
<file path=[Content_Types].xml><?xml version="1.0" encoding="utf-8"?>
<Types xmlns="http://schemas.openxmlformats.org/package/2006/content-types">
  <Default Extension="bin" ContentType="application/vnd.openxmlformats-officedocument.oleObject"/>
  <Default Extension="jpeg" ContentType="image/jpe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60"/>
  </p:notesMasterIdLst>
  <p:sldIdLst>
    <p:sldId id="395" r:id="rId2"/>
    <p:sldId id="396" r:id="rId3"/>
    <p:sldId id="397" r:id="rId4"/>
    <p:sldId id="398" r:id="rId5"/>
    <p:sldId id="399" r:id="rId6"/>
    <p:sldId id="401" r:id="rId7"/>
    <p:sldId id="402" r:id="rId8"/>
    <p:sldId id="403" r:id="rId9"/>
    <p:sldId id="405" r:id="rId10"/>
    <p:sldId id="406" r:id="rId11"/>
    <p:sldId id="257" r:id="rId12"/>
    <p:sldId id="259" r:id="rId13"/>
    <p:sldId id="260" r:id="rId14"/>
    <p:sldId id="261" r:id="rId15"/>
    <p:sldId id="263" r:id="rId16"/>
    <p:sldId id="265" r:id="rId17"/>
    <p:sldId id="266" r:id="rId18"/>
    <p:sldId id="270" r:id="rId19"/>
    <p:sldId id="272" r:id="rId20"/>
    <p:sldId id="275" r:id="rId21"/>
    <p:sldId id="276" r:id="rId22"/>
    <p:sldId id="277" r:id="rId23"/>
    <p:sldId id="278" r:id="rId24"/>
    <p:sldId id="280" r:id="rId25"/>
    <p:sldId id="281" r:id="rId26"/>
    <p:sldId id="282" r:id="rId27"/>
    <p:sldId id="285" r:id="rId28"/>
    <p:sldId id="287" r:id="rId29"/>
    <p:sldId id="288" r:id="rId30"/>
    <p:sldId id="290" r:id="rId31"/>
    <p:sldId id="308" r:id="rId32"/>
    <p:sldId id="307" r:id="rId33"/>
    <p:sldId id="309" r:id="rId34"/>
    <p:sldId id="310" r:id="rId35"/>
    <p:sldId id="293" r:id="rId36"/>
    <p:sldId id="294" r:id="rId37"/>
    <p:sldId id="295" r:id="rId38"/>
    <p:sldId id="297" r:id="rId39"/>
    <p:sldId id="299" r:id="rId40"/>
    <p:sldId id="300" r:id="rId41"/>
    <p:sldId id="301" r:id="rId42"/>
    <p:sldId id="313" r:id="rId43"/>
    <p:sldId id="314" r:id="rId44"/>
    <p:sldId id="315" r:id="rId45"/>
    <p:sldId id="316" r:id="rId46"/>
    <p:sldId id="317" r:id="rId47"/>
    <p:sldId id="318" r:id="rId48"/>
    <p:sldId id="319" r:id="rId49"/>
    <p:sldId id="320" r:id="rId50"/>
    <p:sldId id="321" r:id="rId51"/>
    <p:sldId id="322" r:id="rId52"/>
    <p:sldId id="330" r:id="rId53"/>
    <p:sldId id="332" r:id="rId54"/>
    <p:sldId id="333" r:id="rId55"/>
    <p:sldId id="337" r:id="rId56"/>
    <p:sldId id="339" r:id="rId57"/>
    <p:sldId id="345" r:id="rId58"/>
    <p:sldId id="350" r:id="rId59"/>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84" d="100"/>
          <a:sy n="84" d="100"/>
        </p:scale>
        <p:origin x="1430" y="72"/>
      </p:cViewPr>
      <p:guideLst>
        <p:guide orient="horz" pos="2160"/>
        <p:guide pos="2880"/>
      </p:guideLst>
    </p:cSldViewPr>
  </p:slideViewPr>
  <p:notesTextViewPr>
    <p:cViewPr>
      <p:scale>
        <a:sx n="100" d="100"/>
        <a:sy n="100" d="100"/>
      </p:scale>
      <p:origin x="0" y="0"/>
    </p:cViewPr>
  </p:notesTextViewPr>
  <p:sorterViewPr>
    <p:cViewPr>
      <p:scale>
        <a:sx n="66" d="100"/>
        <a:sy n="66" d="100"/>
      </p:scale>
      <p:origin x="0" y="-2333"/>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 /><Relationship Id="rId18" Type="http://schemas.openxmlformats.org/officeDocument/2006/relationships/slide" Target="slides/slide17.xml" /><Relationship Id="rId26" Type="http://schemas.openxmlformats.org/officeDocument/2006/relationships/slide" Target="slides/slide25.xml" /><Relationship Id="rId39" Type="http://schemas.openxmlformats.org/officeDocument/2006/relationships/slide" Target="slides/slide38.xml" /><Relationship Id="rId21" Type="http://schemas.openxmlformats.org/officeDocument/2006/relationships/slide" Target="slides/slide20.xml" /><Relationship Id="rId34" Type="http://schemas.openxmlformats.org/officeDocument/2006/relationships/slide" Target="slides/slide33.xml" /><Relationship Id="rId42" Type="http://schemas.openxmlformats.org/officeDocument/2006/relationships/slide" Target="slides/slide41.xml" /><Relationship Id="rId47" Type="http://schemas.openxmlformats.org/officeDocument/2006/relationships/slide" Target="slides/slide46.xml" /><Relationship Id="rId50" Type="http://schemas.openxmlformats.org/officeDocument/2006/relationships/slide" Target="slides/slide49.xml" /><Relationship Id="rId55" Type="http://schemas.openxmlformats.org/officeDocument/2006/relationships/slide" Target="slides/slide54.xml" /><Relationship Id="rId63" Type="http://schemas.openxmlformats.org/officeDocument/2006/relationships/theme" Target="theme/theme1.xml" /><Relationship Id="rId7" Type="http://schemas.openxmlformats.org/officeDocument/2006/relationships/slide" Target="slides/slide6.xml" /><Relationship Id="rId2" Type="http://schemas.openxmlformats.org/officeDocument/2006/relationships/slide" Target="slides/slide1.xml" /><Relationship Id="rId16" Type="http://schemas.openxmlformats.org/officeDocument/2006/relationships/slide" Target="slides/slide15.xml" /><Relationship Id="rId20" Type="http://schemas.openxmlformats.org/officeDocument/2006/relationships/slide" Target="slides/slide19.xml" /><Relationship Id="rId29" Type="http://schemas.openxmlformats.org/officeDocument/2006/relationships/slide" Target="slides/slide28.xml" /><Relationship Id="rId41" Type="http://schemas.openxmlformats.org/officeDocument/2006/relationships/slide" Target="slides/slide40.xml" /><Relationship Id="rId54" Type="http://schemas.openxmlformats.org/officeDocument/2006/relationships/slide" Target="slides/slide53.xml" /><Relationship Id="rId62" Type="http://schemas.openxmlformats.org/officeDocument/2006/relationships/viewProps" Target="viewProps.xml" /><Relationship Id="rId1" Type="http://schemas.openxmlformats.org/officeDocument/2006/relationships/slideMaster" Target="slideMasters/slideMaster1.xml" /><Relationship Id="rId6" Type="http://schemas.openxmlformats.org/officeDocument/2006/relationships/slide" Target="slides/slide5.xml" /><Relationship Id="rId11" Type="http://schemas.openxmlformats.org/officeDocument/2006/relationships/slide" Target="slides/slide10.xml" /><Relationship Id="rId24" Type="http://schemas.openxmlformats.org/officeDocument/2006/relationships/slide" Target="slides/slide23.xml" /><Relationship Id="rId32" Type="http://schemas.openxmlformats.org/officeDocument/2006/relationships/slide" Target="slides/slide31.xml" /><Relationship Id="rId37" Type="http://schemas.openxmlformats.org/officeDocument/2006/relationships/slide" Target="slides/slide36.xml" /><Relationship Id="rId40" Type="http://schemas.openxmlformats.org/officeDocument/2006/relationships/slide" Target="slides/slide39.xml" /><Relationship Id="rId45" Type="http://schemas.openxmlformats.org/officeDocument/2006/relationships/slide" Target="slides/slide44.xml" /><Relationship Id="rId53" Type="http://schemas.openxmlformats.org/officeDocument/2006/relationships/slide" Target="slides/slide52.xml" /><Relationship Id="rId58" Type="http://schemas.openxmlformats.org/officeDocument/2006/relationships/slide" Target="slides/slide57.xml" /><Relationship Id="rId5" Type="http://schemas.openxmlformats.org/officeDocument/2006/relationships/slide" Target="slides/slide4.xml" /><Relationship Id="rId15" Type="http://schemas.openxmlformats.org/officeDocument/2006/relationships/slide" Target="slides/slide14.xml" /><Relationship Id="rId23" Type="http://schemas.openxmlformats.org/officeDocument/2006/relationships/slide" Target="slides/slide22.xml" /><Relationship Id="rId28" Type="http://schemas.openxmlformats.org/officeDocument/2006/relationships/slide" Target="slides/slide27.xml" /><Relationship Id="rId36" Type="http://schemas.openxmlformats.org/officeDocument/2006/relationships/slide" Target="slides/slide35.xml" /><Relationship Id="rId49" Type="http://schemas.openxmlformats.org/officeDocument/2006/relationships/slide" Target="slides/slide48.xml" /><Relationship Id="rId57" Type="http://schemas.openxmlformats.org/officeDocument/2006/relationships/slide" Target="slides/slide56.xml" /><Relationship Id="rId61" Type="http://schemas.openxmlformats.org/officeDocument/2006/relationships/presProps" Target="presProps.xml" /><Relationship Id="rId10" Type="http://schemas.openxmlformats.org/officeDocument/2006/relationships/slide" Target="slides/slide9.xml" /><Relationship Id="rId19" Type="http://schemas.openxmlformats.org/officeDocument/2006/relationships/slide" Target="slides/slide18.xml" /><Relationship Id="rId31" Type="http://schemas.openxmlformats.org/officeDocument/2006/relationships/slide" Target="slides/slide30.xml" /><Relationship Id="rId44" Type="http://schemas.openxmlformats.org/officeDocument/2006/relationships/slide" Target="slides/slide43.xml" /><Relationship Id="rId52" Type="http://schemas.openxmlformats.org/officeDocument/2006/relationships/slide" Target="slides/slide51.xml" /><Relationship Id="rId60" Type="http://schemas.openxmlformats.org/officeDocument/2006/relationships/notesMaster" Target="notesMasters/notesMaster1.xml" /><Relationship Id="rId4" Type="http://schemas.openxmlformats.org/officeDocument/2006/relationships/slide" Target="slides/slide3.xml" /><Relationship Id="rId9" Type="http://schemas.openxmlformats.org/officeDocument/2006/relationships/slide" Target="slides/slide8.xml" /><Relationship Id="rId14" Type="http://schemas.openxmlformats.org/officeDocument/2006/relationships/slide" Target="slides/slide13.xml" /><Relationship Id="rId22" Type="http://schemas.openxmlformats.org/officeDocument/2006/relationships/slide" Target="slides/slide21.xml" /><Relationship Id="rId27" Type="http://schemas.openxmlformats.org/officeDocument/2006/relationships/slide" Target="slides/slide26.xml" /><Relationship Id="rId30" Type="http://schemas.openxmlformats.org/officeDocument/2006/relationships/slide" Target="slides/slide29.xml" /><Relationship Id="rId35" Type="http://schemas.openxmlformats.org/officeDocument/2006/relationships/slide" Target="slides/slide34.xml" /><Relationship Id="rId43" Type="http://schemas.openxmlformats.org/officeDocument/2006/relationships/slide" Target="slides/slide42.xml" /><Relationship Id="rId48" Type="http://schemas.openxmlformats.org/officeDocument/2006/relationships/slide" Target="slides/slide47.xml" /><Relationship Id="rId56" Type="http://schemas.openxmlformats.org/officeDocument/2006/relationships/slide" Target="slides/slide55.xml" /><Relationship Id="rId64" Type="http://schemas.openxmlformats.org/officeDocument/2006/relationships/tableStyles" Target="tableStyles.xml" /><Relationship Id="rId8" Type="http://schemas.openxmlformats.org/officeDocument/2006/relationships/slide" Target="slides/slide7.xml" /><Relationship Id="rId51" Type="http://schemas.openxmlformats.org/officeDocument/2006/relationships/slide" Target="slides/slide50.xml" /><Relationship Id="rId3" Type="http://schemas.openxmlformats.org/officeDocument/2006/relationships/slide" Target="slides/slide2.xml" /><Relationship Id="rId12" Type="http://schemas.openxmlformats.org/officeDocument/2006/relationships/slide" Target="slides/slide11.xml" /><Relationship Id="rId17" Type="http://schemas.openxmlformats.org/officeDocument/2006/relationships/slide" Target="slides/slide16.xml" /><Relationship Id="rId25" Type="http://schemas.openxmlformats.org/officeDocument/2006/relationships/slide" Target="slides/slide24.xml" /><Relationship Id="rId33" Type="http://schemas.openxmlformats.org/officeDocument/2006/relationships/slide" Target="slides/slide32.xml" /><Relationship Id="rId38" Type="http://schemas.openxmlformats.org/officeDocument/2006/relationships/slide" Target="slides/slide37.xml" /><Relationship Id="rId46" Type="http://schemas.openxmlformats.org/officeDocument/2006/relationships/slide" Target="slides/slide45.xml" /><Relationship Id="rId59" Type="http://schemas.openxmlformats.org/officeDocument/2006/relationships/slide" Target="slides/slide58.xml" /></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wmf" /></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 /></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236CBC6-543B-AC21-0DE0-60FF4C684A1A}"/>
              </a:ext>
            </a:extLst>
          </p:cNvPr>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200"/>
            </a:lvl1pPr>
          </a:lstStyle>
          <a:p>
            <a:pPr>
              <a:defRPr/>
            </a:pPr>
            <a:endParaRPr lang="en-US"/>
          </a:p>
        </p:txBody>
      </p:sp>
      <p:sp>
        <p:nvSpPr>
          <p:cNvPr id="4099" name="Rectangle 3">
            <a:extLst>
              <a:ext uri="{FF2B5EF4-FFF2-40B4-BE49-F238E27FC236}">
                <a16:creationId xmlns:a16="http://schemas.microsoft.com/office/drawing/2014/main" id="{D3906BEA-79EE-2058-86B6-9FBEB2F3C2B3}"/>
              </a:ext>
            </a:extLst>
          </p:cNvPr>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endParaRPr lang="en-US"/>
          </a:p>
        </p:txBody>
      </p:sp>
      <p:sp>
        <p:nvSpPr>
          <p:cNvPr id="3076" name="Rectangle 4">
            <a:extLst>
              <a:ext uri="{FF2B5EF4-FFF2-40B4-BE49-F238E27FC236}">
                <a16:creationId xmlns:a16="http://schemas.microsoft.com/office/drawing/2014/main" id="{6EFE8B2F-0C6F-915A-CE2D-1F563FD31F71}"/>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101" name="Rectangle 5">
            <a:extLst>
              <a:ext uri="{FF2B5EF4-FFF2-40B4-BE49-F238E27FC236}">
                <a16:creationId xmlns:a16="http://schemas.microsoft.com/office/drawing/2014/main" id="{125C641D-66E9-3FC5-ED69-AF775A9BAE39}"/>
              </a:ext>
            </a:extLst>
          </p:cNvPr>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ar-SA" noProof="0"/>
              <a:t>انقر لتحرير أنماط النص الرئيسي</a:t>
            </a:r>
            <a:endParaRPr lang="en-US" noProof="0"/>
          </a:p>
          <a:p>
            <a:pPr lvl="1"/>
            <a:r>
              <a:rPr lang="ar-SA" noProof="0"/>
              <a:t>المستوى الثاني</a:t>
            </a:r>
            <a:endParaRPr lang="en-US" noProof="0"/>
          </a:p>
          <a:p>
            <a:pPr lvl="2"/>
            <a:r>
              <a:rPr lang="ar-SA" noProof="0"/>
              <a:t>المستوى الثالث</a:t>
            </a:r>
            <a:endParaRPr lang="en-US" noProof="0"/>
          </a:p>
          <a:p>
            <a:pPr lvl="3"/>
            <a:r>
              <a:rPr lang="ar-SA" noProof="0"/>
              <a:t>المستوى الرابع</a:t>
            </a:r>
            <a:endParaRPr lang="en-US" noProof="0"/>
          </a:p>
          <a:p>
            <a:pPr lvl="4"/>
            <a:r>
              <a:rPr lang="ar-SA" noProof="0"/>
              <a:t>المستوى الخامس</a:t>
            </a:r>
            <a:endParaRPr lang="en-US" noProof="0"/>
          </a:p>
        </p:txBody>
      </p:sp>
      <p:sp>
        <p:nvSpPr>
          <p:cNvPr id="4102" name="Rectangle 6">
            <a:extLst>
              <a:ext uri="{FF2B5EF4-FFF2-40B4-BE49-F238E27FC236}">
                <a16:creationId xmlns:a16="http://schemas.microsoft.com/office/drawing/2014/main" id="{33277828-A4E8-F90D-A314-9019773551AF}"/>
              </a:ext>
            </a:extLst>
          </p:cNvPr>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200"/>
            </a:lvl1pPr>
          </a:lstStyle>
          <a:p>
            <a:pPr>
              <a:defRPr/>
            </a:pPr>
            <a:endParaRPr lang="en-US"/>
          </a:p>
        </p:txBody>
      </p:sp>
      <p:sp>
        <p:nvSpPr>
          <p:cNvPr id="4103" name="Rectangle 7">
            <a:extLst>
              <a:ext uri="{FF2B5EF4-FFF2-40B4-BE49-F238E27FC236}">
                <a16:creationId xmlns:a16="http://schemas.microsoft.com/office/drawing/2014/main" id="{6C1A8DE9-96B4-A58C-71AC-C4BDA99BF5BB}"/>
              </a:ext>
            </a:extLst>
          </p:cNvPr>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200"/>
            </a:lvl1pPr>
          </a:lstStyle>
          <a:p>
            <a:fld id="{247E65B5-694B-4B14-A440-694DF6467A82}"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1pPr>
    <a:lvl2pPr marL="457200"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2pPr>
    <a:lvl3pPr marL="914400"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3pPr>
    <a:lvl4pPr marL="1371600"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4pPr>
    <a:lvl5pPr marL="1828800"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5pPr>
    <a:lvl6pPr marL="2286000" algn="r" defTabSz="914400" rtl="1" eaLnBrk="1" latinLnBrk="0" hangingPunct="1">
      <a:defRPr sz="1200" kern="1200">
        <a:solidFill>
          <a:schemeClr val="tx1"/>
        </a:solidFill>
        <a:latin typeface="+mn-lt"/>
        <a:ea typeface="+mn-ea"/>
        <a:cs typeface="+mn-cs"/>
      </a:defRPr>
    </a:lvl6pPr>
    <a:lvl7pPr marL="2743200" algn="r" defTabSz="914400" rtl="1" eaLnBrk="1" latinLnBrk="0" hangingPunct="1">
      <a:defRPr sz="1200" kern="1200">
        <a:solidFill>
          <a:schemeClr val="tx1"/>
        </a:solidFill>
        <a:latin typeface="+mn-lt"/>
        <a:ea typeface="+mn-ea"/>
        <a:cs typeface="+mn-cs"/>
      </a:defRPr>
    </a:lvl7pPr>
    <a:lvl8pPr marL="3200400" algn="r" defTabSz="914400" rtl="1" eaLnBrk="1" latinLnBrk="0" hangingPunct="1">
      <a:defRPr sz="1200" kern="1200">
        <a:solidFill>
          <a:schemeClr val="tx1"/>
        </a:solidFill>
        <a:latin typeface="+mn-lt"/>
        <a:ea typeface="+mn-ea"/>
        <a:cs typeface="+mn-cs"/>
      </a:defRPr>
    </a:lvl8pPr>
    <a:lvl9pPr marL="3657600" algn="r" defTabSz="914400" rtl="1"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 /><Relationship Id="rId1" Type="http://schemas.openxmlformats.org/officeDocument/2006/relationships/notesMaster" Target="../notesMasters/notesMaster1.xml" /></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 /><Relationship Id="rId1" Type="http://schemas.openxmlformats.org/officeDocument/2006/relationships/notesMaster" Target="../notesMasters/notesMaster1.xml" /></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 /><Relationship Id="rId1" Type="http://schemas.openxmlformats.org/officeDocument/2006/relationships/notesMaster" Target="../notesMasters/notesMaster1.xml" /></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 /><Relationship Id="rId1" Type="http://schemas.openxmlformats.org/officeDocument/2006/relationships/notesMaster" Target="../notesMasters/notesMaster1.xml" /></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 /><Relationship Id="rId1" Type="http://schemas.openxmlformats.org/officeDocument/2006/relationships/notesMaster" Target="../notesMasters/notesMaster1.xml" /></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 /><Relationship Id="rId1" Type="http://schemas.openxmlformats.org/officeDocument/2006/relationships/notesMaster" Target="../notesMasters/notesMaster1.xml" /></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 /><Relationship Id="rId1" Type="http://schemas.openxmlformats.org/officeDocument/2006/relationships/notesMaster" Target="../notesMasters/notesMaster1.xml" /></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 /><Relationship Id="rId1" Type="http://schemas.openxmlformats.org/officeDocument/2006/relationships/notesMaster" Target="../notesMasters/notesMaster1.xml" /></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 /><Relationship Id="rId1" Type="http://schemas.openxmlformats.org/officeDocument/2006/relationships/notesMaster" Target="../notesMasters/notesMaster1.xml" /></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 /><Relationship Id="rId1" Type="http://schemas.openxmlformats.org/officeDocument/2006/relationships/notesMaster" Target="../notesMasters/notesMaster1.xml" /></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 /><Relationship Id="rId1" Type="http://schemas.openxmlformats.org/officeDocument/2006/relationships/notesMaster" Target="../notesMasters/notesMaster1.xml" /></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 /><Relationship Id="rId1" Type="http://schemas.openxmlformats.org/officeDocument/2006/relationships/notesMaster" Target="../notesMasters/notesMaster1.xml" /></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 /><Relationship Id="rId1" Type="http://schemas.openxmlformats.org/officeDocument/2006/relationships/notesMaster" Target="../notesMasters/notesMaster1.xml" /></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 /><Relationship Id="rId1" Type="http://schemas.openxmlformats.org/officeDocument/2006/relationships/notesMaster" Target="../notesMasters/notesMaster1.xml" /></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 /><Relationship Id="rId1" Type="http://schemas.openxmlformats.org/officeDocument/2006/relationships/notesMaster" Target="../notesMasters/notesMaster1.xml" /></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 /><Relationship Id="rId1" Type="http://schemas.openxmlformats.org/officeDocument/2006/relationships/notesMaster" Target="../notesMasters/notesMaster1.xml" /></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 /><Relationship Id="rId1" Type="http://schemas.openxmlformats.org/officeDocument/2006/relationships/notesMaster" Target="../notesMasters/notesMaster1.xml" /></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 /><Relationship Id="rId1" Type="http://schemas.openxmlformats.org/officeDocument/2006/relationships/notesMaster" Target="../notesMasters/notesMaster1.xml" /></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 /><Relationship Id="rId1" Type="http://schemas.openxmlformats.org/officeDocument/2006/relationships/notesMaster" Target="../notesMasters/notesMaster1.xml" /></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 /><Relationship Id="rId1" Type="http://schemas.openxmlformats.org/officeDocument/2006/relationships/notesMaster" Target="../notesMasters/notesMaster1.xml" /></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 /><Relationship Id="rId1" Type="http://schemas.openxmlformats.org/officeDocument/2006/relationships/notesMaster" Target="../notesMasters/notesMaster1.xml" /></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 /><Relationship Id="rId1" Type="http://schemas.openxmlformats.org/officeDocument/2006/relationships/notesMaster" Target="../notesMasters/notesMaster1.xml" /></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 /><Relationship Id="rId1" Type="http://schemas.openxmlformats.org/officeDocument/2006/relationships/notesMaster" Target="../notesMasters/notesMaster1.xml" /></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 /><Relationship Id="rId1" Type="http://schemas.openxmlformats.org/officeDocument/2006/relationships/notesMaster" Target="../notesMasters/notesMaster1.xml" /></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 /><Relationship Id="rId1" Type="http://schemas.openxmlformats.org/officeDocument/2006/relationships/notesMaster" Target="../notesMasters/notesMaster1.xml" /></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 /><Relationship Id="rId1" Type="http://schemas.openxmlformats.org/officeDocument/2006/relationships/notesMaster" Target="../notesMasters/notesMaster1.xml" /></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 /><Relationship Id="rId1" Type="http://schemas.openxmlformats.org/officeDocument/2006/relationships/notesMaster" Target="../notesMasters/notesMaster1.xml" /></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 /><Relationship Id="rId1" Type="http://schemas.openxmlformats.org/officeDocument/2006/relationships/notesMaster" Target="../notesMasters/notesMaster1.xml" /></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 /><Relationship Id="rId1" Type="http://schemas.openxmlformats.org/officeDocument/2006/relationships/notesMaster" Target="../notesMasters/notesMaster1.xml" /></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 /><Relationship Id="rId1" Type="http://schemas.openxmlformats.org/officeDocument/2006/relationships/notesMaster" Target="../notesMasters/notesMaster1.xml" /></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 /><Relationship Id="rId1" Type="http://schemas.openxmlformats.org/officeDocument/2006/relationships/notesMaster" Target="../notesMasters/notesMaster1.xml" /></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 /><Relationship Id="rId1" Type="http://schemas.openxmlformats.org/officeDocument/2006/relationships/notesMaster" Target="../notesMasters/notesMaster1.xml" /></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 /><Relationship Id="rId1" Type="http://schemas.openxmlformats.org/officeDocument/2006/relationships/notesMaster" Target="../notesMasters/notesMaster1.xml" /></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 /><Relationship Id="rId1" Type="http://schemas.openxmlformats.org/officeDocument/2006/relationships/notesMaster" Target="../notesMasters/notesMaster1.xml" /></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 /><Relationship Id="rId1" Type="http://schemas.openxmlformats.org/officeDocument/2006/relationships/notesMaster" Target="../notesMasters/notesMaster1.xml" /></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 /><Relationship Id="rId1" Type="http://schemas.openxmlformats.org/officeDocument/2006/relationships/notesMaster" Target="../notesMasters/notesMaster1.xml" /></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 /><Relationship Id="rId1" Type="http://schemas.openxmlformats.org/officeDocument/2006/relationships/notesMaster" Target="../notesMasters/notesMaster1.xml" /></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 /><Relationship Id="rId1" Type="http://schemas.openxmlformats.org/officeDocument/2006/relationships/notesMaster" Target="../notesMasters/notesMaster1.xml" /></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 /><Relationship Id="rId1" Type="http://schemas.openxmlformats.org/officeDocument/2006/relationships/notesMaster" Target="../notesMasters/notesMaster1.xml" /></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 /><Relationship Id="rId1" Type="http://schemas.openxmlformats.org/officeDocument/2006/relationships/notesMaster" Target="../notesMasters/notesMaster1.xml" /></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 /><Relationship Id="rId1" Type="http://schemas.openxmlformats.org/officeDocument/2006/relationships/notesMaster" Target="../notesMasters/notesMaster1.xml" /></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 /><Relationship Id="rId1" Type="http://schemas.openxmlformats.org/officeDocument/2006/relationships/notesMaster" Target="../notesMasters/notesMaster1.xml" /></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 /><Relationship Id="rId1" Type="http://schemas.openxmlformats.org/officeDocument/2006/relationships/notesMaster" Target="../notesMasters/notesMaster1.xml" /></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 /><Relationship Id="rId1" Type="http://schemas.openxmlformats.org/officeDocument/2006/relationships/notesMaster" Target="../notesMasters/notesMaster1.xml" /></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 /><Relationship Id="rId1" Type="http://schemas.openxmlformats.org/officeDocument/2006/relationships/notesMaster" Target="../notesMasters/notesMaster1.xml" /></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 /><Relationship Id="rId1" Type="http://schemas.openxmlformats.org/officeDocument/2006/relationships/notesMaster" Target="../notesMasters/notesMaster1.xml" /></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 /><Relationship Id="rId1" Type="http://schemas.openxmlformats.org/officeDocument/2006/relationships/notesMaster" Target="../notesMasters/notesMaster1.xml" /></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 /><Relationship Id="rId1" Type="http://schemas.openxmlformats.org/officeDocument/2006/relationships/notesMaster" Target="../notesMasters/notesMaster1.xml" /></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 /><Relationship Id="rId1" Type="http://schemas.openxmlformats.org/officeDocument/2006/relationships/notesMaster" Target="../notesMasters/notesMaster1.xml" /></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 /><Relationship Id="rId1" Type="http://schemas.openxmlformats.org/officeDocument/2006/relationships/notesMaster" Target="../notesMasters/notesMaster1.xml" /></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 /><Relationship Id="rId1" Type="http://schemas.openxmlformats.org/officeDocument/2006/relationships/notesMaster" Target="../notesMasters/notesMaster1.xml" /></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 /><Relationship Id="rId1" Type="http://schemas.openxmlformats.org/officeDocument/2006/relationships/notesMaster" Target="../notesMasters/notesMaster1.xml" /></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 /><Relationship Id="rId1" Type="http://schemas.openxmlformats.org/officeDocument/2006/relationships/notesMaster" Target="../notesMasters/notesMaster1.xml" /></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 /><Relationship Id="rId1" Type="http://schemas.openxmlformats.org/officeDocument/2006/relationships/notesMaster" Target="../notesMasters/notesMaster1.xml" /></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 /><Relationship Id="rId1" Type="http://schemas.openxmlformats.org/officeDocument/2006/relationships/notesMaster" Target="../notesMasters/notesMaster1.xml" /></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 /><Relationship Id="rId1" Type="http://schemas.openxmlformats.org/officeDocument/2006/relationships/notesMaster" Target="../notesMasters/notesMaster1.xml" /></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 /><Relationship Id="rId1" Type="http://schemas.openxmlformats.org/officeDocument/2006/relationships/notesMaster" Target="../notesMasters/notesMaster1.xml" /></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 /><Relationship Id="rId1" Type="http://schemas.openxmlformats.org/officeDocument/2006/relationships/notesMaster" Target="../notesMasters/notesMaster1.xml" /></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a:extLst>
              <a:ext uri="{FF2B5EF4-FFF2-40B4-BE49-F238E27FC236}">
                <a16:creationId xmlns:a16="http://schemas.microsoft.com/office/drawing/2014/main" id="{E4CCECFC-232E-6765-6684-714CC297238E}"/>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8725D49F-3C90-4BE5-89DA-A6F2440EDECA}" type="slidenum">
              <a:rPr lang="en-US" altLang="en-US"/>
              <a:pPr>
                <a:spcBef>
                  <a:spcPct val="0"/>
                </a:spcBef>
              </a:pPr>
              <a:t>1</a:t>
            </a:fld>
            <a:endParaRPr lang="en-US" altLang="en-US"/>
          </a:p>
        </p:txBody>
      </p:sp>
      <p:sp>
        <p:nvSpPr>
          <p:cNvPr id="5123" name="Rectangle 2">
            <a:extLst>
              <a:ext uri="{FF2B5EF4-FFF2-40B4-BE49-F238E27FC236}">
                <a16:creationId xmlns:a16="http://schemas.microsoft.com/office/drawing/2014/main" id="{97A8FB6C-8354-0C6F-B933-16046E768BB1}"/>
              </a:ext>
            </a:extLst>
          </p:cNvPr>
          <p:cNvSpPr>
            <a:spLocks noGrp="1" noRot="1" noChangeAspect="1" noChangeArrowheads="1" noTextEdit="1"/>
          </p:cNvSpPr>
          <p:nvPr>
            <p:ph type="sldImg"/>
          </p:nvPr>
        </p:nvSpPr>
        <p:spPr>
          <a:xfrm>
            <a:off x="1133475" y="674688"/>
            <a:ext cx="4597400" cy="3448050"/>
          </a:xfrm>
          <a:ln/>
        </p:spPr>
      </p:sp>
      <p:sp>
        <p:nvSpPr>
          <p:cNvPr id="5124" name="Rectangle 3">
            <a:extLst>
              <a:ext uri="{FF2B5EF4-FFF2-40B4-BE49-F238E27FC236}">
                <a16:creationId xmlns:a16="http://schemas.microsoft.com/office/drawing/2014/main" id="{286D2E9A-0027-04DD-C461-CFA786BC43C6}"/>
              </a:ext>
            </a:extLst>
          </p:cNvPr>
          <p:cNvSpPr>
            <a:spLocks noGrp="1" noChangeArrowheads="1"/>
          </p:cNvSpPr>
          <p:nvPr>
            <p:ph type="body" idx="1"/>
          </p:nvPr>
        </p:nvSpPr>
        <p:spPr>
          <a:xfrm>
            <a:off x="914400" y="4348163"/>
            <a:ext cx="5029200" cy="4121150"/>
          </a:xfrm>
          <a:noFill/>
        </p:spPr>
        <p:txBody>
          <a:bodyPr/>
          <a:lstStyle/>
          <a:p>
            <a:pPr eaLnBrk="1" hangingPunct="1"/>
            <a:r>
              <a:rPr lang="en-US" altLang="en-US"/>
              <a:t>The Optimal Birth Spacing Interval is a fundamental, but often underemphasized concept in family planning programming.  Many international health organizations are working to increase awareness of the health benefits of the Optimal Birth Spacing Interval. </a:t>
            </a:r>
          </a:p>
          <a:p>
            <a:pPr eaLnBrk="1" hangingPunct="1"/>
            <a:endParaRPr lang="en-US" altLang="en-US"/>
          </a:p>
          <a:p>
            <a:pPr eaLnBrk="1" hangingPunct="1"/>
            <a:endParaRPr lang="en-US" altLang="en-US"/>
          </a:p>
          <a:p>
            <a:pPr eaLnBrk="1" hangingPunct="1"/>
            <a:endParaRPr lang="en-US" altLang="en-US"/>
          </a:p>
          <a:p>
            <a:pPr eaLnBrk="1" hangingPunct="1"/>
            <a:endParaRPr lang="en-US" altLang="en-US"/>
          </a:p>
          <a:p>
            <a:pPr eaLnBrk="1" hangingPunct="1"/>
            <a:endParaRPr lang="en-US" altLang="en-US"/>
          </a:p>
          <a:p>
            <a:pPr eaLnBrk="1" hangingPunct="1"/>
            <a:endParaRPr lang="en-US"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a:extLst>
              <a:ext uri="{FF2B5EF4-FFF2-40B4-BE49-F238E27FC236}">
                <a16:creationId xmlns:a16="http://schemas.microsoft.com/office/drawing/2014/main" id="{159B0104-B997-6AED-0E08-2B32BE8704C8}"/>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235FBB4D-DCAB-4866-8233-EA6AA0D6AE55}" type="slidenum">
              <a:rPr lang="en-US" altLang="en-US"/>
              <a:pPr>
                <a:spcBef>
                  <a:spcPct val="0"/>
                </a:spcBef>
              </a:pPr>
              <a:t>10</a:t>
            </a:fld>
            <a:endParaRPr lang="en-US" altLang="en-US"/>
          </a:p>
        </p:txBody>
      </p:sp>
      <p:sp>
        <p:nvSpPr>
          <p:cNvPr id="23555" name="Rectangle 2">
            <a:extLst>
              <a:ext uri="{FF2B5EF4-FFF2-40B4-BE49-F238E27FC236}">
                <a16:creationId xmlns:a16="http://schemas.microsoft.com/office/drawing/2014/main" id="{8FAA150E-BB86-13D3-96BD-BC7F54E58386}"/>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23556" name="Rectangle 3">
            <a:extLst>
              <a:ext uri="{FF2B5EF4-FFF2-40B4-BE49-F238E27FC236}">
                <a16:creationId xmlns:a16="http://schemas.microsoft.com/office/drawing/2014/main" id="{93652689-8CC7-C39D-8E3B-30B95F8D3185}"/>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a:extLst>
              <a:ext uri="{FF2B5EF4-FFF2-40B4-BE49-F238E27FC236}">
                <a16:creationId xmlns:a16="http://schemas.microsoft.com/office/drawing/2014/main" id="{FEEDE7FC-E897-7A5F-1808-E2DAD53A7C33}"/>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E4E8C9D6-466C-4AA3-A3E2-1535000B976D}" type="slidenum">
              <a:rPr lang="en-US" altLang="en-US"/>
              <a:pPr>
                <a:spcBef>
                  <a:spcPct val="0"/>
                </a:spcBef>
              </a:pPr>
              <a:t>11</a:t>
            </a:fld>
            <a:endParaRPr lang="en-US" altLang="en-US"/>
          </a:p>
        </p:txBody>
      </p:sp>
      <p:sp>
        <p:nvSpPr>
          <p:cNvPr id="25603" name="Rectangle 2">
            <a:extLst>
              <a:ext uri="{FF2B5EF4-FFF2-40B4-BE49-F238E27FC236}">
                <a16:creationId xmlns:a16="http://schemas.microsoft.com/office/drawing/2014/main" id="{BD3F0087-6518-5A2E-6ADF-CEF625596215}"/>
              </a:ext>
            </a:extLst>
          </p:cNvPr>
          <p:cNvSpPr>
            <a:spLocks noGrp="1" noRot="1" noChangeAspect="1" noChangeArrowheads="1" noTextEdit="1"/>
          </p:cNvSpPr>
          <p:nvPr>
            <p:ph type="sldImg"/>
          </p:nvPr>
        </p:nvSpPr>
        <p:spPr>
          <a:xfrm>
            <a:off x="1163638" y="709613"/>
            <a:ext cx="4532312" cy="3398837"/>
          </a:xfrm>
          <a:ln w="12700" cap="flat">
            <a:solidFill>
              <a:schemeClr val="tx1"/>
            </a:solidFill>
          </a:ln>
        </p:spPr>
      </p:sp>
      <p:sp>
        <p:nvSpPr>
          <p:cNvPr id="25604" name="Rectangle 3">
            <a:extLst>
              <a:ext uri="{FF2B5EF4-FFF2-40B4-BE49-F238E27FC236}">
                <a16:creationId xmlns:a16="http://schemas.microsoft.com/office/drawing/2014/main" id="{1A676119-A185-6ED7-EA11-E872EB1C0599}"/>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43AC31E7-F3A7-E01D-3F41-70CDB16B9DDA}"/>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96ABEB73-CCC8-46E8-A950-BEFF255727A3}" type="slidenum">
              <a:rPr lang="en-US" altLang="en-US"/>
              <a:pPr>
                <a:spcBef>
                  <a:spcPct val="0"/>
                </a:spcBef>
              </a:pPr>
              <a:t>12</a:t>
            </a:fld>
            <a:endParaRPr lang="en-US" altLang="en-US"/>
          </a:p>
        </p:txBody>
      </p:sp>
      <p:sp>
        <p:nvSpPr>
          <p:cNvPr id="27651" name="Rectangle 2">
            <a:extLst>
              <a:ext uri="{FF2B5EF4-FFF2-40B4-BE49-F238E27FC236}">
                <a16:creationId xmlns:a16="http://schemas.microsoft.com/office/drawing/2014/main" id="{BDB2E400-42B8-0E3B-37AE-E2C6E902E71E}"/>
              </a:ext>
            </a:extLst>
          </p:cNvPr>
          <p:cNvSpPr>
            <a:spLocks noGrp="1" noRot="1" noChangeAspect="1" noChangeArrowheads="1" noTextEdit="1"/>
          </p:cNvSpPr>
          <p:nvPr>
            <p:ph type="sldImg"/>
          </p:nvPr>
        </p:nvSpPr>
        <p:spPr>
          <a:xfrm>
            <a:off x="1163638" y="709613"/>
            <a:ext cx="4532312" cy="3398837"/>
          </a:xfrm>
          <a:ln w="12700" cap="flat">
            <a:solidFill>
              <a:schemeClr val="tx1"/>
            </a:solidFill>
          </a:ln>
        </p:spPr>
      </p:sp>
      <p:sp>
        <p:nvSpPr>
          <p:cNvPr id="27652" name="Rectangle 3">
            <a:extLst>
              <a:ext uri="{FF2B5EF4-FFF2-40B4-BE49-F238E27FC236}">
                <a16:creationId xmlns:a16="http://schemas.microsoft.com/office/drawing/2014/main" id="{DFD2C04C-6D3C-83D3-D73F-39C846AE33D3}"/>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B593D4DD-FAAB-D285-E31E-9934748957F3}"/>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004E78A7-E2A6-48B8-9226-6E9D69456887}" type="slidenum">
              <a:rPr lang="en-US" altLang="en-US"/>
              <a:pPr>
                <a:spcBef>
                  <a:spcPct val="0"/>
                </a:spcBef>
              </a:pPr>
              <a:t>13</a:t>
            </a:fld>
            <a:endParaRPr lang="en-US" altLang="en-US"/>
          </a:p>
        </p:txBody>
      </p:sp>
      <p:sp>
        <p:nvSpPr>
          <p:cNvPr id="29699" name="Rectangle 2">
            <a:extLst>
              <a:ext uri="{FF2B5EF4-FFF2-40B4-BE49-F238E27FC236}">
                <a16:creationId xmlns:a16="http://schemas.microsoft.com/office/drawing/2014/main" id="{9207A3C2-6032-5705-16CD-9BFE2D0C320D}"/>
              </a:ext>
            </a:extLst>
          </p:cNvPr>
          <p:cNvSpPr>
            <a:spLocks noGrp="1" noRot="1" noChangeAspect="1" noChangeArrowheads="1" noTextEdit="1"/>
          </p:cNvSpPr>
          <p:nvPr>
            <p:ph type="sldImg"/>
          </p:nvPr>
        </p:nvSpPr>
        <p:spPr>
          <a:xfrm>
            <a:off x="1163638" y="709613"/>
            <a:ext cx="4532312" cy="3398837"/>
          </a:xfrm>
          <a:ln w="12700" cap="flat">
            <a:solidFill>
              <a:schemeClr val="tx1"/>
            </a:solidFill>
          </a:ln>
        </p:spPr>
      </p:sp>
      <p:sp>
        <p:nvSpPr>
          <p:cNvPr id="29700" name="Rectangle 3">
            <a:extLst>
              <a:ext uri="{FF2B5EF4-FFF2-40B4-BE49-F238E27FC236}">
                <a16:creationId xmlns:a16="http://schemas.microsoft.com/office/drawing/2014/main" id="{E94B7399-8E82-B311-8636-0E04757DD61C}"/>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106A289E-958C-8F04-C5D6-8A94DB5CC279}"/>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D5C6E745-F0B7-451F-8409-83DAF458FD88}" type="slidenum">
              <a:rPr lang="en-US" altLang="en-US"/>
              <a:pPr>
                <a:spcBef>
                  <a:spcPct val="0"/>
                </a:spcBef>
              </a:pPr>
              <a:t>14</a:t>
            </a:fld>
            <a:endParaRPr lang="en-US" altLang="en-US"/>
          </a:p>
        </p:txBody>
      </p:sp>
      <p:sp>
        <p:nvSpPr>
          <p:cNvPr id="31747" name="Rectangle 2">
            <a:extLst>
              <a:ext uri="{FF2B5EF4-FFF2-40B4-BE49-F238E27FC236}">
                <a16:creationId xmlns:a16="http://schemas.microsoft.com/office/drawing/2014/main" id="{D863A6F0-E27F-91EC-7BC4-D1921238ECC4}"/>
              </a:ext>
            </a:extLst>
          </p:cNvPr>
          <p:cNvSpPr>
            <a:spLocks noGrp="1" noRot="1" noChangeAspect="1" noChangeArrowheads="1" noTextEdit="1"/>
          </p:cNvSpPr>
          <p:nvPr>
            <p:ph type="sldImg"/>
          </p:nvPr>
        </p:nvSpPr>
        <p:spPr>
          <a:xfrm>
            <a:off x="1163638" y="709613"/>
            <a:ext cx="4532312" cy="3398837"/>
          </a:xfrm>
          <a:ln w="12700" cap="flat">
            <a:solidFill>
              <a:schemeClr val="tx1"/>
            </a:solidFill>
          </a:ln>
        </p:spPr>
      </p:sp>
      <p:sp>
        <p:nvSpPr>
          <p:cNvPr id="31748" name="Rectangle 3">
            <a:extLst>
              <a:ext uri="{FF2B5EF4-FFF2-40B4-BE49-F238E27FC236}">
                <a16:creationId xmlns:a16="http://schemas.microsoft.com/office/drawing/2014/main" id="{C11F00D9-F747-10D5-CF0F-1DC1DD79281C}"/>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388033B1-5721-F1A1-8548-A44CDD0435BF}"/>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9B5BBFD0-8FE7-4AAF-B6C1-12E4EFDFEA24}" type="slidenum">
              <a:rPr lang="en-US" altLang="en-US"/>
              <a:pPr>
                <a:spcBef>
                  <a:spcPct val="0"/>
                </a:spcBef>
              </a:pPr>
              <a:t>15</a:t>
            </a:fld>
            <a:endParaRPr lang="en-US" altLang="en-US"/>
          </a:p>
        </p:txBody>
      </p:sp>
      <p:sp>
        <p:nvSpPr>
          <p:cNvPr id="33795" name="Rectangle 2">
            <a:extLst>
              <a:ext uri="{FF2B5EF4-FFF2-40B4-BE49-F238E27FC236}">
                <a16:creationId xmlns:a16="http://schemas.microsoft.com/office/drawing/2014/main" id="{6CDE4AD9-2FED-FEA6-15AB-8EF9E97A59E8}"/>
              </a:ext>
            </a:extLst>
          </p:cNvPr>
          <p:cNvSpPr>
            <a:spLocks noGrp="1" noRot="1" noChangeAspect="1" noChangeArrowheads="1" noTextEdit="1"/>
          </p:cNvSpPr>
          <p:nvPr>
            <p:ph type="sldImg"/>
          </p:nvPr>
        </p:nvSpPr>
        <p:spPr>
          <a:xfrm>
            <a:off x="1163638" y="709613"/>
            <a:ext cx="4532312" cy="3398837"/>
          </a:xfrm>
          <a:ln w="12700" cap="flat">
            <a:solidFill>
              <a:schemeClr val="tx1"/>
            </a:solidFill>
          </a:ln>
        </p:spPr>
      </p:sp>
      <p:sp>
        <p:nvSpPr>
          <p:cNvPr id="33796" name="Rectangle 3">
            <a:extLst>
              <a:ext uri="{FF2B5EF4-FFF2-40B4-BE49-F238E27FC236}">
                <a16:creationId xmlns:a16="http://schemas.microsoft.com/office/drawing/2014/main" id="{AE3A0A81-A1F8-FD78-49A6-CCFD1EDFBBF5}"/>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E249C73E-82BC-B004-3A14-0ABE73F567EB}"/>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186C188A-4E29-452C-B80C-A9E011BB917F}" type="slidenum">
              <a:rPr lang="en-US" altLang="en-US"/>
              <a:pPr>
                <a:spcBef>
                  <a:spcPct val="0"/>
                </a:spcBef>
              </a:pPr>
              <a:t>16</a:t>
            </a:fld>
            <a:endParaRPr lang="en-US" altLang="en-US"/>
          </a:p>
        </p:txBody>
      </p:sp>
      <p:sp>
        <p:nvSpPr>
          <p:cNvPr id="35843" name="Rectangle 2">
            <a:extLst>
              <a:ext uri="{FF2B5EF4-FFF2-40B4-BE49-F238E27FC236}">
                <a16:creationId xmlns:a16="http://schemas.microsoft.com/office/drawing/2014/main" id="{8F14F127-2D81-13D7-1103-4AE05D7D9CCC}"/>
              </a:ext>
            </a:extLst>
          </p:cNvPr>
          <p:cNvSpPr>
            <a:spLocks noGrp="1" noRot="1" noChangeAspect="1" noChangeArrowheads="1" noTextEdit="1"/>
          </p:cNvSpPr>
          <p:nvPr>
            <p:ph type="sldImg"/>
          </p:nvPr>
        </p:nvSpPr>
        <p:spPr>
          <a:xfrm>
            <a:off x="1152525" y="692150"/>
            <a:ext cx="4554538" cy="3416300"/>
          </a:xfrm>
          <a:ln w="12700" cap="flat">
            <a:solidFill>
              <a:schemeClr val="tx1"/>
            </a:solidFill>
          </a:ln>
        </p:spPr>
      </p:sp>
      <p:sp>
        <p:nvSpPr>
          <p:cNvPr id="35844" name="Rectangle 3">
            <a:extLst>
              <a:ext uri="{FF2B5EF4-FFF2-40B4-BE49-F238E27FC236}">
                <a16:creationId xmlns:a16="http://schemas.microsoft.com/office/drawing/2014/main" id="{2A8CD2FE-5C7A-6864-3411-A3F8EEADB73D}"/>
              </a:ext>
            </a:extLst>
          </p:cNvPr>
          <p:cNvSpPr>
            <a:spLocks noGrp="1" noChangeArrowheads="1"/>
          </p:cNvSpPr>
          <p:nvPr>
            <p:ph type="body" idx="1"/>
          </p:nvPr>
        </p:nvSpPr>
        <p:spPr>
          <a:xfrm>
            <a:off x="914400" y="4341813"/>
            <a:ext cx="5029200" cy="4116387"/>
          </a:xfrm>
          <a:noFill/>
        </p:spPr>
        <p:txBody>
          <a:bodyPr lIns="91912" tIns="45177" rIns="91912" bIns="45177"/>
          <a:lstStyle/>
          <a:p>
            <a:pPr eaLnBrk="1" hangingPunct="1"/>
            <a:endParaRPr lang="ar-JO"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DBDC15BD-668A-1FC4-3A5B-ECBDA14BDA3B}"/>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B94849C0-CDCD-413C-8742-92045076BEFB}" type="slidenum">
              <a:rPr lang="en-US" altLang="en-US"/>
              <a:pPr>
                <a:spcBef>
                  <a:spcPct val="0"/>
                </a:spcBef>
              </a:pPr>
              <a:t>17</a:t>
            </a:fld>
            <a:endParaRPr lang="en-US" altLang="en-US"/>
          </a:p>
        </p:txBody>
      </p:sp>
      <p:sp>
        <p:nvSpPr>
          <p:cNvPr id="37891" name="Rectangle 2">
            <a:extLst>
              <a:ext uri="{FF2B5EF4-FFF2-40B4-BE49-F238E27FC236}">
                <a16:creationId xmlns:a16="http://schemas.microsoft.com/office/drawing/2014/main" id="{698276B4-C1EC-6C78-EDEB-6461C7A428CD}"/>
              </a:ext>
            </a:extLst>
          </p:cNvPr>
          <p:cNvSpPr>
            <a:spLocks noGrp="1" noRot="1" noChangeAspect="1" noChangeArrowheads="1" noTextEdit="1"/>
          </p:cNvSpPr>
          <p:nvPr>
            <p:ph type="sldImg"/>
          </p:nvPr>
        </p:nvSpPr>
        <p:spPr>
          <a:xfrm>
            <a:off x="1152525" y="692150"/>
            <a:ext cx="4554538" cy="3416300"/>
          </a:xfrm>
          <a:ln w="12700" cap="flat">
            <a:solidFill>
              <a:schemeClr val="tx1"/>
            </a:solidFill>
          </a:ln>
        </p:spPr>
      </p:sp>
      <p:sp>
        <p:nvSpPr>
          <p:cNvPr id="37892" name="Rectangle 3">
            <a:extLst>
              <a:ext uri="{FF2B5EF4-FFF2-40B4-BE49-F238E27FC236}">
                <a16:creationId xmlns:a16="http://schemas.microsoft.com/office/drawing/2014/main" id="{4CE24993-B4B7-86FC-4D87-56B8626589BC}"/>
              </a:ext>
            </a:extLst>
          </p:cNvPr>
          <p:cNvSpPr>
            <a:spLocks noGrp="1" noChangeArrowheads="1"/>
          </p:cNvSpPr>
          <p:nvPr>
            <p:ph type="body" idx="1"/>
          </p:nvPr>
        </p:nvSpPr>
        <p:spPr>
          <a:xfrm>
            <a:off x="914400" y="4341813"/>
            <a:ext cx="5029200" cy="4116387"/>
          </a:xfrm>
          <a:noFill/>
        </p:spPr>
        <p:txBody>
          <a:bodyPr lIns="91912" tIns="45177" rIns="91912" bIns="45177"/>
          <a:lstStyle/>
          <a:p>
            <a:pPr eaLnBrk="1" hangingPunct="1"/>
            <a:endParaRPr lang="ar-JO"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a:extLst>
              <a:ext uri="{FF2B5EF4-FFF2-40B4-BE49-F238E27FC236}">
                <a16:creationId xmlns:a16="http://schemas.microsoft.com/office/drawing/2014/main" id="{CDE588E4-DB37-4BF4-D554-A87104E205FD}"/>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9E73BDAA-C0C1-4CB8-A3ED-9E79721FD753}" type="slidenum">
              <a:rPr lang="en-US" altLang="en-US"/>
              <a:pPr>
                <a:spcBef>
                  <a:spcPct val="0"/>
                </a:spcBef>
              </a:pPr>
              <a:t>18</a:t>
            </a:fld>
            <a:endParaRPr lang="en-US" altLang="en-US"/>
          </a:p>
        </p:txBody>
      </p:sp>
      <p:sp>
        <p:nvSpPr>
          <p:cNvPr id="39939" name="Rectangle 2">
            <a:extLst>
              <a:ext uri="{FF2B5EF4-FFF2-40B4-BE49-F238E27FC236}">
                <a16:creationId xmlns:a16="http://schemas.microsoft.com/office/drawing/2014/main" id="{8C291DBC-D48E-CE00-FFC4-090AA4B95392}"/>
              </a:ext>
            </a:extLst>
          </p:cNvPr>
          <p:cNvSpPr>
            <a:spLocks noGrp="1" noRot="1" noChangeAspect="1" noChangeArrowheads="1" noTextEdit="1"/>
          </p:cNvSpPr>
          <p:nvPr>
            <p:ph type="sldImg"/>
          </p:nvPr>
        </p:nvSpPr>
        <p:spPr>
          <a:xfrm>
            <a:off x="1162050" y="708025"/>
            <a:ext cx="4533900" cy="3400425"/>
          </a:xfrm>
          <a:ln w="12700" cap="flat">
            <a:solidFill>
              <a:schemeClr val="tx1"/>
            </a:solidFill>
          </a:ln>
        </p:spPr>
      </p:sp>
      <p:sp>
        <p:nvSpPr>
          <p:cNvPr id="39940" name="Rectangle 3">
            <a:extLst>
              <a:ext uri="{FF2B5EF4-FFF2-40B4-BE49-F238E27FC236}">
                <a16:creationId xmlns:a16="http://schemas.microsoft.com/office/drawing/2014/main" id="{84F779FA-D052-A67F-4F20-755AEA0AEAB2}"/>
              </a:ext>
            </a:extLst>
          </p:cNvPr>
          <p:cNvSpPr>
            <a:spLocks noGrp="1" noChangeArrowheads="1"/>
          </p:cNvSpPr>
          <p:nvPr>
            <p:ph type="body" idx="1"/>
          </p:nvPr>
        </p:nvSpPr>
        <p:spPr>
          <a:xfrm>
            <a:off x="914400" y="4343400"/>
            <a:ext cx="5029200" cy="4098925"/>
          </a:xfrm>
          <a:noFill/>
        </p:spPr>
        <p:txBody>
          <a:bodyPr lIns="92075" tIns="46038" rIns="92075" bIns="46038"/>
          <a:lstStyle/>
          <a:p>
            <a:pPr eaLnBrk="1" hangingPunct="1"/>
            <a:endParaRPr lang="ar-JO"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a:extLst>
              <a:ext uri="{FF2B5EF4-FFF2-40B4-BE49-F238E27FC236}">
                <a16:creationId xmlns:a16="http://schemas.microsoft.com/office/drawing/2014/main" id="{D17930AE-34F1-C110-AF67-A1355F090253}"/>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5FF3807E-78F0-4C7A-B36B-B8EF79E019AC}" type="slidenum">
              <a:rPr lang="en-US" altLang="en-US"/>
              <a:pPr>
                <a:spcBef>
                  <a:spcPct val="0"/>
                </a:spcBef>
              </a:pPr>
              <a:t>19</a:t>
            </a:fld>
            <a:endParaRPr lang="en-US" altLang="en-US"/>
          </a:p>
        </p:txBody>
      </p:sp>
      <p:sp>
        <p:nvSpPr>
          <p:cNvPr id="41987" name="Rectangle 2">
            <a:extLst>
              <a:ext uri="{FF2B5EF4-FFF2-40B4-BE49-F238E27FC236}">
                <a16:creationId xmlns:a16="http://schemas.microsoft.com/office/drawing/2014/main" id="{B4297903-FE75-2FAF-56E6-9BD6C7A30239}"/>
              </a:ext>
            </a:extLst>
          </p:cNvPr>
          <p:cNvSpPr>
            <a:spLocks noGrp="1" noRot="1" noChangeAspect="1" noChangeArrowheads="1" noTextEdit="1"/>
          </p:cNvSpPr>
          <p:nvPr>
            <p:ph type="sldImg"/>
          </p:nvPr>
        </p:nvSpPr>
        <p:spPr>
          <a:xfrm>
            <a:off x="1162050" y="708025"/>
            <a:ext cx="4533900" cy="3400425"/>
          </a:xfrm>
          <a:ln w="12700" cap="flat">
            <a:solidFill>
              <a:schemeClr val="tx1"/>
            </a:solidFill>
          </a:ln>
        </p:spPr>
      </p:sp>
      <p:sp>
        <p:nvSpPr>
          <p:cNvPr id="41988" name="Rectangle 3">
            <a:extLst>
              <a:ext uri="{FF2B5EF4-FFF2-40B4-BE49-F238E27FC236}">
                <a16:creationId xmlns:a16="http://schemas.microsoft.com/office/drawing/2014/main" id="{939C03AF-6B5B-3AB2-74EC-B351D071A5BA}"/>
              </a:ext>
            </a:extLst>
          </p:cNvPr>
          <p:cNvSpPr>
            <a:spLocks noGrp="1" noChangeArrowheads="1"/>
          </p:cNvSpPr>
          <p:nvPr>
            <p:ph type="body" idx="1"/>
          </p:nvPr>
        </p:nvSpPr>
        <p:spPr>
          <a:xfrm>
            <a:off x="914400" y="4343400"/>
            <a:ext cx="5029200" cy="4098925"/>
          </a:xfrm>
          <a:noFill/>
        </p:spPr>
        <p:txBody>
          <a:bodyPr lIns="92075" tIns="46038" rIns="92075" bIns="46038"/>
          <a:lstStyle/>
          <a:p>
            <a:pPr eaLnBrk="1" hangingPunct="1"/>
            <a:endParaRPr lang="ar-JO"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7">
            <a:extLst>
              <a:ext uri="{FF2B5EF4-FFF2-40B4-BE49-F238E27FC236}">
                <a16:creationId xmlns:a16="http://schemas.microsoft.com/office/drawing/2014/main" id="{E2DB5F2A-86F5-405A-E0CF-6563C3915F3A}"/>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10FA3A89-BBE9-42CC-B1CD-0B3E6F625BC9}" type="slidenum">
              <a:rPr lang="en-US" altLang="en-US"/>
              <a:pPr>
                <a:spcBef>
                  <a:spcPct val="0"/>
                </a:spcBef>
              </a:pPr>
              <a:t>2</a:t>
            </a:fld>
            <a:endParaRPr lang="en-US" altLang="en-US"/>
          </a:p>
        </p:txBody>
      </p:sp>
      <p:sp>
        <p:nvSpPr>
          <p:cNvPr id="7171" name="Rectangle 2">
            <a:extLst>
              <a:ext uri="{FF2B5EF4-FFF2-40B4-BE49-F238E27FC236}">
                <a16:creationId xmlns:a16="http://schemas.microsoft.com/office/drawing/2014/main" id="{15624A1F-E6C5-EE84-0715-81347EF1FB0A}"/>
              </a:ext>
            </a:extLst>
          </p:cNvPr>
          <p:cNvSpPr>
            <a:spLocks noGrp="1" noRot="1" noChangeAspect="1" noChangeArrowheads="1" noTextEdit="1"/>
          </p:cNvSpPr>
          <p:nvPr>
            <p:ph type="sldImg"/>
          </p:nvPr>
        </p:nvSpPr>
        <p:spPr>
          <a:xfrm>
            <a:off x="1133475" y="674688"/>
            <a:ext cx="4597400" cy="3448050"/>
          </a:xfrm>
          <a:ln/>
        </p:spPr>
      </p:sp>
      <p:sp>
        <p:nvSpPr>
          <p:cNvPr id="7172" name="Rectangle 3">
            <a:extLst>
              <a:ext uri="{FF2B5EF4-FFF2-40B4-BE49-F238E27FC236}">
                <a16:creationId xmlns:a16="http://schemas.microsoft.com/office/drawing/2014/main" id="{A0AD7208-0220-6269-384F-DCCE1FF63FEB}"/>
              </a:ext>
            </a:extLst>
          </p:cNvPr>
          <p:cNvSpPr>
            <a:spLocks noGrp="1" noChangeArrowheads="1"/>
          </p:cNvSpPr>
          <p:nvPr>
            <p:ph type="body" idx="1"/>
          </p:nvPr>
        </p:nvSpPr>
        <p:spPr>
          <a:xfrm>
            <a:off x="914400" y="4348163"/>
            <a:ext cx="5029200" cy="4121150"/>
          </a:xfrm>
          <a:noFill/>
        </p:spPr>
        <p:txBody>
          <a:bodyPr/>
          <a:lstStyle/>
          <a:p>
            <a:pPr eaLnBrk="1" hangingPunct="1"/>
            <a:r>
              <a:rPr lang="en-US" altLang="en-US"/>
              <a:t>Health risks related to maternal and child mortality have been summarized as "the four too's.” Births are risky when they are:</a:t>
            </a:r>
          </a:p>
          <a:p>
            <a:pPr eaLnBrk="1" hangingPunct="1">
              <a:buFontTx/>
              <a:buChar char="•"/>
            </a:pPr>
            <a:r>
              <a:rPr lang="en-US" altLang="en-US"/>
              <a:t>Too many, or </a:t>
            </a:r>
          </a:p>
          <a:p>
            <a:pPr eaLnBrk="1" hangingPunct="1">
              <a:buFontTx/>
              <a:buChar char="•"/>
            </a:pPr>
            <a:r>
              <a:rPr lang="en-US" altLang="en-US"/>
              <a:t>Too close together, or when they occur among women who are </a:t>
            </a:r>
          </a:p>
          <a:p>
            <a:pPr eaLnBrk="1" hangingPunct="1">
              <a:buFontTx/>
              <a:buChar char="•"/>
            </a:pPr>
            <a:r>
              <a:rPr lang="en-US" altLang="en-US"/>
              <a:t>Too young, or </a:t>
            </a:r>
          </a:p>
          <a:p>
            <a:pPr eaLnBrk="1" hangingPunct="1">
              <a:buFontTx/>
              <a:buChar char="•"/>
            </a:pPr>
            <a:r>
              <a:rPr lang="en-US" altLang="en-US"/>
              <a:t>Too old.</a:t>
            </a:r>
          </a:p>
          <a:p>
            <a:pPr eaLnBrk="1" hangingPunct="1"/>
            <a:endParaRPr lang="en-US" altLang="en-US"/>
          </a:p>
          <a:p>
            <a:pPr eaLnBrk="1" hangingPunct="1"/>
            <a:r>
              <a:rPr lang="en-US" altLang="en-US"/>
              <a:t>It has long been known that avoiding births that are “too close together” is advantageous to maternal and child health.  New studies show the importance and significance of the concept of birth spacing. </a:t>
            </a:r>
          </a:p>
          <a:p>
            <a:pPr eaLnBrk="1" hangingPunct="1"/>
            <a:endParaRPr lang="en-US" altLang="en-US"/>
          </a:p>
          <a:p>
            <a:pPr eaLnBrk="1" hangingPunct="1"/>
            <a:endParaRPr lang="en-US" altLang="en-US"/>
          </a:p>
          <a:p>
            <a:pPr eaLnBrk="1" hangingPunct="1"/>
            <a:endParaRPr lang="en-US"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a:extLst>
              <a:ext uri="{FF2B5EF4-FFF2-40B4-BE49-F238E27FC236}">
                <a16:creationId xmlns:a16="http://schemas.microsoft.com/office/drawing/2014/main" id="{1E70F031-623C-485A-CE1F-5B0BFA48B53F}"/>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8E20C623-C47E-45C0-A7B9-0EB0010A3FA3}" type="slidenum">
              <a:rPr lang="en-US" altLang="en-US"/>
              <a:pPr>
                <a:spcBef>
                  <a:spcPct val="0"/>
                </a:spcBef>
              </a:pPr>
              <a:t>20</a:t>
            </a:fld>
            <a:endParaRPr lang="en-US" altLang="en-US"/>
          </a:p>
        </p:txBody>
      </p:sp>
      <p:sp>
        <p:nvSpPr>
          <p:cNvPr id="44035" name="Rectangle 2">
            <a:extLst>
              <a:ext uri="{FF2B5EF4-FFF2-40B4-BE49-F238E27FC236}">
                <a16:creationId xmlns:a16="http://schemas.microsoft.com/office/drawing/2014/main" id="{210A79E4-3440-0551-815D-0B6F99B2BCDB}"/>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44036" name="Rectangle 3">
            <a:extLst>
              <a:ext uri="{FF2B5EF4-FFF2-40B4-BE49-F238E27FC236}">
                <a16:creationId xmlns:a16="http://schemas.microsoft.com/office/drawing/2014/main" id="{19BCDEFD-3A76-E144-77DA-24F7D3C80BEB}"/>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a:extLst>
              <a:ext uri="{FF2B5EF4-FFF2-40B4-BE49-F238E27FC236}">
                <a16:creationId xmlns:a16="http://schemas.microsoft.com/office/drawing/2014/main" id="{853EA08F-9B47-227D-E5C2-512ED28FB2B3}"/>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A2C3EEA2-F949-422B-A5B0-8F6B2E86EF7C}" type="slidenum">
              <a:rPr lang="en-US" altLang="en-US"/>
              <a:pPr>
                <a:spcBef>
                  <a:spcPct val="0"/>
                </a:spcBef>
              </a:pPr>
              <a:t>21</a:t>
            </a:fld>
            <a:endParaRPr lang="en-US" altLang="en-US"/>
          </a:p>
        </p:txBody>
      </p:sp>
      <p:sp>
        <p:nvSpPr>
          <p:cNvPr id="46083" name="Rectangle 2">
            <a:extLst>
              <a:ext uri="{FF2B5EF4-FFF2-40B4-BE49-F238E27FC236}">
                <a16:creationId xmlns:a16="http://schemas.microsoft.com/office/drawing/2014/main" id="{48E9E703-337F-D4BF-FC4E-A8B64AB431C1}"/>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46084" name="Rectangle 3">
            <a:extLst>
              <a:ext uri="{FF2B5EF4-FFF2-40B4-BE49-F238E27FC236}">
                <a16:creationId xmlns:a16="http://schemas.microsoft.com/office/drawing/2014/main" id="{E161E0C0-2BDC-F977-0CCD-90F3DD6BE880}"/>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7D458C02-FC9D-8516-4254-63588105DDDD}"/>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F1AD37AA-5788-488A-BD27-F09211386E93}" type="slidenum">
              <a:rPr lang="en-US" altLang="en-US"/>
              <a:pPr>
                <a:spcBef>
                  <a:spcPct val="0"/>
                </a:spcBef>
              </a:pPr>
              <a:t>22</a:t>
            </a:fld>
            <a:endParaRPr lang="en-US" altLang="en-US"/>
          </a:p>
        </p:txBody>
      </p:sp>
      <p:sp>
        <p:nvSpPr>
          <p:cNvPr id="48131" name="Rectangle 2">
            <a:extLst>
              <a:ext uri="{FF2B5EF4-FFF2-40B4-BE49-F238E27FC236}">
                <a16:creationId xmlns:a16="http://schemas.microsoft.com/office/drawing/2014/main" id="{F84BD2AD-B1EB-B94B-0CE7-1EBD457EEE27}"/>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48132" name="Rectangle 3">
            <a:extLst>
              <a:ext uri="{FF2B5EF4-FFF2-40B4-BE49-F238E27FC236}">
                <a16:creationId xmlns:a16="http://schemas.microsoft.com/office/drawing/2014/main" id="{BADF6A7D-4075-21F1-C86A-F434D664A54A}"/>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8F6BC4A2-7B16-E714-4EFF-51B37AEA128E}"/>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17A00CB7-4EF8-4D2D-BB8C-BCFD58A124F0}" type="slidenum">
              <a:rPr lang="en-US" altLang="en-US"/>
              <a:pPr>
                <a:spcBef>
                  <a:spcPct val="0"/>
                </a:spcBef>
              </a:pPr>
              <a:t>23</a:t>
            </a:fld>
            <a:endParaRPr lang="en-US" altLang="en-US"/>
          </a:p>
        </p:txBody>
      </p:sp>
      <p:sp>
        <p:nvSpPr>
          <p:cNvPr id="50179" name="Rectangle 2">
            <a:extLst>
              <a:ext uri="{FF2B5EF4-FFF2-40B4-BE49-F238E27FC236}">
                <a16:creationId xmlns:a16="http://schemas.microsoft.com/office/drawing/2014/main" id="{4AD4F08E-98EA-1934-2542-6AC6442AB175}"/>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50180" name="Rectangle 3">
            <a:extLst>
              <a:ext uri="{FF2B5EF4-FFF2-40B4-BE49-F238E27FC236}">
                <a16:creationId xmlns:a16="http://schemas.microsoft.com/office/drawing/2014/main" id="{98885624-53CF-94CA-4A83-7763CF5DA3AB}"/>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a:extLst>
              <a:ext uri="{FF2B5EF4-FFF2-40B4-BE49-F238E27FC236}">
                <a16:creationId xmlns:a16="http://schemas.microsoft.com/office/drawing/2014/main" id="{4F161AA0-487B-F61B-4FC6-E6691AC8C50B}"/>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0342859F-3F6E-4EB0-AC18-3C2D00725276}" type="slidenum">
              <a:rPr lang="en-US" altLang="en-US"/>
              <a:pPr>
                <a:spcBef>
                  <a:spcPct val="0"/>
                </a:spcBef>
              </a:pPr>
              <a:t>24</a:t>
            </a:fld>
            <a:endParaRPr lang="en-US" altLang="en-US"/>
          </a:p>
        </p:txBody>
      </p:sp>
      <p:sp>
        <p:nvSpPr>
          <p:cNvPr id="52227" name="Rectangle 2">
            <a:extLst>
              <a:ext uri="{FF2B5EF4-FFF2-40B4-BE49-F238E27FC236}">
                <a16:creationId xmlns:a16="http://schemas.microsoft.com/office/drawing/2014/main" id="{B29271FF-4F47-1A2B-F2E6-2A6F26C7C049}"/>
              </a:ext>
            </a:extLst>
          </p:cNvPr>
          <p:cNvSpPr>
            <a:spLocks noGrp="1" noRot="1" noChangeAspect="1" noChangeArrowheads="1" noTextEdit="1"/>
          </p:cNvSpPr>
          <p:nvPr>
            <p:ph type="sldImg"/>
          </p:nvPr>
        </p:nvSpPr>
        <p:spPr>
          <a:xfrm>
            <a:off x="1163638" y="709613"/>
            <a:ext cx="4532312" cy="3398837"/>
          </a:xfrm>
          <a:ln w="12700" cap="flat">
            <a:solidFill>
              <a:schemeClr val="tx1"/>
            </a:solidFill>
          </a:ln>
        </p:spPr>
      </p:sp>
      <p:sp>
        <p:nvSpPr>
          <p:cNvPr id="52228" name="Rectangle 3">
            <a:extLst>
              <a:ext uri="{FF2B5EF4-FFF2-40B4-BE49-F238E27FC236}">
                <a16:creationId xmlns:a16="http://schemas.microsoft.com/office/drawing/2014/main" id="{413849EC-219B-367D-2540-C91FCCBEC6CC}"/>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a:extLst>
              <a:ext uri="{FF2B5EF4-FFF2-40B4-BE49-F238E27FC236}">
                <a16:creationId xmlns:a16="http://schemas.microsoft.com/office/drawing/2014/main" id="{D564D062-86ED-195F-E758-11F61ACFD5B6}"/>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1675F3C2-0F1D-4779-9749-1C50C7B17069}" type="slidenum">
              <a:rPr lang="en-US" altLang="en-US"/>
              <a:pPr>
                <a:spcBef>
                  <a:spcPct val="0"/>
                </a:spcBef>
              </a:pPr>
              <a:t>25</a:t>
            </a:fld>
            <a:endParaRPr lang="en-US" altLang="en-US"/>
          </a:p>
        </p:txBody>
      </p:sp>
      <p:sp>
        <p:nvSpPr>
          <p:cNvPr id="54275" name="Rectangle 2">
            <a:extLst>
              <a:ext uri="{FF2B5EF4-FFF2-40B4-BE49-F238E27FC236}">
                <a16:creationId xmlns:a16="http://schemas.microsoft.com/office/drawing/2014/main" id="{09369774-54EF-A822-B865-2EAAE6279408}"/>
              </a:ext>
            </a:extLst>
          </p:cNvPr>
          <p:cNvSpPr>
            <a:spLocks noGrp="1" noRot="1" noChangeAspect="1" noChangeArrowheads="1" noTextEdit="1"/>
          </p:cNvSpPr>
          <p:nvPr>
            <p:ph type="sldImg"/>
          </p:nvPr>
        </p:nvSpPr>
        <p:spPr>
          <a:xfrm>
            <a:off x="1163638" y="709613"/>
            <a:ext cx="4532312" cy="3398837"/>
          </a:xfrm>
          <a:ln w="12700" cap="flat">
            <a:solidFill>
              <a:schemeClr val="tx1"/>
            </a:solidFill>
          </a:ln>
        </p:spPr>
      </p:sp>
      <p:sp>
        <p:nvSpPr>
          <p:cNvPr id="54276" name="Rectangle 3">
            <a:extLst>
              <a:ext uri="{FF2B5EF4-FFF2-40B4-BE49-F238E27FC236}">
                <a16:creationId xmlns:a16="http://schemas.microsoft.com/office/drawing/2014/main" id="{03249615-D508-761D-E3B0-4967C5C9C60D}"/>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a:extLst>
              <a:ext uri="{FF2B5EF4-FFF2-40B4-BE49-F238E27FC236}">
                <a16:creationId xmlns:a16="http://schemas.microsoft.com/office/drawing/2014/main" id="{A38E51AD-7A6C-D956-1202-1CCF83B4F8A6}"/>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E002C693-8836-47F3-8C7C-765C53B82D38}" type="slidenum">
              <a:rPr lang="en-US" altLang="en-US"/>
              <a:pPr>
                <a:spcBef>
                  <a:spcPct val="0"/>
                </a:spcBef>
              </a:pPr>
              <a:t>26</a:t>
            </a:fld>
            <a:endParaRPr lang="en-US" altLang="en-US"/>
          </a:p>
        </p:txBody>
      </p:sp>
      <p:sp>
        <p:nvSpPr>
          <p:cNvPr id="56323" name="Rectangle 2">
            <a:extLst>
              <a:ext uri="{FF2B5EF4-FFF2-40B4-BE49-F238E27FC236}">
                <a16:creationId xmlns:a16="http://schemas.microsoft.com/office/drawing/2014/main" id="{666DB16A-65B9-BC58-A5CD-1DA7DFDA5C01}"/>
              </a:ext>
            </a:extLst>
          </p:cNvPr>
          <p:cNvSpPr>
            <a:spLocks noGrp="1" noRot="1" noChangeAspect="1" noChangeArrowheads="1" noTextEdit="1"/>
          </p:cNvSpPr>
          <p:nvPr>
            <p:ph type="sldImg"/>
          </p:nvPr>
        </p:nvSpPr>
        <p:spPr>
          <a:xfrm>
            <a:off x="1163638" y="709613"/>
            <a:ext cx="4532312" cy="3398837"/>
          </a:xfrm>
          <a:ln w="12700" cap="flat">
            <a:solidFill>
              <a:schemeClr val="tx1"/>
            </a:solidFill>
          </a:ln>
        </p:spPr>
      </p:sp>
      <p:sp>
        <p:nvSpPr>
          <p:cNvPr id="56324" name="Rectangle 3">
            <a:extLst>
              <a:ext uri="{FF2B5EF4-FFF2-40B4-BE49-F238E27FC236}">
                <a16:creationId xmlns:a16="http://schemas.microsoft.com/office/drawing/2014/main" id="{2C3FC3B8-22A0-3DCE-FE80-AE8F131EA78B}"/>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id="{527811D9-7A1A-B4D5-4C24-65414BA1511C}"/>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CF1D2F85-F475-446A-AA7F-89A076E4346B}" type="slidenum">
              <a:rPr lang="en-US" altLang="en-US"/>
              <a:pPr>
                <a:spcBef>
                  <a:spcPct val="0"/>
                </a:spcBef>
              </a:pPr>
              <a:t>27</a:t>
            </a:fld>
            <a:endParaRPr lang="en-US" altLang="en-US"/>
          </a:p>
        </p:txBody>
      </p:sp>
      <p:sp>
        <p:nvSpPr>
          <p:cNvPr id="58371" name="Rectangle 2">
            <a:extLst>
              <a:ext uri="{FF2B5EF4-FFF2-40B4-BE49-F238E27FC236}">
                <a16:creationId xmlns:a16="http://schemas.microsoft.com/office/drawing/2014/main" id="{1F14BD75-1C71-5C18-E39B-3ABE730E1E54}"/>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58372" name="Rectangle 3">
            <a:extLst>
              <a:ext uri="{FF2B5EF4-FFF2-40B4-BE49-F238E27FC236}">
                <a16:creationId xmlns:a16="http://schemas.microsoft.com/office/drawing/2014/main" id="{F457B35C-E75C-CC40-CDDB-077A63019D58}"/>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a:extLst>
              <a:ext uri="{FF2B5EF4-FFF2-40B4-BE49-F238E27FC236}">
                <a16:creationId xmlns:a16="http://schemas.microsoft.com/office/drawing/2014/main" id="{F9CCE6AD-1B65-93AE-E89F-BBA6B79982D9}"/>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72C2002D-FFF7-435E-A69A-9CB48B54F88B}" type="slidenum">
              <a:rPr lang="en-US" altLang="en-US"/>
              <a:pPr>
                <a:spcBef>
                  <a:spcPct val="0"/>
                </a:spcBef>
              </a:pPr>
              <a:t>28</a:t>
            </a:fld>
            <a:endParaRPr lang="en-US" altLang="en-US"/>
          </a:p>
        </p:txBody>
      </p:sp>
      <p:sp>
        <p:nvSpPr>
          <p:cNvPr id="60419" name="Rectangle 2">
            <a:extLst>
              <a:ext uri="{FF2B5EF4-FFF2-40B4-BE49-F238E27FC236}">
                <a16:creationId xmlns:a16="http://schemas.microsoft.com/office/drawing/2014/main" id="{F0FD8AF0-16C0-4B3F-F5DE-02E8CC9E4B7B}"/>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60420" name="Rectangle 3">
            <a:extLst>
              <a:ext uri="{FF2B5EF4-FFF2-40B4-BE49-F238E27FC236}">
                <a16:creationId xmlns:a16="http://schemas.microsoft.com/office/drawing/2014/main" id="{E6059F1D-8192-86A3-5247-1A883FE5B2C1}"/>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a:extLst>
              <a:ext uri="{FF2B5EF4-FFF2-40B4-BE49-F238E27FC236}">
                <a16:creationId xmlns:a16="http://schemas.microsoft.com/office/drawing/2014/main" id="{3BA0BF66-C955-6ABE-601C-EB786386CF76}"/>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0A25E1D9-37F3-471A-93EB-6269AA55EDB5}" type="slidenum">
              <a:rPr lang="en-US" altLang="en-US"/>
              <a:pPr>
                <a:spcBef>
                  <a:spcPct val="0"/>
                </a:spcBef>
              </a:pPr>
              <a:t>29</a:t>
            </a:fld>
            <a:endParaRPr lang="en-US" altLang="en-US"/>
          </a:p>
        </p:txBody>
      </p:sp>
      <p:sp>
        <p:nvSpPr>
          <p:cNvPr id="62467" name="Rectangle 2">
            <a:extLst>
              <a:ext uri="{FF2B5EF4-FFF2-40B4-BE49-F238E27FC236}">
                <a16:creationId xmlns:a16="http://schemas.microsoft.com/office/drawing/2014/main" id="{43120BEA-1290-C7D5-8B9A-B453247361EB}"/>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62468" name="Rectangle 3">
            <a:extLst>
              <a:ext uri="{FF2B5EF4-FFF2-40B4-BE49-F238E27FC236}">
                <a16:creationId xmlns:a16="http://schemas.microsoft.com/office/drawing/2014/main" id="{79F0AC1F-21A6-56F0-E30E-2B26BAE3056C}"/>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a:extLst>
              <a:ext uri="{FF2B5EF4-FFF2-40B4-BE49-F238E27FC236}">
                <a16:creationId xmlns:a16="http://schemas.microsoft.com/office/drawing/2014/main" id="{323E31B3-53E4-236C-E7F4-6AE92E96EE92}"/>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FCC836C1-371F-4CDF-A29A-6AFE22E56BD1}" type="slidenum">
              <a:rPr lang="en-US" altLang="en-US"/>
              <a:pPr>
                <a:spcBef>
                  <a:spcPct val="0"/>
                </a:spcBef>
              </a:pPr>
              <a:t>3</a:t>
            </a:fld>
            <a:endParaRPr lang="en-US" altLang="en-US"/>
          </a:p>
        </p:txBody>
      </p:sp>
      <p:sp>
        <p:nvSpPr>
          <p:cNvPr id="9219" name="Rectangle 2">
            <a:extLst>
              <a:ext uri="{FF2B5EF4-FFF2-40B4-BE49-F238E27FC236}">
                <a16:creationId xmlns:a16="http://schemas.microsoft.com/office/drawing/2014/main" id="{EE2B5245-D921-84A8-05D3-48FE935EF4FF}"/>
              </a:ext>
            </a:extLst>
          </p:cNvPr>
          <p:cNvSpPr>
            <a:spLocks noGrp="1" noRot="1" noChangeAspect="1" noChangeArrowheads="1" noTextEdit="1"/>
          </p:cNvSpPr>
          <p:nvPr>
            <p:ph type="sldImg"/>
          </p:nvPr>
        </p:nvSpPr>
        <p:spPr>
          <a:xfrm>
            <a:off x="1133475" y="674688"/>
            <a:ext cx="4597400" cy="3448050"/>
          </a:xfrm>
          <a:ln/>
        </p:spPr>
      </p:sp>
      <p:sp>
        <p:nvSpPr>
          <p:cNvPr id="9220" name="Rectangle 3">
            <a:extLst>
              <a:ext uri="{FF2B5EF4-FFF2-40B4-BE49-F238E27FC236}">
                <a16:creationId xmlns:a16="http://schemas.microsoft.com/office/drawing/2014/main" id="{715D32D8-E1D5-EC9E-1A5F-B7A8880EE15D}"/>
              </a:ext>
            </a:extLst>
          </p:cNvPr>
          <p:cNvSpPr>
            <a:spLocks noGrp="1" noChangeArrowheads="1"/>
          </p:cNvSpPr>
          <p:nvPr>
            <p:ph type="body" idx="1"/>
          </p:nvPr>
        </p:nvSpPr>
        <p:spPr>
          <a:xfrm>
            <a:off x="914400" y="4348163"/>
            <a:ext cx="5029200" cy="4121150"/>
          </a:xfrm>
          <a:noFill/>
        </p:spPr>
        <p:txBody>
          <a:bodyPr/>
          <a:lstStyle/>
          <a:p>
            <a:pPr marL="190500" indent="-190500" eaLnBrk="1" hangingPunct="1">
              <a:lnSpc>
                <a:spcPct val="90000"/>
              </a:lnSpc>
            </a:pPr>
            <a:r>
              <a:rPr lang="en-US" altLang="en-US" sz="1000"/>
              <a:t>First, an overview. What is Optimal Birth Spacing?</a:t>
            </a:r>
          </a:p>
          <a:p>
            <a:pPr marL="190500" indent="-190500" eaLnBrk="1" hangingPunct="1">
              <a:lnSpc>
                <a:spcPct val="90000"/>
              </a:lnSpc>
            </a:pPr>
            <a:endParaRPr lang="en-US" altLang="en-US" sz="1000"/>
          </a:p>
          <a:p>
            <a:pPr marL="190500" indent="-190500" eaLnBrk="1" hangingPunct="1">
              <a:lnSpc>
                <a:spcPct val="90000"/>
              </a:lnSpc>
            </a:pPr>
            <a:r>
              <a:rPr lang="en-US" altLang="en-US" sz="1000"/>
              <a:t>Over the years, research has shown that when families space the births of their children two years apart, their children are more likely to survive and be healthy.  New research has shown that although two-year spacing is good, a longer interval is best.  </a:t>
            </a:r>
          </a:p>
          <a:p>
            <a:pPr marL="190500" indent="-190500" eaLnBrk="1" hangingPunct="1">
              <a:lnSpc>
                <a:spcPct val="90000"/>
              </a:lnSpc>
            </a:pPr>
            <a:endParaRPr lang="en-US" altLang="en-US" sz="1000"/>
          </a:p>
          <a:p>
            <a:pPr marL="190500" indent="-190500" eaLnBrk="1" hangingPunct="1">
              <a:lnSpc>
                <a:spcPct val="90000"/>
              </a:lnSpc>
            </a:pPr>
            <a:r>
              <a:rPr lang="en-US" altLang="en-US" sz="1000"/>
              <a:t>In this presentation, we will refer to this best interval—when the risks for adverse health outcomes are lowest—as the “</a:t>
            </a:r>
            <a:r>
              <a:rPr lang="en-US" altLang="en-US" sz="1000" b="1"/>
              <a:t>optimal</a:t>
            </a:r>
            <a:r>
              <a:rPr lang="en-US" altLang="en-US" sz="1000"/>
              <a:t>” birth spacing interval.  Most research indicates that the “</a:t>
            </a:r>
            <a:r>
              <a:rPr lang="en-US" altLang="en-US" sz="1000" b="1"/>
              <a:t>optimal</a:t>
            </a:r>
            <a:r>
              <a:rPr lang="en-US" altLang="en-US" sz="1000"/>
              <a:t>” interval for child and maternal survival is three years or longer. </a:t>
            </a:r>
          </a:p>
          <a:p>
            <a:pPr marL="190500" indent="-190500" eaLnBrk="1" hangingPunct="1">
              <a:lnSpc>
                <a:spcPct val="90000"/>
              </a:lnSpc>
            </a:pPr>
            <a:endParaRPr lang="en-US" altLang="en-US" sz="1000"/>
          </a:p>
          <a:p>
            <a:pPr marL="190500" indent="-190500" eaLnBrk="1" hangingPunct="1">
              <a:lnSpc>
                <a:spcPct val="90000"/>
              </a:lnSpc>
            </a:pPr>
            <a:r>
              <a:rPr lang="en-US" altLang="en-US" sz="1000"/>
              <a:t>Although birth spacing is a fundamental part of family planning, it is often underemphasized by programs.  How do we know this?: </a:t>
            </a:r>
          </a:p>
          <a:p>
            <a:pPr marL="190500" indent="-190500" eaLnBrk="1" hangingPunct="1">
              <a:lnSpc>
                <a:spcPct val="90000"/>
              </a:lnSpc>
              <a:buFontTx/>
              <a:buAutoNum type="arabicPeriod"/>
            </a:pPr>
            <a:r>
              <a:rPr lang="en-US" altLang="en-US" sz="1000"/>
              <a:t> In almost all regions of the world, women report that they want longer birth-spacing intervals than they are achieving;</a:t>
            </a:r>
          </a:p>
          <a:p>
            <a:pPr marL="190500" indent="-190500" eaLnBrk="1" hangingPunct="1">
              <a:lnSpc>
                <a:spcPct val="90000"/>
              </a:lnSpc>
              <a:buFontTx/>
              <a:buAutoNum type="arabicPeriod"/>
            </a:pPr>
            <a:r>
              <a:rPr lang="en-US" altLang="en-US" sz="1000"/>
              <a:t> Few communications campaigns specifically promote the benefits of birth spacing; and</a:t>
            </a:r>
          </a:p>
          <a:p>
            <a:pPr marL="190500" indent="-190500" eaLnBrk="1" hangingPunct="1">
              <a:lnSpc>
                <a:spcPct val="90000"/>
              </a:lnSpc>
              <a:buFontTx/>
              <a:buAutoNum type="arabicPeriod"/>
            </a:pPr>
            <a:r>
              <a:rPr lang="en-US" altLang="en-US" sz="1000"/>
              <a:t> There is great variability in the messages women get from their healthcare providers about the benefits of birth spacing. </a:t>
            </a:r>
          </a:p>
          <a:p>
            <a:pPr marL="190500" indent="-190500" eaLnBrk="1" hangingPunct="1">
              <a:lnSpc>
                <a:spcPct val="90000"/>
              </a:lnSpc>
            </a:pPr>
            <a:endParaRPr lang="en-US" altLang="en-US" sz="1000"/>
          </a:p>
          <a:p>
            <a:pPr marL="190500" indent="-190500" eaLnBrk="1" hangingPunct="1">
              <a:lnSpc>
                <a:spcPct val="90000"/>
              </a:lnSpc>
            </a:pPr>
            <a:r>
              <a:rPr lang="en-US" altLang="en-US" sz="1000"/>
              <a:t>International health organizations involved in the Optimal Birth Spacing Initiative have found that birth spacing is a more acceptable way to promote family planning to women and their families, rather than advising them to have fewer children. This is especially true when working with traditional societies and youths.  This is because messages about lengthening the time between births do not interfere with cultural norms that dictate the number of children wanted or the desire to prove fertility.   </a:t>
            </a:r>
          </a:p>
          <a:p>
            <a:pPr marL="190500" indent="-190500" eaLnBrk="1" hangingPunct="1">
              <a:lnSpc>
                <a:spcPct val="90000"/>
              </a:lnSpc>
            </a:pPr>
            <a:endParaRPr lang="en-US" altLang="en-US" sz="100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a:extLst>
              <a:ext uri="{FF2B5EF4-FFF2-40B4-BE49-F238E27FC236}">
                <a16:creationId xmlns:a16="http://schemas.microsoft.com/office/drawing/2014/main" id="{CB946D6A-8215-7B8F-8EB4-E0539ECFB4C0}"/>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23BFA131-4DF7-4D42-A9AA-657A1880CBF2}" type="slidenum">
              <a:rPr lang="en-US" altLang="en-US"/>
              <a:pPr>
                <a:spcBef>
                  <a:spcPct val="0"/>
                </a:spcBef>
              </a:pPr>
              <a:t>30</a:t>
            </a:fld>
            <a:endParaRPr lang="en-US" altLang="en-US"/>
          </a:p>
        </p:txBody>
      </p:sp>
      <p:sp>
        <p:nvSpPr>
          <p:cNvPr id="64515" name="Rectangle 2">
            <a:extLst>
              <a:ext uri="{FF2B5EF4-FFF2-40B4-BE49-F238E27FC236}">
                <a16:creationId xmlns:a16="http://schemas.microsoft.com/office/drawing/2014/main" id="{7F0FACD8-9540-612D-AAA8-2ABB3C61D04C}"/>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64516" name="Rectangle 3">
            <a:extLst>
              <a:ext uri="{FF2B5EF4-FFF2-40B4-BE49-F238E27FC236}">
                <a16:creationId xmlns:a16="http://schemas.microsoft.com/office/drawing/2014/main" id="{9120709E-C993-B527-9540-452B63259BC3}"/>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a:extLst>
              <a:ext uri="{FF2B5EF4-FFF2-40B4-BE49-F238E27FC236}">
                <a16:creationId xmlns:a16="http://schemas.microsoft.com/office/drawing/2014/main" id="{843B103A-AB99-A480-AAA4-A60005BCA12D}"/>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EDC9EB5F-34EF-40E0-9A91-FE9453674D42}" type="slidenum">
              <a:rPr lang="en-US" altLang="en-US"/>
              <a:pPr>
                <a:spcBef>
                  <a:spcPct val="0"/>
                </a:spcBef>
              </a:pPr>
              <a:t>31</a:t>
            </a:fld>
            <a:endParaRPr lang="en-US" altLang="en-US"/>
          </a:p>
        </p:txBody>
      </p:sp>
      <p:sp>
        <p:nvSpPr>
          <p:cNvPr id="66563" name="Rectangle 2">
            <a:extLst>
              <a:ext uri="{FF2B5EF4-FFF2-40B4-BE49-F238E27FC236}">
                <a16:creationId xmlns:a16="http://schemas.microsoft.com/office/drawing/2014/main" id="{8CDAAF67-FDF6-E077-1A27-7016EA91A58F}"/>
              </a:ext>
            </a:extLst>
          </p:cNvPr>
          <p:cNvSpPr>
            <a:spLocks noGrp="1" noRot="1" noChangeAspect="1" noChangeArrowheads="1" noTextEdit="1"/>
          </p:cNvSpPr>
          <p:nvPr>
            <p:ph type="sldImg"/>
          </p:nvPr>
        </p:nvSpPr>
        <p:spPr>
          <a:xfrm>
            <a:off x="1293813" y="796925"/>
            <a:ext cx="4271962" cy="3203575"/>
          </a:xfrm>
          <a:ln w="12700" cap="flat">
            <a:solidFill>
              <a:schemeClr val="tx1"/>
            </a:solidFill>
          </a:ln>
        </p:spPr>
      </p:sp>
      <p:sp>
        <p:nvSpPr>
          <p:cNvPr id="66564" name="Rectangle 3">
            <a:extLst>
              <a:ext uri="{FF2B5EF4-FFF2-40B4-BE49-F238E27FC236}">
                <a16:creationId xmlns:a16="http://schemas.microsoft.com/office/drawing/2014/main" id="{DE9EC227-8DA3-139E-0166-1B94B6F87CCA}"/>
              </a:ext>
            </a:extLst>
          </p:cNvPr>
          <p:cNvSpPr>
            <a:spLocks noGrp="1" noChangeArrowheads="1"/>
          </p:cNvSpPr>
          <p:nvPr>
            <p:ph type="body" idx="1"/>
          </p:nvPr>
        </p:nvSpPr>
        <p:spPr>
          <a:xfrm>
            <a:off x="914400" y="4344988"/>
            <a:ext cx="5029200" cy="3848100"/>
          </a:xfrm>
          <a:noFill/>
        </p:spPr>
        <p:txBody>
          <a:bodyPr lIns="91911" tIns="45177" rIns="91911" bIns="45177"/>
          <a:lstStyle/>
          <a:p>
            <a:pPr eaLnBrk="1" hangingPunct="1"/>
            <a:endParaRPr lang="ar-JO"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a:extLst>
              <a:ext uri="{FF2B5EF4-FFF2-40B4-BE49-F238E27FC236}">
                <a16:creationId xmlns:a16="http://schemas.microsoft.com/office/drawing/2014/main" id="{92EFE463-C158-55AA-8969-0F594E3D0921}"/>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5786CCFF-4D39-4D61-B6EB-D1DFFB98C786}" type="slidenum">
              <a:rPr lang="en-US" altLang="en-US"/>
              <a:pPr>
                <a:spcBef>
                  <a:spcPct val="0"/>
                </a:spcBef>
              </a:pPr>
              <a:t>32</a:t>
            </a:fld>
            <a:endParaRPr lang="en-US" altLang="en-US"/>
          </a:p>
        </p:txBody>
      </p:sp>
      <p:sp>
        <p:nvSpPr>
          <p:cNvPr id="68611" name="Rectangle 2">
            <a:extLst>
              <a:ext uri="{FF2B5EF4-FFF2-40B4-BE49-F238E27FC236}">
                <a16:creationId xmlns:a16="http://schemas.microsoft.com/office/drawing/2014/main" id="{D1CCADB1-8981-724A-CACF-C5B4ADC40D9F}"/>
              </a:ext>
            </a:extLst>
          </p:cNvPr>
          <p:cNvSpPr>
            <a:spLocks noGrp="1" noRot="1" noChangeAspect="1" noChangeArrowheads="1" noTextEdit="1"/>
          </p:cNvSpPr>
          <p:nvPr>
            <p:ph type="sldImg"/>
          </p:nvPr>
        </p:nvSpPr>
        <p:spPr>
          <a:xfrm>
            <a:off x="1293813" y="796925"/>
            <a:ext cx="4271962" cy="3203575"/>
          </a:xfrm>
          <a:ln w="12700" cap="flat">
            <a:solidFill>
              <a:schemeClr val="tx1"/>
            </a:solidFill>
          </a:ln>
        </p:spPr>
      </p:sp>
      <p:sp>
        <p:nvSpPr>
          <p:cNvPr id="68612" name="Rectangle 3">
            <a:extLst>
              <a:ext uri="{FF2B5EF4-FFF2-40B4-BE49-F238E27FC236}">
                <a16:creationId xmlns:a16="http://schemas.microsoft.com/office/drawing/2014/main" id="{4E9B5952-5FF6-40BF-80D5-0CE935679D2E}"/>
              </a:ext>
            </a:extLst>
          </p:cNvPr>
          <p:cNvSpPr>
            <a:spLocks noGrp="1" noChangeArrowheads="1"/>
          </p:cNvSpPr>
          <p:nvPr>
            <p:ph type="body" idx="1"/>
          </p:nvPr>
        </p:nvSpPr>
        <p:spPr>
          <a:xfrm>
            <a:off x="914400" y="4344988"/>
            <a:ext cx="5029200" cy="3848100"/>
          </a:xfrm>
          <a:noFill/>
        </p:spPr>
        <p:txBody>
          <a:bodyPr lIns="91911" tIns="45177" rIns="91911" bIns="45177"/>
          <a:lstStyle/>
          <a:p>
            <a:pPr eaLnBrk="1" hangingPunct="1"/>
            <a:endParaRPr lang="ar-JO"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a:extLst>
              <a:ext uri="{FF2B5EF4-FFF2-40B4-BE49-F238E27FC236}">
                <a16:creationId xmlns:a16="http://schemas.microsoft.com/office/drawing/2014/main" id="{B3564A07-25FB-DFD9-5747-19A29B6CD877}"/>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D39A3954-BC64-45CC-89E4-2A9871C00F45}" type="slidenum">
              <a:rPr lang="en-US" altLang="en-US"/>
              <a:pPr>
                <a:spcBef>
                  <a:spcPct val="0"/>
                </a:spcBef>
              </a:pPr>
              <a:t>33</a:t>
            </a:fld>
            <a:endParaRPr lang="en-US" altLang="en-US"/>
          </a:p>
        </p:txBody>
      </p:sp>
      <p:sp>
        <p:nvSpPr>
          <p:cNvPr id="70659" name="Rectangle 2">
            <a:extLst>
              <a:ext uri="{FF2B5EF4-FFF2-40B4-BE49-F238E27FC236}">
                <a16:creationId xmlns:a16="http://schemas.microsoft.com/office/drawing/2014/main" id="{112E3315-FD88-AAF0-DA0D-8B505EA53635}"/>
              </a:ext>
            </a:extLst>
          </p:cNvPr>
          <p:cNvSpPr>
            <a:spLocks noGrp="1" noRot="1" noChangeAspect="1" noChangeArrowheads="1" noTextEdit="1"/>
          </p:cNvSpPr>
          <p:nvPr>
            <p:ph type="sldImg"/>
          </p:nvPr>
        </p:nvSpPr>
        <p:spPr>
          <a:xfrm>
            <a:off x="1293813" y="796925"/>
            <a:ext cx="4271962" cy="3203575"/>
          </a:xfrm>
          <a:ln w="12700" cap="flat">
            <a:solidFill>
              <a:schemeClr val="tx1"/>
            </a:solidFill>
          </a:ln>
        </p:spPr>
      </p:sp>
      <p:sp>
        <p:nvSpPr>
          <p:cNvPr id="70660" name="Rectangle 3">
            <a:extLst>
              <a:ext uri="{FF2B5EF4-FFF2-40B4-BE49-F238E27FC236}">
                <a16:creationId xmlns:a16="http://schemas.microsoft.com/office/drawing/2014/main" id="{16DE6C8E-E05B-A6CE-CEA7-554C6EAE35DC}"/>
              </a:ext>
            </a:extLst>
          </p:cNvPr>
          <p:cNvSpPr>
            <a:spLocks noGrp="1" noChangeArrowheads="1"/>
          </p:cNvSpPr>
          <p:nvPr>
            <p:ph type="body" idx="1"/>
          </p:nvPr>
        </p:nvSpPr>
        <p:spPr>
          <a:xfrm>
            <a:off x="914400" y="4344988"/>
            <a:ext cx="5029200" cy="3848100"/>
          </a:xfrm>
          <a:noFill/>
        </p:spPr>
        <p:txBody>
          <a:bodyPr lIns="91911" tIns="45177" rIns="91911" bIns="45177"/>
          <a:lstStyle/>
          <a:p>
            <a:pPr eaLnBrk="1" hangingPunct="1"/>
            <a:endParaRPr lang="ar-JO"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a:extLst>
              <a:ext uri="{FF2B5EF4-FFF2-40B4-BE49-F238E27FC236}">
                <a16:creationId xmlns:a16="http://schemas.microsoft.com/office/drawing/2014/main" id="{9DEE7262-CBCB-F979-DDF8-33371D5397E5}"/>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99B4F6FD-88AA-45FB-876E-B0300678C623}" type="slidenum">
              <a:rPr lang="en-US" altLang="en-US"/>
              <a:pPr>
                <a:spcBef>
                  <a:spcPct val="0"/>
                </a:spcBef>
              </a:pPr>
              <a:t>34</a:t>
            </a:fld>
            <a:endParaRPr lang="en-US" altLang="en-US"/>
          </a:p>
        </p:txBody>
      </p:sp>
      <p:sp>
        <p:nvSpPr>
          <p:cNvPr id="72707" name="Rectangle 2">
            <a:extLst>
              <a:ext uri="{FF2B5EF4-FFF2-40B4-BE49-F238E27FC236}">
                <a16:creationId xmlns:a16="http://schemas.microsoft.com/office/drawing/2014/main" id="{B3D2B398-9FB3-98D9-B801-0A888D1147BC}"/>
              </a:ext>
            </a:extLst>
          </p:cNvPr>
          <p:cNvSpPr>
            <a:spLocks noGrp="1" noRot="1" noChangeAspect="1" noChangeArrowheads="1" noTextEdit="1"/>
          </p:cNvSpPr>
          <p:nvPr>
            <p:ph type="sldImg"/>
          </p:nvPr>
        </p:nvSpPr>
        <p:spPr>
          <a:xfrm>
            <a:off x="1293813" y="796925"/>
            <a:ext cx="4271962" cy="3203575"/>
          </a:xfrm>
          <a:ln w="12700" cap="flat">
            <a:solidFill>
              <a:schemeClr val="tx1"/>
            </a:solidFill>
          </a:ln>
        </p:spPr>
      </p:sp>
      <p:sp>
        <p:nvSpPr>
          <p:cNvPr id="72708" name="Rectangle 3">
            <a:extLst>
              <a:ext uri="{FF2B5EF4-FFF2-40B4-BE49-F238E27FC236}">
                <a16:creationId xmlns:a16="http://schemas.microsoft.com/office/drawing/2014/main" id="{F3EF4CA3-3798-E19E-9386-AD0773B89501}"/>
              </a:ext>
            </a:extLst>
          </p:cNvPr>
          <p:cNvSpPr>
            <a:spLocks noGrp="1" noChangeArrowheads="1"/>
          </p:cNvSpPr>
          <p:nvPr>
            <p:ph type="body" idx="1"/>
          </p:nvPr>
        </p:nvSpPr>
        <p:spPr>
          <a:xfrm>
            <a:off x="914400" y="4344988"/>
            <a:ext cx="5029200" cy="3848100"/>
          </a:xfrm>
          <a:noFill/>
        </p:spPr>
        <p:txBody>
          <a:bodyPr lIns="91911" tIns="45177" rIns="91911" bIns="45177"/>
          <a:lstStyle/>
          <a:p>
            <a:pPr eaLnBrk="1" hangingPunct="1"/>
            <a:endParaRPr lang="ar-JO"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D9A8454C-4BCF-3161-F0F0-7D06FD44EB39}"/>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BBDFB413-FAC3-46D1-B233-8354BF7478C7}" type="slidenum">
              <a:rPr lang="en-US" altLang="en-US"/>
              <a:pPr>
                <a:spcBef>
                  <a:spcPct val="0"/>
                </a:spcBef>
              </a:pPr>
              <a:t>35</a:t>
            </a:fld>
            <a:endParaRPr lang="en-US" altLang="en-US"/>
          </a:p>
        </p:txBody>
      </p:sp>
      <p:sp>
        <p:nvSpPr>
          <p:cNvPr id="74755" name="Rectangle 2">
            <a:extLst>
              <a:ext uri="{FF2B5EF4-FFF2-40B4-BE49-F238E27FC236}">
                <a16:creationId xmlns:a16="http://schemas.microsoft.com/office/drawing/2014/main" id="{433C3934-23EE-5F67-35C5-396FD67E5716}"/>
              </a:ext>
            </a:extLst>
          </p:cNvPr>
          <p:cNvSpPr>
            <a:spLocks noGrp="1" noRot="1" noChangeAspect="1" noChangeArrowheads="1" noTextEdit="1"/>
          </p:cNvSpPr>
          <p:nvPr>
            <p:ph type="sldImg"/>
          </p:nvPr>
        </p:nvSpPr>
        <p:spPr>
          <a:xfrm>
            <a:off x="1152525" y="692150"/>
            <a:ext cx="4554538" cy="3416300"/>
          </a:xfrm>
          <a:ln w="12700" cap="flat">
            <a:solidFill>
              <a:schemeClr val="tx1"/>
            </a:solidFill>
          </a:ln>
        </p:spPr>
      </p:sp>
      <p:sp>
        <p:nvSpPr>
          <p:cNvPr id="74756" name="Rectangle 3">
            <a:extLst>
              <a:ext uri="{FF2B5EF4-FFF2-40B4-BE49-F238E27FC236}">
                <a16:creationId xmlns:a16="http://schemas.microsoft.com/office/drawing/2014/main" id="{D89FB01A-BAE1-D22F-5F5B-CF2C0DFE917A}"/>
              </a:ext>
            </a:extLst>
          </p:cNvPr>
          <p:cNvSpPr>
            <a:spLocks noGrp="1" noChangeArrowheads="1"/>
          </p:cNvSpPr>
          <p:nvPr>
            <p:ph type="body" idx="1"/>
          </p:nvPr>
        </p:nvSpPr>
        <p:spPr>
          <a:xfrm>
            <a:off x="914400" y="4341813"/>
            <a:ext cx="5029200" cy="4116387"/>
          </a:xfrm>
          <a:noFill/>
        </p:spPr>
        <p:txBody>
          <a:bodyPr lIns="91912" tIns="45177" rIns="91912" bIns="45177"/>
          <a:lstStyle/>
          <a:p>
            <a:pPr eaLnBrk="1" hangingPunct="1"/>
            <a:endParaRPr lang="ar-JO"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53259BEF-172B-774A-AEAB-B2B1224022FB}"/>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2BCA785B-657F-40E5-A545-87738456FC7E}" type="slidenum">
              <a:rPr lang="en-US" altLang="en-US"/>
              <a:pPr>
                <a:spcBef>
                  <a:spcPct val="0"/>
                </a:spcBef>
              </a:pPr>
              <a:t>36</a:t>
            </a:fld>
            <a:endParaRPr lang="en-US" altLang="en-US"/>
          </a:p>
        </p:txBody>
      </p:sp>
      <p:sp>
        <p:nvSpPr>
          <p:cNvPr id="76803" name="Rectangle 2">
            <a:extLst>
              <a:ext uri="{FF2B5EF4-FFF2-40B4-BE49-F238E27FC236}">
                <a16:creationId xmlns:a16="http://schemas.microsoft.com/office/drawing/2014/main" id="{9624D3E3-EBCE-C0FB-D348-F9870CF5DD00}"/>
              </a:ext>
            </a:extLst>
          </p:cNvPr>
          <p:cNvSpPr>
            <a:spLocks noGrp="1" noRot="1" noChangeAspect="1" noChangeArrowheads="1" noTextEdit="1"/>
          </p:cNvSpPr>
          <p:nvPr>
            <p:ph type="sldImg"/>
          </p:nvPr>
        </p:nvSpPr>
        <p:spPr>
          <a:xfrm>
            <a:off x="1152525" y="692150"/>
            <a:ext cx="4554538" cy="3416300"/>
          </a:xfrm>
          <a:ln w="12700" cap="flat">
            <a:solidFill>
              <a:schemeClr val="tx1"/>
            </a:solidFill>
          </a:ln>
        </p:spPr>
      </p:sp>
      <p:sp>
        <p:nvSpPr>
          <p:cNvPr id="76804" name="Rectangle 3">
            <a:extLst>
              <a:ext uri="{FF2B5EF4-FFF2-40B4-BE49-F238E27FC236}">
                <a16:creationId xmlns:a16="http://schemas.microsoft.com/office/drawing/2014/main" id="{1E31D5A3-E5C4-6362-9431-306A5D809022}"/>
              </a:ext>
            </a:extLst>
          </p:cNvPr>
          <p:cNvSpPr>
            <a:spLocks noGrp="1" noChangeArrowheads="1"/>
          </p:cNvSpPr>
          <p:nvPr>
            <p:ph type="body" idx="1"/>
          </p:nvPr>
        </p:nvSpPr>
        <p:spPr>
          <a:xfrm>
            <a:off x="914400" y="4341813"/>
            <a:ext cx="5029200" cy="4116387"/>
          </a:xfrm>
          <a:noFill/>
        </p:spPr>
        <p:txBody>
          <a:bodyPr lIns="91912" tIns="45177" rIns="91912" bIns="45177"/>
          <a:lstStyle/>
          <a:p>
            <a:pPr eaLnBrk="1" hangingPunct="1"/>
            <a:endParaRPr lang="ar-JO"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E83C5764-FC33-B949-A63A-357A7F527F68}"/>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6817FF37-F72D-4CB2-8DCF-5F3BE81AC51B}" type="slidenum">
              <a:rPr lang="en-US" altLang="en-US"/>
              <a:pPr>
                <a:spcBef>
                  <a:spcPct val="0"/>
                </a:spcBef>
              </a:pPr>
              <a:t>37</a:t>
            </a:fld>
            <a:endParaRPr lang="en-US" altLang="en-US"/>
          </a:p>
        </p:txBody>
      </p:sp>
      <p:sp>
        <p:nvSpPr>
          <p:cNvPr id="78851" name="Rectangle 2">
            <a:extLst>
              <a:ext uri="{FF2B5EF4-FFF2-40B4-BE49-F238E27FC236}">
                <a16:creationId xmlns:a16="http://schemas.microsoft.com/office/drawing/2014/main" id="{253FA768-2B7E-1EDB-652E-EB1B1A690EE0}"/>
              </a:ext>
            </a:extLst>
          </p:cNvPr>
          <p:cNvSpPr>
            <a:spLocks noGrp="1" noRot="1" noChangeAspect="1" noChangeArrowheads="1" noTextEdit="1"/>
          </p:cNvSpPr>
          <p:nvPr>
            <p:ph type="sldImg"/>
          </p:nvPr>
        </p:nvSpPr>
        <p:spPr>
          <a:xfrm>
            <a:off x="1152525" y="692150"/>
            <a:ext cx="4554538" cy="3416300"/>
          </a:xfrm>
          <a:ln w="12700" cap="flat">
            <a:solidFill>
              <a:schemeClr val="tx1"/>
            </a:solidFill>
          </a:ln>
        </p:spPr>
      </p:sp>
      <p:sp>
        <p:nvSpPr>
          <p:cNvPr id="78852" name="Rectangle 3">
            <a:extLst>
              <a:ext uri="{FF2B5EF4-FFF2-40B4-BE49-F238E27FC236}">
                <a16:creationId xmlns:a16="http://schemas.microsoft.com/office/drawing/2014/main" id="{301BB878-AD8F-8E5B-C8D0-4E6669B80EC3}"/>
              </a:ext>
            </a:extLst>
          </p:cNvPr>
          <p:cNvSpPr>
            <a:spLocks noGrp="1" noChangeArrowheads="1"/>
          </p:cNvSpPr>
          <p:nvPr>
            <p:ph type="body" idx="1"/>
          </p:nvPr>
        </p:nvSpPr>
        <p:spPr>
          <a:xfrm>
            <a:off x="914400" y="4341813"/>
            <a:ext cx="5029200" cy="4116387"/>
          </a:xfrm>
          <a:noFill/>
        </p:spPr>
        <p:txBody>
          <a:bodyPr lIns="91912" tIns="45177" rIns="91912" bIns="45177"/>
          <a:lstStyle/>
          <a:p>
            <a:pPr eaLnBrk="1" hangingPunct="1"/>
            <a:endParaRPr lang="ar-JO"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D2EF0E7B-2F14-EEE6-32A1-13B16394EFA0}"/>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B019CB58-26CB-4F63-BC88-19D258608B92}" type="slidenum">
              <a:rPr lang="en-US" altLang="en-US"/>
              <a:pPr>
                <a:spcBef>
                  <a:spcPct val="0"/>
                </a:spcBef>
              </a:pPr>
              <a:t>38</a:t>
            </a:fld>
            <a:endParaRPr lang="en-US" altLang="en-US"/>
          </a:p>
        </p:txBody>
      </p:sp>
      <p:sp>
        <p:nvSpPr>
          <p:cNvPr id="80899" name="Rectangle 2">
            <a:extLst>
              <a:ext uri="{FF2B5EF4-FFF2-40B4-BE49-F238E27FC236}">
                <a16:creationId xmlns:a16="http://schemas.microsoft.com/office/drawing/2014/main" id="{51A0A1BC-DEE0-D8A9-2EEF-939286AEB123}"/>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80900" name="Rectangle 3">
            <a:extLst>
              <a:ext uri="{FF2B5EF4-FFF2-40B4-BE49-F238E27FC236}">
                <a16:creationId xmlns:a16="http://schemas.microsoft.com/office/drawing/2014/main" id="{FDC7C825-E176-FD17-8021-40BC2D6044E9}"/>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a:extLst>
              <a:ext uri="{FF2B5EF4-FFF2-40B4-BE49-F238E27FC236}">
                <a16:creationId xmlns:a16="http://schemas.microsoft.com/office/drawing/2014/main" id="{F84893FD-4FB9-2D03-CA49-F31D25D0A2F5}"/>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41C5B7C9-0F30-4080-A182-24FB60D8E10D}" type="slidenum">
              <a:rPr lang="en-US" altLang="en-US"/>
              <a:pPr>
                <a:spcBef>
                  <a:spcPct val="0"/>
                </a:spcBef>
              </a:pPr>
              <a:t>39</a:t>
            </a:fld>
            <a:endParaRPr lang="en-US" altLang="en-US"/>
          </a:p>
        </p:txBody>
      </p:sp>
      <p:sp>
        <p:nvSpPr>
          <p:cNvPr id="82947" name="Rectangle 2">
            <a:extLst>
              <a:ext uri="{FF2B5EF4-FFF2-40B4-BE49-F238E27FC236}">
                <a16:creationId xmlns:a16="http://schemas.microsoft.com/office/drawing/2014/main" id="{578F87D4-2002-B698-593E-50DB2CF9700C}"/>
              </a:ext>
            </a:extLst>
          </p:cNvPr>
          <p:cNvSpPr>
            <a:spLocks noGrp="1" noRot="1" noChangeAspect="1" noChangeArrowheads="1" noTextEdit="1"/>
          </p:cNvSpPr>
          <p:nvPr>
            <p:ph type="sldImg"/>
          </p:nvPr>
        </p:nvSpPr>
        <p:spPr>
          <a:xfrm>
            <a:off x="1162050" y="709613"/>
            <a:ext cx="4533900" cy="3400425"/>
          </a:xfrm>
          <a:ln w="12700" cap="flat">
            <a:solidFill>
              <a:schemeClr val="tx1"/>
            </a:solidFill>
          </a:ln>
        </p:spPr>
      </p:sp>
      <p:sp>
        <p:nvSpPr>
          <p:cNvPr id="82948" name="Rectangle 3">
            <a:extLst>
              <a:ext uri="{FF2B5EF4-FFF2-40B4-BE49-F238E27FC236}">
                <a16:creationId xmlns:a16="http://schemas.microsoft.com/office/drawing/2014/main" id="{4E28B61B-B30C-45B0-6D6D-0D764F0A4B39}"/>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a:extLst>
              <a:ext uri="{FF2B5EF4-FFF2-40B4-BE49-F238E27FC236}">
                <a16:creationId xmlns:a16="http://schemas.microsoft.com/office/drawing/2014/main" id="{C9F24C48-ABC4-E0F0-32A7-95465DF7E3E6}"/>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4EC41438-5D45-4201-AE4D-0286DAC99B79}" type="slidenum">
              <a:rPr lang="en-US" altLang="en-US"/>
              <a:pPr>
                <a:spcBef>
                  <a:spcPct val="0"/>
                </a:spcBef>
              </a:pPr>
              <a:t>4</a:t>
            </a:fld>
            <a:endParaRPr lang="en-US" altLang="en-US"/>
          </a:p>
        </p:txBody>
      </p:sp>
      <p:sp>
        <p:nvSpPr>
          <p:cNvPr id="11267" name="Rectangle 2">
            <a:extLst>
              <a:ext uri="{FF2B5EF4-FFF2-40B4-BE49-F238E27FC236}">
                <a16:creationId xmlns:a16="http://schemas.microsoft.com/office/drawing/2014/main" id="{163ED78B-9583-20A1-9598-8BC3989F2F34}"/>
              </a:ext>
            </a:extLst>
          </p:cNvPr>
          <p:cNvSpPr>
            <a:spLocks noGrp="1" noRot="1" noChangeAspect="1" noChangeArrowheads="1" noTextEdit="1"/>
          </p:cNvSpPr>
          <p:nvPr>
            <p:ph type="sldImg"/>
          </p:nvPr>
        </p:nvSpPr>
        <p:spPr>
          <a:xfrm>
            <a:off x="1135063" y="674688"/>
            <a:ext cx="4597400" cy="3448050"/>
          </a:xfrm>
          <a:ln/>
        </p:spPr>
      </p:sp>
      <p:sp>
        <p:nvSpPr>
          <p:cNvPr id="11268" name="Rectangle 3">
            <a:extLst>
              <a:ext uri="{FF2B5EF4-FFF2-40B4-BE49-F238E27FC236}">
                <a16:creationId xmlns:a16="http://schemas.microsoft.com/office/drawing/2014/main" id="{E5E3EEFA-42F5-92C8-CDA6-1A5CB9E1817F}"/>
              </a:ext>
            </a:extLst>
          </p:cNvPr>
          <p:cNvSpPr>
            <a:spLocks noGrp="1" noChangeArrowheads="1"/>
          </p:cNvSpPr>
          <p:nvPr>
            <p:ph type="body" idx="1"/>
          </p:nvPr>
        </p:nvSpPr>
        <p:spPr>
          <a:xfrm>
            <a:off x="914400" y="4348163"/>
            <a:ext cx="5029200" cy="4121150"/>
          </a:xfrm>
          <a:noFill/>
        </p:spPr>
        <p:txBody>
          <a:bodyPr/>
          <a:lstStyle/>
          <a:p>
            <a:pPr eaLnBrk="1" hangingPunct="1"/>
            <a:r>
              <a:rPr lang="en-US" altLang="en-US"/>
              <a:t>Here is a summary of the new research on the health benefits of birth spacing. These benefits are seen in children and their mothers. Children are at lower risk for:</a:t>
            </a:r>
          </a:p>
          <a:p>
            <a:pPr lvl="1" eaLnBrk="1" hangingPunct="1">
              <a:buFontTx/>
              <a:buChar char="•"/>
            </a:pPr>
            <a:r>
              <a:rPr lang="en-US" altLang="en-US"/>
              <a:t>Stunting and being underweight,</a:t>
            </a:r>
          </a:p>
          <a:p>
            <a:pPr lvl="1" eaLnBrk="1" hangingPunct="1">
              <a:buFontTx/>
              <a:buChar char="•"/>
            </a:pPr>
            <a:r>
              <a:rPr lang="en-US" altLang="en-US"/>
              <a:t>Being small for gestational age,</a:t>
            </a:r>
          </a:p>
          <a:p>
            <a:pPr lvl="1" eaLnBrk="1" hangingPunct="1">
              <a:buFontTx/>
              <a:buChar char="•"/>
            </a:pPr>
            <a:r>
              <a:rPr lang="en-US" altLang="en-US"/>
              <a:t>Low birth weight,</a:t>
            </a:r>
          </a:p>
          <a:p>
            <a:pPr lvl="1" eaLnBrk="1" hangingPunct="1">
              <a:buFontTx/>
              <a:buChar char="•"/>
            </a:pPr>
            <a:r>
              <a:rPr lang="en-US" altLang="en-US"/>
              <a:t>Preterm birth, and</a:t>
            </a:r>
          </a:p>
          <a:p>
            <a:pPr lvl="1" eaLnBrk="1" hangingPunct="1">
              <a:buFontTx/>
              <a:buChar char="•"/>
            </a:pPr>
            <a:r>
              <a:rPr lang="en-US" altLang="en-US"/>
              <a:t>Death.</a:t>
            </a:r>
          </a:p>
          <a:p>
            <a:pPr lvl="1" eaLnBrk="1" hangingPunct="1"/>
            <a:r>
              <a:rPr lang="en-US" altLang="en-US"/>
              <a:t>This lowered risk includes mortality during childhood and infancy, as well as the neonatal and fetal periods.</a:t>
            </a:r>
          </a:p>
          <a:p>
            <a:pPr lvl="1" eaLnBrk="1" hangingPunct="1"/>
            <a:endParaRPr lang="en-US" altLang="en-US"/>
          </a:p>
          <a:p>
            <a:pPr eaLnBrk="1" hangingPunct="1"/>
            <a:r>
              <a:rPr lang="en-US" altLang="en-US"/>
              <a:t>Mothers have a lower risk for: </a:t>
            </a:r>
          </a:p>
          <a:p>
            <a:pPr lvl="1" eaLnBrk="1" hangingPunct="1">
              <a:buFontTx/>
              <a:buChar char="•"/>
            </a:pPr>
            <a:r>
              <a:rPr lang="en-US" altLang="en-US"/>
              <a:t>Malnutrition resulting from overlap of pregnancy and breastfeeding,</a:t>
            </a:r>
          </a:p>
          <a:p>
            <a:pPr lvl="1" eaLnBrk="1" hangingPunct="1">
              <a:buFontTx/>
              <a:buChar char="•"/>
            </a:pPr>
            <a:r>
              <a:rPr lang="en-US" altLang="en-US"/>
              <a:t>Puerperal endometritis,</a:t>
            </a:r>
          </a:p>
          <a:p>
            <a:pPr lvl="1" eaLnBrk="1" hangingPunct="1">
              <a:buFontTx/>
              <a:buChar char="•"/>
            </a:pPr>
            <a:r>
              <a:rPr lang="en-US" altLang="en-US"/>
              <a:t>Premature rupture of membranes,</a:t>
            </a:r>
          </a:p>
          <a:p>
            <a:pPr lvl="1" eaLnBrk="1" hangingPunct="1">
              <a:buFontTx/>
              <a:buChar char="•"/>
            </a:pPr>
            <a:r>
              <a:rPr lang="en-US" altLang="en-US"/>
              <a:t>Anemia,</a:t>
            </a:r>
          </a:p>
          <a:p>
            <a:pPr lvl="1" eaLnBrk="1" hangingPunct="1">
              <a:buFontTx/>
              <a:buChar char="•"/>
            </a:pPr>
            <a:r>
              <a:rPr lang="en-US" altLang="en-US"/>
              <a:t>Third trimester bleeding, and</a:t>
            </a:r>
          </a:p>
          <a:p>
            <a:pPr lvl="1" eaLnBrk="1" hangingPunct="1">
              <a:buFontTx/>
              <a:buChar char="•"/>
            </a:pPr>
            <a:r>
              <a:rPr lang="en-US" altLang="en-US"/>
              <a:t>Maternal death.</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a:extLst>
              <a:ext uri="{FF2B5EF4-FFF2-40B4-BE49-F238E27FC236}">
                <a16:creationId xmlns:a16="http://schemas.microsoft.com/office/drawing/2014/main" id="{73842DCA-AB79-F8EC-265F-D69765A777BC}"/>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AF844D8A-C720-4C48-95FD-573E3732AE59}" type="slidenum">
              <a:rPr lang="en-US" altLang="en-US"/>
              <a:pPr>
                <a:spcBef>
                  <a:spcPct val="0"/>
                </a:spcBef>
              </a:pPr>
              <a:t>40</a:t>
            </a:fld>
            <a:endParaRPr lang="en-US" altLang="en-US"/>
          </a:p>
        </p:txBody>
      </p:sp>
      <p:sp>
        <p:nvSpPr>
          <p:cNvPr id="84995" name="Rectangle 2">
            <a:extLst>
              <a:ext uri="{FF2B5EF4-FFF2-40B4-BE49-F238E27FC236}">
                <a16:creationId xmlns:a16="http://schemas.microsoft.com/office/drawing/2014/main" id="{E8E95C88-8184-26F6-6E85-EA65405167C1}"/>
              </a:ext>
            </a:extLst>
          </p:cNvPr>
          <p:cNvSpPr>
            <a:spLocks noGrp="1" noRot="1" noChangeAspect="1" noChangeArrowheads="1" noTextEdit="1"/>
          </p:cNvSpPr>
          <p:nvPr>
            <p:ph type="sldImg"/>
          </p:nvPr>
        </p:nvSpPr>
        <p:spPr>
          <a:xfrm>
            <a:off x="1162050" y="709613"/>
            <a:ext cx="4533900" cy="3400425"/>
          </a:xfrm>
          <a:ln w="12700" cap="flat">
            <a:solidFill>
              <a:schemeClr val="tx1"/>
            </a:solidFill>
          </a:ln>
        </p:spPr>
      </p:sp>
      <p:sp>
        <p:nvSpPr>
          <p:cNvPr id="84996" name="Rectangle 3">
            <a:extLst>
              <a:ext uri="{FF2B5EF4-FFF2-40B4-BE49-F238E27FC236}">
                <a16:creationId xmlns:a16="http://schemas.microsoft.com/office/drawing/2014/main" id="{5BCBDB86-C613-35D6-6AE8-5C6A0254B03C}"/>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a:extLst>
              <a:ext uri="{FF2B5EF4-FFF2-40B4-BE49-F238E27FC236}">
                <a16:creationId xmlns:a16="http://schemas.microsoft.com/office/drawing/2014/main" id="{E4F37AAB-FAFB-03A8-385D-2A560F018783}"/>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88F9DDA2-799F-435E-B0B2-8F635AA31A40}" type="slidenum">
              <a:rPr lang="en-US" altLang="en-US"/>
              <a:pPr>
                <a:spcBef>
                  <a:spcPct val="0"/>
                </a:spcBef>
              </a:pPr>
              <a:t>41</a:t>
            </a:fld>
            <a:endParaRPr lang="en-US" altLang="en-US"/>
          </a:p>
        </p:txBody>
      </p:sp>
      <p:sp>
        <p:nvSpPr>
          <p:cNvPr id="87043" name="Rectangle 2">
            <a:extLst>
              <a:ext uri="{FF2B5EF4-FFF2-40B4-BE49-F238E27FC236}">
                <a16:creationId xmlns:a16="http://schemas.microsoft.com/office/drawing/2014/main" id="{56162B67-EB84-8F9C-CC8F-8413FEF0D2A4}"/>
              </a:ext>
            </a:extLst>
          </p:cNvPr>
          <p:cNvSpPr>
            <a:spLocks noGrp="1" noRot="1" noChangeAspect="1" noChangeArrowheads="1" noTextEdit="1"/>
          </p:cNvSpPr>
          <p:nvPr>
            <p:ph type="sldImg"/>
          </p:nvPr>
        </p:nvSpPr>
        <p:spPr>
          <a:xfrm>
            <a:off x="1162050" y="709613"/>
            <a:ext cx="4533900" cy="3400425"/>
          </a:xfrm>
          <a:ln w="12700" cap="flat">
            <a:solidFill>
              <a:schemeClr val="tx1"/>
            </a:solidFill>
          </a:ln>
        </p:spPr>
      </p:sp>
      <p:sp>
        <p:nvSpPr>
          <p:cNvPr id="87044" name="Rectangle 3">
            <a:extLst>
              <a:ext uri="{FF2B5EF4-FFF2-40B4-BE49-F238E27FC236}">
                <a16:creationId xmlns:a16="http://schemas.microsoft.com/office/drawing/2014/main" id="{48828E2B-42BF-71D4-9E61-6463B54977D3}"/>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a:extLst>
              <a:ext uri="{FF2B5EF4-FFF2-40B4-BE49-F238E27FC236}">
                <a16:creationId xmlns:a16="http://schemas.microsoft.com/office/drawing/2014/main" id="{6BE4A73A-2230-D8A1-39EF-1EAD73D0589F}"/>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46295C45-1CF2-41B0-BE6D-7CE117005C21}" type="slidenum">
              <a:rPr lang="en-US" altLang="en-US"/>
              <a:pPr>
                <a:spcBef>
                  <a:spcPct val="0"/>
                </a:spcBef>
              </a:pPr>
              <a:t>42</a:t>
            </a:fld>
            <a:endParaRPr lang="en-US" altLang="en-US"/>
          </a:p>
        </p:txBody>
      </p:sp>
      <p:sp>
        <p:nvSpPr>
          <p:cNvPr id="89091" name="Rectangle 2">
            <a:extLst>
              <a:ext uri="{FF2B5EF4-FFF2-40B4-BE49-F238E27FC236}">
                <a16:creationId xmlns:a16="http://schemas.microsoft.com/office/drawing/2014/main" id="{BF52424F-FDFC-4CF9-341F-AA6CFA95189F}"/>
              </a:ext>
            </a:extLst>
          </p:cNvPr>
          <p:cNvSpPr>
            <a:spLocks noGrp="1" noRot="1" noChangeAspect="1" noChangeArrowheads="1" noTextEdit="1"/>
          </p:cNvSpPr>
          <p:nvPr>
            <p:ph type="sldImg"/>
          </p:nvPr>
        </p:nvSpPr>
        <p:spPr>
          <a:xfrm>
            <a:off x="1154113" y="684213"/>
            <a:ext cx="4551362" cy="3413125"/>
          </a:xfrm>
          <a:ln w="12700" cap="flat"/>
        </p:spPr>
      </p:sp>
      <p:sp>
        <p:nvSpPr>
          <p:cNvPr id="89092" name="Rectangle 3">
            <a:extLst>
              <a:ext uri="{FF2B5EF4-FFF2-40B4-BE49-F238E27FC236}">
                <a16:creationId xmlns:a16="http://schemas.microsoft.com/office/drawing/2014/main" id="{7FE364CA-9B64-5CB0-335D-3D5627CF312A}"/>
              </a:ext>
            </a:extLst>
          </p:cNvPr>
          <p:cNvSpPr>
            <a:spLocks noGrp="1" noChangeArrowheads="1"/>
          </p:cNvSpPr>
          <p:nvPr>
            <p:ph type="body" idx="1"/>
          </p:nvPr>
        </p:nvSpPr>
        <p:spPr>
          <a:xfrm>
            <a:off x="914400" y="4327525"/>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a:extLst>
              <a:ext uri="{FF2B5EF4-FFF2-40B4-BE49-F238E27FC236}">
                <a16:creationId xmlns:a16="http://schemas.microsoft.com/office/drawing/2014/main" id="{4B18251C-DB38-6EC4-7B20-C1F033DC4565}"/>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3E488B55-63D5-4C39-88BB-DA9280F3B279}" type="slidenum">
              <a:rPr lang="en-US" altLang="en-US"/>
              <a:pPr>
                <a:spcBef>
                  <a:spcPct val="0"/>
                </a:spcBef>
              </a:pPr>
              <a:t>43</a:t>
            </a:fld>
            <a:endParaRPr lang="en-US" altLang="en-US"/>
          </a:p>
        </p:txBody>
      </p:sp>
      <p:sp>
        <p:nvSpPr>
          <p:cNvPr id="91139" name="Rectangle 2">
            <a:extLst>
              <a:ext uri="{FF2B5EF4-FFF2-40B4-BE49-F238E27FC236}">
                <a16:creationId xmlns:a16="http://schemas.microsoft.com/office/drawing/2014/main" id="{CEE7E39C-B751-975E-4325-AFAB194014AB}"/>
              </a:ext>
            </a:extLst>
          </p:cNvPr>
          <p:cNvSpPr>
            <a:spLocks noGrp="1" noRot="1" noChangeAspect="1" noChangeArrowheads="1" noTextEdit="1"/>
          </p:cNvSpPr>
          <p:nvPr>
            <p:ph type="sldImg"/>
          </p:nvPr>
        </p:nvSpPr>
        <p:spPr>
          <a:xfrm>
            <a:off x="1154113" y="684213"/>
            <a:ext cx="4551362" cy="3413125"/>
          </a:xfrm>
          <a:ln w="12700" cap="flat"/>
        </p:spPr>
      </p:sp>
      <p:sp>
        <p:nvSpPr>
          <p:cNvPr id="91140" name="Rectangle 3">
            <a:extLst>
              <a:ext uri="{FF2B5EF4-FFF2-40B4-BE49-F238E27FC236}">
                <a16:creationId xmlns:a16="http://schemas.microsoft.com/office/drawing/2014/main" id="{16269CB0-74C8-43AC-637F-AB20821721E5}"/>
              </a:ext>
            </a:extLst>
          </p:cNvPr>
          <p:cNvSpPr>
            <a:spLocks noGrp="1" noChangeArrowheads="1"/>
          </p:cNvSpPr>
          <p:nvPr>
            <p:ph type="body" idx="1"/>
          </p:nvPr>
        </p:nvSpPr>
        <p:spPr>
          <a:xfrm>
            <a:off x="914400" y="4327525"/>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a:extLst>
              <a:ext uri="{FF2B5EF4-FFF2-40B4-BE49-F238E27FC236}">
                <a16:creationId xmlns:a16="http://schemas.microsoft.com/office/drawing/2014/main" id="{BF0FBE15-4861-CF9C-9441-29DD7F34B688}"/>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BE899611-3285-40F8-AF18-0BE93D7BD0BB}" type="slidenum">
              <a:rPr lang="en-US" altLang="en-US"/>
              <a:pPr>
                <a:spcBef>
                  <a:spcPct val="0"/>
                </a:spcBef>
              </a:pPr>
              <a:t>44</a:t>
            </a:fld>
            <a:endParaRPr lang="en-US" altLang="en-US"/>
          </a:p>
        </p:txBody>
      </p:sp>
      <p:sp>
        <p:nvSpPr>
          <p:cNvPr id="93187" name="Rectangle 2">
            <a:extLst>
              <a:ext uri="{FF2B5EF4-FFF2-40B4-BE49-F238E27FC236}">
                <a16:creationId xmlns:a16="http://schemas.microsoft.com/office/drawing/2014/main" id="{90801240-134D-A735-CE34-C108A5CF4076}"/>
              </a:ext>
            </a:extLst>
          </p:cNvPr>
          <p:cNvSpPr>
            <a:spLocks noGrp="1" noRot="1" noChangeAspect="1" noChangeArrowheads="1" noTextEdit="1"/>
          </p:cNvSpPr>
          <p:nvPr>
            <p:ph type="sldImg"/>
          </p:nvPr>
        </p:nvSpPr>
        <p:spPr>
          <a:xfrm>
            <a:off x="1154113" y="684213"/>
            <a:ext cx="4551362" cy="3413125"/>
          </a:xfrm>
          <a:ln w="12700" cap="flat"/>
        </p:spPr>
      </p:sp>
      <p:sp>
        <p:nvSpPr>
          <p:cNvPr id="93188" name="Rectangle 3">
            <a:extLst>
              <a:ext uri="{FF2B5EF4-FFF2-40B4-BE49-F238E27FC236}">
                <a16:creationId xmlns:a16="http://schemas.microsoft.com/office/drawing/2014/main" id="{EEC5CFB8-E225-B45A-489D-F9A5C2DBF0E7}"/>
              </a:ext>
            </a:extLst>
          </p:cNvPr>
          <p:cNvSpPr>
            <a:spLocks noGrp="1" noChangeArrowheads="1"/>
          </p:cNvSpPr>
          <p:nvPr>
            <p:ph type="body" idx="1"/>
          </p:nvPr>
        </p:nvSpPr>
        <p:spPr>
          <a:xfrm>
            <a:off x="914400" y="4327525"/>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a:extLst>
              <a:ext uri="{FF2B5EF4-FFF2-40B4-BE49-F238E27FC236}">
                <a16:creationId xmlns:a16="http://schemas.microsoft.com/office/drawing/2014/main" id="{140E204F-2BC8-A1BA-DEE0-6CC8732A2B74}"/>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5549387E-E736-4BC8-A48A-F7F75D46B858}" type="slidenum">
              <a:rPr lang="en-US" altLang="en-US"/>
              <a:pPr>
                <a:spcBef>
                  <a:spcPct val="0"/>
                </a:spcBef>
              </a:pPr>
              <a:t>45</a:t>
            </a:fld>
            <a:endParaRPr lang="en-US" altLang="en-US"/>
          </a:p>
        </p:txBody>
      </p:sp>
      <p:sp>
        <p:nvSpPr>
          <p:cNvPr id="95235" name="Rectangle 2">
            <a:extLst>
              <a:ext uri="{FF2B5EF4-FFF2-40B4-BE49-F238E27FC236}">
                <a16:creationId xmlns:a16="http://schemas.microsoft.com/office/drawing/2014/main" id="{B6DF9E8D-C5D0-3C9F-7516-9F93329FB6B2}"/>
              </a:ext>
            </a:extLst>
          </p:cNvPr>
          <p:cNvSpPr>
            <a:spLocks noGrp="1" noRot="1" noChangeAspect="1" noChangeArrowheads="1" noTextEdit="1"/>
          </p:cNvSpPr>
          <p:nvPr>
            <p:ph type="sldImg"/>
          </p:nvPr>
        </p:nvSpPr>
        <p:spPr>
          <a:xfrm>
            <a:off x="1154113" y="684213"/>
            <a:ext cx="4551362" cy="3413125"/>
          </a:xfrm>
          <a:ln w="12700" cap="flat"/>
        </p:spPr>
      </p:sp>
      <p:sp>
        <p:nvSpPr>
          <p:cNvPr id="95236" name="Rectangle 3">
            <a:extLst>
              <a:ext uri="{FF2B5EF4-FFF2-40B4-BE49-F238E27FC236}">
                <a16:creationId xmlns:a16="http://schemas.microsoft.com/office/drawing/2014/main" id="{45C7789A-0E6C-81BE-56B8-0606B29041CD}"/>
              </a:ext>
            </a:extLst>
          </p:cNvPr>
          <p:cNvSpPr>
            <a:spLocks noGrp="1" noChangeArrowheads="1"/>
          </p:cNvSpPr>
          <p:nvPr>
            <p:ph type="body" idx="1"/>
          </p:nvPr>
        </p:nvSpPr>
        <p:spPr>
          <a:xfrm>
            <a:off x="914400" y="4327525"/>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a:extLst>
              <a:ext uri="{FF2B5EF4-FFF2-40B4-BE49-F238E27FC236}">
                <a16:creationId xmlns:a16="http://schemas.microsoft.com/office/drawing/2014/main" id="{A3FA6869-93E6-A7DA-8F46-CDFC94421830}"/>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0B227C74-DB80-4544-B8BE-C1A0A80FCBA0}" type="slidenum">
              <a:rPr lang="en-US" altLang="en-US"/>
              <a:pPr>
                <a:spcBef>
                  <a:spcPct val="0"/>
                </a:spcBef>
              </a:pPr>
              <a:t>46</a:t>
            </a:fld>
            <a:endParaRPr lang="en-US" altLang="en-US"/>
          </a:p>
        </p:txBody>
      </p:sp>
      <p:sp>
        <p:nvSpPr>
          <p:cNvPr id="97283" name="Rectangle 2">
            <a:extLst>
              <a:ext uri="{FF2B5EF4-FFF2-40B4-BE49-F238E27FC236}">
                <a16:creationId xmlns:a16="http://schemas.microsoft.com/office/drawing/2014/main" id="{AE94C50D-6F19-FB6F-FC63-C0F13B07E822}"/>
              </a:ext>
            </a:extLst>
          </p:cNvPr>
          <p:cNvSpPr>
            <a:spLocks noGrp="1" noRot="1" noChangeAspect="1" noChangeArrowheads="1" noTextEdit="1"/>
          </p:cNvSpPr>
          <p:nvPr>
            <p:ph type="sldImg"/>
          </p:nvPr>
        </p:nvSpPr>
        <p:spPr>
          <a:xfrm>
            <a:off x="1154113" y="684213"/>
            <a:ext cx="4551362" cy="3413125"/>
          </a:xfrm>
          <a:ln w="12700" cap="flat"/>
        </p:spPr>
      </p:sp>
      <p:sp>
        <p:nvSpPr>
          <p:cNvPr id="97284" name="Rectangle 3">
            <a:extLst>
              <a:ext uri="{FF2B5EF4-FFF2-40B4-BE49-F238E27FC236}">
                <a16:creationId xmlns:a16="http://schemas.microsoft.com/office/drawing/2014/main" id="{24D8D117-8036-23BF-DFE7-1223CF3C92FF}"/>
              </a:ext>
            </a:extLst>
          </p:cNvPr>
          <p:cNvSpPr>
            <a:spLocks noGrp="1" noChangeArrowheads="1"/>
          </p:cNvSpPr>
          <p:nvPr>
            <p:ph type="body" idx="1"/>
          </p:nvPr>
        </p:nvSpPr>
        <p:spPr>
          <a:xfrm>
            <a:off x="914400" y="4327525"/>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a:extLst>
              <a:ext uri="{FF2B5EF4-FFF2-40B4-BE49-F238E27FC236}">
                <a16:creationId xmlns:a16="http://schemas.microsoft.com/office/drawing/2014/main" id="{5113438C-CB05-ED11-BC77-87B5697BF067}"/>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C2B7189A-400F-4A93-94DE-59DB288D7138}" type="slidenum">
              <a:rPr lang="en-US" altLang="en-US"/>
              <a:pPr>
                <a:spcBef>
                  <a:spcPct val="0"/>
                </a:spcBef>
              </a:pPr>
              <a:t>47</a:t>
            </a:fld>
            <a:endParaRPr lang="en-US" altLang="en-US"/>
          </a:p>
        </p:txBody>
      </p:sp>
      <p:sp>
        <p:nvSpPr>
          <p:cNvPr id="99331" name="Rectangle 2">
            <a:extLst>
              <a:ext uri="{FF2B5EF4-FFF2-40B4-BE49-F238E27FC236}">
                <a16:creationId xmlns:a16="http://schemas.microsoft.com/office/drawing/2014/main" id="{17F398A6-D5EB-B562-92F0-7279DCB56AC5}"/>
              </a:ext>
            </a:extLst>
          </p:cNvPr>
          <p:cNvSpPr>
            <a:spLocks noGrp="1" noRot="1" noChangeAspect="1" noChangeArrowheads="1" noTextEdit="1"/>
          </p:cNvSpPr>
          <p:nvPr>
            <p:ph type="sldImg"/>
          </p:nvPr>
        </p:nvSpPr>
        <p:spPr>
          <a:xfrm>
            <a:off x="1133475" y="676275"/>
            <a:ext cx="4592638" cy="3444875"/>
          </a:xfrm>
          <a:ln w="12700" cap="flat"/>
        </p:spPr>
      </p:sp>
      <p:sp>
        <p:nvSpPr>
          <p:cNvPr id="99332" name="Rectangle 3">
            <a:extLst>
              <a:ext uri="{FF2B5EF4-FFF2-40B4-BE49-F238E27FC236}">
                <a16:creationId xmlns:a16="http://schemas.microsoft.com/office/drawing/2014/main" id="{446ADDAA-2B32-7C8A-F38C-6518E5A01EED}"/>
              </a:ext>
            </a:extLst>
          </p:cNvPr>
          <p:cNvSpPr>
            <a:spLocks noGrp="1" noChangeArrowheads="1"/>
          </p:cNvSpPr>
          <p:nvPr>
            <p:ph type="body" idx="1"/>
          </p:nvPr>
        </p:nvSpPr>
        <p:spPr>
          <a:xfrm>
            <a:off x="893763" y="4346575"/>
            <a:ext cx="5070475" cy="4122738"/>
          </a:xfrm>
          <a:noFill/>
        </p:spPr>
        <p:txBody>
          <a:bodyPr lIns="90353" tIns="45177" rIns="90353" bIns="45177"/>
          <a:lstStyle/>
          <a:p>
            <a:pPr eaLnBrk="1" hangingPunct="1"/>
            <a:endParaRPr lang="ar-JO"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ACA2D0FD-D0A4-F2E5-C78F-1EFE2020A6C5}"/>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5C9BB362-87DC-49AC-8877-AE652EF57BA0}" type="slidenum">
              <a:rPr lang="en-US" altLang="en-US"/>
              <a:pPr>
                <a:spcBef>
                  <a:spcPct val="0"/>
                </a:spcBef>
              </a:pPr>
              <a:t>48</a:t>
            </a:fld>
            <a:endParaRPr lang="en-US" altLang="en-US"/>
          </a:p>
        </p:txBody>
      </p:sp>
      <p:sp>
        <p:nvSpPr>
          <p:cNvPr id="101379" name="Rectangle 2">
            <a:extLst>
              <a:ext uri="{FF2B5EF4-FFF2-40B4-BE49-F238E27FC236}">
                <a16:creationId xmlns:a16="http://schemas.microsoft.com/office/drawing/2014/main" id="{BF82E2DA-5E35-42D8-EAE6-D70D98C78315}"/>
              </a:ext>
            </a:extLst>
          </p:cNvPr>
          <p:cNvSpPr>
            <a:spLocks noGrp="1" noRot="1" noChangeAspect="1" noChangeArrowheads="1" noTextEdit="1"/>
          </p:cNvSpPr>
          <p:nvPr>
            <p:ph type="sldImg"/>
          </p:nvPr>
        </p:nvSpPr>
        <p:spPr>
          <a:xfrm>
            <a:off x="1139825" y="685800"/>
            <a:ext cx="4576763" cy="3432175"/>
          </a:xfrm>
          <a:ln/>
        </p:spPr>
      </p:sp>
      <p:sp>
        <p:nvSpPr>
          <p:cNvPr id="101380" name="Rectangle 3">
            <a:extLst>
              <a:ext uri="{FF2B5EF4-FFF2-40B4-BE49-F238E27FC236}">
                <a16:creationId xmlns:a16="http://schemas.microsoft.com/office/drawing/2014/main" id="{FE2283BE-24A1-0193-4472-C6BA4DC76FFF}"/>
              </a:ext>
            </a:extLst>
          </p:cNvPr>
          <p:cNvSpPr>
            <a:spLocks noGrp="1" noChangeArrowheads="1"/>
          </p:cNvSpPr>
          <p:nvPr>
            <p:ph type="body" idx="1"/>
          </p:nvPr>
        </p:nvSpPr>
        <p:spPr>
          <a:xfrm>
            <a:off x="914400" y="4343400"/>
            <a:ext cx="5029200" cy="4114800"/>
          </a:xfrm>
          <a:noFill/>
        </p:spPr>
        <p:txBody>
          <a:bodyPr/>
          <a:lstStyle/>
          <a:p>
            <a:pPr eaLnBrk="1" hangingPunct="1"/>
            <a:r>
              <a:rPr lang="en-US" altLang="en-US"/>
              <a:t>The Standard Days Method is a new family planning method.  It was developed and tested by researchers at the Institute for Reproductive Health at Georgetown University.  The Standard Days Method meets the need for a natural method that can be integrated easily into public and private reproductive health programs.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a:extLst>
              <a:ext uri="{FF2B5EF4-FFF2-40B4-BE49-F238E27FC236}">
                <a16:creationId xmlns:a16="http://schemas.microsoft.com/office/drawing/2014/main" id="{7CEBAC97-F695-45CC-9E65-2D40FF38ED11}"/>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4B190CCA-92BC-4D07-A140-67934A3BFE1A}" type="slidenum">
              <a:rPr lang="en-US" altLang="en-US"/>
              <a:pPr>
                <a:spcBef>
                  <a:spcPct val="0"/>
                </a:spcBef>
              </a:pPr>
              <a:t>49</a:t>
            </a:fld>
            <a:endParaRPr lang="en-US" altLang="en-US"/>
          </a:p>
        </p:txBody>
      </p:sp>
      <p:sp>
        <p:nvSpPr>
          <p:cNvPr id="103427" name="Rectangle 2">
            <a:extLst>
              <a:ext uri="{FF2B5EF4-FFF2-40B4-BE49-F238E27FC236}">
                <a16:creationId xmlns:a16="http://schemas.microsoft.com/office/drawing/2014/main" id="{A10C0BA3-0FF5-6DA0-AC1B-F071DAC0D31F}"/>
              </a:ext>
            </a:extLst>
          </p:cNvPr>
          <p:cNvSpPr>
            <a:spLocks noGrp="1" noRot="1" noChangeAspect="1" noChangeArrowheads="1" noTextEdit="1"/>
          </p:cNvSpPr>
          <p:nvPr>
            <p:ph type="sldImg"/>
          </p:nvPr>
        </p:nvSpPr>
        <p:spPr>
          <a:xfrm>
            <a:off x="1139825" y="685800"/>
            <a:ext cx="4576763" cy="3432175"/>
          </a:xfrm>
          <a:ln/>
        </p:spPr>
      </p:sp>
      <p:sp>
        <p:nvSpPr>
          <p:cNvPr id="103428" name="Rectangle 3">
            <a:extLst>
              <a:ext uri="{FF2B5EF4-FFF2-40B4-BE49-F238E27FC236}">
                <a16:creationId xmlns:a16="http://schemas.microsoft.com/office/drawing/2014/main" id="{00AB17E8-1A77-BD03-A796-D3F016E11566}"/>
              </a:ext>
            </a:extLst>
          </p:cNvPr>
          <p:cNvSpPr>
            <a:spLocks noGrp="1" noChangeArrowheads="1"/>
          </p:cNvSpPr>
          <p:nvPr>
            <p:ph type="body" idx="1"/>
          </p:nvPr>
        </p:nvSpPr>
        <p:spPr>
          <a:xfrm>
            <a:off x="914400" y="4343400"/>
            <a:ext cx="5029200" cy="4114800"/>
          </a:xfrm>
          <a:noFill/>
        </p:spPr>
        <p:txBody>
          <a:bodyPr/>
          <a:lstStyle/>
          <a:p>
            <a:pPr eaLnBrk="1" hangingPunct="1"/>
            <a:r>
              <a:rPr lang="en-US" altLang="en-US"/>
              <a:t>The Standard Days Method has four characteristics that make it appropriate for this purpose:</a:t>
            </a:r>
          </a:p>
          <a:p>
            <a:pPr eaLnBrk="1" hangingPunct="1">
              <a:buFontTx/>
              <a:buChar char="-"/>
            </a:pPr>
            <a:endParaRPr lang="en-US" altLang="en-US"/>
          </a:p>
          <a:p>
            <a:pPr eaLnBrk="1" hangingPunct="1">
              <a:buFontTx/>
              <a:buChar char="•"/>
            </a:pPr>
            <a:r>
              <a:rPr lang="en-US" altLang="en-US"/>
              <a:t>It is natural -- it does not have any side effects, it does not require any medications or surgical procedures</a:t>
            </a:r>
          </a:p>
          <a:p>
            <a:pPr eaLnBrk="1" hangingPunct="1">
              <a:buFontTx/>
              <a:buChar char="•"/>
            </a:pPr>
            <a:r>
              <a:rPr lang="en-US" altLang="en-US"/>
              <a:t>It is simple -- easy to teach, to learn, and to use</a:t>
            </a:r>
          </a:p>
          <a:p>
            <a:pPr eaLnBrk="1" hangingPunct="1">
              <a:buFontTx/>
              <a:buChar char="•"/>
            </a:pPr>
            <a:r>
              <a:rPr lang="en-US" altLang="en-US"/>
              <a:t>It is very low cost</a:t>
            </a:r>
          </a:p>
          <a:p>
            <a:pPr eaLnBrk="1" hangingPunct="1">
              <a:buFontTx/>
              <a:buChar char="•"/>
            </a:pPr>
            <a:r>
              <a:rPr lang="en-US" altLang="en-US"/>
              <a:t>It is effective -- when used correctly, it significantly reduces the probability of unplanned pregnancy.</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a:extLst>
              <a:ext uri="{FF2B5EF4-FFF2-40B4-BE49-F238E27FC236}">
                <a16:creationId xmlns:a16="http://schemas.microsoft.com/office/drawing/2014/main" id="{C868E4E6-AE4B-B6F8-583B-B97D87F2B4C0}"/>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435E2911-5FD1-44DA-9693-1898C67B6985}" type="slidenum">
              <a:rPr lang="en-US" altLang="en-US"/>
              <a:pPr>
                <a:spcBef>
                  <a:spcPct val="0"/>
                </a:spcBef>
              </a:pPr>
              <a:t>5</a:t>
            </a:fld>
            <a:endParaRPr lang="en-US" altLang="en-US"/>
          </a:p>
        </p:txBody>
      </p:sp>
      <p:sp>
        <p:nvSpPr>
          <p:cNvPr id="13315" name="Rectangle 2">
            <a:extLst>
              <a:ext uri="{FF2B5EF4-FFF2-40B4-BE49-F238E27FC236}">
                <a16:creationId xmlns:a16="http://schemas.microsoft.com/office/drawing/2014/main" id="{180A795E-6C54-0CD0-CA11-D466DE9CA3D8}"/>
              </a:ext>
            </a:extLst>
          </p:cNvPr>
          <p:cNvSpPr>
            <a:spLocks noGrp="1" noRot="1" noChangeAspect="1" noChangeArrowheads="1" noTextEdit="1"/>
          </p:cNvSpPr>
          <p:nvPr>
            <p:ph type="sldImg"/>
          </p:nvPr>
        </p:nvSpPr>
        <p:spPr>
          <a:xfrm>
            <a:off x="1133475" y="674688"/>
            <a:ext cx="4597400" cy="3448050"/>
          </a:xfrm>
          <a:ln/>
        </p:spPr>
      </p:sp>
      <p:sp>
        <p:nvSpPr>
          <p:cNvPr id="13316" name="Rectangle 3">
            <a:extLst>
              <a:ext uri="{FF2B5EF4-FFF2-40B4-BE49-F238E27FC236}">
                <a16:creationId xmlns:a16="http://schemas.microsoft.com/office/drawing/2014/main" id="{328277E2-B9EF-7AEF-6DB7-2CA7785CF3A4}"/>
              </a:ext>
            </a:extLst>
          </p:cNvPr>
          <p:cNvSpPr>
            <a:spLocks noGrp="1" noChangeArrowheads="1"/>
          </p:cNvSpPr>
          <p:nvPr>
            <p:ph type="body" idx="1"/>
          </p:nvPr>
        </p:nvSpPr>
        <p:spPr>
          <a:xfrm>
            <a:off x="914400" y="4348163"/>
            <a:ext cx="5029200" cy="4121150"/>
          </a:xfrm>
          <a:noFill/>
        </p:spPr>
        <p:txBody>
          <a:bodyPr/>
          <a:lstStyle/>
          <a:p>
            <a:pPr eaLnBrk="1" hangingPunct="1"/>
            <a:r>
              <a:rPr lang="en-US" altLang="en-US" sz="1000"/>
              <a:t>There are many benefits to birth spacing:</a:t>
            </a:r>
          </a:p>
          <a:p>
            <a:pPr eaLnBrk="1" hangingPunct="1"/>
            <a:endParaRPr lang="en-US" altLang="en-US" sz="1000"/>
          </a:p>
          <a:p>
            <a:pPr eaLnBrk="1" hangingPunct="1">
              <a:buFontTx/>
              <a:buChar char="•"/>
            </a:pPr>
            <a:r>
              <a:rPr lang="en-US" altLang="en-US" sz="1000"/>
              <a:t>By allowing women the freedom to control the number and spacing of their births, birth spacing helps women preserve their health and fertility and also contributes to improving the overall quality of their lives. </a:t>
            </a:r>
          </a:p>
          <a:p>
            <a:pPr eaLnBrk="1" hangingPunct="1">
              <a:buFontTx/>
              <a:buChar char="•"/>
            </a:pPr>
            <a:endParaRPr lang="en-US" altLang="en-US" sz="1000"/>
          </a:p>
          <a:p>
            <a:pPr eaLnBrk="1" hangingPunct="1">
              <a:buFontTx/>
              <a:buChar char="•"/>
            </a:pPr>
            <a:r>
              <a:rPr lang="en-US" altLang="en-US" sz="1000"/>
              <a:t>Spacing births three years apart is one way that a mother can have more time for herself and her children, particularly during the first three years of a child’s life, which are so critical for cognitive and social development.  </a:t>
            </a:r>
          </a:p>
          <a:p>
            <a:pPr eaLnBrk="1" hangingPunct="1">
              <a:buFontTx/>
              <a:buChar char="•"/>
            </a:pPr>
            <a:endParaRPr lang="en-US" altLang="en-US" sz="1000"/>
          </a:p>
          <a:p>
            <a:pPr lvl="1" eaLnBrk="1" hangingPunct="1">
              <a:buFontTx/>
              <a:buChar char="•"/>
            </a:pPr>
            <a:r>
              <a:rPr lang="en-US" altLang="en-US" sz="1000"/>
              <a:t>A study by Family Health International in the Philippines* showed that a woman’s work burden was strongly affected by the spacing of her children:  each infant increased the work burden by 2 hours each day, whereas each child age 3 and over increased the burden by 52 minutes.  </a:t>
            </a:r>
          </a:p>
          <a:p>
            <a:pPr lvl="1" eaLnBrk="1" hangingPunct="1">
              <a:buFontTx/>
              <a:buChar char="•"/>
            </a:pPr>
            <a:r>
              <a:rPr lang="en-US" altLang="en-US" sz="1000"/>
              <a:t>If a woman's births were spaced at least three years apart, allowing the first child to reach age 3 before the birth of the next infant, she could potentially decrease domestic burden and have more time and energy to care for herself and her family. </a:t>
            </a:r>
          </a:p>
          <a:p>
            <a:pPr eaLnBrk="1" hangingPunct="1">
              <a:buFontTx/>
              <a:buChar char="•"/>
            </a:pPr>
            <a:endParaRPr lang="en-US" altLang="en-US" sz="1000"/>
          </a:p>
          <a:p>
            <a:pPr eaLnBrk="1" hangingPunct="1">
              <a:buFontTx/>
              <a:buChar char="•"/>
            </a:pPr>
            <a:r>
              <a:rPr lang="en-US" altLang="en-US" sz="1000"/>
              <a:t>Birth Spacing improves health and quality-of-life cost-effectively compared with investments in most other health and social interventions. It improves children’s lives by increasing their access to adequate food, clothing, housing, and educational opportunities.</a:t>
            </a:r>
          </a:p>
          <a:p>
            <a:pPr eaLnBrk="1" hangingPunct="1"/>
            <a:endParaRPr lang="en-US" altLang="en-US" sz="1000"/>
          </a:p>
          <a:p>
            <a:pPr eaLnBrk="1" hangingPunct="1"/>
            <a:r>
              <a:rPr lang="en-US" altLang="en-US" sz="1000"/>
              <a:t>* FHI Women’s Studies Project, 1998</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93866CA4-4CCA-5631-B667-E64A045E07BD}"/>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6FDB0DA1-396A-4DCE-ACFF-E41EC01C3C45}" type="slidenum">
              <a:rPr lang="en-US" altLang="en-US"/>
              <a:pPr>
                <a:spcBef>
                  <a:spcPct val="0"/>
                </a:spcBef>
              </a:pPr>
              <a:t>50</a:t>
            </a:fld>
            <a:endParaRPr lang="en-US" altLang="en-US"/>
          </a:p>
        </p:txBody>
      </p:sp>
      <p:sp>
        <p:nvSpPr>
          <p:cNvPr id="105475" name="Rectangle 2">
            <a:extLst>
              <a:ext uri="{FF2B5EF4-FFF2-40B4-BE49-F238E27FC236}">
                <a16:creationId xmlns:a16="http://schemas.microsoft.com/office/drawing/2014/main" id="{806A79C2-9CB7-E60A-20E3-4A7B0A0D410D}"/>
              </a:ext>
            </a:extLst>
          </p:cNvPr>
          <p:cNvSpPr>
            <a:spLocks noGrp="1" noRot="1" noChangeAspect="1" noChangeArrowheads="1" noTextEdit="1"/>
          </p:cNvSpPr>
          <p:nvPr>
            <p:ph type="sldImg"/>
          </p:nvPr>
        </p:nvSpPr>
        <p:spPr>
          <a:xfrm>
            <a:off x="1139825" y="685800"/>
            <a:ext cx="4576763" cy="3432175"/>
          </a:xfrm>
          <a:ln/>
        </p:spPr>
      </p:sp>
      <p:sp>
        <p:nvSpPr>
          <p:cNvPr id="105476" name="Rectangle 3">
            <a:extLst>
              <a:ext uri="{FF2B5EF4-FFF2-40B4-BE49-F238E27FC236}">
                <a16:creationId xmlns:a16="http://schemas.microsoft.com/office/drawing/2014/main" id="{DD8BBAB9-9CED-BB8A-6644-1EB1F4C588A8}"/>
              </a:ext>
            </a:extLst>
          </p:cNvPr>
          <p:cNvSpPr>
            <a:spLocks noGrp="1" noChangeArrowheads="1"/>
          </p:cNvSpPr>
          <p:nvPr>
            <p:ph type="body" idx="1"/>
          </p:nvPr>
        </p:nvSpPr>
        <p:spPr>
          <a:xfrm>
            <a:off x="914400" y="4343400"/>
            <a:ext cx="5029200" cy="4114800"/>
          </a:xfrm>
          <a:noFill/>
        </p:spPr>
        <p:txBody>
          <a:bodyPr/>
          <a:lstStyle/>
          <a:p>
            <a:pPr eaLnBrk="1" hangingPunct="1"/>
            <a:r>
              <a:rPr lang="es-ES" altLang="en-US"/>
              <a:t>Let’s begin with what is the Standard Days Method and how does it work. The Standard Days Method identifies days 8 -- 19 of the menstrual cycle as the fertile days, when there is a significant probability of pregnancy.  On all the other days of the cycle,  pregnancy is most unlikely. The method works best for women who have cycles between 26 and 32 days long.</a:t>
            </a:r>
          </a:p>
          <a:p>
            <a:pPr eaLnBrk="1" hangingPunct="1"/>
            <a:endParaRPr lang="es-ES" altLang="en-US"/>
          </a:p>
          <a:p>
            <a:pPr eaLnBrk="1" hangingPunct="1"/>
            <a:r>
              <a:rPr lang="es-ES" altLang="en-US"/>
              <a:t>Therefore, to use the Standard Days Method to prevent pregnancy, couples avoid unprotected intercourse from day 8 through day 19 of each cycle.  On all the other cycle days, they can have unprotected intercourse.</a:t>
            </a:r>
          </a:p>
          <a:p>
            <a:pPr eaLnBrk="1" hangingPunct="1"/>
            <a:r>
              <a:rPr lang="es-ES" altLang="en-US"/>
              <a:t> </a:t>
            </a:r>
          </a:p>
          <a:p>
            <a:pPr eaLnBrk="1" hangingPunct="1"/>
            <a:r>
              <a:rPr lang="en-US" altLang="en-US"/>
              <a:t>To help them keep track of the woman’s cycle days, and to know which days she can get pregnant, many couples use a simple visual aid- CycleBeads™.</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a:extLst>
              <a:ext uri="{FF2B5EF4-FFF2-40B4-BE49-F238E27FC236}">
                <a16:creationId xmlns:a16="http://schemas.microsoft.com/office/drawing/2014/main" id="{8534B7A6-8351-33A5-3C9C-1F85FAC1F478}"/>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07F8864F-93BA-414A-8CD8-85D8D56301A5}" type="slidenum">
              <a:rPr lang="en-US" altLang="en-US"/>
              <a:pPr>
                <a:spcBef>
                  <a:spcPct val="0"/>
                </a:spcBef>
              </a:pPr>
              <a:t>51</a:t>
            </a:fld>
            <a:endParaRPr lang="en-US" altLang="en-US"/>
          </a:p>
        </p:txBody>
      </p:sp>
      <p:sp>
        <p:nvSpPr>
          <p:cNvPr id="107523" name="Rectangle 2">
            <a:extLst>
              <a:ext uri="{FF2B5EF4-FFF2-40B4-BE49-F238E27FC236}">
                <a16:creationId xmlns:a16="http://schemas.microsoft.com/office/drawing/2014/main" id="{CBB8D777-AF81-49E1-69E8-35D37EAAF695}"/>
              </a:ext>
            </a:extLst>
          </p:cNvPr>
          <p:cNvSpPr>
            <a:spLocks noGrp="1" noRot="1" noChangeAspect="1" noChangeArrowheads="1" noTextEdit="1"/>
          </p:cNvSpPr>
          <p:nvPr>
            <p:ph type="sldImg"/>
          </p:nvPr>
        </p:nvSpPr>
        <p:spPr>
          <a:xfrm>
            <a:off x="1139825" y="685800"/>
            <a:ext cx="4576763" cy="3432175"/>
          </a:xfrm>
          <a:ln/>
        </p:spPr>
      </p:sp>
      <p:sp>
        <p:nvSpPr>
          <p:cNvPr id="107524" name="Rectangle 3">
            <a:extLst>
              <a:ext uri="{FF2B5EF4-FFF2-40B4-BE49-F238E27FC236}">
                <a16:creationId xmlns:a16="http://schemas.microsoft.com/office/drawing/2014/main" id="{8FA96870-B08A-B63D-8B7B-81D6B8C6F53D}"/>
              </a:ext>
            </a:extLst>
          </p:cNvPr>
          <p:cNvSpPr>
            <a:spLocks noGrp="1" noChangeArrowheads="1"/>
          </p:cNvSpPr>
          <p:nvPr>
            <p:ph type="body" idx="1"/>
          </p:nvPr>
        </p:nvSpPr>
        <p:spPr>
          <a:xfrm>
            <a:off x="914400" y="4343400"/>
            <a:ext cx="5029200" cy="4114800"/>
          </a:xfrm>
          <a:noFill/>
        </p:spPr>
        <p:txBody>
          <a:bodyPr/>
          <a:lstStyle/>
          <a:p>
            <a:pPr eaLnBrk="1" hangingPunct="1"/>
            <a:r>
              <a:rPr lang="en-US" altLang="en-US"/>
              <a:t>Many couples who use the Standard Days Method prefer not to have intercourse on the woman’s fertile days -- days 8 through 19.</a:t>
            </a:r>
          </a:p>
          <a:p>
            <a:pPr eaLnBrk="1" hangingPunct="1"/>
            <a:r>
              <a:rPr lang="en-US" altLang="en-US"/>
              <a:t>Other couples prefer to use:</a:t>
            </a:r>
          </a:p>
          <a:p>
            <a:pPr eaLnBrk="1" hangingPunct="1">
              <a:buFontTx/>
              <a:buChar char="•"/>
            </a:pPr>
            <a:r>
              <a:rPr lang="en-US" altLang="en-US"/>
              <a:t>Condoms,</a:t>
            </a:r>
          </a:p>
          <a:p>
            <a:pPr eaLnBrk="1" hangingPunct="1">
              <a:buFontTx/>
              <a:buChar char="•"/>
            </a:pPr>
            <a:r>
              <a:rPr lang="en-US" altLang="en-US"/>
              <a:t>Other barrier methods,</a:t>
            </a:r>
          </a:p>
          <a:p>
            <a:pPr eaLnBrk="1" hangingPunct="1">
              <a:buFontTx/>
              <a:buChar char="•"/>
            </a:pPr>
            <a:r>
              <a:rPr lang="en-US" altLang="en-US"/>
              <a:t>Other sexual practices,</a:t>
            </a:r>
          </a:p>
          <a:p>
            <a:pPr eaLnBrk="1" hangingPunct="1">
              <a:buFontTx/>
              <a:buChar char="•"/>
            </a:pPr>
            <a:r>
              <a:rPr lang="en-US" altLang="en-US"/>
              <a:t>Or withdrawal.</a:t>
            </a:r>
          </a:p>
          <a:p>
            <a:pPr eaLnBrk="1" hangingPunct="1">
              <a:buFontTx/>
              <a:buChar char="•"/>
            </a:pPr>
            <a:endParaRPr lang="en-US" altLang="en-US"/>
          </a:p>
          <a:p>
            <a:pPr eaLnBrk="1" hangingPunct="1"/>
            <a:r>
              <a:rPr lang="en-US" altLang="en-US"/>
              <a:t>On all the other days of the cycle, including during menstruation, the probability of pregnancy is so small that these days are considered not fertile, and the couple can have unprotected intercourse.</a:t>
            </a:r>
          </a:p>
          <a:p>
            <a:pPr eaLnBrk="1" hangingPunct="1"/>
            <a:endParaRPr lang="en-US" altLang="en-US"/>
          </a:p>
          <a:p>
            <a:pPr eaLnBrk="1" hangingPunct="1"/>
            <a:r>
              <a:rPr lang="en-US" altLang="en-US"/>
              <a:t>It is important for people using this method to be aware that some of the alternatives for the fertile days offer more protection from pregnancy than others.  On the other hand, service providers should recognize that people have different preferences and that some alternatives are more acceptable than others.  Correct use and continuation depend in large part on acceptability.</a:t>
            </a:r>
          </a:p>
          <a:p>
            <a:pPr eaLnBrk="1" hangingPunct="1"/>
            <a:endParaRPr lang="en-US"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a:extLst>
              <a:ext uri="{FF2B5EF4-FFF2-40B4-BE49-F238E27FC236}">
                <a16:creationId xmlns:a16="http://schemas.microsoft.com/office/drawing/2014/main" id="{05E97CE9-CB14-38FE-C8D8-73980B777BBB}"/>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76C9116E-E52E-4443-8BBE-77EE4E1B599B}" type="slidenum">
              <a:rPr lang="en-US" altLang="en-US"/>
              <a:pPr>
                <a:spcBef>
                  <a:spcPct val="0"/>
                </a:spcBef>
              </a:pPr>
              <a:t>52</a:t>
            </a:fld>
            <a:endParaRPr lang="en-US" altLang="en-US"/>
          </a:p>
        </p:txBody>
      </p:sp>
      <p:sp>
        <p:nvSpPr>
          <p:cNvPr id="109571" name="Rectangle 2">
            <a:extLst>
              <a:ext uri="{FF2B5EF4-FFF2-40B4-BE49-F238E27FC236}">
                <a16:creationId xmlns:a16="http://schemas.microsoft.com/office/drawing/2014/main" id="{64ACFF25-72D1-E00E-7A31-6BA50832E26D}"/>
              </a:ext>
            </a:extLst>
          </p:cNvPr>
          <p:cNvSpPr>
            <a:spLocks noGrp="1" noRot="1" noChangeAspect="1" noChangeArrowheads="1" noTextEdit="1"/>
          </p:cNvSpPr>
          <p:nvPr>
            <p:ph type="sldImg"/>
          </p:nvPr>
        </p:nvSpPr>
        <p:spPr>
          <a:xfrm>
            <a:off x="1141413" y="685800"/>
            <a:ext cx="4576762" cy="3432175"/>
          </a:xfrm>
          <a:ln/>
        </p:spPr>
      </p:sp>
      <p:sp>
        <p:nvSpPr>
          <p:cNvPr id="109572" name="Rectangle 3">
            <a:extLst>
              <a:ext uri="{FF2B5EF4-FFF2-40B4-BE49-F238E27FC236}">
                <a16:creationId xmlns:a16="http://schemas.microsoft.com/office/drawing/2014/main" id="{C4F50A7E-6BC0-3587-358D-18944F9DC59B}"/>
              </a:ext>
            </a:extLst>
          </p:cNvPr>
          <p:cNvSpPr>
            <a:spLocks noGrp="1" noChangeArrowheads="1"/>
          </p:cNvSpPr>
          <p:nvPr>
            <p:ph type="body" idx="1"/>
          </p:nvPr>
        </p:nvSpPr>
        <p:spPr>
          <a:xfrm>
            <a:off x="914400" y="4343400"/>
            <a:ext cx="5029200" cy="4114800"/>
          </a:xfrm>
          <a:noFill/>
        </p:spPr>
        <p:txBody>
          <a:bodyPr lIns="90169" tIns="45084" rIns="90169" bIns="45084"/>
          <a:lstStyle/>
          <a:p>
            <a:pPr eaLnBrk="1" hangingPunct="1"/>
            <a:r>
              <a:rPr lang="es-ES" altLang="en-US"/>
              <a:t>In summary:</a:t>
            </a:r>
          </a:p>
          <a:p>
            <a:pPr eaLnBrk="1" hangingPunct="1">
              <a:buFontTx/>
              <a:buChar char="•"/>
            </a:pPr>
            <a:r>
              <a:rPr lang="es-ES" altLang="en-US"/>
              <a:t>The Standard Days Method is a very simple natural method of family planning, and it can fill an existing gap in family planning services.</a:t>
            </a:r>
          </a:p>
          <a:p>
            <a:pPr eaLnBrk="1" hangingPunct="1">
              <a:buFontTx/>
              <a:buChar char="•"/>
            </a:pPr>
            <a:r>
              <a:rPr lang="es-ES" altLang="en-US"/>
              <a:t>It is based on probabilities of becoming pregnant during the menstrual cycle and provides a high level of protection from unplanned pregnancy -- 95% with correct use.</a:t>
            </a:r>
          </a:p>
          <a:p>
            <a:pPr eaLnBrk="1" hangingPunct="1">
              <a:buFontTx/>
              <a:buChar char="•"/>
            </a:pPr>
            <a:r>
              <a:rPr lang="es-ES" altLang="en-US"/>
              <a:t>Clients use a string of beads to track their cycle and identify days 8 through 19 as days to not engage in unprotected sex.</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a:extLst>
              <a:ext uri="{FF2B5EF4-FFF2-40B4-BE49-F238E27FC236}">
                <a16:creationId xmlns:a16="http://schemas.microsoft.com/office/drawing/2014/main" id="{091AB763-4A72-2E9A-2C42-07497C9CB757}"/>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EC61724E-0DF7-4D20-BBC4-A22EB5080877}" type="slidenum">
              <a:rPr lang="en-US" altLang="en-US"/>
              <a:pPr>
                <a:spcBef>
                  <a:spcPct val="0"/>
                </a:spcBef>
              </a:pPr>
              <a:t>53</a:t>
            </a:fld>
            <a:endParaRPr lang="en-US" altLang="en-US"/>
          </a:p>
        </p:txBody>
      </p:sp>
      <p:sp>
        <p:nvSpPr>
          <p:cNvPr id="111619" name="Rectangle 2">
            <a:extLst>
              <a:ext uri="{FF2B5EF4-FFF2-40B4-BE49-F238E27FC236}">
                <a16:creationId xmlns:a16="http://schemas.microsoft.com/office/drawing/2014/main" id="{1F6483F4-73DE-06A3-AD2A-871DDD96F36C}"/>
              </a:ext>
            </a:extLst>
          </p:cNvPr>
          <p:cNvSpPr>
            <a:spLocks noGrp="1" noRot="1" noChangeAspect="1" noChangeArrowheads="1" noTextEdit="1"/>
          </p:cNvSpPr>
          <p:nvPr>
            <p:ph type="sldImg"/>
          </p:nvPr>
        </p:nvSpPr>
        <p:spPr>
          <a:xfrm>
            <a:off x="1154113" y="684213"/>
            <a:ext cx="4551362" cy="3413125"/>
          </a:xfrm>
          <a:ln w="12700" cap="flat"/>
        </p:spPr>
      </p:sp>
      <p:sp>
        <p:nvSpPr>
          <p:cNvPr id="111620" name="Rectangle 3">
            <a:extLst>
              <a:ext uri="{FF2B5EF4-FFF2-40B4-BE49-F238E27FC236}">
                <a16:creationId xmlns:a16="http://schemas.microsoft.com/office/drawing/2014/main" id="{EA622824-7534-6801-01F0-A1DFBBADC96D}"/>
              </a:ext>
            </a:extLst>
          </p:cNvPr>
          <p:cNvSpPr>
            <a:spLocks noGrp="1" noChangeArrowheads="1"/>
          </p:cNvSpPr>
          <p:nvPr>
            <p:ph type="body" idx="1"/>
          </p:nvPr>
        </p:nvSpPr>
        <p:spPr>
          <a:xfrm>
            <a:off x="914400" y="4327525"/>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22E691FA-0216-B6C0-C153-0F4C74CA27DA}"/>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C11914C7-5C5C-46C0-A08A-78711DD0A712}" type="slidenum">
              <a:rPr lang="en-US" altLang="en-US"/>
              <a:pPr>
                <a:spcBef>
                  <a:spcPct val="0"/>
                </a:spcBef>
              </a:pPr>
              <a:t>54</a:t>
            </a:fld>
            <a:endParaRPr lang="en-US" altLang="en-US"/>
          </a:p>
        </p:txBody>
      </p:sp>
      <p:sp>
        <p:nvSpPr>
          <p:cNvPr id="113667" name="Rectangle 2">
            <a:extLst>
              <a:ext uri="{FF2B5EF4-FFF2-40B4-BE49-F238E27FC236}">
                <a16:creationId xmlns:a16="http://schemas.microsoft.com/office/drawing/2014/main" id="{B57EBC3D-FF63-592E-E225-5181AE15A79E}"/>
              </a:ext>
            </a:extLst>
          </p:cNvPr>
          <p:cNvSpPr>
            <a:spLocks noGrp="1" noRot="1" noChangeAspect="1" noChangeArrowheads="1" noTextEdit="1"/>
          </p:cNvSpPr>
          <p:nvPr>
            <p:ph type="sldImg"/>
          </p:nvPr>
        </p:nvSpPr>
        <p:spPr>
          <a:xfrm>
            <a:off x="1154113" y="684213"/>
            <a:ext cx="4551362" cy="3413125"/>
          </a:xfrm>
          <a:ln w="12700" cap="flat"/>
        </p:spPr>
      </p:sp>
      <p:sp>
        <p:nvSpPr>
          <p:cNvPr id="113668" name="Rectangle 3">
            <a:extLst>
              <a:ext uri="{FF2B5EF4-FFF2-40B4-BE49-F238E27FC236}">
                <a16:creationId xmlns:a16="http://schemas.microsoft.com/office/drawing/2014/main" id="{504269FC-558D-1794-8052-FD13B5FDDFF9}"/>
              </a:ext>
            </a:extLst>
          </p:cNvPr>
          <p:cNvSpPr>
            <a:spLocks noGrp="1" noChangeArrowheads="1"/>
          </p:cNvSpPr>
          <p:nvPr>
            <p:ph type="body" idx="1"/>
          </p:nvPr>
        </p:nvSpPr>
        <p:spPr>
          <a:xfrm>
            <a:off x="914400" y="4327525"/>
            <a:ext cx="5029200" cy="4097338"/>
          </a:xfrm>
          <a:noFill/>
        </p:spPr>
        <p:txBody>
          <a:bodyPr lIns="91912" tIns="45177" rIns="91912" bIns="45177"/>
          <a:lstStyle/>
          <a:p>
            <a:pPr eaLnBrk="1" hangingPunct="1"/>
            <a:endParaRPr lang="ar-JO"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BBAABB22-DB56-55BA-92D3-793A6734C6E1}"/>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07084E73-3608-4EA1-8079-A8B45C64E5C7}" type="slidenum">
              <a:rPr lang="en-US" altLang="en-US"/>
              <a:pPr>
                <a:spcBef>
                  <a:spcPct val="0"/>
                </a:spcBef>
              </a:pPr>
              <a:t>55</a:t>
            </a:fld>
            <a:endParaRPr lang="en-US" altLang="en-US"/>
          </a:p>
        </p:txBody>
      </p:sp>
      <p:sp>
        <p:nvSpPr>
          <p:cNvPr id="115715" name="Rectangle 2">
            <a:extLst>
              <a:ext uri="{FF2B5EF4-FFF2-40B4-BE49-F238E27FC236}">
                <a16:creationId xmlns:a16="http://schemas.microsoft.com/office/drawing/2014/main" id="{F2B6CD95-1D96-DC25-9695-6195051F71F4}"/>
              </a:ext>
            </a:extLst>
          </p:cNvPr>
          <p:cNvSpPr>
            <a:spLocks noGrp="1" noRot="1" noChangeAspect="1" noChangeArrowheads="1" noTextEdit="1"/>
          </p:cNvSpPr>
          <p:nvPr>
            <p:ph type="sldImg"/>
          </p:nvPr>
        </p:nvSpPr>
        <p:spPr>
          <a:xfrm>
            <a:off x="1160463" y="706438"/>
            <a:ext cx="4538662" cy="3403600"/>
          </a:xfrm>
          <a:ln w="12700" cap="flat">
            <a:solidFill>
              <a:schemeClr val="tx1"/>
            </a:solidFill>
          </a:ln>
        </p:spPr>
      </p:sp>
      <p:sp>
        <p:nvSpPr>
          <p:cNvPr id="115716" name="Rectangle 3">
            <a:extLst>
              <a:ext uri="{FF2B5EF4-FFF2-40B4-BE49-F238E27FC236}">
                <a16:creationId xmlns:a16="http://schemas.microsoft.com/office/drawing/2014/main" id="{C9C41808-5576-D259-2BD6-E16267FABC88}"/>
              </a:ext>
            </a:extLst>
          </p:cNvPr>
          <p:cNvSpPr>
            <a:spLocks noGrp="1" noChangeArrowheads="1"/>
          </p:cNvSpPr>
          <p:nvPr>
            <p:ph type="body" idx="1"/>
          </p:nvPr>
        </p:nvSpPr>
        <p:spPr>
          <a:xfrm>
            <a:off x="914400" y="4343400"/>
            <a:ext cx="5029200" cy="4098925"/>
          </a:xfrm>
          <a:noFill/>
        </p:spPr>
        <p:txBody>
          <a:bodyPr lIns="92075" tIns="46038" rIns="92075" bIns="46038"/>
          <a:lstStyle/>
          <a:p>
            <a:pPr eaLnBrk="1" hangingPunct="1"/>
            <a:endParaRPr lang="ar-JO"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a:extLst>
              <a:ext uri="{FF2B5EF4-FFF2-40B4-BE49-F238E27FC236}">
                <a16:creationId xmlns:a16="http://schemas.microsoft.com/office/drawing/2014/main" id="{A8F56960-0F5B-77A6-3C36-A5B225646D68}"/>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95DDC2FA-CDC1-4AAA-8132-6E2F19504B47}" type="slidenum">
              <a:rPr lang="en-US" altLang="en-US"/>
              <a:pPr>
                <a:spcBef>
                  <a:spcPct val="0"/>
                </a:spcBef>
              </a:pPr>
              <a:t>56</a:t>
            </a:fld>
            <a:endParaRPr lang="en-US" altLang="en-US"/>
          </a:p>
        </p:txBody>
      </p:sp>
      <p:sp>
        <p:nvSpPr>
          <p:cNvPr id="117763" name="Rectangle 2">
            <a:extLst>
              <a:ext uri="{FF2B5EF4-FFF2-40B4-BE49-F238E27FC236}">
                <a16:creationId xmlns:a16="http://schemas.microsoft.com/office/drawing/2014/main" id="{C572A338-B49F-9005-24DD-206CDD06B29F}"/>
              </a:ext>
            </a:extLst>
          </p:cNvPr>
          <p:cNvSpPr>
            <a:spLocks noGrp="1" noRot="1" noChangeAspect="1" noChangeArrowheads="1" noTextEdit="1"/>
          </p:cNvSpPr>
          <p:nvPr>
            <p:ph type="sldImg"/>
          </p:nvPr>
        </p:nvSpPr>
        <p:spPr>
          <a:xfrm>
            <a:off x="1160463" y="706438"/>
            <a:ext cx="4538662" cy="3403600"/>
          </a:xfrm>
          <a:ln w="12700" cap="flat">
            <a:solidFill>
              <a:schemeClr val="tx1"/>
            </a:solidFill>
          </a:ln>
        </p:spPr>
      </p:sp>
      <p:sp>
        <p:nvSpPr>
          <p:cNvPr id="117764" name="Rectangle 3">
            <a:extLst>
              <a:ext uri="{FF2B5EF4-FFF2-40B4-BE49-F238E27FC236}">
                <a16:creationId xmlns:a16="http://schemas.microsoft.com/office/drawing/2014/main" id="{99D779B7-8478-6763-F506-839FEE7D81D9}"/>
              </a:ext>
            </a:extLst>
          </p:cNvPr>
          <p:cNvSpPr>
            <a:spLocks noGrp="1" noChangeArrowheads="1"/>
          </p:cNvSpPr>
          <p:nvPr>
            <p:ph type="body" idx="1"/>
          </p:nvPr>
        </p:nvSpPr>
        <p:spPr>
          <a:xfrm>
            <a:off x="914400" y="4343400"/>
            <a:ext cx="5029200" cy="4098925"/>
          </a:xfrm>
          <a:noFill/>
        </p:spPr>
        <p:txBody>
          <a:bodyPr lIns="92075" tIns="46038" rIns="92075" bIns="46038"/>
          <a:lstStyle/>
          <a:p>
            <a:pPr eaLnBrk="1" hangingPunct="1"/>
            <a:endParaRPr lang="ar-JO"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a:extLst>
              <a:ext uri="{FF2B5EF4-FFF2-40B4-BE49-F238E27FC236}">
                <a16:creationId xmlns:a16="http://schemas.microsoft.com/office/drawing/2014/main" id="{9CF61FEA-CF69-19BF-DF74-4C802CFEC485}"/>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1CBC052E-2DFB-46F4-85DA-31B9E8724EE5}" type="slidenum">
              <a:rPr lang="en-US" altLang="en-US"/>
              <a:pPr>
                <a:spcBef>
                  <a:spcPct val="0"/>
                </a:spcBef>
              </a:pPr>
              <a:t>57</a:t>
            </a:fld>
            <a:endParaRPr lang="en-US" altLang="en-US"/>
          </a:p>
        </p:txBody>
      </p:sp>
      <p:sp>
        <p:nvSpPr>
          <p:cNvPr id="119811" name="Rectangle 2">
            <a:extLst>
              <a:ext uri="{FF2B5EF4-FFF2-40B4-BE49-F238E27FC236}">
                <a16:creationId xmlns:a16="http://schemas.microsoft.com/office/drawing/2014/main" id="{1F7AEC6F-94A6-BDE2-CAD6-F1AD6F33A725}"/>
              </a:ext>
            </a:extLst>
          </p:cNvPr>
          <p:cNvSpPr>
            <a:spLocks noGrp="1" noRot="1" noChangeAspect="1" noChangeArrowheads="1" noTextEdit="1"/>
          </p:cNvSpPr>
          <p:nvPr>
            <p:ph type="sldImg"/>
          </p:nvPr>
        </p:nvSpPr>
        <p:spPr>
          <a:xfrm>
            <a:off x="1154113" y="684213"/>
            <a:ext cx="4549775" cy="3413125"/>
          </a:xfrm>
          <a:ln w="12700" cap="flat"/>
        </p:spPr>
      </p:sp>
      <p:sp>
        <p:nvSpPr>
          <p:cNvPr id="119812" name="Rectangle 3">
            <a:extLst>
              <a:ext uri="{FF2B5EF4-FFF2-40B4-BE49-F238E27FC236}">
                <a16:creationId xmlns:a16="http://schemas.microsoft.com/office/drawing/2014/main" id="{32FA8C7E-7197-CD82-6434-F3FBE9715E82}"/>
              </a:ext>
            </a:extLst>
          </p:cNvPr>
          <p:cNvSpPr>
            <a:spLocks noGrp="1" noChangeArrowheads="1"/>
          </p:cNvSpPr>
          <p:nvPr>
            <p:ph type="body" idx="1"/>
          </p:nvPr>
        </p:nvSpPr>
        <p:spPr>
          <a:xfrm>
            <a:off x="914400" y="4325938"/>
            <a:ext cx="5029200" cy="4098925"/>
          </a:xfrm>
          <a:noFill/>
        </p:spPr>
        <p:txBody>
          <a:bodyPr lIns="92075" tIns="46038" rIns="92075" bIns="46038"/>
          <a:lstStyle/>
          <a:p>
            <a:pPr eaLnBrk="1" hangingPunct="1"/>
            <a:endParaRPr lang="ar-JO"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5CF14635-6DDA-F6AB-7755-6EFB31E9E216}"/>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F110DBA5-2CF4-4FF7-9C76-AC529D729200}" type="slidenum">
              <a:rPr lang="en-US" altLang="en-US"/>
              <a:pPr>
                <a:spcBef>
                  <a:spcPct val="0"/>
                </a:spcBef>
              </a:pPr>
              <a:t>58</a:t>
            </a:fld>
            <a:endParaRPr lang="en-US" altLang="en-US"/>
          </a:p>
        </p:txBody>
      </p:sp>
      <p:sp>
        <p:nvSpPr>
          <p:cNvPr id="121859" name="Rectangle 2">
            <a:extLst>
              <a:ext uri="{FF2B5EF4-FFF2-40B4-BE49-F238E27FC236}">
                <a16:creationId xmlns:a16="http://schemas.microsoft.com/office/drawing/2014/main" id="{DDDFE12B-17F9-6D7C-5672-F1DC84614CDA}"/>
              </a:ext>
            </a:extLst>
          </p:cNvPr>
          <p:cNvSpPr>
            <a:spLocks noGrp="1" noRot="1" noChangeAspect="1" noChangeArrowheads="1" noTextEdit="1"/>
          </p:cNvSpPr>
          <p:nvPr>
            <p:ph type="sldImg"/>
          </p:nvPr>
        </p:nvSpPr>
        <p:spPr>
          <a:xfrm>
            <a:off x="1144588" y="687388"/>
            <a:ext cx="4568825" cy="3425825"/>
          </a:xfrm>
          <a:ln w="12700" cap="flat"/>
        </p:spPr>
      </p:sp>
      <p:sp>
        <p:nvSpPr>
          <p:cNvPr id="121860" name="Rectangle 3">
            <a:extLst>
              <a:ext uri="{FF2B5EF4-FFF2-40B4-BE49-F238E27FC236}">
                <a16:creationId xmlns:a16="http://schemas.microsoft.com/office/drawing/2014/main" id="{9A99505F-3969-0E4D-DD8A-00C4BD2D7BF2}"/>
              </a:ext>
            </a:extLst>
          </p:cNvPr>
          <p:cNvSpPr>
            <a:spLocks noGrp="1" noChangeArrowheads="1"/>
          </p:cNvSpPr>
          <p:nvPr>
            <p:ph type="body" idx="1"/>
          </p:nvPr>
        </p:nvSpPr>
        <p:spPr>
          <a:xfrm>
            <a:off x="914400" y="4343400"/>
            <a:ext cx="5029200" cy="4114800"/>
          </a:xfrm>
          <a:noFill/>
        </p:spPr>
        <p:txBody>
          <a:bodyPr lIns="92075" tIns="46038" rIns="92075" bIns="46038"/>
          <a:lstStyle/>
          <a:p>
            <a:pPr eaLnBrk="1" hangingPunct="1"/>
            <a:endParaRPr lang="ar-JO"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a:extLst>
              <a:ext uri="{FF2B5EF4-FFF2-40B4-BE49-F238E27FC236}">
                <a16:creationId xmlns:a16="http://schemas.microsoft.com/office/drawing/2014/main" id="{671CB725-D1CC-936F-B287-741F858B5362}"/>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3EA6ADB4-449C-4BE7-AF36-13E4A6D2C241}" type="slidenum">
              <a:rPr lang="en-US" altLang="en-US"/>
              <a:pPr>
                <a:spcBef>
                  <a:spcPct val="0"/>
                </a:spcBef>
              </a:pPr>
              <a:t>6</a:t>
            </a:fld>
            <a:endParaRPr lang="en-US" altLang="en-US"/>
          </a:p>
        </p:txBody>
      </p:sp>
      <p:sp>
        <p:nvSpPr>
          <p:cNvPr id="15363" name="Rectangle 2">
            <a:extLst>
              <a:ext uri="{FF2B5EF4-FFF2-40B4-BE49-F238E27FC236}">
                <a16:creationId xmlns:a16="http://schemas.microsoft.com/office/drawing/2014/main" id="{60307447-E950-049F-2611-74B183FD0466}"/>
              </a:ext>
            </a:extLst>
          </p:cNvPr>
          <p:cNvSpPr>
            <a:spLocks noGrp="1" noRot="1" noChangeAspect="1" noChangeArrowheads="1" noTextEdit="1"/>
          </p:cNvSpPr>
          <p:nvPr>
            <p:ph type="sldImg"/>
          </p:nvPr>
        </p:nvSpPr>
        <p:spPr>
          <a:xfrm>
            <a:off x="1133475" y="674688"/>
            <a:ext cx="4597400" cy="3448050"/>
          </a:xfrm>
          <a:ln/>
        </p:spPr>
      </p:sp>
      <p:sp>
        <p:nvSpPr>
          <p:cNvPr id="15364" name="Rectangle 3">
            <a:extLst>
              <a:ext uri="{FF2B5EF4-FFF2-40B4-BE49-F238E27FC236}">
                <a16:creationId xmlns:a16="http://schemas.microsoft.com/office/drawing/2014/main" id="{42769FEF-97A4-C290-685E-1EF6B4874B0D}"/>
              </a:ext>
            </a:extLst>
          </p:cNvPr>
          <p:cNvSpPr>
            <a:spLocks noGrp="1" noChangeArrowheads="1"/>
          </p:cNvSpPr>
          <p:nvPr>
            <p:ph type="body" idx="1"/>
          </p:nvPr>
        </p:nvSpPr>
        <p:spPr>
          <a:xfrm>
            <a:off x="914400" y="4348163"/>
            <a:ext cx="5029200" cy="4121150"/>
          </a:xfrm>
          <a:noFill/>
        </p:spPr>
        <p:txBody>
          <a:bodyPr/>
          <a:lstStyle/>
          <a:p>
            <a:pPr marL="228600" indent="-228600" eaLnBrk="1" hangingPunct="1">
              <a:lnSpc>
                <a:spcPct val="80000"/>
              </a:lnSpc>
            </a:pPr>
            <a:r>
              <a:rPr lang="en-US" altLang="en-US" sz="900"/>
              <a:t>Reproductive health decisions are complex, and birth spacing decisions are no exception. There is a lot that goes into a couple's or an individual’s decision about how far apart to space children. Health is an important consideration, but in reality, it is one of many. </a:t>
            </a:r>
          </a:p>
          <a:p>
            <a:pPr marL="228600" indent="-228600" eaLnBrk="1" hangingPunct="1">
              <a:lnSpc>
                <a:spcPct val="80000"/>
              </a:lnSpc>
            </a:pPr>
            <a:endParaRPr lang="en-US" altLang="en-US" sz="900"/>
          </a:p>
          <a:p>
            <a:pPr marL="228600" indent="-228600" eaLnBrk="1" hangingPunct="1">
              <a:lnSpc>
                <a:spcPct val="80000"/>
              </a:lnSpc>
            </a:pPr>
            <a:r>
              <a:rPr lang="en-US" altLang="en-US" sz="900"/>
              <a:t>Focus group discussions conducted by the Catalyst Consortium in 2002 in Peru, Bolivia, India, Pakistan, and Egypt were designed to shed light on the behavioral determinants of birth spacing. For example:</a:t>
            </a:r>
          </a:p>
          <a:p>
            <a:pPr marL="228600" indent="-228600" eaLnBrk="1" hangingPunct="1">
              <a:lnSpc>
                <a:spcPct val="80000"/>
              </a:lnSpc>
            </a:pPr>
            <a:endParaRPr lang="en-US" altLang="en-US" sz="900"/>
          </a:p>
          <a:p>
            <a:pPr marL="228600" indent="-228600" eaLnBrk="1" hangingPunct="1">
              <a:lnSpc>
                <a:spcPct val="80000"/>
              </a:lnSpc>
              <a:spcAft>
                <a:spcPct val="30000"/>
              </a:spcAft>
              <a:buFontTx/>
              <a:buAutoNum type="arabicPeriod"/>
            </a:pPr>
            <a:r>
              <a:rPr lang="en-US" altLang="en-US" sz="900"/>
              <a:t>There are common beliefs in favor of Optimal Birth Spacing. In general, focus group participants understand that longer birth spacing helps insure healthier mothers and children. Most also understand that there is less strain on family resources when there are fewer, healthier children and healthier mothers. </a:t>
            </a:r>
          </a:p>
          <a:p>
            <a:pPr marL="228600" indent="-228600" eaLnBrk="1" hangingPunct="1">
              <a:lnSpc>
                <a:spcPct val="80000"/>
              </a:lnSpc>
              <a:spcAft>
                <a:spcPct val="30000"/>
              </a:spcAft>
              <a:buFontTx/>
              <a:buAutoNum type="arabicPeriod"/>
            </a:pPr>
            <a:endParaRPr lang="en-US" altLang="en-US" sz="900"/>
          </a:p>
          <a:p>
            <a:pPr marL="228600" indent="-228600" eaLnBrk="1" hangingPunct="1">
              <a:lnSpc>
                <a:spcPct val="80000"/>
              </a:lnSpc>
              <a:spcAft>
                <a:spcPct val="30000"/>
              </a:spcAft>
              <a:buFontTx/>
              <a:buAutoNum type="arabicPeriod"/>
            </a:pPr>
            <a:r>
              <a:rPr lang="en-US" altLang="en-US" sz="900"/>
              <a:t> There are many barriers to Optimal Birth Spacing, such as: </a:t>
            </a:r>
          </a:p>
          <a:p>
            <a:pPr marL="228600" indent="-228600" eaLnBrk="1" hangingPunct="1">
              <a:lnSpc>
                <a:spcPct val="80000"/>
              </a:lnSpc>
              <a:spcAft>
                <a:spcPct val="30000"/>
              </a:spcAft>
              <a:buFontTx/>
              <a:buAutoNum type="arabicPeriod"/>
            </a:pPr>
            <a:endParaRPr lang="en-US" altLang="en-US" sz="900"/>
          </a:p>
          <a:p>
            <a:pPr marL="685800" lvl="1" indent="-228600" eaLnBrk="1" hangingPunct="1">
              <a:lnSpc>
                <a:spcPct val="80000"/>
              </a:lnSpc>
              <a:spcAft>
                <a:spcPct val="30000"/>
              </a:spcAft>
              <a:buFontTx/>
              <a:buChar char="•"/>
            </a:pPr>
            <a:r>
              <a:rPr lang="en-US" altLang="en-US" sz="900"/>
              <a:t>Gender inequity—In many settings, men make the reproductive health decisions for their families independent of their partner’s desires;</a:t>
            </a:r>
          </a:p>
          <a:p>
            <a:pPr marL="685800" lvl="1" indent="-228600" eaLnBrk="1" hangingPunct="1">
              <a:lnSpc>
                <a:spcPct val="80000"/>
              </a:lnSpc>
              <a:spcAft>
                <a:spcPct val="30000"/>
              </a:spcAft>
              <a:buFontTx/>
              <a:buChar char="•"/>
            </a:pPr>
            <a:r>
              <a:rPr lang="en-US" altLang="en-US" sz="900"/>
              <a:t>Cultures vary in their expectations and norms regarding the number, spacing, or sex of children; and</a:t>
            </a:r>
          </a:p>
          <a:p>
            <a:pPr marL="685800" lvl="1" indent="-228600" eaLnBrk="1" hangingPunct="1">
              <a:lnSpc>
                <a:spcPct val="80000"/>
              </a:lnSpc>
              <a:spcAft>
                <a:spcPct val="30000"/>
              </a:spcAft>
              <a:buFontTx/>
              <a:buChar char="•"/>
            </a:pPr>
            <a:r>
              <a:rPr lang="en-US" altLang="en-US" sz="900"/>
              <a:t>Misconceptions and fear of side effects of modern contraception can lead to discontinuation.  </a:t>
            </a:r>
          </a:p>
          <a:p>
            <a:pPr marL="228600" indent="-228600" eaLnBrk="1" hangingPunct="1">
              <a:lnSpc>
                <a:spcPct val="80000"/>
              </a:lnSpc>
              <a:spcAft>
                <a:spcPct val="30000"/>
              </a:spcAft>
            </a:pPr>
            <a:endParaRPr lang="en-US" altLang="en-US" sz="900"/>
          </a:p>
          <a:p>
            <a:pPr marL="228600" indent="-228600" eaLnBrk="1" hangingPunct="1">
              <a:lnSpc>
                <a:spcPct val="80000"/>
              </a:lnSpc>
              <a:spcAft>
                <a:spcPct val="30000"/>
              </a:spcAft>
            </a:pPr>
            <a:r>
              <a:rPr lang="en-US" altLang="en-US" sz="900"/>
              <a:t>We do know this: couples and individuals have the right to know about the benefits of Optimal Birth Spacing and have access to services in order to achieve the birth intervals they want.</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a:extLst>
              <a:ext uri="{FF2B5EF4-FFF2-40B4-BE49-F238E27FC236}">
                <a16:creationId xmlns:a16="http://schemas.microsoft.com/office/drawing/2014/main" id="{3F403806-9964-3EDF-C0B3-174AD5F86E5E}"/>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60894D4B-E6EE-4396-AC4B-FACBF3144C70}" type="slidenum">
              <a:rPr lang="en-US" altLang="en-US"/>
              <a:pPr>
                <a:spcBef>
                  <a:spcPct val="0"/>
                </a:spcBef>
              </a:pPr>
              <a:t>7</a:t>
            </a:fld>
            <a:endParaRPr lang="en-US" altLang="en-US"/>
          </a:p>
        </p:txBody>
      </p:sp>
      <p:sp>
        <p:nvSpPr>
          <p:cNvPr id="17411" name="Rectangle 2">
            <a:extLst>
              <a:ext uri="{FF2B5EF4-FFF2-40B4-BE49-F238E27FC236}">
                <a16:creationId xmlns:a16="http://schemas.microsoft.com/office/drawing/2014/main" id="{B8E25E34-1469-C4AE-AED2-6FB8EEF81606}"/>
              </a:ext>
            </a:extLst>
          </p:cNvPr>
          <p:cNvSpPr>
            <a:spLocks noGrp="1" noRot="1" noChangeAspect="1" noChangeArrowheads="1" noTextEdit="1"/>
          </p:cNvSpPr>
          <p:nvPr>
            <p:ph type="sldImg"/>
          </p:nvPr>
        </p:nvSpPr>
        <p:spPr>
          <a:xfrm>
            <a:off x="1133475" y="674688"/>
            <a:ext cx="4597400" cy="3448050"/>
          </a:xfrm>
          <a:ln/>
        </p:spPr>
      </p:sp>
      <p:sp>
        <p:nvSpPr>
          <p:cNvPr id="17412" name="Rectangle 3">
            <a:extLst>
              <a:ext uri="{FF2B5EF4-FFF2-40B4-BE49-F238E27FC236}">
                <a16:creationId xmlns:a16="http://schemas.microsoft.com/office/drawing/2014/main" id="{F22D8E09-5B1F-3220-9C1D-CB134F7EE5A2}"/>
              </a:ext>
            </a:extLst>
          </p:cNvPr>
          <p:cNvSpPr>
            <a:spLocks noGrp="1" noChangeArrowheads="1"/>
          </p:cNvSpPr>
          <p:nvPr>
            <p:ph type="body" idx="1"/>
          </p:nvPr>
        </p:nvSpPr>
        <p:spPr>
          <a:xfrm>
            <a:off x="914400" y="4348163"/>
            <a:ext cx="5029200" cy="4121150"/>
          </a:xfrm>
          <a:noFill/>
        </p:spPr>
        <p:txBody>
          <a:bodyPr/>
          <a:lstStyle/>
          <a:p>
            <a:pPr eaLnBrk="1" hangingPunct="1"/>
            <a:r>
              <a:rPr lang="en-US" altLang="en-US"/>
              <a:t>Women and couples should be counseled: </a:t>
            </a:r>
          </a:p>
          <a:p>
            <a:pPr eaLnBrk="1" hangingPunct="1"/>
            <a:endParaRPr lang="en-US" altLang="en-US"/>
          </a:p>
          <a:p>
            <a:pPr eaLnBrk="1" hangingPunct="1">
              <a:buFontTx/>
              <a:buChar char="•"/>
            </a:pPr>
            <a:r>
              <a:rPr lang="en-US" altLang="en-US"/>
              <a:t>About the health and economic benefits of spacing the births of their children, and</a:t>
            </a:r>
          </a:p>
          <a:p>
            <a:pPr eaLnBrk="1" hangingPunct="1">
              <a:buFontTx/>
              <a:buChar char="•"/>
            </a:pPr>
            <a:r>
              <a:rPr lang="en-US" altLang="en-US"/>
              <a:t>Waiting 3 years from the birth of the last child before getting pregnant.</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a:extLst>
              <a:ext uri="{FF2B5EF4-FFF2-40B4-BE49-F238E27FC236}">
                <a16:creationId xmlns:a16="http://schemas.microsoft.com/office/drawing/2014/main" id="{A86C0FD8-5212-914E-A961-4ACB8221BCF2}"/>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A45EDFBB-A0FB-4A21-A36A-18A1A358803A}" type="slidenum">
              <a:rPr lang="en-US" altLang="en-US"/>
              <a:pPr>
                <a:spcBef>
                  <a:spcPct val="0"/>
                </a:spcBef>
              </a:pPr>
              <a:t>8</a:t>
            </a:fld>
            <a:endParaRPr lang="en-US" altLang="en-US"/>
          </a:p>
        </p:txBody>
      </p:sp>
      <p:sp>
        <p:nvSpPr>
          <p:cNvPr id="19459" name="Rectangle 2">
            <a:extLst>
              <a:ext uri="{FF2B5EF4-FFF2-40B4-BE49-F238E27FC236}">
                <a16:creationId xmlns:a16="http://schemas.microsoft.com/office/drawing/2014/main" id="{89A21546-D0C6-D749-441C-C4798C024166}"/>
              </a:ext>
            </a:extLst>
          </p:cNvPr>
          <p:cNvSpPr>
            <a:spLocks noGrp="1" noRot="1" noChangeAspect="1" noChangeArrowheads="1" noTextEdit="1"/>
          </p:cNvSpPr>
          <p:nvPr>
            <p:ph type="sldImg"/>
          </p:nvPr>
        </p:nvSpPr>
        <p:spPr>
          <a:xfrm>
            <a:off x="1133475" y="674688"/>
            <a:ext cx="4597400" cy="3448050"/>
          </a:xfrm>
          <a:ln/>
        </p:spPr>
      </p:sp>
      <p:sp>
        <p:nvSpPr>
          <p:cNvPr id="19460" name="Rectangle 3">
            <a:extLst>
              <a:ext uri="{FF2B5EF4-FFF2-40B4-BE49-F238E27FC236}">
                <a16:creationId xmlns:a16="http://schemas.microsoft.com/office/drawing/2014/main" id="{32D4B7F6-C841-E315-4205-8E054BB56F29}"/>
              </a:ext>
            </a:extLst>
          </p:cNvPr>
          <p:cNvSpPr>
            <a:spLocks noGrp="1" noChangeArrowheads="1"/>
          </p:cNvSpPr>
          <p:nvPr>
            <p:ph type="body" idx="1"/>
          </p:nvPr>
        </p:nvSpPr>
        <p:spPr>
          <a:xfrm>
            <a:off x="914400" y="4348163"/>
            <a:ext cx="5029200" cy="4121150"/>
          </a:xfrm>
          <a:noFill/>
        </p:spPr>
        <p:txBody>
          <a:bodyPr/>
          <a:lstStyle/>
          <a:p>
            <a:pPr lvl="1" eaLnBrk="1" hangingPunct="1"/>
            <a:r>
              <a:rPr lang="en-US" altLang="en-US" sz="1100"/>
              <a:t>In summary: </a:t>
            </a:r>
          </a:p>
          <a:p>
            <a:pPr lvl="1" eaLnBrk="1" hangingPunct="1"/>
            <a:endParaRPr lang="en-US" altLang="en-US" sz="1100"/>
          </a:p>
          <a:p>
            <a:pPr lvl="1" eaLnBrk="1" hangingPunct="1"/>
            <a:r>
              <a:rPr lang="en-US" altLang="en-US" sz="1100"/>
              <a:t>Couples and individuals have the right to know that Optimal Birth Spacing is associated with: </a:t>
            </a:r>
          </a:p>
          <a:p>
            <a:pPr lvl="1" eaLnBrk="1" hangingPunct="1"/>
            <a:endParaRPr lang="en-US" altLang="en-US" sz="1100"/>
          </a:p>
          <a:p>
            <a:pPr lvl="2" eaLnBrk="1" hangingPunct="1">
              <a:buFontTx/>
              <a:buChar char="•"/>
            </a:pPr>
            <a:r>
              <a:rPr lang="en-US" altLang="en-US" sz="1100"/>
              <a:t>Lower risk for perinatal, neonatal, and infant mortality;</a:t>
            </a:r>
          </a:p>
          <a:p>
            <a:pPr lvl="2" eaLnBrk="1" hangingPunct="1">
              <a:buFontTx/>
              <a:buChar char="•"/>
            </a:pPr>
            <a:r>
              <a:rPr lang="en-US" altLang="en-US" sz="1100"/>
              <a:t>Lower risk for poor nutritional outcomes; and</a:t>
            </a:r>
          </a:p>
          <a:p>
            <a:pPr lvl="2" eaLnBrk="1" hangingPunct="1">
              <a:buFontTx/>
              <a:buChar char="•"/>
            </a:pPr>
            <a:r>
              <a:rPr lang="en-US" altLang="en-US" sz="1100"/>
              <a:t>Lower risk for maternal morbidity and mortality.</a:t>
            </a:r>
          </a:p>
          <a:p>
            <a:pPr lvl="1" eaLnBrk="1" hangingPunct="1"/>
            <a:endParaRPr lang="en-US" altLang="en-US"/>
          </a:p>
          <a:p>
            <a:pPr lvl="1" eaLnBrk="1" hangingPunct="1"/>
            <a:r>
              <a:rPr lang="en-US" altLang="en-US"/>
              <a:t>There are simple programmatic strategies that can help women achieve the birth intervals that they want,  and contribute to healthy outcomes for themselves and their children. </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a:extLst>
              <a:ext uri="{FF2B5EF4-FFF2-40B4-BE49-F238E27FC236}">
                <a16:creationId xmlns:a16="http://schemas.microsoft.com/office/drawing/2014/main" id="{75EDA127-68DE-1491-61B5-7FBDCD3E444F}"/>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cs typeface="Arial" panose="020B0604020202020204" pitchFamily="34" charset="0"/>
              </a:defRPr>
            </a:lvl1pPr>
            <a:lvl2pPr marL="742950" indent="-28575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spcBef>
                <a:spcPct val="0"/>
              </a:spcBef>
            </a:pPr>
            <a:fld id="{9FA967B9-6A25-40CF-AFE4-B89DD316A291}" type="slidenum">
              <a:rPr lang="en-US" altLang="en-US"/>
              <a:pPr>
                <a:spcBef>
                  <a:spcPct val="0"/>
                </a:spcBef>
              </a:pPr>
              <a:t>9</a:t>
            </a:fld>
            <a:endParaRPr lang="en-US" altLang="en-US"/>
          </a:p>
        </p:txBody>
      </p:sp>
      <p:sp>
        <p:nvSpPr>
          <p:cNvPr id="21507" name="Rectangle 2">
            <a:extLst>
              <a:ext uri="{FF2B5EF4-FFF2-40B4-BE49-F238E27FC236}">
                <a16:creationId xmlns:a16="http://schemas.microsoft.com/office/drawing/2014/main" id="{5BC298C9-DE69-A636-6D4A-CC5058A3C9D6}"/>
              </a:ext>
            </a:extLst>
          </p:cNvPr>
          <p:cNvSpPr>
            <a:spLocks noGrp="1" noRot="1" noChangeAspect="1" noChangeArrowheads="1" noTextEdit="1"/>
          </p:cNvSpPr>
          <p:nvPr>
            <p:ph type="sldImg"/>
          </p:nvPr>
        </p:nvSpPr>
        <p:spPr>
          <a:xfrm>
            <a:off x="1162050" y="708025"/>
            <a:ext cx="4535488" cy="3402013"/>
          </a:xfrm>
          <a:ln w="12700" cap="flat">
            <a:solidFill>
              <a:schemeClr val="tx1"/>
            </a:solidFill>
          </a:ln>
        </p:spPr>
      </p:sp>
      <p:sp>
        <p:nvSpPr>
          <p:cNvPr id="21508" name="Rectangle 3">
            <a:extLst>
              <a:ext uri="{FF2B5EF4-FFF2-40B4-BE49-F238E27FC236}">
                <a16:creationId xmlns:a16="http://schemas.microsoft.com/office/drawing/2014/main" id="{9EF1B068-24AE-7EC7-6C7E-2C58A447C402}"/>
              </a:ext>
            </a:extLst>
          </p:cNvPr>
          <p:cNvSpPr>
            <a:spLocks noGrp="1" noChangeArrowheads="1"/>
          </p:cNvSpPr>
          <p:nvPr>
            <p:ph type="body" idx="1"/>
          </p:nvPr>
        </p:nvSpPr>
        <p:spPr>
          <a:xfrm>
            <a:off x="914400" y="4343400"/>
            <a:ext cx="5029200" cy="4097338"/>
          </a:xfrm>
          <a:noFill/>
        </p:spPr>
        <p:txBody>
          <a:bodyPr lIns="91912" tIns="45177" rIns="91912" bIns="45177"/>
          <a:lstStyle/>
          <a:p>
            <a:pPr eaLnBrk="1" hangingPunct="1"/>
            <a:endParaRPr lang="ar-JO"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7B0857E9-12A7-CE68-7434-7155AA396895}"/>
              </a:ext>
            </a:extLst>
          </p:cNvPr>
          <p:cNvGrpSpPr>
            <a:grpSpLocks/>
          </p:cNvGrpSpPr>
          <p:nvPr/>
        </p:nvGrpSpPr>
        <p:grpSpPr bwMode="auto">
          <a:xfrm>
            <a:off x="0" y="0"/>
            <a:ext cx="9140825" cy="6850063"/>
            <a:chOff x="0" y="0"/>
            <a:chExt cx="5758" cy="4315"/>
          </a:xfrm>
        </p:grpSpPr>
        <p:grpSp>
          <p:nvGrpSpPr>
            <p:cNvPr id="3" name="Group 3">
              <a:extLst>
                <a:ext uri="{FF2B5EF4-FFF2-40B4-BE49-F238E27FC236}">
                  <a16:creationId xmlns:a16="http://schemas.microsoft.com/office/drawing/2014/main" id="{696A4B0D-D25A-23DA-BE65-0A6B1C173FA0}"/>
                </a:ext>
              </a:extLst>
            </p:cNvPr>
            <p:cNvGrpSpPr>
              <a:grpSpLocks/>
            </p:cNvGrpSpPr>
            <p:nvPr userDrawn="1"/>
          </p:nvGrpSpPr>
          <p:grpSpPr bwMode="auto">
            <a:xfrm>
              <a:off x="1728" y="2230"/>
              <a:ext cx="4027" cy="2085"/>
              <a:chOff x="1728" y="2230"/>
              <a:chExt cx="4027" cy="2085"/>
            </a:xfrm>
          </p:grpSpPr>
          <p:sp>
            <p:nvSpPr>
              <p:cNvPr id="6" name="Freeform 4">
                <a:extLst>
                  <a:ext uri="{FF2B5EF4-FFF2-40B4-BE49-F238E27FC236}">
                    <a16:creationId xmlns:a16="http://schemas.microsoft.com/office/drawing/2014/main" id="{6F8FE665-6450-0D42-551C-C88F89659F4F}"/>
                  </a:ext>
                </a:extLst>
              </p:cNvPr>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sp>
            <p:nvSpPr>
              <p:cNvPr id="7" name="Freeform 5">
                <a:extLst>
                  <a:ext uri="{FF2B5EF4-FFF2-40B4-BE49-F238E27FC236}">
                    <a16:creationId xmlns:a16="http://schemas.microsoft.com/office/drawing/2014/main" id="{BD58DB4D-7CF4-A3B9-2E5E-0B51B9424285}"/>
                  </a:ext>
                </a:extLst>
              </p:cNvPr>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sp>
            <p:nvSpPr>
              <p:cNvPr id="8" name="Freeform 6">
                <a:extLst>
                  <a:ext uri="{FF2B5EF4-FFF2-40B4-BE49-F238E27FC236}">
                    <a16:creationId xmlns:a16="http://schemas.microsoft.com/office/drawing/2014/main" id="{28873AD6-8A47-70A7-5A93-1477FF0EC043}"/>
                  </a:ext>
                </a:extLst>
              </p:cNvPr>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sp>
            <p:nvSpPr>
              <p:cNvPr id="9" name="Freeform 7">
                <a:extLst>
                  <a:ext uri="{FF2B5EF4-FFF2-40B4-BE49-F238E27FC236}">
                    <a16:creationId xmlns:a16="http://schemas.microsoft.com/office/drawing/2014/main" id="{60B504BF-6F7D-614F-F5FE-D80C4C535070}"/>
                  </a:ext>
                </a:extLst>
              </p:cNvPr>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8">
                <a:extLst>
                  <a:ext uri="{FF2B5EF4-FFF2-40B4-BE49-F238E27FC236}">
                    <a16:creationId xmlns:a16="http://schemas.microsoft.com/office/drawing/2014/main" id="{23864183-02C0-B6FC-46AF-8370D6C3154E}"/>
                  </a:ext>
                </a:extLst>
              </p:cNvPr>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grpSp>
        <p:sp>
          <p:nvSpPr>
            <p:cNvPr id="4" name="Freeform 9">
              <a:extLst>
                <a:ext uri="{FF2B5EF4-FFF2-40B4-BE49-F238E27FC236}">
                  <a16:creationId xmlns:a16="http://schemas.microsoft.com/office/drawing/2014/main" id="{ADB19E9D-0A9A-7F02-A1B3-FE7111793198}"/>
                </a:ext>
              </a:extLst>
            </p:cNvPr>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sp>
          <p:nvSpPr>
            <p:cNvPr id="5" name="Freeform 10">
              <a:extLst>
                <a:ext uri="{FF2B5EF4-FFF2-40B4-BE49-F238E27FC236}">
                  <a16:creationId xmlns:a16="http://schemas.microsoft.com/office/drawing/2014/main" id="{E26FD6CC-933E-9840-DD5F-A3E072E68D72}"/>
                </a:ext>
              </a:extLst>
            </p:cNvPr>
            <p:cNvSpPr>
              <a:spLocks/>
            </p:cNvSpPr>
            <p:nvPr/>
          </p:nvSpPr>
          <p:spPr bwMode="hidden">
            <a:xfrm>
              <a:off x="0" y="0"/>
              <a:ext cx="5758" cy="1776"/>
            </a:xfrm>
            <a:custGeom>
              <a:avLst/>
              <a:gdLst>
                <a:gd name="T0" fmla="*/ 0 w 5740"/>
                <a:gd name="T1" fmla="*/ 0 h 1906"/>
                <a:gd name="T2" fmla="*/ 0 w 5740"/>
                <a:gd name="T3" fmla="*/ 1163 h 1906"/>
                <a:gd name="T4" fmla="*/ 5866 w 5740"/>
                <a:gd name="T5" fmla="*/ 1163 h 1906"/>
                <a:gd name="T6" fmla="*/ 586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02763"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ar-JO" noProof="0"/>
              <a:t>انقر لتحرير نمط العنوان الرئيسي</a:t>
            </a:r>
            <a:endParaRPr lang="en-US" noProof="0"/>
          </a:p>
        </p:txBody>
      </p:sp>
      <p:sp>
        <p:nvSpPr>
          <p:cNvPr id="20276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ar-JO" noProof="0"/>
              <a:t>انقر لتحرير نمط العنوان الثانوي الرئيسي</a:t>
            </a:r>
            <a:endParaRPr lang="en-US" noProof="0"/>
          </a:p>
        </p:txBody>
      </p:sp>
      <p:sp>
        <p:nvSpPr>
          <p:cNvPr id="11" name="Rectangle 13">
            <a:extLst>
              <a:ext uri="{FF2B5EF4-FFF2-40B4-BE49-F238E27FC236}">
                <a16:creationId xmlns:a16="http://schemas.microsoft.com/office/drawing/2014/main" id="{8830FB50-81B8-6CB1-EA98-B4815965550A}"/>
              </a:ext>
            </a:extLst>
          </p:cNvPr>
          <p:cNvSpPr>
            <a:spLocks noGrp="1" noChangeArrowheads="1"/>
          </p:cNvSpPr>
          <p:nvPr>
            <p:ph type="dt" sz="quarter" idx="10"/>
          </p:nvPr>
        </p:nvSpPr>
        <p:spPr>
          <a:xfrm>
            <a:off x="457200" y="6248400"/>
            <a:ext cx="2133600" cy="476250"/>
          </a:xfrm>
        </p:spPr>
        <p:txBody>
          <a:bodyPr/>
          <a:lstStyle>
            <a:lvl1pPr>
              <a:defRPr/>
            </a:lvl1pPr>
          </a:lstStyle>
          <a:p>
            <a:pPr>
              <a:defRPr/>
            </a:pPr>
            <a:fld id="{71BFE235-5D00-46D9-8F8F-0239652451C2}" type="datetime1">
              <a:rPr lang="en-US"/>
              <a:pPr>
                <a:defRPr/>
              </a:pPr>
              <a:t>12/17/2022</a:t>
            </a:fld>
            <a:endParaRPr lang="en-US"/>
          </a:p>
        </p:txBody>
      </p:sp>
      <p:sp>
        <p:nvSpPr>
          <p:cNvPr id="12" name="Rectangle 14">
            <a:extLst>
              <a:ext uri="{FF2B5EF4-FFF2-40B4-BE49-F238E27FC236}">
                <a16:creationId xmlns:a16="http://schemas.microsoft.com/office/drawing/2014/main" id="{5C19AA28-ADD8-1D8B-2ADF-94456B44D658}"/>
              </a:ext>
            </a:extLst>
          </p:cNvPr>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3" name="Rectangle 15">
            <a:extLst>
              <a:ext uri="{FF2B5EF4-FFF2-40B4-BE49-F238E27FC236}">
                <a16:creationId xmlns:a16="http://schemas.microsoft.com/office/drawing/2014/main" id="{B2ED26DF-29A7-5708-CE4D-7C2E2F350B29}"/>
              </a:ext>
            </a:extLst>
          </p:cNvPr>
          <p:cNvSpPr>
            <a:spLocks noGrp="1" noChangeArrowheads="1"/>
          </p:cNvSpPr>
          <p:nvPr>
            <p:ph type="sldNum" sz="quarter" idx="12"/>
          </p:nvPr>
        </p:nvSpPr>
        <p:spPr>
          <a:xfrm>
            <a:off x="6553200" y="6254750"/>
            <a:ext cx="2133600" cy="476250"/>
          </a:xfrm>
        </p:spPr>
        <p:txBody>
          <a:bodyPr/>
          <a:lstStyle>
            <a:lvl1pPr>
              <a:defRPr/>
            </a:lvl1pPr>
          </a:lstStyle>
          <a:p>
            <a:fld id="{B537BAD7-9F8B-4969-BCE5-FD63006F0BB7}" type="slidenum">
              <a:rPr lang="en-US" altLang="en-US"/>
              <a:pPr/>
              <a:t>‹#›</a:t>
            </a:fld>
            <a:endParaRPr lang="en-US" altLang="en-US"/>
          </a:p>
        </p:txBody>
      </p:sp>
    </p:spTree>
    <p:extLst>
      <p:ext uri="{BB962C8B-B14F-4D97-AF65-F5344CB8AC3E}">
        <p14:creationId xmlns:p14="http://schemas.microsoft.com/office/powerpoint/2010/main" val="10681885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JO"/>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4" name="Rectangle 2">
            <a:extLst>
              <a:ext uri="{FF2B5EF4-FFF2-40B4-BE49-F238E27FC236}">
                <a16:creationId xmlns:a16="http://schemas.microsoft.com/office/drawing/2014/main" id="{3913ABE9-5392-6929-A2F0-D5641D5792CF}"/>
              </a:ext>
            </a:extLst>
          </p:cNvPr>
          <p:cNvSpPr>
            <a:spLocks noGrp="1" noChangeArrowheads="1"/>
          </p:cNvSpPr>
          <p:nvPr>
            <p:ph type="dt" sz="half" idx="10"/>
          </p:nvPr>
        </p:nvSpPr>
        <p:spPr>
          <a:ln/>
        </p:spPr>
        <p:txBody>
          <a:bodyPr/>
          <a:lstStyle>
            <a:lvl1pPr>
              <a:defRPr/>
            </a:lvl1pPr>
          </a:lstStyle>
          <a:p>
            <a:pPr>
              <a:defRPr/>
            </a:pPr>
            <a:fld id="{95BCAE8B-D0A8-41B8-AFFF-CA0BC9CC35A4}" type="datetime1">
              <a:rPr lang="en-US"/>
              <a:pPr>
                <a:defRPr/>
              </a:pPr>
              <a:t>12/17/2022</a:t>
            </a:fld>
            <a:endParaRPr lang="en-US"/>
          </a:p>
        </p:txBody>
      </p:sp>
      <p:sp>
        <p:nvSpPr>
          <p:cNvPr id="5" name="Rectangle 3">
            <a:extLst>
              <a:ext uri="{FF2B5EF4-FFF2-40B4-BE49-F238E27FC236}">
                <a16:creationId xmlns:a16="http://schemas.microsoft.com/office/drawing/2014/main" id="{08F15912-B5B2-B507-2592-CFDFF21EE9F9}"/>
              </a:ext>
            </a:extLst>
          </p:cNvPr>
          <p:cNvSpPr>
            <a:spLocks noGrp="1" noChangeArrowheads="1"/>
          </p:cNvSpPr>
          <p:nvPr>
            <p:ph type="sldNum" sz="quarter" idx="11"/>
          </p:nvPr>
        </p:nvSpPr>
        <p:spPr>
          <a:ln/>
        </p:spPr>
        <p:txBody>
          <a:bodyPr/>
          <a:lstStyle>
            <a:lvl1pPr>
              <a:defRPr/>
            </a:lvl1pPr>
          </a:lstStyle>
          <a:p>
            <a:fld id="{7D8DA541-72CD-4B51-86CC-EB26D2E942F0}" type="slidenum">
              <a:rPr lang="en-US" altLang="en-US"/>
              <a:pPr/>
              <a:t>‹#›</a:t>
            </a:fld>
            <a:endParaRPr lang="en-US" altLang="en-US"/>
          </a:p>
        </p:txBody>
      </p:sp>
      <p:sp>
        <p:nvSpPr>
          <p:cNvPr id="6" name="Rectangle 14">
            <a:extLst>
              <a:ext uri="{FF2B5EF4-FFF2-40B4-BE49-F238E27FC236}">
                <a16:creationId xmlns:a16="http://schemas.microsoft.com/office/drawing/2014/main" id="{A7CAF191-7CCC-0E74-9574-74F8E3ABBFB0}"/>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050781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ar-JO"/>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4" name="Rectangle 2">
            <a:extLst>
              <a:ext uri="{FF2B5EF4-FFF2-40B4-BE49-F238E27FC236}">
                <a16:creationId xmlns:a16="http://schemas.microsoft.com/office/drawing/2014/main" id="{B2B0F51E-1372-B27F-FB82-8EE16B3E29E0}"/>
              </a:ext>
            </a:extLst>
          </p:cNvPr>
          <p:cNvSpPr>
            <a:spLocks noGrp="1" noChangeArrowheads="1"/>
          </p:cNvSpPr>
          <p:nvPr>
            <p:ph type="dt" sz="half" idx="10"/>
          </p:nvPr>
        </p:nvSpPr>
        <p:spPr>
          <a:ln/>
        </p:spPr>
        <p:txBody>
          <a:bodyPr/>
          <a:lstStyle>
            <a:lvl1pPr>
              <a:defRPr/>
            </a:lvl1pPr>
          </a:lstStyle>
          <a:p>
            <a:pPr>
              <a:defRPr/>
            </a:pPr>
            <a:fld id="{8D1CCB00-8F95-4B8C-86D9-D88359787F7D}" type="datetime1">
              <a:rPr lang="en-US"/>
              <a:pPr>
                <a:defRPr/>
              </a:pPr>
              <a:t>12/17/2022</a:t>
            </a:fld>
            <a:endParaRPr lang="en-US"/>
          </a:p>
        </p:txBody>
      </p:sp>
      <p:sp>
        <p:nvSpPr>
          <p:cNvPr id="5" name="Rectangle 3">
            <a:extLst>
              <a:ext uri="{FF2B5EF4-FFF2-40B4-BE49-F238E27FC236}">
                <a16:creationId xmlns:a16="http://schemas.microsoft.com/office/drawing/2014/main" id="{3BA88501-6CF0-9B1D-E3B9-018914564829}"/>
              </a:ext>
            </a:extLst>
          </p:cNvPr>
          <p:cNvSpPr>
            <a:spLocks noGrp="1" noChangeArrowheads="1"/>
          </p:cNvSpPr>
          <p:nvPr>
            <p:ph type="sldNum" sz="quarter" idx="11"/>
          </p:nvPr>
        </p:nvSpPr>
        <p:spPr>
          <a:ln/>
        </p:spPr>
        <p:txBody>
          <a:bodyPr/>
          <a:lstStyle>
            <a:lvl1pPr>
              <a:defRPr/>
            </a:lvl1pPr>
          </a:lstStyle>
          <a:p>
            <a:fld id="{DD7887A0-172F-4A0E-8024-CBCD5F625F29}" type="slidenum">
              <a:rPr lang="en-US" altLang="en-US"/>
              <a:pPr/>
              <a:t>‹#›</a:t>
            </a:fld>
            <a:endParaRPr lang="en-US" altLang="en-US"/>
          </a:p>
        </p:txBody>
      </p:sp>
      <p:sp>
        <p:nvSpPr>
          <p:cNvPr id="6" name="Rectangle 14">
            <a:extLst>
              <a:ext uri="{FF2B5EF4-FFF2-40B4-BE49-F238E27FC236}">
                <a16:creationId xmlns:a16="http://schemas.microsoft.com/office/drawing/2014/main" id="{20ED064E-FC63-A023-9CA1-093261F4D6F3}"/>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842920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endParaRPr lang="ar-JO"/>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4" name="ClipArt Placeholder 3"/>
          <p:cNvSpPr>
            <a:spLocks noGrp="1"/>
          </p:cNvSpPr>
          <p:nvPr>
            <p:ph type="clipArt" sz="half" idx="2"/>
          </p:nvPr>
        </p:nvSpPr>
        <p:spPr>
          <a:xfrm>
            <a:off x="4648200" y="1600200"/>
            <a:ext cx="4038600" cy="4525963"/>
          </a:xfrm>
        </p:spPr>
        <p:txBody>
          <a:bodyPr/>
          <a:lstStyle/>
          <a:p>
            <a:pPr lvl="0"/>
            <a:endParaRPr lang="ar-JO" noProof="0"/>
          </a:p>
        </p:txBody>
      </p:sp>
      <p:sp>
        <p:nvSpPr>
          <p:cNvPr id="5" name="Rectangle 2">
            <a:extLst>
              <a:ext uri="{FF2B5EF4-FFF2-40B4-BE49-F238E27FC236}">
                <a16:creationId xmlns:a16="http://schemas.microsoft.com/office/drawing/2014/main" id="{BD0DD8E0-AF2E-5485-9316-CD878B1B037D}"/>
              </a:ext>
            </a:extLst>
          </p:cNvPr>
          <p:cNvSpPr>
            <a:spLocks noGrp="1" noChangeArrowheads="1"/>
          </p:cNvSpPr>
          <p:nvPr>
            <p:ph type="dt" sz="half" idx="10"/>
          </p:nvPr>
        </p:nvSpPr>
        <p:spPr>
          <a:ln/>
        </p:spPr>
        <p:txBody>
          <a:bodyPr/>
          <a:lstStyle>
            <a:lvl1pPr>
              <a:defRPr/>
            </a:lvl1pPr>
          </a:lstStyle>
          <a:p>
            <a:pPr>
              <a:defRPr/>
            </a:pPr>
            <a:fld id="{1F1547D4-1CC2-47A9-BE52-BE346ED81933}" type="datetime1">
              <a:rPr lang="en-US"/>
              <a:pPr>
                <a:defRPr/>
              </a:pPr>
              <a:t>12/17/2022</a:t>
            </a:fld>
            <a:endParaRPr lang="en-US"/>
          </a:p>
        </p:txBody>
      </p:sp>
      <p:sp>
        <p:nvSpPr>
          <p:cNvPr id="6" name="Rectangle 3">
            <a:extLst>
              <a:ext uri="{FF2B5EF4-FFF2-40B4-BE49-F238E27FC236}">
                <a16:creationId xmlns:a16="http://schemas.microsoft.com/office/drawing/2014/main" id="{7466ED62-A72F-BFE3-0A99-13F8B49A1662}"/>
              </a:ext>
            </a:extLst>
          </p:cNvPr>
          <p:cNvSpPr>
            <a:spLocks noGrp="1" noChangeArrowheads="1"/>
          </p:cNvSpPr>
          <p:nvPr>
            <p:ph type="sldNum" sz="quarter" idx="11"/>
          </p:nvPr>
        </p:nvSpPr>
        <p:spPr>
          <a:ln/>
        </p:spPr>
        <p:txBody>
          <a:bodyPr/>
          <a:lstStyle>
            <a:lvl1pPr>
              <a:defRPr/>
            </a:lvl1pPr>
          </a:lstStyle>
          <a:p>
            <a:fld id="{E4AA8E12-3E4D-48B2-8287-D77E0F343207}" type="slidenum">
              <a:rPr lang="en-US" altLang="en-US"/>
              <a:pPr/>
              <a:t>‹#›</a:t>
            </a:fld>
            <a:endParaRPr lang="en-US" altLang="en-US"/>
          </a:p>
        </p:txBody>
      </p:sp>
      <p:sp>
        <p:nvSpPr>
          <p:cNvPr id="7" name="Rectangle 14">
            <a:extLst>
              <a:ext uri="{FF2B5EF4-FFF2-40B4-BE49-F238E27FC236}">
                <a16:creationId xmlns:a16="http://schemas.microsoft.com/office/drawing/2014/main" id="{460947DC-A0E7-4CA4-9759-C7F0DD42927A}"/>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526183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endParaRPr lang="ar-JO"/>
          </a:p>
        </p:txBody>
      </p:sp>
      <p:sp>
        <p:nvSpPr>
          <p:cNvPr id="3" name="ClipArt Placeholder 2"/>
          <p:cNvSpPr>
            <a:spLocks noGrp="1"/>
          </p:cNvSpPr>
          <p:nvPr>
            <p:ph type="clipArt" sz="half" idx="1"/>
          </p:nvPr>
        </p:nvSpPr>
        <p:spPr>
          <a:xfrm>
            <a:off x="457200" y="1600200"/>
            <a:ext cx="4038600" cy="4525963"/>
          </a:xfrm>
        </p:spPr>
        <p:txBody>
          <a:bodyPr/>
          <a:lstStyle/>
          <a:p>
            <a:pPr lvl="0"/>
            <a:endParaRPr lang="ar-JO" noProof="0"/>
          </a:p>
        </p:txBody>
      </p:sp>
      <p:sp>
        <p:nvSpPr>
          <p:cNvPr id="4" name="Text Placeholder 3"/>
          <p:cNvSpPr>
            <a:spLocks noGrp="1"/>
          </p:cNvSpPr>
          <p:nvPr>
            <p:ph type="body"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5" name="Rectangle 2">
            <a:extLst>
              <a:ext uri="{FF2B5EF4-FFF2-40B4-BE49-F238E27FC236}">
                <a16:creationId xmlns:a16="http://schemas.microsoft.com/office/drawing/2014/main" id="{534381B7-A437-4C53-989E-0515D442B6AD}"/>
              </a:ext>
            </a:extLst>
          </p:cNvPr>
          <p:cNvSpPr>
            <a:spLocks noGrp="1" noChangeArrowheads="1"/>
          </p:cNvSpPr>
          <p:nvPr>
            <p:ph type="dt" sz="half" idx="10"/>
          </p:nvPr>
        </p:nvSpPr>
        <p:spPr>
          <a:ln/>
        </p:spPr>
        <p:txBody>
          <a:bodyPr/>
          <a:lstStyle>
            <a:lvl1pPr>
              <a:defRPr/>
            </a:lvl1pPr>
          </a:lstStyle>
          <a:p>
            <a:pPr>
              <a:defRPr/>
            </a:pPr>
            <a:fld id="{6E52E428-FC10-4CB1-981A-31AA3A91E3AC}" type="datetime1">
              <a:rPr lang="en-US"/>
              <a:pPr>
                <a:defRPr/>
              </a:pPr>
              <a:t>12/17/2022</a:t>
            </a:fld>
            <a:endParaRPr lang="en-US"/>
          </a:p>
        </p:txBody>
      </p:sp>
      <p:sp>
        <p:nvSpPr>
          <p:cNvPr id="6" name="Rectangle 3">
            <a:extLst>
              <a:ext uri="{FF2B5EF4-FFF2-40B4-BE49-F238E27FC236}">
                <a16:creationId xmlns:a16="http://schemas.microsoft.com/office/drawing/2014/main" id="{8A9D6CA5-D829-559B-96A9-9DCA7379B635}"/>
              </a:ext>
            </a:extLst>
          </p:cNvPr>
          <p:cNvSpPr>
            <a:spLocks noGrp="1" noChangeArrowheads="1"/>
          </p:cNvSpPr>
          <p:nvPr>
            <p:ph type="sldNum" sz="quarter" idx="11"/>
          </p:nvPr>
        </p:nvSpPr>
        <p:spPr>
          <a:ln/>
        </p:spPr>
        <p:txBody>
          <a:bodyPr/>
          <a:lstStyle>
            <a:lvl1pPr>
              <a:defRPr/>
            </a:lvl1pPr>
          </a:lstStyle>
          <a:p>
            <a:fld id="{FC1DF824-FEBC-42F4-8696-8C1821920E6F}" type="slidenum">
              <a:rPr lang="en-US" altLang="en-US"/>
              <a:pPr/>
              <a:t>‹#›</a:t>
            </a:fld>
            <a:endParaRPr lang="en-US" altLang="en-US"/>
          </a:p>
        </p:txBody>
      </p:sp>
      <p:sp>
        <p:nvSpPr>
          <p:cNvPr id="7" name="Rectangle 14">
            <a:extLst>
              <a:ext uri="{FF2B5EF4-FFF2-40B4-BE49-F238E27FC236}">
                <a16:creationId xmlns:a16="http://schemas.microsoft.com/office/drawing/2014/main" id="{09047792-3E0C-4C16-54C0-2A2875F9CDA7}"/>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384331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JO"/>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4" name="Rectangle 2">
            <a:extLst>
              <a:ext uri="{FF2B5EF4-FFF2-40B4-BE49-F238E27FC236}">
                <a16:creationId xmlns:a16="http://schemas.microsoft.com/office/drawing/2014/main" id="{C32DC158-6B06-0D9C-6463-43E57CF13E95}"/>
              </a:ext>
            </a:extLst>
          </p:cNvPr>
          <p:cNvSpPr>
            <a:spLocks noGrp="1" noChangeArrowheads="1"/>
          </p:cNvSpPr>
          <p:nvPr>
            <p:ph type="dt" sz="half" idx="10"/>
          </p:nvPr>
        </p:nvSpPr>
        <p:spPr>
          <a:ln/>
        </p:spPr>
        <p:txBody>
          <a:bodyPr/>
          <a:lstStyle>
            <a:lvl1pPr>
              <a:defRPr/>
            </a:lvl1pPr>
          </a:lstStyle>
          <a:p>
            <a:pPr>
              <a:defRPr/>
            </a:pPr>
            <a:fld id="{226CE7FC-45E8-4F22-AB08-2A725E903417}" type="datetime1">
              <a:rPr lang="en-US"/>
              <a:pPr>
                <a:defRPr/>
              </a:pPr>
              <a:t>12/17/2022</a:t>
            </a:fld>
            <a:endParaRPr lang="en-US"/>
          </a:p>
        </p:txBody>
      </p:sp>
      <p:sp>
        <p:nvSpPr>
          <p:cNvPr id="5" name="Rectangle 3">
            <a:extLst>
              <a:ext uri="{FF2B5EF4-FFF2-40B4-BE49-F238E27FC236}">
                <a16:creationId xmlns:a16="http://schemas.microsoft.com/office/drawing/2014/main" id="{5554D6AE-0A61-C2E6-043B-4C1117EB960B}"/>
              </a:ext>
            </a:extLst>
          </p:cNvPr>
          <p:cNvSpPr>
            <a:spLocks noGrp="1" noChangeArrowheads="1"/>
          </p:cNvSpPr>
          <p:nvPr>
            <p:ph type="sldNum" sz="quarter" idx="11"/>
          </p:nvPr>
        </p:nvSpPr>
        <p:spPr>
          <a:ln/>
        </p:spPr>
        <p:txBody>
          <a:bodyPr/>
          <a:lstStyle>
            <a:lvl1pPr>
              <a:defRPr/>
            </a:lvl1pPr>
          </a:lstStyle>
          <a:p>
            <a:fld id="{708ADBBD-E628-4B15-8AB6-033A076C0BA8}" type="slidenum">
              <a:rPr lang="en-US" altLang="en-US"/>
              <a:pPr/>
              <a:t>‹#›</a:t>
            </a:fld>
            <a:endParaRPr lang="en-US" altLang="en-US"/>
          </a:p>
        </p:txBody>
      </p:sp>
      <p:sp>
        <p:nvSpPr>
          <p:cNvPr id="6" name="Rectangle 14">
            <a:extLst>
              <a:ext uri="{FF2B5EF4-FFF2-40B4-BE49-F238E27FC236}">
                <a16:creationId xmlns:a16="http://schemas.microsoft.com/office/drawing/2014/main" id="{8C764CC5-836C-E56F-7D0C-1826DB75E2F3}"/>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0579231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r">
              <a:defRPr sz="4000" b="1" cap="all"/>
            </a:lvl1pPr>
          </a:lstStyle>
          <a:p>
            <a:r>
              <a:rPr lang="en-US"/>
              <a:t>Click to edit Master title style</a:t>
            </a:r>
            <a:endParaRPr lang="ar-JO"/>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41EBC2A9-52C1-7A23-DC9B-AA2858B71DB2}"/>
              </a:ext>
            </a:extLst>
          </p:cNvPr>
          <p:cNvSpPr>
            <a:spLocks noGrp="1" noChangeArrowheads="1"/>
          </p:cNvSpPr>
          <p:nvPr>
            <p:ph type="dt" sz="half" idx="10"/>
          </p:nvPr>
        </p:nvSpPr>
        <p:spPr>
          <a:ln/>
        </p:spPr>
        <p:txBody>
          <a:bodyPr/>
          <a:lstStyle>
            <a:lvl1pPr>
              <a:defRPr/>
            </a:lvl1pPr>
          </a:lstStyle>
          <a:p>
            <a:pPr>
              <a:defRPr/>
            </a:pPr>
            <a:fld id="{B73C78F1-FD46-428B-B0B2-D7B658EF2431}" type="datetime1">
              <a:rPr lang="en-US"/>
              <a:pPr>
                <a:defRPr/>
              </a:pPr>
              <a:t>12/17/2022</a:t>
            </a:fld>
            <a:endParaRPr lang="en-US"/>
          </a:p>
        </p:txBody>
      </p:sp>
      <p:sp>
        <p:nvSpPr>
          <p:cNvPr id="5" name="Rectangle 3">
            <a:extLst>
              <a:ext uri="{FF2B5EF4-FFF2-40B4-BE49-F238E27FC236}">
                <a16:creationId xmlns:a16="http://schemas.microsoft.com/office/drawing/2014/main" id="{A9B5B221-5AE0-217A-E2CF-6559BAD2C111}"/>
              </a:ext>
            </a:extLst>
          </p:cNvPr>
          <p:cNvSpPr>
            <a:spLocks noGrp="1" noChangeArrowheads="1"/>
          </p:cNvSpPr>
          <p:nvPr>
            <p:ph type="sldNum" sz="quarter" idx="11"/>
          </p:nvPr>
        </p:nvSpPr>
        <p:spPr>
          <a:ln/>
        </p:spPr>
        <p:txBody>
          <a:bodyPr/>
          <a:lstStyle>
            <a:lvl1pPr>
              <a:defRPr/>
            </a:lvl1pPr>
          </a:lstStyle>
          <a:p>
            <a:fld id="{C5A3A8D7-21E5-4707-B8B7-4C2BE1F8B3ED}" type="slidenum">
              <a:rPr lang="en-US" altLang="en-US"/>
              <a:pPr/>
              <a:t>‹#›</a:t>
            </a:fld>
            <a:endParaRPr lang="en-US" altLang="en-US"/>
          </a:p>
        </p:txBody>
      </p:sp>
      <p:sp>
        <p:nvSpPr>
          <p:cNvPr id="6" name="Rectangle 14">
            <a:extLst>
              <a:ext uri="{FF2B5EF4-FFF2-40B4-BE49-F238E27FC236}">
                <a16:creationId xmlns:a16="http://schemas.microsoft.com/office/drawing/2014/main" id="{AC60A694-1C5C-8855-E57B-4B313E7C4800}"/>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823521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JO"/>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5" name="Rectangle 2">
            <a:extLst>
              <a:ext uri="{FF2B5EF4-FFF2-40B4-BE49-F238E27FC236}">
                <a16:creationId xmlns:a16="http://schemas.microsoft.com/office/drawing/2014/main" id="{1707E214-EB9C-9F45-F459-7E186A0F1771}"/>
              </a:ext>
            </a:extLst>
          </p:cNvPr>
          <p:cNvSpPr>
            <a:spLocks noGrp="1" noChangeArrowheads="1"/>
          </p:cNvSpPr>
          <p:nvPr>
            <p:ph type="dt" sz="half" idx="10"/>
          </p:nvPr>
        </p:nvSpPr>
        <p:spPr>
          <a:ln/>
        </p:spPr>
        <p:txBody>
          <a:bodyPr/>
          <a:lstStyle>
            <a:lvl1pPr>
              <a:defRPr/>
            </a:lvl1pPr>
          </a:lstStyle>
          <a:p>
            <a:pPr>
              <a:defRPr/>
            </a:pPr>
            <a:fld id="{57B8A249-04B5-4A70-A77A-29E6F8E12FF9}" type="datetime1">
              <a:rPr lang="en-US"/>
              <a:pPr>
                <a:defRPr/>
              </a:pPr>
              <a:t>12/17/2022</a:t>
            </a:fld>
            <a:endParaRPr lang="en-US"/>
          </a:p>
        </p:txBody>
      </p:sp>
      <p:sp>
        <p:nvSpPr>
          <p:cNvPr id="6" name="Rectangle 3">
            <a:extLst>
              <a:ext uri="{FF2B5EF4-FFF2-40B4-BE49-F238E27FC236}">
                <a16:creationId xmlns:a16="http://schemas.microsoft.com/office/drawing/2014/main" id="{09D5FE21-EFCA-27D8-FEEB-DEC4C8CAC83C}"/>
              </a:ext>
            </a:extLst>
          </p:cNvPr>
          <p:cNvSpPr>
            <a:spLocks noGrp="1" noChangeArrowheads="1"/>
          </p:cNvSpPr>
          <p:nvPr>
            <p:ph type="sldNum" sz="quarter" idx="11"/>
          </p:nvPr>
        </p:nvSpPr>
        <p:spPr>
          <a:ln/>
        </p:spPr>
        <p:txBody>
          <a:bodyPr/>
          <a:lstStyle>
            <a:lvl1pPr>
              <a:defRPr/>
            </a:lvl1pPr>
          </a:lstStyle>
          <a:p>
            <a:fld id="{463E0544-16F7-4482-AAA9-3D5FADDA3AB6}" type="slidenum">
              <a:rPr lang="en-US" altLang="en-US"/>
              <a:pPr/>
              <a:t>‹#›</a:t>
            </a:fld>
            <a:endParaRPr lang="en-US" altLang="en-US"/>
          </a:p>
        </p:txBody>
      </p:sp>
      <p:sp>
        <p:nvSpPr>
          <p:cNvPr id="7" name="Rectangle 14">
            <a:extLst>
              <a:ext uri="{FF2B5EF4-FFF2-40B4-BE49-F238E27FC236}">
                <a16:creationId xmlns:a16="http://schemas.microsoft.com/office/drawing/2014/main" id="{4A7DA521-92CF-2952-C43D-84205E881D83}"/>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63333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ar-JO"/>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7" name="Rectangle 2">
            <a:extLst>
              <a:ext uri="{FF2B5EF4-FFF2-40B4-BE49-F238E27FC236}">
                <a16:creationId xmlns:a16="http://schemas.microsoft.com/office/drawing/2014/main" id="{4B788CB2-E9A5-08FF-FF37-7AA1B5B2DE86}"/>
              </a:ext>
            </a:extLst>
          </p:cNvPr>
          <p:cNvSpPr>
            <a:spLocks noGrp="1" noChangeArrowheads="1"/>
          </p:cNvSpPr>
          <p:nvPr>
            <p:ph type="dt" sz="half" idx="10"/>
          </p:nvPr>
        </p:nvSpPr>
        <p:spPr>
          <a:ln/>
        </p:spPr>
        <p:txBody>
          <a:bodyPr/>
          <a:lstStyle>
            <a:lvl1pPr>
              <a:defRPr/>
            </a:lvl1pPr>
          </a:lstStyle>
          <a:p>
            <a:pPr>
              <a:defRPr/>
            </a:pPr>
            <a:fld id="{46B0C3AC-EB29-470E-B446-B1A6043CE4E6}" type="datetime1">
              <a:rPr lang="en-US"/>
              <a:pPr>
                <a:defRPr/>
              </a:pPr>
              <a:t>12/17/2022</a:t>
            </a:fld>
            <a:endParaRPr lang="en-US"/>
          </a:p>
        </p:txBody>
      </p:sp>
      <p:sp>
        <p:nvSpPr>
          <p:cNvPr id="8" name="Rectangle 3">
            <a:extLst>
              <a:ext uri="{FF2B5EF4-FFF2-40B4-BE49-F238E27FC236}">
                <a16:creationId xmlns:a16="http://schemas.microsoft.com/office/drawing/2014/main" id="{2B41D02A-7165-46A3-B6DE-8B39D195EDA9}"/>
              </a:ext>
            </a:extLst>
          </p:cNvPr>
          <p:cNvSpPr>
            <a:spLocks noGrp="1" noChangeArrowheads="1"/>
          </p:cNvSpPr>
          <p:nvPr>
            <p:ph type="sldNum" sz="quarter" idx="11"/>
          </p:nvPr>
        </p:nvSpPr>
        <p:spPr>
          <a:ln/>
        </p:spPr>
        <p:txBody>
          <a:bodyPr/>
          <a:lstStyle>
            <a:lvl1pPr>
              <a:defRPr/>
            </a:lvl1pPr>
          </a:lstStyle>
          <a:p>
            <a:fld id="{B2DEEC7B-C81A-44B0-ADA8-D1CE26EB5507}" type="slidenum">
              <a:rPr lang="en-US" altLang="en-US"/>
              <a:pPr/>
              <a:t>‹#›</a:t>
            </a:fld>
            <a:endParaRPr lang="en-US" altLang="en-US"/>
          </a:p>
        </p:txBody>
      </p:sp>
      <p:sp>
        <p:nvSpPr>
          <p:cNvPr id="9" name="Rectangle 14">
            <a:extLst>
              <a:ext uri="{FF2B5EF4-FFF2-40B4-BE49-F238E27FC236}">
                <a16:creationId xmlns:a16="http://schemas.microsoft.com/office/drawing/2014/main" id="{D67FF232-F71F-0097-EF6E-96DE99745B0A}"/>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519258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JO"/>
          </a:p>
        </p:txBody>
      </p:sp>
      <p:sp>
        <p:nvSpPr>
          <p:cNvPr id="3" name="Rectangle 2">
            <a:extLst>
              <a:ext uri="{FF2B5EF4-FFF2-40B4-BE49-F238E27FC236}">
                <a16:creationId xmlns:a16="http://schemas.microsoft.com/office/drawing/2014/main" id="{15C31192-977F-4A1C-6C83-BB025089E882}"/>
              </a:ext>
            </a:extLst>
          </p:cNvPr>
          <p:cNvSpPr>
            <a:spLocks noGrp="1" noChangeArrowheads="1"/>
          </p:cNvSpPr>
          <p:nvPr>
            <p:ph type="dt" sz="half" idx="10"/>
          </p:nvPr>
        </p:nvSpPr>
        <p:spPr>
          <a:ln/>
        </p:spPr>
        <p:txBody>
          <a:bodyPr/>
          <a:lstStyle>
            <a:lvl1pPr>
              <a:defRPr/>
            </a:lvl1pPr>
          </a:lstStyle>
          <a:p>
            <a:pPr>
              <a:defRPr/>
            </a:pPr>
            <a:fld id="{BF970BEA-D3BB-4992-828C-18B9B10F59DA}" type="datetime1">
              <a:rPr lang="en-US"/>
              <a:pPr>
                <a:defRPr/>
              </a:pPr>
              <a:t>12/17/2022</a:t>
            </a:fld>
            <a:endParaRPr lang="en-US"/>
          </a:p>
        </p:txBody>
      </p:sp>
      <p:sp>
        <p:nvSpPr>
          <p:cNvPr id="4" name="Rectangle 3">
            <a:extLst>
              <a:ext uri="{FF2B5EF4-FFF2-40B4-BE49-F238E27FC236}">
                <a16:creationId xmlns:a16="http://schemas.microsoft.com/office/drawing/2014/main" id="{90130155-68B1-5756-6D0E-9514700EF8CA}"/>
              </a:ext>
            </a:extLst>
          </p:cNvPr>
          <p:cNvSpPr>
            <a:spLocks noGrp="1" noChangeArrowheads="1"/>
          </p:cNvSpPr>
          <p:nvPr>
            <p:ph type="sldNum" sz="quarter" idx="11"/>
          </p:nvPr>
        </p:nvSpPr>
        <p:spPr>
          <a:ln/>
        </p:spPr>
        <p:txBody>
          <a:bodyPr/>
          <a:lstStyle>
            <a:lvl1pPr>
              <a:defRPr/>
            </a:lvl1pPr>
          </a:lstStyle>
          <a:p>
            <a:fld id="{94EB6632-A5E0-469F-9E9D-6BCF69F75842}" type="slidenum">
              <a:rPr lang="en-US" altLang="en-US"/>
              <a:pPr/>
              <a:t>‹#›</a:t>
            </a:fld>
            <a:endParaRPr lang="en-US" altLang="en-US"/>
          </a:p>
        </p:txBody>
      </p:sp>
      <p:sp>
        <p:nvSpPr>
          <p:cNvPr id="5" name="Rectangle 14">
            <a:extLst>
              <a:ext uri="{FF2B5EF4-FFF2-40B4-BE49-F238E27FC236}">
                <a16:creationId xmlns:a16="http://schemas.microsoft.com/office/drawing/2014/main" id="{D75E2C52-055B-9D1D-379B-186007D152A8}"/>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247051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88F13F99-F251-BE82-4D60-7BC831F5AF10}"/>
              </a:ext>
            </a:extLst>
          </p:cNvPr>
          <p:cNvSpPr>
            <a:spLocks noGrp="1" noChangeArrowheads="1"/>
          </p:cNvSpPr>
          <p:nvPr>
            <p:ph type="dt" sz="half" idx="10"/>
          </p:nvPr>
        </p:nvSpPr>
        <p:spPr>
          <a:ln/>
        </p:spPr>
        <p:txBody>
          <a:bodyPr/>
          <a:lstStyle>
            <a:lvl1pPr>
              <a:defRPr/>
            </a:lvl1pPr>
          </a:lstStyle>
          <a:p>
            <a:pPr>
              <a:defRPr/>
            </a:pPr>
            <a:fld id="{14A22004-2891-410C-B70A-2D0246C78C44}" type="datetime1">
              <a:rPr lang="en-US"/>
              <a:pPr>
                <a:defRPr/>
              </a:pPr>
              <a:t>12/17/2022</a:t>
            </a:fld>
            <a:endParaRPr lang="en-US"/>
          </a:p>
        </p:txBody>
      </p:sp>
      <p:sp>
        <p:nvSpPr>
          <p:cNvPr id="3" name="Rectangle 3">
            <a:extLst>
              <a:ext uri="{FF2B5EF4-FFF2-40B4-BE49-F238E27FC236}">
                <a16:creationId xmlns:a16="http://schemas.microsoft.com/office/drawing/2014/main" id="{1374BD5D-9488-2380-FC63-2E1DE96E5BB1}"/>
              </a:ext>
            </a:extLst>
          </p:cNvPr>
          <p:cNvSpPr>
            <a:spLocks noGrp="1" noChangeArrowheads="1"/>
          </p:cNvSpPr>
          <p:nvPr>
            <p:ph type="sldNum" sz="quarter" idx="11"/>
          </p:nvPr>
        </p:nvSpPr>
        <p:spPr>
          <a:ln/>
        </p:spPr>
        <p:txBody>
          <a:bodyPr/>
          <a:lstStyle>
            <a:lvl1pPr>
              <a:defRPr/>
            </a:lvl1pPr>
          </a:lstStyle>
          <a:p>
            <a:fld id="{F00FF34C-669A-4C7E-A93D-27EDEDA1CD95}" type="slidenum">
              <a:rPr lang="en-US" altLang="en-US"/>
              <a:pPr/>
              <a:t>‹#›</a:t>
            </a:fld>
            <a:endParaRPr lang="en-US" altLang="en-US"/>
          </a:p>
        </p:txBody>
      </p:sp>
      <p:sp>
        <p:nvSpPr>
          <p:cNvPr id="4" name="Rectangle 14">
            <a:extLst>
              <a:ext uri="{FF2B5EF4-FFF2-40B4-BE49-F238E27FC236}">
                <a16:creationId xmlns:a16="http://schemas.microsoft.com/office/drawing/2014/main" id="{6266452C-1F80-0AB1-F0BA-8DA3E95C4687}"/>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165545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r">
              <a:defRPr sz="2000" b="1"/>
            </a:lvl1pPr>
          </a:lstStyle>
          <a:p>
            <a:r>
              <a:rPr lang="en-US"/>
              <a:t>Click to edit Master title style</a:t>
            </a:r>
            <a:endParaRPr lang="ar-JO"/>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331C02E2-5992-7A8C-5CCF-90718CF0BA7B}"/>
              </a:ext>
            </a:extLst>
          </p:cNvPr>
          <p:cNvSpPr>
            <a:spLocks noGrp="1" noChangeArrowheads="1"/>
          </p:cNvSpPr>
          <p:nvPr>
            <p:ph type="dt" sz="half" idx="10"/>
          </p:nvPr>
        </p:nvSpPr>
        <p:spPr>
          <a:ln/>
        </p:spPr>
        <p:txBody>
          <a:bodyPr/>
          <a:lstStyle>
            <a:lvl1pPr>
              <a:defRPr/>
            </a:lvl1pPr>
          </a:lstStyle>
          <a:p>
            <a:pPr>
              <a:defRPr/>
            </a:pPr>
            <a:fld id="{D071F575-3A59-4D96-9567-3AF497E3CE89}" type="datetime1">
              <a:rPr lang="en-US"/>
              <a:pPr>
                <a:defRPr/>
              </a:pPr>
              <a:t>12/17/2022</a:t>
            </a:fld>
            <a:endParaRPr lang="en-US"/>
          </a:p>
        </p:txBody>
      </p:sp>
      <p:sp>
        <p:nvSpPr>
          <p:cNvPr id="6" name="Rectangle 3">
            <a:extLst>
              <a:ext uri="{FF2B5EF4-FFF2-40B4-BE49-F238E27FC236}">
                <a16:creationId xmlns:a16="http://schemas.microsoft.com/office/drawing/2014/main" id="{04DF7873-0E0B-0BF2-C354-A2175DD15309}"/>
              </a:ext>
            </a:extLst>
          </p:cNvPr>
          <p:cNvSpPr>
            <a:spLocks noGrp="1" noChangeArrowheads="1"/>
          </p:cNvSpPr>
          <p:nvPr>
            <p:ph type="sldNum" sz="quarter" idx="11"/>
          </p:nvPr>
        </p:nvSpPr>
        <p:spPr>
          <a:ln/>
        </p:spPr>
        <p:txBody>
          <a:bodyPr/>
          <a:lstStyle>
            <a:lvl1pPr>
              <a:defRPr/>
            </a:lvl1pPr>
          </a:lstStyle>
          <a:p>
            <a:fld id="{1482AB83-9476-4A5F-9710-A06431929B56}" type="slidenum">
              <a:rPr lang="en-US" altLang="en-US"/>
              <a:pPr/>
              <a:t>‹#›</a:t>
            </a:fld>
            <a:endParaRPr lang="en-US" altLang="en-US"/>
          </a:p>
        </p:txBody>
      </p:sp>
      <p:sp>
        <p:nvSpPr>
          <p:cNvPr id="7" name="Rectangle 14">
            <a:extLst>
              <a:ext uri="{FF2B5EF4-FFF2-40B4-BE49-F238E27FC236}">
                <a16:creationId xmlns:a16="http://schemas.microsoft.com/office/drawing/2014/main" id="{A43787E9-0916-E790-C9A0-C4AB91D3C8DB}"/>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8482285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r">
              <a:defRPr sz="2000" b="1"/>
            </a:lvl1pPr>
          </a:lstStyle>
          <a:p>
            <a:r>
              <a:rPr lang="en-US"/>
              <a:t>Click to edit Master title style</a:t>
            </a:r>
            <a:endParaRPr lang="ar-JO"/>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ar-JO"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96978173-D2A0-9280-2873-38CB94A20DE4}"/>
              </a:ext>
            </a:extLst>
          </p:cNvPr>
          <p:cNvSpPr>
            <a:spLocks noGrp="1" noChangeArrowheads="1"/>
          </p:cNvSpPr>
          <p:nvPr>
            <p:ph type="dt" sz="half" idx="10"/>
          </p:nvPr>
        </p:nvSpPr>
        <p:spPr>
          <a:ln/>
        </p:spPr>
        <p:txBody>
          <a:bodyPr/>
          <a:lstStyle>
            <a:lvl1pPr>
              <a:defRPr/>
            </a:lvl1pPr>
          </a:lstStyle>
          <a:p>
            <a:pPr>
              <a:defRPr/>
            </a:pPr>
            <a:fld id="{0F90E014-D50B-41B6-9C0A-79ACB0507579}" type="datetime1">
              <a:rPr lang="en-US"/>
              <a:pPr>
                <a:defRPr/>
              </a:pPr>
              <a:t>12/17/2022</a:t>
            </a:fld>
            <a:endParaRPr lang="en-US"/>
          </a:p>
        </p:txBody>
      </p:sp>
      <p:sp>
        <p:nvSpPr>
          <p:cNvPr id="6" name="Rectangle 3">
            <a:extLst>
              <a:ext uri="{FF2B5EF4-FFF2-40B4-BE49-F238E27FC236}">
                <a16:creationId xmlns:a16="http://schemas.microsoft.com/office/drawing/2014/main" id="{D2E9D5D2-779C-AABF-E215-4B9206E426C3}"/>
              </a:ext>
            </a:extLst>
          </p:cNvPr>
          <p:cNvSpPr>
            <a:spLocks noGrp="1" noChangeArrowheads="1"/>
          </p:cNvSpPr>
          <p:nvPr>
            <p:ph type="sldNum" sz="quarter" idx="11"/>
          </p:nvPr>
        </p:nvSpPr>
        <p:spPr>
          <a:ln/>
        </p:spPr>
        <p:txBody>
          <a:bodyPr/>
          <a:lstStyle>
            <a:lvl1pPr>
              <a:defRPr/>
            </a:lvl1pPr>
          </a:lstStyle>
          <a:p>
            <a:fld id="{CEDDC218-01A0-41EE-99A3-2CBDEC47A31F}" type="slidenum">
              <a:rPr lang="en-US" altLang="en-US"/>
              <a:pPr/>
              <a:t>‹#›</a:t>
            </a:fld>
            <a:endParaRPr lang="en-US" altLang="en-US"/>
          </a:p>
        </p:txBody>
      </p:sp>
      <p:sp>
        <p:nvSpPr>
          <p:cNvPr id="7" name="Rectangle 14">
            <a:extLst>
              <a:ext uri="{FF2B5EF4-FFF2-40B4-BE49-F238E27FC236}">
                <a16:creationId xmlns:a16="http://schemas.microsoft.com/office/drawing/2014/main" id="{6F3E953E-985E-8E61-98E0-5323EB1F94D1}"/>
              </a:ext>
            </a:extLst>
          </p:cNvPr>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646053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 /><Relationship Id="rId13" Type="http://schemas.openxmlformats.org/officeDocument/2006/relationships/slideLayout" Target="../slideLayouts/slideLayout13.xml" /><Relationship Id="rId3" Type="http://schemas.openxmlformats.org/officeDocument/2006/relationships/slideLayout" Target="../slideLayouts/slideLayout3.xml" /><Relationship Id="rId7" Type="http://schemas.openxmlformats.org/officeDocument/2006/relationships/slideLayout" Target="../slideLayouts/slideLayout7.xml" /><Relationship Id="rId12" Type="http://schemas.openxmlformats.org/officeDocument/2006/relationships/slideLayout" Target="../slideLayouts/slideLayout12.xml" /><Relationship Id="rId2" Type="http://schemas.openxmlformats.org/officeDocument/2006/relationships/slideLayout" Target="../slideLayouts/slideLayout2.xml" /><Relationship Id="rId1" Type="http://schemas.openxmlformats.org/officeDocument/2006/relationships/slideLayout" Target="../slideLayouts/slideLayout1.xml" /><Relationship Id="rId6" Type="http://schemas.openxmlformats.org/officeDocument/2006/relationships/slideLayout" Target="../slideLayouts/slideLayout6.xml" /><Relationship Id="rId11" Type="http://schemas.openxmlformats.org/officeDocument/2006/relationships/slideLayout" Target="../slideLayouts/slideLayout11.xml" /><Relationship Id="rId5" Type="http://schemas.openxmlformats.org/officeDocument/2006/relationships/slideLayout" Target="../slideLayouts/slideLayout5.xml" /><Relationship Id="rId10" Type="http://schemas.openxmlformats.org/officeDocument/2006/relationships/slideLayout" Target="../slideLayouts/slideLayout10.xml" /><Relationship Id="rId4" Type="http://schemas.openxmlformats.org/officeDocument/2006/relationships/slideLayout" Target="../slideLayouts/slideLayout4.xml" /><Relationship Id="rId9" Type="http://schemas.openxmlformats.org/officeDocument/2006/relationships/slideLayout" Target="../slideLayouts/slideLayout9.xml" /><Relationship Id="rId14" Type="http://schemas.openxmlformats.org/officeDocument/2006/relationships/theme" Target="../theme/theme1.xml" /></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1730" name="Rectangle 2">
            <a:extLst>
              <a:ext uri="{FF2B5EF4-FFF2-40B4-BE49-F238E27FC236}">
                <a16:creationId xmlns:a16="http://schemas.microsoft.com/office/drawing/2014/main" id="{92730752-B6A3-F273-71E9-03788C5B4488}"/>
              </a:ext>
            </a:extLst>
          </p:cNvPr>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200"/>
            </a:lvl1pPr>
          </a:lstStyle>
          <a:p>
            <a:pPr>
              <a:defRPr/>
            </a:pPr>
            <a:fld id="{BE67752D-F8E3-416F-9692-2E59FDCA567A}" type="datetime1">
              <a:rPr lang="en-US"/>
              <a:pPr>
                <a:defRPr/>
              </a:pPr>
              <a:t>12/17/2022</a:t>
            </a:fld>
            <a:endParaRPr lang="en-US"/>
          </a:p>
        </p:txBody>
      </p:sp>
      <p:sp>
        <p:nvSpPr>
          <p:cNvPr id="201731" name="Rectangle 3">
            <a:extLst>
              <a:ext uri="{FF2B5EF4-FFF2-40B4-BE49-F238E27FC236}">
                <a16:creationId xmlns:a16="http://schemas.microsoft.com/office/drawing/2014/main" id="{951DB459-67D0-A019-A3ED-D080F525F004}"/>
              </a:ext>
            </a:extLst>
          </p:cNvPr>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200"/>
            </a:lvl1pPr>
          </a:lstStyle>
          <a:p>
            <a:fld id="{953B6DB2-F813-497B-B680-FBEE910CB1A3}" type="slidenum">
              <a:rPr lang="en-US" altLang="en-US"/>
              <a:pPr/>
              <a:t>‹#›</a:t>
            </a:fld>
            <a:endParaRPr lang="en-US" altLang="en-US"/>
          </a:p>
        </p:txBody>
      </p:sp>
      <p:grpSp>
        <p:nvGrpSpPr>
          <p:cNvPr id="1028" name="Group 4">
            <a:extLst>
              <a:ext uri="{FF2B5EF4-FFF2-40B4-BE49-F238E27FC236}">
                <a16:creationId xmlns:a16="http://schemas.microsoft.com/office/drawing/2014/main" id="{F3158DEB-BB79-4D05-76F0-4E270295FAEF}"/>
              </a:ext>
            </a:extLst>
          </p:cNvPr>
          <p:cNvGrpSpPr>
            <a:grpSpLocks/>
          </p:cNvGrpSpPr>
          <p:nvPr/>
        </p:nvGrpSpPr>
        <p:grpSpPr bwMode="auto">
          <a:xfrm>
            <a:off x="0" y="0"/>
            <a:ext cx="9140825" cy="6850063"/>
            <a:chOff x="0" y="0"/>
            <a:chExt cx="5758" cy="4315"/>
          </a:xfrm>
        </p:grpSpPr>
        <p:grpSp>
          <p:nvGrpSpPr>
            <p:cNvPr id="1032" name="Group 5">
              <a:extLst>
                <a:ext uri="{FF2B5EF4-FFF2-40B4-BE49-F238E27FC236}">
                  <a16:creationId xmlns:a16="http://schemas.microsoft.com/office/drawing/2014/main" id="{756863D3-7CF1-F232-CBC5-5CE23C2901D2}"/>
                </a:ext>
              </a:extLst>
            </p:cNvPr>
            <p:cNvGrpSpPr>
              <a:grpSpLocks/>
            </p:cNvGrpSpPr>
            <p:nvPr userDrawn="1"/>
          </p:nvGrpSpPr>
          <p:grpSpPr bwMode="auto">
            <a:xfrm>
              <a:off x="1728" y="2230"/>
              <a:ext cx="4027" cy="2085"/>
              <a:chOff x="1728" y="2230"/>
              <a:chExt cx="4027" cy="2085"/>
            </a:xfrm>
          </p:grpSpPr>
          <p:sp>
            <p:nvSpPr>
              <p:cNvPr id="201734" name="Freeform 6">
                <a:extLst>
                  <a:ext uri="{FF2B5EF4-FFF2-40B4-BE49-F238E27FC236}">
                    <a16:creationId xmlns:a16="http://schemas.microsoft.com/office/drawing/2014/main" id="{6F43F939-A673-B351-31D0-644EDFD12137}"/>
                  </a:ext>
                </a:extLst>
              </p:cNvPr>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sp>
            <p:nvSpPr>
              <p:cNvPr id="201735" name="Freeform 7">
                <a:extLst>
                  <a:ext uri="{FF2B5EF4-FFF2-40B4-BE49-F238E27FC236}">
                    <a16:creationId xmlns:a16="http://schemas.microsoft.com/office/drawing/2014/main" id="{CC6A4FD6-DE14-D65D-0226-021BEA3B07B7}"/>
                  </a:ext>
                </a:extLst>
              </p:cNvPr>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sp>
            <p:nvSpPr>
              <p:cNvPr id="201736" name="Freeform 8">
                <a:extLst>
                  <a:ext uri="{FF2B5EF4-FFF2-40B4-BE49-F238E27FC236}">
                    <a16:creationId xmlns:a16="http://schemas.microsoft.com/office/drawing/2014/main" id="{6BEA618B-F75F-7AFA-BE50-4D857DAEE76C}"/>
                  </a:ext>
                </a:extLst>
              </p:cNvPr>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sp>
            <p:nvSpPr>
              <p:cNvPr id="1038" name="Freeform 9">
                <a:extLst>
                  <a:ext uri="{FF2B5EF4-FFF2-40B4-BE49-F238E27FC236}">
                    <a16:creationId xmlns:a16="http://schemas.microsoft.com/office/drawing/2014/main" id="{DCC2231F-7FDE-E504-F81B-D274FE205031}"/>
                  </a:ext>
                </a:extLst>
              </p:cNvPr>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738" name="Freeform 10">
                <a:extLst>
                  <a:ext uri="{FF2B5EF4-FFF2-40B4-BE49-F238E27FC236}">
                    <a16:creationId xmlns:a16="http://schemas.microsoft.com/office/drawing/2014/main" id="{C94A719E-EC1B-0E77-F206-DA3241589964}"/>
                  </a:ext>
                </a:extLst>
              </p:cNvPr>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grpSp>
        <p:sp>
          <p:nvSpPr>
            <p:cNvPr id="201739" name="Freeform 11">
              <a:extLst>
                <a:ext uri="{FF2B5EF4-FFF2-40B4-BE49-F238E27FC236}">
                  <a16:creationId xmlns:a16="http://schemas.microsoft.com/office/drawing/2014/main" id="{58C2CF0E-1DE3-8804-9145-09B4165918C9}"/>
                </a:ext>
              </a:extLst>
            </p:cNvPr>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ar-JO"/>
            </a:p>
          </p:txBody>
        </p:sp>
        <p:sp>
          <p:nvSpPr>
            <p:cNvPr id="1034" name="Freeform 12">
              <a:extLst>
                <a:ext uri="{FF2B5EF4-FFF2-40B4-BE49-F238E27FC236}">
                  <a16:creationId xmlns:a16="http://schemas.microsoft.com/office/drawing/2014/main" id="{DF0A0C93-1BE4-CDD7-7502-3CFC04C94F2F}"/>
                </a:ext>
              </a:extLst>
            </p:cNvPr>
            <p:cNvSpPr>
              <a:spLocks/>
            </p:cNvSpPr>
            <p:nvPr/>
          </p:nvSpPr>
          <p:spPr bwMode="hidden">
            <a:xfrm>
              <a:off x="0" y="0"/>
              <a:ext cx="5758" cy="1776"/>
            </a:xfrm>
            <a:custGeom>
              <a:avLst/>
              <a:gdLst>
                <a:gd name="T0" fmla="*/ 0 w 5740"/>
                <a:gd name="T1" fmla="*/ 0 h 1906"/>
                <a:gd name="T2" fmla="*/ 0 w 5740"/>
                <a:gd name="T3" fmla="*/ 1163 h 1906"/>
                <a:gd name="T4" fmla="*/ 5866 w 5740"/>
                <a:gd name="T5" fmla="*/ 1163 h 1906"/>
                <a:gd name="T6" fmla="*/ 586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01741" name="Rectangle 13">
            <a:extLst>
              <a:ext uri="{FF2B5EF4-FFF2-40B4-BE49-F238E27FC236}">
                <a16:creationId xmlns:a16="http://schemas.microsoft.com/office/drawing/2014/main" id="{5AB5DAFF-557F-7092-004D-492E6598A364}"/>
              </a:ext>
            </a:extLst>
          </p:cNvPr>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ar-JO"/>
              <a:t>انقر لتحرير نمط العنوان الرئيسي</a:t>
            </a:r>
            <a:endParaRPr lang="en-US"/>
          </a:p>
        </p:txBody>
      </p:sp>
      <p:sp>
        <p:nvSpPr>
          <p:cNvPr id="201742" name="Rectangle 14">
            <a:extLst>
              <a:ext uri="{FF2B5EF4-FFF2-40B4-BE49-F238E27FC236}">
                <a16:creationId xmlns:a16="http://schemas.microsoft.com/office/drawing/2014/main" id="{882D9EF5-6FCD-204A-522C-FCFB76821763}"/>
              </a:ext>
            </a:extLst>
          </p:cNvPr>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200"/>
            </a:lvl1pPr>
          </a:lstStyle>
          <a:p>
            <a:pPr>
              <a:defRPr/>
            </a:pPr>
            <a:endParaRPr lang="en-US"/>
          </a:p>
        </p:txBody>
      </p:sp>
      <p:sp>
        <p:nvSpPr>
          <p:cNvPr id="201743" name="Rectangle 15">
            <a:extLst>
              <a:ext uri="{FF2B5EF4-FFF2-40B4-BE49-F238E27FC236}">
                <a16:creationId xmlns:a16="http://schemas.microsoft.com/office/drawing/2014/main" id="{80DFCECC-D8D8-D2AE-E386-775CA70064C8}"/>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ar-JO"/>
              <a:t>انقر لتحرير أنماط النص الرئيسي</a:t>
            </a:r>
            <a:endParaRPr lang="en-US"/>
          </a:p>
          <a:p>
            <a:pPr lvl="1"/>
            <a:r>
              <a:rPr lang="ar-JO"/>
              <a:t>المستوى الثاني</a:t>
            </a:r>
            <a:endParaRPr lang="en-US"/>
          </a:p>
          <a:p>
            <a:pPr lvl="2"/>
            <a:r>
              <a:rPr lang="ar-JO"/>
              <a:t>المستوى الثالث</a:t>
            </a:r>
            <a:endParaRPr lang="en-US"/>
          </a:p>
          <a:p>
            <a:pPr lvl="3"/>
            <a:r>
              <a:rPr lang="ar-JO"/>
              <a:t>المستوى الرابع</a:t>
            </a:r>
            <a:endParaRPr lang="en-US"/>
          </a:p>
          <a:p>
            <a:pPr lvl="4"/>
            <a:r>
              <a:rPr lang="ar-JO"/>
              <a:t>المستوى الخامس</a:t>
            </a:r>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ftr="0" dt="0"/>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8" charset="0"/>
          <a:cs typeface="Arial" pitchFamily="34"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8" charset="0"/>
          <a:cs typeface="Arial" pitchFamily="34"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8" charset="0"/>
          <a:cs typeface="Arial" pitchFamily="34"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8" charset="0"/>
          <a:cs typeface="Arial" pitchFamily="34"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cs typeface="Arial" pitchFamily="34"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cs typeface="Arial" pitchFamily="34"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cs typeface="Arial" pitchFamily="34"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cs typeface="Arial" pitchFamily="34" charset="0"/>
        </a:defRPr>
      </a:lvl9pPr>
    </p:titleStyle>
    <p:bodyStyle>
      <a:lvl1pPr marL="342900" indent="-342900" algn="l" rtl="0" eaLnBrk="0" fontAlgn="base" hangingPunct="0">
        <a:spcBef>
          <a:spcPct val="20000"/>
        </a:spcBef>
        <a:spcAft>
          <a:spcPct val="0"/>
        </a:spcAft>
        <a:buClr>
          <a:schemeClr val="hlink"/>
        </a:buClr>
        <a:buSzPct val="70000"/>
        <a:buFont typeface="Wingdings" panose="05000000000000000000" pitchFamily="2" charset="2"/>
        <a:buChar char="n"/>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accent2"/>
        </a:buClr>
        <a:buSzPct val="70000"/>
        <a:buFont typeface="Wingdings" panose="05000000000000000000" pitchFamily="2" charset="2"/>
        <a:buChar char="n"/>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tx2"/>
        </a:buClr>
        <a:buSzPct val="70000"/>
        <a:buFont typeface="Wingdings" panose="05000000000000000000" pitchFamily="2" charset="2"/>
        <a:buChar char="n"/>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accent2"/>
        </a:buClr>
        <a:buSzPct val="70000"/>
        <a:buFont typeface="Wingdings" panose="05000000000000000000" pitchFamily="2" charset="2"/>
        <a:buChar char="n"/>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9pPr>
    </p:bodyStyle>
    <p:otherStyle>
      <a:defPPr>
        <a:defRPr lang="ar-JO"/>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 /><Relationship Id="rId1" Type="http://schemas.openxmlformats.org/officeDocument/2006/relationships/slideLayout" Target="../slideLayouts/slideLayout1.xml" /></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 /><Relationship Id="rId1" Type="http://schemas.openxmlformats.org/officeDocument/2006/relationships/slideLayout" Target="../slideLayouts/slideLayout2.xml" /></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 /><Relationship Id="rId1" Type="http://schemas.openxmlformats.org/officeDocument/2006/relationships/slideLayout" Target="../slideLayouts/slideLayout2.xml" /></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 /><Relationship Id="rId1" Type="http://schemas.openxmlformats.org/officeDocument/2006/relationships/slideLayout" Target="../slideLayouts/slideLayout2.xml" /></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 /><Relationship Id="rId1" Type="http://schemas.openxmlformats.org/officeDocument/2006/relationships/slideLayout" Target="../slideLayouts/slideLayout2.xml" /></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 /><Relationship Id="rId1" Type="http://schemas.openxmlformats.org/officeDocument/2006/relationships/slideLayout" Target="../slideLayouts/slideLayout2.xml" /></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 /><Relationship Id="rId1" Type="http://schemas.openxmlformats.org/officeDocument/2006/relationships/slideLayout" Target="../slideLayouts/slideLayout2.xml" /></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 /><Relationship Id="rId1" Type="http://schemas.openxmlformats.org/officeDocument/2006/relationships/slideLayout" Target="../slideLayouts/slideLayout2.xml" /></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 /><Relationship Id="rId1" Type="http://schemas.openxmlformats.org/officeDocument/2006/relationships/slideLayout" Target="../slideLayouts/slideLayout12.xml" /></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 /><Relationship Id="rId1" Type="http://schemas.openxmlformats.org/officeDocument/2006/relationships/slideLayout" Target="../slideLayouts/slideLayout2.xml" /></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 /><Relationship Id="rId1" Type="http://schemas.openxmlformats.org/officeDocument/2006/relationships/slideLayout" Target="../slideLayouts/slideLayout2.xml" /></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 /><Relationship Id="rId1" Type="http://schemas.openxmlformats.org/officeDocument/2006/relationships/slideLayout" Target="../slideLayouts/slideLayout2.xml" /></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 /><Relationship Id="rId1" Type="http://schemas.openxmlformats.org/officeDocument/2006/relationships/slideLayout" Target="../slideLayouts/slideLayout2.xml" /></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 /><Relationship Id="rId1" Type="http://schemas.openxmlformats.org/officeDocument/2006/relationships/slideLayout" Target="../slideLayouts/slideLayout2.xml" /></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 /><Relationship Id="rId1" Type="http://schemas.openxmlformats.org/officeDocument/2006/relationships/slideLayout" Target="../slideLayouts/slideLayout2.xml" /></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 /><Relationship Id="rId1" Type="http://schemas.openxmlformats.org/officeDocument/2006/relationships/slideLayout" Target="../slideLayouts/slideLayout2.xml" /></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 /><Relationship Id="rId1" Type="http://schemas.openxmlformats.org/officeDocument/2006/relationships/slideLayout" Target="../slideLayouts/slideLayout2.xml" /></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 /><Relationship Id="rId1" Type="http://schemas.openxmlformats.org/officeDocument/2006/relationships/slideLayout" Target="../slideLayouts/slideLayout2.xml" /></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 /><Relationship Id="rId1" Type="http://schemas.openxmlformats.org/officeDocument/2006/relationships/slideLayout" Target="../slideLayouts/slideLayout2.xml" /></Relationships>
</file>

<file path=ppt/slides/_rels/slide27.xml.rels><?xml version="1.0" encoding="UTF-8" standalone="yes"?>
<Relationships xmlns="http://schemas.openxmlformats.org/package/2006/relationships"><Relationship Id="rId3" Type="http://schemas.openxmlformats.org/officeDocument/2006/relationships/image" Target="../media/image1.wmf" /><Relationship Id="rId2" Type="http://schemas.openxmlformats.org/officeDocument/2006/relationships/notesSlide" Target="../notesSlides/notesSlide27.xml" /><Relationship Id="rId1" Type="http://schemas.openxmlformats.org/officeDocument/2006/relationships/slideLayout" Target="../slideLayouts/slideLayout6.xml" /></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 /><Relationship Id="rId1" Type="http://schemas.openxmlformats.org/officeDocument/2006/relationships/slideLayout" Target="../slideLayouts/slideLayout2.xml" /></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 /><Relationship Id="rId1" Type="http://schemas.openxmlformats.org/officeDocument/2006/relationships/slideLayout" Target="../slideLayouts/slideLayout2.xml" /></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 /><Relationship Id="rId1" Type="http://schemas.openxmlformats.org/officeDocument/2006/relationships/slideLayout" Target="../slideLayouts/slideLayout2.xml" /></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 /><Relationship Id="rId1" Type="http://schemas.openxmlformats.org/officeDocument/2006/relationships/slideLayout" Target="../slideLayouts/slideLayout2.xml" /></Relationships>
</file>

<file path=ppt/slides/_rels/slide31.xml.rels><?xml version="1.0" encoding="UTF-8" standalone="yes"?>
<Relationships xmlns="http://schemas.openxmlformats.org/package/2006/relationships"><Relationship Id="rId3" Type="http://schemas.openxmlformats.org/officeDocument/2006/relationships/image" Target="../media/image2.wmf" /><Relationship Id="rId2" Type="http://schemas.openxmlformats.org/officeDocument/2006/relationships/notesSlide" Target="../notesSlides/notesSlide31.xml" /><Relationship Id="rId1" Type="http://schemas.openxmlformats.org/officeDocument/2006/relationships/slideLayout" Target="../slideLayouts/slideLayout6.xml" /></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 /><Relationship Id="rId2" Type="http://schemas.openxmlformats.org/officeDocument/2006/relationships/slideLayout" Target="../slideLayouts/slideLayout2.xml" /><Relationship Id="rId1" Type="http://schemas.openxmlformats.org/officeDocument/2006/relationships/vmlDrawing" Target="../drawings/vmlDrawing1.vml" /><Relationship Id="rId5" Type="http://schemas.openxmlformats.org/officeDocument/2006/relationships/image" Target="../media/image3.wmf" /><Relationship Id="rId4" Type="http://schemas.openxmlformats.org/officeDocument/2006/relationships/oleObject" Target="../embeddings/oleObject1.bin" /></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 /><Relationship Id="rId1" Type="http://schemas.openxmlformats.org/officeDocument/2006/relationships/slideLayout" Target="../slideLayouts/slideLayout2.xml" /></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 /><Relationship Id="rId1" Type="http://schemas.openxmlformats.org/officeDocument/2006/relationships/slideLayout" Target="../slideLayouts/slideLayout2.xml" /></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 /><Relationship Id="rId1" Type="http://schemas.openxmlformats.org/officeDocument/2006/relationships/slideLayout" Target="../slideLayouts/slideLayout2.xml" /></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 /><Relationship Id="rId1" Type="http://schemas.openxmlformats.org/officeDocument/2006/relationships/slideLayout" Target="../slideLayouts/slideLayout2.xml" /></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 /><Relationship Id="rId1" Type="http://schemas.openxmlformats.org/officeDocument/2006/relationships/slideLayout" Target="../slideLayouts/slideLayout2.xml" /></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 /><Relationship Id="rId1" Type="http://schemas.openxmlformats.org/officeDocument/2006/relationships/slideLayout" Target="../slideLayouts/slideLayout2.xml" /></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 /><Relationship Id="rId1" Type="http://schemas.openxmlformats.org/officeDocument/2006/relationships/slideLayout" Target="../slideLayouts/slideLayout2.xml" /></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 /><Relationship Id="rId1" Type="http://schemas.openxmlformats.org/officeDocument/2006/relationships/slideLayout" Target="../slideLayouts/slideLayout4.xml" /></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 /><Relationship Id="rId1" Type="http://schemas.openxmlformats.org/officeDocument/2006/relationships/slideLayout" Target="../slideLayouts/slideLayout2.xml" /></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 /><Relationship Id="rId1" Type="http://schemas.openxmlformats.org/officeDocument/2006/relationships/slideLayout" Target="../slideLayouts/slideLayout2.xml" /></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 /><Relationship Id="rId1" Type="http://schemas.openxmlformats.org/officeDocument/2006/relationships/slideLayout" Target="../slideLayouts/slideLayout2.xml" /></Relationships>
</file>

<file path=ppt/slides/_rels/slide43.xml.rels><?xml version="1.0" encoding="UTF-8" standalone="yes"?>
<Relationships xmlns="http://schemas.openxmlformats.org/package/2006/relationships"><Relationship Id="rId3" Type="http://schemas.openxmlformats.org/officeDocument/2006/relationships/image" Target="../media/image4.wmf" /><Relationship Id="rId2" Type="http://schemas.openxmlformats.org/officeDocument/2006/relationships/notesSlide" Target="../notesSlides/notesSlide43.xml" /><Relationship Id="rId1" Type="http://schemas.openxmlformats.org/officeDocument/2006/relationships/slideLayout" Target="../slideLayouts/slideLayout2.xml" /></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 /><Relationship Id="rId1" Type="http://schemas.openxmlformats.org/officeDocument/2006/relationships/slideLayout" Target="../slideLayouts/slideLayout2.xml" /></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 /><Relationship Id="rId1" Type="http://schemas.openxmlformats.org/officeDocument/2006/relationships/slideLayout" Target="../slideLayouts/slideLayout2.xml" /></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 /><Relationship Id="rId1" Type="http://schemas.openxmlformats.org/officeDocument/2006/relationships/slideLayout" Target="../slideLayouts/slideLayout2.xml" /></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 /><Relationship Id="rId1" Type="http://schemas.openxmlformats.org/officeDocument/2006/relationships/slideLayout" Target="../slideLayouts/slideLayout2.xml" /></Relationships>
</file>

<file path=ppt/slides/_rels/slide48.xml.rels><?xml version="1.0" encoding="UTF-8" standalone="yes"?>
<Relationships xmlns="http://schemas.openxmlformats.org/package/2006/relationships"><Relationship Id="rId3" Type="http://schemas.openxmlformats.org/officeDocument/2006/relationships/image" Target="../media/image5.jpeg" /><Relationship Id="rId2" Type="http://schemas.openxmlformats.org/officeDocument/2006/relationships/notesSlide" Target="../notesSlides/notesSlide48.xml" /><Relationship Id="rId1" Type="http://schemas.openxmlformats.org/officeDocument/2006/relationships/slideLayout" Target="../slideLayouts/slideLayout1.xml" /></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 /><Relationship Id="rId1" Type="http://schemas.openxmlformats.org/officeDocument/2006/relationships/slideLayout" Target="../slideLayouts/slideLayout2.xml" /></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 /><Relationship Id="rId1" Type="http://schemas.openxmlformats.org/officeDocument/2006/relationships/slideLayout" Target="../slideLayouts/slideLayout2.xml" /></Relationships>
</file>

<file path=ppt/slides/_rels/slide50.xml.rels><?xml version="1.0" encoding="UTF-8" standalone="yes"?>
<Relationships xmlns="http://schemas.openxmlformats.org/package/2006/relationships"><Relationship Id="rId3" Type="http://schemas.openxmlformats.org/officeDocument/2006/relationships/image" Target="../media/image6.jpeg" /><Relationship Id="rId2" Type="http://schemas.openxmlformats.org/officeDocument/2006/relationships/notesSlide" Target="../notesSlides/notesSlide50.xml" /><Relationship Id="rId1" Type="http://schemas.openxmlformats.org/officeDocument/2006/relationships/slideLayout" Target="../slideLayouts/slideLayout12.xml" /></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 /><Relationship Id="rId1" Type="http://schemas.openxmlformats.org/officeDocument/2006/relationships/slideLayout" Target="../slideLayouts/slideLayout6.xml" /></Relationships>
</file>

<file path=ppt/slides/_rels/slide52.xml.rels><?xml version="1.0" encoding="UTF-8" standalone="yes"?>
<Relationships xmlns="http://schemas.openxmlformats.org/package/2006/relationships"><Relationship Id="rId3" Type="http://schemas.openxmlformats.org/officeDocument/2006/relationships/image" Target="../media/image7.jpeg" /><Relationship Id="rId2" Type="http://schemas.openxmlformats.org/officeDocument/2006/relationships/notesSlide" Target="../notesSlides/notesSlide52.xml" /><Relationship Id="rId1" Type="http://schemas.openxmlformats.org/officeDocument/2006/relationships/slideLayout" Target="../slideLayouts/slideLayout13.xml" /></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 /><Relationship Id="rId1" Type="http://schemas.openxmlformats.org/officeDocument/2006/relationships/slideLayout" Target="../slideLayouts/slideLayout2.xml" /></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 /><Relationship Id="rId1" Type="http://schemas.openxmlformats.org/officeDocument/2006/relationships/slideLayout" Target="../slideLayouts/slideLayout2.xml" /></Relationships>
</file>

<file path=ppt/slides/_rels/slide55.xml.rels><?xml version="1.0" encoding="UTF-8" standalone="yes"?>
<Relationships xmlns="http://schemas.openxmlformats.org/package/2006/relationships"><Relationship Id="rId3" Type="http://schemas.openxmlformats.org/officeDocument/2006/relationships/image" Target="../media/image8.wmf" /><Relationship Id="rId2" Type="http://schemas.openxmlformats.org/officeDocument/2006/relationships/notesSlide" Target="../notesSlides/notesSlide55.xml" /><Relationship Id="rId1" Type="http://schemas.openxmlformats.org/officeDocument/2006/relationships/slideLayout" Target="../slideLayouts/slideLayout2.xml" /></Relationships>
</file>

<file path=ppt/slides/_rels/slide56.xml.rels><?xml version="1.0" encoding="UTF-8" standalone="yes"?>
<Relationships xmlns="http://schemas.openxmlformats.org/package/2006/relationships"><Relationship Id="rId3" Type="http://schemas.openxmlformats.org/officeDocument/2006/relationships/image" Target="../media/image9.wmf" /><Relationship Id="rId2" Type="http://schemas.openxmlformats.org/officeDocument/2006/relationships/notesSlide" Target="../notesSlides/notesSlide56.xml" /><Relationship Id="rId1" Type="http://schemas.openxmlformats.org/officeDocument/2006/relationships/slideLayout" Target="../slideLayouts/slideLayout2.xml" /></Relationships>
</file>

<file path=ppt/slides/_rels/slide57.xml.rels><?xml version="1.0" encoding="UTF-8" standalone="yes"?>
<Relationships xmlns="http://schemas.openxmlformats.org/package/2006/relationships"><Relationship Id="rId3" Type="http://schemas.openxmlformats.org/officeDocument/2006/relationships/image" Target="../media/image10.wmf" /><Relationship Id="rId2" Type="http://schemas.openxmlformats.org/officeDocument/2006/relationships/notesSlide" Target="../notesSlides/notesSlide57.xml" /><Relationship Id="rId1" Type="http://schemas.openxmlformats.org/officeDocument/2006/relationships/slideLayout" Target="../slideLayouts/slideLayout2.xml" /></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 /><Relationship Id="rId1" Type="http://schemas.openxmlformats.org/officeDocument/2006/relationships/slideLayout" Target="../slideLayouts/slideLayout2.xml" /></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 /><Relationship Id="rId1" Type="http://schemas.openxmlformats.org/officeDocument/2006/relationships/slideLayout" Target="../slideLayouts/slideLayout2.xml" /></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 /><Relationship Id="rId1" Type="http://schemas.openxmlformats.org/officeDocument/2006/relationships/slideLayout" Target="../slideLayouts/slideLayout2.xml" /></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 /><Relationship Id="rId1" Type="http://schemas.openxmlformats.org/officeDocument/2006/relationships/slideLayout" Target="../slideLayouts/slideLayout2.xml" /></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 /><Relationship Id="rId1" Type="http://schemas.openxmlformats.org/officeDocument/2006/relationships/slideLayout" Target="../slideLayouts/slideLayout2.xml" /></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a:extLst>
              <a:ext uri="{FF2B5EF4-FFF2-40B4-BE49-F238E27FC236}">
                <a16:creationId xmlns:a16="http://schemas.microsoft.com/office/drawing/2014/main" id="{41CF6F2D-1614-409F-CE0F-2A51FA57B371}"/>
              </a:ext>
            </a:extLst>
          </p:cNvPr>
          <p:cNvSpPr>
            <a:spLocks noGrp="1" noChangeArrowheads="1"/>
          </p:cNvSpPr>
          <p:nvPr>
            <p:ph type="ctrTitle"/>
          </p:nvPr>
        </p:nvSpPr>
        <p:spPr>
          <a:xfrm>
            <a:off x="685800" y="549275"/>
            <a:ext cx="7772400" cy="4967288"/>
          </a:xfrm>
        </p:spPr>
        <p:txBody>
          <a:bodyPr/>
          <a:lstStyle/>
          <a:p>
            <a:pPr eaLnBrk="1" hangingPunct="1">
              <a:defRPr/>
            </a:pPr>
            <a:r>
              <a:rPr lang="en-US" sz="8000" dirty="0">
                <a:solidFill>
                  <a:srgbClr val="FF0000"/>
                </a:solidFill>
              </a:rPr>
              <a:t>Family planning</a:t>
            </a:r>
            <a:br>
              <a:rPr lang="en-US" sz="8000" dirty="0">
                <a:solidFill>
                  <a:srgbClr val="FF0000"/>
                </a:solidFill>
              </a:rPr>
            </a:br>
            <a:r>
              <a:rPr lang="en-US" sz="8000" dirty="0">
                <a:solidFill>
                  <a:schemeClr val="tx1"/>
                </a:solidFill>
              </a:rPr>
              <a:t>Optimal Birth Spacing Interval</a:t>
            </a:r>
            <a:r>
              <a:rPr lang="en-US" sz="8000" dirty="0">
                <a:solidFill>
                  <a:srgbClr val="FF0000"/>
                </a:solidFill>
              </a:rPr>
              <a:t> </a:t>
            </a:r>
          </a:p>
        </p:txBody>
      </p:sp>
      <p:sp>
        <p:nvSpPr>
          <p:cNvPr id="4099" name="Slide Number Placeholder 2">
            <a:extLst>
              <a:ext uri="{FF2B5EF4-FFF2-40B4-BE49-F238E27FC236}">
                <a16:creationId xmlns:a16="http://schemas.microsoft.com/office/drawing/2014/main" id="{F19D28DC-7590-CE59-DCE3-15B803BE3F65}"/>
              </a:ext>
            </a:extLst>
          </p:cNvPr>
          <p:cNvSpPr>
            <a:spLocks noGrp="1"/>
          </p:cNvSpPr>
          <p:nvPr>
            <p:ph type="sldNum" sz="quarter" idx="12"/>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07A2B60B-D3E8-43FC-B420-8E36EBA20546}" type="slidenum">
              <a:rPr lang="en-US" altLang="en-US" sz="1200">
                <a:latin typeface="Arial" panose="020B0604020202020204" pitchFamily="34" charset="0"/>
              </a:rPr>
              <a:pPr>
                <a:spcBef>
                  <a:spcPct val="0"/>
                </a:spcBef>
                <a:buClrTx/>
                <a:buSzTx/>
                <a:buFontTx/>
                <a:buNone/>
              </a:pPr>
              <a:t>1</a:t>
            </a:fld>
            <a:endParaRPr lang="en-US" altLang="en-US" sz="1200">
              <a:latin typeface="Arial" panose="020B0604020202020204" pitchFamily="3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Number Placeholder 4">
            <a:extLst>
              <a:ext uri="{FF2B5EF4-FFF2-40B4-BE49-F238E27FC236}">
                <a16:creationId xmlns:a16="http://schemas.microsoft.com/office/drawing/2014/main" id="{3E74131C-7B30-E37F-DEDE-38231E8128C5}"/>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5CC31C32-F665-41A3-BC75-7F185E7A3858}" type="slidenum">
              <a:rPr lang="en-US" altLang="en-US" sz="1200">
                <a:latin typeface="Arial" panose="020B0604020202020204" pitchFamily="34" charset="0"/>
              </a:rPr>
              <a:pPr>
                <a:spcBef>
                  <a:spcPct val="0"/>
                </a:spcBef>
                <a:buClrTx/>
                <a:buSzTx/>
                <a:buFontTx/>
                <a:buNone/>
              </a:pPr>
              <a:t>10</a:t>
            </a:fld>
            <a:endParaRPr lang="en-US" altLang="en-US" sz="1200">
              <a:latin typeface="Arial" panose="020B0604020202020204" pitchFamily="34" charset="0"/>
            </a:endParaRPr>
          </a:p>
        </p:txBody>
      </p:sp>
      <p:sp>
        <p:nvSpPr>
          <p:cNvPr id="22531" name="Rectangle 2">
            <a:extLst>
              <a:ext uri="{FF2B5EF4-FFF2-40B4-BE49-F238E27FC236}">
                <a16:creationId xmlns:a16="http://schemas.microsoft.com/office/drawing/2014/main" id="{4A486817-0A31-85A1-8F9D-E705D0B7EE54}"/>
              </a:ext>
            </a:extLst>
          </p:cNvPr>
          <p:cNvSpPr>
            <a:spLocks noGrp="1" noRot="1" noChangeArrowheads="1"/>
          </p:cNvSpPr>
          <p:nvPr>
            <p:ph type="title"/>
          </p:nvPr>
        </p:nvSpPr>
        <p:spPr>
          <a:xfrm>
            <a:off x="395288" y="765175"/>
            <a:ext cx="8229600" cy="1143000"/>
          </a:xfrm>
        </p:spPr>
        <p:txBody>
          <a:bodyPr lIns="88900" tIns="44450" rIns="88900" bIns="44450"/>
          <a:lstStyle/>
          <a:p>
            <a:pPr eaLnBrk="1" hangingPunct="1"/>
            <a:r>
              <a:rPr lang="en-US" altLang="en-US">
                <a:effectLst/>
              </a:rPr>
              <a:t>FP Client Assessment:</a:t>
            </a:r>
            <a:br>
              <a:rPr lang="en-US" altLang="en-US">
                <a:effectLst/>
              </a:rPr>
            </a:br>
            <a:r>
              <a:rPr lang="en-US" altLang="en-US">
                <a:effectLst/>
              </a:rPr>
              <a:t>Need for STD Protection</a:t>
            </a:r>
          </a:p>
        </p:txBody>
      </p:sp>
      <p:sp>
        <p:nvSpPr>
          <p:cNvPr id="22532" name="Rectangle 3">
            <a:extLst>
              <a:ext uri="{FF2B5EF4-FFF2-40B4-BE49-F238E27FC236}">
                <a16:creationId xmlns:a16="http://schemas.microsoft.com/office/drawing/2014/main" id="{5C552B47-E658-BD08-6299-258374E1CC37}"/>
              </a:ext>
            </a:extLst>
          </p:cNvPr>
          <p:cNvSpPr>
            <a:spLocks noGrp="1" noChangeArrowheads="1"/>
          </p:cNvSpPr>
          <p:nvPr>
            <p:ph type="body" idx="1"/>
          </p:nvPr>
        </p:nvSpPr>
        <p:spPr>
          <a:xfrm>
            <a:off x="457200" y="1916113"/>
            <a:ext cx="8578850" cy="4210050"/>
          </a:xfrm>
        </p:spPr>
        <p:txBody>
          <a:bodyPr lIns="88900" tIns="44450" rIns="88900" bIns="44450"/>
          <a:lstStyle/>
          <a:p>
            <a:pPr defTabSz="885825" eaLnBrk="1" hangingPunct="1">
              <a:buFont typeface="Wingdings" panose="05000000000000000000" pitchFamily="2" charset="2"/>
              <a:buNone/>
            </a:pPr>
            <a:r>
              <a:rPr lang="en-US" altLang="en-US" sz="4000">
                <a:effectLst/>
              </a:rPr>
              <a:t>It is important to educate all clients about:</a:t>
            </a:r>
          </a:p>
          <a:p>
            <a:pPr defTabSz="885825" eaLnBrk="1" hangingPunct="1"/>
            <a:r>
              <a:rPr lang="en-US" altLang="en-US" sz="4000">
                <a:effectLst/>
              </a:rPr>
              <a:t>High-risk behaviors, and</a:t>
            </a:r>
          </a:p>
          <a:p>
            <a:pPr defTabSz="885825" eaLnBrk="1" hangingPunct="1"/>
            <a:r>
              <a:rPr lang="en-US" altLang="en-US" sz="4000">
                <a:effectLst/>
              </a:rPr>
              <a:t>The protective benefits of condom use (and the limited effectiveness of diaphragms and spermicides.</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Number Placeholder 4">
            <a:extLst>
              <a:ext uri="{FF2B5EF4-FFF2-40B4-BE49-F238E27FC236}">
                <a16:creationId xmlns:a16="http://schemas.microsoft.com/office/drawing/2014/main" id="{494CBF83-6439-75B6-C3DF-A175268B98DE}"/>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54D3B33D-715D-4115-8B1A-A6B2B33FCF1C}" type="slidenum">
              <a:rPr lang="en-US" altLang="en-US" sz="1200">
                <a:latin typeface="Arial" panose="020B0604020202020204" pitchFamily="34" charset="0"/>
              </a:rPr>
              <a:pPr>
                <a:spcBef>
                  <a:spcPct val="0"/>
                </a:spcBef>
                <a:buClrTx/>
                <a:buSzTx/>
                <a:buFontTx/>
                <a:buNone/>
              </a:pPr>
              <a:t>11</a:t>
            </a:fld>
            <a:endParaRPr lang="en-US" altLang="en-US" sz="1200">
              <a:latin typeface="Arial" panose="020B0604020202020204" pitchFamily="34" charset="0"/>
            </a:endParaRPr>
          </a:p>
        </p:txBody>
      </p:sp>
      <p:sp>
        <p:nvSpPr>
          <p:cNvPr id="24579" name="Rectangle 2">
            <a:extLst>
              <a:ext uri="{FF2B5EF4-FFF2-40B4-BE49-F238E27FC236}">
                <a16:creationId xmlns:a16="http://schemas.microsoft.com/office/drawing/2014/main" id="{E96CCD97-B458-0349-2822-C4890B8C8372}"/>
              </a:ext>
            </a:extLst>
          </p:cNvPr>
          <p:cNvSpPr>
            <a:spLocks noGrp="1" noRot="1" noChangeArrowheads="1"/>
          </p:cNvSpPr>
          <p:nvPr>
            <p:ph type="title"/>
          </p:nvPr>
        </p:nvSpPr>
        <p:spPr>
          <a:xfrm>
            <a:off x="457200" y="620713"/>
            <a:ext cx="8229600" cy="796925"/>
          </a:xfrm>
        </p:spPr>
        <p:txBody>
          <a:bodyPr lIns="88900" tIns="44450" rIns="88900" bIns="44450"/>
          <a:lstStyle/>
          <a:p>
            <a:pPr eaLnBrk="1" hangingPunct="1"/>
            <a:r>
              <a:rPr lang="en-US" altLang="en-US">
                <a:solidFill>
                  <a:srgbClr val="C00000"/>
                </a:solidFill>
                <a:effectLst/>
              </a:rPr>
              <a:t>Male Condoms: Definition</a:t>
            </a:r>
          </a:p>
        </p:txBody>
      </p:sp>
      <p:sp>
        <p:nvSpPr>
          <p:cNvPr id="24580" name="Rectangle 3">
            <a:extLst>
              <a:ext uri="{FF2B5EF4-FFF2-40B4-BE49-F238E27FC236}">
                <a16:creationId xmlns:a16="http://schemas.microsoft.com/office/drawing/2014/main" id="{90945301-CA34-6B82-BEEE-D78F1F290B01}"/>
              </a:ext>
            </a:extLst>
          </p:cNvPr>
          <p:cNvSpPr>
            <a:spLocks noGrp="1" noChangeArrowheads="1"/>
          </p:cNvSpPr>
          <p:nvPr>
            <p:ph type="body" idx="1"/>
          </p:nvPr>
        </p:nvSpPr>
        <p:spPr/>
        <p:txBody>
          <a:bodyPr lIns="88900" tIns="44450" rIns="88900" bIns="44450"/>
          <a:lstStyle/>
          <a:p>
            <a:pPr eaLnBrk="1" hangingPunct="1">
              <a:defRPr/>
            </a:pPr>
            <a:r>
              <a:rPr lang="en-US" altLang="en-US" dirty="0">
                <a:effectLst/>
              </a:rPr>
              <a:t>Thin sheaths of rubber, vinyl or natural products which may be treated with a spermicide for added protection. </a:t>
            </a:r>
          </a:p>
          <a:p>
            <a:pPr eaLnBrk="1" hangingPunct="1">
              <a:defRPr/>
            </a:pPr>
            <a:r>
              <a:rPr lang="en-US" altLang="en-US" i="1" dirty="0">
                <a:solidFill>
                  <a:schemeClr val="tx1">
                    <a:lumMod val="50000"/>
                    <a:lumOff val="50000"/>
                  </a:schemeClr>
                </a:solidFill>
                <a:effectLst/>
              </a:rPr>
              <a:t>Condoms differ in such qualities as shape, color, lubrication, thickness, texture and addition of spermicide.</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Number Placeholder 4">
            <a:extLst>
              <a:ext uri="{FF2B5EF4-FFF2-40B4-BE49-F238E27FC236}">
                <a16:creationId xmlns:a16="http://schemas.microsoft.com/office/drawing/2014/main" id="{754144BA-90E9-2515-92B9-DB290698583F}"/>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18B8117E-090B-4C2B-86E2-0CAD647DE49F}" type="slidenum">
              <a:rPr lang="en-US" altLang="en-US" sz="1200" i="1">
                <a:solidFill>
                  <a:srgbClr val="00B0F0"/>
                </a:solidFill>
                <a:latin typeface="Arial" panose="020B0604020202020204" pitchFamily="34" charset="0"/>
              </a:rPr>
              <a:pPr>
                <a:spcBef>
                  <a:spcPct val="0"/>
                </a:spcBef>
                <a:buClrTx/>
                <a:buSzTx/>
                <a:buFontTx/>
                <a:buNone/>
              </a:pPr>
              <a:t>12</a:t>
            </a:fld>
            <a:endParaRPr lang="en-US" altLang="en-US" sz="1200" i="1">
              <a:solidFill>
                <a:srgbClr val="00B0F0"/>
              </a:solidFill>
              <a:latin typeface="Arial" panose="020B0604020202020204" pitchFamily="34" charset="0"/>
            </a:endParaRPr>
          </a:p>
        </p:txBody>
      </p:sp>
      <p:sp>
        <p:nvSpPr>
          <p:cNvPr id="26627" name="Rectangle 2">
            <a:extLst>
              <a:ext uri="{FF2B5EF4-FFF2-40B4-BE49-F238E27FC236}">
                <a16:creationId xmlns:a16="http://schemas.microsoft.com/office/drawing/2014/main" id="{E8778E4A-AB25-9D7F-3BDE-242C8B017891}"/>
              </a:ext>
            </a:extLst>
          </p:cNvPr>
          <p:cNvSpPr>
            <a:spLocks noGrp="1" noRot="1" noChangeArrowheads="1"/>
          </p:cNvSpPr>
          <p:nvPr>
            <p:ph type="title"/>
          </p:nvPr>
        </p:nvSpPr>
        <p:spPr>
          <a:xfrm>
            <a:off x="457200" y="549275"/>
            <a:ext cx="6477000" cy="1076325"/>
          </a:xfrm>
        </p:spPr>
        <p:txBody>
          <a:bodyPr lIns="88900" tIns="44450" rIns="88900" bIns="44450"/>
          <a:lstStyle/>
          <a:p>
            <a:pPr eaLnBrk="1" hangingPunct="1"/>
            <a:r>
              <a:rPr lang="en-US" altLang="en-US" i="1">
                <a:solidFill>
                  <a:srgbClr val="00B0F0"/>
                </a:solidFill>
                <a:effectLst/>
              </a:rPr>
              <a:t>Male Condoms:</a:t>
            </a:r>
            <a:br>
              <a:rPr lang="en-US" altLang="en-US" i="1">
                <a:solidFill>
                  <a:srgbClr val="00B0F0"/>
                </a:solidFill>
                <a:effectLst/>
              </a:rPr>
            </a:br>
            <a:r>
              <a:rPr lang="en-US" altLang="en-US" i="1">
                <a:solidFill>
                  <a:srgbClr val="00B0F0"/>
                </a:solidFill>
                <a:effectLst/>
              </a:rPr>
              <a:t>Mechanisms of Action</a:t>
            </a:r>
          </a:p>
        </p:txBody>
      </p:sp>
      <p:sp>
        <p:nvSpPr>
          <p:cNvPr id="26628" name="Rectangle 3">
            <a:extLst>
              <a:ext uri="{FF2B5EF4-FFF2-40B4-BE49-F238E27FC236}">
                <a16:creationId xmlns:a16="http://schemas.microsoft.com/office/drawing/2014/main" id="{CF2F1423-7C16-B1B0-6B73-817DA7B9595E}"/>
              </a:ext>
            </a:extLst>
          </p:cNvPr>
          <p:cNvSpPr>
            <a:spLocks noGrp="1" noChangeArrowheads="1"/>
          </p:cNvSpPr>
          <p:nvPr>
            <p:ph type="body" idx="1"/>
          </p:nvPr>
        </p:nvSpPr>
        <p:spPr>
          <a:xfrm>
            <a:off x="250825" y="1828800"/>
            <a:ext cx="4427538" cy="1828800"/>
          </a:xfrm>
        </p:spPr>
        <p:txBody>
          <a:bodyPr lIns="88900" tIns="44450" rIns="88900" bIns="44450"/>
          <a:lstStyle/>
          <a:p>
            <a:pPr marL="0" indent="0" defTabSz="885825" eaLnBrk="1" hangingPunct="1">
              <a:buFont typeface="Wingdings" panose="05000000000000000000" pitchFamily="2" charset="2"/>
              <a:buNone/>
            </a:pPr>
            <a:r>
              <a:rPr lang="en-US" altLang="en-US" i="1">
                <a:solidFill>
                  <a:srgbClr val="00B0F0"/>
                </a:solidFill>
                <a:effectLst/>
                <a:latin typeface="Calibri" panose="020F0502020204030204" pitchFamily="34" charset="0"/>
              </a:rPr>
              <a:t>Prevent sperm from gaining access to female reproductive tract </a:t>
            </a:r>
          </a:p>
        </p:txBody>
      </p:sp>
      <p:grpSp>
        <p:nvGrpSpPr>
          <p:cNvPr id="26629" name="Group 4">
            <a:extLst>
              <a:ext uri="{FF2B5EF4-FFF2-40B4-BE49-F238E27FC236}">
                <a16:creationId xmlns:a16="http://schemas.microsoft.com/office/drawing/2014/main" id="{20B23688-24A6-E7FF-B095-70CA6E77B2F3}"/>
              </a:ext>
            </a:extLst>
          </p:cNvPr>
          <p:cNvGrpSpPr>
            <a:grpSpLocks/>
          </p:cNvGrpSpPr>
          <p:nvPr/>
        </p:nvGrpSpPr>
        <p:grpSpPr bwMode="auto">
          <a:xfrm>
            <a:off x="5664200" y="1587500"/>
            <a:ext cx="2514600" cy="3935413"/>
            <a:chOff x="3568" y="1000"/>
            <a:chExt cx="1584" cy="2479"/>
          </a:xfrm>
        </p:grpSpPr>
        <p:sp>
          <p:nvSpPr>
            <p:cNvPr id="26635" name="Freeform 5">
              <a:extLst>
                <a:ext uri="{FF2B5EF4-FFF2-40B4-BE49-F238E27FC236}">
                  <a16:creationId xmlns:a16="http://schemas.microsoft.com/office/drawing/2014/main" id="{EC31DC4B-A9B6-A297-41A1-FF16B9BBB8E6}"/>
                </a:ext>
              </a:extLst>
            </p:cNvPr>
            <p:cNvSpPr>
              <a:spLocks/>
            </p:cNvSpPr>
            <p:nvPr/>
          </p:nvSpPr>
          <p:spPr bwMode="auto">
            <a:xfrm>
              <a:off x="3570" y="2294"/>
              <a:ext cx="481" cy="982"/>
            </a:xfrm>
            <a:custGeom>
              <a:avLst/>
              <a:gdLst>
                <a:gd name="T0" fmla="*/ 468 w 481"/>
                <a:gd name="T1" fmla="*/ 75 h 982"/>
                <a:gd name="T2" fmla="*/ 459 w 481"/>
                <a:gd name="T3" fmla="*/ 127 h 982"/>
                <a:gd name="T4" fmla="*/ 453 w 481"/>
                <a:gd name="T5" fmla="*/ 181 h 982"/>
                <a:gd name="T6" fmla="*/ 433 w 481"/>
                <a:gd name="T7" fmla="*/ 247 h 982"/>
                <a:gd name="T8" fmla="*/ 406 w 481"/>
                <a:gd name="T9" fmla="*/ 309 h 982"/>
                <a:gd name="T10" fmla="*/ 311 w 481"/>
                <a:gd name="T11" fmla="*/ 513 h 982"/>
                <a:gd name="T12" fmla="*/ 304 w 481"/>
                <a:gd name="T13" fmla="*/ 530 h 982"/>
                <a:gd name="T14" fmla="*/ 287 w 481"/>
                <a:gd name="T15" fmla="*/ 573 h 982"/>
                <a:gd name="T16" fmla="*/ 268 w 481"/>
                <a:gd name="T17" fmla="*/ 624 h 982"/>
                <a:gd name="T18" fmla="*/ 265 w 481"/>
                <a:gd name="T19" fmla="*/ 669 h 982"/>
                <a:gd name="T20" fmla="*/ 267 w 481"/>
                <a:gd name="T21" fmla="*/ 719 h 982"/>
                <a:gd name="T22" fmla="*/ 254 w 481"/>
                <a:gd name="T23" fmla="*/ 767 h 982"/>
                <a:gd name="T24" fmla="*/ 226 w 481"/>
                <a:gd name="T25" fmla="*/ 824 h 982"/>
                <a:gd name="T26" fmla="*/ 202 w 481"/>
                <a:gd name="T27" fmla="*/ 890 h 982"/>
                <a:gd name="T28" fmla="*/ 174 w 481"/>
                <a:gd name="T29" fmla="*/ 949 h 982"/>
                <a:gd name="T30" fmla="*/ 159 w 481"/>
                <a:gd name="T31" fmla="*/ 952 h 982"/>
                <a:gd name="T32" fmla="*/ 160 w 481"/>
                <a:gd name="T33" fmla="*/ 916 h 982"/>
                <a:gd name="T34" fmla="*/ 178 w 481"/>
                <a:gd name="T35" fmla="*/ 860 h 982"/>
                <a:gd name="T36" fmla="*/ 175 w 481"/>
                <a:gd name="T37" fmla="*/ 848 h 982"/>
                <a:gd name="T38" fmla="*/ 154 w 481"/>
                <a:gd name="T39" fmla="*/ 920 h 982"/>
                <a:gd name="T40" fmla="*/ 131 w 481"/>
                <a:gd name="T41" fmla="*/ 973 h 982"/>
                <a:gd name="T42" fmla="*/ 111 w 481"/>
                <a:gd name="T43" fmla="*/ 971 h 982"/>
                <a:gd name="T44" fmla="*/ 114 w 481"/>
                <a:gd name="T45" fmla="*/ 937 h 982"/>
                <a:gd name="T46" fmla="*/ 123 w 481"/>
                <a:gd name="T47" fmla="*/ 899 h 982"/>
                <a:gd name="T48" fmla="*/ 138 w 481"/>
                <a:gd name="T49" fmla="*/ 842 h 982"/>
                <a:gd name="T50" fmla="*/ 128 w 481"/>
                <a:gd name="T51" fmla="*/ 874 h 982"/>
                <a:gd name="T52" fmla="*/ 103 w 481"/>
                <a:gd name="T53" fmla="*/ 955 h 982"/>
                <a:gd name="T54" fmla="*/ 63 w 481"/>
                <a:gd name="T55" fmla="*/ 975 h 982"/>
                <a:gd name="T56" fmla="*/ 66 w 481"/>
                <a:gd name="T57" fmla="*/ 946 h 982"/>
                <a:gd name="T58" fmla="*/ 87 w 481"/>
                <a:gd name="T59" fmla="*/ 869 h 982"/>
                <a:gd name="T60" fmla="*/ 94 w 481"/>
                <a:gd name="T61" fmla="*/ 837 h 982"/>
                <a:gd name="T62" fmla="*/ 67 w 481"/>
                <a:gd name="T63" fmla="*/ 899 h 982"/>
                <a:gd name="T64" fmla="*/ 41 w 481"/>
                <a:gd name="T65" fmla="*/ 944 h 982"/>
                <a:gd name="T66" fmla="*/ 24 w 481"/>
                <a:gd name="T67" fmla="*/ 940 h 982"/>
                <a:gd name="T68" fmla="*/ 28 w 481"/>
                <a:gd name="T69" fmla="*/ 896 h 982"/>
                <a:gd name="T70" fmla="*/ 47 w 481"/>
                <a:gd name="T71" fmla="*/ 829 h 982"/>
                <a:gd name="T72" fmla="*/ 73 w 481"/>
                <a:gd name="T73" fmla="*/ 770 h 982"/>
                <a:gd name="T74" fmla="*/ 82 w 481"/>
                <a:gd name="T75" fmla="*/ 747 h 982"/>
                <a:gd name="T76" fmla="*/ 49 w 481"/>
                <a:gd name="T77" fmla="*/ 786 h 982"/>
                <a:gd name="T78" fmla="*/ 19 w 481"/>
                <a:gd name="T79" fmla="*/ 822 h 982"/>
                <a:gd name="T80" fmla="*/ 2 w 481"/>
                <a:gd name="T81" fmla="*/ 798 h 982"/>
                <a:gd name="T82" fmla="*/ 19 w 481"/>
                <a:gd name="T83" fmla="*/ 746 h 982"/>
                <a:gd name="T84" fmla="*/ 40 w 481"/>
                <a:gd name="T85" fmla="*/ 711 h 982"/>
                <a:gd name="T86" fmla="*/ 62 w 481"/>
                <a:gd name="T87" fmla="*/ 680 h 982"/>
                <a:gd name="T88" fmla="*/ 73 w 481"/>
                <a:gd name="T89" fmla="*/ 668 h 982"/>
                <a:gd name="T90" fmla="*/ 93 w 481"/>
                <a:gd name="T91" fmla="*/ 649 h 982"/>
                <a:gd name="T92" fmla="*/ 116 w 481"/>
                <a:gd name="T93" fmla="*/ 625 h 982"/>
                <a:gd name="T94" fmla="*/ 154 w 481"/>
                <a:gd name="T95" fmla="*/ 604 h 982"/>
                <a:gd name="T96" fmla="*/ 173 w 481"/>
                <a:gd name="T97" fmla="*/ 529 h 982"/>
                <a:gd name="T98" fmla="*/ 182 w 481"/>
                <a:gd name="T99" fmla="*/ 488 h 982"/>
                <a:gd name="T100" fmla="*/ 202 w 481"/>
                <a:gd name="T101" fmla="*/ 354 h 982"/>
                <a:gd name="T102" fmla="*/ 208 w 481"/>
                <a:gd name="T103" fmla="*/ 306 h 982"/>
                <a:gd name="T104" fmla="*/ 216 w 481"/>
                <a:gd name="T105" fmla="*/ 249 h 982"/>
                <a:gd name="T106" fmla="*/ 235 w 481"/>
                <a:gd name="T107" fmla="*/ 181 h 982"/>
                <a:gd name="T108" fmla="*/ 258 w 481"/>
                <a:gd name="T109" fmla="*/ 115 h 982"/>
                <a:gd name="T110" fmla="*/ 273 w 481"/>
                <a:gd name="T111" fmla="*/ 75 h 982"/>
                <a:gd name="T112" fmla="*/ 290 w 481"/>
                <a:gd name="T113" fmla="*/ 25 h 9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1" h="982">
                  <a:moveTo>
                    <a:pt x="480" y="26"/>
                  </a:moveTo>
                  <a:lnTo>
                    <a:pt x="478" y="34"/>
                  </a:lnTo>
                  <a:lnTo>
                    <a:pt x="475" y="43"/>
                  </a:lnTo>
                  <a:lnTo>
                    <a:pt x="473" y="53"/>
                  </a:lnTo>
                  <a:lnTo>
                    <a:pt x="470" y="64"/>
                  </a:lnTo>
                  <a:lnTo>
                    <a:pt x="468" y="75"/>
                  </a:lnTo>
                  <a:lnTo>
                    <a:pt x="465" y="85"/>
                  </a:lnTo>
                  <a:lnTo>
                    <a:pt x="463" y="94"/>
                  </a:lnTo>
                  <a:lnTo>
                    <a:pt x="461" y="101"/>
                  </a:lnTo>
                  <a:lnTo>
                    <a:pt x="460" y="109"/>
                  </a:lnTo>
                  <a:lnTo>
                    <a:pt x="459" y="118"/>
                  </a:lnTo>
                  <a:lnTo>
                    <a:pt x="459" y="127"/>
                  </a:lnTo>
                  <a:lnTo>
                    <a:pt x="459" y="136"/>
                  </a:lnTo>
                  <a:lnTo>
                    <a:pt x="459" y="145"/>
                  </a:lnTo>
                  <a:lnTo>
                    <a:pt x="459" y="153"/>
                  </a:lnTo>
                  <a:lnTo>
                    <a:pt x="457" y="162"/>
                  </a:lnTo>
                  <a:lnTo>
                    <a:pt x="456" y="170"/>
                  </a:lnTo>
                  <a:lnTo>
                    <a:pt x="453" y="181"/>
                  </a:lnTo>
                  <a:lnTo>
                    <a:pt x="450" y="193"/>
                  </a:lnTo>
                  <a:lnTo>
                    <a:pt x="447" y="204"/>
                  </a:lnTo>
                  <a:lnTo>
                    <a:pt x="444" y="215"/>
                  </a:lnTo>
                  <a:lnTo>
                    <a:pt x="441" y="226"/>
                  </a:lnTo>
                  <a:lnTo>
                    <a:pt x="437" y="236"/>
                  </a:lnTo>
                  <a:lnTo>
                    <a:pt x="433" y="247"/>
                  </a:lnTo>
                  <a:lnTo>
                    <a:pt x="429" y="258"/>
                  </a:lnTo>
                  <a:lnTo>
                    <a:pt x="425" y="268"/>
                  </a:lnTo>
                  <a:lnTo>
                    <a:pt x="421" y="278"/>
                  </a:lnTo>
                  <a:lnTo>
                    <a:pt x="417" y="289"/>
                  </a:lnTo>
                  <a:lnTo>
                    <a:pt x="411" y="299"/>
                  </a:lnTo>
                  <a:lnTo>
                    <a:pt x="406" y="309"/>
                  </a:lnTo>
                  <a:lnTo>
                    <a:pt x="401" y="319"/>
                  </a:lnTo>
                  <a:lnTo>
                    <a:pt x="395" y="329"/>
                  </a:lnTo>
                  <a:lnTo>
                    <a:pt x="388" y="339"/>
                  </a:lnTo>
                  <a:lnTo>
                    <a:pt x="315" y="501"/>
                  </a:lnTo>
                  <a:lnTo>
                    <a:pt x="312" y="509"/>
                  </a:lnTo>
                  <a:lnTo>
                    <a:pt x="311" y="513"/>
                  </a:lnTo>
                  <a:lnTo>
                    <a:pt x="310" y="514"/>
                  </a:lnTo>
                  <a:lnTo>
                    <a:pt x="309" y="515"/>
                  </a:lnTo>
                  <a:lnTo>
                    <a:pt x="308" y="515"/>
                  </a:lnTo>
                  <a:lnTo>
                    <a:pt x="308" y="517"/>
                  </a:lnTo>
                  <a:lnTo>
                    <a:pt x="306" y="522"/>
                  </a:lnTo>
                  <a:lnTo>
                    <a:pt x="304" y="530"/>
                  </a:lnTo>
                  <a:lnTo>
                    <a:pt x="302" y="535"/>
                  </a:lnTo>
                  <a:lnTo>
                    <a:pt x="300" y="542"/>
                  </a:lnTo>
                  <a:lnTo>
                    <a:pt x="297" y="549"/>
                  </a:lnTo>
                  <a:lnTo>
                    <a:pt x="294" y="556"/>
                  </a:lnTo>
                  <a:lnTo>
                    <a:pt x="290" y="564"/>
                  </a:lnTo>
                  <a:lnTo>
                    <a:pt x="287" y="573"/>
                  </a:lnTo>
                  <a:lnTo>
                    <a:pt x="283" y="582"/>
                  </a:lnTo>
                  <a:lnTo>
                    <a:pt x="280" y="590"/>
                  </a:lnTo>
                  <a:lnTo>
                    <a:pt x="277" y="599"/>
                  </a:lnTo>
                  <a:lnTo>
                    <a:pt x="274" y="608"/>
                  </a:lnTo>
                  <a:lnTo>
                    <a:pt x="271" y="616"/>
                  </a:lnTo>
                  <a:lnTo>
                    <a:pt x="268" y="624"/>
                  </a:lnTo>
                  <a:lnTo>
                    <a:pt x="266" y="632"/>
                  </a:lnTo>
                  <a:lnTo>
                    <a:pt x="265" y="639"/>
                  </a:lnTo>
                  <a:lnTo>
                    <a:pt x="264" y="645"/>
                  </a:lnTo>
                  <a:lnTo>
                    <a:pt x="264" y="650"/>
                  </a:lnTo>
                  <a:lnTo>
                    <a:pt x="265" y="660"/>
                  </a:lnTo>
                  <a:lnTo>
                    <a:pt x="265" y="669"/>
                  </a:lnTo>
                  <a:lnTo>
                    <a:pt x="266" y="679"/>
                  </a:lnTo>
                  <a:lnTo>
                    <a:pt x="267" y="687"/>
                  </a:lnTo>
                  <a:lnTo>
                    <a:pt x="268" y="695"/>
                  </a:lnTo>
                  <a:lnTo>
                    <a:pt x="268" y="703"/>
                  </a:lnTo>
                  <a:lnTo>
                    <a:pt x="268" y="711"/>
                  </a:lnTo>
                  <a:lnTo>
                    <a:pt x="267" y="719"/>
                  </a:lnTo>
                  <a:lnTo>
                    <a:pt x="266" y="727"/>
                  </a:lnTo>
                  <a:lnTo>
                    <a:pt x="265" y="734"/>
                  </a:lnTo>
                  <a:lnTo>
                    <a:pt x="263" y="742"/>
                  </a:lnTo>
                  <a:lnTo>
                    <a:pt x="261" y="750"/>
                  </a:lnTo>
                  <a:lnTo>
                    <a:pt x="258" y="758"/>
                  </a:lnTo>
                  <a:lnTo>
                    <a:pt x="254" y="767"/>
                  </a:lnTo>
                  <a:lnTo>
                    <a:pt x="249" y="775"/>
                  </a:lnTo>
                  <a:lnTo>
                    <a:pt x="244" y="785"/>
                  </a:lnTo>
                  <a:lnTo>
                    <a:pt x="239" y="794"/>
                  </a:lnTo>
                  <a:lnTo>
                    <a:pt x="234" y="803"/>
                  </a:lnTo>
                  <a:lnTo>
                    <a:pt x="230" y="814"/>
                  </a:lnTo>
                  <a:lnTo>
                    <a:pt x="226" y="824"/>
                  </a:lnTo>
                  <a:lnTo>
                    <a:pt x="222" y="835"/>
                  </a:lnTo>
                  <a:lnTo>
                    <a:pt x="218" y="846"/>
                  </a:lnTo>
                  <a:lnTo>
                    <a:pt x="214" y="857"/>
                  </a:lnTo>
                  <a:lnTo>
                    <a:pt x="210" y="868"/>
                  </a:lnTo>
                  <a:lnTo>
                    <a:pt x="206" y="879"/>
                  </a:lnTo>
                  <a:lnTo>
                    <a:pt x="202" y="890"/>
                  </a:lnTo>
                  <a:lnTo>
                    <a:pt x="198" y="901"/>
                  </a:lnTo>
                  <a:lnTo>
                    <a:pt x="194" y="912"/>
                  </a:lnTo>
                  <a:lnTo>
                    <a:pt x="189" y="922"/>
                  </a:lnTo>
                  <a:lnTo>
                    <a:pt x="184" y="932"/>
                  </a:lnTo>
                  <a:lnTo>
                    <a:pt x="179" y="941"/>
                  </a:lnTo>
                  <a:lnTo>
                    <a:pt x="174" y="949"/>
                  </a:lnTo>
                  <a:lnTo>
                    <a:pt x="172" y="949"/>
                  </a:lnTo>
                  <a:lnTo>
                    <a:pt x="170" y="951"/>
                  </a:lnTo>
                  <a:lnTo>
                    <a:pt x="167" y="952"/>
                  </a:lnTo>
                  <a:lnTo>
                    <a:pt x="165" y="953"/>
                  </a:lnTo>
                  <a:lnTo>
                    <a:pt x="162" y="953"/>
                  </a:lnTo>
                  <a:lnTo>
                    <a:pt x="159" y="952"/>
                  </a:lnTo>
                  <a:lnTo>
                    <a:pt x="157" y="949"/>
                  </a:lnTo>
                  <a:lnTo>
                    <a:pt x="155" y="945"/>
                  </a:lnTo>
                  <a:lnTo>
                    <a:pt x="155" y="940"/>
                  </a:lnTo>
                  <a:lnTo>
                    <a:pt x="157" y="933"/>
                  </a:lnTo>
                  <a:lnTo>
                    <a:pt x="158" y="925"/>
                  </a:lnTo>
                  <a:lnTo>
                    <a:pt x="160" y="916"/>
                  </a:lnTo>
                  <a:lnTo>
                    <a:pt x="163" y="908"/>
                  </a:lnTo>
                  <a:lnTo>
                    <a:pt x="166" y="898"/>
                  </a:lnTo>
                  <a:lnTo>
                    <a:pt x="169" y="888"/>
                  </a:lnTo>
                  <a:lnTo>
                    <a:pt x="172" y="879"/>
                  </a:lnTo>
                  <a:lnTo>
                    <a:pt x="175" y="869"/>
                  </a:lnTo>
                  <a:lnTo>
                    <a:pt x="178" y="860"/>
                  </a:lnTo>
                  <a:lnTo>
                    <a:pt x="180" y="850"/>
                  </a:lnTo>
                  <a:lnTo>
                    <a:pt x="182" y="842"/>
                  </a:lnTo>
                  <a:lnTo>
                    <a:pt x="182" y="834"/>
                  </a:lnTo>
                  <a:lnTo>
                    <a:pt x="182" y="828"/>
                  </a:lnTo>
                  <a:lnTo>
                    <a:pt x="178" y="837"/>
                  </a:lnTo>
                  <a:lnTo>
                    <a:pt x="175" y="848"/>
                  </a:lnTo>
                  <a:lnTo>
                    <a:pt x="171" y="859"/>
                  </a:lnTo>
                  <a:lnTo>
                    <a:pt x="167" y="871"/>
                  </a:lnTo>
                  <a:lnTo>
                    <a:pt x="164" y="883"/>
                  </a:lnTo>
                  <a:lnTo>
                    <a:pt x="160" y="896"/>
                  </a:lnTo>
                  <a:lnTo>
                    <a:pt x="157" y="908"/>
                  </a:lnTo>
                  <a:lnTo>
                    <a:pt x="154" y="920"/>
                  </a:lnTo>
                  <a:lnTo>
                    <a:pt x="150" y="931"/>
                  </a:lnTo>
                  <a:lnTo>
                    <a:pt x="147" y="942"/>
                  </a:lnTo>
                  <a:lnTo>
                    <a:pt x="143" y="951"/>
                  </a:lnTo>
                  <a:lnTo>
                    <a:pt x="139" y="960"/>
                  </a:lnTo>
                  <a:lnTo>
                    <a:pt x="135" y="967"/>
                  </a:lnTo>
                  <a:lnTo>
                    <a:pt x="131" y="973"/>
                  </a:lnTo>
                  <a:lnTo>
                    <a:pt x="127" y="977"/>
                  </a:lnTo>
                  <a:lnTo>
                    <a:pt x="123" y="978"/>
                  </a:lnTo>
                  <a:lnTo>
                    <a:pt x="119" y="978"/>
                  </a:lnTo>
                  <a:lnTo>
                    <a:pt x="115" y="977"/>
                  </a:lnTo>
                  <a:lnTo>
                    <a:pt x="113" y="975"/>
                  </a:lnTo>
                  <a:lnTo>
                    <a:pt x="111" y="971"/>
                  </a:lnTo>
                  <a:lnTo>
                    <a:pt x="110" y="967"/>
                  </a:lnTo>
                  <a:lnTo>
                    <a:pt x="110" y="962"/>
                  </a:lnTo>
                  <a:lnTo>
                    <a:pt x="110" y="956"/>
                  </a:lnTo>
                  <a:lnTo>
                    <a:pt x="111" y="950"/>
                  </a:lnTo>
                  <a:lnTo>
                    <a:pt x="113" y="943"/>
                  </a:lnTo>
                  <a:lnTo>
                    <a:pt x="114" y="937"/>
                  </a:lnTo>
                  <a:lnTo>
                    <a:pt x="115" y="930"/>
                  </a:lnTo>
                  <a:lnTo>
                    <a:pt x="117" y="923"/>
                  </a:lnTo>
                  <a:lnTo>
                    <a:pt x="119" y="916"/>
                  </a:lnTo>
                  <a:lnTo>
                    <a:pt x="121" y="910"/>
                  </a:lnTo>
                  <a:lnTo>
                    <a:pt x="122" y="905"/>
                  </a:lnTo>
                  <a:lnTo>
                    <a:pt x="123" y="899"/>
                  </a:lnTo>
                  <a:lnTo>
                    <a:pt x="126" y="887"/>
                  </a:lnTo>
                  <a:lnTo>
                    <a:pt x="129" y="876"/>
                  </a:lnTo>
                  <a:lnTo>
                    <a:pt x="131" y="866"/>
                  </a:lnTo>
                  <a:lnTo>
                    <a:pt x="133" y="858"/>
                  </a:lnTo>
                  <a:lnTo>
                    <a:pt x="135" y="850"/>
                  </a:lnTo>
                  <a:lnTo>
                    <a:pt x="138" y="842"/>
                  </a:lnTo>
                  <a:lnTo>
                    <a:pt x="141" y="833"/>
                  </a:lnTo>
                  <a:lnTo>
                    <a:pt x="145" y="825"/>
                  </a:lnTo>
                  <a:lnTo>
                    <a:pt x="141" y="835"/>
                  </a:lnTo>
                  <a:lnTo>
                    <a:pt x="137" y="847"/>
                  </a:lnTo>
                  <a:lnTo>
                    <a:pt x="132" y="860"/>
                  </a:lnTo>
                  <a:lnTo>
                    <a:pt x="128" y="874"/>
                  </a:lnTo>
                  <a:lnTo>
                    <a:pt x="124" y="888"/>
                  </a:lnTo>
                  <a:lnTo>
                    <a:pt x="120" y="903"/>
                  </a:lnTo>
                  <a:lnTo>
                    <a:pt x="116" y="918"/>
                  </a:lnTo>
                  <a:lnTo>
                    <a:pt x="111" y="932"/>
                  </a:lnTo>
                  <a:lnTo>
                    <a:pt x="107" y="944"/>
                  </a:lnTo>
                  <a:lnTo>
                    <a:pt x="103" y="955"/>
                  </a:lnTo>
                  <a:lnTo>
                    <a:pt x="97" y="965"/>
                  </a:lnTo>
                  <a:lnTo>
                    <a:pt x="91" y="973"/>
                  </a:lnTo>
                  <a:lnTo>
                    <a:pt x="85" y="978"/>
                  </a:lnTo>
                  <a:lnTo>
                    <a:pt x="79" y="981"/>
                  </a:lnTo>
                  <a:lnTo>
                    <a:pt x="71" y="979"/>
                  </a:lnTo>
                  <a:lnTo>
                    <a:pt x="63" y="975"/>
                  </a:lnTo>
                  <a:lnTo>
                    <a:pt x="61" y="976"/>
                  </a:lnTo>
                  <a:lnTo>
                    <a:pt x="61" y="974"/>
                  </a:lnTo>
                  <a:lnTo>
                    <a:pt x="61" y="971"/>
                  </a:lnTo>
                  <a:lnTo>
                    <a:pt x="62" y="964"/>
                  </a:lnTo>
                  <a:lnTo>
                    <a:pt x="63" y="956"/>
                  </a:lnTo>
                  <a:lnTo>
                    <a:pt x="66" y="946"/>
                  </a:lnTo>
                  <a:lnTo>
                    <a:pt x="69" y="935"/>
                  </a:lnTo>
                  <a:lnTo>
                    <a:pt x="72" y="923"/>
                  </a:lnTo>
                  <a:lnTo>
                    <a:pt x="75" y="910"/>
                  </a:lnTo>
                  <a:lnTo>
                    <a:pt x="79" y="896"/>
                  </a:lnTo>
                  <a:lnTo>
                    <a:pt x="83" y="883"/>
                  </a:lnTo>
                  <a:lnTo>
                    <a:pt x="87" y="869"/>
                  </a:lnTo>
                  <a:lnTo>
                    <a:pt x="91" y="855"/>
                  </a:lnTo>
                  <a:lnTo>
                    <a:pt x="94" y="842"/>
                  </a:lnTo>
                  <a:lnTo>
                    <a:pt x="98" y="830"/>
                  </a:lnTo>
                  <a:lnTo>
                    <a:pt x="101" y="819"/>
                  </a:lnTo>
                  <a:lnTo>
                    <a:pt x="98" y="827"/>
                  </a:lnTo>
                  <a:lnTo>
                    <a:pt x="94" y="837"/>
                  </a:lnTo>
                  <a:lnTo>
                    <a:pt x="90" y="846"/>
                  </a:lnTo>
                  <a:lnTo>
                    <a:pt x="86" y="857"/>
                  </a:lnTo>
                  <a:lnTo>
                    <a:pt x="81" y="868"/>
                  </a:lnTo>
                  <a:lnTo>
                    <a:pt x="77" y="878"/>
                  </a:lnTo>
                  <a:lnTo>
                    <a:pt x="72" y="889"/>
                  </a:lnTo>
                  <a:lnTo>
                    <a:pt x="67" y="899"/>
                  </a:lnTo>
                  <a:lnTo>
                    <a:pt x="62" y="910"/>
                  </a:lnTo>
                  <a:lnTo>
                    <a:pt x="57" y="918"/>
                  </a:lnTo>
                  <a:lnTo>
                    <a:pt x="53" y="927"/>
                  </a:lnTo>
                  <a:lnTo>
                    <a:pt x="49" y="934"/>
                  </a:lnTo>
                  <a:lnTo>
                    <a:pt x="45" y="940"/>
                  </a:lnTo>
                  <a:lnTo>
                    <a:pt x="41" y="944"/>
                  </a:lnTo>
                  <a:lnTo>
                    <a:pt x="39" y="946"/>
                  </a:lnTo>
                  <a:lnTo>
                    <a:pt x="36" y="947"/>
                  </a:lnTo>
                  <a:lnTo>
                    <a:pt x="31" y="947"/>
                  </a:lnTo>
                  <a:lnTo>
                    <a:pt x="28" y="945"/>
                  </a:lnTo>
                  <a:lnTo>
                    <a:pt x="25" y="943"/>
                  </a:lnTo>
                  <a:lnTo>
                    <a:pt x="24" y="940"/>
                  </a:lnTo>
                  <a:lnTo>
                    <a:pt x="23" y="935"/>
                  </a:lnTo>
                  <a:lnTo>
                    <a:pt x="22" y="928"/>
                  </a:lnTo>
                  <a:lnTo>
                    <a:pt x="23" y="922"/>
                  </a:lnTo>
                  <a:lnTo>
                    <a:pt x="24" y="914"/>
                  </a:lnTo>
                  <a:lnTo>
                    <a:pt x="25" y="905"/>
                  </a:lnTo>
                  <a:lnTo>
                    <a:pt x="28" y="896"/>
                  </a:lnTo>
                  <a:lnTo>
                    <a:pt x="30" y="886"/>
                  </a:lnTo>
                  <a:lnTo>
                    <a:pt x="34" y="875"/>
                  </a:lnTo>
                  <a:lnTo>
                    <a:pt x="37" y="864"/>
                  </a:lnTo>
                  <a:lnTo>
                    <a:pt x="40" y="852"/>
                  </a:lnTo>
                  <a:lnTo>
                    <a:pt x="44" y="841"/>
                  </a:lnTo>
                  <a:lnTo>
                    <a:pt x="47" y="829"/>
                  </a:lnTo>
                  <a:lnTo>
                    <a:pt x="52" y="816"/>
                  </a:lnTo>
                  <a:lnTo>
                    <a:pt x="56" y="804"/>
                  </a:lnTo>
                  <a:lnTo>
                    <a:pt x="60" y="795"/>
                  </a:lnTo>
                  <a:lnTo>
                    <a:pt x="64" y="786"/>
                  </a:lnTo>
                  <a:lnTo>
                    <a:pt x="69" y="778"/>
                  </a:lnTo>
                  <a:lnTo>
                    <a:pt x="73" y="770"/>
                  </a:lnTo>
                  <a:lnTo>
                    <a:pt x="78" y="762"/>
                  </a:lnTo>
                  <a:lnTo>
                    <a:pt x="83" y="753"/>
                  </a:lnTo>
                  <a:lnTo>
                    <a:pt x="81" y="756"/>
                  </a:lnTo>
                  <a:lnTo>
                    <a:pt x="81" y="754"/>
                  </a:lnTo>
                  <a:lnTo>
                    <a:pt x="81" y="750"/>
                  </a:lnTo>
                  <a:lnTo>
                    <a:pt x="82" y="747"/>
                  </a:lnTo>
                  <a:lnTo>
                    <a:pt x="81" y="745"/>
                  </a:lnTo>
                  <a:lnTo>
                    <a:pt x="77" y="747"/>
                  </a:lnTo>
                  <a:lnTo>
                    <a:pt x="69" y="756"/>
                  </a:lnTo>
                  <a:lnTo>
                    <a:pt x="57" y="773"/>
                  </a:lnTo>
                  <a:lnTo>
                    <a:pt x="53" y="780"/>
                  </a:lnTo>
                  <a:lnTo>
                    <a:pt x="49" y="786"/>
                  </a:lnTo>
                  <a:lnTo>
                    <a:pt x="44" y="793"/>
                  </a:lnTo>
                  <a:lnTo>
                    <a:pt x="39" y="798"/>
                  </a:lnTo>
                  <a:lnTo>
                    <a:pt x="34" y="804"/>
                  </a:lnTo>
                  <a:lnTo>
                    <a:pt x="29" y="810"/>
                  </a:lnTo>
                  <a:lnTo>
                    <a:pt x="24" y="816"/>
                  </a:lnTo>
                  <a:lnTo>
                    <a:pt x="19" y="822"/>
                  </a:lnTo>
                  <a:lnTo>
                    <a:pt x="11" y="825"/>
                  </a:lnTo>
                  <a:lnTo>
                    <a:pt x="5" y="824"/>
                  </a:lnTo>
                  <a:lnTo>
                    <a:pt x="2" y="822"/>
                  </a:lnTo>
                  <a:lnTo>
                    <a:pt x="0" y="816"/>
                  </a:lnTo>
                  <a:lnTo>
                    <a:pt x="0" y="808"/>
                  </a:lnTo>
                  <a:lnTo>
                    <a:pt x="2" y="798"/>
                  </a:lnTo>
                  <a:lnTo>
                    <a:pt x="5" y="785"/>
                  </a:lnTo>
                  <a:lnTo>
                    <a:pt x="9" y="771"/>
                  </a:lnTo>
                  <a:lnTo>
                    <a:pt x="11" y="764"/>
                  </a:lnTo>
                  <a:lnTo>
                    <a:pt x="13" y="758"/>
                  </a:lnTo>
                  <a:lnTo>
                    <a:pt x="16" y="752"/>
                  </a:lnTo>
                  <a:lnTo>
                    <a:pt x="19" y="746"/>
                  </a:lnTo>
                  <a:lnTo>
                    <a:pt x="22" y="740"/>
                  </a:lnTo>
                  <a:lnTo>
                    <a:pt x="25" y="734"/>
                  </a:lnTo>
                  <a:lnTo>
                    <a:pt x="29" y="728"/>
                  </a:lnTo>
                  <a:lnTo>
                    <a:pt x="33" y="723"/>
                  </a:lnTo>
                  <a:lnTo>
                    <a:pt x="37" y="717"/>
                  </a:lnTo>
                  <a:lnTo>
                    <a:pt x="40" y="711"/>
                  </a:lnTo>
                  <a:lnTo>
                    <a:pt x="44" y="706"/>
                  </a:lnTo>
                  <a:lnTo>
                    <a:pt x="47" y="701"/>
                  </a:lnTo>
                  <a:lnTo>
                    <a:pt x="51" y="695"/>
                  </a:lnTo>
                  <a:lnTo>
                    <a:pt x="55" y="690"/>
                  </a:lnTo>
                  <a:lnTo>
                    <a:pt x="59" y="685"/>
                  </a:lnTo>
                  <a:lnTo>
                    <a:pt x="62" y="680"/>
                  </a:lnTo>
                  <a:lnTo>
                    <a:pt x="64" y="678"/>
                  </a:lnTo>
                  <a:lnTo>
                    <a:pt x="66" y="675"/>
                  </a:lnTo>
                  <a:lnTo>
                    <a:pt x="68" y="673"/>
                  </a:lnTo>
                  <a:lnTo>
                    <a:pt x="70" y="671"/>
                  </a:lnTo>
                  <a:lnTo>
                    <a:pt x="71" y="669"/>
                  </a:lnTo>
                  <a:lnTo>
                    <a:pt x="73" y="668"/>
                  </a:lnTo>
                  <a:lnTo>
                    <a:pt x="76" y="666"/>
                  </a:lnTo>
                  <a:lnTo>
                    <a:pt x="78" y="664"/>
                  </a:lnTo>
                  <a:lnTo>
                    <a:pt x="82" y="660"/>
                  </a:lnTo>
                  <a:lnTo>
                    <a:pt x="86" y="656"/>
                  </a:lnTo>
                  <a:lnTo>
                    <a:pt x="89" y="652"/>
                  </a:lnTo>
                  <a:lnTo>
                    <a:pt x="93" y="649"/>
                  </a:lnTo>
                  <a:lnTo>
                    <a:pt x="95" y="645"/>
                  </a:lnTo>
                  <a:lnTo>
                    <a:pt x="99" y="642"/>
                  </a:lnTo>
                  <a:lnTo>
                    <a:pt x="101" y="638"/>
                  </a:lnTo>
                  <a:lnTo>
                    <a:pt x="105" y="634"/>
                  </a:lnTo>
                  <a:lnTo>
                    <a:pt x="110" y="630"/>
                  </a:lnTo>
                  <a:lnTo>
                    <a:pt x="116" y="625"/>
                  </a:lnTo>
                  <a:lnTo>
                    <a:pt x="121" y="621"/>
                  </a:lnTo>
                  <a:lnTo>
                    <a:pt x="127" y="617"/>
                  </a:lnTo>
                  <a:lnTo>
                    <a:pt x="133" y="613"/>
                  </a:lnTo>
                  <a:lnTo>
                    <a:pt x="140" y="610"/>
                  </a:lnTo>
                  <a:lnTo>
                    <a:pt x="147" y="607"/>
                  </a:lnTo>
                  <a:lnTo>
                    <a:pt x="154" y="604"/>
                  </a:lnTo>
                  <a:lnTo>
                    <a:pt x="161" y="584"/>
                  </a:lnTo>
                  <a:lnTo>
                    <a:pt x="164" y="570"/>
                  </a:lnTo>
                  <a:lnTo>
                    <a:pt x="167" y="557"/>
                  </a:lnTo>
                  <a:lnTo>
                    <a:pt x="169" y="546"/>
                  </a:lnTo>
                  <a:lnTo>
                    <a:pt x="171" y="537"/>
                  </a:lnTo>
                  <a:lnTo>
                    <a:pt x="173" y="529"/>
                  </a:lnTo>
                  <a:lnTo>
                    <a:pt x="174" y="522"/>
                  </a:lnTo>
                  <a:lnTo>
                    <a:pt x="176" y="515"/>
                  </a:lnTo>
                  <a:lnTo>
                    <a:pt x="178" y="509"/>
                  </a:lnTo>
                  <a:lnTo>
                    <a:pt x="179" y="503"/>
                  </a:lnTo>
                  <a:lnTo>
                    <a:pt x="181" y="496"/>
                  </a:lnTo>
                  <a:lnTo>
                    <a:pt x="182" y="488"/>
                  </a:lnTo>
                  <a:lnTo>
                    <a:pt x="184" y="480"/>
                  </a:lnTo>
                  <a:lnTo>
                    <a:pt x="186" y="471"/>
                  </a:lnTo>
                  <a:lnTo>
                    <a:pt x="188" y="459"/>
                  </a:lnTo>
                  <a:lnTo>
                    <a:pt x="191" y="447"/>
                  </a:lnTo>
                  <a:lnTo>
                    <a:pt x="194" y="432"/>
                  </a:lnTo>
                  <a:lnTo>
                    <a:pt x="202" y="354"/>
                  </a:lnTo>
                  <a:lnTo>
                    <a:pt x="203" y="350"/>
                  </a:lnTo>
                  <a:lnTo>
                    <a:pt x="204" y="344"/>
                  </a:lnTo>
                  <a:lnTo>
                    <a:pt x="204" y="335"/>
                  </a:lnTo>
                  <a:lnTo>
                    <a:pt x="206" y="325"/>
                  </a:lnTo>
                  <a:lnTo>
                    <a:pt x="206" y="315"/>
                  </a:lnTo>
                  <a:lnTo>
                    <a:pt x="208" y="306"/>
                  </a:lnTo>
                  <a:lnTo>
                    <a:pt x="208" y="300"/>
                  </a:lnTo>
                  <a:lnTo>
                    <a:pt x="208" y="296"/>
                  </a:lnTo>
                  <a:lnTo>
                    <a:pt x="209" y="284"/>
                  </a:lnTo>
                  <a:lnTo>
                    <a:pt x="211" y="272"/>
                  </a:lnTo>
                  <a:lnTo>
                    <a:pt x="214" y="261"/>
                  </a:lnTo>
                  <a:lnTo>
                    <a:pt x="216" y="249"/>
                  </a:lnTo>
                  <a:lnTo>
                    <a:pt x="219" y="237"/>
                  </a:lnTo>
                  <a:lnTo>
                    <a:pt x="222" y="226"/>
                  </a:lnTo>
                  <a:lnTo>
                    <a:pt x="225" y="215"/>
                  </a:lnTo>
                  <a:lnTo>
                    <a:pt x="228" y="203"/>
                  </a:lnTo>
                  <a:lnTo>
                    <a:pt x="232" y="193"/>
                  </a:lnTo>
                  <a:lnTo>
                    <a:pt x="235" y="181"/>
                  </a:lnTo>
                  <a:lnTo>
                    <a:pt x="239" y="171"/>
                  </a:lnTo>
                  <a:lnTo>
                    <a:pt x="243" y="159"/>
                  </a:lnTo>
                  <a:lnTo>
                    <a:pt x="246" y="149"/>
                  </a:lnTo>
                  <a:lnTo>
                    <a:pt x="250" y="137"/>
                  </a:lnTo>
                  <a:lnTo>
                    <a:pt x="254" y="127"/>
                  </a:lnTo>
                  <a:lnTo>
                    <a:pt x="258" y="115"/>
                  </a:lnTo>
                  <a:lnTo>
                    <a:pt x="260" y="110"/>
                  </a:lnTo>
                  <a:lnTo>
                    <a:pt x="262" y="104"/>
                  </a:lnTo>
                  <a:lnTo>
                    <a:pt x="265" y="97"/>
                  </a:lnTo>
                  <a:lnTo>
                    <a:pt x="267" y="90"/>
                  </a:lnTo>
                  <a:lnTo>
                    <a:pt x="270" y="83"/>
                  </a:lnTo>
                  <a:lnTo>
                    <a:pt x="273" y="75"/>
                  </a:lnTo>
                  <a:lnTo>
                    <a:pt x="276" y="66"/>
                  </a:lnTo>
                  <a:lnTo>
                    <a:pt x="279" y="58"/>
                  </a:lnTo>
                  <a:lnTo>
                    <a:pt x="282" y="49"/>
                  </a:lnTo>
                  <a:lnTo>
                    <a:pt x="284" y="41"/>
                  </a:lnTo>
                  <a:lnTo>
                    <a:pt x="287" y="32"/>
                  </a:lnTo>
                  <a:lnTo>
                    <a:pt x="290" y="25"/>
                  </a:lnTo>
                  <a:lnTo>
                    <a:pt x="292" y="18"/>
                  </a:lnTo>
                  <a:lnTo>
                    <a:pt x="294" y="11"/>
                  </a:lnTo>
                  <a:lnTo>
                    <a:pt x="296" y="5"/>
                  </a:lnTo>
                  <a:lnTo>
                    <a:pt x="298" y="0"/>
                  </a:lnTo>
                  <a:lnTo>
                    <a:pt x="480" y="2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6" name="Freeform 6">
              <a:extLst>
                <a:ext uri="{FF2B5EF4-FFF2-40B4-BE49-F238E27FC236}">
                  <a16:creationId xmlns:a16="http://schemas.microsoft.com/office/drawing/2014/main" id="{AC054C91-5C96-0CCB-ED44-3DB91FA3C407}"/>
                </a:ext>
              </a:extLst>
            </p:cNvPr>
            <p:cNvSpPr>
              <a:spLocks/>
            </p:cNvSpPr>
            <p:nvPr/>
          </p:nvSpPr>
          <p:spPr bwMode="auto">
            <a:xfrm>
              <a:off x="3659" y="2951"/>
              <a:ext cx="93" cy="90"/>
            </a:xfrm>
            <a:custGeom>
              <a:avLst/>
              <a:gdLst>
                <a:gd name="T0" fmla="*/ 26 w 93"/>
                <a:gd name="T1" fmla="*/ 86 h 90"/>
                <a:gd name="T2" fmla="*/ 26 w 93"/>
                <a:gd name="T3" fmla="*/ 86 h 90"/>
                <a:gd name="T4" fmla="*/ 34 w 93"/>
                <a:gd name="T5" fmla="*/ 84 h 90"/>
                <a:gd name="T6" fmla="*/ 43 w 93"/>
                <a:gd name="T7" fmla="*/ 82 h 90"/>
                <a:gd name="T8" fmla="*/ 50 w 93"/>
                <a:gd name="T9" fmla="*/ 79 h 90"/>
                <a:gd name="T10" fmla="*/ 57 w 93"/>
                <a:gd name="T11" fmla="*/ 76 h 90"/>
                <a:gd name="T12" fmla="*/ 63 w 93"/>
                <a:gd name="T13" fmla="*/ 71 h 90"/>
                <a:gd name="T14" fmla="*/ 69 w 93"/>
                <a:gd name="T15" fmla="*/ 66 h 90"/>
                <a:gd name="T16" fmla="*/ 74 w 93"/>
                <a:gd name="T17" fmla="*/ 62 h 90"/>
                <a:gd name="T18" fmla="*/ 78 w 93"/>
                <a:gd name="T19" fmla="*/ 56 h 90"/>
                <a:gd name="T20" fmla="*/ 82 w 93"/>
                <a:gd name="T21" fmla="*/ 50 h 90"/>
                <a:gd name="T22" fmla="*/ 85 w 93"/>
                <a:gd name="T23" fmla="*/ 44 h 90"/>
                <a:gd name="T24" fmla="*/ 87 w 93"/>
                <a:gd name="T25" fmla="*/ 37 h 90"/>
                <a:gd name="T26" fmla="*/ 89 w 93"/>
                <a:gd name="T27" fmla="*/ 30 h 90"/>
                <a:gd name="T28" fmla="*/ 91 w 93"/>
                <a:gd name="T29" fmla="*/ 23 h 90"/>
                <a:gd name="T30" fmla="*/ 92 w 93"/>
                <a:gd name="T31" fmla="*/ 16 h 90"/>
                <a:gd name="T32" fmla="*/ 92 w 93"/>
                <a:gd name="T33" fmla="*/ 8 h 90"/>
                <a:gd name="T34" fmla="*/ 92 w 93"/>
                <a:gd name="T35" fmla="*/ 0 h 90"/>
                <a:gd name="T36" fmla="*/ 92 w 93"/>
                <a:gd name="T37" fmla="*/ 9 h 90"/>
                <a:gd name="T38" fmla="*/ 91 w 93"/>
                <a:gd name="T39" fmla="*/ 18 h 90"/>
                <a:gd name="T40" fmla="*/ 89 w 93"/>
                <a:gd name="T41" fmla="*/ 27 h 90"/>
                <a:gd name="T42" fmla="*/ 85 w 93"/>
                <a:gd name="T43" fmla="*/ 36 h 90"/>
                <a:gd name="T44" fmla="*/ 82 w 93"/>
                <a:gd name="T45" fmla="*/ 43 h 90"/>
                <a:gd name="T46" fmla="*/ 78 w 93"/>
                <a:gd name="T47" fmla="*/ 51 h 90"/>
                <a:gd name="T48" fmla="*/ 72 w 93"/>
                <a:gd name="T49" fmla="*/ 58 h 90"/>
                <a:gd name="T50" fmla="*/ 66 w 93"/>
                <a:gd name="T51" fmla="*/ 64 h 90"/>
                <a:gd name="T52" fmla="*/ 59 w 93"/>
                <a:gd name="T53" fmla="*/ 70 h 90"/>
                <a:gd name="T54" fmla="*/ 52 w 93"/>
                <a:gd name="T55" fmla="*/ 75 h 90"/>
                <a:gd name="T56" fmla="*/ 44 w 93"/>
                <a:gd name="T57" fmla="*/ 79 h 90"/>
                <a:gd name="T58" fmla="*/ 36 w 93"/>
                <a:gd name="T59" fmla="*/ 83 h 90"/>
                <a:gd name="T60" fmla="*/ 27 w 93"/>
                <a:gd name="T61" fmla="*/ 86 h 90"/>
                <a:gd name="T62" fmla="*/ 19 w 93"/>
                <a:gd name="T63" fmla="*/ 88 h 90"/>
                <a:gd name="T64" fmla="*/ 10 w 93"/>
                <a:gd name="T65" fmla="*/ 89 h 90"/>
                <a:gd name="T66" fmla="*/ 0 w 93"/>
                <a:gd name="T67" fmla="*/ 89 h 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0">
                  <a:moveTo>
                    <a:pt x="26" y="86"/>
                  </a:moveTo>
                  <a:lnTo>
                    <a:pt x="26" y="86"/>
                  </a:lnTo>
                  <a:lnTo>
                    <a:pt x="34" y="84"/>
                  </a:lnTo>
                  <a:lnTo>
                    <a:pt x="43" y="82"/>
                  </a:lnTo>
                  <a:lnTo>
                    <a:pt x="50" y="79"/>
                  </a:lnTo>
                  <a:lnTo>
                    <a:pt x="57" y="76"/>
                  </a:lnTo>
                  <a:lnTo>
                    <a:pt x="63" y="71"/>
                  </a:lnTo>
                  <a:lnTo>
                    <a:pt x="69" y="66"/>
                  </a:lnTo>
                  <a:lnTo>
                    <a:pt x="74" y="62"/>
                  </a:lnTo>
                  <a:lnTo>
                    <a:pt x="78" y="56"/>
                  </a:lnTo>
                  <a:lnTo>
                    <a:pt x="82" y="50"/>
                  </a:lnTo>
                  <a:lnTo>
                    <a:pt x="85" y="44"/>
                  </a:lnTo>
                  <a:lnTo>
                    <a:pt x="87" y="37"/>
                  </a:lnTo>
                  <a:lnTo>
                    <a:pt x="89" y="30"/>
                  </a:lnTo>
                  <a:lnTo>
                    <a:pt x="91" y="23"/>
                  </a:lnTo>
                  <a:lnTo>
                    <a:pt x="92" y="16"/>
                  </a:lnTo>
                  <a:lnTo>
                    <a:pt x="92" y="8"/>
                  </a:lnTo>
                  <a:lnTo>
                    <a:pt x="92" y="0"/>
                  </a:lnTo>
                  <a:lnTo>
                    <a:pt x="92" y="9"/>
                  </a:lnTo>
                  <a:lnTo>
                    <a:pt x="91" y="18"/>
                  </a:lnTo>
                  <a:lnTo>
                    <a:pt x="89" y="27"/>
                  </a:lnTo>
                  <a:lnTo>
                    <a:pt x="85" y="36"/>
                  </a:lnTo>
                  <a:lnTo>
                    <a:pt x="82" y="43"/>
                  </a:lnTo>
                  <a:lnTo>
                    <a:pt x="78" y="51"/>
                  </a:lnTo>
                  <a:lnTo>
                    <a:pt x="72" y="58"/>
                  </a:lnTo>
                  <a:lnTo>
                    <a:pt x="66" y="64"/>
                  </a:lnTo>
                  <a:lnTo>
                    <a:pt x="59" y="70"/>
                  </a:lnTo>
                  <a:lnTo>
                    <a:pt x="52" y="75"/>
                  </a:lnTo>
                  <a:lnTo>
                    <a:pt x="44" y="79"/>
                  </a:lnTo>
                  <a:lnTo>
                    <a:pt x="36" y="83"/>
                  </a:lnTo>
                  <a:lnTo>
                    <a:pt x="27" y="86"/>
                  </a:lnTo>
                  <a:lnTo>
                    <a:pt x="19" y="88"/>
                  </a:lnTo>
                  <a:lnTo>
                    <a:pt x="10" y="89"/>
                  </a:lnTo>
                  <a:lnTo>
                    <a:pt x="0" y="8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7" name="Freeform 7">
              <a:extLst>
                <a:ext uri="{FF2B5EF4-FFF2-40B4-BE49-F238E27FC236}">
                  <a16:creationId xmlns:a16="http://schemas.microsoft.com/office/drawing/2014/main" id="{61BEBCAC-70E4-F5EB-7438-7CDBF17F17A5}"/>
                </a:ext>
              </a:extLst>
            </p:cNvPr>
            <p:cNvSpPr>
              <a:spLocks/>
            </p:cNvSpPr>
            <p:nvPr/>
          </p:nvSpPr>
          <p:spPr bwMode="auto">
            <a:xfrm>
              <a:off x="3668" y="2951"/>
              <a:ext cx="112" cy="114"/>
            </a:xfrm>
            <a:custGeom>
              <a:avLst/>
              <a:gdLst>
                <a:gd name="T0" fmla="*/ 3 w 112"/>
                <a:gd name="T1" fmla="*/ 105 h 114"/>
                <a:gd name="T2" fmla="*/ 11 w 112"/>
                <a:gd name="T3" fmla="*/ 106 h 114"/>
                <a:gd name="T4" fmla="*/ 19 w 112"/>
                <a:gd name="T5" fmla="*/ 108 h 114"/>
                <a:gd name="T6" fmla="*/ 27 w 112"/>
                <a:gd name="T7" fmla="*/ 110 h 114"/>
                <a:gd name="T8" fmla="*/ 39 w 112"/>
                <a:gd name="T9" fmla="*/ 112 h 114"/>
                <a:gd name="T10" fmla="*/ 57 w 112"/>
                <a:gd name="T11" fmla="*/ 112 h 114"/>
                <a:gd name="T12" fmla="*/ 76 w 112"/>
                <a:gd name="T13" fmla="*/ 109 h 114"/>
                <a:gd name="T14" fmla="*/ 94 w 112"/>
                <a:gd name="T15" fmla="*/ 104 h 114"/>
                <a:gd name="T16" fmla="*/ 101 w 112"/>
                <a:gd name="T17" fmla="*/ 100 h 114"/>
                <a:gd name="T18" fmla="*/ 106 w 112"/>
                <a:gd name="T19" fmla="*/ 99 h 114"/>
                <a:gd name="T20" fmla="*/ 111 w 112"/>
                <a:gd name="T21" fmla="*/ 98 h 114"/>
                <a:gd name="T22" fmla="*/ 107 w 112"/>
                <a:gd name="T23" fmla="*/ 95 h 114"/>
                <a:gd name="T24" fmla="*/ 98 w 112"/>
                <a:gd name="T25" fmla="*/ 86 h 114"/>
                <a:gd name="T26" fmla="*/ 98 w 112"/>
                <a:gd name="T27" fmla="*/ 75 h 114"/>
                <a:gd name="T28" fmla="*/ 97 w 112"/>
                <a:gd name="T29" fmla="*/ 63 h 114"/>
                <a:gd name="T30" fmla="*/ 96 w 112"/>
                <a:gd name="T31" fmla="*/ 52 h 114"/>
                <a:gd name="T32" fmla="*/ 95 w 112"/>
                <a:gd name="T33" fmla="*/ 40 h 114"/>
                <a:gd name="T34" fmla="*/ 94 w 112"/>
                <a:gd name="T35" fmla="*/ 29 h 114"/>
                <a:gd name="T36" fmla="*/ 94 w 112"/>
                <a:gd name="T37" fmla="*/ 17 h 114"/>
                <a:gd name="T38" fmla="*/ 95 w 112"/>
                <a:gd name="T39" fmla="*/ 6 h 114"/>
                <a:gd name="T40" fmla="*/ 93 w 112"/>
                <a:gd name="T41" fmla="*/ 0 h 114"/>
                <a:gd name="T42" fmla="*/ 86 w 112"/>
                <a:gd name="T43" fmla="*/ 0 h 114"/>
                <a:gd name="T44" fmla="*/ 84 w 112"/>
                <a:gd name="T45" fmla="*/ 10 h 114"/>
                <a:gd name="T46" fmla="*/ 81 w 112"/>
                <a:gd name="T47" fmla="*/ 26 h 114"/>
                <a:gd name="T48" fmla="*/ 75 w 112"/>
                <a:gd name="T49" fmla="*/ 41 h 114"/>
                <a:gd name="T50" fmla="*/ 67 w 112"/>
                <a:gd name="T51" fmla="*/ 54 h 114"/>
                <a:gd name="T52" fmla="*/ 57 w 112"/>
                <a:gd name="T53" fmla="*/ 66 h 114"/>
                <a:gd name="T54" fmla="*/ 44 w 112"/>
                <a:gd name="T55" fmla="*/ 76 h 114"/>
                <a:gd name="T56" fmla="*/ 29 w 112"/>
                <a:gd name="T57" fmla="*/ 83 h 114"/>
                <a:gd name="T58" fmla="*/ 13 w 112"/>
                <a:gd name="T59" fmla="*/ 88 h 114"/>
                <a:gd name="T60" fmla="*/ 2 w 112"/>
                <a:gd name="T61" fmla="*/ 90 h 114"/>
                <a:gd name="T62" fmla="*/ 1 w 112"/>
                <a:gd name="T63" fmla="*/ 94 h 114"/>
                <a:gd name="T64" fmla="*/ 1 w 112"/>
                <a:gd name="T65" fmla="*/ 99 h 114"/>
                <a:gd name="T66" fmla="*/ 2 w 112"/>
                <a:gd name="T67" fmla="*/ 104 h 114"/>
                <a:gd name="T68" fmla="*/ 0 w 112"/>
                <a:gd name="T69" fmla="*/ 106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114">
                  <a:moveTo>
                    <a:pt x="0" y="105"/>
                  </a:move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8" name="Freeform 8">
              <a:extLst>
                <a:ext uri="{FF2B5EF4-FFF2-40B4-BE49-F238E27FC236}">
                  <a16:creationId xmlns:a16="http://schemas.microsoft.com/office/drawing/2014/main" id="{913F5971-BFAE-11F8-08A9-E85839515BCE}"/>
                </a:ext>
              </a:extLst>
            </p:cNvPr>
            <p:cNvSpPr>
              <a:spLocks/>
            </p:cNvSpPr>
            <p:nvPr/>
          </p:nvSpPr>
          <p:spPr bwMode="auto">
            <a:xfrm>
              <a:off x="3668" y="2951"/>
              <a:ext cx="112" cy="114"/>
            </a:xfrm>
            <a:custGeom>
              <a:avLst/>
              <a:gdLst>
                <a:gd name="T0" fmla="*/ 0 w 112"/>
                <a:gd name="T1" fmla="*/ 105 h 114"/>
                <a:gd name="T2" fmla="*/ 7 w 112"/>
                <a:gd name="T3" fmla="*/ 105 h 114"/>
                <a:gd name="T4" fmla="*/ 15 w 112"/>
                <a:gd name="T5" fmla="*/ 107 h 114"/>
                <a:gd name="T6" fmla="*/ 23 w 112"/>
                <a:gd name="T7" fmla="*/ 109 h 114"/>
                <a:gd name="T8" fmla="*/ 30 w 112"/>
                <a:gd name="T9" fmla="*/ 110 h 114"/>
                <a:gd name="T10" fmla="*/ 48 w 112"/>
                <a:gd name="T11" fmla="*/ 113 h 114"/>
                <a:gd name="T12" fmla="*/ 67 w 112"/>
                <a:gd name="T13" fmla="*/ 111 h 114"/>
                <a:gd name="T14" fmla="*/ 84 w 112"/>
                <a:gd name="T15" fmla="*/ 107 h 114"/>
                <a:gd name="T16" fmla="*/ 103 w 112"/>
                <a:gd name="T17" fmla="*/ 102 h 114"/>
                <a:gd name="T18" fmla="*/ 103 w 112"/>
                <a:gd name="T19" fmla="*/ 100 h 114"/>
                <a:gd name="T20" fmla="*/ 108 w 112"/>
                <a:gd name="T21" fmla="*/ 99 h 114"/>
                <a:gd name="T22" fmla="*/ 110 w 112"/>
                <a:gd name="T23" fmla="*/ 97 h 114"/>
                <a:gd name="T24" fmla="*/ 98 w 112"/>
                <a:gd name="T25" fmla="*/ 92 h 114"/>
                <a:gd name="T26" fmla="*/ 98 w 112"/>
                <a:gd name="T27" fmla="*/ 80 h 114"/>
                <a:gd name="T28" fmla="*/ 98 w 112"/>
                <a:gd name="T29" fmla="*/ 69 h 114"/>
                <a:gd name="T30" fmla="*/ 96 w 112"/>
                <a:gd name="T31" fmla="*/ 58 h 114"/>
                <a:gd name="T32" fmla="*/ 96 w 112"/>
                <a:gd name="T33" fmla="*/ 46 h 114"/>
                <a:gd name="T34" fmla="*/ 94 w 112"/>
                <a:gd name="T35" fmla="*/ 34 h 114"/>
                <a:gd name="T36" fmla="*/ 94 w 112"/>
                <a:gd name="T37" fmla="*/ 23 h 114"/>
                <a:gd name="T38" fmla="*/ 94 w 112"/>
                <a:gd name="T39" fmla="*/ 12 h 114"/>
                <a:gd name="T40" fmla="*/ 96 w 112"/>
                <a:gd name="T41" fmla="*/ 0 h 114"/>
                <a:gd name="T42" fmla="*/ 89 w 112"/>
                <a:gd name="T43" fmla="*/ 0 h 114"/>
                <a:gd name="T44" fmla="*/ 86 w 112"/>
                <a:gd name="T45" fmla="*/ 2 h 114"/>
                <a:gd name="T46" fmla="*/ 83 w 112"/>
                <a:gd name="T47" fmla="*/ 18 h 114"/>
                <a:gd name="T48" fmla="*/ 78 w 112"/>
                <a:gd name="T49" fmla="*/ 34 h 114"/>
                <a:gd name="T50" fmla="*/ 71 w 112"/>
                <a:gd name="T51" fmla="*/ 48 h 114"/>
                <a:gd name="T52" fmla="*/ 62 w 112"/>
                <a:gd name="T53" fmla="*/ 60 h 114"/>
                <a:gd name="T54" fmla="*/ 50 w 112"/>
                <a:gd name="T55" fmla="*/ 71 h 114"/>
                <a:gd name="T56" fmla="*/ 37 w 112"/>
                <a:gd name="T57" fmla="*/ 80 h 114"/>
                <a:gd name="T58" fmla="*/ 21 w 112"/>
                <a:gd name="T59" fmla="*/ 86 h 114"/>
                <a:gd name="T60" fmla="*/ 4 w 112"/>
                <a:gd name="T61" fmla="*/ 89 h 114"/>
                <a:gd name="T62" fmla="*/ 1 w 112"/>
                <a:gd name="T63" fmla="*/ 92 h 114"/>
                <a:gd name="T64" fmla="*/ 1 w 112"/>
                <a:gd name="T65" fmla="*/ 96 h 114"/>
                <a:gd name="T66" fmla="*/ 2 w 112"/>
                <a:gd name="T67" fmla="*/ 102 h 114"/>
                <a:gd name="T68" fmla="*/ 1 w 112"/>
                <a:gd name="T69" fmla="*/ 106 h 114"/>
                <a:gd name="T70" fmla="*/ 0 w 112"/>
                <a:gd name="T71" fmla="*/ 105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2" h="114">
                  <a:moveTo>
                    <a:pt x="0" y="105"/>
                  </a:moveTo>
                  <a:lnTo>
                    <a:pt x="0" y="105"/>
                  </a:ln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9" name="Freeform 9">
              <a:extLst>
                <a:ext uri="{FF2B5EF4-FFF2-40B4-BE49-F238E27FC236}">
                  <a16:creationId xmlns:a16="http://schemas.microsoft.com/office/drawing/2014/main" id="{3467C9A6-FB0E-1EF8-8AF7-6C0923458BEF}"/>
                </a:ext>
              </a:extLst>
            </p:cNvPr>
            <p:cNvSpPr>
              <a:spLocks/>
            </p:cNvSpPr>
            <p:nvPr/>
          </p:nvSpPr>
          <p:spPr bwMode="auto">
            <a:xfrm>
              <a:off x="3663" y="3110"/>
              <a:ext cx="17" cy="17"/>
            </a:xfrm>
            <a:custGeom>
              <a:avLst/>
              <a:gdLst>
                <a:gd name="T0" fmla="*/ 0 w 17"/>
                <a:gd name="T1" fmla="*/ 6 h 17"/>
                <a:gd name="T2" fmla="*/ 0 w 17"/>
                <a:gd name="T3" fmla="*/ 6 h 17"/>
                <a:gd name="T4" fmla="*/ 1 w 17"/>
                <a:gd name="T5" fmla="*/ 3 h 17"/>
                <a:gd name="T6" fmla="*/ 3 w 17"/>
                <a:gd name="T7" fmla="*/ 0 h 17"/>
                <a:gd name="T8" fmla="*/ 4 w 17"/>
                <a:gd name="T9" fmla="*/ 0 h 17"/>
                <a:gd name="T10" fmla="*/ 5 w 17"/>
                <a:gd name="T11" fmla="*/ 0 h 17"/>
                <a:gd name="T12" fmla="*/ 8 w 17"/>
                <a:gd name="T13" fmla="*/ 6 h 17"/>
                <a:gd name="T14" fmla="*/ 10 w 17"/>
                <a:gd name="T15" fmla="*/ 12 h 17"/>
                <a:gd name="T16" fmla="*/ 12 w 17"/>
                <a:gd name="T17" fmla="*/ 16 h 17"/>
                <a:gd name="T18" fmla="*/ 16 w 17"/>
                <a:gd name="T19" fmla="*/ 1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6"/>
                  </a:moveTo>
                  <a:lnTo>
                    <a:pt x="0" y="6"/>
                  </a:lnTo>
                  <a:lnTo>
                    <a:pt x="1" y="3"/>
                  </a:lnTo>
                  <a:lnTo>
                    <a:pt x="3" y="0"/>
                  </a:lnTo>
                  <a:lnTo>
                    <a:pt x="4" y="0"/>
                  </a:lnTo>
                  <a:lnTo>
                    <a:pt x="5" y="0"/>
                  </a:lnTo>
                  <a:lnTo>
                    <a:pt x="8" y="6"/>
                  </a:lnTo>
                  <a:lnTo>
                    <a:pt x="10" y="12"/>
                  </a:lnTo>
                  <a:lnTo>
                    <a:pt x="12" y="16"/>
                  </a:lnTo>
                  <a:lnTo>
                    <a:pt x="16"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0" name="Freeform 10">
              <a:extLst>
                <a:ext uri="{FF2B5EF4-FFF2-40B4-BE49-F238E27FC236}">
                  <a16:creationId xmlns:a16="http://schemas.microsoft.com/office/drawing/2014/main" id="{A28E0646-DD63-AE61-19DB-1F804317986B}"/>
                </a:ext>
              </a:extLst>
            </p:cNvPr>
            <p:cNvSpPr>
              <a:spLocks/>
            </p:cNvSpPr>
            <p:nvPr/>
          </p:nvSpPr>
          <p:spPr bwMode="auto">
            <a:xfrm>
              <a:off x="3699" y="3117"/>
              <a:ext cx="30" cy="17"/>
            </a:xfrm>
            <a:custGeom>
              <a:avLst/>
              <a:gdLst>
                <a:gd name="T0" fmla="*/ 0 w 30"/>
                <a:gd name="T1" fmla="*/ 0 h 17"/>
                <a:gd name="T2" fmla="*/ 0 w 30"/>
                <a:gd name="T3" fmla="*/ 0 h 17"/>
                <a:gd name="T4" fmla="*/ 4 w 30"/>
                <a:gd name="T5" fmla="*/ 10 h 17"/>
                <a:gd name="T6" fmla="*/ 8 w 30"/>
                <a:gd name="T7" fmla="*/ 10 h 17"/>
                <a:gd name="T8" fmla="*/ 11 w 30"/>
                <a:gd name="T9" fmla="*/ 10 h 17"/>
                <a:gd name="T10" fmla="*/ 15 w 30"/>
                <a:gd name="T11" fmla="*/ 10 h 17"/>
                <a:gd name="T12" fmla="*/ 19 w 30"/>
                <a:gd name="T13" fmla="*/ 10 h 17"/>
                <a:gd name="T14" fmla="*/ 22 w 30"/>
                <a:gd name="T15" fmla="*/ 10 h 17"/>
                <a:gd name="T16" fmla="*/ 26 w 30"/>
                <a:gd name="T17" fmla="*/ 10 h 17"/>
                <a:gd name="T18" fmla="*/ 29 w 30"/>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7">
                  <a:moveTo>
                    <a:pt x="0" y="0"/>
                  </a:moveTo>
                  <a:lnTo>
                    <a:pt x="0" y="0"/>
                  </a:lnTo>
                  <a:lnTo>
                    <a:pt x="4" y="10"/>
                  </a:lnTo>
                  <a:lnTo>
                    <a:pt x="8" y="10"/>
                  </a:lnTo>
                  <a:lnTo>
                    <a:pt x="11" y="10"/>
                  </a:lnTo>
                  <a:lnTo>
                    <a:pt x="15" y="10"/>
                  </a:lnTo>
                  <a:lnTo>
                    <a:pt x="19" y="10"/>
                  </a:lnTo>
                  <a:lnTo>
                    <a:pt x="22" y="10"/>
                  </a:lnTo>
                  <a:lnTo>
                    <a:pt x="26" y="10"/>
                  </a:lnTo>
                  <a:lnTo>
                    <a:pt x="2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1" name="Freeform 11">
              <a:extLst>
                <a:ext uri="{FF2B5EF4-FFF2-40B4-BE49-F238E27FC236}">
                  <a16:creationId xmlns:a16="http://schemas.microsoft.com/office/drawing/2014/main" id="{D7F63024-C9D8-052C-29C9-66E12BE6A2EB}"/>
                </a:ext>
              </a:extLst>
            </p:cNvPr>
            <p:cNvSpPr>
              <a:spLocks/>
            </p:cNvSpPr>
            <p:nvPr/>
          </p:nvSpPr>
          <p:spPr bwMode="auto">
            <a:xfrm>
              <a:off x="3699" y="3054"/>
              <a:ext cx="97" cy="17"/>
            </a:xfrm>
            <a:custGeom>
              <a:avLst/>
              <a:gdLst>
                <a:gd name="T0" fmla="*/ 0 w 97"/>
                <a:gd name="T1" fmla="*/ 14 h 17"/>
                <a:gd name="T2" fmla="*/ 0 w 97"/>
                <a:gd name="T3" fmla="*/ 14 h 17"/>
                <a:gd name="T4" fmla="*/ 9 w 97"/>
                <a:gd name="T5" fmla="*/ 14 h 17"/>
                <a:gd name="T6" fmla="*/ 17 w 97"/>
                <a:gd name="T7" fmla="*/ 14 h 17"/>
                <a:gd name="T8" fmla="*/ 26 w 97"/>
                <a:gd name="T9" fmla="*/ 14 h 17"/>
                <a:gd name="T10" fmla="*/ 34 w 97"/>
                <a:gd name="T11" fmla="*/ 13 h 17"/>
                <a:gd name="T12" fmla="*/ 42 w 97"/>
                <a:gd name="T13" fmla="*/ 12 h 17"/>
                <a:gd name="T14" fmla="*/ 50 w 97"/>
                <a:gd name="T15" fmla="*/ 9 h 17"/>
                <a:gd name="T16" fmla="*/ 58 w 97"/>
                <a:gd name="T17" fmla="*/ 6 h 17"/>
                <a:gd name="T18" fmla="*/ 66 w 97"/>
                <a:gd name="T19" fmla="*/ 2 h 17"/>
                <a:gd name="T20" fmla="*/ 70 w 97"/>
                <a:gd name="T21" fmla="*/ 0 h 17"/>
                <a:gd name="T22" fmla="*/ 74 w 97"/>
                <a:gd name="T23" fmla="*/ 0 h 17"/>
                <a:gd name="T24" fmla="*/ 79 w 97"/>
                <a:gd name="T25" fmla="*/ 0 h 17"/>
                <a:gd name="T26" fmla="*/ 83 w 97"/>
                <a:gd name="T27" fmla="*/ 2 h 17"/>
                <a:gd name="T28" fmla="*/ 87 w 97"/>
                <a:gd name="T29" fmla="*/ 3 h 17"/>
                <a:gd name="T30" fmla="*/ 90 w 97"/>
                <a:gd name="T31" fmla="*/ 7 h 17"/>
                <a:gd name="T32" fmla="*/ 94 w 97"/>
                <a:gd name="T33" fmla="*/ 11 h 17"/>
                <a:gd name="T34" fmla="*/ 96 w 97"/>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7" h="17">
                  <a:moveTo>
                    <a:pt x="0" y="14"/>
                  </a:moveTo>
                  <a:lnTo>
                    <a:pt x="0" y="14"/>
                  </a:lnTo>
                  <a:lnTo>
                    <a:pt x="9" y="14"/>
                  </a:lnTo>
                  <a:lnTo>
                    <a:pt x="17" y="14"/>
                  </a:lnTo>
                  <a:lnTo>
                    <a:pt x="26" y="14"/>
                  </a:lnTo>
                  <a:lnTo>
                    <a:pt x="34" y="13"/>
                  </a:lnTo>
                  <a:lnTo>
                    <a:pt x="42" y="12"/>
                  </a:lnTo>
                  <a:lnTo>
                    <a:pt x="50" y="9"/>
                  </a:lnTo>
                  <a:lnTo>
                    <a:pt x="58" y="6"/>
                  </a:lnTo>
                  <a:lnTo>
                    <a:pt x="66" y="2"/>
                  </a:lnTo>
                  <a:lnTo>
                    <a:pt x="70" y="0"/>
                  </a:lnTo>
                  <a:lnTo>
                    <a:pt x="74" y="0"/>
                  </a:lnTo>
                  <a:lnTo>
                    <a:pt x="79" y="0"/>
                  </a:lnTo>
                  <a:lnTo>
                    <a:pt x="83" y="2"/>
                  </a:lnTo>
                  <a:lnTo>
                    <a:pt x="87" y="3"/>
                  </a:lnTo>
                  <a:lnTo>
                    <a:pt x="90" y="7"/>
                  </a:lnTo>
                  <a:lnTo>
                    <a:pt x="94" y="11"/>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2" name="Freeform 12">
              <a:extLst>
                <a:ext uri="{FF2B5EF4-FFF2-40B4-BE49-F238E27FC236}">
                  <a16:creationId xmlns:a16="http://schemas.microsoft.com/office/drawing/2014/main" id="{E2AAFDB0-D2E3-1C46-0476-0AF35DA7786D}"/>
                </a:ext>
              </a:extLst>
            </p:cNvPr>
            <p:cNvSpPr>
              <a:spLocks/>
            </p:cNvSpPr>
            <p:nvPr/>
          </p:nvSpPr>
          <p:spPr bwMode="auto">
            <a:xfrm>
              <a:off x="3637" y="3019"/>
              <a:ext cx="26" cy="31"/>
            </a:xfrm>
            <a:custGeom>
              <a:avLst/>
              <a:gdLst>
                <a:gd name="T0" fmla="*/ 18 w 26"/>
                <a:gd name="T1" fmla="*/ 30 h 31"/>
                <a:gd name="T2" fmla="*/ 18 w 26"/>
                <a:gd name="T3" fmla="*/ 30 h 31"/>
                <a:gd name="T4" fmla="*/ 18 w 26"/>
                <a:gd name="T5" fmla="*/ 26 h 31"/>
                <a:gd name="T6" fmla="*/ 18 w 26"/>
                <a:gd name="T7" fmla="*/ 22 h 31"/>
                <a:gd name="T8" fmla="*/ 17 w 26"/>
                <a:gd name="T9" fmla="*/ 19 h 31"/>
                <a:gd name="T10" fmla="*/ 16 w 26"/>
                <a:gd name="T11" fmla="*/ 15 h 31"/>
                <a:gd name="T12" fmla="*/ 14 w 26"/>
                <a:gd name="T13" fmla="*/ 12 h 31"/>
                <a:gd name="T14" fmla="*/ 12 w 26"/>
                <a:gd name="T15" fmla="*/ 8 h 31"/>
                <a:gd name="T16" fmla="*/ 12 w 26"/>
                <a:gd name="T17" fmla="*/ 4 h 31"/>
                <a:gd name="T18" fmla="*/ 11 w 26"/>
                <a:gd name="T19" fmla="*/ 0 h 31"/>
                <a:gd name="T20" fmla="*/ 12 w 26"/>
                <a:gd name="T21" fmla="*/ 2 h 31"/>
                <a:gd name="T22" fmla="*/ 14 w 26"/>
                <a:gd name="T23" fmla="*/ 6 h 31"/>
                <a:gd name="T24" fmla="*/ 14 w 26"/>
                <a:gd name="T25" fmla="*/ 9 h 31"/>
                <a:gd name="T26" fmla="*/ 14 w 26"/>
                <a:gd name="T27" fmla="*/ 12 h 31"/>
                <a:gd name="T28" fmla="*/ 16 w 26"/>
                <a:gd name="T29" fmla="*/ 15 h 31"/>
                <a:gd name="T30" fmla="*/ 17 w 26"/>
                <a:gd name="T31" fmla="*/ 18 h 31"/>
                <a:gd name="T32" fmla="*/ 21 w 26"/>
                <a:gd name="T33" fmla="*/ 20 h 31"/>
                <a:gd name="T34" fmla="*/ 25 w 26"/>
                <a:gd name="T35" fmla="*/ 21 h 31"/>
                <a:gd name="T36" fmla="*/ 21 w 26"/>
                <a:gd name="T37" fmla="*/ 22 h 31"/>
                <a:gd name="T38" fmla="*/ 18 w 26"/>
                <a:gd name="T39" fmla="*/ 22 h 31"/>
                <a:gd name="T40" fmla="*/ 14 w 26"/>
                <a:gd name="T41" fmla="*/ 20 h 31"/>
                <a:gd name="T42" fmla="*/ 11 w 26"/>
                <a:gd name="T43" fmla="*/ 20 h 31"/>
                <a:gd name="T44" fmla="*/ 8 w 26"/>
                <a:gd name="T45" fmla="*/ 18 h 31"/>
                <a:gd name="T46" fmla="*/ 5 w 26"/>
                <a:gd name="T47" fmla="*/ 16 h 31"/>
                <a:gd name="T48" fmla="*/ 3 w 26"/>
                <a:gd name="T49" fmla="*/ 14 h 31"/>
                <a:gd name="T50" fmla="*/ 0 w 26"/>
                <a:gd name="T51" fmla="*/ 11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6" h="31">
                  <a:moveTo>
                    <a:pt x="18" y="30"/>
                  </a:moveTo>
                  <a:lnTo>
                    <a:pt x="18" y="30"/>
                  </a:lnTo>
                  <a:lnTo>
                    <a:pt x="18" y="26"/>
                  </a:lnTo>
                  <a:lnTo>
                    <a:pt x="18" y="22"/>
                  </a:lnTo>
                  <a:lnTo>
                    <a:pt x="17" y="19"/>
                  </a:lnTo>
                  <a:lnTo>
                    <a:pt x="16" y="15"/>
                  </a:lnTo>
                  <a:lnTo>
                    <a:pt x="14" y="12"/>
                  </a:lnTo>
                  <a:lnTo>
                    <a:pt x="12" y="8"/>
                  </a:lnTo>
                  <a:lnTo>
                    <a:pt x="12" y="4"/>
                  </a:lnTo>
                  <a:lnTo>
                    <a:pt x="11" y="0"/>
                  </a:lnTo>
                  <a:lnTo>
                    <a:pt x="12" y="2"/>
                  </a:lnTo>
                  <a:lnTo>
                    <a:pt x="14" y="6"/>
                  </a:lnTo>
                  <a:lnTo>
                    <a:pt x="14" y="9"/>
                  </a:lnTo>
                  <a:lnTo>
                    <a:pt x="14" y="12"/>
                  </a:lnTo>
                  <a:lnTo>
                    <a:pt x="16" y="15"/>
                  </a:lnTo>
                  <a:lnTo>
                    <a:pt x="17" y="18"/>
                  </a:lnTo>
                  <a:lnTo>
                    <a:pt x="21" y="20"/>
                  </a:lnTo>
                  <a:lnTo>
                    <a:pt x="25" y="21"/>
                  </a:lnTo>
                  <a:lnTo>
                    <a:pt x="21" y="22"/>
                  </a:lnTo>
                  <a:lnTo>
                    <a:pt x="18" y="22"/>
                  </a:lnTo>
                  <a:lnTo>
                    <a:pt x="14" y="20"/>
                  </a:lnTo>
                  <a:lnTo>
                    <a:pt x="11" y="20"/>
                  </a:lnTo>
                  <a:lnTo>
                    <a:pt x="8" y="18"/>
                  </a:lnTo>
                  <a:lnTo>
                    <a:pt x="5" y="16"/>
                  </a:lnTo>
                  <a:lnTo>
                    <a:pt x="3" y="14"/>
                  </a:lnTo>
                  <a:lnTo>
                    <a:pt x="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Freeform 13">
              <a:extLst>
                <a:ext uri="{FF2B5EF4-FFF2-40B4-BE49-F238E27FC236}">
                  <a16:creationId xmlns:a16="http://schemas.microsoft.com/office/drawing/2014/main" id="{63685F6E-BB96-AECA-873B-3DACCA2AC4E6}"/>
                </a:ext>
              </a:extLst>
            </p:cNvPr>
            <p:cNvSpPr>
              <a:spLocks/>
            </p:cNvSpPr>
            <p:nvPr/>
          </p:nvSpPr>
          <p:spPr bwMode="auto">
            <a:xfrm>
              <a:off x="3637" y="3086"/>
              <a:ext cx="17" cy="17"/>
            </a:xfrm>
            <a:custGeom>
              <a:avLst/>
              <a:gdLst>
                <a:gd name="T0" fmla="*/ 0 w 17"/>
                <a:gd name="T1" fmla="*/ 0 h 17"/>
                <a:gd name="T2" fmla="*/ 0 w 17"/>
                <a:gd name="T3" fmla="*/ 0 h 17"/>
                <a:gd name="T4" fmla="*/ 2 w 17"/>
                <a:gd name="T5" fmla="*/ 3 h 17"/>
                <a:gd name="T6" fmla="*/ 3 w 17"/>
                <a:gd name="T7" fmla="*/ 5 h 17"/>
                <a:gd name="T8" fmla="*/ 4 w 17"/>
                <a:gd name="T9" fmla="*/ 8 h 17"/>
                <a:gd name="T10" fmla="*/ 6 w 17"/>
                <a:gd name="T11" fmla="*/ 10 h 17"/>
                <a:gd name="T12" fmla="*/ 7 w 17"/>
                <a:gd name="T13" fmla="*/ 13 h 17"/>
                <a:gd name="T14" fmla="*/ 10 w 17"/>
                <a:gd name="T15" fmla="*/ 14 h 17"/>
                <a:gd name="T16" fmla="*/ 12 w 17"/>
                <a:gd name="T17" fmla="*/ 15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3"/>
                  </a:lnTo>
                  <a:lnTo>
                    <a:pt x="3" y="5"/>
                  </a:lnTo>
                  <a:lnTo>
                    <a:pt x="4" y="8"/>
                  </a:lnTo>
                  <a:lnTo>
                    <a:pt x="6" y="10"/>
                  </a:lnTo>
                  <a:lnTo>
                    <a:pt x="7" y="13"/>
                  </a:lnTo>
                  <a:lnTo>
                    <a:pt x="10" y="14"/>
                  </a:lnTo>
                  <a:lnTo>
                    <a:pt x="12" y="15"/>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Freeform 14">
              <a:extLst>
                <a:ext uri="{FF2B5EF4-FFF2-40B4-BE49-F238E27FC236}">
                  <a16:creationId xmlns:a16="http://schemas.microsoft.com/office/drawing/2014/main" id="{B2662F39-2C8D-2942-839A-2FA9E4E52354}"/>
                </a:ext>
              </a:extLst>
            </p:cNvPr>
            <p:cNvSpPr>
              <a:spLocks/>
            </p:cNvSpPr>
            <p:nvPr/>
          </p:nvSpPr>
          <p:spPr bwMode="auto">
            <a:xfrm>
              <a:off x="3693" y="3119"/>
              <a:ext cx="62" cy="153"/>
            </a:xfrm>
            <a:custGeom>
              <a:avLst/>
              <a:gdLst>
                <a:gd name="T0" fmla="*/ 1 w 62"/>
                <a:gd name="T1" fmla="*/ 152 h 153"/>
                <a:gd name="T2" fmla="*/ 1 w 62"/>
                <a:gd name="T3" fmla="*/ 152 h 153"/>
                <a:gd name="T4" fmla="*/ 5 w 62"/>
                <a:gd name="T5" fmla="*/ 150 h 153"/>
                <a:gd name="T6" fmla="*/ 10 w 62"/>
                <a:gd name="T7" fmla="*/ 146 h 153"/>
                <a:gd name="T8" fmla="*/ 14 w 62"/>
                <a:gd name="T9" fmla="*/ 140 h 153"/>
                <a:gd name="T10" fmla="*/ 18 w 62"/>
                <a:gd name="T11" fmla="*/ 133 h 153"/>
                <a:gd name="T12" fmla="*/ 22 w 62"/>
                <a:gd name="T13" fmla="*/ 124 h 153"/>
                <a:gd name="T14" fmla="*/ 25 w 62"/>
                <a:gd name="T15" fmla="*/ 115 h 153"/>
                <a:gd name="T16" fmla="*/ 29 w 62"/>
                <a:gd name="T17" fmla="*/ 104 h 153"/>
                <a:gd name="T18" fmla="*/ 32 w 62"/>
                <a:gd name="T19" fmla="*/ 93 h 153"/>
                <a:gd name="T20" fmla="*/ 36 w 62"/>
                <a:gd name="T21" fmla="*/ 81 h 153"/>
                <a:gd name="T22" fmla="*/ 39 w 62"/>
                <a:gd name="T23" fmla="*/ 68 h 153"/>
                <a:gd name="T24" fmla="*/ 43 w 62"/>
                <a:gd name="T25" fmla="*/ 56 h 153"/>
                <a:gd name="T26" fmla="*/ 46 w 62"/>
                <a:gd name="T27" fmla="*/ 44 h 153"/>
                <a:gd name="T28" fmla="*/ 50 w 62"/>
                <a:gd name="T29" fmla="*/ 32 h 153"/>
                <a:gd name="T30" fmla="*/ 54 w 62"/>
                <a:gd name="T31" fmla="*/ 21 h 153"/>
                <a:gd name="T32" fmla="*/ 57 w 62"/>
                <a:gd name="T33" fmla="*/ 11 h 153"/>
                <a:gd name="T34" fmla="*/ 61 w 62"/>
                <a:gd name="T35" fmla="*/ 2 h 153"/>
                <a:gd name="T36" fmla="*/ 57 w 62"/>
                <a:gd name="T37" fmla="*/ 0 h 153"/>
                <a:gd name="T38" fmla="*/ 53 w 62"/>
                <a:gd name="T39" fmla="*/ 10 h 153"/>
                <a:gd name="T40" fmla="*/ 50 w 62"/>
                <a:gd name="T41" fmla="*/ 20 h 153"/>
                <a:gd name="T42" fmla="*/ 46 w 62"/>
                <a:gd name="T43" fmla="*/ 31 h 153"/>
                <a:gd name="T44" fmla="*/ 42 w 62"/>
                <a:gd name="T45" fmla="*/ 43 h 153"/>
                <a:gd name="T46" fmla="*/ 39 w 62"/>
                <a:gd name="T47" fmla="*/ 55 h 153"/>
                <a:gd name="T48" fmla="*/ 35 w 62"/>
                <a:gd name="T49" fmla="*/ 67 h 153"/>
                <a:gd name="T50" fmla="*/ 32 w 62"/>
                <a:gd name="T51" fmla="*/ 80 h 153"/>
                <a:gd name="T52" fmla="*/ 29 w 62"/>
                <a:gd name="T53" fmla="*/ 91 h 153"/>
                <a:gd name="T54" fmla="*/ 25 w 62"/>
                <a:gd name="T55" fmla="*/ 103 h 153"/>
                <a:gd name="T56" fmla="*/ 22 w 62"/>
                <a:gd name="T57" fmla="*/ 113 h 153"/>
                <a:gd name="T58" fmla="*/ 18 w 62"/>
                <a:gd name="T59" fmla="*/ 122 h 153"/>
                <a:gd name="T60" fmla="*/ 14 w 62"/>
                <a:gd name="T61" fmla="*/ 131 h 153"/>
                <a:gd name="T62" fmla="*/ 10 w 62"/>
                <a:gd name="T63" fmla="*/ 138 h 153"/>
                <a:gd name="T64" fmla="*/ 7 w 62"/>
                <a:gd name="T65" fmla="*/ 144 h 153"/>
                <a:gd name="T66" fmla="*/ 3 w 62"/>
                <a:gd name="T67" fmla="*/ 147 h 153"/>
                <a:gd name="T68" fmla="*/ 0 w 62"/>
                <a:gd name="T69" fmla="*/ 148 h 153"/>
                <a:gd name="T70" fmla="*/ 1 w 62"/>
                <a:gd name="T71" fmla="*/ 152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3">
                  <a:moveTo>
                    <a:pt x="1" y="152"/>
                  </a:moveTo>
                  <a:lnTo>
                    <a:pt x="1" y="152"/>
                  </a:lnTo>
                  <a:lnTo>
                    <a:pt x="5" y="150"/>
                  </a:lnTo>
                  <a:lnTo>
                    <a:pt x="10" y="146"/>
                  </a:lnTo>
                  <a:lnTo>
                    <a:pt x="14" y="140"/>
                  </a:lnTo>
                  <a:lnTo>
                    <a:pt x="18" y="133"/>
                  </a:lnTo>
                  <a:lnTo>
                    <a:pt x="22" y="124"/>
                  </a:lnTo>
                  <a:lnTo>
                    <a:pt x="25" y="115"/>
                  </a:lnTo>
                  <a:lnTo>
                    <a:pt x="29" y="104"/>
                  </a:lnTo>
                  <a:lnTo>
                    <a:pt x="32" y="93"/>
                  </a:lnTo>
                  <a:lnTo>
                    <a:pt x="36" y="81"/>
                  </a:lnTo>
                  <a:lnTo>
                    <a:pt x="39" y="68"/>
                  </a:lnTo>
                  <a:lnTo>
                    <a:pt x="43" y="56"/>
                  </a:lnTo>
                  <a:lnTo>
                    <a:pt x="46" y="44"/>
                  </a:lnTo>
                  <a:lnTo>
                    <a:pt x="50" y="32"/>
                  </a:lnTo>
                  <a:lnTo>
                    <a:pt x="54" y="21"/>
                  </a:lnTo>
                  <a:lnTo>
                    <a:pt x="57" y="11"/>
                  </a:lnTo>
                  <a:lnTo>
                    <a:pt x="61" y="2"/>
                  </a:lnTo>
                  <a:lnTo>
                    <a:pt x="57" y="0"/>
                  </a:lnTo>
                  <a:lnTo>
                    <a:pt x="53" y="10"/>
                  </a:lnTo>
                  <a:lnTo>
                    <a:pt x="50" y="20"/>
                  </a:lnTo>
                  <a:lnTo>
                    <a:pt x="46" y="31"/>
                  </a:lnTo>
                  <a:lnTo>
                    <a:pt x="42" y="43"/>
                  </a:lnTo>
                  <a:lnTo>
                    <a:pt x="39" y="55"/>
                  </a:lnTo>
                  <a:lnTo>
                    <a:pt x="35" y="67"/>
                  </a:lnTo>
                  <a:lnTo>
                    <a:pt x="32" y="80"/>
                  </a:lnTo>
                  <a:lnTo>
                    <a:pt x="29" y="91"/>
                  </a:lnTo>
                  <a:lnTo>
                    <a:pt x="25" y="103"/>
                  </a:lnTo>
                  <a:lnTo>
                    <a:pt x="22" y="113"/>
                  </a:lnTo>
                  <a:lnTo>
                    <a:pt x="18" y="122"/>
                  </a:lnTo>
                  <a:lnTo>
                    <a:pt x="14" y="131"/>
                  </a:lnTo>
                  <a:lnTo>
                    <a:pt x="10" y="138"/>
                  </a:lnTo>
                  <a:lnTo>
                    <a:pt x="7" y="144"/>
                  </a:lnTo>
                  <a:lnTo>
                    <a:pt x="3" y="147"/>
                  </a:lnTo>
                  <a:lnTo>
                    <a:pt x="0" y="148"/>
                  </a:lnTo>
                  <a:lnTo>
                    <a:pt x="1" y="1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5" name="Freeform 15">
              <a:extLst>
                <a:ext uri="{FF2B5EF4-FFF2-40B4-BE49-F238E27FC236}">
                  <a16:creationId xmlns:a16="http://schemas.microsoft.com/office/drawing/2014/main" id="{886201A4-D1ED-77A0-B67D-603A0F33DC47}"/>
                </a:ext>
              </a:extLst>
            </p:cNvPr>
            <p:cNvSpPr>
              <a:spLocks/>
            </p:cNvSpPr>
            <p:nvPr/>
          </p:nvSpPr>
          <p:spPr bwMode="auto">
            <a:xfrm>
              <a:off x="3678" y="3190"/>
              <a:ext cx="18" cy="82"/>
            </a:xfrm>
            <a:custGeom>
              <a:avLst/>
              <a:gdLst>
                <a:gd name="T0" fmla="*/ 13 w 18"/>
                <a:gd name="T1" fmla="*/ 0 h 82"/>
                <a:gd name="T2" fmla="*/ 13 w 18"/>
                <a:gd name="T3" fmla="*/ 0 h 82"/>
                <a:gd name="T4" fmla="*/ 12 w 18"/>
                <a:gd name="T5" fmla="*/ 5 h 82"/>
                <a:gd name="T6" fmla="*/ 11 w 18"/>
                <a:gd name="T7" fmla="*/ 11 h 82"/>
                <a:gd name="T8" fmla="*/ 9 w 18"/>
                <a:gd name="T9" fmla="*/ 17 h 82"/>
                <a:gd name="T10" fmla="*/ 7 w 18"/>
                <a:gd name="T11" fmla="*/ 24 h 82"/>
                <a:gd name="T12" fmla="*/ 5 w 18"/>
                <a:gd name="T13" fmla="*/ 31 h 82"/>
                <a:gd name="T14" fmla="*/ 4 w 18"/>
                <a:gd name="T15" fmla="*/ 37 h 82"/>
                <a:gd name="T16" fmla="*/ 3 w 18"/>
                <a:gd name="T17" fmla="*/ 44 h 82"/>
                <a:gd name="T18" fmla="*/ 1 w 18"/>
                <a:gd name="T19" fmla="*/ 51 h 82"/>
                <a:gd name="T20" fmla="*/ 0 w 18"/>
                <a:gd name="T21" fmla="*/ 57 h 82"/>
                <a:gd name="T22" fmla="*/ 0 w 18"/>
                <a:gd name="T23" fmla="*/ 63 h 82"/>
                <a:gd name="T24" fmla="*/ 0 w 18"/>
                <a:gd name="T25" fmla="*/ 68 h 82"/>
                <a:gd name="T26" fmla="*/ 1 w 18"/>
                <a:gd name="T27" fmla="*/ 73 h 82"/>
                <a:gd name="T28" fmla="*/ 3 w 18"/>
                <a:gd name="T29" fmla="*/ 77 h 82"/>
                <a:gd name="T30" fmla="*/ 7 w 18"/>
                <a:gd name="T31" fmla="*/ 80 h 82"/>
                <a:gd name="T32" fmla="*/ 11 w 18"/>
                <a:gd name="T33" fmla="*/ 81 h 82"/>
                <a:gd name="T34" fmla="*/ 16 w 18"/>
                <a:gd name="T35" fmla="*/ 81 h 82"/>
                <a:gd name="T36" fmla="*/ 15 w 18"/>
                <a:gd name="T37" fmla="*/ 77 h 82"/>
                <a:gd name="T38" fmla="*/ 11 w 18"/>
                <a:gd name="T39" fmla="*/ 77 h 82"/>
                <a:gd name="T40" fmla="*/ 8 w 18"/>
                <a:gd name="T41" fmla="*/ 77 h 82"/>
                <a:gd name="T42" fmla="*/ 7 w 18"/>
                <a:gd name="T43" fmla="*/ 75 h 82"/>
                <a:gd name="T44" fmla="*/ 5 w 18"/>
                <a:gd name="T45" fmla="*/ 72 h 82"/>
                <a:gd name="T46" fmla="*/ 4 w 18"/>
                <a:gd name="T47" fmla="*/ 68 h 82"/>
                <a:gd name="T48" fmla="*/ 4 w 18"/>
                <a:gd name="T49" fmla="*/ 63 h 82"/>
                <a:gd name="T50" fmla="*/ 4 w 18"/>
                <a:gd name="T51" fmla="*/ 57 h 82"/>
                <a:gd name="T52" fmla="*/ 5 w 18"/>
                <a:gd name="T53" fmla="*/ 51 h 82"/>
                <a:gd name="T54" fmla="*/ 7 w 18"/>
                <a:gd name="T55" fmla="*/ 45 h 82"/>
                <a:gd name="T56" fmla="*/ 8 w 18"/>
                <a:gd name="T57" fmla="*/ 38 h 82"/>
                <a:gd name="T58" fmla="*/ 9 w 18"/>
                <a:gd name="T59" fmla="*/ 32 h 82"/>
                <a:gd name="T60" fmla="*/ 11 w 18"/>
                <a:gd name="T61" fmla="*/ 25 h 82"/>
                <a:gd name="T62" fmla="*/ 13 w 18"/>
                <a:gd name="T63" fmla="*/ 18 h 82"/>
                <a:gd name="T64" fmla="*/ 15 w 18"/>
                <a:gd name="T65" fmla="*/ 12 h 82"/>
                <a:gd name="T66" fmla="*/ 16 w 18"/>
                <a:gd name="T67" fmla="*/ 6 h 82"/>
                <a:gd name="T68" fmla="*/ 17 w 18"/>
                <a:gd name="T69" fmla="*/ 1 h 82"/>
                <a:gd name="T70" fmla="*/ 13 w 18"/>
                <a:gd name="T71" fmla="*/ 0 h 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 h="82">
                  <a:moveTo>
                    <a:pt x="13" y="0"/>
                  </a:moveTo>
                  <a:lnTo>
                    <a:pt x="13" y="0"/>
                  </a:lnTo>
                  <a:lnTo>
                    <a:pt x="12" y="5"/>
                  </a:lnTo>
                  <a:lnTo>
                    <a:pt x="11" y="11"/>
                  </a:lnTo>
                  <a:lnTo>
                    <a:pt x="9" y="17"/>
                  </a:lnTo>
                  <a:lnTo>
                    <a:pt x="7" y="24"/>
                  </a:lnTo>
                  <a:lnTo>
                    <a:pt x="5" y="31"/>
                  </a:lnTo>
                  <a:lnTo>
                    <a:pt x="4" y="37"/>
                  </a:lnTo>
                  <a:lnTo>
                    <a:pt x="3" y="44"/>
                  </a:lnTo>
                  <a:lnTo>
                    <a:pt x="1" y="51"/>
                  </a:lnTo>
                  <a:lnTo>
                    <a:pt x="0" y="57"/>
                  </a:lnTo>
                  <a:lnTo>
                    <a:pt x="0" y="63"/>
                  </a:lnTo>
                  <a:lnTo>
                    <a:pt x="0" y="68"/>
                  </a:lnTo>
                  <a:lnTo>
                    <a:pt x="1" y="73"/>
                  </a:lnTo>
                  <a:lnTo>
                    <a:pt x="3" y="77"/>
                  </a:lnTo>
                  <a:lnTo>
                    <a:pt x="7" y="80"/>
                  </a:lnTo>
                  <a:lnTo>
                    <a:pt x="11" y="81"/>
                  </a:lnTo>
                  <a:lnTo>
                    <a:pt x="16" y="81"/>
                  </a:lnTo>
                  <a:lnTo>
                    <a:pt x="15" y="77"/>
                  </a:lnTo>
                  <a:lnTo>
                    <a:pt x="11" y="77"/>
                  </a:lnTo>
                  <a:lnTo>
                    <a:pt x="8" y="77"/>
                  </a:lnTo>
                  <a:lnTo>
                    <a:pt x="7" y="75"/>
                  </a:lnTo>
                  <a:lnTo>
                    <a:pt x="5" y="72"/>
                  </a:lnTo>
                  <a:lnTo>
                    <a:pt x="4" y="68"/>
                  </a:lnTo>
                  <a:lnTo>
                    <a:pt x="4" y="63"/>
                  </a:lnTo>
                  <a:lnTo>
                    <a:pt x="4" y="57"/>
                  </a:lnTo>
                  <a:lnTo>
                    <a:pt x="5" y="51"/>
                  </a:lnTo>
                  <a:lnTo>
                    <a:pt x="7" y="45"/>
                  </a:lnTo>
                  <a:lnTo>
                    <a:pt x="8" y="38"/>
                  </a:lnTo>
                  <a:lnTo>
                    <a:pt x="9" y="32"/>
                  </a:lnTo>
                  <a:lnTo>
                    <a:pt x="11" y="25"/>
                  </a:lnTo>
                  <a:lnTo>
                    <a:pt x="13" y="18"/>
                  </a:lnTo>
                  <a:lnTo>
                    <a:pt x="15" y="12"/>
                  </a:lnTo>
                  <a:lnTo>
                    <a:pt x="16" y="6"/>
                  </a:lnTo>
                  <a:lnTo>
                    <a:pt x="17" y="1"/>
                  </a:lnTo>
                  <a:lnTo>
                    <a:pt x="1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6" name="Freeform 16">
              <a:extLst>
                <a:ext uri="{FF2B5EF4-FFF2-40B4-BE49-F238E27FC236}">
                  <a16:creationId xmlns:a16="http://schemas.microsoft.com/office/drawing/2014/main" id="{3D684AD1-B724-FF65-680B-25B66A22118B}"/>
                </a:ext>
              </a:extLst>
            </p:cNvPr>
            <p:cNvSpPr>
              <a:spLocks/>
            </p:cNvSpPr>
            <p:nvPr/>
          </p:nvSpPr>
          <p:spPr bwMode="auto">
            <a:xfrm>
              <a:off x="3691" y="3115"/>
              <a:ext cx="27" cy="77"/>
            </a:xfrm>
            <a:custGeom>
              <a:avLst/>
              <a:gdLst>
                <a:gd name="T0" fmla="*/ 26 w 27"/>
                <a:gd name="T1" fmla="*/ 2 h 77"/>
                <a:gd name="T2" fmla="*/ 22 w 27"/>
                <a:gd name="T3" fmla="*/ 0 h 77"/>
                <a:gd name="T4" fmla="*/ 18 w 27"/>
                <a:gd name="T5" fmla="*/ 9 h 77"/>
                <a:gd name="T6" fmla="*/ 15 w 27"/>
                <a:gd name="T7" fmla="*/ 18 h 77"/>
                <a:gd name="T8" fmla="*/ 12 w 27"/>
                <a:gd name="T9" fmla="*/ 26 h 77"/>
                <a:gd name="T10" fmla="*/ 10 w 27"/>
                <a:gd name="T11" fmla="*/ 34 h 77"/>
                <a:gd name="T12" fmla="*/ 8 w 27"/>
                <a:gd name="T13" fmla="*/ 43 h 77"/>
                <a:gd name="T14" fmla="*/ 6 w 27"/>
                <a:gd name="T15" fmla="*/ 52 h 77"/>
                <a:gd name="T16" fmla="*/ 4 w 27"/>
                <a:gd name="T17" fmla="*/ 63 h 77"/>
                <a:gd name="T18" fmla="*/ 0 w 27"/>
                <a:gd name="T19" fmla="*/ 75 h 77"/>
                <a:gd name="T20" fmla="*/ 4 w 27"/>
                <a:gd name="T21" fmla="*/ 76 h 77"/>
                <a:gd name="T22" fmla="*/ 7 w 27"/>
                <a:gd name="T23" fmla="*/ 64 h 77"/>
                <a:gd name="T24" fmla="*/ 10 w 27"/>
                <a:gd name="T25" fmla="*/ 53 h 77"/>
                <a:gd name="T26" fmla="*/ 12 w 27"/>
                <a:gd name="T27" fmla="*/ 43 h 77"/>
                <a:gd name="T28" fmla="*/ 14 w 27"/>
                <a:gd name="T29" fmla="*/ 35 h 77"/>
                <a:gd name="T30" fmla="*/ 16 w 27"/>
                <a:gd name="T31" fmla="*/ 27 h 77"/>
                <a:gd name="T32" fmla="*/ 19 w 27"/>
                <a:gd name="T33" fmla="*/ 19 h 77"/>
                <a:gd name="T34" fmla="*/ 22 w 27"/>
                <a:gd name="T35" fmla="*/ 11 h 77"/>
                <a:gd name="T36" fmla="*/ 26 w 27"/>
                <a:gd name="T37" fmla="*/ 2 h 77"/>
                <a:gd name="T38" fmla="*/ 22 w 27"/>
                <a:gd name="T39" fmla="*/ 0 h 77"/>
                <a:gd name="T40" fmla="*/ 26 w 2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77">
                  <a:moveTo>
                    <a:pt x="26" y="2"/>
                  </a:moveTo>
                  <a:lnTo>
                    <a:pt x="22" y="0"/>
                  </a:lnTo>
                  <a:lnTo>
                    <a:pt x="18" y="9"/>
                  </a:lnTo>
                  <a:lnTo>
                    <a:pt x="15" y="18"/>
                  </a:lnTo>
                  <a:lnTo>
                    <a:pt x="12" y="26"/>
                  </a:lnTo>
                  <a:lnTo>
                    <a:pt x="10" y="34"/>
                  </a:lnTo>
                  <a:lnTo>
                    <a:pt x="8" y="43"/>
                  </a:lnTo>
                  <a:lnTo>
                    <a:pt x="6" y="52"/>
                  </a:lnTo>
                  <a:lnTo>
                    <a:pt x="4" y="63"/>
                  </a:lnTo>
                  <a:lnTo>
                    <a:pt x="0" y="75"/>
                  </a:lnTo>
                  <a:lnTo>
                    <a:pt x="4" y="76"/>
                  </a:lnTo>
                  <a:lnTo>
                    <a:pt x="7" y="64"/>
                  </a:lnTo>
                  <a:lnTo>
                    <a:pt x="10" y="53"/>
                  </a:lnTo>
                  <a:lnTo>
                    <a:pt x="12" y="43"/>
                  </a:lnTo>
                  <a:lnTo>
                    <a:pt x="14" y="35"/>
                  </a:lnTo>
                  <a:lnTo>
                    <a:pt x="16" y="27"/>
                  </a:lnTo>
                  <a:lnTo>
                    <a:pt x="19" y="19"/>
                  </a:lnTo>
                  <a:lnTo>
                    <a:pt x="22" y="11"/>
                  </a:lnTo>
                  <a:lnTo>
                    <a:pt x="26" y="2"/>
                  </a:lnTo>
                  <a:lnTo>
                    <a:pt x="22" y="0"/>
                  </a:lnTo>
                  <a:lnTo>
                    <a:pt x="2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7" name="Freeform 17">
              <a:extLst>
                <a:ext uri="{FF2B5EF4-FFF2-40B4-BE49-F238E27FC236}">
                  <a16:creationId xmlns:a16="http://schemas.microsoft.com/office/drawing/2014/main" id="{751F0033-10C4-E1B4-0650-22562B13EF3E}"/>
                </a:ext>
              </a:extLst>
            </p:cNvPr>
            <p:cNvSpPr>
              <a:spLocks/>
            </p:cNvSpPr>
            <p:nvPr/>
          </p:nvSpPr>
          <p:spPr bwMode="auto">
            <a:xfrm>
              <a:off x="3632" y="3115"/>
              <a:ext cx="86" cy="161"/>
            </a:xfrm>
            <a:custGeom>
              <a:avLst/>
              <a:gdLst>
                <a:gd name="T0" fmla="*/ 3 w 86"/>
                <a:gd name="T1" fmla="*/ 154 h 161"/>
                <a:gd name="T2" fmla="*/ 0 w 86"/>
                <a:gd name="T3" fmla="*/ 154 h 161"/>
                <a:gd name="T4" fmla="*/ 9 w 86"/>
                <a:gd name="T5" fmla="*/ 158 h 161"/>
                <a:gd name="T6" fmla="*/ 17 w 86"/>
                <a:gd name="T7" fmla="*/ 160 h 161"/>
                <a:gd name="T8" fmla="*/ 24 w 86"/>
                <a:gd name="T9" fmla="*/ 156 h 161"/>
                <a:gd name="T10" fmla="*/ 31 w 86"/>
                <a:gd name="T11" fmla="*/ 151 h 161"/>
                <a:gd name="T12" fmla="*/ 37 w 86"/>
                <a:gd name="T13" fmla="*/ 143 h 161"/>
                <a:gd name="T14" fmla="*/ 42 w 86"/>
                <a:gd name="T15" fmla="*/ 133 h 161"/>
                <a:gd name="T16" fmla="*/ 47 w 86"/>
                <a:gd name="T17" fmla="*/ 121 h 161"/>
                <a:gd name="T18" fmla="*/ 51 w 86"/>
                <a:gd name="T19" fmla="*/ 108 h 161"/>
                <a:gd name="T20" fmla="*/ 56 w 86"/>
                <a:gd name="T21" fmla="*/ 94 h 161"/>
                <a:gd name="T22" fmla="*/ 60 w 86"/>
                <a:gd name="T23" fmla="*/ 80 h 161"/>
                <a:gd name="T24" fmla="*/ 64 w 86"/>
                <a:gd name="T25" fmla="*/ 65 h 161"/>
                <a:gd name="T26" fmla="*/ 68 w 86"/>
                <a:gd name="T27" fmla="*/ 51 h 161"/>
                <a:gd name="T28" fmla="*/ 72 w 86"/>
                <a:gd name="T29" fmla="*/ 37 h 161"/>
                <a:gd name="T30" fmla="*/ 76 w 86"/>
                <a:gd name="T31" fmla="*/ 24 h 161"/>
                <a:gd name="T32" fmla="*/ 81 w 86"/>
                <a:gd name="T33" fmla="*/ 12 h 161"/>
                <a:gd name="T34" fmla="*/ 85 w 86"/>
                <a:gd name="T35" fmla="*/ 2 h 161"/>
                <a:gd name="T36" fmla="*/ 81 w 86"/>
                <a:gd name="T37" fmla="*/ 0 h 161"/>
                <a:gd name="T38" fmla="*/ 77 w 86"/>
                <a:gd name="T39" fmla="*/ 11 h 161"/>
                <a:gd name="T40" fmla="*/ 73 w 86"/>
                <a:gd name="T41" fmla="*/ 23 h 161"/>
                <a:gd name="T42" fmla="*/ 68 w 86"/>
                <a:gd name="T43" fmla="*/ 36 h 161"/>
                <a:gd name="T44" fmla="*/ 64 w 86"/>
                <a:gd name="T45" fmla="*/ 50 h 161"/>
                <a:gd name="T46" fmla="*/ 60 w 86"/>
                <a:gd name="T47" fmla="*/ 65 h 161"/>
                <a:gd name="T48" fmla="*/ 56 w 86"/>
                <a:gd name="T49" fmla="*/ 79 h 161"/>
                <a:gd name="T50" fmla="*/ 52 w 86"/>
                <a:gd name="T51" fmla="*/ 93 h 161"/>
                <a:gd name="T52" fmla="*/ 48 w 86"/>
                <a:gd name="T53" fmla="*/ 107 h 161"/>
                <a:gd name="T54" fmla="*/ 43 w 86"/>
                <a:gd name="T55" fmla="*/ 120 h 161"/>
                <a:gd name="T56" fmla="*/ 39 w 86"/>
                <a:gd name="T57" fmla="*/ 131 h 161"/>
                <a:gd name="T58" fmla="*/ 34 w 86"/>
                <a:gd name="T59" fmla="*/ 141 h 161"/>
                <a:gd name="T60" fmla="*/ 28 w 86"/>
                <a:gd name="T61" fmla="*/ 148 h 161"/>
                <a:gd name="T62" fmla="*/ 22 w 86"/>
                <a:gd name="T63" fmla="*/ 153 h 161"/>
                <a:gd name="T64" fmla="*/ 16 w 86"/>
                <a:gd name="T65" fmla="*/ 156 h 161"/>
                <a:gd name="T66" fmla="*/ 10 w 86"/>
                <a:gd name="T67" fmla="*/ 155 h 161"/>
                <a:gd name="T68" fmla="*/ 2 w 86"/>
                <a:gd name="T69" fmla="*/ 151 h 161"/>
                <a:gd name="T70" fmla="*/ 0 w 86"/>
                <a:gd name="T71" fmla="*/ 151 h 161"/>
                <a:gd name="T72" fmla="*/ 2 w 86"/>
                <a:gd name="T73" fmla="*/ 151 h 161"/>
                <a:gd name="T74" fmla="*/ 1 w 86"/>
                <a:gd name="T75" fmla="*/ 150 h 161"/>
                <a:gd name="T76" fmla="*/ 0 w 86"/>
                <a:gd name="T77" fmla="*/ 151 h 161"/>
                <a:gd name="T78" fmla="*/ 3 w 86"/>
                <a:gd name="T79" fmla="*/ 154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1">
                  <a:moveTo>
                    <a:pt x="3" y="154"/>
                  </a:moveTo>
                  <a:lnTo>
                    <a:pt x="0" y="154"/>
                  </a:lnTo>
                  <a:lnTo>
                    <a:pt x="9" y="158"/>
                  </a:lnTo>
                  <a:lnTo>
                    <a:pt x="17" y="160"/>
                  </a:lnTo>
                  <a:lnTo>
                    <a:pt x="24" y="156"/>
                  </a:lnTo>
                  <a:lnTo>
                    <a:pt x="31" y="151"/>
                  </a:lnTo>
                  <a:lnTo>
                    <a:pt x="37" y="143"/>
                  </a:lnTo>
                  <a:lnTo>
                    <a:pt x="42" y="133"/>
                  </a:lnTo>
                  <a:lnTo>
                    <a:pt x="47" y="121"/>
                  </a:lnTo>
                  <a:lnTo>
                    <a:pt x="51" y="108"/>
                  </a:lnTo>
                  <a:lnTo>
                    <a:pt x="56" y="94"/>
                  </a:lnTo>
                  <a:lnTo>
                    <a:pt x="60" y="80"/>
                  </a:lnTo>
                  <a:lnTo>
                    <a:pt x="64" y="65"/>
                  </a:lnTo>
                  <a:lnTo>
                    <a:pt x="68" y="51"/>
                  </a:lnTo>
                  <a:lnTo>
                    <a:pt x="72" y="37"/>
                  </a:lnTo>
                  <a:lnTo>
                    <a:pt x="76" y="24"/>
                  </a:lnTo>
                  <a:lnTo>
                    <a:pt x="81" y="12"/>
                  </a:lnTo>
                  <a:lnTo>
                    <a:pt x="85" y="2"/>
                  </a:lnTo>
                  <a:lnTo>
                    <a:pt x="81" y="0"/>
                  </a:lnTo>
                  <a:lnTo>
                    <a:pt x="77" y="11"/>
                  </a:lnTo>
                  <a:lnTo>
                    <a:pt x="73" y="23"/>
                  </a:lnTo>
                  <a:lnTo>
                    <a:pt x="68" y="36"/>
                  </a:lnTo>
                  <a:lnTo>
                    <a:pt x="64" y="50"/>
                  </a:lnTo>
                  <a:lnTo>
                    <a:pt x="60" y="65"/>
                  </a:lnTo>
                  <a:lnTo>
                    <a:pt x="56" y="79"/>
                  </a:lnTo>
                  <a:lnTo>
                    <a:pt x="52" y="93"/>
                  </a:lnTo>
                  <a:lnTo>
                    <a:pt x="48" y="107"/>
                  </a:lnTo>
                  <a:lnTo>
                    <a:pt x="43" y="120"/>
                  </a:lnTo>
                  <a:lnTo>
                    <a:pt x="39" y="131"/>
                  </a:lnTo>
                  <a:lnTo>
                    <a:pt x="34" y="141"/>
                  </a:lnTo>
                  <a:lnTo>
                    <a:pt x="28" y="148"/>
                  </a:lnTo>
                  <a:lnTo>
                    <a:pt x="22" y="153"/>
                  </a:lnTo>
                  <a:lnTo>
                    <a:pt x="16" y="156"/>
                  </a:lnTo>
                  <a:lnTo>
                    <a:pt x="10" y="155"/>
                  </a:lnTo>
                  <a:lnTo>
                    <a:pt x="2" y="151"/>
                  </a:lnTo>
                  <a:lnTo>
                    <a:pt x="0" y="151"/>
                  </a:lnTo>
                  <a:lnTo>
                    <a:pt x="2" y="151"/>
                  </a:lnTo>
                  <a:lnTo>
                    <a:pt x="1" y="150"/>
                  </a:lnTo>
                  <a:lnTo>
                    <a:pt x="0" y="151"/>
                  </a:lnTo>
                  <a:lnTo>
                    <a:pt x="3" y="15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8" name="Freeform 18">
              <a:extLst>
                <a:ext uri="{FF2B5EF4-FFF2-40B4-BE49-F238E27FC236}">
                  <a16:creationId xmlns:a16="http://schemas.microsoft.com/office/drawing/2014/main" id="{1C24B068-B0FF-3964-619D-61D381B43AD2}"/>
                </a:ext>
              </a:extLst>
            </p:cNvPr>
            <p:cNvSpPr>
              <a:spLocks/>
            </p:cNvSpPr>
            <p:nvPr/>
          </p:nvSpPr>
          <p:spPr bwMode="auto">
            <a:xfrm>
              <a:off x="3629" y="3110"/>
              <a:ext cx="45" cy="162"/>
            </a:xfrm>
            <a:custGeom>
              <a:avLst/>
              <a:gdLst>
                <a:gd name="T0" fmla="*/ 44 w 45"/>
                <a:gd name="T1" fmla="*/ 1 h 162"/>
                <a:gd name="T2" fmla="*/ 40 w 45"/>
                <a:gd name="T3" fmla="*/ 0 h 162"/>
                <a:gd name="T4" fmla="*/ 37 w 45"/>
                <a:gd name="T5" fmla="*/ 11 h 162"/>
                <a:gd name="T6" fmla="*/ 34 w 45"/>
                <a:gd name="T7" fmla="*/ 24 h 162"/>
                <a:gd name="T8" fmla="*/ 30 w 45"/>
                <a:gd name="T9" fmla="*/ 36 h 162"/>
                <a:gd name="T10" fmla="*/ 26 w 45"/>
                <a:gd name="T11" fmla="*/ 50 h 162"/>
                <a:gd name="T12" fmla="*/ 22 w 45"/>
                <a:gd name="T13" fmla="*/ 64 h 162"/>
                <a:gd name="T14" fmla="*/ 18 w 45"/>
                <a:gd name="T15" fmla="*/ 78 h 162"/>
                <a:gd name="T16" fmla="*/ 14 w 45"/>
                <a:gd name="T17" fmla="*/ 92 h 162"/>
                <a:gd name="T18" fmla="*/ 11 w 45"/>
                <a:gd name="T19" fmla="*/ 105 h 162"/>
                <a:gd name="T20" fmla="*/ 8 w 45"/>
                <a:gd name="T21" fmla="*/ 117 h 162"/>
                <a:gd name="T22" fmla="*/ 5 w 45"/>
                <a:gd name="T23" fmla="*/ 128 h 162"/>
                <a:gd name="T24" fmla="*/ 2 w 45"/>
                <a:gd name="T25" fmla="*/ 138 h 162"/>
                <a:gd name="T26" fmla="*/ 1 w 45"/>
                <a:gd name="T27" fmla="*/ 146 h 162"/>
                <a:gd name="T28" fmla="*/ 0 w 45"/>
                <a:gd name="T29" fmla="*/ 153 h 162"/>
                <a:gd name="T30" fmla="*/ 0 w 45"/>
                <a:gd name="T31" fmla="*/ 157 h 162"/>
                <a:gd name="T32" fmla="*/ 2 w 45"/>
                <a:gd name="T33" fmla="*/ 161 h 162"/>
                <a:gd name="T34" fmla="*/ 6 w 45"/>
                <a:gd name="T35" fmla="*/ 159 h 162"/>
                <a:gd name="T36" fmla="*/ 3 w 45"/>
                <a:gd name="T37" fmla="*/ 156 h 162"/>
                <a:gd name="T38" fmla="*/ 3 w 45"/>
                <a:gd name="T39" fmla="*/ 157 h 162"/>
                <a:gd name="T40" fmla="*/ 4 w 45"/>
                <a:gd name="T41" fmla="*/ 153 h 162"/>
                <a:gd name="T42" fmla="*/ 5 w 45"/>
                <a:gd name="T43" fmla="*/ 147 h 162"/>
                <a:gd name="T44" fmla="*/ 6 w 45"/>
                <a:gd name="T45" fmla="*/ 139 h 162"/>
                <a:gd name="T46" fmla="*/ 8 w 45"/>
                <a:gd name="T47" fmla="*/ 129 h 162"/>
                <a:gd name="T48" fmla="*/ 12 w 45"/>
                <a:gd name="T49" fmla="*/ 118 h 162"/>
                <a:gd name="T50" fmla="*/ 15 w 45"/>
                <a:gd name="T51" fmla="*/ 106 h 162"/>
                <a:gd name="T52" fmla="*/ 18 w 45"/>
                <a:gd name="T53" fmla="*/ 93 h 162"/>
                <a:gd name="T54" fmla="*/ 22 w 45"/>
                <a:gd name="T55" fmla="*/ 79 h 162"/>
                <a:gd name="T56" fmla="*/ 26 w 45"/>
                <a:gd name="T57" fmla="*/ 65 h 162"/>
                <a:gd name="T58" fmla="*/ 30 w 45"/>
                <a:gd name="T59" fmla="*/ 51 h 162"/>
                <a:gd name="T60" fmla="*/ 34 w 45"/>
                <a:gd name="T61" fmla="*/ 38 h 162"/>
                <a:gd name="T62" fmla="*/ 37 w 45"/>
                <a:gd name="T63" fmla="*/ 24 h 162"/>
                <a:gd name="T64" fmla="*/ 41 w 45"/>
                <a:gd name="T65" fmla="*/ 12 h 162"/>
                <a:gd name="T66" fmla="*/ 44 w 45"/>
                <a:gd name="T67" fmla="*/ 1 h 162"/>
                <a:gd name="T68" fmla="*/ 40 w 45"/>
                <a:gd name="T69" fmla="*/ 0 h 162"/>
                <a:gd name="T70" fmla="*/ 44 w 45"/>
                <a:gd name="T71" fmla="*/ 1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62">
                  <a:moveTo>
                    <a:pt x="44" y="1"/>
                  </a:moveTo>
                  <a:lnTo>
                    <a:pt x="40" y="0"/>
                  </a:lnTo>
                  <a:lnTo>
                    <a:pt x="37" y="11"/>
                  </a:lnTo>
                  <a:lnTo>
                    <a:pt x="34" y="24"/>
                  </a:lnTo>
                  <a:lnTo>
                    <a:pt x="30" y="36"/>
                  </a:lnTo>
                  <a:lnTo>
                    <a:pt x="26" y="50"/>
                  </a:lnTo>
                  <a:lnTo>
                    <a:pt x="22" y="64"/>
                  </a:lnTo>
                  <a:lnTo>
                    <a:pt x="18" y="78"/>
                  </a:lnTo>
                  <a:lnTo>
                    <a:pt x="14" y="92"/>
                  </a:lnTo>
                  <a:lnTo>
                    <a:pt x="11" y="105"/>
                  </a:lnTo>
                  <a:lnTo>
                    <a:pt x="8" y="117"/>
                  </a:lnTo>
                  <a:lnTo>
                    <a:pt x="5" y="128"/>
                  </a:lnTo>
                  <a:lnTo>
                    <a:pt x="2" y="138"/>
                  </a:lnTo>
                  <a:lnTo>
                    <a:pt x="1" y="146"/>
                  </a:lnTo>
                  <a:lnTo>
                    <a:pt x="0" y="153"/>
                  </a:lnTo>
                  <a:lnTo>
                    <a:pt x="0" y="157"/>
                  </a:lnTo>
                  <a:lnTo>
                    <a:pt x="2" y="161"/>
                  </a:lnTo>
                  <a:lnTo>
                    <a:pt x="6" y="159"/>
                  </a:lnTo>
                  <a:lnTo>
                    <a:pt x="3" y="156"/>
                  </a:lnTo>
                  <a:lnTo>
                    <a:pt x="3" y="157"/>
                  </a:lnTo>
                  <a:lnTo>
                    <a:pt x="4" y="153"/>
                  </a:lnTo>
                  <a:lnTo>
                    <a:pt x="5" y="147"/>
                  </a:lnTo>
                  <a:lnTo>
                    <a:pt x="6" y="139"/>
                  </a:lnTo>
                  <a:lnTo>
                    <a:pt x="8" y="129"/>
                  </a:lnTo>
                  <a:lnTo>
                    <a:pt x="12" y="118"/>
                  </a:lnTo>
                  <a:lnTo>
                    <a:pt x="15" y="106"/>
                  </a:lnTo>
                  <a:lnTo>
                    <a:pt x="18" y="93"/>
                  </a:lnTo>
                  <a:lnTo>
                    <a:pt x="22" y="79"/>
                  </a:lnTo>
                  <a:lnTo>
                    <a:pt x="26" y="65"/>
                  </a:lnTo>
                  <a:lnTo>
                    <a:pt x="30" y="51"/>
                  </a:lnTo>
                  <a:lnTo>
                    <a:pt x="34" y="38"/>
                  </a:lnTo>
                  <a:lnTo>
                    <a:pt x="37" y="24"/>
                  </a:lnTo>
                  <a:lnTo>
                    <a:pt x="41" y="12"/>
                  </a:lnTo>
                  <a:lnTo>
                    <a:pt x="44" y="1"/>
                  </a:lnTo>
                  <a:lnTo>
                    <a:pt x="40" y="0"/>
                  </a:lnTo>
                  <a:lnTo>
                    <a:pt x="4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Freeform 19">
              <a:extLst>
                <a:ext uri="{FF2B5EF4-FFF2-40B4-BE49-F238E27FC236}">
                  <a16:creationId xmlns:a16="http://schemas.microsoft.com/office/drawing/2014/main" id="{F12F3658-C1FD-1096-938A-F19F30F62884}"/>
                </a:ext>
              </a:extLst>
            </p:cNvPr>
            <p:cNvSpPr>
              <a:spLocks/>
            </p:cNvSpPr>
            <p:nvPr/>
          </p:nvSpPr>
          <p:spPr bwMode="auto">
            <a:xfrm>
              <a:off x="3605" y="3110"/>
              <a:ext cx="69" cy="130"/>
            </a:xfrm>
            <a:custGeom>
              <a:avLst/>
              <a:gdLst>
                <a:gd name="T0" fmla="*/ 2 w 69"/>
                <a:gd name="T1" fmla="*/ 129 h 130"/>
                <a:gd name="T2" fmla="*/ 0 w 69"/>
                <a:gd name="T3" fmla="*/ 129 h 130"/>
                <a:gd name="T4" fmla="*/ 4 w 69"/>
                <a:gd name="T5" fmla="*/ 129 h 130"/>
                <a:gd name="T6" fmla="*/ 8 w 69"/>
                <a:gd name="T7" fmla="*/ 127 h 130"/>
                <a:gd name="T8" fmla="*/ 12 w 69"/>
                <a:gd name="T9" fmla="*/ 122 h 130"/>
                <a:gd name="T10" fmla="*/ 15 w 69"/>
                <a:gd name="T11" fmla="*/ 117 h 130"/>
                <a:gd name="T12" fmla="*/ 20 w 69"/>
                <a:gd name="T13" fmla="*/ 110 h 130"/>
                <a:gd name="T14" fmla="*/ 24 w 69"/>
                <a:gd name="T15" fmla="*/ 102 h 130"/>
                <a:gd name="T16" fmla="*/ 29 w 69"/>
                <a:gd name="T17" fmla="*/ 92 h 130"/>
                <a:gd name="T18" fmla="*/ 34 w 69"/>
                <a:gd name="T19" fmla="*/ 83 h 130"/>
                <a:gd name="T20" fmla="*/ 39 w 69"/>
                <a:gd name="T21" fmla="*/ 72 h 130"/>
                <a:gd name="T22" fmla="*/ 44 w 69"/>
                <a:gd name="T23" fmla="*/ 61 h 130"/>
                <a:gd name="T24" fmla="*/ 48 w 69"/>
                <a:gd name="T25" fmla="*/ 51 h 130"/>
                <a:gd name="T26" fmla="*/ 53 w 69"/>
                <a:gd name="T27" fmla="*/ 39 h 130"/>
                <a:gd name="T28" fmla="*/ 57 w 69"/>
                <a:gd name="T29" fmla="*/ 29 h 130"/>
                <a:gd name="T30" fmla="*/ 61 w 69"/>
                <a:gd name="T31" fmla="*/ 19 h 130"/>
                <a:gd name="T32" fmla="*/ 65 w 69"/>
                <a:gd name="T33" fmla="*/ 9 h 130"/>
                <a:gd name="T34" fmla="*/ 68 w 69"/>
                <a:gd name="T35" fmla="*/ 1 h 130"/>
                <a:gd name="T36" fmla="*/ 64 w 69"/>
                <a:gd name="T37" fmla="*/ 0 h 130"/>
                <a:gd name="T38" fmla="*/ 61 w 69"/>
                <a:gd name="T39" fmla="*/ 8 h 130"/>
                <a:gd name="T40" fmla="*/ 58 w 69"/>
                <a:gd name="T41" fmla="*/ 18 h 130"/>
                <a:gd name="T42" fmla="*/ 53 w 69"/>
                <a:gd name="T43" fmla="*/ 28 h 130"/>
                <a:gd name="T44" fmla="*/ 49 w 69"/>
                <a:gd name="T45" fmla="*/ 38 h 130"/>
                <a:gd name="T46" fmla="*/ 44 w 69"/>
                <a:gd name="T47" fmla="*/ 49 h 130"/>
                <a:gd name="T48" fmla="*/ 40 w 69"/>
                <a:gd name="T49" fmla="*/ 60 h 130"/>
                <a:gd name="T50" fmla="*/ 35 w 69"/>
                <a:gd name="T51" fmla="*/ 70 h 130"/>
                <a:gd name="T52" fmla="*/ 30 w 69"/>
                <a:gd name="T53" fmla="*/ 81 h 130"/>
                <a:gd name="T54" fmla="*/ 26 w 69"/>
                <a:gd name="T55" fmla="*/ 90 h 130"/>
                <a:gd name="T56" fmla="*/ 21 w 69"/>
                <a:gd name="T57" fmla="*/ 100 h 130"/>
                <a:gd name="T58" fmla="*/ 17 w 69"/>
                <a:gd name="T59" fmla="*/ 108 h 130"/>
                <a:gd name="T60" fmla="*/ 12 w 69"/>
                <a:gd name="T61" fmla="*/ 115 h 130"/>
                <a:gd name="T62" fmla="*/ 9 w 69"/>
                <a:gd name="T63" fmla="*/ 120 h 130"/>
                <a:gd name="T64" fmla="*/ 5 w 69"/>
                <a:gd name="T65" fmla="*/ 124 h 130"/>
                <a:gd name="T66" fmla="*/ 2 w 69"/>
                <a:gd name="T67" fmla="*/ 126 h 130"/>
                <a:gd name="T68" fmla="*/ 0 w 69"/>
                <a:gd name="T69" fmla="*/ 126 h 130"/>
                <a:gd name="T70" fmla="*/ 2 w 69"/>
                <a:gd name="T71" fmla="*/ 126 h 130"/>
                <a:gd name="T72" fmla="*/ 1 w 69"/>
                <a:gd name="T73" fmla="*/ 126 h 130"/>
                <a:gd name="T74" fmla="*/ 0 w 69"/>
                <a:gd name="T75" fmla="*/ 126 h 130"/>
                <a:gd name="T76" fmla="*/ 2 w 69"/>
                <a:gd name="T77" fmla="*/ 129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 h="130">
                  <a:moveTo>
                    <a:pt x="2" y="129"/>
                  </a:moveTo>
                  <a:lnTo>
                    <a:pt x="0" y="129"/>
                  </a:lnTo>
                  <a:lnTo>
                    <a:pt x="4" y="129"/>
                  </a:lnTo>
                  <a:lnTo>
                    <a:pt x="8" y="127"/>
                  </a:lnTo>
                  <a:lnTo>
                    <a:pt x="12" y="122"/>
                  </a:lnTo>
                  <a:lnTo>
                    <a:pt x="15" y="117"/>
                  </a:lnTo>
                  <a:lnTo>
                    <a:pt x="20" y="110"/>
                  </a:lnTo>
                  <a:lnTo>
                    <a:pt x="24" y="102"/>
                  </a:lnTo>
                  <a:lnTo>
                    <a:pt x="29" y="92"/>
                  </a:lnTo>
                  <a:lnTo>
                    <a:pt x="34" y="83"/>
                  </a:lnTo>
                  <a:lnTo>
                    <a:pt x="39" y="72"/>
                  </a:lnTo>
                  <a:lnTo>
                    <a:pt x="44" y="61"/>
                  </a:lnTo>
                  <a:lnTo>
                    <a:pt x="48" y="51"/>
                  </a:lnTo>
                  <a:lnTo>
                    <a:pt x="53" y="39"/>
                  </a:lnTo>
                  <a:lnTo>
                    <a:pt x="57" y="29"/>
                  </a:lnTo>
                  <a:lnTo>
                    <a:pt x="61" y="19"/>
                  </a:lnTo>
                  <a:lnTo>
                    <a:pt x="65" y="9"/>
                  </a:lnTo>
                  <a:lnTo>
                    <a:pt x="68" y="1"/>
                  </a:lnTo>
                  <a:lnTo>
                    <a:pt x="64" y="0"/>
                  </a:lnTo>
                  <a:lnTo>
                    <a:pt x="61" y="8"/>
                  </a:lnTo>
                  <a:lnTo>
                    <a:pt x="58" y="18"/>
                  </a:lnTo>
                  <a:lnTo>
                    <a:pt x="53" y="28"/>
                  </a:lnTo>
                  <a:lnTo>
                    <a:pt x="49" y="38"/>
                  </a:lnTo>
                  <a:lnTo>
                    <a:pt x="44" y="49"/>
                  </a:lnTo>
                  <a:lnTo>
                    <a:pt x="40" y="60"/>
                  </a:lnTo>
                  <a:lnTo>
                    <a:pt x="35" y="70"/>
                  </a:lnTo>
                  <a:lnTo>
                    <a:pt x="30" y="81"/>
                  </a:lnTo>
                  <a:lnTo>
                    <a:pt x="26" y="90"/>
                  </a:lnTo>
                  <a:lnTo>
                    <a:pt x="21" y="100"/>
                  </a:lnTo>
                  <a:lnTo>
                    <a:pt x="17" y="108"/>
                  </a:lnTo>
                  <a:lnTo>
                    <a:pt x="12" y="115"/>
                  </a:lnTo>
                  <a:lnTo>
                    <a:pt x="9" y="120"/>
                  </a:lnTo>
                  <a:lnTo>
                    <a:pt x="5" y="124"/>
                  </a:lnTo>
                  <a:lnTo>
                    <a:pt x="2" y="126"/>
                  </a:lnTo>
                  <a:lnTo>
                    <a:pt x="0" y="126"/>
                  </a:lnTo>
                  <a:lnTo>
                    <a:pt x="2" y="126"/>
                  </a:lnTo>
                  <a:lnTo>
                    <a:pt x="1" y="126"/>
                  </a:lnTo>
                  <a:lnTo>
                    <a:pt x="0" y="126"/>
                  </a:lnTo>
                  <a:lnTo>
                    <a:pt x="2" y="1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0" name="Freeform 20">
              <a:extLst>
                <a:ext uri="{FF2B5EF4-FFF2-40B4-BE49-F238E27FC236}">
                  <a16:creationId xmlns:a16="http://schemas.microsoft.com/office/drawing/2014/main" id="{B691442E-AB21-3EC4-9084-22D39EFFE77B}"/>
                </a:ext>
              </a:extLst>
            </p:cNvPr>
            <p:cNvSpPr>
              <a:spLocks/>
            </p:cNvSpPr>
            <p:nvPr/>
          </p:nvSpPr>
          <p:spPr bwMode="auto">
            <a:xfrm>
              <a:off x="3590" y="3120"/>
              <a:ext cx="30" cy="121"/>
            </a:xfrm>
            <a:custGeom>
              <a:avLst/>
              <a:gdLst>
                <a:gd name="T0" fmla="*/ 26 w 30"/>
                <a:gd name="T1" fmla="*/ 0 h 121"/>
                <a:gd name="T2" fmla="*/ 26 w 30"/>
                <a:gd name="T3" fmla="*/ 0 h 121"/>
                <a:gd name="T4" fmla="*/ 22 w 30"/>
                <a:gd name="T5" fmla="*/ 12 h 121"/>
                <a:gd name="T6" fmla="*/ 19 w 30"/>
                <a:gd name="T7" fmla="*/ 24 h 121"/>
                <a:gd name="T8" fmla="*/ 15 w 30"/>
                <a:gd name="T9" fmla="*/ 35 h 121"/>
                <a:gd name="T10" fmla="*/ 12 w 30"/>
                <a:gd name="T11" fmla="*/ 46 h 121"/>
                <a:gd name="T12" fmla="*/ 9 w 30"/>
                <a:gd name="T13" fmla="*/ 57 h 121"/>
                <a:gd name="T14" fmla="*/ 6 w 30"/>
                <a:gd name="T15" fmla="*/ 67 h 121"/>
                <a:gd name="T16" fmla="*/ 4 w 30"/>
                <a:gd name="T17" fmla="*/ 76 h 121"/>
                <a:gd name="T18" fmla="*/ 2 w 30"/>
                <a:gd name="T19" fmla="*/ 85 h 121"/>
                <a:gd name="T20" fmla="*/ 1 w 30"/>
                <a:gd name="T21" fmla="*/ 94 h 121"/>
                <a:gd name="T22" fmla="*/ 0 w 30"/>
                <a:gd name="T23" fmla="*/ 100 h 121"/>
                <a:gd name="T24" fmla="*/ 1 w 30"/>
                <a:gd name="T25" fmla="*/ 106 h 121"/>
                <a:gd name="T26" fmla="*/ 2 w 30"/>
                <a:gd name="T27" fmla="*/ 112 h 121"/>
                <a:gd name="T28" fmla="*/ 4 w 30"/>
                <a:gd name="T29" fmla="*/ 116 h 121"/>
                <a:gd name="T30" fmla="*/ 7 w 30"/>
                <a:gd name="T31" fmla="*/ 118 h 121"/>
                <a:gd name="T32" fmla="*/ 11 w 30"/>
                <a:gd name="T33" fmla="*/ 120 h 121"/>
                <a:gd name="T34" fmla="*/ 17 w 30"/>
                <a:gd name="T35" fmla="*/ 119 h 121"/>
                <a:gd name="T36" fmla="*/ 15 w 30"/>
                <a:gd name="T37" fmla="*/ 116 h 121"/>
                <a:gd name="T38" fmla="*/ 11 w 30"/>
                <a:gd name="T39" fmla="*/ 116 h 121"/>
                <a:gd name="T40" fmla="*/ 9 w 30"/>
                <a:gd name="T41" fmla="*/ 116 h 121"/>
                <a:gd name="T42" fmla="*/ 7 w 30"/>
                <a:gd name="T43" fmla="*/ 114 h 121"/>
                <a:gd name="T44" fmla="*/ 5 w 30"/>
                <a:gd name="T45" fmla="*/ 111 h 121"/>
                <a:gd name="T46" fmla="*/ 5 w 30"/>
                <a:gd name="T47" fmla="*/ 106 h 121"/>
                <a:gd name="T48" fmla="*/ 4 w 30"/>
                <a:gd name="T49" fmla="*/ 100 h 121"/>
                <a:gd name="T50" fmla="*/ 5 w 30"/>
                <a:gd name="T51" fmla="*/ 94 h 121"/>
                <a:gd name="T52" fmla="*/ 6 w 30"/>
                <a:gd name="T53" fmla="*/ 86 h 121"/>
                <a:gd name="T54" fmla="*/ 7 w 30"/>
                <a:gd name="T55" fmla="*/ 77 h 121"/>
                <a:gd name="T56" fmla="*/ 10 w 30"/>
                <a:gd name="T57" fmla="*/ 68 h 121"/>
                <a:gd name="T58" fmla="*/ 12 w 30"/>
                <a:gd name="T59" fmla="*/ 58 h 121"/>
                <a:gd name="T60" fmla="*/ 15 w 30"/>
                <a:gd name="T61" fmla="*/ 47 h 121"/>
                <a:gd name="T62" fmla="*/ 19 w 30"/>
                <a:gd name="T63" fmla="*/ 36 h 121"/>
                <a:gd name="T64" fmla="*/ 22 w 30"/>
                <a:gd name="T65" fmla="*/ 24 h 121"/>
                <a:gd name="T66" fmla="*/ 26 w 30"/>
                <a:gd name="T67" fmla="*/ 13 h 121"/>
                <a:gd name="T68" fmla="*/ 29 w 30"/>
                <a:gd name="T69" fmla="*/ 1 h 121"/>
                <a:gd name="T70" fmla="*/ 26 w 30"/>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121">
                  <a:moveTo>
                    <a:pt x="26" y="0"/>
                  </a:moveTo>
                  <a:lnTo>
                    <a:pt x="26" y="0"/>
                  </a:lnTo>
                  <a:lnTo>
                    <a:pt x="22" y="12"/>
                  </a:lnTo>
                  <a:lnTo>
                    <a:pt x="19" y="24"/>
                  </a:lnTo>
                  <a:lnTo>
                    <a:pt x="15" y="35"/>
                  </a:lnTo>
                  <a:lnTo>
                    <a:pt x="12" y="46"/>
                  </a:lnTo>
                  <a:lnTo>
                    <a:pt x="9" y="57"/>
                  </a:lnTo>
                  <a:lnTo>
                    <a:pt x="6" y="67"/>
                  </a:lnTo>
                  <a:lnTo>
                    <a:pt x="4" y="76"/>
                  </a:lnTo>
                  <a:lnTo>
                    <a:pt x="2" y="85"/>
                  </a:lnTo>
                  <a:lnTo>
                    <a:pt x="1" y="94"/>
                  </a:lnTo>
                  <a:lnTo>
                    <a:pt x="0" y="100"/>
                  </a:lnTo>
                  <a:lnTo>
                    <a:pt x="1" y="106"/>
                  </a:lnTo>
                  <a:lnTo>
                    <a:pt x="2" y="112"/>
                  </a:lnTo>
                  <a:lnTo>
                    <a:pt x="4" y="116"/>
                  </a:lnTo>
                  <a:lnTo>
                    <a:pt x="7" y="118"/>
                  </a:lnTo>
                  <a:lnTo>
                    <a:pt x="11" y="120"/>
                  </a:lnTo>
                  <a:lnTo>
                    <a:pt x="17" y="119"/>
                  </a:lnTo>
                  <a:lnTo>
                    <a:pt x="15" y="116"/>
                  </a:lnTo>
                  <a:lnTo>
                    <a:pt x="11" y="116"/>
                  </a:lnTo>
                  <a:lnTo>
                    <a:pt x="9" y="116"/>
                  </a:lnTo>
                  <a:lnTo>
                    <a:pt x="7" y="114"/>
                  </a:lnTo>
                  <a:lnTo>
                    <a:pt x="5" y="111"/>
                  </a:lnTo>
                  <a:lnTo>
                    <a:pt x="5" y="106"/>
                  </a:lnTo>
                  <a:lnTo>
                    <a:pt x="4" y="100"/>
                  </a:lnTo>
                  <a:lnTo>
                    <a:pt x="5" y="94"/>
                  </a:lnTo>
                  <a:lnTo>
                    <a:pt x="6" y="86"/>
                  </a:lnTo>
                  <a:lnTo>
                    <a:pt x="7" y="77"/>
                  </a:lnTo>
                  <a:lnTo>
                    <a:pt x="10" y="68"/>
                  </a:lnTo>
                  <a:lnTo>
                    <a:pt x="12" y="58"/>
                  </a:lnTo>
                  <a:lnTo>
                    <a:pt x="15" y="47"/>
                  </a:lnTo>
                  <a:lnTo>
                    <a:pt x="19" y="36"/>
                  </a:lnTo>
                  <a:lnTo>
                    <a:pt x="22" y="24"/>
                  </a:lnTo>
                  <a:lnTo>
                    <a:pt x="26" y="13"/>
                  </a:lnTo>
                  <a:lnTo>
                    <a:pt x="29" y="1"/>
                  </a:lnTo>
                  <a:lnTo>
                    <a:pt x="2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1" name="Freeform 21">
              <a:extLst>
                <a:ext uri="{FF2B5EF4-FFF2-40B4-BE49-F238E27FC236}">
                  <a16:creationId xmlns:a16="http://schemas.microsoft.com/office/drawing/2014/main" id="{CE3F62D2-856C-BF02-043C-B61392D10074}"/>
                </a:ext>
              </a:extLst>
            </p:cNvPr>
            <p:cNvSpPr>
              <a:spLocks/>
            </p:cNvSpPr>
            <p:nvPr/>
          </p:nvSpPr>
          <p:spPr bwMode="auto">
            <a:xfrm>
              <a:off x="3616" y="3045"/>
              <a:ext cx="40" cy="77"/>
            </a:xfrm>
            <a:custGeom>
              <a:avLst/>
              <a:gdLst>
                <a:gd name="T0" fmla="*/ 39 w 40"/>
                <a:gd name="T1" fmla="*/ 2 h 77"/>
                <a:gd name="T2" fmla="*/ 36 w 40"/>
                <a:gd name="T3" fmla="*/ 0 h 77"/>
                <a:gd name="T4" fmla="*/ 31 w 40"/>
                <a:gd name="T5" fmla="*/ 8 h 77"/>
                <a:gd name="T6" fmla="*/ 26 w 40"/>
                <a:gd name="T7" fmla="*/ 16 h 77"/>
                <a:gd name="T8" fmla="*/ 21 w 40"/>
                <a:gd name="T9" fmla="*/ 23 h 77"/>
                <a:gd name="T10" fmla="*/ 16 w 40"/>
                <a:gd name="T11" fmla="*/ 31 h 77"/>
                <a:gd name="T12" fmla="*/ 12 w 40"/>
                <a:gd name="T13" fmla="*/ 40 h 77"/>
                <a:gd name="T14" fmla="*/ 8 w 40"/>
                <a:gd name="T15" fmla="*/ 50 h 77"/>
                <a:gd name="T16" fmla="*/ 4 w 40"/>
                <a:gd name="T17" fmla="*/ 61 h 77"/>
                <a:gd name="T18" fmla="*/ 0 w 40"/>
                <a:gd name="T19" fmla="*/ 75 h 77"/>
                <a:gd name="T20" fmla="*/ 3 w 40"/>
                <a:gd name="T21" fmla="*/ 76 h 77"/>
                <a:gd name="T22" fmla="*/ 8 w 40"/>
                <a:gd name="T23" fmla="*/ 62 h 77"/>
                <a:gd name="T24" fmla="*/ 12 w 40"/>
                <a:gd name="T25" fmla="*/ 51 h 77"/>
                <a:gd name="T26" fmla="*/ 16 w 40"/>
                <a:gd name="T27" fmla="*/ 42 h 77"/>
                <a:gd name="T28" fmla="*/ 20 w 40"/>
                <a:gd name="T29" fmla="*/ 33 h 77"/>
                <a:gd name="T30" fmla="*/ 24 w 40"/>
                <a:gd name="T31" fmla="*/ 25 h 77"/>
                <a:gd name="T32" fmla="*/ 29 w 40"/>
                <a:gd name="T33" fmla="*/ 18 h 77"/>
                <a:gd name="T34" fmla="*/ 33 w 40"/>
                <a:gd name="T35" fmla="*/ 10 h 77"/>
                <a:gd name="T36" fmla="*/ 39 w 40"/>
                <a:gd name="T37" fmla="*/ 2 h 77"/>
                <a:gd name="T38" fmla="*/ 36 w 40"/>
                <a:gd name="T39" fmla="*/ 0 h 77"/>
                <a:gd name="T40" fmla="*/ 39 w 40"/>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9" y="2"/>
                  </a:moveTo>
                  <a:lnTo>
                    <a:pt x="36" y="0"/>
                  </a:lnTo>
                  <a:lnTo>
                    <a:pt x="31" y="8"/>
                  </a:lnTo>
                  <a:lnTo>
                    <a:pt x="26" y="16"/>
                  </a:lnTo>
                  <a:lnTo>
                    <a:pt x="21" y="23"/>
                  </a:lnTo>
                  <a:lnTo>
                    <a:pt x="16" y="31"/>
                  </a:lnTo>
                  <a:lnTo>
                    <a:pt x="12" y="40"/>
                  </a:lnTo>
                  <a:lnTo>
                    <a:pt x="8" y="50"/>
                  </a:lnTo>
                  <a:lnTo>
                    <a:pt x="4" y="61"/>
                  </a:lnTo>
                  <a:lnTo>
                    <a:pt x="0" y="75"/>
                  </a:lnTo>
                  <a:lnTo>
                    <a:pt x="3" y="76"/>
                  </a:lnTo>
                  <a:lnTo>
                    <a:pt x="8" y="62"/>
                  </a:lnTo>
                  <a:lnTo>
                    <a:pt x="12" y="51"/>
                  </a:lnTo>
                  <a:lnTo>
                    <a:pt x="16" y="42"/>
                  </a:lnTo>
                  <a:lnTo>
                    <a:pt x="20" y="33"/>
                  </a:lnTo>
                  <a:lnTo>
                    <a:pt x="24" y="25"/>
                  </a:lnTo>
                  <a:lnTo>
                    <a:pt x="29" y="18"/>
                  </a:lnTo>
                  <a:lnTo>
                    <a:pt x="33" y="10"/>
                  </a:lnTo>
                  <a:lnTo>
                    <a:pt x="39" y="2"/>
                  </a:lnTo>
                  <a:lnTo>
                    <a:pt x="36" y="0"/>
                  </a:lnTo>
                  <a:lnTo>
                    <a:pt x="39"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2" name="Freeform 22">
              <a:extLst>
                <a:ext uri="{FF2B5EF4-FFF2-40B4-BE49-F238E27FC236}">
                  <a16:creationId xmlns:a16="http://schemas.microsoft.com/office/drawing/2014/main" id="{18EB5005-EF09-5973-2B30-C7BE79B49584}"/>
                </a:ext>
              </a:extLst>
            </p:cNvPr>
            <p:cNvSpPr>
              <a:spLocks/>
            </p:cNvSpPr>
            <p:nvPr/>
          </p:nvSpPr>
          <p:spPr bwMode="auto">
            <a:xfrm>
              <a:off x="3626" y="3035"/>
              <a:ext cx="30" cy="31"/>
            </a:xfrm>
            <a:custGeom>
              <a:avLst/>
              <a:gdLst>
                <a:gd name="T0" fmla="*/ 3 w 30"/>
                <a:gd name="T1" fmla="*/ 30 h 31"/>
                <a:gd name="T2" fmla="*/ 3 w 30"/>
                <a:gd name="T3" fmla="*/ 30 h 31"/>
                <a:gd name="T4" fmla="*/ 15 w 30"/>
                <a:gd name="T5" fmla="*/ 13 h 31"/>
                <a:gd name="T6" fmla="*/ 22 w 30"/>
                <a:gd name="T7" fmla="*/ 5 h 31"/>
                <a:gd name="T8" fmla="*/ 25 w 30"/>
                <a:gd name="T9" fmla="*/ 4 h 31"/>
                <a:gd name="T10" fmla="*/ 24 w 30"/>
                <a:gd name="T11" fmla="*/ 4 h 31"/>
                <a:gd name="T12" fmla="*/ 23 w 30"/>
                <a:gd name="T13" fmla="*/ 8 h 31"/>
                <a:gd name="T14" fmla="*/ 23 w 30"/>
                <a:gd name="T15" fmla="*/ 11 h 31"/>
                <a:gd name="T16" fmla="*/ 26 w 30"/>
                <a:gd name="T17" fmla="*/ 15 h 31"/>
                <a:gd name="T18" fmla="*/ 29 w 30"/>
                <a:gd name="T19" fmla="*/ 12 h 31"/>
                <a:gd name="T20" fmla="*/ 26 w 30"/>
                <a:gd name="T21" fmla="*/ 10 h 31"/>
                <a:gd name="T22" fmla="*/ 25 w 30"/>
                <a:gd name="T23" fmla="*/ 11 h 31"/>
                <a:gd name="T24" fmla="*/ 27 w 30"/>
                <a:gd name="T25" fmla="*/ 11 h 31"/>
                <a:gd name="T26" fmla="*/ 27 w 30"/>
                <a:gd name="T27" fmla="*/ 8 h 31"/>
                <a:gd name="T28" fmla="*/ 28 w 30"/>
                <a:gd name="T29" fmla="*/ 3 h 31"/>
                <a:gd name="T30" fmla="*/ 25 w 30"/>
                <a:gd name="T31" fmla="*/ 0 h 31"/>
                <a:gd name="T32" fmla="*/ 19 w 30"/>
                <a:gd name="T33" fmla="*/ 2 h 31"/>
                <a:gd name="T34" fmla="*/ 12 w 30"/>
                <a:gd name="T35" fmla="*/ 11 h 31"/>
                <a:gd name="T36" fmla="*/ 0 w 30"/>
                <a:gd name="T37" fmla="*/ 28 h 31"/>
                <a:gd name="T38" fmla="*/ 3 w 30"/>
                <a:gd name="T39" fmla="*/ 30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0" h="31">
                  <a:moveTo>
                    <a:pt x="3" y="30"/>
                  </a:moveTo>
                  <a:lnTo>
                    <a:pt x="3" y="30"/>
                  </a:lnTo>
                  <a:lnTo>
                    <a:pt x="15" y="13"/>
                  </a:lnTo>
                  <a:lnTo>
                    <a:pt x="22" y="5"/>
                  </a:lnTo>
                  <a:lnTo>
                    <a:pt x="25" y="4"/>
                  </a:lnTo>
                  <a:lnTo>
                    <a:pt x="24" y="4"/>
                  </a:lnTo>
                  <a:lnTo>
                    <a:pt x="23" y="8"/>
                  </a:lnTo>
                  <a:lnTo>
                    <a:pt x="23" y="11"/>
                  </a:lnTo>
                  <a:lnTo>
                    <a:pt x="26" y="15"/>
                  </a:lnTo>
                  <a:lnTo>
                    <a:pt x="29" y="12"/>
                  </a:lnTo>
                  <a:lnTo>
                    <a:pt x="26" y="10"/>
                  </a:lnTo>
                  <a:lnTo>
                    <a:pt x="25" y="11"/>
                  </a:lnTo>
                  <a:lnTo>
                    <a:pt x="27" y="11"/>
                  </a:lnTo>
                  <a:lnTo>
                    <a:pt x="27" y="8"/>
                  </a:lnTo>
                  <a:lnTo>
                    <a:pt x="28" y="3"/>
                  </a:lnTo>
                  <a:lnTo>
                    <a:pt x="25" y="0"/>
                  </a:lnTo>
                  <a:lnTo>
                    <a:pt x="19" y="2"/>
                  </a:lnTo>
                  <a:lnTo>
                    <a:pt x="12" y="11"/>
                  </a:lnTo>
                  <a:lnTo>
                    <a:pt x="0" y="28"/>
                  </a:lnTo>
                  <a:lnTo>
                    <a:pt x="3" y="3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3" name="Freeform 23">
              <a:extLst>
                <a:ext uri="{FF2B5EF4-FFF2-40B4-BE49-F238E27FC236}">
                  <a16:creationId xmlns:a16="http://schemas.microsoft.com/office/drawing/2014/main" id="{DBFA07BE-E0DF-59AF-DC79-4F4F1A835527}"/>
                </a:ext>
              </a:extLst>
            </p:cNvPr>
            <p:cNvSpPr>
              <a:spLocks/>
            </p:cNvSpPr>
            <p:nvPr/>
          </p:nvSpPr>
          <p:spPr bwMode="auto">
            <a:xfrm>
              <a:off x="3587" y="3063"/>
              <a:ext cx="43" cy="53"/>
            </a:xfrm>
            <a:custGeom>
              <a:avLst/>
              <a:gdLst>
                <a:gd name="T0" fmla="*/ 3 w 43"/>
                <a:gd name="T1" fmla="*/ 52 h 53"/>
                <a:gd name="T2" fmla="*/ 3 w 43"/>
                <a:gd name="T3" fmla="*/ 51 h 53"/>
                <a:gd name="T4" fmla="*/ 8 w 43"/>
                <a:gd name="T5" fmla="*/ 45 h 53"/>
                <a:gd name="T6" fmla="*/ 14 w 43"/>
                <a:gd name="T7" fmla="*/ 39 h 53"/>
                <a:gd name="T8" fmla="*/ 18 w 43"/>
                <a:gd name="T9" fmla="*/ 34 h 53"/>
                <a:gd name="T10" fmla="*/ 24 w 43"/>
                <a:gd name="T11" fmla="*/ 28 h 53"/>
                <a:gd name="T12" fmla="*/ 29 w 43"/>
                <a:gd name="T13" fmla="*/ 22 h 53"/>
                <a:gd name="T14" fmla="*/ 33 w 43"/>
                <a:gd name="T15" fmla="*/ 16 h 53"/>
                <a:gd name="T16" fmla="*/ 38 w 43"/>
                <a:gd name="T17" fmla="*/ 10 h 53"/>
                <a:gd name="T18" fmla="*/ 42 w 43"/>
                <a:gd name="T19" fmla="*/ 2 h 53"/>
                <a:gd name="T20" fmla="*/ 39 w 43"/>
                <a:gd name="T21" fmla="*/ 0 h 53"/>
                <a:gd name="T22" fmla="*/ 35 w 43"/>
                <a:gd name="T23" fmla="*/ 8 h 53"/>
                <a:gd name="T24" fmla="*/ 30 w 43"/>
                <a:gd name="T25" fmla="*/ 14 h 53"/>
                <a:gd name="T26" fmla="*/ 26 w 43"/>
                <a:gd name="T27" fmla="*/ 20 h 53"/>
                <a:gd name="T28" fmla="*/ 21 w 43"/>
                <a:gd name="T29" fmla="*/ 25 h 53"/>
                <a:gd name="T30" fmla="*/ 16 w 43"/>
                <a:gd name="T31" fmla="*/ 31 h 53"/>
                <a:gd name="T32" fmla="*/ 11 w 43"/>
                <a:gd name="T33" fmla="*/ 37 h 53"/>
                <a:gd name="T34" fmla="*/ 6 w 43"/>
                <a:gd name="T35" fmla="*/ 42 h 53"/>
                <a:gd name="T36" fmla="*/ 0 w 43"/>
                <a:gd name="T37" fmla="*/ 49 h 53"/>
                <a:gd name="T38" fmla="*/ 1 w 43"/>
                <a:gd name="T39" fmla="*/ 48 h 53"/>
                <a:gd name="T40" fmla="*/ 3 w 43"/>
                <a:gd name="T41" fmla="*/ 52 h 53"/>
                <a:gd name="T42" fmla="*/ 3 w 43"/>
                <a:gd name="T43" fmla="*/ 51 h 53"/>
                <a:gd name="T44" fmla="*/ 3 w 43"/>
                <a:gd name="T45" fmla="*/ 52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3" h="53">
                  <a:moveTo>
                    <a:pt x="3" y="52"/>
                  </a:moveTo>
                  <a:lnTo>
                    <a:pt x="3" y="51"/>
                  </a:lnTo>
                  <a:lnTo>
                    <a:pt x="8" y="45"/>
                  </a:lnTo>
                  <a:lnTo>
                    <a:pt x="14" y="39"/>
                  </a:lnTo>
                  <a:lnTo>
                    <a:pt x="18" y="34"/>
                  </a:lnTo>
                  <a:lnTo>
                    <a:pt x="24" y="28"/>
                  </a:lnTo>
                  <a:lnTo>
                    <a:pt x="29" y="22"/>
                  </a:lnTo>
                  <a:lnTo>
                    <a:pt x="33" y="16"/>
                  </a:lnTo>
                  <a:lnTo>
                    <a:pt x="38" y="10"/>
                  </a:lnTo>
                  <a:lnTo>
                    <a:pt x="42" y="2"/>
                  </a:lnTo>
                  <a:lnTo>
                    <a:pt x="39" y="0"/>
                  </a:lnTo>
                  <a:lnTo>
                    <a:pt x="35" y="8"/>
                  </a:lnTo>
                  <a:lnTo>
                    <a:pt x="30" y="14"/>
                  </a:lnTo>
                  <a:lnTo>
                    <a:pt x="26" y="20"/>
                  </a:lnTo>
                  <a:lnTo>
                    <a:pt x="21" y="25"/>
                  </a:lnTo>
                  <a:lnTo>
                    <a:pt x="16" y="31"/>
                  </a:lnTo>
                  <a:lnTo>
                    <a:pt x="11" y="37"/>
                  </a:lnTo>
                  <a:lnTo>
                    <a:pt x="6" y="42"/>
                  </a:lnTo>
                  <a:lnTo>
                    <a:pt x="0" y="49"/>
                  </a:lnTo>
                  <a:lnTo>
                    <a:pt x="1" y="48"/>
                  </a:lnTo>
                  <a:lnTo>
                    <a:pt x="3" y="52"/>
                  </a:lnTo>
                  <a:lnTo>
                    <a:pt x="3" y="51"/>
                  </a:lnTo>
                  <a:lnTo>
                    <a:pt x="3"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4" name="Freeform 24">
              <a:extLst>
                <a:ext uri="{FF2B5EF4-FFF2-40B4-BE49-F238E27FC236}">
                  <a16:creationId xmlns:a16="http://schemas.microsoft.com/office/drawing/2014/main" id="{3C2C1B05-E64F-0AF4-9918-A15A9F03AC31}"/>
                </a:ext>
              </a:extLst>
            </p:cNvPr>
            <p:cNvSpPr>
              <a:spLocks/>
            </p:cNvSpPr>
            <p:nvPr/>
          </p:nvSpPr>
          <p:spPr bwMode="auto">
            <a:xfrm>
              <a:off x="3568" y="3061"/>
              <a:ext cx="23" cy="58"/>
            </a:xfrm>
            <a:custGeom>
              <a:avLst/>
              <a:gdLst>
                <a:gd name="T0" fmla="*/ 9 w 23"/>
                <a:gd name="T1" fmla="*/ 0 h 58"/>
                <a:gd name="T2" fmla="*/ 9 w 23"/>
                <a:gd name="T3" fmla="*/ 0 h 58"/>
                <a:gd name="T4" fmla="*/ 5 w 23"/>
                <a:gd name="T5" fmla="*/ 15 h 58"/>
                <a:gd name="T6" fmla="*/ 2 w 23"/>
                <a:gd name="T7" fmla="*/ 28 h 58"/>
                <a:gd name="T8" fmla="*/ 0 w 23"/>
                <a:gd name="T9" fmla="*/ 39 h 58"/>
                <a:gd name="T10" fmla="*/ 0 w 23"/>
                <a:gd name="T11" fmla="*/ 47 h 58"/>
                <a:gd name="T12" fmla="*/ 2 w 23"/>
                <a:gd name="T13" fmla="*/ 53 h 58"/>
                <a:gd name="T14" fmla="*/ 7 w 23"/>
                <a:gd name="T15" fmla="*/ 57 h 58"/>
                <a:gd name="T16" fmla="*/ 13 w 23"/>
                <a:gd name="T17" fmla="*/ 57 h 58"/>
                <a:gd name="T18" fmla="*/ 22 w 23"/>
                <a:gd name="T19" fmla="*/ 54 h 58"/>
                <a:gd name="T20" fmla="*/ 20 w 23"/>
                <a:gd name="T21" fmla="*/ 50 h 58"/>
                <a:gd name="T22" fmla="*/ 12 w 23"/>
                <a:gd name="T23" fmla="*/ 53 h 58"/>
                <a:gd name="T24" fmla="*/ 7 w 23"/>
                <a:gd name="T25" fmla="*/ 53 h 58"/>
                <a:gd name="T26" fmla="*/ 5 w 23"/>
                <a:gd name="T27" fmla="*/ 51 h 58"/>
                <a:gd name="T28" fmla="*/ 4 w 23"/>
                <a:gd name="T29" fmla="*/ 46 h 58"/>
                <a:gd name="T30" fmla="*/ 4 w 23"/>
                <a:gd name="T31" fmla="*/ 39 h 58"/>
                <a:gd name="T32" fmla="*/ 5 w 23"/>
                <a:gd name="T33" fmla="*/ 29 h 58"/>
                <a:gd name="T34" fmla="*/ 9 w 23"/>
                <a:gd name="T35" fmla="*/ 16 h 58"/>
                <a:gd name="T36" fmla="*/ 13 w 23"/>
                <a:gd name="T37" fmla="*/ 1 h 58"/>
                <a:gd name="T38" fmla="*/ 9 w 23"/>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9" y="0"/>
                  </a:moveTo>
                  <a:lnTo>
                    <a:pt x="9" y="0"/>
                  </a:lnTo>
                  <a:lnTo>
                    <a:pt x="5" y="15"/>
                  </a:lnTo>
                  <a:lnTo>
                    <a:pt x="2" y="28"/>
                  </a:lnTo>
                  <a:lnTo>
                    <a:pt x="0" y="39"/>
                  </a:lnTo>
                  <a:lnTo>
                    <a:pt x="0" y="47"/>
                  </a:lnTo>
                  <a:lnTo>
                    <a:pt x="2" y="53"/>
                  </a:lnTo>
                  <a:lnTo>
                    <a:pt x="7" y="57"/>
                  </a:lnTo>
                  <a:lnTo>
                    <a:pt x="13" y="57"/>
                  </a:lnTo>
                  <a:lnTo>
                    <a:pt x="22" y="54"/>
                  </a:lnTo>
                  <a:lnTo>
                    <a:pt x="20" y="50"/>
                  </a:lnTo>
                  <a:lnTo>
                    <a:pt x="12" y="53"/>
                  </a:lnTo>
                  <a:lnTo>
                    <a:pt x="7" y="53"/>
                  </a:lnTo>
                  <a:lnTo>
                    <a:pt x="5" y="51"/>
                  </a:lnTo>
                  <a:lnTo>
                    <a:pt x="4" y="46"/>
                  </a:lnTo>
                  <a:lnTo>
                    <a:pt x="4" y="39"/>
                  </a:lnTo>
                  <a:lnTo>
                    <a:pt x="5" y="29"/>
                  </a:lnTo>
                  <a:lnTo>
                    <a:pt x="9" y="16"/>
                  </a:lnTo>
                  <a:lnTo>
                    <a:pt x="13" y="1"/>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5" name="Freeform 25">
              <a:extLst>
                <a:ext uri="{FF2B5EF4-FFF2-40B4-BE49-F238E27FC236}">
                  <a16:creationId xmlns:a16="http://schemas.microsoft.com/office/drawing/2014/main" id="{B6C18CA0-6D8A-5FE2-A9D2-5C2A3CBC60AA}"/>
                </a:ext>
              </a:extLst>
            </p:cNvPr>
            <p:cNvSpPr>
              <a:spLocks/>
            </p:cNvSpPr>
            <p:nvPr/>
          </p:nvSpPr>
          <p:spPr bwMode="auto">
            <a:xfrm>
              <a:off x="3577" y="2972"/>
              <a:ext cx="57" cy="91"/>
            </a:xfrm>
            <a:custGeom>
              <a:avLst/>
              <a:gdLst>
                <a:gd name="T0" fmla="*/ 54 w 57"/>
                <a:gd name="T1" fmla="*/ 0 h 91"/>
                <a:gd name="T2" fmla="*/ 54 w 57"/>
                <a:gd name="T3" fmla="*/ 0 h 91"/>
                <a:gd name="T4" fmla="*/ 50 w 57"/>
                <a:gd name="T5" fmla="*/ 5 h 91"/>
                <a:gd name="T6" fmla="*/ 47 w 57"/>
                <a:gd name="T7" fmla="*/ 9 h 91"/>
                <a:gd name="T8" fmla="*/ 43 w 57"/>
                <a:gd name="T9" fmla="*/ 14 h 91"/>
                <a:gd name="T10" fmla="*/ 39 w 57"/>
                <a:gd name="T11" fmla="*/ 19 h 91"/>
                <a:gd name="T12" fmla="*/ 36 w 57"/>
                <a:gd name="T13" fmla="*/ 25 h 91"/>
                <a:gd name="T14" fmla="*/ 32 w 57"/>
                <a:gd name="T15" fmla="*/ 30 h 91"/>
                <a:gd name="T16" fmla="*/ 28 w 57"/>
                <a:gd name="T17" fmla="*/ 35 h 91"/>
                <a:gd name="T18" fmla="*/ 24 w 57"/>
                <a:gd name="T19" fmla="*/ 41 h 91"/>
                <a:gd name="T20" fmla="*/ 20 w 57"/>
                <a:gd name="T21" fmla="*/ 47 h 91"/>
                <a:gd name="T22" fmla="*/ 17 w 57"/>
                <a:gd name="T23" fmla="*/ 52 h 91"/>
                <a:gd name="T24" fmla="*/ 14 w 57"/>
                <a:gd name="T25" fmla="*/ 59 h 91"/>
                <a:gd name="T26" fmla="*/ 10 w 57"/>
                <a:gd name="T27" fmla="*/ 64 h 91"/>
                <a:gd name="T28" fmla="*/ 7 w 57"/>
                <a:gd name="T29" fmla="*/ 71 h 91"/>
                <a:gd name="T30" fmla="*/ 4 w 57"/>
                <a:gd name="T31" fmla="*/ 76 h 91"/>
                <a:gd name="T32" fmla="*/ 2 w 57"/>
                <a:gd name="T33" fmla="*/ 83 h 91"/>
                <a:gd name="T34" fmla="*/ 0 w 57"/>
                <a:gd name="T35" fmla="*/ 89 h 91"/>
                <a:gd name="T36" fmla="*/ 4 w 57"/>
                <a:gd name="T37" fmla="*/ 90 h 91"/>
                <a:gd name="T38" fmla="*/ 6 w 57"/>
                <a:gd name="T39" fmla="*/ 84 h 91"/>
                <a:gd name="T40" fmla="*/ 8 w 57"/>
                <a:gd name="T41" fmla="*/ 78 h 91"/>
                <a:gd name="T42" fmla="*/ 11 w 57"/>
                <a:gd name="T43" fmla="*/ 72 h 91"/>
                <a:gd name="T44" fmla="*/ 14 w 57"/>
                <a:gd name="T45" fmla="*/ 66 h 91"/>
                <a:gd name="T46" fmla="*/ 17 w 57"/>
                <a:gd name="T47" fmla="*/ 61 h 91"/>
                <a:gd name="T48" fmla="*/ 20 w 57"/>
                <a:gd name="T49" fmla="*/ 54 h 91"/>
                <a:gd name="T50" fmla="*/ 23 w 57"/>
                <a:gd name="T51" fmla="*/ 49 h 91"/>
                <a:gd name="T52" fmla="*/ 27 w 57"/>
                <a:gd name="T53" fmla="*/ 43 h 91"/>
                <a:gd name="T54" fmla="*/ 31 w 57"/>
                <a:gd name="T55" fmla="*/ 37 h 91"/>
                <a:gd name="T56" fmla="*/ 35 w 57"/>
                <a:gd name="T57" fmla="*/ 32 h 91"/>
                <a:gd name="T58" fmla="*/ 39 w 57"/>
                <a:gd name="T59" fmla="*/ 27 h 91"/>
                <a:gd name="T60" fmla="*/ 42 w 57"/>
                <a:gd name="T61" fmla="*/ 21 h 91"/>
                <a:gd name="T62" fmla="*/ 46 w 57"/>
                <a:gd name="T63" fmla="*/ 16 h 91"/>
                <a:gd name="T64" fmla="*/ 50 w 57"/>
                <a:gd name="T65" fmla="*/ 11 h 91"/>
                <a:gd name="T66" fmla="*/ 53 w 57"/>
                <a:gd name="T67" fmla="*/ 6 h 91"/>
                <a:gd name="T68" fmla="*/ 56 w 57"/>
                <a:gd name="T69" fmla="*/ 1 h 91"/>
                <a:gd name="T70" fmla="*/ 54 w 57"/>
                <a:gd name="T71" fmla="*/ 0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7" h="91">
                  <a:moveTo>
                    <a:pt x="54" y="0"/>
                  </a:moveTo>
                  <a:lnTo>
                    <a:pt x="54" y="0"/>
                  </a:lnTo>
                  <a:lnTo>
                    <a:pt x="50" y="5"/>
                  </a:lnTo>
                  <a:lnTo>
                    <a:pt x="47" y="9"/>
                  </a:lnTo>
                  <a:lnTo>
                    <a:pt x="43" y="14"/>
                  </a:lnTo>
                  <a:lnTo>
                    <a:pt x="39" y="19"/>
                  </a:lnTo>
                  <a:lnTo>
                    <a:pt x="36" y="25"/>
                  </a:lnTo>
                  <a:lnTo>
                    <a:pt x="32" y="30"/>
                  </a:lnTo>
                  <a:lnTo>
                    <a:pt x="28" y="35"/>
                  </a:lnTo>
                  <a:lnTo>
                    <a:pt x="24" y="41"/>
                  </a:lnTo>
                  <a:lnTo>
                    <a:pt x="20" y="47"/>
                  </a:lnTo>
                  <a:lnTo>
                    <a:pt x="17" y="52"/>
                  </a:lnTo>
                  <a:lnTo>
                    <a:pt x="14" y="59"/>
                  </a:lnTo>
                  <a:lnTo>
                    <a:pt x="10" y="64"/>
                  </a:lnTo>
                  <a:lnTo>
                    <a:pt x="7" y="71"/>
                  </a:lnTo>
                  <a:lnTo>
                    <a:pt x="4" y="76"/>
                  </a:lnTo>
                  <a:lnTo>
                    <a:pt x="2" y="83"/>
                  </a:lnTo>
                  <a:lnTo>
                    <a:pt x="0" y="89"/>
                  </a:lnTo>
                  <a:lnTo>
                    <a:pt x="4" y="90"/>
                  </a:lnTo>
                  <a:lnTo>
                    <a:pt x="6" y="84"/>
                  </a:lnTo>
                  <a:lnTo>
                    <a:pt x="8" y="78"/>
                  </a:lnTo>
                  <a:lnTo>
                    <a:pt x="11" y="72"/>
                  </a:lnTo>
                  <a:lnTo>
                    <a:pt x="14" y="66"/>
                  </a:lnTo>
                  <a:lnTo>
                    <a:pt x="17" y="61"/>
                  </a:lnTo>
                  <a:lnTo>
                    <a:pt x="20" y="54"/>
                  </a:lnTo>
                  <a:lnTo>
                    <a:pt x="23" y="49"/>
                  </a:lnTo>
                  <a:lnTo>
                    <a:pt x="27" y="43"/>
                  </a:lnTo>
                  <a:lnTo>
                    <a:pt x="31" y="37"/>
                  </a:lnTo>
                  <a:lnTo>
                    <a:pt x="35" y="32"/>
                  </a:lnTo>
                  <a:lnTo>
                    <a:pt x="39" y="27"/>
                  </a:lnTo>
                  <a:lnTo>
                    <a:pt x="42" y="21"/>
                  </a:lnTo>
                  <a:lnTo>
                    <a:pt x="46" y="16"/>
                  </a:lnTo>
                  <a:lnTo>
                    <a:pt x="50" y="11"/>
                  </a:lnTo>
                  <a:lnTo>
                    <a:pt x="53" y="6"/>
                  </a:lnTo>
                  <a:lnTo>
                    <a:pt x="56" y="1"/>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6" name="Freeform 26">
              <a:extLst>
                <a:ext uri="{FF2B5EF4-FFF2-40B4-BE49-F238E27FC236}">
                  <a16:creationId xmlns:a16="http://schemas.microsoft.com/office/drawing/2014/main" id="{A156967A-A459-43D8-8677-C5B7DE31C8C0}"/>
                </a:ext>
              </a:extLst>
            </p:cNvPr>
            <p:cNvSpPr>
              <a:spLocks/>
            </p:cNvSpPr>
            <p:nvPr/>
          </p:nvSpPr>
          <p:spPr bwMode="auto">
            <a:xfrm>
              <a:off x="3631" y="2954"/>
              <a:ext cx="19" cy="20"/>
            </a:xfrm>
            <a:custGeom>
              <a:avLst/>
              <a:gdLst>
                <a:gd name="T0" fmla="*/ 15 w 19"/>
                <a:gd name="T1" fmla="*/ 0 h 20"/>
                <a:gd name="T2" fmla="*/ 15 w 19"/>
                <a:gd name="T3" fmla="*/ 0 h 20"/>
                <a:gd name="T4" fmla="*/ 13 w 19"/>
                <a:gd name="T5" fmla="*/ 2 h 20"/>
                <a:gd name="T6" fmla="*/ 11 w 19"/>
                <a:gd name="T7" fmla="*/ 4 h 20"/>
                <a:gd name="T8" fmla="*/ 9 w 19"/>
                <a:gd name="T9" fmla="*/ 6 h 20"/>
                <a:gd name="T10" fmla="*/ 8 w 19"/>
                <a:gd name="T11" fmla="*/ 8 h 20"/>
                <a:gd name="T12" fmla="*/ 6 w 19"/>
                <a:gd name="T13" fmla="*/ 9 h 20"/>
                <a:gd name="T14" fmla="*/ 4 w 19"/>
                <a:gd name="T15" fmla="*/ 11 h 20"/>
                <a:gd name="T16" fmla="*/ 1 w 19"/>
                <a:gd name="T17" fmla="*/ 15 h 20"/>
                <a:gd name="T18" fmla="*/ 0 w 19"/>
                <a:gd name="T19" fmla="*/ 18 h 20"/>
                <a:gd name="T20" fmla="*/ 2 w 19"/>
                <a:gd name="T21" fmla="*/ 19 h 20"/>
                <a:gd name="T22" fmla="*/ 4 w 19"/>
                <a:gd name="T23" fmla="*/ 17 h 20"/>
                <a:gd name="T24" fmla="*/ 6 w 19"/>
                <a:gd name="T25" fmla="*/ 14 h 20"/>
                <a:gd name="T26" fmla="*/ 8 w 19"/>
                <a:gd name="T27" fmla="*/ 13 h 20"/>
                <a:gd name="T28" fmla="*/ 10 w 19"/>
                <a:gd name="T29" fmla="*/ 11 h 20"/>
                <a:gd name="T30" fmla="*/ 12 w 19"/>
                <a:gd name="T31" fmla="*/ 9 h 20"/>
                <a:gd name="T32" fmla="*/ 14 w 19"/>
                <a:gd name="T33" fmla="*/ 7 h 20"/>
                <a:gd name="T34" fmla="*/ 16 w 19"/>
                <a:gd name="T35" fmla="*/ 5 h 20"/>
                <a:gd name="T36" fmla="*/ 18 w 19"/>
                <a:gd name="T37" fmla="*/ 3 h 20"/>
                <a:gd name="T38" fmla="*/ 15 w 19"/>
                <a:gd name="T39" fmla="*/ 0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0">
                  <a:moveTo>
                    <a:pt x="15" y="0"/>
                  </a:moveTo>
                  <a:lnTo>
                    <a:pt x="15" y="0"/>
                  </a:lnTo>
                  <a:lnTo>
                    <a:pt x="13" y="2"/>
                  </a:lnTo>
                  <a:lnTo>
                    <a:pt x="11" y="4"/>
                  </a:lnTo>
                  <a:lnTo>
                    <a:pt x="9" y="6"/>
                  </a:lnTo>
                  <a:lnTo>
                    <a:pt x="8" y="8"/>
                  </a:lnTo>
                  <a:lnTo>
                    <a:pt x="6" y="9"/>
                  </a:lnTo>
                  <a:lnTo>
                    <a:pt x="4" y="11"/>
                  </a:lnTo>
                  <a:lnTo>
                    <a:pt x="1" y="15"/>
                  </a:lnTo>
                  <a:lnTo>
                    <a:pt x="0" y="18"/>
                  </a:lnTo>
                  <a:lnTo>
                    <a:pt x="2" y="19"/>
                  </a:lnTo>
                  <a:lnTo>
                    <a:pt x="4" y="17"/>
                  </a:lnTo>
                  <a:lnTo>
                    <a:pt x="6" y="14"/>
                  </a:lnTo>
                  <a:lnTo>
                    <a:pt x="8" y="13"/>
                  </a:lnTo>
                  <a:lnTo>
                    <a:pt x="10" y="11"/>
                  </a:lnTo>
                  <a:lnTo>
                    <a:pt x="12" y="9"/>
                  </a:lnTo>
                  <a:lnTo>
                    <a:pt x="14" y="7"/>
                  </a:lnTo>
                  <a:lnTo>
                    <a:pt x="16" y="5"/>
                  </a:lnTo>
                  <a:lnTo>
                    <a:pt x="18" y="3"/>
                  </a:lnTo>
                  <a:lnTo>
                    <a:pt x="1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7" name="Freeform 27">
              <a:extLst>
                <a:ext uri="{FF2B5EF4-FFF2-40B4-BE49-F238E27FC236}">
                  <a16:creationId xmlns:a16="http://schemas.microsoft.com/office/drawing/2014/main" id="{7A81D564-89AB-29AC-1E7C-FC1363A8DE37}"/>
                </a:ext>
              </a:extLst>
            </p:cNvPr>
            <p:cNvSpPr>
              <a:spLocks/>
            </p:cNvSpPr>
            <p:nvPr/>
          </p:nvSpPr>
          <p:spPr bwMode="auto">
            <a:xfrm>
              <a:off x="3646" y="2926"/>
              <a:ext cx="31" cy="32"/>
            </a:xfrm>
            <a:custGeom>
              <a:avLst/>
              <a:gdLst>
                <a:gd name="T0" fmla="*/ 27 w 31"/>
                <a:gd name="T1" fmla="*/ 0 h 32"/>
                <a:gd name="T2" fmla="*/ 27 w 31"/>
                <a:gd name="T3" fmla="*/ 0 h 32"/>
                <a:gd name="T4" fmla="*/ 24 w 31"/>
                <a:gd name="T5" fmla="*/ 3 h 32"/>
                <a:gd name="T6" fmla="*/ 21 w 31"/>
                <a:gd name="T7" fmla="*/ 6 h 32"/>
                <a:gd name="T8" fmla="*/ 18 w 31"/>
                <a:gd name="T9" fmla="*/ 10 h 32"/>
                <a:gd name="T10" fmla="*/ 15 w 31"/>
                <a:gd name="T11" fmla="*/ 13 h 32"/>
                <a:gd name="T12" fmla="*/ 12 w 31"/>
                <a:gd name="T13" fmla="*/ 17 h 32"/>
                <a:gd name="T14" fmla="*/ 8 w 31"/>
                <a:gd name="T15" fmla="*/ 20 h 32"/>
                <a:gd name="T16" fmla="*/ 5 w 31"/>
                <a:gd name="T17" fmla="*/ 24 h 32"/>
                <a:gd name="T18" fmla="*/ 0 w 31"/>
                <a:gd name="T19" fmla="*/ 28 h 32"/>
                <a:gd name="T20" fmla="*/ 3 w 31"/>
                <a:gd name="T21" fmla="*/ 31 h 32"/>
                <a:gd name="T22" fmla="*/ 7 w 31"/>
                <a:gd name="T23" fmla="*/ 27 h 32"/>
                <a:gd name="T24" fmla="*/ 11 w 31"/>
                <a:gd name="T25" fmla="*/ 23 h 32"/>
                <a:gd name="T26" fmla="*/ 15 w 31"/>
                <a:gd name="T27" fmla="*/ 20 h 32"/>
                <a:gd name="T28" fmla="*/ 18 w 31"/>
                <a:gd name="T29" fmla="*/ 16 h 32"/>
                <a:gd name="T30" fmla="*/ 21 w 31"/>
                <a:gd name="T31" fmla="*/ 12 h 32"/>
                <a:gd name="T32" fmla="*/ 24 w 31"/>
                <a:gd name="T33" fmla="*/ 9 h 32"/>
                <a:gd name="T34" fmla="*/ 27 w 31"/>
                <a:gd name="T35" fmla="*/ 6 h 32"/>
                <a:gd name="T36" fmla="*/ 30 w 31"/>
                <a:gd name="T37" fmla="*/ 2 h 32"/>
                <a:gd name="T38" fmla="*/ 27 w 31"/>
                <a:gd name="T39" fmla="*/ 0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2">
                  <a:moveTo>
                    <a:pt x="27" y="0"/>
                  </a:moveTo>
                  <a:lnTo>
                    <a:pt x="27" y="0"/>
                  </a:lnTo>
                  <a:lnTo>
                    <a:pt x="24" y="3"/>
                  </a:lnTo>
                  <a:lnTo>
                    <a:pt x="21" y="6"/>
                  </a:lnTo>
                  <a:lnTo>
                    <a:pt x="18" y="10"/>
                  </a:lnTo>
                  <a:lnTo>
                    <a:pt x="15" y="13"/>
                  </a:lnTo>
                  <a:lnTo>
                    <a:pt x="12" y="17"/>
                  </a:lnTo>
                  <a:lnTo>
                    <a:pt x="8" y="20"/>
                  </a:lnTo>
                  <a:lnTo>
                    <a:pt x="5" y="24"/>
                  </a:lnTo>
                  <a:lnTo>
                    <a:pt x="0" y="28"/>
                  </a:lnTo>
                  <a:lnTo>
                    <a:pt x="3" y="31"/>
                  </a:lnTo>
                  <a:lnTo>
                    <a:pt x="7" y="27"/>
                  </a:lnTo>
                  <a:lnTo>
                    <a:pt x="11" y="23"/>
                  </a:lnTo>
                  <a:lnTo>
                    <a:pt x="15" y="20"/>
                  </a:lnTo>
                  <a:lnTo>
                    <a:pt x="18" y="16"/>
                  </a:lnTo>
                  <a:lnTo>
                    <a:pt x="21" y="12"/>
                  </a:lnTo>
                  <a:lnTo>
                    <a:pt x="24" y="9"/>
                  </a:lnTo>
                  <a:lnTo>
                    <a:pt x="27" y="6"/>
                  </a:lnTo>
                  <a:lnTo>
                    <a:pt x="30" y="2"/>
                  </a:lnTo>
                  <a:lnTo>
                    <a:pt x="27"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8" name="Freeform 28">
              <a:extLst>
                <a:ext uri="{FF2B5EF4-FFF2-40B4-BE49-F238E27FC236}">
                  <a16:creationId xmlns:a16="http://schemas.microsoft.com/office/drawing/2014/main" id="{47A69A08-D1F4-1AA9-1010-A38350CA25C4}"/>
                </a:ext>
              </a:extLst>
            </p:cNvPr>
            <p:cNvSpPr>
              <a:spLocks/>
            </p:cNvSpPr>
            <p:nvPr/>
          </p:nvSpPr>
          <p:spPr bwMode="auto">
            <a:xfrm>
              <a:off x="3673" y="2894"/>
              <a:ext cx="53" cy="35"/>
            </a:xfrm>
            <a:custGeom>
              <a:avLst/>
              <a:gdLst>
                <a:gd name="T0" fmla="*/ 49 w 53"/>
                <a:gd name="T1" fmla="*/ 1 h 35"/>
                <a:gd name="T2" fmla="*/ 50 w 53"/>
                <a:gd name="T3" fmla="*/ 0 h 35"/>
                <a:gd name="T4" fmla="*/ 42 w 53"/>
                <a:gd name="T5" fmla="*/ 2 h 35"/>
                <a:gd name="T6" fmla="*/ 36 w 53"/>
                <a:gd name="T7" fmla="*/ 5 h 35"/>
                <a:gd name="T8" fmla="*/ 29 w 53"/>
                <a:gd name="T9" fmla="*/ 10 h 35"/>
                <a:gd name="T10" fmla="*/ 23 w 53"/>
                <a:gd name="T11" fmla="*/ 13 h 35"/>
                <a:gd name="T12" fmla="*/ 17 w 53"/>
                <a:gd name="T13" fmla="*/ 17 h 35"/>
                <a:gd name="T14" fmla="*/ 12 w 53"/>
                <a:gd name="T15" fmla="*/ 22 h 35"/>
                <a:gd name="T16" fmla="*/ 6 w 53"/>
                <a:gd name="T17" fmla="*/ 26 h 35"/>
                <a:gd name="T18" fmla="*/ 0 w 53"/>
                <a:gd name="T19" fmla="*/ 32 h 35"/>
                <a:gd name="T20" fmla="*/ 3 w 53"/>
                <a:gd name="T21" fmla="*/ 34 h 35"/>
                <a:gd name="T22" fmla="*/ 8 w 53"/>
                <a:gd name="T23" fmla="*/ 29 h 35"/>
                <a:gd name="T24" fmla="*/ 14 w 53"/>
                <a:gd name="T25" fmla="*/ 24 h 35"/>
                <a:gd name="T26" fmla="*/ 19 w 53"/>
                <a:gd name="T27" fmla="*/ 20 h 35"/>
                <a:gd name="T28" fmla="*/ 25 w 53"/>
                <a:gd name="T29" fmla="*/ 16 h 35"/>
                <a:gd name="T30" fmla="*/ 31 w 53"/>
                <a:gd name="T31" fmla="*/ 12 h 35"/>
                <a:gd name="T32" fmla="*/ 38 w 53"/>
                <a:gd name="T33" fmla="*/ 9 h 35"/>
                <a:gd name="T34" fmla="*/ 44 w 53"/>
                <a:gd name="T35" fmla="*/ 6 h 35"/>
                <a:gd name="T36" fmla="*/ 51 w 53"/>
                <a:gd name="T37" fmla="*/ 3 h 35"/>
                <a:gd name="T38" fmla="*/ 52 w 53"/>
                <a:gd name="T39" fmla="*/ 2 h 35"/>
                <a:gd name="T40" fmla="*/ 51 w 53"/>
                <a:gd name="T41" fmla="*/ 3 h 35"/>
                <a:gd name="T42" fmla="*/ 52 w 53"/>
                <a:gd name="T43" fmla="*/ 3 h 35"/>
                <a:gd name="T44" fmla="*/ 52 w 53"/>
                <a:gd name="T45" fmla="*/ 2 h 35"/>
                <a:gd name="T46" fmla="*/ 49 w 53"/>
                <a:gd name="T47" fmla="*/ 1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5">
                  <a:moveTo>
                    <a:pt x="49" y="1"/>
                  </a:moveTo>
                  <a:lnTo>
                    <a:pt x="50" y="0"/>
                  </a:lnTo>
                  <a:lnTo>
                    <a:pt x="42" y="2"/>
                  </a:lnTo>
                  <a:lnTo>
                    <a:pt x="36" y="5"/>
                  </a:lnTo>
                  <a:lnTo>
                    <a:pt x="29" y="10"/>
                  </a:lnTo>
                  <a:lnTo>
                    <a:pt x="23" y="13"/>
                  </a:lnTo>
                  <a:lnTo>
                    <a:pt x="17" y="17"/>
                  </a:lnTo>
                  <a:lnTo>
                    <a:pt x="12" y="22"/>
                  </a:lnTo>
                  <a:lnTo>
                    <a:pt x="6" y="26"/>
                  </a:lnTo>
                  <a:lnTo>
                    <a:pt x="0" y="32"/>
                  </a:lnTo>
                  <a:lnTo>
                    <a:pt x="3" y="34"/>
                  </a:lnTo>
                  <a:lnTo>
                    <a:pt x="8" y="29"/>
                  </a:lnTo>
                  <a:lnTo>
                    <a:pt x="14" y="24"/>
                  </a:lnTo>
                  <a:lnTo>
                    <a:pt x="19" y="20"/>
                  </a:lnTo>
                  <a:lnTo>
                    <a:pt x="25" y="16"/>
                  </a:lnTo>
                  <a:lnTo>
                    <a:pt x="31" y="12"/>
                  </a:lnTo>
                  <a:lnTo>
                    <a:pt x="38" y="9"/>
                  </a:lnTo>
                  <a:lnTo>
                    <a:pt x="44" y="6"/>
                  </a:lnTo>
                  <a:lnTo>
                    <a:pt x="51" y="3"/>
                  </a:lnTo>
                  <a:lnTo>
                    <a:pt x="52" y="2"/>
                  </a:lnTo>
                  <a:lnTo>
                    <a:pt x="51" y="3"/>
                  </a:lnTo>
                  <a:lnTo>
                    <a:pt x="52" y="3"/>
                  </a:lnTo>
                  <a:lnTo>
                    <a:pt x="52" y="2"/>
                  </a:lnTo>
                  <a:lnTo>
                    <a:pt x="49"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6659" name="Group 29">
              <a:extLst>
                <a:ext uri="{FF2B5EF4-FFF2-40B4-BE49-F238E27FC236}">
                  <a16:creationId xmlns:a16="http://schemas.microsoft.com/office/drawing/2014/main" id="{F48F40DF-2F9B-2A36-D654-90DB881F10DC}"/>
                </a:ext>
              </a:extLst>
            </p:cNvPr>
            <p:cNvGrpSpPr>
              <a:grpSpLocks/>
            </p:cNvGrpSpPr>
            <p:nvPr/>
          </p:nvGrpSpPr>
          <p:grpSpPr bwMode="auto">
            <a:xfrm>
              <a:off x="3722" y="1000"/>
              <a:ext cx="1430" cy="2479"/>
              <a:chOff x="3722" y="1000"/>
              <a:chExt cx="1430" cy="2479"/>
            </a:xfrm>
          </p:grpSpPr>
          <p:sp>
            <p:nvSpPr>
              <p:cNvPr id="26660" name="Freeform 30">
                <a:extLst>
                  <a:ext uri="{FF2B5EF4-FFF2-40B4-BE49-F238E27FC236}">
                    <a16:creationId xmlns:a16="http://schemas.microsoft.com/office/drawing/2014/main" id="{DBBB6CED-B7E8-4807-A2E5-62F082A1A6DB}"/>
                  </a:ext>
                </a:extLst>
              </p:cNvPr>
              <p:cNvSpPr>
                <a:spLocks/>
              </p:cNvSpPr>
              <p:nvPr/>
            </p:nvSpPr>
            <p:spPr bwMode="auto">
              <a:xfrm>
                <a:off x="4676" y="2276"/>
                <a:ext cx="474" cy="983"/>
              </a:xfrm>
              <a:custGeom>
                <a:avLst/>
                <a:gdLst>
                  <a:gd name="T0" fmla="*/ 5 w 474"/>
                  <a:gd name="T1" fmla="*/ 47 h 983"/>
                  <a:gd name="T2" fmla="*/ 9 w 474"/>
                  <a:gd name="T3" fmla="*/ 80 h 983"/>
                  <a:gd name="T4" fmla="*/ 13 w 474"/>
                  <a:gd name="T5" fmla="*/ 110 h 983"/>
                  <a:gd name="T6" fmla="*/ 17 w 474"/>
                  <a:gd name="T7" fmla="*/ 163 h 983"/>
                  <a:gd name="T8" fmla="*/ 34 w 474"/>
                  <a:gd name="T9" fmla="*/ 227 h 983"/>
                  <a:gd name="T10" fmla="*/ 58 w 474"/>
                  <a:gd name="T11" fmla="*/ 290 h 983"/>
                  <a:gd name="T12" fmla="*/ 159 w 474"/>
                  <a:gd name="T13" fmla="*/ 502 h 983"/>
                  <a:gd name="T14" fmla="*/ 168 w 474"/>
                  <a:gd name="T15" fmla="*/ 523 h 983"/>
                  <a:gd name="T16" fmla="*/ 184 w 474"/>
                  <a:gd name="T17" fmla="*/ 565 h 983"/>
                  <a:gd name="T18" fmla="*/ 204 w 474"/>
                  <a:gd name="T19" fmla="*/ 617 h 983"/>
                  <a:gd name="T20" fmla="*/ 210 w 474"/>
                  <a:gd name="T21" fmla="*/ 661 h 983"/>
                  <a:gd name="T22" fmla="*/ 207 w 474"/>
                  <a:gd name="T23" fmla="*/ 712 h 983"/>
                  <a:gd name="T24" fmla="*/ 216 w 474"/>
                  <a:gd name="T25" fmla="*/ 759 h 983"/>
                  <a:gd name="T26" fmla="*/ 244 w 474"/>
                  <a:gd name="T27" fmla="*/ 815 h 983"/>
                  <a:gd name="T28" fmla="*/ 268 w 474"/>
                  <a:gd name="T29" fmla="*/ 880 h 983"/>
                  <a:gd name="T30" fmla="*/ 294 w 474"/>
                  <a:gd name="T31" fmla="*/ 942 h 983"/>
                  <a:gd name="T32" fmla="*/ 308 w 474"/>
                  <a:gd name="T33" fmla="*/ 954 h 983"/>
                  <a:gd name="T34" fmla="*/ 317 w 474"/>
                  <a:gd name="T35" fmla="*/ 934 h 983"/>
                  <a:gd name="T36" fmla="*/ 301 w 474"/>
                  <a:gd name="T37" fmla="*/ 880 h 983"/>
                  <a:gd name="T38" fmla="*/ 291 w 474"/>
                  <a:gd name="T39" fmla="*/ 828 h 983"/>
                  <a:gd name="T40" fmla="*/ 313 w 474"/>
                  <a:gd name="T41" fmla="*/ 896 h 983"/>
                  <a:gd name="T42" fmla="*/ 334 w 474"/>
                  <a:gd name="T43" fmla="*/ 961 h 983"/>
                  <a:gd name="T44" fmla="*/ 358 w 474"/>
                  <a:gd name="T45" fmla="*/ 978 h 983"/>
                  <a:gd name="T46" fmla="*/ 361 w 474"/>
                  <a:gd name="T47" fmla="*/ 951 h 983"/>
                  <a:gd name="T48" fmla="*/ 351 w 474"/>
                  <a:gd name="T49" fmla="*/ 911 h 983"/>
                  <a:gd name="T50" fmla="*/ 340 w 474"/>
                  <a:gd name="T51" fmla="*/ 859 h 983"/>
                  <a:gd name="T52" fmla="*/ 337 w 474"/>
                  <a:gd name="T53" fmla="*/ 848 h 983"/>
                  <a:gd name="T54" fmla="*/ 362 w 474"/>
                  <a:gd name="T55" fmla="*/ 932 h 983"/>
                  <a:gd name="T56" fmla="*/ 395 w 474"/>
                  <a:gd name="T57" fmla="*/ 982 h 983"/>
                  <a:gd name="T58" fmla="*/ 410 w 474"/>
                  <a:gd name="T59" fmla="*/ 959 h 983"/>
                  <a:gd name="T60" fmla="*/ 393 w 474"/>
                  <a:gd name="T61" fmla="*/ 893 h 983"/>
                  <a:gd name="T62" fmla="*/ 373 w 474"/>
                  <a:gd name="T63" fmla="*/ 820 h 983"/>
                  <a:gd name="T64" fmla="*/ 396 w 474"/>
                  <a:gd name="T65" fmla="*/ 880 h 983"/>
                  <a:gd name="T66" fmla="*/ 424 w 474"/>
                  <a:gd name="T67" fmla="*/ 934 h 983"/>
                  <a:gd name="T68" fmla="*/ 445 w 474"/>
                  <a:gd name="T69" fmla="*/ 946 h 983"/>
                  <a:gd name="T70" fmla="*/ 449 w 474"/>
                  <a:gd name="T71" fmla="*/ 915 h 983"/>
                  <a:gd name="T72" fmla="*/ 433 w 474"/>
                  <a:gd name="T73" fmla="*/ 854 h 983"/>
                  <a:gd name="T74" fmla="*/ 408 w 474"/>
                  <a:gd name="T75" fmla="*/ 787 h 983"/>
                  <a:gd name="T76" fmla="*/ 392 w 474"/>
                  <a:gd name="T77" fmla="*/ 755 h 983"/>
                  <a:gd name="T78" fmla="*/ 415 w 474"/>
                  <a:gd name="T79" fmla="*/ 774 h 983"/>
                  <a:gd name="T80" fmla="*/ 444 w 474"/>
                  <a:gd name="T81" fmla="*/ 811 h 983"/>
                  <a:gd name="T82" fmla="*/ 473 w 474"/>
                  <a:gd name="T83" fmla="*/ 817 h 983"/>
                  <a:gd name="T84" fmla="*/ 459 w 474"/>
                  <a:gd name="T85" fmla="*/ 759 h 983"/>
                  <a:gd name="T86" fmla="*/ 440 w 474"/>
                  <a:gd name="T87" fmla="*/ 723 h 983"/>
                  <a:gd name="T88" fmla="*/ 417 w 474"/>
                  <a:gd name="T89" fmla="*/ 692 h 983"/>
                  <a:gd name="T90" fmla="*/ 403 w 474"/>
                  <a:gd name="T91" fmla="*/ 672 h 983"/>
                  <a:gd name="T92" fmla="*/ 388 w 474"/>
                  <a:gd name="T93" fmla="*/ 658 h 983"/>
                  <a:gd name="T94" fmla="*/ 367 w 474"/>
                  <a:gd name="T95" fmla="*/ 636 h 983"/>
                  <a:gd name="T96" fmla="*/ 332 w 474"/>
                  <a:gd name="T97" fmla="*/ 611 h 983"/>
                  <a:gd name="T98" fmla="*/ 304 w 474"/>
                  <a:gd name="T99" fmla="*/ 547 h 983"/>
                  <a:gd name="T100" fmla="*/ 294 w 474"/>
                  <a:gd name="T101" fmla="*/ 503 h 983"/>
                  <a:gd name="T102" fmla="*/ 284 w 474"/>
                  <a:gd name="T103" fmla="*/ 449 h 983"/>
                  <a:gd name="T104" fmla="*/ 269 w 474"/>
                  <a:gd name="T105" fmla="*/ 326 h 983"/>
                  <a:gd name="T106" fmla="*/ 263 w 474"/>
                  <a:gd name="T107" fmla="*/ 274 h 983"/>
                  <a:gd name="T108" fmla="*/ 246 w 474"/>
                  <a:gd name="T109" fmla="*/ 206 h 983"/>
                  <a:gd name="T110" fmla="*/ 223 w 474"/>
                  <a:gd name="T111" fmla="*/ 139 h 983"/>
                  <a:gd name="T112" fmla="*/ 208 w 474"/>
                  <a:gd name="T113" fmla="*/ 91 h 983"/>
                  <a:gd name="T114" fmla="*/ 196 w 474"/>
                  <a:gd name="T115" fmla="*/ 42 h 983"/>
                  <a:gd name="T116" fmla="*/ 185 w 474"/>
                  <a:gd name="T117" fmla="*/ 0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74" h="983">
                    <a:moveTo>
                      <a:pt x="0" y="23"/>
                    </a:moveTo>
                    <a:lnTo>
                      <a:pt x="1" y="27"/>
                    </a:lnTo>
                    <a:lnTo>
                      <a:pt x="2" y="32"/>
                    </a:lnTo>
                    <a:lnTo>
                      <a:pt x="3" y="37"/>
                    </a:lnTo>
                    <a:lnTo>
                      <a:pt x="4" y="42"/>
                    </a:lnTo>
                    <a:lnTo>
                      <a:pt x="5" y="47"/>
                    </a:lnTo>
                    <a:lnTo>
                      <a:pt x="6" y="52"/>
                    </a:lnTo>
                    <a:lnTo>
                      <a:pt x="6" y="58"/>
                    </a:lnTo>
                    <a:lnTo>
                      <a:pt x="7" y="64"/>
                    </a:lnTo>
                    <a:lnTo>
                      <a:pt x="8" y="70"/>
                    </a:lnTo>
                    <a:lnTo>
                      <a:pt x="8" y="75"/>
                    </a:lnTo>
                    <a:lnTo>
                      <a:pt x="9" y="80"/>
                    </a:lnTo>
                    <a:lnTo>
                      <a:pt x="10" y="86"/>
                    </a:lnTo>
                    <a:lnTo>
                      <a:pt x="10" y="90"/>
                    </a:lnTo>
                    <a:lnTo>
                      <a:pt x="11" y="94"/>
                    </a:lnTo>
                    <a:lnTo>
                      <a:pt x="11" y="99"/>
                    </a:lnTo>
                    <a:lnTo>
                      <a:pt x="12" y="102"/>
                    </a:lnTo>
                    <a:lnTo>
                      <a:pt x="13" y="110"/>
                    </a:lnTo>
                    <a:lnTo>
                      <a:pt x="14" y="119"/>
                    </a:lnTo>
                    <a:lnTo>
                      <a:pt x="15" y="127"/>
                    </a:lnTo>
                    <a:lnTo>
                      <a:pt x="15" y="137"/>
                    </a:lnTo>
                    <a:lnTo>
                      <a:pt x="15" y="145"/>
                    </a:lnTo>
                    <a:lnTo>
                      <a:pt x="16" y="154"/>
                    </a:lnTo>
                    <a:lnTo>
                      <a:pt x="17" y="163"/>
                    </a:lnTo>
                    <a:lnTo>
                      <a:pt x="19" y="171"/>
                    </a:lnTo>
                    <a:lnTo>
                      <a:pt x="22" y="182"/>
                    </a:lnTo>
                    <a:lnTo>
                      <a:pt x="25" y="194"/>
                    </a:lnTo>
                    <a:lnTo>
                      <a:pt x="27" y="205"/>
                    </a:lnTo>
                    <a:lnTo>
                      <a:pt x="31" y="216"/>
                    </a:lnTo>
                    <a:lnTo>
                      <a:pt x="34" y="227"/>
                    </a:lnTo>
                    <a:lnTo>
                      <a:pt x="37" y="237"/>
                    </a:lnTo>
                    <a:lnTo>
                      <a:pt x="41" y="248"/>
                    </a:lnTo>
                    <a:lnTo>
                      <a:pt x="45" y="259"/>
                    </a:lnTo>
                    <a:lnTo>
                      <a:pt x="49" y="269"/>
                    </a:lnTo>
                    <a:lnTo>
                      <a:pt x="54" y="279"/>
                    </a:lnTo>
                    <a:lnTo>
                      <a:pt x="58" y="290"/>
                    </a:lnTo>
                    <a:lnTo>
                      <a:pt x="63" y="300"/>
                    </a:lnTo>
                    <a:lnTo>
                      <a:pt x="69" y="310"/>
                    </a:lnTo>
                    <a:lnTo>
                      <a:pt x="74" y="320"/>
                    </a:lnTo>
                    <a:lnTo>
                      <a:pt x="80" y="330"/>
                    </a:lnTo>
                    <a:lnTo>
                      <a:pt x="86" y="340"/>
                    </a:lnTo>
                    <a:lnTo>
                      <a:pt x="159" y="502"/>
                    </a:lnTo>
                    <a:lnTo>
                      <a:pt x="162" y="510"/>
                    </a:lnTo>
                    <a:lnTo>
                      <a:pt x="163" y="514"/>
                    </a:lnTo>
                    <a:lnTo>
                      <a:pt x="165" y="516"/>
                    </a:lnTo>
                    <a:lnTo>
                      <a:pt x="167" y="516"/>
                    </a:lnTo>
                    <a:lnTo>
                      <a:pt x="167" y="518"/>
                    </a:lnTo>
                    <a:lnTo>
                      <a:pt x="168" y="523"/>
                    </a:lnTo>
                    <a:lnTo>
                      <a:pt x="171" y="530"/>
                    </a:lnTo>
                    <a:lnTo>
                      <a:pt x="172" y="536"/>
                    </a:lnTo>
                    <a:lnTo>
                      <a:pt x="175" y="542"/>
                    </a:lnTo>
                    <a:lnTo>
                      <a:pt x="177" y="550"/>
                    </a:lnTo>
                    <a:lnTo>
                      <a:pt x="180" y="557"/>
                    </a:lnTo>
                    <a:lnTo>
                      <a:pt x="184" y="565"/>
                    </a:lnTo>
                    <a:lnTo>
                      <a:pt x="187" y="574"/>
                    </a:lnTo>
                    <a:lnTo>
                      <a:pt x="190" y="582"/>
                    </a:lnTo>
                    <a:lnTo>
                      <a:pt x="194" y="591"/>
                    </a:lnTo>
                    <a:lnTo>
                      <a:pt x="197" y="600"/>
                    </a:lnTo>
                    <a:lnTo>
                      <a:pt x="201" y="609"/>
                    </a:lnTo>
                    <a:lnTo>
                      <a:pt x="204" y="617"/>
                    </a:lnTo>
                    <a:lnTo>
                      <a:pt x="206" y="625"/>
                    </a:lnTo>
                    <a:lnTo>
                      <a:pt x="209" y="633"/>
                    </a:lnTo>
                    <a:lnTo>
                      <a:pt x="210" y="640"/>
                    </a:lnTo>
                    <a:lnTo>
                      <a:pt x="211" y="646"/>
                    </a:lnTo>
                    <a:lnTo>
                      <a:pt x="211" y="651"/>
                    </a:lnTo>
                    <a:lnTo>
                      <a:pt x="210" y="661"/>
                    </a:lnTo>
                    <a:lnTo>
                      <a:pt x="209" y="670"/>
                    </a:lnTo>
                    <a:lnTo>
                      <a:pt x="209" y="679"/>
                    </a:lnTo>
                    <a:lnTo>
                      <a:pt x="207" y="688"/>
                    </a:lnTo>
                    <a:lnTo>
                      <a:pt x="207" y="696"/>
                    </a:lnTo>
                    <a:lnTo>
                      <a:pt x="207" y="704"/>
                    </a:lnTo>
                    <a:lnTo>
                      <a:pt x="207" y="712"/>
                    </a:lnTo>
                    <a:lnTo>
                      <a:pt x="207" y="719"/>
                    </a:lnTo>
                    <a:lnTo>
                      <a:pt x="208" y="727"/>
                    </a:lnTo>
                    <a:lnTo>
                      <a:pt x="209" y="735"/>
                    </a:lnTo>
                    <a:lnTo>
                      <a:pt x="211" y="743"/>
                    </a:lnTo>
                    <a:lnTo>
                      <a:pt x="213" y="751"/>
                    </a:lnTo>
                    <a:lnTo>
                      <a:pt x="216" y="759"/>
                    </a:lnTo>
                    <a:lnTo>
                      <a:pt x="220" y="767"/>
                    </a:lnTo>
                    <a:lnTo>
                      <a:pt x="224" y="776"/>
                    </a:lnTo>
                    <a:lnTo>
                      <a:pt x="229" y="785"/>
                    </a:lnTo>
                    <a:lnTo>
                      <a:pt x="234" y="795"/>
                    </a:lnTo>
                    <a:lnTo>
                      <a:pt x="239" y="804"/>
                    </a:lnTo>
                    <a:lnTo>
                      <a:pt x="244" y="815"/>
                    </a:lnTo>
                    <a:lnTo>
                      <a:pt x="248" y="825"/>
                    </a:lnTo>
                    <a:lnTo>
                      <a:pt x="252" y="836"/>
                    </a:lnTo>
                    <a:lnTo>
                      <a:pt x="256" y="846"/>
                    </a:lnTo>
                    <a:lnTo>
                      <a:pt x="260" y="858"/>
                    </a:lnTo>
                    <a:lnTo>
                      <a:pt x="264" y="869"/>
                    </a:lnTo>
                    <a:lnTo>
                      <a:pt x="268" y="880"/>
                    </a:lnTo>
                    <a:lnTo>
                      <a:pt x="272" y="891"/>
                    </a:lnTo>
                    <a:lnTo>
                      <a:pt x="276" y="902"/>
                    </a:lnTo>
                    <a:lnTo>
                      <a:pt x="280" y="912"/>
                    </a:lnTo>
                    <a:lnTo>
                      <a:pt x="284" y="923"/>
                    </a:lnTo>
                    <a:lnTo>
                      <a:pt x="289" y="933"/>
                    </a:lnTo>
                    <a:lnTo>
                      <a:pt x="294" y="942"/>
                    </a:lnTo>
                    <a:lnTo>
                      <a:pt x="300" y="950"/>
                    </a:lnTo>
                    <a:lnTo>
                      <a:pt x="299" y="950"/>
                    </a:lnTo>
                    <a:lnTo>
                      <a:pt x="300" y="950"/>
                    </a:lnTo>
                    <a:lnTo>
                      <a:pt x="302" y="952"/>
                    </a:lnTo>
                    <a:lnTo>
                      <a:pt x="305" y="953"/>
                    </a:lnTo>
                    <a:lnTo>
                      <a:pt x="308" y="954"/>
                    </a:lnTo>
                    <a:lnTo>
                      <a:pt x="311" y="954"/>
                    </a:lnTo>
                    <a:lnTo>
                      <a:pt x="314" y="953"/>
                    </a:lnTo>
                    <a:lnTo>
                      <a:pt x="316" y="950"/>
                    </a:lnTo>
                    <a:lnTo>
                      <a:pt x="318" y="946"/>
                    </a:lnTo>
                    <a:lnTo>
                      <a:pt x="318" y="940"/>
                    </a:lnTo>
                    <a:lnTo>
                      <a:pt x="317" y="934"/>
                    </a:lnTo>
                    <a:lnTo>
                      <a:pt x="315" y="926"/>
                    </a:lnTo>
                    <a:lnTo>
                      <a:pt x="313" y="917"/>
                    </a:lnTo>
                    <a:lnTo>
                      <a:pt x="310" y="908"/>
                    </a:lnTo>
                    <a:lnTo>
                      <a:pt x="307" y="899"/>
                    </a:lnTo>
                    <a:lnTo>
                      <a:pt x="304" y="889"/>
                    </a:lnTo>
                    <a:lnTo>
                      <a:pt x="301" y="880"/>
                    </a:lnTo>
                    <a:lnTo>
                      <a:pt x="298" y="870"/>
                    </a:lnTo>
                    <a:lnTo>
                      <a:pt x="295" y="860"/>
                    </a:lnTo>
                    <a:lnTo>
                      <a:pt x="293" y="851"/>
                    </a:lnTo>
                    <a:lnTo>
                      <a:pt x="292" y="843"/>
                    </a:lnTo>
                    <a:lnTo>
                      <a:pt x="290" y="835"/>
                    </a:lnTo>
                    <a:lnTo>
                      <a:pt x="291" y="828"/>
                    </a:lnTo>
                    <a:lnTo>
                      <a:pt x="295" y="838"/>
                    </a:lnTo>
                    <a:lnTo>
                      <a:pt x="298" y="848"/>
                    </a:lnTo>
                    <a:lnTo>
                      <a:pt x="302" y="860"/>
                    </a:lnTo>
                    <a:lnTo>
                      <a:pt x="306" y="872"/>
                    </a:lnTo>
                    <a:lnTo>
                      <a:pt x="309" y="884"/>
                    </a:lnTo>
                    <a:lnTo>
                      <a:pt x="313" y="896"/>
                    </a:lnTo>
                    <a:lnTo>
                      <a:pt x="316" y="908"/>
                    </a:lnTo>
                    <a:lnTo>
                      <a:pt x="320" y="920"/>
                    </a:lnTo>
                    <a:lnTo>
                      <a:pt x="324" y="932"/>
                    </a:lnTo>
                    <a:lnTo>
                      <a:pt x="327" y="943"/>
                    </a:lnTo>
                    <a:lnTo>
                      <a:pt x="331" y="952"/>
                    </a:lnTo>
                    <a:lnTo>
                      <a:pt x="334" y="961"/>
                    </a:lnTo>
                    <a:lnTo>
                      <a:pt x="338" y="968"/>
                    </a:lnTo>
                    <a:lnTo>
                      <a:pt x="342" y="973"/>
                    </a:lnTo>
                    <a:lnTo>
                      <a:pt x="346" y="977"/>
                    </a:lnTo>
                    <a:lnTo>
                      <a:pt x="350" y="979"/>
                    </a:lnTo>
                    <a:lnTo>
                      <a:pt x="354" y="979"/>
                    </a:lnTo>
                    <a:lnTo>
                      <a:pt x="358" y="978"/>
                    </a:lnTo>
                    <a:lnTo>
                      <a:pt x="360" y="975"/>
                    </a:lnTo>
                    <a:lnTo>
                      <a:pt x="362" y="972"/>
                    </a:lnTo>
                    <a:lnTo>
                      <a:pt x="363" y="968"/>
                    </a:lnTo>
                    <a:lnTo>
                      <a:pt x="363" y="963"/>
                    </a:lnTo>
                    <a:lnTo>
                      <a:pt x="362" y="957"/>
                    </a:lnTo>
                    <a:lnTo>
                      <a:pt x="361" y="951"/>
                    </a:lnTo>
                    <a:lnTo>
                      <a:pt x="360" y="944"/>
                    </a:lnTo>
                    <a:lnTo>
                      <a:pt x="358" y="938"/>
                    </a:lnTo>
                    <a:lnTo>
                      <a:pt x="356" y="931"/>
                    </a:lnTo>
                    <a:lnTo>
                      <a:pt x="355" y="924"/>
                    </a:lnTo>
                    <a:lnTo>
                      <a:pt x="353" y="917"/>
                    </a:lnTo>
                    <a:lnTo>
                      <a:pt x="351" y="911"/>
                    </a:lnTo>
                    <a:lnTo>
                      <a:pt x="350" y="906"/>
                    </a:lnTo>
                    <a:lnTo>
                      <a:pt x="348" y="900"/>
                    </a:lnTo>
                    <a:lnTo>
                      <a:pt x="346" y="888"/>
                    </a:lnTo>
                    <a:lnTo>
                      <a:pt x="344" y="877"/>
                    </a:lnTo>
                    <a:lnTo>
                      <a:pt x="342" y="868"/>
                    </a:lnTo>
                    <a:lnTo>
                      <a:pt x="340" y="859"/>
                    </a:lnTo>
                    <a:lnTo>
                      <a:pt x="338" y="851"/>
                    </a:lnTo>
                    <a:lnTo>
                      <a:pt x="336" y="843"/>
                    </a:lnTo>
                    <a:lnTo>
                      <a:pt x="332" y="834"/>
                    </a:lnTo>
                    <a:lnTo>
                      <a:pt x="328" y="826"/>
                    </a:lnTo>
                    <a:lnTo>
                      <a:pt x="332" y="836"/>
                    </a:lnTo>
                    <a:lnTo>
                      <a:pt x="337" y="848"/>
                    </a:lnTo>
                    <a:lnTo>
                      <a:pt x="341" y="861"/>
                    </a:lnTo>
                    <a:lnTo>
                      <a:pt x="345" y="875"/>
                    </a:lnTo>
                    <a:lnTo>
                      <a:pt x="349" y="890"/>
                    </a:lnTo>
                    <a:lnTo>
                      <a:pt x="353" y="904"/>
                    </a:lnTo>
                    <a:lnTo>
                      <a:pt x="357" y="918"/>
                    </a:lnTo>
                    <a:lnTo>
                      <a:pt x="362" y="932"/>
                    </a:lnTo>
                    <a:lnTo>
                      <a:pt x="366" y="945"/>
                    </a:lnTo>
                    <a:lnTo>
                      <a:pt x="371" y="956"/>
                    </a:lnTo>
                    <a:lnTo>
                      <a:pt x="376" y="967"/>
                    </a:lnTo>
                    <a:lnTo>
                      <a:pt x="382" y="974"/>
                    </a:lnTo>
                    <a:lnTo>
                      <a:pt x="388" y="979"/>
                    </a:lnTo>
                    <a:lnTo>
                      <a:pt x="395" y="982"/>
                    </a:lnTo>
                    <a:lnTo>
                      <a:pt x="402" y="981"/>
                    </a:lnTo>
                    <a:lnTo>
                      <a:pt x="410" y="977"/>
                    </a:lnTo>
                    <a:lnTo>
                      <a:pt x="411" y="975"/>
                    </a:lnTo>
                    <a:lnTo>
                      <a:pt x="412" y="972"/>
                    </a:lnTo>
                    <a:lnTo>
                      <a:pt x="411" y="966"/>
                    </a:lnTo>
                    <a:lnTo>
                      <a:pt x="410" y="959"/>
                    </a:lnTo>
                    <a:lnTo>
                      <a:pt x="408" y="950"/>
                    </a:lnTo>
                    <a:lnTo>
                      <a:pt x="406" y="940"/>
                    </a:lnTo>
                    <a:lnTo>
                      <a:pt x="403" y="930"/>
                    </a:lnTo>
                    <a:lnTo>
                      <a:pt x="400" y="918"/>
                    </a:lnTo>
                    <a:lnTo>
                      <a:pt x="396" y="906"/>
                    </a:lnTo>
                    <a:lnTo>
                      <a:pt x="393" y="893"/>
                    </a:lnTo>
                    <a:lnTo>
                      <a:pt x="389" y="880"/>
                    </a:lnTo>
                    <a:lnTo>
                      <a:pt x="386" y="868"/>
                    </a:lnTo>
                    <a:lnTo>
                      <a:pt x="382" y="855"/>
                    </a:lnTo>
                    <a:lnTo>
                      <a:pt x="378" y="842"/>
                    </a:lnTo>
                    <a:lnTo>
                      <a:pt x="376" y="831"/>
                    </a:lnTo>
                    <a:lnTo>
                      <a:pt x="373" y="820"/>
                    </a:lnTo>
                    <a:lnTo>
                      <a:pt x="376" y="828"/>
                    </a:lnTo>
                    <a:lnTo>
                      <a:pt x="379" y="838"/>
                    </a:lnTo>
                    <a:lnTo>
                      <a:pt x="382" y="848"/>
                    </a:lnTo>
                    <a:lnTo>
                      <a:pt x="386" y="858"/>
                    </a:lnTo>
                    <a:lnTo>
                      <a:pt x="391" y="869"/>
                    </a:lnTo>
                    <a:lnTo>
                      <a:pt x="396" y="880"/>
                    </a:lnTo>
                    <a:lnTo>
                      <a:pt x="400" y="890"/>
                    </a:lnTo>
                    <a:lnTo>
                      <a:pt x="406" y="901"/>
                    </a:lnTo>
                    <a:lnTo>
                      <a:pt x="410" y="911"/>
                    </a:lnTo>
                    <a:lnTo>
                      <a:pt x="415" y="920"/>
                    </a:lnTo>
                    <a:lnTo>
                      <a:pt x="419" y="928"/>
                    </a:lnTo>
                    <a:lnTo>
                      <a:pt x="424" y="934"/>
                    </a:lnTo>
                    <a:lnTo>
                      <a:pt x="428" y="940"/>
                    </a:lnTo>
                    <a:lnTo>
                      <a:pt x="431" y="945"/>
                    </a:lnTo>
                    <a:lnTo>
                      <a:pt x="435" y="947"/>
                    </a:lnTo>
                    <a:lnTo>
                      <a:pt x="437" y="948"/>
                    </a:lnTo>
                    <a:lnTo>
                      <a:pt x="442" y="948"/>
                    </a:lnTo>
                    <a:lnTo>
                      <a:pt x="445" y="946"/>
                    </a:lnTo>
                    <a:lnTo>
                      <a:pt x="448" y="944"/>
                    </a:lnTo>
                    <a:lnTo>
                      <a:pt x="449" y="941"/>
                    </a:lnTo>
                    <a:lnTo>
                      <a:pt x="450" y="936"/>
                    </a:lnTo>
                    <a:lnTo>
                      <a:pt x="451" y="930"/>
                    </a:lnTo>
                    <a:lnTo>
                      <a:pt x="450" y="923"/>
                    </a:lnTo>
                    <a:lnTo>
                      <a:pt x="449" y="915"/>
                    </a:lnTo>
                    <a:lnTo>
                      <a:pt x="447" y="906"/>
                    </a:lnTo>
                    <a:lnTo>
                      <a:pt x="445" y="897"/>
                    </a:lnTo>
                    <a:lnTo>
                      <a:pt x="443" y="887"/>
                    </a:lnTo>
                    <a:lnTo>
                      <a:pt x="439" y="876"/>
                    </a:lnTo>
                    <a:lnTo>
                      <a:pt x="437" y="865"/>
                    </a:lnTo>
                    <a:lnTo>
                      <a:pt x="433" y="854"/>
                    </a:lnTo>
                    <a:lnTo>
                      <a:pt x="429" y="842"/>
                    </a:lnTo>
                    <a:lnTo>
                      <a:pt x="425" y="830"/>
                    </a:lnTo>
                    <a:lnTo>
                      <a:pt x="421" y="816"/>
                    </a:lnTo>
                    <a:lnTo>
                      <a:pt x="417" y="805"/>
                    </a:lnTo>
                    <a:lnTo>
                      <a:pt x="412" y="796"/>
                    </a:lnTo>
                    <a:lnTo>
                      <a:pt x="408" y="787"/>
                    </a:lnTo>
                    <a:lnTo>
                      <a:pt x="404" y="778"/>
                    </a:lnTo>
                    <a:lnTo>
                      <a:pt x="400" y="771"/>
                    </a:lnTo>
                    <a:lnTo>
                      <a:pt x="395" y="763"/>
                    </a:lnTo>
                    <a:lnTo>
                      <a:pt x="390" y="754"/>
                    </a:lnTo>
                    <a:lnTo>
                      <a:pt x="392" y="757"/>
                    </a:lnTo>
                    <a:lnTo>
                      <a:pt x="392" y="755"/>
                    </a:lnTo>
                    <a:lnTo>
                      <a:pt x="391" y="751"/>
                    </a:lnTo>
                    <a:lnTo>
                      <a:pt x="391" y="747"/>
                    </a:lnTo>
                    <a:lnTo>
                      <a:pt x="392" y="746"/>
                    </a:lnTo>
                    <a:lnTo>
                      <a:pt x="396" y="748"/>
                    </a:lnTo>
                    <a:lnTo>
                      <a:pt x="403" y="757"/>
                    </a:lnTo>
                    <a:lnTo>
                      <a:pt x="415" y="774"/>
                    </a:lnTo>
                    <a:lnTo>
                      <a:pt x="420" y="781"/>
                    </a:lnTo>
                    <a:lnTo>
                      <a:pt x="425" y="787"/>
                    </a:lnTo>
                    <a:lnTo>
                      <a:pt x="429" y="793"/>
                    </a:lnTo>
                    <a:lnTo>
                      <a:pt x="434" y="799"/>
                    </a:lnTo>
                    <a:lnTo>
                      <a:pt x="439" y="805"/>
                    </a:lnTo>
                    <a:lnTo>
                      <a:pt x="444" y="811"/>
                    </a:lnTo>
                    <a:lnTo>
                      <a:pt x="449" y="816"/>
                    </a:lnTo>
                    <a:lnTo>
                      <a:pt x="454" y="823"/>
                    </a:lnTo>
                    <a:lnTo>
                      <a:pt x="462" y="826"/>
                    </a:lnTo>
                    <a:lnTo>
                      <a:pt x="468" y="825"/>
                    </a:lnTo>
                    <a:lnTo>
                      <a:pt x="471" y="822"/>
                    </a:lnTo>
                    <a:lnTo>
                      <a:pt x="473" y="817"/>
                    </a:lnTo>
                    <a:lnTo>
                      <a:pt x="473" y="809"/>
                    </a:lnTo>
                    <a:lnTo>
                      <a:pt x="471" y="799"/>
                    </a:lnTo>
                    <a:lnTo>
                      <a:pt x="469" y="786"/>
                    </a:lnTo>
                    <a:lnTo>
                      <a:pt x="464" y="771"/>
                    </a:lnTo>
                    <a:lnTo>
                      <a:pt x="462" y="765"/>
                    </a:lnTo>
                    <a:lnTo>
                      <a:pt x="459" y="759"/>
                    </a:lnTo>
                    <a:lnTo>
                      <a:pt x="457" y="753"/>
                    </a:lnTo>
                    <a:lnTo>
                      <a:pt x="454" y="747"/>
                    </a:lnTo>
                    <a:lnTo>
                      <a:pt x="450" y="741"/>
                    </a:lnTo>
                    <a:lnTo>
                      <a:pt x="447" y="735"/>
                    </a:lnTo>
                    <a:lnTo>
                      <a:pt x="443" y="729"/>
                    </a:lnTo>
                    <a:lnTo>
                      <a:pt x="440" y="723"/>
                    </a:lnTo>
                    <a:lnTo>
                      <a:pt x="436" y="718"/>
                    </a:lnTo>
                    <a:lnTo>
                      <a:pt x="432" y="713"/>
                    </a:lnTo>
                    <a:lnTo>
                      <a:pt x="428" y="707"/>
                    </a:lnTo>
                    <a:lnTo>
                      <a:pt x="425" y="702"/>
                    </a:lnTo>
                    <a:lnTo>
                      <a:pt x="421" y="697"/>
                    </a:lnTo>
                    <a:lnTo>
                      <a:pt x="417" y="692"/>
                    </a:lnTo>
                    <a:lnTo>
                      <a:pt x="413" y="687"/>
                    </a:lnTo>
                    <a:lnTo>
                      <a:pt x="410" y="682"/>
                    </a:lnTo>
                    <a:lnTo>
                      <a:pt x="408" y="679"/>
                    </a:lnTo>
                    <a:lnTo>
                      <a:pt x="406" y="677"/>
                    </a:lnTo>
                    <a:lnTo>
                      <a:pt x="404" y="674"/>
                    </a:lnTo>
                    <a:lnTo>
                      <a:pt x="403" y="672"/>
                    </a:lnTo>
                    <a:lnTo>
                      <a:pt x="401" y="670"/>
                    </a:lnTo>
                    <a:lnTo>
                      <a:pt x="400" y="669"/>
                    </a:lnTo>
                    <a:lnTo>
                      <a:pt x="398" y="667"/>
                    </a:lnTo>
                    <a:lnTo>
                      <a:pt x="396" y="665"/>
                    </a:lnTo>
                    <a:lnTo>
                      <a:pt x="391" y="662"/>
                    </a:lnTo>
                    <a:lnTo>
                      <a:pt x="388" y="658"/>
                    </a:lnTo>
                    <a:lnTo>
                      <a:pt x="384" y="654"/>
                    </a:lnTo>
                    <a:lnTo>
                      <a:pt x="380" y="650"/>
                    </a:lnTo>
                    <a:lnTo>
                      <a:pt x="377" y="647"/>
                    </a:lnTo>
                    <a:lnTo>
                      <a:pt x="374" y="643"/>
                    </a:lnTo>
                    <a:lnTo>
                      <a:pt x="370" y="640"/>
                    </a:lnTo>
                    <a:lnTo>
                      <a:pt x="367" y="636"/>
                    </a:lnTo>
                    <a:lnTo>
                      <a:pt x="362" y="631"/>
                    </a:lnTo>
                    <a:lnTo>
                      <a:pt x="357" y="626"/>
                    </a:lnTo>
                    <a:lnTo>
                      <a:pt x="351" y="622"/>
                    </a:lnTo>
                    <a:lnTo>
                      <a:pt x="346" y="618"/>
                    </a:lnTo>
                    <a:lnTo>
                      <a:pt x="339" y="614"/>
                    </a:lnTo>
                    <a:lnTo>
                      <a:pt x="332" y="611"/>
                    </a:lnTo>
                    <a:lnTo>
                      <a:pt x="325" y="608"/>
                    </a:lnTo>
                    <a:lnTo>
                      <a:pt x="318" y="605"/>
                    </a:lnTo>
                    <a:lnTo>
                      <a:pt x="312" y="585"/>
                    </a:lnTo>
                    <a:lnTo>
                      <a:pt x="309" y="570"/>
                    </a:lnTo>
                    <a:lnTo>
                      <a:pt x="306" y="558"/>
                    </a:lnTo>
                    <a:lnTo>
                      <a:pt x="304" y="547"/>
                    </a:lnTo>
                    <a:lnTo>
                      <a:pt x="302" y="538"/>
                    </a:lnTo>
                    <a:lnTo>
                      <a:pt x="300" y="530"/>
                    </a:lnTo>
                    <a:lnTo>
                      <a:pt x="299" y="523"/>
                    </a:lnTo>
                    <a:lnTo>
                      <a:pt x="297" y="516"/>
                    </a:lnTo>
                    <a:lnTo>
                      <a:pt x="296" y="509"/>
                    </a:lnTo>
                    <a:lnTo>
                      <a:pt x="294" y="503"/>
                    </a:lnTo>
                    <a:lnTo>
                      <a:pt x="293" y="497"/>
                    </a:lnTo>
                    <a:lnTo>
                      <a:pt x="292" y="489"/>
                    </a:lnTo>
                    <a:lnTo>
                      <a:pt x="290" y="481"/>
                    </a:lnTo>
                    <a:lnTo>
                      <a:pt x="288" y="472"/>
                    </a:lnTo>
                    <a:lnTo>
                      <a:pt x="286" y="461"/>
                    </a:lnTo>
                    <a:lnTo>
                      <a:pt x="284" y="449"/>
                    </a:lnTo>
                    <a:lnTo>
                      <a:pt x="281" y="435"/>
                    </a:lnTo>
                    <a:lnTo>
                      <a:pt x="271" y="354"/>
                    </a:lnTo>
                    <a:lnTo>
                      <a:pt x="271" y="351"/>
                    </a:lnTo>
                    <a:lnTo>
                      <a:pt x="270" y="345"/>
                    </a:lnTo>
                    <a:lnTo>
                      <a:pt x="270" y="336"/>
                    </a:lnTo>
                    <a:lnTo>
                      <a:pt x="269" y="326"/>
                    </a:lnTo>
                    <a:lnTo>
                      <a:pt x="268" y="316"/>
                    </a:lnTo>
                    <a:lnTo>
                      <a:pt x="267" y="306"/>
                    </a:lnTo>
                    <a:lnTo>
                      <a:pt x="266" y="300"/>
                    </a:lnTo>
                    <a:lnTo>
                      <a:pt x="266" y="297"/>
                    </a:lnTo>
                    <a:lnTo>
                      <a:pt x="265" y="285"/>
                    </a:lnTo>
                    <a:lnTo>
                      <a:pt x="263" y="274"/>
                    </a:lnTo>
                    <a:lnTo>
                      <a:pt x="261" y="262"/>
                    </a:lnTo>
                    <a:lnTo>
                      <a:pt x="258" y="250"/>
                    </a:lnTo>
                    <a:lnTo>
                      <a:pt x="256" y="239"/>
                    </a:lnTo>
                    <a:lnTo>
                      <a:pt x="253" y="228"/>
                    </a:lnTo>
                    <a:lnTo>
                      <a:pt x="249" y="217"/>
                    </a:lnTo>
                    <a:lnTo>
                      <a:pt x="246" y="206"/>
                    </a:lnTo>
                    <a:lnTo>
                      <a:pt x="243" y="194"/>
                    </a:lnTo>
                    <a:lnTo>
                      <a:pt x="239" y="183"/>
                    </a:lnTo>
                    <a:lnTo>
                      <a:pt x="235" y="172"/>
                    </a:lnTo>
                    <a:lnTo>
                      <a:pt x="231" y="161"/>
                    </a:lnTo>
                    <a:lnTo>
                      <a:pt x="227" y="150"/>
                    </a:lnTo>
                    <a:lnTo>
                      <a:pt x="223" y="139"/>
                    </a:lnTo>
                    <a:lnTo>
                      <a:pt x="219" y="128"/>
                    </a:lnTo>
                    <a:lnTo>
                      <a:pt x="215" y="116"/>
                    </a:lnTo>
                    <a:lnTo>
                      <a:pt x="214" y="111"/>
                    </a:lnTo>
                    <a:lnTo>
                      <a:pt x="212" y="105"/>
                    </a:lnTo>
                    <a:lnTo>
                      <a:pt x="210" y="98"/>
                    </a:lnTo>
                    <a:lnTo>
                      <a:pt x="208" y="91"/>
                    </a:lnTo>
                    <a:lnTo>
                      <a:pt x="206" y="84"/>
                    </a:lnTo>
                    <a:lnTo>
                      <a:pt x="204" y="76"/>
                    </a:lnTo>
                    <a:lnTo>
                      <a:pt x="202" y="67"/>
                    </a:lnTo>
                    <a:lnTo>
                      <a:pt x="200" y="58"/>
                    </a:lnTo>
                    <a:lnTo>
                      <a:pt x="198" y="50"/>
                    </a:lnTo>
                    <a:lnTo>
                      <a:pt x="196" y="42"/>
                    </a:lnTo>
                    <a:lnTo>
                      <a:pt x="194" y="33"/>
                    </a:lnTo>
                    <a:lnTo>
                      <a:pt x="192" y="26"/>
                    </a:lnTo>
                    <a:lnTo>
                      <a:pt x="190" y="18"/>
                    </a:lnTo>
                    <a:lnTo>
                      <a:pt x="189" y="12"/>
                    </a:lnTo>
                    <a:lnTo>
                      <a:pt x="187" y="6"/>
                    </a:lnTo>
                    <a:lnTo>
                      <a:pt x="185" y="0"/>
                    </a:lnTo>
                    <a:lnTo>
                      <a:pt x="0" y="2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61" name="Freeform 31">
                <a:extLst>
                  <a:ext uri="{FF2B5EF4-FFF2-40B4-BE49-F238E27FC236}">
                    <a16:creationId xmlns:a16="http://schemas.microsoft.com/office/drawing/2014/main" id="{B49D4A06-6434-C644-5FD0-788405955B75}"/>
                  </a:ext>
                </a:extLst>
              </p:cNvPr>
              <p:cNvSpPr>
                <a:spLocks/>
              </p:cNvSpPr>
              <p:nvPr/>
            </p:nvSpPr>
            <p:spPr bwMode="auto">
              <a:xfrm>
                <a:off x="4895" y="2897"/>
                <a:ext cx="36" cy="25"/>
              </a:xfrm>
              <a:custGeom>
                <a:avLst/>
                <a:gdLst>
                  <a:gd name="T0" fmla="*/ 35 w 36"/>
                  <a:gd name="T1" fmla="*/ 0 h 25"/>
                  <a:gd name="T2" fmla="*/ 35 w 36"/>
                  <a:gd name="T3" fmla="*/ 0 h 25"/>
                  <a:gd name="T4" fmla="*/ 26 w 36"/>
                  <a:gd name="T5" fmla="*/ 1 h 25"/>
                  <a:gd name="T6" fmla="*/ 19 w 36"/>
                  <a:gd name="T7" fmla="*/ 4 h 25"/>
                  <a:gd name="T8" fmla="*/ 14 w 36"/>
                  <a:gd name="T9" fmla="*/ 7 h 25"/>
                  <a:gd name="T10" fmla="*/ 10 w 36"/>
                  <a:gd name="T11" fmla="*/ 10 h 25"/>
                  <a:gd name="T12" fmla="*/ 7 w 36"/>
                  <a:gd name="T13" fmla="*/ 14 h 25"/>
                  <a:gd name="T14" fmla="*/ 5 w 36"/>
                  <a:gd name="T15" fmla="*/ 18 h 25"/>
                  <a:gd name="T16" fmla="*/ 2 w 36"/>
                  <a:gd name="T17" fmla="*/ 21 h 25"/>
                  <a:gd name="T18" fmla="*/ 0 w 36"/>
                  <a:gd name="T19" fmla="*/ 2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25">
                    <a:moveTo>
                      <a:pt x="35" y="0"/>
                    </a:moveTo>
                    <a:lnTo>
                      <a:pt x="35" y="0"/>
                    </a:lnTo>
                    <a:lnTo>
                      <a:pt x="26" y="1"/>
                    </a:lnTo>
                    <a:lnTo>
                      <a:pt x="19" y="4"/>
                    </a:lnTo>
                    <a:lnTo>
                      <a:pt x="14" y="7"/>
                    </a:lnTo>
                    <a:lnTo>
                      <a:pt x="10" y="10"/>
                    </a:lnTo>
                    <a:lnTo>
                      <a:pt x="7" y="14"/>
                    </a:lnTo>
                    <a:lnTo>
                      <a:pt x="5" y="18"/>
                    </a:lnTo>
                    <a:lnTo>
                      <a:pt x="2" y="21"/>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62" name="Freeform 32">
                <a:extLst>
                  <a:ext uri="{FF2B5EF4-FFF2-40B4-BE49-F238E27FC236}">
                    <a16:creationId xmlns:a16="http://schemas.microsoft.com/office/drawing/2014/main" id="{3A1DE3A0-B4D5-5F61-2626-464EE255D6DE}"/>
                  </a:ext>
                </a:extLst>
              </p:cNvPr>
              <p:cNvSpPr>
                <a:spLocks/>
              </p:cNvSpPr>
              <p:nvPr/>
            </p:nvSpPr>
            <p:spPr bwMode="auto">
              <a:xfrm>
                <a:off x="4968" y="2936"/>
                <a:ext cx="93" cy="91"/>
              </a:xfrm>
              <a:custGeom>
                <a:avLst/>
                <a:gdLst>
                  <a:gd name="T0" fmla="*/ 66 w 93"/>
                  <a:gd name="T1" fmla="*/ 85 h 91"/>
                  <a:gd name="T2" fmla="*/ 66 w 93"/>
                  <a:gd name="T3" fmla="*/ 85 h 91"/>
                  <a:gd name="T4" fmla="*/ 58 w 93"/>
                  <a:gd name="T5" fmla="*/ 83 h 91"/>
                  <a:gd name="T6" fmla="*/ 50 w 93"/>
                  <a:gd name="T7" fmla="*/ 81 h 91"/>
                  <a:gd name="T8" fmla="*/ 42 w 93"/>
                  <a:gd name="T9" fmla="*/ 78 h 91"/>
                  <a:gd name="T10" fmla="*/ 35 w 93"/>
                  <a:gd name="T11" fmla="*/ 75 h 91"/>
                  <a:gd name="T12" fmla="*/ 29 w 93"/>
                  <a:gd name="T13" fmla="*/ 71 h 91"/>
                  <a:gd name="T14" fmla="*/ 23 w 93"/>
                  <a:gd name="T15" fmla="*/ 66 h 91"/>
                  <a:gd name="T16" fmla="*/ 18 w 93"/>
                  <a:gd name="T17" fmla="*/ 61 h 91"/>
                  <a:gd name="T18" fmla="*/ 14 w 93"/>
                  <a:gd name="T19" fmla="*/ 55 h 91"/>
                  <a:gd name="T20" fmla="*/ 10 w 93"/>
                  <a:gd name="T21" fmla="*/ 49 h 91"/>
                  <a:gd name="T22" fmla="*/ 7 w 93"/>
                  <a:gd name="T23" fmla="*/ 43 h 91"/>
                  <a:gd name="T24" fmla="*/ 5 w 93"/>
                  <a:gd name="T25" fmla="*/ 36 h 91"/>
                  <a:gd name="T26" fmla="*/ 3 w 93"/>
                  <a:gd name="T27" fmla="*/ 29 h 91"/>
                  <a:gd name="T28" fmla="*/ 1 w 93"/>
                  <a:gd name="T29" fmla="*/ 22 h 91"/>
                  <a:gd name="T30" fmla="*/ 0 w 93"/>
                  <a:gd name="T31" fmla="*/ 15 h 91"/>
                  <a:gd name="T32" fmla="*/ 0 w 93"/>
                  <a:gd name="T33" fmla="*/ 7 h 91"/>
                  <a:gd name="T34" fmla="*/ 0 w 93"/>
                  <a:gd name="T35" fmla="*/ 0 h 91"/>
                  <a:gd name="T36" fmla="*/ 0 w 93"/>
                  <a:gd name="T37" fmla="*/ 9 h 91"/>
                  <a:gd name="T38" fmla="*/ 1 w 93"/>
                  <a:gd name="T39" fmla="*/ 18 h 91"/>
                  <a:gd name="T40" fmla="*/ 3 w 93"/>
                  <a:gd name="T41" fmla="*/ 27 h 91"/>
                  <a:gd name="T42" fmla="*/ 6 w 93"/>
                  <a:gd name="T43" fmla="*/ 35 h 91"/>
                  <a:gd name="T44" fmla="*/ 10 w 93"/>
                  <a:gd name="T45" fmla="*/ 43 h 91"/>
                  <a:gd name="T46" fmla="*/ 15 w 93"/>
                  <a:gd name="T47" fmla="*/ 51 h 91"/>
                  <a:gd name="T48" fmla="*/ 20 w 93"/>
                  <a:gd name="T49" fmla="*/ 58 h 91"/>
                  <a:gd name="T50" fmla="*/ 26 w 93"/>
                  <a:gd name="T51" fmla="*/ 64 h 91"/>
                  <a:gd name="T52" fmla="*/ 33 w 93"/>
                  <a:gd name="T53" fmla="*/ 70 h 91"/>
                  <a:gd name="T54" fmla="*/ 40 w 93"/>
                  <a:gd name="T55" fmla="*/ 75 h 91"/>
                  <a:gd name="T56" fmla="*/ 48 w 93"/>
                  <a:gd name="T57" fmla="*/ 79 h 91"/>
                  <a:gd name="T58" fmla="*/ 57 w 93"/>
                  <a:gd name="T59" fmla="*/ 83 h 91"/>
                  <a:gd name="T60" fmla="*/ 65 w 93"/>
                  <a:gd name="T61" fmla="*/ 86 h 91"/>
                  <a:gd name="T62" fmla="*/ 74 w 93"/>
                  <a:gd name="T63" fmla="*/ 88 h 91"/>
                  <a:gd name="T64" fmla="*/ 83 w 93"/>
                  <a:gd name="T65" fmla="*/ 89 h 91"/>
                  <a:gd name="T66" fmla="*/ 92 w 93"/>
                  <a:gd name="T67" fmla="*/ 90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1">
                    <a:moveTo>
                      <a:pt x="66" y="85"/>
                    </a:moveTo>
                    <a:lnTo>
                      <a:pt x="66" y="85"/>
                    </a:lnTo>
                    <a:lnTo>
                      <a:pt x="58" y="83"/>
                    </a:lnTo>
                    <a:lnTo>
                      <a:pt x="50" y="81"/>
                    </a:lnTo>
                    <a:lnTo>
                      <a:pt x="42" y="78"/>
                    </a:lnTo>
                    <a:lnTo>
                      <a:pt x="35" y="75"/>
                    </a:lnTo>
                    <a:lnTo>
                      <a:pt x="29" y="71"/>
                    </a:lnTo>
                    <a:lnTo>
                      <a:pt x="23" y="66"/>
                    </a:lnTo>
                    <a:lnTo>
                      <a:pt x="18" y="61"/>
                    </a:lnTo>
                    <a:lnTo>
                      <a:pt x="14" y="55"/>
                    </a:lnTo>
                    <a:lnTo>
                      <a:pt x="10" y="49"/>
                    </a:lnTo>
                    <a:lnTo>
                      <a:pt x="7" y="43"/>
                    </a:lnTo>
                    <a:lnTo>
                      <a:pt x="5" y="36"/>
                    </a:lnTo>
                    <a:lnTo>
                      <a:pt x="3" y="29"/>
                    </a:lnTo>
                    <a:lnTo>
                      <a:pt x="1" y="22"/>
                    </a:lnTo>
                    <a:lnTo>
                      <a:pt x="0" y="15"/>
                    </a:lnTo>
                    <a:lnTo>
                      <a:pt x="0" y="7"/>
                    </a:lnTo>
                    <a:lnTo>
                      <a:pt x="0" y="0"/>
                    </a:lnTo>
                    <a:lnTo>
                      <a:pt x="0" y="9"/>
                    </a:lnTo>
                    <a:lnTo>
                      <a:pt x="1" y="18"/>
                    </a:lnTo>
                    <a:lnTo>
                      <a:pt x="3" y="27"/>
                    </a:lnTo>
                    <a:lnTo>
                      <a:pt x="6" y="35"/>
                    </a:lnTo>
                    <a:lnTo>
                      <a:pt x="10" y="43"/>
                    </a:lnTo>
                    <a:lnTo>
                      <a:pt x="15" y="51"/>
                    </a:lnTo>
                    <a:lnTo>
                      <a:pt x="20" y="58"/>
                    </a:lnTo>
                    <a:lnTo>
                      <a:pt x="26" y="64"/>
                    </a:lnTo>
                    <a:lnTo>
                      <a:pt x="33" y="70"/>
                    </a:lnTo>
                    <a:lnTo>
                      <a:pt x="40" y="75"/>
                    </a:lnTo>
                    <a:lnTo>
                      <a:pt x="48" y="79"/>
                    </a:lnTo>
                    <a:lnTo>
                      <a:pt x="57" y="83"/>
                    </a:lnTo>
                    <a:lnTo>
                      <a:pt x="65" y="86"/>
                    </a:lnTo>
                    <a:lnTo>
                      <a:pt x="74" y="88"/>
                    </a:lnTo>
                    <a:lnTo>
                      <a:pt x="83" y="89"/>
                    </a:lnTo>
                    <a:lnTo>
                      <a:pt x="92" y="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63" name="Freeform 33">
                <a:extLst>
                  <a:ext uri="{FF2B5EF4-FFF2-40B4-BE49-F238E27FC236}">
                    <a16:creationId xmlns:a16="http://schemas.microsoft.com/office/drawing/2014/main" id="{152D170C-6170-C462-BC69-91B08738FA98}"/>
                  </a:ext>
                </a:extLst>
              </p:cNvPr>
              <p:cNvSpPr>
                <a:spLocks/>
              </p:cNvSpPr>
              <p:nvPr/>
            </p:nvSpPr>
            <p:spPr bwMode="auto">
              <a:xfrm>
                <a:off x="4947" y="2705"/>
                <a:ext cx="17" cy="121"/>
              </a:xfrm>
              <a:custGeom>
                <a:avLst/>
                <a:gdLst>
                  <a:gd name="T0" fmla="*/ 0 w 17"/>
                  <a:gd name="T1" fmla="*/ 0 h 121"/>
                  <a:gd name="T2" fmla="*/ 0 w 17"/>
                  <a:gd name="T3" fmla="*/ 0 h 121"/>
                  <a:gd name="T4" fmla="*/ 0 w 17"/>
                  <a:gd name="T5" fmla="*/ 7 h 121"/>
                  <a:gd name="T6" fmla="*/ 0 w 17"/>
                  <a:gd name="T7" fmla="*/ 15 h 121"/>
                  <a:gd name="T8" fmla="*/ 0 w 17"/>
                  <a:gd name="T9" fmla="*/ 23 h 121"/>
                  <a:gd name="T10" fmla="*/ 0 w 17"/>
                  <a:gd name="T11" fmla="*/ 31 h 121"/>
                  <a:gd name="T12" fmla="*/ 0 w 17"/>
                  <a:gd name="T13" fmla="*/ 38 h 121"/>
                  <a:gd name="T14" fmla="*/ 1 w 17"/>
                  <a:gd name="T15" fmla="*/ 46 h 121"/>
                  <a:gd name="T16" fmla="*/ 2 w 17"/>
                  <a:gd name="T17" fmla="*/ 53 h 121"/>
                  <a:gd name="T18" fmla="*/ 2 w 17"/>
                  <a:gd name="T19" fmla="*/ 61 h 121"/>
                  <a:gd name="T20" fmla="*/ 4 w 17"/>
                  <a:gd name="T21" fmla="*/ 69 h 121"/>
                  <a:gd name="T22" fmla="*/ 5 w 17"/>
                  <a:gd name="T23" fmla="*/ 76 h 121"/>
                  <a:gd name="T24" fmla="*/ 7 w 17"/>
                  <a:gd name="T25" fmla="*/ 84 h 121"/>
                  <a:gd name="T26" fmla="*/ 10 w 17"/>
                  <a:gd name="T27" fmla="*/ 91 h 121"/>
                  <a:gd name="T28" fmla="*/ 10 w 17"/>
                  <a:gd name="T29" fmla="*/ 98 h 121"/>
                  <a:gd name="T30" fmla="*/ 13 w 17"/>
                  <a:gd name="T31" fmla="*/ 105 h 121"/>
                  <a:gd name="T32" fmla="*/ 14 w 17"/>
                  <a:gd name="T33" fmla="*/ 113 h 121"/>
                  <a:gd name="T34" fmla="*/ 16 w 17"/>
                  <a:gd name="T35" fmla="*/ 120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21">
                    <a:moveTo>
                      <a:pt x="0" y="0"/>
                    </a:moveTo>
                    <a:lnTo>
                      <a:pt x="0" y="0"/>
                    </a:lnTo>
                    <a:lnTo>
                      <a:pt x="0" y="7"/>
                    </a:lnTo>
                    <a:lnTo>
                      <a:pt x="0" y="15"/>
                    </a:lnTo>
                    <a:lnTo>
                      <a:pt x="0" y="23"/>
                    </a:lnTo>
                    <a:lnTo>
                      <a:pt x="0" y="31"/>
                    </a:lnTo>
                    <a:lnTo>
                      <a:pt x="0" y="38"/>
                    </a:lnTo>
                    <a:lnTo>
                      <a:pt x="1" y="46"/>
                    </a:lnTo>
                    <a:lnTo>
                      <a:pt x="2" y="53"/>
                    </a:lnTo>
                    <a:lnTo>
                      <a:pt x="2" y="61"/>
                    </a:lnTo>
                    <a:lnTo>
                      <a:pt x="4" y="69"/>
                    </a:lnTo>
                    <a:lnTo>
                      <a:pt x="5" y="76"/>
                    </a:lnTo>
                    <a:lnTo>
                      <a:pt x="7" y="84"/>
                    </a:lnTo>
                    <a:lnTo>
                      <a:pt x="10" y="91"/>
                    </a:lnTo>
                    <a:lnTo>
                      <a:pt x="10" y="98"/>
                    </a:lnTo>
                    <a:lnTo>
                      <a:pt x="13" y="105"/>
                    </a:lnTo>
                    <a:lnTo>
                      <a:pt x="14" y="113"/>
                    </a:lnTo>
                    <a:lnTo>
                      <a:pt x="16" y="12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64" name="Freeform 34">
                <a:extLst>
                  <a:ext uri="{FF2B5EF4-FFF2-40B4-BE49-F238E27FC236}">
                    <a16:creationId xmlns:a16="http://schemas.microsoft.com/office/drawing/2014/main" id="{3DC2BD33-3B52-3543-CEF2-DF2B5530CACF}"/>
                  </a:ext>
                </a:extLst>
              </p:cNvPr>
              <p:cNvSpPr>
                <a:spLocks/>
              </p:cNvSpPr>
              <p:nvPr/>
            </p:nvSpPr>
            <p:spPr bwMode="auto">
              <a:xfrm>
                <a:off x="4942" y="2937"/>
                <a:ext cx="109" cy="113"/>
              </a:xfrm>
              <a:custGeom>
                <a:avLst/>
                <a:gdLst>
                  <a:gd name="T0" fmla="*/ 104 w 109"/>
                  <a:gd name="T1" fmla="*/ 104 h 113"/>
                  <a:gd name="T2" fmla="*/ 97 w 109"/>
                  <a:gd name="T3" fmla="*/ 106 h 113"/>
                  <a:gd name="T4" fmla="*/ 90 w 109"/>
                  <a:gd name="T5" fmla="*/ 107 h 113"/>
                  <a:gd name="T6" fmla="*/ 83 w 109"/>
                  <a:gd name="T7" fmla="*/ 109 h 113"/>
                  <a:gd name="T8" fmla="*/ 70 w 109"/>
                  <a:gd name="T9" fmla="*/ 112 h 113"/>
                  <a:gd name="T10" fmla="*/ 52 w 109"/>
                  <a:gd name="T11" fmla="*/ 112 h 113"/>
                  <a:gd name="T12" fmla="*/ 34 w 109"/>
                  <a:gd name="T13" fmla="*/ 108 h 113"/>
                  <a:gd name="T14" fmla="*/ 16 w 109"/>
                  <a:gd name="T15" fmla="*/ 104 h 113"/>
                  <a:gd name="T16" fmla="*/ 10 w 109"/>
                  <a:gd name="T17" fmla="*/ 100 h 113"/>
                  <a:gd name="T18" fmla="*/ 6 w 109"/>
                  <a:gd name="T19" fmla="*/ 99 h 113"/>
                  <a:gd name="T20" fmla="*/ 0 w 109"/>
                  <a:gd name="T21" fmla="*/ 97 h 113"/>
                  <a:gd name="T22" fmla="*/ 4 w 109"/>
                  <a:gd name="T23" fmla="*/ 94 h 113"/>
                  <a:gd name="T24" fmla="*/ 12 w 109"/>
                  <a:gd name="T25" fmla="*/ 86 h 113"/>
                  <a:gd name="T26" fmla="*/ 12 w 109"/>
                  <a:gd name="T27" fmla="*/ 74 h 113"/>
                  <a:gd name="T28" fmla="*/ 14 w 109"/>
                  <a:gd name="T29" fmla="*/ 63 h 113"/>
                  <a:gd name="T30" fmla="*/ 14 w 109"/>
                  <a:gd name="T31" fmla="*/ 52 h 113"/>
                  <a:gd name="T32" fmla="*/ 16 w 109"/>
                  <a:gd name="T33" fmla="*/ 40 h 113"/>
                  <a:gd name="T34" fmla="*/ 16 w 109"/>
                  <a:gd name="T35" fmla="*/ 28 h 113"/>
                  <a:gd name="T36" fmla="*/ 16 w 109"/>
                  <a:gd name="T37" fmla="*/ 17 h 113"/>
                  <a:gd name="T38" fmla="*/ 14 w 109"/>
                  <a:gd name="T39" fmla="*/ 6 h 113"/>
                  <a:gd name="T40" fmla="*/ 17 w 109"/>
                  <a:gd name="T41" fmla="*/ 1 h 113"/>
                  <a:gd name="T42" fmla="*/ 22 w 109"/>
                  <a:gd name="T43" fmla="*/ 0 h 113"/>
                  <a:gd name="T44" fmla="*/ 24 w 109"/>
                  <a:gd name="T45" fmla="*/ 9 h 113"/>
                  <a:gd name="T46" fmla="*/ 27 w 109"/>
                  <a:gd name="T47" fmla="*/ 25 h 113"/>
                  <a:gd name="T48" fmla="*/ 34 w 109"/>
                  <a:gd name="T49" fmla="*/ 40 h 113"/>
                  <a:gd name="T50" fmla="*/ 42 w 109"/>
                  <a:gd name="T51" fmla="*/ 53 h 113"/>
                  <a:gd name="T52" fmla="*/ 53 w 109"/>
                  <a:gd name="T53" fmla="*/ 65 h 113"/>
                  <a:gd name="T54" fmla="*/ 65 w 109"/>
                  <a:gd name="T55" fmla="*/ 75 h 113"/>
                  <a:gd name="T56" fmla="*/ 80 w 109"/>
                  <a:gd name="T57" fmla="*/ 82 h 113"/>
                  <a:gd name="T58" fmla="*/ 95 w 109"/>
                  <a:gd name="T59" fmla="*/ 87 h 113"/>
                  <a:gd name="T60" fmla="*/ 106 w 109"/>
                  <a:gd name="T61" fmla="*/ 89 h 113"/>
                  <a:gd name="T62" fmla="*/ 107 w 109"/>
                  <a:gd name="T63" fmla="*/ 92 h 113"/>
                  <a:gd name="T64" fmla="*/ 107 w 109"/>
                  <a:gd name="T65" fmla="*/ 98 h 113"/>
                  <a:gd name="T66" fmla="*/ 107 w 109"/>
                  <a:gd name="T67" fmla="*/ 104 h 113"/>
                  <a:gd name="T68" fmla="*/ 108 w 109"/>
                  <a:gd name="T69" fmla="*/ 106 h 113"/>
                  <a:gd name="T70" fmla="*/ 108 w 109"/>
                  <a:gd name="T71" fmla="*/ 104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65" name="Freeform 35">
                <a:extLst>
                  <a:ext uri="{FF2B5EF4-FFF2-40B4-BE49-F238E27FC236}">
                    <a16:creationId xmlns:a16="http://schemas.microsoft.com/office/drawing/2014/main" id="{DDA9E292-869F-999C-3257-20C1AE083438}"/>
                  </a:ext>
                </a:extLst>
              </p:cNvPr>
              <p:cNvSpPr>
                <a:spLocks/>
              </p:cNvSpPr>
              <p:nvPr/>
            </p:nvSpPr>
            <p:spPr bwMode="auto">
              <a:xfrm>
                <a:off x="4942" y="2937"/>
                <a:ext cx="109" cy="113"/>
              </a:xfrm>
              <a:custGeom>
                <a:avLst/>
                <a:gdLst>
                  <a:gd name="T0" fmla="*/ 108 w 109"/>
                  <a:gd name="T1" fmla="*/ 104 h 113"/>
                  <a:gd name="T2" fmla="*/ 100 w 109"/>
                  <a:gd name="T3" fmla="*/ 105 h 113"/>
                  <a:gd name="T4" fmla="*/ 93 w 109"/>
                  <a:gd name="T5" fmla="*/ 106 h 113"/>
                  <a:gd name="T6" fmla="*/ 86 w 109"/>
                  <a:gd name="T7" fmla="*/ 108 h 113"/>
                  <a:gd name="T8" fmla="*/ 80 w 109"/>
                  <a:gd name="T9" fmla="*/ 110 h 113"/>
                  <a:gd name="T10" fmla="*/ 61 w 109"/>
                  <a:gd name="T11" fmla="*/ 112 h 113"/>
                  <a:gd name="T12" fmla="*/ 43 w 109"/>
                  <a:gd name="T13" fmla="*/ 110 h 113"/>
                  <a:gd name="T14" fmla="*/ 26 w 109"/>
                  <a:gd name="T15" fmla="*/ 106 h 113"/>
                  <a:gd name="T16" fmla="*/ 8 w 109"/>
                  <a:gd name="T17" fmla="*/ 102 h 113"/>
                  <a:gd name="T18" fmla="*/ 9 w 109"/>
                  <a:gd name="T19" fmla="*/ 99 h 113"/>
                  <a:gd name="T20" fmla="*/ 3 w 109"/>
                  <a:gd name="T21" fmla="*/ 98 h 113"/>
                  <a:gd name="T22" fmla="*/ 0 w 109"/>
                  <a:gd name="T23" fmla="*/ 96 h 113"/>
                  <a:gd name="T24" fmla="*/ 12 w 109"/>
                  <a:gd name="T25" fmla="*/ 92 h 113"/>
                  <a:gd name="T26" fmla="*/ 12 w 109"/>
                  <a:gd name="T27" fmla="*/ 80 h 113"/>
                  <a:gd name="T28" fmla="*/ 13 w 109"/>
                  <a:gd name="T29" fmla="*/ 69 h 113"/>
                  <a:gd name="T30" fmla="*/ 14 w 109"/>
                  <a:gd name="T31" fmla="*/ 57 h 113"/>
                  <a:gd name="T32" fmla="*/ 15 w 109"/>
                  <a:gd name="T33" fmla="*/ 46 h 113"/>
                  <a:gd name="T34" fmla="*/ 16 w 109"/>
                  <a:gd name="T35" fmla="*/ 34 h 113"/>
                  <a:gd name="T36" fmla="*/ 16 w 109"/>
                  <a:gd name="T37" fmla="*/ 23 h 113"/>
                  <a:gd name="T38" fmla="*/ 15 w 109"/>
                  <a:gd name="T39" fmla="*/ 11 h 113"/>
                  <a:gd name="T40" fmla="*/ 14 w 109"/>
                  <a:gd name="T41" fmla="*/ 0 h 113"/>
                  <a:gd name="T42" fmla="*/ 20 w 109"/>
                  <a:gd name="T43" fmla="*/ 0 h 113"/>
                  <a:gd name="T44" fmla="*/ 24 w 109"/>
                  <a:gd name="T45" fmla="*/ 1 h 113"/>
                  <a:gd name="T46" fmla="*/ 26 w 109"/>
                  <a:gd name="T47" fmla="*/ 18 h 113"/>
                  <a:gd name="T48" fmla="*/ 30 w 109"/>
                  <a:gd name="T49" fmla="*/ 33 h 113"/>
                  <a:gd name="T50" fmla="*/ 37 w 109"/>
                  <a:gd name="T51" fmla="*/ 47 h 113"/>
                  <a:gd name="T52" fmla="*/ 47 w 109"/>
                  <a:gd name="T53" fmla="*/ 60 h 113"/>
                  <a:gd name="T54" fmla="*/ 58 w 109"/>
                  <a:gd name="T55" fmla="*/ 70 h 113"/>
                  <a:gd name="T56" fmla="*/ 72 w 109"/>
                  <a:gd name="T57" fmla="*/ 79 h 113"/>
                  <a:gd name="T58" fmla="*/ 87 w 109"/>
                  <a:gd name="T59" fmla="*/ 85 h 113"/>
                  <a:gd name="T60" fmla="*/ 104 w 109"/>
                  <a:gd name="T61" fmla="*/ 89 h 113"/>
                  <a:gd name="T62" fmla="*/ 107 w 109"/>
                  <a:gd name="T63" fmla="*/ 91 h 113"/>
                  <a:gd name="T64" fmla="*/ 108 w 109"/>
                  <a:gd name="T65" fmla="*/ 95 h 113"/>
                  <a:gd name="T66" fmla="*/ 107 w 109"/>
                  <a:gd name="T67" fmla="*/ 101 h 113"/>
                  <a:gd name="T68" fmla="*/ 107 w 109"/>
                  <a:gd name="T69" fmla="*/ 106 h 113"/>
                  <a:gd name="T70" fmla="*/ 108 w 109"/>
                  <a:gd name="T71" fmla="*/ 105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8" y="104"/>
                    </a:ln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66" name="Freeform 36">
                <a:extLst>
                  <a:ext uri="{FF2B5EF4-FFF2-40B4-BE49-F238E27FC236}">
                    <a16:creationId xmlns:a16="http://schemas.microsoft.com/office/drawing/2014/main" id="{1FA554D3-166B-9C54-6357-989EE56B04C3}"/>
                  </a:ext>
                </a:extLst>
              </p:cNvPr>
              <p:cNvSpPr>
                <a:spLocks/>
              </p:cNvSpPr>
              <p:nvPr/>
            </p:nvSpPr>
            <p:spPr bwMode="auto">
              <a:xfrm>
                <a:off x="5040" y="3095"/>
                <a:ext cx="17" cy="17"/>
              </a:xfrm>
              <a:custGeom>
                <a:avLst/>
                <a:gdLst>
                  <a:gd name="T0" fmla="*/ 16 w 17"/>
                  <a:gd name="T1" fmla="*/ 6 h 17"/>
                  <a:gd name="T2" fmla="*/ 16 w 17"/>
                  <a:gd name="T3" fmla="*/ 6 h 17"/>
                  <a:gd name="T4" fmla="*/ 16 w 17"/>
                  <a:gd name="T5" fmla="*/ 3 h 17"/>
                  <a:gd name="T6" fmla="*/ 14 w 17"/>
                  <a:gd name="T7" fmla="*/ 0 h 17"/>
                  <a:gd name="T8" fmla="*/ 13 w 17"/>
                  <a:gd name="T9" fmla="*/ 0 h 17"/>
                  <a:gd name="T10" fmla="*/ 11 w 17"/>
                  <a:gd name="T11" fmla="*/ 3 h 17"/>
                  <a:gd name="T12" fmla="*/ 9 w 17"/>
                  <a:gd name="T13" fmla="*/ 6 h 17"/>
                  <a:gd name="T14" fmla="*/ 6 w 17"/>
                  <a:gd name="T15" fmla="*/ 12 h 17"/>
                  <a:gd name="T16" fmla="*/ 4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6"/>
                    </a:moveTo>
                    <a:lnTo>
                      <a:pt x="16" y="6"/>
                    </a:lnTo>
                    <a:lnTo>
                      <a:pt x="16" y="3"/>
                    </a:lnTo>
                    <a:lnTo>
                      <a:pt x="14" y="0"/>
                    </a:lnTo>
                    <a:lnTo>
                      <a:pt x="13" y="0"/>
                    </a:lnTo>
                    <a:lnTo>
                      <a:pt x="11" y="3"/>
                    </a:lnTo>
                    <a:lnTo>
                      <a:pt x="9" y="6"/>
                    </a:lnTo>
                    <a:lnTo>
                      <a:pt x="6" y="12"/>
                    </a:lnTo>
                    <a:lnTo>
                      <a:pt x="4"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67" name="Freeform 37">
                <a:extLst>
                  <a:ext uri="{FF2B5EF4-FFF2-40B4-BE49-F238E27FC236}">
                    <a16:creationId xmlns:a16="http://schemas.microsoft.com/office/drawing/2014/main" id="{C1B7A6A8-29F8-8230-9BB2-1932131B699E}"/>
                  </a:ext>
                </a:extLst>
              </p:cNvPr>
              <p:cNvSpPr>
                <a:spLocks/>
              </p:cNvSpPr>
              <p:nvPr/>
            </p:nvSpPr>
            <p:spPr bwMode="auto">
              <a:xfrm>
                <a:off x="4991" y="3103"/>
                <a:ext cx="28" cy="17"/>
              </a:xfrm>
              <a:custGeom>
                <a:avLst/>
                <a:gdLst>
                  <a:gd name="T0" fmla="*/ 27 w 28"/>
                  <a:gd name="T1" fmla="*/ 0 h 17"/>
                  <a:gd name="T2" fmla="*/ 27 w 28"/>
                  <a:gd name="T3" fmla="*/ 0 h 17"/>
                  <a:gd name="T4" fmla="*/ 24 w 28"/>
                  <a:gd name="T5" fmla="*/ 5 h 17"/>
                  <a:gd name="T6" fmla="*/ 21 w 28"/>
                  <a:gd name="T7" fmla="*/ 5 h 17"/>
                  <a:gd name="T8" fmla="*/ 17 w 28"/>
                  <a:gd name="T9" fmla="*/ 5 h 17"/>
                  <a:gd name="T10" fmla="*/ 14 w 28"/>
                  <a:gd name="T11" fmla="*/ 5 h 17"/>
                  <a:gd name="T12" fmla="*/ 10 w 28"/>
                  <a:gd name="T13" fmla="*/ 5 h 17"/>
                  <a:gd name="T14" fmla="*/ 7 w 28"/>
                  <a:gd name="T15" fmla="*/ 5 h 17"/>
                  <a:gd name="T16" fmla="*/ 4 w 28"/>
                  <a:gd name="T17" fmla="*/ 5 h 17"/>
                  <a:gd name="T18" fmla="*/ 0 w 2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17">
                    <a:moveTo>
                      <a:pt x="27" y="0"/>
                    </a:moveTo>
                    <a:lnTo>
                      <a:pt x="27" y="0"/>
                    </a:lnTo>
                    <a:lnTo>
                      <a:pt x="24" y="5"/>
                    </a:lnTo>
                    <a:lnTo>
                      <a:pt x="21" y="5"/>
                    </a:lnTo>
                    <a:lnTo>
                      <a:pt x="17" y="5"/>
                    </a:lnTo>
                    <a:lnTo>
                      <a:pt x="14" y="5"/>
                    </a:lnTo>
                    <a:lnTo>
                      <a:pt x="10" y="5"/>
                    </a:lnTo>
                    <a:lnTo>
                      <a:pt x="7" y="5"/>
                    </a:lnTo>
                    <a:lnTo>
                      <a:pt x="4" y="5"/>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68" name="Freeform 38">
                <a:extLst>
                  <a:ext uri="{FF2B5EF4-FFF2-40B4-BE49-F238E27FC236}">
                    <a16:creationId xmlns:a16="http://schemas.microsoft.com/office/drawing/2014/main" id="{91639E2C-9752-0C7B-A51C-3C748783136C}"/>
                  </a:ext>
                </a:extLst>
              </p:cNvPr>
              <p:cNvSpPr>
                <a:spLocks/>
              </p:cNvSpPr>
              <p:nvPr/>
            </p:nvSpPr>
            <p:spPr bwMode="auto">
              <a:xfrm>
                <a:off x="4936" y="3109"/>
                <a:ext cx="43" cy="17"/>
              </a:xfrm>
              <a:custGeom>
                <a:avLst/>
                <a:gdLst>
                  <a:gd name="T0" fmla="*/ 42 w 43"/>
                  <a:gd name="T1" fmla="*/ 0 h 17"/>
                  <a:gd name="T2" fmla="*/ 42 w 43"/>
                  <a:gd name="T3" fmla="*/ 0 h 17"/>
                  <a:gd name="T4" fmla="*/ 37 w 43"/>
                  <a:gd name="T5" fmla="*/ 0 h 17"/>
                  <a:gd name="T6" fmla="*/ 31 w 43"/>
                  <a:gd name="T7" fmla="*/ 5 h 17"/>
                  <a:gd name="T8" fmla="*/ 26 w 43"/>
                  <a:gd name="T9" fmla="*/ 10 h 17"/>
                  <a:gd name="T10" fmla="*/ 20 w 43"/>
                  <a:gd name="T11" fmla="*/ 16 h 17"/>
                  <a:gd name="T12" fmla="*/ 15 w 43"/>
                  <a:gd name="T13" fmla="*/ 16 h 17"/>
                  <a:gd name="T14" fmla="*/ 10 w 43"/>
                  <a:gd name="T15" fmla="*/ 10 h 17"/>
                  <a:gd name="T16" fmla="*/ 5 w 43"/>
                  <a:gd name="T17" fmla="*/ 10 h 17"/>
                  <a:gd name="T18" fmla="*/ 0 w 43"/>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17">
                    <a:moveTo>
                      <a:pt x="42" y="0"/>
                    </a:moveTo>
                    <a:lnTo>
                      <a:pt x="42" y="0"/>
                    </a:lnTo>
                    <a:lnTo>
                      <a:pt x="37" y="0"/>
                    </a:lnTo>
                    <a:lnTo>
                      <a:pt x="31" y="5"/>
                    </a:lnTo>
                    <a:lnTo>
                      <a:pt x="26" y="10"/>
                    </a:lnTo>
                    <a:lnTo>
                      <a:pt x="20" y="16"/>
                    </a:lnTo>
                    <a:lnTo>
                      <a:pt x="15" y="16"/>
                    </a:lnTo>
                    <a:lnTo>
                      <a:pt x="10" y="10"/>
                    </a:lnTo>
                    <a:lnTo>
                      <a:pt x="5" y="10"/>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69" name="Freeform 39">
                <a:extLst>
                  <a:ext uri="{FF2B5EF4-FFF2-40B4-BE49-F238E27FC236}">
                    <a16:creationId xmlns:a16="http://schemas.microsoft.com/office/drawing/2014/main" id="{D1F0CF0F-4FAE-9D40-DF16-CED65822F86D}"/>
                  </a:ext>
                </a:extLst>
              </p:cNvPr>
              <p:cNvSpPr>
                <a:spLocks/>
              </p:cNvSpPr>
              <p:nvPr/>
            </p:nvSpPr>
            <p:spPr bwMode="auto">
              <a:xfrm>
                <a:off x="4925" y="3040"/>
                <a:ext cx="96" cy="17"/>
              </a:xfrm>
              <a:custGeom>
                <a:avLst/>
                <a:gdLst>
                  <a:gd name="T0" fmla="*/ 95 w 96"/>
                  <a:gd name="T1" fmla="*/ 14 h 17"/>
                  <a:gd name="T2" fmla="*/ 95 w 96"/>
                  <a:gd name="T3" fmla="*/ 14 h 17"/>
                  <a:gd name="T4" fmla="*/ 87 w 96"/>
                  <a:gd name="T5" fmla="*/ 16 h 17"/>
                  <a:gd name="T6" fmla="*/ 78 w 96"/>
                  <a:gd name="T7" fmla="*/ 16 h 17"/>
                  <a:gd name="T8" fmla="*/ 70 w 96"/>
                  <a:gd name="T9" fmla="*/ 14 h 17"/>
                  <a:gd name="T10" fmla="*/ 61 w 96"/>
                  <a:gd name="T11" fmla="*/ 14 h 17"/>
                  <a:gd name="T12" fmla="*/ 54 w 96"/>
                  <a:gd name="T13" fmla="*/ 11 h 17"/>
                  <a:gd name="T14" fmla="*/ 46 w 96"/>
                  <a:gd name="T15" fmla="*/ 10 h 17"/>
                  <a:gd name="T16" fmla="*/ 38 w 96"/>
                  <a:gd name="T17" fmla="*/ 5 h 17"/>
                  <a:gd name="T18" fmla="*/ 31 w 96"/>
                  <a:gd name="T19" fmla="*/ 1 h 17"/>
                  <a:gd name="T20" fmla="*/ 27 w 96"/>
                  <a:gd name="T21" fmla="*/ 0 h 17"/>
                  <a:gd name="T22" fmla="*/ 22 w 96"/>
                  <a:gd name="T23" fmla="*/ 0 h 17"/>
                  <a:gd name="T24" fmla="*/ 18 w 96"/>
                  <a:gd name="T25" fmla="*/ 0 h 17"/>
                  <a:gd name="T26" fmla="*/ 14 w 96"/>
                  <a:gd name="T27" fmla="*/ 1 h 17"/>
                  <a:gd name="T28" fmla="*/ 10 w 96"/>
                  <a:gd name="T29" fmla="*/ 4 h 17"/>
                  <a:gd name="T30" fmla="*/ 6 w 96"/>
                  <a:gd name="T31" fmla="*/ 7 h 17"/>
                  <a:gd name="T32" fmla="*/ 3 w 96"/>
                  <a:gd name="T33" fmla="*/ 11 h 17"/>
                  <a:gd name="T34" fmla="*/ 0 w 96"/>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6" h="17">
                    <a:moveTo>
                      <a:pt x="95" y="14"/>
                    </a:moveTo>
                    <a:lnTo>
                      <a:pt x="95" y="14"/>
                    </a:lnTo>
                    <a:lnTo>
                      <a:pt x="87" y="16"/>
                    </a:lnTo>
                    <a:lnTo>
                      <a:pt x="78" y="16"/>
                    </a:lnTo>
                    <a:lnTo>
                      <a:pt x="70" y="14"/>
                    </a:lnTo>
                    <a:lnTo>
                      <a:pt x="61" y="14"/>
                    </a:lnTo>
                    <a:lnTo>
                      <a:pt x="54" y="11"/>
                    </a:lnTo>
                    <a:lnTo>
                      <a:pt x="46" y="10"/>
                    </a:lnTo>
                    <a:lnTo>
                      <a:pt x="38" y="5"/>
                    </a:lnTo>
                    <a:lnTo>
                      <a:pt x="31" y="1"/>
                    </a:lnTo>
                    <a:lnTo>
                      <a:pt x="27" y="0"/>
                    </a:lnTo>
                    <a:lnTo>
                      <a:pt x="22" y="0"/>
                    </a:lnTo>
                    <a:lnTo>
                      <a:pt x="18" y="0"/>
                    </a:lnTo>
                    <a:lnTo>
                      <a:pt x="14" y="1"/>
                    </a:lnTo>
                    <a:lnTo>
                      <a:pt x="10" y="4"/>
                    </a:lnTo>
                    <a:lnTo>
                      <a:pt x="6" y="7"/>
                    </a:lnTo>
                    <a:lnTo>
                      <a:pt x="3" y="11"/>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0" name="Freeform 40">
                <a:extLst>
                  <a:ext uri="{FF2B5EF4-FFF2-40B4-BE49-F238E27FC236}">
                    <a16:creationId xmlns:a16="http://schemas.microsoft.com/office/drawing/2014/main" id="{B647B763-AF07-76BF-7C15-3D5F67B41589}"/>
                  </a:ext>
                </a:extLst>
              </p:cNvPr>
              <p:cNvSpPr>
                <a:spLocks/>
              </p:cNvSpPr>
              <p:nvPr/>
            </p:nvSpPr>
            <p:spPr bwMode="auto">
              <a:xfrm>
                <a:off x="4902" y="3031"/>
                <a:ext cx="35" cy="17"/>
              </a:xfrm>
              <a:custGeom>
                <a:avLst/>
                <a:gdLst>
                  <a:gd name="T0" fmla="*/ 34 w 35"/>
                  <a:gd name="T1" fmla="*/ 16 h 17"/>
                  <a:gd name="T2" fmla="*/ 34 w 35"/>
                  <a:gd name="T3" fmla="*/ 16 h 17"/>
                  <a:gd name="T4" fmla="*/ 29 w 35"/>
                  <a:gd name="T5" fmla="*/ 16 h 17"/>
                  <a:gd name="T6" fmla="*/ 25 w 35"/>
                  <a:gd name="T7" fmla="*/ 16 h 17"/>
                  <a:gd name="T8" fmla="*/ 21 w 35"/>
                  <a:gd name="T9" fmla="*/ 14 h 17"/>
                  <a:gd name="T10" fmla="*/ 17 w 35"/>
                  <a:gd name="T11" fmla="*/ 12 h 17"/>
                  <a:gd name="T12" fmla="*/ 13 w 35"/>
                  <a:gd name="T13" fmla="*/ 8 h 17"/>
                  <a:gd name="T14" fmla="*/ 9 w 35"/>
                  <a:gd name="T15" fmla="*/ 6 h 17"/>
                  <a:gd name="T16" fmla="*/ 5 w 35"/>
                  <a:gd name="T17" fmla="*/ 4 h 17"/>
                  <a:gd name="T18" fmla="*/ 0 w 3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7">
                    <a:moveTo>
                      <a:pt x="34" y="16"/>
                    </a:moveTo>
                    <a:lnTo>
                      <a:pt x="34" y="16"/>
                    </a:lnTo>
                    <a:lnTo>
                      <a:pt x="29" y="16"/>
                    </a:lnTo>
                    <a:lnTo>
                      <a:pt x="25" y="16"/>
                    </a:lnTo>
                    <a:lnTo>
                      <a:pt x="21" y="14"/>
                    </a:lnTo>
                    <a:lnTo>
                      <a:pt x="17" y="12"/>
                    </a:lnTo>
                    <a:lnTo>
                      <a:pt x="13" y="8"/>
                    </a:lnTo>
                    <a:lnTo>
                      <a:pt x="9" y="6"/>
                    </a:lnTo>
                    <a:lnTo>
                      <a:pt x="5"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1" name="Freeform 41">
                <a:extLst>
                  <a:ext uri="{FF2B5EF4-FFF2-40B4-BE49-F238E27FC236}">
                    <a16:creationId xmlns:a16="http://schemas.microsoft.com/office/drawing/2014/main" id="{5BD4B021-AB69-BBF7-0DBC-0379ACE7CB41}"/>
                  </a:ext>
                </a:extLst>
              </p:cNvPr>
              <p:cNvSpPr>
                <a:spLocks/>
              </p:cNvSpPr>
              <p:nvPr/>
            </p:nvSpPr>
            <p:spPr bwMode="auto">
              <a:xfrm>
                <a:off x="4910" y="3041"/>
                <a:ext cx="17" cy="17"/>
              </a:xfrm>
              <a:custGeom>
                <a:avLst/>
                <a:gdLst>
                  <a:gd name="T0" fmla="*/ 16 w 17"/>
                  <a:gd name="T1" fmla="*/ 0 h 17"/>
                  <a:gd name="T2" fmla="*/ 16 w 17"/>
                  <a:gd name="T3" fmla="*/ 0 h 17"/>
                  <a:gd name="T4" fmla="*/ 12 w 17"/>
                  <a:gd name="T5" fmla="*/ 5 h 17"/>
                  <a:gd name="T6" fmla="*/ 6 w 17"/>
                  <a:gd name="T7" fmla="*/ 8 h 17"/>
                  <a:gd name="T8" fmla="*/ 2 w 17"/>
                  <a:gd name="T9" fmla="*/ 10 h 17"/>
                  <a:gd name="T10" fmla="*/ 0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6" y="0"/>
                    </a:lnTo>
                    <a:lnTo>
                      <a:pt x="12" y="5"/>
                    </a:lnTo>
                    <a:lnTo>
                      <a:pt x="6" y="8"/>
                    </a:lnTo>
                    <a:lnTo>
                      <a:pt x="2" y="10"/>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2" name="Freeform 42">
                <a:extLst>
                  <a:ext uri="{FF2B5EF4-FFF2-40B4-BE49-F238E27FC236}">
                    <a16:creationId xmlns:a16="http://schemas.microsoft.com/office/drawing/2014/main" id="{AAC58616-B970-8170-E891-BC58BAAE89B4}"/>
                  </a:ext>
                </a:extLst>
              </p:cNvPr>
              <p:cNvSpPr>
                <a:spLocks/>
              </p:cNvSpPr>
              <p:nvPr/>
            </p:nvSpPr>
            <p:spPr bwMode="auto">
              <a:xfrm>
                <a:off x="5059" y="3004"/>
                <a:ext cx="24" cy="31"/>
              </a:xfrm>
              <a:custGeom>
                <a:avLst/>
                <a:gdLst>
                  <a:gd name="T0" fmla="*/ 7 w 24"/>
                  <a:gd name="T1" fmla="*/ 30 h 31"/>
                  <a:gd name="T2" fmla="*/ 7 w 24"/>
                  <a:gd name="T3" fmla="*/ 30 h 31"/>
                  <a:gd name="T4" fmla="*/ 6 w 24"/>
                  <a:gd name="T5" fmla="*/ 26 h 31"/>
                  <a:gd name="T6" fmla="*/ 6 w 24"/>
                  <a:gd name="T7" fmla="*/ 22 h 31"/>
                  <a:gd name="T8" fmla="*/ 6 w 24"/>
                  <a:gd name="T9" fmla="*/ 18 h 31"/>
                  <a:gd name="T10" fmla="*/ 8 w 24"/>
                  <a:gd name="T11" fmla="*/ 15 h 31"/>
                  <a:gd name="T12" fmla="*/ 9 w 24"/>
                  <a:gd name="T13" fmla="*/ 11 h 31"/>
                  <a:gd name="T14" fmla="*/ 11 w 24"/>
                  <a:gd name="T15" fmla="*/ 7 h 31"/>
                  <a:gd name="T16" fmla="*/ 12 w 24"/>
                  <a:gd name="T17" fmla="*/ 4 h 31"/>
                  <a:gd name="T18" fmla="*/ 13 w 24"/>
                  <a:gd name="T19" fmla="*/ 0 h 31"/>
                  <a:gd name="T20" fmla="*/ 11 w 24"/>
                  <a:gd name="T21" fmla="*/ 3 h 31"/>
                  <a:gd name="T22" fmla="*/ 10 w 24"/>
                  <a:gd name="T23" fmla="*/ 7 h 31"/>
                  <a:gd name="T24" fmla="*/ 9 w 24"/>
                  <a:gd name="T25" fmla="*/ 10 h 31"/>
                  <a:gd name="T26" fmla="*/ 9 w 24"/>
                  <a:gd name="T27" fmla="*/ 13 h 31"/>
                  <a:gd name="T28" fmla="*/ 8 w 24"/>
                  <a:gd name="T29" fmla="*/ 16 h 31"/>
                  <a:gd name="T30" fmla="*/ 6 w 24"/>
                  <a:gd name="T31" fmla="*/ 19 h 31"/>
                  <a:gd name="T32" fmla="*/ 3 w 24"/>
                  <a:gd name="T33" fmla="*/ 21 h 31"/>
                  <a:gd name="T34" fmla="*/ 0 w 24"/>
                  <a:gd name="T35" fmla="*/ 22 h 31"/>
                  <a:gd name="T36" fmla="*/ 3 w 24"/>
                  <a:gd name="T37" fmla="*/ 22 h 31"/>
                  <a:gd name="T38" fmla="*/ 6 w 24"/>
                  <a:gd name="T39" fmla="*/ 22 h 31"/>
                  <a:gd name="T40" fmla="*/ 9 w 24"/>
                  <a:gd name="T41" fmla="*/ 21 h 31"/>
                  <a:gd name="T42" fmla="*/ 12 w 24"/>
                  <a:gd name="T43" fmla="*/ 20 h 31"/>
                  <a:gd name="T44" fmla="*/ 15 w 24"/>
                  <a:gd name="T45" fmla="*/ 19 h 31"/>
                  <a:gd name="T46" fmla="*/ 18 w 24"/>
                  <a:gd name="T47" fmla="*/ 17 h 31"/>
                  <a:gd name="T48" fmla="*/ 20 w 24"/>
                  <a:gd name="T49" fmla="*/ 15 h 31"/>
                  <a:gd name="T50" fmla="*/ 23 w 24"/>
                  <a:gd name="T51" fmla="*/ 12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 h="31">
                    <a:moveTo>
                      <a:pt x="7" y="30"/>
                    </a:moveTo>
                    <a:lnTo>
                      <a:pt x="7" y="30"/>
                    </a:lnTo>
                    <a:lnTo>
                      <a:pt x="6" y="26"/>
                    </a:lnTo>
                    <a:lnTo>
                      <a:pt x="6" y="22"/>
                    </a:lnTo>
                    <a:lnTo>
                      <a:pt x="6" y="18"/>
                    </a:lnTo>
                    <a:lnTo>
                      <a:pt x="8" y="15"/>
                    </a:lnTo>
                    <a:lnTo>
                      <a:pt x="9" y="11"/>
                    </a:lnTo>
                    <a:lnTo>
                      <a:pt x="11" y="7"/>
                    </a:lnTo>
                    <a:lnTo>
                      <a:pt x="12" y="4"/>
                    </a:lnTo>
                    <a:lnTo>
                      <a:pt x="13" y="0"/>
                    </a:lnTo>
                    <a:lnTo>
                      <a:pt x="11" y="3"/>
                    </a:lnTo>
                    <a:lnTo>
                      <a:pt x="10" y="7"/>
                    </a:lnTo>
                    <a:lnTo>
                      <a:pt x="9" y="10"/>
                    </a:lnTo>
                    <a:lnTo>
                      <a:pt x="9" y="13"/>
                    </a:lnTo>
                    <a:lnTo>
                      <a:pt x="8" y="16"/>
                    </a:lnTo>
                    <a:lnTo>
                      <a:pt x="6" y="19"/>
                    </a:lnTo>
                    <a:lnTo>
                      <a:pt x="3" y="21"/>
                    </a:lnTo>
                    <a:lnTo>
                      <a:pt x="0" y="22"/>
                    </a:lnTo>
                    <a:lnTo>
                      <a:pt x="3" y="22"/>
                    </a:lnTo>
                    <a:lnTo>
                      <a:pt x="6" y="22"/>
                    </a:lnTo>
                    <a:lnTo>
                      <a:pt x="9" y="21"/>
                    </a:lnTo>
                    <a:lnTo>
                      <a:pt x="12" y="20"/>
                    </a:lnTo>
                    <a:lnTo>
                      <a:pt x="15" y="19"/>
                    </a:lnTo>
                    <a:lnTo>
                      <a:pt x="18" y="17"/>
                    </a:lnTo>
                    <a:lnTo>
                      <a:pt x="20" y="15"/>
                    </a:lnTo>
                    <a:lnTo>
                      <a:pt x="23"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3" name="Freeform 43">
                <a:extLst>
                  <a:ext uri="{FF2B5EF4-FFF2-40B4-BE49-F238E27FC236}">
                    <a16:creationId xmlns:a16="http://schemas.microsoft.com/office/drawing/2014/main" id="{D4930838-D141-1FC5-9394-AB1E0D444097}"/>
                  </a:ext>
                </a:extLst>
              </p:cNvPr>
              <p:cNvSpPr>
                <a:spLocks/>
              </p:cNvSpPr>
              <p:nvPr/>
            </p:nvSpPr>
            <p:spPr bwMode="auto">
              <a:xfrm>
                <a:off x="5069" y="3072"/>
                <a:ext cx="17" cy="17"/>
              </a:xfrm>
              <a:custGeom>
                <a:avLst/>
                <a:gdLst>
                  <a:gd name="T0" fmla="*/ 16 w 17"/>
                  <a:gd name="T1" fmla="*/ 0 h 17"/>
                  <a:gd name="T2" fmla="*/ 16 w 17"/>
                  <a:gd name="T3" fmla="*/ 0 h 17"/>
                  <a:gd name="T4" fmla="*/ 14 w 17"/>
                  <a:gd name="T5" fmla="*/ 3 h 17"/>
                  <a:gd name="T6" fmla="*/ 13 w 17"/>
                  <a:gd name="T7" fmla="*/ 5 h 17"/>
                  <a:gd name="T8" fmla="*/ 11 w 17"/>
                  <a:gd name="T9" fmla="*/ 7 h 17"/>
                  <a:gd name="T10" fmla="*/ 10 w 17"/>
                  <a:gd name="T11" fmla="*/ 10 h 17"/>
                  <a:gd name="T12" fmla="*/ 8 w 17"/>
                  <a:gd name="T13" fmla="*/ 11 h 17"/>
                  <a:gd name="T14" fmla="*/ 5 w 17"/>
                  <a:gd name="T15" fmla="*/ 13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3"/>
                    </a:lnTo>
                    <a:lnTo>
                      <a:pt x="13" y="5"/>
                    </a:lnTo>
                    <a:lnTo>
                      <a:pt x="11" y="7"/>
                    </a:lnTo>
                    <a:lnTo>
                      <a:pt x="10" y="10"/>
                    </a:lnTo>
                    <a:lnTo>
                      <a:pt x="8" y="11"/>
                    </a:lnTo>
                    <a:lnTo>
                      <a:pt x="5" y="13"/>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4" name="Freeform 44">
                <a:extLst>
                  <a:ext uri="{FF2B5EF4-FFF2-40B4-BE49-F238E27FC236}">
                    <a16:creationId xmlns:a16="http://schemas.microsoft.com/office/drawing/2014/main" id="{773B9795-C34E-E752-AA75-3B30F4AF26F9}"/>
                  </a:ext>
                </a:extLst>
              </p:cNvPr>
              <p:cNvSpPr>
                <a:spLocks/>
              </p:cNvSpPr>
              <p:nvPr/>
            </p:nvSpPr>
            <p:spPr bwMode="auto">
              <a:xfrm>
                <a:off x="4674" y="2298"/>
                <a:ext cx="17" cy="17"/>
              </a:xfrm>
              <a:custGeom>
                <a:avLst/>
                <a:gdLst>
                  <a:gd name="T0" fmla="*/ 16 w 17"/>
                  <a:gd name="T1" fmla="*/ 8 h 17"/>
                  <a:gd name="T2" fmla="*/ 12 w 17"/>
                  <a:gd name="T3" fmla="*/ 0 h 17"/>
                  <a:gd name="T4" fmla="*/ 8 w 17"/>
                  <a:gd name="T5" fmla="*/ 0 h 17"/>
                  <a:gd name="T6" fmla="*/ 4 w 17"/>
                  <a:gd name="T7" fmla="*/ 0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8" y="0"/>
                    </a:lnTo>
                    <a:lnTo>
                      <a:pt x="4" y="0"/>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5" name="Freeform 45">
                <a:extLst>
                  <a:ext uri="{FF2B5EF4-FFF2-40B4-BE49-F238E27FC236}">
                    <a16:creationId xmlns:a16="http://schemas.microsoft.com/office/drawing/2014/main" id="{3CD10AA5-8275-EB1E-5FC6-9F7E4EB01FF9}"/>
                  </a:ext>
                </a:extLst>
              </p:cNvPr>
              <p:cNvSpPr>
                <a:spLocks/>
              </p:cNvSpPr>
              <p:nvPr/>
            </p:nvSpPr>
            <p:spPr bwMode="auto">
              <a:xfrm>
                <a:off x="4674" y="2299"/>
                <a:ext cx="17" cy="79"/>
              </a:xfrm>
              <a:custGeom>
                <a:avLst/>
                <a:gdLst>
                  <a:gd name="T0" fmla="*/ 16 w 17"/>
                  <a:gd name="T1" fmla="*/ 77 h 79"/>
                  <a:gd name="T2" fmla="*/ 16 w 17"/>
                  <a:gd name="T3" fmla="*/ 77 h 79"/>
                  <a:gd name="T4" fmla="*/ 15 w 17"/>
                  <a:gd name="T5" fmla="*/ 74 h 79"/>
                  <a:gd name="T6" fmla="*/ 15 w 17"/>
                  <a:gd name="T7" fmla="*/ 70 h 79"/>
                  <a:gd name="T8" fmla="*/ 14 w 17"/>
                  <a:gd name="T9" fmla="*/ 65 h 79"/>
                  <a:gd name="T10" fmla="*/ 13 w 17"/>
                  <a:gd name="T11" fmla="*/ 61 h 79"/>
                  <a:gd name="T12" fmla="*/ 13 w 17"/>
                  <a:gd name="T13" fmla="*/ 55 h 79"/>
                  <a:gd name="T14" fmla="*/ 12 w 17"/>
                  <a:gd name="T15" fmla="*/ 50 h 79"/>
                  <a:gd name="T16" fmla="*/ 12 w 17"/>
                  <a:gd name="T17" fmla="*/ 45 h 79"/>
                  <a:gd name="T18" fmla="*/ 10 w 17"/>
                  <a:gd name="T19" fmla="*/ 39 h 79"/>
                  <a:gd name="T20" fmla="*/ 10 w 17"/>
                  <a:gd name="T21" fmla="*/ 33 h 79"/>
                  <a:gd name="T22" fmla="*/ 9 w 17"/>
                  <a:gd name="T23" fmla="*/ 28 h 79"/>
                  <a:gd name="T24" fmla="*/ 8 w 17"/>
                  <a:gd name="T25" fmla="*/ 23 h 79"/>
                  <a:gd name="T26" fmla="*/ 8 w 17"/>
                  <a:gd name="T27" fmla="*/ 17 h 79"/>
                  <a:gd name="T28" fmla="*/ 7 w 17"/>
                  <a:gd name="T29" fmla="*/ 12 h 79"/>
                  <a:gd name="T30" fmla="*/ 6 w 17"/>
                  <a:gd name="T31" fmla="*/ 8 h 79"/>
                  <a:gd name="T32" fmla="*/ 5 w 17"/>
                  <a:gd name="T33" fmla="*/ 4 h 79"/>
                  <a:gd name="T34" fmla="*/ 4 w 17"/>
                  <a:gd name="T35" fmla="*/ 0 h 79"/>
                  <a:gd name="T36" fmla="*/ 0 w 17"/>
                  <a:gd name="T37" fmla="*/ 1 h 79"/>
                  <a:gd name="T38" fmla="*/ 2 w 17"/>
                  <a:gd name="T39" fmla="*/ 5 h 79"/>
                  <a:gd name="T40" fmla="*/ 2 w 17"/>
                  <a:gd name="T41" fmla="*/ 9 h 79"/>
                  <a:gd name="T42" fmla="*/ 3 w 17"/>
                  <a:gd name="T43" fmla="*/ 13 h 79"/>
                  <a:gd name="T44" fmla="*/ 4 w 17"/>
                  <a:gd name="T45" fmla="*/ 19 h 79"/>
                  <a:gd name="T46" fmla="*/ 4 w 17"/>
                  <a:gd name="T47" fmla="*/ 24 h 79"/>
                  <a:gd name="T48" fmla="*/ 5 w 17"/>
                  <a:gd name="T49" fmla="*/ 29 h 79"/>
                  <a:gd name="T50" fmla="*/ 6 w 17"/>
                  <a:gd name="T51" fmla="*/ 34 h 79"/>
                  <a:gd name="T52" fmla="*/ 7 w 17"/>
                  <a:gd name="T53" fmla="*/ 39 h 79"/>
                  <a:gd name="T54" fmla="*/ 8 w 17"/>
                  <a:gd name="T55" fmla="*/ 46 h 79"/>
                  <a:gd name="T56" fmla="*/ 8 w 17"/>
                  <a:gd name="T57" fmla="*/ 51 h 79"/>
                  <a:gd name="T58" fmla="*/ 9 w 17"/>
                  <a:gd name="T59" fmla="*/ 56 h 79"/>
                  <a:gd name="T60" fmla="*/ 10 w 17"/>
                  <a:gd name="T61" fmla="*/ 61 h 79"/>
                  <a:gd name="T62" fmla="*/ 10 w 17"/>
                  <a:gd name="T63" fmla="*/ 66 h 79"/>
                  <a:gd name="T64" fmla="*/ 11 w 17"/>
                  <a:gd name="T65" fmla="*/ 71 h 79"/>
                  <a:gd name="T66" fmla="*/ 12 w 17"/>
                  <a:gd name="T67" fmla="*/ 74 h 79"/>
                  <a:gd name="T68" fmla="*/ 12 w 17"/>
                  <a:gd name="T69" fmla="*/ 78 h 79"/>
                  <a:gd name="T70" fmla="*/ 16 w 17"/>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79">
                    <a:moveTo>
                      <a:pt x="16" y="77"/>
                    </a:moveTo>
                    <a:lnTo>
                      <a:pt x="16" y="77"/>
                    </a:lnTo>
                    <a:lnTo>
                      <a:pt x="15" y="74"/>
                    </a:lnTo>
                    <a:lnTo>
                      <a:pt x="15" y="70"/>
                    </a:lnTo>
                    <a:lnTo>
                      <a:pt x="14" y="65"/>
                    </a:lnTo>
                    <a:lnTo>
                      <a:pt x="13" y="61"/>
                    </a:lnTo>
                    <a:lnTo>
                      <a:pt x="13" y="55"/>
                    </a:lnTo>
                    <a:lnTo>
                      <a:pt x="12" y="50"/>
                    </a:lnTo>
                    <a:lnTo>
                      <a:pt x="12" y="45"/>
                    </a:lnTo>
                    <a:lnTo>
                      <a:pt x="10" y="39"/>
                    </a:lnTo>
                    <a:lnTo>
                      <a:pt x="10" y="33"/>
                    </a:lnTo>
                    <a:lnTo>
                      <a:pt x="9" y="28"/>
                    </a:lnTo>
                    <a:lnTo>
                      <a:pt x="8" y="23"/>
                    </a:lnTo>
                    <a:lnTo>
                      <a:pt x="8" y="17"/>
                    </a:lnTo>
                    <a:lnTo>
                      <a:pt x="7" y="12"/>
                    </a:lnTo>
                    <a:lnTo>
                      <a:pt x="6" y="8"/>
                    </a:lnTo>
                    <a:lnTo>
                      <a:pt x="5" y="4"/>
                    </a:lnTo>
                    <a:lnTo>
                      <a:pt x="4" y="0"/>
                    </a:lnTo>
                    <a:lnTo>
                      <a:pt x="0" y="1"/>
                    </a:lnTo>
                    <a:lnTo>
                      <a:pt x="2" y="5"/>
                    </a:lnTo>
                    <a:lnTo>
                      <a:pt x="2" y="9"/>
                    </a:lnTo>
                    <a:lnTo>
                      <a:pt x="3" y="13"/>
                    </a:lnTo>
                    <a:lnTo>
                      <a:pt x="4" y="19"/>
                    </a:lnTo>
                    <a:lnTo>
                      <a:pt x="4" y="24"/>
                    </a:lnTo>
                    <a:lnTo>
                      <a:pt x="5" y="29"/>
                    </a:lnTo>
                    <a:lnTo>
                      <a:pt x="6" y="34"/>
                    </a:lnTo>
                    <a:lnTo>
                      <a:pt x="7" y="39"/>
                    </a:lnTo>
                    <a:lnTo>
                      <a:pt x="8" y="46"/>
                    </a:lnTo>
                    <a:lnTo>
                      <a:pt x="8" y="51"/>
                    </a:lnTo>
                    <a:lnTo>
                      <a:pt x="9" y="56"/>
                    </a:lnTo>
                    <a:lnTo>
                      <a:pt x="10" y="61"/>
                    </a:lnTo>
                    <a:lnTo>
                      <a:pt x="10" y="66"/>
                    </a:lnTo>
                    <a:lnTo>
                      <a:pt x="11" y="71"/>
                    </a:lnTo>
                    <a:lnTo>
                      <a:pt x="12" y="74"/>
                    </a:lnTo>
                    <a:lnTo>
                      <a:pt x="12" y="78"/>
                    </a:lnTo>
                    <a:lnTo>
                      <a:pt x="16"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6" name="Freeform 46">
                <a:extLst>
                  <a:ext uri="{FF2B5EF4-FFF2-40B4-BE49-F238E27FC236}">
                    <a16:creationId xmlns:a16="http://schemas.microsoft.com/office/drawing/2014/main" id="{48D52E9C-7790-408E-89E2-6A50B11B26A8}"/>
                  </a:ext>
                </a:extLst>
              </p:cNvPr>
              <p:cNvSpPr>
                <a:spLocks/>
              </p:cNvSpPr>
              <p:nvPr/>
            </p:nvSpPr>
            <p:spPr bwMode="auto">
              <a:xfrm>
                <a:off x="4686" y="2376"/>
                <a:ext cx="17" cy="72"/>
              </a:xfrm>
              <a:custGeom>
                <a:avLst/>
                <a:gdLst>
                  <a:gd name="T0" fmla="*/ 16 w 17"/>
                  <a:gd name="T1" fmla="*/ 71 h 72"/>
                  <a:gd name="T2" fmla="*/ 16 w 17"/>
                  <a:gd name="T3" fmla="*/ 71 h 72"/>
                  <a:gd name="T4" fmla="*/ 13 w 17"/>
                  <a:gd name="T5" fmla="*/ 62 h 72"/>
                  <a:gd name="T6" fmla="*/ 11 w 17"/>
                  <a:gd name="T7" fmla="*/ 54 h 72"/>
                  <a:gd name="T8" fmla="*/ 10 w 17"/>
                  <a:gd name="T9" fmla="*/ 45 h 72"/>
                  <a:gd name="T10" fmla="*/ 10 w 17"/>
                  <a:gd name="T11" fmla="*/ 37 h 72"/>
                  <a:gd name="T12" fmla="*/ 10 w 17"/>
                  <a:gd name="T13" fmla="*/ 27 h 72"/>
                  <a:gd name="T14" fmla="*/ 8 w 17"/>
                  <a:gd name="T15" fmla="*/ 18 h 72"/>
                  <a:gd name="T16" fmla="*/ 7 w 17"/>
                  <a:gd name="T17" fmla="*/ 9 h 72"/>
                  <a:gd name="T18" fmla="*/ 5 w 17"/>
                  <a:gd name="T19" fmla="*/ 0 h 72"/>
                  <a:gd name="T20" fmla="*/ 0 w 17"/>
                  <a:gd name="T21" fmla="*/ 1 h 72"/>
                  <a:gd name="T22" fmla="*/ 1 w 17"/>
                  <a:gd name="T23" fmla="*/ 9 h 72"/>
                  <a:gd name="T24" fmla="*/ 2 w 17"/>
                  <a:gd name="T25" fmla="*/ 18 h 72"/>
                  <a:gd name="T26" fmla="*/ 4 w 17"/>
                  <a:gd name="T27" fmla="*/ 27 h 72"/>
                  <a:gd name="T28" fmla="*/ 4 w 17"/>
                  <a:gd name="T29" fmla="*/ 37 h 72"/>
                  <a:gd name="T30" fmla="*/ 4 w 17"/>
                  <a:gd name="T31" fmla="*/ 45 h 72"/>
                  <a:gd name="T32" fmla="*/ 5 w 17"/>
                  <a:gd name="T33" fmla="*/ 54 h 72"/>
                  <a:gd name="T34" fmla="*/ 7 w 17"/>
                  <a:gd name="T35" fmla="*/ 63 h 72"/>
                  <a:gd name="T36" fmla="*/ 10 w 17"/>
                  <a:gd name="T37" fmla="*/ 71 h 72"/>
                  <a:gd name="T38" fmla="*/ 16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16" y="71"/>
                    </a:moveTo>
                    <a:lnTo>
                      <a:pt x="16" y="71"/>
                    </a:lnTo>
                    <a:lnTo>
                      <a:pt x="13" y="62"/>
                    </a:lnTo>
                    <a:lnTo>
                      <a:pt x="11" y="54"/>
                    </a:lnTo>
                    <a:lnTo>
                      <a:pt x="10" y="45"/>
                    </a:lnTo>
                    <a:lnTo>
                      <a:pt x="10" y="37"/>
                    </a:lnTo>
                    <a:lnTo>
                      <a:pt x="10" y="27"/>
                    </a:lnTo>
                    <a:lnTo>
                      <a:pt x="8" y="18"/>
                    </a:lnTo>
                    <a:lnTo>
                      <a:pt x="7" y="9"/>
                    </a:lnTo>
                    <a:lnTo>
                      <a:pt x="5" y="0"/>
                    </a:lnTo>
                    <a:lnTo>
                      <a:pt x="0" y="1"/>
                    </a:lnTo>
                    <a:lnTo>
                      <a:pt x="1" y="9"/>
                    </a:lnTo>
                    <a:lnTo>
                      <a:pt x="2" y="18"/>
                    </a:lnTo>
                    <a:lnTo>
                      <a:pt x="4" y="27"/>
                    </a:lnTo>
                    <a:lnTo>
                      <a:pt x="4" y="37"/>
                    </a:lnTo>
                    <a:lnTo>
                      <a:pt x="4" y="45"/>
                    </a:lnTo>
                    <a:lnTo>
                      <a:pt x="5" y="54"/>
                    </a:lnTo>
                    <a:lnTo>
                      <a:pt x="7" y="63"/>
                    </a:lnTo>
                    <a:lnTo>
                      <a:pt x="10" y="71"/>
                    </a:lnTo>
                    <a:lnTo>
                      <a:pt x="16"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7" name="Freeform 47">
                <a:extLst>
                  <a:ext uri="{FF2B5EF4-FFF2-40B4-BE49-F238E27FC236}">
                    <a16:creationId xmlns:a16="http://schemas.microsoft.com/office/drawing/2014/main" id="{DD62FA23-2648-162D-A6B2-81FB502511D8}"/>
                  </a:ext>
                </a:extLst>
              </p:cNvPr>
              <p:cNvSpPr>
                <a:spLocks/>
              </p:cNvSpPr>
              <p:nvPr/>
            </p:nvSpPr>
            <p:spPr bwMode="auto">
              <a:xfrm>
                <a:off x="4693" y="2447"/>
                <a:ext cx="72" cy="170"/>
              </a:xfrm>
              <a:custGeom>
                <a:avLst/>
                <a:gdLst>
                  <a:gd name="T0" fmla="*/ 71 w 72"/>
                  <a:gd name="T1" fmla="*/ 167 h 170"/>
                  <a:gd name="T2" fmla="*/ 71 w 72"/>
                  <a:gd name="T3" fmla="*/ 167 h 170"/>
                  <a:gd name="T4" fmla="*/ 64 w 72"/>
                  <a:gd name="T5" fmla="*/ 157 h 170"/>
                  <a:gd name="T6" fmla="*/ 59 w 72"/>
                  <a:gd name="T7" fmla="*/ 147 h 170"/>
                  <a:gd name="T8" fmla="*/ 53 w 72"/>
                  <a:gd name="T9" fmla="*/ 137 h 170"/>
                  <a:gd name="T10" fmla="*/ 48 w 72"/>
                  <a:gd name="T11" fmla="*/ 127 h 170"/>
                  <a:gd name="T12" fmla="*/ 43 w 72"/>
                  <a:gd name="T13" fmla="*/ 116 h 170"/>
                  <a:gd name="T14" fmla="*/ 38 w 72"/>
                  <a:gd name="T15" fmla="*/ 106 h 170"/>
                  <a:gd name="T16" fmla="*/ 34 w 72"/>
                  <a:gd name="T17" fmla="*/ 96 h 170"/>
                  <a:gd name="T18" fmla="*/ 30 w 72"/>
                  <a:gd name="T19" fmla="*/ 86 h 170"/>
                  <a:gd name="T20" fmla="*/ 26 w 72"/>
                  <a:gd name="T21" fmla="*/ 75 h 170"/>
                  <a:gd name="T22" fmla="*/ 22 w 72"/>
                  <a:gd name="T23" fmla="*/ 65 h 170"/>
                  <a:gd name="T24" fmla="*/ 18 w 72"/>
                  <a:gd name="T25" fmla="*/ 54 h 170"/>
                  <a:gd name="T26" fmla="*/ 16 w 72"/>
                  <a:gd name="T27" fmla="*/ 44 h 170"/>
                  <a:gd name="T28" fmla="*/ 12 w 72"/>
                  <a:gd name="T29" fmla="*/ 33 h 170"/>
                  <a:gd name="T30" fmla="*/ 10 w 72"/>
                  <a:gd name="T31" fmla="*/ 22 h 170"/>
                  <a:gd name="T32" fmla="*/ 6 w 72"/>
                  <a:gd name="T33" fmla="*/ 10 h 170"/>
                  <a:gd name="T34" fmla="*/ 4 w 72"/>
                  <a:gd name="T35" fmla="*/ 0 h 170"/>
                  <a:gd name="T36" fmla="*/ 0 w 72"/>
                  <a:gd name="T37" fmla="*/ 0 h 170"/>
                  <a:gd name="T38" fmla="*/ 3 w 72"/>
                  <a:gd name="T39" fmla="*/ 11 h 170"/>
                  <a:gd name="T40" fmla="*/ 6 w 72"/>
                  <a:gd name="T41" fmla="*/ 23 h 170"/>
                  <a:gd name="T42" fmla="*/ 8 w 72"/>
                  <a:gd name="T43" fmla="*/ 34 h 170"/>
                  <a:gd name="T44" fmla="*/ 12 w 72"/>
                  <a:gd name="T45" fmla="*/ 44 h 170"/>
                  <a:gd name="T46" fmla="*/ 15 w 72"/>
                  <a:gd name="T47" fmla="*/ 55 h 170"/>
                  <a:gd name="T48" fmla="*/ 18 w 72"/>
                  <a:gd name="T49" fmla="*/ 66 h 170"/>
                  <a:gd name="T50" fmla="*/ 22 w 72"/>
                  <a:gd name="T51" fmla="*/ 76 h 170"/>
                  <a:gd name="T52" fmla="*/ 26 w 72"/>
                  <a:gd name="T53" fmla="*/ 87 h 170"/>
                  <a:gd name="T54" fmla="*/ 30 w 72"/>
                  <a:gd name="T55" fmla="*/ 98 h 170"/>
                  <a:gd name="T56" fmla="*/ 35 w 72"/>
                  <a:gd name="T57" fmla="*/ 108 h 170"/>
                  <a:gd name="T58" fmla="*/ 39 w 72"/>
                  <a:gd name="T59" fmla="*/ 118 h 170"/>
                  <a:gd name="T60" fmla="*/ 44 w 72"/>
                  <a:gd name="T61" fmla="*/ 128 h 170"/>
                  <a:gd name="T62" fmla="*/ 50 w 72"/>
                  <a:gd name="T63" fmla="*/ 138 h 170"/>
                  <a:gd name="T64" fmla="*/ 56 w 72"/>
                  <a:gd name="T65" fmla="*/ 149 h 170"/>
                  <a:gd name="T66" fmla="*/ 62 w 72"/>
                  <a:gd name="T67" fmla="*/ 159 h 170"/>
                  <a:gd name="T68" fmla="*/ 68 w 72"/>
                  <a:gd name="T69" fmla="*/ 169 h 170"/>
                  <a:gd name="T70" fmla="*/ 67 w 72"/>
                  <a:gd name="T71" fmla="*/ 169 h 170"/>
                  <a:gd name="T72" fmla="*/ 71 w 72"/>
                  <a:gd name="T73" fmla="*/ 167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71" y="167"/>
                    </a:moveTo>
                    <a:lnTo>
                      <a:pt x="71" y="167"/>
                    </a:lnTo>
                    <a:lnTo>
                      <a:pt x="64" y="157"/>
                    </a:lnTo>
                    <a:lnTo>
                      <a:pt x="59" y="147"/>
                    </a:lnTo>
                    <a:lnTo>
                      <a:pt x="53" y="137"/>
                    </a:lnTo>
                    <a:lnTo>
                      <a:pt x="48" y="127"/>
                    </a:lnTo>
                    <a:lnTo>
                      <a:pt x="43" y="116"/>
                    </a:lnTo>
                    <a:lnTo>
                      <a:pt x="38" y="106"/>
                    </a:lnTo>
                    <a:lnTo>
                      <a:pt x="34" y="96"/>
                    </a:lnTo>
                    <a:lnTo>
                      <a:pt x="30" y="86"/>
                    </a:lnTo>
                    <a:lnTo>
                      <a:pt x="26" y="75"/>
                    </a:lnTo>
                    <a:lnTo>
                      <a:pt x="22" y="65"/>
                    </a:lnTo>
                    <a:lnTo>
                      <a:pt x="18" y="54"/>
                    </a:lnTo>
                    <a:lnTo>
                      <a:pt x="16" y="44"/>
                    </a:lnTo>
                    <a:lnTo>
                      <a:pt x="12" y="33"/>
                    </a:lnTo>
                    <a:lnTo>
                      <a:pt x="10" y="22"/>
                    </a:lnTo>
                    <a:lnTo>
                      <a:pt x="6" y="10"/>
                    </a:lnTo>
                    <a:lnTo>
                      <a:pt x="4" y="0"/>
                    </a:lnTo>
                    <a:lnTo>
                      <a:pt x="0" y="0"/>
                    </a:lnTo>
                    <a:lnTo>
                      <a:pt x="3" y="11"/>
                    </a:lnTo>
                    <a:lnTo>
                      <a:pt x="6" y="23"/>
                    </a:lnTo>
                    <a:lnTo>
                      <a:pt x="8" y="34"/>
                    </a:lnTo>
                    <a:lnTo>
                      <a:pt x="12" y="44"/>
                    </a:lnTo>
                    <a:lnTo>
                      <a:pt x="15" y="55"/>
                    </a:lnTo>
                    <a:lnTo>
                      <a:pt x="18" y="66"/>
                    </a:lnTo>
                    <a:lnTo>
                      <a:pt x="22" y="76"/>
                    </a:lnTo>
                    <a:lnTo>
                      <a:pt x="26" y="87"/>
                    </a:lnTo>
                    <a:lnTo>
                      <a:pt x="30" y="98"/>
                    </a:lnTo>
                    <a:lnTo>
                      <a:pt x="35" y="108"/>
                    </a:lnTo>
                    <a:lnTo>
                      <a:pt x="39" y="118"/>
                    </a:lnTo>
                    <a:lnTo>
                      <a:pt x="44" y="128"/>
                    </a:lnTo>
                    <a:lnTo>
                      <a:pt x="50" y="138"/>
                    </a:lnTo>
                    <a:lnTo>
                      <a:pt x="56" y="149"/>
                    </a:lnTo>
                    <a:lnTo>
                      <a:pt x="62" y="159"/>
                    </a:lnTo>
                    <a:lnTo>
                      <a:pt x="68" y="169"/>
                    </a:lnTo>
                    <a:lnTo>
                      <a:pt x="67" y="169"/>
                    </a:lnTo>
                    <a:lnTo>
                      <a:pt x="71" y="16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8" name="Freeform 48">
                <a:extLst>
                  <a:ext uri="{FF2B5EF4-FFF2-40B4-BE49-F238E27FC236}">
                    <a16:creationId xmlns:a16="http://schemas.microsoft.com/office/drawing/2014/main" id="{9090C5A7-EE8C-BAB3-9515-083394AE4746}"/>
                  </a:ext>
                </a:extLst>
              </p:cNvPr>
              <p:cNvSpPr>
                <a:spLocks/>
              </p:cNvSpPr>
              <p:nvPr/>
            </p:nvSpPr>
            <p:spPr bwMode="auto">
              <a:xfrm>
                <a:off x="4760" y="2614"/>
                <a:ext cx="78" cy="164"/>
              </a:xfrm>
              <a:custGeom>
                <a:avLst/>
                <a:gdLst>
                  <a:gd name="T0" fmla="*/ 77 w 78"/>
                  <a:gd name="T1" fmla="*/ 162 h 164"/>
                  <a:gd name="T2" fmla="*/ 77 w 78"/>
                  <a:gd name="T3" fmla="*/ 161 h 164"/>
                  <a:gd name="T4" fmla="*/ 4 w 78"/>
                  <a:gd name="T5" fmla="*/ 0 h 164"/>
                  <a:gd name="T6" fmla="*/ 0 w 78"/>
                  <a:gd name="T7" fmla="*/ 2 h 164"/>
                  <a:gd name="T8" fmla="*/ 73 w 78"/>
                  <a:gd name="T9" fmla="*/ 163 h 164"/>
                  <a:gd name="T10" fmla="*/ 77 w 78"/>
                  <a:gd name="T11" fmla="*/ 162 h 1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164">
                    <a:moveTo>
                      <a:pt x="77" y="162"/>
                    </a:moveTo>
                    <a:lnTo>
                      <a:pt x="77" y="161"/>
                    </a:lnTo>
                    <a:lnTo>
                      <a:pt x="4" y="0"/>
                    </a:lnTo>
                    <a:lnTo>
                      <a:pt x="0" y="2"/>
                    </a:lnTo>
                    <a:lnTo>
                      <a:pt x="73" y="163"/>
                    </a:lnTo>
                    <a:lnTo>
                      <a:pt x="77" y="1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79" name="Freeform 49">
                <a:extLst>
                  <a:ext uri="{FF2B5EF4-FFF2-40B4-BE49-F238E27FC236}">
                    <a16:creationId xmlns:a16="http://schemas.microsoft.com/office/drawing/2014/main" id="{3F9F2052-F706-C7BF-83DC-6D26A0111189}"/>
                  </a:ext>
                </a:extLst>
              </p:cNvPr>
              <p:cNvSpPr>
                <a:spLocks/>
              </p:cNvSpPr>
              <p:nvPr/>
            </p:nvSpPr>
            <p:spPr bwMode="auto">
              <a:xfrm>
                <a:off x="4833" y="2776"/>
                <a:ext cx="17" cy="31"/>
              </a:xfrm>
              <a:custGeom>
                <a:avLst/>
                <a:gdLst>
                  <a:gd name="T0" fmla="*/ 16 w 17"/>
                  <a:gd name="T1" fmla="*/ 28 h 31"/>
                  <a:gd name="T2" fmla="*/ 16 w 17"/>
                  <a:gd name="T3" fmla="*/ 28 h 31"/>
                  <a:gd name="T4" fmla="*/ 13 w 17"/>
                  <a:gd name="T5" fmla="*/ 21 h 31"/>
                  <a:gd name="T6" fmla="*/ 11 w 17"/>
                  <a:gd name="T7" fmla="*/ 16 h 31"/>
                  <a:gd name="T8" fmla="*/ 10 w 17"/>
                  <a:gd name="T9" fmla="*/ 15 h 31"/>
                  <a:gd name="T10" fmla="*/ 10 w 17"/>
                  <a:gd name="T11" fmla="*/ 14 h 31"/>
                  <a:gd name="T12" fmla="*/ 9 w 17"/>
                  <a:gd name="T13" fmla="*/ 14 h 31"/>
                  <a:gd name="T14" fmla="*/ 8 w 17"/>
                  <a:gd name="T15" fmla="*/ 13 h 31"/>
                  <a:gd name="T16" fmla="*/ 6 w 17"/>
                  <a:gd name="T17" fmla="*/ 8 h 31"/>
                  <a:gd name="T18" fmla="*/ 4 w 17"/>
                  <a:gd name="T19" fmla="*/ 0 h 31"/>
                  <a:gd name="T20" fmla="*/ 0 w 17"/>
                  <a:gd name="T21" fmla="*/ 1 h 31"/>
                  <a:gd name="T22" fmla="*/ 3 w 17"/>
                  <a:gd name="T23" fmla="*/ 9 h 31"/>
                  <a:gd name="T24" fmla="*/ 5 w 17"/>
                  <a:gd name="T25" fmla="*/ 14 h 31"/>
                  <a:gd name="T26" fmla="*/ 6 w 17"/>
                  <a:gd name="T27" fmla="*/ 16 h 31"/>
                  <a:gd name="T28" fmla="*/ 6 w 17"/>
                  <a:gd name="T29" fmla="*/ 17 h 31"/>
                  <a:gd name="T30" fmla="*/ 7 w 17"/>
                  <a:gd name="T31" fmla="*/ 17 h 31"/>
                  <a:gd name="T32" fmla="*/ 8 w 17"/>
                  <a:gd name="T33" fmla="*/ 18 h 31"/>
                  <a:gd name="T34" fmla="*/ 10 w 17"/>
                  <a:gd name="T35" fmla="*/ 22 h 31"/>
                  <a:gd name="T36" fmla="*/ 12 w 17"/>
                  <a:gd name="T37" fmla="*/ 30 h 31"/>
                  <a:gd name="T38" fmla="*/ 16 w 17"/>
                  <a:gd name="T39" fmla="*/ 28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1">
                    <a:moveTo>
                      <a:pt x="16" y="28"/>
                    </a:moveTo>
                    <a:lnTo>
                      <a:pt x="16" y="28"/>
                    </a:lnTo>
                    <a:lnTo>
                      <a:pt x="13" y="21"/>
                    </a:lnTo>
                    <a:lnTo>
                      <a:pt x="11" y="16"/>
                    </a:lnTo>
                    <a:lnTo>
                      <a:pt x="10" y="15"/>
                    </a:lnTo>
                    <a:lnTo>
                      <a:pt x="10" y="14"/>
                    </a:lnTo>
                    <a:lnTo>
                      <a:pt x="9" y="14"/>
                    </a:lnTo>
                    <a:lnTo>
                      <a:pt x="8" y="13"/>
                    </a:lnTo>
                    <a:lnTo>
                      <a:pt x="6" y="8"/>
                    </a:lnTo>
                    <a:lnTo>
                      <a:pt x="4" y="0"/>
                    </a:lnTo>
                    <a:lnTo>
                      <a:pt x="0" y="1"/>
                    </a:lnTo>
                    <a:lnTo>
                      <a:pt x="3" y="9"/>
                    </a:lnTo>
                    <a:lnTo>
                      <a:pt x="5" y="14"/>
                    </a:lnTo>
                    <a:lnTo>
                      <a:pt x="6" y="16"/>
                    </a:lnTo>
                    <a:lnTo>
                      <a:pt x="6" y="17"/>
                    </a:lnTo>
                    <a:lnTo>
                      <a:pt x="7" y="17"/>
                    </a:lnTo>
                    <a:lnTo>
                      <a:pt x="8" y="18"/>
                    </a:lnTo>
                    <a:lnTo>
                      <a:pt x="10" y="22"/>
                    </a:lnTo>
                    <a:lnTo>
                      <a:pt x="12" y="30"/>
                    </a:lnTo>
                    <a:lnTo>
                      <a:pt x="16" y="2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0" name="Freeform 50">
                <a:extLst>
                  <a:ext uri="{FF2B5EF4-FFF2-40B4-BE49-F238E27FC236}">
                    <a16:creationId xmlns:a16="http://schemas.microsoft.com/office/drawing/2014/main" id="{5B13BE38-7873-CA20-7E25-E61144F0C492}"/>
                  </a:ext>
                </a:extLst>
              </p:cNvPr>
              <p:cNvSpPr>
                <a:spLocks/>
              </p:cNvSpPr>
              <p:nvPr/>
            </p:nvSpPr>
            <p:spPr bwMode="auto">
              <a:xfrm>
                <a:off x="4845" y="2804"/>
                <a:ext cx="43" cy="123"/>
              </a:xfrm>
              <a:custGeom>
                <a:avLst/>
                <a:gdLst>
                  <a:gd name="T0" fmla="*/ 42 w 43"/>
                  <a:gd name="T1" fmla="*/ 122 h 123"/>
                  <a:gd name="T2" fmla="*/ 42 w 43"/>
                  <a:gd name="T3" fmla="*/ 122 h 123"/>
                  <a:gd name="T4" fmla="*/ 42 w 43"/>
                  <a:gd name="T5" fmla="*/ 116 h 123"/>
                  <a:gd name="T6" fmla="*/ 42 w 43"/>
                  <a:gd name="T7" fmla="*/ 110 h 123"/>
                  <a:gd name="T8" fmla="*/ 40 w 43"/>
                  <a:gd name="T9" fmla="*/ 103 h 123"/>
                  <a:gd name="T10" fmla="*/ 38 w 43"/>
                  <a:gd name="T11" fmla="*/ 95 h 123"/>
                  <a:gd name="T12" fmla="*/ 36 w 43"/>
                  <a:gd name="T13" fmla="*/ 88 h 123"/>
                  <a:gd name="T14" fmla="*/ 33 w 43"/>
                  <a:gd name="T15" fmla="*/ 79 h 123"/>
                  <a:gd name="T16" fmla="*/ 30 w 43"/>
                  <a:gd name="T17" fmla="*/ 70 h 123"/>
                  <a:gd name="T18" fmla="*/ 26 w 43"/>
                  <a:gd name="T19" fmla="*/ 62 h 123"/>
                  <a:gd name="T20" fmla="*/ 23 w 43"/>
                  <a:gd name="T21" fmla="*/ 53 h 123"/>
                  <a:gd name="T22" fmla="*/ 20 w 43"/>
                  <a:gd name="T23" fmla="*/ 44 h 123"/>
                  <a:gd name="T24" fmla="*/ 16 w 43"/>
                  <a:gd name="T25" fmla="*/ 36 h 123"/>
                  <a:gd name="T26" fmla="*/ 13 w 43"/>
                  <a:gd name="T27" fmla="*/ 28 h 123"/>
                  <a:gd name="T28" fmla="*/ 10 w 43"/>
                  <a:gd name="T29" fmla="*/ 20 h 123"/>
                  <a:gd name="T30" fmla="*/ 8 w 43"/>
                  <a:gd name="T31" fmla="*/ 13 h 123"/>
                  <a:gd name="T32" fmla="*/ 5 w 43"/>
                  <a:gd name="T33" fmla="*/ 6 h 123"/>
                  <a:gd name="T34" fmla="*/ 4 w 43"/>
                  <a:gd name="T35" fmla="*/ 0 h 123"/>
                  <a:gd name="T36" fmla="*/ 0 w 43"/>
                  <a:gd name="T37" fmla="*/ 2 h 123"/>
                  <a:gd name="T38" fmla="*/ 1 w 43"/>
                  <a:gd name="T39" fmla="*/ 7 h 123"/>
                  <a:gd name="T40" fmla="*/ 4 w 43"/>
                  <a:gd name="T41" fmla="*/ 14 h 123"/>
                  <a:gd name="T42" fmla="*/ 6 w 43"/>
                  <a:gd name="T43" fmla="*/ 21 h 123"/>
                  <a:gd name="T44" fmla="*/ 9 w 43"/>
                  <a:gd name="T45" fmla="*/ 29 h 123"/>
                  <a:gd name="T46" fmla="*/ 13 w 43"/>
                  <a:gd name="T47" fmla="*/ 37 h 123"/>
                  <a:gd name="T48" fmla="*/ 16 w 43"/>
                  <a:gd name="T49" fmla="*/ 46 h 123"/>
                  <a:gd name="T50" fmla="*/ 20 w 43"/>
                  <a:gd name="T51" fmla="*/ 54 h 123"/>
                  <a:gd name="T52" fmla="*/ 23 w 43"/>
                  <a:gd name="T53" fmla="*/ 63 h 123"/>
                  <a:gd name="T54" fmla="*/ 26 w 43"/>
                  <a:gd name="T55" fmla="*/ 71 h 123"/>
                  <a:gd name="T56" fmla="*/ 30 w 43"/>
                  <a:gd name="T57" fmla="*/ 80 h 123"/>
                  <a:gd name="T58" fmla="*/ 32 w 43"/>
                  <a:gd name="T59" fmla="*/ 88 h 123"/>
                  <a:gd name="T60" fmla="*/ 35 w 43"/>
                  <a:gd name="T61" fmla="*/ 96 h 123"/>
                  <a:gd name="T62" fmla="*/ 37 w 43"/>
                  <a:gd name="T63" fmla="*/ 104 h 123"/>
                  <a:gd name="T64" fmla="*/ 38 w 43"/>
                  <a:gd name="T65" fmla="*/ 110 h 123"/>
                  <a:gd name="T66" fmla="*/ 38 w 43"/>
                  <a:gd name="T67" fmla="*/ 116 h 123"/>
                  <a:gd name="T68" fmla="*/ 38 w 43"/>
                  <a:gd name="T69" fmla="*/ 122 h 123"/>
                  <a:gd name="T70" fmla="*/ 42 w 43"/>
                  <a:gd name="T71" fmla="*/ 122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23">
                    <a:moveTo>
                      <a:pt x="42" y="122"/>
                    </a:moveTo>
                    <a:lnTo>
                      <a:pt x="42" y="122"/>
                    </a:lnTo>
                    <a:lnTo>
                      <a:pt x="42" y="116"/>
                    </a:lnTo>
                    <a:lnTo>
                      <a:pt x="42" y="110"/>
                    </a:lnTo>
                    <a:lnTo>
                      <a:pt x="40" y="103"/>
                    </a:lnTo>
                    <a:lnTo>
                      <a:pt x="38" y="95"/>
                    </a:lnTo>
                    <a:lnTo>
                      <a:pt x="36" y="88"/>
                    </a:lnTo>
                    <a:lnTo>
                      <a:pt x="33" y="79"/>
                    </a:lnTo>
                    <a:lnTo>
                      <a:pt x="30" y="70"/>
                    </a:lnTo>
                    <a:lnTo>
                      <a:pt x="26" y="62"/>
                    </a:lnTo>
                    <a:lnTo>
                      <a:pt x="23" y="53"/>
                    </a:lnTo>
                    <a:lnTo>
                      <a:pt x="20" y="44"/>
                    </a:lnTo>
                    <a:lnTo>
                      <a:pt x="16" y="36"/>
                    </a:lnTo>
                    <a:lnTo>
                      <a:pt x="13" y="28"/>
                    </a:lnTo>
                    <a:lnTo>
                      <a:pt x="10" y="20"/>
                    </a:lnTo>
                    <a:lnTo>
                      <a:pt x="8" y="13"/>
                    </a:lnTo>
                    <a:lnTo>
                      <a:pt x="5" y="6"/>
                    </a:lnTo>
                    <a:lnTo>
                      <a:pt x="4" y="0"/>
                    </a:lnTo>
                    <a:lnTo>
                      <a:pt x="0" y="2"/>
                    </a:lnTo>
                    <a:lnTo>
                      <a:pt x="1" y="7"/>
                    </a:lnTo>
                    <a:lnTo>
                      <a:pt x="4" y="14"/>
                    </a:lnTo>
                    <a:lnTo>
                      <a:pt x="6" y="21"/>
                    </a:lnTo>
                    <a:lnTo>
                      <a:pt x="9" y="29"/>
                    </a:lnTo>
                    <a:lnTo>
                      <a:pt x="13" y="37"/>
                    </a:lnTo>
                    <a:lnTo>
                      <a:pt x="16" y="46"/>
                    </a:lnTo>
                    <a:lnTo>
                      <a:pt x="20" y="54"/>
                    </a:lnTo>
                    <a:lnTo>
                      <a:pt x="23" y="63"/>
                    </a:lnTo>
                    <a:lnTo>
                      <a:pt x="26" y="71"/>
                    </a:lnTo>
                    <a:lnTo>
                      <a:pt x="30" y="80"/>
                    </a:lnTo>
                    <a:lnTo>
                      <a:pt x="32" y="88"/>
                    </a:lnTo>
                    <a:lnTo>
                      <a:pt x="35" y="96"/>
                    </a:lnTo>
                    <a:lnTo>
                      <a:pt x="37" y="104"/>
                    </a:lnTo>
                    <a:lnTo>
                      <a:pt x="38" y="110"/>
                    </a:lnTo>
                    <a:lnTo>
                      <a:pt x="38" y="116"/>
                    </a:lnTo>
                    <a:lnTo>
                      <a:pt x="38" y="122"/>
                    </a:lnTo>
                    <a:lnTo>
                      <a:pt x="42" y="1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1" name="Freeform 51">
                <a:extLst>
                  <a:ext uri="{FF2B5EF4-FFF2-40B4-BE49-F238E27FC236}">
                    <a16:creationId xmlns:a16="http://schemas.microsoft.com/office/drawing/2014/main" id="{CE4419FC-8B53-0573-93C8-62A45A4BAC50}"/>
                  </a:ext>
                </a:extLst>
              </p:cNvPr>
              <p:cNvSpPr>
                <a:spLocks/>
              </p:cNvSpPr>
              <p:nvPr/>
            </p:nvSpPr>
            <p:spPr bwMode="auto">
              <a:xfrm>
                <a:off x="4880" y="2926"/>
                <a:ext cx="28" cy="138"/>
              </a:xfrm>
              <a:custGeom>
                <a:avLst/>
                <a:gdLst>
                  <a:gd name="T0" fmla="*/ 27 w 28"/>
                  <a:gd name="T1" fmla="*/ 135 h 138"/>
                  <a:gd name="T2" fmla="*/ 27 w 28"/>
                  <a:gd name="T3" fmla="*/ 135 h 138"/>
                  <a:gd name="T4" fmla="*/ 22 w 28"/>
                  <a:gd name="T5" fmla="*/ 125 h 138"/>
                  <a:gd name="T6" fmla="*/ 18 w 28"/>
                  <a:gd name="T7" fmla="*/ 117 h 138"/>
                  <a:gd name="T8" fmla="*/ 14 w 28"/>
                  <a:gd name="T9" fmla="*/ 108 h 138"/>
                  <a:gd name="T10" fmla="*/ 11 w 28"/>
                  <a:gd name="T11" fmla="*/ 100 h 138"/>
                  <a:gd name="T12" fmla="*/ 9 w 28"/>
                  <a:gd name="T13" fmla="*/ 92 h 138"/>
                  <a:gd name="T14" fmla="*/ 7 w 28"/>
                  <a:gd name="T15" fmla="*/ 84 h 138"/>
                  <a:gd name="T16" fmla="*/ 5 w 28"/>
                  <a:gd name="T17" fmla="*/ 76 h 138"/>
                  <a:gd name="T18" fmla="*/ 5 w 28"/>
                  <a:gd name="T19" fmla="*/ 69 h 138"/>
                  <a:gd name="T20" fmla="*/ 4 w 28"/>
                  <a:gd name="T21" fmla="*/ 61 h 138"/>
                  <a:gd name="T22" fmla="*/ 4 w 28"/>
                  <a:gd name="T23" fmla="*/ 53 h 138"/>
                  <a:gd name="T24" fmla="*/ 4 w 28"/>
                  <a:gd name="T25" fmla="*/ 45 h 138"/>
                  <a:gd name="T26" fmla="*/ 5 w 28"/>
                  <a:gd name="T27" fmla="*/ 37 h 138"/>
                  <a:gd name="T28" fmla="*/ 5 w 28"/>
                  <a:gd name="T29" fmla="*/ 28 h 138"/>
                  <a:gd name="T30" fmla="*/ 6 w 28"/>
                  <a:gd name="T31" fmla="*/ 19 h 138"/>
                  <a:gd name="T32" fmla="*/ 7 w 28"/>
                  <a:gd name="T33" fmla="*/ 10 h 138"/>
                  <a:gd name="T34" fmla="*/ 7 w 28"/>
                  <a:gd name="T35" fmla="*/ 0 h 138"/>
                  <a:gd name="T36" fmla="*/ 3 w 28"/>
                  <a:gd name="T37" fmla="*/ 0 h 138"/>
                  <a:gd name="T38" fmla="*/ 3 w 28"/>
                  <a:gd name="T39" fmla="*/ 10 h 138"/>
                  <a:gd name="T40" fmla="*/ 2 w 28"/>
                  <a:gd name="T41" fmla="*/ 19 h 138"/>
                  <a:gd name="T42" fmla="*/ 1 w 28"/>
                  <a:gd name="T43" fmla="*/ 28 h 138"/>
                  <a:gd name="T44" fmla="*/ 1 w 28"/>
                  <a:gd name="T45" fmla="*/ 37 h 138"/>
                  <a:gd name="T46" fmla="*/ 0 w 28"/>
                  <a:gd name="T47" fmla="*/ 45 h 138"/>
                  <a:gd name="T48" fmla="*/ 0 w 28"/>
                  <a:gd name="T49" fmla="*/ 53 h 138"/>
                  <a:gd name="T50" fmla="*/ 0 w 28"/>
                  <a:gd name="T51" fmla="*/ 61 h 138"/>
                  <a:gd name="T52" fmla="*/ 1 w 28"/>
                  <a:gd name="T53" fmla="*/ 69 h 138"/>
                  <a:gd name="T54" fmla="*/ 2 w 28"/>
                  <a:gd name="T55" fmla="*/ 77 h 138"/>
                  <a:gd name="T56" fmla="*/ 3 w 28"/>
                  <a:gd name="T57" fmla="*/ 85 h 138"/>
                  <a:gd name="T58" fmla="*/ 5 w 28"/>
                  <a:gd name="T59" fmla="*/ 93 h 138"/>
                  <a:gd name="T60" fmla="*/ 7 w 28"/>
                  <a:gd name="T61" fmla="*/ 101 h 138"/>
                  <a:gd name="T62" fmla="*/ 10 w 28"/>
                  <a:gd name="T63" fmla="*/ 109 h 138"/>
                  <a:gd name="T64" fmla="*/ 14 w 28"/>
                  <a:gd name="T65" fmla="*/ 118 h 138"/>
                  <a:gd name="T66" fmla="*/ 18 w 28"/>
                  <a:gd name="T67" fmla="*/ 127 h 138"/>
                  <a:gd name="T68" fmla="*/ 24 w 28"/>
                  <a:gd name="T69" fmla="*/ 137 h 138"/>
                  <a:gd name="T70" fmla="*/ 27 w 28"/>
                  <a:gd name="T71" fmla="*/ 135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8" h="138">
                    <a:moveTo>
                      <a:pt x="27" y="135"/>
                    </a:moveTo>
                    <a:lnTo>
                      <a:pt x="27" y="135"/>
                    </a:lnTo>
                    <a:lnTo>
                      <a:pt x="22" y="125"/>
                    </a:lnTo>
                    <a:lnTo>
                      <a:pt x="18" y="117"/>
                    </a:lnTo>
                    <a:lnTo>
                      <a:pt x="14" y="108"/>
                    </a:lnTo>
                    <a:lnTo>
                      <a:pt x="11" y="100"/>
                    </a:lnTo>
                    <a:lnTo>
                      <a:pt x="9" y="92"/>
                    </a:lnTo>
                    <a:lnTo>
                      <a:pt x="7" y="84"/>
                    </a:lnTo>
                    <a:lnTo>
                      <a:pt x="5" y="76"/>
                    </a:lnTo>
                    <a:lnTo>
                      <a:pt x="5" y="69"/>
                    </a:lnTo>
                    <a:lnTo>
                      <a:pt x="4" y="61"/>
                    </a:lnTo>
                    <a:lnTo>
                      <a:pt x="4" y="53"/>
                    </a:lnTo>
                    <a:lnTo>
                      <a:pt x="4" y="45"/>
                    </a:lnTo>
                    <a:lnTo>
                      <a:pt x="5" y="37"/>
                    </a:lnTo>
                    <a:lnTo>
                      <a:pt x="5" y="28"/>
                    </a:lnTo>
                    <a:lnTo>
                      <a:pt x="6" y="19"/>
                    </a:lnTo>
                    <a:lnTo>
                      <a:pt x="7" y="10"/>
                    </a:lnTo>
                    <a:lnTo>
                      <a:pt x="7" y="0"/>
                    </a:lnTo>
                    <a:lnTo>
                      <a:pt x="3" y="0"/>
                    </a:lnTo>
                    <a:lnTo>
                      <a:pt x="3" y="10"/>
                    </a:lnTo>
                    <a:lnTo>
                      <a:pt x="2" y="19"/>
                    </a:lnTo>
                    <a:lnTo>
                      <a:pt x="1" y="28"/>
                    </a:lnTo>
                    <a:lnTo>
                      <a:pt x="1" y="37"/>
                    </a:lnTo>
                    <a:lnTo>
                      <a:pt x="0" y="45"/>
                    </a:lnTo>
                    <a:lnTo>
                      <a:pt x="0" y="53"/>
                    </a:lnTo>
                    <a:lnTo>
                      <a:pt x="0" y="61"/>
                    </a:lnTo>
                    <a:lnTo>
                      <a:pt x="1" y="69"/>
                    </a:lnTo>
                    <a:lnTo>
                      <a:pt x="2" y="77"/>
                    </a:lnTo>
                    <a:lnTo>
                      <a:pt x="3" y="85"/>
                    </a:lnTo>
                    <a:lnTo>
                      <a:pt x="5" y="93"/>
                    </a:lnTo>
                    <a:lnTo>
                      <a:pt x="7" y="101"/>
                    </a:lnTo>
                    <a:lnTo>
                      <a:pt x="10" y="109"/>
                    </a:lnTo>
                    <a:lnTo>
                      <a:pt x="14" y="118"/>
                    </a:lnTo>
                    <a:lnTo>
                      <a:pt x="18" y="127"/>
                    </a:lnTo>
                    <a:lnTo>
                      <a:pt x="24" y="137"/>
                    </a:lnTo>
                    <a:lnTo>
                      <a:pt x="27" y="13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2" name="Freeform 52">
                <a:extLst>
                  <a:ext uri="{FF2B5EF4-FFF2-40B4-BE49-F238E27FC236}">
                    <a16:creationId xmlns:a16="http://schemas.microsoft.com/office/drawing/2014/main" id="{736190EF-21F9-EDEB-55CF-2939C8A49CEB}"/>
                  </a:ext>
                </a:extLst>
              </p:cNvPr>
              <p:cNvSpPr>
                <a:spLocks/>
              </p:cNvSpPr>
              <p:nvPr/>
            </p:nvSpPr>
            <p:spPr bwMode="auto">
              <a:xfrm>
                <a:off x="4904" y="3061"/>
                <a:ext cx="73" cy="167"/>
              </a:xfrm>
              <a:custGeom>
                <a:avLst/>
                <a:gdLst>
                  <a:gd name="T0" fmla="*/ 68 w 73"/>
                  <a:gd name="T1" fmla="*/ 166 h 167"/>
                  <a:gd name="T2" fmla="*/ 72 w 73"/>
                  <a:gd name="T3" fmla="*/ 165 h 167"/>
                  <a:gd name="T4" fmla="*/ 66 w 73"/>
                  <a:gd name="T5" fmla="*/ 155 h 167"/>
                  <a:gd name="T6" fmla="*/ 62 w 73"/>
                  <a:gd name="T7" fmla="*/ 146 h 167"/>
                  <a:gd name="T8" fmla="*/ 57 w 73"/>
                  <a:gd name="T9" fmla="*/ 136 h 167"/>
                  <a:gd name="T10" fmla="*/ 53 w 73"/>
                  <a:gd name="T11" fmla="*/ 126 h 167"/>
                  <a:gd name="T12" fmla="*/ 49 w 73"/>
                  <a:gd name="T13" fmla="*/ 116 h 167"/>
                  <a:gd name="T14" fmla="*/ 45 w 73"/>
                  <a:gd name="T15" fmla="*/ 105 h 167"/>
                  <a:gd name="T16" fmla="*/ 41 w 73"/>
                  <a:gd name="T17" fmla="*/ 94 h 167"/>
                  <a:gd name="T18" fmla="*/ 37 w 73"/>
                  <a:gd name="T19" fmla="*/ 82 h 167"/>
                  <a:gd name="T20" fmla="*/ 33 w 73"/>
                  <a:gd name="T21" fmla="*/ 71 h 167"/>
                  <a:gd name="T22" fmla="*/ 30 w 73"/>
                  <a:gd name="T23" fmla="*/ 60 h 167"/>
                  <a:gd name="T24" fmla="*/ 26 w 73"/>
                  <a:gd name="T25" fmla="*/ 49 h 167"/>
                  <a:gd name="T26" fmla="*/ 21 w 73"/>
                  <a:gd name="T27" fmla="*/ 39 h 167"/>
                  <a:gd name="T28" fmla="*/ 17 w 73"/>
                  <a:gd name="T29" fmla="*/ 28 h 167"/>
                  <a:gd name="T30" fmla="*/ 13 w 73"/>
                  <a:gd name="T31" fmla="*/ 18 h 167"/>
                  <a:gd name="T32" fmla="*/ 8 w 73"/>
                  <a:gd name="T33" fmla="*/ 9 h 167"/>
                  <a:gd name="T34" fmla="*/ 3 w 73"/>
                  <a:gd name="T35" fmla="*/ 0 h 167"/>
                  <a:gd name="T36" fmla="*/ 0 w 73"/>
                  <a:gd name="T37" fmla="*/ 2 h 167"/>
                  <a:gd name="T38" fmla="*/ 4 w 73"/>
                  <a:gd name="T39" fmla="*/ 11 h 167"/>
                  <a:gd name="T40" fmla="*/ 9 w 73"/>
                  <a:gd name="T41" fmla="*/ 20 h 167"/>
                  <a:gd name="T42" fmla="*/ 13 w 73"/>
                  <a:gd name="T43" fmla="*/ 30 h 167"/>
                  <a:gd name="T44" fmla="*/ 18 w 73"/>
                  <a:gd name="T45" fmla="*/ 39 h 167"/>
                  <a:gd name="T46" fmla="*/ 22 w 73"/>
                  <a:gd name="T47" fmla="*/ 50 h 167"/>
                  <a:gd name="T48" fmla="*/ 26 w 73"/>
                  <a:gd name="T49" fmla="*/ 61 h 167"/>
                  <a:gd name="T50" fmla="*/ 30 w 73"/>
                  <a:gd name="T51" fmla="*/ 72 h 167"/>
                  <a:gd name="T52" fmla="*/ 33 w 73"/>
                  <a:gd name="T53" fmla="*/ 83 h 167"/>
                  <a:gd name="T54" fmla="*/ 37 w 73"/>
                  <a:gd name="T55" fmla="*/ 95 h 167"/>
                  <a:gd name="T56" fmla="*/ 41 w 73"/>
                  <a:gd name="T57" fmla="*/ 105 h 167"/>
                  <a:gd name="T58" fmla="*/ 45 w 73"/>
                  <a:gd name="T59" fmla="*/ 117 h 167"/>
                  <a:gd name="T60" fmla="*/ 49 w 73"/>
                  <a:gd name="T61" fmla="*/ 127 h 167"/>
                  <a:gd name="T62" fmla="*/ 54 w 73"/>
                  <a:gd name="T63" fmla="*/ 138 h 167"/>
                  <a:gd name="T64" fmla="*/ 58 w 73"/>
                  <a:gd name="T65" fmla="*/ 148 h 167"/>
                  <a:gd name="T66" fmla="*/ 64 w 73"/>
                  <a:gd name="T67" fmla="*/ 157 h 167"/>
                  <a:gd name="T68" fmla="*/ 69 w 73"/>
                  <a:gd name="T69" fmla="*/ 166 h 167"/>
                  <a:gd name="T70" fmla="*/ 72 w 73"/>
                  <a:gd name="T71" fmla="*/ 165 h 167"/>
                  <a:gd name="T72" fmla="*/ 68 w 73"/>
                  <a:gd name="T73" fmla="*/ 166 h 1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167">
                    <a:moveTo>
                      <a:pt x="68" y="166"/>
                    </a:moveTo>
                    <a:lnTo>
                      <a:pt x="72" y="165"/>
                    </a:lnTo>
                    <a:lnTo>
                      <a:pt x="66" y="155"/>
                    </a:lnTo>
                    <a:lnTo>
                      <a:pt x="62" y="146"/>
                    </a:lnTo>
                    <a:lnTo>
                      <a:pt x="57" y="136"/>
                    </a:lnTo>
                    <a:lnTo>
                      <a:pt x="53" y="126"/>
                    </a:lnTo>
                    <a:lnTo>
                      <a:pt x="49" y="116"/>
                    </a:lnTo>
                    <a:lnTo>
                      <a:pt x="45" y="105"/>
                    </a:lnTo>
                    <a:lnTo>
                      <a:pt x="41" y="94"/>
                    </a:lnTo>
                    <a:lnTo>
                      <a:pt x="37" y="82"/>
                    </a:lnTo>
                    <a:lnTo>
                      <a:pt x="33" y="71"/>
                    </a:lnTo>
                    <a:lnTo>
                      <a:pt x="30" y="60"/>
                    </a:lnTo>
                    <a:lnTo>
                      <a:pt x="26" y="49"/>
                    </a:lnTo>
                    <a:lnTo>
                      <a:pt x="21" y="39"/>
                    </a:lnTo>
                    <a:lnTo>
                      <a:pt x="17" y="28"/>
                    </a:lnTo>
                    <a:lnTo>
                      <a:pt x="13" y="18"/>
                    </a:lnTo>
                    <a:lnTo>
                      <a:pt x="8" y="9"/>
                    </a:lnTo>
                    <a:lnTo>
                      <a:pt x="3" y="0"/>
                    </a:lnTo>
                    <a:lnTo>
                      <a:pt x="0" y="2"/>
                    </a:lnTo>
                    <a:lnTo>
                      <a:pt x="4" y="11"/>
                    </a:lnTo>
                    <a:lnTo>
                      <a:pt x="9" y="20"/>
                    </a:lnTo>
                    <a:lnTo>
                      <a:pt x="13" y="30"/>
                    </a:lnTo>
                    <a:lnTo>
                      <a:pt x="18" y="39"/>
                    </a:lnTo>
                    <a:lnTo>
                      <a:pt x="22" y="50"/>
                    </a:lnTo>
                    <a:lnTo>
                      <a:pt x="26" y="61"/>
                    </a:lnTo>
                    <a:lnTo>
                      <a:pt x="30" y="72"/>
                    </a:lnTo>
                    <a:lnTo>
                      <a:pt x="33" y="83"/>
                    </a:lnTo>
                    <a:lnTo>
                      <a:pt x="37" y="95"/>
                    </a:lnTo>
                    <a:lnTo>
                      <a:pt x="41" y="105"/>
                    </a:lnTo>
                    <a:lnTo>
                      <a:pt x="45" y="117"/>
                    </a:lnTo>
                    <a:lnTo>
                      <a:pt x="49" y="127"/>
                    </a:lnTo>
                    <a:lnTo>
                      <a:pt x="54" y="138"/>
                    </a:lnTo>
                    <a:lnTo>
                      <a:pt x="58" y="148"/>
                    </a:lnTo>
                    <a:lnTo>
                      <a:pt x="64" y="157"/>
                    </a:lnTo>
                    <a:lnTo>
                      <a:pt x="69" y="166"/>
                    </a:lnTo>
                    <a:lnTo>
                      <a:pt x="72" y="165"/>
                    </a:lnTo>
                    <a:lnTo>
                      <a:pt x="68" y="16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3" name="Freeform 53">
                <a:extLst>
                  <a:ext uri="{FF2B5EF4-FFF2-40B4-BE49-F238E27FC236}">
                    <a16:creationId xmlns:a16="http://schemas.microsoft.com/office/drawing/2014/main" id="{98EFFB19-5457-A95D-21EE-B5839BE27C81}"/>
                  </a:ext>
                </a:extLst>
              </p:cNvPr>
              <p:cNvSpPr>
                <a:spLocks/>
              </p:cNvSpPr>
              <p:nvPr/>
            </p:nvSpPr>
            <p:spPr bwMode="auto">
              <a:xfrm>
                <a:off x="4972" y="3223"/>
                <a:ext cx="20" cy="17"/>
              </a:xfrm>
              <a:custGeom>
                <a:avLst/>
                <a:gdLst>
                  <a:gd name="T0" fmla="*/ 17 w 20"/>
                  <a:gd name="T1" fmla="*/ 8 h 17"/>
                  <a:gd name="T2" fmla="*/ 17 w 20"/>
                  <a:gd name="T3" fmla="*/ 8 h 17"/>
                  <a:gd name="T4" fmla="*/ 15 w 20"/>
                  <a:gd name="T5" fmla="*/ 8 h 17"/>
                  <a:gd name="T6" fmla="*/ 13 w 20"/>
                  <a:gd name="T7" fmla="*/ 8 h 17"/>
                  <a:gd name="T8" fmla="*/ 10 w 20"/>
                  <a:gd name="T9" fmla="*/ 7 h 17"/>
                  <a:gd name="T10" fmla="*/ 7 w 20"/>
                  <a:gd name="T11" fmla="*/ 5 h 17"/>
                  <a:gd name="T12" fmla="*/ 5 w 20"/>
                  <a:gd name="T13" fmla="*/ 1 h 17"/>
                  <a:gd name="T14" fmla="*/ 3 w 20"/>
                  <a:gd name="T15" fmla="*/ 0 h 17"/>
                  <a:gd name="T16" fmla="*/ 0 w 20"/>
                  <a:gd name="T17" fmla="*/ 1 h 17"/>
                  <a:gd name="T18" fmla="*/ 0 w 20"/>
                  <a:gd name="T19" fmla="*/ 7 h 17"/>
                  <a:gd name="T20" fmla="*/ 4 w 20"/>
                  <a:gd name="T21" fmla="*/ 5 h 17"/>
                  <a:gd name="T22" fmla="*/ 2 w 20"/>
                  <a:gd name="T23" fmla="*/ 7 h 17"/>
                  <a:gd name="T24" fmla="*/ 3 w 20"/>
                  <a:gd name="T25" fmla="*/ 7 h 17"/>
                  <a:gd name="T26" fmla="*/ 6 w 20"/>
                  <a:gd name="T27" fmla="*/ 10 h 17"/>
                  <a:gd name="T28" fmla="*/ 8 w 20"/>
                  <a:gd name="T29" fmla="*/ 14 h 17"/>
                  <a:gd name="T30" fmla="*/ 12 w 20"/>
                  <a:gd name="T31" fmla="*/ 16 h 17"/>
                  <a:gd name="T32" fmla="*/ 15 w 20"/>
                  <a:gd name="T33" fmla="*/ 16 h 17"/>
                  <a:gd name="T34" fmla="*/ 19 w 20"/>
                  <a:gd name="T35" fmla="*/ 14 h 17"/>
                  <a:gd name="T36" fmla="*/ 17 w 20"/>
                  <a:gd name="T37" fmla="*/ 8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7">
                    <a:moveTo>
                      <a:pt x="17" y="8"/>
                    </a:moveTo>
                    <a:lnTo>
                      <a:pt x="17" y="8"/>
                    </a:lnTo>
                    <a:lnTo>
                      <a:pt x="15" y="8"/>
                    </a:lnTo>
                    <a:lnTo>
                      <a:pt x="13" y="8"/>
                    </a:lnTo>
                    <a:lnTo>
                      <a:pt x="10" y="7"/>
                    </a:lnTo>
                    <a:lnTo>
                      <a:pt x="7" y="5"/>
                    </a:lnTo>
                    <a:lnTo>
                      <a:pt x="5" y="1"/>
                    </a:lnTo>
                    <a:lnTo>
                      <a:pt x="3" y="0"/>
                    </a:lnTo>
                    <a:lnTo>
                      <a:pt x="0" y="1"/>
                    </a:lnTo>
                    <a:lnTo>
                      <a:pt x="0" y="7"/>
                    </a:lnTo>
                    <a:lnTo>
                      <a:pt x="4" y="5"/>
                    </a:lnTo>
                    <a:lnTo>
                      <a:pt x="2" y="7"/>
                    </a:lnTo>
                    <a:lnTo>
                      <a:pt x="3" y="7"/>
                    </a:lnTo>
                    <a:lnTo>
                      <a:pt x="6" y="10"/>
                    </a:lnTo>
                    <a:lnTo>
                      <a:pt x="8" y="14"/>
                    </a:lnTo>
                    <a:lnTo>
                      <a:pt x="12" y="16"/>
                    </a:lnTo>
                    <a:lnTo>
                      <a:pt x="15" y="16"/>
                    </a:lnTo>
                    <a:lnTo>
                      <a:pt x="19" y="14"/>
                    </a:lnTo>
                    <a:lnTo>
                      <a:pt x="17"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4" name="Freeform 54">
                <a:extLst>
                  <a:ext uri="{FF2B5EF4-FFF2-40B4-BE49-F238E27FC236}">
                    <a16:creationId xmlns:a16="http://schemas.microsoft.com/office/drawing/2014/main" id="{653E7C5D-AC84-C00A-BBEE-E4FF6D0C503A}"/>
                  </a:ext>
                </a:extLst>
              </p:cNvPr>
              <p:cNvSpPr>
                <a:spLocks/>
              </p:cNvSpPr>
              <p:nvPr/>
            </p:nvSpPr>
            <p:spPr bwMode="auto">
              <a:xfrm>
                <a:off x="4964" y="3098"/>
                <a:ext cx="32" cy="134"/>
              </a:xfrm>
              <a:custGeom>
                <a:avLst/>
                <a:gdLst>
                  <a:gd name="T0" fmla="*/ 5 w 32"/>
                  <a:gd name="T1" fmla="*/ 6 h 134"/>
                  <a:gd name="T2" fmla="*/ 1 w 32"/>
                  <a:gd name="T3" fmla="*/ 6 h 134"/>
                  <a:gd name="T4" fmla="*/ 0 w 32"/>
                  <a:gd name="T5" fmla="*/ 13 h 134"/>
                  <a:gd name="T6" fmla="*/ 2 w 32"/>
                  <a:gd name="T7" fmla="*/ 21 h 134"/>
                  <a:gd name="T8" fmla="*/ 3 w 32"/>
                  <a:gd name="T9" fmla="*/ 30 h 134"/>
                  <a:gd name="T10" fmla="*/ 5 w 32"/>
                  <a:gd name="T11" fmla="*/ 39 h 134"/>
                  <a:gd name="T12" fmla="*/ 8 w 32"/>
                  <a:gd name="T13" fmla="*/ 48 h 134"/>
                  <a:gd name="T14" fmla="*/ 11 w 32"/>
                  <a:gd name="T15" fmla="*/ 58 h 134"/>
                  <a:gd name="T16" fmla="*/ 14 w 32"/>
                  <a:gd name="T17" fmla="*/ 68 h 134"/>
                  <a:gd name="T18" fmla="*/ 17 w 32"/>
                  <a:gd name="T19" fmla="*/ 77 h 134"/>
                  <a:gd name="T20" fmla="*/ 20 w 32"/>
                  <a:gd name="T21" fmla="*/ 87 h 134"/>
                  <a:gd name="T22" fmla="*/ 22 w 32"/>
                  <a:gd name="T23" fmla="*/ 96 h 134"/>
                  <a:gd name="T24" fmla="*/ 25 w 32"/>
                  <a:gd name="T25" fmla="*/ 104 h 134"/>
                  <a:gd name="T26" fmla="*/ 26 w 32"/>
                  <a:gd name="T27" fmla="*/ 112 h 134"/>
                  <a:gd name="T28" fmla="*/ 27 w 32"/>
                  <a:gd name="T29" fmla="*/ 118 h 134"/>
                  <a:gd name="T30" fmla="*/ 27 w 32"/>
                  <a:gd name="T31" fmla="*/ 124 h 134"/>
                  <a:gd name="T32" fmla="*/ 26 w 32"/>
                  <a:gd name="T33" fmla="*/ 128 h 134"/>
                  <a:gd name="T34" fmla="*/ 25 w 32"/>
                  <a:gd name="T35" fmla="*/ 130 h 134"/>
                  <a:gd name="T36" fmla="*/ 27 w 32"/>
                  <a:gd name="T37" fmla="*/ 133 h 134"/>
                  <a:gd name="T38" fmla="*/ 30 w 32"/>
                  <a:gd name="T39" fmla="*/ 129 h 134"/>
                  <a:gd name="T40" fmla="*/ 31 w 32"/>
                  <a:gd name="T41" fmla="*/ 124 h 134"/>
                  <a:gd name="T42" fmla="*/ 31 w 32"/>
                  <a:gd name="T43" fmla="*/ 118 h 134"/>
                  <a:gd name="T44" fmla="*/ 30 w 32"/>
                  <a:gd name="T45" fmla="*/ 111 h 134"/>
                  <a:gd name="T46" fmla="*/ 29 w 32"/>
                  <a:gd name="T47" fmla="*/ 104 h 134"/>
                  <a:gd name="T48" fmla="*/ 26 w 32"/>
                  <a:gd name="T49" fmla="*/ 95 h 134"/>
                  <a:gd name="T50" fmla="*/ 24 w 32"/>
                  <a:gd name="T51" fmla="*/ 86 h 134"/>
                  <a:gd name="T52" fmla="*/ 21 w 32"/>
                  <a:gd name="T53" fmla="*/ 76 h 134"/>
                  <a:gd name="T54" fmla="*/ 17 w 32"/>
                  <a:gd name="T55" fmla="*/ 67 h 134"/>
                  <a:gd name="T56" fmla="*/ 14 w 32"/>
                  <a:gd name="T57" fmla="*/ 57 h 134"/>
                  <a:gd name="T58" fmla="*/ 12 w 32"/>
                  <a:gd name="T59" fmla="*/ 47 h 134"/>
                  <a:gd name="T60" fmla="*/ 9 w 32"/>
                  <a:gd name="T61" fmla="*/ 38 h 134"/>
                  <a:gd name="T62" fmla="*/ 7 w 32"/>
                  <a:gd name="T63" fmla="*/ 29 h 134"/>
                  <a:gd name="T64" fmla="*/ 5 w 32"/>
                  <a:gd name="T65" fmla="*/ 20 h 134"/>
                  <a:gd name="T66" fmla="*/ 4 w 32"/>
                  <a:gd name="T67" fmla="*/ 13 h 134"/>
                  <a:gd name="T68" fmla="*/ 5 w 32"/>
                  <a:gd name="T69" fmla="*/ 7 h 134"/>
                  <a:gd name="T70" fmla="*/ 1 w 32"/>
                  <a:gd name="T71" fmla="*/ 7 h 134"/>
                  <a:gd name="T72" fmla="*/ 5 w 32"/>
                  <a:gd name="T73" fmla="*/ 6 h 134"/>
                  <a:gd name="T74" fmla="*/ 2 w 32"/>
                  <a:gd name="T75" fmla="*/ 0 h 134"/>
                  <a:gd name="T76" fmla="*/ 1 w 32"/>
                  <a:gd name="T77" fmla="*/ 6 h 134"/>
                  <a:gd name="T78" fmla="*/ 5 w 32"/>
                  <a:gd name="T79" fmla="*/ 6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2" h="134">
                    <a:moveTo>
                      <a:pt x="5" y="6"/>
                    </a:moveTo>
                    <a:lnTo>
                      <a:pt x="1" y="6"/>
                    </a:lnTo>
                    <a:lnTo>
                      <a:pt x="0" y="13"/>
                    </a:lnTo>
                    <a:lnTo>
                      <a:pt x="2" y="21"/>
                    </a:lnTo>
                    <a:lnTo>
                      <a:pt x="3" y="30"/>
                    </a:lnTo>
                    <a:lnTo>
                      <a:pt x="5" y="39"/>
                    </a:lnTo>
                    <a:lnTo>
                      <a:pt x="8" y="48"/>
                    </a:lnTo>
                    <a:lnTo>
                      <a:pt x="11" y="58"/>
                    </a:lnTo>
                    <a:lnTo>
                      <a:pt x="14" y="68"/>
                    </a:lnTo>
                    <a:lnTo>
                      <a:pt x="17" y="77"/>
                    </a:lnTo>
                    <a:lnTo>
                      <a:pt x="20" y="87"/>
                    </a:lnTo>
                    <a:lnTo>
                      <a:pt x="22" y="96"/>
                    </a:lnTo>
                    <a:lnTo>
                      <a:pt x="25" y="104"/>
                    </a:lnTo>
                    <a:lnTo>
                      <a:pt x="26" y="112"/>
                    </a:lnTo>
                    <a:lnTo>
                      <a:pt x="27" y="118"/>
                    </a:lnTo>
                    <a:lnTo>
                      <a:pt x="27" y="124"/>
                    </a:lnTo>
                    <a:lnTo>
                      <a:pt x="26" y="128"/>
                    </a:lnTo>
                    <a:lnTo>
                      <a:pt x="25" y="130"/>
                    </a:lnTo>
                    <a:lnTo>
                      <a:pt x="27" y="133"/>
                    </a:lnTo>
                    <a:lnTo>
                      <a:pt x="30" y="129"/>
                    </a:lnTo>
                    <a:lnTo>
                      <a:pt x="31" y="124"/>
                    </a:lnTo>
                    <a:lnTo>
                      <a:pt x="31" y="118"/>
                    </a:lnTo>
                    <a:lnTo>
                      <a:pt x="30" y="111"/>
                    </a:lnTo>
                    <a:lnTo>
                      <a:pt x="29" y="104"/>
                    </a:lnTo>
                    <a:lnTo>
                      <a:pt x="26" y="95"/>
                    </a:lnTo>
                    <a:lnTo>
                      <a:pt x="24" y="86"/>
                    </a:lnTo>
                    <a:lnTo>
                      <a:pt x="21" y="76"/>
                    </a:lnTo>
                    <a:lnTo>
                      <a:pt x="17" y="67"/>
                    </a:lnTo>
                    <a:lnTo>
                      <a:pt x="14" y="57"/>
                    </a:lnTo>
                    <a:lnTo>
                      <a:pt x="12" y="47"/>
                    </a:lnTo>
                    <a:lnTo>
                      <a:pt x="9" y="38"/>
                    </a:lnTo>
                    <a:lnTo>
                      <a:pt x="7" y="29"/>
                    </a:lnTo>
                    <a:lnTo>
                      <a:pt x="5" y="20"/>
                    </a:lnTo>
                    <a:lnTo>
                      <a:pt x="4" y="13"/>
                    </a:lnTo>
                    <a:lnTo>
                      <a:pt x="5" y="7"/>
                    </a:lnTo>
                    <a:lnTo>
                      <a:pt x="1" y="7"/>
                    </a:lnTo>
                    <a:lnTo>
                      <a:pt x="5" y="6"/>
                    </a:lnTo>
                    <a:lnTo>
                      <a:pt x="2" y="0"/>
                    </a:lnTo>
                    <a:lnTo>
                      <a:pt x="1" y="6"/>
                    </a:lnTo>
                    <a:lnTo>
                      <a:pt x="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5" name="Freeform 55">
                <a:extLst>
                  <a:ext uri="{FF2B5EF4-FFF2-40B4-BE49-F238E27FC236}">
                    <a16:creationId xmlns:a16="http://schemas.microsoft.com/office/drawing/2014/main" id="{3C0E7208-47A2-C542-26DF-3F240CAA094D}"/>
                  </a:ext>
                </a:extLst>
              </p:cNvPr>
              <p:cNvSpPr>
                <a:spLocks/>
              </p:cNvSpPr>
              <p:nvPr/>
            </p:nvSpPr>
            <p:spPr bwMode="auto">
              <a:xfrm>
                <a:off x="4965" y="3104"/>
                <a:ext cx="62" cy="154"/>
              </a:xfrm>
              <a:custGeom>
                <a:avLst/>
                <a:gdLst>
                  <a:gd name="T0" fmla="*/ 61 w 62"/>
                  <a:gd name="T1" fmla="*/ 149 h 154"/>
                  <a:gd name="T2" fmla="*/ 61 w 62"/>
                  <a:gd name="T3" fmla="*/ 149 h 154"/>
                  <a:gd name="T4" fmla="*/ 57 w 62"/>
                  <a:gd name="T5" fmla="*/ 147 h 154"/>
                  <a:gd name="T6" fmla="*/ 54 w 62"/>
                  <a:gd name="T7" fmla="*/ 144 h 154"/>
                  <a:gd name="T8" fmla="*/ 50 w 62"/>
                  <a:gd name="T9" fmla="*/ 139 h 154"/>
                  <a:gd name="T10" fmla="*/ 47 w 62"/>
                  <a:gd name="T11" fmla="*/ 132 h 154"/>
                  <a:gd name="T12" fmla="*/ 43 w 62"/>
                  <a:gd name="T13" fmla="*/ 123 h 154"/>
                  <a:gd name="T14" fmla="*/ 39 w 62"/>
                  <a:gd name="T15" fmla="*/ 113 h 154"/>
                  <a:gd name="T16" fmla="*/ 36 w 62"/>
                  <a:gd name="T17" fmla="*/ 103 h 154"/>
                  <a:gd name="T18" fmla="*/ 32 w 62"/>
                  <a:gd name="T19" fmla="*/ 91 h 154"/>
                  <a:gd name="T20" fmla="*/ 29 w 62"/>
                  <a:gd name="T21" fmla="*/ 79 h 154"/>
                  <a:gd name="T22" fmla="*/ 25 w 62"/>
                  <a:gd name="T23" fmla="*/ 67 h 154"/>
                  <a:gd name="T24" fmla="*/ 21 w 62"/>
                  <a:gd name="T25" fmla="*/ 55 h 154"/>
                  <a:gd name="T26" fmla="*/ 18 w 62"/>
                  <a:gd name="T27" fmla="*/ 43 h 154"/>
                  <a:gd name="T28" fmla="*/ 15 w 62"/>
                  <a:gd name="T29" fmla="*/ 31 h 154"/>
                  <a:gd name="T30" fmla="*/ 11 w 62"/>
                  <a:gd name="T31" fmla="*/ 20 h 154"/>
                  <a:gd name="T32" fmla="*/ 8 w 62"/>
                  <a:gd name="T33" fmla="*/ 10 h 154"/>
                  <a:gd name="T34" fmla="*/ 4 w 62"/>
                  <a:gd name="T35" fmla="*/ 0 h 154"/>
                  <a:gd name="T36" fmla="*/ 0 w 62"/>
                  <a:gd name="T37" fmla="*/ 1 h 154"/>
                  <a:gd name="T38" fmla="*/ 4 w 62"/>
                  <a:gd name="T39" fmla="*/ 10 h 154"/>
                  <a:gd name="T40" fmla="*/ 7 w 62"/>
                  <a:gd name="T41" fmla="*/ 21 h 154"/>
                  <a:gd name="T42" fmla="*/ 11 w 62"/>
                  <a:gd name="T43" fmla="*/ 32 h 154"/>
                  <a:gd name="T44" fmla="*/ 14 w 62"/>
                  <a:gd name="T45" fmla="*/ 44 h 154"/>
                  <a:gd name="T46" fmla="*/ 18 w 62"/>
                  <a:gd name="T47" fmla="*/ 56 h 154"/>
                  <a:gd name="T48" fmla="*/ 21 w 62"/>
                  <a:gd name="T49" fmla="*/ 68 h 154"/>
                  <a:gd name="T50" fmla="*/ 25 w 62"/>
                  <a:gd name="T51" fmla="*/ 80 h 154"/>
                  <a:gd name="T52" fmla="*/ 28 w 62"/>
                  <a:gd name="T53" fmla="*/ 92 h 154"/>
                  <a:gd name="T54" fmla="*/ 32 w 62"/>
                  <a:gd name="T55" fmla="*/ 104 h 154"/>
                  <a:gd name="T56" fmla="*/ 35 w 62"/>
                  <a:gd name="T57" fmla="*/ 114 h 154"/>
                  <a:gd name="T58" fmla="*/ 39 w 62"/>
                  <a:gd name="T59" fmla="*/ 124 h 154"/>
                  <a:gd name="T60" fmla="*/ 43 w 62"/>
                  <a:gd name="T61" fmla="*/ 133 h 154"/>
                  <a:gd name="T62" fmla="*/ 47 w 62"/>
                  <a:gd name="T63" fmla="*/ 140 h 154"/>
                  <a:gd name="T64" fmla="*/ 51 w 62"/>
                  <a:gd name="T65" fmla="*/ 147 h 154"/>
                  <a:gd name="T66" fmla="*/ 55 w 62"/>
                  <a:gd name="T67" fmla="*/ 150 h 154"/>
                  <a:gd name="T68" fmla="*/ 60 w 62"/>
                  <a:gd name="T69" fmla="*/ 153 h 154"/>
                  <a:gd name="T70" fmla="*/ 61 w 62"/>
                  <a:gd name="T71" fmla="*/ 149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4">
                    <a:moveTo>
                      <a:pt x="61" y="149"/>
                    </a:moveTo>
                    <a:lnTo>
                      <a:pt x="61" y="149"/>
                    </a:lnTo>
                    <a:lnTo>
                      <a:pt x="57" y="147"/>
                    </a:lnTo>
                    <a:lnTo>
                      <a:pt x="54" y="144"/>
                    </a:lnTo>
                    <a:lnTo>
                      <a:pt x="50" y="139"/>
                    </a:lnTo>
                    <a:lnTo>
                      <a:pt x="47" y="132"/>
                    </a:lnTo>
                    <a:lnTo>
                      <a:pt x="43" y="123"/>
                    </a:lnTo>
                    <a:lnTo>
                      <a:pt x="39" y="113"/>
                    </a:lnTo>
                    <a:lnTo>
                      <a:pt x="36" y="103"/>
                    </a:lnTo>
                    <a:lnTo>
                      <a:pt x="32" y="91"/>
                    </a:lnTo>
                    <a:lnTo>
                      <a:pt x="29" y="79"/>
                    </a:lnTo>
                    <a:lnTo>
                      <a:pt x="25" y="67"/>
                    </a:lnTo>
                    <a:lnTo>
                      <a:pt x="21" y="55"/>
                    </a:lnTo>
                    <a:lnTo>
                      <a:pt x="18" y="43"/>
                    </a:lnTo>
                    <a:lnTo>
                      <a:pt x="15" y="31"/>
                    </a:lnTo>
                    <a:lnTo>
                      <a:pt x="11" y="20"/>
                    </a:lnTo>
                    <a:lnTo>
                      <a:pt x="8" y="10"/>
                    </a:lnTo>
                    <a:lnTo>
                      <a:pt x="4" y="0"/>
                    </a:lnTo>
                    <a:lnTo>
                      <a:pt x="0" y="1"/>
                    </a:lnTo>
                    <a:lnTo>
                      <a:pt x="4" y="10"/>
                    </a:lnTo>
                    <a:lnTo>
                      <a:pt x="7" y="21"/>
                    </a:lnTo>
                    <a:lnTo>
                      <a:pt x="11" y="32"/>
                    </a:lnTo>
                    <a:lnTo>
                      <a:pt x="14" y="44"/>
                    </a:lnTo>
                    <a:lnTo>
                      <a:pt x="18" y="56"/>
                    </a:lnTo>
                    <a:lnTo>
                      <a:pt x="21" y="68"/>
                    </a:lnTo>
                    <a:lnTo>
                      <a:pt x="25" y="80"/>
                    </a:lnTo>
                    <a:lnTo>
                      <a:pt x="28" y="92"/>
                    </a:lnTo>
                    <a:lnTo>
                      <a:pt x="32" y="104"/>
                    </a:lnTo>
                    <a:lnTo>
                      <a:pt x="35" y="114"/>
                    </a:lnTo>
                    <a:lnTo>
                      <a:pt x="39" y="124"/>
                    </a:lnTo>
                    <a:lnTo>
                      <a:pt x="43" y="133"/>
                    </a:lnTo>
                    <a:lnTo>
                      <a:pt x="47" y="140"/>
                    </a:lnTo>
                    <a:lnTo>
                      <a:pt x="51" y="147"/>
                    </a:lnTo>
                    <a:lnTo>
                      <a:pt x="55" y="150"/>
                    </a:lnTo>
                    <a:lnTo>
                      <a:pt x="60" y="153"/>
                    </a:lnTo>
                    <a:lnTo>
                      <a:pt x="61" y="1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6" name="Freeform 56">
                <a:extLst>
                  <a:ext uri="{FF2B5EF4-FFF2-40B4-BE49-F238E27FC236}">
                    <a16:creationId xmlns:a16="http://schemas.microsoft.com/office/drawing/2014/main" id="{AD653714-557B-346B-FF11-857844109C7D}"/>
                  </a:ext>
                </a:extLst>
              </p:cNvPr>
              <p:cNvSpPr>
                <a:spLocks/>
              </p:cNvSpPr>
              <p:nvPr/>
            </p:nvSpPr>
            <p:spPr bwMode="auto">
              <a:xfrm>
                <a:off x="5022" y="3174"/>
                <a:ext cx="19" cy="84"/>
              </a:xfrm>
              <a:custGeom>
                <a:avLst/>
                <a:gdLst>
                  <a:gd name="T0" fmla="*/ 0 w 19"/>
                  <a:gd name="T1" fmla="*/ 1 h 84"/>
                  <a:gd name="T2" fmla="*/ 0 w 19"/>
                  <a:gd name="T3" fmla="*/ 1 h 84"/>
                  <a:gd name="T4" fmla="*/ 2 w 19"/>
                  <a:gd name="T5" fmla="*/ 6 h 84"/>
                  <a:gd name="T6" fmla="*/ 3 w 19"/>
                  <a:gd name="T7" fmla="*/ 12 h 84"/>
                  <a:gd name="T8" fmla="*/ 5 w 19"/>
                  <a:gd name="T9" fmla="*/ 18 h 84"/>
                  <a:gd name="T10" fmla="*/ 7 w 19"/>
                  <a:gd name="T11" fmla="*/ 25 h 84"/>
                  <a:gd name="T12" fmla="*/ 8 w 19"/>
                  <a:gd name="T13" fmla="*/ 32 h 84"/>
                  <a:gd name="T14" fmla="*/ 10 w 19"/>
                  <a:gd name="T15" fmla="*/ 39 h 84"/>
                  <a:gd name="T16" fmla="*/ 12 w 19"/>
                  <a:gd name="T17" fmla="*/ 46 h 84"/>
                  <a:gd name="T18" fmla="*/ 13 w 19"/>
                  <a:gd name="T19" fmla="*/ 53 h 84"/>
                  <a:gd name="T20" fmla="*/ 14 w 19"/>
                  <a:gd name="T21" fmla="*/ 58 h 84"/>
                  <a:gd name="T22" fmla="*/ 15 w 19"/>
                  <a:gd name="T23" fmla="*/ 64 h 84"/>
                  <a:gd name="T24" fmla="*/ 15 w 19"/>
                  <a:gd name="T25" fmla="*/ 69 h 84"/>
                  <a:gd name="T26" fmla="*/ 14 w 19"/>
                  <a:gd name="T27" fmla="*/ 73 h 84"/>
                  <a:gd name="T28" fmla="*/ 13 w 19"/>
                  <a:gd name="T29" fmla="*/ 76 h 84"/>
                  <a:gd name="T30" fmla="*/ 11 w 19"/>
                  <a:gd name="T31" fmla="*/ 79 h 84"/>
                  <a:gd name="T32" fmla="*/ 8 w 19"/>
                  <a:gd name="T33" fmla="*/ 79 h 84"/>
                  <a:gd name="T34" fmla="*/ 4 w 19"/>
                  <a:gd name="T35" fmla="*/ 79 h 84"/>
                  <a:gd name="T36" fmla="*/ 3 w 19"/>
                  <a:gd name="T37" fmla="*/ 83 h 84"/>
                  <a:gd name="T38" fmla="*/ 8 w 19"/>
                  <a:gd name="T39" fmla="*/ 83 h 84"/>
                  <a:gd name="T40" fmla="*/ 13 w 19"/>
                  <a:gd name="T41" fmla="*/ 81 h 84"/>
                  <a:gd name="T42" fmla="*/ 16 w 19"/>
                  <a:gd name="T43" fmla="*/ 78 h 84"/>
                  <a:gd name="T44" fmla="*/ 18 w 19"/>
                  <a:gd name="T45" fmla="*/ 74 h 84"/>
                  <a:gd name="T46" fmla="*/ 18 w 19"/>
                  <a:gd name="T47" fmla="*/ 69 h 84"/>
                  <a:gd name="T48" fmla="*/ 18 w 19"/>
                  <a:gd name="T49" fmla="*/ 64 h 84"/>
                  <a:gd name="T50" fmla="*/ 18 w 19"/>
                  <a:gd name="T51" fmla="*/ 58 h 84"/>
                  <a:gd name="T52" fmla="*/ 17 w 19"/>
                  <a:gd name="T53" fmla="*/ 52 h 84"/>
                  <a:gd name="T54" fmla="*/ 16 w 19"/>
                  <a:gd name="T55" fmla="*/ 45 h 84"/>
                  <a:gd name="T56" fmla="*/ 14 w 19"/>
                  <a:gd name="T57" fmla="*/ 38 h 84"/>
                  <a:gd name="T58" fmla="*/ 12 w 19"/>
                  <a:gd name="T59" fmla="*/ 31 h 84"/>
                  <a:gd name="T60" fmla="*/ 11 w 19"/>
                  <a:gd name="T61" fmla="*/ 24 h 84"/>
                  <a:gd name="T62" fmla="*/ 9 w 19"/>
                  <a:gd name="T63" fmla="*/ 18 h 84"/>
                  <a:gd name="T64" fmla="*/ 7 w 19"/>
                  <a:gd name="T65" fmla="*/ 11 h 84"/>
                  <a:gd name="T66" fmla="*/ 6 w 19"/>
                  <a:gd name="T67" fmla="*/ 6 h 84"/>
                  <a:gd name="T68" fmla="*/ 4 w 19"/>
                  <a:gd name="T69" fmla="*/ 0 h 84"/>
                  <a:gd name="T70" fmla="*/ 0 w 19"/>
                  <a:gd name="T71" fmla="*/ 1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 h="84">
                    <a:moveTo>
                      <a:pt x="0" y="1"/>
                    </a:moveTo>
                    <a:lnTo>
                      <a:pt x="0" y="1"/>
                    </a:lnTo>
                    <a:lnTo>
                      <a:pt x="2" y="6"/>
                    </a:lnTo>
                    <a:lnTo>
                      <a:pt x="3" y="12"/>
                    </a:lnTo>
                    <a:lnTo>
                      <a:pt x="5" y="18"/>
                    </a:lnTo>
                    <a:lnTo>
                      <a:pt x="7" y="25"/>
                    </a:lnTo>
                    <a:lnTo>
                      <a:pt x="8" y="32"/>
                    </a:lnTo>
                    <a:lnTo>
                      <a:pt x="10" y="39"/>
                    </a:lnTo>
                    <a:lnTo>
                      <a:pt x="12" y="46"/>
                    </a:lnTo>
                    <a:lnTo>
                      <a:pt x="13" y="53"/>
                    </a:lnTo>
                    <a:lnTo>
                      <a:pt x="14" y="58"/>
                    </a:lnTo>
                    <a:lnTo>
                      <a:pt x="15" y="64"/>
                    </a:lnTo>
                    <a:lnTo>
                      <a:pt x="15" y="69"/>
                    </a:lnTo>
                    <a:lnTo>
                      <a:pt x="14" y="73"/>
                    </a:lnTo>
                    <a:lnTo>
                      <a:pt x="13" y="76"/>
                    </a:lnTo>
                    <a:lnTo>
                      <a:pt x="11" y="79"/>
                    </a:lnTo>
                    <a:lnTo>
                      <a:pt x="8" y="79"/>
                    </a:lnTo>
                    <a:lnTo>
                      <a:pt x="4" y="79"/>
                    </a:lnTo>
                    <a:lnTo>
                      <a:pt x="3" y="83"/>
                    </a:lnTo>
                    <a:lnTo>
                      <a:pt x="8" y="83"/>
                    </a:lnTo>
                    <a:lnTo>
                      <a:pt x="13" y="81"/>
                    </a:lnTo>
                    <a:lnTo>
                      <a:pt x="16" y="78"/>
                    </a:lnTo>
                    <a:lnTo>
                      <a:pt x="18" y="74"/>
                    </a:lnTo>
                    <a:lnTo>
                      <a:pt x="18" y="69"/>
                    </a:lnTo>
                    <a:lnTo>
                      <a:pt x="18" y="64"/>
                    </a:lnTo>
                    <a:lnTo>
                      <a:pt x="18" y="58"/>
                    </a:lnTo>
                    <a:lnTo>
                      <a:pt x="17" y="52"/>
                    </a:lnTo>
                    <a:lnTo>
                      <a:pt x="16" y="45"/>
                    </a:lnTo>
                    <a:lnTo>
                      <a:pt x="14" y="38"/>
                    </a:lnTo>
                    <a:lnTo>
                      <a:pt x="12" y="31"/>
                    </a:lnTo>
                    <a:lnTo>
                      <a:pt x="11" y="24"/>
                    </a:lnTo>
                    <a:lnTo>
                      <a:pt x="9" y="18"/>
                    </a:lnTo>
                    <a:lnTo>
                      <a:pt x="7" y="11"/>
                    </a:lnTo>
                    <a:lnTo>
                      <a:pt x="6" y="6"/>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7" name="Freeform 57">
                <a:extLst>
                  <a:ext uri="{FF2B5EF4-FFF2-40B4-BE49-F238E27FC236}">
                    <a16:creationId xmlns:a16="http://schemas.microsoft.com/office/drawing/2014/main" id="{2E273D8B-30F2-0ED2-65AF-D3330A287B29}"/>
                  </a:ext>
                </a:extLst>
              </p:cNvPr>
              <p:cNvSpPr>
                <a:spLocks/>
              </p:cNvSpPr>
              <p:nvPr/>
            </p:nvSpPr>
            <p:spPr bwMode="auto">
              <a:xfrm>
                <a:off x="5002" y="3100"/>
                <a:ext cx="25" cy="76"/>
              </a:xfrm>
              <a:custGeom>
                <a:avLst/>
                <a:gdLst>
                  <a:gd name="T0" fmla="*/ 4 w 25"/>
                  <a:gd name="T1" fmla="*/ 0 h 76"/>
                  <a:gd name="T2" fmla="*/ 0 w 25"/>
                  <a:gd name="T3" fmla="*/ 2 h 76"/>
                  <a:gd name="T4" fmla="*/ 4 w 25"/>
                  <a:gd name="T5" fmla="*/ 11 h 76"/>
                  <a:gd name="T6" fmla="*/ 8 w 25"/>
                  <a:gd name="T7" fmla="*/ 18 h 76"/>
                  <a:gd name="T8" fmla="*/ 10 w 25"/>
                  <a:gd name="T9" fmla="*/ 26 h 76"/>
                  <a:gd name="T10" fmla="*/ 12 w 25"/>
                  <a:gd name="T11" fmla="*/ 34 h 76"/>
                  <a:gd name="T12" fmla="*/ 14 w 25"/>
                  <a:gd name="T13" fmla="*/ 43 h 76"/>
                  <a:gd name="T14" fmla="*/ 16 w 25"/>
                  <a:gd name="T15" fmla="*/ 52 h 76"/>
                  <a:gd name="T16" fmla="*/ 18 w 25"/>
                  <a:gd name="T17" fmla="*/ 63 h 76"/>
                  <a:gd name="T18" fmla="*/ 20 w 25"/>
                  <a:gd name="T19" fmla="*/ 75 h 76"/>
                  <a:gd name="T20" fmla="*/ 24 w 25"/>
                  <a:gd name="T21" fmla="*/ 74 h 76"/>
                  <a:gd name="T22" fmla="*/ 22 w 25"/>
                  <a:gd name="T23" fmla="*/ 62 h 76"/>
                  <a:gd name="T24" fmla="*/ 20 w 25"/>
                  <a:gd name="T25" fmla="*/ 51 h 76"/>
                  <a:gd name="T26" fmla="*/ 18 w 25"/>
                  <a:gd name="T27" fmla="*/ 42 h 76"/>
                  <a:gd name="T28" fmla="*/ 16 w 25"/>
                  <a:gd name="T29" fmla="*/ 33 h 76"/>
                  <a:gd name="T30" fmla="*/ 14 w 25"/>
                  <a:gd name="T31" fmla="*/ 26 h 76"/>
                  <a:gd name="T32" fmla="*/ 11 w 25"/>
                  <a:gd name="T33" fmla="*/ 17 h 76"/>
                  <a:gd name="T34" fmla="*/ 8 w 25"/>
                  <a:gd name="T35" fmla="*/ 9 h 76"/>
                  <a:gd name="T36" fmla="*/ 4 w 25"/>
                  <a:gd name="T37" fmla="*/ 0 h 76"/>
                  <a:gd name="T38" fmla="*/ 0 w 25"/>
                  <a:gd name="T39" fmla="*/ 2 h 76"/>
                  <a:gd name="T40" fmla="*/ 4 w 25"/>
                  <a:gd name="T41" fmla="*/ 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6">
                    <a:moveTo>
                      <a:pt x="4" y="0"/>
                    </a:moveTo>
                    <a:lnTo>
                      <a:pt x="0" y="2"/>
                    </a:lnTo>
                    <a:lnTo>
                      <a:pt x="4" y="11"/>
                    </a:lnTo>
                    <a:lnTo>
                      <a:pt x="8" y="18"/>
                    </a:lnTo>
                    <a:lnTo>
                      <a:pt x="10" y="26"/>
                    </a:lnTo>
                    <a:lnTo>
                      <a:pt x="12" y="34"/>
                    </a:lnTo>
                    <a:lnTo>
                      <a:pt x="14" y="43"/>
                    </a:lnTo>
                    <a:lnTo>
                      <a:pt x="16" y="52"/>
                    </a:lnTo>
                    <a:lnTo>
                      <a:pt x="18" y="63"/>
                    </a:lnTo>
                    <a:lnTo>
                      <a:pt x="20" y="75"/>
                    </a:lnTo>
                    <a:lnTo>
                      <a:pt x="24" y="74"/>
                    </a:lnTo>
                    <a:lnTo>
                      <a:pt x="22" y="62"/>
                    </a:lnTo>
                    <a:lnTo>
                      <a:pt x="20" y="51"/>
                    </a:lnTo>
                    <a:lnTo>
                      <a:pt x="18" y="42"/>
                    </a:lnTo>
                    <a:lnTo>
                      <a:pt x="16" y="33"/>
                    </a:lnTo>
                    <a:lnTo>
                      <a:pt x="14" y="26"/>
                    </a:lnTo>
                    <a:lnTo>
                      <a:pt x="11" y="17"/>
                    </a:lnTo>
                    <a:lnTo>
                      <a:pt x="8" y="9"/>
                    </a:lnTo>
                    <a:lnTo>
                      <a:pt x="4" y="0"/>
                    </a:lnTo>
                    <a:lnTo>
                      <a:pt x="0" y="2"/>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8" name="Freeform 58">
                <a:extLst>
                  <a:ext uri="{FF2B5EF4-FFF2-40B4-BE49-F238E27FC236}">
                    <a16:creationId xmlns:a16="http://schemas.microsoft.com/office/drawing/2014/main" id="{95FDF870-0029-ADE7-226B-DFE6DE18E517}"/>
                  </a:ext>
                </a:extLst>
              </p:cNvPr>
              <p:cNvSpPr>
                <a:spLocks/>
              </p:cNvSpPr>
              <p:nvPr/>
            </p:nvSpPr>
            <p:spPr bwMode="auto">
              <a:xfrm>
                <a:off x="5002" y="3100"/>
                <a:ext cx="86" cy="160"/>
              </a:xfrm>
              <a:custGeom>
                <a:avLst/>
                <a:gdLst>
                  <a:gd name="T0" fmla="*/ 84 w 86"/>
                  <a:gd name="T1" fmla="*/ 150 h 160"/>
                  <a:gd name="T2" fmla="*/ 83 w 86"/>
                  <a:gd name="T3" fmla="*/ 151 h 160"/>
                  <a:gd name="T4" fmla="*/ 75 w 86"/>
                  <a:gd name="T5" fmla="*/ 154 h 160"/>
                  <a:gd name="T6" fmla="*/ 69 w 86"/>
                  <a:gd name="T7" fmla="*/ 155 h 160"/>
                  <a:gd name="T8" fmla="*/ 63 w 86"/>
                  <a:gd name="T9" fmla="*/ 153 h 160"/>
                  <a:gd name="T10" fmla="*/ 57 w 86"/>
                  <a:gd name="T11" fmla="*/ 148 h 160"/>
                  <a:gd name="T12" fmla="*/ 52 w 86"/>
                  <a:gd name="T13" fmla="*/ 141 h 160"/>
                  <a:gd name="T14" fmla="*/ 47 w 86"/>
                  <a:gd name="T15" fmla="*/ 131 h 160"/>
                  <a:gd name="T16" fmla="*/ 42 w 86"/>
                  <a:gd name="T17" fmla="*/ 120 h 160"/>
                  <a:gd name="T18" fmla="*/ 38 w 86"/>
                  <a:gd name="T19" fmla="*/ 108 h 160"/>
                  <a:gd name="T20" fmla="*/ 33 w 86"/>
                  <a:gd name="T21" fmla="*/ 94 h 160"/>
                  <a:gd name="T22" fmla="*/ 29 w 86"/>
                  <a:gd name="T23" fmla="*/ 80 h 160"/>
                  <a:gd name="T24" fmla="*/ 25 w 86"/>
                  <a:gd name="T25" fmla="*/ 65 h 160"/>
                  <a:gd name="T26" fmla="*/ 21 w 86"/>
                  <a:gd name="T27" fmla="*/ 50 h 160"/>
                  <a:gd name="T28" fmla="*/ 17 w 86"/>
                  <a:gd name="T29" fmla="*/ 36 h 160"/>
                  <a:gd name="T30" fmla="*/ 13 w 86"/>
                  <a:gd name="T31" fmla="*/ 24 h 160"/>
                  <a:gd name="T32" fmla="*/ 8 w 86"/>
                  <a:gd name="T33" fmla="*/ 12 h 160"/>
                  <a:gd name="T34" fmla="*/ 4 w 86"/>
                  <a:gd name="T35" fmla="*/ 0 h 160"/>
                  <a:gd name="T36" fmla="*/ 0 w 86"/>
                  <a:gd name="T37" fmla="*/ 2 h 160"/>
                  <a:gd name="T38" fmla="*/ 5 w 86"/>
                  <a:gd name="T39" fmla="*/ 12 h 160"/>
                  <a:gd name="T40" fmla="*/ 9 w 86"/>
                  <a:gd name="T41" fmla="*/ 24 h 160"/>
                  <a:gd name="T42" fmla="*/ 13 w 86"/>
                  <a:gd name="T43" fmla="*/ 38 h 160"/>
                  <a:gd name="T44" fmla="*/ 17 w 86"/>
                  <a:gd name="T45" fmla="*/ 51 h 160"/>
                  <a:gd name="T46" fmla="*/ 21 w 86"/>
                  <a:gd name="T47" fmla="*/ 66 h 160"/>
                  <a:gd name="T48" fmla="*/ 25 w 86"/>
                  <a:gd name="T49" fmla="*/ 80 h 160"/>
                  <a:gd name="T50" fmla="*/ 30 w 86"/>
                  <a:gd name="T51" fmla="*/ 95 h 160"/>
                  <a:gd name="T52" fmla="*/ 34 w 86"/>
                  <a:gd name="T53" fmla="*/ 109 h 160"/>
                  <a:gd name="T54" fmla="*/ 38 w 86"/>
                  <a:gd name="T55" fmla="*/ 121 h 160"/>
                  <a:gd name="T56" fmla="*/ 43 w 86"/>
                  <a:gd name="T57" fmla="*/ 133 h 160"/>
                  <a:gd name="T58" fmla="*/ 48 w 86"/>
                  <a:gd name="T59" fmla="*/ 143 h 160"/>
                  <a:gd name="T60" fmla="*/ 54 w 86"/>
                  <a:gd name="T61" fmla="*/ 151 h 160"/>
                  <a:gd name="T62" fmla="*/ 61 w 86"/>
                  <a:gd name="T63" fmla="*/ 156 h 160"/>
                  <a:gd name="T64" fmla="*/ 69 w 86"/>
                  <a:gd name="T65" fmla="*/ 159 h 160"/>
                  <a:gd name="T66" fmla="*/ 76 w 86"/>
                  <a:gd name="T67" fmla="*/ 158 h 160"/>
                  <a:gd name="T68" fmla="*/ 85 w 86"/>
                  <a:gd name="T69" fmla="*/ 153 h 160"/>
                  <a:gd name="T70" fmla="*/ 84 w 86"/>
                  <a:gd name="T71" fmla="*/ 154 h 160"/>
                  <a:gd name="T72" fmla="*/ 84 w 86"/>
                  <a:gd name="T73" fmla="*/ 150 h 160"/>
                  <a:gd name="T74" fmla="*/ 83 w 86"/>
                  <a:gd name="T75" fmla="*/ 150 h 160"/>
                  <a:gd name="T76" fmla="*/ 83 w 86"/>
                  <a:gd name="T77" fmla="*/ 151 h 160"/>
                  <a:gd name="T78" fmla="*/ 84 w 86"/>
                  <a:gd name="T79" fmla="*/ 15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0">
                    <a:moveTo>
                      <a:pt x="84" y="150"/>
                    </a:moveTo>
                    <a:lnTo>
                      <a:pt x="83" y="151"/>
                    </a:lnTo>
                    <a:lnTo>
                      <a:pt x="75" y="154"/>
                    </a:lnTo>
                    <a:lnTo>
                      <a:pt x="69" y="155"/>
                    </a:lnTo>
                    <a:lnTo>
                      <a:pt x="63" y="153"/>
                    </a:lnTo>
                    <a:lnTo>
                      <a:pt x="57" y="148"/>
                    </a:lnTo>
                    <a:lnTo>
                      <a:pt x="52" y="141"/>
                    </a:lnTo>
                    <a:lnTo>
                      <a:pt x="47" y="131"/>
                    </a:lnTo>
                    <a:lnTo>
                      <a:pt x="42" y="120"/>
                    </a:lnTo>
                    <a:lnTo>
                      <a:pt x="38" y="108"/>
                    </a:lnTo>
                    <a:lnTo>
                      <a:pt x="33" y="94"/>
                    </a:lnTo>
                    <a:lnTo>
                      <a:pt x="29" y="80"/>
                    </a:lnTo>
                    <a:lnTo>
                      <a:pt x="25" y="65"/>
                    </a:lnTo>
                    <a:lnTo>
                      <a:pt x="21" y="50"/>
                    </a:lnTo>
                    <a:lnTo>
                      <a:pt x="17" y="36"/>
                    </a:lnTo>
                    <a:lnTo>
                      <a:pt x="13" y="24"/>
                    </a:lnTo>
                    <a:lnTo>
                      <a:pt x="8" y="12"/>
                    </a:lnTo>
                    <a:lnTo>
                      <a:pt x="4" y="0"/>
                    </a:lnTo>
                    <a:lnTo>
                      <a:pt x="0" y="2"/>
                    </a:lnTo>
                    <a:lnTo>
                      <a:pt x="5" y="12"/>
                    </a:lnTo>
                    <a:lnTo>
                      <a:pt x="9" y="24"/>
                    </a:lnTo>
                    <a:lnTo>
                      <a:pt x="13" y="38"/>
                    </a:lnTo>
                    <a:lnTo>
                      <a:pt x="17" y="51"/>
                    </a:lnTo>
                    <a:lnTo>
                      <a:pt x="21" y="66"/>
                    </a:lnTo>
                    <a:lnTo>
                      <a:pt x="25" y="80"/>
                    </a:lnTo>
                    <a:lnTo>
                      <a:pt x="30" y="95"/>
                    </a:lnTo>
                    <a:lnTo>
                      <a:pt x="34" y="109"/>
                    </a:lnTo>
                    <a:lnTo>
                      <a:pt x="38" y="121"/>
                    </a:lnTo>
                    <a:lnTo>
                      <a:pt x="43" y="133"/>
                    </a:lnTo>
                    <a:lnTo>
                      <a:pt x="48" y="143"/>
                    </a:lnTo>
                    <a:lnTo>
                      <a:pt x="54" y="151"/>
                    </a:lnTo>
                    <a:lnTo>
                      <a:pt x="61" y="156"/>
                    </a:lnTo>
                    <a:lnTo>
                      <a:pt x="69" y="159"/>
                    </a:lnTo>
                    <a:lnTo>
                      <a:pt x="76" y="158"/>
                    </a:lnTo>
                    <a:lnTo>
                      <a:pt x="85" y="153"/>
                    </a:lnTo>
                    <a:lnTo>
                      <a:pt x="84" y="154"/>
                    </a:lnTo>
                    <a:lnTo>
                      <a:pt x="84" y="150"/>
                    </a:lnTo>
                    <a:lnTo>
                      <a:pt x="83" y="150"/>
                    </a:lnTo>
                    <a:lnTo>
                      <a:pt x="83" y="151"/>
                    </a:lnTo>
                    <a:lnTo>
                      <a:pt x="84" y="15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89" name="Freeform 59">
                <a:extLst>
                  <a:ext uri="{FF2B5EF4-FFF2-40B4-BE49-F238E27FC236}">
                    <a16:creationId xmlns:a16="http://schemas.microsoft.com/office/drawing/2014/main" id="{A1DC3845-1F05-4524-5C10-696F33E7F652}"/>
                  </a:ext>
                </a:extLst>
              </p:cNvPr>
              <p:cNvSpPr>
                <a:spLocks/>
              </p:cNvSpPr>
              <p:nvPr/>
            </p:nvSpPr>
            <p:spPr bwMode="auto">
              <a:xfrm>
                <a:off x="5045" y="3094"/>
                <a:ext cx="46" cy="161"/>
              </a:xfrm>
              <a:custGeom>
                <a:avLst/>
                <a:gdLst>
                  <a:gd name="T0" fmla="*/ 4 w 46"/>
                  <a:gd name="T1" fmla="*/ 0 h 161"/>
                  <a:gd name="T2" fmla="*/ 0 w 46"/>
                  <a:gd name="T3" fmla="*/ 1 h 161"/>
                  <a:gd name="T4" fmla="*/ 3 w 46"/>
                  <a:gd name="T5" fmla="*/ 12 h 161"/>
                  <a:gd name="T6" fmla="*/ 7 w 46"/>
                  <a:gd name="T7" fmla="*/ 24 h 161"/>
                  <a:gd name="T8" fmla="*/ 10 w 46"/>
                  <a:gd name="T9" fmla="*/ 37 h 161"/>
                  <a:gd name="T10" fmla="*/ 14 w 46"/>
                  <a:gd name="T11" fmla="*/ 50 h 161"/>
                  <a:gd name="T12" fmla="*/ 18 w 46"/>
                  <a:gd name="T13" fmla="*/ 62 h 161"/>
                  <a:gd name="T14" fmla="*/ 22 w 46"/>
                  <a:gd name="T15" fmla="*/ 76 h 161"/>
                  <a:gd name="T16" fmla="*/ 26 w 46"/>
                  <a:gd name="T17" fmla="*/ 88 h 161"/>
                  <a:gd name="T18" fmla="*/ 29 w 46"/>
                  <a:gd name="T19" fmla="*/ 101 h 161"/>
                  <a:gd name="T20" fmla="*/ 33 w 46"/>
                  <a:gd name="T21" fmla="*/ 112 h 161"/>
                  <a:gd name="T22" fmla="*/ 36 w 46"/>
                  <a:gd name="T23" fmla="*/ 123 h 161"/>
                  <a:gd name="T24" fmla="*/ 38 w 46"/>
                  <a:gd name="T25" fmla="*/ 133 h 161"/>
                  <a:gd name="T26" fmla="*/ 40 w 46"/>
                  <a:gd name="T27" fmla="*/ 142 h 161"/>
                  <a:gd name="T28" fmla="*/ 41 w 46"/>
                  <a:gd name="T29" fmla="*/ 148 h 161"/>
                  <a:gd name="T30" fmla="*/ 41 w 46"/>
                  <a:gd name="T31" fmla="*/ 153 h 161"/>
                  <a:gd name="T32" fmla="*/ 40 w 46"/>
                  <a:gd name="T33" fmla="*/ 155 h 161"/>
                  <a:gd name="T34" fmla="*/ 41 w 46"/>
                  <a:gd name="T35" fmla="*/ 156 h 161"/>
                  <a:gd name="T36" fmla="*/ 41 w 46"/>
                  <a:gd name="T37" fmla="*/ 160 h 161"/>
                  <a:gd name="T38" fmla="*/ 44 w 46"/>
                  <a:gd name="T39" fmla="*/ 157 h 161"/>
                  <a:gd name="T40" fmla="*/ 45 w 46"/>
                  <a:gd name="T41" fmla="*/ 153 h 161"/>
                  <a:gd name="T42" fmla="*/ 44 w 46"/>
                  <a:gd name="T43" fmla="*/ 148 h 161"/>
                  <a:gd name="T44" fmla="*/ 44 w 46"/>
                  <a:gd name="T45" fmla="*/ 140 h 161"/>
                  <a:gd name="T46" fmla="*/ 42 w 46"/>
                  <a:gd name="T47" fmla="*/ 132 h 161"/>
                  <a:gd name="T48" fmla="*/ 39 w 46"/>
                  <a:gd name="T49" fmla="*/ 122 h 161"/>
                  <a:gd name="T50" fmla="*/ 37 w 46"/>
                  <a:gd name="T51" fmla="*/ 111 h 161"/>
                  <a:gd name="T52" fmla="*/ 33 w 46"/>
                  <a:gd name="T53" fmla="*/ 100 h 161"/>
                  <a:gd name="T54" fmla="*/ 29 w 46"/>
                  <a:gd name="T55" fmla="*/ 88 h 161"/>
                  <a:gd name="T56" fmla="*/ 26 w 46"/>
                  <a:gd name="T57" fmla="*/ 74 h 161"/>
                  <a:gd name="T58" fmla="*/ 22 w 46"/>
                  <a:gd name="T59" fmla="*/ 62 h 161"/>
                  <a:gd name="T60" fmla="*/ 18 w 46"/>
                  <a:gd name="T61" fmla="*/ 49 h 161"/>
                  <a:gd name="T62" fmla="*/ 14 w 46"/>
                  <a:gd name="T63" fmla="*/ 36 h 161"/>
                  <a:gd name="T64" fmla="*/ 10 w 46"/>
                  <a:gd name="T65" fmla="*/ 23 h 161"/>
                  <a:gd name="T66" fmla="*/ 7 w 46"/>
                  <a:gd name="T67" fmla="*/ 11 h 161"/>
                  <a:gd name="T68" fmla="*/ 4 w 46"/>
                  <a:gd name="T69" fmla="*/ 0 h 161"/>
                  <a:gd name="T70" fmla="*/ 0 w 46"/>
                  <a:gd name="T71" fmla="*/ 1 h 161"/>
                  <a:gd name="T72" fmla="*/ 4 w 46"/>
                  <a:gd name="T73" fmla="*/ 0 h 1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161">
                    <a:moveTo>
                      <a:pt x="4" y="0"/>
                    </a:moveTo>
                    <a:lnTo>
                      <a:pt x="0" y="1"/>
                    </a:lnTo>
                    <a:lnTo>
                      <a:pt x="3" y="12"/>
                    </a:lnTo>
                    <a:lnTo>
                      <a:pt x="7" y="24"/>
                    </a:lnTo>
                    <a:lnTo>
                      <a:pt x="10" y="37"/>
                    </a:lnTo>
                    <a:lnTo>
                      <a:pt x="14" y="50"/>
                    </a:lnTo>
                    <a:lnTo>
                      <a:pt x="18" y="62"/>
                    </a:lnTo>
                    <a:lnTo>
                      <a:pt x="22" y="76"/>
                    </a:lnTo>
                    <a:lnTo>
                      <a:pt x="26" y="88"/>
                    </a:lnTo>
                    <a:lnTo>
                      <a:pt x="29" y="101"/>
                    </a:lnTo>
                    <a:lnTo>
                      <a:pt x="33" y="112"/>
                    </a:lnTo>
                    <a:lnTo>
                      <a:pt x="36" y="123"/>
                    </a:lnTo>
                    <a:lnTo>
                      <a:pt x="38" y="133"/>
                    </a:lnTo>
                    <a:lnTo>
                      <a:pt x="40" y="142"/>
                    </a:lnTo>
                    <a:lnTo>
                      <a:pt x="41" y="148"/>
                    </a:lnTo>
                    <a:lnTo>
                      <a:pt x="41" y="153"/>
                    </a:lnTo>
                    <a:lnTo>
                      <a:pt x="40" y="155"/>
                    </a:lnTo>
                    <a:lnTo>
                      <a:pt x="41" y="156"/>
                    </a:lnTo>
                    <a:lnTo>
                      <a:pt x="41" y="160"/>
                    </a:lnTo>
                    <a:lnTo>
                      <a:pt x="44" y="157"/>
                    </a:lnTo>
                    <a:lnTo>
                      <a:pt x="45" y="153"/>
                    </a:lnTo>
                    <a:lnTo>
                      <a:pt x="44" y="148"/>
                    </a:lnTo>
                    <a:lnTo>
                      <a:pt x="44" y="140"/>
                    </a:lnTo>
                    <a:lnTo>
                      <a:pt x="42" y="132"/>
                    </a:lnTo>
                    <a:lnTo>
                      <a:pt x="39" y="122"/>
                    </a:lnTo>
                    <a:lnTo>
                      <a:pt x="37" y="111"/>
                    </a:lnTo>
                    <a:lnTo>
                      <a:pt x="33" y="100"/>
                    </a:lnTo>
                    <a:lnTo>
                      <a:pt x="29" y="88"/>
                    </a:lnTo>
                    <a:lnTo>
                      <a:pt x="26" y="74"/>
                    </a:lnTo>
                    <a:lnTo>
                      <a:pt x="22" y="62"/>
                    </a:lnTo>
                    <a:lnTo>
                      <a:pt x="18" y="49"/>
                    </a:lnTo>
                    <a:lnTo>
                      <a:pt x="14" y="36"/>
                    </a:lnTo>
                    <a:lnTo>
                      <a:pt x="10" y="23"/>
                    </a:lnTo>
                    <a:lnTo>
                      <a:pt x="7" y="11"/>
                    </a:lnTo>
                    <a:lnTo>
                      <a:pt x="4" y="0"/>
                    </a:lnTo>
                    <a:lnTo>
                      <a:pt x="0" y="1"/>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0" name="Freeform 60">
                <a:extLst>
                  <a:ext uri="{FF2B5EF4-FFF2-40B4-BE49-F238E27FC236}">
                    <a16:creationId xmlns:a16="http://schemas.microsoft.com/office/drawing/2014/main" id="{280D8D64-2323-2B46-4979-CDC4C59354C6}"/>
                  </a:ext>
                </a:extLst>
              </p:cNvPr>
              <p:cNvSpPr>
                <a:spLocks/>
              </p:cNvSpPr>
              <p:nvPr/>
            </p:nvSpPr>
            <p:spPr bwMode="auto">
              <a:xfrm>
                <a:off x="5045" y="3094"/>
                <a:ext cx="69" cy="131"/>
              </a:xfrm>
              <a:custGeom>
                <a:avLst/>
                <a:gdLst>
                  <a:gd name="T0" fmla="*/ 68 w 69"/>
                  <a:gd name="T1" fmla="*/ 126 h 131"/>
                  <a:gd name="T2" fmla="*/ 68 w 69"/>
                  <a:gd name="T3" fmla="*/ 126 h 131"/>
                  <a:gd name="T4" fmla="*/ 66 w 69"/>
                  <a:gd name="T5" fmla="*/ 126 h 131"/>
                  <a:gd name="T6" fmla="*/ 64 w 69"/>
                  <a:gd name="T7" fmla="*/ 124 h 131"/>
                  <a:gd name="T8" fmla="*/ 60 w 69"/>
                  <a:gd name="T9" fmla="*/ 120 h 131"/>
                  <a:gd name="T10" fmla="*/ 56 w 69"/>
                  <a:gd name="T11" fmla="*/ 115 h 131"/>
                  <a:gd name="T12" fmla="*/ 52 w 69"/>
                  <a:gd name="T13" fmla="*/ 108 h 131"/>
                  <a:gd name="T14" fmla="*/ 48 w 69"/>
                  <a:gd name="T15" fmla="*/ 100 h 131"/>
                  <a:gd name="T16" fmla="*/ 43 w 69"/>
                  <a:gd name="T17" fmla="*/ 91 h 131"/>
                  <a:gd name="T18" fmla="*/ 38 w 69"/>
                  <a:gd name="T19" fmla="*/ 81 h 131"/>
                  <a:gd name="T20" fmla="*/ 33 w 69"/>
                  <a:gd name="T21" fmla="*/ 71 h 131"/>
                  <a:gd name="T22" fmla="*/ 29 w 69"/>
                  <a:gd name="T23" fmla="*/ 60 h 131"/>
                  <a:gd name="T24" fmla="*/ 23 w 69"/>
                  <a:gd name="T25" fmla="*/ 49 h 131"/>
                  <a:gd name="T26" fmla="*/ 19 w 69"/>
                  <a:gd name="T27" fmla="*/ 39 h 131"/>
                  <a:gd name="T28" fmla="*/ 15 w 69"/>
                  <a:gd name="T29" fmla="*/ 28 h 131"/>
                  <a:gd name="T30" fmla="*/ 11 w 69"/>
                  <a:gd name="T31" fmla="*/ 18 h 131"/>
                  <a:gd name="T32" fmla="*/ 7 w 69"/>
                  <a:gd name="T33" fmla="*/ 8 h 131"/>
                  <a:gd name="T34" fmla="*/ 4 w 69"/>
                  <a:gd name="T35" fmla="*/ 0 h 131"/>
                  <a:gd name="T36" fmla="*/ 0 w 69"/>
                  <a:gd name="T37" fmla="*/ 1 h 131"/>
                  <a:gd name="T38" fmla="*/ 3 w 69"/>
                  <a:gd name="T39" fmla="*/ 10 h 131"/>
                  <a:gd name="T40" fmla="*/ 7 w 69"/>
                  <a:gd name="T41" fmla="*/ 19 h 131"/>
                  <a:gd name="T42" fmla="*/ 11 w 69"/>
                  <a:gd name="T43" fmla="*/ 29 h 131"/>
                  <a:gd name="T44" fmla="*/ 15 w 69"/>
                  <a:gd name="T45" fmla="*/ 40 h 131"/>
                  <a:gd name="T46" fmla="*/ 19 w 69"/>
                  <a:gd name="T47" fmla="*/ 51 h 131"/>
                  <a:gd name="T48" fmla="*/ 25 w 69"/>
                  <a:gd name="T49" fmla="*/ 62 h 131"/>
                  <a:gd name="T50" fmla="*/ 29 w 69"/>
                  <a:gd name="T51" fmla="*/ 72 h 131"/>
                  <a:gd name="T52" fmla="*/ 34 w 69"/>
                  <a:gd name="T53" fmla="*/ 83 h 131"/>
                  <a:gd name="T54" fmla="*/ 39 w 69"/>
                  <a:gd name="T55" fmla="*/ 93 h 131"/>
                  <a:gd name="T56" fmla="*/ 44 w 69"/>
                  <a:gd name="T57" fmla="*/ 102 h 131"/>
                  <a:gd name="T58" fmla="*/ 49 w 69"/>
                  <a:gd name="T59" fmla="*/ 110 h 131"/>
                  <a:gd name="T60" fmla="*/ 54 w 69"/>
                  <a:gd name="T61" fmla="*/ 117 h 131"/>
                  <a:gd name="T62" fmla="*/ 58 w 69"/>
                  <a:gd name="T63" fmla="*/ 122 h 131"/>
                  <a:gd name="T64" fmla="*/ 61 w 69"/>
                  <a:gd name="T65" fmla="*/ 127 h 131"/>
                  <a:gd name="T66" fmla="*/ 65 w 69"/>
                  <a:gd name="T67" fmla="*/ 130 h 131"/>
                  <a:gd name="T68" fmla="*/ 68 w 69"/>
                  <a:gd name="T69" fmla="*/ 130 h 131"/>
                  <a:gd name="T70" fmla="*/ 68 w 69"/>
                  <a:gd name="T71" fmla="*/ 126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31">
                    <a:moveTo>
                      <a:pt x="68" y="126"/>
                    </a:moveTo>
                    <a:lnTo>
                      <a:pt x="68" y="126"/>
                    </a:lnTo>
                    <a:lnTo>
                      <a:pt x="66" y="126"/>
                    </a:lnTo>
                    <a:lnTo>
                      <a:pt x="64" y="124"/>
                    </a:lnTo>
                    <a:lnTo>
                      <a:pt x="60" y="120"/>
                    </a:lnTo>
                    <a:lnTo>
                      <a:pt x="56" y="115"/>
                    </a:lnTo>
                    <a:lnTo>
                      <a:pt x="52" y="108"/>
                    </a:lnTo>
                    <a:lnTo>
                      <a:pt x="48" y="100"/>
                    </a:lnTo>
                    <a:lnTo>
                      <a:pt x="43" y="91"/>
                    </a:lnTo>
                    <a:lnTo>
                      <a:pt x="38" y="81"/>
                    </a:lnTo>
                    <a:lnTo>
                      <a:pt x="33" y="71"/>
                    </a:lnTo>
                    <a:lnTo>
                      <a:pt x="29" y="60"/>
                    </a:lnTo>
                    <a:lnTo>
                      <a:pt x="23" y="49"/>
                    </a:lnTo>
                    <a:lnTo>
                      <a:pt x="19" y="39"/>
                    </a:lnTo>
                    <a:lnTo>
                      <a:pt x="15" y="28"/>
                    </a:lnTo>
                    <a:lnTo>
                      <a:pt x="11" y="18"/>
                    </a:lnTo>
                    <a:lnTo>
                      <a:pt x="7" y="8"/>
                    </a:lnTo>
                    <a:lnTo>
                      <a:pt x="4" y="0"/>
                    </a:lnTo>
                    <a:lnTo>
                      <a:pt x="0" y="1"/>
                    </a:lnTo>
                    <a:lnTo>
                      <a:pt x="3" y="10"/>
                    </a:lnTo>
                    <a:lnTo>
                      <a:pt x="7" y="19"/>
                    </a:lnTo>
                    <a:lnTo>
                      <a:pt x="11" y="29"/>
                    </a:lnTo>
                    <a:lnTo>
                      <a:pt x="15" y="40"/>
                    </a:lnTo>
                    <a:lnTo>
                      <a:pt x="19" y="51"/>
                    </a:lnTo>
                    <a:lnTo>
                      <a:pt x="25" y="62"/>
                    </a:lnTo>
                    <a:lnTo>
                      <a:pt x="29" y="72"/>
                    </a:lnTo>
                    <a:lnTo>
                      <a:pt x="34" y="83"/>
                    </a:lnTo>
                    <a:lnTo>
                      <a:pt x="39" y="93"/>
                    </a:lnTo>
                    <a:lnTo>
                      <a:pt x="44" y="102"/>
                    </a:lnTo>
                    <a:lnTo>
                      <a:pt x="49" y="110"/>
                    </a:lnTo>
                    <a:lnTo>
                      <a:pt x="54" y="117"/>
                    </a:lnTo>
                    <a:lnTo>
                      <a:pt x="58" y="122"/>
                    </a:lnTo>
                    <a:lnTo>
                      <a:pt x="61" y="127"/>
                    </a:lnTo>
                    <a:lnTo>
                      <a:pt x="65" y="130"/>
                    </a:lnTo>
                    <a:lnTo>
                      <a:pt x="68" y="130"/>
                    </a:lnTo>
                    <a:lnTo>
                      <a:pt x="68" y="12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1" name="Freeform 61">
                <a:extLst>
                  <a:ext uri="{FF2B5EF4-FFF2-40B4-BE49-F238E27FC236}">
                    <a16:creationId xmlns:a16="http://schemas.microsoft.com/office/drawing/2014/main" id="{63DD8EFE-173B-BAC5-C814-C00686DD22DF}"/>
                  </a:ext>
                </a:extLst>
              </p:cNvPr>
              <p:cNvSpPr>
                <a:spLocks/>
              </p:cNvSpPr>
              <p:nvPr/>
            </p:nvSpPr>
            <p:spPr bwMode="auto">
              <a:xfrm>
                <a:off x="5099" y="3104"/>
                <a:ext cx="29" cy="121"/>
              </a:xfrm>
              <a:custGeom>
                <a:avLst/>
                <a:gdLst>
                  <a:gd name="T0" fmla="*/ 0 w 29"/>
                  <a:gd name="T1" fmla="*/ 1 h 121"/>
                  <a:gd name="T2" fmla="*/ 0 w 29"/>
                  <a:gd name="T3" fmla="*/ 1 h 121"/>
                  <a:gd name="T4" fmla="*/ 4 w 29"/>
                  <a:gd name="T5" fmla="*/ 13 h 121"/>
                  <a:gd name="T6" fmla="*/ 7 w 29"/>
                  <a:gd name="T7" fmla="*/ 25 h 121"/>
                  <a:gd name="T8" fmla="*/ 11 w 29"/>
                  <a:gd name="T9" fmla="*/ 36 h 121"/>
                  <a:gd name="T10" fmla="*/ 14 w 29"/>
                  <a:gd name="T11" fmla="*/ 47 h 121"/>
                  <a:gd name="T12" fmla="*/ 17 w 29"/>
                  <a:gd name="T13" fmla="*/ 58 h 121"/>
                  <a:gd name="T14" fmla="*/ 19 w 29"/>
                  <a:gd name="T15" fmla="*/ 68 h 121"/>
                  <a:gd name="T16" fmla="*/ 21 w 29"/>
                  <a:gd name="T17" fmla="*/ 78 h 121"/>
                  <a:gd name="T18" fmla="*/ 23 w 29"/>
                  <a:gd name="T19" fmla="*/ 86 h 121"/>
                  <a:gd name="T20" fmla="*/ 24 w 29"/>
                  <a:gd name="T21" fmla="*/ 94 h 121"/>
                  <a:gd name="T22" fmla="*/ 24 w 29"/>
                  <a:gd name="T23" fmla="*/ 101 h 121"/>
                  <a:gd name="T24" fmla="*/ 24 w 29"/>
                  <a:gd name="T25" fmla="*/ 107 h 121"/>
                  <a:gd name="T26" fmla="*/ 24 w 29"/>
                  <a:gd name="T27" fmla="*/ 111 h 121"/>
                  <a:gd name="T28" fmla="*/ 22 w 29"/>
                  <a:gd name="T29" fmla="*/ 114 h 121"/>
                  <a:gd name="T30" fmla="*/ 21 w 29"/>
                  <a:gd name="T31" fmla="*/ 116 h 121"/>
                  <a:gd name="T32" fmla="*/ 18 w 29"/>
                  <a:gd name="T33" fmla="*/ 117 h 121"/>
                  <a:gd name="T34" fmla="*/ 14 w 29"/>
                  <a:gd name="T35" fmla="*/ 116 h 121"/>
                  <a:gd name="T36" fmla="*/ 14 w 29"/>
                  <a:gd name="T37" fmla="*/ 120 h 121"/>
                  <a:gd name="T38" fmla="*/ 18 w 29"/>
                  <a:gd name="T39" fmla="*/ 120 h 121"/>
                  <a:gd name="T40" fmla="*/ 22 w 29"/>
                  <a:gd name="T41" fmla="*/ 119 h 121"/>
                  <a:gd name="T42" fmla="*/ 26 w 29"/>
                  <a:gd name="T43" fmla="*/ 116 h 121"/>
                  <a:gd name="T44" fmla="*/ 28 w 29"/>
                  <a:gd name="T45" fmla="*/ 112 h 121"/>
                  <a:gd name="T46" fmla="*/ 28 w 29"/>
                  <a:gd name="T47" fmla="*/ 107 h 121"/>
                  <a:gd name="T48" fmla="*/ 28 w 29"/>
                  <a:gd name="T49" fmla="*/ 101 h 121"/>
                  <a:gd name="T50" fmla="*/ 28 w 29"/>
                  <a:gd name="T51" fmla="*/ 94 h 121"/>
                  <a:gd name="T52" fmla="*/ 27 w 29"/>
                  <a:gd name="T53" fmla="*/ 86 h 121"/>
                  <a:gd name="T54" fmla="*/ 25 w 29"/>
                  <a:gd name="T55" fmla="*/ 77 h 121"/>
                  <a:gd name="T56" fmla="*/ 23 w 29"/>
                  <a:gd name="T57" fmla="*/ 67 h 121"/>
                  <a:gd name="T58" fmla="*/ 21 w 29"/>
                  <a:gd name="T59" fmla="*/ 57 h 121"/>
                  <a:gd name="T60" fmla="*/ 18 w 29"/>
                  <a:gd name="T61" fmla="*/ 46 h 121"/>
                  <a:gd name="T62" fmla="*/ 14 w 29"/>
                  <a:gd name="T63" fmla="*/ 35 h 121"/>
                  <a:gd name="T64" fmla="*/ 11 w 29"/>
                  <a:gd name="T65" fmla="*/ 24 h 121"/>
                  <a:gd name="T66" fmla="*/ 8 w 29"/>
                  <a:gd name="T67" fmla="*/ 12 h 121"/>
                  <a:gd name="T68" fmla="*/ 4 w 29"/>
                  <a:gd name="T69" fmla="*/ 0 h 121"/>
                  <a:gd name="T70" fmla="*/ 0 w 29"/>
                  <a:gd name="T71" fmla="*/ 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21">
                    <a:moveTo>
                      <a:pt x="0" y="1"/>
                    </a:moveTo>
                    <a:lnTo>
                      <a:pt x="0" y="1"/>
                    </a:lnTo>
                    <a:lnTo>
                      <a:pt x="4" y="13"/>
                    </a:lnTo>
                    <a:lnTo>
                      <a:pt x="7" y="25"/>
                    </a:lnTo>
                    <a:lnTo>
                      <a:pt x="11" y="36"/>
                    </a:lnTo>
                    <a:lnTo>
                      <a:pt x="14" y="47"/>
                    </a:lnTo>
                    <a:lnTo>
                      <a:pt x="17" y="58"/>
                    </a:lnTo>
                    <a:lnTo>
                      <a:pt x="19" y="68"/>
                    </a:lnTo>
                    <a:lnTo>
                      <a:pt x="21" y="78"/>
                    </a:lnTo>
                    <a:lnTo>
                      <a:pt x="23" y="86"/>
                    </a:lnTo>
                    <a:lnTo>
                      <a:pt x="24" y="94"/>
                    </a:lnTo>
                    <a:lnTo>
                      <a:pt x="24" y="101"/>
                    </a:lnTo>
                    <a:lnTo>
                      <a:pt x="24" y="107"/>
                    </a:lnTo>
                    <a:lnTo>
                      <a:pt x="24" y="111"/>
                    </a:lnTo>
                    <a:lnTo>
                      <a:pt x="22" y="114"/>
                    </a:lnTo>
                    <a:lnTo>
                      <a:pt x="21" y="116"/>
                    </a:lnTo>
                    <a:lnTo>
                      <a:pt x="18" y="117"/>
                    </a:lnTo>
                    <a:lnTo>
                      <a:pt x="14" y="116"/>
                    </a:lnTo>
                    <a:lnTo>
                      <a:pt x="14" y="120"/>
                    </a:lnTo>
                    <a:lnTo>
                      <a:pt x="18" y="120"/>
                    </a:lnTo>
                    <a:lnTo>
                      <a:pt x="22" y="119"/>
                    </a:lnTo>
                    <a:lnTo>
                      <a:pt x="26" y="116"/>
                    </a:lnTo>
                    <a:lnTo>
                      <a:pt x="28" y="112"/>
                    </a:lnTo>
                    <a:lnTo>
                      <a:pt x="28" y="107"/>
                    </a:lnTo>
                    <a:lnTo>
                      <a:pt x="28" y="101"/>
                    </a:lnTo>
                    <a:lnTo>
                      <a:pt x="28" y="94"/>
                    </a:lnTo>
                    <a:lnTo>
                      <a:pt x="27" y="86"/>
                    </a:lnTo>
                    <a:lnTo>
                      <a:pt x="25" y="77"/>
                    </a:lnTo>
                    <a:lnTo>
                      <a:pt x="23" y="67"/>
                    </a:lnTo>
                    <a:lnTo>
                      <a:pt x="21" y="57"/>
                    </a:lnTo>
                    <a:lnTo>
                      <a:pt x="18" y="46"/>
                    </a:lnTo>
                    <a:lnTo>
                      <a:pt x="14" y="35"/>
                    </a:lnTo>
                    <a:lnTo>
                      <a:pt x="11" y="24"/>
                    </a:lnTo>
                    <a:lnTo>
                      <a:pt x="8" y="12"/>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2" name="Freeform 62">
                <a:extLst>
                  <a:ext uri="{FF2B5EF4-FFF2-40B4-BE49-F238E27FC236}">
                    <a16:creationId xmlns:a16="http://schemas.microsoft.com/office/drawing/2014/main" id="{AF5AF370-E31F-D681-E151-D231FC09DDAB}"/>
                  </a:ext>
                </a:extLst>
              </p:cNvPr>
              <p:cNvSpPr>
                <a:spLocks/>
              </p:cNvSpPr>
              <p:nvPr/>
            </p:nvSpPr>
            <p:spPr bwMode="auto">
              <a:xfrm>
                <a:off x="5064" y="3029"/>
                <a:ext cx="40" cy="77"/>
              </a:xfrm>
              <a:custGeom>
                <a:avLst/>
                <a:gdLst>
                  <a:gd name="T0" fmla="*/ 3 w 40"/>
                  <a:gd name="T1" fmla="*/ 0 h 77"/>
                  <a:gd name="T2" fmla="*/ 0 w 40"/>
                  <a:gd name="T3" fmla="*/ 2 h 77"/>
                  <a:gd name="T4" fmla="*/ 5 w 40"/>
                  <a:gd name="T5" fmla="*/ 10 h 77"/>
                  <a:gd name="T6" fmla="*/ 9 w 40"/>
                  <a:gd name="T7" fmla="*/ 18 h 77"/>
                  <a:gd name="T8" fmla="*/ 14 w 40"/>
                  <a:gd name="T9" fmla="*/ 26 h 77"/>
                  <a:gd name="T10" fmla="*/ 18 w 40"/>
                  <a:gd name="T11" fmla="*/ 34 h 77"/>
                  <a:gd name="T12" fmla="*/ 22 w 40"/>
                  <a:gd name="T13" fmla="*/ 43 h 77"/>
                  <a:gd name="T14" fmla="*/ 27 w 40"/>
                  <a:gd name="T15" fmla="*/ 52 h 77"/>
                  <a:gd name="T16" fmla="*/ 31 w 40"/>
                  <a:gd name="T17" fmla="*/ 63 h 77"/>
                  <a:gd name="T18" fmla="*/ 35 w 40"/>
                  <a:gd name="T19" fmla="*/ 76 h 77"/>
                  <a:gd name="T20" fmla="*/ 39 w 40"/>
                  <a:gd name="T21" fmla="*/ 75 h 77"/>
                  <a:gd name="T22" fmla="*/ 35 w 40"/>
                  <a:gd name="T23" fmla="*/ 62 h 77"/>
                  <a:gd name="T24" fmla="*/ 30 w 40"/>
                  <a:gd name="T25" fmla="*/ 50 h 77"/>
                  <a:gd name="T26" fmla="*/ 26 w 40"/>
                  <a:gd name="T27" fmla="*/ 41 h 77"/>
                  <a:gd name="T28" fmla="*/ 22 w 40"/>
                  <a:gd name="T29" fmla="*/ 32 h 77"/>
                  <a:gd name="T30" fmla="*/ 17 w 40"/>
                  <a:gd name="T31" fmla="*/ 24 h 77"/>
                  <a:gd name="T32" fmla="*/ 13 w 40"/>
                  <a:gd name="T33" fmla="*/ 16 h 77"/>
                  <a:gd name="T34" fmla="*/ 8 w 40"/>
                  <a:gd name="T35" fmla="*/ 8 h 77"/>
                  <a:gd name="T36" fmla="*/ 3 w 40"/>
                  <a:gd name="T37" fmla="*/ 0 h 77"/>
                  <a:gd name="T38" fmla="*/ 0 w 40"/>
                  <a:gd name="T39" fmla="*/ 2 h 77"/>
                  <a:gd name="T40" fmla="*/ 3 w 40"/>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 y="0"/>
                    </a:moveTo>
                    <a:lnTo>
                      <a:pt x="0" y="2"/>
                    </a:lnTo>
                    <a:lnTo>
                      <a:pt x="5" y="10"/>
                    </a:lnTo>
                    <a:lnTo>
                      <a:pt x="9" y="18"/>
                    </a:lnTo>
                    <a:lnTo>
                      <a:pt x="14" y="26"/>
                    </a:lnTo>
                    <a:lnTo>
                      <a:pt x="18" y="34"/>
                    </a:lnTo>
                    <a:lnTo>
                      <a:pt x="22" y="43"/>
                    </a:lnTo>
                    <a:lnTo>
                      <a:pt x="27" y="52"/>
                    </a:lnTo>
                    <a:lnTo>
                      <a:pt x="31" y="63"/>
                    </a:lnTo>
                    <a:lnTo>
                      <a:pt x="35" y="76"/>
                    </a:lnTo>
                    <a:lnTo>
                      <a:pt x="39" y="75"/>
                    </a:lnTo>
                    <a:lnTo>
                      <a:pt x="35" y="62"/>
                    </a:lnTo>
                    <a:lnTo>
                      <a:pt x="30" y="50"/>
                    </a:lnTo>
                    <a:lnTo>
                      <a:pt x="26" y="41"/>
                    </a:lnTo>
                    <a:lnTo>
                      <a:pt x="22" y="32"/>
                    </a:lnTo>
                    <a:lnTo>
                      <a:pt x="17" y="24"/>
                    </a:lnTo>
                    <a:lnTo>
                      <a:pt x="13" y="16"/>
                    </a:lnTo>
                    <a:lnTo>
                      <a:pt x="8" y="8"/>
                    </a:lnTo>
                    <a:lnTo>
                      <a:pt x="3" y="0"/>
                    </a:lnTo>
                    <a:lnTo>
                      <a:pt x="0" y="2"/>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3" name="Freeform 63">
                <a:extLst>
                  <a:ext uri="{FF2B5EF4-FFF2-40B4-BE49-F238E27FC236}">
                    <a16:creationId xmlns:a16="http://schemas.microsoft.com/office/drawing/2014/main" id="{AEB97DDE-8B8B-156A-5343-67220E039960}"/>
                  </a:ext>
                </a:extLst>
              </p:cNvPr>
              <p:cNvSpPr>
                <a:spLocks/>
              </p:cNvSpPr>
              <p:nvPr/>
            </p:nvSpPr>
            <p:spPr bwMode="auto">
              <a:xfrm>
                <a:off x="5064" y="3020"/>
                <a:ext cx="28" cy="32"/>
              </a:xfrm>
              <a:custGeom>
                <a:avLst/>
                <a:gdLst>
                  <a:gd name="T0" fmla="*/ 27 w 28"/>
                  <a:gd name="T1" fmla="*/ 29 h 32"/>
                  <a:gd name="T2" fmla="*/ 27 w 28"/>
                  <a:gd name="T3" fmla="*/ 29 h 32"/>
                  <a:gd name="T4" fmla="*/ 16 w 28"/>
                  <a:gd name="T5" fmla="*/ 12 h 32"/>
                  <a:gd name="T6" fmla="*/ 8 w 28"/>
                  <a:gd name="T7" fmla="*/ 3 h 32"/>
                  <a:gd name="T8" fmla="*/ 4 w 28"/>
                  <a:gd name="T9" fmla="*/ 0 h 32"/>
                  <a:gd name="T10" fmla="*/ 1 w 28"/>
                  <a:gd name="T11" fmla="*/ 3 h 32"/>
                  <a:gd name="T12" fmla="*/ 1 w 28"/>
                  <a:gd name="T13" fmla="*/ 7 h 32"/>
                  <a:gd name="T14" fmla="*/ 2 w 28"/>
                  <a:gd name="T15" fmla="*/ 11 h 32"/>
                  <a:gd name="T16" fmla="*/ 5 w 28"/>
                  <a:gd name="T17" fmla="*/ 11 h 32"/>
                  <a:gd name="T18" fmla="*/ 3 w 28"/>
                  <a:gd name="T19" fmla="*/ 9 h 32"/>
                  <a:gd name="T20" fmla="*/ 0 w 28"/>
                  <a:gd name="T21" fmla="*/ 11 h 32"/>
                  <a:gd name="T22" fmla="*/ 3 w 28"/>
                  <a:gd name="T23" fmla="*/ 14 h 32"/>
                  <a:gd name="T24" fmla="*/ 6 w 28"/>
                  <a:gd name="T25" fmla="*/ 11 h 32"/>
                  <a:gd name="T26" fmla="*/ 5 w 28"/>
                  <a:gd name="T27" fmla="*/ 7 h 32"/>
                  <a:gd name="T28" fmla="*/ 5 w 28"/>
                  <a:gd name="T29" fmla="*/ 3 h 32"/>
                  <a:gd name="T30" fmla="*/ 3 w 28"/>
                  <a:gd name="T31" fmla="*/ 4 h 32"/>
                  <a:gd name="T32" fmla="*/ 6 w 28"/>
                  <a:gd name="T33" fmla="*/ 6 h 32"/>
                  <a:gd name="T34" fmla="*/ 13 w 28"/>
                  <a:gd name="T35" fmla="*/ 14 h 32"/>
                  <a:gd name="T36" fmla="*/ 25 w 28"/>
                  <a:gd name="T37" fmla="*/ 31 h 32"/>
                  <a:gd name="T38" fmla="*/ 27 w 28"/>
                  <a:gd name="T39" fmla="*/ 29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 h="32">
                    <a:moveTo>
                      <a:pt x="27" y="29"/>
                    </a:moveTo>
                    <a:lnTo>
                      <a:pt x="27" y="29"/>
                    </a:lnTo>
                    <a:lnTo>
                      <a:pt x="16" y="12"/>
                    </a:lnTo>
                    <a:lnTo>
                      <a:pt x="8" y="3"/>
                    </a:lnTo>
                    <a:lnTo>
                      <a:pt x="4" y="0"/>
                    </a:lnTo>
                    <a:lnTo>
                      <a:pt x="1" y="3"/>
                    </a:lnTo>
                    <a:lnTo>
                      <a:pt x="1" y="7"/>
                    </a:lnTo>
                    <a:lnTo>
                      <a:pt x="2" y="11"/>
                    </a:lnTo>
                    <a:lnTo>
                      <a:pt x="5" y="11"/>
                    </a:lnTo>
                    <a:lnTo>
                      <a:pt x="3" y="9"/>
                    </a:lnTo>
                    <a:lnTo>
                      <a:pt x="0" y="11"/>
                    </a:lnTo>
                    <a:lnTo>
                      <a:pt x="3" y="14"/>
                    </a:lnTo>
                    <a:lnTo>
                      <a:pt x="6" y="11"/>
                    </a:lnTo>
                    <a:lnTo>
                      <a:pt x="5" y="7"/>
                    </a:lnTo>
                    <a:lnTo>
                      <a:pt x="5" y="3"/>
                    </a:lnTo>
                    <a:lnTo>
                      <a:pt x="3" y="4"/>
                    </a:lnTo>
                    <a:lnTo>
                      <a:pt x="6" y="6"/>
                    </a:lnTo>
                    <a:lnTo>
                      <a:pt x="13" y="14"/>
                    </a:lnTo>
                    <a:lnTo>
                      <a:pt x="25" y="31"/>
                    </a:lnTo>
                    <a:lnTo>
                      <a:pt x="27"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4" name="Freeform 64">
                <a:extLst>
                  <a:ext uri="{FF2B5EF4-FFF2-40B4-BE49-F238E27FC236}">
                    <a16:creationId xmlns:a16="http://schemas.microsoft.com/office/drawing/2014/main" id="{89733422-F437-1E15-7604-1BA1AAA5DF4B}"/>
                  </a:ext>
                </a:extLst>
              </p:cNvPr>
              <p:cNvSpPr>
                <a:spLocks/>
              </p:cNvSpPr>
              <p:nvPr/>
            </p:nvSpPr>
            <p:spPr bwMode="auto">
              <a:xfrm>
                <a:off x="5089" y="3049"/>
                <a:ext cx="44" cy="51"/>
              </a:xfrm>
              <a:custGeom>
                <a:avLst/>
                <a:gdLst>
                  <a:gd name="T0" fmla="*/ 42 w 44"/>
                  <a:gd name="T1" fmla="*/ 46 h 51"/>
                  <a:gd name="T2" fmla="*/ 43 w 44"/>
                  <a:gd name="T3" fmla="*/ 47 h 51"/>
                  <a:gd name="T4" fmla="*/ 37 w 44"/>
                  <a:gd name="T5" fmla="*/ 41 h 51"/>
                  <a:gd name="T6" fmla="*/ 32 w 44"/>
                  <a:gd name="T7" fmla="*/ 36 h 51"/>
                  <a:gd name="T8" fmla="*/ 27 w 44"/>
                  <a:gd name="T9" fmla="*/ 30 h 51"/>
                  <a:gd name="T10" fmla="*/ 22 w 44"/>
                  <a:gd name="T11" fmla="*/ 24 h 51"/>
                  <a:gd name="T12" fmla="*/ 16 w 44"/>
                  <a:gd name="T13" fmla="*/ 19 h 51"/>
                  <a:gd name="T14" fmla="*/ 12 w 44"/>
                  <a:gd name="T15" fmla="*/ 13 h 51"/>
                  <a:gd name="T16" fmla="*/ 7 w 44"/>
                  <a:gd name="T17" fmla="*/ 7 h 51"/>
                  <a:gd name="T18" fmla="*/ 2 w 44"/>
                  <a:gd name="T19" fmla="*/ 0 h 51"/>
                  <a:gd name="T20" fmla="*/ 0 w 44"/>
                  <a:gd name="T21" fmla="*/ 2 h 51"/>
                  <a:gd name="T22" fmla="*/ 4 w 44"/>
                  <a:gd name="T23" fmla="*/ 9 h 51"/>
                  <a:gd name="T24" fmla="*/ 9 w 44"/>
                  <a:gd name="T25" fmla="*/ 15 h 51"/>
                  <a:gd name="T26" fmla="*/ 14 w 44"/>
                  <a:gd name="T27" fmla="*/ 22 h 51"/>
                  <a:gd name="T28" fmla="*/ 19 w 44"/>
                  <a:gd name="T29" fmla="*/ 27 h 51"/>
                  <a:gd name="T30" fmla="*/ 24 w 44"/>
                  <a:gd name="T31" fmla="*/ 33 h 51"/>
                  <a:gd name="T32" fmla="*/ 29 w 44"/>
                  <a:gd name="T33" fmla="*/ 38 h 51"/>
                  <a:gd name="T34" fmla="*/ 34 w 44"/>
                  <a:gd name="T35" fmla="*/ 44 h 51"/>
                  <a:gd name="T36" fmla="*/ 40 w 44"/>
                  <a:gd name="T37" fmla="*/ 50 h 51"/>
                  <a:gd name="T38" fmla="*/ 42 w 44"/>
                  <a:gd name="T39" fmla="*/ 46 h 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51">
                    <a:moveTo>
                      <a:pt x="42" y="46"/>
                    </a:moveTo>
                    <a:lnTo>
                      <a:pt x="43" y="47"/>
                    </a:lnTo>
                    <a:lnTo>
                      <a:pt x="37" y="41"/>
                    </a:lnTo>
                    <a:lnTo>
                      <a:pt x="32" y="36"/>
                    </a:lnTo>
                    <a:lnTo>
                      <a:pt x="27" y="30"/>
                    </a:lnTo>
                    <a:lnTo>
                      <a:pt x="22" y="24"/>
                    </a:lnTo>
                    <a:lnTo>
                      <a:pt x="16" y="19"/>
                    </a:lnTo>
                    <a:lnTo>
                      <a:pt x="12" y="13"/>
                    </a:lnTo>
                    <a:lnTo>
                      <a:pt x="7" y="7"/>
                    </a:lnTo>
                    <a:lnTo>
                      <a:pt x="2" y="0"/>
                    </a:lnTo>
                    <a:lnTo>
                      <a:pt x="0" y="2"/>
                    </a:lnTo>
                    <a:lnTo>
                      <a:pt x="4" y="9"/>
                    </a:lnTo>
                    <a:lnTo>
                      <a:pt x="9" y="15"/>
                    </a:lnTo>
                    <a:lnTo>
                      <a:pt x="14" y="22"/>
                    </a:lnTo>
                    <a:lnTo>
                      <a:pt x="19" y="27"/>
                    </a:lnTo>
                    <a:lnTo>
                      <a:pt x="24" y="33"/>
                    </a:lnTo>
                    <a:lnTo>
                      <a:pt x="29" y="38"/>
                    </a:lnTo>
                    <a:lnTo>
                      <a:pt x="34" y="44"/>
                    </a:lnTo>
                    <a:lnTo>
                      <a:pt x="40" y="50"/>
                    </a:lnTo>
                    <a:lnTo>
                      <a:pt x="42"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5" name="Freeform 65">
                <a:extLst>
                  <a:ext uri="{FF2B5EF4-FFF2-40B4-BE49-F238E27FC236}">
                    <a16:creationId xmlns:a16="http://schemas.microsoft.com/office/drawing/2014/main" id="{383F843C-59A7-23D0-7F73-88DF93EDAE99}"/>
                  </a:ext>
                </a:extLst>
              </p:cNvPr>
              <p:cNvSpPr>
                <a:spLocks/>
              </p:cNvSpPr>
              <p:nvPr/>
            </p:nvSpPr>
            <p:spPr bwMode="auto">
              <a:xfrm>
                <a:off x="5129" y="3045"/>
                <a:ext cx="23" cy="58"/>
              </a:xfrm>
              <a:custGeom>
                <a:avLst/>
                <a:gdLst>
                  <a:gd name="T0" fmla="*/ 8 w 23"/>
                  <a:gd name="T1" fmla="*/ 1 h 58"/>
                  <a:gd name="T2" fmla="*/ 8 w 23"/>
                  <a:gd name="T3" fmla="*/ 1 h 58"/>
                  <a:gd name="T4" fmla="*/ 13 w 23"/>
                  <a:gd name="T5" fmla="*/ 16 h 58"/>
                  <a:gd name="T6" fmla="*/ 16 w 23"/>
                  <a:gd name="T7" fmla="*/ 30 h 58"/>
                  <a:gd name="T8" fmla="*/ 18 w 23"/>
                  <a:gd name="T9" fmla="*/ 40 h 58"/>
                  <a:gd name="T10" fmla="*/ 18 w 23"/>
                  <a:gd name="T11" fmla="*/ 47 h 58"/>
                  <a:gd name="T12" fmla="*/ 17 w 23"/>
                  <a:gd name="T13" fmla="*/ 52 h 58"/>
                  <a:gd name="T14" fmla="*/ 14 w 23"/>
                  <a:gd name="T15" fmla="*/ 54 h 58"/>
                  <a:gd name="T16" fmla="*/ 10 w 23"/>
                  <a:gd name="T17" fmla="*/ 54 h 58"/>
                  <a:gd name="T18" fmla="*/ 2 w 23"/>
                  <a:gd name="T19" fmla="*/ 50 h 58"/>
                  <a:gd name="T20" fmla="*/ 0 w 23"/>
                  <a:gd name="T21" fmla="*/ 54 h 58"/>
                  <a:gd name="T22" fmla="*/ 9 w 23"/>
                  <a:gd name="T23" fmla="*/ 57 h 58"/>
                  <a:gd name="T24" fmla="*/ 16 w 23"/>
                  <a:gd name="T25" fmla="*/ 57 h 58"/>
                  <a:gd name="T26" fmla="*/ 20 w 23"/>
                  <a:gd name="T27" fmla="*/ 54 h 58"/>
                  <a:gd name="T28" fmla="*/ 22 w 23"/>
                  <a:gd name="T29" fmla="*/ 47 h 58"/>
                  <a:gd name="T30" fmla="*/ 22 w 23"/>
                  <a:gd name="T31" fmla="*/ 40 h 58"/>
                  <a:gd name="T32" fmla="*/ 20 w 23"/>
                  <a:gd name="T33" fmla="*/ 28 h 58"/>
                  <a:gd name="T34" fmla="*/ 16 w 23"/>
                  <a:gd name="T35" fmla="*/ 16 h 58"/>
                  <a:gd name="T36" fmla="*/ 12 w 23"/>
                  <a:gd name="T37" fmla="*/ 0 h 58"/>
                  <a:gd name="T38" fmla="*/ 8 w 23"/>
                  <a:gd name="T39" fmla="*/ 1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8" y="1"/>
                    </a:moveTo>
                    <a:lnTo>
                      <a:pt x="8" y="1"/>
                    </a:lnTo>
                    <a:lnTo>
                      <a:pt x="13" y="16"/>
                    </a:lnTo>
                    <a:lnTo>
                      <a:pt x="16" y="30"/>
                    </a:lnTo>
                    <a:lnTo>
                      <a:pt x="18" y="40"/>
                    </a:lnTo>
                    <a:lnTo>
                      <a:pt x="18" y="47"/>
                    </a:lnTo>
                    <a:lnTo>
                      <a:pt x="17" y="52"/>
                    </a:lnTo>
                    <a:lnTo>
                      <a:pt x="14" y="54"/>
                    </a:lnTo>
                    <a:lnTo>
                      <a:pt x="10" y="54"/>
                    </a:lnTo>
                    <a:lnTo>
                      <a:pt x="2" y="50"/>
                    </a:lnTo>
                    <a:lnTo>
                      <a:pt x="0" y="54"/>
                    </a:lnTo>
                    <a:lnTo>
                      <a:pt x="9" y="57"/>
                    </a:lnTo>
                    <a:lnTo>
                      <a:pt x="16" y="57"/>
                    </a:lnTo>
                    <a:lnTo>
                      <a:pt x="20" y="54"/>
                    </a:lnTo>
                    <a:lnTo>
                      <a:pt x="22" y="47"/>
                    </a:lnTo>
                    <a:lnTo>
                      <a:pt x="22" y="40"/>
                    </a:lnTo>
                    <a:lnTo>
                      <a:pt x="20" y="28"/>
                    </a:lnTo>
                    <a:lnTo>
                      <a:pt x="16" y="16"/>
                    </a:lnTo>
                    <a:lnTo>
                      <a:pt x="12"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6" name="Freeform 66">
                <a:extLst>
                  <a:ext uri="{FF2B5EF4-FFF2-40B4-BE49-F238E27FC236}">
                    <a16:creationId xmlns:a16="http://schemas.microsoft.com/office/drawing/2014/main" id="{2E12AE3B-2857-3484-1EEC-0A4AF52AEA88}"/>
                  </a:ext>
                </a:extLst>
              </p:cNvPr>
              <p:cNvSpPr>
                <a:spLocks/>
              </p:cNvSpPr>
              <p:nvPr/>
            </p:nvSpPr>
            <p:spPr bwMode="auto">
              <a:xfrm>
                <a:off x="5084" y="2956"/>
                <a:ext cx="58" cy="91"/>
              </a:xfrm>
              <a:custGeom>
                <a:avLst/>
                <a:gdLst>
                  <a:gd name="T0" fmla="*/ 0 w 58"/>
                  <a:gd name="T1" fmla="*/ 2 h 91"/>
                  <a:gd name="T2" fmla="*/ 0 w 58"/>
                  <a:gd name="T3" fmla="*/ 2 h 91"/>
                  <a:gd name="T4" fmla="*/ 4 w 58"/>
                  <a:gd name="T5" fmla="*/ 7 h 91"/>
                  <a:gd name="T6" fmla="*/ 7 w 58"/>
                  <a:gd name="T7" fmla="*/ 12 h 91"/>
                  <a:gd name="T8" fmla="*/ 11 w 58"/>
                  <a:gd name="T9" fmla="*/ 17 h 91"/>
                  <a:gd name="T10" fmla="*/ 15 w 58"/>
                  <a:gd name="T11" fmla="*/ 22 h 91"/>
                  <a:gd name="T12" fmla="*/ 19 w 58"/>
                  <a:gd name="T13" fmla="*/ 28 h 91"/>
                  <a:gd name="T14" fmla="*/ 23 w 58"/>
                  <a:gd name="T15" fmla="*/ 33 h 91"/>
                  <a:gd name="T16" fmla="*/ 27 w 58"/>
                  <a:gd name="T17" fmla="*/ 39 h 91"/>
                  <a:gd name="T18" fmla="*/ 30 w 58"/>
                  <a:gd name="T19" fmla="*/ 44 h 91"/>
                  <a:gd name="T20" fmla="*/ 34 w 58"/>
                  <a:gd name="T21" fmla="*/ 50 h 91"/>
                  <a:gd name="T22" fmla="*/ 37 w 58"/>
                  <a:gd name="T23" fmla="*/ 55 h 91"/>
                  <a:gd name="T24" fmla="*/ 40 w 58"/>
                  <a:gd name="T25" fmla="*/ 61 h 91"/>
                  <a:gd name="T26" fmla="*/ 43 w 58"/>
                  <a:gd name="T27" fmla="*/ 67 h 91"/>
                  <a:gd name="T28" fmla="*/ 46 w 58"/>
                  <a:gd name="T29" fmla="*/ 73 h 91"/>
                  <a:gd name="T30" fmla="*/ 49 w 58"/>
                  <a:gd name="T31" fmla="*/ 79 h 91"/>
                  <a:gd name="T32" fmla="*/ 51 w 58"/>
                  <a:gd name="T33" fmla="*/ 85 h 91"/>
                  <a:gd name="T34" fmla="*/ 53 w 58"/>
                  <a:gd name="T35" fmla="*/ 90 h 91"/>
                  <a:gd name="T36" fmla="*/ 57 w 58"/>
                  <a:gd name="T37" fmla="*/ 89 h 91"/>
                  <a:gd name="T38" fmla="*/ 55 w 58"/>
                  <a:gd name="T39" fmla="*/ 83 h 91"/>
                  <a:gd name="T40" fmla="*/ 52 w 58"/>
                  <a:gd name="T41" fmla="*/ 77 h 91"/>
                  <a:gd name="T42" fmla="*/ 49 w 58"/>
                  <a:gd name="T43" fmla="*/ 71 h 91"/>
                  <a:gd name="T44" fmla="*/ 47 w 58"/>
                  <a:gd name="T45" fmla="*/ 65 h 91"/>
                  <a:gd name="T46" fmla="*/ 44 w 58"/>
                  <a:gd name="T47" fmla="*/ 59 h 91"/>
                  <a:gd name="T48" fmla="*/ 40 w 58"/>
                  <a:gd name="T49" fmla="*/ 53 h 91"/>
                  <a:gd name="T50" fmla="*/ 37 w 58"/>
                  <a:gd name="T51" fmla="*/ 48 h 91"/>
                  <a:gd name="T52" fmla="*/ 33 w 58"/>
                  <a:gd name="T53" fmla="*/ 42 h 91"/>
                  <a:gd name="T54" fmla="*/ 29 w 58"/>
                  <a:gd name="T55" fmla="*/ 37 h 91"/>
                  <a:gd name="T56" fmla="*/ 26 w 58"/>
                  <a:gd name="T57" fmla="*/ 31 h 91"/>
                  <a:gd name="T58" fmla="*/ 22 w 58"/>
                  <a:gd name="T59" fmla="*/ 26 h 91"/>
                  <a:gd name="T60" fmla="*/ 18 w 58"/>
                  <a:gd name="T61" fmla="*/ 21 h 91"/>
                  <a:gd name="T62" fmla="*/ 14 w 58"/>
                  <a:gd name="T63" fmla="*/ 15 h 91"/>
                  <a:gd name="T64" fmla="*/ 10 w 58"/>
                  <a:gd name="T65" fmla="*/ 10 h 91"/>
                  <a:gd name="T66" fmla="*/ 7 w 58"/>
                  <a:gd name="T67" fmla="*/ 5 h 91"/>
                  <a:gd name="T68" fmla="*/ 3 w 58"/>
                  <a:gd name="T69" fmla="*/ 0 h 91"/>
                  <a:gd name="T70" fmla="*/ 0 w 58"/>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91">
                    <a:moveTo>
                      <a:pt x="0" y="2"/>
                    </a:moveTo>
                    <a:lnTo>
                      <a:pt x="0" y="2"/>
                    </a:lnTo>
                    <a:lnTo>
                      <a:pt x="4" y="7"/>
                    </a:lnTo>
                    <a:lnTo>
                      <a:pt x="7" y="12"/>
                    </a:lnTo>
                    <a:lnTo>
                      <a:pt x="11" y="17"/>
                    </a:lnTo>
                    <a:lnTo>
                      <a:pt x="15" y="22"/>
                    </a:lnTo>
                    <a:lnTo>
                      <a:pt x="19" y="28"/>
                    </a:lnTo>
                    <a:lnTo>
                      <a:pt x="23" y="33"/>
                    </a:lnTo>
                    <a:lnTo>
                      <a:pt x="27" y="39"/>
                    </a:lnTo>
                    <a:lnTo>
                      <a:pt x="30" y="44"/>
                    </a:lnTo>
                    <a:lnTo>
                      <a:pt x="34" y="50"/>
                    </a:lnTo>
                    <a:lnTo>
                      <a:pt x="37" y="55"/>
                    </a:lnTo>
                    <a:lnTo>
                      <a:pt x="40" y="61"/>
                    </a:lnTo>
                    <a:lnTo>
                      <a:pt x="43" y="67"/>
                    </a:lnTo>
                    <a:lnTo>
                      <a:pt x="46" y="73"/>
                    </a:lnTo>
                    <a:lnTo>
                      <a:pt x="49" y="79"/>
                    </a:lnTo>
                    <a:lnTo>
                      <a:pt x="51" y="85"/>
                    </a:lnTo>
                    <a:lnTo>
                      <a:pt x="53" y="90"/>
                    </a:lnTo>
                    <a:lnTo>
                      <a:pt x="57" y="89"/>
                    </a:lnTo>
                    <a:lnTo>
                      <a:pt x="55" y="83"/>
                    </a:lnTo>
                    <a:lnTo>
                      <a:pt x="52" y="77"/>
                    </a:lnTo>
                    <a:lnTo>
                      <a:pt x="49" y="71"/>
                    </a:lnTo>
                    <a:lnTo>
                      <a:pt x="47" y="65"/>
                    </a:lnTo>
                    <a:lnTo>
                      <a:pt x="44" y="59"/>
                    </a:lnTo>
                    <a:lnTo>
                      <a:pt x="40" y="53"/>
                    </a:lnTo>
                    <a:lnTo>
                      <a:pt x="37" y="48"/>
                    </a:lnTo>
                    <a:lnTo>
                      <a:pt x="33" y="42"/>
                    </a:lnTo>
                    <a:lnTo>
                      <a:pt x="29" y="37"/>
                    </a:lnTo>
                    <a:lnTo>
                      <a:pt x="26" y="31"/>
                    </a:lnTo>
                    <a:lnTo>
                      <a:pt x="22" y="26"/>
                    </a:lnTo>
                    <a:lnTo>
                      <a:pt x="18" y="21"/>
                    </a:lnTo>
                    <a:lnTo>
                      <a:pt x="14" y="15"/>
                    </a:lnTo>
                    <a:lnTo>
                      <a:pt x="10" y="10"/>
                    </a:lnTo>
                    <a:lnTo>
                      <a:pt x="7" y="5"/>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7" name="Freeform 67">
                <a:extLst>
                  <a:ext uri="{FF2B5EF4-FFF2-40B4-BE49-F238E27FC236}">
                    <a16:creationId xmlns:a16="http://schemas.microsoft.com/office/drawing/2014/main" id="{21265FE9-8B68-1353-D950-5FFF61ECF512}"/>
                  </a:ext>
                </a:extLst>
              </p:cNvPr>
              <p:cNvSpPr>
                <a:spLocks/>
              </p:cNvSpPr>
              <p:nvPr/>
            </p:nvSpPr>
            <p:spPr bwMode="auto">
              <a:xfrm>
                <a:off x="5069" y="2938"/>
                <a:ext cx="19" cy="21"/>
              </a:xfrm>
              <a:custGeom>
                <a:avLst/>
                <a:gdLst>
                  <a:gd name="T0" fmla="*/ 0 w 19"/>
                  <a:gd name="T1" fmla="*/ 3 h 21"/>
                  <a:gd name="T2" fmla="*/ 0 w 19"/>
                  <a:gd name="T3" fmla="*/ 3 h 21"/>
                  <a:gd name="T4" fmla="*/ 2 w 19"/>
                  <a:gd name="T5" fmla="*/ 5 h 21"/>
                  <a:gd name="T6" fmla="*/ 4 w 19"/>
                  <a:gd name="T7" fmla="*/ 8 h 21"/>
                  <a:gd name="T8" fmla="*/ 6 w 19"/>
                  <a:gd name="T9" fmla="*/ 10 h 21"/>
                  <a:gd name="T10" fmla="*/ 8 w 19"/>
                  <a:gd name="T11" fmla="*/ 11 h 21"/>
                  <a:gd name="T12" fmla="*/ 9 w 19"/>
                  <a:gd name="T13" fmla="*/ 13 h 21"/>
                  <a:gd name="T14" fmla="*/ 11 w 19"/>
                  <a:gd name="T15" fmla="*/ 15 h 21"/>
                  <a:gd name="T16" fmla="*/ 13 w 19"/>
                  <a:gd name="T17" fmla="*/ 18 h 21"/>
                  <a:gd name="T18" fmla="*/ 15 w 19"/>
                  <a:gd name="T19" fmla="*/ 20 h 21"/>
                  <a:gd name="T20" fmla="*/ 18 w 19"/>
                  <a:gd name="T21" fmla="*/ 18 h 21"/>
                  <a:gd name="T22" fmla="*/ 16 w 19"/>
                  <a:gd name="T23" fmla="*/ 15 h 21"/>
                  <a:gd name="T24" fmla="*/ 14 w 19"/>
                  <a:gd name="T25" fmla="*/ 13 h 21"/>
                  <a:gd name="T26" fmla="*/ 12 w 19"/>
                  <a:gd name="T27" fmla="*/ 11 h 21"/>
                  <a:gd name="T28" fmla="*/ 11 w 19"/>
                  <a:gd name="T29" fmla="*/ 8 h 21"/>
                  <a:gd name="T30" fmla="*/ 9 w 19"/>
                  <a:gd name="T31" fmla="*/ 7 h 21"/>
                  <a:gd name="T32" fmla="*/ 7 w 19"/>
                  <a:gd name="T33" fmla="*/ 5 h 21"/>
                  <a:gd name="T34" fmla="*/ 5 w 19"/>
                  <a:gd name="T35" fmla="*/ 2 h 21"/>
                  <a:gd name="T36" fmla="*/ 3 w 19"/>
                  <a:gd name="T37" fmla="*/ 0 h 21"/>
                  <a:gd name="T38" fmla="*/ 0 w 19"/>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1">
                    <a:moveTo>
                      <a:pt x="0" y="3"/>
                    </a:moveTo>
                    <a:lnTo>
                      <a:pt x="0" y="3"/>
                    </a:lnTo>
                    <a:lnTo>
                      <a:pt x="2" y="5"/>
                    </a:lnTo>
                    <a:lnTo>
                      <a:pt x="4" y="8"/>
                    </a:lnTo>
                    <a:lnTo>
                      <a:pt x="6" y="10"/>
                    </a:lnTo>
                    <a:lnTo>
                      <a:pt x="8" y="11"/>
                    </a:lnTo>
                    <a:lnTo>
                      <a:pt x="9" y="13"/>
                    </a:lnTo>
                    <a:lnTo>
                      <a:pt x="11" y="15"/>
                    </a:lnTo>
                    <a:lnTo>
                      <a:pt x="13" y="18"/>
                    </a:lnTo>
                    <a:lnTo>
                      <a:pt x="15" y="20"/>
                    </a:lnTo>
                    <a:lnTo>
                      <a:pt x="18" y="18"/>
                    </a:lnTo>
                    <a:lnTo>
                      <a:pt x="16" y="15"/>
                    </a:lnTo>
                    <a:lnTo>
                      <a:pt x="14" y="13"/>
                    </a:lnTo>
                    <a:lnTo>
                      <a:pt x="12" y="11"/>
                    </a:lnTo>
                    <a:lnTo>
                      <a:pt x="11" y="8"/>
                    </a:lnTo>
                    <a:lnTo>
                      <a:pt x="9" y="7"/>
                    </a:lnTo>
                    <a:lnTo>
                      <a:pt x="7" y="5"/>
                    </a:lnTo>
                    <a:lnTo>
                      <a:pt x="5" y="2"/>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8" name="Freeform 68">
                <a:extLst>
                  <a:ext uri="{FF2B5EF4-FFF2-40B4-BE49-F238E27FC236}">
                    <a16:creationId xmlns:a16="http://schemas.microsoft.com/office/drawing/2014/main" id="{75E6ECAD-5D73-FF6A-4B86-20EB162CC121}"/>
                  </a:ext>
                </a:extLst>
              </p:cNvPr>
              <p:cNvSpPr>
                <a:spLocks/>
              </p:cNvSpPr>
              <p:nvPr/>
            </p:nvSpPr>
            <p:spPr bwMode="auto">
              <a:xfrm>
                <a:off x="5042" y="2911"/>
                <a:ext cx="31" cy="31"/>
              </a:xfrm>
              <a:custGeom>
                <a:avLst/>
                <a:gdLst>
                  <a:gd name="T0" fmla="*/ 0 w 31"/>
                  <a:gd name="T1" fmla="*/ 3 h 31"/>
                  <a:gd name="T2" fmla="*/ 0 w 31"/>
                  <a:gd name="T3" fmla="*/ 3 h 31"/>
                  <a:gd name="T4" fmla="*/ 3 w 31"/>
                  <a:gd name="T5" fmla="*/ 6 h 31"/>
                  <a:gd name="T6" fmla="*/ 6 w 31"/>
                  <a:gd name="T7" fmla="*/ 10 h 31"/>
                  <a:gd name="T8" fmla="*/ 9 w 31"/>
                  <a:gd name="T9" fmla="*/ 13 h 31"/>
                  <a:gd name="T10" fmla="*/ 12 w 31"/>
                  <a:gd name="T11" fmla="*/ 16 h 31"/>
                  <a:gd name="T12" fmla="*/ 16 w 31"/>
                  <a:gd name="T13" fmla="*/ 19 h 31"/>
                  <a:gd name="T14" fmla="*/ 20 w 31"/>
                  <a:gd name="T15" fmla="*/ 23 h 31"/>
                  <a:gd name="T16" fmla="*/ 23 w 31"/>
                  <a:gd name="T17" fmla="*/ 27 h 31"/>
                  <a:gd name="T18" fmla="*/ 27 w 31"/>
                  <a:gd name="T19" fmla="*/ 30 h 31"/>
                  <a:gd name="T20" fmla="*/ 30 w 31"/>
                  <a:gd name="T21" fmla="*/ 27 h 31"/>
                  <a:gd name="T22" fmla="*/ 26 w 31"/>
                  <a:gd name="T23" fmla="*/ 23 h 31"/>
                  <a:gd name="T24" fmla="*/ 22 w 31"/>
                  <a:gd name="T25" fmla="*/ 20 h 31"/>
                  <a:gd name="T26" fmla="*/ 19 w 31"/>
                  <a:gd name="T27" fmla="*/ 16 h 31"/>
                  <a:gd name="T28" fmla="*/ 15 w 31"/>
                  <a:gd name="T29" fmla="*/ 13 h 31"/>
                  <a:gd name="T30" fmla="*/ 12 w 31"/>
                  <a:gd name="T31" fmla="*/ 10 h 31"/>
                  <a:gd name="T32" fmla="*/ 9 w 31"/>
                  <a:gd name="T33" fmla="*/ 7 h 31"/>
                  <a:gd name="T34" fmla="*/ 6 w 31"/>
                  <a:gd name="T35" fmla="*/ 3 h 31"/>
                  <a:gd name="T36" fmla="*/ 2 w 31"/>
                  <a:gd name="T37" fmla="*/ 0 h 31"/>
                  <a:gd name="T38" fmla="*/ 0 w 31"/>
                  <a:gd name="T39" fmla="*/ 3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1">
                    <a:moveTo>
                      <a:pt x="0" y="3"/>
                    </a:moveTo>
                    <a:lnTo>
                      <a:pt x="0" y="3"/>
                    </a:lnTo>
                    <a:lnTo>
                      <a:pt x="3" y="6"/>
                    </a:lnTo>
                    <a:lnTo>
                      <a:pt x="6" y="10"/>
                    </a:lnTo>
                    <a:lnTo>
                      <a:pt x="9" y="13"/>
                    </a:lnTo>
                    <a:lnTo>
                      <a:pt x="12" y="16"/>
                    </a:lnTo>
                    <a:lnTo>
                      <a:pt x="16" y="19"/>
                    </a:lnTo>
                    <a:lnTo>
                      <a:pt x="20" y="23"/>
                    </a:lnTo>
                    <a:lnTo>
                      <a:pt x="23" y="27"/>
                    </a:lnTo>
                    <a:lnTo>
                      <a:pt x="27" y="30"/>
                    </a:lnTo>
                    <a:lnTo>
                      <a:pt x="30" y="27"/>
                    </a:lnTo>
                    <a:lnTo>
                      <a:pt x="26" y="23"/>
                    </a:lnTo>
                    <a:lnTo>
                      <a:pt x="22" y="20"/>
                    </a:lnTo>
                    <a:lnTo>
                      <a:pt x="19" y="16"/>
                    </a:lnTo>
                    <a:lnTo>
                      <a:pt x="15" y="13"/>
                    </a:lnTo>
                    <a:lnTo>
                      <a:pt x="12" y="10"/>
                    </a:lnTo>
                    <a:lnTo>
                      <a:pt x="9" y="7"/>
                    </a:lnTo>
                    <a:lnTo>
                      <a:pt x="6" y="3"/>
                    </a:lnTo>
                    <a:lnTo>
                      <a:pt x="2"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99" name="Freeform 69">
                <a:extLst>
                  <a:ext uri="{FF2B5EF4-FFF2-40B4-BE49-F238E27FC236}">
                    <a16:creationId xmlns:a16="http://schemas.microsoft.com/office/drawing/2014/main" id="{255A3B8B-19FE-4E78-B108-7ACF9A72F910}"/>
                  </a:ext>
                </a:extLst>
              </p:cNvPr>
              <p:cNvSpPr>
                <a:spLocks/>
              </p:cNvSpPr>
              <p:nvPr/>
            </p:nvSpPr>
            <p:spPr bwMode="auto">
              <a:xfrm>
                <a:off x="4992" y="2878"/>
                <a:ext cx="53" cy="37"/>
              </a:xfrm>
              <a:custGeom>
                <a:avLst/>
                <a:gdLst>
                  <a:gd name="T0" fmla="*/ 0 w 53"/>
                  <a:gd name="T1" fmla="*/ 2 h 37"/>
                  <a:gd name="T2" fmla="*/ 2 w 53"/>
                  <a:gd name="T3" fmla="*/ 4 h 37"/>
                  <a:gd name="T4" fmla="*/ 8 w 53"/>
                  <a:gd name="T5" fmla="*/ 6 h 37"/>
                  <a:gd name="T6" fmla="*/ 16 w 53"/>
                  <a:gd name="T7" fmla="*/ 10 h 37"/>
                  <a:gd name="T8" fmla="*/ 22 w 53"/>
                  <a:gd name="T9" fmla="*/ 13 h 37"/>
                  <a:gd name="T10" fmla="*/ 28 w 53"/>
                  <a:gd name="T11" fmla="*/ 17 h 37"/>
                  <a:gd name="T12" fmla="*/ 34 w 53"/>
                  <a:gd name="T13" fmla="*/ 21 h 37"/>
                  <a:gd name="T14" fmla="*/ 40 w 53"/>
                  <a:gd name="T15" fmla="*/ 26 h 37"/>
                  <a:gd name="T16" fmla="*/ 45 w 53"/>
                  <a:gd name="T17" fmla="*/ 31 h 37"/>
                  <a:gd name="T18" fmla="*/ 50 w 53"/>
                  <a:gd name="T19" fmla="*/ 36 h 37"/>
                  <a:gd name="T20" fmla="*/ 52 w 53"/>
                  <a:gd name="T21" fmla="*/ 33 h 37"/>
                  <a:gd name="T22" fmla="*/ 48 w 53"/>
                  <a:gd name="T23" fmla="*/ 28 h 37"/>
                  <a:gd name="T24" fmla="*/ 42 w 53"/>
                  <a:gd name="T25" fmla="*/ 23 h 37"/>
                  <a:gd name="T26" fmla="*/ 36 w 53"/>
                  <a:gd name="T27" fmla="*/ 18 h 37"/>
                  <a:gd name="T28" fmla="*/ 30 w 53"/>
                  <a:gd name="T29" fmla="*/ 14 h 37"/>
                  <a:gd name="T30" fmla="*/ 24 w 53"/>
                  <a:gd name="T31" fmla="*/ 10 h 37"/>
                  <a:gd name="T32" fmla="*/ 18 w 53"/>
                  <a:gd name="T33" fmla="*/ 6 h 37"/>
                  <a:gd name="T34" fmla="*/ 10 w 53"/>
                  <a:gd name="T35" fmla="*/ 2 h 37"/>
                  <a:gd name="T36" fmla="*/ 3 w 53"/>
                  <a:gd name="T37" fmla="*/ 0 h 37"/>
                  <a:gd name="T38" fmla="*/ 4 w 53"/>
                  <a:gd name="T39" fmla="*/ 1 h 37"/>
                  <a:gd name="T40" fmla="*/ 0 w 53"/>
                  <a:gd name="T41" fmla="*/ 2 h 37"/>
                  <a:gd name="T42" fmla="*/ 1 w 53"/>
                  <a:gd name="T43" fmla="*/ 3 h 37"/>
                  <a:gd name="T44" fmla="*/ 2 w 53"/>
                  <a:gd name="T45" fmla="*/ 4 h 37"/>
                  <a:gd name="T46" fmla="*/ 0 w 53"/>
                  <a:gd name="T47" fmla="*/ 2 h 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7">
                    <a:moveTo>
                      <a:pt x="0" y="2"/>
                    </a:moveTo>
                    <a:lnTo>
                      <a:pt x="2" y="4"/>
                    </a:lnTo>
                    <a:lnTo>
                      <a:pt x="8" y="6"/>
                    </a:lnTo>
                    <a:lnTo>
                      <a:pt x="16" y="10"/>
                    </a:lnTo>
                    <a:lnTo>
                      <a:pt x="22" y="13"/>
                    </a:lnTo>
                    <a:lnTo>
                      <a:pt x="28" y="17"/>
                    </a:lnTo>
                    <a:lnTo>
                      <a:pt x="34" y="21"/>
                    </a:lnTo>
                    <a:lnTo>
                      <a:pt x="40" y="26"/>
                    </a:lnTo>
                    <a:lnTo>
                      <a:pt x="45" y="31"/>
                    </a:lnTo>
                    <a:lnTo>
                      <a:pt x="50" y="36"/>
                    </a:lnTo>
                    <a:lnTo>
                      <a:pt x="52" y="33"/>
                    </a:lnTo>
                    <a:lnTo>
                      <a:pt x="48" y="28"/>
                    </a:lnTo>
                    <a:lnTo>
                      <a:pt x="42" y="23"/>
                    </a:lnTo>
                    <a:lnTo>
                      <a:pt x="36" y="18"/>
                    </a:lnTo>
                    <a:lnTo>
                      <a:pt x="30" y="14"/>
                    </a:lnTo>
                    <a:lnTo>
                      <a:pt x="24" y="10"/>
                    </a:lnTo>
                    <a:lnTo>
                      <a:pt x="18" y="6"/>
                    </a:lnTo>
                    <a:lnTo>
                      <a:pt x="10" y="2"/>
                    </a:lnTo>
                    <a:lnTo>
                      <a:pt x="3" y="0"/>
                    </a:lnTo>
                    <a:lnTo>
                      <a:pt x="4" y="1"/>
                    </a:lnTo>
                    <a:lnTo>
                      <a:pt x="0" y="2"/>
                    </a:lnTo>
                    <a:lnTo>
                      <a:pt x="1" y="3"/>
                    </a:lnTo>
                    <a:lnTo>
                      <a:pt x="2" y="4"/>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0" name="Freeform 70">
                <a:extLst>
                  <a:ext uri="{FF2B5EF4-FFF2-40B4-BE49-F238E27FC236}">
                    <a16:creationId xmlns:a16="http://schemas.microsoft.com/office/drawing/2014/main" id="{C12DF4A9-FA64-329F-9008-AD059854EEEB}"/>
                  </a:ext>
                </a:extLst>
              </p:cNvPr>
              <p:cNvSpPr>
                <a:spLocks/>
              </p:cNvSpPr>
              <p:nvPr/>
            </p:nvSpPr>
            <p:spPr bwMode="auto">
              <a:xfrm>
                <a:off x="4985" y="2860"/>
                <a:ext cx="17" cy="21"/>
              </a:xfrm>
              <a:custGeom>
                <a:avLst/>
                <a:gdLst>
                  <a:gd name="T0" fmla="*/ 0 w 17"/>
                  <a:gd name="T1" fmla="*/ 1 h 21"/>
                  <a:gd name="T2" fmla="*/ 0 w 17"/>
                  <a:gd name="T3" fmla="*/ 1 h 21"/>
                  <a:gd name="T4" fmla="*/ 10 w 17"/>
                  <a:gd name="T5" fmla="*/ 20 h 21"/>
                  <a:gd name="T6" fmla="*/ 16 w 17"/>
                  <a:gd name="T7" fmla="*/ 19 h 21"/>
                  <a:gd name="T8" fmla="*/ 5 w 17"/>
                  <a:gd name="T9" fmla="*/ 0 h 21"/>
                  <a:gd name="T10" fmla="*/ 0 w 17"/>
                  <a:gd name="T11" fmla="*/ 1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0" y="1"/>
                    </a:moveTo>
                    <a:lnTo>
                      <a:pt x="0" y="1"/>
                    </a:lnTo>
                    <a:lnTo>
                      <a:pt x="10" y="20"/>
                    </a:lnTo>
                    <a:lnTo>
                      <a:pt x="16" y="19"/>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1" name="Freeform 71">
                <a:extLst>
                  <a:ext uri="{FF2B5EF4-FFF2-40B4-BE49-F238E27FC236}">
                    <a16:creationId xmlns:a16="http://schemas.microsoft.com/office/drawing/2014/main" id="{D0574E1A-BC2C-777E-CCD4-1B3F923055C9}"/>
                  </a:ext>
                </a:extLst>
              </p:cNvPr>
              <p:cNvSpPr>
                <a:spLocks/>
              </p:cNvSpPr>
              <p:nvPr/>
            </p:nvSpPr>
            <p:spPr bwMode="auto">
              <a:xfrm>
                <a:off x="4955" y="2709"/>
                <a:ext cx="35" cy="153"/>
              </a:xfrm>
              <a:custGeom>
                <a:avLst/>
                <a:gdLst>
                  <a:gd name="T0" fmla="*/ 0 w 35"/>
                  <a:gd name="T1" fmla="*/ 0 h 153"/>
                  <a:gd name="T2" fmla="*/ 0 w 35"/>
                  <a:gd name="T3" fmla="*/ 0 h 153"/>
                  <a:gd name="T4" fmla="*/ 3 w 35"/>
                  <a:gd name="T5" fmla="*/ 15 h 153"/>
                  <a:gd name="T6" fmla="*/ 5 w 35"/>
                  <a:gd name="T7" fmla="*/ 28 h 153"/>
                  <a:gd name="T8" fmla="*/ 7 w 35"/>
                  <a:gd name="T9" fmla="*/ 39 h 153"/>
                  <a:gd name="T10" fmla="*/ 9 w 35"/>
                  <a:gd name="T11" fmla="*/ 48 h 153"/>
                  <a:gd name="T12" fmla="*/ 11 w 35"/>
                  <a:gd name="T13" fmla="*/ 56 h 153"/>
                  <a:gd name="T14" fmla="*/ 12 w 35"/>
                  <a:gd name="T15" fmla="*/ 64 h 153"/>
                  <a:gd name="T16" fmla="*/ 13 w 35"/>
                  <a:gd name="T17" fmla="*/ 71 h 153"/>
                  <a:gd name="T18" fmla="*/ 14 w 35"/>
                  <a:gd name="T19" fmla="*/ 77 h 153"/>
                  <a:gd name="T20" fmla="*/ 16 w 35"/>
                  <a:gd name="T21" fmla="*/ 84 h 153"/>
                  <a:gd name="T22" fmla="*/ 17 w 35"/>
                  <a:gd name="T23" fmla="*/ 90 h 153"/>
                  <a:gd name="T24" fmla="*/ 19 w 35"/>
                  <a:gd name="T25" fmla="*/ 97 h 153"/>
                  <a:gd name="T26" fmla="*/ 21 w 35"/>
                  <a:gd name="T27" fmla="*/ 105 h 153"/>
                  <a:gd name="T28" fmla="*/ 23 w 35"/>
                  <a:gd name="T29" fmla="*/ 115 h 153"/>
                  <a:gd name="T30" fmla="*/ 24 w 35"/>
                  <a:gd name="T31" fmla="*/ 126 h 153"/>
                  <a:gd name="T32" fmla="*/ 27 w 35"/>
                  <a:gd name="T33" fmla="*/ 138 h 153"/>
                  <a:gd name="T34" fmla="*/ 30 w 35"/>
                  <a:gd name="T35" fmla="*/ 152 h 153"/>
                  <a:gd name="T36" fmla="*/ 34 w 35"/>
                  <a:gd name="T37" fmla="*/ 151 h 153"/>
                  <a:gd name="T38" fmla="*/ 31 w 35"/>
                  <a:gd name="T39" fmla="*/ 137 h 153"/>
                  <a:gd name="T40" fmla="*/ 28 w 35"/>
                  <a:gd name="T41" fmla="*/ 125 h 153"/>
                  <a:gd name="T42" fmla="*/ 26 w 35"/>
                  <a:gd name="T43" fmla="*/ 114 h 153"/>
                  <a:gd name="T44" fmla="*/ 24 w 35"/>
                  <a:gd name="T45" fmla="*/ 105 h 153"/>
                  <a:gd name="T46" fmla="*/ 23 w 35"/>
                  <a:gd name="T47" fmla="*/ 97 h 153"/>
                  <a:gd name="T48" fmla="*/ 21 w 35"/>
                  <a:gd name="T49" fmla="*/ 90 h 153"/>
                  <a:gd name="T50" fmla="*/ 20 w 35"/>
                  <a:gd name="T51" fmla="*/ 83 h 153"/>
                  <a:gd name="T52" fmla="*/ 18 w 35"/>
                  <a:gd name="T53" fmla="*/ 76 h 153"/>
                  <a:gd name="T54" fmla="*/ 17 w 35"/>
                  <a:gd name="T55" fmla="*/ 70 h 153"/>
                  <a:gd name="T56" fmla="*/ 16 w 35"/>
                  <a:gd name="T57" fmla="*/ 63 h 153"/>
                  <a:gd name="T58" fmla="*/ 14 w 35"/>
                  <a:gd name="T59" fmla="*/ 56 h 153"/>
                  <a:gd name="T60" fmla="*/ 13 w 35"/>
                  <a:gd name="T61" fmla="*/ 47 h 153"/>
                  <a:gd name="T62" fmla="*/ 11 w 35"/>
                  <a:gd name="T63" fmla="*/ 38 h 153"/>
                  <a:gd name="T64" fmla="*/ 9 w 35"/>
                  <a:gd name="T65" fmla="*/ 27 h 153"/>
                  <a:gd name="T66" fmla="*/ 7 w 35"/>
                  <a:gd name="T67" fmla="*/ 14 h 153"/>
                  <a:gd name="T68" fmla="*/ 4 w 35"/>
                  <a:gd name="T69" fmla="*/ 0 h 153"/>
                  <a:gd name="T70" fmla="*/ 0 w 35"/>
                  <a:gd name="T71" fmla="*/ 0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5" h="153">
                    <a:moveTo>
                      <a:pt x="0" y="0"/>
                    </a:moveTo>
                    <a:lnTo>
                      <a:pt x="0" y="0"/>
                    </a:lnTo>
                    <a:lnTo>
                      <a:pt x="3" y="15"/>
                    </a:lnTo>
                    <a:lnTo>
                      <a:pt x="5" y="28"/>
                    </a:lnTo>
                    <a:lnTo>
                      <a:pt x="7" y="39"/>
                    </a:lnTo>
                    <a:lnTo>
                      <a:pt x="9" y="48"/>
                    </a:lnTo>
                    <a:lnTo>
                      <a:pt x="11" y="56"/>
                    </a:lnTo>
                    <a:lnTo>
                      <a:pt x="12" y="64"/>
                    </a:lnTo>
                    <a:lnTo>
                      <a:pt x="13" y="71"/>
                    </a:lnTo>
                    <a:lnTo>
                      <a:pt x="14" y="77"/>
                    </a:lnTo>
                    <a:lnTo>
                      <a:pt x="16" y="84"/>
                    </a:lnTo>
                    <a:lnTo>
                      <a:pt x="17" y="90"/>
                    </a:lnTo>
                    <a:lnTo>
                      <a:pt x="19" y="97"/>
                    </a:lnTo>
                    <a:lnTo>
                      <a:pt x="21" y="105"/>
                    </a:lnTo>
                    <a:lnTo>
                      <a:pt x="23" y="115"/>
                    </a:lnTo>
                    <a:lnTo>
                      <a:pt x="24" y="126"/>
                    </a:lnTo>
                    <a:lnTo>
                      <a:pt x="27" y="138"/>
                    </a:lnTo>
                    <a:lnTo>
                      <a:pt x="30" y="152"/>
                    </a:lnTo>
                    <a:lnTo>
                      <a:pt x="34" y="151"/>
                    </a:lnTo>
                    <a:lnTo>
                      <a:pt x="31" y="137"/>
                    </a:lnTo>
                    <a:lnTo>
                      <a:pt x="28" y="125"/>
                    </a:lnTo>
                    <a:lnTo>
                      <a:pt x="26" y="114"/>
                    </a:lnTo>
                    <a:lnTo>
                      <a:pt x="24" y="105"/>
                    </a:lnTo>
                    <a:lnTo>
                      <a:pt x="23" y="97"/>
                    </a:lnTo>
                    <a:lnTo>
                      <a:pt x="21" y="90"/>
                    </a:lnTo>
                    <a:lnTo>
                      <a:pt x="20" y="83"/>
                    </a:lnTo>
                    <a:lnTo>
                      <a:pt x="18" y="76"/>
                    </a:lnTo>
                    <a:lnTo>
                      <a:pt x="17" y="70"/>
                    </a:lnTo>
                    <a:lnTo>
                      <a:pt x="16" y="63"/>
                    </a:lnTo>
                    <a:lnTo>
                      <a:pt x="14" y="56"/>
                    </a:lnTo>
                    <a:lnTo>
                      <a:pt x="13" y="47"/>
                    </a:lnTo>
                    <a:lnTo>
                      <a:pt x="11" y="38"/>
                    </a:lnTo>
                    <a:lnTo>
                      <a:pt x="9" y="27"/>
                    </a:lnTo>
                    <a:lnTo>
                      <a:pt x="7" y="14"/>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2" name="Freeform 72">
                <a:extLst>
                  <a:ext uri="{FF2B5EF4-FFF2-40B4-BE49-F238E27FC236}">
                    <a16:creationId xmlns:a16="http://schemas.microsoft.com/office/drawing/2014/main" id="{EF3F5126-B882-C5BA-7D65-CBE4ACD47ABA}"/>
                  </a:ext>
                </a:extLst>
              </p:cNvPr>
              <p:cNvSpPr>
                <a:spLocks/>
              </p:cNvSpPr>
              <p:nvPr/>
            </p:nvSpPr>
            <p:spPr bwMode="auto">
              <a:xfrm>
                <a:off x="4945" y="2630"/>
                <a:ext cx="17" cy="80"/>
              </a:xfrm>
              <a:custGeom>
                <a:avLst/>
                <a:gdLst>
                  <a:gd name="T0" fmla="*/ 0 w 17"/>
                  <a:gd name="T1" fmla="*/ 0 h 80"/>
                  <a:gd name="T2" fmla="*/ 0 w 17"/>
                  <a:gd name="T3" fmla="*/ 1 h 80"/>
                  <a:gd name="T4" fmla="*/ 11 w 17"/>
                  <a:gd name="T5" fmla="*/ 79 h 80"/>
                  <a:gd name="T6" fmla="*/ 16 w 17"/>
                  <a:gd name="T7" fmla="*/ 79 h 80"/>
                  <a:gd name="T8" fmla="*/ 4 w 17"/>
                  <a:gd name="T9" fmla="*/ 0 h 80"/>
                  <a:gd name="T10" fmla="*/ 0 w 17"/>
                  <a:gd name="T11" fmla="*/ 0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0">
                    <a:moveTo>
                      <a:pt x="0" y="0"/>
                    </a:moveTo>
                    <a:lnTo>
                      <a:pt x="0" y="1"/>
                    </a:lnTo>
                    <a:lnTo>
                      <a:pt x="11" y="79"/>
                    </a:lnTo>
                    <a:lnTo>
                      <a:pt x="16" y="79"/>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3" name="Freeform 73">
                <a:extLst>
                  <a:ext uri="{FF2B5EF4-FFF2-40B4-BE49-F238E27FC236}">
                    <a16:creationId xmlns:a16="http://schemas.microsoft.com/office/drawing/2014/main" id="{3EF78E96-C43B-33A4-D673-9FF87C432396}"/>
                  </a:ext>
                </a:extLst>
              </p:cNvPr>
              <p:cNvSpPr>
                <a:spLocks/>
              </p:cNvSpPr>
              <p:nvPr/>
            </p:nvSpPr>
            <p:spPr bwMode="auto">
              <a:xfrm>
                <a:off x="4941" y="2573"/>
                <a:ext cx="17" cy="58"/>
              </a:xfrm>
              <a:custGeom>
                <a:avLst/>
                <a:gdLst>
                  <a:gd name="T0" fmla="*/ 0 w 17"/>
                  <a:gd name="T1" fmla="*/ 0 h 58"/>
                  <a:gd name="T2" fmla="*/ 0 w 17"/>
                  <a:gd name="T3" fmla="*/ 0 h 58"/>
                  <a:gd name="T4" fmla="*/ 0 w 17"/>
                  <a:gd name="T5" fmla="*/ 3 h 58"/>
                  <a:gd name="T6" fmla="*/ 0 w 17"/>
                  <a:gd name="T7" fmla="*/ 9 h 58"/>
                  <a:gd name="T8" fmla="*/ 2 w 17"/>
                  <a:gd name="T9" fmla="*/ 18 h 58"/>
                  <a:gd name="T10" fmla="*/ 4 w 17"/>
                  <a:gd name="T11" fmla="*/ 28 h 58"/>
                  <a:gd name="T12" fmla="*/ 6 w 17"/>
                  <a:gd name="T13" fmla="*/ 38 h 58"/>
                  <a:gd name="T14" fmla="*/ 6 w 17"/>
                  <a:gd name="T15" fmla="*/ 47 h 58"/>
                  <a:gd name="T16" fmla="*/ 8 w 17"/>
                  <a:gd name="T17" fmla="*/ 54 h 58"/>
                  <a:gd name="T18" fmla="*/ 8 w 17"/>
                  <a:gd name="T19" fmla="*/ 57 h 58"/>
                  <a:gd name="T20" fmla="*/ 16 w 17"/>
                  <a:gd name="T21" fmla="*/ 57 h 58"/>
                  <a:gd name="T22" fmla="*/ 16 w 17"/>
                  <a:gd name="T23" fmla="*/ 54 h 58"/>
                  <a:gd name="T24" fmla="*/ 14 w 17"/>
                  <a:gd name="T25" fmla="*/ 47 h 58"/>
                  <a:gd name="T26" fmla="*/ 12 w 17"/>
                  <a:gd name="T27" fmla="*/ 38 h 58"/>
                  <a:gd name="T28" fmla="*/ 12 w 17"/>
                  <a:gd name="T29" fmla="*/ 28 h 58"/>
                  <a:gd name="T30" fmla="*/ 10 w 17"/>
                  <a:gd name="T31" fmla="*/ 18 h 58"/>
                  <a:gd name="T32" fmla="*/ 8 w 17"/>
                  <a:gd name="T33" fmla="*/ 9 h 58"/>
                  <a:gd name="T34" fmla="*/ 6 w 17"/>
                  <a:gd name="T35" fmla="*/ 3 h 58"/>
                  <a:gd name="T36" fmla="*/ 6 w 17"/>
                  <a:gd name="T37" fmla="*/ 0 h 58"/>
                  <a:gd name="T38" fmla="*/ 0 w 17"/>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8">
                    <a:moveTo>
                      <a:pt x="0" y="0"/>
                    </a:moveTo>
                    <a:lnTo>
                      <a:pt x="0" y="0"/>
                    </a:lnTo>
                    <a:lnTo>
                      <a:pt x="0" y="3"/>
                    </a:lnTo>
                    <a:lnTo>
                      <a:pt x="0" y="9"/>
                    </a:lnTo>
                    <a:lnTo>
                      <a:pt x="2" y="18"/>
                    </a:lnTo>
                    <a:lnTo>
                      <a:pt x="4" y="28"/>
                    </a:lnTo>
                    <a:lnTo>
                      <a:pt x="6" y="38"/>
                    </a:lnTo>
                    <a:lnTo>
                      <a:pt x="6" y="47"/>
                    </a:lnTo>
                    <a:lnTo>
                      <a:pt x="8" y="54"/>
                    </a:lnTo>
                    <a:lnTo>
                      <a:pt x="8" y="57"/>
                    </a:lnTo>
                    <a:lnTo>
                      <a:pt x="16" y="57"/>
                    </a:lnTo>
                    <a:lnTo>
                      <a:pt x="16" y="54"/>
                    </a:lnTo>
                    <a:lnTo>
                      <a:pt x="14" y="47"/>
                    </a:lnTo>
                    <a:lnTo>
                      <a:pt x="12" y="38"/>
                    </a:lnTo>
                    <a:lnTo>
                      <a:pt x="12" y="28"/>
                    </a:lnTo>
                    <a:lnTo>
                      <a:pt x="10" y="18"/>
                    </a:lnTo>
                    <a:lnTo>
                      <a:pt x="8" y="9"/>
                    </a:lnTo>
                    <a:lnTo>
                      <a:pt x="6" y="3"/>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4" name="Freeform 74">
                <a:extLst>
                  <a:ext uri="{FF2B5EF4-FFF2-40B4-BE49-F238E27FC236}">
                    <a16:creationId xmlns:a16="http://schemas.microsoft.com/office/drawing/2014/main" id="{D7E9327C-0824-4A48-5DA7-850695AD787A}"/>
                  </a:ext>
                </a:extLst>
              </p:cNvPr>
              <p:cNvSpPr>
                <a:spLocks/>
              </p:cNvSpPr>
              <p:nvPr/>
            </p:nvSpPr>
            <p:spPr bwMode="auto">
              <a:xfrm>
                <a:off x="4889" y="2391"/>
                <a:ext cx="56" cy="183"/>
              </a:xfrm>
              <a:custGeom>
                <a:avLst/>
                <a:gdLst>
                  <a:gd name="T0" fmla="*/ 0 w 56"/>
                  <a:gd name="T1" fmla="*/ 0 h 183"/>
                  <a:gd name="T2" fmla="*/ 0 w 56"/>
                  <a:gd name="T3" fmla="*/ 0 h 183"/>
                  <a:gd name="T4" fmla="*/ 4 w 56"/>
                  <a:gd name="T5" fmla="*/ 12 h 183"/>
                  <a:gd name="T6" fmla="*/ 8 w 56"/>
                  <a:gd name="T7" fmla="*/ 23 h 183"/>
                  <a:gd name="T8" fmla="*/ 12 w 56"/>
                  <a:gd name="T9" fmla="*/ 34 h 183"/>
                  <a:gd name="T10" fmla="*/ 16 w 56"/>
                  <a:gd name="T11" fmla="*/ 45 h 183"/>
                  <a:gd name="T12" fmla="*/ 20 w 56"/>
                  <a:gd name="T13" fmla="*/ 56 h 183"/>
                  <a:gd name="T14" fmla="*/ 24 w 56"/>
                  <a:gd name="T15" fmla="*/ 67 h 183"/>
                  <a:gd name="T16" fmla="*/ 28 w 56"/>
                  <a:gd name="T17" fmla="*/ 79 h 183"/>
                  <a:gd name="T18" fmla="*/ 31 w 56"/>
                  <a:gd name="T19" fmla="*/ 90 h 183"/>
                  <a:gd name="T20" fmla="*/ 35 w 56"/>
                  <a:gd name="T21" fmla="*/ 101 h 183"/>
                  <a:gd name="T22" fmla="*/ 38 w 56"/>
                  <a:gd name="T23" fmla="*/ 112 h 183"/>
                  <a:gd name="T24" fmla="*/ 41 w 56"/>
                  <a:gd name="T25" fmla="*/ 124 h 183"/>
                  <a:gd name="T26" fmla="*/ 43 w 56"/>
                  <a:gd name="T27" fmla="*/ 135 h 183"/>
                  <a:gd name="T28" fmla="*/ 46 w 56"/>
                  <a:gd name="T29" fmla="*/ 147 h 183"/>
                  <a:gd name="T30" fmla="*/ 48 w 56"/>
                  <a:gd name="T31" fmla="*/ 159 h 183"/>
                  <a:gd name="T32" fmla="*/ 50 w 56"/>
                  <a:gd name="T33" fmla="*/ 171 h 183"/>
                  <a:gd name="T34" fmla="*/ 52 w 56"/>
                  <a:gd name="T35" fmla="*/ 182 h 183"/>
                  <a:gd name="T36" fmla="*/ 55 w 56"/>
                  <a:gd name="T37" fmla="*/ 182 h 183"/>
                  <a:gd name="T38" fmla="*/ 54 w 56"/>
                  <a:gd name="T39" fmla="*/ 169 h 183"/>
                  <a:gd name="T40" fmla="*/ 52 w 56"/>
                  <a:gd name="T41" fmla="*/ 157 h 183"/>
                  <a:gd name="T42" fmla="*/ 50 w 56"/>
                  <a:gd name="T43" fmla="*/ 146 h 183"/>
                  <a:gd name="T44" fmla="*/ 47 w 56"/>
                  <a:gd name="T45" fmla="*/ 134 h 183"/>
                  <a:gd name="T46" fmla="*/ 45 w 56"/>
                  <a:gd name="T47" fmla="*/ 123 h 183"/>
                  <a:gd name="T48" fmla="*/ 42 w 56"/>
                  <a:gd name="T49" fmla="*/ 111 h 183"/>
                  <a:gd name="T50" fmla="*/ 38 w 56"/>
                  <a:gd name="T51" fmla="*/ 100 h 183"/>
                  <a:gd name="T52" fmla="*/ 35 w 56"/>
                  <a:gd name="T53" fmla="*/ 89 h 183"/>
                  <a:gd name="T54" fmla="*/ 32 w 56"/>
                  <a:gd name="T55" fmla="*/ 78 h 183"/>
                  <a:gd name="T56" fmla="*/ 28 w 56"/>
                  <a:gd name="T57" fmla="*/ 66 h 183"/>
                  <a:gd name="T58" fmla="*/ 24 w 56"/>
                  <a:gd name="T59" fmla="*/ 56 h 183"/>
                  <a:gd name="T60" fmla="*/ 20 w 56"/>
                  <a:gd name="T61" fmla="*/ 44 h 183"/>
                  <a:gd name="T62" fmla="*/ 16 w 56"/>
                  <a:gd name="T63" fmla="*/ 33 h 183"/>
                  <a:gd name="T64" fmla="*/ 12 w 56"/>
                  <a:gd name="T65" fmla="*/ 22 h 183"/>
                  <a:gd name="T66" fmla="*/ 8 w 56"/>
                  <a:gd name="T67" fmla="*/ 11 h 183"/>
                  <a:gd name="T68" fmla="*/ 4 w 56"/>
                  <a:gd name="T69" fmla="*/ 0 h 183"/>
                  <a:gd name="T70" fmla="*/ 0 w 56"/>
                  <a:gd name="T71" fmla="*/ 0 h 1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 h="183">
                    <a:moveTo>
                      <a:pt x="0" y="0"/>
                    </a:moveTo>
                    <a:lnTo>
                      <a:pt x="0" y="0"/>
                    </a:lnTo>
                    <a:lnTo>
                      <a:pt x="4" y="12"/>
                    </a:lnTo>
                    <a:lnTo>
                      <a:pt x="8" y="23"/>
                    </a:lnTo>
                    <a:lnTo>
                      <a:pt x="12" y="34"/>
                    </a:lnTo>
                    <a:lnTo>
                      <a:pt x="16" y="45"/>
                    </a:lnTo>
                    <a:lnTo>
                      <a:pt x="20" y="56"/>
                    </a:lnTo>
                    <a:lnTo>
                      <a:pt x="24" y="67"/>
                    </a:lnTo>
                    <a:lnTo>
                      <a:pt x="28" y="79"/>
                    </a:lnTo>
                    <a:lnTo>
                      <a:pt x="31" y="90"/>
                    </a:lnTo>
                    <a:lnTo>
                      <a:pt x="35" y="101"/>
                    </a:lnTo>
                    <a:lnTo>
                      <a:pt x="38" y="112"/>
                    </a:lnTo>
                    <a:lnTo>
                      <a:pt x="41" y="124"/>
                    </a:lnTo>
                    <a:lnTo>
                      <a:pt x="43" y="135"/>
                    </a:lnTo>
                    <a:lnTo>
                      <a:pt x="46" y="147"/>
                    </a:lnTo>
                    <a:lnTo>
                      <a:pt x="48" y="159"/>
                    </a:lnTo>
                    <a:lnTo>
                      <a:pt x="50" y="171"/>
                    </a:lnTo>
                    <a:lnTo>
                      <a:pt x="52" y="182"/>
                    </a:lnTo>
                    <a:lnTo>
                      <a:pt x="55" y="182"/>
                    </a:lnTo>
                    <a:lnTo>
                      <a:pt x="54" y="169"/>
                    </a:lnTo>
                    <a:lnTo>
                      <a:pt x="52" y="157"/>
                    </a:lnTo>
                    <a:lnTo>
                      <a:pt x="50" y="146"/>
                    </a:lnTo>
                    <a:lnTo>
                      <a:pt x="47" y="134"/>
                    </a:lnTo>
                    <a:lnTo>
                      <a:pt x="45" y="123"/>
                    </a:lnTo>
                    <a:lnTo>
                      <a:pt x="42" y="111"/>
                    </a:lnTo>
                    <a:lnTo>
                      <a:pt x="38" y="100"/>
                    </a:lnTo>
                    <a:lnTo>
                      <a:pt x="35" y="89"/>
                    </a:lnTo>
                    <a:lnTo>
                      <a:pt x="32" y="78"/>
                    </a:lnTo>
                    <a:lnTo>
                      <a:pt x="28" y="66"/>
                    </a:lnTo>
                    <a:lnTo>
                      <a:pt x="24" y="56"/>
                    </a:lnTo>
                    <a:lnTo>
                      <a:pt x="20" y="44"/>
                    </a:lnTo>
                    <a:lnTo>
                      <a:pt x="16" y="33"/>
                    </a:lnTo>
                    <a:lnTo>
                      <a:pt x="12" y="22"/>
                    </a:lnTo>
                    <a:lnTo>
                      <a:pt x="8" y="11"/>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5" name="Freeform 75">
                <a:extLst>
                  <a:ext uri="{FF2B5EF4-FFF2-40B4-BE49-F238E27FC236}">
                    <a16:creationId xmlns:a16="http://schemas.microsoft.com/office/drawing/2014/main" id="{732DCCEE-0DCB-E08A-8606-DD79EDE00E43}"/>
                  </a:ext>
                </a:extLst>
              </p:cNvPr>
              <p:cNvSpPr>
                <a:spLocks/>
              </p:cNvSpPr>
              <p:nvPr/>
            </p:nvSpPr>
            <p:spPr bwMode="auto">
              <a:xfrm>
                <a:off x="4859" y="2276"/>
                <a:ext cx="35" cy="116"/>
              </a:xfrm>
              <a:custGeom>
                <a:avLst/>
                <a:gdLst>
                  <a:gd name="T0" fmla="*/ 0 w 35"/>
                  <a:gd name="T1" fmla="*/ 1 h 116"/>
                  <a:gd name="T2" fmla="*/ 2 w 35"/>
                  <a:gd name="T3" fmla="*/ 6 h 116"/>
                  <a:gd name="T4" fmla="*/ 4 w 35"/>
                  <a:gd name="T5" fmla="*/ 12 h 116"/>
                  <a:gd name="T6" fmla="*/ 6 w 35"/>
                  <a:gd name="T7" fmla="*/ 19 h 116"/>
                  <a:gd name="T8" fmla="*/ 7 w 35"/>
                  <a:gd name="T9" fmla="*/ 26 h 116"/>
                  <a:gd name="T10" fmla="*/ 9 w 35"/>
                  <a:gd name="T11" fmla="*/ 34 h 116"/>
                  <a:gd name="T12" fmla="*/ 11 w 35"/>
                  <a:gd name="T13" fmla="*/ 42 h 116"/>
                  <a:gd name="T14" fmla="*/ 13 w 35"/>
                  <a:gd name="T15" fmla="*/ 50 h 116"/>
                  <a:gd name="T16" fmla="*/ 16 w 35"/>
                  <a:gd name="T17" fmla="*/ 58 h 116"/>
                  <a:gd name="T18" fmla="*/ 17 w 35"/>
                  <a:gd name="T19" fmla="*/ 66 h 116"/>
                  <a:gd name="T20" fmla="*/ 19 w 35"/>
                  <a:gd name="T21" fmla="*/ 75 h 116"/>
                  <a:gd name="T22" fmla="*/ 21 w 35"/>
                  <a:gd name="T23" fmla="*/ 83 h 116"/>
                  <a:gd name="T24" fmla="*/ 23 w 35"/>
                  <a:gd name="T25" fmla="*/ 90 h 116"/>
                  <a:gd name="T26" fmla="*/ 25 w 35"/>
                  <a:gd name="T27" fmla="*/ 97 h 116"/>
                  <a:gd name="T28" fmla="*/ 27 w 35"/>
                  <a:gd name="T29" fmla="*/ 104 h 116"/>
                  <a:gd name="T30" fmla="*/ 29 w 35"/>
                  <a:gd name="T31" fmla="*/ 110 h 116"/>
                  <a:gd name="T32" fmla="*/ 30 w 35"/>
                  <a:gd name="T33" fmla="*/ 115 h 116"/>
                  <a:gd name="T34" fmla="*/ 34 w 35"/>
                  <a:gd name="T35" fmla="*/ 115 h 116"/>
                  <a:gd name="T36" fmla="*/ 33 w 35"/>
                  <a:gd name="T37" fmla="*/ 109 h 116"/>
                  <a:gd name="T38" fmla="*/ 31 w 35"/>
                  <a:gd name="T39" fmla="*/ 103 h 116"/>
                  <a:gd name="T40" fmla="*/ 29 w 35"/>
                  <a:gd name="T41" fmla="*/ 96 h 116"/>
                  <a:gd name="T42" fmla="*/ 27 w 35"/>
                  <a:gd name="T43" fmla="*/ 89 h 116"/>
                  <a:gd name="T44" fmla="*/ 25 w 35"/>
                  <a:gd name="T45" fmla="*/ 82 h 116"/>
                  <a:gd name="T46" fmla="*/ 23 w 35"/>
                  <a:gd name="T47" fmla="*/ 74 h 116"/>
                  <a:gd name="T48" fmla="*/ 21 w 35"/>
                  <a:gd name="T49" fmla="*/ 66 h 116"/>
                  <a:gd name="T50" fmla="*/ 19 w 35"/>
                  <a:gd name="T51" fmla="*/ 57 h 116"/>
                  <a:gd name="T52" fmla="*/ 17 w 35"/>
                  <a:gd name="T53" fmla="*/ 49 h 116"/>
                  <a:gd name="T54" fmla="*/ 15 w 35"/>
                  <a:gd name="T55" fmla="*/ 40 h 116"/>
                  <a:gd name="T56" fmla="*/ 13 w 35"/>
                  <a:gd name="T57" fmla="*/ 33 h 116"/>
                  <a:gd name="T58" fmla="*/ 11 w 35"/>
                  <a:gd name="T59" fmla="*/ 25 h 116"/>
                  <a:gd name="T60" fmla="*/ 9 w 35"/>
                  <a:gd name="T61" fmla="*/ 18 h 116"/>
                  <a:gd name="T62" fmla="*/ 7 w 35"/>
                  <a:gd name="T63" fmla="*/ 11 h 116"/>
                  <a:gd name="T64" fmla="*/ 6 w 35"/>
                  <a:gd name="T65" fmla="*/ 5 h 116"/>
                  <a:gd name="T66" fmla="*/ 4 w 35"/>
                  <a:gd name="T67" fmla="*/ 0 h 116"/>
                  <a:gd name="T68" fmla="*/ 0 w 35"/>
                  <a:gd name="T69" fmla="*/ 1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116">
                    <a:moveTo>
                      <a:pt x="0" y="1"/>
                    </a:moveTo>
                    <a:lnTo>
                      <a:pt x="2" y="6"/>
                    </a:lnTo>
                    <a:lnTo>
                      <a:pt x="4" y="12"/>
                    </a:lnTo>
                    <a:lnTo>
                      <a:pt x="6" y="19"/>
                    </a:lnTo>
                    <a:lnTo>
                      <a:pt x="7" y="26"/>
                    </a:lnTo>
                    <a:lnTo>
                      <a:pt x="9" y="34"/>
                    </a:lnTo>
                    <a:lnTo>
                      <a:pt x="11" y="42"/>
                    </a:lnTo>
                    <a:lnTo>
                      <a:pt x="13" y="50"/>
                    </a:lnTo>
                    <a:lnTo>
                      <a:pt x="16" y="58"/>
                    </a:lnTo>
                    <a:lnTo>
                      <a:pt x="17" y="66"/>
                    </a:lnTo>
                    <a:lnTo>
                      <a:pt x="19" y="75"/>
                    </a:lnTo>
                    <a:lnTo>
                      <a:pt x="21" y="83"/>
                    </a:lnTo>
                    <a:lnTo>
                      <a:pt x="23" y="90"/>
                    </a:lnTo>
                    <a:lnTo>
                      <a:pt x="25" y="97"/>
                    </a:lnTo>
                    <a:lnTo>
                      <a:pt x="27" y="104"/>
                    </a:lnTo>
                    <a:lnTo>
                      <a:pt x="29" y="110"/>
                    </a:lnTo>
                    <a:lnTo>
                      <a:pt x="30" y="115"/>
                    </a:lnTo>
                    <a:lnTo>
                      <a:pt x="34" y="115"/>
                    </a:lnTo>
                    <a:lnTo>
                      <a:pt x="33" y="109"/>
                    </a:lnTo>
                    <a:lnTo>
                      <a:pt x="31" y="103"/>
                    </a:lnTo>
                    <a:lnTo>
                      <a:pt x="29" y="96"/>
                    </a:lnTo>
                    <a:lnTo>
                      <a:pt x="27" y="89"/>
                    </a:lnTo>
                    <a:lnTo>
                      <a:pt x="25" y="82"/>
                    </a:lnTo>
                    <a:lnTo>
                      <a:pt x="23" y="74"/>
                    </a:lnTo>
                    <a:lnTo>
                      <a:pt x="21" y="66"/>
                    </a:lnTo>
                    <a:lnTo>
                      <a:pt x="19" y="57"/>
                    </a:lnTo>
                    <a:lnTo>
                      <a:pt x="17" y="49"/>
                    </a:lnTo>
                    <a:lnTo>
                      <a:pt x="15" y="40"/>
                    </a:lnTo>
                    <a:lnTo>
                      <a:pt x="13" y="33"/>
                    </a:lnTo>
                    <a:lnTo>
                      <a:pt x="11" y="25"/>
                    </a:lnTo>
                    <a:lnTo>
                      <a:pt x="9" y="18"/>
                    </a:lnTo>
                    <a:lnTo>
                      <a:pt x="7" y="11"/>
                    </a:lnTo>
                    <a:lnTo>
                      <a:pt x="6" y="5"/>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6" name="Freeform 76">
                <a:extLst>
                  <a:ext uri="{FF2B5EF4-FFF2-40B4-BE49-F238E27FC236}">
                    <a16:creationId xmlns:a16="http://schemas.microsoft.com/office/drawing/2014/main" id="{A4CF9277-BD4E-D724-2BEA-BB205D8E4C98}"/>
                  </a:ext>
                </a:extLst>
              </p:cNvPr>
              <p:cNvSpPr>
                <a:spLocks/>
              </p:cNvSpPr>
              <p:nvPr/>
            </p:nvSpPr>
            <p:spPr bwMode="auto">
              <a:xfrm>
                <a:off x="4859" y="2274"/>
                <a:ext cx="17" cy="17"/>
              </a:xfrm>
              <a:custGeom>
                <a:avLst/>
                <a:gdLst>
                  <a:gd name="T0" fmla="*/ 16 w 17"/>
                  <a:gd name="T1" fmla="*/ 10 h 17"/>
                  <a:gd name="T2" fmla="*/ 12 w 17"/>
                  <a:gd name="T3" fmla="*/ 0 h 17"/>
                  <a:gd name="T4" fmla="*/ 8 w 17"/>
                  <a:gd name="T5" fmla="*/ 0 h 17"/>
                  <a:gd name="T6" fmla="*/ 4 w 17"/>
                  <a:gd name="T7" fmla="*/ 10 h 17"/>
                  <a:gd name="T8" fmla="*/ 0 w 17"/>
                  <a:gd name="T9" fmla="*/ 16 h 17"/>
                  <a:gd name="T10" fmla="*/ 16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0"/>
                    </a:moveTo>
                    <a:lnTo>
                      <a:pt x="12" y="0"/>
                    </a:lnTo>
                    <a:lnTo>
                      <a:pt x="8" y="0"/>
                    </a:lnTo>
                    <a:lnTo>
                      <a:pt x="4" y="10"/>
                    </a:lnTo>
                    <a:lnTo>
                      <a:pt x="0" y="16"/>
                    </a:lnTo>
                    <a:lnTo>
                      <a:pt x="16"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7" name="Freeform 77">
                <a:extLst>
                  <a:ext uri="{FF2B5EF4-FFF2-40B4-BE49-F238E27FC236}">
                    <a16:creationId xmlns:a16="http://schemas.microsoft.com/office/drawing/2014/main" id="{5C456CC2-47B6-F471-E942-4C239B0A5F8C}"/>
                  </a:ext>
                </a:extLst>
              </p:cNvPr>
              <p:cNvSpPr>
                <a:spLocks/>
              </p:cNvSpPr>
              <p:nvPr/>
            </p:nvSpPr>
            <p:spPr bwMode="auto">
              <a:xfrm>
                <a:off x="3764" y="2897"/>
                <a:ext cx="74" cy="41"/>
              </a:xfrm>
              <a:custGeom>
                <a:avLst/>
                <a:gdLst>
                  <a:gd name="T0" fmla="*/ 0 w 74"/>
                  <a:gd name="T1" fmla="*/ 0 h 41"/>
                  <a:gd name="T2" fmla="*/ 0 w 74"/>
                  <a:gd name="T3" fmla="*/ 0 h 41"/>
                  <a:gd name="T4" fmla="*/ 10 w 74"/>
                  <a:gd name="T5" fmla="*/ 2 h 41"/>
                  <a:gd name="T6" fmla="*/ 22 w 74"/>
                  <a:gd name="T7" fmla="*/ 6 h 41"/>
                  <a:gd name="T8" fmla="*/ 34 w 74"/>
                  <a:gd name="T9" fmla="*/ 11 h 41"/>
                  <a:gd name="T10" fmla="*/ 45 w 74"/>
                  <a:gd name="T11" fmla="*/ 17 h 41"/>
                  <a:gd name="T12" fmla="*/ 54 w 74"/>
                  <a:gd name="T13" fmla="*/ 24 h 41"/>
                  <a:gd name="T14" fmla="*/ 63 w 74"/>
                  <a:gd name="T15" fmla="*/ 30 h 41"/>
                  <a:gd name="T16" fmla="*/ 69 w 74"/>
                  <a:gd name="T17" fmla="*/ 36 h 41"/>
                  <a:gd name="T18" fmla="*/ 73 w 74"/>
                  <a:gd name="T19" fmla="*/ 4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4" h="41">
                    <a:moveTo>
                      <a:pt x="0" y="0"/>
                    </a:moveTo>
                    <a:lnTo>
                      <a:pt x="0" y="0"/>
                    </a:lnTo>
                    <a:lnTo>
                      <a:pt x="10" y="2"/>
                    </a:lnTo>
                    <a:lnTo>
                      <a:pt x="22" y="6"/>
                    </a:lnTo>
                    <a:lnTo>
                      <a:pt x="34" y="11"/>
                    </a:lnTo>
                    <a:lnTo>
                      <a:pt x="45" y="17"/>
                    </a:lnTo>
                    <a:lnTo>
                      <a:pt x="54" y="24"/>
                    </a:lnTo>
                    <a:lnTo>
                      <a:pt x="63" y="30"/>
                    </a:lnTo>
                    <a:lnTo>
                      <a:pt x="69" y="36"/>
                    </a:lnTo>
                    <a:lnTo>
                      <a:pt x="73" y="4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8" name="Freeform 78">
                <a:extLst>
                  <a:ext uri="{FF2B5EF4-FFF2-40B4-BE49-F238E27FC236}">
                    <a16:creationId xmlns:a16="http://schemas.microsoft.com/office/drawing/2014/main" id="{3221E286-6B20-7A79-24AD-17F8F9AEDC91}"/>
                  </a:ext>
                </a:extLst>
              </p:cNvPr>
              <p:cNvSpPr>
                <a:spLocks/>
              </p:cNvSpPr>
              <p:nvPr/>
            </p:nvSpPr>
            <p:spPr bwMode="auto">
              <a:xfrm>
                <a:off x="3774" y="2708"/>
                <a:ext cx="17" cy="119"/>
              </a:xfrm>
              <a:custGeom>
                <a:avLst/>
                <a:gdLst>
                  <a:gd name="T0" fmla="*/ 16 w 17"/>
                  <a:gd name="T1" fmla="*/ 0 h 119"/>
                  <a:gd name="T2" fmla="*/ 16 w 17"/>
                  <a:gd name="T3" fmla="*/ 0 h 119"/>
                  <a:gd name="T4" fmla="*/ 16 w 17"/>
                  <a:gd name="T5" fmla="*/ 7 h 119"/>
                  <a:gd name="T6" fmla="*/ 14 w 17"/>
                  <a:gd name="T7" fmla="*/ 15 h 119"/>
                  <a:gd name="T8" fmla="*/ 14 w 17"/>
                  <a:gd name="T9" fmla="*/ 22 h 119"/>
                  <a:gd name="T10" fmla="*/ 14 w 17"/>
                  <a:gd name="T11" fmla="*/ 30 h 119"/>
                  <a:gd name="T12" fmla="*/ 14 w 17"/>
                  <a:gd name="T13" fmla="*/ 37 h 119"/>
                  <a:gd name="T14" fmla="*/ 13 w 17"/>
                  <a:gd name="T15" fmla="*/ 45 h 119"/>
                  <a:gd name="T16" fmla="*/ 11 w 17"/>
                  <a:gd name="T17" fmla="*/ 52 h 119"/>
                  <a:gd name="T18" fmla="*/ 11 w 17"/>
                  <a:gd name="T19" fmla="*/ 59 h 119"/>
                  <a:gd name="T20" fmla="*/ 10 w 17"/>
                  <a:gd name="T21" fmla="*/ 67 h 119"/>
                  <a:gd name="T22" fmla="*/ 8 w 17"/>
                  <a:gd name="T23" fmla="*/ 74 h 119"/>
                  <a:gd name="T24" fmla="*/ 7 w 17"/>
                  <a:gd name="T25" fmla="*/ 81 h 119"/>
                  <a:gd name="T26" fmla="*/ 5 w 17"/>
                  <a:gd name="T27" fmla="*/ 89 h 119"/>
                  <a:gd name="T28" fmla="*/ 4 w 17"/>
                  <a:gd name="T29" fmla="*/ 96 h 119"/>
                  <a:gd name="T30" fmla="*/ 2 w 17"/>
                  <a:gd name="T31" fmla="*/ 104 h 119"/>
                  <a:gd name="T32" fmla="*/ 0 w 17"/>
                  <a:gd name="T33" fmla="*/ 111 h 119"/>
                  <a:gd name="T34" fmla="*/ 0 w 17"/>
                  <a:gd name="T35" fmla="*/ 11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19">
                    <a:moveTo>
                      <a:pt x="16" y="0"/>
                    </a:moveTo>
                    <a:lnTo>
                      <a:pt x="16" y="0"/>
                    </a:lnTo>
                    <a:lnTo>
                      <a:pt x="16" y="7"/>
                    </a:lnTo>
                    <a:lnTo>
                      <a:pt x="14" y="15"/>
                    </a:lnTo>
                    <a:lnTo>
                      <a:pt x="14" y="22"/>
                    </a:lnTo>
                    <a:lnTo>
                      <a:pt x="14" y="30"/>
                    </a:lnTo>
                    <a:lnTo>
                      <a:pt x="14" y="37"/>
                    </a:lnTo>
                    <a:lnTo>
                      <a:pt x="13" y="45"/>
                    </a:lnTo>
                    <a:lnTo>
                      <a:pt x="11" y="52"/>
                    </a:lnTo>
                    <a:lnTo>
                      <a:pt x="11" y="59"/>
                    </a:lnTo>
                    <a:lnTo>
                      <a:pt x="10" y="67"/>
                    </a:lnTo>
                    <a:lnTo>
                      <a:pt x="8" y="74"/>
                    </a:lnTo>
                    <a:lnTo>
                      <a:pt x="7" y="81"/>
                    </a:lnTo>
                    <a:lnTo>
                      <a:pt x="5" y="89"/>
                    </a:lnTo>
                    <a:lnTo>
                      <a:pt x="4" y="96"/>
                    </a:lnTo>
                    <a:lnTo>
                      <a:pt x="2" y="104"/>
                    </a:lnTo>
                    <a:lnTo>
                      <a:pt x="0" y="111"/>
                    </a:lnTo>
                    <a:lnTo>
                      <a:pt x="0" y="1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09" name="Freeform 79">
                <a:extLst>
                  <a:ext uri="{FF2B5EF4-FFF2-40B4-BE49-F238E27FC236}">
                    <a16:creationId xmlns:a16="http://schemas.microsoft.com/office/drawing/2014/main" id="{1382F53E-B69F-8527-F3B4-16F3C000DC71}"/>
                  </a:ext>
                </a:extLst>
              </p:cNvPr>
              <p:cNvSpPr>
                <a:spLocks/>
              </p:cNvSpPr>
              <p:nvPr/>
            </p:nvSpPr>
            <p:spPr bwMode="auto">
              <a:xfrm>
                <a:off x="3741" y="3123"/>
                <a:ext cx="44" cy="17"/>
              </a:xfrm>
              <a:custGeom>
                <a:avLst/>
                <a:gdLst>
                  <a:gd name="T0" fmla="*/ 0 w 44"/>
                  <a:gd name="T1" fmla="*/ 0 h 17"/>
                  <a:gd name="T2" fmla="*/ 0 w 44"/>
                  <a:gd name="T3" fmla="*/ 0 h 17"/>
                  <a:gd name="T4" fmla="*/ 5 w 44"/>
                  <a:gd name="T5" fmla="*/ 4 h 17"/>
                  <a:gd name="T6" fmla="*/ 11 w 44"/>
                  <a:gd name="T7" fmla="*/ 12 h 17"/>
                  <a:gd name="T8" fmla="*/ 17 w 44"/>
                  <a:gd name="T9" fmla="*/ 12 h 17"/>
                  <a:gd name="T10" fmla="*/ 22 w 44"/>
                  <a:gd name="T11" fmla="*/ 16 h 17"/>
                  <a:gd name="T12" fmla="*/ 27 w 44"/>
                  <a:gd name="T13" fmla="*/ 16 h 17"/>
                  <a:gd name="T14" fmla="*/ 33 w 44"/>
                  <a:gd name="T15" fmla="*/ 12 h 17"/>
                  <a:gd name="T16" fmla="*/ 38 w 44"/>
                  <a:gd name="T17" fmla="*/ 12 h 17"/>
                  <a:gd name="T18" fmla="*/ 43 w 4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17">
                    <a:moveTo>
                      <a:pt x="0" y="0"/>
                    </a:moveTo>
                    <a:lnTo>
                      <a:pt x="0" y="0"/>
                    </a:lnTo>
                    <a:lnTo>
                      <a:pt x="5" y="4"/>
                    </a:lnTo>
                    <a:lnTo>
                      <a:pt x="11" y="12"/>
                    </a:lnTo>
                    <a:lnTo>
                      <a:pt x="17" y="12"/>
                    </a:lnTo>
                    <a:lnTo>
                      <a:pt x="22" y="16"/>
                    </a:lnTo>
                    <a:lnTo>
                      <a:pt x="27" y="16"/>
                    </a:lnTo>
                    <a:lnTo>
                      <a:pt x="33" y="12"/>
                    </a:lnTo>
                    <a:lnTo>
                      <a:pt x="38" y="12"/>
                    </a:lnTo>
                    <a:lnTo>
                      <a:pt x="4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0" name="Freeform 80">
                <a:extLst>
                  <a:ext uri="{FF2B5EF4-FFF2-40B4-BE49-F238E27FC236}">
                    <a16:creationId xmlns:a16="http://schemas.microsoft.com/office/drawing/2014/main" id="{5E076D37-586E-3017-9B7A-B15023F1D820}"/>
                  </a:ext>
                </a:extLst>
              </p:cNvPr>
              <p:cNvSpPr>
                <a:spLocks/>
              </p:cNvSpPr>
              <p:nvPr/>
            </p:nvSpPr>
            <p:spPr bwMode="auto">
              <a:xfrm>
                <a:off x="3785" y="3046"/>
                <a:ext cx="34" cy="17"/>
              </a:xfrm>
              <a:custGeom>
                <a:avLst/>
                <a:gdLst>
                  <a:gd name="T0" fmla="*/ 0 w 34"/>
                  <a:gd name="T1" fmla="*/ 16 h 17"/>
                  <a:gd name="T2" fmla="*/ 0 w 34"/>
                  <a:gd name="T3" fmla="*/ 16 h 17"/>
                  <a:gd name="T4" fmla="*/ 5 w 34"/>
                  <a:gd name="T5" fmla="*/ 16 h 17"/>
                  <a:gd name="T6" fmla="*/ 9 w 34"/>
                  <a:gd name="T7" fmla="*/ 16 h 17"/>
                  <a:gd name="T8" fmla="*/ 13 w 34"/>
                  <a:gd name="T9" fmla="*/ 13 h 17"/>
                  <a:gd name="T10" fmla="*/ 17 w 34"/>
                  <a:gd name="T11" fmla="*/ 11 h 17"/>
                  <a:gd name="T12" fmla="*/ 21 w 34"/>
                  <a:gd name="T13" fmla="*/ 9 h 17"/>
                  <a:gd name="T14" fmla="*/ 25 w 34"/>
                  <a:gd name="T15" fmla="*/ 4 h 17"/>
                  <a:gd name="T16" fmla="*/ 29 w 34"/>
                  <a:gd name="T17" fmla="*/ 2 h 17"/>
                  <a:gd name="T18" fmla="*/ 33 w 3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7">
                    <a:moveTo>
                      <a:pt x="0" y="16"/>
                    </a:moveTo>
                    <a:lnTo>
                      <a:pt x="0" y="16"/>
                    </a:lnTo>
                    <a:lnTo>
                      <a:pt x="5" y="16"/>
                    </a:lnTo>
                    <a:lnTo>
                      <a:pt x="9" y="16"/>
                    </a:lnTo>
                    <a:lnTo>
                      <a:pt x="13" y="13"/>
                    </a:lnTo>
                    <a:lnTo>
                      <a:pt x="17" y="11"/>
                    </a:lnTo>
                    <a:lnTo>
                      <a:pt x="21" y="9"/>
                    </a:lnTo>
                    <a:lnTo>
                      <a:pt x="25" y="4"/>
                    </a:lnTo>
                    <a:lnTo>
                      <a:pt x="29" y="2"/>
                    </a:lnTo>
                    <a:lnTo>
                      <a:pt x="3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1" name="Freeform 81">
                <a:extLst>
                  <a:ext uri="{FF2B5EF4-FFF2-40B4-BE49-F238E27FC236}">
                    <a16:creationId xmlns:a16="http://schemas.microsoft.com/office/drawing/2014/main" id="{8235ACD7-0EEC-2FA7-B77A-D017AFAA4808}"/>
                  </a:ext>
                </a:extLst>
              </p:cNvPr>
              <p:cNvSpPr>
                <a:spLocks/>
              </p:cNvSpPr>
              <p:nvPr/>
            </p:nvSpPr>
            <p:spPr bwMode="auto">
              <a:xfrm>
                <a:off x="3798" y="3056"/>
                <a:ext cx="17" cy="17"/>
              </a:xfrm>
              <a:custGeom>
                <a:avLst/>
                <a:gdLst>
                  <a:gd name="T0" fmla="*/ 0 w 17"/>
                  <a:gd name="T1" fmla="*/ 0 h 17"/>
                  <a:gd name="T2" fmla="*/ 0 w 17"/>
                  <a:gd name="T3" fmla="*/ 0 h 17"/>
                  <a:gd name="T4" fmla="*/ 3 w 17"/>
                  <a:gd name="T5" fmla="*/ 6 h 17"/>
                  <a:gd name="T6" fmla="*/ 8 w 17"/>
                  <a:gd name="T7" fmla="*/ 9 h 17"/>
                  <a:gd name="T8" fmla="*/ 12 w 17"/>
                  <a:gd name="T9" fmla="*/ 12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0"/>
                    </a:lnTo>
                    <a:lnTo>
                      <a:pt x="3" y="6"/>
                    </a:lnTo>
                    <a:lnTo>
                      <a:pt x="8" y="9"/>
                    </a:lnTo>
                    <a:lnTo>
                      <a:pt x="12" y="12"/>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2" name="Freeform 82">
                <a:extLst>
                  <a:ext uri="{FF2B5EF4-FFF2-40B4-BE49-F238E27FC236}">
                    <a16:creationId xmlns:a16="http://schemas.microsoft.com/office/drawing/2014/main" id="{3127CA5C-E069-5855-3F32-C1A7ED8F5087}"/>
                  </a:ext>
                </a:extLst>
              </p:cNvPr>
              <p:cNvSpPr>
                <a:spLocks/>
              </p:cNvSpPr>
              <p:nvPr/>
            </p:nvSpPr>
            <p:spPr bwMode="auto">
              <a:xfrm>
                <a:off x="4048" y="2316"/>
                <a:ext cx="17" cy="17"/>
              </a:xfrm>
              <a:custGeom>
                <a:avLst/>
                <a:gdLst>
                  <a:gd name="T0" fmla="*/ 16 w 17"/>
                  <a:gd name="T1" fmla="*/ 16 h 17"/>
                  <a:gd name="T2" fmla="*/ 12 w 17"/>
                  <a:gd name="T3" fmla="*/ 8 h 17"/>
                  <a:gd name="T4" fmla="*/ 12 w 17"/>
                  <a:gd name="T5" fmla="*/ 0 h 17"/>
                  <a:gd name="T6" fmla="*/ 4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12" y="0"/>
                    </a:lnTo>
                    <a:lnTo>
                      <a:pt x="4"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3" name="Freeform 83">
                <a:extLst>
                  <a:ext uri="{FF2B5EF4-FFF2-40B4-BE49-F238E27FC236}">
                    <a16:creationId xmlns:a16="http://schemas.microsoft.com/office/drawing/2014/main" id="{5FE70E98-1C91-59B6-D429-272A40E1D07E}"/>
                  </a:ext>
                </a:extLst>
              </p:cNvPr>
              <p:cNvSpPr>
                <a:spLocks/>
              </p:cNvSpPr>
              <p:nvPr/>
            </p:nvSpPr>
            <p:spPr bwMode="auto">
              <a:xfrm>
                <a:off x="4029" y="2318"/>
                <a:ext cx="24" cy="76"/>
              </a:xfrm>
              <a:custGeom>
                <a:avLst/>
                <a:gdLst>
                  <a:gd name="T0" fmla="*/ 4 w 24"/>
                  <a:gd name="T1" fmla="*/ 75 h 76"/>
                  <a:gd name="T2" fmla="*/ 4 w 24"/>
                  <a:gd name="T3" fmla="*/ 75 h 76"/>
                  <a:gd name="T4" fmla="*/ 6 w 24"/>
                  <a:gd name="T5" fmla="*/ 68 h 76"/>
                  <a:gd name="T6" fmla="*/ 8 w 24"/>
                  <a:gd name="T7" fmla="*/ 59 h 76"/>
                  <a:gd name="T8" fmla="*/ 10 w 24"/>
                  <a:gd name="T9" fmla="*/ 49 h 76"/>
                  <a:gd name="T10" fmla="*/ 13 w 24"/>
                  <a:gd name="T11" fmla="*/ 38 h 76"/>
                  <a:gd name="T12" fmla="*/ 16 w 24"/>
                  <a:gd name="T13" fmla="*/ 28 h 76"/>
                  <a:gd name="T14" fmla="*/ 18 w 24"/>
                  <a:gd name="T15" fmla="*/ 18 h 76"/>
                  <a:gd name="T16" fmla="*/ 20 w 24"/>
                  <a:gd name="T17" fmla="*/ 8 h 76"/>
                  <a:gd name="T18" fmla="*/ 23 w 24"/>
                  <a:gd name="T19" fmla="*/ 0 h 76"/>
                  <a:gd name="T20" fmla="*/ 19 w 24"/>
                  <a:gd name="T21" fmla="*/ 0 h 76"/>
                  <a:gd name="T22" fmla="*/ 17 w 24"/>
                  <a:gd name="T23" fmla="*/ 7 h 76"/>
                  <a:gd name="T24" fmla="*/ 14 w 24"/>
                  <a:gd name="T25" fmla="*/ 17 h 76"/>
                  <a:gd name="T26" fmla="*/ 12 w 24"/>
                  <a:gd name="T27" fmla="*/ 27 h 76"/>
                  <a:gd name="T28" fmla="*/ 9 w 24"/>
                  <a:gd name="T29" fmla="*/ 37 h 76"/>
                  <a:gd name="T30" fmla="*/ 7 w 24"/>
                  <a:gd name="T31" fmla="*/ 48 h 76"/>
                  <a:gd name="T32" fmla="*/ 4 w 24"/>
                  <a:gd name="T33" fmla="*/ 58 h 76"/>
                  <a:gd name="T34" fmla="*/ 2 w 24"/>
                  <a:gd name="T35" fmla="*/ 67 h 76"/>
                  <a:gd name="T36" fmla="*/ 0 w 24"/>
                  <a:gd name="T37" fmla="*/ 74 h 76"/>
                  <a:gd name="T38" fmla="*/ 4 w 24"/>
                  <a:gd name="T39" fmla="*/ 75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76">
                    <a:moveTo>
                      <a:pt x="4" y="75"/>
                    </a:moveTo>
                    <a:lnTo>
                      <a:pt x="4" y="75"/>
                    </a:lnTo>
                    <a:lnTo>
                      <a:pt x="6" y="68"/>
                    </a:lnTo>
                    <a:lnTo>
                      <a:pt x="8" y="59"/>
                    </a:lnTo>
                    <a:lnTo>
                      <a:pt x="10" y="49"/>
                    </a:lnTo>
                    <a:lnTo>
                      <a:pt x="13" y="38"/>
                    </a:lnTo>
                    <a:lnTo>
                      <a:pt x="16" y="28"/>
                    </a:lnTo>
                    <a:lnTo>
                      <a:pt x="18" y="18"/>
                    </a:lnTo>
                    <a:lnTo>
                      <a:pt x="20" y="8"/>
                    </a:lnTo>
                    <a:lnTo>
                      <a:pt x="23" y="0"/>
                    </a:lnTo>
                    <a:lnTo>
                      <a:pt x="19" y="0"/>
                    </a:lnTo>
                    <a:lnTo>
                      <a:pt x="17" y="7"/>
                    </a:lnTo>
                    <a:lnTo>
                      <a:pt x="14" y="17"/>
                    </a:lnTo>
                    <a:lnTo>
                      <a:pt x="12" y="27"/>
                    </a:lnTo>
                    <a:lnTo>
                      <a:pt x="9" y="37"/>
                    </a:lnTo>
                    <a:lnTo>
                      <a:pt x="7" y="48"/>
                    </a:lnTo>
                    <a:lnTo>
                      <a:pt x="4" y="58"/>
                    </a:lnTo>
                    <a:lnTo>
                      <a:pt x="2" y="67"/>
                    </a:lnTo>
                    <a:lnTo>
                      <a:pt x="0" y="74"/>
                    </a:lnTo>
                    <a:lnTo>
                      <a:pt x="4"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4" name="Freeform 84">
                <a:extLst>
                  <a:ext uri="{FF2B5EF4-FFF2-40B4-BE49-F238E27FC236}">
                    <a16:creationId xmlns:a16="http://schemas.microsoft.com/office/drawing/2014/main" id="{E7C34DBC-6A79-9852-87BD-596EB996A44A}"/>
                  </a:ext>
                </a:extLst>
              </p:cNvPr>
              <p:cNvSpPr>
                <a:spLocks/>
              </p:cNvSpPr>
              <p:nvPr/>
            </p:nvSpPr>
            <p:spPr bwMode="auto">
              <a:xfrm>
                <a:off x="4024" y="2392"/>
                <a:ext cx="17" cy="72"/>
              </a:xfrm>
              <a:custGeom>
                <a:avLst/>
                <a:gdLst>
                  <a:gd name="T0" fmla="*/ 5 w 17"/>
                  <a:gd name="T1" fmla="*/ 71 h 72"/>
                  <a:gd name="T2" fmla="*/ 5 w 17"/>
                  <a:gd name="T3" fmla="*/ 71 h 72"/>
                  <a:gd name="T4" fmla="*/ 8 w 17"/>
                  <a:gd name="T5" fmla="*/ 63 h 72"/>
                  <a:gd name="T6" fmla="*/ 12 w 17"/>
                  <a:gd name="T7" fmla="*/ 53 h 72"/>
                  <a:gd name="T8" fmla="*/ 12 w 17"/>
                  <a:gd name="T9" fmla="*/ 44 h 72"/>
                  <a:gd name="T10" fmla="*/ 12 w 17"/>
                  <a:gd name="T11" fmla="*/ 35 h 72"/>
                  <a:gd name="T12" fmla="*/ 12 w 17"/>
                  <a:gd name="T13" fmla="*/ 27 h 72"/>
                  <a:gd name="T14" fmla="*/ 12 w 17"/>
                  <a:gd name="T15" fmla="*/ 17 h 72"/>
                  <a:gd name="T16" fmla="*/ 14 w 17"/>
                  <a:gd name="T17" fmla="*/ 9 h 72"/>
                  <a:gd name="T18" fmla="*/ 16 w 17"/>
                  <a:gd name="T19" fmla="*/ 1 h 72"/>
                  <a:gd name="T20" fmla="*/ 8 w 17"/>
                  <a:gd name="T21" fmla="*/ 0 h 72"/>
                  <a:gd name="T22" fmla="*/ 7 w 17"/>
                  <a:gd name="T23" fmla="*/ 9 h 72"/>
                  <a:gd name="T24" fmla="*/ 5 w 17"/>
                  <a:gd name="T25" fmla="*/ 17 h 72"/>
                  <a:gd name="T26" fmla="*/ 5 w 17"/>
                  <a:gd name="T27" fmla="*/ 27 h 72"/>
                  <a:gd name="T28" fmla="*/ 5 w 17"/>
                  <a:gd name="T29" fmla="*/ 35 h 72"/>
                  <a:gd name="T30" fmla="*/ 5 w 17"/>
                  <a:gd name="T31" fmla="*/ 44 h 72"/>
                  <a:gd name="T32" fmla="*/ 5 w 17"/>
                  <a:gd name="T33" fmla="*/ 53 h 72"/>
                  <a:gd name="T34" fmla="*/ 3 w 17"/>
                  <a:gd name="T35" fmla="*/ 61 h 72"/>
                  <a:gd name="T36" fmla="*/ 0 w 17"/>
                  <a:gd name="T37" fmla="*/ 70 h 72"/>
                  <a:gd name="T38" fmla="*/ 5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5" y="71"/>
                    </a:moveTo>
                    <a:lnTo>
                      <a:pt x="5" y="71"/>
                    </a:lnTo>
                    <a:lnTo>
                      <a:pt x="8" y="63"/>
                    </a:lnTo>
                    <a:lnTo>
                      <a:pt x="12" y="53"/>
                    </a:lnTo>
                    <a:lnTo>
                      <a:pt x="12" y="44"/>
                    </a:lnTo>
                    <a:lnTo>
                      <a:pt x="12" y="35"/>
                    </a:lnTo>
                    <a:lnTo>
                      <a:pt x="12" y="27"/>
                    </a:lnTo>
                    <a:lnTo>
                      <a:pt x="12" y="17"/>
                    </a:lnTo>
                    <a:lnTo>
                      <a:pt x="14" y="9"/>
                    </a:lnTo>
                    <a:lnTo>
                      <a:pt x="16" y="1"/>
                    </a:lnTo>
                    <a:lnTo>
                      <a:pt x="8" y="0"/>
                    </a:lnTo>
                    <a:lnTo>
                      <a:pt x="7" y="9"/>
                    </a:lnTo>
                    <a:lnTo>
                      <a:pt x="5" y="17"/>
                    </a:lnTo>
                    <a:lnTo>
                      <a:pt x="5" y="27"/>
                    </a:lnTo>
                    <a:lnTo>
                      <a:pt x="5" y="35"/>
                    </a:lnTo>
                    <a:lnTo>
                      <a:pt x="5" y="44"/>
                    </a:lnTo>
                    <a:lnTo>
                      <a:pt x="5" y="53"/>
                    </a:lnTo>
                    <a:lnTo>
                      <a:pt x="3" y="61"/>
                    </a:lnTo>
                    <a:lnTo>
                      <a:pt x="0" y="70"/>
                    </a:lnTo>
                    <a:lnTo>
                      <a:pt x="5"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5" name="Freeform 85">
                <a:extLst>
                  <a:ext uri="{FF2B5EF4-FFF2-40B4-BE49-F238E27FC236}">
                    <a16:creationId xmlns:a16="http://schemas.microsoft.com/office/drawing/2014/main" id="{B742CA66-B13F-2368-CAEB-ADF527DC0A28}"/>
                  </a:ext>
                </a:extLst>
              </p:cNvPr>
              <p:cNvSpPr>
                <a:spLocks/>
              </p:cNvSpPr>
              <p:nvPr/>
            </p:nvSpPr>
            <p:spPr bwMode="auto">
              <a:xfrm>
                <a:off x="3956" y="2462"/>
                <a:ext cx="72" cy="170"/>
              </a:xfrm>
              <a:custGeom>
                <a:avLst/>
                <a:gdLst>
                  <a:gd name="T0" fmla="*/ 4 w 72"/>
                  <a:gd name="T1" fmla="*/ 169 h 170"/>
                  <a:gd name="T2" fmla="*/ 4 w 72"/>
                  <a:gd name="T3" fmla="*/ 169 h 170"/>
                  <a:gd name="T4" fmla="*/ 10 w 72"/>
                  <a:gd name="T5" fmla="*/ 159 h 170"/>
                  <a:gd name="T6" fmla="*/ 16 w 72"/>
                  <a:gd name="T7" fmla="*/ 149 h 170"/>
                  <a:gd name="T8" fmla="*/ 22 w 72"/>
                  <a:gd name="T9" fmla="*/ 139 h 170"/>
                  <a:gd name="T10" fmla="*/ 27 w 72"/>
                  <a:gd name="T11" fmla="*/ 129 h 170"/>
                  <a:gd name="T12" fmla="*/ 33 w 72"/>
                  <a:gd name="T13" fmla="*/ 119 h 170"/>
                  <a:gd name="T14" fmla="*/ 37 w 72"/>
                  <a:gd name="T15" fmla="*/ 108 h 170"/>
                  <a:gd name="T16" fmla="*/ 41 w 72"/>
                  <a:gd name="T17" fmla="*/ 98 h 170"/>
                  <a:gd name="T18" fmla="*/ 45 w 72"/>
                  <a:gd name="T19" fmla="*/ 88 h 170"/>
                  <a:gd name="T20" fmla="*/ 49 w 72"/>
                  <a:gd name="T21" fmla="*/ 77 h 170"/>
                  <a:gd name="T22" fmla="*/ 53 w 72"/>
                  <a:gd name="T23" fmla="*/ 66 h 170"/>
                  <a:gd name="T24" fmla="*/ 57 w 72"/>
                  <a:gd name="T25" fmla="*/ 56 h 170"/>
                  <a:gd name="T26" fmla="*/ 60 w 72"/>
                  <a:gd name="T27" fmla="*/ 45 h 170"/>
                  <a:gd name="T28" fmla="*/ 63 w 72"/>
                  <a:gd name="T29" fmla="*/ 35 h 170"/>
                  <a:gd name="T30" fmla="*/ 66 w 72"/>
                  <a:gd name="T31" fmla="*/ 24 h 170"/>
                  <a:gd name="T32" fmla="*/ 69 w 72"/>
                  <a:gd name="T33" fmla="*/ 12 h 170"/>
                  <a:gd name="T34" fmla="*/ 71 w 72"/>
                  <a:gd name="T35" fmla="*/ 1 h 170"/>
                  <a:gd name="T36" fmla="*/ 68 w 72"/>
                  <a:gd name="T37" fmla="*/ 0 h 170"/>
                  <a:gd name="T38" fmla="*/ 65 w 72"/>
                  <a:gd name="T39" fmla="*/ 11 h 170"/>
                  <a:gd name="T40" fmla="*/ 62 w 72"/>
                  <a:gd name="T41" fmla="*/ 23 h 170"/>
                  <a:gd name="T42" fmla="*/ 59 w 72"/>
                  <a:gd name="T43" fmla="*/ 34 h 170"/>
                  <a:gd name="T44" fmla="*/ 56 w 72"/>
                  <a:gd name="T45" fmla="*/ 44 h 170"/>
                  <a:gd name="T46" fmla="*/ 53 w 72"/>
                  <a:gd name="T47" fmla="*/ 55 h 170"/>
                  <a:gd name="T48" fmla="*/ 49 w 72"/>
                  <a:gd name="T49" fmla="*/ 66 h 170"/>
                  <a:gd name="T50" fmla="*/ 45 w 72"/>
                  <a:gd name="T51" fmla="*/ 76 h 170"/>
                  <a:gd name="T52" fmla="*/ 41 w 72"/>
                  <a:gd name="T53" fmla="*/ 86 h 170"/>
                  <a:gd name="T54" fmla="*/ 38 w 72"/>
                  <a:gd name="T55" fmla="*/ 97 h 170"/>
                  <a:gd name="T56" fmla="*/ 33 w 72"/>
                  <a:gd name="T57" fmla="*/ 107 h 170"/>
                  <a:gd name="T58" fmla="*/ 29 w 72"/>
                  <a:gd name="T59" fmla="*/ 117 h 170"/>
                  <a:gd name="T60" fmla="*/ 23 w 72"/>
                  <a:gd name="T61" fmla="*/ 127 h 170"/>
                  <a:gd name="T62" fmla="*/ 18 w 72"/>
                  <a:gd name="T63" fmla="*/ 137 h 170"/>
                  <a:gd name="T64" fmla="*/ 13 w 72"/>
                  <a:gd name="T65" fmla="*/ 147 h 170"/>
                  <a:gd name="T66" fmla="*/ 7 w 72"/>
                  <a:gd name="T67" fmla="*/ 157 h 170"/>
                  <a:gd name="T68" fmla="*/ 1 w 72"/>
                  <a:gd name="T69" fmla="*/ 167 h 170"/>
                  <a:gd name="T70" fmla="*/ 0 w 72"/>
                  <a:gd name="T71" fmla="*/ 167 h 170"/>
                  <a:gd name="T72" fmla="*/ 4 w 72"/>
                  <a:gd name="T73" fmla="*/ 169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4" y="169"/>
                    </a:moveTo>
                    <a:lnTo>
                      <a:pt x="4" y="169"/>
                    </a:lnTo>
                    <a:lnTo>
                      <a:pt x="10" y="159"/>
                    </a:lnTo>
                    <a:lnTo>
                      <a:pt x="16" y="149"/>
                    </a:lnTo>
                    <a:lnTo>
                      <a:pt x="22" y="139"/>
                    </a:lnTo>
                    <a:lnTo>
                      <a:pt x="27" y="129"/>
                    </a:lnTo>
                    <a:lnTo>
                      <a:pt x="33" y="119"/>
                    </a:lnTo>
                    <a:lnTo>
                      <a:pt x="37" y="108"/>
                    </a:lnTo>
                    <a:lnTo>
                      <a:pt x="41" y="98"/>
                    </a:lnTo>
                    <a:lnTo>
                      <a:pt x="45" y="88"/>
                    </a:lnTo>
                    <a:lnTo>
                      <a:pt x="49" y="77"/>
                    </a:lnTo>
                    <a:lnTo>
                      <a:pt x="53" y="66"/>
                    </a:lnTo>
                    <a:lnTo>
                      <a:pt x="57" y="56"/>
                    </a:lnTo>
                    <a:lnTo>
                      <a:pt x="60" y="45"/>
                    </a:lnTo>
                    <a:lnTo>
                      <a:pt x="63" y="35"/>
                    </a:lnTo>
                    <a:lnTo>
                      <a:pt x="66" y="24"/>
                    </a:lnTo>
                    <a:lnTo>
                      <a:pt x="69" y="12"/>
                    </a:lnTo>
                    <a:lnTo>
                      <a:pt x="71" y="1"/>
                    </a:lnTo>
                    <a:lnTo>
                      <a:pt x="68" y="0"/>
                    </a:lnTo>
                    <a:lnTo>
                      <a:pt x="65" y="11"/>
                    </a:lnTo>
                    <a:lnTo>
                      <a:pt x="62" y="23"/>
                    </a:lnTo>
                    <a:lnTo>
                      <a:pt x="59" y="34"/>
                    </a:lnTo>
                    <a:lnTo>
                      <a:pt x="56" y="44"/>
                    </a:lnTo>
                    <a:lnTo>
                      <a:pt x="53" y="55"/>
                    </a:lnTo>
                    <a:lnTo>
                      <a:pt x="49" y="66"/>
                    </a:lnTo>
                    <a:lnTo>
                      <a:pt x="45" y="76"/>
                    </a:lnTo>
                    <a:lnTo>
                      <a:pt x="41" y="86"/>
                    </a:lnTo>
                    <a:lnTo>
                      <a:pt x="38" y="97"/>
                    </a:lnTo>
                    <a:lnTo>
                      <a:pt x="33" y="107"/>
                    </a:lnTo>
                    <a:lnTo>
                      <a:pt x="29" y="117"/>
                    </a:lnTo>
                    <a:lnTo>
                      <a:pt x="23" y="127"/>
                    </a:lnTo>
                    <a:lnTo>
                      <a:pt x="18" y="137"/>
                    </a:lnTo>
                    <a:lnTo>
                      <a:pt x="13" y="147"/>
                    </a:lnTo>
                    <a:lnTo>
                      <a:pt x="7" y="157"/>
                    </a:lnTo>
                    <a:lnTo>
                      <a:pt x="1" y="167"/>
                    </a:lnTo>
                    <a:lnTo>
                      <a:pt x="0" y="167"/>
                    </a:lnTo>
                    <a:lnTo>
                      <a:pt x="4" y="16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6" name="Freeform 86">
                <a:extLst>
                  <a:ext uri="{FF2B5EF4-FFF2-40B4-BE49-F238E27FC236}">
                    <a16:creationId xmlns:a16="http://schemas.microsoft.com/office/drawing/2014/main" id="{E3CA919A-B9F6-1E21-918B-B1A63F45129A}"/>
                  </a:ext>
                </a:extLst>
              </p:cNvPr>
              <p:cNvSpPr>
                <a:spLocks/>
              </p:cNvSpPr>
              <p:nvPr/>
            </p:nvSpPr>
            <p:spPr bwMode="auto">
              <a:xfrm>
                <a:off x="3884" y="2629"/>
                <a:ext cx="77" cy="165"/>
              </a:xfrm>
              <a:custGeom>
                <a:avLst/>
                <a:gdLst>
                  <a:gd name="T0" fmla="*/ 3 w 77"/>
                  <a:gd name="T1" fmla="*/ 164 h 165"/>
                  <a:gd name="T2" fmla="*/ 3 w 77"/>
                  <a:gd name="T3" fmla="*/ 164 h 165"/>
                  <a:gd name="T4" fmla="*/ 76 w 77"/>
                  <a:gd name="T5" fmla="*/ 2 h 165"/>
                  <a:gd name="T6" fmla="*/ 72 w 77"/>
                  <a:gd name="T7" fmla="*/ 0 h 165"/>
                  <a:gd name="T8" fmla="*/ 0 w 77"/>
                  <a:gd name="T9" fmla="*/ 162 h 165"/>
                  <a:gd name="T10" fmla="*/ 0 w 77"/>
                  <a:gd name="T11" fmla="*/ 163 h 165"/>
                  <a:gd name="T12" fmla="*/ 3 w 77"/>
                  <a:gd name="T13" fmla="*/ 164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165">
                    <a:moveTo>
                      <a:pt x="3" y="164"/>
                    </a:moveTo>
                    <a:lnTo>
                      <a:pt x="3" y="164"/>
                    </a:lnTo>
                    <a:lnTo>
                      <a:pt x="76" y="2"/>
                    </a:lnTo>
                    <a:lnTo>
                      <a:pt x="72" y="0"/>
                    </a:lnTo>
                    <a:lnTo>
                      <a:pt x="0" y="162"/>
                    </a:lnTo>
                    <a:lnTo>
                      <a:pt x="0" y="163"/>
                    </a:lnTo>
                    <a:lnTo>
                      <a:pt x="3" y="1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7" name="Freeform 87">
                <a:extLst>
                  <a:ext uri="{FF2B5EF4-FFF2-40B4-BE49-F238E27FC236}">
                    <a16:creationId xmlns:a16="http://schemas.microsoft.com/office/drawing/2014/main" id="{5E6AE49E-A78D-A1D2-203E-7D34B69D67A3}"/>
                  </a:ext>
                </a:extLst>
              </p:cNvPr>
              <p:cNvSpPr>
                <a:spLocks/>
              </p:cNvSpPr>
              <p:nvPr/>
            </p:nvSpPr>
            <p:spPr bwMode="auto">
              <a:xfrm>
                <a:off x="3872" y="2792"/>
                <a:ext cx="17" cy="30"/>
              </a:xfrm>
              <a:custGeom>
                <a:avLst/>
                <a:gdLst>
                  <a:gd name="T0" fmla="*/ 4 w 17"/>
                  <a:gd name="T1" fmla="*/ 29 h 30"/>
                  <a:gd name="T2" fmla="*/ 4 w 17"/>
                  <a:gd name="T3" fmla="*/ 29 h 30"/>
                  <a:gd name="T4" fmla="*/ 6 w 17"/>
                  <a:gd name="T5" fmla="*/ 21 h 30"/>
                  <a:gd name="T6" fmla="*/ 8 w 17"/>
                  <a:gd name="T7" fmla="*/ 17 h 30"/>
                  <a:gd name="T8" fmla="*/ 8 w 17"/>
                  <a:gd name="T9" fmla="*/ 15 h 30"/>
                  <a:gd name="T10" fmla="*/ 7 w 17"/>
                  <a:gd name="T11" fmla="*/ 16 h 30"/>
                  <a:gd name="T12" fmla="*/ 9 w 17"/>
                  <a:gd name="T13" fmla="*/ 16 h 30"/>
                  <a:gd name="T14" fmla="*/ 11 w 17"/>
                  <a:gd name="T15" fmla="*/ 14 h 30"/>
                  <a:gd name="T16" fmla="*/ 12 w 17"/>
                  <a:gd name="T17" fmla="*/ 9 h 30"/>
                  <a:gd name="T18" fmla="*/ 16 w 17"/>
                  <a:gd name="T19" fmla="*/ 1 h 30"/>
                  <a:gd name="T20" fmla="*/ 12 w 17"/>
                  <a:gd name="T21" fmla="*/ 0 h 30"/>
                  <a:gd name="T22" fmla="*/ 9 w 17"/>
                  <a:gd name="T23" fmla="*/ 8 h 30"/>
                  <a:gd name="T24" fmla="*/ 7 w 17"/>
                  <a:gd name="T25" fmla="*/ 12 h 30"/>
                  <a:gd name="T26" fmla="*/ 6 w 17"/>
                  <a:gd name="T27" fmla="*/ 13 h 30"/>
                  <a:gd name="T28" fmla="*/ 7 w 17"/>
                  <a:gd name="T29" fmla="*/ 12 h 30"/>
                  <a:gd name="T30" fmla="*/ 5 w 17"/>
                  <a:gd name="T31" fmla="*/ 14 h 30"/>
                  <a:gd name="T32" fmla="*/ 4 w 17"/>
                  <a:gd name="T33" fmla="*/ 16 h 30"/>
                  <a:gd name="T34" fmla="*/ 2 w 17"/>
                  <a:gd name="T35" fmla="*/ 20 h 30"/>
                  <a:gd name="T36" fmla="*/ 0 w 17"/>
                  <a:gd name="T37" fmla="*/ 28 h 30"/>
                  <a:gd name="T38" fmla="*/ 4 w 17"/>
                  <a:gd name="T39" fmla="*/ 29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0">
                    <a:moveTo>
                      <a:pt x="4" y="29"/>
                    </a:moveTo>
                    <a:lnTo>
                      <a:pt x="4" y="29"/>
                    </a:lnTo>
                    <a:lnTo>
                      <a:pt x="6" y="21"/>
                    </a:lnTo>
                    <a:lnTo>
                      <a:pt x="8" y="17"/>
                    </a:lnTo>
                    <a:lnTo>
                      <a:pt x="8" y="15"/>
                    </a:lnTo>
                    <a:lnTo>
                      <a:pt x="7" y="16"/>
                    </a:lnTo>
                    <a:lnTo>
                      <a:pt x="9" y="16"/>
                    </a:lnTo>
                    <a:lnTo>
                      <a:pt x="11" y="14"/>
                    </a:lnTo>
                    <a:lnTo>
                      <a:pt x="12" y="9"/>
                    </a:lnTo>
                    <a:lnTo>
                      <a:pt x="16" y="1"/>
                    </a:lnTo>
                    <a:lnTo>
                      <a:pt x="12" y="0"/>
                    </a:lnTo>
                    <a:lnTo>
                      <a:pt x="9" y="8"/>
                    </a:lnTo>
                    <a:lnTo>
                      <a:pt x="7" y="12"/>
                    </a:lnTo>
                    <a:lnTo>
                      <a:pt x="6" y="13"/>
                    </a:lnTo>
                    <a:lnTo>
                      <a:pt x="7" y="12"/>
                    </a:lnTo>
                    <a:lnTo>
                      <a:pt x="5" y="14"/>
                    </a:lnTo>
                    <a:lnTo>
                      <a:pt x="4" y="16"/>
                    </a:lnTo>
                    <a:lnTo>
                      <a:pt x="2" y="20"/>
                    </a:lnTo>
                    <a:lnTo>
                      <a:pt x="0" y="28"/>
                    </a:lnTo>
                    <a:lnTo>
                      <a:pt x="4"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8" name="Freeform 88">
                <a:extLst>
                  <a:ext uri="{FF2B5EF4-FFF2-40B4-BE49-F238E27FC236}">
                    <a16:creationId xmlns:a16="http://schemas.microsoft.com/office/drawing/2014/main" id="{2AB27361-B875-E075-27DE-4DF632468B59}"/>
                  </a:ext>
                </a:extLst>
              </p:cNvPr>
              <p:cNvSpPr>
                <a:spLocks/>
              </p:cNvSpPr>
              <p:nvPr/>
            </p:nvSpPr>
            <p:spPr bwMode="auto">
              <a:xfrm>
                <a:off x="3832" y="2820"/>
                <a:ext cx="45" cy="122"/>
              </a:xfrm>
              <a:custGeom>
                <a:avLst/>
                <a:gdLst>
                  <a:gd name="T0" fmla="*/ 4 w 45"/>
                  <a:gd name="T1" fmla="*/ 121 h 122"/>
                  <a:gd name="T2" fmla="*/ 4 w 45"/>
                  <a:gd name="T3" fmla="*/ 121 h 122"/>
                  <a:gd name="T4" fmla="*/ 4 w 45"/>
                  <a:gd name="T5" fmla="*/ 116 h 122"/>
                  <a:gd name="T6" fmla="*/ 5 w 45"/>
                  <a:gd name="T7" fmla="*/ 110 h 122"/>
                  <a:gd name="T8" fmla="*/ 6 w 45"/>
                  <a:gd name="T9" fmla="*/ 104 h 122"/>
                  <a:gd name="T10" fmla="*/ 8 w 45"/>
                  <a:gd name="T11" fmla="*/ 96 h 122"/>
                  <a:gd name="T12" fmla="*/ 11 w 45"/>
                  <a:gd name="T13" fmla="*/ 88 h 122"/>
                  <a:gd name="T14" fmla="*/ 14 w 45"/>
                  <a:gd name="T15" fmla="*/ 80 h 122"/>
                  <a:gd name="T16" fmla="*/ 17 w 45"/>
                  <a:gd name="T17" fmla="*/ 70 h 122"/>
                  <a:gd name="T18" fmla="*/ 20 w 45"/>
                  <a:gd name="T19" fmla="*/ 62 h 122"/>
                  <a:gd name="T20" fmla="*/ 23 w 45"/>
                  <a:gd name="T21" fmla="*/ 54 h 122"/>
                  <a:gd name="T22" fmla="*/ 27 w 45"/>
                  <a:gd name="T23" fmla="*/ 45 h 122"/>
                  <a:gd name="T24" fmla="*/ 30 w 45"/>
                  <a:gd name="T25" fmla="*/ 36 h 122"/>
                  <a:gd name="T26" fmla="*/ 34 w 45"/>
                  <a:gd name="T27" fmla="*/ 28 h 122"/>
                  <a:gd name="T28" fmla="*/ 37 w 45"/>
                  <a:gd name="T29" fmla="*/ 20 h 122"/>
                  <a:gd name="T30" fmla="*/ 40 w 45"/>
                  <a:gd name="T31" fmla="*/ 13 h 122"/>
                  <a:gd name="T32" fmla="*/ 42 w 45"/>
                  <a:gd name="T33" fmla="*/ 7 h 122"/>
                  <a:gd name="T34" fmla="*/ 44 w 45"/>
                  <a:gd name="T35" fmla="*/ 1 h 122"/>
                  <a:gd name="T36" fmla="*/ 40 w 45"/>
                  <a:gd name="T37" fmla="*/ 0 h 122"/>
                  <a:gd name="T38" fmla="*/ 38 w 45"/>
                  <a:gd name="T39" fmla="*/ 6 h 122"/>
                  <a:gd name="T40" fmla="*/ 36 w 45"/>
                  <a:gd name="T41" fmla="*/ 12 h 122"/>
                  <a:gd name="T42" fmla="*/ 33 w 45"/>
                  <a:gd name="T43" fmla="*/ 19 h 122"/>
                  <a:gd name="T44" fmla="*/ 30 w 45"/>
                  <a:gd name="T45" fmla="*/ 27 h 122"/>
                  <a:gd name="T46" fmla="*/ 27 w 45"/>
                  <a:gd name="T47" fmla="*/ 35 h 122"/>
                  <a:gd name="T48" fmla="*/ 23 w 45"/>
                  <a:gd name="T49" fmla="*/ 43 h 122"/>
                  <a:gd name="T50" fmla="*/ 20 w 45"/>
                  <a:gd name="T51" fmla="*/ 52 h 122"/>
                  <a:gd name="T52" fmla="*/ 16 w 45"/>
                  <a:gd name="T53" fmla="*/ 61 h 122"/>
                  <a:gd name="T54" fmla="*/ 13 w 45"/>
                  <a:gd name="T55" fmla="*/ 70 h 122"/>
                  <a:gd name="T56" fmla="*/ 10 w 45"/>
                  <a:gd name="T57" fmla="*/ 79 h 122"/>
                  <a:gd name="T58" fmla="*/ 7 w 45"/>
                  <a:gd name="T59" fmla="*/ 87 h 122"/>
                  <a:gd name="T60" fmla="*/ 4 w 45"/>
                  <a:gd name="T61" fmla="*/ 95 h 122"/>
                  <a:gd name="T62" fmla="*/ 2 w 45"/>
                  <a:gd name="T63" fmla="*/ 103 h 122"/>
                  <a:gd name="T64" fmla="*/ 1 w 45"/>
                  <a:gd name="T65" fmla="*/ 109 h 122"/>
                  <a:gd name="T66" fmla="*/ 0 w 45"/>
                  <a:gd name="T67" fmla="*/ 116 h 122"/>
                  <a:gd name="T68" fmla="*/ 0 w 45"/>
                  <a:gd name="T69" fmla="*/ 121 h 122"/>
                  <a:gd name="T70" fmla="*/ 4 w 45"/>
                  <a:gd name="T71" fmla="*/ 121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22">
                    <a:moveTo>
                      <a:pt x="4" y="121"/>
                    </a:moveTo>
                    <a:lnTo>
                      <a:pt x="4" y="121"/>
                    </a:lnTo>
                    <a:lnTo>
                      <a:pt x="4" y="116"/>
                    </a:lnTo>
                    <a:lnTo>
                      <a:pt x="5" y="110"/>
                    </a:lnTo>
                    <a:lnTo>
                      <a:pt x="6" y="104"/>
                    </a:lnTo>
                    <a:lnTo>
                      <a:pt x="8" y="96"/>
                    </a:lnTo>
                    <a:lnTo>
                      <a:pt x="11" y="88"/>
                    </a:lnTo>
                    <a:lnTo>
                      <a:pt x="14" y="80"/>
                    </a:lnTo>
                    <a:lnTo>
                      <a:pt x="17" y="70"/>
                    </a:lnTo>
                    <a:lnTo>
                      <a:pt x="20" y="62"/>
                    </a:lnTo>
                    <a:lnTo>
                      <a:pt x="23" y="54"/>
                    </a:lnTo>
                    <a:lnTo>
                      <a:pt x="27" y="45"/>
                    </a:lnTo>
                    <a:lnTo>
                      <a:pt x="30" y="36"/>
                    </a:lnTo>
                    <a:lnTo>
                      <a:pt x="34" y="28"/>
                    </a:lnTo>
                    <a:lnTo>
                      <a:pt x="37" y="20"/>
                    </a:lnTo>
                    <a:lnTo>
                      <a:pt x="40" y="13"/>
                    </a:lnTo>
                    <a:lnTo>
                      <a:pt x="42" y="7"/>
                    </a:lnTo>
                    <a:lnTo>
                      <a:pt x="44" y="1"/>
                    </a:lnTo>
                    <a:lnTo>
                      <a:pt x="40" y="0"/>
                    </a:lnTo>
                    <a:lnTo>
                      <a:pt x="38" y="6"/>
                    </a:lnTo>
                    <a:lnTo>
                      <a:pt x="36" y="12"/>
                    </a:lnTo>
                    <a:lnTo>
                      <a:pt x="33" y="19"/>
                    </a:lnTo>
                    <a:lnTo>
                      <a:pt x="30" y="27"/>
                    </a:lnTo>
                    <a:lnTo>
                      <a:pt x="27" y="35"/>
                    </a:lnTo>
                    <a:lnTo>
                      <a:pt x="23" y="43"/>
                    </a:lnTo>
                    <a:lnTo>
                      <a:pt x="20" y="52"/>
                    </a:lnTo>
                    <a:lnTo>
                      <a:pt x="16" y="61"/>
                    </a:lnTo>
                    <a:lnTo>
                      <a:pt x="13" y="70"/>
                    </a:lnTo>
                    <a:lnTo>
                      <a:pt x="10" y="79"/>
                    </a:lnTo>
                    <a:lnTo>
                      <a:pt x="7" y="87"/>
                    </a:lnTo>
                    <a:lnTo>
                      <a:pt x="4" y="95"/>
                    </a:lnTo>
                    <a:lnTo>
                      <a:pt x="2" y="103"/>
                    </a:lnTo>
                    <a:lnTo>
                      <a:pt x="1" y="109"/>
                    </a:lnTo>
                    <a:lnTo>
                      <a:pt x="0" y="116"/>
                    </a:lnTo>
                    <a:lnTo>
                      <a:pt x="0" y="121"/>
                    </a:lnTo>
                    <a:lnTo>
                      <a:pt x="4" y="1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19" name="Freeform 89">
                <a:extLst>
                  <a:ext uri="{FF2B5EF4-FFF2-40B4-BE49-F238E27FC236}">
                    <a16:creationId xmlns:a16="http://schemas.microsoft.com/office/drawing/2014/main" id="{70078EFD-E394-7D48-EFE4-EEA680DA9413}"/>
                  </a:ext>
                </a:extLst>
              </p:cNvPr>
              <p:cNvSpPr>
                <a:spLocks/>
              </p:cNvSpPr>
              <p:nvPr/>
            </p:nvSpPr>
            <p:spPr bwMode="auto">
              <a:xfrm>
                <a:off x="3812" y="2941"/>
                <a:ext cx="29" cy="138"/>
              </a:xfrm>
              <a:custGeom>
                <a:avLst/>
                <a:gdLst>
                  <a:gd name="T0" fmla="*/ 3 w 29"/>
                  <a:gd name="T1" fmla="*/ 137 h 138"/>
                  <a:gd name="T2" fmla="*/ 3 w 29"/>
                  <a:gd name="T3" fmla="*/ 137 h 138"/>
                  <a:gd name="T4" fmla="*/ 9 w 29"/>
                  <a:gd name="T5" fmla="*/ 128 h 138"/>
                  <a:gd name="T6" fmla="*/ 14 w 29"/>
                  <a:gd name="T7" fmla="*/ 119 h 138"/>
                  <a:gd name="T8" fmla="*/ 18 w 29"/>
                  <a:gd name="T9" fmla="*/ 110 h 138"/>
                  <a:gd name="T10" fmla="*/ 21 w 29"/>
                  <a:gd name="T11" fmla="*/ 101 h 138"/>
                  <a:gd name="T12" fmla="*/ 23 w 29"/>
                  <a:gd name="T13" fmla="*/ 93 h 138"/>
                  <a:gd name="T14" fmla="*/ 25 w 29"/>
                  <a:gd name="T15" fmla="*/ 85 h 138"/>
                  <a:gd name="T16" fmla="*/ 26 w 29"/>
                  <a:gd name="T17" fmla="*/ 77 h 138"/>
                  <a:gd name="T18" fmla="*/ 27 w 29"/>
                  <a:gd name="T19" fmla="*/ 70 h 138"/>
                  <a:gd name="T20" fmla="*/ 28 w 29"/>
                  <a:gd name="T21" fmla="*/ 62 h 138"/>
                  <a:gd name="T22" fmla="*/ 28 w 29"/>
                  <a:gd name="T23" fmla="*/ 54 h 138"/>
                  <a:gd name="T24" fmla="*/ 28 w 29"/>
                  <a:gd name="T25" fmla="*/ 46 h 138"/>
                  <a:gd name="T26" fmla="*/ 27 w 29"/>
                  <a:gd name="T27" fmla="*/ 37 h 138"/>
                  <a:gd name="T28" fmla="*/ 26 w 29"/>
                  <a:gd name="T29" fmla="*/ 29 h 138"/>
                  <a:gd name="T30" fmla="*/ 25 w 29"/>
                  <a:gd name="T31" fmla="*/ 20 h 138"/>
                  <a:gd name="T32" fmla="*/ 25 w 29"/>
                  <a:gd name="T33" fmla="*/ 10 h 138"/>
                  <a:gd name="T34" fmla="*/ 24 w 29"/>
                  <a:gd name="T35" fmla="*/ 0 h 138"/>
                  <a:gd name="T36" fmla="*/ 20 w 29"/>
                  <a:gd name="T37" fmla="*/ 0 h 138"/>
                  <a:gd name="T38" fmla="*/ 21 w 29"/>
                  <a:gd name="T39" fmla="*/ 10 h 138"/>
                  <a:gd name="T40" fmla="*/ 21 w 29"/>
                  <a:gd name="T41" fmla="*/ 20 h 138"/>
                  <a:gd name="T42" fmla="*/ 22 w 29"/>
                  <a:gd name="T43" fmla="*/ 29 h 138"/>
                  <a:gd name="T44" fmla="*/ 23 w 29"/>
                  <a:gd name="T45" fmla="*/ 37 h 138"/>
                  <a:gd name="T46" fmla="*/ 24 w 29"/>
                  <a:gd name="T47" fmla="*/ 46 h 138"/>
                  <a:gd name="T48" fmla="*/ 24 w 29"/>
                  <a:gd name="T49" fmla="*/ 54 h 138"/>
                  <a:gd name="T50" fmla="*/ 24 w 29"/>
                  <a:gd name="T51" fmla="*/ 62 h 138"/>
                  <a:gd name="T52" fmla="*/ 23 w 29"/>
                  <a:gd name="T53" fmla="*/ 70 h 138"/>
                  <a:gd name="T54" fmla="*/ 22 w 29"/>
                  <a:gd name="T55" fmla="*/ 77 h 138"/>
                  <a:gd name="T56" fmla="*/ 21 w 29"/>
                  <a:gd name="T57" fmla="*/ 84 h 138"/>
                  <a:gd name="T58" fmla="*/ 19 w 29"/>
                  <a:gd name="T59" fmla="*/ 92 h 138"/>
                  <a:gd name="T60" fmla="*/ 17 w 29"/>
                  <a:gd name="T61" fmla="*/ 100 h 138"/>
                  <a:gd name="T62" fmla="*/ 14 w 29"/>
                  <a:gd name="T63" fmla="*/ 108 h 138"/>
                  <a:gd name="T64" fmla="*/ 10 w 29"/>
                  <a:gd name="T65" fmla="*/ 117 h 138"/>
                  <a:gd name="T66" fmla="*/ 5 w 29"/>
                  <a:gd name="T67" fmla="*/ 126 h 138"/>
                  <a:gd name="T68" fmla="*/ 0 w 29"/>
                  <a:gd name="T69" fmla="*/ 135 h 138"/>
                  <a:gd name="T70" fmla="*/ 3 w 29"/>
                  <a:gd name="T71" fmla="*/ 13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38">
                    <a:moveTo>
                      <a:pt x="3" y="137"/>
                    </a:moveTo>
                    <a:lnTo>
                      <a:pt x="3" y="137"/>
                    </a:lnTo>
                    <a:lnTo>
                      <a:pt x="9" y="128"/>
                    </a:lnTo>
                    <a:lnTo>
                      <a:pt x="14" y="119"/>
                    </a:lnTo>
                    <a:lnTo>
                      <a:pt x="18" y="110"/>
                    </a:lnTo>
                    <a:lnTo>
                      <a:pt x="21" y="101"/>
                    </a:lnTo>
                    <a:lnTo>
                      <a:pt x="23" y="93"/>
                    </a:lnTo>
                    <a:lnTo>
                      <a:pt x="25" y="85"/>
                    </a:lnTo>
                    <a:lnTo>
                      <a:pt x="26" y="77"/>
                    </a:lnTo>
                    <a:lnTo>
                      <a:pt x="27" y="70"/>
                    </a:lnTo>
                    <a:lnTo>
                      <a:pt x="28" y="62"/>
                    </a:lnTo>
                    <a:lnTo>
                      <a:pt x="28" y="54"/>
                    </a:lnTo>
                    <a:lnTo>
                      <a:pt x="28" y="46"/>
                    </a:lnTo>
                    <a:lnTo>
                      <a:pt x="27" y="37"/>
                    </a:lnTo>
                    <a:lnTo>
                      <a:pt x="26" y="29"/>
                    </a:lnTo>
                    <a:lnTo>
                      <a:pt x="25" y="20"/>
                    </a:lnTo>
                    <a:lnTo>
                      <a:pt x="25" y="10"/>
                    </a:lnTo>
                    <a:lnTo>
                      <a:pt x="24" y="0"/>
                    </a:lnTo>
                    <a:lnTo>
                      <a:pt x="20" y="0"/>
                    </a:lnTo>
                    <a:lnTo>
                      <a:pt x="21" y="10"/>
                    </a:lnTo>
                    <a:lnTo>
                      <a:pt x="21" y="20"/>
                    </a:lnTo>
                    <a:lnTo>
                      <a:pt x="22" y="29"/>
                    </a:lnTo>
                    <a:lnTo>
                      <a:pt x="23" y="37"/>
                    </a:lnTo>
                    <a:lnTo>
                      <a:pt x="24" y="46"/>
                    </a:lnTo>
                    <a:lnTo>
                      <a:pt x="24" y="54"/>
                    </a:lnTo>
                    <a:lnTo>
                      <a:pt x="24" y="62"/>
                    </a:lnTo>
                    <a:lnTo>
                      <a:pt x="23" y="70"/>
                    </a:lnTo>
                    <a:lnTo>
                      <a:pt x="22" y="77"/>
                    </a:lnTo>
                    <a:lnTo>
                      <a:pt x="21" y="84"/>
                    </a:lnTo>
                    <a:lnTo>
                      <a:pt x="19" y="92"/>
                    </a:lnTo>
                    <a:lnTo>
                      <a:pt x="17" y="100"/>
                    </a:lnTo>
                    <a:lnTo>
                      <a:pt x="14" y="108"/>
                    </a:lnTo>
                    <a:lnTo>
                      <a:pt x="10" y="117"/>
                    </a:lnTo>
                    <a:lnTo>
                      <a:pt x="5" y="126"/>
                    </a:lnTo>
                    <a:lnTo>
                      <a:pt x="0" y="135"/>
                    </a:lnTo>
                    <a:lnTo>
                      <a:pt x="3" y="1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0" name="Freeform 90">
                <a:extLst>
                  <a:ext uri="{FF2B5EF4-FFF2-40B4-BE49-F238E27FC236}">
                    <a16:creationId xmlns:a16="http://schemas.microsoft.com/office/drawing/2014/main" id="{6FA314B6-9927-49A3-57C3-5FA19D422FE9}"/>
                  </a:ext>
                </a:extLst>
              </p:cNvPr>
              <p:cNvSpPr>
                <a:spLocks/>
              </p:cNvSpPr>
              <p:nvPr/>
            </p:nvSpPr>
            <p:spPr bwMode="auto">
              <a:xfrm>
                <a:off x="3742" y="3076"/>
                <a:ext cx="74" cy="166"/>
              </a:xfrm>
              <a:custGeom>
                <a:avLst/>
                <a:gdLst>
                  <a:gd name="T0" fmla="*/ 0 w 74"/>
                  <a:gd name="T1" fmla="*/ 163 h 166"/>
                  <a:gd name="T2" fmla="*/ 3 w 74"/>
                  <a:gd name="T3" fmla="*/ 165 h 166"/>
                  <a:gd name="T4" fmla="*/ 9 w 74"/>
                  <a:gd name="T5" fmla="*/ 157 h 166"/>
                  <a:gd name="T6" fmla="*/ 14 w 74"/>
                  <a:gd name="T7" fmla="*/ 148 h 166"/>
                  <a:gd name="T8" fmla="*/ 19 w 74"/>
                  <a:gd name="T9" fmla="*/ 138 h 166"/>
                  <a:gd name="T10" fmla="*/ 24 w 74"/>
                  <a:gd name="T11" fmla="*/ 128 h 166"/>
                  <a:gd name="T12" fmla="*/ 28 w 74"/>
                  <a:gd name="T13" fmla="*/ 117 h 166"/>
                  <a:gd name="T14" fmla="*/ 32 w 74"/>
                  <a:gd name="T15" fmla="*/ 106 h 166"/>
                  <a:gd name="T16" fmla="*/ 36 w 74"/>
                  <a:gd name="T17" fmla="*/ 95 h 166"/>
                  <a:gd name="T18" fmla="*/ 40 w 74"/>
                  <a:gd name="T19" fmla="*/ 84 h 166"/>
                  <a:gd name="T20" fmla="*/ 44 w 74"/>
                  <a:gd name="T21" fmla="*/ 73 h 166"/>
                  <a:gd name="T22" fmla="*/ 48 w 74"/>
                  <a:gd name="T23" fmla="*/ 62 h 166"/>
                  <a:gd name="T24" fmla="*/ 52 w 74"/>
                  <a:gd name="T25" fmla="*/ 51 h 166"/>
                  <a:gd name="T26" fmla="*/ 56 w 74"/>
                  <a:gd name="T27" fmla="*/ 40 h 166"/>
                  <a:gd name="T28" fmla="*/ 60 w 74"/>
                  <a:gd name="T29" fmla="*/ 30 h 166"/>
                  <a:gd name="T30" fmla="*/ 64 w 74"/>
                  <a:gd name="T31" fmla="*/ 20 h 166"/>
                  <a:gd name="T32" fmla="*/ 69 w 74"/>
                  <a:gd name="T33" fmla="*/ 11 h 166"/>
                  <a:gd name="T34" fmla="*/ 73 w 74"/>
                  <a:gd name="T35" fmla="*/ 2 h 166"/>
                  <a:gd name="T36" fmla="*/ 70 w 74"/>
                  <a:gd name="T37" fmla="*/ 0 h 166"/>
                  <a:gd name="T38" fmla="*/ 65 w 74"/>
                  <a:gd name="T39" fmla="*/ 9 h 166"/>
                  <a:gd name="T40" fmla="*/ 60 w 74"/>
                  <a:gd name="T41" fmla="*/ 18 h 166"/>
                  <a:gd name="T42" fmla="*/ 56 w 74"/>
                  <a:gd name="T43" fmla="*/ 28 h 166"/>
                  <a:gd name="T44" fmla="*/ 52 w 74"/>
                  <a:gd name="T45" fmla="*/ 40 h 166"/>
                  <a:gd name="T46" fmla="*/ 48 w 74"/>
                  <a:gd name="T47" fmla="*/ 50 h 166"/>
                  <a:gd name="T48" fmla="*/ 44 w 74"/>
                  <a:gd name="T49" fmla="*/ 61 h 166"/>
                  <a:gd name="T50" fmla="*/ 40 w 74"/>
                  <a:gd name="T51" fmla="*/ 72 h 166"/>
                  <a:gd name="T52" fmla="*/ 36 w 74"/>
                  <a:gd name="T53" fmla="*/ 83 h 166"/>
                  <a:gd name="T54" fmla="*/ 32 w 74"/>
                  <a:gd name="T55" fmla="*/ 94 h 166"/>
                  <a:gd name="T56" fmla="*/ 28 w 74"/>
                  <a:gd name="T57" fmla="*/ 105 h 166"/>
                  <a:gd name="T58" fmla="*/ 24 w 74"/>
                  <a:gd name="T59" fmla="*/ 116 h 166"/>
                  <a:gd name="T60" fmla="*/ 20 w 74"/>
                  <a:gd name="T61" fmla="*/ 126 h 166"/>
                  <a:gd name="T62" fmla="*/ 15 w 74"/>
                  <a:gd name="T63" fmla="*/ 136 h 166"/>
                  <a:gd name="T64" fmla="*/ 10 w 74"/>
                  <a:gd name="T65" fmla="*/ 146 h 166"/>
                  <a:gd name="T66" fmla="*/ 6 w 74"/>
                  <a:gd name="T67" fmla="*/ 155 h 166"/>
                  <a:gd name="T68" fmla="*/ 0 w 74"/>
                  <a:gd name="T69" fmla="*/ 163 h 166"/>
                  <a:gd name="T70" fmla="*/ 3 w 74"/>
                  <a:gd name="T71" fmla="*/ 165 h 166"/>
                  <a:gd name="T72" fmla="*/ 0 w 74"/>
                  <a:gd name="T73" fmla="*/ 163 h 1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166">
                    <a:moveTo>
                      <a:pt x="0" y="163"/>
                    </a:moveTo>
                    <a:lnTo>
                      <a:pt x="3" y="165"/>
                    </a:lnTo>
                    <a:lnTo>
                      <a:pt x="9" y="157"/>
                    </a:lnTo>
                    <a:lnTo>
                      <a:pt x="14" y="148"/>
                    </a:lnTo>
                    <a:lnTo>
                      <a:pt x="19" y="138"/>
                    </a:lnTo>
                    <a:lnTo>
                      <a:pt x="24" y="128"/>
                    </a:lnTo>
                    <a:lnTo>
                      <a:pt x="28" y="117"/>
                    </a:lnTo>
                    <a:lnTo>
                      <a:pt x="32" y="106"/>
                    </a:lnTo>
                    <a:lnTo>
                      <a:pt x="36" y="95"/>
                    </a:lnTo>
                    <a:lnTo>
                      <a:pt x="40" y="84"/>
                    </a:lnTo>
                    <a:lnTo>
                      <a:pt x="44" y="73"/>
                    </a:lnTo>
                    <a:lnTo>
                      <a:pt x="48" y="62"/>
                    </a:lnTo>
                    <a:lnTo>
                      <a:pt x="52" y="51"/>
                    </a:lnTo>
                    <a:lnTo>
                      <a:pt x="56" y="40"/>
                    </a:lnTo>
                    <a:lnTo>
                      <a:pt x="60" y="30"/>
                    </a:lnTo>
                    <a:lnTo>
                      <a:pt x="64" y="20"/>
                    </a:lnTo>
                    <a:lnTo>
                      <a:pt x="69" y="11"/>
                    </a:lnTo>
                    <a:lnTo>
                      <a:pt x="73" y="2"/>
                    </a:lnTo>
                    <a:lnTo>
                      <a:pt x="70" y="0"/>
                    </a:lnTo>
                    <a:lnTo>
                      <a:pt x="65" y="9"/>
                    </a:lnTo>
                    <a:lnTo>
                      <a:pt x="60" y="18"/>
                    </a:lnTo>
                    <a:lnTo>
                      <a:pt x="56" y="28"/>
                    </a:lnTo>
                    <a:lnTo>
                      <a:pt x="52" y="40"/>
                    </a:lnTo>
                    <a:lnTo>
                      <a:pt x="48" y="50"/>
                    </a:lnTo>
                    <a:lnTo>
                      <a:pt x="44" y="61"/>
                    </a:lnTo>
                    <a:lnTo>
                      <a:pt x="40" y="72"/>
                    </a:lnTo>
                    <a:lnTo>
                      <a:pt x="36" y="83"/>
                    </a:lnTo>
                    <a:lnTo>
                      <a:pt x="32" y="94"/>
                    </a:lnTo>
                    <a:lnTo>
                      <a:pt x="28" y="105"/>
                    </a:lnTo>
                    <a:lnTo>
                      <a:pt x="24" y="116"/>
                    </a:lnTo>
                    <a:lnTo>
                      <a:pt x="20" y="126"/>
                    </a:lnTo>
                    <a:lnTo>
                      <a:pt x="15" y="136"/>
                    </a:lnTo>
                    <a:lnTo>
                      <a:pt x="10" y="146"/>
                    </a:lnTo>
                    <a:lnTo>
                      <a:pt x="6" y="155"/>
                    </a:lnTo>
                    <a:lnTo>
                      <a:pt x="0" y="163"/>
                    </a:lnTo>
                    <a:lnTo>
                      <a:pt x="3" y="165"/>
                    </a:lnTo>
                    <a:lnTo>
                      <a:pt x="0" y="16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1" name="Freeform 91">
                <a:extLst>
                  <a:ext uri="{FF2B5EF4-FFF2-40B4-BE49-F238E27FC236}">
                    <a16:creationId xmlns:a16="http://schemas.microsoft.com/office/drawing/2014/main" id="{7D852C2E-34E6-6363-926D-173A30591100}"/>
                  </a:ext>
                </a:extLst>
              </p:cNvPr>
              <p:cNvSpPr>
                <a:spLocks/>
              </p:cNvSpPr>
              <p:nvPr/>
            </p:nvSpPr>
            <p:spPr bwMode="auto">
              <a:xfrm>
                <a:off x="3728" y="3239"/>
                <a:ext cx="19" cy="17"/>
              </a:xfrm>
              <a:custGeom>
                <a:avLst/>
                <a:gdLst>
                  <a:gd name="T0" fmla="*/ 0 w 19"/>
                  <a:gd name="T1" fmla="*/ 12 h 17"/>
                  <a:gd name="T2" fmla="*/ 0 w 19"/>
                  <a:gd name="T3" fmla="*/ 12 h 17"/>
                  <a:gd name="T4" fmla="*/ 3 w 19"/>
                  <a:gd name="T5" fmla="*/ 16 h 17"/>
                  <a:gd name="T6" fmla="*/ 7 w 19"/>
                  <a:gd name="T7" fmla="*/ 16 h 17"/>
                  <a:gd name="T8" fmla="*/ 10 w 19"/>
                  <a:gd name="T9" fmla="*/ 14 h 17"/>
                  <a:gd name="T10" fmla="*/ 13 w 19"/>
                  <a:gd name="T11" fmla="*/ 10 h 17"/>
                  <a:gd name="T12" fmla="*/ 14 w 19"/>
                  <a:gd name="T13" fmla="*/ 8 h 17"/>
                  <a:gd name="T14" fmla="*/ 16 w 19"/>
                  <a:gd name="T15" fmla="*/ 4 h 17"/>
                  <a:gd name="T16" fmla="*/ 14 w 19"/>
                  <a:gd name="T17" fmla="*/ 0 h 17"/>
                  <a:gd name="T18" fmla="*/ 17 w 19"/>
                  <a:gd name="T19" fmla="*/ 4 h 17"/>
                  <a:gd name="T20" fmla="*/ 18 w 19"/>
                  <a:gd name="T21" fmla="*/ 0 h 17"/>
                  <a:gd name="T22" fmla="*/ 14 w 19"/>
                  <a:gd name="T23" fmla="*/ 0 h 17"/>
                  <a:gd name="T24" fmla="*/ 13 w 19"/>
                  <a:gd name="T25" fmla="*/ 0 h 17"/>
                  <a:gd name="T26" fmla="*/ 11 w 19"/>
                  <a:gd name="T27" fmla="*/ 4 h 17"/>
                  <a:gd name="T28" fmla="*/ 8 w 19"/>
                  <a:gd name="T29" fmla="*/ 6 h 17"/>
                  <a:gd name="T30" fmla="*/ 6 w 19"/>
                  <a:gd name="T31" fmla="*/ 8 h 17"/>
                  <a:gd name="T32" fmla="*/ 4 w 19"/>
                  <a:gd name="T33" fmla="*/ 8 h 17"/>
                  <a:gd name="T34" fmla="*/ 3 w 19"/>
                  <a:gd name="T35" fmla="*/ 6 h 17"/>
                  <a:gd name="T36" fmla="*/ 2 w 19"/>
                  <a:gd name="T37" fmla="*/ 6 h 17"/>
                  <a:gd name="T38" fmla="*/ 0 w 19"/>
                  <a:gd name="T39" fmla="*/ 12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17">
                    <a:moveTo>
                      <a:pt x="0" y="12"/>
                    </a:moveTo>
                    <a:lnTo>
                      <a:pt x="0" y="12"/>
                    </a:lnTo>
                    <a:lnTo>
                      <a:pt x="3" y="16"/>
                    </a:lnTo>
                    <a:lnTo>
                      <a:pt x="7" y="16"/>
                    </a:lnTo>
                    <a:lnTo>
                      <a:pt x="10" y="14"/>
                    </a:lnTo>
                    <a:lnTo>
                      <a:pt x="13" y="10"/>
                    </a:lnTo>
                    <a:lnTo>
                      <a:pt x="14" y="8"/>
                    </a:lnTo>
                    <a:lnTo>
                      <a:pt x="16" y="4"/>
                    </a:lnTo>
                    <a:lnTo>
                      <a:pt x="14" y="0"/>
                    </a:lnTo>
                    <a:lnTo>
                      <a:pt x="17" y="4"/>
                    </a:lnTo>
                    <a:lnTo>
                      <a:pt x="18" y="0"/>
                    </a:lnTo>
                    <a:lnTo>
                      <a:pt x="14" y="0"/>
                    </a:lnTo>
                    <a:lnTo>
                      <a:pt x="13" y="0"/>
                    </a:lnTo>
                    <a:lnTo>
                      <a:pt x="11" y="4"/>
                    </a:lnTo>
                    <a:lnTo>
                      <a:pt x="8" y="6"/>
                    </a:lnTo>
                    <a:lnTo>
                      <a:pt x="6" y="8"/>
                    </a:lnTo>
                    <a:lnTo>
                      <a:pt x="4" y="8"/>
                    </a:lnTo>
                    <a:lnTo>
                      <a:pt x="3" y="6"/>
                    </a:lnTo>
                    <a:lnTo>
                      <a:pt x="2" y="6"/>
                    </a:lnTo>
                    <a:lnTo>
                      <a:pt x="0" y="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2" name="Freeform 92">
                <a:extLst>
                  <a:ext uri="{FF2B5EF4-FFF2-40B4-BE49-F238E27FC236}">
                    <a16:creationId xmlns:a16="http://schemas.microsoft.com/office/drawing/2014/main" id="{0C3BD99B-D2AF-7F81-3591-8A42F4A71E2C}"/>
                  </a:ext>
                </a:extLst>
              </p:cNvPr>
              <p:cNvSpPr>
                <a:spLocks/>
              </p:cNvSpPr>
              <p:nvPr/>
            </p:nvSpPr>
            <p:spPr bwMode="auto">
              <a:xfrm>
                <a:off x="3724" y="3114"/>
                <a:ext cx="31" cy="132"/>
              </a:xfrm>
              <a:custGeom>
                <a:avLst/>
                <a:gdLst>
                  <a:gd name="T0" fmla="*/ 30 w 31"/>
                  <a:gd name="T1" fmla="*/ 7 h 132"/>
                  <a:gd name="T2" fmla="*/ 26 w 31"/>
                  <a:gd name="T3" fmla="*/ 7 h 132"/>
                  <a:gd name="T4" fmla="*/ 27 w 31"/>
                  <a:gd name="T5" fmla="*/ 13 h 132"/>
                  <a:gd name="T6" fmla="*/ 26 w 31"/>
                  <a:gd name="T7" fmla="*/ 20 h 132"/>
                  <a:gd name="T8" fmla="*/ 24 w 31"/>
                  <a:gd name="T9" fmla="*/ 28 h 132"/>
                  <a:gd name="T10" fmla="*/ 22 w 31"/>
                  <a:gd name="T11" fmla="*/ 37 h 132"/>
                  <a:gd name="T12" fmla="*/ 20 w 31"/>
                  <a:gd name="T13" fmla="*/ 46 h 132"/>
                  <a:gd name="T14" fmla="*/ 16 w 31"/>
                  <a:gd name="T15" fmla="*/ 56 h 132"/>
                  <a:gd name="T16" fmla="*/ 13 w 31"/>
                  <a:gd name="T17" fmla="*/ 66 h 132"/>
                  <a:gd name="T18" fmla="*/ 10 w 31"/>
                  <a:gd name="T19" fmla="*/ 76 h 132"/>
                  <a:gd name="T20" fmla="*/ 7 w 31"/>
                  <a:gd name="T21" fmla="*/ 85 h 132"/>
                  <a:gd name="T22" fmla="*/ 4 w 31"/>
                  <a:gd name="T23" fmla="*/ 94 h 132"/>
                  <a:gd name="T24" fmla="*/ 2 w 31"/>
                  <a:gd name="T25" fmla="*/ 102 h 132"/>
                  <a:gd name="T26" fmla="*/ 1 w 31"/>
                  <a:gd name="T27" fmla="*/ 110 h 132"/>
                  <a:gd name="T28" fmla="*/ 0 w 31"/>
                  <a:gd name="T29" fmla="*/ 117 h 132"/>
                  <a:gd name="T30" fmla="*/ 0 w 31"/>
                  <a:gd name="T31" fmla="*/ 123 h 132"/>
                  <a:gd name="T32" fmla="*/ 1 w 31"/>
                  <a:gd name="T33" fmla="*/ 127 h 132"/>
                  <a:gd name="T34" fmla="*/ 4 w 31"/>
                  <a:gd name="T35" fmla="*/ 131 h 132"/>
                  <a:gd name="T36" fmla="*/ 6 w 31"/>
                  <a:gd name="T37" fmla="*/ 128 h 132"/>
                  <a:gd name="T38" fmla="*/ 4 w 31"/>
                  <a:gd name="T39" fmla="*/ 125 h 132"/>
                  <a:gd name="T40" fmla="*/ 3 w 31"/>
                  <a:gd name="T41" fmla="*/ 122 h 132"/>
                  <a:gd name="T42" fmla="*/ 3 w 31"/>
                  <a:gd name="T43" fmla="*/ 117 h 132"/>
                  <a:gd name="T44" fmla="*/ 4 w 31"/>
                  <a:gd name="T45" fmla="*/ 111 h 132"/>
                  <a:gd name="T46" fmla="*/ 6 w 31"/>
                  <a:gd name="T47" fmla="*/ 103 h 132"/>
                  <a:gd name="T48" fmla="*/ 8 w 31"/>
                  <a:gd name="T49" fmla="*/ 95 h 132"/>
                  <a:gd name="T50" fmla="*/ 11 w 31"/>
                  <a:gd name="T51" fmla="*/ 86 h 132"/>
                  <a:gd name="T52" fmla="*/ 14 w 31"/>
                  <a:gd name="T53" fmla="*/ 76 h 132"/>
                  <a:gd name="T54" fmla="*/ 17 w 31"/>
                  <a:gd name="T55" fmla="*/ 67 h 132"/>
                  <a:gd name="T56" fmla="*/ 20 w 31"/>
                  <a:gd name="T57" fmla="*/ 57 h 132"/>
                  <a:gd name="T58" fmla="*/ 23 w 31"/>
                  <a:gd name="T59" fmla="*/ 47 h 132"/>
                  <a:gd name="T60" fmla="*/ 26 w 31"/>
                  <a:gd name="T61" fmla="*/ 38 h 132"/>
                  <a:gd name="T62" fmla="*/ 28 w 31"/>
                  <a:gd name="T63" fmla="*/ 29 h 132"/>
                  <a:gd name="T64" fmla="*/ 30 w 31"/>
                  <a:gd name="T65" fmla="*/ 20 h 132"/>
                  <a:gd name="T66" fmla="*/ 30 w 31"/>
                  <a:gd name="T67" fmla="*/ 13 h 132"/>
                  <a:gd name="T68" fmla="*/ 30 w 31"/>
                  <a:gd name="T69" fmla="*/ 6 h 132"/>
                  <a:gd name="T70" fmla="*/ 26 w 31"/>
                  <a:gd name="T71" fmla="*/ 5 h 132"/>
                  <a:gd name="T72" fmla="*/ 30 w 31"/>
                  <a:gd name="T73" fmla="*/ 6 h 132"/>
                  <a:gd name="T74" fmla="*/ 29 w 31"/>
                  <a:gd name="T75" fmla="*/ 0 h 132"/>
                  <a:gd name="T76" fmla="*/ 26 w 31"/>
                  <a:gd name="T77" fmla="*/ 5 h 132"/>
                  <a:gd name="T78" fmla="*/ 30 w 31"/>
                  <a:gd name="T79" fmla="*/ 7 h 1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1" h="132">
                    <a:moveTo>
                      <a:pt x="30" y="7"/>
                    </a:moveTo>
                    <a:lnTo>
                      <a:pt x="26" y="7"/>
                    </a:lnTo>
                    <a:lnTo>
                      <a:pt x="27" y="13"/>
                    </a:lnTo>
                    <a:lnTo>
                      <a:pt x="26" y="20"/>
                    </a:lnTo>
                    <a:lnTo>
                      <a:pt x="24" y="28"/>
                    </a:lnTo>
                    <a:lnTo>
                      <a:pt x="22" y="37"/>
                    </a:lnTo>
                    <a:lnTo>
                      <a:pt x="20" y="46"/>
                    </a:lnTo>
                    <a:lnTo>
                      <a:pt x="16" y="56"/>
                    </a:lnTo>
                    <a:lnTo>
                      <a:pt x="13" y="66"/>
                    </a:lnTo>
                    <a:lnTo>
                      <a:pt x="10" y="76"/>
                    </a:lnTo>
                    <a:lnTo>
                      <a:pt x="7" y="85"/>
                    </a:lnTo>
                    <a:lnTo>
                      <a:pt x="4" y="94"/>
                    </a:lnTo>
                    <a:lnTo>
                      <a:pt x="2" y="102"/>
                    </a:lnTo>
                    <a:lnTo>
                      <a:pt x="1" y="110"/>
                    </a:lnTo>
                    <a:lnTo>
                      <a:pt x="0" y="117"/>
                    </a:lnTo>
                    <a:lnTo>
                      <a:pt x="0" y="123"/>
                    </a:lnTo>
                    <a:lnTo>
                      <a:pt x="1" y="127"/>
                    </a:lnTo>
                    <a:lnTo>
                      <a:pt x="4" y="131"/>
                    </a:lnTo>
                    <a:lnTo>
                      <a:pt x="6" y="128"/>
                    </a:lnTo>
                    <a:lnTo>
                      <a:pt x="4" y="125"/>
                    </a:lnTo>
                    <a:lnTo>
                      <a:pt x="3" y="122"/>
                    </a:lnTo>
                    <a:lnTo>
                      <a:pt x="3" y="117"/>
                    </a:lnTo>
                    <a:lnTo>
                      <a:pt x="4" y="111"/>
                    </a:lnTo>
                    <a:lnTo>
                      <a:pt x="6" y="103"/>
                    </a:lnTo>
                    <a:lnTo>
                      <a:pt x="8" y="95"/>
                    </a:lnTo>
                    <a:lnTo>
                      <a:pt x="11" y="86"/>
                    </a:lnTo>
                    <a:lnTo>
                      <a:pt x="14" y="76"/>
                    </a:lnTo>
                    <a:lnTo>
                      <a:pt x="17" y="67"/>
                    </a:lnTo>
                    <a:lnTo>
                      <a:pt x="20" y="57"/>
                    </a:lnTo>
                    <a:lnTo>
                      <a:pt x="23" y="47"/>
                    </a:lnTo>
                    <a:lnTo>
                      <a:pt x="26" y="38"/>
                    </a:lnTo>
                    <a:lnTo>
                      <a:pt x="28" y="29"/>
                    </a:lnTo>
                    <a:lnTo>
                      <a:pt x="30" y="20"/>
                    </a:lnTo>
                    <a:lnTo>
                      <a:pt x="30" y="13"/>
                    </a:lnTo>
                    <a:lnTo>
                      <a:pt x="30" y="6"/>
                    </a:lnTo>
                    <a:lnTo>
                      <a:pt x="26" y="5"/>
                    </a:lnTo>
                    <a:lnTo>
                      <a:pt x="30" y="6"/>
                    </a:lnTo>
                    <a:lnTo>
                      <a:pt x="29" y="0"/>
                    </a:lnTo>
                    <a:lnTo>
                      <a:pt x="26" y="5"/>
                    </a:lnTo>
                    <a:lnTo>
                      <a:pt x="30" y="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3" name="Freeform 93">
                <a:extLst>
                  <a:ext uri="{FF2B5EF4-FFF2-40B4-BE49-F238E27FC236}">
                    <a16:creationId xmlns:a16="http://schemas.microsoft.com/office/drawing/2014/main" id="{DB8A5550-E9A7-FEF2-CF7C-C1E9167327DE}"/>
                  </a:ext>
                </a:extLst>
              </p:cNvPr>
              <p:cNvSpPr>
                <a:spLocks/>
              </p:cNvSpPr>
              <p:nvPr/>
            </p:nvSpPr>
            <p:spPr bwMode="auto">
              <a:xfrm>
                <a:off x="3722" y="2876"/>
                <a:ext cx="17" cy="21"/>
              </a:xfrm>
              <a:custGeom>
                <a:avLst/>
                <a:gdLst>
                  <a:gd name="T0" fmla="*/ 10 w 17"/>
                  <a:gd name="T1" fmla="*/ 0 h 21"/>
                  <a:gd name="T2" fmla="*/ 10 w 17"/>
                  <a:gd name="T3" fmla="*/ 0 h 21"/>
                  <a:gd name="T4" fmla="*/ 0 w 17"/>
                  <a:gd name="T5" fmla="*/ 19 h 21"/>
                  <a:gd name="T6" fmla="*/ 4 w 17"/>
                  <a:gd name="T7" fmla="*/ 20 h 21"/>
                  <a:gd name="T8" fmla="*/ 16 w 17"/>
                  <a:gd name="T9" fmla="*/ 1 h 21"/>
                  <a:gd name="T10" fmla="*/ 10 w 17"/>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10" y="0"/>
                    </a:moveTo>
                    <a:lnTo>
                      <a:pt x="10" y="0"/>
                    </a:lnTo>
                    <a:lnTo>
                      <a:pt x="0" y="19"/>
                    </a:lnTo>
                    <a:lnTo>
                      <a:pt x="4" y="20"/>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4" name="Freeform 94">
                <a:extLst>
                  <a:ext uri="{FF2B5EF4-FFF2-40B4-BE49-F238E27FC236}">
                    <a16:creationId xmlns:a16="http://schemas.microsoft.com/office/drawing/2014/main" id="{F29477EE-7DF3-5F9B-30D6-155D2BB92443}"/>
                  </a:ext>
                </a:extLst>
              </p:cNvPr>
              <p:cNvSpPr>
                <a:spLocks/>
              </p:cNvSpPr>
              <p:nvPr/>
            </p:nvSpPr>
            <p:spPr bwMode="auto">
              <a:xfrm>
                <a:off x="3729" y="2724"/>
                <a:ext cx="38" cy="154"/>
              </a:xfrm>
              <a:custGeom>
                <a:avLst/>
                <a:gdLst>
                  <a:gd name="T0" fmla="*/ 33 w 38"/>
                  <a:gd name="T1" fmla="*/ 1 h 154"/>
                  <a:gd name="T2" fmla="*/ 33 w 38"/>
                  <a:gd name="T3" fmla="*/ 0 h 154"/>
                  <a:gd name="T4" fmla="*/ 30 w 38"/>
                  <a:gd name="T5" fmla="*/ 15 h 154"/>
                  <a:gd name="T6" fmla="*/ 27 w 38"/>
                  <a:gd name="T7" fmla="*/ 27 h 154"/>
                  <a:gd name="T8" fmla="*/ 25 w 38"/>
                  <a:gd name="T9" fmla="*/ 38 h 154"/>
                  <a:gd name="T10" fmla="*/ 23 w 38"/>
                  <a:gd name="T11" fmla="*/ 48 h 154"/>
                  <a:gd name="T12" fmla="*/ 21 w 38"/>
                  <a:gd name="T13" fmla="*/ 56 h 154"/>
                  <a:gd name="T14" fmla="*/ 20 w 38"/>
                  <a:gd name="T15" fmla="*/ 63 h 154"/>
                  <a:gd name="T16" fmla="*/ 18 w 38"/>
                  <a:gd name="T17" fmla="*/ 70 h 154"/>
                  <a:gd name="T18" fmla="*/ 17 w 38"/>
                  <a:gd name="T19" fmla="*/ 76 h 154"/>
                  <a:gd name="T20" fmla="*/ 15 w 38"/>
                  <a:gd name="T21" fmla="*/ 83 h 154"/>
                  <a:gd name="T22" fmla="*/ 13 w 38"/>
                  <a:gd name="T23" fmla="*/ 90 h 154"/>
                  <a:gd name="T24" fmla="*/ 12 w 38"/>
                  <a:gd name="T25" fmla="*/ 97 h 154"/>
                  <a:gd name="T26" fmla="*/ 10 w 38"/>
                  <a:gd name="T27" fmla="*/ 105 h 154"/>
                  <a:gd name="T28" fmla="*/ 8 w 38"/>
                  <a:gd name="T29" fmla="*/ 114 h 154"/>
                  <a:gd name="T30" fmla="*/ 6 w 38"/>
                  <a:gd name="T31" fmla="*/ 126 h 154"/>
                  <a:gd name="T32" fmla="*/ 3 w 38"/>
                  <a:gd name="T33" fmla="*/ 138 h 154"/>
                  <a:gd name="T34" fmla="*/ 0 w 38"/>
                  <a:gd name="T35" fmla="*/ 152 h 154"/>
                  <a:gd name="T36" fmla="*/ 4 w 38"/>
                  <a:gd name="T37" fmla="*/ 153 h 154"/>
                  <a:gd name="T38" fmla="*/ 7 w 38"/>
                  <a:gd name="T39" fmla="*/ 139 h 154"/>
                  <a:gd name="T40" fmla="*/ 10 w 38"/>
                  <a:gd name="T41" fmla="*/ 126 h 154"/>
                  <a:gd name="T42" fmla="*/ 12 w 38"/>
                  <a:gd name="T43" fmla="*/ 115 h 154"/>
                  <a:gd name="T44" fmla="*/ 14 w 38"/>
                  <a:gd name="T45" fmla="*/ 106 h 154"/>
                  <a:gd name="T46" fmla="*/ 16 w 38"/>
                  <a:gd name="T47" fmla="*/ 98 h 154"/>
                  <a:gd name="T48" fmla="*/ 17 w 38"/>
                  <a:gd name="T49" fmla="*/ 90 h 154"/>
                  <a:gd name="T50" fmla="*/ 19 w 38"/>
                  <a:gd name="T51" fmla="*/ 84 h 154"/>
                  <a:gd name="T52" fmla="*/ 21 w 38"/>
                  <a:gd name="T53" fmla="*/ 77 h 154"/>
                  <a:gd name="T54" fmla="*/ 22 w 38"/>
                  <a:gd name="T55" fmla="*/ 71 h 154"/>
                  <a:gd name="T56" fmla="*/ 23 w 38"/>
                  <a:gd name="T57" fmla="*/ 64 h 154"/>
                  <a:gd name="T58" fmla="*/ 25 w 38"/>
                  <a:gd name="T59" fmla="*/ 57 h 154"/>
                  <a:gd name="T60" fmla="*/ 27 w 38"/>
                  <a:gd name="T61" fmla="*/ 49 h 154"/>
                  <a:gd name="T62" fmla="*/ 29 w 38"/>
                  <a:gd name="T63" fmla="*/ 39 h 154"/>
                  <a:gd name="T64" fmla="*/ 31 w 38"/>
                  <a:gd name="T65" fmla="*/ 28 h 154"/>
                  <a:gd name="T66" fmla="*/ 33 w 38"/>
                  <a:gd name="T67" fmla="*/ 16 h 154"/>
                  <a:gd name="T68" fmla="*/ 37 w 38"/>
                  <a:gd name="T69" fmla="*/ 1 h 154"/>
                  <a:gd name="T70" fmla="*/ 33 w 38"/>
                  <a:gd name="T71" fmla="*/ 1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8" h="154">
                    <a:moveTo>
                      <a:pt x="33" y="1"/>
                    </a:moveTo>
                    <a:lnTo>
                      <a:pt x="33" y="0"/>
                    </a:lnTo>
                    <a:lnTo>
                      <a:pt x="30" y="15"/>
                    </a:lnTo>
                    <a:lnTo>
                      <a:pt x="27" y="27"/>
                    </a:lnTo>
                    <a:lnTo>
                      <a:pt x="25" y="38"/>
                    </a:lnTo>
                    <a:lnTo>
                      <a:pt x="23" y="48"/>
                    </a:lnTo>
                    <a:lnTo>
                      <a:pt x="21" y="56"/>
                    </a:lnTo>
                    <a:lnTo>
                      <a:pt x="20" y="63"/>
                    </a:lnTo>
                    <a:lnTo>
                      <a:pt x="18" y="70"/>
                    </a:lnTo>
                    <a:lnTo>
                      <a:pt x="17" y="76"/>
                    </a:lnTo>
                    <a:lnTo>
                      <a:pt x="15" y="83"/>
                    </a:lnTo>
                    <a:lnTo>
                      <a:pt x="13" y="90"/>
                    </a:lnTo>
                    <a:lnTo>
                      <a:pt x="12" y="97"/>
                    </a:lnTo>
                    <a:lnTo>
                      <a:pt x="10" y="105"/>
                    </a:lnTo>
                    <a:lnTo>
                      <a:pt x="8" y="114"/>
                    </a:lnTo>
                    <a:lnTo>
                      <a:pt x="6" y="126"/>
                    </a:lnTo>
                    <a:lnTo>
                      <a:pt x="3" y="138"/>
                    </a:lnTo>
                    <a:lnTo>
                      <a:pt x="0" y="152"/>
                    </a:lnTo>
                    <a:lnTo>
                      <a:pt x="4" y="153"/>
                    </a:lnTo>
                    <a:lnTo>
                      <a:pt x="7" y="139"/>
                    </a:lnTo>
                    <a:lnTo>
                      <a:pt x="10" y="126"/>
                    </a:lnTo>
                    <a:lnTo>
                      <a:pt x="12" y="115"/>
                    </a:lnTo>
                    <a:lnTo>
                      <a:pt x="14" y="106"/>
                    </a:lnTo>
                    <a:lnTo>
                      <a:pt x="16" y="98"/>
                    </a:lnTo>
                    <a:lnTo>
                      <a:pt x="17" y="90"/>
                    </a:lnTo>
                    <a:lnTo>
                      <a:pt x="19" y="84"/>
                    </a:lnTo>
                    <a:lnTo>
                      <a:pt x="21" y="77"/>
                    </a:lnTo>
                    <a:lnTo>
                      <a:pt x="22" y="71"/>
                    </a:lnTo>
                    <a:lnTo>
                      <a:pt x="23" y="64"/>
                    </a:lnTo>
                    <a:lnTo>
                      <a:pt x="25" y="57"/>
                    </a:lnTo>
                    <a:lnTo>
                      <a:pt x="27" y="49"/>
                    </a:lnTo>
                    <a:lnTo>
                      <a:pt x="29" y="39"/>
                    </a:lnTo>
                    <a:lnTo>
                      <a:pt x="31" y="28"/>
                    </a:lnTo>
                    <a:lnTo>
                      <a:pt x="33" y="16"/>
                    </a:lnTo>
                    <a:lnTo>
                      <a:pt x="37" y="1"/>
                    </a:lnTo>
                    <a:lnTo>
                      <a:pt x="33"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5" name="Freeform 95">
                <a:extLst>
                  <a:ext uri="{FF2B5EF4-FFF2-40B4-BE49-F238E27FC236}">
                    <a16:creationId xmlns:a16="http://schemas.microsoft.com/office/drawing/2014/main" id="{0A58D0F3-5713-B492-AAFF-6A03918EF978}"/>
                  </a:ext>
                </a:extLst>
              </p:cNvPr>
              <p:cNvSpPr>
                <a:spLocks/>
              </p:cNvSpPr>
              <p:nvPr/>
            </p:nvSpPr>
            <p:spPr bwMode="auto">
              <a:xfrm>
                <a:off x="3762" y="2644"/>
                <a:ext cx="17" cy="82"/>
              </a:xfrm>
              <a:custGeom>
                <a:avLst/>
                <a:gdLst>
                  <a:gd name="T0" fmla="*/ 10 w 17"/>
                  <a:gd name="T1" fmla="*/ 0 h 82"/>
                  <a:gd name="T2" fmla="*/ 10 w 17"/>
                  <a:gd name="T3" fmla="*/ 1 h 82"/>
                  <a:gd name="T4" fmla="*/ 0 w 17"/>
                  <a:gd name="T5" fmla="*/ 81 h 82"/>
                  <a:gd name="T6" fmla="*/ 5 w 17"/>
                  <a:gd name="T7" fmla="*/ 81 h 82"/>
                  <a:gd name="T8" fmla="*/ 16 w 17"/>
                  <a:gd name="T9" fmla="*/ 1 h 82"/>
                  <a:gd name="T10" fmla="*/ 16 w 17"/>
                  <a:gd name="T11" fmla="*/ 2 h 82"/>
                  <a:gd name="T12" fmla="*/ 10 w 17"/>
                  <a:gd name="T13" fmla="*/ 0 h 82"/>
                  <a:gd name="T14" fmla="*/ 10 w 17"/>
                  <a:gd name="T15" fmla="*/ 1 h 82"/>
                  <a:gd name="T16" fmla="*/ 10 w 17"/>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2">
                    <a:moveTo>
                      <a:pt x="10" y="0"/>
                    </a:moveTo>
                    <a:lnTo>
                      <a:pt x="10" y="1"/>
                    </a:lnTo>
                    <a:lnTo>
                      <a:pt x="0" y="81"/>
                    </a:lnTo>
                    <a:lnTo>
                      <a:pt x="5" y="81"/>
                    </a:lnTo>
                    <a:lnTo>
                      <a:pt x="16" y="1"/>
                    </a:lnTo>
                    <a:lnTo>
                      <a:pt x="16" y="2"/>
                    </a:lnTo>
                    <a:lnTo>
                      <a:pt x="10" y="0"/>
                    </a:lnTo>
                    <a:lnTo>
                      <a:pt x="10"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6" name="Freeform 96">
                <a:extLst>
                  <a:ext uri="{FF2B5EF4-FFF2-40B4-BE49-F238E27FC236}">
                    <a16:creationId xmlns:a16="http://schemas.microsoft.com/office/drawing/2014/main" id="{51BE0657-4ACA-4FC4-BEB7-F3405E5C1B06}"/>
                  </a:ext>
                </a:extLst>
              </p:cNvPr>
              <p:cNvSpPr>
                <a:spLocks/>
              </p:cNvSpPr>
              <p:nvPr/>
            </p:nvSpPr>
            <p:spPr bwMode="auto">
              <a:xfrm>
                <a:off x="3770" y="2587"/>
                <a:ext cx="17" cy="60"/>
              </a:xfrm>
              <a:custGeom>
                <a:avLst/>
                <a:gdLst>
                  <a:gd name="T0" fmla="*/ 9 w 17"/>
                  <a:gd name="T1" fmla="*/ 0 h 60"/>
                  <a:gd name="T2" fmla="*/ 9 w 17"/>
                  <a:gd name="T3" fmla="*/ 0 h 60"/>
                  <a:gd name="T4" fmla="*/ 9 w 17"/>
                  <a:gd name="T5" fmla="*/ 4 h 60"/>
                  <a:gd name="T6" fmla="*/ 9 w 17"/>
                  <a:gd name="T7" fmla="*/ 10 h 60"/>
                  <a:gd name="T8" fmla="*/ 6 w 17"/>
                  <a:gd name="T9" fmla="*/ 19 h 60"/>
                  <a:gd name="T10" fmla="*/ 6 w 17"/>
                  <a:gd name="T11" fmla="*/ 29 h 60"/>
                  <a:gd name="T12" fmla="*/ 4 w 17"/>
                  <a:gd name="T13" fmla="*/ 39 h 60"/>
                  <a:gd name="T14" fmla="*/ 3 w 17"/>
                  <a:gd name="T15" fmla="*/ 48 h 60"/>
                  <a:gd name="T16" fmla="*/ 1 w 17"/>
                  <a:gd name="T17" fmla="*/ 54 h 60"/>
                  <a:gd name="T18" fmla="*/ 0 w 17"/>
                  <a:gd name="T19" fmla="*/ 57 h 60"/>
                  <a:gd name="T20" fmla="*/ 6 w 17"/>
                  <a:gd name="T21" fmla="*/ 59 h 60"/>
                  <a:gd name="T22" fmla="*/ 6 w 17"/>
                  <a:gd name="T23" fmla="*/ 55 h 60"/>
                  <a:gd name="T24" fmla="*/ 9 w 17"/>
                  <a:gd name="T25" fmla="*/ 48 h 60"/>
                  <a:gd name="T26" fmla="*/ 9 w 17"/>
                  <a:gd name="T27" fmla="*/ 39 h 60"/>
                  <a:gd name="T28" fmla="*/ 12 w 17"/>
                  <a:gd name="T29" fmla="*/ 29 h 60"/>
                  <a:gd name="T30" fmla="*/ 12 w 17"/>
                  <a:gd name="T31" fmla="*/ 19 h 60"/>
                  <a:gd name="T32" fmla="*/ 14 w 17"/>
                  <a:gd name="T33" fmla="*/ 10 h 60"/>
                  <a:gd name="T34" fmla="*/ 16 w 17"/>
                  <a:gd name="T35" fmla="*/ 4 h 60"/>
                  <a:gd name="T36" fmla="*/ 16 w 17"/>
                  <a:gd name="T37" fmla="*/ 0 h 60"/>
                  <a:gd name="T38" fmla="*/ 9 w 17"/>
                  <a:gd name="T39" fmla="*/ 0 h 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0">
                    <a:moveTo>
                      <a:pt x="9" y="0"/>
                    </a:moveTo>
                    <a:lnTo>
                      <a:pt x="9" y="0"/>
                    </a:lnTo>
                    <a:lnTo>
                      <a:pt x="9" y="4"/>
                    </a:lnTo>
                    <a:lnTo>
                      <a:pt x="9" y="10"/>
                    </a:lnTo>
                    <a:lnTo>
                      <a:pt x="6" y="19"/>
                    </a:lnTo>
                    <a:lnTo>
                      <a:pt x="6" y="29"/>
                    </a:lnTo>
                    <a:lnTo>
                      <a:pt x="4" y="39"/>
                    </a:lnTo>
                    <a:lnTo>
                      <a:pt x="3" y="48"/>
                    </a:lnTo>
                    <a:lnTo>
                      <a:pt x="1" y="54"/>
                    </a:lnTo>
                    <a:lnTo>
                      <a:pt x="0" y="57"/>
                    </a:lnTo>
                    <a:lnTo>
                      <a:pt x="6" y="59"/>
                    </a:lnTo>
                    <a:lnTo>
                      <a:pt x="6" y="55"/>
                    </a:lnTo>
                    <a:lnTo>
                      <a:pt x="9" y="48"/>
                    </a:lnTo>
                    <a:lnTo>
                      <a:pt x="9" y="39"/>
                    </a:lnTo>
                    <a:lnTo>
                      <a:pt x="12" y="29"/>
                    </a:lnTo>
                    <a:lnTo>
                      <a:pt x="12" y="19"/>
                    </a:lnTo>
                    <a:lnTo>
                      <a:pt x="14" y="10"/>
                    </a:lnTo>
                    <a:lnTo>
                      <a:pt x="16" y="4"/>
                    </a:lnTo>
                    <a:lnTo>
                      <a:pt x="16" y="0"/>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7" name="Freeform 97">
                <a:extLst>
                  <a:ext uri="{FF2B5EF4-FFF2-40B4-BE49-F238E27FC236}">
                    <a16:creationId xmlns:a16="http://schemas.microsoft.com/office/drawing/2014/main" id="{C28F7C5D-37DE-EDB5-41C0-7C6D947C8B6D}"/>
                  </a:ext>
                </a:extLst>
              </p:cNvPr>
              <p:cNvSpPr>
                <a:spLocks/>
              </p:cNvSpPr>
              <p:nvPr/>
            </p:nvSpPr>
            <p:spPr bwMode="auto">
              <a:xfrm>
                <a:off x="3776" y="2406"/>
                <a:ext cx="55" cy="182"/>
              </a:xfrm>
              <a:custGeom>
                <a:avLst/>
                <a:gdLst>
                  <a:gd name="T0" fmla="*/ 50 w 55"/>
                  <a:gd name="T1" fmla="*/ 0 h 182"/>
                  <a:gd name="T2" fmla="*/ 50 w 55"/>
                  <a:gd name="T3" fmla="*/ 0 h 182"/>
                  <a:gd name="T4" fmla="*/ 46 w 55"/>
                  <a:gd name="T5" fmla="*/ 12 h 182"/>
                  <a:gd name="T6" fmla="*/ 42 w 55"/>
                  <a:gd name="T7" fmla="*/ 23 h 182"/>
                  <a:gd name="T8" fmla="*/ 39 w 55"/>
                  <a:gd name="T9" fmla="*/ 34 h 182"/>
                  <a:gd name="T10" fmla="*/ 35 w 55"/>
                  <a:gd name="T11" fmla="*/ 45 h 182"/>
                  <a:gd name="T12" fmla="*/ 31 w 55"/>
                  <a:gd name="T13" fmla="*/ 56 h 182"/>
                  <a:gd name="T14" fmla="*/ 27 w 55"/>
                  <a:gd name="T15" fmla="*/ 67 h 182"/>
                  <a:gd name="T16" fmla="*/ 24 w 55"/>
                  <a:gd name="T17" fmla="*/ 78 h 182"/>
                  <a:gd name="T18" fmla="*/ 20 w 55"/>
                  <a:gd name="T19" fmla="*/ 90 h 182"/>
                  <a:gd name="T20" fmla="*/ 17 w 55"/>
                  <a:gd name="T21" fmla="*/ 101 h 182"/>
                  <a:gd name="T22" fmla="*/ 14 w 55"/>
                  <a:gd name="T23" fmla="*/ 112 h 182"/>
                  <a:gd name="T24" fmla="*/ 11 w 55"/>
                  <a:gd name="T25" fmla="*/ 123 h 182"/>
                  <a:gd name="T26" fmla="*/ 8 w 55"/>
                  <a:gd name="T27" fmla="*/ 134 h 182"/>
                  <a:gd name="T28" fmla="*/ 6 w 55"/>
                  <a:gd name="T29" fmla="*/ 146 h 182"/>
                  <a:gd name="T30" fmla="*/ 3 w 55"/>
                  <a:gd name="T31" fmla="*/ 157 h 182"/>
                  <a:gd name="T32" fmla="*/ 2 w 55"/>
                  <a:gd name="T33" fmla="*/ 169 h 182"/>
                  <a:gd name="T34" fmla="*/ 0 w 55"/>
                  <a:gd name="T35" fmla="*/ 181 h 182"/>
                  <a:gd name="T36" fmla="*/ 4 w 55"/>
                  <a:gd name="T37" fmla="*/ 181 h 182"/>
                  <a:gd name="T38" fmla="*/ 5 w 55"/>
                  <a:gd name="T39" fmla="*/ 170 h 182"/>
                  <a:gd name="T40" fmla="*/ 7 w 55"/>
                  <a:gd name="T41" fmla="*/ 158 h 182"/>
                  <a:gd name="T42" fmla="*/ 10 w 55"/>
                  <a:gd name="T43" fmla="*/ 147 h 182"/>
                  <a:gd name="T44" fmla="*/ 12 w 55"/>
                  <a:gd name="T45" fmla="*/ 135 h 182"/>
                  <a:gd name="T46" fmla="*/ 15 w 55"/>
                  <a:gd name="T47" fmla="*/ 124 h 182"/>
                  <a:gd name="T48" fmla="*/ 18 w 55"/>
                  <a:gd name="T49" fmla="*/ 113 h 182"/>
                  <a:gd name="T50" fmla="*/ 20 w 55"/>
                  <a:gd name="T51" fmla="*/ 102 h 182"/>
                  <a:gd name="T52" fmla="*/ 24 w 55"/>
                  <a:gd name="T53" fmla="*/ 91 h 182"/>
                  <a:gd name="T54" fmla="*/ 28 w 55"/>
                  <a:gd name="T55" fmla="*/ 79 h 182"/>
                  <a:gd name="T56" fmla="*/ 31 w 55"/>
                  <a:gd name="T57" fmla="*/ 68 h 182"/>
                  <a:gd name="T58" fmla="*/ 35 w 55"/>
                  <a:gd name="T59" fmla="*/ 57 h 182"/>
                  <a:gd name="T60" fmla="*/ 39 w 55"/>
                  <a:gd name="T61" fmla="*/ 46 h 182"/>
                  <a:gd name="T62" fmla="*/ 42 w 55"/>
                  <a:gd name="T63" fmla="*/ 35 h 182"/>
                  <a:gd name="T64" fmla="*/ 46 w 55"/>
                  <a:gd name="T65" fmla="*/ 24 h 182"/>
                  <a:gd name="T66" fmla="*/ 50 w 55"/>
                  <a:gd name="T67" fmla="*/ 13 h 182"/>
                  <a:gd name="T68" fmla="*/ 54 w 55"/>
                  <a:gd name="T69" fmla="*/ 1 h 182"/>
                  <a:gd name="T70" fmla="*/ 50 w 55"/>
                  <a:gd name="T71" fmla="*/ 0 h 1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5" h="182">
                    <a:moveTo>
                      <a:pt x="50" y="0"/>
                    </a:moveTo>
                    <a:lnTo>
                      <a:pt x="50" y="0"/>
                    </a:lnTo>
                    <a:lnTo>
                      <a:pt x="46" y="12"/>
                    </a:lnTo>
                    <a:lnTo>
                      <a:pt x="42" y="23"/>
                    </a:lnTo>
                    <a:lnTo>
                      <a:pt x="39" y="34"/>
                    </a:lnTo>
                    <a:lnTo>
                      <a:pt x="35" y="45"/>
                    </a:lnTo>
                    <a:lnTo>
                      <a:pt x="31" y="56"/>
                    </a:lnTo>
                    <a:lnTo>
                      <a:pt x="27" y="67"/>
                    </a:lnTo>
                    <a:lnTo>
                      <a:pt x="24" y="78"/>
                    </a:lnTo>
                    <a:lnTo>
                      <a:pt x="20" y="90"/>
                    </a:lnTo>
                    <a:lnTo>
                      <a:pt x="17" y="101"/>
                    </a:lnTo>
                    <a:lnTo>
                      <a:pt x="14" y="112"/>
                    </a:lnTo>
                    <a:lnTo>
                      <a:pt x="11" y="123"/>
                    </a:lnTo>
                    <a:lnTo>
                      <a:pt x="8" y="134"/>
                    </a:lnTo>
                    <a:lnTo>
                      <a:pt x="6" y="146"/>
                    </a:lnTo>
                    <a:lnTo>
                      <a:pt x="3" y="157"/>
                    </a:lnTo>
                    <a:lnTo>
                      <a:pt x="2" y="169"/>
                    </a:lnTo>
                    <a:lnTo>
                      <a:pt x="0" y="181"/>
                    </a:lnTo>
                    <a:lnTo>
                      <a:pt x="4" y="181"/>
                    </a:lnTo>
                    <a:lnTo>
                      <a:pt x="5" y="170"/>
                    </a:lnTo>
                    <a:lnTo>
                      <a:pt x="7" y="158"/>
                    </a:lnTo>
                    <a:lnTo>
                      <a:pt x="10" y="147"/>
                    </a:lnTo>
                    <a:lnTo>
                      <a:pt x="12" y="135"/>
                    </a:lnTo>
                    <a:lnTo>
                      <a:pt x="15" y="124"/>
                    </a:lnTo>
                    <a:lnTo>
                      <a:pt x="18" y="113"/>
                    </a:lnTo>
                    <a:lnTo>
                      <a:pt x="20" y="102"/>
                    </a:lnTo>
                    <a:lnTo>
                      <a:pt x="24" y="91"/>
                    </a:lnTo>
                    <a:lnTo>
                      <a:pt x="28" y="79"/>
                    </a:lnTo>
                    <a:lnTo>
                      <a:pt x="31" y="68"/>
                    </a:lnTo>
                    <a:lnTo>
                      <a:pt x="35" y="57"/>
                    </a:lnTo>
                    <a:lnTo>
                      <a:pt x="39" y="46"/>
                    </a:lnTo>
                    <a:lnTo>
                      <a:pt x="42" y="35"/>
                    </a:lnTo>
                    <a:lnTo>
                      <a:pt x="46" y="24"/>
                    </a:lnTo>
                    <a:lnTo>
                      <a:pt x="50" y="13"/>
                    </a:lnTo>
                    <a:lnTo>
                      <a:pt x="54" y="1"/>
                    </a:lnTo>
                    <a:lnTo>
                      <a:pt x="5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8" name="Freeform 98">
                <a:extLst>
                  <a:ext uri="{FF2B5EF4-FFF2-40B4-BE49-F238E27FC236}">
                    <a16:creationId xmlns:a16="http://schemas.microsoft.com/office/drawing/2014/main" id="{FD4E2A91-9434-2355-2F4A-306A078E011B}"/>
                  </a:ext>
                </a:extLst>
              </p:cNvPr>
              <p:cNvSpPr>
                <a:spLocks/>
              </p:cNvSpPr>
              <p:nvPr/>
            </p:nvSpPr>
            <p:spPr bwMode="auto">
              <a:xfrm>
                <a:off x="3826" y="2290"/>
                <a:ext cx="45" cy="118"/>
              </a:xfrm>
              <a:custGeom>
                <a:avLst/>
                <a:gdLst>
                  <a:gd name="T0" fmla="*/ 40 w 45"/>
                  <a:gd name="T1" fmla="*/ 0 h 118"/>
                  <a:gd name="T2" fmla="*/ 38 w 45"/>
                  <a:gd name="T3" fmla="*/ 6 h 118"/>
                  <a:gd name="T4" fmla="*/ 36 w 45"/>
                  <a:gd name="T5" fmla="*/ 12 h 118"/>
                  <a:gd name="T6" fmla="*/ 34 w 45"/>
                  <a:gd name="T7" fmla="*/ 18 h 118"/>
                  <a:gd name="T8" fmla="*/ 32 w 45"/>
                  <a:gd name="T9" fmla="*/ 26 h 118"/>
                  <a:gd name="T10" fmla="*/ 29 w 45"/>
                  <a:gd name="T11" fmla="*/ 33 h 118"/>
                  <a:gd name="T12" fmla="*/ 26 w 45"/>
                  <a:gd name="T13" fmla="*/ 41 h 118"/>
                  <a:gd name="T14" fmla="*/ 24 w 45"/>
                  <a:gd name="T15" fmla="*/ 50 h 118"/>
                  <a:gd name="T16" fmla="*/ 21 w 45"/>
                  <a:gd name="T17" fmla="*/ 58 h 118"/>
                  <a:gd name="T18" fmla="*/ 18 w 45"/>
                  <a:gd name="T19" fmla="*/ 67 h 118"/>
                  <a:gd name="T20" fmla="*/ 15 w 45"/>
                  <a:gd name="T21" fmla="*/ 75 h 118"/>
                  <a:gd name="T22" fmla="*/ 12 w 45"/>
                  <a:gd name="T23" fmla="*/ 83 h 118"/>
                  <a:gd name="T24" fmla="*/ 9 w 45"/>
                  <a:gd name="T25" fmla="*/ 91 h 118"/>
                  <a:gd name="T26" fmla="*/ 7 w 45"/>
                  <a:gd name="T27" fmla="*/ 98 h 118"/>
                  <a:gd name="T28" fmla="*/ 4 w 45"/>
                  <a:gd name="T29" fmla="*/ 105 h 118"/>
                  <a:gd name="T30" fmla="*/ 2 w 45"/>
                  <a:gd name="T31" fmla="*/ 111 h 118"/>
                  <a:gd name="T32" fmla="*/ 0 w 45"/>
                  <a:gd name="T33" fmla="*/ 116 h 118"/>
                  <a:gd name="T34" fmla="*/ 4 w 45"/>
                  <a:gd name="T35" fmla="*/ 117 h 118"/>
                  <a:gd name="T36" fmla="*/ 6 w 45"/>
                  <a:gd name="T37" fmla="*/ 112 h 118"/>
                  <a:gd name="T38" fmla="*/ 8 w 45"/>
                  <a:gd name="T39" fmla="*/ 106 h 118"/>
                  <a:gd name="T40" fmla="*/ 11 w 45"/>
                  <a:gd name="T41" fmla="*/ 99 h 118"/>
                  <a:gd name="T42" fmla="*/ 13 w 45"/>
                  <a:gd name="T43" fmla="*/ 92 h 118"/>
                  <a:gd name="T44" fmla="*/ 16 w 45"/>
                  <a:gd name="T45" fmla="*/ 84 h 118"/>
                  <a:gd name="T46" fmla="*/ 19 w 45"/>
                  <a:gd name="T47" fmla="*/ 76 h 118"/>
                  <a:gd name="T48" fmla="*/ 22 w 45"/>
                  <a:gd name="T49" fmla="*/ 68 h 118"/>
                  <a:gd name="T50" fmla="*/ 24 w 45"/>
                  <a:gd name="T51" fmla="*/ 59 h 118"/>
                  <a:gd name="T52" fmla="*/ 27 w 45"/>
                  <a:gd name="T53" fmla="*/ 51 h 118"/>
                  <a:gd name="T54" fmla="*/ 30 w 45"/>
                  <a:gd name="T55" fmla="*/ 42 h 118"/>
                  <a:gd name="T56" fmla="*/ 33 w 45"/>
                  <a:gd name="T57" fmla="*/ 34 h 118"/>
                  <a:gd name="T58" fmla="*/ 36 w 45"/>
                  <a:gd name="T59" fmla="*/ 26 h 118"/>
                  <a:gd name="T60" fmla="*/ 38 w 45"/>
                  <a:gd name="T61" fmla="*/ 19 h 118"/>
                  <a:gd name="T62" fmla="*/ 40 w 45"/>
                  <a:gd name="T63" fmla="*/ 13 h 118"/>
                  <a:gd name="T64" fmla="*/ 42 w 45"/>
                  <a:gd name="T65" fmla="*/ 6 h 118"/>
                  <a:gd name="T66" fmla="*/ 44 w 45"/>
                  <a:gd name="T67" fmla="*/ 1 h 118"/>
                  <a:gd name="T68" fmla="*/ 40 w 45"/>
                  <a:gd name="T69" fmla="*/ 0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18">
                    <a:moveTo>
                      <a:pt x="40" y="0"/>
                    </a:moveTo>
                    <a:lnTo>
                      <a:pt x="38" y="6"/>
                    </a:lnTo>
                    <a:lnTo>
                      <a:pt x="36" y="12"/>
                    </a:lnTo>
                    <a:lnTo>
                      <a:pt x="34" y="18"/>
                    </a:lnTo>
                    <a:lnTo>
                      <a:pt x="32" y="26"/>
                    </a:lnTo>
                    <a:lnTo>
                      <a:pt x="29" y="33"/>
                    </a:lnTo>
                    <a:lnTo>
                      <a:pt x="26" y="41"/>
                    </a:lnTo>
                    <a:lnTo>
                      <a:pt x="24" y="50"/>
                    </a:lnTo>
                    <a:lnTo>
                      <a:pt x="21" y="58"/>
                    </a:lnTo>
                    <a:lnTo>
                      <a:pt x="18" y="67"/>
                    </a:lnTo>
                    <a:lnTo>
                      <a:pt x="15" y="75"/>
                    </a:lnTo>
                    <a:lnTo>
                      <a:pt x="12" y="83"/>
                    </a:lnTo>
                    <a:lnTo>
                      <a:pt x="9" y="91"/>
                    </a:lnTo>
                    <a:lnTo>
                      <a:pt x="7" y="98"/>
                    </a:lnTo>
                    <a:lnTo>
                      <a:pt x="4" y="105"/>
                    </a:lnTo>
                    <a:lnTo>
                      <a:pt x="2" y="111"/>
                    </a:lnTo>
                    <a:lnTo>
                      <a:pt x="0" y="116"/>
                    </a:lnTo>
                    <a:lnTo>
                      <a:pt x="4" y="117"/>
                    </a:lnTo>
                    <a:lnTo>
                      <a:pt x="6" y="112"/>
                    </a:lnTo>
                    <a:lnTo>
                      <a:pt x="8" y="106"/>
                    </a:lnTo>
                    <a:lnTo>
                      <a:pt x="11" y="99"/>
                    </a:lnTo>
                    <a:lnTo>
                      <a:pt x="13" y="92"/>
                    </a:lnTo>
                    <a:lnTo>
                      <a:pt x="16" y="84"/>
                    </a:lnTo>
                    <a:lnTo>
                      <a:pt x="19" y="76"/>
                    </a:lnTo>
                    <a:lnTo>
                      <a:pt x="22" y="68"/>
                    </a:lnTo>
                    <a:lnTo>
                      <a:pt x="24" y="59"/>
                    </a:lnTo>
                    <a:lnTo>
                      <a:pt x="27" y="51"/>
                    </a:lnTo>
                    <a:lnTo>
                      <a:pt x="30" y="42"/>
                    </a:lnTo>
                    <a:lnTo>
                      <a:pt x="33" y="34"/>
                    </a:lnTo>
                    <a:lnTo>
                      <a:pt x="36" y="26"/>
                    </a:lnTo>
                    <a:lnTo>
                      <a:pt x="38" y="19"/>
                    </a:lnTo>
                    <a:lnTo>
                      <a:pt x="40" y="13"/>
                    </a:lnTo>
                    <a:lnTo>
                      <a:pt x="42" y="6"/>
                    </a:lnTo>
                    <a:lnTo>
                      <a:pt x="44"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29" name="Freeform 99">
                <a:extLst>
                  <a:ext uri="{FF2B5EF4-FFF2-40B4-BE49-F238E27FC236}">
                    <a16:creationId xmlns:a16="http://schemas.microsoft.com/office/drawing/2014/main" id="{662ED079-C29A-A702-4C3E-ED76ECCC5E79}"/>
                  </a:ext>
                </a:extLst>
              </p:cNvPr>
              <p:cNvSpPr>
                <a:spLocks/>
              </p:cNvSpPr>
              <p:nvPr/>
            </p:nvSpPr>
            <p:spPr bwMode="auto">
              <a:xfrm>
                <a:off x="3866" y="2289"/>
                <a:ext cx="17" cy="17"/>
              </a:xfrm>
              <a:custGeom>
                <a:avLst/>
                <a:gdLst>
                  <a:gd name="T0" fmla="*/ 16 w 17"/>
                  <a:gd name="T1" fmla="*/ 16 h 17"/>
                  <a:gd name="T2" fmla="*/ 16 w 17"/>
                  <a:gd name="T3" fmla="*/ 8 h 17"/>
                  <a:gd name="T4" fmla="*/ 12 w 17"/>
                  <a:gd name="T5" fmla="*/ 0 h 17"/>
                  <a:gd name="T6" fmla="*/ 4 w 17"/>
                  <a:gd name="T7" fmla="*/ 0 h 17"/>
                  <a:gd name="T8" fmla="*/ 0 w 17"/>
                  <a:gd name="T9" fmla="*/ 8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12" y="0"/>
                    </a:lnTo>
                    <a:lnTo>
                      <a:pt x="4" y="0"/>
                    </a:lnTo>
                    <a:lnTo>
                      <a:pt x="0" y="8"/>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0" name="Freeform 100">
                <a:extLst>
                  <a:ext uri="{FF2B5EF4-FFF2-40B4-BE49-F238E27FC236}">
                    <a16:creationId xmlns:a16="http://schemas.microsoft.com/office/drawing/2014/main" id="{623E074A-B21A-F10D-D233-1466C57B4E4E}"/>
                  </a:ext>
                </a:extLst>
              </p:cNvPr>
              <p:cNvSpPr>
                <a:spLocks/>
              </p:cNvSpPr>
              <p:nvPr/>
            </p:nvSpPr>
            <p:spPr bwMode="auto">
              <a:xfrm>
                <a:off x="4381" y="3375"/>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1" name="Freeform 101">
                <a:extLst>
                  <a:ext uri="{FF2B5EF4-FFF2-40B4-BE49-F238E27FC236}">
                    <a16:creationId xmlns:a16="http://schemas.microsoft.com/office/drawing/2014/main" id="{A6EB47A1-70C7-F912-F3C4-3254E19E628F}"/>
                  </a:ext>
                </a:extLst>
              </p:cNvPr>
              <p:cNvSpPr>
                <a:spLocks/>
              </p:cNvSpPr>
              <p:nvPr/>
            </p:nvSpPr>
            <p:spPr bwMode="auto">
              <a:xfrm>
                <a:off x="4381" y="3377"/>
                <a:ext cx="17" cy="66"/>
              </a:xfrm>
              <a:custGeom>
                <a:avLst/>
                <a:gdLst>
                  <a:gd name="T0" fmla="*/ 16 w 17"/>
                  <a:gd name="T1" fmla="*/ 65 h 66"/>
                  <a:gd name="T2" fmla="*/ 16 w 17"/>
                  <a:gd name="T3" fmla="*/ 65 h 66"/>
                  <a:gd name="T4" fmla="*/ 12 w 17"/>
                  <a:gd name="T5" fmla="*/ 0 h 66"/>
                  <a:gd name="T6" fmla="*/ 0 w 17"/>
                  <a:gd name="T7" fmla="*/ 0 h 66"/>
                  <a:gd name="T8" fmla="*/ 3 w 17"/>
                  <a:gd name="T9" fmla="*/ 65 h 66"/>
                  <a:gd name="T10" fmla="*/ 16 w 17"/>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6">
                    <a:moveTo>
                      <a:pt x="16" y="65"/>
                    </a:moveTo>
                    <a:lnTo>
                      <a:pt x="16" y="65"/>
                    </a:lnTo>
                    <a:lnTo>
                      <a:pt x="12" y="0"/>
                    </a:lnTo>
                    <a:lnTo>
                      <a:pt x="0" y="0"/>
                    </a:lnTo>
                    <a:lnTo>
                      <a:pt x="3" y="65"/>
                    </a:lnTo>
                    <a:lnTo>
                      <a:pt x="16"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2" name="Freeform 102">
                <a:extLst>
                  <a:ext uri="{FF2B5EF4-FFF2-40B4-BE49-F238E27FC236}">
                    <a16:creationId xmlns:a16="http://schemas.microsoft.com/office/drawing/2014/main" id="{E7010FB9-B90F-3B03-3AF0-1E16AE972FBF}"/>
                  </a:ext>
                </a:extLst>
              </p:cNvPr>
              <p:cNvSpPr>
                <a:spLocks/>
              </p:cNvSpPr>
              <p:nvPr/>
            </p:nvSpPr>
            <p:spPr bwMode="auto">
              <a:xfrm>
                <a:off x="4680" y="3375"/>
                <a:ext cx="32" cy="104"/>
              </a:xfrm>
              <a:custGeom>
                <a:avLst/>
                <a:gdLst>
                  <a:gd name="T0" fmla="*/ 29 w 32"/>
                  <a:gd name="T1" fmla="*/ 0 h 104"/>
                  <a:gd name="T2" fmla="*/ 27 w 32"/>
                  <a:gd name="T3" fmla="*/ 0 h 104"/>
                  <a:gd name="T4" fmla="*/ 0 w 32"/>
                  <a:gd name="T5" fmla="*/ 101 h 104"/>
                  <a:gd name="T6" fmla="*/ 4 w 32"/>
                  <a:gd name="T7" fmla="*/ 103 h 104"/>
                  <a:gd name="T8" fmla="*/ 31 w 32"/>
                  <a:gd name="T9" fmla="*/ 1 h 104"/>
                  <a:gd name="T10" fmla="*/ 29 w 32"/>
                  <a:gd name="T11" fmla="*/ 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04">
                    <a:moveTo>
                      <a:pt x="29" y="0"/>
                    </a:moveTo>
                    <a:lnTo>
                      <a:pt x="27" y="0"/>
                    </a:lnTo>
                    <a:lnTo>
                      <a:pt x="0" y="101"/>
                    </a:lnTo>
                    <a:lnTo>
                      <a:pt x="4" y="103"/>
                    </a:lnTo>
                    <a:lnTo>
                      <a:pt x="31" y="1"/>
                    </a:lnTo>
                    <a:lnTo>
                      <a:pt x="2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3" name="Freeform 103">
                <a:extLst>
                  <a:ext uri="{FF2B5EF4-FFF2-40B4-BE49-F238E27FC236}">
                    <a16:creationId xmlns:a16="http://schemas.microsoft.com/office/drawing/2014/main" id="{35AFC839-70DB-4F86-9EC4-E4AA0293EB1C}"/>
                  </a:ext>
                </a:extLst>
              </p:cNvPr>
              <p:cNvSpPr>
                <a:spLocks/>
              </p:cNvSpPr>
              <p:nvPr/>
            </p:nvSpPr>
            <p:spPr bwMode="auto">
              <a:xfrm>
                <a:off x="4707" y="3373"/>
                <a:ext cx="17" cy="17"/>
              </a:xfrm>
              <a:custGeom>
                <a:avLst/>
                <a:gdLst>
                  <a:gd name="T0" fmla="*/ 16 w 17"/>
                  <a:gd name="T1" fmla="*/ 16 h 17"/>
                  <a:gd name="T2" fmla="*/ 16 w 17"/>
                  <a:gd name="T3" fmla="*/ 10 h 17"/>
                  <a:gd name="T4" fmla="*/ 12 w 17"/>
                  <a:gd name="T5" fmla="*/ 0 h 17"/>
                  <a:gd name="T6" fmla="*/ 4 w 17"/>
                  <a:gd name="T7" fmla="*/ 0 h 17"/>
                  <a:gd name="T8" fmla="*/ 0 w 17"/>
                  <a:gd name="T9" fmla="*/ 1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2" y="0"/>
                    </a:lnTo>
                    <a:lnTo>
                      <a:pt x="4" y="0"/>
                    </a:lnTo>
                    <a:lnTo>
                      <a:pt x="0" y="1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4" name="Freeform 104">
                <a:extLst>
                  <a:ext uri="{FF2B5EF4-FFF2-40B4-BE49-F238E27FC236}">
                    <a16:creationId xmlns:a16="http://schemas.microsoft.com/office/drawing/2014/main" id="{E12FF980-BB4B-BDE3-535D-39006CA33F5F}"/>
                  </a:ext>
                </a:extLst>
              </p:cNvPr>
              <p:cNvSpPr>
                <a:spLocks/>
              </p:cNvSpPr>
              <p:nvPr/>
            </p:nvSpPr>
            <p:spPr bwMode="auto">
              <a:xfrm>
                <a:off x="3868" y="1414"/>
                <a:ext cx="994" cy="1967"/>
              </a:xfrm>
              <a:custGeom>
                <a:avLst/>
                <a:gdLst>
                  <a:gd name="T0" fmla="*/ 984 w 994"/>
                  <a:gd name="T1" fmla="*/ 767 h 1967"/>
                  <a:gd name="T2" fmla="*/ 987 w 994"/>
                  <a:gd name="T3" fmla="*/ 652 h 1967"/>
                  <a:gd name="T4" fmla="*/ 989 w 994"/>
                  <a:gd name="T5" fmla="*/ 553 h 1967"/>
                  <a:gd name="T6" fmla="*/ 987 w 994"/>
                  <a:gd name="T7" fmla="*/ 456 h 1967"/>
                  <a:gd name="T8" fmla="*/ 969 w 994"/>
                  <a:gd name="T9" fmla="*/ 364 h 1967"/>
                  <a:gd name="T10" fmla="*/ 917 w 994"/>
                  <a:gd name="T11" fmla="*/ 284 h 1967"/>
                  <a:gd name="T12" fmla="*/ 835 w 994"/>
                  <a:gd name="T13" fmla="*/ 250 h 1967"/>
                  <a:gd name="T14" fmla="*/ 748 w 994"/>
                  <a:gd name="T15" fmla="*/ 237 h 1967"/>
                  <a:gd name="T16" fmla="*/ 683 w 994"/>
                  <a:gd name="T17" fmla="*/ 206 h 1967"/>
                  <a:gd name="T18" fmla="*/ 632 w 994"/>
                  <a:gd name="T19" fmla="*/ 158 h 1967"/>
                  <a:gd name="T20" fmla="*/ 616 w 994"/>
                  <a:gd name="T21" fmla="*/ 86 h 1967"/>
                  <a:gd name="T22" fmla="*/ 622 w 994"/>
                  <a:gd name="T23" fmla="*/ 9 h 1967"/>
                  <a:gd name="T24" fmla="*/ 372 w 994"/>
                  <a:gd name="T25" fmla="*/ 67 h 1967"/>
                  <a:gd name="T26" fmla="*/ 372 w 994"/>
                  <a:gd name="T27" fmla="*/ 142 h 1967"/>
                  <a:gd name="T28" fmla="*/ 332 w 994"/>
                  <a:gd name="T29" fmla="*/ 201 h 1967"/>
                  <a:gd name="T30" fmla="*/ 270 w 994"/>
                  <a:gd name="T31" fmla="*/ 236 h 1967"/>
                  <a:gd name="T32" fmla="*/ 193 w 994"/>
                  <a:gd name="T33" fmla="*/ 255 h 1967"/>
                  <a:gd name="T34" fmla="*/ 106 w 994"/>
                  <a:gd name="T35" fmla="*/ 272 h 1967"/>
                  <a:gd name="T36" fmla="*/ 40 w 994"/>
                  <a:gd name="T37" fmla="*/ 342 h 1967"/>
                  <a:gd name="T38" fmla="*/ 10 w 994"/>
                  <a:gd name="T39" fmla="*/ 429 h 1967"/>
                  <a:gd name="T40" fmla="*/ 4 w 994"/>
                  <a:gd name="T41" fmla="*/ 525 h 1967"/>
                  <a:gd name="T42" fmla="*/ 7 w 994"/>
                  <a:gd name="T43" fmla="*/ 622 h 1967"/>
                  <a:gd name="T44" fmla="*/ 9 w 994"/>
                  <a:gd name="T45" fmla="*/ 735 h 1967"/>
                  <a:gd name="T46" fmla="*/ 5 w 994"/>
                  <a:gd name="T47" fmla="*/ 852 h 1967"/>
                  <a:gd name="T48" fmla="*/ 190 w 994"/>
                  <a:gd name="T49" fmla="*/ 872 h 1967"/>
                  <a:gd name="T50" fmla="*/ 199 w 994"/>
                  <a:gd name="T51" fmla="*/ 815 h 1967"/>
                  <a:gd name="T52" fmla="*/ 202 w 994"/>
                  <a:gd name="T53" fmla="*/ 842 h 1967"/>
                  <a:gd name="T54" fmla="*/ 209 w 994"/>
                  <a:gd name="T55" fmla="*/ 929 h 1967"/>
                  <a:gd name="T56" fmla="*/ 213 w 994"/>
                  <a:gd name="T57" fmla="*/ 1017 h 1967"/>
                  <a:gd name="T58" fmla="*/ 203 w 994"/>
                  <a:gd name="T59" fmla="*/ 1096 h 1967"/>
                  <a:gd name="T60" fmla="*/ 165 w 994"/>
                  <a:gd name="T61" fmla="*/ 1172 h 1967"/>
                  <a:gd name="T62" fmla="*/ 127 w 994"/>
                  <a:gd name="T63" fmla="*/ 1240 h 1967"/>
                  <a:gd name="T64" fmla="*/ 99 w 994"/>
                  <a:gd name="T65" fmla="*/ 1402 h 1967"/>
                  <a:gd name="T66" fmla="*/ 85 w 994"/>
                  <a:gd name="T67" fmla="*/ 1536 h 1967"/>
                  <a:gd name="T68" fmla="*/ 81 w 994"/>
                  <a:gd name="T69" fmla="*/ 1664 h 1967"/>
                  <a:gd name="T70" fmla="*/ 107 w 994"/>
                  <a:gd name="T71" fmla="*/ 1804 h 1967"/>
                  <a:gd name="T72" fmla="*/ 143 w 994"/>
                  <a:gd name="T73" fmla="*/ 1899 h 1967"/>
                  <a:gd name="T74" fmla="*/ 158 w 994"/>
                  <a:gd name="T75" fmla="*/ 1946 h 1967"/>
                  <a:gd name="T76" fmla="*/ 495 w 994"/>
                  <a:gd name="T77" fmla="*/ 1947 h 1967"/>
                  <a:gd name="T78" fmla="*/ 494 w 994"/>
                  <a:gd name="T79" fmla="*/ 1911 h 1967"/>
                  <a:gd name="T80" fmla="*/ 503 w 994"/>
                  <a:gd name="T81" fmla="*/ 1710 h 1967"/>
                  <a:gd name="T82" fmla="*/ 507 w 994"/>
                  <a:gd name="T83" fmla="*/ 1778 h 1967"/>
                  <a:gd name="T84" fmla="*/ 513 w 994"/>
                  <a:gd name="T85" fmla="*/ 1874 h 1967"/>
                  <a:gd name="T86" fmla="*/ 850 w 994"/>
                  <a:gd name="T87" fmla="*/ 1931 h 1967"/>
                  <a:gd name="T88" fmla="*/ 882 w 994"/>
                  <a:gd name="T89" fmla="*/ 1831 h 1967"/>
                  <a:gd name="T90" fmla="*/ 912 w 994"/>
                  <a:gd name="T91" fmla="*/ 1677 h 1967"/>
                  <a:gd name="T92" fmla="*/ 905 w 994"/>
                  <a:gd name="T93" fmla="*/ 1542 h 1967"/>
                  <a:gd name="T94" fmla="*/ 882 w 994"/>
                  <a:gd name="T95" fmla="*/ 1406 h 1967"/>
                  <a:gd name="T96" fmla="*/ 855 w 994"/>
                  <a:gd name="T97" fmla="*/ 1254 h 1967"/>
                  <a:gd name="T98" fmla="*/ 828 w 994"/>
                  <a:gd name="T99" fmla="*/ 1179 h 1967"/>
                  <a:gd name="T100" fmla="*/ 789 w 994"/>
                  <a:gd name="T101" fmla="*/ 1104 h 1967"/>
                  <a:gd name="T102" fmla="*/ 776 w 994"/>
                  <a:gd name="T103" fmla="*/ 1029 h 1967"/>
                  <a:gd name="T104" fmla="*/ 780 w 994"/>
                  <a:gd name="T105" fmla="*/ 942 h 1967"/>
                  <a:gd name="T106" fmla="*/ 789 w 994"/>
                  <a:gd name="T107" fmla="*/ 854 h 1967"/>
                  <a:gd name="T108" fmla="*/ 796 w 994"/>
                  <a:gd name="T109" fmla="*/ 794 h 1967"/>
                  <a:gd name="T110" fmla="*/ 799 w 994"/>
                  <a:gd name="T111" fmla="*/ 840 h 1967"/>
                  <a:gd name="T112" fmla="*/ 810 w 994"/>
                  <a:gd name="T113" fmla="*/ 888 h 19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4" h="1967">
                    <a:moveTo>
                      <a:pt x="993" y="868"/>
                    </a:moveTo>
                    <a:lnTo>
                      <a:pt x="990" y="854"/>
                    </a:lnTo>
                    <a:lnTo>
                      <a:pt x="988" y="840"/>
                    </a:lnTo>
                    <a:lnTo>
                      <a:pt x="987" y="825"/>
                    </a:lnTo>
                    <a:lnTo>
                      <a:pt x="985" y="811"/>
                    </a:lnTo>
                    <a:lnTo>
                      <a:pt x="985" y="797"/>
                    </a:lnTo>
                    <a:lnTo>
                      <a:pt x="985" y="782"/>
                    </a:lnTo>
                    <a:lnTo>
                      <a:pt x="984" y="767"/>
                    </a:lnTo>
                    <a:lnTo>
                      <a:pt x="985" y="753"/>
                    </a:lnTo>
                    <a:lnTo>
                      <a:pt x="985" y="739"/>
                    </a:lnTo>
                    <a:lnTo>
                      <a:pt x="985" y="724"/>
                    </a:lnTo>
                    <a:lnTo>
                      <a:pt x="985" y="709"/>
                    </a:lnTo>
                    <a:lnTo>
                      <a:pt x="986" y="695"/>
                    </a:lnTo>
                    <a:lnTo>
                      <a:pt x="986" y="680"/>
                    </a:lnTo>
                    <a:lnTo>
                      <a:pt x="987" y="666"/>
                    </a:lnTo>
                    <a:lnTo>
                      <a:pt x="987" y="652"/>
                    </a:lnTo>
                    <a:lnTo>
                      <a:pt x="987" y="637"/>
                    </a:lnTo>
                    <a:lnTo>
                      <a:pt x="987" y="625"/>
                    </a:lnTo>
                    <a:lnTo>
                      <a:pt x="987" y="614"/>
                    </a:lnTo>
                    <a:lnTo>
                      <a:pt x="987" y="602"/>
                    </a:lnTo>
                    <a:lnTo>
                      <a:pt x="988" y="589"/>
                    </a:lnTo>
                    <a:lnTo>
                      <a:pt x="988" y="577"/>
                    </a:lnTo>
                    <a:lnTo>
                      <a:pt x="988" y="565"/>
                    </a:lnTo>
                    <a:lnTo>
                      <a:pt x="989" y="553"/>
                    </a:lnTo>
                    <a:lnTo>
                      <a:pt x="989" y="541"/>
                    </a:lnTo>
                    <a:lnTo>
                      <a:pt x="989" y="528"/>
                    </a:lnTo>
                    <a:lnTo>
                      <a:pt x="989" y="517"/>
                    </a:lnTo>
                    <a:lnTo>
                      <a:pt x="989" y="504"/>
                    </a:lnTo>
                    <a:lnTo>
                      <a:pt x="989" y="492"/>
                    </a:lnTo>
                    <a:lnTo>
                      <a:pt x="989" y="480"/>
                    </a:lnTo>
                    <a:lnTo>
                      <a:pt x="988" y="468"/>
                    </a:lnTo>
                    <a:lnTo>
                      <a:pt x="987" y="456"/>
                    </a:lnTo>
                    <a:lnTo>
                      <a:pt x="986" y="444"/>
                    </a:lnTo>
                    <a:lnTo>
                      <a:pt x="985" y="432"/>
                    </a:lnTo>
                    <a:lnTo>
                      <a:pt x="983" y="421"/>
                    </a:lnTo>
                    <a:lnTo>
                      <a:pt x="981" y="409"/>
                    </a:lnTo>
                    <a:lnTo>
                      <a:pt x="979" y="398"/>
                    </a:lnTo>
                    <a:lnTo>
                      <a:pt x="976" y="386"/>
                    </a:lnTo>
                    <a:lnTo>
                      <a:pt x="973" y="375"/>
                    </a:lnTo>
                    <a:lnTo>
                      <a:pt x="969" y="364"/>
                    </a:lnTo>
                    <a:lnTo>
                      <a:pt x="964" y="353"/>
                    </a:lnTo>
                    <a:lnTo>
                      <a:pt x="959" y="343"/>
                    </a:lnTo>
                    <a:lnTo>
                      <a:pt x="954" y="333"/>
                    </a:lnTo>
                    <a:lnTo>
                      <a:pt x="948" y="323"/>
                    </a:lnTo>
                    <a:lnTo>
                      <a:pt x="941" y="313"/>
                    </a:lnTo>
                    <a:lnTo>
                      <a:pt x="933" y="303"/>
                    </a:lnTo>
                    <a:lnTo>
                      <a:pt x="925" y="294"/>
                    </a:lnTo>
                    <a:lnTo>
                      <a:pt x="917" y="284"/>
                    </a:lnTo>
                    <a:lnTo>
                      <a:pt x="907" y="276"/>
                    </a:lnTo>
                    <a:lnTo>
                      <a:pt x="897" y="269"/>
                    </a:lnTo>
                    <a:lnTo>
                      <a:pt x="888" y="264"/>
                    </a:lnTo>
                    <a:lnTo>
                      <a:pt x="878" y="259"/>
                    </a:lnTo>
                    <a:lnTo>
                      <a:pt x="867" y="256"/>
                    </a:lnTo>
                    <a:lnTo>
                      <a:pt x="857" y="253"/>
                    </a:lnTo>
                    <a:lnTo>
                      <a:pt x="846" y="251"/>
                    </a:lnTo>
                    <a:lnTo>
                      <a:pt x="835" y="250"/>
                    </a:lnTo>
                    <a:lnTo>
                      <a:pt x="824" y="249"/>
                    </a:lnTo>
                    <a:lnTo>
                      <a:pt x="813" y="248"/>
                    </a:lnTo>
                    <a:lnTo>
                      <a:pt x="802" y="247"/>
                    </a:lnTo>
                    <a:lnTo>
                      <a:pt x="790" y="246"/>
                    </a:lnTo>
                    <a:lnTo>
                      <a:pt x="780" y="244"/>
                    </a:lnTo>
                    <a:lnTo>
                      <a:pt x="769" y="242"/>
                    </a:lnTo>
                    <a:lnTo>
                      <a:pt x="758" y="240"/>
                    </a:lnTo>
                    <a:lnTo>
                      <a:pt x="748" y="237"/>
                    </a:lnTo>
                    <a:lnTo>
                      <a:pt x="738" y="233"/>
                    </a:lnTo>
                    <a:lnTo>
                      <a:pt x="730" y="230"/>
                    </a:lnTo>
                    <a:lnTo>
                      <a:pt x="723" y="226"/>
                    </a:lnTo>
                    <a:lnTo>
                      <a:pt x="715" y="223"/>
                    </a:lnTo>
                    <a:lnTo>
                      <a:pt x="706" y="219"/>
                    </a:lnTo>
                    <a:lnTo>
                      <a:pt x="699" y="215"/>
                    </a:lnTo>
                    <a:lnTo>
                      <a:pt x="691" y="211"/>
                    </a:lnTo>
                    <a:lnTo>
                      <a:pt x="683" y="206"/>
                    </a:lnTo>
                    <a:lnTo>
                      <a:pt x="676" y="201"/>
                    </a:lnTo>
                    <a:lnTo>
                      <a:pt x="668" y="197"/>
                    </a:lnTo>
                    <a:lnTo>
                      <a:pt x="661" y="191"/>
                    </a:lnTo>
                    <a:lnTo>
                      <a:pt x="654" y="185"/>
                    </a:lnTo>
                    <a:lnTo>
                      <a:pt x="648" y="179"/>
                    </a:lnTo>
                    <a:lnTo>
                      <a:pt x="642" y="173"/>
                    </a:lnTo>
                    <a:lnTo>
                      <a:pt x="637" y="166"/>
                    </a:lnTo>
                    <a:lnTo>
                      <a:pt x="632" y="158"/>
                    </a:lnTo>
                    <a:lnTo>
                      <a:pt x="628" y="150"/>
                    </a:lnTo>
                    <a:lnTo>
                      <a:pt x="624" y="141"/>
                    </a:lnTo>
                    <a:lnTo>
                      <a:pt x="621" y="132"/>
                    </a:lnTo>
                    <a:lnTo>
                      <a:pt x="619" y="123"/>
                    </a:lnTo>
                    <a:lnTo>
                      <a:pt x="618" y="114"/>
                    </a:lnTo>
                    <a:lnTo>
                      <a:pt x="617" y="105"/>
                    </a:lnTo>
                    <a:lnTo>
                      <a:pt x="617" y="96"/>
                    </a:lnTo>
                    <a:lnTo>
                      <a:pt x="616" y="86"/>
                    </a:lnTo>
                    <a:lnTo>
                      <a:pt x="617" y="77"/>
                    </a:lnTo>
                    <a:lnTo>
                      <a:pt x="617" y="67"/>
                    </a:lnTo>
                    <a:lnTo>
                      <a:pt x="618" y="58"/>
                    </a:lnTo>
                    <a:lnTo>
                      <a:pt x="618" y="48"/>
                    </a:lnTo>
                    <a:lnTo>
                      <a:pt x="619" y="38"/>
                    </a:lnTo>
                    <a:lnTo>
                      <a:pt x="620" y="28"/>
                    </a:lnTo>
                    <a:lnTo>
                      <a:pt x="621" y="19"/>
                    </a:lnTo>
                    <a:lnTo>
                      <a:pt x="622" y="9"/>
                    </a:lnTo>
                    <a:lnTo>
                      <a:pt x="622" y="0"/>
                    </a:lnTo>
                    <a:lnTo>
                      <a:pt x="365" y="10"/>
                    </a:lnTo>
                    <a:lnTo>
                      <a:pt x="366" y="19"/>
                    </a:lnTo>
                    <a:lnTo>
                      <a:pt x="367" y="28"/>
                    </a:lnTo>
                    <a:lnTo>
                      <a:pt x="368" y="38"/>
                    </a:lnTo>
                    <a:lnTo>
                      <a:pt x="369" y="48"/>
                    </a:lnTo>
                    <a:lnTo>
                      <a:pt x="370" y="57"/>
                    </a:lnTo>
                    <a:lnTo>
                      <a:pt x="372" y="67"/>
                    </a:lnTo>
                    <a:lnTo>
                      <a:pt x="373" y="76"/>
                    </a:lnTo>
                    <a:lnTo>
                      <a:pt x="374" y="86"/>
                    </a:lnTo>
                    <a:lnTo>
                      <a:pt x="375" y="96"/>
                    </a:lnTo>
                    <a:lnTo>
                      <a:pt x="375" y="105"/>
                    </a:lnTo>
                    <a:lnTo>
                      <a:pt x="375" y="114"/>
                    </a:lnTo>
                    <a:lnTo>
                      <a:pt x="375" y="123"/>
                    </a:lnTo>
                    <a:lnTo>
                      <a:pt x="374" y="133"/>
                    </a:lnTo>
                    <a:lnTo>
                      <a:pt x="372" y="142"/>
                    </a:lnTo>
                    <a:lnTo>
                      <a:pt x="369" y="151"/>
                    </a:lnTo>
                    <a:lnTo>
                      <a:pt x="365" y="160"/>
                    </a:lnTo>
                    <a:lnTo>
                      <a:pt x="361" y="168"/>
                    </a:lnTo>
                    <a:lnTo>
                      <a:pt x="356" y="176"/>
                    </a:lnTo>
                    <a:lnTo>
                      <a:pt x="351" y="182"/>
                    </a:lnTo>
                    <a:lnTo>
                      <a:pt x="345" y="189"/>
                    </a:lnTo>
                    <a:lnTo>
                      <a:pt x="339" y="195"/>
                    </a:lnTo>
                    <a:lnTo>
                      <a:pt x="332" y="201"/>
                    </a:lnTo>
                    <a:lnTo>
                      <a:pt x="325" y="206"/>
                    </a:lnTo>
                    <a:lnTo>
                      <a:pt x="318" y="211"/>
                    </a:lnTo>
                    <a:lnTo>
                      <a:pt x="310" y="216"/>
                    </a:lnTo>
                    <a:lnTo>
                      <a:pt x="302" y="220"/>
                    </a:lnTo>
                    <a:lnTo>
                      <a:pt x="294" y="225"/>
                    </a:lnTo>
                    <a:lnTo>
                      <a:pt x="286" y="228"/>
                    </a:lnTo>
                    <a:lnTo>
                      <a:pt x="278" y="232"/>
                    </a:lnTo>
                    <a:lnTo>
                      <a:pt x="270" y="236"/>
                    </a:lnTo>
                    <a:lnTo>
                      <a:pt x="263" y="240"/>
                    </a:lnTo>
                    <a:lnTo>
                      <a:pt x="255" y="243"/>
                    </a:lnTo>
                    <a:lnTo>
                      <a:pt x="245" y="247"/>
                    </a:lnTo>
                    <a:lnTo>
                      <a:pt x="235" y="250"/>
                    </a:lnTo>
                    <a:lnTo>
                      <a:pt x="225" y="252"/>
                    </a:lnTo>
                    <a:lnTo>
                      <a:pt x="215" y="254"/>
                    </a:lnTo>
                    <a:lnTo>
                      <a:pt x="203" y="255"/>
                    </a:lnTo>
                    <a:lnTo>
                      <a:pt x="193" y="255"/>
                    </a:lnTo>
                    <a:lnTo>
                      <a:pt x="181" y="256"/>
                    </a:lnTo>
                    <a:lnTo>
                      <a:pt x="170" y="257"/>
                    </a:lnTo>
                    <a:lnTo>
                      <a:pt x="159" y="258"/>
                    </a:lnTo>
                    <a:lnTo>
                      <a:pt x="148" y="260"/>
                    </a:lnTo>
                    <a:lnTo>
                      <a:pt x="137" y="262"/>
                    </a:lnTo>
                    <a:lnTo>
                      <a:pt x="127" y="264"/>
                    </a:lnTo>
                    <a:lnTo>
                      <a:pt x="116" y="268"/>
                    </a:lnTo>
                    <a:lnTo>
                      <a:pt x="106" y="272"/>
                    </a:lnTo>
                    <a:lnTo>
                      <a:pt x="97" y="278"/>
                    </a:lnTo>
                    <a:lnTo>
                      <a:pt x="87" y="284"/>
                    </a:lnTo>
                    <a:lnTo>
                      <a:pt x="78" y="293"/>
                    </a:lnTo>
                    <a:lnTo>
                      <a:pt x="69" y="302"/>
                    </a:lnTo>
                    <a:lnTo>
                      <a:pt x="61" y="312"/>
                    </a:lnTo>
                    <a:lnTo>
                      <a:pt x="53" y="321"/>
                    </a:lnTo>
                    <a:lnTo>
                      <a:pt x="46" y="331"/>
                    </a:lnTo>
                    <a:lnTo>
                      <a:pt x="40" y="342"/>
                    </a:lnTo>
                    <a:lnTo>
                      <a:pt x="34" y="352"/>
                    </a:lnTo>
                    <a:lnTo>
                      <a:pt x="30" y="362"/>
                    </a:lnTo>
                    <a:lnTo>
                      <a:pt x="26" y="373"/>
                    </a:lnTo>
                    <a:lnTo>
                      <a:pt x="21" y="384"/>
                    </a:lnTo>
                    <a:lnTo>
                      <a:pt x="18" y="395"/>
                    </a:lnTo>
                    <a:lnTo>
                      <a:pt x="15" y="406"/>
                    </a:lnTo>
                    <a:lnTo>
                      <a:pt x="13" y="418"/>
                    </a:lnTo>
                    <a:lnTo>
                      <a:pt x="10" y="429"/>
                    </a:lnTo>
                    <a:lnTo>
                      <a:pt x="9" y="441"/>
                    </a:lnTo>
                    <a:lnTo>
                      <a:pt x="7" y="453"/>
                    </a:lnTo>
                    <a:lnTo>
                      <a:pt x="6" y="465"/>
                    </a:lnTo>
                    <a:lnTo>
                      <a:pt x="6" y="477"/>
                    </a:lnTo>
                    <a:lnTo>
                      <a:pt x="5" y="489"/>
                    </a:lnTo>
                    <a:lnTo>
                      <a:pt x="4" y="501"/>
                    </a:lnTo>
                    <a:lnTo>
                      <a:pt x="4" y="513"/>
                    </a:lnTo>
                    <a:lnTo>
                      <a:pt x="4" y="525"/>
                    </a:lnTo>
                    <a:lnTo>
                      <a:pt x="4" y="537"/>
                    </a:lnTo>
                    <a:lnTo>
                      <a:pt x="5" y="550"/>
                    </a:lnTo>
                    <a:lnTo>
                      <a:pt x="5" y="562"/>
                    </a:lnTo>
                    <a:lnTo>
                      <a:pt x="6" y="574"/>
                    </a:lnTo>
                    <a:lnTo>
                      <a:pt x="6" y="586"/>
                    </a:lnTo>
                    <a:lnTo>
                      <a:pt x="6" y="598"/>
                    </a:lnTo>
                    <a:lnTo>
                      <a:pt x="7" y="610"/>
                    </a:lnTo>
                    <a:lnTo>
                      <a:pt x="7" y="622"/>
                    </a:lnTo>
                    <a:lnTo>
                      <a:pt x="7" y="634"/>
                    </a:lnTo>
                    <a:lnTo>
                      <a:pt x="7" y="646"/>
                    </a:lnTo>
                    <a:lnTo>
                      <a:pt x="7" y="660"/>
                    </a:lnTo>
                    <a:lnTo>
                      <a:pt x="7" y="675"/>
                    </a:lnTo>
                    <a:lnTo>
                      <a:pt x="7" y="690"/>
                    </a:lnTo>
                    <a:lnTo>
                      <a:pt x="8" y="705"/>
                    </a:lnTo>
                    <a:lnTo>
                      <a:pt x="8" y="719"/>
                    </a:lnTo>
                    <a:lnTo>
                      <a:pt x="9" y="735"/>
                    </a:lnTo>
                    <a:lnTo>
                      <a:pt x="9" y="749"/>
                    </a:lnTo>
                    <a:lnTo>
                      <a:pt x="9" y="764"/>
                    </a:lnTo>
                    <a:lnTo>
                      <a:pt x="9" y="779"/>
                    </a:lnTo>
                    <a:lnTo>
                      <a:pt x="9" y="793"/>
                    </a:lnTo>
                    <a:lnTo>
                      <a:pt x="8" y="808"/>
                    </a:lnTo>
                    <a:lnTo>
                      <a:pt x="8" y="823"/>
                    </a:lnTo>
                    <a:lnTo>
                      <a:pt x="6" y="837"/>
                    </a:lnTo>
                    <a:lnTo>
                      <a:pt x="5" y="852"/>
                    </a:lnTo>
                    <a:lnTo>
                      <a:pt x="3" y="867"/>
                    </a:lnTo>
                    <a:lnTo>
                      <a:pt x="0" y="881"/>
                    </a:lnTo>
                    <a:lnTo>
                      <a:pt x="181" y="907"/>
                    </a:lnTo>
                    <a:lnTo>
                      <a:pt x="183" y="900"/>
                    </a:lnTo>
                    <a:lnTo>
                      <a:pt x="185" y="893"/>
                    </a:lnTo>
                    <a:lnTo>
                      <a:pt x="186" y="886"/>
                    </a:lnTo>
                    <a:lnTo>
                      <a:pt x="188" y="879"/>
                    </a:lnTo>
                    <a:lnTo>
                      <a:pt x="190" y="872"/>
                    </a:lnTo>
                    <a:lnTo>
                      <a:pt x="191" y="864"/>
                    </a:lnTo>
                    <a:lnTo>
                      <a:pt x="193" y="857"/>
                    </a:lnTo>
                    <a:lnTo>
                      <a:pt x="195" y="850"/>
                    </a:lnTo>
                    <a:lnTo>
                      <a:pt x="195" y="843"/>
                    </a:lnTo>
                    <a:lnTo>
                      <a:pt x="197" y="836"/>
                    </a:lnTo>
                    <a:lnTo>
                      <a:pt x="198" y="828"/>
                    </a:lnTo>
                    <a:lnTo>
                      <a:pt x="198" y="822"/>
                    </a:lnTo>
                    <a:lnTo>
                      <a:pt x="199" y="815"/>
                    </a:lnTo>
                    <a:lnTo>
                      <a:pt x="199" y="809"/>
                    </a:lnTo>
                    <a:lnTo>
                      <a:pt x="199" y="802"/>
                    </a:lnTo>
                    <a:lnTo>
                      <a:pt x="199" y="795"/>
                    </a:lnTo>
                    <a:lnTo>
                      <a:pt x="199" y="804"/>
                    </a:lnTo>
                    <a:lnTo>
                      <a:pt x="200" y="813"/>
                    </a:lnTo>
                    <a:lnTo>
                      <a:pt x="200" y="823"/>
                    </a:lnTo>
                    <a:lnTo>
                      <a:pt x="201" y="832"/>
                    </a:lnTo>
                    <a:lnTo>
                      <a:pt x="202" y="842"/>
                    </a:lnTo>
                    <a:lnTo>
                      <a:pt x="203" y="853"/>
                    </a:lnTo>
                    <a:lnTo>
                      <a:pt x="203" y="863"/>
                    </a:lnTo>
                    <a:lnTo>
                      <a:pt x="205" y="874"/>
                    </a:lnTo>
                    <a:lnTo>
                      <a:pt x="205" y="885"/>
                    </a:lnTo>
                    <a:lnTo>
                      <a:pt x="207" y="896"/>
                    </a:lnTo>
                    <a:lnTo>
                      <a:pt x="207" y="907"/>
                    </a:lnTo>
                    <a:lnTo>
                      <a:pt x="208" y="918"/>
                    </a:lnTo>
                    <a:lnTo>
                      <a:pt x="209" y="929"/>
                    </a:lnTo>
                    <a:lnTo>
                      <a:pt x="210" y="940"/>
                    </a:lnTo>
                    <a:lnTo>
                      <a:pt x="211" y="951"/>
                    </a:lnTo>
                    <a:lnTo>
                      <a:pt x="212" y="963"/>
                    </a:lnTo>
                    <a:lnTo>
                      <a:pt x="212" y="974"/>
                    </a:lnTo>
                    <a:lnTo>
                      <a:pt x="213" y="985"/>
                    </a:lnTo>
                    <a:lnTo>
                      <a:pt x="213" y="995"/>
                    </a:lnTo>
                    <a:lnTo>
                      <a:pt x="213" y="1007"/>
                    </a:lnTo>
                    <a:lnTo>
                      <a:pt x="213" y="1017"/>
                    </a:lnTo>
                    <a:lnTo>
                      <a:pt x="213" y="1028"/>
                    </a:lnTo>
                    <a:lnTo>
                      <a:pt x="212" y="1039"/>
                    </a:lnTo>
                    <a:lnTo>
                      <a:pt x="212" y="1049"/>
                    </a:lnTo>
                    <a:lnTo>
                      <a:pt x="211" y="1059"/>
                    </a:lnTo>
                    <a:lnTo>
                      <a:pt x="209" y="1068"/>
                    </a:lnTo>
                    <a:lnTo>
                      <a:pt x="208" y="1078"/>
                    </a:lnTo>
                    <a:lnTo>
                      <a:pt x="206" y="1087"/>
                    </a:lnTo>
                    <a:lnTo>
                      <a:pt x="203" y="1096"/>
                    </a:lnTo>
                    <a:lnTo>
                      <a:pt x="201" y="1104"/>
                    </a:lnTo>
                    <a:lnTo>
                      <a:pt x="198" y="1112"/>
                    </a:lnTo>
                    <a:lnTo>
                      <a:pt x="195" y="1120"/>
                    </a:lnTo>
                    <a:lnTo>
                      <a:pt x="189" y="1133"/>
                    </a:lnTo>
                    <a:lnTo>
                      <a:pt x="183" y="1144"/>
                    </a:lnTo>
                    <a:lnTo>
                      <a:pt x="177" y="1154"/>
                    </a:lnTo>
                    <a:lnTo>
                      <a:pt x="171" y="1164"/>
                    </a:lnTo>
                    <a:lnTo>
                      <a:pt x="165" y="1172"/>
                    </a:lnTo>
                    <a:lnTo>
                      <a:pt x="159" y="1180"/>
                    </a:lnTo>
                    <a:lnTo>
                      <a:pt x="154" y="1189"/>
                    </a:lnTo>
                    <a:lnTo>
                      <a:pt x="149" y="1196"/>
                    </a:lnTo>
                    <a:lnTo>
                      <a:pt x="144" y="1204"/>
                    </a:lnTo>
                    <a:lnTo>
                      <a:pt x="139" y="1212"/>
                    </a:lnTo>
                    <a:lnTo>
                      <a:pt x="135" y="1221"/>
                    </a:lnTo>
                    <a:lnTo>
                      <a:pt x="131" y="1230"/>
                    </a:lnTo>
                    <a:lnTo>
                      <a:pt x="127" y="1240"/>
                    </a:lnTo>
                    <a:lnTo>
                      <a:pt x="124" y="1251"/>
                    </a:lnTo>
                    <a:lnTo>
                      <a:pt x="121" y="1263"/>
                    </a:lnTo>
                    <a:lnTo>
                      <a:pt x="117" y="1276"/>
                    </a:lnTo>
                    <a:lnTo>
                      <a:pt x="105" y="1328"/>
                    </a:lnTo>
                    <a:lnTo>
                      <a:pt x="104" y="1347"/>
                    </a:lnTo>
                    <a:lnTo>
                      <a:pt x="102" y="1366"/>
                    </a:lnTo>
                    <a:lnTo>
                      <a:pt x="101" y="1384"/>
                    </a:lnTo>
                    <a:lnTo>
                      <a:pt x="99" y="1402"/>
                    </a:lnTo>
                    <a:lnTo>
                      <a:pt x="97" y="1420"/>
                    </a:lnTo>
                    <a:lnTo>
                      <a:pt x="95" y="1437"/>
                    </a:lnTo>
                    <a:lnTo>
                      <a:pt x="94" y="1454"/>
                    </a:lnTo>
                    <a:lnTo>
                      <a:pt x="92" y="1470"/>
                    </a:lnTo>
                    <a:lnTo>
                      <a:pt x="90" y="1487"/>
                    </a:lnTo>
                    <a:lnTo>
                      <a:pt x="88" y="1503"/>
                    </a:lnTo>
                    <a:lnTo>
                      <a:pt x="86" y="1520"/>
                    </a:lnTo>
                    <a:lnTo>
                      <a:pt x="85" y="1536"/>
                    </a:lnTo>
                    <a:lnTo>
                      <a:pt x="83" y="1551"/>
                    </a:lnTo>
                    <a:lnTo>
                      <a:pt x="82" y="1568"/>
                    </a:lnTo>
                    <a:lnTo>
                      <a:pt x="81" y="1583"/>
                    </a:lnTo>
                    <a:lnTo>
                      <a:pt x="80" y="1599"/>
                    </a:lnTo>
                    <a:lnTo>
                      <a:pt x="80" y="1615"/>
                    </a:lnTo>
                    <a:lnTo>
                      <a:pt x="80" y="1632"/>
                    </a:lnTo>
                    <a:lnTo>
                      <a:pt x="80" y="1648"/>
                    </a:lnTo>
                    <a:lnTo>
                      <a:pt x="81" y="1664"/>
                    </a:lnTo>
                    <a:lnTo>
                      <a:pt x="82" y="1681"/>
                    </a:lnTo>
                    <a:lnTo>
                      <a:pt x="84" y="1698"/>
                    </a:lnTo>
                    <a:lnTo>
                      <a:pt x="87" y="1714"/>
                    </a:lnTo>
                    <a:lnTo>
                      <a:pt x="89" y="1732"/>
                    </a:lnTo>
                    <a:lnTo>
                      <a:pt x="93" y="1749"/>
                    </a:lnTo>
                    <a:lnTo>
                      <a:pt x="97" y="1768"/>
                    </a:lnTo>
                    <a:lnTo>
                      <a:pt x="102" y="1786"/>
                    </a:lnTo>
                    <a:lnTo>
                      <a:pt x="107" y="1804"/>
                    </a:lnTo>
                    <a:lnTo>
                      <a:pt x="114" y="1823"/>
                    </a:lnTo>
                    <a:lnTo>
                      <a:pt x="121" y="1843"/>
                    </a:lnTo>
                    <a:lnTo>
                      <a:pt x="129" y="1863"/>
                    </a:lnTo>
                    <a:lnTo>
                      <a:pt x="138" y="1884"/>
                    </a:lnTo>
                    <a:lnTo>
                      <a:pt x="139" y="1886"/>
                    </a:lnTo>
                    <a:lnTo>
                      <a:pt x="140" y="1890"/>
                    </a:lnTo>
                    <a:lnTo>
                      <a:pt x="141" y="1894"/>
                    </a:lnTo>
                    <a:lnTo>
                      <a:pt x="143" y="1899"/>
                    </a:lnTo>
                    <a:lnTo>
                      <a:pt x="145" y="1904"/>
                    </a:lnTo>
                    <a:lnTo>
                      <a:pt x="147" y="1910"/>
                    </a:lnTo>
                    <a:lnTo>
                      <a:pt x="149" y="1916"/>
                    </a:lnTo>
                    <a:lnTo>
                      <a:pt x="151" y="1922"/>
                    </a:lnTo>
                    <a:lnTo>
                      <a:pt x="153" y="1928"/>
                    </a:lnTo>
                    <a:lnTo>
                      <a:pt x="154" y="1934"/>
                    </a:lnTo>
                    <a:lnTo>
                      <a:pt x="156" y="1940"/>
                    </a:lnTo>
                    <a:lnTo>
                      <a:pt x="158" y="1946"/>
                    </a:lnTo>
                    <a:lnTo>
                      <a:pt x="159" y="1951"/>
                    </a:lnTo>
                    <a:lnTo>
                      <a:pt x="161" y="1956"/>
                    </a:lnTo>
                    <a:lnTo>
                      <a:pt x="163" y="1961"/>
                    </a:lnTo>
                    <a:lnTo>
                      <a:pt x="163" y="1964"/>
                    </a:lnTo>
                    <a:lnTo>
                      <a:pt x="495" y="1966"/>
                    </a:lnTo>
                    <a:lnTo>
                      <a:pt x="495" y="1959"/>
                    </a:lnTo>
                    <a:lnTo>
                      <a:pt x="495" y="1953"/>
                    </a:lnTo>
                    <a:lnTo>
                      <a:pt x="495" y="1947"/>
                    </a:lnTo>
                    <a:lnTo>
                      <a:pt x="495" y="1942"/>
                    </a:lnTo>
                    <a:lnTo>
                      <a:pt x="494" y="1937"/>
                    </a:lnTo>
                    <a:lnTo>
                      <a:pt x="494" y="1932"/>
                    </a:lnTo>
                    <a:lnTo>
                      <a:pt x="494" y="1927"/>
                    </a:lnTo>
                    <a:lnTo>
                      <a:pt x="494" y="1923"/>
                    </a:lnTo>
                    <a:lnTo>
                      <a:pt x="494" y="1919"/>
                    </a:lnTo>
                    <a:lnTo>
                      <a:pt x="494" y="1915"/>
                    </a:lnTo>
                    <a:lnTo>
                      <a:pt x="494" y="1911"/>
                    </a:lnTo>
                    <a:lnTo>
                      <a:pt x="493" y="1906"/>
                    </a:lnTo>
                    <a:lnTo>
                      <a:pt x="493" y="1902"/>
                    </a:lnTo>
                    <a:lnTo>
                      <a:pt x="493" y="1898"/>
                    </a:lnTo>
                    <a:lnTo>
                      <a:pt x="493" y="1893"/>
                    </a:lnTo>
                    <a:lnTo>
                      <a:pt x="493" y="1888"/>
                    </a:lnTo>
                    <a:lnTo>
                      <a:pt x="493" y="1818"/>
                    </a:lnTo>
                    <a:lnTo>
                      <a:pt x="493" y="1792"/>
                    </a:lnTo>
                    <a:lnTo>
                      <a:pt x="503" y="1710"/>
                    </a:lnTo>
                    <a:lnTo>
                      <a:pt x="502" y="1718"/>
                    </a:lnTo>
                    <a:lnTo>
                      <a:pt x="502" y="1726"/>
                    </a:lnTo>
                    <a:lnTo>
                      <a:pt x="502" y="1734"/>
                    </a:lnTo>
                    <a:lnTo>
                      <a:pt x="503" y="1742"/>
                    </a:lnTo>
                    <a:lnTo>
                      <a:pt x="504" y="1750"/>
                    </a:lnTo>
                    <a:lnTo>
                      <a:pt x="505" y="1759"/>
                    </a:lnTo>
                    <a:lnTo>
                      <a:pt x="506" y="1768"/>
                    </a:lnTo>
                    <a:lnTo>
                      <a:pt x="507" y="1778"/>
                    </a:lnTo>
                    <a:lnTo>
                      <a:pt x="509" y="1788"/>
                    </a:lnTo>
                    <a:lnTo>
                      <a:pt x="510" y="1798"/>
                    </a:lnTo>
                    <a:lnTo>
                      <a:pt x="511" y="1809"/>
                    </a:lnTo>
                    <a:lnTo>
                      <a:pt x="512" y="1821"/>
                    </a:lnTo>
                    <a:lnTo>
                      <a:pt x="513" y="1833"/>
                    </a:lnTo>
                    <a:lnTo>
                      <a:pt x="513" y="1846"/>
                    </a:lnTo>
                    <a:lnTo>
                      <a:pt x="514" y="1859"/>
                    </a:lnTo>
                    <a:lnTo>
                      <a:pt x="513" y="1874"/>
                    </a:lnTo>
                    <a:lnTo>
                      <a:pt x="515" y="1963"/>
                    </a:lnTo>
                    <a:lnTo>
                      <a:pt x="841" y="1963"/>
                    </a:lnTo>
                    <a:lnTo>
                      <a:pt x="842" y="1961"/>
                    </a:lnTo>
                    <a:lnTo>
                      <a:pt x="843" y="1957"/>
                    </a:lnTo>
                    <a:lnTo>
                      <a:pt x="844" y="1953"/>
                    </a:lnTo>
                    <a:lnTo>
                      <a:pt x="845" y="1950"/>
                    </a:lnTo>
                    <a:lnTo>
                      <a:pt x="847" y="1941"/>
                    </a:lnTo>
                    <a:lnTo>
                      <a:pt x="850" y="1931"/>
                    </a:lnTo>
                    <a:lnTo>
                      <a:pt x="852" y="1921"/>
                    </a:lnTo>
                    <a:lnTo>
                      <a:pt x="855" y="1909"/>
                    </a:lnTo>
                    <a:lnTo>
                      <a:pt x="858" y="1899"/>
                    </a:lnTo>
                    <a:lnTo>
                      <a:pt x="861" y="1889"/>
                    </a:lnTo>
                    <a:lnTo>
                      <a:pt x="863" y="1881"/>
                    </a:lnTo>
                    <a:lnTo>
                      <a:pt x="865" y="1875"/>
                    </a:lnTo>
                    <a:lnTo>
                      <a:pt x="874" y="1853"/>
                    </a:lnTo>
                    <a:lnTo>
                      <a:pt x="882" y="1831"/>
                    </a:lnTo>
                    <a:lnTo>
                      <a:pt x="888" y="1810"/>
                    </a:lnTo>
                    <a:lnTo>
                      <a:pt x="894" y="1790"/>
                    </a:lnTo>
                    <a:lnTo>
                      <a:pt x="899" y="1770"/>
                    </a:lnTo>
                    <a:lnTo>
                      <a:pt x="903" y="1751"/>
                    </a:lnTo>
                    <a:lnTo>
                      <a:pt x="906" y="1732"/>
                    </a:lnTo>
                    <a:lnTo>
                      <a:pt x="909" y="1713"/>
                    </a:lnTo>
                    <a:lnTo>
                      <a:pt x="911" y="1695"/>
                    </a:lnTo>
                    <a:lnTo>
                      <a:pt x="912" y="1677"/>
                    </a:lnTo>
                    <a:lnTo>
                      <a:pt x="913" y="1660"/>
                    </a:lnTo>
                    <a:lnTo>
                      <a:pt x="913" y="1643"/>
                    </a:lnTo>
                    <a:lnTo>
                      <a:pt x="913" y="1625"/>
                    </a:lnTo>
                    <a:lnTo>
                      <a:pt x="912" y="1609"/>
                    </a:lnTo>
                    <a:lnTo>
                      <a:pt x="911" y="1592"/>
                    </a:lnTo>
                    <a:lnTo>
                      <a:pt x="909" y="1575"/>
                    </a:lnTo>
                    <a:lnTo>
                      <a:pt x="907" y="1559"/>
                    </a:lnTo>
                    <a:lnTo>
                      <a:pt x="905" y="1542"/>
                    </a:lnTo>
                    <a:lnTo>
                      <a:pt x="903" y="1526"/>
                    </a:lnTo>
                    <a:lnTo>
                      <a:pt x="900" y="1510"/>
                    </a:lnTo>
                    <a:lnTo>
                      <a:pt x="897" y="1493"/>
                    </a:lnTo>
                    <a:lnTo>
                      <a:pt x="894" y="1476"/>
                    </a:lnTo>
                    <a:lnTo>
                      <a:pt x="891" y="1459"/>
                    </a:lnTo>
                    <a:lnTo>
                      <a:pt x="888" y="1442"/>
                    </a:lnTo>
                    <a:lnTo>
                      <a:pt x="885" y="1424"/>
                    </a:lnTo>
                    <a:lnTo>
                      <a:pt x="882" y="1406"/>
                    </a:lnTo>
                    <a:lnTo>
                      <a:pt x="879" y="1388"/>
                    </a:lnTo>
                    <a:lnTo>
                      <a:pt x="876" y="1370"/>
                    </a:lnTo>
                    <a:lnTo>
                      <a:pt x="874" y="1351"/>
                    </a:lnTo>
                    <a:lnTo>
                      <a:pt x="871" y="1331"/>
                    </a:lnTo>
                    <a:lnTo>
                      <a:pt x="869" y="1311"/>
                    </a:lnTo>
                    <a:lnTo>
                      <a:pt x="867" y="1291"/>
                    </a:lnTo>
                    <a:lnTo>
                      <a:pt x="858" y="1268"/>
                    </a:lnTo>
                    <a:lnTo>
                      <a:pt x="855" y="1254"/>
                    </a:lnTo>
                    <a:lnTo>
                      <a:pt x="853" y="1242"/>
                    </a:lnTo>
                    <a:lnTo>
                      <a:pt x="850" y="1231"/>
                    </a:lnTo>
                    <a:lnTo>
                      <a:pt x="846" y="1221"/>
                    </a:lnTo>
                    <a:lnTo>
                      <a:pt x="843" y="1212"/>
                    </a:lnTo>
                    <a:lnTo>
                      <a:pt x="840" y="1204"/>
                    </a:lnTo>
                    <a:lnTo>
                      <a:pt x="836" y="1195"/>
                    </a:lnTo>
                    <a:lnTo>
                      <a:pt x="833" y="1187"/>
                    </a:lnTo>
                    <a:lnTo>
                      <a:pt x="828" y="1179"/>
                    </a:lnTo>
                    <a:lnTo>
                      <a:pt x="824" y="1171"/>
                    </a:lnTo>
                    <a:lnTo>
                      <a:pt x="820" y="1163"/>
                    </a:lnTo>
                    <a:lnTo>
                      <a:pt x="814" y="1154"/>
                    </a:lnTo>
                    <a:lnTo>
                      <a:pt x="810" y="1145"/>
                    </a:lnTo>
                    <a:lnTo>
                      <a:pt x="804" y="1135"/>
                    </a:lnTo>
                    <a:lnTo>
                      <a:pt x="799" y="1124"/>
                    </a:lnTo>
                    <a:lnTo>
                      <a:pt x="792" y="1112"/>
                    </a:lnTo>
                    <a:lnTo>
                      <a:pt x="789" y="1104"/>
                    </a:lnTo>
                    <a:lnTo>
                      <a:pt x="786" y="1095"/>
                    </a:lnTo>
                    <a:lnTo>
                      <a:pt x="784" y="1087"/>
                    </a:lnTo>
                    <a:lnTo>
                      <a:pt x="782" y="1078"/>
                    </a:lnTo>
                    <a:lnTo>
                      <a:pt x="780" y="1069"/>
                    </a:lnTo>
                    <a:lnTo>
                      <a:pt x="779" y="1059"/>
                    </a:lnTo>
                    <a:lnTo>
                      <a:pt x="778" y="1050"/>
                    </a:lnTo>
                    <a:lnTo>
                      <a:pt x="777" y="1039"/>
                    </a:lnTo>
                    <a:lnTo>
                      <a:pt x="776" y="1029"/>
                    </a:lnTo>
                    <a:lnTo>
                      <a:pt x="776" y="1019"/>
                    </a:lnTo>
                    <a:lnTo>
                      <a:pt x="776" y="1008"/>
                    </a:lnTo>
                    <a:lnTo>
                      <a:pt x="776" y="997"/>
                    </a:lnTo>
                    <a:lnTo>
                      <a:pt x="777" y="986"/>
                    </a:lnTo>
                    <a:lnTo>
                      <a:pt x="777" y="975"/>
                    </a:lnTo>
                    <a:lnTo>
                      <a:pt x="778" y="964"/>
                    </a:lnTo>
                    <a:lnTo>
                      <a:pt x="779" y="953"/>
                    </a:lnTo>
                    <a:lnTo>
                      <a:pt x="780" y="942"/>
                    </a:lnTo>
                    <a:lnTo>
                      <a:pt x="781" y="930"/>
                    </a:lnTo>
                    <a:lnTo>
                      <a:pt x="782" y="919"/>
                    </a:lnTo>
                    <a:lnTo>
                      <a:pt x="783" y="908"/>
                    </a:lnTo>
                    <a:lnTo>
                      <a:pt x="784" y="897"/>
                    </a:lnTo>
                    <a:lnTo>
                      <a:pt x="786" y="886"/>
                    </a:lnTo>
                    <a:lnTo>
                      <a:pt x="787" y="875"/>
                    </a:lnTo>
                    <a:lnTo>
                      <a:pt x="788" y="864"/>
                    </a:lnTo>
                    <a:lnTo>
                      <a:pt x="789" y="854"/>
                    </a:lnTo>
                    <a:lnTo>
                      <a:pt x="790" y="843"/>
                    </a:lnTo>
                    <a:lnTo>
                      <a:pt x="791" y="833"/>
                    </a:lnTo>
                    <a:lnTo>
                      <a:pt x="792" y="823"/>
                    </a:lnTo>
                    <a:lnTo>
                      <a:pt x="792" y="814"/>
                    </a:lnTo>
                    <a:lnTo>
                      <a:pt x="794" y="804"/>
                    </a:lnTo>
                    <a:lnTo>
                      <a:pt x="794" y="795"/>
                    </a:lnTo>
                    <a:lnTo>
                      <a:pt x="794" y="787"/>
                    </a:lnTo>
                    <a:lnTo>
                      <a:pt x="796" y="794"/>
                    </a:lnTo>
                    <a:lnTo>
                      <a:pt x="796" y="799"/>
                    </a:lnTo>
                    <a:lnTo>
                      <a:pt x="796" y="805"/>
                    </a:lnTo>
                    <a:lnTo>
                      <a:pt x="796" y="811"/>
                    </a:lnTo>
                    <a:lnTo>
                      <a:pt x="796" y="816"/>
                    </a:lnTo>
                    <a:lnTo>
                      <a:pt x="797" y="822"/>
                    </a:lnTo>
                    <a:lnTo>
                      <a:pt x="798" y="828"/>
                    </a:lnTo>
                    <a:lnTo>
                      <a:pt x="798" y="833"/>
                    </a:lnTo>
                    <a:lnTo>
                      <a:pt x="799" y="840"/>
                    </a:lnTo>
                    <a:lnTo>
                      <a:pt x="800" y="845"/>
                    </a:lnTo>
                    <a:lnTo>
                      <a:pt x="802" y="851"/>
                    </a:lnTo>
                    <a:lnTo>
                      <a:pt x="803" y="858"/>
                    </a:lnTo>
                    <a:lnTo>
                      <a:pt x="804" y="863"/>
                    </a:lnTo>
                    <a:lnTo>
                      <a:pt x="806" y="870"/>
                    </a:lnTo>
                    <a:lnTo>
                      <a:pt x="807" y="876"/>
                    </a:lnTo>
                    <a:lnTo>
                      <a:pt x="808" y="882"/>
                    </a:lnTo>
                    <a:lnTo>
                      <a:pt x="810" y="888"/>
                    </a:lnTo>
                    <a:lnTo>
                      <a:pt x="993" y="86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5" name="Freeform 105">
                <a:extLst>
                  <a:ext uri="{FF2B5EF4-FFF2-40B4-BE49-F238E27FC236}">
                    <a16:creationId xmlns:a16="http://schemas.microsoft.com/office/drawing/2014/main" id="{BE3DCCAB-9060-B3E9-01F2-DFD4A1B88CDE}"/>
                  </a:ext>
                </a:extLst>
              </p:cNvPr>
              <p:cNvSpPr>
                <a:spLocks/>
              </p:cNvSpPr>
              <p:nvPr/>
            </p:nvSpPr>
            <p:spPr bwMode="auto">
              <a:xfrm>
                <a:off x="4347" y="1716"/>
                <a:ext cx="41" cy="19"/>
              </a:xfrm>
              <a:custGeom>
                <a:avLst/>
                <a:gdLst>
                  <a:gd name="T0" fmla="*/ 0 w 41"/>
                  <a:gd name="T1" fmla="*/ 7 h 19"/>
                  <a:gd name="T2" fmla="*/ 2 w 41"/>
                  <a:gd name="T3" fmla="*/ 11 h 19"/>
                  <a:gd name="T4" fmla="*/ 5 w 41"/>
                  <a:gd name="T5" fmla="*/ 14 h 19"/>
                  <a:gd name="T6" fmla="*/ 9 w 41"/>
                  <a:gd name="T7" fmla="*/ 17 h 19"/>
                  <a:gd name="T8" fmla="*/ 14 w 41"/>
                  <a:gd name="T9" fmla="*/ 18 h 19"/>
                  <a:gd name="T10" fmla="*/ 18 w 41"/>
                  <a:gd name="T11" fmla="*/ 18 h 19"/>
                  <a:gd name="T12" fmla="*/ 23 w 41"/>
                  <a:gd name="T13" fmla="*/ 18 h 19"/>
                  <a:gd name="T14" fmla="*/ 28 w 41"/>
                  <a:gd name="T15" fmla="*/ 16 h 19"/>
                  <a:gd name="T16" fmla="*/ 31 w 41"/>
                  <a:gd name="T17" fmla="*/ 14 h 19"/>
                  <a:gd name="T18" fmla="*/ 32 w 41"/>
                  <a:gd name="T19" fmla="*/ 13 h 19"/>
                  <a:gd name="T20" fmla="*/ 34 w 41"/>
                  <a:gd name="T21" fmla="*/ 12 h 19"/>
                  <a:gd name="T22" fmla="*/ 35 w 41"/>
                  <a:gd name="T23" fmla="*/ 10 h 19"/>
                  <a:gd name="T24" fmla="*/ 37 w 41"/>
                  <a:gd name="T25" fmla="*/ 8 h 19"/>
                  <a:gd name="T26" fmla="*/ 38 w 41"/>
                  <a:gd name="T27" fmla="*/ 7 h 19"/>
                  <a:gd name="T28" fmla="*/ 39 w 41"/>
                  <a:gd name="T29" fmla="*/ 4 h 19"/>
                  <a:gd name="T30" fmla="*/ 40 w 41"/>
                  <a:gd name="T31" fmla="*/ 2 h 19"/>
                  <a:gd name="T32" fmla="*/ 40 w 41"/>
                  <a:gd name="T33" fmla="*/ 0 h 19"/>
                  <a:gd name="T34" fmla="*/ 0 w 41"/>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lnTo>
                      <a:pt x="0" y="7"/>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6" name="Freeform 106">
                <a:extLst>
                  <a:ext uri="{FF2B5EF4-FFF2-40B4-BE49-F238E27FC236}">
                    <a16:creationId xmlns:a16="http://schemas.microsoft.com/office/drawing/2014/main" id="{94166D89-A0EB-540A-2835-EC61A2FAC56B}"/>
                  </a:ext>
                </a:extLst>
              </p:cNvPr>
              <p:cNvSpPr>
                <a:spLocks/>
              </p:cNvSpPr>
              <p:nvPr/>
            </p:nvSpPr>
            <p:spPr bwMode="auto">
              <a:xfrm>
                <a:off x="4347" y="1716"/>
                <a:ext cx="41" cy="19"/>
              </a:xfrm>
              <a:custGeom>
                <a:avLst/>
                <a:gdLst>
                  <a:gd name="T0" fmla="*/ 0 w 41"/>
                  <a:gd name="T1" fmla="*/ 7 h 19"/>
                  <a:gd name="T2" fmla="*/ 0 w 41"/>
                  <a:gd name="T3" fmla="*/ 7 h 19"/>
                  <a:gd name="T4" fmla="*/ 2 w 41"/>
                  <a:gd name="T5" fmla="*/ 11 h 19"/>
                  <a:gd name="T6" fmla="*/ 5 w 41"/>
                  <a:gd name="T7" fmla="*/ 14 h 19"/>
                  <a:gd name="T8" fmla="*/ 9 w 41"/>
                  <a:gd name="T9" fmla="*/ 17 h 19"/>
                  <a:gd name="T10" fmla="*/ 14 w 41"/>
                  <a:gd name="T11" fmla="*/ 18 h 19"/>
                  <a:gd name="T12" fmla="*/ 18 w 41"/>
                  <a:gd name="T13" fmla="*/ 18 h 19"/>
                  <a:gd name="T14" fmla="*/ 23 w 41"/>
                  <a:gd name="T15" fmla="*/ 18 h 19"/>
                  <a:gd name="T16" fmla="*/ 28 w 41"/>
                  <a:gd name="T17" fmla="*/ 16 h 19"/>
                  <a:gd name="T18" fmla="*/ 31 w 41"/>
                  <a:gd name="T19" fmla="*/ 14 h 19"/>
                  <a:gd name="T20" fmla="*/ 32 w 41"/>
                  <a:gd name="T21" fmla="*/ 13 h 19"/>
                  <a:gd name="T22" fmla="*/ 34 w 41"/>
                  <a:gd name="T23" fmla="*/ 12 h 19"/>
                  <a:gd name="T24" fmla="*/ 35 w 41"/>
                  <a:gd name="T25" fmla="*/ 10 h 19"/>
                  <a:gd name="T26" fmla="*/ 37 w 41"/>
                  <a:gd name="T27" fmla="*/ 8 h 19"/>
                  <a:gd name="T28" fmla="*/ 38 w 41"/>
                  <a:gd name="T29" fmla="*/ 7 h 19"/>
                  <a:gd name="T30" fmla="*/ 39 w 41"/>
                  <a:gd name="T31" fmla="*/ 4 h 19"/>
                  <a:gd name="T32" fmla="*/ 40 w 41"/>
                  <a:gd name="T33" fmla="*/ 2 h 19"/>
                  <a:gd name="T34" fmla="*/ 40 w 41"/>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0" y="7"/>
                    </a:ln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7" name="Freeform 107">
                <a:extLst>
                  <a:ext uri="{FF2B5EF4-FFF2-40B4-BE49-F238E27FC236}">
                    <a16:creationId xmlns:a16="http://schemas.microsoft.com/office/drawing/2014/main" id="{555B8C11-50A5-54CA-AAD8-F8876A4D3488}"/>
                  </a:ext>
                </a:extLst>
              </p:cNvPr>
              <p:cNvSpPr>
                <a:spLocks/>
              </p:cNvSpPr>
              <p:nvPr/>
            </p:nvSpPr>
            <p:spPr bwMode="auto">
              <a:xfrm>
                <a:off x="4041" y="1720"/>
                <a:ext cx="107" cy="97"/>
              </a:xfrm>
              <a:custGeom>
                <a:avLst/>
                <a:gdLst>
                  <a:gd name="T0" fmla="*/ 56 w 107"/>
                  <a:gd name="T1" fmla="*/ 0 h 97"/>
                  <a:gd name="T2" fmla="*/ 62 w 107"/>
                  <a:gd name="T3" fmla="*/ 5 h 97"/>
                  <a:gd name="T4" fmla="*/ 67 w 107"/>
                  <a:gd name="T5" fmla="*/ 10 h 97"/>
                  <a:gd name="T6" fmla="*/ 72 w 107"/>
                  <a:gd name="T7" fmla="*/ 14 h 97"/>
                  <a:gd name="T8" fmla="*/ 79 w 107"/>
                  <a:gd name="T9" fmla="*/ 16 h 97"/>
                  <a:gd name="T10" fmla="*/ 85 w 107"/>
                  <a:gd name="T11" fmla="*/ 18 h 97"/>
                  <a:gd name="T12" fmla="*/ 92 w 107"/>
                  <a:gd name="T13" fmla="*/ 19 h 97"/>
                  <a:gd name="T14" fmla="*/ 99 w 107"/>
                  <a:gd name="T15" fmla="*/ 20 h 97"/>
                  <a:gd name="T16" fmla="*/ 106 w 107"/>
                  <a:gd name="T17" fmla="*/ 20 h 97"/>
                  <a:gd name="T18" fmla="*/ 99 w 107"/>
                  <a:gd name="T19" fmla="*/ 24 h 97"/>
                  <a:gd name="T20" fmla="*/ 91 w 107"/>
                  <a:gd name="T21" fmla="*/ 27 h 97"/>
                  <a:gd name="T22" fmla="*/ 84 w 107"/>
                  <a:gd name="T23" fmla="*/ 31 h 97"/>
                  <a:gd name="T24" fmla="*/ 77 w 107"/>
                  <a:gd name="T25" fmla="*/ 36 h 97"/>
                  <a:gd name="T26" fmla="*/ 70 w 107"/>
                  <a:gd name="T27" fmla="*/ 39 h 97"/>
                  <a:gd name="T28" fmla="*/ 63 w 107"/>
                  <a:gd name="T29" fmla="*/ 44 h 97"/>
                  <a:gd name="T30" fmla="*/ 56 w 107"/>
                  <a:gd name="T31" fmla="*/ 48 h 97"/>
                  <a:gd name="T32" fmla="*/ 49 w 107"/>
                  <a:gd name="T33" fmla="*/ 53 h 97"/>
                  <a:gd name="T34" fmla="*/ 42 w 107"/>
                  <a:gd name="T35" fmla="*/ 58 h 97"/>
                  <a:gd name="T36" fmla="*/ 36 w 107"/>
                  <a:gd name="T37" fmla="*/ 63 h 97"/>
                  <a:gd name="T38" fmla="*/ 30 w 107"/>
                  <a:gd name="T39" fmla="*/ 68 h 97"/>
                  <a:gd name="T40" fmla="*/ 23 w 107"/>
                  <a:gd name="T41" fmla="*/ 73 h 97"/>
                  <a:gd name="T42" fmla="*/ 18 w 107"/>
                  <a:gd name="T43" fmla="*/ 78 h 97"/>
                  <a:gd name="T44" fmla="*/ 12 w 107"/>
                  <a:gd name="T45" fmla="*/ 84 h 97"/>
                  <a:gd name="T46" fmla="*/ 6 w 107"/>
                  <a:gd name="T47" fmla="*/ 90 h 97"/>
                  <a:gd name="T48" fmla="*/ 0 w 107"/>
                  <a:gd name="T49" fmla="*/ 96 h 97"/>
                  <a:gd name="T50" fmla="*/ 4 w 107"/>
                  <a:gd name="T51" fmla="*/ 90 h 97"/>
                  <a:gd name="T52" fmla="*/ 9 w 107"/>
                  <a:gd name="T53" fmla="*/ 85 h 97"/>
                  <a:gd name="T54" fmla="*/ 14 w 107"/>
                  <a:gd name="T55" fmla="*/ 79 h 97"/>
                  <a:gd name="T56" fmla="*/ 19 w 107"/>
                  <a:gd name="T57" fmla="*/ 74 h 97"/>
                  <a:gd name="T58" fmla="*/ 25 w 107"/>
                  <a:gd name="T59" fmla="*/ 68 h 97"/>
                  <a:gd name="T60" fmla="*/ 30 w 107"/>
                  <a:gd name="T61" fmla="*/ 63 h 97"/>
                  <a:gd name="T62" fmla="*/ 35 w 107"/>
                  <a:gd name="T63" fmla="*/ 58 h 97"/>
                  <a:gd name="T64" fmla="*/ 40 w 107"/>
                  <a:gd name="T65" fmla="*/ 52 h 97"/>
                  <a:gd name="T66" fmla="*/ 45 w 107"/>
                  <a:gd name="T67" fmla="*/ 46 h 97"/>
                  <a:gd name="T68" fmla="*/ 49 w 107"/>
                  <a:gd name="T69" fmla="*/ 40 h 97"/>
                  <a:gd name="T70" fmla="*/ 52 w 107"/>
                  <a:gd name="T71" fmla="*/ 34 h 97"/>
                  <a:gd name="T72" fmla="*/ 55 w 107"/>
                  <a:gd name="T73" fmla="*/ 28 h 97"/>
                  <a:gd name="T74" fmla="*/ 57 w 107"/>
                  <a:gd name="T75" fmla="*/ 21 h 97"/>
                  <a:gd name="T76" fmla="*/ 58 w 107"/>
                  <a:gd name="T77" fmla="*/ 14 h 97"/>
                  <a:gd name="T78" fmla="*/ 58 w 107"/>
                  <a:gd name="T79" fmla="*/ 7 h 97"/>
                  <a:gd name="T80" fmla="*/ 56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6" y="0"/>
                    </a:move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8" name="Freeform 108">
                <a:extLst>
                  <a:ext uri="{FF2B5EF4-FFF2-40B4-BE49-F238E27FC236}">
                    <a16:creationId xmlns:a16="http://schemas.microsoft.com/office/drawing/2014/main" id="{9EDFFBE7-D553-6297-4FF1-BAC0D76FBCE7}"/>
                  </a:ext>
                </a:extLst>
              </p:cNvPr>
              <p:cNvSpPr>
                <a:spLocks/>
              </p:cNvSpPr>
              <p:nvPr/>
            </p:nvSpPr>
            <p:spPr bwMode="auto">
              <a:xfrm>
                <a:off x="4041" y="1720"/>
                <a:ext cx="107" cy="97"/>
              </a:xfrm>
              <a:custGeom>
                <a:avLst/>
                <a:gdLst>
                  <a:gd name="T0" fmla="*/ 56 w 107"/>
                  <a:gd name="T1" fmla="*/ 0 h 97"/>
                  <a:gd name="T2" fmla="*/ 56 w 107"/>
                  <a:gd name="T3" fmla="*/ 0 h 97"/>
                  <a:gd name="T4" fmla="*/ 62 w 107"/>
                  <a:gd name="T5" fmla="*/ 5 h 97"/>
                  <a:gd name="T6" fmla="*/ 67 w 107"/>
                  <a:gd name="T7" fmla="*/ 10 h 97"/>
                  <a:gd name="T8" fmla="*/ 72 w 107"/>
                  <a:gd name="T9" fmla="*/ 14 h 97"/>
                  <a:gd name="T10" fmla="*/ 79 w 107"/>
                  <a:gd name="T11" fmla="*/ 16 h 97"/>
                  <a:gd name="T12" fmla="*/ 85 w 107"/>
                  <a:gd name="T13" fmla="*/ 18 h 97"/>
                  <a:gd name="T14" fmla="*/ 92 w 107"/>
                  <a:gd name="T15" fmla="*/ 19 h 97"/>
                  <a:gd name="T16" fmla="*/ 99 w 107"/>
                  <a:gd name="T17" fmla="*/ 20 h 97"/>
                  <a:gd name="T18" fmla="*/ 106 w 107"/>
                  <a:gd name="T19" fmla="*/ 20 h 97"/>
                  <a:gd name="T20" fmla="*/ 99 w 107"/>
                  <a:gd name="T21" fmla="*/ 24 h 97"/>
                  <a:gd name="T22" fmla="*/ 91 w 107"/>
                  <a:gd name="T23" fmla="*/ 27 h 97"/>
                  <a:gd name="T24" fmla="*/ 84 w 107"/>
                  <a:gd name="T25" fmla="*/ 31 h 97"/>
                  <a:gd name="T26" fmla="*/ 77 w 107"/>
                  <a:gd name="T27" fmla="*/ 36 h 97"/>
                  <a:gd name="T28" fmla="*/ 70 w 107"/>
                  <a:gd name="T29" fmla="*/ 39 h 97"/>
                  <a:gd name="T30" fmla="*/ 63 w 107"/>
                  <a:gd name="T31" fmla="*/ 44 h 97"/>
                  <a:gd name="T32" fmla="*/ 56 w 107"/>
                  <a:gd name="T33" fmla="*/ 48 h 97"/>
                  <a:gd name="T34" fmla="*/ 49 w 107"/>
                  <a:gd name="T35" fmla="*/ 53 h 97"/>
                  <a:gd name="T36" fmla="*/ 42 w 107"/>
                  <a:gd name="T37" fmla="*/ 58 h 97"/>
                  <a:gd name="T38" fmla="*/ 36 w 107"/>
                  <a:gd name="T39" fmla="*/ 63 h 97"/>
                  <a:gd name="T40" fmla="*/ 30 w 107"/>
                  <a:gd name="T41" fmla="*/ 68 h 97"/>
                  <a:gd name="T42" fmla="*/ 23 w 107"/>
                  <a:gd name="T43" fmla="*/ 73 h 97"/>
                  <a:gd name="T44" fmla="*/ 18 w 107"/>
                  <a:gd name="T45" fmla="*/ 78 h 97"/>
                  <a:gd name="T46" fmla="*/ 12 w 107"/>
                  <a:gd name="T47" fmla="*/ 84 h 97"/>
                  <a:gd name="T48" fmla="*/ 6 w 107"/>
                  <a:gd name="T49" fmla="*/ 90 h 97"/>
                  <a:gd name="T50" fmla="*/ 0 w 107"/>
                  <a:gd name="T51" fmla="*/ 96 h 97"/>
                  <a:gd name="T52" fmla="*/ 4 w 107"/>
                  <a:gd name="T53" fmla="*/ 90 h 97"/>
                  <a:gd name="T54" fmla="*/ 9 w 107"/>
                  <a:gd name="T55" fmla="*/ 85 h 97"/>
                  <a:gd name="T56" fmla="*/ 14 w 107"/>
                  <a:gd name="T57" fmla="*/ 79 h 97"/>
                  <a:gd name="T58" fmla="*/ 19 w 107"/>
                  <a:gd name="T59" fmla="*/ 74 h 97"/>
                  <a:gd name="T60" fmla="*/ 25 w 107"/>
                  <a:gd name="T61" fmla="*/ 68 h 97"/>
                  <a:gd name="T62" fmla="*/ 30 w 107"/>
                  <a:gd name="T63" fmla="*/ 63 h 97"/>
                  <a:gd name="T64" fmla="*/ 35 w 107"/>
                  <a:gd name="T65" fmla="*/ 58 h 97"/>
                  <a:gd name="T66" fmla="*/ 40 w 107"/>
                  <a:gd name="T67" fmla="*/ 52 h 97"/>
                  <a:gd name="T68" fmla="*/ 45 w 107"/>
                  <a:gd name="T69" fmla="*/ 46 h 97"/>
                  <a:gd name="T70" fmla="*/ 49 w 107"/>
                  <a:gd name="T71" fmla="*/ 40 h 97"/>
                  <a:gd name="T72" fmla="*/ 52 w 107"/>
                  <a:gd name="T73" fmla="*/ 34 h 97"/>
                  <a:gd name="T74" fmla="*/ 55 w 107"/>
                  <a:gd name="T75" fmla="*/ 28 h 97"/>
                  <a:gd name="T76" fmla="*/ 57 w 107"/>
                  <a:gd name="T77" fmla="*/ 21 h 97"/>
                  <a:gd name="T78" fmla="*/ 58 w 107"/>
                  <a:gd name="T79" fmla="*/ 14 h 97"/>
                  <a:gd name="T80" fmla="*/ 58 w 107"/>
                  <a:gd name="T81" fmla="*/ 7 h 97"/>
                  <a:gd name="T82" fmla="*/ 56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6" y="0"/>
                    </a:moveTo>
                    <a:lnTo>
                      <a:pt x="56" y="0"/>
                    </a:ln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39" name="Freeform 109">
                <a:extLst>
                  <a:ext uri="{FF2B5EF4-FFF2-40B4-BE49-F238E27FC236}">
                    <a16:creationId xmlns:a16="http://schemas.microsoft.com/office/drawing/2014/main" id="{D4ECF4FF-3E12-C076-F120-67C55431996E}"/>
                  </a:ext>
                </a:extLst>
              </p:cNvPr>
              <p:cNvSpPr>
                <a:spLocks/>
              </p:cNvSpPr>
              <p:nvPr/>
            </p:nvSpPr>
            <p:spPr bwMode="auto">
              <a:xfrm>
                <a:off x="4011" y="1913"/>
                <a:ext cx="304" cy="379"/>
              </a:xfrm>
              <a:custGeom>
                <a:avLst/>
                <a:gdLst>
                  <a:gd name="T0" fmla="*/ 4 w 304"/>
                  <a:gd name="T1" fmla="*/ 11 h 379"/>
                  <a:gd name="T2" fmla="*/ 3 w 304"/>
                  <a:gd name="T3" fmla="*/ 27 h 379"/>
                  <a:gd name="T4" fmla="*/ 2 w 304"/>
                  <a:gd name="T5" fmla="*/ 43 h 379"/>
                  <a:gd name="T6" fmla="*/ 0 w 304"/>
                  <a:gd name="T7" fmla="*/ 58 h 379"/>
                  <a:gd name="T8" fmla="*/ 1 w 304"/>
                  <a:gd name="T9" fmla="*/ 75 h 379"/>
                  <a:gd name="T10" fmla="*/ 6 w 304"/>
                  <a:gd name="T11" fmla="*/ 93 h 379"/>
                  <a:gd name="T12" fmla="*/ 18 w 304"/>
                  <a:gd name="T13" fmla="*/ 116 h 379"/>
                  <a:gd name="T14" fmla="*/ 28 w 304"/>
                  <a:gd name="T15" fmla="*/ 139 h 379"/>
                  <a:gd name="T16" fmla="*/ 33 w 304"/>
                  <a:gd name="T17" fmla="*/ 167 h 379"/>
                  <a:gd name="T18" fmla="*/ 34 w 304"/>
                  <a:gd name="T19" fmla="*/ 196 h 379"/>
                  <a:gd name="T20" fmla="*/ 35 w 304"/>
                  <a:gd name="T21" fmla="*/ 224 h 379"/>
                  <a:gd name="T22" fmla="*/ 38 w 304"/>
                  <a:gd name="T23" fmla="*/ 252 h 379"/>
                  <a:gd name="T24" fmla="*/ 45 w 304"/>
                  <a:gd name="T25" fmla="*/ 278 h 379"/>
                  <a:gd name="T26" fmla="*/ 56 w 304"/>
                  <a:gd name="T27" fmla="*/ 300 h 379"/>
                  <a:gd name="T28" fmla="*/ 68 w 304"/>
                  <a:gd name="T29" fmla="*/ 311 h 379"/>
                  <a:gd name="T30" fmla="*/ 81 w 304"/>
                  <a:gd name="T31" fmla="*/ 321 h 379"/>
                  <a:gd name="T32" fmla="*/ 96 w 304"/>
                  <a:gd name="T33" fmla="*/ 338 h 379"/>
                  <a:gd name="T34" fmla="*/ 110 w 304"/>
                  <a:gd name="T35" fmla="*/ 359 h 379"/>
                  <a:gd name="T36" fmla="*/ 129 w 304"/>
                  <a:gd name="T37" fmla="*/ 373 h 379"/>
                  <a:gd name="T38" fmla="*/ 167 w 304"/>
                  <a:gd name="T39" fmla="*/ 378 h 379"/>
                  <a:gd name="T40" fmla="*/ 202 w 304"/>
                  <a:gd name="T41" fmla="*/ 369 h 379"/>
                  <a:gd name="T42" fmla="*/ 234 w 304"/>
                  <a:gd name="T43" fmla="*/ 351 h 379"/>
                  <a:gd name="T44" fmla="*/ 262 w 304"/>
                  <a:gd name="T45" fmla="*/ 324 h 379"/>
                  <a:gd name="T46" fmla="*/ 283 w 304"/>
                  <a:gd name="T47" fmla="*/ 293 h 379"/>
                  <a:gd name="T48" fmla="*/ 293 w 304"/>
                  <a:gd name="T49" fmla="*/ 271 h 379"/>
                  <a:gd name="T50" fmla="*/ 298 w 304"/>
                  <a:gd name="T51" fmla="*/ 254 h 379"/>
                  <a:gd name="T52" fmla="*/ 301 w 304"/>
                  <a:gd name="T53" fmla="*/ 238 h 379"/>
                  <a:gd name="T54" fmla="*/ 303 w 304"/>
                  <a:gd name="T55" fmla="*/ 221 h 379"/>
                  <a:gd name="T56" fmla="*/ 303 w 304"/>
                  <a:gd name="T57" fmla="*/ 204 h 379"/>
                  <a:gd name="T58" fmla="*/ 303 w 304"/>
                  <a:gd name="T59" fmla="*/ 198 h 379"/>
                  <a:gd name="T60" fmla="*/ 300 w 304"/>
                  <a:gd name="T61" fmla="*/ 214 h 379"/>
                  <a:gd name="T62" fmla="*/ 295 w 304"/>
                  <a:gd name="T63" fmla="*/ 231 h 379"/>
                  <a:gd name="T64" fmla="*/ 291 w 304"/>
                  <a:gd name="T65" fmla="*/ 239 h 379"/>
                  <a:gd name="T66" fmla="*/ 285 w 304"/>
                  <a:gd name="T67" fmla="*/ 249 h 379"/>
                  <a:gd name="T68" fmla="*/ 280 w 304"/>
                  <a:gd name="T69" fmla="*/ 257 h 379"/>
                  <a:gd name="T70" fmla="*/ 259 w 304"/>
                  <a:gd name="T71" fmla="*/ 289 h 379"/>
                  <a:gd name="T72" fmla="*/ 231 w 304"/>
                  <a:gd name="T73" fmla="*/ 313 h 379"/>
                  <a:gd name="T74" fmla="*/ 199 w 304"/>
                  <a:gd name="T75" fmla="*/ 329 h 379"/>
                  <a:gd name="T76" fmla="*/ 163 w 304"/>
                  <a:gd name="T77" fmla="*/ 336 h 379"/>
                  <a:gd name="T78" fmla="*/ 126 w 304"/>
                  <a:gd name="T79" fmla="*/ 336 h 379"/>
                  <a:gd name="T80" fmla="*/ 91 w 304"/>
                  <a:gd name="T81" fmla="*/ 325 h 379"/>
                  <a:gd name="T82" fmla="*/ 65 w 304"/>
                  <a:gd name="T83" fmla="*/ 306 h 379"/>
                  <a:gd name="T84" fmla="*/ 48 w 304"/>
                  <a:gd name="T85" fmla="*/ 278 h 379"/>
                  <a:gd name="T86" fmla="*/ 40 w 304"/>
                  <a:gd name="T87" fmla="*/ 247 h 379"/>
                  <a:gd name="T88" fmla="*/ 40 w 304"/>
                  <a:gd name="T89" fmla="*/ 214 h 379"/>
                  <a:gd name="T90" fmla="*/ 47 w 304"/>
                  <a:gd name="T91" fmla="*/ 184 h 379"/>
                  <a:gd name="T92" fmla="*/ 52 w 304"/>
                  <a:gd name="T93" fmla="*/ 159 h 379"/>
                  <a:gd name="T94" fmla="*/ 51 w 304"/>
                  <a:gd name="T95" fmla="*/ 133 h 379"/>
                  <a:gd name="T96" fmla="*/ 41 w 304"/>
                  <a:gd name="T97" fmla="*/ 107 h 379"/>
                  <a:gd name="T98" fmla="*/ 21 w 304"/>
                  <a:gd name="T99" fmla="*/ 83 h 379"/>
                  <a:gd name="T100" fmla="*/ 8 w 304"/>
                  <a:gd name="T101" fmla="*/ 5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0" name="Freeform 110">
                <a:extLst>
                  <a:ext uri="{FF2B5EF4-FFF2-40B4-BE49-F238E27FC236}">
                    <a16:creationId xmlns:a16="http://schemas.microsoft.com/office/drawing/2014/main" id="{0C3953D6-3EFB-B083-4A1F-D842C599DF6B}"/>
                  </a:ext>
                </a:extLst>
              </p:cNvPr>
              <p:cNvSpPr>
                <a:spLocks/>
              </p:cNvSpPr>
              <p:nvPr/>
            </p:nvSpPr>
            <p:spPr bwMode="auto">
              <a:xfrm>
                <a:off x="4011" y="1913"/>
                <a:ext cx="304" cy="379"/>
              </a:xfrm>
              <a:custGeom>
                <a:avLst/>
                <a:gdLst>
                  <a:gd name="T0" fmla="*/ 4 w 304"/>
                  <a:gd name="T1" fmla="*/ 6 h 379"/>
                  <a:gd name="T2" fmla="*/ 4 w 304"/>
                  <a:gd name="T3" fmla="*/ 22 h 379"/>
                  <a:gd name="T4" fmla="*/ 2 w 304"/>
                  <a:gd name="T5" fmla="*/ 38 h 379"/>
                  <a:gd name="T6" fmla="*/ 0 w 304"/>
                  <a:gd name="T7" fmla="*/ 53 h 379"/>
                  <a:gd name="T8" fmla="*/ 0 w 304"/>
                  <a:gd name="T9" fmla="*/ 69 h 379"/>
                  <a:gd name="T10" fmla="*/ 3 w 304"/>
                  <a:gd name="T11" fmla="*/ 85 h 379"/>
                  <a:gd name="T12" fmla="*/ 15 w 304"/>
                  <a:gd name="T13" fmla="*/ 109 h 379"/>
                  <a:gd name="T14" fmla="*/ 26 w 304"/>
                  <a:gd name="T15" fmla="*/ 131 h 379"/>
                  <a:gd name="T16" fmla="*/ 32 w 304"/>
                  <a:gd name="T17" fmla="*/ 158 h 379"/>
                  <a:gd name="T18" fmla="*/ 34 w 304"/>
                  <a:gd name="T19" fmla="*/ 186 h 379"/>
                  <a:gd name="T20" fmla="*/ 35 w 304"/>
                  <a:gd name="T21" fmla="*/ 215 h 379"/>
                  <a:gd name="T22" fmla="*/ 37 w 304"/>
                  <a:gd name="T23" fmla="*/ 242 h 379"/>
                  <a:gd name="T24" fmla="*/ 42 w 304"/>
                  <a:gd name="T25" fmla="*/ 270 h 379"/>
                  <a:gd name="T26" fmla="*/ 53 w 304"/>
                  <a:gd name="T27" fmla="*/ 296 h 379"/>
                  <a:gd name="T28" fmla="*/ 64 w 304"/>
                  <a:gd name="T29" fmla="*/ 308 h 379"/>
                  <a:gd name="T30" fmla="*/ 77 w 304"/>
                  <a:gd name="T31" fmla="*/ 317 h 379"/>
                  <a:gd name="T32" fmla="*/ 91 w 304"/>
                  <a:gd name="T33" fmla="*/ 331 h 379"/>
                  <a:gd name="T34" fmla="*/ 105 w 304"/>
                  <a:gd name="T35" fmla="*/ 353 h 379"/>
                  <a:gd name="T36" fmla="*/ 121 w 304"/>
                  <a:gd name="T37" fmla="*/ 371 h 379"/>
                  <a:gd name="T38" fmla="*/ 154 w 304"/>
                  <a:gd name="T39" fmla="*/ 378 h 379"/>
                  <a:gd name="T40" fmla="*/ 190 w 304"/>
                  <a:gd name="T41" fmla="*/ 373 h 379"/>
                  <a:gd name="T42" fmla="*/ 224 w 304"/>
                  <a:gd name="T43" fmla="*/ 358 h 379"/>
                  <a:gd name="T44" fmla="*/ 253 w 304"/>
                  <a:gd name="T45" fmla="*/ 333 h 379"/>
                  <a:gd name="T46" fmla="*/ 277 w 304"/>
                  <a:gd name="T47" fmla="*/ 303 h 379"/>
                  <a:gd name="T48" fmla="*/ 291 w 304"/>
                  <a:gd name="T49" fmla="*/ 276 h 379"/>
                  <a:gd name="T50" fmla="*/ 297 w 304"/>
                  <a:gd name="T51" fmla="*/ 260 h 379"/>
                  <a:gd name="T52" fmla="*/ 300 w 304"/>
                  <a:gd name="T53" fmla="*/ 244 h 379"/>
                  <a:gd name="T54" fmla="*/ 303 w 304"/>
                  <a:gd name="T55" fmla="*/ 227 h 379"/>
                  <a:gd name="T56" fmla="*/ 303 w 304"/>
                  <a:gd name="T57" fmla="*/ 210 h 379"/>
                  <a:gd name="T58" fmla="*/ 303 w 304"/>
                  <a:gd name="T59" fmla="*/ 192 h 379"/>
                  <a:gd name="T60" fmla="*/ 301 w 304"/>
                  <a:gd name="T61" fmla="*/ 209 h 379"/>
                  <a:gd name="T62" fmla="*/ 297 w 304"/>
                  <a:gd name="T63" fmla="*/ 225 h 379"/>
                  <a:gd name="T64" fmla="*/ 292 w 304"/>
                  <a:gd name="T65" fmla="*/ 237 h 379"/>
                  <a:gd name="T66" fmla="*/ 287 w 304"/>
                  <a:gd name="T67" fmla="*/ 246 h 379"/>
                  <a:gd name="T68" fmla="*/ 281 w 304"/>
                  <a:gd name="T69" fmla="*/ 255 h 379"/>
                  <a:gd name="T70" fmla="*/ 267 w 304"/>
                  <a:gd name="T71" fmla="*/ 279 h 379"/>
                  <a:gd name="T72" fmla="*/ 241 w 304"/>
                  <a:gd name="T73" fmla="*/ 306 h 379"/>
                  <a:gd name="T74" fmla="*/ 210 w 304"/>
                  <a:gd name="T75" fmla="*/ 324 h 379"/>
                  <a:gd name="T76" fmla="*/ 175 w 304"/>
                  <a:gd name="T77" fmla="*/ 335 h 379"/>
                  <a:gd name="T78" fmla="*/ 138 w 304"/>
                  <a:gd name="T79" fmla="*/ 337 h 379"/>
                  <a:gd name="T80" fmla="*/ 102 w 304"/>
                  <a:gd name="T81" fmla="*/ 330 h 379"/>
                  <a:gd name="T82" fmla="*/ 72 w 304"/>
                  <a:gd name="T83" fmla="*/ 313 h 379"/>
                  <a:gd name="T84" fmla="*/ 52 w 304"/>
                  <a:gd name="T85" fmla="*/ 288 h 379"/>
                  <a:gd name="T86" fmla="*/ 42 w 304"/>
                  <a:gd name="T87" fmla="*/ 258 h 379"/>
                  <a:gd name="T88" fmla="*/ 39 w 304"/>
                  <a:gd name="T89" fmla="*/ 225 h 379"/>
                  <a:gd name="T90" fmla="*/ 45 w 304"/>
                  <a:gd name="T91" fmla="*/ 192 h 379"/>
                  <a:gd name="T92" fmla="*/ 51 w 304"/>
                  <a:gd name="T93" fmla="*/ 167 h 379"/>
                  <a:gd name="T94" fmla="*/ 52 w 304"/>
                  <a:gd name="T95" fmla="*/ 142 h 379"/>
                  <a:gd name="T96" fmla="*/ 46 w 304"/>
                  <a:gd name="T97" fmla="*/ 115 h 379"/>
                  <a:gd name="T98" fmla="*/ 28 w 304"/>
                  <a:gd name="T99" fmla="*/ 91 h 379"/>
                  <a:gd name="T100" fmla="*/ 10 w 304"/>
                  <a:gd name="T101" fmla="*/ 6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3" y="0"/>
                    </a:ln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1" name="Freeform 111">
                <a:extLst>
                  <a:ext uri="{FF2B5EF4-FFF2-40B4-BE49-F238E27FC236}">
                    <a16:creationId xmlns:a16="http://schemas.microsoft.com/office/drawing/2014/main" id="{211794AB-5634-B55C-273A-AAB210C45096}"/>
                  </a:ext>
                </a:extLst>
              </p:cNvPr>
              <p:cNvSpPr>
                <a:spLocks/>
              </p:cNvSpPr>
              <p:nvPr/>
            </p:nvSpPr>
            <p:spPr bwMode="auto">
              <a:xfrm>
                <a:off x="4068" y="2059"/>
                <a:ext cx="17" cy="17"/>
              </a:xfrm>
              <a:custGeom>
                <a:avLst/>
                <a:gdLst>
                  <a:gd name="T0" fmla="*/ 16 w 17"/>
                  <a:gd name="T1" fmla="*/ 16 h 17"/>
                  <a:gd name="T2" fmla="*/ 12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2" name="Freeform 112">
                <a:extLst>
                  <a:ext uri="{FF2B5EF4-FFF2-40B4-BE49-F238E27FC236}">
                    <a16:creationId xmlns:a16="http://schemas.microsoft.com/office/drawing/2014/main" id="{0A822FB1-AC4F-9E54-71A8-5601E5240593}"/>
                  </a:ext>
                </a:extLst>
              </p:cNvPr>
              <p:cNvSpPr>
                <a:spLocks/>
              </p:cNvSpPr>
              <p:nvPr/>
            </p:nvSpPr>
            <p:spPr bwMode="auto">
              <a:xfrm>
                <a:off x="4065" y="2061"/>
                <a:ext cx="17" cy="17"/>
              </a:xfrm>
              <a:custGeom>
                <a:avLst/>
                <a:gdLst>
                  <a:gd name="T0" fmla="*/ 9 w 17"/>
                  <a:gd name="T1" fmla="*/ 16 h 17"/>
                  <a:gd name="T2" fmla="*/ 9 w 17"/>
                  <a:gd name="T3" fmla="*/ 16 h 17"/>
                  <a:gd name="T4" fmla="*/ 11 w 17"/>
                  <a:gd name="T5" fmla="*/ 12 h 17"/>
                  <a:gd name="T6" fmla="*/ 13 w 17"/>
                  <a:gd name="T7" fmla="*/ 10 h 17"/>
                  <a:gd name="T8" fmla="*/ 13 w 17"/>
                  <a:gd name="T9" fmla="*/ 6 h 17"/>
                  <a:gd name="T10" fmla="*/ 16 w 17"/>
                  <a:gd name="T11" fmla="*/ 0 h 17"/>
                  <a:gd name="T12" fmla="*/ 6 w 17"/>
                  <a:gd name="T13" fmla="*/ 0 h 17"/>
                  <a:gd name="T14" fmla="*/ 6 w 17"/>
                  <a:gd name="T15" fmla="*/ 2 h 17"/>
                  <a:gd name="T16" fmla="*/ 4 w 17"/>
                  <a:gd name="T17" fmla="*/ 6 h 17"/>
                  <a:gd name="T18" fmla="*/ 2 w 17"/>
                  <a:gd name="T19" fmla="*/ 10 h 17"/>
                  <a:gd name="T20" fmla="*/ 0 w 17"/>
                  <a:gd name="T21" fmla="*/ 12 h 17"/>
                  <a:gd name="T22" fmla="*/ 9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9" y="16"/>
                    </a:moveTo>
                    <a:lnTo>
                      <a:pt x="9" y="16"/>
                    </a:lnTo>
                    <a:lnTo>
                      <a:pt x="11" y="12"/>
                    </a:lnTo>
                    <a:lnTo>
                      <a:pt x="13" y="10"/>
                    </a:lnTo>
                    <a:lnTo>
                      <a:pt x="13" y="6"/>
                    </a:lnTo>
                    <a:lnTo>
                      <a:pt x="16" y="0"/>
                    </a:lnTo>
                    <a:lnTo>
                      <a:pt x="6" y="0"/>
                    </a:lnTo>
                    <a:lnTo>
                      <a:pt x="6" y="2"/>
                    </a:lnTo>
                    <a:lnTo>
                      <a:pt x="4" y="6"/>
                    </a:lnTo>
                    <a:lnTo>
                      <a:pt x="2" y="10"/>
                    </a:lnTo>
                    <a:lnTo>
                      <a:pt x="0" y="12"/>
                    </a:lnTo>
                    <a:lnTo>
                      <a:pt x="9"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3" name="Freeform 113">
                <a:extLst>
                  <a:ext uri="{FF2B5EF4-FFF2-40B4-BE49-F238E27FC236}">
                    <a16:creationId xmlns:a16="http://schemas.microsoft.com/office/drawing/2014/main" id="{210A3C97-BEF9-E602-2132-13A7E1F6DF7F}"/>
                  </a:ext>
                </a:extLst>
              </p:cNvPr>
              <p:cNvSpPr>
                <a:spLocks/>
              </p:cNvSpPr>
              <p:nvPr/>
            </p:nvSpPr>
            <p:spPr bwMode="auto">
              <a:xfrm>
                <a:off x="4046" y="2067"/>
                <a:ext cx="67" cy="181"/>
              </a:xfrm>
              <a:custGeom>
                <a:avLst/>
                <a:gdLst>
                  <a:gd name="T0" fmla="*/ 66 w 67"/>
                  <a:gd name="T1" fmla="*/ 176 h 181"/>
                  <a:gd name="T2" fmla="*/ 66 w 67"/>
                  <a:gd name="T3" fmla="*/ 176 h 181"/>
                  <a:gd name="T4" fmla="*/ 52 w 67"/>
                  <a:gd name="T5" fmla="*/ 171 h 181"/>
                  <a:gd name="T6" fmla="*/ 40 w 67"/>
                  <a:gd name="T7" fmla="*/ 165 h 181"/>
                  <a:gd name="T8" fmla="*/ 30 w 67"/>
                  <a:gd name="T9" fmla="*/ 157 h 181"/>
                  <a:gd name="T10" fmla="*/ 22 w 67"/>
                  <a:gd name="T11" fmla="*/ 148 h 181"/>
                  <a:gd name="T12" fmla="*/ 15 w 67"/>
                  <a:gd name="T13" fmla="*/ 138 h 181"/>
                  <a:gd name="T14" fmla="*/ 11 w 67"/>
                  <a:gd name="T15" fmla="*/ 127 h 181"/>
                  <a:gd name="T16" fmla="*/ 7 w 67"/>
                  <a:gd name="T17" fmla="*/ 115 h 181"/>
                  <a:gd name="T18" fmla="*/ 5 w 67"/>
                  <a:gd name="T19" fmla="*/ 102 h 181"/>
                  <a:gd name="T20" fmla="*/ 4 w 67"/>
                  <a:gd name="T21" fmla="*/ 90 h 181"/>
                  <a:gd name="T22" fmla="*/ 5 w 67"/>
                  <a:gd name="T23" fmla="*/ 76 h 181"/>
                  <a:gd name="T24" fmla="*/ 6 w 67"/>
                  <a:gd name="T25" fmla="*/ 63 h 181"/>
                  <a:gd name="T26" fmla="*/ 8 w 67"/>
                  <a:gd name="T27" fmla="*/ 50 h 181"/>
                  <a:gd name="T28" fmla="*/ 11 w 67"/>
                  <a:gd name="T29" fmla="*/ 37 h 181"/>
                  <a:gd name="T30" fmla="*/ 15 w 67"/>
                  <a:gd name="T31" fmla="*/ 24 h 181"/>
                  <a:gd name="T32" fmla="*/ 19 w 67"/>
                  <a:gd name="T33" fmla="*/ 13 h 181"/>
                  <a:gd name="T34" fmla="*/ 23 w 67"/>
                  <a:gd name="T35" fmla="*/ 2 h 181"/>
                  <a:gd name="T36" fmla="*/ 19 w 67"/>
                  <a:gd name="T37" fmla="*/ 0 h 181"/>
                  <a:gd name="T38" fmla="*/ 15 w 67"/>
                  <a:gd name="T39" fmla="*/ 12 h 181"/>
                  <a:gd name="T40" fmla="*/ 11 w 67"/>
                  <a:gd name="T41" fmla="*/ 24 h 181"/>
                  <a:gd name="T42" fmla="*/ 7 w 67"/>
                  <a:gd name="T43" fmla="*/ 36 h 181"/>
                  <a:gd name="T44" fmla="*/ 5 w 67"/>
                  <a:gd name="T45" fmla="*/ 49 h 181"/>
                  <a:gd name="T46" fmla="*/ 2 w 67"/>
                  <a:gd name="T47" fmla="*/ 62 h 181"/>
                  <a:gd name="T48" fmla="*/ 1 w 67"/>
                  <a:gd name="T49" fmla="*/ 76 h 181"/>
                  <a:gd name="T50" fmla="*/ 0 w 67"/>
                  <a:gd name="T51" fmla="*/ 90 h 181"/>
                  <a:gd name="T52" fmla="*/ 1 w 67"/>
                  <a:gd name="T53" fmla="*/ 102 h 181"/>
                  <a:gd name="T54" fmla="*/ 3 w 67"/>
                  <a:gd name="T55" fmla="*/ 116 h 181"/>
                  <a:gd name="T56" fmla="*/ 7 w 67"/>
                  <a:gd name="T57" fmla="*/ 128 h 181"/>
                  <a:gd name="T58" fmla="*/ 12 w 67"/>
                  <a:gd name="T59" fmla="*/ 140 h 181"/>
                  <a:gd name="T60" fmla="*/ 19 w 67"/>
                  <a:gd name="T61" fmla="*/ 150 h 181"/>
                  <a:gd name="T62" fmla="*/ 27 w 67"/>
                  <a:gd name="T63" fmla="*/ 160 h 181"/>
                  <a:gd name="T64" fmla="*/ 38 w 67"/>
                  <a:gd name="T65" fmla="*/ 168 h 181"/>
                  <a:gd name="T66" fmla="*/ 50 w 67"/>
                  <a:gd name="T67" fmla="*/ 175 h 181"/>
                  <a:gd name="T68" fmla="*/ 65 w 67"/>
                  <a:gd name="T69" fmla="*/ 180 h 181"/>
                  <a:gd name="T70" fmla="*/ 66 w 67"/>
                  <a:gd name="T71" fmla="*/ 176 h 1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81">
                    <a:moveTo>
                      <a:pt x="66" y="176"/>
                    </a:moveTo>
                    <a:lnTo>
                      <a:pt x="66" y="176"/>
                    </a:lnTo>
                    <a:lnTo>
                      <a:pt x="52" y="171"/>
                    </a:lnTo>
                    <a:lnTo>
                      <a:pt x="40" y="165"/>
                    </a:lnTo>
                    <a:lnTo>
                      <a:pt x="30" y="157"/>
                    </a:lnTo>
                    <a:lnTo>
                      <a:pt x="22" y="148"/>
                    </a:lnTo>
                    <a:lnTo>
                      <a:pt x="15" y="138"/>
                    </a:lnTo>
                    <a:lnTo>
                      <a:pt x="11" y="127"/>
                    </a:lnTo>
                    <a:lnTo>
                      <a:pt x="7" y="115"/>
                    </a:lnTo>
                    <a:lnTo>
                      <a:pt x="5" y="102"/>
                    </a:lnTo>
                    <a:lnTo>
                      <a:pt x="4" y="90"/>
                    </a:lnTo>
                    <a:lnTo>
                      <a:pt x="5" y="76"/>
                    </a:lnTo>
                    <a:lnTo>
                      <a:pt x="6" y="63"/>
                    </a:lnTo>
                    <a:lnTo>
                      <a:pt x="8" y="50"/>
                    </a:lnTo>
                    <a:lnTo>
                      <a:pt x="11" y="37"/>
                    </a:lnTo>
                    <a:lnTo>
                      <a:pt x="15" y="24"/>
                    </a:lnTo>
                    <a:lnTo>
                      <a:pt x="19" y="13"/>
                    </a:lnTo>
                    <a:lnTo>
                      <a:pt x="23" y="2"/>
                    </a:lnTo>
                    <a:lnTo>
                      <a:pt x="19" y="0"/>
                    </a:lnTo>
                    <a:lnTo>
                      <a:pt x="15" y="12"/>
                    </a:lnTo>
                    <a:lnTo>
                      <a:pt x="11" y="24"/>
                    </a:lnTo>
                    <a:lnTo>
                      <a:pt x="7" y="36"/>
                    </a:lnTo>
                    <a:lnTo>
                      <a:pt x="5" y="49"/>
                    </a:lnTo>
                    <a:lnTo>
                      <a:pt x="2" y="62"/>
                    </a:lnTo>
                    <a:lnTo>
                      <a:pt x="1" y="76"/>
                    </a:lnTo>
                    <a:lnTo>
                      <a:pt x="0" y="90"/>
                    </a:lnTo>
                    <a:lnTo>
                      <a:pt x="1" y="102"/>
                    </a:lnTo>
                    <a:lnTo>
                      <a:pt x="3" y="116"/>
                    </a:lnTo>
                    <a:lnTo>
                      <a:pt x="7" y="128"/>
                    </a:lnTo>
                    <a:lnTo>
                      <a:pt x="12" y="140"/>
                    </a:lnTo>
                    <a:lnTo>
                      <a:pt x="19" y="150"/>
                    </a:lnTo>
                    <a:lnTo>
                      <a:pt x="27" y="160"/>
                    </a:lnTo>
                    <a:lnTo>
                      <a:pt x="38" y="168"/>
                    </a:lnTo>
                    <a:lnTo>
                      <a:pt x="50" y="175"/>
                    </a:lnTo>
                    <a:lnTo>
                      <a:pt x="65" y="180"/>
                    </a:lnTo>
                    <a:lnTo>
                      <a:pt x="66" y="17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4" name="Freeform 114">
                <a:extLst>
                  <a:ext uri="{FF2B5EF4-FFF2-40B4-BE49-F238E27FC236}">
                    <a16:creationId xmlns:a16="http://schemas.microsoft.com/office/drawing/2014/main" id="{2D21038B-4718-7520-F7A6-809CBB04B283}"/>
                  </a:ext>
                </a:extLst>
              </p:cNvPr>
              <p:cNvSpPr>
                <a:spLocks/>
              </p:cNvSpPr>
              <p:nvPr/>
            </p:nvSpPr>
            <p:spPr bwMode="auto">
              <a:xfrm>
                <a:off x="4111" y="2225"/>
                <a:ext cx="122" cy="27"/>
              </a:xfrm>
              <a:custGeom>
                <a:avLst/>
                <a:gdLst>
                  <a:gd name="T0" fmla="*/ 119 w 122"/>
                  <a:gd name="T1" fmla="*/ 0 h 27"/>
                  <a:gd name="T2" fmla="*/ 119 w 122"/>
                  <a:gd name="T3" fmla="*/ 0 h 27"/>
                  <a:gd name="T4" fmla="*/ 112 w 122"/>
                  <a:gd name="T5" fmla="*/ 3 h 27"/>
                  <a:gd name="T6" fmla="*/ 105 w 122"/>
                  <a:gd name="T7" fmla="*/ 5 h 27"/>
                  <a:gd name="T8" fmla="*/ 98 w 122"/>
                  <a:gd name="T9" fmla="*/ 8 h 27"/>
                  <a:gd name="T10" fmla="*/ 91 w 122"/>
                  <a:gd name="T11" fmla="*/ 11 h 27"/>
                  <a:gd name="T12" fmla="*/ 84 w 122"/>
                  <a:gd name="T13" fmla="*/ 13 h 27"/>
                  <a:gd name="T14" fmla="*/ 76 w 122"/>
                  <a:gd name="T15" fmla="*/ 15 h 27"/>
                  <a:gd name="T16" fmla="*/ 69 w 122"/>
                  <a:gd name="T17" fmla="*/ 18 h 27"/>
                  <a:gd name="T18" fmla="*/ 61 w 122"/>
                  <a:gd name="T19" fmla="*/ 19 h 27"/>
                  <a:gd name="T20" fmla="*/ 53 w 122"/>
                  <a:gd name="T21" fmla="*/ 21 h 27"/>
                  <a:gd name="T22" fmla="*/ 46 w 122"/>
                  <a:gd name="T23" fmla="*/ 22 h 27"/>
                  <a:gd name="T24" fmla="*/ 39 w 122"/>
                  <a:gd name="T25" fmla="*/ 22 h 27"/>
                  <a:gd name="T26" fmla="*/ 31 w 122"/>
                  <a:gd name="T27" fmla="*/ 22 h 27"/>
                  <a:gd name="T28" fmla="*/ 23 w 122"/>
                  <a:gd name="T29" fmla="*/ 22 h 27"/>
                  <a:gd name="T30" fmla="*/ 16 w 122"/>
                  <a:gd name="T31" fmla="*/ 21 h 27"/>
                  <a:gd name="T32" fmla="*/ 9 w 122"/>
                  <a:gd name="T33" fmla="*/ 20 h 27"/>
                  <a:gd name="T34" fmla="*/ 1 w 122"/>
                  <a:gd name="T35" fmla="*/ 18 h 27"/>
                  <a:gd name="T36" fmla="*/ 0 w 122"/>
                  <a:gd name="T37" fmla="*/ 22 h 27"/>
                  <a:gd name="T38" fmla="*/ 8 w 122"/>
                  <a:gd name="T39" fmla="*/ 24 h 27"/>
                  <a:gd name="T40" fmla="*/ 16 w 122"/>
                  <a:gd name="T41" fmla="*/ 25 h 27"/>
                  <a:gd name="T42" fmla="*/ 23 w 122"/>
                  <a:gd name="T43" fmla="*/ 25 h 27"/>
                  <a:gd name="T44" fmla="*/ 31 w 122"/>
                  <a:gd name="T45" fmla="*/ 26 h 27"/>
                  <a:gd name="T46" fmla="*/ 39 w 122"/>
                  <a:gd name="T47" fmla="*/ 26 h 27"/>
                  <a:gd name="T48" fmla="*/ 46 w 122"/>
                  <a:gd name="T49" fmla="*/ 25 h 27"/>
                  <a:gd name="T50" fmla="*/ 55 w 122"/>
                  <a:gd name="T51" fmla="*/ 25 h 27"/>
                  <a:gd name="T52" fmla="*/ 62 w 122"/>
                  <a:gd name="T53" fmla="*/ 23 h 27"/>
                  <a:gd name="T54" fmla="*/ 70 w 122"/>
                  <a:gd name="T55" fmla="*/ 22 h 27"/>
                  <a:gd name="T56" fmla="*/ 77 w 122"/>
                  <a:gd name="T57" fmla="*/ 19 h 27"/>
                  <a:gd name="T58" fmla="*/ 85 w 122"/>
                  <a:gd name="T59" fmla="*/ 17 h 27"/>
                  <a:gd name="T60" fmla="*/ 92 w 122"/>
                  <a:gd name="T61" fmla="*/ 15 h 27"/>
                  <a:gd name="T62" fmla="*/ 99 w 122"/>
                  <a:gd name="T63" fmla="*/ 12 h 27"/>
                  <a:gd name="T64" fmla="*/ 106 w 122"/>
                  <a:gd name="T65" fmla="*/ 9 h 27"/>
                  <a:gd name="T66" fmla="*/ 114 w 122"/>
                  <a:gd name="T67" fmla="*/ 7 h 27"/>
                  <a:gd name="T68" fmla="*/ 121 w 122"/>
                  <a:gd name="T69" fmla="*/ 3 h 27"/>
                  <a:gd name="T70" fmla="*/ 119 w 122"/>
                  <a:gd name="T71" fmla="*/ 0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0"/>
                    </a:moveTo>
                    <a:lnTo>
                      <a:pt x="119" y="0"/>
                    </a:lnTo>
                    <a:lnTo>
                      <a:pt x="112" y="3"/>
                    </a:lnTo>
                    <a:lnTo>
                      <a:pt x="105" y="5"/>
                    </a:lnTo>
                    <a:lnTo>
                      <a:pt x="98" y="8"/>
                    </a:lnTo>
                    <a:lnTo>
                      <a:pt x="91" y="11"/>
                    </a:lnTo>
                    <a:lnTo>
                      <a:pt x="84" y="13"/>
                    </a:lnTo>
                    <a:lnTo>
                      <a:pt x="76" y="15"/>
                    </a:lnTo>
                    <a:lnTo>
                      <a:pt x="69" y="18"/>
                    </a:lnTo>
                    <a:lnTo>
                      <a:pt x="61" y="19"/>
                    </a:lnTo>
                    <a:lnTo>
                      <a:pt x="53" y="21"/>
                    </a:lnTo>
                    <a:lnTo>
                      <a:pt x="46" y="22"/>
                    </a:lnTo>
                    <a:lnTo>
                      <a:pt x="39" y="22"/>
                    </a:lnTo>
                    <a:lnTo>
                      <a:pt x="31" y="22"/>
                    </a:lnTo>
                    <a:lnTo>
                      <a:pt x="23" y="22"/>
                    </a:lnTo>
                    <a:lnTo>
                      <a:pt x="16" y="21"/>
                    </a:lnTo>
                    <a:lnTo>
                      <a:pt x="9" y="20"/>
                    </a:lnTo>
                    <a:lnTo>
                      <a:pt x="1" y="18"/>
                    </a:lnTo>
                    <a:lnTo>
                      <a:pt x="0" y="22"/>
                    </a:lnTo>
                    <a:lnTo>
                      <a:pt x="8" y="24"/>
                    </a:lnTo>
                    <a:lnTo>
                      <a:pt x="16" y="25"/>
                    </a:lnTo>
                    <a:lnTo>
                      <a:pt x="23" y="25"/>
                    </a:lnTo>
                    <a:lnTo>
                      <a:pt x="31" y="26"/>
                    </a:lnTo>
                    <a:lnTo>
                      <a:pt x="39" y="26"/>
                    </a:lnTo>
                    <a:lnTo>
                      <a:pt x="46" y="25"/>
                    </a:lnTo>
                    <a:lnTo>
                      <a:pt x="55" y="25"/>
                    </a:lnTo>
                    <a:lnTo>
                      <a:pt x="62" y="23"/>
                    </a:lnTo>
                    <a:lnTo>
                      <a:pt x="70" y="22"/>
                    </a:lnTo>
                    <a:lnTo>
                      <a:pt x="77" y="19"/>
                    </a:lnTo>
                    <a:lnTo>
                      <a:pt x="85" y="17"/>
                    </a:lnTo>
                    <a:lnTo>
                      <a:pt x="92" y="15"/>
                    </a:lnTo>
                    <a:lnTo>
                      <a:pt x="99" y="12"/>
                    </a:lnTo>
                    <a:lnTo>
                      <a:pt x="106" y="9"/>
                    </a:lnTo>
                    <a:lnTo>
                      <a:pt x="114" y="7"/>
                    </a:lnTo>
                    <a:lnTo>
                      <a:pt x="121" y="3"/>
                    </a:lnTo>
                    <a:lnTo>
                      <a:pt x="11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5" name="Freeform 115">
                <a:extLst>
                  <a:ext uri="{FF2B5EF4-FFF2-40B4-BE49-F238E27FC236}">
                    <a16:creationId xmlns:a16="http://schemas.microsoft.com/office/drawing/2014/main" id="{62C3293A-6630-8738-A568-009EBBEADD97}"/>
                  </a:ext>
                </a:extLst>
              </p:cNvPr>
              <p:cNvSpPr>
                <a:spLocks/>
              </p:cNvSpPr>
              <p:nvPr/>
            </p:nvSpPr>
            <p:spPr bwMode="auto">
              <a:xfrm>
                <a:off x="4230" y="2133"/>
                <a:ext cx="81" cy="96"/>
              </a:xfrm>
              <a:custGeom>
                <a:avLst/>
                <a:gdLst>
                  <a:gd name="T0" fmla="*/ 76 w 81"/>
                  <a:gd name="T1" fmla="*/ 0 h 96"/>
                  <a:gd name="T2" fmla="*/ 74 w 81"/>
                  <a:gd name="T3" fmla="*/ 8 h 96"/>
                  <a:gd name="T4" fmla="*/ 71 w 81"/>
                  <a:gd name="T5" fmla="*/ 16 h 96"/>
                  <a:gd name="T6" fmla="*/ 68 w 81"/>
                  <a:gd name="T7" fmla="*/ 22 h 96"/>
                  <a:gd name="T8" fmla="*/ 64 w 81"/>
                  <a:gd name="T9" fmla="*/ 29 h 96"/>
                  <a:gd name="T10" fmla="*/ 61 w 81"/>
                  <a:gd name="T11" fmla="*/ 36 h 96"/>
                  <a:gd name="T12" fmla="*/ 57 w 81"/>
                  <a:gd name="T13" fmla="*/ 42 h 96"/>
                  <a:gd name="T14" fmla="*/ 52 w 81"/>
                  <a:gd name="T15" fmla="*/ 49 h 96"/>
                  <a:gd name="T16" fmla="*/ 47 w 81"/>
                  <a:gd name="T17" fmla="*/ 54 h 96"/>
                  <a:gd name="T18" fmla="*/ 42 w 81"/>
                  <a:gd name="T19" fmla="*/ 60 h 96"/>
                  <a:gd name="T20" fmla="*/ 37 w 81"/>
                  <a:gd name="T21" fmla="*/ 66 h 96"/>
                  <a:gd name="T22" fmla="*/ 31 w 81"/>
                  <a:gd name="T23" fmla="*/ 71 h 96"/>
                  <a:gd name="T24" fmla="*/ 25 w 81"/>
                  <a:gd name="T25" fmla="*/ 76 h 96"/>
                  <a:gd name="T26" fmla="*/ 19 w 81"/>
                  <a:gd name="T27" fmla="*/ 80 h 96"/>
                  <a:gd name="T28" fmla="*/ 13 w 81"/>
                  <a:gd name="T29" fmla="*/ 85 h 96"/>
                  <a:gd name="T30" fmla="*/ 6 w 81"/>
                  <a:gd name="T31" fmla="*/ 88 h 96"/>
                  <a:gd name="T32" fmla="*/ 0 w 81"/>
                  <a:gd name="T33" fmla="*/ 92 h 96"/>
                  <a:gd name="T34" fmla="*/ 2 w 81"/>
                  <a:gd name="T35" fmla="*/ 95 h 96"/>
                  <a:gd name="T36" fmla="*/ 8 w 81"/>
                  <a:gd name="T37" fmla="*/ 92 h 96"/>
                  <a:gd name="T38" fmla="*/ 15 w 81"/>
                  <a:gd name="T39" fmla="*/ 88 h 96"/>
                  <a:gd name="T40" fmla="*/ 21 w 81"/>
                  <a:gd name="T41" fmla="*/ 83 h 96"/>
                  <a:gd name="T42" fmla="*/ 27 w 81"/>
                  <a:gd name="T43" fmla="*/ 78 h 96"/>
                  <a:gd name="T44" fmla="*/ 34 w 81"/>
                  <a:gd name="T45" fmla="*/ 74 h 96"/>
                  <a:gd name="T46" fmla="*/ 40 w 81"/>
                  <a:gd name="T47" fmla="*/ 68 h 96"/>
                  <a:gd name="T48" fmla="*/ 45 w 81"/>
                  <a:gd name="T49" fmla="*/ 63 h 96"/>
                  <a:gd name="T50" fmla="*/ 50 w 81"/>
                  <a:gd name="T51" fmla="*/ 57 h 96"/>
                  <a:gd name="T52" fmla="*/ 55 w 81"/>
                  <a:gd name="T53" fmla="*/ 51 h 96"/>
                  <a:gd name="T54" fmla="*/ 60 w 81"/>
                  <a:gd name="T55" fmla="*/ 44 h 96"/>
                  <a:gd name="T56" fmla="*/ 64 w 81"/>
                  <a:gd name="T57" fmla="*/ 38 h 96"/>
                  <a:gd name="T58" fmla="*/ 68 w 81"/>
                  <a:gd name="T59" fmla="*/ 31 h 96"/>
                  <a:gd name="T60" fmla="*/ 72 w 81"/>
                  <a:gd name="T61" fmla="*/ 24 h 96"/>
                  <a:gd name="T62" fmla="*/ 75 w 81"/>
                  <a:gd name="T63" fmla="*/ 16 h 96"/>
                  <a:gd name="T64" fmla="*/ 78 w 81"/>
                  <a:gd name="T65" fmla="*/ 9 h 96"/>
                  <a:gd name="T66" fmla="*/ 80 w 81"/>
                  <a:gd name="T67" fmla="*/ 2 h 96"/>
                  <a:gd name="T68" fmla="*/ 76 w 81"/>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1" h="96">
                    <a:moveTo>
                      <a:pt x="76" y="0"/>
                    </a:moveTo>
                    <a:lnTo>
                      <a:pt x="74" y="8"/>
                    </a:lnTo>
                    <a:lnTo>
                      <a:pt x="71" y="16"/>
                    </a:lnTo>
                    <a:lnTo>
                      <a:pt x="68" y="22"/>
                    </a:lnTo>
                    <a:lnTo>
                      <a:pt x="64" y="29"/>
                    </a:lnTo>
                    <a:lnTo>
                      <a:pt x="61" y="36"/>
                    </a:lnTo>
                    <a:lnTo>
                      <a:pt x="57" y="42"/>
                    </a:lnTo>
                    <a:lnTo>
                      <a:pt x="52" y="49"/>
                    </a:lnTo>
                    <a:lnTo>
                      <a:pt x="47" y="54"/>
                    </a:lnTo>
                    <a:lnTo>
                      <a:pt x="42" y="60"/>
                    </a:lnTo>
                    <a:lnTo>
                      <a:pt x="37" y="66"/>
                    </a:lnTo>
                    <a:lnTo>
                      <a:pt x="31" y="71"/>
                    </a:lnTo>
                    <a:lnTo>
                      <a:pt x="25" y="76"/>
                    </a:lnTo>
                    <a:lnTo>
                      <a:pt x="19" y="80"/>
                    </a:lnTo>
                    <a:lnTo>
                      <a:pt x="13" y="85"/>
                    </a:lnTo>
                    <a:lnTo>
                      <a:pt x="6" y="88"/>
                    </a:lnTo>
                    <a:lnTo>
                      <a:pt x="0" y="92"/>
                    </a:lnTo>
                    <a:lnTo>
                      <a:pt x="2" y="95"/>
                    </a:lnTo>
                    <a:lnTo>
                      <a:pt x="8" y="92"/>
                    </a:lnTo>
                    <a:lnTo>
                      <a:pt x="15" y="88"/>
                    </a:lnTo>
                    <a:lnTo>
                      <a:pt x="21" y="83"/>
                    </a:lnTo>
                    <a:lnTo>
                      <a:pt x="27" y="78"/>
                    </a:lnTo>
                    <a:lnTo>
                      <a:pt x="34" y="74"/>
                    </a:lnTo>
                    <a:lnTo>
                      <a:pt x="40" y="68"/>
                    </a:lnTo>
                    <a:lnTo>
                      <a:pt x="45" y="63"/>
                    </a:lnTo>
                    <a:lnTo>
                      <a:pt x="50" y="57"/>
                    </a:lnTo>
                    <a:lnTo>
                      <a:pt x="55" y="51"/>
                    </a:lnTo>
                    <a:lnTo>
                      <a:pt x="60" y="44"/>
                    </a:lnTo>
                    <a:lnTo>
                      <a:pt x="64" y="38"/>
                    </a:lnTo>
                    <a:lnTo>
                      <a:pt x="68" y="31"/>
                    </a:lnTo>
                    <a:lnTo>
                      <a:pt x="72" y="24"/>
                    </a:lnTo>
                    <a:lnTo>
                      <a:pt x="75" y="16"/>
                    </a:lnTo>
                    <a:lnTo>
                      <a:pt x="78" y="9"/>
                    </a:lnTo>
                    <a:lnTo>
                      <a:pt x="80" y="2"/>
                    </a:lnTo>
                    <a:lnTo>
                      <a:pt x="7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6" name="Freeform 116">
                <a:extLst>
                  <a:ext uri="{FF2B5EF4-FFF2-40B4-BE49-F238E27FC236}">
                    <a16:creationId xmlns:a16="http://schemas.microsoft.com/office/drawing/2014/main" id="{39BFE0E6-D3DC-E13D-CA9E-13690858E86F}"/>
                  </a:ext>
                </a:extLst>
              </p:cNvPr>
              <p:cNvSpPr>
                <a:spLocks/>
              </p:cNvSpPr>
              <p:nvPr/>
            </p:nvSpPr>
            <p:spPr bwMode="auto">
              <a:xfrm>
                <a:off x="4306" y="2132"/>
                <a:ext cx="17" cy="17"/>
              </a:xfrm>
              <a:custGeom>
                <a:avLst/>
                <a:gdLst>
                  <a:gd name="T0" fmla="*/ 16 w 17"/>
                  <a:gd name="T1" fmla="*/ 16 h 17"/>
                  <a:gd name="T2" fmla="*/ 16 w 17"/>
                  <a:gd name="T3" fmla="*/ 5 h 17"/>
                  <a:gd name="T4" fmla="*/ 12 w 17"/>
                  <a:gd name="T5" fmla="*/ 0 h 17"/>
                  <a:gd name="T6" fmla="*/ 4 w 17"/>
                  <a:gd name="T7" fmla="*/ 0 h 17"/>
                  <a:gd name="T8" fmla="*/ 0 w 17"/>
                  <a:gd name="T9" fmla="*/ 5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5"/>
                    </a:lnTo>
                    <a:lnTo>
                      <a:pt x="12" y="0"/>
                    </a:lnTo>
                    <a:lnTo>
                      <a:pt x="4" y="0"/>
                    </a:lnTo>
                    <a:lnTo>
                      <a:pt x="0" y="5"/>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7" name="Freeform 117">
                <a:extLst>
                  <a:ext uri="{FF2B5EF4-FFF2-40B4-BE49-F238E27FC236}">
                    <a16:creationId xmlns:a16="http://schemas.microsoft.com/office/drawing/2014/main" id="{F7CFE6BF-FF28-5085-5850-F0A6DFF6F694}"/>
                  </a:ext>
                </a:extLst>
              </p:cNvPr>
              <p:cNvSpPr>
                <a:spLocks/>
              </p:cNvSpPr>
              <p:nvPr/>
            </p:nvSpPr>
            <p:spPr bwMode="auto">
              <a:xfrm>
                <a:off x="4407" y="1912"/>
                <a:ext cx="303" cy="380"/>
              </a:xfrm>
              <a:custGeom>
                <a:avLst/>
                <a:gdLst>
                  <a:gd name="T0" fmla="*/ 298 w 303"/>
                  <a:gd name="T1" fmla="*/ 11 h 380"/>
                  <a:gd name="T2" fmla="*/ 299 w 303"/>
                  <a:gd name="T3" fmla="*/ 27 h 380"/>
                  <a:gd name="T4" fmla="*/ 301 w 303"/>
                  <a:gd name="T5" fmla="*/ 43 h 380"/>
                  <a:gd name="T6" fmla="*/ 302 w 303"/>
                  <a:gd name="T7" fmla="*/ 59 h 380"/>
                  <a:gd name="T8" fmla="*/ 302 w 303"/>
                  <a:gd name="T9" fmla="*/ 75 h 380"/>
                  <a:gd name="T10" fmla="*/ 296 w 303"/>
                  <a:gd name="T11" fmla="*/ 94 h 380"/>
                  <a:gd name="T12" fmla="*/ 285 w 303"/>
                  <a:gd name="T13" fmla="*/ 116 h 380"/>
                  <a:gd name="T14" fmla="*/ 274 w 303"/>
                  <a:gd name="T15" fmla="*/ 140 h 380"/>
                  <a:gd name="T16" fmla="*/ 270 w 303"/>
                  <a:gd name="T17" fmla="*/ 168 h 380"/>
                  <a:gd name="T18" fmla="*/ 269 w 303"/>
                  <a:gd name="T19" fmla="*/ 196 h 380"/>
                  <a:gd name="T20" fmla="*/ 268 w 303"/>
                  <a:gd name="T21" fmla="*/ 225 h 380"/>
                  <a:gd name="T22" fmla="*/ 265 w 303"/>
                  <a:gd name="T23" fmla="*/ 252 h 380"/>
                  <a:gd name="T24" fmla="*/ 259 w 303"/>
                  <a:gd name="T25" fmla="*/ 279 h 380"/>
                  <a:gd name="T26" fmla="*/ 248 w 303"/>
                  <a:gd name="T27" fmla="*/ 301 h 380"/>
                  <a:gd name="T28" fmla="*/ 235 w 303"/>
                  <a:gd name="T29" fmla="*/ 312 h 380"/>
                  <a:gd name="T30" fmla="*/ 221 w 303"/>
                  <a:gd name="T31" fmla="*/ 321 h 380"/>
                  <a:gd name="T32" fmla="*/ 207 w 303"/>
                  <a:gd name="T33" fmla="*/ 338 h 380"/>
                  <a:gd name="T34" fmla="*/ 193 w 303"/>
                  <a:gd name="T35" fmla="*/ 360 h 380"/>
                  <a:gd name="T36" fmla="*/ 175 w 303"/>
                  <a:gd name="T37" fmla="*/ 374 h 380"/>
                  <a:gd name="T38" fmla="*/ 137 w 303"/>
                  <a:gd name="T39" fmla="*/ 379 h 380"/>
                  <a:gd name="T40" fmla="*/ 102 w 303"/>
                  <a:gd name="T41" fmla="*/ 370 h 380"/>
                  <a:gd name="T42" fmla="*/ 69 w 303"/>
                  <a:gd name="T43" fmla="*/ 352 h 380"/>
                  <a:gd name="T44" fmla="*/ 42 w 303"/>
                  <a:gd name="T45" fmla="*/ 325 h 380"/>
                  <a:gd name="T46" fmla="*/ 20 w 303"/>
                  <a:gd name="T47" fmla="*/ 294 h 380"/>
                  <a:gd name="T48" fmla="*/ 10 w 303"/>
                  <a:gd name="T49" fmla="*/ 272 h 380"/>
                  <a:gd name="T50" fmla="*/ 5 w 303"/>
                  <a:gd name="T51" fmla="*/ 255 h 380"/>
                  <a:gd name="T52" fmla="*/ 2 w 303"/>
                  <a:gd name="T53" fmla="*/ 239 h 380"/>
                  <a:gd name="T54" fmla="*/ 0 w 303"/>
                  <a:gd name="T55" fmla="*/ 222 h 380"/>
                  <a:gd name="T56" fmla="*/ 0 w 303"/>
                  <a:gd name="T57" fmla="*/ 205 h 380"/>
                  <a:gd name="T58" fmla="*/ 1 w 303"/>
                  <a:gd name="T59" fmla="*/ 199 h 380"/>
                  <a:gd name="T60" fmla="*/ 4 w 303"/>
                  <a:gd name="T61" fmla="*/ 215 h 380"/>
                  <a:gd name="T62" fmla="*/ 8 w 303"/>
                  <a:gd name="T63" fmla="*/ 231 h 380"/>
                  <a:gd name="T64" fmla="*/ 12 w 303"/>
                  <a:gd name="T65" fmla="*/ 239 h 380"/>
                  <a:gd name="T66" fmla="*/ 19 w 303"/>
                  <a:gd name="T67" fmla="*/ 250 h 380"/>
                  <a:gd name="T68" fmla="*/ 23 w 303"/>
                  <a:gd name="T69" fmla="*/ 258 h 380"/>
                  <a:gd name="T70" fmla="*/ 44 w 303"/>
                  <a:gd name="T71" fmla="*/ 290 h 380"/>
                  <a:gd name="T72" fmla="*/ 72 w 303"/>
                  <a:gd name="T73" fmla="*/ 314 h 380"/>
                  <a:gd name="T74" fmla="*/ 105 w 303"/>
                  <a:gd name="T75" fmla="*/ 330 h 380"/>
                  <a:gd name="T76" fmla="*/ 140 w 303"/>
                  <a:gd name="T77" fmla="*/ 337 h 380"/>
                  <a:gd name="T78" fmla="*/ 177 w 303"/>
                  <a:gd name="T79" fmla="*/ 337 h 380"/>
                  <a:gd name="T80" fmla="*/ 211 w 303"/>
                  <a:gd name="T81" fmla="*/ 326 h 380"/>
                  <a:gd name="T82" fmla="*/ 238 w 303"/>
                  <a:gd name="T83" fmla="*/ 307 h 380"/>
                  <a:gd name="T84" fmla="*/ 255 w 303"/>
                  <a:gd name="T85" fmla="*/ 279 h 380"/>
                  <a:gd name="T86" fmla="*/ 264 w 303"/>
                  <a:gd name="T87" fmla="*/ 247 h 380"/>
                  <a:gd name="T88" fmla="*/ 263 w 303"/>
                  <a:gd name="T89" fmla="*/ 214 h 380"/>
                  <a:gd name="T90" fmla="*/ 255 w 303"/>
                  <a:gd name="T91" fmla="*/ 184 h 380"/>
                  <a:gd name="T92" fmla="*/ 251 w 303"/>
                  <a:gd name="T93" fmla="*/ 160 h 380"/>
                  <a:gd name="T94" fmla="*/ 252 w 303"/>
                  <a:gd name="T95" fmla="*/ 134 h 380"/>
                  <a:gd name="T96" fmla="*/ 262 w 303"/>
                  <a:gd name="T97" fmla="*/ 108 h 380"/>
                  <a:gd name="T98" fmla="*/ 282 w 303"/>
                  <a:gd name="T99" fmla="*/ 84 h 380"/>
                  <a:gd name="T100" fmla="*/ 295 w 303"/>
                  <a:gd name="T101" fmla="*/ 5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8" name="Freeform 118">
                <a:extLst>
                  <a:ext uri="{FF2B5EF4-FFF2-40B4-BE49-F238E27FC236}">
                    <a16:creationId xmlns:a16="http://schemas.microsoft.com/office/drawing/2014/main" id="{A7F378B6-BE6E-CDCD-75C6-38C28E80C815}"/>
                  </a:ext>
                </a:extLst>
              </p:cNvPr>
              <p:cNvSpPr>
                <a:spLocks/>
              </p:cNvSpPr>
              <p:nvPr/>
            </p:nvSpPr>
            <p:spPr bwMode="auto">
              <a:xfrm>
                <a:off x="4407" y="1912"/>
                <a:ext cx="303" cy="380"/>
              </a:xfrm>
              <a:custGeom>
                <a:avLst/>
                <a:gdLst>
                  <a:gd name="T0" fmla="*/ 299 w 303"/>
                  <a:gd name="T1" fmla="*/ 5 h 380"/>
                  <a:gd name="T2" fmla="*/ 299 w 303"/>
                  <a:gd name="T3" fmla="*/ 22 h 380"/>
                  <a:gd name="T4" fmla="*/ 300 w 303"/>
                  <a:gd name="T5" fmla="*/ 38 h 380"/>
                  <a:gd name="T6" fmla="*/ 302 w 303"/>
                  <a:gd name="T7" fmla="*/ 54 h 380"/>
                  <a:gd name="T8" fmla="*/ 302 w 303"/>
                  <a:gd name="T9" fmla="*/ 70 h 380"/>
                  <a:gd name="T10" fmla="*/ 299 w 303"/>
                  <a:gd name="T11" fmla="*/ 86 h 380"/>
                  <a:gd name="T12" fmla="*/ 289 w 303"/>
                  <a:gd name="T13" fmla="*/ 109 h 380"/>
                  <a:gd name="T14" fmla="*/ 277 w 303"/>
                  <a:gd name="T15" fmla="*/ 132 h 380"/>
                  <a:gd name="T16" fmla="*/ 271 w 303"/>
                  <a:gd name="T17" fmla="*/ 159 h 380"/>
                  <a:gd name="T18" fmla="*/ 269 w 303"/>
                  <a:gd name="T19" fmla="*/ 187 h 380"/>
                  <a:gd name="T20" fmla="*/ 269 w 303"/>
                  <a:gd name="T21" fmla="*/ 215 h 380"/>
                  <a:gd name="T22" fmla="*/ 267 w 303"/>
                  <a:gd name="T23" fmla="*/ 243 h 380"/>
                  <a:gd name="T24" fmla="*/ 262 w 303"/>
                  <a:gd name="T25" fmla="*/ 270 h 380"/>
                  <a:gd name="T26" fmla="*/ 251 w 303"/>
                  <a:gd name="T27" fmla="*/ 297 h 380"/>
                  <a:gd name="T28" fmla="*/ 240 w 303"/>
                  <a:gd name="T29" fmla="*/ 309 h 380"/>
                  <a:gd name="T30" fmla="*/ 226 w 303"/>
                  <a:gd name="T31" fmla="*/ 318 h 380"/>
                  <a:gd name="T32" fmla="*/ 212 w 303"/>
                  <a:gd name="T33" fmla="*/ 331 h 380"/>
                  <a:gd name="T34" fmla="*/ 198 w 303"/>
                  <a:gd name="T35" fmla="*/ 353 h 380"/>
                  <a:gd name="T36" fmla="*/ 182 w 303"/>
                  <a:gd name="T37" fmla="*/ 372 h 380"/>
                  <a:gd name="T38" fmla="*/ 149 w 303"/>
                  <a:gd name="T39" fmla="*/ 379 h 380"/>
                  <a:gd name="T40" fmla="*/ 113 w 303"/>
                  <a:gd name="T41" fmla="*/ 374 h 380"/>
                  <a:gd name="T42" fmla="*/ 80 w 303"/>
                  <a:gd name="T43" fmla="*/ 359 h 380"/>
                  <a:gd name="T44" fmla="*/ 50 w 303"/>
                  <a:gd name="T45" fmla="*/ 334 h 380"/>
                  <a:gd name="T46" fmla="*/ 26 w 303"/>
                  <a:gd name="T47" fmla="*/ 304 h 380"/>
                  <a:gd name="T48" fmla="*/ 12 w 303"/>
                  <a:gd name="T49" fmla="*/ 277 h 380"/>
                  <a:gd name="T50" fmla="*/ 7 w 303"/>
                  <a:gd name="T51" fmla="*/ 261 h 380"/>
                  <a:gd name="T52" fmla="*/ 3 w 303"/>
                  <a:gd name="T53" fmla="*/ 245 h 380"/>
                  <a:gd name="T54" fmla="*/ 0 w 303"/>
                  <a:gd name="T55" fmla="*/ 228 h 380"/>
                  <a:gd name="T56" fmla="*/ 0 w 303"/>
                  <a:gd name="T57" fmla="*/ 211 h 380"/>
                  <a:gd name="T58" fmla="*/ 0 w 303"/>
                  <a:gd name="T59" fmla="*/ 193 h 380"/>
                  <a:gd name="T60" fmla="*/ 2 w 303"/>
                  <a:gd name="T61" fmla="*/ 210 h 380"/>
                  <a:gd name="T62" fmla="*/ 6 w 303"/>
                  <a:gd name="T63" fmla="*/ 225 h 380"/>
                  <a:gd name="T64" fmla="*/ 11 w 303"/>
                  <a:gd name="T65" fmla="*/ 237 h 380"/>
                  <a:gd name="T66" fmla="*/ 17 w 303"/>
                  <a:gd name="T67" fmla="*/ 246 h 380"/>
                  <a:gd name="T68" fmla="*/ 22 w 303"/>
                  <a:gd name="T69" fmla="*/ 256 h 380"/>
                  <a:gd name="T70" fmla="*/ 36 w 303"/>
                  <a:gd name="T71" fmla="*/ 280 h 380"/>
                  <a:gd name="T72" fmla="*/ 62 w 303"/>
                  <a:gd name="T73" fmla="*/ 307 h 380"/>
                  <a:gd name="T74" fmla="*/ 93 w 303"/>
                  <a:gd name="T75" fmla="*/ 325 h 380"/>
                  <a:gd name="T76" fmla="*/ 128 w 303"/>
                  <a:gd name="T77" fmla="*/ 336 h 380"/>
                  <a:gd name="T78" fmla="*/ 165 w 303"/>
                  <a:gd name="T79" fmla="*/ 338 h 380"/>
                  <a:gd name="T80" fmla="*/ 201 w 303"/>
                  <a:gd name="T81" fmla="*/ 331 h 380"/>
                  <a:gd name="T82" fmla="*/ 230 w 303"/>
                  <a:gd name="T83" fmla="*/ 314 h 380"/>
                  <a:gd name="T84" fmla="*/ 250 w 303"/>
                  <a:gd name="T85" fmla="*/ 289 h 380"/>
                  <a:gd name="T86" fmla="*/ 262 w 303"/>
                  <a:gd name="T87" fmla="*/ 259 h 380"/>
                  <a:gd name="T88" fmla="*/ 264 w 303"/>
                  <a:gd name="T89" fmla="*/ 225 h 380"/>
                  <a:gd name="T90" fmla="*/ 258 w 303"/>
                  <a:gd name="T91" fmla="*/ 192 h 380"/>
                  <a:gd name="T92" fmla="*/ 252 w 303"/>
                  <a:gd name="T93" fmla="*/ 168 h 380"/>
                  <a:gd name="T94" fmla="*/ 251 w 303"/>
                  <a:gd name="T95" fmla="*/ 143 h 380"/>
                  <a:gd name="T96" fmla="*/ 257 w 303"/>
                  <a:gd name="T97" fmla="*/ 116 h 380"/>
                  <a:gd name="T98" fmla="*/ 275 w 303"/>
                  <a:gd name="T99" fmla="*/ 92 h 380"/>
                  <a:gd name="T100" fmla="*/ 292 w 303"/>
                  <a:gd name="T101" fmla="*/ 6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0"/>
                    </a:ln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49" name="Freeform 119">
                <a:extLst>
                  <a:ext uri="{FF2B5EF4-FFF2-40B4-BE49-F238E27FC236}">
                    <a16:creationId xmlns:a16="http://schemas.microsoft.com/office/drawing/2014/main" id="{89FF980C-BFEF-4E88-828D-F7238E287EC5}"/>
                  </a:ext>
                </a:extLst>
              </p:cNvPr>
              <p:cNvSpPr>
                <a:spLocks/>
              </p:cNvSpPr>
              <p:nvPr/>
            </p:nvSpPr>
            <p:spPr bwMode="auto">
              <a:xfrm>
                <a:off x="4411" y="2131"/>
                <a:ext cx="17" cy="17"/>
              </a:xfrm>
              <a:custGeom>
                <a:avLst/>
                <a:gdLst>
                  <a:gd name="T0" fmla="*/ 16 w 17"/>
                  <a:gd name="T1" fmla="*/ 8 h 17"/>
                  <a:gd name="T2" fmla="*/ 12 w 17"/>
                  <a:gd name="T3" fmla="*/ 0 h 17"/>
                  <a:gd name="T4" fmla="*/ 4 w 17"/>
                  <a:gd name="T5" fmla="*/ 0 h 17"/>
                  <a:gd name="T6" fmla="*/ 0 w 17"/>
                  <a:gd name="T7" fmla="*/ 8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4" y="0"/>
                    </a:lnTo>
                    <a:lnTo>
                      <a:pt x="0" y="8"/>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0" name="Freeform 120">
                <a:extLst>
                  <a:ext uri="{FF2B5EF4-FFF2-40B4-BE49-F238E27FC236}">
                    <a16:creationId xmlns:a16="http://schemas.microsoft.com/office/drawing/2014/main" id="{12799C19-0945-48F6-91D9-A6CDF7C0A47C}"/>
                  </a:ext>
                </a:extLst>
              </p:cNvPr>
              <p:cNvSpPr>
                <a:spLocks/>
              </p:cNvSpPr>
              <p:nvPr/>
            </p:nvSpPr>
            <p:spPr bwMode="auto">
              <a:xfrm>
                <a:off x="4411" y="2132"/>
                <a:ext cx="81" cy="97"/>
              </a:xfrm>
              <a:custGeom>
                <a:avLst/>
                <a:gdLst>
                  <a:gd name="T0" fmla="*/ 80 w 81"/>
                  <a:gd name="T1" fmla="*/ 93 h 97"/>
                  <a:gd name="T2" fmla="*/ 80 w 81"/>
                  <a:gd name="T3" fmla="*/ 93 h 97"/>
                  <a:gd name="T4" fmla="*/ 74 w 81"/>
                  <a:gd name="T5" fmla="*/ 89 h 97"/>
                  <a:gd name="T6" fmla="*/ 67 w 81"/>
                  <a:gd name="T7" fmla="*/ 86 h 97"/>
                  <a:gd name="T8" fmla="*/ 60 w 81"/>
                  <a:gd name="T9" fmla="*/ 81 h 97"/>
                  <a:gd name="T10" fmla="*/ 54 w 81"/>
                  <a:gd name="T11" fmla="*/ 77 h 97"/>
                  <a:gd name="T12" fmla="*/ 49 w 81"/>
                  <a:gd name="T13" fmla="*/ 72 h 97"/>
                  <a:gd name="T14" fmla="*/ 43 w 81"/>
                  <a:gd name="T15" fmla="*/ 67 h 97"/>
                  <a:gd name="T16" fmla="*/ 38 w 81"/>
                  <a:gd name="T17" fmla="*/ 61 h 97"/>
                  <a:gd name="T18" fmla="*/ 33 w 81"/>
                  <a:gd name="T19" fmla="*/ 55 h 97"/>
                  <a:gd name="T20" fmla="*/ 28 w 81"/>
                  <a:gd name="T21" fmla="*/ 49 h 97"/>
                  <a:gd name="T22" fmla="*/ 23 w 81"/>
                  <a:gd name="T23" fmla="*/ 43 h 97"/>
                  <a:gd name="T24" fmla="*/ 19 w 81"/>
                  <a:gd name="T25" fmla="*/ 37 h 97"/>
                  <a:gd name="T26" fmla="*/ 16 w 81"/>
                  <a:gd name="T27" fmla="*/ 29 h 97"/>
                  <a:gd name="T28" fmla="*/ 12 w 81"/>
                  <a:gd name="T29" fmla="*/ 22 h 97"/>
                  <a:gd name="T30" fmla="*/ 9 w 81"/>
                  <a:gd name="T31" fmla="*/ 15 h 97"/>
                  <a:gd name="T32" fmla="*/ 6 w 81"/>
                  <a:gd name="T33" fmla="*/ 8 h 97"/>
                  <a:gd name="T34" fmla="*/ 4 w 81"/>
                  <a:gd name="T35" fmla="*/ 0 h 97"/>
                  <a:gd name="T36" fmla="*/ 0 w 81"/>
                  <a:gd name="T37" fmla="*/ 1 h 97"/>
                  <a:gd name="T38" fmla="*/ 2 w 81"/>
                  <a:gd name="T39" fmla="*/ 9 h 97"/>
                  <a:gd name="T40" fmla="*/ 5 w 81"/>
                  <a:gd name="T41" fmla="*/ 17 h 97"/>
                  <a:gd name="T42" fmla="*/ 8 w 81"/>
                  <a:gd name="T43" fmla="*/ 24 h 97"/>
                  <a:gd name="T44" fmla="*/ 12 w 81"/>
                  <a:gd name="T45" fmla="*/ 31 h 97"/>
                  <a:gd name="T46" fmla="*/ 16 w 81"/>
                  <a:gd name="T47" fmla="*/ 39 h 97"/>
                  <a:gd name="T48" fmla="*/ 20 w 81"/>
                  <a:gd name="T49" fmla="*/ 45 h 97"/>
                  <a:gd name="T50" fmla="*/ 25 w 81"/>
                  <a:gd name="T51" fmla="*/ 51 h 97"/>
                  <a:gd name="T52" fmla="*/ 30 w 81"/>
                  <a:gd name="T53" fmla="*/ 58 h 97"/>
                  <a:gd name="T54" fmla="*/ 35 w 81"/>
                  <a:gd name="T55" fmla="*/ 64 h 97"/>
                  <a:gd name="T56" fmla="*/ 40 w 81"/>
                  <a:gd name="T57" fmla="*/ 69 h 97"/>
                  <a:gd name="T58" fmla="*/ 46 w 81"/>
                  <a:gd name="T59" fmla="*/ 75 h 97"/>
                  <a:gd name="T60" fmla="*/ 52 w 81"/>
                  <a:gd name="T61" fmla="*/ 79 h 97"/>
                  <a:gd name="T62" fmla="*/ 59 w 81"/>
                  <a:gd name="T63" fmla="*/ 84 h 97"/>
                  <a:gd name="T64" fmla="*/ 65 w 81"/>
                  <a:gd name="T65" fmla="*/ 89 h 97"/>
                  <a:gd name="T66" fmla="*/ 72 w 81"/>
                  <a:gd name="T67" fmla="*/ 93 h 97"/>
                  <a:gd name="T68" fmla="*/ 78 w 81"/>
                  <a:gd name="T69" fmla="*/ 96 h 97"/>
                  <a:gd name="T70" fmla="*/ 80 w 81"/>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 h="97">
                    <a:moveTo>
                      <a:pt x="80" y="93"/>
                    </a:moveTo>
                    <a:lnTo>
                      <a:pt x="80" y="93"/>
                    </a:lnTo>
                    <a:lnTo>
                      <a:pt x="74" y="89"/>
                    </a:lnTo>
                    <a:lnTo>
                      <a:pt x="67" y="86"/>
                    </a:lnTo>
                    <a:lnTo>
                      <a:pt x="60" y="81"/>
                    </a:lnTo>
                    <a:lnTo>
                      <a:pt x="54" y="77"/>
                    </a:lnTo>
                    <a:lnTo>
                      <a:pt x="49" y="72"/>
                    </a:lnTo>
                    <a:lnTo>
                      <a:pt x="43" y="67"/>
                    </a:lnTo>
                    <a:lnTo>
                      <a:pt x="38" y="61"/>
                    </a:lnTo>
                    <a:lnTo>
                      <a:pt x="33" y="55"/>
                    </a:lnTo>
                    <a:lnTo>
                      <a:pt x="28" y="49"/>
                    </a:lnTo>
                    <a:lnTo>
                      <a:pt x="23" y="43"/>
                    </a:lnTo>
                    <a:lnTo>
                      <a:pt x="19" y="37"/>
                    </a:lnTo>
                    <a:lnTo>
                      <a:pt x="16" y="29"/>
                    </a:lnTo>
                    <a:lnTo>
                      <a:pt x="12" y="22"/>
                    </a:lnTo>
                    <a:lnTo>
                      <a:pt x="9" y="15"/>
                    </a:lnTo>
                    <a:lnTo>
                      <a:pt x="6" y="8"/>
                    </a:lnTo>
                    <a:lnTo>
                      <a:pt x="4" y="0"/>
                    </a:lnTo>
                    <a:lnTo>
                      <a:pt x="0" y="1"/>
                    </a:lnTo>
                    <a:lnTo>
                      <a:pt x="2" y="9"/>
                    </a:lnTo>
                    <a:lnTo>
                      <a:pt x="5" y="17"/>
                    </a:lnTo>
                    <a:lnTo>
                      <a:pt x="8" y="24"/>
                    </a:lnTo>
                    <a:lnTo>
                      <a:pt x="12" y="31"/>
                    </a:lnTo>
                    <a:lnTo>
                      <a:pt x="16" y="39"/>
                    </a:lnTo>
                    <a:lnTo>
                      <a:pt x="20" y="45"/>
                    </a:lnTo>
                    <a:lnTo>
                      <a:pt x="25" y="51"/>
                    </a:lnTo>
                    <a:lnTo>
                      <a:pt x="30" y="58"/>
                    </a:lnTo>
                    <a:lnTo>
                      <a:pt x="35" y="64"/>
                    </a:lnTo>
                    <a:lnTo>
                      <a:pt x="40" y="69"/>
                    </a:lnTo>
                    <a:lnTo>
                      <a:pt x="46" y="75"/>
                    </a:lnTo>
                    <a:lnTo>
                      <a:pt x="52" y="79"/>
                    </a:lnTo>
                    <a:lnTo>
                      <a:pt x="59" y="84"/>
                    </a:lnTo>
                    <a:lnTo>
                      <a:pt x="65" y="89"/>
                    </a:lnTo>
                    <a:lnTo>
                      <a:pt x="72" y="93"/>
                    </a:lnTo>
                    <a:lnTo>
                      <a:pt x="78" y="96"/>
                    </a:lnTo>
                    <a:lnTo>
                      <a:pt x="80" y="9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1" name="Freeform 121">
                <a:extLst>
                  <a:ext uri="{FF2B5EF4-FFF2-40B4-BE49-F238E27FC236}">
                    <a16:creationId xmlns:a16="http://schemas.microsoft.com/office/drawing/2014/main" id="{1491414D-4E97-8A1B-C5A4-803CF85DFDF9}"/>
                  </a:ext>
                </a:extLst>
              </p:cNvPr>
              <p:cNvSpPr>
                <a:spLocks/>
              </p:cNvSpPr>
              <p:nvPr/>
            </p:nvSpPr>
            <p:spPr bwMode="auto">
              <a:xfrm>
                <a:off x="4489" y="2225"/>
                <a:ext cx="122" cy="27"/>
              </a:xfrm>
              <a:custGeom>
                <a:avLst/>
                <a:gdLst>
                  <a:gd name="T0" fmla="*/ 119 w 122"/>
                  <a:gd name="T1" fmla="*/ 18 h 27"/>
                  <a:gd name="T2" fmla="*/ 119 w 122"/>
                  <a:gd name="T3" fmla="*/ 18 h 27"/>
                  <a:gd name="T4" fmla="*/ 112 w 122"/>
                  <a:gd name="T5" fmla="*/ 20 h 27"/>
                  <a:gd name="T6" fmla="*/ 105 w 122"/>
                  <a:gd name="T7" fmla="*/ 21 h 27"/>
                  <a:gd name="T8" fmla="*/ 97 w 122"/>
                  <a:gd name="T9" fmla="*/ 22 h 27"/>
                  <a:gd name="T10" fmla="*/ 89 w 122"/>
                  <a:gd name="T11" fmla="*/ 22 h 27"/>
                  <a:gd name="T12" fmla="*/ 82 w 122"/>
                  <a:gd name="T13" fmla="*/ 22 h 27"/>
                  <a:gd name="T14" fmla="*/ 74 w 122"/>
                  <a:gd name="T15" fmla="*/ 22 h 27"/>
                  <a:gd name="T16" fmla="*/ 67 w 122"/>
                  <a:gd name="T17" fmla="*/ 21 h 27"/>
                  <a:gd name="T18" fmla="*/ 59 w 122"/>
                  <a:gd name="T19" fmla="*/ 19 h 27"/>
                  <a:gd name="T20" fmla="*/ 52 w 122"/>
                  <a:gd name="T21" fmla="*/ 18 h 27"/>
                  <a:gd name="T22" fmla="*/ 45 w 122"/>
                  <a:gd name="T23" fmla="*/ 15 h 27"/>
                  <a:gd name="T24" fmla="*/ 37 w 122"/>
                  <a:gd name="T25" fmla="*/ 13 h 27"/>
                  <a:gd name="T26" fmla="*/ 30 w 122"/>
                  <a:gd name="T27" fmla="*/ 11 h 27"/>
                  <a:gd name="T28" fmla="*/ 23 w 122"/>
                  <a:gd name="T29" fmla="*/ 8 h 27"/>
                  <a:gd name="T30" fmla="*/ 16 w 122"/>
                  <a:gd name="T31" fmla="*/ 5 h 27"/>
                  <a:gd name="T32" fmla="*/ 9 w 122"/>
                  <a:gd name="T33" fmla="*/ 3 h 27"/>
                  <a:gd name="T34" fmla="*/ 2 w 122"/>
                  <a:gd name="T35" fmla="*/ 0 h 27"/>
                  <a:gd name="T36" fmla="*/ 0 w 122"/>
                  <a:gd name="T37" fmla="*/ 3 h 27"/>
                  <a:gd name="T38" fmla="*/ 7 w 122"/>
                  <a:gd name="T39" fmla="*/ 7 h 27"/>
                  <a:gd name="T40" fmla="*/ 14 w 122"/>
                  <a:gd name="T41" fmla="*/ 9 h 27"/>
                  <a:gd name="T42" fmla="*/ 21 w 122"/>
                  <a:gd name="T43" fmla="*/ 12 h 27"/>
                  <a:gd name="T44" fmla="*/ 29 w 122"/>
                  <a:gd name="T45" fmla="*/ 15 h 27"/>
                  <a:gd name="T46" fmla="*/ 36 w 122"/>
                  <a:gd name="T47" fmla="*/ 17 h 27"/>
                  <a:gd name="T48" fmla="*/ 43 w 122"/>
                  <a:gd name="T49" fmla="*/ 19 h 27"/>
                  <a:gd name="T50" fmla="*/ 51 w 122"/>
                  <a:gd name="T51" fmla="*/ 22 h 27"/>
                  <a:gd name="T52" fmla="*/ 58 w 122"/>
                  <a:gd name="T53" fmla="*/ 23 h 27"/>
                  <a:gd name="T54" fmla="*/ 66 w 122"/>
                  <a:gd name="T55" fmla="*/ 25 h 27"/>
                  <a:gd name="T56" fmla="*/ 74 w 122"/>
                  <a:gd name="T57" fmla="*/ 25 h 27"/>
                  <a:gd name="T58" fmla="*/ 82 w 122"/>
                  <a:gd name="T59" fmla="*/ 26 h 27"/>
                  <a:gd name="T60" fmla="*/ 89 w 122"/>
                  <a:gd name="T61" fmla="*/ 26 h 27"/>
                  <a:gd name="T62" fmla="*/ 97 w 122"/>
                  <a:gd name="T63" fmla="*/ 25 h 27"/>
                  <a:gd name="T64" fmla="*/ 105 w 122"/>
                  <a:gd name="T65" fmla="*/ 25 h 27"/>
                  <a:gd name="T66" fmla="*/ 113 w 122"/>
                  <a:gd name="T67" fmla="*/ 24 h 27"/>
                  <a:gd name="T68" fmla="*/ 121 w 122"/>
                  <a:gd name="T69" fmla="*/ 22 h 27"/>
                  <a:gd name="T70" fmla="*/ 119 w 122"/>
                  <a:gd name="T71" fmla="*/ 18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18"/>
                    </a:moveTo>
                    <a:lnTo>
                      <a:pt x="119" y="18"/>
                    </a:lnTo>
                    <a:lnTo>
                      <a:pt x="112" y="20"/>
                    </a:lnTo>
                    <a:lnTo>
                      <a:pt x="105" y="21"/>
                    </a:lnTo>
                    <a:lnTo>
                      <a:pt x="97" y="22"/>
                    </a:lnTo>
                    <a:lnTo>
                      <a:pt x="89" y="22"/>
                    </a:lnTo>
                    <a:lnTo>
                      <a:pt x="82" y="22"/>
                    </a:lnTo>
                    <a:lnTo>
                      <a:pt x="74" y="22"/>
                    </a:lnTo>
                    <a:lnTo>
                      <a:pt x="67" y="21"/>
                    </a:lnTo>
                    <a:lnTo>
                      <a:pt x="59" y="19"/>
                    </a:lnTo>
                    <a:lnTo>
                      <a:pt x="52" y="18"/>
                    </a:lnTo>
                    <a:lnTo>
                      <a:pt x="45" y="15"/>
                    </a:lnTo>
                    <a:lnTo>
                      <a:pt x="37" y="13"/>
                    </a:lnTo>
                    <a:lnTo>
                      <a:pt x="30" y="11"/>
                    </a:lnTo>
                    <a:lnTo>
                      <a:pt x="23" y="8"/>
                    </a:lnTo>
                    <a:lnTo>
                      <a:pt x="16" y="5"/>
                    </a:lnTo>
                    <a:lnTo>
                      <a:pt x="9" y="3"/>
                    </a:lnTo>
                    <a:lnTo>
                      <a:pt x="2" y="0"/>
                    </a:lnTo>
                    <a:lnTo>
                      <a:pt x="0" y="3"/>
                    </a:lnTo>
                    <a:lnTo>
                      <a:pt x="7" y="7"/>
                    </a:lnTo>
                    <a:lnTo>
                      <a:pt x="14" y="9"/>
                    </a:lnTo>
                    <a:lnTo>
                      <a:pt x="21" y="12"/>
                    </a:lnTo>
                    <a:lnTo>
                      <a:pt x="29" y="15"/>
                    </a:lnTo>
                    <a:lnTo>
                      <a:pt x="36" y="17"/>
                    </a:lnTo>
                    <a:lnTo>
                      <a:pt x="43" y="19"/>
                    </a:lnTo>
                    <a:lnTo>
                      <a:pt x="51" y="22"/>
                    </a:lnTo>
                    <a:lnTo>
                      <a:pt x="58" y="23"/>
                    </a:lnTo>
                    <a:lnTo>
                      <a:pt x="66" y="25"/>
                    </a:lnTo>
                    <a:lnTo>
                      <a:pt x="74" y="25"/>
                    </a:lnTo>
                    <a:lnTo>
                      <a:pt x="82" y="26"/>
                    </a:lnTo>
                    <a:lnTo>
                      <a:pt x="89" y="26"/>
                    </a:lnTo>
                    <a:lnTo>
                      <a:pt x="97" y="25"/>
                    </a:lnTo>
                    <a:lnTo>
                      <a:pt x="105" y="25"/>
                    </a:lnTo>
                    <a:lnTo>
                      <a:pt x="113" y="24"/>
                    </a:lnTo>
                    <a:lnTo>
                      <a:pt x="121" y="22"/>
                    </a:lnTo>
                    <a:lnTo>
                      <a:pt x="119" y="1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2" name="Freeform 122">
                <a:extLst>
                  <a:ext uri="{FF2B5EF4-FFF2-40B4-BE49-F238E27FC236}">
                    <a16:creationId xmlns:a16="http://schemas.microsoft.com/office/drawing/2014/main" id="{844F369D-0977-FCF6-6781-0407A0E70B28}"/>
                  </a:ext>
                </a:extLst>
              </p:cNvPr>
              <p:cNvSpPr>
                <a:spLocks/>
              </p:cNvSpPr>
              <p:nvPr/>
            </p:nvSpPr>
            <p:spPr bwMode="auto">
              <a:xfrm>
                <a:off x="4608" y="2085"/>
                <a:ext cx="67" cy="163"/>
              </a:xfrm>
              <a:custGeom>
                <a:avLst/>
                <a:gdLst>
                  <a:gd name="T0" fmla="*/ 48 w 67"/>
                  <a:gd name="T1" fmla="*/ 1 h 163"/>
                  <a:gd name="T2" fmla="*/ 48 w 67"/>
                  <a:gd name="T3" fmla="*/ 1 h 163"/>
                  <a:gd name="T4" fmla="*/ 52 w 67"/>
                  <a:gd name="T5" fmla="*/ 12 h 163"/>
                  <a:gd name="T6" fmla="*/ 55 w 67"/>
                  <a:gd name="T7" fmla="*/ 23 h 163"/>
                  <a:gd name="T8" fmla="*/ 58 w 67"/>
                  <a:gd name="T9" fmla="*/ 35 h 163"/>
                  <a:gd name="T10" fmla="*/ 60 w 67"/>
                  <a:gd name="T11" fmla="*/ 47 h 163"/>
                  <a:gd name="T12" fmla="*/ 61 w 67"/>
                  <a:gd name="T13" fmla="*/ 59 h 163"/>
                  <a:gd name="T14" fmla="*/ 62 w 67"/>
                  <a:gd name="T15" fmla="*/ 70 h 163"/>
                  <a:gd name="T16" fmla="*/ 62 w 67"/>
                  <a:gd name="T17" fmla="*/ 82 h 163"/>
                  <a:gd name="T18" fmla="*/ 60 w 67"/>
                  <a:gd name="T19" fmla="*/ 94 h 163"/>
                  <a:gd name="T20" fmla="*/ 57 w 67"/>
                  <a:gd name="T21" fmla="*/ 104 h 163"/>
                  <a:gd name="T22" fmla="*/ 54 w 67"/>
                  <a:gd name="T23" fmla="*/ 115 h 163"/>
                  <a:gd name="T24" fmla="*/ 49 w 67"/>
                  <a:gd name="T25" fmla="*/ 125 h 163"/>
                  <a:gd name="T26" fmla="*/ 42 w 67"/>
                  <a:gd name="T27" fmla="*/ 133 h 163"/>
                  <a:gd name="T28" fmla="*/ 34 w 67"/>
                  <a:gd name="T29" fmla="*/ 141 h 163"/>
                  <a:gd name="T30" fmla="*/ 25 w 67"/>
                  <a:gd name="T31" fmla="*/ 148 h 163"/>
                  <a:gd name="T32" fmla="*/ 14 w 67"/>
                  <a:gd name="T33" fmla="*/ 153 h 163"/>
                  <a:gd name="T34" fmla="*/ 0 w 67"/>
                  <a:gd name="T35" fmla="*/ 158 h 163"/>
                  <a:gd name="T36" fmla="*/ 2 w 67"/>
                  <a:gd name="T37" fmla="*/ 162 h 163"/>
                  <a:gd name="T38" fmla="*/ 15 w 67"/>
                  <a:gd name="T39" fmla="*/ 157 h 163"/>
                  <a:gd name="T40" fmla="*/ 27 w 67"/>
                  <a:gd name="T41" fmla="*/ 151 h 163"/>
                  <a:gd name="T42" fmla="*/ 37 w 67"/>
                  <a:gd name="T43" fmla="*/ 144 h 163"/>
                  <a:gd name="T44" fmla="*/ 45 w 67"/>
                  <a:gd name="T45" fmla="*/ 136 h 163"/>
                  <a:gd name="T46" fmla="*/ 52 w 67"/>
                  <a:gd name="T47" fmla="*/ 126 h 163"/>
                  <a:gd name="T48" fmla="*/ 57 w 67"/>
                  <a:gd name="T49" fmla="*/ 117 h 163"/>
                  <a:gd name="T50" fmla="*/ 61 w 67"/>
                  <a:gd name="T51" fmla="*/ 106 h 163"/>
                  <a:gd name="T52" fmla="*/ 64 w 67"/>
                  <a:gd name="T53" fmla="*/ 94 h 163"/>
                  <a:gd name="T54" fmla="*/ 66 w 67"/>
                  <a:gd name="T55" fmla="*/ 82 h 163"/>
                  <a:gd name="T56" fmla="*/ 66 w 67"/>
                  <a:gd name="T57" fmla="*/ 70 h 163"/>
                  <a:gd name="T58" fmla="*/ 65 w 67"/>
                  <a:gd name="T59" fmla="*/ 59 h 163"/>
                  <a:gd name="T60" fmla="*/ 64 w 67"/>
                  <a:gd name="T61" fmla="*/ 46 h 163"/>
                  <a:gd name="T62" fmla="*/ 62 w 67"/>
                  <a:gd name="T63" fmla="*/ 34 h 163"/>
                  <a:gd name="T64" fmla="*/ 59 w 67"/>
                  <a:gd name="T65" fmla="*/ 22 h 163"/>
                  <a:gd name="T66" fmla="*/ 56 w 67"/>
                  <a:gd name="T67" fmla="*/ 11 h 163"/>
                  <a:gd name="T68" fmla="*/ 52 w 67"/>
                  <a:gd name="T69" fmla="*/ 0 h 163"/>
                  <a:gd name="T70" fmla="*/ 48 w 67"/>
                  <a:gd name="T71" fmla="*/ 1 h 16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63">
                    <a:moveTo>
                      <a:pt x="48" y="1"/>
                    </a:moveTo>
                    <a:lnTo>
                      <a:pt x="48" y="1"/>
                    </a:lnTo>
                    <a:lnTo>
                      <a:pt x="52" y="12"/>
                    </a:lnTo>
                    <a:lnTo>
                      <a:pt x="55" y="23"/>
                    </a:lnTo>
                    <a:lnTo>
                      <a:pt x="58" y="35"/>
                    </a:lnTo>
                    <a:lnTo>
                      <a:pt x="60" y="47"/>
                    </a:lnTo>
                    <a:lnTo>
                      <a:pt x="61" y="59"/>
                    </a:lnTo>
                    <a:lnTo>
                      <a:pt x="62" y="70"/>
                    </a:lnTo>
                    <a:lnTo>
                      <a:pt x="62" y="82"/>
                    </a:lnTo>
                    <a:lnTo>
                      <a:pt x="60" y="94"/>
                    </a:lnTo>
                    <a:lnTo>
                      <a:pt x="57" y="104"/>
                    </a:lnTo>
                    <a:lnTo>
                      <a:pt x="54" y="115"/>
                    </a:lnTo>
                    <a:lnTo>
                      <a:pt x="49" y="125"/>
                    </a:lnTo>
                    <a:lnTo>
                      <a:pt x="42" y="133"/>
                    </a:lnTo>
                    <a:lnTo>
                      <a:pt x="34" y="141"/>
                    </a:lnTo>
                    <a:lnTo>
                      <a:pt x="25" y="148"/>
                    </a:lnTo>
                    <a:lnTo>
                      <a:pt x="14" y="153"/>
                    </a:lnTo>
                    <a:lnTo>
                      <a:pt x="0" y="158"/>
                    </a:lnTo>
                    <a:lnTo>
                      <a:pt x="2" y="162"/>
                    </a:lnTo>
                    <a:lnTo>
                      <a:pt x="15" y="157"/>
                    </a:lnTo>
                    <a:lnTo>
                      <a:pt x="27" y="151"/>
                    </a:lnTo>
                    <a:lnTo>
                      <a:pt x="37" y="144"/>
                    </a:lnTo>
                    <a:lnTo>
                      <a:pt x="45" y="136"/>
                    </a:lnTo>
                    <a:lnTo>
                      <a:pt x="52" y="126"/>
                    </a:lnTo>
                    <a:lnTo>
                      <a:pt x="57" y="117"/>
                    </a:lnTo>
                    <a:lnTo>
                      <a:pt x="61" y="106"/>
                    </a:lnTo>
                    <a:lnTo>
                      <a:pt x="64" y="94"/>
                    </a:lnTo>
                    <a:lnTo>
                      <a:pt x="66" y="82"/>
                    </a:lnTo>
                    <a:lnTo>
                      <a:pt x="66" y="70"/>
                    </a:lnTo>
                    <a:lnTo>
                      <a:pt x="65" y="59"/>
                    </a:lnTo>
                    <a:lnTo>
                      <a:pt x="64" y="46"/>
                    </a:lnTo>
                    <a:lnTo>
                      <a:pt x="62" y="34"/>
                    </a:lnTo>
                    <a:lnTo>
                      <a:pt x="59" y="22"/>
                    </a:lnTo>
                    <a:lnTo>
                      <a:pt x="56" y="11"/>
                    </a:lnTo>
                    <a:lnTo>
                      <a:pt x="52" y="0"/>
                    </a:lnTo>
                    <a:lnTo>
                      <a:pt x="4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3" name="Freeform 123">
                <a:extLst>
                  <a:ext uri="{FF2B5EF4-FFF2-40B4-BE49-F238E27FC236}">
                    <a16:creationId xmlns:a16="http://schemas.microsoft.com/office/drawing/2014/main" id="{EB51A6E9-658C-37DB-2B9D-0D7D9B4E029A}"/>
                  </a:ext>
                </a:extLst>
              </p:cNvPr>
              <p:cNvSpPr>
                <a:spLocks/>
              </p:cNvSpPr>
              <p:nvPr/>
            </p:nvSpPr>
            <p:spPr bwMode="auto">
              <a:xfrm>
                <a:off x="4647" y="2064"/>
                <a:ext cx="17" cy="23"/>
              </a:xfrm>
              <a:custGeom>
                <a:avLst/>
                <a:gdLst>
                  <a:gd name="T0" fmla="*/ 0 w 17"/>
                  <a:gd name="T1" fmla="*/ 0 h 23"/>
                  <a:gd name="T2" fmla="*/ 1 w 17"/>
                  <a:gd name="T3" fmla="*/ 3 h 23"/>
                  <a:gd name="T4" fmla="*/ 3 w 17"/>
                  <a:gd name="T5" fmla="*/ 7 h 23"/>
                  <a:gd name="T6" fmla="*/ 4 w 17"/>
                  <a:gd name="T7" fmla="*/ 10 h 23"/>
                  <a:gd name="T8" fmla="*/ 6 w 17"/>
                  <a:gd name="T9" fmla="*/ 12 h 23"/>
                  <a:gd name="T10" fmla="*/ 8 w 17"/>
                  <a:gd name="T11" fmla="*/ 15 h 23"/>
                  <a:gd name="T12" fmla="*/ 8 w 17"/>
                  <a:gd name="T13" fmla="*/ 17 h 23"/>
                  <a:gd name="T14" fmla="*/ 9 w 17"/>
                  <a:gd name="T15" fmla="*/ 19 h 23"/>
                  <a:gd name="T16" fmla="*/ 11 w 17"/>
                  <a:gd name="T17" fmla="*/ 22 h 23"/>
                  <a:gd name="T18" fmla="*/ 16 w 17"/>
                  <a:gd name="T19" fmla="*/ 21 h 23"/>
                  <a:gd name="T20" fmla="*/ 14 w 17"/>
                  <a:gd name="T21" fmla="*/ 18 h 23"/>
                  <a:gd name="T22" fmla="*/ 13 w 17"/>
                  <a:gd name="T23" fmla="*/ 16 h 23"/>
                  <a:gd name="T24" fmla="*/ 12 w 17"/>
                  <a:gd name="T25" fmla="*/ 13 h 23"/>
                  <a:gd name="T26" fmla="*/ 11 w 17"/>
                  <a:gd name="T27" fmla="*/ 10 h 23"/>
                  <a:gd name="T28" fmla="*/ 9 w 17"/>
                  <a:gd name="T29" fmla="*/ 8 h 23"/>
                  <a:gd name="T30" fmla="*/ 8 w 17"/>
                  <a:gd name="T31" fmla="*/ 5 h 23"/>
                  <a:gd name="T32" fmla="*/ 6 w 17"/>
                  <a:gd name="T33" fmla="*/ 2 h 23"/>
                  <a:gd name="T34" fmla="*/ 4 w 17"/>
                  <a:gd name="T35" fmla="*/ 0 h 23"/>
                  <a:gd name="T36" fmla="*/ 0 w 17"/>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3">
                    <a:moveTo>
                      <a:pt x="0" y="0"/>
                    </a:moveTo>
                    <a:lnTo>
                      <a:pt x="1" y="3"/>
                    </a:lnTo>
                    <a:lnTo>
                      <a:pt x="3" y="7"/>
                    </a:lnTo>
                    <a:lnTo>
                      <a:pt x="4" y="10"/>
                    </a:lnTo>
                    <a:lnTo>
                      <a:pt x="6" y="12"/>
                    </a:lnTo>
                    <a:lnTo>
                      <a:pt x="8" y="15"/>
                    </a:lnTo>
                    <a:lnTo>
                      <a:pt x="8" y="17"/>
                    </a:lnTo>
                    <a:lnTo>
                      <a:pt x="9" y="19"/>
                    </a:lnTo>
                    <a:lnTo>
                      <a:pt x="11" y="22"/>
                    </a:lnTo>
                    <a:lnTo>
                      <a:pt x="16" y="21"/>
                    </a:lnTo>
                    <a:lnTo>
                      <a:pt x="14" y="18"/>
                    </a:lnTo>
                    <a:lnTo>
                      <a:pt x="13" y="16"/>
                    </a:lnTo>
                    <a:lnTo>
                      <a:pt x="12" y="13"/>
                    </a:lnTo>
                    <a:lnTo>
                      <a:pt x="11" y="10"/>
                    </a:lnTo>
                    <a:lnTo>
                      <a:pt x="9" y="8"/>
                    </a:lnTo>
                    <a:lnTo>
                      <a:pt x="8" y="5"/>
                    </a:lnTo>
                    <a:lnTo>
                      <a:pt x="6" y="2"/>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4" name="Freeform 124">
                <a:extLst>
                  <a:ext uri="{FF2B5EF4-FFF2-40B4-BE49-F238E27FC236}">
                    <a16:creationId xmlns:a16="http://schemas.microsoft.com/office/drawing/2014/main" id="{3A6FD13C-9250-3C0D-1F6C-BCA88067E753}"/>
                  </a:ext>
                </a:extLst>
              </p:cNvPr>
              <p:cNvSpPr>
                <a:spLocks/>
              </p:cNvSpPr>
              <p:nvPr/>
            </p:nvSpPr>
            <p:spPr bwMode="auto">
              <a:xfrm>
                <a:off x="4647" y="2062"/>
                <a:ext cx="17" cy="17"/>
              </a:xfrm>
              <a:custGeom>
                <a:avLst/>
                <a:gdLst>
                  <a:gd name="T0" fmla="*/ 16 w 17"/>
                  <a:gd name="T1" fmla="*/ 16 h 17"/>
                  <a:gd name="T2" fmla="*/ 12 w 17"/>
                  <a:gd name="T3" fmla="*/ 0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5" name="Freeform 125">
                <a:extLst>
                  <a:ext uri="{FF2B5EF4-FFF2-40B4-BE49-F238E27FC236}">
                    <a16:creationId xmlns:a16="http://schemas.microsoft.com/office/drawing/2014/main" id="{30689C34-F577-1035-254D-4F446F133B5C}"/>
                  </a:ext>
                </a:extLst>
              </p:cNvPr>
              <p:cNvSpPr>
                <a:spLocks/>
              </p:cNvSpPr>
              <p:nvPr/>
            </p:nvSpPr>
            <p:spPr bwMode="auto">
              <a:xfrm>
                <a:off x="4595" y="1734"/>
                <a:ext cx="107" cy="97"/>
              </a:xfrm>
              <a:custGeom>
                <a:avLst/>
                <a:gdLst>
                  <a:gd name="T0" fmla="*/ 50 w 107"/>
                  <a:gd name="T1" fmla="*/ 0 h 97"/>
                  <a:gd name="T2" fmla="*/ 45 w 107"/>
                  <a:gd name="T3" fmla="*/ 6 h 97"/>
                  <a:gd name="T4" fmla="*/ 39 w 107"/>
                  <a:gd name="T5" fmla="*/ 10 h 97"/>
                  <a:gd name="T6" fmla="*/ 33 w 107"/>
                  <a:gd name="T7" fmla="*/ 14 h 97"/>
                  <a:gd name="T8" fmla="*/ 27 w 107"/>
                  <a:gd name="T9" fmla="*/ 16 h 97"/>
                  <a:gd name="T10" fmla="*/ 21 w 107"/>
                  <a:gd name="T11" fmla="*/ 18 h 97"/>
                  <a:gd name="T12" fmla="*/ 14 w 107"/>
                  <a:gd name="T13" fmla="*/ 20 h 97"/>
                  <a:gd name="T14" fmla="*/ 7 w 107"/>
                  <a:gd name="T15" fmla="*/ 20 h 97"/>
                  <a:gd name="T16" fmla="*/ 0 w 107"/>
                  <a:gd name="T17" fmla="*/ 20 h 97"/>
                  <a:gd name="T18" fmla="*/ 7 w 107"/>
                  <a:gd name="T19" fmla="*/ 24 h 97"/>
                  <a:gd name="T20" fmla="*/ 15 w 107"/>
                  <a:gd name="T21" fmla="*/ 28 h 97"/>
                  <a:gd name="T22" fmla="*/ 22 w 107"/>
                  <a:gd name="T23" fmla="*/ 32 h 97"/>
                  <a:gd name="T24" fmla="*/ 29 w 107"/>
                  <a:gd name="T25" fmla="*/ 36 h 97"/>
                  <a:gd name="T26" fmla="*/ 37 w 107"/>
                  <a:gd name="T27" fmla="*/ 40 h 97"/>
                  <a:gd name="T28" fmla="*/ 43 w 107"/>
                  <a:gd name="T29" fmla="*/ 44 h 97"/>
                  <a:gd name="T30" fmla="*/ 50 w 107"/>
                  <a:gd name="T31" fmla="*/ 49 h 97"/>
                  <a:gd name="T32" fmla="*/ 57 w 107"/>
                  <a:gd name="T33" fmla="*/ 53 h 97"/>
                  <a:gd name="T34" fmla="*/ 64 w 107"/>
                  <a:gd name="T35" fmla="*/ 58 h 97"/>
                  <a:gd name="T36" fmla="*/ 70 w 107"/>
                  <a:gd name="T37" fmla="*/ 63 h 97"/>
                  <a:gd name="T38" fmla="*/ 77 w 107"/>
                  <a:gd name="T39" fmla="*/ 68 h 97"/>
                  <a:gd name="T40" fmla="*/ 83 w 107"/>
                  <a:gd name="T41" fmla="*/ 73 h 97"/>
                  <a:gd name="T42" fmla="*/ 89 w 107"/>
                  <a:gd name="T43" fmla="*/ 79 h 97"/>
                  <a:gd name="T44" fmla="*/ 95 w 107"/>
                  <a:gd name="T45" fmla="*/ 84 h 97"/>
                  <a:gd name="T46" fmla="*/ 101 w 107"/>
                  <a:gd name="T47" fmla="*/ 90 h 97"/>
                  <a:gd name="T48" fmla="*/ 106 w 107"/>
                  <a:gd name="T49" fmla="*/ 96 h 97"/>
                  <a:gd name="T50" fmla="*/ 102 w 107"/>
                  <a:gd name="T51" fmla="*/ 91 h 97"/>
                  <a:gd name="T52" fmla="*/ 97 w 107"/>
                  <a:gd name="T53" fmla="*/ 85 h 97"/>
                  <a:gd name="T54" fmla="*/ 92 w 107"/>
                  <a:gd name="T55" fmla="*/ 79 h 97"/>
                  <a:gd name="T56" fmla="*/ 87 w 107"/>
                  <a:gd name="T57" fmla="*/ 74 h 97"/>
                  <a:gd name="T58" fmla="*/ 81 w 107"/>
                  <a:gd name="T59" fmla="*/ 69 h 97"/>
                  <a:gd name="T60" fmla="*/ 76 w 107"/>
                  <a:gd name="T61" fmla="*/ 64 h 97"/>
                  <a:gd name="T62" fmla="*/ 71 w 107"/>
                  <a:gd name="T63" fmla="*/ 58 h 97"/>
                  <a:gd name="T64" fmla="*/ 66 w 107"/>
                  <a:gd name="T65" fmla="*/ 52 h 97"/>
                  <a:gd name="T66" fmla="*/ 61 w 107"/>
                  <a:gd name="T67" fmla="*/ 46 h 97"/>
                  <a:gd name="T68" fmla="*/ 57 w 107"/>
                  <a:gd name="T69" fmla="*/ 40 h 97"/>
                  <a:gd name="T70" fmla="*/ 54 w 107"/>
                  <a:gd name="T71" fmla="*/ 34 h 97"/>
                  <a:gd name="T72" fmla="*/ 51 w 107"/>
                  <a:gd name="T73" fmla="*/ 28 h 97"/>
                  <a:gd name="T74" fmla="*/ 49 w 107"/>
                  <a:gd name="T75" fmla="*/ 22 h 97"/>
                  <a:gd name="T76" fmla="*/ 48 w 107"/>
                  <a:gd name="T77" fmla="*/ 15 h 97"/>
                  <a:gd name="T78" fmla="*/ 48 w 107"/>
                  <a:gd name="T79" fmla="*/ 8 h 97"/>
                  <a:gd name="T80" fmla="*/ 50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0" y="0"/>
                    </a:move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6" name="Freeform 126">
                <a:extLst>
                  <a:ext uri="{FF2B5EF4-FFF2-40B4-BE49-F238E27FC236}">
                    <a16:creationId xmlns:a16="http://schemas.microsoft.com/office/drawing/2014/main" id="{35A1D5DC-8A0A-A7D1-03D5-AFA70266676F}"/>
                  </a:ext>
                </a:extLst>
              </p:cNvPr>
              <p:cNvSpPr>
                <a:spLocks/>
              </p:cNvSpPr>
              <p:nvPr/>
            </p:nvSpPr>
            <p:spPr bwMode="auto">
              <a:xfrm>
                <a:off x="4595" y="1734"/>
                <a:ext cx="107" cy="97"/>
              </a:xfrm>
              <a:custGeom>
                <a:avLst/>
                <a:gdLst>
                  <a:gd name="T0" fmla="*/ 50 w 107"/>
                  <a:gd name="T1" fmla="*/ 0 h 97"/>
                  <a:gd name="T2" fmla="*/ 50 w 107"/>
                  <a:gd name="T3" fmla="*/ 0 h 97"/>
                  <a:gd name="T4" fmla="*/ 45 w 107"/>
                  <a:gd name="T5" fmla="*/ 6 h 97"/>
                  <a:gd name="T6" fmla="*/ 39 w 107"/>
                  <a:gd name="T7" fmla="*/ 10 h 97"/>
                  <a:gd name="T8" fmla="*/ 33 w 107"/>
                  <a:gd name="T9" fmla="*/ 14 h 97"/>
                  <a:gd name="T10" fmla="*/ 27 w 107"/>
                  <a:gd name="T11" fmla="*/ 16 h 97"/>
                  <a:gd name="T12" fmla="*/ 21 w 107"/>
                  <a:gd name="T13" fmla="*/ 18 h 97"/>
                  <a:gd name="T14" fmla="*/ 14 w 107"/>
                  <a:gd name="T15" fmla="*/ 20 h 97"/>
                  <a:gd name="T16" fmla="*/ 7 w 107"/>
                  <a:gd name="T17" fmla="*/ 20 h 97"/>
                  <a:gd name="T18" fmla="*/ 0 w 107"/>
                  <a:gd name="T19" fmla="*/ 20 h 97"/>
                  <a:gd name="T20" fmla="*/ 7 w 107"/>
                  <a:gd name="T21" fmla="*/ 24 h 97"/>
                  <a:gd name="T22" fmla="*/ 15 w 107"/>
                  <a:gd name="T23" fmla="*/ 28 h 97"/>
                  <a:gd name="T24" fmla="*/ 22 w 107"/>
                  <a:gd name="T25" fmla="*/ 32 h 97"/>
                  <a:gd name="T26" fmla="*/ 29 w 107"/>
                  <a:gd name="T27" fmla="*/ 36 h 97"/>
                  <a:gd name="T28" fmla="*/ 37 w 107"/>
                  <a:gd name="T29" fmla="*/ 40 h 97"/>
                  <a:gd name="T30" fmla="*/ 43 w 107"/>
                  <a:gd name="T31" fmla="*/ 44 h 97"/>
                  <a:gd name="T32" fmla="*/ 50 w 107"/>
                  <a:gd name="T33" fmla="*/ 49 h 97"/>
                  <a:gd name="T34" fmla="*/ 57 w 107"/>
                  <a:gd name="T35" fmla="*/ 53 h 97"/>
                  <a:gd name="T36" fmla="*/ 64 w 107"/>
                  <a:gd name="T37" fmla="*/ 58 h 97"/>
                  <a:gd name="T38" fmla="*/ 70 w 107"/>
                  <a:gd name="T39" fmla="*/ 63 h 97"/>
                  <a:gd name="T40" fmla="*/ 77 w 107"/>
                  <a:gd name="T41" fmla="*/ 68 h 97"/>
                  <a:gd name="T42" fmla="*/ 83 w 107"/>
                  <a:gd name="T43" fmla="*/ 73 h 97"/>
                  <a:gd name="T44" fmla="*/ 89 w 107"/>
                  <a:gd name="T45" fmla="*/ 79 h 97"/>
                  <a:gd name="T46" fmla="*/ 95 w 107"/>
                  <a:gd name="T47" fmla="*/ 84 h 97"/>
                  <a:gd name="T48" fmla="*/ 101 w 107"/>
                  <a:gd name="T49" fmla="*/ 90 h 97"/>
                  <a:gd name="T50" fmla="*/ 106 w 107"/>
                  <a:gd name="T51" fmla="*/ 96 h 97"/>
                  <a:gd name="T52" fmla="*/ 102 w 107"/>
                  <a:gd name="T53" fmla="*/ 91 h 97"/>
                  <a:gd name="T54" fmla="*/ 97 w 107"/>
                  <a:gd name="T55" fmla="*/ 85 h 97"/>
                  <a:gd name="T56" fmla="*/ 92 w 107"/>
                  <a:gd name="T57" fmla="*/ 79 h 97"/>
                  <a:gd name="T58" fmla="*/ 87 w 107"/>
                  <a:gd name="T59" fmla="*/ 74 h 97"/>
                  <a:gd name="T60" fmla="*/ 81 w 107"/>
                  <a:gd name="T61" fmla="*/ 69 h 97"/>
                  <a:gd name="T62" fmla="*/ 76 w 107"/>
                  <a:gd name="T63" fmla="*/ 64 h 97"/>
                  <a:gd name="T64" fmla="*/ 71 w 107"/>
                  <a:gd name="T65" fmla="*/ 58 h 97"/>
                  <a:gd name="T66" fmla="*/ 66 w 107"/>
                  <a:gd name="T67" fmla="*/ 52 h 97"/>
                  <a:gd name="T68" fmla="*/ 61 w 107"/>
                  <a:gd name="T69" fmla="*/ 46 h 97"/>
                  <a:gd name="T70" fmla="*/ 57 w 107"/>
                  <a:gd name="T71" fmla="*/ 40 h 97"/>
                  <a:gd name="T72" fmla="*/ 54 w 107"/>
                  <a:gd name="T73" fmla="*/ 34 h 97"/>
                  <a:gd name="T74" fmla="*/ 51 w 107"/>
                  <a:gd name="T75" fmla="*/ 28 h 97"/>
                  <a:gd name="T76" fmla="*/ 49 w 107"/>
                  <a:gd name="T77" fmla="*/ 22 h 97"/>
                  <a:gd name="T78" fmla="*/ 48 w 107"/>
                  <a:gd name="T79" fmla="*/ 15 h 97"/>
                  <a:gd name="T80" fmla="*/ 48 w 107"/>
                  <a:gd name="T81" fmla="*/ 8 h 97"/>
                  <a:gd name="T82" fmla="*/ 50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0" y="0"/>
                    </a:moveTo>
                    <a:lnTo>
                      <a:pt x="50" y="0"/>
                    </a:ln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7" name="Freeform 127">
                <a:extLst>
                  <a:ext uri="{FF2B5EF4-FFF2-40B4-BE49-F238E27FC236}">
                    <a16:creationId xmlns:a16="http://schemas.microsoft.com/office/drawing/2014/main" id="{2D746722-F516-F7AF-F069-AD4055DDCE52}"/>
                  </a:ext>
                </a:extLst>
              </p:cNvPr>
              <p:cNvSpPr>
                <a:spLocks/>
              </p:cNvSpPr>
              <p:nvPr/>
            </p:nvSpPr>
            <p:spPr bwMode="auto">
              <a:xfrm>
                <a:off x="4109" y="1617"/>
                <a:ext cx="208" cy="105"/>
              </a:xfrm>
              <a:custGeom>
                <a:avLst/>
                <a:gdLst>
                  <a:gd name="T0" fmla="*/ 0 w 208"/>
                  <a:gd name="T1" fmla="*/ 73 h 105"/>
                  <a:gd name="T2" fmla="*/ 0 w 208"/>
                  <a:gd name="T3" fmla="*/ 73 h 105"/>
                  <a:gd name="T4" fmla="*/ 13 w 208"/>
                  <a:gd name="T5" fmla="*/ 74 h 105"/>
                  <a:gd name="T6" fmla="*/ 25 w 208"/>
                  <a:gd name="T7" fmla="*/ 76 h 105"/>
                  <a:gd name="T8" fmla="*/ 38 w 208"/>
                  <a:gd name="T9" fmla="*/ 79 h 105"/>
                  <a:gd name="T10" fmla="*/ 50 w 208"/>
                  <a:gd name="T11" fmla="*/ 81 h 105"/>
                  <a:gd name="T12" fmla="*/ 63 w 208"/>
                  <a:gd name="T13" fmla="*/ 84 h 105"/>
                  <a:gd name="T14" fmla="*/ 75 w 208"/>
                  <a:gd name="T15" fmla="*/ 88 h 105"/>
                  <a:gd name="T16" fmla="*/ 87 w 208"/>
                  <a:gd name="T17" fmla="*/ 91 h 105"/>
                  <a:gd name="T18" fmla="*/ 99 w 208"/>
                  <a:gd name="T19" fmla="*/ 93 h 105"/>
                  <a:gd name="T20" fmla="*/ 112 w 208"/>
                  <a:gd name="T21" fmla="*/ 96 h 105"/>
                  <a:gd name="T22" fmla="*/ 124 w 208"/>
                  <a:gd name="T23" fmla="*/ 99 h 105"/>
                  <a:gd name="T24" fmla="*/ 137 w 208"/>
                  <a:gd name="T25" fmla="*/ 101 h 105"/>
                  <a:gd name="T26" fmla="*/ 150 w 208"/>
                  <a:gd name="T27" fmla="*/ 103 h 105"/>
                  <a:gd name="T28" fmla="*/ 163 w 208"/>
                  <a:gd name="T29" fmla="*/ 103 h 105"/>
                  <a:gd name="T30" fmla="*/ 175 w 208"/>
                  <a:gd name="T31" fmla="*/ 104 h 105"/>
                  <a:gd name="T32" fmla="*/ 189 w 208"/>
                  <a:gd name="T33" fmla="*/ 103 h 105"/>
                  <a:gd name="T34" fmla="*/ 202 w 208"/>
                  <a:gd name="T35" fmla="*/ 102 h 105"/>
                  <a:gd name="T36" fmla="*/ 205 w 208"/>
                  <a:gd name="T37" fmla="*/ 101 h 105"/>
                  <a:gd name="T38" fmla="*/ 206 w 208"/>
                  <a:gd name="T39" fmla="*/ 99 h 105"/>
                  <a:gd name="T40" fmla="*/ 207 w 208"/>
                  <a:gd name="T41" fmla="*/ 97 h 105"/>
                  <a:gd name="T42" fmla="*/ 207 w 208"/>
                  <a:gd name="T43" fmla="*/ 95 h 105"/>
                  <a:gd name="T44" fmla="*/ 207 w 208"/>
                  <a:gd name="T45" fmla="*/ 93 h 105"/>
                  <a:gd name="T46" fmla="*/ 207 w 208"/>
                  <a:gd name="T47" fmla="*/ 90 h 105"/>
                  <a:gd name="T48" fmla="*/ 206 w 208"/>
                  <a:gd name="T49" fmla="*/ 87 h 105"/>
                  <a:gd name="T50" fmla="*/ 205 w 208"/>
                  <a:gd name="T51" fmla="*/ 84 h 105"/>
                  <a:gd name="T52" fmla="*/ 203 w 208"/>
                  <a:gd name="T53" fmla="*/ 80 h 105"/>
                  <a:gd name="T54" fmla="*/ 200 w 208"/>
                  <a:gd name="T55" fmla="*/ 75 h 105"/>
                  <a:gd name="T56" fmla="*/ 198 w 208"/>
                  <a:gd name="T57" fmla="*/ 70 h 105"/>
                  <a:gd name="T58" fmla="*/ 195 w 208"/>
                  <a:gd name="T59" fmla="*/ 65 h 105"/>
                  <a:gd name="T60" fmla="*/ 193 w 208"/>
                  <a:gd name="T61" fmla="*/ 60 h 105"/>
                  <a:gd name="T62" fmla="*/ 191 w 208"/>
                  <a:gd name="T63" fmla="*/ 55 h 105"/>
                  <a:gd name="T64" fmla="*/ 189 w 208"/>
                  <a:gd name="T65" fmla="*/ 49 h 105"/>
                  <a:gd name="T66" fmla="*/ 187 w 208"/>
                  <a:gd name="T67" fmla="*/ 44 h 105"/>
                  <a:gd name="T68" fmla="*/ 185 w 208"/>
                  <a:gd name="T69" fmla="*/ 39 h 105"/>
                  <a:gd name="T70" fmla="*/ 182 w 208"/>
                  <a:gd name="T71" fmla="*/ 34 h 105"/>
                  <a:gd name="T72" fmla="*/ 180 w 208"/>
                  <a:gd name="T73" fmla="*/ 28 h 105"/>
                  <a:gd name="T74" fmla="*/ 178 w 208"/>
                  <a:gd name="T75" fmla="*/ 22 h 105"/>
                  <a:gd name="T76" fmla="*/ 176 w 208"/>
                  <a:gd name="T77" fmla="*/ 17 h 105"/>
                  <a:gd name="T78" fmla="*/ 173 w 208"/>
                  <a:gd name="T79" fmla="*/ 12 h 105"/>
                  <a:gd name="T80" fmla="*/ 172 w 208"/>
                  <a:gd name="T81" fmla="*/ 6 h 105"/>
                  <a:gd name="T82" fmla="*/ 169 w 208"/>
                  <a:gd name="T83" fmla="*/ 0 h 10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8" h="105">
                    <a:moveTo>
                      <a:pt x="0" y="73"/>
                    </a:moveTo>
                    <a:lnTo>
                      <a:pt x="0" y="73"/>
                    </a:lnTo>
                    <a:lnTo>
                      <a:pt x="13" y="74"/>
                    </a:lnTo>
                    <a:lnTo>
                      <a:pt x="25" y="76"/>
                    </a:lnTo>
                    <a:lnTo>
                      <a:pt x="38" y="79"/>
                    </a:lnTo>
                    <a:lnTo>
                      <a:pt x="50" y="81"/>
                    </a:lnTo>
                    <a:lnTo>
                      <a:pt x="63" y="84"/>
                    </a:lnTo>
                    <a:lnTo>
                      <a:pt x="75" y="88"/>
                    </a:lnTo>
                    <a:lnTo>
                      <a:pt x="87" y="91"/>
                    </a:lnTo>
                    <a:lnTo>
                      <a:pt x="99" y="93"/>
                    </a:lnTo>
                    <a:lnTo>
                      <a:pt x="112" y="96"/>
                    </a:lnTo>
                    <a:lnTo>
                      <a:pt x="124" y="99"/>
                    </a:lnTo>
                    <a:lnTo>
                      <a:pt x="137" y="101"/>
                    </a:lnTo>
                    <a:lnTo>
                      <a:pt x="150" y="103"/>
                    </a:lnTo>
                    <a:lnTo>
                      <a:pt x="163" y="103"/>
                    </a:lnTo>
                    <a:lnTo>
                      <a:pt x="175" y="104"/>
                    </a:lnTo>
                    <a:lnTo>
                      <a:pt x="189" y="103"/>
                    </a:lnTo>
                    <a:lnTo>
                      <a:pt x="202" y="102"/>
                    </a:lnTo>
                    <a:lnTo>
                      <a:pt x="205" y="101"/>
                    </a:lnTo>
                    <a:lnTo>
                      <a:pt x="206" y="99"/>
                    </a:lnTo>
                    <a:lnTo>
                      <a:pt x="207" y="97"/>
                    </a:lnTo>
                    <a:lnTo>
                      <a:pt x="207" y="95"/>
                    </a:lnTo>
                    <a:lnTo>
                      <a:pt x="207" y="93"/>
                    </a:lnTo>
                    <a:lnTo>
                      <a:pt x="207" y="90"/>
                    </a:lnTo>
                    <a:lnTo>
                      <a:pt x="206" y="87"/>
                    </a:lnTo>
                    <a:lnTo>
                      <a:pt x="205" y="84"/>
                    </a:lnTo>
                    <a:lnTo>
                      <a:pt x="203" y="80"/>
                    </a:lnTo>
                    <a:lnTo>
                      <a:pt x="200" y="75"/>
                    </a:lnTo>
                    <a:lnTo>
                      <a:pt x="198" y="70"/>
                    </a:lnTo>
                    <a:lnTo>
                      <a:pt x="195" y="65"/>
                    </a:lnTo>
                    <a:lnTo>
                      <a:pt x="193" y="60"/>
                    </a:lnTo>
                    <a:lnTo>
                      <a:pt x="191" y="55"/>
                    </a:lnTo>
                    <a:lnTo>
                      <a:pt x="189" y="49"/>
                    </a:lnTo>
                    <a:lnTo>
                      <a:pt x="187" y="44"/>
                    </a:lnTo>
                    <a:lnTo>
                      <a:pt x="185" y="39"/>
                    </a:lnTo>
                    <a:lnTo>
                      <a:pt x="182" y="34"/>
                    </a:lnTo>
                    <a:lnTo>
                      <a:pt x="180" y="28"/>
                    </a:lnTo>
                    <a:lnTo>
                      <a:pt x="178" y="22"/>
                    </a:lnTo>
                    <a:lnTo>
                      <a:pt x="176" y="17"/>
                    </a:lnTo>
                    <a:lnTo>
                      <a:pt x="173" y="12"/>
                    </a:lnTo>
                    <a:lnTo>
                      <a:pt x="172" y="6"/>
                    </a:lnTo>
                    <a:lnTo>
                      <a:pt x="16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8" name="Freeform 128">
                <a:extLst>
                  <a:ext uri="{FF2B5EF4-FFF2-40B4-BE49-F238E27FC236}">
                    <a16:creationId xmlns:a16="http://schemas.microsoft.com/office/drawing/2014/main" id="{91D9ADE5-9C20-5FD0-254F-E81DDB7C93A8}"/>
                  </a:ext>
                </a:extLst>
              </p:cNvPr>
              <p:cNvSpPr>
                <a:spLocks/>
              </p:cNvSpPr>
              <p:nvPr/>
            </p:nvSpPr>
            <p:spPr bwMode="auto">
              <a:xfrm>
                <a:off x="4434" y="1591"/>
                <a:ext cx="202" cy="133"/>
              </a:xfrm>
              <a:custGeom>
                <a:avLst/>
                <a:gdLst>
                  <a:gd name="T0" fmla="*/ 33 w 202"/>
                  <a:gd name="T1" fmla="*/ 0 h 133"/>
                  <a:gd name="T2" fmla="*/ 33 w 202"/>
                  <a:gd name="T3" fmla="*/ 0 h 133"/>
                  <a:gd name="T4" fmla="*/ 32 w 202"/>
                  <a:gd name="T5" fmla="*/ 5 h 133"/>
                  <a:gd name="T6" fmla="*/ 31 w 202"/>
                  <a:gd name="T7" fmla="*/ 11 h 133"/>
                  <a:gd name="T8" fmla="*/ 30 w 202"/>
                  <a:gd name="T9" fmla="*/ 16 h 133"/>
                  <a:gd name="T10" fmla="*/ 29 w 202"/>
                  <a:gd name="T11" fmla="*/ 22 h 133"/>
                  <a:gd name="T12" fmla="*/ 27 w 202"/>
                  <a:gd name="T13" fmla="*/ 27 h 133"/>
                  <a:gd name="T14" fmla="*/ 24 w 202"/>
                  <a:gd name="T15" fmla="*/ 34 h 133"/>
                  <a:gd name="T16" fmla="*/ 22 w 202"/>
                  <a:gd name="T17" fmla="*/ 39 h 133"/>
                  <a:gd name="T18" fmla="*/ 20 w 202"/>
                  <a:gd name="T19" fmla="*/ 45 h 133"/>
                  <a:gd name="T20" fmla="*/ 17 w 202"/>
                  <a:gd name="T21" fmla="*/ 51 h 133"/>
                  <a:gd name="T22" fmla="*/ 15 w 202"/>
                  <a:gd name="T23" fmla="*/ 58 h 133"/>
                  <a:gd name="T24" fmla="*/ 12 w 202"/>
                  <a:gd name="T25" fmla="*/ 63 h 133"/>
                  <a:gd name="T26" fmla="*/ 10 w 202"/>
                  <a:gd name="T27" fmla="*/ 70 h 133"/>
                  <a:gd name="T28" fmla="*/ 7 w 202"/>
                  <a:gd name="T29" fmla="*/ 76 h 133"/>
                  <a:gd name="T30" fmla="*/ 5 w 202"/>
                  <a:gd name="T31" fmla="*/ 82 h 133"/>
                  <a:gd name="T32" fmla="*/ 4 w 202"/>
                  <a:gd name="T33" fmla="*/ 88 h 133"/>
                  <a:gd name="T34" fmla="*/ 2 w 202"/>
                  <a:gd name="T35" fmla="*/ 95 h 133"/>
                  <a:gd name="T36" fmla="*/ 0 w 202"/>
                  <a:gd name="T37" fmla="*/ 105 h 133"/>
                  <a:gd name="T38" fmla="*/ 1 w 202"/>
                  <a:gd name="T39" fmla="*/ 114 h 133"/>
                  <a:gd name="T40" fmla="*/ 4 w 202"/>
                  <a:gd name="T41" fmla="*/ 121 h 133"/>
                  <a:gd name="T42" fmla="*/ 9 w 202"/>
                  <a:gd name="T43" fmla="*/ 126 h 133"/>
                  <a:gd name="T44" fmla="*/ 15 w 202"/>
                  <a:gd name="T45" fmla="*/ 129 h 133"/>
                  <a:gd name="T46" fmla="*/ 23 w 202"/>
                  <a:gd name="T47" fmla="*/ 131 h 133"/>
                  <a:gd name="T48" fmla="*/ 31 w 202"/>
                  <a:gd name="T49" fmla="*/ 132 h 133"/>
                  <a:gd name="T50" fmla="*/ 41 w 202"/>
                  <a:gd name="T51" fmla="*/ 132 h 133"/>
                  <a:gd name="T52" fmla="*/ 51 w 202"/>
                  <a:gd name="T53" fmla="*/ 131 h 133"/>
                  <a:gd name="T54" fmla="*/ 61 w 202"/>
                  <a:gd name="T55" fmla="*/ 130 h 133"/>
                  <a:gd name="T56" fmla="*/ 71 w 202"/>
                  <a:gd name="T57" fmla="*/ 129 h 133"/>
                  <a:gd name="T58" fmla="*/ 81 w 202"/>
                  <a:gd name="T59" fmla="*/ 128 h 133"/>
                  <a:gd name="T60" fmla="*/ 91 w 202"/>
                  <a:gd name="T61" fmla="*/ 127 h 133"/>
                  <a:gd name="T62" fmla="*/ 102 w 202"/>
                  <a:gd name="T63" fmla="*/ 125 h 133"/>
                  <a:gd name="T64" fmla="*/ 112 w 202"/>
                  <a:gd name="T65" fmla="*/ 123 h 133"/>
                  <a:gd name="T66" fmla="*/ 122 w 202"/>
                  <a:gd name="T67" fmla="*/ 122 h 133"/>
                  <a:gd name="T68" fmla="*/ 132 w 202"/>
                  <a:gd name="T69" fmla="*/ 120 h 133"/>
                  <a:gd name="T70" fmla="*/ 142 w 202"/>
                  <a:gd name="T71" fmla="*/ 117 h 133"/>
                  <a:gd name="T72" fmla="*/ 152 w 202"/>
                  <a:gd name="T73" fmla="*/ 116 h 133"/>
                  <a:gd name="T74" fmla="*/ 162 w 202"/>
                  <a:gd name="T75" fmla="*/ 113 h 133"/>
                  <a:gd name="T76" fmla="*/ 172 w 202"/>
                  <a:gd name="T77" fmla="*/ 110 h 133"/>
                  <a:gd name="T78" fmla="*/ 181 w 202"/>
                  <a:gd name="T79" fmla="*/ 108 h 133"/>
                  <a:gd name="T80" fmla="*/ 191 w 202"/>
                  <a:gd name="T81" fmla="*/ 105 h 133"/>
                  <a:gd name="T82" fmla="*/ 201 w 202"/>
                  <a:gd name="T83" fmla="*/ 102 h 1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2" h="133">
                    <a:moveTo>
                      <a:pt x="33" y="0"/>
                    </a:moveTo>
                    <a:lnTo>
                      <a:pt x="33" y="0"/>
                    </a:lnTo>
                    <a:lnTo>
                      <a:pt x="32" y="5"/>
                    </a:lnTo>
                    <a:lnTo>
                      <a:pt x="31" y="11"/>
                    </a:lnTo>
                    <a:lnTo>
                      <a:pt x="30" y="16"/>
                    </a:lnTo>
                    <a:lnTo>
                      <a:pt x="29" y="22"/>
                    </a:lnTo>
                    <a:lnTo>
                      <a:pt x="27" y="27"/>
                    </a:lnTo>
                    <a:lnTo>
                      <a:pt x="24" y="34"/>
                    </a:lnTo>
                    <a:lnTo>
                      <a:pt x="22" y="39"/>
                    </a:lnTo>
                    <a:lnTo>
                      <a:pt x="20" y="45"/>
                    </a:lnTo>
                    <a:lnTo>
                      <a:pt x="17" y="51"/>
                    </a:lnTo>
                    <a:lnTo>
                      <a:pt x="15" y="58"/>
                    </a:lnTo>
                    <a:lnTo>
                      <a:pt x="12" y="63"/>
                    </a:lnTo>
                    <a:lnTo>
                      <a:pt x="10" y="70"/>
                    </a:lnTo>
                    <a:lnTo>
                      <a:pt x="7" y="76"/>
                    </a:lnTo>
                    <a:lnTo>
                      <a:pt x="5" y="82"/>
                    </a:lnTo>
                    <a:lnTo>
                      <a:pt x="4" y="88"/>
                    </a:lnTo>
                    <a:lnTo>
                      <a:pt x="2" y="95"/>
                    </a:lnTo>
                    <a:lnTo>
                      <a:pt x="0" y="105"/>
                    </a:lnTo>
                    <a:lnTo>
                      <a:pt x="1" y="114"/>
                    </a:lnTo>
                    <a:lnTo>
                      <a:pt x="4" y="121"/>
                    </a:lnTo>
                    <a:lnTo>
                      <a:pt x="9" y="126"/>
                    </a:lnTo>
                    <a:lnTo>
                      <a:pt x="15" y="129"/>
                    </a:lnTo>
                    <a:lnTo>
                      <a:pt x="23" y="131"/>
                    </a:lnTo>
                    <a:lnTo>
                      <a:pt x="31" y="132"/>
                    </a:lnTo>
                    <a:lnTo>
                      <a:pt x="41" y="132"/>
                    </a:lnTo>
                    <a:lnTo>
                      <a:pt x="51" y="131"/>
                    </a:lnTo>
                    <a:lnTo>
                      <a:pt x="61" y="130"/>
                    </a:lnTo>
                    <a:lnTo>
                      <a:pt x="71" y="129"/>
                    </a:lnTo>
                    <a:lnTo>
                      <a:pt x="81" y="128"/>
                    </a:lnTo>
                    <a:lnTo>
                      <a:pt x="91" y="127"/>
                    </a:lnTo>
                    <a:lnTo>
                      <a:pt x="102" y="125"/>
                    </a:lnTo>
                    <a:lnTo>
                      <a:pt x="112" y="123"/>
                    </a:lnTo>
                    <a:lnTo>
                      <a:pt x="122" y="122"/>
                    </a:lnTo>
                    <a:lnTo>
                      <a:pt x="132" y="120"/>
                    </a:lnTo>
                    <a:lnTo>
                      <a:pt x="142" y="117"/>
                    </a:lnTo>
                    <a:lnTo>
                      <a:pt x="152" y="116"/>
                    </a:lnTo>
                    <a:lnTo>
                      <a:pt x="162" y="113"/>
                    </a:lnTo>
                    <a:lnTo>
                      <a:pt x="172" y="110"/>
                    </a:lnTo>
                    <a:lnTo>
                      <a:pt x="181" y="108"/>
                    </a:lnTo>
                    <a:lnTo>
                      <a:pt x="191" y="105"/>
                    </a:lnTo>
                    <a:lnTo>
                      <a:pt x="201" y="1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59" name="Freeform 129">
                <a:extLst>
                  <a:ext uri="{FF2B5EF4-FFF2-40B4-BE49-F238E27FC236}">
                    <a16:creationId xmlns:a16="http://schemas.microsoft.com/office/drawing/2014/main" id="{17874F88-FE64-A667-9756-CE6925D5F8A4}"/>
                  </a:ext>
                </a:extLst>
              </p:cNvPr>
              <p:cNvSpPr>
                <a:spLocks/>
              </p:cNvSpPr>
              <p:nvPr/>
            </p:nvSpPr>
            <p:spPr bwMode="auto">
              <a:xfrm>
                <a:off x="4301" y="1570"/>
                <a:ext cx="71" cy="164"/>
              </a:xfrm>
              <a:custGeom>
                <a:avLst/>
                <a:gdLst>
                  <a:gd name="T0" fmla="*/ 0 w 71"/>
                  <a:gd name="T1" fmla="*/ 0 h 164"/>
                  <a:gd name="T2" fmla="*/ 0 w 71"/>
                  <a:gd name="T3" fmla="*/ 0 h 164"/>
                  <a:gd name="T4" fmla="*/ 5 w 71"/>
                  <a:gd name="T5" fmla="*/ 8 h 164"/>
                  <a:gd name="T6" fmla="*/ 9 w 71"/>
                  <a:gd name="T7" fmla="*/ 17 h 164"/>
                  <a:gd name="T8" fmla="*/ 12 w 71"/>
                  <a:gd name="T9" fmla="*/ 28 h 164"/>
                  <a:gd name="T10" fmla="*/ 15 w 71"/>
                  <a:gd name="T11" fmla="*/ 41 h 164"/>
                  <a:gd name="T12" fmla="*/ 17 w 71"/>
                  <a:gd name="T13" fmla="*/ 54 h 164"/>
                  <a:gd name="T14" fmla="*/ 20 w 71"/>
                  <a:gd name="T15" fmla="*/ 67 h 164"/>
                  <a:gd name="T16" fmla="*/ 22 w 71"/>
                  <a:gd name="T17" fmla="*/ 81 h 164"/>
                  <a:gd name="T18" fmla="*/ 24 w 71"/>
                  <a:gd name="T19" fmla="*/ 94 h 164"/>
                  <a:gd name="T20" fmla="*/ 27 w 71"/>
                  <a:gd name="T21" fmla="*/ 108 h 164"/>
                  <a:gd name="T22" fmla="*/ 30 w 71"/>
                  <a:gd name="T23" fmla="*/ 120 h 164"/>
                  <a:gd name="T24" fmla="*/ 35 w 71"/>
                  <a:gd name="T25" fmla="*/ 132 h 164"/>
                  <a:gd name="T26" fmla="*/ 40 w 71"/>
                  <a:gd name="T27" fmla="*/ 142 h 164"/>
                  <a:gd name="T28" fmla="*/ 45 w 71"/>
                  <a:gd name="T29" fmla="*/ 150 h 164"/>
                  <a:gd name="T30" fmla="*/ 52 w 71"/>
                  <a:gd name="T31" fmla="*/ 157 h 164"/>
                  <a:gd name="T32" fmla="*/ 61 w 71"/>
                  <a:gd name="T33" fmla="*/ 162 h 164"/>
                  <a:gd name="T34" fmla="*/ 70 w 71"/>
                  <a:gd name="T35" fmla="*/ 163 h 1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164">
                    <a:moveTo>
                      <a:pt x="0" y="0"/>
                    </a:moveTo>
                    <a:lnTo>
                      <a:pt x="0" y="0"/>
                    </a:lnTo>
                    <a:lnTo>
                      <a:pt x="5" y="8"/>
                    </a:lnTo>
                    <a:lnTo>
                      <a:pt x="9" y="17"/>
                    </a:lnTo>
                    <a:lnTo>
                      <a:pt x="12" y="28"/>
                    </a:lnTo>
                    <a:lnTo>
                      <a:pt x="15" y="41"/>
                    </a:lnTo>
                    <a:lnTo>
                      <a:pt x="17" y="54"/>
                    </a:lnTo>
                    <a:lnTo>
                      <a:pt x="20" y="67"/>
                    </a:lnTo>
                    <a:lnTo>
                      <a:pt x="22" y="81"/>
                    </a:lnTo>
                    <a:lnTo>
                      <a:pt x="24" y="94"/>
                    </a:lnTo>
                    <a:lnTo>
                      <a:pt x="27" y="108"/>
                    </a:lnTo>
                    <a:lnTo>
                      <a:pt x="30" y="120"/>
                    </a:lnTo>
                    <a:lnTo>
                      <a:pt x="35" y="132"/>
                    </a:lnTo>
                    <a:lnTo>
                      <a:pt x="40" y="142"/>
                    </a:lnTo>
                    <a:lnTo>
                      <a:pt x="45" y="150"/>
                    </a:lnTo>
                    <a:lnTo>
                      <a:pt x="52" y="157"/>
                    </a:lnTo>
                    <a:lnTo>
                      <a:pt x="61" y="162"/>
                    </a:lnTo>
                    <a:lnTo>
                      <a:pt x="70" y="1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0" name="Freeform 130">
                <a:extLst>
                  <a:ext uri="{FF2B5EF4-FFF2-40B4-BE49-F238E27FC236}">
                    <a16:creationId xmlns:a16="http://schemas.microsoft.com/office/drawing/2014/main" id="{1B542034-D1F6-F806-9435-F222F035260C}"/>
                  </a:ext>
                </a:extLst>
              </p:cNvPr>
              <p:cNvSpPr>
                <a:spLocks/>
              </p:cNvSpPr>
              <p:nvPr/>
            </p:nvSpPr>
            <p:spPr bwMode="auto">
              <a:xfrm>
                <a:off x="4096" y="2122"/>
                <a:ext cx="71" cy="50"/>
              </a:xfrm>
              <a:custGeom>
                <a:avLst/>
                <a:gdLst>
                  <a:gd name="T0" fmla="*/ 0 w 71"/>
                  <a:gd name="T1" fmla="*/ 15 h 50"/>
                  <a:gd name="T2" fmla="*/ 4 w 71"/>
                  <a:gd name="T3" fmla="*/ 11 h 50"/>
                  <a:gd name="T4" fmla="*/ 9 w 71"/>
                  <a:gd name="T5" fmla="*/ 9 h 50"/>
                  <a:gd name="T6" fmla="*/ 13 w 71"/>
                  <a:gd name="T7" fmla="*/ 6 h 50"/>
                  <a:gd name="T8" fmla="*/ 17 w 71"/>
                  <a:gd name="T9" fmla="*/ 3 h 50"/>
                  <a:gd name="T10" fmla="*/ 22 w 71"/>
                  <a:gd name="T11" fmla="*/ 1 h 50"/>
                  <a:gd name="T12" fmla="*/ 27 w 71"/>
                  <a:gd name="T13" fmla="*/ 1 h 50"/>
                  <a:gd name="T14" fmla="*/ 32 w 71"/>
                  <a:gd name="T15" fmla="*/ 0 h 50"/>
                  <a:gd name="T16" fmla="*/ 37 w 71"/>
                  <a:gd name="T17" fmla="*/ 1 h 50"/>
                  <a:gd name="T18" fmla="*/ 43 w 71"/>
                  <a:gd name="T19" fmla="*/ 2 h 50"/>
                  <a:gd name="T20" fmla="*/ 49 w 71"/>
                  <a:gd name="T21" fmla="*/ 3 h 50"/>
                  <a:gd name="T22" fmla="*/ 55 w 71"/>
                  <a:gd name="T23" fmla="*/ 6 h 50"/>
                  <a:gd name="T24" fmla="*/ 60 w 71"/>
                  <a:gd name="T25" fmla="*/ 9 h 50"/>
                  <a:gd name="T26" fmla="*/ 64 w 71"/>
                  <a:gd name="T27" fmla="*/ 13 h 50"/>
                  <a:gd name="T28" fmla="*/ 68 w 71"/>
                  <a:gd name="T29" fmla="*/ 17 h 50"/>
                  <a:gd name="T30" fmla="*/ 70 w 71"/>
                  <a:gd name="T31" fmla="*/ 23 h 50"/>
                  <a:gd name="T32" fmla="*/ 70 w 71"/>
                  <a:gd name="T33" fmla="*/ 29 h 50"/>
                  <a:gd name="T34" fmla="*/ 68 w 71"/>
                  <a:gd name="T35" fmla="*/ 35 h 50"/>
                  <a:gd name="T36" fmla="*/ 65 w 71"/>
                  <a:gd name="T37" fmla="*/ 40 h 50"/>
                  <a:gd name="T38" fmla="*/ 61 w 71"/>
                  <a:gd name="T39" fmla="*/ 44 h 50"/>
                  <a:gd name="T40" fmla="*/ 55 w 71"/>
                  <a:gd name="T41" fmla="*/ 47 h 50"/>
                  <a:gd name="T42" fmla="*/ 49 w 71"/>
                  <a:gd name="T43" fmla="*/ 49 h 50"/>
                  <a:gd name="T44" fmla="*/ 43 w 71"/>
                  <a:gd name="T45" fmla="*/ 49 h 50"/>
                  <a:gd name="T46" fmla="*/ 36 w 71"/>
                  <a:gd name="T47" fmla="*/ 49 h 50"/>
                  <a:gd name="T48" fmla="*/ 30 w 71"/>
                  <a:gd name="T49" fmla="*/ 48 h 50"/>
                  <a:gd name="T50" fmla="*/ 26 w 71"/>
                  <a:gd name="T51" fmla="*/ 47 h 50"/>
                  <a:gd name="T52" fmla="*/ 21 w 71"/>
                  <a:gd name="T53" fmla="*/ 45 h 50"/>
                  <a:gd name="T54" fmla="*/ 17 w 71"/>
                  <a:gd name="T55" fmla="*/ 44 h 50"/>
                  <a:gd name="T56" fmla="*/ 13 w 71"/>
                  <a:gd name="T57" fmla="*/ 42 h 50"/>
                  <a:gd name="T58" fmla="*/ 9 w 71"/>
                  <a:gd name="T59" fmla="*/ 39 h 50"/>
                  <a:gd name="T60" fmla="*/ 6 w 71"/>
                  <a:gd name="T61" fmla="*/ 37 h 50"/>
                  <a:gd name="T62" fmla="*/ 4 w 71"/>
                  <a:gd name="T63" fmla="*/ 33 h 50"/>
                  <a:gd name="T64" fmla="*/ 3 w 71"/>
                  <a:gd name="T65" fmla="*/ 28 h 50"/>
                  <a:gd name="T66" fmla="*/ 0 w 71"/>
                  <a:gd name="T67" fmla="*/ 15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1" h="50">
                    <a:moveTo>
                      <a:pt x="0" y="15"/>
                    </a:move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1" name="Freeform 131">
                <a:extLst>
                  <a:ext uri="{FF2B5EF4-FFF2-40B4-BE49-F238E27FC236}">
                    <a16:creationId xmlns:a16="http://schemas.microsoft.com/office/drawing/2014/main" id="{92AEED42-4C36-BF70-B808-C8EA0C1F0F3F}"/>
                  </a:ext>
                </a:extLst>
              </p:cNvPr>
              <p:cNvSpPr>
                <a:spLocks/>
              </p:cNvSpPr>
              <p:nvPr/>
            </p:nvSpPr>
            <p:spPr bwMode="auto">
              <a:xfrm>
                <a:off x="4096" y="2122"/>
                <a:ext cx="71" cy="50"/>
              </a:xfrm>
              <a:custGeom>
                <a:avLst/>
                <a:gdLst>
                  <a:gd name="T0" fmla="*/ 0 w 71"/>
                  <a:gd name="T1" fmla="*/ 15 h 50"/>
                  <a:gd name="T2" fmla="*/ 0 w 71"/>
                  <a:gd name="T3" fmla="*/ 15 h 50"/>
                  <a:gd name="T4" fmla="*/ 4 w 71"/>
                  <a:gd name="T5" fmla="*/ 11 h 50"/>
                  <a:gd name="T6" fmla="*/ 9 w 71"/>
                  <a:gd name="T7" fmla="*/ 9 h 50"/>
                  <a:gd name="T8" fmla="*/ 13 w 71"/>
                  <a:gd name="T9" fmla="*/ 6 h 50"/>
                  <a:gd name="T10" fmla="*/ 17 w 71"/>
                  <a:gd name="T11" fmla="*/ 3 h 50"/>
                  <a:gd name="T12" fmla="*/ 22 w 71"/>
                  <a:gd name="T13" fmla="*/ 1 h 50"/>
                  <a:gd name="T14" fmla="*/ 27 w 71"/>
                  <a:gd name="T15" fmla="*/ 1 h 50"/>
                  <a:gd name="T16" fmla="*/ 32 w 71"/>
                  <a:gd name="T17" fmla="*/ 0 h 50"/>
                  <a:gd name="T18" fmla="*/ 37 w 71"/>
                  <a:gd name="T19" fmla="*/ 1 h 50"/>
                  <a:gd name="T20" fmla="*/ 43 w 71"/>
                  <a:gd name="T21" fmla="*/ 2 h 50"/>
                  <a:gd name="T22" fmla="*/ 49 w 71"/>
                  <a:gd name="T23" fmla="*/ 3 h 50"/>
                  <a:gd name="T24" fmla="*/ 55 w 71"/>
                  <a:gd name="T25" fmla="*/ 6 h 50"/>
                  <a:gd name="T26" fmla="*/ 60 w 71"/>
                  <a:gd name="T27" fmla="*/ 9 h 50"/>
                  <a:gd name="T28" fmla="*/ 64 w 71"/>
                  <a:gd name="T29" fmla="*/ 13 h 50"/>
                  <a:gd name="T30" fmla="*/ 68 w 71"/>
                  <a:gd name="T31" fmla="*/ 17 h 50"/>
                  <a:gd name="T32" fmla="*/ 70 w 71"/>
                  <a:gd name="T33" fmla="*/ 23 h 50"/>
                  <a:gd name="T34" fmla="*/ 70 w 71"/>
                  <a:gd name="T35" fmla="*/ 29 h 50"/>
                  <a:gd name="T36" fmla="*/ 68 w 71"/>
                  <a:gd name="T37" fmla="*/ 35 h 50"/>
                  <a:gd name="T38" fmla="*/ 65 w 71"/>
                  <a:gd name="T39" fmla="*/ 40 h 50"/>
                  <a:gd name="T40" fmla="*/ 61 w 71"/>
                  <a:gd name="T41" fmla="*/ 44 h 50"/>
                  <a:gd name="T42" fmla="*/ 55 w 71"/>
                  <a:gd name="T43" fmla="*/ 47 h 50"/>
                  <a:gd name="T44" fmla="*/ 49 w 71"/>
                  <a:gd name="T45" fmla="*/ 49 h 50"/>
                  <a:gd name="T46" fmla="*/ 43 w 71"/>
                  <a:gd name="T47" fmla="*/ 49 h 50"/>
                  <a:gd name="T48" fmla="*/ 36 w 71"/>
                  <a:gd name="T49" fmla="*/ 49 h 50"/>
                  <a:gd name="T50" fmla="*/ 30 w 71"/>
                  <a:gd name="T51" fmla="*/ 48 h 50"/>
                  <a:gd name="T52" fmla="*/ 26 w 71"/>
                  <a:gd name="T53" fmla="*/ 47 h 50"/>
                  <a:gd name="T54" fmla="*/ 21 w 71"/>
                  <a:gd name="T55" fmla="*/ 45 h 50"/>
                  <a:gd name="T56" fmla="*/ 17 w 71"/>
                  <a:gd name="T57" fmla="*/ 44 h 50"/>
                  <a:gd name="T58" fmla="*/ 13 w 71"/>
                  <a:gd name="T59" fmla="*/ 42 h 50"/>
                  <a:gd name="T60" fmla="*/ 9 w 71"/>
                  <a:gd name="T61" fmla="*/ 39 h 50"/>
                  <a:gd name="T62" fmla="*/ 6 w 71"/>
                  <a:gd name="T63" fmla="*/ 37 h 50"/>
                  <a:gd name="T64" fmla="*/ 4 w 71"/>
                  <a:gd name="T65" fmla="*/ 33 h 50"/>
                  <a:gd name="T66" fmla="*/ 3 w 71"/>
                  <a:gd name="T67" fmla="*/ 28 h 50"/>
                  <a:gd name="T68" fmla="*/ 0 w 71"/>
                  <a:gd name="T69" fmla="*/ 15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 h="50">
                    <a:moveTo>
                      <a:pt x="0" y="15"/>
                    </a:moveTo>
                    <a:lnTo>
                      <a:pt x="0" y="15"/>
                    </a:ln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2" name="Freeform 132">
                <a:extLst>
                  <a:ext uri="{FF2B5EF4-FFF2-40B4-BE49-F238E27FC236}">
                    <a16:creationId xmlns:a16="http://schemas.microsoft.com/office/drawing/2014/main" id="{375DA3B9-6D9C-52EB-B05F-4B1EA4773828}"/>
                  </a:ext>
                </a:extLst>
              </p:cNvPr>
              <p:cNvSpPr>
                <a:spLocks/>
              </p:cNvSpPr>
              <p:nvPr/>
            </p:nvSpPr>
            <p:spPr bwMode="auto">
              <a:xfrm>
                <a:off x="4123" y="2141"/>
                <a:ext cx="22" cy="17"/>
              </a:xfrm>
              <a:custGeom>
                <a:avLst/>
                <a:gdLst>
                  <a:gd name="T0" fmla="*/ 0 w 22"/>
                  <a:gd name="T1" fmla="*/ 4 h 17"/>
                  <a:gd name="T2" fmla="*/ 1 w 22"/>
                  <a:gd name="T3" fmla="*/ 9 h 17"/>
                  <a:gd name="T4" fmla="*/ 2 w 22"/>
                  <a:gd name="T5" fmla="*/ 12 h 17"/>
                  <a:gd name="T6" fmla="*/ 5 w 22"/>
                  <a:gd name="T7" fmla="*/ 14 h 17"/>
                  <a:gd name="T8" fmla="*/ 8 w 22"/>
                  <a:gd name="T9" fmla="*/ 15 h 17"/>
                  <a:gd name="T10" fmla="*/ 11 w 22"/>
                  <a:gd name="T11" fmla="*/ 16 h 17"/>
                  <a:gd name="T12" fmla="*/ 14 w 22"/>
                  <a:gd name="T13" fmla="*/ 15 h 17"/>
                  <a:gd name="T14" fmla="*/ 18 w 22"/>
                  <a:gd name="T15" fmla="*/ 14 h 17"/>
                  <a:gd name="T16" fmla="*/ 20 w 22"/>
                  <a:gd name="T17" fmla="*/ 12 h 17"/>
                  <a:gd name="T18" fmla="*/ 21 w 22"/>
                  <a:gd name="T19" fmla="*/ 9 h 17"/>
                  <a:gd name="T20" fmla="*/ 21 w 22"/>
                  <a:gd name="T21" fmla="*/ 6 h 17"/>
                  <a:gd name="T22" fmla="*/ 20 w 22"/>
                  <a:gd name="T23" fmla="*/ 4 h 17"/>
                  <a:gd name="T24" fmla="*/ 19 w 22"/>
                  <a:gd name="T25" fmla="*/ 0 h 17"/>
                  <a:gd name="T26" fmla="*/ 18 w 22"/>
                  <a:gd name="T27" fmla="*/ 1 h 17"/>
                  <a:gd name="T28" fmla="*/ 17 w 22"/>
                  <a:gd name="T29" fmla="*/ 2 h 17"/>
                  <a:gd name="T30" fmla="*/ 0 w 22"/>
                  <a:gd name="T31" fmla="*/ 4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lnTo>
                      <a:pt x="0" y="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3" name="Freeform 133">
                <a:extLst>
                  <a:ext uri="{FF2B5EF4-FFF2-40B4-BE49-F238E27FC236}">
                    <a16:creationId xmlns:a16="http://schemas.microsoft.com/office/drawing/2014/main" id="{66D1F519-5E99-A1C2-60F7-E5C3E84E96FC}"/>
                  </a:ext>
                </a:extLst>
              </p:cNvPr>
              <p:cNvSpPr>
                <a:spLocks/>
              </p:cNvSpPr>
              <p:nvPr/>
            </p:nvSpPr>
            <p:spPr bwMode="auto">
              <a:xfrm>
                <a:off x="4123" y="2141"/>
                <a:ext cx="22" cy="17"/>
              </a:xfrm>
              <a:custGeom>
                <a:avLst/>
                <a:gdLst>
                  <a:gd name="T0" fmla="*/ 0 w 22"/>
                  <a:gd name="T1" fmla="*/ 4 h 17"/>
                  <a:gd name="T2" fmla="*/ 0 w 22"/>
                  <a:gd name="T3" fmla="*/ 4 h 17"/>
                  <a:gd name="T4" fmla="*/ 1 w 22"/>
                  <a:gd name="T5" fmla="*/ 9 h 17"/>
                  <a:gd name="T6" fmla="*/ 2 w 22"/>
                  <a:gd name="T7" fmla="*/ 12 h 17"/>
                  <a:gd name="T8" fmla="*/ 5 w 22"/>
                  <a:gd name="T9" fmla="*/ 14 h 17"/>
                  <a:gd name="T10" fmla="*/ 8 w 22"/>
                  <a:gd name="T11" fmla="*/ 15 h 17"/>
                  <a:gd name="T12" fmla="*/ 11 w 22"/>
                  <a:gd name="T13" fmla="*/ 16 h 17"/>
                  <a:gd name="T14" fmla="*/ 14 w 22"/>
                  <a:gd name="T15" fmla="*/ 15 h 17"/>
                  <a:gd name="T16" fmla="*/ 18 w 22"/>
                  <a:gd name="T17" fmla="*/ 14 h 17"/>
                  <a:gd name="T18" fmla="*/ 20 w 22"/>
                  <a:gd name="T19" fmla="*/ 12 h 17"/>
                  <a:gd name="T20" fmla="*/ 21 w 22"/>
                  <a:gd name="T21" fmla="*/ 9 h 17"/>
                  <a:gd name="T22" fmla="*/ 21 w 22"/>
                  <a:gd name="T23" fmla="*/ 6 h 17"/>
                  <a:gd name="T24" fmla="*/ 20 w 22"/>
                  <a:gd name="T25" fmla="*/ 4 h 17"/>
                  <a:gd name="T26" fmla="*/ 19 w 22"/>
                  <a:gd name="T27" fmla="*/ 0 h 17"/>
                  <a:gd name="T28" fmla="*/ 18 w 22"/>
                  <a:gd name="T29" fmla="*/ 1 h 17"/>
                  <a:gd name="T30" fmla="*/ 17 w 22"/>
                  <a:gd name="T31" fmla="*/ 2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0" y="4"/>
                    </a:ln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4" name="Freeform 134">
                <a:extLst>
                  <a:ext uri="{FF2B5EF4-FFF2-40B4-BE49-F238E27FC236}">
                    <a16:creationId xmlns:a16="http://schemas.microsoft.com/office/drawing/2014/main" id="{81905A9E-ACD9-D1ED-DD5E-54A967918179}"/>
                  </a:ext>
                </a:extLst>
              </p:cNvPr>
              <p:cNvSpPr>
                <a:spLocks/>
              </p:cNvSpPr>
              <p:nvPr/>
            </p:nvSpPr>
            <p:spPr bwMode="auto">
              <a:xfrm>
                <a:off x="4547" y="2119"/>
                <a:ext cx="74" cy="49"/>
              </a:xfrm>
              <a:custGeom>
                <a:avLst/>
                <a:gdLst>
                  <a:gd name="T0" fmla="*/ 0 w 74"/>
                  <a:gd name="T1" fmla="*/ 24 h 49"/>
                  <a:gd name="T2" fmla="*/ 4 w 74"/>
                  <a:gd name="T3" fmla="*/ 20 h 49"/>
                  <a:gd name="T4" fmla="*/ 7 w 74"/>
                  <a:gd name="T5" fmla="*/ 16 h 49"/>
                  <a:gd name="T6" fmla="*/ 11 w 74"/>
                  <a:gd name="T7" fmla="*/ 12 h 49"/>
                  <a:gd name="T8" fmla="*/ 15 w 74"/>
                  <a:gd name="T9" fmla="*/ 8 h 49"/>
                  <a:gd name="T10" fmla="*/ 19 w 74"/>
                  <a:gd name="T11" fmla="*/ 6 h 49"/>
                  <a:gd name="T12" fmla="*/ 24 w 74"/>
                  <a:gd name="T13" fmla="*/ 3 h 49"/>
                  <a:gd name="T14" fmla="*/ 28 w 74"/>
                  <a:gd name="T15" fmla="*/ 1 h 49"/>
                  <a:gd name="T16" fmla="*/ 33 w 74"/>
                  <a:gd name="T17" fmla="*/ 1 h 49"/>
                  <a:gd name="T18" fmla="*/ 39 w 74"/>
                  <a:gd name="T19" fmla="*/ 0 h 49"/>
                  <a:gd name="T20" fmla="*/ 46 w 74"/>
                  <a:gd name="T21" fmla="*/ 1 h 49"/>
                  <a:gd name="T22" fmla="*/ 52 w 74"/>
                  <a:gd name="T23" fmla="*/ 2 h 49"/>
                  <a:gd name="T24" fmla="*/ 58 w 74"/>
                  <a:gd name="T25" fmla="*/ 3 h 49"/>
                  <a:gd name="T26" fmla="*/ 63 w 74"/>
                  <a:gd name="T27" fmla="*/ 6 h 49"/>
                  <a:gd name="T28" fmla="*/ 67 w 74"/>
                  <a:gd name="T29" fmla="*/ 9 h 49"/>
                  <a:gd name="T30" fmla="*/ 70 w 74"/>
                  <a:gd name="T31" fmla="*/ 14 h 49"/>
                  <a:gd name="T32" fmla="*/ 72 w 74"/>
                  <a:gd name="T33" fmla="*/ 19 h 49"/>
                  <a:gd name="T34" fmla="*/ 73 w 74"/>
                  <a:gd name="T35" fmla="*/ 26 h 49"/>
                  <a:gd name="T36" fmla="*/ 71 w 74"/>
                  <a:gd name="T37" fmla="*/ 32 h 49"/>
                  <a:gd name="T38" fmla="*/ 68 w 74"/>
                  <a:gd name="T39" fmla="*/ 36 h 49"/>
                  <a:gd name="T40" fmla="*/ 63 w 74"/>
                  <a:gd name="T41" fmla="*/ 41 h 49"/>
                  <a:gd name="T42" fmla="*/ 58 w 74"/>
                  <a:gd name="T43" fmla="*/ 44 h 49"/>
                  <a:gd name="T44" fmla="*/ 51 w 74"/>
                  <a:gd name="T45" fmla="*/ 46 h 49"/>
                  <a:gd name="T46" fmla="*/ 45 w 74"/>
                  <a:gd name="T47" fmla="*/ 48 h 49"/>
                  <a:gd name="T48" fmla="*/ 39 w 74"/>
                  <a:gd name="T49" fmla="*/ 48 h 49"/>
                  <a:gd name="T50" fmla="*/ 34 w 74"/>
                  <a:gd name="T51" fmla="*/ 48 h 49"/>
                  <a:gd name="T52" fmla="*/ 29 w 74"/>
                  <a:gd name="T53" fmla="*/ 48 h 49"/>
                  <a:gd name="T54" fmla="*/ 25 w 74"/>
                  <a:gd name="T55" fmla="*/ 47 h 49"/>
                  <a:gd name="T56" fmla="*/ 21 w 74"/>
                  <a:gd name="T57" fmla="*/ 47 h 49"/>
                  <a:gd name="T58" fmla="*/ 17 w 74"/>
                  <a:gd name="T59" fmla="*/ 45 h 49"/>
                  <a:gd name="T60" fmla="*/ 13 w 74"/>
                  <a:gd name="T61" fmla="*/ 43 h 49"/>
                  <a:gd name="T62" fmla="*/ 10 w 74"/>
                  <a:gd name="T63" fmla="*/ 40 h 49"/>
                  <a:gd name="T64" fmla="*/ 7 w 74"/>
                  <a:gd name="T65" fmla="*/ 35 h 49"/>
                  <a:gd name="T66" fmla="*/ 0 w 74"/>
                  <a:gd name="T67" fmla="*/ 24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4" h="49">
                    <a:moveTo>
                      <a:pt x="0" y="24"/>
                    </a:move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5" name="Freeform 135">
                <a:extLst>
                  <a:ext uri="{FF2B5EF4-FFF2-40B4-BE49-F238E27FC236}">
                    <a16:creationId xmlns:a16="http://schemas.microsoft.com/office/drawing/2014/main" id="{9EC3FFF8-92E2-373B-5E3D-6932079336BE}"/>
                  </a:ext>
                </a:extLst>
              </p:cNvPr>
              <p:cNvSpPr>
                <a:spLocks/>
              </p:cNvSpPr>
              <p:nvPr/>
            </p:nvSpPr>
            <p:spPr bwMode="auto">
              <a:xfrm>
                <a:off x="4547" y="2119"/>
                <a:ext cx="74" cy="49"/>
              </a:xfrm>
              <a:custGeom>
                <a:avLst/>
                <a:gdLst>
                  <a:gd name="T0" fmla="*/ 0 w 74"/>
                  <a:gd name="T1" fmla="*/ 24 h 49"/>
                  <a:gd name="T2" fmla="*/ 0 w 74"/>
                  <a:gd name="T3" fmla="*/ 24 h 49"/>
                  <a:gd name="T4" fmla="*/ 4 w 74"/>
                  <a:gd name="T5" fmla="*/ 20 h 49"/>
                  <a:gd name="T6" fmla="*/ 7 w 74"/>
                  <a:gd name="T7" fmla="*/ 16 h 49"/>
                  <a:gd name="T8" fmla="*/ 11 w 74"/>
                  <a:gd name="T9" fmla="*/ 12 h 49"/>
                  <a:gd name="T10" fmla="*/ 15 w 74"/>
                  <a:gd name="T11" fmla="*/ 8 h 49"/>
                  <a:gd name="T12" fmla="*/ 19 w 74"/>
                  <a:gd name="T13" fmla="*/ 6 h 49"/>
                  <a:gd name="T14" fmla="*/ 24 w 74"/>
                  <a:gd name="T15" fmla="*/ 3 h 49"/>
                  <a:gd name="T16" fmla="*/ 28 w 74"/>
                  <a:gd name="T17" fmla="*/ 1 h 49"/>
                  <a:gd name="T18" fmla="*/ 33 w 74"/>
                  <a:gd name="T19" fmla="*/ 1 h 49"/>
                  <a:gd name="T20" fmla="*/ 39 w 74"/>
                  <a:gd name="T21" fmla="*/ 0 h 49"/>
                  <a:gd name="T22" fmla="*/ 46 w 74"/>
                  <a:gd name="T23" fmla="*/ 1 h 49"/>
                  <a:gd name="T24" fmla="*/ 52 w 74"/>
                  <a:gd name="T25" fmla="*/ 2 h 49"/>
                  <a:gd name="T26" fmla="*/ 58 w 74"/>
                  <a:gd name="T27" fmla="*/ 3 h 49"/>
                  <a:gd name="T28" fmla="*/ 63 w 74"/>
                  <a:gd name="T29" fmla="*/ 6 h 49"/>
                  <a:gd name="T30" fmla="*/ 67 w 74"/>
                  <a:gd name="T31" fmla="*/ 9 h 49"/>
                  <a:gd name="T32" fmla="*/ 70 w 74"/>
                  <a:gd name="T33" fmla="*/ 14 h 49"/>
                  <a:gd name="T34" fmla="*/ 72 w 74"/>
                  <a:gd name="T35" fmla="*/ 19 h 49"/>
                  <a:gd name="T36" fmla="*/ 73 w 74"/>
                  <a:gd name="T37" fmla="*/ 26 h 49"/>
                  <a:gd name="T38" fmla="*/ 71 w 74"/>
                  <a:gd name="T39" fmla="*/ 32 h 49"/>
                  <a:gd name="T40" fmla="*/ 68 w 74"/>
                  <a:gd name="T41" fmla="*/ 36 h 49"/>
                  <a:gd name="T42" fmla="*/ 63 w 74"/>
                  <a:gd name="T43" fmla="*/ 41 h 49"/>
                  <a:gd name="T44" fmla="*/ 58 w 74"/>
                  <a:gd name="T45" fmla="*/ 44 h 49"/>
                  <a:gd name="T46" fmla="*/ 51 w 74"/>
                  <a:gd name="T47" fmla="*/ 46 h 49"/>
                  <a:gd name="T48" fmla="*/ 45 w 74"/>
                  <a:gd name="T49" fmla="*/ 48 h 49"/>
                  <a:gd name="T50" fmla="*/ 39 w 74"/>
                  <a:gd name="T51" fmla="*/ 48 h 49"/>
                  <a:gd name="T52" fmla="*/ 34 w 74"/>
                  <a:gd name="T53" fmla="*/ 48 h 49"/>
                  <a:gd name="T54" fmla="*/ 29 w 74"/>
                  <a:gd name="T55" fmla="*/ 48 h 49"/>
                  <a:gd name="T56" fmla="*/ 25 w 74"/>
                  <a:gd name="T57" fmla="*/ 47 h 49"/>
                  <a:gd name="T58" fmla="*/ 21 w 74"/>
                  <a:gd name="T59" fmla="*/ 47 h 49"/>
                  <a:gd name="T60" fmla="*/ 17 w 74"/>
                  <a:gd name="T61" fmla="*/ 45 h 49"/>
                  <a:gd name="T62" fmla="*/ 13 w 74"/>
                  <a:gd name="T63" fmla="*/ 43 h 49"/>
                  <a:gd name="T64" fmla="*/ 10 w 74"/>
                  <a:gd name="T65" fmla="*/ 40 h 49"/>
                  <a:gd name="T66" fmla="*/ 7 w 74"/>
                  <a:gd name="T67" fmla="*/ 35 h 49"/>
                  <a:gd name="T68" fmla="*/ 0 w 74"/>
                  <a:gd name="T69" fmla="*/ 24 h 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9">
                    <a:moveTo>
                      <a:pt x="0" y="24"/>
                    </a:moveTo>
                    <a:lnTo>
                      <a:pt x="0" y="24"/>
                    </a:ln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6" name="Freeform 136">
                <a:extLst>
                  <a:ext uri="{FF2B5EF4-FFF2-40B4-BE49-F238E27FC236}">
                    <a16:creationId xmlns:a16="http://schemas.microsoft.com/office/drawing/2014/main" id="{8174BA77-A74E-9EC1-3998-30118C1574C2}"/>
                  </a:ext>
                </a:extLst>
              </p:cNvPr>
              <p:cNvSpPr>
                <a:spLocks/>
              </p:cNvSpPr>
              <p:nvPr/>
            </p:nvSpPr>
            <p:spPr bwMode="auto">
              <a:xfrm>
                <a:off x="4576" y="2135"/>
                <a:ext cx="23" cy="18"/>
              </a:xfrm>
              <a:custGeom>
                <a:avLst/>
                <a:gdLst>
                  <a:gd name="T0" fmla="*/ 0 w 23"/>
                  <a:gd name="T1" fmla="*/ 9 h 18"/>
                  <a:gd name="T2" fmla="*/ 2 w 23"/>
                  <a:gd name="T3" fmla="*/ 13 h 18"/>
                  <a:gd name="T4" fmla="*/ 5 w 23"/>
                  <a:gd name="T5" fmla="*/ 16 h 18"/>
                  <a:gd name="T6" fmla="*/ 8 w 23"/>
                  <a:gd name="T7" fmla="*/ 17 h 18"/>
                  <a:gd name="T8" fmla="*/ 12 w 23"/>
                  <a:gd name="T9" fmla="*/ 17 h 18"/>
                  <a:gd name="T10" fmla="*/ 14 w 23"/>
                  <a:gd name="T11" fmla="*/ 17 h 18"/>
                  <a:gd name="T12" fmla="*/ 18 w 23"/>
                  <a:gd name="T13" fmla="*/ 15 h 18"/>
                  <a:gd name="T14" fmla="*/ 20 w 23"/>
                  <a:gd name="T15" fmla="*/ 13 h 18"/>
                  <a:gd name="T16" fmla="*/ 22 w 23"/>
                  <a:gd name="T17" fmla="*/ 10 h 18"/>
                  <a:gd name="T18" fmla="*/ 22 w 23"/>
                  <a:gd name="T19" fmla="*/ 8 h 18"/>
                  <a:gd name="T20" fmla="*/ 22 w 23"/>
                  <a:gd name="T21" fmla="*/ 5 h 18"/>
                  <a:gd name="T22" fmla="*/ 20 w 23"/>
                  <a:gd name="T23" fmla="*/ 3 h 18"/>
                  <a:gd name="T24" fmla="*/ 17 w 23"/>
                  <a:gd name="T25" fmla="*/ 0 h 18"/>
                  <a:gd name="T26" fmla="*/ 17 w 23"/>
                  <a:gd name="T27" fmla="*/ 1 h 18"/>
                  <a:gd name="T28" fmla="*/ 17 w 23"/>
                  <a:gd name="T29" fmla="*/ 2 h 18"/>
                  <a:gd name="T30" fmla="*/ 16 w 23"/>
                  <a:gd name="T31" fmla="*/ 2 h 18"/>
                  <a:gd name="T32" fmla="*/ 0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lnTo>
                      <a:pt x="0" y="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7" name="Freeform 137">
                <a:extLst>
                  <a:ext uri="{FF2B5EF4-FFF2-40B4-BE49-F238E27FC236}">
                    <a16:creationId xmlns:a16="http://schemas.microsoft.com/office/drawing/2014/main" id="{3E2D8E0A-12BC-1187-FA23-73467A2EB971}"/>
                  </a:ext>
                </a:extLst>
              </p:cNvPr>
              <p:cNvSpPr>
                <a:spLocks/>
              </p:cNvSpPr>
              <p:nvPr/>
            </p:nvSpPr>
            <p:spPr bwMode="auto">
              <a:xfrm>
                <a:off x="4576" y="2135"/>
                <a:ext cx="23" cy="18"/>
              </a:xfrm>
              <a:custGeom>
                <a:avLst/>
                <a:gdLst>
                  <a:gd name="T0" fmla="*/ 0 w 23"/>
                  <a:gd name="T1" fmla="*/ 9 h 18"/>
                  <a:gd name="T2" fmla="*/ 0 w 23"/>
                  <a:gd name="T3" fmla="*/ 9 h 18"/>
                  <a:gd name="T4" fmla="*/ 2 w 23"/>
                  <a:gd name="T5" fmla="*/ 13 h 18"/>
                  <a:gd name="T6" fmla="*/ 5 w 23"/>
                  <a:gd name="T7" fmla="*/ 16 h 18"/>
                  <a:gd name="T8" fmla="*/ 8 w 23"/>
                  <a:gd name="T9" fmla="*/ 17 h 18"/>
                  <a:gd name="T10" fmla="*/ 12 w 23"/>
                  <a:gd name="T11" fmla="*/ 17 h 18"/>
                  <a:gd name="T12" fmla="*/ 14 w 23"/>
                  <a:gd name="T13" fmla="*/ 17 h 18"/>
                  <a:gd name="T14" fmla="*/ 18 w 23"/>
                  <a:gd name="T15" fmla="*/ 15 h 18"/>
                  <a:gd name="T16" fmla="*/ 20 w 23"/>
                  <a:gd name="T17" fmla="*/ 13 h 18"/>
                  <a:gd name="T18" fmla="*/ 22 w 23"/>
                  <a:gd name="T19" fmla="*/ 10 h 18"/>
                  <a:gd name="T20" fmla="*/ 22 w 23"/>
                  <a:gd name="T21" fmla="*/ 8 h 18"/>
                  <a:gd name="T22" fmla="*/ 22 w 23"/>
                  <a:gd name="T23" fmla="*/ 5 h 18"/>
                  <a:gd name="T24" fmla="*/ 20 w 23"/>
                  <a:gd name="T25" fmla="*/ 3 h 18"/>
                  <a:gd name="T26" fmla="*/ 17 w 23"/>
                  <a:gd name="T27" fmla="*/ 0 h 18"/>
                  <a:gd name="T28" fmla="*/ 17 w 23"/>
                  <a:gd name="T29" fmla="*/ 1 h 18"/>
                  <a:gd name="T30" fmla="*/ 17 w 23"/>
                  <a:gd name="T31" fmla="*/ 2 h 18"/>
                  <a:gd name="T32" fmla="*/ 16 w 23"/>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8" name="Freeform 138">
                <a:extLst>
                  <a:ext uri="{FF2B5EF4-FFF2-40B4-BE49-F238E27FC236}">
                    <a16:creationId xmlns:a16="http://schemas.microsoft.com/office/drawing/2014/main" id="{DE3AD443-4A7B-A4FC-B56A-E28D75381A93}"/>
                  </a:ext>
                </a:extLst>
              </p:cNvPr>
              <p:cNvSpPr>
                <a:spLocks/>
              </p:cNvSpPr>
              <p:nvPr/>
            </p:nvSpPr>
            <p:spPr bwMode="auto">
              <a:xfrm>
                <a:off x="4403" y="1548"/>
                <a:ext cx="37" cy="139"/>
              </a:xfrm>
              <a:custGeom>
                <a:avLst/>
                <a:gdLst>
                  <a:gd name="T0" fmla="*/ 36 w 37"/>
                  <a:gd name="T1" fmla="*/ 0 h 139"/>
                  <a:gd name="T2" fmla="*/ 36 w 37"/>
                  <a:gd name="T3" fmla="*/ 0 h 139"/>
                  <a:gd name="T4" fmla="*/ 34 w 37"/>
                  <a:gd name="T5" fmla="*/ 9 h 139"/>
                  <a:gd name="T6" fmla="*/ 33 w 37"/>
                  <a:gd name="T7" fmla="*/ 18 h 139"/>
                  <a:gd name="T8" fmla="*/ 31 w 37"/>
                  <a:gd name="T9" fmla="*/ 28 h 139"/>
                  <a:gd name="T10" fmla="*/ 28 w 37"/>
                  <a:gd name="T11" fmla="*/ 37 h 139"/>
                  <a:gd name="T12" fmla="*/ 26 w 37"/>
                  <a:gd name="T13" fmla="*/ 47 h 139"/>
                  <a:gd name="T14" fmla="*/ 24 w 37"/>
                  <a:gd name="T15" fmla="*/ 57 h 139"/>
                  <a:gd name="T16" fmla="*/ 21 w 37"/>
                  <a:gd name="T17" fmla="*/ 67 h 139"/>
                  <a:gd name="T18" fmla="*/ 18 w 37"/>
                  <a:gd name="T19" fmla="*/ 77 h 139"/>
                  <a:gd name="T20" fmla="*/ 16 w 37"/>
                  <a:gd name="T21" fmla="*/ 87 h 139"/>
                  <a:gd name="T22" fmla="*/ 13 w 37"/>
                  <a:gd name="T23" fmla="*/ 96 h 139"/>
                  <a:gd name="T24" fmla="*/ 10 w 37"/>
                  <a:gd name="T25" fmla="*/ 104 h 139"/>
                  <a:gd name="T26" fmla="*/ 8 w 37"/>
                  <a:gd name="T27" fmla="*/ 112 h 139"/>
                  <a:gd name="T28" fmla="*/ 5 w 37"/>
                  <a:gd name="T29" fmla="*/ 120 h 139"/>
                  <a:gd name="T30" fmla="*/ 3 w 37"/>
                  <a:gd name="T31" fmla="*/ 127 h 139"/>
                  <a:gd name="T32" fmla="*/ 1 w 37"/>
                  <a:gd name="T33" fmla="*/ 132 h 139"/>
                  <a:gd name="T34" fmla="*/ 0 w 37"/>
                  <a:gd name="T35" fmla="*/ 138 h 1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139">
                    <a:moveTo>
                      <a:pt x="36" y="0"/>
                    </a:moveTo>
                    <a:lnTo>
                      <a:pt x="36" y="0"/>
                    </a:lnTo>
                    <a:lnTo>
                      <a:pt x="34" y="9"/>
                    </a:lnTo>
                    <a:lnTo>
                      <a:pt x="33" y="18"/>
                    </a:lnTo>
                    <a:lnTo>
                      <a:pt x="31" y="28"/>
                    </a:lnTo>
                    <a:lnTo>
                      <a:pt x="28" y="37"/>
                    </a:lnTo>
                    <a:lnTo>
                      <a:pt x="26" y="47"/>
                    </a:lnTo>
                    <a:lnTo>
                      <a:pt x="24" y="57"/>
                    </a:lnTo>
                    <a:lnTo>
                      <a:pt x="21" y="67"/>
                    </a:lnTo>
                    <a:lnTo>
                      <a:pt x="18" y="77"/>
                    </a:lnTo>
                    <a:lnTo>
                      <a:pt x="16" y="87"/>
                    </a:lnTo>
                    <a:lnTo>
                      <a:pt x="13" y="96"/>
                    </a:lnTo>
                    <a:lnTo>
                      <a:pt x="10" y="104"/>
                    </a:lnTo>
                    <a:lnTo>
                      <a:pt x="8" y="112"/>
                    </a:lnTo>
                    <a:lnTo>
                      <a:pt x="5" y="120"/>
                    </a:lnTo>
                    <a:lnTo>
                      <a:pt x="3" y="127"/>
                    </a:lnTo>
                    <a:lnTo>
                      <a:pt x="1" y="132"/>
                    </a:lnTo>
                    <a:lnTo>
                      <a:pt x="0" y="13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69" name="Freeform 139">
                <a:extLst>
                  <a:ext uri="{FF2B5EF4-FFF2-40B4-BE49-F238E27FC236}">
                    <a16:creationId xmlns:a16="http://schemas.microsoft.com/office/drawing/2014/main" id="{ED3E3D6F-FE47-5DBC-CFEC-1553F05B2FB3}"/>
                  </a:ext>
                </a:extLst>
              </p:cNvPr>
              <p:cNvSpPr>
                <a:spLocks/>
              </p:cNvSpPr>
              <p:nvPr/>
            </p:nvSpPr>
            <p:spPr bwMode="auto">
              <a:xfrm>
                <a:off x="3892" y="2123"/>
                <a:ext cx="83" cy="176"/>
              </a:xfrm>
              <a:custGeom>
                <a:avLst/>
                <a:gdLst>
                  <a:gd name="T0" fmla="*/ 0 w 83"/>
                  <a:gd name="T1" fmla="*/ 175 h 176"/>
                  <a:gd name="T2" fmla="*/ 4 w 83"/>
                  <a:gd name="T3" fmla="*/ 170 h 176"/>
                  <a:gd name="T4" fmla="*/ 8 w 83"/>
                  <a:gd name="T5" fmla="*/ 165 h 176"/>
                  <a:gd name="T6" fmla="*/ 12 w 83"/>
                  <a:gd name="T7" fmla="*/ 162 h 176"/>
                  <a:gd name="T8" fmla="*/ 17 w 83"/>
                  <a:gd name="T9" fmla="*/ 159 h 176"/>
                  <a:gd name="T10" fmla="*/ 22 w 83"/>
                  <a:gd name="T11" fmla="*/ 158 h 176"/>
                  <a:gd name="T12" fmla="*/ 27 w 83"/>
                  <a:gd name="T13" fmla="*/ 157 h 176"/>
                  <a:gd name="T14" fmla="*/ 32 w 83"/>
                  <a:gd name="T15" fmla="*/ 157 h 176"/>
                  <a:gd name="T16" fmla="*/ 37 w 83"/>
                  <a:gd name="T17" fmla="*/ 157 h 176"/>
                  <a:gd name="T18" fmla="*/ 43 w 83"/>
                  <a:gd name="T19" fmla="*/ 158 h 176"/>
                  <a:gd name="T20" fmla="*/ 48 w 83"/>
                  <a:gd name="T21" fmla="*/ 159 h 176"/>
                  <a:gd name="T22" fmla="*/ 53 w 83"/>
                  <a:gd name="T23" fmla="*/ 159 h 176"/>
                  <a:gd name="T24" fmla="*/ 59 w 83"/>
                  <a:gd name="T25" fmla="*/ 161 h 176"/>
                  <a:gd name="T26" fmla="*/ 65 w 83"/>
                  <a:gd name="T27" fmla="*/ 162 h 176"/>
                  <a:gd name="T28" fmla="*/ 71 w 83"/>
                  <a:gd name="T29" fmla="*/ 163 h 176"/>
                  <a:gd name="T30" fmla="*/ 76 w 83"/>
                  <a:gd name="T31" fmla="*/ 163 h 176"/>
                  <a:gd name="T32" fmla="*/ 82 w 83"/>
                  <a:gd name="T33" fmla="*/ 163 h 176"/>
                  <a:gd name="T34" fmla="*/ 73 w 83"/>
                  <a:gd name="T35" fmla="*/ 157 h 176"/>
                  <a:gd name="T36" fmla="*/ 64 w 83"/>
                  <a:gd name="T37" fmla="*/ 149 h 176"/>
                  <a:gd name="T38" fmla="*/ 57 w 83"/>
                  <a:gd name="T39" fmla="*/ 141 h 176"/>
                  <a:gd name="T40" fmla="*/ 49 w 83"/>
                  <a:gd name="T41" fmla="*/ 132 h 176"/>
                  <a:gd name="T42" fmla="*/ 43 w 83"/>
                  <a:gd name="T43" fmla="*/ 123 h 176"/>
                  <a:gd name="T44" fmla="*/ 38 w 83"/>
                  <a:gd name="T45" fmla="*/ 113 h 176"/>
                  <a:gd name="T46" fmla="*/ 33 w 83"/>
                  <a:gd name="T47" fmla="*/ 103 h 176"/>
                  <a:gd name="T48" fmla="*/ 29 w 83"/>
                  <a:gd name="T49" fmla="*/ 92 h 176"/>
                  <a:gd name="T50" fmla="*/ 25 w 83"/>
                  <a:gd name="T51" fmla="*/ 81 h 176"/>
                  <a:gd name="T52" fmla="*/ 22 w 83"/>
                  <a:gd name="T53" fmla="*/ 70 h 176"/>
                  <a:gd name="T54" fmla="*/ 19 w 83"/>
                  <a:gd name="T55" fmla="*/ 58 h 176"/>
                  <a:gd name="T56" fmla="*/ 17 w 83"/>
                  <a:gd name="T57" fmla="*/ 46 h 176"/>
                  <a:gd name="T58" fmla="*/ 15 w 83"/>
                  <a:gd name="T59" fmla="*/ 35 h 176"/>
                  <a:gd name="T60" fmla="*/ 14 w 83"/>
                  <a:gd name="T61" fmla="*/ 23 h 176"/>
                  <a:gd name="T62" fmla="*/ 12 w 83"/>
                  <a:gd name="T63" fmla="*/ 11 h 176"/>
                  <a:gd name="T64" fmla="*/ 12 w 83"/>
                  <a:gd name="T65" fmla="*/ 0 h 176"/>
                  <a:gd name="T66" fmla="*/ 14 w 83"/>
                  <a:gd name="T67" fmla="*/ 4 h 176"/>
                  <a:gd name="T68" fmla="*/ 14 w 83"/>
                  <a:gd name="T69" fmla="*/ 8 h 176"/>
                  <a:gd name="T70" fmla="*/ 14 w 83"/>
                  <a:gd name="T71" fmla="*/ 12 h 176"/>
                  <a:gd name="T72" fmla="*/ 14 w 83"/>
                  <a:gd name="T73" fmla="*/ 15 h 176"/>
                  <a:gd name="T74" fmla="*/ 14 w 83"/>
                  <a:gd name="T75" fmla="*/ 20 h 176"/>
                  <a:gd name="T76" fmla="*/ 13 w 83"/>
                  <a:gd name="T77" fmla="*/ 25 h 176"/>
                  <a:gd name="T78" fmla="*/ 13 w 83"/>
                  <a:gd name="T79" fmla="*/ 30 h 176"/>
                  <a:gd name="T80" fmla="*/ 14 w 83"/>
                  <a:gd name="T81" fmla="*/ 37 h 176"/>
                  <a:gd name="T82" fmla="*/ 14 w 83"/>
                  <a:gd name="T83" fmla="*/ 43 h 176"/>
                  <a:gd name="T84" fmla="*/ 15 w 83"/>
                  <a:gd name="T85" fmla="*/ 48 h 176"/>
                  <a:gd name="T86" fmla="*/ 16 w 83"/>
                  <a:gd name="T87" fmla="*/ 54 h 176"/>
                  <a:gd name="T88" fmla="*/ 18 w 83"/>
                  <a:gd name="T89" fmla="*/ 61 h 176"/>
                  <a:gd name="T90" fmla="*/ 19 w 83"/>
                  <a:gd name="T91" fmla="*/ 68 h 176"/>
                  <a:gd name="T92" fmla="*/ 21 w 83"/>
                  <a:gd name="T93" fmla="*/ 74 h 176"/>
                  <a:gd name="T94" fmla="*/ 22 w 83"/>
                  <a:gd name="T95" fmla="*/ 80 h 176"/>
                  <a:gd name="T96" fmla="*/ 23 w 83"/>
                  <a:gd name="T97" fmla="*/ 87 h 176"/>
                  <a:gd name="T98" fmla="*/ 24 w 83"/>
                  <a:gd name="T99" fmla="*/ 93 h 176"/>
                  <a:gd name="T100" fmla="*/ 25 w 83"/>
                  <a:gd name="T101" fmla="*/ 100 h 176"/>
                  <a:gd name="T102" fmla="*/ 25 w 83"/>
                  <a:gd name="T103" fmla="*/ 107 h 176"/>
                  <a:gd name="T104" fmla="*/ 25 w 83"/>
                  <a:gd name="T105" fmla="*/ 113 h 176"/>
                  <a:gd name="T106" fmla="*/ 24 w 83"/>
                  <a:gd name="T107" fmla="*/ 119 h 176"/>
                  <a:gd name="T108" fmla="*/ 22 w 83"/>
                  <a:gd name="T109" fmla="*/ 126 h 176"/>
                  <a:gd name="T110" fmla="*/ 21 w 83"/>
                  <a:gd name="T111" fmla="*/ 131 h 176"/>
                  <a:gd name="T112" fmla="*/ 18 w 83"/>
                  <a:gd name="T113" fmla="*/ 137 h 176"/>
                  <a:gd name="T114" fmla="*/ 0 w 83"/>
                  <a:gd name="T115" fmla="*/ 175 h 1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6">
                    <a:moveTo>
                      <a:pt x="0" y="175"/>
                    </a:move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0" name="Freeform 140">
                <a:extLst>
                  <a:ext uri="{FF2B5EF4-FFF2-40B4-BE49-F238E27FC236}">
                    <a16:creationId xmlns:a16="http://schemas.microsoft.com/office/drawing/2014/main" id="{0B1B16E2-B174-29D8-7452-877B7689B9BC}"/>
                  </a:ext>
                </a:extLst>
              </p:cNvPr>
              <p:cNvSpPr>
                <a:spLocks/>
              </p:cNvSpPr>
              <p:nvPr/>
            </p:nvSpPr>
            <p:spPr bwMode="auto">
              <a:xfrm>
                <a:off x="3892" y="2123"/>
                <a:ext cx="83" cy="176"/>
              </a:xfrm>
              <a:custGeom>
                <a:avLst/>
                <a:gdLst>
                  <a:gd name="T0" fmla="*/ 0 w 83"/>
                  <a:gd name="T1" fmla="*/ 175 h 176"/>
                  <a:gd name="T2" fmla="*/ 0 w 83"/>
                  <a:gd name="T3" fmla="*/ 175 h 176"/>
                  <a:gd name="T4" fmla="*/ 4 w 83"/>
                  <a:gd name="T5" fmla="*/ 170 h 176"/>
                  <a:gd name="T6" fmla="*/ 8 w 83"/>
                  <a:gd name="T7" fmla="*/ 165 h 176"/>
                  <a:gd name="T8" fmla="*/ 12 w 83"/>
                  <a:gd name="T9" fmla="*/ 162 h 176"/>
                  <a:gd name="T10" fmla="*/ 17 w 83"/>
                  <a:gd name="T11" fmla="*/ 159 h 176"/>
                  <a:gd name="T12" fmla="*/ 22 w 83"/>
                  <a:gd name="T13" fmla="*/ 158 h 176"/>
                  <a:gd name="T14" fmla="*/ 27 w 83"/>
                  <a:gd name="T15" fmla="*/ 157 h 176"/>
                  <a:gd name="T16" fmla="*/ 32 w 83"/>
                  <a:gd name="T17" fmla="*/ 157 h 176"/>
                  <a:gd name="T18" fmla="*/ 37 w 83"/>
                  <a:gd name="T19" fmla="*/ 157 h 176"/>
                  <a:gd name="T20" fmla="*/ 43 w 83"/>
                  <a:gd name="T21" fmla="*/ 158 h 176"/>
                  <a:gd name="T22" fmla="*/ 48 w 83"/>
                  <a:gd name="T23" fmla="*/ 159 h 176"/>
                  <a:gd name="T24" fmla="*/ 53 w 83"/>
                  <a:gd name="T25" fmla="*/ 159 h 176"/>
                  <a:gd name="T26" fmla="*/ 59 w 83"/>
                  <a:gd name="T27" fmla="*/ 161 h 176"/>
                  <a:gd name="T28" fmla="*/ 65 w 83"/>
                  <a:gd name="T29" fmla="*/ 162 h 176"/>
                  <a:gd name="T30" fmla="*/ 71 w 83"/>
                  <a:gd name="T31" fmla="*/ 163 h 176"/>
                  <a:gd name="T32" fmla="*/ 76 w 83"/>
                  <a:gd name="T33" fmla="*/ 163 h 176"/>
                  <a:gd name="T34" fmla="*/ 82 w 83"/>
                  <a:gd name="T35" fmla="*/ 163 h 176"/>
                  <a:gd name="T36" fmla="*/ 73 w 83"/>
                  <a:gd name="T37" fmla="*/ 157 h 176"/>
                  <a:gd name="T38" fmla="*/ 64 w 83"/>
                  <a:gd name="T39" fmla="*/ 149 h 176"/>
                  <a:gd name="T40" fmla="*/ 57 w 83"/>
                  <a:gd name="T41" fmla="*/ 141 h 176"/>
                  <a:gd name="T42" fmla="*/ 49 w 83"/>
                  <a:gd name="T43" fmla="*/ 132 h 176"/>
                  <a:gd name="T44" fmla="*/ 43 w 83"/>
                  <a:gd name="T45" fmla="*/ 123 h 176"/>
                  <a:gd name="T46" fmla="*/ 38 w 83"/>
                  <a:gd name="T47" fmla="*/ 113 h 176"/>
                  <a:gd name="T48" fmla="*/ 33 w 83"/>
                  <a:gd name="T49" fmla="*/ 103 h 176"/>
                  <a:gd name="T50" fmla="*/ 29 w 83"/>
                  <a:gd name="T51" fmla="*/ 92 h 176"/>
                  <a:gd name="T52" fmla="*/ 25 w 83"/>
                  <a:gd name="T53" fmla="*/ 81 h 176"/>
                  <a:gd name="T54" fmla="*/ 22 w 83"/>
                  <a:gd name="T55" fmla="*/ 70 h 176"/>
                  <a:gd name="T56" fmla="*/ 19 w 83"/>
                  <a:gd name="T57" fmla="*/ 58 h 176"/>
                  <a:gd name="T58" fmla="*/ 17 w 83"/>
                  <a:gd name="T59" fmla="*/ 46 h 176"/>
                  <a:gd name="T60" fmla="*/ 15 w 83"/>
                  <a:gd name="T61" fmla="*/ 35 h 176"/>
                  <a:gd name="T62" fmla="*/ 14 w 83"/>
                  <a:gd name="T63" fmla="*/ 23 h 176"/>
                  <a:gd name="T64" fmla="*/ 12 w 83"/>
                  <a:gd name="T65" fmla="*/ 11 h 176"/>
                  <a:gd name="T66" fmla="*/ 12 w 83"/>
                  <a:gd name="T67" fmla="*/ 0 h 176"/>
                  <a:gd name="T68" fmla="*/ 14 w 83"/>
                  <a:gd name="T69" fmla="*/ 4 h 176"/>
                  <a:gd name="T70" fmla="*/ 14 w 83"/>
                  <a:gd name="T71" fmla="*/ 8 h 176"/>
                  <a:gd name="T72" fmla="*/ 14 w 83"/>
                  <a:gd name="T73" fmla="*/ 12 h 176"/>
                  <a:gd name="T74" fmla="*/ 14 w 83"/>
                  <a:gd name="T75" fmla="*/ 15 h 176"/>
                  <a:gd name="T76" fmla="*/ 14 w 83"/>
                  <a:gd name="T77" fmla="*/ 20 h 176"/>
                  <a:gd name="T78" fmla="*/ 13 w 83"/>
                  <a:gd name="T79" fmla="*/ 25 h 176"/>
                  <a:gd name="T80" fmla="*/ 13 w 83"/>
                  <a:gd name="T81" fmla="*/ 30 h 176"/>
                  <a:gd name="T82" fmla="*/ 14 w 83"/>
                  <a:gd name="T83" fmla="*/ 37 h 176"/>
                  <a:gd name="T84" fmla="*/ 14 w 83"/>
                  <a:gd name="T85" fmla="*/ 43 h 176"/>
                  <a:gd name="T86" fmla="*/ 15 w 83"/>
                  <a:gd name="T87" fmla="*/ 48 h 176"/>
                  <a:gd name="T88" fmla="*/ 16 w 83"/>
                  <a:gd name="T89" fmla="*/ 54 h 176"/>
                  <a:gd name="T90" fmla="*/ 18 w 83"/>
                  <a:gd name="T91" fmla="*/ 61 h 176"/>
                  <a:gd name="T92" fmla="*/ 19 w 83"/>
                  <a:gd name="T93" fmla="*/ 68 h 176"/>
                  <a:gd name="T94" fmla="*/ 21 w 83"/>
                  <a:gd name="T95" fmla="*/ 74 h 176"/>
                  <a:gd name="T96" fmla="*/ 22 w 83"/>
                  <a:gd name="T97" fmla="*/ 80 h 176"/>
                  <a:gd name="T98" fmla="*/ 23 w 83"/>
                  <a:gd name="T99" fmla="*/ 87 h 176"/>
                  <a:gd name="T100" fmla="*/ 24 w 83"/>
                  <a:gd name="T101" fmla="*/ 93 h 176"/>
                  <a:gd name="T102" fmla="*/ 25 w 83"/>
                  <a:gd name="T103" fmla="*/ 100 h 176"/>
                  <a:gd name="T104" fmla="*/ 25 w 83"/>
                  <a:gd name="T105" fmla="*/ 107 h 176"/>
                  <a:gd name="T106" fmla="*/ 25 w 83"/>
                  <a:gd name="T107" fmla="*/ 113 h 176"/>
                  <a:gd name="T108" fmla="*/ 24 w 83"/>
                  <a:gd name="T109" fmla="*/ 119 h 176"/>
                  <a:gd name="T110" fmla="*/ 22 w 83"/>
                  <a:gd name="T111" fmla="*/ 126 h 176"/>
                  <a:gd name="T112" fmla="*/ 21 w 83"/>
                  <a:gd name="T113" fmla="*/ 131 h 176"/>
                  <a:gd name="T114" fmla="*/ 18 w 83"/>
                  <a:gd name="T115" fmla="*/ 137 h 176"/>
                  <a:gd name="T116" fmla="*/ 0 w 83"/>
                  <a:gd name="T117" fmla="*/ 175 h 1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6">
                    <a:moveTo>
                      <a:pt x="0" y="175"/>
                    </a:moveTo>
                    <a:lnTo>
                      <a:pt x="0" y="175"/>
                    </a:ln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1" name="Freeform 141">
                <a:extLst>
                  <a:ext uri="{FF2B5EF4-FFF2-40B4-BE49-F238E27FC236}">
                    <a16:creationId xmlns:a16="http://schemas.microsoft.com/office/drawing/2014/main" id="{E0C0200F-80B8-BE6B-14FA-5B92FFEFD657}"/>
                  </a:ext>
                </a:extLst>
              </p:cNvPr>
              <p:cNvSpPr>
                <a:spLocks/>
              </p:cNvSpPr>
              <p:nvPr/>
            </p:nvSpPr>
            <p:spPr bwMode="auto">
              <a:xfrm>
                <a:off x="4761" y="2105"/>
                <a:ext cx="83" cy="177"/>
              </a:xfrm>
              <a:custGeom>
                <a:avLst/>
                <a:gdLst>
                  <a:gd name="T0" fmla="*/ 82 w 83"/>
                  <a:gd name="T1" fmla="*/ 176 h 177"/>
                  <a:gd name="T2" fmla="*/ 78 w 83"/>
                  <a:gd name="T3" fmla="*/ 171 h 177"/>
                  <a:gd name="T4" fmla="*/ 74 w 83"/>
                  <a:gd name="T5" fmla="*/ 166 h 177"/>
                  <a:gd name="T6" fmla="*/ 70 w 83"/>
                  <a:gd name="T7" fmla="*/ 163 h 177"/>
                  <a:gd name="T8" fmla="*/ 65 w 83"/>
                  <a:gd name="T9" fmla="*/ 160 h 177"/>
                  <a:gd name="T10" fmla="*/ 60 w 83"/>
                  <a:gd name="T11" fmla="*/ 159 h 177"/>
                  <a:gd name="T12" fmla="*/ 55 w 83"/>
                  <a:gd name="T13" fmla="*/ 158 h 177"/>
                  <a:gd name="T14" fmla="*/ 50 w 83"/>
                  <a:gd name="T15" fmla="*/ 158 h 177"/>
                  <a:gd name="T16" fmla="*/ 45 w 83"/>
                  <a:gd name="T17" fmla="*/ 158 h 177"/>
                  <a:gd name="T18" fmla="*/ 39 w 83"/>
                  <a:gd name="T19" fmla="*/ 159 h 177"/>
                  <a:gd name="T20" fmla="*/ 34 w 83"/>
                  <a:gd name="T21" fmla="*/ 159 h 177"/>
                  <a:gd name="T22" fmla="*/ 28 w 83"/>
                  <a:gd name="T23" fmla="*/ 160 h 177"/>
                  <a:gd name="T24" fmla="*/ 23 w 83"/>
                  <a:gd name="T25" fmla="*/ 161 h 177"/>
                  <a:gd name="T26" fmla="*/ 17 w 83"/>
                  <a:gd name="T27" fmla="*/ 163 h 177"/>
                  <a:gd name="T28" fmla="*/ 11 w 83"/>
                  <a:gd name="T29" fmla="*/ 163 h 177"/>
                  <a:gd name="T30" fmla="*/ 6 w 83"/>
                  <a:gd name="T31" fmla="*/ 164 h 177"/>
                  <a:gd name="T32" fmla="*/ 0 w 83"/>
                  <a:gd name="T33" fmla="*/ 164 h 177"/>
                  <a:gd name="T34" fmla="*/ 9 w 83"/>
                  <a:gd name="T35" fmla="*/ 157 h 177"/>
                  <a:gd name="T36" fmla="*/ 18 w 83"/>
                  <a:gd name="T37" fmla="*/ 150 h 177"/>
                  <a:gd name="T38" fmla="*/ 25 w 83"/>
                  <a:gd name="T39" fmla="*/ 142 h 177"/>
                  <a:gd name="T40" fmla="*/ 32 w 83"/>
                  <a:gd name="T41" fmla="*/ 133 h 177"/>
                  <a:gd name="T42" fmla="*/ 38 w 83"/>
                  <a:gd name="T43" fmla="*/ 124 h 177"/>
                  <a:gd name="T44" fmla="*/ 44 w 83"/>
                  <a:gd name="T45" fmla="*/ 114 h 177"/>
                  <a:gd name="T46" fmla="*/ 49 w 83"/>
                  <a:gd name="T47" fmla="*/ 104 h 177"/>
                  <a:gd name="T48" fmla="*/ 53 w 83"/>
                  <a:gd name="T49" fmla="*/ 93 h 177"/>
                  <a:gd name="T50" fmla="*/ 57 w 83"/>
                  <a:gd name="T51" fmla="*/ 82 h 177"/>
                  <a:gd name="T52" fmla="*/ 60 w 83"/>
                  <a:gd name="T53" fmla="*/ 71 h 177"/>
                  <a:gd name="T54" fmla="*/ 63 w 83"/>
                  <a:gd name="T55" fmla="*/ 59 h 177"/>
                  <a:gd name="T56" fmla="*/ 65 w 83"/>
                  <a:gd name="T57" fmla="*/ 47 h 177"/>
                  <a:gd name="T58" fmla="*/ 67 w 83"/>
                  <a:gd name="T59" fmla="*/ 36 h 177"/>
                  <a:gd name="T60" fmla="*/ 68 w 83"/>
                  <a:gd name="T61" fmla="*/ 24 h 177"/>
                  <a:gd name="T62" fmla="*/ 70 w 83"/>
                  <a:gd name="T63" fmla="*/ 12 h 177"/>
                  <a:gd name="T64" fmla="*/ 70 w 83"/>
                  <a:gd name="T65" fmla="*/ 0 h 177"/>
                  <a:gd name="T66" fmla="*/ 68 w 83"/>
                  <a:gd name="T67" fmla="*/ 5 h 177"/>
                  <a:gd name="T68" fmla="*/ 68 w 83"/>
                  <a:gd name="T69" fmla="*/ 8 h 177"/>
                  <a:gd name="T70" fmla="*/ 68 w 83"/>
                  <a:gd name="T71" fmla="*/ 12 h 177"/>
                  <a:gd name="T72" fmla="*/ 68 w 83"/>
                  <a:gd name="T73" fmla="*/ 16 h 177"/>
                  <a:gd name="T74" fmla="*/ 68 w 83"/>
                  <a:gd name="T75" fmla="*/ 21 h 177"/>
                  <a:gd name="T76" fmla="*/ 69 w 83"/>
                  <a:gd name="T77" fmla="*/ 26 h 177"/>
                  <a:gd name="T78" fmla="*/ 69 w 83"/>
                  <a:gd name="T79" fmla="*/ 31 h 177"/>
                  <a:gd name="T80" fmla="*/ 68 w 83"/>
                  <a:gd name="T81" fmla="*/ 38 h 177"/>
                  <a:gd name="T82" fmla="*/ 68 w 83"/>
                  <a:gd name="T83" fmla="*/ 44 h 177"/>
                  <a:gd name="T84" fmla="*/ 67 w 83"/>
                  <a:gd name="T85" fmla="*/ 49 h 177"/>
                  <a:gd name="T86" fmla="*/ 66 w 83"/>
                  <a:gd name="T87" fmla="*/ 55 h 177"/>
                  <a:gd name="T88" fmla="*/ 64 w 83"/>
                  <a:gd name="T89" fmla="*/ 61 h 177"/>
                  <a:gd name="T90" fmla="*/ 62 w 83"/>
                  <a:gd name="T91" fmla="*/ 67 h 177"/>
                  <a:gd name="T92" fmla="*/ 61 w 83"/>
                  <a:gd name="T93" fmla="*/ 74 h 177"/>
                  <a:gd name="T94" fmla="*/ 60 w 83"/>
                  <a:gd name="T95" fmla="*/ 80 h 177"/>
                  <a:gd name="T96" fmla="*/ 58 w 83"/>
                  <a:gd name="T97" fmla="*/ 87 h 177"/>
                  <a:gd name="T98" fmla="*/ 58 w 83"/>
                  <a:gd name="T99" fmla="*/ 94 h 177"/>
                  <a:gd name="T100" fmla="*/ 57 w 83"/>
                  <a:gd name="T101" fmla="*/ 100 h 177"/>
                  <a:gd name="T102" fmla="*/ 57 w 83"/>
                  <a:gd name="T103" fmla="*/ 107 h 177"/>
                  <a:gd name="T104" fmla="*/ 57 w 83"/>
                  <a:gd name="T105" fmla="*/ 114 h 177"/>
                  <a:gd name="T106" fmla="*/ 58 w 83"/>
                  <a:gd name="T107" fmla="*/ 120 h 177"/>
                  <a:gd name="T108" fmla="*/ 59 w 83"/>
                  <a:gd name="T109" fmla="*/ 126 h 177"/>
                  <a:gd name="T110" fmla="*/ 61 w 83"/>
                  <a:gd name="T111" fmla="*/ 132 h 177"/>
                  <a:gd name="T112" fmla="*/ 64 w 83"/>
                  <a:gd name="T113" fmla="*/ 138 h 177"/>
                  <a:gd name="T114" fmla="*/ 82 w 83"/>
                  <a:gd name="T115" fmla="*/ 176 h 17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7">
                    <a:moveTo>
                      <a:pt x="82" y="176"/>
                    </a:move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2" name="Freeform 142">
                <a:extLst>
                  <a:ext uri="{FF2B5EF4-FFF2-40B4-BE49-F238E27FC236}">
                    <a16:creationId xmlns:a16="http://schemas.microsoft.com/office/drawing/2014/main" id="{8EF251D8-F266-0BE8-751A-8CB2917F0BDA}"/>
                  </a:ext>
                </a:extLst>
              </p:cNvPr>
              <p:cNvSpPr>
                <a:spLocks/>
              </p:cNvSpPr>
              <p:nvPr/>
            </p:nvSpPr>
            <p:spPr bwMode="auto">
              <a:xfrm>
                <a:off x="4761" y="2105"/>
                <a:ext cx="83" cy="177"/>
              </a:xfrm>
              <a:custGeom>
                <a:avLst/>
                <a:gdLst>
                  <a:gd name="T0" fmla="*/ 82 w 83"/>
                  <a:gd name="T1" fmla="*/ 176 h 177"/>
                  <a:gd name="T2" fmla="*/ 82 w 83"/>
                  <a:gd name="T3" fmla="*/ 176 h 177"/>
                  <a:gd name="T4" fmla="*/ 78 w 83"/>
                  <a:gd name="T5" fmla="*/ 171 h 177"/>
                  <a:gd name="T6" fmla="*/ 74 w 83"/>
                  <a:gd name="T7" fmla="*/ 166 h 177"/>
                  <a:gd name="T8" fmla="*/ 70 w 83"/>
                  <a:gd name="T9" fmla="*/ 163 h 177"/>
                  <a:gd name="T10" fmla="*/ 65 w 83"/>
                  <a:gd name="T11" fmla="*/ 160 h 177"/>
                  <a:gd name="T12" fmla="*/ 60 w 83"/>
                  <a:gd name="T13" fmla="*/ 159 h 177"/>
                  <a:gd name="T14" fmla="*/ 55 w 83"/>
                  <a:gd name="T15" fmla="*/ 158 h 177"/>
                  <a:gd name="T16" fmla="*/ 50 w 83"/>
                  <a:gd name="T17" fmla="*/ 158 h 177"/>
                  <a:gd name="T18" fmla="*/ 45 w 83"/>
                  <a:gd name="T19" fmla="*/ 158 h 177"/>
                  <a:gd name="T20" fmla="*/ 39 w 83"/>
                  <a:gd name="T21" fmla="*/ 159 h 177"/>
                  <a:gd name="T22" fmla="*/ 34 w 83"/>
                  <a:gd name="T23" fmla="*/ 159 h 177"/>
                  <a:gd name="T24" fmla="*/ 28 w 83"/>
                  <a:gd name="T25" fmla="*/ 160 h 177"/>
                  <a:gd name="T26" fmla="*/ 23 w 83"/>
                  <a:gd name="T27" fmla="*/ 161 h 177"/>
                  <a:gd name="T28" fmla="*/ 17 w 83"/>
                  <a:gd name="T29" fmla="*/ 163 h 177"/>
                  <a:gd name="T30" fmla="*/ 11 w 83"/>
                  <a:gd name="T31" fmla="*/ 163 h 177"/>
                  <a:gd name="T32" fmla="*/ 6 w 83"/>
                  <a:gd name="T33" fmla="*/ 164 h 177"/>
                  <a:gd name="T34" fmla="*/ 0 w 83"/>
                  <a:gd name="T35" fmla="*/ 164 h 177"/>
                  <a:gd name="T36" fmla="*/ 9 w 83"/>
                  <a:gd name="T37" fmla="*/ 157 h 177"/>
                  <a:gd name="T38" fmla="*/ 18 w 83"/>
                  <a:gd name="T39" fmla="*/ 150 h 177"/>
                  <a:gd name="T40" fmla="*/ 25 w 83"/>
                  <a:gd name="T41" fmla="*/ 142 h 177"/>
                  <a:gd name="T42" fmla="*/ 32 w 83"/>
                  <a:gd name="T43" fmla="*/ 133 h 177"/>
                  <a:gd name="T44" fmla="*/ 38 w 83"/>
                  <a:gd name="T45" fmla="*/ 124 h 177"/>
                  <a:gd name="T46" fmla="*/ 44 w 83"/>
                  <a:gd name="T47" fmla="*/ 114 h 177"/>
                  <a:gd name="T48" fmla="*/ 49 w 83"/>
                  <a:gd name="T49" fmla="*/ 104 h 177"/>
                  <a:gd name="T50" fmla="*/ 53 w 83"/>
                  <a:gd name="T51" fmla="*/ 93 h 177"/>
                  <a:gd name="T52" fmla="*/ 57 w 83"/>
                  <a:gd name="T53" fmla="*/ 82 h 177"/>
                  <a:gd name="T54" fmla="*/ 60 w 83"/>
                  <a:gd name="T55" fmla="*/ 71 h 177"/>
                  <a:gd name="T56" fmla="*/ 63 w 83"/>
                  <a:gd name="T57" fmla="*/ 59 h 177"/>
                  <a:gd name="T58" fmla="*/ 65 w 83"/>
                  <a:gd name="T59" fmla="*/ 47 h 177"/>
                  <a:gd name="T60" fmla="*/ 67 w 83"/>
                  <a:gd name="T61" fmla="*/ 36 h 177"/>
                  <a:gd name="T62" fmla="*/ 68 w 83"/>
                  <a:gd name="T63" fmla="*/ 24 h 177"/>
                  <a:gd name="T64" fmla="*/ 70 w 83"/>
                  <a:gd name="T65" fmla="*/ 12 h 177"/>
                  <a:gd name="T66" fmla="*/ 70 w 83"/>
                  <a:gd name="T67" fmla="*/ 0 h 177"/>
                  <a:gd name="T68" fmla="*/ 68 w 83"/>
                  <a:gd name="T69" fmla="*/ 5 h 177"/>
                  <a:gd name="T70" fmla="*/ 68 w 83"/>
                  <a:gd name="T71" fmla="*/ 8 h 177"/>
                  <a:gd name="T72" fmla="*/ 68 w 83"/>
                  <a:gd name="T73" fmla="*/ 12 h 177"/>
                  <a:gd name="T74" fmla="*/ 68 w 83"/>
                  <a:gd name="T75" fmla="*/ 16 h 177"/>
                  <a:gd name="T76" fmla="*/ 68 w 83"/>
                  <a:gd name="T77" fmla="*/ 21 h 177"/>
                  <a:gd name="T78" fmla="*/ 69 w 83"/>
                  <a:gd name="T79" fmla="*/ 26 h 177"/>
                  <a:gd name="T80" fmla="*/ 69 w 83"/>
                  <a:gd name="T81" fmla="*/ 31 h 177"/>
                  <a:gd name="T82" fmla="*/ 68 w 83"/>
                  <a:gd name="T83" fmla="*/ 38 h 177"/>
                  <a:gd name="T84" fmla="*/ 68 w 83"/>
                  <a:gd name="T85" fmla="*/ 44 h 177"/>
                  <a:gd name="T86" fmla="*/ 67 w 83"/>
                  <a:gd name="T87" fmla="*/ 49 h 177"/>
                  <a:gd name="T88" fmla="*/ 66 w 83"/>
                  <a:gd name="T89" fmla="*/ 55 h 177"/>
                  <a:gd name="T90" fmla="*/ 64 w 83"/>
                  <a:gd name="T91" fmla="*/ 61 h 177"/>
                  <a:gd name="T92" fmla="*/ 62 w 83"/>
                  <a:gd name="T93" fmla="*/ 67 h 177"/>
                  <a:gd name="T94" fmla="*/ 61 w 83"/>
                  <a:gd name="T95" fmla="*/ 74 h 177"/>
                  <a:gd name="T96" fmla="*/ 60 w 83"/>
                  <a:gd name="T97" fmla="*/ 80 h 177"/>
                  <a:gd name="T98" fmla="*/ 58 w 83"/>
                  <a:gd name="T99" fmla="*/ 87 h 177"/>
                  <a:gd name="T100" fmla="*/ 58 w 83"/>
                  <a:gd name="T101" fmla="*/ 94 h 177"/>
                  <a:gd name="T102" fmla="*/ 57 w 83"/>
                  <a:gd name="T103" fmla="*/ 100 h 177"/>
                  <a:gd name="T104" fmla="*/ 57 w 83"/>
                  <a:gd name="T105" fmla="*/ 107 h 177"/>
                  <a:gd name="T106" fmla="*/ 57 w 83"/>
                  <a:gd name="T107" fmla="*/ 114 h 177"/>
                  <a:gd name="T108" fmla="*/ 58 w 83"/>
                  <a:gd name="T109" fmla="*/ 120 h 177"/>
                  <a:gd name="T110" fmla="*/ 59 w 83"/>
                  <a:gd name="T111" fmla="*/ 126 h 177"/>
                  <a:gd name="T112" fmla="*/ 61 w 83"/>
                  <a:gd name="T113" fmla="*/ 132 h 177"/>
                  <a:gd name="T114" fmla="*/ 64 w 83"/>
                  <a:gd name="T115" fmla="*/ 138 h 177"/>
                  <a:gd name="T116" fmla="*/ 82 w 83"/>
                  <a:gd name="T117" fmla="*/ 176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7">
                    <a:moveTo>
                      <a:pt x="82" y="176"/>
                    </a:moveTo>
                    <a:lnTo>
                      <a:pt x="82" y="176"/>
                    </a:ln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3" name="Freeform 143">
                <a:extLst>
                  <a:ext uri="{FF2B5EF4-FFF2-40B4-BE49-F238E27FC236}">
                    <a16:creationId xmlns:a16="http://schemas.microsoft.com/office/drawing/2014/main" id="{E204C2A0-BCBD-0AFC-6576-D1AC9592FAEB}"/>
                  </a:ext>
                </a:extLst>
              </p:cNvPr>
              <p:cNvSpPr>
                <a:spLocks/>
              </p:cNvSpPr>
              <p:nvPr/>
            </p:nvSpPr>
            <p:spPr bwMode="auto">
              <a:xfrm>
                <a:off x="4357" y="2628"/>
                <a:ext cx="22" cy="38"/>
              </a:xfrm>
              <a:custGeom>
                <a:avLst/>
                <a:gdLst>
                  <a:gd name="T0" fmla="*/ 6 w 22"/>
                  <a:gd name="T1" fmla="*/ 1 h 38"/>
                  <a:gd name="T2" fmla="*/ 6 w 22"/>
                  <a:gd name="T3" fmla="*/ 1 h 38"/>
                  <a:gd name="T4" fmla="*/ 10 w 22"/>
                  <a:gd name="T5" fmla="*/ 0 h 38"/>
                  <a:gd name="T6" fmla="*/ 13 w 22"/>
                  <a:gd name="T7" fmla="*/ 1 h 38"/>
                  <a:gd name="T8" fmla="*/ 16 w 22"/>
                  <a:gd name="T9" fmla="*/ 4 h 38"/>
                  <a:gd name="T10" fmla="*/ 18 w 22"/>
                  <a:gd name="T11" fmla="*/ 7 h 38"/>
                  <a:gd name="T12" fmla="*/ 16 w 22"/>
                  <a:gd name="T13" fmla="*/ 4 h 38"/>
                  <a:gd name="T14" fmla="*/ 14 w 22"/>
                  <a:gd name="T15" fmla="*/ 3 h 38"/>
                  <a:gd name="T16" fmla="*/ 11 w 22"/>
                  <a:gd name="T17" fmla="*/ 3 h 38"/>
                  <a:gd name="T18" fmla="*/ 10 w 22"/>
                  <a:gd name="T19" fmla="*/ 4 h 38"/>
                  <a:gd name="T20" fmla="*/ 6 w 22"/>
                  <a:gd name="T21" fmla="*/ 7 h 38"/>
                  <a:gd name="T22" fmla="*/ 3 w 22"/>
                  <a:gd name="T23" fmla="*/ 10 h 38"/>
                  <a:gd name="T24" fmla="*/ 1 w 22"/>
                  <a:gd name="T25" fmla="*/ 14 h 38"/>
                  <a:gd name="T26" fmla="*/ 0 w 22"/>
                  <a:gd name="T27" fmla="*/ 18 h 38"/>
                  <a:gd name="T28" fmla="*/ 0 w 22"/>
                  <a:gd name="T29" fmla="*/ 23 h 38"/>
                  <a:gd name="T30" fmla="*/ 1 w 22"/>
                  <a:gd name="T31" fmla="*/ 28 h 38"/>
                  <a:gd name="T32" fmla="*/ 3 w 22"/>
                  <a:gd name="T33" fmla="*/ 32 h 38"/>
                  <a:gd name="T34" fmla="*/ 7 w 22"/>
                  <a:gd name="T35" fmla="*/ 35 h 38"/>
                  <a:gd name="T36" fmla="*/ 9 w 22"/>
                  <a:gd name="T37" fmla="*/ 36 h 38"/>
                  <a:gd name="T38" fmla="*/ 11 w 22"/>
                  <a:gd name="T39" fmla="*/ 37 h 38"/>
                  <a:gd name="T40" fmla="*/ 13 w 22"/>
                  <a:gd name="T41" fmla="*/ 37 h 38"/>
                  <a:gd name="T42" fmla="*/ 15 w 22"/>
                  <a:gd name="T43" fmla="*/ 36 h 38"/>
                  <a:gd name="T44" fmla="*/ 17 w 22"/>
                  <a:gd name="T45" fmla="*/ 34 h 38"/>
                  <a:gd name="T46" fmla="*/ 18 w 22"/>
                  <a:gd name="T47" fmla="*/ 33 h 38"/>
                  <a:gd name="T48" fmla="*/ 20 w 22"/>
                  <a:gd name="T49" fmla="*/ 31 h 38"/>
                  <a:gd name="T50" fmla="*/ 21 w 22"/>
                  <a:gd name="T51" fmla="*/ 3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 h="38">
                    <a:moveTo>
                      <a:pt x="6" y="1"/>
                    </a:moveTo>
                    <a:lnTo>
                      <a:pt x="6" y="1"/>
                    </a:lnTo>
                    <a:lnTo>
                      <a:pt x="10" y="0"/>
                    </a:lnTo>
                    <a:lnTo>
                      <a:pt x="13" y="1"/>
                    </a:lnTo>
                    <a:lnTo>
                      <a:pt x="16" y="4"/>
                    </a:lnTo>
                    <a:lnTo>
                      <a:pt x="18" y="7"/>
                    </a:lnTo>
                    <a:lnTo>
                      <a:pt x="16" y="4"/>
                    </a:lnTo>
                    <a:lnTo>
                      <a:pt x="14" y="3"/>
                    </a:lnTo>
                    <a:lnTo>
                      <a:pt x="11" y="3"/>
                    </a:lnTo>
                    <a:lnTo>
                      <a:pt x="10" y="4"/>
                    </a:lnTo>
                    <a:lnTo>
                      <a:pt x="6" y="7"/>
                    </a:lnTo>
                    <a:lnTo>
                      <a:pt x="3" y="10"/>
                    </a:lnTo>
                    <a:lnTo>
                      <a:pt x="1" y="14"/>
                    </a:lnTo>
                    <a:lnTo>
                      <a:pt x="0" y="18"/>
                    </a:lnTo>
                    <a:lnTo>
                      <a:pt x="0" y="23"/>
                    </a:lnTo>
                    <a:lnTo>
                      <a:pt x="1" y="28"/>
                    </a:lnTo>
                    <a:lnTo>
                      <a:pt x="3" y="32"/>
                    </a:lnTo>
                    <a:lnTo>
                      <a:pt x="7" y="35"/>
                    </a:lnTo>
                    <a:lnTo>
                      <a:pt x="9" y="36"/>
                    </a:lnTo>
                    <a:lnTo>
                      <a:pt x="11" y="37"/>
                    </a:lnTo>
                    <a:lnTo>
                      <a:pt x="13" y="37"/>
                    </a:lnTo>
                    <a:lnTo>
                      <a:pt x="15" y="36"/>
                    </a:lnTo>
                    <a:lnTo>
                      <a:pt x="17" y="34"/>
                    </a:lnTo>
                    <a:lnTo>
                      <a:pt x="18" y="33"/>
                    </a:lnTo>
                    <a:lnTo>
                      <a:pt x="20" y="31"/>
                    </a:lnTo>
                    <a:lnTo>
                      <a:pt x="21" y="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4" name="Freeform 144">
                <a:extLst>
                  <a:ext uri="{FF2B5EF4-FFF2-40B4-BE49-F238E27FC236}">
                    <a16:creationId xmlns:a16="http://schemas.microsoft.com/office/drawing/2014/main" id="{FE101847-A7D7-E7FD-32F5-BEEFDD6C2C38}"/>
                  </a:ext>
                </a:extLst>
              </p:cNvPr>
              <p:cNvSpPr>
                <a:spLocks/>
              </p:cNvSpPr>
              <p:nvPr/>
            </p:nvSpPr>
            <p:spPr bwMode="auto">
              <a:xfrm>
                <a:off x="4529" y="2975"/>
                <a:ext cx="17" cy="17"/>
              </a:xfrm>
              <a:custGeom>
                <a:avLst/>
                <a:gdLst>
                  <a:gd name="T0" fmla="*/ 16 w 17"/>
                  <a:gd name="T1" fmla="*/ 16 h 17"/>
                  <a:gd name="T2" fmla="*/ 16 w 17"/>
                  <a:gd name="T3" fmla="*/ 10 h 17"/>
                  <a:gd name="T4" fmla="*/ 16 w 17"/>
                  <a:gd name="T5" fmla="*/ 0 h 17"/>
                  <a:gd name="T6" fmla="*/ 5 w 17"/>
                  <a:gd name="T7" fmla="*/ 0 h 17"/>
                  <a:gd name="T8" fmla="*/ 0 w 17"/>
                  <a:gd name="T9" fmla="*/ 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6" y="0"/>
                    </a:lnTo>
                    <a:lnTo>
                      <a:pt x="5" y="0"/>
                    </a:lnTo>
                    <a:lnTo>
                      <a:pt x="0" y="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5" name="Freeform 145">
                <a:extLst>
                  <a:ext uri="{FF2B5EF4-FFF2-40B4-BE49-F238E27FC236}">
                    <a16:creationId xmlns:a16="http://schemas.microsoft.com/office/drawing/2014/main" id="{DA69370E-9EA0-E7C3-A780-7288FDC77E9C}"/>
                  </a:ext>
                </a:extLst>
              </p:cNvPr>
              <p:cNvSpPr>
                <a:spLocks/>
              </p:cNvSpPr>
              <p:nvPr/>
            </p:nvSpPr>
            <p:spPr bwMode="auto">
              <a:xfrm>
                <a:off x="4500" y="2975"/>
                <a:ext cx="33" cy="37"/>
              </a:xfrm>
              <a:custGeom>
                <a:avLst/>
                <a:gdLst>
                  <a:gd name="T0" fmla="*/ 3 w 33"/>
                  <a:gd name="T1" fmla="*/ 36 h 37"/>
                  <a:gd name="T2" fmla="*/ 3 w 33"/>
                  <a:gd name="T3" fmla="*/ 36 h 37"/>
                  <a:gd name="T4" fmla="*/ 7 w 33"/>
                  <a:gd name="T5" fmla="*/ 31 h 37"/>
                  <a:gd name="T6" fmla="*/ 10 w 33"/>
                  <a:gd name="T7" fmla="*/ 27 h 37"/>
                  <a:gd name="T8" fmla="*/ 13 w 33"/>
                  <a:gd name="T9" fmla="*/ 25 h 37"/>
                  <a:gd name="T10" fmla="*/ 15 w 33"/>
                  <a:gd name="T11" fmla="*/ 22 h 37"/>
                  <a:gd name="T12" fmla="*/ 17 w 33"/>
                  <a:gd name="T13" fmla="*/ 20 h 37"/>
                  <a:gd name="T14" fmla="*/ 20 w 33"/>
                  <a:gd name="T15" fmla="*/ 16 h 37"/>
                  <a:gd name="T16" fmla="*/ 25 w 33"/>
                  <a:gd name="T17" fmla="*/ 11 h 37"/>
                  <a:gd name="T18" fmla="*/ 32 w 33"/>
                  <a:gd name="T19" fmla="*/ 3 h 37"/>
                  <a:gd name="T20" fmla="*/ 29 w 33"/>
                  <a:gd name="T21" fmla="*/ 0 h 37"/>
                  <a:gd name="T22" fmla="*/ 22 w 33"/>
                  <a:gd name="T23" fmla="*/ 8 h 37"/>
                  <a:gd name="T24" fmla="*/ 18 w 33"/>
                  <a:gd name="T25" fmla="*/ 14 h 37"/>
                  <a:gd name="T26" fmla="*/ 14 w 33"/>
                  <a:gd name="T27" fmla="*/ 17 h 37"/>
                  <a:gd name="T28" fmla="*/ 12 w 33"/>
                  <a:gd name="T29" fmla="*/ 20 h 37"/>
                  <a:gd name="T30" fmla="*/ 10 w 33"/>
                  <a:gd name="T31" fmla="*/ 22 h 37"/>
                  <a:gd name="T32" fmla="*/ 8 w 33"/>
                  <a:gd name="T33" fmla="*/ 24 h 37"/>
                  <a:gd name="T34" fmla="*/ 5 w 33"/>
                  <a:gd name="T35" fmla="*/ 28 h 37"/>
                  <a:gd name="T36" fmla="*/ 0 w 33"/>
                  <a:gd name="T37" fmla="*/ 34 h 37"/>
                  <a:gd name="T38" fmla="*/ 3 w 33"/>
                  <a:gd name="T39" fmla="*/ 36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37">
                    <a:moveTo>
                      <a:pt x="3" y="36"/>
                    </a:moveTo>
                    <a:lnTo>
                      <a:pt x="3" y="36"/>
                    </a:lnTo>
                    <a:lnTo>
                      <a:pt x="7" y="31"/>
                    </a:lnTo>
                    <a:lnTo>
                      <a:pt x="10" y="27"/>
                    </a:lnTo>
                    <a:lnTo>
                      <a:pt x="13" y="25"/>
                    </a:lnTo>
                    <a:lnTo>
                      <a:pt x="15" y="22"/>
                    </a:lnTo>
                    <a:lnTo>
                      <a:pt x="17" y="20"/>
                    </a:lnTo>
                    <a:lnTo>
                      <a:pt x="20" y="16"/>
                    </a:lnTo>
                    <a:lnTo>
                      <a:pt x="25" y="11"/>
                    </a:lnTo>
                    <a:lnTo>
                      <a:pt x="32" y="3"/>
                    </a:lnTo>
                    <a:lnTo>
                      <a:pt x="29" y="0"/>
                    </a:lnTo>
                    <a:lnTo>
                      <a:pt x="22" y="8"/>
                    </a:lnTo>
                    <a:lnTo>
                      <a:pt x="18" y="14"/>
                    </a:lnTo>
                    <a:lnTo>
                      <a:pt x="14" y="17"/>
                    </a:lnTo>
                    <a:lnTo>
                      <a:pt x="12" y="20"/>
                    </a:lnTo>
                    <a:lnTo>
                      <a:pt x="10" y="22"/>
                    </a:lnTo>
                    <a:lnTo>
                      <a:pt x="8" y="24"/>
                    </a:lnTo>
                    <a:lnTo>
                      <a:pt x="5" y="28"/>
                    </a:lnTo>
                    <a:lnTo>
                      <a:pt x="0" y="34"/>
                    </a:lnTo>
                    <a:lnTo>
                      <a:pt x="3"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6" name="Freeform 146">
                <a:extLst>
                  <a:ext uri="{FF2B5EF4-FFF2-40B4-BE49-F238E27FC236}">
                    <a16:creationId xmlns:a16="http://schemas.microsoft.com/office/drawing/2014/main" id="{CBAFAFD3-0E99-6052-DD7E-1C237FD8A7D4}"/>
                  </a:ext>
                </a:extLst>
              </p:cNvPr>
              <p:cNvSpPr>
                <a:spLocks/>
              </p:cNvSpPr>
              <p:nvPr/>
            </p:nvSpPr>
            <p:spPr bwMode="auto">
              <a:xfrm>
                <a:off x="4440" y="3009"/>
                <a:ext cx="64" cy="75"/>
              </a:xfrm>
              <a:custGeom>
                <a:avLst/>
                <a:gdLst>
                  <a:gd name="T0" fmla="*/ 3 w 64"/>
                  <a:gd name="T1" fmla="*/ 74 h 75"/>
                  <a:gd name="T2" fmla="*/ 3 w 64"/>
                  <a:gd name="T3" fmla="*/ 74 h 75"/>
                  <a:gd name="T4" fmla="*/ 11 w 64"/>
                  <a:gd name="T5" fmla="*/ 65 h 75"/>
                  <a:gd name="T6" fmla="*/ 18 w 64"/>
                  <a:gd name="T7" fmla="*/ 56 h 75"/>
                  <a:gd name="T8" fmla="*/ 25 w 64"/>
                  <a:gd name="T9" fmla="*/ 47 h 75"/>
                  <a:gd name="T10" fmla="*/ 33 w 64"/>
                  <a:gd name="T11" fmla="*/ 39 h 75"/>
                  <a:gd name="T12" fmla="*/ 41 w 64"/>
                  <a:gd name="T13" fmla="*/ 30 h 75"/>
                  <a:gd name="T14" fmla="*/ 48 w 64"/>
                  <a:gd name="T15" fmla="*/ 21 h 75"/>
                  <a:gd name="T16" fmla="*/ 55 w 64"/>
                  <a:gd name="T17" fmla="*/ 12 h 75"/>
                  <a:gd name="T18" fmla="*/ 63 w 64"/>
                  <a:gd name="T19" fmla="*/ 2 h 75"/>
                  <a:gd name="T20" fmla="*/ 60 w 64"/>
                  <a:gd name="T21" fmla="*/ 0 h 75"/>
                  <a:gd name="T22" fmla="*/ 53 w 64"/>
                  <a:gd name="T23" fmla="*/ 10 h 75"/>
                  <a:gd name="T24" fmla="*/ 45 w 64"/>
                  <a:gd name="T25" fmla="*/ 18 h 75"/>
                  <a:gd name="T26" fmla="*/ 38 w 64"/>
                  <a:gd name="T27" fmla="*/ 27 h 75"/>
                  <a:gd name="T28" fmla="*/ 30 w 64"/>
                  <a:gd name="T29" fmla="*/ 36 h 75"/>
                  <a:gd name="T30" fmla="*/ 23 w 64"/>
                  <a:gd name="T31" fmla="*/ 44 h 75"/>
                  <a:gd name="T32" fmla="*/ 15 w 64"/>
                  <a:gd name="T33" fmla="*/ 54 h 75"/>
                  <a:gd name="T34" fmla="*/ 8 w 64"/>
                  <a:gd name="T35" fmla="*/ 62 h 75"/>
                  <a:gd name="T36" fmla="*/ 0 w 64"/>
                  <a:gd name="T37" fmla="*/ 71 h 75"/>
                  <a:gd name="T38" fmla="*/ 0 w 64"/>
                  <a:gd name="T39" fmla="*/ 72 h 75"/>
                  <a:gd name="T40" fmla="*/ 3 w 64"/>
                  <a:gd name="T41" fmla="*/ 74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75">
                    <a:moveTo>
                      <a:pt x="3" y="74"/>
                    </a:moveTo>
                    <a:lnTo>
                      <a:pt x="3" y="74"/>
                    </a:lnTo>
                    <a:lnTo>
                      <a:pt x="11" y="65"/>
                    </a:lnTo>
                    <a:lnTo>
                      <a:pt x="18" y="56"/>
                    </a:lnTo>
                    <a:lnTo>
                      <a:pt x="25" y="47"/>
                    </a:lnTo>
                    <a:lnTo>
                      <a:pt x="33" y="39"/>
                    </a:lnTo>
                    <a:lnTo>
                      <a:pt x="41" y="30"/>
                    </a:lnTo>
                    <a:lnTo>
                      <a:pt x="48" y="21"/>
                    </a:lnTo>
                    <a:lnTo>
                      <a:pt x="55" y="12"/>
                    </a:lnTo>
                    <a:lnTo>
                      <a:pt x="63" y="2"/>
                    </a:lnTo>
                    <a:lnTo>
                      <a:pt x="60" y="0"/>
                    </a:lnTo>
                    <a:lnTo>
                      <a:pt x="53" y="10"/>
                    </a:lnTo>
                    <a:lnTo>
                      <a:pt x="45" y="18"/>
                    </a:lnTo>
                    <a:lnTo>
                      <a:pt x="38" y="27"/>
                    </a:lnTo>
                    <a:lnTo>
                      <a:pt x="30" y="36"/>
                    </a:lnTo>
                    <a:lnTo>
                      <a:pt x="23" y="44"/>
                    </a:lnTo>
                    <a:lnTo>
                      <a:pt x="15" y="54"/>
                    </a:lnTo>
                    <a:lnTo>
                      <a:pt x="8" y="62"/>
                    </a:lnTo>
                    <a:lnTo>
                      <a:pt x="0" y="71"/>
                    </a:lnTo>
                    <a:lnTo>
                      <a:pt x="0" y="72"/>
                    </a:lnTo>
                    <a:lnTo>
                      <a:pt x="3" y="7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7" name="Freeform 147">
                <a:extLst>
                  <a:ext uri="{FF2B5EF4-FFF2-40B4-BE49-F238E27FC236}">
                    <a16:creationId xmlns:a16="http://schemas.microsoft.com/office/drawing/2014/main" id="{1C792C97-C49A-4CCF-C2DE-ECE0B817F7AB}"/>
                  </a:ext>
                </a:extLst>
              </p:cNvPr>
              <p:cNvSpPr>
                <a:spLocks/>
              </p:cNvSpPr>
              <p:nvPr/>
            </p:nvSpPr>
            <p:spPr bwMode="auto">
              <a:xfrm>
                <a:off x="4374" y="3081"/>
                <a:ext cx="70" cy="48"/>
              </a:xfrm>
              <a:custGeom>
                <a:avLst/>
                <a:gdLst>
                  <a:gd name="T0" fmla="*/ 1 w 70"/>
                  <a:gd name="T1" fmla="*/ 47 h 48"/>
                  <a:gd name="T2" fmla="*/ 2 w 70"/>
                  <a:gd name="T3" fmla="*/ 43 h 48"/>
                  <a:gd name="T4" fmla="*/ 3 w 70"/>
                  <a:gd name="T5" fmla="*/ 45 h 48"/>
                  <a:gd name="T6" fmla="*/ 7 w 70"/>
                  <a:gd name="T7" fmla="*/ 41 h 48"/>
                  <a:gd name="T8" fmla="*/ 15 w 70"/>
                  <a:gd name="T9" fmla="*/ 38 h 48"/>
                  <a:gd name="T10" fmla="*/ 26 w 70"/>
                  <a:gd name="T11" fmla="*/ 32 h 48"/>
                  <a:gd name="T12" fmla="*/ 38 w 70"/>
                  <a:gd name="T13" fmla="*/ 25 h 48"/>
                  <a:gd name="T14" fmla="*/ 50 w 70"/>
                  <a:gd name="T15" fmla="*/ 18 h 48"/>
                  <a:gd name="T16" fmla="*/ 61 w 70"/>
                  <a:gd name="T17" fmla="*/ 11 h 48"/>
                  <a:gd name="T18" fmla="*/ 69 w 70"/>
                  <a:gd name="T19" fmla="*/ 2 h 48"/>
                  <a:gd name="T20" fmla="*/ 66 w 70"/>
                  <a:gd name="T21" fmla="*/ 0 h 48"/>
                  <a:gd name="T22" fmla="*/ 58 w 70"/>
                  <a:gd name="T23" fmla="*/ 8 h 48"/>
                  <a:gd name="T24" fmla="*/ 48 w 70"/>
                  <a:gd name="T25" fmla="*/ 15 h 48"/>
                  <a:gd name="T26" fmla="*/ 36 w 70"/>
                  <a:gd name="T27" fmla="*/ 23 h 48"/>
                  <a:gd name="T28" fmla="*/ 24 w 70"/>
                  <a:gd name="T29" fmla="*/ 28 h 48"/>
                  <a:gd name="T30" fmla="*/ 13 w 70"/>
                  <a:gd name="T31" fmla="*/ 34 h 48"/>
                  <a:gd name="T32" fmla="*/ 5 w 70"/>
                  <a:gd name="T33" fmla="*/ 39 h 48"/>
                  <a:gd name="T34" fmla="*/ 0 w 70"/>
                  <a:gd name="T35" fmla="*/ 41 h 48"/>
                  <a:gd name="T36" fmla="*/ 1 w 70"/>
                  <a:gd name="T37" fmla="*/ 47 h 48"/>
                  <a:gd name="T38" fmla="*/ 2 w 70"/>
                  <a:gd name="T39" fmla="*/ 43 h 48"/>
                  <a:gd name="T40" fmla="*/ 1 w 70"/>
                  <a:gd name="T41" fmla="*/ 47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48">
                    <a:moveTo>
                      <a:pt x="1" y="47"/>
                    </a:moveTo>
                    <a:lnTo>
                      <a:pt x="2" y="43"/>
                    </a:lnTo>
                    <a:lnTo>
                      <a:pt x="3" y="45"/>
                    </a:lnTo>
                    <a:lnTo>
                      <a:pt x="7" y="41"/>
                    </a:lnTo>
                    <a:lnTo>
                      <a:pt x="15" y="38"/>
                    </a:lnTo>
                    <a:lnTo>
                      <a:pt x="26" y="32"/>
                    </a:lnTo>
                    <a:lnTo>
                      <a:pt x="38" y="25"/>
                    </a:lnTo>
                    <a:lnTo>
                      <a:pt x="50" y="18"/>
                    </a:lnTo>
                    <a:lnTo>
                      <a:pt x="61" y="11"/>
                    </a:lnTo>
                    <a:lnTo>
                      <a:pt x="69" y="2"/>
                    </a:lnTo>
                    <a:lnTo>
                      <a:pt x="66" y="0"/>
                    </a:lnTo>
                    <a:lnTo>
                      <a:pt x="58" y="8"/>
                    </a:lnTo>
                    <a:lnTo>
                      <a:pt x="48" y="15"/>
                    </a:lnTo>
                    <a:lnTo>
                      <a:pt x="36" y="23"/>
                    </a:lnTo>
                    <a:lnTo>
                      <a:pt x="24" y="28"/>
                    </a:lnTo>
                    <a:lnTo>
                      <a:pt x="13" y="34"/>
                    </a:lnTo>
                    <a:lnTo>
                      <a:pt x="5" y="39"/>
                    </a:lnTo>
                    <a:lnTo>
                      <a:pt x="0" y="41"/>
                    </a:lnTo>
                    <a:lnTo>
                      <a:pt x="1" y="47"/>
                    </a:lnTo>
                    <a:lnTo>
                      <a:pt x="2" y="43"/>
                    </a:lnTo>
                    <a:lnTo>
                      <a:pt x="1" y="4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8" name="Freeform 148">
                <a:extLst>
                  <a:ext uri="{FF2B5EF4-FFF2-40B4-BE49-F238E27FC236}">
                    <a16:creationId xmlns:a16="http://schemas.microsoft.com/office/drawing/2014/main" id="{A7FEAFE7-B68C-2AAA-7C01-081ACBD5E49B}"/>
                  </a:ext>
                </a:extLst>
              </p:cNvPr>
              <p:cNvSpPr>
                <a:spLocks/>
              </p:cNvSpPr>
              <p:nvPr/>
            </p:nvSpPr>
            <p:spPr bwMode="auto">
              <a:xfrm>
                <a:off x="4301" y="3086"/>
                <a:ext cx="76" cy="43"/>
              </a:xfrm>
              <a:custGeom>
                <a:avLst/>
                <a:gdLst>
                  <a:gd name="T0" fmla="*/ 0 w 76"/>
                  <a:gd name="T1" fmla="*/ 3 h 43"/>
                  <a:gd name="T2" fmla="*/ 1 w 76"/>
                  <a:gd name="T3" fmla="*/ 3 h 43"/>
                  <a:gd name="T4" fmla="*/ 9 w 76"/>
                  <a:gd name="T5" fmla="*/ 9 h 43"/>
                  <a:gd name="T6" fmla="*/ 17 w 76"/>
                  <a:gd name="T7" fmla="*/ 14 h 43"/>
                  <a:gd name="T8" fmla="*/ 26 w 76"/>
                  <a:gd name="T9" fmla="*/ 20 h 43"/>
                  <a:gd name="T10" fmla="*/ 35 w 76"/>
                  <a:gd name="T11" fmla="*/ 25 h 43"/>
                  <a:gd name="T12" fmla="*/ 45 w 76"/>
                  <a:gd name="T13" fmla="*/ 30 h 43"/>
                  <a:gd name="T14" fmla="*/ 54 w 76"/>
                  <a:gd name="T15" fmla="*/ 34 h 43"/>
                  <a:gd name="T16" fmla="*/ 64 w 76"/>
                  <a:gd name="T17" fmla="*/ 38 h 43"/>
                  <a:gd name="T18" fmla="*/ 74 w 76"/>
                  <a:gd name="T19" fmla="*/ 42 h 43"/>
                  <a:gd name="T20" fmla="*/ 75 w 76"/>
                  <a:gd name="T21" fmla="*/ 38 h 43"/>
                  <a:gd name="T22" fmla="*/ 66 w 76"/>
                  <a:gd name="T23" fmla="*/ 34 h 43"/>
                  <a:gd name="T24" fmla="*/ 56 w 76"/>
                  <a:gd name="T25" fmla="*/ 30 h 43"/>
                  <a:gd name="T26" fmla="*/ 47 w 76"/>
                  <a:gd name="T27" fmla="*/ 26 h 43"/>
                  <a:gd name="T28" fmla="*/ 37 w 76"/>
                  <a:gd name="T29" fmla="*/ 21 h 43"/>
                  <a:gd name="T30" fmla="*/ 28 w 76"/>
                  <a:gd name="T31" fmla="*/ 17 h 43"/>
                  <a:gd name="T32" fmla="*/ 19 w 76"/>
                  <a:gd name="T33" fmla="*/ 12 h 43"/>
                  <a:gd name="T34" fmla="*/ 11 w 76"/>
                  <a:gd name="T35" fmla="*/ 6 h 43"/>
                  <a:gd name="T36" fmla="*/ 3 w 76"/>
                  <a:gd name="T37" fmla="*/ 0 h 43"/>
                  <a:gd name="T38" fmla="*/ 0 w 76"/>
                  <a:gd name="T39" fmla="*/ 3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6" h="43">
                    <a:moveTo>
                      <a:pt x="0" y="3"/>
                    </a:moveTo>
                    <a:lnTo>
                      <a:pt x="1" y="3"/>
                    </a:lnTo>
                    <a:lnTo>
                      <a:pt x="9" y="9"/>
                    </a:lnTo>
                    <a:lnTo>
                      <a:pt x="17" y="14"/>
                    </a:lnTo>
                    <a:lnTo>
                      <a:pt x="26" y="20"/>
                    </a:lnTo>
                    <a:lnTo>
                      <a:pt x="35" y="25"/>
                    </a:lnTo>
                    <a:lnTo>
                      <a:pt x="45" y="30"/>
                    </a:lnTo>
                    <a:lnTo>
                      <a:pt x="54" y="34"/>
                    </a:lnTo>
                    <a:lnTo>
                      <a:pt x="64" y="38"/>
                    </a:lnTo>
                    <a:lnTo>
                      <a:pt x="74" y="42"/>
                    </a:lnTo>
                    <a:lnTo>
                      <a:pt x="75" y="38"/>
                    </a:lnTo>
                    <a:lnTo>
                      <a:pt x="66" y="34"/>
                    </a:lnTo>
                    <a:lnTo>
                      <a:pt x="56" y="30"/>
                    </a:lnTo>
                    <a:lnTo>
                      <a:pt x="47" y="26"/>
                    </a:lnTo>
                    <a:lnTo>
                      <a:pt x="37" y="21"/>
                    </a:lnTo>
                    <a:lnTo>
                      <a:pt x="28" y="17"/>
                    </a:lnTo>
                    <a:lnTo>
                      <a:pt x="19" y="12"/>
                    </a:lnTo>
                    <a:lnTo>
                      <a:pt x="11" y="6"/>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79" name="Freeform 149">
                <a:extLst>
                  <a:ext uri="{FF2B5EF4-FFF2-40B4-BE49-F238E27FC236}">
                    <a16:creationId xmlns:a16="http://schemas.microsoft.com/office/drawing/2014/main" id="{A7C5E8D7-690B-EFBA-6B0B-0D4FF345387E}"/>
                  </a:ext>
                </a:extLst>
              </p:cNvPr>
              <p:cNvSpPr>
                <a:spLocks/>
              </p:cNvSpPr>
              <p:nvPr/>
            </p:nvSpPr>
            <p:spPr bwMode="auto">
              <a:xfrm>
                <a:off x="4233" y="2999"/>
                <a:ext cx="72" cy="91"/>
              </a:xfrm>
              <a:custGeom>
                <a:avLst/>
                <a:gdLst>
                  <a:gd name="T0" fmla="*/ 0 w 72"/>
                  <a:gd name="T1" fmla="*/ 2 h 91"/>
                  <a:gd name="T2" fmla="*/ 0 w 72"/>
                  <a:gd name="T3" fmla="*/ 2 h 91"/>
                  <a:gd name="T4" fmla="*/ 5 w 72"/>
                  <a:gd name="T5" fmla="*/ 6 h 91"/>
                  <a:gd name="T6" fmla="*/ 9 w 72"/>
                  <a:gd name="T7" fmla="*/ 10 h 91"/>
                  <a:gd name="T8" fmla="*/ 12 w 72"/>
                  <a:gd name="T9" fmla="*/ 15 h 91"/>
                  <a:gd name="T10" fmla="*/ 17 w 72"/>
                  <a:gd name="T11" fmla="*/ 21 h 91"/>
                  <a:gd name="T12" fmla="*/ 21 w 72"/>
                  <a:gd name="T13" fmla="*/ 26 h 91"/>
                  <a:gd name="T14" fmla="*/ 24 w 72"/>
                  <a:gd name="T15" fmla="*/ 32 h 91"/>
                  <a:gd name="T16" fmla="*/ 28 w 72"/>
                  <a:gd name="T17" fmla="*/ 38 h 91"/>
                  <a:gd name="T18" fmla="*/ 32 w 72"/>
                  <a:gd name="T19" fmla="*/ 44 h 91"/>
                  <a:gd name="T20" fmla="*/ 36 w 72"/>
                  <a:gd name="T21" fmla="*/ 51 h 91"/>
                  <a:gd name="T22" fmla="*/ 41 w 72"/>
                  <a:gd name="T23" fmla="*/ 57 h 91"/>
                  <a:gd name="T24" fmla="*/ 45 w 72"/>
                  <a:gd name="T25" fmla="*/ 63 h 91"/>
                  <a:gd name="T26" fmla="*/ 49 w 72"/>
                  <a:gd name="T27" fmla="*/ 69 h 91"/>
                  <a:gd name="T28" fmla="*/ 54 w 72"/>
                  <a:gd name="T29" fmla="*/ 75 h 91"/>
                  <a:gd name="T30" fmla="*/ 58 w 72"/>
                  <a:gd name="T31" fmla="*/ 80 h 91"/>
                  <a:gd name="T32" fmla="*/ 63 w 72"/>
                  <a:gd name="T33" fmla="*/ 85 h 91"/>
                  <a:gd name="T34" fmla="*/ 68 w 72"/>
                  <a:gd name="T35" fmla="*/ 90 h 91"/>
                  <a:gd name="T36" fmla="*/ 71 w 72"/>
                  <a:gd name="T37" fmla="*/ 87 h 91"/>
                  <a:gd name="T38" fmla="*/ 66 w 72"/>
                  <a:gd name="T39" fmla="*/ 82 h 91"/>
                  <a:gd name="T40" fmla="*/ 61 w 72"/>
                  <a:gd name="T41" fmla="*/ 77 h 91"/>
                  <a:gd name="T42" fmla="*/ 57 w 72"/>
                  <a:gd name="T43" fmla="*/ 72 h 91"/>
                  <a:gd name="T44" fmla="*/ 52 w 72"/>
                  <a:gd name="T45" fmla="*/ 67 h 91"/>
                  <a:gd name="T46" fmla="*/ 48 w 72"/>
                  <a:gd name="T47" fmla="*/ 61 h 91"/>
                  <a:gd name="T48" fmla="*/ 43 w 72"/>
                  <a:gd name="T49" fmla="*/ 55 h 91"/>
                  <a:gd name="T50" fmla="*/ 39 w 72"/>
                  <a:gd name="T51" fmla="*/ 49 h 91"/>
                  <a:gd name="T52" fmla="*/ 35 w 72"/>
                  <a:gd name="T53" fmla="*/ 42 h 91"/>
                  <a:gd name="T54" fmla="*/ 31 w 72"/>
                  <a:gd name="T55" fmla="*/ 36 h 91"/>
                  <a:gd name="T56" fmla="*/ 27 w 72"/>
                  <a:gd name="T57" fmla="*/ 30 h 91"/>
                  <a:gd name="T58" fmla="*/ 23 w 72"/>
                  <a:gd name="T59" fmla="*/ 24 h 91"/>
                  <a:gd name="T60" fmla="*/ 19 w 72"/>
                  <a:gd name="T61" fmla="*/ 19 h 91"/>
                  <a:gd name="T62" fmla="*/ 15 w 72"/>
                  <a:gd name="T63" fmla="*/ 13 h 91"/>
                  <a:gd name="T64" fmla="*/ 11 w 72"/>
                  <a:gd name="T65" fmla="*/ 8 h 91"/>
                  <a:gd name="T66" fmla="*/ 7 w 72"/>
                  <a:gd name="T67" fmla="*/ 3 h 91"/>
                  <a:gd name="T68" fmla="*/ 3 w 72"/>
                  <a:gd name="T69" fmla="*/ 0 h 91"/>
                  <a:gd name="T70" fmla="*/ 0 w 72"/>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2" h="91">
                    <a:moveTo>
                      <a:pt x="0" y="2"/>
                    </a:moveTo>
                    <a:lnTo>
                      <a:pt x="0" y="2"/>
                    </a:lnTo>
                    <a:lnTo>
                      <a:pt x="5" y="6"/>
                    </a:lnTo>
                    <a:lnTo>
                      <a:pt x="9" y="10"/>
                    </a:lnTo>
                    <a:lnTo>
                      <a:pt x="12" y="15"/>
                    </a:lnTo>
                    <a:lnTo>
                      <a:pt x="17" y="21"/>
                    </a:lnTo>
                    <a:lnTo>
                      <a:pt x="21" y="26"/>
                    </a:lnTo>
                    <a:lnTo>
                      <a:pt x="24" y="32"/>
                    </a:lnTo>
                    <a:lnTo>
                      <a:pt x="28" y="38"/>
                    </a:lnTo>
                    <a:lnTo>
                      <a:pt x="32" y="44"/>
                    </a:lnTo>
                    <a:lnTo>
                      <a:pt x="36" y="51"/>
                    </a:lnTo>
                    <a:lnTo>
                      <a:pt x="41" y="57"/>
                    </a:lnTo>
                    <a:lnTo>
                      <a:pt x="45" y="63"/>
                    </a:lnTo>
                    <a:lnTo>
                      <a:pt x="49" y="69"/>
                    </a:lnTo>
                    <a:lnTo>
                      <a:pt x="54" y="75"/>
                    </a:lnTo>
                    <a:lnTo>
                      <a:pt x="58" y="80"/>
                    </a:lnTo>
                    <a:lnTo>
                      <a:pt x="63" y="85"/>
                    </a:lnTo>
                    <a:lnTo>
                      <a:pt x="68" y="90"/>
                    </a:lnTo>
                    <a:lnTo>
                      <a:pt x="71" y="87"/>
                    </a:lnTo>
                    <a:lnTo>
                      <a:pt x="66" y="82"/>
                    </a:lnTo>
                    <a:lnTo>
                      <a:pt x="61" y="77"/>
                    </a:lnTo>
                    <a:lnTo>
                      <a:pt x="57" y="72"/>
                    </a:lnTo>
                    <a:lnTo>
                      <a:pt x="52" y="67"/>
                    </a:lnTo>
                    <a:lnTo>
                      <a:pt x="48" y="61"/>
                    </a:lnTo>
                    <a:lnTo>
                      <a:pt x="43" y="55"/>
                    </a:lnTo>
                    <a:lnTo>
                      <a:pt x="39" y="49"/>
                    </a:lnTo>
                    <a:lnTo>
                      <a:pt x="35" y="42"/>
                    </a:lnTo>
                    <a:lnTo>
                      <a:pt x="31" y="36"/>
                    </a:lnTo>
                    <a:lnTo>
                      <a:pt x="27" y="30"/>
                    </a:lnTo>
                    <a:lnTo>
                      <a:pt x="23" y="24"/>
                    </a:lnTo>
                    <a:lnTo>
                      <a:pt x="19" y="19"/>
                    </a:lnTo>
                    <a:lnTo>
                      <a:pt x="15" y="13"/>
                    </a:lnTo>
                    <a:lnTo>
                      <a:pt x="11" y="8"/>
                    </a:lnTo>
                    <a:lnTo>
                      <a:pt x="7" y="3"/>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0" name="Freeform 150">
                <a:extLst>
                  <a:ext uri="{FF2B5EF4-FFF2-40B4-BE49-F238E27FC236}">
                    <a16:creationId xmlns:a16="http://schemas.microsoft.com/office/drawing/2014/main" id="{8885C002-0A99-AACC-2268-7CD3F94D6BFA}"/>
                  </a:ext>
                </a:extLst>
              </p:cNvPr>
              <p:cNvSpPr>
                <a:spLocks/>
              </p:cNvSpPr>
              <p:nvPr/>
            </p:nvSpPr>
            <p:spPr bwMode="auto">
              <a:xfrm>
                <a:off x="4216" y="2979"/>
                <a:ext cx="21" cy="23"/>
              </a:xfrm>
              <a:custGeom>
                <a:avLst/>
                <a:gdLst>
                  <a:gd name="T0" fmla="*/ 0 w 21"/>
                  <a:gd name="T1" fmla="*/ 2 h 23"/>
                  <a:gd name="T2" fmla="*/ 2 w 21"/>
                  <a:gd name="T3" fmla="*/ 5 h 23"/>
                  <a:gd name="T4" fmla="*/ 4 w 21"/>
                  <a:gd name="T5" fmla="*/ 8 h 23"/>
                  <a:gd name="T6" fmla="*/ 7 w 21"/>
                  <a:gd name="T7" fmla="*/ 10 h 23"/>
                  <a:gd name="T8" fmla="*/ 9 w 21"/>
                  <a:gd name="T9" fmla="*/ 13 h 23"/>
                  <a:gd name="T10" fmla="*/ 11 w 21"/>
                  <a:gd name="T11" fmla="*/ 15 h 23"/>
                  <a:gd name="T12" fmla="*/ 13 w 21"/>
                  <a:gd name="T13" fmla="*/ 18 h 23"/>
                  <a:gd name="T14" fmla="*/ 16 w 21"/>
                  <a:gd name="T15" fmla="*/ 20 h 23"/>
                  <a:gd name="T16" fmla="*/ 17 w 21"/>
                  <a:gd name="T17" fmla="*/ 22 h 23"/>
                  <a:gd name="T18" fmla="*/ 20 w 21"/>
                  <a:gd name="T19" fmla="*/ 20 h 23"/>
                  <a:gd name="T20" fmla="*/ 18 w 21"/>
                  <a:gd name="T21" fmla="*/ 17 h 23"/>
                  <a:gd name="T22" fmla="*/ 16 w 21"/>
                  <a:gd name="T23" fmla="*/ 15 h 23"/>
                  <a:gd name="T24" fmla="*/ 14 w 21"/>
                  <a:gd name="T25" fmla="*/ 12 h 23"/>
                  <a:gd name="T26" fmla="*/ 12 w 21"/>
                  <a:gd name="T27" fmla="*/ 10 h 23"/>
                  <a:gd name="T28" fmla="*/ 10 w 21"/>
                  <a:gd name="T29" fmla="*/ 8 h 23"/>
                  <a:gd name="T30" fmla="*/ 7 w 21"/>
                  <a:gd name="T31" fmla="*/ 5 h 23"/>
                  <a:gd name="T32" fmla="*/ 5 w 21"/>
                  <a:gd name="T33" fmla="*/ 2 h 23"/>
                  <a:gd name="T34" fmla="*/ 3 w 21"/>
                  <a:gd name="T35" fmla="*/ 0 h 23"/>
                  <a:gd name="T36" fmla="*/ 0 w 21"/>
                  <a:gd name="T37" fmla="*/ 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3">
                    <a:moveTo>
                      <a:pt x="0" y="2"/>
                    </a:moveTo>
                    <a:lnTo>
                      <a:pt x="2" y="5"/>
                    </a:lnTo>
                    <a:lnTo>
                      <a:pt x="4" y="8"/>
                    </a:lnTo>
                    <a:lnTo>
                      <a:pt x="7" y="10"/>
                    </a:lnTo>
                    <a:lnTo>
                      <a:pt x="9" y="13"/>
                    </a:lnTo>
                    <a:lnTo>
                      <a:pt x="11" y="15"/>
                    </a:lnTo>
                    <a:lnTo>
                      <a:pt x="13" y="18"/>
                    </a:lnTo>
                    <a:lnTo>
                      <a:pt x="16" y="20"/>
                    </a:lnTo>
                    <a:lnTo>
                      <a:pt x="17" y="22"/>
                    </a:lnTo>
                    <a:lnTo>
                      <a:pt x="20" y="20"/>
                    </a:lnTo>
                    <a:lnTo>
                      <a:pt x="18" y="17"/>
                    </a:lnTo>
                    <a:lnTo>
                      <a:pt x="16" y="15"/>
                    </a:lnTo>
                    <a:lnTo>
                      <a:pt x="14" y="12"/>
                    </a:lnTo>
                    <a:lnTo>
                      <a:pt x="12" y="10"/>
                    </a:lnTo>
                    <a:lnTo>
                      <a:pt x="10" y="8"/>
                    </a:lnTo>
                    <a:lnTo>
                      <a:pt x="7" y="5"/>
                    </a:lnTo>
                    <a:lnTo>
                      <a:pt x="5" y="2"/>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1" name="Freeform 151">
                <a:extLst>
                  <a:ext uri="{FF2B5EF4-FFF2-40B4-BE49-F238E27FC236}">
                    <a16:creationId xmlns:a16="http://schemas.microsoft.com/office/drawing/2014/main" id="{8E619657-231E-F540-3782-0D534745C5A3}"/>
                  </a:ext>
                </a:extLst>
              </p:cNvPr>
              <p:cNvSpPr>
                <a:spLocks/>
              </p:cNvSpPr>
              <p:nvPr/>
            </p:nvSpPr>
            <p:spPr bwMode="auto">
              <a:xfrm>
                <a:off x="4216" y="2978"/>
                <a:ext cx="17" cy="17"/>
              </a:xfrm>
              <a:custGeom>
                <a:avLst/>
                <a:gdLst>
                  <a:gd name="T0" fmla="*/ 16 w 17"/>
                  <a:gd name="T1" fmla="*/ 0 h 17"/>
                  <a:gd name="T2" fmla="*/ 10 w 17"/>
                  <a:gd name="T3" fmla="*/ 0 h 17"/>
                  <a:gd name="T4" fmla="*/ 5 w 17"/>
                  <a:gd name="T5" fmla="*/ 0 h 17"/>
                  <a:gd name="T6" fmla="*/ 0 w 17"/>
                  <a:gd name="T7" fmla="*/ 10 h 17"/>
                  <a:gd name="T8" fmla="*/ 0 w 17"/>
                  <a:gd name="T9" fmla="*/ 16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0" y="0"/>
                    </a:lnTo>
                    <a:lnTo>
                      <a:pt x="5" y="0"/>
                    </a:lnTo>
                    <a:lnTo>
                      <a:pt x="0" y="10"/>
                    </a:lnTo>
                    <a:lnTo>
                      <a:pt x="0" y="16"/>
                    </a:lnTo>
                    <a:lnTo>
                      <a:pt x="1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2" name="Freeform 152">
                <a:extLst>
                  <a:ext uri="{FF2B5EF4-FFF2-40B4-BE49-F238E27FC236}">
                    <a16:creationId xmlns:a16="http://schemas.microsoft.com/office/drawing/2014/main" id="{056C9D3F-6AAC-5779-E5BB-64CC2B521329}"/>
                  </a:ext>
                </a:extLst>
              </p:cNvPr>
              <p:cNvSpPr>
                <a:spLocks/>
              </p:cNvSpPr>
              <p:nvPr/>
            </p:nvSpPr>
            <p:spPr bwMode="auto">
              <a:xfrm>
                <a:off x="4360" y="2635"/>
                <a:ext cx="21" cy="28"/>
              </a:xfrm>
              <a:custGeom>
                <a:avLst/>
                <a:gdLst>
                  <a:gd name="T0" fmla="*/ 8 w 21"/>
                  <a:gd name="T1" fmla="*/ 1 h 28"/>
                  <a:gd name="T2" fmla="*/ 6 w 21"/>
                  <a:gd name="T3" fmla="*/ 3 h 28"/>
                  <a:gd name="T4" fmla="*/ 4 w 21"/>
                  <a:gd name="T5" fmla="*/ 6 h 28"/>
                  <a:gd name="T6" fmla="*/ 2 w 21"/>
                  <a:gd name="T7" fmla="*/ 9 h 28"/>
                  <a:gd name="T8" fmla="*/ 1 w 21"/>
                  <a:gd name="T9" fmla="*/ 13 h 28"/>
                  <a:gd name="T10" fmla="*/ 0 w 21"/>
                  <a:gd name="T11" fmla="*/ 16 h 28"/>
                  <a:gd name="T12" fmla="*/ 0 w 21"/>
                  <a:gd name="T13" fmla="*/ 19 h 28"/>
                  <a:gd name="T14" fmla="*/ 2 w 21"/>
                  <a:gd name="T15" fmla="*/ 23 h 28"/>
                  <a:gd name="T16" fmla="*/ 4 w 21"/>
                  <a:gd name="T17" fmla="*/ 25 h 28"/>
                  <a:gd name="T18" fmla="*/ 7 w 21"/>
                  <a:gd name="T19" fmla="*/ 27 h 28"/>
                  <a:gd name="T20" fmla="*/ 10 w 21"/>
                  <a:gd name="T21" fmla="*/ 27 h 28"/>
                  <a:gd name="T22" fmla="*/ 13 w 21"/>
                  <a:gd name="T23" fmla="*/ 26 h 28"/>
                  <a:gd name="T24" fmla="*/ 15 w 21"/>
                  <a:gd name="T25" fmla="*/ 24 h 28"/>
                  <a:gd name="T26" fmla="*/ 17 w 21"/>
                  <a:gd name="T27" fmla="*/ 22 h 28"/>
                  <a:gd name="T28" fmla="*/ 19 w 21"/>
                  <a:gd name="T29" fmla="*/ 19 h 28"/>
                  <a:gd name="T30" fmla="*/ 20 w 21"/>
                  <a:gd name="T31" fmla="*/ 16 h 28"/>
                  <a:gd name="T32" fmla="*/ 20 w 21"/>
                  <a:gd name="T33" fmla="*/ 14 h 28"/>
                  <a:gd name="T34" fmla="*/ 20 w 21"/>
                  <a:gd name="T35" fmla="*/ 11 h 28"/>
                  <a:gd name="T36" fmla="*/ 20 w 21"/>
                  <a:gd name="T37" fmla="*/ 8 h 28"/>
                  <a:gd name="T38" fmla="*/ 19 w 21"/>
                  <a:gd name="T39" fmla="*/ 5 h 28"/>
                  <a:gd name="T40" fmla="*/ 18 w 21"/>
                  <a:gd name="T41" fmla="*/ 3 h 28"/>
                  <a:gd name="T42" fmla="*/ 17 w 21"/>
                  <a:gd name="T43" fmla="*/ 1 h 28"/>
                  <a:gd name="T44" fmla="*/ 14 w 21"/>
                  <a:gd name="T45" fmla="*/ 0 h 28"/>
                  <a:gd name="T46" fmla="*/ 11 w 21"/>
                  <a:gd name="T47" fmla="*/ 0 h 28"/>
                  <a:gd name="T48" fmla="*/ 8 w 21"/>
                  <a:gd name="T49" fmla="*/ 1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8">
                    <a:moveTo>
                      <a:pt x="8" y="1"/>
                    </a:move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3" name="Freeform 153">
                <a:extLst>
                  <a:ext uri="{FF2B5EF4-FFF2-40B4-BE49-F238E27FC236}">
                    <a16:creationId xmlns:a16="http://schemas.microsoft.com/office/drawing/2014/main" id="{80B57691-D0BE-B232-E717-2CCA650785ED}"/>
                  </a:ext>
                </a:extLst>
              </p:cNvPr>
              <p:cNvSpPr>
                <a:spLocks/>
              </p:cNvSpPr>
              <p:nvPr/>
            </p:nvSpPr>
            <p:spPr bwMode="auto">
              <a:xfrm>
                <a:off x="4360" y="2635"/>
                <a:ext cx="21" cy="28"/>
              </a:xfrm>
              <a:custGeom>
                <a:avLst/>
                <a:gdLst>
                  <a:gd name="T0" fmla="*/ 8 w 21"/>
                  <a:gd name="T1" fmla="*/ 1 h 28"/>
                  <a:gd name="T2" fmla="*/ 8 w 21"/>
                  <a:gd name="T3" fmla="*/ 1 h 28"/>
                  <a:gd name="T4" fmla="*/ 6 w 21"/>
                  <a:gd name="T5" fmla="*/ 3 h 28"/>
                  <a:gd name="T6" fmla="*/ 4 w 21"/>
                  <a:gd name="T7" fmla="*/ 6 h 28"/>
                  <a:gd name="T8" fmla="*/ 2 w 21"/>
                  <a:gd name="T9" fmla="*/ 9 h 28"/>
                  <a:gd name="T10" fmla="*/ 1 w 21"/>
                  <a:gd name="T11" fmla="*/ 13 h 28"/>
                  <a:gd name="T12" fmla="*/ 0 w 21"/>
                  <a:gd name="T13" fmla="*/ 16 h 28"/>
                  <a:gd name="T14" fmla="*/ 0 w 21"/>
                  <a:gd name="T15" fmla="*/ 19 h 28"/>
                  <a:gd name="T16" fmla="*/ 2 w 21"/>
                  <a:gd name="T17" fmla="*/ 23 h 28"/>
                  <a:gd name="T18" fmla="*/ 4 w 21"/>
                  <a:gd name="T19" fmla="*/ 25 h 28"/>
                  <a:gd name="T20" fmla="*/ 7 w 21"/>
                  <a:gd name="T21" fmla="*/ 27 h 28"/>
                  <a:gd name="T22" fmla="*/ 10 w 21"/>
                  <a:gd name="T23" fmla="*/ 27 h 28"/>
                  <a:gd name="T24" fmla="*/ 13 w 21"/>
                  <a:gd name="T25" fmla="*/ 26 h 28"/>
                  <a:gd name="T26" fmla="*/ 15 w 21"/>
                  <a:gd name="T27" fmla="*/ 24 h 28"/>
                  <a:gd name="T28" fmla="*/ 17 w 21"/>
                  <a:gd name="T29" fmla="*/ 22 h 28"/>
                  <a:gd name="T30" fmla="*/ 19 w 21"/>
                  <a:gd name="T31" fmla="*/ 19 h 28"/>
                  <a:gd name="T32" fmla="*/ 20 w 21"/>
                  <a:gd name="T33" fmla="*/ 16 h 28"/>
                  <a:gd name="T34" fmla="*/ 20 w 21"/>
                  <a:gd name="T35" fmla="*/ 14 h 28"/>
                  <a:gd name="T36" fmla="*/ 20 w 21"/>
                  <a:gd name="T37" fmla="*/ 11 h 28"/>
                  <a:gd name="T38" fmla="*/ 20 w 21"/>
                  <a:gd name="T39" fmla="*/ 8 h 28"/>
                  <a:gd name="T40" fmla="*/ 19 w 21"/>
                  <a:gd name="T41" fmla="*/ 5 h 28"/>
                  <a:gd name="T42" fmla="*/ 18 w 21"/>
                  <a:gd name="T43" fmla="*/ 3 h 28"/>
                  <a:gd name="T44" fmla="*/ 17 w 21"/>
                  <a:gd name="T45" fmla="*/ 1 h 28"/>
                  <a:gd name="T46" fmla="*/ 14 w 21"/>
                  <a:gd name="T47" fmla="*/ 0 h 28"/>
                  <a:gd name="T48" fmla="*/ 11 w 21"/>
                  <a:gd name="T49" fmla="*/ 0 h 28"/>
                  <a:gd name="T50" fmla="*/ 8 w 21"/>
                  <a:gd name="T51" fmla="*/ 1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 h="28">
                    <a:moveTo>
                      <a:pt x="8" y="1"/>
                    </a:moveTo>
                    <a:lnTo>
                      <a:pt x="8" y="1"/>
                    </a:ln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4" name="Freeform 154">
                <a:extLst>
                  <a:ext uri="{FF2B5EF4-FFF2-40B4-BE49-F238E27FC236}">
                    <a16:creationId xmlns:a16="http://schemas.microsoft.com/office/drawing/2014/main" id="{74A5DB9A-F65D-B443-E6D8-D8A05B36B622}"/>
                  </a:ext>
                </a:extLst>
              </p:cNvPr>
              <p:cNvSpPr>
                <a:spLocks/>
              </p:cNvSpPr>
              <p:nvPr/>
            </p:nvSpPr>
            <p:spPr bwMode="auto">
              <a:xfrm>
                <a:off x="4369" y="3085"/>
                <a:ext cx="17" cy="42"/>
              </a:xfrm>
              <a:custGeom>
                <a:avLst/>
                <a:gdLst>
                  <a:gd name="T0" fmla="*/ 8 w 17"/>
                  <a:gd name="T1" fmla="*/ 5 h 42"/>
                  <a:gd name="T2" fmla="*/ 2 w 17"/>
                  <a:gd name="T3" fmla="*/ 6 h 42"/>
                  <a:gd name="T4" fmla="*/ 6 w 17"/>
                  <a:gd name="T5" fmla="*/ 10 h 42"/>
                  <a:gd name="T6" fmla="*/ 8 w 17"/>
                  <a:gd name="T7" fmla="*/ 14 h 42"/>
                  <a:gd name="T8" fmla="*/ 8 w 17"/>
                  <a:gd name="T9" fmla="*/ 19 h 42"/>
                  <a:gd name="T10" fmla="*/ 6 w 17"/>
                  <a:gd name="T11" fmla="*/ 22 h 42"/>
                  <a:gd name="T12" fmla="*/ 4 w 17"/>
                  <a:gd name="T13" fmla="*/ 27 h 42"/>
                  <a:gd name="T14" fmla="*/ 4 w 17"/>
                  <a:gd name="T15" fmla="*/ 32 h 42"/>
                  <a:gd name="T16" fmla="*/ 2 w 17"/>
                  <a:gd name="T17" fmla="*/ 37 h 42"/>
                  <a:gd name="T18" fmla="*/ 4 w 17"/>
                  <a:gd name="T19" fmla="*/ 41 h 42"/>
                  <a:gd name="T20" fmla="*/ 12 w 17"/>
                  <a:gd name="T21" fmla="*/ 41 h 42"/>
                  <a:gd name="T22" fmla="*/ 10 w 17"/>
                  <a:gd name="T23" fmla="*/ 37 h 42"/>
                  <a:gd name="T24" fmla="*/ 12 w 17"/>
                  <a:gd name="T25" fmla="*/ 32 h 42"/>
                  <a:gd name="T26" fmla="*/ 12 w 17"/>
                  <a:gd name="T27" fmla="*/ 28 h 42"/>
                  <a:gd name="T28" fmla="*/ 14 w 17"/>
                  <a:gd name="T29" fmla="*/ 23 h 42"/>
                  <a:gd name="T30" fmla="*/ 16 w 17"/>
                  <a:gd name="T31" fmla="*/ 19 h 42"/>
                  <a:gd name="T32" fmla="*/ 16 w 17"/>
                  <a:gd name="T33" fmla="*/ 14 h 42"/>
                  <a:gd name="T34" fmla="*/ 12 w 17"/>
                  <a:gd name="T35" fmla="*/ 9 h 42"/>
                  <a:gd name="T36" fmla="*/ 8 w 17"/>
                  <a:gd name="T37" fmla="*/ 4 h 42"/>
                  <a:gd name="T38" fmla="*/ 0 w 17"/>
                  <a:gd name="T39" fmla="*/ 5 h 42"/>
                  <a:gd name="T40" fmla="*/ 8 w 17"/>
                  <a:gd name="T41" fmla="*/ 4 h 42"/>
                  <a:gd name="T42" fmla="*/ 0 w 17"/>
                  <a:gd name="T43" fmla="*/ 0 h 42"/>
                  <a:gd name="T44" fmla="*/ 0 w 17"/>
                  <a:gd name="T45" fmla="*/ 5 h 42"/>
                  <a:gd name="T46" fmla="*/ 8 w 17"/>
                  <a:gd name="T47" fmla="*/ 5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2">
                    <a:moveTo>
                      <a:pt x="8" y="5"/>
                    </a:moveTo>
                    <a:lnTo>
                      <a:pt x="2" y="6"/>
                    </a:lnTo>
                    <a:lnTo>
                      <a:pt x="6" y="10"/>
                    </a:lnTo>
                    <a:lnTo>
                      <a:pt x="8" y="14"/>
                    </a:lnTo>
                    <a:lnTo>
                      <a:pt x="8" y="19"/>
                    </a:lnTo>
                    <a:lnTo>
                      <a:pt x="6" y="22"/>
                    </a:lnTo>
                    <a:lnTo>
                      <a:pt x="4" y="27"/>
                    </a:lnTo>
                    <a:lnTo>
                      <a:pt x="4" y="32"/>
                    </a:lnTo>
                    <a:lnTo>
                      <a:pt x="2" y="37"/>
                    </a:lnTo>
                    <a:lnTo>
                      <a:pt x="4" y="41"/>
                    </a:lnTo>
                    <a:lnTo>
                      <a:pt x="12" y="41"/>
                    </a:lnTo>
                    <a:lnTo>
                      <a:pt x="10" y="37"/>
                    </a:lnTo>
                    <a:lnTo>
                      <a:pt x="12" y="32"/>
                    </a:lnTo>
                    <a:lnTo>
                      <a:pt x="12" y="28"/>
                    </a:lnTo>
                    <a:lnTo>
                      <a:pt x="14" y="23"/>
                    </a:lnTo>
                    <a:lnTo>
                      <a:pt x="16" y="19"/>
                    </a:lnTo>
                    <a:lnTo>
                      <a:pt x="16" y="14"/>
                    </a:lnTo>
                    <a:lnTo>
                      <a:pt x="12" y="9"/>
                    </a:lnTo>
                    <a:lnTo>
                      <a:pt x="8" y="4"/>
                    </a:lnTo>
                    <a:lnTo>
                      <a:pt x="0" y="5"/>
                    </a:lnTo>
                    <a:lnTo>
                      <a:pt x="8" y="4"/>
                    </a:lnTo>
                    <a:lnTo>
                      <a:pt x="0" y="0"/>
                    </a:lnTo>
                    <a:lnTo>
                      <a:pt x="0" y="5"/>
                    </a:lnTo>
                    <a:lnTo>
                      <a:pt x="8" y="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5" name="Freeform 155">
                <a:extLst>
                  <a:ext uri="{FF2B5EF4-FFF2-40B4-BE49-F238E27FC236}">
                    <a16:creationId xmlns:a16="http://schemas.microsoft.com/office/drawing/2014/main" id="{1ABE9C7E-DF91-A125-C80D-08CA4FBB019E}"/>
                  </a:ext>
                </a:extLst>
              </p:cNvPr>
              <p:cNvSpPr>
                <a:spLocks/>
              </p:cNvSpPr>
              <p:nvPr/>
            </p:nvSpPr>
            <p:spPr bwMode="auto">
              <a:xfrm>
                <a:off x="4367" y="3090"/>
                <a:ext cx="17" cy="44"/>
              </a:xfrm>
              <a:custGeom>
                <a:avLst/>
                <a:gdLst>
                  <a:gd name="T0" fmla="*/ 6 w 17"/>
                  <a:gd name="T1" fmla="*/ 36 h 44"/>
                  <a:gd name="T2" fmla="*/ 11 w 17"/>
                  <a:gd name="T3" fmla="*/ 34 h 44"/>
                  <a:gd name="T4" fmla="*/ 8 w 17"/>
                  <a:gd name="T5" fmla="*/ 31 h 44"/>
                  <a:gd name="T6" fmla="*/ 6 w 17"/>
                  <a:gd name="T7" fmla="*/ 27 h 44"/>
                  <a:gd name="T8" fmla="*/ 4 w 17"/>
                  <a:gd name="T9" fmla="*/ 23 h 44"/>
                  <a:gd name="T10" fmla="*/ 6 w 17"/>
                  <a:gd name="T11" fmla="*/ 19 h 44"/>
                  <a:gd name="T12" fmla="*/ 6 w 17"/>
                  <a:gd name="T13" fmla="*/ 14 h 44"/>
                  <a:gd name="T14" fmla="*/ 8 w 17"/>
                  <a:gd name="T15" fmla="*/ 10 h 44"/>
                  <a:gd name="T16" fmla="*/ 9 w 17"/>
                  <a:gd name="T17" fmla="*/ 4 h 44"/>
                  <a:gd name="T18" fmla="*/ 9 w 17"/>
                  <a:gd name="T19" fmla="*/ 0 h 44"/>
                  <a:gd name="T20" fmla="*/ 3 w 17"/>
                  <a:gd name="T21" fmla="*/ 0 h 44"/>
                  <a:gd name="T22" fmla="*/ 3 w 17"/>
                  <a:gd name="T23" fmla="*/ 4 h 44"/>
                  <a:gd name="T24" fmla="*/ 1 w 17"/>
                  <a:gd name="T25" fmla="*/ 9 h 44"/>
                  <a:gd name="T26" fmla="*/ 0 w 17"/>
                  <a:gd name="T27" fmla="*/ 14 h 44"/>
                  <a:gd name="T28" fmla="*/ 0 w 17"/>
                  <a:gd name="T29" fmla="*/ 19 h 44"/>
                  <a:gd name="T30" fmla="*/ 0 w 17"/>
                  <a:gd name="T31" fmla="*/ 23 h 44"/>
                  <a:gd name="T32" fmla="*/ 0 w 17"/>
                  <a:gd name="T33" fmla="*/ 28 h 44"/>
                  <a:gd name="T34" fmla="*/ 1 w 17"/>
                  <a:gd name="T35" fmla="*/ 33 h 44"/>
                  <a:gd name="T36" fmla="*/ 6 w 17"/>
                  <a:gd name="T37" fmla="*/ 37 h 44"/>
                  <a:gd name="T38" fmla="*/ 12 w 17"/>
                  <a:gd name="T39" fmla="*/ 36 h 44"/>
                  <a:gd name="T40" fmla="*/ 6 w 17"/>
                  <a:gd name="T41" fmla="*/ 37 h 44"/>
                  <a:gd name="T42" fmla="*/ 16 w 17"/>
                  <a:gd name="T43" fmla="*/ 43 h 44"/>
                  <a:gd name="T44" fmla="*/ 12 w 17"/>
                  <a:gd name="T45" fmla="*/ 36 h 44"/>
                  <a:gd name="T46" fmla="*/ 6 w 17"/>
                  <a:gd name="T47" fmla="*/ 36 h 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4">
                    <a:moveTo>
                      <a:pt x="6" y="36"/>
                    </a:moveTo>
                    <a:lnTo>
                      <a:pt x="11" y="34"/>
                    </a:lnTo>
                    <a:lnTo>
                      <a:pt x="8" y="31"/>
                    </a:lnTo>
                    <a:lnTo>
                      <a:pt x="6" y="27"/>
                    </a:lnTo>
                    <a:lnTo>
                      <a:pt x="4" y="23"/>
                    </a:lnTo>
                    <a:lnTo>
                      <a:pt x="6" y="19"/>
                    </a:lnTo>
                    <a:lnTo>
                      <a:pt x="6" y="14"/>
                    </a:lnTo>
                    <a:lnTo>
                      <a:pt x="8" y="10"/>
                    </a:lnTo>
                    <a:lnTo>
                      <a:pt x="9" y="4"/>
                    </a:lnTo>
                    <a:lnTo>
                      <a:pt x="9" y="0"/>
                    </a:lnTo>
                    <a:lnTo>
                      <a:pt x="3" y="0"/>
                    </a:lnTo>
                    <a:lnTo>
                      <a:pt x="3" y="4"/>
                    </a:lnTo>
                    <a:lnTo>
                      <a:pt x="1" y="9"/>
                    </a:lnTo>
                    <a:lnTo>
                      <a:pt x="0" y="14"/>
                    </a:lnTo>
                    <a:lnTo>
                      <a:pt x="0" y="19"/>
                    </a:lnTo>
                    <a:lnTo>
                      <a:pt x="0" y="23"/>
                    </a:lnTo>
                    <a:lnTo>
                      <a:pt x="0" y="28"/>
                    </a:lnTo>
                    <a:lnTo>
                      <a:pt x="1" y="33"/>
                    </a:lnTo>
                    <a:lnTo>
                      <a:pt x="6" y="37"/>
                    </a:lnTo>
                    <a:lnTo>
                      <a:pt x="12" y="36"/>
                    </a:lnTo>
                    <a:lnTo>
                      <a:pt x="6" y="37"/>
                    </a:lnTo>
                    <a:lnTo>
                      <a:pt x="16" y="43"/>
                    </a:lnTo>
                    <a:lnTo>
                      <a:pt x="12" y="36"/>
                    </a:lnTo>
                    <a:lnTo>
                      <a:pt x="6"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6" name="Freeform 156">
                <a:extLst>
                  <a:ext uri="{FF2B5EF4-FFF2-40B4-BE49-F238E27FC236}">
                    <a16:creationId xmlns:a16="http://schemas.microsoft.com/office/drawing/2014/main" id="{88B937C8-59B9-E7C1-6CDB-EC691D373EDD}"/>
                  </a:ext>
                </a:extLst>
              </p:cNvPr>
              <p:cNvSpPr>
                <a:spLocks/>
              </p:cNvSpPr>
              <p:nvPr/>
            </p:nvSpPr>
            <p:spPr bwMode="auto">
              <a:xfrm>
                <a:off x="4038" y="2666"/>
                <a:ext cx="78" cy="170"/>
              </a:xfrm>
              <a:custGeom>
                <a:avLst/>
                <a:gdLst>
                  <a:gd name="T0" fmla="*/ 3 w 78"/>
                  <a:gd name="T1" fmla="*/ 0 h 170"/>
                  <a:gd name="T2" fmla="*/ 3 w 78"/>
                  <a:gd name="T3" fmla="*/ 0 h 170"/>
                  <a:gd name="T4" fmla="*/ 1 w 78"/>
                  <a:gd name="T5" fmla="*/ 9 h 170"/>
                  <a:gd name="T6" fmla="*/ 0 w 78"/>
                  <a:gd name="T7" fmla="*/ 20 h 170"/>
                  <a:gd name="T8" fmla="*/ 1 w 78"/>
                  <a:gd name="T9" fmla="*/ 31 h 170"/>
                  <a:gd name="T10" fmla="*/ 4 w 78"/>
                  <a:gd name="T11" fmla="*/ 42 h 170"/>
                  <a:gd name="T12" fmla="*/ 8 w 78"/>
                  <a:gd name="T13" fmla="*/ 54 h 170"/>
                  <a:gd name="T14" fmla="*/ 13 w 78"/>
                  <a:gd name="T15" fmla="*/ 66 h 170"/>
                  <a:gd name="T16" fmla="*/ 19 w 78"/>
                  <a:gd name="T17" fmla="*/ 78 h 170"/>
                  <a:gd name="T18" fmla="*/ 25 w 78"/>
                  <a:gd name="T19" fmla="*/ 90 h 170"/>
                  <a:gd name="T20" fmla="*/ 33 w 78"/>
                  <a:gd name="T21" fmla="*/ 102 h 170"/>
                  <a:gd name="T22" fmla="*/ 40 w 78"/>
                  <a:gd name="T23" fmla="*/ 113 h 170"/>
                  <a:gd name="T24" fmla="*/ 47 w 78"/>
                  <a:gd name="T25" fmla="*/ 125 h 170"/>
                  <a:gd name="T26" fmla="*/ 55 w 78"/>
                  <a:gd name="T27" fmla="*/ 135 h 170"/>
                  <a:gd name="T28" fmla="*/ 61 w 78"/>
                  <a:gd name="T29" fmla="*/ 145 h 170"/>
                  <a:gd name="T30" fmla="*/ 67 w 78"/>
                  <a:gd name="T31" fmla="*/ 154 h 170"/>
                  <a:gd name="T32" fmla="*/ 72 w 78"/>
                  <a:gd name="T33" fmla="*/ 162 h 170"/>
                  <a:gd name="T34" fmla="*/ 77 w 78"/>
                  <a:gd name="T35" fmla="*/ 169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8" h="170">
                    <a:moveTo>
                      <a:pt x="3" y="0"/>
                    </a:moveTo>
                    <a:lnTo>
                      <a:pt x="3" y="0"/>
                    </a:lnTo>
                    <a:lnTo>
                      <a:pt x="1" y="9"/>
                    </a:lnTo>
                    <a:lnTo>
                      <a:pt x="0" y="20"/>
                    </a:lnTo>
                    <a:lnTo>
                      <a:pt x="1" y="31"/>
                    </a:lnTo>
                    <a:lnTo>
                      <a:pt x="4" y="42"/>
                    </a:lnTo>
                    <a:lnTo>
                      <a:pt x="8" y="54"/>
                    </a:lnTo>
                    <a:lnTo>
                      <a:pt x="13" y="66"/>
                    </a:lnTo>
                    <a:lnTo>
                      <a:pt x="19" y="78"/>
                    </a:lnTo>
                    <a:lnTo>
                      <a:pt x="25" y="90"/>
                    </a:lnTo>
                    <a:lnTo>
                      <a:pt x="33" y="102"/>
                    </a:lnTo>
                    <a:lnTo>
                      <a:pt x="40" y="113"/>
                    </a:lnTo>
                    <a:lnTo>
                      <a:pt x="47" y="125"/>
                    </a:lnTo>
                    <a:lnTo>
                      <a:pt x="55" y="135"/>
                    </a:lnTo>
                    <a:lnTo>
                      <a:pt x="61" y="145"/>
                    </a:lnTo>
                    <a:lnTo>
                      <a:pt x="67" y="154"/>
                    </a:lnTo>
                    <a:lnTo>
                      <a:pt x="72" y="162"/>
                    </a:lnTo>
                    <a:lnTo>
                      <a:pt x="77" y="16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7" name="Freeform 157">
                <a:extLst>
                  <a:ext uri="{FF2B5EF4-FFF2-40B4-BE49-F238E27FC236}">
                    <a16:creationId xmlns:a16="http://schemas.microsoft.com/office/drawing/2014/main" id="{EA86B62C-C5CB-663F-88A8-FF0C5CD8505C}"/>
                  </a:ext>
                </a:extLst>
              </p:cNvPr>
              <p:cNvSpPr>
                <a:spLocks/>
              </p:cNvSpPr>
              <p:nvPr/>
            </p:nvSpPr>
            <p:spPr bwMode="auto">
              <a:xfrm>
                <a:off x="4606" y="2652"/>
                <a:ext cx="77" cy="191"/>
              </a:xfrm>
              <a:custGeom>
                <a:avLst/>
                <a:gdLst>
                  <a:gd name="T0" fmla="*/ 66 w 77"/>
                  <a:gd name="T1" fmla="*/ 0 h 191"/>
                  <a:gd name="T2" fmla="*/ 66 w 77"/>
                  <a:gd name="T3" fmla="*/ 0 h 191"/>
                  <a:gd name="T4" fmla="*/ 71 w 77"/>
                  <a:gd name="T5" fmla="*/ 19 h 191"/>
                  <a:gd name="T6" fmla="*/ 75 w 77"/>
                  <a:gd name="T7" fmla="*/ 37 h 191"/>
                  <a:gd name="T8" fmla="*/ 76 w 77"/>
                  <a:gd name="T9" fmla="*/ 52 h 191"/>
                  <a:gd name="T10" fmla="*/ 76 w 77"/>
                  <a:gd name="T11" fmla="*/ 66 h 191"/>
                  <a:gd name="T12" fmla="*/ 74 w 77"/>
                  <a:gd name="T13" fmla="*/ 78 h 191"/>
                  <a:gd name="T14" fmla="*/ 71 w 77"/>
                  <a:gd name="T15" fmla="*/ 89 h 191"/>
                  <a:gd name="T16" fmla="*/ 66 w 77"/>
                  <a:gd name="T17" fmla="*/ 100 h 191"/>
                  <a:gd name="T18" fmla="*/ 61 w 77"/>
                  <a:gd name="T19" fmla="*/ 110 h 191"/>
                  <a:gd name="T20" fmla="*/ 54 w 77"/>
                  <a:gd name="T21" fmla="*/ 119 h 191"/>
                  <a:gd name="T22" fmla="*/ 48 w 77"/>
                  <a:gd name="T23" fmla="*/ 128 h 191"/>
                  <a:gd name="T24" fmla="*/ 40 w 77"/>
                  <a:gd name="T25" fmla="*/ 137 h 191"/>
                  <a:gd name="T26" fmla="*/ 32 w 77"/>
                  <a:gd name="T27" fmla="*/ 147 h 191"/>
                  <a:gd name="T28" fmla="*/ 24 w 77"/>
                  <a:gd name="T29" fmla="*/ 156 h 191"/>
                  <a:gd name="T30" fmla="*/ 16 w 77"/>
                  <a:gd name="T31" fmla="*/ 166 h 191"/>
                  <a:gd name="T32" fmla="*/ 8 w 77"/>
                  <a:gd name="T33" fmla="*/ 178 h 191"/>
                  <a:gd name="T34" fmla="*/ 0 w 77"/>
                  <a:gd name="T35" fmla="*/ 190 h 1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7" h="191">
                    <a:moveTo>
                      <a:pt x="66" y="0"/>
                    </a:moveTo>
                    <a:lnTo>
                      <a:pt x="66" y="0"/>
                    </a:lnTo>
                    <a:lnTo>
                      <a:pt x="71" y="19"/>
                    </a:lnTo>
                    <a:lnTo>
                      <a:pt x="75" y="37"/>
                    </a:lnTo>
                    <a:lnTo>
                      <a:pt x="76" y="52"/>
                    </a:lnTo>
                    <a:lnTo>
                      <a:pt x="76" y="66"/>
                    </a:lnTo>
                    <a:lnTo>
                      <a:pt x="74" y="78"/>
                    </a:lnTo>
                    <a:lnTo>
                      <a:pt x="71" y="89"/>
                    </a:lnTo>
                    <a:lnTo>
                      <a:pt x="66" y="100"/>
                    </a:lnTo>
                    <a:lnTo>
                      <a:pt x="61" y="110"/>
                    </a:lnTo>
                    <a:lnTo>
                      <a:pt x="54" y="119"/>
                    </a:lnTo>
                    <a:lnTo>
                      <a:pt x="48" y="128"/>
                    </a:lnTo>
                    <a:lnTo>
                      <a:pt x="40" y="137"/>
                    </a:lnTo>
                    <a:lnTo>
                      <a:pt x="32" y="147"/>
                    </a:lnTo>
                    <a:lnTo>
                      <a:pt x="24" y="156"/>
                    </a:lnTo>
                    <a:lnTo>
                      <a:pt x="16" y="166"/>
                    </a:lnTo>
                    <a:lnTo>
                      <a:pt x="8" y="178"/>
                    </a:lnTo>
                    <a:lnTo>
                      <a:pt x="0" y="1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8" name="Freeform 158">
                <a:extLst>
                  <a:ext uri="{FF2B5EF4-FFF2-40B4-BE49-F238E27FC236}">
                    <a16:creationId xmlns:a16="http://schemas.microsoft.com/office/drawing/2014/main" id="{0D4DCA85-D121-5542-8789-FC7A67750B95}"/>
                  </a:ext>
                </a:extLst>
              </p:cNvPr>
              <p:cNvSpPr>
                <a:spLocks/>
              </p:cNvSpPr>
              <p:nvPr/>
            </p:nvSpPr>
            <p:spPr bwMode="auto">
              <a:xfrm>
                <a:off x="4239" y="3006"/>
                <a:ext cx="231" cy="141"/>
              </a:xfrm>
              <a:custGeom>
                <a:avLst/>
                <a:gdLst>
                  <a:gd name="T0" fmla="*/ 0 w 231"/>
                  <a:gd name="T1" fmla="*/ 0 h 141"/>
                  <a:gd name="T2" fmla="*/ 0 w 231"/>
                  <a:gd name="T3" fmla="*/ 0 h 141"/>
                  <a:gd name="T4" fmla="*/ 7 w 231"/>
                  <a:gd name="T5" fmla="*/ 8 h 141"/>
                  <a:gd name="T6" fmla="*/ 13 w 231"/>
                  <a:gd name="T7" fmla="*/ 15 h 141"/>
                  <a:gd name="T8" fmla="*/ 19 w 231"/>
                  <a:gd name="T9" fmla="*/ 23 h 141"/>
                  <a:gd name="T10" fmla="*/ 25 w 231"/>
                  <a:gd name="T11" fmla="*/ 31 h 141"/>
                  <a:gd name="T12" fmla="*/ 30 w 231"/>
                  <a:gd name="T13" fmla="*/ 39 h 141"/>
                  <a:gd name="T14" fmla="*/ 35 w 231"/>
                  <a:gd name="T15" fmla="*/ 47 h 141"/>
                  <a:gd name="T16" fmla="*/ 41 w 231"/>
                  <a:gd name="T17" fmla="*/ 54 h 141"/>
                  <a:gd name="T18" fmla="*/ 47 w 231"/>
                  <a:gd name="T19" fmla="*/ 62 h 141"/>
                  <a:gd name="T20" fmla="*/ 53 w 231"/>
                  <a:gd name="T21" fmla="*/ 69 h 141"/>
                  <a:gd name="T22" fmla="*/ 60 w 231"/>
                  <a:gd name="T23" fmla="*/ 77 h 141"/>
                  <a:gd name="T24" fmla="*/ 69 w 231"/>
                  <a:gd name="T25" fmla="*/ 84 h 141"/>
                  <a:gd name="T26" fmla="*/ 78 w 231"/>
                  <a:gd name="T27" fmla="*/ 91 h 141"/>
                  <a:gd name="T28" fmla="*/ 88 w 231"/>
                  <a:gd name="T29" fmla="*/ 98 h 141"/>
                  <a:gd name="T30" fmla="*/ 100 w 231"/>
                  <a:gd name="T31" fmla="*/ 105 h 141"/>
                  <a:gd name="T32" fmla="*/ 114 w 231"/>
                  <a:gd name="T33" fmla="*/ 112 h 141"/>
                  <a:gd name="T34" fmla="*/ 129 w 231"/>
                  <a:gd name="T35" fmla="*/ 118 h 141"/>
                  <a:gd name="T36" fmla="*/ 131 w 231"/>
                  <a:gd name="T37" fmla="*/ 120 h 141"/>
                  <a:gd name="T38" fmla="*/ 132 w 231"/>
                  <a:gd name="T39" fmla="*/ 122 h 141"/>
                  <a:gd name="T40" fmla="*/ 133 w 231"/>
                  <a:gd name="T41" fmla="*/ 124 h 141"/>
                  <a:gd name="T42" fmla="*/ 134 w 231"/>
                  <a:gd name="T43" fmla="*/ 127 h 141"/>
                  <a:gd name="T44" fmla="*/ 134 w 231"/>
                  <a:gd name="T45" fmla="*/ 130 h 141"/>
                  <a:gd name="T46" fmla="*/ 134 w 231"/>
                  <a:gd name="T47" fmla="*/ 133 h 141"/>
                  <a:gd name="T48" fmla="*/ 134 w 231"/>
                  <a:gd name="T49" fmla="*/ 137 h 141"/>
                  <a:gd name="T50" fmla="*/ 134 w 231"/>
                  <a:gd name="T51" fmla="*/ 140 h 141"/>
                  <a:gd name="T52" fmla="*/ 134 w 231"/>
                  <a:gd name="T53" fmla="*/ 138 h 141"/>
                  <a:gd name="T54" fmla="*/ 133 w 231"/>
                  <a:gd name="T55" fmla="*/ 135 h 141"/>
                  <a:gd name="T56" fmla="*/ 133 w 231"/>
                  <a:gd name="T57" fmla="*/ 132 h 141"/>
                  <a:gd name="T58" fmla="*/ 133 w 231"/>
                  <a:gd name="T59" fmla="*/ 128 h 141"/>
                  <a:gd name="T60" fmla="*/ 133 w 231"/>
                  <a:gd name="T61" fmla="*/ 125 h 141"/>
                  <a:gd name="T62" fmla="*/ 133 w 231"/>
                  <a:gd name="T63" fmla="*/ 122 h 141"/>
                  <a:gd name="T64" fmla="*/ 134 w 231"/>
                  <a:gd name="T65" fmla="*/ 120 h 141"/>
                  <a:gd name="T66" fmla="*/ 135 w 231"/>
                  <a:gd name="T67" fmla="*/ 118 h 141"/>
                  <a:gd name="T68" fmla="*/ 139 w 231"/>
                  <a:gd name="T69" fmla="*/ 116 h 141"/>
                  <a:gd name="T70" fmla="*/ 144 w 231"/>
                  <a:gd name="T71" fmla="*/ 113 h 141"/>
                  <a:gd name="T72" fmla="*/ 150 w 231"/>
                  <a:gd name="T73" fmla="*/ 111 h 141"/>
                  <a:gd name="T74" fmla="*/ 156 w 231"/>
                  <a:gd name="T75" fmla="*/ 108 h 141"/>
                  <a:gd name="T76" fmla="*/ 163 w 231"/>
                  <a:gd name="T77" fmla="*/ 105 h 141"/>
                  <a:gd name="T78" fmla="*/ 170 w 231"/>
                  <a:gd name="T79" fmla="*/ 102 h 141"/>
                  <a:gd name="T80" fmla="*/ 177 w 231"/>
                  <a:gd name="T81" fmla="*/ 98 h 141"/>
                  <a:gd name="T82" fmla="*/ 182 w 231"/>
                  <a:gd name="T83" fmla="*/ 94 h 141"/>
                  <a:gd name="T84" fmla="*/ 189 w 231"/>
                  <a:gd name="T85" fmla="*/ 88 h 141"/>
                  <a:gd name="T86" fmla="*/ 195 w 231"/>
                  <a:gd name="T87" fmla="*/ 82 h 141"/>
                  <a:gd name="T88" fmla="*/ 202 w 231"/>
                  <a:gd name="T89" fmla="*/ 77 h 141"/>
                  <a:gd name="T90" fmla="*/ 207 w 231"/>
                  <a:gd name="T91" fmla="*/ 70 h 141"/>
                  <a:gd name="T92" fmla="*/ 212 w 231"/>
                  <a:gd name="T93" fmla="*/ 64 h 141"/>
                  <a:gd name="T94" fmla="*/ 218 w 231"/>
                  <a:gd name="T95" fmla="*/ 58 h 141"/>
                  <a:gd name="T96" fmla="*/ 224 w 231"/>
                  <a:gd name="T97" fmla="*/ 52 h 141"/>
                  <a:gd name="T98" fmla="*/ 230 w 231"/>
                  <a:gd name="T99" fmla="*/ 45 h 1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1" h="141">
                    <a:moveTo>
                      <a:pt x="0" y="0"/>
                    </a:moveTo>
                    <a:lnTo>
                      <a:pt x="0" y="0"/>
                    </a:lnTo>
                    <a:lnTo>
                      <a:pt x="7" y="8"/>
                    </a:lnTo>
                    <a:lnTo>
                      <a:pt x="13" y="15"/>
                    </a:lnTo>
                    <a:lnTo>
                      <a:pt x="19" y="23"/>
                    </a:lnTo>
                    <a:lnTo>
                      <a:pt x="25" y="31"/>
                    </a:lnTo>
                    <a:lnTo>
                      <a:pt x="30" y="39"/>
                    </a:lnTo>
                    <a:lnTo>
                      <a:pt x="35" y="47"/>
                    </a:lnTo>
                    <a:lnTo>
                      <a:pt x="41" y="54"/>
                    </a:lnTo>
                    <a:lnTo>
                      <a:pt x="47" y="62"/>
                    </a:lnTo>
                    <a:lnTo>
                      <a:pt x="53" y="69"/>
                    </a:lnTo>
                    <a:lnTo>
                      <a:pt x="60" y="77"/>
                    </a:lnTo>
                    <a:lnTo>
                      <a:pt x="69" y="84"/>
                    </a:lnTo>
                    <a:lnTo>
                      <a:pt x="78" y="91"/>
                    </a:lnTo>
                    <a:lnTo>
                      <a:pt x="88" y="98"/>
                    </a:lnTo>
                    <a:lnTo>
                      <a:pt x="100" y="105"/>
                    </a:lnTo>
                    <a:lnTo>
                      <a:pt x="114" y="112"/>
                    </a:lnTo>
                    <a:lnTo>
                      <a:pt x="129" y="118"/>
                    </a:lnTo>
                    <a:lnTo>
                      <a:pt x="131" y="120"/>
                    </a:lnTo>
                    <a:lnTo>
                      <a:pt x="132" y="122"/>
                    </a:lnTo>
                    <a:lnTo>
                      <a:pt x="133" y="124"/>
                    </a:lnTo>
                    <a:lnTo>
                      <a:pt x="134" y="127"/>
                    </a:lnTo>
                    <a:lnTo>
                      <a:pt x="134" y="130"/>
                    </a:lnTo>
                    <a:lnTo>
                      <a:pt x="134" y="133"/>
                    </a:lnTo>
                    <a:lnTo>
                      <a:pt x="134" y="137"/>
                    </a:lnTo>
                    <a:lnTo>
                      <a:pt x="134" y="140"/>
                    </a:lnTo>
                    <a:lnTo>
                      <a:pt x="134" y="138"/>
                    </a:lnTo>
                    <a:lnTo>
                      <a:pt x="133" y="135"/>
                    </a:lnTo>
                    <a:lnTo>
                      <a:pt x="133" y="132"/>
                    </a:lnTo>
                    <a:lnTo>
                      <a:pt x="133" y="128"/>
                    </a:lnTo>
                    <a:lnTo>
                      <a:pt x="133" y="125"/>
                    </a:lnTo>
                    <a:lnTo>
                      <a:pt x="133" y="122"/>
                    </a:lnTo>
                    <a:lnTo>
                      <a:pt x="134" y="120"/>
                    </a:lnTo>
                    <a:lnTo>
                      <a:pt x="135" y="118"/>
                    </a:lnTo>
                    <a:lnTo>
                      <a:pt x="139" y="116"/>
                    </a:lnTo>
                    <a:lnTo>
                      <a:pt x="144" y="113"/>
                    </a:lnTo>
                    <a:lnTo>
                      <a:pt x="150" y="111"/>
                    </a:lnTo>
                    <a:lnTo>
                      <a:pt x="156" y="108"/>
                    </a:lnTo>
                    <a:lnTo>
                      <a:pt x="163" y="105"/>
                    </a:lnTo>
                    <a:lnTo>
                      <a:pt x="170" y="102"/>
                    </a:lnTo>
                    <a:lnTo>
                      <a:pt x="177" y="98"/>
                    </a:lnTo>
                    <a:lnTo>
                      <a:pt x="182" y="94"/>
                    </a:lnTo>
                    <a:lnTo>
                      <a:pt x="189" y="88"/>
                    </a:lnTo>
                    <a:lnTo>
                      <a:pt x="195" y="82"/>
                    </a:lnTo>
                    <a:lnTo>
                      <a:pt x="202" y="77"/>
                    </a:lnTo>
                    <a:lnTo>
                      <a:pt x="207" y="70"/>
                    </a:lnTo>
                    <a:lnTo>
                      <a:pt x="212" y="64"/>
                    </a:lnTo>
                    <a:lnTo>
                      <a:pt x="218" y="58"/>
                    </a:lnTo>
                    <a:lnTo>
                      <a:pt x="224" y="52"/>
                    </a:lnTo>
                    <a:lnTo>
                      <a:pt x="230" y="4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89" name="Freeform 159">
                <a:extLst>
                  <a:ext uri="{FF2B5EF4-FFF2-40B4-BE49-F238E27FC236}">
                    <a16:creationId xmlns:a16="http://schemas.microsoft.com/office/drawing/2014/main" id="{C2C33A86-10CA-2ED3-FA75-87CFB7C1C98F}"/>
                  </a:ext>
                </a:extLst>
              </p:cNvPr>
              <p:cNvSpPr>
                <a:spLocks/>
              </p:cNvSpPr>
              <p:nvPr/>
            </p:nvSpPr>
            <p:spPr bwMode="auto">
              <a:xfrm>
                <a:off x="4012"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0" name="Freeform 160">
                <a:extLst>
                  <a:ext uri="{FF2B5EF4-FFF2-40B4-BE49-F238E27FC236}">
                    <a16:creationId xmlns:a16="http://schemas.microsoft.com/office/drawing/2014/main" id="{A5FDBB9F-F210-C83C-5119-E4A1927FDCCF}"/>
                  </a:ext>
                </a:extLst>
              </p:cNvPr>
              <p:cNvSpPr>
                <a:spLocks/>
              </p:cNvSpPr>
              <p:nvPr/>
            </p:nvSpPr>
            <p:spPr bwMode="auto">
              <a:xfrm>
                <a:off x="4012" y="1952"/>
                <a:ext cx="36" cy="66"/>
              </a:xfrm>
              <a:custGeom>
                <a:avLst/>
                <a:gdLst>
                  <a:gd name="T0" fmla="*/ 35 w 36"/>
                  <a:gd name="T1" fmla="*/ 62 h 66"/>
                  <a:gd name="T2" fmla="*/ 35 w 36"/>
                  <a:gd name="T3" fmla="*/ 62 h 66"/>
                  <a:gd name="T4" fmla="*/ 29 w 36"/>
                  <a:gd name="T5" fmla="*/ 55 h 66"/>
                  <a:gd name="T6" fmla="*/ 24 w 36"/>
                  <a:gd name="T7" fmla="*/ 48 h 66"/>
                  <a:gd name="T8" fmla="*/ 19 w 36"/>
                  <a:gd name="T9" fmla="*/ 41 h 66"/>
                  <a:gd name="T10" fmla="*/ 15 w 36"/>
                  <a:gd name="T11" fmla="*/ 32 h 66"/>
                  <a:gd name="T12" fmla="*/ 11 w 36"/>
                  <a:gd name="T13" fmla="*/ 25 h 66"/>
                  <a:gd name="T14" fmla="*/ 7 w 36"/>
                  <a:gd name="T15" fmla="*/ 17 h 66"/>
                  <a:gd name="T16" fmla="*/ 5 w 36"/>
                  <a:gd name="T17" fmla="*/ 9 h 66"/>
                  <a:gd name="T18" fmla="*/ 4 w 36"/>
                  <a:gd name="T19" fmla="*/ 0 h 66"/>
                  <a:gd name="T20" fmla="*/ 0 w 36"/>
                  <a:gd name="T21" fmla="*/ 0 h 66"/>
                  <a:gd name="T22" fmla="*/ 1 w 36"/>
                  <a:gd name="T23" fmla="*/ 10 h 66"/>
                  <a:gd name="T24" fmla="*/ 4 w 36"/>
                  <a:gd name="T25" fmla="*/ 18 h 66"/>
                  <a:gd name="T26" fmla="*/ 7 w 36"/>
                  <a:gd name="T27" fmla="*/ 27 h 66"/>
                  <a:gd name="T28" fmla="*/ 11 w 36"/>
                  <a:gd name="T29" fmla="*/ 34 h 66"/>
                  <a:gd name="T30" fmla="*/ 15 w 36"/>
                  <a:gd name="T31" fmla="*/ 43 h 66"/>
                  <a:gd name="T32" fmla="*/ 21 w 36"/>
                  <a:gd name="T33" fmla="*/ 50 h 66"/>
                  <a:gd name="T34" fmla="*/ 27 w 36"/>
                  <a:gd name="T35" fmla="*/ 57 h 66"/>
                  <a:gd name="T36" fmla="*/ 32 w 36"/>
                  <a:gd name="T37" fmla="*/ 65 h 66"/>
                  <a:gd name="T38" fmla="*/ 35 w 36"/>
                  <a:gd name="T39" fmla="*/ 6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66">
                    <a:moveTo>
                      <a:pt x="35" y="62"/>
                    </a:moveTo>
                    <a:lnTo>
                      <a:pt x="35" y="62"/>
                    </a:lnTo>
                    <a:lnTo>
                      <a:pt x="29" y="55"/>
                    </a:lnTo>
                    <a:lnTo>
                      <a:pt x="24" y="48"/>
                    </a:lnTo>
                    <a:lnTo>
                      <a:pt x="19" y="41"/>
                    </a:lnTo>
                    <a:lnTo>
                      <a:pt x="15" y="32"/>
                    </a:lnTo>
                    <a:lnTo>
                      <a:pt x="11" y="25"/>
                    </a:lnTo>
                    <a:lnTo>
                      <a:pt x="7" y="17"/>
                    </a:lnTo>
                    <a:lnTo>
                      <a:pt x="5" y="9"/>
                    </a:lnTo>
                    <a:lnTo>
                      <a:pt x="4" y="0"/>
                    </a:lnTo>
                    <a:lnTo>
                      <a:pt x="0" y="0"/>
                    </a:lnTo>
                    <a:lnTo>
                      <a:pt x="1" y="10"/>
                    </a:lnTo>
                    <a:lnTo>
                      <a:pt x="4" y="18"/>
                    </a:lnTo>
                    <a:lnTo>
                      <a:pt x="7" y="27"/>
                    </a:lnTo>
                    <a:lnTo>
                      <a:pt x="11" y="34"/>
                    </a:lnTo>
                    <a:lnTo>
                      <a:pt x="15" y="43"/>
                    </a:lnTo>
                    <a:lnTo>
                      <a:pt x="21" y="50"/>
                    </a:lnTo>
                    <a:lnTo>
                      <a:pt x="27" y="57"/>
                    </a:lnTo>
                    <a:lnTo>
                      <a:pt x="32" y="65"/>
                    </a:lnTo>
                    <a:lnTo>
                      <a:pt x="35" y="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1" name="Freeform 161">
                <a:extLst>
                  <a:ext uri="{FF2B5EF4-FFF2-40B4-BE49-F238E27FC236}">
                    <a16:creationId xmlns:a16="http://schemas.microsoft.com/office/drawing/2014/main" id="{14B98F3D-34D8-4368-464C-D3D16137B213}"/>
                  </a:ext>
                </a:extLst>
              </p:cNvPr>
              <p:cNvSpPr>
                <a:spLocks/>
              </p:cNvSpPr>
              <p:nvPr/>
            </p:nvSpPr>
            <p:spPr bwMode="auto">
              <a:xfrm>
                <a:off x="4044" y="2014"/>
                <a:ext cx="23" cy="76"/>
              </a:xfrm>
              <a:custGeom>
                <a:avLst/>
                <a:gdLst>
                  <a:gd name="T0" fmla="*/ 19 w 23"/>
                  <a:gd name="T1" fmla="*/ 75 h 76"/>
                  <a:gd name="T2" fmla="*/ 21 w 23"/>
                  <a:gd name="T3" fmla="*/ 64 h 76"/>
                  <a:gd name="T4" fmla="*/ 22 w 23"/>
                  <a:gd name="T5" fmla="*/ 54 h 76"/>
                  <a:gd name="T6" fmla="*/ 22 w 23"/>
                  <a:gd name="T7" fmla="*/ 45 h 76"/>
                  <a:gd name="T8" fmla="*/ 21 w 23"/>
                  <a:gd name="T9" fmla="*/ 36 h 76"/>
                  <a:gd name="T10" fmla="*/ 19 w 23"/>
                  <a:gd name="T11" fmla="*/ 27 h 76"/>
                  <a:gd name="T12" fmla="*/ 15 w 23"/>
                  <a:gd name="T13" fmla="*/ 18 h 76"/>
                  <a:gd name="T14" fmla="*/ 10 w 23"/>
                  <a:gd name="T15" fmla="*/ 9 h 76"/>
                  <a:gd name="T16" fmla="*/ 3 w 23"/>
                  <a:gd name="T17" fmla="*/ 0 h 76"/>
                  <a:gd name="T18" fmla="*/ 0 w 23"/>
                  <a:gd name="T19" fmla="*/ 3 h 76"/>
                  <a:gd name="T20" fmla="*/ 7 w 23"/>
                  <a:gd name="T21" fmla="*/ 11 h 76"/>
                  <a:gd name="T22" fmla="*/ 11 w 23"/>
                  <a:gd name="T23" fmla="*/ 20 h 76"/>
                  <a:gd name="T24" fmla="*/ 15 w 23"/>
                  <a:gd name="T25" fmla="*/ 28 h 76"/>
                  <a:gd name="T26" fmla="*/ 17 w 23"/>
                  <a:gd name="T27" fmla="*/ 36 h 76"/>
                  <a:gd name="T28" fmla="*/ 18 w 23"/>
                  <a:gd name="T29" fmla="*/ 45 h 76"/>
                  <a:gd name="T30" fmla="*/ 18 w 23"/>
                  <a:gd name="T31" fmla="*/ 54 h 76"/>
                  <a:gd name="T32" fmla="*/ 17 w 23"/>
                  <a:gd name="T33" fmla="*/ 64 h 76"/>
                  <a:gd name="T34" fmla="*/ 16 w 23"/>
                  <a:gd name="T35" fmla="*/ 74 h 76"/>
                  <a:gd name="T36" fmla="*/ 19 w 23"/>
                  <a:gd name="T37" fmla="*/ 75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76">
                    <a:moveTo>
                      <a:pt x="19" y="75"/>
                    </a:moveTo>
                    <a:lnTo>
                      <a:pt x="21" y="64"/>
                    </a:lnTo>
                    <a:lnTo>
                      <a:pt x="22" y="54"/>
                    </a:lnTo>
                    <a:lnTo>
                      <a:pt x="22" y="45"/>
                    </a:lnTo>
                    <a:lnTo>
                      <a:pt x="21" y="36"/>
                    </a:lnTo>
                    <a:lnTo>
                      <a:pt x="19" y="27"/>
                    </a:lnTo>
                    <a:lnTo>
                      <a:pt x="15" y="18"/>
                    </a:lnTo>
                    <a:lnTo>
                      <a:pt x="10" y="9"/>
                    </a:lnTo>
                    <a:lnTo>
                      <a:pt x="3" y="0"/>
                    </a:lnTo>
                    <a:lnTo>
                      <a:pt x="0" y="3"/>
                    </a:lnTo>
                    <a:lnTo>
                      <a:pt x="7" y="11"/>
                    </a:lnTo>
                    <a:lnTo>
                      <a:pt x="11" y="20"/>
                    </a:lnTo>
                    <a:lnTo>
                      <a:pt x="15" y="28"/>
                    </a:lnTo>
                    <a:lnTo>
                      <a:pt x="17" y="36"/>
                    </a:lnTo>
                    <a:lnTo>
                      <a:pt x="18" y="45"/>
                    </a:lnTo>
                    <a:lnTo>
                      <a:pt x="18" y="54"/>
                    </a:lnTo>
                    <a:lnTo>
                      <a:pt x="17" y="64"/>
                    </a:lnTo>
                    <a:lnTo>
                      <a:pt x="16" y="74"/>
                    </a:lnTo>
                    <a:lnTo>
                      <a:pt x="19"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2" name="Freeform 162">
                <a:extLst>
                  <a:ext uri="{FF2B5EF4-FFF2-40B4-BE49-F238E27FC236}">
                    <a16:creationId xmlns:a16="http://schemas.microsoft.com/office/drawing/2014/main" id="{4BBA1BB7-553F-3649-0F17-E3F97C184323}"/>
                  </a:ext>
                </a:extLst>
              </p:cNvPr>
              <p:cNvSpPr>
                <a:spLocks/>
              </p:cNvSpPr>
              <p:nvPr/>
            </p:nvSpPr>
            <p:spPr bwMode="auto">
              <a:xfrm>
                <a:off x="4060" y="2088"/>
                <a:ext cx="17" cy="17"/>
              </a:xfrm>
              <a:custGeom>
                <a:avLst/>
                <a:gdLst>
                  <a:gd name="T0" fmla="*/ 0 w 17"/>
                  <a:gd name="T1" fmla="*/ 0 h 17"/>
                  <a:gd name="T2" fmla="*/ 0 w 17"/>
                  <a:gd name="T3" fmla="*/ 8 h 17"/>
                  <a:gd name="T4" fmla="*/ 5 w 17"/>
                  <a:gd name="T5" fmla="*/ 16 h 17"/>
                  <a:gd name="T6" fmla="*/ 16 w 17"/>
                  <a:gd name="T7" fmla="*/ 8 h 17"/>
                  <a:gd name="T8" fmla="*/ 0 w 17"/>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0"/>
                    </a:moveTo>
                    <a:lnTo>
                      <a:pt x="0" y="8"/>
                    </a:lnTo>
                    <a:lnTo>
                      <a:pt x="5" y="16"/>
                    </a:lnTo>
                    <a:lnTo>
                      <a:pt x="16" y="8"/>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3" name="Freeform 163">
                <a:extLst>
                  <a:ext uri="{FF2B5EF4-FFF2-40B4-BE49-F238E27FC236}">
                    <a16:creationId xmlns:a16="http://schemas.microsoft.com/office/drawing/2014/main" id="{201B4D19-F618-13C6-F0E0-27A480B9C591}"/>
                  </a:ext>
                </a:extLst>
              </p:cNvPr>
              <p:cNvSpPr>
                <a:spLocks/>
              </p:cNvSpPr>
              <p:nvPr/>
            </p:nvSpPr>
            <p:spPr bwMode="auto">
              <a:xfrm>
                <a:off x="4704"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4" name="Freeform 164">
                <a:extLst>
                  <a:ext uri="{FF2B5EF4-FFF2-40B4-BE49-F238E27FC236}">
                    <a16:creationId xmlns:a16="http://schemas.microsoft.com/office/drawing/2014/main" id="{E3326E60-B55F-222B-38B9-5FAE1F4C0150}"/>
                  </a:ext>
                </a:extLst>
              </p:cNvPr>
              <p:cNvSpPr>
                <a:spLocks/>
              </p:cNvSpPr>
              <p:nvPr/>
            </p:nvSpPr>
            <p:spPr bwMode="auto">
              <a:xfrm>
                <a:off x="4674" y="1952"/>
                <a:ext cx="35" cy="66"/>
              </a:xfrm>
              <a:custGeom>
                <a:avLst/>
                <a:gdLst>
                  <a:gd name="T0" fmla="*/ 2 w 35"/>
                  <a:gd name="T1" fmla="*/ 65 h 66"/>
                  <a:gd name="T2" fmla="*/ 2 w 35"/>
                  <a:gd name="T3" fmla="*/ 65 h 66"/>
                  <a:gd name="T4" fmla="*/ 8 w 35"/>
                  <a:gd name="T5" fmla="*/ 57 h 66"/>
                  <a:gd name="T6" fmla="*/ 14 w 35"/>
                  <a:gd name="T7" fmla="*/ 50 h 66"/>
                  <a:gd name="T8" fmla="*/ 19 w 35"/>
                  <a:gd name="T9" fmla="*/ 43 h 66"/>
                  <a:gd name="T10" fmla="*/ 23 w 35"/>
                  <a:gd name="T11" fmla="*/ 34 h 66"/>
                  <a:gd name="T12" fmla="*/ 28 w 35"/>
                  <a:gd name="T13" fmla="*/ 27 h 66"/>
                  <a:gd name="T14" fmla="*/ 31 w 35"/>
                  <a:gd name="T15" fmla="*/ 18 h 66"/>
                  <a:gd name="T16" fmla="*/ 33 w 35"/>
                  <a:gd name="T17" fmla="*/ 10 h 66"/>
                  <a:gd name="T18" fmla="*/ 34 w 35"/>
                  <a:gd name="T19" fmla="*/ 0 h 66"/>
                  <a:gd name="T20" fmla="*/ 30 w 35"/>
                  <a:gd name="T21" fmla="*/ 0 h 66"/>
                  <a:gd name="T22" fmla="*/ 29 w 35"/>
                  <a:gd name="T23" fmla="*/ 9 h 66"/>
                  <a:gd name="T24" fmla="*/ 27 w 35"/>
                  <a:gd name="T25" fmla="*/ 17 h 66"/>
                  <a:gd name="T26" fmla="*/ 24 w 35"/>
                  <a:gd name="T27" fmla="*/ 25 h 66"/>
                  <a:gd name="T28" fmla="*/ 20 w 35"/>
                  <a:gd name="T29" fmla="*/ 32 h 66"/>
                  <a:gd name="T30" fmla="*/ 16 w 35"/>
                  <a:gd name="T31" fmla="*/ 41 h 66"/>
                  <a:gd name="T32" fmla="*/ 11 w 35"/>
                  <a:gd name="T33" fmla="*/ 48 h 66"/>
                  <a:gd name="T34" fmla="*/ 5 w 35"/>
                  <a:gd name="T35" fmla="*/ 55 h 66"/>
                  <a:gd name="T36" fmla="*/ 0 w 35"/>
                  <a:gd name="T37" fmla="*/ 62 h 66"/>
                  <a:gd name="T38" fmla="*/ 2 w 35"/>
                  <a:gd name="T39" fmla="*/ 65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66">
                    <a:moveTo>
                      <a:pt x="2" y="65"/>
                    </a:moveTo>
                    <a:lnTo>
                      <a:pt x="2" y="65"/>
                    </a:lnTo>
                    <a:lnTo>
                      <a:pt x="8" y="57"/>
                    </a:lnTo>
                    <a:lnTo>
                      <a:pt x="14" y="50"/>
                    </a:lnTo>
                    <a:lnTo>
                      <a:pt x="19" y="43"/>
                    </a:lnTo>
                    <a:lnTo>
                      <a:pt x="23" y="34"/>
                    </a:lnTo>
                    <a:lnTo>
                      <a:pt x="28" y="27"/>
                    </a:lnTo>
                    <a:lnTo>
                      <a:pt x="31" y="18"/>
                    </a:lnTo>
                    <a:lnTo>
                      <a:pt x="33" y="10"/>
                    </a:lnTo>
                    <a:lnTo>
                      <a:pt x="34" y="0"/>
                    </a:lnTo>
                    <a:lnTo>
                      <a:pt x="30" y="0"/>
                    </a:lnTo>
                    <a:lnTo>
                      <a:pt x="29" y="9"/>
                    </a:lnTo>
                    <a:lnTo>
                      <a:pt x="27" y="17"/>
                    </a:lnTo>
                    <a:lnTo>
                      <a:pt x="24" y="25"/>
                    </a:lnTo>
                    <a:lnTo>
                      <a:pt x="20" y="32"/>
                    </a:lnTo>
                    <a:lnTo>
                      <a:pt x="16" y="41"/>
                    </a:lnTo>
                    <a:lnTo>
                      <a:pt x="11" y="48"/>
                    </a:lnTo>
                    <a:lnTo>
                      <a:pt x="5" y="55"/>
                    </a:lnTo>
                    <a:lnTo>
                      <a:pt x="0" y="62"/>
                    </a:lnTo>
                    <a:lnTo>
                      <a:pt x="2"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5" name="Freeform 165">
                <a:extLst>
                  <a:ext uri="{FF2B5EF4-FFF2-40B4-BE49-F238E27FC236}">
                    <a16:creationId xmlns:a16="http://schemas.microsoft.com/office/drawing/2014/main" id="{0AC55661-921C-3269-6770-6D0AFE8FE39F}"/>
                  </a:ext>
                </a:extLst>
              </p:cNvPr>
              <p:cNvSpPr>
                <a:spLocks/>
              </p:cNvSpPr>
              <p:nvPr/>
            </p:nvSpPr>
            <p:spPr bwMode="auto">
              <a:xfrm>
                <a:off x="4656" y="2014"/>
                <a:ext cx="21" cy="65"/>
              </a:xfrm>
              <a:custGeom>
                <a:avLst/>
                <a:gdLst>
                  <a:gd name="T0" fmla="*/ 5 w 21"/>
                  <a:gd name="T1" fmla="*/ 64 h 65"/>
                  <a:gd name="T2" fmla="*/ 5 w 21"/>
                  <a:gd name="T3" fmla="*/ 64 h 65"/>
                  <a:gd name="T4" fmla="*/ 4 w 21"/>
                  <a:gd name="T5" fmla="*/ 56 h 65"/>
                  <a:gd name="T6" fmla="*/ 4 w 21"/>
                  <a:gd name="T7" fmla="*/ 48 h 65"/>
                  <a:gd name="T8" fmla="*/ 4 w 21"/>
                  <a:gd name="T9" fmla="*/ 40 h 65"/>
                  <a:gd name="T10" fmla="*/ 6 w 21"/>
                  <a:gd name="T11" fmla="*/ 32 h 65"/>
                  <a:gd name="T12" fmla="*/ 8 w 21"/>
                  <a:gd name="T13" fmla="*/ 25 h 65"/>
                  <a:gd name="T14" fmla="*/ 11 w 21"/>
                  <a:gd name="T15" fmla="*/ 18 h 65"/>
                  <a:gd name="T16" fmla="*/ 15 w 21"/>
                  <a:gd name="T17" fmla="*/ 10 h 65"/>
                  <a:gd name="T18" fmla="*/ 20 w 21"/>
                  <a:gd name="T19" fmla="*/ 3 h 65"/>
                  <a:gd name="T20" fmla="*/ 18 w 21"/>
                  <a:gd name="T21" fmla="*/ 0 h 65"/>
                  <a:gd name="T22" fmla="*/ 12 w 21"/>
                  <a:gd name="T23" fmla="*/ 8 h 65"/>
                  <a:gd name="T24" fmla="*/ 7 w 21"/>
                  <a:gd name="T25" fmla="*/ 16 h 65"/>
                  <a:gd name="T26" fmla="*/ 4 w 21"/>
                  <a:gd name="T27" fmla="*/ 24 h 65"/>
                  <a:gd name="T28" fmla="*/ 2 w 21"/>
                  <a:gd name="T29" fmla="*/ 31 h 65"/>
                  <a:gd name="T30" fmla="*/ 0 w 21"/>
                  <a:gd name="T31" fmla="*/ 40 h 65"/>
                  <a:gd name="T32" fmla="*/ 0 w 21"/>
                  <a:gd name="T33" fmla="*/ 48 h 65"/>
                  <a:gd name="T34" fmla="*/ 0 w 21"/>
                  <a:gd name="T35" fmla="*/ 56 h 65"/>
                  <a:gd name="T36" fmla="*/ 1 w 21"/>
                  <a:gd name="T37" fmla="*/ 64 h 65"/>
                  <a:gd name="T38" fmla="*/ 5 w 21"/>
                  <a:gd name="T39" fmla="*/ 64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65">
                    <a:moveTo>
                      <a:pt x="5" y="64"/>
                    </a:moveTo>
                    <a:lnTo>
                      <a:pt x="5" y="64"/>
                    </a:lnTo>
                    <a:lnTo>
                      <a:pt x="4" y="56"/>
                    </a:lnTo>
                    <a:lnTo>
                      <a:pt x="4" y="48"/>
                    </a:lnTo>
                    <a:lnTo>
                      <a:pt x="4" y="40"/>
                    </a:lnTo>
                    <a:lnTo>
                      <a:pt x="6" y="32"/>
                    </a:lnTo>
                    <a:lnTo>
                      <a:pt x="8" y="25"/>
                    </a:lnTo>
                    <a:lnTo>
                      <a:pt x="11" y="18"/>
                    </a:lnTo>
                    <a:lnTo>
                      <a:pt x="15" y="10"/>
                    </a:lnTo>
                    <a:lnTo>
                      <a:pt x="20" y="3"/>
                    </a:lnTo>
                    <a:lnTo>
                      <a:pt x="18" y="0"/>
                    </a:lnTo>
                    <a:lnTo>
                      <a:pt x="12" y="8"/>
                    </a:lnTo>
                    <a:lnTo>
                      <a:pt x="7" y="16"/>
                    </a:lnTo>
                    <a:lnTo>
                      <a:pt x="4" y="24"/>
                    </a:lnTo>
                    <a:lnTo>
                      <a:pt x="2" y="31"/>
                    </a:lnTo>
                    <a:lnTo>
                      <a:pt x="0" y="40"/>
                    </a:lnTo>
                    <a:lnTo>
                      <a:pt x="0" y="48"/>
                    </a:lnTo>
                    <a:lnTo>
                      <a:pt x="0" y="56"/>
                    </a:lnTo>
                    <a:lnTo>
                      <a:pt x="1" y="64"/>
                    </a:lnTo>
                    <a:lnTo>
                      <a:pt x="5" y="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6" name="Freeform 166">
                <a:extLst>
                  <a:ext uri="{FF2B5EF4-FFF2-40B4-BE49-F238E27FC236}">
                    <a16:creationId xmlns:a16="http://schemas.microsoft.com/office/drawing/2014/main" id="{497E3BB0-ABF7-A0A9-C1AF-6B3FAB1C34E9}"/>
                  </a:ext>
                </a:extLst>
              </p:cNvPr>
              <p:cNvSpPr>
                <a:spLocks/>
              </p:cNvSpPr>
              <p:nvPr/>
            </p:nvSpPr>
            <p:spPr bwMode="auto">
              <a:xfrm>
                <a:off x="4657" y="2078"/>
                <a:ext cx="17" cy="17"/>
              </a:xfrm>
              <a:custGeom>
                <a:avLst/>
                <a:gdLst>
                  <a:gd name="T0" fmla="*/ 16 w 17"/>
                  <a:gd name="T1" fmla="*/ 16 h 17"/>
                  <a:gd name="T2" fmla="*/ 16 w 17"/>
                  <a:gd name="T3" fmla="*/ 14 h 17"/>
                  <a:gd name="T4" fmla="*/ 16 w 17"/>
                  <a:gd name="T5" fmla="*/ 11 h 17"/>
                  <a:gd name="T6" fmla="*/ 16 w 17"/>
                  <a:gd name="T7" fmla="*/ 10 h 17"/>
                  <a:gd name="T8" fmla="*/ 16 w 17"/>
                  <a:gd name="T9" fmla="*/ 7 h 17"/>
                  <a:gd name="T10" fmla="*/ 16 w 17"/>
                  <a:gd name="T11" fmla="*/ 6 h 17"/>
                  <a:gd name="T12" fmla="*/ 12 w 17"/>
                  <a:gd name="T13" fmla="*/ 5 h 17"/>
                  <a:gd name="T14" fmla="*/ 12 w 17"/>
                  <a:gd name="T15" fmla="*/ 2 h 17"/>
                  <a:gd name="T16" fmla="*/ 12 w 17"/>
                  <a:gd name="T17" fmla="*/ 0 h 17"/>
                  <a:gd name="T18" fmla="*/ 0 w 17"/>
                  <a:gd name="T19" fmla="*/ 0 h 17"/>
                  <a:gd name="T20" fmla="*/ 0 w 17"/>
                  <a:gd name="T21" fmla="*/ 2 h 17"/>
                  <a:gd name="T22" fmla="*/ 0 w 17"/>
                  <a:gd name="T23" fmla="*/ 5 h 17"/>
                  <a:gd name="T24" fmla="*/ 3 w 17"/>
                  <a:gd name="T25" fmla="*/ 7 h 17"/>
                  <a:gd name="T26" fmla="*/ 3 w 17"/>
                  <a:gd name="T27" fmla="*/ 8 h 17"/>
                  <a:gd name="T28" fmla="*/ 3 w 17"/>
                  <a:gd name="T29" fmla="*/ 10 h 17"/>
                  <a:gd name="T30" fmla="*/ 6 w 17"/>
                  <a:gd name="T31" fmla="*/ 11 h 17"/>
                  <a:gd name="T32" fmla="*/ 6 w 17"/>
                  <a:gd name="T33" fmla="*/ 14 h 17"/>
                  <a:gd name="T34" fmla="*/ 6 w 17"/>
                  <a:gd name="T35" fmla="*/ 16 h 17"/>
                  <a:gd name="T36" fmla="*/ 16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16" y="16"/>
                    </a:moveTo>
                    <a:lnTo>
                      <a:pt x="16" y="14"/>
                    </a:lnTo>
                    <a:lnTo>
                      <a:pt x="16" y="11"/>
                    </a:lnTo>
                    <a:lnTo>
                      <a:pt x="16" y="10"/>
                    </a:lnTo>
                    <a:lnTo>
                      <a:pt x="16" y="7"/>
                    </a:lnTo>
                    <a:lnTo>
                      <a:pt x="16" y="6"/>
                    </a:lnTo>
                    <a:lnTo>
                      <a:pt x="12" y="5"/>
                    </a:lnTo>
                    <a:lnTo>
                      <a:pt x="12" y="2"/>
                    </a:lnTo>
                    <a:lnTo>
                      <a:pt x="12" y="0"/>
                    </a:lnTo>
                    <a:lnTo>
                      <a:pt x="0" y="0"/>
                    </a:lnTo>
                    <a:lnTo>
                      <a:pt x="0" y="2"/>
                    </a:lnTo>
                    <a:lnTo>
                      <a:pt x="0" y="5"/>
                    </a:lnTo>
                    <a:lnTo>
                      <a:pt x="3" y="7"/>
                    </a:lnTo>
                    <a:lnTo>
                      <a:pt x="3" y="8"/>
                    </a:lnTo>
                    <a:lnTo>
                      <a:pt x="3" y="10"/>
                    </a:lnTo>
                    <a:lnTo>
                      <a:pt x="6" y="11"/>
                    </a:lnTo>
                    <a:lnTo>
                      <a:pt x="6" y="14"/>
                    </a:lnTo>
                    <a:lnTo>
                      <a:pt x="6"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7" name="Freeform 167">
                <a:extLst>
                  <a:ext uri="{FF2B5EF4-FFF2-40B4-BE49-F238E27FC236}">
                    <a16:creationId xmlns:a16="http://schemas.microsoft.com/office/drawing/2014/main" id="{2F2EA6D1-37C5-0A98-C8FD-33AA84CE603E}"/>
                  </a:ext>
                </a:extLst>
              </p:cNvPr>
              <p:cNvSpPr>
                <a:spLocks/>
              </p:cNvSpPr>
              <p:nvPr/>
            </p:nvSpPr>
            <p:spPr bwMode="auto">
              <a:xfrm>
                <a:off x="4659" y="2094"/>
                <a:ext cx="17" cy="17"/>
              </a:xfrm>
              <a:custGeom>
                <a:avLst/>
                <a:gdLst>
                  <a:gd name="T0" fmla="*/ 0 w 17"/>
                  <a:gd name="T1" fmla="*/ 0 h 17"/>
                  <a:gd name="T2" fmla="*/ 0 w 17"/>
                  <a:gd name="T3" fmla="*/ 8 h 17"/>
                  <a:gd name="T4" fmla="*/ 5 w 17"/>
                  <a:gd name="T5" fmla="*/ 16 h 17"/>
                  <a:gd name="T6" fmla="*/ 16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8"/>
                    </a:lnTo>
                    <a:lnTo>
                      <a:pt x="5" y="16"/>
                    </a:lnTo>
                    <a:lnTo>
                      <a:pt x="16"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8" name="Freeform 168">
                <a:extLst>
                  <a:ext uri="{FF2B5EF4-FFF2-40B4-BE49-F238E27FC236}">
                    <a16:creationId xmlns:a16="http://schemas.microsoft.com/office/drawing/2014/main" id="{8C7567D5-C473-D8D0-85C3-4E114DB1B886}"/>
                  </a:ext>
                </a:extLst>
              </p:cNvPr>
              <p:cNvSpPr>
                <a:spLocks/>
              </p:cNvSpPr>
              <p:nvPr/>
            </p:nvSpPr>
            <p:spPr bwMode="auto">
              <a:xfrm>
                <a:off x="4047" y="2320"/>
                <a:ext cx="17" cy="17"/>
              </a:xfrm>
              <a:custGeom>
                <a:avLst/>
                <a:gdLst>
                  <a:gd name="T0" fmla="*/ 0 w 17"/>
                  <a:gd name="T1" fmla="*/ 0 h 17"/>
                  <a:gd name="T2" fmla="*/ 0 w 17"/>
                  <a:gd name="T3" fmla="*/ 10 h 17"/>
                  <a:gd name="T4" fmla="*/ 4 w 17"/>
                  <a:gd name="T5" fmla="*/ 16 h 17"/>
                  <a:gd name="T6" fmla="*/ 8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0"/>
                    </a:lnTo>
                    <a:lnTo>
                      <a:pt x="4" y="16"/>
                    </a:lnTo>
                    <a:lnTo>
                      <a:pt x="8"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799" name="Freeform 169">
                <a:extLst>
                  <a:ext uri="{FF2B5EF4-FFF2-40B4-BE49-F238E27FC236}">
                    <a16:creationId xmlns:a16="http://schemas.microsoft.com/office/drawing/2014/main" id="{6A1EDD0C-2F9D-2D16-0D31-62FF7E06DC5C}"/>
                  </a:ext>
                </a:extLst>
              </p:cNvPr>
              <p:cNvSpPr>
                <a:spLocks/>
              </p:cNvSpPr>
              <p:nvPr/>
            </p:nvSpPr>
            <p:spPr bwMode="auto">
              <a:xfrm>
                <a:off x="4047" y="2222"/>
                <a:ext cx="25" cy="100"/>
              </a:xfrm>
              <a:custGeom>
                <a:avLst/>
                <a:gdLst>
                  <a:gd name="T0" fmla="*/ 24 w 25"/>
                  <a:gd name="T1" fmla="*/ 0 h 100"/>
                  <a:gd name="T2" fmla="*/ 20 w 25"/>
                  <a:gd name="T3" fmla="*/ 0 h 100"/>
                  <a:gd name="T4" fmla="*/ 20 w 25"/>
                  <a:gd name="T5" fmla="*/ 3 h 100"/>
                  <a:gd name="T6" fmla="*/ 19 w 25"/>
                  <a:gd name="T7" fmla="*/ 7 h 100"/>
                  <a:gd name="T8" fmla="*/ 19 w 25"/>
                  <a:gd name="T9" fmla="*/ 10 h 100"/>
                  <a:gd name="T10" fmla="*/ 18 w 25"/>
                  <a:gd name="T11" fmla="*/ 16 h 100"/>
                  <a:gd name="T12" fmla="*/ 17 w 25"/>
                  <a:gd name="T13" fmla="*/ 21 h 100"/>
                  <a:gd name="T14" fmla="*/ 16 w 25"/>
                  <a:gd name="T15" fmla="*/ 27 h 100"/>
                  <a:gd name="T16" fmla="*/ 15 w 25"/>
                  <a:gd name="T17" fmla="*/ 33 h 100"/>
                  <a:gd name="T18" fmla="*/ 14 w 25"/>
                  <a:gd name="T19" fmla="*/ 40 h 100"/>
                  <a:gd name="T20" fmla="*/ 12 w 25"/>
                  <a:gd name="T21" fmla="*/ 47 h 100"/>
                  <a:gd name="T22" fmla="*/ 11 w 25"/>
                  <a:gd name="T23" fmla="*/ 54 h 100"/>
                  <a:gd name="T24" fmla="*/ 9 w 25"/>
                  <a:gd name="T25" fmla="*/ 61 h 100"/>
                  <a:gd name="T26" fmla="*/ 7 w 25"/>
                  <a:gd name="T27" fmla="*/ 69 h 100"/>
                  <a:gd name="T28" fmla="*/ 6 w 25"/>
                  <a:gd name="T29" fmla="*/ 76 h 100"/>
                  <a:gd name="T30" fmla="*/ 4 w 25"/>
                  <a:gd name="T31" fmla="*/ 84 h 100"/>
                  <a:gd name="T32" fmla="*/ 2 w 25"/>
                  <a:gd name="T33" fmla="*/ 91 h 100"/>
                  <a:gd name="T34" fmla="*/ 0 w 25"/>
                  <a:gd name="T35" fmla="*/ 98 h 100"/>
                  <a:gd name="T36" fmla="*/ 4 w 25"/>
                  <a:gd name="T37" fmla="*/ 99 h 100"/>
                  <a:gd name="T38" fmla="*/ 6 w 25"/>
                  <a:gd name="T39" fmla="*/ 92 h 100"/>
                  <a:gd name="T40" fmla="*/ 7 w 25"/>
                  <a:gd name="T41" fmla="*/ 84 h 100"/>
                  <a:gd name="T42" fmla="*/ 9 w 25"/>
                  <a:gd name="T43" fmla="*/ 77 h 100"/>
                  <a:gd name="T44" fmla="*/ 11 w 25"/>
                  <a:gd name="T45" fmla="*/ 70 h 100"/>
                  <a:gd name="T46" fmla="*/ 13 w 25"/>
                  <a:gd name="T47" fmla="*/ 62 h 100"/>
                  <a:gd name="T48" fmla="*/ 14 w 25"/>
                  <a:gd name="T49" fmla="*/ 55 h 100"/>
                  <a:gd name="T50" fmla="*/ 16 w 25"/>
                  <a:gd name="T51" fmla="*/ 48 h 100"/>
                  <a:gd name="T52" fmla="*/ 17 w 25"/>
                  <a:gd name="T53" fmla="*/ 40 h 100"/>
                  <a:gd name="T54" fmla="*/ 19 w 25"/>
                  <a:gd name="T55" fmla="*/ 34 h 100"/>
                  <a:gd name="T56" fmla="*/ 20 w 25"/>
                  <a:gd name="T57" fmla="*/ 28 h 100"/>
                  <a:gd name="T58" fmla="*/ 21 w 25"/>
                  <a:gd name="T59" fmla="*/ 22 h 100"/>
                  <a:gd name="T60" fmla="*/ 22 w 25"/>
                  <a:gd name="T61" fmla="*/ 16 h 100"/>
                  <a:gd name="T62" fmla="*/ 23 w 25"/>
                  <a:gd name="T63" fmla="*/ 11 h 100"/>
                  <a:gd name="T64" fmla="*/ 23 w 25"/>
                  <a:gd name="T65" fmla="*/ 7 h 100"/>
                  <a:gd name="T66" fmla="*/ 24 w 25"/>
                  <a:gd name="T67" fmla="*/ 3 h 100"/>
                  <a:gd name="T68" fmla="*/ 24 w 25"/>
                  <a:gd name="T69" fmla="*/ 0 h 100"/>
                  <a:gd name="T70" fmla="*/ 20 w 25"/>
                  <a:gd name="T71" fmla="*/ 0 h 100"/>
                  <a:gd name="T72" fmla="*/ 24 w 25"/>
                  <a:gd name="T73" fmla="*/ 0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0">
                    <a:moveTo>
                      <a:pt x="24" y="0"/>
                    </a:moveTo>
                    <a:lnTo>
                      <a:pt x="20" y="0"/>
                    </a:lnTo>
                    <a:lnTo>
                      <a:pt x="20" y="3"/>
                    </a:lnTo>
                    <a:lnTo>
                      <a:pt x="19" y="7"/>
                    </a:lnTo>
                    <a:lnTo>
                      <a:pt x="19" y="10"/>
                    </a:lnTo>
                    <a:lnTo>
                      <a:pt x="18" y="16"/>
                    </a:lnTo>
                    <a:lnTo>
                      <a:pt x="17" y="21"/>
                    </a:lnTo>
                    <a:lnTo>
                      <a:pt x="16" y="27"/>
                    </a:lnTo>
                    <a:lnTo>
                      <a:pt x="15" y="33"/>
                    </a:lnTo>
                    <a:lnTo>
                      <a:pt x="14" y="40"/>
                    </a:lnTo>
                    <a:lnTo>
                      <a:pt x="12" y="47"/>
                    </a:lnTo>
                    <a:lnTo>
                      <a:pt x="11" y="54"/>
                    </a:lnTo>
                    <a:lnTo>
                      <a:pt x="9" y="61"/>
                    </a:lnTo>
                    <a:lnTo>
                      <a:pt x="7" y="69"/>
                    </a:lnTo>
                    <a:lnTo>
                      <a:pt x="6" y="76"/>
                    </a:lnTo>
                    <a:lnTo>
                      <a:pt x="4" y="84"/>
                    </a:lnTo>
                    <a:lnTo>
                      <a:pt x="2" y="91"/>
                    </a:lnTo>
                    <a:lnTo>
                      <a:pt x="0" y="98"/>
                    </a:lnTo>
                    <a:lnTo>
                      <a:pt x="4" y="99"/>
                    </a:lnTo>
                    <a:lnTo>
                      <a:pt x="6" y="92"/>
                    </a:lnTo>
                    <a:lnTo>
                      <a:pt x="7" y="84"/>
                    </a:lnTo>
                    <a:lnTo>
                      <a:pt x="9" y="77"/>
                    </a:lnTo>
                    <a:lnTo>
                      <a:pt x="11" y="70"/>
                    </a:lnTo>
                    <a:lnTo>
                      <a:pt x="13" y="62"/>
                    </a:lnTo>
                    <a:lnTo>
                      <a:pt x="14" y="55"/>
                    </a:lnTo>
                    <a:lnTo>
                      <a:pt x="16" y="48"/>
                    </a:lnTo>
                    <a:lnTo>
                      <a:pt x="17" y="40"/>
                    </a:lnTo>
                    <a:lnTo>
                      <a:pt x="19" y="34"/>
                    </a:lnTo>
                    <a:lnTo>
                      <a:pt x="20" y="28"/>
                    </a:lnTo>
                    <a:lnTo>
                      <a:pt x="21" y="22"/>
                    </a:lnTo>
                    <a:lnTo>
                      <a:pt x="22" y="16"/>
                    </a:lnTo>
                    <a:lnTo>
                      <a:pt x="23" y="11"/>
                    </a:lnTo>
                    <a:lnTo>
                      <a:pt x="23" y="7"/>
                    </a:lnTo>
                    <a:lnTo>
                      <a:pt x="24" y="3"/>
                    </a:lnTo>
                    <a:lnTo>
                      <a:pt x="24" y="0"/>
                    </a:lnTo>
                    <a:lnTo>
                      <a:pt x="20" y="0"/>
                    </a:lnTo>
                    <a:lnTo>
                      <a:pt x="2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0" name="Freeform 170">
                <a:extLst>
                  <a:ext uri="{FF2B5EF4-FFF2-40B4-BE49-F238E27FC236}">
                    <a16:creationId xmlns:a16="http://schemas.microsoft.com/office/drawing/2014/main" id="{3831D8FE-9017-06EC-1070-0B57ABD72863}"/>
                  </a:ext>
                </a:extLst>
              </p:cNvPr>
              <p:cNvSpPr>
                <a:spLocks/>
              </p:cNvSpPr>
              <p:nvPr/>
            </p:nvSpPr>
            <p:spPr bwMode="auto">
              <a:xfrm>
                <a:off x="4063" y="2222"/>
                <a:ext cx="21" cy="313"/>
              </a:xfrm>
              <a:custGeom>
                <a:avLst/>
                <a:gdLst>
                  <a:gd name="T0" fmla="*/ 3 w 21"/>
                  <a:gd name="T1" fmla="*/ 312 h 313"/>
                  <a:gd name="T2" fmla="*/ 10 w 21"/>
                  <a:gd name="T3" fmla="*/ 296 h 313"/>
                  <a:gd name="T4" fmla="*/ 14 w 21"/>
                  <a:gd name="T5" fmla="*/ 279 h 313"/>
                  <a:gd name="T6" fmla="*/ 18 w 21"/>
                  <a:gd name="T7" fmla="*/ 261 h 313"/>
                  <a:gd name="T8" fmla="*/ 20 w 21"/>
                  <a:gd name="T9" fmla="*/ 242 h 313"/>
                  <a:gd name="T10" fmla="*/ 20 w 21"/>
                  <a:gd name="T11" fmla="*/ 222 h 313"/>
                  <a:gd name="T12" fmla="*/ 20 w 21"/>
                  <a:gd name="T13" fmla="*/ 202 h 313"/>
                  <a:gd name="T14" fmla="*/ 20 w 21"/>
                  <a:gd name="T15" fmla="*/ 181 h 313"/>
                  <a:gd name="T16" fmla="*/ 19 w 21"/>
                  <a:gd name="T17" fmla="*/ 160 h 313"/>
                  <a:gd name="T18" fmla="*/ 17 w 21"/>
                  <a:gd name="T19" fmla="*/ 140 h 313"/>
                  <a:gd name="T20" fmla="*/ 15 w 21"/>
                  <a:gd name="T21" fmla="*/ 118 h 313"/>
                  <a:gd name="T22" fmla="*/ 13 w 21"/>
                  <a:gd name="T23" fmla="*/ 98 h 313"/>
                  <a:gd name="T24" fmla="*/ 12 w 21"/>
                  <a:gd name="T25" fmla="*/ 76 h 313"/>
                  <a:gd name="T26" fmla="*/ 10 w 21"/>
                  <a:gd name="T27" fmla="*/ 56 h 313"/>
                  <a:gd name="T28" fmla="*/ 8 w 21"/>
                  <a:gd name="T29" fmla="*/ 37 h 313"/>
                  <a:gd name="T30" fmla="*/ 8 w 21"/>
                  <a:gd name="T31" fmla="*/ 18 h 313"/>
                  <a:gd name="T32" fmla="*/ 8 w 21"/>
                  <a:gd name="T33" fmla="*/ 0 h 313"/>
                  <a:gd name="T34" fmla="*/ 4 w 21"/>
                  <a:gd name="T35" fmla="*/ 9 h 313"/>
                  <a:gd name="T36" fmla="*/ 4 w 21"/>
                  <a:gd name="T37" fmla="*/ 27 h 313"/>
                  <a:gd name="T38" fmla="*/ 5 w 21"/>
                  <a:gd name="T39" fmla="*/ 46 h 313"/>
                  <a:gd name="T40" fmla="*/ 7 w 21"/>
                  <a:gd name="T41" fmla="*/ 66 h 313"/>
                  <a:gd name="T42" fmla="*/ 8 w 21"/>
                  <a:gd name="T43" fmla="*/ 87 h 313"/>
                  <a:gd name="T44" fmla="*/ 10 w 21"/>
                  <a:gd name="T45" fmla="*/ 108 h 313"/>
                  <a:gd name="T46" fmla="*/ 12 w 21"/>
                  <a:gd name="T47" fmla="*/ 128 h 313"/>
                  <a:gd name="T48" fmla="*/ 14 w 21"/>
                  <a:gd name="T49" fmla="*/ 150 h 313"/>
                  <a:gd name="T50" fmla="*/ 16 w 21"/>
                  <a:gd name="T51" fmla="*/ 171 h 313"/>
                  <a:gd name="T52" fmla="*/ 17 w 21"/>
                  <a:gd name="T53" fmla="*/ 191 h 313"/>
                  <a:gd name="T54" fmla="*/ 17 w 21"/>
                  <a:gd name="T55" fmla="*/ 212 h 313"/>
                  <a:gd name="T56" fmla="*/ 16 w 21"/>
                  <a:gd name="T57" fmla="*/ 232 h 313"/>
                  <a:gd name="T58" fmla="*/ 15 w 21"/>
                  <a:gd name="T59" fmla="*/ 251 h 313"/>
                  <a:gd name="T60" fmla="*/ 12 w 21"/>
                  <a:gd name="T61" fmla="*/ 269 h 313"/>
                  <a:gd name="T62" fmla="*/ 8 w 21"/>
                  <a:gd name="T63" fmla="*/ 287 h 313"/>
                  <a:gd name="T64" fmla="*/ 3 w 21"/>
                  <a:gd name="T65" fmla="*/ 303 h 313"/>
                  <a:gd name="T66" fmla="*/ 3 w 21"/>
                  <a:gd name="T67" fmla="*/ 312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 h="313">
                    <a:moveTo>
                      <a:pt x="3" y="312"/>
                    </a:moveTo>
                    <a:lnTo>
                      <a:pt x="3" y="312"/>
                    </a:lnTo>
                    <a:lnTo>
                      <a:pt x="7" y="304"/>
                    </a:lnTo>
                    <a:lnTo>
                      <a:pt x="10" y="296"/>
                    </a:lnTo>
                    <a:lnTo>
                      <a:pt x="12" y="287"/>
                    </a:lnTo>
                    <a:lnTo>
                      <a:pt x="14" y="279"/>
                    </a:lnTo>
                    <a:lnTo>
                      <a:pt x="16" y="270"/>
                    </a:lnTo>
                    <a:lnTo>
                      <a:pt x="18" y="261"/>
                    </a:lnTo>
                    <a:lnTo>
                      <a:pt x="18" y="251"/>
                    </a:lnTo>
                    <a:lnTo>
                      <a:pt x="20" y="242"/>
                    </a:lnTo>
                    <a:lnTo>
                      <a:pt x="20" y="232"/>
                    </a:lnTo>
                    <a:lnTo>
                      <a:pt x="20" y="222"/>
                    </a:lnTo>
                    <a:lnTo>
                      <a:pt x="20" y="212"/>
                    </a:lnTo>
                    <a:lnTo>
                      <a:pt x="20" y="202"/>
                    </a:lnTo>
                    <a:lnTo>
                      <a:pt x="20" y="191"/>
                    </a:lnTo>
                    <a:lnTo>
                      <a:pt x="20" y="181"/>
                    </a:lnTo>
                    <a:lnTo>
                      <a:pt x="20" y="171"/>
                    </a:lnTo>
                    <a:lnTo>
                      <a:pt x="19" y="160"/>
                    </a:lnTo>
                    <a:lnTo>
                      <a:pt x="18" y="150"/>
                    </a:lnTo>
                    <a:lnTo>
                      <a:pt x="17" y="140"/>
                    </a:lnTo>
                    <a:lnTo>
                      <a:pt x="16" y="128"/>
                    </a:lnTo>
                    <a:lnTo>
                      <a:pt x="15" y="118"/>
                    </a:lnTo>
                    <a:lnTo>
                      <a:pt x="14" y="108"/>
                    </a:lnTo>
                    <a:lnTo>
                      <a:pt x="13" y="98"/>
                    </a:lnTo>
                    <a:lnTo>
                      <a:pt x="12" y="87"/>
                    </a:lnTo>
                    <a:lnTo>
                      <a:pt x="12" y="76"/>
                    </a:lnTo>
                    <a:lnTo>
                      <a:pt x="10" y="66"/>
                    </a:lnTo>
                    <a:lnTo>
                      <a:pt x="10" y="56"/>
                    </a:lnTo>
                    <a:lnTo>
                      <a:pt x="9" y="46"/>
                    </a:lnTo>
                    <a:lnTo>
                      <a:pt x="8" y="37"/>
                    </a:lnTo>
                    <a:lnTo>
                      <a:pt x="8" y="27"/>
                    </a:lnTo>
                    <a:lnTo>
                      <a:pt x="8" y="18"/>
                    </a:lnTo>
                    <a:lnTo>
                      <a:pt x="8" y="9"/>
                    </a:lnTo>
                    <a:lnTo>
                      <a:pt x="8" y="0"/>
                    </a:lnTo>
                    <a:lnTo>
                      <a:pt x="4" y="0"/>
                    </a:lnTo>
                    <a:lnTo>
                      <a:pt x="4" y="9"/>
                    </a:lnTo>
                    <a:lnTo>
                      <a:pt x="4" y="18"/>
                    </a:lnTo>
                    <a:lnTo>
                      <a:pt x="4" y="27"/>
                    </a:lnTo>
                    <a:lnTo>
                      <a:pt x="5" y="37"/>
                    </a:lnTo>
                    <a:lnTo>
                      <a:pt x="5" y="46"/>
                    </a:lnTo>
                    <a:lnTo>
                      <a:pt x="6" y="56"/>
                    </a:lnTo>
                    <a:lnTo>
                      <a:pt x="7" y="66"/>
                    </a:lnTo>
                    <a:lnTo>
                      <a:pt x="8" y="76"/>
                    </a:lnTo>
                    <a:lnTo>
                      <a:pt x="8" y="87"/>
                    </a:lnTo>
                    <a:lnTo>
                      <a:pt x="10" y="98"/>
                    </a:lnTo>
                    <a:lnTo>
                      <a:pt x="10" y="108"/>
                    </a:lnTo>
                    <a:lnTo>
                      <a:pt x="12" y="118"/>
                    </a:lnTo>
                    <a:lnTo>
                      <a:pt x="12" y="128"/>
                    </a:lnTo>
                    <a:lnTo>
                      <a:pt x="13" y="140"/>
                    </a:lnTo>
                    <a:lnTo>
                      <a:pt x="14" y="150"/>
                    </a:lnTo>
                    <a:lnTo>
                      <a:pt x="15" y="160"/>
                    </a:lnTo>
                    <a:lnTo>
                      <a:pt x="16" y="171"/>
                    </a:lnTo>
                    <a:lnTo>
                      <a:pt x="16" y="181"/>
                    </a:lnTo>
                    <a:lnTo>
                      <a:pt x="17" y="191"/>
                    </a:lnTo>
                    <a:lnTo>
                      <a:pt x="17" y="202"/>
                    </a:lnTo>
                    <a:lnTo>
                      <a:pt x="17" y="212"/>
                    </a:lnTo>
                    <a:lnTo>
                      <a:pt x="17" y="222"/>
                    </a:lnTo>
                    <a:lnTo>
                      <a:pt x="16" y="232"/>
                    </a:lnTo>
                    <a:lnTo>
                      <a:pt x="16" y="242"/>
                    </a:lnTo>
                    <a:lnTo>
                      <a:pt x="15" y="251"/>
                    </a:lnTo>
                    <a:lnTo>
                      <a:pt x="14" y="260"/>
                    </a:lnTo>
                    <a:lnTo>
                      <a:pt x="12" y="269"/>
                    </a:lnTo>
                    <a:lnTo>
                      <a:pt x="10" y="278"/>
                    </a:lnTo>
                    <a:lnTo>
                      <a:pt x="8" y="287"/>
                    </a:lnTo>
                    <a:lnTo>
                      <a:pt x="6" y="295"/>
                    </a:lnTo>
                    <a:lnTo>
                      <a:pt x="3" y="303"/>
                    </a:lnTo>
                    <a:lnTo>
                      <a:pt x="0" y="310"/>
                    </a:lnTo>
                    <a:lnTo>
                      <a:pt x="3" y="3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1" name="Freeform 171">
                <a:extLst>
                  <a:ext uri="{FF2B5EF4-FFF2-40B4-BE49-F238E27FC236}">
                    <a16:creationId xmlns:a16="http://schemas.microsoft.com/office/drawing/2014/main" id="{C61E1383-CDBA-54E0-1B66-32EF4D1FB4F3}"/>
                  </a:ext>
                </a:extLst>
              </p:cNvPr>
              <p:cNvSpPr>
                <a:spLocks/>
              </p:cNvSpPr>
              <p:nvPr/>
            </p:nvSpPr>
            <p:spPr bwMode="auto">
              <a:xfrm>
                <a:off x="3985" y="2532"/>
                <a:ext cx="82" cy="160"/>
              </a:xfrm>
              <a:custGeom>
                <a:avLst/>
                <a:gdLst>
                  <a:gd name="T0" fmla="*/ 4 w 82"/>
                  <a:gd name="T1" fmla="*/ 159 h 160"/>
                  <a:gd name="T2" fmla="*/ 4 w 82"/>
                  <a:gd name="T3" fmla="*/ 159 h 160"/>
                  <a:gd name="T4" fmla="*/ 7 w 82"/>
                  <a:gd name="T5" fmla="*/ 145 h 160"/>
                  <a:gd name="T6" fmla="*/ 10 w 82"/>
                  <a:gd name="T7" fmla="*/ 133 h 160"/>
                  <a:gd name="T8" fmla="*/ 14 w 82"/>
                  <a:gd name="T9" fmla="*/ 122 h 160"/>
                  <a:gd name="T10" fmla="*/ 17 w 82"/>
                  <a:gd name="T11" fmla="*/ 112 h 160"/>
                  <a:gd name="T12" fmla="*/ 21 w 82"/>
                  <a:gd name="T13" fmla="*/ 104 h 160"/>
                  <a:gd name="T14" fmla="*/ 25 w 82"/>
                  <a:gd name="T15" fmla="*/ 94 h 160"/>
                  <a:gd name="T16" fmla="*/ 30 w 82"/>
                  <a:gd name="T17" fmla="*/ 86 h 160"/>
                  <a:gd name="T18" fmla="*/ 34 w 82"/>
                  <a:gd name="T19" fmla="*/ 78 h 160"/>
                  <a:gd name="T20" fmla="*/ 40 w 82"/>
                  <a:gd name="T21" fmla="*/ 71 h 160"/>
                  <a:gd name="T22" fmla="*/ 45 w 82"/>
                  <a:gd name="T23" fmla="*/ 62 h 160"/>
                  <a:gd name="T24" fmla="*/ 51 w 82"/>
                  <a:gd name="T25" fmla="*/ 54 h 160"/>
                  <a:gd name="T26" fmla="*/ 56 w 82"/>
                  <a:gd name="T27" fmla="*/ 45 h 160"/>
                  <a:gd name="T28" fmla="*/ 62 w 82"/>
                  <a:gd name="T29" fmla="*/ 36 h 160"/>
                  <a:gd name="T30" fmla="*/ 68 w 82"/>
                  <a:gd name="T31" fmla="*/ 26 h 160"/>
                  <a:gd name="T32" fmla="*/ 75 w 82"/>
                  <a:gd name="T33" fmla="*/ 14 h 160"/>
                  <a:gd name="T34" fmla="*/ 81 w 82"/>
                  <a:gd name="T35" fmla="*/ 2 h 160"/>
                  <a:gd name="T36" fmla="*/ 78 w 82"/>
                  <a:gd name="T37" fmla="*/ 0 h 160"/>
                  <a:gd name="T38" fmla="*/ 71 w 82"/>
                  <a:gd name="T39" fmla="*/ 12 h 160"/>
                  <a:gd name="T40" fmla="*/ 66 w 82"/>
                  <a:gd name="T41" fmla="*/ 24 h 160"/>
                  <a:gd name="T42" fmla="*/ 59 w 82"/>
                  <a:gd name="T43" fmla="*/ 34 h 160"/>
                  <a:gd name="T44" fmla="*/ 54 w 82"/>
                  <a:gd name="T45" fmla="*/ 43 h 160"/>
                  <a:gd name="T46" fmla="*/ 48 w 82"/>
                  <a:gd name="T47" fmla="*/ 52 h 160"/>
                  <a:gd name="T48" fmla="*/ 42 w 82"/>
                  <a:gd name="T49" fmla="*/ 60 h 160"/>
                  <a:gd name="T50" fmla="*/ 37 w 82"/>
                  <a:gd name="T51" fmla="*/ 69 h 160"/>
                  <a:gd name="T52" fmla="*/ 32 w 82"/>
                  <a:gd name="T53" fmla="*/ 76 h 160"/>
                  <a:gd name="T54" fmla="*/ 27 w 82"/>
                  <a:gd name="T55" fmla="*/ 84 h 160"/>
                  <a:gd name="T56" fmla="*/ 22 w 82"/>
                  <a:gd name="T57" fmla="*/ 92 h 160"/>
                  <a:gd name="T58" fmla="*/ 17 w 82"/>
                  <a:gd name="T59" fmla="*/ 102 h 160"/>
                  <a:gd name="T60" fmla="*/ 14 w 82"/>
                  <a:gd name="T61" fmla="*/ 111 h 160"/>
                  <a:gd name="T62" fmla="*/ 10 w 82"/>
                  <a:gd name="T63" fmla="*/ 121 h 160"/>
                  <a:gd name="T64" fmla="*/ 6 w 82"/>
                  <a:gd name="T65" fmla="*/ 132 h 160"/>
                  <a:gd name="T66" fmla="*/ 3 w 82"/>
                  <a:gd name="T67" fmla="*/ 145 h 160"/>
                  <a:gd name="T68" fmla="*/ 0 w 82"/>
                  <a:gd name="T69" fmla="*/ 158 h 160"/>
                  <a:gd name="T70" fmla="*/ 4 w 82"/>
                  <a:gd name="T71" fmla="*/ 159 h 1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2" h="160">
                    <a:moveTo>
                      <a:pt x="4" y="159"/>
                    </a:moveTo>
                    <a:lnTo>
                      <a:pt x="4" y="159"/>
                    </a:lnTo>
                    <a:lnTo>
                      <a:pt x="7" y="145"/>
                    </a:lnTo>
                    <a:lnTo>
                      <a:pt x="10" y="133"/>
                    </a:lnTo>
                    <a:lnTo>
                      <a:pt x="14" y="122"/>
                    </a:lnTo>
                    <a:lnTo>
                      <a:pt x="17" y="112"/>
                    </a:lnTo>
                    <a:lnTo>
                      <a:pt x="21" y="104"/>
                    </a:lnTo>
                    <a:lnTo>
                      <a:pt x="25" y="94"/>
                    </a:lnTo>
                    <a:lnTo>
                      <a:pt x="30" y="86"/>
                    </a:lnTo>
                    <a:lnTo>
                      <a:pt x="34" y="78"/>
                    </a:lnTo>
                    <a:lnTo>
                      <a:pt x="40" y="71"/>
                    </a:lnTo>
                    <a:lnTo>
                      <a:pt x="45" y="62"/>
                    </a:lnTo>
                    <a:lnTo>
                      <a:pt x="51" y="54"/>
                    </a:lnTo>
                    <a:lnTo>
                      <a:pt x="56" y="45"/>
                    </a:lnTo>
                    <a:lnTo>
                      <a:pt x="62" y="36"/>
                    </a:lnTo>
                    <a:lnTo>
                      <a:pt x="68" y="26"/>
                    </a:lnTo>
                    <a:lnTo>
                      <a:pt x="75" y="14"/>
                    </a:lnTo>
                    <a:lnTo>
                      <a:pt x="81" y="2"/>
                    </a:lnTo>
                    <a:lnTo>
                      <a:pt x="78" y="0"/>
                    </a:lnTo>
                    <a:lnTo>
                      <a:pt x="71" y="12"/>
                    </a:lnTo>
                    <a:lnTo>
                      <a:pt x="66" y="24"/>
                    </a:lnTo>
                    <a:lnTo>
                      <a:pt x="59" y="34"/>
                    </a:lnTo>
                    <a:lnTo>
                      <a:pt x="54" y="43"/>
                    </a:lnTo>
                    <a:lnTo>
                      <a:pt x="48" y="52"/>
                    </a:lnTo>
                    <a:lnTo>
                      <a:pt x="42" y="60"/>
                    </a:lnTo>
                    <a:lnTo>
                      <a:pt x="37" y="69"/>
                    </a:lnTo>
                    <a:lnTo>
                      <a:pt x="32" y="76"/>
                    </a:lnTo>
                    <a:lnTo>
                      <a:pt x="27" y="84"/>
                    </a:lnTo>
                    <a:lnTo>
                      <a:pt x="22" y="92"/>
                    </a:lnTo>
                    <a:lnTo>
                      <a:pt x="17" y="102"/>
                    </a:lnTo>
                    <a:lnTo>
                      <a:pt x="14" y="111"/>
                    </a:lnTo>
                    <a:lnTo>
                      <a:pt x="10" y="121"/>
                    </a:lnTo>
                    <a:lnTo>
                      <a:pt x="6" y="132"/>
                    </a:lnTo>
                    <a:lnTo>
                      <a:pt x="3" y="145"/>
                    </a:lnTo>
                    <a:lnTo>
                      <a:pt x="0" y="158"/>
                    </a:lnTo>
                    <a:lnTo>
                      <a:pt x="4" y="1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2" name="Freeform 172">
                <a:extLst>
                  <a:ext uri="{FF2B5EF4-FFF2-40B4-BE49-F238E27FC236}">
                    <a16:creationId xmlns:a16="http://schemas.microsoft.com/office/drawing/2014/main" id="{F4A5C67B-4313-93B7-9929-EB7A27F5C4D7}"/>
                  </a:ext>
                </a:extLst>
              </p:cNvPr>
              <p:cNvSpPr>
                <a:spLocks/>
              </p:cNvSpPr>
              <p:nvPr/>
            </p:nvSpPr>
            <p:spPr bwMode="auto">
              <a:xfrm>
                <a:off x="3972" y="2690"/>
                <a:ext cx="18" cy="54"/>
              </a:xfrm>
              <a:custGeom>
                <a:avLst/>
                <a:gdLst>
                  <a:gd name="T0" fmla="*/ 4 w 18"/>
                  <a:gd name="T1" fmla="*/ 52 h 54"/>
                  <a:gd name="T2" fmla="*/ 4 w 18"/>
                  <a:gd name="T3" fmla="*/ 53 h 54"/>
                  <a:gd name="T4" fmla="*/ 17 w 18"/>
                  <a:gd name="T5" fmla="*/ 1 h 54"/>
                  <a:gd name="T6" fmla="*/ 13 w 18"/>
                  <a:gd name="T7" fmla="*/ 0 h 54"/>
                  <a:gd name="T8" fmla="*/ 0 w 18"/>
                  <a:gd name="T9" fmla="*/ 51 h 54"/>
                  <a:gd name="T10" fmla="*/ 0 w 18"/>
                  <a:gd name="T11" fmla="*/ 52 h 54"/>
                  <a:gd name="T12" fmla="*/ 0 w 18"/>
                  <a:gd name="T13" fmla="*/ 51 h 54"/>
                  <a:gd name="T14" fmla="*/ 0 w 18"/>
                  <a:gd name="T15" fmla="*/ 52 h 54"/>
                  <a:gd name="T16" fmla="*/ 4 w 18"/>
                  <a:gd name="T17" fmla="*/ 5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4">
                    <a:moveTo>
                      <a:pt x="4" y="52"/>
                    </a:moveTo>
                    <a:lnTo>
                      <a:pt x="4" y="53"/>
                    </a:lnTo>
                    <a:lnTo>
                      <a:pt x="17" y="1"/>
                    </a:lnTo>
                    <a:lnTo>
                      <a:pt x="13" y="0"/>
                    </a:lnTo>
                    <a:lnTo>
                      <a:pt x="0" y="51"/>
                    </a:lnTo>
                    <a:lnTo>
                      <a:pt x="0" y="52"/>
                    </a:lnTo>
                    <a:lnTo>
                      <a:pt x="0" y="51"/>
                    </a:lnTo>
                    <a:lnTo>
                      <a:pt x="0" y="52"/>
                    </a:lnTo>
                    <a:lnTo>
                      <a:pt x="4"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3" name="Freeform 173">
                <a:extLst>
                  <a:ext uri="{FF2B5EF4-FFF2-40B4-BE49-F238E27FC236}">
                    <a16:creationId xmlns:a16="http://schemas.microsoft.com/office/drawing/2014/main" id="{46006E2F-0FF8-FD8C-623C-9CE014992095}"/>
                  </a:ext>
                </a:extLst>
              </p:cNvPr>
              <p:cNvSpPr>
                <a:spLocks/>
              </p:cNvSpPr>
              <p:nvPr/>
            </p:nvSpPr>
            <p:spPr bwMode="auto">
              <a:xfrm>
                <a:off x="3947" y="2742"/>
                <a:ext cx="63" cy="556"/>
              </a:xfrm>
              <a:custGeom>
                <a:avLst/>
                <a:gdLst>
                  <a:gd name="T0" fmla="*/ 62 w 63"/>
                  <a:gd name="T1" fmla="*/ 553 h 556"/>
                  <a:gd name="T2" fmla="*/ 45 w 63"/>
                  <a:gd name="T3" fmla="*/ 513 h 556"/>
                  <a:gd name="T4" fmla="*/ 32 w 63"/>
                  <a:gd name="T5" fmla="*/ 474 h 556"/>
                  <a:gd name="T6" fmla="*/ 21 w 63"/>
                  <a:gd name="T7" fmla="*/ 438 h 556"/>
                  <a:gd name="T8" fmla="*/ 14 w 63"/>
                  <a:gd name="T9" fmla="*/ 402 h 556"/>
                  <a:gd name="T10" fmla="*/ 8 w 63"/>
                  <a:gd name="T11" fmla="*/ 368 h 556"/>
                  <a:gd name="T12" fmla="*/ 6 w 63"/>
                  <a:gd name="T13" fmla="*/ 335 h 556"/>
                  <a:gd name="T14" fmla="*/ 4 w 63"/>
                  <a:gd name="T15" fmla="*/ 303 h 556"/>
                  <a:gd name="T16" fmla="*/ 5 w 63"/>
                  <a:gd name="T17" fmla="*/ 271 h 556"/>
                  <a:gd name="T18" fmla="*/ 6 w 63"/>
                  <a:gd name="T19" fmla="*/ 239 h 556"/>
                  <a:gd name="T20" fmla="*/ 9 w 63"/>
                  <a:gd name="T21" fmla="*/ 207 h 556"/>
                  <a:gd name="T22" fmla="*/ 12 w 63"/>
                  <a:gd name="T23" fmla="*/ 175 h 556"/>
                  <a:gd name="T24" fmla="*/ 16 w 63"/>
                  <a:gd name="T25" fmla="*/ 142 h 556"/>
                  <a:gd name="T26" fmla="*/ 20 w 63"/>
                  <a:gd name="T27" fmla="*/ 108 h 556"/>
                  <a:gd name="T28" fmla="*/ 23 w 63"/>
                  <a:gd name="T29" fmla="*/ 74 h 556"/>
                  <a:gd name="T30" fmla="*/ 26 w 63"/>
                  <a:gd name="T31" fmla="*/ 38 h 556"/>
                  <a:gd name="T32" fmla="*/ 29 w 63"/>
                  <a:gd name="T33" fmla="*/ 0 h 556"/>
                  <a:gd name="T34" fmla="*/ 24 w 63"/>
                  <a:gd name="T35" fmla="*/ 19 h 556"/>
                  <a:gd name="T36" fmla="*/ 21 w 63"/>
                  <a:gd name="T37" fmla="*/ 56 h 556"/>
                  <a:gd name="T38" fmla="*/ 18 w 63"/>
                  <a:gd name="T39" fmla="*/ 91 h 556"/>
                  <a:gd name="T40" fmla="*/ 14 w 63"/>
                  <a:gd name="T41" fmla="*/ 126 h 556"/>
                  <a:gd name="T42" fmla="*/ 10 w 63"/>
                  <a:gd name="T43" fmla="*/ 159 h 556"/>
                  <a:gd name="T44" fmla="*/ 6 w 63"/>
                  <a:gd name="T45" fmla="*/ 191 h 556"/>
                  <a:gd name="T46" fmla="*/ 4 w 63"/>
                  <a:gd name="T47" fmla="*/ 223 h 556"/>
                  <a:gd name="T48" fmla="*/ 1 w 63"/>
                  <a:gd name="T49" fmla="*/ 255 h 556"/>
                  <a:gd name="T50" fmla="*/ 0 w 63"/>
                  <a:gd name="T51" fmla="*/ 287 h 556"/>
                  <a:gd name="T52" fmla="*/ 1 w 63"/>
                  <a:gd name="T53" fmla="*/ 319 h 556"/>
                  <a:gd name="T54" fmla="*/ 3 w 63"/>
                  <a:gd name="T55" fmla="*/ 352 h 556"/>
                  <a:gd name="T56" fmla="*/ 7 w 63"/>
                  <a:gd name="T57" fmla="*/ 386 h 556"/>
                  <a:gd name="T58" fmla="*/ 13 w 63"/>
                  <a:gd name="T59" fmla="*/ 421 h 556"/>
                  <a:gd name="T60" fmla="*/ 22 w 63"/>
                  <a:gd name="T61" fmla="*/ 457 h 556"/>
                  <a:gd name="T62" fmla="*/ 34 w 63"/>
                  <a:gd name="T63" fmla="*/ 495 h 556"/>
                  <a:gd name="T64" fmla="*/ 50 w 63"/>
                  <a:gd name="T65" fmla="*/ 535 h 556"/>
                  <a:gd name="T66" fmla="*/ 62 w 63"/>
                  <a:gd name="T67" fmla="*/ 553 h 5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56">
                    <a:moveTo>
                      <a:pt x="62" y="553"/>
                    </a:moveTo>
                    <a:lnTo>
                      <a:pt x="62" y="553"/>
                    </a:lnTo>
                    <a:lnTo>
                      <a:pt x="53" y="533"/>
                    </a:lnTo>
                    <a:lnTo>
                      <a:pt x="45" y="513"/>
                    </a:lnTo>
                    <a:lnTo>
                      <a:pt x="38" y="494"/>
                    </a:lnTo>
                    <a:lnTo>
                      <a:pt x="32" y="474"/>
                    </a:lnTo>
                    <a:lnTo>
                      <a:pt x="26" y="456"/>
                    </a:lnTo>
                    <a:lnTo>
                      <a:pt x="21" y="438"/>
                    </a:lnTo>
                    <a:lnTo>
                      <a:pt x="17" y="420"/>
                    </a:lnTo>
                    <a:lnTo>
                      <a:pt x="14" y="402"/>
                    </a:lnTo>
                    <a:lnTo>
                      <a:pt x="11" y="385"/>
                    </a:lnTo>
                    <a:lnTo>
                      <a:pt x="8" y="368"/>
                    </a:lnTo>
                    <a:lnTo>
                      <a:pt x="6" y="352"/>
                    </a:lnTo>
                    <a:lnTo>
                      <a:pt x="6" y="335"/>
                    </a:lnTo>
                    <a:lnTo>
                      <a:pt x="5" y="319"/>
                    </a:lnTo>
                    <a:lnTo>
                      <a:pt x="4" y="303"/>
                    </a:lnTo>
                    <a:lnTo>
                      <a:pt x="4" y="287"/>
                    </a:lnTo>
                    <a:lnTo>
                      <a:pt x="5" y="271"/>
                    </a:lnTo>
                    <a:lnTo>
                      <a:pt x="5" y="255"/>
                    </a:lnTo>
                    <a:lnTo>
                      <a:pt x="6" y="239"/>
                    </a:lnTo>
                    <a:lnTo>
                      <a:pt x="8" y="223"/>
                    </a:lnTo>
                    <a:lnTo>
                      <a:pt x="9" y="207"/>
                    </a:lnTo>
                    <a:lnTo>
                      <a:pt x="10" y="191"/>
                    </a:lnTo>
                    <a:lnTo>
                      <a:pt x="12" y="175"/>
                    </a:lnTo>
                    <a:lnTo>
                      <a:pt x="14" y="159"/>
                    </a:lnTo>
                    <a:lnTo>
                      <a:pt x="16" y="142"/>
                    </a:lnTo>
                    <a:lnTo>
                      <a:pt x="18" y="126"/>
                    </a:lnTo>
                    <a:lnTo>
                      <a:pt x="20" y="108"/>
                    </a:lnTo>
                    <a:lnTo>
                      <a:pt x="22" y="91"/>
                    </a:lnTo>
                    <a:lnTo>
                      <a:pt x="23" y="74"/>
                    </a:lnTo>
                    <a:lnTo>
                      <a:pt x="25" y="56"/>
                    </a:lnTo>
                    <a:lnTo>
                      <a:pt x="26" y="38"/>
                    </a:lnTo>
                    <a:lnTo>
                      <a:pt x="28" y="19"/>
                    </a:lnTo>
                    <a:lnTo>
                      <a:pt x="29" y="0"/>
                    </a:lnTo>
                    <a:lnTo>
                      <a:pt x="25" y="0"/>
                    </a:lnTo>
                    <a:lnTo>
                      <a:pt x="24" y="19"/>
                    </a:lnTo>
                    <a:lnTo>
                      <a:pt x="23" y="38"/>
                    </a:lnTo>
                    <a:lnTo>
                      <a:pt x="21" y="56"/>
                    </a:lnTo>
                    <a:lnTo>
                      <a:pt x="20" y="74"/>
                    </a:lnTo>
                    <a:lnTo>
                      <a:pt x="18" y="91"/>
                    </a:lnTo>
                    <a:lnTo>
                      <a:pt x="16" y="108"/>
                    </a:lnTo>
                    <a:lnTo>
                      <a:pt x="14" y="126"/>
                    </a:lnTo>
                    <a:lnTo>
                      <a:pt x="12" y="142"/>
                    </a:lnTo>
                    <a:lnTo>
                      <a:pt x="10" y="159"/>
                    </a:lnTo>
                    <a:lnTo>
                      <a:pt x="8" y="175"/>
                    </a:lnTo>
                    <a:lnTo>
                      <a:pt x="6" y="191"/>
                    </a:lnTo>
                    <a:lnTo>
                      <a:pt x="5" y="207"/>
                    </a:lnTo>
                    <a:lnTo>
                      <a:pt x="4" y="223"/>
                    </a:lnTo>
                    <a:lnTo>
                      <a:pt x="2" y="239"/>
                    </a:lnTo>
                    <a:lnTo>
                      <a:pt x="1" y="255"/>
                    </a:lnTo>
                    <a:lnTo>
                      <a:pt x="1" y="271"/>
                    </a:lnTo>
                    <a:lnTo>
                      <a:pt x="0" y="287"/>
                    </a:lnTo>
                    <a:lnTo>
                      <a:pt x="0" y="303"/>
                    </a:lnTo>
                    <a:lnTo>
                      <a:pt x="1" y="319"/>
                    </a:lnTo>
                    <a:lnTo>
                      <a:pt x="2" y="335"/>
                    </a:lnTo>
                    <a:lnTo>
                      <a:pt x="3" y="352"/>
                    </a:lnTo>
                    <a:lnTo>
                      <a:pt x="5" y="368"/>
                    </a:lnTo>
                    <a:lnTo>
                      <a:pt x="7" y="386"/>
                    </a:lnTo>
                    <a:lnTo>
                      <a:pt x="10" y="403"/>
                    </a:lnTo>
                    <a:lnTo>
                      <a:pt x="13" y="421"/>
                    </a:lnTo>
                    <a:lnTo>
                      <a:pt x="18" y="438"/>
                    </a:lnTo>
                    <a:lnTo>
                      <a:pt x="22" y="457"/>
                    </a:lnTo>
                    <a:lnTo>
                      <a:pt x="28" y="475"/>
                    </a:lnTo>
                    <a:lnTo>
                      <a:pt x="34" y="495"/>
                    </a:lnTo>
                    <a:lnTo>
                      <a:pt x="42" y="514"/>
                    </a:lnTo>
                    <a:lnTo>
                      <a:pt x="50" y="535"/>
                    </a:lnTo>
                    <a:lnTo>
                      <a:pt x="58" y="555"/>
                    </a:lnTo>
                    <a:lnTo>
                      <a:pt x="62" y="5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4" name="Freeform 174">
                <a:extLst>
                  <a:ext uri="{FF2B5EF4-FFF2-40B4-BE49-F238E27FC236}">
                    <a16:creationId xmlns:a16="http://schemas.microsoft.com/office/drawing/2014/main" id="{A4675824-4509-AE95-1247-25B5E3366B0A}"/>
                  </a:ext>
                </a:extLst>
              </p:cNvPr>
              <p:cNvSpPr>
                <a:spLocks/>
              </p:cNvSpPr>
              <p:nvPr/>
            </p:nvSpPr>
            <p:spPr bwMode="auto">
              <a:xfrm>
                <a:off x="4005" y="3295"/>
                <a:ext cx="29" cy="84"/>
              </a:xfrm>
              <a:custGeom>
                <a:avLst/>
                <a:gdLst>
                  <a:gd name="T0" fmla="*/ 28 w 29"/>
                  <a:gd name="T1" fmla="*/ 81 h 84"/>
                  <a:gd name="T2" fmla="*/ 27 w 29"/>
                  <a:gd name="T3" fmla="*/ 78 h 84"/>
                  <a:gd name="T4" fmla="*/ 26 w 29"/>
                  <a:gd name="T5" fmla="*/ 73 h 84"/>
                  <a:gd name="T6" fmla="*/ 24 w 29"/>
                  <a:gd name="T7" fmla="*/ 68 h 84"/>
                  <a:gd name="T8" fmla="*/ 22 w 29"/>
                  <a:gd name="T9" fmla="*/ 63 h 84"/>
                  <a:gd name="T10" fmla="*/ 21 w 29"/>
                  <a:gd name="T11" fmla="*/ 58 h 84"/>
                  <a:gd name="T12" fmla="*/ 19 w 29"/>
                  <a:gd name="T13" fmla="*/ 51 h 84"/>
                  <a:gd name="T14" fmla="*/ 17 w 29"/>
                  <a:gd name="T15" fmla="*/ 45 h 84"/>
                  <a:gd name="T16" fmla="*/ 16 w 29"/>
                  <a:gd name="T17" fmla="*/ 39 h 84"/>
                  <a:gd name="T18" fmla="*/ 14 w 29"/>
                  <a:gd name="T19" fmla="*/ 33 h 84"/>
                  <a:gd name="T20" fmla="*/ 12 w 29"/>
                  <a:gd name="T21" fmla="*/ 27 h 84"/>
                  <a:gd name="T22" fmla="*/ 11 w 29"/>
                  <a:gd name="T23" fmla="*/ 21 h 84"/>
                  <a:gd name="T24" fmla="*/ 9 w 29"/>
                  <a:gd name="T25" fmla="*/ 16 h 84"/>
                  <a:gd name="T26" fmla="*/ 8 w 29"/>
                  <a:gd name="T27" fmla="*/ 11 h 84"/>
                  <a:gd name="T28" fmla="*/ 6 w 29"/>
                  <a:gd name="T29" fmla="*/ 7 h 84"/>
                  <a:gd name="T30" fmla="*/ 5 w 29"/>
                  <a:gd name="T31" fmla="*/ 3 h 84"/>
                  <a:gd name="T32" fmla="*/ 4 w 29"/>
                  <a:gd name="T33" fmla="*/ 0 h 84"/>
                  <a:gd name="T34" fmla="*/ 0 w 29"/>
                  <a:gd name="T35" fmla="*/ 2 h 84"/>
                  <a:gd name="T36" fmla="*/ 1 w 29"/>
                  <a:gd name="T37" fmla="*/ 4 h 84"/>
                  <a:gd name="T38" fmla="*/ 2 w 29"/>
                  <a:gd name="T39" fmla="*/ 8 h 84"/>
                  <a:gd name="T40" fmla="*/ 4 w 29"/>
                  <a:gd name="T41" fmla="*/ 12 h 84"/>
                  <a:gd name="T42" fmla="*/ 5 w 29"/>
                  <a:gd name="T43" fmla="*/ 17 h 84"/>
                  <a:gd name="T44" fmla="*/ 7 w 29"/>
                  <a:gd name="T45" fmla="*/ 22 h 84"/>
                  <a:gd name="T46" fmla="*/ 8 w 29"/>
                  <a:gd name="T47" fmla="*/ 28 h 84"/>
                  <a:gd name="T48" fmla="*/ 10 w 29"/>
                  <a:gd name="T49" fmla="*/ 34 h 84"/>
                  <a:gd name="T50" fmla="*/ 12 w 29"/>
                  <a:gd name="T51" fmla="*/ 40 h 84"/>
                  <a:gd name="T52" fmla="*/ 14 w 29"/>
                  <a:gd name="T53" fmla="*/ 46 h 84"/>
                  <a:gd name="T54" fmla="*/ 15 w 29"/>
                  <a:gd name="T55" fmla="*/ 52 h 84"/>
                  <a:gd name="T56" fmla="*/ 17 w 29"/>
                  <a:gd name="T57" fmla="*/ 58 h 84"/>
                  <a:gd name="T58" fmla="*/ 18 w 29"/>
                  <a:gd name="T59" fmla="*/ 64 h 84"/>
                  <a:gd name="T60" fmla="*/ 20 w 29"/>
                  <a:gd name="T61" fmla="*/ 69 h 84"/>
                  <a:gd name="T62" fmla="*/ 22 w 29"/>
                  <a:gd name="T63" fmla="*/ 74 h 84"/>
                  <a:gd name="T64" fmla="*/ 23 w 29"/>
                  <a:gd name="T65" fmla="*/ 78 h 84"/>
                  <a:gd name="T66" fmla="*/ 24 w 29"/>
                  <a:gd name="T67" fmla="*/ 83 h 84"/>
                  <a:gd name="T68" fmla="*/ 28 w 29"/>
                  <a:gd name="T69" fmla="*/ 81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 h="84">
                    <a:moveTo>
                      <a:pt x="28" y="81"/>
                    </a:moveTo>
                    <a:lnTo>
                      <a:pt x="27" y="78"/>
                    </a:lnTo>
                    <a:lnTo>
                      <a:pt x="26" y="73"/>
                    </a:lnTo>
                    <a:lnTo>
                      <a:pt x="24" y="68"/>
                    </a:lnTo>
                    <a:lnTo>
                      <a:pt x="22" y="63"/>
                    </a:lnTo>
                    <a:lnTo>
                      <a:pt x="21" y="58"/>
                    </a:lnTo>
                    <a:lnTo>
                      <a:pt x="19" y="51"/>
                    </a:lnTo>
                    <a:lnTo>
                      <a:pt x="17" y="45"/>
                    </a:lnTo>
                    <a:lnTo>
                      <a:pt x="16" y="39"/>
                    </a:lnTo>
                    <a:lnTo>
                      <a:pt x="14" y="33"/>
                    </a:lnTo>
                    <a:lnTo>
                      <a:pt x="12" y="27"/>
                    </a:lnTo>
                    <a:lnTo>
                      <a:pt x="11" y="21"/>
                    </a:lnTo>
                    <a:lnTo>
                      <a:pt x="9" y="16"/>
                    </a:lnTo>
                    <a:lnTo>
                      <a:pt x="8" y="11"/>
                    </a:lnTo>
                    <a:lnTo>
                      <a:pt x="6" y="7"/>
                    </a:lnTo>
                    <a:lnTo>
                      <a:pt x="5" y="3"/>
                    </a:lnTo>
                    <a:lnTo>
                      <a:pt x="4" y="0"/>
                    </a:lnTo>
                    <a:lnTo>
                      <a:pt x="0" y="2"/>
                    </a:lnTo>
                    <a:lnTo>
                      <a:pt x="1" y="4"/>
                    </a:lnTo>
                    <a:lnTo>
                      <a:pt x="2" y="8"/>
                    </a:lnTo>
                    <a:lnTo>
                      <a:pt x="4" y="12"/>
                    </a:lnTo>
                    <a:lnTo>
                      <a:pt x="5" y="17"/>
                    </a:lnTo>
                    <a:lnTo>
                      <a:pt x="7" y="22"/>
                    </a:lnTo>
                    <a:lnTo>
                      <a:pt x="8" y="28"/>
                    </a:lnTo>
                    <a:lnTo>
                      <a:pt x="10" y="34"/>
                    </a:lnTo>
                    <a:lnTo>
                      <a:pt x="12" y="40"/>
                    </a:lnTo>
                    <a:lnTo>
                      <a:pt x="14" y="46"/>
                    </a:lnTo>
                    <a:lnTo>
                      <a:pt x="15" y="52"/>
                    </a:lnTo>
                    <a:lnTo>
                      <a:pt x="17" y="58"/>
                    </a:lnTo>
                    <a:lnTo>
                      <a:pt x="18" y="64"/>
                    </a:lnTo>
                    <a:lnTo>
                      <a:pt x="20" y="69"/>
                    </a:lnTo>
                    <a:lnTo>
                      <a:pt x="22" y="74"/>
                    </a:lnTo>
                    <a:lnTo>
                      <a:pt x="23" y="78"/>
                    </a:lnTo>
                    <a:lnTo>
                      <a:pt x="24" y="83"/>
                    </a:lnTo>
                    <a:lnTo>
                      <a:pt x="28" y="8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5" name="Freeform 175">
                <a:extLst>
                  <a:ext uri="{FF2B5EF4-FFF2-40B4-BE49-F238E27FC236}">
                    <a16:creationId xmlns:a16="http://schemas.microsoft.com/office/drawing/2014/main" id="{81B1BF46-7A54-0A5D-664A-D941B7C7B474}"/>
                  </a:ext>
                </a:extLst>
              </p:cNvPr>
              <p:cNvSpPr>
                <a:spLocks/>
              </p:cNvSpPr>
              <p:nvPr/>
            </p:nvSpPr>
            <p:spPr bwMode="auto">
              <a:xfrm>
                <a:off x="4029" y="3376"/>
                <a:ext cx="17" cy="17"/>
              </a:xfrm>
              <a:custGeom>
                <a:avLst/>
                <a:gdLst>
                  <a:gd name="T0" fmla="*/ 0 w 17"/>
                  <a:gd name="T1" fmla="*/ 10 h 17"/>
                  <a:gd name="T2" fmla="*/ 8 w 17"/>
                  <a:gd name="T3" fmla="*/ 16 h 17"/>
                  <a:gd name="T4" fmla="*/ 12 w 17"/>
                  <a:gd name="T5" fmla="*/ 16 h 17"/>
                  <a:gd name="T6" fmla="*/ 16 w 17"/>
                  <a:gd name="T7" fmla="*/ 5 h 17"/>
                  <a:gd name="T8" fmla="*/ 16 w 17"/>
                  <a:gd name="T9" fmla="*/ 0 h 17"/>
                  <a:gd name="T10" fmla="*/ 0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8" y="16"/>
                    </a:lnTo>
                    <a:lnTo>
                      <a:pt x="12" y="16"/>
                    </a:lnTo>
                    <a:lnTo>
                      <a:pt x="16" y="5"/>
                    </a:lnTo>
                    <a:lnTo>
                      <a:pt x="16" y="0"/>
                    </a:lnTo>
                    <a:lnTo>
                      <a:pt x="0"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6" name="Freeform 176">
                <a:extLst>
                  <a:ext uri="{FF2B5EF4-FFF2-40B4-BE49-F238E27FC236}">
                    <a16:creationId xmlns:a16="http://schemas.microsoft.com/office/drawing/2014/main" id="{A04BC3C0-1A74-966C-FD96-956640AFD7A2}"/>
                  </a:ext>
                </a:extLst>
              </p:cNvPr>
              <p:cNvSpPr>
                <a:spLocks/>
              </p:cNvSpPr>
              <p:nvPr/>
            </p:nvSpPr>
            <p:spPr bwMode="auto">
              <a:xfrm>
                <a:off x="4361" y="3378"/>
                <a:ext cx="17" cy="17"/>
              </a:xfrm>
              <a:custGeom>
                <a:avLst/>
                <a:gdLst>
                  <a:gd name="T0" fmla="*/ 0 w 17"/>
                  <a:gd name="T1" fmla="*/ 0 h 17"/>
                  <a:gd name="T2" fmla="*/ 0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7" name="Freeform 177">
                <a:extLst>
                  <a:ext uri="{FF2B5EF4-FFF2-40B4-BE49-F238E27FC236}">
                    <a16:creationId xmlns:a16="http://schemas.microsoft.com/office/drawing/2014/main" id="{23BA8947-4E9C-9C4D-E5B8-54C1DB14D02F}"/>
                  </a:ext>
                </a:extLst>
              </p:cNvPr>
              <p:cNvSpPr>
                <a:spLocks/>
              </p:cNvSpPr>
              <p:nvPr/>
            </p:nvSpPr>
            <p:spPr bwMode="auto">
              <a:xfrm>
                <a:off x="4360" y="3302"/>
                <a:ext cx="17" cy="77"/>
              </a:xfrm>
              <a:custGeom>
                <a:avLst/>
                <a:gdLst>
                  <a:gd name="T0" fmla="*/ 3 w 17"/>
                  <a:gd name="T1" fmla="*/ 0 h 77"/>
                  <a:gd name="T2" fmla="*/ 3 w 17"/>
                  <a:gd name="T3" fmla="*/ 0 h 77"/>
                  <a:gd name="T4" fmla="*/ 3 w 17"/>
                  <a:gd name="T5" fmla="*/ 9 h 77"/>
                  <a:gd name="T6" fmla="*/ 3 w 17"/>
                  <a:gd name="T7" fmla="*/ 18 h 77"/>
                  <a:gd name="T8" fmla="*/ 0 w 17"/>
                  <a:gd name="T9" fmla="*/ 25 h 77"/>
                  <a:gd name="T10" fmla="*/ 0 w 17"/>
                  <a:gd name="T11" fmla="*/ 34 h 77"/>
                  <a:gd name="T12" fmla="*/ 0 w 17"/>
                  <a:gd name="T13" fmla="*/ 43 h 77"/>
                  <a:gd name="T14" fmla="*/ 0 w 17"/>
                  <a:gd name="T15" fmla="*/ 52 h 77"/>
                  <a:gd name="T16" fmla="*/ 0 w 17"/>
                  <a:gd name="T17" fmla="*/ 63 h 77"/>
                  <a:gd name="T18" fmla="*/ 3 w 17"/>
                  <a:gd name="T19" fmla="*/ 76 h 77"/>
                  <a:gd name="T20" fmla="*/ 16 w 17"/>
                  <a:gd name="T21" fmla="*/ 76 h 77"/>
                  <a:gd name="T22" fmla="*/ 12 w 17"/>
                  <a:gd name="T23" fmla="*/ 63 h 77"/>
                  <a:gd name="T24" fmla="*/ 12 w 17"/>
                  <a:gd name="T25" fmla="*/ 52 h 77"/>
                  <a:gd name="T26" fmla="*/ 12 w 17"/>
                  <a:gd name="T27" fmla="*/ 43 h 77"/>
                  <a:gd name="T28" fmla="*/ 12 w 17"/>
                  <a:gd name="T29" fmla="*/ 34 h 77"/>
                  <a:gd name="T30" fmla="*/ 12 w 17"/>
                  <a:gd name="T31" fmla="*/ 25 h 77"/>
                  <a:gd name="T32" fmla="*/ 16 w 17"/>
                  <a:gd name="T33" fmla="*/ 18 h 77"/>
                  <a:gd name="T34" fmla="*/ 16 w 17"/>
                  <a:gd name="T35" fmla="*/ 9 h 77"/>
                  <a:gd name="T36" fmla="*/ 16 w 17"/>
                  <a:gd name="T37" fmla="*/ 0 h 77"/>
                  <a:gd name="T38" fmla="*/ 3 w 17"/>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7">
                    <a:moveTo>
                      <a:pt x="3" y="0"/>
                    </a:moveTo>
                    <a:lnTo>
                      <a:pt x="3" y="0"/>
                    </a:lnTo>
                    <a:lnTo>
                      <a:pt x="3" y="9"/>
                    </a:lnTo>
                    <a:lnTo>
                      <a:pt x="3" y="18"/>
                    </a:lnTo>
                    <a:lnTo>
                      <a:pt x="0" y="25"/>
                    </a:lnTo>
                    <a:lnTo>
                      <a:pt x="0" y="34"/>
                    </a:lnTo>
                    <a:lnTo>
                      <a:pt x="0" y="43"/>
                    </a:lnTo>
                    <a:lnTo>
                      <a:pt x="0" y="52"/>
                    </a:lnTo>
                    <a:lnTo>
                      <a:pt x="0" y="63"/>
                    </a:lnTo>
                    <a:lnTo>
                      <a:pt x="3" y="76"/>
                    </a:lnTo>
                    <a:lnTo>
                      <a:pt x="16" y="76"/>
                    </a:lnTo>
                    <a:lnTo>
                      <a:pt x="12" y="63"/>
                    </a:lnTo>
                    <a:lnTo>
                      <a:pt x="12" y="52"/>
                    </a:lnTo>
                    <a:lnTo>
                      <a:pt x="12" y="43"/>
                    </a:lnTo>
                    <a:lnTo>
                      <a:pt x="12" y="34"/>
                    </a:lnTo>
                    <a:lnTo>
                      <a:pt x="12" y="25"/>
                    </a:lnTo>
                    <a:lnTo>
                      <a:pt x="16" y="18"/>
                    </a:lnTo>
                    <a:lnTo>
                      <a:pt x="16" y="9"/>
                    </a:lnTo>
                    <a:lnTo>
                      <a:pt x="16"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8" name="Freeform 178">
                <a:extLst>
                  <a:ext uri="{FF2B5EF4-FFF2-40B4-BE49-F238E27FC236}">
                    <a16:creationId xmlns:a16="http://schemas.microsoft.com/office/drawing/2014/main" id="{95991856-1AF7-2978-06E8-18830B97518C}"/>
                  </a:ext>
                </a:extLst>
              </p:cNvPr>
              <p:cNvSpPr>
                <a:spLocks/>
              </p:cNvSpPr>
              <p:nvPr/>
            </p:nvSpPr>
            <p:spPr bwMode="auto">
              <a:xfrm>
                <a:off x="4361" y="3232"/>
                <a:ext cx="17" cy="71"/>
              </a:xfrm>
              <a:custGeom>
                <a:avLst/>
                <a:gdLst>
                  <a:gd name="T0" fmla="*/ 0 w 17"/>
                  <a:gd name="T1" fmla="*/ 0 h 71"/>
                  <a:gd name="T2" fmla="*/ 0 w 17"/>
                  <a:gd name="T3" fmla="*/ 0 h 71"/>
                  <a:gd name="T4" fmla="*/ 0 w 17"/>
                  <a:gd name="T5" fmla="*/ 70 h 71"/>
                  <a:gd name="T6" fmla="*/ 16 w 17"/>
                  <a:gd name="T7" fmla="*/ 70 h 71"/>
                  <a:gd name="T8" fmla="*/ 16 w 17"/>
                  <a:gd name="T9" fmla="*/ 0 h 71"/>
                  <a:gd name="T10" fmla="*/ 0 w 17"/>
                  <a:gd name="T11" fmla="*/ 0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1">
                    <a:moveTo>
                      <a:pt x="0" y="0"/>
                    </a:moveTo>
                    <a:lnTo>
                      <a:pt x="0" y="0"/>
                    </a:lnTo>
                    <a:lnTo>
                      <a:pt x="0" y="70"/>
                    </a:lnTo>
                    <a:lnTo>
                      <a:pt x="16" y="70"/>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09" name="Freeform 179">
                <a:extLst>
                  <a:ext uri="{FF2B5EF4-FFF2-40B4-BE49-F238E27FC236}">
                    <a16:creationId xmlns:a16="http://schemas.microsoft.com/office/drawing/2014/main" id="{4531D7FC-ECAE-AFEE-980D-2D76A06F9A98}"/>
                  </a:ext>
                </a:extLst>
              </p:cNvPr>
              <p:cNvSpPr>
                <a:spLocks/>
              </p:cNvSpPr>
              <p:nvPr/>
            </p:nvSpPr>
            <p:spPr bwMode="auto">
              <a:xfrm>
                <a:off x="4361" y="3206"/>
                <a:ext cx="17" cy="27"/>
              </a:xfrm>
              <a:custGeom>
                <a:avLst/>
                <a:gdLst>
                  <a:gd name="T0" fmla="*/ 0 w 17"/>
                  <a:gd name="T1" fmla="*/ 0 h 27"/>
                  <a:gd name="T2" fmla="*/ 0 w 17"/>
                  <a:gd name="T3" fmla="*/ 0 h 27"/>
                  <a:gd name="T4" fmla="*/ 0 w 17"/>
                  <a:gd name="T5" fmla="*/ 26 h 27"/>
                  <a:gd name="T6" fmla="*/ 16 w 17"/>
                  <a:gd name="T7" fmla="*/ 26 h 27"/>
                  <a:gd name="T8" fmla="*/ 16 w 17"/>
                  <a:gd name="T9" fmla="*/ 0 h 27"/>
                  <a:gd name="T10" fmla="*/ 0 w 17"/>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7">
                    <a:moveTo>
                      <a:pt x="0" y="0"/>
                    </a:moveTo>
                    <a:lnTo>
                      <a:pt x="0" y="0"/>
                    </a:lnTo>
                    <a:lnTo>
                      <a:pt x="0" y="26"/>
                    </a:lnTo>
                    <a:lnTo>
                      <a:pt x="16" y="2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0" name="Freeform 180">
                <a:extLst>
                  <a:ext uri="{FF2B5EF4-FFF2-40B4-BE49-F238E27FC236}">
                    <a16:creationId xmlns:a16="http://schemas.microsoft.com/office/drawing/2014/main" id="{FF6DBE7A-374D-9BEE-8B0E-45201F6BC100}"/>
                  </a:ext>
                </a:extLst>
              </p:cNvPr>
              <p:cNvSpPr>
                <a:spLocks/>
              </p:cNvSpPr>
              <p:nvPr/>
            </p:nvSpPr>
            <p:spPr bwMode="auto">
              <a:xfrm>
                <a:off x="4361" y="3122"/>
                <a:ext cx="17" cy="85"/>
              </a:xfrm>
              <a:custGeom>
                <a:avLst/>
                <a:gdLst>
                  <a:gd name="T0" fmla="*/ 16 w 17"/>
                  <a:gd name="T1" fmla="*/ 2 h 85"/>
                  <a:gd name="T2" fmla="*/ 11 w 17"/>
                  <a:gd name="T3" fmla="*/ 1 h 85"/>
                  <a:gd name="T4" fmla="*/ 0 w 17"/>
                  <a:gd name="T5" fmla="*/ 84 h 85"/>
                  <a:gd name="T6" fmla="*/ 4 w 17"/>
                  <a:gd name="T7" fmla="*/ 84 h 85"/>
                  <a:gd name="T8" fmla="*/ 16 w 17"/>
                  <a:gd name="T9" fmla="*/ 1 h 85"/>
                  <a:gd name="T10" fmla="*/ 11 w 17"/>
                  <a:gd name="T11" fmla="*/ 0 h 85"/>
                  <a:gd name="T12" fmla="*/ 16 w 17"/>
                  <a:gd name="T13" fmla="*/ 2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85">
                    <a:moveTo>
                      <a:pt x="16" y="2"/>
                    </a:moveTo>
                    <a:lnTo>
                      <a:pt x="11" y="1"/>
                    </a:lnTo>
                    <a:lnTo>
                      <a:pt x="0" y="84"/>
                    </a:lnTo>
                    <a:lnTo>
                      <a:pt x="4" y="84"/>
                    </a:lnTo>
                    <a:lnTo>
                      <a:pt x="16" y="1"/>
                    </a:lnTo>
                    <a:lnTo>
                      <a:pt x="11" y="0"/>
                    </a:lnTo>
                    <a:lnTo>
                      <a:pt x="1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1" name="Freeform 181">
                <a:extLst>
                  <a:ext uri="{FF2B5EF4-FFF2-40B4-BE49-F238E27FC236}">
                    <a16:creationId xmlns:a16="http://schemas.microsoft.com/office/drawing/2014/main" id="{911A20F9-28E6-1B74-93AB-948CCFF7CB92}"/>
                  </a:ext>
                </a:extLst>
              </p:cNvPr>
              <p:cNvSpPr>
                <a:spLocks/>
              </p:cNvSpPr>
              <p:nvPr/>
            </p:nvSpPr>
            <p:spPr bwMode="auto">
              <a:xfrm>
                <a:off x="4370" y="3122"/>
                <a:ext cx="17" cy="166"/>
              </a:xfrm>
              <a:custGeom>
                <a:avLst/>
                <a:gdLst>
                  <a:gd name="T0" fmla="*/ 16 w 17"/>
                  <a:gd name="T1" fmla="*/ 165 h 166"/>
                  <a:gd name="T2" fmla="*/ 16 w 17"/>
                  <a:gd name="T3" fmla="*/ 165 h 166"/>
                  <a:gd name="T4" fmla="*/ 16 w 17"/>
                  <a:gd name="T5" fmla="*/ 150 h 166"/>
                  <a:gd name="T6" fmla="*/ 16 w 17"/>
                  <a:gd name="T7" fmla="*/ 136 h 166"/>
                  <a:gd name="T8" fmla="*/ 14 w 17"/>
                  <a:gd name="T9" fmla="*/ 123 h 166"/>
                  <a:gd name="T10" fmla="*/ 14 w 17"/>
                  <a:gd name="T11" fmla="*/ 112 h 166"/>
                  <a:gd name="T12" fmla="*/ 12 w 17"/>
                  <a:gd name="T13" fmla="*/ 100 h 166"/>
                  <a:gd name="T14" fmla="*/ 11 w 17"/>
                  <a:gd name="T15" fmla="*/ 88 h 166"/>
                  <a:gd name="T16" fmla="*/ 10 w 17"/>
                  <a:gd name="T17" fmla="*/ 78 h 166"/>
                  <a:gd name="T18" fmla="*/ 8 w 17"/>
                  <a:gd name="T19" fmla="*/ 68 h 166"/>
                  <a:gd name="T20" fmla="*/ 7 w 17"/>
                  <a:gd name="T21" fmla="*/ 59 h 166"/>
                  <a:gd name="T22" fmla="*/ 6 w 17"/>
                  <a:gd name="T23" fmla="*/ 50 h 166"/>
                  <a:gd name="T24" fmla="*/ 5 w 17"/>
                  <a:gd name="T25" fmla="*/ 41 h 166"/>
                  <a:gd name="T26" fmla="*/ 4 w 17"/>
                  <a:gd name="T27" fmla="*/ 33 h 166"/>
                  <a:gd name="T28" fmla="*/ 4 w 17"/>
                  <a:gd name="T29" fmla="*/ 24 h 166"/>
                  <a:gd name="T30" fmla="*/ 4 w 17"/>
                  <a:gd name="T31" fmla="*/ 16 h 166"/>
                  <a:gd name="T32" fmla="*/ 4 w 17"/>
                  <a:gd name="T33" fmla="*/ 9 h 166"/>
                  <a:gd name="T34" fmla="*/ 5 w 17"/>
                  <a:gd name="T35" fmla="*/ 2 h 166"/>
                  <a:gd name="T36" fmla="*/ 1 w 17"/>
                  <a:gd name="T37" fmla="*/ 0 h 166"/>
                  <a:gd name="T38" fmla="*/ 0 w 17"/>
                  <a:gd name="T39" fmla="*/ 9 h 166"/>
                  <a:gd name="T40" fmla="*/ 0 w 17"/>
                  <a:gd name="T41" fmla="*/ 16 h 166"/>
                  <a:gd name="T42" fmla="*/ 0 w 17"/>
                  <a:gd name="T43" fmla="*/ 24 h 166"/>
                  <a:gd name="T44" fmla="*/ 0 w 17"/>
                  <a:gd name="T45" fmla="*/ 33 h 166"/>
                  <a:gd name="T46" fmla="*/ 1 w 17"/>
                  <a:gd name="T47" fmla="*/ 41 h 166"/>
                  <a:gd name="T48" fmla="*/ 2 w 17"/>
                  <a:gd name="T49" fmla="*/ 50 h 166"/>
                  <a:gd name="T50" fmla="*/ 3 w 17"/>
                  <a:gd name="T51" fmla="*/ 59 h 166"/>
                  <a:gd name="T52" fmla="*/ 5 w 17"/>
                  <a:gd name="T53" fmla="*/ 69 h 166"/>
                  <a:gd name="T54" fmla="*/ 6 w 17"/>
                  <a:gd name="T55" fmla="*/ 79 h 166"/>
                  <a:gd name="T56" fmla="*/ 7 w 17"/>
                  <a:gd name="T57" fmla="*/ 88 h 166"/>
                  <a:gd name="T58" fmla="*/ 8 w 17"/>
                  <a:gd name="T59" fmla="*/ 100 h 166"/>
                  <a:gd name="T60" fmla="*/ 10 w 17"/>
                  <a:gd name="T61" fmla="*/ 112 h 166"/>
                  <a:gd name="T62" fmla="*/ 10 w 17"/>
                  <a:gd name="T63" fmla="*/ 123 h 166"/>
                  <a:gd name="T64" fmla="*/ 11 w 17"/>
                  <a:gd name="T65" fmla="*/ 136 h 166"/>
                  <a:gd name="T66" fmla="*/ 11 w 17"/>
                  <a:gd name="T67" fmla="*/ 150 h 166"/>
                  <a:gd name="T68" fmla="*/ 11 w 17"/>
                  <a:gd name="T69" fmla="*/ 165 h 166"/>
                  <a:gd name="T70" fmla="*/ 16 w 17"/>
                  <a:gd name="T71" fmla="*/ 165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66">
                    <a:moveTo>
                      <a:pt x="16" y="165"/>
                    </a:moveTo>
                    <a:lnTo>
                      <a:pt x="16" y="165"/>
                    </a:lnTo>
                    <a:lnTo>
                      <a:pt x="16" y="150"/>
                    </a:lnTo>
                    <a:lnTo>
                      <a:pt x="16" y="136"/>
                    </a:lnTo>
                    <a:lnTo>
                      <a:pt x="14" y="123"/>
                    </a:lnTo>
                    <a:lnTo>
                      <a:pt x="14" y="112"/>
                    </a:lnTo>
                    <a:lnTo>
                      <a:pt x="12" y="100"/>
                    </a:lnTo>
                    <a:lnTo>
                      <a:pt x="11" y="88"/>
                    </a:lnTo>
                    <a:lnTo>
                      <a:pt x="10" y="78"/>
                    </a:lnTo>
                    <a:lnTo>
                      <a:pt x="8" y="68"/>
                    </a:lnTo>
                    <a:lnTo>
                      <a:pt x="7" y="59"/>
                    </a:lnTo>
                    <a:lnTo>
                      <a:pt x="6" y="50"/>
                    </a:lnTo>
                    <a:lnTo>
                      <a:pt x="5" y="41"/>
                    </a:lnTo>
                    <a:lnTo>
                      <a:pt x="4" y="33"/>
                    </a:lnTo>
                    <a:lnTo>
                      <a:pt x="4" y="24"/>
                    </a:lnTo>
                    <a:lnTo>
                      <a:pt x="4" y="16"/>
                    </a:lnTo>
                    <a:lnTo>
                      <a:pt x="4" y="9"/>
                    </a:lnTo>
                    <a:lnTo>
                      <a:pt x="5" y="2"/>
                    </a:lnTo>
                    <a:lnTo>
                      <a:pt x="1" y="0"/>
                    </a:lnTo>
                    <a:lnTo>
                      <a:pt x="0" y="9"/>
                    </a:lnTo>
                    <a:lnTo>
                      <a:pt x="0" y="16"/>
                    </a:lnTo>
                    <a:lnTo>
                      <a:pt x="0" y="24"/>
                    </a:lnTo>
                    <a:lnTo>
                      <a:pt x="0" y="33"/>
                    </a:lnTo>
                    <a:lnTo>
                      <a:pt x="1" y="41"/>
                    </a:lnTo>
                    <a:lnTo>
                      <a:pt x="2" y="50"/>
                    </a:lnTo>
                    <a:lnTo>
                      <a:pt x="3" y="59"/>
                    </a:lnTo>
                    <a:lnTo>
                      <a:pt x="5" y="69"/>
                    </a:lnTo>
                    <a:lnTo>
                      <a:pt x="6" y="79"/>
                    </a:lnTo>
                    <a:lnTo>
                      <a:pt x="7" y="88"/>
                    </a:lnTo>
                    <a:lnTo>
                      <a:pt x="8" y="100"/>
                    </a:lnTo>
                    <a:lnTo>
                      <a:pt x="10" y="112"/>
                    </a:lnTo>
                    <a:lnTo>
                      <a:pt x="10" y="123"/>
                    </a:lnTo>
                    <a:lnTo>
                      <a:pt x="11" y="136"/>
                    </a:lnTo>
                    <a:lnTo>
                      <a:pt x="11" y="150"/>
                    </a:lnTo>
                    <a:lnTo>
                      <a:pt x="11" y="165"/>
                    </a:lnTo>
                    <a:lnTo>
                      <a:pt x="16" y="1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2" name="Freeform 182">
                <a:extLst>
                  <a:ext uri="{FF2B5EF4-FFF2-40B4-BE49-F238E27FC236}">
                    <a16:creationId xmlns:a16="http://schemas.microsoft.com/office/drawing/2014/main" id="{D6D25263-818C-3325-C8B8-77AE8585C1E6}"/>
                  </a:ext>
                </a:extLst>
              </p:cNvPr>
              <p:cNvSpPr>
                <a:spLocks/>
              </p:cNvSpPr>
              <p:nvPr/>
            </p:nvSpPr>
            <p:spPr bwMode="auto">
              <a:xfrm>
                <a:off x="4381" y="3287"/>
                <a:ext cx="17" cy="89"/>
              </a:xfrm>
              <a:custGeom>
                <a:avLst/>
                <a:gdLst>
                  <a:gd name="T0" fmla="*/ 9 w 17"/>
                  <a:gd name="T1" fmla="*/ 88 h 89"/>
                  <a:gd name="T2" fmla="*/ 16 w 17"/>
                  <a:gd name="T3" fmla="*/ 88 h 89"/>
                  <a:gd name="T4" fmla="*/ 12 w 17"/>
                  <a:gd name="T5" fmla="*/ 0 h 89"/>
                  <a:gd name="T6" fmla="*/ 0 w 17"/>
                  <a:gd name="T7" fmla="*/ 0 h 89"/>
                  <a:gd name="T8" fmla="*/ 3 w 17"/>
                  <a:gd name="T9" fmla="*/ 88 h 89"/>
                  <a:gd name="T10" fmla="*/ 9 w 17"/>
                  <a:gd name="T11" fmla="*/ 88 h 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9">
                    <a:moveTo>
                      <a:pt x="9" y="88"/>
                    </a:moveTo>
                    <a:lnTo>
                      <a:pt x="16" y="88"/>
                    </a:lnTo>
                    <a:lnTo>
                      <a:pt x="12" y="0"/>
                    </a:lnTo>
                    <a:lnTo>
                      <a:pt x="0" y="0"/>
                    </a:lnTo>
                    <a:lnTo>
                      <a:pt x="3" y="88"/>
                    </a:lnTo>
                    <a:lnTo>
                      <a:pt x="9" y="8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3" name="Freeform 183">
                <a:extLst>
                  <a:ext uri="{FF2B5EF4-FFF2-40B4-BE49-F238E27FC236}">
                    <a16:creationId xmlns:a16="http://schemas.microsoft.com/office/drawing/2014/main" id="{55084258-0DF1-C355-42F6-F1F37650E7A8}"/>
                  </a:ext>
                </a:extLst>
              </p:cNvPr>
              <p:cNvSpPr>
                <a:spLocks/>
              </p:cNvSpPr>
              <p:nvPr/>
            </p:nvSpPr>
            <p:spPr bwMode="auto">
              <a:xfrm>
                <a:off x="4382" y="3375"/>
                <a:ext cx="17" cy="17"/>
              </a:xfrm>
              <a:custGeom>
                <a:avLst/>
                <a:gdLst>
                  <a:gd name="T0" fmla="*/ 0 w 17"/>
                  <a:gd name="T1" fmla="*/ 0 h 17"/>
                  <a:gd name="T2" fmla="*/ 4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4" name="Freeform 184">
                <a:extLst>
                  <a:ext uri="{FF2B5EF4-FFF2-40B4-BE49-F238E27FC236}">
                    <a16:creationId xmlns:a16="http://schemas.microsoft.com/office/drawing/2014/main" id="{5A0B6695-BC58-A560-CB55-7F7DFB5F6AD1}"/>
                  </a:ext>
                </a:extLst>
              </p:cNvPr>
              <p:cNvSpPr>
                <a:spLocks/>
              </p:cNvSpPr>
              <p:nvPr/>
            </p:nvSpPr>
            <p:spPr bwMode="auto">
              <a:xfrm>
                <a:off x="4707" y="3373"/>
                <a:ext cx="17" cy="17"/>
              </a:xfrm>
              <a:custGeom>
                <a:avLst/>
                <a:gdLst>
                  <a:gd name="T0" fmla="*/ 0 w 17"/>
                  <a:gd name="T1" fmla="*/ 0 h 17"/>
                  <a:gd name="T2" fmla="*/ 4 w 17"/>
                  <a:gd name="T3" fmla="*/ 10 h 17"/>
                  <a:gd name="T4" fmla="*/ 8 w 17"/>
                  <a:gd name="T5" fmla="*/ 16 h 17"/>
                  <a:gd name="T6" fmla="*/ 12 w 17"/>
                  <a:gd name="T7" fmla="*/ 10 h 17"/>
                  <a:gd name="T8" fmla="*/ 16 w 17"/>
                  <a:gd name="T9" fmla="*/ 1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0"/>
                    </a:lnTo>
                    <a:lnTo>
                      <a:pt x="8" y="16"/>
                    </a:lnTo>
                    <a:lnTo>
                      <a:pt x="12" y="10"/>
                    </a:lnTo>
                    <a:lnTo>
                      <a:pt x="16" y="1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5" name="Freeform 185">
                <a:extLst>
                  <a:ext uri="{FF2B5EF4-FFF2-40B4-BE49-F238E27FC236}">
                    <a16:creationId xmlns:a16="http://schemas.microsoft.com/office/drawing/2014/main" id="{D12EA0F0-AC1A-9750-A7B8-D986D1511316}"/>
                  </a:ext>
                </a:extLst>
              </p:cNvPr>
              <p:cNvSpPr>
                <a:spLocks/>
              </p:cNvSpPr>
              <p:nvPr/>
            </p:nvSpPr>
            <p:spPr bwMode="auto">
              <a:xfrm>
                <a:off x="4707" y="3363"/>
                <a:ext cx="17" cy="17"/>
              </a:xfrm>
              <a:custGeom>
                <a:avLst/>
                <a:gdLst>
                  <a:gd name="T0" fmla="*/ 6 w 17"/>
                  <a:gd name="T1" fmla="*/ 0 h 17"/>
                  <a:gd name="T2" fmla="*/ 6 w 17"/>
                  <a:gd name="T3" fmla="*/ 0 h 17"/>
                  <a:gd name="T4" fmla="*/ 4 w 17"/>
                  <a:gd name="T5" fmla="*/ 9 h 17"/>
                  <a:gd name="T6" fmla="*/ 2 w 17"/>
                  <a:gd name="T7" fmla="*/ 10 h 17"/>
                  <a:gd name="T8" fmla="*/ 11 w 17"/>
                  <a:gd name="T9" fmla="*/ 12 h 17"/>
                  <a:gd name="T10" fmla="*/ 13 w 17"/>
                  <a:gd name="T11" fmla="*/ 9 h 17"/>
                  <a:gd name="T12" fmla="*/ 13 w 17"/>
                  <a:gd name="T13" fmla="*/ 6 h 17"/>
                  <a:gd name="T14" fmla="*/ 4 w 17"/>
                  <a:gd name="T15" fmla="*/ 2 h 17"/>
                  <a:gd name="T16" fmla="*/ 4 w 17"/>
                  <a:gd name="T17" fmla="*/ 6 h 17"/>
                  <a:gd name="T18" fmla="*/ 0 w 17"/>
                  <a:gd name="T19" fmla="*/ 13 h 17"/>
                  <a:gd name="T20" fmla="*/ 9 w 17"/>
                  <a:gd name="T21" fmla="*/ 16 h 17"/>
                  <a:gd name="T22" fmla="*/ 13 w 17"/>
                  <a:gd name="T23" fmla="*/ 8 h 17"/>
                  <a:gd name="T24" fmla="*/ 13 w 17"/>
                  <a:gd name="T25" fmla="*/ 5 h 17"/>
                  <a:gd name="T26" fmla="*/ 4 w 17"/>
                  <a:gd name="T27" fmla="*/ 5 h 17"/>
                  <a:gd name="T28" fmla="*/ 4 w 17"/>
                  <a:gd name="T29" fmla="*/ 8 h 17"/>
                  <a:gd name="T30" fmla="*/ 2 w 17"/>
                  <a:gd name="T31" fmla="*/ 10 h 17"/>
                  <a:gd name="T32" fmla="*/ 11 w 17"/>
                  <a:gd name="T33" fmla="*/ 13 h 17"/>
                  <a:gd name="T34" fmla="*/ 13 w 17"/>
                  <a:gd name="T35" fmla="*/ 10 h 17"/>
                  <a:gd name="T36" fmla="*/ 16 w 17"/>
                  <a:gd name="T37" fmla="*/ 1 h 17"/>
                  <a:gd name="T38" fmla="*/ 6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17">
                    <a:moveTo>
                      <a:pt x="6" y="0"/>
                    </a:moveTo>
                    <a:lnTo>
                      <a:pt x="6" y="0"/>
                    </a:lnTo>
                    <a:lnTo>
                      <a:pt x="4" y="9"/>
                    </a:lnTo>
                    <a:lnTo>
                      <a:pt x="2" y="10"/>
                    </a:lnTo>
                    <a:lnTo>
                      <a:pt x="11" y="12"/>
                    </a:lnTo>
                    <a:lnTo>
                      <a:pt x="13" y="9"/>
                    </a:lnTo>
                    <a:lnTo>
                      <a:pt x="13" y="6"/>
                    </a:lnTo>
                    <a:lnTo>
                      <a:pt x="4" y="2"/>
                    </a:lnTo>
                    <a:lnTo>
                      <a:pt x="4" y="6"/>
                    </a:lnTo>
                    <a:lnTo>
                      <a:pt x="0" y="13"/>
                    </a:lnTo>
                    <a:lnTo>
                      <a:pt x="9" y="16"/>
                    </a:lnTo>
                    <a:lnTo>
                      <a:pt x="13" y="8"/>
                    </a:lnTo>
                    <a:lnTo>
                      <a:pt x="13" y="5"/>
                    </a:lnTo>
                    <a:lnTo>
                      <a:pt x="4" y="5"/>
                    </a:lnTo>
                    <a:lnTo>
                      <a:pt x="4" y="8"/>
                    </a:lnTo>
                    <a:lnTo>
                      <a:pt x="2" y="10"/>
                    </a:lnTo>
                    <a:lnTo>
                      <a:pt x="11" y="13"/>
                    </a:lnTo>
                    <a:lnTo>
                      <a:pt x="13" y="10"/>
                    </a:lnTo>
                    <a:lnTo>
                      <a:pt x="16" y="1"/>
                    </a:lnTo>
                    <a:lnTo>
                      <a:pt x="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6" name="Freeform 186">
                <a:extLst>
                  <a:ext uri="{FF2B5EF4-FFF2-40B4-BE49-F238E27FC236}">
                    <a16:creationId xmlns:a16="http://schemas.microsoft.com/office/drawing/2014/main" id="{54B7EABA-A08B-9AFC-0F2E-82210356F6ED}"/>
                  </a:ext>
                </a:extLst>
              </p:cNvPr>
              <p:cNvSpPr>
                <a:spLocks/>
              </p:cNvSpPr>
              <p:nvPr/>
            </p:nvSpPr>
            <p:spPr bwMode="auto">
              <a:xfrm>
                <a:off x="4710" y="3289"/>
                <a:ext cx="26" cy="76"/>
              </a:xfrm>
              <a:custGeom>
                <a:avLst/>
                <a:gdLst>
                  <a:gd name="T0" fmla="*/ 21 w 26"/>
                  <a:gd name="T1" fmla="*/ 0 h 76"/>
                  <a:gd name="T2" fmla="*/ 21 w 26"/>
                  <a:gd name="T3" fmla="*/ 0 h 76"/>
                  <a:gd name="T4" fmla="*/ 20 w 26"/>
                  <a:gd name="T5" fmla="*/ 6 h 76"/>
                  <a:gd name="T6" fmla="*/ 17 w 26"/>
                  <a:gd name="T7" fmla="*/ 14 h 76"/>
                  <a:gd name="T8" fmla="*/ 15 w 26"/>
                  <a:gd name="T9" fmla="*/ 24 h 76"/>
                  <a:gd name="T10" fmla="*/ 11 w 26"/>
                  <a:gd name="T11" fmla="*/ 34 h 76"/>
                  <a:gd name="T12" fmla="*/ 8 w 26"/>
                  <a:gd name="T13" fmla="*/ 46 h 76"/>
                  <a:gd name="T14" fmla="*/ 5 w 26"/>
                  <a:gd name="T15" fmla="*/ 57 h 76"/>
                  <a:gd name="T16" fmla="*/ 3 w 26"/>
                  <a:gd name="T17" fmla="*/ 66 h 76"/>
                  <a:gd name="T18" fmla="*/ 0 w 26"/>
                  <a:gd name="T19" fmla="*/ 74 h 76"/>
                  <a:gd name="T20" fmla="*/ 4 w 26"/>
                  <a:gd name="T21" fmla="*/ 75 h 76"/>
                  <a:gd name="T22" fmla="*/ 6 w 26"/>
                  <a:gd name="T23" fmla="*/ 67 h 76"/>
                  <a:gd name="T24" fmla="*/ 9 w 26"/>
                  <a:gd name="T25" fmla="*/ 58 h 76"/>
                  <a:gd name="T26" fmla="*/ 12 w 26"/>
                  <a:gd name="T27" fmla="*/ 47 h 76"/>
                  <a:gd name="T28" fmla="*/ 15 w 26"/>
                  <a:gd name="T29" fmla="*/ 35 h 76"/>
                  <a:gd name="T30" fmla="*/ 18 w 26"/>
                  <a:gd name="T31" fmla="*/ 25 h 76"/>
                  <a:gd name="T32" fmla="*/ 21 w 26"/>
                  <a:gd name="T33" fmla="*/ 15 h 76"/>
                  <a:gd name="T34" fmla="*/ 23 w 26"/>
                  <a:gd name="T35" fmla="*/ 6 h 76"/>
                  <a:gd name="T36" fmla="*/ 25 w 26"/>
                  <a:gd name="T37" fmla="*/ 1 h 76"/>
                  <a:gd name="T38" fmla="*/ 21 w 26"/>
                  <a:gd name="T39" fmla="*/ 0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76">
                    <a:moveTo>
                      <a:pt x="21" y="0"/>
                    </a:moveTo>
                    <a:lnTo>
                      <a:pt x="21" y="0"/>
                    </a:lnTo>
                    <a:lnTo>
                      <a:pt x="20" y="6"/>
                    </a:lnTo>
                    <a:lnTo>
                      <a:pt x="17" y="14"/>
                    </a:lnTo>
                    <a:lnTo>
                      <a:pt x="15" y="24"/>
                    </a:lnTo>
                    <a:lnTo>
                      <a:pt x="11" y="34"/>
                    </a:lnTo>
                    <a:lnTo>
                      <a:pt x="8" y="46"/>
                    </a:lnTo>
                    <a:lnTo>
                      <a:pt x="5" y="57"/>
                    </a:lnTo>
                    <a:lnTo>
                      <a:pt x="3" y="66"/>
                    </a:lnTo>
                    <a:lnTo>
                      <a:pt x="0" y="74"/>
                    </a:lnTo>
                    <a:lnTo>
                      <a:pt x="4" y="75"/>
                    </a:lnTo>
                    <a:lnTo>
                      <a:pt x="6" y="67"/>
                    </a:lnTo>
                    <a:lnTo>
                      <a:pt x="9" y="58"/>
                    </a:lnTo>
                    <a:lnTo>
                      <a:pt x="12" y="47"/>
                    </a:lnTo>
                    <a:lnTo>
                      <a:pt x="15" y="35"/>
                    </a:lnTo>
                    <a:lnTo>
                      <a:pt x="18" y="25"/>
                    </a:lnTo>
                    <a:lnTo>
                      <a:pt x="21" y="15"/>
                    </a:lnTo>
                    <a:lnTo>
                      <a:pt x="23" y="6"/>
                    </a:lnTo>
                    <a:lnTo>
                      <a:pt x="25" y="1"/>
                    </a:lnTo>
                    <a:lnTo>
                      <a:pt x="2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7" name="Freeform 187">
                <a:extLst>
                  <a:ext uri="{FF2B5EF4-FFF2-40B4-BE49-F238E27FC236}">
                    <a16:creationId xmlns:a16="http://schemas.microsoft.com/office/drawing/2014/main" id="{5844F44B-3BD3-1DAF-FEBE-7B43AA376E06}"/>
                  </a:ext>
                </a:extLst>
              </p:cNvPr>
              <p:cNvSpPr>
                <a:spLocks/>
              </p:cNvSpPr>
              <p:nvPr/>
            </p:nvSpPr>
            <p:spPr bwMode="auto">
              <a:xfrm>
                <a:off x="4731" y="2703"/>
                <a:ext cx="54" cy="588"/>
              </a:xfrm>
              <a:custGeom>
                <a:avLst/>
                <a:gdLst>
                  <a:gd name="T0" fmla="*/ 4 w 54"/>
                  <a:gd name="T1" fmla="*/ 0 h 588"/>
                  <a:gd name="T2" fmla="*/ 8 w 54"/>
                  <a:gd name="T3" fmla="*/ 41 h 588"/>
                  <a:gd name="T4" fmla="*/ 12 w 54"/>
                  <a:gd name="T5" fmla="*/ 80 h 588"/>
                  <a:gd name="T6" fmla="*/ 18 w 54"/>
                  <a:gd name="T7" fmla="*/ 116 h 588"/>
                  <a:gd name="T8" fmla="*/ 24 w 54"/>
                  <a:gd name="T9" fmla="*/ 152 h 588"/>
                  <a:gd name="T10" fmla="*/ 31 w 54"/>
                  <a:gd name="T11" fmla="*/ 186 h 588"/>
                  <a:gd name="T12" fmla="*/ 36 w 54"/>
                  <a:gd name="T13" fmla="*/ 220 h 588"/>
                  <a:gd name="T14" fmla="*/ 42 w 54"/>
                  <a:gd name="T15" fmla="*/ 252 h 588"/>
                  <a:gd name="T16" fmla="*/ 46 w 54"/>
                  <a:gd name="T17" fmla="*/ 286 h 588"/>
                  <a:gd name="T18" fmla="*/ 48 w 54"/>
                  <a:gd name="T19" fmla="*/ 318 h 588"/>
                  <a:gd name="T20" fmla="*/ 49 w 54"/>
                  <a:gd name="T21" fmla="*/ 352 h 588"/>
                  <a:gd name="T22" fmla="*/ 48 w 54"/>
                  <a:gd name="T23" fmla="*/ 387 h 588"/>
                  <a:gd name="T24" fmla="*/ 44 w 54"/>
                  <a:gd name="T25" fmla="*/ 423 h 588"/>
                  <a:gd name="T26" fmla="*/ 39 w 54"/>
                  <a:gd name="T27" fmla="*/ 460 h 588"/>
                  <a:gd name="T28" fmla="*/ 29 w 54"/>
                  <a:gd name="T29" fmla="*/ 500 h 588"/>
                  <a:gd name="T30" fmla="*/ 17 w 54"/>
                  <a:gd name="T31" fmla="*/ 541 h 588"/>
                  <a:gd name="T32" fmla="*/ 0 w 54"/>
                  <a:gd name="T33" fmla="*/ 586 h 588"/>
                  <a:gd name="T34" fmla="*/ 13 w 54"/>
                  <a:gd name="T35" fmla="*/ 564 h 588"/>
                  <a:gd name="T36" fmla="*/ 27 w 54"/>
                  <a:gd name="T37" fmla="*/ 521 h 588"/>
                  <a:gd name="T38" fmla="*/ 38 w 54"/>
                  <a:gd name="T39" fmla="*/ 481 h 588"/>
                  <a:gd name="T40" fmla="*/ 46 w 54"/>
                  <a:gd name="T41" fmla="*/ 442 h 588"/>
                  <a:gd name="T42" fmla="*/ 51 w 54"/>
                  <a:gd name="T43" fmla="*/ 405 h 588"/>
                  <a:gd name="T44" fmla="*/ 53 w 54"/>
                  <a:gd name="T45" fmla="*/ 370 h 588"/>
                  <a:gd name="T46" fmla="*/ 53 w 54"/>
                  <a:gd name="T47" fmla="*/ 336 h 588"/>
                  <a:gd name="T48" fmla="*/ 51 w 54"/>
                  <a:gd name="T49" fmla="*/ 302 h 588"/>
                  <a:gd name="T50" fmla="*/ 48 w 54"/>
                  <a:gd name="T51" fmla="*/ 269 h 588"/>
                  <a:gd name="T52" fmla="*/ 43 w 54"/>
                  <a:gd name="T53" fmla="*/ 235 h 588"/>
                  <a:gd name="T54" fmla="*/ 37 w 54"/>
                  <a:gd name="T55" fmla="*/ 202 h 588"/>
                  <a:gd name="T56" fmla="*/ 32 w 54"/>
                  <a:gd name="T57" fmla="*/ 168 h 588"/>
                  <a:gd name="T58" fmla="*/ 26 w 54"/>
                  <a:gd name="T59" fmla="*/ 133 h 588"/>
                  <a:gd name="T60" fmla="*/ 19 w 54"/>
                  <a:gd name="T61" fmla="*/ 97 h 588"/>
                  <a:gd name="T62" fmla="*/ 14 w 54"/>
                  <a:gd name="T63" fmla="*/ 60 h 588"/>
                  <a:gd name="T64" fmla="*/ 9 w 54"/>
                  <a:gd name="T65" fmla="*/ 21 h 588"/>
                  <a:gd name="T66" fmla="*/ 4 w 54"/>
                  <a:gd name="T67" fmla="*/ 1 h 5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4" h="588">
                    <a:moveTo>
                      <a:pt x="4" y="1"/>
                    </a:moveTo>
                    <a:lnTo>
                      <a:pt x="4" y="0"/>
                    </a:lnTo>
                    <a:lnTo>
                      <a:pt x="5" y="21"/>
                    </a:lnTo>
                    <a:lnTo>
                      <a:pt x="8" y="41"/>
                    </a:lnTo>
                    <a:lnTo>
                      <a:pt x="10" y="60"/>
                    </a:lnTo>
                    <a:lnTo>
                      <a:pt x="12" y="80"/>
                    </a:lnTo>
                    <a:lnTo>
                      <a:pt x="16" y="98"/>
                    </a:lnTo>
                    <a:lnTo>
                      <a:pt x="18" y="116"/>
                    </a:lnTo>
                    <a:lnTo>
                      <a:pt x="22" y="135"/>
                    </a:lnTo>
                    <a:lnTo>
                      <a:pt x="24" y="152"/>
                    </a:lnTo>
                    <a:lnTo>
                      <a:pt x="28" y="169"/>
                    </a:lnTo>
                    <a:lnTo>
                      <a:pt x="31" y="186"/>
                    </a:lnTo>
                    <a:lnTo>
                      <a:pt x="34" y="203"/>
                    </a:lnTo>
                    <a:lnTo>
                      <a:pt x="36" y="220"/>
                    </a:lnTo>
                    <a:lnTo>
                      <a:pt x="39" y="236"/>
                    </a:lnTo>
                    <a:lnTo>
                      <a:pt x="42" y="252"/>
                    </a:lnTo>
                    <a:lnTo>
                      <a:pt x="44" y="269"/>
                    </a:lnTo>
                    <a:lnTo>
                      <a:pt x="46" y="286"/>
                    </a:lnTo>
                    <a:lnTo>
                      <a:pt x="47" y="302"/>
                    </a:lnTo>
                    <a:lnTo>
                      <a:pt x="48" y="318"/>
                    </a:lnTo>
                    <a:lnTo>
                      <a:pt x="49" y="336"/>
                    </a:lnTo>
                    <a:lnTo>
                      <a:pt x="49" y="352"/>
                    </a:lnTo>
                    <a:lnTo>
                      <a:pt x="49" y="370"/>
                    </a:lnTo>
                    <a:lnTo>
                      <a:pt x="48" y="387"/>
                    </a:lnTo>
                    <a:lnTo>
                      <a:pt x="47" y="405"/>
                    </a:lnTo>
                    <a:lnTo>
                      <a:pt x="44" y="423"/>
                    </a:lnTo>
                    <a:lnTo>
                      <a:pt x="42" y="441"/>
                    </a:lnTo>
                    <a:lnTo>
                      <a:pt x="39" y="460"/>
                    </a:lnTo>
                    <a:lnTo>
                      <a:pt x="34" y="480"/>
                    </a:lnTo>
                    <a:lnTo>
                      <a:pt x="29" y="500"/>
                    </a:lnTo>
                    <a:lnTo>
                      <a:pt x="24" y="521"/>
                    </a:lnTo>
                    <a:lnTo>
                      <a:pt x="17" y="541"/>
                    </a:lnTo>
                    <a:lnTo>
                      <a:pt x="9" y="563"/>
                    </a:lnTo>
                    <a:lnTo>
                      <a:pt x="0" y="586"/>
                    </a:lnTo>
                    <a:lnTo>
                      <a:pt x="4" y="587"/>
                    </a:lnTo>
                    <a:lnTo>
                      <a:pt x="13" y="564"/>
                    </a:lnTo>
                    <a:lnTo>
                      <a:pt x="21" y="542"/>
                    </a:lnTo>
                    <a:lnTo>
                      <a:pt x="27" y="521"/>
                    </a:lnTo>
                    <a:lnTo>
                      <a:pt x="33" y="501"/>
                    </a:lnTo>
                    <a:lnTo>
                      <a:pt x="38" y="481"/>
                    </a:lnTo>
                    <a:lnTo>
                      <a:pt x="43" y="461"/>
                    </a:lnTo>
                    <a:lnTo>
                      <a:pt x="46" y="442"/>
                    </a:lnTo>
                    <a:lnTo>
                      <a:pt x="48" y="423"/>
                    </a:lnTo>
                    <a:lnTo>
                      <a:pt x="51" y="405"/>
                    </a:lnTo>
                    <a:lnTo>
                      <a:pt x="52" y="387"/>
                    </a:lnTo>
                    <a:lnTo>
                      <a:pt x="53" y="370"/>
                    </a:lnTo>
                    <a:lnTo>
                      <a:pt x="53" y="352"/>
                    </a:lnTo>
                    <a:lnTo>
                      <a:pt x="53" y="336"/>
                    </a:lnTo>
                    <a:lnTo>
                      <a:pt x="52" y="318"/>
                    </a:lnTo>
                    <a:lnTo>
                      <a:pt x="51" y="302"/>
                    </a:lnTo>
                    <a:lnTo>
                      <a:pt x="49" y="286"/>
                    </a:lnTo>
                    <a:lnTo>
                      <a:pt x="48" y="269"/>
                    </a:lnTo>
                    <a:lnTo>
                      <a:pt x="46" y="252"/>
                    </a:lnTo>
                    <a:lnTo>
                      <a:pt x="43" y="235"/>
                    </a:lnTo>
                    <a:lnTo>
                      <a:pt x="40" y="219"/>
                    </a:lnTo>
                    <a:lnTo>
                      <a:pt x="37" y="202"/>
                    </a:lnTo>
                    <a:lnTo>
                      <a:pt x="34" y="185"/>
                    </a:lnTo>
                    <a:lnTo>
                      <a:pt x="32" y="168"/>
                    </a:lnTo>
                    <a:lnTo>
                      <a:pt x="28" y="151"/>
                    </a:lnTo>
                    <a:lnTo>
                      <a:pt x="26" y="133"/>
                    </a:lnTo>
                    <a:lnTo>
                      <a:pt x="22" y="115"/>
                    </a:lnTo>
                    <a:lnTo>
                      <a:pt x="19" y="97"/>
                    </a:lnTo>
                    <a:lnTo>
                      <a:pt x="16" y="79"/>
                    </a:lnTo>
                    <a:lnTo>
                      <a:pt x="14" y="60"/>
                    </a:lnTo>
                    <a:lnTo>
                      <a:pt x="12" y="41"/>
                    </a:lnTo>
                    <a:lnTo>
                      <a:pt x="9" y="21"/>
                    </a:lnTo>
                    <a:lnTo>
                      <a:pt x="7" y="0"/>
                    </a:lnTo>
                    <a:lnTo>
                      <a:pt x="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8" name="Freeform 188">
                <a:extLst>
                  <a:ext uri="{FF2B5EF4-FFF2-40B4-BE49-F238E27FC236}">
                    <a16:creationId xmlns:a16="http://schemas.microsoft.com/office/drawing/2014/main" id="{4BA65934-0CDB-2E07-8A21-11C02EAEEBE8}"/>
                  </a:ext>
                </a:extLst>
              </p:cNvPr>
              <p:cNvSpPr>
                <a:spLocks/>
              </p:cNvSpPr>
              <p:nvPr/>
            </p:nvSpPr>
            <p:spPr bwMode="auto">
              <a:xfrm>
                <a:off x="4726" y="2680"/>
                <a:ext cx="17" cy="25"/>
              </a:xfrm>
              <a:custGeom>
                <a:avLst/>
                <a:gdLst>
                  <a:gd name="T0" fmla="*/ 0 w 17"/>
                  <a:gd name="T1" fmla="*/ 1 h 25"/>
                  <a:gd name="T2" fmla="*/ 0 w 17"/>
                  <a:gd name="T3" fmla="*/ 1 h 25"/>
                  <a:gd name="T4" fmla="*/ 12 w 17"/>
                  <a:gd name="T5" fmla="*/ 24 h 25"/>
                  <a:gd name="T6" fmla="*/ 16 w 17"/>
                  <a:gd name="T7" fmla="*/ 23 h 25"/>
                  <a:gd name="T8" fmla="*/ 5 w 17"/>
                  <a:gd name="T9" fmla="*/ 0 h 25"/>
                  <a:gd name="T10" fmla="*/ 0 w 17"/>
                  <a:gd name="T11" fmla="*/ 1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5">
                    <a:moveTo>
                      <a:pt x="0" y="1"/>
                    </a:moveTo>
                    <a:lnTo>
                      <a:pt x="0" y="1"/>
                    </a:lnTo>
                    <a:lnTo>
                      <a:pt x="12" y="24"/>
                    </a:lnTo>
                    <a:lnTo>
                      <a:pt x="16" y="23"/>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19" name="Freeform 189">
                <a:extLst>
                  <a:ext uri="{FF2B5EF4-FFF2-40B4-BE49-F238E27FC236}">
                    <a16:creationId xmlns:a16="http://schemas.microsoft.com/office/drawing/2014/main" id="{D4542F56-7A21-8FB2-D908-814758AB0173}"/>
                  </a:ext>
                </a:extLst>
              </p:cNvPr>
              <p:cNvSpPr>
                <a:spLocks/>
              </p:cNvSpPr>
              <p:nvPr/>
            </p:nvSpPr>
            <p:spPr bwMode="auto">
              <a:xfrm>
                <a:off x="4660" y="2523"/>
                <a:ext cx="71" cy="159"/>
              </a:xfrm>
              <a:custGeom>
                <a:avLst/>
                <a:gdLst>
                  <a:gd name="T0" fmla="*/ 0 w 71"/>
                  <a:gd name="T1" fmla="*/ 2 h 159"/>
                  <a:gd name="T2" fmla="*/ 0 w 71"/>
                  <a:gd name="T3" fmla="*/ 2 h 159"/>
                  <a:gd name="T4" fmla="*/ 6 w 71"/>
                  <a:gd name="T5" fmla="*/ 15 h 159"/>
                  <a:gd name="T6" fmla="*/ 12 w 71"/>
                  <a:gd name="T7" fmla="*/ 26 h 159"/>
                  <a:gd name="T8" fmla="*/ 17 w 71"/>
                  <a:gd name="T9" fmla="*/ 36 h 159"/>
                  <a:gd name="T10" fmla="*/ 22 w 71"/>
                  <a:gd name="T11" fmla="*/ 46 h 159"/>
                  <a:gd name="T12" fmla="*/ 28 w 71"/>
                  <a:gd name="T13" fmla="*/ 55 h 159"/>
                  <a:gd name="T14" fmla="*/ 32 w 71"/>
                  <a:gd name="T15" fmla="*/ 63 h 159"/>
                  <a:gd name="T16" fmla="*/ 36 w 71"/>
                  <a:gd name="T17" fmla="*/ 71 h 159"/>
                  <a:gd name="T18" fmla="*/ 40 w 71"/>
                  <a:gd name="T19" fmla="*/ 79 h 159"/>
                  <a:gd name="T20" fmla="*/ 44 w 71"/>
                  <a:gd name="T21" fmla="*/ 87 h 159"/>
                  <a:gd name="T22" fmla="*/ 47 w 71"/>
                  <a:gd name="T23" fmla="*/ 95 h 159"/>
                  <a:gd name="T24" fmla="*/ 51 w 71"/>
                  <a:gd name="T25" fmla="*/ 103 h 159"/>
                  <a:gd name="T26" fmla="*/ 54 w 71"/>
                  <a:gd name="T27" fmla="*/ 112 h 159"/>
                  <a:gd name="T28" fmla="*/ 57 w 71"/>
                  <a:gd name="T29" fmla="*/ 122 h 159"/>
                  <a:gd name="T30" fmla="*/ 60 w 71"/>
                  <a:gd name="T31" fmla="*/ 133 h 159"/>
                  <a:gd name="T32" fmla="*/ 63 w 71"/>
                  <a:gd name="T33" fmla="*/ 144 h 159"/>
                  <a:gd name="T34" fmla="*/ 66 w 71"/>
                  <a:gd name="T35" fmla="*/ 158 h 159"/>
                  <a:gd name="T36" fmla="*/ 70 w 71"/>
                  <a:gd name="T37" fmla="*/ 157 h 159"/>
                  <a:gd name="T38" fmla="*/ 67 w 71"/>
                  <a:gd name="T39" fmla="*/ 144 h 159"/>
                  <a:gd name="T40" fmla="*/ 64 w 71"/>
                  <a:gd name="T41" fmla="*/ 132 h 159"/>
                  <a:gd name="T42" fmla="*/ 61 w 71"/>
                  <a:gd name="T43" fmla="*/ 121 h 159"/>
                  <a:gd name="T44" fmla="*/ 58 w 71"/>
                  <a:gd name="T45" fmla="*/ 111 h 159"/>
                  <a:gd name="T46" fmla="*/ 55 w 71"/>
                  <a:gd name="T47" fmla="*/ 102 h 159"/>
                  <a:gd name="T48" fmla="*/ 51 w 71"/>
                  <a:gd name="T49" fmla="*/ 93 h 159"/>
                  <a:gd name="T50" fmla="*/ 48 w 71"/>
                  <a:gd name="T51" fmla="*/ 85 h 159"/>
                  <a:gd name="T52" fmla="*/ 44 w 71"/>
                  <a:gd name="T53" fmla="*/ 77 h 159"/>
                  <a:gd name="T54" fmla="*/ 39 w 71"/>
                  <a:gd name="T55" fmla="*/ 69 h 159"/>
                  <a:gd name="T56" fmla="*/ 36 w 71"/>
                  <a:gd name="T57" fmla="*/ 61 h 159"/>
                  <a:gd name="T58" fmla="*/ 31 w 71"/>
                  <a:gd name="T59" fmla="*/ 53 h 159"/>
                  <a:gd name="T60" fmla="*/ 26 w 71"/>
                  <a:gd name="T61" fmla="*/ 44 h 159"/>
                  <a:gd name="T62" fmla="*/ 21 w 71"/>
                  <a:gd name="T63" fmla="*/ 34 h 159"/>
                  <a:gd name="T64" fmla="*/ 16 w 71"/>
                  <a:gd name="T65" fmla="*/ 24 h 159"/>
                  <a:gd name="T66" fmla="*/ 10 w 71"/>
                  <a:gd name="T67" fmla="*/ 13 h 159"/>
                  <a:gd name="T68" fmla="*/ 4 w 71"/>
                  <a:gd name="T69" fmla="*/ 0 h 159"/>
                  <a:gd name="T70" fmla="*/ 0 w 71"/>
                  <a:gd name="T71" fmla="*/ 2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1" h="159">
                    <a:moveTo>
                      <a:pt x="0" y="2"/>
                    </a:moveTo>
                    <a:lnTo>
                      <a:pt x="0" y="2"/>
                    </a:lnTo>
                    <a:lnTo>
                      <a:pt x="6" y="15"/>
                    </a:lnTo>
                    <a:lnTo>
                      <a:pt x="12" y="26"/>
                    </a:lnTo>
                    <a:lnTo>
                      <a:pt x="17" y="36"/>
                    </a:lnTo>
                    <a:lnTo>
                      <a:pt x="22" y="46"/>
                    </a:lnTo>
                    <a:lnTo>
                      <a:pt x="28" y="55"/>
                    </a:lnTo>
                    <a:lnTo>
                      <a:pt x="32" y="63"/>
                    </a:lnTo>
                    <a:lnTo>
                      <a:pt x="36" y="71"/>
                    </a:lnTo>
                    <a:lnTo>
                      <a:pt x="40" y="79"/>
                    </a:lnTo>
                    <a:lnTo>
                      <a:pt x="44" y="87"/>
                    </a:lnTo>
                    <a:lnTo>
                      <a:pt x="47" y="95"/>
                    </a:lnTo>
                    <a:lnTo>
                      <a:pt x="51" y="103"/>
                    </a:lnTo>
                    <a:lnTo>
                      <a:pt x="54" y="112"/>
                    </a:lnTo>
                    <a:lnTo>
                      <a:pt x="57" y="122"/>
                    </a:lnTo>
                    <a:lnTo>
                      <a:pt x="60" y="133"/>
                    </a:lnTo>
                    <a:lnTo>
                      <a:pt x="63" y="144"/>
                    </a:lnTo>
                    <a:lnTo>
                      <a:pt x="66" y="158"/>
                    </a:lnTo>
                    <a:lnTo>
                      <a:pt x="70" y="157"/>
                    </a:lnTo>
                    <a:lnTo>
                      <a:pt x="67" y="144"/>
                    </a:lnTo>
                    <a:lnTo>
                      <a:pt x="64" y="132"/>
                    </a:lnTo>
                    <a:lnTo>
                      <a:pt x="61" y="121"/>
                    </a:lnTo>
                    <a:lnTo>
                      <a:pt x="58" y="111"/>
                    </a:lnTo>
                    <a:lnTo>
                      <a:pt x="55" y="102"/>
                    </a:lnTo>
                    <a:lnTo>
                      <a:pt x="51" y="93"/>
                    </a:lnTo>
                    <a:lnTo>
                      <a:pt x="48" y="85"/>
                    </a:lnTo>
                    <a:lnTo>
                      <a:pt x="44" y="77"/>
                    </a:lnTo>
                    <a:lnTo>
                      <a:pt x="39" y="69"/>
                    </a:lnTo>
                    <a:lnTo>
                      <a:pt x="36" y="61"/>
                    </a:lnTo>
                    <a:lnTo>
                      <a:pt x="31" y="53"/>
                    </a:lnTo>
                    <a:lnTo>
                      <a:pt x="26" y="44"/>
                    </a:lnTo>
                    <a:lnTo>
                      <a:pt x="21" y="34"/>
                    </a:lnTo>
                    <a:lnTo>
                      <a:pt x="16" y="24"/>
                    </a:lnTo>
                    <a:lnTo>
                      <a:pt x="10" y="13"/>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0" name="Freeform 190">
                <a:extLst>
                  <a:ext uri="{FF2B5EF4-FFF2-40B4-BE49-F238E27FC236}">
                    <a16:creationId xmlns:a16="http://schemas.microsoft.com/office/drawing/2014/main" id="{5B39BA69-EF3B-460F-9422-5E5FDE4348A5}"/>
                  </a:ext>
                </a:extLst>
              </p:cNvPr>
              <p:cNvSpPr>
                <a:spLocks/>
              </p:cNvSpPr>
              <p:nvPr/>
            </p:nvSpPr>
            <p:spPr bwMode="auto">
              <a:xfrm>
                <a:off x="4643" y="2184"/>
                <a:ext cx="23" cy="342"/>
              </a:xfrm>
              <a:custGeom>
                <a:avLst/>
                <a:gdLst>
                  <a:gd name="T0" fmla="*/ 19 w 23"/>
                  <a:gd name="T1" fmla="*/ 15 h 342"/>
                  <a:gd name="T2" fmla="*/ 18 w 23"/>
                  <a:gd name="T3" fmla="*/ 33 h 342"/>
                  <a:gd name="T4" fmla="*/ 17 w 23"/>
                  <a:gd name="T5" fmla="*/ 52 h 342"/>
                  <a:gd name="T6" fmla="*/ 15 w 23"/>
                  <a:gd name="T7" fmla="*/ 73 h 342"/>
                  <a:gd name="T8" fmla="*/ 12 w 23"/>
                  <a:gd name="T9" fmla="*/ 94 h 342"/>
                  <a:gd name="T10" fmla="*/ 10 w 23"/>
                  <a:gd name="T11" fmla="*/ 116 h 342"/>
                  <a:gd name="T12" fmla="*/ 7 w 23"/>
                  <a:gd name="T13" fmla="*/ 138 h 342"/>
                  <a:gd name="T14" fmla="*/ 5 w 23"/>
                  <a:gd name="T15" fmla="*/ 160 h 342"/>
                  <a:gd name="T16" fmla="*/ 3 w 23"/>
                  <a:gd name="T17" fmla="*/ 183 h 342"/>
                  <a:gd name="T18" fmla="*/ 2 w 23"/>
                  <a:gd name="T19" fmla="*/ 205 h 342"/>
                  <a:gd name="T20" fmla="*/ 1 w 23"/>
                  <a:gd name="T21" fmla="*/ 227 h 342"/>
                  <a:gd name="T22" fmla="*/ 1 w 23"/>
                  <a:gd name="T23" fmla="*/ 248 h 342"/>
                  <a:gd name="T24" fmla="*/ 1 w 23"/>
                  <a:gd name="T25" fmla="*/ 269 h 342"/>
                  <a:gd name="T26" fmla="*/ 3 w 23"/>
                  <a:gd name="T27" fmla="*/ 288 h 342"/>
                  <a:gd name="T28" fmla="*/ 7 w 23"/>
                  <a:gd name="T29" fmla="*/ 308 h 342"/>
                  <a:gd name="T30" fmla="*/ 11 w 23"/>
                  <a:gd name="T31" fmla="*/ 325 h 342"/>
                  <a:gd name="T32" fmla="*/ 17 w 23"/>
                  <a:gd name="T33" fmla="*/ 341 h 342"/>
                  <a:gd name="T34" fmla="*/ 17 w 23"/>
                  <a:gd name="T35" fmla="*/ 332 h 342"/>
                  <a:gd name="T36" fmla="*/ 12 w 23"/>
                  <a:gd name="T37" fmla="*/ 315 h 342"/>
                  <a:gd name="T38" fmla="*/ 9 w 23"/>
                  <a:gd name="T39" fmla="*/ 297 h 342"/>
                  <a:gd name="T40" fmla="*/ 6 w 23"/>
                  <a:gd name="T41" fmla="*/ 279 h 342"/>
                  <a:gd name="T42" fmla="*/ 5 w 23"/>
                  <a:gd name="T43" fmla="*/ 259 h 342"/>
                  <a:gd name="T44" fmla="*/ 4 w 23"/>
                  <a:gd name="T45" fmla="*/ 237 h 342"/>
                  <a:gd name="T46" fmla="*/ 5 w 23"/>
                  <a:gd name="T47" fmla="*/ 215 h 342"/>
                  <a:gd name="T48" fmla="*/ 6 w 23"/>
                  <a:gd name="T49" fmla="*/ 193 h 342"/>
                  <a:gd name="T50" fmla="*/ 8 w 23"/>
                  <a:gd name="T51" fmla="*/ 171 h 342"/>
                  <a:gd name="T52" fmla="*/ 11 w 23"/>
                  <a:gd name="T53" fmla="*/ 149 h 342"/>
                  <a:gd name="T54" fmla="*/ 13 w 23"/>
                  <a:gd name="T55" fmla="*/ 127 h 342"/>
                  <a:gd name="T56" fmla="*/ 15 w 23"/>
                  <a:gd name="T57" fmla="*/ 105 h 342"/>
                  <a:gd name="T58" fmla="*/ 17 w 23"/>
                  <a:gd name="T59" fmla="*/ 83 h 342"/>
                  <a:gd name="T60" fmla="*/ 19 w 23"/>
                  <a:gd name="T61" fmla="*/ 62 h 342"/>
                  <a:gd name="T62" fmla="*/ 21 w 23"/>
                  <a:gd name="T63" fmla="*/ 43 h 342"/>
                  <a:gd name="T64" fmla="*/ 22 w 23"/>
                  <a:gd name="T65" fmla="*/ 24 h 342"/>
                  <a:gd name="T66" fmla="*/ 19 w 23"/>
                  <a:gd name="T67" fmla="*/ 15 h 342"/>
                  <a:gd name="T68" fmla="*/ 19 w 23"/>
                  <a:gd name="T69" fmla="*/ 0 h 342"/>
                  <a:gd name="T70" fmla="*/ 22 w 23"/>
                  <a:gd name="T71" fmla="*/ 15 h 3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342">
                    <a:moveTo>
                      <a:pt x="22" y="15"/>
                    </a:moveTo>
                    <a:lnTo>
                      <a:pt x="19" y="15"/>
                    </a:lnTo>
                    <a:lnTo>
                      <a:pt x="19" y="24"/>
                    </a:lnTo>
                    <a:lnTo>
                      <a:pt x="18" y="33"/>
                    </a:lnTo>
                    <a:lnTo>
                      <a:pt x="17" y="43"/>
                    </a:lnTo>
                    <a:lnTo>
                      <a:pt x="17" y="52"/>
                    </a:lnTo>
                    <a:lnTo>
                      <a:pt x="16" y="62"/>
                    </a:lnTo>
                    <a:lnTo>
                      <a:pt x="15" y="73"/>
                    </a:lnTo>
                    <a:lnTo>
                      <a:pt x="14" y="83"/>
                    </a:lnTo>
                    <a:lnTo>
                      <a:pt x="12" y="94"/>
                    </a:lnTo>
                    <a:lnTo>
                      <a:pt x="11" y="105"/>
                    </a:lnTo>
                    <a:lnTo>
                      <a:pt x="10" y="116"/>
                    </a:lnTo>
                    <a:lnTo>
                      <a:pt x="9" y="127"/>
                    </a:lnTo>
                    <a:lnTo>
                      <a:pt x="7" y="138"/>
                    </a:lnTo>
                    <a:lnTo>
                      <a:pt x="7" y="149"/>
                    </a:lnTo>
                    <a:lnTo>
                      <a:pt x="5" y="160"/>
                    </a:lnTo>
                    <a:lnTo>
                      <a:pt x="4" y="171"/>
                    </a:lnTo>
                    <a:lnTo>
                      <a:pt x="3" y="183"/>
                    </a:lnTo>
                    <a:lnTo>
                      <a:pt x="2" y="193"/>
                    </a:lnTo>
                    <a:lnTo>
                      <a:pt x="2" y="205"/>
                    </a:lnTo>
                    <a:lnTo>
                      <a:pt x="1" y="215"/>
                    </a:lnTo>
                    <a:lnTo>
                      <a:pt x="1" y="227"/>
                    </a:lnTo>
                    <a:lnTo>
                      <a:pt x="0" y="237"/>
                    </a:lnTo>
                    <a:lnTo>
                      <a:pt x="1" y="248"/>
                    </a:lnTo>
                    <a:lnTo>
                      <a:pt x="1" y="259"/>
                    </a:lnTo>
                    <a:lnTo>
                      <a:pt x="1" y="269"/>
                    </a:lnTo>
                    <a:lnTo>
                      <a:pt x="2" y="279"/>
                    </a:lnTo>
                    <a:lnTo>
                      <a:pt x="3" y="288"/>
                    </a:lnTo>
                    <a:lnTo>
                      <a:pt x="5" y="298"/>
                    </a:lnTo>
                    <a:lnTo>
                      <a:pt x="7" y="308"/>
                    </a:lnTo>
                    <a:lnTo>
                      <a:pt x="9" y="317"/>
                    </a:lnTo>
                    <a:lnTo>
                      <a:pt x="11" y="325"/>
                    </a:lnTo>
                    <a:lnTo>
                      <a:pt x="14" y="333"/>
                    </a:lnTo>
                    <a:lnTo>
                      <a:pt x="17" y="341"/>
                    </a:lnTo>
                    <a:lnTo>
                      <a:pt x="21" y="339"/>
                    </a:lnTo>
                    <a:lnTo>
                      <a:pt x="17" y="332"/>
                    </a:lnTo>
                    <a:lnTo>
                      <a:pt x="15" y="324"/>
                    </a:lnTo>
                    <a:lnTo>
                      <a:pt x="12" y="315"/>
                    </a:lnTo>
                    <a:lnTo>
                      <a:pt x="11" y="307"/>
                    </a:lnTo>
                    <a:lnTo>
                      <a:pt x="9" y="297"/>
                    </a:lnTo>
                    <a:lnTo>
                      <a:pt x="7" y="288"/>
                    </a:lnTo>
                    <a:lnTo>
                      <a:pt x="6" y="279"/>
                    </a:lnTo>
                    <a:lnTo>
                      <a:pt x="5" y="269"/>
                    </a:lnTo>
                    <a:lnTo>
                      <a:pt x="5" y="259"/>
                    </a:lnTo>
                    <a:lnTo>
                      <a:pt x="5" y="248"/>
                    </a:lnTo>
                    <a:lnTo>
                      <a:pt x="4" y="237"/>
                    </a:lnTo>
                    <a:lnTo>
                      <a:pt x="5" y="227"/>
                    </a:lnTo>
                    <a:lnTo>
                      <a:pt x="5" y="215"/>
                    </a:lnTo>
                    <a:lnTo>
                      <a:pt x="6" y="205"/>
                    </a:lnTo>
                    <a:lnTo>
                      <a:pt x="6" y="193"/>
                    </a:lnTo>
                    <a:lnTo>
                      <a:pt x="7" y="183"/>
                    </a:lnTo>
                    <a:lnTo>
                      <a:pt x="8" y="171"/>
                    </a:lnTo>
                    <a:lnTo>
                      <a:pt x="9" y="160"/>
                    </a:lnTo>
                    <a:lnTo>
                      <a:pt x="11" y="149"/>
                    </a:lnTo>
                    <a:lnTo>
                      <a:pt x="11" y="138"/>
                    </a:lnTo>
                    <a:lnTo>
                      <a:pt x="13" y="127"/>
                    </a:lnTo>
                    <a:lnTo>
                      <a:pt x="14" y="116"/>
                    </a:lnTo>
                    <a:lnTo>
                      <a:pt x="15" y="105"/>
                    </a:lnTo>
                    <a:lnTo>
                      <a:pt x="16" y="94"/>
                    </a:lnTo>
                    <a:lnTo>
                      <a:pt x="17" y="83"/>
                    </a:lnTo>
                    <a:lnTo>
                      <a:pt x="19" y="73"/>
                    </a:lnTo>
                    <a:lnTo>
                      <a:pt x="19" y="62"/>
                    </a:lnTo>
                    <a:lnTo>
                      <a:pt x="21" y="52"/>
                    </a:lnTo>
                    <a:lnTo>
                      <a:pt x="21" y="43"/>
                    </a:lnTo>
                    <a:lnTo>
                      <a:pt x="22" y="33"/>
                    </a:lnTo>
                    <a:lnTo>
                      <a:pt x="22" y="24"/>
                    </a:lnTo>
                    <a:lnTo>
                      <a:pt x="22" y="15"/>
                    </a:lnTo>
                    <a:lnTo>
                      <a:pt x="19" y="15"/>
                    </a:lnTo>
                    <a:lnTo>
                      <a:pt x="22" y="15"/>
                    </a:lnTo>
                    <a:lnTo>
                      <a:pt x="19" y="0"/>
                    </a:lnTo>
                    <a:lnTo>
                      <a:pt x="19" y="15"/>
                    </a:lnTo>
                    <a:lnTo>
                      <a:pt x="22" y="1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1" name="Freeform 191">
                <a:extLst>
                  <a:ext uri="{FF2B5EF4-FFF2-40B4-BE49-F238E27FC236}">
                    <a16:creationId xmlns:a16="http://schemas.microsoft.com/office/drawing/2014/main" id="{227171F2-4A6D-BE89-0293-CF083AF45BD1}"/>
                  </a:ext>
                </a:extLst>
              </p:cNvPr>
              <p:cNvSpPr>
                <a:spLocks/>
              </p:cNvSpPr>
              <p:nvPr/>
            </p:nvSpPr>
            <p:spPr bwMode="auto">
              <a:xfrm>
                <a:off x="4662" y="2199"/>
                <a:ext cx="17" cy="17"/>
              </a:xfrm>
              <a:custGeom>
                <a:avLst/>
                <a:gdLst>
                  <a:gd name="T0" fmla="*/ 16 w 17"/>
                  <a:gd name="T1" fmla="*/ 14 h 17"/>
                  <a:gd name="T2" fmla="*/ 16 w 17"/>
                  <a:gd name="T3" fmla="*/ 14 h 17"/>
                  <a:gd name="T4" fmla="*/ 9 w 17"/>
                  <a:gd name="T5" fmla="*/ 0 h 17"/>
                  <a:gd name="T6" fmla="*/ 0 w 17"/>
                  <a:gd name="T7" fmla="*/ 0 h 17"/>
                  <a:gd name="T8" fmla="*/ 3 w 17"/>
                  <a:gd name="T9" fmla="*/ 16 h 17"/>
                  <a:gd name="T10" fmla="*/ 3 w 17"/>
                  <a:gd name="T11" fmla="*/ 14 h 17"/>
                  <a:gd name="T12" fmla="*/ 16 w 17"/>
                  <a:gd name="T13" fmla="*/ 14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4"/>
                    </a:moveTo>
                    <a:lnTo>
                      <a:pt x="16" y="14"/>
                    </a:lnTo>
                    <a:lnTo>
                      <a:pt x="9" y="0"/>
                    </a:lnTo>
                    <a:lnTo>
                      <a:pt x="0" y="0"/>
                    </a:lnTo>
                    <a:lnTo>
                      <a:pt x="3" y="16"/>
                    </a:lnTo>
                    <a:lnTo>
                      <a:pt x="3" y="14"/>
                    </a:lnTo>
                    <a:lnTo>
                      <a:pt x="16" y="1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2" name="Freeform 192">
                <a:extLst>
                  <a:ext uri="{FF2B5EF4-FFF2-40B4-BE49-F238E27FC236}">
                    <a16:creationId xmlns:a16="http://schemas.microsoft.com/office/drawing/2014/main" id="{31097CE3-D130-926F-53A5-FC654332E981}"/>
                  </a:ext>
                </a:extLst>
              </p:cNvPr>
              <p:cNvSpPr>
                <a:spLocks/>
              </p:cNvSpPr>
              <p:nvPr/>
            </p:nvSpPr>
            <p:spPr bwMode="auto">
              <a:xfrm>
                <a:off x="4663" y="2206"/>
                <a:ext cx="18" cy="98"/>
              </a:xfrm>
              <a:custGeom>
                <a:avLst/>
                <a:gdLst>
                  <a:gd name="T0" fmla="*/ 17 w 18"/>
                  <a:gd name="T1" fmla="*/ 96 h 98"/>
                  <a:gd name="T2" fmla="*/ 15 w 18"/>
                  <a:gd name="T3" fmla="*/ 90 h 98"/>
                  <a:gd name="T4" fmla="*/ 14 w 18"/>
                  <a:gd name="T5" fmla="*/ 83 h 98"/>
                  <a:gd name="T6" fmla="*/ 13 w 18"/>
                  <a:gd name="T7" fmla="*/ 77 h 98"/>
                  <a:gd name="T8" fmla="*/ 11 w 18"/>
                  <a:gd name="T9" fmla="*/ 71 h 98"/>
                  <a:gd name="T10" fmla="*/ 9 w 18"/>
                  <a:gd name="T11" fmla="*/ 65 h 98"/>
                  <a:gd name="T12" fmla="*/ 9 w 18"/>
                  <a:gd name="T13" fmla="*/ 59 h 98"/>
                  <a:gd name="T14" fmla="*/ 8 w 18"/>
                  <a:gd name="T15" fmla="*/ 53 h 98"/>
                  <a:gd name="T16" fmla="*/ 7 w 18"/>
                  <a:gd name="T17" fmla="*/ 46 h 98"/>
                  <a:gd name="T18" fmla="*/ 6 w 18"/>
                  <a:gd name="T19" fmla="*/ 41 h 98"/>
                  <a:gd name="T20" fmla="*/ 5 w 18"/>
                  <a:gd name="T21" fmla="*/ 35 h 98"/>
                  <a:gd name="T22" fmla="*/ 4 w 18"/>
                  <a:gd name="T23" fmla="*/ 29 h 98"/>
                  <a:gd name="T24" fmla="*/ 4 w 18"/>
                  <a:gd name="T25" fmla="*/ 23 h 98"/>
                  <a:gd name="T26" fmla="*/ 4 w 18"/>
                  <a:gd name="T27" fmla="*/ 17 h 98"/>
                  <a:gd name="T28" fmla="*/ 4 w 18"/>
                  <a:gd name="T29" fmla="*/ 12 h 98"/>
                  <a:gd name="T30" fmla="*/ 4 w 18"/>
                  <a:gd name="T31" fmla="*/ 6 h 98"/>
                  <a:gd name="T32" fmla="*/ 4 w 18"/>
                  <a:gd name="T33" fmla="*/ 0 h 98"/>
                  <a:gd name="T34" fmla="*/ 0 w 18"/>
                  <a:gd name="T35" fmla="*/ 0 h 98"/>
                  <a:gd name="T36" fmla="*/ 0 w 18"/>
                  <a:gd name="T37" fmla="*/ 6 h 98"/>
                  <a:gd name="T38" fmla="*/ 0 w 18"/>
                  <a:gd name="T39" fmla="*/ 12 h 98"/>
                  <a:gd name="T40" fmla="*/ 0 w 18"/>
                  <a:gd name="T41" fmla="*/ 17 h 98"/>
                  <a:gd name="T42" fmla="*/ 0 w 18"/>
                  <a:gd name="T43" fmla="*/ 23 h 98"/>
                  <a:gd name="T44" fmla="*/ 1 w 18"/>
                  <a:gd name="T45" fmla="*/ 29 h 98"/>
                  <a:gd name="T46" fmla="*/ 1 w 18"/>
                  <a:gd name="T47" fmla="*/ 35 h 98"/>
                  <a:gd name="T48" fmla="*/ 2 w 18"/>
                  <a:gd name="T49" fmla="*/ 42 h 98"/>
                  <a:gd name="T50" fmla="*/ 3 w 18"/>
                  <a:gd name="T51" fmla="*/ 48 h 98"/>
                  <a:gd name="T52" fmla="*/ 4 w 18"/>
                  <a:gd name="T53" fmla="*/ 54 h 98"/>
                  <a:gd name="T54" fmla="*/ 5 w 18"/>
                  <a:gd name="T55" fmla="*/ 60 h 98"/>
                  <a:gd name="T56" fmla="*/ 6 w 18"/>
                  <a:gd name="T57" fmla="*/ 66 h 98"/>
                  <a:gd name="T58" fmla="*/ 7 w 18"/>
                  <a:gd name="T59" fmla="*/ 72 h 98"/>
                  <a:gd name="T60" fmla="*/ 9 w 18"/>
                  <a:gd name="T61" fmla="*/ 78 h 98"/>
                  <a:gd name="T62" fmla="*/ 10 w 18"/>
                  <a:gd name="T63" fmla="*/ 84 h 98"/>
                  <a:gd name="T64" fmla="*/ 11 w 18"/>
                  <a:gd name="T65" fmla="*/ 90 h 98"/>
                  <a:gd name="T66" fmla="*/ 13 w 18"/>
                  <a:gd name="T67" fmla="*/ 97 h 98"/>
                  <a:gd name="T68" fmla="*/ 17 w 18"/>
                  <a:gd name="T69" fmla="*/ 96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98">
                    <a:moveTo>
                      <a:pt x="17" y="96"/>
                    </a:moveTo>
                    <a:lnTo>
                      <a:pt x="15" y="90"/>
                    </a:lnTo>
                    <a:lnTo>
                      <a:pt x="14" y="83"/>
                    </a:lnTo>
                    <a:lnTo>
                      <a:pt x="13" y="77"/>
                    </a:lnTo>
                    <a:lnTo>
                      <a:pt x="11" y="71"/>
                    </a:lnTo>
                    <a:lnTo>
                      <a:pt x="9" y="65"/>
                    </a:lnTo>
                    <a:lnTo>
                      <a:pt x="9" y="59"/>
                    </a:lnTo>
                    <a:lnTo>
                      <a:pt x="8" y="53"/>
                    </a:lnTo>
                    <a:lnTo>
                      <a:pt x="7" y="46"/>
                    </a:lnTo>
                    <a:lnTo>
                      <a:pt x="6" y="41"/>
                    </a:lnTo>
                    <a:lnTo>
                      <a:pt x="5" y="35"/>
                    </a:lnTo>
                    <a:lnTo>
                      <a:pt x="4" y="29"/>
                    </a:lnTo>
                    <a:lnTo>
                      <a:pt x="4" y="23"/>
                    </a:lnTo>
                    <a:lnTo>
                      <a:pt x="4" y="17"/>
                    </a:lnTo>
                    <a:lnTo>
                      <a:pt x="4" y="12"/>
                    </a:lnTo>
                    <a:lnTo>
                      <a:pt x="4" y="6"/>
                    </a:lnTo>
                    <a:lnTo>
                      <a:pt x="4" y="0"/>
                    </a:lnTo>
                    <a:lnTo>
                      <a:pt x="0" y="0"/>
                    </a:lnTo>
                    <a:lnTo>
                      <a:pt x="0" y="6"/>
                    </a:lnTo>
                    <a:lnTo>
                      <a:pt x="0" y="12"/>
                    </a:lnTo>
                    <a:lnTo>
                      <a:pt x="0" y="17"/>
                    </a:lnTo>
                    <a:lnTo>
                      <a:pt x="0" y="23"/>
                    </a:lnTo>
                    <a:lnTo>
                      <a:pt x="1" y="29"/>
                    </a:lnTo>
                    <a:lnTo>
                      <a:pt x="1" y="35"/>
                    </a:lnTo>
                    <a:lnTo>
                      <a:pt x="2" y="42"/>
                    </a:lnTo>
                    <a:lnTo>
                      <a:pt x="3" y="48"/>
                    </a:lnTo>
                    <a:lnTo>
                      <a:pt x="4" y="54"/>
                    </a:lnTo>
                    <a:lnTo>
                      <a:pt x="5" y="60"/>
                    </a:lnTo>
                    <a:lnTo>
                      <a:pt x="6" y="66"/>
                    </a:lnTo>
                    <a:lnTo>
                      <a:pt x="7" y="72"/>
                    </a:lnTo>
                    <a:lnTo>
                      <a:pt x="9" y="78"/>
                    </a:lnTo>
                    <a:lnTo>
                      <a:pt x="10" y="84"/>
                    </a:lnTo>
                    <a:lnTo>
                      <a:pt x="11" y="90"/>
                    </a:lnTo>
                    <a:lnTo>
                      <a:pt x="13" y="97"/>
                    </a:lnTo>
                    <a:lnTo>
                      <a:pt x="17" y="9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3" name="Freeform 193">
                <a:extLst>
                  <a:ext uri="{FF2B5EF4-FFF2-40B4-BE49-F238E27FC236}">
                    <a16:creationId xmlns:a16="http://schemas.microsoft.com/office/drawing/2014/main" id="{1CEBC18D-197A-0026-5084-70320F6921E3}"/>
                  </a:ext>
                </a:extLst>
              </p:cNvPr>
              <p:cNvSpPr>
                <a:spLocks/>
              </p:cNvSpPr>
              <p:nvPr/>
            </p:nvSpPr>
            <p:spPr bwMode="auto">
              <a:xfrm>
                <a:off x="4676" y="2302"/>
                <a:ext cx="17" cy="17"/>
              </a:xfrm>
              <a:custGeom>
                <a:avLst/>
                <a:gdLst>
                  <a:gd name="T0" fmla="*/ 0 w 17"/>
                  <a:gd name="T1" fmla="*/ 8 h 17"/>
                  <a:gd name="T2" fmla="*/ 4 w 17"/>
                  <a:gd name="T3" fmla="*/ 16 h 17"/>
                  <a:gd name="T4" fmla="*/ 8 w 17"/>
                  <a:gd name="T5" fmla="*/ 16 h 17"/>
                  <a:gd name="T6" fmla="*/ 12 w 17"/>
                  <a:gd name="T7" fmla="*/ 8 h 17"/>
                  <a:gd name="T8" fmla="*/ 16 w 17"/>
                  <a:gd name="T9" fmla="*/ 0 h 17"/>
                  <a:gd name="T10" fmla="*/ 0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8"/>
                    </a:moveTo>
                    <a:lnTo>
                      <a:pt x="4" y="16"/>
                    </a:lnTo>
                    <a:lnTo>
                      <a:pt x="8" y="16"/>
                    </a:lnTo>
                    <a:lnTo>
                      <a:pt x="12" y="8"/>
                    </a:lnTo>
                    <a:lnTo>
                      <a:pt x="16" y="0"/>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4" name="Freeform 194">
                <a:extLst>
                  <a:ext uri="{FF2B5EF4-FFF2-40B4-BE49-F238E27FC236}">
                    <a16:creationId xmlns:a16="http://schemas.microsoft.com/office/drawing/2014/main" id="{7F9C8F0F-9125-D84A-E068-7870E8DE5DA1}"/>
                  </a:ext>
                </a:extLst>
              </p:cNvPr>
              <p:cNvSpPr>
                <a:spLocks/>
              </p:cNvSpPr>
              <p:nvPr/>
            </p:nvSpPr>
            <p:spPr bwMode="auto">
              <a:xfrm>
                <a:off x="4861" y="2282"/>
                <a:ext cx="17" cy="17"/>
              </a:xfrm>
              <a:custGeom>
                <a:avLst/>
                <a:gdLst>
                  <a:gd name="T0" fmla="*/ 0 w 17"/>
                  <a:gd name="T1" fmla="*/ 0 h 17"/>
                  <a:gd name="T2" fmla="*/ 0 w 17"/>
                  <a:gd name="T3" fmla="*/ 16 h 17"/>
                  <a:gd name="T4" fmla="*/ 8 w 17"/>
                  <a:gd name="T5" fmla="*/ 16 h 17"/>
                  <a:gd name="T6" fmla="*/ 12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5" name="Freeform 195">
                <a:extLst>
                  <a:ext uri="{FF2B5EF4-FFF2-40B4-BE49-F238E27FC236}">
                    <a16:creationId xmlns:a16="http://schemas.microsoft.com/office/drawing/2014/main" id="{1DDEB7CA-0A1B-14B8-C4B3-500112A9DCD4}"/>
                  </a:ext>
                </a:extLst>
              </p:cNvPr>
              <p:cNvSpPr>
                <a:spLocks/>
              </p:cNvSpPr>
              <p:nvPr/>
            </p:nvSpPr>
            <p:spPr bwMode="auto">
              <a:xfrm>
                <a:off x="4851" y="2050"/>
                <a:ext cx="17" cy="233"/>
              </a:xfrm>
              <a:custGeom>
                <a:avLst/>
                <a:gdLst>
                  <a:gd name="T0" fmla="*/ 2 w 17"/>
                  <a:gd name="T1" fmla="*/ 0 h 233"/>
                  <a:gd name="T2" fmla="*/ 2 w 17"/>
                  <a:gd name="T3" fmla="*/ 0 h 233"/>
                  <a:gd name="T4" fmla="*/ 2 w 17"/>
                  <a:gd name="T5" fmla="*/ 14 h 233"/>
                  <a:gd name="T6" fmla="*/ 2 w 17"/>
                  <a:gd name="T7" fmla="*/ 29 h 233"/>
                  <a:gd name="T8" fmla="*/ 2 w 17"/>
                  <a:gd name="T9" fmla="*/ 43 h 233"/>
                  <a:gd name="T10" fmla="*/ 2 w 17"/>
                  <a:gd name="T11" fmla="*/ 58 h 233"/>
                  <a:gd name="T12" fmla="*/ 2 w 17"/>
                  <a:gd name="T13" fmla="*/ 73 h 233"/>
                  <a:gd name="T14" fmla="*/ 1 w 17"/>
                  <a:gd name="T15" fmla="*/ 87 h 233"/>
                  <a:gd name="T16" fmla="*/ 1 w 17"/>
                  <a:gd name="T17" fmla="*/ 102 h 233"/>
                  <a:gd name="T18" fmla="*/ 0 w 17"/>
                  <a:gd name="T19" fmla="*/ 117 h 233"/>
                  <a:gd name="T20" fmla="*/ 0 w 17"/>
                  <a:gd name="T21" fmla="*/ 131 h 233"/>
                  <a:gd name="T22" fmla="*/ 1 w 17"/>
                  <a:gd name="T23" fmla="*/ 145 h 233"/>
                  <a:gd name="T24" fmla="*/ 2 w 17"/>
                  <a:gd name="T25" fmla="*/ 160 h 233"/>
                  <a:gd name="T26" fmla="*/ 2 w 17"/>
                  <a:gd name="T27" fmla="*/ 175 h 233"/>
                  <a:gd name="T28" fmla="*/ 3 w 17"/>
                  <a:gd name="T29" fmla="*/ 188 h 233"/>
                  <a:gd name="T30" fmla="*/ 5 w 17"/>
                  <a:gd name="T31" fmla="*/ 203 h 233"/>
                  <a:gd name="T32" fmla="*/ 8 w 17"/>
                  <a:gd name="T33" fmla="*/ 218 h 233"/>
                  <a:gd name="T34" fmla="*/ 11 w 17"/>
                  <a:gd name="T35" fmla="*/ 232 h 233"/>
                  <a:gd name="T36" fmla="*/ 16 w 17"/>
                  <a:gd name="T37" fmla="*/ 232 h 233"/>
                  <a:gd name="T38" fmla="*/ 11 w 17"/>
                  <a:gd name="T39" fmla="*/ 217 h 233"/>
                  <a:gd name="T40" fmla="*/ 10 w 17"/>
                  <a:gd name="T41" fmla="*/ 203 h 233"/>
                  <a:gd name="T42" fmla="*/ 8 w 17"/>
                  <a:gd name="T43" fmla="*/ 188 h 233"/>
                  <a:gd name="T44" fmla="*/ 6 w 17"/>
                  <a:gd name="T45" fmla="*/ 175 h 233"/>
                  <a:gd name="T46" fmla="*/ 5 w 17"/>
                  <a:gd name="T47" fmla="*/ 160 h 233"/>
                  <a:gd name="T48" fmla="*/ 5 w 17"/>
                  <a:gd name="T49" fmla="*/ 145 h 233"/>
                  <a:gd name="T50" fmla="*/ 4 w 17"/>
                  <a:gd name="T51" fmla="*/ 131 h 233"/>
                  <a:gd name="T52" fmla="*/ 4 w 17"/>
                  <a:gd name="T53" fmla="*/ 117 h 233"/>
                  <a:gd name="T54" fmla="*/ 5 w 17"/>
                  <a:gd name="T55" fmla="*/ 102 h 233"/>
                  <a:gd name="T56" fmla="*/ 5 w 17"/>
                  <a:gd name="T57" fmla="*/ 87 h 233"/>
                  <a:gd name="T58" fmla="*/ 5 w 17"/>
                  <a:gd name="T59" fmla="*/ 73 h 233"/>
                  <a:gd name="T60" fmla="*/ 6 w 17"/>
                  <a:gd name="T61" fmla="*/ 58 h 233"/>
                  <a:gd name="T62" fmla="*/ 6 w 17"/>
                  <a:gd name="T63" fmla="*/ 43 h 233"/>
                  <a:gd name="T64" fmla="*/ 6 w 17"/>
                  <a:gd name="T65" fmla="*/ 29 h 233"/>
                  <a:gd name="T66" fmla="*/ 6 w 17"/>
                  <a:gd name="T67" fmla="*/ 14 h 233"/>
                  <a:gd name="T68" fmla="*/ 6 w 17"/>
                  <a:gd name="T69" fmla="*/ 0 h 233"/>
                  <a:gd name="T70" fmla="*/ 2 w 17"/>
                  <a:gd name="T71" fmla="*/ 0 h 2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233">
                    <a:moveTo>
                      <a:pt x="2" y="0"/>
                    </a:moveTo>
                    <a:lnTo>
                      <a:pt x="2" y="0"/>
                    </a:lnTo>
                    <a:lnTo>
                      <a:pt x="2" y="14"/>
                    </a:lnTo>
                    <a:lnTo>
                      <a:pt x="2" y="29"/>
                    </a:lnTo>
                    <a:lnTo>
                      <a:pt x="2" y="43"/>
                    </a:lnTo>
                    <a:lnTo>
                      <a:pt x="2" y="58"/>
                    </a:lnTo>
                    <a:lnTo>
                      <a:pt x="2" y="73"/>
                    </a:lnTo>
                    <a:lnTo>
                      <a:pt x="1" y="87"/>
                    </a:lnTo>
                    <a:lnTo>
                      <a:pt x="1" y="102"/>
                    </a:lnTo>
                    <a:lnTo>
                      <a:pt x="0" y="117"/>
                    </a:lnTo>
                    <a:lnTo>
                      <a:pt x="0" y="131"/>
                    </a:lnTo>
                    <a:lnTo>
                      <a:pt x="1" y="145"/>
                    </a:lnTo>
                    <a:lnTo>
                      <a:pt x="2" y="160"/>
                    </a:lnTo>
                    <a:lnTo>
                      <a:pt x="2" y="175"/>
                    </a:lnTo>
                    <a:lnTo>
                      <a:pt x="3" y="188"/>
                    </a:lnTo>
                    <a:lnTo>
                      <a:pt x="5" y="203"/>
                    </a:lnTo>
                    <a:lnTo>
                      <a:pt x="8" y="218"/>
                    </a:lnTo>
                    <a:lnTo>
                      <a:pt x="11" y="232"/>
                    </a:lnTo>
                    <a:lnTo>
                      <a:pt x="16" y="232"/>
                    </a:lnTo>
                    <a:lnTo>
                      <a:pt x="11" y="217"/>
                    </a:lnTo>
                    <a:lnTo>
                      <a:pt x="10" y="203"/>
                    </a:lnTo>
                    <a:lnTo>
                      <a:pt x="8" y="188"/>
                    </a:lnTo>
                    <a:lnTo>
                      <a:pt x="6" y="175"/>
                    </a:lnTo>
                    <a:lnTo>
                      <a:pt x="5" y="160"/>
                    </a:lnTo>
                    <a:lnTo>
                      <a:pt x="5" y="145"/>
                    </a:lnTo>
                    <a:lnTo>
                      <a:pt x="4" y="131"/>
                    </a:lnTo>
                    <a:lnTo>
                      <a:pt x="4" y="117"/>
                    </a:lnTo>
                    <a:lnTo>
                      <a:pt x="5" y="102"/>
                    </a:lnTo>
                    <a:lnTo>
                      <a:pt x="5" y="87"/>
                    </a:lnTo>
                    <a:lnTo>
                      <a:pt x="5" y="73"/>
                    </a:lnTo>
                    <a:lnTo>
                      <a:pt x="6" y="58"/>
                    </a:lnTo>
                    <a:lnTo>
                      <a:pt x="6" y="43"/>
                    </a:lnTo>
                    <a:lnTo>
                      <a:pt x="6" y="29"/>
                    </a:lnTo>
                    <a:lnTo>
                      <a:pt x="6" y="14"/>
                    </a:lnTo>
                    <a:lnTo>
                      <a:pt x="6" y="0"/>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6" name="Freeform 196">
                <a:extLst>
                  <a:ext uri="{FF2B5EF4-FFF2-40B4-BE49-F238E27FC236}">
                    <a16:creationId xmlns:a16="http://schemas.microsoft.com/office/drawing/2014/main" id="{EE926554-CB08-D447-8BCF-52A21150E7CC}"/>
                  </a:ext>
                </a:extLst>
              </p:cNvPr>
              <p:cNvSpPr>
                <a:spLocks/>
              </p:cNvSpPr>
              <p:nvPr/>
            </p:nvSpPr>
            <p:spPr bwMode="auto">
              <a:xfrm>
                <a:off x="4774" y="1687"/>
                <a:ext cx="87" cy="364"/>
              </a:xfrm>
              <a:custGeom>
                <a:avLst/>
                <a:gdLst>
                  <a:gd name="T0" fmla="*/ 0 w 87"/>
                  <a:gd name="T1" fmla="*/ 3 h 364"/>
                  <a:gd name="T2" fmla="*/ 18 w 87"/>
                  <a:gd name="T3" fmla="*/ 21 h 364"/>
                  <a:gd name="T4" fmla="*/ 34 w 87"/>
                  <a:gd name="T5" fmla="*/ 39 h 364"/>
                  <a:gd name="T6" fmla="*/ 47 w 87"/>
                  <a:gd name="T7" fmla="*/ 59 h 364"/>
                  <a:gd name="T8" fmla="*/ 57 w 87"/>
                  <a:gd name="T9" fmla="*/ 80 h 364"/>
                  <a:gd name="T10" fmla="*/ 65 w 87"/>
                  <a:gd name="T11" fmla="*/ 101 h 364"/>
                  <a:gd name="T12" fmla="*/ 72 w 87"/>
                  <a:gd name="T13" fmla="*/ 124 h 364"/>
                  <a:gd name="T14" fmla="*/ 77 w 87"/>
                  <a:gd name="T15" fmla="*/ 147 h 364"/>
                  <a:gd name="T16" fmla="*/ 79 w 87"/>
                  <a:gd name="T17" fmla="*/ 170 h 364"/>
                  <a:gd name="T18" fmla="*/ 81 w 87"/>
                  <a:gd name="T19" fmla="*/ 194 h 364"/>
                  <a:gd name="T20" fmla="*/ 82 w 87"/>
                  <a:gd name="T21" fmla="*/ 218 h 364"/>
                  <a:gd name="T22" fmla="*/ 82 w 87"/>
                  <a:gd name="T23" fmla="*/ 243 h 364"/>
                  <a:gd name="T24" fmla="*/ 82 w 87"/>
                  <a:gd name="T25" fmla="*/ 267 h 364"/>
                  <a:gd name="T26" fmla="*/ 81 w 87"/>
                  <a:gd name="T27" fmla="*/ 291 h 364"/>
                  <a:gd name="T28" fmla="*/ 80 w 87"/>
                  <a:gd name="T29" fmla="*/ 315 h 364"/>
                  <a:gd name="T30" fmla="*/ 80 w 87"/>
                  <a:gd name="T31" fmla="*/ 339 h 364"/>
                  <a:gd name="T32" fmla="*/ 79 w 87"/>
                  <a:gd name="T33" fmla="*/ 363 h 364"/>
                  <a:gd name="T34" fmla="*/ 83 w 87"/>
                  <a:gd name="T35" fmla="*/ 351 h 364"/>
                  <a:gd name="T36" fmla="*/ 84 w 87"/>
                  <a:gd name="T37" fmla="*/ 327 h 364"/>
                  <a:gd name="T38" fmla="*/ 85 w 87"/>
                  <a:gd name="T39" fmla="*/ 303 h 364"/>
                  <a:gd name="T40" fmla="*/ 86 w 87"/>
                  <a:gd name="T41" fmla="*/ 279 h 364"/>
                  <a:gd name="T42" fmla="*/ 86 w 87"/>
                  <a:gd name="T43" fmla="*/ 255 h 364"/>
                  <a:gd name="T44" fmla="*/ 86 w 87"/>
                  <a:gd name="T45" fmla="*/ 231 h 364"/>
                  <a:gd name="T46" fmla="*/ 86 w 87"/>
                  <a:gd name="T47" fmla="*/ 206 h 364"/>
                  <a:gd name="T48" fmla="*/ 85 w 87"/>
                  <a:gd name="T49" fmla="*/ 182 h 364"/>
                  <a:gd name="T50" fmla="*/ 82 w 87"/>
                  <a:gd name="T51" fmla="*/ 158 h 364"/>
                  <a:gd name="T52" fmla="*/ 78 w 87"/>
                  <a:gd name="T53" fmla="*/ 135 h 364"/>
                  <a:gd name="T54" fmla="*/ 73 w 87"/>
                  <a:gd name="T55" fmla="*/ 112 h 364"/>
                  <a:gd name="T56" fmla="*/ 65 w 87"/>
                  <a:gd name="T57" fmla="*/ 89 h 364"/>
                  <a:gd name="T58" fmla="*/ 56 w 87"/>
                  <a:gd name="T59" fmla="*/ 68 h 364"/>
                  <a:gd name="T60" fmla="*/ 44 w 87"/>
                  <a:gd name="T61" fmla="*/ 47 h 364"/>
                  <a:gd name="T62" fmla="*/ 29 w 87"/>
                  <a:gd name="T63" fmla="*/ 27 h 364"/>
                  <a:gd name="T64" fmla="*/ 12 w 87"/>
                  <a:gd name="T65" fmla="*/ 9 h 364"/>
                  <a:gd name="T66" fmla="*/ 0 w 87"/>
                  <a:gd name="T67" fmla="*/ 3 h 3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7" h="364">
                    <a:moveTo>
                      <a:pt x="0" y="3"/>
                    </a:moveTo>
                    <a:lnTo>
                      <a:pt x="0" y="3"/>
                    </a:lnTo>
                    <a:lnTo>
                      <a:pt x="9" y="11"/>
                    </a:lnTo>
                    <a:lnTo>
                      <a:pt x="18" y="21"/>
                    </a:lnTo>
                    <a:lnTo>
                      <a:pt x="26" y="30"/>
                    </a:lnTo>
                    <a:lnTo>
                      <a:pt x="34" y="39"/>
                    </a:lnTo>
                    <a:lnTo>
                      <a:pt x="41" y="49"/>
                    </a:lnTo>
                    <a:lnTo>
                      <a:pt x="47" y="59"/>
                    </a:lnTo>
                    <a:lnTo>
                      <a:pt x="52" y="70"/>
                    </a:lnTo>
                    <a:lnTo>
                      <a:pt x="57" y="80"/>
                    </a:lnTo>
                    <a:lnTo>
                      <a:pt x="61" y="91"/>
                    </a:lnTo>
                    <a:lnTo>
                      <a:pt x="65" y="101"/>
                    </a:lnTo>
                    <a:lnTo>
                      <a:pt x="69" y="113"/>
                    </a:lnTo>
                    <a:lnTo>
                      <a:pt x="72" y="124"/>
                    </a:lnTo>
                    <a:lnTo>
                      <a:pt x="74" y="136"/>
                    </a:lnTo>
                    <a:lnTo>
                      <a:pt x="77" y="147"/>
                    </a:lnTo>
                    <a:lnTo>
                      <a:pt x="78" y="158"/>
                    </a:lnTo>
                    <a:lnTo>
                      <a:pt x="79" y="170"/>
                    </a:lnTo>
                    <a:lnTo>
                      <a:pt x="81" y="182"/>
                    </a:lnTo>
                    <a:lnTo>
                      <a:pt x="81" y="194"/>
                    </a:lnTo>
                    <a:lnTo>
                      <a:pt x="82" y="206"/>
                    </a:lnTo>
                    <a:lnTo>
                      <a:pt x="82" y="218"/>
                    </a:lnTo>
                    <a:lnTo>
                      <a:pt x="82" y="231"/>
                    </a:lnTo>
                    <a:lnTo>
                      <a:pt x="82" y="243"/>
                    </a:lnTo>
                    <a:lnTo>
                      <a:pt x="82" y="255"/>
                    </a:lnTo>
                    <a:lnTo>
                      <a:pt x="82" y="267"/>
                    </a:lnTo>
                    <a:lnTo>
                      <a:pt x="82" y="279"/>
                    </a:lnTo>
                    <a:lnTo>
                      <a:pt x="81" y="291"/>
                    </a:lnTo>
                    <a:lnTo>
                      <a:pt x="81" y="303"/>
                    </a:lnTo>
                    <a:lnTo>
                      <a:pt x="80" y="315"/>
                    </a:lnTo>
                    <a:lnTo>
                      <a:pt x="80" y="327"/>
                    </a:lnTo>
                    <a:lnTo>
                      <a:pt x="80" y="339"/>
                    </a:lnTo>
                    <a:lnTo>
                      <a:pt x="79" y="351"/>
                    </a:lnTo>
                    <a:lnTo>
                      <a:pt x="79" y="363"/>
                    </a:lnTo>
                    <a:lnTo>
                      <a:pt x="83" y="363"/>
                    </a:lnTo>
                    <a:lnTo>
                      <a:pt x="83" y="351"/>
                    </a:lnTo>
                    <a:lnTo>
                      <a:pt x="84" y="339"/>
                    </a:lnTo>
                    <a:lnTo>
                      <a:pt x="84" y="327"/>
                    </a:lnTo>
                    <a:lnTo>
                      <a:pt x="84" y="315"/>
                    </a:lnTo>
                    <a:lnTo>
                      <a:pt x="85" y="303"/>
                    </a:lnTo>
                    <a:lnTo>
                      <a:pt x="85" y="291"/>
                    </a:lnTo>
                    <a:lnTo>
                      <a:pt x="86" y="279"/>
                    </a:lnTo>
                    <a:lnTo>
                      <a:pt x="86" y="267"/>
                    </a:lnTo>
                    <a:lnTo>
                      <a:pt x="86" y="255"/>
                    </a:lnTo>
                    <a:lnTo>
                      <a:pt x="86" y="243"/>
                    </a:lnTo>
                    <a:lnTo>
                      <a:pt x="86" y="231"/>
                    </a:lnTo>
                    <a:lnTo>
                      <a:pt x="86" y="218"/>
                    </a:lnTo>
                    <a:lnTo>
                      <a:pt x="86" y="206"/>
                    </a:lnTo>
                    <a:lnTo>
                      <a:pt x="85" y="194"/>
                    </a:lnTo>
                    <a:lnTo>
                      <a:pt x="85" y="182"/>
                    </a:lnTo>
                    <a:lnTo>
                      <a:pt x="83" y="170"/>
                    </a:lnTo>
                    <a:lnTo>
                      <a:pt x="82" y="158"/>
                    </a:lnTo>
                    <a:lnTo>
                      <a:pt x="80" y="146"/>
                    </a:lnTo>
                    <a:lnTo>
                      <a:pt x="78" y="135"/>
                    </a:lnTo>
                    <a:lnTo>
                      <a:pt x="76" y="123"/>
                    </a:lnTo>
                    <a:lnTo>
                      <a:pt x="73" y="112"/>
                    </a:lnTo>
                    <a:lnTo>
                      <a:pt x="69" y="101"/>
                    </a:lnTo>
                    <a:lnTo>
                      <a:pt x="65" y="89"/>
                    </a:lnTo>
                    <a:lnTo>
                      <a:pt x="61" y="79"/>
                    </a:lnTo>
                    <a:lnTo>
                      <a:pt x="56" y="68"/>
                    </a:lnTo>
                    <a:lnTo>
                      <a:pt x="50" y="57"/>
                    </a:lnTo>
                    <a:lnTo>
                      <a:pt x="44" y="47"/>
                    </a:lnTo>
                    <a:lnTo>
                      <a:pt x="37" y="37"/>
                    </a:lnTo>
                    <a:lnTo>
                      <a:pt x="29" y="27"/>
                    </a:lnTo>
                    <a:lnTo>
                      <a:pt x="21" y="18"/>
                    </a:lnTo>
                    <a:lnTo>
                      <a:pt x="12" y="9"/>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7" name="Freeform 197">
                <a:extLst>
                  <a:ext uri="{FF2B5EF4-FFF2-40B4-BE49-F238E27FC236}">
                    <a16:creationId xmlns:a16="http://schemas.microsoft.com/office/drawing/2014/main" id="{5616F980-C94A-5330-0C7B-78E110CB6CCC}"/>
                  </a:ext>
                </a:extLst>
              </p:cNvPr>
              <p:cNvSpPr>
                <a:spLocks/>
              </p:cNvSpPr>
              <p:nvPr/>
            </p:nvSpPr>
            <p:spPr bwMode="auto">
              <a:xfrm>
                <a:off x="4606" y="1645"/>
                <a:ext cx="172" cy="46"/>
              </a:xfrm>
              <a:custGeom>
                <a:avLst/>
                <a:gdLst>
                  <a:gd name="T0" fmla="*/ 0 w 172"/>
                  <a:gd name="T1" fmla="*/ 4 h 46"/>
                  <a:gd name="T2" fmla="*/ 0 w 172"/>
                  <a:gd name="T3" fmla="*/ 4 h 46"/>
                  <a:gd name="T4" fmla="*/ 11 w 172"/>
                  <a:gd name="T5" fmla="*/ 8 h 46"/>
                  <a:gd name="T6" fmla="*/ 21 w 172"/>
                  <a:gd name="T7" fmla="*/ 11 h 46"/>
                  <a:gd name="T8" fmla="*/ 32 w 172"/>
                  <a:gd name="T9" fmla="*/ 13 h 46"/>
                  <a:gd name="T10" fmla="*/ 42 w 172"/>
                  <a:gd name="T11" fmla="*/ 14 h 46"/>
                  <a:gd name="T12" fmla="*/ 54 w 172"/>
                  <a:gd name="T13" fmla="*/ 16 h 46"/>
                  <a:gd name="T14" fmla="*/ 65 w 172"/>
                  <a:gd name="T15" fmla="*/ 16 h 46"/>
                  <a:gd name="T16" fmla="*/ 76 w 172"/>
                  <a:gd name="T17" fmla="*/ 17 h 46"/>
                  <a:gd name="T18" fmla="*/ 87 w 172"/>
                  <a:gd name="T19" fmla="*/ 18 h 46"/>
                  <a:gd name="T20" fmla="*/ 98 w 172"/>
                  <a:gd name="T21" fmla="*/ 19 h 46"/>
                  <a:gd name="T22" fmla="*/ 108 w 172"/>
                  <a:gd name="T23" fmla="*/ 21 h 46"/>
                  <a:gd name="T24" fmla="*/ 119 w 172"/>
                  <a:gd name="T25" fmla="*/ 23 h 46"/>
                  <a:gd name="T26" fmla="*/ 130 w 172"/>
                  <a:gd name="T27" fmla="*/ 25 h 46"/>
                  <a:gd name="T28" fmla="*/ 140 w 172"/>
                  <a:gd name="T29" fmla="*/ 29 h 46"/>
                  <a:gd name="T30" fmla="*/ 149 w 172"/>
                  <a:gd name="T31" fmla="*/ 33 h 46"/>
                  <a:gd name="T32" fmla="*/ 159 w 172"/>
                  <a:gd name="T33" fmla="*/ 38 h 46"/>
                  <a:gd name="T34" fmla="*/ 168 w 172"/>
                  <a:gd name="T35" fmla="*/ 45 h 46"/>
                  <a:gd name="T36" fmla="*/ 171 w 172"/>
                  <a:gd name="T37" fmla="*/ 42 h 46"/>
                  <a:gd name="T38" fmla="*/ 161 w 172"/>
                  <a:gd name="T39" fmla="*/ 35 h 46"/>
                  <a:gd name="T40" fmla="*/ 151 w 172"/>
                  <a:gd name="T41" fmla="*/ 29 h 46"/>
                  <a:gd name="T42" fmla="*/ 141 w 172"/>
                  <a:gd name="T43" fmla="*/ 25 h 46"/>
                  <a:gd name="T44" fmla="*/ 131 w 172"/>
                  <a:gd name="T45" fmla="*/ 21 h 46"/>
                  <a:gd name="T46" fmla="*/ 120 w 172"/>
                  <a:gd name="T47" fmla="*/ 19 h 46"/>
                  <a:gd name="T48" fmla="*/ 109 w 172"/>
                  <a:gd name="T49" fmla="*/ 17 h 46"/>
                  <a:gd name="T50" fmla="*/ 98 w 172"/>
                  <a:gd name="T51" fmla="*/ 15 h 46"/>
                  <a:gd name="T52" fmla="*/ 87 w 172"/>
                  <a:gd name="T53" fmla="*/ 14 h 46"/>
                  <a:gd name="T54" fmla="*/ 76 w 172"/>
                  <a:gd name="T55" fmla="*/ 13 h 46"/>
                  <a:gd name="T56" fmla="*/ 65 w 172"/>
                  <a:gd name="T57" fmla="*/ 12 h 46"/>
                  <a:gd name="T58" fmla="*/ 54 w 172"/>
                  <a:gd name="T59" fmla="*/ 12 h 46"/>
                  <a:gd name="T60" fmla="*/ 43 w 172"/>
                  <a:gd name="T61" fmla="*/ 11 h 46"/>
                  <a:gd name="T62" fmla="*/ 33 w 172"/>
                  <a:gd name="T63" fmla="*/ 9 h 46"/>
                  <a:gd name="T64" fmla="*/ 22 w 172"/>
                  <a:gd name="T65" fmla="*/ 7 h 46"/>
                  <a:gd name="T66" fmla="*/ 12 w 172"/>
                  <a:gd name="T67" fmla="*/ 4 h 46"/>
                  <a:gd name="T68" fmla="*/ 2 w 172"/>
                  <a:gd name="T69" fmla="*/ 0 h 46"/>
                  <a:gd name="T70" fmla="*/ 0 w 172"/>
                  <a:gd name="T71" fmla="*/ 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6">
                    <a:moveTo>
                      <a:pt x="0" y="4"/>
                    </a:moveTo>
                    <a:lnTo>
                      <a:pt x="0" y="4"/>
                    </a:lnTo>
                    <a:lnTo>
                      <a:pt x="11" y="8"/>
                    </a:lnTo>
                    <a:lnTo>
                      <a:pt x="21" y="11"/>
                    </a:lnTo>
                    <a:lnTo>
                      <a:pt x="32" y="13"/>
                    </a:lnTo>
                    <a:lnTo>
                      <a:pt x="42" y="14"/>
                    </a:lnTo>
                    <a:lnTo>
                      <a:pt x="54" y="16"/>
                    </a:lnTo>
                    <a:lnTo>
                      <a:pt x="65" y="16"/>
                    </a:lnTo>
                    <a:lnTo>
                      <a:pt x="76" y="17"/>
                    </a:lnTo>
                    <a:lnTo>
                      <a:pt x="87" y="18"/>
                    </a:lnTo>
                    <a:lnTo>
                      <a:pt x="98" y="19"/>
                    </a:lnTo>
                    <a:lnTo>
                      <a:pt x="108" y="21"/>
                    </a:lnTo>
                    <a:lnTo>
                      <a:pt x="119" y="23"/>
                    </a:lnTo>
                    <a:lnTo>
                      <a:pt x="130" y="25"/>
                    </a:lnTo>
                    <a:lnTo>
                      <a:pt x="140" y="29"/>
                    </a:lnTo>
                    <a:lnTo>
                      <a:pt x="149" y="33"/>
                    </a:lnTo>
                    <a:lnTo>
                      <a:pt x="159" y="38"/>
                    </a:lnTo>
                    <a:lnTo>
                      <a:pt x="168" y="45"/>
                    </a:lnTo>
                    <a:lnTo>
                      <a:pt x="171" y="42"/>
                    </a:lnTo>
                    <a:lnTo>
                      <a:pt x="161" y="35"/>
                    </a:lnTo>
                    <a:lnTo>
                      <a:pt x="151" y="29"/>
                    </a:lnTo>
                    <a:lnTo>
                      <a:pt x="141" y="25"/>
                    </a:lnTo>
                    <a:lnTo>
                      <a:pt x="131" y="21"/>
                    </a:lnTo>
                    <a:lnTo>
                      <a:pt x="120" y="19"/>
                    </a:lnTo>
                    <a:lnTo>
                      <a:pt x="109" y="17"/>
                    </a:lnTo>
                    <a:lnTo>
                      <a:pt x="98" y="15"/>
                    </a:lnTo>
                    <a:lnTo>
                      <a:pt x="87" y="14"/>
                    </a:lnTo>
                    <a:lnTo>
                      <a:pt x="76" y="13"/>
                    </a:lnTo>
                    <a:lnTo>
                      <a:pt x="65" y="12"/>
                    </a:lnTo>
                    <a:lnTo>
                      <a:pt x="54" y="12"/>
                    </a:lnTo>
                    <a:lnTo>
                      <a:pt x="43" y="11"/>
                    </a:lnTo>
                    <a:lnTo>
                      <a:pt x="33" y="9"/>
                    </a:lnTo>
                    <a:lnTo>
                      <a:pt x="22" y="7"/>
                    </a:lnTo>
                    <a:lnTo>
                      <a:pt x="12" y="4"/>
                    </a:lnTo>
                    <a:lnTo>
                      <a:pt x="2"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8" name="Freeform 198">
                <a:extLst>
                  <a:ext uri="{FF2B5EF4-FFF2-40B4-BE49-F238E27FC236}">
                    <a16:creationId xmlns:a16="http://schemas.microsoft.com/office/drawing/2014/main" id="{DE16D10F-C8D9-373E-78B7-ECE07A95E1FE}"/>
                  </a:ext>
                </a:extLst>
              </p:cNvPr>
              <p:cNvSpPr>
                <a:spLocks/>
              </p:cNvSpPr>
              <p:nvPr/>
            </p:nvSpPr>
            <p:spPr bwMode="auto">
              <a:xfrm>
                <a:off x="4495" y="1563"/>
                <a:ext cx="114" cy="87"/>
              </a:xfrm>
              <a:custGeom>
                <a:avLst/>
                <a:gdLst>
                  <a:gd name="T0" fmla="*/ 0 w 114"/>
                  <a:gd name="T1" fmla="*/ 2 h 87"/>
                  <a:gd name="T2" fmla="*/ 0 w 114"/>
                  <a:gd name="T3" fmla="*/ 2 h 87"/>
                  <a:gd name="T4" fmla="*/ 5 w 114"/>
                  <a:gd name="T5" fmla="*/ 10 h 87"/>
                  <a:gd name="T6" fmla="*/ 10 w 114"/>
                  <a:gd name="T7" fmla="*/ 18 h 87"/>
                  <a:gd name="T8" fmla="*/ 15 w 114"/>
                  <a:gd name="T9" fmla="*/ 25 h 87"/>
                  <a:gd name="T10" fmla="*/ 21 w 114"/>
                  <a:gd name="T11" fmla="*/ 32 h 87"/>
                  <a:gd name="T12" fmla="*/ 27 w 114"/>
                  <a:gd name="T13" fmla="*/ 38 h 87"/>
                  <a:gd name="T14" fmla="*/ 34 w 114"/>
                  <a:gd name="T15" fmla="*/ 44 h 87"/>
                  <a:gd name="T16" fmla="*/ 41 w 114"/>
                  <a:gd name="T17" fmla="*/ 49 h 87"/>
                  <a:gd name="T18" fmla="*/ 49 w 114"/>
                  <a:gd name="T19" fmla="*/ 54 h 87"/>
                  <a:gd name="T20" fmla="*/ 57 w 114"/>
                  <a:gd name="T21" fmla="*/ 58 h 87"/>
                  <a:gd name="T22" fmla="*/ 64 w 114"/>
                  <a:gd name="T23" fmla="*/ 63 h 87"/>
                  <a:gd name="T24" fmla="*/ 73 w 114"/>
                  <a:gd name="T25" fmla="*/ 67 h 87"/>
                  <a:gd name="T26" fmla="*/ 80 w 114"/>
                  <a:gd name="T27" fmla="*/ 71 h 87"/>
                  <a:gd name="T28" fmla="*/ 88 w 114"/>
                  <a:gd name="T29" fmla="*/ 75 h 87"/>
                  <a:gd name="T30" fmla="*/ 96 w 114"/>
                  <a:gd name="T31" fmla="*/ 79 h 87"/>
                  <a:gd name="T32" fmla="*/ 104 w 114"/>
                  <a:gd name="T33" fmla="*/ 83 h 87"/>
                  <a:gd name="T34" fmla="*/ 111 w 114"/>
                  <a:gd name="T35" fmla="*/ 86 h 87"/>
                  <a:gd name="T36" fmla="*/ 113 w 114"/>
                  <a:gd name="T37" fmla="*/ 82 h 87"/>
                  <a:gd name="T38" fmla="*/ 106 w 114"/>
                  <a:gd name="T39" fmla="*/ 79 h 87"/>
                  <a:gd name="T40" fmla="*/ 98 w 114"/>
                  <a:gd name="T41" fmla="*/ 75 h 87"/>
                  <a:gd name="T42" fmla="*/ 90 w 114"/>
                  <a:gd name="T43" fmla="*/ 71 h 87"/>
                  <a:gd name="T44" fmla="*/ 82 w 114"/>
                  <a:gd name="T45" fmla="*/ 67 h 87"/>
                  <a:gd name="T46" fmla="*/ 74 w 114"/>
                  <a:gd name="T47" fmla="*/ 64 h 87"/>
                  <a:gd name="T48" fmla="*/ 66 w 114"/>
                  <a:gd name="T49" fmla="*/ 59 h 87"/>
                  <a:gd name="T50" fmla="*/ 59 w 114"/>
                  <a:gd name="T51" fmla="*/ 55 h 87"/>
                  <a:gd name="T52" fmla="*/ 51 w 114"/>
                  <a:gd name="T53" fmla="*/ 51 h 87"/>
                  <a:gd name="T54" fmla="*/ 43 w 114"/>
                  <a:gd name="T55" fmla="*/ 46 h 87"/>
                  <a:gd name="T56" fmla="*/ 36 w 114"/>
                  <a:gd name="T57" fmla="*/ 40 h 87"/>
                  <a:gd name="T58" fmla="*/ 30 w 114"/>
                  <a:gd name="T59" fmla="*/ 35 h 87"/>
                  <a:gd name="T60" fmla="*/ 24 w 114"/>
                  <a:gd name="T61" fmla="*/ 29 h 87"/>
                  <a:gd name="T62" fmla="*/ 18 w 114"/>
                  <a:gd name="T63" fmla="*/ 22 h 87"/>
                  <a:gd name="T64" fmla="*/ 13 w 114"/>
                  <a:gd name="T65" fmla="*/ 16 h 87"/>
                  <a:gd name="T66" fmla="*/ 8 w 114"/>
                  <a:gd name="T67" fmla="*/ 8 h 87"/>
                  <a:gd name="T68" fmla="*/ 4 w 114"/>
                  <a:gd name="T69" fmla="*/ 0 h 87"/>
                  <a:gd name="T70" fmla="*/ 0 w 114"/>
                  <a:gd name="T71" fmla="*/ 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0" y="2"/>
                    </a:moveTo>
                    <a:lnTo>
                      <a:pt x="0" y="2"/>
                    </a:lnTo>
                    <a:lnTo>
                      <a:pt x="5" y="10"/>
                    </a:lnTo>
                    <a:lnTo>
                      <a:pt x="10" y="18"/>
                    </a:lnTo>
                    <a:lnTo>
                      <a:pt x="15" y="25"/>
                    </a:lnTo>
                    <a:lnTo>
                      <a:pt x="21" y="32"/>
                    </a:lnTo>
                    <a:lnTo>
                      <a:pt x="27" y="38"/>
                    </a:lnTo>
                    <a:lnTo>
                      <a:pt x="34" y="44"/>
                    </a:lnTo>
                    <a:lnTo>
                      <a:pt x="41" y="49"/>
                    </a:lnTo>
                    <a:lnTo>
                      <a:pt x="49" y="54"/>
                    </a:lnTo>
                    <a:lnTo>
                      <a:pt x="57" y="58"/>
                    </a:lnTo>
                    <a:lnTo>
                      <a:pt x="64" y="63"/>
                    </a:lnTo>
                    <a:lnTo>
                      <a:pt x="73" y="67"/>
                    </a:lnTo>
                    <a:lnTo>
                      <a:pt x="80" y="71"/>
                    </a:lnTo>
                    <a:lnTo>
                      <a:pt x="88" y="75"/>
                    </a:lnTo>
                    <a:lnTo>
                      <a:pt x="96" y="79"/>
                    </a:lnTo>
                    <a:lnTo>
                      <a:pt x="104" y="83"/>
                    </a:lnTo>
                    <a:lnTo>
                      <a:pt x="111" y="86"/>
                    </a:lnTo>
                    <a:lnTo>
                      <a:pt x="113" y="82"/>
                    </a:lnTo>
                    <a:lnTo>
                      <a:pt x="106" y="79"/>
                    </a:lnTo>
                    <a:lnTo>
                      <a:pt x="98" y="75"/>
                    </a:lnTo>
                    <a:lnTo>
                      <a:pt x="90" y="71"/>
                    </a:lnTo>
                    <a:lnTo>
                      <a:pt x="82" y="67"/>
                    </a:lnTo>
                    <a:lnTo>
                      <a:pt x="74" y="64"/>
                    </a:lnTo>
                    <a:lnTo>
                      <a:pt x="66" y="59"/>
                    </a:lnTo>
                    <a:lnTo>
                      <a:pt x="59" y="55"/>
                    </a:lnTo>
                    <a:lnTo>
                      <a:pt x="51" y="51"/>
                    </a:lnTo>
                    <a:lnTo>
                      <a:pt x="43" y="46"/>
                    </a:lnTo>
                    <a:lnTo>
                      <a:pt x="36" y="40"/>
                    </a:lnTo>
                    <a:lnTo>
                      <a:pt x="30" y="35"/>
                    </a:lnTo>
                    <a:lnTo>
                      <a:pt x="24" y="29"/>
                    </a:lnTo>
                    <a:lnTo>
                      <a:pt x="18" y="22"/>
                    </a:lnTo>
                    <a:lnTo>
                      <a:pt x="13" y="16"/>
                    </a:lnTo>
                    <a:lnTo>
                      <a:pt x="8" y="8"/>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9" name="Freeform 199">
                <a:extLst>
                  <a:ext uri="{FF2B5EF4-FFF2-40B4-BE49-F238E27FC236}">
                    <a16:creationId xmlns:a16="http://schemas.microsoft.com/office/drawing/2014/main" id="{5729F479-C621-072C-79C9-80CBE02D0CDB}"/>
                  </a:ext>
                </a:extLst>
              </p:cNvPr>
              <p:cNvSpPr>
                <a:spLocks/>
              </p:cNvSpPr>
              <p:nvPr/>
            </p:nvSpPr>
            <p:spPr bwMode="auto">
              <a:xfrm>
                <a:off x="4483" y="1412"/>
                <a:ext cx="17" cy="154"/>
              </a:xfrm>
              <a:custGeom>
                <a:avLst/>
                <a:gdLst>
                  <a:gd name="T0" fmla="*/ 9 w 17"/>
                  <a:gd name="T1" fmla="*/ 3 h 154"/>
                  <a:gd name="T2" fmla="*/ 7 w 17"/>
                  <a:gd name="T3" fmla="*/ 2 h 154"/>
                  <a:gd name="T4" fmla="*/ 6 w 17"/>
                  <a:gd name="T5" fmla="*/ 11 h 154"/>
                  <a:gd name="T6" fmla="*/ 6 w 17"/>
                  <a:gd name="T7" fmla="*/ 20 h 154"/>
                  <a:gd name="T8" fmla="*/ 5 w 17"/>
                  <a:gd name="T9" fmla="*/ 30 h 154"/>
                  <a:gd name="T10" fmla="*/ 4 w 17"/>
                  <a:gd name="T11" fmla="*/ 40 h 154"/>
                  <a:gd name="T12" fmla="*/ 3 w 17"/>
                  <a:gd name="T13" fmla="*/ 49 h 154"/>
                  <a:gd name="T14" fmla="*/ 2 w 17"/>
                  <a:gd name="T15" fmla="*/ 59 h 154"/>
                  <a:gd name="T16" fmla="*/ 2 w 17"/>
                  <a:gd name="T17" fmla="*/ 68 h 154"/>
                  <a:gd name="T18" fmla="*/ 1 w 17"/>
                  <a:gd name="T19" fmla="*/ 78 h 154"/>
                  <a:gd name="T20" fmla="*/ 0 w 17"/>
                  <a:gd name="T21" fmla="*/ 88 h 154"/>
                  <a:gd name="T22" fmla="*/ 1 w 17"/>
                  <a:gd name="T23" fmla="*/ 97 h 154"/>
                  <a:gd name="T24" fmla="*/ 2 w 17"/>
                  <a:gd name="T25" fmla="*/ 106 h 154"/>
                  <a:gd name="T26" fmla="*/ 2 w 17"/>
                  <a:gd name="T27" fmla="*/ 116 h 154"/>
                  <a:gd name="T28" fmla="*/ 4 w 17"/>
                  <a:gd name="T29" fmla="*/ 125 h 154"/>
                  <a:gd name="T30" fmla="*/ 6 w 17"/>
                  <a:gd name="T31" fmla="*/ 134 h 154"/>
                  <a:gd name="T32" fmla="*/ 9 w 17"/>
                  <a:gd name="T33" fmla="*/ 143 h 154"/>
                  <a:gd name="T34" fmla="*/ 12 w 17"/>
                  <a:gd name="T35" fmla="*/ 153 h 154"/>
                  <a:gd name="T36" fmla="*/ 16 w 17"/>
                  <a:gd name="T37" fmla="*/ 151 h 154"/>
                  <a:gd name="T38" fmla="*/ 12 w 17"/>
                  <a:gd name="T39" fmla="*/ 142 h 154"/>
                  <a:gd name="T40" fmla="*/ 10 w 17"/>
                  <a:gd name="T41" fmla="*/ 133 h 154"/>
                  <a:gd name="T42" fmla="*/ 8 w 17"/>
                  <a:gd name="T43" fmla="*/ 124 h 154"/>
                  <a:gd name="T44" fmla="*/ 6 w 17"/>
                  <a:gd name="T45" fmla="*/ 115 h 154"/>
                  <a:gd name="T46" fmla="*/ 5 w 17"/>
                  <a:gd name="T47" fmla="*/ 106 h 154"/>
                  <a:gd name="T48" fmla="*/ 5 w 17"/>
                  <a:gd name="T49" fmla="*/ 97 h 154"/>
                  <a:gd name="T50" fmla="*/ 4 w 17"/>
                  <a:gd name="T51" fmla="*/ 88 h 154"/>
                  <a:gd name="T52" fmla="*/ 5 w 17"/>
                  <a:gd name="T53" fmla="*/ 78 h 154"/>
                  <a:gd name="T54" fmla="*/ 5 w 17"/>
                  <a:gd name="T55" fmla="*/ 68 h 154"/>
                  <a:gd name="T56" fmla="*/ 6 w 17"/>
                  <a:gd name="T57" fmla="*/ 59 h 154"/>
                  <a:gd name="T58" fmla="*/ 7 w 17"/>
                  <a:gd name="T59" fmla="*/ 49 h 154"/>
                  <a:gd name="T60" fmla="*/ 8 w 17"/>
                  <a:gd name="T61" fmla="*/ 40 h 154"/>
                  <a:gd name="T62" fmla="*/ 9 w 17"/>
                  <a:gd name="T63" fmla="*/ 30 h 154"/>
                  <a:gd name="T64" fmla="*/ 10 w 17"/>
                  <a:gd name="T65" fmla="*/ 20 h 154"/>
                  <a:gd name="T66" fmla="*/ 10 w 17"/>
                  <a:gd name="T67" fmla="*/ 11 h 154"/>
                  <a:gd name="T68" fmla="*/ 10 w 17"/>
                  <a:gd name="T69" fmla="*/ 2 h 154"/>
                  <a:gd name="T70" fmla="*/ 9 w 17"/>
                  <a:gd name="T71" fmla="*/ 0 h 154"/>
                  <a:gd name="T72" fmla="*/ 10 w 17"/>
                  <a:gd name="T73" fmla="*/ 2 h 154"/>
                  <a:gd name="T74" fmla="*/ 10 w 17"/>
                  <a:gd name="T75" fmla="*/ 0 h 154"/>
                  <a:gd name="T76" fmla="*/ 9 w 17"/>
                  <a:gd name="T77" fmla="*/ 0 h 154"/>
                  <a:gd name="T78" fmla="*/ 9 w 17"/>
                  <a:gd name="T79" fmla="*/ 3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 h="154">
                    <a:moveTo>
                      <a:pt x="9" y="3"/>
                    </a:moveTo>
                    <a:lnTo>
                      <a:pt x="7" y="2"/>
                    </a:lnTo>
                    <a:lnTo>
                      <a:pt x="6" y="11"/>
                    </a:lnTo>
                    <a:lnTo>
                      <a:pt x="6" y="20"/>
                    </a:lnTo>
                    <a:lnTo>
                      <a:pt x="5" y="30"/>
                    </a:lnTo>
                    <a:lnTo>
                      <a:pt x="4" y="40"/>
                    </a:lnTo>
                    <a:lnTo>
                      <a:pt x="3" y="49"/>
                    </a:lnTo>
                    <a:lnTo>
                      <a:pt x="2" y="59"/>
                    </a:lnTo>
                    <a:lnTo>
                      <a:pt x="2" y="68"/>
                    </a:lnTo>
                    <a:lnTo>
                      <a:pt x="1" y="78"/>
                    </a:lnTo>
                    <a:lnTo>
                      <a:pt x="0" y="88"/>
                    </a:lnTo>
                    <a:lnTo>
                      <a:pt x="1" y="97"/>
                    </a:lnTo>
                    <a:lnTo>
                      <a:pt x="2" y="106"/>
                    </a:lnTo>
                    <a:lnTo>
                      <a:pt x="2" y="116"/>
                    </a:lnTo>
                    <a:lnTo>
                      <a:pt x="4" y="125"/>
                    </a:lnTo>
                    <a:lnTo>
                      <a:pt x="6" y="134"/>
                    </a:lnTo>
                    <a:lnTo>
                      <a:pt x="9" y="143"/>
                    </a:lnTo>
                    <a:lnTo>
                      <a:pt x="12" y="153"/>
                    </a:lnTo>
                    <a:lnTo>
                      <a:pt x="16" y="151"/>
                    </a:lnTo>
                    <a:lnTo>
                      <a:pt x="12" y="142"/>
                    </a:lnTo>
                    <a:lnTo>
                      <a:pt x="10" y="133"/>
                    </a:lnTo>
                    <a:lnTo>
                      <a:pt x="8" y="124"/>
                    </a:lnTo>
                    <a:lnTo>
                      <a:pt x="6" y="115"/>
                    </a:lnTo>
                    <a:lnTo>
                      <a:pt x="5" y="106"/>
                    </a:lnTo>
                    <a:lnTo>
                      <a:pt x="5" y="97"/>
                    </a:lnTo>
                    <a:lnTo>
                      <a:pt x="4" y="88"/>
                    </a:lnTo>
                    <a:lnTo>
                      <a:pt x="5" y="78"/>
                    </a:lnTo>
                    <a:lnTo>
                      <a:pt x="5" y="68"/>
                    </a:lnTo>
                    <a:lnTo>
                      <a:pt x="6" y="59"/>
                    </a:lnTo>
                    <a:lnTo>
                      <a:pt x="7" y="49"/>
                    </a:lnTo>
                    <a:lnTo>
                      <a:pt x="8" y="40"/>
                    </a:lnTo>
                    <a:lnTo>
                      <a:pt x="9" y="30"/>
                    </a:lnTo>
                    <a:lnTo>
                      <a:pt x="10" y="20"/>
                    </a:lnTo>
                    <a:lnTo>
                      <a:pt x="10" y="11"/>
                    </a:lnTo>
                    <a:lnTo>
                      <a:pt x="10" y="2"/>
                    </a:lnTo>
                    <a:lnTo>
                      <a:pt x="9" y="0"/>
                    </a:lnTo>
                    <a:lnTo>
                      <a:pt x="10" y="2"/>
                    </a:lnTo>
                    <a:lnTo>
                      <a:pt x="10" y="0"/>
                    </a:lnTo>
                    <a:lnTo>
                      <a:pt x="9" y="0"/>
                    </a:lnTo>
                    <a:lnTo>
                      <a:pt x="9"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0" name="Freeform 200">
                <a:extLst>
                  <a:ext uri="{FF2B5EF4-FFF2-40B4-BE49-F238E27FC236}">
                    <a16:creationId xmlns:a16="http://schemas.microsoft.com/office/drawing/2014/main" id="{5A4C4BA9-B6FD-499D-57A8-340B439C1BFB}"/>
                  </a:ext>
                </a:extLst>
              </p:cNvPr>
              <p:cNvSpPr>
                <a:spLocks/>
              </p:cNvSpPr>
              <p:nvPr/>
            </p:nvSpPr>
            <p:spPr bwMode="auto">
              <a:xfrm>
                <a:off x="4233" y="1412"/>
                <a:ext cx="260" cy="17"/>
              </a:xfrm>
              <a:custGeom>
                <a:avLst/>
                <a:gdLst>
                  <a:gd name="T0" fmla="*/ 4 w 260"/>
                  <a:gd name="T1" fmla="*/ 13 h 17"/>
                  <a:gd name="T2" fmla="*/ 2 w 260"/>
                  <a:gd name="T3" fmla="*/ 16 h 17"/>
                  <a:gd name="T4" fmla="*/ 259 w 260"/>
                  <a:gd name="T5" fmla="*/ 4 h 17"/>
                  <a:gd name="T6" fmla="*/ 259 w 260"/>
                  <a:gd name="T7" fmla="*/ 0 h 17"/>
                  <a:gd name="T8" fmla="*/ 2 w 260"/>
                  <a:gd name="T9" fmla="*/ 10 h 17"/>
                  <a:gd name="T10" fmla="*/ 0 w 260"/>
                  <a:gd name="T11" fmla="*/ 13 h 17"/>
                  <a:gd name="T12" fmla="*/ 2 w 260"/>
                  <a:gd name="T13" fmla="*/ 10 h 17"/>
                  <a:gd name="T14" fmla="*/ 0 w 260"/>
                  <a:gd name="T15" fmla="*/ 10 h 17"/>
                  <a:gd name="T16" fmla="*/ 0 w 260"/>
                  <a:gd name="T17" fmla="*/ 13 h 17"/>
                  <a:gd name="T18" fmla="*/ 4 w 260"/>
                  <a:gd name="T19" fmla="*/ 13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0" h="17">
                    <a:moveTo>
                      <a:pt x="4" y="13"/>
                    </a:moveTo>
                    <a:lnTo>
                      <a:pt x="2" y="16"/>
                    </a:lnTo>
                    <a:lnTo>
                      <a:pt x="259" y="4"/>
                    </a:lnTo>
                    <a:lnTo>
                      <a:pt x="259" y="0"/>
                    </a:lnTo>
                    <a:lnTo>
                      <a:pt x="2" y="10"/>
                    </a:lnTo>
                    <a:lnTo>
                      <a:pt x="0" y="13"/>
                    </a:lnTo>
                    <a:lnTo>
                      <a:pt x="2" y="10"/>
                    </a:lnTo>
                    <a:lnTo>
                      <a:pt x="0" y="10"/>
                    </a:lnTo>
                    <a:lnTo>
                      <a:pt x="0" y="13"/>
                    </a:lnTo>
                    <a:lnTo>
                      <a:pt x="4" y="1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1" name="Freeform 201">
                <a:extLst>
                  <a:ext uri="{FF2B5EF4-FFF2-40B4-BE49-F238E27FC236}">
                    <a16:creationId xmlns:a16="http://schemas.microsoft.com/office/drawing/2014/main" id="{75343361-59D0-C136-1008-0BE032FB2F0E}"/>
                  </a:ext>
                </a:extLst>
              </p:cNvPr>
              <p:cNvSpPr>
                <a:spLocks/>
              </p:cNvSpPr>
              <p:nvPr/>
            </p:nvSpPr>
            <p:spPr bwMode="auto">
              <a:xfrm>
                <a:off x="4233" y="1422"/>
                <a:ext cx="17" cy="152"/>
              </a:xfrm>
              <a:custGeom>
                <a:avLst/>
                <a:gdLst>
                  <a:gd name="T0" fmla="*/ 4 w 17"/>
                  <a:gd name="T1" fmla="*/ 151 h 152"/>
                  <a:gd name="T2" fmla="*/ 4 w 17"/>
                  <a:gd name="T3" fmla="*/ 151 h 152"/>
                  <a:gd name="T4" fmla="*/ 8 w 17"/>
                  <a:gd name="T5" fmla="*/ 142 h 152"/>
                  <a:gd name="T6" fmla="*/ 11 w 17"/>
                  <a:gd name="T7" fmla="*/ 133 h 152"/>
                  <a:gd name="T8" fmla="*/ 13 w 17"/>
                  <a:gd name="T9" fmla="*/ 124 h 152"/>
                  <a:gd name="T10" fmla="*/ 14 w 17"/>
                  <a:gd name="T11" fmla="*/ 114 h 152"/>
                  <a:gd name="T12" fmla="*/ 16 w 17"/>
                  <a:gd name="T13" fmla="*/ 105 h 152"/>
                  <a:gd name="T14" fmla="*/ 16 w 17"/>
                  <a:gd name="T15" fmla="*/ 95 h 152"/>
                  <a:gd name="T16" fmla="*/ 14 w 17"/>
                  <a:gd name="T17" fmla="*/ 86 h 152"/>
                  <a:gd name="T18" fmla="*/ 13 w 17"/>
                  <a:gd name="T19" fmla="*/ 76 h 152"/>
                  <a:gd name="T20" fmla="*/ 12 w 17"/>
                  <a:gd name="T21" fmla="*/ 67 h 152"/>
                  <a:gd name="T22" fmla="*/ 11 w 17"/>
                  <a:gd name="T23" fmla="*/ 58 h 152"/>
                  <a:gd name="T24" fmla="*/ 10 w 17"/>
                  <a:gd name="T25" fmla="*/ 48 h 152"/>
                  <a:gd name="T26" fmla="*/ 8 w 17"/>
                  <a:gd name="T27" fmla="*/ 38 h 152"/>
                  <a:gd name="T28" fmla="*/ 6 w 17"/>
                  <a:gd name="T29" fmla="*/ 29 h 152"/>
                  <a:gd name="T30" fmla="*/ 5 w 17"/>
                  <a:gd name="T31" fmla="*/ 19 h 152"/>
                  <a:gd name="T32" fmla="*/ 4 w 17"/>
                  <a:gd name="T33" fmla="*/ 10 h 152"/>
                  <a:gd name="T34" fmla="*/ 4 w 17"/>
                  <a:gd name="T35" fmla="*/ 0 h 152"/>
                  <a:gd name="T36" fmla="*/ 0 w 17"/>
                  <a:gd name="T37" fmla="*/ 0 h 152"/>
                  <a:gd name="T38" fmla="*/ 0 w 17"/>
                  <a:gd name="T39" fmla="*/ 10 h 152"/>
                  <a:gd name="T40" fmla="*/ 1 w 17"/>
                  <a:gd name="T41" fmla="*/ 19 h 152"/>
                  <a:gd name="T42" fmla="*/ 2 w 17"/>
                  <a:gd name="T43" fmla="*/ 29 h 152"/>
                  <a:gd name="T44" fmla="*/ 4 w 17"/>
                  <a:gd name="T45" fmla="*/ 39 h 152"/>
                  <a:gd name="T46" fmla="*/ 5 w 17"/>
                  <a:gd name="T47" fmla="*/ 48 h 152"/>
                  <a:gd name="T48" fmla="*/ 6 w 17"/>
                  <a:gd name="T49" fmla="*/ 58 h 152"/>
                  <a:gd name="T50" fmla="*/ 8 w 17"/>
                  <a:gd name="T51" fmla="*/ 67 h 152"/>
                  <a:gd name="T52" fmla="*/ 10 w 17"/>
                  <a:gd name="T53" fmla="*/ 76 h 152"/>
                  <a:gd name="T54" fmla="*/ 10 w 17"/>
                  <a:gd name="T55" fmla="*/ 86 h 152"/>
                  <a:gd name="T56" fmla="*/ 11 w 17"/>
                  <a:gd name="T57" fmla="*/ 95 h 152"/>
                  <a:gd name="T58" fmla="*/ 11 w 17"/>
                  <a:gd name="T59" fmla="*/ 105 h 152"/>
                  <a:gd name="T60" fmla="*/ 10 w 17"/>
                  <a:gd name="T61" fmla="*/ 114 h 152"/>
                  <a:gd name="T62" fmla="*/ 9 w 17"/>
                  <a:gd name="T63" fmla="*/ 123 h 152"/>
                  <a:gd name="T64" fmla="*/ 6 w 17"/>
                  <a:gd name="T65" fmla="*/ 132 h 152"/>
                  <a:gd name="T66" fmla="*/ 4 w 17"/>
                  <a:gd name="T67" fmla="*/ 141 h 152"/>
                  <a:gd name="T68" fmla="*/ 0 w 17"/>
                  <a:gd name="T69" fmla="*/ 149 h 152"/>
                  <a:gd name="T70" fmla="*/ 4 w 17"/>
                  <a:gd name="T71" fmla="*/ 151 h 1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52">
                    <a:moveTo>
                      <a:pt x="4" y="151"/>
                    </a:moveTo>
                    <a:lnTo>
                      <a:pt x="4" y="151"/>
                    </a:lnTo>
                    <a:lnTo>
                      <a:pt x="8" y="142"/>
                    </a:lnTo>
                    <a:lnTo>
                      <a:pt x="11" y="133"/>
                    </a:lnTo>
                    <a:lnTo>
                      <a:pt x="13" y="124"/>
                    </a:lnTo>
                    <a:lnTo>
                      <a:pt x="14" y="114"/>
                    </a:lnTo>
                    <a:lnTo>
                      <a:pt x="16" y="105"/>
                    </a:lnTo>
                    <a:lnTo>
                      <a:pt x="16" y="95"/>
                    </a:lnTo>
                    <a:lnTo>
                      <a:pt x="14" y="86"/>
                    </a:lnTo>
                    <a:lnTo>
                      <a:pt x="13" y="76"/>
                    </a:lnTo>
                    <a:lnTo>
                      <a:pt x="12" y="67"/>
                    </a:lnTo>
                    <a:lnTo>
                      <a:pt x="11" y="58"/>
                    </a:lnTo>
                    <a:lnTo>
                      <a:pt x="10" y="48"/>
                    </a:lnTo>
                    <a:lnTo>
                      <a:pt x="8" y="38"/>
                    </a:lnTo>
                    <a:lnTo>
                      <a:pt x="6" y="29"/>
                    </a:lnTo>
                    <a:lnTo>
                      <a:pt x="5" y="19"/>
                    </a:lnTo>
                    <a:lnTo>
                      <a:pt x="4" y="10"/>
                    </a:lnTo>
                    <a:lnTo>
                      <a:pt x="4" y="0"/>
                    </a:lnTo>
                    <a:lnTo>
                      <a:pt x="0" y="0"/>
                    </a:lnTo>
                    <a:lnTo>
                      <a:pt x="0" y="10"/>
                    </a:lnTo>
                    <a:lnTo>
                      <a:pt x="1" y="19"/>
                    </a:lnTo>
                    <a:lnTo>
                      <a:pt x="2" y="29"/>
                    </a:lnTo>
                    <a:lnTo>
                      <a:pt x="4" y="39"/>
                    </a:lnTo>
                    <a:lnTo>
                      <a:pt x="5" y="48"/>
                    </a:lnTo>
                    <a:lnTo>
                      <a:pt x="6" y="58"/>
                    </a:lnTo>
                    <a:lnTo>
                      <a:pt x="8" y="67"/>
                    </a:lnTo>
                    <a:lnTo>
                      <a:pt x="10" y="76"/>
                    </a:lnTo>
                    <a:lnTo>
                      <a:pt x="10" y="86"/>
                    </a:lnTo>
                    <a:lnTo>
                      <a:pt x="11" y="95"/>
                    </a:lnTo>
                    <a:lnTo>
                      <a:pt x="11" y="105"/>
                    </a:lnTo>
                    <a:lnTo>
                      <a:pt x="10" y="114"/>
                    </a:lnTo>
                    <a:lnTo>
                      <a:pt x="9" y="123"/>
                    </a:lnTo>
                    <a:lnTo>
                      <a:pt x="6" y="132"/>
                    </a:lnTo>
                    <a:lnTo>
                      <a:pt x="4" y="141"/>
                    </a:lnTo>
                    <a:lnTo>
                      <a:pt x="0" y="149"/>
                    </a:lnTo>
                    <a:lnTo>
                      <a:pt x="4" y="15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2" name="Freeform 202">
                <a:extLst>
                  <a:ext uri="{FF2B5EF4-FFF2-40B4-BE49-F238E27FC236}">
                    <a16:creationId xmlns:a16="http://schemas.microsoft.com/office/drawing/2014/main" id="{394F439D-253C-88AF-7F8E-FD5B083F98B5}"/>
                  </a:ext>
                </a:extLst>
              </p:cNvPr>
              <p:cNvSpPr>
                <a:spLocks/>
              </p:cNvSpPr>
              <p:nvPr/>
            </p:nvSpPr>
            <p:spPr bwMode="auto">
              <a:xfrm>
                <a:off x="4124" y="1571"/>
                <a:ext cx="114" cy="87"/>
              </a:xfrm>
              <a:custGeom>
                <a:avLst/>
                <a:gdLst>
                  <a:gd name="T0" fmla="*/ 1 w 114"/>
                  <a:gd name="T1" fmla="*/ 86 h 87"/>
                  <a:gd name="T2" fmla="*/ 1 w 114"/>
                  <a:gd name="T3" fmla="*/ 86 h 87"/>
                  <a:gd name="T4" fmla="*/ 9 w 114"/>
                  <a:gd name="T5" fmla="*/ 83 h 87"/>
                  <a:gd name="T6" fmla="*/ 17 w 114"/>
                  <a:gd name="T7" fmla="*/ 80 h 87"/>
                  <a:gd name="T8" fmla="*/ 25 w 114"/>
                  <a:gd name="T9" fmla="*/ 76 h 87"/>
                  <a:gd name="T10" fmla="*/ 33 w 114"/>
                  <a:gd name="T11" fmla="*/ 72 h 87"/>
                  <a:gd name="T12" fmla="*/ 40 w 114"/>
                  <a:gd name="T13" fmla="*/ 68 h 87"/>
                  <a:gd name="T14" fmla="*/ 49 w 114"/>
                  <a:gd name="T15" fmla="*/ 64 h 87"/>
                  <a:gd name="T16" fmla="*/ 56 w 114"/>
                  <a:gd name="T17" fmla="*/ 59 h 87"/>
                  <a:gd name="T18" fmla="*/ 64 w 114"/>
                  <a:gd name="T19" fmla="*/ 54 h 87"/>
                  <a:gd name="T20" fmla="*/ 72 w 114"/>
                  <a:gd name="T21" fmla="*/ 49 h 87"/>
                  <a:gd name="T22" fmla="*/ 79 w 114"/>
                  <a:gd name="T23" fmla="*/ 44 h 87"/>
                  <a:gd name="T24" fmla="*/ 86 w 114"/>
                  <a:gd name="T25" fmla="*/ 38 h 87"/>
                  <a:gd name="T26" fmla="*/ 92 w 114"/>
                  <a:gd name="T27" fmla="*/ 32 h 87"/>
                  <a:gd name="T28" fmla="*/ 98 w 114"/>
                  <a:gd name="T29" fmla="*/ 25 h 87"/>
                  <a:gd name="T30" fmla="*/ 103 w 114"/>
                  <a:gd name="T31" fmla="*/ 18 h 87"/>
                  <a:gd name="T32" fmla="*/ 108 w 114"/>
                  <a:gd name="T33" fmla="*/ 10 h 87"/>
                  <a:gd name="T34" fmla="*/ 113 w 114"/>
                  <a:gd name="T35" fmla="*/ 2 h 87"/>
                  <a:gd name="T36" fmla="*/ 109 w 114"/>
                  <a:gd name="T37" fmla="*/ 0 h 87"/>
                  <a:gd name="T38" fmla="*/ 105 w 114"/>
                  <a:gd name="T39" fmla="*/ 9 h 87"/>
                  <a:gd name="T40" fmla="*/ 100 w 114"/>
                  <a:gd name="T41" fmla="*/ 16 h 87"/>
                  <a:gd name="T42" fmla="*/ 95 w 114"/>
                  <a:gd name="T43" fmla="*/ 22 h 87"/>
                  <a:gd name="T44" fmla="*/ 89 w 114"/>
                  <a:gd name="T45" fmla="*/ 29 h 87"/>
                  <a:gd name="T46" fmla="*/ 83 w 114"/>
                  <a:gd name="T47" fmla="*/ 36 h 87"/>
                  <a:gd name="T48" fmla="*/ 77 w 114"/>
                  <a:gd name="T49" fmla="*/ 41 h 87"/>
                  <a:gd name="T50" fmla="*/ 70 w 114"/>
                  <a:gd name="T51" fmla="*/ 46 h 87"/>
                  <a:gd name="T52" fmla="*/ 62 w 114"/>
                  <a:gd name="T53" fmla="*/ 51 h 87"/>
                  <a:gd name="T54" fmla="*/ 54 w 114"/>
                  <a:gd name="T55" fmla="*/ 56 h 87"/>
                  <a:gd name="T56" fmla="*/ 47 w 114"/>
                  <a:gd name="T57" fmla="*/ 60 h 87"/>
                  <a:gd name="T58" fmla="*/ 39 w 114"/>
                  <a:gd name="T59" fmla="*/ 64 h 87"/>
                  <a:gd name="T60" fmla="*/ 31 w 114"/>
                  <a:gd name="T61" fmla="*/ 68 h 87"/>
                  <a:gd name="T62" fmla="*/ 23 w 114"/>
                  <a:gd name="T63" fmla="*/ 72 h 87"/>
                  <a:gd name="T64" fmla="*/ 15 w 114"/>
                  <a:gd name="T65" fmla="*/ 76 h 87"/>
                  <a:gd name="T66" fmla="*/ 7 w 114"/>
                  <a:gd name="T67" fmla="*/ 80 h 87"/>
                  <a:gd name="T68" fmla="*/ 0 w 114"/>
                  <a:gd name="T69" fmla="*/ 83 h 87"/>
                  <a:gd name="T70" fmla="*/ 1 w 114"/>
                  <a:gd name="T71" fmla="*/ 8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1" y="86"/>
                    </a:moveTo>
                    <a:lnTo>
                      <a:pt x="1" y="86"/>
                    </a:lnTo>
                    <a:lnTo>
                      <a:pt x="9" y="83"/>
                    </a:lnTo>
                    <a:lnTo>
                      <a:pt x="17" y="80"/>
                    </a:lnTo>
                    <a:lnTo>
                      <a:pt x="25" y="76"/>
                    </a:lnTo>
                    <a:lnTo>
                      <a:pt x="33" y="72"/>
                    </a:lnTo>
                    <a:lnTo>
                      <a:pt x="40" y="68"/>
                    </a:lnTo>
                    <a:lnTo>
                      <a:pt x="49" y="64"/>
                    </a:lnTo>
                    <a:lnTo>
                      <a:pt x="56" y="59"/>
                    </a:lnTo>
                    <a:lnTo>
                      <a:pt x="64" y="54"/>
                    </a:lnTo>
                    <a:lnTo>
                      <a:pt x="72" y="49"/>
                    </a:lnTo>
                    <a:lnTo>
                      <a:pt x="79" y="44"/>
                    </a:lnTo>
                    <a:lnTo>
                      <a:pt x="86" y="38"/>
                    </a:lnTo>
                    <a:lnTo>
                      <a:pt x="92" y="32"/>
                    </a:lnTo>
                    <a:lnTo>
                      <a:pt x="98" y="25"/>
                    </a:lnTo>
                    <a:lnTo>
                      <a:pt x="103" y="18"/>
                    </a:lnTo>
                    <a:lnTo>
                      <a:pt x="108" y="10"/>
                    </a:lnTo>
                    <a:lnTo>
                      <a:pt x="113" y="2"/>
                    </a:lnTo>
                    <a:lnTo>
                      <a:pt x="109" y="0"/>
                    </a:lnTo>
                    <a:lnTo>
                      <a:pt x="105" y="9"/>
                    </a:lnTo>
                    <a:lnTo>
                      <a:pt x="100" y="16"/>
                    </a:lnTo>
                    <a:lnTo>
                      <a:pt x="95" y="22"/>
                    </a:lnTo>
                    <a:lnTo>
                      <a:pt x="89" y="29"/>
                    </a:lnTo>
                    <a:lnTo>
                      <a:pt x="83" y="36"/>
                    </a:lnTo>
                    <a:lnTo>
                      <a:pt x="77" y="41"/>
                    </a:lnTo>
                    <a:lnTo>
                      <a:pt x="70" y="46"/>
                    </a:lnTo>
                    <a:lnTo>
                      <a:pt x="62" y="51"/>
                    </a:lnTo>
                    <a:lnTo>
                      <a:pt x="54" y="56"/>
                    </a:lnTo>
                    <a:lnTo>
                      <a:pt x="47" y="60"/>
                    </a:lnTo>
                    <a:lnTo>
                      <a:pt x="39" y="64"/>
                    </a:lnTo>
                    <a:lnTo>
                      <a:pt x="31" y="68"/>
                    </a:lnTo>
                    <a:lnTo>
                      <a:pt x="23" y="72"/>
                    </a:lnTo>
                    <a:lnTo>
                      <a:pt x="15" y="76"/>
                    </a:lnTo>
                    <a:lnTo>
                      <a:pt x="7" y="80"/>
                    </a:lnTo>
                    <a:lnTo>
                      <a:pt x="0" y="83"/>
                    </a:lnTo>
                    <a:lnTo>
                      <a:pt x="1" y="8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3" name="Freeform 203">
                <a:extLst>
                  <a:ext uri="{FF2B5EF4-FFF2-40B4-BE49-F238E27FC236}">
                    <a16:creationId xmlns:a16="http://schemas.microsoft.com/office/drawing/2014/main" id="{934FC61E-0415-5DD0-36A3-1C7C2F9D8AF3}"/>
                  </a:ext>
                </a:extLst>
              </p:cNvPr>
              <p:cNvSpPr>
                <a:spLocks/>
              </p:cNvSpPr>
              <p:nvPr/>
            </p:nvSpPr>
            <p:spPr bwMode="auto">
              <a:xfrm>
                <a:off x="3954" y="1654"/>
                <a:ext cx="172" cy="47"/>
              </a:xfrm>
              <a:custGeom>
                <a:avLst/>
                <a:gdLst>
                  <a:gd name="T0" fmla="*/ 3 w 172"/>
                  <a:gd name="T1" fmla="*/ 46 h 47"/>
                  <a:gd name="T2" fmla="*/ 3 w 172"/>
                  <a:gd name="T3" fmla="*/ 46 h 47"/>
                  <a:gd name="T4" fmla="*/ 12 w 172"/>
                  <a:gd name="T5" fmla="*/ 39 h 47"/>
                  <a:gd name="T6" fmla="*/ 21 w 172"/>
                  <a:gd name="T7" fmla="*/ 34 h 47"/>
                  <a:gd name="T8" fmla="*/ 31 w 172"/>
                  <a:gd name="T9" fmla="*/ 29 h 47"/>
                  <a:gd name="T10" fmla="*/ 41 w 172"/>
                  <a:gd name="T11" fmla="*/ 25 h 47"/>
                  <a:gd name="T12" fmla="*/ 53 w 172"/>
                  <a:gd name="T13" fmla="*/ 22 h 47"/>
                  <a:gd name="T14" fmla="*/ 63 w 172"/>
                  <a:gd name="T15" fmla="*/ 21 h 47"/>
                  <a:gd name="T16" fmla="*/ 73 w 172"/>
                  <a:gd name="T17" fmla="*/ 19 h 47"/>
                  <a:gd name="T18" fmla="*/ 85 w 172"/>
                  <a:gd name="T19" fmla="*/ 18 h 47"/>
                  <a:gd name="T20" fmla="*/ 96 w 172"/>
                  <a:gd name="T21" fmla="*/ 17 h 47"/>
                  <a:gd name="T22" fmla="*/ 107 w 172"/>
                  <a:gd name="T23" fmla="*/ 16 h 47"/>
                  <a:gd name="T24" fmla="*/ 119 w 172"/>
                  <a:gd name="T25" fmla="*/ 15 h 47"/>
                  <a:gd name="T26" fmla="*/ 129 w 172"/>
                  <a:gd name="T27" fmla="*/ 14 h 47"/>
                  <a:gd name="T28" fmla="*/ 141 w 172"/>
                  <a:gd name="T29" fmla="*/ 12 h 47"/>
                  <a:gd name="T30" fmla="*/ 151 w 172"/>
                  <a:gd name="T31" fmla="*/ 10 h 47"/>
                  <a:gd name="T32" fmla="*/ 161 w 172"/>
                  <a:gd name="T33" fmla="*/ 7 h 47"/>
                  <a:gd name="T34" fmla="*/ 171 w 172"/>
                  <a:gd name="T35" fmla="*/ 3 h 47"/>
                  <a:gd name="T36" fmla="*/ 170 w 172"/>
                  <a:gd name="T37" fmla="*/ 0 h 47"/>
                  <a:gd name="T38" fmla="*/ 160 w 172"/>
                  <a:gd name="T39" fmla="*/ 3 h 47"/>
                  <a:gd name="T40" fmla="*/ 150 w 172"/>
                  <a:gd name="T41" fmla="*/ 6 h 47"/>
                  <a:gd name="T42" fmla="*/ 139 w 172"/>
                  <a:gd name="T43" fmla="*/ 9 h 47"/>
                  <a:gd name="T44" fmla="*/ 129 w 172"/>
                  <a:gd name="T45" fmla="*/ 10 h 47"/>
                  <a:gd name="T46" fmla="*/ 119 w 172"/>
                  <a:gd name="T47" fmla="*/ 12 h 47"/>
                  <a:gd name="T48" fmla="*/ 107 w 172"/>
                  <a:gd name="T49" fmla="*/ 12 h 47"/>
                  <a:gd name="T50" fmla="*/ 96 w 172"/>
                  <a:gd name="T51" fmla="*/ 13 h 47"/>
                  <a:gd name="T52" fmla="*/ 85 w 172"/>
                  <a:gd name="T53" fmla="*/ 14 h 47"/>
                  <a:gd name="T54" fmla="*/ 73 w 172"/>
                  <a:gd name="T55" fmla="*/ 15 h 47"/>
                  <a:gd name="T56" fmla="*/ 62 w 172"/>
                  <a:gd name="T57" fmla="*/ 17 h 47"/>
                  <a:gd name="T58" fmla="*/ 52 w 172"/>
                  <a:gd name="T59" fmla="*/ 19 h 47"/>
                  <a:gd name="T60" fmla="*/ 41 w 172"/>
                  <a:gd name="T61" fmla="*/ 22 h 47"/>
                  <a:gd name="T62" fmla="*/ 30 w 172"/>
                  <a:gd name="T63" fmla="*/ 25 h 47"/>
                  <a:gd name="T64" fmla="*/ 19 w 172"/>
                  <a:gd name="T65" fmla="*/ 30 h 47"/>
                  <a:gd name="T66" fmla="*/ 10 w 172"/>
                  <a:gd name="T67" fmla="*/ 36 h 47"/>
                  <a:gd name="T68" fmla="*/ 0 w 172"/>
                  <a:gd name="T69" fmla="*/ 43 h 47"/>
                  <a:gd name="T70" fmla="*/ 3 w 172"/>
                  <a:gd name="T71" fmla="*/ 46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7">
                    <a:moveTo>
                      <a:pt x="3" y="46"/>
                    </a:moveTo>
                    <a:lnTo>
                      <a:pt x="3" y="46"/>
                    </a:lnTo>
                    <a:lnTo>
                      <a:pt x="12" y="39"/>
                    </a:lnTo>
                    <a:lnTo>
                      <a:pt x="21" y="34"/>
                    </a:lnTo>
                    <a:lnTo>
                      <a:pt x="31" y="29"/>
                    </a:lnTo>
                    <a:lnTo>
                      <a:pt x="41" y="25"/>
                    </a:lnTo>
                    <a:lnTo>
                      <a:pt x="53" y="22"/>
                    </a:lnTo>
                    <a:lnTo>
                      <a:pt x="63" y="21"/>
                    </a:lnTo>
                    <a:lnTo>
                      <a:pt x="73" y="19"/>
                    </a:lnTo>
                    <a:lnTo>
                      <a:pt x="85" y="18"/>
                    </a:lnTo>
                    <a:lnTo>
                      <a:pt x="96" y="17"/>
                    </a:lnTo>
                    <a:lnTo>
                      <a:pt x="107" y="16"/>
                    </a:lnTo>
                    <a:lnTo>
                      <a:pt x="119" y="15"/>
                    </a:lnTo>
                    <a:lnTo>
                      <a:pt x="129" y="14"/>
                    </a:lnTo>
                    <a:lnTo>
                      <a:pt x="141" y="12"/>
                    </a:lnTo>
                    <a:lnTo>
                      <a:pt x="151" y="10"/>
                    </a:lnTo>
                    <a:lnTo>
                      <a:pt x="161" y="7"/>
                    </a:lnTo>
                    <a:lnTo>
                      <a:pt x="171" y="3"/>
                    </a:lnTo>
                    <a:lnTo>
                      <a:pt x="170" y="0"/>
                    </a:lnTo>
                    <a:lnTo>
                      <a:pt x="160" y="3"/>
                    </a:lnTo>
                    <a:lnTo>
                      <a:pt x="150" y="6"/>
                    </a:lnTo>
                    <a:lnTo>
                      <a:pt x="139" y="9"/>
                    </a:lnTo>
                    <a:lnTo>
                      <a:pt x="129" y="10"/>
                    </a:lnTo>
                    <a:lnTo>
                      <a:pt x="119" y="12"/>
                    </a:lnTo>
                    <a:lnTo>
                      <a:pt x="107" y="12"/>
                    </a:lnTo>
                    <a:lnTo>
                      <a:pt x="96" y="13"/>
                    </a:lnTo>
                    <a:lnTo>
                      <a:pt x="85" y="14"/>
                    </a:lnTo>
                    <a:lnTo>
                      <a:pt x="73" y="15"/>
                    </a:lnTo>
                    <a:lnTo>
                      <a:pt x="62" y="17"/>
                    </a:lnTo>
                    <a:lnTo>
                      <a:pt x="52" y="19"/>
                    </a:lnTo>
                    <a:lnTo>
                      <a:pt x="41" y="22"/>
                    </a:lnTo>
                    <a:lnTo>
                      <a:pt x="30" y="25"/>
                    </a:lnTo>
                    <a:lnTo>
                      <a:pt x="19" y="30"/>
                    </a:lnTo>
                    <a:lnTo>
                      <a:pt x="10" y="36"/>
                    </a:lnTo>
                    <a:lnTo>
                      <a:pt x="0" y="43"/>
                    </a:lnTo>
                    <a:lnTo>
                      <a:pt x="3"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4" name="Freeform 204">
                <a:extLst>
                  <a:ext uri="{FF2B5EF4-FFF2-40B4-BE49-F238E27FC236}">
                    <a16:creationId xmlns:a16="http://schemas.microsoft.com/office/drawing/2014/main" id="{D386D490-56D6-02B8-976E-69EB9ED1449C}"/>
                  </a:ext>
                </a:extLst>
              </p:cNvPr>
              <p:cNvSpPr>
                <a:spLocks/>
              </p:cNvSpPr>
              <p:nvPr/>
            </p:nvSpPr>
            <p:spPr bwMode="auto">
              <a:xfrm>
                <a:off x="3872" y="1697"/>
                <a:ext cx="86" cy="362"/>
              </a:xfrm>
              <a:custGeom>
                <a:avLst/>
                <a:gdLst>
                  <a:gd name="T0" fmla="*/ 5 w 86"/>
                  <a:gd name="T1" fmla="*/ 361 h 362"/>
                  <a:gd name="T2" fmla="*/ 5 w 86"/>
                  <a:gd name="T3" fmla="*/ 338 h 362"/>
                  <a:gd name="T4" fmla="*/ 5 w 86"/>
                  <a:gd name="T5" fmla="*/ 314 h 362"/>
                  <a:gd name="T6" fmla="*/ 4 w 86"/>
                  <a:gd name="T7" fmla="*/ 290 h 362"/>
                  <a:gd name="T8" fmla="*/ 3 w 86"/>
                  <a:gd name="T9" fmla="*/ 265 h 362"/>
                  <a:gd name="T10" fmla="*/ 3 w 86"/>
                  <a:gd name="T11" fmla="*/ 241 h 362"/>
                  <a:gd name="T12" fmla="*/ 3 w 86"/>
                  <a:gd name="T13" fmla="*/ 217 h 362"/>
                  <a:gd name="T14" fmla="*/ 4 w 86"/>
                  <a:gd name="T15" fmla="*/ 193 h 362"/>
                  <a:gd name="T16" fmla="*/ 6 w 86"/>
                  <a:gd name="T17" fmla="*/ 169 h 362"/>
                  <a:gd name="T18" fmla="*/ 9 w 86"/>
                  <a:gd name="T19" fmla="*/ 146 h 362"/>
                  <a:gd name="T20" fmla="*/ 14 w 86"/>
                  <a:gd name="T21" fmla="*/ 123 h 362"/>
                  <a:gd name="T22" fmla="*/ 20 w 86"/>
                  <a:gd name="T23" fmla="*/ 101 h 362"/>
                  <a:gd name="T24" fmla="*/ 29 w 86"/>
                  <a:gd name="T25" fmla="*/ 79 h 362"/>
                  <a:gd name="T26" fmla="*/ 38 w 86"/>
                  <a:gd name="T27" fmla="*/ 59 h 362"/>
                  <a:gd name="T28" fmla="*/ 51 w 86"/>
                  <a:gd name="T29" fmla="*/ 39 h 362"/>
                  <a:gd name="T30" fmla="*/ 67 w 86"/>
                  <a:gd name="T31" fmla="*/ 21 h 362"/>
                  <a:gd name="T32" fmla="*/ 85 w 86"/>
                  <a:gd name="T33" fmla="*/ 3 h 362"/>
                  <a:gd name="T34" fmla="*/ 73 w 86"/>
                  <a:gd name="T35" fmla="*/ 9 h 362"/>
                  <a:gd name="T36" fmla="*/ 56 w 86"/>
                  <a:gd name="T37" fmla="*/ 27 h 362"/>
                  <a:gd name="T38" fmla="*/ 42 w 86"/>
                  <a:gd name="T39" fmla="*/ 47 h 362"/>
                  <a:gd name="T40" fmla="*/ 30 w 86"/>
                  <a:gd name="T41" fmla="*/ 67 h 362"/>
                  <a:gd name="T42" fmla="*/ 20 w 86"/>
                  <a:gd name="T43" fmla="*/ 89 h 362"/>
                  <a:gd name="T44" fmla="*/ 13 w 86"/>
                  <a:gd name="T45" fmla="*/ 111 h 362"/>
                  <a:gd name="T46" fmla="*/ 8 w 86"/>
                  <a:gd name="T47" fmla="*/ 133 h 362"/>
                  <a:gd name="T48" fmla="*/ 4 w 86"/>
                  <a:gd name="T49" fmla="*/ 157 h 362"/>
                  <a:gd name="T50" fmla="*/ 2 w 86"/>
                  <a:gd name="T51" fmla="*/ 181 h 362"/>
                  <a:gd name="T52" fmla="*/ 0 w 86"/>
                  <a:gd name="T53" fmla="*/ 205 h 362"/>
                  <a:gd name="T54" fmla="*/ 0 w 86"/>
                  <a:gd name="T55" fmla="*/ 230 h 362"/>
                  <a:gd name="T56" fmla="*/ 0 w 86"/>
                  <a:gd name="T57" fmla="*/ 254 h 362"/>
                  <a:gd name="T58" fmla="*/ 0 w 86"/>
                  <a:gd name="T59" fmla="*/ 278 h 362"/>
                  <a:gd name="T60" fmla="*/ 0 w 86"/>
                  <a:gd name="T61" fmla="*/ 302 h 362"/>
                  <a:gd name="T62" fmla="*/ 2 w 86"/>
                  <a:gd name="T63" fmla="*/ 326 h 362"/>
                  <a:gd name="T64" fmla="*/ 2 w 86"/>
                  <a:gd name="T65" fmla="*/ 350 h 362"/>
                  <a:gd name="T66" fmla="*/ 5 w 86"/>
                  <a:gd name="T67" fmla="*/ 361 h 3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6" h="362">
                    <a:moveTo>
                      <a:pt x="5" y="361"/>
                    </a:moveTo>
                    <a:lnTo>
                      <a:pt x="5" y="361"/>
                    </a:lnTo>
                    <a:lnTo>
                      <a:pt x="5" y="350"/>
                    </a:lnTo>
                    <a:lnTo>
                      <a:pt x="5" y="338"/>
                    </a:lnTo>
                    <a:lnTo>
                      <a:pt x="5" y="326"/>
                    </a:lnTo>
                    <a:lnTo>
                      <a:pt x="5" y="314"/>
                    </a:lnTo>
                    <a:lnTo>
                      <a:pt x="4" y="302"/>
                    </a:lnTo>
                    <a:lnTo>
                      <a:pt x="4" y="290"/>
                    </a:lnTo>
                    <a:lnTo>
                      <a:pt x="4" y="278"/>
                    </a:lnTo>
                    <a:lnTo>
                      <a:pt x="3" y="265"/>
                    </a:lnTo>
                    <a:lnTo>
                      <a:pt x="3" y="254"/>
                    </a:lnTo>
                    <a:lnTo>
                      <a:pt x="3" y="241"/>
                    </a:lnTo>
                    <a:lnTo>
                      <a:pt x="3" y="230"/>
                    </a:lnTo>
                    <a:lnTo>
                      <a:pt x="3" y="217"/>
                    </a:lnTo>
                    <a:lnTo>
                      <a:pt x="4" y="205"/>
                    </a:lnTo>
                    <a:lnTo>
                      <a:pt x="4" y="193"/>
                    </a:lnTo>
                    <a:lnTo>
                      <a:pt x="5" y="181"/>
                    </a:lnTo>
                    <a:lnTo>
                      <a:pt x="6" y="169"/>
                    </a:lnTo>
                    <a:lnTo>
                      <a:pt x="8" y="157"/>
                    </a:lnTo>
                    <a:lnTo>
                      <a:pt x="9" y="146"/>
                    </a:lnTo>
                    <a:lnTo>
                      <a:pt x="12" y="134"/>
                    </a:lnTo>
                    <a:lnTo>
                      <a:pt x="14" y="123"/>
                    </a:lnTo>
                    <a:lnTo>
                      <a:pt x="17" y="112"/>
                    </a:lnTo>
                    <a:lnTo>
                      <a:pt x="20" y="101"/>
                    </a:lnTo>
                    <a:lnTo>
                      <a:pt x="24" y="90"/>
                    </a:lnTo>
                    <a:lnTo>
                      <a:pt x="29" y="79"/>
                    </a:lnTo>
                    <a:lnTo>
                      <a:pt x="34" y="69"/>
                    </a:lnTo>
                    <a:lnTo>
                      <a:pt x="38" y="59"/>
                    </a:lnTo>
                    <a:lnTo>
                      <a:pt x="44" y="49"/>
                    </a:lnTo>
                    <a:lnTo>
                      <a:pt x="51" y="39"/>
                    </a:lnTo>
                    <a:lnTo>
                      <a:pt x="59" y="30"/>
                    </a:lnTo>
                    <a:lnTo>
                      <a:pt x="67" y="21"/>
                    </a:lnTo>
                    <a:lnTo>
                      <a:pt x="75" y="11"/>
                    </a:lnTo>
                    <a:lnTo>
                      <a:pt x="85" y="3"/>
                    </a:lnTo>
                    <a:lnTo>
                      <a:pt x="82" y="0"/>
                    </a:lnTo>
                    <a:lnTo>
                      <a:pt x="73" y="9"/>
                    </a:lnTo>
                    <a:lnTo>
                      <a:pt x="64" y="18"/>
                    </a:lnTo>
                    <a:lnTo>
                      <a:pt x="56" y="27"/>
                    </a:lnTo>
                    <a:lnTo>
                      <a:pt x="48" y="37"/>
                    </a:lnTo>
                    <a:lnTo>
                      <a:pt x="42" y="47"/>
                    </a:lnTo>
                    <a:lnTo>
                      <a:pt x="35" y="57"/>
                    </a:lnTo>
                    <a:lnTo>
                      <a:pt x="30" y="67"/>
                    </a:lnTo>
                    <a:lnTo>
                      <a:pt x="25" y="77"/>
                    </a:lnTo>
                    <a:lnTo>
                      <a:pt x="20" y="89"/>
                    </a:lnTo>
                    <a:lnTo>
                      <a:pt x="16" y="99"/>
                    </a:lnTo>
                    <a:lnTo>
                      <a:pt x="13" y="111"/>
                    </a:lnTo>
                    <a:lnTo>
                      <a:pt x="10" y="122"/>
                    </a:lnTo>
                    <a:lnTo>
                      <a:pt x="8" y="133"/>
                    </a:lnTo>
                    <a:lnTo>
                      <a:pt x="5" y="145"/>
                    </a:lnTo>
                    <a:lnTo>
                      <a:pt x="4" y="157"/>
                    </a:lnTo>
                    <a:lnTo>
                      <a:pt x="2" y="169"/>
                    </a:lnTo>
                    <a:lnTo>
                      <a:pt x="2" y="181"/>
                    </a:lnTo>
                    <a:lnTo>
                      <a:pt x="0" y="193"/>
                    </a:lnTo>
                    <a:lnTo>
                      <a:pt x="0" y="205"/>
                    </a:lnTo>
                    <a:lnTo>
                      <a:pt x="0" y="217"/>
                    </a:lnTo>
                    <a:lnTo>
                      <a:pt x="0" y="230"/>
                    </a:lnTo>
                    <a:lnTo>
                      <a:pt x="0" y="241"/>
                    </a:lnTo>
                    <a:lnTo>
                      <a:pt x="0" y="254"/>
                    </a:lnTo>
                    <a:lnTo>
                      <a:pt x="0" y="265"/>
                    </a:lnTo>
                    <a:lnTo>
                      <a:pt x="0" y="278"/>
                    </a:lnTo>
                    <a:lnTo>
                      <a:pt x="0" y="290"/>
                    </a:lnTo>
                    <a:lnTo>
                      <a:pt x="0" y="302"/>
                    </a:lnTo>
                    <a:lnTo>
                      <a:pt x="1" y="314"/>
                    </a:lnTo>
                    <a:lnTo>
                      <a:pt x="2" y="326"/>
                    </a:lnTo>
                    <a:lnTo>
                      <a:pt x="2" y="338"/>
                    </a:lnTo>
                    <a:lnTo>
                      <a:pt x="2" y="350"/>
                    </a:lnTo>
                    <a:lnTo>
                      <a:pt x="2" y="361"/>
                    </a:lnTo>
                    <a:lnTo>
                      <a:pt x="5" y="3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5" name="Freeform 205">
                <a:extLst>
                  <a:ext uri="{FF2B5EF4-FFF2-40B4-BE49-F238E27FC236}">
                    <a16:creationId xmlns:a16="http://schemas.microsoft.com/office/drawing/2014/main" id="{22080E53-F004-37E0-F7CD-01920BE0A7AE}"/>
                  </a:ext>
                </a:extLst>
              </p:cNvPr>
              <p:cNvSpPr>
                <a:spLocks/>
              </p:cNvSpPr>
              <p:nvPr/>
            </p:nvSpPr>
            <p:spPr bwMode="auto">
              <a:xfrm>
                <a:off x="3866" y="2058"/>
                <a:ext cx="17" cy="237"/>
              </a:xfrm>
              <a:custGeom>
                <a:avLst/>
                <a:gdLst>
                  <a:gd name="T0" fmla="*/ 4 w 17"/>
                  <a:gd name="T1" fmla="*/ 236 h 237"/>
                  <a:gd name="T2" fmla="*/ 8 w 17"/>
                  <a:gd name="T3" fmla="*/ 222 h 237"/>
                  <a:gd name="T4" fmla="*/ 10 w 17"/>
                  <a:gd name="T5" fmla="*/ 207 h 237"/>
                  <a:gd name="T6" fmla="*/ 12 w 17"/>
                  <a:gd name="T7" fmla="*/ 192 h 237"/>
                  <a:gd name="T8" fmla="*/ 13 w 17"/>
                  <a:gd name="T9" fmla="*/ 177 h 237"/>
                  <a:gd name="T10" fmla="*/ 14 w 17"/>
                  <a:gd name="T11" fmla="*/ 163 h 237"/>
                  <a:gd name="T12" fmla="*/ 14 w 17"/>
                  <a:gd name="T13" fmla="*/ 148 h 237"/>
                  <a:gd name="T14" fmla="*/ 16 w 17"/>
                  <a:gd name="T15" fmla="*/ 133 h 237"/>
                  <a:gd name="T16" fmla="*/ 16 w 17"/>
                  <a:gd name="T17" fmla="*/ 119 h 237"/>
                  <a:gd name="T18" fmla="*/ 16 w 17"/>
                  <a:gd name="T19" fmla="*/ 104 h 237"/>
                  <a:gd name="T20" fmla="*/ 14 w 17"/>
                  <a:gd name="T21" fmla="*/ 89 h 237"/>
                  <a:gd name="T22" fmla="*/ 14 w 17"/>
                  <a:gd name="T23" fmla="*/ 74 h 237"/>
                  <a:gd name="T24" fmla="*/ 13 w 17"/>
                  <a:gd name="T25" fmla="*/ 59 h 237"/>
                  <a:gd name="T26" fmla="*/ 13 w 17"/>
                  <a:gd name="T27" fmla="*/ 45 h 237"/>
                  <a:gd name="T28" fmla="*/ 13 w 17"/>
                  <a:gd name="T29" fmla="*/ 30 h 237"/>
                  <a:gd name="T30" fmla="*/ 12 w 17"/>
                  <a:gd name="T31" fmla="*/ 15 h 237"/>
                  <a:gd name="T32" fmla="*/ 12 w 17"/>
                  <a:gd name="T33" fmla="*/ 0 h 237"/>
                  <a:gd name="T34" fmla="*/ 9 w 17"/>
                  <a:gd name="T35" fmla="*/ 0 h 237"/>
                  <a:gd name="T36" fmla="*/ 9 w 17"/>
                  <a:gd name="T37" fmla="*/ 15 h 237"/>
                  <a:gd name="T38" fmla="*/ 9 w 17"/>
                  <a:gd name="T39" fmla="*/ 30 h 237"/>
                  <a:gd name="T40" fmla="*/ 9 w 17"/>
                  <a:gd name="T41" fmla="*/ 45 h 237"/>
                  <a:gd name="T42" fmla="*/ 9 w 17"/>
                  <a:gd name="T43" fmla="*/ 59 h 237"/>
                  <a:gd name="T44" fmla="*/ 10 w 17"/>
                  <a:gd name="T45" fmla="*/ 74 h 237"/>
                  <a:gd name="T46" fmla="*/ 10 w 17"/>
                  <a:gd name="T47" fmla="*/ 89 h 237"/>
                  <a:gd name="T48" fmla="*/ 11 w 17"/>
                  <a:gd name="T49" fmla="*/ 104 h 237"/>
                  <a:gd name="T50" fmla="*/ 11 w 17"/>
                  <a:gd name="T51" fmla="*/ 119 h 237"/>
                  <a:gd name="T52" fmla="*/ 11 w 17"/>
                  <a:gd name="T53" fmla="*/ 133 h 237"/>
                  <a:gd name="T54" fmla="*/ 10 w 17"/>
                  <a:gd name="T55" fmla="*/ 148 h 237"/>
                  <a:gd name="T56" fmla="*/ 10 w 17"/>
                  <a:gd name="T57" fmla="*/ 163 h 237"/>
                  <a:gd name="T58" fmla="*/ 9 w 17"/>
                  <a:gd name="T59" fmla="*/ 177 h 237"/>
                  <a:gd name="T60" fmla="*/ 8 w 17"/>
                  <a:gd name="T61" fmla="*/ 192 h 237"/>
                  <a:gd name="T62" fmla="*/ 5 w 17"/>
                  <a:gd name="T63" fmla="*/ 206 h 237"/>
                  <a:gd name="T64" fmla="*/ 3 w 17"/>
                  <a:gd name="T65" fmla="*/ 221 h 237"/>
                  <a:gd name="T66" fmla="*/ 0 w 17"/>
                  <a:gd name="T67" fmla="*/ 235 h 237"/>
                  <a:gd name="T68" fmla="*/ 4 w 17"/>
                  <a:gd name="T69" fmla="*/ 236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 h="237">
                    <a:moveTo>
                      <a:pt x="4" y="236"/>
                    </a:moveTo>
                    <a:lnTo>
                      <a:pt x="8" y="222"/>
                    </a:lnTo>
                    <a:lnTo>
                      <a:pt x="10" y="207"/>
                    </a:lnTo>
                    <a:lnTo>
                      <a:pt x="12" y="192"/>
                    </a:lnTo>
                    <a:lnTo>
                      <a:pt x="13" y="177"/>
                    </a:lnTo>
                    <a:lnTo>
                      <a:pt x="14" y="163"/>
                    </a:lnTo>
                    <a:lnTo>
                      <a:pt x="14" y="148"/>
                    </a:lnTo>
                    <a:lnTo>
                      <a:pt x="16" y="133"/>
                    </a:lnTo>
                    <a:lnTo>
                      <a:pt x="16" y="119"/>
                    </a:lnTo>
                    <a:lnTo>
                      <a:pt x="16" y="104"/>
                    </a:lnTo>
                    <a:lnTo>
                      <a:pt x="14" y="89"/>
                    </a:lnTo>
                    <a:lnTo>
                      <a:pt x="14" y="74"/>
                    </a:lnTo>
                    <a:lnTo>
                      <a:pt x="13" y="59"/>
                    </a:lnTo>
                    <a:lnTo>
                      <a:pt x="13" y="45"/>
                    </a:lnTo>
                    <a:lnTo>
                      <a:pt x="13" y="30"/>
                    </a:lnTo>
                    <a:lnTo>
                      <a:pt x="12" y="15"/>
                    </a:lnTo>
                    <a:lnTo>
                      <a:pt x="12" y="0"/>
                    </a:lnTo>
                    <a:lnTo>
                      <a:pt x="9" y="0"/>
                    </a:lnTo>
                    <a:lnTo>
                      <a:pt x="9" y="15"/>
                    </a:lnTo>
                    <a:lnTo>
                      <a:pt x="9" y="30"/>
                    </a:lnTo>
                    <a:lnTo>
                      <a:pt x="9" y="45"/>
                    </a:lnTo>
                    <a:lnTo>
                      <a:pt x="9" y="59"/>
                    </a:lnTo>
                    <a:lnTo>
                      <a:pt x="10" y="74"/>
                    </a:lnTo>
                    <a:lnTo>
                      <a:pt x="10" y="89"/>
                    </a:lnTo>
                    <a:lnTo>
                      <a:pt x="11" y="104"/>
                    </a:lnTo>
                    <a:lnTo>
                      <a:pt x="11" y="119"/>
                    </a:lnTo>
                    <a:lnTo>
                      <a:pt x="11" y="133"/>
                    </a:lnTo>
                    <a:lnTo>
                      <a:pt x="10" y="148"/>
                    </a:lnTo>
                    <a:lnTo>
                      <a:pt x="10" y="163"/>
                    </a:lnTo>
                    <a:lnTo>
                      <a:pt x="9" y="177"/>
                    </a:lnTo>
                    <a:lnTo>
                      <a:pt x="8" y="192"/>
                    </a:lnTo>
                    <a:lnTo>
                      <a:pt x="5" y="206"/>
                    </a:lnTo>
                    <a:lnTo>
                      <a:pt x="3" y="221"/>
                    </a:lnTo>
                    <a:lnTo>
                      <a:pt x="0" y="235"/>
                    </a:lnTo>
                    <a:lnTo>
                      <a:pt x="4" y="2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6" name="Freeform 206">
                <a:extLst>
                  <a:ext uri="{FF2B5EF4-FFF2-40B4-BE49-F238E27FC236}">
                    <a16:creationId xmlns:a16="http://schemas.microsoft.com/office/drawing/2014/main" id="{D41B94DA-0449-B4C1-A164-E152E3C1053F}"/>
                  </a:ext>
                </a:extLst>
              </p:cNvPr>
              <p:cNvSpPr>
                <a:spLocks/>
              </p:cNvSpPr>
              <p:nvPr/>
            </p:nvSpPr>
            <p:spPr bwMode="auto">
              <a:xfrm>
                <a:off x="3866" y="2293"/>
                <a:ext cx="17" cy="17"/>
              </a:xfrm>
              <a:custGeom>
                <a:avLst/>
                <a:gdLst>
                  <a:gd name="T0" fmla="*/ 0 w 17"/>
                  <a:gd name="T1" fmla="*/ 0 h 17"/>
                  <a:gd name="T2" fmla="*/ 4 w 17"/>
                  <a:gd name="T3" fmla="*/ 5 h 17"/>
                  <a:gd name="T4" fmla="*/ 8 w 17"/>
                  <a:gd name="T5" fmla="*/ 16 h 17"/>
                  <a:gd name="T6" fmla="*/ 12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5"/>
                    </a:lnTo>
                    <a:lnTo>
                      <a:pt x="8" y="16"/>
                    </a:lnTo>
                    <a:lnTo>
                      <a:pt x="12"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7" name="Freeform 207">
                <a:extLst>
                  <a:ext uri="{FF2B5EF4-FFF2-40B4-BE49-F238E27FC236}">
                    <a16:creationId xmlns:a16="http://schemas.microsoft.com/office/drawing/2014/main" id="{395F5F60-6722-3C4A-81ED-854ADA1C2A15}"/>
                  </a:ext>
                </a:extLst>
              </p:cNvPr>
              <p:cNvSpPr>
                <a:spLocks/>
              </p:cNvSpPr>
              <p:nvPr/>
            </p:nvSpPr>
            <p:spPr bwMode="auto">
              <a:xfrm>
                <a:off x="4028" y="3369"/>
                <a:ext cx="17" cy="17"/>
              </a:xfrm>
              <a:custGeom>
                <a:avLst/>
                <a:gdLst>
                  <a:gd name="T0" fmla="*/ 16 w 17"/>
                  <a:gd name="T1" fmla="*/ 16 h 17"/>
                  <a:gd name="T2" fmla="*/ 12 w 17"/>
                  <a:gd name="T3" fmla="*/ 0 h 17"/>
                  <a:gd name="T4" fmla="*/ 4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4"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8" name="Freeform 208">
                <a:extLst>
                  <a:ext uri="{FF2B5EF4-FFF2-40B4-BE49-F238E27FC236}">
                    <a16:creationId xmlns:a16="http://schemas.microsoft.com/office/drawing/2014/main" id="{D8262241-402E-99C4-0AB6-BFDC938B2327}"/>
                  </a:ext>
                </a:extLst>
              </p:cNvPr>
              <p:cNvSpPr>
                <a:spLocks/>
              </p:cNvSpPr>
              <p:nvPr/>
            </p:nvSpPr>
            <p:spPr bwMode="auto">
              <a:xfrm>
                <a:off x="4028" y="3371"/>
                <a:ext cx="26" cy="79"/>
              </a:xfrm>
              <a:custGeom>
                <a:avLst/>
                <a:gdLst>
                  <a:gd name="T0" fmla="*/ 25 w 26"/>
                  <a:gd name="T1" fmla="*/ 77 h 79"/>
                  <a:gd name="T2" fmla="*/ 25 w 26"/>
                  <a:gd name="T3" fmla="*/ 77 h 79"/>
                  <a:gd name="T4" fmla="*/ 24 w 26"/>
                  <a:gd name="T5" fmla="*/ 72 h 79"/>
                  <a:gd name="T6" fmla="*/ 23 w 26"/>
                  <a:gd name="T7" fmla="*/ 68 h 79"/>
                  <a:gd name="T8" fmla="*/ 21 w 26"/>
                  <a:gd name="T9" fmla="*/ 63 h 79"/>
                  <a:gd name="T10" fmla="*/ 20 w 26"/>
                  <a:gd name="T11" fmla="*/ 58 h 79"/>
                  <a:gd name="T12" fmla="*/ 18 w 26"/>
                  <a:gd name="T13" fmla="*/ 53 h 79"/>
                  <a:gd name="T14" fmla="*/ 17 w 26"/>
                  <a:gd name="T15" fmla="*/ 49 h 79"/>
                  <a:gd name="T16" fmla="*/ 15 w 26"/>
                  <a:gd name="T17" fmla="*/ 44 h 79"/>
                  <a:gd name="T18" fmla="*/ 14 w 26"/>
                  <a:gd name="T19" fmla="*/ 39 h 79"/>
                  <a:gd name="T20" fmla="*/ 13 w 26"/>
                  <a:gd name="T21" fmla="*/ 34 h 79"/>
                  <a:gd name="T22" fmla="*/ 11 w 26"/>
                  <a:gd name="T23" fmla="*/ 29 h 79"/>
                  <a:gd name="T24" fmla="*/ 10 w 26"/>
                  <a:gd name="T25" fmla="*/ 25 h 79"/>
                  <a:gd name="T26" fmla="*/ 9 w 26"/>
                  <a:gd name="T27" fmla="*/ 19 h 79"/>
                  <a:gd name="T28" fmla="*/ 7 w 26"/>
                  <a:gd name="T29" fmla="*/ 15 h 79"/>
                  <a:gd name="T30" fmla="*/ 6 w 26"/>
                  <a:gd name="T31" fmla="*/ 9 h 79"/>
                  <a:gd name="T32" fmla="*/ 5 w 26"/>
                  <a:gd name="T33" fmla="*/ 5 h 79"/>
                  <a:gd name="T34" fmla="*/ 4 w 26"/>
                  <a:gd name="T35" fmla="*/ 0 h 79"/>
                  <a:gd name="T36" fmla="*/ 0 w 26"/>
                  <a:gd name="T37" fmla="*/ 0 h 79"/>
                  <a:gd name="T38" fmla="*/ 1 w 26"/>
                  <a:gd name="T39" fmla="*/ 6 h 79"/>
                  <a:gd name="T40" fmla="*/ 3 w 26"/>
                  <a:gd name="T41" fmla="*/ 10 h 79"/>
                  <a:gd name="T42" fmla="*/ 3 w 26"/>
                  <a:gd name="T43" fmla="*/ 16 h 79"/>
                  <a:gd name="T44" fmla="*/ 5 w 26"/>
                  <a:gd name="T45" fmla="*/ 21 h 79"/>
                  <a:gd name="T46" fmla="*/ 6 w 26"/>
                  <a:gd name="T47" fmla="*/ 26 h 79"/>
                  <a:gd name="T48" fmla="*/ 8 w 26"/>
                  <a:gd name="T49" fmla="*/ 31 h 79"/>
                  <a:gd name="T50" fmla="*/ 9 w 26"/>
                  <a:gd name="T51" fmla="*/ 35 h 79"/>
                  <a:gd name="T52" fmla="*/ 10 w 26"/>
                  <a:gd name="T53" fmla="*/ 40 h 79"/>
                  <a:gd name="T54" fmla="*/ 11 w 26"/>
                  <a:gd name="T55" fmla="*/ 45 h 79"/>
                  <a:gd name="T56" fmla="*/ 13 w 26"/>
                  <a:gd name="T57" fmla="*/ 49 h 79"/>
                  <a:gd name="T58" fmla="*/ 15 w 26"/>
                  <a:gd name="T59" fmla="*/ 54 h 79"/>
                  <a:gd name="T60" fmla="*/ 16 w 26"/>
                  <a:gd name="T61" fmla="*/ 59 h 79"/>
                  <a:gd name="T62" fmla="*/ 17 w 26"/>
                  <a:gd name="T63" fmla="*/ 64 h 79"/>
                  <a:gd name="T64" fmla="*/ 19 w 26"/>
                  <a:gd name="T65" fmla="*/ 69 h 79"/>
                  <a:gd name="T66" fmla="*/ 20 w 26"/>
                  <a:gd name="T67" fmla="*/ 73 h 79"/>
                  <a:gd name="T68" fmla="*/ 21 w 26"/>
                  <a:gd name="T69" fmla="*/ 78 h 79"/>
                  <a:gd name="T70" fmla="*/ 25 w 26"/>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6" h="79">
                    <a:moveTo>
                      <a:pt x="25" y="77"/>
                    </a:moveTo>
                    <a:lnTo>
                      <a:pt x="25" y="77"/>
                    </a:lnTo>
                    <a:lnTo>
                      <a:pt x="24" y="72"/>
                    </a:lnTo>
                    <a:lnTo>
                      <a:pt x="23" y="68"/>
                    </a:lnTo>
                    <a:lnTo>
                      <a:pt x="21" y="63"/>
                    </a:lnTo>
                    <a:lnTo>
                      <a:pt x="20" y="58"/>
                    </a:lnTo>
                    <a:lnTo>
                      <a:pt x="18" y="53"/>
                    </a:lnTo>
                    <a:lnTo>
                      <a:pt x="17" y="49"/>
                    </a:lnTo>
                    <a:lnTo>
                      <a:pt x="15" y="44"/>
                    </a:lnTo>
                    <a:lnTo>
                      <a:pt x="14" y="39"/>
                    </a:lnTo>
                    <a:lnTo>
                      <a:pt x="13" y="34"/>
                    </a:lnTo>
                    <a:lnTo>
                      <a:pt x="11" y="29"/>
                    </a:lnTo>
                    <a:lnTo>
                      <a:pt x="10" y="25"/>
                    </a:lnTo>
                    <a:lnTo>
                      <a:pt x="9" y="19"/>
                    </a:lnTo>
                    <a:lnTo>
                      <a:pt x="7" y="15"/>
                    </a:lnTo>
                    <a:lnTo>
                      <a:pt x="6" y="9"/>
                    </a:lnTo>
                    <a:lnTo>
                      <a:pt x="5" y="5"/>
                    </a:lnTo>
                    <a:lnTo>
                      <a:pt x="4" y="0"/>
                    </a:lnTo>
                    <a:lnTo>
                      <a:pt x="0" y="0"/>
                    </a:lnTo>
                    <a:lnTo>
                      <a:pt x="1" y="6"/>
                    </a:lnTo>
                    <a:lnTo>
                      <a:pt x="3" y="10"/>
                    </a:lnTo>
                    <a:lnTo>
                      <a:pt x="3" y="16"/>
                    </a:lnTo>
                    <a:lnTo>
                      <a:pt x="5" y="21"/>
                    </a:lnTo>
                    <a:lnTo>
                      <a:pt x="6" y="26"/>
                    </a:lnTo>
                    <a:lnTo>
                      <a:pt x="8" y="31"/>
                    </a:lnTo>
                    <a:lnTo>
                      <a:pt x="9" y="35"/>
                    </a:lnTo>
                    <a:lnTo>
                      <a:pt x="10" y="40"/>
                    </a:lnTo>
                    <a:lnTo>
                      <a:pt x="11" y="45"/>
                    </a:lnTo>
                    <a:lnTo>
                      <a:pt x="13" y="49"/>
                    </a:lnTo>
                    <a:lnTo>
                      <a:pt x="15" y="54"/>
                    </a:lnTo>
                    <a:lnTo>
                      <a:pt x="16" y="59"/>
                    </a:lnTo>
                    <a:lnTo>
                      <a:pt x="17" y="64"/>
                    </a:lnTo>
                    <a:lnTo>
                      <a:pt x="19" y="69"/>
                    </a:lnTo>
                    <a:lnTo>
                      <a:pt x="20" y="73"/>
                    </a:lnTo>
                    <a:lnTo>
                      <a:pt x="21" y="78"/>
                    </a:lnTo>
                    <a:lnTo>
                      <a:pt x="25"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39" name="Freeform 209">
                <a:extLst>
                  <a:ext uri="{FF2B5EF4-FFF2-40B4-BE49-F238E27FC236}">
                    <a16:creationId xmlns:a16="http://schemas.microsoft.com/office/drawing/2014/main" id="{5D9BDAC1-D13E-C67F-00A0-E2EAA9BCE9EE}"/>
                  </a:ext>
                </a:extLst>
              </p:cNvPr>
              <p:cNvSpPr>
                <a:spLocks/>
              </p:cNvSpPr>
              <p:nvPr/>
            </p:nvSpPr>
            <p:spPr bwMode="auto">
              <a:xfrm>
                <a:off x="4361" y="3370"/>
                <a:ext cx="17" cy="79"/>
              </a:xfrm>
              <a:custGeom>
                <a:avLst/>
                <a:gdLst>
                  <a:gd name="T0" fmla="*/ 5 w 17"/>
                  <a:gd name="T1" fmla="*/ 0 h 79"/>
                  <a:gd name="T2" fmla="*/ 0 w 17"/>
                  <a:gd name="T3" fmla="*/ 0 h 79"/>
                  <a:gd name="T4" fmla="*/ 5 w 17"/>
                  <a:gd name="T5" fmla="*/ 78 h 79"/>
                  <a:gd name="T6" fmla="*/ 16 w 17"/>
                  <a:gd name="T7" fmla="*/ 78 h 79"/>
                  <a:gd name="T8" fmla="*/ 10 w 17"/>
                  <a:gd name="T9" fmla="*/ 0 h 79"/>
                  <a:gd name="T10" fmla="*/ 5 w 17"/>
                  <a:gd name="T11" fmla="*/ 0 h 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9">
                    <a:moveTo>
                      <a:pt x="5" y="0"/>
                    </a:moveTo>
                    <a:lnTo>
                      <a:pt x="0" y="0"/>
                    </a:lnTo>
                    <a:lnTo>
                      <a:pt x="5" y="78"/>
                    </a:lnTo>
                    <a:lnTo>
                      <a:pt x="16" y="78"/>
                    </a:lnTo>
                    <a:lnTo>
                      <a:pt x="10" y="0"/>
                    </a:lnTo>
                    <a:lnTo>
                      <a:pt x="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0" name="Freeform 210">
                <a:extLst>
                  <a:ext uri="{FF2B5EF4-FFF2-40B4-BE49-F238E27FC236}">
                    <a16:creationId xmlns:a16="http://schemas.microsoft.com/office/drawing/2014/main" id="{10FDE717-ADE9-B4A0-4097-43769668402E}"/>
                  </a:ext>
                </a:extLst>
              </p:cNvPr>
              <p:cNvSpPr>
                <a:spLocks/>
              </p:cNvSpPr>
              <p:nvPr/>
            </p:nvSpPr>
            <p:spPr bwMode="auto">
              <a:xfrm>
                <a:off x="4361" y="3368"/>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1" name="Freeform 211">
                <a:extLst>
                  <a:ext uri="{FF2B5EF4-FFF2-40B4-BE49-F238E27FC236}">
                    <a16:creationId xmlns:a16="http://schemas.microsoft.com/office/drawing/2014/main" id="{9D38E56E-8BDB-8405-ECE7-AA5D89A7CA24}"/>
                  </a:ext>
                </a:extLst>
              </p:cNvPr>
              <p:cNvSpPr>
                <a:spLocks/>
              </p:cNvSpPr>
              <p:nvPr/>
            </p:nvSpPr>
            <p:spPr bwMode="auto">
              <a:xfrm>
                <a:off x="4568" y="1223"/>
                <a:ext cx="62" cy="178"/>
              </a:xfrm>
              <a:custGeom>
                <a:avLst/>
                <a:gdLst>
                  <a:gd name="T0" fmla="*/ 0 w 62"/>
                  <a:gd name="T1" fmla="*/ 0 h 178"/>
                  <a:gd name="T2" fmla="*/ 0 w 62"/>
                  <a:gd name="T3" fmla="*/ 0 h 178"/>
                  <a:gd name="T4" fmla="*/ 3 w 62"/>
                  <a:gd name="T5" fmla="*/ 11 h 178"/>
                  <a:gd name="T6" fmla="*/ 6 w 62"/>
                  <a:gd name="T7" fmla="*/ 22 h 178"/>
                  <a:gd name="T8" fmla="*/ 10 w 62"/>
                  <a:gd name="T9" fmla="*/ 34 h 178"/>
                  <a:gd name="T10" fmla="*/ 13 w 62"/>
                  <a:gd name="T11" fmla="*/ 45 h 178"/>
                  <a:gd name="T12" fmla="*/ 16 w 62"/>
                  <a:gd name="T13" fmla="*/ 56 h 178"/>
                  <a:gd name="T14" fmla="*/ 20 w 62"/>
                  <a:gd name="T15" fmla="*/ 67 h 178"/>
                  <a:gd name="T16" fmla="*/ 23 w 62"/>
                  <a:gd name="T17" fmla="*/ 79 h 178"/>
                  <a:gd name="T18" fmla="*/ 27 w 62"/>
                  <a:gd name="T19" fmla="*/ 90 h 178"/>
                  <a:gd name="T20" fmla="*/ 31 w 62"/>
                  <a:gd name="T21" fmla="*/ 101 h 178"/>
                  <a:gd name="T22" fmla="*/ 35 w 62"/>
                  <a:gd name="T23" fmla="*/ 112 h 178"/>
                  <a:gd name="T24" fmla="*/ 38 w 62"/>
                  <a:gd name="T25" fmla="*/ 123 h 178"/>
                  <a:gd name="T26" fmla="*/ 43 w 62"/>
                  <a:gd name="T27" fmla="*/ 134 h 178"/>
                  <a:gd name="T28" fmla="*/ 47 w 62"/>
                  <a:gd name="T29" fmla="*/ 145 h 178"/>
                  <a:gd name="T30" fmla="*/ 52 w 62"/>
                  <a:gd name="T31" fmla="*/ 156 h 178"/>
                  <a:gd name="T32" fmla="*/ 56 w 62"/>
                  <a:gd name="T33" fmla="*/ 167 h 178"/>
                  <a:gd name="T34" fmla="*/ 61 w 62"/>
                  <a:gd name="T35" fmla="*/ 177 h 1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2" h="178">
                    <a:moveTo>
                      <a:pt x="0" y="0"/>
                    </a:moveTo>
                    <a:lnTo>
                      <a:pt x="0" y="0"/>
                    </a:lnTo>
                    <a:lnTo>
                      <a:pt x="3" y="11"/>
                    </a:lnTo>
                    <a:lnTo>
                      <a:pt x="6" y="22"/>
                    </a:lnTo>
                    <a:lnTo>
                      <a:pt x="10" y="34"/>
                    </a:lnTo>
                    <a:lnTo>
                      <a:pt x="13" y="45"/>
                    </a:lnTo>
                    <a:lnTo>
                      <a:pt x="16" y="56"/>
                    </a:lnTo>
                    <a:lnTo>
                      <a:pt x="20" y="67"/>
                    </a:lnTo>
                    <a:lnTo>
                      <a:pt x="23" y="79"/>
                    </a:lnTo>
                    <a:lnTo>
                      <a:pt x="27" y="90"/>
                    </a:lnTo>
                    <a:lnTo>
                      <a:pt x="31" y="101"/>
                    </a:lnTo>
                    <a:lnTo>
                      <a:pt x="35" y="112"/>
                    </a:lnTo>
                    <a:lnTo>
                      <a:pt x="38" y="123"/>
                    </a:lnTo>
                    <a:lnTo>
                      <a:pt x="43" y="134"/>
                    </a:lnTo>
                    <a:lnTo>
                      <a:pt x="47" y="145"/>
                    </a:lnTo>
                    <a:lnTo>
                      <a:pt x="52" y="156"/>
                    </a:lnTo>
                    <a:lnTo>
                      <a:pt x="56" y="167"/>
                    </a:lnTo>
                    <a:lnTo>
                      <a:pt x="61" y="17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2" name="Freeform 212">
                <a:extLst>
                  <a:ext uri="{FF2B5EF4-FFF2-40B4-BE49-F238E27FC236}">
                    <a16:creationId xmlns:a16="http://schemas.microsoft.com/office/drawing/2014/main" id="{21B2F319-E0D9-13B5-B350-E165B2696180}"/>
                  </a:ext>
                </a:extLst>
              </p:cNvPr>
              <p:cNvSpPr>
                <a:spLocks/>
              </p:cNvSpPr>
              <p:nvPr/>
            </p:nvSpPr>
            <p:spPr bwMode="auto">
              <a:xfrm>
                <a:off x="4197" y="1058"/>
                <a:ext cx="347" cy="485"/>
              </a:xfrm>
              <a:custGeom>
                <a:avLst/>
                <a:gdLst>
                  <a:gd name="T0" fmla="*/ 33 w 347"/>
                  <a:gd name="T1" fmla="*/ 75 h 485"/>
                  <a:gd name="T2" fmla="*/ 20 w 347"/>
                  <a:gd name="T3" fmla="*/ 108 h 485"/>
                  <a:gd name="T4" fmla="*/ 11 w 347"/>
                  <a:gd name="T5" fmla="*/ 143 h 485"/>
                  <a:gd name="T6" fmla="*/ 4 w 347"/>
                  <a:gd name="T7" fmla="*/ 177 h 485"/>
                  <a:gd name="T8" fmla="*/ 1 w 347"/>
                  <a:gd name="T9" fmla="*/ 212 h 485"/>
                  <a:gd name="T10" fmla="*/ 0 w 347"/>
                  <a:gd name="T11" fmla="*/ 247 h 485"/>
                  <a:gd name="T12" fmla="*/ 3 w 347"/>
                  <a:gd name="T13" fmla="*/ 281 h 485"/>
                  <a:gd name="T14" fmla="*/ 9 w 347"/>
                  <a:gd name="T15" fmla="*/ 316 h 485"/>
                  <a:gd name="T16" fmla="*/ 15 w 347"/>
                  <a:gd name="T17" fmla="*/ 339 h 485"/>
                  <a:gd name="T18" fmla="*/ 19 w 347"/>
                  <a:gd name="T19" fmla="*/ 349 h 485"/>
                  <a:gd name="T20" fmla="*/ 25 w 347"/>
                  <a:gd name="T21" fmla="*/ 361 h 485"/>
                  <a:gd name="T22" fmla="*/ 33 w 347"/>
                  <a:gd name="T23" fmla="*/ 373 h 485"/>
                  <a:gd name="T24" fmla="*/ 41 w 347"/>
                  <a:gd name="T25" fmla="*/ 386 h 485"/>
                  <a:gd name="T26" fmla="*/ 51 w 347"/>
                  <a:gd name="T27" fmla="*/ 399 h 485"/>
                  <a:gd name="T28" fmla="*/ 62 w 347"/>
                  <a:gd name="T29" fmla="*/ 412 h 485"/>
                  <a:gd name="T30" fmla="*/ 75 w 347"/>
                  <a:gd name="T31" fmla="*/ 426 h 485"/>
                  <a:gd name="T32" fmla="*/ 91 w 347"/>
                  <a:gd name="T33" fmla="*/ 443 h 485"/>
                  <a:gd name="T34" fmla="*/ 109 w 347"/>
                  <a:gd name="T35" fmla="*/ 459 h 485"/>
                  <a:gd name="T36" fmla="*/ 124 w 347"/>
                  <a:gd name="T37" fmla="*/ 472 h 485"/>
                  <a:gd name="T38" fmla="*/ 139 w 347"/>
                  <a:gd name="T39" fmla="*/ 479 h 485"/>
                  <a:gd name="T40" fmla="*/ 154 w 347"/>
                  <a:gd name="T41" fmla="*/ 484 h 485"/>
                  <a:gd name="T42" fmla="*/ 168 w 347"/>
                  <a:gd name="T43" fmla="*/ 484 h 485"/>
                  <a:gd name="T44" fmla="*/ 183 w 347"/>
                  <a:gd name="T45" fmla="*/ 481 h 485"/>
                  <a:gd name="T46" fmla="*/ 200 w 347"/>
                  <a:gd name="T47" fmla="*/ 475 h 485"/>
                  <a:gd name="T48" fmla="*/ 221 w 347"/>
                  <a:gd name="T49" fmla="*/ 466 h 485"/>
                  <a:gd name="T50" fmla="*/ 238 w 347"/>
                  <a:gd name="T51" fmla="*/ 454 h 485"/>
                  <a:gd name="T52" fmla="*/ 249 w 347"/>
                  <a:gd name="T53" fmla="*/ 443 h 485"/>
                  <a:gd name="T54" fmla="*/ 258 w 347"/>
                  <a:gd name="T55" fmla="*/ 432 h 485"/>
                  <a:gd name="T56" fmla="*/ 269 w 347"/>
                  <a:gd name="T57" fmla="*/ 420 h 485"/>
                  <a:gd name="T58" fmla="*/ 279 w 347"/>
                  <a:gd name="T59" fmla="*/ 407 h 485"/>
                  <a:gd name="T60" fmla="*/ 289 w 347"/>
                  <a:gd name="T61" fmla="*/ 394 h 485"/>
                  <a:gd name="T62" fmla="*/ 297 w 347"/>
                  <a:gd name="T63" fmla="*/ 381 h 485"/>
                  <a:gd name="T64" fmla="*/ 305 w 347"/>
                  <a:gd name="T65" fmla="*/ 369 h 485"/>
                  <a:gd name="T66" fmla="*/ 311 w 347"/>
                  <a:gd name="T67" fmla="*/ 356 h 485"/>
                  <a:gd name="T68" fmla="*/ 317 w 347"/>
                  <a:gd name="T69" fmla="*/ 344 h 485"/>
                  <a:gd name="T70" fmla="*/ 323 w 347"/>
                  <a:gd name="T71" fmla="*/ 331 h 485"/>
                  <a:gd name="T72" fmla="*/ 331 w 347"/>
                  <a:gd name="T73" fmla="*/ 312 h 485"/>
                  <a:gd name="T74" fmla="*/ 339 w 347"/>
                  <a:gd name="T75" fmla="*/ 289 h 485"/>
                  <a:gd name="T76" fmla="*/ 344 w 347"/>
                  <a:gd name="T77" fmla="*/ 266 h 485"/>
                  <a:gd name="T78" fmla="*/ 346 w 347"/>
                  <a:gd name="T79" fmla="*/ 244 h 485"/>
                  <a:gd name="T80" fmla="*/ 346 w 347"/>
                  <a:gd name="T81" fmla="*/ 223 h 485"/>
                  <a:gd name="T82" fmla="*/ 344 w 347"/>
                  <a:gd name="T83" fmla="*/ 202 h 485"/>
                  <a:gd name="T84" fmla="*/ 339 w 347"/>
                  <a:gd name="T85" fmla="*/ 179 h 485"/>
                  <a:gd name="T86" fmla="*/ 333 w 347"/>
                  <a:gd name="T87" fmla="*/ 155 h 485"/>
                  <a:gd name="T88" fmla="*/ 323 w 347"/>
                  <a:gd name="T89" fmla="*/ 126 h 485"/>
                  <a:gd name="T90" fmla="*/ 306 w 347"/>
                  <a:gd name="T91" fmla="*/ 97 h 485"/>
                  <a:gd name="T92" fmla="*/ 284 w 347"/>
                  <a:gd name="T93" fmla="*/ 71 h 485"/>
                  <a:gd name="T94" fmla="*/ 256 w 347"/>
                  <a:gd name="T95" fmla="*/ 48 h 485"/>
                  <a:gd name="T96" fmla="*/ 226 w 347"/>
                  <a:gd name="T97" fmla="*/ 30 h 485"/>
                  <a:gd name="T98" fmla="*/ 192 w 347"/>
                  <a:gd name="T99" fmla="*/ 16 h 485"/>
                  <a:gd name="T100" fmla="*/ 158 w 347"/>
                  <a:gd name="T101" fmla="*/ 6 h 485"/>
                  <a:gd name="T102" fmla="*/ 123 w 347"/>
                  <a:gd name="T103" fmla="*/ 1 h 485"/>
                  <a:gd name="T104" fmla="*/ 41 w 347"/>
                  <a:gd name="T105" fmla="*/ 58 h 4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7" h="485">
                    <a:moveTo>
                      <a:pt x="41" y="58"/>
                    </a:moveTo>
                    <a:lnTo>
                      <a:pt x="33" y="75"/>
                    </a:lnTo>
                    <a:lnTo>
                      <a:pt x="26" y="91"/>
                    </a:lnTo>
                    <a:lnTo>
                      <a:pt x="20" y="108"/>
                    </a:lnTo>
                    <a:lnTo>
                      <a:pt x="15" y="126"/>
                    </a:lnTo>
                    <a:lnTo>
                      <a:pt x="11" y="143"/>
                    </a:lnTo>
                    <a:lnTo>
                      <a:pt x="7" y="160"/>
                    </a:lnTo>
                    <a:lnTo>
                      <a:pt x="4" y="177"/>
                    </a:lnTo>
                    <a:lnTo>
                      <a:pt x="2" y="195"/>
                    </a:lnTo>
                    <a:lnTo>
                      <a:pt x="1" y="212"/>
                    </a:lnTo>
                    <a:lnTo>
                      <a:pt x="0" y="229"/>
                    </a:lnTo>
                    <a:lnTo>
                      <a:pt x="0" y="247"/>
                    </a:lnTo>
                    <a:lnTo>
                      <a:pt x="1" y="264"/>
                    </a:lnTo>
                    <a:lnTo>
                      <a:pt x="3" y="281"/>
                    </a:lnTo>
                    <a:lnTo>
                      <a:pt x="6" y="299"/>
                    </a:lnTo>
                    <a:lnTo>
                      <a:pt x="9" y="316"/>
                    </a:lnTo>
                    <a:lnTo>
                      <a:pt x="13" y="334"/>
                    </a:lnTo>
                    <a:lnTo>
                      <a:pt x="15" y="339"/>
                    </a:lnTo>
                    <a:lnTo>
                      <a:pt x="17" y="344"/>
                    </a:lnTo>
                    <a:lnTo>
                      <a:pt x="19" y="349"/>
                    </a:lnTo>
                    <a:lnTo>
                      <a:pt x="22" y="354"/>
                    </a:lnTo>
                    <a:lnTo>
                      <a:pt x="25" y="361"/>
                    </a:lnTo>
                    <a:lnTo>
                      <a:pt x="29" y="366"/>
                    </a:lnTo>
                    <a:lnTo>
                      <a:pt x="33" y="373"/>
                    </a:lnTo>
                    <a:lnTo>
                      <a:pt x="37" y="379"/>
                    </a:lnTo>
                    <a:lnTo>
                      <a:pt x="41" y="386"/>
                    </a:lnTo>
                    <a:lnTo>
                      <a:pt x="46" y="392"/>
                    </a:lnTo>
                    <a:lnTo>
                      <a:pt x="51" y="399"/>
                    </a:lnTo>
                    <a:lnTo>
                      <a:pt x="57" y="406"/>
                    </a:lnTo>
                    <a:lnTo>
                      <a:pt x="62" y="412"/>
                    </a:lnTo>
                    <a:lnTo>
                      <a:pt x="68" y="420"/>
                    </a:lnTo>
                    <a:lnTo>
                      <a:pt x="75" y="426"/>
                    </a:lnTo>
                    <a:lnTo>
                      <a:pt x="81" y="433"/>
                    </a:lnTo>
                    <a:lnTo>
                      <a:pt x="91" y="443"/>
                    </a:lnTo>
                    <a:lnTo>
                      <a:pt x="100" y="452"/>
                    </a:lnTo>
                    <a:lnTo>
                      <a:pt x="109" y="459"/>
                    </a:lnTo>
                    <a:lnTo>
                      <a:pt x="117" y="466"/>
                    </a:lnTo>
                    <a:lnTo>
                      <a:pt x="124" y="472"/>
                    </a:lnTo>
                    <a:lnTo>
                      <a:pt x="132" y="476"/>
                    </a:lnTo>
                    <a:lnTo>
                      <a:pt x="139" y="479"/>
                    </a:lnTo>
                    <a:lnTo>
                      <a:pt x="146" y="482"/>
                    </a:lnTo>
                    <a:lnTo>
                      <a:pt x="154" y="484"/>
                    </a:lnTo>
                    <a:lnTo>
                      <a:pt x="161" y="484"/>
                    </a:lnTo>
                    <a:lnTo>
                      <a:pt x="168" y="484"/>
                    </a:lnTo>
                    <a:lnTo>
                      <a:pt x="176" y="483"/>
                    </a:lnTo>
                    <a:lnTo>
                      <a:pt x="183" y="481"/>
                    </a:lnTo>
                    <a:lnTo>
                      <a:pt x="192" y="479"/>
                    </a:lnTo>
                    <a:lnTo>
                      <a:pt x="200" y="475"/>
                    </a:lnTo>
                    <a:lnTo>
                      <a:pt x="209" y="471"/>
                    </a:lnTo>
                    <a:lnTo>
                      <a:pt x="221" y="466"/>
                    </a:lnTo>
                    <a:lnTo>
                      <a:pt x="231" y="460"/>
                    </a:lnTo>
                    <a:lnTo>
                      <a:pt x="238" y="454"/>
                    </a:lnTo>
                    <a:lnTo>
                      <a:pt x="244" y="449"/>
                    </a:lnTo>
                    <a:lnTo>
                      <a:pt x="249" y="443"/>
                    </a:lnTo>
                    <a:lnTo>
                      <a:pt x="254" y="437"/>
                    </a:lnTo>
                    <a:lnTo>
                      <a:pt x="258" y="432"/>
                    </a:lnTo>
                    <a:lnTo>
                      <a:pt x="263" y="426"/>
                    </a:lnTo>
                    <a:lnTo>
                      <a:pt x="269" y="420"/>
                    </a:lnTo>
                    <a:lnTo>
                      <a:pt x="274" y="413"/>
                    </a:lnTo>
                    <a:lnTo>
                      <a:pt x="279" y="407"/>
                    </a:lnTo>
                    <a:lnTo>
                      <a:pt x="284" y="400"/>
                    </a:lnTo>
                    <a:lnTo>
                      <a:pt x="289" y="394"/>
                    </a:lnTo>
                    <a:lnTo>
                      <a:pt x="293" y="388"/>
                    </a:lnTo>
                    <a:lnTo>
                      <a:pt x="297" y="381"/>
                    </a:lnTo>
                    <a:lnTo>
                      <a:pt x="301" y="375"/>
                    </a:lnTo>
                    <a:lnTo>
                      <a:pt x="305" y="369"/>
                    </a:lnTo>
                    <a:lnTo>
                      <a:pt x="308" y="362"/>
                    </a:lnTo>
                    <a:lnTo>
                      <a:pt x="311" y="356"/>
                    </a:lnTo>
                    <a:lnTo>
                      <a:pt x="315" y="350"/>
                    </a:lnTo>
                    <a:lnTo>
                      <a:pt x="317" y="344"/>
                    </a:lnTo>
                    <a:lnTo>
                      <a:pt x="320" y="337"/>
                    </a:lnTo>
                    <a:lnTo>
                      <a:pt x="323" y="331"/>
                    </a:lnTo>
                    <a:lnTo>
                      <a:pt x="326" y="325"/>
                    </a:lnTo>
                    <a:lnTo>
                      <a:pt x="331" y="312"/>
                    </a:lnTo>
                    <a:lnTo>
                      <a:pt x="335" y="300"/>
                    </a:lnTo>
                    <a:lnTo>
                      <a:pt x="339" y="289"/>
                    </a:lnTo>
                    <a:lnTo>
                      <a:pt x="342" y="277"/>
                    </a:lnTo>
                    <a:lnTo>
                      <a:pt x="344" y="266"/>
                    </a:lnTo>
                    <a:lnTo>
                      <a:pt x="345" y="255"/>
                    </a:lnTo>
                    <a:lnTo>
                      <a:pt x="346" y="244"/>
                    </a:lnTo>
                    <a:lnTo>
                      <a:pt x="346" y="234"/>
                    </a:lnTo>
                    <a:lnTo>
                      <a:pt x="346" y="223"/>
                    </a:lnTo>
                    <a:lnTo>
                      <a:pt x="345" y="212"/>
                    </a:lnTo>
                    <a:lnTo>
                      <a:pt x="344" y="202"/>
                    </a:lnTo>
                    <a:lnTo>
                      <a:pt x="341" y="190"/>
                    </a:lnTo>
                    <a:lnTo>
                      <a:pt x="339" y="179"/>
                    </a:lnTo>
                    <a:lnTo>
                      <a:pt x="336" y="167"/>
                    </a:lnTo>
                    <a:lnTo>
                      <a:pt x="333" y="155"/>
                    </a:lnTo>
                    <a:lnTo>
                      <a:pt x="329" y="142"/>
                    </a:lnTo>
                    <a:lnTo>
                      <a:pt x="323" y="126"/>
                    </a:lnTo>
                    <a:lnTo>
                      <a:pt x="315" y="112"/>
                    </a:lnTo>
                    <a:lnTo>
                      <a:pt x="306" y="97"/>
                    </a:lnTo>
                    <a:lnTo>
                      <a:pt x="296" y="84"/>
                    </a:lnTo>
                    <a:lnTo>
                      <a:pt x="284" y="71"/>
                    </a:lnTo>
                    <a:lnTo>
                      <a:pt x="270" y="59"/>
                    </a:lnTo>
                    <a:lnTo>
                      <a:pt x="256" y="48"/>
                    </a:lnTo>
                    <a:lnTo>
                      <a:pt x="242" y="39"/>
                    </a:lnTo>
                    <a:lnTo>
                      <a:pt x="226" y="30"/>
                    </a:lnTo>
                    <a:lnTo>
                      <a:pt x="209" y="22"/>
                    </a:lnTo>
                    <a:lnTo>
                      <a:pt x="192" y="16"/>
                    </a:lnTo>
                    <a:lnTo>
                      <a:pt x="175" y="10"/>
                    </a:lnTo>
                    <a:lnTo>
                      <a:pt x="158" y="6"/>
                    </a:lnTo>
                    <a:lnTo>
                      <a:pt x="140" y="3"/>
                    </a:lnTo>
                    <a:lnTo>
                      <a:pt x="123" y="1"/>
                    </a:lnTo>
                    <a:lnTo>
                      <a:pt x="106" y="0"/>
                    </a:lnTo>
                    <a:lnTo>
                      <a:pt x="41" y="5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3" name="Freeform 213">
                <a:extLst>
                  <a:ext uri="{FF2B5EF4-FFF2-40B4-BE49-F238E27FC236}">
                    <a16:creationId xmlns:a16="http://schemas.microsoft.com/office/drawing/2014/main" id="{3581349D-9004-3EDA-4838-7C1563EFEF3C}"/>
                  </a:ext>
                </a:extLst>
              </p:cNvPr>
              <p:cNvSpPr>
                <a:spLocks/>
              </p:cNvSpPr>
              <p:nvPr/>
            </p:nvSpPr>
            <p:spPr bwMode="auto">
              <a:xfrm>
                <a:off x="4195" y="1114"/>
                <a:ext cx="46" cy="279"/>
              </a:xfrm>
              <a:custGeom>
                <a:avLst/>
                <a:gdLst>
                  <a:gd name="T0" fmla="*/ 17 w 46"/>
                  <a:gd name="T1" fmla="*/ 278 h 279"/>
                  <a:gd name="T2" fmla="*/ 17 w 46"/>
                  <a:gd name="T3" fmla="*/ 278 h 279"/>
                  <a:gd name="T4" fmla="*/ 13 w 46"/>
                  <a:gd name="T5" fmla="*/ 260 h 279"/>
                  <a:gd name="T6" fmla="*/ 10 w 46"/>
                  <a:gd name="T7" fmla="*/ 243 h 279"/>
                  <a:gd name="T8" fmla="*/ 7 w 46"/>
                  <a:gd name="T9" fmla="*/ 225 h 279"/>
                  <a:gd name="T10" fmla="*/ 5 w 46"/>
                  <a:gd name="T11" fmla="*/ 208 h 279"/>
                  <a:gd name="T12" fmla="*/ 4 w 46"/>
                  <a:gd name="T13" fmla="*/ 191 h 279"/>
                  <a:gd name="T14" fmla="*/ 4 w 46"/>
                  <a:gd name="T15" fmla="*/ 173 h 279"/>
                  <a:gd name="T16" fmla="*/ 5 w 46"/>
                  <a:gd name="T17" fmla="*/ 156 h 279"/>
                  <a:gd name="T18" fmla="*/ 6 w 46"/>
                  <a:gd name="T19" fmla="*/ 139 h 279"/>
                  <a:gd name="T20" fmla="*/ 8 w 46"/>
                  <a:gd name="T21" fmla="*/ 122 h 279"/>
                  <a:gd name="T22" fmla="*/ 11 w 46"/>
                  <a:gd name="T23" fmla="*/ 105 h 279"/>
                  <a:gd name="T24" fmla="*/ 15 w 46"/>
                  <a:gd name="T25" fmla="*/ 88 h 279"/>
                  <a:gd name="T26" fmla="*/ 19 w 46"/>
                  <a:gd name="T27" fmla="*/ 70 h 279"/>
                  <a:gd name="T28" fmla="*/ 24 w 46"/>
                  <a:gd name="T29" fmla="*/ 53 h 279"/>
                  <a:gd name="T30" fmla="*/ 30 w 46"/>
                  <a:gd name="T31" fmla="*/ 36 h 279"/>
                  <a:gd name="T32" fmla="*/ 37 w 46"/>
                  <a:gd name="T33" fmla="*/ 20 h 279"/>
                  <a:gd name="T34" fmla="*/ 45 w 46"/>
                  <a:gd name="T35" fmla="*/ 2 h 279"/>
                  <a:gd name="T36" fmla="*/ 41 w 46"/>
                  <a:gd name="T37" fmla="*/ 0 h 279"/>
                  <a:gd name="T38" fmla="*/ 33 w 46"/>
                  <a:gd name="T39" fmla="*/ 18 h 279"/>
                  <a:gd name="T40" fmla="*/ 26 w 46"/>
                  <a:gd name="T41" fmla="*/ 35 h 279"/>
                  <a:gd name="T42" fmla="*/ 20 w 46"/>
                  <a:gd name="T43" fmla="*/ 52 h 279"/>
                  <a:gd name="T44" fmla="*/ 15 w 46"/>
                  <a:gd name="T45" fmla="*/ 69 h 279"/>
                  <a:gd name="T46" fmla="*/ 11 w 46"/>
                  <a:gd name="T47" fmla="*/ 86 h 279"/>
                  <a:gd name="T48" fmla="*/ 7 w 46"/>
                  <a:gd name="T49" fmla="*/ 104 h 279"/>
                  <a:gd name="T50" fmla="*/ 4 w 46"/>
                  <a:gd name="T51" fmla="*/ 121 h 279"/>
                  <a:gd name="T52" fmla="*/ 2 w 46"/>
                  <a:gd name="T53" fmla="*/ 139 h 279"/>
                  <a:gd name="T54" fmla="*/ 1 w 46"/>
                  <a:gd name="T55" fmla="*/ 156 h 279"/>
                  <a:gd name="T56" fmla="*/ 0 w 46"/>
                  <a:gd name="T57" fmla="*/ 173 h 279"/>
                  <a:gd name="T58" fmla="*/ 0 w 46"/>
                  <a:gd name="T59" fmla="*/ 191 h 279"/>
                  <a:gd name="T60" fmla="*/ 1 w 46"/>
                  <a:gd name="T61" fmla="*/ 208 h 279"/>
                  <a:gd name="T62" fmla="*/ 3 w 46"/>
                  <a:gd name="T63" fmla="*/ 225 h 279"/>
                  <a:gd name="T64" fmla="*/ 6 w 46"/>
                  <a:gd name="T65" fmla="*/ 244 h 279"/>
                  <a:gd name="T66" fmla="*/ 9 w 46"/>
                  <a:gd name="T67" fmla="*/ 261 h 279"/>
                  <a:gd name="T68" fmla="*/ 13 w 46"/>
                  <a:gd name="T69" fmla="*/ 278 h 279"/>
                  <a:gd name="T70" fmla="*/ 17 w 46"/>
                  <a:gd name="T71" fmla="*/ 278 h 2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 h="279">
                    <a:moveTo>
                      <a:pt x="17" y="278"/>
                    </a:moveTo>
                    <a:lnTo>
                      <a:pt x="17" y="278"/>
                    </a:lnTo>
                    <a:lnTo>
                      <a:pt x="13" y="260"/>
                    </a:lnTo>
                    <a:lnTo>
                      <a:pt x="10" y="243"/>
                    </a:lnTo>
                    <a:lnTo>
                      <a:pt x="7" y="225"/>
                    </a:lnTo>
                    <a:lnTo>
                      <a:pt x="5" y="208"/>
                    </a:lnTo>
                    <a:lnTo>
                      <a:pt x="4" y="191"/>
                    </a:lnTo>
                    <a:lnTo>
                      <a:pt x="4" y="173"/>
                    </a:lnTo>
                    <a:lnTo>
                      <a:pt x="5" y="156"/>
                    </a:lnTo>
                    <a:lnTo>
                      <a:pt x="6" y="139"/>
                    </a:lnTo>
                    <a:lnTo>
                      <a:pt x="8" y="122"/>
                    </a:lnTo>
                    <a:lnTo>
                      <a:pt x="11" y="105"/>
                    </a:lnTo>
                    <a:lnTo>
                      <a:pt x="15" y="88"/>
                    </a:lnTo>
                    <a:lnTo>
                      <a:pt x="19" y="70"/>
                    </a:lnTo>
                    <a:lnTo>
                      <a:pt x="24" y="53"/>
                    </a:lnTo>
                    <a:lnTo>
                      <a:pt x="30" y="36"/>
                    </a:lnTo>
                    <a:lnTo>
                      <a:pt x="37" y="20"/>
                    </a:lnTo>
                    <a:lnTo>
                      <a:pt x="45" y="2"/>
                    </a:lnTo>
                    <a:lnTo>
                      <a:pt x="41" y="0"/>
                    </a:lnTo>
                    <a:lnTo>
                      <a:pt x="33" y="18"/>
                    </a:lnTo>
                    <a:lnTo>
                      <a:pt x="26" y="35"/>
                    </a:lnTo>
                    <a:lnTo>
                      <a:pt x="20" y="52"/>
                    </a:lnTo>
                    <a:lnTo>
                      <a:pt x="15" y="69"/>
                    </a:lnTo>
                    <a:lnTo>
                      <a:pt x="11" y="86"/>
                    </a:lnTo>
                    <a:lnTo>
                      <a:pt x="7" y="104"/>
                    </a:lnTo>
                    <a:lnTo>
                      <a:pt x="4" y="121"/>
                    </a:lnTo>
                    <a:lnTo>
                      <a:pt x="2" y="139"/>
                    </a:lnTo>
                    <a:lnTo>
                      <a:pt x="1" y="156"/>
                    </a:lnTo>
                    <a:lnTo>
                      <a:pt x="0" y="173"/>
                    </a:lnTo>
                    <a:lnTo>
                      <a:pt x="0" y="191"/>
                    </a:lnTo>
                    <a:lnTo>
                      <a:pt x="1" y="208"/>
                    </a:lnTo>
                    <a:lnTo>
                      <a:pt x="3" y="225"/>
                    </a:lnTo>
                    <a:lnTo>
                      <a:pt x="6" y="244"/>
                    </a:lnTo>
                    <a:lnTo>
                      <a:pt x="9" y="261"/>
                    </a:lnTo>
                    <a:lnTo>
                      <a:pt x="13" y="278"/>
                    </a:lnTo>
                    <a:lnTo>
                      <a:pt x="17" y="27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4" name="Freeform 214">
                <a:extLst>
                  <a:ext uri="{FF2B5EF4-FFF2-40B4-BE49-F238E27FC236}">
                    <a16:creationId xmlns:a16="http://schemas.microsoft.com/office/drawing/2014/main" id="{E9FF3596-9CE1-CA99-F5F3-6C8833D997D9}"/>
                  </a:ext>
                </a:extLst>
              </p:cNvPr>
              <p:cNvSpPr>
                <a:spLocks/>
              </p:cNvSpPr>
              <p:nvPr/>
            </p:nvSpPr>
            <p:spPr bwMode="auto">
              <a:xfrm>
                <a:off x="4208" y="1392"/>
                <a:ext cx="73" cy="101"/>
              </a:xfrm>
              <a:custGeom>
                <a:avLst/>
                <a:gdLst>
                  <a:gd name="T0" fmla="*/ 72 w 73"/>
                  <a:gd name="T1" fmla="*/ 98 h 101"/>
                  <a:gd name="T2" fmla="*/ 72 w 73"/>
                  <a:gd name="T3" fmla="*/ 98 h 101"/>
                  <a:gd name="T4" fmla="*/ 65 w 73"/>
                  <a:gd name="T5" fmla="*/ 91 h 101"/>
                  <a:gd name="T6" fmla="*/ 59 w 73"/>
                  <a:gd name="T7" fmla="*/ 84 h 101"/>
                  <a:gd name="T8" fmla="*/ 52 w 73"/>
                  <a:gd name="T9" fmla="*/ 77 h 101"/>
                  <a:gd name="T10" fmla="*/ 47 w 73"/>
                  <a:gd name="T11" fmla="*/ 70 h 101"/>
                  <a:gd name="T12" fmla="*/ 42 w 73"/>
                  <a:gd name="T13" fmla="*/ 64 h 101"/>
                  <a:gd name="T14" fmla="*/ 36 w 73"/>
                  <a:gd name="T15" fmla="*/ 57 h 101"/>
                  <a:gd name="T16" fmla="*/ 32 w 73"/>
                  <a:gd name="T17" fmla="*/ 50 h 101"/>
                  <a:gd name="T18" fmla="*/ 27 w 73"/>
                  <a:gd name="T19" fmla="*/ 44 h 101"/>
                  <a:gd name="T20" fmla="*/ 23 w 73"/>
                  <a:gd name="T21" fmla="*/ 38 h 101"/>
                  <a:gd name="T22" fmla="*/ 19 w 73"/>
                  <a:gd name="T23" fmla="*/ 32 h 101"/>
                  <a:gd name="T24" fmla="*/ 15 w 73"/>
                  <a:gd name="T25" fmla="*/ 26 h 101"/>
                  <a:gd name="T26" fmla="*/ 13 w 73"/>
                  <a:gd name="T27" fmla="*/ 20 h 101"/>
                  <a:gd name="T28" fmla="*/ 10 w 73"/>
                  <a:gd name="T29" fmla="*/ 14 h 101"/>
                  <a:gd name="T30" fmla="*/ 8 w 73"/>
                  <a:gd name="T31" fmla="*/ 8 h 101"/>
                  <a:gd name="T32" fmla="*/ 6 w 73"/>
                  <a:gd name="T33" fmla="*/ 4 h 101"/>
                  <a:gd name="T34" fmla="*/ 4 w 73"/>
                  <a:gd name="T35" fmla="*/ 0 h 101"/>
                  <a:gd name="T36" fmla="*/ 0 w 73"/>
                  <a:gd name="T37" fmla="*/ 0 h 101"/>
                  <a:gd name="T38" fmla="*/ 2 w 73"/>
                  <a:gd name="T39" fmla="*/ 5 h 101"/>
                  <a:gd name="T40" fmla="*/ 4 w 73"/>
                  <a:gd name="T41" fmla="*/ 10 h 101"/>
                  <a:gd name="T42" fmla="*/ 6 w 73"/>
                  <a:gd name="T43" fmla="*/ 16 h 101"/>
                  <a:gd name="T44" fmla="*/ 9 w 73"/>
                  <a:gd name="T45" fmla="*/ 22 h 101"/>
                  <a:gd name="T46" fmla="*/ 12 w 73"/>
                  <a:gd name="T47" fmla="*/ 28 h 101"/>
                  <a:gd name="T48" fmla="*/ 16 w 73"/>
                  <a:gd name="T49" fmla="*/ 33 h 101"/>
                  <a:gd name="T50" fmla="*/ 20 w 73"/>
                  <a:gd name="T51" fmla="*/ 40 h 101"/>
                  <a:gd name="T52" fmla="*/ 24 w 73"/>
                  <a:gd name="T53" fmla="*/ 46 h 101"/>
                  <a:gd name="T54" fmla="*/ 29 w 73"/>
                  <a:gd name="T55" fmla="*/ 52 h 101"/>
                  <a:gd name="T56" fmla="*/ 34 w 73"/>
                  <a:gd name="T57" fmla="*/ 59 h 101"/>
                  <a:gd name="T58" fmla="*/ 39 w 73"/>
                  <a:gd name="T59" fmla="*/ 66 h 101"/>
                  <a:gd name="T60" fmla="*/ 44 w 73"/>
                  <a:gd name="T61" fmla="*/ 73 h 101"/>
                  <a:gd name="T62" fmla="*/ 50 w 73"/>
                  <a:gd name="T63" fmla="*/ 80 h 101"/>
                  <a:gd name="T64" fmla="*/ 56 w 73"/>
                  <a:gd name="T65" fmla="*/ 87 h 101"/>
                  <a:gd name="T66" fmla="*/ 62 w 73"/>
                  <a:gd name="T67" fmla="*/ 94 h 101"/>
                  <a:gd name="T68" fmla="*/ 69 w 73"/>
                  <a:gd name="T69" fmla="*/ 100 h 101"/>
                  <a:gd name="T70" fmla="*/ 72 w 73"/>
                  <a:gd name="T71" fmla="*/ 98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3" h="101">
                    <a:moveTo>
                      <a:pt x="72" y="98"/>
                    </a:moveTo>
                    <a:lnTo>
                      <a:pt x="72" y="98"/>
                    </a:lnTo>
                    <a:lnTo>
                      <a:pt x="65" y="91"/>
                    </a:lnTo>
                    <a:lnTo>
                      <a:pt x="59" y="84"/>
                    </a:lnTo>
                    <a:lnTo>
                      <a:pt x="52" y="77"/>
                    </a:lnTo>
                    <a:lnTo>
                      <a:pt x="47" y="70"/>
                    </a:lnTo>
                    <a:lnTo>
                      <a:pt x="42" y="64"/>
                    </a:lnTo>
                    <a:lnTo>
                      <a:pt x="36" y="57"/>
                    </a:lnTo>
                    <a:lnTo>
                      <a:pt x="32" y="50"/>
                    </a:lnTo>
                    <a:lnTo>
                      <a:pt x="27" y="44"/>
                    </a:lnTo>
                    <a:lnTo>
                      <a:pt x="23" y="38"/>
                    </a:lnTo>
                    <a:lnTo>
                      <a:pt x="19" y="32"/>
                    </a:lnTo>
                    <a:lnTo>
                      <a:pt x="15" y="26"/>
                    </a:lnTo>
                    <a:lnTo>
                      <a:pt x="13" y="20"/>
                    </a:lnTo>
                    <a:lnTo>
                      <a:pt x="10" y="14"/>
                    </a:lnTo>
                    <a:lnTo>
                      <a:pt x="8" y="8"/>
                    </a:lnTo>
                    <a:lnTo>
                      <a:pt x="6" y="4"/>
                    </a:lnTo>
                    <a:lnTo>
                      <a:pt x="4" y="0"/>
                    </a:lnTo>
                    <a:lnTo>
                      <a:pt x="0" y="0"/>
                    </a:lnTo>
                    <a:lnTo>
                      <a:pt x="2" y="5"/>
                    </a:lnTo>
                    <a:lnTo>
                      <a:pt x="4" y="10"/>
                    </a:lnTo>
                    <a:lnTo>
                      <a:pt x="6" y="16"/>
                    </a:lnTo>
                    <a:lnTo>
                      <a:pt x="9" y="22"/>
                    </a:lnTo>
                    <a:lnTo>
                      <a:pt x="12" y="28"/>
                    </a:lnTo>
                    <a:lnTo>
                      <a:pt x="16" y="33"/>
                    </a:lnTo>
                    <a:lnTo>
                      <a:pt x="20" y="40"/>
                    </a:lnTo>
                    <a:lnTo>
                      <a:pt x="24" y="46"/>
                    </a:lnTo>
                    <a:lnTo>
                      <a:pt x="29" y="52"/>
                    </a:lnTo>
                    <a:lnTo>
                      <a:pt x="34" y="59"/>
                    </a:lnTo>
                    <a:lnTo>
                      <a:pt x="39" y="66"/>
                    </a:lnTo>
                    <a:lnTo>
                      <a:pt x="44" y="73"/>
                    </a:lnTo>
                    <a:lnTo>
                      <a:pt x="50" y="80"/>
                    </a:lnTo>
                    <a:lnTo>
                      <a:pt x="56" y="87"/>
                    </a:lnTo>
                    <a:lnTo>
                      <a:pt x="62" y="94"/>
                    </a:lnTo>
                    <a:lnTo>
                      <a:pt x="69" y="100"/>
                    </a:lnTo>
                    <a:lnTo>
                      <a:pt x="72" y="9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5" name="Freeform 215">
                <a:extLst>
                  <a:ext uri="{FF2B5EF4-FFF2-40B4-BE49-F238E27FC236}">
                    <a16:creationId xmlns:a16="http://schemas.microsoft.com/office/drawing/2014/main" id="{D9A5B995-8EF6-90CB-A609-F800FB702721}"/>
                  </a:ext>
                </a:extLst>
              </p:cNvPr>
              <p:cNvSpPr>
                <a:spLocks/>
              </p:cNvSpPr>
              <p:nvPr/>
            </p:nvSpPr>
            <p:spPr bwMode="auto">
              <a:xfrm>
                <a:off x="4277" y="1490"/>
                <a:ext cx="131" cy="55"/>
              </a:xfrm>
              <a:custGeom>
                <a:avLst/>
                <a:gdLst>
                  <a:gd name="T0" fmla="*/ 128 w 131"/>
                  <a:gd name="T1" fmla="*/ 37 h 55"/>
                  <a:gd name="T2" fmla="*/ 128 w 131"/>
                  <a:gd name="T3" fmla="*/ 37 h 55"/>
                  <a:gd name="T4" fmla="*/ 118 w 131"/>
                  <a:gd name="T5" fmla="*/ 41 h 55"/>
                  <a:gd name="T6" fmla="*/ 111 w 131"/>
                  <a:gd name="T7" fmla="*/ 45 h 55"/>
                  <a:gd name="T8" fmla="*/ 103 w 131"/>
                  <a:gd name="T9" fmla="*/ 47 h 55"/>
                  <a:gd name="T10" fmla="*/ 95 w 131"/>
                  <a:gd name="T11" fmla="*/ 49 h 55"/>
                  <a:gd name="T12" fmla="*/ 88 w 131"/>
                  <a:gd name="T13" fmla="*/ 51 h 55"/>
                  <a:gd name="T14" fmla="*/ 81 w 131"/>
                  <a:gd name="T15" fmla="*/ 51 h 55"/>
                  <a:gd name="T16" fmla="*/ 74 w 131"/>
                  <a:gd name="T17" fmla="*/ 50 h 55"/>
                  <a:gd name="T18" fmla="*/ 67 w 131"/>
                  <a:gd name="T19" fmla="*/ 48 h 55"/>
                  <a:gd name="T20" fmla="*/ 60 w 131"/>
                  <a:gd name="T21" fmla="*/ 46 h 55"/>
                  <a:gd name="T22" fmla="*/ 53 w 131"/>
                  <a:gd name="T23" fmla="*/ 42 h 55"/>
                  <a:gd name="T24" fmla="*/ 46 w 131"/>
                  <a:gd name="T25" fmla="*/ 39 h 55"/>
                  <a:gd name="T26" fmla="*/ 37 w 131"/>
                  <a:gd name="T27" fmla="*/ 33 h 55"/>
                  <a:gd name="T28" fmla="*/ 30 w 131"/>
                  <a:gd name="T29" fmla="*/ 26 h 55"/>
                  <a:gd name="T30" fmla="*/ 21 w 131"/>
                  <a:gd name="T31" fmla="*/ 18 h 55"/>
                  <a:gd name="T32" fmla="*/ 12 w 131"/>
                  <a:gd name="T33" fmla="*/ 10 h 55"/>
                  <a:gd name="T34" fmla="*/ 3 w 131"/>
                  <a:gd name="T35" fmla="*/ 0 h 55"/>
                  <a:gd name="T36" fmla="*/ 0 w 131"/>
                  <a:gd name="T37" fmla="*/ 2 h 55"/>
                  <a:gd name="T38" fmla="*/ 9 w 131"/>
                  <a:gd name="T39" fmla="*/ 12 h 55"/>
                  <a:gd name="T40" fmla="*/ 19 w 131"/>
                  <a:gd name="T41" fmla="*/ 21 h 55"/>
                  <a:gd name="T42" fmla="*/ 27 w 131"/>
                  <a:gd name="T43" fmla="*/ 29 h 55"/>
                  <a:gd name="T44" fmla="*/ 36 w 131"/>
                  <a:gd name="T45" fmla="*/ 36 h 55"/>
                  <a:gd name="T46" fmla="*/ 44 w 131"/>
                  <a:gd name="T47" fmla="*/ 41 h 55"/>
                  <a:gd name="T48" fmla="*/ 51 w 131"/>
                  <a:gd name="T49" fmla="*/ 46 h 55"/>
                  <a:gd name="T50" fmla="*/ 59 w 131"/>
                  <a:gd name="T51" fmla="*/ 49 h 55"/>
                  <a:gd name="T52" fmla="*/ 66 w 131"/>
                  <a:gd name="T53" fmla="*/ 52 h 55"/>
                  <a:gd name="T54" fmla="*/ 73 w 131"/>
                  <a:gd name="T55" fmla="*/ 54 h 55"/>
                  <a:gd name="T56" fmla="*/ 81 w 131"/>
                  <a:gd name="T57" fmla="*/ 54 h 55"/>
                  <a:gd name="T58" fmla="*/ 88 w 131"/>
                  <a:gd name="T59" fmla="*/ 54 h 55"/>
                  <a:gd name="T60" fmla="*/ 96 w 131"/>
                  <a:gd name="T61" fmla="*/ 53 h 55"/>
                  <a:gd name="T62" fmla="*/ 104 w 131"/>
                  <a:gd name="T63" fmla="*/ 51 h 55"/>
                  <a:gd name="T64" fmla="*/ 112 w 131"/>
                  <a:gd name="T65" fmla="*/ 49 h 55"/>
                  <a:gd name="T66" fmla="*/ 120 w 131"/>
                  <a:gd name="T67" fmla="*/ 45 h 55"/>
                  <a:gd name="T68" fmla="*/ 130 w 131"/>
                  <a:gd name="T69" fmla="*/ 41 h 55"/>
                  <a:gd name="T70" fmla="*/ 128 w 131"/>
                  <a:gd name="T71" fmla="*/ 37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1" h="55">
                    <a:moveTo>
                      <a:pt x="128" y="37"/>
                    </a:moveTo>
                    <a:lnTo>
                      <a:pt x="128" y="37"/>
                    </a:lnTo>
                    <a:lnTo>
                      <a:pt x="118" y="41"/>
                    </a:lnTo>
                    <a:lnTo>
                      <a:pt x="111" y="45"/>
                    </a:lnTo>
                    <a:lnTo>
                      <a:pt x="103" y="47"/>
                    </a:lnTo>
                    <a:lnTo>
                      <a:pt x="95" y="49"/>
                    </a:lnTo>
                    <a:lnTo>
                      <a:pt x="88" y="51"/>
                    </a:lnTo>
                    <a:lnTo>
                      <a:pt x="81" y="51"/>
                    </a:lnTo>
                    <a:lnTo>
                      <a:pt x="74" y="50"/>
                    </a:lnTo>
                    <a:lnTo>
                      <a:pt x="67" y="48"/>
                    </a:lnTo>
                    <a:lnTo>
                      <a:pt x="60" y="46"/>
                    </a:lnTo>
                    <a:lnTo>
                      <a:pt x="53" y="42"/>
                    </a:lnTo>
                    <a:lnTo>
                      <a:pt x="46" y="39"/>
                    </a:lnTo>
                    <a:lnTo>
                      <a:pt x="37" y="33"/>
                    </a:lnTo>
                    <a:lnTo>
                      <a:pt x="30" y="26"/>
                    </a:lnTo>
                    <a:lnTo>
                      <a:pt x="21" y="18"/>
                    </a:lnTo>
                    <a:lnTo>
                      <a:pt x="12" y="10"/>
                    </a:lnTo>
                    <a:lnTo>
                      <a:pt x="3" y="0"/>
                    </a:lnTo>
                    <a:lnTo>
                      <a:pt x="0" y="2"/>
                    </a:lnTo>
                    <a:lnTo>
                      <a:pt x="9" y="12"/>
                    </a:lnTo>
                    <a:lnTo>
                      <a:pt x="19" y="21"/>
                    </a:lnTo>
                    <a:lnTo>
                      <a:pt x="27" y="29"/>
                    </a:lnTo>
                    <a:lnTo>
                      <a:pt x="36" y="36"/>
                    </a:lnTo>
                    <a:lnTo>
                      <a:pt x="44" y="41"/>
                    </a:lnTo>
                    <a:lnTo>
                      <a:pt x="51" y="46"/>
                    </a:lnTo>
                    <a:lnTo>
                      <a:pt x="59" y="49"/>
                    </a:lnTo>
                    <a:lnTo>
                      <a:pt x="66" y="52"/>
                    </a:lnTo>
                    <a:lnTo>
                      <a:pt x="73" y="54"/>
                    </a:lnTo>
                    <a:lnTo>
                      <a:pt x="81" y="54"/>
                    </a:lnTo>
                    <a:lnTo>
                      <a:pt x="88" y="54"/>
                    </a:lnTo>
                    <a:lnTo>
                      <a:pt x="96" y="53"/>
                    </a:lnTo>
                    <a:lnTo>
                      <a:pt x="104" y="51"/>
                    </a:lnTo>
                    <a:lnTo>
                      <a:pt x="112" y="49"/>
                    </a:lnTo>
                    <a:lnTo>
                      <a:pt x="120" y="45"/>
                    </a:lnTo>
                    <a:lnTo>
                      <a:pt x="130" y="41"/>
                    </a:lnTo>
                    <a:lnTo>
                      <a:pt x="128"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6" name="Freeform 216">
                <a:extLst>
                  <a:ext uri="{FF2B5EF4-FFF2-40B4-BE49-F238E27FC236}">
                    <a16:creationId xmlns:a16="http://schemas.microsoft.com/office/drawing/2014/main" id="{95CDFA00-9549-96D1-A787-E5CBBE8C4BA3}"/>
                  </a:ext>
                </a:extLst>
              </p:cNvPr>
              <p:cNvSpPr>
                <a:spLocks/>
              </p:cNvSpPr>
              <p:nvPr/>
            </p:nvSpPr>
            <p:spPr bwMode="auto">
              <a:xfrm>
                <a:off x="4405" y="1482"/>
                <a:ext cx="57" cy="50"/>
              </a:xfrm>
              <a:custGeom>
                <a:avLst/>
                <a:gdLst>
                  <a:gd name="T0" fmla="*/ 54 w 57"/>
                  <a:gd name="T1" fmla="*/ 0 h 50"/>
                  <a:gd name="T2" fmla="*/ 54 w 57"/>
                  <a:gd name="T3" fmla="*/ 0 h 50"/>
                  <a:gd name="T4" fmla="*/ 49 w 57"/>
                  <a:gd name="T5" fmla="*/ 6 h 50"/>
                  <a:gd name="T6" fmla="*/ 44 w 57"/>
                  <a:gd name="T7" fmla="*/ 12 h 50"/>
                  <a:gd name="T8" fmla="*/ 40 w 57"/>
                  <a:gd name="T9" fmla="*/ 18 h 50"/>
                  <a:gd name="T10" fmla="*/ 35 w 57"/>
                  <a:gd name="T11" fmla="*/ 23 h 50"/>
                  <a:gd name="T12" fmla="*/ 29 w 57"/>
                  <a:gd name="T13" fmla="*/ 29 h 50"/>
                  <a:gd name="T14" fmla="*/ 22 w 57"/>
                  <a:gd name="T15" fmla="*/ 35 h 50"/>
                  <a:gd name="T16" fmla="*/ 12 w 57"/>
                  <a:gd name="T17" fmla="*/ 40 h 50"/>
                  <a:gd name="T18" fmla="*/ 0 w 57"/>
                  <a:gd name="T19" fmla="*/ 45 h 50"/>
                  <a:gd name="T20" fmla="*/ 2 w 57"/>
                  <a:gd name="T21" fmla="*/ 49 h 50"/>
                  <a:gd name="T22" fmla="*/ 14 w 57"/>
                  <a:gd name="T23" fmla="*/ 44 h 50"/>
                  <a:gd name="T24" fmla="*/ 24 w 57"/>
                  <a:gd name="T25" fmla="*/ 37 h 50"/>
                  <a:gd name="T26" fmla="*/ 32 w 57"/>
                  <a:gd name="T27" fmla="*/ 32 h 50"/>
                  <a:gd name="T28" fmla="*/ 38 w 57"/>
                  <a:gd name="T29" fmla="*/ 26 h 50"/>
                  <a:gd name="T30" fmla="*/ 43 w 57"/>
                  <a:gd name="T31" fmla="*/ 20 h 50"/>
                  <a:gd name="T32" fmla="*/ 48 w 57"/>
                  <a:gd name="T33" fmla="*/ 14 h 50"/>
                  <a:gd name="T34" fmla="*/ 52 w 57"/>
                  <a:gd name="T35" fmla="*/ 8 h 50"/>
                  <a:gd name="T36" fmla="*/ 56 w 57"/>
                  <a:gd name="T37" fmla="*/ 3 h 50"/>
                  <a:gd name="T38" fmla="*/ 54 w 57"/>
                  <a:gd name="T39" fmla="*/ 0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50">
                    <a:moveTo>
                      <a:pt x="54" y="0"/>
                    </a:moveTo>
                    <a:lnTo>
                      <a:pt x="54" y="0"/>
                    </a:lnTo>
                    <a:lnTo>
                      <a:pt x="49" y="6"/>
                    </a:lnTo>
                    <a:lnTo>
                      <a:pt x="44" y="12"/>
                    </a:lnTo>
                    <a:lnTo>
                      <a:pt x="40" y="18"/>
                    </a:lnTo>
                    <a:lnTo>
                      <a:pt x="35" y="23"/>
                    </a:lnTo>
                    <a:lnTo>
                      <a:pt x="29" y="29"/>
                    </a:lnTo>
                    <a:lnTo>
                      <a:pt x="22" y="35"/>
                    </a:lnTo>
                    <a:lnTo>
                      <a:pt x="12" y="40"/>
                    </a:lnTo>
                    <a:lnTo>
                      <a:pt x="0" y="45"/>
                    </a:lnTo>
                    <a:lnTo>
                      <a:pt x="2" y="49"/>
                    </a:lnTo>
                    <a:lnTo>
                      <a:pt x="14" y="44"/>
                    </a:lnTo>
                    <a:lnTo>
                      <a:pt x="24" y="37"/>
                    </a:lnTo>
                    <a:lnTo>
                      <a:pt x="32" y="32"/>
                    </a:lnTo>
                    <a:lnTo>
                      <a:pt x="38" y="26"/>
                    </a:lnTo>
                    <a:lnTo>
                      <a:pt x="43" y="20"/>
                    </a:lnTo>
                    <a:lnTo>
                      <a:pt x="48" y="14"/>
                    </a:lnTo>
                    <a:lnTo>
                      <a:pt x="52" y="8"/>
                    </a:lnTo>
                    <a:lnTo>
                      <a:pt x="56" y="3"/>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7" name="Freeform 217">
                <a:extLst>
                  <a:ext uri="{FF2B5EF4-FFF2-40B4-BE49-F238E27FC236}">
                    <a16:creationId xmlns:a16="http://schemas.microsoft.com/office/drawing/2014/main" id="{5EB81EA0-96A5-38C3-1556-2F73004582E6}"/>
                  </a:ext>
                </a:extLst>
              </p:cNvPr>
              <p:cNvSpPr>
                <a:spLocks/>
              </p:cNvSpPr>
              <p:nvPr/>
            </p:nvSpPr>
            <p:spPr bwMode="auto">
              <a:xfrm>
                <a:off x="4459" y="1382"/>
                <a:ext cx="67" cy="104"/>
              </a:xfrm>
              <a:custGeom>
                <a:avLst/>
                <a:gdLst>
                  <a:gd name="T0" fmla="*/ 62 w 67"/>
                  <a:gd name="T1" fmla="*/ 1 h 104"/>
                  <a:gd name="T2" fmla="*/ 62 w 67"/>
                  <a:gd name="T3" fmla="*/ 0 h 104"/>
                  <a:gd name="T4" fmla="*/ 59 w 67"/>
                  <a:gd name="T5" fmla="*/ 6 h 104"/>
                  <a:gd name="T6" fmla="*/ 56 w 67"/>
                  <a:gd name="T7" fmla="*/ 12 h 104"/>
                  <a:gd name="T8" fmla="*/ 53 w 67"/>
                  <a:gd name="T9" fmla="*/ 18 h 104"/>
                  <a:gd name="T10" fmla="*/ 51 w 67"/>
                  <a:gd name="T11" fmla="*/ 25 h 104"/>
                  <a:gd name="T12" fmla="*/ 48 w 67"/>
                  <a:gd name="T13" fmla="*/ 31 h 104"/>
                  <a:gd name="T14" fmla="*/ 44 w 67"/>
                  <a:gd name="T15" fmla="*/ 37 h 104"/>
                  <a:gd name="T16" fmla="*/ 41 w 67"/>
                  <a:gd name="T17" fmla="*/ 44 h 104"/>
                  <a:gd name="T18" fmla="*/ 38 w 67"/>
                  <a:gd name="T19" fmla="*/ 50 h 104"/>
                  <a:gd name="T20" fmla="*/ 34 w 67"/>
                  <a:gd name="T21" fmla="*/ 56 h 104"/>
                  <a:gd name="T22" fmla="*/ 30 w 67"/>
                  <a:gd name="T23" fmla="*/ 63 h 104"/>
                  <a:gd name="T24" fmla="*/ 26 w 67"/>
                  <a:gd name="T25" fmla="*/ 69 h 104"/>
                  <a:gd name="T26" fmla="*/ 21 w 67"/>
                  <a:gd name="T27" fmla="*/ 76 h 104"/>
                  <a:gd name="T28" fmla="*/ 16 w 67"/>
                  <a:gd name="T29" fmla="*/ 82 h 104"/>
                  <a:gd name="T30" fmla="*/ 11 w 67"/>
                  <a:gd name="T31" fmla="*/ 88 h 104"/>
                  <a:gd name="T32" fmla="*/ 6 w 67"/>
                  <a:gd name="T33" fmla="*/ 94 h 104"/>
                  <a:gd name="T34" fmla="*/ 0 w 67"/>
                  <a:gd name="T35" fmla="*/ 100 h 104"/>
                  <a:gd name="T36" fmla="*/ 2 w 67"/>
                  <a:gd name="T37" fmla="*/ 103 h 104"/>
                  <a:gd name="T38" fmla="*/ 8 w 67"/>
                  <a:gd name="T39" fmla="*/ 97 h 104"/>
                  <a:gd name="T40" fmla="*/ 14 w 67"/>
                  <a:gd name="T41" fmla="*/ 91 h 104"/>
                  <a:gd name="T42" fmla="*/ 19 w 67"/>
                  <a:gd name="T43" fmla="*/ 84 h 104"/>
                  <a:gd name="T44" fmla="*/ 24 w 67"/>
                  <a:gd name="T45" fmla="*/ 77 h 104"/>
                  <a:gd name="T46" fmla="*/ 28 w 67"/>
                  <a:gd name="T47" fmla="*/ 71 h 104"/>
                  <a:gd name="T48" fmla="*/ 33 w 67"/>
                  <a:gd name="T49" fmla="*/ 65 h 104"/>
                  <a:gd name="T50" fmla="*/ 36 w 67"/>
                  <a:gd name="T51" fmla="*/ 58 h 104"/>
                  <a:gd name="T52" fmla="*/ 41 w 67"/>
                  <a:gd name="T53" fmla="*/ 52 h 104"/>
                  <a:gd name="T54" fmla="*/ 44 w 67"/>
                  <a:gd name="T55" fmla="*/ 46 h 104"/>
                  <a:gd name="T56" fmla="*/ 48 w 67"/>
                  <a:gd name="T57" fmla="*/ 39 h 104"/>
                  <a:gd name="T58" fmla="*/ 51 w 67"/>
                  <a:gd name="T59" fmla="*/ 33 h 104"/>
                  <a:gd name="T60" fmla="*/ 55 w 67"/>
                  <a:gd name="T61" fmla="*/ 27 h 104"/>
                  <a:gd name="T62" fmla="*/ 57 w 67"/>
                  <a:gd name="T63" fmla="*/ 20 h 104"/>
                  <a:gd name="T64" fmla="*/ 60 w 67"/>
                  <a:gd name="T65" fmla="*/ 14 h 104"/>
                  <a:gd name="T66" fmla="*/ 63 w 67"/>
                  <a:gd name="T67" fmla="*/ 8 h 104"/>
                  <a:gd name="T68" fmla="*/ 66 w 67"/>
                  <a:gd name="T69" fmla="*/ 2 h 104"/>
                  <a:gd name="T70" fmla="*/ 62 w 67"/>
                  <a:gd name="T71" fmla="*/ 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04">
                    <a:moveTo>
                      <a:pt x="62" y="1"/>
                    </a:moveTo>
                    <a:lnTo>
                      <a:pt x="62" y="0"/>
                    </a:lnTo>
                    <a:lnTo>
                      <a:pt x="59" y="6"/>
                    </a:lnTo>
                    <a:lnTo>
                      <a:pt x="56" y="12"/>
                    </a:lnTo>
                    <a:lnTo>
                      <a:pt x="53" y="18"/>
                    </a:lnTo>
                    <a:lnTo>
                      <a:pt x="51" y="25"/>
                    </a:lnTo>
                    <a:lnTo>
                      <a:pt x="48" y="31"/>
                    </a:lnTo>
                    <a:lnTo>
                      <a:pt x="44" y="37"/>
                    </a:lnTo>
                    <a:lnTo>
                      <a:pt x="41" y="44"/>
                    </a:lnTo>
                    <a:lnTo>
                      <a:pt x="38" y="50"/>
                    </a:lnTo>
                    <a:lnTo>
                      <a:pt x="34" y="56"/>
                    </a:lnTo>
                    <a:lnTo>
                      <a:pt x="30" y="63"/>
                    </a:lnTo>
                    <a:lnTo>
                      <a:pt x="26" y="69"/>
                    </a:lnTo>
                    <a:lnTo>
                      <a:pt x="21" y="76"/>
                    </a:lnTo>
                    <a:lnTo>
                      <a:pt x="16" y="82"/>
                    </a:lnTo>
                    <a:lnTo>
                      <a:pt x="11" y="88"/>
                    </a:lnTo>
                    <a:lnTo>
                      <a:pt x="6" y="94"/>
                    </a:lnTo>
                    <a:lnTo>
                      <a:pt x="0" y="100"/>
                    </a:lnTo>
                    <a:lnTo>
                      <a:pt x="2" y="103"/>
                    </a:lnTo>
                    <a:lnTo>
                      <a:pt x="8" y="97"/>
                    </a:lnTo>
                    <a:lnTo>
                      <a:pt x="14" y="91"/>
                    </a:lnTo>
                    <a:lnTo>
                      <a:pt x="19" y="84"/>
                    </a:lnTo>
                    <a:lnTo>
                      <a:pt x="24" y="77"/>
                    </a:lnTo>
                    <a:lnTo>
                      <a:pt x="28" y="71"/>
                    </a:lnTo>
                    <a:lnTo>
                      <a:pt x="33" y="65"/>
                    </a:lnTo>
                    <a:lnTo>
                      <a:pt x="36" y="58"/>
                    </a:lnTo>
                    <a:lnTo>
                      <a:pt x="41" y="52"/>
                    </a:lnTo>
                    <a:lnTo>
                      <a:pt x="44" y="46"/>
                    </a:lnTo>
                    <a:lnTo>
                      <a:pt x="48" y="39"/>
                    </a:lnTo>
                    <a:lnTo>
                      <a:pt x="51" y="33"/>
                    </a:lnTo>
                    <a:lnTo>
                      <a:pt x="55" y="27"/>
                    </a:lnTo>
                    <a:lnTo>
                      <a:pt x="57" y="20"/>
                    </a:lnTo>
                    <a:lnTo>
                      <a:pt x="60" y="14"/>
                    </a:lnTo>
                    <a:lnTo>
                      <a:pt x="63" y="8"/>
                    </a:lnTo>
                    <a:lnTo>
                      <a:pt x="66" y="2"/>
                    </a:lnTo>
                    <a:lnTo>
                      <a:pt x="62"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8" name="Freeform 218">
                <a:extLst>
                  <a:ext uri="{FF2B5EF4-FFF2-40B4-BE49-F238E27FC236}">
                    <a16:creationId xmlns:a16="http://schemas.microsoft.com/office/drawing/2014/main" id="{1A506167-46D9-C0B8-816B-4D4747347FB0}"/>
                  </a:ext>
                </a:extLst>
              </p:cNvPr>
              <p:cNvSpPr>
                <a:spLocks/>
              </p:cNvSpPr>
              <p:nvPr/>
            </p:nvSpPr>
            <p:spPr bwMode="auto">
              <a:xfrm>
                <a:off x="4521" y="1200"/>
                <a:ext cx="25" cy="185"/>
              </a:xfrm>
              <a:custGeom>
                <a:avLst/>
                <a:gdLst>
                  <a:gd name="T0" fmla="*/ 3 w 25"/>
                  <a:gd name="T1" fmla="*/ 0 h 185"/>
                  <a:gd name="T2" fmla="*/ 3 w 25"/>
                  <a:gd name="T3" fmla="*/ 0 h 185"/>
                  <a:gd name="T4" fmla="*/ 7 w 25"/>
                  <a:gd name="T5" fmla="*/ 14 h 185"/>
                  <a:gd name="T6" fmla="*/ 10 w 25"/>
                  <a:gd name="T7" fmla="*/ 26 h 185"/>
                  <a:gd name="T8" fmla="*/ 13 w 25"/>
                  <a:gd name="T9" fmla="*/ 37 h 185"/>
                  <a:gd name="T10" fmla="*/ 15 w 25"/>
                  <a:gd name="T11" fmla="*/ 49 h 185"/>
                  <a:gd name="T12" fmla="*/ 18 w 25"/>
                  <a:gd name="T13" fmla="*/ 60 h 185"/>
                  <a:gd name="T14" fmla="*/ 19 w 25"/>
                  <a:gd name="T15" fmla="*/ 70 h 185"/>
                  <a:gd name="T16" fmla="*/ 20 w 25"/>
                  <a:gd name="T17" fmla="*/ 81 h 185"/>
                  <a:gd name="T18" fmla="*/ 20 w 25"/>
                  <a:gd name="T19" fmla="*/ 92 h 185"/>
                  <a:gd name="T20" fmla="*/ 20 w 25"/>
                  <a:gd name="T21" fmla="*/ 102 h 185"/>
                  <a:gd name="T22" fmla="*/ 19 w 25"/>
                  <a:gd name="T23" fmla="*/ 113 h 185"/>
                  <a:gd name="T24" fmla="*/ 18 w 25"/>
                  <a:gd name="T25" fmla="*/ 123 h 185"/>
                  <a:gd name="T26" fmla="*/ 16 w 25"/>
                  <a:gd name="T27" fmla="*/ 135 h 185"/>
                  <a:gd name="T28" fmla="*/ 13 w 25"/>
                  <a:gd name="T29" fmla="*/ 146 h 185"/>
                  <a:gd name="T30" fmla="*/ 9 w 25"/>
                  <a:gd name="T31" fmla="*/ 158 h 185"/>
                  <a:gd name="T32" fmla="*/ 5 w 25"/>
                  <a:gd name="T33" fmla="*/ 170 h 185"/>
                  <a:gd name="T34" fmla="*/ 0 w 25"/>
                  <a:gd name="T35" fmla="*/ 183 h 185"/>
                  <a:gd name="T36" fmla="*/ 4 w 25"/>
                  <a:gd name="T37" fmla="*/ 184 h 185"/>
                  <a:gd name="T38" fmla="*/ 9 w 25"/>
                  <a:gd name="T39" fmla="*/ 171 h 185"/>
                  <a:gd name="T40" fmla="*/ 13 w 25"/>
                  <a:gd name="T41" fmla="*/ 159 h 185"/>
                  <a:gd name="T42" fmla="*/ 17 w 25"/>
                  <a:gd name="T43" fmla="*/ 147 h 185"/>
                  <a:gd name="T44" fmla="*/ 20 w 25"/>
                  <a:gd name="T45" fmla="*/ 136 h 185"/>
                  <a:gd name="T46" fmla="*/ 21 w 25"/>
                  <a:gd name="T47" fmla="*/ 124 h 185"/>
                  <a:gd name="T48" fmla="*/ 23 w 25"/>
                  <a:gd name="T49" fmla="*/ 113 h 185"/>
                  <a:gd name="T50" fmla="*/ 24 w 25"/>
                  <a:gd name="T51" fmla="*/ 102 h 185"/>
                  <a:gd name="T52" fmla="*/ 24 w 25"/>
                  <a:gd name="T53" fmla="*/ 92 h 185"/>
                  <a:gd name="T54" fmla="*/ 24 w 25"/>
                  <a:gd name="T55" fmla="*/ 81 h 185"/>
                  <a:gd name="T56" fmla="*/ 23 w 25"/>
                  <a:gd name="T57" fmla="*/ 70 h 185"/>
                  <a:gd name="T58" fmla="*/ 21 w 25"/>
                  <a:gd name="T59" fmla="*/ 59 h 185"/>
                  <a:gd name="T60" fmla="*/ 19 w 25"/>
                  <a:gd name="T61" fmla="*/ 48 h 185"/>
                  <a:gd name="T62" fmla="*/ 17 w 25"/>
                  <a:gd name="T63" fmla="*/ 36 h 185"/>
                  <a:gd name="T64" fmla="*/ 14 w 25"/>
                  <a:gd name="T65" fmla="*/ 25 h 185"/>
                  <a:gd name="T66" fmla="*/ 11 w 25"/>
                  <a:gd name="T67" fmla="*/ 12 h 185"/>
                  <a:gd name="T68" fmla="*/ 7 w 25"/>
                  <a:gd name="T69" fmla="*/ 0 h 185"/>
                  <a:gd name="T70" fmla="*/ 3 w 25"/>
                  <a:gd name="T71" fmla="*/ 0 h 18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 h="185">
                    <a:moveTo>
                      <a:pt x="3" y="0"/>
                    </a:moveTo>
                    <a:lnTo>
                      <a:pt x="3" y="0"/>
                    </a:lnTo>
                    <a:lnTo>
                      <a:pt x="7" y="14"/>
                    </a:lnTo>
                    <a:lnTo>
                      <a:pt x="10" y="26"/>
                    </a:lnTo>
                    <a:lnTo>
                      <a:pt x="13" y="37"/>
                    </a:lnTo>
                    <a:lnTo>
                      <a:pt x="15" y="49"/>
                    </a:lnTo>
                    <a:lnTo>
                      <a:pt x="18" y="60"/>
                    </a:lnTo>
                    <a:lnTo>
                      <a:pt x="19" y="70"/>
                    </a:lnTo>
                    <a:lnTo>
                      <a:pt x="20" y="81"/>
                    </a:lnTo>
                    <a:lnTo>
                      <a:pt x="20" y="92"/>
                    </a:lnTo>
                    <a:lnTo>
                      <a:pt x="20" y="102"/>
                    </a:lnTo>
                    <a:lnTo>
                      <a:pt x="19" y="113"/>
                    </a:lnTo>
                    <a:lnTo>
                      <a:pt x="18" y="123"/>
                    </a:lnTo>
                    <a:lnTo>
                      <a:pt x="16" y="135"/>
                    </a:lnTo>
                    <a:lnTo>
                      <a:pt x="13" y="146"/>
                    </a:lnTo>
                    <a:lnTo>
                      <a:pt x="9" y="158"/>
                    </a:lnTo>
                    <a:lnTo>
                      <a:pt x="5" y="170"/>
                    </a:lnTo>
                    <a:lnTo>
                      <a:pt x="0" y="183"/>
                    </a:lnTo>
                    <a:lnTo>
                      <a:pt x="4" y="184"/>
                    </a:lnTo>
                    <a:lnTo>
                      <a:pt x="9" y="171"/>
                    </a:lnTo>
                    <a:lnTo>
                      <a:pt x="13" y="159"/>
                    </a:lnTo>
                    <a:lnTo>
                      <a:pt x="17" y="147"/>
                    </a:lnTo>
                    <a:lnTo>
                      <a:pt x="20" y="136"/>
                    </a:lnTo>
                    <a:lnTo>
                      <a:pt x="21" y="124"/>
                    </a:lnTo>
                    <a:lnTo>
                      <a:pt x="23" y="113"/>
                    </a:lnTo>
                    <a:lnTo>
                      <a:pt x="24" y="102"/>
                    </a:lnTo>
                    <a:lnTo>
                      <a:pt x="24" y="92"/>
                    </a:lnTo>
                    <a:lnTo>
                      <a:pt x="24" y="81"/>
                    </a:lnTo>
                    <a:lnTo>
                      <a:pt x="23" y="70"/>
                    </a:lnTo>
                    <a:lnTo>
                      <a:pt x="21" y="59"/>
                    </a:lnTo>
                    <a:lnTo>
                      <a:pt x="19" y="48"/>
                    </a:lnTo>
                    <a:lnTo>
                      <a:pt x="17" y="36"/>
                    </a:lnTo>
                    <a:lnTo>
                      <a:pt x="14" y="25"/>
                    </a:lnTo>
                    <a:lnTo>
                      <a:pt x="11" y="12"/>
                    </a:lnTo>
                    <a:lnTo>
                      <a:pt x="7"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49" name="Freeform 219">
                <a:extLst>
                  <a:ext uri="{FF2B5EF4-FFF2-40B4-BE49-F238E27FC236}">
                    <a16:creationId xmlns:a16="http://schemas.microsoft.com/office/drawing/2014/main" id="{1F7AD991-7E7C-C26B-D290-2F6D0EF21193}"/>
                  </a:ext>
                </a:extLst>
              </p:cNvPr>
              <p:cNvSpPr>
                <a:spLocks/>
              </p:cNvSpPr>
              <p:nvPr/>
            </p:nvSpPr>
            <p:spPr bwMode="auto">
              <a:xfrm>
                <a:off x="4301" y="1056"/>
                <a:ext cx="228" cy="145"/>
              </a:xfrm>
              <a:custGeom>
                <a:avLst/>
                <a:gdLst>
                  <a:gd name="T0" fmla="*/ 3 w 228"/>
                  <a:gd name="T1" fmla="*/ 4 h 145"/>
                  <a:gd name="T2" fmla="*/ 2 w 228"/>
                  <a:gd name="T3" fmla="*/ 4 h 145"/>
                  <a:gd name="T4" fmla="*/ 19 w 228"/>
                  <a:gd name="T5" fmla="*/ 5 h 145"/>
                  <a:gd name="T6" fmla="*/ 36 w 228"/>
                  <a:gd name="T7" fmla="*/ 7 h 145"/>
                  <a:gd name="T8" fmla="*/ 54 w 228"/>
                  <a:gd name="T9" fmla="*/ 10 h 145"/>
                  <a:gd name="T10" fmla="*/ 71 w 228"/>
                  <a:gd name="T11" fmla="*/ 14 h 145"/>
                  <a:gd name="T12" fmla="*/ 88 w 228"/>
                  <a:gd name="T13" fmla="*/ 20 h 145"/>
                  <a:gd name="T14" fmla="*/ 104 w 228"/>
                  <a:gd name="T15" fmla="*/ 26 h 145"/>
                  <a:gd name="T16" fmla="*/ 121 w 228"/>
                  <a:gd name="T17" fmla="*/ 34 h 145"/>
                  <a:gd name="T18" fmla="*/ 137 w 228"/>
                  <a:gd name="T19" fmla="*/ 42 h 145"/>
                  <a:gd name="T20" fmla="*/ 152 w 228"/>
                  <a:gd name="T21" fmla="*/ 52 h 145"/>
                  <a:gd name="T22" fmla="*/ 165 w 228"/>
                  <a:gd name="T23" fmla="*/ 63 h 145"/>
                  <a:gd name="T24" fmla="*/ 178 w 228"/>
                  <a:gd name="T25" fmla="*/ 74 h 145"/>
                  <a:gd name="T26" fmla="*/ 190 w 228"/>
                  <a:gd name="T27" fmla="*/ 87 h 145"/>
                  <a:gd name="T28" fmla="*/ 201 w 228"/>
                  <a:gd name="T29" fmla="*/ 100 h 145"/>
                  <a:gd name="T30" fmla="*/ 209 w 228"/>
                  <a:gd name="T31" fmla="*/ 114 h 145"/>
                  <a:gd name="T32" fmla="*/ 217 w 228"/>
                  <a:gd name="T33" fmla="*/ 129 h 145"/>
                  <a:gd name="T34" fmla="*/ 223 w 228"/>
                  <a:gd name="T35" fmla="*/ 144 h 145"/>
                  <a:gd name="T36" fmla="*/ 227 w 228"/>
                  <a:gd name="T37" fmla="*/ 144 h 145"/>
                  <a:gd name="T38" fmla="*/ 221 w 228"/>
                  <a:gd name="T39" fmla="*/ 127 h 145"/>
                  <a:gd name="T40" fmla="*/ 213 w 228"/>
                  <a:gd name="T41" fmla="*/ 112 h 145"/>
                  <a:gd name="T42" fmla="*/ 204 w 228"/>
                  <a:gd name="T43" fmla="*/ 98 h 145"/>
                  <a:gd name="T44" fmla="*/ 193 w 228"/>
                  <a:gd name="T45" fmla="*/ 84 h 145"/>
                  <a:gd name="T46" fmla="*/ 181 w 228"/>
                  <a:gd name="T47" fmla="*/ 71 h 145"/>
                  <a:gd name="T48" fmla="*/ 168 w 228"/>
                  <a:gd name="T49" fmla="*/ 60 h 145"/>
                  <a:gd name="T50" fmla="*/ 153 w 228"/>
                  <a:gd name="T51" fmla="*/ 49 h 145"/>
                  <a:gd name="T52" fmla="*/ 138 w 228"/>
                  <a:gd name="T53" fmla="*/ 39 h 145"/>
                  <a:gd name="T54" fmla="*/ 123 w 228"/>
                  <a:gd name="T55" fmla="*/ 30 h 145"/>
                  <a:gd name="T56" fmla="*/ 106 w 228"/>
                  <a:gd name="T57" fmla="*/ 23 h 145"/>
                  <a:gd name="T58" fmla="*/ 89 w 228"/>
                  <a:gd name="T59" fmla="*/ 16 h 145"/>
                  <a:gd name="T60" fmla="*/ 72 w 228"/>
                  <a:gd name="T61" fmla="*/ 10 h 145"/>
                  <a:gd name="T62" fmla="*/ 54 w 228"/>
                  <a:gd name="T63" fmla="*/ 6 h 145"/>
                  <a:gd name="T64" fmla="*/ 37 w 228"/>
                  <a:gd name="T65" fmla="*/ 3 h 145"/>
                  <a:gd name="T66" fmla="*/ 19 w 228"/>
                  <a:gd name="T67" fmla="*/ 1 h 145"/>
                  <a:gd name="T68" fmla="*/ 2 w 228"/>
                  <a:gd name="T69" fmla="*/ 0 h 145"/>
                  <a:gd name="T70" fmla="*/ 0 w 228"/>
                  <a:gd name="T71" fmla="*/ 1 h 145"/>
                  <a:gd name="T72" fmla="*/ 2 w 228"/>
                  <a:gd name="T73" fmla="*/ 0 h 145"/>
                  <a:gd name="T74" fmla="*/ 1 w 228"/>
                  <a:gd name="T75" fmla="*/ 0 h 145"/>
                  <a:gd name="T76" fmla="*/ 0 w 228"/>
                  <a:gd name="T77" fmla="*/ 1 h 145"/>
                  <a:gd name="T78" fmla="*/ 3 w 228"/>
                  <a:gd name="T79" fmla="*/ 4 h 1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8" h="145">
                    <a:moveTo>
                      <a:pt x="3" y="4"/>
                    </a:moveTo>
                    <a:lnTo>
                      <a:pt x="2" y="4"/>
                    </a:lnTo>
                    <a:lnTo>
                      <a:pt x="19" y="5"/>
                    </a:lnTo>
                    <a:lnTo>
                      <a:pt x="36" y="7"/>
                    </a:lnTo>
                    <a:lnTo>
                      <a:pt x="54" y="10"/>
                    </a:lnTo>
                    <a:lnTo>
                      <a:pt x="71" y="14"/>
                    </a:lnTo>
                    <a:lnTo>
                      <a:pt x="88" y="20"/>
                    </a:lnTo>
                    <a:lnTo>
                      <a:pt x="104" y="26"/>
                    </a:lnTo>
                    <a:lnTo>
                      <a:pt x="121" y="34"/>
                    </a:lnTo>
                    <a:lnTo>
                      <a:pt x="137" y="42"/>
                    </a:lnTo>
                    <a:lnTo>
                      <a:pt x="152" y="52"/>
                    </a:lnTo>
                    <a:lnTo>
                      <a:pt x="165" y="63"/>
                    </a:lnTo>
                    <a:lnTo>
                      <a:pt x="178" y="74"/>
                    </a:lnTo>
                    <a:lnTo>
                      <a:pt x="190" y="87"/>
                    </a:lnTo>
                    <a:lnTo>
                      <a:pt x="201" y="100"/>
                    </a:lnTo>
                    <a:lnTo>
                      <a:pt x="209" y="114"/>
                    </a:lnTo>
                    <a:lnTo>
                      <a:pt x="217" y="129"/>
                    </a:lnTo>
                    <a:lnTo>
                      <a:pt x="223" y="144"/>
                    </a:lnTo>
                    <a:lnTo>
                      <a:pt x="227" y="144"/>
                    </a:lnTo>
                    <a:lnTo>
                      <a:pt x="221" y="127"/>
                    </a:lnTo>
                    <a:lnTo>
                      <a:pt x="213" y="112"/>
                    </a:lnTo>
                    <a:lnTo>
                      <a:pt x="204" y="98"/>
                    </a:lnTo>
                    <a:lnTo>
                      <a:pt x="193" y="84"/>
                    </a:lnTo>
                    <a:lnTo>
                      <a:pt x="181" y="71"/>
                    </a:lnTo>
                    <a:lnTo>
                      <a:pt x="168" y="60"/>
                    </a:lnTo>
                    <a:lnTo>
                      <a:pt x="153" y="49"/>
                    </a:lnTo>
                    <a:lnTo>
                      <a:pt x="138" y="39"/>
                    </a:lnTo>
                    <a:lnTo>
                      <a:pt x="123" y="30"/>
                    </a:lnTo>
                    <a:lnTo>
                      <a:pt x="106" y="23"/>
                    </a:lnTo>
                    <a:lnTo>
                      <a:pt x="89" y="16"/>
                    </a:lnTo>
                    <a:lnTo>
                      <a:pt x="72" y="10"/>
                    </a:lnTo>
                    <a:lnTo>
                      <a:pt x="54" y="6"/>
                    </a:lnTo>
                    <a:lnTo>
                      <a:pt x="37" y="3"/>
                    </a:lnTo>
                    <a:lnTo>
                      <a:pt x="19" y="1"/>
                    </a:lnTo>
                    <a:lnTo>
                      <a:pt x="2" y="0"/>
                    </a:lnTo>
                    <a:lnTo>
                      <a:pt x="0" y="1"/>
                    </a:lnTo>
                    <a:lnTo>
                      <a:pt x="2" y="0"/>
                    </a:lnTo>
                    <a:lnTo>
                      <a:pt x="1" y="0"/>
                    </a:lnTo>
                    <a:lnTo>
                      <a:pt x="0" y="1"/>
                    </a:lnTo>
                    <a:lnTo>
                      <a:pt x="3"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0" name="Freeform 220">
                <a:extLst>
                  <a:ext uri="{FF2B5EF4-FFF2-40B4-BE49-F238E27FC236}">
                    <a16:creationId xmlns:a16="http://schemas.microsoft.com/office/drawing/2014/main" id="{8847B5D6-606A-D8E3-CB23-9D9C0093C79A}"/>
                  </a:ext>
                </a:extLst>
              </p:cNvPr>
              <p:cNvSpPr>
                <a:spLocks/>
              </p:cNvSpPr>
              <p:nvPr/>
            </p:nvSpPr>
            <p:spPr bwMode="auto">
              <a:xfrm>
                <a:off x="4236" y="1057"/>
                <a:ext cx="69" cy="61"/>
              </a:xfrm>
              <a:custGeom>
                <a:avLst/>
                <a:gdLst>
                  <a:gd name="T0" fmla="*/ 4 w 69"/>
                  <a:gd name="T1" fmla="*/ 59 h 61"/>
                  <a:gd name="T2" fmla="*/ 3 w 69"/>
                  <a:gd name="T3" fmla="*/ 60 h 61"/>
                  <a:gd name="T4" fmla="*/ 68 w 69"/>
                  <a:gd name="T5" fmla="*/ 3 h 61"/>
                  <a:gd name="T6" fmla="*/ 65 w 69"/>
                  <a:gd name="T7" fmla="*/ 0 h 61"/>
                  <a:gd name="T8" fmla="*/ 0 w 69"/>
                  <a:gd name="T9" fmla="*/ 57 h 61"/>
                  <a:gd name="T10" fmla="*/ 4 w 69"/>
                  <a:gd name="T11" fmla="*/ 59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61">
                    <a:moveTo>
                      <a:pt x="4" y="59"/>
                    </a:moveTo>
                    <a:lnTo>
                      <a:pt x="3" y="60"/>
                    </a:lnTo>
                    <a:lnTo>
                      <a:pt x="68" y="3"/>
                    </a:lnTo>
                    <a:lnTo>
                      <a:pt x="65" y="0"/>
                    </a:lnTo>
                    <a:lnTo>
                      <a:pt x="0" y="57"/>
                    </a:lnTo>
                    <a:lnTo>
                      <a:pt x="4" y="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1" name="Freeform 221">
                <a:extLst>
                  <a:ext uri="{FF2B5EF4-FFF2-40B4-BE49-F238E27FC236}">
                    <a16:creationId xmlns:a16="http://schemas.microsoft.com/office/drawing/2014/main" id="{DE23ED7B-9BFB-C333-5F9F-210D47990AAC}"/>
                  </a:ext>
                </a:extLst>
              </p:cNvPr>
              <p:cNvSpPr>
                <a:spLocks/>
              </p:cNvSpPr>
              <p:nvPr/>
            </p:nvSpPr>
            <p:spPr bwMode="auto">
              <a:xfrm>
                <a:off x="4281" y="1004"/>
                <a:ext cx="375" cy="530"/>
              </a:xfrm>
              <a:custGeom>
                <a:avLst/>
                <a:gdLst>
                  <a:gd name="T0" fmla="*/ 200 w 375"/>
                  <a:gd name="T1" fmla="*/ 494 h 530"/>
                  <a:gd name="T2" fmla="*/ 204 w 375"/>
                  <a:gd name="T3" fmla="*/ 460 h 530"/>
                  <a:gd name="T4" fmla="*/ 218 w 375"/>
                  <a:gd name="T5" fmla="*/ 422 h 530"/>
                  <a:gd name="T6" fmla="*/ 239 w 375"/>
                  <a:gd name="T7" fmla="*/ 384 h 530"/>
                  <a:gd name="T8" fmla="*/ 245 w 375"/>
                  <a:gd name="T9" fmla="*/ 364 h 530"/>
                  <a:gd name="T10" fmla="*/ 249 w 375"/>
                  <a:gd name="T11" fmla="*/ 348 h 530"/>
                  <a:gd name="T12" fmla="*/ 250 w 375"/>
                  <a:gd name="T13" fmla="*/ 323 h 530"/>
                  <a:gd name="T14" fmla="*/ 246 w 375"/>
                  <a:gd name="T15" fmla="*/ 300 h 530"/>
                  <a:gd name="T16" fmla="*/ 247 w 375"/>
                  <a:gd name="T17" fmla="*/ 278 h 530"/>
                  <a:gd name="T18" fmla="*/ 249 w 375"/>
                  <a:gd name="T19" fmla="*/ 255 h 530"/>
                  <a:gd name="T20" fmla="*/ 246 w 375"/>
                  <a:gd name="T21" fmla="*/ 235 h 530"/>
                  <a:gd name="T22" fmla="*/ 241 w 375"/>
                  <a:gd name="T23" fmla="*/ 216 h 530"/>
                  <a:gd name="T24" fmla="*/ 235 w 375"/>
                  <a:gd name="T25" fmla="*/ 196 h 530"/>
                  <a:gd name="T26" fmla="*/ 227 w 375"/>
                  <a:gd name="T27" fmla="*/ 176 h 530"/>
                  <a:gd name="T28" fmla="*/ 218 w 375"/>
                  <a:gd name="T29" fmla="*/ 165 h 530"/>
                  <a:gd name="T30" fmla="*/ 199 w 375"/>
                  <a:gd name="T31" fmla="*/ 160 h 530"/>
                  <a:gd name="T32" fmla="*/ 173 w 375"/>
                  <a:gd name="T33" fmla="*/ 156 h 530"/>
                  <a:gd name="T34" fmla="*/ 148 w 375"/>
                  <a:gd name="T35" fmla="*/ 148 h 530"/>
                  <a:gd name="T36" fmla="*/ 150 w 375"/>
                  <a:gd name="T37" fmla="*/ 158 h 530"/>
                  <a:gd name="T38" fmla="*/ 167 w 375"/>
                  <a:gd name="T39" fmla="*/ 166 h 530"/>
                  <a:gd name="T40" fmla="*/ 138 w 375"/>
                  <a:gd name="T41" fmla="*/ 160 h 530"/>
                  <a:gd name="T42" fmla="*/ 97 w 375"/>
                  <a:gd name="T43" fmla="*/ 140 h 530"/>
                  <a:gd name="T44" fmla="*/ 62 w 375"/>
                  <a:gd name="T45" fmla="*/ 112 h 530"/>
                  <a:gd name="T46" fmla="*/ 32 w 375"/>
                  <a:gd name="T47" fmla="*/ 79 h 530"/>
                  <a:gd name="T48" fmla="*/ 16 w 375"/>
                  <a:gd name="T49" fmla="*/ 22 h 530"/>
                  <a:gd name="T50" fmla="*/ 30 w 375"/>
                  <a:gd name="T51" fmla="*/ 7 h 530"/>
                  <a:gd name="T52" fmla="*/ 46 w 375"/>
                  <a:gd name="T53" fmla="*/ 0 h 530"/>
                  <a:gd name="T54" fmla="*/ 69 w 375"/>
                  <a:gd name="T55" fmla="*/ 1 h 530"/>
                  <a:gd name="T56" fmla="*/ 100 w 375"/>
                  <a:gd name="T57" fmla="*/ 2 h 530"/>
                  <a:gd name="T58" fmla="*/ 123 w 375"/>
                  <a:gd name="T59" fmla="*/ 3 h 530"/>
                  <a:gd name="T60" fmla="*/ 158 w 375"/>
                  <a:gd name="T61" fmla="*/ 13 h 530"/>
                  <a:gd name="T62" fmla="*/ 202 w 375"/>
                  <a:gd name="T63" fmla="*/ 31 h 530"/>
                  <a:gd name="T64" fmla="*/ 231 w 375"/>
                  <a:gd name="T65" fmla="*/ 51 h 530"/>
                  <a:gd name="T66" fmla="*/ 258 w 375"/>
                  <a:gd name="T67" fmla="*/ 81 h 530"/>
                  <a:gd name="T68" fmla="*/ 287 w 375"/>
                  <a:gd name="T69" fmla="*/ 117 h 530"/>
                  <a:gd name="T70" fmla="*/ 298 w 375"/>
                  <a:gd name="T71" fmla="*/ 134 h 530"/>
                  <a:gd name="T72" fmla="*/ 311 w 375"/>
                  <a:gd name="T73" fmla="*/ 165 h 530"/>
                  <a:gd name="T74" fmla="*/ 322 w 375"/>
                  <a:gd name="T75" fmla="*/ 187 h 530"/>
                  <a:gd name="T76" fmla="*/ 330 w 375"/>
                  <a:gd name="T77" fmla="*/ 212 h 530"/>
                  <a:gd name="T78" fmla="*/ 339 w 375"/>
                  <a:gd name="T79" fmla="*/ 233 h 530"/>
                  <a:gd name="T80" fmla="*/ 347 w 375"/>
                  <a:gd name="T81" fmla="*/ 252 h 530"/>
                  <a:gd name="T82" fmla="*/ 358 w 375"/>
                  <a:gd name="T83" fmla="*/ 283 h 530"/>
                  <a:gd name="T84" fmla="*/ 368 w 375"/>
                  <a:gd name="T85" fmla="*/ 321 h 530"/>
                  <a:gd name="T86" fmla="*/ 374 w 375"/>
                  <a:gd name="T87" fmla="*/ 343 h 530"/>
                  <a:gd name="T88" fmla="*/ 373 w 375"/>
                  <a:gd name="T89" fmla="*/ 369 h 530"/>
                  <a:gd name="T90" fmla="*/ 366 w 375"/>
                  <a:gd name="T91" fmla="*/ 393 h 530"/>
                  <a:gd name="T92" fmla="*/ 356 w 375"/>
                  <a:gd name="T93" fmla="*/ 416 h 530"/>
                  <a:gd name="T94" fmla="*/ 341 w 375"/>
                  <a:gd name="T95" fmla="*/ 435 h 530"/>
                  <a:gd name="T96" fmla="*/ 332 w 375"/>
                  <a:gd name="T97" fmla="*/ 444 h 530"/>
                  <a:gd name="T98" fmla="*/ 314 w 375"/>
                  <a:gd name="T99" fmla="*/ 458 h 530"/>
                  <a:gd name="T100" fmla="*/ 285 w 375"/>
                  <a:gd name="T101" fmla="*/ 486 h 530"/>
                  <a:gd name="T102" fmla="*/ 257 w 375"/>
                  <a:gd name="T103" fmla="*/ 513 h 530"/>
                  <a:gd name="T104" fmla="*/ 227 w 375"/>
                  <a:gd name="T105" fmla="*/ 529 h 5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75" h="530">
                    <a:moveTo>
                      <a:pt x="199" y="518"/>
                    </a:moveTo>
                    <a:lnTo>
                      <a:pt x="199" y="510"/>
                    </a:lnTo>
                    <a:lnTo>
                      <a:pt x="200" y="502"/>
                    </a:lnTo>
                    <a:lnTo>
                      <a:pt x="200" y="494"/>
                    </a:lnTo>
                    <a:lnTo>
                      <a:pt x="201" y="486"/>
                    </a:lnTo>
                    <a:lnTo>
                      <a:pt x="202" y="477"/>
                    </a:lnTo>
                    <a:lnTo>
                      <a:pt x="203" y="468"/>
                    </a:lnTo>
                    <a:lnTo>
                      <a:pt x="204" y="460"/>
                    </a:lnTo>
                    <a:lnTo>
                      <a:pt x="206" y="451"/>
                    </a:lnTo>
                    <a:lnTo>
                      <a:pt x="209" y="442"/>
                    </a:lnTo>
                    <a:lnTo>
                      <a:pt x="213" y="432"/>
                    </a:lnTo>
                    <a:lnTo>
                      <a:pt x="218" y="422"/>
                    </a:lnTo>
                    <a:lnTo>
                      <a:pt x="224" y="412"/>
                    </a:lnTo>
                    <a:lnTo>
                      <a:pt x="229" y="402"/>
                    </a:lnTo>
                    <a:lnTo>
                      <a:pt x="234" y="393"/>
                    </a:lnTo>
                    <a:lnTo>
                      <a:pt x="239" y="384"/>
                    </a:lnTo>
                    <a:lnTo>
                      <a:pt x="242" y="376"/>
                    </a:lnTo>
                    <a:lnTo>
                      <a:pt x="243" y="372"/>
                    </a:lnTo>
                    <a:lnTo>
                      <a:pt x="244" y="368"/>
                    </a:lnTo>
                    <a:lnTo>
                      <a:pt x="245" y="364"/>
                    </a:lnTo>
                    <a:lnTo>
                      <a:pt x="246" y="360"/>
                    </a:lnTo>
                    <a:lnTo>
                      <a:pt x="247" y="356"/>
                    </a:lnTo>
                    <a:lnTo>
                      <a:pt x="248" y="352"/>
                    </a:lnTo>
                    <a:lnTo>
                      <a:pt x="249" y="348"/>
                    </a:lnTo>
                    <a:lnTo>
                      <a:pt x="249" y="344"/>
                    </a:lnTo>
                    <a:lnTo>
                      <a:pt x="250" y="335"/>
                    </a:lnTo>
                    <a:lnTo>
                      <a:pt x="251" y="329"/>
                    </a:lnTo>
                    <a:lnTo>
                      <a:pt x="250" y="323"/>
                    </a:lnTo>
                    <a:lnTo>
                      <a:pt x="249" y="317"/>
                    </a:lnTo>
                    <a:lnTo>
                      <a:pt x="248" y="311"/>
                    </a:lnTo>
                    <a:lnTo>
                      <a:pt x="247" y="306"/>
                    </a:lnTo>
                    <a:lnTo>
                      <a:pt x="246" y="300"/>
                    </a:lnTo>
                    <a:lnTo>
                      <a:pt x="245" y="292"/>
                    </a:lnTo>
                    <a:lnTo>
                      <a:pt x="245" y="288"/>
                    </a:lnTo>
                    <a:lnTo>
                      <a:pt x="246" y="283"/>
                    </a:lnTo>
                    <a:lnTo>
                      <a:pt x="247" y="278"/>
                    </a:lnTo>
                    <a:lnTo>
                      <a:pt x="248" y="272"/>
                    </a:lnTo>
                    <a:lnTo>
                      <a:pt x="248" y="266"/>
                    </a:lnTo>
                    <a:lnTo>
                      <a:pt x="249" y="260"/>
                    </a:lnTo>
                    <a:lnTo>
                      <a:pt x="249" y="255"/>
                    </a:lnTo>
                    <a:lnTo>
                      <a:pt x="249" y="250"/>
                    </a:lnTo>
                    <a:lnTo>
                      <a:pt x="248" y="245"/>
                    </a:lnTo>
                    <a:lnTo>
                      <a:pt x="247" y="241"/>
                    </a:lnTo>
                    <a:lnTo>
                      <a:pt x="246" y="235"/>
                    </a:lnTo>
                    <a:lnTo>
                      <a:pt x="245" y="231"/>
                    </a:lnTo>
                    <a:lnTo>
                      <a:pt x="244" y="226"/>
                    </a:lnTo>
                    <a:lnTo>
                      <a:pt x="243" y="221"/>
                    </a:lnTo>
                    <a:lnTo>
                      <a:pt x="241" y="216"/>
                    </a:lnTo>
                    <a:lnTo>
                      <a:pt x="239" y="211"/>
                    </a:lnTo>
                    <a:lnTo>
                      <a:pt x="238" y="206"/>
                    </a:lnTo>
                    <a:lnTo>
                      <a:pt x="236" y="201"/>
                    </a:lnTo>
                    <a:lnTo>
                      <a:pt x="235" y="196"/>
                    </a:lnTo>
                    <a:lnTo>
                      <a:pt x="233" y="191"/>
                    </a:lnTo>
                    <a:lnTo>
                      <a:pt x="231" y="186"/>
                    </a:lnTo>
                    <a:lnTo>
                      <a:pt x="229" y="180"/>
                    </a:lnTo>
                    <a:lnTo>
                      <a:pt x="227" y="176"/>
                    </a:lnTo>
                    <a:lnTo>
                      <a:pt x="225" y="170"/>
                    </a:lnTo>
                    <a:lnTo>
                      <a:pt x="224" y="168"/>
                    </a:lnTo>
                    <a:lnTo>
                      <a:pt x="221" y="166"/>
                    </a:lnTo>
                    <a:lnTo>
                      <a:pt x="218" y="165"/>
                    </a:lnTo>
                    <a:lnTo>
                      <a:pt x="214" y="164"/>
                    </a:lnTo>
                    <a:lnTo>
                      <a:pt x="210" y="162"/>
                    </a:lnTo>
                    <a:lnTo>
                      <a:pt x="204" y="161"/>
                    </a:lnTo>
                    <a:lnTo>
                      <a:pt x="199" y="160"/>
                    </a:lnTo>
                    <a:lnTo>
                      <a:pt x="193" y="159"/>
                    </a:lnTo>
                    <a:lnTo>
                      <a:pt x="186" y="158"/>
                    </a:lnTo>
                    <a:lnTo>
                      <a:pt x="180" y="157"/>
                    </a:lnTo>
                    <a:lnTo>
                      <a:pt x="173" y="156"/>
                    </a:lnTo>
                    <a:lnTo>
                      <a:pt x="167" y="154"/>
                    </a:lnTo>
                    <a:lnTo>
                      <a:pt x="160" y="152"/>
                    </a:lnTo>
                    <a:lnTo>
                      <a:pt x="154" y="151"/>
                    </a:lnTo>
                    <a:lnTo>
                      <a:pt x="148" y="148"/>
                    </a:lnTo>
                    <a:lnTo>
                      <a:pt x="143" y="146"/>
                    </a:lnTo>
                    <a:lnTo>
                      <a:pt x="145" y="150"/>
                    </a:lnTo>
                    <a:lnTo>
                      <a:pt x="147" y="154"/>
                    </a:lnTo>
                    <a:lnTo>
                      <a:pt x="150" y="158"/>
                    </a:lnTo>
                    <a:lnTo>
                      <a:pt x="154" y="160"/>
                    </a:lnTo>
                    <a:lnTo>
                      <a:pt x="158" y="162"/>
                    </a:lnTo>
                    <a:lnTo>
                      <a:pt x="162" y="164"/>
                    </a:lnTo>
                    <a:lnTo>
                      <a:pt x="167" y="166"/>
                    </a:lnTo>
                    <a:lnTo>
                      <a:pt x="172" y="167"/>
                    </a:lnTo>
                    <a:lnTo>
                      <a:pt x="160" y="166"/>
                    </a:lnTo>
                    <a:lnTo>
                      <a:pt x="148" y="164"/>
                    </a:lnTo>
                    <a:lnTo>
                      <a:pt x="138" y="160"/>
                    </a:lnTo>
                    <a:lnTo>
                      <a:pt x="127" y="156"/>
                    </a:lnTo>
                    <a:lnTo>
                      <a:pt x="117" y="152"/>
                    </a:lnTo>
                    <a:lnTo>
                      <a:pt x="107" y="146"/>
                    </a:lnTo>
                    <a:lnTo>
                      <a:pt x="97" y="140"/>
                    </a:lnTo>
                    <a:lnTo>
                      <a:pt x="88" y="134"/>
                    </a:lnTo>
                    <a:lnTo>
                      <a:pt x="80" y="127"/>
                    </a:lnTo>
                    <a:lnTo>
                      <a:pt x="71" y="120"/>
                    </a:lnTo>
                    <a:lnTo>
                      <a:pt x="62" y="112"/>
                    </a:lnTo>
                    <a:lnTo>
                      <a:pt x="54" y="104"/>
                    </a:lnTo>
                    <a:lnTo>
                      <a:pt x="47" y="96"/>
                    </a:lnTo>
                    <a:lnTo>
                      <a:pt x="39" y="88"/>
                    </a:lnTo>
                    <a:lnTo>
                      <a:pt x="32" y="79"/>
                    </a:lnTo>
                    <a:lnTo>
                      <a:pt x="25" y="71"/>
                    </a:lnTo>
                    <a:lnTo>
                      <a:pt x="0" y="40"/>
                    </a:lnTo>
                    <a:lnTo>
                      <a:pt x="10" y="30"/>
                    </a:lnTo>
                    <a:lnTo>
                      <a:pt x="16" y="22"/>
                    </a:lnTo>
                    <a:lnTo>
                      <a:pt x="21" y="17"/>
                    </a:lnTo>
                    <a:lnTo>
                      <a:pt x="24" y="13"/>
                    </a:lnTo>
                    <a:lnTo>
                      <a:pt x="27" y="10"/>
                    </a:lnTo>
                    <a:lnTo>
                      <a:pt x="30" y="7"/>
                    </a:lnTo>
                    <a:lnTo>
                      <a:pt x="35" y="5"/>
                    </a:lnTo>
                    <a:lnTo>
                      <a:pt x="43" y="0"/>
                    </a:lnTo>
                    <a:lnTo>
                      <a:pt x="44" y="0"/>
                    </a:lnTo>
                    <a:lnTo>
                      <a:pt x="46" y="0"/>
                    </a:lnTo>
                    <a:lnTo>
                      <a:pt x="50" y="1"/>
                    </a:lnTo>
                    <a:lnTo>
                      <a:pt x="56" y="1"/>
                    </a:lnTo>
                    <a:lnTo>
                      <a:pt x="62" y="1"/>
                    </a:lnTo>
                    <a:lnTo>
                      <a:pt x="69" y="1"/>
                    </a:lnTo>
                    <a:lnTo>
                      <a:pt x="77" y="2"/>
                    </a:lnTo>
                    <a:lnTo>
                      <a:pt x="84" y="2"/>
                    </a:lnTo>
                    <a:lnTo>
                      <a:pt x="92" y="2"/>
                    </a:lnTo>
                    <a:lnTo>
                      <a:pt x="100" y="2"/>
                    </a:lnTo>
                    <a:lnTo>
                      <a:pt x="107" y="2"/>
                    </a:lnTo>
                    <a:lnTo>
                      <a:pt x="113" y="2"/>
                    </a:lnTo>
                    <a:lnTo>
                      <a:pt x="118" y="3"/>
                    </a:lnTo>
                    <a:lnTo>
                      <a:pt x="123" y="3"/>
                    </a:lnTo>
                    <a:lnTo>
                      <a:pt x="125" y="3"/>
                    </a:lnTo>
                    <a:lnTo>
                      <a:pt x="126" y="3"/>
                    </a:lnTo>
                    <a:lnTo>
                      <a:pt x="143" y="8"/>
                    </a:lnTo>
                    <a:lnTo>
                      <a:pt x="158" y="13"/>
                    </a:lnTo>
                    <a:lnTo>
                      <a:pt x="170" y="18"/>
                    </a:lnTo>
                    <a:lnTo>
                      <a:pt x="182" y="22"/>
                    </a:lnTo>
                    <a:lnTo>
                      <a:pt x="192" y="27"/>
                    </a:lnTo>
                    <a:lnTo>
                      <a:pt x="202" y="31"/>
                    </a:lnTo>
                    <a:lnTo>
                      <a:pt x="210" y="35"/>
                    </a:lnTo>
                    <a:lnTo>
                      <a:pt x="217" y="40"/>
                    </a:lnTo>
                    <a:lnTo>
                      <a:pt x="224" y="45"/>
                    </a:lnTo>
                    <a:lnTo>
                      <a:pt x="231" y="51"/>
                    </a:lnTo>
                    <a:lnTo>
                      <a:pt x="237" y="57"/>
                    </a:lnTo>
                    <a:lnTo>
                      <a:pt x="244" y="64"/>
                    </a:lnTo>
                    <a:lnTo>
                      <a:pt x="251" y="72"/>
                    </a:lnTo>
                    <a:lnTo>
                      <a:pt x="258" y="81"/>
                    </a:lnTo>
                    <a:lnTo>
                      <a:pt x="266" y="91"/>
                    </a:lnTo>
                    <a:lnTo>
                      <a:pt x="275" y="103"/>
                    </a:lnTo>
                    <a:lnTo>
                      <a:pt x="282" y="112"/>
                    </a:lnTo>
                    <a:lnTo>
                      <a:pt x="287" y="117"/>
                    </a:lnTo>
                    <a:lnTo>
                      <a:pt x="291" y="122"/>
                    </a:lnTo>
                    <a:lnTo>
                      <a:pt x="293" y="125"/>
                    </a:lnTo>
                    <a:lnTo>
                      <a:pt x="296" y="129"/>
                    </a:lnTo>
                    <a:lnTo>
                      <a:pt x="298" y="134"/>
                    </a:lnTo>
                    <a:lnTo>
                      <a:pt x="302" y="142"/>
                    </a:lnTo>
                    <a:lnTo>
                      <a:pt x="307" y="154"/>
                    </a:lnTo>
                    <a:lnTo>
                      <a:pt x="308" y="160"/>
                    </a:lnTo>
                    <a:lnTo>
                      <a:pt x="311" y="165"/>
                    </a:lnTo>
                    <a:lnTo>
                      <a:pt x="314" y="170"/>
                    </a:lnTo>
                    <a:lnTo>
                      <a:pt x="317" y="176"/>
                    </a:lnTo>
                    <a:lnTo>
                      <a:pt x="319" y="182"/>
                    </a:lnTo>
                    <a:lnTo>
                      <a:pt x="322" y="187"/>
                    </a:lnTo>
                    <a:lnTo>
                      <a:pt x="324" y="192"/>
                    </a:lnTo>
                    <a:lnTo>
                      <a:pt x="325" y="198"/>
                    </a:lnTo>
                    <a:lnTo>
                      <a:pt x="327" y="206"/>
                    </a:lnTo>
                    <a:lnTo>
                      <a:pt x="330" y="212"/>
                    </a:lnTo>
                    <a:lnTo>
                      <a:pt x="332" y="218"/>
                    </a:lnTo>
                    <a:lnTo>
                      <a:pt x="335" y="223"/>
                    </a:lnTo>
                    <a:lnTo>
                      <a:pt x="337" y="228"/>
                    </a:lnTo>
                    <a:lnTo>
                      <a:pt x="339" y="233"/>
                    </a:lnTo>
                    <a:lnTo>
                      <a:pt x="341" y="237"/>
                    </a:lnTo>
                    <a:lnTo>
                      <a:pt x="343" y="242"/>
                    </a:lnTo>
                    <a:lnTo>
                      <a:pt x="345" y="247"/>
                    </a:lnTo>
                    <a:lnTo>
                      <a:pt x="347" y="252"/>
                    </a:lnTo>
                    <a:lnTo>
                      <a:pt x="349" y="258"/>
                    </a:lnTo>
                    <a:lnTo>
                      <a:pt x="352" y="265"/>
                    </a:lnTo>
                    <a:lnTo>
                      <a:pt x="355" y="273"/>
                    </a:lnTo>
                    <a:lnTo>
                      <a:pt x="358" y="283"/>
                    </a:lnTo>
                    <a:lnTo>
                      <a:pt x="361" y="293"/>
                    </a:lnTo>
                    <a:lnTo>
                      <a:pt x="364" y="306"/>
                    </a:lnTo>
                    <a:lnTo>
                      <a:pt x="366" y="314"/>
                    </a:lnTo>
                    <a:lnTo>
                      <a:pt x="368" y="321"/>
                    </a:lnTo>
                    <a:lnTo>
                      <a:pt x="371" y="326"/>
                    </a:lnTo>
                    <a:lnTo>
                      <a:pt x="372" y="331"/>
                    </a:lnTo>
                    <a:lnTo>
                      <a:pt x="373" y="337"/>
                    </a:lnTo>
                    <a:lnTo>
                      <a:pt x="374" y="343"/>
                    </a:lnTo>
                    <a:lnTo>
                      <a:pt x="374" y="350"/>
                    </a:lnTo>
                    <a:lnTo>
                      <a:pt x="374" y="359"/>
                    </a:lnTo>
                    <a:lnTo>
                      <a:pt x="373" y="364"/>
                    </a:lnTo>
                    <a:lnTo>
                      <a:pt x="373" y="369"/>
                    </a:lnTo>
                    <a:lnTo>
                      <a:pt x="371" y="374"/>
                    </a:lnTo>
                    <a:lnTo>
                      <a:pt x="370" y="380"/>
                    </a:lnTo>
                    <a:lnTo>
                      <a:pt x="368" y="386"/>
                    </a:lnTo>
                    <a:lnTo>
                      <a:pt x="366" y="393"/>
                    </a:lnTo>
                    <a:lnTo>
                      <a:pt x="364" y="398"/>
                    </a:lnTo>
                    <a:lnTo>
                      <a:pt x="361" y="405"/>
                    </a:lnTo>
                    <a:lnTo>
                      <a:pt x="359" y="411"/>
                    </a:lnTo>
                    <a:lnTo>
                      <a:pt x="356" y="416"/>
                    </a:lnTo>
                    <a:lnTo>
                      <a:pt x="352" y="422"/>
                    </a:lnTo>
                    <a:lnTo>
                      <a:pt x="349" y="427"/>
                    </a:lnTo>
                    <a:lnTo>
                      <a:pt x="345" y="431"/>
                    </a:lnTo>
                    <a:lnTo>
                      <a:pt x="341" y="435"/>
                    </a:lnTo>
                    <a:lnTo>
                      <a:pt x="337" y="438"/>
                    </a:lnTo>
                    <a:lnTo>
                      <a:pt x="334" y="440"/>
                    </a:lnTo>
                    <a:lnTo>
                      <a:pt x="332" y="441"/>
                    </a:lnTo>
                    <a:lnTo>
                      <a:pt x="332" y="444"/>
                    </a:lnTo>
                    <a:lnTo>
                      <a:pt x="331" y="447"/>
                    </a:lnTo>
                    <a:lnTo>
                      <a:pt x="329" y="448"/>
                    </a:lnTo>
                    <a:lnTo>
                      <a:pt x="322" y="453"/>
                    </a:lnTo>
                    <a:lnTo>
                      <a:pt x="314" y="458"/>
                    </a:lnTo>
                    <a:lnTo>
                      <a:pt x="307" y="464"/>
                    </a:lnTo>
                    <a:lnTo>
                      <a:pt x="300" y="471"/>
                    </a:lnTo>
                    <a:lnTo>
                      <a:pt x="293" y="478"/>
                    </a:lnTo>
                    <a:lnTo>
                      <a:pt x="285" y="486"/>
                    </a:lnTo>
                    <a:lnTo>
                      <a:pt x="279" y="493"/>
                    </a:lnTo>
                    <a:lnTo>
                      <a:pt x="272" y="500"/>
                    </a:lnTo>
                    <a:lnTo>
                      <a:pt x="265" y="507"/>
                    </a:lnTo>
                    <a:lnTo>
                      <a:pt x="257" y="513"/>
                    </a:lnTo>
                    <a:lnTo>
                      <a:pt x="250" y="518"/>
                    </a:lnTo>
                    <a:lnTo>
                      <a:pt x="243" y="523"/>
                    </a:lnTo>
                    <a:lnTo>
                      <a:pt x="235" y="526"/>
                    </a:lnTo>
                    <a:lnTo>
                      <a:pt x="227" y="529"/>
                    </a:lnTo>
                    <a:lnTo>
                      <a:pt x="219" y="529"/>
                    </a:lnTo>
                    <a:lnTo>
                      <a:pt x="211" y="528"/>
                    </a:lnTo>
                    <a:lnTo>
                      <a:pt x="199" y="51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2" name="Freeform 222">
                <a:extLst>
                  <a:ext uri="{FF2B5EF4-FFF2-40B4-BE49-F238E27FC236}">
                    <a16:creationId xmlns:a16="http://schemas.microsoft.com/office/drawing/2014/main" id="{0E92F334-A4BF-A9F8-1798-75A0C7C974AF}"/>
                  </a:ext>
                </a:extLst>
              </p:cNvPr>
              <p:cNvSpPr>
                <a:spLocks/>
              </p:cNvSpPr>
              <p:nvPr/>
            </p:nvSpPr>
            <p:spPr bwMode="auto">
              <a:xfrm>
                <a:off x="4478" y="1454"/>
                <a:ext cx="17" cy="69"/>
              </a:xfrm>
              <a:custGeom>
                <a:avLst/>
                <a:gdLst>
                  <a:gd name="T0" fmla="*/ 10 w 17"/>
                  <a:gd name="T1" fmla="*/ 0 h 69"/>
                  <a:gd name="T2" fmla="*/ 10 w 17"/>
                  <a:gd name="T3" fmla="*/ 0 h 69"/>
                  <a:gd name="T4" fmla="*/ 7 w 17"/>
                  <a:gd name="T5" fmla="*/ 9 h 69"/>
                  <a:gd name="T6" fmla="*/ 5 w 17"/>
                  <a:gd name="T7" fmla="*/ 18 h 69"/>
                  <a:gd name="T8" fmla="*/ 4 w 17"/>
                  <a:gd name="T9" fmla="*/ 26 h 69"/>
                  <a:gd name="T10" fmla="*/ 2 w 17"/>
                  <a:gd name="T11" fmla="*/ 36 h 69"/>
                  <a:gd name="T12" fmla="*/ 1 w 17"/>
                  <a:gd name="T13" fmla="*/ 44 h 69"/>
                  <a:gd name="T14" fmla="*/ 1 w 17"/>
                  <a:gd name="T15" fmla="*/ 52 h 69"/>
                  <a:gd name="T16" fmla="*/ 0 w 17"/>
                  <a:gd name="T17" fmla="*/ 60 h 69"/>
                  <a:gd name="T18" fmla="*/ 0 w 17"/>
                  <a:gd name="T19" fmla="*/ 68 h 69"/>
                  <a:gd name="T20" fmla="*/ 5 w 17"/>
                  <a:gd name="T21" fmla="*/ 68 h 69"/>
                  <a:gd name="T22" fmla="*/ 5 w 17"/>
                  <a:gd name="T23" fmla="*/ 60 h 69"/>
                  <a:gd name="T24" fmla="*/ 7 w 17"/>
                  <a:gd name="T25" fmla="*/ 52 h 69"/>
                  <a:gd name="T26" fmla="*/ 7 w 17"/>
                  <a:gd name="T27" fmla="*/ 44 h 69"/>
                  <a:gd name="T28" fmla="*/ 7 w 17"/>
                  <a:gd name="T29" fmla="*/ 36 h 69"/>
                  <a:gd name="T30" fmla="*/ 10 w 17"/>
                  <a:gd name="T31" fmla="*/ 27 h 69"/>
                  <a:gd name="T32" fmla="*/ 11 w 17"/>
                  <a:gd name="T33" fmla="*/ 19 h 69"/>
                  <a:gd name="T34" fmla="*/ 13 w 17"/>
                  <a:gd name="T35" fmla="*/ 10 h 69"/>
                  <a:gd name="T36" fmla="*/ 16 w 17"/>
                  <a:gd name="T37" fmla="*/ 2 h 69"/>
                  <a:gd name="T38" fmla="*/ 10 w 17"/>
                  <a:gd name="T39" fmla="*/ 0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9">
                    <a:moveTo>
                      <a:pt x="10" y="0"/>
                    </a:moveTo>
                    <a:lnTo>
                      <a:pt x="10" y="0"/>
                    </a:lnTo>
                    <a:lnTo>
                      <a:pt x="7" y="9"/>
                    </a:lnTo>
                    <a:lnTo>
                      <a:pt x="5" y="18"/>
                    </a:lnTo>
                    <a:lnTo>
                      <a:pt x="4" y="26"/>
                    </a:lnTo>
                    <a:lnTo>
                      <a:pt x="2" y="36"/>
                    </a:lnTo>
                    <a:lnTo>
                      <a:pt x="1" y="44"/>
                    </a:lnTo>
                    <a:lnTo>
                      <a:pt x="1" y="52"/>
                    </a:lnTo>
                    <a:lnTo>
                      <a:pt x="0" y="60"/>
                    </a:lnTo>
                    <a:lnTo>
                      <a:pt x="0" y="68"/>
                    </a:lnTo>
                    <a:lnTo>
                      <a:pt x="5" y="68"/>
                    </a:lnTo>
                    <a:lnTo>
                      <a:pt x="5" y="60"/>
                    </a:lnTo>
                    <a:lnTo>
                      <a:pt x="7" y="52"/>
                    </a:lnTo>
                    <a:lnTo>
                      <a:pt x="7" y="44"/>
                    </a:lnTo>
                    <a:lnTo>
                      <a:pt x="7" y="36"/>
                    </a:lnTo>
                    <a:lnTo>
                      <a:pt x="10" y="27"/>
                    </a:lnTo>
                    <a:lnTo>
                      <a:pt x="11" y="19"/>
                    </a:lnTo>
                    <a:lnTo>
                      <a:pt x="13" y="10"/>
                    </a:lnTo>
                    <a:lnTo>
                      <a:pt x="16" y="2"/>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3" name="Freeform 223">
                <a:extLst>
                  <a:ext uri="{FF2B5EF4-FFF2-40B4-BE49-F238E27FC236}">
                    <a16:creationId xmlns:a16="http://schemas.microsoft.com/office/drawing/2014/main" id="{4583C48E-42E1-F923-8E10-BAE55332EB9F}"/>
                  </a:ext>
                </a:extLst>
              </p:cNvPr>
              <p:cNvSpPr>
                <a:spLocks/>
              </p:cNvSpPr>
              <p:nvPr/>
            </p:nvSpPr>
            <p:spPr bwMode="auto">
              <a:xfrm>
                <a:off x="4485" y="1380"/>
                <a:ext cx="41" cy="77"/>
              </a:xfrm>
              <a:custGeom>
                <a:avLst/>
                <a:gdLst>
                  <a:gd name="T0" fmla="*/ 36 w 41"/>
                  <a:gd name="T1" fmla="*/ 0 h 77"/>
                  <a:gd name="T2" fmla="*/ 36 w 41"/>
                  <a:gd name="T3" fmla="*/ 0 h 77"/>
                  <a:gd name="T4" fmla="*/ 33 w 41"/>
                  <a:gd name="T5" fmla="*/ 8 h 77"/>
                  <a:gd name="T6" fmla="*/ 29 w 41"/>
                  <a:gd name="T7" fmla="*/ 16 h 77"/>
                  <a:gd name="T8" fmla="*/ 24 w 41"/>
                  <a:gd name="T9" fmla="*/ 25 h 77"/>
                  <a:gd name="T10" fmla="*/ 18 w 41"/>
                  <a:gd name="T11" fmla="*/ 35 h 77"/>
                  <a:gd name="T12" fmla="*/ 12 w 41"/>
                  <a:gd name="T13" fmla="*/ 45 h 77"/>
                  <a:gd name="T14" fmla="*/ 7 w 41"/>
                  <a:gd name="T15" fmla="*/ 55 h 77"/>
                  <a:gd name="T16" fmla="*/ 3 w 41"/>
                  <a:gd name="T17" fmla="*/ 65 h 77"/>
                  <a:gd name="T18" fmla="*/ 0 w 41"/>
                  <a:gd name="T19" fmla="*/ 74 h 77"/>
                  <a:gd name="T20" fmla="*/ 4 w 41"/>
                  <a:gd name="T21" fmla="*/ 76 h 77"/>
                  <a:gd name="T22" fmla="*/ 7 w 41"/>
                  <a:gd name="T23" fmla="*/ 66 h 77"/>
                  <a:gd name="T24" fmla="*/ 11 w 41"/>
                  <a:gd name="T25" fmla="*/ 57 h 77"/>
                  <a:gd name="T26" fmla="*/ 16 w 41"/>
                  <a:gd name="T27" fmla="*/ 47 h 77"/>
                  <a:gd name="T28" fmla="*/ 21 w 41"/>
                  <a:gd name="T29" fmla="*/ 37 h 77"/>
                  <a:gd name="T30" fmla="*/ 27 w 41"/>
                  <a:gd name="T31" fmla="*/ 27 h 77"/>
                  <a:gd name="T32" fmla="*/ 32 w 41"/>
                  <a:gd name="T33" fmla="*/ 18 h 77"/>
                  <a:gd name="T34" fmla="*/ 37 w 41"/>
                  <a:gd name="T35" fmla="*/ 10 h 77"/>
                  <a:gd name="T36" fmla="*/ 40 w 41"/>
                  <a:gd name="T37" fmla="*/ 1 h 77"/>
                  <a:gd name="T38" fmla="*/ 36 w 41"/>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 h="77">
                    <a:moveTo>
                      <a:pt x="36" y="0"/>
                    </a:moveTo>
                    <a:lnTo>
                      <a:pt x="36" y="0"/>
                    </a:lnTo>
                    <a:lnTo>
                      <a:pt x="33" y="8"/>
                    </a:lnTo>
                    <a:lnTo>
                      <a:pt x="29" y="16"/>
                    </a:lnTo>
                    <a:lnTo>
                      <a:pt x="24" y="25"/>
                    </a:lnTo>
                    <a:lnTo>
                      <a:pt x="18" y="35"/>
                    </a:lnTo>
                    <a:lnTo>
                      <a:pt x="12" y="45"/>
                    </a:lnTo>
                    <a:lnTo>
                      <a:pt x="7" y="55"/>
                    </a:lnTo>
                    <a:lnTo>
                      <a:pt x="3" y="65"/>
                    </a:lnTo>
                    <a:lnTo>
                      <a:pt x="0" y="74"/>
                    </a:lnTo>
                    <a:lnTo>
                      <a:pt x="4" y="76"/>
                    </a:lnTo>
                    <a:lnTo>
                      <a:pt x="7" y="66"/>
                    </a:lnTo>
                    <a:lnTo>
                      <a:pt x="11" y="57"/>
                    </a:lnTo>
                    <a:lnTo>
                      <a:pt x="16" y="47"/>
                    </a:lnTo>
                    <a:lnTo>
                      <a:pt x="21" y="37"/>
                    </a:lnTo>
                    <a:lnTo>
                      <a:pt x="27" y="27"/>
                    </a:lnTo>
                    <a:lnTo>
                      <a:pt x="32" y="18"/>
                    </a:lnTo>
                    <a:lnTo>
                      <a:pt x="37" y="10"/>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4" name="Freeform 224">
                <a:extLst>
                  <a:ext uri="{FF2B5EF4-FFF2-40B4-BE49-F238E27FC236}">
                    <a16:creationId xmlns:a16="http://schemas.microsoft.com/office/drawing/2014/main" id="{D4EE212C-89E5-A636-345F-CDF49520D8A6}"/>
                  </a:ext>
                </a:extLst>
              </p:cNvPr>
              <p:cNvSpPr>
                <a:spLocks/>
              </p:cNvSpPr>
              <p:nvPr/>
            </p:nvSpPr>
            <p:spPr bwMode="auto">
              <a:xfrm>
                <a:off x="4521" y="1347"/>
                <a:ext cx="17" cy="35"/>
              </a:xfrm>
              <a:custGeom>
                <a:avLst/>
                <a:gdLst>
                  <a:gd name="T0" fmla="*/ 10 w 17"/>
                  <a:gd name="T1" fmla="*/ 0 h 35"/>
                  <a:gd name="T2" fmla="*/ 10 w 17"/>
                  <a:gd name="T3" fmla="*/ 1 h 35"/>
                  <a:gd name="T4" fmla="*/ 10 w 17"/>
                  <a:gd name="T5" fmla="*/ 4 h 35"/>
                  <a:gd name="T6" fmla="*/ 8 w 17"/>
                  <a:gd name="T7" fmla="*/ 9 h 35"/>
                  <a:gd name="T8" fmla="*/ 7 w 17"/>
                  <a:gd name="T9" fmla="*/ 12 h 35"/>
                  <a:gd name="T10" fmla="*/ 5 w 17"/>
                  <a:gd name="T11" fmla="*/ 16 h 35"/>
                  <a:gd name="T12" fmla="*/ 4 w 17"/>
                  <a:gd name="T13" fmla="*/ 21 h 35"/>
                  <a:gd name="T14" fmla="*/ 2 w 17"/>
                  <a:gd name="T15" fmla="*/ 24 h 35"/>
                  <a:gd name="T16" fmla="*/ 1 w 17"/>
                  <a:gd name="T17" fmla="*/ 29 h 35"/>
                  <a:gd name="T18" fmla="*/ 0 w 17"/>
                  <a:gd name="T19" fmla="*/ 33 h 35"/>
                  <a:gd name="T20" fmla="*/ 5 w 17"/>
                  <a:gd name="T21" fmla="*/ 34 h 35"/>
                  <a:gd name="T22" fmla="*/ 7 w 17"/>
                  <a:gd name="T23" fmla="*/ 30 h 35"/>
                  <a:gd name="T24" fmla="*/ 8 w 17"/>
                  <a:gd name="T25" fmla="*/ 25 h 35"/>
                  <a:gd name="T26" fmla="*/ 10 w 17"/>
                  <a:gd name="T27" fmla="*/ 21 h 35"/>
                  <a:gd name="T28" fmla="*/ 11 w 17"/>
                  <a:gd name="T29" fmla="*/ 17 h 35"/>
                  <a:gd name="T30" fmla="*/ 13 w 17"/>
                  <a:gd name="T31" fmla="*/ 14 h 35"/>
                  <a:gd name="T32" fmla="*/ 14 w 17"/>
                  <a:gd name="T33" fmla="*/ 10 h 35"/>
                  <a:gd name="T34" fmla="*/ 16 w 17"/>
                  <a:gd name="T35" fmla="*/ 6 h 35"/>
                  <a:gd name="T36" fmla="*/ 16 w 17"/>
                  <a:gd name="T37" fmla="*/ 1 h 35"/>
                  <a:gd name="T38" fmla="*/ 10 w 17"/>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5">
                    <a:moveTo>
                      <a:pt x="10" y="0"/>
                    </a:moveTo>
                    <a:lnTo>
                      <a:pt x="10" y="1"/>
                    </a:lnTo>
                    <a:lnTo>
                      <a:pt x="10" y="4"/>
                    </a:lnTo>
                    <a:lnTo>
                      <a:pt x="8" y="9"/>
                    </a:lnTo>
                    <a:lnTo>
                      <a:pt x="7" y="12"/>
                    </a:lnTo>
                    <a:lnTo>
                      <a:pt x="5" y="16"/>
                    </a:lnTo>
                    <a:lnTo>
                      <a:pt x="4" y="21"/>
                    </a:lnTo>
                    <a:lnTo>
                      <a:pt x="2" y="24"/>
                    </a:lnTo>
                    <a:lnTo>
                      <a:pt x="1" y="29"/>
                    </a:lnTo>
                    <a:lnTo>
                      <a:pt x="0" y="33"/>
                    </a:lnTo>
                    <a:lnTo>
                      <a:pt x="5" y="34"/>
                    </a:lnTo>
                    <a:lnTo>
                      <a:pt x="7" y="30"/>
                    </a:lnTo>
                    <a:lnTo>
                      <a:pt x="8" y="25"/>
                    </a:lnTo>
                    <a:lnTo>
                      <a:pt x="10" y="21"/>
                    </a:lnTo>
                    <a:lnTo>
                      <a:pt x="11" y="17"/>
                    </a:lnTo>
                    <a:lnTo>
                      <a:pt x="13" y="14"/>
                    </a:lnTo>
                    <a:lnTo>
                      <a:pt x="14" y="10"/>
                    </a:lnTo>
                    <a:lnTo>
                      <a:pt x="16" y="6"/>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5" name="Freeform 225">
                <a:extLst>
                  <a:ext uri="{FF2B5EF4-FFF2-40B4-BE49-F238E27FC236}">
                    <a16:creationId xmlns:a16="http://schemas.microsoft.com/office/drawing/2014/main" id="{AA96BB8C-05B4-7FEB-9F5A-639CBAE94A89}"/>
                  </a:ext>
                </a:extLst>
              </p:cNvPr>
              <p:cNvSpPr>
                <a:spLocks/>
              </p:cNvSpPr>
              <p:nvPr/>
            </p:nvSpPr>
            <p:spPr bwMode="auto">
              <a:xfrm>
                <a:off x="4524" y="1296"/>
                <a:ext cx="17" cy="53"/>
              </a:xfrm>
              <a:custGeom>
                <a:avLst/>
                <a:gdLst>
                  <a:gd name="T0" fmla="*/ 0 w 17"/>
                  <a:gd name="T1" fmla="*/ 0 h 53"/>
                  <a:gd name="T2" fmla="*/ 0 w 17"/>
                  <a:gd name="T3" fmla="*/ 0 h 53"/>
                  <a:gd name="T4" fmla="*/ 1 w 17"/>
                  <a:gd name="T5" fmla="*/ 8 h 53"/>
                  <a:gd name="T6" fmla="*/ 3 w 17"/>
                  <a:gd name="T7" fmla="*/ 14 h 53"/>
                  <a:gd name="T8" fmla="*/ 4 w 17"/>
                  <a:gd name="T9" fmla="*/ 20 h 53"/>
                  <a:gd name="T10" fmla="*/ 6 w 17"/>
                  <a:gd name="T11" fmla="*/ 26 h 53"/>
                  <a:gd name="T12" fmla="*/ 8 w 17"/>
                  <a:gd name="T13" fmla="*/ 31 h 53"/>
                  <a:gd name="T14" fmla="*/ 9 w 17"/>
                  <a:gd name="T15" fmla="*/ 37 h 53"/>
                  <a:gd name="T16" fmla="*/ 8 w 17"/>
                  <a:gd name="T17" fmla="*/ 43 h 53"/>
                  <a:gd name="T18" fmla="*/ 6 w 17"/>
                  <a:gd name="T19" fmla="*/ 51 h 53"/>
                  <a:gd name="T20" fmla="*/ 12 w 17"/>
                  <a:gd name="T21" fmla="*/ 52 h 53"/>
                  <a:gd name="T22" fmla="*/ 14 w 17"/>
                  <a:gd name="T23" fmla="*/ 43 h 53"/>
                  <a:gd name="T24" fmla="*/ 16 w 17"/>
                  <a:gd name="T25" fmla="*/ 37 h 53"/>
                  <a:gd name="T26" fmla="*/ 14 w 17"/>
                  <a:gd name="T27" fmla="*/ 31 h 53"/>
                  <a:gd name="T28" fmla="*/ 12 w 17"/>
                  <a:gd name="T29" fmla="*/ 25 h 53"/>
                  <a:gd name="T30" fmla="*/ 11 w 17"/>
                  <a:gd name="T31" fmla="*/ 19 h 53"/>
                  <a:gd name="T32" fmla="*/ 9 w 17"/>
                  <a:gd name="T33" fmla="*/ 13 h 53"/>
                  <a:gd name="T34" fmla="*/ 8 w 17"/>
                  <a:gd name="T35" fmla="*/ 7 h 53"/>
                  <a:gd name="T36" fmla="*/ 6 w 17"/>
                  <a:gd name="T37" fmla="*/ 0 h 53"/>
                  <a:gd name="T38" fmla="*/ 0 w 17"/>
                  <a:gd name="T39" fmla="*/ 0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3">
                    <a:moveTo>
                      <a:pt x="0" y="0"/>
                    </a:moveTo>
                    <a:lnTo>
                      <a:pt x="0" y="0"/>
                    </a:lnTo>
                    <a:lnTo>
                      <a:pt x="1" y="8"/>
                    </a:lnTo>
                    <a:lnTo>
                      <a:pt x="3" y="14"/>
                    </a:lnTo>
                    <a:lnTo>
                      <a:pt x="4" y="20"/>
                    </a:lnTo>
                    <a:lnTo>
                      <a:pt x="6" y="26"/>
                    </a:lnTo>
                    <a:lnTo>
                      <a:pt x="8" y="31"/>
                    </a:lnTo>
                    <a:lnTo>
                      <a:pt x="9" y="37"/>
                    </a:lnTo>
                    <a:lnTo>
                      <a:pt x="8" y="43"/>
                    </a:lnTo>
                    <a:lnTo>
                      <a:pt x="6" y="51"/>
                    </a:lnTo>
                    <a:lnTo>
                      <a:pt x="12" y="52"/>
                    </a:lnTo>
                    <a:lnTo>
                      <a:pt x="14" y="43"/>
                    </a:lnTo>
                    <a:lnTo>
                      <a:pt x="16" y="37"/>
                    </a:lnTo>
                    <a:lnTo>
                      <a:pt x="14" y="31"/>
                    </a:lnTo>
                    <a:lnTo>
                      <a:pt x="12" y="25"/>
                    </a:lnTo>
                    <a:lnTo>
                      <a:pt x="11" y="19"/>
                    </a:lnTo>
                    <a:lnTo>
                      <a:pt x="9" y="13"/>
                    </a:lnTo>
                    <a:lnTo>
                      <a:pt x="8" y="7"/>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6" name="Freeform 226">
                <a:extLst>
                  <a:ext uri="{FF2B5EF4-FFF2-40B4-BE49-F238E27FC236}">
                    <a16:creationId xmlns:a16="http://schemas.microsoft.com/office/drawing/2014/main" id="{E9C65117-906D-A847-AA6D-755AF5F8E2BC}"/>
                  </a:ext>
                </a:extLst>
              </p:cNvPr>
              <p:cNvSpPr>
                <a:spLocks/>
              </p:cNvSpPr>
              <p:nvPr/>
            </p:nvSpPr>
            <p:spPr bwMode="auto">
              <a:xfrm>
                <a:off x="4524" y="1254"/>
                <a:ext cx="17" cy="43"/>
              </a:xfrm>
              <a:custGeom>
                <a:avLst/>
                <a:gdLst>
                  <a:gd name="T0" fmla="*/ 8 w 17"/>
                  <a:gd name="T1" fmla="*/ 1 h 43"/>
                  <a:gd name="T2" fmla="*/ 8 w 17"/>
                  <a:gd name="T3" fmla="*/ 1 h 43"/>
                  <a:gd name="T4" fmla="*/ 8 w 17"/>
                  <a:gd name="T5" fmla="*/ 5 h 43"/>
                  <a:gd name="T6" fmla="*/ 8 w 17"/>
                  <a:gd name="T7" fmla="*/ 10 h 43"/>
                  <a:gd name="T8" fmla="*/ 6 w 17"/>
                  <a:gd name="T9" fmla="*/ 16 h 43"/>
                  <a:gd name="T10" fmla="*/ 6 w 17"/>
                  <a:gd name="T11" fmla="*/ 22 h 43"/>
                  <a:gd name="T12" fmla="*/ 4 w 17"/>
                  <a:gd name="T13" fmla="*/ 27 h 43"/>
                  <a:gd name="T14" fmla="*/ 2 w 17"/>
                  <a:gd name="T15" fmla="*/ 33 h 43"/>
                  <a:gd name="T16" fmla="*/ 0 w 17"/>
                  <a:gd name="T17" fmla="*/ 38 h 43"/>
                  <a:gd name="T18" fmla="*/ 0 w 17"/>
                  <a:gd name="T19" fmla="*/ 42 h 43"/>
                  <a:gd name="T20" fmla="*/ 8 w 17"/>
                  <a:gd name="T21" fmla="*/ 42 h 43"/>
                  <a:gd name="T22" fmla="*/ 8 w 17"/>
                  <a:gd name="T23" fmla="*/ 38 h 43"/>
                  <a:gd name="T24" fmla="*/ 10 w 17"/>
                  <a:gd name="T25" fmla="*/ 34 h 43"/>
                  <a:gd name="T26" fmla="*/ 12 w 17"/>
                  <a:gd name="T27" fmla="*/ 28 h 43"/>
                  <a:gd name="T28" fmla="*/ 14 w 17"/>
                  <a:gd name="T29" fmla="*/ 22 h 43"/>
                  <a:gd name="T30" fmla="*/ 14 w 17"/>
                  <a:gd name="T31" fmla="*/ 16 h 43"/>
                  <a:gd name="T32" fmla="*/ 16 w 17"/>
                  <a:gd name="T33" fmla="*/ 10 h 43"/>
                  <a:gd name="T34" fmla="*/ 16 w 17"/>
                  <a:gd name="T35" fmla="*/ 5 h 43"/>
                  <a:gd name="T36" fmla="*/ 16 w 17"/>
                  <a:gd name="T37" fmla="*/ 0 h 43"/>
                  <a:gd name="T38" fmla="*/ 8 w 17"/>
                  <a:gd name="T39" fmla="*/ 1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43">
                    <a:moveTo>
                      <a:pt x="8" y="1"/>
                    </a:moveTo>
                    <a:lnTo>
                      <a:pt x="8" y="1"/>
                    </a:lnTo>
                    <a:lnTo>
                      <a:pt x="8" y="5"/>
                    </a:lnTo>
                    <a:lnTo>
                      <a:pt x="8" y="10"/>
                    </a:lnTo>
                    <a:lnTo>
                      <a:pt x="6" y="16"/>
                    </a:lnTo>
                    <a:lnTo>
                      <a:pt x="6" y="22"/>
                    </a:lnTo>
                    <a:lnTo>
                      <a:pt x="4" y="27"/>
                    </a:lnTo>
                    <a:lnTo>
                      <a:pt x="2" y="33"/>
                    </a:lnTo>
                    <a:lnTo>
                      <a:pt x="0" y="38"/>
                    </a:lnTo>
                    <a:lnTo>
                      <a:pt x="0" y="42"/>
                    </a:lnTo>
                    <a:lnTo>
                      <a:pt x="8" y="42"/>
                    </a:lnTo>
                    <a:lnTo>
                      <a:pt x="8" y="38"/>
                    </a:lnTo>
                    <a:lnTo>
                      <a:pt x="10" y="34"/>
                    </a:lnTo>
                    <a:lnTo>
                      <a:pt x="12" y="28"/>
                    </a:lnTo>
                    <a:lnTo>
                      <a:pt x="14" y="22"/>
                    </a:lnTo>
                    <a:lnTo>
                      <a:pt x="14" y="16"/>
                    </a:lnTo>
                    <a:lnTo>
                      <a:pt x="16" y="10"/>
                    </a:lnTo>
                    <a:lnTo>
                      <a:pt x="16" y="5"/>
                    </a:lnTo>
                    <a:lnTo>
                      <a:pt x="16"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7" name="Freeform 227">
                <a:extLst>
                  <a:ext uri="{FF2B5EF4-FFF2-40B4-BE49-F238E27FC236}">
                    <a16:creationId xmlns:a16="http://schemas.microsoft.com/office/drawing/2014/main" id="{B5A113B6-EC64-2FFE-733D-1181A90787AB}"/>
                  </a:ext>
                </a:extLst>
              </p:cNvPr>
              <p:cNvSpPr>
                <a:spLocks/>
              </p:cNvSpPr>
              <p:nvPr/>
            </p:nvSpPr>
            <p:spPr bwMode="auto">
              <a:xfrm>
                <a:off x="4504" y="1173"/>
                <a:ext cx="29" cy="83"/>
              </a:xfrm>
              <a:custGeom>
                <a:avLst/>
                <a:gdLst>
                  <a:gd name="T0" fmla="*/ 0 w 29"/>
                  <a:gd name="T1" fmla="*/ 2 h 83"/>
                  <a:gd name="T2" fmla="*/ 0 w 29"/>
                  <a:gd name="T3" fmla="*/ 2 h 83"/>
                  <a:gd name="T4" fmla="*/ 2 w 29"/>
                  <a:gd name="T5" fmla="*/ 7 h 83"/>
                  <a:gd name="T6" fmla="*/ 4 w 29"/>
                  <a:gd name="T7" fmla="*/ 12 h 83"/>
                  <a:gd name="T8" fmla="*/ 6 w 29"/>
                  <a:gd name="T9" fmla="*/ 17 h 83"/>
                  <a:gd name="T10" fmla="*/ 8 w 29"/>
                  <a:gd name="T11" fmla="*/ 22 h 83"/>
                  <a:gd name="T12" fmla="*/ 10 w 29"/>
                  <a:gd name="T13" fmla="*/ 27 h 83"/>
                  <a:gd name="T14" fmla="*/ 11 w 29"/>
                  <a:gd name="T15" fmla="*/ 32 h 83"/>
                  <a:gd name="T16" fmla="*/ 13 w 29"/>
                  <a:gd name="T17" fmla="*/ 37 h 83"/>
                  <a:gd name="T18" fmla="*/ 15 w 29"/>
                  <a:gd name="T19" fmla="*/ 42 h 83"/>
                  <a:gd name="T20" fmla="*/ 16 w 29"/>
                  <a:gd name="T21" fmla="*/ 48 h 83"/>
                  <a:gd name="T22" fmla="*/ 18 w 29"/>
                  <a:gd name="T23" fmla="*/ 52 h 83"/>
                  <a:gd name="T24" fmla="*/ 19 w 29"/>
                  <a:gd name="T25" fmla="*/ 58 h 83"/>
                  <a:gd name="T26" fmla="*/ 20 w 29"/>
                  <a:gd name="T27" fmla="*/ 62 h 83"/>
                  <a:gd name="T28" fmla="*/ 21 w 29"/>
                  <a:gd name="T29" fmla="*/ 67 h 83"/>
                  <a:gd name="T30" fmla="*/ 22 w 29"/>
                  <a:gd name="T31" fmla="*/ 72 h 83"/>
                  <a:gd name="T32" fmla="*/ 23 w 29"/>
                  <a:gd name="T33" fmla="*/ 77 h 83"/>
                  <a:gd name="T34" fmla="*/ 24 w 29"/>
                  <a:gd name="T35" fmla="*/ 82 h 83"/>
                  <a:gd name="T36" fmla="*/ 28 w 29"/>
                  <a:gd name="T37" fmla="*/ 81 h 83"/>
                  <a:gd name="T38" fmla="*/ 27 w 29"/>
                  <a:gd name="T39" fmla="*/ 76 h 83"/>
                  <a:gd name="T40" fmla="*/ 26 w 29"/>
                  <a:gd name="T41" fmla="*/ 71 h 83"/>
                  <a:gd name="T42" fmla="*/ 25 w 29"/>
                  <a:gd name="T43" fmla="*/ 66 h 83"/>
                  <a:gd name="T44" fmla="*/ 24 w 29"/>
                  <a:gd name="T45" fmla="*/ 61 h 83"/>
                  <a:gd name="T46" fmla="*/ 23 w 29"/>
                  <a:gd name="T47" fmla="*/ 56 h 83"/>
                  <a:gd name="T48" fmla="*/ 21 w 29"/>
                  <a:gd name="T49" fmla="*/ 51 h 83"/>
                  <a:gd name="T50" fmla="*/ 20 w 29"/>
                  <a:gd name="T51" fmla="*/ 47 h 83"/>
                  <a:gd name="T52" fmla="*/ 18 w 29"/>
                  <a:gd name="T53" fmla="*/ 41 h 83"/>
                  <a:gd name="T54" fmla="*/ 17 w 29"/>
                  <a:gd name="T55" fmla="*/ 37 h 83"/>
                  <a:gd name="T56" fmla="*/ 15 w 29"/>
                  <a:gd name="T57" fmla="*/ 31 h 83"/>
                  <a:gd name="T58" fmla="*/ 14 w 29"/>
                  <a:gd name="T59" fmla="*/ 26 h 83"/>
                  <a:gd name="T60" fmla="*/ 12 w 29"/>
                  <a:gd name="T61" fmla="*/ 21 h 83"/>
                  <a:gd name="T62" fmla="*/ 10 w 29"/>
                  <a:gd name="T63" fmla="*/ 16 h 83"/>
                  <a:gd name="T64" fmla="*/ 8 w 29"/>
                  <a:gd name="T65" fmla="*/ 10 h 83"/>
                  <a:gd name="T66" fmla="*/ 6 w 29"/>
                  <a:gd name="T67" fmla="*/ 5 h 83"/>
                  <a:gd name="T68" fmla="*/ 4 w 29"/>
                  <a:gd name="T69" fmla="*/ 0 h 83"/>
                  <a:gd name="T70" fmla="*/ 4 w 29"/>
                  <a:gd name="T71" fmla="*/ 1 h 83"/>
                  <a:gd name="T72" fmla="*/ 0 w 29"/>
                  <a:gd name="T73" fmla="*/ 2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83">
                    <a:moveTo>
                      <a:pt x="0" y="2"/>
                    </a:moveTo>
                    <a:lnTo>
                      <a:pt x="0" y="2"/>
                    </a:lnTo>
                    <a:lnTo>
                      <a:pt x="2" y="7"/>
                    </a:lnTo>
                    <a:lnTo>
                      <a:pt x="4" y="12"/>
                    </a:lnTo>
                    <a:lnTo>
                      <a:pt x="6" y="17"/>
                    </a:lnTo>
                    <a:lnTo>
                      <a:pt x="8" y="22"/>
                    </a:lnTo>
                    <a:lnTo>
                      <a:pt x="10" y="27"/>
                    </a:lnTo>
                    <a:lnTo>
                      <a:pt x="11" y="32"/>
                    </a:lnTo>
                    <a:lnTo>
                      <a:pt x="13" y="37"/>
                    </a:lnTo>
                    <a:lnTo>
                      <a:pt x="15" y="42"/>
                    </a:lnTo>
                    <a:lnTo>
                      <a:pt x="16" y="48"/>
                    </a:lnTo>
                    <a:lnTo>
                      <a:pt x="18" y="52"/>
                    </a:lnTo>
                    <a:lnTo>
                      <a:pt x="19" y="58"/>
                    </a:lnTo>
                    <a:lnTo>
                      <a:pt x="20" y="62"/>
                    </a:lnTo>
                    <a:lnTo>
                      <a:pt x="21" y="67"/>
                    </a:lnTo>
                    <a:lnTo>
                      <a:pt x="22" y="72"/>
                    </a:lnTo>
                    <a:lnTo>
                      <a:pt x="23" y="77"/>
                    </a:lnTo>
                    <a:lnTo>
                      <a:pt x="24" y="82"/>
                    </a:lnTo>
                    <a:lnTo>
                      <a:pt x="28" y="81"/>
                    </a:lnTo>
                    <a:lnTo>
                      <a:pt x="27" y="76"/>
                    </a:lnTo>
                    <a:lnTo>
                      <a:pt x="26" y="71"/>
                    </a:lnTo>
                    <a:lnTo>
                      <a:pt x="25" y="66"/>
                    </a:lnTo>
                    <a:lnTo>
                      <a:pt x="24" y="61"/>
                    </a:lnTo>
                    <a:lnTo>
                      <a:pt x="23" y="56"/>
                    </a:lnTo>
                    <a:lnTo>
                      <a:pt x="21" y="51"/>
                    </a:lnTo>
                    <a:lnTo>
                      <a:pt x="20" y="47"/>
                    </a:lnTo>
                    <a:lnTo>
                      <a:pt x="18" y="41"/>
                    </a:lnTo>
                    <a:lnTo>
                      <a:pt x="17" y="37"/>
                    </a:lnTo>
                    <a:lnTo>
                      <a:pt x="15" y="31"/>
                    </a:lnTo>
                    <a:lnTo>
                      <a:pt x="14" y="26"/>
                    </a:lnTo>
                    <a:lnTo>
                      <a:pt x="12" y="21"/>
                    </a:lnTo>
                    <a:lnTo>
                      <a:pt x="10" y="16"/>
                    </a:lnTo>
                    <a:lnTo>
                      <a:pt x="8" y="10"/>
                    </a:lnTo>
                    <a:lnTo>
                      <a:pt x="6" y="5"/>
                    </a:lnTo>
                    <a:lnTo>
                      <a:pt x="4" y="0"/>
                    </a:lnTo>
                    <a:lnTo>
                      <a:pt x="4" y="1"/>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8" name="Freeform 228">
                <a:extLst>
                  <a:ext uri="{FF2B5EF4-FFF2-40B4-BE49-F238E27FC236}">
                    <a16:creationId xmlns:a16="http://schemas.microsoft.com/office/drawing/2014/main" id="{4E3F41D5-CC56-5ECF-92E4-9B739B161B6E}"/>
                  </a:ext>
                </a:extLst>
              </p:cNvPr>
              <p:cNvSpPr>
                <a:spLocks/>
              </p:cNvSpPr>
              <p:nvPr/>
            </p:nvSpPr>
            <p:spPr bwMode="auto">
              <a:xfrm>
                <a:off x="4421" y="1146"/>
                <a:ext cx="88" cy="30"/>
              </a:xfrm>
              <a:custGeom>
                <a:avLst/>
                <a:gdLst>
                  <a:gd name="T0" fmla="*/ 5 w 88"/>
                  <a:gd name="T1" fmla="*/ 3 h 30"/>
                  <a:gd name="T2" fmla="*/ 2 w 88"/>
                  <a:gd name="T3" fmla="*/ 6 h 30"/>
                  <a:gd name="T4" fmla="*/ 8 w 88"/>
                  <a:gd name="T5" fmla="*/ 8 h 30"/>
                  <a:gd name="T6" fmla="*/ 14 w 88"/>
                  <a:gd name="T7" fmla="*/ 10 h 30"/>
                  <a:gd name="T8" fmla="*/ 20 w 88"/>
                  <a:gd name="T9" fmla="*/ 12 h 30"/>
                  <a:gd name="T10" fmla="*/ 27 w 88"/>
                  <a:gd name="T11" fmla="*/ 14 h 30"/>
                  <a:gd name="T12" fmla="*/ 33 w 88"/>
                  <a:gd name="T13" fmla="*/ 15 h 30"/>
                  <a:gd name="T14" fmla="*/ 40 w 88"/>
                  <a:gd name="T15" fmla="*/ 17 h 30"/>
                  <a:gd name="T16" fmla="*/ 46 w 88"/>
                  <a:gd name="T17" fmla="*/ 18 h 30"/>
                  <a:gd name="T18" fmla="*/ 52 w 88"/>
                  <a:gd name="T19" fmla="*/ 19 h 30"/>
                  <a:gd name="T20" fmla="*/ 58 w 88"/>
                  <a:gd name="T21" fmla="*/ 20 h 30"/>
                  <a:gd name="T22" fmla="*/ 64 w 88"/>
                  <a:gd name="T23" fmla="*/ 21 h 30"/>
                  <a:gd name="T24" fmla="*/ 69 w 88"/>
                  <a:gd name="T25" fmla="*/ 22 h 30"/>
                  <a:gd name="T26" fmla="*/ 74 w 88"/>
                  <a:gd name="T27" fmla="*/ 24 h 30"/>
                  <a:gd name="T28" fmla="*/ 77 w 88"/>
                  <a:gd name="T29" fmla="*/ 25 h 30"/>
                  <a:gd name="T30" fmla="*/ 80 w 88"/>
                  <a:gd name="T31" fmla="*/ 26 h 30"/>
                  <a:gd name="T32" fmla="*/ 82 w 88"/>
                  <a:gd name="T33" fmla="*/ 28 h 30"/>
                  <a:gd name="T34" fmla="*/ 83 w 88"/>
                  <a:gd name="T35" fmla="*/ 29 h 30"/>
                  <a:gd name="T36" fmla="*/ 87 w 88"/>
                  <a:gd name="T37" fmla="*/ 28 h 30"/>
                  <a:gd name="T38" fmla="*/ 85 w 88"/>
                  <a:gd name="T39" fmla="*/ 25 h 30"/>
                  <a:gd name="T40" fmla="*/ 82 w 88"/>
                  <a:gd name="T41" fmla="*/ 23 h 30"/>
                  <a:gd name="T42" fmla="*/ 79 w 88"/>
                  <a:gd name="T43" fmla="*/ 21 h 30"/>
                  <a:gd name="T44" fmla="*/ 75 w 88"/>
                  <a:gd name="T45" fmla="*/ 20 h 30"/>
                  <a:gd name="T46" fmla="*/ 70 w 88"/>
                  <a:gd name="T47" fmla="*/ 19 h 30"/>
                  <a:gd name="T48" fmla="*/ 65 w 88"/>
                  <a:gd name="T49" fmla="*/ 17 h 30"/>
                  <a:gd name="T50" fmla="*/ 59 w 88"/>
                  <a:gd name="T51" fmla="*/ 16 h 30"/>
                  <a:gd name="T52" fmla="*/ 54 w 88"/>
                  <a:gd name="T53" fmla="*/ 15 h 30"/>
                  <a:gd name="T54" fmla="*/ 47 w 88"/>
                  <a:gd name="T55" fmla="*/ 14 h 30"/>
                  <a:gd name="T56" fmla="*/ 40 w 88"/>
                  <a:gd name="T57" fmla="*/ 13 h 30"/>
                  <a:gd name="T58" fmla="*/ 34 w 88"/>
                  <a:gd name="T59" fmla="*/ 12 h 30"/>
                  <a:gd name="T60" fmla="*/ 28 w 88"/>
                  <a:gd name="T61" fmla="*/ 10 h 30"/>
                  <a:gd name="T62" fmla="*/ 21 w 88"/>
                  <a:gd name="T63" fmla="*/ 9 h 30"/>
                  <a:gd name="T64" fmla="*/ 15 w 88"/>
                  <a:gd name="T65" fmla="*/ 7 h 30"/>
                  <a:gd name="T66" fmla="*/ 10 w 88"/>
                  <a:gd name="T67" fmla="*/ 4 h 30"/>
                  <a:gd name="T68" fmla="*/ 4 w 88"/>
                  <a:gd name="T69" fmla="*/ 2 h 30"/>
                  <a:gd name="T70" fmla="*/ 1 w 88"/>
                  <a:gd name="T71" fmla="*/ 4 h 30"/>
                  <a:gd name="T72" fmla="*/ 4 w 88"/>
                  <a:gd name="T73" fmla="*/ 2 h 30"/>
                  <a:gd name="T74" fmla="*/ 0 w 88"/>
                  <a:gd name="T75" fmla="*/ 0 h 30"/>
                  <a:gd name="T76" fmla="*/ 1 w 88"/>
                  <a:gd name="T77" fmla="*/ 4 h 30"/>
                  <a:gd name="T78" fmla="*/ 5 w 88"/>
                  <a:gd name="T79" fmla="*/ 3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8" h="30">
                    <a:moveTo>
                      <a:pt x="5" y="3"/>
                    </a:moveTo>
                    <a:lnTo>
                      <a:pt x="2" y="6"/>
                    </a:lnTo>
                    <a:lnTo>
                      <a:pt x="8" y="8"/>
                    </a:lnTo>
                    <a:lnTo>
                      <a:pt x="14" y="10"/>
                    </a:lnTo>
                    <a:lnTo>
                      <a:pt x="20" y="12"/>
                    </a:lnTo>
                    <a:lnTo>
                      <a:pt x="27" y="14"/>
                    </a:lnTo>
                    <a:lnTo>
                      <a:pt x="33" y="15"/>
                    </a:lnTo>
                    <a:lnTo>
                      <a:pt x="40" y="17"/>
                    </a:lnTo>
                    <a:lnTo>
                      <a:pt x="46" y="18"/>
                    </a:lnTo>
                    <a:lnTo>
                      <a:pt x="52" y="19"/>
                    </a:lnTo>
                    <a:lnTo>
                      <a:pt x="58" y="20"/>
                    </a:lnTo>
                    <a:lnTo>
                      <a:pt x="64" y="21"/>
                    </a:lnTo>
                    <a:lnTo>
                      <a:pt x="69" y="22"/>
                    </a:lnTo>
                    <a:lnTo>
                      <a:pt x="74" y="24"/>
                    </a:lnTo>
                    <a:lnTo>
                      <a:pt x="77" y="25"/>
                    </a:lnTo>
                    <a:lnTo>
                      <a:pt x="80" y="26"/>
                    </a:lnTo>
                    <a:lnTo>
                      <a:pt x="82" y="28"/>
                    </a:lnTo>
                    <a:lnTo>
                      <a:pt x="83" y="29"/>
                    </a:lnTo>
                    <a:lnTo>
                      <a:pt x="87" y="28"/>
                    </a:lnTo>
                    <a:lnTo>
                      <a:pt x="85" y="25"/>
                    </a:lnTo>
                    <a:lnTo>
                      <a:pt x="82" y="23"/>
                    </a:lnTo>
                    <a:lnTo>
                      <a:pt x="79" y="21"/>
                    </a:lnTo>
                    <a:lnTo>
                      <a:pt x="75" y="20"/>
                    </a:lnTo>
                    <a:lnTo>
                      <a:pt x="70" y="19"/>
                    </a:lnTo>
                    <a:lnTo>
                      <a:pt x="65" y="17"/>
                    </a:lnTo>
                    <a:lnTo>
                      <a:pt x="59" y="16"/>
                    </a:lnTo>
                    <a:lnTo>
                      <a:pt x="54" y="15"/>
                    </a:lnTo>
                    <a:lnTo>
                      <a:pt x="47" y="14"/>
                    </a:lnTo>
                    <a:lnTo>
                      <a:pt x="40" y="13"/>
                    </a:lnTo>
                    <a:lnTo>
                      <a:pt x="34" y="12"/>
                    </a:lnTo>
                    <a:lnTo>
                      <a:pt x="28" y="10"/>
                    </a:lnTo>
                    <a:lnTo>
                      <a:pt x="21" y="9"/>
                    </a:lnTo>
                    <a:lnTo>
                      <a:pt x="15" y="7"/>
                    </a:lnTo>
                    <a:lnTo>
                      <a:pt x="10" y="4"/>
                    </a:lnTo>
                    <a:lnTo>
                      <a:pt x="4" y="2"/>
                    </a:lnTo>
                    <a:lnTo>
                      <a:pt x="1" y="4"/>
                    </a:lnTo>
                    <a:lnTo>
                      <a:pt x="4" y="2"/>
                    </a:lnTo>
                    <a:lnTo>
                      <a:pt x="0" y="0"/>
                    </a:lnTo>
                    <a:lnTo>
                      <a:pt x="1" y="4"/>
                    </a:lnTo>
                    <a:lnTo>
                      <a:pt x="5"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59" name="Freeform 229">
                <a:extLst>
                  <a:ext uri="{FF2B5EF4-FFF2-40B4-BE49-F238E27FC236}">
                    <a16:creationId xmlns:a16="http://schemas.microsoft.com/office/drawing/2014/main" id="{5F18C9AC-7CE4-18C0-FB28-D5D69D046E6B}"/>
                  </a:ext>
                </a:extLst>
              </p:cNvPr>
              <p:cNvSpPr>
                <a:spLocks/>
              </p:cNvSpPr>
              <p:nvPr/>
            </p:nvSpPr>
            <p:spPr bwMode="auto">
              <a:xfrm>
                <a:off x="4422" y="1149"/>
                <a:ext cx="32" cy="25"/>
              </a:xfrm>
              <a:custGeom>
                <a:avLst/>
                <a:gdLst>
                  <a:gd name="T0" fmla="*/ 31 w 32"/>
                  <a:gd name="T1" fmla="*/ 24 h 25"/>
                  <a:gd name="T2" fmla="*/ 31 w 32"/>
                  <a:gd name="T3" fmla="*/ 21 h 25"/>
                  <a:gd name="T4" fmla="*/ 27 w 32"/>
                  <a:gd name="T5" fmla="*/ 19 h 25"/>
                  <a:gd name="T6" fmla="*/ 22 w 32"/>
                  <a:gd name="T7" fmla="*/ 17 h 25"/>
                  <a:gd name="T8" fmla="*/ 18 w 32"/>
                  <a:gd name="T9" fmla="*/ 16 h 25"/>
                  <a:gd name="T10" fmla="*/ 14 w 32"/>
                  <a:gd name="T11" fmla="*/ 14 h 25"/>
                  <a:gd name="T12" fmla="*/ 11 w 32"/>
                  <a:gd name="T13" fmla="*/ 11 h 25"/>
                  <a:gd name="T14" fmla="*/ 7 w 32"/>
                  <a:gd name="T15" fmla="*/ 9 h 25"/>
                  <a:gd name="T16" fmla="*/ 6 w 32"/>
                  <a:gd name="T17" fmla="*/ 4 h 25"/>
                  <a:gd name="T18" fmla="*/ 4 w 32"/>
                  <a:gd name="T19" fmla="*/ 0 h 25"/>
                  <a:gd name="T20" fmla="*/ 0 w 32"/>
                  <a:gd name="T21" fmla="*/ 1 h 25"/>
                  <a:gd name="T22" fmla="*/ 2 w 32"/>
                  <a:gd name="T23" fmla="*/ 6 h 25"/>
                  <a:gd name="T24" fmla="*/ 5 w 32"/>
                  <a:gd name="T25" fmla="*/ 11 h 25"/>
                  <a:gd name="T26" fmla="*/ 8 w 32"/>
                  <a:gd name="T27" fmla="*/ 14 h 25"/>
                  <a:gd name="T28" fmla="*/ 12 w 32"/>
                  <a:gd name="T29" fmla="*/ 17 h 25"/>
                  <a:gd name="T30" fmla="*/ 16 w 32"/>
                  <a:gd name="T31" fmla="*/ 19 h 25"/>
                  <a:gd name="T32" fmla="*/ 21 w 32"/>
                  <a:gd name="T33" fmla="*/ 21 h 25"/>
                  <a:gd name="T34" fmla="*/ 26 w 32"/>
                  <a:gd name="T35" fmla="*/ 23 h 25"/>
                  <a:gd name="T36" fmla="*/ 31 w 32"/>
                  <a:gd name="T37" fmla="*/ 24 h 25"/>
                  <a:gd name="T38" fmla="*/ 31 w 32"/>
                  <a:gd name="T39" fmla="*/ 21 h 25"/>
                  <a:gd name="T40" fmla="*/ 31 w 32"/>
                  <a:gd name="T41" fmla="*/ 2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1" y="24"/>
                    </a:moveTo>
                    <a:lnTo>
                      <a:pt x="31" y="21"/>
                    </a:lnTo>
                    <a:lnTo>
                      <a:pt x="27" y="19"/>
                    </a:lnTo>
                    <a:lnTo>
                      <a:pt x="22" y="17"/>
                    </a:lnTo>
                    <a:lnTo>
                      <a:pt x="18" y="16"/>
                    </a:lnTo>
                    <a:lnTo>
                      <a:pt x="14" y="14"/>
                    </a:lnTo>
                    <a:lnTo>
                      <a:pt x="11" y="11"/>
                    </a:lnTo>
                    <a:lnTo>
                      <a:pt x="7" y="9"/>
                    </a:lnTo>
                    <a:lnTo>
                      <a:pt x="6" y="4"/>
                    </a:lnTo>
                    <a:lnTo>
                      <a:pt x="4" y="0"/>
                    </a:lnTo>
                    <a:lnTo>
                      <a:pt x="0" y="1"/>
                    </a:lnTo>
                    <a:lnTo>
                      <a:pt x="2" y="6"/>
                    </a:lnTo>
                    <a:lnTo>
                      <a:pt x="5" y="11"/>
                    </a:lnTo>
                    <a:lnTo>
                      <a:pt x="8" y="14"/>
                    </a:lnTo>
                    <a:lnTo>
                      <a:pt x="12" y="17"/>
                    </a:lnTo>
                    <a:lnTo>
                      <a:pt x="16" y="19"/>
                    </a:lnTo>
                    <a:lnTo>
                      <a:pt x="21" y="21"/>
                    </a:lnTo>
                    <a:lnTo>
                      <a:pt x="26" y="23"/>
                    </a:lnTo>
                    <a:lnTo>
                      <a:pt x="31" y="24"/>
                    </a:lnTo>
                    <a:lnTo>
                      <a:pt x="31" y="21"/>
                    </a:lnTo>
                    <a:lnTo>
                      <a:pt x="31" y="2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0" name="Freeform 230">
                <a:extLst>
                  <a:ext uri="{FF2B5EF4-FFF2-40B4-BE49-F238E27FC236}">
                    <a16:creationId xmlns:a16="http://schemas.microsoft.com/office/drawing/2014/main" id="{1DEA4AAD-10DE-D1FE-1E7F-C9AA28F4C070}"/>
                  </a:ext>
                </a:extLst>
              </p:cNvPr>
              <p:cNvSpPr>
                <a:spLocks/>
              </p:cNvSpPr>
              <p:nvPr/>
            </p:nvSpPr>
            <p:spPr bwMode="auto">
              <a:xfrm>
                <a:off x="4304" y="1074"/>
                <a:ext cx="150" cy="100"/>
              </a:xfrm>
              <a:custGeom>
                <a:avLst/>
                <a:gdLst>
                  <a:gd name="T0" fmla="*/ 0 w 150"/>
                  <a:gd name="T1" fmla="*/ 3 h 100"/>
                  <a:gd name="T2" fmla="*/ 0 w 150"/>
                  <a:gd name="T3" fmla="*/ 3 h 100"/>
                  <a:gd name="T4" fmla="*/ 7 w 150"/>
                  <a:gd name="T5" fmla="*/ 11 h 100"/>
                  <a:gd name="T6" fmla="*/ 15 w 150"/>
                  <a:gd name="T7" fmla="*/ 20 h 100"/>
                  <a:gd name="T8" fmla="*/ 22 w 150"/>
                  <a:gd name="T9" fmla="*/ 28 h 100"/>
                  <a:gd name="T10" fmla="*/ 30 w 150"/>
                  <a:gd name="T11" fmla="*/ 36 h 100"/>
                  <a:gd name="T12" fmla="*/ 38 w 150"/>
                  <a:gd name="T13" fmla="*/ 43 h 100"/>
                  <a:gd name="T14" fmla="*/ 47 w 150"/>
                  <a:gd name="T15" fmla="*/ 51 h 100"/>
                  <a:gd name="T16" fmla="*/ 55 w 150"/>
                  <a:gd name="T17" fmla="*/ 58 h 100"/>
                  <a:gd name="T18" fmla="*/ 64 w 150"/>
                  <a:gd name="T19" fmla="*/ 65 h 100"/>
                  <a:gd name="T20" fmla="*/ 73 w 150"/>
                  <a:gd name="T21" fmla="*/ 72 h 100"/>
                  <a:gd name="T22" fmla="*/ 83 w 150"/>
                  <a:gd name="T23" fmla="*/ 78 h 100"/>
                  <a:gd name="T24" fmla="*/ 93 w 150"/>
                  <a:gd name="T25" fmla="*/ 84 h 100"/>
                  <a:gd name="T26" fmla="*/ 103 w 150"/>
                  <a:gd name="T27" fmla="*/ 88 h 100"/>
                  <a:gd name="T28" fmla="*/ 114 w 150"/>
                  <a:gd name="T29" fmla="*/ 92 h 100"/>
                  <a:gd name="T30" fmla="*/ 125 w 150"/>
                  <a:gd name="T31" fmla="*/ 96 h 100"/>
                  <a:gd name="T32" fmla="*/ 137 w 150"/>
                  <a:gd name="T33" fmla="*/ 98 h 100"/>
                  <a:gd name="T34" fmla="*/ 149 w 150"/>
                  <a:gd name="T35" fmla="*/ 99 h 100"/>
                  <a:gd name="T36" fmla="*/ 149 w 150"/>
                  <a:gd name="T37" fmla="*/ 96 h 100"/>
                  <a:gd name="T38" fmla="*/ 137 w 150"/>
                  <a:gd name="T39" fmla="*/ 94 h 100"/>
                  <a:gd name="T40" fmla="*/ 126 w 150"/>
                  <a:gd name="T41" fmla="*/ 92 h 100"/>
                  <a:gd name="T42" fmla="*/ 115 w 150"/>
                  <a:gd name="T43" fmla="*/ 88 h 100"/>
                  <a:gd name="T44" fmla="*/ 105 w 150"/>
                  <a:gd name="T45" fmla="*/ 84 h 100"/>
                  <a:gd name="T46" fmla="*/ 95 w 150"/>
                  <a:gd name="T47" fmla="*/ 80 h 100"/>
                  <a:gd name="T48" fmla="*/ 85 w 150"/>
                  <a:gd name="T49" fmla="*/ 75 h 100"/>
                  <a:gd name="T50" fmla="*/ 75 w 150"/>
                  <a:gd name="T51" fmla="*/ 69 h 100"/>
                  <a:gd name="T52" fmla="*/ 66 w 150"/>
                  <a:gd name="T53" fmla="*/ 62 h 100"/>
                  <a:gd name="T54" fmla="*/ 58 w 150"/>
                  <a:gd name="T55" fmla="*/ 55 h 100"/>
                  <a:gd name="T56" fmla="*/ 49 w 150"/>
                  <a:gd name="T57" fmla="*/ 48 h 100"/>
                  <a:gd name="T58" fmla="*/ 41 w 150"/>
                  <a:gd name="T59" fmla="*/ 40 h 100"/>
                  <a:gd name="T60" fmla="*/ 33 w 150"/>
                  <a:gd name="T61" fmla="*/ 33 h 100"/>
                  <a:gd name="T62" fmla="*/ 25 w 150"/>
                  <a:gd name="T63" fmla="*/ 25 h 100"/>
                  <a:gd name="T64" fmla="*/ 17 w 150"/>
                  <a:gd name="T65" fmla="*/ 16 h 100"/>
                  <a:gd name="T66" fmla="*/ 10 w 150"/>
                  <a:gd name="T67" fmla="*/ 8 h 100"/>
                  <a:gd name="T68" fmla="*/ 3 w 150"/>
                  <a:gd name="T69" fmla="*/ 0 h 100"/>
                  <a:gd name="T70" fmla="*/ 3 w 150"/>
                  <a:gd name="T71" fmla="*/ 1 h 100"/>
                  <a:gd name="T72" fmla="*/ 0 w 150"/>
                  <a:gd name="T73" fmla="*/ 3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100">
                    <a:moveTo>
                      <a:pt x="0" y="3"/>
                    </a:moveTo>
                    <a:lnTo>
                      <a:pt x="0" y="3"/>
                    </a:lnTo>
                    <a:lnTo>
                      <a:pt x="7" y="11"/>
                    </a:lnTo>
                    <a:lnTo>
                      <a:pt x="15" y="20"/>
                    </a:lnTo>
                    <a:lnTo>
                      <a:pt x="22" y="28"/>
                    </a:lnTo>
                    <a:lnTo>
                      <a:pt x="30" y="36"/>
                    </a:lnTo>
                    <a:lnTo>
                      <a:pt x="38" y="43"/>
                    </a:lnTo>
                    <a:lnTo>
                      <a:pt x="47" y="51"/>
                    </a:lnTo>
                    <a:lnTo>
                      <a:pt x="55" y="58"/>
                    </a:lnTo>
                    <a:lnTo>
                      <a:pt x="64" y="65"/>
                    </a:lnTo>
                    <a:lnTo>
                      <a:pt x="73" y="72"/>
                    </a:lnTo>
                    <a:lnTo>
                      <a:pt x="83" y="78"/>
                    </a:lnTo>
                    <a:lnTo>
                      <a:pt x="93" y="84"/>
                    </a:lnTo>
                    <a:lnTo>
                      <a:pt x="103" y="88"/>
                    </a:lnTo>
                    <a:lnTo>
                      <a:pt x="114" y="92"/>
                    </a:lnTo>
                    <a:lnTo>
                      <a:pt x="125" y="96"/>
                    </a:lnTo>
                    <a:lnTo>
                      <a:pt x="137" y="98"/>
                    </a:lnTo>
                    <a:lnTo>
                      <a:pt x="149" y="99"/>
                    </a:lnTo>
                    <a:lnTo>
                      <a:pt x="149" y="96"/>
                    </a:lnTo>
                    <a:lnTo>
                      <a:pt x="137" y="94"/>
                    </a:lnTo>
                    <a:lnTo>
                      <a:pt x="126" y="92"/>
                    </a:lnTo>
                    <a:lnTo>
                      <a:pt x="115" y="88"/>
                    </a:lnTo>
                    <a:lnTo>
                      <a:pt x="105" y="84"/>
                    </a:lnTo>
                    <a:lnTo>
                      <a:pt x="95" y="80"/>
                    </a:lnTo>
                    <a:lnTo>
                      <a:pt x="85" y="75"/>
                    </a:lnTo>
                    <a:lnTo>
                      <a:pt x="75" y="69"/>
                    </a:lnTo>
                    <a:lnTo>
                      <a:pt x="66" y="62"/>
                    </a:lnTo>
                    <a:lnTo>
                      <a:pt x="58" y="55"/>
                    </a:lnTo>
                    <a:lnTo>
                      <a:pt x="49" y="48"/>
                    </a:lnTo>
                    <a:lnTo>
                      <a:pt x="41" y="40"/>
                    </a:lnTo>
                    <a:lnTo>
                      <a:pt x="33" y="33"/>
                    </a:lnTo>
                    <a:lnTo>
                      <a:pt x="25" y="25"/>
                    </a:lnTo>
                    <a:lnTo>
                      <a:pt x="17" y="16"/>
                    </a:lnTo>
                    <a:lnTo>
                      <a:pt x="10" y="8"/>
                    </a:lnTo>
                    <a:lnTo>
                      <a:pt x="3" y="0"/>
                    </a:lnTo>
                    <a:lnTo>
                      <a:pt x="3" y="1"/>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1" name="Freeform 231">
                <a:extLst>
                  <a:ext uri="{FF2B5EF4-FFF2-40B4-BE49-F238E27FC236}">
                    <a16:creationId xmlns:a16="http://schemas.microsoft.com/office/drawing/2014/main" id="{4D31295C-99E0-12E6-F8B6-E4E081BC7164}"/>
                  </a:ext>
                </a:extLst>
              </p:cNvPr>
              <p:cNvSpPr>
                <a:spLocks/>
              </p:cNvSpPr>
              <p:nvPr/>
            </p:nvSpPr>
            <p:spPr bwMode="auto">
              <a:xfrm>
                <a:off x="4279" y="1043"/>
                <a:ext cx="29" cy="35"/>
              </a:xfrm>
              <a:custGeom>
                <a:avLst/>
                <a:gdLst>
                  <a:gd name="T0" fmla="*/ 1 w 29"/>
                  <a:gd name="T1" fmla="*/ 0 h 35"/>
                  <a:gd name="T2" fmla="*/ 1 w 29"/>
                  <a:gd name="T3" fmla="*/ 2 h 35"/>
                  <a:gd name="T4" fmla="*/ 25 w 29"/>
                  <a:gd name="T5" fmla="*/ 34 h 35"/>
                  <a:gd name="T6" fmla="*/ 28 w 29"/>
                  <a:gd name="T7" fmla="*/ 32 h 35"/>
                  <a:gd name="T8" fmla="*/ 3 w 29"/>
                  <a:gd name="T9" fmla="*/ 0 h 35"/>
                  <a:gd name="T10" fmla="*/ 3 w 29"/>
                  <a:gd name="T11" fmla="*/ 2 h 35"/>
                  <a:gd name="T12" fmla="*/ 1 w 29"/>
                  <a:gd name="T13" fmla="*/ 0 h 35"/>
                  <a:gd name="T14" fmla="*/ 0 w 29"/>
                  <a:gd name="T15" fmla="*/ 1 h 35"/>
                  <a:gd name="T16" fmla="*/ 1 w 29"/>
                  <a:gd name="T17" fmla="*/ 2 h 35"/>
                  <a:gd name="T18" fmla="*/ 1 w 29"/>
                  <a:gd name="T19" fmla="*/ 0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35">
                    <a:moveTo>
                      <a:pt x="1" y="0"/>
                    </a:moveTo>
                    <a:lnTo>
                      <a:pt x="1" y="2"/>
                    </a:lnTo>
                    <a:lnTo>
                      <a:pt x="25" y="34"/>
                    </a:lnTo>
                    <a:lnTo>
                      <a:pt x="28" y="32"/>
                    </a:lnTo>
                    <a:lnTo>
                      <a:pt x="3" y="0"/>
                    </a:lnTo>
                    <a:lnTo>
                      <a:pt x="3" y="2"/>
                    </a:lnTo>
                    <a:lnTo>
                      <a:pt x="1" y="0"/>
                    </a:lnTo>
                    <a:lnTo>
                      <a:pt x="0" y="1"/>
                    </a:lnTo>
                    <a:lnTo>
                      <a:pt x="1" y="2"/>
                    </a:lnTo>
                    <a:lnTo>
                      <a:pt x="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2" name="Freeform 232">
                <a:extLst>
                  <a:ext uri="{FF2B5EF4-FFF2-40B4-BE49-F238E27FC236}">
                    <a16:creationId xmlns:a16="http://schemas.microsoft.com/office/drawing/2014/main" id="{19596909-B42A-5C88-0BB7-46C1060594E2}"/>
                  </a:ext>
                </a:extLst>
              </p:cNvPr>
              <p:cNvSpPr>
                <a:spLocks/>
              </p:cNvSpPr>
              <p:nvPr/>
            </p:nvSpPr>
            <p:spPr bwMode="auto">
              <a:xfrm>
                <a:off x="4280" y="1000"/>
                <a:ext cx="47" cy="46"/>
              </a:xfrm>
              <a:custGeom>
                <a:avLst/>
                <a:gdLst>
                  <a:gd name="T0" fmla="*/ 46 w 47"/>
                  <a:gd name="T1" fmla="*/ 4 h 46"/>
                  <a:gd name="T2" fmla="*/ 43 w 47"/>
                  <a:gd name="T3" fmla="*/ 2 h 46"/>
                  <a:gd name="T4" fmla="*/ 36 w 47"/>
                  <a:gd name="T5" fmla="*/ 7 h 46"/>
                  <a:gd name="T6" fmla="*/ 30 w 47"/>
                  <a:gd name="T7" fmla="*/ 10 h 46"/>
                  <a:gd name="T8" fmla="*/ 26 w 47"/>
                  <a:gd name="T9" fmla="*/ 13 h 46"/>
                  <a:gd name="T10" fmla="*/ 24 w 47"/>
                  <a:gd name="T11" fmla="*/ 16 h 46"/>
                  <a:gd name="T12" fmla="*/ 20 w 47"/>
                  <a:gd name="T13" fmla="*/ 19 h 46"/>
                  <a:gd name="T14" fmla="*/ 16 w 47"/>
                  <a:gd name="T15" fmla="*/ 25 h 46"/>
                  <a:gd name="T16" fmla="*/ 9 w 47"/>
                  <a:gd name="T17" fmla="*/ 33 h 46"/>
                  <a:gd name="T18" fmla="*/ 0 w 47"/>
                  <a:gd name="T19" fmla="*/ 43 h 46"/>
                  <a:gd name="T20" fmla="*/ 2 w 47"/>
                  <a:gd name="T21" fmla="*/ 45 h 46"/>
                  <a:gd name="T22" fmla="*/ 12 w 47"/>
                  <a:gd name="T23" fmla="*/ 35 h 46"/>
                  <a:gd name="T24" fmla="*/ 18 w 47"/>
                  <a:gd name="T25" fmla="*/ 28 h 46"/>
                  <a:gd name="T26" fmla="*/ 23 w 47"/>
                  <a:gd name="T27" fmla="*/ 22 h 46"/>
                  <a:gd name="T28" fmla="*/ 26 w 47"/>
                  <a:gd name="T29" fmla="*/ 19 h 46"/>
                  <a:gd name="T30" fmla="*/ 29 w 47"/>
                  <a:gd name="T31" fmla="*/ 16 h 46"/>
                  <a:gd name="T32" fmla="*/ 32 w 47"/>
                  <a:gd name="T33" fmla="*/ 13 h 46"/>
                  <a:gd name="T34" fmla="*/ 37 w 47"/>
                  <a:gd name="T35" fmla="*/ 10 h 46"/>
                  <a:gd name="T36" fmla="*/ 45 w 47"/>
                  <a:gd name="T37" fmla="*/ 5 h 46"/>
                  <a:gd name="T38" fmla="*/ 42 w 47"/>
                  <a:gd name="T39" fmla="*/ 4 h 46"/>
                  <a:gd name="T40" fmla="*/ 46 w 47"/>
                  <a:gd name="T41" fmla="*/ 4 h 46"/>
                  <a:gd name="T42" fmla="*/ 46 w 47"/>
                  <a:gd name="T43" fmla="*/ 0 h 46"/>
                  <a:gd name="T44" fmla="*/ 43 w 47"/>
                  <a:gd name="T45" fmla="*/ 2 h 46"/>
                  <a:gd name="T46" fmla="*/ 46 w 47"/>
                  <a:gd name="T47" fmla="*/ 4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46">
                    <a:moveTo>
                      <a:pt x="46" y="4"/>
                    </a:moveTo>
                    <a:lnTo>
                      <a:pt x="43" y="2"/>
                    </a:lnTo>
                    <a:lnTo>
                      <a:pt x="36" y="7"/>
                    </a:lnTo>
                    <a:lnTo>
                      <a:pt x="30" y="10"/>
                    </a:lnTo>
                    <a:lnTo>
                      <a:pt x="26" y="13"/>
                    </a:lnTo>
                    <a:lnTo>
                      <a:pt x="24" y="16"/>
                    </a:lnTo>
                    <a:lnTo>
                      <a:pt x="20" y="19"/>
                    </a:lnTo>
                    <a:lnTo>
                      <a:pt x="16" y="25"/>
                    </a:lnTo>
                    <a:lnTo>
                      <a:pt x="9" y="33"/>
                    </a:lnTo>
                    <a:lnTo>
                      <a:pt x="0" y="43"/>
                    </a:lnTo>
                    <a:lnTo>
                      <a:pt x="2" y="45"/>
                    </a:lnTo>
                    <a:lnTo>
                      <a:pt x="12" y="35"/>
                    </a:lnTo>
                    <a:lnTo>
                      <a:pt x="18" y="28"/>
                    </a:lnTo>
                    <a:lnTo>
                      <a:pt x="23" y="22"/>
                    </a:lnTo>
                    <a:lnTo>
                      <a:pt x="26" y="19"/>
                    </a:lnTo>
                    <a:lnTo>
                      <a:pt x="29" y="16"/>
                    </a:lnTo>
                    <a:lnTo>
                      <a:pt x="32" y="13"/>
                    </a:lnTo>
                    <a:lnTo>
                      <a:pt x="37" y="10"/>
                    </a:lnTo>
                    <a:lnTo>
                      <a:pt x="45" y="5"/>
                    </a:lnTo>
                    <a:lnTo>
                      <a:pt x="42" y="4"/>
                    </a:lnTo>
                    <a:lnTo>
                      <a:pt x="46" y="4"/>
                    </a:lnTo>
                    <a:lnTo>
                      <a:pt x="46" y="0"/>
                    </a:lnTo>
                    <a:lnTo>
                      <a:pt x="43" y="2"/>
                    </a:lnTo>
                    <a:lnTo>
                      <a:pt x="46"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3" name="Freeform 233">
                <a:extLst>
                  <a:ext uri="{FF2B5EF4-FFF2-40B4-BE49-F238E27FC236}">
                    <a16:creationId xmlns:a16="http://schemas.microsoft.com/office/drawing/2014/main" id="{20F6B62B-9B98-2A6B-1167-E33FCCA784E6}"/>
                  </a:ext>
                </a:extLst>
              </p:cNvPr>
              <p:cNvSpPr>
                <a:spLocks/>
              </p:cNvSpPr>
              <p:nvPr/>
            </p:nvSpPr>
            <p:spPr bwMode="auto">
              <a:xfrm>
                <a:off x="4322" y="1002"/>
                <a:ext cx="86" cy="17"/>
              </a:xfrm>
              <a:custGeom>
                <a:avLst/>
                <a:gdLst>
                  <a:gd name="T0" fmla="*/ 85 w 86"/>
                  <a:gd name="T1" fmla="*/ 6 h 17"/>
                  <a:gd name="T2" fmla="*/ 85 w 86"/>
                  <a:gd name="T3" fmla="*/ 6 h 17"/>
                  <a:gd name="T4" fmla="*/ 84 w 86"/>
                  <a:gd name="T5" fmla="*/ 6 h 17"/>
                  <a:gd name="T6" fmla="*/ 82 w 86"/>
                  <a:gd name="T7" fmla="*/ 6 h 17"/>
                  <a:gd name="T8" fmla="*/ 77 w 86"/>
                  <a:gd name="T9" fmla="*/ 6 h 17"/>
                  <a:gd name="T10" fmla="*/ 72 w 86"/>
                  <a:gd name="T11" fmla="*/ 4 h 17"/>
                  <a:gd name="T12" fmla="*/ 66 w 86"/>
                  <a:gd name="T13" fmla="*/ 4 h 17"/>
                  <a:gd name="T14" fmla="*/ 59 w 86"/>
                  <a:gd name="T15" fmla="*/ 4 h 17"/>
                  <a:gd name="T16" fmla="*/ 51 w 86"/>
                  <a:gd name="T17" fmla="*/ 4 h 17"/>
                  <a:gd name="T18" fmla="*/ 43 w 86"/>
                  <a:gd name="T19" fmla="*/ 4 h 17"/>
                  <a:gd name="T20" fmla="*/ 36 w 86"/>
                  <a:gd name="T21" fmla="*/ 4 h 17"/>
                  <a:gd name="T22" fmla="*/ 28 w 86"/>
                  <a:gd name="T23" fmla="*/ 2 h 17"/>
                  <a:gd name="T24" fmla="*/ 21 w 86"/>
                  <a:gd name="T25" fmla="*/ 2 h 17"/>
                  <a:gd name="T26" fmla="*/ 15 w 86"/>
                  <a:gd name="T27" fmla="*/ 2 h 17"/>
                  <a:gd name="T28" fmla="*/ 9 w 86"/>
                  <a:gd name="T29" fmla="*/ 2 h 17"/>
                  <a:gd name="T30" fmla="*/ 5 w 86"/>
                  <a:gd name="T31" fmla="*/ 0 h 17"/>
                  <a:gd name="T32" fmla="*/ 3 w 86"/>
                  <a:gd name="T33" fmla="*/ 0 h 17"/>
                  <a:gd name="T34" fmla="*/ 4 w 86"/>
                  <a:gd name="T35" fmla="*/ 4 h 17"/>
                  <a:gd name="T36" fmla="*/ 0 w 86"/>
                  <a:gd name="T37" fmla="*/ 4 h 17"/>
                  <a:gd name="T38" fmla="*/ 3 w 86"/>
                  <a:gd name="T39" fmla="*/ 9 h 17"/>
                  <a:gd name="T40" fmla="*/ 5 w 86"/>
                  <a:gd name="T41" fmla="*/ 9 h 17"/>
                  <a:gd name="T42" fmla="*/ 9 w 86"/>
                  <a:gd name="T43" fmla="*/ 11 h 17"/>
                  <a:gd name="T44" fmla="*/ 15 w 86"/>
                  <a:gd name="T45" fmla="*/ 11 h 17"/>
                  <a:gd name="T46" fmla="*/ 21 w 86"/>
                  <a:gd name="T47" fmla="*/ 11 h 17"/>
                  <a:gd name="T48" fmla="*/ 28 w 86"/>
                  <a:gd name="T49" fmla="*/ 11 h 17"/>
                  <a:gd name="T50" fmla="*/ 36 w 86"/>
                  <a:gd name="T51" fmla="*/ 11 h 17"/>
                  <a:gd name="T52" fmla="*/ 43 w 86"/>
                  <a:gd name="T53" fmla="*/ 11 h 17"/>
                  <a:gd name="T54" fmla="*/ 51 w 86"/>
                  <a:gd name="T55" fmla="*/ 13 h 17"/>
                  <a:gd name="T56" fmla="*/ 59 w 86"/>
                  <a:gd name="T57" fmla="*/ 13 h 17"/>
                  <a:gd name="T58" fmla="*/ 66 w 86"/>
                  <a:gd name="T59" fmla="*/ 13 h 17"/>
                  <a:gd name="T60" fmla="*/ 72 w 86"/>
                  <a:gd name="T61" fmla="*/ 13 h 17"/>
                  <a:gd name="T62" fmla="*/ 77 w 86"/>
                  <a:gd name="T63" fmla="*/ 16 h 17"/>
                  <a:gd name="T64" fmla="*/ 82 w 86"/>
                  <a:gd name="T65" fmla="*/ 16 h 17"/>
                  <a:gd name="T66" fmla="*/ 84 w 86"/>
                  <a:gd name="T67" fmla="*/ 16 h 17"/>
                  <a:gd name="T68" fmla="*/ 85 w 86"/>
                  <a:gd name="T69" fmla="*/ 16 h 17"/>
                  <a:gd name="T70" fmla="*/ 85 w 86"/>
                  <a:gd name="T71" fmla="*/ 6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6" h="17">
                    <a:moveTo>
                      <a:pt x="85" y="6"/>
                    </a:moveTo>
                    <a:lnTo>
                      <a:pt x="85" y="6"/>
                    </a:lnTo>
                    <a:lnTo>
                      <a:pt x="84" y="6"/>
                    </a:lnTo>
                    <a:lnTo>
                      <a:pt x="82" y="6"/>
                    </a:lnTo>
                    <a:lnTo>
                      <a:pt x="77" y="6"/>
                    </a:lnTo>
                    <a:lnTo>
                      <a:pt x="72" y="4"/>
                    </a:lnTo>
                    <a:lnTo>
                      <a:pt x="66" y="4"/>
                    </a:lnTo>
                    <a:lnTo>
                      <a:pt x="59" y="4"/>
                    </a:lnTo>
                    <a:lnTo>
                      <a:pt x="51" y="4"/>
                    </a:lnTo>
                    <a:lnTo>
                      <a:pt x="43" y="4"/>
                    </a:lnTo>
                    <a:lnTo>
                      <a:pt x="36" y="4"/>
                    </a:lnTo>
                    <a:lnTo>
                      <a:pt x="28" y="2"/>
                    </a:lnTo>
                    <a:lnTo>
                      <a:pt x="21" y="2"/>
                    </a:lnTo>
                    <a:lnTo>
                      <a:pt x="15" y="2"/>
                    </a:lnTo>
                    <a:lnTo>
                      <a:pt x="9" y="2"/>
                    </a:lnTo>
                    <a:lnTo>
                      <a:pt x="5" y="0"/>
                    </a:lnTo>
                    <a:lnTo>
                      <a:pt x="3" y="0"/>
                    </a:lnTo>
                    <a:lnTo>
                      <a:pt x="4" y="4"/>
                    </a:lnTo>
                    <a:lnTo>
                      <a:pt x="0" y="4"/>
                    </a:lnTo>
                    <a:lnTo>
                      <a:pt x="3" y="9"/>
                    </a:lnTo>
                    <a:lnTo>
                      <a:pt x="5" y="9"/>
                    </a:lnTo>
                    <a:lnTo>
                      <a:pt x="9" y="11"/>
                    </a:lnTo>
                    <a:lnTo>
                      <a:pt x="15" y="11"/>
                    </a:lnTo>
                    <a:lnTo>
                      <a:pt x="21" y="11"/>
                    </a:lnTo>
                    <a:lnTo>
                      <a:pt x="28" y="11"/>
                    </a:lnTo>
                    <a:lnTo>
                      <a:pt x="36" y="11"/>
                    </a:lnTo>
                    <a:lnTo>
                      <a:pt x="43" y="11"/>
                    </a:lnTo>
                    <a:lnTo>
                      <a:pt x="51" y="13"/>
                    </a:lnTo>
                    <a:lnTo>
                      <a:pt x="59" y="13"/>
                    </a:lnTo>
                    <a:lnTo>
                      <a:pt x="66" y="13"/>
                    </a:lnTo>
                    <a:lnTo>
                      <a:pt x="72" y="13"/>
                    </a:lnTo>
                    <a:lnTo>
                      <a:pt x="77" y="16"/>
                    </a:lnTo>
                    <a:lnTo>
                      <a:pt x="82" y="16"/>
                    </a:lnTo>
                    <a:lnTo>
                      <a:pt x="84" y="16"/>
                    </a:lnTo>
                    <a:lnTo>
                      <a:pt x="85" y="16"/>
                    </a:lnTo>
                    <a:lnTo>
                      <a:pt x="8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4" name="Freeform 234">
                <a:extLst>
                  <a:ext uri="{FF2B5EF4-FFF2-40B4-BE49-F238E27FC236}">
                    <a16:creationId xmlns:a16="http://schemas.microsoft.com/office/drawing/2014/main" id="{E6748B76-E103-0E1C-C048-3E83F1CAFB2B}"/>
                  </a:ext>
                </a:extLst>
              </p:cNvPr>
              <p:cNvSpPr>
                <a:spLocks/>
              </p:cNvSpPr>
              <p:nvPr/>
            </p:nvSpPr>
            <p:spPr bwMode="auto">
              <a:xfrm>
                <a:off x="4407" y="1005"/>
                <a:ext cx="151" cy="104"/>
              </a:xfrm>
              <a:custGeom>
                <a:avLst/>
                <a:gdLst>
                  <a:gd name="T0" fmla="*/ 150 w 151"/>
                  <a:gd name="T1" fmla="*/ 101 h 104"/>
                  <a:gd name="T2" fmla="*/ 150 w 151"/>
                  <a:gd name="T3" fmla="*/ 101 h 104"/>
                  <a:gd name="T4" fmla="*/ 141 w 151"/>
                  <a:gd name="T5" fmla="*/ 89 h 104"/>
                  <a:gd name="T6" fmla="*/ 134 w 151"/>
                  <a:gd name="T7" fmla="*/ 79 h 104"/>
                  <a:gd name="T8" fmla="*/ 126 w 151"/>
                  <a:gd name="T9" fmla="*/ 70 h 104"/>
                  <a:gd name="T10" fmla="*/ 119 w 151"/>
                  <a:gd name="T11" fmla="*/ 61 h 104"/>
                  <a:gd name="T12" fmla="*/ 113 w 151"/>
                  <a:gd name="T13" fmla="*/ 54 h 104"/>
                  <a:gd name="T14" fmla="*/ 106 w 151"/>
                  <a:gd name="T15" fmla="*/ 48 h 104"/>
                  <a:gd name="T16" fmla="*/ 99 w 151"/>
                  <a:gd name="T17" fmla="*/ 43 h 104"/>
                  <a:gd name="T18" fmla="*/ 92 w 151"/>
                  <a:gd name="T19" fmla="*/ 38 h 104"/>
                  <a:gd name="T20" fmla="*/ 85 w 151"/>
                  <a:gd name="T21" fmla="*/ 33 h 104"/>
                  <a:gd name="T22" fmla="*/ 76 w 151"/>
                  <a:gd name="T23" fmla="*/ 28 h 104"/>
                  <a:gd name="T24" fmla="*/ 68 w 151"/>
                  <a:gd name="T25" fmla="*/ 24 h 104"/>
                  <a:gd name="T26" fmla="*/ 57 w 151"/>
                  <a:gd name="T27" fmla="*/ 19 h 104"/>
                  <a:gd name="T28" fmla="*/ 45 w 151"/>
                  <a:gd name="T29" fmla="*/ 15 h 104"/>
                  <a:gd name="T30" fmla="*/ 32 w 151"/>
                  <a:gd name="T31" fmla="*/ 10 h 104"/>
                  <a:gd name="T32" fmla="*/ 17 w 151"/>
                  <a:gd name="T33" fmla="*/ 6 h 104"/>
                  <a:gd name="T34" fmla="*/ 0 w 151"/>
                  <a:gd name="T35" fmla="*/ 0 h 104"/>
                  <a:gd name="T36" fmla="*/ 0 w 151"/>
                  <a:gd name="T37" fmla="*/ 4 h 104"/>
                  <a:gd name="T38" fmla="*/ 16 w 151"/>
                  <a:gd name="T39" fmla="*/ 9 h 104"/>
                  <a:gd name="T40" fmla="*/ 31 w 151"/>
                  <a:gd name="T41" fmla="*/ 14 h 104"/>
                  <a:gd name="T42" fmla="*/ 44 w 151"/>
                  <a:gd name="T43" fmla="*/ 19 h 104"/>
                  <a:gd name="T44" fmla="*/ 56 w 151"/>
                  <a:gd name="T45" fmla="*/ 23 h 104"/>
                  <a:gd name="T46" fmla="*/ 66 w 151"/>
                  <a:gd name="T47" fmla="*/ 28 h 104"/>
                  <a:gd name="T48" fmla="*/ 75 w 151"/>
                  <a:gd name="T49" fmla="*/ 32 h 104"/>
                  <a:gd name="T50" fmla="*/ 83 w 151"/>
                  <a:gd name="T51" fmla="*/ 36 h 104"/>
                  <a:gd name="T52" fmla="*/ 90 w 151"/>
                  <a:gd name="T53" fmla="*/ 40 h 104"/>
                  <a:gd name="T54" fmla="*/ 97 w 151"/>
                  <a:gd name="T55" fmla="*/ 46 h 104"/>
                  <a:gd name="T56" fmla="*/ 103 w 151"/>
                  <a:gd name="T57" fmla="*/ 51 h 104"/>
                  <a:gd name="T58" fmla="*/ 110 w 151"/>
                  <a:gd name="T59" fmla="*/ 57 h 104"/>
                  <a:gd name="T60" fmla="*/ 117 w 151"/>
                  <a:gd name="T61" fmla="*/ 64 h 104"/>
                  <a:gd name="T62" fmla="*/ 123 w 151"/>
                  <a:gd name="T63" fmla="*/ 72 h 104"/>
                  <a:gd name="T64" fmla="*/ 131 w 151"/>
                  <a:gd name="T65" fmla="*/ 81 h 104"/>
                  <a:gd name="T66" fmla="*/ 139 w 151"/>
                  <a:gd name="T67" fmla="*/ 91 h 104"/>
                  <a:gd name="T68" fmla="*/ 147 w 151"/>
                  <a:gd name="T69" fmla="*/ 103 h 104"/>
                  <a:gd name="T70" fmla="*/ 150 w 151"/>
                  <a:gd name="T71" fmla="*/ 10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1" h="104">
                    <a:moveTo>
                      <a:pt x="150" y="101"/>
                    </a:moveTo>
                    <a:lnTo>
                      <a:pt x="150" y="101"/>
                    </a:lnTo>
                    <a:lnTo>
                      <a:pt x="141" y="89"/>
                    </a:lnTo>
                    <a:lnTo>
                      <a:pt x="134" y="79"/>
                    </a:lnTo>
                    <a:lnTo>
                      <a:pt x="126" y="70"/>
                    </a:lnTo>
                    <a:lnTo>
                      <a:pt x="119" y="61"/>
                    </a:lnTo>
                    <a:lnTo>
                      <a:pt x="113" y="54"/>
                    </a:lnTo>
                    <a:lnTo>
                      <a:pt x="106" y="48"/>
                    </a:lnTo>
                    <a:lnTo>
                      <a:pt x="99" y="43"/>
                    </a:lnTo>
                    <a:lnTo>
                      <a:pt x="92" y="38"/>
                    </a:lnTo>
                    <a:lnTo>
                      <a:pt x="85" y="33"/>
                    </a:lnTo>
                    <a:lnTo>
                      <a:pt x="76" y="28"/>
                    </a:lnTo>
                    <a:lnTo>
                      <a:pt x="68" y="24"/>
                    </a:lnTo>
                    <a:lnTo>
                      <a:pt x="57" y="19"/>
                    </a:lnTo>
                    <a:lnTo>
                      <a:pt x="45" y="15"/>
                    </a:lnTo>
                    <a:lnTo>
                      <a:pt x="32" y="10"/>
                    </a:lnTo>
                    <a:lnTo>
                      <a:pt x="17" y="6"/>
                    </a:lnTo>
                    <a:lnTo>
                      <a:pt x="0" y="0"/>
                    </a:lnTo>
                    <a:lnTo>
                      <a:pt x="0" y="4"/>
                    </a:lnTo>
                    <a:lnTo>
                      <a:pt x="16" y="9"/>
                    </a:lnTo>
                    <a:lnTo>
                      <a:pt x="31" y="14"/>
                    </a:lnTo>
                    <a:lnTo>
                      <a:pt x="44" y="19"/>
                    </a:lnTo>
                    <a:lnTo>
                      <a:pt x="56" y="23"/>
                    </a:lnTo>
                    <a:lnTo>
                      <a:pt x="66" y="28"/>
                    </a:lnTo>
                    <a:lnTo>
                      <a:pt x="75" y="32"/>
                    </a:lnTo>
                    <a:lnTo>
                      <a:pt x="83" y="36"/>
                    </a:lnTo>
                    <a:lnTo>
                      <a:pt x="90" y="40"/>
                    </a:lnTo>
                    <a:lnTo>
                      <a:pt x="97" y="46"/>
                    </a:lnTo>
                    <a:lnTo>
                      <a:pt x="103" y="51"/>
                    </a:lnTo>
                    <a:lnTo>
                      <a:pt x="110" y="57"/>
                    </a:lnTo>
                    <a:lnTo>
                      <a:pt x="117" y="64"/>
                    </a:lnTo>
                    <a:lnTo>
                      <a:pt x="123" y="72"/>
                    </a:lnTo>
                    <a:lnTo>
                      <a:pt x="131" y="81"/>
                    </a:lnTo>
                    <a:lnTo>
                      <a:pt x="139" y="91"/>
                    </a:lnTo>
                    <a:lnTo>
                      <a:pt x="147" y="103"/>
                    </a:lnTo>
                    <a:lnTo>
                      <a:pt x="150" y="10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5" name="Freeform 235">
                <a:extLst>
                  <a:ext uri="{FF2B5EF4-FFF2-40B4-BE49-F238E27FC236}">
                    <a16:creationId xmlns:a16="http://schemas.microsoft.com/office/drawing/2014/main" id="{578D341F-6C6F-B0FA-CF5B-0302966EF920}"/>
                  </a:ext>
                </a:extLst>
              </p:cNvPr>
              <p:cNvSpPr>
                <a:spLocks/>
              </p:cNvSpPr>
              <p:nvPr/>
            </p:nvSpPr>
            <p:spPr bwMode="auto">
              <a:xfrm>
                <a:off x="4554" y="1106"/>
                <a:ext cx="36" cy="54"/>
              </a:xfrm>
              <a:custGeom>
                <a:avLst/>
                <a:gdLst>
                  <a:gd name="T0" fmla="*/ 35 w 36"/>
                  <a:gd name="T1" fmla="*/ 52 h 54"/>
                  <a:gd name="T2" fmla="*/ 35 w 36"/>
                  <a:gd name="T3" fmla="*/ 52 h 54"/>
                  <a:gd name="T4" fmla="*/ 31 w 36"/>
                  <a:gd name="T5" fmla="*/ 40 h 54"/>
                  <a:gd name="T6" fmla="*/ 27 w 36"/>
                  <a:gd name="T7" fmla="*/ 32 h 54"/>
                  <a:gd name="T8" fmla="*/ 25 w 36"/>
                  <a:gd name="T9" fmla="*/ 26 h 54"/>
                  <a:gd name="T10" fmla="*/ 22 w 36"/>
                  <a:gd name="T11" fmla="*/ 22 h 54"/>
                  <a:gd name="T12" fmla="*/ 19 w 36"/>
                  <a:gd name="T13" fmla="*/ 18 h 54"/>
                  <a:gd name="T14" fmla="*/ 15 w 36"/>
                  <a:gd name="T15" fmla="*/ 14 h 54"/>
                  <a:gd name="T16" fmla="*/ 10 w 36"/>
                  <a:gd name="T17" fmla="*/ 8 h 54"/>
                  <a:gd name="T18" fmla="*/ 3 w 36"/>
                  <a:gd name="T19" fmla="*/ 0 h 54"/>
                  <a:gd name="T20" fmla="*/ 0 w 36"/>
                  <a:gd name="T21" fmla="*/ 2 h 54"/>
                  <a:gd name="T22" fmla="*/ 8 w 36"/>
                  <a:gd name="T23" fmla="*/ 11 h 54"/>
                  <a:gd name="T24" fmla="*/ 12 w 36"/>
                  <a:gd name="T25" fmla="*/ 16 h 54"/>
                  <a:gd name="T26" fmla="*/ 16 w 36"/>
                  <a:gd name="T27" fmla="*/ 21 h 54"/>
                  <a:gd name="T28" fmla="*/ 19 w 36"/>
                  <a:gd name="T29" fmla="*/ 24 h 54"/>
                  <a:gd name="T30" fmla="*/ 21 w 36"/>
                  <a:gd name="T31" fmla="*/ 28 h 54"/>
                  <a:gd name="T32" fmla="*/ 24 w 36"/>
                  <a:gd name="T33" fmla="*/ 33 h 54"/>
                  <a:gd name="T34" fmla="*/ 27 w 36"/>
                  <a:gd name="T35" fmla="*/ 41 h 54"/>
                  <a:gd name="T36" fmla="*/ 32 w 36"/>
                  <a:gd name="T37" fmla="*/ 53 h 54"/>
                  <a:gd name="T38" fmla="*/ 35 w 36"/>
                  <a:gd name="T39" fmla="*/ 52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54">
                    <a:moveTo>
                      <a:pt x="35" y="52"/>
                    </a:moveTo>
                    <a:lnTo>
                      <a:pt x="35" y="52"/>
                    </a:lnTo>
                    <a:lnTo>
                      <a:pt x="31" y="40"/>
                    </a:lnTo>
                    <a:lnTo>
                      <a:pt x="27" y="32"/>
                    </a:lnTo>
                    <a:lnTo>
                      <a:pt x="25" y="26"/>
                    </a:lnTo>
                    <a:lnTo>
                      <a:pt x="22" y="22"/>
                    </a:lnTo>
                    <a:lnTo>
                      <a:pt x="19" y="18"/>
                    </a:lnTo>
                    <a:lnTo>
                      <a:pt x="15" y="14"/>
                    </a:lnTo>
                    <a:lnTo>
                      <a:pt x="10" y="8"/>
                    </a:lnTo>
                    <a:lnTo>
                      <a:pt x="3" y="0"/>
                    </a:lnTo>
                    <a:lnTo>
                      <a:pt x="0" y="2"/>
                    </a:lnTo>
                    <a:lnTo>
                      <a:pt x="8" y="11"/>
                    </a:lnTo>
                    <a:lnTo>
                      <a:pt x="12" y="16"/>
                    </a:lnTo>
                    <a:lnTo>
                      <a:pt x="16" y="21"/>
                    </a:lnTo>
                    <a:lnTo>
                      <a:pt x="19" y="24"/>
                    </a:lnTo>
                    <a:lnTo>
                      <a:pt x="21" y="28"/>
                    </a:lnTo>
                    <a:lnTo>
                      <a:pt x="24" y="33"/>
                    </a:lnTo>
                    <a:lnTo>
                      <a:pt x="27" y="41"/>
                    </a:lnTo>
                    <a:lnTo>
                      <a:pt x="32" y="53"/>
                    </a:lnTo>
                    <a:lnTo>
                      <a:pt x="35"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6" name="Freeform 236">
                <a:extLst>
                  <a:ext uri="{FF2B5EF4-FFF2-40B4-BE49-F238E27FC236}">
                    <a16:creationId xmlns:a16="http://schemas.microsoft.com/office/drawing/2014/main" id="{2714A4C3-1BB6-97F7-1A2B-8EA66099A244}"/>
                  </a:ext>
                </a:extLst>
              </p:cNvPr>
              <p:cNvSpPr>
                <a:spLocks/>
              </p:cNvSpPr>
              <p:nvPr/>
            </p:nvSpPr>
            <p:spPr bwMode="auto">
              <a:xfrm>
                <a:off x="4586" y="1158"/>
                <a:ext cx="23" cy="45"/>
              </a:xfrm>
              <a:custGeom>
                <a:avLst/>
                <a:gdLst>
                  <a:gd name="T0" fmla="*/ 22 w 23"/>
                  <a:gd name="T1" fmla="*/ 43 h 45"/>
                  <a:gd name="T2" fmla="*/ 22 w 23"/>
                  <a:gd name="T3" fmla="*/ 43 h 45"/>
                  <a:gd name="T4" fmla="*/ 20 w 23"/>
                  <a:gd name="T5" fmla="*/ 38 h 45"/>
                  <a:gd name="T6" fmla="*/ 19 w 23"/>
                  <a:gd name="T7" fmla="*/ 32 h 45"/>
                  <a:gd name="T8" fmla="*/ 16 w 23"/>
                  <a:gd name="T9" fmla="*/ 27 h 45"/>
                  <a:gd name="T10" fmla="*/ 14 w 23"/>
                  <a:gd name="T11" fmla="*/ 21 h 45"/>
                  <a:gd name="T12" fmla="*/ 10 w 23"/>
                  <a:gd name="T13" fmla="*/ 15 h 45"/>
                  <a:gd name="T14" fmla="*/ 8 w 23"/>
                  <a:gd name="T15" fmla="*/ 10 h 45"/>
                  <a:gd name="T16" fmla="*/ 5 w 23"/>
                  <a:gd name="T17" fmla="*/ 5 h 45"/>
                  <a:gd name="T18" fmla="*/ 3 w 23"/>
                  <a:gd name="T19" fmla="*/ 0 h 45"/>
                  <a:gd name="T20" fmla="*/ 0 w 23"/>
                  <a:gd name="T21" fmla="*/ 1 h 45"/>
                  <a:gd name="T22" fmla="*/ 2 w 23"/>
                  <a:gd name="T23" fmla="*/ 7 h 45"/>
                  <a:gd name="T24" fmla="*/ 4 w 23"/>
                  <a:gd name="T25" fmla="*/ 12 h 45"/>
                  <a:gd name="T26" fmla="*/ 7 w 23"/>
                  <a:gd name="T27" fmla="*/ 17 h 45"/>
                  <a:gd name="T28" fmla="*/ 10 w 23"/>
                  <a:gd name="T29" fmla="*/ 23 h 45"/>
                  <a:gd name="T30" fmla="*/ 12 w 23"/>
                  <a:gd name="T31" fmla="*/ 29 h 45"/>
                  <a:gd name="T32" fmla="*/ 15 w 23"/>
                  <a:gd name="T33" fmla="*/ 34 h 45"/>
                  <a:gd name="T34" fmla="*/ 17 w 23"/>
                  <a:gd name="T35" fmla="*/ 39 h 45"/>
                  <a:gd name="T36" fmla="*/ 18 w 23"/>
                  <a:gd name="T37" fmla="*/ 44 h 45"/>
                  <a:gd name="T38" fmla="*/ 22 w 23"/>
                  <a:gd name="T39" fmla="*/ 43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45">
                    <a:moveTo>
                      <a:pt x="22" y="43"/>
                    </a:moveTo>
                    <a:lnTo>
                      <a:pt x="22" y="43"/>
                    </a:lnTo>
                    <a:lnTo>
                      <a:pt x="20" y="38"/>
                    </a:lnTo>
                    <a:lnTo>
                      <a:pt x="19" y="32"/>
                    </a:lnTo>
                    <a:lnTo>
                      <a:pt x="16" y="27"/>
                    </a:lnTo>
                    <a:lnTo>
                      <a:pt x="14" y="21"/>
                    </a:lnTo>
                    <a:lnTo>
                      <a:pt x="10" y="15"/>
                    </a:lnTo>
                    <a:lnTo>
                      <a:pt x="8" y="10"/>
                    </a:lnTo>
                    <a:lnTo>
                      <a:pt x="5" y="5"/>
                    </a:lnTo>
                    <a:lnTo>
                      <a:pt x="3" y="0"/>
                    </a:lnTo>
                    <a:lnTo>
                      <a:pt x="0" y="1"/>
                    </a:lnTo>
                    <a:lnTo>
                      <a:pt x="2" y="7"/>
                    </a:lnTo>
                    <a:lnTo>
                      <a:pt x="4" y="12"/>
                    </a:lnTo>
                    <a:lnTo>
                      <a:pt x="7" y="17"/>
                    </a:lnTo>
                    <a:lnTo>
                      <a:pt x="10" y="23"/>
                    </a:lnTo>
                    <a:lnTo>
                      <a:pt x="12" y="29"/>
                    </a:lnTo>
                    <a:lnTo>
                      <a:pt x="15" y="34"/>
                    </a:lnTo>
                    <a:lnTo>
                      <a:pt x="17" y="39"/>
                    </a:lnTo>
                    <a:lnTo>
                      <a:pt x="18" y="44"/>
                    </a:lnTo>
                    <a:lnTo>
                      <a:pt x="22" y="4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7" name="Freeform 237">
                <a:extLst>
                  <a:ext uri="{FF2B5EF4-FFF2-40B4-BE49-F238E27FC236}">
                    <a16:creationId xmlns:a16="http://schemas.microsoft.com/office/drawing/2014/main" id="{2AC12556-EF1D-8946-CBAE-CC9866B5C7FE}"/>
                  </a:ext>
                </a:extLst>
              </p:cNvPr>
              <p:cNvSpPr>
                <a:spLocks/>
              </p:cNvSpPr>
              <p:nvPr/>
            </p:nvSpPr>
            <p:spPr bwMode="auto">
              <a:xfrm>
                <a:off x="4604" y="1201"/>
                <a:ext cx="44" cy="111"/>
              </a:xfrm>
              <a:custGeom>
                <a:avLst/>
                <a:gdLst>
                  <a:gd name="T0" fmla="*/ 43 w 44"/>
                  <a:gd name="T1" fmla="*/ 109 h 111"/>
                  <a:gd name="T2" fmla="*/ 43 w 44"/>
                  <a:gd name="T3" fmla="*/ 109 h 111"/>
                  <a:gd name="T4" fmla="*/ 39 w 44"/>
                  <a:gd name="T5" fmla="*/ 96 h 111"/>
                  <a:gd name="T6" fmla="*/ 36 w 44"/>
                  <a:gd name="T7" fmla="*/ 85 h 111"/>
                  <a:gd name="T8" fmla="*/ 34 w 44"/>
                  <a:gd name="T9" fmla="*/ 75 h 111"/>
                  <a:gd name="T10" fmla="*/ 31 w 44"/>
                  <a:gd name="T11" fmla="*/ 67 h 111"/>
                  <a:gd name="T12" fmla="*/ 28 w 44"/>
                  <a:gd name="T13" fmla="*/ 60 h 111"/>
                  <a:gd name="T14" fmla="*/ 26 w 44"/>
                  <a:gd name="T15" fmla="*/ 54 h 111"/>
                  <a:gd name="T16" fmla="*/ 24 w 44"/>
                  <a:gd name="T17" fmla="*/ 48 h 111"/>
                  <a:gd name="T18" fmla="*/ 22 w 44"/>
                  <a:gd name="T19" fmla="*/ 44 h 111"/>
                  <a:gd name="T20" fmla="*/ 20 w 44"/>
                  <a:gd name="T21" fmla="*/ 39 h 111"/>
                  <a:gd name="T22" fmla="*/ 18 w 44"/>
                  <a:gd name="T23" fmla="*/ 35 h 111"/>
                  <a:gd name="T24" fmla="*/ 16 w 44"/>
                  <a:gd name="T25" fmla="*/ 30 h 111"/>
                  <a:gd name="T26" fmla="*/ 14 w 44"/>
                  <a:gd name="T27" fmla="*/ 26 h 111"/>
                  <a:gd name="T28" fmla="*/ 11 w 44"/>
                  <a:gd name="T29" fmla="*/ 21 h 111"/>
                  <a:gd name="T30" fmla="*/ 9 w 44"/>
                  <a:gd name="T31" fmla="*/ 15 h 111"/>
                  <a:gd name="T32" fmla="*/ 6 w 44"/>
                  <a:gd name="T33" fmla="*/ 8 h 111"/>
                  <a:gd name="T34" fmla="*/ 4 w 44"/>
                  <a:gd name="T35" fmla="*/ 0 h 111"/>
                  <a:gd name="T36" fmla="*/ 0 w 44"/>
                  <a:gd name="T37" fmla="*/ 1 h 111"/>
                  <a:gd name="T38" fmla="*/ 2 w 44"/>
                  <a:gd name="T39" fmla="*/ 9 h 111"/>
                  <a:gd name="T40" fmla="*/ 5 w 44"/>
                  <a:gd name="T41" fmla="*/ 16 h 111"/>
                  <a:gd name="T42" fmla="*/ 7 w 44"/>
                  <a:gd name="T43" fmla="*/ 22 h 111"/>
                  <a:gd name="T44" fmla="*/ 10 w 44"/>
                  <a:gd name="T45" fmla="*/ 28 h 111"/>
                  <a:gd name="T46" fmla="*/ 12 w 44"/>
                  <a:gd name="T47" fmla="*/ 32 h 111"/>
                  <a:gd name="T48" fmla="*/ 14 w 44"/>
                  <a:gd name="T49" fmla="*/ 37 h 111"/>
                  <a:gd name="T50" fmla="*/ 16 w 44"/>
                  <a:gd name="T51" fmla="*/ 41 h 111"/>
                  <a:gd name="T52" fmla="*/ 18 w 44"/>
                  <a:gd name="T53" fmla="*/ 46 h 111"/>
                  <a:gd name="T54" fmla="*/ 20 w 44"/>
                  <a:gd name="T55" fmla="*/ 50 h 111"/>
                  <a:gd name="T56" fmla="*/ 22 w 44"/>
                  <a:gd name="T57" fmla="*/ 55 h 111"/>
                  <a:gd name="T58" fmla="*/ 24 w 44"/>
                  <a:gd name="T59" fmla="*/ 62 h 111"/>
                  <a:gd name="T60" fmla="*/ 27 w 44"/>
                  <a:gd name="T61" fmla="*/ 68 h 111"/>
                  <a:gd name="T62" fmla="*/ 30 w 44"/>
                  <a:gd name="T63" fmla="*/ 76 h 111"/>
                  <a:gd name="T64" fmla="*/ 33 w 44"/>
                  <a:gd name="T65" fmla="*/ 86 h 111"/>
                  <a:gd name="T66" fmla="*/ 36 w 44"/>
                  <a:gd name="T67" fmla="*/ 97 h 111"/>
                  <a:gd name="T68" fmla="*/ 39 w 44"/>
                  <a:gd name="T69" fmla="*/ 110 h 111"/>
                  <a:gd name="T70" fmla="*/ 43 w 44"/>
                  <a:gd name="T71" fmla="*/ 109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 h="111">
                    <a:moveTo>
                      <a:pt x="43" y="109"/>
                    </a:moveTo>
                    <a:lnTo>
                      <a:pt x="43" y="109"/>
                    </a:lnTo>
                    <a:lnTo>
                      <a:pt x="39" y="96"/>
                    </a:lnTo>
                    <a:lnTo>
                      <a:pt x="36" y="85"/>
                    </a:lnTo>
                    <a:lnTo>
                      <a:pt x="34" y="75"/>
                    </a:lnTo>
                    <a:lnTo>
                      <a:pt x="31" y="67"/>
                    </a:lnTo>
                    <a:lnTo>
                      <a:pt x="28" y="60"/>
                    </a:lnTo>
                    <a:lnTo>
                      <a:pt x="26" y="54"/>
                    </a:lnTo>
                    <a:lnTo>
                      <a:pt x="24" y="48"/>
                    </a:lnTo>
                    <a:lnTo>
                      <a:pt x="22" y="44"/>
                    </a:lnTo>
                    <a:lnTo>
                      <a:pt x="20" y="39"/>
                    </a:lnTo>
                    <a:lnTo>
                      <a:pt x="18" y="35"/>
                    </a:lnTo>
                    <a:lnTo>
                      <a:pt x="16" y="30"/>
                    </a:lnTo>
                    <a:lnTo>
                      <a:pt x="14" y="26"/>
                    </a:lnTo>
                    <a:lnTo>
                      <a:pt x="11" y="21"/>
                    </a:lnTo>
                    <a:lnTo>
                      <a:pt x="9" y="15"/>
                    </a:lnTo>
                    <a:lnTo>
                      <a:pt x="6" y="8"/>
                    </a:lnTo>
                    <a:lnTo>
                      <a:pt x="4" y="0"/>
                    </a:lnTo>
                    <a:lnTo>
                      <a:pt x="0" y="1"/>
                    </a:lnTo>
                    <a:lnTo>
                      <a:pt x="2" y="9"/>
                    </a:lnTo>
                    <a:lnTo>
                      <a:pt x="5" y="16"/>
                    </a:lnTo>
                    <a:lnTo>
                      <a:pt x="7" y="22"/>
                    </a:lnTo>
                    <a:lnTo>
                      <a:pt x="10" y="28"/>
                    </a:lnTo>
                    <a:lnTo>
                      <a:pt x="12" y="32"/>
                    </a:lnTo>
                    <a:lnTo>
                      <a:pt x="14" y="37"/>
                    </a:lnTo>
                    <a:lnTo>
                      <a:pt x="16" y="41"/>
                    </a:lnTo>
                    <a:lnTo>
                      <a:pt x="18" y="46"/>
                    </a:lnTo>
                    <a:lnTo>
                      <a:pt x="20" y="50"/>
                    </a:lnTo>
                    <a:lnTo>
                      <a:pt x="22" y="55"/>
                    </a:lnTo>
                    <a:lnTo>
                      <a:pt x="24" y="62"/>
                    </a:lnTo>
                    <a:lnTo>
                      <a:pt x="27" y="68"/>
                    </a:lnTo>
                    <a:lnTo>
                      <a:pt x="30" y="76"/>
                    </a:lnTo>
                    <a:lnTo>
                      <a:pt x="33" y="86"/>
                    </a:lnTo>
                    <a:lnTo>
                      <a:pt x="36" y="97"/>
                    </a:lnTo>
                    <a:lnTo>
                      <a:pt x="39" y="110"/>
                    </a:lnTo>
                    <a:lnTo>
                      <a:pt x="43" y="10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8" name="Freeform 238">
                <a:extLst>
                  <a:ext uri="{FF2B5EF4-FFF2-40B4-BE49-F238E27FC236}">
                    <a16:creationId xmlns:a16="http://schemas.microsoft.com/office/drawing/2014/main" id="{C2D126E5-6B0F-AED7-DB05-79F90C871210}"/>
                  </a:ext>
                </a:extLst>
              </p:cNvPr>
              <p:cNvSpPr>
                <a:spLocks/>
              </p:cNvSpPr>
              <p:nvPr/>
            </p:nvSpPr>
            <p:spPr bwMode="auto">
              <a:xfrm>
                <a:off x="4643" y="1310"/>
                <a:ext cx="17" cy="54"/>
              </a:xfrm>
              <a:custGeom>
                <a:avLst/>
                <a:gdLst>
                  <a:gd name="T0" fmla="*/ 16 w 17"/>
                  <a:gd name="T1" fmla="*/ 53 h 54"/>
                  <a:gd name="T2" fmla="*/ 16 w 17"/>
                  <a:gd name="T3" fmla="*/ 53 h 54"/>
                  <a:gd name="T4" fmla="*/ 16 w 17"/>
                  <a:gd name="T5" fmla="*/ 44 h 54"/>
                  <a:gd name="T6" fmla="*/ 16 w 17"/>
                  <a:gd name="T7" fmla="*/ 37 h 54"/>
                  <a:gd name="T8" fmla="*/ 14 w 17"/>
                  <a:gd name="T9" fmla="*/ 30 h 54"/>
                  <a:gd name="T10" fmla="*/ 13 w 17"/>
                  <a:gd name="T11" fmla="*/ 25 h 54"/>
                  <a:gd name="T12" fmla="*/ 12 w 17"/>
                  <a:gd name="T13" fmla="*/ 19 h 54"/>
                  <a:gd name="T14" fmla="*/ 9 w 17"/>
                  <a:gd name="T15" fmla="*/ 14 h 54"/>
                  <a:gd name="T16" fmla="*/ 6 w 17"/>
                  <a:gd name="T17" fmla="*/ 7 h 54"/>
                  <a:gd name="T18" fmla="*/ 4 w 17"/>
                  <a:gd name="T19" fmla="*/ 0 h 54"/>
                  <a:gd name="T20" fmla="*/ 0 w 17"/>
                  <a:gd name="T21" fmla="*/ 1 h 54"/>
                  <a:gd name="T22" fmla="*/ 2 w 17"/>
                  <a:gd name="T23" fmla="*/ 9 h 54"/>
                  <a:gd name="T24" fmla="*/ 4 w 17"/>
                  <a:gd name="T25" fmla="*/ 15 h 54"/>
                  <a:gd name="T26" fmla="*/ 8 w 17"/>
                  <a:gd name="T27" fmla="*/ 21 h 54"/>
                  <a:gd name="T28" fmla="*/ 9 w 17"/>
                  <a:gd name="T29" fmla="*/ 26 h 54"/>
                  <a:gd name="T30" fmla="*/ 10 w 17"/>
                  <a:gd name="T31" fmla="*/ 31 h 54"/>
                  <a:gd name="T32" fmla="*/ 12 w 17"/>
                  <a:gd name="T33" fmla="*/ 37 h 54"/>
                  <a:gd name="T34" fmla="*/ 12 w 17"/>
                  <a:gd name="T35" fmla="*/ 44 h 54"/>
                  <a:gd name="T36" fmla="*/ 11 w 17"/>
                  <a:gd name="T37" fmla="*/ 53 h 54"/>
                  <a:gd name="T38" fmla="*/ 16 w 17"/>
                  <a:gd name="T39" fmla="*/ 53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4">
                    <a:moveTo>
                      <a:pt x="16" y="53"/>
                    </a:moveTo>
                    <a:lnTo>
                      <a:pt x="16" y="53"/>
                    </a:lnTo>
                    <a:lnTo>
                      <a:pt x="16" y="44"/>
                    </a:lnTo>
                    <a:lnTo>
                      <a:pt x="16" y="37"/>
                    </a:lnTo>
                    <a:lnTo>
                      <a:pt x="14" y="30"/>
                    </a:lnTo>
                    <a:lnTo>
                      <a:pt x="13" y="25"/>
                    </a:lnTo>
                    <a:lnTo>
                      <a:pt x="12" y="19"/>
                    </a:lnTo>
                    <a:lnTo>
                      <a:pt x="9" y="14"/>
                    </a:lnTo>
                    <a:lnTo>
                      <a:pt x="6" y="7"/>
                    </a:lnTo>
                    <a:lnTo>
                      <a:pt x="4" y="0"/>
                    </a:lnTo>
                    <a:lnTo>
                      <a:pt x="0" y="1"/>
                    </a:lnTo>
                    <a:lnTo>
                      <a:pt x="2" y="9"/>
                    </a:lnTo>
                    <a:lnTo>
                      <a:pt x="4" y="15"/>
                    </a:lnTo>
                    <a:lnTo>
                      <a:pt x="8" y="21"/>
                    </a:lnTo>
                    <a:lnTo>
                      <a:pt x="9" y="26"/>
                    </a:lnTo>
                    <a:lnTo>
                      <a:pt x="10" y="31"/>
                    </a:lnTo>
                    <a:lnTo>
                      <a:pt x="12" y="37"/>
                    </a:lnTo>
                    <a:lnTo>
                      <a:pt x="12" y="44"/>
                    </a:lnTo>
                    <a:lnTo>
                      <a:pt x="11" y="53"/>
                    </a:lnTo>
                    <a:lnTo>
                      <a:pt x="16"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69" name="Freeform 239">
                <a:extLst>
                  <a:ext uri="{FF2B5EF4-FFF2-40B4-BE49-F238E27FC236}">
                    <a16:creationId xmlns:a16="http://schemas.microsoft.com/office/drawing/2014/main" id="{0C334CB8-37BB-7D29-3493-6CE2A9207E83}"/>
                  </a:ext>
                </a:extLst>
              </p:cNvPr>
              <p:cNvSpPr>
                <a:spLocks/>
              </p:cNvSpPr>
              <p:nvPr/>
            </p:nvSpPr>
            <p:spPr bwMode="auto">
              <a:xfrm>
                <a:off x="4614" y="1363"/>
                <a:ext cx="44" cy="84"/>
              </a:xfrm>
              <a:custGeom>
                <a:avLst/>
                <a:gdLst>
                  <a:gd name="T0" fmla="*/ 1 w 44"/>
                  <a:gd name="T1" fmla="*/ 83 h 84"/>
                  <a:gd name="T2" fmla="*/ 1 w 44"/>
                  <a:gd name="T3" fmla="*/ 83 h 84"/>
                  <a:gd name="T4" fmla="*/ 6 w 44"/>
                  <a:gd name="T5" fmla="*/ 80 h 84"/>
                  <a:gd name="T6" fmla="*/ 10 w 44"/>
                  <a:gd name="T7" fmla="*/ 77 h 84"/>
                  <a:gd name="T8" fmla="*/ 14 w 44"/>
                  <a:gd name="T9" fmla="*/ 73 h 84"/>
                  <a:gd name="T10" fmla="*/ 18 w 44"/>
                  <a:gd name="T11" fmla="*/ 69 h 84"/>
                  <a:gd name="T12" fmla="*/ 21 w 44"/>
                  <a:gd name="T13" fmla="*/ 64 h 84"/>
                  <a:gd name="T14" fmla="*/ 24 w 44"/>
                  <a:gd name="T15" fmla="*/ 59 h 84"/>
                  <a:gd name="T16" fmla="*/ 28 w 44"/>
                  <a:gd name="T17" fmla="*/ 53 h 84"/>
                  <a:gd name="T18" fmla="*/ 30 w 44"/>
                  <a:gd name="T19" fmla="*/ 47 h 84"/>
                  <a:gd name="T20" fmla="*/ 33 w 44"/>
                  <a:gd name="T21" fmla="*/ 40 h 84"/>
                  <a:gd name="T22" fmla="*/ 35 w 44"/>
                  <a:gd name="T23" fmla="*/ 34 h 84"/>
                  <a:gd name="T24" fmla="*/ 37 w 44"/>
                  <a:gd name="T25" fmla="*/ 28 h 84"/>
                  <a:gd name="T26" fmla="*/ 39 w 44"/>
                  <a:gd name="T27" fmla="*/ 22 h 84"/>
                  <a:gd name="T28" fmla="*/ 40 w 44"/>
                  <a:gd name="T29" fmla="*/ 16 h 84"/>
                  <a:gd name="T30" fmla="*/ 41 w 44"/>
                  <a:gd name="T31" fmla="*/ 10 h 84"/>
                  <a:gd name="T32" fmla="*/ 42 w 44"/>
                  <a:gd name="T33" fmla="*/ 5 h 84"/>
                  <a:gd name="T34" fmla="*/ 43 w 44"/>
                  <a:gd name="T35" fmla="*/ 0 h 84"/>
                  <a:gd name="T36" fmla="*/ 39 w 44"/>
                  <a:gd name="T37" fmla="*/ 0 h 84"/>
                  <a:gd name="T38" fmla="*/ 38 w 44"/>
                  <a:gd name="T39" fmla="*/ 5 h 84"/>
                  <a:gd name="T40" fmla="*/ 38 w 44"/>
                  <a:gd name="T41" fmla="*/ 9 h 84"/>
                  <a:gd name="T42" fmla="*/ 36 w 44"/>
                  <a:gd name="T43" fmla="*/ 15 h 84"/>
                  <a:gd name="T44" fmla="*/ 35 w 44"/>
                  <a:gd name="T45" fmla="*/ 21 h 84"/>
                  <a:gd name="T46" fmla="*/ 33 w 44"/>
                  <a:gd name="T47" fmla="*/ 27 h 84"/>
                  <a:gd name="T48" fmla="*/ 31 w 44"/>
                  <a:gd name="T49" fmla="*/ 33 h 84"/>
                  <a:gd name="T50" fmla="*/ 29 w 44"/>
                  <a:gd name="T51" fmla="*/ 39 h 84"/>
                  <a:gd name="T52" fmla="*/ 26 w 44"/>
                  <a:gd name="T53" fmla="*/ 45 h 84"/>
                  <a:gd name="T54" fmla="*/ 24 w 44"/>
                  <a:gd name="T55" fmla="*/ 51 h 84"/>
                  <a:gd name="T56" fmla="*/ 21 w 44"/>
                  <a:gd name="T57" fmla="*/ 57 h 84"/>
                  <a:gd name="T58" fmla="*/ 18 w 44"/>
                  <a:gd name="T59" fmla="*/ 62 h 84"/>
                  <a:gd name="T60" fmla="*/ 14 w 44"/>
                  <a:gd name="T61" fmla="*/ 67 h 84"/>
                  <a:gd name="T62" fmla="*/ 11 w 44"/>
                  <a:gd name="T63" fmla="*/ 71 h 84"/>
                  <a:gd name="T64" fmla="*/ 7 w 44"/>
                  <a:gd name="T65" fmla="*/ 74 h 84"/>
                  <a:gd name="T66" fmla="*/ 4 w 44"/>
                  <a:gd name="T67" fmla="*/ 77 h 84"/>
                  <a:gd name="T68" fmla="*/ 0 w 44"/>
                  <a:gd name="T69" fmla="*/ 79 h 84"/>
                  <a:gd name="T70" fmla="*/ 1 w 44"/>
                  <a:gd name="T71" fmla="*/ 79 h 84"/>
                  <a:gd name="T72" fmla="*/ 1 w 44"/>
                  <a:gd name="T73" fmla="*/ 83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84">
                    <a:moveTo>
                      <a:pt x="1" y="83"/>
                    </a:moveTo>
                    <a:lnTo>
                      <a:pt x="1" y="83"/>
                    </a:lnTo>
                    <a:lnTo>
                      <a:pt x="6" y="80"/>
                    </a:lnTo>
                    <a:lnTo>
                      <a:pt x="10" y="77"/>
                    </a:lnTo>
                    <a:lnTo>
                      <a:pt x="14" y="73"/>
                    </a:lnTo>
                    <a:lnTo>
                      <a:pt x="18" y="69"/>
                    </a:lnTo>
                    <a:lnTo>
                      <a:pt x="21" y="64"/>
                    </a:lnTo>
                    <a:lnTo>
                      <a:pt x="24" y="59"/>
                    </a:lnTo>
                    <a:lnTo>
                      <a:pt x="28" y="53"/>
                    </a:lnTo>
                    <a:lnTo>
                      <a:pt x="30" y="47"/>
                    </a:lnTo>
                    <a:lnTo>
                      <a:pt x="33" y="40"/>
                    </a:lnTo>
                    <a:lnTo>
                      <a:pt x="35" y="34"/>
                    </a:lnTo>
                    <a:lnTo>
                      <a:pt x="37" y="28"/>
                    </a:lnTo>
                    <a:lnTo>
                      <a:pt x="39" y="22"/>
                    </a:lnTo>
                    <a:lnTo>
                      <a:pt x="40" y="16"/>
                    </a:lnTo>
                    <a:lnTo>
                      <a:pt x="41" y="10"/>
                    </a:lnTo>
                    <a:lnTo>
                      <a:pt x="42" y="5"/>
                    </a:lnTo>
                    <a:lnTo>
                      <a:pt x="43" y="0"/>
                    </a:lnTo>
                    <a:lnTo>
                      <a:pt x="39" y="0"/>
                    </a:lnTo>
                    <a:lnTo>
                      <a:pt x="38" y="5"/>
                    </a:lnTo>
                    <a:lnTo>
                      <a:pt x="38" y="9"/>
                    </a:lnTo>
                    <a:lnTo>
                      <a:pt x="36" y="15"/>
                    </a:lnTo>
                    <a:lnTo>
                      <a:pt x="35" y="21"/>
                    </a:lnTo>
                    <a:lnTo>
                      <a:pt x="33" y="27"/>
                    </a:lnTo>
                    <a:lnTo>
                      <a:pt x="31" y="33"/>
                    </a:lnTo>
                    <a:lnTo>
                      <a:pt x="29" y="39"/>
                    </a:lnTo>
                    <a:lnTo>
                      <a:pt x="26" y="45"/>
                    </a:lnTo>
                    <a:lnTo>
                      <a:pt x="24" y="51"/>
                    </a:lnTo>
                    <a:lnTo>
                      <a:pt x="21" y="57"/>
                    </a:lnTo>
                    <a:lnTo>
                      <a:pt x="18" y="62"/>
                    </a:lnTo>
                    <a:lnTo>
                      <a:pt x="14" y="67"/>
                    </a:lnTo>
                    <a:lnTo>
                      <a:pt x="11" y="71"/>
                    </a:lnTo>
                    <a:lnTo>
                      <a:pt x="7" y="74"/>
                    </a:lnTo>
                    <a:lnTo>
                      <a:pt x="4" y="77"/>
                    </a:lnTo>
                    <a:lnTo>
                      <a:pt x="0" y="79"/>
                    </a:lnTo>
                    <a:lnTo>
                      <a:pt x="1" y="79"/>
                    </a:lnTo>
                    <a:lnTo>
                      <a:pt x="1" y="8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0" name="Freeform 240">
                <a:extLst>
                  <a:ext uri="{FF2B5EF4-FFF2-40B4-BE49-F238E27FC236}">
                    <a16:creationId xmlns:a16="http://schemas.microsoft.com/office/drawing/2014/main" id="{1BA3534B-CAEB-B966-C285-2E2B837B0EFD}"/>
                  </a:ext>
                </a:extLst>
              </p:cNvPr>
              <p:cNvSpPr>
                <a:spLocks/>
              </p:cNvSpPr>
              <p:nvPr/>
            </p:nvSpPr>
            <p:spPr bwMode="auto">
              <a:xfrm>
                <a:off x="4610" y="1442"/>
                <a:ext cx="17" cy="17"/>
              </a:xfrm>
              <a:custGeom>
                <a:avLst/>
                <a:gdLst>
                  <a:gd name="T0" fmla="*/ 3 w 17"/>
                  <a:gd name="T1" fmla="*/ 16 h 17"/>
                  <a:gd name="T2" fmla="*/ 0 w 17"/>
                  <a:gd name="T3" fmla="*/ 16 h 17"/>
                  <a:gd name="T4" fmla="*/ 9 w 17"/>
                  <a:gd name="T5" fmla="*/ 13 h 17"/>
                  <a:gd name="T6" fmla="*/ 16 w 17"/>
                  <a:gd name="T7" fmla="*/ 8 h 17"/>
                  <a:gd name="T8" fmla="*/ 16 w 17"/>
                  <a:gd name="T9" fmla="*/ 5 h 17"/>
                  <a:gd name="T10" fmla="*/ 16 w 17"/>
                  <a:gd name="T11" fmla="*/ 0 h 17"/>
                  <a:gd name="T12" fmla="*/ 3 w 17"/>
                  <a:gd name="T13" fmla="*/ 2 h 17"/>
                  <a:gd name="T14" fmla="*/ 3 w 17"/>
                  <a:gd name="T15" fmla="*/ 6 h 17"/>
                  <a:gd name="T16" fmla="*/ 0 w 17"/>
                  <a:gd name="T17" fmla="*/ 10 h 17"/>
                  <a:gd name="T18" fmla="*/ 3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3" y="16"/>
                    </a:moveTo>
                    <a:lnTo>
                      <a:pt x="0" y="16"/>
                    </a:lnTo>
                    <a:lnTo>
                      <a:pt x="9" y="13"/>
                    </a:lnTo>
                    <a:lnTo>
                      <a:pt x="16" y="8"/>
                    </a:lnTo>
                    <a:lnTo>
                      <a:pt x="16" y="5"/>
                    </a:lnTo>
                    <a:lnTo>
                      <a:pt x="16" y="0"/>
                    </a:lnTo>
                    <a:lnTo>
                      <a:pt x="3" y="2"/>
                    </a:lnTo>
                    <a:lnTo>
                      <a:pt x="3" y="6"/>
                    </a:lnTo>
                    <a:lnTo>
                      <a:pt x="0" y="10"/>
                    </a:lnTo>
                    <a:lnTo>
                      <a:pt x="3"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1" name="Freeform 241">
                <a:extLst>
                  <a:ext uri="{FF2B5EF4-FFF2-40B4-BE49-F238E27FC236}">
                    <a16:creationId xmlns:a16="http://schemas.microsoft.com/office/drawing/2014/main" id="{71077BE0-C262-EECF-C7C4-AFC315583340}"/>
                  </a:ext>
                </a:extLst>
              </p:cNvPr>
              <p:cNvSpPr>
                <a:spLocks/>
              </p:cNvSpPr>
              <p:nvPr/>
            </p:nvSpPr>
            <p:spPr bwMode="auto">
              <a:xfrm>
                <a:off x="4490" y="1450"/>
                <a:ext cx="122" cy="86"/>
              </a:xfrm>
              <a:custGeom>
                <a:avLst/>
                <a:gdLst>
                  <a:gd name="T0" fmla="*/ 0 w 122"/>
                  <a:gd name="T1" fmla="*/ 84 h 86"/>
                  <a:gd name="T2" fmla="*/ 1 w 122"/>
                  <a:gd name="T3" fmla="*/ 84 h 86"/>
                  <a:gd name="T4" fmla="*/ 10 w 122"/>
                  <a:gd name="T5" fmla="*/ 85 h 86"/>
                  <a:gd name="T6" fmla="*/ 19 w 122"/>
                  <a:gd name="T7" fmla="*/ 85 h 86"/>
                  <a:gd name="T8" fmla="*/ 26 w 122"/>
                  <a:gd name="T9" fmla="*/ 82 h 86"/>
                  <a:gd name="T10" fmla="*/ 34 w 122"/>
                  <a:gd name="T11" fmla="*/ 79 h 86"/>
                  <a:gd name="T12" fmla="*/ 42 w 122"/>
                  <a:gd name="T13" fmla="*/ 74 h 86"/>
                  <a:gd name="T14" fmla="*/ 49 w 122"/>
                  <a:gd name="T15" fmla="*/ 69 h 86"/>
                  <a:gd name="T16" fmla="*/ 57 w 122"/>
                  <a:gd name="T17" fmla="*/ 62 h 86"/>
                  <a:gd name="T18" fmla="*/ 64 w 122"/>
                  <a:gd name="T19" fmla="*/ 56 h 86"/>
                  <a:gd name="T20" fmla="*/ 71 w 122"/>
                  <a:gd name="T21" fmla="*/ 48 h 86"/>
                  <a:gd name="T22" fmla="*/ 78 w 122"/>
                  <a:gd name="T23" fmla="*/ 41 h 86"/>
                  <a:gd name="T24" fmla="*/ 85 w 122"/>
                  <a:gd name="T25" fmla="*/ 34 h 86"/>
                  <a:gd name="T26" fmla="*/ 92 w 122"/>
                  <a:gd name="T27" fmla="*/ 26 h 86"/>
                  <a:gd name="T28" fmla="*/ 99 w 122"/>
                  <a:gd name="T29" fmla="*/ 20 h 86"/>
                  <a:gd name="T30" fmla="*/ 106 w 122"/>
                  <a:gd name="T31" fmla="*/ 14 h 86"/>
                  <a:gd name="T32" fmla="*/ 114 w 122"/>
                  <a:gd name="T33" fmla="*/ 8 h 86"/>
                  <a:gd name="T34" fmla="*/ 121 w 122"/>
                  <a:gd name="T35" fmla="*/ 4 h 86"/>
                  <a:gd name="T36" fmla="*/ 120 w 122"/>
                  <a:gd name="T37" fmla="*/ 0 h 86"/>
                  <a:gd name="T38" fmla="*/ 112 w 122"/>
                  <a:gd name="T39" fmla="*/ 6 h 86"/>
                  <a:gd name="T40" fmla="*/ 104 w 122"/>
                  <a:gd name="T41" fmla="*/ 11 h 86"/>
                  <a:gd name="T42" fmla="*/ 96 w 122"/>
                  <a:gd name="T43" fmla="*/ 17 h 86"/>
                  <a:gd name="T44" fmla="*/ 89 w 122"/>
                  <a:gd name="T45" fmla="*/ 24 h 86"/>
                  <a:gd name="T46" fmla="*/ 82 w 122"/>
                  <a:gd name="T47" fmla="*/ 31 h 86"/>
                  <a:gd name="T48" fmla="*/ 75 w 122"/>
                  <a:gd name="T49" fmla="*/ 38 h 86"/>
                  <a:gd name="T50" fmla="*/ 68 w 122"/>
                  <a:gd name="T51" fmla="*/ 46 h 86"/>
                  <a:gd name="T52" fmla="*/ 61 w 122"/>
                  <a:gd name="T53" fmla="*/ 53 h 86"/>
                  <a:gd name="T54" fmla="*/ 54 w 122"/>
                  <a:gd name="T55" fmla="*/ 60 h 86"/>
                  <a:gd name="T56" fmla="*/ 47 w 122"/>
                  <a:gd name="T57" fmla="*/ 65 h 86"/>
                  <a:gd name="T58" fmla="*/ 40 w 122"/>
                  <a:gd name="T59" fmla="*/ 71 h 86"/>
                  <a:gd name="T60" fmla="*/ 32 w 122"/>
                  <a:gd name="T61" fmla="*/ 75 h 86"/>
                  <a:gd name="T62" fmla="*/ 25 w 122"/>
                  <a:gd name="T63" fmla="*/ 79 h 86"/>
                  <a:gd name="T64" fmla="*/ 18 w 122"/>
                  <a:gd name="T65" fmla="*/ 81 h 86"/>
                  <a:gd name="T66" fmla="*/ 10 w 122"/>
                  <a:gd name="T67" fmla="*/ 81 h 86"/>
                  <a:gd name="T68" fmla="*/ 2 w 122"/>
                  <a:gd name="T69" fmla="*/ 80 h 86"/>
                  <a:gd name="T70" fmla="*/ 3 w 122"/>
                  <a:gd name="T71" fmla="*/ 81 h 86"/>
                  <a:gd name="T72" fmla="*/ 0 w 122"/>
                  <a:gd name="T73" fmla="*/ 84 h 86"/>
                  <a:gd name="T74" fmla="*/ 1 w 122"/>
                  <a:gd name="T75" fmla="*/ 84 h 86"/>
                  <a:gd name="T76" fmla="*/ 0 w 122"/>
                  <a:gd name="T77" fmla="*/ 84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2" h="86">
                    <a:moveTo>
                      <a:pt x="0" y="84"/>
                    </a:moveTo>
                    <a:lnTo>
                      <a:pt x="1" y="84"/>
                    </a:lnTo>
                    <a:lnTo>
                      <a:pt x="10" y="85"/>
                    </a:lnTo>
                    <a:lnTo>
                      <a:pt x="19" y="85"/>
                    </a:lnTo>
                    <a:lnTo>
                      <a:pt x="26" y="82"/>
                    </a:lnTo>
                    <a:lnTo>
                      <a:pt x="34" y="79"/>
                    </a:lnTo>
                    <a:lnTo>
                      <a:pt x="42" y="74"/>
                    </a:lnTo>
                    <a:lnTo>
                      <a:pt x="49" y="69"/>
                    </a:lnTo>
                    <a:lnTo>
                      <a:pt x="57" y="62"/>
                    </a:lnTo>
                    <a:lnTo>
                      <a:pt x="64" y="56"/>
                    </a:lnTo>
                    <a:lnTo>
                      <a:pt x="71" y="48"/>
                    </a:lnTo>
                    <a:lnTo>
                      <a:pt x="78" y="41"/>
                    </a:lnTo>
                    <a:lnTo>
                      <a:pt x="85" y="34"/>
                    </a:lnTo>
                    <a:lnTo>
                      <a:pt x="92" y="26"/>
                    </a:lnTo>
                    <a:lnTo>
                      <a:pt x="99" y="20"/>
                    </a:lnTo>
                    <a:lnTo>
                      <a:pt x="106" y="14"/>
                    </a:lnTo>
                    <a:lnTo>
                      <a:pt x="114" y="8"/>
                    </a:lnTo>
                    <a:lnTo>
                      <a:pt x="121" y="4"/>
                    </a:lnTo>
                    <a:lnTo>
                      <a:pt x="120" y="0"/>
                    </a:lnTo>
                    <a:lnTo>
                      <a:pt x="112" y="6"/>
                    </a:lnTo>
                    <a:lnTo>
                      <a:pt x="104" y="11"/>
                    </a:lnTo>
                    <a:lnTo>
                      <a:pt x="96" y="17"/>
                    </a:lnTo>
                    <a:lnTo>
                      <a:pt x="89" y="24"/>
                    </a:lnTo>
                    <a:lnTo>
                      <a:pt x="82" y="31"/>
                    </a:lnTo>
                    <a:lnTo>
                      <a:pt x="75" y="38"/>
                    </a:lnTo>
                    <a:lnTo>
                      <a:pt x="68" y="46"/>
                    </a:lnTo>
                    <a:lnTo>
                      <a:pt x="61" y="53"/>
                    </a:lnTo>
                    <a:lnTo>
                      <a:pt x="54" y="60"/>
                    </a:lnTo>
                    <a:lnTo>
                      <a:pt x="47" y="65"/>
                    </a:lnTo>
                    <a:lnTo>
                      <a:pt x="40" y="71"/>
                    </a:lnTo>
                    <a:lnTo>
                      <a:pt x="32" y="75"/>
                    </a:lnTo>
                    <a:lnTo>
                      <a:pt x="25" y="79"/>
                    </a:lnTo>
                    <a:lnTo>
                      <a:pt x="18" y="81"/>
                    </a:lnTo>
                    <a:lnTo>
                      <a:pt x="10" y="81"/>
                    </a:lnTo>
                    <a:lnTo>
                      <a:pt x="2" y="80"/>
                    </a:lnTo>
                    <a:lnTo>
                      <a:pt x="3" y="81"/>
                    </a:lnTo>
                    <a:lnTo>
                      <a:pt x="0" y="84"/>
                    </a:lnTo>
                    <a:lnTo>
                      <a:pt x="1" y="84"/>
                    </a:lnTo>
                    <a:lnTo>
                      <a:pt x="0" y="8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2" name="Freeform 242">
                <a:extLst>
                  <a:ext uri="{FF2B5EF4-FFF2-40B4-BE49-F238E27FC236}">
                    <a16:creationId xmlns:a16="http://schemas.microsoft.com/office/drawing/2014/main" id="{B29D6BEF-C51D-E2A3-372D-4C193233200F}"/>
                  </a:ext>
                </a:extLst>
              </p:cNvPr>
              <p:cNvSpPr>
                <a:spLocks/>
              </p:cNvSpPr>
              <p:nvPr/>
            </p:nvSpPr>
            <p:spPr bwMode="auto">
              <a:xfrm>
                <a:off x="4478" y="1521"/>
                <a:ext cx="17" cy="17"/>
              </a:xfrm>
              <a:custGeom>
                <a:avLst/>
                <a:gdLst>
                  <a:gd name="T0" fmla="*/ 0 w 17"/>
                  <a:gd name="T1" fmla="*/ 1 h 17"/>
                  <a:gd name="T2" fmla="*/ 1 w 17"/>
                  <a:gd name="T3" fmla="*/ 3 h 17"/>
                  <a:gd name="T4" fmla="*/ 12 w 17"/>
                  <a:gd name="T5" fmla="*/ 16 h 17"/>
                  <a:gd name="T6" fmla="*/ 16 w 17"/>
                  <a:gd name="T7" fmla="*/ 12 h 17"/>
                  <a:gd name="T8" fmla="*/ 4 w 17"/>
                  <a:gd name="T9" fmla="*/ 0 h 17"/>
                  <a:gd name="T10" fmla="*/ 4 w 17"/>
                  <a:gd name="T11" fmla="*/ 1 h 17"/>
                  <a:gd name="T12" fmla="*/ 0 w 17"/>
                  <a:gd name="T13" fmla="*/ 1 h 17"/>
                  <a:gd name="T14" fmla="*/ 0 w 17"/>
                  <a:gd name="T15" fmla="*/ 2 h 17"/>
                  <a:gd name="T16" fmla="*/ 1 w 17"/>
                  <a:gd name="T17" fmla="*/ 3 h 17"/>
                  <a:gd name="T18" fmla="*/ 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1"/>
                    </a:moveTo>
                    <a:lnTo>
                      <a:pt x="1" y="3"/>
                    </a:lnTo>
                    <a:lnTo>
                      <a:pt x="12" y="16"/>
                    </a:lnTo>
                    <a:lnTo>
                      <a:pt x="16" y="12"/>
                    </a:lnTo>
                    <a:lnTo>
                      <a:pt x="4" y="0"/>
                    </a:lnTo>
                    <a:lnTo>
                      <a:pt x="4" y="1"/>
                    </a:lnTo>
                    <a:lnTo>
                      <a:pt x="0" y="1"/>
                    </a:lnTo>
                    <a:lnTo>
                      <a:pt x="0" y="2"/>
                    </a:lnTo>
                    <a:lnTo>
                      <a:pt x="1" y="3"/>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3" name="Freeform 243">
                <a:extLst>
                  <a:ext uri="{FF2B5EF4-FFF2-40B4-BE49-F238E27FC236}">
                    <a16:creationId xmlns:a16="http://schemas.microsoft.com/office/drawing/2014/main" id="{95A6710C-22E0-5E15-D8B4-9603764ADBD8}"/>
                  </a:ext>
                </a:extLst>
              </p:cNvPr>
              <p:cNvSpPr>
                <a:spLocks/>
              </p:cNvSpPr>
              <p:nvPr/>
            </p:nvSpPr>
            <p:spPr bwMode="auto">
              <a:xfrm>
                <a:off x="4061" y="1041"/>
                <a:ext cx="254" cy="491"/>
              </a:xfrm>
              <a:custGeom>
                <a:avLst/>
                <a:gdLst>
                  <a:gd name="T0" fmla="*/ 179 w 254"/>
                  <a:gd name="T1" fmla="*/ 463 h 491"/>
                  <a:gd name="T2" fmla="*/ 178 w 254"/>
                  <a:gd name="T3" fmla="*/ 446 h 491"/>
                  <a:gd name="T4" fmla="*/ 178 w 254"/>
                  <a:gd name="T5" fmla="*/ 429 h 491"/>
                  <a:gd name="T6" fmla="*/ 176 w 254"/>
                  <a:gd name="T7" fmla="*/ 411 h 491"/>
                  <a:gd name="T8" fmla="*/ 170 w 254"/>
                  <a:gd name="T9" fmla="*/ 391 h 491"/>
                  <a:gd name="T10" fmla="*/ 160 w 254"/>
                  <a:gd name="T11" fmla="*/ 369 h 491"/>
                  <a:gd name="T12" fmla="*/ 150 w 254"/>
                  <a:gd name="T13" fmla="*/ 347 h 491"/>
                  <a:gd name="T14" fmla="*/ 144 w 254"/>
                  <a:gd name="T15" fmla="*/ 332 h 491"/>
                  <a:gd name="T16" fmla="*/ 147 w 254"/>
                  <a:gd name="T17" fmla="*/ 322 h 491"/>
                  <a:gd name="T18" fmla="*/ 153 w 254"/>
                  <a:gd name="T19" fmla="*/ 305 h 491"/>
                  <a:gd name="T20" fmla="*/ 157 w 254"/>
                  <a:gd name="T21" fmla="*/ 285 h 491"/>
                  <a:gd name="T22" fmla="*/ 160 w 254"/>
                  <a:gd name="T23" fmla="*/ 262 h 491"/>
                  <a:gd name="T24" fmla="*/ 162 w 254"/>
                  <a:gd name="T25" fmla="*/ 238 h 491"/>
                  <a:gd name="T26" fmla="*/ 166 w 254"/>
                  <a:gd name="T27" fmla="*/ 213 h 491"/>
                  <a:gd name="T28" fmla="*/ 170 w 254"/>
                  <a:gd name="T29" fmla="*/ 188 h 491"/>
                  <a:gd name="T30" fmla="*/ 176 w 254"/>
                  <a:gd name="T31" fmla="*/ 165 h 491"/>
                  <a:gd name="T32" fmla="*/ 183 w 254"/>
                  <a:gd name="T33" fmla="*/ 147 h 491"/>
                  <a:gd name="T34" fmla="*/ 193 w 254"/>
                  <a:gd name="T35" fmla="*/ 134 h 491"/>
                  <a:gd name="T36" fmla="*/ 204 w 254"/>
                  <a:gd name="T37" fmla="*/ 123 h 491"/>
                  <a:gd name="T38" fmla="*/ 217 w 254"/>
                  <a:gd name="T39" fmla="*/ 111 h 491"/>
                  <a:gd name="T40" fmla="*/ 230 w 254"/>
                  <a:gd name="T41" fmla="*/ 99 h 491"/>
                  <a:gd name="T42" fmla="*/ 241 w 254"/>
                  <a:gd name="T43" fmla="*/ 86 h 491"/>
                  <a:gd name="T44" fmla="*/ 249 w 254"/>
                  <a:gd name="T45" fmla="*/ 72 h 491"/>
                  <a:gd name="T46" fmla="*/ 253 w 254"/>
                  <a:gd name="T47" fmla="*/ 56 h 491"/>
                  <a:gd name="T48" fmla="*/ 236 w 254"/>
                  <a:gd name="T49" fmla="*/ 26 h 491"/>
                  <a:gd name="T50" fmla="*/ 231 w 254"/>
                  <a:gd name="T51" fmla="*/ 12 h 491"/>
                  <a:gd name="T52" fmla="*/ 229 w 254"/>
                  <a:gd name="T53" fmla="*/ 5 h 491"/>
                  <a:gd name="T54" fmla="*/ 225 w 254"/>
                  <a:gd name="T55" fmla="*/ 2 h 491"/>
                  <a:gd name="T56" fmla="*/ 213 w 254"/>
                  <a:gd name="T57" fmla="*/ 0 h 491"/>
                  <a:gd name="T58" fmla="*/ 175 w 254"/>
                  <a:gd name="T59" fmla="*/ 5 h 491"/>
                  <a:gd name="T60" fmla="*/ 141 w 254"/>
                  <a:gd name="T61" fmla="*/ 23 h 491"/>
                  <a:gd name="T62" fmla="*/ 111 w 254"/>
                  <a:gd name="T63" fmla="*/ 51 h 491"/>
                  <a:gd name="T64" fmla="*/ 85 w 254"/>
                  <a:gd name="T65" fmla="*/ 86 h 491"/>
                  <a:gd name="T66" fmla="*/ 63 w 254"/>
                  <a:gd name="T67" fmla="*/ 127 h 491"/>
                  <a:gd name="T68" fmla="*/ 46 w 254"/>
                  <a:gd name="T69" fmla="*/ 169 h 491"/>
                  <a:gd name="T70" fmla="*/ 32 w 254"/>
                  <a:gd name="T71" fmla="*/ 210 h 491"/>
                  <a:gd name="T72" fmla="*/ 22 w 254"/>
                  <a:gd name="T73" fmla="*/ 246 h 491"/>
                  <a:gd name="T74" fmla="*/ 15 w 254"/>
                  <a:gd name="T75" fmla="*/ 274 h 491"/>
                  <a:gd name="T76" fmla="*/ 9 w 254"/>
                  <a:gd name="T77" fmla="*/ 291 h 491"/>
                  <a:gd name="T78" fmla="*/ 4 w 254"/>
                  <a:gd name="T79" fmla="*/ 300 h 491"/>
                  <a:gd name="T80" fmla="*/ 2 w 254"/>
                  <a:gd name="T81" fmla="*/ 307 h 491"/>
                  <a:gd name="T82" fmla="*/ 0 w 254"/>
                  <a:gd name="T83" fmla="*/ 313 h 491"/>
                  <a:gd name="T84" fmla="*/ 0 w 254"/>
                  <a:gd name="T85" fmla="*/ 322 h 491"/>
                  <a:gd name="T86" fmla="*/ 2 w 254"/>
                  <a:gd name="T87" fmla="*/ 339 h 491"/>
                  <a:gd name="T88" fmla="*/ 6 w 254"/>
                  <a:gd name="T89" fmla="*/ 367 h 491"/>
                  <a:gd name="T90" fmla="*/ 14 w 254"/>
                  <a:gd name="T91" fmla="*/ 391 h 491"/>
                  <a:gd name="T92" fmla="*/ 28 w 254"/>
                  <a:gd name="T93" fmla="*/ 410 h 491"/>
                  <a:gd name="T94" fmla="*/ 45 w 254"/>
                  <a:gd name="T95" fmla="*/ 422 h 491"/>
                  <a:gd name="T96" fmla="*/ 65 w 254"/>
                  <a:gd name="T97" fmla="*/ 428 h 491"/>
                  <a:gd name="T98" fmla="*/ 79 w 254"/>
                  <a:gd name="T99" fmla="*/ 434 h 491"/>
                  <a:gd name="T100" fmla="*/ 94 w 254"/>
                  <a:gd name="T101" fmla="*/ 444 h 491"/>
                  <a:gd name="T102" fmla="*/ 108 w 254"/>
                  <a:gd name="T103" fmla="*/ 456 h 491"/>
                  <a:gd name="T104" fmla="*/ 123 w 254"/>
                  <a:gd name="T105" fmla="*/ 469 h 491"/>
                  <a:gd name="T106" fmla="*/ 137 w 254"/>
                  <a:gd name="T107" fmla="*/ 479 h 491"/>
                  <a:gd name="T108" fmla="*/ 149 w 254"/>
                  <a:gd name="T109" fmla="*/ 488 h 491"/>
                  <a:gd name="T110" fmla="*/ 162 w 254"/>
                  <a:gd name="T111" fmla="*/ 490 h 491"/>
                  <a:gd name="T112" fmla="*/ 174 w 254"/>
                  <a:gd name="T113" fmla="*/ 486 h 4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4" h="491">
                    <a:moveTo>
                      <a:pt x="181" y="473"/>
                    </a:moveTo>
                    <a:lnTo>
                      <a:pt x="179" y="463"/>
                    </a:lnTo>
                    <a:lnTo>
                      <a:pt x="178" y="455"/>
                    </a:lnTo>
                    <a:lnTo>
                      <a:pt x="178" y="446"/>
                    </a:lnTo>
                    <a:lnTo>
                      <a:pt x="178" y="437"/>
                    </a:lnTo>
                    <a:lnTo>
                      <a:pt x="178" y="429"/>
                    </a:lnTo>
                    <a:lnTo>
                      <a:pt x="177" y="420"/>
                    </a:lnTo>
                    <a:lnTo>
                      <a:pt x="176" y="411"/>
                    </a:lnTo>
                    <a:lnTo>
                      <a:pt x="174" y="401"/>
                    </a:lnTo>
                    <a:lnTo>
                      <a:pt x="170" y="391"/>
                    </a:lnTo>
                    <a:lnTo>
                      <a:pt x="165" y="380"/>
                    </a:lnTo>
                    <a:lnTo>
                      <a:pt x="160" y="369"/>
                    </a:lnTo>
                    <a:lnTo>
                      <a:pt x="155" y="358"/>
                    </a:lnTo>
                    <a:lnTo>
                      <a:pt x="150" y="347"/>
                    </a:lnTo>
                    <a:lnTo>
                      <a:pt x="146" y="339"/>
                    </a:lnTo>
                    <a:lnTo>
                      <a:pt x="144" y="332"/>
                    </a:lnTo>
                    <a:lnTo>
                      <a:pt x="144" y="328"/>
                    </a:lnTo>
                    <a:lnTo>
                      <a:pt x="147" y="322"/>
                    </a:lnTo>
                    <a:lnTo>
                      <a:pt x="150" y="314"/>
                    </a:lnTo>
                    <a:lnTo>
                      <a:pt x="153" y="305"/>
                    </a:lnTo>
                    <a:lnTo>
                      <a:pt x="155" y="295"/>
                    </a:lnTo>
                    <a:lnTo>
                      <a:pt x="157" y="285"/>
                    </a:lnTo>
                    <a:lnTo>
                      <a:pt x="159" y="274"/>
                    </a:lnTo>
                    <a:lnTo>
                      <a:pt x="160" y="262"/>
                    </a:lnTo>
                    <a:lnTo>
                      <a:pt x="161" y="250"/>
                    </a:lnTo>
                    <a:lnTo>
                      <a:pt x="162" y="238"/>
                    </a:lnTo>
                    <a:lnTo>
                      <a:pt x="164" y="226"/>
                    </a:lnTo>
                    <a:lnTo>
                      <a:pt x="166" y="213"/>
                    </a:lnTo>
                    <a:lnTo>
                      <a:pt x="167" y="200"/>
                    </a:lnTo>
                    <a:lnTo>
                      <a:pt x="170" y="188"/>
                    </a:lnTo>
                    <a:lnTo>
                      <a:pt x="173" y="176"/>
                    </a:lnTo>
                    <a:lnTo>
                      <a:pt x="176" y="165"/>
                    </a:lnTo>
                    <a:lnTo>
                      <a:pt x="180" y="153"/>
                    </a:lnTo>
                    <a:lnTo>
                      <a:pt x="183" y="147"/>
                    </a:lnTo>
                    <a:lnTo>
                      <a:pt x="188" y="141"/>
                    </a:lnTo>
                    <a:lnTo>
                      <a:pt x="193" y="134"/>
                    </a:lnTo>
                    <a:lnTo>
                      <a:pt x="198" y="129"/>
                    </a:lnTo>
                    <a:lnTo>
                      <a:pt x="204" y="123"/>
                    </a:lnTo>
                    <a:lnTo>
                      <a:pt x="211" y="117"/>
                    </a:lnTo>
                    <a:lnTo>
                      <a:pt x="217" y="111"/>
                    </a:lnTo>
                    <a:lnTo>
                      <a:pt x="223" y="105"/>
                    </a:lnTo>
                    <a:lnTo>
                      <a:pt x="230" y="99"/>
                    </a:lnTo>
                    <a:lnTo>
                      <a:pt x="235" y="93"/>
                    </a:lnTo>
                    <a:lnTo>
                      <a:pt x="241" y="86"/>
                    </a:lnTo>
                    <a:lnTo>
                      <a:pt x="245" y="79"/>
                    </a:lnTo>
                    <a:lnTo>
                      <a:pt x="249" y="72"/>
                    </a:lnTo>
                    <a:lnTo>
                      <a:pt x="252" y="64"/>
                    </a:lnTo>
                    <a:lnTo>
                      <a:pt x="253" y="56"/>
                    </a:lnTo>
                    <a:lnTo>
                      <a:pt x="253" y="47"/>
                    </a:lnTo>
                    <a:lnTo>
                      <a:pt x="236" y="26"/>
                    </a:lnTo>
                    <a:lnTo>
                      <a:pt x="233" y="18"/>
                    </a:lnTo>
                    <a:lnTo>
                      <a:pt x="231" y="12"/>
                    </a:lnTo>
                    <a:lnTo>
                      <a:pt x="230" y="8"/>
                    </a:lnTo>
                    <a:lnTo>
                      <a:pt x="229" y="5"/>
                    </a:lnTo>
                    <a:lnTo>
                      <a:pt x="228" y="3"/>
                    </a:lnTo>
                    <a:lnTo>
                      <a:pt x="225" y="2"/>
                    </a:lnTo>
                    <a:lnTo>
                      <a:pt x="221" y="0"/>
                    </a:lnTo>
                    <a:lnTo>
                      <a:pt x="213" y="0"/>
                    </a:lnTo>
                    <a:lnTo>
                      <a:pt x="193" y="0"/>
                    </a:lnTo>
                    <a:lnTo>
                      <a:pt x="175" y="5"/>
                    </a:lnTo>
                    <a:lnTo>
                      <a:pt x="157" y="12"/>
                    </a:lnTo>
                    <a:lnTo>
                      <a:pt x="141" y="23"/>
                    </a:lnTo>
                    <a:lnTo>
                      <a:pt x="125" y="36"/>
                    </a:lnTo>
                    <a:lnTo>
                      <a:pt x="111" y="51"/>
                    </a:lnTo>
                    <a:lnTo>
                      <a:pt x="97" y="68"/>
                    </a:lnTo>
                    <a:lnTo>
                      <a:pt x="85" y="86"/>
                    </a:lnTo>
                    <a:lnTo>
                      <a:pt x="73" y="107"/>
                    </a:lnTo>
                    <a:lnTo>
                      <a:pt x="63" y="127"/>
                    </a:lnTo>
                    <a:lnTo>
                      <a:pt x="54" y="148"/>
                    </a:lnTo>
                    <a:lnTo>
                      <a:pt x="46" y="169"/>
                    </a:lnTo>
                    <a:lnTo>
                      <a:pt x="38" y="190"/>
                    </a:lnTo>
                    <a:lnTo>
                      <a:pt x="32" y="210"/>
                    </a:lnTo>
                    <a:lnTo>
                      <a:pt x="26" y="229"/>
                    </a:lnTo>
                    <a:lnTo>
                      <a:pt x="22" y="246"/>
                    </a:lnTo>
                    <a:lnTo>
                      <a:pt x="18" y="262"/>
                    </a:lnTo>
                    <a:lnTo>
                      <a:pt x="15" y="274"/>
                    </a:lnTo>
                    <a:lnTo>
                      <a:pt x="12" y="283"/>
                    </a:lnTo>
                    <a:lnTo>
                      <a:pt x="9" y="291"/>
                    </a:lnTo>
                    <a:lnTo>
                      <a:pt x="7" y="296"/>
                    </a:lnTo>
                    <a:lnTo>
                      <a:pt x="4" y="300"/>
                    </a:lnTo>
                    <a:lnTo>
                      <a:pt x="2" y="304"/>
                    </a:lnTo>
                    <a:lnTo>
                      <a:pt x="2" y="307"/>
                    </a:lnTo>
                    <a:lnTo>
                      <a:pt x="0" y="310"/>
                    </a:lnTo>
                    <a:lnTo>
                      <a:pt x="0" y="313"/>
                    </a:lnTo>
                    <a:lnTo>
                      <a:pt x="0" y="317"/>
                    </a:lnTo>
                    <a:lnTo>
                      <a:pt x="0" y="322"/>
                    </a:lnTo>
                    <a:lnTo>
                      <a:pt x="0" y="330"/>
                    </a:lnTo>
                    <a:lnTo>
                      <a:pt x="2" y="339"/>
                    </a:lnTo>
                    <a:lnTo>
                      <a:pt x="4" y="351"/>
                    </a:lnTo>
                    <a:lnTo>
                      <a:pt x="6" y="367"/>
                    </a:lnTo>
                    <a:lnTo>
                      <a:pt x="9" y="380"/>
                    </a:lnTo>
                    <a:lnTo>
                      <a:pt x="14" y="391"/>
                    </a:lnTo>
                    <a:lnTo>
                      <a:pt x="20" y="401"/>
                    </a:lnTo>
                    <a:lnTo>
                      <a:pt x="28" y="410"/>
                    </a:lnTo>
                    <a:lnTo>
                      <a:pt x="36" y="417"/>
                    </a:lnTo>
                    <a:lnTo>
                      <a:pt x="45" y="422"/>
                    </a:lnTo>
                    <a:lnTo>
                      <a:pt x="55" y="426"/>
                    </a:lnTo>
                    <a:lnTo>
                      <a:pt x="65" y="428"/>
                    </a:lnTo>
                    <a:lnTo>
                      <a:pt x="72" y="430"/>
                    </a:lnTo>
                    <a:lnTo>
                      <a:pt x="79" y="434"/>
                    </a:lnTo>
                    <a:lnTo>
                      <a:pt x="87" y="439"/>
                    </a:lnTo>
                    <a:lnTo>
                      <a:pt x="94" y="444"/>
                    </a:lnTo>
                    <a:lnTo>
                      <a:pt x="101" y="449"/>
                    </a:lnTo>
                    <a:lnTo>
                      <a:pt x="108" y="456"/>
                    </a:lnTo>
                    <a:lnTo>
                      <a:pt x="115" y="462"/>
                    </a:lnTo>
                    <a:lnTo>
                      <a:pt x="123" y="469"/>
                    </a:lnTo>
                    <a:lnTo>
                      <a:pt x="129" y="474"/>
                    </a:lnTo>
                    <a:lnTo>
                      <a:pt x="137" y="479"/>
                    </a:lnTo>
                    <a:lnTo>
                      <a:pt x="143" y="484"/>
                    </a:lnTo>
                    <a:lnTo>
                      <a:pt x="149" y="488"/>
                    </a:lnTo>
                    <a:lnTo>
                      <a:pt x="156" y="489"/>
                    </a:lnTo>
                    <a:lnTo>
                      <a:pt x="162" y="490"/>
                    </a:lnTo>
                    <a:lnTo>
                      <a:pt x="168" y="489"/>
                    </a:lnTo>
                    <a:lnTo>
                      <a:pt x="174" y="486"/>
                    </a:lnTo>
                    <a:lnTo>
                      <a:pt x="181" y="47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4" name="Freeform 244">
                <a:extLst>
                  <a:ext uri="{FF2B5EF4-FFF2-40B4-BE49-F238E27FC236}">
                    <a16:creationId xmlns:a16="http://schemas.microsoft.com/office/drawing/2014/main" id="{D60F864F-5586-671D-A117-F2AA330776EA}"/>
                  </a:ext>
                </a:extLst>
              </p:cNvPr>
              <p:cNvSpPr>
                <a:spLocks/>
              </p:cNvSpPr>
              <p:nvPr/>
            </p:nvSpPr>
            <p:spPr bwMode="auto">
              <a:xfrm>
                <a:off x="4233" y="1442"/>
                <a:ext cx="17" cy="73"/>
              </a:xfrm>
              <a:custGeom>
                <a:avLst/>
                <a:gdLst>
                  <a:gd name="T0" fmla="*/ 0 w 17"/>
                  <a:gd name="T1" fmla="*/ 0 h 73"/>
                  <a:gd name="T2" fmla="*/ 0 w 17"/>
                  <a:gd name="T3" fmla="*/ 0 h 73"/>
                  <a:gd name="T4" fmla="*/ 2 w 17"/>
                  <a:gd name="T5" fmla="*/ 11 h 73"/>
                  <a:gd name="T6" fmla="*/ 5 w 17"/>
                  <a:gd name="T7" fmla="*/ 19 h 73"/>
                  <a:gd name="T8" fmla="*/ 5 w 17"/>
                  <a:gd name="T9" fmla="*/ 28 h 73"/>
                  <a:gd name="T10" fmla="*/ 5 w 17"/>
                  <a:gd name="T11" fmla="*/ 36 h 73"/>
                  <a:gd name="T12" fmla="*/ 5 w 17"/>
                  <a:gd name="T13" fmla="*/ 45 h 73"/>
                  <a:gd name="T14" fmla="*/ 5 w 17"/>
                  <a:gd name="T15" fmla="*/ 54 h 73"/>
                  <a:gd name="T16" fmla="*/ 7 w 17"/>
                  <a:gd name="T17" fmla="*/ 63 h 73"/>
                  <a:gd name="T18" fmla="*/ 10 w 17"/>
                  <a:gd name="T19" fmla="*/ 72 h 73"/>
                  <a:gd name="T20" fmla="*/ 16 w 17"/>
                  <a:gd name="T21" fmla="*/ 71 h 73"/>
                  <a:gd name="T22" fmla="*/ 13 w 17"/>
                  <a:gd name="T23" fmla="*/ 62 h 73"/>
                  <a:gd name="T24" fmla="*/ 11 w 17"/>
                  <a:gd name="T25" fmla="*/ 54 h 73"/>
                  <a:gd name="T26" fmla="*/ 11 w 17"/>
                  <a:gd name="T27" fmla="*/ 45 h 73"/>
                  <a:gd name="T28" fmla="*/ 11 w 17"/>
                  <a:gd name="T29" fmla="*/ 36 h 73"/>
                  <a:gd name="T30" fmla="*/ 11 w 17"/>
                  <a:gd name="T31" fmla="*/ 28 h 73"/>
                  <a:gd name="T32" fmla="*/ 10 w 17"/>
                  <a:gd name="T33" fmla="*/ 19 h 73"/>
                  <a:gd name="T34" fmla="*/ 8 w 17"/>
                  <a:gd name="T35" fmla="*/ 10 h 73"/>
                  <a:gd name="T36" fmla="*/ 5 w 17"/>
                  <a:gd name="T37" fmla="*/ 0 h 73"/>
                  <a:gd name="T38" fmla="*/ 0 w 17"/>
                  <a:gd name="T39" fmla="*/ 0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3">
                    <a:moveTo>
                      <a:pt x="0" y="0"/>
                    </a:moveTo>
                    <a:lnTo>
                      <a:pt x="0" y="0"/>
                    </a:lnTo>
                    <a:lnTo>
                      <a:pt x="2" y="11"/>
                    </a:lnTo>
                    <a:lnTo>
                      <a:pt x="5" y="19"/>
                    </a:lnTo>
                    <a:lnTo>
                      <a:pt x="5" y="28"/>
                    </a:lnTo>
                    <a:lnTo>
                      <a:pt x="5" y="36"/>
                    </a:lnTo>
                    <a:lnTo>
                      <a:pt x="5" y="45"/>
                    </a:lnTo>
                    <a:lnTo>
                      <a:pt x="5" y="54"/>
                    </a:lnTo>
                    <a:lnTo>
                      <a:pt x="7" y="63"/>
                    </a:lnTo>
                    <a:lnTo>
                      <a:pt x="10" y="72"/>
                    </a:lnTo>
                    <a:lnTo>
                      <a:pt x="16" y="71"/>
                    </a:lnTo>
                    <a:lnTo>
                      <a:pt x="13" y="62"/>
                    </a:lnTo>
                    <a:lnTo>
                      <a:pt x="11" y="54"/>
                    </a:lnTo>
                    <a:lnTo>
                      <a:pt x="11" y="45"/>
                    </a:lnTo>
                    <a:lnTo>
                      <a:pt x="11" y="36"/>
                    </a:lnTo>
                    <a:lnTo>
                      <a:pt x="11" y="28"/>
                    </a:lnTo>
                    <a:lnTo>
                      <a:pt x="10" y="19"/>
                    </a:lnTo>
                    <a:lnTo>
                      <a:pt x="8" y="10"/>
                    </a:lnTo>
                    <a:lnTo>
                      <a:pt x="5"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5" name="Freeform 245">
                <a:extLst>
                  <a:ext uri="{FF2B5EF4-FFF2-40B4-BE49-F238E27FC236}">
                    <a16:creationId xmlns:a16="http://schemas.microsoft.com/office/drawing/2014/main" id="{DD66CEFE-AECA-DDA3-9AA0-5FD66CEB435F}"/>
                  </a:ext>
                </a:extLst>
              </p:cNvPr>
              <p:cNvSpPr>
                <a:spLocks/>
              </p:cNvSpPr>
              <p:nvPr/>
            </p:nvSpPr>
            <p:spPr bwMode="auto">
              <a:xfrm>
                <a:off x="4203" y="1368"/>
                <a:ext cx="35" cy="75"/>
              </a:xfrm>
              <a:custGeom>
                <a:avLst/>
                <a:gdLst>
                  <a:gd name="T0" fmla="*/ 0 w 35"/>
                  <a:gd name="T1" fmla="*/ 0 h 75"/>
                  <a:gd name="T2" fmla="*/ 0 w 35"/>
                  <a:gd name="T3" fmla="*/ 0 h 75"/>
                  <a:gd name="T4" fmla="*/ 0 w 35"/>
                  <a:gd name="T5" fmla="*/ 5 h 75"/>
                  <a:gd name="T6" fmla="*/ 2 w 35"/>
                  <a:gd name="T7" fmla="*/ 12 h 75"/>
                  <a:gd name="T8" fmla="*/ 6 w 35"/>
                  <a:gd name="T9" fmla="*/ 21 h 75"/>
                  <a:gd name="T10" fmla="*/ 11 w 35"/>
                  <a:gd name="T11" fmla="*/ 32 h 75"/>
                  <a:gd name="T12" fmla="*/ 16 w 35"/>
                  <a:gd name="T13" fmla="*/ 42 h 75"/>
                  <a:gd name="T14" fmla="*/ 21 w 35"/>
                  <a:gd name="T15" fmla="*/ 54 h 75"/>
                  <a:gd name="T16" fmla="*/ 26 w 35"/>
                  <a:gd name="T17" fmla="*/ 65 h 75"/>
                  <a:gd name="T18" fmla="*/ 30 w 35"/>
                  <a:gd name="T19" fmla="*/ 74 h 75"/>
                  <a:gd name="T20" fmla="*/ 34 w 35"/>
                  <a:gd name="T21" fmla="*/ 74 h 75"/>
                  <a:gd name="T22" fmla="*/ 30 w 35"/>
                  <a:gd name="T23" fmla="*/ 63 h 75"/>
                  <a:gd name="T24" fmla="*/ 25 w 35"/>
                  <a:gd name="T25" fmla="*/ 52 h 75"/>
                  <a:gd name="T26" fmla="*/ 20 w 35"/>
                  <a:gd name="T27" fmla="*/ 41 h 75"/>
                  <a:gd name="T28" fmla="*/ 15 w 35"/>
                  <a:gd name="T29" fmla="*/ 30 h 75"/>
                  <a:gd name="T30" fmla="*/ 10 w 35"/>
                  <a:gd name="T31" fmla="*/ 19 h 75"/>
                  <a:gd name="T32" fmla="*/ 6 w 35"/>
                  <a:gd name="T33" fmla="*/ 10 h 75"/>
                  <a:gd name="T34" fmla="*/ 3 w 35"/>
                  <a:gd name="T35" fmla="*/ 4 h 75"/>
                  <a:gd name="T36" fmla="*/ 3 w 35"/>
                  <a:gd name="T37" fmla="*/ 2 h 75"/>
                  <a:gd name="T38" fmla="*/ 0 w 35"/>
                  <a:gd name="T39" fmla="*/ 0 h 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75">
                    <a:moveTo>
                      <a:pt x="0" y="0"/>
                    </a:moveTo>
                    <a:lnTo>
                      <a:pt x="0" y="0"/>
                    </a:lnTo>
                    <a:lnTo>
                      <a:pt x="0" y="5"/>
                    </a:lnTo>
                    <a:lnTo>
                      <a:pt x="2" y="12"/>
                    </a:lnTo>
                    <a:lnTo>
                      <a:pt x="6" y="21"/>
                    </a:lnTo>
                    <a:lnTo>
                      <a:pt x="11" y="32"/>
                    </a:lnTo>
                    <a:lnTo>
                      <a:pt x="16" y="42"/>
                    </a:lnTo>
                    <a:lnTo>
                      <a:pt x="21" y="54"/>
                    </a:lnTo>
                    <a:lnTo>
                      <a:pt x="26" y="65"/>
                    </a:lnTo>
                    <a:lnTo>
                      <a:pt x="30" y="74"/>
                    </a:lnTo>
                    <a:lnTo>
                      <a:pt x="34" y="74"/>
                    </a:lnTo>
                    <a:lnTo>
                      <a:pt x="30" y="63"/>
                    </a:lnTo>
                    <a:lnTo>
                      <a:pt x="25" y="52"/>
                    </a:lnTo>
                    <a:lnTo>
                      <a:pt x="20" y="41"/>
                    </a:lnTo>
                    <a:lnTo>
                      <a:pt x="15" y="30"/>
                    </a:lnTo>
                    <a:lnTo>
                      <a:pt x="10" y="19"/>
                    </a:lnTo>
                    <a:lnTo>
                      <a:pt x="6" y="10"/>
                    </a:lnTo>
                    <a:lnTo>
                      <a:pt x="3" y="4"/>
                    </a:lnTo>
                    <a:lnTo>
                      <a:pt x="3" y="2"/>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6" name="Freeform 246">
                <a:extLst>
                  <a:ext uri="{FF2B5EF4-FFF2-40B4-BE49-F238E27FC236}">
                    <a16:creationId xmlns:a16="http://schemas.microsoft.com/office/drawing/2014/main" id="{FE826DC8-2CB0-153F-0C90-E98692279716}"/>
                  </a:ext>
                </a:extLst>
              </p:cNvPr>
              <p:cNvSpPr>
                <a:spLocks/>
              </p:cNvSpPr>
              <p:nvPr/>
            </p:nvSpPr>
            <p:spPr bwMode="auto">
              <a:xfrm>
                <a:off x="4203" y="1194"/>
                <a:ext cx="41" cy="177"/>
              </a:xfrm>
              <a:custGeom>
                <a:avLst/>
                <a:gdLst>
                  <a:gd name="T0" fmla="*/ 36 w 41"/>
                  <a:gd name="T1" fmla="*/ 0 h 177"/>
                  <a:gd name="T2" fmla="*/ 36 w 41"/>
                  <a:gd name="T3" fmla="*/ 0 h 177"/>
                  <a:gd name="T4" fmla="*/ 32 w 41"/>
                  <a:gd name="T5" fmla="*/ 11 h 177"/>
                  <a:gd name="T6" fmla="*/ 29 w 41"/>
                  <a:gd name="T7" fmla="*/ 23 h 177"/>
                  <a:gd name="T8" fmla="*/ 26 w 41"/>
                  <a:gd name="T9" fmla="*/ 35 h 177"/>
                  <a:gd name="T10" fmla="*/ 24 w 41"/>
                  <a:gd name="T11" fmla="*/ 47 h 177"/>
                  <a:gd name="T12" fmla="*/ 22 w 41"/>
                  <a:gd name="T13" fmla="*/ 59 h 177"/>
                  <a:gd name="T14" fmla="*/ 20 w 41"/>
                  <a:gd name="T15" fmla="*/ 72 h 177"/>
                  <a:gd name="T16" fmla="*/ 18 w 41"/>
                  <a:gd name="T17" fmla="*/ 85 h 177"/>
                  <a:gd name="T18" fmla="*/ 17 w 41"/>
                  <a:gd name="T19" fmla="*/ 97 h 177"/>
                  <a:gd name="T20" fmla="*/ 16 w 41"/>
                  <a:gd name="T21" fmla="*/ 109 h 177"/>
                  <a:gd name="T22" fmla="*/ 15 w 41"/>
                  <a:gd name="T23" fmla="*/ 121 h 177"/>
                  <a:gd name="T24" fmla="*/ 13 w 41"/>
                  <a:gd name="T25" fmla="*/ 131 h 177"/>
                  <a:gd name="T26" fmla="*/ 11 w 41"/>
                  <a:gd name="T27" fmla="*/ 142 h 177"/>
                  <a:gd name="T28" fmla="*/ 9 w 41"/>
                  <a:gd name="T29" fmla="*/ 151 h 177"/>
                  <a:gd name="T30" fmla="*/ 7 w 41"/>
                  <a:gd name="T31" fmla="*/ 160 h 177"/>
                  <a:gd name="T32" fmla="*/ 3 w 41"/>
                  <a:gd name="T33" fmla="*/ 167 h 177"/>
                  <a:gd name="T34" fmla="*/ 0 w 41"/>
                  <a:gd name="T35" fmla="*/ 174 h 177"/>
                  <a:gd name="T36" fmla="*/ 3 w 41"/>
                  <a:gd name="T37" fmla="*/ 176 h 177"/>
                  <a:gd name="T38" fmla="*/ 7 w 41"/>
                  <a:gd name="T39" fmla="*/ 169 h 177"/>
                  <a:gd name="T40" fmla="*/ 10 w 41"/>
                  <a:gd name="T41" fmla="*/ 161 h 177"/>
                  <a:gd name="T42" fmla="*/ 13 w 41"/>
                  <a:gd name="T43" fmla="*/ 152 h 177"/>
                  <a:gd name="T44" fmla="*/ 15 w 41"/>
                  <a:gd name="T45" fmla="*/ 143 h 177"/>
                  <a:gd name="T46" fmla="*/ 17 w 41"/>
                  <a:gd name="T47" fmla="*/ 132 h 177"/>
                  <a:gd name="T48" fmla="*/ 18 w 41"/>
                  <a:gd name="T49" fmla="*/ 121 h 177"/>
                  <a:gd name="T50" fmla="*/ 20 w 41"/>
                  <a:gd name="T51" fmla="*/ 109 h 177"/>
                  <a:gd name="T52" fmla="*/ 21 w 41"/>
                  <a:gd name="T53" fmla="*/ 97 h 177"/>
                  <a:gd name="T54" fmla="*/ 22 w 41"/>
                  <a:gd name="T55" fmla="*/ 85 h 177"/>
                  <a:gd name="T56" fmla="*/ 24 w 41"/>
                  <a:gd name="T57" fmla="*/ 73 h 177"/>
                  <a:gd name="T58" fmla="*/ 25 w 41"/>
                  <a:gd name="T59" fmla="*/ 60 h 177"/>
                  <a:gd name="T60" fmla="*/ 27 w 41"/>
                  <a:gd name="T61" fmla="*/ 48 h 177"/>
                  <a:gd name="T62" fmla="*/ 30 w 41"/>
                  <a:gd name="T63" fmla="*/ 36 h 177"/>
                  <a:gd name="T64" fmla="*/ 33 w 41"/>
                  <a:gd name="T65" fmla="*/ 24 h 177"/>
                  <a:gd name="T66" fmla="*/ 36 w 41"/>
                  <a:gd name="T67" fmla="*/ 12 h 177"/>
                  <a:gd name="T68" fmla="*/ 40 w 41"/>
                  <a:gd name="T69" fmla="*/ 1 h 177"/>
                  <a:gd name="T70" fmla="*/ 36 w 41"/>
                  <a:gd name="T71" fmla="*/ 0 h 17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177">
                    <a:moveTo>
                      <a:pt x="36" y="0"/>
                    </a:moveTo>
                    <a:lnTo>
                      <a:pt x="36" y="0"/>
                    </a:lnTo>
                    <a:lnTo>
                      <a:pt x="32" y="11"/>
                    </a:lnTo>
                    <a:lnTo>
                      <a:pt x="29" y="23"/>
                    </a:lnTo>
                    <a:lnTo>
                      <a:pt x="26" y="35"/>
                    </a:lnTo>
                    <a:lnTo>
                      <a:pt x="24" y="47"/>
                    </a:lnTo>
                    <a:lnTo>
                      <a:pt x="22" y="59"/>
                    </a:lnTo>
                    <a:lnTo>
                      <a:pt x="20" y="72"/>
                    </a:lnTo>
                    <a:lnTo>
                      <a:pt x="18" y="85"/>
                    </a:lnTo>
                    <a:lnTo>
                      <a:pt x="17" y="97"/>
                    </a:lnTo>
                    <a:lnTo>
                      <a:pt x="16" y="109"/>
                    </a:lnTo>
                    <a:lnTo>
                      <a:pt x="15" y="121"/>
                    </a:lnTo>
                    <a:lnTo>
                      <a:pt x="13" y="131"/>
                    </a:lnTo>
                    <a:lnTo>
                      <a:pt x="11" y="142"/>
                    </a:lnTo>
                    <a:lnTo>
                      <a:pt x="9" y="151"/>
                    </a:lnTo>
                    <a:lnTo>
                      <a:pt x="7" y="160"/>
                    </a:lnTo>
                    <a:lnTo>
                      <a:pt x="3" y="167"/>
                    </a:lnTo>
                    <a:lnTo>
                      <a:pt x="0" y="174"/>
                    </a:lnTo>
                    <a:lnTo>
                      <a:pt x="3" y="176"/>
                    </a:lnTo>
                    <a:lnTo>
                      <a:pt x="7" y="169"/>
                    </a:lnTo>
                    <a:lnTo>
                      <a:pt x="10" y="161"/>
                    </a:lnTo>
                    <a:lnTo>
                      <a:pt x="13" y="152"/>
                    </a:lnTo>
                    <a:lnTo>
                      <a:pt x="15" y="143"/>
                    </a:lnTo>
                    <a:lnTo>
                      <a:pt x="17" y="132"/>
                    </a:lnTo>
                    <a:lnTo>
                      <a:pt x="18" y="121"/>
                    </a:lnTo>
                    <a:lnTo>
                      <a:pt x="20" y="109"/>
                    </a:lnTo>
                    <a:lnTo>
                      <a:pt x="21" y="97"/>
                    </a:lnTo>
                    <a:lnTo>
                      <a:pt x="22" y="85"/>
                    </a:lnTo>
                    <a:lnTo>
                      <a:pt x="24" y="73"/>
                    </a:lnTo>
                    <a:lnTo>
                      <a:pt x="25" y="60"/>
                    </a:lnTo>
                    <a:lnTo>
                      <a:pt x="27" y="48"/>
                    </a:lnTo>
                    <a:lnTo>
                      <a:pt x="30" y="36"/>
                    </a:lnTo>
                    <a:lnTo>
                      <a:pt x="33" y="24"/>
                    </a:lnTo>
                    <a:lnTo>
                      <a:pt x="36" y="12"/>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7" name="Freeform 247">
                <a:extLst>
                  <a:ext uri="{FF2B5EF4-FFF2-40B4-BE49-F238E27FC236}">
                    <a16:creationId xmlns:a16="http://schemas.microsoft.com/office/drawing/2014/main" id="{3481E39A-1714-8A1B-6065-BD4FE43FDFAF}"/>
                  </a:ext>
                </a:extLst>
              </p:cNvPr>
              <p:cNvSpPr>
                <a:spLocks/>
              </p:cNvSpPr>
              <p:nvPr/>
            </p:nvSpPr>
            <p:spPr bwMode="auto">
              <a:xfrm>
                <a:off x="4239" y="1087"/>
                <a:ext cx="78" cy="109"/>
              </a:xfrm>
              <a:custGeom>
                <a:avLst/>
                <a:gdLst>
                  <a:gd name="T0" fmla="*/ 74 w 78"/>
                  <a:gd name="T1" fmla="*/ 2 h 109"/>
                  <a:gd name="T2" fmla="*/ 73 w 78"/>
                  <a:gd name="T3" fmla="*/ 1 h 109"/>
                  <a:gd name="T4" fmla="*/ 73 w 78"/>
                  <a:gd name="T5" fmla="*/ 10 h 109"/>
                  <a:gd name="T6" fmla="*/ 72 w 78"/>
                  <a:gd name="T7" fmla="*/ 18 h 109"/>
                  <a:gd name="T8" fmla="*/ 69 w 78"/>
                  <a:gd name="T9" fmla="*/ 25 h 109"/>
                  <a:gd name="T10" fmla="*/ 66 w 78"/>
                  <a:gd name="T11" fmla="*/ 32 h 109"/>
                  <a:gd name="T12" fmla="*/ 62 w 78"/>
                  <a:gd name="T13" fmla="*/ 39 h 109"/>
                  <a:gd name="T14" fmla="*/ 56 w 78"/>
                  <a:gd name="T15" fmla="*/ 45 h 109"/>
                  <a:gd name="T16" fmla="*/ 50 w 78"/>
                  <a:gd name="T17" fmla="*/ 51 h 109"/>
                  <a:gd name="T18" fmla="*/ 44 w 78"/>
                  <a:gd name="T19" fmla="*/ 57 h 109"/>
                  <a:gd name="T20" fmla="*/ 38 w 78"/>
                  <a:gd name="T21" fmla="*/ 64 h 109"/>
                  <a:gd name="T22" fmla="*/ 31 w 78"/>
                  <a:gd name="T23" fmla="*/ 69 h 109"/>
                  <a:gd name="T24" fmla="*/ 25 w 78"/>
                  <a:gd name="T25" fmla="*/ 75 h 109"/>
                  <a:gd name="T26" fmla="*/ 19 w 78"/>
                  <a:gd name="T27" fmla="*/ 81 h 109"/>
                  <a:gd name="T28" fmla="*/ 13 w 78"/>
                  <a:gd name="T29" fmla="*/ 87 h 109"/>
                  <a:gd name="T30" fmla="*/ 8 w 78"/>
                  <a:gd name="T31" fmla="*/ 93 h 109"/>
                  <a:gd name="T32" fmla="*/ 4 w 78"/>
                  <a:gd name="T33" fmla="*/ 100 h 109"/>
                  <a:gd name="T34" fmla="*/ 0 w 78"/>
                  <a:gd name="T35" fmla="*/ 107 h 109"/>
                  <a:gd name="T36" fmla="*/ 4 w 78"/>
                  <a:gd name="T37" fmla="*/ 108 h 109"/>
                  <a:gd name="T38" fmla="*/ 7 w 78"/>
                  <a:gd name="T39" fmla="*/ 101 h 109"/>
                  <a:gd name="T40" fmla="*/ 11 w 78"/>
                  <a:gd name="T41" fmla="*/ 95 h 109"/>
                  <a:gd name="T42" fmla="*/ 16 w 78"/>
                  <a:gd name="T43" fmla="*/ 90 h 109"/>
                  <a:gd name="T44" fmla="*/ 21 w 78"/>
                  <a:gd name="T45" fmla="*/ 84 h 109"/>
                  <a:gd name="T46" fmla="*/ 28 w 78"/>
                  <a:gd name="T47" fmla="*/ 78 h 109"/>
                  <a:gd name="T48" fmla="*/ 34 w 78"/>
                  <a:gd name="T49" fmla="*/ 73 h 109"/>
                  <a:gd name="T50" fmla="*/ 41 w 78"/>
                  <a:gd name="T51" fmla="*/ 67 h 109"/>
                  <a:gd name="T52" fmla="*/ 47 w 78"/>
                  <a:gd name="T53" fmla="*/ 61 h 109"/>
                  <a:gd name="T54" fmla="*/ 53 w 78"/>
                  <a:gd name="T55" fmla="*/ 54 h 109"/>
                  <a:gd name="T56" fmla="*/ 59 w 78"/>
                  <a:gd name="T57" fmla="*/ 48 h 109"/>
                  <a:gd name="T58" fmla="*/ 65 w 78"/>
                  <a:gd name="T59" fmla="*/ 41 h 109"/>
                  <a:gd name="T60" fmla="*/ 69 w 78"/>
                  <a:gd name="T61" fmla="*/ 34 h 109"/>
                  <a:gd name="T62" fmla="*/ 73 w 78"/>
                  <a:gd name="T63" fmla="*/ 27 h 109"/>
                  <a:gd name="T64" fmla="*/ 75 w 78"/>
                  <a:gd name="T65" fmla="*/ 19 h 109"/>
                  <a:gd name="T66" fmla="*/ 77 w 78"/>
                  <a:gd name="T67" fmla="*/ 10 h 109"/>
                  <a:gd name="T68" fmla="*/ 77 w 78"/>
                  <a:gd name="T69" fmla="*/ 1 h 109"/>
                  <a:gd name="T70" fmla="*/ 77 w 78"/>
                  <a:gd name="T71" fmla="*/ 0 h 109"/>
                  <a:gd name="T72" fmla="*/ 77 w 78"/>
                  <a:gd name="T73" fmla="*/ 1 h 109"/>
                  <a:gd name="T74" fmla="*/ 77 w 78"/>
                  <a:gd name="T75" fmla="*/ 0 h 109"/>
                  <a:gd name="T76" fmla="*/ 74 w 78"/>
                  <a:gd name="T77" fmla="*/ 2 h 1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8" h="109">
                    <a:moveTo>
                      <a:pt x="74" y="2"/>
                    </a:moveTo>
                    <a:lnTo>
                      <a:pt x="73" y="1"/>
                    </a:lnTo>
                    <a:lnTo>
                      <a:pt x="73" y="10"/>
                    </a:lnTo>
                    <a:lnTo>
                      <a:pt x="72" y="18"/>
                    </a:lnTo>
                    <a:lnTo>
                      <a:pt x="69" y="25"/>
                    </a:lnTo>
                    <a:lnTo>
                      <a:pt x="66" y="32"/>
                    </a:lnTo>
                    <a:lnTo>
                      <a:pt x="62" y="39"/>
                    </a:lnTo>
                    <a:lnTo>
                      <a:pt x="56" y="45"/>
                    </a:lnTo>
                    <a:lnTo>
                      <a:pt x="50" y="51"/>
                    </a:lnTo>
                    <a:lnTo>
                      <a:pt x="44" y="57"/>
                    </a:lnTo>
                    <a:lnTo>
                      <a:pt x="38" y="64"/>
                    </a:lnTo>
                    <a:lnTo>
                      <a:pt x="31" y="69"/>
                    </a:lnTo>
                    <a:lnTo>
                      <a:pt x="25" y="75"/>
                    </a:lnTo>
                    <a:lnTo>
                      <a:pt x="19" y="81"/>
                    </a:lnTo>
                    <a:lnTo>
                      <a:pt x="13" y="87"/>
                    </a:lnTo>
                    <a:lnTo>
                      <a:pt x="8" y="93"/>
                    </a:lnTo>
                    <a:lnTo>
                      <a:pt x="4" y="100"/>
                    </a:lnTo>
                    <a:lnTo>
                      <a:pt x="0" y="107"/>
                    </a:lnTo>
                    <a:lnTo>
                      <a:pt x="4" y="108"/>
                    </a:lnTo>
                    <a:lnTo>
                      <a:pt x="7" y="101"/>
                    </a:lnTo>
                    <a:lnTo>
                      <a:pt x="11" y="95"/>
                    </a:lnTo>
                    <a:lnTo>
                      <a:pt x="16" y="90"/>
                    </a:lnTo>
                    <a:lnTo>
                      <a:pt x="21" y="84"/>
                    </a:lnTo>
                    <a:lnTo>
                      <a:pt x="28" y="78"/>
                    </a:lnTo>
                    <a:lnTo>
                      <a:pt x="34" y="73"/>
                    </a:lnTo>
                    <a:lnTo>
                      <a:pt x="41" y="67"/>
                    </a:lnTo>
                    <a:lnTo>
                      <a:pt x="47" y="61"/>
                    </a:lnTo>
                    <a:lnTo>
                      <a:pt x="53" y="54"/>
                    </a:lnTo>
                    <a:lnTo>
                      <a:pt x="59" y="48"/>
                    </a:lnTo>
                    <a:lnTo>
                      <a:pt x="65" y="41"/>
                    </a:lnTo>
                    <a:lnTo>
                      <a:pt x="69" y="34"/>
                    </a:lnTo>
                    <a:lnTo>
                      <a:pt x="73" y="27"/>
                    </a:lnTo>
                    <a:lnTo>
                      <a:pt x="75" y="19"/>
                    </a:lnTo>
                    <a:lnTo>
                      <a:pt x="77" y="10"/>
                    </a:lnTo>
                    <a:lnTo>
                      <a:pt x="77" y="1"/>
                    </a:lnTo>
                    <a:lnTo>
                      <a:pt x="77" y="0"/>
                    </a:lnTo>
                    <a:lnTo>
                      <a:pt x="77" y="1"/>
                    </a:lnTo>
                    <a:lnTo>
                      <a:pt x="77" y="0"/>
                    </a:lnTo>
                    <a:lnTo>
                      <a:pt x="74"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8" name="Freeform 248">
                <a:extLst>
                  <a:ext uri="{FF2B5EF4-FFF2-40B4-BE49-F238E27FC236}">
                    <a16:creationId xmlns:a16="http://schemas.microsoft.com/office/drawing/2014/main" id="{0D3B2A6E-330B-CA3E-EB03-D5523C010038}"/>
                  </a:ext>
                </a:extLst>
              </p:cNvPr>
              <p:cNvSpPr>
                <a:spLocks/>
              </p:cNvSpPr>
              <p:nvPr/>
            </p:nvSpPr>
            <p:spPr bwMode="auto">
              <a:xfrm>
                <a:off x="4295" y="1066"/>
                <a:ext cx="22" cy="24"/>
              </a:xfrm>
              <a:custGeom>
                <a:avLst/>
                <a:gdLst>
                  <a:gd name="T0" fmla="*/ 0 w 22"/>
                  <a:gd name="T1" fmla="*/ 2 h 24"/>
                  <a:gd name="T2" fmla="*/ 1 w 22"/>
                  <a:gd name="T3" fmla="*/ 2 h 24"/>
                  <a:gd name="T4" fmla="*/ 18 w 22"/>
                  <a:gd name="T5" fmla="*/ 23 h 24"/>
                  <a:gd name="T6" fmla="*/ 21 w 22"/>
                  <a:gd name="T7" fmla="*/ 21 h 24"/>
                  <a:gd name="T8" fmla="*/ 3 w 22"/>
                  <a:gd name="T9" fmla="*/ 0 h 24"/>
                  <a:gd name="T10" fmla="*/ 4 w 22"/>
                  <a:gd name="T11" fmla="*/ 0 h 24"/>
                  <a:gd name="T12" fmla="*/ 0 w 22"/>
                  <a:gd name="T13" fmla="*/ 2 h 24"/>
                  <a:gd name="T14" fmla="*/ 1 w 22"/>
                  <a:gd name="T15" fmla="*/ 2 h 24"/>
                  <a:gd name="T16" fmla="*/ 0 w 22"/>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24">
                    <a:moveTo>
                      <a:pt x="0" y="2"/>
                    </a:moveTo>
                    <a:lnTo>
                      <a:pt x="1" y="2"/>
                    </a:lnTo>
                    <a:lnTo>
                      <a:pt x="18" y="23"/>
                    </a:lnTo>
                    <a:lnTo>
                      <a:pt x="21" y="21"/>
                    </a:lnTo>
                    <a:lnTo>
                      <a:pt x="3" y="0"/>
                    </a:lnTo>
                    <a:lnTo>
                      <a:pt x="4" y="0"/>
                    </a:lnTo>
                    <a:lnTo>
                      <a:pt x="0" y="2"/>
                    </a:lnTo>
                    <a:lnTo>
                      <a:pt x="1" y="2"/>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79" name="Freeform 249">
                <a:extLst>
                  <a:ext uri="{FF2B5EF4-FFF2-40B4-BE49-F238E27FC236}">
                    <a16:creationId xmlns:a16="http://schemas.microsoft.com/office/drawing/2014/main" id="{AF9844CE-2F7E-DF01-B9A2-00B7E25C5D22}"/>
                  </a:ext>
                </a:extLst>
              </p:cNvPr>
              <p:cNvSpPr>
                <a:spLocks/>
              </p:cNvSpPr>
              <p:nvPr/>
            </p:nvSpPr>
            <p:spPr bwMode="auto">
              <a:xfrm>
                <a:off x="4274" y="1039"/>
                <a:ext cx="26" cy="30"/>
              </a:xfrm>
              <a:custGeom>
                <a:avLst/>
                <a:gdLst>
                  <a:gd name="T0" fmla="*/ 0 w 26"/>
                  <a:gd name="T1" fmla="*/ 4 h 30"/>
                  <a:gd name="T2" fmla="*/ 0 w 26"/>
                  <a:gd name="T3" fmla="*/ 4 h 30"/>
                  <a:gd name="T4" fmla="*/ 8 w 26"/>
                  <a:gd name="T5" fmla="*/ 4 h 30"/>
                  <a:gd name="T6" fmla="*/ 12 w 26"/>
                  <a:gd name="T7" fmla="*/ 5 h 30"/>
                  <a:gd name="T8" fmla="*/ 13 w 26"/>
                  <a:gd name="T9" fmla="*/ 6 h 30"/>
                  <a:gd name="T10" fmla="*/ 14 w 26"/>
                  <a:gd name="T11" fmla="*/ 8 h 30"/>
                  <a:gd name="T12" fmla="*/ 15 w 26"/>
                  <a:gd name="T13" fmla="*/ 11 h 30"/>
                  <a:gd name="T14" fmla="*/ 16 w 26"/>
                  <a:gd name="T15" fmla="*/ 15 h 30"/>
                  <a:gd name="T16" fmla="*/ 18 w 26"/>
                  <a:gd name="T17" fmla="*/ 21 h 30"/>
                  <a:gd name="T18" fmla="*/ 21 w 26"/>
                  <a:gd name="T19" fmla="*/ 29 h 30"/>
                  <a:gd name="T20" fmla="*/ 25 w 26"/>
                  <a:gd name="T21" fmla="*/ 27 h 30"/>
                  <a:gd name="T22" fmla="*/ 22 w 26"/>
                  <a:gd name="T23" fmla="*/ 20 h 30"/>
                  <a:gd name="T24" fmla="*/ 20 w 26"/>
                  <a:gd name="T25" fmla="*/ 14 h 30"/>
                  <a:gd name="T26" fmla="*/ 19 w 26"/>
                  <a:gd name="T27" fmla="*/ 10 h 30"/>
                  <a:gd name="T28" fmla="*/ 18 w 26"/>
                  <a:gd name="T29" fmla="*/ 6 h 30"/>
                  <a:gd name="T30" fmla="*/ 16 w 26"/>
                  <a:gd name="T31" fmla="*/ 4 h 30"/>
                  <a:gd name="T32" fmla="*/ 13 w 26"/>
                  <a:gd name="T33" fmla="*/ 2 h 30"/>
                  <a:gd name="T34" fmla="*/ 8 w 26"/>
                  <a:gd name="T35" fmla="*/ 0 h 30"/>
                  <a:gd name="T36" fmla="*/ 0 w 26"/>
                  <a:gd name="T37" fmla="*/ 0 h 30"/>
                  <a:gd name="T38" fmla="*/ 0 w 26"/>
                  <a:gd name="T39" fmla="*/ 4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30">
                    <a:moveTo>
                      <a:pt x="0" y="4"/>
                    </a:moveTo>
                    <a:lnTo>
                      <a:pt x="0" y="4"/>
                    </a:lnTo>
                    <a:lnTo>
                      <a:pt x="8" y="4"/>
                    </a:lnTo>
                    <a:lnTo>
                      <a:pt x="12" y="5"/>
                    </a:lnTo>
                    <a:lnTo>
                      <a:pt x="13" y="6"/>
                    </a:lnTo>
                    <a:lnTo>
                      <a:pt x="14" y="8"/>
                    </a:lnTo>
                    <a:lnTo>
                      <a:pt x="15" y="11"/>
                    </a:lnTo>
                    <a:lnTo>
                      <a:pt x="16" y="15"/>
                    </a:lnTo>
                    <a:lnTo>
                      <a:pt x="18" y="21"/>
                    </a:lnTo>
                    <a:lnTo>
                      <a:pt x="21" y="29"/>
                    </a:lnTo>
                    <a:lnTo>
                      <a:pt x="25" y="27"/>
                    </a:lnTo>
                    <a:lnTo>
                      <a:pt x="22" y="20"/>
                    </a:lnTo>
                    <a:lnTo>
                      <a:pt x="20" y="14"/>
                    </a:lnTo>
                    <a:lnTo>
                      <a:pt x="19" y="10"/>
                    </a:lnTo>
                    <a:lnTo>
                      <a:pt x="18" y="6"/>
                    </a:lnTo>
                    <a:lnTo>
                      <a:pt x="16" y="4"/>
                    </a:lnTo>
                    <a:lnTo>
                      <a:pt x="13" y="2"/>
                    </a:lnTo>
                    <a:lnTo>
                      <a:pt x="8" y="0"/>
                    </a:lnTo>
                    <a:lnTo>
                      <a:pt x="0"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0" name="Freeform 250">
                <a:extLst>
                  <a:ext uri="{FF2B5EF4-FFF2-40B4-BE49-F238E27FC236}">
                    <a16:creationId xmlns:a16="http://schemas.microsoft.com/office/drawing/2014/main" id="{0C2664C4-6F5E-8ED9-E48B-63FB27AD82FB}"/>
                  </a:ext>
                </a:extLst>
              </p:cNvPr>
              <p:cNvSpPr>
                <a:spLocks/>
              </p:cNvSpPr>
              <p:nvPr/>
            </p:nvSpPr>
            <p:spPr bwMode="auto">
              <a:xfrm>
                <a:off x="4081" y="1039"/>
                <a:ext cx="194" cy="250"/>
              </a:xfrm>
              <a:custGeom>
                <a:avLst/>
                <a:gdLst>
                  <a:gd name="T0" fmla="*/ 4 w 194"/>
                  <a:gd name="T1" fmla="*/ 249 h 250"/>
                  <a:gd name="T2" fmla="*/ 4 w 194"/>
                  <a:gd name="T3" fmla="*/ 249 h 250"/>
                  <a:gd name="T4" fmla="*/ 8 w 194"/>
                  <a:gd name="T5" fmla="*/ 231 h 250"/>
                  <a:gd name="T6" fmla="*/ 14 w 194"/>
                  <a:gd name="T7" fmla="*/ 212 h 250"/>
                  <a:gd name="T8" fmla="*/ 20 w 194"/>
                  <a:gd name="T9" fmla="*/ 192 h 250"/>
                  <a:gd name="T10" fmla="*/ 27 w 194"/>
                  <a:gd name="T11" fmla="*/ 171 h 250"/>
                  <a:gd name="T12" fmla="*/ 36 w 194"/>
                  <a:gd name="T13" fmla="*/ 151 h 250"/>
                  <a:gd name="T14" fmla="*/ 45 w 194"/>
                  <a:gd name="T15" fmla="*/ 130 h 250"/>
                  <a:gd name="T16" fmla="*/ 55 w 194"/>
                  <a:gd name="T17" fmla="*/ 109 h 250"/>
                  <a:gd name="T18" fmla="*/ 66 w 194"/>
                  <a:gd name="T19" fmla="*/ 89 h 250"/>
                  <a:gd name="T20" fmla="*/ 79 w 194"/>
                  <a:gd name="T21" fmla="*/ 71 h 250"/>
                  <a:gd name="T22" fmla="*/ 93 w 194"/>
                  <a:gd name="T23" fmla="*/ 55 h 250"/>
                  <a:gd name="T24" fmla="*/ 107 w 194"/>
                  <a:gd name="T25" fmla="*/ 39 h 250"/>
                  <a:gd name="T26" fmla="*/ 122 w 194"/>
                  <a:gd name="T27" fmla="*/ 26 h 250"/>
                  <a:gd name="T28" fmla="*/ 139 w 194"/>
                  <a:gd name="T29" fmla="*/ 16 h 250"/>
                  <a:gd name="T30" fmla="*/ 156 w 194"/>
                  <a:gd name="T31" fmla="*/ 9 h 250"/>
                  <a:gd name="T32" fmla="*/ 173 w 194"/>
                  <a:gd name="T33" fmla="*/ 4 h 250"/>
                  <a:gd name="T34" fmla="*/ 193 w 194"/>
                  <a:gd name="T35" fmla="*/ 4 h 250"/>
                  <a:gd name="T36" fmla="*/ 193 w 194"/>
                  <a:gd name="T37" fmla="*/ 0 h 250"/>
                  <a:gd name="T38" fmla="*/ 173 w 194"/>
                  <a:gd name="T39" fmla="*/ 0 h 250"/>
                  <a:gd name="T40" fmla="*/ 155 w 194"/>
                  <a:gd name="T41" fmla="*/ 5 h 250"/>
                  <a:gd name="T42" fmla="*/ 137 w 194"/>
                  <a:gd name="T43" fmla="*/ 12 h 250"/>
                  <a:gd name="T44" fmla="*/ 120 w 194"/>
                  <a:gd name="T45" fmla="*/ 24 h 250"/>
                  <a:gd name="T46" fmla="*/ 104 w 194"/>
                  <a:gd name="T47" fmla="*/ 36 h 250"/>
                  <a:gd name="T48" fmla="*/ 90 w 194"/>
                  <a:gd name="T49" fmla="*/ 51 h 250"/>
                  <a:gd name="T50" fmla="*/ 76 w 194"/>
                  <a:gd name="T51" fmla="*/ 69 h 250"/>
                  <a:gd name="T52" fmla="*/ 63 w 194"/>
                  <a:gd name="T53" fmla="*/ 87 h 250"/>
                  <a:gd name="T54" fmla="*/ 51 w 194"/>
                  <a:gd name="T55" fmla="*/ 107 h 250"/>
                  <a:gd name="T56" fmla="*/ 41 w 194"/>
                  <a:gd name="T57" fmla="*/ 128 h 250"/>
                  <a:gd name="T58" fmla="*/ 32 w 194"/>
                  <a:gd name="T59" fmla="*/ 149 h 250"/>
                  <a:gd name="T60" fmla="*/ 24 w 194"/>
                  <a:gd name="T61" fmla="*/ 171 h 250"/>
                  <a:gd name="T62" fmla="*/ 16 w 194"/>
                  <a:gd name="T63" fmla="*/ 191 h 250"/>
                  <a:gd name="T64" fmla="*/ 10 w 194"/>
                  <a:gd name="T65" fmla="*/ 211 h 250"/>
                  <a:gd name="T66" fmla="*/ 4 w 194"/>
                  <a:gd name="T67" fmla="*/ 230 h 250"/>
                  <a:gd name="T68" fmla="*/ 0 w 194"/>
                  <a:gd name="T69" fmla="*/ 248 h 250"/>
                  <a:gd name="T70" fmla="*/ 4 w 194"/>
                  <a:gd name="T71" fmla="*/ 249 h 2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4" h="250">
                    <a:moveTo>
                      <a:pt x="4" y="249"/>
                    </a:moveTo>
                    <a:lnTo>
                      <a:pt x="4" y="249"/>
                    </a:lnTo>
                    <a:lnTo>
                      <a:pt x="8" y="231"/>
                    </a:lnTo>
                    <a:lnTo>
                      <a:pt x="14" y="212"/>
                    </a:lnTo>
                    <a:lnTo>
                      <a:pt x="20" y="192"/>
                    </a:lnTo>
                    <a:lnTo>
                      <a:pt x="27" y="171"/>
                    </a:lnTo>
                    <a:lnTo>
                      <a:pt x="36" y="151"/>
                    </a:lnTo>
                    <a:lnTo>
                      <a:pt x="45" y="130"/>
                    </a:lnTo>
                    <a:lnTo>
                      <a:pt x="55" y="109"/>
                    </a:lnTo>
                    <a:lnTo>
                      <a:pt x="66" y="89"/>
                    </a:lnTo>
                    <a:lnTo>
                      <a:pt x="79" y="71"/>
                    </a:lnTo>
                    <a:lnTo>
                      <a:pt x="93" y="55"/>
                    </a:lnTo>
                    <a:lnTo>
                      <a:pt x="107" y="39"/>
                    </a:lnTo>
                    <a:lnTo>
                      <a:pt x="122" y="26"/>
                    </a:lnTo>
                    <a:lnTo>
                      <a:pt x="139" y="16"/>
                    </a:lnTo>
                    <a:lnTo>
                      <a:pt x="156" y="9"/>
                    </a:lnTo>
                    <a:lnTo>
                      <a:pt x="173" y="4"/>
                    </a:lnTo>
                    <a:lnTo>
                      <a:pt x="193" y="4"/>
                    </a:lnTo>
                    <a:lnTo>
                      <a:pt x="193" y="0"/>
                    </a:lnTo>
                    <a:lnTo>
                      <a:pt x="173" y="0"/>
                    </a:lnTo>
                    <a:lnTo>
                      <a:pt x="155" y="5"/>
                    </a:lnTo>
                    <a:lnTo>
                      <a:pt x="137" y="12"/>
                    </a:lnTo>
                    <a:lnTo>
                      <a:pt x="120" y="24"/>
                    </a:lnTo>
                    <a:lnTo>
                      <a:pt x="104" y="36"/>
                    </a:lnTo>
                    <a:lnTo>
                      <a:pt x="90" y="51"/>
                    </a:lnTo>
                    <a:lnTo>
                      <a:pt x="76" y="69"/>
                    </a:lnTo>
                    <a:lnTo>
                      <a:pt x="63" y="87"/>
                    </a:lnTo>
                    <a:lnTo>
                      <a:pt x="51" y="107"/>
                    </a:lnTo>
                    <a:lnTo>
                      <a:pt x="41" y="128"/>
                    </a:lnTo>
                    <a:lnTo>
                      <a:pt x="32" y="149"/>
                    </a:lnTo>
                    <a:lnTo>
                      <a:pt x="24" y="171"/>
                    </a:lnTo>
                    <a:lnTo>
                      <a:pt x="16" y="191"/>
                    </a:lnTo>
                    <a:lnTo>
                      <a:pt x="10" y="211"/>
                    </a:lnTo>
                    <a:lnTo>
                      <a:pt x="4" y="230"/>
                    </a:lnTo>
                    <a:lnTo>
                      <a:pt x="0" y="248"/>
                    </a:lnTo>
                    <a:lnTo>
                      <a:pt x="4" y="2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1" name="Freeform 251">
                <a:extLst>
                  <a:ext uri="{FF2B5EF4-FFF2-40B4-BE49-F238E27FC236}">
                    <a16:creationId xmlns:a16="http://schemas.microsoft.com/office/drawing/2014/main" id="{DA6D66AA-797A-79F5-1756-01101CC202B5}"/>
                  </a:ext>
                </a:extLst>
              </p:cNvPr>
              <p:cNvSpPr>
                <a:spLocks/>
              </p:cNvSpPr>
              <p:nvPr/>
            </p:nvSpPr>
            <p:spPr bwMode="auto">
              <a:xfrm>
                <a:off x="4059" y="1287"/>
                <a:ext cx="27" cy="122"/>
              </a:xfrm>
              <a:custGeom>
                <a:avLst/>
                <a:gdLst>
                  <a:gd name="T0" fmla="*/ 10 w 27"/>
                  <a:gd name="T1" fmla="*/ 120 h 122"/>
                  <a:gd name="T2" fmla="*/ 10 w 27"/>
                  <a:gd name="T3" fmla="*/ 120 h 122"/>
                  <a:gd name="T4" fmla="*/ 8 w 27"/>
                  <a:gd name="T5" fmla="*/ 105 h 122"/>
                  <a:gd name="T6" fmla="*/ 6 w 27"/>
                  <a:gd name="T7" fmla="*/ 93 h 122"/>
                  <a:gd name="T8" fmla="*/ 4 w 27"/>
                  <a:gd name="T9" fmla="*/ 84 h 122"/>
                  <a:gd name="T10" fmla="*/ 4 w 27"/>
                  <a:gd name="T11" fmla="*/ 76 h 122"/>
                  <a:gd name="T12" fmla="*/ 4 w 27"/>
                  <a:gd name="T13" fmla="*/ 71 h 122"/>
                  <a:gd name="T14" fmla="*/ 4 w 27"/>
                  <a:gd name="T15" fmla="*/ 67 h 122"/>
                  <a:gd name="T16" fmla="*/ 4 w 27"/>
                  <a:gd name="T17" fmla="*/ 64 h 122"/>
                  <a:gd name="T18" fmla="*/ 5 w 27"/>
                  <a:gd name="T19" fmla="*/ 62 h 122"/>
                  <a:gd name="T20" fmla="*/ 6 w 27"/>
                  <a:gd name="T21" fmla="*/ 59 h 122"/>
                  <a:gd name="T22" fmla="*/ 8 w 27"/>
                  <a:gd name="T23" fmla="*/ 55 h 122"/>
                  <a:gd name="T24" fmla="*/ 11 w 27"/>
                  <a:gd name="T25" fmla="*/ 51 h 122"/>
                  <a:gd name="T26" fmla="*/ 13 w 27"/>
                  <a:gd name="T27" fmla="*/ 46 h 122"/>
                  <a:gd name="T28" fmla="*/ 16 w 27"/>
                  <a:gd name="T29" fmla="*/ 38 h 122"/>
                  <a:gd name="T30" fmla="*/ 19 w 27"/>
                  <a:gd name="T31" fmla="*/ 28 h 122"/>
                  <a:gd name="T32" fmla="*/ 22 w 27"/>
                  <a:gd name="T33" fmla="*/ 16 h 122"/>
                  <a:gd name="T34" fmla="*/ 26 w 27"/>
                  <a:gd name="T35" fmla="*/ 1 h 122"/>
                  <a:gd name="T36" fmla="*/ 22 w 27"/>
                  <a:gd name="T37" fmla="*/ 0 h 122"/>
                  <a:gd name="T38" fmla="*/ 18 w 27"/>
                  <a:gd name="T39" fmla="*/ 15 h 122"/>
                  <a:gd name="T40" fmla="*/ 15 w 27"/>
                  <a:gd name="T41" fmla="*/ 27 h 122"/>
                  <a:gd name="T42" fmla="*/ 12 w 27"/>
                  <a:gd name="T43" fmla="*/ 37 h 122"/>
                  <a:gd name="T44" fmla="*/ 9 w 27"/>
                  <a:gd name="T45" fmla="*/ 44 h 122"/>
                  <a:gd name="T46" fmla="*/ 7 w 27"/>
                  <a:gd name="T47" fmla="*/ 49 h 122"/>
                  <a:gd name="T48" fmla="*/ 5 w 27"/>
                  <a:gd name="T49" fmla="*/ 54 h 122"/>
                  <a:gd name="T50" fmla="*/ 2 w 27"/>
                  <a:gd name="T51" fmla="*/ 57 h 122"/>
                  <a:gd name="T52" fmla="*/ 2 w 27"/>
                  <a:gd name="T53" fmla="*/ 60 h 122"/>
                  <a:gd name="T54" fmla="*/ 0 w 27"/>
                  <a:gd name="T55" fmla="*/ 63 h 122"/>
                  <a:gd name="T56" fmla="*/ 0 w 27"/>
                  <a:gd name="T57" fmla="*/ 67 h 122"/>
                  <a:gd name="T58" fmla="*/ 0 w 27"/>
                  <a:gd name="T59" fmla="*/ 71 h 122"/>
                  <a:gd name="T60" fmla="*/ 0 w 27"/>
                  <a:gd name="T61" fmla="*/ 76 h 122"/>
                  <a:gd name="T62" fmla="*/ 1 w 27"/>
                  <a:gd name="T63" fmla="*/ 84 h 122"/>
                  <a:gd name="T64" fmla="*/ 2 w 27"/>
                  <a:gd name="T65" fmla="*/ 94 h 122"/>
                  <a:gd name="T66" fmla="*/ 4 w 27"/>
                  <a:gd name="T67" fmla="*/ 106 h 122"/>
                  <a:gd name="T68" fmla="*/ 6 w 27"/>
                  <a:gd name="T69" fmla="*/ 121 h 122"/>
                  <a:gd name="T70" fmla="*/ 10 w 27"/>
                  <a:gd name="T71" fmla="*/ 120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7" h="122">
                    <a:moveTo>
                      <a:pt x="10" y="120"/>
                    </a:moveTo>
                    <a:lnTo>
                      <a:pt x="10" y="120"/>
                    </a:lnTo>
                    <a:lnTo>
                      <a:pt x="8" y="105"/>
                    </a:lnTo>
                    <a:lnTo>
                      <a:pt x="6" y="93"/>
                    </a:lnTo>
                    <a:lnTo>
                      <a:pt x="4" y="84"/>
                    </a:lnTo>
                    <a:lnTo>
                      <a:pt x="4" y="76"/>
                    </a:lnTo>
                    <a:lnTo>
                      <a:pt x="4" y="71"/>
                    </a:lnTo>
                    <a:lnTo>
                      <a:pt x="4" y="67"/>
                    </a:lnTo>
                    <a:lnTo>
                      <a:pt x="4" y="64"/>
                    </a:lnTo>
                    <a:lnTo>
                      <a:pt x="5" y="62"/>
                    </a:lnTo>
                    <a:lnTo>
                      <a:pt x="6" y="59"/>
                    </a:lnTo>
                    <a:lnTo>
                      <a:pt x="8" y="55"/>
                    </a:lnTo>
                    <a:lnTo>
                      <a:pt x="11" y="51"/>
                    </a:lnTo>
                    <a:lnTo>
                      <a:pt x="13" y="46"/>
                    </a:lnTo>
                    <a:lnTo>
                      <a:pt x="16" y="38"/>
                    </a:lnTo>
                    <a:lnTo>
                      <a:pt x="19" y="28"/>
                    </a:lnTo>
                    <a:lnTo>
                      <a:pt x="22" y="16"/>
                    </a:lnTo>
                    <a:lnTo>
                      <a:pt x="26" y="1"/>
                    </a:lnTo>
                    <a:lnTo>
                      <a:pt x="22" y="0"/>
                    </a:lnTo>
                    <a:lnTo>
                      <a:pt x="18" y="15"/>
                    </a:lnTo>
                    <a:lnTo>
                      <a:pt x="15" y="27"/>
                    </a:lnTo>
                    <a:lnTo>
                      <a:pt x="12" y="37"/>
                    </a:lnTo>
                    <a:lnTo>
                      <a:pt x="9" y="44"/>
                    </a:lnTo>
                    <a:lnTo>
                      <a:pt x="7" y="49"/>
                    </a:lnTo>
                    <a:lnTo>
                      <a:pt x="5" y="54"/>
                    </a:lnTo>
                    <a:lnTo>
                      <a:pt x="2" y="57"/>
                    </a:lnTo>
                    <a:lnTo>
                      <a:pt x="2" y="60"/>
                    </a:lnTo>
                    <a:lnTo>
                      <a:pt x="0" y="63"/>
                    </a:lnTo>
                    <a:lnTo>
                      <a:pt x="0" y="67"/>
                    </a:lnTo>
                    <a:lnTo>
                      <a:pt x="0" y="71"/>
                    </a:lnTo>
                    <a:lnTo>
                      <a:pt x="0" y="76"/>
                    </a:lnTo>
                    <a:lnTo>
                      <a:pt x="1" y="84"/>
                    </a:lnTo>
                    <a:lnTo>
                      <a:pt x="2" y="94"/>
                    </a:lnTo>
                    <a:lnTo>
                      <a:pt x="4" y="106"/>
                    </a:lnTo>
                    <a:lnTo>
                      <a:pt x="6" y="121"/>
                    </a:lnTo>
                    <a:lnTo>
                      <a:pt x="10" y="12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2" name="Freeform 252">
                <a:extLst>
                  <a:ext uri="{FF2B5EF4-FFF2-40B4-BE49-F238E27FC236}">
                    <a16:creationId xmlns:a16="http://schemas.microsoft.com/office/drawing/2014/main" id="{C4BB15B4-0505-2D11-C122-FBC8087BE12E}"/>
                  </a:ext>
                </a:extLst>
              </p:cNvPr>
              <p:cNvSpPr>
                <a:spLocks/>
              </p:cNvSpPr>
              <p:nvPr/>
            </p:nvSpPr>
            <p:spPr bwMode="auto">
              <a:xfrm>
                <a:off x="4065" y="1407"/>
                <a:ext cx="62" cy="65"/>
              </a:xfrm>
              <a:custGeom>
                <a:avLst/>
                <a:gdLst>
                  <a:gd name="T0" fmla="*/ 61 w 62"/>
                  <a:gd name="T1" fmla="*/ 61 h 65"/>
                  <a:gd name="T2" fmla="*/ 61 w 62"/>
                  <a:gd name="T3" fmla="*/ 61 h 65"/>
                  <a:gd name="T4" fmla="*/ 52 w 62"/>
                  <a:gd name="T5" fmla="*/ 58 h 65"/>
                  <a:gd name="T6" fmla="*/ 42 w 62"/>
                  <a:gd name="T7" fmla="*/ 54 h 65"/>
                  <a:gd name="T8" fmla="*/ 33 w 62"/>
                  <a:gd name="T9" fmla="*/ 49 h 65"/>
                  <a:gd name="T10" fmla="*/ 25 w 62"/>
                  <a:gd name="T11" fmla="*/ 42 h 65"/>
                  <a:gd name="T12" fmla="*/ 18 w 62"/>
                  <a:gd name="T13" fmla="*/ 35 h 65"/>
                  <a:gd name="T14" fmla="*/ 12 w 62"/>
                  <a:gd name="T15" fmla="*/ 25 h 65"/>
                  <a:gd name="T16" fmla="*/ 7 w 62"/>
                  <a:gd name="T17" fmla="*/ 13 h 65"/>
                  <a:gd name="T18" fmla="*/ 4 w 62"/>
                  <a:gd name="T19" fmla="*/ 0 h 65"/>
                  <a:gd name="T20" fmla="*/ 0 w 62"/>
                  <a:gd name="T21" fmla="*/ 1 h 65"/>
                  <a:gd name="T22" fmla="*/ 3 w 62"/>
                  <a:gd name="T23" fmla="*/ 15 h 65"/>
                  <a:gd name="T24" fmla="*/ 8 w 62"/>
                  <a:gd name="T25" fmla="*/ 27 h 65"/>
                  <a:gd name="T26" fmla="*/ 15 w 62"/>
                  <a:gd name="T27" fmla="*/ 37 h 65"/>
                  <a:gd name="T28" fmla="*/ 22 w 62"/>
                  <a:gd name="T29" fmla="*/ 45 h 65"/>
                  <a:gd name="T30" fmla="*/ 31 w 62"/>
                  <a:gd name="T31" fmla="*/ 52 h 65"/>
                  <a:gd name="T32" fmla="*/ 40 w 62"/>
                  <a:gd name="T33" fmla="*/ 58 h 65"/>
                  <a:gd name="T34" fmla="*/ 50 w 62"/>
                  <a:gd name="T35" fmla="*/ 62 h 65"/>
                  <a:gd name="T36" fmla="*/ 60 w 62"/>
                  <a:gd name="T37" fmla="*/ 64 h 65"/>
                  <a:gd name="T38" fmla="*/ 61 w 62"/>
                  <a:gd name="T39" fmla="*/ 61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5">
                    <a:moveTo>
                      <a:pt x="61" y="61"/>
                    </a:moveTo>
                    <a:lnTo>
                      <a:pt x="61" y="61"/>
                    </a:lnTo>
                    <a:lnTo>
                      <a:pt x="52" y="58"/>
                    </a:lnTo>
                    <a:lnTo>
                      <a:pt x="42" y="54"/>
                    </a:lnTo>
                    <a:lnTo>
                      <a:pt x="33" y="49"/>
                    </a:lnTo>
                    <a:lnTo>
                      <a:pt x="25" y="42"/>
                    </a:lnTo>
                    <a:lnTo>
                      <a:pt x="18" y="35"/>
                    </a:lnTo>
                    <a:lnTo>
                      <a:pt x="12" y="25"/>
                    </a:lnTo>
                    <a:lnTo>
                      <a:pt x="7" y="13"/>
                    </a:lnTo>
                    <a:lnTo>
                      <a:pt x="4" y="0"/>
                    </a:lnTo>
                    <a:lnTo>
                      <a:pt x="0" y="1"/>
                    </a:lnTo>
                    <a:lnTo>
                      <a:pt x="3" y="15"/>
                    </a:lnTo>
                    <a:lnTo>
                      <a:pt x="8" y="27"/>
                    </a:lnTo>
                    <a:lnTo>
                      <a:pt x="15" y="37"/>
                    </a:lnTo>
                    <a:lnTo>
                      <a:pt x="22" y="45"/>
                    </a:lnTo>
                    <a:lnTo>
                      <a:pt x="31" y="52"/>
                    </a:lnTo>
                    <a:lnTo>
                      <a:pt x="40" y="58"/>
                    </a:lnTo>
                    <a:lnTo>
                      <a:pt x="50" y="62"/>
                    </a:lnTo>
                    <a:lnTo>
                      <a:pt x="60" y="64"/>
                    </a:lnTo>
                    <a:lnTo>
                      <a:pt x="61" y="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3" name="Freeform 253">
                <a:extLst>
                  <a:ext uri="{FF2B5EF4-FFF2-40B4-BE49-F238E27FC236}">
                    <a16:creationId xmlns:a16="http://schemas.microsoft.com/office/drawing/2014/main" id="{7E89F749-542C-A4C2-7D1A-C9CD0940ADE2}"/>
                  </a:ext>
                </a:extLst>
              </p:cNvPr>
              <p:cNvSpPr>
                <a:spLocks/>
              </p:cNvSpPr>
              <p:nvPr/>
            </p:nvSpPr>
            <p:spPr bwMode="auto">
              <a:xfrm>
                <a:off x="4125" y="1468"/>
                <a:ext cx="112" cy="66"/>
              </a:xfrm>
              <a:custGeom>
                <a:avLst/>
                <a:gdLst>
                  <a:gd name="T0" fmla="*/ 108 w 112"/>
                  <a:gd name="T1" fmla="*/ 58 h 66"/>
                  <a:gd name="T2" fmla="*/ 109 w 112"/>
                  <a:gd name="T3" fmla="*/ 57 h 66"/>
                  <a:gd name="T4" fmla="*/ 103 w 112"/>
                  <a:gd name="T5" fmla="*/ 60 h 66"/>
                  <a:gd name="T6" fmla="*/ 98 w 112"/>
                  <a:gd name="T7" fmla="*/ 61 h 66"/>
                  <a:gd name="T8" fmla="*/ 93 w 112"/>
                  <a:gd name="T9" fmla="*/ 61 h 66"/>
                  <a:gd name="T10" fmla="*/ 86 w 112"/>
                  <a:gd name="T11" fmla="*/ 59 h 66"/>
                  <a:gd name="T12" fmla="*/ 80 w 112"/>
                  <a:gd name="T13" fmla="*/ 55 h 66"/>
                  <a:gd name="T14" fmla="*/ 73 w 112"/>
                  <a:gd name="T15" fmla="*/ 51 h 66"/>
                  <a:gd name="T16" fmla="*/ 66 w 112"/>
                  <a:gd name="T17" fmla="*/ 46 h 66"/>
                  <a:gd name="T18" fmla="*/ 60 w 112"/>
                  <a:gd name="T19" fmla="*/ 40 h 66"/>
                  <a:gd name="T20" fmla="*/ 53 w 112"/>
                  <a:gd name="T21" fmla="*/ 34 h 66"/>
                  <a:gd name="T22" fmla="*/ 46 w 112"/>
                  <a:gd name="T23" fmla="*/ 27 h 66"/>
                  <a:gd name="T24" fmla="*/ 39 w 112"/>
                  <a:gd name="T25" fmla="*/ 21 h 66"/>
                  <a:gd name="T26" fmla="*/ 31 w 112"/>
                  <a:gd name="T27" fmla="*/ 15 h 66"/>
                  <a:gd name="T28" fmla="*/ 24 w 112"/>
                  <a:gd name="T29" fmla="*/ 10 h 66"/>
                  <a:gd name="T30" fmla="*/ 16 w 112"/>
                  <a:gd name="T31" fmla="*/ 5 h 66"/>
                  <a:gd name="T32" fmla="*/ 9 w 112"/>
                  <a:gd name="T33" fmla="*/ 1 h 66"/>
                  <a:gd name="T34" fmla="*/ 1 w 112"/>
                  <a:gd name="T35" fmla="*/ 0 h 66"/>
                  <a:gd name="T36" fmla="*/ 0 w 112"/>
                  <a:gd name="T37" fmla="*/ 3 h 66"/>
                  <a:gd name="T38" fmla="*/ 7 w 112"/>
                  <a:gd name="T39" fmla="*/ 5 h 66"/>
                  <a:gd name="T40" fmla="*/ 14 w 112"/>
                  <a:gd name="T41" fmla="*/ 8 h 66"/>
                  <a:gd name="T42" fmla="*/ 22 w 112"/>
                  <a:gd name="T43" fmla="*/ 13 h 66"/>
                  <a:gd name="T44" fmla="*/ 29 w 112"/>
                  <a:gd name="T45" fmla="*/ 18 h 66"/>
                  <a:gd name="T46" fmla="*/ 36 w 112"/>
                  <a:gd name="T47" fmla="*/ 24 h 66"/>
                  <a:gd name="T48" fmla="*/ 43 w 112"/>
                  <a:gd name="T49" fmla="*/ 30 h 66"/>
                  <a:gd name="T50" fmla="*/ 50 w 112"/>
                  <a:gd name="T51" fmla="*/ 37 h 66"/>
                  <a:gd name="T52" fmla="*/ 57 w 112"/>
                  <a:gd name="T53" fmla="*/ 43 h 66"/>
                  <a:gd name="T54" fmla="*/ 64 w 112"/>
                  <a:gd name="T55" fmla="*/ 49 h 66"/>
                  <a:gd name="T56" fmla="*/ 71 w 112"/>
                  <a:gd name="T57" fmla="*/ 54 h 66"/>
                  <a:gd name="T58" fmla="*/ 78 w 112"/>
                  <a:gd name="T59" fmla="*/ 58 h 66"/>
                  <a:gd name="T60" fmla="*/ 85 w 112"/>
                  <a:gd name="T61" fmla="*/ 62 h 66"/>
                  <a:gd name="T62" fmla="*/ 92 w 112"/>
                  <a:gd name="T63" fmla="*/ 64 h 66"/>
                  <a:gd name="T64" fmla="*/ 98 w 112"/>
                  <a:gd name="T65" fmla="*/ 65 h 66"/>
                  <a:gd name="T66" fmla="*/ 105 w 112"/>
                  <a:gd name="T67" fmla="*/ 64 h 66"/>
                  <a:gd name="T68" fmla="*/ 111 w 112"/>
                  <a:gd name="T69" fmla="*/ 60 h 66"/>
                  <a:gd name="T70" fmla="*/ 111 w 112"/>
                  <a:gd name="T71" fmla="*/ 59 h 66"/>
                  <a:gd name="T72" fmla="*/ 111 w 112"/>
                  <a:gd name="T73" fmla="*/ 60 h 66"/>
                  <a:gd name="T74" fmla="*/ 111 w 112"/>
                  <a:gd name="T75" fmla="*/ 59 h 66"/>
                  <a:gd name="T76" fmla="*/ 108 w 112"/>
                  <a:gd name="T77" fmla="*/ 58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2" h="66">
                    <a:moveTo>
                      <a:pt x="108" y="58"/>
                    </a:moveTo>
                    <a:lnTo>
                      <a:pt x="109" y="57"/>
                    </a:lnTo>
                    <a:lnTo>
                      <a:pt x="103" y="60"/>
                    </a:lnTo>
                    <a:lnTo>
                      <a:pt x="98" y="61"/>
                    </a:lnTo>
                    <a:lnTo>
                      <a:pt x="93" y="61"/>
                    </a:lnTo>
                    <a:lnTo>
                      <a:pt x="86" y="59"/>
                    </a:lnTo>
                    <a:lnTo>
                      <a:pt x="80" y="55"/>
                    </a:lnTo>
                    <a:lnTo>
                      <a:pt x="73" y="51"/>
                    </a:lnTo>
                    <a:lnTo>
                      <a:pt x="66" y="46"/>
                    </a:lnTo>
                    <a:lnTo>
                      <a:pt x="60" y="40"/>
                    </a:lnTo>
                    <a:lnTo>
                      <a:pt x="53" y="34"/>
                    </a:lnTo>
                    <a:lnTo>
                      <a:pt x="46" y="27"/>
                    </a:lnTo>
                    <a:lnTo>
                      <a:pt x="39" y="21"/>
                    </a:lnTo>
                    <a:lnTo>
                      <a:pt x="31" y="15"/>
                    </a:lnTo>
                    <a:lnTo>
                      <a:pt x="24" y="10"/>
                    </a:lnTo>
                    <a:lnTo>
                      <a:pt x="16" y="5"/>
                    </a:lnTo>
                    <a:lnTo>
                      <a:pt x="9" y="1"/>
                    </a:lnTo>
                    <a:lnTo>
                      <a:pt x="1" y="0"/>
                    </a:lnTo>
                    <a:lnTo>
                      <a:pt x="0" y="3"/>
                    </a:lnTo>
                    <a:lnTo>
                      <a:pt x="7" y="5"/>
                    </a:lnTo>
                    <a:lnTo>
                      <a:pt x="14" y="8"/>
                    </a:lnTo>
                    <a:lnTo>
                      <a:pt x="22" y="13"/>
                    </a:lnTo>
                    <a:lnTo>
                      <a:pt x="29" y="18"/>
                    </a:lnTo>
                    <a:lnTo>
                      <a:pt x="36" y="24"/>
                    </a:lnTo>
                    <a:lnTo>
                      <a:pt x="43" y="30"/>
                    </a:lnTo>
                    <a:lnTo>
                      <a:pt x="50" y="37"/>
                    </a:lnTo>
                    <a:lnTo>
                      <a:pt x="57" y="43"/>
                    </a:lnTo>
                    <a:lnTo>
                      <a:pt x="64" y="49"/>
                    </a:lnTo>
                    <a:lnTo>
                      <a:pt x="71" y="54"/>
                    </a:lnTo>
                    <a:lnTo>
                      <a:pt x="78" y="58"/>
                    </a:lnTo>
                    <a:lnTo>
                      <a:pt x="85" y="62"/>
                    </a:lnTo>
                    <a:lnTo>
                      <a:pt x="92" y="64"/>
                    </a:lnTo>
                    <a:lnTo>
                      <a:pt x="98" y="65"/>
                    </a:lnTo>
                    <a:lnTo>
                      <a:pt x="105" y="64"/>
                    </a:lnTo>
                    <a:lnTo>
                      <a:pt x="111" y="60"/>
                    </a:lnTo>
                    <a:lnTo>
                      <a:pt x="111" y="59"/>
                    </a:lnTo>
                    <a:lnTo>
                      <a:pt x="111" y="60"/>
                    </a:lnTo>
                    <a:lnTo>
                      <a:pt x="111" y="59"/>
                    </a:lnTo>
                    <a:lnTo>
                      <a:pt x="108"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4" name="Freeform 254">
                <a:extLst>
                  <a:ext uri="{FF2B5EF4-FFF2-40B4-BE49-F238E27FC236}">
                    <a16:creationId xmlns:a16="http://schemas.microsoft.com/office/drawing/2014/main" id="{08005DCA-9D4F-4A15-D76A-FB5118077C52}"/>
                  </a:ext>
                </a:extLst>
              </p:cNvPr>
              <p:cNvSpPr>
                <a:spLocks/>
              </p:cNvSpPr>
              <p:nvPr/>
            </p:nvSpPr>
            <p:spPr bwMode="auto">
              <a:xfrm>
                <a:off x="4233" y="1513"/>
                <a:ext cx="17" cy="17"/>
              </a:xfrm>
              <a:custGeom>
                <a:avLst/>
                <a:gdLst>
                  <a:gd name="T0" fmla="*/ 10 w 17"/>
                  <a:gd name="T1" fmla="*/ 1 h 17"/>
                  <a:gd name="T2" fmla="*/ 11 w 17"/>
                  <a:gd name="T3" fmla="*/ 0 h 17"/>
                  <a:gd name="T4" fmla="*/ 0 w 17"/>
                  <a:gd name="T5" fmla="*/ 14 h 17"/>
                  <a:gd name="T6" fmla="*/ 4 w 17"/>
                  <a:gd name="T7" fmla="*/ 16 h 17"/>
                  <a:gd name="T8" fmla="*/ 16 w 17"/>
                  <a:gd name="T9" fmla="*/ 2 h 17"/>
                  <a:gd name="T10" fmla="*/ 16 w 17"/>
                  <a:gd name="T11" fmla="*/ 0 h 17"/>
                  <a:gd name="T12" fmla="*/ 16 w 17"/>
                  <a:gd name="T13" fmla="*/ 2 h 17"/>
                  <a:gd name="T14" fmla="*/ 16 w 17"/>
                  <a:gd name="T15" fmla="*/ 1 h 17"/>
                  <a:gd name="T16" fmla="*/ 16 w 17"/>
                  <a:gd name="T17" fmla="*/ 0 h 17"/>
                  <a:gd name="T18" fmla="*/ 1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0" y="1"/>
                    </a:moveTo>
                    <a:lnTo>
                      <a:pt x="11" y="0"/>
                    </a:lnTo>
                    <a:lnTo>
                      <a:pt x="0" y="14"/>
                    </a:lnTo>
                    <a:lnTo>
                      <a:pt x="4" y="16"/>
                    </a:lnTo>
                    <a:lnTo>
                      <a:pt x="16" y="2"/>
                    </a:lnTo>
                    <a:lnTo>
                      <a:pt x="16" y="0"/>
                    </a:lnTo>
                    <a:lnTo>
                      <a:pt x="16" y="2"/>
                    </a:lnTo>
                    <a:lnTo>
                      <a:pt x="16" y="1"/>
                    </a:lnTo>
                    <a:lnTo>
                      <a:pt x="16" y="0"/>
                    </a:lnTo>
                    <a:lnTo>
                      <a:pt x="1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5" name="Freeform 255">
                <a:extLst>
                  <a:ext uri="{FF2B5EF4-FFF2-40B4-BE49-F238E27FC236}">
                    <a16:creationId xmlns:a16="http://schemas.microsoft.com/office/drawing/2014/main" id="{172C511E-3FE6-4824-8B8E-02948312C077}"/>
                  </a:ext>
                </a:extLst>
              </p:cNvPr>
              <p:cNvSpPr>
                <a:spLocks/>
              </p:cNvSpPr>
              <p:nvPr/>
            </p:nvSpPr>
            <p:spPr bwMode="auto">
              <a:xfrm>
                <a:off x="4075" y="1046"/>
                <a:ext cx="207" cy="383"/>
              </a:xfrm>
              <a:custGeom>
                <a:avLst/>
                <a:gdLst>
                  <a:gd name="T0" fmla="*/ 206 w 207"/>
                  <a:gd name="T1" fmla="*/ 2 h 383"/>
                  <a:gd name="T2" fmla="*/ 206 w 207"/>
                  <a:gd name="T3" fmla="*/ 2 h 383"/>
                  <a:gd name="T4" fmla="*/ 192 w 207"/>
                  <a:gd name="T5" fmla="*/ 0 h 383"/>
                  <a:gd name="T6" fmla="*/ 179 w 207"/>
                  <a:gd name="T7" fmla="*/ 0 h 383"/>
                  <a:gd name="T8" fmla="*/ 165 w 207"/>
                  <a:gd name="T9" fmla="*/ 3 h 383"/>
                  <a:gd name="T10" fmla="*/ 153 w 207"/>
                  <a:gd name="T11" fmla="*/ 7 h 383"/>
                  <a:gd name="T12" fmla="*/ 142 w 207"/>
                  <a:gd name="T13" fmla="*/ 12 h 383"/>
                  <a:gd name="T14" fmla="*/ 131 w 207"/>
                  <a:gd name="T15" fmla="*/ 19 h 383"/>
                  <a:gd name="T16" fmla="*/ 121 w 207"/>
                  <a:gd name="T17" fmla="*/ 27 h 383"/>
                  <a:gd name="T18" fmla="*/ 111 w 207"/>
                  <a:gd name="T19" fmla="*/ 36 h 383"/>
                  <a:gd name="T20" fmla="*/ 103 w 207"/>
                  <a:gd name="T21" fmla="*/ 46 h 383"/>
                  <a:gd name="T22" fmla="*/ 95 w 207"/>
                  <a:gd name="T23" fmla="*/ 56 h 383"/>
                  <a:gd name="T24" fmla="*/ 88 w 207"/>
                  <a:gd name="T25" fmla="*/ 68 h 383"/>
                  <a:gd name="T26" fmla="*/ 82 w 207"/>
                  <a:gd name="T27" fmla="*/ 80 h 383"/>
                  <a:gd name="T28" fmla="*/ 76 w 207"/>
                  <a:gd name="T29" fmla="*/ 92 h 383"/>
                  <a:gd name="T30" fmla="*/ 71 w 207"/>
                  <a:gd name="T31" fmla="*/ 104 h 383"/>
                  <a:gd name="T32" fmla="*/ 67 w 207"/>
                  <a:gd name="T33" fmla="*/ 116 h 383"/>
                  <a:gd name="T34" fmla="*/ 64 w 207"/>
                  <a:gd name="T35" fmla="*/ 128 h 383"/>
                  <a:gd name="T36" fmla="*/ 58 w 207"/>
                  <a:gd name="T37" fmla="*/ 149 h 383"/>
                  <a:gd name="T38" fmla="*/ 52 w 207"/>
                  <a:gd name="T39" fmla="*/ 168 h 383"/>
                  <a:gd name="T40" fmla="*/ 45 w 207"/>
                  <a:gd name="T41" fmla="*/ 185 h 383"/>
                  <a:gd name="T42" fmla="*/ 38 w 207"/>
                  <a:gd name="T43" fmla="*/ 203 h 383"/>
                  <a:gd name="T44" fmla="*/ 32 w 207"/>
                  <a:gd name="T45" fmla="*/ 219 h 383"/>
                  <a:gd name="T46" fmla="*/ 25 w 207"/>
                  <a:gd name="T47" fmla="*/ 234 h 383"/>
                  <a:gd name="T48" fmla="*/ 19 w 207"/>
                  <a:gd name="T49" fmla="*/ 248 h 383"/>
                  <a:gd name="T50" fmla="*/ 13 w 207"/>
                  <a:gd name="T51" fmla="*/ 263 h 383"/>
                  <a:gd name="T52" fmla="*/ 8 w 207"/>
                  <a:gd name="T53" fmla="*/ 277 h 383"/>
                  <a:gd name="T54" fmla="*/ 4 w 207"/>
                  <a:gd name="T55" fmla="*/ 291 h 383"/>
                  <a:gd name="T56" fmla="*/ 1 w 207"/>
                  <a:gd name="T57" fmla="*/ 305 h 383"/>
                  <a:gd name="T58" fmla="*/ 0 w 207"/>
                  <a:gd name="T59" fmla="*/ 319 h 383"/>
                  <a:gd name="T60" fmla="*/ 0 w 207"/>
                  <a:gd name="T61" fmla="*/ 334 h 383"/>
                  <a:gd name="T62" fmla="*/ 2 w 207"/>
                  <a:gd name="T63" fmla="*/ 349 h 383"/>
                  <a:gd name="T64" fmla="*/ 5 w 207"/>
                  <a:gd name="T65" fmla="*/ 365 h 383"/>
                  <a:gd name="T66" fmla="*/ 11 w 207"/>
                  <a:gd name="T67" fmla="*/ 382 h 3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7" h="383">
                    <a:moveTo>
                      <a:pt x="206" y="2"/>
                    </a:moveTo>
                    <a:lnTo>
                      <a:pt x="206" y="2"/>
                    </a:lnTo>
                    <a:lnTo>
                      <a:pt x="192" y="0"/>
                    </a:lnTo>
                    <a:lnTo>
                      <a:pt x="179" y="0"/>
                    </a:lnTo>
                    <a:lnTo>
                      <a:pt x="165" y="3"/>
                    </a:lnTo>
                    <a:lnTo>
                      <a:pt x="153" y="7"/>
                    </a:lnTo>
                    <a:lnTo>
                      <a:pt x="142" y="12"/>
                    </a:lnTo>
                    <a:lnTo>
                      <a:pt x="131" y="19"/>
                    </a:lnTo>
                    <a:lnTo>
                      <a:pt x="121" y="27"/>
                    </a:lnTo>
                    <a:lnTo>
                      <a:pt x="111" y="36"/>
                    </a:lnTo>
                    <a:lnTo>
                      <a:pt x="103" y="46"/>
                    </a:lnTo>
                    <a:lnTo>
                      <a:pt x="95" y="56"/>
                    </a:lnTo>
                    <a:lnTo>
                      <a:pt x="88" y="68"/>
                    </a:lnTo>
                    <a:lnTo>
                      <a:pt x="82" y="80"/>
                    </a:lnTo>
                    <a:lnTo>
                      <a:pt x="76" y="92"/>
                    </a:lnTo>
                    <a:lnTo>
                      <a:pt x="71" y="104"/>
                    </a:lnTo>
                    <a:lnTo>
                      <a:pt x="67" y="116"/>
                    </a:lnTo>
                    <a:lnTo>
                      <a:pt x="64" y="128"/>
                    </a:lnTo>
                    <a:lnTo>
                      <a:pt x="58" y="149"/>
                    </a:lnTo>
                    <a:lnTo>
                      <a:pt x="52" y="168"/>
                    </a:lnTo>
                    <a:lnTo>
                      <a:pt x="45" y="185"/>
                    </a:lnTo>
                    <a:lnTo>
                      <a:pt x="38" y="203"/>
                    </a:lnTo>
                    <a:lnTo>
                      <a:pt x="32" y="219"/>
                    </a:lnTo>
                    <a:lnTo>
                      <a:pt x="25" y="234"/>
                    </a:lnTo>
                    <a:lnTo>
                      <a:pt x="19" y="248"/>
                    </a:lnTo>
                    <a:lnTo>
                      <a:pt x="13" y="263"/>
                    </a:lnTo>
                    <a:lnTo>
                      <a:pt x="8" y="277"/>
                    </a:lnTo>
                    <a:lnTo>
                      <a:pt x="4" y="291"/>
                    </a:lnTo>
                    <a:lnTo>
                      <a:pt x="1" y="305"/>
                    </a:lnTo>
                    <a:lnTo>
                      <a:pt x="0" y="319"/>
                    </a:lnTo>
                    <a:lnTo>
                      <a:pt x="0" y="334"/>
                    </a:lnTo>
                    <a:lnTo>
                      <a:pt x="2" y="349"/>
                    </a:lnTo>
                    <a:lnTo>
                      <a:pt x="5" y="365"/>
                    </a:lnTo>
                    <a:lnTo>
                      <a:pt x="11" y="38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6" name="Freeform 256">
                <a:extLst>
                  <a:ext uri="{FF2B5EF4-FFF2-40B4-BE49-F238E27FC236}">
                    <a16:creationId xmlns:a16="http://schemas.microsoft.com/office/drawing/2014/main" id="{29AC8CA0-8729-BF6E-9A77-8F50443E770C}"/>
                  </a:ext>
                </a:extLst>
              </p:cNvPr>
              <p:cNvSpPr>
                <a:spLocks/>
              </p:cNvSpPr>
              <p:nvPr/>
            </p:nvSpPr>
            <p:spPr bwMode="auto">
              <a:xfrm>
                <a:off x="4132" y="1054"/>
                <a:ext cx="107" cy="173"/>
              </a:xfrm>
              <a:custGeom>
                <a:avLst/>
                <a:gdLst>
                  <a:gd name="T0" fmla="*/ 106 w 107"/>
                  <a:gd name="T1" fmla="*/ 0 h 173"/>
                  <a:gd name="T2" fmla="*/ 106 w 107"/>
                  <a:gd name="T3" fmla="*/ 0 h 173"/>
                  <a:gd name="T4" fmla="*/ 97 w 107"/>
                  <a:gd name="T5" fmla="*/ 7 h 173"/>
                  <a:gd name="T6" fmla="*/ 88 w 107"/>
                  <a:gd name="T7" fmla="*/ 14 h 173"/>
                  <a:gd name="T8" fmla="*/ 79 w 107"/>
                  <a:gd name="T9" fmla="*/ 23 h 173"/>
                  <a:gd name="T10" fmla="*/ 71 w 107"/>
                  <a:gd name="T11" fmla="*/ 31 h 173"/>
                  <a:gd name="T12" fmla="*/ 63 w 107"/>
                  <a:gd name="T13" fmla="*/ 41 h 173"/>
                  <a:gd name="T14" fmla="*/ 55 w 107"/>
                  <a:gd name="T15" fmla="*/ 51 h 173"/>
                  <a:gd name="T16" fmla="*/ 47 w 107"/>
                  <a:gd name="T17" fmla="*/ 62 h 173"/>
                  <a:gd name="T18" fmla="*/ 40 w 107"/>
                  <a:gd name="T19" fmla="*/ 73 h 173"/>
                  <a:gd name="T20" fmla="*/ 34 w 107"/>
                  <a:gd name="T21" fmla="*/ 84 h 173"/>
                  <a:gd name="T22" fmla="*/ 27 w 107"/>
                  <a:gd name="T23" fmla="*/ 96 h 173"/>
                  <a:gd name="T24" fmla="*/ 21 w 107"/>
                  <a:gd name="T25" fmla="*/ 109 h 173"/>
                  <a:gd name="T26" fmla="*/ 15 w 107"/>
                  <a:gd name="T27" fmla="*/ 121 h 173"/>
                  <a:gd name="T28" fmla="*/ 10 w 107"/>
                  <a:gd name="T29" fmla="*/ 134 h 173"/>
                  <a:gd name="T30" fmla="*/ 6 w 107"/>
                  <a:gd name="T31" fmla="*/ 146 h 173"/>
                  <a:gd name="T32" fmla="*/ 2 w 107"/>
                  <a:gd name="T33" fmla="*/ 159 h 173"/>
                  <a:gd name="T34" fmla="*/ 0 w 107"/>
                  <a:gd name="T35" fmla="*/ 172 h 1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73">
                    <a:moveTo>
                      <a:pt x="106" y="0"/>
                    </a:moveTo>
                    <a:lnTo>
                      <a:pt x="106" y="0"/>
                    </a:lnTo>
                    <a:lnTo>
                      <a:pt x="97" y="7"/>
                    </a:lnTo>
                    <a:lnTo>
                      <a:pt x="88" y="14"/>
                    </a:lnTo>
                    <a:lnTo>
                      <a:pt x="79" y="23"/>
                    </a:lnTo>
                    <a:lnTo>
                      <a:pt x="71" y="31"/>
                    </a:lnTo>
                    <a:lnTo>
                      <a:pt x="63" y="41"/>
                    </a:lnTo>
                    <a:lnTo>
                      <a:pt x="55" y="51"/>
                    </a:lnTo>
                    <a:lnTo>
                      <a:pt x="47" y="62"/>
                    </a:lnTo>
                    <a:lnTo>
                      <a:pt x="40" y="73"/>
                    </a:lnTo>
                    <a:lnTo>
                      <a:pt x="34" y="84"/>
                    </a:lnTo>
                    <a:lnTo>
                      <a:pt x="27" y="96"/>
                    </a:lnTo>
                    <a:lnTo>
                      <a:pt x="21" y="109"/>
                    </a:lnTo>
                    <a:lnTo>
                      <a:pt x="15" y="121"/>
                    </a:lnTo>
                    <a:lnTo>
                      <a:pt x="10" y="134"/>
                    </a:lnTo>
                    <a:lnTo>
                      <a:pt x="6" y="146"/>
                    </a:lnTo>
                    <a:lnTo>
                      <a:pt x="2" y="159"/>
                    </a:lnTo>
                    <a:lnTo>
                      <a:pt x="0" y="17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7" name="Freeform 257">
                <a:extLst>
                  <a:ext uri="{FF2B5EF4-FFF2-40B4-BE49-F238E27FC236}">
                    <a16:creationId xmlns:a16="http://schemas.microsoft.com/office/drawing/2014/main" id="{4DD89096-4CCA-692F-4305-48CB1937322D}"/>
                  </a:ext>
                </a:extLst>
              </p:cNvPr>
              <p:cNvSpPr>
                <a:spLocks/>
              </p:cNvSpPr>
              <p:nvPr/>
            </p:nvSpPr>
            <p:spPr bwMode="auto">
              <a:xfrm>
                <a:off x="4337" y="1082"/>
                <a:ext cx="91" cy="72"/>
              </a:xfrm>
              <a:custGeom>
                <a:avLst/>
                <a:gdLst>
                  <a:gd name="T0" fmla="*/ 0 w 91"/>
                  <a:gd name="T1" fmla="*/ 0 h 72"/>
                  <a:gd name="T2" fmla="*/ 0 w 91"/>
                  <a:gd name="T3" fmla="*/ 0 h 72"/>
                  <a:gd name="T4" fmla="*/ 6 w 91"/>
                  <a:gd name="T5" fmla="*/ 7 h 72"/>
                  <a:gd name="T6" fmla="*/ 12 w 91"/>
                  <a:gd name="T7" fmla="*/ 13 h 72"/>
                  <a:gd name="T8" fmla="*/ 17 w 91"/>
                  <a:gd name="T9" fmla="*/ 18 h 72"/>
                  <a:gd name="T10" fmla="*/ 23 w 91"/>
                  <a:gd name="T11" fmla="*/ 23 h 72"/>
                  <a:gd name="T12" fmla="*/ 28 w 91"/>
                  <a:gd name="T13" fmla="*/ 28 h 72"/>
                  <a:gd name="T14" fmla="*/ 33 w 91"/>
                  <a:gd name="T15" fmla="*/ 33 h 72"/>
                  <a:gd name="T16" fmla="*/ 38 w 91"/>
                  <a:gd name="T17" fmla="*/ 37 h 72"/>
                  <a:gd name="T18" fmla="*/ 43 w 91"/>
                  <a:gd name="T19" fmla="*/ 41 h 72"/>
                  <a:gd name="T20" fmla="*/ 48 w 91"/>
                  <a:gd name="T21" fmla="*/ 45 h 72"/>
                  <a:gd name="T22" fmla="*/ 54 w 91"/>
                  <a:gd name="T23" fmla="*/ 48 h 72"/>
                  <a:gd name="T24" fmla="*/ 59 w 91"/>
                  <a:gd name="T25" fmla="*/ 52 h 72"/>
                  <a:gd name="T26" fmla="*/ 65 w 91"/>
                  <a:gd name="T27" fmla="*/ 56 h 72"/>
                  <a:gd name="T28" fmla="*/ 71 w 91"/>
                  <a:gd name="T29" fmla="*/ 59 h 72"/>
                  <a:gd name="T30" fmla="*/ 77 w 91"/>
                  <a:gd name="T31" fmla="*/ 63 h 72"/>
                  <a:gd name="T32" fmla="*/ 84 w 91"/>
                  <a:gd name="T33" fmla="*/ 67 h 72"/>
                  <a:gd name="T34" fmla="*/ 90 w 91"/>
                  <a:gd name="T35" fmla="*/ 71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72">
                    <a:moveTo>
                      <a:pt x="0" y="0"/>
                    </a:moveTo>
                    <a:lnTo>
                      <a:pt x="0" y="0"/>
                    </a:lnTo>
                    <a:lnTo>
                      <a:pt x="6" y="7"/>
                    </a:lnTo>
                    <a:lnTo>
                      <a:pt x="12" y="13"/>
                    </a:lnTo>
                    <a:lnTo>
                      <a:pt x="17" y="18"/>
                    </a:lnTo>
                    <a:lnTo>
                      <a:pt x="23" y="23"/>
                    </a:lnTo>
                    <a:lnTo>
                      <a:pt x="28" y="28"/>
                    </a:lnTo>
                    <a:lnTo>
                      <a:pt x="33" y="33"/>
                    </a:lnTo>
                    <a:lnTo>
                      <a:pt x="38" y="37"/>
                    </a:lnTo>
                    <a:lnTo>
                      <a:pt x="43" y="41"/>
                    </a:lnTo>
                    <a:lnTo>
                      <a:pt x="48" y="45"/>
                    </a:lnTo>
                    <a:lnTo>
                      <a:pt x="54" y="48"/>
                    </a:lnTo>
                    <a:lnTo>
                      <a:pt x="59" y="52"/>
                    </a:lnTo>
                    <a:lnTo>
                      <a:pt x="65" y="56"/>
                    </a:lnTo>
                    <a:lnTo>
                      <a:pt x="71" y="59"/>
                    </a:lnTo>
                    <a:lnTo>
                      <a:pt x="77" y="63"/>
                    </a:lnTo>
                    <a:lnTo>
                      <a:pt x="84" y="67"/>
                    </a:lnTo>
                    <a:lnTo>
                      <a:pt x="90" y="7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8" name="Freeform 258">
                <a:extLst>
                  <a:ext uri="{FF2B5EF4-FFF2-40B4-BE49-F238E27FC236}">
                    <a16:creationId xmlns:a16="http://schemas.microsoft.com/office/drawing/2014/main" id="{045FB4A0-8B12-D51E-F36E-357BF8114AD1}"/>
                  </a:ext>
                </a:extLst>
              </p:cNvPr>
              <p:cNvSpPr>
                <a:spLocks/>
              </p:cNvSpPr>
              <p:nvPr/>
            </p:nvSpPr>
            <p:spPr bwMode="auto">
              <a:xfrm>
                <a:off x="4483" y="1130"/>
                <a:ext cx="64" cy="330"/>
              </a:xfrm>
              <a:custGeom>
                <a:avLst/>
                <a:gdLst>
                  <a:gd name="T0" fmla="*/ 0 w 64"/>
                  <a:gd name="T1" fmla="*/ 0 h 330"/>
                  <a:gd name="T2" fmla="*/ 0 w 64"/>
                  <a:gd name="T3" fmla="*/ 0 h 330"/>
                  <a:gd name="T4" fmla="*/ 12 w 64"/>
                  <a:gd name="T5" fmla="*/ 9 h 330"/>
                  <a:gd name="T6" fmla="*/ 22 w 64"/>
                  <a:gd name="T7" fmla="*/ 21 h 330"/>
                  <a:gd name="T8" fmla="*/ 31 w 64"/>
                  <a:gd name="T9" fmla="*/ 34 h 330"/>
                  <a:gd name="T10" fmla="*/ 39 w 64"/>
                  <a:gd name="T11" fmla="*/ 48 h 330"/>
                  <a:gd name="T12" fmla="*/ 46 w 64"/>
                  <a:gd name="T13" fmla="*/ 64 h 330"/>
                  <a:gd name="T14" fmla="*/ 51 w 64"/>
                  <a:gd name="T15" fmla="*/ 80 h 330"/>
                  <a:gd name="T16" fmla="*/ 55 w 64"/>
                  <a:gd name="T17" fmla="*/ 97 h 330"/>
                  <a:gd name="T18" fmla="*/ 59 w 64"/>
                  <a:gd name="T19" fmla="*/ 114 h 330"/>
                  <a:gd name="T20" fmla="*/ 61 w 64"/>
                  <a:gd name="T21" fmla="*/ 133 h 330"/>
                  <a:gd name="T22" fmla="*/ 63 w 64"/>
                  <a:gd name="T23" fmla="*/ 150 h 330"/>
                  <a:gd name="T24" fmla="*/ 63 w 64"/>
                  <a:gd name="T25" fmla="*/ 168 h 330"/>
                  <a:gd name="T26" fmla="*/ 63 w 64"/>
                  <a:gd name="T27" fmla="*/ 185 h 330"/>
                  <a:gd name="T28" fmla="*/ 63 w 64"/>
                  <a:gd name="T29" fmla="*/ 202 h 330"/>
                  <a:gd name="T30" fmla="*/ 63 w 64"/>
                  <a:gd name="T31" fmla="*/ 219 h 330"/>
                  <a:gd name="T32" fmla="*/ 61 w 64"/>
                  <a:gd name="T33" fmla="*/ 234 h 330"/>
                  <a:gd name="T34" fmla="*/ 60 w 64"/>
                  <a:gd name="T35" fmla="*/ 248 h 330"/>
                  <a:gd name="T36" fmla="*/ 59 w 64"/>
                  <a:gd name="T37" fmla="*/ 256 h 330"/>
                  <a:gd name="T38" fmla="*/ 58 w 64"/>
                  <a:gd name="T39" fmla="*/ 263 h 330"/>
                  <a:gd name="T40" fmla="*/ 56 w 64"/>
                  <a:gd name="T41" fmla="*/ 269 h 330"/>
                  <a:gd name="T42" fmla="*/ 55 w 64"/>
                  <a:gd name="T43" fmla="*/ 273 h 330"/>
                  <a:gd name="T44" fmla="*/ 53 w 64"/>
                  <a:gd name="T45" fmla="*/ 277 h 330"/>
                  <a:gd name="T46" fmla="*/ 51 w 64"/>
                  <a:gd name="T47" fmla="*/ 280 h 330"/>
                  <a:gd name="T48" fmla="*/ 49 w 64"/>
                  <a:gd name="T49" fmla="*/ 284 h 330"/>
                  <a:gd name="T50" fmla="*/ 48 w 64"/>
                  <a:gd name="T51" fmla="*/ 286 h 330"/>
                  <a:gd name="T52" fmla="*/ 46 w 64"/>
                  <a:gd name="T53" fmla="*/ 289 h 330"/>
                  <a:gd name="T54" fmla="*/ 45 w 64"/>
                  <a:gd name="T55" fmla="*/ 292 h 330"/>
                  <a:gd name="T56" fmla="*/ 43 w 64"/>
                  <a:gd name="T57" fmla="*/ 296 h 330"/>
                  <a:gd name="T58" fmla="*/ 42 w 64"/>
                  <a:gd name="T59" fmla="*/ 301 h 330"/>
                  <a:gd name="T60" fmla="*/ 41 w 64"/>
                  <a:gd name="T61" fmla="*/ 306 h 330"/>
                  <a:gd name="T62" fmla="*/ 39 w 64"/>
                  <a:gd name="T63" fmla="*/ 312 h 330"/>
                  <a:gd name="T64" fmla="*/ 38 w 64"/>
                  <a:gd name="T65" fmla="*/ 320 h 330"/>
                  <a:gd name="T66" fmla="*/ 37 w 64"/>
                  <a:gd name="T67" fmla="*/ 329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330">
                    <a:moveTo>
                      <a:pt x="0" y="0"/>
                    </a:moveTo>
                    <a:lnTo>
                      <a:pt x="0" y="0"/>
                    </a:lnTo>
                    <a:lnTo>
                      <a:pt x="12" y="9"/>
                    </a:lnTo>
                    <a:lnTo>
                      <a:pt x="22" y="21"/>
                    </a:lnTo>
                    <a:lnTo>
                      <a:pt x="31" y="34"/>
                    </a:lnTo>
                    <a:lnTo>
                      <a:pt x="39" y="48"/>
                    </a:lnTo>
                    <a:lnTo>
                      <a:pt x="46" y="64"/>
                    </a:lnTo>
                    <a:lnTo>
                      <a:pt x="51" y="80"/>
                    </a:lnTo>
                    <a:lnTo>
                      <a:pt x="55" y="97"/>
                    </a:lnTo>
                    <a:lnTo>
                      <a:pt x="59" y="114"/>
                    </a:lnTo>
                    <a:lnTo>
                      <a:pt x="61" y="133"/>
                    </a:lnTo>
                    <a:lnTo>
                      <a:pt x="63" y="150"/>
                    </a:lnTo>
                    <a:lnTo>
                      <a:pt x="63" y="168"/>
                    </a:lnTo>
                    <a:lnTo>
                      <a:pt x="63" y="185"/>
                    </a:lnTo>
                    <a:lnTo>
                      <a:pt x="63" y="202"/>
                    </a:lnTo>
                    <a:lnTo>
                      <a:pt x="63" y="219"/>
                    </a:lnTo>
                    <a:lnTo>
                      <a:pt x="61" y="234"/>
                    </a:lnTo>
                    <a:lnTo>
                      <a:pt x="60" y="248"/>
                    </a:lnTo>
                    <a:lnTo>
                      <a:pt x="59" y="256"/>
                    </a:lnTo>
                    <a:lnTo>
                      <a:pt x="58" y="263"/>
                    </a:lnTo>
                    <a:lnTo>
                      <a:pt x="56" y="269"/>
                    </a:lnTo>
                    <a:lnTo>
                      <a:pt x="55" y="273"/>
                    </a:lnTo>
                    <a:lnTo>
                      <a:pt x="53" y="277"/>
                    </a:lnTo>
                    <a:lnTo>
                      <a:pt x="51" y="280"/>
                    </a:lnTo>
                    <a:lnTo>
                      <a:pt x="49" y="284"/>
                    </a:lnTo>
                    <a:lnTo>
                      <a:pt x="48" y="286"/>
                    </a:lnTo>
                    <a:lnTo>
                      <a:pt x="46" y="289"/>
                    </a:lnTo>
                    <a:lnTo>
                      <a:pt x="45" y="292"/>
                    </a:lnTo>
                    <a:lnTo>
                      <a:pt x="43" y="296"/>
                    </a:lnTo>
                    <a:lnTo>
                      <a:pt x="42" y="301"/>
                    </a:lnTo>
                    <a:lnTo>
                      <a:pt x="41" y="306"/>
                    </a:lnTo>
                    <a:lnTo>
                      <a:pt x="39" y="312"/>
                    </a:lnTo>
                    <a:lnTo>
                      <a:pt x="38" y="320"/>
                    </a:lnTo>
                    <a:lnTo>
                      <a:pt x="37" y="3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89" name="Freeform 259">
                <a:extLst>
                  <a:ext uri="{FF2B5EF4-FFF2-40B4-BE49-F238E27FC236}">
                    <a16:creationId xmlns:a16="http://schemas.microsoft.com/office/drawing/2014/main" id="{5CBEE6AD-CBAD-B572-F527-167F608BBE1E}"/>
                  </a:ext>
                </a:extLst>
              </p:cNvPr>
              <p:cNvSpPr>
                <a:spLocks/>
              </p:cNvSpPr>
              <p:nvPr/>
            </p:nvSpPr>
            <p:spPr bwMode="auto">
              <a:xfrm>
                <a:off x="4583" y="1366"/>
                <a:ext cx="17" cy="94"/>
              </a:xfrm>
              <a:custGeom>
                <a:avLst/>
                <a:gdLst>
                  <a:gd name="T0" fmla="*/ 16 w 17"/>
                  <a:gd name="T1" fmla="*/ 0 h 94"/>
                  <a:gd name="T2" fmla="*/ 16 w 17"/>
                  <a:gd name="T3" fmla="*/ 0 h 94"/>
                  <a:gd name="T4" fmla="*/ 11 w 17"/>
                  <a:gd name="T5" fmla="*/ 16 h 94"/>
                  <a:gd name="T6" fmla="*/ 8 w 17"/>
                  <a:gd name="T7" fmla="*/ 28 h 94"/>
                  <a:gd name="T8" fmla="*/ 4 w 17"/>
                  <a:gd name="T9" fmla="*/ 37 h 94"/>
                  <a:gd name="T10" fmla="*/ 3 w 17"/>
                  <a:gd name="T11" fmla="*/ 43 h 94"/>
                  <a:gd name="T12" fmla="*/ 1 w 17"/>
                  <a:gd name="T13" fmla="*/ 46 h 94"/>
                  <a:gd name="T14" fmla="*/ 0 w 17"/>
                  <a:gd name="T15" fmla="*/ 48 h 94"/>
                  <a:gd name="T16" fmla="*/ 1 w 17"/>
                  <a:gd name="T17" fmla="*/ 49 h 94"/>
                  <a:gd name="T18" fmla="*/ 1 w 17"/>
                  <a:gd name="T19" fmla="*/ 53 h 94"/>
                  <a:gd name="T20" fmla="*/ 3 w 17"/>
                  <a:gd name="T21" fmla="*/ 58 h 94"/>
                  <a:gd name="T22" fmla="*/ 4 w 17"/>
                  <a:gd name="T23" fmla="*/ 66 h 94"/>
                  <a:gd name="T24" fmla="*/ 8 w 17"/>
                  <a:gd name="T25" fmla="*/ 78 h 94"/>
                  <a:gd name="T26" fmla="*/ 9 w 17"/>
                  <a:gd name="T27" fmla="*/ 93 h 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94">
                    <a:moveTo>
                      <a:pt x="16" y="0"/>
                    </a:moveTo>
                    <a:lnTo>
                      <a:pt x="16" y="0"/>
                    </a:lnTo>
                    <a:lnTo>
                      <a:pt x="11" y="16"/>
                    </a:lnTo>
                    <a:lnTo>
                      <a:pt x="8" y="28"/>
                    </a:lnTo>
                    <a:lnTo>
                      <a:pt x="4" y="37"/>
                    </a:lnTo>
                    <a:lnTo>
                      <a:pt x="3" y="43"/>
                    </a:lnTo>
                    <a:lnTo>
                      <a:pt x="1" y="46"/>
                    </a:lnTo>
                    <a:lnTo>
                      <a:pt x="0" y="48"/>
                    </a:lnTo>
                    <a:lnTo>
                      <a:pt x="1" y="49"/>
                    </a:lnTo>
                    <a:lnTo>
                      <a:pt x="1" y="53"/>
                    </a:lnTo>
                    <a:lnTo>
                      <a:pt x="3" y="58"/>
                    </a:lnTo>
                    <a:lnTo>
                      <a:pt x="4" y="66"/>
                    </a:lnTo>
                    <a:lnTo>
                      <a:pt x="8" y="78"/>
                    </a:lnTo>
                    <a:lnTo>
                      <a:pt x="9" y="9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0" name="Freeform 260">
                <a:extLst>
                  <a:ext uri="{FF2B5EF4-FFF2-40B4-BE49-F238E27FC236}">
                    <a16:creationId xmlns:a16="http://schemas.microsoft.com/office/drawing/2014/main" id="{19E6345D-6635-E9EA-4FB0-DA4288A27AAA}"/>
                  </a:ext>
                </a:extLst>
              </p:cNvPr>
              <p:cNvSpPr>
                <a:spLocks/>
              </p:cNvSpPr>
              <p:nvPr/>
            </p:nvSpPr>
            <p:spPr bwMode="auto">
              <a:xfrm>
                <a:off x="4288" y="1007"/>
                <a:ext cx="36" cy="34"/>
              </a:xfrm>
              <a:custGeom>
                <a:avLst/>
                <a:gdLst>
                  <a:gd name="T0" fmla="*/ 35 w 36"/>
                  <a:gd name="T1" fmla="*/ 0 h 34"/>
                  <a:gd name="T2" fmla="*/ 27 w 36"/>
                  <a:gd name="T3" fmla="*/ 0 h 34"/>
                  <a:gd name="T4" fmla="*/ 21 w 36"/>
                  <a:gd name="T5" fmla="*/ 2 h 34"/>
                  <a:gd name="T6" fmla="*/ 15 w 36"/>
                  <a:gd name="T7" fmla="*/ 5 h 34"/>
                  <a:gd name="T8" fmla="*/ 10 w 36"/>
                  <a:gd name="T9" fmla="*/ 9 h 34"/>
                  <a:gd name="T10" fmla="*/ 6 w 36"/>
                  <a:gd name="T11" fmla="*/ 14 h 34"/>
                  <a:gd name="T12" fmla="*/ 3 w 36"/>
                  <a:gd name="T13" fmla="*/ 20 h 34"/>
                  <a:gd name="T14" fmla="*/ 1 w 36"/>
                  <a:gd name="T15" fmla="*/ 26 h 34"/>
                  <a:gd name="T16" fmla="*/ 0 w 36"/>
                  <a:gd name="T17" fmla="*/ 32 h 34"/>
                  <a:gd name="T18" fmla="*/ 4 w 36"/>
                  <a:gd name="T19" fmla="*/ 33 h 34"/>
                  <a:gd name="T20" fmla="*/ 5 w 36"/>
                  <a:gd name="T21" fmla="*/ 27 h 34"/>
                  <a:gd name="T22" fmla="*/ 7 w 36"/>
                  <a:gd name="T23" fmla="*/ 22 h 34"/>
                  <a:gd name="T24" fmla="*/ 9 w 36"/>
                  <a:gd name="T25" fmla="*/ 16 h 34"/>
                  <a:gd name="T26" fmla="*/ 13 w 36"/>
                  <a:gd name="T27" fmla="*/ 12 h 34"/>
                  <a:gd name="T28" fmla="*/ 17 w 36"/>
                  <a:gd name="T29" fmla="*/ 8 h 34"/>
                  <a:gd name="T30" fmla="*/ 22 w 36"/>
                  <a:gd name="T31" fmla="*/ 6 h 34"/>
                  <a:gd name="T32" fmla="*/ 28 w 36"/>
                  <a:gd name="T33" fmla="*/ 4 h 34"/>
                  <a:gd name="T34" fmla="*/ 35 w 36"/>
                  <a:gd name="T35" fmla="*/ 4 h 34"/>
                  <a:gd name="T36" fmla="*/ 35 w 36"/>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34">
                    <a:moveTo>
                      <a:pt x="35" y="0"/>
                    </a:moveTo>
                    <a:lnTo>
                      <a:pt x="27" y="0"/>
                    </a:lnTo>
                    <a:lnTo>
                      <a:pt x="21" y="2"/>
                    </a:lnTo>
                    <a:lnTo>
                      <a:pt x="15" y="5"/>
                    </a:lnTo>
                    <a:lnTo>
                      <a:pt x="10" y="9"/>
                    </a:lnTo>
                    <a:lnTo>
                      <a:pt x="6" y="14"/>
                    </a:lnTo>
                    <a:lnTo>
                      <a:pt x="3" y="20"/>
                    </a:lnTo>
                    <a:lnTo>
                      <a:pt x="1" y="26"/>
                    </a:lnTo>
                    <a:lnTo>
                      <a:pt x="0" y="32"/>
                    </a:lnTo>
                    <a:lnTo>
                      <a:pt x="4" y="33"/>
                    </a:lnTo>
                    <a:lnTo>
                      <a:pt x="5" y="27"/>
                    </a:lnTo>
                    <a:lnTo>
                      <a:pt x="7" y="22"/>
                    </a:lnTo>
                    <a:lnTo>
                      <a:pt x="9" y="16"/>
                    </a:lnTo>
                    <a:lnTo>
                      <a:pt x="13" y="12"/>
                    </a:lnTo>
                    <a:lnTo>
                      <a:pt x="17" y="8"/>
                    </a:lnTo>
                    <a:lnTo>
                      <a:pt x="22" y="6"/>
                    </a:lnTo>
                    <a:lnTo>
                      <a:pt x="28" y="4"/>
                    </a:lnTo>
                    <a:lnTo>
                      <a:pt x="35" y="4"/>
                    </a:lnTo>
                    <a:lnTo>
                      <a:pt x="3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1" name="Freeform 261">
                <a:extLst>
                  <a:ext uri="{FF2B5EF4-FFF2-40B4-BE49-F238E27FC236}">
                    <a16:creationId xmlns:a16="http://schemas.microsoft.com/office/drawing/2014/main" id="{ABADA24E-9985-559B-34B3-01EC260A8366}"/>
                  </a:ext>
                </a:extLst>
              </p:cNvPr>
              <p:cNvSpPr>
                <a:spLocks/>
              </p:cNvSpPr>
              <p:nvPr/>
            </p:nvSpPr>
            <p:spPr bwMode="auto">
              <a:xfrm>
                <a:off x="4235" y="1100"/>
                <a:ext cx="72" cy="89"/>
              </a:xfrm>
              <a:custGeom>
                <a:avLst/>
                <a:gdLst>
                  <a:gd name="T0" fmla="*/ 71 w 72"/>
                  <a:gd name="T1" fmla="*/ 0 h 89"/>
                  <a:gd name="T2" fmla="*/ 71 w 72"/>
                  <a:gd name="T3" fmla="*/ 0 h 89"/>
                  <a:gd name="T4" fmla="*/ 67 w 72"/>
                  <a:gd name="T5" fmla="*/ 6 h 89"/>
                  <a:gd name="T6" fmla="*/ 63 w 72"/>
                  <a:gd name="T7" fmla="*/ 12 h 89"/>
                  <a:gd name="T8" fmla="*/ 59 w 72"/>
                  <a:gd name="T9" fmla="*/ 18 h 89"/>
                  <a:gd name="T10" fmla="*/ 54 w 72"/>
                  <a:gd name="T11" fmla="*/ 24 h 89"/>
                  <a:gd name="T12" fmla="*/ 50 w 72"/>
                  <a:gd name="T13" fmla="*/ 29 h 89"/>
                  <a:gd name="T14" fmla="*/ 46 w 72"/>
                  <a:gd name="T15" fmla="*/ 34 h 89"/>
                  <a:gd name="T16" fmla="*/ 41 w 72"/>
                  <a:gd name="T17" fmla="*/ 40 h 89"/>
                  <a:gd name="T18" fmla="*/ 37 w 72"/>
                  <a:gd name="T19" fmla="*/ 45 h 89"/>
                  <a:gd name="T20" fmla="*/ 32 w 72"/>
                  <a:gd name="T21" fmla="*/ 50 h 89"/>
                  <a:gd name="T22" fmla="*/ 27 w 72"/>
                  <a:gd name="T23" fmla="*/ 56 h 89"/>
                  <a:gd name="T24" fmla="*/ 23 w 72"/>
                  <a:gd name="T25" fmla="*/ 61 h 89"/>
                  <a:gd name="T26" fmla="*/ 18 w 72"/>
                  <a:gd name="T27" fmla="*/ 66 h 89"/>
                  <a:gd name="T28" fmla="*/ 13 w 72"/>
                  <a:gd name="T29" fmla="*/ 71 h 89"/>
                  <a:gd name="T30" fmla="*/ 9 w 72"/>
                  <a:gd name="T31" fmla="*/ 77 h 89"/>
                  <a:gd name="T32" fmla="*/ 4 w 72"/>
                  <a:gd name="T33" fmla="*/ 83 h 89"/>
                  <a:gd name="T34" fmla="*/ 0 w 72"/>
                  <a:gd name="T35" fmla="*/ 88 h 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89">
                    <a:moveTo>
                      <a:pt x="71" y="0"/>
                    </a:moveTo>
                    <a:lnTo>
                      <a:pt x="71" y="0"/>
                    </a:lnTo>
                    <a:lnTo>
                      <a:pt x="67" y="6"/>
                    </a:lnTo>
                    <a:lnTo>
                      <a:pt x="63" y="12"/>
                    </a:lnTo>
                    <a:lnTo>
                      <a:pt x="59" y="18"/>
                    </a:lnTo>
                    <a:lnTo>
                      <a:pt x="54" y="24"/>
                    </a:lnTo>
                    <a:lnTo>
                      <a:pt x="50" y="29"/>
                    </a:lnTo>
                    <a:lnTo>
                      <a:pt x="46" y="34"/>
                    </a:lnTo>
                    <a:lnTo>
                      <a:pt x="41" y="40"/>
                    </a:lnTo>
                    <a:lnTo>
                      <a:pt x="37" y="45"/>
                    </a:lnTo>
                    <a:lnTo>
                      <a:pt x="32" y="50"/>
                    </a:lnTo>
                    <a:lnTo>
                      <a:pt x="27" y="56"/>
                    </a:lnTo>
                    <a:lnTo>
                      <a:pt x="23" y="61"/>
                    </a:lnTo>
                    <a:lnTo>
                      <a:pt x="18" y="66"/>
                    </a:lnTo>
                    <a:lnTo>
                      <a:pt x="13" y="71"/>
                    </a:lnTo>
                    <a:lnTo>
                      <a:pt x="9" y="77"/>
                    </a:lnTo>
                    <a:lnTo>
                      <a:pt x="4" y="83"/>
                    </a:lnTo>
                    <a:lnTo>
                      <a:pt x="0" y="8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2" name="Freeform 262">
                <a:extLst>
                  <a:ext uri="{FF2B5EF4-FFF2-40B4-BE49-F238E27FC236}">
                    <a16:creationId xmlns:a16="http://schemas.microsoft.com/office/drawing/2014/main" id="{CADE3BC3-C032-C9A9-C148-F9E106463CCB}"/>
                  </a:ext>
                </a:extLst>
              </p:cNvPr>
              <p:cNvSpPr>
                <a:spLocks/>
              </p:cNvSpPr>
              <p:nvPr/>
            </p:nvSpPr>
            <p:spPr bwMode="auto">
              <a:xfrm>
                <a:off x="4180" y="1325"/>
                <a:ext cx="30" cy="168"/>
              </a:xfrm>
              <a:custGeom>
                <a:avLst/>
                <a:gdLst>
                  <a:gd name="T0" fmla="*/ 29 w 30"/>
                  <a:gd name="T1" fmla="*/ 0 h 168"/>
                  <a:gd name="T2" fmla="*/ 29 w 30"/>
                  <a:gd name="T3" fmla="*/ 0 h 168"/>
                  <a:gd name="T4" fmla="*/ 27 w 30"/>
                  <a:gd name="T5" fmla="*/ 5 h 168"/>
                  <a:gd name="T6" fmla="*/ 26 w 30"/>
                  <a:gd name="T7" fmla="*/ 10 h 168"/>
                  <a:gd name="T8" fmla="*/ 24 w 30"/>
                  <a:gd name="T9" fmla="*/ 16 h 168"/>
                  <a:gd name="T10" fmla="*/ 22 w 30"/>
                  <a:gd name="T11" fmla="*/ 21 h 168"/>
                  <a:gd name="T12" fmla="*/ 20 w 30"/>
                  <a:gd name="T13" fmla="*/ 26 h 168"/>
                  <a:gd name="T14" fmla="*/ 18 w 30"/>
                  <a:gd name="T15" fmla="*/ 32 h 168"/>
                  <a:gd name="T16" fmla="*/ 16 w 30"/>
                  <a:gd name="T17" fmla="*/ 37 h 168"/>
                  <a:gd name="T18" fmla="*/ 14 w 30"/>
                  <a:gd name="T19" fmla="*/ 42 h 168"/>
                  <a:gd name="T20" fmla="*/ 12 w 30"/>
                  <a:gd name="T21" fmla="*/ 47 h 168"/>
                  <a:gd name="T22" fmla="*/ 10 w 30"/>
                  <a:gd name="T23" fmla="*/ 53 h 168"/>
                  <a:gd name="T24" fmla="*/ 9 w 30"/>
                  <a:gd name="T25" fmla="*/ 58 h 168"/>
                  <a:gd name="T26" fmla="*/ 7 w 30"/>
                  <a:gd name="T27" fmla="*/ 63 h 168"/>
                  <a:gd name="T28" fmla="*/ 6 w 30"/>
                  <a:gd name="T29" fmla="*/ 69 h 168"/>
                  <a:gd name="T30" fmla="*/ 4 w 30"/>
                  <a:gd name="T31" fmla="*/ 75 h 168"/>
                  <a:gd name="T32" fmla="*/ 4 w 30"/>
                  <a:gd name="T33" fmla="*/ 80 h 168"/>
                  <a:gd name="T34" fmla="*/ 3 w 30"/>
                  <a:gd name="T35" fmla="*/ 85 h 168"/>
                  <a:gd name="T36" fmla="*/ 3 w 30"/>
                  <a:gd name="T37" fmla="*/ 91 h 168"/>
                  <a:gd name="T38" fmla="*/ 2 w 30"/>
                  <a:gd name="T39" fmla="*/ 96 h 168"/>
                  <a:gd name="T40" fmla="*/ 2 w 30"/>
                  <a:gd name="T41" fmla="*/ 101 h 168"/>
                  <a:gd name="T42" fmla="*/ 1 w 30"/>
                  <a:gd name="T43" fmla="*/ 107 h 168"/>
                  <a:gd name="T44" fmla="*/ 1 w 30"/>
                  <a:gd name="T45" fmla="*/ 112 h 168"/>
                  <a:gd name="T46" fmla="*/ 0 w 30"/>
                  <a:gd name="T47" fmla="*/ 117 h 168"/>
                  <a:gd name="T48" fmla="*/ 0 w 30"/>
                  <a:gd name="T49" fmla="*/ 123 h 168"/>
                  <a:gd name="T50" fmla="*/ 0 w 30"/>
                  <a:gd name="T51" fmla="*/ 128 h 168"/>
                  <a:gd name="T52" fmla="*/ 0 w 30"/>
                  <a:gd name="T53" fmla="*/ 133 h 168"/>
                  <a:gd name="T54" fmla="*/ 1 w 30"/>
                  <a:gd name="T55" fmla="*/ 139 h 168"/>
                  <a:gd name="T56" fmla="*/ 2 w 30"/>
                  <a:gd name="T57" fmla="*/ 144 h 168"/>
                  <a:gd name="T58" fmla="*/ 3 w 30"/>
                  <a:gd name="T59" fmla="*/ 149 h 168"/>
                  <a:gd name="T60" fmla="*/ 4 w 30"/>
                  <a:gd name="T61" fmla="*/ 153 h 168"/>
                  <a:gd name="T62" fmla="*/ 7 w 30"/>
                  <a:gd name="T63" fmla="*/ 158 h 168"/>
                  <a:gd name="T64" fmla="*/ 10 w 30"/>
                  <a:gd name="T65" fmla="*/ 163 h 168"/>
                  <a:gd name="T66" fmla="*/ 13 w 30"/>
                  <a:gd name="T67" fmla="*/ 16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168">
                    <a:moveTo>
                      <a:pt x="29" y="0"/>
                    </a:moveTo>
                    <a:lnTo>
                      <a:pt x="29" y="0"/>
                    </a:lnTo>
                    <a:lnTo>
                      <a:pt x="27" y="5"/>
                    </a:lnTo>
                    <a:lnTo>
                      <a:pt x="26" y="10"/>
                    </a:lnTo>
                    <a:lnTo>
                      <a:pt x="24" y="16"/>
                    </a:lnTo>
                    <a:lnTo>
                      <a:pt x="22" y="21"/>
                    </a:lnTo>
                    <a:lnTo>
                      <a:pt x="20" y="26"/>
                    </a:lnTo>
                    <a:lnTo>
                      <a:pt x="18" y="32"/>
                    </a:lnTo>
                    <a:lnTo>
                      <a:pt x="16" y="37"/>
                    </a:lnTo>
                    <a:lnTo>
                      <a:pt x="14" y="42"/>
                    </a:lnTo>
                    <a:lnTo>
                      <a:pt x="12" y="47"/>
                    </a:lnTo>
                    <a:lnTo>
                      <a:pt x="10" y="53"/>
                    </a:lnTo>
                    <a:lnTo>
                      <a:pt x="9" y="58"/>
                    </a:lnTo>
                    <a:lnTo>
                      <a:pt x="7" y="63"/>
                    </a:lnTo>
                    <a:lnTo>
                      <a:pt x="6" y="69"/>
                    </a:lnTo>
                    <a:lnTo>
                      <a:pt x="4" y="75"/>
                    </a:lnTo>
                    <a:lnTo>
                      <a:pt x="4" y="80"/>
                    </a:lnTo>
                    <a:lnTo>
                      <a:pt x="3" y="85"/>
                    </a:lnTo>
                    <a:lnTo>
                      <a:pt x="3" y="91"/>
                    </a:lnTo>
                    <a:lnTo>
                      <a:pt x="2" y="96"/>
                    </a:lnTo>
                    <a:lnTo>
                      <a:pt x="2" y="101"/>
                    </a:lnTo>
                    <a:lnTo>
                      <a:pt x="1" y="107"/>
                    </a:lnTo>
                    <a:lnTo>
                      <a:pt x="1" y="112"/>
                    </a:lnTo>
                    <a:lnTo>
                      <a:pt x="0" y="117"/>
                    </a:lnTo>
                    <a:lnTo>
                      <a:pt x="0" y="123"/>
                    </a:lnTo>
                    <a:lnTo>
                      <a:pt x="0" y="128"/>
                    </a:lnTo>
                    <a:lnTo>
                      <a:pt x="0" y="133"/>
                    </a:lnTo>
                    <a:lnTo>
                      <a:pt x="1" y="139"/>
                    </a:lnTo>
                    <a:lnTo>
                      <a:pt x="2" y="144"/>
                    </a:lnTo>
                    <a:lnTo>
                      <a:pt x="3" y="149"/>
                    </a:lnTo>
                    <a:lnTo>
                      <a:pt x="4" y="153"/>
                    </a:lnTo>
                    <a:lnTo>
                      <a:pt x="7" y="158"/>
                    </a:lnTo>
                    <a:lnTo>
                      <a:pt x="10" y="163"/>
                    </a:lnTo>
                    <a:lnTo>
                      <a:pt x="13" y="16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3" name="Freeform 263">
                <a:extLst>
                  <a:ext uri="{FF2B5EF4-FFF2-40B4-BE49-F238E27FC236}">
                    <a16:creationId xmlns:a16="http://schemas.microsoft.com/office/drawing/2014/main" id="{1D8184EB-CF2C-9598-478B-78D8A2746D03}"/>
                  </a:ext>
                </a:extLst>
              </p:cNvPr>
              <p:cNvSpPr>
                <a:spLocks/>
              </p:cNvSpPr>
              <p:nvPr/>
            </p:nvSpPr>
            <p:spPr bwMode="auto">
              <a:xfrm>
                <a:off x="4116" y="1203"/>
                <a:ext cx="117" cy="263"/>
              </a:xfrm>
              <a:custGeom>
                <a:avLst/>
                <a:gdLst>
                  <a:gd name="T0" fmla="*/ 116 w 117"/>
                  <a:gd name="T1" fmla="*/ 0 h 263"/>
                  <a:gd name="T2" fmla="*/ 116 w 117"/>
                  <a:gd name="T3" fmla="*/ 0 h 263"/>
                  <a:gd name="T4" fmla="*/ 114 w 117"/>
                  <a:gd name="T5" fmla="*/ 2 h 263"/>
                  <a:gd name="T6" fmla="*/ 111 w 117"/>
                  <a:gd name="T7" fmla="*/ 4 h 263"/>
                  <a:gd name="T8" fmla="*/ 110 w 117"/>
                  <a:gd name="T9" fmla="*/ 6 h 263"/>
                  <a:gd name="T10" fmla="*/ 108 w 117"/>
                  <a:gd name="T11" fmla="*/ 9 h 263"/>
                  <a:gd name="T12" fmla="*/ 107 w 117"/>
                  <a:gd name="T13" fmla="*/ 11 h 263"/>
                  <a:gd name="T14" fmla="*/ 106 w 117"/>
                  <a:gd name="T15" fmla="*/ 13 h 263"/>
                  <a:gd name="T16" fmla="*/ 106 w 117"/>
                  <a:gd name="T17" fmla="*/ 15 h 263"/>
                  <a:gd name="T18" fmla="*/ 106 w 117"/>
                  <a:gd name="T19" fmla="*/ 17 h 263"/>
                  <a:gd name="T20" fmla="*/ 104 w 117"/>
                  <a:gd name="T21" fmla="*/ 29 h 263"/>
                  <a:gd name="T22" fmla="*/ 102 w 117"/>
                  <a:gd name="T23" fmla="*/ 41 h 263"/>
                  <a:gd name="T24" fmla="*/ 100 w 117"/>
                  <a:gd name="T25" fmla="*/ 53 h 263"/>
                  <a:gd name="T26" fmla="*/ 97 w 117"/>
                  <a:gd name="T27" fmla="*/ 64 h 263"/>
                  <a:gd name="T28" fmla="*/ 94 w 117"/>
                  <a:gd name="T29" fmla="*/ 75 h 263"/>
                  <a:gd name="T30" fmla="*/ 90 w 117"/>
                  <a:gd name="T31" fmla="*/ 86 h 263"/>
                  <a:gd name="T32" fmla="*/ 86 w 117"/>
                  <a:gd name="T33" fmla="*/ 96 h 263"/>
                  <a:gd name="T34" fmla="*/ 81 w 117"/>
                  <a:gd name="T35" fmla="*/ 106 h 263"/>
                  <a:gd name="T36" fmla="*/ 75 w 117"/>
                  <a:gd name="T37" fmla="*/ 116 h 263"/>
                  <a:gd name="T38" fmla="*/ 69 w 117"/>
                  <a:gd name="T39" fmla="*/ 125 h 263"/>
                  <a:gd name="T40" fmla="*/ 62 w 117"/>
                  <a:gd name="T41" fmla="*/ 134 h 263"/>
                  <a:gd name="T42" fmla="*/ 56 w 117"/>
                  <a:gd name="T43" fmla="*/ 143 h 263"/>
                  <a:gd name="T44" fmla="*/ 48 w 117"/>
                  <a:gd name="T45" fmla="*/ 152 h 263"/>
                  <a:gd name="T46" fmla="*/ 40 w 117"/>
                  <a:gd name="T47" fmla="*/ 161 h 263"/>
                  <a:gd name="T48" fmla="*/ 31 w 117"/>
                  <a:gd name="T49" fmla="*/ 169 h 263"/>
                  <a:gd name="T50" fmla="*/ 21 w 117"/>
                  <a:gd name="T51" fmla="*/ 177 h 263"/>
                  <a:gd name="T52" fmla="*/ 18 w 117"/>
                  <a:gd name="T53" fmla="*/ 181 h 263"/>
                  <a:gd name="T54" fmla="*/ 14 w 117"/>
                  <a:gd name="T55" fmla="*/ 185 h 263"/>
                  <a:gd name="T56" fmla="*/ 11 w 117"/>
                  <a:gd name="T57" fmla="*/ 190 h 263"/>
                  <a:gd name="T58" fmla="*/ 8 w 117"/>
                  <a:gd name="T59" fmla="*/ 195 h 263"/>
                  <a:gd name="T60" fmla="*/ 5 w 117"/>
                  <a:gd name="T61" fmla="*/ 200 h 263"/>
                  <a:gd name="T62" fmla="*/ 3 w 117"/>
                  <a:gd name="T63" fmla="*/ 205 h 263"/>
                  <a:gd name="T64" fmla="*/ 1 w 117"/>
                  <a:gd name="T65" fmla="*/ 211 h 263"/>
                  <a:gd name="T66" fmla="*/ 1 w 117"/>
                  <a:gd name="T67" fmla="*/ 217 h 263"/>
                  <a:gd name="T68" fmla="*/ 0 w 117"/>
                  <a:gd name="T69" fmla="*/ 222 h 263"/>
                  <a:gd name="T70" fmla="*/ 0 w 117"/>
                  <a:gd name="T71" fmla="*/ 228 h 263"/>
                  <a:gd name="T72" fmla="*/ 1 w 117"/>
                  <a:gd name="T73" fmla="*/ 234 h 263"/>
                  <a:gd name="T74" fmla="*/ 1 w 117"/>
                  <a:gd name="T75" fmla="*/ 240 h 263"/>
                  <a:gd name="T76" fmla="*/ 3 w 117"/>
                  <a:gd name="T77" fmla="*/ 246 h 263"/>
                  <a:gd name="T78" fmla="*/ 6 w 117"/>
                  <a:gd name="T79" fmla="*/ 251 h 263"/>
                  <a:gd name="T80" fmla="*/ 9 w 117"/>
                  <a:gd name="T81" fmla="*/ 257 h 263"/>
                  <a:gd name="T82" fmla="*/ 13 w 117"/>
                  <a:gd name="T83" fmla="*/ 262 h 2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7" h="263">
                    <a:moveTo>
                      <a:pt x="116" y="0"/>
                    </a:moveTo>
                    <a:lnTo>
                      <a:pt x="116" y="0"/>
                    </a:lnTo>
                    <a:lnTo>
                      <a:pt x="114" y="2"/>
                    </a:lnTo>
                    <a:lnTo>
                      <a:pt x="111" y="4"/>
                    </a:lnTo>
                    <a:lnTo>
                      <a:pt x="110" y="6"/>
                    </a:lnTo>
                    <a:lnTo>
                      <a:pt x="108" y="9"/>
                    </a:lnTo>
                    <a:lnTo>
                      <a:pt x="107" y="11"/>
                    </a:lnTo>
                    <a:lnTo>
                      <a:pt x="106" y="13"/>
                    </a:lnTo>
                    <a:lnTo>
                      <a:pt x="106" y="15"/>
                    </a:lnTo>
                    <a:lnTo>
                      <a:pt x="106" y="17"/>
                    </a:lnTo>
                    <a:lnTo>
                      <a:pt x="104" y="29"/>
                    </a:lnTo>
                    <a:lnTo>
                      <a:pt x="102" y="41"/>
                    </a:lnTo>
                    <a:lnTo>
                      <a:pt x="100" y="53"/>
                    </a:lnTo>
                    <a:lnTo>
                      <a:pt x="97" y="64"/>
                    </a:lnTo>
                    <a:lnTo>
                      <a:pt x="94" y="75"/>
                    </a:lnTo>
                    <a:lnTo>
                      <a:pt x="90" y="86"/>
                    </a:lnTo>
                    <a:lnTo>
                      <a:pt x="86" y="96"/>
                    </a:lnTo>
                    <a:lnTo>
                      <a:pt x="81" y="106"/>
                    </a:lnTo>
                    <a:lnTo>
                      <a:pt x="75" y="116"/>
                    </a:lnTo>
                    <a:lnTo>
                      <a:pt x="69" y="125"/>
                    </a:lnTo>
                    <a:lnTo>
                      <a:pt x="62" y="134"/>
                    </a:lnTo>
                    <a:lnTo>
                      <a:pt x="56" y="143"/>
                    </a:lnTo>
                    <a:lnTo>
                      <a:pt x="48" y="152"/>
                    </a:lnTo>
                    <a:lnTo>
                      <a:pt x="40" y="161"/>
                    </a:lnTo>
                    <a:lnTo>
                      <a:pt x="31" y="169"/>
                    </a:lnTo>
                    <a:lnTo>
                      <a:pt x="21" y="177"/>
                    </a:lnTo>
                    <a:lnTo>
                      <a:pt x="18" y="181"/>
                    </a:lnTo>
                    <a:lnTo>
                      <a:pt x="14" y="185"/>
                    </a:lnTo>
                    <a:lnTo>
                      <a:pt x="11" y="190"/>
                    </a:lnTo>
                    <a:lnTo>
                      <a:pt x="8" y="195"/>
                    </a:lnTo>
                    <a:lnTo>
                      <a:pt x="5" y="200"/>
                    </a:lnTo>
                    <a:lnTo>
                      <a:pt x="3" y="205"/>
                    </a:lnTo>
                    <a:lnTo>
                      <a:pt x="1" y="211"/>
                    </a:lnTo>
                    <a:lnTo>
                      <a:pt x="1" y="217"/>
                    </a:lnTo>
                    <a:lnTo>
                      <a:pt x="0" y="222"/>
                    </a:lnTo>
                    <a:lnTo>
                      <a:pt x="0" y="228"/>
                    </a:lnTo>
                    <a:lnTo>
                      <a:pt x="1" y="234"/>
                    </a:lnTo>
                    <a:lnTo>
                      <a:pt x="1" y="240"/>
                    </a:lnTo>
                    <a:lnTo>
                      <a:pt x="3" y="246"/>
                    </a:lnTo>
                    <a:lnTo>
                      <a:pt x="6" y="251"/>
                    </a:lnTo>
                    <a:lnTo>
                      <a:pt x="9" y="257"/>
                    </a:lnTo>
                    <a:lnTo>
                      <a:pt x="13" y="26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4" name="Freeform 264">
                <a:extLst>
                  <a:ext uri="{FF2B5EF4-FFF2-40B4-BE49-F238E27FC236}">
                    <a16:creationId xmlns:a16="http://schemas.microsoft.com/office/drawing/2014/main" id="{C36231C6-EF75-F116-5FCE-3BCF09D8978A}"/>
                  </a:ext>
                </a:extLst>
              </p:cNvPr>
              <p:cNvSpPr>
                <a:spLocks/>
              </p:cNvSpPr>
              <p:nvPr/>
            </p:nvSpPr>
            <p:spPr bwMode="auto">
              <a:xfrm>
                <a:off x="4533" y="1188"/>
                <a:ext cx="47" cy="199"/>
              </a:xfrm>
              <a:custGeom>
                <a:avLst/>
                <a:gdLst>
                  <a:gd name="T0" fmla="*/ 0 w 47"/>
                  <a:gd name="T1" fmla="*/ 0 h 199"/>
                  <a:gd name="T2" fmla="*/ 0 w 47"/>
                  <a:gd name="T3" fmla="*/ 0 h 199"/>
                  <a:gd name="T4" fmla="*/ 6 w 47"/>
                  <a:gd name="T5" fmla="*/ 12 h 199"/>
                  <a:gd name="T6" fmla="*/ 13 w 47"/>
                  <a:gd name="T7" fmla="*/ 24 h 199"/>
                  <a:gd name="T8" fmla="*/ 18 w 47"/>
                  <a:gd name="T9" fmla="*/ 35 h 199"/>
                  <a:gd name="T10" fmla="*/ 23 w 47"/>
                  <a:gd name="T11" fmla="*/ 47 h 199"/>
                  <a:gd name="T12" fmla="*/ 26 w 47"/>
                  <a:gd name="T13" fmla="*/ 59 h 199"/>
                  <a:gd name="T14" fmla="*/ 30 w 47"/>
                  <a:gd name="T15" fmla="*/ 71 h 199"/>
                  <a:gd name="T16" fmla="*/ 33 w 47"/>
                  <a:gd name="T17" fmla="*/ 83 h 199"/>
                  <a:gd name="T18" fmla="*/ 36 w 47"/>
                  <a:gd name="T19" fmla="*/ 96 h 199"/>
                  <a:gd name="T20" fmla="*/ 39 w 47"/>
                  <a:gd name="T21" fmla="*/ 109 h 199"/>
                  <a:gd name="T22" fmla="*/ 41 w 47"/>
                  <a:gd name="T23" fmla="*/ 121 h 199"/>
                  <a:gd name="T24" fmla="*/ 43 w 47"/>
                  <a:gd name="T25" fmla="*/ 134 h 199"/>
                  <a:gd name="T26" fmla="*/ 44 w 47"/>
                  <a:gd name="T27" fmla="*/ 147 h 199"/>
                  <a:gd name="T28" fmla="*/ 45 w 47"/>
                  <a:gd name="T29" fmla="*/ 160 h 199"/>
                  <a:gd name="T30" fmla="*/ 45 w 47"/>
                  <a:gd name="T31" fmla="*/ 173 h 199"/>
                  <a:gd name="T32" fmla="*/ 46 w 47"/>
                  <a:gd name="T33" fmla="*/ 185 h 199"/>
                  <a:gd name="T34" fmla="*/ 46 w 47"/>
                  <a:gd name="T35" fmla="*/ 198 h 1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199">
                    <a:moveTo>
                      <a:pt x="0" y="0"/>
                    </a:moveTo>
                    <a:lnTo>
                      <a:pt x="0" y="0"/>
                    </a:lnTo>
                    <a:lnTo>
                      <a:pt x="6" y="12"/>
                    </a:lnTo>
                    <a:lnTo>
                      <a:pt x="13" y="24"/>
                    </a:lnTo>
                    <a:lnTo>
                      <a:pt x="18" y="35"/>
                    </a:lnTo>
                    <a:lnTo>
                      <a:pt x="23" y="47"/>
                    </a:lnTo>
                    <a:lnTo>
                      <a:pt x="26" y="59"/>
                    </a:lnTo>
                    <a:lnTo>
                      <a:pt x="30" y="71"/>
                    </a:lnTo>
                    <a:lnTo>
                      <a:pt x="33" y="83"/>
                    </a:lnTo>
                    <a:lnTo>
                      <a:pt x="36" y="96"/>
                    </a:lnTo>
                    <a:lnTo>
                      <a:pt x="39" y="109"/>
                    </a:lnTo>
                    <a:lnTo>
                      <a:pt x="41" y="121"/>
                    </a:lnTo>
                    <a:lnTo>
                      <a:pt x="43" y="134"/>
                    </a:lnTo>
                    <a:lnTo>
                      <a:pt x="44" y="147"/>
                    </a:lnTo>
                    <a:lnTo>
                      <a:pt x="45" y="160"/>
                    </a:lnTo>
                    <a:lnTo>
                      <a:pt x="45" y="173"/>
                    </a:lnTo>
                    <a:lnTo>
                      <a:pt x="46" y="185"/>
                    </a:lnTo>
                    <a:lnTo>
                      <a:pt x="46" y="19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5" name="Freeform 265">
                <a:extLst>
                  <a:ext uri="{FF2B5EF4-FFF2-40B4-BE49-F238E27FC236}">
                    <a16:creationId xmlns:a16="http://schemas.microsoft.com/office/drawing/2014/main" id="{17DD64BF-B24F-5F13-BC2A-105A37CA95AC}"/>
                  </a:ext>
                </a:extLst>
              </p:cNvPr>
              <p:cNvSpPr>
                <a:spLocks/>
              </p:cNvSpPr>
              <p:nvPr/>
            </p:nvSpPr>
            <p:spPr bwMode="auto">
              <a:xfrm>
                <a:off x="4321" y="2791"/>
                <a:ext cx="107" cy="131"/>
              </a:xfrm>
              <a:custGeom>
                <a:avLst/>
                <a:gdLst>
                  <a:gd name="T0" fmla="*/ 42 w 107"/>
                  <a:gd name="T1" fmla="*/ 0 h 131"/>
                  <a:gd name="T2" fmla="*/ 1 w 107"/>
                  <a:gd name="T3" fmla="*/ 2 h 131"/>
                  <a:gd name="T4" fmla="*/ 0 w 107"/>
                  <a:gd name="T5" fmla="*/ 19 h 131"/>
                  <a:gd name="T6" fmla="*/ 27 w 107"/>
                  <a:gd name="T7" fmla="*/ 95 h 131"/>
                  <a:gd name="T8" fmla="*/ 18 w 107"/>
                  <a:gd name="T9" fmla="*/ 102 h 131"/>
                  <a:gd name="T10" fmla="*/ 39 w 107"/>
                  <a:gd name="T11" fmla="*/ 130 h 131"/>
                  <a:gd name="T12" fmla="*/ 66 w 107"/>
                  <a:gd name="T13" fmla="*/ 119 h 131"/>
                  <a:gd name="T14" fmla="*/ 72 w 107"/>
                  <a:gd name="T15" fmla="*/ 107 h 131"/>
                  <a:gd name="T16" fmla="*/ 68 w 107"/>
                  <a:gd name="T17" fmla="*/ 95 h 131"/>
                  <a:gd name="T18" fmla="*/ 90 w 107"/>
                  <a:gd name="T19" fmla="*/ 27 h 131"/>
                  <a:gd name="T20" fmla="*/ 106 w 107"/>
                  <a:gd name="T21" fmla="*/ 5 h 131"/>
                  <a:gd name="T22" fmla="*/ 87 w 107"/>
                  <a:gd name="T23" fmla="*/ 0 h 131"/>
                  <a:gd name="T24" fmla="*/ 42 w 107"/>
                  <a:gd name="T25" fmla="*/ 0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7" h="131">
                    <a:moveTo>
                      <a:pt x="42" y="0"/>
                    </a:moveTo>
                    <a:lnTo>
                      <a:pt x="1" y="2"/>
                    </a:lnTo>
                    <a:lnTo>
                      <a:pt x="0" y="19"/>
                    </a:lnTo>
                    <a:lnTo>
                      <a:pt x="27" y="95"/>
                    </a:lnTo>
                    <a:lnTo>
                      <a:pt x="18" y="102"/>
                    </a:lnTo>
                    <a:lnTo>
                      <a:pt x="39" y="130"/>
                    </a:lnTo>
                    <a:lnTo>
                      <a:pt x="66" y="119"/>
                    </a:lnTo>
                    <a:lnTo>
                      <a:pt x="72" y="107"/>
                    </a:lnTo>
                    <a:lnTo>
                      <a:pt x="68" y="95"/>
                    </a:lnTo>
                    <a:lnTo>
                      <a:pt x="90" y="27"/>
                    </a:lnTo>
                    <a:lnTo>
                      <a:pt x="106" y="5"/>
                    </a:lnTo>
                    <a:lnTo>
                      <a:pt x="87" y="0"/>
                    </a:lnTo>
                    <a:lnTo>
                      <a:pt x="4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6" name="Freeform 266">
                <a:extLst>
                  <a:ext uri="{FF2B5EF4-FFF2-40B4-BE49-F238E27FC236}">
                    <a16:creationId xmlns:a16="http://schemas.microsoft.com/office/drawing/2014/main" id="{89919CD3-8D48-73DD-6A94-0A687CF12C6E}"/>
                  </a:ext>
                </a:extLst>
              </p:cNvPr>
              <p:cNvSpPr>
                <a:spLocks/>
              </p:cNvSpPr>
              <p:nvPr/>
            </p:nvSpPr>
            <p:spPr bwMode="auto">
              <a:xfrm>
                <a:off x="4310" y="2777"/>
                <a:ext cx="128" cy="124"/>
              </a:xfrm>
              <a:custGeom>
                <a:avLst/>
                <a:gdLst>
                  <a:gd name="T0" fmla="*/ 75 w 128"/>
                  <a:gd name="T1" fmla="*/ 120 h 124"/>
                  <a:gd name="T2" fmla="*/ 61 w 128"/>
                  <a:gd name="T3" fmla="*/ 123 h 124"/>
                  <a:gd name="T4" fmla="*/ 62 w 128"/>
                  <a:gd name="T5" fmla="*/ 114 h 124"/>
                  <a:gd name="T6" fmla="*/ 63 w 128"/>
                  <a:gd name="T7" fmla="*/ 103 h 124"/>
                  <a:gd name="T8" fmla="*/ 61 w 128"/>
                  <a:gd name="T9" fmla="*/ 90 h 124"/>
                  <a:gd name="T10" fmla="*/ 60 w 128"/>
                  <a:gd name="T11" fmla="*/ 77 h 124"/>
                  <a:gd name="T12" fmla="*/ 64 w 128"/>
                  <a:gd name="T13" fmla="*/ 67 h 124"/>
                  <a:gd name="T14" fmla="*/ 69 w 128"/>
                  <a:gd name="T15" fmla="*/ 55 h 124"/>
                  <a:gd name="T16" fmla="*/ 75 w 128"/>
                  <a:gd name="T17" fmla="*/ 45 h 124"/>
                  <a:gd name="T18" fmla="*/ 83 w 128"/>
                  <a:gd name="T19" fmla="*/ 37 h 124"/>
                  <a:gd name="T20" fmla="*/ 92 w 128"/>
                  <a:gd name="T21" fmla="*/ 33 h 124"/>
                  <a:gd name="T22" fmla="*/ 102 w 128"/>
                  <a:gd name="T23" fmla="*/ 28 h 124"/>
                  <a:gd name="T24" fmla="*/ 109 w 128"/>
                  <a:gd name="T25" fmla="*/ 25 h 124"/>
                  <a:gd name="T26" fmla="*/ 108 w 128"/>
                  <a:gd name="T27" fmla="*/ 20 h 124"/>
                  <a:gd name="T28" fmla="*/ 103 w 128"/>
                  <a:gd name="T29" fmla="*/ 19 h 124"/>
                  <a:gd name="T30" fmla="*/ 95 w 128"/>
                  <a:gd name="T31" fmla="*/ 20 h 124"/>
                  <a:gd name="T32" fmla="*/ 84 w 128"/>
                  <a:gd name="T33" fmla="*/ 23 h 124"/>
                  <a:gd name="T34" fmla="*/ 69 w 128"/>
                  <a:gd name="T35" fmla="*/ 26 h 124"/>
                  <a:gd name="T36" fmla="*/ 53 w 128"/>
                  <a:gd name="T37" fmla="*/ 26 h 124"/>
                  <a:gd name="T38" fmla="*/ 42 w 128"/>
                  <a:gd name="T39" fmla="*/ 24 h 124"/>
                  <a:gd name="T40" fmla="*/ 32 w 128"/>
                  <a:gd name="T41" fmla="*/ 22 h 124"/>
                  <a:gd name="T42" fmla="*/ 24 w 128"/>
                  <a:gd name="T43" fmla="*/ 21 h 124"/>
                  <a:gd name="T44" fmla="*/ 17 w 128"/>
                  <a:gd name="T45" fmla="*/ 22 h 124"/>
                  <a:gd name="T46" fmla="*/ 17 w 128"/>
                  <a:gd name="T47" fmla="*/ 27 h 124"/>
                  <a:gd name="T48" fmla="*/ 22 w 128"/>
                  <a:gd name="T49" fmla="*/ 30 h 124"/>
                  <a:gd name="T50" fmla="*/ 27 w 128"/>
                  <a:gd name="T51" fmla="*/ 32 h 124"/>
                  <a:gd name="T52" fmla="*/ 36 w 128"/>
                  <a:gd name="T53" fmla="*/ 37 h 124"/>
                  <a:gd name="T54" fmla="*/ 43 w 128"/>
                  <a:gd name="T55" fmla="*/ 47 h 124"/>
                  <a:gd name="T56" fmla="*/ 47 w 128"/>
                  <a:gd name="T57" fmla="*/ 59 h 124"/>
                  <a:gd name="T58" fmla="*/ 50 w 128"/>
                  <a:gd name="T59" fmla="*/ 69 h 124"/>
                  <a:gd name="T60" fmla="*/ 52 w 128"/>
                  <a:gd name="T61" fmla="*/ 78 h 124"/>
                  <a:gd name="T62" fmla="*/ 52 w 128"/>
                  <a:gd name="T63" fmla="*/ 90 h 124"/>
                  <a:gd name="T64" fmla="*/ 51 w 128"/>
                  <a:gd name="T65" fmla="*/ 103 h 124"/>
                  <a:gd name="T66" fmla="*/ 51 w 128"/>
                  <a:gd name="T67" fmla="*/ 113 h 124"/>
                  <a:gd name="T68" fmla="*/ 52 w 128"/>
                  <a:gd name="T69" fmla="*/ 123 h 124"/>
                  <a:gd name="T70" fmla="*/ 37 w 128"/>
                  <a:gd name="T71" fmla="*/ 120 h 124"/>
                  <a:gd name="T72" fmla="*/ 31 w 128"/>
                  <a:gd name="T73" fmla="*/ 109 h 124"/>
                  <a:gd name="T74" fmla="*/ 29 w 128"/>
                  <a:gd name="T75" fmla="*/ 100 h 124"/>
                  <a:gd name="T76" fmla="*/ 27 w 128"/>
                  <a:gd name="T77" fmla="*/ 92 h 124"/>
                  <a:gd name="T78" fmla="*/ 25 w 128"/>
                  <a:gd name="T79" fmla="*/ 83 h 124"/>
                  <a:gd name="T80" fmla="*/ 20 w 128"/>
                  <a:gd name="T81" fmla="*/ 70 h 124"/>
                  <a:gd name="T82" fmla="*/ 13 w 128"/>
                  <a:gd name="T83" fmla="*/ 56 h 124"/>
                  <a:gd name="T84" fmla="*/ 6 w 128"/>
                  <a:gd name="T85" fmla="*/ 48 h 124"/>
                  <a:gd name="T86" fmla="*/ 2 w 128"/>
                  <a:gd name="T87" fmla="*/ 42 h 124"/>
                  <a:gd name="T88" fmla="*/ 0 w 128"/>
                  <a:gd name="T89" fmla="*/ 36 h 124"/>
                  <a:gd name="T90" fmla="*/ 0 w 128"/>
                  <a:gd name="T91" fmla="*/ 28 h 124"/>
                  <a:gd name="T92" fmla="*/ 4 w 128"/>
                  <a:gd name="T93" fmla="*/ 19 h 124"/>
                  <a:gd name="T94" fmla="*/ 10 w 128"/>
                  <a:gd name="T95" fmla="*/ 12 h 124"/>
                  <a:gd name="T96" fmla="*/ 25 w 128"/>
                  <a:gd name="T97" fmla="*/ 7 h 124"/>
                  <a:gd name="T98" fmla="*/ 48 w 128"/>
                  <a:gd name="T99" fmla="*/ 2 h 124"/>
                  <a:gd name="T100" fmla="*/ 71 w 128"/>
                  <a:gd name="T101" fmla="*/ 0 h 124"/>
                  <a:gd name="T102" fmla="*/ 94 w 128"/>
                  <a:gd name="T103" fmla="*/ 4 h 124"/>
                  <a:gd name="T104" fmla="*/ 113 w 128"/>
                  <a:gd name="T105" fmla="*/ 11 h 124"/>
                  <a:gd name="T106" fmla="*/ 124 w 128"/>
                  <a:gd name="T107" fmla="*/ 19 h 124"/>
                  <a:gd name="T108" fmla="*/ 127 w 128"/>
                  <a:gd name="T109" fmla="*/ 35 h 124"/>
                  <a:gd name="T110" fmla="*/ 121 w 128"/>
                  <a:gd name="T111" fmla="*/ 48 h 124"/>
                  <a:gd name="T112" fmla="*/ 108 w 128"/>
                  <a:gd name="T113" fmla="*/ 60 h 124"/>
                  <a:gd name="T114" fmla="*/ 97 w 128"/>
                  <a:gd name="T115" fmla="*/ 72 h 124"/>
                  <a:gd name="T116" fmla="*/ 91 w 128"/>
                  <a:gd name="T117" fmla="*/ 83 h 124"/>
                  <a:gd name="T118" fmla="*/ 89 w 128"/>
                  <a:gd name="T119" fmla="*/ 93 h 124"/>
                  <a:gd name="T120" fmla="*/ 87 w 128"/>
                  <a:gd name="T121" fmla="*/ 103 h 124"/>
                  <a:gd name="T122" fmla="*/ 84 w 128"/>
                  <a:gd name="T123" fmla="*/ 112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8" h="124">
                    <a:moveTo>
                      <a:pt x="82" y="117"/>
                    </a:moveTo>
                    <a:lnTo>
                      <a:pt x="82" y="117"/>
                    </a:lnTo>
                    <a:lnTo>
                      <a:pt x="79" y="118"/>
                    </a:lnTo>
                    <a:lnTo>
                      <a:pt x="75" y="120"/>
                    </a:lnTo>
                    <a:lnTo>
                      <a:pt x="71" y="122"/>
                    </a:lnTo>
                    <a:lnTo>
                      <a:pt x="67" y="123"/>
                    </a:lnTo>
                    <a:lnTo>
                      <a:pt x="63" y="123"/>
                    </a:lnTo>
                    <a:lnTo>
                      <a:pt x="61" y="123"/>
                    </a:lnTo>
                    <a:lnTo>
                      <a:pt x="59" y="121"/>
                    </a:lnTo>
                    <a:lnTo>
                      <a:pt x="60" y="118"/>
                    </a:lnTo>
                    <a:lnTo>
                      <a:pt x="61" y="116"/>
                    </a:lnTo>
                    <a:lnTo>
                      <a:pt x="62" y="114"/>
                    </a:lnTo>
                    <a:lnTo>
                      <a:pt x="63" y="111"/>
                    </a:lnTo>
                    <a:lnTo>
                      <a:pt x="63" y="109"/>
                    </a:lnTo>
                    <a:lnTo>
                      <a:pt x="63" y="106"/>
                    </a:lnTo>
                    <a:lnTo>
                      <a:pt x="63" y="103"/>
                    </a:lnTo>
                    <a:lnTo>
                      <a:pt x="62" y="99"/>
                    </a:lnTo>
                    <a:lnTo>
                      <a:pt x="62" y="96"/>
                    </a:lnTo>
                    <a:lnTo>
                      <a:pt x="61" y="93"/>
                    </a:lnTo>
                    <a:lnTo>
                      <a:pt x="61" y="90"/>
                    </a:lnTo>
                    <a:lnTo>
                      <a:pt x="61" y="87"/>
                    </a:lnTo>
                    <a:lnTo>
                      <a:pt x="60" y="83"/>
                    </a:lnTo>
                    <a:lnTo>
                      <a:pt x="60" y="80"/>
                    </a:lnTo>
                    <a:lnTo>
                      <a:pt x="60" y="77"/>
                    </a:lnTo>
                    <a:lnTo>
                      <a:pt x="61" y="75"/>
                    </a:lnTo>
                    <a:lnTo>
                      <a:pt x="61" y="73"/>
                    </a:lnTo>
                    <a:lnTo>
                      <a:pt x="63" y="69"/>
                    </a:lnTo>
                    <a:lnTo>
                      <a:pt x="64" y="67"/>
                    </a:lnTo>
                    <a:lnTo>
                      <a:pt x="65" y="63"/>
                    </a:lnTo>
                    <a:lnTo>
                      <a:pt x="66" y="61"/>
                    </a:lnTo>
                    <a:lnTo>
                      <a:pt x="67" y="58"/>
                    </a:lnTo>
                    <a:lnTo>
                      <a:pt x="69" y="55"/>
                    </a:lnTo>
                    <a:lnTo>
                      <a:pt x="70" y="53"/>
                    </a:lnTo>
                    <a:lnTo>
                      <a:pt x="71" y="50"/>
                    </a:lnTo>
                    <a:lnTo>
                      <a:pt x="73" y="47"/>
                    </a:lnTo>
                    <a:lnTo>
                      <a:pt x="75" y="45"/>
                    </a:lnTo>
                    <a:lnTo>
                      <a:pt x="77" y="43"/>
                    </a:lnTo>
                    <a:lnTo>
                      <a:pt x="79" y="41"/>
                    </a:lnTo>
                    <a:lnTo>
                      <a:pt x="81" y="39"/>
                    </a:lnTo>
                    <a:lnTo>
                      <a:pt x="83" y="37"/>
                    </a:lnTo>
                    <a:lnTo>
                      <a:pt x="86" y="36"/>
                    </a:lnTo>
                    <a:lnTo>
                      <a:pt x="89" y="35"/>
                    </a:lnTo>
                    <a:lnTo>
                      <a:pt x="90" y="34"/>
                    </a:lnTo>
                    <a:lnTo>
                      <a:pt x="92" y="33"/>
                    </a:lnTo>
                    <a:lnTo>
                      <a:pt x="94" y="32"/>
                    </a:lnTo>
                    <a:lnTo>
                      <a:pt x="97" y="31"/>
                    </a:lnTo>
                    <a:lnTo>
                      <a:pt x="100" y="29"/>
                    </a:lnTo>
                    <a:lnTo>
                      <a:pt x="102" y="28"/>
                    </a:lnTo>
                    <a:lnTo>
                      <a:pt x="105" y="27"/>
                    </a:lnTo>
                    <a:lnTo>
                      <a:pt x="107" y="26"/>
                    </a:lnTo>
                    <a:lnTo>
                      <a:pt x="108" y="26"/>
                    </a:lnTo>
                    <a:lnTo>
                      <a:pt x="109" y="25"/>
                    </a:lnTo>
                    <a:lnTo>
                      <a:pt x="109" y="24"/>
                    </a:lnTo>
                    <a:lnTo>
                      <a:pt x="109" y="23"/>
                    </a:lnTo>
                    <a:lnTo>
                      <a:pt x="109" y="22"/>
                    </a:lnTo>
                    <a:lnTo>
                      <a:pt x="108" y="20"/>
                    </a:lnTo>
                    <a:lnTo>
                      <a:pt x="107" y="20"/>
                    </a:lnTo>
                    <a:lnTo>
                      <a:pt x="106" y="19"/>
                    </a:lnTo>
                    <a:lnTo>
                      <a:pt x="105" y="19"/>
                    </a:lnTo>
                    <a:lnTo>
                      <a:pt x="103" y="19"/>
                    </a:lnTo>
                    <a:lnTo>
                      <a:pt x="101" y="19"/>
                    </a:lnTo>
                    <a:lnTo>
                      <a:pt x="99" y="19"/>
                    </a:lnTo>
                    <a:lnTo>
                      <a:pt x="97" y="20"/>
                    </a:lnTo>
                    <a:lnTo>
                      <a:pt x="95" y="20"/>
                    </a:lnTo>
                    <a:lnTo>
                      <a:pt x="93" y="21"/>
                    </a:lnTo>
                    <a:lnTo>
                      <a:pt x="90" y="22"/>
                    </a:lnTo>
                    <a:lnTo>
                      <a:pt x="87" y="22"/>
                    </a:lnTo>
                    <a:lnTo>
                      <a:pt x="84" y="23"/>
                    </a:lnTo>
                    <a:lnTo>
                      <a:pt x="81" y="24"/>
                    </a:lnTo>
                    <a:lnTo>
                      <a:pt x="77" y="24"/>
                    </a:lnTo>
                    <a:lnTo>
                      <a:pt x="73" y="25"/>
                    </a:lnTo>
                    <a:lnTo>
                      <a:pt x="69" y="26"/>
                    </a:lnTo>
                    <a:lnTo>
                      <a:pt x="65" y="26"/>
                    </a:lnTo>
                    <a:lnTo>
                      <a:pt x="60" y="26"/>
                    </a:lnTo>
                    <a:lnTo>
                      <a:pt x="56" y="26"/>
                    </a:lnTo>
                    <a:lnTo>
                      <a:pt x="53" y="26"/>
                    </a:lnTo>
                    <a:lnTo>
                      <a:pt x="50" y="25"/>
                    </a:lnTo>
                    <a:lnTo>
                      <a:pt x="47" y="25"/>
                    </a:lnTo>
                    <a:lnTo>
                      <a:pt x="44" y="24"/>
                    </a:lnTo>
                    <a:lnTo>
                      <a:pt x="42" y="24"/>
                    </a:lnTo>
                    <a:lnTo>
                      <a:pt x="39" y="23"/>
                    </a:lnTo>
                    <a:lnTo>
                      <a:pt x="37" y="22"/>
                    </a:lnTo>
                    <a:lnTo>
                      <a:pt x="34" y="22"/>
                    </a:lnTo>
                    <a:lnTo>
                      <a:pt x="32" y="22"/>
                    </a:lnTo>
                    <a:lnTo>
                      <a:pt x="30" y="21"/>
                    </a:lnTo>
                    <a:lnTo>
                      <a:pt x="28" y="21"/>
                    </a:lnTo>
                    <a:lnTo>
                      <a:pt x="26" y="21"/>
                    </a:lnTo>
                    <a:lnTo>
                      <a:pt x="24" y="21"/>
                    </a:lnTo>
                    <a:lnTo>
                      <a:pt x="22" y="21"/>
                    </a:lnTo>
                    <a:lnTo>
                      <a:pt x="20" y="21"/>
                    </a:lnTo>
                    <a:lnTo>
                      <a:pt x="19" y="21"/>
                    </a:lnTo>
                    <a:lnTo>
                      <a:pt x="17" y="22"/>
                    </a:lnTo>
                    <a:lnTo>
                      <a:pt x="17" y="23"/>
                    </a:lnTo>
                    <a:lnTo>
                      <a:pt x="16" y="24"/>
                    </a:lnTo>
                    <a:lnTo>
                      <a:pt x="16" y="26"/>
                    </a:lnTo>
                    <a:lnTo>
                      <a:pt x="17" y="27"/>
                    </a:lnTo>
                    <a:lnTo>
                      <a:pt x="18" y="29"/>
                    </a:lnTo>
                    <a:lnTo>
                      <a:pt x="20" y="29"/>
                    </a:lnTo>
                    <a:lnTo>
                      <a:pt x="21" y="29"/>
                    </a:lnTo>
                    <a:lnTo>
                      <a:pt x="22" y="30"/>
                    </a:lnTo>
                    <a:lnTo>
                      <a:pt x="23" y="30"/>
                    </a:lnTo>
                    <a:lnTo>
                      <a:pt x="24" y="31"/>
                    </a:lnTo>
                    <a:lnTo>
                      <a:pt x="25" y="31"/>
                    </a:lnTo>
                    <a:lnTo>
                      <a:pt x="27" y="32"/>
                    </a:lnTo>
                    <a:lnTo>
                      <a:pt x="28" y="33"/>
                    </a:lnTo>
                    <a:lnTo>
                      <a:pt x="30" y="34"/>
                    </a:lnTo>
                    <a:lnTo>
                      <a:pt x="33" y="35"/>
                    </a:lnTo>
                    <a:lnTo>
                      <a:pt x="36" y="37"/>
                    </a:lnTo>
                    <a:lnTo>
                      <a:pt x="38" y="39"/>
                    </a:lnTo>
                    <a:lnTo>
                      <a:pt x="40" y="41"/>
                    </a:lnTo>
                    <a:lnTo>
                      <a:pt x="42" y="44"/>
                    </a:lnTo>
                    <a:lnTo>
                      <a:pt x="43" y="47"/>
                    </a:lnTo>
                    <a:lnTo>
                      <a:pt x="45" y="50"/>
                    </a:lnTo>
                    <a:lnTo>
                      <a:pt x="46" y="53"/>
                    </a:lnTo>
                    <a:lnTo>
                      <a:pt x="47" y="56"/>
                    </a:lnTo>
                    <a:lnTo>
                      <a:pt x="47" y="59"/>
                    </a:lnTo>
                    <a:lnTo>
                      <a:pt x="48" y="62"/>
                    </a:lnTo>
                    <a:lnTo>
                      <a:pt x="49" y="64"/>
                    </a:lnTo>
                    <a:lnTo>
                      <a:pt x="49" y="67"/>
                    </a:lnTo>
                    <a:lnTo>
                      <a:pt x="50" y="69"/>
                    </a:lnTo>
                    <a:lnTo>
                      <a:pt x="50" y="71"/>
                    </a:lnTo>
                    <a:lnTo>
                      <a:pt x="51" y="73"/>
                    </a:lnTo>
                    <a:lnTo>
                      <a:pt x="51" y="75"/>
                    </a:lnTo>
                    <a:lnTo>
                      <a:pt x="52" y="78"/>
                    </a:lnTo>
                    <a:lnTo>
                      <a:pt x="52" y="81"/>
                    </a:lnTo>
                    <a:lnTo>
                      <a:pt x="52" y="84"/>
                    </a:lnTo>
                    <a:lnTo>
                      <a:pt x="52" y="87"/>
                    </a:lnTo>
                    <a:lnTo>
                      <a:pt x="52" y="90"/>
                    </a:lnTo>
                    <a:lnTo>
                      <a:pt x="51" y="93"/>
                    </a:lnTo>
                    <a:lnTo>
                      <a:pt x="51" y="97"/>
                    </a:lnTo>
                    <a:lnTo>
                      <a:pt x="51" y="99"/>
                    </a:lnTo>
                    <a:lnTo>
                      <a:pt x="51" y="103"/>
                    </a:lnTo>
                    <a:lnTo>
                      <a:pt x="51" y="105"/>
                    </a:lnTo>
                    <a:lnTo>
                      <a:pt x="51" y="108"/>
                    </a:lnTo>
                    <a:lnTo>
                      <a:pt x="51" y="111"/>
                    </a:lnTo>
                    <a:lnTo>
                      <a:pt x="51" y="113"/>
                    </a:lnTo>
                    <a:lnTo>
                      <a:pt x="52" y="116"/>
                    </a:lnTo>
                    <a:lnTo>
                      <a:pt x="53" y="118"/>
                    </a:lnTo>
                    <a:lnTo>
                      <a:pt x="53" y="121"/>
                    </a:lnTo>
                    <a:lnTo>
                      <a:pt x="52" y="123"/>
                    </a:lnTo>
                    <a:lnTo>
                      <a:pt x="49" y="123"/>
                    </a:lnTo>
                    <a:lnTo>
                      <a:pt x="45" y="123"/>
                    </a:lnTo>
                    <a:lnTo>
                      <a:pt x="41" y="122"/>
                    </a:lnTo>
                    <a:lnTo>
                      <a:pt x="37" y="120"/>
                    </a:lnTo>
                    <a:lnTo>
                      <a:pt x="34" y="117"/>
                    </a:lnTo>
                    <a:lnTo>
                      <a:pt x="32" y="113"/>
                    </a:lnTo>
                    <a:lnTo>
                      <a:pt x="31" y="111"/>
                    </a:lnTo>
                    <a:lnTo>
                      <a:pt x="31" y="109"/>
                    </a:lnTo>
                    <a:lnTo>
                      <a:pt x="30" y="107"/>
                    </a:lnTo>
                    <a:lnTo>
                      <a:pt x="29" y="104"/>
                    </a:lnTo>
                    <a:lnTo>
                      <a:pt x="29" y="102"/>
                    </a:lnTo>
                    <a:lnTo>
                      <a:pt x="29" y="100"/>
                    </a:lnTo>
                    <a:lnTo>
                      <a:pt x="28" y="98"/>
                    </a:lnTo>
                    <a:lnTo>
                      <a:pt x="28" y="96"/>
                    </a:lnTo>
                    <a:lnTo>
                      <a:pt x="27" y="94"/>
                    </a:lnTo>
                    <a:lnTo>
                      <a:pt x="27" y="92"/>
                    </a:lnTo>
                    <a:lnTo>
                      <a:pt x="26" y="90"/>
                    </a:lnTo>
                    <a:lnTo>
                      <a:pt x="26" y="88"/>
                    </a:lnTo>
                    <a:lnTo>
                      <a:pt x="25" y="86"/>
                    </a:lnTo>
                    <a:lnTo>
                      <a:pt x="25" y="83"/>
                    </a:lnTo>
                    <a:lnTo>
                      <a:pt x="24" y="81"/>
                    </a:lnTo>
                    <a:lnTo>
                      <a:pt x="23" y="79"/>
                    </a:lnTo>
                    <a:lnTo>
                      <a:pt x="21" y="74"/>
                    </a:lnTo>
                    <a:lnTo>
                      <a:pt x="20" y="70"/>
                    </a:lnTo>
                    <a:lnTo>
                      <a:pt x="18" y="66"/>
                    </a:lnTo>
                    <a:lnTo>
                      <a:pt x="16" y="62"/>
                    </a:lnTo>
                    <a:lnTo>
                      <a:pt x="14" y="59"/>
                    </a:lnTo>
                    <a:lnTo>
                      <a:pt x="13" y="56"/>
                    </a:lnTo>
                    <a:lnTo>
                      <a:pt x="11" y="54"/>
                    </a:lnTo>
                    <a:lnTo>
                      <a:pt x="9" y="52"/>
                    </a:lnTo>
                    <a:lnTo>
                      <a:pt x="7" y="50"/>
                    </a:lnTo>
                    <a:lnTo>
                      <a:pt x="6" y="48"/>
                    </a:lnTo>
                    <a:lnTo>
                      <a:pt x="4" y="46"/>
                    </a:lnTo>
                    <a:lnTo>
                      <a:pt x="4" y="45"/>
                    </a:lnTo>
                    <a:lnTo>
                      <a:pt x="2" y="43"/>
                    </a:lnTo>
                    <a:lnTo>
                      <a:pt x="2" y="42"/>
                    </a:lnTo>
                    <a:lnTo>
                      <a:pt x="1" y="41"/>
                    </a:lnTo>
                    <a:lnTo>
                      <a:pt x="1" y="39"/>
                    </a:lnTo>
                    <a:lnTo>
                      <a:pt x="0" y="38"/>
                    </a:lnTo>
                    <a:lnTo>
                      <a:pt x="0" y="36"/>
                    </a:lnTo>
                    <a:lnTo>
                      <a:pt x="0" y="35"/>
                    </a:lnTo>
                    <a:lnTo>
                      <a:pt x="0" y="33"/>
                    </a:lnTo>
                    <a:lnTo>
                      <a:pt x="0" y="30"/>
                    </a:lnTo>
                    <a:lnTo>
                      <a:pt x="0" y="28"/>
                    </a:lnTo>
                    <a:lnTo>
                      <a:pt x="1" y="26"/>
                    </a:lnTo>
                    <a:lnTo>
                      <a:pt x="2" y="24"/>
                    </a:lnTo>
                    <a:lnTo>
                      <a:pt x="3" y="22"/>
                    </a:lnTo>
                    <a:lnTo>
                      <a:pt x="4" y="19"/>
                    </a:lnTo>
                    <a:lnTo>
                      <a:pt x="6" y="17"/>
                    </a:lnTo>
                    <a:lnTo>
                      <a:pt x="7" y="15"/>
                    </a:lnTo>
                    <a:lnTo>
                      <a:pt x="9" y="14"/>
                    </a:lnTo>
                    <a:lnTo>
                      <a:pt x="10" y="12"/>
                    </a:lnTo>
                    <a:lnTo>
                      <a:pt x="12" y="11"/>
                    </a:lnTo>
                    <a:lnTo>
                      <a:pt x="15" y="10"/>
                    </a:lnTo>
                    <a:lnTo>
                      <a:pt x="20" y="8"/>
                    </a:lnTo>
                    <a:lnTo>
                      <a:pt x="25" y="7"/>
                    </a:lnTo>
                    <a:lnTo>
                      <a:pt x="31" y="6"/>
                    </a:lnTo>
                    <a:lnTo>
                      <a:pt x="37" y="4"/>
                    </a:lnTo>
                    <a:lnTo>
                      <a:pt x="42" y="3"/>
                    </a:lnTo>
                    <a:lnTo>
                      <a:pt x="48" y="2"/>
                    </a:lnTo>
                    <a:lnTo>
                      <a:pt x="53" y="1"/>
                    </a:lnTo>
                    <a:lnTo>
                      <a:pt x="59" y="0"/>
                    </a:lnTo>
                    <a:lnTo>
                      <a:pt x="65" y="0"/>
                    </a:lnTo>
                    <a:lnTo>
                      <a:pt x="71" y="0"/>
                    </a:lnTo>
                    <a:lnTo>
                      <a:pt x="77" y="0"/>
                    </a:lnTo>
                    <a:lnTo>
                      <a:pt x="83" y="1"/>
                    </a:lnTo>
                    <a:lnTo>
                      <a:pt x="88" y="2"/>
                    </a:lnTo>
                    <a:lnTo>
                      <a:pt x="94" y="4"/>
                    </a:lnTo>
                    <a:lnTo>
                      <a:pt x="100" y="6"/>
                    </a:lnTo>
                    <a:lnTo>
                      <a:pt x="106" y="8"/>
                    </a:lnTo>
                    <a:lnTo>
                      <a:pt x="110" y="10"/>
                    </a:lnTo>
                    <a:lnTo>
                      <a:pt x="113" y="11"/>
                    </a:lnTo>
                    <a:lnTo>
                      <a:pt x="117" y="13"/>
                    </a:lnTo>
                    <a:lnTo>
                      <a:pt x="119" y="14"/>
                    </a:lnTo>
                    <a:lnTo>
                      <a:pt x="122" y="17"/>
                    </a:lnTo>
                    <a:lnTo>
                      <a:pt x="124" y="19"/>
                    </a:lnTo>
                    <a:lnTo>
                      <a:pt x="125" y="23"/>
                    </a:lnTo>
                    <a:lnTo>
                      <a:pt x="127" y="27"/>
                    </a:lnTo>
                    <a:lnTo>
                      <a:pt x="127" y="31"/>
                    </a:lnTo>
                    <a:lnTo>
                      <a:pt x="127" y="35"/>
                    </a:lnTo>
                    <a:lnTo>
                      <a:pt x="126" y="38"/>
                    </a:lnTo>
                    <a:lnTo>
                      <a:pt x="125" y="42"/>
                    </a:lnTo>
                    <a:lnTo>
                      <a:pt x="123" y="45"/>
                    </a:lnTo>
                    <a:lnTo>
                      <a:pt x="121" y="48"/>
                    </a:lnTo>
                    <a:lnTo>
                      <a:pt x="118" y="51"/>
                    </a:lnTo>
                    <a:lnTo>
                      <a:pt x="115" y="54"/>
                    </a:lnTo>
                    <a:lnTo>
                      <a:pt x="112" y="57"/>
                    </a:lnTo>
                    <a:lnTo>
                      <a:pt x="108" y="60"/>
                    </a:lnTo>
                    <a:lnTo>
                      <a:pt x="105" y="63"/>
                    </a:lnTo>
                    <a:lnTo>
                      <a:pt x="102" y="66"/>
                    </a:lnTo>
                    <a:lnTo>
                      <a:pt x="99" y="69"/>
                    </a:lnTo>
                    <a:lnTo>
                      <a:pt x="97" y="72"/>
                    </a:lnTo>
                    <a:lnTo>
                      <a:pt x="94" y="75"/>
                    </a:lnTo>
                    <a:lnTo>
                      <a:pt x="93" y="78"/>
                    </a:lnTo>
                    <a:lnTo>
                      <a:pt x="92" y="81"/>
                    </a:lnTo>
                    <a:lnTo>
                      <a:pt x="91" y="83"/>
                    </a:lnTo>
                    <a:lnTo>
                      <a:pt x="90" y="85"/>
                    </a:lnTo>
                    <a:lnTo>
                      <a:pt x="90" y="88"/>
                    </a:lnTo>
                    <a:lnTo>
                      <a:pt x="89" y="91"/>
                    </a:lnTo>
                    <a:lnTo>
                      <a:pt x="89" y="93"/>
                    </a:lnTo>
                    <a:lnTo>
                      <a:pt x="88" y="95"/>
                    </a:lnTo>
                    <a:lnTo>
                      <a:pt x="88" y="98"/>
                    </a:lnTo>
                    <a:lnTo>
                      <a:pt x="87" y="100"/>
                    </a:lnTo>
                    <a:lnTo>
                      <a:pt x="87" y="103"/>
                    </a:lnTo>
                    <a:lnTo>
                      <a:pt x="86" y="105"/>
                    </a:lnTo>
                    <a:lnTo>
                      <a:pt x="86" y="108"/>
                    </a:lnTo>
                    <a:lnTo>
                      <a:pt x="85" y="110"/>
                    </a:lnTo>
                    <a:lnTo>
                      <a:pt x="84" y="112"/>
                    </a:lnTo>
                    <a:lnTo>
                      <a:pt x="83" y="115"/>
                    </a:lnTo>
                    <a:lnTo>
                      <a:pt x="82" y="1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7" name="Freeform 267">
                <a:extLst>
                  <a:ext uri="{FF2B5EF4-FFF2-40B4-BE49-F238E27FC236}">
                    <a16:creationId xmlns:a16="http://schemas.microsoft.com/office/drawing/2014/main" id="{FDED8EE0-5E08-506F-3AD2-770D205D118E}"/>
                  </a:ext>
                </a:extLst>
              </p:cNvPr>
              <p:cNvSpPr>
                <a:spLocks/>
              </p:cNvSpPr>
              <p:nvPr/>
            </p:nvSpPr>
            <p:spPr bwMode="auto">
              <a:xfrm>
                <a:off x="4194" y="2732"/>
                <a:ext cx="81" cy="69"/>
              </a:xfrm>
              <a:custGeom>
                <a:avLst/>
                <a:gdLst>
                  <a:gd name="T0" fmla="*/ 60 w 81"/>
                  <a:gd name="T1" fmla="*/ 11 h 69"/>
                  <a:gd name="T2" fmla="*/ 64 w 81"/>
                  <a:gd name="T3" fmla="*/ 15 h 69"/>
                  <a:gd name="T4" fmla="*/ 70 w 81"/>
                  <a:gd name="T5" fmla="*/ 17 h 69"/>
                  <a:gd name="T6" fmla="*/ 74 w 81"/>
                  <a:gd name="T7" fmla="*/ 19 h 69"/>
                  <a:gd name="T8" fmla="*/ 76 w 81"/>
                  <a:gd name="T9" fmla="*/ 23 h 69"/>
                  <a:gd name="T10" fmla="*/ 77 w 81"/>
                  <a:gd name="T11" fmla="*/ 25 h 69"/>
                  <a:gd name="T12" fmla="*/ 78 w 81"/>
                  <a:gd name="T13" fmla="*/ 27 h 69"/>
                  <a:gd name="T14" fmla="*/ 78 w 81"/>
                  <a:gd name="T15" fmla="*/ 30 h 69"/>
                  <a:gd name="T16" fmla="*/ 76 w 81"/>
                  <a:gd name="T17" fmla="*/ 33 h 69"/>
                  <a:gd name="T18" fmla="*/ 77 w 81"/>
                  <a:gd name="T19" fmla="*/ 35 h 69"/>
                  <a:gd name="T20" fmla="*/ 79 w 81"/>
                  <a:gd name="T21" fmla="*/ 39 h 69"/>
                  <a:gd name="T22" fmla="*/ 80 w 81"/>
                  <a:gd name="T23" fmla="*/ 43 h 69"/>
                  <a:gd name="T24" fmla="*/ 78 w 81"/>
                  <a:gd name="T25" fmla="*/ 49 h 69"/>
                  <a:gd name="T26" fmla="*/ 77 w 81"/>
                  <a:gd name="T27" fmla="*/ 52 h 69"/>
                  <a:gd name="T28" fmla="*/ 76 w 81"/>
                  <a:gd name="T29" fmla="*/ 55 h 69"/>
                  <a:gd name="T30" fmla="*/ 75 w 81"/>
                  <a:gd name="T31" fmla="*/ 58 h 69"/>
                  <a:gd name="T32" fmla="*/ 72 w 81"/>
                  <a:gd name="T33" fmla="*/ 61 h 69"/>
                  <a:gd name="T34" fmla="*/ 69 w 81"/>
                  <a:gd name="T35" fmla="*/ 62 h 69"/>
                  <a:gd name="T36" fmla="*/ 67 w 81"/>
                  <a:gd name="T37" fmla="*/ 63 h 69"/>
                  <a:gd name="T38" fmla="*/ 66 w 81"/>
                  <a:gd name="T39" fmla="*/ 64 h 69"/>
                  <a:gd name="T40" fmla="*/ 65 w 81"/>
                  <a:gd name="T41" fmla="*/ 65 h 69"/>
                  <a:gd name="T42" fmla="*/ 64 w 81"/>
                  <a:gd name="T43" fmla="*/ 67 h 69"/>
                  <a:gd name="T44" fmla="*/ 61 w 81"/>
                  <a:gd name="T45" fmla="*/ 68 h 69"/>
                  <a:gd name="T46" fmla="*/ 57 w 81"/>
                  <a:gd name="T47" fmla="*/ 68 h 69"/>
                  <a:gd name="T48" fmla="*/ 54 w 81"/>
                  <a:gd name="T49" fmla="*/ 67 h 69"/>
                  <a:gd name="T50" fmla="*/ 51 w 81"/>
                  <a:gd name="T51" fmla="*/ 66 h 69"/>
                  <a:gd name="T52" fmla="*/ 48 w 81"/>
                  <a:gd name="T53" fmla="*/ 65 h 69"/>
                  <a:gd name="T54" fmla="*/ 45 w 81"/>
                  <a:gd name="T55" fmla="*/ 62 h 69"/>
                  <a:gd name="T56" fmla="*/ 38 w 81"/>
                  <a:gd name="T57" fmla="*/ 57 h 69"/>
                  <a:gd name="T58" fmla="*/ 30 w 81"/>
                  <a:gd name="T59" fmla="*/ 50 h 69"/>
                  <a:gd name="T60" fmla="*/ 22 w 81"/>
                  <a:gd name="T61" fmla="*/ 43 h 69"/>
                  <a:gd name="T62" fmla="*/ 14 w 81"/>
                  <a:gd name="T63" fmla="*/ 37 h 69"/>
                  <a:gd name="T64" fmla="*/ 7 w 81"/>
                  <a:gd name="T65" fmla="*/ 31 h 69"/>
                  <a:gd name="T66" fmla="*/ 3 w 81"/>
                  <a:gd name="T67" fmla="*/ 28 h 69"/>
                  <a:gd name="T68" fmla="*/ 2 w 81"/>
                  <a:gd name="T69" fmla="*/ 26 h 69"/>
                  <a:gd name="T70" fmla="*/ 1 w 81"/>
                  <a:gd name="T71" fmla="*/ 22 h 69"/>
                  <a:gd name="T72" fmla="*/ 0 w 81"/>
                  <a:gd name="T73" fmla="*/ 17 h 69"/>
                  <a:gd name="T74" fmla="*/ 0 w 81"/>
                  <a:gd name="T75" fmla="*/ 13 h 69"/>
                  <a:gd name="T76" fmla="*/ 3 w 81"/>
                  <a:gd name="T77" fmla="*/ 9 h 69"/>
                  <a:gd name="T78" fmla="*/ 10 w 81"/>
                  <a:gd name="T79" fmla="*/ 4 h 69"/>
                  <a:gd name="T80" fmla="*/ 18 w 81"/>
                  <a:gd name="T81" fmla="*/ 1 h 69"/>
                  <a:gd name="T82" fmla="*/ 27 w 81"/>
                  <a:gd name="T83" fmla="*/ 0 h 69"/>
                  <a:gd name="T84" fmla="*/ 36 w 81"/>
                  <a:gd name="T85" fmla="*/ 0 h 69"/>
                  <a:gd name="T86" fmla="*/ 44 w 81"/>
                  <a:gd name="T87" fmla="*/ 2 h 69"/>
                  <a:gd name="T88" fmla="*/ 51 w 81"/>
                  <a:gd name="T89" fmla="*/ 5 h 69"/>
                  <a:gd name="T90" fmla="*/ 58 w 81"/>
                  <a:gd name="T91" fmla="*/ 9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60" y="11"/>
                    </a:moveTo>
                    <a:lnTo>
                      <a:pt x="60" y="11"/>
                    </a:lnTo>
                    <a:lnTo>
                      <a:pt x="62" y="14"/>
                    </a:lnTo>
                    <a:lnTo>
                      <a:pt x="64" y="15"/>
                    </a:lnTo>
                    <a:lnTo>
                      <a:pt x="67" y="17"/>
                    </a:lnTo>
                    <a:lnTo>
                      <a:pt x="70" y="17"/>
                    </a:lnTo>
                    <a:lnTo>
                      <a:pt x="72" y="18"/>
                    </a:lnTo>
                    <a:lnTo>
                      <a:pt x="74" y="19"/>
                    </a:lnTo>
                    <a:lnTo>
                      <a:pt x="75" y="21"/>
                    </a:lnTo>
                    <a:lnTo>
                      <a:pt x="76" y="23"/>
                    </a:lnTo>
                    <a:lnTo>
                      <a:pt x="76" y="24"/>
                    </a:lnTo>
                    <a:lnTo>
                      <a:pt x="77" y="25"/>
                    </a:lnTo>
                    <a:lnTo>
                      <a:pt x="78" y="26"/>
                    </a:lnTo>
                    <a:lnTo>
                      <a:pt x="78" y="27"/>
                    </a:lnTo>
                    <a:lnTo>
                      <a:pt x="78" y="29"/>
                    </a:lnTo>
                    <a:lnTo>
                      <a:pt x="78" y="30"/>
                    </a:lnTo>
                    <a:lnTo>
                      <a:pt x="77" y="31"/>
                    </a:lnTo>
                    <a:lnTo>
                      <a:pt x="76" y="33"/>
                    </a:lnTo>
                    <a:lnTo>
                      <a:pt x="76" y="34"/>
                    </a:lnTo>
                    <a:lnTo>
                      <a:pt x="77" y="35"/>
                    </a:lnTo>
                    <a:lnTo>
                      <a:pt x="78" y="37"/>
                    </a:lnTo>
                    <a:lnTo>
                      <a:pt x="79" y="39"/>
                    </a:lnTo>
                    <a:lnTo>
                      <a:pt x="80" y="40"/>
                    </a:lnTo>
                    <a:lnTo>
                      <a:pt x="80" y="43"/>
                    </a:lnTo>
                    <a:lnTo>
                      <a:pt x="80" y="45"/>
                    </a:lnTo>
                    <a:lnTo>
                      <a:pt x="78" y="49"/>
                    </a:lnTo>
                    <a:lnTo>
                      <a:pt x="77" y="51"/>
                    </a:lnTo>
                    <a:lnTo>
                      <a:pt x="77" y="52"/>
                    </a:lnTo>
                    <a:lnTo>
                      <a:pt x="76" y="53"/>
                    </a:lnTo>
                    <a:lnTo>
                      <a:pt x="76" y="55"/>
                    </a:lnTo>
                    <a:lnTo>
                      <a:pt x="76" y="57"/>
                    </a:lnTo>
                    <a:lnTo>
                      <a:pt x="75" y="58"/>
                    </a:lnTo>
                    <a:lnTo>
                      <a:pt x="74" y="60"/>
                    </a:lnTo>
                    <a:lnTo>
                      <a:pt x="72" y="61"/>
                    </a:lnTo>
                    <a:lnTo>
                      <a:pt x="70" y="62"/>
                    </a:lnTo>
                    <a:lnTo>
                      <a:pt x="69" y="62"/>
                    </a:lnTo>
                    <a:lnTo>
                      <a:pt x="68" y="62"/>
                    </a:lnTo>
                    <a:lnTo>
                      <a:pt x="67" y="63"/>
                    </a:lnTo>
                    <a:lnTo>
                      <a:pt x="66" y="63"/>
                    </a:lnTo>
                    <a:lnTo>
                      <a:pt x="66" y="64"/>
                    </a:lnTo>
                    <a:lnTo>
                      <a:pt x="66" y="65"/>
                    </a:lnTo>
                    <a:lnTo>
                      <a:pt x="65" y="65"/>
                    </a:lnTo>
                    <a:lnTo>
                      <a:pt x="64" y="66"/>
                    </a:lnTo>
                    <a:lnTo>
                      <a:pt x="64" y="67"/>
                    </a:lnTo>
                    <a:lnTo>
                      <a:pt x="63" y="67"/>
                    </a:lnTo>
                    <a:lnTo>
                      <a:pt x="61" y="68"/>
                    </a:lnTo>
                    <a:lnTo>
                      <a:pt x="59" y="68"/>
                    </a:lnTo>
                    <a:lnTo>
                      <a:pt x="57" y="68"/>
                    </a:lnTo>
                    <a:lnTo>
                      <a:pt x="56" y="68"/>
                    </a:lnTo>
                    <a:lnTo>
                      <a:pt x="54" y="67"/>
                    </a:lnTo>
                    <a:lnTo>
                      <a:pt x="52" y="67"/>
                    </a:lnTo>
                    <a:lnTo>
                      <a:pt x="51" y="66"/>
                    </a:lnTo>
                    <a:lnTo>
                      <a:pt x="49" y="65"/>
                    </a:lnTo>
                    <a:lnTo>
                      <a:pt x="48" y="65"/>
                    </a:lnTo>
                    <a:lnTo>
                      <a:pt x="47" y="64"/>
                    </a:lnTo>
                    <a:lnTo>
                      <a:pt x="45" y="62"/>
                    </a:lnTo>
                    <a:lnTo>
                      <a:pt x="42" y="60"/>
                    </a:lnTo>
                    <a:lnTo>
                      <a:pt x="38" y="57"/>
                    </a:lnTo>
                    <a:lnTo>
                      <a:pt x="34" y="54"/>
                    </a:lnTo>
                    <a:lnTo>
                      <a:pt x="30" y="50"/>
                    </a:lnTo>
                    <a:lnTo>
                      <a:pt x="26" y="47"/>
                    </a:lnTo>
                    <a:lnTo>
                      <a:pt x="22" y="43"/>
                    </a:lnTo>
                    <a:lnTo>
                      <a:pt x="18" y="40"/>
                    </a:lnTo>
                    <a:lnTo>
                      <a:pt x="14" y="37"/>
                    </a:lnTo>
                    <a:lnTo>
                      <a:pt x="10" y="34"/>
                    </a:lnTo>
                    <a:lnTo>
                      <a:pt x="7" y="31"/>
                    </a:lnTo>
                    <a:lnTo>
                      <a:pt x="5" y="29"/>
                    </a:lnTo>
                    <a:lnTo>
                      <a:pt x="3" y="28"/>
                    </a:lnTo>
                    <a:lnTo>
                      <a:pt x="2" y="27"/>
                    </a:lnTo>
                    <a:lnTo>
                      <a:pt x="2" y="26"/>
                    </a:lnTo>
                    <a:lnTo>
                      <a:pt x="2" y="24"/>
                    </a:lnTo>
                    <a:lnTo>
                      <a:pt x="1" y="22"/>
                    </a:lnTo>
                    <a:lnTo>
                      <a:pt x="1" y="19"/>
                    </a:lnTo>
                    <a:lnTo>
                      <a:pt x="0" y="17"/>
                    </a:lnTo>
                    <a:lnTo>
                      <a:pt x="0" y="15"/>
                    </a:lnTo>
                    <a:lnTo>
                      <a:pt x="0" y="13"/>
                    </a:lnTo>
                    <a:lnTo>
                      <a:pt x="0" y="11"/>
                    </a:lnTo>
                    <a:lnTo>
                      <a:pt x="3" y="9"/>
                    </a:lnTo>
                    <a:lnTo>
                      <a:pt x="6" y="6"/>
                    </a:lnTo>
                    <a:lnTo>
                      <a:pt x="10" y="4"/>
                    </a:lnTo>
                    <a:lnTo>
                      <a:pt x="14" y="3"/>
                    </a:lnTo>
                    <a:lnTo>
                      <a:pt x="18" y="1"/>
                    </a:lnTo>
                    <a:lnTo>
                      <a:pt x="22" y="1"/>
                    </a:lnTo>
                    <a:lnTo>
                      <a:pt x="27" y="0"/>
                    </a:lnTo>
                    <a:lnTo>
                      <a:pt x="31" y="0"/>
                    </a:lnTo>
                    <a:lnTo>
                      <a:pt x="36" y="0"/>
                    </a:lnTo>
                    <a:lnTo>
                      <a:pt x="40" y="1"/>
                    </a:lnTo>
                    <a:lnTo>
                      <a:pt x="44" y="2"/>
                    </a:lnTo>
                    <a:lnTo>
                      <a:pt x="48" y="3"/>
                    </a:lnTo>
                    <a:lnTo>
                      <a:pt x="51" y="5"/>
                    </a:lnTo>
                    <a:lnTo>
                      <a:pt x="54" y="7"/>
                    </a:lnTo>
                    <a:lnTo>
                      <a:pt x="58" y="9"/>
                    </a:lnTo>
                    <a:lnTo>
                      <a:pt x="6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8" name="Freeform 268">
                <a:extLst>
                  <a:ext uri="{FF2B5EF4-FFF2-40B4-BE49-F238E27FC236}">
                    <a16:creationId xmlns:a16="http://schemas.microsoft.com/office/drawing/2014/main" id="{539F8437-33AB-A702-219B-CD1D097FD6C2}"/>
                  </a:ext>
                </a:extLst>
              </p:cNvPr>
              <p:cNvSpPr>
                <a:spLocks/>
              </p:cNvSpPr>
              <p:nvPr/>
            </p:nvSpPr>
            <p:spPr bwMode="auto">
              <a:xfrm>
                <a:off x="4478" y="2731"/>
                <a:ext cx="81" cy="69"/>
              </a:xfrm>
              <a:custGeom>
                <a:avLst/>
                <a:gdLst>
                  <a:gd name="T0" fmla="*/ 20 w 81"/>
                  <a:gd name="T1" fmla="*/ 12 h 69"/>
                  <a:gd name="T2" fmla="*/ 15 w 81"/>
                  <a:gd name="T3" fmla="*/ 16 h 69"/>
                  <a:gd name="T4" fmla="*/ 10 w 81"/>
                  <a:gd name="T5" fmla="*/ 18 h 69"/>
                  <a:gd name="T6" fmla="*/ 6 w 81"/>
                  <a:gd name="T7" fmla="*/ 19 h 69"/>
                  <a:gd name="T8" fmla="*/ 4 w 81"/>
                  <a:gd name="T9" fmla="*/ 23 h 69"/>
                  <a:gd name="T10" fmla="*/ 3 w 81"/>
                  <a:gd name="T11" fmla="*/ 25 h 69"/>
                  <a:gd name="T12" fmla="*/ 2 w 81"/>
                  <a:gd name="T13" fmla="*/ 28 h 69"/>
                  <a:gd name="T14" fmla="*/ 2 w 81"/>
                  <a:gd name="T15" fmla="*/ 30 h 69"/>
                  <a:gd name="T16" fmla="*/ 3 w 81"/>
                  <a:gd name="T17" fmla="*/ 33 h 69"/>
                  <a:gd name="T18" fmla="*/ 3 w 81"/>
                  <a:gd name="T19" fmla="*/ 36 h 69"/>
                  <a:gd name="T20" fmla="*/ 1 w 81"/>
                  <a:gd name="T21" fmla="*/ 39 h 69"/>
                  <a:gd name="T22" fmla="*/ 0 w 81"/>
                  <a:gd name="T23" fmla="*/ 43 h 69"/>
                  <a:gd name="T24" fmla="*/ 1 w 81"/>
                  <a:gd name="T25" fmla="*/ 49 h 69"/>
                  <a:gd name="T26" fmla="*/ 3 w 81"/>
                  <a:gd name="T27" fmla="*/ 51 h 69"/>
                  <a:gd name="T28" fmla="*/ 3 w 81"/>
                  <a:gd name="T29" fmla="*/ 53 h 69"/>
                  <a:gd name="T30" fmla="*/ 4 w 81"/>
                  <a:gd name="T31" fmla="*/ 57 h 69"/>
                  <a:gd name="T32" fmla="*/ 6 w 81"/>
                  <a:gd name="T33" fmla="*/ 60 h 69"/>
                  <a:gd name="T34" fmla="*/ 9 w 81"/>
                  <a:gd name="T35" fmla="*/ 62 h 69"/>
                  <a:gd name="T36" fmla="*/ 12 w 81"/>
                  <a:gd name="T37" fmla="*/ 62 h 69"/>
                  <a:gd name="T38" fmla="*/ 13 w 81"/>
                  <a:gd name="T39" fmla="*/ 64 h 69"/>
                  <a:gd name="T40" fmla="*/ 15 w 81"/>
                  <a:gd name="T41" fmla="*/ 65 h 69"/>
                  <a:gd name="T42" fmla="*/ 16 w 81"/>
                  <a:gd name="T43" fmla="*/ 67 h 69"/>
                  <a:gd name="T44" fmla="*/ 19 w 81"/>
                  <a:gd name="T45" fmla="*/ 68 h 69"/>
                  <a:gd name="T46" fmla="*/ 23 w 81"/>
                  <a:gd name="T47" fmla="*/ 68 h 69"/>
                  <a:gd name="T48" fmla="*/ 27 w 81"/>
                  <a:gd name="T49" fmla="*/ 68 h 69"/>
                  <a:gd name="T50" fmla="*/ 30 w 81"/>
                  <a:gd name="T51" fmla="*/ 67 h 69"/>
                  <a:gd name="T52" fmla="*/ 33 w 81"/>
                  <a:gd name="T53" fmla="*/ 65 h 69"/>
                  <a:gd name="T54" fmla="*/ 38 w 81"/>
                  <a:gd name="T55" fmla="*/ 61 h 69"/>
                  <a:gd name="T56" fmla="*/ 46 w 81"/>
                  <a:gd name="T57" fmla="*/ 54 h 69"/>
                  <a:gd name="T58" fmla="*/ 54 w 81"/>
                  <a:gd name="T59" fmla="*/ 48 h 69"/>
                  <a:gd name="T60" fmla="*/ 62 w 81"/>
                  <a:gd name="T61" fmla="*/ 40 h 69"/>
                  <a:gd name="T62" fmla="*/ 70 w 81"/>
                  <a:gd name="T63" fmla="*/ 34 h 69"/>
                  <a:gd name="T64" fmla="*/ 75 w 81"/>
                  <a:gd name="T65" fmla="*/ 30 h 69"/>
                  <a:gd name="T66" fmla="*/ 77 w 81"/>
                  <a:gd name="T67" fmla="*/ 28 h 69"/>
                  <a:gd name="T68" fmla="*/ 78 w 81"/>
                  <a:gd name="T69" fmla="*/ 24 h 69"/>
                  <a:gd name="T70" fmla="*/ 79 w 81"/>
                  <a:gd name="T71" fmla="*/ 20 h 69"/>
                  <a:gd name="T72" fmla="*/ 79 w 81"/>
                  <a:gd name="T73" fmla="*/ 16 h 69"/>
                  <a:gd name="T74" fmla="*/ 80 w 81"/>
                  <a:gd name="T75" fmla="*/ 11 h 69"/>
                  <a:gd name="T76" fmla="*/ 73 w 81"/>
                  <a:gd name="T77" fmla="*/ 6 h 69"/>
                  <a:gd name="T78" fmla="*/ 66 w 81"/>
                  <a:gd name="T79" fmla="*/ 3 h 69"/>
                  <a:gd name="T80" fmla="*/ 57 w 81"/>
                  <a:gd name="T81" fmla="*/ 1 h 69"/>
                  <a:gd name="T82" fmla="*/ 48 w 81"/>
                  <a:gd name="T83" fmla="*/ 0 h 69"/>
                  <a:gd name="T84" fmla="*/ 40 w 81"/>
                  <a:gd name="T85" fmla="*/ 1 h 69"/>
                  <a:gd name="T86" fmla="*/ 32 w 81"/>
                  <a:gd name="T87" fmla="*/ 3 h 69"/>
                  <a:gd name="T88" fmla="*/ 25 w 81"/>
                  <a:gd name="T89" fmla="*/ 7 h 69"/>
                  <a:gd name="T90" fmla="*/ 20 w 81"/>
                  <a:gd name="T91" fmla="*/ 12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20" y="12"/>
                    </a:moveTo>
                    <a:lnTo>
                      <a:pt x="20" y="12"/>
                    </a:lnTo>
                    <a:lnTo>
                      <a:pt x="18" y="14"/>
                    </a:lnTo>
                    <a:lnTo>
                      <a:pt x="15" y="16"/>
                    </a:lnTo>
                    <a:lnTo>
                      <a:pt x="13" y="17"/>
                    </a:lnTo>
                    <a:lnTo>
                      <a:pt x="10" y="18"/>
                    </a:lnTo>
                    <a:lnTo>
                      <a:pt x="8" y="18"/>
                    </a:lnTo>
                    <a:lnTo>
                      <a:pt x="6" y="19"/>
                    </a:lnTo>
                    <a:lnTo>
                      <a:pt x="5" y="21"/>
                    </a:lnTo>
                    <a:lnTo>
                      <a:pt x="4" y="23"/>
                    </a:lnTo>
                    <a:lnTo>
                      <a:pt x="3" y="24"/>
                    </a:lnTo>
                    <a:lnTo>
                      <a:pt x="3" y="25"/>
                    </a:lnTo>
                    <a:lnTo>
                      <a:pt x="2" y="26"/>
                    </a:lnTo>
                    <a:lnTo>
                      <a:pt x="2" y="28"/>
                    </a:lnTo>
                    <a:lnTo>
                      <a:pt x="2" y="29"/>
                    </a:lnTo>
                    <a:lnTo>
                      <a:pt x="2" y="30"/>
                    </a:lnTo>
                    <a:lnTo>
                      <a:pt x="3" y="32"/>
                    </a:lnTo>
                    <a:lnTo>
                      <a:pt x="3" y="33"/>
                    </a:lnTo>
                    <a:lnTo>
                      <a:pt x="3" y="34"/>
                    </a:lnTo>
                    <a:lnTo>
                      <a:pt x="3" y="36"/>
                    </a:lnTo>
                    <a:lnTo>
                      <a:pt x="2" y="37"/>
                    </a:lnTo>
                    <a:lnTo>
                      <a:pt x="1" y="39"/>
                    </a:lnTo>
                    <a:lnTo>
                      <a:pt x="1" y="40"/>
                    </a:lnTo>
                    <a:lnTo>
                      <a:pt x="0" y="43"/>
                    </a:lnTo>
                    <a:lnTo>
                      <a:pt x="0" y="46"/>
                    </a:lnTo>
                    <a:lnTo>
                      <a:pt x="1" y="49"/>
                    </a:lnTo>
                    <a:lnTo>
                      <a:pt x="2" y="50"/>
                    </a:lnTo>
                    <a:lnTo>
                      <a:pt x="3" y="51"/>
                    </a:lnTo>
                    <a:lnTo>
                      <a:pt x="3" y="52"/>
                    </a:lnTo>
                    <a:lnTo>
                      <a:pt x="3" y="53"/>
                    </a:lnTo>
                    <a:lnTo>
                      <a:pt x="3" y="55"/>
                    </a:lnTo>
                    <a:lnTo>
                      <a:pt x="4" y="57"/>
                    </a:lnTo>
                    <a:lnTo>
                      <a:pt x="5" y="58"/>
                    </a:lnTo>
                    <a:lnTo>
                      <a:pt x="6" y="60"/>
                    </a:lnTo>
                    <a:lnTo>
                      <a:pt x="8" y="61"/>
                    </a:lnTo>
                    <a:lnTo>
                      <a:pt x="9" y="62"/>
                    </a:lnTo>
                    <a:lnTo>
                      <a:pt x="11" y="62"/>
                    </a:lnTo>
                    <a:lnTo>
                      <a:pt x="12" y="62"/>
                    </a:lnTo>
                    <a:lnTo>
                      <a:pt x="13" y="63"/>
                    </a:lnTo>
                    <a:lnTo>
                      <a:pt x="13" y="64"/>
                    </a:lnTo>
                    <a:lnTo>
                      <a:pt x="14" y="64"/>
                    </a:lnTo>
                    <a:lnTo>
                      <a:pt x="15" y="65"/>
                    </a:lnTo>
                    <a:lnTo>
                      <a:pt x="15" y="66"/>
                    </a:lnTo>
                    <a:lnTo>
                      <a:pt x="16" y="67"/>
                    </a:lnTo>
                    <a:lnTo>
                      <a:pt x="17" y="68"/>
                    </a:lnTo>
                    <a:lnTo>
                      <a:pt x="19" y="68"/>
                    </a:lnTo>
                    <a:lnTo>
                      <a:pt x="21" y="68"/>
                    </a:lnTo>
                    <a:lnTo>
                      <a:pt x="23" y="68"/>
                    </a:lnTo>
                    <a:lnTo>
                      <a:pt x="25" y="68"/>
                    </a:lnTo>
                    <a:lnTo>
                      <a:pt x="27" y="68"/>
                    </a:lnTo>
                    <a:lnTo>
                      <a:pt x="28" y="68"/>
                    </a:lnTo>
                    <a:lnTo>
                      <a:pt x="30" y="67"/>
                    </a:lnTo>
                    <a:lnTo>
                      <a:pt x="32" y="66"/>
                    </a:lnTo>
                    <a:lnTo>
                      <a:pt x="33" y="65"/>
                    </a:lnTo>
                    <a:lnTo>
                      <a:pt x="36" y="63"/>
                    </a:lnTo>
                    <a:lnTo>
                      <a:pt x="38" y="61"/>
                    </a:lnTo>
                    <a:lnTo>
                      <a:pt x="42" y="58"/>
                    </a:lnTo>
                    <a:lnTo>
                      <a:pt x="46" y="54"/>
                    </a:lnTo>
                    <a:lnTo>
                      <a:pt x="50" y="51"/>
                    </a:lnTo>
                    <a:lnTo>
                      <a:pt x="54" y="48"/>
                    </a:lnTo>
                    <a:lnTo>
                      <a:pt x="58" y="44"/>
                    </a:lnTo>
                    <a:lnTo>
                      <a:pt x="62" y="40"/>
                    </a:lnTo>
                    <a:lnTo>
                      <a:pt x="66" y="37"/>
                    </a:lnTo>
                    <a:lnTo>
                      <a:pt x="70" y="34"/>
                    </a:lnTo>
                    <a:lnTo>
                      <a:pt x="73" y="32"/>
                    </a:lnTo>
                    <a:lnTo>
                      <a:pt x="75" y="30"/>
                    </a:lnTo>
                    <a:lnTo>
                      <a:pt x="76" y="28"/>
                    </a:lnTo>
                    <a:lnTo>
                      <a:pt x="77" y="28"/>
                    </a:lnTo>
                    <a:lnTo>
                      <a:pt x="78" y="26"/>
                    </a:lnTo>
                    <a:lnTo>
                      <a:pt x="78" y="24"/>
                    </a:lnTo>
                    <a:lnTo>
                      <a:pt x="78" y="22"/>
                    </a:lnTo>
                    <a:lnTo>
                      <a:pt x="79" y="20"/>
                    </a:lnTo>
                    <a:lnTo>
                      <a:pt x="79" y="18"/>
                    </a:lnTo>
                    <a:lnTo>
                      <a:pt x="79" y="16"/>
                    </a:lnTo>
                    <a:lnTo>
                      <a:pt x="80" y="14"/>
                    </a:lnTo>
                    <a:lnTo>
                      <a:pt x="80" y="11"/>
                    </a:lnTo>
                    <a:lnTo>
                      <a:pt x="76" y="9"/>
                    </a:lnTo>
                    <a:lnTo>
                      <a:pt x="73" y="6"/>
                    </a:lnTo>
                    <a:lnTo>
                      <a:pt x="70" y="4"/>
                    </a:lnTo>
                    <a:lnTo>
                      <a:pt x="66" y="3"/>
                    </a:lnTo>
                    <a:lnTo>
                      <a:pt x="61" y="2"/>
                    </a:lnTo>
                    <a:lnTo>
                      <a:pt x="57" y="1"/>
                    </a:lnTo>
                    <a:lnTo>
                      <a:pt x="53" y="0"/>
                    </a:lnTo>
                    <a:lnTo>
                      <a:pt x="48" y="0"/>
                    </a:lnTo>
                    <a:lnTo>
                      <a:pt x="44" y="0"/>
                    </a:lnTo>
                    <a:lnTo>
                      <a:pt x="40" y="1"/>
                    </a:lnTo>
                    <a:lnTo>
                      <a:pt x="36" y="2"/>
                    </a:lnTo>
                    <a:lnTo>
                      <a:pt x="32" y="3"/>
                    </a:lnTo>
                    <a:lnTo>
                      <a:pt x="29" y="5"/>
                    </a:lnTo>
                    <a:lnTo>
                      <a:pt x="25" y="7"/>
                    </a:lnTo>
                    <a:lnTo>
                      <a:pt x="22" y="9"/>
                    </a:lnTo>
                    <a:lnTo>
                      <a:pt x="20"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99" name="Freeform 269">
                <a:extLst>
                  <a:ext uri="{FF2B5EF4-FFF2-40B4-BE49-F238E27FC236}">
                    <a16:creationId xmlns:a16="http://schemas.microsoft.com/office/drawing/2014/main" id="{B7D796CE-54DF-807F-F7FB-FBC101D553D8}"/>
                  </a:ext>
                </a:extLst>
              </p:cNvPr>
              <p:cNvSpPr>
                <a:spLocks/>
              </p:cNvSpPr>
              <p:nvPr/>
            </p:nvSpPr>
            <p:spPr bwMode="auto">
              <a:xfrm>
                <a:off x="4202" y="2773"/>
                <a:ext cx="44" cy="29"/>
              </a:xfrm>
              <a:custGeom>
                <a:avLst/>
                <a:gdLst>
                  <a:gd name="T0" fmla="*/ 34 w 44"/>
                  <a:gd name="T1" fmla="*/ 28 h 29"/>
                  <a:gd name="T2" fmla="*/ 34 w 44"/>
                  <a:gd name="T3" fmla="*/ 28 h 29"/>
                  <a:gd name="T4" fmla="*/ 32 w 44"/>
                  <a:gd name="T5" fmla="*/ 28 h 29"/>
                  <a:gd name="T6" fmla="*/ 30 w 44"/>
                  <a:gd name="T7" fmla="*/ 27 h 29"/>
                  <a:gd name="T8" fmla="*/ 27 w 44"/>
                  <a:gd name="T9" fmla="*/ 26 h 29"/>
                  <a:gd name="T10" fmla="*/ 24 w 44"/>
                  <a:gd name="T11" fmla="*/ 24 h 29"/>
                  <a:gd name="T12" fmla="*/ 22 w 44"/>
                  <a:gd name="T13" fmla="*/ 23 h 29"/>
                  <a:gd name="T14" fmla="*/ 19 w 44"/>
                  <a:gd name="T15" fmla="*/ 22 h 29"/>
                  <a:gd name="T16" fmla="*/ 16 w 44"/>
                  <a:gd name="T17" fmla="*/ 20 h 29"/>
                  <a:gd name="T18" fmla="*/ 14 w 44"/>
                  <a:gd name="T19" fmla="*/ 18 h 29"/>
                  <a:gd name="T20" fmla="*/ 11 w 44"/>
                  <a:gd name="T21" fmla="*/ 16 h 29"/>
                  <a:gd name="T22" fmla="*/ 9 w 44"/>
                  <a:gd name="T23" fmla="*/ 14 h 29"/>
                  <a:gd name="T24" fmla="*/ 6 w 44"/>
                  <a:gd name="T25" fmla="*/ 12 h 29"/>
                  <a:gd name="T26" fmla="*/ 4 w 44"/>
                  <a:gd name="T27" fmla="*/ 10 h 29"/>
                  <a:gd name="T28" fmla="*/ 2 w 44"/>
                  <a:gd name="T29" fmla="*/ 8 h 29"/>
                  <a:gd name="T30" fmla="*/ 1 w 44"/>
                  <a:gd name="T31" fmla="*/ 5 h 29"/>
                  <a:gd name="T32" fmla="*/ 0 w 44"/>
                  <a:gd name="T33" fmla="*/ 2 h 29"/>
                  <a:gd name="T34" fmla="*/ 0 w 44"/>
                  <a:gd name="T35" fmla="*/ 0 h 29"/>
                  <a:gd name="T36" fmla="*/ 3 w 44"/>
                  <a:gd name="T37" fmla="*/ 1 h 29"/>
                  <a:gd name="T38" fmla="*/ 6 w 44"/>
                  <a:gd name="T39" fmla="*/ 2 h 29"/>
                  <a:gd name="T40" fmla="*/ 9 w 44"/>
                  <a:gd name="T41" fmla="*/ 4 h 29"/>
                  <a:gd name="T42" fmla="*/ 12 w 44"/>
                  <a:gd name="T43" fmla="*/ 5 h 29"/>
                  <a:gd name="T44" fmla="*/ 14 w 44"/>
                  <a:gd name="T45" fmla="*/ 6 h 29"/>
                  <a:gd name="T46" fmla="*/ 17 w 44"/>
                  <a:gd name="T47" fmla="*/ 8 h 29"/>
                  <a:gd name="T48" fmla="*/ 20 w 44"/>
                  <a:gd name="T49" fmla="*/ 10 h 29"/>
                  <a:gd name="T50" fmla="*/ 23 w 44"/>
                  <a:gd name="T51" fmla="*/ 12 h 29"/>
                  <a:gd name="T52" fmla="*/ 25 w 44"/>
                  <a:gd name="T53" fmla="*/ 14 h 29"/>
                  <a:gd name="T54" fmla="*/ 28 w 44"/>
                  <a:gd name="T55" fmla="*/ 16 h 29"/>
                  <a:gd name="T56" fmla="*/ 30 w 44"/>
                  <a:gd name="T57" fmla="*/ 18 h 29"/>
                  <a:gd name="T58" fmla="*/ 33 w 44"/>
                  <a:gd name="T59" fmla="*/ 20 h 29"/>
                  <a:gd name="T60" fmla="*/ 36 w 44"/>
                  <a:gd name="T61" fmla="*/ 22 h 29"/>
                  <a:gd name="T62" fmla="*/ 38 w 44"/>
                  <a:gd name="T63" fmla="*/ 24 h 29"/>
                  <a:gd name="T64" fmla="*/ 40 w 44"/>
                  <a:gd name="T65" fmla="*/ 26 h 29"/>
                  <a:gd name="T66" fmla="*/ 43 w 44"/>
                  <a:gd name="T67" fmla="*/ 28 h 29"/>
                  <a:gd name="T68" fmla="*/ 34 w 44"/>
                  <a:gd name="T69" fmla="*/ 28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29">
                    <a:moveTo>
                      <a:pt x="34" y="28"/>
                    </a:moveTo>
                    <a:lnTo>
                      <a:pt x="34" y="28"/>
                    </a:lnTo>
                    <a:lnTo>
                      <a:pt x="32" y="28"/>
                    </a:lnTo>
                    <a:lnTo>
                      <a:pt x="30" y="27"/>
                    </a:lnTo>
                    <a:lnTo>
                      <a:pt x="27" y="26"/>
                    </a:lnTo>
                    <a:lnTo>
                      <a:pt x="24" y="24"/>
                    </a:lnTo>
                    <a:lnTo>
                      <a:pt x="22" y="23"/>
                    </a:lnTo>
                    <a:lnTo>
                      <a:pt x="19" y="22"/>
                    </a:lnTo>
                    <a:lnTo>
                      <a:pt x="16" y="20"/>
                    </a:lnTo>
                    <a:lnTo>
                      <a:pt x="14" y="18"/>
                    </a:lnTo>
                    <a:lnTo>
                      <a:pt x="11" y="16"/>
                    </a:lnTo>
                    <a:lnTo>
                      <a:pt x="9" y="14"/>
                    </a:lnTo>
                    <a:lnTo>
                      <a:pt x="6" y="12"/>
                    </a:lnTo>
                    <a:lnTo>
                      <a:pt x="4" y="10"/>
                    </a:lnTo>
                    <a:lnTo>
                      <a:pt x="2" y="8"/>
                    </a:lnTo>
                    <a:lnTo>
                      <a:pt x="1" y="5"/>
                    </a:lnTo>
                    <a:lnTo>
                      <a:pt x="0" y="2"/>
                    </a:lnTo>
                    <a:lnTo>
                      <a:pt x="0" y="0"/>
                    </a:lnTo>
                    <a:lnTo>
                      <a:pt x="3" y="1"/>
                    </a:lnTo>
                    <a:lnTo>
                      <a:pt x="6" y="2"/>
                    </a:lnTo>
                    <a:lnTo>
                      <a:pt x="9" y="4"/>
                    </a:lnTo>
                    <a:lnTo>
                      <a:pt x="12" y="5"/>
                    </a:lnTo>
                    <a:lnTo>
                      <a:pt x="14" y="6"/>
                    </a:lnTo>
                    <a:lnTo>
                      <a:pt x="17" y="8"/>
                    </a:lnTo>
                    <a:lnTo>
                      <a:pt x="20" y="10"/>
                    </a:lnTo>
                    <a:lnTo>
                      <a:pt x="23" y="12"/>
                    </a:lnTo>
                    <a:lnTo>
                      <a:pt x="25" y="14"/>
                    </a:lnTo>
                    <a:lnTo>
                      <a:pt x="28" y="16"/>
                    </a:lnTo>
                    <a:lnTo>
                      <a:pt x="30" y="18"/>
                    </a:lnTo>
                    <a:lnTo>
                      <a:pt x="33" y="20"/>
                    </a:lnTo>
                    <a:lnTo>
                      <a:pt x="36" y="22"/>
                    </a:lnTo>
                    <a:lnTo>
                      <a:pt x="38" y="24"/>
                    </a:lnTo>
                    <a:lnTo>
                      <a:pt x="40" y="26"/>
                    </a:lnTo>
                    <a:lnTo>
                      <a:pt x="43" y="28"/>
                    </a:lnTo>
                    <a:lnTo>
                      <a:pt x="34" y="2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0" name="Freeform 270">
                <a:extLst>
                  <a:ext uri="{FF2B5EF4-FFF2-40B4-BE49-F238E27FC236}">
                    <a16:creationId xmlns:a16="http://schemas.microsoft.com/office/drawing/2014/main" id="{766EAFE8-BA7F-ABB1-C410-F0A771F9A3C4}"/>
                  </a:ext>
                </a:extLst>
              </p:cNvPr>
              <p:cNvSpPr>
                <a:spLocks/>
              </p:cNvSpPr>
              <p:nvPr/>
            </p:nvSpPr>
            <p:spPr bwMode="auto">
              <a:xfrm>
                <a:off x="4514" y="2767"/>
                <a:ext cx="44" cy="30"/>
              </a:xfrm>
              <a:custGeom>
                <a:avLst/>
                <a:gdLst>
                  <a:gd name="T0" fmla="*/ 8 w 44"/>
                  <a:gd name="T1" fmla="*/ 29 h 30"/>
                  <a:gd name="T2" fmla="*/ 8 w 44"/>
                  <a:gd name="T3" fmla="*/ 29 h 30"/>
                  <a:gd name="T4" fmla="*/ 10 w 44"/>
                  <a:gd name="T5" fmla="*/ 28 h 30"/>
                  <a:gd name="T6" fmla="*/ 13 w 44"/>
                  <a:gd name="T7" fmla="*/ 27 h 30"/>
                  <a:gd name="T8" fmla="*/ 16 w 44"/>
                  <a:gd name="T9" fmla="*/ 26 h 30"/>
                  <a:gd name="T10" fmla="*/ 18 w 44"/>
                  <a:gd name="T11" fmla="*/ 25 h 30"/>
                  <a:gd name="T12" fmla="*/ 21 w 44"/>
                  <a:gd name="T13" fmla="*/ 24 h 30"/>
                  <a:gd name="T14" fmla="*/ 24 w 44"/>
                  <a:gd name="T15" fmla="*/ 22 h 30"/>
                  <a:gd name="T16" fmla="*/ 26 w 44"/>
                  <a:gd name="T17" fmla="*/ 20 h 30"/>
                  <a:gd name="T18" fmla="*/ 29 w 44"/>
                  <a:gd name="T19" fmla="*/ 19 h 30"/>
                  <a:gd name="T20" fmla="*/ 32 w 44"/>
                  <a:gd name="T21" fmla="*/ 17 h 30"/>
                  <a:gd name="T22" fmla="*/ 34 w 44"/>
                  <a:gd name="T23" fmla="*/ 14 h 30"/>
                  <a:gd name="T24" fmla="*/ 36 w 44"/>
                  <a:gd name="T25" fmla="*/ 12 h 30"/>
                  <a:gd name="T26" fmla="*/ 38 w 44"/>
                  <a:gd name="T27" fmla="*/ 10 h 30"/>
                  <a:gd name="T28" fmla="*/ 40 w 44"/>
                  <a:gd name="T29" fmla="*/ 8 h 30"/>
                  <a:gd name="T30" fmla="*/ 41 w 44"/>
                  <a:gd name="T31" fmla="*/ 6 h 30"/>
                  <a:gd name="T32" fmla="*/ 42 w 44"/>
                  <a:gd name="T33" fmla="*/ 3 h 30"/>
                  <a:gd name="T34" fmla="*/ 43 w 44"/>
                  <a:gd name="T35" fmla="*/ 0 h 30"/>
                  <a:gd name="T36" fmla="*/ 40 w 44"/>
                  <a:gd name="T37" fmla="*/ 2 h 30"/>
                  <a:gd name="T38" fmla="*/ 37 w 44"/>
                  <a:gd name="T39" fmla="*/ 3 h 30"/>
                  <a:gd name="T40" fmla="*/ 34 w 44"/>
                  <a:gd name="T41" fmla="*/ 4 h 30"/>
                  <a:gd name="T42" fmla="*/ 31 w 44"/>
                  <a:gd name="T43" fmla="*/ 6 h 30"/>
                  <a:gd name="T44" fmla="*/ 28 w 44"/>
                  <a:gd name="T45" fmla="*/ 7 h 30"/>
                  <a:gd name="T46" fmla="*/ 25 w 44"/>
                  <a:gd name="T47" fmla="*/ 9 h 30"/>
                  <a:gd name="T48" fmla="*/ 23 w 44"/>
                  <a:gd name="T49" fmla="*/ 10 h 30"/>
                  <a:gd name="T50" fmla="*/ 20 w 44"/>
                  <a:gd name="T51" fmla="*/ 12 h 30"/>
                  <a:gd name="T52" fmla="*/ 17 w 44"/>
                  <a:gd name="T53" fmla="*/ 14 h 30"/>
                  <a:gd name="T54" fmla="*/ 15 w 44"/>
                  <a:gd name="T55" fmla="*/ 16 h 30"/>
                  <a:gd name="T56" fmla="*/ 12 w 44"/>
                  <a:gd name="T57" fmla="*/ 18 h 30"/>
                  <a:gd name="T58" fmla="*/ 10 w 44"/>
                  <a:gd name="T59" fmla="*/ 20 h 30"/>
                  <a:gd name="T60" fmla="*/ 7 w 44"/>
                  <a:gd name="T61" fmla="*/ 22 h 30"/>
                  <a:gd name="T62" fmla="*/ 5 w 44"/>
                  <a:gd name="T63" fmla="*/ 24 h 30"/>
                  <a:gd name="T64" fmla="*/ 2 w 44"/>
                  <a:gd name="T65" fmla="*/ 26 h 30"/>
                  <a:gd name="T66" fmla="*/ 0 w 44"/>
                  <a:gd name="T67" fmla="*/ 28 h 30"/>
                  <a:gd name="T68" fmla="*/ 8 w 44"/>
                  <a:gd name="T69" fmla="*/ 29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30">
                    <a:moveTo>
                      <a:pt x="8" y="29"/>
                    </a:moveTo>
                    <a:lnTo>
                      <a:pt x="8" y="29"/>
                    </a:lnTo>
                    <a:lnTo>
                      <a:pt x="10" y="28"/>
                    </a:lnTo>
                    <a:lnTo>
                      <a:pt x="13" y="27"/>
                    </a:lnTo>
                    <a:lnTo>
                      <a:pt x="16" y="26"/>
                    </a:lnTo>
                    <a:lnTo>
                      <a:pt x="18" y="25"/>
                    </a:lnTo>
                    <a:lnTo>
                      <a:pt x="21" y="24"/>
                    </a:lnTo>
                    <a:lnTo>
                      <a:pt x="24" y="22"/>
                    </a:lnTo>
                    <a:lnTo>
                      <a:pt x="26" y="20"/>
                    </a:lnTo>
                    <a:lnTo>
                      <a:pt x="29" y="19"/>
                    </a:lnTo>
                    <a:lnTo>
                      <a:pt x="32" y="17"/>
                    </a:lnTo>
                    <a:lnTo>
                      <a:pt x="34" y="14"/>
                    </a:lnTo>
                    <a:lnTo>
                      <a:pt x="36" y="12"/>
                    </a:lnTo>
                    <a:lnTo>
                      <a:pt x="38" y="10"/>
                    </a:lnTo>
                    <a:lnTo>
                      <a:pt x="40" y="8"/>
                    </a:lnTo>
                    <a:lnTo>
                      <a:pt x="41" y="6"/>
                    </a:lnTo>
                    <a:lnTo>
                      <a:pt x="42" y="3"/>
                    </a:lnTo>
                    <a:lnTo>
                      <a:pt x="43" y="0"/>
                    </a:lnTo>
                    <a:lnTo>
                      <a:pt x="40" y="2"/>
                    </a:lnTo>
                    <a:lnTo>
                      <a:pt x="37" y="3"/>
                    </a:lnTo>
                    <a:lnTo>
                      <a:pt x="34" y="4"/>
                    </a:lnTo>
                    <a:lnTo>
                      <a:pt x="31" y="6"/>
                    </a:lnTo>
                    <a:lnTo>
                      <a:pt x="28" y="7"/>
                    </a:lnTo>
                    <a:lnTo>
                      <a:pt x="25" y="9"/>
                    </a:lnTo>
                    <a:lnTo>
                      <a:pt x="23" y="10"/>
                    </a:lnTo>
                    <a:lnTo>
                      <a:pt x="20" y="12"/>
                    </a:lnTo>
                    <a:lnTo>
                      <a:pt x="17" y="14"/>
                    </a:lnTo>
                    <a:lnTo>
                      <a:pt x="15" y="16"/>
                    </a:lnTo>
                    <a:lnTo>
                      <a:pt x="12" y="18"/>
                    </a:lnTo>
                    <a:lnTo>
                      <a:pt x="10" y="20"/>
                    </a:lnTo>
                    <a:lnTo>
                      <a:pt x="7" y="22"/>
                    </a:lnTo>
                    <a:lnTo>
                      <a:pt x="5" y="24"/>
                    </a:lnTo>
                    <a:lnTo>
                      <a:pt x="2" y="26"/>
                    </a:lnTo>
                    <a:lnTo>
                      <a:pt x="0" y="28"/>
                    </a:lnTo>
                    <a:lnTo>
                      <a:pt x="8" y="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1" name="Freeform 271">
                <a:extLst>
                  <a:ext uri="{FF2B5EF4-FFF2-40B4-BE49-F238E27FC236}">
                    <a16:creationId xmlns:a16="http://schemas.microsoft.com/office/drawing/2014/main" id="{17C76ECF-6144-8A48-14FA-1DA59F23DEF2}"/>
                  </a:ext>
                </a:extLst>
              </p:cNvPr>
              <p:cNvSpPr>
                <a:spLocks/>
              </p:cNvSpPr>
              <p:nvPr/>
            </p:nvSpPr>
            <p:spPr bwMode="auto">
              <a:xfrm>
                <a:off x="4317" y="3042"/>
                <a:ext cx="43" cy="17"/>
              </a:xfrm>
              <a:custGeom>
                <a:avLst/>
                <a:gdLst>
                  <a:gd name="T0" fmla="*/ 40 w 43"/>
                  <a:gd name="T1" fmla="*/ 0 h 17"/>
                  <a:gd name="T2" fmla="*/ 40 w 43"/>
                  <a:gd name="T3" fmla="*/ 0 h 17"/>
                  <a:gd name="T4" fmla="*/ 39 w 43"/>
                  <a:gd name="T5" fmla="*/ 3 h 17"/>
                  <a:gd name="T6" fmla="*/ 38 w 43"/>
                  <a:gd name="T7" fmla="*/ 7 h 17"/>
                  <a:gd name="T8" fmla="*/ 36 w 43"/>
                  <a:gd name="T9" fmla="*/ 8 h 17"/>
                  <a:gd name="T10" fmla="*/ 33 w 43"/>
                  <a:gd name="T11" fmla="*/ 12 h 17"/>
                  <a:gd name="T12" fmla="*/ 31 w 43"/>
                  <a:gd name="T13" fmla="*/ 12 h 17"/>
                  <a:gd name="T14" fmla="*/ 28 w 43"/>
                  <a:gd name="T15" fmla="*/ 14 h 17"/>
                  <a:gd name="T16" fmla="*/ 25 w 43"/>
                  <a:gd name="T17" fmla="*/ 14 h 17"/>
                  <a:gd name="T18" fmla="*/ 22 w 43"/>
                  <a:gd name="T19" fmla="*/ 14 h 17"/>
                  <a:gd name="T20" fmla="*/ 19 w 43"/>
                  <a:gd name="T21" fmla="*/ 12 h 17"/>
                  <a:gd name="T22" fmla="*/ 16 w 43"/>
                  <a:gd name="T23" fmla="*/ 12 h 17"/>
                  <a:gd name="T24" fmla="*/ 13 w 43"/>
                  <a:gd name="T25" fmla="*/ 10 h 17"/>
                  <a:gd name="T26" fmla="*/ 10 w 43"/>
                  <a:gd name="T27" fmla="*/ 10 h 17"/>
                  <a:gd name="T28" fmla="*/ 8 w 43"/>
                  <a:gd name="T29" fmla="*/ 8 h 17"/>
                  <a:gd name="T30" fmla="*/ 5 w 43"/>
                  <a:gd name="T31" fmla="*/ 7 h 17"/>
                  <a:gd name="T32" fmla="*/ 3 w 43"/>
                  <a:gd name="T33" fmla="*/ 5 h 17"/>
                  <a:gd name="T34" fmla="*/ 1 w 43"/>
                  <a:gd name="T35" fmla="*/ 5 h 17"/>
                  <a:gd name="T36" fmla="*/ 0 w 43"/>
                  <a:gd name="T37" fmla="*/ 7 h 17"/>
                  <a:gd name="T38" fmla="*/ 2 w 43"/>
                  <a:gd name="T39" fmla="*/ 8 h 17"/>
                  <a:gd name="T40" fmla="*/ 4 w 43"/>
                  <a:gd name="T41" fmla="*/ 8 h 17"/>
                  <a:gd name="T42" fmla="*/ 7 w 43"/>
                  <a:gd name="T43" fmla="*/ 10 h 17"/>
                  <a:gd name="T44" fmla="*/ 10 w 43"/>
                  <a:gd name="T45" fmla="*/ 12 h 17"/>
                  <a:gd name="T46" fmla="*/ 13 w 43"/>
                  <a:gd name="T47" fmla="*/ 14 h 17"/>
                  <a:gd name="T48" fmla="*/ 16 w 43"/>
                  <a:gd name="T49" fmla="*/ 14 h 17"/>
                  <a:gd name="T50" fmla="*/ 19 w 43"/>
                  <a:gd name="T51" fmla="*/ 16 h 17"/>
                  <a:gd name="T52" fmla="*/ 22 w 43"/>
                  <a:gd name="T53" fmla="*/ 16 h 17"/>
                  <a:gd name="T54" fmla="*/ 25 w 43"/>
                  <a:gd name="T55" fmla="*/ 16 h 17"/>
                  <a:gd name="T56" fmla="*/ 28 w 43"/>
                  <a:gd name="T57" fmla="*/ 16 h 17"/>
                  <a:gd name="T58" fmla="*/ 31 w 43"/>
                  <a:gd name="T59" fmla="*/ 16 h 17"/>
                  <a:gd name="T60" fmla="*/ 34 w 43"/>
                  <a:gd name="T61" fmla="*/ 14 h 17"/>
                  <a:gd name="T62" fmla="*/ 36 w 43"/>
                  <a:gd name="T63" fmla="*/ 12 h 17"/>
                  <a:gd name="T64" fmla="*/ 38 w 43"/>
                  <a:gd name="T65" fmla="*/ 8 h 17"/>
                  <a:gd name="T66" fmla="*/ 40 w 43"/>
                  <a:gd name="T67" fmla="*/ 5 h 17"/>
                  <a:gd name="T68" fmla="*/ 42 w 43"/>
                  <a:gd name="T69" fmla="*/ 1 h 17"/>
                  <a:gd name="T70" fmla="*/ 40 w 43"/>
                  <a:gd name="T71" fmla="*/ 0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40" y="0"/>
                    </a:moveTo>
                    <a:lnTo>
                      <a:pt x="40" y="0"/>
                    </a:lnTo>
                    <a:lnTo>
                      <a:pt x="39" y="3"/>
                    </a:lnTo>
                    <a:lnTo>
                      <a:pt x="38" y="7"/>
                    </a:lnTo>
                    <a:lnTo>
                      <a:pt x="36" y="8"/>
                    </a:lnTo>
                    <a:lnTo>
                      <a:pt x="33" y="12"/>
                    </a:lnTo>
                    <a:lnTo>
                      <a:pt x="31" y="12"/>
                    </a:lnTo>
                    <a:lnTo>
                      <a:pt x="28" y="14"/>
                    </a:lnTo>
                    <a:lnTo>
                      <a:pt x="25" y="14"/>
                    </a:lnTo>
                    <a:lnTo>
                      <a:pt x="22" y="14"/>
                    </a:lnTo>
                    <a:lnTo>
                      <a:pt x="19" y="12"/>
                    </a:lnTo>
                    <a:lnTo>
                      <a:pt x="16" y="12"/>
                    </a:lnTo>
                    <a:lnTo>
                      <a:pt x="13" y="10"/>
                    </a:lnTo>
                    <a:lnTo>
                      <a:pt x="10" y="10"/>
                    </a:lnTo>
                    <a:lnTo>
                      <a:pt x="8" y="8"/>
                    </a:lnTo>
                    <a:lnTo>
                      <a:pt x="5" y="7"/>
                    </a:lnTo>
                    <a:lnTo>
                      <a:pt x="3" y="5"/>
                    </a:lnTo>
                    <a:lnTo>
                      <a:pt x="1" y="5"/>
                    </a:lnTo>
                    <a:lnTo>
                      <a:pt x="0" y="7"/>
                    </a:lnTo>
                    <a:lnTo>
                      <a:pt x="2" y="8"/>
                    </a:lnTo>
                    <a:lnTo>
                      <a:pt x="4" y="8"/>
                    </a:lnTo>
                    <a:lnTo>
                      <a:pt x="7" y="10"/>
                    </a:lnTo>
                    <a:lnTo>
                      <a:pt x="10" y="12"/>
                    </a:lnTo>
                    <a:lnTo>
                      <a:pt x="13" y="14"/>
                    </a:lnTo>
                    <a:lnTo>
                      <a:pt x="16" y="14"/>
                    </a:lnTo>
                    <a:lnTo>
                      <a:pt x="19" y="16"/>
                    </a:lnTo>
                    <a:lnTo>
                      <a:pt x="22" y="16"/>
                    </a:lnTo>
                    <a:lnTo>
                      <a:pt x="25" y="16"/>
                    </a:lnTo>
                    <a:lnTo>
                      <a:pt x="28" y="16"/>
                    </a:lnTo>
                    <a:lnTo>
                      <a:pt x="31" y="16"/>
                    </a:lnTo>
                    <a:lnTo>
                      <a:pt x="34" y="14"/>
                    </a:lnTo>
                    <a:lnTo>
                      <a:pt x="36" y="12"/>
                    </a:lnTo>
                    <a:lnTo>
                      <a:pt x="38" y="8"/>
                    </a:lnTo>
                    <a:lnTo>
                      <a:pt x="40" y="5"/>
                    </a:lnTo>
                    <a:lnTo>
                      <a:pt x="42"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2" name="Freeform 272">
                <a:extLst>
                  <a:ext uri="{FF2B5EF4-FFF2-40B4-BE49-F238E27FC236}">
                    <a16:creationId xmlns:a16="http://schemas.microsoft.com/office/drawing/2014/main" id="{20F72548-F46E-976A-9318-F5A631DFC380}"/>
                  </a:ext>
                </a:extLst>
              </p:cNvPr>
              <p:cNvSpPr>
                <a:spLocks/>
              </p:cNvSpPr>
              <p:nvPr/>
            </p:nvSpPr>
            <p:spPr bwMode="auto">
              <a:xfrm>
                <a:off x="4340" y="3018"/>
                <a:ext cx="21" cy="26"/>
              </a:xfrm>
              <a:custGeom>
                <a:avLst/>
                <a:gdLst>
                  <a:gd name="T0" fmla="*/ 0 w 21"/>
                  <a:gd name="T1" fmla="*/ 1 h 26"/>
                  <a:gd name="T2" fmla="*/ 3 w 21"/>
                  <a:gd name="T3" fmla="*/ 3 h 26"/>
                  <a:gd name="T4" fmla="*/ 6 w 21"/>
                  <a:gd name="T5" fmla="*/ 5 h 26"/>
                  <a:gd name="T6" fmla="*/ 10 w 21"/>
                  <a:gd name="T7" fmla="*/ 8 h 26"/>
                  <a:gd name="T8" fmla="*/ 13 w 21"/>
                  <a:gd name="T9" fmla="*/ 11 h 26"/>
                  <a:gd name="T10" fmla="*/ 16 w 21"/>
                  <a:gd name="T11" fmla="*/ 14 h 26"/>
                  <a:gd name="T12" fmla="*/ 18 w 21"/>
                  <a:gd name="T13" fmla="*/ 17 h 26"/>
                  <a:gd name="T14" fmla="*/ 18 w 21"/>
                  <a:gd name="T15" fmla="*/ 20 h 26"/>
                  <a:gd name="T16" fmla="*/ 17 w 21"/>
                  <a:gd name="T17" fmla="*/ 24 h 26"/>
                  <a:gd name="T18" fmla="*/ 19 w 21"/>
                  <a:gd name="T19" fmla="*/ 25 h 26"/>
                  <a:gd name="T20" fmla="*/ 20 w 21"/>
                  <a:gd name="T21" fmla="*/ 20 h 26"/>
                  <a:gd name="T22" fmla="*/ 19 w 21"/>
                  <a:gd name="T23" fmla="*/ 16 h 26"/>
                  <a:gd name="T24" fmla="*/ 17 w 21"/>
                  <a:gd name="T25" fmla="*/ 13 h 26"/>
                  <a:gd name="T26" fmla="*/ 14 w 21"/>
                  <a:gd name="T27" fmla="*/ 10 h 26"/>
                  <a:gd name="T28" fmla="*/ 11 w 21"/>
                  <a:gd name="T29" fmla="*/ 7 h 26"/>
                  <a:gd name="T30" fmla="*/ 7 w 21"/>
                  <a:gd name="T31" fmla="*/ 5 h 26"/>
                  <a:gd name="T32" fmla="*/ 4 w 21"/>
                  <a:gd name="T33" fmla="*/ 2 h 26"/>
                  <a:gd name="T34" fmla="*/ 1 w 21"/>
                  <a:gd name="T35" fmla="*/ 0 h 26"/>
                  <a:gd name="T36" fmla="*/ 0 w 21"/>
                  <a:gd name="T37" fmla="*/ 1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6">
                    <a:moveTo>
                      <a:pt x="0" y="1"/>
                    </a:moveTo>
                    <a:lnTo>
                      <a:pt x="3" y="3"/>
                    </a:lnTo>
                    <a:lnTo>
                      <a:pt x="6" y="5"/>
                    </a:lnTo>
                    <a:lnTo>
                      <a:pt x="10" y="8"/>
                    </a:lnTo>
                    <a:lnTo>
                      <a:pt x="13" y="11"/>
                    </a:lnTo>
                    <a:lnTo>
                      <a:pt x="16" y="14"/>
                    </a:lnTo>
                    <a:lnTo>
                      <a:pt x="18" y="17"/>
                    </a:lnTo>
                    <a:lnTo>
                      <a:pt x="18" y="20"/>
                    </a:lnTo>
                    <a:lnTo>
                      <a:pt x="17" y="24"/>
                    </a:lnTo>
                    <a:lnTo>
                      <a:pt x="19" y="25"/>
                    </a:lnTo>
                    <a:lnTo>
                      <a:pt x="20" y="20"/>
                    </a:lnTo>
                    <a:lnTo>
                      <a:pt x="19" y="16"/>
                    </a:lnTo>
                    <a:lnTo>
                      <a:pt x="17" y="13"/>
                    </a:lnTo>
                    <a:lnTo>
                      <a:pt x="14" y="10"/>
                    </a:lnTo>
                    <a:lnTo>
                      <a:pt x="11" y="7"/>
                    </a:lnTo>
                    <a:lnTo>
                      <a:pt x="7" y="5"/>
                    </a:lnTo>
                    <a:lnTo>
                      <a:pt x="4" y="2"/>
                    </a:lnTo>
                    <a:lnTo>
                      <a:pt x="1"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3" name="Freeform 273">
                <a:extLst>
                  <a:ext uri="{FF2B5EF4-FFF2-40B4-BE49-F238E27FC236}">
                    <a16:creationId xmlns:a16="http://schemas.microsoft.com/office/drawing/2014/main" id="{78140DDF-2E76-AEA7-EAA4-B35C6EE67176}"/>
                  </a:ext>
                </a:extLst>
              </p:cNvPr>
              <p:cNvSpPr>
                <a:spLocks/>
              </p:cNvSpPr>
              <p:nvPr/>
            </p:nvSpPr>
            <p:spPr bwMode="auto">
              <a:xfrm>
                <a:off x="4352" y="3025"/>
                <a:ext cx="17" cy="17"/>
              </a:xfrm>
              <a:custGeom>
                <a:avLst/>
                <a:gdLst>
                  <a:gd name="T0" fmla="*/ 0 w 17"/>
                  <a:gd name="T1" fmla="*/ 8 h 17"/>
                  <a:gd name="T2" fmla="*/ 4 w 17"/>
                  <a:gd name="T3" fmla="*/ 13 h 17"/>
                  <a:gd name="T4" fmla="*/ 8 w 17"/>
                  <a:gd name="T5" fmla="*/ 16 h 17"/>
                  <a:gd name="T6" fmla="*/ 10 w 17"/>
                  <a:gd name="T7" fmla="*/ 16 h 17"/>
                  <a:gd name="T8" fmla="*/ 14 w 17"/>
                  <a:gd name="T9" fmla="*/ 13 h 17"/>
                  <a:gd name="T10" fmla="*/ 16 w 17"/>
                  <a:gd name="T11" fmla="*/ 10 h 17"/>
                  <a:gd name="T12" fmla="*/ 16 w 17"/>
                  <a:gd name="T13" fmla="*/ 8 h 17"/>
                  <a:gd name="T14" fmla="*/ 16 w 17"/>
                  <a:gd name="T15" fmla="*/ 2 h 17"/>
                  <a:gd name="T16" fmla="*/ 14 w 17"/>
                  <a:gd name="T17" fmla="*/ 0 h 17"/>
                  <a:gd name="T18" fmla="*/ 12 w 17"/>
                  <a:gd name="T19" fmla="*/ 2 h 17"/>
                  <a:gd name="T20" fmla="*/ 14 w 17"/>
                  <a:gd name="T21" fmla="*/ 5 h 17"/>
                  <a:gd name="T22" fmla="*/ 14 w 17"/>
                  <a:gd name="T23" fmla="*/ 8 h 17"/>
                  <a:gd name="T24" fmla="*/ 12 w 17"/>
                  <a:gd name="T25" fmla="*/ 10 h 17"/>
                  <a:gd name="T26" fmla="*/ 10 w 17"/>
                  <a:gd name="T27" fmla="*/ 10 h 17"/>
                  <a:gd name="T28" fmla="*/ 8 w 17"/>
                  <a:gd name="T29" fmla="*/ 10 h 17"/>
                  <a:gd name="T30" fmla="*/ 6 w 17"/>
                  <a:gd name="T31" fmla="*/ 10 h 17"/>
                  <a:gd name="T32" fmla="*/ 2 w 17"/>
                  <a:gd name="T33" fmla="*/ 5 h 17"/>
                  <a:gd name="T34" fmla="*/ 0 w 17"/>
                  <a:gd name="T35" fmla="*/ 8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0" y="8"/>
                    </a:moveTo>
                    <a:lnTo>
                      <a:pt x="4" y="13"/>
                    </a:lnTo>
                    <a:lnTo>
                      <a:pt x="8" y="16"/>
                    </a:lnTo>
                    <a:lnTo>
                      <a:pt x="10" y="16"/>
                    </a:lnTo>
                    <a:lnTo>
                      <a:pt x="14" y="13"/>
                    </a:lnTo>
                    <a:lnTo>
                      <a:pt x="16" y="10"/>
                    </a:lnTo>
                    <a:lnTo>
                      <a:pt x="16" y="8"/>
                    </a:lnTo>
                    <a:lnTo>
                      <a:pt x="16" y="2"/>
                    </a:lnTo>
                    <a:lnTo>
                      <a:pt x="14" y="0"/>
                    </a:lnTo>
                    <a:lnTo>
                      <a:pt x="12" y="2"/>
                    </a:lnTo>
                    <a:lnTo>
                      <a:pt x="14" y="5"/>
                    </a:lnTo>
                    <a:lnTo>
                      <a:pt x="14" y="8"/>
                    </a:lnTo>
                    <a:lnTo>
                      <a:pt x="12" y="10"/>
                    </a:lnTo>
                    <a:lnTo>
                      <a:pt x="10" y="10"/>
                    </a:lnTo>
                    <a:lnTo>
                      <a:pt x="8" y="10"/>
                    </a:lnTo>
                    <a:lnTo>
                      <a:pt x="6" y="10"/>
                    </a:lnTo>
                    <a:lnTo>
                      <a:pt x="2" y="5"/>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4" name="Freeform 274">
                <a:extLst>
                  <a:ext uri="{FF2B5EF4-FFF2-40B4-BE49-F238E27FC236}">
                    <a16:creationId xmlns:a16="http://schemas.microsoft.com/office/drawing/2014/main" id="{95C5BFC1-7E1A-0D5A-3796-C59AAAB00222}"/>
                  </a:ext>
                </a:extLst>
              </p:cNvPr>
              <p:cNvSpPr>
                <a:spLocks/>
              </p:cNvSpPr>
              <p:nvPr/>
            </p:nvSpPr>
            <p:spPr bwMode="auto">
              <a:xfrm>
                <a:off x="4365" y="3023"/>
                <a:ext cx="17" cy="17"/>
              </a:xfrm>
              <a:custGeom>
                <a:avLst/>
                <a:gdLst>
                  <a:gd name="T0" fmla="*/ 2 w 17"/>
                  <a:gd name="T1" fmla="*/ 0 h 17"/>
                  <a:gd name="T2" fmla="*/ 0 w 17"/>
                  <a:gd name="T3" fmla="*/ 4 h 17"/>
                  <a:gd name="T4" fmla="*/ 0 w 17"/>
                  <a:gd name="T5" fmla="*/ 6 h 17"/>
                  <a:gd name="T6" fmla="*/ 0 w 17"/>
                  <a:gd name="T7" fmla="*/ 11 h 17"/>
                  <a:gd name="T8" fmla="*/ 2 w 17"/>
                  <a:gd name="T9" fmla="*/ 13 h 17"/>
                  <a:gd name="T10" fmla="*/ 5 w 17"/>
                  <a:gd name="T11" fmla="*/ 16 h 17"/>
                  <a:gd name="T12" fmla="*/ 8 w 17"/>
                  <a:gd name="T13" fmla="*/ 16 h 17"/>
                  <a:gd name="T14" fmla="*/ 10 w 17"/>
                  <a:gd name="T15" fmla="*/ 16 h 17"/>
                  <a:gd name="T16" fmla="*/ 16 w 17"/>
                  <a:gd name="T17" fmla="*/ 13 h 17"/>
                  <a:gd name="T18" fmla="*/ 16 w 17"/>
                  <a:gd name="T19" fmla="*/ 11 h 17"/>
                  <a:gd name="T20" fmla="*/ 10 w 17"/>
                  <a:gd name="T21" fmla="*/ 13 h 17"/>
                  <a:gd name="T22" fmla="*/ 8 w 17"/>
                  <a:gd name="T23" fmla="*/ 13 h 17"/>
                  <a:gd name="T24" fmla="*/ 5 w 17"/>
                  <a:gd name="T25" fmla="*/ 13 h 17"/>
                  <a:gd name="T26" fmla="*/ 5 w 17"/>
                  <a:gd name="T27" fmla="*/ 11 h 17"/>
                  <a:gd name="T28" fmla="*/ 2 w 17"/>
                  <a:gd name="T29" fmla="*/ 9 h 17"/>
                  <a:gd name="T30" fmla="*/ 5 w 17"/>
                  <a:gd name="T31" fmla="*/ 4 h 17"/>
                  <a:gd name="T32" fmla="*/ 5 w 17"/>
                  <a:gd name="T33" fmla="*/ 2 h 17"/>
                  <a:gd name="T34" fmla="*/ 2 w 17"/>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2" y="0"/>
                    </a:moveTo>
                    <a:lnTo>
                      <a:pt x="0" y="4"/>
                    </a:lnTo>
                    <a:lnTo>
                      <a:pt x="0" y="6"/>
                    </a:lnTo>
                    <a:lnTo>
                      <a:pt x="0" y="11"/>
                    </a:lnTo>
                    <a:lnTo>
                      <a:pt x="2" y="13"/>
                    </a:lnTo>
                    <a:lnTo>
                      <a:pt x="5" y="16"/>
                    </a:lnTo>
                    <a:lnTo>
                      <a:pt x="8" y="16"/>
                    </a:lnTo>
                    <a:lnTo>
                      <a:pt x="10" y="16"/>
                    </a:lnTo>
                    <a:lnTo>
                      <a:pt x="16" y="13"/>
                    </a:lnTo>
                    <a:lnTo>
                      <a:pt x="16" y="11"/>
                    </a:lnTo>
                    <a:lnTo>
                      <a:pt x="10" y="13"/>
                    </a:lnTo>
                    <a:lnTo>
                      <a:pt x="8" y="13"/>
                    </a:lnTo>
                    <a:lnTo>
                      <a:pt x="5" y="13"/>
                    </a:lnTo>
                    <a:lnTo>
                      <a:pt x="5" y="11"/>
                    </a:lnTo>
                    <a:lnTo>
                      <a:pt x="2" y="9"/>
                    </a:lnTo>
                    <a:lnTo>
                      <a:pt x="5" y="4"/>
                    </a:lnTo>
                    <a:lnTo>
                      <a:pt x="5" y="2"/>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5" name="Freeform 275">
                <a:extLst>
                  <a:ext uri="{FF2B5EF4-FFF2-40B4-BE49-F238E27FC236}">
                    <a16:creationId xmlns:a16="http://schemas.microsoft.com/office/drawing/2014/main" id="{6D6DB4E4-4FFA-80B0-3F99-D28D3BE67787}"/>
                  </a:ext>
                </a:extLst>
              </p:cNvPr>
              <p:cNvSpPr>
                <a:spLocks/>
              </p:cNvSpPr>
              <p:nvPr/>
            </p:nvSpPr>
            <p:spPr bwMode="auto">
              <a:xfrm>
                <a:off x="4365" y="3042"/>
                <a:ext cx="43" cy="17"/>
              </a:xfrm>
              <a:custGeom>
                <a:avLst/>
                <a:gdLst>
                  <a:gd name="T0" fmla="*/ 0 w 43"/>
                  <a:gd name="T1" fmla="*/ 1 h 17"/>
                  <a:gd name="T2" fmla="*/ 0 w 43"/>
                  <a:gd name="T3" fmla="*/ 1 h 17"/>
                  <a:gd name="T4" fmla="*/ 2 w 43"/>
                  <a:gd name="T5" fmla="*/ 5 h 17"/>
                  <a:gd name="T6" fmla="*/ 4 w 43"/>
                  <a:gd name="T7" fmla="*/ 8 h 17"/>
                  <a:gd name="T8" fmla="*/ 6 w 43"/>
                  <a:gd name="T9" fmla="*/ 12 h 17"/>
                  <a:gd name="T10" fmla="*/ 8 w 43"/>
                  <a:gd name="T11" fmla="*/ 14 h 17"/>
                  <a:gd name="T12" fmla="*/ 11 w 43"/>
                  <a:gd name="T13" fmla="*/ 16 h 17"/>
                  <a:gd name="T14" fmla="*/ 14 w 43"/>
                  <a:gd name="T15" fmla="*/ 16 h 17"/>
                  <a:gd name="T16" fmla="*/ 17 w 43"/>
                  <a:gd name="T17" fmla="*/ 16 h 17"/>
                  <a:gd name="T18" fmla="*/ 20 w 43"/>
                  <a:gd name="T19" fmla="*/ 16 h 17"/>
                  <a:gd name="T20" fmla="*/ 23 w 43"/>
                  <a:gd name="T21" fmla="*/ 16 h 17"/>
                  <a:gd name="T22" fmla="*/ 26 w 43"/>
                  <a:gd name="T23" fmla="*/ 14 h 17"/>
                  <a:gd name="T24" fmla="*/ 30 w 43"/>
                  <a:gd name="T25" fmla="*/ 14 h 17"/>
                  <a:gd name="T26" fmla="*/ 32 w 43"/>
                  <a:gd name="T27" fmla="*/ 12 h 17"/>
                  <a:gd name="T28" fmla="*/ 35 w 43"/>
                  <a:gd name="T29" fmla="*/ 10 h 17"/>
                  <a:gd name="T30" fmla="*/ 38 w 43"/>
                  <a:gd name="T31" fmla="*/ 8 h 17"/>
                  <a:gd name="T32" fmla="*/ 40 w 43"/>
                  <a:gd name="T33" fmla="*/ 8 h 17"/>
                  <a:gd name="T34" fmla="*/ 42 w 43"/>
                  <a:gd name="T35" fmla="*/ 7 h 17"/>
                  <a:gd name="T36" fmla="*/ 42 w 43"/>
                  <a:gd name="T37" fmla="*/ 5 h 17"/>
                  <a:gd name="T38" fmla="*/ 40 w 43"/>
                  <a:gd name="T39" fmla="*/ 5 h 17"/>
                  <a:gd name="T40" fmla="*/ 37 w 43"/>
                  <a:gd name="T41" fmla="*/ 7 h 17"/>
                  <a:gd name="T42" fmla="*/ 35 w 43"/>
                  <a:gd name="T43" fmla="*/ 8 h 17"/>
                  <a:gd name="T44" fmla="*/ 32 w 43"/>
                  <a:gd name="T45" fmla="*/ 10 h 17"/>
                  <a:gd name="T46" fmla="*/ 29 w 43"/>
                  <a:gd name="T47" fmla="*/ 10 h 17"/>
                  <a:gd name="T48" fmla="*/ 26 w 43"/>
                  <a:gd name="T49" fmla="*/ 12 h 17"/>
                  <a:gd name="T50" fmla="*/ 23 w 43"/>
                  <a:gd name="T51" fmla="*/ 12 h 17"/>
                  <a:gd name="T52" fmla="*/ 20 w 43"/>
                  <a:gd name="T53" fmla="*/ 14 h 17"/>
                  <a:gd name="T54" fmla="*/ 17 w 43"/>
                  <a:gd name="T55" fmla="*/ 14 h 17"/>
                  <a:gd name="T56" fmla="*/ 14 w 43"/>
                  <a:gd name="T57" fmla="*/ 14 h 17"/>
                  <a:gd name="T58" fmla="*/ 12 w 43"/>
                  <a:gd name="T59" fmla="*/ 12 h 17"/>
                  <a:gd name="T60" fmla="*/ 9 w 43"/>
                  <a:gd name="T61" fmla="*/ 12 h 17"/>
                  <a:gd name="T62" fmla="*/ 6 w 43"/>
                  <a:gd name="T63" fmla="*/ 8 h 17"/>
                  <a:gd name="T64" fmla="*/ 5 w 43"/>
                  <a:gd name="T65" fmla="*/ 7 h 17"/>
                  <a:gd name="T66" fmla="*/ 3 w 43"/>
                  <a:gd name="T67" fmla="*/ 3 h 17"/>
                  <a:gd name="T68" fmla="*/ 2 w 43"/>
                  <a:gd name="T69" fmla="*/ 0 h 17"/>
                  <a:gd name="T70" fmla="*/ 0 w 43"/>
                  <a:gd name="T71" fmla="*/ 1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0" y="1"/>
                    </a:moveTo>
                    <a:lnTo>
                      <a:pt x="0" y="1"/>
                    </a:lnTo>
                    <a:lnTo>
                      <a:pt x="2" y="5"/>
                    </a:lnTo>
                    <a:lnTo>
                      <a:pt x="4" y="8"/>
                    </a:lnTo>
                    <a:lnTo>
                      <a:pt x="6" y="12"/>
                    </a:lnTo>
                    <a:lnTo>
                      <a:pt x="8" y="14"/>
                    </a:lnTo>
                    <a:lnTo>
                      <a:pt x="11" y="16"/>
                    </a:lnTo>
                    <a:lnTo>
                      <a:pt x="14" y="16"/>
                    </a:lnTo>
                    <a:lnTo>
                      <a:pt x="17" y="16"/>
                    </a:lnTo>
                    <a:lnTo>
                      <a:pt x="20" y="16"/>
                    </a:lnTo>
                    <a:lnTo>
                      <a:pt x="23" y="16"/>
                    </a:lnTo>
                    <a:lnTo>
                      <a:pt x="26" y="14"/>
                    </a:lnTo>
                    <a:lnTo>
                      <a:pt x="30" y="14"/>
                    </a:lnTo>
                    <a:lnTo>
                      <a:pt x="32" y="12"/>
                    </a:lnTo>
                    <a:lnTo>
                      <a:pt x="35" y="10"/>
                    </a:lnTo>
                    <a:lnTo>
                      <a:pt x="38" y="8"/>
                    </a:lnTo>
                    <a:lnTo>
                      <a:pt x="40" y="8"/>
                    </a:lnTo>
                    <a:lnTo>
                      <a:pt x="42" y="7"/>
                    </a:lnTo>
                    <a:lnTo>
                      <a:pt x="42" y="5"/>
                    </a:lnTo>
                    <a:lnTo>
                      <a:pt x="40" y="5"/>
                    </a:lnTo>
                    <a:lnTo>
                      <a:pt x="37" y="7"/>
                    </a:lnTo>
                    <a:lnTo>
                      <a:pt x="35" y="8"/>
                    </a:lnTo>
                    <a:lnTo>
                      <a:pt x="32" y="10"/>
                    </a:lnTo>
                    <a:lnTo>
                      <a:pt x="29" y="10"/>
                    </a:lnTo>
                    <a:lnTo>
                      <a:pt x="26" y="12"/>
                    </a:lnTo>
                    <a:lnTo>
                      <a:pt x="23" y="12"/>
                    </a:lnTo>
                    <a:lnTo>
                      <a:pt x="20" y="14"/>
                    </a:lnTo>
                    <a:lnTo>
                      <a:pt x="17" y="14"/>
                    </a:lnTo>
                    <a:lnTo>
                      <a:pt x="14" y="14"/>
                    </a:lnTo>
                    <a:lnTo>
                      <a:pt x="12" y="12"/>
                    </a:lnTo>
                    <a:lnTo>
                      <a:pt x="9" y="12"/>
                    </a:lnTo>
                    <a:lnTo>
                      <a:pt x="6" y="8"/>
                    </a:lnTo>
                    <a:lnTo>
                      <a:pt x="5" y="7"/>
                    </a:lnTo>
                    <a:lnTo>
                      <a:pt x="3" y="3"/>
                    </a:lnTo>
                    <a:lnTo>
                      <a:pt x="2"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6" name="Freeform 276">
                <a:extLst>
                  <a:ext uri="{FF2B5EF4-FFF2-40B4-BE49-F238E27FC236}">
                    <a16:creationId xmlns:a16="http://schemas.microsoft.com/office/drawing/2014/main" id="{2719AF05-242A-BAEC-FE30-B633971FE976}"/>
                  </a:ext>
                </a:extLst>
              </p:cNvPr>
              <p:cNvSpPr>
                <a:spLocks/>
              </p:cNvSpPr>
              <p:nvPr/>
            </p:nvSpPr>
            <p:spPr bwMode="auto">
              <a:xfrm>
                <a:off x="4365" y="3018"/>
                <a:ext cx="20" cy="26"/>
              </a:xfrm>
              <a:custGeom>
                <a:avLst/>
                <a:gdLst>
                  <a:gd name="T0" fmla="*/ 18 w 20"/>
                  <a:gd name="T1" fmla="*/ 0 h 26"/>
                  <a:gd name="T2" fmla="*/ 16 w 20"/>
                  <a:gd name="T3" fmla="*/ 2 h 26"/>
                  <a:gd name="T4" fmla="*/ 12 w 20"/>
                  <a:gd name="T5" fmla="*/ 5 h 26"/>
                  <a:gd name="T6" fmla="*/ 8 w 20"/>
                  <a:gd name="T7" fmla="*/ 7 h 26"/>
                  <a:gd name="T8" fmla="*/ 5 w 20"/>
                  <a:gd name="T9" fmla="*/ 10 h 26"/>
                  <a:gd name="T10" fmla="*/ 2 w 20"/>
                  <a:gd name="T11" fmla="*/ 13 h 26"/>
                  <a:gd name="T12" fmla="*/ 0 w 20"/>
                  <a:gd name="T13" fmla="*/ 16 h 26"/>
                  <a:gd name="T14" fmla="*/ 0 w 20"/>
                  <a:gd name="T15" fmla="*/ 20 h 26"/>
                  <a:gd name="T16" fmla="*/ 0 w 20"/>
                  <a:gd name="T17" fmla="*/ 25 h 26"/>
                  <a:gd name="T18" fmla="*/ 2 w 20"/>
                  <a:gd name="T19" fmla="*/ 24 h 26"/>
                  <a:gd name="T20" fmla="*/ 1 w 20"/>
                  <a:gd name="T21" fmla="*/ 20 h 26"/>
                  <a:gd name="T22" fmla="*/ 2 w 20"/>
                  <a:gd name="T23" fmla="*/ 17 h 26"/>
                  <a:gd name="T24" fmla="*/ 3 w 20"/>
                  <a:gd name="T25" fmla="*/ 14 h 26"/>
                  <a:gd name="T26" fmla="*/ 6 w 20"/>
                  <a:gd name="T27" fmla="*/ 11 h 26"/>
                  <a:gd name="T28" fmla="*/ 10 w 20"/>
                  <a:gd name="T29" fmla="*/ 8 h 26"/>
                  <a:gd name="T30" fmla="*/ 13 w 20"/>
                  <a:gd name="T31" fmla="*/ 5 h 26"/>
                  <a:gd name="T32" fmla="*/ 16 w 20"/>
                  <a:gd name="T33" fmla="*/ 3 h 26"/>
                  <a:gd name="T34" fmla="*/ 19 w 20"/>
                  <a:gd name="T35" fmla="*/ 1 h 26"/>
                  <a:gd name="T36" fmla="*/ 18 w 20"/>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6">
                    <a:moveTo>
                      <a:pt x="18" y="0"/>
                    </a:moveTo>
                    <a:lnTo>
                      <a:pt x="16" y="2"/>
                    </a:lnTo>
                    <a:lnTo>
                      <a:pt x="12" y="5"/>
                    </a:lnTo>
                    <a:lnTo>
                      <a:pt x="8" y="7"/>
                    </a:lnTo>
                    <a:lnTo>
                      <a:pt x="5" y="10"/>
                    </a:lnTo>
                    <a:lnTo>
                      <a:pt x="2" y="13"/>
                    </a:lnTo>
                    <a:lnTo>
                      <a:pt x="0" y="16"/>
                    </a:lnTo>
                    <a:lnTo>
                      <a:pt x="0" y="20"/>
                    </a:lnTo>
                    <a:lnTo>
                      <a:pt x="0" y="25"/>
                    </a:lnTo>
                    <a:lnTo>
                      <a:pt x="2" y="24"/>
                    </a:lnTo>
                    <a:lnTo>
                      <a:pt x="1" y="20"/>
                    </a:lnTo>
                    <a:lnTo>
                      <a:pt x="2" y="17"/>
                    </a:lnTo>
                    <a:lnTo>
                      <a:pt x="3" y="14"/>
                    </a:lnTo>
                    <a:lnTo>
                      <a:pt x="6" y="11"/>
                    </a:lnTo>
                    <a:lnTo>
                      <a:pt x="10" y="8"/>
                    </a:lnTo>
                    <a:lnTo>
                      <a:pt x="13" y="5"/>
                    </a:lnTo>
                    <a:lnTo>
                      <a:pt x="16" y="3"/>
                    </a:lnTo>
                    <a:lnTo>
                      <a:pt x="19" y="1"/>
                    </a:lnTo>
                    <a:lnTo>
                      <a:pt x="18"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7" name="Freeform 277">
                <a:extLst>
                  <a:ext uri="{FF2B5EF4-FFF2-40B4-BE49-F238E27FC236}">
                    <a16:creationId xmlns:a16="http://schemas.microsoft.com/office/drawing/2014/main" id="{55C6C44E-EC5F-3A6D-3902-D8249746C608}"/>
                  </a:ext>
                </a:extLst>
              </p:cNvPr>
              <p:cNvSpPr>
                <a:spLocks/>
              </p:cNvSpPr>
              <p:nvPr/>
            </p:nvSpPr>
            <p:spPr bwMode="auto">
              <a:xfrm>
                <a:off x="4334" y="2882"/>
                <a:ext cx="17" cy="17"/>
              </a:xfrm>
              <a:custGeom>
                <a:avLst/>
                <a:gdLst>
                  <a:gd name="T0" fmla="*/ 2 w 17"/>
                  <a:gd name="T1" fmla="*/ 16 h 17"/>
                  <a:gd name="T2" fmla="*/ 2 w 17"/>
                  <a:gd name="T3" fmla="*/ 16 h 17"/>
                  <a:gd name="T4" fmla="*/ 5 w 17"/>
                  <a:gd name="T5" fmla="*/ 13 h 17"/>
                  <a:gd name="T6" fmla="*/ 5 w 17"/>
                  <a:gd name="T7" fmla="*/ 11 h 17"/>
                  <a:gd name="T8" fmla="*/ 5 w 17"/>
                  <a:gd name="T9" fmla="*/ 9 h 17"/>
                  <a:gd name="T10" fmla="*/ 8 w 17"/>
                  <a:gd name="T11" fmla="*/ 6 h 17"/>
                  <a:gd name="T12" fmla="*/ 8 w 17"/>
                  <a:gd name="T13" fmla="*/ 4 h 17"/>
                  <a:gd name="T14" fmla="*/ 10 w 17"/>
                  <a:gd name="T15" fmla="*/ 4 h 17"/>
                  <a:gd name="T16" fmla="*/ 13 w 17"/>
                  <a:gd name="T17" fmla="*/ 2 h 17"/>
                  <a:gd name="T18" fmla="*/ 16 w 17"/>
                  <a:gd name="T19" fmla="*/ 2 h 17"/>
                  <a:gd name="T20" fmla="*/ 13 w 17"/>
                  <a:gd name="T21" fmla="*/ 0 h 17"/>
                  <a:gd name="T22" fmla="*/ 10 w 17"/>
                  <a:gd name="T23" fmla="*/ 0 h 17"/>
                  <a:gd name="T24" fmla="*/ 8 w 17"/>
                  <a:gd name="T25" fmla="*/ 2 h 17"/>
                  <a:gd name="T26" fmla="*/ 5 w 17"/>
                  <a:gd name="T27" fmla="*/ 4 h 17"/>
                  <a:gd name="T28" fmla="*/ 2 w 17"/>
                  <a:gd name="T29" fmla="*/ 9 h 17"/>
                  <a:gd name="T30" fmla="*/ 2 w 17"/>
                  <a:gd name="T31" fmla="*/ 11 h 17"/>
                  <a:gd name="T32" fmla="*/ 0 w 17"/>
                  <a:gd name="T33" fmla="*/ 13 h 17"/>
                  <a:gd name="T34" fmla="*/ 0 w 17"/>
                  <a:gd name="T35" fmla="*/ 16 h 17"/>
                  <a:gd name="T36" fmla="*/ 2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2" y="16"/>
                    </a:moveTo>
                    <a:lnTo>
                      <a:pt x="2" y="16"/>
                    </a:lnTo>
                    <a:lnTo>
                      <a:pt x="5" y="13"/>
                    </a:lnTo>
                    <a:lnTo>
                      <a:pt x="5" y="11"/>
                    </a:lnTo>
                    <a:lnTo>
                      <a:pt x="5" y="9"/>
                    </a:lnTo>
                    <a:lnTo>
                      <a:pt x="8" y="6"/>
                    </a:lnTo>
                    <a:lnTo>
                      <a:pt x="8" y="4"/>
                    </a:lnTo>
                    <a:lnTo>
                      <a:pt x="10" y="4"/>
                    </a:lnTo>
                    <a:lnTo>
                      <a:pt x="13" y="2"/>
                    </a:lnTo>
                    <a:lnTo>
                      <a:pt x="16" y="2"/>
                    </a:lnTo>
                    <a:lnTo>
                      <a:pt x="13" y="0"/>
                    </a:lnTo>
                    <a:lnTo>
                      <a:pt x="10" y="0"/>
                    </a:lnTo>
                    <a:lnTo>
                      <a:pt x="8" y="2"/>
                    </a:lnTo>
                    <a:lnTo>
                      <a:pt x="5" y="4"/>
                    </a:lnTo>
                    <a:lnTo>
                      <a:pt x="2" y="9"/>
                    </a:lnTo>
                    <a:lnTo>
                      <a:pt x="2" y="11"/>
                    </a:lnTo>
                    <a:lnTo>
                      <a:pt x="0" y="13"/>
                    </a:lnTo>
                    <a:lnTo>
                      <a:pt x="0" y="16"/>
                    </a:lnTo>
                    <a:lnTo>
                      <a:pt x="2"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8" name="Freeform 278">
                <a:extLst>
                  <a:ext uri="{FF2B5EF4-FFF2-40B4-BE49-F238E27FC236}">
                    <a16:creationId xmlns:a16="http://schemas.microsoft.com/office/drawing/2014/main" id="{D50AC9F7-8051-0FC0-5F53-6813D10FA223}"/>
                  </a:ext>
                </a:extLst>
              </p:cNvPr>
              <p:cNvSpPr>
                <a:spLocks/>
              </p:cNvSpPr>
              <p:nvPr/>
            </p:nvSpPr>
            <p:spPr bwMode="auto">
              <a:xfrm>
                <a:off x="4333" y="2889"/>
                <a:ext cx="17" cy="38"/>
              </a:xfrm>
              <a:custGeom>
                <a:avLst/>
                <a:gdLst>
                  <a:gd name="T0" fmla="*/ 16 w 17"/>
                  <a:gd name="T1" fmla="*/ 37 h 38"/>
                  <a:gd name="T2" fmla="*/ 16 w 17"/>
                  <a:gd name="T3" fmla="*/ 37 h 38"/>
                  <a:gd name="T4" fmla="*/ 12 w 17"/>
                  <a:gd name="T5" fmla="*/ 35 h 38"/>
                  <a:gd name="T6" fmla="*/ 12 w 17"/>
                  <a:gd name="T7" fmla="*/ 33 h 38"/>
                  <a:gd name="T8" fmla="*/ 12 w 17"/>
                  <a:gd name="T9" fmla="*/ 31 h 38"/>
                  <a:gd name="T10" fmla="*/ 9 w 17"/>
                  <a:gd name="T11" fmla="*/ 28 h 38"/>
                  <a:gd name="T12" fmla="*/ 9 w 17"/>
                  <a:gd name="T13" fmla="*/ 25 h 38"/>
                  <a:gd name="T14" fmla="*/ 6 w 17"/>
                  <a:gd name="T15" fmla="*/ 23 h 38"/>
                  <a:gd name="T16" fmla="*/ 6 w 17"/>
                  <a:gd name="T17" fmla="*/ 20 h 38"/>
                  <a:gd name="T18" fmla="*/ 6 w 17"/>
                  <a:gd name="T19" fmla="*/ 18 h 38"/>
                  <a:gd name="T20" fmla="*/ 6 w 17"/>
                  <a:gd name="T21" fmla="*/ 15 h 38"/>
                  <a:gd name="T22" fmla="*/ 3 w 17"/>
                  <a:gd name="T23" fmla="*/ 13 h 38"/>
                  <a:gd name="T24" fmla="*/ 3 w 17"/>
                  <a:gd name="T25" fmla="*/ 10 h 38"/>
                  <a:gd name="T26" fmla="*/ 3 w 17"/>
                  <a:gd name="T27" fmla="*/ 8 h 38"/>
                  <a:gd name="T28" fmla="*/ 3 w 17"/>
                  <a:gd name="T29" fmla="*/ 5 h 38"/>
                  <a:gd name="T30" fmla="*/ 6 w 17"/>
                  <a:gd name="T31" fmla="*/ 3 h 38"/>
                  <a:gd name="T32" fmla="*/ 6 w 17"/>
                  <a:gd name="T33" fmla="*/ 2 h 38"/>
                  <a:gd name="T34" fmla="*/ 6 w 17"/>
                  <a:gd name="T35" fmla="*/ 0 h 38"/>
                  <a:gd name="T36" fmla="*/ 3 w 17"/>
                  <a:gd name="T37" fmla="*/ 0 h 38"/>
                  <a:gd name="T38" fmla="*/ 0 w 17"/>
                  <a:gd name="T39" fmla="*/ 1 h 38"/>
                  <a:gd name="T40" fmla="*/ 0 w 17"/>
                  <a:gd name="T41" fmla="*/ 3 h 38"/>
                  <a:gd name="T42" fmla="*/ 0 w 17"/>
                  <a:gd name="T43" fmla="*/ 5 h 38"/>
                  <a:gd name="T44" fmla="*/ 0 w 17"/>
                  <a:gd name="T45" fmla="*/ 8 h 38"/>
                  <a:gd name="T46" fmla="*/ 0 w 17"/>
                  <a:gd name="T47" fmla="*/ 10 h 38"/>
                  <a:gd name="T48" fmla="*/ 0 w 17"/>
                  <a:gd name="T49" fmla="*/ 13 h 38"/>
                  <a:gd name="T50" fmla="*/ 0 w 17"/>
                  <a:gd name="T51" fmla="*/ 15 h 38"/>
                  <a:gd name="T52" fmla="*/ 0 w 17"/>
                  <a:gd name="T53" fmla="*/ 18 h 38"/>
                  <a:gd name="T54" fmla="*/ 3 w 17"/>
                  <a:gd name="T55" fmla="*/ 21 h 38"/>
                  <a:gd name="T56" fmla="*/ 3 w 17"/>
                  <a:gd name="T57" fmla="*/ 23 h 38"/>
                  <a:gd name="T58" fmla="*/ 6 w 17"/>
                  <a:gd name="T59" fmla="*/ 26 h 38"/>
                  <a:gd name="T60" fmla="*/ 6 w 17"/>
                  <a:gd name="T61" fmla="*/ 29 h 38"/>
                  <a:gd name="T62" fmla="*/ 6 w 17"/>
                  <a:gd name="T63" fmla="*/ 31 h 38"/>
                  <a:gd name="T64" fmla="*/ 9 w 17"/>
                  <a:gd name="T65" fmla="*/ 33 h 38"/>
                  <a:gd name="T66" fmla="*/ 9 w 17"/>
                  <a:gd name="T67" fmla="*/ 35 h 38"/>
                  <a:gd name="T68" fmla="*/ 9 w 17"/>
                  <a:gd name="T69" fmla="*/ 37 h 38"/>
                  <a:gd name="T70" fmla="*/ 16 w 17"/>
                  <a:gd name="T71" fmla="*/ 3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38">
                    <a:moveTo>
                      <a:pt x="16" y="37"/>
                    </a:moveTo>
                    <a:lnTo>
                      <a:pt x="16" y="37"/>
                    </a:lnTo>
                    <a:lnTo>
                      <a:pt x="12" y="35"/>
                    </a:lnTo>
                    <a:lnTo>
                      <a:pt x="12" y="33"/>
                    </a:lnTo>
                    <a:lnTo>
                      <a:pt x="12" y="31"/>
                    </a:lnTo>
                    <a:lnTo>
                      <a:pt x="9" y="28"/>
                    </a:lnTo>
                    <a:lnTo>
                      <a:pt x="9" y="25"/>
                    </a:lnTo>
                    <a:lnTo>
                      <a:pt x="6" y="23"/>
                    </a:lnTo>
                    <a:lnTo>
                      <a:pt x="6" y="20"/>
                    </a:lnTo>
                    <a:lnTo>
                      <a:pt x="6" y="18"/>
                    </a:lnTo>
                    <a:lnTo>
                      <a:pt x="6" y="15"/>
                    </a:lnTo>
                    <a:lnTo>
                      <a:pt x="3" y="13"/>
                    </a:lnTo>
                    <a:lnTo>
                      <a:pt x="3" y="10"/>
                    </a:lnTo>
                    <a:lnTo>
                      <a:pt x="3" y="8"/>
                    </a:lnTo>
                    <a:lnTo>
                      <a:pt x="3" y="5"/>
                    </a:lnTo>
                    <a:lnTo>
                      <a:pt x="6" y="3"/>
                    </a:lnTo>
                    <a:lnTo>
                      <a:pt x="6" y="2"/>
                    </a:lnTo>
                    <a:lnTo>
                      <a:pt x="6" y="0"/>
                    </a:lnTo>
                    <a:lnTo>
                      <a:pt x="3" y="0"/>
                    </a:lnTo>
                    <a:lnTo>
                      <a:pt x="0" y="1"/>
                    </a:lnTo>
                    <a:lnTo>
                      <a:pt x="0" y="3"/>
                    </a:lnTo>
                    <a:lnTo>
                      <a:pt x="0" y="5"/>
                    </a:lnTo>
                    <a:lnTo>
                      <a:pt x="0" y="8"/>
                    </a:lnTo>
                    <a:lnTo>
                      <a:pt x="0" y="10"/>
                    </a:lnTo>
                    <a:lnTo>
                      <a:pt x="0" y="13"/>
                    </a:lnTo>
                    <a:lnTo>
                      <a:pt x="0" y="15"/>
                    </a:lnTo>
                    <a:lnTo>
                      <a:pt x="0" y="18"/>
                    </a:lnTo>
                    <a:lnTo>
                      <a:pt x="3" y="21"/>
                    </a:lnTo>
                    <a:lnTo>
                      <a:pt x="3" y="23"/>
                    </a:lnTo>
                    <a:lnTo>
                      <a:pt x="6" y="26"/>
                    </a:lnTo>
                    <a:lnTo>
                      <a:pt x="6" y="29"/>
                    </a:lnTo>
                    <a:lnTo>
                      <a:pt x="6" y="31"/>
                    </a:lnTo>
                    <a:lnTo>
                      <a:pt x="9" y="33"/>
                    </a:lnTo>
                    <a:lnTo>
                      <a:pt x="9" y="35"/>
                    </a:lnTo>
                    <a:lnTo>
                      <a:pt x="9" y="37"/>
                    </a:lnTo>
                    <a:lnTo>
                      <a:pt x="16"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09" name="Freeform 279">
                <a:extLst>
                  <a:ext uri="{FF2B5EF4-FFF2-40B4-BE49-F238E27FC236}">
                    <a16:creationId xmlns:a16="http://schemas.microsoft.com/office/drawing/2014/main" id="{D185FB17-C232-AFE8-177C-92EE25498449}"/>
                  </a:ext>
                </a:extLst>
              </p:cNvPr>
              <p:cNvSpPr>
                <a:spLocks/>
              </p:cNvSpPr>
              <p:nvPr/>
            </p:nvSpPr>
            <p:spPr bwMode="auto">
              <a:xfrm>
                <a:off x="4336" y="2926"/>
                <a:ext cx="17" cy="59"/>
              </a:xfrm>
              <a:custGeom>
                <a:avLst/>
                <a:gdLst>
                  <a:gd name="T0" fmla="*/ 16 w 17"/>
                  <a:gd name="T1" fmla="*/ 58 h 59"/>
                  <a:gd name="T2" fmla="*/ 16 w 17"/>
                  <a:gd name="T3" fmla="*/ 58 h 59"/>
                  <a:gd name="T4" fmla="*/ 16 w 17"/>
                  <a:gd name="T5" fmla="*/ 54 h 59"/>
                  <a:gd name="T6" fmla="*/ 10 w 17"/>
                  <a:gd name="T7" fmla="*/ 51 h 59"/>
                  <a:gd name="T8" fmla="*/ 10 w 17"/>
                  <a:gd name="T9" fmla="*/ 47 h 59"/>
                  <a:gd name="T10" fmla="*/ 10 w 17"/>
                  <a:gd name="T11" fmla="*/ 44 h 59"/>
                  <a:gd name="T12" fmla="*/ 10 w 17"/>
                  <a:gd name="T13" fmla="*/ 40 h 59"/>
                  <a:gd name="T14" fmla="*/ 10 w 17"/>
                  <a:gd name="T15" fmla="*/ 36 h 59"/>
                  <a:gd name="T16" fmla="*/ 10 w 17"/>
                  <a:gd name="T17" fmla="*/ 33 h 59"/>
                  <a:gd name="T18" fmla="*/ 16 w 17"/>
                  <a:gd name="T19" fmla="*/ 29 h 59"/>
                  <a:gd name="T20" fmla="*/ 16 w 17"/>
                  <a:gd name="T21" fmla="*/ 25 h 59"/>
                  <a:gd name="T22" fmla="*/ 16 w 17"/>
                  <a:gd name="T23" fmla="*/ 22 h 59"/>
                  <a:gd name="T24" fmla="*/ 16 w 17"/>
                  <a:gd name="T25" fmla="*/ 18 h 59"/>
                  <a:gd name="T26" fmla="*/ 16 w 17"/>
                  <a:gd name="T27" fmla="*/ 14 h 59"/>
                  <a:gd name="T28" fmla="*/ 16 w 17"/>
                  <a:gd name="T29" fmla="*/ 10 h 59"/>
                  <a:gd name="T30" fmla="*/ 16 w 17"/>
                  <a:gd name="T31" fmla="*/ 7 h 59"/>
                  <a:gd name="T32" fmla="*/ 10 w 17"/>
                  <a:gd name="T33" fmla="*/ 3 h 59"/>
                  <a:gd name="T34" fmla="*/ 10 w 17"/>
                  <a:gd name="T35" fmla="*/ 0 h 59"/>
                  <a:gd name="T36" fmla="*/ 0 w 17"/>
                  <a:gd name="T37" fmla="*/ 0 h 59"/>
                  <a:gd name="T38" fmla="*/ 5 w 17"/>
                  <a:gd name="T39" fmla="*/ 3 h 59"/>
                  <a:gd name="T40" fmla="*/ 5 w 17"/>
                  <a:gd name="T41" fmla="*/ 7 h 59"/>
                  <a:gd name="T42" fmla="*/ 10 w 17"/>
                  <a:gd name="T43" fmla="*/ 10 h 59"/>
                  <a:gd name="T44" fmla="*/ 10 w 17"/>
                  <a:gd name="T45" fmla="*/ 14 h 59"/>
                  <a:gd name="T46" fmla="*/ 10 w 17"/>
                  <a:gd name="T47" fmla="*/ 18 h 59"/>
                  <a:gd name="T48" fmla="*/ 5 w 17"/>
                  <a:gd name="T49" fmla="*/ 22 h 59"/>
                  <a:gd name="T50" fmla="*/ 5 w 17"/>
                  <a:gd name="T51" fmla="*/ 25 h 59"/>
                  <a:gd name="T52" fmla="*/ 5 w 17"/>
                  <a:gd name="T53" fmla="*/ 29 h 59"/>
                  <a:gd name="T54" fmla="*/ 5 w 17"/>
                  <a:gd name="T55" fmla="*/ 33 h 59"/>
                  <a:gd name="T56" fmla="*/ 5 w 17"/>
                  <a:gd name="T57" fmla="*/ 36 h 59"/>
                  <a:gd name="T58" fmla="*/ 5 w 17"/>
                  <a:gd name="T59" fmla="*/ 40 h 59"/>
                  <a:gd name="T60" fmla="*/ 5 w 17"/>
                  <a:gd name="T61" fmla="*/ 44 h 59"/>
                  <a:gd name="T62" fmla="*/ 5 w 17"/>
                  <a:gd name="T63" fmla="*/ 47 h 59"/>
                  <a:gd name="T64" fmla="*/ 5 w 17"/>
                  <a:gd name="T65" fmla="*/ 51 h 59"/>
                  <a:gd name="T66" fmla="*/ 5 w 17"/>
                  <a:gd name="T67" fmla="*/ 55 h 59"/>
                  <a:gd name="T68" fmla="*/ 10 w 17"/>
                  <a:gd name="T69" fmla="*/ 58 h 59"/>
                  <a:gd name="T70" fmla="*/ 16 w 17"/>
                  <a:gd name="T71" fmla="*/ 58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9">
                    <a:moveTo>
                      <a:pt x="16" y="58"/>
                    </a:moveTo>
                    <a:lnTo>
                      <a:pt x="16" y="58"/>
                    </a:lnTo>
                    <a:lnTo>
                      <a:pt x="16" y="54"/>
                    </a:lnTo>
                    <a:lnTo>
                      <a:pt x="10" y="51"/>
                    </a:lnTo>
                    <a:lnTo>
                      <a:pt x="10" y="47"/>
                    </a:lnTo>
                    <a:lnTo>
                      <a:pt x="10" y="44"/>
                    </a:lnTo>
                    <a:lnTo>
                      <a:pt x="10" y="40"/>
                    </a:lnTo>
                    <a:lnTo>
                      <a:pt x="10" y="36"/>
                    </a:lnTo>
                    <a:lnTo>
                      <a:pt x="10" y="33"/>
                    </a:lnTo>
                    <a:lnTo>
                      <a:pt x="16" y="29"/>
                    </a:lnTo>
                    <a:lnTo>
                      <a:pt x="16" y="25"/>
                    </a:lnTo>
                    <a:lnTo>
                      <a:pt x="16" y="22"/>
                    </a:lnTo>
                    <a:lnTo>
                      <a:pt x="16" y="18"/>
                    </a:lnTo>
                    <a:lnTo>
                      <a:pt x="16" y="14"/>
                    </a:lnTo>
                    <a:lnTo>
                      <a:pt x="16" y="10"/>
                    </a:lnTo>
                    <a:lnTo>
                      <a:pt x="16" y="7"/>
                    </a:lnTo>
                    <a:lnTo>
                      <a:pt x="10" y="3"/>
                    </a:lnTo>
                    <a:lnTo>
                      <a:pt x="10" y="0"/>
                    </a:lnTo>
                    <a:lnTo>
                      <a:pt x="0" y="0"/>
                    </a:lnTo>
                    <a:lnTo>
                      <a:pt x="5" y="3"/>
                    </a:lnTo>
                    <a:lnTo>
                      <a:pt x="5" y="7"/>
                    </a:lnTo>
                    <a:lnTo>
                      <a:pt x="10" y="10"/>
                    </a:lnTo>
                    <a:lnTo>
                      <a:pt x="10" y="14"/>
                    </a:lnTo>
                    <a:lnTo>
                      <a:pt x="10" y="18"/>
                    </a:lnTo>
                    <a:lnTo>
                      <a:pt x="5" y="22"/>
                    </a:lnTo>
                    <a:lnTo>
                      <a:pt x="5" y="25"/>
                    </a:lnTo>
                    <a:lnTo>
                      <a:pt x="5" y="29"/>
                    </a:lnTo>
                    <a:lnTo>
                      <a:pt x="5" y="33"/>
                    </a:lnTo>
                    <a:lnTo>
                      <a:pt x="5" y="36"/>
                    </a:lnTo>
                    <a:lnTo>
                      <a:pt x="5" y="40"/>
                    </a:lnTo>
                    <a:lnTo>
                      <a:pt x="5" y="44"/>
                    </a:lnTo>
                    <a:lnTo>
                      <a:pt x="5" y="47"/>
                    </a:lnTo>
                    <a:lnTo>
                      <a:pt x="5" y="51"/>
                    </a:lnTo>
                    <a:lnTo>
                      <a:pt x="5" y="55"/>
                    </a:lnTo>
                    <a:lnTo>
                      <a:pt x="10" y="58"/>
                    </a:lnTo>
                    <a:lnTo>
                      <a:pt x="16"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0" name="Freeform 280">
                <a:extLst>
                  <a:ext uri="{FF2B5EF4-FFF2-40B4-BE49-F238E27FC236}">
                    <a16:creationId xmlns:a16="http://schemas.microsoft.com/office/drawing/2014/main" id="{47292D0B-8740-498E-6F28-1139E475A025}"/>
                  </a:ext>
                </a:extLst>
              </p:cNvPr>
              <p:cNvSpPr>
                <a:spLocks/>
              </p:cNvSpPr>
              <p:nvPr/>
            </p:nvSpPr>
            <p:spPr bwMode="auto">
              <a:xfrm>
                <a:off x="4337" y="2984"/>
                <a:ext cx="17" cy="22"/>
              </a:xfrm>
              <a:custGeom>
                <a:avLst/>
                <a:gdLst>
                  <a:gd name="T0" fmla="*/ 10 w 17"/>
                  <a:gd name="T1" fmla="*/ 21 h 22"/>
                  <a:gd name="T2" fmla="*/ 10 w 17"/>
                  <a:gd name="T3" fmla="*/ 18 h 22"/>
                  <a:gd name="T4" fmla="*/ 5 w 17"/>
                  <a:gd name="T5" fmla="*/ 16 h 22"/>
                  <a:gd name="T6" fmla="*/ 5 w 17"/>
                  <a:gd name="T7" fmla="*/ 13 h 22"/>
                  <a:gd name="T8" fmla="*/ 10 w 17"/>
                  <a:gd name="T9" fmla="*/ 11 h 22"/>
                  <a:gd name="T10" fmla="*/ 10 w 17"/>
                  <a:gd name="T11" fmla="*/ 8 h 22"/>
                  <a:gd name="T12" fmla="*/ 10 w 17"/>
                  <a:gd name="T13" fmla="*/ 5 h 22"/>
                  <a:gd name="T14" fmla="*/ 16 w 17"/>
                  <a:gd name="T15" fmla="*/ 2 h 22"/>
                  <a:gd name="T16" fmla="*/ 10 w 17"/>
                  <a:gd name="T17" fmla="*/ 0 h 22"/>
                  <a:gd name="T18" fmla="*/ 5 w 17"/>
                  <a:gd name="T19" fmla="*/ 0 h 22"/>
                  <a:gd name="T20" fmla="*/ 5 w 17"/>
                  <a:gd name="T21" fmla="*/ 2 h 22"/>
                  <a:gd name="T22" fmla="*/ 5 w 17"/>
                  <a:gd name="T23" fmla="*/ 5 h 22"/>
                  <a:gd name="T24" fmla="*/ 5 w 17"/>
                  <a:gd name="T25" fmla="*/ 7 h 22"/>
                  <a:gd name="T26" fmla="*/ 0 w 17"/>
                  <a:gd name="T27" fmla="*/ 10 h 22"/>
                  <a:gd name="T28" fmla="*/ 0 w 17"/>
                  <a:gd name="T29" fmla="*/ 13 h 22"/>
                  <a:gd name="T30" fmla="*/ 0 w 17"/>
                  <a:gd name="T31" fmla="*/ 16 h 22"/>
                  <a:gd name="T32" fmla="*/ 0 w 17"/>
                  <a:gd name="T33" fmla="*/ 19 h 22"/>
                  <a:gd name="T34" fmla="*/ 5 w 17"/>
                  <a:gd name="T35" fmla="*/ 21 h 22"/>
                  <a:gd name="T36" fmla="*/ 10 w 17"/>
                  <a:gd name="T37" fmla="*/ 21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21"/>
                    </a:moveTo>
                    <a:lnTo>
                      <a:pt x="10" y="18"/>
                    </a:lnTo>
                    <a:lnTo>
                      <a:pt x="5" y="16"/>
                    </a:lnTo>
                    <a:lnTo>
                      <a:pt x="5" y="13"/>
                    </a:lnTo>
                    <a:lnTo>
                      <a:pt x="10" y="11"/>
                    </a:lnTo>
                    <a:lnTo>
                      <a:pt x="10" y="8"/>
                    </a:lnTo>
                    <a:lnTo>
                      <a:pt x="10" y="5"/>
                    </a:lnTo>
                    <a:lnTo>
                      <a:pt x="16" y="2"/>
                    </a:lnTo>
                    <a:lnTo>
                      <a:pt x="10" y="0"/>
                    </a:lnTo>
                    <a:lnTo>
                      <a:pt x="5" y="0"/>
                    </a:lnTo>
                    <a:lnTo>
                      <a:pt x="5" y="2"/>
                    </a:lnTo>
                    <a:lnTo>
                      <a:pt x="5" y="5"/>
                    </a:lnTo>
                    <a:lnTo>
                      <a:pt x="5" y="7"/>
                    </a:lnTo>
                    <a:lnTo>
                      <a:pt x="0" y="10"/>
                    </a:lnTo>
                    <a:lnTo>
                      <a:pt x="0" y="13"/>
                    </a:lnTo>
                    <a:lnTo>
                      <a:pt x="0" y="16"/>
                    </a:lnTo>
                    <a:lnTo>
                      <a:pt x="0" y="19"/>
                    </a:lnTo>
                    <a:lnTo>
                      <a:pt x="5" y="21"/>
                    </a:lnTo>
                    <a:lnTo>
                      <a:pt x="10" y="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1" name="Freeform 281">
                <a:extLst>
                  <a:ext uri="{FF2B5EF4-FFF2-40B4-BE49-F238E27FC236}">
                    <a16:creationId xmlns:a16="http://schemas.microsoft.com/office/drawing/2014/main" id="{90E35F1C-D7B1-82D6-1AF2-D31877F69AD7}"/>
                  </a:ext>
                </a:extLst>
              </p:cNvPr>
              <p:cNvSpPr>
                <a:spLocks/>
              </p:cNvSpPr>
              <p:nvPr/>
            </p:nvSpPr>
            <p:spPr bwMode="auto">
              <a:xfrm>
                <a:off x="4394" y="2883"/>
                <a:ext cx="17" cy="54"/>
              </a:xfrm>
              <a:custGeom>
                <a:avLst/>
                <a:gdLst>
                  <a:gd name="T0" fmla="*/ 3 w 17"/>
                  <a:gd name="T1" fmla="*/ 53 h 54"/>
                  <a:gd name="T2" fmla="*/ 3 w 17"/>
                  <a:gd name="T3" fmla="*/ 53 h 54"/>
                  <a:gd name="T4" fmla="*/ 6 w 17"/>
                  <a:gd name="T5" fmla="*/ 50 h 54"/>
                  <a:gd name="T6" fmla="*/ 6 w 17"/>
                  <a:gd name="T7" fmla="*/ 47 h 54"/>
                  <a:gd name="T8" fmla="*/ 9 w 17"/>
                  <a:gd name="T9" fmla="*/ 44 h 54"/>
                  <a:gd name="T10" fmla="*/ 9 w 17"/>
                  <a:gd name="T11" fmla="*/ 41 h 54"/>
                  <a:gd name="T12" fmla="*/ 12 w 17"/>
                  <a:gd name="T13" fmla="*/ 37 h 54"/>
                  <a:gd name="T14" fmla="*/ 16 w 17"/>
                  <a:gd name="T15" fmla="*/ 33 h 54"/>
                  <a:gd name="T16" fmla="*/ 16 w 17"/>
                  <a:gd name="T17" fmla="*/ 30 h 54"/>
                  <a:gd name="T18" fmla="*/ 16 w 17"/>
                  <a:gd name="T19" fmla="*/ 26 h 54"/>
                  <a:gd name="T20" fmla="*/ 16 w 17"/>
                  <a:gd name="T21" fmla="*/ 23 h 54"/>
                  <a:gd name="T22" fmla="*/ 16 w 17"/>
                  <a:gd name="T23" fmla="*/ 19 h 54"/>
                  <a:gd name="T24" fmla="*/ 16 w 17"/>
                  <a:gd name="T25" fmla="*/ 16 h 54"/>
                  <a:gd name="T26" fmla="*/ 16 w 17"/>
                  <a:gd name="T27" fmla="*/ 13 h 54"/>
                  <a:gd name="T28" fmla="*/ 16 w 17"/>
                  <a:gd name="T29" fmla="*/ 9 h 54"/>
                  <a:gd name="T30" fmla="*/ 16 w 17"/>
                  <a:gd name="T31" fmla="*/ 6 h 54"/>
                  <a:gd name="T32" fmla="*/ 12 w 17"/>
                  <a:gd name="T33" fmla="*/ 3 h 54"/>
                  <a:gd name="T34" fmla="*/ 9 w 17"/>
                  <a:gd name="T35" fmla="*/ 0 h 54"/>
                  <a:gd name="T36" fmla="*/ 3 w 17"/>
                  <a:gd name="T37" fmla="*/ 0 h 54"/>
                  <a:gd name="T38" fmla="*/ 9 w 17"/>
                  <a:gd name="T39" fmla="*/ 3 h 54"/>
                  <a:gd name="T40" fmla="*/ 9 w 17"/>
                  <a:gd name="T41" fmla="*/ 6 h 54"/>
                  <a:gd name="T42" fmla="*/ 12 w 17"/>
                  <a:gd name="T43" fmla="*/ 9 h 54"/>
                  <a:gd name="T44" fmla="*/ 12 w 17"/>
                  <a:gd name="T45" fmla="*/ 13 h 54"/>
                  <a:gd name="T46" fmla="*/ 12 w 17"/>
                  <a:gd name="T47" fmla="*/ 16 h 54"/>
                  <a:gd name="T48" fmla="*/ 12 w 17"/>
                  <a:gd name="T49" fmla="*/ 19 h 54"/>
                  <a:gd name="T50" fmla="*/ 12 w 17"/>
                  <a:gd name="T51" fmla="*/ 23 h 54"/>
                  <a:gd name="T52" fmla="*/ 12 w 17"/>
                  <a:gd name="T53" fmla="*/ 26 h 54"/>
                  <a:gd name="T54" fmla="*/ 12 w 17"/>
                  <a:gd name="T55" fmla="*/ 30 h 54"/>
                  <a:gd name="T56" fmla="*/ 9 w 17"/>
                  <a:gd name="T57" fmla="*/ 33 h 54"/>
                  <a:gd name="T58" fmla="*/ 9 w 17"/>
                  <a:gd name="T59" fmla="*/ 37 h 54"/>
                  <a:gd name="T60" fmla="*/ 6 w 17"/>
                  <a:gd name="T61" fmla="*/ 40 h 54"/>
                  <a:gd name="T62" fmla="*/ 6 w 17"/>
                  <a:gd name="T63" fmla="*/ 43 h 54"/>
                  <a:gd name="T64" fmla="*/ 3 w 17"/>
                  <a:gd name="T65" fmla="*/ 47 h 54"/>
                  <a:gd name="T66" fmla="*/ 3 w 17"/>
                  <a:gd name="T67" fmla="*/ 50 h 54"/>
                  <a:gd name="T68" fmla="*/ 0 w 17"/>
                  <a:gd name="T69" fmla="*/ 53 h 54"/>
                  <a:gd name="T70" fmla="*/ 3 w 17"/>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4">
                    <a:moveTo>
                      <a:pt x="3" y="53"/>
                    </a:moveTo>
                    <a:lnTo>
                      <a:pt x="3" y="53"/>
                    </a:lnTo>
                    <a:lnTo>
                      <a:pt x="6" y="50"/>
                    </a:lnTo>
                    <a:lnTo>
                      <a:pt x="6" y="47"/>
                    </a:lnTo>
                    <a:lnTo>
                      <a:pt x="9" y="44"/>
                    </a:lnTo>
                    <a:lnTo>
                      <a:pt x="9" y="41"/>
                    </a:lnTo>
                    <a:lnTo>
                      <a:pt x="12" y="37"/>
                    </a:lnTo>
                    <a:lnTo>
                      <a:pt x="16" y="33"/>
                    </a:lnTo>
                    <a:lnTo>
                      <a:pt x="16" y="30"/>
                    </a:lnTo>
                    <a:lnTo>
                      <a:pt x="16" y="26"/>
                    </a:lnTo>
                    <a:lnTo>
                      <a:pt x="16" y="23"/>
                    </a:lnTo>
                    <a:lnTo>
                      <a:pt x="16" y="19"/>
                    </a:lnTo>
                    <a:lnTo>
                      <a:pt x="16" y="16"/>
                    </a:lnTo>
                    <a:lnTo>
                      <a:pt x="16" y="13"/>
                    </a:lnTo>
                    <a:lnTo>
                      <a:pt x="16" y="9"/>
                    </a:lnTo>
                    <a:lnTo>
                      <a:pt x="16" y="6"/>
                    </a:lnTo>
                    <a:lnTo>
                      <a:pt x="12" y="3"/>
                    </a:lnTo>
                    <a:lnTo>
                      <a:pt x="9" y="0"/>
                    </a:lnTo>
                    <a:lnTo>
                      <a:pt x="3" y="0"/>
                    </a:lnTo>
                    <a:lnTo>
                      <a:pt x="9" y="3"/>
                    </a:lnTo>
                    <a:lnTo>
                      <a:pt x="9" y="6"/>
                    </a:lnTo>
                    <a:lnTo>
                      <a:pt x="12" y="9"/>
                    </a:lnTo>
                    <a:lnTo>
                      <a:pt x="12" y="13"/>
                    </a:lnTo>
                    <a:lnTo>
                      <a:pt x="12" y="16"/>
                    </a:lnTo>
                    <a:lnTo>
                      <a:pt x="12" y="19"/>
                    </a:lnTo>
                    <a:lnTo>
                      <a:pt x="12" y="23"/>
                    </a:lnTo>
                    <a:lnTo>
                      <a:pt x="12" y="26"/>
                    </a:lnTo>
                    <a:lnTo>
                      <a:pt x="12" y="30"/>
                    </a:lnTo>
                    <a:lnTo>
                      <a:pt x="9" y="33"/>
                    </a:lnTo>
                    <a:lnTo>
                      <a:pt x="9" y="37"/>
                    </a:lnTo>
                    <a:lnTo>
                      <a:pt x="6" y="40"/>
                    </a:lnTo>
                    <a:lnTo>
                      <a:pt x="6" y="43"/>
                    </a:lnTo>
                    <a:lnTo>
                      <a:pt x="3" y="47"/>
                    </a:lnTo>
                    <a:lnTo>
                      <a:pt x="3" y="50"/>
                    </a:lnTo>
                    <a:lnTo>
                      <a:pt x="0" y="53"/>
                    </a:lnTo>
                    <a:lnTo>
                      <a:pt x="3"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2" name="Freeform 282">
                <a:extLst>
                  <a:ext uri="{FF2B5EF4-FFF2-40B4-BE49-F238E27FC236}">
                    <a16:creationId xmlns:a16="http://schemas.microsoft.com/office/drawing/2014/main" id="{0FD81A26-7CD2-C86C-2985-625EF8325F7B}"/>
                  </a:ext>
                </a:extLst>
              </p:cNvPr>
              <p:cNvSpPr>
                <a:spLocks/>
              </p:cNvSpPr>
              <p:nvPr/>
            </p:nvSpPr>
            <p:spPr bwMode="auto">
              <a:xfrm>
                <a:off x="4391" y="2936"/>
                <a:ext cx="17" cy="61"/>
              </a:xfrm>
              <a:custGeom>
                <a:avLst/>
                <a:gdLst>
                  <a:gd name="T0" fmla="*/ 8 w 17"/>
                  <a:gd name="T1" fmla="*/ 60 h 61"/>
                  <a:gd name="T2" fmla="*/ 8 w 17"/>
                  <a:gd name="T3" fmla="*/ 60 h 61"/>
                  <a:gd name="T4" fmla="*/ 8 w 17"/>
                  <a:gd name="T5" fmla="*/ 57 h 61"/>
                  <a:gd name="T6" fmla="*/ 12 w 17"/>
                  <a:gd name="T7" fmla="*/ 53 h 61"/>
                  <a:gd name="T8" fmla="*/ 12 w 17"/>
                  <a:gd name="T9" fmla="*/ 49 h 61"/>
                  <a:gd name="T10" fmla="*/ 12 w 17"/>
                  <a:gd name="T11" fmla="*/ 45 h 61"/>
                  <a:gd name="T12" fmla="*/ 12 w 17"/>
                  <a:gd name="T13" fmla="*/ 41 h 61"/>
                  <a:gd name="T14" fmla="*/ 12 w 17"/>
                  <a:gd name="T15" fmla="*/ 38 h 61"/>
                  <a:gd name="T16" fmla="*/ 12 w 17"/>
                  <a:gd name="T17" fmla="*/ 34 h 61"/>
                  <a:gd name="T18" fmla="*/ 12 w 17"/>
                  <a:gd name="T19" fmla="*/ 30 h 61"/>
                  <a:gd name="T20" fmla="*/ 8 w 17"/>
                  <a:gd name="T21" fmla="*/ 26 h 61"/>
                  <a:gd name="T22" fmla="*/ 8 w 17"/>
                  <a:gd name="T23" fmla="*/ 23 h 61"/>
                  <a:gd name="T24" fmla="*/ 8 w 17"/>
                  <a:gd name="T25" fmla="*/ 19 h 61"/>
                  <a:gd name="T26" fmla="*/ 8 w 17"/>
                  <a:gd name="T27" fmla="*/ 15 h 61"/>
                  <a:gd name="T28" fmla="*/ 8 w 17"/>
                  <a:gd name="T29" fmla="*/ 11 h 61"/>
                  <a:gd name="T30" fmla="*/ 12 w 17"/>
                  <a:gd name="T31" fmla="*/ 7 h 61"/>
                  <a:gd name="T32" fmla="*/ 12 w 17"/>
                  <a:gd name="T33" fmla="*/ 4 h 61"/>
                  <a:gd name="T34" fmla="*/ 16 w 17"/>
                  <a:gd name="T35" fmla="*/ 0 h 61"/>
                  <a:gd name="T36" fmla="*/ 12 w 17"/>
                  <a:gd name="T37" fmla="*/ 0 h 61"/>
                  <a:gd name="T38" fmla="*/ 8 w 17"/>
                  <a:gd name="T39" fmla="*/ 4 h 61"/>
                  <a:gd name="T40" fmla="*/ 8 w 17"/>
                  <a:gd name="T41" fmla="*/ 7 h 61"/>
                  <a:gd name="T42" fmla="*/ 4 w 17"/>
                  <a:gd name="T43" fmla="*/ 11 h 61"/>
                  <a:gd name="T44" fmla="*/ 4 w 17"/>
                  <a:gd name="T45" fmla="*/ 15 h 61"/>
                  <a:gd name="T46" fmla="*/ 4 w 17"/>
                  <a:gd name="T47" fmla="*/ 19 h 61"/>
                  <a:gd name="T48" fmla="*/ 4 w 17"/>
                  <a:gd name="T49" fmla="*/ 23 h 61"/>
                  <a:gd name="T50" fmla="*/ 4 w 17"/>
                  <a:gd name="T51" fmla="*/ 26 h 61"/>
                  <a:gd name="T52" fmla="*/ 8 w 17"/>
                  <a:gd name="T53" fmla="*/ 30 h 61"/>
                  <a:gd name="T54" fmla="*/ 8 w 17"/>
                  <a:gd name="T55" fmla="*/ 34 h 61"/>
                  <a:gd name="T56" fmla="*/ 8 w 17"/>
                  <a:gd name="T57" fmla="*/ 38 h 61"/>
                  <a:gd name="T58" fmla="*/ 8 w 17"/>
                  <a:gd name="T59" fmla="*/ 41 h 61"/>
                  <a:gd name="T60" fmla="*/ 8 w 17"/>
                  <a:gd name="T61" fmla="*/ 45 h 61"/>
                  <a:gd name="T62" fmla="*/ 8 w 17"/>
                  <a:gd name="T63" fmla="*/ 49 h 61"/>
                  <a:gd name="T64" fmla="*/ 8 w 17"/>
                  <a:gd name="T65" fmla="*/ 53 h 61"/>
                  <a:gd name="T66" fmla="*/ 4 w 17"/>
                  <a:gd name="T67" fmla="*/ 56 h 61"/>
                  <a:gd name="T68" fmla="*/ 0 w 17"/>
                  <a:gd name="T69" fmla="*/ 60 h 61"/>
                  <a:gd name="T70" fmla="*/ 8 w 17"/>
                  <a:gd name="T71" fmla="*/ 6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61">
                    <a:moveTo>
                      <a:pt x="8" y="60"/>
                    </a:moveTo>
                    <a:lnTo>
                      <a:pt x="8" y="60"/>
                    </a:lnTo>
                    <a:lnTo>
                      <a:pt x="8" y="57"/>
                    </a:lnTo>
                    <a:lnTo>
                      <a:pt x="12" y="53"/>
                    </a:lnTo>
                    <a:lnTo>
                      <a:pt x="12" y="49"/>
                    </a:lnTo>
                    <a:lnTo>
                      <a:pt x="12" y="45"/>
                    </a:lnTo>
                    <a:lnTo>
                      <a:pt x="12" y="41"/>
                    </a:lnTo>
                    <a:lnTo>
                      <a:pt x="12" y="38"/>
                    </a:lnTo>
                    <a:lnTo>
                      <a:pt x="12" y="34"/>
                    </a:lnTo>
                    <a:lnTo>
                      <a:pt x="12" y="30"/>
                    </a:lnTo>
                    <a:lnTo>
                      <a:pt x="8" y="26"/>
                    </a:lnTo>
                    <a:lnTo>
                      <a:pt x="8" y="23"/>
                    </a:lnTo>
                    <a:lnTo>
                      <a:pt x="8" y="19"/>
                    </a:lnTo>
                    <a:lnTo>
                      <a:pt x="8" y="15"/>
                    </a:lnTo>
                    <a:lnTo>
                      <a:pt x="8" y="11"/>
                    </a:lnTo>
                    <a:lnTo>
                      <a:pt x="12" y="7"/>
                    </a:lnTo>
                    <a:lnTo>
                      <a:pt x="12" y="4"/>
                    </a:lnTo>
                    <a:lnTo>
                      <a:pt x="16" y="0"/>
                    </a:lnTo>
                    <a:lnTo>
                      <a:pt x="12" y="0"/>
                    </a:lnTo>
                    <a:lnTo>
                      <a:pt x="8" y="4"/>
                    </a:lnTo>
                    <a:lnTo>
                      <a:pt x="8" y="7"/>
                    </a:lnTo>
                    <a:lnTo>
                      <a:pt x="4" y="11"/>
                    </a:lnTo>
                    <a:lnTo>
                      <a:pt x="4" y="15"/>
                    </a:lnTo>
                    <a:lnTo>
                      <a:pt x="4" y="19"/>
                    </a:lnTo>
                    <a:lnTo>
                      <a:pt x="4" y="23"/>
                    </a:lnTo>
                    <a:lnTo>
                      <a:pt x="4" y="26"/>
                    </a:lnTo>
                    <a:lnTo>
                      <a:pt x="8" y="30"/>
                    </a:lnTo>
                    <a:lnTo>
                      <a:pt x="8" y="34"/>
                    </a:lnTo>
                    <a:lnTo>
                      <a:pt x="8" y="38"/>
                    </a:lnTo>
                    <a:lnTo>
                      <a:pt x="8" y="41"/>
                    </a:lnTo>
                    <a:lnTo>
                      <a:pt x="8" y="45"/>
                    </a:lnTo>
                    <a:lnTo>
                      <a:pt x="8" y="49"/>
                    </a:lnTo>
                    <a:lnTo>
                      <a:pt x="8" y="53"/>
                    </a:lnTo>
                    <a:lnTo>
                      <a:pt x="4" y="56"/>
                    </a:lnTo>
                    <a:lnTo>
                      <a:pt x="0" y="60"/>
                    </a:lnTo>
                    <a:lnTo>
                      <a:pt x="8" y="6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3" name="Freeform 283">
                <a:extLst>
                  <a:ext uri="{FF2B5EF4-FFF2-40B4-BE49-F238E27FC236}">
                    <a16:creationId xmlns:a16="http://schemas.microsoft.com/office/drawing/2014/main" id="{6B41A5D6-EB22-5752-5580-F663F9BDA5D6}"/>
                  </a:ext>
                </a:extLst>
              </p:cNvPr>
              <p:cNvSpPr>
                <a:spLocks/>
              </p:cNvSpPr>
              <p:nvPr/>
            </p:nvSpPr>
            <p:spPr bwMode="auto">
              <a:xfrm>
                <a:off x="4390" y="2996"/>
                <a:ext cx="17" cy="17"/>
              </a:xfrm>
              <a:custGeom>
                <a:avLst/>
                <a:gdLst>
                  <a:gd name="T0" fmla="*/ 0 w 17"/>
                  <a:gd name="T1" fmla="*/ 16 h 17"/>
                  <a:gd name="T2" fmla="*/ 5 w 17"/>
                  <a:gd name="T3" fmla="*/ 16 h 17"/>
                  <a:gd name="T4" fmla="*/ 10 w 17"/>
                  <a:gd name="T5" fmla="*/ 13 h 17"/>
                  <a:gd name="T6" fmla="*/ 10 w 17"/>
                  <a:gd name="T7" fmla="*/ 11 h 17"/>
                  <a:gd name="T8" fmla="*/ 10 w 17"/>
                  <a:gd name="T9" fmla="*/ 6 h 17"/>
                  <a:gd name="T10" fmla="*/ 16 w 17"/>
                  <a:gd name="T11" fmla="*/ 4 h 17"/>
                  <a:gd name="T12" fmla="*/ 16 w 17"/>
                  <a:gd name="T13" fmla="*/ 2 h 17"/>
                  <a:gd name="T14" fmla="*/ 16 w 17"/>
                  <a:gd name="T15" fmla="*/ 0 h 17"/>
                  <a:gd name="T16" fmla="*/ 5 w 17"/>
                  <a:gd name="T17" fmla="*/ 0 h 17"/>
                  <a:gd name="T18" fmla="*/ 5 w 17"/>
                  <a:gd name="T19" fmla="*/ 2 h 17"/>
                  <a:gd name="T20" fmla="*/ 5 w 17"/>
                  <a:gd name="T21" fmla="*/ 6 h 17"/>
                  <a:gd name="T22" fmla="*/ 5 w 17"/>
                  <a:gd name="T23" fmla="*/ 9 h 17"/>
                  <a:gd name="T24" fmla="*/ 0 w 17"/>
                  <a:gd name="T25" fmla="*/ 11 h 17"/>
                  <a:gd name="T26" fmla="*/ 0 w 17"/>
                  <a:gd name="T27" fmla="*/ 13 h 17"/>
                  <a:gd name="T28" fmla="*/ 5 w 17"/>
                  <a:gd name="T29" fmla="*/ 16 h 17"/>
                  <a:gd name="T30" fmla="*/ 0 w 17"/>
                  <a:gd name="T31" fmla="*/ 1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17">
                    <a:moveTo>
                      <a:pt x="0" y="16"/>
                    </a:moveTo>
                    <a:lnTo>
                      <a:pt x="5" y="16"/>
                    </a:lnTo>
                    <a:lnTo>
                      <a:pt x="10" y="13"/>
                    </a:lnTo>
                    <a:lnTo>
                      <a:pt x="10" y="11"/>
                    </a:lnTo>
                    <a:lnTo>
                      <a:pt x="10" y="6"/>
                    </a:lnTo>
                    <a:lnTo>
                      <a:pt x="16" y="4"/>
                    </a:lnTo>
                    <a:lnTo>
                      <a:pt x="16" y="2"/>
                    </a:lnTo>
                    <a:lnTo>
                      <a:pt x="16" y="0"/>
                    </a:lnTo>
                    <a:lnTo>
                      <a:pt x="5" y="0"/>
                    </a:lnTo>
                    <a:lnTo>
                      <a:pt x="5" y="2"/>
                    </a:lnTo>
                    <a:lnTo>
                      <a:pt x="5" y="6"/>
                    </a:lnTo>
                    <a:lnTo>
                      <a:pt x="5" y="9"/>
                    </a:lnTo>
                    <a:lnTo>
                      <a:pt x="0" y="11"/>
                    </a:lnTo>
                    <a:lnTo>
                      <a:pt x="0" y="13"/>
                    </a:lnTo>
                    <a:lnTo>
                      <a:pt x="5" y="16"/>
                    </a:lnTo>
                    <a:lnTo>
                      <a:pt x="0"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4" name="Freeform 284">
                <a:extLst>
                  <a:ext uri="{FF2B5EF4-FFF2-40B4-BE49-F238E27FC236}">
                    <a16:creationId xmlns:a16="http://schemas.microsoft.com/office/drawing/2014/main" id="{673B99D9-2163-4E84-EDCC-FA24B24120F4}"/>
                  </a:ext>
                </a:extLst>
              </p:cNvPr>
              <p:cNvSpPr>
                <a:spLocks/>
              </p:cNvSpPr>
              <p:nvPr/>
            </p:nvSpPr>
            <p:spPr bwMode="auto">
              <a:xfrm>
                <a:off x="4338" y="2888"/>
                <a:ext cx="58" cy="138"/>
              </a:xfrm>
              <a:custGeom>
                <a:avLst/>
                <a:gdLst>
                  <a:gd name="T0" fmla="*/ 1 w 58"/>
                  <a:gd name="T1" fmla="*/ 4 h 138"/>
                  <a:gd name="T2" fmla="*/ 1 w 58"/>
                  <a:gd name="T3" fmla="*/ 12 h 138"/>
                  <a:gd name="T4" fmla="*/ 1 w 58"/>
                  <a:gd name="T5" fmla="*/ 17 h 138"/>
                  <a:gd name="T6" fmla="*/ 1 w 58"/>
                  <a:gd name="T7" fmla="*/ 24 h 138"/>
                  <a:gd name="T8" fmla="*/ 3 w 58"/>
                  <a:gd name="T9" fmla="*/ 28 h 138"/>
                  <a:gd name="T10" fmla="*/ 2 w 58"/>
                  <a:gd name="T11" fmla="*/ 33 h 138"/>
                  <a:gd name="T12" fmla="*/ 3 w 58"/>
                  <a:gd name="T13" fmla="*/ 38 h 138"/>
                  <a:gd name="T14" fmla="*/ 5 w 58"/>
                  <a:gd name="T15" fmla="*/ 43 h 138"/>
                  <a:gd name="T16" fmla="*/ 4 w 58"/>
                  <a:gd name="T17" fmla="*/ 48 h 138"/>
                  <a:gd name="T18" fmla="*/ 6 w 58"/>
                  <a:gd name="T19" fmla="*/ 54 h 138"/>
                  <a:gd name="T20" fmla="*/ 6 w 58"/>
                  <a:gd name="T21" fmla="*/ 58 h 138"/>
                  <a:gd name="T22" fmla="*/ 5 w 58"/>
                  <a:gd name="T23" fmla="*/ 64 h 138"/>
                  <a:gd name="T24" fmla="*/ 7 w 58"/>
                  <a:gd name="T25" fmla="*/ 69 h 138"/>
                  <a:gd name="T26" fmla="*/ 5 w 58"/>
                  <a:gd name="T27" fmla="*/ 74 h 138"/>
                  <a:gd name="T28" fmla="*/ 6 w 58"/>
                  <a:gd name="T29" fmla="*/ 79 h 138"/>
                  <a:gd name="T30" fmla="*/ 7 w 58"/>
                  <a:gd name="T31" fmla="*/ 83 h 138"/>
                  <a:gd name="T32" fmla="*/ 6 w 58"/>
                  <a:gd name="T33" fmla="*/ 88 h 138"/>
                  <a:gd name="T34" fmla="*/ 7 w 58"/>
                  <a:gd name="T35" fmla="*/ 93 h 138"/>
                  <a:gd name="T36" fmla="*/ 7 w 58"/>
                  <a:gd name="T37" fmla="*/ 99 h 138"/>
                  <a:gd name="T38" fmla="*/ 6 w 58"/>
                  <a:gd name="T39" fmla="*/ 104 h 138"/>
                  <a:gd name="T40" fmla="*/ 8 w 58"/>
                  <a:gd name="T41" fmla="*/ 109 h 138"/>
                  <a:gd name="T42" fmla="*/ 7 w 58"/>
                  <a:gd name="T43" fmla="*/ 114 h 138"/>
                  <a:gd name="T44" fmla="*/ 13 w 58"/>
                  <a:gd name="T45" fmla="*/ 129 h 138"/>
                  <a:gd name="T46" fmla="*/ 22 w 58"/>
                  <a:gd name="T47" fmla="*/ 135 h 138"/>
                  <a:gd name="T48" fmla="*/ 28 w 58"/>
                  <a:gd name="T49" fmla="*/ 135 h 138"/>
                  <a:gd name="T50" fmla="*/ 41 w 58"/>
                  <a:gd name="T51" fmla="*/ 125 h 138"/>
                  <a:gd name="T52" fmla="*/ 45 w 58"/>
                  <a:gd name="T53" fmla="*/ 111 h 138"/>
                  <a:gd name="T54" fmla="*/ 45 w 58"/>
                  <a:gd name="T55" fmla="*/ 105 h 138"/>
                  <a:gd name="T56" fmla="*/ 47 w 58"/>
                  <a:gd name="T57" fmla="*/ 100 h 138"/>
                  <a:gd name="T58" fmla="*/ 45 w 58"/>
                  <a:gd name="T59" fmla="*/ 95 h 138"/>
                  <a:gd name="T60" fmla="*/ 47 w 58"/>
                  <a:gd name="T61" fmla="*/ 91 h 138"/>
                  <a:gd name="T62" fmla="*/ 48 w 58"/>
                  <a:gd name="T63" fmla="*/ 86 h 138"/>
                  <a:gd name="T64" fmla="*/ 48 w 58"/>
                  <a:gd name="T65" fmla="*/ 81 h 138"/>
                  <a:gd name="T66" fmla="*/ 49 w 58"/>
                  <a:gd name="T67" fmla="*/ 76 h 138"/>
                  <a:gd name="T68" fmla="*/ 50 w 58"/>
                  <a:gd name="T69" fmla="*/ 71 h 138"/>
                  <a:gd name="T70" fmla="*/ 51 w 58"/>
                  <a:gd name="T71" fmla="*/ 66 h 138"/>
                  <a:gd name="T72" fmla="*/ 49 w 58"/>
                  <a:gd name="T73" fmla="*/ 61 h 138"/>
                  <a:gd name="T74" fmla="*/ 51 w 58"/>
                  <a:gd name="T75" fmla="*/ 56 h 138"/>
                  <a:gd name="T76" fmla="*/ 52 w 58"/>
                  <a:gd name="T77" fmla="*/ 51 h 138"/>
                  <a:gd name="T78" fmla="*/ 51 w 58"/>
                  <a:gd name="T79" fmla="*/ 47 h 138"/>
                  <a:gd name="T80" fmla="*/ 53 w 58"/>
                  <a:gd name="T81" fmla="*/ 43 h 138"/>
                  <a:gd name="T82" fmla="*/ 53 w 58"/>
                  <a:gd name="T83" fmla="*/ 38 h 138"/>
                  <a:gd name="T84" fmla="*/ 52 w 58"/>
                  <a:gd name="T85" fmla="*/ 32 h 138"/>
                  <a:gd name="T86" fmla="*/ 54 w 58"/>
                  <a:gd name="T87" fmla="*/ 27 h 138"/>
                  <a:gd name="T88" fmla="*/ 53 w 58"/>
                  <a:gd name="T89" fmla="*/ 22 h 138"/>
                  <a:gd name="T90" fmla="*/ 53 w 58"/>
                  <a:gd name="T91" fmla="*/ 18 h 138"/>
                  <a:gd name="T92" fmla="*/ 56 w 58"/>
                  <a:gd name="T93" fmla="*/ 14 h 138"/>
                  <a:gd name="T94" fmla="*/ 57 w 58"/>
                  <a:gd name="T95" fmla="*/ 7 h 138"/>
                  <a:gd name="T96" fmla="*/ 55 w 58"/>
                  <a:gd name="T97" fmla="*/ 2 h 138"/>
                  <a:gd name="T98" fmla="*/ 41 w 58"/>
                  <a:gd name="T99" fmla="*/ 20 h 138"/>
                  <a:gd name="T100" fmla="*/ 21 w 58"/>
                  <a:gd name="T101" fmla="*/ 21 h 138"/>
                  <a:gd name="T102" fmla="*/ 5 w 58"/>
                  <a:gd name="T103" fmla="*/ 5 h 1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8" h="138">
                    <a:moveTo>
                      <a:pt x="3" y="0"/>
                    </a:moveTo>
                    <a:lnTo>
                      <a:pt x="3" y="0"/>
                    </a:lnTo>
                    <a:lnTo>
                      <a:pt x="2" y="1"/>
                    </a:lnTo>
                    <a:lnTo>
                      <a:pt x="2" y="2"/>
                    </a:lnTo>
                    <a:lnTo>
                      <a:pt x="1" y="4"/>
                    </a:lnTo>
                    <a:lnTo>
                      <a:pt x="1" y="5"/>
                    </a:lnTo>
                    <a:lnTo>
                      <a:pt x="0" y="6"/>
                    </a:lnTo>
                    <a:lnTo>
                      <a:pt x="0" y="8"/>
                    </a:lnTo>
                    <a:lnTo>
                      <a:pt x="0" y="11"/>
                    </a:lnTo>
                    <a:lnTo>
                      <a:pt x="1" y="12"/>
                    </a:lnTo>
                    <a:lnTo>
                      <a:pt x="1" y="13"/>
                    </a:lnTo>
                    <a:lnTo>
                      <a:pt x="1" y="14"/>
                    </a:lnTo>
                    <a:lnTo>
                      <a:pt x="1" y="15"/>
                    </a:lnTo>
                    <a:lnTo>
                      <a:pt x="1" y="16"/>
                    </a:lnTo>
                    <a:lnTo>
                      <a:pt x="1" y="17"/>
                    </a:lnTo>
                    <a:lnTo>
                      <a:pt x="1" y="18"/>
                    </a:lnTo>
                    <a:lnTo>
                      <a:pt x="0" y="20"/>
                    </a:lnTo>
                    <a:lnTo>
                      <a:pt x="0" y="22"/>
                    </a:lnTo>
                    <a:lnTo>
                      <a:pt x="0" y="23"/>
                    </a:lnTo>
                    <a:lnTo>
                      <a:pt x="1" y="24"/>
                    </a:lnTo>
                    <a:lnTo>
                      <a:pt x="1" y="25"/>
                    </a:lnTo>
                    <a:lnTo>
                      <a:pt x="2" y="25"/>
                    </a:lnTo>
                    <a:lnTo>
                      <a:pt x="2" y="26"/>
                    </a:lnTo>
                    <a:lnTo>
                      <a:pt x="3" y="27"/>
                    </a:lnTo>
                    <a:lnTo>
                      <a:pt x="3" y="28"/>
                    </a:lnTo>
                    <a:lnTo>
                      <a:pt x="3" y="29"/>
                    </a:lnTo>
                    <a:lnTo>
                      <a:pt x="3" y="30"/>
                    </a:lnTo>
                    <a:lnTo>
                      <a:pt x="3" y="32"/>
                    </a:lnTo>
                    <a:lnTo>
                      <a:pt x="2" y="32"/>
                    </a:lnTo>
                    <a:lnTo>
                      <a:pt x="2" y="33"/>
                    </a:lnTo>
                    <a:lnTo>
                      <a:pt x="1" y="34"/>
                    </a:lnTo>
                    <a:lnTo>
                      <a:pt x="1" y="36"/>
                    </a:lnTo>
                    <a:lnTo>
                      <a:pt x="2" y="36"/>
                    </a:lnTo>
                    <a:lnTo>
                      <a:pt x="2" y="38"/>
                    </a:lnTo>
                    <a:lnTo>
                      <a:pt x="3" y="38"/>
                    </a:lnTo>
                    <a:lnTo>
                      <a:pt x="3" y="39"/>
                    </a:lnTo>
                    <a:lnTo>
                      <a:pt x="4" y="40"/>
                    </a:lnTo>
                    <a:lnTo>
                      <a:pt x="4" y="41"/>
                    </a:lnTo>
                    <a:lnTo>
                      <a:pt x="5" y="42"/>
                    </a:lnTo>
                    <a:lnTo>
                      <a:pt x="5" y="43"/>
                    </a:lnTo>
                    <a:lnTo>
                      <a:pt x="5" y="44"/>
                    </a:lnTo>
                    <a:lnTo>
                      <a:pt x="5" y="45"/>
                    </a:lnTo>
                    <a:lnTo>
                      <a:pt x="5" y="46"/>
                    </a:lnTo>
                    <a:lnTo>
                      <a:pt x="4" y="47"/>
                    </a:lnTo>
                    <a:lnTo>
                      <a:pt x="4" y="48"/>
                    </a:lnTo>
                    <a:lnTo>
                      <a:pt x="4" y="50"/>
                    </a:lnTo>
                    <a:lnTo>
                      <a:pt x="4" y="51"/>
                    </a:lnTo>
                    <a:lnTo>
                      <a:pt x="5" y="52"/>
                    </a:lnTo>
                    <a:lnTo>
                      <a:pt x="6" y="53"/>
                    </a:lnTo>
                    <a:lnTo>
                      <a:pt x="6" y="54"/>
                    </a:lnTo>
                    <a:lnTo>
                      <a:pt x="7" y="55"/>
                    </a:lnTo>
                    <a:lnTo>
                      <a:pt x="7" y="56"/>
                    </a:lnTo>
                    <a:lnTo>
                      <a:pt x="7" y="57"/>
                    </a:lnTo>
                    <a:lnTo>
                      <a:pt x="7" y="58"/>
                    </a:lnTo>
                    <a:lnTo>
                      <a:pt x="6" y="58"/>
                    </a:lnTo>
                    <a:lnTo>
                      <a:pt x="6" y="59"/>
                    </a:lnTo>
                    <a:lnTo>
                      <a:pt x="5" y="60"/>
                    </a:lnTo>
                    <a:lnTo>
                      <a:pt x="5" y="61"/>
                    </a:lnTo>
                    <a:lnTo>
                      <a:pt x="5" y="63"/>
                    </a:lnTo>
                    <a:lnTo>
                      <a:pt x="5" y="64"/>
                    </a:lnTo>
                    <a:lnTo>
                      <a:pt x="5" y="65"/>
                    </a:lnTo>
                    <a:lnTo>
                      <a:pt x="6" y="66"/>
                    </a:lnTo>
                    <a:lnTo>
                      <a:pt x="7" y="67"/>
                    </a:lnTo>
                    <a:lnTo>
                      <a:pt x="7" y="68"/>
                    </a:lnTo>
                    <a:lnTo>
                      <a:pt x="7" y="69"/>
                    </a:lnTo>
                    <a:lnTo>
                      <a:pt x="7" y="70"/>
                    </a:lnTo>
                    <a:lnTo>
                      <a:pt x="7" y="71"/>
                    </a:lnTo>
                    <a:lnTo>
                      <a:pt x="7" y="72"/>
                    </a:lnTo>
                    <a:lnTo>
                      <a:pt x="6" y="73"/>
                    </a:lnTo>
                    <a:lnTo>
                      <a:pt x="5" y="74"/>
                    </a:lnTo>
                    <a:lnTo>
                      <a:pt x="5" y="75"/>
                    </a:lnTo>
                    <a:lnTo>
                      <a:pt x="5" y="76"/>
                    </a:lnTo>
                    <a:lnTo>
                      <a:pt x="5" y="77"/>
                    </a:lnTo>
                    <a:lnTo>
                      <a:pt x="6" y="78"/>
                    </a:lnTo>
                    <a:lnTo>
                      <a:pt x="6" y="79"/>
                    </a:lnTo>
                    <a:lnTo>
                      <a:pt x="7" y="79"/>
                    </a:lnTo>
                    <a:lnTo>
                      <a:pt x="7" y="80"/>
                    </a:lnTo>
                    <a:lnTo>
                      <a:pt x="7" y="81"/>
                    </a:lnTo>
                    <a:lnTo>
                      <a:pt x="7" y="82"/>
                    </a:lnTo>
                    <a:lnTo>
                      <a:pt x="7" y="83"/>
                    </a:lnTo>
                    <a:lnTo>
                      <a:pt x="7" y="84"/>
                    </a:lnTo>
                    <a:lnTo>
                      <a:pt x="7" y="85"/>
                    </a:lnTo>
                    <a:lnTo>
                      <a:pt x="7" y="86"/>
                    </a:lnTo>
                    <a:lnTo>
                      <a:pt x="6" y="87"/>
                    </a:lnTo>
                    <a:lnTo>
                      <a:pt x="6" y="88"/>
                    </a:lnTo>
                    <a:lnTo>
                      <a:pt x="5" y="89"/>
                    </a:lnTo>
                    <a:lnTo>
                      <a:pt x="5" y="90"/>
                    </a:lnTo>
                    <a:lnTo>
                      <a:pt x="6" y="91"/>
                    </a:lnTo>
                    <a:lnTo>
                      <a:pt x="6" y="92"/>
                    </a:lnTo>
                    <a:lnTo>
                      <a:pt x="7" y="93"/>
                    </a:lnTo>
                    <a:lnTo>
                      <a:pt x="7" y="94"/>
                    </a:lnTo>
                    <a:lnTo>
                      <a:pt x="8" y="95"/>
                    </a:lnTo>
                    <a:lnTo>
                      <a:pt x="8" y="97"/>
                    </a:lnTo>
                    <a:lnTo>
                      <a:pt x="8" y="98"/>
                    </a:lnTo>
                    <a:lnTo>
                      <a:pt x="7" y="99"/>
                    </a:lnTo>
                    <a:lnTo>
                      <a:pt x="7" y="100"/>
                    </a:lnTo>
                    <a:lnTo>
                      <a:pt x="7" y="101"/>
                    </a:lnTo>
                    <a:lnTo>
                      <a:pt x="6" y="102"/>
                    </a:lnTo>
                    <a:lnTo>
                      <a:pt x="6" y="103"/>
                    </a:lnTo>
                    <a:lnTo>
                      <a:pt x="6" y="104"/>
                    </a:lnTo>
                    <a:lnTo>
                      <a:pt x="6" y="105"/>
                    </a:lnTo>
                    <a:lnTo>
                      <a:pt x="7" y="106"/>
                    </a:lnTo>
                    <a:lnTo>
                      <a:pt x="7" y="107"/>
                    </a:lnTo>
                    <a:lnTo>
                      <a:pt x="8" y="108"/>
                    </a:lnTo>
                    <a:lnTo>
                      <a:pt x="8" y="109"/>
                    </a:lnTo>
                    <a:lnTo>
                      <a:pt x="8" y="110"/>
                    </a:lnTo>
                    <a:lnTo>
                      <a:pt x="8" y="111"/>
                    </a:lnTo>
                    <a:lnTo>
                      <a:pt x="8" y="112"/>
                    </a:lnTo>
                    <a:lnTo>
                      <a:pt x="8" y="113"/>
                    </a:lnTo>
                    <a:lnTo>
                      <a:pt x="7" y="114"/>
                    </a:lnTo>
                    <a:lnTo>
                      <a:pt x="6" y="118"/>
                    </a:lnTo>
                    <a:lnTo>
                      <a:pt x="7" y="121"/>
                    </a:lnTo>
                    <a:lnTo>
                      <a:pt x="8" y="124"/>
                    </a:lnTo>
                    <a:lnTo>
                      <a:pt x="10" y="127"/>
                    </a:lnTo>
                    <a:lnTo>
                      <a:pt x="13" y="129"/>
                    </a:lnTo>
                    <a:lnTo>
                      <a:pt x="15" y="131"/>
                    </a:lnTo>
                    <a:lnTo>
                      <a:pt x="18" y="134"/>
                    </a:lnTo>
                    <a:lnTo>
                      <a:pt x="21" y="137"/>
                    </a:lnTo>
                    <a:lnTo>
                      <a:pt x="21" y="136"/>
                    </a:lnTo>
                    <a:lnTo>
                      <a:pt x="22" y="135"/>
                    </a:lnTo>
                    <a:lnTo>
                      <a:pt x="23" y="135"/>
                    </a:lnTo>
                    <a:lnTo>
                      <a:pt x="25" y="135"/>
                    </a:lnTo>
                    <a:lnTo>
                      <a:pt x="26" y="135"/>
                    </a:lnTo>
                    <a:lnTo>
                      <a:pt x="27" y="135"/>
                    </a:lnTo>
                    <a:lnTo>
                      <a:pt x="28" y="135"/>
                    </a:lnTo>
                    <a:lnTo>
                      <a:pt x="29" y="136"/>
                    </a:lnTo>
                    <a:lnTo>
                      <a:pt x="32" y="133"/>
                    </a:lnTo>
                    <a:lnTo>
                      <a:pt x="35" y="131"/>
                    </a:lnTo>
                    <a:lnTo>
                      <a:pt x="38" y="128"/>
                    </a:lnTo>
                    <a:lnTo>
                      <a:pt x="41" y="125"/>
                    </a:lnTo>
                    <a:lnTo>
                      <a:pt x="44" y="123"/>
                    </a:lnTo>
                    <a:lnTo>
                      <a:pt x="46" y="119"/>
                    </a:lnTo>
                    <a:lnTo>
                      <a:pt x="46" y="115"/>
                    </a:lnTo>
                    <a:lnTo>
                      <a:pt x="46" y="111"/>
                    </a:lnTo>
                    <a:lnTo>
                      <a:pt x="45" y="111"/>
                    </a:lnTo>
                    <a:lnTo>
                      <a:pt x="45" y="109"/>
                    </a:lnTo>
                    <a:lnTo>
                      <a:pt x="45" y="108"/>
                    </a:lnTo>
                    <a:lnTo>
                      <a:pt x="45" y="107"/>
                    </a:lnTo>
                    <a:lnTo>
                      <a:pt x="45" y="106"/>
                    </a:lnTo>
                    <a:lnTo>
                      <a:pt x="45" y="105"/>
                    </a:lnTo>
                    <a:lnTo>
                      <a:pt x="46" y="105"/>
                    </a:lnTo>
                    <a:lnTo>
                      <a:pt x="47" y="103"/>
                    </a:lnTo>
                    <a:lnTo>
                      <a:pt x="47" y="102"/>
                    </a:lnTo>
                    <a:lnTo>
                      <a:pt x="47" y="101"/>
                    </a:lnTo>
                    <a:lnTo>
                      <a:pt x="47" y="100"/>
                    </a:lnTo>
                    <a:lnTo>
                      <a:pt x="47" y="99"/>
                    </a:lnTo>
                    <a:lnTo>
                      <a:pt x="47" y="98"/>
                    </a:lnTo>
                    <a:lnTo>
                      <a:pt x="46" y="97"/>
                    </a:lnTo>
                    <a:lnTo>
                      <a:pt x="46" y="96"/>
                    </a:lnTo>
                    <a:lnTo>
                      <a:pt x="45" y="95"/>
                    </a:lnTo>
                    <a:lnTo>
                      <a:pt x="45" y="94"/>
                    </a:lnTo>
                    <a:lnTo>
                      <a:pt x="46" y="93"/>
                    </a:lnTo>
                    <a:lnTo>
                      <a:pt x="46" y="92"/>
                    </a:lnTo>
                    <a:lnTo>
                      <a:pt x="46" y="91"/>
                    </a:lnTo>
                    <a:lnTo>
                      <a:pt x="47" y="91"/>
                    </a:lnTo>
                    <a:lnTo>
                      <a:pt x="47" y="90"/>
                    </a:lnTo>
                    <a:lnTo>
                      <a:pt x="48" y="89"/>
                    </a:lnTo>
                    <a:lnTo>
                      <a:pt x="48" y="88"/>
                    </a:lnTo>
                    <a:lnTo>
                      <a:pt x="48" y="87"/>
                    </a:lnTo>
                    <a:lnTo>
                      <a:pt x="48" y="86"/>
                    </a:lnTo>
                    <a:lnTo>
                      <a:pt x="47" y="85"/>
                    </a:lnTo>
                    <a:lnTo>
                      <a:pt x="47" y="84"/>
                    </a:lnTo>
                    <a:lnTo>
                      <a:pt x="47" y="83"/>
                    </a:lnTo>
                    <a:lnTo>
                      <a:pt x="48" y="82"/>
                    </a:lnTo>
                    <a:lnTo>
                      <a:pt x="48" y="81"/>
                    </a:lnTo>
                    <a:lnTo>
                      <a:pt x="49" y="80"/>
                    </a:lnTo>
                    <a:lnTo>
                      <a:pt x="49" y="79"/>
                    </a:lnTo>
                    <a:lnTo>
                      <a:pt x="50" y="78"/>
                    </a:lnTo>
                    <a:lnTo>
                      <a:pt x="49" y="77"/>
                    </a:lnTo>
                    <a:lnTo>
                      <a:pt x="49" y="76"/>
                    </a:lnTo>
                    <a:lnTo>
                      <a:pt x="49" y="75"/>
                    </a:lnTo>
                    <a:lnTo>
                      <a:pt x="49" y="74"/>
                    </a:lnTo>
                    <a:lnTo>
                      <a:pt x="49" y="73"/>
                    </a:lnTo>
                    <a:lnTo>
                      <a:pt x="49" y="72"/>
                    </a:lnTo>
                    <a:lnTo>
                      <a:pt x="50" y="71"/>
                    </a:lnTo>
                    <a:lnTo>
                      <a:pt x="51" y="70"/>
                    </a:lnTo>
                    <a:lnTo>
                      <a:pt x="51" y="69"/>
                    </a:lnTo>
                    <a:lnTo>
                      <a:pt x="51" y="68"/>
                    </a:lnTo>
                    <a:lnTo>
                      <a:pt x="51" y="67"/>
                    </a:lnTo>
                    <a:lnTo>
                      <a:pt x="51" y="66"/>
                    </a:lnTo>
                    <a:lnTo>
                      <a:pt x="51" y="65"/>
                    </a:lnTo>
                    <a:lnTo>
                      <a:pt x="50" y="64"/>
                    </a:lnTo>
                    <a:lnTo>
                      <a:pt x="50" y="63"/>
                    </a:lnTo>
                    <a:lnTo>
                      <a:pt x="49" y="62"/>
                    </a:lnTo>
                    <a:lnTo>
                      <a:pt x="49" y="61"/>
                    </a:lnTo>
                    <a:lnTo>
                      <a:pt x="50" y="60"/>
                    </a:lnTo>
                    <a:lnTo>
                      <a:pt x="50" y="59"/>
                    </a:lnTo>
                    <a:lnTo>
                      <a:pt x="50" y="58"/>
                    </a:lnTo>
                    <a:lnTo>
                      <a:pt x="51" y="57"/>
                    </a:lnTo>
                    <a:lnTo>
                      <a:pt x="51" y="56"/>
                    </a:lnTo>
                    <a:lnTo>
                      <a:pt x="52" y="55"/>
                    </a:lnTo>
                    <a:lnTo>
                      <a:pt x="52" y="54"/>
                    </a:lnTo>
                    <a:lnTo>
                      <a:pt x="52" y="53"/>
                    </a:lnTo>
                    <a:lnTo>
                      <a:pt x="52" y="52"/>
                    </a:lnTo>
                    <a:lnTo>
                      <a:pt x="52" y="51"/>
                    </a:lnTo>
                    <a:lnTo>
                      <a:pt x="52" y="50"/>
                    </a:lnTo>
                    <a:lnTo>
                      <a:pt x="51" y="50"/>
                    </a:lnTo>
                    <a:lnTo>
                      <a:pt x="51" y="49"/>
                    </a:lnTo>
                    <a:lnTo>
                      <a:pt x="51" y="48"/>
                    </a:lnTo>
                    <a:lnTo>
                      <a:pt x="51" y="47"/>
                    </a:lnTo>
                    <a:lnTo>
                      <a:pt x="51" y="46"/>
                    </a:lnTo>
                    <a:lnTo>
                      <a:pt x="52" y="45"/>
                    </a:lnTo>
                    <a:lnTo>
                      <a:pt x="52" y="44"/>
                    </a:lnTo>
                    <a:lnTo>
                      <a:pt x="53" y="44"/>
                    </a:lnTo>
                    <a:lnTo>
                      <a:pt x="53" y="43"/>
                    </a:lnTo>
                    <a:lnTo>
                      <a:pt x="53" y="42"/>
                    </a:lnTo>
                    <a:lnTo>
                      <a:pt x="54" y="41"/>
                    </a:lnTo>
                    <a:lnTo>
                      <a:pt x="54" y="40"/>
                    </a:lnTo>
                    <a:lnTo>
                      <a:pt x="53" y="39"/>
                    </a:lnTo>
                    <a:lnTo>
                      <a:pt x="53" y="38"/>
                    </a:lnTo>
                    <a:lnTo>
                      <a:pt x="52" y="37"/>
                    </a:lnTo>
                    <a:lnTo>
                      <a:pt x="52" y="36"/>
                    </a:lnTo>
                    <a:lnTo>
                      <a:pt x="51" y="35"/>
                    </a:lnTo>
                    <a:lnTo>
                      <a:pt x="51" y="34"/>
                    </a:lnTo>
                    <a:lnTo>
                      <a:pt x="52" y="32"/>
                    </a:lnTo>
                    <a:lnTo>
                      <a:pt x="53" y="31"/>
                    </a:lnTo>
                    <a:lnTo>
                      <a:pt x="53" y="30"/>
                    </a:lnTo>
                    <a:lnTo>
                      <a:pt x="54" y="29"/>
                    </a:lnTo>
                    <a:lnTo>
                      <a:pt x="54" y="28"/>
                    </a:lnTo>
                    <a:lnTo>
                      <a:pt x="54" y="27"/>
                    </a:lnTo>
                    <a:lnTo>
                      <a:pt x="54" y="26"/>
                    </a:lnTo>
                    <a:lnTo>
                      <a:pt x="54" y="25"/>
                    </a:lnTo>
                    <a:lnTo>
                      <a:pt x="53" y="24"/>
                    </a:lnTo>
                    <a:lnTo>
                      <a:pt x="53" y="23"/>
                    </a:lnTo>
                    <a:lnTo>
                      <a:pt x="53" y="22"/>
                    </a:lnTo>
                    <a:lnTo>
                      <a:pt x="52" y="22"/>
                    </a:lnTo>
                    <a:lnTo>
                      <a:pt x="52" y="21"/>
                    </a:lnTo>
                    <a:lnTo>
                      <a:pt x="52" y="20"/>
                    </a:lnTo>
                    <a:lnTo>
                      <a:pt x="52" y="19"/>
                    </a:lnTo>
                    <a:lnTo>
                      <a:pt x="53" y="18"/>
                    </a:lnTo>
                    <a:lnTo>
                      <a:pt x="53" y="17"/>
                    </a:lnTo>
                    <a:lnTo>
                      <a:pt x="54" y="16"/>
                    </a:lnTo>
                    <a:lnTo>
                      <a:pt x="55" y="16"/>
                    </a:lnTo>
                    <a:lnTo>
                      <a:pt x="55" y="15"/>
                    </a:lnTo>
                    <a:lnTo>
                      <a:pt x="56" y="14"/>
                    </a:lnTo>
                    <a:lnTo>
                      <a:pt x="57" y="13"/>
                    </a:lnTo>
                    <a:lnTo>
                      <a:pt x="57" y="12"/>
                    </a:lnTo>
                    <a:lnTo>
                      <a:pt x="57" y="10"/>
                    </a:lnTo>
                    <a:lnTo>
                      <a:pt x="57" y="8"/>
                    </a:lnTo>
                    <a:lnTo>
                      <a:pt x="57" y="7"/>
                    </a:lnTo>
                    <a:lnTo>
                      <a:pt x="56" y="6"/>
                    </a:lnTo>
                    <a:lnTo>
                      <a:pt x="56" y="5"/>
                    </a:lnTo>
                    <a:lnTo>
                      <a:pt x="55" y="4"/>
                    </a:lnTo>
                    <a:lnTo>
                      <a:pt x="55" y="3"/>
                    </a:lnTo>
                    <a:lnTo>
                      <a:pt x="55" y="2"/>
                    </a:lnTo>
                    <a:lnTo>
                      <a:pt x="53" y="7"/>
                    </a:lnTo>
                    <a:lnTo>
                      <a:pt x="51" y="11"/>
                    </a:lnTo>
                    <a:lnTo>
                      <a:pt x="48" y="15"/>
                    </a:lnTo>
                    <a:lnTo>
                      <a:pt x="45" y="18"/>
                    </a:lnTo>
                    <a:lnTo>
                      <a:pt x="41" y="20"/>
                    </a:lnTo>
                    <a:lnTo>
                      <a:pt x="37" y="21"/>
                    </a:lnTo>
                    <a:lnTo>
                      <a:pt x="33" y="22"/>
                    </a:lnTo>
                    <a:lnTo>
                      <a:pt x="29" y="22"/>
                    </a:lnTo>
                    <a:lnTo>
                      <a:pt x="25" y="22"/>
                    </a:lnTo>
                    <a:lnTo>
                      <a:pt x="21" y="21"/>
                    </a:lnTo>
                    <a:lnTo>
                      <a:pt x="17" y="19"/>
                    </a:lnTo>
                    <a:lnTo>
                      <a:pt x="13" y="16"/>
                    </a:lnTo>
                    <a:lnTo>
                      <a:pt x="10" y="13"/>
                    </a:lnTo>
                    <a:lnTo>
                      <a:pt x="7" y="9"/>
                    </a:lnTo>
                    <a:lnTo>
                      <a:pt x="5" y="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5" name="Freeform 285">
                <a:extLst>
                  <a:ext uri="{FF2B5EF4-FFF2-40B4-BE49-F238E27FC236}">
                    <a16:creationId xmlns:a16="http://schemas.microsoft.com/office/drawing/2014/main" id="{B69120D1-06DA-8642-5059-145994DF2307}"/>
                  </a:ext>
                </a:extLst>
              </p:cNvPr>
              <p:cNvSpPr>
                <a:spLocks/>
              </p:cNvSpPr>
              <p:nvPr/>
            </p:nvSpPr>
            <p:spPr bwMode="auto">
              <a:xfrm>
                <a:off x="4186" y="2720"/>
                <a:ext cx="381" cy="99"/>
              </a:xfrm>
              <a:custGeom>
                <a:avLst/>
                <a:gdLst>
                  <a:gd name="T0" fmla="*/ 226 w 381"/>
                  <a:gd name="T1" fmla="*/ 56 h 99"/>
                  <a:gd name="T2" fmla="*/ 197 w 381"/>
                  <a:gd name="T3" fmla="*/ 48 h 99"/>
                  <a:gd name="T4" fmla="*/ 167 w 381"/>
                  <a:gd name="T5" fmla="*/ 51 h 99"/>
                  <a:gd name="T6" fmla="*/ 139 w 381"/>
                  <a:gd name="T7" fmla="*/ 61 h 99"/>
                  <a:gd name="T8" fmla="*/ 116 w 381"/>
                  <a:gd name="T9" fmla="*/ 70 h 99"/>
                  <a:gd name="T10" fmla="*/ 93 w 381"/>
                  <a:gd name="T11" fmla="*/ 84 h 99"/>
                  <a:gd name="T12" fmla="*/ 70 w 381"/>
                  <a:gd name="T13" fmla="*/ 86 h 99"/>
                  <a:gd name="T14" fmla="*/ 52 w 381"/>
                  <a:gd name="T15" fmla="*/ 71 h 99"/>
                  <a:gd name="T16" fmla="*/ 31 w 381"/>
                  <a:gd name="T17" fmla="*/ 51 h 99"/>
                  <a:gd name="T18" fmla="*/ 13 w 381"/>
                  <a:gd name="T19" fmla="*/ 37 h 99"/>
                  <a:gd name="T20" fmla="*/ 20 w 381"/>
                  <a:gd name="T21" fmla="*/ 28 h 99"/>
                  <a:gd name="T22" fmla="*/ 26 w 381"/>
                  <a:gd name="T23" fmla="*/ 31 h 99"/>
                  <a:gd name="T24" fmla="*/ 27 w 381"/>
                  <a:gd name="T25" fmla="*/ 25 h 99"/>
                  <a:gd name="T26" fmla="*/ 23 w 381"/>
                  <a:gd name="T27" fmla="*/ 17 h 99"/>
                  <a:gd name="T28" fmla="*/ 30 w 381"/>
                  <a:gd name="T29" fmla="*/ 18 h 99"/>
                  <a:gd name="T30" fmla="*/ 39 w 381"/>
                  <a:gd name="T31" fmla="*/ 25 h 99"/>
                  <a:gd name="T32" fmla="*/ 39 w 381"/>
                  <a:gd name="T33" fmla="*/ 19 h 99"/>
                  <a:gd name="T34" fmla="*/ 45 w 381"/>
                  <a:gd name="T35" fmla="*/ 21 h 99"/>
                  <a:gd name="T36" fmla="*/ 44 w 381"/>
                  <a:gd name="T37" fmla="*/ 18 h 99"/>
                  <a:gd name="T38" fmla="*/ 58 w 381"/>
                  <a:gd name="T39" fmla="*/ 23 h 99"/>
                  <a:gd name="T40" fmla="*/ 61 w 381"/>
                  <a:gd name="T41" fmla="*/ 19 h 99"/>
                  <a:gd name="T42" fmla="*/ 67 w 381"/>
                  <a:gd name="T43" fmla="*/ 21 h 99"/>
                  <a:gd name="T44" fmla="*/ 43 w 381"/>
                  <a:gd name="T45" fmla="*/ 7 h 99"/>
                  <a:gd name="T46" fmla="*/ 25 w 381"/>
                  <a:gd name="T47" fmla="*/ 3 h 99"/>
                  <a:gd name="T48" fmla="*/ 5 w 381"/>
                  <a:gd name="T49" fmla="*/ 9 h 99"/>
                  <a:gd name="T50" fmla="*/ 1 w 381"/>
                  <a:gd name="T51" fmla="*/ 35 h 99"/>
                  <a:gd name="T52" fmla="*/ 24 w 381"/>
                  <a:gd name="T53" fmla="*/ 57 h 99"/>
                  <a:gd name="T54" fmla="*/ 49 w 381"/>
                  <a:gd name="T55" fmla="*/ 80 h 99"/>
                  <a:gd name="T56" fmla="*/ 72 w 381"/>
                  <a:gd name="T57" fmla="*/ 98 h 99"/>
                  <a:gd name="T58" fmla="*/ 106 w 381"/>
                  <a:gd name="T59" fmla="*/ 89 h 99"/>
                  <a:gd name="T60" fmla="*/ 124 w 381"/>
                  <a:gd name="T61" fmla="*/ 88 h 99"/>
                  <a:gd name="T62" fmla="*/ 138 w 381"/>
                  <a:gd name="T63" fmla="*/ 68 h 99"/>
                  <a:gd name="T64" fmla="*/ 166 w 381"/>
                  <a:gd name="T65" fmla="*/ 60 h 99"/>
                  <a:gd name="T66" fmla="*/ 193 w 381"/>
                  <a:gd name="T67" fmla="*/ 57 h 99"/>
                  <a:gd name="T68" fmla="*/ 220 w 381"/>
                  <a:gd name="T69" fmla="*/ 61 h 99"/>
                  <a:gd name="T70" fmla="*/ 245 w 381"/>
                  <a:gd name="T71" fmla="*/ 72 h 99"/>
                  <a:gd name="T72" fmla="*/ 252 w 381"/>
                  <a:gd name="T73" fmla="*/ 90 h 99"/>
                  <a:gd name="T74" fmla="*/ 281 w 381"/>
                  <a:gd name="T75" fmla="*/ 90 h 99"/>
                  <a:gd name="T76" fmla="*/ 314 w 381"/>
                  <a:gd name="T77" fmla="*/ 96 h 99"/>
                  <a:gd name="T78" fmla="*/ 336 w 381"/>
                  <a:gd name="T79" fmla="*/ 75 h 99"/>
                  <a:gd name="T80" fmla="*/ 362 w 381"/>
                  <a:gd name="T81" fmla="*/ 53 h 99"/>
                  <a:gd name="T82" fmla="*/ 380 w 381"/>
                  <a:gd name="T83" fmla="*/ 27 h 99"/>
                  <a:gd name="T84" fmla="*/ 369 w 381"/>
                  <a:gd name="T85" fmla="*/ 7 h 99"/>
                  <a:gd name="T86" fmla="*/ 350 w 381"/>
                  <a:gd name="T87" fmla="*/ 0 h 99"/>
                  <a:gd name="T88" fmla="*/ 326 w 381"/>
                  <a:gd name="T89" fmla="*/ 9 h 99"/>
                  <a:gd name="T90" fmla="*/ 313 w 381"/>
                  <a:gd name="T91" fmla="*/ 23 h 99"/>
                  <a:gd name="T92" fmla="*/ 318 w 381"/>
                  <a:gd name="T93" fmla="*/ 21 h 99"/>
                  <a:gd name="T94" fmla="*/ 326 w 381"/>
                  <a:gd name="T95" fmla="*/ 19 h 99"/>
                  <a:gd name="T96" fmla="*/ 332 w 381"/>
                  <a:gd name="T97" fmla="*/ 20 h 99"/>
                  <a:gd name="T98" fmla="*/ 340 w 381"/>
                  <a:gd name="T99" fmla="*/ 18 h 99"/>
                  <a:gd name="T100" fmla="*/ 338 w 381"/>
                  <a:gd name="T101" fmla="*/ 24 h 99"/>
                  <a:gd name="T102" fmla="*/ 346 w 381"/>
                  <a:gd name="T103" fmla="*/ 20 h 99"/>
                  <a:gd name="T104" fmla="*/ 354 w 381"/>
                  <a:gd name="T105" fmla="*/ 16 h 99"/>
                  <a:gd name="T106" fmla="*/ 353 w 381"/>
                  <a:gd name="T107" fmla="*/ 24 h 99"/>
                  <a:gd name="T108" fmla="*/ 353 w 381"/>
                  <a:gd name="T109" fmla="*/ 32 h 99"/>
                  <a:gd name="T110" fmla="*/ 358 w 381"/>
                  <a:gd name="T111" fmla="*/ 27 h 99"/>
                  <a:gd name="T112" fmla="*/ 367 w 381"/>
                  <a:gd name="T113" fmla="*/ 35 h 99"/>
                  <a:gd name="T114" fmla="*/ 351 w 381"/>
                  <a:gd name="T115" fmla="*/ 49 h 99"/>
                  <a:gd name="T116" fmla="*/ 330 w 381"/>
                  <a:gd name="T117" fmla="*/ 69 h 99"/>
                  <a:gd name="T118" fmla="*/ 311 w 381"/>
                  <a:gd name="T119" fmla="*/ 85 h 99"/>
                  <a:gd name="T120" fmla="*/ 289 w 381"/>
                  <a:gd name="T121" fmla="*/ 84 h 99"/>
                  <a:gd name="T122" fmla="*/ 267 w 381"/>
                  <a:gd name="T123" fmla="*/ 72 h 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81" h="99">
                    <a:moveTo>
                      <a:pt x="247" y="63"/>
                    </a:moveTo>
                    <a:lnTo>
                      <a:pt x="247" y="63"/>
                    </a:lnTo>
                    <a:lnTo>
                      <a:pt x="244" y="62"/>
                    </a:lnTo>
                    <a:lnTo>
                      <a:pt x="240" y="61"/>
                    </a:lnTo>
                    <a:lnTo>
                      <a:pt x="237" y="60"/>
                    </a:lnTo>
                    <a:lnTo>
                      <a:pt x="233" y="59"/>
                    </a:lnTo>
                    <a:lnTo>
                      <a:pt x="230" y="57"/>
                    </a:lnTo>
                    <a:lnTo>
                      <a:pt x="226" y="56"/>
                    </a:lnTo>
                    <a:lnTo>
                      <a:pt x="223" y="55"/>
                    </a:lnTo>
                    <a:lnTo>
                      <a:pt x="219" y="53"/>
                    </a:lnTo>
                    <a:lnTo>
                      <a:pt x="216" y="53"/>
                    </a:lnTo>
                    <a:lnTo>
                      <a:pt x="212" y="51"/>
                    </a:lnTo>
                    <a:lnTo>
                      <a:pt x="209" y="51"/>
                    </a:lnTo>
                    <a:lnTo>
                      <a:pt x="205" y="49"/>
                    </a:lnTo>
                    <a:lnTo>
                      <a:pt x="201" y="49"/>
                    </a:lnTo>
                    <a:lnTo>
                      <a:pt x="197" y="48"/>
                    </a:lnTo>
                    <a:lnTo>
                      <a:pt x="193" y="48"/>
                    </a:lnTo>
                    <a:lnTo>
                      <a:pt x="189" y="48"/>
                    </a:lnTo>
                    <a:lnTo>
                      <a:pt x="185" y="48"/>
                    </a:lnTo>
                    <a:lnTo>
                      <a:pt x="181" y="48"/>
                    </a:lnTo>
                    <a:lnTo>
                      <a:pt x="177" y="49"/>
                    </a:lnTo>
                    <a:lnTo>
                      <a:pt x="174" y="49"/>
                    </a:lnTo>
                    <a:lnTo>
                      <a:pt x="170" y="51"/>
                    </a:lnTo>
                    <a:lnTo>
                      <a:pt x="167" y="51"/>
                    </a:lnTo>
                    <a:lnTo>
                      <a:pt x="163" y="53"/>
                    </a:lnTo>
                    <a:lnTo>
                      <a:pt x="159" y="53"/>
                    </a:lnTo>
                    <a:lnTo>
                      <a:pt x="156" y="55"/>
                    </a:lnTo>
                    <a:lnTo>
                      <a:pt x="153" y="56"/>
                    </a:lnTo>
                    <a:lnTo>
                      <a:pt x="149" y="57"/>
                    </a:lnTo>
                    <a:lnTo>
                      <a:pt x="146" y="59"/>
                    </a:lnTo>
                    <a:lnTo>
                      <a:pt x="142" y="60"/>
                    </a:lnTo>
                    <a:lnTo>
                      <a:pt x="139" y="61"/>
                    </a:lnTo>
                    <a:lnTo>
                      <a:pt x="135" y="62"/>
                    </a:lnTo>
                    <a:lnTo>
                      <a:pt x="132" y="63"/>
                    </a:lnTo>
                    <a:lnTo>
                      <a:pt x="130" y="63"/>
                    </a:lnTo>
                    <a:lnTo>
                      <a:pt x="127" y="64"/>
                    </a:lnTo>
                    <a:lnTo>
                      <a:pt x="124" y="65"/>
                    </a:lnTo>
                    <a:lnTo>
                      <a:pt x="122" y="66"/>
                    </a:lnTo>
                    <a:lnTo>
                      <a:pt x="120" y="67"/>
                    </a:lnTo>
                    <a:lnTo>
                      <a:pt x="116" y="70"/>
                    </a:lnTo>
                    <a:lnTo>
                      <a:pt x="113" y="73"/>
                    </a:lnTo>
                    <a:lnTo>
                      <a:pt x="110" y="76"/>
                    </a:lnTo>
                    <a:lnTo>
                      <a:pt x="108" y="78"/>
                    </a:lnTo>
                    <a:lnTo>
                      <a:pt x="105" y="79"/>
                    </a:lnTo>
                    <a:lnTo>
                      <a:pt x="102" y="81"/>
                    </a:lnTo>
                    <a:lnTo>
                      <a:pt x="100" y="82"/>
                    </a:lnTo>
                    <a:lnTo>
                      <a:pt x="96" y="83"/>
                    </a:lnTo>
                    <a:lnTo>
                      <a:pt x="93" y="84"/>
                    </a:lnTo>
                    <a:lnTo>
                      <a:pt x="90" y="84"/>
                    </a:lnTo>
                    <a:lnTo>
                      <a:pt x="87" y="85"/>
                    </a:lnTo>
                    <a:lnTo>
                      <a:pt x="84" y="85"/>
                    </a:lnTo>
                    <a:lnTo>
                      <a:pt x="80" y="86"/>
                    </a:lnTo>
                    <a:lnTo>
                      <a:pt x="78" y="86"/>
                    </a:lnTo>
                    <a:lnTo>
                      <a:pt x="74" y="86"/>
                    </a:lnTo>
                    <a:lnTo>
                      <a:pt x="72" y="86"/>
                    </a:lnTo>
                    <a:lnTo>
                      <a:pt x="70" y="86"/>
                    </a:lnTo>
                    <a:lnTo>
                      <a:pt x="68" y="85"/>
                    </a:lnTo>
                    <a:lnTo>
                      <a:pt x="67" y="85"/>
                    </a:lnTo>
                    <a:lnTo>
                      <a:pt x="64" y="83"/>
                    </a:lnTo>
                    <a:lnTo>
                      <a:pt x="62" y="81"/>
                    </a:lnTo>
                    <a:lnTo>
                      <a:pt x="59" y="79"/>
                    </a:lnTo>
                    <a:lnTo>
                      <a:pt x="56" y="77"/>
                    </a:lnTo>
                    <a:lnTo>
                      <a:pt x="54" y="74"/>
                    </a:lnTo>
                    <a:lnTo>
                      <a:pt x="52" y="71"/>
                    </a:lnTo>
                    <a:lnTo>
                      <a:pt x="49" y="69"/>
                    </a:lnTo>
                    <a:lnTo>
                      <a:pt x="47" y="66"/>
                    </a:lnTo>
                    <a:lnTo>
                      <a:pt x="44" y="63"/>
                    </a:lnTo>
                    <a:lnTo>
                      <a:pt x="42" y="60"/>
                    </a:lnTo>
                    <a:lnTo>
                      <a:pt x="39" y="57"/>
                    </a:lnTo>
                    <a:lnTo>
                      <a:pt x="37" y="55"/>
                    </a:lnTo>
                    <a:lnTo>
                      <a:pt x="34" y="53"/>
                    </a:lnTo>
                    <a:lnTo>
                      <a:pt x="31" y="51"/>
                    </a:lnTo>
                    <a:lnTo>
                      <a:pt x="28" y="49"/>
                    </a:lnTo>
                    <a:lnTo>
                      <a:pt x="26" y="48"/>
                    </a:lnTo>
                    <a:lnTo>
                      <a:pt x="23" y="47"/>
                    </a:lnTo>
                    <a:lnTo>
                      <a:pt x="20" y="45"/>
                    </a:lnTo>
                    <a:lnTo>
                      <a:pt x="18" y="43"/>
                    </a:lnTo>
                    <a:lnTo>
                      <a:pt x="16" y="41"/>
                    </a:lnTo>
                    <a:lnTo>
                      <a:pt x="14" y="39"/>
                    </a:lnTo>
                    <a:lnTo>
                      <a:pt x="13" y="37"/>
                    </a:lnTo>
                    <a:lnTo>
                      <a:pt x="12" y="35"/>
                    </a:lnTo>
                    <a:lnTo>
                      <a:pt x="12" y="33"/>
                    </a:lnTo>
                    <a:lnTo>
                      <a:pt x="13" y="31"/>
                    </a:lnTo>
                    <a:lnTo>
                      <a:pt x="14" y="30"/>
                    </a:lnTo>
                    <a:lnTo>
                      <a:pt x="16" y="29"/>
                    </a:lnTo>
                    <a:lnTo>
                      <a:pt x="18" y="29"/>
                    </a:lnTo>
                    <a:lnTo>
                      <a:pt x="19" y="29"/>
                    </a:lnTo>
                    <a:lnTo>
                      <a:pt x="20" y="28"/>
                    </a:lnTo>
                    <a:lnTo>
                      <a:pt x="22" y="27"/>
                    </a:lnTo>
                    <a:lnTo>
                      <a:pt x="22" y="25"/>
                    </a:lnTo>
                    <a:lnTo>
                      <a:pt x="22" y="27"/>
                    </a:lnTo>
                    <a:lnTo>
                      <a:pt x="22" y="28"/>
                    </a:lnTo>
                    <a:lnTo>
                      <a:pt x="23" y="29"/>
                    </a:lnTo>
                    <a:lnTo>
                      <a:pt x="24" y="30"/>
                    </a:lnTo>
                    <a:lnTo>
                      <a:pt x="25" y="31"/>
                    </a:lnTo>
                    <a:lnTo>
                      <a:pt x="26" y="31"/>
                    </a:lnTo>
                    <a:lnTo>
                      <a:pt x="26" y="32"/>
                    </a:lnTo>
                    <a:lnTo>
                      <a:pt x="27" y="32"/>
                    </a:lnTo>
                    <a:lnTo>
                      <a:pt x="28" y="32"/>
                    </a:lnTo>
                    <a:lnTo>
                      <a:pt x="28" y="31"/>
                    </a:lnTo>
                    <a:lnTo>
                      <a:pt x="28" y="30"/>
                    </a:lnTo>
                    <a:lnTo>
                      <a:pt x="28" y="29"/>
                    </a:lnTo>
                    <a:lnTo>
                      <a:pt x="27" y="26"/>
                    </a:lnTo>
                    <a:lnTo>
                      <a:pt x="27" y="25"/>
                    </a:lnTo>
                    <a:lnTo>
                      <a:pt x="26" y="24"/>
                    </a:lnTo>
                    <a:lnTo>
                      <a:pt x="26" y="23"/>
                    </a:lnTo>
                    <a:lnTo>
                      <a:pt x="25" y="23"/>
                    </a:lnTo>
                    <a:lnTo>
                      <a:pt x="24" y="22"/>
                    </a:lnTo>
                    <a:lnTo>
                      <a:pt x="23" y="21"/>
                    </a:lnTo>
                    <a:lnTo>
                      <a:pt x="23" y="19"/>
                    </a:lnTo>
                    <a:lnTo>
                      <a:pt x="23" y="18"/>
                    </a:lnTo>
                    <a:lnTo>
                      <a:pt x="23" y="17"/>
                    </a:lnTo>
                    <a:lnTo>
                      <a:pt x="24" y="17"/>
                    </a:lnTo>
                    <a:lnTo>
                      <a:pt x="24" y="16"/>
                    </a:lnTo>
                    <a:lnTo>
                      <a:pt x="26" y="16"/>
                    </a:lnTo>
                    <a:lnTo>
                      <a:pt x="27" y="15"/>
                    </a:lnTo>
                    <a:lnTo>
                      <a:pt x="28" y="16"/>
                    </a:lnTo>
                    <a:lnTo>
                      <a:pt x="29" y="16"/>
                    </a:lnTo>
                    <a:lnTo>
                      <a:pt x="30" y="17"/>
                    </a:lnTo>
                    <a:lnTo>
                      <a:pt x="30" y="18"/>
                    </a:lnTo>
                    <a:lnTo>
                      <a:pt x="31" y="19"/>
                    </a:lnTo>
                    <a:lnTo>
                      <a:pt x="32" y="20"/>
                    </a:lnTo>
                    <a:lnTo>
                      <a:pt x="33" y="20"/>
                    </a:lnTo>
                    <a:lnTo>
                      <a:pt x="34" y="21"/>
                    </a:lnTo>
                    <a:lnTo>
                      <a:pt x="35" y="21"/>
                    </a:lnTo>
                    <a:lnTo>
                      <a:pt x="37" y="22"/>
                    </a:lnTo>
                    <a:lnTo>
                      <a:pt x="38" y="24"/>
                    </a:lnTo>
                    <a:lnTo>
                      <a:pt x="39" y="25"/>
                    </a:lnTo>
                    <a:lnTo>
                      <a:pt x="40" y="25"/>
                    </a:lnTo>
                    <a:lnTo>
                      <a:pt x="41" y="25"/>
                    </a:lnTo>
                    <a:lnTo>
                      <a:pt x="41" y="24"/>
                    </a:lnTo>
                    <a:lnTo>
                      <a:pt x="41" y="23"/>
                    </a:lnTo>
                    <a:lnTo>
                      <a:pt x="41" y="22"/>
                    </a:lnTo>
                    <a:lnTo>
                      <a:pt x="40" y="21"/>
                    </a:lnTo>
                    <a:lnTo>
                      <a:pt x="40" y="20"/>
                    </a:lnTo>
                    <a:lnTo>
                      <a:pt x="39" y="19"/>
                    </a:lnTo>
                    <a:lnTo>
                      <a:pt x="38" y="19"/>
                    </a:lnTo>
                    <a:lnTo>
                      <a:pt x="38" y="18"/>
                    </a:lnTo>
                    <a:lnTo>
                      <a:pt x="37" y="18"/>
                    </a:lnTo>
                    <a:lnTo>
                      <a:pt x="39" y="18"/>
                    </a:lnTo>
                    <a:lnTo>
                      <a:pt x="41" y="19"/>
                    </a:lnTo>
                    <a:lnTo>
                      <a:pt x="42" y="19"/>
                    </a:lnTo>
                    <a:lnTo>
                      <a:pt x="44" y="21"/>
                    </a:lnTo>
                    <a:lnTo>
                      <a:pt x="45" y="21"/>
                    </a:lnTo>
                    <a:lnTo>
                      <a:pt x="46" y="22"/>
                    </a:lnTo>
                    <a:lnTo>
                      <a:pt x="47" y="22"/>
                    </a:lnTo>
                    <a:lnTo>
                      <a:pt x="48" y="21"/>
                    </a:lnTo>
                    <a:lnTo>
                      <a:pt x="48" y="20"/>
                    </a:lnTo>
                    <a:lnTo>
                      <a:pt x="47" y="20"/>
                    </a:lnTo>
                    <a:lnTo>
                      <a:pt x="46" y="19"/>
                    </a:lnTo>
                    <a:lnTo>
                      <a:pt x="45" y="19"/>
                    </a:lnTo>
                    <a:lnTo>
                      <a:pt x="44" y="18"/>
                    </a:lnTo>
                    <a:lnTo>
                      <a:pt x="44" y="17"/>
                    </a:lnTo>
                    <a:lnTo>
                      <a:pt x="46" y="17"/>
                    </a:lnTo>
                    <a:lnTo>
                      <a:pt x="49" y="17"/>
                    </a:lnTo>
                    <a:lnTo>
                      <a:pt x="51" y="18"/>
                    </a:lnTo>
                    <a:lnTo>
                      <a:pt x="53" y="19"/>
                    </a:lnTo>
                    <a:lnTo>
                      <a:pt x="55" y="21"/>
                    </a:lnTo>
                    <a:lnTo>
                      <a:pt x="57" y="22"/>
                    </a:lnTo>
                    <a:lnTo>
                      <a:pt x="58" y="23"/>
                    </a:lnTo>
                    <a:lnTo>
                      <a:pt x="60" y="24"/>
                    </a:lnTo>
                    <a:lnTo>
                      <a:pt x="61" y="24"/>
                    </a:lnTo>
                    <a:lnTo>
                      <a:pt x="62" y="24"/>
                    </a:lnTo>
                    <a:lnTo>
                      <a:pt x="62" y="23"/>
                    </a:lnTo>
                    <a:lnTo>
                      <a:pt x="62" y="22"/>
                    </a:lnTo>
                    <a:lnTo>
                      <a:pt x="61" y="21"/>
                    </a:lnTo>
                    <a:lnTo>
                      <a:pt x="61" y="20"/>
                    </a:lnTo>
                    <a:lnTo>
                      <a:pt x="61" y="19"/>
                    </a:lnTo>
                    <a:lnTo>
                      <a:pt x="62" y="20"/>
                    </a:lnTo>
                    <a:lnTo>
                      <a:pt x="63" y="20"/>
                    </a:lnTo>
                    <a:lnTo>
                      <a:pt x="64" y="21"/>
                    </a:lnTo>
                    <a:lnTo>
                      <a:pt x="65" y="21"/>
                    </a:lnTo>
                    <a:lnTo>
                      <a:pt x="66" y="22"/>
                    </a:lnTo>
                    <a:lnTo>
                      <a:pt x="66" y="23"/>
                    </a:lnTo>
                    <a:lnTo>
                      <a:pt x="67" y="23"/>
                    </a:lnTo>
                    <a:lnTo>
                      <a:pt x="67" y="21"/>
                    </a:lnTo>
                    <a:lnTo>
                      <a:pt x="66" y="18"/>
                    </a:lnTo>
                    <a:lnTo>
                      <a:pt x="65" y="16"/>
                    </a:lnTo>
                    <a:lnTo>
                      <a:pt x="63" y="14"/>
                    </a:lnTo>
                    <a:lnTo>
                      <a:pt x="60" y="12"/>
                    </a:lnTo>
                    <a:lnTo>
                      <a:pt x="57" y="10"/>
                    </a:lnTo>
                    <a:lnTo>
                      <a:pt x="54" y="9"/>
                    </a:lnTo>
                    <a:lnTo>
                      <a:pt x="50" y="8"/>
                    </a:lnTo>
                    <a:lnTo>
                      <a:pt x="43" y="7"/>
                    </a:lnTo>
                    <a:lnTo>
                      <a:pt x="39" y="5"/>
                    </a:lnTo>
                    <a:lnTo>
                      <a:pt x="35" y="4"/>
                    </a:lnTo>
                    <a:lnTo>
                      <a:pt x="33" y="2"/>
                    </a:lnTo>
                    <a:lnTo>
                      <a:pt x="31" y="1"/>
                    </a:lnTo>
                    <a:lnTo>
                      <a:pt x="30" y="0"/>
                    </a:lnTo>
                    <a:lnTo>
                      <a:pt x="29" y="0"/>
                    </a:lnTo>
                    <a:lnTo>
                      <a:pt x="27" y="0"/>
                    </a:lnTo>
                    <a:lnTo>
                      <a:pt x="25" y="3"/>
                    </a:lnTo>
                    <a:lnTo>
                      <a:pt x="23" y="5"/>
                    </a:lnTo>
                    <a:lnTo>
                      <a:pt x="20" y="6"/>
                    </a:lnTo>
                    <a:lnTo>
                      <a:pt x="18" y="7"/>
                    </a:lnTo>
                    <a:lnTo>
                      <a:pt x="15" y="7"/>
                    </a:lnTo>
                    <a:lnTo>
                      <a:pt x="12" y="8"/>
                    </a:lnTo>
                    <a:lnTo>
                      <a:pt x="10" y="7"/>
                    </a:lnTo>
                    <a:lnTo>
                      <a:pt x="8" y="7"/>
                    </a:lnTo>
                    <a:lnTo>
                      <a:pt x="5" y="9"/>
                    </a:lnTo>
                    <a:lnTo>
                      <a:pt x="3" y="11"/>
                    </a:lnTo>
                    <a:lnTo>
                      <a:pt x="2" y="14"/>
                    </a:lnTo>
                    <a:lnTo>
                      <a:pt x="0" y="17"/>
                    </a:lnTo>
                    <a:lnTo>
                      <a:pt x="0" y="20"/>
                    </a:lnTo>
                    <a:lnTo>
                      <a:pt x="0" y="23"/>
                    </a:lnTo>
                    <a:lnTo>
                      <a:pt x="0" y="27"/>
                    </a:lnTo>
                    <a:lnTo>
                      <a:pt x="0" y="31"/>
                    </a:lnTo>
                    <a:lnTo>
                      <a:pt x="1" y="35"/>
                    </a:lnTo>
                    <a:lnTo>
                      <a:pt x="2" y="39"/>
                    </a:lnTo>
                    <a:lnTo>
                      <a:pt x="4" y="42"/>
                    </a:lnTo>
                    <a:lnTo>
                      <a:pt x="7" y="45"/>
                    </a:lnTo>
                    <a:lnTo>
                      <a:pt x="10" y="48"/>
                    </a:lnTo>
                    <a:lnTo>
                      <a:pt x="13" y="51"/>
                    </a:lnTo>
                    <a:lnTo>
                      <a:pt x="16" y="53"/>
                    </a:lnTo>
                    <a:lnTo>
                      <a:pt x="20" y="55"/>
                    </a:lnTo>
                    <a:lnTo>
                      <a:pt x="24" y="57"/>
                    </a:lnTo>
                    <a:lnTo>
                      <a:pt x="28" y="59"/>
                    </a:lnTo>
                    <a:lnTo>
                      <a:pt x="32" y="62"/>
                    </a:lnTo>
                    <a:lnTo>
                      <a:pt x="35" y="65"/>
                    </a:lnTo>
                    <a:lnTo>
                      <a:pt x="38" y="68"/>
                    </a:lnTo>
                    <a:lnTo>
                      <a:pt x="41" y="71"/>
                    </a:lnTo>
                    <a:lnTo>
                      <a:pt x="44" y="74"/>
                    </a:lnTo>
                    <a:lnTo>
                      <a:pt x="46" y="77"/>
                    </a:lnTo>
                    <a:lnTo>
                      <a:pt x="49" y="80"/>
                    </a:lnTo>
                    <a:lnTo>
                      <a:pt x="52" y="83"/>
                    </a:lnTo>
                    <a:lnTo>
                      <a:pt x="54" y="86"/>
                    </a:lnTo>
                    <a:lnTo>
                      <a:pt x="57" y="89"/>
                    </a:lnTo>
                    <a:lnTo>
                      <a:pt x="60" y="91"/>
                    </a:lnTo>
                    <a:lnTo>
                      <a:pt x="62" y="94"/>
                    </a:lnTo>
                    <a:lnTo>
                      <a:pt x="66" y="95"/>
                    </a:lnTo>
                    <a:lnTo>
                      <a:pt x="68" y="97"/>
                    </a:lnTo>
                    <a:lnTo>
                      <a:pt x="72" y="98"/>
                    </a:lnTo>
                    <a:lnTo>
                      <a:pt x="77" y="98"/>
                    </a:lnTo>
                    <a:lnTo>
                      <a:pt x="81" y="98"/>
                    </a:lnTo>
                    <a:lnTo>
                      <a:pt x="86" y="97"/>
                    </a:lnTo>
                    <a:lnTo>
                      <a:pt x="90" y="95"/>
                    </a:lnTo>
                    <a:lnTo>
                      <a:pt x="94" y="94"/>
                    </a:lnTo>
                    <a:lnTo>
                      <a:pt x="98" y="92"/>
                    </a:lnTo>
                    <a:lnTo>
                      <a:pt x="102" y="90"/>
                    </a:lnTo>
                    <a:lnTo>
                      <a:pt x="106" y="89"/>
                    </a:lnTo>
                    <a:lnTo>
                      <a:pt x="110" y="88"/>
                    </a:lnTo>
                    <a:lnTo>
                      <a:pt x="113" y="86"/>
                    </a:lnTo>
                    <a:lnTo>
                      <a:pt x="116" y="86"/>
                    </a:lnTo>
                    <a:lnTo>
                      <a:pt x="119" y="86"/>
                    </a:lnTo>
                    <a:lnTo>
                      <a:pt x="121" y="87"/>
                    </a:lnTo>
                    <a:lnTo>
                      <a:pt x="122" y="88"/>
                    </a:lnTo>
                    <a:lnTo>
                      <a:pt x="124" y="91"/>
                    </a:lnTo>
                    <a:lnTo>
                      <a:pt x="124" y="88"/>
                    </a:lnTo>
                    <a:lnTo>
                      <a:pt x="124" y="85"/>
                    </a:lnTo>
                    <a:lnTo>
                      <a:pt x="126" y="82"/>
                    </a:lnTo>
                    <a:lnTo>
                      <a:pt x="127" y="79"/>
                    </a:lnTo>
                    <a:lnTo>
                      <a:pt x="128" y="75"/>
                    </a:lnTo>
                    <a:lnTo>
                      <a:pt x="130" y="73"/>
                    </a:lnTo>
                    <a:lnTo>
                      <a:pt x="133" y="71"/>
                    </a:lnTo>
                    <a:lnTo>
                      <a:pt x="135" y="69"/>
                    </a:lnTo>
                    <a:lnTo>
                      <a:pt x="138" y="68"/>
                    </a:lnTo>
                    <a:lnTo>
                      <a:pt x="141" y="67"/>
                    </a:lnTo>
                    <a:lnTo>
                      <a:pt x="145" y="65"/>
                    </a:lnTo>
                    <a:lnTo>
                      <a:pt x="148" y="64"/>
                    </a:lnTo>
                    <a:lnTo>
                      <a:pt x="152" y="63"/>
                    </a:lnTo>
                    <a:lnTo>
                      <a:pt x="155" y="62"/>
                    </a:lnTo>
                    <a:lnTo>
                      <a:pt x="159" y="61"/>
                    </a:lnTo>
                    <a:lnTo>
                      <a:pt x="162" y="61"/>
                    </a:lnTo>
                    <a:lnTo>
                      <a:pt x="166" y="60"/>
                    </a:lnTo>
                    <a:lnTo>
                      <a:pt x="169" y="59"/>
                    </a:lnTo>
                    <a:lnTo>
                      <a:pt x="173" y="59"/>
                    </a:lnTo>
                    <a:lnTo>
                      <a:pt x="176" y="58"/>
                    </a:lnTo>
                    <a:lnTo>
                      <a:pt x="179" y="57"/>
                    </a:lnTo>
                    <a:lnTo>
                      <a:pt x="183" y="57"/>
                    </a:lnTo>
                    <a:lnTo>
                      <a:pt x="186" y="57"/>
                    </a:lnTo>
                    <a:lnTo>
                      <a:pt x="189" y="57"/>
                    </a:lnTo>
                    <a:lnTo>
                      <a:pt x="193" y="57"/>
                    </a:lnTo>
                    <a:lnTo>
                      <a:pt x="196" y="57"/>
                    </a:lnTo>
                    <a:lnTo>
                      <a:pt x="200" y="57"/>
                    </a:lnTo>
                    <a:lnTo>
                      <a:pt x="203" y="58"/>
                    </a:lnTo>
                    <a:lnTo>
                      <a:pt x="207" y="58"/>
                    </a:lnTo>
                    <a:lnTo>
                      <a:pt x="210" y="59"/>
                    </a:lnTo>
                    <a:lnTo>
                      <a:pt x="213" y="59"/>
                    </a:lnTo>
                    <a:lnTo>
                      <a:pt x="217" y="61"/>
                    </a:lnTo>
                    <a:lnTo>
                      <a:pt x="220" y="61"/>
                    </a:lnTo>
                    <a:lnTo>
                      <a:pt x="223" y="62"/>
                    </a:lnTo>
                    <a:lnTo>
                      <a:pt x="227" y="63"/>
                    </a:lnTo>
                    <a:lnTo>
                      <a:pt x="230" y="65"/>
                    </a:lnTo>
                    <a:lnTo>
                      <a:pt x="233" y="66"/>
                    </a:lnTo>
                    <a:lnTo>
                      <a:pt x="237" y="67"/>
                    </a:lnTo>
                    <a:lnTo>
                      <a:pt x="239" y="69"/>
                    </a:lnTo>
                    <a:lnTo>
                      <a:pt x="243" y="70"/>
                    </a:lnTo>
                    <a:lnTo>
                      <a:pt x="245" y="72"/>
                    </a:lnTo>
                    <a:lnTo>
                      <a:pt x="247" y="74"/>
                    </a:lnTo>
                    <a:lnTo>
                      <a:pt x="248" y="77"/>
                    </a:lnTo>
                    <a:lnTo>
                      <a:pt x="249" y="80"/>
                    </a:lnTo>
                    <a:lnTo>
                      <a:pt x="250" y="83"/>
                    </a:lnTo>
                    <a:lnTo>
                      <a:pt x="251" y="86"/>
                    </a:lnTo>
                    <a:lnTo>
                      <a:pt x="251" y="89"/>
                    </a:lnTo>
                    <a:lnTo>
                      <a:pt x="251" y="92"/>
                    </a:lnTo>
                    <a:lnTo>
                      <a:pt x="252" y="90"/>
                    </a:lnTo>
                    <a:lnTo>
                      <a:pt x="254" y="88"/>
                    </a:lnTo>
                    <a:lnTo>
                      <a:pt x="257" y="87"/>
                    </a:lnTo>
                    <a:lnTo>
                      <a:pt x="260" y="86"/>
                    </a:lnTo>
                    <a:lnTo>
                      <a:pt x="264" y="86"/>
                    </a:lnTo>
                    <a:lnTo>
                      <a:pt x="268" y="87"/>
                    </a:lnTo>
                    <a:lnTo>
                      <a:pt x="272" y="88"/>
                    </a:lnTo>
                    <a:lnTo>
                      <a:pt x="276" y="89"/>
                    </a:lnTo>
                    <a:lnTo>
                      <a:pt x="281" y="90"/>
                    </a:lnTo>
                    <a:lnTo>
                      <a:pt x="286" y="92"/>
                    </a:lnTo>
                    <a:lnTo>
                      <a:pt x="291" y="93"/>
                    </a:lnTo>
                    <a:lnTo>
                      <a:pt x="295" y="94"/>
                    </a:lnTo>
                    <a:lnTo>
                      <a:pt x="299" y="96"/>
                    </a:lnTo>
                    <a:lnTo>
                      <a:pt x="304" y="96"/>
                    </a:lnTo>
                    <a:lnTo>
                      <a:pt x="307" y="97"/>
                    </a:lnTo>
                    <a:lnTo>
                      <a:pt x="311" y="97"/>
                    </a:lnTo>
                    <a:lnTo>
                      <a:pt x="314" y="96"/>
                    </a:lnTo>
                    <a:lnTo>
                      <a:pt x="317" y="95"/>
                    </a:lnTo>
                    <a:lnTo>
                      <a:pt x="320" y="93"/>
                    </a:lnTo>
                    <a:lnTo>
                      <a:pt x="322" y="91"/>
                    </a:lnTo>
                    <a:lnTo>
                      <a:pt x="325" y="88"/>
                    </a:lnTo>
                    <a:lnTo>
                      <a:pt x="328" y="85"/>
                    </a:lnTo>
                    <a:lnTo>
                      <a:pt x="330" y="82"/>
                    </a:lnTo>
                    <a:lnTo>
                      <a:pt x="333" y="79"/>
                    </a:lnTo>
                    <a:lnTo>
                      <a:pt x="336" y="75"/>
                    </a:lnTo>
                    <a:lnTo>
                      <a:pt x="339" y="72"/>
                    </a:lnTo>
                    <a:lnTo>
                      <a:pt x="342" y="69"/>
                    </a:lnTo>
                    <a:lnTo>
                      <a:pt x="344" y="65"/>
                    </a:lnTo>
                    <a:lnTo>
                      <a:pt x="348" y="62"/>
                    </a:lnTo>
                    <a:lnTo>
                      <a:pt x="351" y="59"/>
                    </a:lnTo>
                    <a:lnTo>
                      <a:pt x="355" y="57"/>
                    </a:lnTo>
                    <a:lnTo>
                      <a:pt x="359" y="55"/>
                    </a:lnTo>
                    <a:lnTo>
                      <a:pt x="362" y="53"/>
                    </a:lnTo>
                    <a:lnTo>
                      <a:pt x="366" y="51"/>
                    </a:lnTo>
                    <a:lnTo>
                      <a:pt x="370" y="48"/>
                    </a:lnTo>
                    <a:lnTo>
                      <a:pt x="372" y="45"/>
                    </a:lnTo>
                    <a:lnTo>
                      <a:pt x="375" y="42"/>
                    </a:lnTo>
                    <a:lnTo>
                      <a:pt x="377" y="39"/>
                    </a:lnTo>
                    <a:lnTo>
                      <a:pt x="378" y="35"/>
                    </a:lnTo>
                    <a:lnTo>
                      <a:pt x="379" y="31"/>
                    </a:lnTo>
                    <a:lnTo>
                      <a:pt x="380" y="27"/>
                    </a:lnTo>
                    <a:lnTo>
                      <a:pt x="380" y="23"/>
                    </a:lnTo>
                    <a:lnTo>
                      <a:pt x="379" y="20"/>
                    </a:lnTo>
                    <a:lnTo>
                      <a:pt x="379" y="17"/>
                    </a:lnTo>
                    <a:lnTo>
                      <a:pt x="378" y="14"/>
                    </a:lnTo>
                    <a:lnTo>
                      <a:pt x="376" y="11"/>
                    </a:lnTo>
                    <a:lnTo>
                      <a:pt x="374" y="9"/>
                    </a:lnTo>
                    <a:lnTo>
                      <a:pt x="372" y="7"/>
                    </a:lnTo>
                    <a:lnTo>
                      <a:pt x="369" y="7"/>
                    </a:lnTo>
                    <a:lnTo>
                      <a:pt x="367" y="8"/>
                    </a:lnTo>
                    <a:lnTo>
                      <a:pt x="364" y="7"/>
                    </a:lnTo>
                    <a:lnTo>
                      <a:pt x="362" y="7"/>
                    </a:lnTo>
                    <a:lnTo>
                      <a:pt x="359" y="6"/>
                    </a:lnTo>
                    <a:lnTo>
                      <a:pt x="356" y="5"/>
                    </a:lnTo>
                    <a:lnTo>
                      <a:pt x="354" y="3"/>
                    </a:lnTo>
                    <a:lnTo>
                      <a:pt x="352" y="0"/>
                    </a:lnTo>
                    <a:lnTo>
                      <a:pt x="350" y="0"/>
                    </a:lnTo>
                    <a:lnTo>
                      <a:pt x="349" y="0"/>
                    </a:lnTo>
                    <a:lnTo>
                      <a:pt x="348" y="1"/>
                    </a:lnTo>
                    <a:lnTo>
                      <a:pt x="346" y="2"/>
                    </a:lnTo>
                    <a:lnTo>
                      <a:pt x="344" y="4"/>
                    </a:lnTo>
                    <a:lnTo>
                      <a:pt x="340" y="5"/>
                    </a:lnTo>
                    <a:lnTo>
                      <a:pt x="336" y="7"/>
                    </a:lnTo>
                    <a:lnTo>
                      <a:pt x="329" y="8"/>
                    </a:lnTo>
                    <a:lnTo>
                      <a:pt x="326" y="9"/>
                    </a:lnTo>
                    <a:lnTo>
                      <a:pt x="322" y="10"/>
                    </a:lnTo>
                    <a:lnTo>
                      <a:pt x="319" y="12"/>
                    </a:lnTo>
                    <a:lnTo>
                      <a:pt x="317" y="14"/>
                    </a:lnTo>
                    <a:lnTo>
                      <a:pt x="315" y="16"/>
                    </a:lnTo>
                    <a:lnTo>
                      <a:pt x="313" y="18"/>
                    </a:lnTo>
                    <a:lnTo>
                      <a:pt x="312" y="21"/>
                    </a:lnTo>
                    <a:lnTo>
                      <a:pt x="312" y="23"/>
                    </a:lnTo>
                    <a:lnTo>
                      <a:pt x="313" y="23"/>
                    </a:lnTo>
                    <a:lnTo>
                      <a:pt x="314" y="22"/>
                    </a:lnTo>
                    <a:lnTo>
                      <a:pt x="315" y="21"/>
                    </a:lnTo>
                    <a:lnTo>
                      <a:pt x="316" y="20"/>
                    </a:lnTo>
                    <a:lnTo>
                      <a:pt x="317" y="20"/>
                    </a:lnTo>
                    <a:lnTo>
                      <a:pt x="318" y="20"/>
                    </a:lnTo>
                    <a:lnTo>
                      <a:pt x="319" y="19"/>
                    </a:lnTo>
                    <a:lnTo>
                      <a:pt x="318" y="20"/>
                    </a:lnTo>
                    <a:lnTo>
                      <a:pt x="318" y="21"/>
                    </a:lnTo>
                    <a:lnTo>
                      <a:pt x="318" y="22"/>
                    </a:lnTo>
                    <a:lnTo>
                      <a:pt x="317" y="23"/>
                    </a:lnTo>
                    <a:lnTo>
                      <a:pt x="318" y="24"/>
                    </a:lnTo>
                    <a:lnTo>
                      <a:pt x="319" y="24"/>
                    </a:lnTo>
                    <a:lnTo>
                      <a:pt x="321" y="23"/>
                    </a:lnTo>
                    <a:lnTo>
                      <a:pt x="322" y="22"/>
                    </a:lnTo>
                    <a:lnTo>
                      <a:pt x="324" y="21"/>
                    </a:lnTo>
                    <a:lnTo>
                      <a:pt x="326" y="19"/>
                    </a:lnTo>
                    <a:lnTo>
                      <a:pt x="328" y="18"/>
                    </a:lnTo>
                    <a:lnTo>
                      <a:pt x="330" y="17"/>
                    </a:lnTo>
                    <a:lnTo>
                      <a:pt x="333" y="17"/>
                    </a:lnTo>
                    <a:lnTo>
                      <a:pt x="336" y="17"/>
                    </a:lnTo>
                    <a:lnTo>
                      <a:pt x="335" y="18"/>
                    </a:lnTo>
                    <a:lnTo>
                      <a:pt x="334" y="19"/>
                    </a:lnTo>
                    <a:lnTo>
                      <a:pt x="333" y="19"/>
                    </a:lnTo>
                    <a:lnTo>
                      <a:pt x="332" y="20"/>
                    </a:lnTo>
                    <a:lnTo>
                      <a:pt x="331" y="21"/>
                    </a:lnTo>
                    <a:lnTo>
                      <a:pt x="332" y="22"/>
                    </a:lnTo>
                    <a:lnTo>
                      <a:pt x="333" y="22"/>
                    </a:lnTo>
                    <a:lnTo>
                      <a:pt x="334" y="21"/>
                    </a:lnTo>
                    <a:lnTo>
                      <a:pt x="335" y="21"/>
                    </a:lnTo>
                    <a:lnTo>
                      <a:pt x="337" y="19"/>
                    </a:lnTo>
                    <a:lnTo>
                      <a:pt x="338" y="19"/>
                    </a:lnTo>
                    <a:lnTo>
                      <a:pt x="340" y="18"/>
                    </a:lnTo>
                    <a:lnTo>
                      <a:pt x="342" y="18"/>
                    </a:lnTo>
                    <a:lnTo>
                      <a:pt x="341" y="19"/>
                    </a:lnTo>
                    <a:lnTo>
                      <a:pt x="340" y="19"/>
                    </a:lnTo>
                    <a:lnTo>
                      <a:pt x="339" y="20"/>
                    </a:lnTo>
                    <a:lnTo>
                      <a:pt x="339" y="21"/>
                    </a:lnTo>
                    <a:lnTo>
                      <a:pt x="338" y="22"/>
                    </a:lnTo>
                    <a:lnTo>
                      <a:pt x="338" y="23"/>
                    </a:lnTo>
                    <a:lnTo>
                      <a:pt x="338" y="24"/>
                    </a:lnTo>
                    <a:lnTo>
                      <a:pt x="338" y="25"/>
                    </a:lnTo>
                    <a:lnTo>
                      <a:pt x="339" y="25"/>
                    </a:lnTo>
                    <a:lnTo>
                      <a:pt x="340" y="25"/>
                    </a:lnTo>
                    <a:lnTo>
                      <a:pt x="341" y="24"/>
                    </a:lnTo>
                    <a:lnTo>
                      <a:pt x="342" y="22"/>
                    </a:lnTo>
                    <a:lnTo>
                      <a:pt x="344" y="21"/>
                    </a:lnTo>
                    <a:lnTo>
                      <a:pt x="345" y="21"/>
                    </a:lnTo>
                    <a:lnTo>
                      <a:pt x="346" y="20"/>
                    </a:lnTo>
                    <a:lnTo>
                      <a:pt x="348" y="20"/>
                    </a:lnTo>
                    <a:lnTo>
                      <a:pt x="348" y="19"/>
                    </a:lnTo>
                    <a:lnTo>
                      <a:pt x="349" y="18"/>
                    </a:lnTo>
                    <a:lnTo>
                      <a:pt x="350" y="17"/>
                    </a:lnTo>
                    <a:lnTo>
                      <a:pt x="350" y="16"/>
                    </a:lnTo>
                    <a:lnTo>
                      <a:pt x="351" y="16"/>
                    </a:lnTo>
                    <a:lnTo>
                      <a:pt x="352" y="15"/>
                    </a:lnTo>
                    <a:lnTo>
                      <a:pt x="354" y="16"/>
                    </a:lnTo>
                    <a:lnTo>
                      <a:pt x="355" y="16"/>
                    </a:lnTo>
                    <a:lnTo>
                      <a:pt x="356" y="17"/>
                    </a:lnTo>
                    <a:lnTo>
                      <a:pt x="356" y="18"/>
                    </a:lnTo>
                    <a:lnTo>
                      <a:pt x="356" y="19"/>
                    </a:lnTo>
                    <a:lnTo>
                      <a:pt x="356" y="21"/>
                    </a:lnTo>
                    <a:lnTo>
                      <a:pt x="355" y="22"/>
                    </a:lnTo>
                    <a:lnTo>
                      <a:pt x="354" y="23"/>
                    </a:lnTo>
                    <a:lnTo>
                      <a:pt x="353" y="24"/>
                    </a:lnTo>
                    <a:lnTo>
                      <a:pt x="352" y="25"/>
                    </a:lnTo>
                    <a:lnTo>
                      <a:pt x="352" y="26"/>
                    </a:lnTo>
                    <a:lnTo>
                      <a:pt x="351" y="29"/>
                    </a:lnTo>
                    <a:lnTo>
                      <a:pt x="351" y="30"/>
                    </a:lnTo>
                    <a:lnTo>
                      <a:pt x="351" y="31"/>
                    </a:lnTo>
                    <a:lnTo>
                      <a:pt x="351" y="32"/>
                    </a:lnTo>
                    <a:lnTo>
                      <a:pt x="352" y="32"/>
                    </a:lnTo>
                    <a:lnTo>
                      <a:pt x="353" y="32"/>
                    </a:lnTo>
                    <a:lnTo>
                      <a:pt x="354" y="31"/>
                    </a:lnTo>
                    <a:lnTo>
                      <a:pt x="355" y="30"/>
                    </a:lnTo>
                    <a:lnTo>
                      <a:pt x="356" y="30"/>
                    </a:lnTo>
                    <a:lnTo>
                      <a:pt x="356" y="29"/>
                    </a:lnTo>
                    <a:lnTo>
                      <a:pt x="357" y="28"/>
                    </a:lnTo>
                    <a:lnTo>
                      <a:pt x="357" y="27"/>
                    </a:lnTo>
                    <a:lnTo>
                      <a:pt x="357" y="25"/>
                    </a:lnTo>
                    <a:lnTo>
                      <a:pt x="358" y="27"/>
                    </a:lnTo>
                    <a:lnTo>
                      <a:pt x="358" y="28"/>
                    </a:lnTo>
                    <a:lnTo>
                      <a:pt x="360" y="29"/>
                    </a:lnTo>
                    <a:lnTo>
                      <a:pt x="362" y="29"/>
                    </a:lnTo>
                    <a:lnTo>
                      <a:pt x="363" y="29"/>
                    </a:lnTo>
                    <a:lnTo>
                      <a:pt x="365" y="30"/>
                    </a:lnTo>
                    <a:lnTo>
                      <a:pt x="366" y="31"/>
                    </a:lnTo>
                    <a:lnTo>
                      <a:pt x="367" y="33"/>
                    </a:lnTo>
                    <a:lnTo>
                      <a:pt x="367" y="35"/>
                    </a:lnTo>
                    <a:lnTo>
                      <a:pt x="366" y="37"/>
                    </a:lnTo>
                    <a:lnTo>
                      <a:pt x="365" y="39"/>
                    </a:lnTo>
                    <a:lnTo>
                      <a:pt x="363" y="41"/>
                    </a:lnTo>
                    <a:lnTo>
                      <a:pt x="361" y="43"/>
                    </a:lnTo>
                    <a:lnTo>
                      <a:pt x="359" y="45"/>
                    </a:lnTo>
                    <a:lnTo>
                      <a:pt x="356" y="47"/>
                    </a:lnTo>
                    <a:lnTo>
                      <a:pt x="354" y="48"/>
                    </a:lnTo>
                    <a:lnTo>
                      <a:pt x="351" y="49"/>
                    </a:lnTo>
                    <a:lnTo>
                      <a:pt x="348" y="51"/>
                    </a:lnTo>
                    <a:lnTo>
                      <a:pt x="345" y="53"/>
                    </a:lnTo>
                    <a:lnTo>
                      <a:pt x="342" y="55"/>
                    </a:lnTo>
                    <a:lnTo>
                      <a:pt x="340" y="57"/>
                    </a:lnTo>
                    <a:lnTo>
                      <a:pt x="338" y="60"/>
                    </a:lnTo>
                    <a:lnTo>
                      <a:pt x="335" y="63"/>
                    </a:lnTo>
                    <a:lnTo>
                      <a:pt x="332" y="66"/>
                    </a:lnTo>
                    <a:lnTo>
                      <a:pt x="330" y="69"/>
                    </a:lnTo>
                    <a:lnTo>
                      <a:pt x="328" y="71"/>
                    </a:lnTo>
                    <a:lnTo>
                      <a:pt x="325" y="74"/>
                    </a:lnTo>
                    <a:lnTo>
                      <a:pt x="323" y="77"/>
                    </a:lnTo>
                    <a:lnTo>
                      <a:pt x="320" y="79"/>
                    </a:lnTo>
                    <a:lnTo>
                      <a:pt x="318" y="81"/>
                    </a:lnTo>
                    <a:lnTo>
                      <a:pt x="315" y="83"/>
                    </a:lnTo>
                    <a:lnTo>
                      <a:pt x="312" y="85"/>
                    </a:lnTo>
                    <a:lnTo>
                      <a:pt x="311" y="85"/>
                    </a:lnTo>
                    <a:lnTo>
                      <a:pt x="309" y="86"/>
                    </a:lnTo>
                    <a:lnTo>
                      <a:pt x="307" y="86"/>
                    </a:lnTo>
                    <a:lnTo>
                      <a:pt x="305" y="86"/>
                    </a:lnTo>
                    <a:lnTo>
                      <a:pt x="302" y="86"/>
                    </a:lnTo>
                    <a:lnTo>
                      <a:pt x="299" y="86"/>
                    </a:lnTo>
                    <a:lnTo>
                      <a:pt x="296" y="85"/>
                    </a:lnTo>
                    <a:lnTo>
                      <a:pt x="293" y="85"/>
                    </a:lnTo>
                    <a:lnTo>
                      <a:pt x="289" y="84"/>
                    </a:lnTo>
                    <a:lnTo>
                      <a:pt x="286" y="83"/>
                    </a:lnTo>
                    <a:lnTo>
                      <a:pt x="283" y="83"/>
                    </a:lnTo>
                    <a:lnTo>
                      <a:pt x="280" y="81"/>
                    </a:lnTo>
                    <a:lnTo>
                      <a:pt x="277" y="80"/>
                    </a:lnTo>
                    <a:lnTo>
                      <a:pt x="275" y="79"/>
                    </a:lnTo>
                    <a:lnTo>
                      <a:pt x="272" y="77"/>
                    </a:lnTo>
                    <a:lnTo>
                      <a:pt x="270" y="76"/>
                    </a:lnTo>
                    <a:lnTo>
                      <a:pt x="267" y="72"/>
                    </a:lnTo>
                    <a:lnTo>
                      <a:pt x="263" y="69"/>
                    </a:lnTo>
                    <a:lnTo>
                      <a:pt x="260" y="67"/>
                    </a:lnTo>
                    <a:lnTo>
                      <a:pt x="258" y="65"/>
                    </a:lnTo>
                    <a:lnTo>
                      <a:pt x="255" y="64"/>
                    </a:lnTo>
                    <a:lnTo>
                      <a:pt x="253" y="63"/>
                    </a:lnTo>
                    <a:lnTo>
                      <a:pt x="250" y="63"/>
                    </a:lnTo>
                    <a:lnTo>
                      <a:pt x="247" y="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6" name="Freeform 286">
                <a:extLst>
                  <a:ext uri="{FF2B5EF4-FFF2-40B4-BE49-F238E27FC236}">
                    <a16:creationId xmlns:a16="http://schemas.microsoft.com/office/drawing/2014/main" id="{8FADB4A1-F9ED-5E10-7F15-F9F277242413}"/>
                  </a:ext>
                </a:extLst>
              </p:cNvPr>
              <p:cNvSpPr>
                <a:spLocks/>
              </p:cNvSpPr>
              <p:nvPr/>
            </p:nvSpPr>
            <p:spPr bwMode="auto">
              <a:xfrm>
                <a:off x="4538" y="2699"/>
                <a:ext cx="23" cy="32"/>
              </a:xfrm>
              <a:custGeom>
                <a:avLst/>
                <a:gdLst>
                  <a:gd name="T0" fmla="*/ 22 w 23"/>
                  <a:gd name="T1" fmla="*/ 1 h 32"/>
                  <a:gd name="T2" fmla="*/ 20 w 23"/>
                  <a:gd name="T3" fmla="*/ 4 h 32"/>
                  <a:gd name="T4" fmla="*/ 19 w 23"/>
                  <a:gd name="T5" fmla="*/ 7 h 32"/>
                  <a:gd name="T6" fmla="*/ 19 w 23"/>
                  <a:gd name="T7" fmla="*/ 11 h 32"/>
                  <a:gd name="T8" fmla="*/ 18 w 23"/>
                  <a:gd name="T9" fmla="*/ 15 h 32"/>
                  <a:gd name="T10" fmla="*/ 18 w 23"/>
                  <a:gd name="T11" fmla="*/ 19 h 32"/>
                  <a:gd name="T12" fmla="*/ 18 w 23"/>
                  <a:gd name="T13" fmla="*/ 23 h 32"/>
                  <a:gd name="T14" fmla="*/ 19 w 23"/>
                  <a:gd name="T15" fmla="*/ 26 h 32"/>
                  <a:gd name="T16" fmla="*/ 20 w 23"/>
                  <a:gd name="T17" fmla="*/ 28 h 32"/>
                  <a:gd name="T18" fmla="*/ 21 w 23"/>
                  <a:gd name="T19" fmla="*/ 30 h 32"/>
                  <a:gd name="T20" fmla="*/ 18 w 23"/>
                  <a:gd name="T21" fmla="*/ 30 h 32"/>
                  <a:gd name="T22" fmla="*/ 16 w 23"/>
                  <a:gd name="T23" fmla="*/ 30 h 32"/>
                  <a:gd name="T24" fmla="*/ 14 w 23"/>
                  <a:gd name="T25" fmla="*/ 30 h 32"/>
                  <a:gd name="T26" fmla="*/ 13 w 23"/>
                  <a:gd name="T27" fmla="*/ 29 h 32"/>
                  <a:gd name="T28" fmla="*/ 12 w 23"/>
                  <a:gd name="T29" fmla="*/ 30 h 32"/>
                  <a:gd name="T30" fmla="*/ 10 w 23"/>
                  <a:gd name="T31" fmla="*/ 30 h 32"/>
                  <a:gd name="T32" fmla="*/ 8 w 23"/>
                  <a:gd name="T33" fmla="*/ 30 h 32"/>
                  <a:gd name="T34" fmla="*/ 7 w 23"/>
                  <a:gd name="T35" fmla="*/ 30 h 32"/>
                  <a:gd name="T36" fmla="*/ 8 w 23"/>
                  <a:gd name="T37" fmla="*/ 28 h 32"/>
                  <a:gd name="T38" fmla="*/ 6 w 23"/>
                  <a:gd name="T39" fmla="*/ 27 h 32"/>
                  <a:gd name="T40" fmla="*/ 4 w 23"/>
                  <a:gd name="T41" fmla="*/ 28 h 32"/>
                  <a:gd name="T42" fmla="*/ 3 w 23"/>
                  <a:gd name="T43" fmla="*/ 27 h 32"/>
                  <a:gd name="T44" fmla="*/ 4 w 23"/>
                  <a:gd name="T45" fmla="*/ 26 h 32"/>
                  <a:gd name="T46" fmla="*/ 2 w 23"/>
                  <a:gd name="T47" fmla="*/ 24 h 32"/>
                  <a:gd name="T48" fmla="*/ 1 w 23"/>
                  <a:gd name="T49" fmla="*/ 25 h 32"/>
                  <a:gd name="T50" fmla="*/ 0 w 23"/>
                  <a:gd name="T51" fmla="*/ 24 h 32"/>
                  <a:gd name="T52" fmla="*/ 0 w 23"/>
                  <a:gd name="T53" fmla="*/ 22 h 32"/>
                  <a:gd name="T54" fmla="*/ 4 w 23"/>
                  <a:gd name="T55" fmla="*/ 19 h 32"/>
                  <a:gd name="T56" fmla="*/ 7 w 23"/>
                  <a:gd name="T57" fmla="*/ 14 h 32"/>
                  <a:gd name="T58" fmla="*/ 8 w 23"/>
                  <a:gd name="T59" fmla="*/ 8 h 32"/>
                  <a:gd name="T60" fmla="*/ 10 w 23"/>
                  <a:gd name="T61" fmla="*/ 2 h 32"/>
                  <a:gd name="T62" fmla="*/ 22 w 23"/>
                  <a:gd name="T63" fmla="*/ 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32">
                    <a:moveTo>
                      <a:pt x="22" y="1"/>
                    </a:moveTo>
                    <a:lnTo>
                      <a:pt x="22" y="1"/>
                    </a:lnTo>
                    <a:lnTo>
                      <a:pt x="21" y="2"/>
                    </a:lnTo>
                    <a:lnTo>
                      <a:pt x="20" y="4"/>
                    </a:lnTo>
                    <a:lnTo>
                      <a:pt x="20" y="5"/>
                    </a:lnTo>
                    <a:lnTo>
                      <a:pt x="19" y="7"/>
                    </a:lnTo>
                    <a:lnTo>
                      <a:pt x="19" y="9"/>
                    </a:lnTo>
                    <a:lnTo>
                      <a:pt x="19" y="11"/>
                    </a:lnTo>
                    <a:lnTo>
                      <a:pt x="18" y="13"/>
                    </a:lnTo>
                    <a:lnTo>
                      <a:pt x="18" y="15"/>
                    </a:lnTo>
                    <a:lnTo>
                      <a:pt x="18" y="17"/>
                    </a:lnTo>
                    <a:lnTo>
                      <a:pt x="18" y="19"/>
                    </a:lnTo>
                    <a:lnTo>
                      <a:pt x="18" y="21"/>
                    </a:lnTo>
                    <a:lnTo>
                      <a:pt x="18" y="23"/>
                    </a:lnTo>
                    <a:lnTo>
                      <a:pt x="18" y="25"/>
                    </a:lnTo>
                    <a:lnTo>
                      <a:pt x="19" y="26"/>
                    </a:lnTo>
                    <a:lnTo>
                      <a:pt x="19" y="28"/>
                    </a:lnTo>
                    <a:lnTo>
                      <a:pt x="20" y="28"/>
                    </a:lnTo>
                    <a:lnTo>
                      <a:pt x="20" y="29"/>
                    </a:lnTo>
                    <a:lnTo>
                      <a:pt x="21" y="30"/>
                    </a:lnTo>
                    <a:lnTo>
                      <a:pt x="20" y="30"/>
                    </a:lnTo>
                    <a:lnTo>
                      <a:pt x="18" y="30"/>
                    </a:lnTo>
                    <a:lnTo>
                      <a:pt x="17" y="29"/>
                    </a:lnTo>
                    <a:lnTo>
                      <a:pt x="16" y="30"/>
                    </a:lnTo>
                    <a:lnTo>
                      <a:pt x="15" y="30"/>
                    </a:lnTo>
                    <a:lnTo>
                      <a:pt x="14" y="30"/>
                    </a:lnTo>
                    <a:lnTo>
                      <a:pt x="13" y="30"/>
                    </a:lnTo>
                    <a:lnTo>
                      <a:pt x="13" y="29"/>
                    </a:lnTo>
                    <a:lnTo>
                      <a:pt x="12" y="29"/>
                    </a:lnTo>
                    <a:lnTo>
                      <a:pt x="12" y="30"/>
                    </a:lnTo>
                    <a:lnTo>
                      <a:pt x="11" y="30"/>
                    </a:lnTo>
                    <a:lnTo>
                      <a:pt x="10" y="30"/>
                    </a:lnTo>
                    <a:lnTo>
                      <a:pt x="9" y="30"/>
                    </a:lnTo>
                    <a:lnTo>
                      <a:pt x="8" y="30"/>
                    </a:lnTo>
                    <a:lnTo>
                      <a:pt x="8" y="31"/>
                    </a:lnTo>
                    <a:lnTo>
                      <a:pt x="7" y="30"/>
                    </a:lnTo>
                    <a:lnTo>
                      <a:pt x="8" y="29"/>
                    </a:lnTo>
                    <a:lnTo>
                      <a:pt x="8" y="28"/>
                    </a:lnTo>
                    <a:lnTo>
                      <a:pt x="7" y="27"/>
                    </a:lnTo>
                    <a:lnTo>
                      <a:pt x="6" y="27"/>
                    </a:lnTo>
                    <a:lnTo>
                      <a:pt x="5" y="27"/>
                    </a:lnTo>
                    <a:lnTo>
                      <a:pt x="4" y="28"/>
                    </a:lnTo>
                    <a:lnTo>
                      <a:pt x="3" y="28"/>
                    </a:lnTo>
                    <a:lnTo>
                      <a:pt x="3" y="27"/>
                    </a:lnTo>
                    <a:lnTo>
                      <a:pt x="3" y="26"/>
                    </a:lnTo>
                    <a:lnTo>
                      <a:pt x="4" y="26"/>
                    </a:lnTo>
                    <a:lnTo>
                      <a:pt x="4" y="25"/>
                    </a:lnTo>
                    <a:lnTo>
                      <a:pt x="2" y="24"/>
                    </a:lnTo>
                    <a:lnTo>
                      <a:pt x="1" y="24"/>
                    </a:lnTo>
                    <a:lnTo>
                      <a:pt x="1" y="25"/>
                    </a:lnTo>
                    <a:lnTo>
                      <a:pt x="1" y="26"/>
                    </a:lnTo>
                    <a:lnTo>
                      <a:pt x="0" y="24"/>
                    </a:lnTo>
                    <a:lnTo>
                      <a:pt x="0" y="23"/>
                    </a:lnTo>
                    <a:lnTo>
                      <a:pt x="0" y="22"/>
                    </a:lnTo>
                    <a:lnTo>
                      <a:pt x="1" y="22"/>
                    </a:lnTo>
                    <a:lnTo>
                      <a:pt x="4" y="19"/>
                    </a:lnTo>
                    <a:lnTo>
                      <a:pt x="6" y="17"/>
                    </a:lnTo>
                    <a:lnTo>
                      <a:pt x="7" y="14"/>
                    </a:lnTo>
                    <a:lnTo>
                      <a:pt x="8" y="12"/>
                    </a:lnTo>
                    <a:lnTo>
                      <a:pt x="8" y="8"/>
                    </a:lnTo>
                    <a:lnTo>
                      <a:pt x="10" y="6"/>
                    </a:lnTo>
                    <a:lnTo>
                      <a:pt x="10" y="2"/>
                    </a:lnTo>
                    <a:lnTo>
                      <a:pt x="12" y="0"/>
                    </a:lnTo>
                    <a:lnTo>
                      <a:pt x="22"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7" name="Freeform 287">
                <a:extLst>
                  <a:ext uri="{FF2B5EF4-FFF2-40B4-BE49-F238E27FC236}">
                    <a16:creationId xmlns:a16="http://schemas.microsoft.com/office/drawing/2014/main" id="{4FEEE930-B050-F097-D902-FA7113F8478E}"/>
                  </a:ext>
                </a:extLst>
              </p:cNvPr>
              <p:cNvSpPr>
                <a:spLocks/>
              </p:cNvSpPr>
              <p:nvPr/>
            </p:nvSpPr>
            <p:spPr bwMode="auto">
              <a:xfrm>
                <a:off x="4364" y="300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8" name="Freeform 288">
                <a:extLst>
                  <a:ext uri="{FF2B5EF4-FFF2-40B4-BE49-F238E27FC236}">
                    <a16:creationId xmlns:a16="http://schemas.microsoft.com/office/drawing/2014/main" id="{F6F2F77E-CA7F-975C-CD24-43DDB6B55D47}"/>
                  </a:ext>
                </a:extLst>
              </p:cNvPr>
              <p:cNvSpPr>
                <a:spLocks/>
              </p:cNvSpPr>
              <p:nvPr/>
            </p:nvSpPr>
            <p:spPr bwMode="auto">
              <a:xfrm>
                <a:off x="4364" y="3008"/>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19" name="Freeform 289">
                <a:extLst>
                  <a:ext uri="{FF2B5EF4-FFF2-40B4-BE49-F238E27FC236}">
                    <a16:creationId xmlns:a16="http://schemas.microsoft.com/office/drawing/2014/main" id="{0300FF7A-612E-CC2E-E1AD-2522E9FEBC91}"/>
                  </a:ext>
                </a:extLst>
              </p:cNvPr>
              <p:cNvSpPr>
                <a:spLocks/>
              </p:cNvSpPr>
              <p:nvPr/>
            </p:nvSpPr>
            <p:spPr bwMode="auto">
              <a:xfrm>
                <a:off x="4364" y="3011"/>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0" name="Freeform 290">
                <a:extLst>
                  <a:ext uri="{FF2B5EF4-FFF2-40B4-BE49-F238E27FC236}">
                    <a16:creationId xmlns:a16="http://schemas.microsoft.com/office/drawing/2014/main" id="{091E548D-DC83-8A5E-92B7-49B8B217458B}"/>
                  </a:ext>
                </a:extLst>
              </p:cNvPr>
              <p:cNvSpPr>
                <a:spLocks/>
              </p:cNvSpPr>
              <p:nvPr/>
            </p:nvSpPr>
            <p:spPr bwMode="auto">
              <a:xfrm>
                <a:off x="4381" y="2924"/>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1" name="Freeform 291">
                <a:extLst>
                  <a:ext uri="{FF2B5EF4-FFF2-40B4-BE49-F238E27FC236}">
                    <a16:creationId xmlns:a16="http://schemas.microsoft.com/office/drawing/2014/main" id="{0F5EE65A-ECFE-4103-F0AC-C2D3C635EC48}"/>
                  </a:ext>
                </a:extLst>
              </p:cNvPr>
              <p:cNvSpPr>
                <a:spLocks/>
              </p:cNvSpPr>
              <p:nvPr/>
            </p:nvSpPr>
            <p:spPr bwMode="auto">
              <a:xfrm>
                <a:off x="4384" y="2921"/>
                <a:ext cx="17" cy="17"/>
              </a:xfrm>
              <a:custGeom>
                <a:avLst/>
                <a:gdLst>
                  <a:gd name="T0" fmla="*/ 16 w 17"/>
                  <a:gd name="T1" fmla="*/ 16 h 17"/>
                  <a:gd name="T2" fmla="*/ 16 w 17"/>
                  <a:gd name="T3" fmla="*/ 16 h 17"/>
                  <a:gd name="T4" fmla="*/ 0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2" name="Freeform 292">
                <a:extLst>
                  <a:ext uri="{FF2B5EF4-FFF2-40B4-BE49-F238E27FC236}">
                    <a16:creationId xmlns:a16="http://schemas.microsoft.com/office/drawing/2014/main" id="{5102D828-563E-9F2F-E986-3EB8B4995937}"/>
                  </a:ext>
                </a:extLst>
              </p:cNvPr>
              <p:cNvSpPr>
                <a:spLocks/>
              </p:cNvSpPr>
              <p:nvPr/>
            </p:nvSpPr>
            <p:spPr bwMode="auto">
              <a:xfrm>
                <a:off x="4386" y="2919"/>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3" name="Freeform 293">
                <a:extLst>
                  <a:ext uri="{FF2B5EF4-FFF2-40B4-BE49-F238E27FC236}">
                    <a16:creationId xmlns:a16="http://schemas.microsoft.com/office/drawing/2014/main" id="{166D2F25-890A-8CD6-F8FA-4F348798C446}"/>
                  </a:ext>
                </a:extLst>
              </p:cNvPr>
              <p:cNvSpPr>
                <a:spLocks/>
              </p:cNvSpPr>
              <p:nvPr/>
            </p:nvSpPr>
            <p:spPr bwMode="auto">
              <a:xfrm>
                <a:off x="4381" y="2938"/>
                <a:ext cx="17" cy="17"/>
              </a:xfrm>
              <a:custGeom>
                <a:avLst/>
                <a:gdLst>
                  <a:gd name="T0" fmla="*/ 16 w 17"/>
                  <a:gd name="T1" fmla="*/ 16 h 17"/>
                  <a:gd name="T2" fmla="*/ 16 w 17"/>
                  <a:gd name="T3" fmla="*/ 16 h 17"/>
                  <a:gd name="T4" fmla="*/ 8 w 17"/>
                  <a:gd name="T5" fmla="*/ 16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4" name="Freeform 294">
                <a:extLst>
                  <a:ext uri="{FF2B5EF4-FFF2-40B4-BE49-F238E27FC236}">
                    <a16:creationId xmlns:a16="http://schemas.microsoft.com/office/drawing/2014/main" id="{58C4D9A4-145D-3FF7-C526-CC898B01297B}"/>
                  </a:ext>
                </a:extLst>
              </p:cNvPr>
              <p:cNvSpPr>
                <a:spLocks/>
              </p:cNvSpPr>
              <p:nvPr/>
            </p:nvSpPr>
            <p:spPr bwMode="auto">
              <a:xfrm>
                <a:off x="4383" y="2936"/>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5" name="Freeform 295">
                <a:extLst>
                  <a:ext uri="{FF2B5EF4-FFF2-40B4-BE49-F238E27FC236}">
                    <a16:creationId xmlns:a16="http://schemas.microsoft.com/office/drawing/2014/main" id="{D13C85A8-043E-CD9F-403D-B61A03BCEB1F}"/>
                  </a:ext>
                </a:extLst>
              </p:cNvPr>
              <p:cNvSpPr>
                <a:spLocks/>
              </p:cNvSpPr>
              <p:nvPr/>
            </p:nvSpPr>
            <p:spPr bwMode="auto">
              <a:xfrm>
                <a:off x="4385" y="2934"/>
                <a:ext cx="17" cy="17"/>
              </a:xfrm>
              <a:custGeom>
                <a:avLst/>
                <a:gdLst>
                  <a:gd name="T0" fmla="*/ 16 w 17"/>
                  <a:gd name="T1" fmla="*/ 16 h 17"/>
                  <a:gd name="T2" fmla="*/ 16 w 17"/>
                  <a:gd name="T3" fmla="*/ 16 h 17"/>
                  <a:gd name="T4" fmla="*/ 16 w 17"/>
                  <a:gd name="T5" fmla="*/ 12 h 17"/>
                  <a:gd name="T6" fmla="*/ 8 w 17"/>
                  <a:gd name="T7" fmla="*/ 12 h 17"/>
                  <a:gd name="T8" fmla="*/ 8 w 17"/>
                  <a:gd name="T9" fmla="*/ 9 h 17"/>
                  <a:gd name="T10" fmla="*/ 0 w 17"/>
                  <a:gd name="T11" fmla="*/ 6 h 17"/>
                  <a:gd name="T12" fmla="*/ 0 w 17"/>
                  <a:gd name="T13" fmla="*/ 3 h 17"/>
                  <a:gd name="T14" fmla="*/ 0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16" y="12"/>
                    </a:lnTo>
                    <a:lnTo>
                      <a:pt x="8" y="12"/>
                    </a:lnTo>
                    <a:lnTo>
                      <a:pt x="8"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6" name="Freeform 296">
                <a:extLst>
                  <a:ext uri="{FF2B5EF4-FFF2-40B4-BE49-F238E27FC236}">
                    <a16:creationId xmlns:a16="http://schemas.microsoft.com/office/drawing/2014/main" id="{A3D2CB1B-401F-B030-76C8-E81628C10AC4}"/>
                  </a:ext>
                </a:extLst>
              </p:cNvPr>
              <p:cNvSpPr>
                <a:spLocks/>
              </p:cNvSpPr>
              <p:nvPr/>
            </p:nvSpPr>
            <p:spPr bwMode="auto">
              <a:xfrm>
                <a:off x="4379" y="2960"/>
                <a:ext cx="17" cy="17"/>
              </a:xfrm>
              <a:custGeom>
                <a:avLst/>
                <a:gdLst>
                  <a:gd name="T0" fmla="*/ 16 w 17"/>
                  <a:gd name="T1" fmla="*/ 16 h 17"/>
                  <a:gd name="T2" fmla="*/ 16 w 17"/>
                  <a:gd name="T3" fmla="*/ 16 h 17"/>
                  <a:gd name="T4" fmla="*/ 8 w 17"/>
                  <a:gd name="T5" fmla="*/ 16 h 17"/>
                  <a:gd name="T6" fmla="*/ 8 w 17"/>
                  <a:gd name="T7" fmla="*/ 12 h 17"/>
                  <a:gd name="T8" fmla="*/ 0 w 17"/>
                  <a:gd name="T9" fmla="*/ 12 h 17"/>
                  <a:gd name="T10" fmla="*/ 0 w 17"/>
                  <a:gd name="T11" fmla="*/ 9 h 17"/>
                  <a:gd name="T12" fmla="*/ 0 w 17"/>
                  <a:gd name="T13" fmla="*/ 6 h 17"/>
                  <a:gd name="T14" fmla="*/ 0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8" y="16"/>
                    </a:lnTo>
                    <a:lnTo>
                      <a:pt x="8" y="12"/>
                    </a:lnTo>
                    <a:lnTo>
                      <a:pt x="0"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7" name="Freeform 297">
                <a:extLst>
                  <a:ext uri="{FF2B5EF4-FFF2-40B4-BE49-F238E27FC236}">
                    <a16:creationId xmlns:a16="http://schemas.microsoft.com/office/drawing/2014/main" id="{5422D999-7E63-BA66-9B97-2D32AE7ED0F8}"/>
                  </a:ext>
                </a:extLst>
              </p:cNvPr>
              <p:cNvSpPr>
                <a:spLocks/>
              </p:cNvSpPr>
              <p:nvPr/>
            </p:nvSpPr>
            <p:spPr bwMode="auto">
              <a:xfrm>
                <a:off x="4381" y="2958"/>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8" y="9"/>
                    </a:lnTo>
                    <a:lnTo>
                      <a:pt x="0" y="6"/>
                    </a:lnTo>
                    <a:lnTo>
                      <a:pt x="0" y="3"/>
                    </a:lnTo>
                    <a:lnTo>
                      <a:pt x="8"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8" name="Freeform 298">
                <a:extLst>
                  <a:ext uri="{FF2B5EF4-FFF2-40B4-BE49-F238E27FC236}">
                    <a16:creationId xmlns:a16="http://schemas.microsoft.com/office/drawing/2014/main" id="{A7858A3E-7331-ED5D-8930-189DE38440C7}"/>
                  </a:ext>
                </a:extLst>
              </p:cNvPr>
              <p:cNvSpPr>
                <a:spLocks/>
              </p:cNvSpPr>
              <p:nvPr/>
            </p:nvSpPr>
            <p:spPr bwMode="auto">
              <a:xfrm>
                <a:off x="4384" y="2956"/>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29" name="Freeform 299">
                <a:extLst>
                  <a:ext uri="{FF2B5EF4-FFF2-40B4-BE49-F238E27FC236}">
                    <a16:creationId xmlns:a16="http://schemas.microsoft.com/office/drawing/2014/main" id="{A96B8276-F441-E7D6-A569-A4E8231A8F63}"/>
                  </a:ext>
                </a:extLst>
              </p:cNvPr>
              <p:cNvSpPr>
                <a:spLocks/>
              </p:cNvSpPr>
              <p:nvPr/>
            </p:nvSpPr>
            <p:spPr bwMode="auto">
              <a:xfrm>
                <a:off x="4374" y="2976"/>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0" name="Freeform 300">
                <a:extLst>
                  <a:ext uri="{FF2B5EF4-FFF2-40B4-BE49-F238E27FC236}">
                    <a16:creationId xmlns:a16="http://schemas.microsoft.com/office/drawing/2014/main" id="{5C01F128-4512-B7BD-8505-0E0C815E11EB}"/>
                  </a:ext>
                </a:extLst>
              </p:cNvPr>
              <p:cNvSpPr>
                <a:spLocks/>
              </p:cNvSpPr>
              <p:nvPr/>
            </p:nvSpPr>
            <p:spPr bwMode="auto">
              <a:xfrm>
                <a:off x="4377" y="2974"/>
                <a:ext cx="17" cy="17"/>
              </a:xfrm>
              <a:custGeom>
                <a:avLst/>
                <a:gdLst>
                  <a:gd name="T0" fmla="*/ 16 w 17"/>
                  <a:gd name="T1" fmla="*/ 16 h 17"/>
                  <a:gd name="T2" fmla="*/ 16 w 17"/>
                  <a:gd name="T3" fmla="*/ 16 h 17"/>
                  <a:gd name="T4" fmla="*/ 8 w 17"/>
                  <a:gd name="T5" fmla="*/ 12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1" name="Freeform 301">
                <a:extLst>
                  <a:ext uri="{FF2B5EF4-FFF2-40B4-BE49-F238E27FC236}">
                    <a16:creationId xmlns:a16="http://schemas.microsoft.com/office/drawing/2014/main" id="{A8141B68-E2A7-1033-F58B-217A838C1749}"/>
                  </a:ext>
                </a:extLst>
              </p:cNvPr>
              <p:cNvSpPr>
                <a:spLocks/>
              </p:cNvSpPr>
              <p:nvPr/>
            </p:nvSpPr>
            <p:spPr bwMode="auto">
              <a:xfrm>
                <a:off x="4379" y="2971"/>
                <a:ext cx="17" cy="17"/>
              </a:xfrm>
              <a:custGeom>
                <a:avLst/>
                <a:gdLst>
                  <a:gd name="T0" fmla="*/ 16 w 17"/>
                  <a:gd name="T1" fmla="*/ 16 h 17"/>
                  <a:gd name="T2" fmla="*/ 16 w 17"/>
                  <a:gd name="T3" fmla="*/ 16 h 17"/>
                  <a:gd name="T4" fmla="*/ 8 w 17"/>
                  <a:gd name="T5" fmla="*/ 13 h 17"/>
                  <a:gd name="T6" fmla="*/ 0 w 17"/>
                  <a:gd name="T7" fmla="*/ 10 h 17"/>
                  <a:gd name="T8" fmla="*/ 0 w 17"/>
                  <a:gd name="T9" fmla="*/ 8 h 17"/>
                  <a:gd name="T10" fmla="*/ 0 w 17"/>
                  <a:gd name="T11" fmla="*/ 5 h 17"/>
                  <a:gd name="T12" fmla="*/ 0 w 17"/>
                  <a:gd name="T13" fmla="*/ 2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3"/>
                    </a:lnTo>
                    <a:lnTo>
                      <a:pt x="0" y="10"/>
                    </a:lnTo>
                    <a:lnTo>
                      <a:pt x="0" y="8"/>
                    </a:lnTo>
                    <a:lnTo>
                      <a:pt x="0" y="5"/>
                    </a:lnTo>
                    <a:lnTo>
                      <a:pt x="0" y="2"/>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2" name="Freeform 302">
                <a:extLst>
                  <a:ext uri="{FF2B5EF4-FFF2-40B4-BE49-F238E27FC236}">
                    <a16:creationId xmlns:a16="http://schemas.microsoft.com/office/drawing/2014/main" id="{96C468CA-E010-526D-3468-5AC814BF6918}"/>
                  </a:ext>
                </a:extLst>
              </p:cNvPr>
              <p:cNvSpPr>
                <a:spLocks/>
              </p:cNvSpPr>
              <p:nvPr/>
            </p:nvSpPr>
            <p:spPr bwMode="auto">
              <a:xfrm>
                <a:off x="4375" y="2995"/>
                <a:ext cx="17" cy="17"/>
              </a:xfrm>
              <a:custGeom>
                <a:avLst/>
                <a:gdLst>
                  <a:gd name="T0" fmla="*/ 16 w 17"/>
                  <a:gd name="T1" fmla="*/ 16 h 17"/>
                  <a:gd name="T2" fmla="*/ 16 w 17"/>
                  <a:gd name="T3" fmla="*/ 16 h 17"/>
                  <a:gd name="T4" fmla="*/ 8 w 17"/>
                  <a:gd name="T5" fmla="*/ 16 h 17"/>
                  <a:gd name="T6" fmla="*/ 0 w 17"/>
                  <a:gd name="T7" fmla="*/ 16 h 17"/>
                  <a:gd name="T8" fmla="*/ 0 w 17"/>
                  <a:gd name="T9" fmla="*/ 12 h 17"/>
                  <a:gd name="T10" fmla="*/ 0 w 17"/>
                  <a:gd name="T11" fmla="*/ 8 h 17"/>
                  <a:gd name="T12" fmla="*/ 0 w 17"/>
                  <a:gd name="T13" fmla="*/ 4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6"/>
                    </a:lnTo>
                    <a:lnTo>
                      <a:pt x="0" y="12"/>
                    </a:lnTo>
                    <a:lnTo>
                      <a:pt x="0" y="8"/>
                    </a:lnTo>
                    <a:lnTo>
                      <a:pt x="0"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3" name="Freeform 303">
                <a:extLst>
                  <a:ext uri="{FF2B5EF4-FFF2-40B4-BE49-F238E27FC236}">
                    <a16:creationId xmlns:a16="http://schemas.microsoft.com/office/drawing/2014/main" id="{26F10049-68D4-26BF-FEFF-25ABB23CDB41}"/>
                  </a:ext>
                </a:extLst>
              </p:cNvPr>
              <p:cNvSpPr>
                <a:spLocks/>
              </p:cNvSpPr>
              <p:nvPr/>
            </p:nvSpPr>
            <p:spPr bwMode="auto">
              <a:xfrm>
                <a:off x="4377" y="2992"/>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4" name="Freeform 304">
                <a:extLst>
                  <a:ext uri="{FF2B5EF4-FFF2-40B4-BE49-F238E27FC236}">
                    <a16:creationId xmlns:a16="http://schemas.microsoft.com/office/drawing/2014/main" id="{E49BED53-4F56-F842-C0F4-316D21B7BB5D}"/>
                  </a:ext>
                </a:extLst>
              </p:cNvPr>
              <p:cNvSpPr>
                <a:spLocks/>
              </p:cNvSpPr>
              <p:nvPr/>
            </p:nvSpPr>
            <p:spPr bwMode="auto">
              <a:xfrm>
                <a:off x="4379" y="2990"/>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8"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5" name="Freeform 305">
                <a:extLst>
                  <a:ext uri="{FF2B5EF4-FFF2-40B4-BE49-F238E27FC236}">
                    <a16:creationId xmlns:a16="http://schemas.microsoft.com/office/drawing/2014/main" id="{3043B440-5F2B-791A-EA9A-15A20F29CA62}"/>
                  </a:ext>
                </a:extLst>
              </p:cNvPr>
              <p:cNvSpPr>
                <a:spLocks/>
              </p:cNvSpPr>
              <p:nvPr/>
            </p:nvSpPr>
            <p:spPr bwMode="auto">
              <a:xfrm>
                <a:off x="4354" y="2997"/>
                <a:ext cx="17" cy="17"/>
              </a:xfrm>
              <a:custGeom>
                <a:avLst/>
                <a:gdLst>
                  <a:gd name="T0" fmla="*/ 0 w 17"/>
                  <a:gd name="T1" fmla="*/ 16 h 17"/>
                  <a:gd name="T2" fmla="*/ 0 w 17"/>
                  <a:gd name="T3" fmla="*/ 16 h 17"/>
                  <a:gd name="T4" fmla="*/ 16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6" name="Freeform 306">
                <a:extLst>
                  <a:ext uri="{FF2B5EF4-FFF2-40B4-BE49-F238E27FC236}">
                    <a16:creationId xmlns:a16="http://schemas.microsoft.com/office/drawing/2014/main" id="{7471B832-BE33-6A83-3A38-2AF1559BFFEF}"/>
                  </a:ext>
                </a:extLst>
              </p:cNvPr>
              <p:cNvSpPr>
                <a:spLocks/>
              </p:cNvSpPr>
              <p:nvPr/>
            </p:nvSpPr>
            <p:spPr bwMode="auto">
              <a:xfrm>
                <a:off x="4351" y="2995"/>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7" name="Freeform 307">
                <a:extLst>
                  <a:ext uri="{FF2B5EF4-FFF2-40B4-BE49-F238E27FC236}">
                    <a16:creationId xmlns:a16="http://schemas.microsoft.com/office/drawing/2014/main" id="{7069AED1-2378-EE8D-3EA2-4210434F9EE1}"/>
                  </a:ext>
                </a:extLst>
              </p:cNvPr>
              <p:cNvSpPr>
                <a:spLocks/>
              </p:cNvSpPr>
              <p:nvPr/>
            </p:nvSpPr>
            <p:spPr bwMode="auto">
              <a:xfrm>
                <a:off x="4349" y="2993"/>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8" name="Freeform 308">
                <a:extLst>
                  <a:ext uri="{FF2B5EF4-FFF2-40B4-BE49-F238E27FC236}">
                    <a16:creationId xmlns:a16="http://schemas.microsoft.com/office/drawing/2014/main" id="{AC31E734-B33D-55A8-DEC5-5B7C3C35F070}"/>
                  </a:ext>
                </a:extLst>
              </p:cNvPr>
              <p:cNvSpPr>
                <a:spLocks/>
              </p:cNvSpPr>
              <p:nvPr/>
            </p:nvSpPr>
            <p:spPr bwMode="auto">
              <a:xfrm>
                <a:off x="4355" y="2985"/>
                <a:ext cx="17" cy="17"/>
              </a:xfrm>
              <a:custGeom>
                <a:avLst/>
                <a:gdLst>
                  <a:gd name="T0" fmla="*/ 0 w 17"/>
                  <a:gd name="T1" fmla="*/ 16 h 17"/>
                  <a:gd name="T2" fmla="*/ 0 w 17"/>
                  <a:gd name="T3" fmla="*/ 16 h 17"/>
                  <a:gd name="T4" fmla="*/ 0 w 17"/>
                  <a:gd name="T5" fmla="*/ 13 h 17"/>
                  <a:gd name="T6" fmla="*/ 8 w 17"/>
                  <a:gd name="T7" fmla="*/ 10 h 17"/>
                  <a:gd name="T8" fmla="*/ 8 w 17"/>
                  <a:gd name="T9" fmla="*/ 8 h 17"/>
                  <a:gd name="T10" fmla="*/ 16 w 17"/>
                  <a:gd name="T11" fmla="*/ 5 h 17"/>
                  <a:gd name="T12" fmla="*/ 8 w 17"/>
                  <a:gd name="T13" fmla="*/ 5 h 17"/>
                  <a:gd name="T14" fmla="*/ 8 w 17"/>
                  <a:gd name="T15" fmla="*/ 2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3"/>
                    </a:lnTo>
                    <a:lnTo>
                      <a:pt x="8" y="10"/>
                    </a:lnTo>
                    <a:lnTo>
                      <a:pt x="8" y="8"/>
                    </a:lnTo>
                    <a:lnTo>
                      <a:pt x="16" y="5"/>
                    </a:lnTo>
                    <a:lnTo>
                      <a:pt x="8" y="5"/>
                    </a:lnTo>
                    <a:lnTo>
                      <a:pt x="8" y="2"/>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39" name="Freeform 309">
                <a:extLst>
                  <a:ext uri="{FF2B5EF4-FFF2-40B4-BE49-F238E27FC236}">
                    <a16:creationId xmlns:a16="http://schemas.microsoft.com/office/drawing/2014/main" id="{EA2FA242-5616-1C44-AE75-1DDE88B2650C}"/>
                  </a:ext>
                </a:extLst>
              </p:cNvPr>
              <p:cNvSpPr>
                <a:spLocks/>
              </p:cNvSpPr>
              <p:nvPr/>
            </p:nvSpPr>
            <p:spPr bwMode="auto">
              <a:xfrm>
                <a:off x="4352" y="2983"/>
                <a:ext cx="17" cy="17"/>
              </a:xfrm>
              <a:custGeom>
                <a:avLst/>
                <a:gdLst>
                  <a:gd name="T0" fmla="*/ 0 w 17"/>
                  <a:gd name="T1" fmla="*/ 16 h 17"/>
                  <a:gd name="T2" fmla="*/ 0 w 17"/>
                  <a:gd name="T3" fmla="*/ 16 h 17"/>
                  <a:gd name="T4" fmla="*/ 8 w 17"/>
                  <a:gd name="T5" fmla="*/ 16 h 17"/>
                  <a:gd name="T6" fmla="*/ 8 w 17"/>
                  <a:gd name="T7" fmla="*/ 12 h 17"/>
                  <a:gd name="T8" fmla="*/ 16 w 17"/>
                  <a:gd name="T9" fmla="*/ 12 h 17"/>
                  <a:gd name="T10" fmla="*/ 16 w 17"/>
                  <a:gd name="T11" fmla="*/ 9 h 17"/>
                  <a:gd name="T12" fmla="*/ 16 w 17"/>
                  <a:gd name="T13" fmla="*/ 6 h 17"/>
                  <a:gd name="T14" fmla="*/ 16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6"/>
                    </a:lnTo>
                    <a:lnTo>
                      <a:pt x="8" y="12"/>
                    </a:lnTo>
                    <a:lnTo>
                      <a:pt x="16"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0" name="Freeform 310">
                <a:extLst>
                  <a:ext uri="{FF2B5EF4-FFF2-40B4-BE49-F238E27FC236}">
                    <a16:creationId xmlns:a16="http://schemas.microsoft.com/office/drawing/2014/main" id="{8701EA1B-4A15-D78B-15D5-90B466358942}"/>
                  </a:ext>
                </a:extLst>
              </p:cNvPr>
              <p:cNvSpPr>
                <a:spLocks/>
              </p:cNvSpPr>
              <p:nvPr/>
            </p:nvSpPr>
            <p:spPr bwMode="auto">
              <a:xfrm>
                <a:off x="4349" y="2981"/>
                <a:ext cx="17" cy="17"/>
              </a:xfrm>
              <a:custGeom>
                <a:avLst/>
                <a:gdLst>
                  <a:gd name="T0" fmla="*/ 0 w 17"/>
                  <a:gd name="T1" fmla="*/ 16 h 17"/>
                  <a:gd name="T2" fmla="*/ 0 w 17"/>
                  <a:gd name="T3" fmla="*/ 16 h 17"/>
                  <a:gd name="T4" fmla="*/ 5 w 17"/>
                  <a:gd name="T5" fmla="*/ 12 h 17"/>
                  <a:gd name="T6" fmla="*/ 10 w 17"/>
                  <a:gd name="T7" fmla="*/ 12 h 17"/>
                  <a:gd name="T8" fmla="*/ 10 w 17"/>
                  <a:gd name="T9" fmla="*/ 9 h 17"/>
                  <a:gd name="T10" fmla="*/ 16 w 17"/>
                  <a:gd name="T11" fmla="*/ 6 h 17"/>
                  <a:gd name="T12" fmla="*/ 10 w 17"/>
                  <a:gd name="T13" fmla="*/ 3 h 17"/>
                  <a:gd name="T14" fmla="*/ 1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5" y="12"/>
                    </a:lnTo>
                    <a:lnTo>
                      <a:pt x="10" y="12"/>
                    </a:lnTo>
                    <a:lnTo>
                      <a:pt x="10" y="9"/>
                    </a:lnTo>
                    <a:lnTo>
                      <a:pt x="16" y="6"/>
                    </a:lnTo>
                    <a:lnTo>
                      <a:pt x="10" y="3"/>
                    </a:lnTo>
                    <a:lnTo>
                      <a:pt x="1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1" name="Freeform 311">
                <a:extLst>
                  <a:ext uri="{FF2B5EF4-FFF2-40B4-BE49-F238E27FC236}">
                    <a16:creationId xmlns:a16="http://schemas.microsoft.com/office/drawing/2014/main" id="{62696CD7-BD27-F059-8593-35A73AF30C71}"/>
                  </a:ext>
                </a:extLst>
              </p:cNvPr>
              <p:cNvSpPr>
                <a:spLocks/>
              </p:cNvSpPr>
              <p:nvPr/>
            </p:nvSpPr>
            <p:spPr bwMode="auto">
              <a:xfrm>
                <a:off x="4353" y="2971"/>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2" name="Freeform 312">
                <a:extLst>
                  <a:ext uri="{FF2B5EF4-FFF2-40B4-BE49-F238E27FC236}">
                    <a16:creationId xmlns:a16="http://schemas.microsoft.com/office/drawing/2014/main" id="{89A1EDD1-0DB7-FAB8-031D-953F4B16A4DA}"/>
                  </a:ext>
                </a:extLst>
              </p:cNvPr>
              <p:cNvSpPr>
                <a:spLocks/>
              </p:cNvSpPr>
              <p:nvPr/>
            </p:nvSpPr>
            <p:spPr bwMode="auto">
              <a:xfrm>
                <a:off x="4350" y="2968"/>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3" name="Freeform 313">
                <a:extLst>
                  <a:ext uri="{FF2B5EF4-FFF2-40B4-BE49-F238E27FC236}">
                    <a16:creationId xmlns:a16="http://schemas.microsoft.com/office/drawing/2014/main" id="{5C68E9B9-D7CA-0ED2-E87E-7E8F9269BE10}"/>
                  </a:ext>
                </a:extLst>
              </p:cNvPr>
              <p:cNvSpPr>
                <a:spLocks/>
              </p:cNvSpPr>
              <p:nvPr/>
            </p:nvSpPr>
            <p:spPr bwMode="auto">
              <a:xfrm>
                <a:off x="4348" y="2966"/>
                <a:ext cx="17" cy="17"/>
              </a:xfrm>
              <a:custGeom>
                <a:avLst/>
                <a:gdLst>
                  <a:gd name="T0" fmla="*/ 0 w 17"/>
                  <a:gd name="T1" fmla="*/ 16 h 17"/>
                  <a:gd name="T2" fmla="*/ 0 w 17"/>
                  <a:gd name="T3" fmla="*/ 16 h 17"/>
                  <a:gd name="T4" fmla="*/ 8 w 17"/>
                  <a:gd name="T5" fmla="*/ 16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4" name="Freeform 314">
                <a:extLst>
                  <a:ext uri="{FF2B5EF4-FFF2-40B4-BE49-F238E27FC236}">
                    <a16:creationId xmlns:a16="http://schemas.microsoft.com/office/drawing/2014/main" id="{D6A83138-FBCA-CA71-F6EC-534829A26B9D}"/>
                  </a:ext>
                </a:extLst>
              </p:cNvPr>
              <p:cNvSpPr>
                <a:spLocks/>
              </p:cNvSpPr>
              <p:nvPr/>
            </p:nvSpPr>
            <p:spPr bwMode="auto">
              <a:xfrm>
                <a:off x="4351" y="2934"/>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2"/>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5" name="Freeform 315">
                <a:extLst>
                  <a:ext uri="{FF2B5EF4-FFF2-40B4-BE49-F238E27FC236}">
                    <a16:creationId xmlns:a16="http://schemas.microsoft.com/office/drawing/2014/main" id="{75681949-D5D3-4BFA-95B7-0117DFB97267}"/>
                  </a:ext>
                </a:extLst>
              </p:cNvPr>
              <p:cNvSpPr>
                <a:spLocks/>
              </p:cNvSpPr>
              <p:nvPr/>
            </p:nvSpPr>
            <p:spPr bwMode="auto">
              <a:xfrm>
                <a:off x="4349" y="2931"/>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6" name="Freeform 316">
                <a:extLst>
                  <a:ext uri="{FF2B5EF4-FFF2-40B4-BE49-F238E27FC236}">
                    <a16:creationId xmlns:a16="http://schemas.microsoft.com/office/drawing/2014/main" id="{87785A0F-FC9A-F576-29B0-892E5052F436}"/>
                  </a:ext>
                </a:extLst>
              </p:cNvPr>
              <p:cNvSpPr>
                <a:spLocks/>
              </p:cNvSpPr>
              <p:nvPr/>
            </p:nvSpPr>
            <p:spPr bwMode="auto">
              <a:xfrm>
                <a:off x="4347" y="2929"/>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7" name="Freeform 317">
                <a:extLst>
                  <a:ext uri="{FF2B5EF4-FFF2-40B4-BE49-F238E27FC236}">
                    <a16:creationId xmlns:a16="http://schemas.microsoft.com/office/drawing/2014/main" id="{54772D74-8F4C-B63A-F725-7396A4C8EF89}"/>
                  </a:ext>
                </a:extLst>
              </p:cNvPr>
              <p:cNvSpPr>
                <a:spLocks/>
              </p:cNvSpPr>
              <p:nvPr/>
            </p:nvSpPr>
            <p:spPr bwMode="auto">
              <a:xfrm>
                <a:off x="4347" y="2916"/>
                <a:ext cx="17" cy="17"/>
              </a:xfrm>
              <a:custGeom>
                <a:avLst/>
                <a:gdLst>
                  <a:gd name="T0" fmla="*/ 0 w 17"/>
                  <a:gd name="T1" fmla="*/ 16 h 17"/>
                  <a:gd name="T2" fmla="*/ 0 w 17"/>
                  <a:gd name="T3" fmla="*/ 16 h 17"/>
                  <a:gd name="T4" fmla="*/ 8 w 17"/>
                  <a:gd name="T5" fmla="*/ 13 h 17"/>
                  <a:gd name="T6" fmla="*/ 16 w 17"/>
                  <a:gd name="T7" fmla="*/ 10 h 17"/>
                  <a:gd name="T8" fmla="*/ 16 w 17"/>
                  <a:gd name="T9" fmla="*/ 8 h 17"/>
                  <a:gd name="T10" fmla="*/ 16 w 17"/>
                  <a:gd name="T11" fmla="*/ 5 h 17"/>
                  <a:gd name="T12" fmla="*/ 16 w 17"/>
                  <a:gd name="T13" fmla="*/ 2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3"/>
                    </a:lnTo>
                    <a:lnTo>
                      <a:pt x="16" y="10"/>
                    </a:lnTo>
                    <a:lnTo>
                      <a:pt x="16" y="8"/>
                    </a:lnTo>
                    <a:lnTo>
                      <a:pt x="16" y="5"/>
                    </a:lnTo>
                    <a:lnTo>
                      <a:pt x="16" y="2"/>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8" name="Freeform 318">
                <a:extLst>
                  <a:ext uri="{FF2B5EF4-FFF2-40B4-BE49-F238E27FC236}">
                    <a16:creationId xmlns:a16="http://schemas.microsoft.com/office/drawing/2014/main" id="{4920193A-C2C6-89E2-1328-BCDA0204129F}"/>
                  </a:ext>
                </a:extLst>
              </p:cNvPr>
              <p:cNvSpPr>
                <a:spLocks/>
              </p:cNvSpPr>
              <p:nvPr/>
            </p:nvSpPr>
            <p:spPr bwMode="auto">
              <a:xfrm>
                <a:off x="4345" y="2914"/>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2"/>
                    </a:lnTo>
                    <a:lnTo>
                      <a:pt x="16" y="12"/>
                    </a:lnTo>
                    <a:lnTo>
                      <a:pt x="16"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49" name="Freeform 319">
                <a:extLst>
                  <a:ext uri="{FF2B5EF4-FFF2-40B4-BE49-F238E27FC236}">
                    <a16:creationId xmlns:a16="http://schemas.microsoft.com/office/drawing/2014/main" id="{CA29C261-7F9D-C95B-818F-7390B432AE62}"/>
                  </a:ext>
                </a:extLst>
              </p:cNvPr>
              <p:cNvSpPr>
                <a:spLocks/>
              </p:cNvSpPr>
              <p:nvPr/>
            </p:nvSpPr>
            <p:spPr bwMode="auto">
              <a:xfrm>
                <a:off x="4343" y="2912"/>
                <a:ext cx="17" cy="17"/>
              </a:xfrm>
              <a:custGeom>
                <a:avLst/>
                <a:gdLst>
                  <a:gd name="T0" fmla="*/ 0 w 17"/>
                  <a:gd name="T1" fmla="*/ 16 h 17"/>
                  <a:gd name="T2" fmla="*/ 0 w 17"/>
                  <a:gd name="T3" fmla="*/ 16 h 17"/>
                  <a:gd name="T4" fmla="*/ 0 w 17"/>
                  <a:gd name="T5" fmla="*/ 12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0" y="12"/>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0" name="Freeform 320">
                <a:extLst>
                  <a:ext uri="{FF2B5EF4-FFF2-40B4-BE49-F238E27FC236}">
                    <a16:creationId xmlns:a16="http://schemas.microsoft.com/office/drawing/2014/main" id="{19F7375B-8EC5-7EE9-19F3-D54A263CCA00}"/>
                  </a:ext>
                </a:extLst>
              </p:cNvPr>
              <p:cNvSpPr>
                <a:spLocks/>
              </p:cNvSpPr>
              <p:nvPr/>
            </p:nvSpPr>
            <p:spPr bwMode="auto">
              <a:xfrm>
                <a:off x="4339" y="2901"/>
                <a:ext cx="18" cy="19"/>
              </a:xfrm>
              <a:custGeom>
                <a:avLst/>
                <a:gdLst>
                  <a:gd name="T0" fmla="*/ 0 w 18"/>
                  <a:gd name="T1" fmla="*/ 0 h 19"/>
                  <a:gd name="T2" fmla="*/ 0 w 18"/>
                  <a:gd name="T3" fmla="*/ 0 h 19"/>
                  <a:gd name="T4" fmla="*/ 2 w 18"/>
                  <a:gd name="T5" fmla="*/ 3 h 19"/>
                  <a:gd name="T6" fmla="*/ 4 w 18"/>
                  <a:gd name="T7" fmla="*/ 6 h 19"/>
                  <a:gd name="T8" fmla="*/ 5 w 18"/>
                  <a:gd name="T9" fmla="*/ 9 h 19"/>
                  <a:gd name="T10" fmla="*/ 7 w 18"/>
                  <a:gd name="T11" fmla="*/ 11 h 19"/>
                  <a:gd name="T12" fmla="*/ 9 w 18"/>
                  <a:gd name="T13" fmla="*/ 13 h 19"/>
                  <a:gd name="T14" fmla="*/ 12 w 18"/>
                  <a:gd name="T15" fmla="*/ 15 h 19"/>
                  <a:gd name="T16" fmla="*/ 14 w 18"/>
                  <a:gd name="T17" fmla="*/ 17 h 19"/>
                  <a:gd name="T18" fmla="*/ 17 w 18"/>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9">
                    <a:moveTo>
                      <a:pt x="0" y="0"/>
                    </a:moveTo>
                    <a:lnTo>
                      <a:pt x="0" y="0"/>
                    </a:lnTo>
                    <a:lnTo>
                      <a:pt x="2" y="3"/>
                    </a:lnTo>
                    <a:lnTo>
                      <a:pt x="4" y="6"/>
                    </a:lnTo>
                    <a:lnTo>
                      <a:pt x="5" y="9"/>
                    </a:lnTo>
                    <a:lnTo>
                      <a:pt x="7" y="11"/>
                    </a:lnTo>
                    <a:lnTo>
                      <a:pt x="9" y="13"/>
                    </a:lnTo>
                    <a:lnTo>
                      <a:pt x="12" y="15"/>
                    </a:lnTo>
                    <a:lnTo>
                      <a:pt x="14" y="17"/>
                    </a:lnTo>
                    <a:lnTo>
                      <a:pt x="17"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1" name="Freeform 321">
                <a:extLst>
                  <a:ext uri="{FF2B5EF4-FFF2-40B4-BE49-F238E27FC236}">
                    <a16:creationId xmlns:a16="http://schemas.microsoft.com/office/drawing/2014/main" id="{CFEFE8CA-25F5-38F9-EA93-B2E024EFA3D8}"/>
                  </a:ext>
                </a:extLst>
              </p:cNvPr>
              <p:cNvSpPr>
                <a:spLocks/>
              </p:cNvSpPr>
              <p:nvPr/>
            </p:nvSpPr>
            <p:spPr bwMode="auto">
              <a:xfrm>
                <a:off x="4341" y="2917"/>
                <a:ext cx="18" cy="18"/>
              </a:xfrm>
              <a:custGeom>
                <a:avLst/>
                <a:gdLst>
                  <a:gd name="T0" fmla="*/ 0 w 18"/>
                  <a:gd name="T1" fmla="*/ 0 h 18"/>
                  <a:gd name="T2" fmla="*/ 0 w 18"/>
                  <a:gd name="T3" fmla="*/ 0 h 18"/>
                  <a:gd name="T4" fmla="*/ 2 w 18"/>
                  <a:gd name="T5" fmla="*/ 3 h 18"/>
                  <a:gd name="T6" fmla="*/ 4 w 18"/>
                  <a:gd name="T7" fmla="*/ 6 h 18"/>
                  <a:gd name="T8" fmla="*/ 5 w 18"/>
                  <a:gd name="T9" fmla="*/ 9 h 18"/>
                  <a:gd name="T10" fmla="*/ 7 w 18"/>
                  <a:gd name="T11" fmla="*/ 11 h 18"/>
                  <a:gd name="T12" fmla="*/ 9 w 18"/>
                  <a:gd name="T13" fmla="*/ 13 h 18"/>
                  <a:gd name="T14" fmla="*/ 12 w 18"/>
                  <a:gd name="T15" fmla="*/ 15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2" y="3"/>
                    </a:lnTo>
                    <a:lnTo>
                      <a:pt x="4" y="6"/>
                    </a:lnTo>
                    <a:lnTo>
                      <a:pt x="5" y="9"/>
                    </a:lnTo>
                    <a:lnTo>
                      <a:pt x="7" y="11"/>
                    </a:lnTo>
                    <a:lnTo>
                      <a:pt x="9" y="13"/>
                    </a:lnTo>
                    <a:lnTo>
                      <a:pt x="12" y="15"/>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2" name="Freeform 322">
                <a:extLst>
                  <a:ext uri="{FF2B5EF4-FFF2-40B4-BE49-F238E27FC236}">
                    <a16:creationId xmlns:a16="http://schemas.microsoft.com/office/drawing/2014/main" id="{C121BC72-0D6E-0F26-2329-5ECB2D30C6D2}"/>
                  </a:ext>
                </a:extLst>
              </p:cNvPr>
              <p:cNvSpPr>
                <a:spLocks/>
              </p:cNvSpPr>
              <p:nvPr/>
            </p:nvSpPr>
            <p:spPr bwMode="auto">
              <a:xfrm>
                <a:off x="4343" y="2930"/>
                <a:ext cx="17" cy="18"/>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3" name="Freeform 323">
                <a:extLst>
                  <a:ext uri="{FF2B5EF4-FFF2-40B4-BE49-F238E27FC236}">
                    <a16:creationId xmlns:a16="http://schemas.microsoft.com/office/drawing/2014/main" id="{F5E4E47C-1E5F-C02C-A5B8-DF9A67423C43}"/>
                  </a:ext>
                </a:extLst>
              </p:cNvPr>
              <p:cNvSpPr>
                <a:spLocks/>
              </p:cNvSpPr>
              <p:nvPr/>
            </p:nvSpPr>
            <p:spPr bwMode="auto">
              <a:xfrm>
                <a:off x="4345" y="2943"/>
                <a:ext cx="17" cy="18"/>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4" name="Freeform 324">
                <a:extLst>
                  <a:ext uri="{FF2B5EF4-FFF2-40B4-BE49-F238E27FC236}">
                    <a16:creationId xmlns:a16="http://schemas.microsoft.com/office/drawing/2014/main" id="{388AB05D-3C48-D91D-8C1A-DAC7D42C0621}"/>
                  </a:ext>
                </a:extLst>
              </p:cNvPr>
              <p:cNvSpPr>
                <a:spLocks/>
              </p:cNvSpPr>
              <p:nvPr/>
            </p:nvSpPr>
            <p:spPr bwMode="auto">
              <a:xfrm>
                <a:off x="4345" y="2955"/>
                <a:ext cx="17" cy="18"/>
              </a:xfrm>
              <a:custGeom>
                <a:avLst/>
                <a:gdLst>
                  <a:gd name="T0" fmla="*/ 0 w 17"/>
                  <a:gd name="T1" fmla="*/ 0 h 18"/>
                  <a:gd name="T2" fmla="*/ 0 w 17"/>
                  <a:gd name="T3" fmla="*/ 0 h 18"/>
                  <a:gd name="T4" fmla="*/ 1 w 17"/>
                  <a:gd name="T5" fmla="*/ 3 h 18"/>
                  <a:gd name="T6" fmla="*/ 3 w 17"/>
                  <a:gd name="T7" fmla="*/ 6 h 18"/>
                  <a:gd name="T8" fmla="*/ 4 w 17"/>
                  <a:gd name="T9" fmla="*/ 9 h 18"/>
                  <a:gd name="T10" fmla="*/ 6 w 17"/>
                  <a:gd name="T11" fmla="*/ 11 h 18"/>
                  <a:gd name="T12" fmla="*/ 8 w 17"/>
                  <a:gd name="T13" fmla="*/ 13 h 18"/>
                  <a:gd name="T14" fmla="*/ 11 w 17"/>
                  <a:gd name="T15" fmla="*/ 14 h 18"/>
                  <a:gd name="T16" fmla="*/ 13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4" y="9"/>
                    </a:lnTo>
                    <a:lnTo>
                      <a:pt x="6" y="11"/>
                    </a:lnTo>
                    <a:lnTo>
                      <a:pt x="8" y="13"/>
                    </a:lnTo>
                    <a:lnTo>
                      <a:pt x="11" y="14"/>
                    </a:lnTo>
                    <a:lnTo>
                      <a:pt x="13"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5" name="Freeform 325">
                <a:extLst>
                  <a:ext uri="{FF2B5EF4-FFF2-40B4-BE49-F238E27FC236}">
                    <a16:creationId xmlns:a16="http://schemas.microsoft.com/office/drawing/2014/main" id="{AF0C5E44-AFAB-7634-4125-717E5607556C}"/>
                  </a:ext>
                </a:extLst>
              </p:cNvPr>
              <p:cNvSpPr>
                <a:spLocks/>
              </p:cNvSpPr>
              <p:nvPr/>
            </p:nvSpPr>
            <p:spPr bwMode="auto">
              <a:xfrm>
                <a:off x="4346" y="2970"/>
                <a:ext cx="17" cy="19"/>
              </a:xfrm>
              <a:custGeom>
                <a:avLst/>
                <a:gdLst>
                  <a:gd name="T0" fmla="*/ 0 w 17"/>
                  <a:gd name="T1" fmla="*/ 0 h 19"/>
                  <a:gd name="T2" fmla="*/ 0 w 17"/>
                  <a:gd name="T3" fmla="*/ 0 h 19"/>
                  <a:gd name="T4" fmla="*/ 1 w 17"/>
                  <a:gd name="T5" fmla="*/ 4 h 19"/>
                  <a:gd name="T6" fmla="*/ 3 w 17"/>
                  <a:gd name="T7" fmla="*/ 7 h 19"/>
                  <a:gd name="T8" fmla="*/ 5 w 17"/>
                  <a:gd name="T9" fmla="*/ 9 h 19"/>
                  <a:gd name="T10" fmla="*/ 7 w 17"/>
                  <a:gd name="T11" fmla="*/ 11 h 19"/>
                  <a:gd name="T12" fmla="*/ 9 w 17"/>
                  <a:gd name="T13" fmla="*/ 13 h 19"/>
                  <a:gd name="T14" fmla="*/ 11 w 17"/>
                  <a:gd name="T15" fmla="*/ 15 h 19"/>
                  <a:gd name="T16" fmla="*/ 13 w 17"/>
                  <a:gd name="T17" fmla="*/ 17 h 19"/>
                  <a:gd name="T18" fmla="*/ 16 w 17"/>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9">
                    <a:moveTo>
                      <a:pt x="0" y="0"/>
                    </a:moveTo>
                    <a:lnTo>
                      <a:pt x="0" y="0"/>
                    </a:lnTo>
                    <a:lnTo>
                      <a:pt x="1" y="4"/>
                    </a:lnTo>
                    <a:lnTo>
                      <a:pt x="3" y="7"/>
                    </a:lnTo>
                    <a:lnTo>
                      <a:pt x="5" y="9"/>
                    </a:lnTo>
                    <a:lnTo>
                      <a:pt x="7" y="11"/>
                    </a:lnTo>
                    <a:lnTo>
                      <a:pt x="9" y="13"/>
                    </a:lnTo>
                    <a:lnTo>
                      <a:pt x="11" y="15"/>
                    </a:lnTo>
                    <a:lnTo>
                      <a:pt x="13" y="17"/>
                    </a:lnTo>
                    <a:lnTo>
                      <a:pt x="16"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6" name="Freeform 326">
                <a:extLst>
                  <a:ext uri="{FF2B5EF4-FFF2-40B4-BE49-F238E27FC236}">
                    <a16:creationId xmlns:a16="http://schemas.microsoft.com/office/drawing/2014/main" id="{B58D9803-65B4-7577-5642-CA60C99320BD}"/>
                  </a:ext>
                </a:extLst>
              </p:cNvPr>
              <p:cNvSpPr>
                <a:spLocks/>
              </p:cNvSpPr>
              <p:nvPr/>
            </p:nvSpPr>
            <p:spPr bwMode="auto">
              <a:xfrm>
                <a:off x="4346" y="2983"/>
                <a:ext cx="18" cy="18"/>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7" name="Freeform 327">
                <a:extLst>
                  <a:ext uri="{FF2B5EF4-FFF2-40B4-BE49-F238E27FC236}">
                    <a16:creationId xmlns:a16="http://schemas.microsoft.com/office/drawing/2014/main" id="{1EACE75D-1C75-E838-2F0C-DFD9898F2478}"/>
                  </a:ext>
                </a:extLst>
              </p:cNvPr>
              <p:cNvSpPr>
                <a:spLocks/>
              </p:cNvSpPr>
              <p:nvPr/>
            </p:nvSpPr>
            <p:spPr bwMode="auto">
              <a:xfrm>
                <a:off x="4346" y="2997"/>
                <a:ext cx="18" cy="18"/>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8" name="Freeform 328">
                <a:extLst>
                  <a:ext uri="{FF2B5EF4-FFF2-40B4-BE49-F238E27FC236}">
                    <a16:creationId xmlns:a16="http://schemas.microsoft.com/office/drawing/2014/main" id="{DA86EA55-11A0-F645-1150-B607A8E09EB2}"/>
                  </a:ext>
                </a:extLst>
              </p:cNvPr>
              <p:cNvSpPr>
                <a:spLocks/>
              </p:cNvSpPr>
              <p:nvPr/>
            </p:nvSpPr>
            <p:spPr bwMode="auto">
              <a:xfrm>
                <a:off x="4372" y="2994"/>
                <a:ext cx="17" cy="17"/>
              </a:xfrm>
              <a:custGeom>
                <a:avLst/>
                <a:gdLst>
                  <a:gd name="T0" fmla="*/ 16 w 17"/>
                  <a:gd name="T1" fmla="*/ 0 h 17"/>
                  <a:gd name="T2" fmla="*/ 16 w 17"/>
                  <a:gd name="T3" fmla="*/ 0 h 17"/>
                  <a:gd name="T4" fmla="*/ 14 w 17"/>
                  <a:gd name="T5" fmla="*/ 4 h 17"/>
                  <a:gd name="T6" fmla="*/ 13 w 17"/>
                  <a:gd name="T7" fmla="*/ 6 h 17"/>
                  <a:gd name="T8" fmla="*/ 11 w 17"/>
                  <a:gd name="T9" fmla="*/ 8 h 17"/>
                  <a:gd name="T10" fmla="*/ 10 w 17"/>
                  <a:gd name="T11" fmla="*/ 10 h 17"/>
                  <a:gd name="T12" fmla="*/ 7 w 17"/>
                  <a:gd name="T13" fmla="*/ 12 h 17"/>
                  <a:gd name="T14" fmla="*/ 4 w 17"/>
                  <a:gd name="T15" fmla="*/ 14 h 17"/>
                  <a:gd name="T16" fmla="*/ 1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4"/>
                    </a:lnTo>
                    <a:lnTo>
                      <a:pt x="13" y="6"/>
                    </a:lnTo>
                    <a:lnTo>
                      <a:pt x="11" y="8"/>
                    </a:lnTo>
                    <a:lnTo>
                      <a:pt x="10" y="10"/>
                    </a:lnTo>
                    <a:lnTo>
                      <a:pt x="7" y="12"/>
                    </a:lnTo>
                    <a:lnTo>
                      <a:pt x="4" y="14"/>
                    </a:lnTo>
                    <a:lnTo>
                      <a:pt x="1"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59" name="Freeform 329">
                <a:extLst>
                  <a:ext uri="{FF2B5EF4-FFF2-40B4-BE49-F238E27FC236}">
                    <a16:creationId xmlns:a16="http://schemas.microsoft.com/office/drawing/2014/main" id="{4AA959D6-F8AB-03F7-5DFF-00BE6678EFF4}"/>
                  </a:ext>
                </a:extLst>
              </p:cNvPr>
              <p:cNvSpPr>
                <a:spLocks/>
              </p:cNvSpPr>
              <p:nvPr/>
            </p:nvSpPr>
            <p:spPr bwMode="auto">
              <a:xfrm>
                <a:off x="4370" y="2981"/>
                <a:ext cx="17" cy="17"/>
              </a:xfrm>
              <a:custGeom>
                <a:avLst/>
                <a:gdLst>
                  <a:gd name="T0" fmla="*/ 16 w 17"/>
                  <a:gd name="T1" fmla="*/ 0 h 17"/>
                  <a:gd name="T2" fmla="*/ 16 w 17"/>
                  <a:gd name="T3" fmla="*/ 0 h 17"/>
                  <a:gd name="T4" fmla="*/ 14 w 17"/>
                  <a:gd name="T5" fmla="*/ 2 h 17"/>
                  <a:gd name="T6" fmla="*/ 13 w 17"/>
                  <a:gd name="T7" fmla="*/ 5 h 17"/>
                  <a:gd name="T8" fmla="*/ 12 w 17"/>
                  <a:gd name="T9" fmla="*/ 8 h 17"/>
                  <a:gd name="T10" fmla="*/ 10 w 17"/>
                  <a:gd name="T11" fmla="*/ 10 h 17"/>
                  <a:gd name="T12" fmla="*/ 8 w 17"/>
                  <a:gd name="T13" fmla="*/ 13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3" y="5"/>
                    </a:lnTo>
                    <a:lnTo>
                      <a:pt x="12" y="8"/>
                    </a:lnTo>
                    <a:lnTo>
                      <a:pt x="10" y="10"/>
                    </a:lnTo>
                    <a:lnTo>
                      <a:pt x="8" y="13"/>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0" name="Freeform 330">
                <a:extLst>
                  <a:ext uri="{FF2B5EF4-FFF2-40B4-BE49-F238E27FC236}">
                    <a16:creationId xmlns:a16="http://schemas.microsoft.com/office/drawing/2014/main" id="{E3FF95B9-8231-0F44-DE83-9F24C68BD6EE}"/>
                  </a:ext>
                </a:extLst>
              </p:cNvPr>
              <p:cNvSpPr>
                <a:spLocks/>
              </p:cNvSpPr>
              <p:nvPr/>
            </p:nvSpPr>
            <p:spPr bwMode="auto">
              <a:xfrm>
                <a:off x="4372" y="2971"/>
                <a:ext cx="17" cy="17"/>
              </a:xfrm>
              <a:custGeom>
                <a:avLst/>
                <a:gdLst>
                  <a:gd name="T0" fmla="*/ 16 w 17"/>
                  <a:gd name="T1" fmla="*/ 0 h 17"/>
                  <a:gd name="T2" fmla="*/ 16 w 17"/>
                  <a:gd name="T3" fmla="*/ 0 h 17"/>
                  <a:gd name="T4" fmla="*/ 14 w 17"/>
                  <a:gd name="T5" fmla="*/ 2 h 17"/>
                  <a:gd name="T6" fmla="*/ 12 w 17"/>
                  <a:gd name="T7" fmla="*/ 5 h 17"/>
                  <a:gd name="T8" fmla="*/ 11 w 17"/>
                  <a:gd name="T9" fmla="*/ 8 h 17"/>
                  <a:gd name="T10" fmla="*/ 9 w 17"/>
                  <a:gd name="T11" fmla="*/ 10 h 17"/>
                  <a:gd name="T12" fmla="*/ 8 w 17"/>
                  <a:gd name="T13" fmla="*/ 12 h 17"/>
                  <a:gd name="T14" fmla="*/ 5 w 17"/>
                  <a:gd name="T15" fmla="*/ 13 h 17"/>
                  <a:gd name="T16" fmla="*/ 3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2" y="5"/>
                    </a:lnTo>
                    <a:lnTo>
                      <a:pt x="11" y="8"/>
                    </a:lnTo>
                    <a:lnTo>
                      <a:pt x="9" y="10"/>
                    </a:lnTo>
                    <a:lnTo>
                      <a:pt x="8" y="12"/>
                    </a:lnTo>
                    <a:lnTo>
                      <a:pt x="5"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1" name="Freeform 331">
                <a:extLst>
                  <a:ext uri="{FF2B5EF4-FFF2-40B4-BE49-F238E27FC236}">
                    <a16:creationId xmlns:a16="http://schemas.microsoft.com/office/drawing/2014/main" id="{2B02A342-BFA9-961C-33E4-39317D9DB3E8}"/>
                  </a:ext>
                </a:extLst>
              </p:cNvPr>
              <p:cNvSpPr>
                <a:spLocks/>
              </p:cNvSpPr>
              <p:nvPr/>
            </p:nvSpPr>
            <p:spPr bwMode="auto">
              <a:xfrm>
                <a:off x="4373" y="2961"/>
                <a:ext cx="17" cy="17"/>
              </a:xfrm>
              <a:custGeom>
                <a:avLst/>
                <a:gdLst>
                  <a:gd name="T0" fmla="*/ 16 w 17"/>
                  <a:gd name="T1" fmla="*/ 0 h 17"/>
                  <a:gd name="T2" fmla="*/ 16 w 17"/>
                  <a:gd name="T3" fmla="*/ 0 h 17"/>
                  <a:gd name="T4" fmla="*/ 13 w 17"/>
                  <a:gd name="T5" fmla="*/ 2 h 17"/>
                  <a:gd name="T6" fmla="*/ 12 w 17"/>
                  <a:gd name="T7" fmla="*/ 6 h 17"/>
                  <a:gd name="T8" fmla="*/ 10 w 17"/>
                  <a:gd name="T9" fmla="*/ 9 h 17"/>
                  <a:gd name="T10" fmla="*/ 9 w 17"/>
                  <a:gd name="T11" fmla="*/ 10 h 17"/>
                  <a:gd name="T12" fmla="*/ 7 w 17"/>
                  <a:gd name="T13" fmla="*/ 13 h 17"/>
                  <a:gd name="T14" fmla="*/ 5 w 17"/>
                  <a:gd name="T15" fmla="*/ 14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3" y="2"/>
                    </a:lnTo>
                    <a:lnTo>
                      <a:pt x="12" y="6"/>
                    </a:lnTo>
                    <a:lnTo>
                      <a:pt x="10" y="9"/>
                    </a:lnTo>
                    <a:lnTo>
                      <a:pt x="9" y="10"/>
                    </a:lnTo>
                    <a:lnTo>
                      <a:pt x="7" y="13"/>
                    </a:lnTo>
                    <a:lnTo>
                      <a:pt x="5" y="14"/>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2" name="Freeform 332">
                <a:extLst>
                  <a:ext uri="{FF2B5EF4-FFF2-40B4-BE49-F238E27FC236}">
                    <a16:creationId xmlns:a16="http://schemas.microsoft.com/office/drawing/2014/main" id="{6EF67B61-549E-1E05-A4AB-3BC1C3F236E1}"/>
                  </a:ext>
                </a:extLst>
              </p:cNvPr>
              <p:cNvSpPr>
                <a:spLocks/>
              </p:cNvSpPr>
              <p:nvPr/>
            </p:nvSpPr>
            <p:spPr bwMode="auto">
              <a:xfrm>
                <a:off x="4372" y="2947"/>
                <a:ext cx="17" cy="17"/>
              </a:xfrm>
              <a:custGeom>
                <a:avLst/>
                <a:gdLst>
                  <a:gd name="T0" fmla="*/ 16 w 17"/>
                  <a:gd name="T1" fmla="*/ 0 h 17"/>
                  <a:gd name="T2" fmla="*/ 16 w 17"/>
                  <a:gd name="T3" fmla="*/ 0 h 17"/>
                  <a:gd name="T4" fmla="*/ 15 w 17"/>
                  <a:gd name="T5" fmla="*/ 2 h 17"/>
                  <a:gd name="T6" fmla="*/ 13 w 17"/>
                  <a:gd name="T7" fmla="*/ 5 h 17"/>
                  <a:gd name="T8" fmla="*/ 11 w 17"/>
                  <a:gd name="T9" fmla="*/ 8 h 17"/>
                  <a:gd name="T10" fmla="*/ 9 w 17"/>
                  <a:gd name="T11" fmla="*/ 10 h 17"/>
                  <a:gd name="T12" fmla="*/ 7 w 17"/>
                  <a:gd name="T13" fmla="*/ 12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5" y="2"/>
                    </a:lnTo>
                    <a:lnTo>
                      <a:pt x="13" y="5"/>
                    </a:lnTo>
                    <a:lnTo>
                      <a:pt x="11" y="8"/>
                    </a:lnTo>
                    <a:lnTo>
                      <a:pt x="9" y="10"/>
                    </a:lnTo>
                    <a:lnTo>
                      <a:pt x="7" y="12"/>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3" name="Freeform 333">
                <a:extLst>
                  <a:ext uri="{FF2B5EF4-FFF2-40B4-BE49-F238E27FC236}">
                    <a16:creationId xmlns:a16="http://schemas.microsoft.com/office/drawing/2014/main" id="{2EDB5D14-E249-5573-C389-5984B1C38C00}"/>
                  </a:ext>
                </a:extLst>
              </p:cNvPr>
              <p:cNvSpPr>
                <a:spLocks/>
              </p:cNvSpPr>
              <p:nvPr/>
            </p:nvSpPr>
            <p:spPr bwMode="auto">
              <a:xfrm>
                <a:off x="4372" y="2935"/>
                <a:ext cx="19" cy="17"/>
              </a:xfrm>
              <a:custGeom>
                <a:avLst/>
                <a:gdLst>
                  <a:gd name="T0" fmla="*/ 18 w 19"/>
                  <a:gd name="T1" fmla="*/ 0 h 17"/>
                  <a:gd name="T2" fmla="*/ 18 w 19"/>
                  <a:gd name="T3" fmla="*/ 0 h 17"/>
                  <a:gd name="T4" fmla="*/ 16 w 19"/>
                  <a:gd name="T5" fmla="*/ 3 h 17"/>
                  <a:gd name="T6" fmla="*/ 15 w 19"/>
                  <a:gd name="T7" fmla="*/ 5 h 17"/>
                  <a:gd name="T8" fmla="*/ 13 w 19"/>
                  <a:gd name="T9" fmla="*/ 8 h 17"/>
                  <a:gd name="T10" fmla="*/ 11 w 19"/>
                  <a:gd name="T11" fmla="*/ 10 h 17"/>
                  <a:gd name="T12" fmla="*/ 9 w 19"/>
                  <a:gd name="T13" fmla="*/ 12 h 17"/>
                  <a:gd name="T14" fmla="*/ 7 w 19"/>
                  <a:gd name="T15" fmla="*/ 13 h 17"/>
                  <a:gd name="T16" fmla="*/ 3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6" y="3"/>
                    </a:lnTo>
                    <a:lnTo>
                      <a:pt x="15" y="5"/>
                    </a:lnTo>
                    <a:lnTo>
                      <a:pt x="13" y="8"/>
                    </a:lnTo>
                    <a:lnTo>
                      <a:pt x="11" y="10"/>
                    </a:lnTo>
                    <a:lnTo>
                      <a:pt x="9" y="12"/>
                    </a:lnTo>
                    <a:lnTo>
                      <a:pt x="7"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4" name="Freeform 334">
                <a:extLst>
                  <a:ext uri="{FF2B5EF4-FFF2-40B4-BE49-F238E27FC236}">
                    <a16:creationId xmlns:a16="http://schemas.microsoft.com/office/drawing/2014/main" id="{CF70E00F-42C9-80E2-CE6F-FFA2CBC4F1FF}"/>
                  </a:ext>
                </a:extLst>
              </p:cNvPr>
              <p:cNvSpPr>
                <a:spLocks/>
              </p:cNvSpPr>
              <p:nvPr/>
            </p:nvSpPr>
            <p:spPr bwMode="auto">
              <a:xfrm>
                <a:off x="4373" y="2920"/>
                <a:ext cx="18" cy="17"/>
              </a:xfrm>
              <a:custGeom>
                <a:avLst/>
                <a:gdLst>
                  <a:gd name="T0" fmla="*/ 17 w 18"/>
                  <a:gd name="T1" fmla="*/ 0 h 17"/>
                  <a:gd name="T2" fmla="*/ 17 w 18"/>
                  <a:gd name="T3" fmla="*/ 0 h 17"/>
                  <a:gd name="T4" fmla="*/ 16 w 18"/>
                  <a:gd name="T5" fmla="*/ 3 h 17"/>
                  <a:gd name="T6" fmla="*/ 14 w 18"/>
                  <a:gd name="T7" fmla="*/ 6 h 17"/>
                  <a:gd name="T8" fmla="*/ 13 w 18"/>
                  <a:gd name="T9" fmla="*/ 8 h 17"/>
                  <a:gd name="T10" fmla="*/ 11 w 18"/>
                  <a:gd name="T11" fmla="*/ 10 h 17"/>
                  <a:gd name="T12" fmla="*/ 9 w 18"/>
                  <a:gd name="T13" fmla="*/ 12 h 17"/>
                  <a:gd name="T14" fmla="*/ 6 w 18"/>
                  <a:gd name="T15" fmla="*/ 13 h 17"/>
                  <a:gd name="T16" fmla="*/ 3 w 18"/>
                  <a:gd name="T17" fmla="*/ 14 h 17"/>
                  <a:gd name="T18" fmla="*/ 0 w 1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7">
                    <a:moveTo>
                      <a:pt x="17" y="0"/>
                    </a:moveTo>
                    <a:lnTo>
                      <a:pt x="17" y="0"/>
                    </a:lnTo>
                    <a:lnTo>
                      <a:pt x="16" y="3"/>
                    </a:lnTo>
                    <a:lnTo>
                      <a:pt x="14" y="6"/>
                    </a:lnTo>
                    <a:lnTo>
                      <a:pt x="13" y="8"/>
                    </a:lnTo>
                    <a:lnTo>
                      <a:pt x="11" y="10"/>
                    </a:lnTo>
                    <a:lnTo>
                      <a:pt x="9" y="12"/>
                    </a:lnTo>
                    <a:lnTo>
                      <a:pt x="6"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5" name="Freeform 335">
                <a:extLst>
                  <a:ext uri="{FF2B5EF4-FFF2-40B4-BE49-F238E27FC236}">
                    <a16:creationId xmlns:a16="http://schemas.microsoft.com/office/drawing/2014/main" id="{6BF8C436-D7FE-B88C-A8B0-54C17E721530}"/>
                  </a:ext>
                </a:extLst>
              </p:cNvPr>
              <p:cNvSpPr>
                <a:spLocks/>
              </p:cNvSpPr>
              <p:nvPr/>
            </p:nvSpPr>
            <p:spPr bwMode="auto">
              <a:xfrm>
                <a:off x="4372" y="2909"/>
                <a:ext cx="19" cy="17"/>
              </a:xfrm>
              <a:custGeom>
                <a:avLst/>
                <a:gdLst>
                  <a:gd name="T0" fmla="*/ 18 w 19"/>
                  <a:gd name="T1" fmla="*/ 0 h 17"/>
                  <a:gd name="T2" fmla="*/ 18 w 19"/>
                  <a:gd name="T3" fmla="*/ 0 h 17"/>
                  <a:gd name="T4" fmla="*/ 17 w 19"/>
                  <a:gd name="T5" fmla="*/ 3 h 17"/>
                  <a:gd name="T6" fmla="*/ 15 w 19"/>
                  <a:gd name="T7" fmla="*/ 5 h 17"/>
                  <a:gd name="T8" fmla="*/ 13 w 19"/>
                  <a:gd name="T9" fmla="*/ 8 h 17"/>
                  <a:gd name="T10" fmla="*/ 12 w 19"/>
                  <a:gd name="T11" fmla="*/ 10 h 17"/>
                  <a:gd name="T12" fmla="*/ 9 w 19"/>
                  <a:gd name="T13" fmla="*/ 12 h 17"/>
                  <a:gd name="T14" fmla="*/ 7 w 19"/>
                  <a:gd name="T15" fmla="*/ 14 h 17"/>
                  <a:gd name="T16" fmla="*/ 4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7" y="3"/>
                    </a:lnTo>
                    <a:lnTo>
                      <a:pt x="15" y="5"/>
                    </a:lnTo>
                    <a:lnTo>
                      <a:pt x="13" y="8"/>
                    </a:lnTo>
                    <a:lnTo>
                      <a:pt x="12" y="10"/>
                    </a:lnTo>
                    <a:lnTo>
                      <a:pt x="9" y="12"/>
                    </a:lnTo>
                    <a:lnTo>
                      <a:pt x="7" y="14"/>
                    </a:lnTo>
                    <a:lnTo>
                      <a:pt x="4"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6" name="Freeform 336">
                <a:extLst>
                  <a:ext uri="{FF2B5EF4-FFF2-40B4-BE49-F238E27FC236}">
                    <a16:creationId xmlns:a16="http://schemas.microsoft.com/office/drawing/2014/main" id="{CB279951-5AED-2ECB-79B9-5873849EBC1A}"/>
                  </a:ext>
                </a:extLst>
              </p:cNvPr>
              <p:cNvSpPr>
                <a:spLocks/>
              </p:cNvSpPr>
              <p:nvPr/>
            </p:nvSpPr>
            <p:spPr bwMode="auto">
              <a:xfrm>
                <a:off x="4365" y="2920"/>
                <a:ext cx="17" cy="17"/>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7" name="Freeform 337">
                <a:extLst>
                  <a:ext uri="{FF2B5EF4-FFF2-40B4-BE49-F238E27FC236}">
                    <a16:creationId xmlns:a16="http://schemas.microsoft.com/office/drawing/2014/main" id="{EFEDE511-9A7E-BBF2-18B9-DDD67100003B}"/>
                  </a:ext>
                </a:extLst>
              </p:cNvPr>
              <p:cNvSpPr>
                <a:spLocks/>
              </p:cNvSpPr>
              <p:nvPr/>
            </p:nvSpPr>
            <p:spPr bwMode="auto">
              <a:xfrm>
                <a:off x="4365" y="291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8" name="Freeform 338">
                <a:extLst>
                  <a:ext uri="{FF2B5EF4-FFF2-40B4-BE49-F238E27FC236}">
                    <a16:creationId xmlns:a16="http://schemas.microsoft.com/office/drawing/2014/main" id="{7B7861BD-6C5D-9AA6-1C3F-FA679261F7D2}"/>
                  </a:ext>
                </a:extLst>
              </p:cNvPr>
              <p:cNvSpPr>
                <a:spLocks/>
              </p:cNvSpPr>
              <p:nvPr/>
            </p:nvSpPr>
            <p:spPr bwMode="auto">
              <a:xfrm>
                <a:off x="4364" y="291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69" name="Freeform 339">
                <a:extLst>
                  <a:ext uri="{FF2B5EF4-FFF2-40B4-BE49-F238E27FC236}">
                    <a16:creationId xmlns:a16="http://schemas.microsoft.com/office/drawing/2014/main" id="{05CB2DB2-7AD1-6C28-F032-CB540E9414F2}"/>
                  </a:ext>
                </a:extLst>
              </p:cNvPr>
              <p:cNvSpPr>
                <a:spLocks/>
              </p:cNvSpPr>
              <p:nvPr/>
            </p:nvSpPr>
            <p:spPr bwMode="auto">
              <a:xfrm>
                <a:off x="4365" y="2930"/>
                <a:ext cx="17" cy="17"/>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0" name="Freeform 340">
                <a:extLst>
                  <a:ext uri="{FF2B5EF4-FFF2-40B4-BE49-F238E27FC236}">
                    <a16:creationId xmlns:a16="http://schemas.microsoft.com/office/drawing/2014/main" id="{D9CECCF1-352F-688E-CE41-578D519C762F}"/>
                  </a:ext>
                </a:extLst>
              </p:cNvPr>
              <p:cNvSpPr>
                <a:spLocks/>
              </p:cNvSpPr>
              <p:nvPr/>
            </p:nvSpPr>
            <p:spPr bwMode="auto">
              <a:xfrm>
                <a:off x="4365" y="292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1" name="Freeform 341">
                <a:extLst>
                  <a:ext uri="{FF2B5EF4-FFF2-40B4-BE49-F238E27FC236}">
                    <a16:creationId xmlns:a16="http://schemas.microsoft.com/office/drawing/2014/main" id="{551625EE-46AC-19B6-5732-38736601F222}"/>
                  </a:ext>
                </a:extLst>
              </p:cNvPr>
              <p:cNvSpPr>
                <a:spLocks/>
              </p:cNvSpPr>
              <p:nvPr/>
            </p:nvSpPr>
            <p:spPr bwMode="auto">
              <a:xfrm>
                <a:off x="4364" y="292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2" name="Freeform 342">
                <a:extLst>
                  <a:ext uri="{FF2B5EF4-FFF2-40B4-BE49-F238E27FC236}">
                    <a16:creationId xmlns:a16="http://schemas.microsoft.com/office/drawing/2014/main" id="{1D2F27E2-4F55-1F03-8983-2D44528541F8}"/>
                  </a:ext>
                </a:extLst>
              </p:cNvPr>
              <p:cNvSpPr>
                <a:spLocks/>
              </p:cNvSpPr>
              <p:nvPr/>
            </p:nvSpPr>
            <p:spPr bwMode="auto">
              <a:xfrm>
                <a:off x="4364" y="2940"/>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3" name="Freeform 343">
                <a:extLst>
                  <a:ext uri="{FF2B5EF4-FFF2-40B4-BE49-F238E27FC236}">
                    <a16:creationId xmlns:a16="http://schemas.microsoft.com/office/drawing/2014/main" id="{89EAC72B-0430-6BB2-EDBC-84C63087423D}"/>
                  </a:ext>
                </a:extLst>
              </p:cNvPr>
              <p:cNvSpPr>
                <a:spLocks/>
              </p:cNvSpPr>
              <p:nvPr/>
            </p:nvSpPr>
            <p:spPr bwMode="auto">
              <a:xfrm>
                <a:off x="4364" y="293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4" name="Freeform 344">
                <a:extLst>
                  <a:ext uri="{FF2B5EF4-FFF2-40B4-BE49-F238E27FC236}">
                    <a16:creationId xmlns:a16="http://schemas.microsoft.com/office/drawing/2014/main" id="{54C7DB0E-4C87-1A31-7F54-521AF17CDCE2}"/>
                  </a:ext>
                </a:extLst>
              </p:cNvPr>
              <p:cNvSpPr>
                <a:spLocks/>
              </p:cNvSpPr>
              <p:nvPr/>
            </p:nvSpPr>
            <p:spPr bwMode="auto">
              <a:xfrm>
                <a:off x="4364" y="293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5" name="Freeform 345">
                <a:extLst>
                  <a:ext uri="{FF2B5EF4-FFF2-40B4-BE49-F238E27FC236}">
                    <a16:creationId xmlns:a16="http://schemas.microsoft.com/office/drawing/2014/main" id="{397854A5-A22B-33F7-41CF-C75CAA3532D6}"/>
                  </a:ext>
                </a:extLst>
              </p:cNvPr>
              <p:cNvSpPr>
                <a:spLocks/>
              </p:cNvSpPr>
              <p:nvPr/>
            </p:nvSpPr>
            <p:spPr bwMode="auto">
              <a:xfrm>
                <a:off x="4365" y="2941"/>
                <a:ext cx="17" cy="17"/>
              </a:xfrm>
              <a:custGeom>
                <a:avLst/>
                <a:gdLst>
                  <a:gd name="T0" fmla="*/ 0 w 17"/>
                  <a:gd name="T1" fmla="*/ 0 h 17"/>
                  <a:gd name="T2" fmla="*/ 0 w 17"/>
                  <a:gd name="T3" fmla="*/ 0 h 17"/>
                  <a:gd name="T4" fmla="*/ 0 w 17"/>
                  <a:gd name="T5" fmla="*/ 6 h 17"/>
                  <a:gd name="T6" fmla="*/ 4 w 17"/>
                  <a:gd name="T7" fmla="*/ 11 h 17"/>
                  <a:gd name="T8" fmla="*/ 8 w 17"/>
                  <a:gd name="T9" fmla="*/ 14 h 17"/>
                  <a:gd name="T10" fmla="*/ 8 w 17"/>
                  <a:gd name="T11" fmla="*/ 16 h 17"/>
                  <a:gd name="T12" fmla="*/ 12 w 17"/>
                  <a:gd name="T13" fmla="*/ 16 h 17"/>
                  <a:gd name="T14" fmla="*/ 16 w 17"/>
                  <a:gd name="T15" fmla="*/ 16 h 17"/>
                  <a:gd name="T16" fmla="*/ 16 w 17"/>
                  <a:gd name="T17" fmla="*/ 1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0"/>
                    </a:moveTo>
                    <a:lnTo>
                      <a:pt x="0" y="0"/>
                    </a:lnTo>
                    <a:lnTo>
                      <a:pt x="0" y="6"/>
                    </a:lnTo>
                    <a:lnTo>
                      <a:pt x="4" y="11"/>
                    </a:lnTo>
                    <a:lnTo>
                      <a:pt x="8" y="14"/>
                    </a:lnTo>
                    <a:lnTo>
                      <a:pt x="8" y="16"/>
                    </a:lnTo>
                    <a:lnTo>
                      <a:pt x="12" y="16"/>
                    </a:lnTo>
                    <a:lnTo>
                      <a:pt x="16" y="16"/>
                    </a:lnTo>
                    <a:lnTo>
                      <a:pt x="16" y="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6" name="Freeform 346">
                <a:extLst>
                  <a:ext uri="{FF2B5EF4-FFF2-40B4-BE49-F238E27FC236}">
                    <a16:creationId xmlns:a16="http://schemas.microsoft.com/office/drawing/2014/main" id="{364241FC-69BD-8689-1148-424491622138}"/>
                  </a:ext>
                </a:extLst>
              </p:cNvPr>
              <p:cNvSpPr>
                <a:spLocks/>
              </p:cNvSpPr>
              <p:nvPr/>
            </p:nvSpPr>
            <p:spPr bwMode="auto">
              <a:xfrm>
                <a:off x="4365" y="2947"/>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7" name="Freeform 347">
                <a:extLst>
                  <a:ext uri="{FF2B5EF4-FFF2-40B4-BE49-F238E27FC236}">
                    <a16:creationId xmlns:a16="http://schemas.microsoft.com/office/drawing/2014/main" id="{20DBCC98-2223-88DB-1CEA-BCF64C2B475A}"/>
                  </a:ext>
                </a:extLst>
              </p:cNvPr>
              <p:cNvSpPr>
                <a:spLocks/>
              </p:cNvSpPr>
              <p:nvPr/>
            </p:nvSpPr>
            <p:spPr bwMode="auto">
              <a:xfrm>
                <a:off x="4364" y="294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8" name="Freeform 348">
                <a:extLst>
                  <a:ext uri="{FF2B5EF4-FFF2-40B4-BE49-F238E27FC236}">
                    <a16:creationId xmlns:a16="http://schemas.microsoft.com/office/drawing/2014/main" id="{274C49D8-6EF8-B1AC-A4E4-251941700F1A}"/>
                  </a:ext>
                </a:extLst>
              </p:cNvPr>
              <p:cNvSpPr>
                <a:spLocks/>
              </p:cNvSpPr>
              <p:nvPr/>
            </p:nvSpPr>
            <p:spPr bwMode="auto">
              <a:xfrm>
                <a:off x="4364" y="2960"/>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79" name="Freeform 349">
                <a:extLst>
                  <a:ext uri="{FF2B5EF4-FFF2-40B4-BE49-F238E27FC236}">
                    <a16:creationId xmlns:a16="http://schemas.microsoft.com/office/drawing/2014/main" id="{6E44C97E-4BEE-45F4-C5A1-4436E3A34F78}"/>
                  </a:ext>
                </a:extLst>
              </p:cNvPr>
              <p:cNvSpPr>
                <a:spLocks/>
              </p:cNvSpPr>
              <p:nvPr/>
            </p:nvSpPr>
            <p:spPr bwMode="auto">
              <a:xfrm>
                <a:off x="4364" y="295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0" name="Freeform 350">
                <a:extLst>
                  <a:ext uri="{FF2B5EF4-FFF2-40B4-BE49-F238E27FC236}">
                    <a16:creationId xmlns:a16="http://schemas.microsoft.com/office/drawing/2014/main" id="{8E6D3D11-4628-BC06-8E9C-2557B25F26BB}"/>
                  </a:ext>
                </a:extLst>
              </p:cNvPr>
              <p:cNvSpPr>
                <a:spLocks/>
              </p:cNvSpPr>
              <p:nvPr/>
            </p:nvSpPr>
            <p:spPr bwMode="auto">
              <a:xfrm>
                <a:off x="4364" y="2953"/>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1" name="Freeform 351">
                <a:extLst>
                  <a:ext uri="{FF2B5EF4-FFF2-40B4-BE49-F238E27FC236}">
                    <a16:creationId xmlns:a16="http://schemas.microsoft.com/office/drawing/2014/main" id="{548ACCCB-7E41-3277-03EA-D7C213268948}"/>
                  </a:ext>
                </a:extLst>
              </p:cNvPr>
              <p:cNvSpPr>
                <a:spLocks/>
              </p:cNvSpPr>
              <p:nvPr/>
            </p:nvSpPr>
            <p:spPr bwMode="auto">
              <a:xfrm>
                <a:off x="4365" y="297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2" name="Freeform 352">
                <a:extLst>
                  <a:ext uri="{FF2B5EF4-FFF2-40B4-BE49-F238E27FC236}">
                    <a16:creationId xmlns:a16="http://schemas.microsoft.com/office/drawing/2014/main" id="{A9035D07-B368-4D36-682F-8A08BC4B4074}"/>
                  </a:ext>
                </a:extLst>
              </p:cNvPr>
              <p:cNvSpPr>
                <a:spLocks/>
              </p:cNvSpPr>
              <p:nvPr/>
            </p:nvSpPr>
            <p:spPr bwMode="auto">
              <a:xfrm>
                <a:off x="4365" y="2967"/>
                <a:ext cx="17" cy="17"/>
              </a:xfrm>
              <a:custGeom>
                <a:avLst/>
                <a:gdLst>
                  <a:gd name="T0" fmla="*/ 0 w 17"/>
                  <a:gd name="T1" fmla="*/ 10 h 17"/>
                  <a:gd name="T2" fmla="*/ 0 w 17"/>
                  <a:gd name="T3" fmla="*/ 10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3" name="Freeform 353">
                <a:extLst>
                  <a:ext uri="{FF2B5EF4-FFF2-40B4-BE49-F238E27FC236}">
                    <a16:creationId xmlns:a16="http://schemas.microsoft.com/office/drawing/2014/main" id="{8D0E06C6-34BA-C1E9-40BD-7C21E598A146}"/>
                  </a:ext>
                </a:extLst>
              </p:cNvPr>
              <p:cNvSpPr>
                <a:spLocks/>
              </p:cNvSpPr>
              <p:nvPr/>
            </p:nvSpPr>
            <p:spPr bwMode="auto">
              <a:xfrm>
                <a:off x="4364" y="2964"/>
                <a:ext cx="17" cy="17"/>
              </a:xfrm>
              <a:custGeom>
                <a:avLst/>
                <a:gdLst>
                  <a:gd name="T0" fmla="*/ 0 w 17"/>
                  <a:gd name="T1" fmla="*/ 10 h 17"/>
                  <a:gd name="T2" fmla="*/ 0 w 17"/>
                  <a:gd name="T3" fmla="*/ 10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4" name="Freeform 354">
                <a:extLst>
                  <a:ext uri="{FF2B5EF4-FFF2-40B4-BE49-F238E27FC236}">
                    <a16:creationId xmlns:a16="http://schemas.microsoft.com/office/drawing/2014/main" id="{2E6D7CE4-720D-87C3-9959-6AF0FA5C3F03}"/>
                  </a:ext>
                </a:extLst>
              </p:cNvPr>
              <p:cNvSpPr>
                <a:spLocks/>
              </p:cNvSpPr>
              <p:nvPr/>
            </p:nvSpPr>
            <p:spPr bwMode="auto">
              <a:xfrm>
                <a:off x="4365" y="298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5" name="Freeform 355">
                <a:extLst>
                  <a:ext uri="{FF2B5EF4-FFF2-40B4-BE49-F238E27FC236}">
                    <a16:creationId xmlns:a16="http://schemas.microsoft.com/office/drawing/2014/main" id="{C31F5A98-7E1D-D957-9DED-E445E41B3DA0}"/>
                  </a:ext>
                </a:extLst>
              </p:cNvPr>
              <p:cNvSpPr>
                <a:spLocks/>
              </p:cNvSpPr>
              <p:nvPr/>
            </p:nvSpPr>
            <p:spPr bwMode="auto">
              <a:xfrm>
                <a:off x="4365" y="2977"/>
                <a:ext cx="17" cy="17"/>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6" name="Freeform 356">
                <a:extLst>
                  <a:ext uri="{FF2B5EF4-FFF2-40B4-BE49-F238E27FC236}">
                    <a16:creationId xmlns:a16="http://schemas.microsoft.com/office/drawing/2014/main" id="{41D06A20-C5BE-42A3-FD30-71FEFCD9C3BE}"/>
                  </a:ext>
                </a:extLst>
              </p:cNvPr>
              <p:cNvSpPr>
                <a:spLocks/>
              </p:cNvSpPr>
              <p:nvPr/>
            </p:nvSpPr>
            <p:spPr bwMode="auto">
              <a:xfrm>
                <a:off x="4364" y="2974"/>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7" name="Freeform 357">
                <a:extLst>
                  <a:ext uri="{FF2B5EF4-FFF2-40B4-BE49-F238E27FC236}">
                    <a16:creationId xmlns:a16="http://schemas.microsoft.com/office/drawing/2014/main" id="{71B7F898-A316-E412-3430-CF11C29BB59A}"/>
                  </a:ext>
                </a:extLst>
              </p:cNvPr>
              <p:cNvSpPr>
                <a:spLocks/>
              </p:cNvSpPr>
              <p:nvPr/>
            </p:nvSpPr>
            <p:spPr bwMode="auto">
              <a:xfrm>
                <a:off x="4364" y="2991"/>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8" name="Freeform 358">
                <a:extLst>
                  <a:ext uri="{FF2B5EF4-FFF2-40B4-BE49-F238E27FC236}">
                    <a16:creationId xmlns:a16="http://schemas.microsoft.com/office/drawing/2014/main" id="{4E0E2D51-0EB8-C5A2-4B62-A011E28E3EA0}"/>
                  </a:ext>
                </a:extLst>
              </p:cNvPr>
              <p:cNvSpPr>
                <a:spLocks/>
              </p:cNvSpPr>
              <p:nvPr/>
            </p:nvSpPr>
            <p:spPr bwMode="auto">
              <a:xfrm>
                <a:off x="4364" y="2988"/>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89" name="Freeform 359">
                <a:extLst>
                  <a:ext uri="{FF2B5EF4-FFF2-40B4-BE49-F238E27FC236}">
                    <a16:creationId xmlns:a16="http://schemas.microsoft.com/office/drawing/2014/main" id="{54C05CFB-58FA-E32D-BAD4-C1C97A18791D}"/>
                  </a:ext>
                </a:extLst>
              </p:cNvPr>
              <p:cNvSpPr>
                <a:spLocks/>
              </p:cNvSpPr>
              <p:nvPr/>
            </p:nvSpPr>
            <p:spPr bwMode="auto">
              <a:xfrm>
                <a:off x="4364" y="298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90" name="Freeform 360">
                <a:extLst>
                  <a:ext uri="{FF2B5EF4-FFF2-40B4-BE49-F238E27FC236}">
                    <a16:creationId xmlns:a16="http://schemas.microsoft.com/office/drawing/2014/main" id="{D4AF3CE4-7F1A-F677-7947-96DF32993D68}"/>
                  </a:ext>
                </a:extLst>
              </p:cNvPr>
              <p:cNvSpPr>
                <a:spLocks/>
              </p:cNvSpPr>
              <p:nvPr/>
            </p:nvSpPr>
            <p:spPr bwMode="auto">
              <a:xfrm>
                <a:off x="4365" y="3001"/>
                <a:ext cx="17" cy="17"/>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91" name="Freeform 361">
                <a:extLst>
                  <a:ext uri="{FF2B5EF4-FFF2-40B4-BE49-F238E27FC236}">
                    <a16:creationId xmlns:a16="http://schemas.microsoft.com/office/drawing/2014/main" id="{070C37A6-D472-14E5-5215-E640AA780128}"/>
                  </a:ext>
                </a:extLst>
              </p:cNvPr>
              <p:cNvSpPr>
                <a:spLocks/>
              </p:cNvSpPr>
              <p:nvPr/>
            </p:nvSpPr>
            <p:spPr bwMode="auto">
              <a:xfrm>
                <a:off x="4365" y="2998"/>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92" name="Freeform 362">
                <a:extLst>
                  <a:ext uri="{FF2B5EF4-FFF2-40B4-BE49-F238E27FC236}">
                    <a16:creationId xmlns:a16="http://schemas.microsoft.com/office/drawing/2014/main" id="{EF1CA5E7-0C7D-39E3-A435-BEF58915D7CE}"/>
                  </a:ext>
                </a:extLst>
              </p:cNvPr>
              <p:cNvSpPr>
                <a:spLocks/>
              </p:cNvSpPr>
              <p:nvPr/>
            </p:nvSpPr>
            <p:spPr bwMode="auto">
              <a:xfrm>
                <a:off x="4364" y="299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93" name="Freeform 363">
                <a:extLst>
                  <a:ext uri="{FF2B5EF4-FFF2-40B4-BE49-F238E27FC236}">
                    <a16:creationId xmlns:a16="http://schemas.microsoft.com/office/drawing/2014/main" id="{7DF8FFAA-F48C-098A-7C95-6FF29D7440DE}"/>
                  </a:ext>
                </a:extLst>
              </p:cNvPr>
              <p:cNvSpPr>
                <a:spLocks/>
              </p:cNvSpPr>
              <p:nvPr/>
            </p:nvSpPr>
            <p:spPr bwMode="auto">
              <a:xfrm>
                <a:off x="4364" y="3018"/>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994" name="Freeform 364">
                <a:extLst>
                  <a:ext uri="{FF2B5EF4-FFF2-40B4-BE49-F238E27FC236}">
                    <a16:creationId xmlns:a16="http://schemas.microsoft.com/office/drawing/2014/main" id="{38E2D98C-9769-E22D-CF13-6B06A0906EA9}"/>
                  </a:ext>
                </a:extLst>
              </p:cNvPr>
              <p:cNvSpPr>
                <a:spLocks/>
              </p:cNvSpPr>
              <p:nvPr/>
            </p:nvSpPr>
            <p:spPr bwMode="auto">
              <a:xfrm>
                <a:off x="4364" y="3015"/>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26630" name="Rectangle 365">
            <a:extLst>
              <a:ext uri="{FF2B5EF4-FFF2-40B4-BE49-F238E27FC236}">
                <a16:creationId xmlns:a16="http://schemas.microsoft.com/office/drawing/2014/main" id="{D908D300-34C4-ACA4-8A9A-91C2D546C370}"/>
              </a:ext>
            </a:extLst>
          </p:cNvPr>
          <p:cNvSpPr>
            <a:spLocks noChangeArrowheads="1"/>
          </p:cNvSpPr>
          <p:nvPr/>
        </p:nvSpPr>
        <p:spPr bwMode="auto">
          <a:xfrm>
            <a:off x="468313" y="4784725"/>
            <a:ext cx="3813175" cy="13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2000" b="1" i="1">
                <a:solidFill>
                  <a:srgbClr val="00B0F0"/>
                </a:solidFill>
                <a:latin typeface="Arial" panose="020B0604020202020204" pitchFamily="34" charset="0"/>
              </a:rPr>
              <a:t>Prevent microorganisms (STDs) </a:t>
            </a:r>
            <a:r>
              <a:rPr lang="en-US" altLang="en-US" sz="2000" b="1" i="1">
                <a:solidFill>
                  <a:srgbClr val="00B0F0"/>
                </a:solidFill>
                <a:latin typeface="Calibri" panose="020F0502020204030204" pitchFamily="34" charset="0"/>
              </a:rPr>
              <a:t>from</a:t>
            </a:r>
            <a:r>
              <a:rPr lang="en-US" altLang="en-US" sz="2000" b="1" i="1">
                <a:solidFill>
                  <a:srgbClr val="00B0F0"/>
                </a:solidFill>
                <a:latin typeface="Arial" panose="020B0604020202020204" pitchFamily="34" charset="0"/>
              </a:rPr>
              <a:t> passing from one partner to another (latex and vinyl condoms only)</a:t>
            </a:r>
          </a:p>
        </p:txBody>
      </p:sp>
      <p:sp>
        <p:nvSpPr>
          <p:cNvPr id="26631" name="Line 366">
            <a:extLst>
              <a:ext uri="{FF2B5EF4-FFF2-40B4-BE49-F238E27FC236}">
                <a16:creationId xmlns:a16="http://schemas.microsoft.com/office/drawing/2014/main" id="{5F882229-4AC4-B4CC-7E60-CDD35611290F}"/>
              </a:ext>
            </a:extLst>
          </p:cNvPr>
          <p:cNvSpPr>
            <a:spLocks noChangeShapeType="1"/>
          </p:cNvSpPr>
          <p:nvPr/>
        </p:nvSpPr>
        <p:spPr bwMode="auto">
          <a:xfrm>
            <a:off x="4281488" y="2681288"/>
            <a:ext cx="2652712" cy="2119312"/>
          </a:xfrm>
          <a:prstGeom prst="line">
            <a:avLst/>
          </a:prstGeom>
          <a:noFill/>
          <a:ln w="254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Line 367">
            <a:extLst>
              <a:ext uri="{FF2B5EF4-FFF2-40B4-BE49-F238E27FC236}">
                <a16:creationId xmlns:a16="http://schemas.microsoft.com/office/drawing/2014/main" id="{485B4D15-F2A8-FEB9-3411-8C74C33CC51D}"/>
              </a:ext>
            </a:extLst>
          </p:cNvPr>
          <p:cNvSpPr>
            <a:spLocks noChangeShapeType="1"/>
          </p:cNvSpPr>
          <p:nvPr/>
        </p:nvSpPr>
        <p:spPr bwMode="auto">
          <a:xfrm flipV="1">
            <a:off x="3924300" y="4876800"/>
            <a:ext cx="3009900" cy="588963"/>
          </a:xfrm>
          <a:prstGeom prst="line">
            <a:avLst/>
          </a:prstGeom>
          <a:noFill/>
          <a:ln w="254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3" name="Line 368">
            <a:extLst>
              <a:ext uri="{FF2B5EF4-FFF2-40B4-BE49-F238E27FC236}">
                <a16:creationId xmlns:a16="http://schemas.microsoft.com/office/drawing/2014/main" id="{6EE38649-D4A1-E5F3-1A53-8B0D26757318}"/>
              </a:ext>
            </a:extLst>
          </p:cNvPr>
          <p:cNvSpPr>
            <a:spLocks noChangeShapeType="1"/>
          </p:cNvSpPr>
          <p:nvPr/>
        </p:nvSpPr>
        <p:spPr bwMode="auto">
          <a:xfrm>
            <a:off x="4281488" y="2681288"/>
            <a:ext cx="2424112" cy="1662112"/>
          </a:xfrm>
          <a:prstGeom prst="line">
            <a:avLst/>
          </a:prstGeom>
          <a:noFill/>
          <a:ln w="12700">
            <a:solidFill>
              <a:srgbClr val="CC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4" name="Line 369">
            <a:extLst>
              <a:ext uri="{FF2B5EF4-FFF2-40B4-BE49-F238E27FC236}">
                <a16:creationId xmlns:a16="http://schemas.microsoft.com/office/drawing/2014/main" id="{2C341F39-DDB4-1049-701E-D2D88E0AF85E}"/>
              </a:ext>
            </a:extLst>
          </p:cNvPr>
          <p:cNvSpPr>
            <a:spLocks noChangeShapeType="1"/>
          </p:cNvSpPr>
          <p:nvPr/>
        </p:nvSpPr>
        <p:spPr bwMode="auto">
          <a:xfrm flipV="1">
            <a:off x="3924300" y="4800600"/>
            <a:ext cx="2933700" cy="184150"/>
          </a:xfrm>
          <a:prstGeom prst="line">
            <a:avLst/>
          </a:prstGeom>
          <a:noFill/>
          <a:ln w="12700">
            <a:solidFill>
              <a:srgbClr val="CC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Number Placeholder 4">
            <a:extLst>
              <a:ext uri="{FF2B5EF4-FFF2-40B4-BE49-F238E27FC236}">
                <a16:creationId xmlns:a16="http://schemas.microsoft.com/office/drawing/2014/main" id="{0C90CA93-F108-ED9B-8F95-035317598D3D}"/>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F96770E3-1C2B-4F20-8A19-2619FD1ECF6B}" type="slidenum">
              <a:rPr lang="en-US" altLang="en-US" sz="1200">
                <a:latin typeface="Arial" panose="020B0604020202020204" pitchFamily="34" charset="0"/>
              </a:rPr>
              <a:pPr>
                <a:spcBef>
                  <a:spcPct val="0"/>
                </a:spcBef>
                <a:buClrTx/>
                <a:buSzTx/>
                <a:buFontTx/>
                <a:buNone/>
              </a:pPr>
              <a:t>13</a:t>
            </a:fld>
            <a:endParaRPr lang="en-US" altLang="en-US" sz="1200">
              <a:latin typeface="Arial" panose="020B0604020202020204" pitchFamily="34" charset="0"/>
            </a:endParaRPr>
          </a:p>
        </p:txBody>
      </p:sp>
      <p:sp>
        <p:nvSpPr>
          <p:cNvPr id="28675" name="Rectangle 2">
            <a:extLst>
              <a:ext uri="{FF2B5EF4-FFF2-40B4-BE49-F238E27FC236}">
                <a16:creationId xmlns:a16="http://schemas.microsoft.com/office/drawing/2014/main" id="{A8ED71BF-9F0A-D4D4-13BF-23F6F15E3D4C}"/>
              </a:ext>
            </a:extLst>
          </p:cNvPr>
          <p:cNvSpPr>
            <a:spLocks noGrp="1" noRot="1" noChangeArrowheads="1"/>
          </p:cNvSpPr>
          <p:nvPr>
            <p:ph type="title"/>
          </p:nvPr>
        </p:nvSpPr>
        <p:spPr/>
        <p:txBody>
          <a:bodyPr lIns="88900" tIns="44450" rIns="88900" bIns="44450"/>
          <a:lstStyle/>
          <a:p>
            <a:pPr eaLnBrk="1" hangingPunct="1"/>
            <a:r>
              <a:rPr lang="en-US" altLang="en-US" sz="3600">
                <a:solidFill>
                  <a:srgbClr val="FF0000"/>
                </a:solidFill>
                <a:effectLst/>
              </a:rPr>
              <a:t>Male Condoms: Contraceptive Benefits</a:t>
            </a:r>
          </a:p>
        </p:txBody>
      </p:sp>
      <p:sp>
        <p:nvSpPr>
          <p:cNvPr id="28676" name="Rectangle 3">
            <a:extLst>
              <a:ext uri="{FF2B5EF4-FFF2-40B4-BE49-F238E27FC236}">
                <a16:creationId xmlns:a16="http://schemas.microsoft.com/office/drawing/2014/main" id="{E2BFC994-9B66-5A0D-3989-DC494A26AE6A}"/>
              </a:ext>
            </a:extLst>
          </p:cNvPr>
          <p:cNvSpPr>
            <a:spLocks noGrp="1" noChangeArrowheads="1"/>
          </p:cNvSpPr>
          <p:nvPr>
            <p:ph type="body" idx="1"/>
          </p:nvPr>
        </p:nvSpPr>
        <p:spPr>
          <a:xfrm>
            <a:off x="457200" y="1557338"/>
            <a:ext cx="8229600" cy="4824412"/>
          </a:xfrm>
        </p:spPr>
        <p:txBody>
          <a:bodyPr lIns="88900" tIns="44450" rIns="88900" bIns="44450"/>
          <a:lstStyle/>
          <a:p>
            <a:pPr marL="514350" indent="-514350" eaLnBrk="1" hangingPunct="1">
              <a:buFont typeface="Garamond" panose="02020404030301010803" pitchFamily="18" charset="0"/>
              <a:buAutoNum type="arabicPeriod"/>
            </a:pPr>
            <a:r>
              <a:rPr lang="en-US" altLang="en-US" sz="2800">
                <a:effectLst/>
              </a:rPr>
              <a:t>Effective immediately</a:t>
            </a:r>
          </a:p>
          <a:p>
            <a:pPr marL="514350" indent="-514350" eaLnBrk="1" hangingPunct="1">
              <a:buFont typeface="Garamond" panose="02020404030301010803" pitchFamily="18" charset="0"/>
              <a:buAutoNum type="arabicPeriod"/>
            </a:pPr>
            <a:r>
              <a:rPr lang="en-US" altLang="en-US" sz="2800">
                <a:effectLst/>
              </a:rPr>
              <a:t>Do not affect breastfeeding</a:t>
            </a:r>
          </a:p>
          <a:p>
            <a:pPr marL="514350" indent="-514350" eaLnBrk="1" hangingPunct="1">
              <a:buFont typeface="Garamond" panose="02020404030301010803" pitchFamily="18" charset="0"/>
              <a:buAutoNum type="arabicPeriod"/>
            </a:pPr>
            <a:r>
              <a:rPr lang="en-US" altLang="en-US" sz="2800">
                <a:effectLst/>
              </a:rPr>
              <a:t>Can be used as backup to other methods</a:t>
            </a:r>
          </a:p>
          <a:p>
            <a:pPr marL="514350" indent="-514350" eaLnBrk="1" hangingPunct="1">
              <a:buFont typeface="Garamond" panose="02020404030301010803" pitchFamily="18" charset="0"/>
              <a:buAutoNum type="arabicPeriod"/>
            </a:pPr>
            <a:r>
              <a:rPr lang="en-US" altLang="en-US" sz="2800">
                <a:effectLst/>
              </a:rPr>
              <a:t>No method-related health risks</a:t>
            </a:r>
          </a:p>
          <a:p>
            <a:pPr marL="514350" indent="-514350" eaLnBrk="1" hangingPunct="1">
              <a:buFont typeface="Garamond" panose="02020404030301010803" pitchFamily="18" charset="0"/>
              <a:buAutoNum type="arabicPeriod"/>
            </a:pPr>
            <a:r>
              <a:rPr lang="en-US" altLang="en-US" sz="2800">
                <a:effectLst/>
              </a:rPr>
              <a:t>No systemic side effects</a:t>
            </a:r>
          </a:p>
          <a:p>
            <a:pPr marL="514350" indent="-514350" eaLnBrk="1" hangingPunct="1">
              <a:buFont typeface="Garamond" panose="02020404030301010803" pitchFamily="18" charset="0"/>
              <a:buAutoNum type="arabicPeriod"/>
            </a:pPr>
            <a:r>
              <a:rPr lang="en-US" altLang="en-US" sz="2800">
                <a:effectLst/>
              </a:rPr>
              <a:t>Widely available (pharmacies and </a:t>
            </a:r>
            <a:r>
              <a:rPr lang="en-US" altLang="en-US" sz="2000">
                <a:effectLst/>
              </a:rPr>
              <a:t>community shops)</a:t>
            </a:r>
            <a:endParaRPr lang="en-US" altLang="en-US" sz="2800">
              <a:effectLst/>
            </a:endParaRPr>
          </a:p>
          <a:p>
            <a:pPr marL="514350" indent="-514350" eaLnBrk="1" hangingPunct="1">
              <a:buFont typeface="Garamond" panose="02020404030301010803" pitchFamily="18" charset="0"/>
              <a:buAutoNum type="arabicPeriod"/>
            </a:pPr>
            <a:r>
              <a:rPr lang="en-US" altLang="en-US" sz="2800">
                <a:effectLst/>
              </a:rPr>
              <a:t>No prescription or medical assessment necessary</a:t>
            </a:r>
          </a:p>
          <a:p>
            <a:pPr marL="514350" indent="-514350" eaLnBrk="1" hangingPunct="1">
              <a:buFont typeface="Garamond" panose="02020404030301010803" pitchFamily="18" charset="0"/>
              <a:buAutoNum type="arabicPeriod"/>
            </a:pPr>
            <a:r>
              <a:rPr lang="en-US" altLang="en-US" sz="2800">
                <a:effectLst/>
              </a:rPr>
              <a:t>Inexpensive (short-term)</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Number Placeholder 4">
            <a:extLst>
              <a:ext uri="{FF2B5EF4-FFF2-40B4-BE49-F238E27FC236}">
                <a16:creationId xmlns:a16="http://schemas.microsoft.com/office/drawing/2014/main" id="{C5B57349-B541-BDD6-8A27-79AAC6FF211D}"/>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E58439E1-09F9-44D6-B9C3-2B925ADF60E4}" type="slidenum">
              <a:rPr lang="en-US" altLang="en-US" sz="1200">
                <a:latin typeface="Arial" panose="020B0604020202020204" pitchFamily="34" charset="0"/>
              </a:rPr>
              <a:pPr>
                <a:spcBef>
                  <a:spcPct val="0"/>
                </a:spcBef>
                <a:buClrTx/>
                <a:buSzTx/>
                <a:buFontTx/>
                <a:buNone/>
              </a:pPr>
              <a:t>14</a:t>
            </a:fld>
            <a:endParaRPr lang="en-US" altLang="en-US" sz="1200">
              <a:latin typeface="Arial" panose="020B0604020202020204" pitchFamily="34" charset="0"/>
            </a:endParaRPr>
          </a:p>
        </p:txBody>
      </p:sp>
      <p:sp>
        <p:nvSpPr>
          <p:cNvPr id="30723" name="Rectangle 2">
            <a:extLst>
              <a:ext uri="{FF2B5EF4-FFF2-40B4-BE49-F238E27FC236}">
                <a16:creationId xmlns:a16="http://schemas.microsoft.com/office/drawing/2014/main" id="{434C397D-9B4D-4968-7E41-52C8EEAE16AE}"/>
              </a:ext>
            </a:extLst>
          </p:cNvPr>
          <p:cNvSpPr>
            <a:spLocks noGrp="1" noRot="1" noChangeArrowheads="1"/>
          </p:cNvSpPr>
          <p:nvPr>
            <p:ph type="title"/>
          </p:nvPr>
        </p:nvSpPr>
        <p:spPr>
          <a:xfrm>
            <a:off x="457200" y="692150"/>
            <a:ext cx="8229600" cy="1223963"/>
          </a:xfrm>
        </p:spPr>
        <p:txBody>
          <a:bodyPr lIns="88900" tIns="44450" rIns="88900" bIns="44450"/>
          <a:lstStyle/>
          <a:p>
            <a:pPr eaLnBrk="1" hangingPunct="1"/>
            <a:r>
              <a:rPr lang="en-US" altLang="en-US">
                <a:solidFill>
                  <a:srgbClr val="FF0000"/>
                </a:solidFill>
                <a:effectLst/>
              </a:rPr>
              <a:t>Male Condoms:</a:t>
            </a:r>
            <a:br>
              <a:rPr lang="en-US" altLang="en-US">
                <a:solidFill>
                  <a:srgbClr val="FF0000"/>
                </a:solidFill>
                <a:effectLst/>
              </a:rPr>
            </a:br>
            <a:r>
              <a:rPr lang="en-US" altLang="en-US">
                <a:solidFill>
                  <a:srgbClr val="FF0000"/>
                </a:solidFill>
                <a:effectLst/>
              </a:rPr>
              <a:t>Non-contraceptive Benefits</a:t>
            </a:r>
          </a:p>
        </p:txBody>
      </p:sp>
      <p:sp>
        <p:nvSpPr>
          <p:cNvPr id="30724" name="Rectangle 3">
            <a:extLst>
              <a:ext uri="{FF2B5EF4-FFF2-40B4-BE49-F238E27FC236}">
                <a16:creationId xmlns:a16="http://schemas.microsoft.com/office/drawing/2014/main" id="{D166212D-9F90-4FB6-50BD-CEB12D05F4D1}"/>
              </a:ext>
            </a:extLst>
          </p:cNvPr>
          <p:cNvSpPr>
            <a:spLocks noGrp="1" noChangeArrowheads="1"/>
          </p:cNvSpPr>
          <p:nvPr>
            <p:ph type="body" idx="1"/>
          </p:nvPr>
        </p:nvSpPr>
        <p:spPr>
          <a:xfrm>
            <a:off x="179388" y="2565400"/>
            <a:ext cx="8785225" cy="3560763"/>
          </a:xfrm>
        </p:spPr>
        <p:txBody>
          <a:bodyPr lIns="88900" tIns="44450" rIns="88900" bIns="44450"/>
          <a:lstStyle/>
          <a:p>
            <a:pPr marL="742950" indent="-742950" eaLnBrk="1" hangingPunct="1">
              <a:buFont typeface="Garamond" panose="02020404030301010803" pitchFamily="18" charset="0"/>
              <a:buAutoNum type="arabicPeriod"/>
            </a:pPr>
            <a:r>
              <a:rPr lang="en-US" altLang="en-US" sz="3600">
                <a:effectLst/>
              </a:rPr>
              <a:t>Promote male involvement in family planning</a:t>
            </a:r>
          </a:p>
          <a:p>
            <a:pPr marL="742950" indent="-742950" eaLnBrk="1" hangingPunct="1">
              <a:buFont typeface="Garamond" panose="02020404030301010803" pitchFamily="18" charset="0"/>
              <a:buAutoNum type="arabicPeriod"/>
            </a:pPr>
            <a:r>
              <a:rPr lang="en-US" altLang="en-US" sz="3600">
                <a:effectLst/>
              </a:rPr>
              <a:t>Only family planning method that provides protection against STDs (latex rubber and vinyl condoms only)</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Number Placeholder 4">
            <a:extLst>
              <a:ext uri="{FF2B5EF4-FFF2-40B4-BE49-F238E27FC236}">
                <a16:creationId xmlns:a16="http://schemas.microsoft.com/office/drawing/2014/main" id="{6EDFF9CA-328C-8808-A99D-6159D78E4A29}"/>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57EEFD26-D090-4F80-9D6D-AC725D09DAD1}" type="slidenum">
              <a:rPr lang="en-US" altLang="en-US" sz="1200">
                <a:latin typeface="Arial" panose="020B0604020202020204" pitchFamily="34" charset="0"/>
              </a:rPr>
              <a:pPr>
                <a:spcBef>
                  <a:spcPct val="0"/>
                </a:spcBef>
                <a:buClrTx/>
                <a:buSzTx/>
                <a:buFontTx/>
                <a:buNone/>
              </a:pPr>
              <a:t>15</a:t>
            </a:fld>
            <a:endParaRPr lang="en-US" altLang="en-US" sz="1200">
              <a:latin typeface="Arial" panose="020B0604020202020204" pitchFamily="34" charset="0"/>
            </a:endParaRPr>
          </a:p>
        </p:txBody>
      </p:sp>
      <p:sp>
        <p:nvSpPr>
          <p:cNvPr id="32771" name="Rectangle 2">
            <a:extLst>
              <a:ext uri="{FF2B5EF4-FFF2-40B4-BE49-F238E27FC236}">
                <a16:creationId xmlns:a16="http://schemas.microsoft.com/office/drawing/2014/main" id="{F273C92D-AACD-FE75-4955-C699ACB54F67}"/>
              </a:ext>
            </a:extLst>
          </p:cNvPr>
          <p:cNvSpPr>
            <a:spLocks noGrp="1" noRot="1" noChangeArrowheads="1"/>
          </p:cNvSpPr>
          <p:nvPr>
            <p:ph type="title"/>
          </p:nvPr>
        </p:nvSpPr>
        <p:spPr>
          <a:xfrm>
            <a:off x="457200" y="476250"/>
            <a:ext cx="8229600" cy="941388"/>
          </a:xfrm>
        </p:spPr>
        <p:txBody>
          <a:bodyPr lIns="88900" tIns="44450" rIns="88900" bIns="44450"/>
          <a:lstStyle/>
          <a:p>
            <a:pPr eaLnBrk="1" hangingPunct="1"/>
            <a:r>
              <a:rPr lang="en-US" altLang="en-US">
                <a:solidFill>
                  <a:srgbClr val="FF0000"/>
                </a:solidFill>
                <a:effectLst/>
              </a:rPr>
              <a:t>Who Can Use Male Condoms</a:t>
            </a:r>
          </a:p>
        </p:txBody>
      </p:sp>
      <p:sp>
        <p:nvSpPr>
          <p:cNvPr id="18436" name="Rectangle 3">
            <a:extLst>
              <a:ext uri="{FF2B5EF4-FFF2-40B4-BE49-F238E27FC236}">
                <a16:creationId xmlns:a16="http://schemas.microsoft.com/office/drawing/2014/main" id="{3CE312EB-6059-D9C1-3E11-FC18A9453C02}"/>
              </a:ext>
            </a:extLst>
          </p:cNvPr>
          <p:cNvSpPr>
            <a:spLocks noGrp="1" noChangeArrowheads="1"/>
          </p:cNvSpPr>
          <p:nvPr>
            <p:ph type="body" idx="1"/>
          </p:nvPr>
        </p:nvSpPr>
        <p:spPr>
          <a:xfrm>
            <a:off x="468313" y="1628775"/>
            <a:ext cx="8135937" cy="4752975"/>
          </a:xfrm>
        </p:spPr>
        <p:txBody>
          <a:bodyPr lIns="88900" tIns="44450" rIns="88900" bIns="44450"/>
          <a:lstStyle/>
          <a:p>
            <a:pPr marL="914400" lvl="1" indent="-514350" eaLnBrk="1" hangingPunct="1">
              <a:buFont typeface="+mj-lt"/>
              <a:buAutoNum type="arabicPeriod"/>
              <a:defRPr/>
            </a:pPr>
            <a:r>
              <a:rPr lang="en-US" altLang="en-US" sz="2400" dirty="0">
                <a:effectLst/>
              </a:rPr>
              <a:t>Men who wish to participate actively in family planning</a:t>
            </a:r>
          </a:p>
          <a:p>
            <a:pPr marL="914400" lvl="1" indent="-514350" eaLnBrk="1" hangingPunct="1">
              <a:buFont typeface="+mj-lt"/>
              <a:buAutoNum type="arabicPeriod"/>
              <a:defRPr/>
            </a:pPr>
            <a:r>
              <a:rPr lang="en-US" altLang="en-US" sz="2400" dirty="0">
                <a:effectLst/>
              </a:rPr>
              <a:t>Couples who need contraception immediately</a:t>
            </a:r>
          </a:p>
          <a:p>
            <a:pPr marL="914400" lvl="1" indent="-514350" eaLnBrk="1" hangingPunct="1">
              <a:buFont typeface="+mj-lt"/>
              <a:buAutoNum type="arabicPeriod"/>
              <a:defRPr/>
            </a:pPr>
            <a:r>
              <a:rPr lang="en-US" altLang="en-US" sz="2400" dirty="0">
                <a:effectLst/>
              </a:rPr>
              <a:t>Couples who need a temporary method while awaiting another method (e.g., implants, IUD or voluntary sterilization)</a:t>
            </a:r>
          </a:p>
          <a:p>
            <a:pPr marL="914400" lvl="1" indent="-514350" eaLnBrk="1" hangingPunct="1">
              <a:buFont typeface="+mj-lt"/>
              <a:buAutoNum type="arabicPeriod"/>
              <a:defRPr/>
            </a:pPr>
            <a:r>
              <a:rPr lang="en-US" altLang="en-US" sz="2400" dirty="0">
                <a:effectLst/>
              </a:rPr>
              <a:t>Couples who need a backup method</a:t>
            </a:r>
          </a:p>
          <a:p>
            <a:pPr marL="914400" lvl="1" indent="-514350" eaLnBrk="1" hangingPunct="1">
              <a:buFont typeface="+mj-lt"/>
              <a:buAutoNum type="arabicPeriod"/>
              <a:defRPr/>
            </a:pPr>
            <a:r>
              <a:rPr lang="en-US" altLang="en-US" sz="2400" dirty="0">
                <a:effectLst/>
              </a:rPr>
              <a:t>Couples who have intercourse infrequently</a:t>
            </a:r>
          </a:p>
          <a:p>
            <a:pPr marL="914400" lvl="1" indent="-514350" eaLnBrk="1" hangingPunct="1">
              <a:buFont typeface="+mj-lt"/>
              <a:buAutoNum type="arabicPeriod"/>
              <a:defRPr/>
            </a:pPr>
            <a:r>
              <a:rPr lang="en-US" altLang="en-US" sz="2400" i="1" dirty="0">
                <a:solidFill>
                  <a:schemeClr val="tx1">
                    <a:lumMod val="50000"/>
                    <a:lumOff val="50000"/>
                  </a:schemeClr>
                </a:solidFill>
                <a:effectLst/>
              </a:rPr>
              <a:t>Couples in which either partner has more than one sexual partner (at high risk for STDs, including HBV and HIV/AIDS), even if using another method</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Number Placeholder 4">
            <a:extLst>
              <a:ext uri="{FF2B5EF4-FFF2-40B4-BE49-F238E27FC236}">
                <a16:creationId xmlns:a16="http://schemas.microsoft.com/office/drawing/2014/main" id="{0793F753-DD96-227D-25EE-5E39C4D72151}"/>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8BB27770-4A23-438B-B3BB-A398B7335686}" type="slidenum">
              <a:rPr lang="en-US" altLang="en-US" sz="1200">
                <a:latin typeface="Arial" panose="020B0604020202020204" pitchFamily="34" charset="0"/>
              </a:rPr>
              <a:pPr>
                <a:spcBef>
                  <a:spcPct val="0"/>
                </a:spcBef>
                <a:buClrTx/>
                <a:buSzTx/>
                <a:buFontTx/>
                <a:buNone/>
              </a:pPr>
              <a:t>16</a:t>
            </a:fld>
            <a:endParaRPr lang="en-US" altLang="en-US" sz="1200">
              <a:latin typeface="Arial" panose="020B0604020202020204" pitchFamily="34" charset="0"/>
            </a:endParaRPr>
          </a:p>
        </p:txBody>
      </p:sp>
      <p:sp>
        <p:nvSpPr>
          <p:cNvPr id="34819" name="Rectangle 2">
            <a:extLst>
              <a:ext uri="{FF2B5EF4-FFF2-40B4-BE49-F238E27FC236}">
                <a16:creationId xmlns:a16="http://schemas.microsoft.com/office/drawing/2014/main" id="{263A5AE3-E02E-A0BC-A7A1-E2DEB4A88675}"/>
              </a:ext>
            </a:extLst>
          </p:cNvPr>
          <p:cNvSpPr>
            <a:spLocks noGrp="1" noRot="1" noChangeArrowheads="1"/>
          </p:cNvSpPr>
          <p:nvPr>
            <p:ph type="title"/>
          </p:nvPr>
        </p:nvSpPr>
        <p:spPr>
          <a:xfrm>
            <a:off x="457200" y="549275"/>
            <a:ext cx="8229600" cy="868363"/>
          </a:xfrm>
        </p:spPr>
        <p:txBody>
          <a:bodyPr lIns="88900" tIns="44450" rIns="88900" bIns="44450"/>
          <a:lstStyle/>
          <a:p>
            <a:pPr eaLnBrk="1" hangingPunct="1"/>
            <a:r>
              <a:rPr lang="en-US" altLang="en-US" sz="4000">
                <a:solidFill>
                  <a:srgbClr val="FF0000"/>
                </a:solidFill>
                <a:effectLst/>
              </a:rPr>
              <a:t>Combined Injectable Contraceptives (CICs) Types of CICs</a:t>
            </a:r>
          </a:p>
        </p:txBody>
      </p:sp>
      <p:sp>
        <p:nvSpPr>
          <p:cNvPr id="34820" name="Rectangle 3">
            <a:extLst>
              <a:ext uri="{FF2B5EF4-FFF2-40B4-BE49-F238E27FC236}">
                <a16:creationId xmlns:a16="http://schemas.microsoft.com/office/drawing/2014/main" id="{2BD30C32-51E1-9201-2A10-28FF8F338FC6}"/>
              </a:ext>
            </a:extLst>
          </p:cNvPr>
          <p:cNvSpPr>
            <a:spLocks noGrp="1" noChangeArrowheads="1"/>
          </p:cNvSpPr>
          <p:nvPr>
            <p:ph type="body" idx="1"/>
          </p:nvPr>
        </p:nvSpPr>
        <p:spPr/>
        <p:txBody>
          <a:bodyPr lIns="88900" tIns="44450" rIns="88900" bIns="44450"/>
          <a:lstStyle/>
          <a:p>
            <a:pPr eaLnBrk="1" hangingPunct="1"/>
            <a:r>
              <a:rPr lang="en-US" altLang="en-US" i="1">
                <a:solidFill>
                  <a:srgbClr val="00B0F0"/>
                </a:solidFill>
                <a:effectLst/>
              </a:rPr>
              <a:t>Cyclofem:</a:t>
            </a:r>
          </a:p>
          <a:p>
            <a:pPr lvl="1" eaLnBrk="1" hangingPunct="1"/>
            <a:r>
              <a:rPr lang="en-US" altLang="en-US" i="1">
                <a:solidFill>
                  <a:srgbClr val="00B0F0"/>
                </a:solidFill>
                <a:effectLst/>
              </a:rPr>
              <a:t>25 mg depot-medroxyprogesterone acetate and 5 mg estradiol cypionate injected (IM) once a month</a:t>
            </a:r>
          </a:p>
          <a:p>
            <a:pPr eaLnBrk="1" hangingPunct="1"/>
            <a:r>
              <a:rPr lang="en-US" altLang="en-US" i="1">
                <a:solidFill>
                  <a:srgbClr val="00B0F0"/>
                </a:solidFill>
                <a:effectLst/>
              </a:rPr>
              <a:t>Mesigyna:</a:t>
            </a:r>
          </a:p>
          <a:p>
            <a:pPr lvl="1" eaLnBrk="1" hangingPunct="1"/>
            <a:r>
              <a:rPr lang="en-US" altLang="en-US" i="1">
                <a:solidFill>
                  <a:srgbClr val="00B0F0"/>
                </a:solidFill>
                <a:effectLst/>
              </a:rPr>
              <a:t>50 mg norethindrone enanthate and 5 mg estradiol valerate injected (IM) once a month</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Number Placeholder 5">
            <a:extLst>
              <a:ext uri="{FF2B5EF4-FFF2-40B4-BE49-F238E27FC236}">
                <a16:creationId xmlns:a16="http://schemas.microsoft.com/office/drawing/2014/main" id="{13D71511-C9C0-B249-220C-52F8EC723A88}"/>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3F71E8A2-D263-49DB-879B-D35E67CDF2E9}" type="slidenum">
              <a:rPr lang="en-US" altLang="en-US" sz="1200" i="1">
                <a:solidFill>
                  <a:srgbClr val="00B0F0"/>
                </a:solidFill>
                <a:latin typeface="Arial" panose="020B0604020202020204" pitchFamily="34" charset="0"/>
              </a:rPr>
              <a:pPr>
                <a:spcBef>
                  <a:spcPct val="0"/>
                </a:spcBef>
                <a:buClrTx/>
                <a:buSzTx/>
                <a:buFontTx/>
                <a:buNone/>
              </a:pPr>
              <a:t>17</a:t>
            </a:fld>
            <a:endParaRPr lang="en-US" altLang="en-US" sz="1200" i="1">
              <a:solidFill>
                <a:srgbClr val="00B0F0"/>
              </a:solidFill>
              <a:latin typeface="Arial" panose="020B0604020202020204" pitchFamily="34" charset="0"/>
            </a:endParaRPr>
          </a:p>
        </p:txBody>
      </p:sp>
      <p:sp>
        <p:nvSpPr>
          <p:cNvPr id="22530" name="Rectangle 2">
            <a:extLst>
              <a:ext uri="{FF2B5EF4-FFF2-40B4-BE49-F238E27FC236}">
                <a16:creationId xmlns:a16="http://schemas.microsoft.com/office/drawing/2014/main" id="{B6498D77-30E5-1E39-CB62-FD315F20F6F0}"/>
              </a:ext>
            </a:extLst>
          </p:cNvPr>
          <p:cNvSpPr>
            <a:spLocks noGrp="1" noRot="1" noChangeArrowheads="1"/>
          </p:cNvSpPr>
          <p:nvPr>
            <p:ph type="title"/>
          </p:nvPr>
        </p:nvSpPr>
        <p:spPr/>
        <p:txBody>
          <a:bodyPr lIns="88900" tIns="44450" rIns="88900" bIns="44450"/>
          <a:lstStyle/>
          <a:p>
            <a:pPr eaLnBrk="1" hangingPunct="1">
              <a:defRPr/>
            </a:pPr>
            <a:r>
              <a:rPr lang="en-US" sz="3600" i="1" dirty="0">
                <a:solidFill>
                  <a:srgbClr val="00B0F0"/>
                </a:solidFill>
              </a:rPr>
              <a:t>Combined Injectable Contraceptives CICs: Mechanisms  of Action</a:t>
            </a:r>
          </a:p>
        </p:txBody>
      </p:sp>
      <p:sp>
        <p:nvSpPr>
          <p:cNvPr id="36868" name="Freeform 3">
            <a:extLst>
              <a:ext uri="{FF2B5EF4-FFF2-40B4-BE49-F238E27FC236}">
                <a16:creationId xmlns:a16="http://schemas.microsoft.com/office/drawing/2014/main" id="{5390C656-FF6B-1077-C3F3-9CBEBB0CE5C7}"/>
              </a:ext>
            </a:extLst>
          </p:cNvPr>
          <p:cNvSpPr>
            <a:spLocks/>
          </p:cNvSpPr>
          <p:nvPr/>
        </p:nvSpPr>
        <p:spPr bwMode="auto">
          <a:xfrm>
            <a:off x="7118350" y="3613150"/>
            <a:ext cx="752475" cy="1560513"/>
          </a:xfrm>
          <a:custGeom>
            <a:avLst/>
            <a:gdLst>
              <a:gd name="T0" fmla="*/ 2147483646 w 474"/>
              <a:gd name="T1" fmla="*/ 2147483646 h 983"/>
              <a:gd name="T2" fmla="*/ 2147483646 w 474"/>
              <a:gd name="T3" fmla="*/ 2147483646 h 983"/>
              <a:gd name="T4" fmla="*/ 2147483646 w 474"/>
              <a:gd name="T5" fmla="*/ 2147483646 h 983"/>
              <a:gd name="T6" fmla="*/ 2147483646 w 474"/>
              <a:gd name="T7" fmla="*/ 2147483646 h 983"/>
              <a:gd name="T8" fmla="*/ 2147483646 w 474"/>
              <a:gd name="T9" fmla="*/ 2147483646 h 983"/>
              <a:gd name="T10" fmla="*/ 2147483646 w 474"/>
              <a:gd name="T11" fmla="*/ 2147483646 h 983"/>
              <a:gd name="T12" fmla="*/ 2147483646 w 474"/>
              <a:gd name="T13" fmla="*/ 2147483646 h 983"/>
              <a:gd name="T14" fmla="*/ 2147483646 w 474"/>
              <a:gd name="T15" fmla="*/ 2147483646 h 983"/>
              <a:gd name="T16" fmla="*/ 2147483646 w 474"/>
              <a:gd name="T17" fmla="*/ 2147483646 h 983"/>
              <a:gd name="T18" fmla="*/ 2147483646 w 474"/>
              <a:gd name="T19" fmla="*/ 2147483646 h 983"/>
              <a:gd name="T20" fmla="*/ 2147483646 w 474"/>
              <a:gd name="T21" fmla="*/ 2147483646 h 983"/>
              <a:gd name="T22" fmla="*/ 2147483646 w 474"/>
              <a:gd name="T23" fmla="*/ 2147483646 h 983"/>
              <a:gd name="T24" fmla="*/ 2147483646 w 474"/>
              <a:gd name="T25" fmla="*/ 2147483646 h 983"/>
              <a:gd name="T26" fmla="*/ 2147483646 w 474"/>
              <a:gd name="T27" fmla="*/ 2147483646 h 983"/>
              <a:gd name="T28" fmla="*/ 2147483646 w 474"/>
              <a:gd name="T29" fmla="*/ 2147483646 h 983"/>
              <a:gd name="T30" fmla="*/ 2147483646 w 474"/>
              <a:gd name="T31" fmla="*/ 2147483646 h 983"/>
              <a:gd name="T32" fmla="*/ 2147483646 w 474"/>
              <a:gd name="T33" fmla="*/ 2147483646 h 983"/>
              <a:gd name="T34" fmla="*/ 2147483646 w 474"/>
              <a:gd name="T35" fmla="*/ 2147483646 h 983"/>
              <a:gd name="T36" fmla="*/ 2147483646 w 474"/>
              <a:gd name="T37" fmla="*/ 2147483646 h 983"/>
              <a:gd name="T38" fmla="*/ 2147483646 w 474"/>
              <a:gd name="T39" fmla="*/ 2147483646 h 983"/>
              <a:gd name="T40" fmla="*/ 2147483646 w 474"/>
              <a:gd name="T41" fmla="*/ 2147483646 h 983"/>
              <a:gd name="T42" fmla="*/ 2147483646 w 474"/>
              <a:gd name="T43" fmla="*/ 2147483646 h 983"/>
              <a:gd name="T44" fmla="*/ 2147483646 w 474"/>
              <a:gd name="T45" fmla="*/ 2147483646 h 983"/>
              <a:gd name="T46" fmla="*/ 2147483646 w 474"/>
              <a:gd name="T47" fmla="*/ 2147483646 h 983"/>
              <a:gd name="T48" fmla="*/ 2147483646 w 474"/>
              <a:gd name="T49" fmla="*/ 2147483646 h 983"/>
              <a:gd name="T50" fmla="*/ 2147483646 w 474"/>
              <a:gd name="T51" fmla="*/ 2147483646 h 983"/>
              <a:gd name="T52" fmla="*/ 2147483646 w 474"/>
              <a:gd name="T53" fmla="*/ 2147483646 h 983"/>
              <a:gd name="T54" fmla="*/ 2147483646 w 474"/>
              <a:gd name="T55" fmla="*/ 2147483646 h 983"/>
              <a:gd name="T56" fmla="*/ 2147483646 w 474"/>
              <a:gd name="T57" fmla="*/ 2147483646 h 983"/>
              <a:gd name="T58" fmla="*/ 2147483646 w 474"/>
              <a:gd name="T59" fmla="*/ 2147483646 h 983"/>
              <a:gd name="T60" fmla="*/ 2147483646 w 474"/>
              <a:gd name="T61" fmla="*/ 2147483646 h 983"/>
              <a:gd name="T62" fmla="*/ 2147483646 w 474"/>
              <a:gd name="T63" fmla="*/ 2147483646 h 983"/>
              <a:gd name="T64" fmla="*/ 2147483646 w 474"/>
              <a:gd name="T65" fmla="*/ 2147483646 h 983"/>
              <a:gd name="T66" fmla="*/ 2147483646 w 474"/>
              <a:gd name="T67" fmla="*/ 2147483646 h 983"/>
              <a:gd name="T68" fmla="*/ 2147483646 w 474"/>
              <a:gd name="T69" fmla="*/ 2147483646 h 983"/>
              <a:gd name="T70" fmla="*/ 2147483646 w 474"/>
              <a:gd name="T71" fmla="*/ 2147483646 h 983"/>
              <a:gd name="T72" fmla="*/ 2147483646 w 474"/>
              <a:gd name="T73" fmla="*/ 2147483646 h 983"/>
              <a:gd name="T74" fmla="*/ 2147483646 w 474"/>
              <a:gd name="T75" fmla="*/ 2147483646 h 983"/>
              <a:gd name="T76" fmla="*/ 2147483646 w 474"/>
              <a:gd name="T77" fmla="*/ 2147483646 h 983"/>
              <a:gd name="T78" fmla="*/ 2147483646 w 474"/>
              <a:gd name="T79" fmla="*/ 2147483646 h 983"/>
              <a:gd name="T80" fmla="*/ 2147483646 w 474"/>
              <a:gd name="T81" fmla="*/ 2147483646 h 983"/>
              <a:gd name="T82" fmla="*/ 2147483646 w 474"/>
              <a:gd name="T83" fmla="*/ 2147483646 h 983"/>
              <a:gd name="T84" fmla="*/ 2147483646 w 474"/>
              <a:gd name="T85" fmla="*/ 2147483646 h 983"/>
              <a:gd name="T86" fmla="*/ 2147483646 w 474"/>
              <a:gd name="T87" fmla="*/ 2147483646 h 983"/>
              <a:gd name="T88" fmla="*/ 2147483646 w 474"/>
              <a:gd name="T89" fmla="*/ 2147483646 h 983"/>
              <a:gd name="T90" fmla="*/ 2147483646 w 474"/>
              <a:gd name="T91" fmla="*/ 2147483646 h 983"/>
              <a:gd name="T92" fmla="*/ 2147483646 w 474"/>
              <a:gd name="T93" fmla="*/ 2147483646 h 983"/>
              <a:gd name="T94" fmla="*/ 2147483646 w 474"/>
              <a:gd name="T95" fmla="*/ 2147483646 h 983"/>
              <a:gd name="T96" fmla="*/ 2147483646 w 474"/>
              <a:gd name="T97" fmla="*/ 2147483646 h 983"/>
              <a:gd name="T98" fmla="*/ 2147483646 w 474"/>
              <a:gd name="T99" fmla="*/ 2147483646 h 983"/>
              <a:gd name="T100" fmla="*/ 2147483646 w 474"/>
              <a:gd name="T101" fmla="*/ 2147483646 h 983"/>
              <a:gd name="T102" fmla="*/ 2147483646 w 474"/>
              <a:gd name="T103" fmla="*/ 2147483646 h 983"/>
              <a:gd name="T104" fmla="*/ 2147483646 w 474"/>
              <a:gd name="T105" fmla="*/ 2147483646 h 983"/>
              <a:gd name="T106" fmla="*/ 2147483646 w 474"/>
              <a:gd name="T107" fmla="*/ 2147483646 h 983"/>
              <a:gd name="T108" fmla="*/ 2147483646 w 474"/>
              <a:gd name="T109" fmla="*/ 2147483646 h 983"/>
              <a:gd name="T110" fmla="*/ 2147483646 w 474"/>
              <a:gd name="T111" fmla="*/ 2147483646 h 983"/>
              <a:gd name="T112" fmla="*/ 2147483646 w 474"/>
              <a:gd name="T113" fmla="*/ 2147483646 h 983"/>
              <a:gd name="T114" fmla="*/ 2147483646 w 474"/>
              <a:gd name="T115" fmla="*/ 2147483646 h 983"/>
              <a:gd name="T116" fmla="*/ 2147483646 w 474"/>
              <a:gd name="T117" fmla="*/ 0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74" h="983">
                <a:moveTo>
                  <a:pt x="0" y="23"/>
                </a:moveTo>
                <a:lnTo>
                  <a:pt x="1" y="27"/>
                </a:lnTo>
                <a:lnTo>
                  <a:pt x="2" y="32"/>
                </a:lnTo>
                <a:lnTo>
                  <a:pt x="3" y="37"/>
                </a:lnTo>
                <a:lnTo>
                  <a:pt x="4" y="42"/>
                </a:lnTo>
                <a:lnTo>
                  <a:pt x="5" y="47"/>
                </a:lnTo>
                <a:lnTo>
                  <a:pt x="6" y="52"/>
                </a:lnTo>
                <a:lnTo>
                  <a:pt x="6" y="58"/>
                </a:lnTo>
                <a:lnTo>
                  <a:pt x="7" y="64"/>
                </a:lnTo>
                <a:lnTo>
                  <a:pt x="8" y="70"/>
                </a:lnTo>
                <a:lnTo>
                  <a:pt x="8" y="75"/>
                </a:lnTo>
                <a:lnTo>
                  <a:pt x="9" y="80"/>
                </a:lnTo>
                <a:lnTo>
                  <a:pt x="10" y="86"/>
                </a:lnTo>
                <a:lnTo>
                  <a:pt x="10" y="90"/>
                </a:lnTo>
                <a:lnTo>
                  <a:pt x="11" y="94"/>
                </a:lnTo>
                <a:lnTo>
                  <a:pt x="11" y="99"/>
                </a:lnTo>
                <a:lnTo>
                  <a:pt x="12" y="102"/>
                </a:lnTo>
                <a:lnTo>
                  <a:pt x="13" y="110"/>
                </a:lnTo>
                <a:lnTo>
                  <a:pt x="14" y="119"/>
                </a:lnTo>
                <a:lnTo>
                  <a:pt x="15" y="127"/>
                </a:lnTo>
                <a:lnTo>
                  <a:pt x="15" y="137"/>
                </a:lnTo>
                <a:lnTo>
                  <a:pt x="15" y="145"/>
                </a:lnTo>
                <a:lnTo>
                  <a:pt x="16" y="154"/>
                </a:lnTo>
                <a:lnTo>
                  <a:pt x="17" y="163"/>
                </a:lnTo>
                <a:lnTo>
                  <a:pt x="19" y="171"/>
                </a:lnTo>
                <a:lnTo>
                  <a:pt x="22" y="182"/>
                </a:lnTo>
                <a:lnTo>
                  <a:pt x="25" y="194"/>
                </a:lnTo>
                <a:lnTo>
                  <a:pt x="27" y="205"/>
                </a:lnTo>
                <a:lnTo>
                  <a:pt x="31" y="216"/>
                </a:lnTo>
                <a:lnTo>
                  <a:pt x="34" y="227"/>
                </a:lnTo>
                <a:lnTo>
                  <a:pt x="37" y="237"/>
                </a:lnTo>
                <a:lnTo>
                  <a:pt x="41" y="248"/>
                </a:lnTo>
                <a:lnTo>
                  <a:pt x="45" y="259"/>
                </a:lnTo>
                <a:lnTo>
                  <a:pt x="49" y="269"/>
                </a:lnTo>
                <a:lnTo>
                  <a:pt x="54" y="279"/>
                </a:lnTo>
                <a:lnTo>
                  <a:pt x="58" y="290"/>
                </a:lnTo>
                <a:lnTo>
                  <a:pt x="63" y="300"/>
                </a:lnTo>
                <a:lnTo>
                  <a:pt x="69" y="310"/>
                </a:lnTo>
                <a:lnTo>
                  <a:pt x="74" y="320"/>
                </a:lnTo>
                <a:lnTo>
                  <a:pt x="80" y="330"/>
                </a:lnTo>
                <a:lnTo>
                  <a:pt x="86" y="340"/>
                </a:lnTo>
                <a:lnTo>
                  <a:pt x="159" y="502"/>
                </a:lnTo>
                <a:lnTo>
                  <a:pt x="162" y="510"/>
                </a:lnTo>
                <a:lnTo>
                  <a:pt x="163" y="514"/>
                </a:lnTo>
                <a:lnTo>
                  <a:pt x="165" y="516"/>
                </a:lnTo>
                <a:lnTo>
                  <a:pt x="167" y="516"/>
                </a:lnTo>
                <a:lnTo>
                  <a:pt x="167" y="518"/>
                </a:lnTo>
                <a:lnTo>
                  <a:pt x="168" y="523"/>
                </a:lnTo>
                <a:lnTo>
                  <a:pt x="171" y="530"/>
                </a:lnTo>
                <a:lnTo>
                  <a:pt x="172" y="536"/>
                </a:lnTo>
                <a:lnTo>
                  <a:pt x="175" y="542"/>
                </a:lnTo>
                <a:lnTo>
                  <a:pt x="177" y="550"/>
                </a:lnTo>
                <a:lnTo>
                  <a:pt x="180" y="557"/>
                </a:lnTo>
                <a:lnTo>
                  <a:pt x="184" y="565"/>
                </a:lnTo>
                <a:lnTo>
                  <a:pt x="187" y="574"/>
                </a:lnTo>
                <a:lnTo>
                  <a:pt x="190" y="582"/>
                </a:lnTo>
                <a:lnTo>
                  <a:pt x="194" y="591"/>
                </a:lnTo>
                <a:lnTo>
                  <a:pt x="197" y="600"/>
                </a:lnTo>
                <a:lnTo>
                  <a:pt x="201" y="609"/>
                </a:lnTo>
                <a:lnTo>
                  <a:pt x="204" y="617"/>
                </a:lnTo>
                <a:lnTo>
                  <a:pt x="206" y="625"/>
                </a:lnTo>
                <a:lnTo>
                  <a:pt x="209" y="633"/>
                </a:lnTo>
                <a:lnTo>
                  <a:pt x="210" y="640"/>
                </a:lnTo>
                <a:lnTo>
                  <a:pt x="211" y="646"/>
                </a:lnTo>
                <a:lnTo>
                  <a:pt x="211" y="651"/>
                </a:lnTo>
                <a:lnTo>
                  <a:pt x="210" y="661"/>
                </a:lnTo>
                <a:lnTo>
                  <a:pt x="209" y="670"/>
                </a:lnTo>
                <a:lnTo>
                  <a:pt x="209" y="679"/>
                </a:lnTo>
                <a:lnTo>
                  <a:pt x="207" y="688"/>
                </a:lnTo>
                <a:lnTo>
                  <a:pt x="207" y="696"/>
                </a:lnTo>
                <a:lnTo>
                  <a:pt x="207" y="704"/>
                </a:lnTo>
                <a:lnTo>
                  <a:pt x="207" y="712"/>
                </a:lnTo>
                <a:lnTo>
                  <a:pt x="207" y="719"/>
                </a:lnTo>
                <a:lnTo>
                  <a:pt x="208" y="727"/>
                </a:lnTo>
                <a:lnTo>
                  <a:pt x="209" y="735"/>
                </a:lnTo>
                <a:lnTo>
                  <a:pt x="211" y="743"/>
                </a:lnTo>
                <a:lnTo>
                  <a:pt x="213" y="751"/>
                </a:lnTo>
                <a:lnTo>
                  <a:pt x="216" y="759"/>
                </a:lnTo>
                <a:lnTo>
                  <a:pt x="220" y="767"/>
                </a:lnTo>
                <a:lnTo>
                  <a:pt x="224" y="776"/>
                </a:lnTo>
                <a:lnTo>
                  <a:pt x="229" y="785"/>
                </a:lnTo>
                <a:lnTo>
                  <a:pt x="234" y="795"/>
                </a:lnTo>
                <a:lnTo>
                  <a:pt x="239" y="804"/>
                </a:lnTo>
                <a:lnTo>
                  <a:pt x="244" y="815"/>
                </a:lnTo>
                <a:lnTo>
                  <a:pt x="248" y="825"/>
                </a:lnTo>
                <a:lnTo>
                  <a:pt x="252" y="836"/>
                </a:lnTo>
                <a:lnTo>
                  <a:pt x="256" y="846"/>
                </a:lnTo>
                <a:lnTo>
                  <a:pt x="260" y="858"/>
                </a:lnTo>
                <a:lnTo>
                  <a:pt x="264" y="869"/>
                </a:lnTo>
                <a:lnTo>
                  <a:pt x="268" y="880"/>
                </a:lnTo>
                <a:lnTo>
                  <a:pt x="272" y="891"/>
                </a:lnTo>
                <a:lnTo>
                  <a:pt x="276" y="902"/>
                </a:lnTo>
                <a:lnTo>
                  <a:pt x="280" y="912"/>
                </a:lnTo>
                <a:lnTo>
                  <a:pt x="284" y="923"/>
                </a:lnTo>
                <a:lnTo>
                  <a:pt x="289" y="933"/>
                </a:lnTo>
                <a:lnTo>
                  <a:pt x="294" y="942"/>
                </a:lnTo>
                <a:lnTo>
                  <a:pt x="300" y="950"/>
                </a:lnTo>
                <a:lnTo>
                  <a:pt x="299" y="950"/>
                </a:lnTo>
                <a:lnTo>
                  <a:pt x="300" y="950"/>
                </a:lnTo>
                <a:lnTo>
                  <a:pt x="302" y="952"/>
                </a:lnTo>
                <a:lnTo>
                  <a:pt x="305" y="953"/>
                </a:lnTo>
                <a:lnTo>
                  <a:pt x="308" y="954"/>
                </a:lnTo>
                <a:lnTo>
                  <a:pt x="311" y="954"/>
                </a:lnTo>
                <a:lnTo>
                  <a:pt x="314" y="953"/>
                </a:lnTo>
                <a:lnTo>
                  <a:pt x="316" y="950"/>
                </a:lnTo>
                <a:lnTo>
                  <a:pt x="318" y="946"/>
                </a:lnTo>
                <a:lnTo>
                  <a:pt x="318" y="940"/>
                </a:lnTo>
                <a:lnTo>
                  <a:pt x="317" y="934"/>
                </a:lnTo>
                <a:lnTo>
                  <a:pt x="315" y="926"/>
                </a:lnTo>
                <a:lnTo>
                  <a:pt x="313" y="917"/>
                </a:lnTo>
                <a:lnTo>
                  <a:pt x="310" y="908"/>
                </a:lnTo>
                <a:lnTo>
                  <a:pt x="307" y="899"/>
                </a:lnTo>
                <a:lnTo>
                  <a:pt x="304" y="889"/>
                </a:lnTo>
                <a:lnTo>
                  <a:pt x="301" y="880"/>
                </a:lnTo>
                <a:lnTo>
                  <a:pt x="298" y="870"/>
                </a:lnTo>
                <a:lnTo>
                  <a:pt x="295" y="860"/>
                </a:lnTo>
                <a:lnTo>
                  <a:pt x="293" y="851"/>
                </a:lnTo>
                <a:lnTo>
                  <a:pt x="292" y="843"/>
                </a:lnTo>
                <a:lnTo>
                  <a:pt x="290" y="835"/>
                </a:lnTo>
                <a:lnTo>
                  <a:pt x="291" y="828"/>
                </a:lnTo>
                <a:lnTo>
                  <a:pt x="295" y="838"/>
                </a:lnTo>
                <a:lnTo>
                  <a:pt x="298" y="848"/>
                </a:lnTo>
                <a:lnTo>
                  <a:pt x="302" y="860"/>
                </a:lnTo>
                <a:lnTo>
                  <a:pt x="306" y="872"/>
                </a:lnTo>
                <a:lnTo>
                  <a:pt x="309" y="884"/>
                </a:lnTo>
                <a:lnTo>
                  <a:pt x="313" y="896"/>
                </a:lnTo>
                <a:lnTo>
                  <a:pt x="316" y="908"/>
                </a:lnTo>
                <a:lnTo>
                  <a:pt x="320" y="920"/>
                </a:lnTo>
                <a:lnTo>
                  <a:pt x="324" y="932"/>
                </a:lnTo>
                <a:lnTo>
                  <a:pt x="327" y="943"/>
                </a:lnTo>
                <a:lnTo>
                  <a:pt x="331" y="952"/>
                </a:lnTo>
                <a:lnTo>
                  <a:pt x="334" y="961"/>
                </a:lnTo>
                <a:lnTo>
                  <a:pt x="338" y="968"/>
                </a:lnTo>
                <a:lnTo>
                  <a:pt x="342" y="973"/>
                </a:lnTo>
                <a:lnTo>
                  <a:pt x="346" y="977"/>
                </a:lnTo>
                <a:lnTo>
                  <a:pt x="350" y="979"/>
                </a:lnTo>
                <a:lnTo>
                  <a:pt x="354" y="979"/>
                </a:lnTo>
                <a:lnTo>
                  <a:pt x="358" y="978"/>
                </a:lnTo>
                <a:lnTo>
                  <a:pt x="360" y="975"/>
                </a:lnTo>
                <a:lnTo>
                  <a:pt x="362" y="972"/>
                </a:lnTo>
                <a:lnTo>
                  <a:pt x="363" y="968"/>
                </a:lnTo>
                <a:lnTo>
                  <a:pt x="363" y="963"/>
                </a:lnTo>
                <a:lnTo>
                  <a:pt x="362" y="957"/>
                </a:lnTo>
                <a:lnTo>
                  <a:pt x="361" y="951"/>
                </a:lnTo>
                <a:lnTo>
                  <a:pt x="360" y="944"/>
                </a:lnTo>
                <a:lnTo>
                  <a:pt x="358" y="938"/>
                </a:lnTo>
                <a:lnTo>
                  <a:pt x="356" y="931"/>
                </a:lnTo>
                <a:lnTo>
                  <a:pt x="355" y="924"/>
                </a:lnTo>
                <a:lnTo>
                  <a:pt x="353" y="917"/>
                </a:lnTo>
                <a:lnTo>
                  <a:pt x="351" y="911"/>
                </a:lnTo>
                <a:lnTo>
                  <a:pt x="350" y="906"/>
                </a:lnTo>
                <a:lnTo>
                  <a:pt x="348" y="900"/>
                </a:lnTo>
                <a:lnTo>
                  <a:pt x="346" y="888"/>
                </a:lnTo>
                <a:lnTo>
                  <a:pt x="344" y="877"/>
                </a:lnTo>
                <a:lnTo>
                  <a:pt x="342" y="868"/>
                </a:lnTo>
                <a:lnTo>
                  <a:pt x="340" y="859"/>
                </a:lnTo>
                <a:lnTo>
                  <a:pt x="338" y="851"/>
                </a:lnTo>
                <a:lnTo>
                  <a:pt x="336" y="843"/>
                </a:lnTo>
                <a:lnTo>
                  <a:pt x="332" y="834"/>
                </a:lnTo>
                <a:lnTo>
                  <a:pt x="328" y="826"/>
                </a:lnTo>
                <a:lnTo>
                  <a:pt x="332" y="836"/>
                </a:lnTo>
                <a:lnTo>
                  <a:pt x="337" y="848"/>
                </a:lnTo>
                <a:lnTo>
                  <a:pt x="341" y="861"/>
                </a:lnTo>
                <a:lnTo>
                  <a:pt x="345" y="875"/>
                </a:lnTo>
                <a:lnTo>
                  <a:pt x="349" y="890"/>
                </a:lnTo>
                <a:lnTo>
                  <a:pt x="353" y="904"/>
                </a:lnTo>
                <a:lnTo>
                  <a:pt x="357" y="918"/>
                </a:lnTo>
                <a:lnTo>
                  <a:pt x="362" y="932"/>
                </a:lnTo>
                <a:lnTo>
                  <a:pt x="366" y="945"/>
                </a:lnTo>
                <a:lnTo>
                  <a:pt x="371" y="956"/>
                </a:lnTo>
                <a:lnTo>
                  <a:pt x="376" y="967"/>
                </a:lnTo>
                <a:lnTo>
                  <a:pt x="382" y="974"/>
                </a:lnTo>
                <a:lnTo>
                  <a:pt x="388" y="979"/>
                </a:lnTo>
                <a:lnTo>
                  <a:pt x="395" y="982"/>
                </a:lnTo>
                <a:lnTo>
                  <a:pt x="402" y="981"/>
                </a:lnTo>
                <a:lnTo>
                  <a:pt x="410" y="977"/>
                </a:lnTo>
                <a:lnTo>
                  <a:pt x="411" y="975"/>
                </a:lnTo>
                <a:lnTo>
                  <a:pt x="412" y="972"/>
                </a:lnTo>
                <a:lnTo>
                  <a:pt x="411" y="966"/>
                </a:lnTo>
                <a:lnTo>
                  <a:pt x="410" y="959"/>
                </a:lnTo>
                <a:lnTo>
                  <a:pt x="408" y="950"/>
                </a:lnTo>
                <a:lnTo>
                  <a:pt x="406" y="940"/>
                </a:lnTo>
                <a:lnTo>
                  <a:pt x="403" y="930"/>
                </a:lnTo>
                <a:lnTo>
                  <a:pt x="400" y="918"/>
                </a:lnTo>
                <a:lnTo>
                  <a:pt x="396" y="906"/>
                </a:lnTo>
                <a:lnTo>
                  <a:pt x="393" y="893"/>
                </a:lnTo>
                <a:lnTo>
                  <a:pt x="389" y="880"/>
                </a:lnTo>
                <a:lnTo>
                  <a:pt x="386" y="868"/>
                </a:lnTo>
                <a:lnTo>
                  <a:pt x="382" y="855"/>
                </a:lnTo>
                <a:lnTo>
                  <a:pt x="378" y="842"/>
                </a:lnTo>
                <a:lnTo>
                  <a:pt x="376" y="831"/>
                </a:lnTo>
                <a:lnTo>
                  <a:pt x="373" y="820"/>
                </a:lnTo>
                <a:lnTo>
                  <a:pt x="376" y="828"/>
                </a:lnTo>
                <a:lnTo>
                  <a:pt x="379" y="838"/>
                </a:lnTo>
                <a:lnTo>
                  <a:pt x="382" y="848"/>
                </a:lnTo>
                <a:lnTo>
                  <a:pt x="386" y="858"/>
                </a:lnTo>
                <a:lnTo>
                  <a:pt x="391" y="869"/>
                </a:lnTo>
                <a:lnTo>
                  <a:pt x="396" y="880"/>
                </a:lnTo>
                <a:lnTo>
                  <a:pt x="400" y="890"/>
                </a:lnTo>
                <a:lnTo>
                  <a:pt x="406" y="901"/>
                </a:lnTo>
                <a:lnTo>
                  <a:pt x="410" y="911"/>
                </a:lnTo>
                <a:lnTo>
                  <a:pt x="415" y="920"/>
                </a:lnTo>
                <a:lnTo>
                  <a:pt x="419" y="928"/>
                </a:lnTo>
                <a:lnTo>
                  <a:pt x="424" y="934"/>
                </a:lnTo>
                <a:lnTo>
                  <a:pt x="428" y="940"/>
                </a:lnTo>
                <a:lnTo>
                  <a:pt x="431" y="945"/>
                </a:lnTo>
                <a:lnTo>
                  <a:pt x="435" y="947"/>
                </a:lnTo>
                <a:lnTo>
                  <a:pt x="437" y="948"/>
                </a:lnTo>
                <a:lnTo>
                  <a:pt x="442" y="948"/>
                </a:lnTo>
                <a:lnTo>
                  <a:pt x="445" y="946"/>
                </a:lnTo>
                <a:lnTo>
                  <a:pt x="448" y="944"/>
                </a:lnTo>
                <a:lnTo>
                  <a:pt x="449" y="941"/>
                </a:lnTo>
                <a:lnTo>
                  <a:pt x="450" y="936"/>
                </a:lnTo>
                <a:lnTo>
                  <a:pt x="451" y="930"/>
                </a:lnTo>
                <a:lnTo>
                  <a:pt x="450" y="923"/>
                </a:lnTo>
                <a:lnTo>
                  <a:pt x="449" y="915"/>
                </a:lnTo>
                <a:lnTo>
                  <a:pt x="447" y="906"/>
                </a:lnTo>
                <a:lnTo>
                  <a:pt x="445" y="897"/>
                </a:lnTo>
                <a:lnTo>
                  <a:pt x="443" y="887"/>
                </a:lnTo>
                <a:lnTo>
                  <a:pt x="439" y="876"/>
                </a:lnTo>
                <a:lnTo>
                  <a:pt x="437" y="865"/>
                </a:lnTo>
                <a:lnTo>
                  <a:pt x="433" y="854"/>
                </a:lnTo>
                <a:lnTo>
                  <a:pt x="429" y="842"/>
                </a:lnTo>
                <a:lnTo>
                  <a:pt x="425" y="830"/>
                </a:lnTo>
                <a:lnTo>
                  <a:pt x="421" y="816"/>
                </a:lnTo>
                <a:lnTo>
                  <a:pt x="417" y="805"/>
                </a:lnTo>
                <a:lnTo>
                  <a:pt x="412" y="796"/>
                </a:lnTo>
                <a:lnTo>
                  <a:pt x="408" y="787"/>
                </a:lnTo>
                <a:lnTo>
                  <a:pt x="404" y="778"/>
                </a:lnTo>
                <a:lnTo>
                  <a:pt x="400" y="771"/>
                </a:lnTo>
                <a:lnTo>
                  <a:pt x="395" y="763"/>
                </a:lnTo>
                <a:lnTo>
                  <a:pt x="390" y="754"/>
                </a:lnTo>
                <a:lnTo>
                  <a:pt x="392" y="757"/>
                </a:lnTo>
                <a:lnTo>
                  <a:pt x="392" y="755"/>
                </a:lnTo>
                <a:lnTo>
                  <a:pt x="391" y="751"/>
                </a:lnTo>
                <a:lnTo>
                  <a:pt x="391" y="747"/>
                </a:lnTo>
                <a:lnTo>
                  <a:pt x="392" y="746"/>
                </a:lnTo>
                <a:lnTo>
                  <a:pt x="396" y="748"/>
                </a:lnTo>
                <a:lnTo>
                  <a:pt x="403" y="757"/>
                </a:lnTo>
                <a:lnTo>
                  <a:pt x="415" y="774"/>
                </a:lnTo>
                <a:lnTo>
                  <a:pt x="420" y="781"/>
                </a:lnTo>
                <a:lnTo>
                  <a:pt x="425" y="787"/>
                </a:lnTo>
                <a:lnTo>
                  <a:pt x="429" y="793"/>
                </a:lnTo>
                <a:lnTo>
                  <a:pt x="434" y="799"/>
                </a:lnTo>
                <a:lnTo>
                  <a:pt x="439" y="805"/>
                </a:lnTo>
                <a:lnTo>
                  <a:pt x="444" y="811"/>
                </a:lnTo>
                <a:lnTo>
                  <a:pt x="449" y="816"/>
                </a:lnTo>
                <a:lnTo>
                  <a:pt x="454" y="823"/>
                </a:lnTo>
                <a:lnTo>
                  <a:pt x="462" y="826"/>
                </a:lnTo>
                <a:lnTo>
                  <a:pt x="468" y="825"/>
                </a:lnTo>
                <a:lnTo>
                  <a:pt x="471" y="822"/>
                </a:lnTo>
                <a:lnTo>
                  <a:pt x="473" y="817"/>
                </a:lnTo>
                <a:lnTo>
                  <a:pt x="473" y="809"/>
                </a:lnTo>
                <a:lnTo>
                  <a:pt x="471" y="799"/>
                </a:lnTo>
                <a:lnTo>
                  <a:pt x="469" y="786"/>
                </a:lnTo>
                <a:lnTo>
                  <a:pt x="464" y="771"/>
                </a:lnTo>
                <a:lnTo>
                  <a:pt x="462" y="765"/>
                </a:lnTo>
                <a:lnTo>
                  <a:pt x="459" y="759"/>
                </a:lnTo>
                <a:lnTo>
                  <a:pt x="457" y="753"/>
                </a:lnTo>
                <a:lnTo>
                  <a:pt x="454" y="747"/>
                </a:lnTo>
                <a:lnTo>
                  <a:pt x="450" y="741"/>
                </a:lnTo>
                <a:lnTo>
                  <a:pt x="447" y="735"/>
                </a:lnTo>
                <a:lnTo>
                  <a:pt x="443" y="729"/>
                </a:lnTo>
                <a:lnTo>
                  <a:pt x="440" y="723"/>
                </a:lnTo>
                <a:lnTo>
                  <a:pt x="436" y="718"/>
                </a:lnTo>
                <a:lnTo>
                  <a:pt x="432" y="713"/>
                </a:lnTo>
                <a:lnTo>
                  <a:pt x="428" y="707"/>
                </a:lnTo>
                <a:lnTo>
                  <a:pt x="425" y="702"/>
                </a:lnTo>
                <a:lnTo>
                  <a:pt x="421" y="697"/>
                </a:lnTo>
                <a:lnTo>
                  <a:pt x="417" y="692"/>
                </a:lnTo>
                <a:lnTo>
                  <a:pt x="413" y="687"/>
                </a:lnTo>
                <a:lnTo>
                  <a:pt x="410" y="682"/>
                </a:lnTo>
                <a:lnTo>
                  <a:pt x="408" y="679"/>
                </a:lnTo>
                <a:lnTo>
                  <a:pt x="406" y="677"/>
                </a:lnTo>
                <a:lnTo>
                  <a:pt x="404" y="674"/>
                </a:lnTo>
                <a:lnTo>
                  <a:pt x="403" y="672"/>
                </a:lnTo>
                <a:lnTo>
                  <a:pt x="401" y="670"/>
                </a:lnTo>
                <a:lnTo>
                  <a:pt x="400" y="669"/>
                </a:lnTo>
                <a:lnTo>
                  <a:pt x="398" y="667"/>
                </a:lnTo>
                <a:lnTo>
                  <a:pt x="396" y="665"/>
                </a:lnTo>
                <a:lnTo>
                  <a:pt x="391" y="662"/>
                </a:lnTo>
                <a:lnTo>
                  <a:pt x="388" y="658"/>
                </a:lnTo>
                <a:lnTo>
                  <a:pt x="384" y="654"/>
                </a:lnTo>
                <a:lnTo>
                  <a:pt x="380" y="650"/>
                </a:lnTo>
                <a:lnTo>
                  <a:pt x="377" y="647"/>
                </a:lnTo>
                <a:lnTo>
                  <a:pt x="374" y="643"/>
                </a:lnTo>
                <a:lnTo>
                  <a:pt x="370" y="640"/>
                </a:lnTo>
                <a:lnTo>
                  <a:pt x="367" y="636"/>
                </a:lnTo>
                <a:lnTo>
                  <a:pt x="362" y="631"/>
                </a:lnTo>
                <a:lnTo>
                  <a:pt x="357" y="626"/>
                </a:lnTo>
                <a:lnTo>
                  <a:pt x="351" y="622"/>
                </a:lnTo>
                <a:lnTo>
                  <a:pt x="346" y="618"/>
                </a:lnTo>
                <a:lnTo>
                  <a:pt x="339" y="614"/>
                </a:lnTo>
                <a:lnTo>
                  <a:pt x="332" y="611"/>
                </a:lnTo>
                <a:lnTo>
                  <a:pt x="325" y="608"/>
                </a:lnTo>
                <a:lnTo>
                  <a:pt x="318" y="605"/>
                </a:lnTo>
                <a:lnTo>
                  <a:pt x="312" y="585"/>
                </a:lnTo>
                <a:lnTo>
                  <a:pt x="309" y="570"/>
                </a:lnTo>
                <a:lnTo>
                  <a:pt x="306" y="558"/>
                </a:lnTo>
                <a:lnTo>
                  <a:pt x="304" y="547"/>
                </a:lnTo>
                <a:lnTo>
                  <a:pt x="302" y="538"/>
                </a:lnTo>
                <a:lnTo>
                  <a:pt x="300" y="530"/>
                </a:lnTo>
                <a:lnTo>
                  <a:pt x="299" y="523"/>
                </a:lnTo>
                <a:lnTo>
                  <a:pt x="297" y="516"/>
                </a:lnTo>
                <a:lnTo>
                  <a:pt x="296" y="509"/>
                </a:lnTo>
                <a:lnTo>
                  <a:pt x="294" y="503"/>
                </a:lnTo>
                <a:lnTo>
                  <a:pt x="293" y="497"/>
                </a:lnTo>
                <a:lnTo>
                  <a:pt x="292" y="489"/>
                </a:lnTo>
                <a:lnTo>
                  <a:pt x="290" y="481"/>
                </a:lnTo>
                <a:lnTo>
                  <a:pt x="288" y="472"/>
                </a:lnTo>
                <a:lnTo>
                  <a:pt x="286" y="461"/>
                </a:lnTo>
                <a:lnTo>
                  <a:pt x="284" y="449"/>
                </a:lnTo>
                <a:lnTo>
                  <a:pt x="281" y="435"/>
                </a:lnTo>
                <a:lnTo>
                  <a:pt x="271" y="354"/>
                </a:lnTo>
                <a:lnTo>
                  <a:pt x="271" y="351"/>
                </a:lnTo>
                <a:lnTo>
                  <a:pt x="270" y="345"/>
                </a:lnTo>
                <a:lnTo>
                  <a:pt x="270" y="336"/>
                </a:lnTo>
                <a:lnTo>
                  <a:pt x="269" y="326"/>
                </a:lnTo>
                <a:lnTo>
                  <a:pt x="268" y="316"/>
                </a:lnTo>
                <a:lnTo>
                  <a:pt x="267" y="306"/>
                </a:lnTo>
                <a:lnTo>
                  <a:pt x="266" y="300"/>
                </a:lnTo>
                <a:lnTo>
                  <a:pt x="266" y="297"/>
                </a:lnTo>
                <a:lnTo>
                  <a:pt x="265" y="285"/>
                </a:lnTo>
                <a:lnTo>
                  <a:pt x="263" y="274"/>
                </a:lnTo>
                <a:lnTo>
                  <a:pt x="261" y="262"/>
                </a:lnTo>
                <a:lnTo>
                  <a:pt x="258" y="250"/>
                </a:lnTo>
                <a:lnTo>
                  <a:pt x="256" y="239"/>
                </a:lnTo>
                <a:lnTo>
                  <a:pt x="253" y="228"/>
                </a:lnTo>
                <a:lnTo>
                  <a:pt x="249" y="217"/>
                </a:lnTo>
                <a:lnTo>
                  <a:pt x="246" y="206"/>
                </a:lnTo>
                <a:lnTo>
                  <a:pt x="243" y="194"/>
                </a:lnTo>
                <a:lnTo>
                  <a:pt x="239" y="183"/>
                </a:lnTo>
                <a:lnTo>
                  <a:pt x="235" y="172"/>
                </a:lnTo>
                <a:lnTo>
                  <a:pt x="231" y="161"/>
                </a:lnTo>
                <a:lnTo>
                  <a:pt x="227" y="150"/>
                </a:lnTo>
                <a:lnTo>
                  <a:pt x="223" y="139"/>
                </a:lnTo>
                <a:lnTo>
                  <a:pt x="219" y="128"/>
                </a:lnTo>
                <a:lnTo>
                  <a:pt x="215" y="116"/>
                </a:lnTo>
                <a:lnTo>
                  <a:pt x="214" y="111"/>
                </a:lnTo>
                <a:lnTo>
                  <a:pt x="212" y="105"/>
                </a:lnTo>
                <a:lnTo>
                  <a:pt x="210" y="98"/>
                </a:lnTo>
                <a:lnTo>
                  <a:pt x="208" y="91"/>
                </a:lnTo>
                <a:lnTo>
                  <a:pt x="206" y="84"/>
                </a:lnTo>
                <a:lnTo>
                  <a:pt x="204" y="76"/>
                </a:lnTo>
                <a:lnTo>
                  <a:pt x="202" y="67"/>
                </a:lnTo>
                <a:lnTo>
                  <a:pt x="200" y="58"/>
                </a:lnTo>
                <a:lnTo>
                  <a:pt x="198" y="50"/>
                </a:lnTo>
                <a:lnTo>
                  <a:pt x="196" y="42"/>
                </a:lnTo>
                <a:lnTo>
                  <a:pt x="194" y="33"/>
                </a:lnTo>
                <a:lnTo>
                  <a:pt x="192" y="26"/>
                </a:lnTo>
                <a:lnTo>
                  <a:pt x="190" y="18"/>
                </a:lnTo>
                <a:lnTo>
                  <a:pt x="189" y="12"/>
                </a:lnTo>
                <a:lnTo>
                  <a:pt x="187" y="6"/>
                </a:lnTo>
                <a:lnTo>
                  <a:pt x="185" y="0"/>
                </a:lnTo>
                <a:lnTo>
                  <a:pt x="0" y="2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69" name="Freeform 4">
            <a:extLst>
              <a:ext uri="{FF2B5EF4-FFF2-40B4-BE49-F238E27FC236}">
                <a16:creationId xmlns:a16="http://schemas.microsoft.com/office/drawing/2014/main" id="{187A3BA4-6482-EA69-FC32-155594B62764}"/>
              </a:ext>
            </a:extLst>
          </p:cNvPr>
          <p:cNvSpPr>
            <a:spLocks/>
          </p:cNvSpPr>
          <p:nvPr/>
        </p:nvSpPr>
        <p:spPr bwMode="auto">
          <a:xfrm>
            <a:off x="7466013" y="4598988"/>
            <a:ext cx="57150" cy="39687"/>
          </a:xfrm>
          <a:custGeom>
            <a:avLst/>
            <a:gdLst>
              <a:gd name="T0" fmla="*/ 2147483646 w 36"/>
              <a:gd name="T1" fmla="*/ 0 h 25"/>
              <a:gd name="T2" fmla="*/ 2147483646 w 36"/>
              <a:gd name="T3" fmla="*/ 0 h 25"/>
              <a:gd name="T4" fmla="*/ 2147483646 w 36"/>
              <a:gd name="T5" fmla="*/ 2147483646 h 25"/>
              <a:gd name="T6" fmla="*/ 2147483646 w 36"/>
              <a:gd name="T7" fmla="*/ 2147483646 h 25"/>
              <a:gd name="T8" fmla="*/ 2147483646 w 36"/>
              <a:gd name="T9" fmla="*/ 2147483646 h 25"/>
              <a:gd name="T10" fmla="*/ 2147483646 w 36"/>
              <a:gd name="T11" fmla="*/ 2147483646 h 25"/>
              <a:gd name="T12" fmla="*/ 2147483646 w 36"/>
              <a:gd name="T13" fmla="*/ 2147483646 h 25"/>
              <a:gd name="T14" fmla="*/ 2147483646 w 36"/>
              <a:gd name="T15" fmla="*/ 2147483646 h 25"/>
              <a:gd name="T16" fmla="*/ 2147483646 w 36"/>
              <a:gd name="T17" fmla="*/ 2147483646 h 25"/>
              <a:gd name="T18" fmla="*/ 0 w 36"/>
              <a:gd name="T19" fmla="*/ 2147483646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25">
                <a:moveTo>
                  <a:pt x="35" y="0"/>
                </a:moveTo>
                <a:lnTo>
                  <a:pt x="35" y="0"/>
                </a:lnTo>
                <a:lnTo>
                  <a:pt x="26" y="1"/>
                </a:lnTo>
                <a:lnTo>
                  <a:pt x="19" y="4"/>
                </a:lnTo>
                <a:lnTo>
                  <a:pt x="14" y="7"/>
                </a:lnTo>
                <a:lnTo>
                  <a:pt x="10" y="10"/>
                </a:lnTo>
                <a:lnTo>
                  <a:pt x="7" y="14"/>
                </a:lnTo>
                <a:lnTo>
                  <a:pt x="5" y="18"/>
                </a:lnTo>
                <a:lnTo>
                  <a:pt x="2" y="21"/>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0" name="Freeform 5">
            <a:extLst>
              <a:ext uri="{FF2B5EF4-FFF2-40B4-BE49-F238E27FC236}">
                <a16:creationId xmlns:a16="http://schemas.microsoft.com/office/drawing/2014/main" id="{38C58FDF-3E0C-72A7-AC07-96B9A1D4B79D}"/>
              </a:ext>
            </a:extLst>
          </p:cNvPr>
          <p:cNvSpPr>
            <a:spLocks/>
          </p:cNvSpPr>
          <p:nvPr/>
        </p:nvSpPr>
        <p:spPr bwMode="auto">
          <a:xfrm>
            <a:off x="7581900" y="4660900"/>
            <a:ext cx="147638" cy="144463"/>
          </a:xfrm>
          <a:custGeom>
            <a:avLst/>
            <a:gdLst>
              <a:gd name="T0" fmla="*/ 2147483646 w 93"/>
              <a:gd name="T1" fmla="*/ 2147483646 h 91"/>
              <a:gd name="T2" fmla="*/ 2147483646 w 93"/>
              <a:gd name="T3" fmla="*/ 2147483646 h 91"/>
              <a:gd name="T4" fmla="*/ 2147483646 w 93"/>
              <a:gd name="T5" fmla="*/ 2147483646 h 91"/>
              <a:gd name="T6" fmla="*/ 2147483646 w 93"/>
              <a:gd name="T7" fmla="*/ 2147483646 h 91"/>
              <a:gd name="T8" fmla="*/ 2147483646 w 93"/>
              <a:gd name="T9" fmla="*/ 2147483646 h 91"/>
              <a:gd name="T10" fmla="*/ 2147483646 w 93"/>
              <a:gd name="T11" fmla="*/ 2147483646 h 91"/>
              <a:gd name="T12" fmla="*/ 2147483646 w 93"/>
              <a:gd name="T13" fmla="*/ 2147483646 h 91"/>
              <a:gd name="T14" fmla="*/ 2147483646 w 93"/>
              <a:gd name="T15" fmla="*/ 2147483646 h 91"/>
              <a:gd name="T16" fmla="*/ 2147483646 w 93"/>
              <a:gd name="T17" fmla="*/ 2147483646 h 91"/>
              <a:gd name="T18" fmla="*/ 2147483646 w 93"/>
              <a:gd name="T19" fmla="*/ 2147483646 h 91"/>
              <a:gd name="T20" fmla="*/ 2147483646 w 93"/>
              <a:gd name="T21" fmla="*/ 2147483646 h 91"/>
              <a:gd name="T22" fmla="*/ 2147483646 w 93"/>
              <a:gd name="T23" fmla="*/ 2147483646 h 91"/>
              <a:gd name="T24" fmla="*/ 2147483646 w 93"/>
              <a:gd name="T25" fmla="*/ 2147483646 h 91"/>
              <a:gd name="T26" fmla="*/ 2147483646 w 93"/>
              <a:gd name="T27" fmla="*/ 2147483646 h 91"/>
              <a:gd name="T28" fmla="*/ 2147483646 w 93"/>
              <a:gd name="T29" fmla="*/ 2147483646 h 91"/>
              <a:gd name="T30" fmla="*/ 0 w 93"/>
              <a:gd name="T31" fmla="*/ 2147483646 h 91"/>
              <a:gd name="T32" fmla="*/ 0 w 93"/>
              <a:gd name="T33" fmla="*/ 2147483646 h 91"/>
              <a:gd name="T34" fmla="*/ 0 w 93"/>
              <a:gd name="T35" fmla="*/ 0 h 91"/>
              <a:gd name="T36" fmla="*/ 0 w 93"/>
              <a:gd name="T37" fmla="*/ 2147483646 h 91"/>
              <a:gd name="T38" fmla="*/ 2147483646 w 93"/>
              <a:gd name="T39" fmla="*/ 2147483646 h 91"/>
              <a:gd name="T40" fmla="*/ 2147483646 w 93"/>
              <a:gd name="T41" fmla="*/ 2147483646 h 91"/>
              <a:gd name="T42" fmla="*/ 2147483646 w 93"/>
              <a:gd name="T43" fmla="*/ 2147483646 h 91"/>
              <a:gd name="T44" fmla="*/ 2147483646 w 93"/>
              <a:gd name="T45" fmla="*/ 2147483646 h 91"/>
              <a:gd name="T46" fmla="*/ 2147483646 w 93"/>
              <a:gd name="T47" fmla="*/ 2147483646 h 91"/>
              <a:gd name="T48" fmla="*/ 2147483646 w 93"/>
              <a:gd name="T49" fmla="*/ 2147483646 h 91"/>
              <a:gd name="T50" fmla="*/ 2147483646 w 93"/>
              <a:gd name="T51" fmla="*/ 2147483646 h 91"/>
              <a:gd name="T52" fmla="*/ 2147483646 w 93"/>
              <a:gd name="T53" fmla="*/ 2147483646 h 91"/>
              <a:gd name="T54" fmla="*/ 2147483646 w 93"/>
              <a:gd name="T55" fmla="*/ 2147483646 h 91"/>
              <a:gd name="T56" fmla="*/ 2147483646 w 93"/>
              <a:gd name="T57" fmla="*/ 2147483646 h 91"/>
              <a:gd name="T58" fmla="*/ 2147483646 w 93"/>
              <a:gd name="T59" fmla="*/ 2147483646 h 91"/>
              <a:gd name="T60" fmla="*/ 2147483646 w 93"/>
              <a:gd name="T61" fmla="*/ 2147483646 h 91"/>
              <a:gd name="T62" fmla="*/ 2147483646 w 93"/>
              <a:gd name="T63" fmla="*/ 2147483646 h 91"/>
              <a:gd name="T64" fmla="*/ 2147483646 w 93"/>
              <a:gd name="T65" fmla="*/ 2147483646 h 91"/>
              <a:gd name="T66" fmla="*/ 2147483646 w 93"/>
              <a:gd name="T67" fmla="*/ 2147483646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1">
                <a:moveTo>
                  <a:pt x="66" y="85"/>
                </a:moveTo>
                <a:lnTo>
                  <a:pt x="66" y="85"/>
                </a:lnTo>
                <a:lnTo>
                  <a:pt x="58" y="83"/>
                </a:lnTo>
                <a:lnTo>
                  <a:pt x="50" y="81"/>
                </a:lnTo>
                <a:lnTo>
                  <a:pt x="42" y="78"/>
                </a:lnTo>
                <a:lnTo>
                  <a:pt x="35" y="75"/>
                </a:lnTo>
                <a:lnTo>
                  <a:pt x="29" y="71"/>
                </a:lnTo>
                <a:lnTo>
                  <a:pt x="23" y="66"/>
                </a:lnTo>
                <a:lnTo>
                  <a:pt x="18" y="61"/>
                </a:lnTo>
                <a:lnTo>
                  <a:pt x="14" y="55"/>
                </a:lnTo>
                <a:lnTo>
                  <a:pt x="10" y="49"/>
                </a:lnTo>
                <a:lnTo>
                  <a:pt x="7" y="43"/>
                </a:lnTo>
                <a:lnTo>
                  <a:pt x="5" y="36"/>
                </a:lnTo>
                <a:lnTo>
                  <a:pt x="3" y="29"/>
                </a:lnTo>
                <a:lnTo>
                  <a:pt x="1" y="22"/>
                </a:lnTo>
                <a:lnTo>
                  <a:pt x="0" y="15"/>
                </a:lnTo>
                <a:lnTo>
                  <a:pt x="0" y="7"/>
                </a:lnTo>
                <a:lnTo>
                  <a:pt x="0" y="0"/>
                </a:lnTo>
                <a:lnTo>
                  <a:pt x="0" y="9"/>
                </a:lnTo>
                <a:lnTo>
                  <a:pt x="1" y="18"/>
                </a:lnTo>
                <a:lnTo>
                  <a:pt x="3" y="27"/>
                </a:lnTo>
                <a:lnTo>
                  <a:pt x="6" y="35"/>
                </a:lnTo>
                <a:lnTo>
                  <a:pt x="10" y="43"/>
                </a:lnTo>
                <a:lnTo>
                  <a:pt x="15" y="51"/>
                </a:lnTo>
                <a:lnTo>
                  <a:pt x="20" y="58"/>
                </a:lnTo>
                <a:lnTo>
                  <a:pt x="26" y="64"/>
                </a:lnTo>
                <a:lnTo>
                  <a:pt x="33" y="70"/>
                </a:lnTo>
                <a:lnTo>
                  <a:pt x="40" y="75"/>
                </a:lnTo>
                <a:lnTo>
                  <a:pt x="48" y="79"/>
                </a:lnTo>
                <a:lnTo>
                  <a:pt x="57" y="83"/>
                </a:lnTo>
                <a:lnTo>
                  <a:pt x="65" y="86"/>
                </a:lnTo>
                <a:lnTo>
                  <a:pt x="74" y="88"/>
                </a:lnTo>
                <a:lnTo>
                  <a:pt x="83" y="89"/>
                </a:lnTo>
                <a:lnTo>
                  <a:pt x="92" y="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1" name="Freeform 6">
            <a:extLst>
              <a:ext uri="{FF2B5EF4-FFF2-40B4-BE49-F238E27FC236}">
                <a16:creationId xmlns:a16="http://schemas.microsoft.com/office/drawing/2014/main" id="{693100A1-3875-5B1E-8DC4-38667AF5F2F7}"/>
              </a:ext>
            </a:extLst>
          </p:cNvPr>
          <p:cNvSpPr>
            <a:spLocks/>
          </p:cNvSpPr>
          <p:nvPr/>
        </p:nvSpPr>
        <p:spPr bwMode="auto">
          <a:xfrm>
            <a:off x="7548563" y="4294188"/>
            <a:ext cx="26987" cy="192087"/>
          </a:xfrm>
          <a:custGeom>
            <a:avLst/>
            <a:gdLst>
              <a:gd name="T0" fmla="*/ 0 w 17"/>
              <a:gd name="T1" fmla="*/ 0 h 121"/>
              <a:gd name="T2" fmla="*/ 0 w 17"/>
              <a:gd name="T3" fmla="*/ 0 h 121"/>
              <a:gd name="T4" fmla="*/ 0 w 17"/>
              <a:gd name="T5" fmla="*/ 2147483646 h 121"/>
              <a:gd name="T6" fmla="*/ 0 w 17"/>
              <a:gd name="T7" fmla="*/ 2147483646 h 121"/>
              <a:gd name="T8" fmla="*/ 0 w 17"/>
              <a:gd name="T9" fmla="*/ 2147483646 h 121"/>
              <a:gd name="T10" fmla="*/ 0 w 17"/>
              <a:gd name="T11" fmla="*/ 2147483646 h 121"/>
              <a:gd name="T12" fmla="*/ 0 w 17"/>
              <a:gd name="T13" fmla="*/ 2147483646 h 121"/>
              <a:gd name="T14" fmla="*/ 2147483646 w 17"/>
              <a:gd name="T15" fmla="*/ 2147483646 h 121"/>
              <a:gd name="T16" fmla="*/ 2147483646 w 17"/>
              <a:gd name="T17" fmla="*/ 2147483646 h 121"/>
              <a:gd name="T18" fmla="*/ 2147483646 w 17"/>
              <a:gd name="T19" fmla="*/ 2147483646 h 121"/>
              <a:gd name="T20" fmla="*/ 2147483646 w 17"/>
              <a:gd name="T21" fmla="*/ 2147483646 h 121"/>
              <a:gd name="T22" fmla="*/ 2147483646 w 17"/>
              <a:gd name="T23" fmla="*/ 2147483646 h 121"/>
              <a:gd name="T24" fmla="*/ 2147483646 w 17"/>
              <a:gd name="T25" fmla="*/ 2147483646 h 121"/>
              <a:gd name="T26" fmla="*/ 2147483646 w 17"/>
              <a:gd name="T27" fmla="*/ 2147483646 h 121"/>
              <a:gd name="T28" fmla="*/ 2147483646 w 17"/>
              <a:gd name="T29" fmla="*/ 2147483646 h 121"/>
              <a:gd name="T30" fmla="*/ 2147483646 w 17"/>
              <a:gd name="T31" fmla="*/ 2147483646 h 121"/>
              <a:gd name="T32" fmla="*/ 2147483646 w 17"/>
              <a:gd name="T33" fmla="*/ 2147483646 h 121"/>
              <a:gd name="T34" fmla="*/ 2147483646 w 17"/>
              <a:gd name="T35" fmla="*/ 2147483646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21">
                <a:moveTo>
                  <a:pt x="0" y="0"/>
                </a:moveTo>
                <a:lnTo>
                  <a:pt x="0" y="0"/>
                </a:lnTo>
                <a:lnTo>
                  <a:pt x="0" y="7"/>
                </a:lnTo>
                <a:lnTo>
                  <a:pt x="0" y="15"/>
                </a:lnTo>
                <a:lnTo>
                  <a:pt x="0" y="23"/>
                </a:lnTo>
                <a:lnTo>
                  <a:pt x="0" y="31"/>
                </a:lnTo>
                <a:lnTo>
                  <a:pt x="0" y="38"/>
                </a:lnTo>
                <a:lnTo>
                  <a:pt x="1" y="46"/>
                </a:lnTo>
                <a:lnTo>
                  <a:pt x="2" y="53"/>
                </a:lnTo>
                <a:lnTo>
                  <a:pt x="2" y="61"/>
                </a:lnTo>
                <a:lnTo>
                  <a:pt x="4" y="69"/>
                </a:lnTo>
                <a:lnTo>
                  <a:pt x="5" y="76"/>
                </a:lnTo>
                <a:lnTo>
                  <a:pt x="7" y="84"/>
                </a:lnTo>
                <a:lnTo>
                  <a:pt x="10" y="91"/>
                </a:lnTo>
                <a:lnTo>
                  <a:pt x="10" y="98"/>
                </a:lnTo>
                <a:lnTo>
                  <a:pt x="13" y="105"/>
                </a:lnTo>
                <a:lnTo>
                  <a:pt x="14" y="113"/>
                </a:lnTo>
                <a:lnTo>
                  <a:pt x="16" y="12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2" name="Freeform 7">
            <a:extLst>
              <a:ext uri="{FF2B5EF4-FFF2-40B4-BE49-F238E27FC236}">
                <a16:creationId xmlns:a16="http://schemas.microsoft.com/office/drawing/2014/main" id="{C974EC72-7CAC-DB4B-AB18-56A77430EA61}"/>
              </a:ext>
            </a:extLst>
          </p:cNvPr>
          <p:cNvSpPr>
            <a:spLocks/>
          </p:cNvSpPr>
          <p:nvPr/>
        </p:nvSpPr>
        <p:spPr bwMode="auto">
          <a:xfrm>
            <a:off x="7540625" y="4662488"/>
            <a:ext cx="173038" cy="179387"/>
          </a:xfrm>
          <a:custGeom>
            <a:avLst/>
            <a:gdLst>
              <a:gd name="T0" fmla="*/ 2147483646 w 109"/>
              <a:gd name="T1" fmla="*/ 2147483646 h 113"/>
              <a:gd name="T2" fmla="*/ 2147483646 w 109"/>
              <a:gd name="T3" fmla="*/ 2147483646 h 113"/>
              <a:gd name="T4" fmla="*/ 2147483646 w 109"/>
              <a:gd name="T5" fmla="*/ 2147483646 h 113"/>
              <a:gd name="T6" fmla="*/ 2147483646 w 109"/>
              <a:gd name="T7" fmla="*/ 2147483646 h 113"/>
              <a:gd name="T8" fmla="*/ 2147483646 w 109"/>
              <a:gd name="T9" fmla="*/ 2147483646 h 113"/>
              <a:gd name="T10" fmla="*/ 2147483646 w 109"/>
              <a:gd name="T11" fmla="*/ 2147483646 h 113"/>
              <a:gd name="T12" fmla="*/ 2147483646 w 109"/>
              <a:gd name="T13" fmla="*/ 2147483646 h 113"/>
              <a:gd name="T14" fmla="*/ 2147483646 w 109"/>
              <a:gd name="T15" fmla="*/ 2147483646 h 113"/>
              <a:gd name="T16" fmla="*/ 2147483646 w 109"/>
              <a:gd name="T17" fmla="*/ 2147483646 h 113"/>
              <a:gd name="T18" fmla="*/ 2147483646 w 109"/>
              <a:gd name="T19" fmla="*/ 2147483646 h 113"/>
              <a:gd name="T20" fmla="*/ 0 w 109"/>
              <a:gd name="T21" fmla="*/ 2147483646 h 113"/>
              <a:gd name="T22" fmla="*/ 2147483646 w 109"/>
              <a:gd name="T23" fmla="*/ 2147483646 h 113"/>
              <a:gd name="T24" fmla="*/ 2147483646 w 109"/>
              <a:gd name="T25" fmla="*/ 2147483646 h 113"/>
              <a:gd name="T26" fmla="*/ 2147483646 w 109"/>
              <a:gd name="T27" fmla="*/ 2147483646 h 113"/>
              <a:gd name="T28" fmla="*/ 2147483646 w 109"/>
              <a:gd name="T29" fmla="*/ 2147483646 h 113"/>
              <a:gd name="T30" fmla="*/ 2147483646 w 109"/>
              <a:gd name="T31" fmla="*/ 2147483646 h 113"/>
              <a:gd name="T32" fmla="*/ 2147483646 w 109"/>
              <a:gd name="T33" fmla="*/ 2147483646 h 113"/>
              <a:gd name="T34" fmla="*/ 2147483646 w 109"/>
              <a:gd name="T35" fmla="*/ 2147483646 h 113"/>
              <a:gd name="T36" fmla="*/ 2147483646 w 109"/>
              <a:gd name="T37" fmla="*/ 2147483646 h 113"/>
              <a:gd name="T38" fmla="*/ 2147483646 w 109"/>
              <a:gd name="T39" fmla="*/ 2147483646 h 113"/>
              <a:gd name="T40" fmla="*/ 2147483646 w 109"/>
              <a:gd name="T41" fmla="*/ 2147483646 h 113"/>
              <a:gd name="T42" fmla="*/ 2147483646 w 109"/>
              <a:gd name="T43" fmla="*/ 0 h 113"/>
              <a:gd name="T44" fmla="*/ 2147483646 w 109"/>
              <a:gd name="T45" fmla="*/ 2147483646 h 113"/>
              <a:gd name="T46" fmla="*/ 2147483646 w 109"/>
              <a:gd name="T47" fmla="*/ 2147483646 h 113"/>
              <a:gd name="T48" fmla="*/ 2147483646 w 109"/>
              <a:gd name="T49" fmla="*/ 2147483646 h 113"/>
              <a:gd name="T50" fmla="*/ 2147483646 w 109"/>
              <a:gd name="T51" fmla="*/ 2147483646 h 113"/>
              <a:gd name="T52" fmla="*/ 2147483646 w 109"/>
              <a:gd name="T53" fmla="*/ 2147483646 h 113"/>
              <a:gd name="T54" fmla="*/ 2147483646 w 109"/>
              <a:gd name="T55" fmla="*/ 2147483646 h 113"/>
              <a:gd name="T56" fmla="*/ 2147483646 w 109"/>
              <a:gd name="T57" fmla="*/ 2147483646 h 113"/>
              <a:gd name="T58" fmla="*/ 2147483646 w 109"/>
              <a:gd name="T59" fmla="*/ 2147483646 h 113"/>
              <a:gd name="T60" fmla="*/ 2147483646 w 109"/>
              <a:gd name="T61" fmla="*/ 2147483646 h 113"/>
              <a:gd name="T62" fmla="*/ 2147483646 w 109"/>
              <a:gd name="T63" fmla="*/ 2147483646 h 113"/>
              <a:gd name="T64" fmla="*/ 2147483646 w 109"/>
              <a:gd name="T65" fmla="*/ 2147483646 h 113"/>
              <a:gd name="T66" fmla="*/ 2147483646 w 109"/>
              <a:gd name="T67" fmla="*/ 2147483646 h 113"/>
              <a:gd name="T68" fmla="*/ 2147483646 w 109"/>
              <a:gd name="T69" fmla="*/ 2147483646 h 113"/>
              <a:gd name="T70" fmla="*/ 2147483646 w 109"/>
              <a:gd name="T71" fmla="*/ 2147483646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3" name="Freeform 8">
            <a:extLst>
              <a:ext uri="{FF2B5EF4-FFF2-40B4-BE49-F238E27FC236}">
                <a16:creationId xmlns:a16="http://schemas.microsoft.com/office/drawing/2014/main" id="{9F863D58-DECF-8A3A-1A85-1591C2BA932C}"/>
              </a:ext>
            </a:extLst>
          </p:cNvPr>
          <p:cNvSpPr>
            <a:spLocks/>
          </p:cNvSpPr>
          <p:nvPr/>
        </p:nvSpPr>
        <p:spPr bwMode="auto">
          <a:xfrm>
            <a:off x="7540625" y="4662488"/>
            <a:ext cx="173038" cy="179387"/>
          </a:xfrm>
          <a:custGeom>
            <a:avLst/>
            <a:gdLst>
              <a:gd name="T0" fmla="*/ 2147483646 w 109"/>
              <a:gd name="T1" fmla="*/ 2147483646 h 113"/>
              <a:gd name="T2" fmla="*/ 2147483646 w 109"/>
              <a:gd name="T3" fmla="*/ 2147483646 h 113"/>
              <a:gd name="T4" fmla="*/ 2147483646 w 109"/>
              <a:gd name="T5" fmla="*/ 2147483646 h 113"/>
              <a:gd name="T6" fmla="*/ 2147483646 w 109"/>
              <a:gd name="T7" fmla="*/ 2147483646 h 113"/>
              <a:gd name="T8" fmla="*/ 2147483646 w 109"/>
              <a:gd name="T9" fmla="*/ 2147483646 h 113"/>
              <a:gd name="T10" fmla="*/ 2147483646 w 109"/>
              <a:gd name="T11" fmla="*/ 2147483646 h 113"/>
              <a:gd name="T12" fmla="*/ 2147483646 w 109"/>
              <a:gd name="T13" fmla="*/ 2147483646 h 113"/>
              <a:gd name="T14" fmla="*/ 2147483646 w 109"/>
              <a:gd name="T15" fmla="*/ 2147483646 h 113"/>
              <a:gd name="T16" fmla="*/ 2147483646 w 109"/>
              <a:gd name="T17" fmla="*/ 2147483646 h 113"/>
              <a:gd name="T18" fmla="*/ 2147483646 w 109"/>
              <a:gd name="T19" fmla="*/ 2147483646 h 113"/>
              <a:gd name="T20" fmla="*/ 2147483646 w 109"/>
              <a:gd name="T21" fmla="*/ 2147483646 h 113"/>
              <a:gd name="T22" fmla="*/ 0 w 109"/>
              <a:gd name="T23" fmla="*/ 2147483646 h 113"/>
              <a:gd name="T24" fmla="*/ 2147483646 w 109"/>
              <a:gd name="T25" fmla="*/ 2147483646 h 113"/>
              <a:gd name="T26" fmla="*/ 2147483646 w 109"/>
              <a:gd name="T27" fmla="*/ 2147483646 h 113"/>
              <a:gd name="T28" fmla="*/ 2147483646 w 109"/>
              <a:gd name="T29" fmla="*/ 2147483646 h 113"/>
              <a:gd name="T30" fmla="*/ 2147483646 w 109"/>
              <a:gd name="T31" fmla="*/ 2147483646 h 113"/>
              <a:gd name="T32" fmla="*/ 2147483646 w 109"/>
              <a:gd name="T33" fmla="*/ 2147483646 h 113"/>
              <a:gd name="T34" fmla="*/ 2147483646 w 109"/>
              <a:gd name="T35" fmla="*/ 2147483646 h 113"/>
              <a:gd name="T36" fmla="*/ 2147483646 w 109"/>
              <a:gd name="T37" fmla="*/ 2147483646 h 113"/>
              <a:gd name="T38" fmla="*/ 2147483646 w 109"/>
              <a:gd name="T39" fmla="*/ 2147483646 h 113"/>
              <a:gd name="T40" fmla="*/ 2147483646 w 109"/>
              <a:gd name="T41" fmla="*/ 0 h 113"/>
              <a:gd name="T42" fmla="*/ 2147483646 w 109"/>
              <a:gd name="T43" fmla="*/ 0 h 113"/>
              <a:gd name="T44" fmla="*/ 2147483646 w 109"/>
              <a:gd name="T45" fmla="*/ 2147483646 h 113"/>
              <a:gd name="T46" fmla="*/ 2147483646 w 109"/>
              <a:gd name="T47" fmla="*/ 2147483646 h 113"/>
              <a:gd name="T48" fmla="*/ 2147483646 w 109"/>
              <a:gd name="T49" fmla="*/ 2147483646 h 113"/>
              <a:gd name="T50" fmla="*/ 2147483646 w 109"/>
              <a:gd name="T51" fmla="*/ 2147483646 h 113"/>
              <a:gd name="T52" fmla="*/ 2147483646 w 109"/>
              <a:gd name="T53" fmla="*/ 2147483646 h 113"/>
              <a:gd name="T54" fmla="*/ 2147483646 w 109"/>
              <a:gd name="T55" fmla="*/ 2147483646 h 113"/>
              <a:gd name="T56" fmla="*/ 2147483646 w 109"/>
              <a:gd name="T57" fmla="*/ 2147483646 h 113"/>
              <a:gd name="T58" fmla="*/ 2147483646 w 109"/>
              <a:gd name="T59" fmla="*/ 2147483646 h 113"/>
              <a:gd name="T60" fmla="*/ 2147483646 w 109"/>
              <a:gd name="T61" fmla="*/ 2147483646 h 113"/>
              <a:gd name="T62" fmla="*/ 2147483646 w 109"/>
              <a:gd name="T63" fmla="*/ 2147483646 h 113"/>
              <a:gd name="T64" fmla="*/ 2147483646 w 109"/>
              <a:gd name="T65" fmla="*/ 2147483646 h 113"/>
              <a:gd name="T66" fmla="*/ 2147483646 w 109"/>
              <a:gd name="T67" fmla="*/ 2147483646 h 113"/>
              <a:gd name="T68" fmla="*/ 2147483646 w 109"/>
              <a:gd name="T69" fmla="*/ 2147483646 h 113"/>
              <a:gd name="T70" fmla="*/ 2147483646 w 109"/>
              <a:gd name="T71" fmla="*/ 2147483646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8" y="104"/>
                </a:ln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4" name="Freeform 9">
            <a:extLst>
              <a:ext uri="{FF2B5EF4-FFF2-40B4-BE49-F238E27FC236}">
                <a16:creationId xmlns:a16="http://schemas.microsoft.com/office/drawing/2014/main" id="{DB868A39-0F4D-D289-FFFE-25FD8D7A1B5B}"/>
              </a:ext>
            </a:extLst>
          </p:cNvPr>
          <p:cNvSpPr>
            <a:spLocks/>
          </p:cNvSpPr>
          <p:nvPr/>
        </p:nvSpPr>
        <p:spPr bwMode="auto">
          <a:xfrm>
            <a:off x="7696200" y="4913313"/>
            <a:ext cx="26988" cy="26987"/>
          </a:xfrm>
          <a:custGeom>
            <a:avLst/>
            <a:gdLst>
              <a:gd name="T0" fmla="*/ 2147483646 w 17"/>
              <a:gd name="T1" fmla="*/ 2147483646 h 17"/>
              <a:gd name="T2" fmla="*/ 2147483646 w 17"/>
              <a:gd name="T3" fmla="*/ 2147483646 h 17"/>
              <a:gd name="T4" fmla="*/ 2147483646 w 17"/>
              <a:gd name="T5" fmla="*/ 2147483646 h 17"/>
              <a:gd name="T6" fmla="*/ 2147483646 w 17"/>
              <a:gd name="T7" fmla="*/ 0 h 17"/>
              <a:gd name="T8" fmla="*/ 2147483646 w 17"/>
              <a:gd name="T9" fmla="*/ 0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0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6"/>
                </a:moveTo>
                <a:lnTo>
                  <a:pt x="16" y="6"/>
                </a:lnTo>
                <a:lnTo>
                  <a:pt x="16" y="3"/>
                </a:lnTo>
                <a:lnTo>
                  <a:pt x="14" y="0"/>
                </a:lnTo>
                <a:lnTo>
                  <a:pt x="13" y="0"/>
                </a:lnTo>
                <a:lnTo>
                  <a:pt x="11" y="3"/>
                </a:lnTo>
                <a:lnTo>
                  <a:pt x="9" y="6"/>
                </a:lnTo>
                <a:lnTo>
                  <a:pt x="6" y="12"/>
                </a:lnTo>
                <a:lnTo>
                  <a:pt x="4"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5" name="Freeform 10">
            <a:extLst>
              <a:ext uri="{FF2B5EF4-FFF2-40B4-BE49-F238E27FC236}">
                <a16:creationId xmlns:a16="http://schemas.microsoft.com/office/drawing/2014/main" id="{40971D4D-A9B7-8630-9A6D-C31D904C568D}"/>
              </a:ext>
            </a:extLst>
          </p:cNvPr>
          <p:cNvSpPr>
            <a:spLocks/>
          </p:cNvSpPr>
          <p:nvPr/>
        </p:nvSpPr>
        <p:spPr bwMode="auto">
          <a:xfrm>
            <a:off x="7618413" y="4926013"/>
            <a:ext cx="44450" cy="26987"/>
          </a:xfrm>
          <a:custGeom>
            <a:avLst/>
            <a:gdLst>
              <a:gd name="T0" fmla="*/ 2147483646 w 28"/>
              <a:gd name="T1" fmla="*/ 0 h 17"/>
              <a:gd name="T2" fmla="*/ 2147483646 w 28"/>
              <a:gd name="T3" fmla="*/ 0 h 17"/>
              <a:gd name="T4" fmla="*/ 2147483646 w 28"/>
              <a:gd name="T5" fmla="*/ 2147483646 h 17"/>
              <a:gd name="T6" fmla="*/ 2147483646 w 28"/>
              <a:gd name="T7" fmla="*/ 2147483646 h 17"/>
              <a:gd name="T8" fmla="*/ 2147483646 w 28"/>
              <a:gd name="T9" fmla="*/ 2147483646 h 17"/>
              <a:gd name="T10" fmla="*/ 2147483646 w 28"/>
              <a:gd name="T11" fmla="*/ 2147483646 h 17"/>
              <a:gd name="T12" fmla="*/ 2147483646 w 28"/>
              <a:gd name="T13" fmla="*/ 2147483646 h 17"/>
              <a:gd name="T14" fmla="*/ 2147483646 w 28"/>
              <a:gd name="T15" fmla="*/ 2147483646 h 17"/>
              <a:gd name="T16" fmla="*/ 2147483646 w 28"/>
              <a:gd name="T17" fmla="*/ 2147483646 h 17"/>
              <a:gd name="T18" fmla="*/ 0 w 28"/>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17">
                <a:moveTo>
                  <a:pt x="27" y="0"/>
                </a:moveTo>
                <a:lnTo>
                  <a:pt x="27" y="0"/>
                </a:lnTo>
                <a:lnTo>
                  <a:pt x="24" y="5"/>
                </a:lnTo>
                <a:lnTo>
                  <a:pt x="21" y="5"/>
                </a:lnTo>
                <a:lnTo>
                  <a:pt x="17" y="5"/>
                </a:lnTo>
                <a:lnTo>
                  <a:pt x="14" y="5"/>
                </a:lnTo>
                <a:lnTo>
                  <a:pt x="10" y="5"/>
                </a:lnTo>
                <a:lnTo>
                  <a:pt x="7" y="5"/>
                </a:lnTo>
                <a:lnTo>
                  <a:pt x="4" y="5"/>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6" name="Freeform 11">
            <a:extLst>
              <a:ext uri="{FF2B5EF4-FFF2-40B4-BE49-F238E27FC236}">
                <a16:creationId xmlns:a16="http://schemas.microsoft.com/office/drawing/2014/main" id="{D8FAEC41-DB3F-8792-304D-8A6CD4767404}"/>
              </a:ext>
            </a:extLst>
          </p:cNvPr>
          <p:cNvSpPr>
            <a:spLocks/>
          </p:cNvSpPr>
          <p:nvPr/>
        </p:nvSpPr>
        <p:spPr bwMode="auto">
          <a:xfrm>
            <a:off x="7531100" y="4935538"/>
            <a:ext cx="68263" cy="26987"/>
          </a:xfrm>
          <a:custGeom>
            <a:avLst/>
            <a:gdLst>
              <a:gd name="T0" fmla="*/ 2147483646 w 43"/>
              <a:gd name="T1" fmla="*/ 0 h 17"/>
              <a:gd name="T2" fmla="*/ 2147483646 w 43"/>
              <a:gd name="T3" fmla="*/ 0 h 17"/>
              <a:gd name="T4" fmla="*/ 2147483646 w 43"/>
              <a:gd name="T5" fmla="*/ 0 h 17"/>
              <a:gd name="T6" fmla="*/ 2147483646 w 43"/>
              <a:gd name="T7" fmla="*/ 2147483646 h 17"/>
              <a:gd name="T8" fmla="*/ 2147483646 w 43"/>
              <a:gd name="T9" fmla="*/ 2147483646 h 17"/>
              <a:gd name="T10" fmla="*/ 2147483646 w 43"/>
              <a:gd name="T11" fmla="*/ 2147483646 h 17"/>
              <a:gd name="T12" fmla="*/ 2147483646 w 43"/>
              <a:gd name="T13" fmla="*/ 2147483646 h 17"/>
              <a:gd name="T14" fmla="*/ 2147483646 w 43"/>
              <a:gd name="T15" fmla="*/ 2147483646 h 17"/>
              <a:gd name="T16" fmla="*/ 2147483646 w 43"/>
              <a:gd name="T17" fmla="*/ 2147483646 h 17"/>
              <a:gd name="T18" fmla="*/ 0 w 43"/>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17">
                <a:moveTo>
                  <a:pt x="42" y="0"/>
                </a:moveTo>
                <a:lnTo>
                  <a:pt x="42" y="0"/>
                </a:lnTo>
                <a:lnTo>
                  <a:pt x="37" y="0"/>
                </a:lnTo>
                <a:lnTo>
                  <a:pt x="31" y="5"/>
                </a:lnTo>
                <a:lnTo>
                  <a:pt x="26" y="10"/>
                </a:lnTo>
                <a:lnTo>
                  <a:pt x="20" y="16"/>
                </a:lnTo>
                <a:lnTo>
                  <a:pt x="15" y="16"/>
                </a:lnTo>
                <a:lnTo>
                  <a:pt x="10" y="10"/>
                </a:lnTo>
                <a:lnTo>
                  <a:pt x="5" y="10"/>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7" name="Freeform 12">
            <a:extLst>
              <a:ext uri="{FF2B5EF4-FFF2-40B4-BE49-F238E27FC236}">
                <a16:creationId xmlns:a16="http://schemas.microsoft.com/office/drawing/2014/main" id="{7A9A2EC0-EBBE-3B1E-35DA-593E0C42EE5F}"/>
              </a:ext>
            </a:extLst>
          </p:cNvPr>
          <p:cNvSpPr>
            <a:spLocks/>
          </p:cNvSpPr>
          <p:nvPr/>
        </p:nvSpPr>
        <p:spPr bwMode="auto">
          <a:xfrm>
            <a:off x="7513638" y="4826000"/>
            <a:ext cx="152400" cy="26988"/>
          </a:xfrm>
          <a:custGeom>
            <a:avLst/>
            <a:gdLst>
              <a:gd name="T0" fmla="*/ 2147483646 w 96"/>
              <a:gd name="T1" fmla="*/ 2147483646 h 17"/>
              <a:gd name="T2" fmla="*/ 2147483646 w 96"/>
              <a:gd name="T3" fmla="*/ 2147483646 h 17"/>
              <a:gd name="T4" fmla="*/ 2147483646 w 96"/>
              <a:gd name="T5" fmla="*/ 2147483646 h 17"/>
              <a:gd name="T6" fmla="*/ 2147483646 w 96"/>
              <a:gd name="T7" fmla="*/ 2147483646 h 17"/>
              <a:gd name="T8" fmla="*/ 2147483646 w 96"/>
              <a:gd name="T9" fmla="*/ 2147483646 h 17"/>
              <a:gd name="T10" fmla="*/ 2147483646 w 96"/>
              <a:gd name="T11" fmla="*/ 2147483646 h 17"/>
              <a:gd name="T12" fmla="*/ 2147483646 w 96"/>
              <a:gd name="T13" fmla="*/ 2147483646 h 17"/>
              <a:gd name="T14" fmla="*/ 2147483646 w 96"/>
              <a:gd name="T15" fmla="*/ 2147483646 h 17"/>
              <a:gd name="T16" fmla="*/ 2147483646 w 96"/>
              <a:gd name="T17" fmla="*/ 2147483646 h 17"/>
              <a:gd name="T18" fmla="*/ 2147483646 w 96"/>
              <a:gd name="T19" fmla="*/ 2147483646 h 17"/>
              <a:gd name="T20" fmla="*/ 2147483646 w 96"/>
              <a:gd name="T21" fmla="*/ 0 h 17"/>
              <a:gd name="T22" fmla="*/ 2147483646 w 96"/>
              <a:gd name="T23" fmla="*/ 0 h 17"/>
              <a:gd name="T24" fmla="*/ 2147483646 w 96"/>
              <a:gd name="T25" fmla="*/ 0 h 17"/>
              <a:gd name="T26" fmla="*/ 2147483646 w 96"/>
              <a:gd name="T27" fmla="*/ 2147483646 h 17"/>
              <a:gd name="T28" fmla="*/ 2147483646 w 96"/>
              <a:gd name="T29" fmla="*/ 2147483646 h 17"/>
              <a:gd name="T30" fmla="*/ 2147483646 w 96"/>
              <a:gd name="T31" fmla="*/ 2147483646 h 17"/>
              <a:gd name="T32" fmla="*/ 2147483646 w 96"/>
              <a:gd name="T33" fmla="*/ 2147483646 h 17"/>
              <a:gd name="T34" fmla="*/ 0 w 96"/>
              <a:gd name="T35" fmla="*/ 214748364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6" h="17">
                <a:moveTo>
                  <a:pt x="95" y="14"/>
                </a:moveTo>
                <a:lnTo>
                  <a:pt x="95" y="14"/>
                </a:lnTo>
                <a:lnTo>
                  <a:pt x="87" y="16"/>
                </a:lnTo>
                <a:lnTo>
                  <a:pt x="78" y="16"/>
                </a:lnTo>
                <a:lnTo>
                  <a:pt x="70" y="14"/>
                </a:lnTo>
                <a:lnTo>
                  <a:pt x="61" y="14"/>
                </a:lnTo>
                <a:lnTo>
                  <a:pt x="54" y="11"/>
                </a:lnTo>
                <a:lnTo>
                  <a:pt x="46" y="10"/>
                </a:lnTo>
                <a:lnTo>
                  <a:pt x="38" y="5"/>
                </a:lnTo>
                <a:lnTo>
                  <a:pt x="31" y="1"/>
                </a:lnTo>
                <a:lnTo>
                  <a:pt x="27" y="0"/>
                </a:lnTo>
                <a:lnTo>
                  <a:pt x="22" y="0"/>
                </a:lnTo>
                <a:lnTo>
                  <a:pt x="18" y="0"/>
                </a:lnTo>
                <a:lnTo>
                  <a:pt x="14" y="1"/>
                </a:lnTo>
                <a:lnTo>
                  <a:pt x="10" y="4"/>
                </a:lnTo>
                <a:lnTo>
                  <a:pt x="6" y="7"/>
                </a:lnTo>
                <a:lnTo>
                  <a:pt x="3" y="11"/>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8" name="Freeform 13">
            <a:extLst>
              <a:ext uri="{FF2B5EF4-FFF2-40B4-BE49-F238E27FC236}">
                <a16:creationId xmlns:a16="http://schemas.microsoft.com/office/drawing/2014/main" id="{AA769CE1-DD10-92D1-A9E4-F95A6C1920F3}"/>
              </a:ext>
            </a:extLst>
          </p:cNvPr>
          <p:cNvSpPr>
            <a:spLocks/>
          </p:cNvSpPr>
          <p:nvPr/>
        </p:nvSpPr>
        <p:spPr bwMode="auto">
          <a:xfrm>
            <a:off x="7477125" y="4811713"/>
            <a:ext cx="55563" cy="26987"/>
          </a:xfrm>
          <a:custGeom>
            <a:avLst/>
            <a:gdLst>
              <a:gd name="T0" fmla="*/ 2147483646 w 35"/>
              <a:gd name="T1" fmla="*/ 2147483646 h 17"/>
              <a:gd name="T2" fmla="*/ 2147483646 w 35"/>
              <a:gd name="T3" fmla="*/ 2147483646 h 17"/>
              <a:gd name="T4" fmla="*/ 2147483646 w 35"/>
              <a:gd name="T5" fmla="*/ 2147483646 h 17"/>
              <a:gd name="T6" fmla="*/ 2147483646 w 35"/>
              <a:gd name="T7" fmla="*/ 2147483646 h 17"/>
              <a:gd name="T8" fmla="*/ 2147483646 w 35"/>
              <a:gd name="T9" fmla="*/ 2147483646 h 17"/>
              <a:gd name="T10" fmla="*/ 2147483646 w 35"/>
              <a:gd name="T11" fmla="*/ 2147483646 h 17"/>
              <a:gd name="T12" fmla="*/ 2147483646 w 35"/>
              <a:gd name="T13" fmla="*/ 2147483646 h 17"/>
              <a:gd name="T14" fmla="*/ 2147483646 w 35"/>
              <a:gd name="T15" fmla="*/ 2147483646 h 17"/>
              <a:gd name="T16" fmla="*/ 2147483646 w 35"/>
              <a:gd name="T17" fmla="*/ 2147483646 h 17"/>
              <a:gd name="T18" fmla="*/ 0 w 3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7">
                <a:moveTo>
                  <a:pt x="34" y="16"/>
                </a:moveTo>
                <a:lnTo>
                  <a:pt x="34" y="16"/>
                </a:lnTo>
                <a:lnTo>
                  <a:pt x="29" y="16"/>
                </a:lnTo>
                <a:lnTo>
                  <a:pt x="25" y="16"/>
                </a:lnTo>
                <a:lnTo>
                  <a:pt x="21" y="14"/>
                </a:lnTo>
                <a:lnTo>
                  <a:pt x="17" y="12"/>
                </a:lnTo>
                <a:lnTo>
                  <a:pt x="13" y="8"/>
                </a:lnTo>
                <a:lnTo>
                  <a:pt x="9" y="6"/>
                </a:lnTo>
                <a:lnTo>
                  <a:pt x="5"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9" name="Freeform 14">
            <a:extLst>
              <a:ext uri="{FF2B5EF4-FFF2-40B4-BE49-F238E27FC236}">
                <a16:creationId xmlns:a16="http://schemas.microsoft.com/office/drawing/2014/main" id="{4A33E821-3929-12D8-BB02-8CB04A7DD57D}"/>
              </a:ext>
            </a:extLst>
          </p:cNvPr>
          <p:cNvSpPr>
            <a:spLocks/>
          </p:cNvSpPr>
          <p:nvPr/>
        </p:nvSpPr>
        <p:spPr bwMode="auto">
          <a:xfrm>
            <a:off x="7489825" y="4827588"/>
            <a:ext cx="26988" cy="26987"/>
          </a:xfrm>
          <a:custGeom>
            <a:avLst/>
            <a:gdLst>
              <a:gd name="T0" fmla="*/ 2147483646 w 17"/>
              <a:gd name="T1" fmla="*/ 0 h 17"/>
              <a:gd name="T2" fmla="*/ 2147483646 w 17"/>
              <a:gd name="T3" fmla="*/ 0 h 17"/>
              <a:gd name="T4" fmla="*/ 2147483646 w 17"/>
              <a:gd name="T5" fmla="*/ 2147483646 h 17"/>
              <a:gd name="T6" fmla="*/ 2147483646 w 17"/>
              <a:gd name="T7" fmla="*/ 2147483646 h 17"/>
              <a:gd name="T8" fmla="*/ 2147483646 w 17"/>
              <a:gd name="T9" fmla="*/ 2147483646 h 17"/>
              <a:gd name="T10" fmla="*/ 0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6" y="0"/>
                </a:lnTo>
                <a:lnTo>
                  <a:pt x="12" y="5"/>
                </a:lnTo>
                <a:lnTo>
                  <a:pt x="6" y="8"/>
                </a:lnTo>
                <a:lnTo>
                  <a:pt x="2" y="10"/>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0" name="Freeform 15">
            <a:extLst>
              <a:ext uri="{FF2B5EF4-FFF2-40B4-BE49-F238E27FC236}">
                <a16:creationId xmlns:a16="http://schemas.microsoft.com/office/drawing/2014/main" id="{E9460092-F845-1A23-D332-F378F8EC00CB}"/>
              </a:ext>
            </a:extLst>
          </p:cNvPr>
          <p:cNvSpPr>
            <a:spLocks/>
          </p:cNvSpPr>
          <p:nvPr/>
        </p:nvSpPr>
        <p:spPr bwMode="auto">
          <a:xfrm>
            <a:off x="7726363" y="4768850"/>
            <a:ext cx="38100" cy="49213"/>
          </a:xfrm>
          <a:custGeom>
            <a:avLst/>
            <a:gdLst>
              <a:gd name="T0" fmla="*/ 2147483646 w 24"/>
              <a:gd name="T1" fmla="*/ 2147483646 h 31"/>
              <a:gd name="T2" fmla="*/ 2147483646 w 24"/>
              <a:gd name="T3" fmla="*/ 2147483646 h 31"/>
              <a:gd name="T4" fmla="*/ 2147483646 w 24"/>
              <a:gd name="T5" fmla="*/ 2147483646 h 31"/>
              <a:gd name="T6" fmla="*/ 2147483646 w 24"/>
              <a:gd name="T7" fmla="*/ 2147483646 h 31"/>
              <a:gd name="T8" fmla="*/ 2147483646 w 24"/>
              <a:gd name="T9" fmla="*/ 2147483646 h 31"/>
              <a:gd name="T10" fmla="*/ 2147483646 w 24"/>
              <a:gd name="T11" fmla="*/ 2147483646 h 31"/>
              <a:gd name="T12" fmla="*/ 2147483646 w 24"/>
              <a:gd name="T13" fmla="*/ 2147483646 h 31"/>
              <a:gd name="T14" fmla="*/ 2147483646 w 24"/>
              <a:gd name="T15" fmla="*/ 2147483646 h 31"/>
              <a:gd name="T16" fmla="*/ 2147483646 w 24"/>
              <a:gd name="T17" fmla="*/ 2147483646 h 31"/>
              <a:gd name="T18" fmla="*/ 2147483646 w 24"/>
              <a:gd name="T19" fmla="*/ 0 h 31"/>
              <a:gd name="T20" fmla="*/ 2147483646 w 24"/>
              <a:gd name="T21" fmla="*/ 2147483646 h 31"/>
              <a:gd name="T22" fmla="*/ 2147483646 w 24"/>
              <a:gd name="T23" fmla="*/ 2147483646 h 31"/>
              <a:gd name="T24" fmla="*/ 2147483646 w 24"/>
              <a:gd name="T25" fmla="*/ 2147483646 h 31"/>
              <a:gd name="T26" fmla="*/ 2147483646 w 24"/>
              <a:gd name="T27" fmla="*/ 2147483646 h 31"/>
              <a:gd name="T28" fmla="*/ 2147483646 w 24"/>
              <a:gd name="T29" fmla="*/ 2147483646 h 31"/>
              <a:gd name="T30" fmla="*/ 2147483646 w 24"/>
              <a:gd name="T31" fmla="*/ 2147483646 h 31"/>
              <a:gd name="T32" fmla="*/ 2147483646 w 24"/>
              <a:gd name="T33" fmla="*/ 2147483646 h 31"/>
              <a:gd name="T34" fmla="*/ 0 w 24"/>
              <a:gd name="T35" fmla="*/ 2147483646 h 31"/>
              <a:gd name="T36" fmla="*/ 2147483646 w 24"/>
              <a:gd name="T37" fmla="*/ 2147483646 h 31"/>
              <a:gd name="T38" fmla="*/ 2147483646 w 24"/>
              <a:gd name="T39" fmla="*/ 2147483646 h 31"/>
              <a:gd name="T40" fmla="*/ 2147483646 w 24"/>
              <a:gd name="T41" fmla="*/ 2147483646 h 31"/>
              <a:gd name="T42" fmla="*/ 2147483646 w 24"/>
              <a:gd name="T43" fmla="*/ 2147483646 h 31"/>
              <a:gd name="T44" fmla="*/ 2147483646 w 24"/>
              <a:gd name="T45" fmla="*/ 2147483646 h 31"/>
              <a:gd name="T46" fmla="*/ 2147483646 w 24"/>
              <a:gd name="T47" fmla="*/ 2147483646 h 31"/>
              <a:gd name="T48" fmla="*/ 2147483646 w 24"/>
              <a:gd name="T49" fmla="*/ 2147483646 h 31"/>
              <a:gd name="T50" fmla="*/ 2147483646 w 24"/>
              <a:gd name="T51" fmla="*/ 2147483646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 h="31">
                <a:moveTo>
                  <a:pt x="7" y="30"/>
                </a:moveTo>
                <a:lnTo>
                  <a:pt x="7" y="30"/>
                </a:lnTo>
                <a:lnTo>
                  <a:pt x="6" y="26"/>
                </a:lnTo>
                <a:lnTo>
                  <a:pt x="6" y="22"/>
                </a:lnTo>
                <a:lnTo>
                  <a:pt x="6" y="18"/>
                </a:lnTo>
                <a:lnTo>
                  <a:pt x="8" y="15"/>
                </a:lnTo>
                <a:lnTo>
                  <a:pt x="9" y="11"/>
                </a:lnTo>
                <a:lnTo>
                  <a:pt x="11" y="7"/>
                </a:lnTo>
                <a:lnTo>
                  <a:pt x="12" y="4"/>
                </a:lnTo>
                <a:lnTo>
                  <a:pt x="13" y="0"/>
                </a:lnTo>
                <a:lnTo>
                  <a:pt x="11" y="3"/>
                </a:lnTo>
                <a:lnTo>
                  <a:pt x="10" y="7"/>
                </a:lnTo>
                <a:lnTo>
                  <a:pt x="9" y="10"/>
                </a:lnTo>
                <a:lnTo>
                  <a:pt x="9" y="13"/>
                </a:lnTo>
                <a:lnTo>
                  <a:pt x="8" y="16"/>
                </a:lnTo>
                <a:lnTo>
                  <a:pt x="6" y="19"/>
                </a:lnTo>
                <a:lnTo>
                  <a:pt x="3" y="21"/>
                </a:lnTo>
                <a:lnTo>
                  <a:pt x="0" y="22"/>
                </a:lnTo>
                <a:lnTo>
                  <a:pt x="3" y="22"/>
                </a:lnTo>
                <a:lnTo>
                  <a:pt x="6" y="22"/>
                </a:lnTo>
                <a:lnTo>
                  <a:pt x="9" y="21"/>
                </a:lnTo>
                <a:lnTo>
                  <a:pt x="12" y="20"/>
                </a:lnTo>
                <a:lnTo>
                  <a:pt x="15" y="19"/>
                </a:lnTo>
                <a:lnTo>
                  <a:pt x="18" y="17"/>
                </a:lnTo>
                <a:lnTo>
                  <a:pt x="20" y="15"/>
                </a:lnTo>
                <a:lnTo>
                  <a:pt x="23"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1" name="Freeform 16">
            <a:extLst>
              <a:ext uri="{FF2B5EF4-FFF2-40B4-BE49-F238E27FC236}">
                <a16:creationId xmlns:a16="http://schemas.microsoft.com/office/drawing/2014/main" id="{FB83E138-BA7B-0D0D-2CB7-BCF32428DC34}"/>
              </a:ext>
            </a:extLst>
          </p:cNvPr>
          <p:cNvSpPr>
            <a:spLocks/>
          </p:cNvSpPr>
          <p:nvPr/>
        </p:nvSpPr>
        <p:spPr bwMode="auto">
          <a:xfrm>
            <a:off x="7742238" y="4876800"/>
            <a:ext cx="26987" cy="26988"/>
          </a:xfrm>
          <a:custGeom>
            <a:avLst/>
            <a:gdLst>
              <a:gd name="T0" fmla="*/ 2147483646 w 17"/>
              <a:gd name="T1" fmla="*/ 0 h 17"/>
              <a:gd name="T2" fmla="*/ 2147483646 w 17"/>
              <a:gd name="T3" fmla="*/ 0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0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3"/>
                </a:lnTo>
                <a:lnTo>
                  <a:pt x="13" y="5"/>
                </a:lnTo>
                <a:lnTo>
                  <a:pt x="11" y="7"/>
                </a:lnTo>
                <a:lnTo>
                  <a:pt x="10" y="10"/>
                </a:lnTo>
                <a:lnTo>
                  <a:pt x="8" y="11"/>
                </a:lnTo>
                <a:lnTo>
                  <a:pt x="5" y="13"/>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2" name="Freeform 17">
            <a:extLst>
              <a:ext uri="{FF2B5EF4-FFF2-40B4-BE49-F238E27FC236}">
                <a16:creationId xmlns:a16="http://schemas.microsoft.com/office/drawing/2014/main" id="{E62785FF-4474-92A6-B297-9668E0DC8AC3}"/>
              </a:ext>
            </a:extLst>
          </p:cNvPr>
          <p:cNvSpPr>
            <a:spLocks/>
          </p:cNvSpPr>
          <p:nvPr/>
        </p:nvSpPr>
        <p:spPr bwMode="auto">
          <a:xfrm>
            <a:off x="7115175" y="3648075"/>
            <a:ext cx="26988" cy="26988"/>
          </a:xfrm>
          <a:custGeom>
            <a:avLst/>
            <a:gdLst>
              <a:gd name="T0" fmla="*/ 2147483646 w 17"/>
              <a:gd name="T1" fmla="*/ 2147483646 h 17"/>
              <a:gd name="T2" fmla="*/ 2147483646 w 17"/>
              <a:gd name="T3" fmla="*/ 0 h 17"/>
              <a:gd name="T4" fmla="*/ 2147483646 w 17"/>
              <a:gd name="T5" fmla="*/ 0 h 17"/>
              <a:gd name="T6" fmla="*/ 2147483646 w 17"/>
              <a:gd name="T7" fmla="*/ 0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8" y="0"/>
                </a:lnTo>
                <a:lnTo>
                  <a:pt x="4" y="0"/>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3" name="Freeform 18">
            <a:extLst>
              <a:ext uri="{FF2B5EF4-FFF2-40B4-BE49-F238E27FC236}">
                <a16:creationId xmlns:a16="http://schemas.microsoft.com/office/drawing/2014/main" id="{FF0007A7-9C5B-38B5-C7F1-FD039AA1AA9E}"/>
              </a:ext>
            </a:extLst>
          </p:cNvPr>
          <p:cNvSpPr>
            <a:spLocks/>
          </p:cNvSpPr>
          <p:nvPr/>
        </p:nvSpPr>
        <p:spPr bwMode="auto">
          <a:xfrm>
            <a:off x="7115175" y="3649663"/>
            <a:ext cx="26988" cy="125412"/>
          </a:xfrm>
          <a:custGeom>
            <a:avLst/>
            <a:gdLst>
              <a:gd name="T0" fmla="*/ 2147483646 w 17"/>
              <a:gd name="T1" fmla="*/ 2147483646 h 79"/>
              <a:gd name="T2" fmla="*/ 2147483646 w 17"/>
              <a:gd name="T3" fmla="*/ 2147483646 h 79"/>
              <a:gd name="T4" fmla="*/ 2147483646 w 17"/>
              <a:gd name="T5" fmla="*/ 2147483646 h 79"/>
              <a:gd name="T6" fmla="*/ 2147483646 w 17"/>
              <a:gd name="T7" fmla="*/ 2147483646 h 79"/>
              <a:gd name="T8" fmla="*/ 2147483646 w 17"/>
              <a:gd name="T9" fmla="*/ 2147483646 h 79"/>
              <a:gd name="T10" fmla="*/ 2147483646 w 17"/>
              <a:gd name="T11" fmla="*/ 2147483646 h 79"/>
              <a:gd name="T12" fmla="*/ 2147483646 w 17"/>
              <a:gd name="T13" fmla="*/ 2147483646 h 79"/>
              <a:gd name="T14" fmla="*/ 2147483646 w 17"/>
              <a:gd name="T15" fmla="*/ 2147483646 h 79"/>
              <a:gd name="T16" fmla="*/ 2147483646 w 17"/>
              <a:gd name="T17" fmla="*/ 2147483646 h 79"/>
              <a:gd name="T18" fmla="*/ 2147483646 w 17"/>
              <a:gd name="T19" fmla="*/ 2147483646 h 79"/>
              <a:gd name="T20" fmla="*/ 2147483646 w 17"/>
              <a:gd name="T21" fmla="*/ 2147483646 h 79"/>
              <a:gd name="T22" fmla="*/ 2147483646 w 17"/>
              <a:gd name="T23" fmla="*/ 2147483646 h 79"/>
              <a:gd name="T24" fmla="*/ 2147483646 w 17"/>
              <a:gd name="T25" fmla="*/ 2147483646 h 79"/>
              <a:gd name="T26" fmla="*/ 2147483646 w 17"/>
              <a:gd name="T27" fmla="*/ 2147483646 h 79"/>
              <a:gd name="T28" fmla="*/ 2147483646 w 17"/>
              <a:gd name="T29" fmla="*/ 2147483646 h 79"/>
              <a:gd name="T30" fmla="*/ 2147483646 w 17"/>
              <a:gd name="T31" fmla="*/ 2147483646 h 79"/>
              <a:gd name="T32" fmla="*/ 2147483646 w 17"/>
              <a:gd name="T33" fmla="*/ 2147483646 h 79"/>
              <a:gd name="T34" fmla="*/ 2147483646 w 17"/>
              <a:gd name="T35" fmla="*/ 0 h 79"/>
              <a:gd name="T36" fmla="*/ 0 w 17"/>
              <a:gd name="T37" fmla="*/ 2147483646 h 79"/>
              <a:gd name="T38" fmla="*/ 2147483646 w 17"/>
              <a:gd name="T39" fmla="*/ 2147483646 h 79"/>
              <a:gd name="T40" fmla="*/ 2147483646 w 17"/>
              <a:gd name="T41" fmla="*/ 2147483646 h 79"/>
              <a:gd name="T42" fmla="*/ 2147483646 w 17"/>
              <a:gd name="T43" fmla="*/ 2147483646 h 79"/>
              <a:gd name="T44" fmla="*/ 2147483646 w 17"/>
              <a:gd name="T45" fmla="*/ 2147483646 h 79"/>
              <a:gd name="T46" fmla="*/ 2147483646 w 17"/>
              <a:gd name="T47" fmla="*/ 2147483646 h 79"/>
              <a:gd name="T48" fmla="*/ 2147483646 w 17"/>
              <a:gd name="T49" fmla="*/ 2147483646 h 79"/>
              <a:gd name="T50" fmla="*/ 2147483646 w 17"/>
              <a:gd name="T51" fmla="*/ 2147483646 h 79"/>
              <a:gd name="T52" fmla="*/ 2147483646 w 17"/>
              <a:gd name="T53" fmla="*/ 2147483646 h 79"/>
              <a:gd name="T54" fmla="*/ 2147483646 w 17"/>
              <a:gd name="T55" fmla="*/ 2147483646 h 79"/>
              <a:gd name="T56" fmla="*/ 2147483646 w 17"/>
              <a:gd name="T57" fmla="*/ 2147483646 h 79"/>
              <a:gd name="T58" fmla="*/ 2147483646 w 17"/>
              <a:gd name="T59" fmla="*/ 2147483646 h 79"/>
              <a:gd name="T60" fmla="*/ 2147483646 w 17"/>
              <a:gd name="T61" fmla="*/ 2147483646 h 79"/>
              <a:gd name="T62" fmla="*/ 2147483646 w 17"/>
              <a:gd name="T63" fmla="*/ 2147483646 h 79"/>
              <a:gd name="T64" fmla="*/ 2147483646 w 17"/>
              <a:gd name="T65" fmla="*/ 2147483646 h 79"/>
              <a:gd name="T66" fmla="*/ 2147483646 w 17"/>
              <a:gd name="T67" fmla="*/ 2147483646 h 79"/>
              <a:gd name="T68" fmla="*/ 2147483646 w 17"/>
              <a:gd name="T69" fmla="*/ 2147483646 h 79"/>
              <a:gd name="T70" fmla="*/ 2147483646 w 17"/>
              <a:gd name="T71" fmla="*/ 2147483646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79">
                <a:moveTo>
                  <a:pt x="16" y="77"/>
                </a:moveTo>
                <a:lnTo>
                  <a:pt x="16" y="77"/>
                </a:lnTo>
                <a:lnTo>
                  <a:pt x="15" y="74"/>
                </a:lnTo>
                <a:lnTo>
                  <a:pt x="15" y="70"/>
                </a:lnTo>
                <a:lnTo>
                  <a:pt x="14" y="65"/>
                </a:lnTo>
                <a:lnTo>
                  <a:pt x="13" y="61"/>
                </a:lnTo>
                <a:lnTo>
                  <a:pt x="13" y="55"/>
                </a:lnTo>
                <a:lnTo>
                  <a:pt x="12" y="50"/>
                </a:lnTo>
                <a:lnTo>
                  <a:pt x="12" y="45"/>
                </a:lnTo>
                <a:lnTo>
                  <a:pt x="10" y="39"/>
                </a:lnTo>
                <a:lnTo>
                  <a:pt x="10" y="33"/>
                </a:lnTo>
                <a:lnTo>
                  <a:pt x="9" y="28"/>
                </a:lnTo>
                <a:lnTo>
                  <a:pt x="8" y="23"/>
                </a:lnTo>
                <a:lnTo>
                  <a:pt x="8" y="17"/>
                </a:lnTo>
                <a:lnTo>
                  <a:pt x="7" y="12"/>
                </a:lnTo>
                <a:lnTo>
                  <a:pt x="6" y="8"/>
                </a:lnTo>
                <a:lnTo>
                  <a:pt x="5" y="4"/>
                </a:lnTo>
                <a:lnTo>
                  <a:pt x="4" y="0"/>
                </a:lnTo>
                <a:lnTo>
                  <a:pt x="0" y="1"/>
                </a:lnTo>
                <a:lnTo>
                  <a:pt x="2" y="5"/>
                </a:lnTo>
                <a:lnTo>
                  <a:pt x="2" y="9"/>
                </a:lnTo>
                <a:lnTo>
                  <a:pt x="3" y="13"/>
                </a:lnTo>
                <a:lnTo>
                  <a:pt x="4" y="19"/>
                </a:lnTo>
                <a:lnTo>
                  <a:pt x="4" y="24"/>
                </a:lnTo>
                <a:lnTo>
                  <a:pt x="5" y="29"/>
                </a:lnTo>
                <a:lnTo>
                  <a:pt x="6" y="34"/>
                </a:lnTo>
                <a:lnTo>
                  <a:pt x="7" y="39"/>
                </a:lnTo>
                <a:lnTo>
                  <a:pt x="8" y="46"/>
                </a:lnTo>
                <a:lnTo>
                  <a:pt x="8" y="51"/>
                </a:lnTo>
                <a:lnTo>
                  <a:pt x="9" y="56"/>
                </a:lnTo>
                <a:lnTo>
                  <a:pt x="10" y="61"/>
                </a:lnTo>
                <a:lnTo>
                  <a:pt x="10" y="66"/>
                </a:lnTo>
                <a:lnTo>
                  <a:pt x="11" y="71"/>
                </a:lnTo>
                <a:lnTo>
                  <a:pt x="12" y="74"/>
                </a:lnTo>
                <a:lnTo>
                  <a:pt x="12" y="78"/>
                </a:lnTo>
                <a:lnTo>
                  <a:pt x="16"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4" name="Freeform 19">
            <a:extLst>
              <a:ext uri="{FF2B5EF4-FFF2-40B4-BE49-F238E27FC236}">
                <a16:creationId xmlns:a16="http://schemas.microsoft.com/office/drawing/2014/main" id="{F1B38FC4-F9E7-11A2-69C3-6CEF5DA8C0C7}"/>
              </a:ext>
            </a:extLst>
          </p:cNvPr>
          <p:cNvSpPr>
            <a:spLocks/>
          </p:cNvSpPr>
          <p:nvPr/>
        </p:nvSpPr>
        <p:spPr bwMode="auto">
          <a:xfrm>
            <a:off x="7134225" y="3771900"/>
            <a:ext cx="26988" cy="114300"/>
          </a:xfrm>
          <a:custGeom>
            <a:avLst/>
            <a:gdLst>
              <a:gd name="T0" fmla="*/ 2147483646 w 17"/>
              <a:gd name="T1" fmla="*/ 2147483646 h 72"/>
              <a:gd name="T2" fmla="*/ 2147483646 w 17"/>
              <a:gd name="T3" fmla="*/ 2147483646 h 72"/>
              <a:gd name="T4" fmla="*/ 2147483646 w 17"/>
              <a:gd name="T5" fmla="*/ 2147483646 h 72"/>
              <a:gd name="T6" fmla="*/ 2147483646 w 17"/>
              <a:gd name="T7" fmla="*/ 2147483646 h 72"/>
              <a:gd name="T8" fmla="*/ 2147483646 w 17"/>
              <a:gd name="T9" fmla="*/ 2147483646 h 72"/>
              <a:gd name="T10" fmla="*/ 2147483646 w 17"/>
              <a:gd name="T11" fmla="*/ 2147483646 h 72"/>
              <a:gd name="T12" fmla="*/ 2147483646 w 17"/>
              <a:gd name="T13" fmla="*/ 2147483646 h 72"/>
              <a:gd name="T14" fmla="*/ 2147483646 w 17"/>
              <a:gd name="T15" fmla="*/ 2147483646 h 72"/>
              <a:gd name="T16" fmla="*/ 2147483646 w 17"/>
              <a:gd name="T17" fmla="*/ 2147483646 h 72"/>
              <a:gd name="T18" fmla="*/ 2147483646 w 17"/>
              <a:gd name="T19" fmla="*/ 0 h 72"/>
              <a:gd name="T20" fmla="*/ 0 w 17"/>
              <a:gd name="T21" fmla="*/ 2147483646 h 72"/>
              <a:gd name="T22" fmla="*/ 2147483646 w 17"/>
              <a:gd name="T23" fmla="*/ 2147483646 h 72"/>
              <a:gd name="T24" fmla="*/ 2147483646 w 17"/>
              <a:gd name="T25" fmla="*/ 2147483646 h 72"/>
              <a:gd name="T26" fmla="*/ 2147483646 w 17"/>
              <a:gd name="T27" fmla="*/ 2147483646 h 72"/>
              <a:gd name="T28" fmla="*/ 2147483646 w 17"/>
              <a:gd name="T29" fmla="*/ 2147483646 h 72"/>
              <a:gd name="T30" fmla="*/ 2147483646 w 17"/>
              <a:gd name="T31" fmla="*/ 2147483646 h 72"/>
              <a:gd name="T32" fmla="*/ 2147483646 w 17"/>
              <a:gd name="T33" fmla="*/ 2147483646 h 72"/>
              <a:gd name="T34" fmla="*/ 2147483646 w 17"/>
              <a:gd name="T35" fmla="*/ 2147483646 h 72"/>
              <a:gd name="T36" fmla="*/ 2147483646 w 17"/>
              <a:gd name="T37" fmla="*/ 2147483646 h 72"/>
              <a:gd name="T38" fmla="*/ 2147483646 w 17"/>
              <a:gd name="T39" fmla="*/ 2147483646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16" y="71"/>
                </a:moveTo>
                <a:lnTo>
                  <a:pt x="16" y="71"/>
                </a:lnTo>
                <a:lnTo>
                  <a:pt x="13" y="62"/>
                </a:lnTo>
                <a:lnTo>
                  <a:pt x="11" y="54"/>
                </a:lnTo>
                <a:lnTo>
                  <a:pt x="10" y="45"/>
                </a:lnTo>
                <a:lnTo>
                  <a:pt x="10" y="37"/>
                </a:lnTo>
                <a:lnTo>
                  <a:pt x="10" y="27"/>
                </a:lnTo>
                <a:lnTo>
                  <a:pt x="8" y="18"/>
                </a:lnTo>
                <a:lnTo>
                  <a:pt x="7" y="9"/>
                </a:lnTo>
                <a:lnTo>
                  <a:pt x="5" y="0"/>
                </a:lnTo>
                <a:lnTo>
                  <a:pt x="0" y="1"/>
                </a:lnTo>
                <a:lnTo>
                  <a:pt x="1" y="9"/>
                </a:lnTo>
                <a:lnTo>
                  <a:pt x="2" y="18"/>
                </a:lnTo>
                <a:lnTo>
                  <a:pt x="4" y="27"/>
                </a:lnTo>
                <a:lnTo>
                  <a:pt x="4" y="37"/>
                </a:lnTo>
                <a:lnTo>
                  <a:pt x="4" y="45"/>
                </a:lnTo>
                <a:lnTo>
                  <a:pt x="5" y="54"/>
                </a:lnTo>
                <a:lnTo>
                  <a:pt x="7" y="63"/>
                </a:lnTo>
                <a:lnTo>
                  <a:pt x="10" y="71"/>
                </a:lnTo>
                <a:lnTo>
                  <a:pt x="16"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5" name="Freeform 20">
            <a:extLst>
              <a:ext uri="{FF2B5EF4-FFF2-40B4-BE49-F238E27FC236}">
                <a16:creationId xmlns:a16="http://schemas.microsoft.com/office/drawing/2014/main" id="{3C1160CD-C5C2-C8BF-4A20-B0DFE7B47F43}"/>
              </a:ext>
            </a:extLst>
          </p:cNvPr>
          <p:cNvSpPr>
            <a:spLocks/>
          </p:cNvSpPr>
          <p:nvPr/>
        </p:nvSpPr>
        <p:spPr bwMode="auto">
          <a:xfrm>
            <a:off x="7145338" y="3884613"/>
            <a:ext cx="114300" cy="269875"/>
          </a:xfrm>
          <a:custGeom>
            <a:avLst/>
            <a:gdLst>
              <a:gd name="T0" fmla="*/ 2147483646 w 72"/>
              <a:gd name="T1" fmla="*/ 2147483646 h 170"/>
              <a:gd name="T2" fmla="*/ 2147483646 w 72"/>
              <a:gd name="T3" fmla="*/ 2147483646 h 170"/>
              <a:gd name="T4" fmla="*/ 2147483646 w 72"/>
              <a:gd name="T5" fmla="*/ 2147483646 h 170"/>
              <a:gd name="T6" fmla="*/ 2147483646 w 72"/>
              <a:gd name="T7" fmla="*/ 2147483646 h 170"/>
              <a:gd name="T8" fmla="*/ 2147483646 w 72"/>
              <a:gd name="T9" fmla="*/ 2147483646 h 170"/>
              <a:gd name="T10" fmla="*/ 2147483646 w 72"/>
              <a:gd name="T11" fmla="*/ 2147483646 h 170"/>
              <a:gd name="T12" fmla="*/ 2147483646 w 72"/>
              <a:gd name="T13" fmla="*/ 2147483646 h 170"/>
              <a:gd name="T14" fmla="*/ 2147483646 w 72"/>
              <a:gd name="T15" fmla="*/ 2147483646 h 170"/>
              <a:gd name="T16" fmla="*/ 2147483646 w 72"/>
              <a:gd name="T17" fmla="*/ 2147483646 h 170"/>
              <a:gd name="T18" fmla="*/ 2147483646 w 72"/>
              <a:gd name="T19" fmla="*/ 2147483646 h 170"/>
              <a:gd name="T20" fmla="*/ 2147483646 w 72"/>
              <a:gd name="T21" fmla="*/ 2147483646 h 170"/>
              <a:gd name="T22" fmla="*/ 2147483646 w 72"/>
              <a:gd name="T23" fmla="*/ 2147483646 h 170"/>
              <a:gd name="T24" fmla="*/ 2147483646 w 72"/>
              <a:gd name="T25" fmla="*/ 2147483646 h 170"/>
              <a:gd name="T26" fmla="*/ 2147483646 w 72"/>
              <a:gd name="T27" fmla="*/ 2147483646 h 170"/>
              <a:gd name="T28" fmla="*/ 2147483646 w 72"/>
              <a:gd name="T29" fmla="*/ 2147483646 h 170"/>
              <a:gd name="T30" fmla="*/ 2147483646 w 72"/>
              <a:gd name="T31" fmla="*/ 2147483646 h 170"/>
              <a:gd name="T32" fmla="*/ 2147483646 w 72"/>
              <a:gd name="T33" fmla="*/ 2147483646 h 170"/>
              <a:gd name="T34" fmla="*/ 2147483646 w 72"/>
              <a:gd name="T35" fmla="*/ 0 h 170"/>
              <a:gd name="T36" fmla="*/ 0 w 72"/>
              <a:gd name="T37" fmla="*/ 0 h 170"/>
              <a:gd name="T38" fmla="*/ 2147483646 w 72"/>
              <a:gd name="T39" fmla="*/ 2147483646 h 170"/>
              <a:gd name="T40" fmla="*/ 2147483646 w 72"/>
              <a:gd name="T41" fmla="*/ 2147483646 h 170"/>
              <a:gd name="T42" fmla="*/ 2147483646 w 72"/>
              <a:gd name="T43" fmla="*/ 2147483646 h 170"/>
              <a:gd name="T44" fmla="*/ 2147483646 w 72"/>
              <a:gd name="T45" fmla="*/ 2147483646 h 170"/>
              <a:gd name="T46" fmla="*/ 2147483646 w 72"/>
              <a:gd name="T47" fmla="*/ 2147483646 h 170"/>
              <a:gd name="T48" fmla="*/ 2147483646 w 72"/>
              <a:gd name="T49" fmla="*/ 2147483646 h 170"/>
              <a:gd name="T50" fmla="*/ 2147483646 w 72"/>
              <a:gd name="T51" fmla="*/ 2147483646 h 170"/>
              <a:gd name="T52" fmla="*/ 2147483646 w 72"/>
              <a:gd name="T53" fmla="*/ 2147483646 h 170"/>
              <a:gd name="T54" fmla="*/ 2147483646 w 72"/>
              <a:gd name="T55" fmla="*/ 2147483646 h 170"/>
              <a:gd name="T56" fmla="*/ 2147483646 w 72"/>
              <a:gd name="T57" fmla="*/ 2147483646 h 170"/>
              <a:gd name="T58" fmla="*/ 2147483646 w 72"/>
              <a:gd name="T59" fmla="*/ 2147483646 h 170"/>
              <a:gd name="T60" fmla="*/ 2147483646 w 72"/>
              <a:gd name="T61" fmla="*/ 2147483646 h 170"/>
              <a:gd name="T62" fmla="*/ 2147483646 w 72"/>
              <a:gd name="T63" fmla="*/ 2147483646 h 170"/>
              <a:gd name="T64" fmla="*/ 2147483646 w 72"/>
              <a:gd name="T65" fmla="*/ 2147483646 h 170"/>
              <a:gd name="T66" fmla="*/ 2147483646 w 72"/>
              <a:gd name="T67" fmla="*/ 2147483646 h 170"/>
              <a:gd name="T68" fmla="*/ 2147483646 w 72"/>
              <a:gd name="T69" fmla="*/ 2147483646 h 170"/>
              <a:gd name="T70" fmla="*/ 2147483646 w 72"/>
              <a:gd name="T71" fmla="*/ 2147483646 h 170"/>
              <a:gd name="T72" fmla="*/ 2147483646 w 72"/>
              <a:gd name="T73" fmla="*/ 2147483646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71" y="167"/>
                </a:moveTo>
                <a:lnTo>
                  <a:pt x="71" y="167"/>
                </a:lnTo>
                <a:lnTo>
                  <a:pt x="64" y="157"/>
                </a:lnTo>
                <a:lnTo>
                  <a:pt x="59" y="147"/>
                </a:lnTo>
                <a:lnTo>
                  <a:pt x="53" y="137"/>
                </a:lnTo>
                <a:lnTo>
                  <a:pt x="48" y="127"/>
                </a:lnTo>
                <a:lnTo>
                  <a:pt x="43" y="116"/>
                </a:lnTo>
                <a:lnTo>
                  <a:pt x="38" y="106"/>
                </a:lnTo>
                <a:lnTo>
                  <a:pt x="34" y="96"/>
                </a:lnTo>
                <a:lnTo>
                  <a:pt x="30" y="86"/>
                </a:lnTo>
                <a:lnTo>
                  <a:pt x="26" y="75"/>
                </a:lnTo>
                <a:lnTo>
                  <a:pt x="22" y="65"/>
                </a:lnTo>
                <a:lnTo>
                  <a:pt x="18" y="54"/>
                </a:lnTo>
                <a:lnTo>
                  <a:pt x="16" y="44"/>
                </a:lnTo>
                <a:lnTo>
                  <a:pt x="12" y="33"/>
                </a:lnTo>
                <a:lnTo>
                  <a:pt x="10" y="22"/>
                </a:lnTo>
                <a:lnTo>
                  <a:pt x="6" y="10"/>
                </a:lnTo>
                <a:lnTo>
                  <a:pt x="4" y="0"/>
                </a:lnTo>
                <a:lnTo>
                  <a:pt x="0" y="0"/>
                </a:lnTo>
                <a:lnTo>
                  <a:pt x="3" y="11"/>
                </a:lnTo>
                <a:lnTo>
                  <a:pt x="6" y="23"/>
                </a:lnTo>
                <a:lnTo>
                  <a:pt x="8" y="34"/>
                </a:lnTo>
                <a:lnTo>
                  <a:pt x="12" y="44"/>
                </a:lnTo>
                <a:lnTo>
                  <a:pt x="15" y="55"/>
                </a:lnTo>
                <a:lnTo>
                  <a:pt x="18" y="66"/>
                </a:lnTo>
                <a:lnTo>
                  <a:pt x="22" y="76"/>
                </a:lnTo>
                <a:lnTo>
                  <a:pt x="26" y="87"/>
                </a:lnTo>
                <a:lnTo>
                  <a:pt x="30" y="98"/>
                </a:lnTo>
                <a:lnTo>
                  <a:pt x="35" y="108"/>
                </a:lnTo>
                <a:lnTo>
                  <a:pt x="39" y="118"/>
                </a:lnTo>
                <a:lnTo>
                  <a:pt x="44" y="128"/>
                </a:lnTo>
                <a:lnTo>
                  <a:pt x="50" y="138"/>
                </a:lnTo>
                <a:lnTo>
                  <a:pt x="56" y="149"/>
                </a:lnTo>
                <a:lnTo>
                  <a:pt x="62" y="159"/>
                </a:lnTo>
                <a:lnTo>
                  <a:pt x="68" y="169"/>
                </a:lnTo>
                <a:lnTo>
                  <a:pt x="67" y="169"/>
                </a:lnTo>
                <a:lnTo>
                  <a:pt x="71" y="16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6" name="Freeform 21">
            <a:extLst>
              <a:ext uri="{FF2B5EF4-FFF2-40B4-BE49-F238E27FC236}">
                <a16:creationId xmlns:a16="http://schemas.microsoft.com/office/drawing/2014/main" id="{582CAFA4-A3D7-0A6E-040B-ECF285D08CC9}"/>
              </a:ext>
            </a:extLst>
          </p:cNvPr>
          <p:cNvSpPr>
            <a:spLocks/>
          </p:cNvSpPr>
          <p:nvPr/>
        </p:nvSpPr>
        <p:spPr bwMode="auto">
          <a:xfrm>
            <a:off x="7251700" y="4149725"/>
            <a:ext cx="123825" cy="260350"/>
          </a:xfrm>
          <a:custGeom>
            <a:avLst/>
            <a:gdLst>
              <a:gd name="T0" fmla="*/ 2147483646 w 78"/>
              <a:gd name="T1" fmla="*/ 2147483646 h 164"/>
              <a:gd name="T2" fmla="*/ 2147483646 w 78"/>
              <a:gd name="T3" fmla="*/ 2147483646 h 164"/>
              <a:gd name="T4" fmla="*/ 2147483646 w 78"/>
              <a:gd name="T5" fmla="*/ 0 h 164"/>
              <a:gd name="T6" fmla="*/ 0 w 78"/>
              <a:gd name="T7" fmla="*/ 2147483646 h 164"/>
              <a:gd name="T8" fmla="*/ 2147483646 w 78"/>
              <a:gd name="T9" fmla="*/ 2147483646 h 164"/>
              <a:gd name="T10" fmla="*/ 2147483646 w 78"/>
              <a:gd name="T11" fmla="*/ 2147483646 h 1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164">
                <a:moveTo>
                  <a:pt x="77" y="162"/>
                </a:moveTo>
                <a:lnTo>
                  <a:pt x="77" y="161"/>
                </a:lnTo>
                <a:lnTo>
                  <a:pt x="4" y="0"/>
                </a:lnTo>
                <a:lnTo>
                  <a:pt x="0" y="2"/>
                </a:lnTo>
                <a:lnTo>
                  <a:pt x="73" y="163"/>
                </a:lnTo>
                <a:lnTo>
                  <a:pt x="77" y="1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7" name="Freeform 22">
            <a:extLst>
              <a:ext uri="{FF2B5EF4-FFF2-40B4-BE49-F238E27FC236}">
                <a16:creationId xmlns:a16="http://schemas.microsoft.com/office/drawing/2014/main" id="{B5FC51C6-ACAF-51DF-A31A-31B0199F730B}"/>
              </a:ext>
            </a:extLst>
          </p:cNvPr>
          <p:cNvSpPr>
            <a:spLocks/>
          </p:cNvSpPr>
          <p:nvPr/>
        </p:nvSpPr>
        <p:spPr bwMode="auto">
          <a:xfrm>
            <a:off x="7367588" y="4406900"/>
            <a:ext cx="26987" cy="49213"/>
          </a:xfrm>
          <a:custGeom>
            <a:avLst/>
            <a:gdLst>
              <a:gd name="T0" fmla="*/ 2147483646 w 17"/>
              <a:gd name="T1" fmla="*/ 2147483646 h 31"/>
              <a:gd name="T2" fmla="*/ 2147483646 w 17"/>
              <a:gd name="T3" fmla="*/ 2147483646 h 31"/>
              <a:gd name="T4" fmla="*/ 2147483646 w 17"/>
              <a:gd name="T5" fmla="*/ 2147483646 h 31"/>
              <a:gd name="T6" fmla="*/ 2147483646 w 17"/>
              <a:gd name="T7" fmla="*/ 2147483646 h 31"/>
              <a:gd name="T8" fmla="*/ 2147483646 w 17"/>
              <a:gd name="T9" fmla="*/ 2147483646 h 31"/>
              <a:gd name="T10" fmla="*/ 2147483646 w 17"/>
              <a:gd name="T11" fmla="*/ 2147483646 h 31"/>
              <a:gd name="T12" fmla="*/ 2147483646 w 17"/>
              <a:gd name="T13" fmla="*/ 2147483646 h 31"/>
              <a:gd name="T14" fmla="*/ 2147483646 w 17"/>
              <a:gd name="T15" fmla="*/ 2147483646 h 31"/>
              <a:gd name="T16" fmla="*/ 2147483646 w 17"/>
              <a:gd name="T17" fmla="*/ 2147483646 h 31"/>
              <a:gd name="T18" fmla="*/ 2147483646 w 17"/>
              <a:gd name="T19" fmla="*/ 0 h 31"/>
              <a:gd name="T20" fmla="*/ 0 w 17"/>
              <a:gd name="T21" fmla="*/ 2147483646 h 31"/>
              <a:gd name="T22" fmla="*/ 2147483646 w 17"/>
              <a:gd name="T23" fmla="*/ 2147483646 h 31"/>
              <a:gd name="T24" fmla="*/ 2147483646 w 17"/>
              <a:gd name="T25" fmla="*/ 2147483646 h 31"/>
              <a:gd name="T26" fmla="*/ 2147483646 w 17"/>
              <a:gd name="T27" fmla="*/ 2147483646 h 31"/>
              <a:gd name="T28" fmla="*/ 2147483646 w 17"/>
              <a:gd name="T29" fmla="*/ 2147483646 h 31"/>
              <a:gd name="T30" fmla="*/ 2147483646 w 17"/>
              <a:gd name="T31" fmla="*/ 2147483646 h 31"/>
              <a:gd name="T32" fmla="*/ 2147483646 w 17"/>
              <a:gd name="T33" fmla="*/ 2147483646 h 31"/>
              <a:gd name="T34" fmla="*/ 2147483646 w 17"/>
              <a:gd name="T35" fmla="*/ 2147483646 h 31"/>
              <a:gd name="T36" fmla="*/ 2147483646 w 17"/>
              <a:gd name="T37" fmla="*/ 2147483646 h 31"/>
              <a:gd name="T38" fmla="*/ 2147483646 w 17"/>
              <a:gd name="T39" fmla="*/ 2147483646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1">
                <a:moveTo>
                  <a:pt x="16" y="28"/>
                </a:moveTo>
                <a:lnTo>
                  <a:pt x="16" y="28"/>
                </a:lnTo>
                <a:lnTo>
                  <a:pt x="13" y="21"/>
                </a:lnTo>
                <a:lnTo>
                  <a:pt x="11" y="16"/>
                </a:lnTo>
                <a:lnTo>
                  <a:pt x="10" y="15"/>
                </a:lnTo>
                <a:lnTo>
                  <a:pt x="10" y="14"/>
                </a:lnTo>
                <a:lnTo>
                  <a:pt x="9" y="14"/>
                </a:lnTo>
                <a:lnTo>
                  <a:pt x="8" y="13"/>
                </a:lnTo>
                <a:lnTo>
                  <a:pt x="6" y="8"/>
                </a:lnTo>
                <a:lnTo>
                  <a:pt x="4" y="0"/>
                </a:lnTo>
                <a:lnTo>
                  <a:pt x="0" y="1"/>
                </a:lnTo>
                <a:lnTo>
                  <a:pt x="3" y="9"/>
                </a:lnTo>
                <a:lnTo>
                  <a:pt x="5" y="14"/>
                </a:lnTo>
                <a:lnTo>
                  <a:pt x="6" y="16"/>
                </a:lnTo>
                <a:lnTo>
                  <a:pt x="6" y="17"/>
                </a:lnTo>
                <a:lnTo>
                  <a:pt x="7" y="17"/>
                </a:lnTo>
                <a:lnTo>
                  <a:pt x="8" y="18"/>
                </a:lnTo>
                <a:lnTo>
                  <a:pt x="10" y="22"/>
                </a:lnTo>
                <a:lnTo>
                  <a:pt x="12" y="30"/>
                </a:lnTo>
                <a:lnTo>
                  <a:pt x="16" y="2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8" name="Freeform 23">
            <a:extLst>
              <a:ext uri="{FF2B5EF4-FFF2-40B4-BE49-F238E27FC236}">
                <a16:creationId xmlns:a16="http://schemas.microsoft.com/office/drawing/2014/main" id="{57EC27CE-C5C3-F8DB-17CB-1F65CDA0E2A9}"/>
              </a:ext>
            </a:extLst>
          </p:cNvPr>
          <p:cNvSpPr>
            <a:spLocks/>
          </p:cNvSpPr>
          <p:nvPr/>
        </p:nvSpPr>
        <p:spPr bwMode="auto">
          <a:xfrm>
            <a:off x="7386638" y="4451350"/>
            <a:ext cx="68262" cy="195263"/>
          </a:xfrm>
          <a:custGeom>
            <a:avLst/>
            <a:gdLst>
              <a:gd name="T0" fmla="*/ 2147483646 w 43"/>
              <a:gd name="T1" fmla="*/ 2147483646 h 123"/>
              <a:gd name="T2" fmla="*/ 2147483646 w 43"/>
              <a:gd name="T3" fmla="*/ 2147483646 h 123"/>
              <a:gd name="T4" fmla="*/ 2147483646 w 43"/>
              <a:gd name="T5" fmla="*/ 2147483646 h 123"/>
              <a:gd name="T6" fmla="*/ 2147483646 w 43"/>
              <a:gd name="T7" fmla="*/ 2147483646 h 123"/>
              <a:gd name="T8" fmla="*/ 2147483646 w 43"/>
              <a:gd name="T9" fmla="*/ 2147483646 h 123"/>
              <a:gd name="T10" fmla="*/ 2147483646 w 43"/>
              <a:gd name="T11" fmla="*/ 2147483646 h 123"/>
              <a:gd name="T12" fmla="*/ 2147483646 w 43"/>
              <a:gd name="T13" fmla="*/ 2147483646 h 123"/>
              <a:gd name="T14" fmla="*/ 2147483646 w 43"/>
              <a:gd name="T15" fmla="*/ 2147483646 h 123"/>
              <a:gd name="T16" fmla="*/ 2147483646 w 43"/>
              <a:gd name="T17" fmla="*/ 2147483646 h 123"/>
              <a:gd name="T18" fmla="*/ 2147483646 w 43"/>
              <a:gd name="T19" fmla="*/ 2147483646 h 123"/>
              <a:gd name="T20" fmla="*/ 2147483646 w 43"/>
              <a:gd name="T21" fmla="*/ 2147483646 h 123"/>
              <a:gd name="T22" fmla="*/ 2147483646 w 43"/>
              <a:gd name="T23" fmla="*/ 2147483646 h 123"/>
              <a:gd name="T24" fmla="*/ 2147483646 w 43"/>
              <a:gd name="T25" fmla="*/ 2147483646 h 123"/>
              <a:gd name="T26" fmla="*/ 2147483646 w 43"/>
              <a:gd name="T27" fmla="*/ 2147483646 h 123"/>
              <a:gd name="T28" fmla="*/ 2147483646 w 43"/>
              <a:gd name="T29" fmla="*/ 2147483646 h 123"/>
              <a:gd name="T30" fmla="*/ 2147483646 w 43"/>
              <a:gd name="T31" fmla="*/ 2147483646 h 123"/>
              <a:gd name="T32" fmla="*/ 2147483646 w 43"/>
              <a:gd name="T33" fmla="*/ 2147483646 h 123"/>
              <a:gd name="T34" fmla="*/ 2147483646 w 43"/>
              <a:gd name="T35" fmla="*/ 0 h 123"/>
              <a:gd name="T36" fmla="*/ 0 w 43"/>
              <a:gd name="T37" fmla="*/ 2147483646 h 123"/>
              <a:gd name="T38" fmla="*/ 2147483646 w 43"/>
              <a:gd name="T39" fmla="*/ 2147483646 h 123"/>
              <a:gd name="T40" fmla="*/ 2147483646 w 43"/>
              <a:gd name="T41" fmla="*/ 2147483646 h 123"/>
              <a:gd name="T42" fmla="*/ 2147483646 w 43"/>
              <a:gd name="T43" fmla="*/ 2147483646 h 123"/>
              <a:gd name="T44" fmla="*/ 2147483646 w 43"/>
              <a:gd name="T45" fmla="*/ 2147483646 h 123"/>
              <a:gd name="T46" fmla="*/ 2147483646 w 43"/>
              <a:gd name="T47" fmla="*/ 2147483646 h 123"/>
              <a:gd name="T48" fmla="*/ 2147483646 w 43"/>
              <a:gd name="T49" fmla="*/ 2147483646 h 123"/>
              <a:gd name="T50" fmla="*/ 2147483646 w 43"/>
              <a:gd name="T51" fmla="*/ 2147483646 h 123"/>
              <a:gd name="T52" fmla="*/ 2147483646 w 43"/>
              <a:gd name="T53" fmla="*/ 2147483646 h 123"/>
              <a:gd name="T54" fmla="*/ 2147483646 w 43"/>
              <a:gd name="T55" fmla="*/ 2147483646 h 123"/>
              <a:gd name="T56" fmla="*/ 2147483646 w 43"/>
              <a:gd name="T57" fmla="*/ 2147483646 h 123"/>
              <a:gd name="T58" fmla="*/ 2147483646 w 43"/>
              <a:gd name="T59" fmla="*/ 2147483646 h 123"/>
              <a:gd name="T60" fmla="*/ 2147483646 w 43"/>
              <a:gd name="T61" fmla="*/ 2147483646 h 123"/>
              <a:gd name="T62" fmla="*/ 2147483646 w 43"/>
              <a:gd name="T63" fmla="*/ 2147483646 h 123"/>
              <a:gd name="T64" fmla="*/ 2147483646 w 43"/>
              <a:gd name="T65" fmla="*/ 2147483646 h 123"/>
              <a:gd name="T66" fmla="*/ 2147483646 w 43"/>
              <a:gd name="T67" fmla="*/ 2147483646 h 123"/>
              <a:gd name="T68" fmla="*/ 2147483646 w 43"/>
              <a:gd name="T69" fmla="*/ 2147483646 h 123"/>
              <a:gd name="T70" fmla="*/ 2147483646 w 43"/>
              <a:gd name="T71" fmla="*/ 2147483646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23">
                <a:moveTo>
                  <a:pt x="42" y="122"/>
                </a:moveTo>
                <a:lnTo>
                  <a:pt x="42" y="122"/>
                </a:lnTo>
                <a:lnTo>
                  <a:pt x="42" y="116"/>
                </a:lnTo>
                <a:lnTo>
                  <a:pt x="42" y="110"/>
                </a:lnTo>
                <a:lnTo>
                  <a:pt x="40" y="103"/>
                </a:lnTo>
                <a:lnTo>
                  <a:pt x="38" y="95"/>
                </a:lnTo>
                <a:lnTo>
                  <a:pt x="36" y="88"/>
                </a:lnTo>
                <a:lnTo>
                  <a:pt x="33" y="79"/>
                </a:lnTo>
                <a:lnTo>
                  <a:pt x="30" y="70"/>
                </a:lnTo>
                <a:lnTo>
                  <a:pt x="26" y="62"/>
                </a:lnTo>
                <a:lnTo>
                  <a:pt x="23" y="53"/>
                </a:lnTo>
                <a:lnTo>
                  <a:pt x="20" y="44"/>
                </a:lnTo>
                <a:lnTo>
                  <a:pt x="16" y="36"/>
                </a:lnTo>
                <a:lnTo>
                  <a:pt x="13" y="28"/>
                </a:lnTo>
                <a:lnTo>
                  <a:pt x="10" y="20"/>
                </a:lnTo>
                <a:lnTo>
                  <a:pt x="8" y="13"/>
                </a:lnTo>
                <a:lnTo>
                  <a:pt x="5" y="6"/>
                </a:lnTo>
                <a:lnTo>
                  <a:pt x="4" y="0"/>
                </a:lnTo>
                <a:lnTo>
                  <a:pt x="0" y="2"/>
                </a:lnTo>
                <a:lnTo>
                  <a:pt x="1" y="7"/>
                </a:lnTo>
                <a:lnTo>
                  <a:pt x="4" y="14"/>
                </a:lnTo>
                <a:lnTo>
                  <a:pt x="6" y="21"/>
                </a:lnTo>
                <a:lnTo>
                  <a:pt x="9" y="29"/>
                </a:lnTo>
                <a:lnTo>
                  <a:pt x="13" y="37"/>
                </a:lnTo>
                <a:lnTo>
                  <a:pt x="16" y="46"/>
                </a:lnTo>
                <a:lnTo>
                  <a:pt x="20" y="54"/>
                </a:lnTo>
                <a:lnTo>
                  <a:pt x="23" y="63"/>
                </a:lnTo>
                <a:lnTo>
                  <a:pt x="26" y="71"/>
                </a:lnTo>
                <a:lnTo>
                  <a:pt x="30" y="80"/>
                </a:lnTo>
                <a:lnTo>
                  <a:pt x="32" y="88"/>
                </a:lnTo>
                <a:lnTo>
                  <a:pt x="35" y="96"/>
                </a:lnTo>
                <a:lnTo>
                  <a:pt x="37" y="104"/>
                </a:lnTo>
                <a:lnTo>
                  <a:pt x="38" y="110"/>
                </a:lnTo>
                <a:lnTo>
                  <a:pt x="38" y="116"/>
                </a:lnTo>
                <a:lnTo>
                  <a:pt x="38" y="122"/>
                </a:lnTo>
                <a:lnTo>
                  <a:pt x="42" y="1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9" name="Freeform 24">
            <a:extLst>
              <a:ext uri="{FF2B5EF4-FFF2-40B4-BE49-F238E27FC236}">
                <a16:creationId xmlns:a16="http://schemas.microsoft.com/office/drawing/2014/main" id="{A2B0E930-3F95-2A49-498A-751982054383}"/>
              </a:ext>
            </a:extLst>
          </p:cNvPr>
          <p:cNvSpPr>
            <a:spLocks/>
          </p:cNvSpPr>
          <p:nvPr/>
        </p:nvSpPr>
        <p:spPr bwMode="auto">
          <a:xfrm>
            <a:off x="7442200" y="4645025"/>
            <a:ext cx="44450" cy="219075"/>
          </a:xfrm>
          <a:custGeom>
            <a:avLst/>
            <a:gdLst>
              <a:gd name="T0" fmla="*/ 2147483646 w 28"/>
              <a:gd name="T1" fmla="*/ 2147483646 h 138"/>
              <a:gd name="T2" fmla="*/ 2147483646 w 28"/>
              <a:gd name="T3" fmla="*/ 2147483646 h 138"/>
              <a:gd name="T4" fmla="*/ 2147483646 w 28"/>
              <a:gd name="T5" fmla="*/ 2147483646 h 138"/>
              <a:gd name="T6" fmla="*/ 2147483646 w 28"/>
              <a:gd name="T7" fmla="*/ 2147483646 h 138"/>
              <a:gd name="T8" fmla="*/ 2147483646 w 28"/>
              <a:gd name="T9" fmla="*/ 2147483646 h 138"/>
              <a:gd name="T10" fmla="*/ 2147483646 w 28"/>
              <a:gd name="T11" fmla="*/ 2147483646 h 138"/>
              <a:gd name="T12" fmla="*/ 2147483646 w 28"/>
              <a:gd name="T13" fmla="*/ 2147483646 h 138"/>
              <a:gd name="T14" fmla="*/ 2147483646 w 28"/>
              <a:gd name="T15" fmla="*/ 2147483646 h 138"/>
              <a:gd name="T16" fmla="*/ 2147483646 w 28"/>
              <a:gd name="T17" fmla="*/ 2147483646 h 138"/>
              <a:gd name="T18" fmla="*/ 2147483646 w 28"/>
              <a:gd name="T19" fmla="*/ 2147483646 h 138"/>
              <a:gd name="T20" fmla="*/ 2147483646 w 28"/>
              <a:gd name="T21" fmla="*/ 2147483646 h 138"/>
              <a:gd name="T22" fmla="*/ 2147483646 w 28"/>
              <a:gd name="T23" fmla="*/ 2147483646 h 138"/>
              <a:gd name="T24" fmla="*/ 2147483646 w 28"/>
              <a:gd name="T25" fmla="*/ 2147483646 h 138"/>
              <a:gd name="T26" fmla="*/ 2147483646 w 28"/>
              <a:gd name="T27" fmla="*/ 2147483646 h 138"/>
              <a:gd name="T28" fmla="*/ 2147483646 w 28"/>
              <a:gd name="T29" fmla="*/ 2147483646 h 138"/>
              <a:gd name="T30" fmla="*/ 2147483646 w 28"/>
              <a:gd name="T31" fmla="*/ 2147483646 h 138"/>
              <a:gd name="T32" fmla="*/ 2147483646 w 28"/>
              <a:gd name="T33" fmla="*/ 2147483646 h 138"/>
              <a:gd name="T34" fmla="*/ 2147483646 w 28"/>
              <a:gd name="T35" fmla="*/ 0 h 138"/>
              <a:gd name="T36" fmla="*/ 2147483646 w 28"/>
              <a:gd name="T37" fmla="*/ 0 h 138"/>
              <a:gd name="T38" fmla="*/ 2147483646 w 28"/>
              <a:gd name="T39" fmla="*/ 2147483646 h 138"/>
              <a:gd name="T40" fmla="*/ 2147483646 w 28"/>
              <a:gd name="T41" fmla="*/ 2147483646 h 138"/>
              <a:gd name="T42" fmla="*/ 2147483646 w 28"/>
              <a:gd name="T43" fmla="*/ 2147483646 h 138"/>
              <a:gd name="T44" fmla="*/ 2147483646 w 28"/>
              <a:gd name="T45" fmla="*/ 2147483646 h 138"/>
              <a:gd name="T46" fmla="*/ 0 w 28"/>
              <a:gd name="T47" fmla="*/ 2147483646 h 138"/>
              <a:gd name="T48" fmla="*/ 0 w 28"/>
              <a:gd name="T49" fmla="*/ 2147483646 h 138"/>
              <a:gd name="T50" fmla="*/ 0 w 28"/>
              <a:gd name="T51" fmla="*/ 2147483646 h 138"/>
              <a:gd name="T52" fmla="*/ 2147483646 w 28"/>
              <a:gd name="T53" fmla="*/ 2147483646 h 138"/>
              <a:gd name="T54" fmla="*/ 2147483646 w 28"/>
              <a:gd name="T55" fmla="*/ 2147483646 h 138"/>
              <a:gd name="T56" fmla="*/ 2147483646 w 28"/>
              <a:gd name="T57" fmla="*/ 2147483646 h 138"/>
              <a:gd name="T58" fmla="*/ 2147483646 w 28"/>
              <a:gd name="T59" fmla="*/ 2147483646 h 138"/>
              <a:gd name="T60" fmla="*/ 2147483646 w 28"/>
              <a:gd name="T61" fmla="*/ 2147483646 h 138"/>
              <a:gd name="T62" fmla="*/ 2147483646 w 28"/>
              <a:gd name="T63" fmla="*/ 2147483646 h 138"/>
              <a:gd name="T64" fmla="*/ 2147483646 w 28"/>
              <a:gd name="T65" fmla="*/ 2147483646 h 138"/>
              <a:gd name="T66" fmla="*/ 2147483646 w 28"/>
              <a:gd name="T67" fmla="*/ 2147483646 h 138"/>
              <a:gd name="T68" fmla="*/ 2147483646 w 28"/>
              <a:gd name="T69" fmla="*/ 2147483646 h 138"/>
              <a:gd name="T70" fmla="*/ 2147483646 w 28"/>
              <a:gd name="T71" fmla="*/ 2147483646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8" h="138">
                <a:moveTo>
                  <a:pt x="27" y="135"/>
                </a:moveTo>
                <a:lnTo>
                  <a:pt x="27" y="135"/>
                </a:lnTo>
                <a:lnTo>
                  <a:pt x="22" y="125"/>
                </a:lnTo>
                <a:lnTo>
                  <a:pt x="18" y="117"/>
                </a:lnTo>
                <a:lnTo>
                  <a:pt x="14" y="108"/>
                </a:lnTo>
                <a:lnTo>
                  <a:pt x="11" y="100"/>
                </a:lnTo>
                <a:lnTo>
                  <a:pt x="9" y="92"/>
                </a:lnTo>
                <a:lnTo>
                  <a:pt x="7" y="84"/>
                </a:lnTo>
                <a:lnTo>
                  <a:pt x="5" y="76"/>
                </a:lnTo>
                <a:lnTo>
                  <a:pt x="5" y="69"/>
                </a:lnTo>
                <a:lnTo>
                  <a:pt x="4" y="61"/>
                </a:lnTo>
                <a:lnTo>
                  <a:pt x="4" y="53"/>
                </a:lnTo>
                <a:lnTo>
                  <a:pt x="4" y="45"/>
                </a:lnTo>
                <a:lnTo>
                  <a:pt x="5" y="37"/>
                </a:lnTo>
                <a:lnTo>
                  <a:pt x="5" y="28"/>
                </a:lnTo>
                <a:lnTo>
                  <a:pt x="6" y="19"/>
                </a:lnTo>
                <a:lnTo>
                  <a:pt x="7" y="10"/>
                </a:lnTo>
                <a:lnTo>
                  <a:pt x="7" y="0"/>
                </a:lnTo>
                <a:lnTo>
                  <a:pt x="3" y="0"/>
                </a:lnTo>
                <a:lnTo>
                  <a:pt x="3" y="10"/>
                </a:lnTo>
                <a:lnTo>
                  <a:pt x="2" y="19"/>
                </a:lnTo>
                <a:lnTo>
                  <a:pt x="1" y="28"/>
                </a:lnTo>
                <a:lnTo>
                  <a:pt x="1" y="37"/>
                </a:lnTo>
                <a:lnTo>
                  <a:pt x="0" y="45"/>
                </a:lnTo>
                <a:lnTo>
                  <a:pt x="0" y="53"/>
                </a:lnTo>
                <a:lnTo>
                  <a:pt x="0" y="61"/>
                </a:lnTo>
                <a:lnTo>
                  <a:pt x="1" y="69"/>
                </a:lnTo>
                <a:lnTo>
                  <a:pt x="2" y="77"/>
                </a:lnTo>
                <a:lnTo>
                  <a:pt x="3" y="85"/>
                </a:lnTo>
                <a:lnTo>
                  <a:pt x="5" y="93"/>
                </a:lnTo>
                <a:lnTo>
                  <a:pt x="7" y="101"/>
                </a:lnTo>
                <a:lnTo>
                  <a:pt x="10" y="109"/>
                </a:lnTo>
                <a:lnTo>
                  <a:pt x="14" y="118"/>
                </a:lnTo>
                <a:lnTo>
                  <a:pt x="18" y="127"/>
                </a:lnTo>
                <a:lnTo>
                  <a:pt x="24" y="137"/>
                </a:lnTo>
                <a:lnTo>
                  <a:pt x="27" y="13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0" name="Freeform 25">
            <a:extLst>
              <a:ext uri="{FF2B5EF4-FFF2-40B4-BE49-F238E27FC236}">
                <a16:creationId xmlns:a16="http://schemas.microsoft.com/office/drawing/2014/main" id="{0B97942A-1F11-D1B0-512C-1ED6D661D5B8}"/>
              </a:ext>
            </a:extLst>
          </p:cNvPr>
          <p:cNvSpPr>
            <a:spLocks/>
          </p:cNvSpPr>
          <p:nvPr/>
        </p:nvSpPr>
        <p:spPr bwMode="auto">
          <a:xfrm>
            <a:off x="7480300" y="4859338"/>
            <a:ext cx="115888" cy="265112"/>
          </a:xfrm>
          <a:custGeom>
            <a:avLst/>
            <a:gdLst>
              <a:gd name="T0" fmla="*/ 2147483646 w 73"/>
              <a:gd name="T1" fmla="*/ 2147483646 h 167"/>
              <a:gd name="T2" fmla="*/ 2147483646 w 73"/>
              <a:gd name="T3" fmla="*/ 2147483646 h 167"/>
              <a:gd name="T4" fmla="*/ 2147483646 w 73"/>
              <a:gd name="T5" fmla="*/ 2147483646 h 167"/>
              <a:gd name="T6" fmla="*/ 2147483646 w 73"/>
              <a:gd name="T7" fmla="*/ 2147483646 h 167"/>
              <a:gd name="T8" fmla="*/ 2147483646 w 73"/>
              <a:gd name="T9" fmla="*/ 2147483646 h 167"/>
              <a:gd name="T10" fmla="*/ 2147483646 w 73"/>
              <a:gd name="T11" fmla="*/ 2147483646 h 167"/>
              <a:gd name="T12" fmla="*/ 2147483646 w 73"/>
              <a:gd name="T13" fmla="*/ 2147483646 h 167"/>
              <a:gd name="T14" fmla="*/ 2147483646 w 73"/>
              <a:gd name="T15" fmla="*/ 2147483646 h 167"/>
              <a:gd name="T16" fmla="*/ 2147483646 w 73"/>
              <a:gd name="T17" fmla="*/ 2147483646 h 167"/>
              <a:gd name="T18" fmla="*/ 2147483646 w 73"/>
              <a:gd name="T19" fmla="*/ 2147483646 h 167"/>
              <a:gd name="T20" fmla="*/ 2147483646 w 73"/>
              <a:gd name="T21" fmla="*/ 2147483646 h 167"/>
              <a:gd name="T22" fmla="*/ 2147483646 w 73"/>
              <a:gd name="T23" fmla="*/ 2147483646 h 167"/>
              <a:gd name="T24" fmla="*/ 2147483646 w 73"/>
              <a:gd name="T25" fmla="*/ 2147483646 h 167"/>
              <a:gd name="T26" fmla="*/ 2147483646 w 73"/>
              <a:gd name="T27" fmla="*/ 2147483646 h 167"/>
              <a:gd name="T28" fmla="*/ 2147483646 w 73"/>
              <a:gd name="T29" fmla="*/ 2147483646 h 167"/>
              <a:gd name="T30" fmla="*/ 2147483646 w 73"/>
              <a:gd name="T31" fmla="*/ 2147483646 h 167"/>
              <a:gd name="T32" fmla="*/ 2147483646 w 73"/>
              <a:gd name="T33" fmla="*/ 2147483646 h 167"/>
              <a:gd name="T34" fmla="*/ 2147483646 w 73"/>
              <a:gd name="T35" fmla="*/ 0 h 167"/>
              <a:gd name="T36" fmla="*/ 0 w 73"/>
              <a:gd name="T37" fmla="*/ 2147483646 h 167"/>
              <a:gd name="T38" fmla="*/ 2147483646 w 73"/>
              <a:gd name="T39" fmla="*/ 2147483646 h 167"/>
              <a:gd name="T40" fmla="*/ 2147483646 w 73"/>
              <a:gd name="T41" fmla="*/ 2147483646 h 167"/>
              <a:gd name="T42" fmla="*/ 2147483646 w 73"/>
              <a:gd name="T43" fmla="*/ 2147483646 h 167"/>
              <a:gd name="T44" fmla="*/ 2147483646 w 73"/>
              <a:gd name="T45" fmla="*/ 2147483646 h 167"/>
              <a:gd name="T46" fmla="*/ 2147483646 w 73"/>
              <a:gd name="T47" fmla="*/ 2147483646 h 167"/>
              <a:gd name="T48" fmla="*/ 2147483646 w 73"/>
              <a:gd name="T49" fmla="*/ 2147483646 h 167"/>
              <a:gd name="T50" fmla="*/ 2147483646 w 73"/>
              <a:gd name="T51" fmla="*/ 2147483646 h 167"/>
              <a:gd name="T52" fmla="*/ 2147483646 w 73"/>
              <a:gd name="T53" fmla="*/ 2147483646 h 167"/>
              <a:gd name="T54" fmla="*/ 2147483646 w 73"/>
              <a:gd name="T55" fmla="*/ 2147483646 h 167"/>
              <a:gd name="T56" fmla="*/ 2147483646 w 73"/>
              <a:gd name="T57" fmla="*/ 2147483646 h 167"/>
              <a:gd name="T58" fmla="*/ 2147483646 w 73"/>
              <a:gd name="T59" fmla="*/ 2147483646 h 167"/>
              <a:gd name="T60" fmla="*/ 2147483646 w 73"/>
              <a:gd name="T61" fmla="*/ 2147483646 h 167"/>
              <a:gd name="T62" fmla="*/ 2147483646 w 73"/>
              <a:gd name="T63" fmla="*/ 2147483646 h 167"/>
              <a:gd name="T64" fmla="*/ 2147483646 w 73"/>
              <a:gd name="T65" fmla="*/ 2147483646 h 167"/>
              <a:gd name="T66" fmla="*/ 2147483646 w 73"/>
              <a:gd name="T67" fmla="*/ 2147483646 h 167"/>
              <a:gd name="T68" fmla="*/ 2147483646 w 73"/>
              <a:gd name="T69" fmla="*/ 2147483646 h 167"/>
              <a:gd name="T70" fmla="*/ 2147483646 w 73"/>
              <a:gd name="T71" fmla="*/ 2147483646 h 167"/>
              <a:gd name="T72" fmla="*/ 2147483646 w 73"/>
              <a:gd name="T73" fmla="*/ 2147483646 h 1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167">
                <a:moveTo>
                  <a:pt x="68" y="166"/>
                </a:moveTo>
                <a:lnTo>
                  <a:pt x="72" y="165"/>
                </a:lnTo>
                <a:lnTo>
                  <a:pt x="66" y="155"/>
                </a:lnTo>
                <a:lnTo>
                  <a:pt x="62" y="146"/>
                </a:lnTo>
                <a:lnTo>
                  <a:pt x="57" y="136"/>
                </a:lnTo>
                <a:lnTo>
                  <a:pt x="53" y="126"/>
                </a:lnTo>
                <a:lnTo>
                  <a:pt x="49" y="116"/>
                </a:lnTo>
                <a:lnTo>
                  <a:pt x="45" y="105"/>
                </a:lnTo>
                <a:lnTo>
                  <a:pt x="41" y="94"/>
                </a:lnTo>
                <a:lnTo>
                  <a:pt x="37" y="82"/>
                </a:lnTo>
                <a:lnTo>
                  <a:pt x="33" y="71"/>
                </a:lnTo>
                <a:lnTo>
                  <a:pt x="30" y="60"/>
                </a:lnTo>
                <a:lnTo>
                  <a:pt x="26" y="49"/>
                </a:lnTo>
                <a:lnTo>
                  <a:pt x="21" y="39"/>
                </a:lnTo>
                <a:lnTo>
                  <a:pt x="17" y="28"/>
                </a:lnTo>
                <a:lnTo>
                  <a:pt x="13" y="18"/>
                </a:lnTo>
                <a:lnTo>
                  <a:pt x="8" y="9"/>
                </a:lnTo>
                <a:lnTo>
                  <a:pt x="3" y="0"/>
                </a:lnTo>
                <a:lnTo>
                  <a:pt x="0" y="2"/>
                </a:lnTo>
                <a:lnTo>
                  <a:pt x="4" y="11"/>
                </a:lnTo>
                <a:lnTo>
                  <a:pt x="9" y="20"/>
                </a:lnTo>
                <a:lnTo>
                  <a:pt x="13" y="30"/>
                </a:lnTo>
                <a:lnTo>
                  <a:pt x="18" y="39"/>
                </a:lnTo>
                <a:lnTo>
                  <a:pt x="22" y="50"/>
                </a:lnTo>
                <a:lnTo>
                  <a:pt x="26" y="61"/>
                </a:lnTo>
                <a:lnTo>
                  <a:pt x="30" y="72"/>
                </a:lnTo>
                <a:lnTo>
                  <a:pt x="33" y="83"/>
                </a:lnTo>
                <a:lnTo>
                  <a:pt x="37" y="95"/>
                </a:lnTo>
                <a:lnTo>
                  <a:pt x="41" y="105"/>
                </a:lnTo>
                <a:lnTo>
                  <a:pt x="45" y="117"/>
                </a:lnTo>
                <a:lnTo>
                  <a:pt x="49" y="127"/>
                </a:lnTo>
                <a:lnTo>
                  <a:pt x="54" y="138"/>
                </a:lnTo>
                <a:lnTo>
                  <a:pt x="58" y="148"/>
                </a:lnTo>
                <a:lnTo>
                  <a:pt x="64" y="157"/>
                </a:lnTo>
                <a:lnTo>
                  <a:pt x="69" y="166"/>
                </a:lnTo>
                <a:lnTo>
                  <a:pt x="72" y="165"/>
                </a:lnTo>
                <a:lnTo>
                  <a:pt x="68" y="16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1" name="Freeform 26">
            <a:extLst>
              <a:ext uri="{FF2B5EF4-FFF2-40B4-BE49-F238E27FC236}">
                <a16:creationId xmlns:a16="http://schemas.microsoft.com/office/drawing/2014/main" id="{91DFFADF-95C8-3F1B-36D0-DB3AFD1795B5}"/>
              </a:ext>
            </a:extLst>
          </p:cNvPr>
          <p:cNvSpPr>
            <a:spLocks/>
          </p:cNvSpPr>
          <p:nvPr/>
        </p:nvSpPr>
        <p:spPr bwMode="auto">
          <a:xfrm>
            <a:off x="7588250" y="5116513"/>
            <a:ext cx="31750" cy="26987"/>
          </a:xfrm>
          <a:custGeom>
            <a:avLst/>
            <a:gdLst>
              <a:gd name="T0" fmla="*/ 2147483646 w 20"/>
              <a:gd name="T1" fmla="*/ 2147483646 h 17"/>
              <a:gd name="T2" fmla="*/ 2147483646 w 20"/>
              <a:gd name="T3" fmla="*/ 2147483646 h 17"/>
              <a:gd name="T4" fmla="*/ 2147483646 w 20"/>
              <a:gd name="T5" fmla="*/ 2147483646 h 17"/>
              <a:gd name="T6" fmla="*/ 2147483646 w 20"/>
              <a:gd name="T7" fmla="*/ 2147483646 h 17"/>
              <a:gd name="T8" fmla="*/ 2147483646 w 20"/>
              <a:gd name="T9" fmla="*/ 2147483646 h 17"/>
              <a:gd name="T10" fmla="*/ 2147483646 w 20"/>
              <a:gd name="T11" fmla="*/ 2147483646 h 17"/>
              <a:gd name="T12" fmla="*/ 2147483646 w 20"/>
              <a:gd name="T13" fmla="*/ 2147483646 h 17"/>
              <a:gd name="T14" fmla="*/ 2147483646 w 20"/>
              <a:gd name="T15" fmla="*/ 0 h 17"/>
              <a:gd name="T16" fmla="*/ 0 w 20"/>
              <a:gd name="T17" fmla="*/ 2147483646 h 17"/>
              <a:gd name="T18" fmla="*/ 0 w 20"/>
              <a:gd name="T19" fmla="*/ 2147483646 h 17"/>
              <a:gd name="T20" fmla="*/ 2147483646 w 20"/>
              <a:gd name="T21" fmla="*/ 2147483646 h 17"/>
              <a:gd name="T22" fmla="*/ 2147483646 w 20"/>
              <a:gd name="T23" fmla="*/ 2147483646 h 17"/>
              <a:gd name="T24" fmla="*/ 2147483646 w 20"/>
              <a:gd name="T25" fmla="*/ 2147483646 h 17"/>
              <a:gd name="T26" fmla="*/ 2147483646 w 20"/>
              <a:gd name="T27" fmla="*/ 2147483646 h 17"/>
              <a:gd name="T28" fmla="*/ 2147483646 w 20"/>
              <a:gd name="T29" fmla="*/ 2147483646 h 17"/>
              <a:gd name="T30" fmla="*/ 2147483646 w 20"/>
              <a:gd name="T31" fmla="*/ 2147483646 h 17"/>
              <a:gd name="T32" fmla="*/ 2147483646 w 20"/>
              <a:gd name="T33" fmla="*/ 2147483646 h 17"/>
              <a:gd name="T34" fmla="*/ 2147483646 w 20"/>
              <a:gd name="T35" fmla="*/ 2147483646 h 17"/>
              <a:gd name="T36" fmla="*/ 2147483646 w 20"/>
              <a:gd name="T37" fmla="*/ 214748364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7">
                <a:moveTo>
                  <a:pt x="17" y="8"/>
                </a:moveTo>
                <a:lnTo>
                  <a:pt x="17" y="8"/>
                </a:lnTo>
                <a:lnTo>
                  <a:pt x="15" y="8"/>
                </a:lnTo>
                <a:lnTo>
                  <a:pt x="13" y="8"/>
                </a:lnTo>
                <a:lnTo>
                  <a:pt x="10" y="7"/>
                </a:lnTo>
                <a:lnTo>
                  <a:pt x="7" y="5"/>
                </a:lnTo>
                <a:lnTo>
                  <a:pt x="5" y="1"/>
                </a:lnTo>
                <a:lnTo>
                  <a:pt x="3" y="0"/>
                </a:lnTo>
                <a:lnTo>
                  <a:pt x="0" y="1"/>
                </a:lnTo>
                <a:lnTo>
                  <a:pt x="0" y="7"/>
                </a:lnTo>
                <a:lnTo>
                  <a:pt x="4" y="5"/>
                </a:lnTo>
                <a:lnTo>
                  <a:pt x="2" y="7"/>
                </a:lnTo>
                <a:lnTo>
                  <a:pt x="3" y="7"/>
                </a:lnTo>
                <a:lnTo>
                  <a:pt x="6" y="10"/>
                </a:lnTo>
                <a:lnTo>
                  <a:pt x="8" y="14"/>
                </a:lnTo>
                <a:lnTo>
                  <a:pt x="12" y="16"/>
                </a:lnTo>
                <a:lnTo>
                  <a:pt x="15" y="16"/>
                </a:lnTo>
                <a:lnTo>
                  <a:pt x="19" y="14"/>
                </a:lnTo>
                <a:lnTo>
                  <a:pt x="17"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2" name="Freeform 27">
            <a:extLst>
              <a:ext uri="{FF2B5EF4-FFF2-40B4-BE49-F238E27FC236}">
                <a16:creationId xmlns:a16="http://schemas.microsoft.com/office/drawing/2014/main" id="{59A8DED5-F0ED-B797-0D29-2C842ADD9AF8}"/>
              </a:ext>
            </a:extLst>
          </p:cNvPr>
          <p:cNvSpPr>
            <a:spLocks/>
          </p:cNvSpPr>
          <p:nvPr/>
        </p:nvSpPr>
        <p:spPr bwMode="auto">
          <a:xfrm>
            <a:off x="7575550" y="4918075"/>
            <a:ext cx="50800" cy="212725"/>
          </a:xfrm>
          <a:custGeom>
            <a:avLst/>
            <a:gdLst>
              <a:gd name="T0" fmla="*/ 2147483646 w 32"/>
              <a:gd name="T1" fmla="*/ 2147483646 h 134"/>
              <a:gd name="T2" fmla="*/ 2147483646 w 32"/>
              <a:gd name="T3" fmla="*/ 2147483646 h 134"/>
              <a:gd name="T4" fmla="*/ 0 w 32"/>
              <a:gd name="T5" fmla="*/ 2147483646 h 134"/>
              <a:gd name="T6" fmla="*/ 2147483646 w 32"/>
              <a:gd name="T7" fmla="*/ 2147483646 h 134"/>
              <a:gd name="T8" fmla="*/ 2147483646 w 32"/>
              <a:gd name="T9" fmla="*/ 2147483646 h 134"/>
              <a:gd name="T10" fmla="*/ 2147483646 w 32"/>
              <a:gd name="T11" fmla="*/ 2147483646 h 134"/>
              <a:gd name="T12" fmla="*/ 2147483646 w 32"/>
              <a:gd name="T13" fmla="*/ 2147483646 h 134"/>
              <a:gd name="T14" fmla="*/ 2147483646 w 32"/>
              <a:gd name="T15" fmla="*/ 2147483646 h 134"/>
              <a:gd name="T16" fmla="*/ 2147483646 w 32"/>
              <a:gd name="T17" fmla="*/ 2147483646 h 134"/>
              <a:gd name="T18" fmla="*/ 2147483646 w 32"/>
              <a:gd name="T19" fmla="*/ 2147483646 h 134"/>
              <a:gd name="T20" fmla="*/ 2147483646 w 32"/>
              <a:gd name="T21" fmla="*/ 2147483646 h 134"/>
              <a:gd name="T22" fmla="*/ 2147483646 w 32"/>
              <a:gd name="T23" fmla="*/ 2147483646 h 134"/>
              <a:gd name="T24" fmla="*/ 2147483646 w 32"/>
              <a:gd name="T25" fmla="*/ 2147483646 h 134"/>
              <a:gd name="T26" fmla="*/ 2147483646 w 32"/>
              <a:gd name="T27" fmla="*/ 2147483646 h 134"/>
              <a:gd name="T28" fmla="*/ 2147483646 w 32"/>
              <a:gd name="T29" fmla="*/ 2147483646 h 134"/>
              <a:gd name="T30" fmla="*/ 2147483646 w 32"/>
              <a:gd name="T31" fmla="*/ 2147483646 h 134"/>
              <a:gd name="T32" fmla="*/ 2147483646 w 32"/>
              <a:gd name="T33" fmla="*/ 2147483646 h 134"/>
              <a:gd name="T34" fmla="*/ 2147483646 w 32"/>
              <a:gd name="T35" fmla="*/ 2147483646 h 134"/>
              <a:gd name="T36" fmla="*/ 2147483646 w 32"/>
              <a:gd name="T37" fmla="*/ 2147483646 h 134"/>
              <a:gd name="T38" fmla="*/ 2147483646 w 32"/>
              <a:gd name="T39" fmla="*/ 2147483646 h 134"/>
              <a:gd name="T40" fmla="*/ 2147483646 w 32"/>
              <a:gd name="T41" fmla="*/ 2147483646 h 134"/>
              <a:gd name="T42" fmla="*/ 2147483646 w 32"/>
              <a:gd name="T43" fmla="*/ 2147483646 h 134"/>
              <a:gd name="T44" fmla="*/ 2147483646 w 32"/>
              <a:gd name="T45" fmla="*/ 2147483646 h 134"/>
              <a:gd name="T46" fmla="*/ 2147483646 w 32"/>
              <a:gd name="T47" fmla="*/ 2147483646 h 134"/>
              <a:gd name="T48" fmla="*/ 2147483646 w 32"/>
              <a:gd name="T49" fmla="*/ 2147483646 h 134"/>
              <a:gd name="T50" fmla="*/ 2147483646 w 32"/>
              <a:gd name="T51" fmla="*/ 2147483646 h 134"/>
              <a:gd name="T52" fmla="*/ 2147483646 w 32"/>
              <a:gd name="T53" fmla="*/ 2147483646 h 134"/>
              <a:gd name="T54" fmla="*/ 2147483646 w 32"/>
              <a:gd name="T55" fmla="*/ 2147483646 h 134"/>
              <a:gd name="T56" fmla="*/ 2147483646 w 32"/>
              <a:gd name="T57" fmla="*/ 2147483646 h 134"/>
              <a:gd name="T58" fmla="*/ 2147483646 w 32"/>
              <a:gd name="T59" fmla="*/ 2147483646 h 134"/>
              <a:gd name="T60" fmla="*/ 2147483646 w 32"/>
              <a:gd name="T61" fmla="*/ 2147483646 h 134"/>
              <a:gd name="T62" fmla="*/ 2147483646 w 32"/>
              <a:gd name="T63" fmla="*/ 2147483646 h 134"/>
              <a:gd name="T64" fmla="*/ 2147483646 w 32"/>
              <a:gd name="T65" fmla="*/ 2147483646 h 134"/>
              <a:gd name="T66" fmla="*/ 2147483646 w 32"/>
              <a:gd name="T67" fmla="*/ 2147483646 h 134"/>
              <a:gd name="T68" fmla="*/ 2147483646 w 32"/>
              <a:gd name="T69" fmla="*/ 2147483646 h 134"/>
              <a:gd name="T70" fmla="*/ 2147483646 w 32"/>
              <a:gd name="T71" fmla="*/ 2147483646 h 134"/>
              <a:gd name="T72" fmla="*/ 2147483646 w 32"/>
              <a:gd name="T73" fmla="*/ 2147483646 h 134"/>
              <a:gd name="T74" fmla="*/ 2147483646 w 32"/>
              <a:gd name="T75" fmla="*/ 0 h 134"/>
              <a:gd name="T76" fmla="*/ 2147483646 w 32"/>
              <a:gd name="T77" fmla="*/ 2147483646 h 134"/>
              <a:gd name="T78" fmla="*/ 2147483646 w 32"/>
              <a:gd name="T79" fmla="*/ 2147483646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2" h="134">
                <a:moveTo>
                  <a:pt x="5" y="6"/>
                </a:moveTo>
                <a:lnTo>
                  <a:pt x="1" y="6"/>
                </a:lnTo>
                <a:lnTo>
                  <a:pt x="0" y="13"/>
                </a:lnTo>
                <a:lnTo>
                  <a:pt x="2" y="21"/>
                </a:lnTo>
                <a:lnTo>
                  <a:pt x="3" y="30"/>
                </a:lnTo>
                <a:lnTo>
                  <a:pt x="5" y="39"/>
                </a:lnTo>
                <a:lnTo>
                  <a:pt x="8" y="48"/>
                </a:lnTo>
                <a:lnTo>
                  <a:pt x="11" y="58"/>
                </a:lnTo>
                <a:lnTo>
                  <a:pt x="14" y="68"/>
                </a:lnTo>
                <a:lnTo>
                  <a:pt x="17" y="77"/>
                </a:lnTo>
                <a:lnTo>
                  <a:pt x="20" y="87"/>
                </a:lnTo>
                <a:lnTo>
                  <a:pt x="22" y="96"/>
                </a:lnTo>
                <a:lnTo>
                  <a:pt x="25" y="104"/>
                </a:lnTo>
                <a:lnTo>
                  <a:pt x="26" y="112"/>
                </a:lnTo>
                <a:lnTo>
                  <a:pt x="27" y="118"/>
                </a:lnTo>
                <a:lnTo>
                  <a:pt x="27" y="124"/>
                </a:lnTo>
                <a:lnTo>
                  <a:pt x="26" y="128"/>
                </a:lnTo>
                <a:lnTo>
                  <a:pt x="25" y="130"/>
                </a:lnTo>
                <a:lnTo>
                  <a:pt x="27" y="133"/>
                </a:lnTo>
                <a:lnTo>
                  <a:pt x="30" y="129"/>
                </a:lnTo>
                <a:lnTo>
                  <a:pt x="31" y="124"/>
                </a:lnTo>
                <a:lnTo>
                  <a:pt x="31" y="118"/>
                </a:lnTo>
                <a:lnTo>
                  <a:pt x="30" y="111"/>
                </a:lnTo>
                <a:lnTo>
                  <a:pt x="29" y="104"/>
                </a:lnTo>
                <a:lnTo>
                  <a:pt x="26" y="95"/>
                </a:lnTo>
                <a:lnTo>
                  <a:pt x="24" y="86"/>
                </a:lnTo>
                <a:lnTo>
                  <a:pt x="21" y="76"/>
                </a:lnTo>
                <a:lnTo>
                  <a:pt x="17" y="67"/>
                </a:lnTo>
                <a:lnTo>
                  <a:pt x="14" y="57"/>
                </a:lnTo>
                <a:lnTo>
                  <a:pt x="12" y="47"/>
                </a:lnTo>
                <a:lnTo>
                  <a:pt x="9" y="38"/>
                </a:lnTo>
                <a:lnTo>
                  <a:pt x="7" y="29"/>
                </a:lnTo>
                <a:lnTo>
                  <a:pt x="5" y="20"/>
                </a:lnTo>
                <a:lnTo>
                  <a:pt x="4" y="13"/>
                </a:lnTo>
                <a:lnTo>
                  <a:pt x="5" y="7"/>
                </a:lnTo>
                <a:lnTo>
                  <a:pt x="1" y="7"/>
                </a:lnTo>
                <a:lnTo>
                  <a:pt x="5" y="6"/>
                </a:lnTo>
                <a:lnTo>
                  <a:pt x="2" y="0"/>
                </a:lnTo>
                <a:lnTo>
                  <a:pt x="1" y="6"/>
                </a:lnTo>
                <a:lnTo>
                  <a:pt x="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3" name="Freeform 28">
            <a:extLst>
              <a:ext uri="{FF2B5EF4-FFF2-40B4-BE49-F238E27FC236}">
                <a16:creationId xmlns:a16="http://schemas.microsoft.com/office/drawing/2014/main" id="{59E8C058-8204-1637-5A84-1960C53B3B67}"/>
              </a:ext>
            </a:extLst>
          </p:cNvPr>
          <p:cNvSpPr>
            <a:spLocks/>
          </p:cNvSpPr>
          <p:nvPr/>
        </p:nvSpPr>
        <p:spPr bwMode="auto">
          <a:xfrm>
            <a:off x="7577138" y="4927600"/>
            <a:ext cx="98425" cy="244475"/>
          </a:xfrm>
          <a:custGeom>
            <a:avLst/>
            <a:gdLst>
              <a:gd name="T0" fmla="*/ 2147483646 w 62"/>
              <a:gd name="T1" fmla="*/ 2147483646 h 154"/>
              <a:gd name="T2" fmla="*/ 2147483646 w 62"/>
              <a:gd name="T3" fmla="*/ 2147483646 h 154"/>
              <a:gd name="T4" fmla="*/ 2147483646 w 62"/>
              <a:gd name="T5" fmla="*/ 2147483646 h 154"/>
              <a:gd name="T6" fmla="*/ 2147483646 w 62"/>
              <a:gd name="T7" fmla="*/ 2147483646 h 154"/>
              <a:gd name="T8" fmla="*/ 2147483646 w 62"/>
              <a:gd name="T9" fmla="*/ 2147483646 h 154"/>
              <a:gd name="T10" fmla="*/ 2147483646 w 62"/>
              <a:gd name="T11" fmla="*/ 2147483646 h 154"/>
              <a:gd name="T12" fmla="*/ 2147483646 w 62"/>
              <a:gd name="T13" fmla="*/ 2147483646 h 154"/>
              <a:gd name="T14" fmla="*/ 2147483646 w 62"/>
              <a:gd name="T15" fmla="*/ 2147483646 h 154"/>
              <a:gd name="T16" fmla="*/ 2147483646 w 62"/>
              <a:gd name="T17" fmla="*/ 2147483646 h 154"/>
              <a:gd name="T18" fmla="*/ 2147483646 w 62"/>
              <a:gd name="T19" fmla="*/ 2147483646 h 154"/>
              <a:gd name="T20" fmla="*/ 2147483646 w 62"/>
              <a:gd name="T21" fmla="*/ 2147483646 h 154"/>
              <a:gd name="T22" fmla="*/ 2147483646 w 62"/>
              <a:gd name="T23" fmla="*/ 2147483646 h 154"/>
              <a:gd name="T24" fmla="*/ 2147483646 w 62"/>
              <a:gd name="T25" fmla="*/ 2147483646 h 154"/>
              <a:gd name="T26" fmla="*/ 2147483646 w 62"/>
              <a:gd name="T27" fmla="*/ 2147483646 h 154"/>
              <a:gd name="T28" fmla="*/ 2147483646 w 62"/>
              <a:gd name="T29" fmla="*/ 2147483646 h 154"/>
              <a:gd name="T30" fmla="*/ 2147483646 w 62"/>
              <a:gd name="T31" fmla="*/ 2147483646 h 154"/>
              <a:gd name="T32" fmla="*/ 2147483646 w 62"/>
              <a:gd name="T33" fmla="*/ 2147483646 h 154"/>
              <a:gd name="T34" fmla="*/ 2147483646 w 62"/>
              <a:gd name="T35" fmla="*/ 0 h 154"/>
              <a:gd name="T36" fmla="*/ 0 w 62"/>
              <a:gd name="T37" fmla="*/ 2147483646 h 154"/>
              <a:gd name="T38" fmla="*/ 2147483646 w 62"/>
              <a:gd name="T39" fmla="*/ 2147483646 h 154"/>
              <a:gd name="T40" fmla="*/ 2147483646 w 62"/>
              <a:gd name="T41" fmla="*/ 2147483646 h 154"/>
              <a:gd name="T42" fmla="*/ 2147483646 w 62"/>
              <a:gd name="T43" fmla="*/ 2147483646 h 154"/>
              <a:gd name="T44" fmla="*/ 2147483646 w 62"/>
              <a:gd name="T45" fmla="*/ 2147483646 h 154"/>
              <a:gd name="T46" fmla="*/ 2147483646 w 62"/>
              <a:gd name="T47" fmla="*/ 2147483646 h 154"/>
              <a:gd name="T48" fmla="*/ 2147483646 w 62"/>
              <a:gd name="T49" fmla="*/ 2147483646 h 154"/>
              <a:gd name="T50" fmla="*/ 2147483646 w 62"/>
              <a:gd name="T51" fmla="*/ 2147483646 h 154"/>
              <a:gd name="T52" fmla="*/ 2147483646 w 62"/>
              <a:gd name="T53" fmla="*/ 2147483646 h 154"/>
              <a:gd name="T54" fmla="*/ 2147483646 w 62"/>
              <a:gd name="T55" fmla="*/ 2147483646 h 154"/>
              <a:gd name="T56" fmla="*/ 2147483646 w 62"/>
              <a:gd name="T57" fmla="*/ 2147483646 h 154"/>
              <a:gd name="T58" fmla="*/ 2147483646 w 62"/>
              <a:gd name="T59" fmla="*/ 2147483646 h 154"/>
              <a:gd name="T60" fmla="*/ 2147483646 w 62"/>
              <a:gd name="T61" fmla="*/ 2147483646 h 154"/>
              <a:gd name="T62" fmla="*/ 2147483646 w 62"/>
              <a:gd name="T63" fmla="*/ 2147483646 h 154"/>
              <a:gd name="T64" fmla="*/ 2147483646 w 62"/>
              <a:gd name="T65" fmla="*/ 2147483646 h 154"/>
              <a:gd name="T66" fmla="*/ 2147483646 w 62"/>
              <a:gd name="T67" fmla="*/ 2147483646 h 154"/>
              <a:gd name="T68" fmla="*/ 2147483646 w 62"/>
              <a:gd name="T69" fmla="*/ 2147483646 h 154"/>
              <a:gd name="T70" fmla="*/ 2147483646 w 62"/>
              <a:gd name="T71" fmla="*/ 2147483646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4">
                <a:moveTo>
                  <a:pt x="61" y="149"/>
                </a:moveTo>
                <a:lnTo>
                  <a:pt x="61" y="149"/>
                </a:lnTo>
                <a:lnTo>
                  <a:pt x="57" y="147"/>
                </a:lnTo>
                <a:lnTo>
                  <a:pt x="54" y="144"/>
                </a:lnTo>
                <a:lnTo>
                  <a:pt x="50" y="139"/>
                </a:lnTo>
                <a:lnTo>
                  <a:pt x="47" y="132"/>
                </a:lnTo>
                <a:lnTo>
                  <a:pt x="43" y="123"/>
                </a:lnTo>
                <a:lnTo>
                  <a:pt x="39" y="113"/>
                </a:lnTo>
                <a:lnTo>
                  <a:pt x="36" y="103"/>
                </a:lnTo>
                <a:lnTo>
                  <a:pt x="32" y="91"/>
                </a:lnTo>
                <a:lnTo>
                  <a:pt x="29" y="79"/>
                </a:lnTo>
                <a:lnTo>
                  <a:pt x="25" y="67"/>
                </a:lnTo>
                <a:lnTo>
                  <a:pt x="21" y="55"/>
                </a:lnTo>
                <a:lnTo>
                  <a:pt x="18" y="43"/>
                </a:lnTo>
                <a:lnTo>
                  <a:pt x="15" y="31"/>
                </a:lnTo>
                <a:lnTo>
                  <a:pt x="11" y="20"/>
                </a:lnTo>
                <a:lnTo>
                  <a:pt x="8" y="10"/>
                </a:lnTo>
                <a:lnTo>
                  <a:pt x="4" y="0"/>
                </a:lnTo>
                <a:lnTo>
                  <a:pt x="0" y="1"/>
                </a:lnTo>
                <a:lnTo>
                  <a:pt x="4" y="10"/>
                </a:lnTo>
                <a:lnTo>
                  <a:pt x="7" y="21"/>
                </a:lnTo>
                <a:lnTo>
                  <a:pt x="11" y="32"/>
                </a:lnTo>
                <a:lnTo>
                  <a:pt x="14" y="44"/>
                </a:lnTo>
                <a:lnTo>
                  <a:pt x="18" y="56"/>
                </a:lnTo>
                <a:lnTo>
                  <a:pt x="21" y="68"/>
                </a:lnTo>
                <a:lnTo>
                  <a:pt x="25" y="80"/>
                </a:lnTo>
                <a:lnTo>
                  <a:pt x="28" y="92"/>
                </a:lnTo>
                <a:lnTo>
                  <a:pt x="32" y="104"/>
                </a:lnTo>
                <a:lnTo>
                  <a:pt x="35" y="114"/>
                </a:lnTo>
                <a:lnTo>
                  <a:pt x="39" y="124"/>
                </a:lnTo>
                <a:lnTo>
                  <a:pt x="43" y="133"/>
                </a:lnTo>
                <a:lnTo>
                  <a:pt x="47" y="140"/>
                </a:lnTo>
                <a:lnTo>
                  <a:pt x="51" y="147"/>
                </a:lnTo>
                <a:lnTo>
                  <a:pt x="55" y="150"/>
                </a:lnTo>
                <a:lnTo>
                  <a:pt x="60" y="153"/>
                </a:lnTo>
                <a:lnTo>
                  <a:pt x="61" y="1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4" name="Freeform 29">
            <a:extLst>
              <a:ext uri="{FF2B5EF4-FFF2-40B4-BE49-F238E27FC236}">
                <a16:creationId xmlns:a16="http://schemas.microsoft.com/office/drawing/2014/main" id="{87FEABE9-11A9-2210-82F7-91E003FEF57A}"/>
              </a:ext>
            </a:extLst>
          </p:cNvPr>
          <p:cNvSpPr>
            <a:spLocks/>
          </p:cNvSpPr>
          <p:nvPr/>
        </p:nvSpPr>
        <p:spPr bwMode="auto">
          <a:xfrm>
            <a:off x="7667625" y="5038725"/>
            <a:ext cx="30163" cy="133350"/>
          </a:xfrm>
          <a:custGeom>
            <a:avLst/>
            <a:gdLst>
              <a:gd name="T0" fmla="*/ 0 w 19"/>
              <a:gd name="T1" fmla="*/ 2147483646 h 84"/>
              <a:gd name="T2" fmla="*/ 0 w 19"/>
              <a:gd name="T3" fmla="*/ 2147483646 h 84"/>
              <a:gd name="T4" fmla="*/ 2147483646 w 19"/>
              <a:gd name="T5" fmla="*/ 2147483646 h 84"/>
              <a:gd name="T6" fmla="*/ 2147483646 w 19"/>
              <a:gd name="T7" fmla="*/ 2147483646 h 84"/>
              <a:gd name="T8" fmla="*/ 2147483646 w 19"/>
              <a:gd name="T9" fmla="*/ 2147483646 h 84"/>
              <a:gd name="T10" fmla="*/ 2147483646 w 19"/>
              <a:gd name="T11" fmla="*/ 2147483646 h 84"/>
              <a:gd name="T12" fmla="*/ 2147483646 w 19"/>
              <a:gd name="T13" fmla="*/ 2147483646 h 84"/>
              <a:gd name="T14" fmla="*/ 2147483646 w 19"/>
              <a:gd name="T15" fmla="*/ 2147483646 h 84"/>
              <a:gd name="T16" fmla="*/ 2147483646 w 19"/>
              <a:gd name="T17" fmla="*/ 2147483646 h 84"/>
              <a:gd name="T18" fmla="*/ 2147483646 w 19"/>
              <a:gd name="T19" fmla="*/ 2147483646 h 84"/>
              <a:gd name="T20" fmla="*/ 2147483646 w 19"/>
              <a:gd name="T21" fmla="*/ 2147483646 h 84"/>
              <a:gd name="T22" fmla="*/ 2147483646 w 19"/>
              <a:gd name="T23" fmla="*/ 2147483646 h 84"/>
              <a:gd name="T24" fmla="*/ 2147483646 w 19"/>
              <a:gd name="T25" fmla="*/ 2147483646 h 84"/>
              <a:gd name="T26" fmla="*/ 2147483646 w 19"/>
              <a:gd name="T27" fmla="*/ 2147483646 h 84"/>
              <a:gd name="T28" fmla="*/ 2147483646 w 19"/>
              <a:gd name="T29" fmla="*/ 2147483646 h 84"/>
              <a:gd name="T30" fmla="*/ 2147483646 w 19"/>
              <a:gd name="T31" fmla="*/ 2147483646 h 84"/>
              <a:gd name="T32" fmla="*/ 2147483646 w 19"/>
              <a:gd name="T33" fmla="*/ 2147483646 h 84"/>
              <a:gd name="T34" fmla="*/ 2147483646 w 19"/>
              <a:gd name="T35" fmla="*/ 2147483646 h 84"/>
              <a:gd name="T36" fmla="*/ 2147483646 w 19"/>
              <a:gd name="T37" fmla="*/ 2147483646 h 84"/>
              <a:gd name="T38" fmla="*/ 2147483646 w 19"/>
              <a:gd name="T39" fmla="*/ 2147483646 h 84"/>
              <a:gd name="T40" fmla="*/ 2147483646 w 19"/>
              <a:gd name="T41" fmla="*/ 2147483646 h 84"/>
              <a:gd name="T42" fmla="*/ 2147483646 w 19"/>
              <a:gd name="T43" fmla="*/ 2147483646 h 84"/>
              <a:gd name="T44" fmla="*/ 2147483646 w 19"/>
              <a:gd name="T45" fmla="*/ 2147483646 h 84"/>
              <a:gd name="T46" fmla="*/ 2147483646 w 19"/>
              <a:gd name="T47" fmla="*/ 2147483646 h 84"/>
              <a:gd name="T48" fmla="*/ 2147483646 w 19"/>
              <a:gd name="T49" fmla="*/ 2147483646 h 84"/>
              <a:gd name="T50" fmla="*/ 2147483646 w 19"/>
              <a:gd name="T51" fmla="*/ 2147483646 h 84"/>
              <a:gd name="T52" fmla="*/ 2147483646 w 19"/>
              <a:gd name="T53" fmla="*/ 2147483646 h 84"/>
              <a:gd name="T54" fmla="*/ 2147483646 w 19"/>
              <a:gd name="T55" fmla="*/ 2147483646 h 84"/>
              <a:gd name="T56" fmla="*/ 2147483646 w 19"/>
              <a:gd name="T57" fmla="*/ 2147483646 h 84"/>
              <a:gd name="T58" fmla="*/ 2147483646 w 19"/>
              <a:gd name="T59" fmla="*/ 2147483646 h 84"/>
              <a:gd name="T60" fmla="*/ 2147483646 w 19"/>
              <a:gd name="T61" fmla="*/ 2147483646 h 84"/>
              <a:gd name="T62" fmla="*/ 2147483646 w 19"/>
              <a:gd name="T63" fmla="*/ 2147483646 h 84"/>
              <a:gd name="T64" fmla="*/ 2147483646 w 19"/>
              <a:gd name="T65" fmla="*/ 2147483646 h 84"/>
              <a:gd name="T66" fmla="*/ 2147483646 w 19"/>
              <a:gd name="T67" fmla="*/ 2147483646 h 84"/>
              <a:gd name="T68" fmla="*/ 2147483646 w 19"/>
              <a:gd name="T69" fmla="*/ 0 h 84"/>
              <a:gd name="T70" fmla="*/ 0 w 19"/>
              <a:gd name="T71" fmla="*/ 2147483646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 h="84">
                <a:moveTo>
                  <a:pt x="0" y="1"/>
                </a:moveTo>
                <a:lnTo>
                  <a:pt x="0" y="1"/>
                </a:lnTo>
                <a:lnTo>
                  <a:pt x="2" y="6"/>
                </a:lnTo>
                <a:lnTo>
                  <a:pt x="3" y="12"/>
                </a:lnTo>
                <a:lnTo>
                  <a:pt x="5" y="18"/>
                </a:lnTo>
                <a:lnTo>
                  <a:pt x="7" y="25"/>
                </a:lnTo>
                <a:lnTo>
                  <a:pt x="8" y="32"/>
                </a:lnTo>
                <a:lnTo>
                  <a:pt x="10" y="39"/>
                </a:lnTo>
                <a:lnTo>
                  <a:pt x="12" y="46"/>
                </a:lnTo>
                <a:lnTo>
                  <a:pt x="13" y="53"/>
                </a:lnTo>
                <a:lnTo>
                  <a:pt x="14" y="58"/>
                </a:lnTo>
                <a:lnTo>
                  <a:pt x="15" y="64"/>
                </a:lnTo>
                <a:lnTo>
                  <a:pt x="15" y="69"/>
                </a:lnTo>
                <a:lnTo>
                  <a:pt x="14" y="73"/>
                </a:lnTo>
                <a:lnTo>
                  <a:pt x="13" y="76"/>
                </a:lnTo>
                <a:lnTo>
                  <a:pt x="11" y="79"/>
                </a:lnTo>
                <a:lnTo>
                  <a:pt x="8" y="79"/>
                </a:lnTo>
                <a:lnTo>
                  <a:pt x="4" y="79"/>
                </a:lnTo>
                <a:lnTo>
                  <a:pt x="3" y="83"/>
                </a:lnTo>
                <a:lnTo>
                  <a:pt x="8" y="83"/>
                </a:lnTo>
                <a:lnTo>
                  <a:pt x="13" y="81"/>
                </a:lnTo>
                <a:lnTo>
                  <a:pt x="16" y="78"/>
                </a:lnTo>
                <a:lnTo>
                  <a:pt x="18" y="74"/>
                </a:lnTo>
                <a:lnTo>
                  <a:pt x="18" y="69"/>
                </a:lnTo>
                <a:lnTo>
                  <a:pt x="18" y="64"/>
                </a:lnTo>
                <a:lnTo>
                  <a:pt x="18" y="58"/>
                </a:lnTo>
                <a:lnTo>
                  <a:pt x="17" y="52"/>
                </a:lnTo>
                <a:lnTo>
                  <a:pt x="16" y="45"/>
                </a:lnTo>
                <a:lnTo>
                  <a:pt x="14" y="38"/>
                </a:lnTo>
                <a:lnTo>
                  <a:pt x="12" y="31"/>
                </a:lnTo>
                <a:lnTo>
                  <a:pt x="11" y="24"/>
                </a:lnTo>
                <a:lnTo>
                  <a:pt x="9" y="18"/>
                </a:lnTo>
                <a:lnTo>
                  <a:pt x="7" y="11"/>
                </a:lnTo>
                <a:lnTo>
                  <a:pt x="6" y="6"/>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5" name="Freeform 30">
            <a:extLst>
              <a:ext uri="{FF2B5EF4-FFF2-40B4-BE49-F238E27FC236}">
                <a16:creationId xmlns:a16="http://schemas.microsoft.com/office/drawing/2014/main" id="{3409F318-2AD4-7FE0-FCBB-318BC465380B}"/>
              </a:ext>
            </a:extLst>
          </p:cNvPr>
          <p:cNvSpPr>
            <a:spLocks/>
          </p:cNvSpPr>
          <p:nvPr/>
        </p:nvSpPr>
        <p:spPr bwMode="auto">
          <a:xfrm>
            <a:off x="7635875" y="4921250"/>
            <a:ext cx="39688" cy="120650"/>
          </a:xfrm>
          <a:custGeom>
            <a:avLst/>
            <a:gdLst>
              <a:gd name="T0" fmla="*/ 2147483646 w 25"/>
              <a:gd name="T1" fmla="*/ 0 h 76"/>
              <a:gd name="T2" fmla="*/ 0 w 25"/>
              <a:gd name="T3" fmla="*/ 2147483646 h 76"/>
              <a:gd name="T4" fmla="*/ 2147483646 w 25"/>
              <a:gd name="T5" fmla="*/ 2147483646 h 76"/>
              <a:gd name="T6" fmla="*/ 2147483646 w 25"/>
              <a:gd name="T7" fmla="*/ 2147483646 h 76"/>
              <a:gd name="T8" fmla="*/ 2147483646 w 25"/>
              <a:gd name="T9" fmla="*/ 2147483646 h 76"/>
              <a:gd name="T10" fmla="*/ 2147483646 w 25"/>
              <a:gd name="T11" fmla="*/ 2147483646 h 76"/>
              <a:gd name="T12" fmla="*/ 2147483646 w 25"/>
              <a:gd name="T13" fmla="*/ 2147483646 h 76"/>
              <a:gd name="T14" fmla="*/ 2147483646 w 25"/>
              <a:gd name="T15" fmla="*/ 2147483646 h 76"/>
              <a:gd name="T16" fmla="*/ 2147483646 w 25"/>
              <a:gd name="T17" fmla="*/ 2147483646 h 76"/>
              <a:gd name="T18" fmla="*/ 2147483646 w 25"/>
              <a:gd name="T19" fmla="*/ 2147483646 h 76"/>
              <a:gd name="T20" fmla="*/ 2147483646 w 25"/>
              <a:gd name="T21" fmla="*/ 2147483646 h 76"/>
              <a:gd name="T22" fmla="*/ 2147483646 w 25"/>
              <a:gd name="T23" fmla="*/ 2147483646 h 76"/>
              <a:gd name="T24" fmla="*/ 2147483646 w 25"/>
              <a:gd name="T25" fmla="*/ 2147483646 h 76"/>
              <a:gd name="T26" fmla="*/ 2147483646 w 25"/>
              <a:gd name="T27" fmla="*/ 2147483646 h 76"/>
              <a:gd name="T28" fmla="*/ 2147483646 w 25"/>
              <a:gd name="T29" fmla="*/ 2147483646 h 76"/>
              <a:gd name="T30" fmla="*/ 2147483646 w 25"/>
              <a:gd name="T31" fmla="*/ 2147483646 h 76"/>
              <a:gd name="T32" fmla="*/ 2147483646 w 25"/>
              <a:gd name="T33" fmla="*/ 2147483646 h 76"/>
              <a:gd name="T34" fmla="*/ 2147483646 w 25"/>
              <a:gd name="T35" fmla="*/ 2147483646 h 76"/>
              <a:gd name="T36" fmla="*/ 2147483646 w 25"/>
              <a:gd name="T37" fmla="*/ 0 h 76"/>
              <a:gd name="T38" fmla="*/ 0 w 25"/>
              <a:gd name="T39" fmla="*/ 2147483646 h 76"/>
              <a:gd name="T40" fmla="*/ 2147483646 w 25"/>
              <a:gd name="T41" fmla="*/ 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6">
                <a:moveTo>
                  <a:pt x="4" y="0"/>
                </a:moveTo>
                <a:lnTo>
                  <a:pt x="0" y="2"/>
                </a:lnTo>
                <a:lnTo>
                  <a:pt x="4" y="11"/>
                </a:lnTo>
                <a:lnTo>
                  <a:pt x="8" y="18"/>
                </a:lnTo>
                <a:lnTo>
                  <a:pt x="10" y="26"/>
                </a:lnTo>
                <a:lnTo>
                  <a:pt x="12" y="34"/>
                </a:lnTo>
                <a:lnTo>
                  <a:pt x="14" y="43"/>
                </a:lnTo>
                <a:lnTo>
                  <a:pt x="16" y="52"/>
                </a:lnTo>
                <a:lnTo>
                  <a:pt x="18" y="63"/>
                </a:lnTo>
                <a:lnTo>
                  <a:pt x="20" y="75"/>
                </a:lnTo>
                <a:lnTo>
                  <a:pt x="24" y="74"/>
                </a:lnTo>
                <a:lnTo>
                  <a:pt x="22" y="62"/>
                </a:lnTo>
                <a:lnTo>
                  <a:pt x="20" y="51"/>
                </a:lnTo>
                <a:lnTo>
                  <a:pt x="18" y="42"/>
                </a:lnTo>
                <a:lnTo>
                  <a:pt x="16" y="33"/>
                </a:lnTo>
                <a:lnTo>
                  <a:pt x="14" y="26"/>
                </a:lnTo>
                <a:lnTo>
                  <a:pt x="11" y="17"/>
                </a:lnTo>
                <a:lnTo>
                  <a:pt x="8" y="9"/>
                </a:lnTo>
                <a:lnTo>
                  <a:pt x="4" y="0"/>
                </a:lnTo>
                <a:lnTo>
                  <a:pt x="0" y="2"/>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6" name="Freeform 31">
            <a:extLst>
              <a:ext uri="{FF2B5EF4-FFF2-40B4-BE49-F238E27FC236}">
                <a16:creationId xmlns:a16="http://schemas.microsoft.com/office/drawing/2014/main" id="{23FEAC97-9860-6AEC-7544-CEED45729B7B}"/>
              </a:ext>
            </a:extLst>
          </p:cNvPr>
          <p:cNvSpPr>
            <a:spLocks/>
          </p:cNvSpPr>
          <p:nvPr/>
        </p:nvSpPr>
        <p:spPr bwMode="auto">
          <a:xfrm>
            <a:off x="7635875" y="4921250"/>
            <a:ext cx="136525" cy="254000"/>
          </a:xfrm>
          <a:custGeom>
            <a:avLst/>
            <a:gdLst>
              <a:gd name="T0" fmla="*/ 2147483646 w 86"/>
              <a:gd name="T1" fmla="*/ 2147483646 h 160"/>
              <a:gd name="T2" fmla="*/ 2147483646 w 86"/>
              <a:gd name="T3" fmla="*/ 2147483646 h 160"/>
              <a:gd name="T4" fmla="*/ 2147483646 w 86"/>
              <a:gd name="T5" fmla="*/ 2147483646 h 160"/>
              <a:gd name="T6" fmla="*/ 2147483646 w 86"/>
              <a:gd name="T7" fmla="*/ 2147483646 h 160"/>
              <a:gd name="T8" fmla="*/ 2147483646 w 86"/>
              <a:gd name="T9" fmla="*/ 2147483646 h 160"/>
              <a:gd name="T10" fmla="*/ 2147483646 w 86"/>
              <a:gd name="T11" fmla="*/ 2147483646 h 160"/>
              <a:gd name="T12" fmla="*/ 2147483646 w 86"/>
              <a:gd name="T13" fmla="*/ 2147483646 h 160"/>
              <a:gd name="T14" fmla="*/ 2147483646 w 86"/>
              <a:gd name="T15" fmla="*/ 2147483646 h 160"/>
              <a:gd name="T16" fmla="*/ 2147483646 w 86"/>
              <a:gd name="T17" fmla="*/ 2147483646 h 160"/>
              <a:gd name="T18" fmla="*/ 2147483646 w 86"/>
              <a:gd name="T19" fmla="*/ 2147483646 h 160"/>
              <a:gd name="T20" fmla="*/ 2147483646 w 86"/>
              <a:gd name="T21" fmla="*/ 2147483646 h 160"/>
              <a:gd name="T22" fmla="*/ 2147483646 w 86"/>
              <a:gd name="T23" fmla="*/ 2147483646 h 160"/>
              <a:gd name="T24" fmla="*/ 2147483646 w 86"/>
              <a:gd name="T25" fmla="*/ 2147483646 h 160"/>
              <a:gd name="T26" fmla="*/ 2147483646 w 86"/>
              <a:gd name="T27" fmla="*/ 2147483646 h 160"/>
              <a:gd name="T28" fmla="*/ 2147483646 w 86"/>
              <a:gd name="T29" fmla="*/ 2147483646 h 160"/>
              <a:gd name="T30" fmla="*/ 2147483646 w 86"/>
              <a:gd name="T31" fmla="*/ 2147483646 h 160"/>
              <a:gd name="T32" fmla="*/ 2147483646 w 86"/>
              <a:gd name="T33" fmla="*/ 2147483646 h 160"/>
              <a:gd name="T34" fmla="*/ 2147483646 w 86"/>
              <a:gd name="T35" fmla="*/ 0 h 160"/>
              <a:gd name="T36" fmla="*/ 0 w 86"/>
              <a:gd name="T37" fmla="*/ 2147483646 h 160"/>
              <a:gd name="T38" fmla="*/ 2147483646 w 86"/>
              <a:gd name="T39" fmla="*/ 2147483646 h 160"/>
              <a:gd name="T40" fmla="*/ 2147483646 w 86"/>
              <a:gd name="T41" fmla="*/ 2147483646 h 160"/>
              <a:gd name="T42" fmla="*/ 2147483646 w 86"/>
              <a:gd name="T43" fmla="*/ 2147483646 h 160"/>
              <a:gd name="T44" fmla="*/ 2147483646 w 86"/>
              <a:gd name="T45" fmla="*/ 2147483646 h 160"/>
              <a:gd name="T46" fmla="*/ 2147483646 w 86"/>
              <a:gd name="T47" fmla="*/ 2147483646 h 160"/>
              <a:gd name="T48" fmla="*/ 2147483646 w 86"/>
              <a:gd name="T49" fmla="*/ 2147483646 h 160"/>
              <a:gd name="T50" fmla="*/ 2147483646 w 86"/>
              <a:gd name="T51" fmla="*/ 2147483646 h 160"/>
              <a:gd name="T52" fmla="*/ 2147483646 w 86"/>
              <a:gd name="T53" fmla="*/ 2147483646 h 160"/>
              <a:gd name="T54" fmla="*/ 2147483646 w 86"/>
              <a:gd name="T55" fmla="*/ 2147483646 h 160"/>
              <a:gd name="T56" fmla="*/ 2147483646 w 86"/>
              <a:gd name="T57" fmla="*/ 2147483646 h 160"/>
              <a:gd name="T58" fmla="*/ 2147483646 w 86"/>
              <a:gd name="T59" fmla="*/ 2147483646 h 160"/>
              <a:gd name="T60" fmla="*/ 2147483646 w 86"/>
              <a:gd name="T61" fmla="*/ 2147483646 h 160"/>
              <a:gd name="T62" fmla="*/ 2147483646 w 86"/>
              <a:gd name="T63" fmla="*/ 2147483646 h 160"/>
              <a:gd name="T64" fmla="*/ 2147483646 w 86"/>
              <a:gd name="T65" fmla="*/ 2147483646 h 160"/>
              <a:gd name="T66" fmla="*/ 2147483646 w 86"/>
              <a:gd name="T67" fmla="*/ 2147483646 h 160"/>
              <a:gd name="T68" fmla="*/ 2147483646 w 86"/>
              <a:gd name="T69" fmla="*/ 2147483646 h 160"/>
              <a:gd name="T70" fmla="*/ 2147483646 w 86"/>
              <a:gd name="T71" fmla="*/ 2147483646 h 160"/>
              <a:gd name="T72" fmla="*/ 2147483646 w 86"/>
              <a:gd name="T73" fmla="*/ 2147483646 h 160"/>
              <a:gd name="T74" fmla="*/ 2147483646 w 86"/>
              <a:gd name="T75" fmla="*/ 2147483646 h 160"/>
              <a:gd name="T76" fmla="*/ 2147483646 w 86"/>
              <a:gd name="T77" fmla="*/ 2147483646 h 160"/>
              <a:gd name="T78" fmla="*/ 2147483646 w 86"/>
              <a:gd name="T79" fmla="*/ 2147483646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0">
                <a:moveTo>
                  <a:pt x="84" y="150"/>
                </a:moveTo>
                <a:lnTo>
                  <a:pt x="83" y="151"/>
                </a:lnTo>
                <a:lnTo>
                  <a:pt x="75" y="154"/>
                </a:lnTo>
                <a:lnTo>
                  <a:pt x="69" y="155"/>
                </a:lnTo>
                <a:lnTo>
                  <a:pt x="63" y="153"/>
                </a:lnTo>
                <a:lnTo>
                  <a:pt x="57" y="148"/>
                </a:lnTo>
                <a:lnTo>
                  <a:pt x="52" y="141"/>
                </a:lnTo>
                <a:lnTo>
                  <a:pt x="47" y="131"/>
                </a:lnTo>
                <a:lnTo>
                  <a:pt x="42" y="120"/>
                </a:lnTo>
                <a:lnTo>
                  <a:pt x="38" y="108"/>
                </a:lnTo>
                <a:lnTo>
                  <a:pt x="33" y="94"/>
                </a:lnTo>
                <a:lnTo>
                  <a:pt x="29" y="80"/>
                </a:lnTo>
                <a:lnTo>
                  <a:pt x="25" y="65"/>
                </a:lnTo>
                <a:lnTo>
                  <a:pt x="21" y="50"/>
                </a:lnTo>
                <a:lnTo>
                  <a:pt x="17" y="36"/>
                </a:lnTo>
                <a:lnTo>
                  <a:pt x="13" y="24"/>
                </a:lnTo>
                <a:lnTo>
                  <a:pt x="8" y="12"/>
                </a:lnTo>
                <a:lnTo>
                  <a:pt x="4" y="0"/>
                </a:lnTo>
                <a:lnTo>
                  <a:pt x="0" y="2"/>
                </a:lnTo>
                <a:lnTo>
                  <a:pt x="5" y="12"/>
                </a:lnTo>
                <a:lnTo>
                  <a:pt x="9" y="24"/>
                </a:lnTo>
                <a:lnTo>
                  <a:pt x="13" y="38"/>
                </a:lnTo>
                <a:lnTo>
                  <a:pt x="17" y="51"/>
                </a:lnTo>
                <a:lnTo>
                  <a:pt x="21" y="66"/>
                </a:lnTo>
                <a:lnTo>
                  <a:pt x="25" y="80"/>
                </a:lnTo>
                <a:lnTo>
                  <a:pt x="30" y="95"/>
                </a:lnTo>
                <a:lnTo>
                  <a:pt x="34" y="109"/>
                </a:lnTo>
                <a:lnTo>
                  <a:pt x="38" y="121"/>
                </a:lnTo>
                <a:lnTo>
                  <a:pt x="43" y="133"/>
                </a:lnTo>
                <a:lnTo>
                  <a:pt x="48" y="143"/>
                </a:lnTo>
                <a:lnTo>
                  <a:pt x="54" y="151"/>
                </a:lnTo>
                <a:lnTo>
                  <a:pt x="61" y="156"/>
                </a:lnTo>
                <a:lnTo>
                  <a:pt x="69" y="159"/>
                </a:lnTo>
                <a:lnTo>
                  <a:pt x="76" y="158"/>
                </a:lnTo>
                <a:lnTo>
                  <a:pt x="85" y="153"/>
                </a:lnTo>
                <a:lnTo>
                  <a:pt x="84" y="154"/>
                </a:lnTo>
                <a:lnTo>
                  <a:pt x="84" y="150"/>
                </a:lnTo>
                <a:lnTo>
                  <a:pt x="83" y="150"/>
                </a:lnTo>
                <a:lnTo>
                  <a:pt x="83" y="151"/>
                </a:lnTo>
                <a:lnTo>
                  <a:pt x="84" y="15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7" name="Freeform 32">
            <a:extLst>
              <a:ext uri="{FF2B5EF4-FFF2-40B4-BE49-F238E27FC236}">
                <a16:creationId xmlns:a16="http://schemas.microsoft.com/office/drawing/2014/main" id="{6D90157F-9619-7004-7AF3-471C22604C03}"/>
              </a:ext>
            </a:extLst>
          </p:cNvPr>
          <p:cNvSpPr>
            <a:spLocks/>
          </p:cNvSpPr>
          <p:nvPr/>
        </p:nvSpPr>
        <p:spPr bwMode="auto">
          <a:xfrm>
            <a:off x="7704138" y="4911725"/>
            <a:ext cx="73025" cy="255588"/>
          </a:xfrm>
          <a:custGeom>
            <a:avLst/>
            <a:gdLst>
              <a:gd name="T0" fmla="*/ 2147483646 w 46"/>
              <a:gd name="T1" fmla="*/ 0 h 161"/>
              <a:gd name="T2" fmla="*/ 0 w 46"/>
              <a:gd name="T3" fmla="*/ 2147483646 h 161"/>
              <a:gd name="T4" fmla="*/ 2147483646 w 46"/>
              <a:gd name="T5" fmla="*/ 2147483646 h 161"/>
              <a:gd name="T6" fmla="*/ 2147483646 w 46"/>
              <a:gd name="T7" fmla="*/ 2147483646 h 161"/>
              <a:gd name="T8" fmla="*/ 2147483646 w 46"/>
              <a:gd name="T9" fmla="*/ 2147483646 h 161"/>
              <a:gd name="T10" fmla="*/ 2147483646 w 46"/>
              <a:gd name="T11" fmla="*/ 2147483646 h 161"/>
              <a:gd name="T12" fmla="*/ 2147483646 w 46"/>
              <a:gd name="T13" fmla="*/ 2147483646 h 161"/>
              <a:gd name="T14" fmla="*/ 2147483646 w 46"/>
              <a:gd name="T15" fmla="*/ 2147483646 h 161"/>
              <a:gd name="T16" fmla="*/ 2147483646 w 46"/>
              <a:gd name="T17" fmla="*/ 2147483646 h 161"/>
              <a:gd name="T18" fmla="*/ 2147483646 w 46"/>
              <a:gd name="T19" fmla="*/ 2147483646 h 161"/>
              <a:gd name="T20" fmla="*/ 2147483646 w 46"/>
              <a:gd name="T21" fmla="*/ 2147483646 h 161"/>
              <a:gd name="T22" fmla="*/ 2147483646 w 46"/>
              <a:gd name="T23" fmla="*/ 2147483646 h 161"/>
              <a:gd name="T24" fmla="*/ 2147483646 w 46"/>
              <a:gd name="T25" fmla="*/ 2147483646 h 161"/>
              <a:gd name="T26" fmla="*/ 2147483646 w 46"/>
              <a:gd name="T27" fmla="*/ 2147483646 h 161"/>
              <a:gd name="T28" fmla="*/ 2147483646 w 46"/>
              <a:gd name="T29" fmla="*/ 2147483646 h 161"/>
              <a:gd name="T30" fmla="*/ 2147483646 w 46"/>
              <a:gd name="T31" fmla="*/ 2147483646 h 161"/>
              <a:gd name="T32" fmla="*/ 2147483646 w 46"/>
              <a:gd name="T33" fmla="*/ 2147483646 h 161"/>
              <a:gd name="T34" fmla="*/ 2147483646 w 46"/>
              <a:gd name="T35" fmla="*/ 2147483646 h 161"/>
              <a:gd name="T36" fmla="*/ 2147483646 w 46"/>
              <a:gd name="T37" fmla="*/ 2147483646 h 161"/>
              <a:gd name="T38" fmla="*/ 2147483646 w 46"/>
              <a:gd name="T39" fmla="*/ 2147483646 h 161"/>
              <a:gd name="T40" fmla="*/ 2147483646 w 46"/>
              <a:gd name="T41" fmla="*/ 2147483646 h 161"/>
              <a:gd name="T42" fmla="*/ 2147483646 w 46"/>
              <a:gd name="T43" fmla="*/ 2147483646 h 161"/>
              <a:gd name="T44" fmla="*/ 2147483646 w 46"/>
              <a:gd name="T45" fmla="*/ 2147483646 h 161"/>
              <a:gd name="T46" fmla="*/ 2147483646 w 46"/>
              <a:gd name="T47" fmla="*/ 2147483646 h 161"/>
              <a:gd name="T48" fmla="*/ 2147483646 w 46"/>
              <a:gd name="T49" fmla="*/ 2147483646 h 161"/>
              <a:gd name="T50" fmla="*/ 2147483646 w 46"/>
              <a:gd name="T51" fmla="*/ 2147483646 h 161"/>
              <a:gd name="T52" fmla="*/ 2147483646 w 46"/>
              <a:gd name="T53" fmla="*/ 2147483646 h 161"/>
              <a:gd name="T54" fmla="*/ 2147483646 w 46"/>
              <a:gd name="T55" fmla="*/ 2147483646 h 161"/>
              <a:gd name="T56" fmla="*/ 2147483646 w 46"/>
              <a:gd name="T57" fmla="*/ 2147483646 h 161"/>
              <a:gd name="T58" fmla="*/ 2147483646 w 46"/>
              <a:gd name="T59" fmla="*/ 2147483646 h 161"/>
              <a:gd name="T60" fmla="*/ 2147483646 w 46"/>
              <a:gd name="T61" fmla="*/ 2147483646 h 161"/>
              <a:gd name="T62" fmla="*/ 2147483646 w 46"/>
              <a:gd name="T63" fmla="*/ 2147483646 h 161"/>
              <a:gd name="T64" fmla="*/ 2147483646 w 46"/>
              <a:gd name="T65" fmla="*/ 2147483646 h 161"/>
              <a:gd name="T66" fmla="*/ 2147483646 w 46"/>
              <a:gd name="T67" fmla="*/ 2147483646 h 161"/>
              <a:gd name="T68" fmla="*/ 2147483646 w 46"/>
              <a:gd name="T69" fmla="*/ 0 h 161"/>
              <a:gd name="T70" fmla="*/ 0 w 46"/>
              <a:gd name="T71" fmla="*/ 2147483646 h 161"/>
              <a:gd name="T72" fmla="*/ 2147483646 w 46"/>
              <a:gd name="T73" fmla="*/ 0 h 1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161">
                <a:moveTo>
                  <a:pt x="4" y="0"/>
                </a:moveTo>
                <a:lnTo>
                  <a:pt x="0" y="1"/>
                </a:lnTo>
                <a:lnTo>
                  <a:pt x="3" y="12"/>
                </a:lnTo>
                <a:lnTo>
                  <a:pt x="7" y="24"/>
                </a:lnTo>
                <a:lnTo>
                  <a:pt x="10" y="37"/>
                </a:lnTo>
                <a:lnTo>
                  <a:pt x="14" y="50"/>
                </a:lnTo>
                <a:lnTo>
                  <a:pt x="18" y="62"/>
                </a:lnTo>
                <a:lnTo>
                  <a:pt x="22" y="76"/>
                </a:lnTo>
                <a:lnTo>
                  <a:pt x="26" y="88"/>
                </a:lnTo>
                <a:lnTo>
                  <a:pt x="29" y="101"/>
                </a:lnTo>
                <a:lnTo>
                  <a:pt x="33" y="112"/>
                </a:lnTo>
                <a:lnTo>
                  <a:pt x="36" y="123"/>
                </a:lnTo>
                <a:lnTo>
                  <a:pt x="38" y="133"/>
                </a:lnTo>
                <a:lnTo>
                  <a:pt x="40" y="142"/>
                </a:lnTo>
                <a:lnTo>
                  <a:pt x="41" y="148"/>
                </a:lnTo>
                <a:lnTo>
                  <a:pt x="41" y="153"/>
                </a:lnTo>
                <a:lnTo>
                  <a:pt x="40" y="155"/>
                </a:lnTo>
                <a:lnTo>
                  <a:pt x="41" y="156"/>
                </a:lnTo>
                <a:lnTo>
                  <a:pt x="41" y="160"/>
                </a:lnTo>
                <a:lnTo>
                  <a:pt x="44" y="157"/>
                </a:lnTo>
                <a:lnTo>
                  <a:pt x="45" y="153"/>
                </a:lnTo>
                <a:lnTo>
                  <a:pt x="44" y="148"/>
                </a:lnTo>
                <a:lnTo>
                  <a:pt x="44" y="140"/>
                </a:lnTo>
                <a:lnTo>
                  <a:pt x="42" y="132"/>
                </a:lnTo>
                <a:lnTo>
                  <a:pt x="39" y="122"/>
                </a:lnTo>
                <a:lnTo>
                  <a:pt x="37" y="111"/>
                </a:lnTo>
                <a:lnTo>
                  <a:pt x="33" y="100"/>
                </a:lnTo>
                <a:lnTo>
                  <a:pt x="29" y="88"/>
                </a:lnTo>
                <a:lnTo>
                  <a:pt x="26" y="74"/>
                </a:lnTo>
                <a:lnTo>
                  <a:pt x="22" y="62"/>
                </a:lnTo>
                <a:lnTo>
                  <a:pt x="18" y="49"/>
                </a:lnTo>
                <a:lnTo>
                  <a:pt x="14" y="36"/>
                </a:lnTo>
                <a:lnTo>
                  <a:pt x="10" y="23"/>
                </a:lnTo>
                <a:lnTo>
                  <a:pt x="7" y="11"/>
                </a:lnTo>
                <a:lnTo>
                  <a:pt x="4" y="0"/>
                </a:lnTo>
                <a:lnTo>
                  <a:pt x="0" y="1"/>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8" name="Freeform 33">
            <a:extLst>
              <a:ext uri="{FF2B5EF4-FFF2-40B4-BE49-F238E27FC236}">
                <a16:creationId xmlns:a16="http://schemas.microsoft.com/office/drawing/2014/main" id="{7F6ADBDD-4068-47E8-DD98-01DC608A41CA}"/>
              </a:ext>
            </a:extLst>
          </p:cNvPr>
          <p:cNvSpPr>
            <a:spLocks/>
          </p:cNvSpPr>
          <p:nvPr/>
        </p:nvSpPr>
        <p:spPr bwMode="auto">
          <a:xfrm>
            <a:off x="7704138" y="4911725"/>
            <a:ext cx="109537" cy="207963"/>
          </a:xfrm>
          <a:custGeom>
            <a:avLst/>
            <a:gdLst>
              <a:gd name="T0" fmla="*/ 2147483646 w 69"/>
              <a:gd name="T1" fmla="*/ 2147483646 h 131"/>
              <a:gd name="T2" fmla="*/ 2147483646 w 69"/>
              <a:gd name="T3" fmla="*/ 2147483646 h 131"/>
              <a:gd name="T4" fmla="*/ 2147483646 w 69"/>
              <a:gd name="T5" fmla="*/ 2147483646 h 131"/>
              <a:gd name="T6" fmla="*/ 2147483646 w 69"/>
              <a:gd name="T7" fmla="*/ 2147483646 h 131"/>
              <a:gd name="T8" fmla="*/ 2147483646 w 69"/>
              <a:gd name="T9" fmla="*/ 2147483646 h 131"/>
              <a:gd name="T10" fmla="*/ 2147483646 w 69"/>
              <a:gd name="T11" fmla="*/ 2147483646 h 131"/>
              <a:gd name="T12" fmla="*/ 2147483646 w 69"/>
              <a:gd name="T13" fmla="*/ 2147483646 h 131"/>
              <a:gd name="T14" fmla="*/ 2147483646 w 69"/>
              <a:gd name="T15" fmla="*/ 2147483646 h 131"/>
              <a:gd name="T16" fmla="*/ 2147483646 w 69"/>
              <a:gd name="T17" fmla="*/ 2147483646 h 131"/>
              <a:gd name="T18" fmla="*/ 2147483646 w 69"/>
              <a:gd name="T19" fmla="*/ 2147483646 h 131"/>
              <a:gd name="T20" fmla="*/ 2147483646 w 69"/>
              <a:gd name="T21" fmla="*/ 2147483646 h 131"/>
              <a:gd name="T22" fmla="*/ 2147483646 w 69"/>
              <a:gd name="T23" fmla="*/ 2147483646 h 131"/>
              <a:gd name="T24" fmla="*/ 2147483646 w 69"/>
              <a:gd name="T25" fmla="*/ 2147483646 h 131"/>
              <a:gd name="T26" fmla="*/ 2147483646 w 69"/>
              <a:gd name="T27" fmla="*/ 2147483646 h 131"/>
              <a:gd name="T28" fmla="*/ 2147483646 w 69"/>
              <a:gd name="T29" fmla="*/ 2147483646 h 131"/>
              <a:gd name="T30" fmla="*/ 2147483646 w 69"/>
              <a:gd name="T31" fmla="*/ 2147483646 h 131"/>
              <a:gd name="T32" fmla="*/ 2147483646 w 69"/>
              <a:gd name="T33" fmla="*/ 2147483646 h 131"/>
              <a:gd name="T34" fmla="*/ 2147483646 w 69"/>
              <a:gd name="T35" fmla="*/ 0 h 131"/>
              <a:gd name="T36" fmla="*/ 0 w 69"/>
              <a:gd name="T37" fmla="*/ 2147483646 h 131"/>
              <a:gd name="T38" fmla="*/ 2147483646 w 69"/>
              <a:gd name="T39" fmla="*/ 2147483646 h 131"/>
              <a:gd name="T40" fmla="*/ 2147483646 w 69"/>
              <a:gd name="T41" fmla="*/ 2147483646 h 131"/>
              <a:gd name="T42" fmla="*/ 2147483646 w 69"/>
              <a:gd name="T43" fmla="*/ 2147483646 h 131"/>
              <a:gd name="T44" fmla="*/ 2147483646 w 69"/>
              <a:gd name="T45" fmla="*/ 2147483646 h 131"/>
              <a:gd name="T46" fmla="*/ 2147483646 w 69"/>
              <a:gd name="T47" fmla="*/ 2147483646 h 131"/>
              <a:gd name="T48" fmla="*/ 2147483646 w 69"/>
              <a:gd name="T49" fmla="*/ 2147483646 h 131"/>
              <a:gd name="T50" fmla="*/ 2147483646 w 69"/>
              <a:gd name="T51" fmla="*/ 2147483646 h 131"/>
              <a:gd name="T52" fmla="*/ 2147483646 w 69"/>
              <a:gd name="T53" fmla="*/ 2147483646 h 131"/>
              <a:gd name="T54" fmla="*/ 2147483646 w 69"/>
              <a:gd name="T55" fmla="*/ 2147483646 h 131"/>
              <a:gd name="T56" fmla="*/ 2147483646 w 69"/>
              <a:gd name="T57" fmla="*/ 2147483646 h 131"/>
              <a:gd name="T58" fmla="*/ 2147483646 w 69"/>
              <a:gd name="T59" fmla="*/ 2147483646 h 131"/>
              <a:gd name="T60" fmla="*/ 2147483646 w 69"/>
              <a:gd name="T61" fmla="*/ 2147483646 h 131"/>
              <a:gd name="T62" fmla="*/ 2147483646 w 69"/>
              <a:gd name="T63" fmla="*/ 2147483646 h 131"/>
              <a:gd name="T64" fmla="*/ 2147483646 w 69"/>
              <a:gd name="T65" fmla="*/ 2147483646 h 131"/>
              <a:gd name="T66" fmla="*/ 2147483646 w 69"/>
              <a:gd name="T67" fmla="*/ 2147483646 h 131"/>
              <a:gd name="T68" fmla="*/ 2147483646 w 69"/>
              <a:gd name="T69" fmla="*/ 2147483646 h 131"/>
              <a:gd name="T70" fmla="*/ 2147483646 w 69"/>
              <a:gd name="T71" fmla="*/ 2147483646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31">
                <a:moveTo>
                  <a:pt x="68" y="126"/>
                </a:moveTo>
                <a:lnTo>
                  <a:pt x="68" y="126"/>
                </a:lnTo>
                <a:lnTo>
                  <a:pt x="66" y="126"/>
                </a:lnTo>
                <a:lnTo>
                  <a:pt x="64" y="124"/>
                </a:lnTo>
                <a:lnTo>
                  <a:pt x="60" y="120"/>
                </a:lnTo>
                <a:lnTo>
                  <a:pt x="56" y="115"/>
                </a:lnTo>
                <a:lnTo>
                  <a:pt x="52" y="108"/>
                </a:lnTo>
                <a:lnTo>
                  <a:pt x="48" y="100"/>
                </a:lnTo>
                <a:lnTo>
                  <a:pt x="43" y="91"/>
                </a:lnTo>
                <a:lnTo>
                  <a:pt x="38" y="81"/>
                </a:lnTo>
                <a:lnTo>
                  <a:pt x="33" y="71"/>
                </a:lnTo>
                <a:lnTo>
                  <a:pt x="29" y="60"/>
                </a:lnTo>
                <a:lnTo>
                  <a:pt x="23" y="49"/>
                </a:lnTo>
                <a:lnTo>
                  <a:pt x="19" y="39"/>
                </a:lnTo>
                <a:lnTo>
                  <a:pt x="15" y="28"/>
                </a:lnTo>
                <a:lnTo>
                  <a:pt x="11" y="18"/>
                </a:lnTo>
                <a:lnTo>
                  <a:pt x="7" y="8"/>
                </a:lnTo>
                <a:lnTo>
                  <a:pt x="4" y="0"/>
                </a:lnTo>
                <a:lnTo>
                  <a:pt x="0" y="1"/>
                </a:lnTo>
                <a:lnTo>
                  <a:pt x="3" y="10"/>
                </a:lnTo>
                <a:lnTo>
                  <a:pt x="7" y="19"/>
                </a:lnTo>
                <a:lnTo>
                  <a:pt x="11" y="29"/>
                </a:lnTo>
                <a:lnTo>
                  <a:pt x="15" y="40"/>
                </a:lnTo>
                <a:lnTo>
                  <a:pt x="19" y="51"/>
                </a:lnTo>
                <a:lnTo>
                  <a:pt x="25" y="62"/>
                </a:lnTo>
                <a:lnTo>
                  <a:pt x="29" y="72"/>
                </a:lnTo>
                <a:lnTo>
                  <a:pt x="34" y="83"/>
                </a:lnTo>
                <a:lnTo>
                  <a:pt x="39" y="93"/>
                </a:lnTo>
                <a:lnTo>
                  <a:pt x="44" y="102"/>
                </a:lnTo>
                <a:lnTo>
                  <a:pt x="49" y="110"/>
                </a:lnTo>
                <a:lnTo>
                  <a:pt x="54" y="117"/>
                </a:lnTo>
                <a:lnTo>
                  <a:pt x="58" y="122"/>
                </a:lnTo>
                <a:lnTo>
                  <a:pt x="61" y="127"/>
                </a:lnTo>
                <a:lnTo>
                  <a:pt x="65" y="130"/>
                </a:lnTo>
                <a:lnTo>
                  <a:pt x="68" y="130"/>
                </a:lnTo>
                <a:lnTo>
                  <a:pt x="68" y="12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99" name="Freeform 34">
            <a:extLst>
              <a:ext uri="{FF2B5EF4-FFF2-40B4-BE49-F238E27FC236}">
                <a16:creationId xmlns:a16="http://schemas.microsoft.com/office/drawing/2014/main" id="{B6C3CC45-5EC7-478D-01E7-84261C805FF2}"/>
              </a:ext>
            </a:extLst>
          </p:cNvPr>
          <p:cNvSpPr>
            <a:spLocks/>
          </p:cNvSpPr>
          <p:nvPr/>
        </p:nvSpPr>
        <p:spPr bwMode="auto">
          <a:xfrm>
            <a:off x="7789863" y="4927600"/>
            <a:ext cx="46037" cy="192088"/>
          </a:xfrm>
          <a:custGeom>
            <a:avLst/>
            <a:gdLst>
              <a:gd name="T0" fmla="*/ 0 w 29"/>
              <a:gd name="T1" fmla="*/ 2147483646 h 121"/>
              <a:gd name="T2" fmla="*/ 0 w 29"/>
              <a:gd name="T3" fmla="*/ 2147483646 h 121"/>
              <a:gd name="T4" fmla="*/ 2147483646 w 29"/>
              <a:gd name="T5" fmla="*/ 2147483646 h 121"/>
              <a:gd name="T6" fmla="*/ 2147483646 w 29"/>
              <a:gd name="T7" fmla="*/ 2147483646 h 121"/>
              <a:gd name="T8" fmla="*/ 2147483646 w 29"/>
              <a:gd name="T9" fmla="*/ 2147483646 h 121"/>
              <a:gd name="T10" fmla="*/ 2147483646 w 29"/>
              <a:gd name="T11" fmla="*/ 2147483646 h 121"/>
              <a:gd name="T12" fmla="*/ 2147483646 w 29"/>
              <a:gd name="T13" fmla="*/ 2147483646 h 121"/>
              <a:gd name="T14" fmla="*/ 2147483646 w 29"/>
              <a:gd name="T15" fmla="*/ 2147483646 h 121"/>
              <a:gd name="T16" fmla="*/ 2147483646 w 29"/>
              <a:gd name="T17" fmla="*/ 2147483646 h 121"/>
              <a:gd name="T18" fmla="*/ 2147483646 w 29"/>
              <a:gd name="T19" fmla="*/ 2147483646 h 121"/>
              <a:gd name="T20" fmla="*/ 2147483646 w 29"/>
              <a:gd name="T21" fmla="*/ 2147483646 h 121"/>
              <a:gd name="T22" fmla="*/ 2147483646 w 29"/>
              <a:gd name="T23" fmla="*/ 2147483646 h 121"/>
              <a:gd name="T24" fmla="*/ 2147483646 w 29"/>
              <a:gd name="T25" fmla="*/ 2147483646 h 121"/>
              <a:gd name="T26" fmla="*/ 2147483646 w 29"/>
              <a:gd name="T27" fmla="*/ 2147483646 h 121"/>
              <a:gd name="T28" fmla="*/ 2147483646 w 29"/>
              <a:gd name="T29" fmla="*/ 2147483646 h 121"/>
              <a:gd name="T30" fmla="*/ 2147483646 w 29"/>
              <a:gd name="T31" fmla="*/ 2147483646 h 121"/>
              <a:gd name="T32" fmla="*/ 2147483646 w 29"/>
              <a:gd name="T33" fmla="*/ 2147483646 h 121"/>
              <a:gd name="T34" fmla="*/ 2147483646 w 29"/>
              <a:gd name="T35" fmla="*/ 2147483646 h 121"/>
              <a:gd name="T36" fmla="*/ 2147483646 w 29"/>
              <a:gd name="T37" fmla="*/ 2147483646 h 121"/>
              <a:gd name="T38" fmla="*/ 2147483646 w 29"/>
              <a:gd name="T39" fmla="*/ 2147483646 h 121"/>
              <a:gd name="T40" fmla="*/ 2147483646 w 29"/>
              <a:gd name="T41" fmla="*/ 2147483646 h 121"/>
              <a:gd name="T42" fmla="*/ 2147483646 w 29"/>
              <a:gd name="T43" fmla="*/ 2147483646 h 121"/>
              <a:gd name="T44" fmla="*/ 2147483646 w 29"/>
              <a:gd name="T45" fmla="*/ 2147483646 h 121"/>
              <a:gd name="T46" fmla="*/ 2147483646 w 29"/>
              <a:gd name="T47" fmla="*/ 2147483646 h 121"/>
              <a:gd name="T48" fmla="*/ 2147483646 w 29"/>
              <a:gd name="T49" fmla="*/ 2147483646 h 121"/>
              <a:gd name="T50" fmla="*/ 2147483646 w 29"/>
              <a:gd name="T51" fmla="*/ 2147483646 h 121"/>
              <a:gd name="T52" fmla="*/ 2147483646 w 29"/>
              <a:gd name="T53" fmla="*/ 2147483646 h 121"/>
              <a:gd name="T54" fmla="*/ 2147483646 w 29"/>
              <a:gd name="T55" fmla="*/ 2147483646 h 121"/>
              <a:gd name="T56" fmla="*/ 2147483646 w 29"/>
              <a:gd name="T57" fmla="*/ 2147483646 h 121"/>
              <a:gd name="T58" fmla="*/ 2147483646 w 29"/>
              <a:gd name="T59" fmla="*/ 2147483646 h 121"/>
              <a:gd name="T60" fmla="*/ 2147483646 w 29"/>
              <a:gd name="T61" fmla="*/ 2147483646 h 121"/>
              <a:gd name="T62" fmla="*/ 2147483646 w 29"/>
              <a:gd name="T63" fmla="*/ 2147483646 h 121"/>
              <a:gd name="T64" fmla="*/ 2147483646 w 29"/>
              <a:gd name="T65" fmla="*/ 2147483646 h 121"/>
              <a:gd name="T66" fmla="*/ 2147483646 w 29"/>
              <a:gd name="T67" fmla="*/ 2147483646 h 121"/>
              <a:gd name="T68" fmla="*/ 2147483646 w 29"/>
              <a:gd name="T69" fmla="*/ 0 h 121"/>
              <a:gd name="T70" fmla="*/ 0 w 29"/>
              <a:gd name="T71" fmla="*/ 2147483646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21">
                <a:moveTo>
                  <a:pt x="0" y="1"/>
                </a:moveTo>
                <a:lnTo>
                  <a:pt x="0" y="1"/>
                </a:lnTo>
                <a:lnTo>
                  <a:pt x="4" y="13"/>
                </a:lnTo>
                <a:lnTo>
                  <a:pt x="7" y="25"/>
                </a:lnTo>
                <a:lnTo>
                  <a:pt x="11" y="36"/>
                </a:lnTo>
                <a:lnTo>
                  <a:pt x="14" y="47"/>
                </a:lnTo>
                <a:lnTo>
                  <a:pt x="17" y="58"/>
                </a:lnTo>
                <a:lnTo>
                  <a:pt x="19" y="68"/>
                </a:lnTo>
                <a:lnTo>
                  <a:pt x="21" y="78"/>
                </a:lnTo>
                <a:lnTo>
                  <a:pt x="23" y="86"/>
                </a:lnTo>
                <a:lnTo>
                  <a:pt x="24" y="94"/>
                </a:lnTo>
                <a:lnTo>
                  <a:pt x="24" y="101"/>
                </a:lnTo>
                <a:lnTo>
                  <a:pt x="24" y="107"/>
                </a:lnTo>
                <a:lnTo>
                  <a:pt x="24" y="111"/>
                </a:lnTo>
                <a:lnTo>
                  <a:pt x="22" y="114"/>
                </a:lnTo>
                <a:lnTo>
                  <a:pt x="21" y="116"/>
                </a:lnTo>
                <a:lnTo>
                  <a:pt x="18" y="117"/>
                </a:lnTo>
                <a:lnTo>
                  <a:pt x="14" y="116"/>
                </a:lnTo>
                <a:lnTo>
                  <a:pt x="14" y="120"/>
                </a:lnTo>
                <a:lnTo>
                  <a:pt x="18" y="120"/>
                </a:lnTo>
                <a:lnTo>
                  <a:pt x="22" y="119"/>
                </a:lnTo>
                <a:lnTo>
                  <a:pt x="26" y="116"/>
                </a:lnTo>
                <a:lnTo>
                  <a:pt x="28" y="112"/>
                </a:lnTo>
                <a:lnTo>
                  <a:pt x="28" y="107"/>
                </a:lnTo>
                <a:lnTo>
                  <a:pt x="28" y="101"/>
                </a:lnTo>
                <a:lnTo>
                  <a:pt x="28" y="94"/>
                </a:lnTo>
                <a:lnTo>
                  <a:pt x="27" y="86"/>
                </a:lnTo>
                <a:lnTo>
                  <a:pt x="25" y="77"/>
                </a:lnTo>
                <a:lnTo>
                  <a:pt x="23" y="67"/>
                </a:lnTo>
                <a:lnTo>
                  <a:pt x="21" y="57"/>
                </a:lnTo>
                <a:lnTo>
                  <a:pt x="18" y="46"/>
                </a:lnTo>
                <a:lnTo>
                  <a:pt x="14" y="35"/>
                </a:lnTo>
                <a:lnTo>
                  <a:pt x="11" y="24"/>
                </a:lnTo>
                <a:lnTo>
                  <a:pt x="8" y="12"/>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0" name="Freeform 35">
            <a:extLst>
              <a:ext uri="{FF2B5EF4-FFF2-40B4-BE49-F238E27FC236}">
                <a16:creationId xmlns:a16="http://schemas.microsoft.com/office/drawing/2014/main" id="{422CD145-11DD-A565-6E1D-A9A9B585EF36}"/>
              </a:ext>
            </a:extLst>
          </p:cNvPr>
          <p:cNvSpPr>
            <a:spLocks/>
          </p:cNvSpPr>
          <p:nvPr/>
        </p:nvSpPr>
        <p:spPr bwMode="auto">
          <a:xfrm>
            <a:off x="7734300" y="4808538"/>
            <a:ext cx="63500" cy="122237"/>
          </a:xfrm>
          <a:custGeom>
            <a:avLst/>
            <a:gdLst>
              <a:gd name="T0" fmla="*/ 2147483646 w 40"/>
              <a:gd name="T1" fmla="*/ 0 h 77"/>
              <a:gd name="T2" fmla="*/ 0 w 40"/>
              <a:gd name="T3" fmla="*/ 2147483646 h 77"/>
              <a:gd name="T4" fmla="*/ 2147483646 w 40"/>
              <a:gd name="T5" fmla="*/ 2147483646 h 77"/>
              <a:gd name="T6" fmla="*/ 2147483646 w 40"/>
              <a:gd name="T7" fmla="*/ 2147483646 h 77"/>
              <a:gd name="T8" fmla="*/ 2147483646 w 40"/>
              <a:gd name="T9" fmla="*/ 2147483646 h 77"/>
              <a:gd name="T10" fmla="*/ 2147483646 w 40"/>
              <a:gd name="T11" fmla="*/ 2147483646 h 77"/>
              <a:gd name="T12" fmla="*/ 2147483646 w 40"/>
              <a:gd name="T13" fmla="*/ 2147483646 h 77"/>
              <a:gd name="T14" fmla="*/ 2147483646 w 40"/>
              <a:gd name="T15" fmla="*/ 2147483646 h 77"/>
              <a:gd name="T16" fmla="*/ 2147483646 w 40"/>
              <a:gd name="T17" fmla="*/ 2147483646 h 77"/>
              <a:gd name="T18" fmla="*/ 2147483646 w 40"/>
              <a:gd name="T19" fmla="*/ 2147483646 h 77"/>
              <a:gd name="T20" fmla="*/ 2147483646 w 40"/>
              <a:gd name="T21" fmla="*/ 2147483646 h 77"/>
              <a:gd name="T22" fmla="*/ 2147483646 w 40"/>
              <a:gd name="T23" fmla="*/ 2147483646 h 77"/>
              <a:gd name="T24" fmla="*/ 2147483646 w 40"/>
              <a:gd name="T25" fmla="*/ 2147483646 h 77"/>
              <a:gd name="T26" fmla="*/ 2147483646 w 40"/>
              <a:gd name="T27" fmla="*/ 2147483646 h 77"/>
              <a:gd name="T28" fmla="*/ 2147483646 w 40"/>
              <a:gd name="T29" fmla="*/ 2147483646 h 77"/>
              <a:gd name="T30" fmla="*/ 2147483646 w 40"/>
              <a:gd name="T31" fmla="*/ 2147483646 h 77"/>
              <a:gd name="T32" fmla="*/ 2147483646 w 40"/>
              <a:gd name="T33" fmla="*/ 2147483646 h 77"/>
              <a:gd name="T34" fmla="*/ 2147483646 w 40"/>
              <a:gd name="T35" fmla="*/ 2147483646 h 77"/>
              <a:gd name="T36" fmla="*/ 2147483646 w 40"/>
              <a:gd name="T37" fmla="*/ 0 h 77"/>
              <a:gd name="T38" fmla="*/ 0 w 40"/>
              <a:gd name="T39" fmla="*/ 2147483646 h 77"/>
              <a:gd name="T40" fmla="*/ 2147483646 w 40"/>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 y="0"/>
                </a:moveTo>
                <a:lnTo>
                  <a:pt x="0" y="2"/>
                </a:lnTo>
                <a:lnTo>
                  <a:pt x="5" y="10"/>
                </a:lnTo>
                <a:lnTo>
                  <a:pt x="9" y="18"/>
                </a:lnTo>
                <a:lnTo>
                  <a:pt x="14" y="26"/>
                </a:lnTo>
                <a:lnTo>
                  <a:pt x="18" y="34"/>
                </a:lnTo>
                <a:lnTo>
                  <a:pt x="22" y="43"/>
                </a:lnTo>
                <a:lnTo>
                  <a:pt x="27" y="52"/>
                </a:lnTo>
                <a:lnTo>
                  <a:pt x="31" y="63"/>
                </a:lnTo>
                <a:lnTo>
                  <a:pt x="35" y="76"/>
                </a:lnTo>
                <a:lnTo>
                  <a:pt x="39" y="75"/>
                </a:lnTo>
                <a:lnTo>
                  <a:pt x="35" y="62"/>
                </a:lnTo>
                <a:lnTo>
                  <a:pt x="30" y="50"/>
                </a:lnTo>
                <a:lnTo>
                  <a:pt x="26" y="41"/>
                </a:lnTo>
                <a:lnTo>
                  <a:pt x="22" y="32"/>
                </a:lnTo>
                <a:lnTo>
                  <a:pt x="17" y="24"/>
                </a:lnTo>
                <a:lnTo>
                  <a:pt x="13" y="16"/>
                </a:lnTo>
                <a:lnTo>
                  <a:pt x="8" y="8"/>
                </a:lnTo>
                <a:lnTo>
                  <a:pt x="3" y="0"/>
                </a:lnTo>
                <a:lnTo>
                  <a:pt x="0" y="2"/>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1" name="Freeform 36">
            <a:extLst>
              <a:ext uri="{FF2B5EF4-FFF2-40B4-BE49-F238E27FC236}">
                <a16:creationId xmlns:a16="http://schemas.microsoft.com/office/drawing/2014/main" id="{C77C63C8-6510-B1D1-AE42-144EF4802D68}"/>
              </a:ext>
            </a:extLst>
          </p:cNvPr>
          <p:cNvSpPr>
            <a:spLocks/>
          </p:cNvSpPr>
          <p:nvPr/>
        </p:nvSpPr>
        <p:spPr bwMode="auto">
          <a:xfrm>
            <a:off x="7734300" y="4794250"/>
            <a:ext cx="44450" cy="50800"/>
          </a:xfrm>
          <a:custGeom>
            <a:avLst/>
            <a:gdLst>
              <a:gd name="T0" fmla="*/ 2147483646 w 28"/>
              <a:gd name="T1" fmla="*/ 2147483646 h 32"/>
              <a:gd name="T2" fmla="*/ 2147483646 w 28"/>
              <a:gd name="T3" fmla="*/ 2147483646 h 32"/>
              <a:gd name="T4" fmla="*/ 2147483646 w 28"/>
              <a:gd name="T5" fmla="*/ 2147483646 h 32"/>
              <a:gd name="T6" fmla="*/ 2147483646 w 28"/>
              <a:gd name="T7" fmla="*/ 2147483646 h 32"/>
              <a:gd name="T8" fmla="*/ 2147483646 w 28"/>
              <a:gd name="T9" fmla="*/ 0 h 32"/>
              <a:gd name="T10" fmla="*/ 2147483646 w 28"/>
              <a:gd name="T11" fmla="*/ 2147483646 h 32"/>
              <a:gd name="T12" fmla="*/ 2147483646 w 28"/>
              <a:gd name="T13" fmla="*/ 2147483646 h 32"/>
              <a:gd name="T14" fmla="*/ 2147483646 w 28"/>
              <a:gd name="T15" fmla="*/ 2147483646 h 32"/>
              <a:gd name="T16" fmla="*/ 2147483646 w 28"/>
              <a:gd name="T17" fmla="*/ 2147483646 h 32"/>
              <a:gd name="T18" fmla="*/ 2147483646 w 28"/>
              <a:gd name="T19" fmla="*/ 2147483646 h 32"/>
              <a:gd name="T20" fmla="*/ 0 w 28"/>
              <a:gd name="T21" fmla="*/ 2147483646 h 32"/>
              <a:gd name="T22" fmla="*/ 2147483646 w 28"/>
              <a:gd name="T23" fmla="*/ 2147483646 h 32"/>
              <a:gd name="T24" fmla="*/ 2147483646 w 28"/>
              <a:gd name="T25" fmla="*/ 2147483646 h 32"/>
              <a:gd name="T26" fmla="*/ 2147483646 w 28"/>
              <a:gd name="T27" fmla="*/ 2147483646 h 32"/>
              <a:gd name="T28" fmla="*/ 2147483646 w 28"/>
              <a:gd name="T29" fmla="*/ 2147483646 h 32"/>
              <a:gd name="T30" fmla="*/ 2147483646 w 28"/>
              <a:gd name="T31" fmla="*/ 2147483646 h 32"/>
              <a:gd name="T32" fmla="*/ 2147483646 w 28"/>
              <a:gd name="T33" fmla="*/ 2147483646 h 32"/>
              <a:gd name="T34" fmla="*/ 2147483646 w 28"/>
              <a:gd name="T35" fmla="*/ 2147483646 h 32"/>
              <a:gd name="T36" fmla="*/ 2147483646 w 28"/>
              <a:gd name="T37" fmla="*/ 2147483646 h 32"/>
              <a:gd name="T38" fmla="*/ 2147483646 w 28"/>
              <a:gd name="T39" fmla="*/ 2147483646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 h="32">
                <a:moveTo>
                  <a:pt x="27" y="29"/>
                </a:moveTo>
                <a:lnTo>
                  <a:pt x="27" y="29"/>
                </a:lnTo>
                <a:lnTo>
                  <a:pt x="16" y="12"/>
                </a:lnTo>
                <a:lnTo>
                  <a:pt x="8" y="3"/>
                </a:lnTo>
                <a:lnTo>
                  <a:pt x="4" y="0"/>
                </a:lnTo>
                <a:lnTo>
                  <a:pt x="1" y="3"/>
                </a:lnTo>
                <a:lnTo>
                  <a:pt x="1" y="7"/>
                </a:lnTo>
                <a:lnTo>
                  <a:pt x="2" y="11"/>
                </a:lnTo>
                <a:lnTo>
                  <a:pt x="5" y="11"/>
                </a:lnTo>
                <a:lnTo>
                  <a:pt x="3" y="9"/>
                </a:lnTo>
                <a:lnTo>
                  <a:pt x="0" y="11"/>
                </a:lnTo>
                <a:lnTo>
                  <a:pt x="3" y="14"/>
                </a:lnTo>
                <a:lnTo>
                  <a:pt x="6" y="11"/>
                </a:lnTo>
                <a:lnTo>
                  <a:pt x="5" y="7"/>
                </a:lnTo>
                <a:lnTo>
                  <a:pt x="5" y="3"/>
                </a:lnTo>
                <a:lnTo>
                  <a:pt x="3" y="4"/>
                </a:lnTo>
                <a:lnTo>
                  <a:pt x="6" y="6"/>
                </a:lnTo>
                <a:lnTo>
                  <a:pt x="13" y="14"/>
                </a:lnTo>
                <a:lnTo>
                  <a:pt x="25" y="31"/>
                </a:lnTo>
                <a:lnTo>
                  <a:pt x="27"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2" name="Freeform 37">
            <a:extLst>
              <a:ext uri="{FF2B5EF4-FFF2-40B4-BE49-F238E27FC236}">
                <a16:creationId xmlns:a16="http://schemas.microsoft.com/office/drawing/2014/main" id="{3B3F24EC-AC31-CDC3-4F0C-7EFB5384F586}"/>
              </a:ext>
            </a:extLst>
          </p:cNvPr>
          <p:cNvSpPr>
            <a:spLocks/>
          </p:cNvSpPr>
          <p:nvPr/>
        </p:nvSpPr>
        <p:spPr bwMode="auto">
          <a:xfrm>
            <a:off x="7773988" y="4840288"/>
            <a:ext cx="69850" cy="80962"/>
          </a:xfrm>
          <a:custGeom>
            <a:avLst/>
            <a:gdLst>
              <a:gd name="T0" fmla="*/ 2147483646 w 44"/>
              <a:gd name="T1" fmla="*/ 2147483646 h 51"/>
              <a:gd name="T2" fmla="*/ 2147483646 w 44"/>
              <a:gd name="T3" fmla="*/ 2147483646 h 51"/>
              <a:gd name="T4" fmla="*/ 2147483646 w 44"/>
              <a:gd name="T5" fmla="*/ 2147483646 h 51"/>
              <a:gd name="T6" fmla="*/ 2147483646 w 44"/>
              <a:gd name="T7" fmla="*/ 2147483646 h 51"/>
              <a:gd name="T8" fmla="*/ 2147483646 w 44"/>
              <a:gd name="T9" fmla="*/ 2147483646 h 51"/>
              <a:gd name="T10" fmla="*/ 2147483646 w 44"/>
              <a:gd name="T11" fmla="*/ 2147483646 h 51"/>
              <a:gd name="T12" fmla="*/ 2147483646 w 44"/>
              <a:gd name="T13" fmla="*/ 2147483646 h 51"/>
              <a:gd name="T14" fmla="*/ 2147483646 w 44"/>
              <a:gd name="T15" fmla="*/ 2147483646 h 51"/>
              <a:gd name="T16" fmla="*/ 2147483646 w 44"/>
              <a:gd name="T17" fmla="*/ 2147483646 h 51"/>
              <a:gd name="T18" fmla="*/ 2147483646 w 44"/>
              <a:gd name="T19" fmla="*/ 0 h 51"/>
              <a:gd name="T20" fmla="*/ 0 w 44"/>
              <a:gd name="T21" fmla="*/ 2147483646 h 51"/>
              <a:gd name="T22" fmla="*/ 2147483646 w 44"/>
              <a:gd name="T23" fmla="*/ 2147483646 h 51"/>
              <a:gd name="T24" fmla="*/ 2147483646 w 44"/>
              <a:gd name="T25" fmla="*/ 2147483646 h 51"/>
              <a:gd name="T26" fmla="*/ 2147483646 w 44"/>
              <a:gd name="T27" fmla="*/ 2147483646 h 51"/>
              <a:gd name="T28" fmla="*/ 2147483646 w 44"/>
              <a:gd name="T29" fmla="*/ 2147483646 h 51"/>
              <a:gd name="T30" fmla="*/ 2147483646 w 44"/>
              <a:gd name="T31" fmla="*/ 2147483646 h 51"/>
              <a:gd name="T32" fmla="*/ 2147483646 w 44"/>
              <a:gd name="T33" fmla="*/ 2147483646 h 51"/>
              <a:gd name="T34" fmla="*/ 2147483646 w 44"/>
              <a:gd name="T35" fmla="*/ 2147483646 h 51"/>
              <a:gd name="T36" fmla="*/ 2147483646 w 44"/>
              <a:gd name="T37" fmla="*/ 2147483646 h 51"/>
              <a:gd name="T38" fmla="*/ 2147483646 w 44"/>
              <a:gd name="T39" fmla="*/ 2147483646 h 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51">
                <a:moveTo>
                  <a:pt x="42" y="46"/>
                </a:moveTo>
                <a:lnTo>
                  <a:pt x="43" y="47"/>
                </a:lnTo>
                <a:lnTo>
                  <a:pt x="37" y="41"/>
                </a:lnTo>
                <a:lnTo>
                  <a:pt x="32" y="36"/>
                </a:lnTo>
                <a:lnTo>
                  <a:pt x="27" y="30"/>
                </a:lnTo>
                <a:lnTo>
                  <a:pt x="22" y="24"/>
                </a:lnTo>
                <a:lnTo>
                  <a:pt x="16" y="19"/>
                </a:lnTo>
                <a:lnTo>
                  <a:pt x="12" y="13"/>
                </a:lnTo>
                <a:lnTo>
                  <a:pt x="7" y="7"/>
                </a:lnTo>
                <a:lnTo>
                  <a:pt x="2" y="0"/>
                </a:lnTo>
                <a:lnTo>
                  <a:pt x="0" y="2"/>
                </a:lnTo>
                <a:lnTo>
                  <a:pt x="4" y="9"/>
                </a:lnTo>
                <a:lnTo>
                  <a:pt x="9" y="15"/>
                </a:lnTo>
                <a:lnTo>
                  <a:pt x="14" y="22"/>
                </a:lnTo>
                <a:lnTo>
                  <a:pt x="19" y="27"/>
                </a:lnTo>
                <a:lnTo>
                  <a:pt x="24" y="33"/>
                </a:lnTo>
                <a:lnTo>
                  <a:pt x="29" y="38"/>
                </a:lnTo>
                <a:lnTo>
                  <a:pt x="34" y="44"/>
                </a:lnTo>
                <a:lnTo>
                  <a:pt x="40" y="50"/>
                </a:lnTo>
                <a:lnTo>
                  <a:pt x="42"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3" name="Freeform 38">
            <a:extLst>
              <a:ext uri="{FF2B5EF4-FFF2-40B4-BE49-F238E27FC236}">
                <a16:creationId xmlns:a16="http://schemas.microsoft.com/office/drawing/2014/main" id="{DD27A7A7-9D81-99C2-C85A-4FF062A7337A}"/>
              </a:ext>
            </a:extLst>
          </p:cNvPr>
          <p:cNvSpPr>
            <a:spLocks/>
          </p:cNvSpPr>
          <p:nvPr/>
        </p:nvSpPr>
        <p:spPr bwMode="auto">
          <a:xfrm>
            <a:off x="7837488" y="4833938"/>
            <a:ext cx="36512" cy="92075"/>
          </a:xfrm>
          <a:custGeom>
            <a:avLst/>
            <a:gdLst>
              <a:gd name="T0" fmla="*/ 2147483646 w 23"/>
              <a:gd name="T1" fmla="*/ 2147483646 h 58"/>
              <a:gd name="T2" fmla="*/ 2147483646 w 23"/>
              <a:gd name="T3" fmla="*/ 2147483646 h 58"/>
              <a:gd name="T4" fmla="*/ 2147483646 w 23"/>
              <a:gd name="T5" fmla="*/ 2147483646 h 58"/>
              <a:gd name="T6" fmla="*/ 2147483646 w 23"/>
              <a:gd name="T7" fmla="*/ 2147483646 h 58"/>
              <a:gd name="T8" fmla="*/ 2147483646 w 23"/>
              <a:gd name="T9" fmla="*/ 2147483646 h 58"/>
              <a:gd name="T10" fmla="*/ 2147483646 w 23"/>
              <a:gd name="T11" fmla="*/ 2147483646 h 58"/>
              <a:gd name="T12" fmla="*/ 2147483646 w 23"/>
              <a:gd name="T13" fmla="*/ 2147483646 h 58"/>
              <a:gd name="T14" fmla="*/ 2147483646 w 23"/>
              <a:gd name="T15" fmla="*/ 2147483646 h 58"/>
              <a:gd name="T16" fmla="*/ 2147483646 w 23"/>
              <a:gd name="T17" fmla="*/ 2147483646 h 58"/>
              <a:gd name="T18" fmla="*/ 2147483646 w 23"/>
              <a:gd name="T19" fmla="*/ 2147483646 h 58"/>
              <a:gd name="T20" fmla="*/ 0 w 23"/>
              <a:gd name="T21" fmla="*/ 2147483646 h 58"/>
              <a:gd name="T22" fmla="*/ 2147483646 w 23"/>
              <a:gd name="T23" fmla="*/ 2147483646 h 58"/>
              <a:gd name="T24" fmla="*/ 2147483646 w 23"/>
              <a:gd name="T25" fmla="*/ 2147483646 h 58"/>
              <a:gd name="T26" fmla="*/ 2147483646 w 23"/>
              <a:gd name="T27" fmla="*/ 2147483646 h 58"/>
              <a:gd name="T28" fmla="*/ 2147483646 w 23"/>
              <a:gd name="T29" fmla="*/ 2147483646 h 58"/>
              <a:gd name="T30" fmla="*/ 2147483646 w 23"/>
              <a:gd name="T31" fmla="*/ 2147483646 h 58"/>
              <a:gd name="T32" fmla="*/ 2147483646 w 23"/>
              <a:gd name="T33" fmla="*/ 2147483646 h 58"/>
              <a:gd name="T34" fmla="*/ 2147483646 w 23"/>
              <a:gd name="T35" fmla="*/ 2147483646 h 58"/>
              <a:gd name="T36" fmla="*/ 2147483646 w 23"/>
              <a:gd name="T37" fmla="*/ 0 h 58"/>
              <a:gd name="T38" fmla="*/ 2147483646 w 23"/>
              <a:gd name="T39" fmla="*/ 2147483646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8" y="1"/>
                </a:moveTo>
                <a:lnTo>
                  <a:pt x="8" y="1"/>
                </a:lnTo>
                <a:lnTo>
                  <a:pt x="13" y="16"/>
                </a:lnTo>
                <a:lnTo>
                  <a:pt x="16" y="30"/>
                </a:lnTo>
                <a:lnTo>
                  <a:pt x="18" y="40"/>
                </a:lnTo>
                <a:lnTo>
                  <a:pt x="18" y="47"/>
                </a:lnTo>
                <a:lnTo>
                  <a:pt x="17" y="52"/>
                </a:lnTo>
                <a:lnTo>
                  <a:pt x="14" y="54"/>
                </a:lnTo>
                <a:lnTo>
                  <a:pt x="10" y="54"/>
                </a:lnTo>
                <a:lnTo>
                  <a:pt x="2" y="50"/>
                </a:lnTo>
                <a:lnTo>
                  <a:pt x="0" y="54"/>
                </a:lnTo>
                <a:lnTo>
                  <a:pt x="9" y="57"/>
                </a:lnTo>
                <a:lnTo>
                  <a:pt x="16" y="57"/>
                </a:lnTo>
                <a:lnTo>
                  <a:pt x="20" y="54"/>
                </a:lnTo>
                <a:lnTo>
                  <a:pt x="22" y="47"/>
                </a:lnTo>
                <a:lnTo>
                  <a:pt x="22" y="40"/>
                </a:lnTo>
                <a:lnTo>
                  <a:pt x="20" y="28"/>
                </a:lnTo>
                <a:lnTo>
                  <a:pt x="16" y="16"/>
                </a:lnTo>
                <a:lnTo>
                  <a:pt x="12"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4" name="Freeform 39">
            <a:extLst>
              <a:ext uri="{FF2B5EF4-FFF2-40B4-BE49-F238E27FC236}">
                <a16:creationId xmlns:a16="http://schemas.microsoft.com/office/drawing/2014/main" id="{CBB7481D-1097-8E3F-4B2D-F69A68762C64}"/>
              </a:ext>
            </a:extLst>
          </p:cNvPr>
          <p:cNvSpPr>
            <a:spLocks/>
          </p:cNvSpPr>
          <p:nvPr/>
        </p:nvSpPr>
        <p:spPr bwMode="auto">
          <a:xfrm>
            <a:off x="7766050" y="4692650"/>
            <a:ext cx="92075" cy="144463"/>
          </a:xfrm>
          <a:custGeom>
            <a:avLst/>
            <a:gdLst>
              <a:gd name="T0" fmla="*/ 0 w 58"/>
              <a:gd name="T1" fmla="*/ 2147483646 h 91"/>
              <a:gd name="T2" fmla="*/ 0 w 58"/>
              <a:gd name="T3" fmla="*/ 2147483646 h 91"/>
              <a:gd name="T4" fmla="*/ 2147483646 w 58"/>
              <a:gd name="T5" fmla="*/ 2147483646 h 91"/>
              <a:gd name="T6" fmla="*/ 2147483646 w 58"/>
              <a:gd name="T7" fmla="*/ 2147483646 h 91"/>
              <a:gd name="T8" fmla="*/ 2147483646 w 58"/>
              <a:gd name="T9" fmla="*/ 2147483646 h 91"/>
              <a:gd name="T10" fmla="*/ 2147483646 w 58"/>
              <a:gd name="T11" fmla="*/ 2147483646 h 91"/>
              <a:gd name="T12" fmla="*/ 2147483646 w 58"/>
              <a:gd name="T13" fmla="*/ 2147483646 h 91"/>
              <a:gd name="T14" fmla="*/ 2147483646 w 58"/>
              <a:gd name="T15" fmla="*/ 2147483646 h 91"/>
              <a:gd name="T16" fmla="*/ 2147483646 w 58"/>
              <a:gd name="T17" fmla="*/ 2147483646 h 91"/>
              <a:gd name="T18" fmla="*/ 2147483646 w 58"/>
              <a:gd name="T19" fmla="*/ 2147483646 h 91"/>
              <a:gd name="T20" fmla="*/ 2147483646 w 58"/>
              <a:gd name="T21" fmla="*/ 2147483646 h 91"/>
              <a:gd name="T22" fmla="*/ 2147483646 w 58"/>
              <a:gd name="T23" fmla="*/ 2147483646 h 91"/>
              <a:gd name="T24" fmla="*/ 2147483646 w 58"/>
              <a:gd name="T25" fmla="*/ 2147483646 h 91"/>
              <a:gd name="T26" fmla="*/ 2147483646 w 58"/>
              <a:gd name="T27" fmla="*/ 2147483646 h 91"/>
              <a:gd name="T28" fmla="*/ 2147483646 w 58"/>
              <a:gd name="T29" fmla="*/ 2147483646 h 91"/>
              <a:gd name="T30" fmla="*/ 2147483646 w 58"/>
              <a:gd name="T31" fmla="*/ 2147483646 h 91"/>
              <a:gd name="T32" fmla="*/ 2147483646 w 58"/>
              <a:gd name="T33" fmla="*/ 2147483646 h 91"/>
              <a:gd name="T34" fmla="*/ 2147483646 w 58"/>
              <a:gd name="T35" fmla="*/ 2147483646 h 91"/>
              <a:gd name="T36" fmla="*/ 2147483646 w 58"/>
              <a:gd name="T37" fmla="*/ 2147483646 h 91"/>
              <a:gd name="T38" fmla="*/ 2147483646 w 58"/>
              <a:gd name="T39" fmla="*/ 2147483646 h 91"/>
              <a:gd name="T40" fmla="*/ 2147483646 w 58"/>
              <a:gd name="T41" fmla="*/ 2147483646 h 91"/>
              <a:gd name="T42" fmla="*/ 2147483646 w 58"/>
              <a:gd name="T43" fmla="*/ 2147483646 h 91"/>
              <a:gd name="T44" fmla="*/ 2147483646 w 58"/>
              <a:gd name="T45" fmla="*/ 2147483646 h 91"/>
              <a:gd name="T46" fmla="*/ 2147483646 w 58"/>
              <a:gd name="T47" fmla="*/ 2147483646 h 91"/>
              <a:gd name="T48" fmla="*/ 2147483646 w 58"/>
              <a:gd name="T49" fmla="*/ 2147483646 h 91"/>
              <a:gd name="T50" fmla="*/ 2147483646 w 58"/>
              <a:gd name="T51" fmla="*/ 2147483646 h 91"/>
              <a:gd name="T52" fmla="*/ 2147483646 w 58"/>
              <a:gd name="T53" fmla="*/ 2147483646 h 91"/>
              <a:gd name="T54" fmla="*/ 2147483646 w 58"/>
              <a:gd name="T55" fmla="*/ 2147483646 h 91"/>
              <a:gd name="T56" fmla="*/ 2147483646 w 58"/>
              <a:gd name="T57" fmla="*/ 2147483646 h 91"/>
              <a:gd name="T58" fmla="*/ 2147483646 w 58"/>
              <a:gd name="T59" fmla="*/ 2147483646 h 91"/>
              <a:gd name="T60" fmla="*/ 2147483646 w 58"/>
              <a:gd name="T61" fmla="*/ 2147483646 h 91"/>
              <a:gd name="T62" fmla="*/ 2147483646 w 58"/>
              <a:gd name="T63" fmla="*/ 2147483646 h 91"/>
              <a:gd name="T64" fmla="*/ 2147483646 w 58"/>
              <a:gd name="T65" fmla="*/ 2147483646 h 91"/>
              <a:gd name="T66" fmla="*/ 2147483646 w 58"/>
              <a:gd name="T67" fmla="*/ 2147483646 h 91"/>
              <a:gd name="T68" fmla="*/ 2147483646 w 58"/>
              <a:gd name="T69" fmla="*/ 0 h 91"/>
              <a:gd name="T70" fmla="*/ 0 w 58"/>
              <a:gd name="T71" fmla="*/ 2147483646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91">
                <a:moveTo>
                  <a:pt x="0" y="2"/>
                </a:moveTo>
                <a:lnTo>
                  <a:pt x="0" y="2"/>
                </a:lnTo>
                <a:lnTo>
                  <a:pt x="4" y="7"/>
                </a:lnTo>
                <a:lnTo>
                  <a:pt x="7" y="12"/>
                </a:lnTo>
                <a:lnTo>
                  <a:pt x="11" y="17"/>
                </a:lnTo>
                <a:lnTo>
                  <a:pt x="15" y="22"/>
                </a:lnTo>
                <a:lnTo>
                  <a:pt x="19" y="28"/>
                </a:lnTo>
                <a:lnTo>
                  <a:pt x="23" y="33"/>
                </a:lnTo>
                <a:lnTo>
                  <a:pt x="27" y="39"/>
                </a:lnTo>
                <a:lnTo>
                  <a:pt x="30" y="44"/>
                </a:lnTo>
                <a:lnTo>
                  <a:pt x="34" y="50"/>
                </a:lnTo>
                <a:lnTo>
                  <a:pt x="37" y="55"/>
                </a:lnTo>
                <a:lnTo>
                  <a:pt x="40" y="61"/>
                </a:lnTo>
                <a:lnTo>
                  <a:pt x="43" y="67"/>
                </a:lnTo>
                <a:lnTo>
                  <a:pt x="46" y="73"/>
                </a:lnTo>
                <a:lnTo>
                  <a:pt x="49" y="79"/>
                </a:lnTo>
                <a:lnTo>
                  <a:pt x="51" y="85"/>
                </a:lnTo>
                <a:lnTo>
                  <a:pt x="53" y="90"/>
                </a:lnTo>
                <a:lnTo>
                  <a:pt x="57" y="89"/>
                </a:lnTo>
                <a:lnTo>
                  <a:pt x="55" y="83"/>
                </a:lnTo>
                <a:lnTo>
                  <a:pt x="52" y="77"/>
                </a:lnTo>
                <a:lnTo>
                  <a:pt x="49" y="71"/>
                </a:lnTo>
                <a:lnTo>
                  <a:pt x="47" y="65"/>
                </a:lnTo>
                <a:lnTo>
                  <a:pt x="44" y="59"/>
                </a:lnTo>
                <a:lnTo>
                  <a:pt x="40" y="53"/>
                </a:lnTo>
                <a:lnTo>
                  <a:pt x="37" y="48"/>
                </a:lnTo>
                <a:lnTo>
                  <a:pt x="33" y="42"/>
                </a:lnTo>
                <a:lnTo>
                  <a:pt x="29" y="37"/>
                </a:lnTo>
                <a:lnTo>
                  <a:pt x="26" y="31"/>
                </a:lnTo>
                <a:lnTo>
                  <a:pt x="22" y="26"/>
                </a:lnTo>
                <a:lnTo>
                  <a:pt x="18" y="21"/>
                </a:lnTo>
                <a:lnTo>
                  <a:pt x="14" y="15"/>
                </a:lnTo>
                <a:lnTo>
                  <a:pt x="10" y="10"/>
                </a:lnTo>
                <a:lnTo>
                  <a:pt x="7" y="5"/>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5" name="Freeform 40">
            <a:extLst>
              <a:ext uri="{FF2B5EF4-FFF2-40B4-BE49-F238E27FC236}">
                <a16:creationId xmlns:a16="http://schemas.microsoft.com/office/drawing/2014/main" id="{7FEDBB44-0332-A27D-C7AF-6570B52048B9}"/>
              </a:ext>
            </a:extLst>
          </p:cNvPr>
          <p:cNvSpPr>
            <a:spLocks/>
          </p:cNvSpPr>
          <p:nvPr/>
        </p:nvSpPr>
        <p:spPr bwMode="auto">
          <a:xfrm>
            <a:off x="7742238" y="4664075"/>
            <a:ext cx="30162" cy="33338"/>
          </a:xfrm>
          <a:custGeom>
            <a:avLst/>
            <a:gdLst>
              <a:gd name="T0" fmla="*/ 0 w 19"/>
              <a:gd name="T1" fmla="*/ 2147483646 h 21"/>
              <a:gd name="T2" fmla="*/ 0 w 19"/>
              <a:gd name="T3" fmla="*/ 2147483646 h 21"/>
              <a:gd name="T4" fmla="*/ 2147483646 w 19"/>
              <a:gd name="T5" fmla="*/ 2147483646 h 21"/>
              <a:gd name="T6" fmla="*/ 2147483646 w 19"/>
              <a:gd name="T7" fmla="*/ 2147483646 h 21"/>
              <a:gd name="T8" fmla="*/ 2147483646 w 19"/>
              <a:gd name="T9" fmla="*/ 2147483646 h 21"/>
              <a:gd name="T10" fmla="*/ 2147483646 w 19"/>
              <a:gd name="T11" fmla="*/ 2147483646 h 21"/>
              <a:gd name="T12" fmla="*/ 2147483646 w 19"/>
              <a:gd name="T13" fmla="*/ 2147483646 h 21"/>
              <a:gd name="T14" fmla="*/ 2147483646 w 19"/>
              <a:gd name="T15" fmla="*/ 2147483646 h 21"/>
              <a:gd name="T16" fmla="*/ 2147483646 w 19"/>
              <a:gd name="T17" fmla="*/ 2147483646 h 21"/>
              <a:gd name="T18" fmla="*/ 2147483646 w 19"/>
              <a:gd name="T19" fmla="*/ 2147483646 h 21"/>
              <a:gd name="T20" fmla="*/ 2147483646 w 19"/>
              <a:gd name="T21" fmla="*/ 2147483646 h 21"/>
              <a:gd name="T22" fmla="*/ 2147483646 w 19"/>
              <a:gd name="T23" fmla="*/ 2147483646 h 21"/>
              <a:gd name="T24" fmla="*/ 2147483646 w 19"/>
              <a:gd name="T25" fmla="*/ 2147483646 h 21"/>
              <a:gd name="T26" fmla="*/ 2147483646 w 19"/>
              <a:gd name="T27" fmla="*/ 2147483646 h 21"/>
              <a:gd name="T28" fmla="*/ 2147483646 w 19"/>
              <a:gd name="T29" fmla="*/ 2147483646 h 21"/>
              <a:gd name="T30" fmla="*/ 2147483646 w 19"/>
              <a:gd name="T31" fmla="*/ 2147483646 h 21"/>
              <a:gd name="T32" fmla="*/ 2147483646 w 19"/>
              <a:gd name="T33" fmla="*/ 2147483646 h 21"/>
              <a:gd name="T34" fmla="*/ 2147483646 w 19"/>
              <a:gd name="T35" fmla="*/ 2147483646 h 21"/>
              <a:gd name="T36" fmla="*/ 2147483646 w 19"/>
              <a:gd name="T37" fmla="*/ 0 h 21"/>
              <a:gd name="T38" fmla="*/ 0 w 19"/>
              <a:gd name="T39" fmla="*/ 2147483646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1">
                <a:moveTo>
                  <a:pt x="0" y="3"/>
                </a:moveTo>
                <a:lnTo>
                  <a:pt x="0" y="3"/>
                </a:lnTo>
                <a:lnTo>
                  <a:pt x="2" y="5"/>
                </a:lnTo>
                <a:lnTo>
                  <a:pt x="4" y="8"/>
                </a:lnTo>
                <a:lnTo>
                  <a:pt x="6" y="10"/>
                </a:lnTo>
                <a:lnTo>
                  <a:pt x="8" y="11"/>
                </a:lnTo>
                <a:lnTo>
                  <a:pt x="9" y="13"/>
                </a:lnTo>
                <a:lnTo>
                  <a:pt x="11" y="15"/>
                </a:lnTo>
                <a:lnTo>
                  <a:pt x="13" y="18"/>
                </a:lnTo>
                <a:lnTo>
                  <a:pt x="15" y="20"/>
                </a:lnTo>
                <a:lnTo>
                  <a:pt x="18" y="18"/>
                </a:lnTo>
                <a:lnTo>
                  <a:pt x="16" y="15"/>
                </a:lnTo>
                <a:lnTo>
                  <a:pt x="14" y="13"/>
                </a:lnTo>
                <a:lnTo>
                  <a:pt x="12" y="11"/>
                </a:lnTo>
                <a:lnTo>
                  <a:pt x="11" y="8"/>
                </a:lnTo>
                <a:lnTo>
                  <a:pt x="9" y="7"/>
                </a:lnTo>
                <a:lnTo>
                  <a:pt x="7" y="5"/>
                </a:lnTo>
                <a:lnTo>
                  <a:pt x="5" y="2"/>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6" name="Freeform 41">
            <a:extLst>
              <a:ext uri="{FF2B5EF4-FFF2-40B4-BE49-F238E27FC236}">
                <a16:creationId xmlns:a16="http://schemas.microsoft.com/office/drawing/2014/main" id="{5A295156-A680-E268-09C5-F1856F570A9B}"/>
              </a:ext>
            </a:extLst>
          </p:cNvPr>
          <p:cNvSpPr>
            <a:spLocks/>
          </p:cNvSpPr>
          <p:nvPr/>
        </p:nvSpPr>
        <p:spPr bwMode="auto">
          <a:xfrm>
            <a:off x="7699375" y="4621213"/>
            <a:ext cx="49213" cy="49212"/>
          </a:xfrm>
          <a:custGeom>
            <a:avLst/>
            <a:gdLst>
              <a:gd name="T0" fmla="*/ 0 w 31"/>
              <a:gd name="T1" fmla="*/ 2147483646 h 31"/>
              <a:gd name="T2" fmla="*/ 0 w 31"/>
              <a:gd name="T3" fmla="*/ 2147483646 h 31"/>
              <a:gd name="T4" fmla="*/ 2147483646 w 31"/>
              <a:gd name="T5" fmla="*/ 2147483646 h 31"/>
              <a:gd name="T6" fmla="*/ 2147483646 w 31"/>
              <a:gd name="T7" fmla="*/ 2147483646 h 31"/>
              <a:gd name="T8" fmla="*/ 2147483646 w 31"/>
              <a:gd name="T9" fmla="*/ 2147483646 h 31"/>
              <a:gd name="T10" fmla="*/ 2147483646 w 31"/>
              <a:gd name="T11" fmla="*/ 2147483646 h 31"/>
              <a:gd name="T12" fmla="*/ 2147483646 w 31"/>
              <a:gd name="T13" fmla="*/ 2147483646 h 31"/>
              <a:gd name="T14" fmla="*/ 2147483646 w 31"/>
              <a:gd name="T15" fmla="*/ 2147483646 h 31"/>
              <a:gd name="T16" fmla="*/ 2147483646 w 31"/>
              <a:gd name="T17" fmla="*/ 2147483646 h 31"/>
              <a:gd name="T18" fmla="*/ 2147483646 w 31"/>
              <a:gd name="T19" fmla="*/ 2147483646 h 31"/>
              <a:gd name="T20" fmla="*/ 2147483646 w 31"/>
              <a:gd name="T21" fmla="*/ 2147483646 h 31"/>
              <a:gd name="T22" fmla="*/ 2147483646 w 31"/>
              <a:gd name="T23" fmla="*/ 2147483646 h 31"/>
              <a:gd name="T24" fmla="*/ 2147483646 w 31"/>
              <a:gd name="T25" fmla="*/ 2147483646 h 31"/>
              <a:gd name="T26" fmla="*/ 2147483646 w 31"/>
              <a:gd name="T27" fmla="*/ 2147483646 h 31"/>
              <a:gd name="T28" fmla="*/ 2147483646 w 31"/>
              <a:gd name="T29" fmla="*/ 2147483646 h 31"/>
              <a:gd name="T30" fmla="*/ 2147483646 w 31"/>
              <a:gd name="T31" fmla="*/ 2147483646 h 31"/>
              <a:gd name="T32" fmla="*/ 2147483646 w 31"/>
              <a:gd name="T33" fmla="*/ 2147483646 h 31"/>
              <a:gd name="T34" fmla="*/ 2147483646 w 31"/>
              <a:gd name="T35" fmla="*/ 2147483646 h 31"/>
              <a:gd name="T36" fmla="*/ 2147483646 w 31"/>
              <a:gd name="T37" fmla="*/ 0 h 31"/>
              <a:gd name="T38" fmla="*/ 0 w 31"/>
              <a:gd name="T39" fmla="*/ 2147483646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1">
                <a:moveTo>
                  <a:pt x="0" y="3"/>
                </a:moveTo>
                <a:lnTo>
                  <a:pt x="0" y="3"/>
                </a:lnTo>
                <a:lnTo>
                  <a:pt x="3" y="6"/>
                </a:lnTo>
                <a:lnTo>
                  <a:pt x="6" y="10"/>
                </a:lnTo>
                <a:lnTo>
                  <a:pt x="9" y="13"/>
                </a:lnTo>
                <a:lnTo>
                  <a:pt x="12" y="16"/>
                </a:lnTo>
                <a:lnTo>
                  <a:pt x="16" y="19"/>
                </a:lnTo>
                <a:lnTo>
                  <a:pt x="20" y="23"/>
                </a:lnTo>
                <a:lnTo>
                  <a:pt x="23" y="27"/>
                </a:lnTo>
                <a:lnTo>
                  <a:pt x="27" y="30"/>
                </a:lnTo>
                <a:lnTo>
                  <a:pt x="30" y="27"/>
                </a:lnTo>
                <a:lnTo>
                  <a:pt x="26" y="23"/>
                </a:lnTo>
                <a:lnTo>
                  <a:pt x="22" y="20"/>
                </a:lnTo>
                <a:lnTo>
                  <a:pt x="19" y="16"/>
                </a:lnTo>
                <a:lnTo>
                  <a:pt x="15" y="13"/>
                </a:lnTo>
                <a:lnTo>
                  <a:pt x="12" y="10"/>
                </a:lnTo>
                <a:lnTo>
                  <a:pt x="9" y="7"/>
                </a:lnTo>
                <a:lnTo>
                  <a:pt x="6" y="3"/>
                </a:lnTo>
                <a:lnTo>
                  <a:pt x="2"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7" name="Freeform 42">
            <a:extLst>
              <a:ext uri="{FF2B5EF4-FFF2-40B4-BE49-F238E27FC236}">
                <a16:creationId xmlns:a16="http://schemas.microsoft.com/office/drawing/2014/main" id="{1BC67DD3-4560-E589-8673-91D958145A46}"/>
              </a:ext>
            </a:extLst>
          </p:cNvPr>
          <p:cNvSpPr>
            <a:spLocks/>
          </p:cNvSpPr>
          <p:nvPr/>
        </p:nvSpPr>
        <p:spPr bwMode="auto">
          <a:xfrm>
            <a:off x="7620000" y="4568825"/>
            <a:ext cx="84138" cy="58738"/>
          </a:xfrm>
          <a:custGeom>
            <a:avLst/>
            <a:gdLst>
              <a:gd name="T0" fmla="*/ 0 w 53"/>
              <a:gd name="T1" fmla="*/ 2147483646 h 37"/>
              <a:gd name="T2" fmla="*/ 2147483646 w 53"/>
              <a:gd name="T3" fmla="*/ 2147483646 h 37"/>
              <a:gd name="T4" fmla="*/ 2147483646 w 53"/>
              <a:gd name="T5" fmla="*/ 2147483646 h 37"/>
              <a:gd name="T6" fmla="*/ 2147483646 w 53"/>
              <a:gd name="T7" fmla="*/ 2147483646 h 37"/>
              <a:gd name="T8" fmla="*/ 2147483646 w 53"/>
              <a:gd name="T9" fmla="*/ 2147483646 h 37"/>
              <a:gd name="T10" fmla="*/ 2147483646 w 53"/>
              <a:gd name="T11" fmla="*/ 2147483646 h 37"/>
              <a:gd name="T12" fmla="*/ 2147483646 w 53"/>
              <a:gd name="T13" fmla="*/ 2147483646 h 37"/>
              <a:gd name="T14" fmla="*/ 2147483646 w 53"/>
              <a:gd name="T15" fmla="*/ 2147483646 h 37"/>
              <a:gd name="T16" fmla="*/ 2147483646 w 53"/>
              <a:gd name="T17" fmla="*/ 2147483646 h 37"/>
              <a:gd name="T18" fmla="*/ 2147483646 w 53"/>
              <a:gd name="T19" fmla="*/ 2147483646 h 37"/>
              <a:gd name="T20" fmla="*/ 2147483646 w 53"/>
              <a:gd name="T21" fmla="*/ 2147483646 h 37"/>
              <a:gd name="T22" fmla="*/ 2147483646 w 53"/>
              <a:gd name="T23" fmla="*/ 2147483646 h 37"/>
              <a:gd name="T24" fmla="*/ 2147483646 w 53"/>
              <a:gd name="T25" fmla="*/ 2147483646 h 37"/>
              <a:gd name="T26" fmla="*/ 2147483646 w 53"/>
              <a:gd name="T27" fmla="*/ 2147483646 h 37"/>
              <a:gd name="T28" fmla="*/ 2147483646 w 53"/>
              <a:gd name="T29" fmla="*/ 2147483646 h 37"/>
              <a:gd name="T30" fmla="*/ 2147483646 w 53"/>
              <a:gd name="T31" fmla="*/ 2147483646 h 37"/>
              <a:gd name="T32" fmla="*/ 2147483646 w 53"/>
              <a:gd name="T33" fmla="*/ 2147483646 h 37"/>
              <a:gd name="T34" fmla="*/ 2147483646 w 53"/>
              <a:gd name="T35" fmla="*/ 2147483646 h 37"/>
              <a:gd name="T36" fmla="*/ 2147483646 w 53"/>
              <a:gd name="T37" fmla="*/ 0 h 37"/>
              <a:gd name="T38" fmla="*/ 2147483646 w 53"/>
              <a:gd name="T39" fmla="*/ 2147483646 h 37"/>
              <a:gd name="T40" fmla="*/ 0 w 53"/>
              <a:gd name="T41" fmla="*/ 2147483646 h 37"/>
              <a:gd name="T42" fmla="*/ 2147483646 w 53"/>
              <a:gd name="T43" fmla="*/ 2147483646 h 37"/>
              <a:gd name="T44" fmla="*/ 2147483646 w 53"/>
              <a:gd name="T45" fmla="*/ 2147483646 h 37"/>
              <a:gd name="T46" fmla="*/ 0 w 53"/>
              <a:gd name="T47" fmla="*/ 2147483646 h 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7">
                <a:moveTo>
                  <a:pt x="0" y="2"/>
                </a:moveTo>
                <a:lnTo>
                  <a:pt x="2" y="4"/>
                </a:lnTo>
                <a:lnTo>
                  <a:pt x="8" y="6"/>
                </a:lnTo>
                <a:lnTo>
                  <a:pt x="16" y="10"/>
                </a:lnTo>
                <a:lnTo>
                  <a:pt x="22" y="13"/>
                </a:lnTo>
                <a:lnTo>
                  <a:pt x="28" y="17"/>
                </a:lnTo>
                <a:lnTo>
                  <a:pt x="34" y="21"/>
                </a:lnTo>
                <a:lnTo>
                  <a:pt x="40" y="26"/>
                </a:lnTo>
                <a:lnTo>
                  <a:pt x="45" y="31"/>
                </a:lnTo>
                <a:lnTo>
                  <a:pt x="50" y="36"/>
                </a:lnTo>
                <a:lnTo>
                  <a:pt x="52" y="33"/>
                </a:lnTo>
                <a:lnTo>
                  <a:pt x="48" y="28"/>
                </a:lnTo>
                <a:lnTo>
                  <a:pt x="42" y="23"/>
                </a:lnTo>
                <a:lnTo>
                  <a:pt x="36" y="18"/>
                </a:lnTo>
                <a:lnTo>
                  <a:pt x="30" y="14"/>
                </a:lnTo>
                <a:lnTo>
                  <a:pt x="24" y="10"/>
                </a:lnTo>
                <a:lnTo>
                  <a:pt x="18" y="6"/>
                </a:lnTo>
                <a:lnTo>
                  <a:pt x="10" y="2"/>
                </a:lnTo>
                <a:lnTo>
                  <a:pt x="3" y="0"/>
                </a:lnTo>
                <a:lnTo>
                  <a:pt x="4" y="1"/>
                </a:lnTo>
                <a:lnTo>
                  <a:pt x="0" y="2"/>
                </a:lnTo>
                <a:lnTo>
                  <a:pt x="1" y="3"/>
                </a:lnTo>
                <a:lnTo>
                  <a:pt x="2" y="4"/>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8" name="Freeform 43">
            <a:extLst>
              <a:ext uri="{FF2B5EF4-FFF2-40B4-BE49-F238E27FC236}">
                <a16:creationId xmlns:a16="http://schemas.microsoft.com/office/drawing/2014/main" id="{525DD672-571F-4DA1-1D64-F6BCEFA68611}"/>
              </a:ext>
            </a:extLst>
          </p:cNvPr>
          <p:cNvSpPr>
            <a:spLocks/>
          </p:cNvSpPr>
          <p:nvPr/>
        </p:nvSpPr>
        <p:spPr bwMode="auto">
          <a:xfrm>
            <a:off x="7608888" y="4540250"/>
            <a:ext cx="26987" cy="33338"/>
          </a:xfrm>
          <a:custGeom>
            <a:avLst/>
            <a:gdLst>
              <a:gd name="T0" fmla="*/ 0 w 17"/>
              <a:gd name="T1" fmla="*/ 2147483646 h 21"/>
              <a:gd name="T2" fmla="*/ 0 w 17"/>
              <a:gd name="T3" fmla="*/ 2147483646 h 21"/>
              <a:gd name="T4" fmla="*/ 2147483646 w 17"/>
              <a:gd name="T5" fmla="*/ 2147483646 h 21"/>
              <a:gd name="T6" fmla="*/ 2147483646 w 17"/>
              <a:gd name="T7" fmla="*/ 2147483646 h 21"/>
              <a:gd name="T8" fmla="*/ 2147483646 w 17"/>
              <a:gd name="T9" fmla="*/ 0 h 21"/>
              <a:gd name="T10" fmla="*/ 0 w 17"/>
              <a:gd name="T11" fmla="*/ 2147483646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0" y="1"/>
                </a:moveTo>
                <a:lnTo>
                  <a:pt x="0" y="1"/>
                </a:lnTo>
                <a:lnTo>
                  <a:pt x="10" y="20"/>
                </a:lnTo>
                <a:lnTo>
                  <a:pt x="16" y="19"/>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09" name="Freeform 44">
            <a:extLst>
              <a:ext uri="{FF2B5EF4-FFF2-40B4-BE49-F238E27FC236}">
                <a16:creationId xmlns:a16="http://schemas.microsoft.com/office/drawing/2014/main" id="{57C06008-9113-D6F5-1AA0-838DB370933B}"/>
              </a:ext>
            </a:extLst>
          </p:cNvPr>
          <p:cNvSpPr>
            <a:spLocks/>
          </p:cNvSpPr>
          <p:nvPr/>
        </p:nvSpPr>
        <p:spPr bwMode="auto">
          <a:xfrm>
            <a:off x="7561263" y="4300538"/>
            <a:ext cx="55562" cy="242887"/>
          </a:xfrm>
          <a:custGeom>
            <a:avLst/>
            <a:gdLst>
              <a:gd name="T0" fmla="*/ 0 w 35"/>
              <a:gd name="T1" fmla="*/ 0 h 153"/>
              <a:gd name="T2" fmla="*/ 0 w 35"/>
              <a:gd name="T3" fmla="*/ 0 h 153"/>
              <a:gd name="T4" fmla="*/ 2147483646 w 35"/>
              <a:gd name="T5" fmla="*/ 2147483646 h 153"/>
              <a:gd name="T6" fmla="*/ 2147483646 w 35"/>
              <a:gd name="T7" fmla="*/ 2147483646 h 153"/>
              <a:gd name="T8" fmla="*/ 2147483646 w 35"/>
              <a:gd name="T9" fmla="*/ 2147483646 h 153"/>
              <a:gd name="T10" fmla="*/ 2147483646 w 35"/>
              <a:gd name="T11" fmla="*/ 2147483646 h 153"/>
              <a:gd name="T12" fmla="*/ 2147483646 w 35"/>
              <a:gd name="T13" fmla="*/ 2147483646 h 153"/>
              <a:gd name="T14" fmla="*/ 2147483646 w 35"/>
              <a:gd name="T15" fmla="*/ 2147483646 h 153"/>
              <a:gd name="T16" fmla="*/ 2147483646 w 35"/>
              <a:gd name="T17" fmla="*/ 2147483646 h 153"/>
              <a:gd name="T18" fmla="*/ 2147483646 w 35"/>
              <a:gd name="T19" fmla="*/ 2147483646 h 153"/>
              <a:gd name="T20" fmla="*/ 2147483646 w 35"/>
              <a:gd name="T21" fmla="*/ 2147483646 h 153"/>
              <a:gd name="T22" fmla="*/ 2147483646 w 35"/>
              <a:gd name="T23" fmla="*/ 2147483646 h 153"/>
              <a:gd name="T24" fmla="*/ 2147483646 w 35"/>
              <a:gd name="T25" fmla="*/ 2147483646 h 153"/>
              <a:gd name="T26" fmla="*/ 2147483646 w 35"/>
              <a:gd name="T27" fmla="*/ 2147483646 h 153"/>
              <a:gd name="T28" fmla="*/ 2147483646 w 35"/>
              <a:gd name="T29" fmla="*/ 2147483646 h 153"/>
              <a:gd name="T30" fmla="*/ 2147483646 w 35"/>
              <a:gd name="T31" fmla="*/ 2147483646 h 153"/>
              <a:gd name="T32" fmla="*/ 2147483646 w 35"/>
              <a:gd name="T33" fmla="*/ 2147483646 h 153"/>
              <a:gd name="T34" fmla="*/ 2147483646 w 35"/>
              <a:gd name="T35" fmla="*/ 2147483646 h 153"/>
              <a:gd name="T36" fmla="*/ 2147483646 w 35"/>
              <a:gd name="T37" fmla="*/ 2147483646 h 153"/>
              <a:gd name="T38" fmla="*/ 2147483646 w 35"/>
              <a:gd name="T39" fmla="*/ 2147483646 h 153"/>
              <a:gd name="T40" fmla="*/ 2147483646 w 35"/>
              <a:gd name="T41" fmla="*/ 2147483646 h 153"/>
              <a:gd name="T42" fmla="*/ 2147483646 w 35"/>
              <a:gd name="T43" fmla="*/ 2147483646 h 153"/>
              <a:gd name="T44" fmla="*/ 2147483646 w 35"/>
              <a:gd name="T45" fmla="*/ 2147483646 h 153"/>
              <a:gd name="T46" fmla="*/ 2147483646 w 35"/>
              <a:gd name="T47" fmla="*/ 2147483646 h 153"/>
              <a:gd name="T48" fmla="*/ 2147483646 w 35"/>
              <a:gd name="T49" fmla="*/ 2147483646 h 153"/>
              <a:gd name="T50" fmla="*/ 2147483646 w 35"/>
              <a:gd name="T51" fmla="*/ 2147483646 h 153"/>
              <a:gd name="T52" fmla="*/ 2147483646 w 35"/>
              <a:gd name="T53" fmla="*/ 2147483646 h 153"/>
              <a:gd name="T54" fmla="*/ 2147483646 w 35"/>
              <a:gd name="T55" fmla="*/ 2147483646 h 153"/>
              <a:gd name="T56" fmla="*/ 2147483646 w 35"/>
              <a:gd name="T57" fmla="*/ 2147483646 h 153"/>
              <a:gd name="T58" fmla="*/ 2147483646 w 35"/>
              <a:gd name="T59" fmla="*/ 2147483646 h 153"/>
              <a:gd name="T60" fmla="*/ 2147483646 w 35"/>
              <a:gd name="T61" fmla="*/ 2147483646 h 153"/>
              <a:gd name="T62" fmla="*/ 2147483646 w 35"/>
              <a:gd name="T63" fmla="*/ 2147483646 h 153"/>
              <a:gd name="T64" fmla="*/ 2147483646 w 35"/>
              <a:gd name="T65" fmla="*/ 2147483646 h 153"/>
              <a:gd name="T66" fmla="*/ 2147483646 w 35"/>
              <a:gd name="T67" fmla="*/ 2147483646 h 153"/>
              <a:gd name="T68" fmla="*/ 2147483646 w 35"/>
              <a:gd name="T69" fmla="*/ 0 h 153"/>
              <a:gd name="T70" fmla="*/ 0 w 35"/>
              <a:gd name="T71" fmla="*/ 0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5" h="153">
                <a:moveTo>
                  <a:pt x="0" y="0"/>
                </a:moveTo>
                <a:lnTo>
                  <a:pt x="0" y="0"/>
                </a:lnTo>
                <a:lnTo>
                  <a:pt x="3" y="15"/>
                </a:lnTo>
                <a:lnTo>
                  <a:pt x="5" y="28"/>
                </a:lnTo>
                <a:lnTo>
                  <a:pt x="7" y="39"/>
                </a:lnTo>
                <a:lnTo>
                  <a:pt x="9" y="48"/>
                </a:lnTo>
                <a:lnTo>
                  <a:pt x="11" y="56"/>
                </a:lnTo>
                <a:lnTo>
                  <a:pt x="12" y="64"/>
                </a:lnTo>
                <a:lnTo>
                  <a:pt x="13" y="71"/>
                </a:lnTo>
                <a:lnTo>
                  <a:pt x="14" y="77"/>
                </a:lnTo>
                <a:lnTo>
                  <a:pt x="16" y="84"/>
                </a:lnTo>
                <a:lnTo>
                  <a:pt x="17" y="90"/>
                </a:lnTo>
                <a:lnTo>
                  <a:pt x="19" y="97"/>
                </a:lnTo>
                <a:lnTo>
                  <a:pt x="21" y="105"/>
                </a:lnTo>
                <a:lnTo>
                  <a:pt x="23" y="115"/>
                </a:lnTo>
                <a:lnTo>
                  <a:pt x="24" y="126"/>
                </a:lnTo>
                <a:lnTo>
                  <a:pt x="27" y="138"/>
                </a:lnTo>
                <a:lnTo>
                  <a:pt x="30" y="152"/>
                </a:lnTo>
                <a:lnTo>
                  <a:pt x="34" y="151"/>
                </a:lnTo>
                <a:lnTo>
                  <a:pt x="31" y="137"/>
                </a:lnTo>
                <a:lnTo>
                  <a:pt x="28" y="125"/>
                </a:lnTo>
                <a:lnTo>
                  <a:pt x="26" y="114"/>
                </a:lnTo>
                <a:lnTo>
                  <a:pt x="24" y="105"/>
                </a:lnTo>
                <a:lnTo>
                  <a:pt x="23" y="97"/>
                </a:lnTo>
                <a:lnTo>
                  <a:pt x="21" y="90"/>
                </a:lnTo>
                <a:lnTo>
                  <a:pt x="20" y="83"/>
                </a:lnTo>
                <a:lnTo>
                  <a:pt x="18" y="76"/>
                </a:lnTo>
                <a:lnTo>
                  <a:pt x="17" y="70"/>
                </a:lnTo>
                <a:lnTo>
                  <a:pt x="16" y="63"/>
                </a:lnTo>
                <a:lnTo>
                  <a:pt x="14" y="56"/>
                </a:lnTo>
                <a:lnTo>
                  <a:pt x="13" y="47"/>
                </a:lnTo>
                <a:lnTo>
                  <a:pt x="11" y="38"/>
                </a:lnTo>
                <a:lnTo>
                  <a:pt x="9" y="27"/>
                </a:lnTo>
                <a:lnTo>
                  <a:pt x="7" y="14"/>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0" name="Freeform 45">
            <a:extLst>
              <a:ext uri="{FF2B5EF4-FFF2-40B4-BE49-F238E27FC236}">
                <a16:creationId xmlns:a16="http://schemas.microsoft.com/office/drawing/2014/main" id="{8702E0CB-1193-7748-6EBB-61AA1E35F6B7}"/>
              </a:ext>
            </a:extLst>
          </p:cNvPr>
          <p:cNvSpPr>
            <a:spLocks/>
          </p:cNvSpPr>
          <p:nvPr/>
        </p:nvSpPr>
        <p:spPr bwMode="auto">
          <a:xfrm>
            <a:off x="7545388" y="4175125"/>
            <a:ext cx="26987" cy="127000"/>
          </a:xfrm>
          <a:custGeom>
            <a:avLst/>
            <a:gdLst>
              <a:gd name="T0" fmla="*/ 0 w 17"/>
              <a:gd name="T1" fmla="*/ 0 h 80"/>
              <a:gd name="T2" fmla="*/ 0 w 17"/>
              <a:gd name="T3" fmla="*/ 2147483646 h 80"/>
              <a:gd name="T4" fmla="*/ 2147483646 w 17"/>
              <a:gd name="T5" fmla="*/ 2147483646 h 80"/>
              <a:gd name="T6" fmla="*/ 2147483646 w 17"/>
              <a:gd name="T7" fmla="*/ 2147483646 h 80"/>
              <a:gd name="T8" fmla="*/ 2147483646 w 17"/>
              <a:gd name="T9" fmla="*/ 0 h 80"/>
              <a:gd name="T10" fmla="*/ 0 w 17"/>
              <a:gd name="T11" fmla="*/ 0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0">
                <a:moveTo>
                  <a:pt x="0" y="0"/>
                </a:moveTo>
                <a:lnTo>
                  <a:pt x="0" y="1"/>
                </a:lnTo>
                <a:lnTo>
                  <a:pt x="11" y="79"/>
                </a:lnTo>
                <a:lnTo>
                  <a:pt x="16" y="79"/>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1" name="Freeform 46">
            <a:extLst>
              <a:ext uri="{FF2B5EF4-FFF2-40B4-BE49-F238E27FC236}">
                <a16:creationId xmlns:a16="http://schemas.microsoft.com/office/drawing/2014/main" id="{E055EAE0-C4CB-71AB-C8DB-A256B0DC55D3}"/>
              </a:ext>
            </a:extLst>
          </p:cNvPr>
          <p:cNvSpPr>
            <a:spLocks/>
          </p:cNvSpPr>
          <p:nvPr/>
        </p:nvSpPr>
        <p:spPr bwMode="auto">
          <a:xfrm>
            <a:off x="7539038" y="4084638"/>
            <a:ext cx="26987" cy="92075"/>
          </a:xfrm>
          <a:custGeom>
            <a:avLst/>
            <a:gdLst>
              <a:gd name="T0" fmla="*/ 0 w 17"/>
              <a:gd name="T1" fmla="*/ 0 h 58"/>
              <a:gd name="T2" fmla="*/ 0 w 17"/>
              <a:gd name="T3" fmla="*/ 0 h 58"/>
              <a:gd name="T4" fmla="*/ 0 w 17"/>
              <a:gd name="T5" fmla="*/ 2147483646 h 58"/>
              <a:gd name="T6" fmla="*/ 0 w 17"/>
              <a:gd name="T7" fmla="*/ 2147483646 h 58"/>
              <a:gd name="T8" fmla="*/ 2147483646 w 17"/>
              <a:gd name="T9" fmla="*/ 2147483646 h 58"/>
              <a:gd name="T10" fmla="*/ 2147483646 w 17"/>
              <a:gd name="T11" fmla="*/ 2147483646 h 58"/>
              <a:gd name="T12" fmla="*/ 2147483646 w 17"/>
              <a:gd name="T13" fmla="*/ 2147483646 h 58"/>
              <a:gd name="T14" fmla="*/ 2147483646 w 17"/>
              <a:gd name="T15" fmla="*/ 2147483646 h 58"/>
              <a:gd name="T16" fmla="*/ 2147483646 w 17"/>
              <a:gd name="T17" fmla="*/ 2147483646 h 58"/>
              <a:gd name="T18" fmla="*/ 2147483646 w 17"/>
              <a:gd name="T19" fmla="*/ 2147483646 h 58"/>
              <a:gd name="T20" fmla="*/ 2147483646 w 17"/>
              <a:gd name="T21" fmla="*/ 2147483646 h 58"/>
              <a:gd name="T22" fmla="*/ 2147483646 w 17"/>
              <a:gd name="T23" fmla="*/ 2147483646 h 58"/>
              <a:gd name="T24" fmla="*/ 2147483646 w 17"/>
              <a:gd name="T25" fmla="*/ 2147483646 h 58"/>
              <a:gd name="T26" fmla="*/ 2147483646 w 17"/>
              <a:gd name="T27" fmla="*/ 2147483646 h 58"/>
              <a:gd name="T28" fmla="*/ 2147483646 w 17"/>
              <a:gd name="T29" fmla="*/ 2147483646 h 58"/>
              <a:gd name="T30" fmla="*/ 2147483646 w 17"/>
              <a:gd name="T31" fmla="*/ 2147483646 h 58"/>
              <a:gd name="T32" fmla="*/ 2147483646 w 17"/>
              <a:gd name="T33" fmla="*/ 2147483646 h 58"/>
              <a:gd name="T34" fmla="*/ 2147483646 w 17"/>
              <a:gd name="T35" fmla="*/ 2147483646 h 58"/>
              <a:gd name="T36" fmla="*/ 2147483646 w 17"/>
              <a:gd name="T37" fmla="*/ 0 h 58"/>
              <a:gd name="T38" fmla="*/ 0 w 17"/>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8">
                <a:moveTo>
                  <a:pt x="0" y="0"/>
                </a:moveTo>
                <a:lnTo>
                  <a:pt x="0" y="0"/>
                </a:lnTo>
                <a:lnTo>
                  <a:pt x="0" y="3"/>
                </a:lnTo>
                <a:lnTo>
                  <a:pt x="0" y="9"/>
                </a:lnTo>
                <a:lnTo>
                  <a:pt x="2" y="18"/>
                </a:lnTo>
                <a:lnTo>
                  <a:pt x="4" y="28"/>
                </a:lnTo>
                <a:lnTo>
                  <a:pt x="6" y="38"/>
                </a:lnTo>
                <a:lnTo>
                  <a:pt x="6" y="47"/>
                </a:lnTo>
                <a:lnTo>
                  <a:pt x="8" y="54"/>
                </a:lnTo>
                <a:lnTo>
                  <a:pt x="8" y="57"/>
                </a:lnTo>
                <a:lnTo>
                  <a:pt x="16" y="57"/>
                </a:lnTo>
                <a:lnTo>
                  <a:pt x="16" y="54"/>
                </a:lnTo>
                <a:lnTo>
                  <a:pt x="14" y="47"/>
                </a:lnTo>
                <a:lnTo>
                  <a:pt x="12" y="38"/>
                </a:lnTo>
                <a:lnTo>
                  <a:pt x="12" y="28"/>
                </a:lnTo>
                <a:lnTo>
                  <a:pt x="10" y="18"/>
                </a:lnTo>
                <a:lnTo>
                  <a:pt x="8" y="9"/>
                </a:lnTo>
                <a:lnTo>
                  <a:pt x="6" y="3"/>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2" name="Freeform 47">
            <a:extLst>
              <a:ext uri="{FF2B5EF4-FFF2-40B4-BE49-F238E27FC236}">
                <a16:creationId xmlns:a16="http://schemas.microsoft.com/office/drawing/2014/main" id="{382C1B04-A81B-F597-245F-7E4831D4AC83}"/>
              </a:ext>
            </a:extLst>
          </p:cNvPr>
          <p:cNvSpPr>
            <a:spLocks/>
          </p:cNvSpPr>
          <p:nvPr/>
        </p:nvSpPr>
        <p:spPr bwMode="auto">
          <a:xfrm>
            <a:off x="7456488" y="3795713"/>
            <a:ext cx="88900" cy="290512"/>
          </a:xfrm>
          <a:custGeom>
            <a:avLst/>
            <a:gdLst>
              <a:gd name="T0" fmla="*/ 0 w 56"/>
              <a:gd name="T1" fmla="*/ 0 h 183"/>
              <a:gd name="T2" fmla="*/ 0 w 56"/>
              <a:gd name="T3" fmla="*/ 0 h 183"/>
              <a:gd name="T4" fmla="*/ 2147483646 w 56"/>
              <a:gd name="T5" fmla="*/ 2147483646 h 183"/>
              <a:gd name="T6" fmla="*/ 2147483646 w 56"/>
              <a:gd name="T7" fmla="*/ 2147483646 h 183"/>
              <a:gd name="T8" fmla="*/ 2147483646 w 56"/>
              <a:gd name="T9" fmla="*/ 2147483646 h 183"/>
              <a:gd name="T10" fmla="*/ 2147483646 w 56"/>
              <a:gd name="T11" fmla="*/ 2147483646 h 183"/>
              <a:gd name="T12" fmla="*/ 2147483646 w 56"/>
              <a:gd name="T13" fmla="*/ 2147483646 h 183"/>
              <a:gd name="T14" fmla="*/ 2147483646 w 56"/>
              <a:gd name="T15" fmla="*/ 2147483646 h 183"/>
              <a:gd name="T16" fmla="*/ 2147483646 w 56"/>
              <a:gd name="T17" fmla="*/ 2147483646 h 183"/>
              <a:gd name="T18" fmla="*/ 2147483646 w 56"/>
              <a:gd name="T19" fmla="*/ 2147483646 h 183"/>
              <a:gd name="T20" fmla="*/ 2147483646 w 56"/>
              <a:gd name="T21" fmla="*/ 2147483646 h 183"/>
              <a:gd name="T22" fmla="*/ 2147483646 w 56"/>
              <a:gd name="T23" fmla="*/ 2147483646 h 183"/>
              <a:gd name="T24" fmla="*/ 2147483646 w 56"/>
              <a:gd name="T25" fmla="*/ 2147483646 h 183"/>
              <a:gd name="T26" fmla="*/ 2147483646 w 56"/>
              <a:gd name="T27" fmla="*/ 2147483646 h 183"/>
              <a:gd name="T28" fmla="*/ 2147483646 w 56"/>
              <a:gd name="T29" fmla="*/ 2147483646 h 183"/>
              <a:gd name="T30" fmla="*/ 2147483646 w 56"/>
              <a:gd name="T31" fmla="*/ 2147483646 h 183"/>
              <a:gd name="T32" fmla="*/ 2147483646 w 56"/>
              <a:gd name="T33" fmla="*/ 2147483646 h 183"/>
              <a:gd name="T34" fmla="*/ 2147483646 w 56"/>
              <a:gd name="T35" fmla="*/ 2147483646 h 183"/>
              <a:gd name="T36" fmla="*/ 2147483646 w 56"/>
              <a:gd name="T37" fmla="*/ 2147483646 h 183"/>
              <a:gd name="T38" fmla="*/ 2147483646 w 56"/>
              <a:gd name="T39" fmla="*/ 2147483646 h 183"/>
              <a:gd name="T40" fmla="*/ 2147483646 w 56"/>
              <a:gd name="T41" fmla="*/ 2147483646 h 183"/>
              <a:gd name="T42" fmla="*/ 2147483646 w 56"/>
              <a:gd name="T43" fmla="*/ 2147483646 h 183"/>
              <a:gd name="T44" fmla="*/ 2147483646 w 56"/>
              <a:gd name="T45" fmla="*/ 2147483646 h 183"/>
              <a:gd name="T46" fmla="*/ 2147483646 w 56"/>
              <a:gd name="T47" fmla="*/ 2147483646 h 183"/>
              <a:gd name="T48" fmla="*/ 2147483646 w 56"/>
              <a:gd name="T49" fmla="*/ 2147483646 h 183"/>
              <a:gd name="T50" fmla="*/ 2147483646 w 56"/>
              <a:gd name="T51" fmla="*/ 2147483646 h 183"/>
              <a:gd name="T52" fmla="*/ 2147483646 w 56"/>
              <a:gd name="T53" fmla="*/ 2147483646 h 183"/>
              <a:gd name="T54" fmla="*/ 2147483646 w 56"/>
              <a:gd name="T55" fmla="*/ 2147483646 h 183"/>
              <a:gd name="T56" fmla="*/ 2147483646 w 56"/>
              <a:gd name="T57" fmla="*/ 2147483646 h 183"/>
              <a:gd name="T58" fmla="*/ 2147483646 w 56"/>
              <a:gd name="T59" fmla="*/ 2147483646 h 183"/>
              <a:gd name="T60" fmla="*/ 2147483646 w 56"/>
              <a:gd name="T61" fmla="*/ 2147483646 h 183"/>
              <a:gd name="T62" fmla="*/ 2147483646 w 56"/>
              <a:gd name="T63" fmla="*/ 2147483646 h 183"/>
              <a:gd name="T64" fmla="*/ 2147483646 w 56"/>
              <a:gd name="T65" fmla="*/ 2147483646 h 183"/>
              <a:gd name="T66" fmla="*/ 2147483646 w 56"/>
              <a:gd name="T67" fmla="*/ 2147483646 h 183"/>
              <a:gd name="T68" fmla="*/ 2147483646 w 56"/>
              <a:gd name="T69" fmla="*/ 0 h 183"/>
              <a:gd name="T70" fmla="*/ 0 w 56"/>
              <a:gd name="T71" fmla="*/ 0 h 1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 h="183">
                <a:moveTo>
                  <a:pt x="0" y="0"/>
                </a:moveTo>
                <a:lnTo>
                  <a:pt x="0" y="0"/>
                </a:lnTo>
                <a:lnTo>
                  <a:pt x="4" y="12"/>
                </a:lnTo>
                <a:lnTo>
                  <a:pt x="8" y="23"/>
                </a:lnTo>
                <a:lnTo>
                  <a:pt x="12" y="34"/>
                </a:lnTo>
                <a:lnTo>
                  <a:pt x="16" y="45"/>
                </a:lnTo>
                <a:lnTo>
                  <a:pt x="20" y="56"/>
                </a:lnTo>
                <a:lnTo>
                  <a:pt x="24" y="67"/>
                </a:lnTo>
                <a:lnTo>
                  <a:pt x="28" y="79"/>
                </a:lnTo>
                <a:lnTo>
                  <a:pt x="31" y="90"/>
                </a:lnTo>
                <a:lnTo>
                  <a:pt x="35" y="101"/>
                </a:lnTo>
                <a:lnTo>
                  <a:pt x="38" y="112"/>
                </a:lnTo>
                <a:lnTo>
                  <a:pt x="41" y="124"/>
                </a:lnTo>
                <a:lnTo>
                  <a:pt x="43" y="135"/>
                </a:lnTo>
                <a:lnTo>
                  <a:pt x="46" y="147"/>
                </a:lnTo>
                <a:lnTo>
                  <a:pt x="48" y="159"/>
                </a:lnTo>
                <a:lnTo>
                  <a:pt x="50" y="171"/>
                </a:lnTo>
                <a:lnTo>
                  <a:pt x="52" y="182"/>
                </a:lnTo>
                <a:lnTo>
                  <a:pt x="55" y="182"/>
                </a:lnTo>
                <a:lnTo>
                  <a:pt x="54" y="169"/>
                </a:lnTo>
                <a:lnTo>
                  <a:pt x="52" y="157"/>
                </a:lnTo>
                <a:lnTo>
                  <a:pt x="50" y="146"/>
                </a:lnTo>
                <a:lnTo>
                  <a:pt x="47" y="134"/>
                </a:lnTo>
                <a:lnTo>
                  <a:pt x="45" y="123"/>
                </a:lnTo>
                <a:lnTo>
                  <a:pt x="42" y="111"/>
                </a:lnTo>
                <a:lnTo>
                  <a:pt x="38" y="100"/>
                </a:lnTo>
                <a:lnTo>
                  <a:pt x="35" y="89"/>
                </a:lnTo>
                <a:lnTo>
                  <a:pt x="32" y="78"/>
                </a:lnTo>
                <a:lnTo>
                  <a:pt x="28" y="66"/>
                </a:lnTo>
                <a:lnTo>
                  <a:pt x="24" y="56"/>
                </a:lnTo>
                <a:lnTo>
                  <a:pt x="20" y="44"/>
                </a:lnTo>
                <a:lnTo>
                  <a:pt x="16" y="33"/>
                </a:lnTo>
                <a:lnTo>
                  <a:pt x="12" y="22"/>
                </a:lnTo>
                <a:lnTo>
                  <a:pt x="8" y="11"/>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3" name="Freeform 48">
            <a:extLst>
              <a:ext uri="{FF2B5EF4-FFF2-40B4-BE49-F238E27FC236}">
                <a16:creationId xmlns:a16="http://schemas.microsoft.com/office/drawing/2014/main" id="{73E90EB7-901C-3B1B-CF05-882C4DDC8EC3}"/>
              </a:ext>
            </a:extLst>
          </p:cNvPr>
          <p:cNvSpPr>
            <a:spLocks/>
          </p:cNvSpPr>
          <p:nvPr/>
        </p:nvSpPr>
        <p:spPr bwMode="auto">
          <a:xfrm>
            <a:off x="7408863" y="3613150"/>
            <a:ext cx="55562" cy="184150"/>
          </a:xfrm>
          <a:custGeom>
            <a:avLst/>
            <a:gdLst>
              <a:gd name="T0" fmla="*/ 0 w 35"/>
              <a:gd name="T1" fmla="*/ 2147483646 h 116"/>
              <a:gd name="T2" fmla="*/ 2147483646 w 35"/>
              <a:gd name="T3" fmla="*/ 2147483646 h 116"/>
              <a:gd name="T4" fmla="*/ 2147483646 w 35"/>
              <a:gd name="T5" fmla="*/ 2147483646 h 116"/>
              <a:gd name="T6" fmla="*/ 2147483646 w 35"/>
              <a:gd name="T7" fmla="*/ 2147483646 h 116"/>
              <a:gd name="T8" fmla="*/ 2147483646 w 35"/>
              <a:gd name="T9" fmla="*/ 2147483646 h 116"/>
              <a:gd name="T10" fmla="*/ 2147483646 w 35"/>
              <a:gd name="T11" fmla="*/ 2147483646 h 116"/>
              <a:gd name="T12" fmla="*/ 2147483646 w 35"/>
              <a:gd name="T13" fmla="*/ 2147483646 h 116"/>
              <a:gd name="T14" fmla="*/ 2147483646 w 35"/>
              <a:gd name="T15" fmla="*/ 2147483646 h 116"/>
              <a:gd name="T16" fmla="*/ 2147483646 w 35"/>
              <a:gd name="T17" fmla="*/ 2147483646 h 116"/>
              <a:gd name="T18" fmla="*/ 2147483646 w 35"/>
              <a:gd name="T19" fmla="*/ 2147483646 h 116"/>
              <a:gd name="T20" fmla="*/ 2147483646 w 35"/>
              <a:gd name="T21" fmla="*/ 2147483646 h 116"/>
              <a:gd name="T22" fmla="*/ 2147483646 w 35"/>
              <a:gd name="T23" fmla="*/ 2147483646 h 116"/>
              <a:gd name="T24" fmla="*/ 2147483646 w 35"/>
              <a:gd name="T25" fmla="*/ 2147483646 h 116"/>
              <a:gd name="T26" fmla="*/ 2147483646 w 35"/>
              <a:gd name="T27" fmla="*/ 2147483646 h 116"/>
              <a:gd name="T28" fmla="*/ 2147483646 w 35"/>
              <a:gd name="T29" fmla="*/ 2147483646 h 116"/>
              <a:gd name="T30" fmla="*/ 2147483646 w 35"/>
              <a:gd name="T31" fmla="*/ 2147483646 h 116"/>
              <a:gd name="T32" fmla="*/ 2147483646 w 35"/>
              <a:gd name="T33" fmla="*/ 2147483646 h 116"/>
              <a:gd name="T34" fmla="*/ 2147483646 w 35"/>
              <a:gd name="T35" fmla="*/ 2147483646 h 116"/>
              <a:gd name="T36" fmla="*/ 2147483646 w 35"/>
              <a:gd name="T37" fmla="*/ 2147483646 h 116"/>
              <a:gd name="T38" fmla="*/ 2147483646 w 35"/>
              <a:gd name="T39" fmla="*/ 2147483646 h 116"/>
              <a:gd name="T40" fmla="*/ 2147483646 w 35"/>
              <a:gd name="T41" fmla="*/ 2147483646 h 116"/>
              <a:gd name="T42" fmla="*/ 2147483646 w 35"/>
              <a:gd name="T43" fmla="*/ 2147483646 h 116"/>
              <a:gd name="T44" fmla="*/ 2147483646 w 35"/>
              <a:gd name="T45" fmla="*/ 2147483646 h 116"/>
              <a:gd name="T46" fmla="*/ 2147483646 w 35"/>
              <a:gd name="T47" fmla="*/ 2147483646 h 116"/>
              <a:gd name="T48" fmla="*/ 2147483646 w 35"/>
              <a:gd name="T49" fmla="*/ 2147483646 h 116"/>
              <a:gd name="T50" fmla="*/ 2147483646 w 35"/>
              <a:gd name="T51" fmla="*/ 2147483646 h 116"/>
              <a:gd name="T52" fmla="*/ 2147483646 w 35"/>
              <a:gd name="T53" fmla="*/ 2147483646 h 116"/>
              <a:gd name="T54" fmla="*/ 2147483646 w 35"/>
              <a:gd name="T55" fmla="*/ 2147483646 h 116"/>
              <a:gd name="T56" fmla="*/ 2147483646 w 35"/>
              <a:gd name="T57" fmla="*/ 2147483646 h 116"/>
              <a:gd name="T58" fmla="*/ 2147483646 w 35"/>
              <a:gd name="T59" fmla="*/ 2147483646 h 116"/>
              <a:gd name="T60" fmla="*/ 2147483646 w 35"/>
              <a:gd name="T61" fmla="*/ 2147483646 h 116"/>
              <a:gd name="T62" fmla="*/ 2147483646 w 35"/>
              <a:gd name="T63" fmla="*/ 2147483646 h 116"/>
              <a:gd name="T64" fmla="*/ 2147483646 w 35"/>
              <a:gd name="T65" fmla="*/ 2147483646 h 116"/>
              <a:gd name="T66" fmla="*/ 2147483646 w 35"/>
              <a:gd name="T67" fmla="*/ 0 h 116"/>
              <a:gd name="T68" fmla="*/ 0 w 35"/>
              <a:gd name="T69" fmla="*/ 2147483646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116">
                <a:moveTo>
                  <a:pt x="0" y="1"/>
                </a:moveTo>
                <a:lnTo>
                  <a:pt x="2" y="6"/>
                </a:lnTo>
                <a:lnTo>
                  <a:pt x="4" y="12"/>
                </a:lnTo>
                <a:lnTo>
                  <a:pt x="6" y="19"/>
                </a:lnTo>
                <a:lnTo>
                  <a:pt x="7" y="26"/>
                </a:lnTo>
                <a:lnTo>
                  <a:pt x="9" y="34"/>
                </a:lnTo>
                <a:lnTo>
                  <a:pt x="11" y="42"/>
                </a:lnTo>
                <a:lnTo>
                  <a:pt x="13" y="50"/>
                </a:lnTo>
                <a:lnTo>
                  <a:pt x="16" y="58"/>
                </a:lnTo>
                <a:lnTo>
                  <a:pt x="17" y="66"/>
                </a:lnTo>
                <a:lnTo>
                  <a:pt x="19" y="75"/>
                </a:lnTo>
                <a:lnTo>
                  <a:pt x="21" y="83"/>
                </a:lnTo>
                <a:lnTo>
                  <a:pt x="23" y="90"/>
                </a:lnTo>
                <a:lnTo>
                  <a:pt x="25" y="97"/>
                </a:lnTo>
                <a:lnTo>
                  <a:pt x="27" y="104"/>
                </a:lnTo>
                <a:lnTo>
                  <a:pt x="29" y="110"/>
                </a:lnTo>
                <a:lnTo>
                  <a:pt x="30" y="115"/>
                </a:lnTo>
                <a:lnTo>
                  <a:pt x="34" y="115"/>
                </a:lnTo>
                <a:lnTo>
                  <a:pt x="33" y="109"/>
                </a:lnTo>
                <a:lnTo>
                  <a:pt x="31" y="103"/>
                </a:lnTo>
                <a:lnTo>
                  <a:pt x="29" y="96"/>
                </a:lnTo>
                <a:lnTo>
                  <a:pt x="27" y="89"/>
                </a:lnTo>
                <a:lnTo>
                  <a:pt x="25" y="82"/>
                </a:lnTo>
                <a:lnTo>
                  <a:pt x="23" y="74"/>
                </a:lnTo>
                <a:lnTo>
                  <a:pt x="21" y="66"/>
                </a:lnTo>
                <a:lnTo>
                  <a:pt x="19" y="57"/>
                </a:lnTo>
                <a:lnTo>
                  <a:pt x="17" y="49"/>
                </a:lnTo>
                <a:lnTo>
                  <a:pt x="15" y="40"/>
                </a:lnTo>
                <a:lnTo>
                  <a:pt x="13" y="33"/>
                </a:lnTo>
                <a:lnTo>
                  <a:pt x="11" y="25"/>
                </a:lnTo>
                <a:lnTo>
                  <a:pt x="9" y="18"/>
                </a:lnTo>
                <a:lnTo>
                  <a:pt x="7" y="11"/>
                </a:lnTo>
                <a:lnTo>
                  <a:pt x="6" y="5"/>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4" name="Freeform 49">
            <a:extLst>
              <a:ext uri="{FF2B5EF4-FFF2-40B4-BE49-F238E27FC236}">
                <a16:creationId xmlns:a16="http://schemas.microsoft.com/office/drawing/2014/main" id="{45DB9DE6-1D2C-F1FA-E5EE-EAFFE8C59A22}"/>
              </a:ext>
            </a:extLst>
          </p:cNvPr>
          <p:cNvSpPr>
            <a:spLocks/>
          </p:cNvSpPr>
          <p:nvPr/>
        </p:nvSpPr>
        <p:spPr bwMode="auto">
          <a:xfrm>
            <a:off x="7408863" y="3609975"/>
            <a:ext cx="26987" cy="26988"/>
          </a:xfrm>
          <a:custGeom>
            <a:avLst/>
            <a:gdLst>
              <a:gd name="T0" fmla="*/ 2147483646 w 17"/>
              <a:gd name="T1" fmla="*/ 2147483646 h 17"/>
              <a:gd name="T2" fmla="*/ 2147483646 w 17"/>
              <a:gd name="T3" fmla="*/ 0 h 17"/>
              <a:gd name="T4" fmla="*/ 2147483646 w 17"/>
              <a:gd name="T5" fmla="*/ 0 h 17"/>
              <a:gd name="T6" fmla="*/ 2147483646 w 17"/>
              <a:gd name="T7" fmla="*/ 2147483646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0"/>
                </a:moveTo>
                <a:lnTo>
                  <a:pt x="12" y="0"/>
                </a:lnTo>
                <a:lnTo>
                  <a:pt x="8" y="0"/>
                </a:lnTo>
                <a:lnTo>
                  <a:pt x="4" y="10"/>
                </a:lnTo>
                <a:lnTo>
                  <a:pt x="0" y="16"/>
                </a:lnTo>
                <a:lnTo>
                  <a:pt x="16"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5" name="Freeform 50">
            <a:extLst>
              <a:ext uri="{FF2B5EF4-FFF2-40B4-BE49-F238E27FC236}">
                <a16:creationId xmlns:a16="http://schemas.microsoft.com/office/drawing/2014/main" id="{201C2E4A-E53B-4694-10AB-DE2FAA9F70AF}"/>
              </a:ext>
            </a:extLst>
          </p:cNvPr>
          <p:cNvSpPr>
            <a:spLocks/>
          </p:cNvSpPr>
          <p:nvPr/>
        </p:nvSpPr>
        <p:spPr bwMode="auto">
          <a:xfrm>
            <a:off x="5362575" y="3641725"/>
            <a:ext cx="763588" cy="1558925"/>
          </a:xfrm>
          <a:custGeom>
            <a:avLst/>
            <a:gdLst>
              <a:gd name="T0" fmla="*/ 2147483646 w 481"/>
              <a:gd name="T1" fmla="*/ 2147483646 h 982"/>
              <a:gd name="T2" fmla="*/ 2147483646 w 481"/>
              <a:gd name="T3" fmla="*/ 2147483646 h 982"/>
              <a:gd name="T4" fmla="*/ 2147483646 w 481"/>
              <a:gd name="T5" fmla="*/ 2147483646 h 982"/>
              <a:gd name="T6" fmla="*/ 2147483646 w 481"/>
              <a:gd name="T7" fmla="*/ 2147483646 h 982"/>
              <a:gd name="T8" fmla="*/ 2147483646 w 481"/>
              <a:gd name="T9" fmla="*/ 2147483646 h 982"/>
              <a:gd name="T10" fmla="*/ 2147483646 w 481"/>
              <a:gd name="T11" fmla="*/ 2147483646 h 982"/>
              <a:gd name="T12" fmla="*/ 2147483646 w 481"/>
              <a:gd name="T13" fmla="*/ 2147483646 h 982"/>
              <a:gd name="T14" fmla="*/ 2147483646 w 481"/>
              <a:gd name="T15" fmla="*/ 2147483646 h 982"/>
              <a:gd name="T16" fmla="*/ 2147483646 w 481"/>
              <a:gd name="T17" fmla="*/ 2147483646 h 982"/>
              <a:gd name="T18" fmla="*/ 2147483646 w 481"/>
              <a:gd name="T19" fmla="*/ 2147483646 h 982"/>
              <a:gd name="T20" fmla="*/ 2147483646 w 481"/>
              <a:gd name="T21" fmla="*/ 2147483646 h 982"/>
              <a:gd name="T22" fmla="*/ 2147483646 w 481"/>
              <a:gd name="T23" fmla="*/ 2147483646 h 982"/>
              <a:gd name="T24" fmla="*/ 2147483646 w 481"/>
              <a:gd name="T25" fmla="*/ 2147483646 h 982"/>
              <a:gd name="T26" fmla="*/ 2147483646 w 481"/>
              <a:gd name="T27" fmla="*/ 2147483646 h 982"/>
              <a:gd name="T28" fmla="*/ 2147483646 w 481"/>
              <a:gd name="T29" fmla="*/ 2147483646 h 982"/>
              <a:gd name="T30" fmla="*/ 2147483646 w 481"/>
              <a:gd name="T31" fmla="*/ 2147483646 h 982"/>
              <a:gd name="T32" fmla="*/ 2147483646 w 481"/>
              <a:gd name="T33" fmla="*/ 2147483646 h 982"/>
              <a:gd name="T34" fmla="*/ 2147483646 w 481"/>
              <a:gd name="T35" fmla="*/ 2147483646 h 982"/>
              <a:gd name="T36" fmla="*/ 2147483646 w 481"/>
              <a:gd name="T37" fmla="*/ 2147483646 h 982"/>
              <a:gd name="T38" fmla="*/ 2147483646 w 481"/>
              <a:gd name="T39" fmla="*/ 2147483646 h 982"/>
              <a:gd name="T40" fmla="*/ 2147483646 w 481"/>
              <a:gd name="T41" fmla="*/ 2147483646 h 982"/>
              <a:gd name="T42" fmla="*/ 2147483646 w 481"/>
              <a:gd name="T43" fmla="*/ 2147483646 h 982"/>
              <a:gd name="T44" fmla="*/ 2147483646 w 481"/>
              <a:gd name="T45" fmla="*/ 2147483646 h 982"/>
              <a:gd name="T46" fmla="*/ 2147483646 w 481"/>
              <a:gd name="T47" fmla="*/ 2147483646 h 982"/>
              <a:gd name="T48" fmla="*/ 2147483646 w 481"/>
              <a:gd name="T49" fmla="*/ 2147483646 h 982"/>
              <a:gd name="T50" fmla="*/ 2147483646 w 481"/>
              <a:gd name="T51" fmla="*/ 2147483646 h 982"/>
              <a:gd name="T52" fmla="*/ 2147483646 w 481"/>
              <a:gd name="T53" fmla="*/ 2147483646 h 982"/>
              <a:gd name="T54" fmla="*/ 2147483646 w 481"/>
              <a:gd name="T55" fmla="*/ 2147483646 h 982"/>
              <a:gd name="T56" fmla="*/ 2147483646 w 481"/>
              <a:gd name="T57" fmla="*/ 2147483646 h 982"/>
              <a:gd name="T58" fmla="*/ 2147483646 w 481"/>
              <a:gd name="T59" fmla="*/ 2147483646 h 982"/>
              <a:gd name="T60" fmla="*/ 2147483646 w 481"/>
              <a:gd name="T61" fmla="*/ 2147483646 h 982"/>
              <a:gd name="T62" fmla="*/ 2147483646 w 481"/>
              <a:gd name="T63" fmla="*/ 2147483646 h 982"/>
              <a:gd name="T64" fmla="*/ 2147483646 w 481"/>
              <a:gd name="T65" fmla="*/ 2147483646 h 982"/>
              <a:gd name="T66" fmla="*/ 2147483646 w 481"/>
              <a:gd name="T67" fmla="*/ 2147483646 h 982"/>
              <a:gd name="T68" fmla="*/ 2147483646 w 481"/>
              <a:gd name="T69" fmla="*/ 2147483646 h 982"/>
              <a:gd name="T70" fmla="*/ 2147483646 w 481"/>
              <a:gd name="T71" fmla="*/ 2147483646 h 982"/>
              <a:gd name="T72" fmla="*/ 2147483646 w 481"/>
              <a:gd name="T73" fmla="*/ 2147483646 h 982"/>
              <a:gd name="T74" fmla="*/ 2147483646 w 481"/>
              <a:gd name="T75" fmla="*/ 2147483646 h 982"/>
              <a:gd name="T76" fmla="*/ 2147483646 w 481"/>
              <a:gd name="T77" fmla="*/ 2147483646 h 982"/>
              <a:gd name="T78" fmla="*/ 2147483646 w 481"/>
              <a:gd name="T79" fmla="*/ 2147483646 h 982"/>
              <a:gd name="T80" fmla="*/ 2147483646 w 481"/>
              <a:gd name="T81" fmla="*/ 2147483646 h 982"/>
              <a:gd name="T82" fmla="*/ 2147483646 w 481"/>
              <a:gd name="T83" fmla="*/ 2147483646 h 982"/>
              <a:gd name="T84" fmla="*/ 2147483646 w 481"/>
              <a:gd name="T85" fmla="*/ 2147483646 h 982"/>
              <a:gd name="T86" fmla="*/ 2147483646 w 481"/>
              <a:gd name="T87" fmla="*/ 2147483646 h 982"/>
              <a:gd name="T88" fmla="*/ 2147483646 w 481"/>
              <a:gd name="T89" fmla="*/ 2147483646 h 982"/>
              <a:gd name="T90" fmla="*/ 2147483646 w 481"/>
              <a:gd name="T91" fmla="*/ 2147483646 h 982"/>
              <a:gd name="T92" fmla="*/ 2147483646 w 481"/>
              <a:gd name="T93" fmla="*/ 2147483646 h 982"/>
              <a:gd name="T94" fmla="*/ 2147483646 w 481"/>
              <a:gd name="T95" fmla="*/ 2147483646 h 982"/>
              <a:gd name="T96" fmla="*/ 2147483646 w 481"/>
              <a:gd name="T97" fmla="*/ 2147483646 h 982"/>
              <a:gd name="T98" fmla="*/ 2147483646 w 481"/>
              <a:gd name="T99" fmla="*/ 2147483646 h 982"/>
              <a:gd name="T100" fmla="*/ 2147483646 w 481"/>
              <a:gd name="T101" fmla="*/ 2147483646 h 982"/>
              <a:gd name="T102" fmla="*/ 2147483646 w 481"/>
              <a:gd name="T103" fmla="*/ 2147483646 h 982"/>
              <a:gd name="T104" fmla="*/ 2147483646 w 481"/>
              <a:gd name="T105" fmla="*/ 2147483646 h 982"/>
              <a:gd name="T106" fmla="*/ 2147483646 w 481"/>
              <a:gd name="T107" fmla="*/ 2147483646 h 982"/>
              <a:gd name="T108" fmla="*/ 2147483646 w 481"/>
              <a:gd name="T109" fmla="*/ 2147483646 h 982"/>
              <a:gd name="T110" fmla="*/ 2147483646 w 481"/>
              <a:gd name="T111" fmla="*/ 2147483646 h 982"/>
              <a:gd name="T112" fmla="*/ 2147483646 w 481"/>
              <a:gd name="T113" fmla="*/ 2147483646 h 9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1" h="982">
                <a:moveTo>
                  <a:pt x="480" y="26"/>
                </a:moveTo>
                <a:lnTo>
                  <a:pt x="478" y="34"/>
                </a:lnTo>
                <a:lnTo>
                  <a:pt x="475" y="43"/>
                </a:lnTo>
                <a:lnTo>
                  <a:pt x="473" y="53"/>
                </a:lnTo>
                <a:lnTo>
                  <a:pt x="470" y="64"/>
                </a:lnTo>
                <a:lnTo>
                  <a:pt x="468" y="75"/>
                </a:lnTo>
                <a:lnTo>
                  <a:pt x="465" y="85"/>
                </a:lnTo>
                <a:lnTo>
                  <a:pt x="463" y="94"/>
                </a:lnTo>
                <a:lnTo>
                  <a:pt x="461" y="101"/>
                </a:lnTo>
                <a:lnTo>
                  <a:pt x="460" y="109"/>
                </a:lnTo>
                <a:lnTo>
                  <a:pt x="459" y="118"/>
                </a:lnTo>
                <a:lnTo>
                  <a:pt x="459" y="127"/>
                </a:lnTo>
                <a:lnTo>
                  <a:pt x="459" y="136"/>
                </a:lnTo>
                <a:lnTo>
                  <a:pt x="459" y="145"/>
                </a:lnTo>
                <a:lnTo>
                  <a:pt x="459" y="153"/>
                </a:lnTo>
                <a:lnTo>
                  <a:pt x="457" y="162"/>
                </a:lnTo>
                <a:lnTo>
                  <a:pt x="456" y="170"/>
                </a:lnTo>
                <a:lnTo>
                  <a:pt x="453" y="181"/>
                </a:lnTo>
                <a:lnTo>
                  <a:pt x="450" y="193"/>
                </a:lnTo>
                <a:lnTo>
                  <a:pt x="447" y="204"/>
                </a:lnTo>
                <a:lnTo>
                  <a:pt x="444" y="215"/>
                </a:lnTo>
                <a:lnTo>
                  <a:pt x="441" y="226"/>
                </a:lnTo>
                <a:lnTo>
                  <a:pt x="437" y="236"/>
                </a:lnTo>
                <a:lnTo>
                  <a:pt x="433" y="247"/>
                </a:lnTo>
                <a:lnTo>
                  <a:pt x="429" y="258"/>
                </a:lnTo>
                <a:lnTo>
                  <a:pt x="425" y="268"/>
                </a:lnTo>
                <a:lnTo>
                  <a:pt x="421" y="278"/>
                </a:lnTo>
                <a:lnTo>
                  <a:pt x="417" y="289"/>
                </a:lnTo>
                <a:lnTo>
                  <a:pt x="411" y="299"/>
                </a:lnTo>
                <a:lnTo>
                  <a:pt x="406" y="309"/>
                </a:lnTo>
                <a:lnTo>
                  <a:pt x="401" y="319"/>
                </a:lnTo>
                <a:lnTo>
                  <a:pt x="395" y="329"/>
                </a:lnTo>
                <a:lnTo>
                  <a:pt x="388" y="339"/>
                </a:lnTo>
                <a:lnTo>
                  <a:pt x="315" y="501"/>
                </a:lnTo>
                <a:lnTo>
                  <a:pt x="312" y="509"/>
                </a:lnTo>
                <a:lnTo>
                  <a:pt x="311" y="513"/>
                </a:lnTo>
                <a:lnTo>
                  <a:pt x="310" y="514"/>
                </a:lnTo>
                <a:lnTo>
                  <a:pt x="309" y="515"/>
                </a:lnTo>
                <a:lnTo>
                  <a:pt x="308" y="515"/>
                </a:lnTo>
                <a:lnTo>
                  <a:pt x="308" y="517"/>
                </a:lnTo>
                <a:lnTo>
                  <a:pt x="306" y="522"/>
                </a:lnTo>
                <a:lnTo>
                  <a:pt x="304" y="530"/>
                </a:lnTo>
                <a:lnTo>
                  <a:pt x="302" y="535"/>
                </a:lnTo>
                <a:lnTo>
                  <a:pt x="300" y="542"/>
                </a:lnTo>
                <a:lnTo>
                  <a:pt x="297" y="549"/>
                </a:lnTo>
                <a:lnTo>
                  <a:pt x="294" y="556"/>
                </a:lnTo>
                <a:lnTo>
                  <a:pt x="290" y="564"/>
                </a:lnTo>
                <a:lnTo>
                  <a:pt x="287" y="573"/>
                </a:lnTo>
                <a:lnTo>
                  <a:pt x="283" y="582"/>
                </a:lnTo>
                <a:lnTo>
                  <a:pt x="280" y="590"/>
                </a:lnTo>
                <a:lnTo>
                  <a:pt x="277" y="599"/>
                </a:lnTo>
                <a:lnTo>
                  <a:pt x="274" y="608"/>
                </a:lnTo>
                <a:lnTo>
                  <a:pt x="271" y="616"/>
                </a:lnTo>
                <a:lnTo>
                  <a:pt x="268" y="624"/>
                </a:lnTo>
                <a:lnTo>
                  <a:pt x="266" y="632"/>
                </a:lnTo>
                <a:lnTo>
                  <a:pt x="265" y="639"/>
                </a:lnTo>
                <a:lnTo>
                  <a:pt x="264" y="645"/>
                </a:lnTo>
                <a:lnTo>
                  <a:pt x="264" y="650"/>
                </a:lnTo>
                <a:lnTo>
                  <a:pt x="265" y="660"/>
                </a:lnTo>
                <a:lnTo>
                  <a:pt x="265" y="669"/>
                </a:lnTo>
                <a:lnTo>
                  <a:pt x="266" y="679"/>
                </a:lnTo>
                <a:lnTo>
                  <a:pt x="267" y="687"/>
                </a:lnTo>
                <a:lnTo>
                  <a:pt x="268" y="695"/>
                </a:lnTo>
                <a:lnTo>
                  <a:pt x="268" y="703"/>
                </a:lnTo>
                <a:lnTo>
                  <a:pt x="268" y="711"/>
                </a:lnTo>
                <a:lnTo>
                  <a:pt x="267" y="719"/>
                </a:lnTo>
                <a:lnTo>
                  <a:pt x="266" y="727"/>
                </a:lnTo>
                <a:lnTo>
                  <a:pt x="265" y="734"/>
                </a:lnTo>
                <a:lnTo>
                  <a:pt x="263" y="742"/>
                </a:lnTo>
                <a:lnTo>
                  <a:pt x="261" y="750"/>
                </a:lnTo>
                <a:lnTo>
                  <a:pt x="258" y="758"/>
                </a:lnTo>
                <a:lnTo>
                  <a:pt x="254" y="767"/>
                </a:lnTo>
                <a:lnTo>
                  <a:pt x="249" y="775"/>
                </a:lnTo>
                <a:lnTo>
                  <a:pt x="244" y="785"/>
                </a:lnTo>
                <a:lnTo>
                  <a:pt x="239" y="794"/>
                </a:lnTo>
                <a:lnTo>
                  <a:pt x="234" y="803"/>
                </a:lnTo>
                <a:lnTo>
                  <a:pt x="230" y="814"/>
                </a:lnTo>
                <a:lnTo>
                  <a:pt x="226" y="824"/>
                </a:lnTo>
                <a:lnTo>
                  <a:pt x="222" y="835"/>
                </a:lnTo>
                <a:lnTo>
                  <a:pt x="218" y="846"/>
                </a:lnTo>
                <a:lnTo>
                  <a:pt x="214" y="857"/>
                </a:lnTo>
                <a:lnTo>
                  <a:pt x="210" y="868"/>
                </a:lnTo>
                <a:lnTo>
                  <a:pt x="206" y="879"/>
                </a:lnTo>
                <a:lnTo>
                  <a:pt x="202" y="890"/>
                </a:lnTo>
                <a:lnTo>
                  <a:pt x="198" y="901"/>
                </a:lnTo>
                <a:lnTo>
                  <a:pt x="194" y="912"/>
                </a:lnTo>
                <a:lnTo>
                  <a:pt x="189" y="922"/>
                </a:lnTo>
                <a:lnTo>
                  <a:pt x="184" y="932"/>
                </a:lnTo>
                <a:lnTo>
                  <a:pt x="179" y="941"/>
                </a:lnTo>
                <a:lnTo>
                  <a:pt x="174" y="949"/>
                </a:lnTo>
                <a:lnTo>
                  <a:pt x="172" y="949"/>
                </a:lnTo>
                <a:lnTo>
                  <a:pt x="170" y="951"/>
                </a:lnTo>
                <a:lnTo>
                  <a:pt x="167" y="952"/>
                </a:lnTo>
                <a:lnTo>
                  <a:pt x="165" y="953"/>
                </a:lnTo>
                <a:lnTo>
                  <a:pt x="162" y="953"/>
                </a:lnTo>
                <a:lnTo>
                  <a:pt x="159" y="952"/>
                </a:lnTo>
                <a:lnTo>
                  <a:pt x="157" y="949"/>
                </a:lnTo>
                <a:lnTo>
                  <a:pt x="155" y="945"/>
                </a:lnTo>
                <a:lnTo>
                  <a:pt x="155" y="940"/>
                </a:lnTo>
                <a:lnTo>
                  <a:pt x="157" y="933"/>
                </a:lnTo>
                <a:lnTo>
                  <a:pt x="158" y="925"/>
                </a:lnTo>
                <a:lnTo>
                  <a:pt x="160" y="916"/>
                </a:lnTo>
                <a:lnTo>
                  <a:pt x="163" y="908"/>
                </a:lnTo>
                <a:lnTo>
                  <a:pt x="166" y="898"/>
                </a:lnTo>
                <a:lnTo>
                  <a:pt x="169" y="888"/>
                </a:lnTo>
                <a:lnTo>
                  <a:pt x="172" y="879"/>
                </a:lnTo>
                <a:lnTo>
                  <a:pt x="175" y="869"/>
                </a:lnTo>
                <a:lnTo>
                  <a:pt x="178" y="860"/>
                </a:lnTo>
                <a:lnTo>
                  <a:pt x="180" y="850"/>
                </a:lnTo>
                <a:lnTo>
                  <a:pt x="182" y="842"/>
                </a:lnTo>
                <a:lnTo>
                  <a:pt x="182" y="834"/>
                </a:lnTo>
                <a:lnTo>
                  <a:pt x="182" y="828"/>
                </a:lnTo>
                <a:lnTo>
                  <a:pt x="178" y="837"/>
                </a:lnTo>
                <a:lnTo>
                  <a:pt x="175" y="848"/>
                </a:lnTo>
                <a:lnTo>
                  <a:pt x="171" y="859"/>
                </a:lnTo>
                <a:lnTo>
                  <a:pt x="167" y="871"/>
                </a:lnTo>
                <a:lnTo>
                  <a:pt x="164" y="883"/>
                </a:lnTo>
                <a:lnTo>
                  <a:pt x="160" y="896"/>
                </a:lnTo>
                <a:lnTo>
                  <a:pt x="157" y="908"/>
                </a:lnTo>
                <a:lnTo>
                  <a:pt x="154" y="920"/>
                </a:lnTo>
                <a:lnTo>
                  <a:pt x="150" y="931"/>
                </a:lnTo>
                <a:lnTo>
                  <a:pt x="147" y="942"/>
                </a:lnTo>
                <a:lnTo>
                  <a:pt x="143" y="951"/>
                </a:lnTo>
                <a:lnTo>
                  <a:pt x="139" y="960"/>
                </a:lnTo>
                <a:lnTo>
                  <a:pt x="135" y="967"/>
                </a:lnTo>
                <a:lnTo>
                  <a:pt x="131" y="973"/>
                </a:lnTo>
                <a:lnTo>
                  <a:pt x="127" y="977"/>
                </a:lnTo>
                <a:lnTo>
                  <a:pt x="123" y="978"/>
                </a:lnTo>
                <a:lnTo>
                  <a:pt x="119" y="978"/>
                </a:lnTo>
                <a:lnTo>
                  <a:pt x="115" y="977"/>
                </a:lnTo>
                <a:lnTo>
                  <a:pt x="113" y="975"/>
                </a:lnTo>
                <a:lnTo>
                  <a:pt x="111" y="971"/>
                </a:lnTo>
                <a:lnTo>
                  <a:pt x="110" y="967"/>
                </a:lnTo>
                <a:lnTo>
                  <a:pt x="110" y="962"/>
                </a:lnTo>
                <a:lnTo>
                  <a:pt x="110" y="956"/>
                </a:lnTo>
                <a:lnTo>
                  <a:pt x="111" y="950"/>
                </a:lnTo>
                <a:lnTo>
                  <a:pt x="113" y="943"/>
                </a:lnTo>
                <a:lnTo>
                  <a:pt x="114" y="937"/>
                </a:lnTo>
                <a:lnTo>
                  <a:pt x="115" y="930"/>
                </a:lnTo>
                <a:lnTo>
                  <a:pt x="117" y="923"/>
                </a:lnTo>
                <a:lnTo>
                  <a:pt x="119" y="916"/>
                </a:lnTo>
                <a:lnTo>
                  <a:pt x="121" y="910"/>
                </a:lnTo>
                <a:lnTo>
                  <a:pt x="122" y="905"/>
                </a:lnTo>
                <a:lnTo>
                  <a:pt x="123" y="899"/>
                </a:lnTo>
                <a:lnTo>
                  <a:pt x="126" y="887"/>
                </a:lnTo>
                <a:lnTo>
                  <a:pt x="129" y="876"/>
                </a:lnTo>
                <a:lnTo>
                  <a:pt x="131" y="866"/>
                </a:lnTo>
                <a:lnTo>
                  <a:pt x="133" y="858"/>
                </a:lnTo>
                <a:lnTo>
                  <a:pt x="135" y="850"/>
                </a:lnTo>
                <a:lnTo>
                  <a:pt x="138" y="842"/>
                </a:lnTo>
                <a:lnTo>
                  <a:pt x="141" y="833"/>
                </a:lnTo>
                <a:lnTo>
                  <a:pt x="145" y="825"/>
                </a:lnTo>
                <a:lnTo>
                  <a:pt x="141" y="835"/>
                </a:lnTo>
                <a:lnTo>
                  <a:pt x="137" y="847"/>
                </a:lnTo>
                <a:lnTo>
                  <a:pt x="132" y="860"/>
                </a:lnTo>
                <a:lnTo>
                  <a:pt x="128" y="874"/>
                </a:lnTo>
                <a:lnTo>
                  <a:pt x="124" y="888"/>
                </a:lnTo>
                <a:lnTo>
                  <a:pt x="120" y="903"/>
                </a:lnTo>
                <a:lnTo>
                  <a:pt x="116" y="918"/>
                </a:lnTo>
                <a:lnTo>
                  <a:pt x="111" y="932"/>
                </a:lnTo>
                <a:lnTo>
                  <a:pt x="107" y="944"/>
                </a:lnTo>
                <a:lnTo>
                  <a:pt x="103" y="955"/>
                </a:lnTo>
                <a:lnTo>
                  <a:pt x="97" y="965"/>
                </a:lnTo>
                <a:lnTo>
                  <a:pt x="91" y="973"/>
                </a:lnTo>
                <a:lnTo>
                  <a:pt x="85" y="978"/>
                </a:lnTo>
                <a:lnTo>
                  <a:pt x="79" y="981"/>
                </a:lnTo>
                <a:lnTo>
                  <a:pt x="71" y="979"/>
                </a:lnTo>
                <a:lnTo>
                  <a:pt x="63" y="975"/>
                </a:lnTo>
                <a:lnTo>
                  <a:pt x="61" y="976"/>
                </a:lnTo>
                <a:lnTo>
                  <a:pt x="61" y="974"/>
                </a:lnTo>
                <a:lnTo>
                  <a:pt x="61" y="971"/>
                </a:lnTo>
                <a:lnTo>
                  <a:pt x="62" y="964"/>
                </a:lnTo>
                <a:lnTo>
                  <a:pt x="63" y="956"/>
                </a:lnTo>
                <a:lnTo>
                  <a:pt x="66" y="946"/>
                </a:lnTo>
                <a:lnTo>
                  <a:pt x="69" y="935"/>
                </a:lnTo>
                <a:lnTo>
                  <a:pt x="72" y="923"/>
                </a:lnTo>
                <a:lnTo>
                  <a:pt x="75" y="910"/>
                </a:lnTo>
                <a:lnTo>
                  <a:pt x="79" y="896"/>
                </a:lnTo>
                <a:lnTo>
                  <a:pt x="83" y="883"/>
                </a:lnTo>
                <a:lnTo>
                  <a:pt x="87" y="869"/>
                </a:lnTo>
                <a:lnTo>
                  <a:pt x="91" y="855"/>
                </a:lnTo>
                <a:lnTo>
                  <a:pt x="94" y="842"/>
                </a:lnTo>
                <a:lnTo>
                  <a:pt x="98" y="830"/>
                </a:lnTo>
                <a:lnTo>
                  <a:pt x="101" y="819"/>
                </a:lnTo>
                <a:lnTo>
                  <a:pt x="98" y="827"/>
                </a:lnTo>
                <a:lnTo>
                  <a:pt x="94" y="837"/>
                </a:lnTo>
                <a:lnTo>
                  <a:pt x="90" y="846"/>
                </a:lnTo>
                <a:lnTo>
                  <a:pt x="86" y="857"/>
                </a:lnTo>
                <a:lnTo>
                  <a:pt x="81" y="868"/>
                </a:lnTo>
                <a:lnTo>
                  <a:pt x="77" y="878"/>
                </a:lnTo>
                <a:lnTo>
                  <a:pt x="72" y="889"/>
                </a:lnTo>
                <a:lnTo>
                  <a:pt x="67" y="899"/>
                </a:lnTo>
                <a:lnTo>
                  <a:pt x="62" y="910"/>
                </a:lnTo>
                <a:lnTo>
                  <a:pt x="57" y="918"/>
                </a:lnTo>
                <a:lnTo>
                  <a:pt x="53" y="927"/>
                </a:lnTo>
                <a:lnTo>
                  <a:pt x="49" y="934"/>
                </a:lnTo>
                <a:lnTo>
                  <a:pt x="45" y="940"/>
                </a:lnTo>
                <a:lnTo>
                  <a:pt x="41" y="944"/>
                </a:lnTo>
                <a:lnTo>
                  <a:pt x="39" y="946"/>
                </a:lnTo>
                <a:lnTo>
                  <a:pt x="36" y="947"/>
                </a:lnTo>
                <a:lnTo>
                  <a:pt x="31" y="947"/>
                </a:lnTo>
                <a:lnTo>
                  <a:pt x="28" y="945"/>
                </a:lnTo>
                <a:lnTo>
                  <a:pt x="25" y="943"/>
                </a:lnTo>
                <a:lnTo>
                  <a:pt x="24" y="940"/>
                </a:lnTo>
                <a:lnTo>
                  <a:pt x="23" y="935"/>
                </a:lnTo>
                <a:lnTo>
                  <a:pt x="22" y="928"/>
                </a:lnTo>
                <a:lnTo>
                  <a:pt x="23" y="922"/>
                </a:lnTo>
                <a:lnTo>
                  <a:pt x="24" y="914"/>
                </a:lnTo>
                <a:lnTo>
                  <a:pt x="25" y="905"/>
                </a:lnTo>
                <a:lnTo>
                  <a:pt x="28" y="896"/>
                </a:lnTo>
                <a:lnTo>
                  <a:pt x="30" y="886"/>
                </a:lnTo>
                <a:lnTo>
                  <a:pt x="34" y="875"/>
                </a:lnTo>
                <a:lnTo>
                  <a:pt x="37" y="864"/>
                </a:lnTo>
                <a:lnTo>
                  <a:pt x="40" y="852"/>
                </a:lnTo>
                <a:lnTo>
                  <a:pt x="44" y="841"/>
                </a:lnTo>
                <a:lnTo>
                  <a:pt x="47" y="829"/>
                </a:lnTo>
                <a:lnTo>
                  <a:pt x="52" y="816"/>
                </a:lnTo>
                <a:lnTo>
                  <a:pt x="56" y="804"/>
                </a:lnTo>
                <a:lnTo>
                  <a:pt x="60" y="795"/>
                </a:lnTo>
                <a:lnTo>
                  <a:pt x="64" y="786"/>
                </a:lnTo>
                <a:lnTo>
                  <a:pt x="69" y="778"/>
                </a:lnTo>
                <a:lnTo>
                  <a:pt x="73" y="770"/>
                </a:lnTo>
                <a:lnTo>
                  <a:pt x="78" y="762"/>
                </a:lnTo>
                <a:lnTo>
                  <a:pt x="83" y="753"/>
                </a:lnTo>
                <a:lnTo>
                  <a:pt x="81" y="756"/>
                </a:lnTo>
                <a:lnTo>
                  <a:pt x="81" y="754"/>
                </a:lnTo>
                <a:lnTo>
                  <a:pt x="81" y="750"/>
                </a:lnTo>
                <a:lnTo>
                  <a:pt x="82" y="747"/>
                </a:lnTo>
                <a:lnTo>
                  <a:pt x="81" y="745"/>
                </a:lnTo>
                <a:lnTo>
                  <a:pt x="77" y="747"/>
                </a:lnTo>
                <a:lnTo>
                  <a:pt x="69" y="756"/>
                </a:lnTo>
                <a:lnTo>
                  <a:pt x="57" y="773"/>
                </a:lnTo>
                <a:lnTo>
                  <a:pt x="53" y="780"/>
                </a:lnTo>
                <a:lnTo>
                  <a:pt x="49" y="786"/>
                </a:lnTo>
                <a:lnTo>
                  <a:pt x="44" y="793"/>
                </a:lnTo>
                <a:lnTo>
                  <a:pt x="39" y="798"/>
                </a:lnTo>
                <a:lnTo>
                  <a:pt x="34" y="804"/>
                </a:lnTo>
                <a:lnTo>
                  <a:pt x="29" y="810"/>
                </a:lnTo>
                <a:lnTo>
                  <a:pt x="24" y="816"/>
                </a:lnTo>
                <a:lnTo>
                  <a:pt x="19" y="822"/>
                </a:lnTo>
                <a:lnTo>
                  <a:pt x="11" y="825"/>
                </a:lnTo>
                <a:lnTo>
                  <a:pt x="5" y="824"/>
                </a:lnTo>
                <a:lnTo>
                  <a:pt x="2" y="822"/>
                </a:lnTo>
                <a:lnTo>
                  <a:pt x="0" y="816"/>
                </a:lnTo>
                <a:lnTo>
                  <a:pt x="0" y="808"/>
                </a:lnTo>
                <a:lnTo>
                  <a:pt x="2" y="798"/>
                </a:lnTo>
                <a:lnTo>
                  <a:pt x="5" y="785"/>
                </a:lnTo>
                <a:lnTo>
                  <a:pt x="9" y="771"/>
                </a:lnTo>
                <a:lnTo>
                  <a:pt x="11" y="764"/>
                </a:lnTo>
                <a:lnTo>
                  <a:pt x="13" y="758"/>
                </a:lnTo>
                <a:lnTo>
                  <a:pt x="16" y="752"/>
                </a:lnTo>
                <a:lnTo>
                  <a:pt x="19" y="746"/>
                </a:lnTo>
                <a:lnTo>
                  <a:pt x="22" y="740"/>
                </a:lnTo>
                <a:lnTo>
                  <a:pt x="25" y="734"/>
                </a:lnTo>
                <a:lnTo>
                  <a:pt x="29" y="728"/>
                </a:lnTo>
                <a:lnTo>
                  <a:pt x="33" y="723"/>
                </a:lnTo>
                <a:lnTo>
                  <a:pt x="37" y="717"/>
                </a:lnTo>
                <a:lnTo>
                  <a:pt x="40" y="711"/>
                </a:lnTo>
                <a:lnTo>
                  <a:pt x="44" y="706"/>
                </a:lnTo>
                <a:lnTo>
                  <a:pt x="47" y="701"/>
                </a:lnTo>
                <a:lnTo>
                  <a:pt x="51" y="695"/>
                </a:lnTo>
                <a:lnTo>
                  <a:pt x="55" y="690"/>
                </a:lnTo>
                <a:lnTo>
                  <a:pt x="59" y="685"/>
                </a:lnTo>
                <a:lnTo>
                  <a:pt x="62" y="680"/>
                </a:lnTo>
                <a:lnTo>
                  <a:pt x="64" y="678"/>
                </a:lnTo>
                <a:lnTo>
                  <a:pt x="66" y="675"/>
                </a:lnTo>
                <a:lnTo>
                  <a:pt x="68" y="673"/>
                </a:lnTo>
                <a:lnTo>
                  <a:pt x="70" y="671"/>
                </a:lnTo>
                <a:lnTo>
                  <a:pt x="71" y="669"/>
                </a:lnTo>
                <a:lnTo>
                  <a:pt x="73" y="668"/>
                </a:lnTo>
                <a:lnTo>
                  <a:pt x="76" y="666"/>
                </a:lnTo>
                <a:lnTo>
                  <a:pt x="78" y="664"/>
                </a:lnTo>
                <a:lnTo>
                  <a:pt x="82" y="660"/>
                </a:lnTo>
                <a:lnTo>
                  <a:pt x="86" y="656"/>
                </a:lnTo>
                <a:lnTo>
                  <a:pt x="89" y="652"/>
                </a:lnTo>
                <a:lnTo>
                  <a:pt x="93" y="649"/>
                </a:lnTo>
                <a:lnTo>
                  <a:pt x="95" y="645"/>
                </a:lnTo>
                <a:lnTo>
                  <a:pt x="99" y="642"/>
                </a:lnTo>
                <a:lnTo>
                  <a:pt x="101" y="638"/>
                </a:lnTo>
                <a:lnTo>
                  <a:pt x="105" y="634"/>
                </a:lnTo>
                <a:lnTo>
                  <a:pt x="110" y="630"/>
                </a:lnTo>
                <a:lnTo>
                  <a:pt x="116" y="625"/>
                </a:lnTo>
                <a:lnTo>
                  <a:pt x="121" y="621"/>
                </a:lnTo>
                <a:lnTo>
                  <a:pt x="127" y="617"/>
                </a:lnTo>
                <a:lnTo>
                  <a:pt x="133" y="613"/>
                </a:lnTo>
                <a:lnTo>
                  <a:pt x="140" y="610"/>
                </a:lnTo>
                <a:lnTo>
                  <a:pt x="147" y="607"/>
                </a:lnTo>
                <a:lnTo>
                  <a:pt x="154" y="604"/>
                </a:lnTo>
                <a:lnTo>
                  <a:pt x="161" y="584"/>
                </a:lnTo>
                <a:lnTo>
                  <a:pt x="164" y="570"/>
                </a:lnTo>
                <a:lnTo>
                  <a:pt x="167" y="557"/>
                </a:lnTo>
                <a:lnTo>
                  <a:pt x="169" y="546"/>
                </a:lnTo>
                <a:lnTo>
                  <a:pt x="171" y="537"/>
                </a:lnTo>
                <a:lnTo>
                  <a:pt x="173" y="529"/>
                </a:lnTo>
                <a:lnTo>
                  <a:pt x="174" y="522"/>
                </a:lnTo>
                <a:lnTo>
                  <a:pt x="176" y="515"/>
                </a:lnTo>
                <a:lnTo>
                  <a:pt x="178" y="509"/>
                </a:lnTo>
                <a:lnTo>
                  <a:pt x="179" y="503"/>
                </a:lnTo>
                <a:lnTo>
                  <a:pt x="181" y="496"/>
                </a:lnTo>
                <a:lnTo>
                  <a:pt x="182" y="488"/>
                </a:lnTo>
                <a:lnTo>
                  <a:pt x="184" y="480"/>
                </a:lnTo>
                <a:lnTo>
                  <a:pt x="186" y="471"/>
                </a:lnTo>
                <a:lnTo>
                  <a:pt x="188" y="459"/>
                </a:lnTo>
                <a:lnTo>
                  <a:pt x="191" y="447"/>
                </a:lnTo>
                <a:lnTo>
                  <a:pt x="194" y="432"/>
                </a:lnTo>
                <a:lnTo>
                  <a:pt x="202" y="354"/>
                </a:lnTo>
                <a:lnTo>
                  <a:pt x="203" y="350"/>
                </a:lnTo>
                <a:lnTo>
                  <a:pt x="204" y="344"/>
                </a:lnTo>
                <a:lnTo>
                  <a:pt x="204" y="335"/>
                </a:lnTo>
                <a:lnTo>
                  <a:pt x="206" y="325"/>
                </a:lnTo>
                <a:lnTo>
                  <a:pt x="206" y="315"/>
                </a:lnTo>
                <a:lnTo>
                  <a:pt x="208" y="306"/>
                </a:lnTo>
                <a:lnTo>
                  <a:pt x="208" y="300"/>
                </a:lnTo>
                <a:lnTo>
                  <a:pt x="208" y="296"/>
                </a:lnTo>
                <a:lnTo>
                  <a:pt x="209" y="284"/>
                </a:lnTo>
                <a:lnTo>
                  <a:pt x="211" y="272"/>
                </a:lnTo>
                <a:lnTo>
                  <a:pt x="214" y="261"/>
                </a:lnTo>
                <a:lnTo>
                  <a:pt x="216" y="249"/>
                </a:lnTo>
                <a:lnTo>
                  <a:pt x="219" y="237"/>
                </a:lnTo>
                <a:lnTo>
                  <a:pt x="222" y="226"/>
                </a:lnTo>
                <a:lnTo>
                  <a:pt x="225" y="215"/>
                </a:lnTo>
                <a:lnTo>
                  <a:pt x="228" y="203"/>
                </a:lnTo>
                <a:lnTo>
                  <a:pt x="232" y="193"/>
                </a:lnTo>
                <a:lnTo>
                  <a:pt x="235" y="181"/>
                </a:lnTo>
                <a:lnTo>
                  <a:pt x="239" y="171"/>
                </a:lnTo>
                <a:lnTo>
                  <a:pt x="243" y="159"/>
                </a:lnTo>
                <a:lnTo>
                  <a:pt x="246" y="149"/>
                </a:lnTo>
                <a:lnTo>
                  <a:pt x="250" y="137"/>
                </a:lnTo>
                <a:lnTo>
                  <a:pt x="254" y="127"/>
                </a:lnTo>
                <a:lnTo>
                  <a:pt x="258" y="115"/>
                </a:lnTo>
                <a:lnTo>
                  <a:pt x="260" y="110"/>
                </a:lnTo>
                <a:lnTo>
                  <a:pt x="262" y="104"/>
                </a:lnTo>
                <a:lnTo>
                  <a:pt x="265" y="97"/>
                </a:lnTo>
                <a:lnTo>
                  <a:pt x="267" y="90"/>
                </a:lnTo>
                <a:lnTo>
                  <a:pt x="270" y="83"/>
                </a:lnTo>
                <a:lnTo>
                  <a:pt x="273" y="75"/>
                </a:lnTo>
                <a:lnTo>
                  <a:pt x="276" y="66"/>
                </a:lnTo>
                <a:lnTo>
                  <a:pt x="279" y="58"/>
                </a:lnTo>
                <a:lnTo>
                  <a:pt x="282" y="49"/>
                </a:lnTo>
                <a:lnTo>
                  <a:pt x="284" y="41"/>
                </a:lnTo>
                <a:lnTo>
                  <a:pt x="287" y="32"/>
                </a:lnTo>
                <a:lnTo>
                  <a:pt x="290" y="25"/>
                </a:lnTo>
                <a:lnTo>
                  <a:pt x="292" y="18"/>
                </a:lnTo>
                <a:lnTo>
                  <a:pt x="294" y="11"/>
                </a:lnTo>
                <a:lnTo>
                  <a:pt x="296" y="5"/>
                </a:lnTo>
                <a:lnTo>
                  <a:pt x="298" y="0"/>
                </a:lnTo>
                <a:lnTo>
                  <a:pt x="480" y="2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6" name="Freeform 51">
            <a:extLst>
              <a:ext uri="{FF2B5EF4-FFF2-40B4-BE49-F238E27FC236}">
                <a16:creationId xmlns:a16="http://schemas.microsoft.com/office/drawing/2014/main" id="{EE7BC5A5-676E-2E02-B168-6E16F6AAD42F}"/>
              </a:ext>
            </a:extLst>
          </p:cNvPr>
          <p:cNvSpPr>
            <a:spLocks/>
          </p:cNvSpPr>
          <p:nvPr/>
        </p:nvSpPr>
        <p:spPr bwMode="auto">
          <a:xfrm>
            <a:off x="5670550" y="4598988"/>
            <a:ext cx="117475" cy="65087"/>
          </a:xfrm>
          <a:custGeom>
            <a:avLst/>
            <a:gdLst>
              <a:gd name="T0" fmla="*/ 0 w 74"/>
              <a:gd name="T1" fmla="*/ 0 h 41"/>
              <a:gd name="T2" fmla="*/ 0 w 74"/>
              <a:gd name="T3" fmla="*/ 0 h 41"/>
              <a:gd name="T4" fmla="*/ 2147483646 w 74"/>
              <a:gd name="T5" fmla="*/ 2147483646 h 41"/>
              <a:gd name="T6" fmla="*/ 2147483646 w 74"/>
              <a:gd name="T7" fmla="*/ 2147483646 h 41"/>
              <a:gd name="T8" fmla="*/ 2147483646 w 74"/>
              <a:gd name="T9" fmla="*/ 2147483646 h 41"/>
              <a:gd name="T10" fmla="*/ 2147483646 w 74"/>
              <a:gd name="T11" fmla="*/ 2147483646 h 41"/>
              <a:gd name="T12" fmla="*/ 2147483646 w 74"/>
              <a:gd name="T13" fmla="*/ 2147483646 h 41"/>
              <a:gd name="T14" fmla="*/ 2147483646 w 74"/>
              <a:gd name="T15" fmla="*/ 2147483646 h 41"/>
              <a:gd name="T16" fmla="*/ 2147483646 w 74"/>
              <a:gd name="T17" fmla="*/ 2147483646 h 41"/>
              <a:gd name="T18" fmla="*/ 2147483646 w 74"/>
              <a:gd name="T19" fmla="*/ 2147483646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4" h="41">
                <a:moveTo>
                  <a:pt x="0" y="0"/>
                </a:moveTo>
                <a:lnTo>
                  <a:pt x="0" y="0"/>
                </a:lnTo>
                <a:lnTo>
                  <a:pt x="10" y="2"/>
                </a:lnTo>
                <a:lnTo>
                  <a:pt x="22" y="6"/>
                </a:lnTo>
                <a:lnTo>
                  <a:pt x="34" y="11"/>
                </a:lnTo>
                <a:lnTo>
                  <a:pt x="45" y="17"/>
                </a:lnTo>
                <a:lnTo>
                  <a:pt x="54" y="24"/>
                </a:lnTo>
                <a:lnTo>
                  <a:pt x="63" y="30"/>
                </a:lnTo>
                <a:lnTo>
                  <a:pt x="69" y="36"/>
                </a:lnTo>
                <a:lnTo>
                  <a:pt x="73" y="4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7" name="Freeform 52">
            <a:extLst>
              <a:ext uri="{FF2B5EF4-FFF2-40B4-BE49-F238E27FC236}">
                <a16:creationId xmlns:a16="http://schemas.microsoft.com/office/drawing/2014/main" id="{6D550463-7317-BF37-16C7-43B40E2F365C}"/>
              </a:ext>
            </a:extLst>
          </p:cNvPr>
          <p:cNvSpPr>
            <a:spLocks/>
          </p:cNvSpPr>
          <p:nvPr/>
        </p:nvSpPr>
        <p:spPr bwMode="auto">
          <a:xfrm>
            <a:off x="5503863" y="4684713"/>
            <a:ext cx="147637" cy="142875"/>
          </a:xfrm>
          <a:custGeom>
            <a:avLst/>
            <a:gdLst>
              <a:gd name="T0" fmla="*/ 2147483646 w 93"/>
              <a:gd name="T1" fmla="*/ 2147483646 h 90"/>
              <a:gd name="T2" fmla="*/ 2147483646 w 93"/>
              <a:gd name="T3" fmla="*/ 2147483646 h 90"/>
              <a:gd name="T4" fmla="*/ 2147483646 w 93"/>
              <a:gd name="T5" fmla="*/ 2147483646 h 90"/>
              <a:gd name="T6" fmla="*/ 2147483646 w 93"/>
              <a:gd name="T7" fmla="*/ 2147483646 h 90"/>
              <a:gd name="T8" fmla="*/ 2147483646 w 93"/>
              <a:gd name="T9" fmla="*/ 2147483646 h 90"/>
              <a:gd name="T10" fmla="*/ 2147483646 w 93"/>
              <a:gd name="T11" fmla="*/ 2147483646 h 90"/>
              <a:gd name="T12" fmla="*/ 2147483646 w 93"/>
              <a:gd name="T13" fmla="*/ 2147483646 h 90"/>
              <a:gd name="T14" fmla="*/ 2147483646 w 93"/>
              <a:gd name="T15" fmla="*/ 2147483646 h 90"/>
              <a:gd name="T16" fmla="*/ 2147483646 w 93"/>
              <a:gd name="T17" fmla="*/ 2147483646 h 90"/>
              <a:gd name="T18" fmla="*/ 2147483646 w 93"/>
              <a:gd name="T19" fmla="*/ 2147483646 h 90"/>
              <a:gd name="T20" fmla="*/ 2147483646 w 93"/>
              <a:gd name="T21" fmla="*/ 2147483646 h 90"/>
              <a:gd name="T22" fmla="*/ 2147483646 w 93"/>
              <a:gd name="T23" fmla="*/ 2147483646 h 90"/>
              <a:gd name="T24" fmla="*/ 2147483646 w 93"/>
              <a:gd name="T25" fmla="*/ 2147483646 h 90"/>
              <a:gd name="T26" fmla="*/ 2147483646 w 93"/>
              <a:gd name="T27" fmla="*/ 2147483646 h 90"/>
              <a:gd name="T28" fmla="*/ 2147483646 w 93"/>
              <a:gd name="T29" fmla="*/ 2147483646 h 90"/>
              <a:gd name="T30" fmla="*/ 2147483646 w 93"/>
              <a:gd name="T31" fmla="*/ 2147483646 h 90"/>
              <a:gd name="T32" fmla="*/ 2147483646 w 93"/>
              <a:gd name="T33" fmla="*/ 2147483646 h 90"/>
              <a:gd name="T34" fmla="*/ 2147483646 w 93"/>
              <a:gd name="T35" fmla="*/ 0 h 90"/>
              <a:gd name="T36" fmla="*/ 2147483646 w 93"/>
              <a:gd name="T37" fmla="*/ 2147483646 h 90"/>
              <a:gd name="T38" fmla="*/ 2147483646 w 93"/>
              <a:gd name="T39" fmla="*/ 2147483646 h 90"/>
              <a:gd name="T40" fmla="*/ 2147483646 w 93"/>
              <a:gd name="T41" fmla="*/ 2147483646 h 90"/>
              <a:gd name="T42" fmla="*/ 2147483646 w 93"/>
              <a:gd name="T43" fmla="*/ 2147483646 h 90"/>
              <a:gd name="T44" fmla="*/ 2147483646 w 93"/>
              <a:gd name="T45" fmla="*/ 2147483646 h 90"/>
              <a:gd name="T46" fmla="*/ 2147483646 w 93"/>
              <a:gd name="T47" fmla="*/ 2147483646 h 90"/>
              <a:gd name="T48" fmla="*/ 2147483646 w 93"/>
              <a:gd name="T49" fmla="*/ 2147483646 h 90"/>
              <a:gd name="T50" fmla="*/ 2147483646 w 93"/>
              <a:gd name="T51" fmla="*/ 2147483646 h 90"/>
              <a:gd name="T52" fmla="*/ 2147483646 w 93"/>
              <a:gd name="T53" fmla="*/ 2147483646 h 90"/>
              <a:gd name="T54" fmla="*/ 2147483646 w 93"/>
              <a:gd name="T55" fmla="*/ 2147483646 h 90"/>
              <a:gd name="T56" fmla="*/ 2147483646 w 93"/>
              <a:gd name="T57" fmla="*/ 2147483646 h 90"/>
              <a:gd name="T58" fmla="*/ 2147483646 w 93"/>
              <a:gd name="T59" fmla="*/ 2147483646 h 90"/>
              <a:gd name="T60" fmla="*/ 2147483646 w 93"/>
              <a:gd name="T61" fmla="*/ 2147483646 h 90"/>
              <a:gd name="T62" fmla="*/ 2147483646 w 93"/>
              <a:gd name="T63" fmla="*/ 2147483646 h 90"/>
              <a:gd name="T64" fmla="*/ 2147483646 w 93"/>
              <a:gd name="T65" fmla="*/ 2147483646 h 90"/>
              <a:gd name="T66" fmla="*/ 0 w 93"/>
              <a:gd name="T67" fmla="*/ 2147483646 h 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0">
                <a:moveTo>
                  <a:pt x="26" y="86"/>
                </a:moveTo>
                <a:lnTo>
                  <a:pt x="26" y="86"/>
                </a:lnTo>
                <a:lnTo>
                  <a:pt x="34" y="84"/>
                </a:lnTo>
                <a:lnTo>
                  <a:pt x="43" y="82"/>
                </a:lnTo>
                <a:lnTo>
                  <a:pt x="50" y="79"/>
                </a:lnTo>
                <a:lnTo>
                  <a:pt x="57" y="76"/>
                </a:lnTo>
                <a:lnTo>
                  <a:pt x="63" y="71"/>
                </a:lnTo>
                <a:lnTo>
                  <a:pt x="69" y="66"/>
                </a:lnTo>
                <a:lnTo>
                  <a:pt x="74" y="62"/>
                </a:lnTo>
                <a:lnTo>
                  <a:pt x="78" y="56"/>
                </a:lnTo>
                <a:lnTo>
                  <a:pt x="82" y="50"/>
                </a:lnTo>
                <a:lnTo>
                  <a:pt x="85" y="44"/>
                </a:lnTo>
                <a:lnTo>
                  <a:pt x="87" y="37"/>
                </a:lnTo>
                <a:lnTo>
                  <a:pt x="89" y="30"/>
                </a:lnTo>
                <a:lnTo>
                  <a:pt x="91" y="23"/>
                </a:lnTo>
                <a:lnTo>
                  <a:pt x="92" y="16"/>
                </a:lnTo>
                <a:lnTo>
                  <a:pt x="92" y="8"/>
                </a:lnTo>
                <a:lnTo>
                  <a:pt x="92" y="0"/>
                </a:lnTo>
                <a:lnTo>
                  <a:pt x="92" y="9"/>
                </a:lnTo>
                <a:lnTo>
                  <a:pt x="91" y="18"/>
                </a:lnTo>
                <a:lnTo>
                  <a:pt x="89" y="27"/>
                </a:lnTo>
                <a:lnTo>
                  <a:pt x="85" y="36"/>
                </a:lnTo>
                <a:lnTo>
                  <a:pt x="82" y="43"/>
                </a:lnTo>
                <a:lnTo>
                  <a:pt x="78" y="51"/>
                </a:lnTo>
                <a:lnTo>
                  <a:pt x="72" y="58"/>
                </a:lnTo>
                <a:lnTo>
                  <a:pt x="66" y="64"/>
                </a:lnTo>
                <a:lnTo>
                  <a:pt x="59" y="70"/>
                </a:lnTo>
                <a:lnTo>
                  <a:pt x="52" y="75"/>
                </a:lnTo>
                <a:lnTo>
                  <a:pt x="44" y="79"/>
                </a:lnTo>
                <a:lnTo>
                  <a:pt x="36" y="83"/>
                </a:lnTo>
                <a:lnTo>
                  <a:pt x="27" y="86"/>
                </a:lnTo>
                <a:lnTo>
                  <a:pt x="19" y="88"/>
                </a:lnTo>
                <a:lnTo>
                  <a:pt x="10" y="89"/>
                </a:lnTo>
                <a:lnTo>
                  <a:pt x="0" y="8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8" name="Freeform 53">
            <a:extLst>
              <a:ext uri="{FF2B5EF4-FFF2-40B4-BE49-F238E27FC236}">
                <a16:creationId xmlns:a16="http://schemas.microsoft.com/office/drawing/2014/main" id="{D9100D85-E327-C16B-5D16-F7136C25BC04}"/>
              </a:ext>
            </a:extLst>
          </p:cNvPr>
          <p:cNvSpPr>
            <a:spLocks/>
          </p:cNvSpPr>
          <p:nvPr/>
        </p:nvSpPr>
        <p:spPr bwMode="auto">
          <a:xfrm>
            <a:off x="5686425" y="4298950"/>
            <a:ext cx="26988" cy="188913"/>
          </a:xfrm>
          <a:custGeom>
            <a:avLst/>
            <a:gdLst>
              <a:gd name="T0" fmla="*/ 2147483646 w 17"/>
              <a:gd name="T1" fmla="*/ 0 h 119"/>
              <a:gd name="T2" fmla="*/ 2147483646 w 17"/>
              <a:gd name="T3" fmla="*/ 0 h 119"/>
              <a:gd name="T4" fmla="*/ 2147483646 w 17"/>
              <a:gd name="T5" fmla="*/ 2147483646 h 119"/>
              <a:gd name="T6" fmla="*/ 2147483646 w 17"/>
              <a:gd name="T7" fmla="*/ 2147483646 h 119"/>
              <a:gd name="T8" fmla="*/ 2147483646 w 17"/>
              <a:gd name="T9" fmla="*/ 2147483646 h 119"/>
              <a:gd name="T10" fmla="*/ 2147483646 w 17"/>
              <a:gd name="T11" fmla="*/ 2147483646 h 119"/>
              <a:gd name="T12" fmla="*/ 2147483646 w 17"/>
              <a:gd name="T13" fmla="*/ 2147483646 h 119"/>
              <a:gd name="T14" fmla="*/ 2147483646 w 17"/>
              <a:gd name="T15" fmla="*/ 2147483646 h 119"/>
              <a:gd name="T16" fmla="*/ 2147483646 w 17"/>
              <a:gd name="T17" fmla="*/ 2147483646 h 119"/>
              <a:gd name="T18" fmla="*/ 2147483646 w 17"/>
              <a:gd name="T19" fmla="*/ 2147483646 h 119"/>
              <a:gd name="T20" fmla="*/ 2147483646 w 17"/>
              <a:gd name="T21" fmla="*/ 2147483646 h 119"/>
              <a:gd name="T22" fmla="*/ 2147483646 w 17"/>
              <a:gd name="T23" fmla="*/ 2147483646 h 119"/>
              <a:gd name="T24" fmla="*/ 2147483646 w 17"/>
              <a:gd name="T25" fmla="*/ 2147483646 h 119"/>
              <a:gd name="T26" fmla="*/ 2147483646 w 17"/>
              <a:gd name="T27" fmla="*/ 2147483646 h 119"/>
              <a:gd name="T28" fmla="*/ 2147483646 w 17"/>
              <a:gd name="T29" fmla="*/ 2147483646 h 119"/>
              <a:gd name="T30" fmla="*/ 2147483646 w 17"/>
              <a:gd name="T31" fmla="*/ 2147483646 h 119"/>
              <a:gd name="T32" fmla="*/ 0 w 17"/>
              <a:gd name="T33" fmla="*/ 2147483646 h 119"/>
              <a:gd name="T34" fmla="*/ 0 w 17"/>
              <a:gd name="T35" fmla="*/ 2147483646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19">
                <a:moveTo>
                  <a:pt x="16" y="0"/>
                </a:moveTo>
                <a:lnTo>
                  <a:pt x="16" y="0"/>
                </a:lnTo>
                <a:lnTo>
                  <a:pt x="16" y="7"/>
                </a:lnTo>
                <a:lnTo>
                  <a:pt x="14" y="15"/>
                </a:lnTo>
                <a:lnTo>
                  <a:pt x="14" y="22"/>
                </a:lnTo>
                <a:lnTo>
                  <a:pt x="14" y="30"/>
                </a:lnTo>
                <a:lnTo>
                  <a:pt x="14" y="37"/>
                </a:lnTo>
                <a:lnTo>
                  <a:pt x="13" y="45"/>
                </a:lnTo>
                <a:lnTo>
                  <a:pt x="11" y="52"/>
                </a:lnTo>
                <a:lnTo>
                  <a:pt x="11" y="59"/>
                </a:lnTo>
                <a:lnTo>
                  <a:pt x="10" y="67"/>
                </a:lnTo>
                <a:lnTo>
                  <a:pt x="8" y="74"/>
                </a:lnTo>
                <a:lnTo>
                  <a:pt x="7" y="81"/>
                </a:lnTo>
                <a:lnTo>
                  <a:pt x="5" y="89"/>
                </a:lnTo>
                <a:lnTo>
                  <a:pt x="4" y="96"/>
                </a:lnTo>
                <a:lnTo>
                  <a:pt x="2" y="104"/>
                </a:lnTo>
                <a:lnTo>
                  <a:pt x="0" y="111"/>
                </a:lnTo>
                <a:lnTo>
                  <a:pt x="0" y="1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9" name="Freeform 54">
            <a:extLst>
              <a:ext uri="{FF2B5EF4-FFF2-40B4-BE49-F238E27FC236}">
                <a16:creationId xmlns:a16="http://schemas.microsoft.com/office/drawing/2014/main" id="{AFA00428-5212-800F-C4BB-234467604605}"/>
              </a:ext>
            </a:extLst>
          </p:cNvPr>
          <p:cNvSpPr>
            <a:spLocks/>
          </p:cNvSpPr>
          <p:nvPr/>
        </p:nvSpPr>
        <p:spPr bwMode="auto">
          <a:xfrm>
            <a:off x="5518150" y="4684713"/>
            <a:ext cx="177800" cy="180975"/>
          </a:xfrm>
          <a:custGeom>
            <a:avLst/>
            <a:gdLst>
              <a:gd name="T0" fmla="*/ 2147483646 w 112"/>
              <a:gd name="T1" fmla="*/ 2147483646 h 114"/>
              <a:gd name="T2" fmla="*/ 2147483646 w 112"/>
              <a:gd name="T3" fmla="*/ 2147483646 h 114"/>
              <a:gd name="T4" fmla="*/ 2147483646 w 112"/>
              <a:gd name="T5" fmla="*/ 2147483646 h 114"/>
              <a:gd name="T6" fmla="*/ 2147483646 w 112"/>
              <a:gd name="T7" fmla="*/ 2147483646 h 114"/>
              <a:gd name="T8" fmla="*/ 2147483646 w 112"/>
              <a:gd name="T9" fmla="*/ 2147483646 h 114"/>
              <a:gd name="T10" fmla="*/ 2147483646 w 112"/>
              <a:gd name="T11" fmla="*/ 2147483646 h 114"/>
              <a:gd name="T12" fmla="*/ 2147483646 w 112"/>
              <a:gd name="T13" fmla="*/ 2147483646 h 114"/>
              <a:gd name="T14" fmla="*/ 2147483646 w 112"/>
              <a:gd name="T15" fmla="*/ 2147483646 h 114"/>
              <a:gd name="T16" fmla="*/ 2147483646 w 112"/>
              <a:gd name="T17" fmla="*/ 2147483646 h 114"/>
              <a:gd name="T18" fmla="*/ 2147483646 w 112"/>
              <a:gd name="T19" fmla="*/ 2147483646 h 114"/>
              <a:gd name="T20" fmla="*/ 2147483646 w 112"/>
              <a:gd name="T21" fmla="*/ 2147483646 h 114"/>
              <a:gd name="T22" fmla="*/ 2147483646 w 112"/>
              <a:gd name="T23" fmla="*/ 2147483646 h 114"/>
              <a:gd name="T24" fmla="*/ 2147483646 w 112"/>
              <a:gd name="T25" fmla="*/ 2147483646 h 114"/>
              <a:gd name="T26" fmla="*/ 2147483646 w 112"/>
              <a:gd name="T27" fmla="*/ 2147483646 h 114"/>
              <a:gd name="T28" fmla="*/ 2147483646 w 112"/>
              <a:gd name="T29" fmla="*/ 2147483646 h 114"/>
              <a:gd name="T30" fmla="*/ 2147483646 w 112"/>
              <a:gd name="T31" fmla="*/ 2147483646 h 114"/>
              <a:gd name="T32" fmla="*/ 2147483646 w 112"/>
              <a:gd name="T33" fmla="*/ 2147483646 h 114"/>
              <a:gd name="T34" fmla="*/ 2147483646 w 112"/>
              <a:gd name="T35" fmla="*/ 2147483646 h 114"/>
              <a:gd name="T36" fmla="*/ 2147483646 w 112"/>
              <a:gd name="T37" fmla="*/ 2147483646 h 114"/>
              <a:gd name="T38" fmla="*/ 2147483646 w 112"/>
              <a:gd name="T39" fmla="*/ 2147483646 h 114"/>
              <a:gd name="T40" fmla="*/ 2147483646 w 112"/>
              <a:gd name="T41" fmla="*/ 0 h 114"/>
              <a:gd name="T42" fmla="*/ 2147483646 w 112"/>
              <a:gd name="T43" fmla="*/ 0 h 114"/>
              <a:gd name="T44" fmla="*/ 2147483646 w 112"/>
              <a:gd name="T45" fmla="*/ 2147483646 h 114"/>
              <a:gd name="T46" fmla="*/ 2147483646 w 112"/>
              <a:gd name="T47" fmla="*/ 2147483646 h 114"/>
              <a:gd name="T48" fmla="*/ 2147483646 w 112"/>
              <a:gd name="T49" fmla="*/ 2147483646 h 114"/>
              <a:gd name="T50" fmla="*/ 2147483646 w 112"/>
              <a:gd name="T51" fmla="*/ 2147483646 h 114"/>
              <a:gd name="T52" fmla="*/ 2147483646 w 112"/>
              <a:gd name="T53" fmla="*/ 2147483646 h 114"/>
              <a:gd name="T54" fmla="*/ 2147483646 w 112"/>
              <a:gd name="T55" fmla="*/ 2147483646 h 114"/>
              <a:gd name="T56" fmla="*/ 2147483646 w 112"/>
              <a:gd name="T57" fmla="*/ 2147483646 h 114"/>
              <a:gd name="T58" fmla="*/ 2147483646 w 112"/>
              <a:gd name="T59" fmla="*/ 2147483646 h 114"/>
              <a:gd name="T60" fmla="*/ 2147483646 w 112"/>
              <a:gd name="T61" fmla="*/ 2147483646 h 114"/>
              <a:gd name="T62" fmla="*/ 2147483646 w 112"/>
              <a:gd name="T63" fmla="*/ 2147483646 h 114"/>
              <a:gd name="T64" fmla="*/ 2147483646 w 112"/>
              <a:gd name="T65" fmla="*/ 2147483646 h 114"/>
              <a:gd name="T66" fmla="*/ 2147483646 w 112"/>
              <a:gd name="T67" fmla="*/ 2147483646 h 114"/>
              <a:gd name="T68" fmla="*/ 0 w 112"/>
              <a:gd name="T69" fmla="*/ 2147483646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114">
                <a:moveTo>
                  <a:pt x="0" y="105"/>
                </a:move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0" name="Freeform 55">
            <a:extLst>
              <a:ext uri="{FF2B5EF4-FFF2-40B4-BE49-F238E27FC236}">
                <a16:creationId xmlns:a16="http://schemas.microsoft.com/office/drawing/2014/main" id="{466493CF-8B07-41CB-11FF-148904EB0567}"/>
              </a:ext>
            </a:extLst>
          </p:cNvPr>
          <p:cNvSpPr>
            <a:spLocks/>
          </p:cNvSpPr>
          <p:nvPr/>
        </p:nvSpPr>
        <p:spPr bwMode="auto">
          <a:xfrm>
            <a:off x="5518150" y="4684713"/>
            <a:ext cx="177800" cy="180975"/>
          </a:xfrm>
          <a:custGeom>
            <a:avLst/>
            <a:gdLst>
              <a:gd name="T0" fmla="*/ 0 w 112"/>
              <a:gd name="T1" fmla="*/ 2147483646 h 114"/>
              <a:gd name="T2" fmla="*/ 2147483646 w 112"/>
              <a:gd name="T3" fmla="*/ 2147483646 h 114"/>
              <a:gd name="T4" fmla="*/ 2147483646 w 112"/>
              <a:gd name="T5" fmla="*/ 2147483646 h 114"/>
              <a:gd name="T6" fmla="*/ 2147483646 w 112"/>
              <a:gd name="T7" fmla="*/ 2147483646 h 114"/>
              <a:gd name="T8" fmla="*/ 2147483646 w 112"/>
              <a:gd name="T9" fmla="*/ 2147483646 h 114"/>
              <a:gd name="T10" fmla="*/ 2147483646 w 112"/>
              <a:gd name="T11" fmla="*/ 2147483646 h 114"/>
              <a:gd name="T12" fmla="*/ 2147483646 w 112"/>
              <a:gd name="T13" fmla="*/ 2147483646 h 114"/>
              <a:gd name="T14" fmla="*/ 2147483646 w 112"/>
              <a:gd name="T15" fmla="*/ 2147483646 h 114"/>
              <a:gd name="T16" fmla="*/ 2147483646 w 112"/>
              <a:gd name="T17" fmla="*/ 2147483646 h 114"/>
              <a:gd name="T18" fmla="*/ 2147483646 w 112"/>
              <a:gd name="T19" fmla="*/ 2147483646 h 114"/>
              <a:gd name="T20" fmla="*/ 2147483646 w 112"/>
              <a:gd name="T21" fmla="*/ 2147483646 h 114"/>
              <a:gd name="T22" fmla="*/ 2147483646 w 112"/>
              <a:gd name="T23" fmla="*/ 2147483646 h 114"/>
              <a:gd name="T24" fmla="*/ 2147483646 w 112"/>
              <a:gd name="T25" fmla="*/ 2147483646 h 114"/>
              <a:gd name="T26" fmla="*/ 2147483646 w 112"/>
              <a:gd name="T27" fmla="*/ 2147483646 h 114"/>
              <a:gd name="T28" fmla="*/ 2147483646 w 112"/>
              <a:gd name="T29" fmla="*/ 2147483646 h 114"/>
              <a:gd name="T30" fmla="*/ 2147483646 w 112"/>
              <a:gd name="T31" fmla="*/ 2147483646 h 114"/>
              <a:gd name="T32" fmla="*/ 2147483646 w 112"/>
              <a:gd name="T33" fmla="*/ 2147483646 h 114"/>
              <a:gd name="T34" fmla="*/ 2147483646 w 112"/>
              <a:gd name="T35" fmla="*/ 2147483646 h 114"/>
              <a:gd name="T36" fmla="*/ 2147483646 w 112"/>
              <a:gd name="T37" fmla="*/ 2147483646 h 114"/>
              <a:gd name="T38" fmla="*/ 2147483646 w 112"/>
              <a:gd name="T39" fmla="*/ 2147483646 h 114"/>
              <a:gd name="T40" fmla="*/ 2147483646 w 112"/>
              <a:gd name="T41" fmla="*/ 0 h 114"/>
              <a:gd name="T42" fmla="*/ 2147483646 w 112"/>
              <a:gd name="T43" fmla="*/ 0 h 114"/>
              <a:gd name="T44" fmla="*/ 2147483646 w 112"/>
              <a:gd name="T45" fmla="*/ 2147483646 h 114"/>
              <a:gd name="T46" fmla="*/ 2147483646 w 112"/>
              <a:gd name="T47" fmla="*/ 2147483646 h 114"/>
              <a:gd name="T48" fmla="*/ 2147483646 w 112"/>
              <a:gd name="T49" fmla="*/ 2147483646 h 114"/>
              <a:gd name="T50" fmla="*/ 2147483646 w 112"/>
              <a:gd name="T51" fmla="*/ 2147483646 h 114"/>
              <a:gd name="T52" fmla="*/ 2147483646 w 112"/>
              <a:gd name="T53" fmla="*/ 2147483646 h 114"/>
              <a:gd name="T54" fmla="*/ 2147483646 w 112"/>
              <a:gd name="T55" fmla="*/ 2147483646 h 114"/>
              <a:gd name="T56" fmla="*/ 2147483646 w 112"/>
              <a:gd name="T57" fmla="*/ 2147483646 h 114"/>
              <a:gd name="T58" fmla="*/ 2147483646 w 112"/>
              <a:gd name="T59" fmla="*/ 2147483646 h 114"/>
              <a:gd name="T60" fmla="*/ 2147483646 w 112"/>
              <a:gd name="T61" fmla="*/ 2147483646 h 114"/>
              <a:gd name="T62" fmla="*/ 2147483646 w 112"/>
              <a:gd name="T63" fmla="*/ 2147483646 h 114"/>
              <a:gd name="T64" fmla="*/ 2147483646 w 112"/>
              <a:gd name="T65" fmla="*/ 2147483646 h 114"/>
              <a:gd name="T66" fmla="*/ 2147483646 w 112"/>
              <a:gd name="T67" fmla="*/ 2147483646 h 114"/>
              <a:gd name="T68" fmla="*/ 2147483646 w 112"/>
              <a:gd name="T69" fmla="*/ 2147483646 h 114"/>
              <a:gd name="T70" fmla="*/ 0 w 112"/>
              <a:gd name="T71" fmla="*/ 2147483646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2" h="114">
                <a:moveTo>
                  <a:pt x="0" y="105"/>
                </a:moveTo>
                <a:lnTo>
                  <a:pt x="0" y="105"/>
                </a:ln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1" name="Freeform 56">
            <a:extLst>
              <a:ext uri="{FF2B5EF4-FFF2-40B4-BE49-F238E27FC236}">
                <a16:creationId xmlns:a16="http://schemas.microsoft.com/office/drawing/2014/main" id="{518D0D3E-2AB9-8DFE-A53B-FA55798CDE63}"/>
              </a:ext>
            </a:extLst>
          </p:cNvPr>
          <p:cNvSpPr>
            <a:spLocks/>
          </p:cNvSpPr>
          <p:nvPr/>
        </p:nvSpPr>
        <p:spPr bwMode="auto">
          <a:xfrm>
            <a:off x="5510213" y="4937125"/>
            <a:ext cx="26987" cy="26988"/>
          </a:xfrm>
          <a:custGeom>
            <a:avLst/>
            <a:gdLst>
              <a:gd name="T0" fmla="*/ 0 w 17"/>
              <a:gd name="T1" fmla="*/ 2147483646 h 17"/>
              <a:gd name="T2" fmla="*/ 0 w 17"/>
              <a:gd name="T3" fmla="*/ 2147483646 h 17"/>
              <a:gd name="T4" fmla="*/ 2147483646 w 17"/>
              <a:gd name="T5" fmla="*/ 2147483646 h 17"/>
              <a:gd name="T6" fmla="*/ 2147483646 w 17"/>
              <a:gd name="T7" fmla="*/ 0 h 17"/>
              <a:gd name="T8" fmla="*/ 2147483646 w 17"/>
              <a:gd name="T9" fmla="*/ 0 h 17"/>
              <a:gd name="T10" fmla="*/ 2147483646 w 17"/>
              <a:gd name="T11" fmla="*/ 0 h 17"/>
              <a:gd name="T12" fmla="*/ 2147483646 w 17"/>
              <a:gd name="T13" fmla="*/ 2147483646 h 17"/>
              <a:gd name="T14" fmla="*/ 2147483646 w 17"/>
              <a:gd name="T15" fmla="*/ 2147483646 h 17"/>
              <a:gd name="T16" fmla="*/ 2147483646 w 17"/>
              <a:gd name="T17" fmla="*/ 2147483646 h 17"/>
              <a:gd name="T18" fmla="*/ 2147483646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6"/>
                </a:moveTo>
                <a:lnTo>
                  <a:pt x="0" y="6"/>
                </a:lnTo>
                <a:lnTo>
                  <a:pt x="1" y="3"/>
                </a:lnTo>
                <a:lnTo>
                  <a:pt x="3" y="0"/>
                </a:lnTo>
                <a:lnTo>
                  <a:pt x="4" y="0"/>
                </a:lnTo>
                <a:lnTo>
                  <a:pt x="5" y="0"/>
                </a:lnTo>
                <a:lnTo>
                  <a:pt x="8" y="6"/>
                </a:lnTo>
                <a:lnTo>
                  <a:pt x="10" y="12"/>
                </a:lnTo>
                <a:lnTo>
                  <a:pt x="12" y="16"/>
                </a:lnTo>
                <a:lnTo>
                  <a:pt x="16"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2" name="Freeform 57">
            <a:extLst>
              <a:ext uri="{FF2B5EF4-FFF2-40B4-BE49-F238E27FC236}">
                <a16:creationId xmlns:a16="http://schemas.microsoft.com/office/drawing/2014/main" id="{707C94FE-3567-E2F4-7EB8-DD120E60FD64}"/>
              </a:ext>
            </a:extLst>
          </p:cNvPr>
          <p:cNvSpPr>
            <a:spLocks/>
          </p:cNvSpPr>
          <p:nvPr/>
        </p:nvSpPr>
        <p:spPr bwMode="auto">
          <a:xfrm>
            <a:off x="5567363" y="4948238"/>
            <a:ext cx="47625" cy="26987"/>
          </a:xfrm>
          <a:custGeom>
            <a:avLst/>
            <a:gdLst>
              <a:gd name="T0" fmla="*/ 0 w 30"/>
              <a:gd name="T1" fmla="*/ 0 h 17"/>
              <a:gd name="T2" fmla="*/ 0 w 30"/>
              <a:gd name="T3" fmla="*/ 0 h 17"/>
              <a:gd name="T4" fmla="*/ 2147483646 w 30"/>
              <a:gd name="T5" fmla="*/ 2147483646 h 17"/>
              <a:gd name="T6" fmla="*/ 2147483646 w 30"/>
              <a:gd name="T7" fmla="*/ 2147483646 h 17"/>
              <a:gd name="T8" fmla="*/ 2147483646 w 30"/>
              <a:gd name="T9" fmla="*/ 2147483646 h 17"/>
              <a:gd name="T10" fmla="*/ 2147483646 w 30"/>
              <a:gd name="T11" fmla="*/ 2147483646 h 17"/>
              <a:gd name="T12" fmla="*/ 2147483646 w 30"/>
              <a:gd name="T13" fmla="*/ 2147483646 h 17"/>
              <a:gd name="T14" fmla="*/ 2147483646 w 30"/>
              <a:gd name="T15" fmla="*/ 2147483646 h 17"/>
              <a:gd name="T16" fmla="*/ 2147483646 w 30"/>
              <a:gd name="T17" fmla="*/ 2147483646 h 17"/>
              <a:gd name="T18" fmla="*/ 2147483646 w 30"/>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7">
                <a:moveTo>
                  <a:pt x="0" y="0"/>
                </a:moveTo>
                <a:lnTo>
                  <a:pt x="0" y="0"/>
                </a:lnTo>
                <a:lnTo>
                  <a:pt x="4" y="10"/>
                </a:lnTo>
                <a:lnTo>
                  <a:pt x="8" y="10"/>
                </a:lnTo>
                <a:lnTo>
                  <a:pt x="11" y="10"/>
                </a:lnTo>
                <a:lnTo>
                  <a:pt x="15" y="10"/>
                </a:lnTo>
                <a:lnTo>
                  <a:pt x="19" y="10"/>
                </a:lnTo>
                <a:lnTo>
                  <a:pt x="22" y="10"/>
                </a:lnTo>
                <a:lnTo>
                  <a:pt x="26" y="10"/>
                </a:lnTo>
                <a:lnTo>
                  <a:pt x="2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3" name="Freeform 58">
            <a:extLst>
              <a:ext uri="{FF2B5EF4-FFF2-40B4-BE49-F238E27FC236}">
                <a16:creationId xmlns:a16="http://schemas.microsoft.com/office/drawing/2014/main" id="{127F50C2-8343-D0F8-2382-D5837EAC1292}"/>
              </a:ext>
            </a:extLst>
          </p:cNvPr>
          <p:cNvSpPr>
            <a:spLocks/>
          </p:cNvSpPr>
          <p:nvPr/>
        </p:nvSpPr>
        <p:spPr bwMode="auto">
          <a:xfrm>
            <a:off x="5634038" y="4957763"/>
            <a:ext cx="69850" cy="26987"/>
          </a:xfrm>
          <a:custGeom>
            <a:avLst/>
            <a:gdLst>
              <a:gd name="T0" fmla="*/ 0 w 44"/>
              <a:gd name="T1" fmla="*/ 0 h 17"/>
              <a:gd name="T2" fmla="*/ 0 w 44"/>
              <a:gd name="T3" fmla="*/ 0 h 17"/>
              <a:gd name="T4" fmla="*/ 2147483646 w 44"/>
              <a:gd name="T5" fmla="*/ 2147483646 h 17"/>
              <a:gd name="T6" fmla="*/ 2147483646 w 44"/>
              <a:gd name="T7" fmla="*/ 2147483646 h 17"/>
              <a:gd name="T8" fmla="*/ 2147483646 w 44"/>
              <a:gd name="T9" fmla="*/ 2147483646 h 17"/>
              <a:gd name="T10" fmla="*/ 2147483646 w 44"/>
              <a:gd name="T11" fmla="*/ 2147483646 h 17"/>
              <a:gd name="T12" fmla="*/ 2147483646 w 44"/>
              <a:gd name="T13" fmla="*/ 2147483646 h 17"/>
              <a:gd name="T14" fmla="*/ 2147483646 w 44"/>
              <a:gd name="T15" fmla="*/ 2147483646 h 17"/>
              <a:gd name="T16" fmla="*/ 2147483646 w 44"/>
              <a:gd name="T17" fmla="*/ 2147483646 h 17"/>
              <a:gd name="T18" fmla="*/ 2147483646 w 4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17">
                <a:moveTo>
                  <a:pt x="0" y="0"/>
                </a:moveTo>
                <a:lnTo>
                  <a:pt x="0" y="0"/>
                </a:lnTo>
                <a:lnTo>
                  <a:pt x="5" y="4"/>
                </a:lnTo>
                <a:lnTo>
                  <a:pt x="11" y="12"/>
                </a:lnTo>
                <a:lnTo>
                  <a:pt x="17" y="12"/>
                </a:lnTo>
                <a:lnTo>
                  <a:pt x="22" y="16"/>
                </a:lnTo>
                <a:lnTo>
                  <a:pt x="27" y="16"/>
                </a:lnTo>
                <a:lnTo>
                  <a:pt x="33" y="12"/>
                </a:lnTo>
                <a:lnTo>
                  <a:pt x="38" y="12"/>
                </a:lnTo>
                <a:lnTo>
                  <a:pt x="4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4" name="Freeform 59">
            <a:extLst>
              <a:ext uri="{FF2B5EF4-FFF2-40B4-BE49-F238E27FC236}">
                <a16:creationId xmlns:a16="http://schemas.microsoft.com/office/drawing/2014/main" id="{BBF2426D-B286-BD87-FC7D-186CAEBD732E}"/>
              </a:ext>
            </a:extLst>
          </p:cNvPr>
          <p:cNvSpPr>
            <a:spLocks/>
          </p:cNvSpPr>
          <p:nvPr/>
        </p:nvSpPr>
        <p:spPr bwMode="auto">
          <a:xfrm>
            <a:off x="5567363" y="4848225"/>
            <a:ext cx="153987" cy="26988"/>
          </a:xfrm>
          <a:custGeom>
            <a:avLst/>
            <a:gdLst>
              <a:gd name="T0" fmla="*/ 0 w 97"/>
              <a:gd name="T1" fmla="*/ 2147483646 h 17"/>
              <a:gd name="T2" fmla="*/ 0 w 97"/>
              <a:gd name="T3" fmla="*/ 2147483646 h 17"/>
              <a:gd name="T4" fmla="*/ 2147483646 w 97"/>
              <a:gd name="T5" fmla="*/ 2147483646 h 17"/>
              <a:gd name="T6" fmla="*/ 2147483646 w 97"/>
              <a:gd name="T7" fmla="*/ 2147483646 h 17"/>
              <a:gd name="T8" fmla="*/ 2147483646 w 97"/>
              <a:gd name="T9" fmla="*/ 2147483646 h 17"/>
              <a:gd name="T10" fmla="*/ 2147483646 w 97"/>
              <a:gd name="T11" fmla="*/ 2147483646 h 17"/>
              <a:gd name="T12" fmla="*/ 2147483646 w 97"/>
              <a:gd name="T13" fmla="*/ 2147483646 h 17"/>
              <a:gd name="T14" fmla="*/ 2147483646 w 97"/>
              <a:gd name="T15" fmla="*/ 2147483646 h 17"/>
              <a:gd name="T16" fmla="*/ 2147483646 w 97"/>
              <a:gd name="T17" fmla="*/ 2147483646 h 17"/>
              <a:gd name="T18" fmla="*/ 2147483646 w 97"/>
              <a:gd name="T19" fmla="*/ 2147483646 h 17"/>
              <a:gd name="T20" fmla="*/ 2147483646 w 97"/>
              <a:gd name="T21" fmla="*/ 0 h 17"/>
              <a:gd name="T22" fmla="*/ 2147483646 w 97"/>
              <a:gd name="T23" fmla="*/ 0 h 17"/>
              <a:gd name="T24" fmla="*/ 2147483646 w 97"/>
              <a:gd name="T25" fmla="*/ 0 h 17"/>
              <a:gd name="T26" fmla="*/ 2147483646 w 97"/>
              <a:gd name="T27" fmla="*/ 2147483646 h 17"/>
              <a:gd name="T28" fmla="*/ 2147483646 w 97"/>
              <a:gd name="T29" fmla="*/ 2147483646 h 17"/>
              <a:gd name="T30" fmla="*/ 2147483646 w 97"/>
              <a:gd name="T31" fmla="*/ 2147483646 h 17"/>
              <a:gd name="T32" fmla="*/ 2147483646 w 97"/>
              <a:gd name="T33" fmla="*/ 2147483646 h 17"/>
              <a:gd name="T34" fmla="*/ 2147483646 w 97"/>
              <a:gd name="T35" fmla="*/ 214748364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7" h="17">
                <a:moveTo>
                  <a:pt x="0" y="14"/>
                </a:moveTo>
                <a:lnTo>
                  <a:pt x="0" y="14"/>
                </a:lnTo>
                <a:lnTo>
                  <a:pt x="9" y="14"/>
                </a:lnTo>
                <a:lnTo>
                  <a:pt x="17" y="14"/>
                </a:lnTo>
                <a:lnTo>
                  <a:pt x="26" y="14"/>
                </a:lnTo>
                <a:lnTo>
                  <a:pt x="34" y="13"/>
                </a:lnTo>
                <a:lnTo>
                  <a:pt x="42" y="12"/>
                </a:lnTo>
                <a:lnTo>
                  <a:pt x="50" y="9"/>
                </a:lnTo>
                <a:lnTo>
                  <a:pt x="58" y="6"/>
                </a:lnTo>
                <a:lnTo>
                  <a:pt x="66" y="2"/>
                </a:lnTo>
                <a:lnTo>
                  <a:pt x="70" y="0"/>
                </a:lnTo>
                <a:lnTo>
                  <a:pt x="74" y="0"/>
                </a:lnTo>
                <a:lnTo>
                  <a:pt x="79" y="0"/>
                </a:lnTo>
                <a:lnTo>
                  <a:pt x="83" y="2"/>
                </a:lnTo>
                <a:lnTo>
                  <a:pt x="87" y="3"/>
                </a:lnTo>
                <a:lnTo>
                  <a:pt x="90" y="7"/>
                </a:lnTo>
                <a:lnTo>
                  <a:pt x="94" y="11"/>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5" name="Freeform 60">
            <a:extLst>
              <a:ext uri="{FF2B5EF4-FFF2-40B4-BE49-F238E27FC236}">
                <a16:creationId xmlns:a16="http://schemas.microsoft.com/office/drawing/2014/main" id="{5EBFFB5F-7AB4-870F-FE4A-1845978890C0}"/>
              </a:ext>
            </a:extLst>
          </p:cNvPr>
          <p:cNvSpPr>
            <a:spLocks/>
          </p:cNvSpPr>
          <p:nvPr/>
        </p:nvSpPr>
        <p:spPr bwMode="auto">
          <a:xfrm>
            <a:off x="5703888" y="4835525"/>
            <a:ext cx="53975" cy="26988"/>
          </a:xfrm>
          <a:custGeom>
            <a:avLst/>
            <a:gdLst>
              <a:gd name="T0" fmla="*/ 0 w 34"/>
              <a:gd name="T1" fmla="*/ 2147483646 h 17"/>
              <a:gd name="T2" fmla="*/ 0 w 34"/>
              <a:gd name="T3" fmla="*/ 2147483646 h 17"/>
              <a:gd name="T4" fmla="*/ 2147483646 w 34"/>
              <a:gd name="T5" fmla="*/ 2147483646 h 17"/>
              <a:gd name="T6" fmla="*/ 2147483646 w 34"/>
              <a:gd name="T7" fmla="*/ 2147483646 h 17"/>
              <a:gd name="T8" fmla="*/ 2147483646 w 34"/>
              <a:gd name="T9" fmla="*/ 2147483646 h 17"/>
              <a:gd name="T10" fmla="*/ 2147483646 w 34"/>
              <a:gd name="T11" fmla="*/ 2147483646 h 17"/>
              <a:gd name="T12" fmla="*/ 2147483646 w 34"/>
              <a:gd name="T13" fmla="*/ 2147483646 h 17"/>
              <a:gd name="T14" fmla="*/ 2147483646 w 34"/>
              <a:gd name="T15" fmla="*/ 2147483646 h 17"/>
              <a:gd name="T16" fmla="*/ 2147483646 w 34"/>
              <a:gd name="T17" fmla="*/ 2147483646 h 17"/>
              <a:gd name="T18" fmla="*/ 2147483646 w 3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7">
                <a:moveTo>
                  <a:pt x="0" y="16"/>
                </a:moveTo>
                <a:lnTo>
                  <a:pt x="0" y="16"/>
                </a:lnTo>
                <a:lnTo>
                  <a:pt x="5" y="16"/>
                </a:lnTo>
                <a:lnTo>
                  <a:pt x="9" y="16"/>
                </a:lnTo>
                <a:lnTo>
                  <a:pt x="13" y="13"/>
                </a:lnTo>
                <a:lnTo>
                  <a:pt x="17" y="11"/>
                </a:lnTo>
                <a:lnTo>
                  <a:pt x="21" y="9"/>
                </a:lnTo>
                <a:lnTo>
                  <a:pt x="25" y="4"/>
                </a:lnTo>
                <a:lnTo>
                  <a:pt x="29" y="2"/>
                </a:lnTo>
                <a:lnTo>
                  <a:pt x="3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6" name="Freeform 61">
            <a:extLst>
              <a:ext uri="{FF2B5EF4-FFF2-40B4-BE49-F238E27FC236}">
                <a16:creationId xmlns:a16="http://schemas.microsoft.com/office/drawing/2014/main" id="{852D3040-0D94-7122-9997-F8BE5B043431}"/>
              </a:ext>
            </a:extLst>
          </p:cNvPr>
          <p:cNvSpPr>
            <a:spLocks/>
          </p:cNvSpPr>
          <p:nvPr/>
        </p:nvSpPr>
        <p:spPr bwMode="auto">
          <a:xfrm>
            <a:off x="5724525" y="4851400"/>
            <a:ext cx="26988" cy="26988"/>
          </a:xfrm>
          <a:custGeom>
            <a:avLst/>
            <a:gdLst>
              <a:gd name="T0" fmla="*/ 0 w 17"/>
              <a:gd name="T1" fmla="*/ 0 h 17"/>
              <a:gd name="T2" fmla="*/ 0 w 17"/>
              <a:gd name="T3" fmla="*/ 0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0"/>
                </a:lnTo>
                <a:lnTo>
                  <a:pt x="3" y="6"/>
                </a:lnTo>
                <a:lnTo>
                  <a:pt x="8" y="9"/>
                </a:lnTo>
                <a:lnTo>
                  <a:pt x="12" y="12"/>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7" name="Freeform 62">
            <a:extLst>
              <a:ext uri="{FF2B5EF4-FFF2-40B4-BE49-F238E27FC236}">
                <a16:creationId xmlns:a16="http://schemas.microsoft.com/office/drawing/2014/main" id="{1B855402-1069-CE12-CE4C-F3498D2A0AAF}"/>
              </a:ext>
            </a:extLst>
          </p:cNvPr>
          <p:cNvSpPr>
            <a:spLocks/>
          </p:cNvSpPr>
          <p:nvPr/>
        </p:nvSpPr>
        <p:spPr bwMode="auto">
          <a:xfrm>
            <a:off x="5468938" y="4792663"/>
            <a:ext cx="41275" cy="49212"/>
          </a:xfrm>
          <a:custGeom>
            <a:avLst/>
            <a:gdLst>
              <a:gd name="T0" fmla="*/ 2147483646 w 26"/>
              <a:gd name="T1" fmla="*/ 2147483646 h 31"/>
              <a:gd name="T2" fmla="*/ 2147483646 w 26"/>
              <a:gd name="T3" fmla="*/ 2147483646 h 31"/>
              <a:gd name="T4" fmla="*/ 2147483646 w 26"/>
              <a:gd name="T5" fmla="*/ 2147483646 h 31"/>
              <a:gd name="T6" fmla="*/ 2147483646 w 26"/>
              <a:gd name="T7" fmla="*/ 2147483646 h 31"/>
              <a:gd name="T8" fmla="*/ 2147483646 w 26"/>
              <a:gd name="T9" fmla="*/ 2147483646 h 31"/>
              <a:gd name="T10" fmla="*/ 2147483646 w 26"/>
              <a:gd name="T11" fmla="*/ 2147483646 h 31"/>
              <a:gd name="T12" fmla="*/ 2147483646 w 26"/>
              <a:gd name="T13" fmla="*/ 2147483646 h 31"/>
              <a:gd name="T14" fmla="*/ 2147483646 w 26"/>
              <a:gd name="T15" fmla="*/ 2147483646 h 31"/>
              <a:gd name="T16" fmla="*/ 2147483646 w 26"/>
              <a:gd name="T17" fmla="*/ 2147483646 h 31"/>
              <a:gd name="T18" fmla="*/ 2147483646 w 26"/>
              <a:gd name="T19" fmla="*/ 0 h 31"/>
              <a:gd name="T20" fmla="*/ 2147483646 w 26"/>
              <a:gd name="T21" fmla="*/ 2147483646 h 31"/>
              <a:gd name="T22" fmla="*/ 2147483646 w 26"/>
              <a:gd name="T23" fmla="*/ 2147483646 h 31"/>
              <a:gd name="T24" fmla="*/ 2147483646 w 26"/>
              <a:gd name="T25" fmla="*/ 2147483646 h 31"/>
              <a:gd name="T26" fmla="*/ 2147483646 w 26"/>
              <a:gd name="T27" fmla="*/ 2147483646 h 31"/>
              <a:gd name="T28" fmla="*/ 2147483646 w 26"/>
              <a:gd name="T29" fmla="*/ 2147483646 h 31"/>
              <a:gd name="T30" fmla="*/ 2147483646 w 26"/>
              <a:gd name="T31" fmla="*/ 2147483646 h 31"/>
              <a:gd name="T32" fmla="*/ 2147483646 w 26"/>
              <a:gd name="T33" fmla="*/ 2147483646 h 31"/>
              <a:gd name="T34" fmla="*/ 2147483646 w 26"/>
              <a:gd name="T35" fmla="*/ 2147483646 h 31"/>
              <a:gd name="T36" fmla="*/ 2147483646 w 26"/>
              <a:gd name="T37" fmla="*/ 2147483646 h 31"/>
              <a:gd name="T38" fmla="*/ 2147483646 w 26"/>
              <a:gd name="T39" fmla="*/ 2147483646 h 31"/>
              <a:gd name="T40" fmla="*/ 2147483646 w 26"/>
              <a:gd name="T41" fmla="*/ 2147483646 h 31"/>
              <a:gd name="T42" fmla="*/ 2147483646 w 26"/>
              <a:gd name="T43" fmla="*/ 2147483646 h 31"/>
              <a:gd name="T44" fmla="*/ 2147483646 w 26"/>
              <a:gd name="T45" fmla="*/ 2147483646 h 31"/>
              <a:gd name="T46" fmla="*/ 2147483646 w 26"/>
              <a:gd name="T47" fmla="*/ 2147483646 h 31"/>
              <a:gd name="T48" fmla="*/ 2147483646 w 26"/>
              <a:gd name="T49" fmla="*/ 2147483646 h 31"/>
              <a:gd name="T50" fmla="*/ 0 w 26"/>
              <a:gd name="T51" fmla="*/ 2147483646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6" h="31">
                <a:moveTo>
                  <a:pt x="18" y="30"/>
                </a:moveTo>
                <a:lnTo>
                  <a:pt x="18" y="30"/>
                </a:lnTo>
                <a:lnTo>
                  <a:pt x="18" y="26"/>
                </a:lnTo>
                <a:lnTo>
                  <a:pt x="18" y="22"/>
                </a:lnTo>
                <a:lnTo>
                  <a:pt x="17" y="19"/>
                </a:lnTo>
                <a:lnTo>
                  <a:pt x="16" y="15"/>
                </a:lnTo>
                <a:lnTo>
                  <a:pt x="14" y="12"/>
                </a:lnTo>
                <a:lnTo>
                  <a:pt x="12" y="8"/>
                </a:lnTo>
                <a:lnTo>
                  <a:pt x="12" y="4"/>
                </a:lnTo>
                <a:lnTo>
                  <a:pt x="11" y="0"/>
                </a:lnTo>
                <a:lnTo>
                  <a:pt x="12" y="2"/>
                </a:lnTo>
                <a:lnTo>
                  <a:pt x="14" y="6"/>
                </a:lnTo>
                <a:lnTo>
                  <a:pt x="14" y="9"/>
                </a:lnTo>
                <a:lnTo>
                  <a:pt x="14" y="12"/>
                </a:lnTo>
                <a:lnTo>
                  <a:pt x="16" y="15"/>
                </a:lnTo>
                <a:lnTo>
                  <a:pt x="17" y="18"/>
                </a:lnTo>
                <a:lnTo>
                  <a:pt x="21" y="20"/>
                </a:lnTo>
                <a:lnTo>
                  <a:pt x="25" y="21"/>
                </a:lnTo>
                <a:lnTo>
                  <a:pt x="21" y="22"/>
                </a:lnTo>
                <a:lnTo>
                  <a:pt x="18" y="22"/>
                </a:lnTo>
                <a:lnTo>
                  <a:pt x="14" y="20"/>
                </a:lnTo>
                <a:lnTo>
                  <a:pt x="11" y="20"/>
                </a:lnTo>
                <a:lnTo>
                  <a:pt x="8" y="18"/>
                </a:lnTo>
                <a:lnTo>
                  <a:pt x="5" y="16"/>
                </a:lnTo>
                <a:lnTo>
                  <a:pt x="3" y="14"/>
                </a:lnTo>
                <a:lnTo>
                  <a:pt x="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8" name="Freeform 63">
            <a:extLst>
              <a:ext uri="{FF2B5EF4-FFF2-40B4-BE49-F238E27FC236}">
                <a16:creationId xmlns:a16="http://schemas.microsoft.com/office/drawing/2014/main" id="{10250B28-A2E2-AB6E-21CF-0F586E7B31D2}"/>
              </a:ext>
            </a:extLst>
          </p:cNvPr>
          <p:cNvSpPr>
            <a:spLocks/>
          </p:cNvSpPr>
          <p:nvPr/>
        </p:nvSpPr>
        <p:spPr bwMode="auto">
          <a:xfrm>
            <a:off x="5468938" y="4899025"/>
            <a:ext cx="26987" cy="26988"/>
          </a:xfrm>
          <a:custGeom>
            <a:avLst/>
            <a:gdLst>
              <a:gd name="T0" fmla="*/ 0 w 17"/>
              <a:gd name="T1" fmla="*/ 0 h 17"/>
              <a:gd name="T2" fmla="*/ 0 w 17"/>
              <a:gd name="T3" fmla="*/ 0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2147483646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3"/>
                </a:lnTo>
                <a:lnTo>
                  <a:pt x="3" y="5"/>
                </a:lnTo>
                <a:lnTo>
                  <a:pt x="4" y="8"/>
                </a:lnTo>
                <a:lnTo>
                  <a:pt x="6" y="10"/>
                </a:lnTo>
                <a:lnTo>
                  <a:pt x="7" y="13"/>
                </a:lnTo>
                <a:lnTo>
                  <a:pt x="10" y="14"/>
                </a:lnTo>
                <a:lnTo>
                  <a:pt x="12" y="15"/>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29" name="Freeform 64">
            <a:extLst>
              <a:ext uri="{FF2B5EF4-FFF2-40B4-BE49-F238E27FC236}">
                <a16:creationId xmlns:a16="http://schemas.microsoft.com/office/drawing/2014/main" id="{CAC03B5A-8321-C7D3-FC6E-2D923FD6555A}"/>
              </a:ext>
            </a:extLst>
          </p:cNvPr>
          <p:cNvSpPr>
            <a:spLocks/>
          </p:cNvSpPr>
          <p:nvPr/>
        </p:nvSpPr>
        <p:spPr bwMode="auto">
          <a:xfrm>
            <a:off x="6121400" y="3676650"/>
            <a:ext cx="26988" cy="26988"/>
          </a:xfrm>
          <a:custGeom>
            <a:avLst/>
            <a:gdLst>
              <a:gd name="T0" fmla="*/ 2147483646 w 17"/>
              <a:gd name="T1" fmla="*/ 2147483646 h 17"/>
              <a:gd name="T2" fmla="*/ 2147483646 w 17"/>
              <a:gd name="T3" fmla="*/ 2147483646 h 17"/>
              <a:gd name="T4" fmla="*/ 2147483646 w 17"/>
              <a:gd name="T5" fmla="*/ 0 h 17"/>
              <a:gd name="T6" fmla="*/ 2147483646 w 17"/>
              <a:gd name="T7" fmla="*/ 0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12" y="0"/>
                </a:lnTo>
                <a:lnTo>
                  <a:pt x="4"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0" name="Freeform 65">
            <a:extLst>
              <a:ext uri="{FF2B5EF4-FFF2-40B4-BE49-F238E27FC236}">
                <a16:creationId xmlns:a16="http://schemas.microsoft.com/office/drawing/2014/main" id="{812154AF-45FB-825B-F0AB-1A312DFBE702}"/>
              </a:ext>
            </a:extLst>
          </p:cNvPr>
          <p:cNvSpPr>
            <a:spLocks/>
          </p:cNvSpPr>
          <p:nvPr/>
        </p:nvSpPr>
        <p:spPr bwMode="auto">
          <a:xfrm>
            <a:off x="6091238" y="3679825"/>
            <a:ext cx="38100" cy="120650"/>
          </a:xfrm>
          <a:custGeom>
            <a:avLst/>
            <a:gdLst>
              <a:gd name="T0" fmla="*/ 2147483646 w 24"/>
              <a:gd name="T1" fmla="*/ 2147483646 h 76"/>
              <a:gd name="T2" fmla="*/ 2147483646 w 24"/>
              <a:gd name="T3" fmla="*/ 2147483646 h 76"/>
              <a:gd name="T4" fmla="*/ 2147483646 w 24"/>
              <a:gd name="T5" fmla="*/ 2147483646 h 76"/>
              <a:gd name="T6" fmla="*/ 2147483646 w 24"/>
              <a:gd name="T7" fmla="*/ 2147483646 h 76"/>
              <a:gd name="T8" fmla="*/ 2147483646 w 24"/>
              <a:gd name="T9" fmla="*/ 2147483646 h 76"/>
              <a:gd name="T10" fmla="*/ 2147483646 w 24"/>
              <a:gd name="T11" fmla="*/ 2147483646 h 76"/>
              <a:gd name="T12" fmla="*/ 2147483646 w 24"/>
              <a:gd name="T13" fmla="*/ 2147483646 h 76"/>
              <a:gd name="T14" fmla="*/ 2147483646 w 24"/>
              <a:gd name="T15" fmla="*/ 2147483646 h 76"/>
              <a:gd name="T16" fmla="*/ 2147483646 w 24"/>
              <a:gd name="T17" fmla="*/ 2147483646 h 76"/>
              <a:gd name="T18" fmla="*/ 2147483646 w 24"/>
              <a:gd name="T19" fmla="*/ 0 h 76"/>
              <a:gd name="T20" fmla="*/ 2147483646 w 24"/>
              <a:gd name="T21" fmla="*/ 0 h 76"/>
              <a:gd name="T22" fmla="*/ 2147483646 w 24"/>
              <a:gd name="T23" fmla="*/ 2147483646 h 76"/>
              <a:gd name="T24" fmla="*/ 2147483646 w 24"/>
              <a:gd name="T25" fmla="*/ 2147483646 h 76"/>
              <a:gd name="T26" fmla="*/ 2147483646 w 24"/>
              <a:gd name="T27" fmla="*/ 2147483646 h 76"/>
              <a:gd name="T28" fmla="*/ 2147483646 w 24"/>
              <a:gd name="T29" fmla="*/ 2147483646 h 76"/>
              <a:gd name="T30" fmla="*/ 2147483646 w 24"/>
              <a:gd name="T31" fmla="*/ 2147483646 h 76"/>
              <a:gd name="T32" fmla="*/ 2147483646 w 24"/>
              <a:gd name="T33" fmla="*/ 2147483646 h 76"/>
              <a:gd name="T34" fmla="*/ 2147483646 w 24"/>
              <a:gd name="T35" fmla="*/ 2147483646 h 76"/>
              <a:gd name="T36" fmla="*/ 0 w 24"/>
              <a:gd name="T37" fmla="*/ 2147483646 h 76"/>
              <a:gd name="T38" fmla="*/ 2147483646 w 24"/>
              <a:gd name="T39" fmla="*/ 2147483646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76">
                <a:moveTo>
                  <a:pt x="4" y="75"/>
                </a:moveTo>
                <a:lnTo>
                  <a:pt x="4" y="75"/>
                </a:lnTo>
                <a:lnTo>
                  <a:pt x="6" y="68"/>
                </a:lnTo>
                <a:lnTo>
                  <a:pt x="8" y="59"/>
                </a:lnTo>
                <a:lnTo>
                  <a:pt x="10" y="49"/>
                </a:lnTo>
                <a:lnTo>
                  <a:pt x="13" y="38"/>
                </a:lnTo>
                <a:lnTo>
                  <a:pt x="16" y="28"/>
                </a:lnTo>
                <a:lnTo>
                  <a:pt x="18" y="18"/>
                </a:lnTo>
                <a:lnTo>
                  <a:pt x="20" y="8"/>
                </a:lnTo>
                <a:lnTo>
                  <a:pt x="23" y="0"/>
                </a:lnTo>
                <a:lnTo>
                  <a:pt x="19" y="0"/>
                </a:lnTo>
                <a:lnTo>
                  <a:pt x="17" y="7"/>
                </a:lnTo>
                <a:lnTo>
                  <a:pt x="14" y="17"/>
                </a:lnTo>
                <a:lnTo>
                  <a:pt x="12" y="27"/>
                </a:lnTo>
                <a:lnTo>
                  <a:pt x="9" y="37"/>
                </a:lnTo>
                <a:lnTo>
                  <a:pt x="7" y="48"/>
                </a:lnTo>
                <a:lnTo>
                  <a:pt x="4" y="58"/>
                </a:lnTo>
                <a:lnTo>
                  <a:pt x="2" y="67"/>
                </a:lnTo>
                <a:lnTo>
                  <a:pt x="0" y="74"/>
                </a:lnTo>
                <a:lnTo>
                  <a:pt x="4"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1" name="Freeform 66">
            <a:extLst>
              <a:ext uri="{FF2B5EF4-FFF2-40B4-BE49-F238E27FC236}">
                <a16:creationId xmlns:a16="http://schemas.microsoft.com/office/drawing/2014/main" id="{103D62B6-0CF2-8D30-D22D-A31F3222F6E3}"/>
              </a:ext>
            </a:extLst>
          </p:cNvPr>
          <p:cNvSpPr>
            <a:spLocks/>
          </p:cNvSpPr>
          <p:nvPr/>
        </p:nvSpPr>
        <p:spPr bwMode="auto">
          <a:xfrm>
            <a:off x="6083300" y="3797300"/>
            <a:ext cx="26988" cy="114300"/>
          </a:xfrm>
          <a:custGeom>
            <a:avLst/>
            <a:gdLst>
              <a:gd name="T0" fmla="*/ 2147483646 w 17"/>
              <a:gd name="T1" fmla="*/ 2147483646 h 72"/>
              <a:gd name="T2" fmla="*/ 2147483646 w 17"/>
              <a:gd name="T3" fmla="*/ 2147483646 h 72"/>
              <a:gd name="T4" fmla="*/ 2147483646 w 17"/>
              <a:gd name="T5" fmla="*/ 2147483646 h 72"/>
              <a:gd name="T6" fmla="*/ 2147483646 w 17"/>
              <a:gd name="T7" fmla="*/ 2147483646 h 72"/>
              <a:gd name="T8" fmla="*/ 2147483646 w 17"/>
              <a:gd name="T9" fmla="*/ 2147483646 h 72"/>
              <a:gd name="T10" fmla="*/ 2147483646 w 17"/>
              <a:gd name="T11" fmla="*/ 2147483646 h 72"/>
              <a:gd name="T12" fmla="*/ 2147483646 w 17"/>
              <a:gd name="T13" fmla="*/ 2147483646 h 72"/>
              <a:gd name="T14" fmla="*/ 2147483646 w 17"/>
              <a:gd name="T15" fmla="*/ 2147483646 h 72"/>
              <a:gd name="T16" fmla="*/ 2147483646 w 17"/>
              <a:gd name="T17" fmla="*/ 2147483646 h 72"/>
              <a:gd name="T18" fmla="*/ 2147483646 w 17"/>
              <a:gd name="T19" fmla="*/ 2147483646 h 72"/>
              <a:gd name="T20" fmla="*/ 2147483646 w 17"/>
              <a:gd name="T21" fmla="*/ 0 h 72"/>
              <a:gd name="T22" fmla="*/ 2147483646 w 17"/>
              <a:gd name="T23" fmla="*/ 2147483646 h 72"/>
              <a:gd name="T24" fmla="*/ 2147483646 w 17"/>
              <a:gd name="T25" fmla="*/ 2147483646 h 72"/>
              <a:gd name="T26" fmla="*/ 2147483646 w 17"/>
              <a:gd name="T27" fmla="*/ 2147483646 h 72"/>
              <a:gd name="T28" fmla="*/ 2147483646 w 17"/>
              <a:gd name="T29" fmla="*/ 2147483646 h 72"/>
              <a:gd name="T30" fmla="*/ 2147483646 w 17"/>
              <a:gd name="T31" fmla="*/ 2147483646 h 72"/>
              <a:gd name="T32" fmla="*/ 2147483646 w 17"/>
              <a:gd name="T33" fmla="*/ 2147483646 h 72"/>
              <a:gd name="T34" fmla="*/ 2147483646 w 17"/>
              <a:gd name="T35" fmla="*/ 2147483646 h 72"/>
              <a:gd name="T36" fmla="*/ 0 w 17"/>
              <a:gd name="T37" fmla="*/ 2147483646 h 72"/>
              <a:gd name="T38" fmla="*/ 2147483646 w 17"/>
              <a:gd name="T39" fmla="*/ 2147483646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5" y="71"/>
                </a:moveTo>
                <a:lnTo>
                  <a:pt x="5" y="71"/>
                </a:lnTo>
                <a:lnTo>
                  <a:pt x="8" y="63"/>
                </a:lnTo>
                <a:lnTo>
                  <a:pt x="12" y="53"/>
                </a:lnTo>
                <a:lnTo>
                  <a:pt x="12" y="44"/>
                </a:lnTo>
                <a:lnTo>
                  <a:pt x="12" y="35"/>
                </a:lnTo>
                <a:lnTo>
                  <a:pt x="12" y="27"/>
                </a:lnTo>
                <a:lnTo>
                  <a:pt x="12" y="17"/>
                </a:lnTo>
                <a:lnTo>
                  <a:pt x="14" y="9"/>
                </a:lnTo>
                <a:lnTo>
                  <a:pt x="16" y="1"/>
                </a:lnTo>
                <a:lnTo>
                  <a:pt x="8" y="0"/>
                </a:lnTo>
                <a:lnTo>
                  <a:pt x="7" y="9"/>
                </a:lnTo>
                <a:lnTo>
                  <a:pt x="5" y="17"/>
                </a:lnTo>
                <a:lnTo>
                  <a:pt x="5" y="27"/>
                </a:lnTo>
                <a:lnTo>
                  <a:pt x="5" y="35"/>
                </a:lnTo>
                <a:lnTo>
                  <a:pt x="5" y="44"/>
                </a:lnTo>
                <a:lnTo>
                  <a:pt x="5" y="53"/>
                </a:lnTo>
                <a:lnTo>
                  <a:pt x="3" y="61"/>
                </a:lnTo>
                <a:lnTo>
                  <a:pt x="0" y="70"/>
                </a:lnTo>
                <a:lnTo>
                  <a:pt x="5"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2" name="Freeform 67">
            <a:extLst>
              <a:ext uri="{FF2B5EF4-FFF2-40B4-BE49-F238E27FC236}">
                <a16:creationId xmlns:a16="http://schemas.microsoft.com/office/drawing/2014/main" id="{18515687-29DB-09C1-60E3-90DB0ED05820}"/>
              </a:ext>
            </a:extLst>
          </p:cNvPr>
          <p:cNvSpPr>
            <a:spLocks/>
          </p:cNvSpPr>
          <p:nvPr/>
        </p:nvSpPr>
        <p:spPr bwMode="auto">
          <a:xfrm>
            <a:off x="5975350" y="3908425"/>
            <a:ext cx="114300" cy="269875"/>
          </a:xfrm>
          <a:custGeom>
            <a:avLst/>
            <a:gdLst>
              <a:gd name="T0" fmla="*/ 2147483646 w 72"/>
              <a:gd name="T1" fmla="*/ 2147483646 h 170"/>
              <a:gd name="T2" fmla="*/ 2147483646 w 72"/>
              <a:gd name="T3" fmla="*/ 2147483646 h 170"/>
              <a:gd name="T4" fmla="*/ 2147483646 w 72"/>
              <a:gd name="T5" fmla="*/ 2147483646 h 170"/>
              <a:gd name="T6" fmla="*/ 2147483646 w 72"/>
              <a:gd name="T7" fmla="*/ 2147483646 h 170"/>
              <a:gd name="T8" fmla="*/ 2147483646 w 72"/>
              <a:gd name="T9" fmla="*/ 2147483646 h 170"/>
              <a:gd name="T10" fmla="*/ 2147483646 w 72"/>
              <a:gd name="T11" fmla="*/ 2147483646 h 170"/>
              <a:gd name="T12" fmla="*/ 2147483646 w 72"/>
              <a:gd name="T13" fmla="*/ 2147483646 h 170"/>
              <a:gd name="T14" fmla="*/ 2147483646 w 72"/>
              <a:gd name="T15" fmla="*/ 2147483646 h 170"/>
              <a:gd name="T16" fmla="*/ 2147483646 w 72"/>
              <a:gd name="T17" fmla="*/ 2147483646 h 170"/>
              <a:gd name="T18" fmla="*/ 2147483646 w 72"/>
              <a:gd name="T19" fmla="*/ 2147483646 h 170"/>
              <a:gd name="T20" fmla="*/ 2147483646 w 72"/>
              <a:gd name="T21" fmla="*/ 2147483646 h 170"/>
              <a:gd name="T22" fmla="*/ 2147483646 w 72"/>
              <a:gd name="T23" fmla="*/ 2147483646 h 170"/>
              <a:gd name="T24" fmla="*/ 2147483646 w 72"/>
              <a:gd name="T25" fmla="*/ 2147483646 h 170"/>
              <a:gd name="T26" fmla="*/ 2147483646 w 72"/>
              <a:gd name="T27" fmla="*/ 2147483646 h 170"/>
              <a:gd name="T28" fmla="*/ 2147483646 w 72"/>
              <a:gd name="T29" fmla="*/ 2147483646 h 170"/>
              <a:gd name="T30" fmla="*/ 2147483646 w 72"/>
              <a:gd name="T31" fmla="*/ 2147483646 h 170"/>
              <a:gd name="T32" fmla="*/ 2147483646 w 72"/>
              <a:gd name="T33" fmla="*/ 2147483646 h 170"/>
              <a:gd name="T34" fmla="*/ 2147483646 w 72"/>
              <a:gd name="T35" fmla="*/ 2147483646 h 170"/>
              <a:gd name="T36" fmla="*/ 2147483646 w 72"/>
              <a:gd name="T37" fmla="*/ 0 h 170"/>
              <a:gd name="T38" fmla="*/ 2147483646 w 72"/>
              <a:gd name="T39" fmla="*/ 2147483646 h 170"/>
              <a:gd name="T40" fmla="*/ 2147483646 w 72"/>
              <a:gd name="T41" fmla="*/ 2147483646 h 170"/>
              <a:gd name="T42" fmla="*/ 2147483646 w 72"/>
              <a:gd name="T43" fmla="*/ 2147483646 h 170"/>
              <a:gd name="T44" fmla="*/ 2147483646 w 72"/>
              <a:gd name="T45" fmla="*/ 2147483646 h 170"/>
              <a:gd name="T46" fmla="*/ 2147483646 w 72"/>
              <a:gd name="T47" fmla="*/ 2147483646 h 170"/>
              <a:gd name="T48" fmla="*/ 2147483646 w 72"/>
              <a:gd name="T49" fmla="*/ 2147483646 h 170"/>
              <a:gd name="T50" fmla="*/ 2147483646 w 72"/>
              <a:gd name="T51" fmla="*/ 2147483646 h 170"/>
              <a:gd name="T52" fmla="*/ 2147483646 w 72"/>
              <a:gd name="T53" fmla="*/ 2147483646 h 170"/>
              <a:gd name="T54" fmla="*/ 2147483646 w 72"/>
              <a:gd name="T55" fmla="*/ 2147483646 h 170"/>
              <a:gd name="T56" fmla="*/ 2147483646 w 72"/>
              <a:gd name="T57" fmla="*/ 2147483646 h 170"/>
              <a:gd name="T58" fmla="*/ 2147483646 w 72"/>
              <a:gd name="T59" fmla="*/ 2147483646 h 170"/>
              <a:gd name="T60" fmla="*/ 2147483646 w 72"/>
              <a:gd name="T61" fmla="*/ 2147483646 h 170"/>
              <a:gd name="T62" fmla="*/ 2147483646 w 72"/>
              <a:gd name="T63" fmla="*/ 2147483646 h 170"/>
              <a:gd name="T64" fmla="*/ 2147483646 w 72"/>
              <a:gd name="T65" fmla="*/ 2147483646 h 170"/>
              <a:gd name="T66" fmla="*/ 2147483646 w 72"/>
              <a:gd name="T67" fmla="*/ 2147483646 h 170"/>
              <a:gd name="T68" fmla="*/ 2147483646 w 72"/>
              <a:gd name="T69" fmla="*/ 2147483646 h 170"/>
              <a:gd name="T70" fmla="*/ 0 w 72"/>
              <a:gd name="T71" fmla="*/ 2147483646 h 170"/>
              <a:gd name="T72" fmla="*/ 2147483646 w 72"/>
              <a:gd name="T73" fmla="*/ 2147483646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4" y="169"/>
                </a:moveTo>
                <a:lnTo>
                  <a:pt x="4" y="169"/>
                </a:lnTo>
                <a:lnTo>
                  <a:pt x="10" y="159"/>
                </a:lnTo>
                <a:lnTo>
                  <a:pt x="16" y="149"/>
                </a:lnTo>
                <a:lnTo>
                  <a:pt x="22" y="139"/>
                </a:lnTo>
                <a:lnTo>
                  <a:pt x="27" y="129"/>
                </a:lnTo>
                <a:lnTo>
                  <a:pt x="33" y="119"/>
                </a:lnTo>
                <a:lnTo>
                  <a:pt x="37" y="108"/>
                </a:lnTo>
                <a:lnTo>
                  <a:pt x="41" y="98"/>
                </a:lnTo>
                <a:lnTo>
                  <a:pt x="45" y="88"/>
                </a:lnTo>
                <a:lnTo>
                  <a:pt x="49" y="77"/>
                </a:lnTo>
                <a:lnTo>
                  <a:pt x="53" y="66"/>
                </a:lnTo>
                <a:lnTo>
                  <a:pt x="57" y="56"/>
                </a:lnTo>
                <a:lnTo>
                  <a:pt x="60" y="45"/>
                </a:lnTo>
                <a:lnTo>
                  <a:pt x="63" y="35"/>
                </a:lnTo>
                <a:lnTo>
                  <a:pt x="66" y="24"/>
                </a:lnTo>
                <a:lnTo>
                  <a:pt x="69" y="12"/>
                </a:lnTo>
                <a:lnTo>
                  <a:pt x="71" y="1"/>
                </a:lnTo>
                <a:lnTo>
                  <a:pt x="68" y="0"/>
                </a:lnTo>
                <a:lnTo>
                  <a:pt x="65" y="11"/>
                </a:lnTo>
                <a:lnTo>
                  <a:pt x="62" y="23"/>
                </a:lnTo>
                <a:lnTo>
                  <a:pt x="59" y="34"/>
                </a:lnTo>
                <a:lnTo>
                  <a:pt x="56" y="44"/>
                </a:lnTo>
                <a:lnTo>
                  <a:pt x="53" y="55"/>
                </a:lnTo>
                <a:lnTo>
                  <a:pt x="49" y="66"/>
                </a:lnTo>
                <a:lnTo>
                  <a:pt x="45" y="76"/>
                </a:lnTo>
                <a:lnTo>
                  <a:pt x="41" y="86"/>
                </a:lnTo>
                <a:lnTo>
                  <a:pt x="38" y="97"/>
                </a:lnTo>
                <a:lnTo>
                  <a:pt x="33" y="107"/>
                </a:lnTo>
                <a:lnTo>
                  <a:pt x="29" y="117"/>
                </a:lnTo>
                <a:lnTo>
                  <a:pt x="23" y="127"/>
                </a:lnTo>
                <a:lnTo>
                  <a:pt x="18" y="137"/>
                </a:lnTo>
                <a:lnTo>
                  <a:pt x="13" y="147"/>
                </a:lnTo>
                <a:lnTo>
                  <a:pt x="7" y="157"/>
                </a:lnTo>
                <a:lnTo>
                  <a:pt x="1" y="167"/>
                </a:lnTo>
                <a:lnTo>
                  <a:pt x="0" y="167"/>
                </a:lnTo>
                <a:lnTo>
                  <a:pt x="4" y="16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3" name="Freeform 68">
            <a:extLst>
              <a:ext uri="{FF2B5EF4-FFF2-40B4-BE49-F238E27FC236}">
                <a16:creationId xmlns:a16="http://schemas.microsoft.com/office/drawing/2014/main" id="{ECB360BE-5CA5-FDAA-25DB-184EC44A420D}"/>
              </a:ext>
            </a:extLst>
          </p:cNvPr>
          <p:cNvSpPr>
            <a:spLocks/>
          </p:cNvSpPr>
          <p:nvPr/>
        </p:nvSpPr>
        <p:spPr bwMode="auto">
          <a:xfrm>
            <a:off x="5861050" y="4173538"/>
            <a:ext cx="122238" cy="261937"/>
          </a:xfrm>
          <a:custGeom>
            <a:avLst/>
            <a:gdLst>
              <a:gd name="T0" fmla="*/ 2147483646 w 77"/>
              <a:gd name="T1" fmla="*/ 2147483646 h 165"/>
              <a:gd name="T2" fmla="*/ 2147483646 w 77"/>
              <a:gd name="T3" fmla="*/ 2147483646 h 165"/>
              <a:gd name="T4" fmla="*/ 2147483646 w 77"/>
              <a:gd name="T5" fmla="*/ 2147483646 h 165"/>
              <a:gd name="T6" fmla="*/ 2147483646 w 77"/>
              <a:gd name="T7" fmla="*/ 0 h 165"/>
              <a:gd name="T8" fmla="*/ 0 w 77"/>
              <a:gd name="T9" fmla="*/ 2147483646 h 165"/>
              <a:gd name="T10" fmla="*/ 0 w 77"/>
              <a:gd name="T11" fmla="*/ 2147483646 h 165"/>
              <a:gd name="T12" fmla="*/ 2147483646 w 77"/>
              <a:gd name="T13" fmla="*/ 2147483646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165">
                <a:moveTo>
                  <a:pt x="3" y="164"/>
                </a:moveTo>
                <a:lnTo>
                  <a:pt x="3" y="164"/>
                </a:lnTo>
                <a:lnTo>
                  <a:pt x="76" y="2"/>
                </a:lnTo>
                <a:lnTo>
                  <a:pt x="72" y="0"/>
                </a:lnTo>
                <a:lnTo>
                  <a:pt x="0" y="162"/>
                </a:lnTo>
                <a:lnTo>
                  <a:pt x="0" y="163"/>
                </a:lnTo>
                <a:lnTo>
                  <a:pt x="3" y="1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4" name="Freeform 69">
            <a:extLst>
              <a:ext uri="{FF2B5EF4-FFF2-40B4-BE49-F238E27FC236}">
                <a16:creationId xmlns:a16="http://schemas.microsoft.com/office/drawing/2014/main" id="{B0149F60-4DF5-1577-9EF1-F86968BC5EFD}"/>
              </a:ext>
            </a:extLst>
          </p:cNvPr>
          <p:cNvSpPr>
            <a:spLocks/>
          </p:cNvSpPr>
          <p:nvPr/>
        </p:nvSpPr>
        <p:spPr bwMode="auto">
          <a:xfrm>
            <a:off x="5842000" y="4432300"/>
            <a:ext cx="26988" cy="47625"/>
          </a:xfrm>
          <a:custGeom>
            <a:avLst/>
            <a:gdLst>
              <a:gd name="T0" fmla="*/ 2147483646 w 17"/>
              <a:gd name="T1" fmla="*/ 2147483646 h 30"/>
              <a:gd name="T2" fmla="*/ 2147483646 w 17"/>
              <a:gd name="T3" fmla="*/ 2147483646 h 30"/>
              <a:gd name="T4" fmla="*/ 2147483646 w 17"/>
              <a:gd name="T5" fmla="*/ 2147483646 h 30"/>
              <a:gd name="T6" fmla="*/ 2147483646 w 17"/>
              <a:gd name="T7" fmla="*/ 2147483646 h 30"/>
              <a:gd name="T8" fmla="*/ 2147483646 w 17"/>
              <a:gd name="T9" fmla="*/ 2147483646 h 30"/>
              <a:gd name="T10" fmla="*/ 2147483646 w 17"/>
              <a:gd name="T11" fmla="*/ 2147483646 h 30"/>
              <a:gd name="T12" fmla="*/ 2147483646 w 17"/>
              <a:gd name="T13" fmla="*/ 2147483646 h 30"/>
              <a:gd name="T14" fmla="*/ 2147483646 w 17"/>
              <a:gd name="T15" fmla="*/ 2147483646 h 30"/>
              <a:gd name="T16" fmla="*/ 2147483646 w 17"/>
              <a:gd name="T17" fmla="*/ 2147483646 h 30"/>
              <a:gd name="T18" fmla="*/ 2147483646 w 17"/>
              <a:gd name="T19" fmla="*/ 2147483646 h 30"/>
              <a:gd name="T20" fmla="*/ 2147483646 w 17"/>
              <a:gd name="T21" fmla="*/ 0 h 30"/>
              <a:gd name="T22" fmla="*/ 2147483646 w 17"/>
              <a:gd name="T23" fmla="*/ 2147483646 h 30"/>
              <a:gd name="T24" fmla="*/ 2147483646 w 17"/>
              <a:gd name="T25" fmla="*/ 2147483646 h 30"/>
              <a:gd name="T26" fmla="*/ 2147483646 w 17"/>
              <a:gd name="T27" fmla="*/ 2147483646 h 30"/>
              <a:gd name="T28" fmla="*/ 2147483646 w 17"/>
              <a:gd name="T29" fmla="*/ 2147483646 h 30"/>
              <a:gd name="T30" fmla="*/ 2147483646 w 17"/>
              <a:gd name="T31" fmla="*/ 2147483646 h 30"/>
              <a:gd name="T32" fmla="*/ 2147483646 w 17"/>
              <a:gd name="T33" fmla="*/ 2147483646 h 30"/>
              <a:gd name="T34" fmla="*/ 2147483646 w 17"/>
              <a:gd name="T35" fmla="*/ 2147483646 h 30"/>
              <a:gd name="T36" fmla="*/ 0 w 17"/>
              <a:gd name="T37" fmla="*/ 2147483646 h 30"/>
              <a:gd name="T38" fmla="*/ 2147483646 w 17"/>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0">
                <a:moveTo>
                  <a:pt x="4" y="29"/>
                </a:moveTo>
                <a:lnTo>
                  <a:pt x="4" y="29"/>
                </a:lnTo>
                <a:lnTo>
                  <a:pt x="6" y="21"/>
                </a:lnTo>
                <a:lnTo>
                  <a:pt x="8" y="17"/>
                </a:lnTo>
                <a:lnTo>
                  <a:pt x="8" y="15"/>
                </a:lnTo>
                <a:lnTo>
                  <a:pt x="7" y="16"/>
                </a:lnTo>
                <a:lnTo>
                  <a:pt x="9" y="16"/>
                </a:lnTo>
                <a:lnTo>
                  <a:pt x="11" y="14"/>
                </a:lnTo>
                <a:lnTo>
                  <a:pt x="12" y="9"/>
                </a:lnTo>
                <a:lnTo>
                  <a:pt x="16" y="1"/>
                </a:lnTo>
                <a:lnTo>
                  <a:pt x="12" y="0"/>
                </a:lnTo>
                <a:lnTo>
                  <a:pt x="9" y="8"/>
                </a:lnTo>
                <a:lnTo>
                  <a:pt x="7" y="12"/>
                </a:lnTo>
                <a:lnTo>
                  <a:pt x="6" y="13"/>
                </a:lnTo>
                <a:lnTo>
                  <a:pt x="7" y="12"/>
                </a:lnTo>
                <a:lnTo>
                  <a:pt x="5" y="14"/>
                </a:lnTo>
                <a:lnTo>
                  <a:pt x="4" y="16"/>
                </a:lnTo>
                <a:lnTo>
                  <a:pt x="2" y="20"/>
                </a:lnTo>
                <a:lnTo>
                  <a:pt x="0" y="28"/>
                </a:lnTo>
                <a:lnTo>
                  <a:pt x="4"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5" name="Freeform 70">
            <a:extLst>
              <a:ext uri="{FF2B5EF4-FFF2-40B4-BE49-F238E27FC236}">
                <a16:creationId xmlns:a16="http://schemas.microsoft.com/office/drawing/2014/main" id="{D4A5644B-2C26-A989-4D23-D8CB40433BD7}"/>
              </a:ext>
            </a:extLst>
          </p:cNvPr>
          <p:cNvSpPr>
            <a:spLocks/>
          </p:cNvSpPr>
          <p:nvPr/>
        </p:nvSpPr>
        <p:spPr bwMode="auto">
          <a:xfrm>
            <a:off x="5778500" y="4476750"/>
            <a:ext cx="71438" cy="193675"/>
          </a:xfrm>
          <a:custGeom>
            <a:avLst/>
            <a:gdLst>
              <a:gd name="T0" fmla="*/ 2147483646 w 45"/>
              <a:gd name="T1" fmla="*/ 2147483646 h 122"/>
              <a:gd name="T2" fmla="*/ 2147483646 w 45"/>
              <a:gd name="T3" fmla="*/ 2147483646 h 122"/>
              <a:gd name="T4" fmla="*/ 2147483646 w 45"/>
              <a:gd name="T5" fmla="*/ 2147483646 h 122"/>
              <a:gd name="T6" fmla="*/ 2147483646 w 45"/>
              <a:gd name="T7" fmla="*/ 2147483646 h 122"/>
              <a:gd name="T8" fmla="*/ 2147483646 w 45"/>
              <a:gd name="T9" fmla="*/ 2147483646 h 122"/>
              <a:gd name="T10" fmla="*/ 2147483646 w 45"/>
              <a:gd name="T11" fmla="*/ 2147483646 h 122"/>
              <a:gd name="T12" fmla="*/ 2147483646 w 45"/>
              <a:gd name="T13" fmla="*/ 2147483646 h 122"/>
              <a:gd name="T14" fmla="*/ 2147483646 w 45"/>
              <a:gd name="T15" fmla="*/ 2147483646 h 122"/>
              <a:gd name="T16" fmla="*/ 2147483646 w 45"/>
              <a:gd name="T17" fmla="*/ 2147483646 h 122"/>
              <a:gd name="T18" fmla="*/ 2147483646 w 45"/>
              <a:gd name="T19" fmla="*/ 2147483646 h 122"/>
              <a:gd name="T20" fmla="*/ 2147483646 w 45"/>
              <a:gd name="T21" fmla="*/ 2147483646 h 122"/>
              <a:gd name="T22" fmla="*/ 2147483646 w 45"/>
              <a:gd name="T23" fmla="*/ 2147483646 h 122"/>
              <a:gd name="T24" fmla="*/ 2147483646 w 45"/>
              <a:gd name="T25" fmla="*/ 2147483646 h 122"/>
              <a:gd name="T26" fmla="*/ 2147483646 w 45"/>
              <a:gd name="T27" fmla="*/ 2147483646 h 122"/>
              <a:gd name="T28" fmla="*/ 2147483646 w 45"/>
              <a:gd name="T29" fmla="*/ 2147483646 h 122"/>
              <a:gd name="T30" fmla="*/ 2147483646 w 45"/>
              <a:gd name="T31" fmla="*/ 2147483646 h 122"/>
              <a:gd name="T32" fmla="*/ 2147483646 w 45"/>
              <a:gd name="T33" fmla="*/ 2147483646 h 122"/>
              <a:gd name="T34" fmla="*/ 2147483646 w 45"/>
              <a:gd name="T35" fmla="*/ 2147483646 h 122"/>
              <a:gd name="T36" fmla="*/ 2147483646 w 45"/>
              <a:gd name="T37" fmla="*/ 0 h 122"/>
              <a:gd name="T38" fmla="*/ 2147483646 w 45"/>
              <a:gd name="T39" fmla="*/ 2147483646 h 122"/>
              <a:gd name="T40" fmla="*/ 2147483646 w 45"/>
              <a:gd name="T41" fmla="*/ 2147483646 h 122"/>
              <a:gd name="T42" fmla="*/ 2147483646 w 45"/>
              <a:gd name="T43" fmla="*/ 2147483646 h 122"/>
              <a:gd name="T44" fmla="*/ 2147483646 w 45"/>
              <a:gd name="T45" fmla="*/ 2147483646 h 122"/>
              <a:gd name="T46" fmla="*/ 2147483646 w 45"/>
              <a:gd name="T47" fmla="*/ 2147483646 h 122"/>
              <a:gd name="T48" fmla="*/ 2147483646 w 45"/>
              <a:gd name="T49" fmla="*/ 2147483646 h 122"/>
              <a:gd name="T50" fmla="*/ 2147483646 w 45"/>
              <a:gd name="T51" fmla="*/ 2147483646 h 122"/>
              <a:gd name="T52" fmla="*/ 2147483646 w 45"/>
              <a:gd name="T53" fmla="*/ 2147483646 h 122"/>
              <a:gd name="T54" fmla="*/ 2147483646 w 45"/>
              <a:gd name="T55" fmla="*/ 2147483646 h 122"/>
              <a:gd name="T56" fmla="*/ 2147483646 w 45"/>
              <a:gd name="T57" fmla="*/ 2147483646 h 122"/>
              <a:gd name="T58" fmla="*/ 2147483646 w 45"/>
              <a:gd name="T59" fmla="*/ 2147483646 h 122"/>
              <a:gd name="T60" fmla="*/ 2147483646 w 45"/>
              <a:gd name="T61" fmla="*/ 2147483646 h 122"/>
              <a:gd name="T62" fmla="*/ 2147483646 w 45"/>
              <a:gd name="T63" fmla="*/ 2147483646 h 122"/>
              <a:gd name="T64" fmla="*/ 2147483646 w 45"/>
              <a:gd name="T65" fmla="*/ 2147483646 h 122"/>
              <a:gd name="T66" fmla="*/ 0 w 45"/>
              <a:gd name="T67" fmla="*/ 2147483646 h 122"/>
              <a:gd name="T68" fmla="*/ 0 w 45"/>
              <a:gd name="T69" fmla="*/ 2147483646 h 122"/>
              <a:gd name="T70" fmla="*/ 2147483646 w 45"/>
              <a:gd name="T71" fmla="*/ 2147483646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22">
                <a:moveTo>
                  <a:pt x="4" y="121"/>
                </a:moveTo>
                <a:lnTo>
                  <a:pt x="4" y="121"/>
                </a:lnTo>
                <a:lnTo>
                  <a:pt x="4" y="116"/>
                </a:lnTo>
                <a:lnTo>
                  <a:pt x="5" y="110"/>
                </a:lnTo>
                <a:lnTo>
                  <a:pt x="6" y="104"/>
                </a:lnTo>
                <a:lnTo>
                  <a:pt x="8" y="96"/>
                </a:lnTo>
                <a:lnTo>
                  <a:pt x="11" y="88"/>
                </a:lnTo>
                <a:lnTo>
                  <a:pt x="14" y="80"/>
                </a:lnTo>
                <a:lnTo>
                  <a:pt x="17" y="70"/>
                </a:lnTo>
                <a:lnTo>
                  <a:pt x="20" y="62"/>
                </a:lnTo>
                <a:lnTo>
                  <a:pt x="23" y="54"/>
                </a:lnTo>
                <a:lnTo>
                  <a:pt x="27" y="45"/>
                </a:lnTo>
                <a:lnTo>
                  <a:pt x="30" y="36"/>
                </a:lnTo>
                <a:lnTo>
                  <a:pt x="34" y="28"/>
                </a:lnTo>
                <a:lnTo>
                  <a:pt x="37" y="20"/>
                </a:lnTo>
                <a:lnTo>
                  <a:pt x="40" y="13"/>
                </a:lnTo>
                <a:lnTo>
                  <a:pt x="42" y="7"/>
                </a:lnTo>
                <a:lnTo>
                  <a:pt x="44" y="1"/>
                </a:lnTo>
                <a:lnTo>
                  <a:pt x="40" y="0"/>
                </a:lnTo>
                <a:lnTo>
                  <a:pt x="38" y="6"/>
                </a:lnTo>
                <a:lnTo>
                  <a:pt x="36" y="12"/>
                </a:lnTo>
                <a:lnTo>
                  <a:pt x="33" y="19"/>
                </a:lnTo>
                <a:lnTo>
                  <a:pt x="30" y="27"/>
                </a:lnTo>
                <a:lnTo>
                  <a:pt x="27" y="35"/>
                </a:lnTo>
                <a:lnTo>
                  <a:pt x="23" y="43"/>
                </a:lnTo>
                <a:lnTo>
                  <a:pt x="20" y="52"/>
                </a:lnTo>
                <a:lnTo>
                  <a:pt x="16" y="61"/>
                </a:lnTo>
                <a:lnTo>
                  <a:pt x="13" y="70"/>
                </a:lnTo>
                <a:lnTo>
                  <a:pt x="10" y="79"/>
                </a:lnTo>
                <a:lnTo>
                  <a:pt x="7" y="87"/>
                </a:lnTo>
                <a:lnTo>
                  <a:pt x="4" y="95"/>
                </a:lnTo>
                <a:lnTo>
                  <a:pt x="2" y="103"/>
                </a:lnTo>
                <a:lnTo>
                  <a:pt x="1" y="109"/>
                </a:lnTo>
                <a:lnTo>
                  <a:pt x="0" y="116"/>
                </a:lnTo>
                <a:lnTo>
                  <a:pt x="0" y="121"/>
                </a:lnTo>
                <a:lnTo>
                  <a:pt x="4" y="1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6" name="Freeform 71">
            <a:extLst>
              <a:ext uri="{FF2B5EF4-FFF2-40B4-BE49-F238E27FC236}">
                <a16:creationId xmlns:a16="http://schemas.microsoft.com/office/drawing/2014/main" id="{BEDFE8D8-BE62-9484-079F-4509A6A55F5F}"/>
              </a:ext>
            </a:extLst>
          </p:cNvPr>
          <p:cNvSpPr>
            <a:spLocks/>
          </p:cNvSpPr>
          <p:nvPr/>
        </p:nvSpPr>
        <p:spPr bwMode="auto">
          <a:xfrm>
            <a:off x="5746750" y="4668838"/>
            <a:ext cx="46038" cy="219075"/>
          </a:xfrm>
          <a:custGeom>
            <a:avLst/>
            <a:gdLst>
              <a:gd name="T0" fmla="*/ 2147483646 w 29"/>
              <a:gd name="T1" fmla="*/ 2147483646 h 138"/>
              <a:gd name="T2" fmla="*/ 2147483646 w 29"/>
              <a:gd name="T3" fmla="*/ 2147483646 h 138"/>
              <a:gd name="T4" fmla="*/ 2147483646 w 29"/>
              <a:gd name="T5" fmla="*/ 2147483646 h 138"/>
              <a:gd name="T6" fmla="*/ 2147483646 w 29"/>
              <a:gd name="T7" fmla="*/ 2147483646 h 138"/>
              <a:gd name="T8" fmla="*/ 2147483646 w 29"/>
              <a:gd name="T9" fmla="*/ 2147483646 h 138"/>
              <a:gd name="T10" fmla="*/ 2147483646 w 29"/>
              <a:gd name="T11" fmla="*/ 2147483646 h 138"/>
              <a:gd name="T12" fmla="*/ 2147483646 w 29"/>
              <a:gd name="T13" fmla="*/ 2147483646 h 138"/>
              <a:gd name="T14" fmla="*/ 2147483646 w 29"/>
              <a:gd name="T15" fmla="*/ 2147483646 h 138"/>
              <a:gd name="T16" fmla="*/ 2147483646 w 29"/>
              <a:gd name="T17" fmla="*/ 2147483646 h 138"/>
              <a:gd name="T18" fmla="*/ 2147483646 w 29"/>
              <a:gd name="T19" fmla="*/ 2147483646 h 138"/>
              <a:gd name="T20" fmla="*/ 2147483646 w 29"/>
              <a:gd name="T21" fmla="*/ 2147483646 h 138"/>
              <a:gd name="T22" fmla="*/ 2147483646 w 29"/>
              <a:gd name="T23" fmla="*/ 2147483646 h 138"/>
              <a:gd name="T24" fmla="*/ 2147483646 w 29"/>
              <a:gd name="T25" fmla="*/ 2147483646 h 138"/>
              <a:gd name="T26" fmla="*/ 2147483646 w 29"/>
              <a:gd name="T27" fmla="*/ 2147483646 h 138"/>
              <a:gd name="T28" fmla="*/ 2147483646 w 29"/>
              <a:gd name="T29" fmla="*/ 2147483646 h 138"/>
              <a:gd name="T30" fmla="*/ 2147483646 w 29"/>
              <a:gd name="T31" fmla="*/ 2147483646 h 138"/>
              <a:gd name="T32" fmla="*/ 2147483646 w 29"/>
              <a:gd name="T33" fmla="*/ 2147483646 h 138"/>
              <a:gd name="T34" fmla="*/ 2147483646 w 29"/>
              <a:gd name="T35" fmla="*/ 0 h 138"/>
              <a:gd name="T36" fmla="*/ 2147483646 w 29"/>
              <a:gd name="T37" fmla="*/ 0 h 138"/>
              <a:gd name="T38" fmla="*/ 2147483646 w 29"/>
              <a:gd name="T39" fmla="*/ 2147483646 h 138"/>
              <a:gd name="T40" fmla="*/ 2147483646 w 29"/>
              <a:gd name="T41" fmla="*/ 2147483646 h 138"/>
              <a:gd name="T42" fmla="*/ 2147483646 w 29"/>
              <a:gd name="T43" fmla="*/ 2147483646 h 138"/>
              <a:gd name="T44" fmla="*/ 2147483646 w 29"/>
              <a:gd name="T45" fmla="*/ 2147483646 h 138"/>
              <a:gd name="T46" fmla="*/ 2147483646 w 29"/>
              <a:gd name="T47" fmla="*/ 2147483646 h 138"/>
              <a:gd name="T48" fmla="*/ 2147483646 w 29"/>
              <a:gd name="T49" fmla="*/ 2147483646 h 138"/>
              <a:gd name="T50" fmla="*/ 2147483646 w 29"/>
              <a:gd name="T51" fmla="*/ 2147483646 h 138"/>
              <a:gd name="T52" fmla="*/ 2147483646 w 29"/>
              <a:gd name="T53" fmla="*/ 2147483646 h 138"/>
              <a:gd name="T54" fmla="*/ 2147483646 w 29"/>
              <a:gd name="T55" fmla="*/ 2147483646 h 138"/>
              <a:gd name="T56" fmla="*/ 2147483646 w 29"/>
              <a:gd name="T57" fmla="*/ 2147483646 h 138"/>
              <a:gd name="T58" fmla="*/ 2147483646 w 29"/>
              <a:gd name="T59" fmla="*/ 2147483646 h 138"/>
              <a:gd name="T60" fmla="*/ 2147483646 w 29"/>
              <a:gd name="T61" fmla="*/ 2147483646 h 138"/>
              <a:gd name="T62" fmla="*/ 2147483646 w 29"/>
              <a:gd name="T63" fmla="*/ 2147483646 h 138"/>
              <a:gd name="T64" fmla="*/ 2147483646 w 29"/>
              <a:gd name="T65" fmla="*/ 2147483646 h 138"/>
              <a:gd name="T66" fmla="*/ 2147483646 w 29"/>
              <a:gd name="T67" fmla="*/ 2147483646 h 138"/>
              <a:gd name="T68" fmla="*/ 0 w 29"/>
              <a:gd name="T69" fmla="*/ 2147483646 h 138"/>
              <a:gd name="T70" fmla="*/ 2147483646 w 29"/>
              <a:gd name="T71" fmla="*/ 2147483646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38">
                <a:moveTo>
                  <a:pt x="3" y="137"/>
                </a:moveTo>
                <a:lnTo>
                  <a:pt x="3" y="137"/>
                </a:lnTo>
                <a:lnTo>
                  <a:pt x="9" y="128"/>
                </a:lnTo>
                <a:lnTo>
                  <a:pt x="14" y="119"/>
                </a:lnTo>
                <a:lnTo>
                  <a:pt x="18" y="110"/>
                </a:lnTo>
                <a:lnTo>
                  <a:pt x="21" y="101"/>
                </a:lnTo>
                <a:lnTo>
                  <a:pt x="23" y="93"/>
                </a:lnTo>
                <a:lnTo>
                  <a:pt x="25" y="85"/>
                </a:lnTo>
                <a:lnTo>
                  <a:pt x="26" y="77"/>
                </a:lnTo>
                <a:lnTo>
                  <a:pt x="27" y="70"/>
                </a:lnTo>
                <a:lnTo>
                  <a:pt x="28" y="62"/>
                </a:lnTo>
                <a:lnTo>
                  <a:pt x="28" y="54"/>
                </a:lnTo>
                <a:lnTo>
                  <a:pt x="28" y="46"/>
                </a:lnTo>
                <a:lnTo>
                  <a:pt x="27" y="37"/>
                </a:lnTo>
                <a:lnTo>
                  <a:pt x="26" y="29"/>
                </a:lnTo>
                <a:lnTo>
                  <a:pt x="25" y="20"/>
                </a:lnTo>
                <a:lnTo>
                  <a:pt x="25" y="10"/>
                </a:lnTo>
                <a:lnTo>
                  <a:pt x="24" y="0"/>
                </a:lnTo>
                <a:lnTo>
                  <a:pt x="20" y="0"/>
                </a:lnTo>
                <a:lnTo>
                  <a:pt x="21" y="10"/>
                </a:lnTo>
                <a:lnTo>
                  <a:pt x="21" y="20"/>
                </a:lnTo>
                <a:lnTo>
                  <a:pt x="22" y="29"/>
                </a:lnTo>
                <a:lnTo>
                  <a:pt x="23" y="37"/>
                </a:lnTo>
                <a:lnTo>
                  <a:pt x="24" y="46"/>
                </a:lnTo>
                <a:lnTo>
                  <a:pt x="24" y="54"/>
                </a:lnTo>
                <a:lnTo>
                  <a:pt x="24" y="62"/>
                </a:lnTo>
                <a:lnTo>
                  <a:pt x="23" y="70"/>
                </a:lnTo>
                <a:lnTo>
                  <a:pt x="22" y="77"/>
                </a:lnTo>
                <a:lnTo>
                  <a:pt x="21" y="84"/>
                </a:lnTo>
                <a:lnTo>
                  <a:pt x="19" y="92"/>
                </a:lnTo>
                <a:lnTo>
                  <a:pt x="17" y="100"/>
                </a:lnTo>
                <a:lnTo>
                  <a:pt x="14" y="108"/>
                </a:lnTo>
                <a:lnTo>
                  <a:pt x="10" y="117"/>
                </a:lnTo>
                <a:lnTo>
                  <a:pt x="5" y="126"/>
                </a:lnTo>
                <a:lnTo>
                  <a:pt x="0" y="135"/>
                </a:lnTo>
                <a:lnTo>
                  <a:pt x="3" y="1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7" name="Freeform 72">
            <a:extLst>
              <a:ext uri="{FF2B5EF4-FFF2-40B4-BE49-F238E27FC236}">
                <a16:creationId xmlns:a16="http://schemas.microsoft.com/office/drawing/2014/main" id="{8A21D04C-9DFE-4C20-F3E1-946096DF38A8}"/>
              </a:ext>
            </a:extLst>
          </p:cNvPr>
          <p:cNvSpPr>
            <a:spLocks/>
          </p:cNvSpPr>
          <p:nvPr/>
        </p:nvSpPr>
        <p:spPr bwMode="auto">
          <a:xfrm>
            <a:off x="5635625" y="4883150"/>
            <a:ext cx="117475" cy="263525"/>
          </a:xfrm>
          <a:custGeom>
            <a:avLst/>
            <a:gdLst>
              <a:gd name="T0" fmla="*/ 0 w 74"/>
              <a:gd name="T1" fmla="*/ 2147483646 h 166"/>
              <a:gd name="T2" fmla="*/ 2147483646 w 74"/>
              <a:gd name="T3" fmla="*/ 2147483646 h 166"/>
              <a:gd name="T4" fmla="*/ 2147483646 w 74"/>
              <a:gd name="T5" fmla="*/ 2147483646 h 166"/>
              <a:gd name="T6" fmla="*/ 2147483646 w 74"/>
              <a:gd name="T7" fmla="*/ 2147483646 h 166"/>
              <a:gd name="T8" fmla="*/ 2147483646 w 74"/>
              <a:gd name="T9" fmla="*/ 2147483646 h 166"/>
              <a:gd name="T10" fmla="*/ 2147483646 w 74"/>
              <a:gd name="T11" fmla="*/ 2147483646 h 166"/>
              <a:gd name="T12" fmla="*/ 2147483646 w 74"/>
              <a:gd name="T13" fmla="*/ 2147483646 h 166"/>
              <a:gd name="T14" fmla="*/ 2147483646 w 74"/>
              <a:gd name="T15" fmla="*/ 2147483646 h 166"/>
              <a:gd name="T16" fmla="*/ 2147483646 w 74"/>
              <a:gd name="T17" fmla="*/ 2147483646 h 166"/>
              <a:gd name="T18" fmla="*/ 2147483646 w 74"/>
              <a:gd name="T19" fmla="*/ 2147483646 h 166"/>
              <a:gd name="T20" fmla="*/ 2147483646 w 74"/>
              <a:gd name="T21" fmla="*/ 2147483646 h 166"/>
              <a:gd name="T22" fmla="*/ 2147483646 w 74"/>
              <a:gd name="T23" fmla="*/ 2147483646 h 166"/>
              <a:gd name="T24" fmla="*/ 2147483646 w 74"/>
              <a:gd name="T25" fmla="*/ 2147483646 h 166"/>
              <a:gd name="T26" fmla="*/ 2147483646 w 74"/>
              <a:gd name="T27" fmla="*/ 2147483646 h 166"/>
              <a:gd name="T28" fmla="*/ 2147483646 w 74"/>
              <a:gd name="T29" fmla="*/ 2147483646 h 166"/>
              <a:gd name="T30" fmla="*/ 2147483646 w 74"/>
              <a:gd name="T31" fmla="*/ 2147483646 h 166"/>
              <a:gd name="T32" fmla="*/ 2147483646 w 74"/>
              <a:gd name="T33" fmla="*/ 2147483646 h 166"/>
              <a:gd name="T34" fmla="*/ 2147483646 w 74"/>
              <a:gd name="T35" fmla="*/ 2147483646 h 166"/>
              <a:gd name="T36" fmla="*/ 2147483646 w 74"/>
              <a:gd name="T37" fmla="*/ 0 h 166"/>
              <a:gd name="T38" fmla="*/ 2147483646 w 74"/>
              <a:gd name="T39" fmla="*/ 2147483646 h 166"/>
              <a:gd name="T40" fmla="*/ 2147483646 w 74"/>
              <a:gd name="T41" fmla="*/ 2147483646 h 166"/>
              <a:gd name="T42" fmla="*/ 2147483646 w 74"/>
              <a:gd name="T43" fmla="*/ 2147483646 h 166"/>
              <a:gd name="T44" fmla="*/ 2147483646 w 74"/>
              <a:gd name="T45" fmla="*/ 2147483646 h 166"/>
              <a:gd name="T46" fmla="*/ 2147483646 w 74"/>
              <a:gd name="T47" fmla="*/ 2147483646 h 166"/>
              <a:gd name="T48" fmla="*/ 2147483646 w 74"/>
              <a:gd name="T49" fmla="*/ 2147483646 h 166"/>
              <a:gd name="T50" fmla="*/ 2147483646 w 74"/>
              <a:gd name="T51" fmla="*/ 2147483646 h 166"/>
              <a:gd name="T52" fmla="*/ 2147483646 w 74"/>
              <a:gd name="T53" fmla="*/ 2147483646 h 166"/>
              <a:gd name="T54" fmla="*/ 2147483646 w 74"/>
              <a:gd name="T55" fmla="*/ 2147483646 h 166"/>
              <a:gd name="T56" fmla="*/ 2147483646 w 74"/>
              <a:gd name="T57" fmla="*/ 2147483646 h 166"/>
              <a:gd name="T58" fmla="*/ 2147483646 w 74"/>
              <a:gd name="T59" fmla="*/ 2147483646 h 166"/>
              <a:gd name="T60" fmla="*/ 2147483646 w 74"/>
              <a:gd name="T61" fmla="*/ 2147483646 h 166"/>
              <a:gd name="T62" fmla="*/ 2147483646 w 74"/>
              <a:gd name="T63" fmla="*/ 2147483646 h 166"/>
              <a:gd name="T64" fmla="*/ 2147483646 w 74"/>
              <a:gd name="T65" fmla="*/ 2147483646 h 166"/>
              <a:gd name="T66" fmla="*/ 2147483646 w 74"/>
              <a:gd name="T67" fmla="*/ 2147483646 h 166"/>
              <a:gd name="T68" fmla="*/ 0 w 74"/>
              <a:gd name="T69" fmla="*/ 2147483646 h 166"/>
              <a:gd name="T70" fmla="*/ 2147483646 w 74"/>
              <a:gd name="T71" fmla="*/ 2147483646 h 166"/>
              <a:gd name="T72" fmla="*/ 0 w 74"/>
              <a:gd name="T73" fmla="*/ 2147483646 h 1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166">
                <a:moveTo>
                  <a:pt x="0" y="163"/>
                </a:moveTo>
                <a:lnTo>
                  <a:pt x="3" y="165"/>
                </a:lnTo>
                <a:lnTo>
                  <a:pt x="9" y="157"/>
                </a:lnTo>
                <a:lnTo>
                  <a:pt x="14" y="148"/>
                </a:lnTo>
                <a:lnTo>
                  <a:pt x="19" y="138"/>
                </a:lnTo>
                <a:lnTo>
                  <a:pt x="24" y="128"/>
                </a:lnTo>
                <a:lnTo>
                  <a:pt x="28" y="117"/>
                </a:lnTo>
                <a:lnTo>
                  <a:pt x="32" y="106"/>
                </a:lnTo>
                <a:lnTo>
                  <a:pt x="36" y="95"/>
                </a:lnTo>
                <a:lnTo>
                  <a:pt x="40" y="84"/>
                </a:lnTo>
                <a:lnTo>
                  <a:pt x="44" y="73"/>
                </a:lnTo>
                <a:lnTo>
                  <a:pt x="48" y="62"/>
                </a:lnTo>
                <a:lnTo>
                  <a:pt x="52" y="51"/>
                </a:lnTo>
                <a:lnTo>
                  <a:pt x="56" y="40"/>
                </a:lnTo>
                <a:lnTo>
                  <a:pt x="60" y="30"/>
                </a:lnTo>
                <a:lnTo>
                  <a:pt x="64" y="20"/>
                </a:lnTo>
                <a:lnTo>
                  <a:pt x="69" y="11"/>
                </a:lnTo>
                <a:lnTo>
                  <a:pt x="73" y="2"/>
                </a:lnTo>
                <a:lnTo>
                  <a:pt x="70" y="0"/>
                </a:lnTo>
                <a:lnTo>
                  <a:pt x="65" y="9"/>
                </a:lnTo>
                <a:lnTo>
                  <a:pt x="60" y="18"/>
                </a:lnTo>
                <a:lnTo>
                  <a:pt x="56" y="28"/>
                </a:lnTo>
                <a:lnTo>
                  <a:pt x="52" y="40"/>
                </a:lnTo>
                <a:lnTo>
                  <a:pt x="48" y="50"/>
                </a:lnTo>
                <a:lnTo>
                  <a:pt x="44" y="61"/>
                </a:lnTo>
                <a:lnTo>
                  <a:pt x="40" y="72"/>
                </a:lnTo>
                <a:lnTo>
                  <a:pt x="36" y="83"/>
                </a:lnTo>
                <a:lnTo>
                  <a:pt x="32" y="94"/>
                </a:lnTo>
                <a:lnTo>
                  <a:pt x="28" y="105"/>
                </a:lnTo>
                <a:lnTo>
                  <a:pt x="24" y="116"/>
                </a:lnTo>
                <a:lnTo>
                  <a:pt x="20" y="126"/>
                </a:lnTo>
                <a:lnTo>
                  <a:pt x="15" y="136"/>
                </a:lnTo>
                <a:lnTo>
                  <a:pt x="10" y="146"/>
                </a:lnTo>
                <a:lnTo>
                  <a:pt x="6" y="155"/>
                </a:lnTo>
                <a:lnTo>
                  <a:pt x="0" y="163"/>
                </a:lnTo>
                <a:lnTo>
                  <a:pt x="3" y="165"/>
                </a:lnTo>
                <a:lnTo>
                  <a:pt x="0" y="16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8" name="Freeform 73">
            <a:extLst>
              <a:ext uri="{FF2B5EF4-FFF2-40B4-BE49-F238E27FC236}">
                <a16:creationId xmlns:a16="http://schemas.microsoft.com/office/drawing/2014/main" id="{B1B752D5-4E73-B16F-3058-97BC4769C039}"/>
              </a:ext>
            </a:extLst>
          </p:cNvPr>
          <p:cNvSpPr>
            <a:spLocks/>
          </p:cNvSpPr>
          <p:nvPr/>
        </p:nvSpPr>
        <p:spPr bwMode="auto">
          <a:xfrm>
            <a:off x="5613400" y="5141913"/>
            <a:ext cx="30163" cy="26987"/>
          </a:xfrm>
          <a:custGeom>
            <a:avLst/>
            <a:gdLst>
              <a:gd name="T0" fmla="*/ 0 w 19"/>
              <a:gd name="T1" fmla="*/ 2147483646 h 17"/>
              <a:gd name="T2" fmla="*/ 0 w 19"/>
              <a:gd name="T3" fmla="*/ 2147483646 h 17"/>
              <a:gd name="T4" fmla="*/ 2147483646 w 19"/>
              <a:gd name="T5" fmla="*/ 2147483646 h 17"/>
              <a:gd name="T6" fmla="*/ 2147483646 w 19"/>
              <a:gd name="T7" fmla="*/ 2147483646 h 17"/>
              <a:gd name="T8" fmla="*/ 2147483646 w 19"/>
              <a:gd name="T9" fmla="*/ 2147483646 h 17"/>
              <a:gd name="T10" fmla="*/ 2147483646 w 19"/>
              <a:gd name="T11" fmla="*/ 2147483646 h 17"/>
              <a:gd name="T12" fmla="*/ 2147483646 w 19"/>
              <a:gd name="T13" fmla="*/ 2147483646 h 17"/>
              <a:gd name="T14" fmla="*/ 2147483646 w 19"/>
              <a:gd name="T15" fmla="*/ 2147483646 h 17"/>
              <a:gd name="T16" fmla="*/ 2147483646 w 19"/>
              <a:gd name="T17" fmla="*/ 0 h 17"/>
              <a:gd name="T18" fmla="*/ 2147483646 w 19"/>
              <a:gd name="T19" fmla="*/ 2147483646 h 17"/>
              <a:gd name="T20" fmla="*/ 2147483646 w 19"/>
              <a:gd name="T21" fmla="*/ 0 h 17"/>
              <a:gd name="T22" fmla="*/ 2147483646 w 19"/>
              <a:gd name="T23" fmla="*/ 0 h 17"/>
              <a:gd name="T24" fmla="*/ 2147483646 w 19"/>
              <a:gd name="T25" fmla="*/ 0 h 17"/>
              <a:gd name="T26" fmla="*/ 2147483646 w 19"/>
              <a:gd name="T27" fmla="*/ 2147483646 h 17"/>
              <a:gd name="T28" fmla="*/ 2147483646 w 19"/>
              <a:gd name="T29" fmla="*/ 2147483646 h 17"/>
              <a:gd name="T30" fmla="*/ 2147483646 w 19"/>
              <a:gd name="T31" fmla="*/ 2147483646 h 17"/>
              <a:gd name="T32" fmla="*/ 2147483646 w 19"/>
              <a:gd name="T33" fmla="*/ 2147483646 h 17"/>
              <a:gd name="T34" fmla="*/ 2147483646 w 19"/>
              <a:gd name="T35" fmla="*/ 2147483646 h 17"/>
              <a:gd name="T36" fmla="*/ 2147483646 w 19"/>
              <a:gd name="T37" fmla="*/ 2147483646 h 17"/>
              <a:gd name="T38" fmla="*/ 0 w 19"/>
              <a:gd name="T39" fmla="*/ 214748364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17">
                <a:moveTo>
                  <a:pt x="0" y="12"/>
                </a:moveTo>
                <a:lnTo>
                  <a:pt x="0" y="12"/>
                </a:lnTo>
                <a:lnTo>
                  <a:pt x="3" y="16"/>
                </a:lnTo>
                <a:lnTo>
                  <a:pt x="7" y="16"/>
                </a:lnTo>
                <a:lnTo>
                  <a:pt x="10" y="14"/>
                </a:lnTo>
                <a:lnTo>
                  <a:pt x="13" y="10"/>
                </a:lnTo>
                <a:lnTo>
                  <a:pt x="14" y="8"/>
                </a:lnTo>
                <a:lnTo>
                  <a:pt x="16" y="4"/>
                </a:lnTo>
                <a:lnTo>
                  <a:pt x="14" y="0"/>
                </a:lnTo>
                <a:lnTo>
                  <a:pt x="17" y="4"/>
                </a:lnTo>
                <a:lnTo>
                  <a:pt x="18" y="0"/>
                </a:lnTo>
                <a:lnTo>
                  <a:pt x="14" y="0"/>
                </a:lnTo>
                <a:lnTo>
                  <a:pt x="13" y="0"/>
                </a:lnTo>
                <a:lnTo>
                  <a:pt x="11" y="4"/>
                </a:lnTo>
                <a:lnTo>
                  <a:pt x="8" y="6"/>
                </a:lnTo>
                <a:lnTo>
                  <a:pt x="6" y="8"/>
                </a:lnTo>
                <a:lnTo>
                  <a:pt x="4" y="8"/>
                </a:lnTo>
                <a:lnTo>
                  <a:pt x="3" y="6"/>
                </a:lnTo>
                <a:lnTo>
                  <a:pt x="2" y="6"/>
                </a:lnTo>
                <a:lnTo>
                  <a:pt x="0" y="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39" name="Freeform 74">
            <a:extLst>
              <a:ext uri="{FF2B5EF4-FFF2-40B4-BE49-F238E27FC236}">
                <a16:creationId xmlns:a16="http://schemas.microsoft.com/office/drawing/2014/main" id="{1B53E247-8024-08D9-CFF1-333CB3E8424C}"/>
              </a:ext>
            </a:extLst>
          </p:cNvPr>
          <p:cNvSpPr>
            <a:spLocks/>
          </p:cNvSpPr>
          <p:nvPr/>
        </p:nvSpPr>
        <p:spPr bwMode="auto">
          <a:xfrm>
            <a:off x="5607050" y="4943475"/>
            <a:ext cx="49213" cy="209550"/>
          </a:xfrm>
          <a:custGeom>
            <a:avLst/>
            <a:gdLst>
              <a:gd name="T0" fmla="*/ 2147483646 w 31"/>
              <a:gd name="T1" fmla="*/ 2147483646 h 132"/>
              <a:gd name="T2" fmla="*/ 2147483646 w 31"/>
              <a:gd name="T3" fmla="*/ 2147483646 h 132"/>
              <a:gd name="T4" fmla="*/ 2147483646 w 31"/>
              <a:gd name="T5" fmla="*/ 2147483646 h 132"/>
              <a:gd name="T6" fmla="*/ 2147483646 w 31"/>
              <a:gd name="T7" fmla="*/ 2147483646 h 132"/>
              <a:gd name="T8" fmla="*/ 2147483646 w 31"/>
              <a:gd name="T9" fmla="*/ 2147483646 h 132"/>
              <a:gd name="T10" fmla="*/ 2147483646 w 31"/>
              <a:gd name="T11" fmla="*/ 2147483646 h 132"/>
              <a:gd name="T12" fmla="*/ 2147483646 w 31"/>
              <a:gd name="T13" fmla="*/ 2147483646 h 132"/>
              <a:gd name="T14" fmla="*/ 2147483646 w 31"/>
              <a:gd name="T15" fmla="*/ 2147483646 h 132"/>
              <a:gd name="T16" fmla="*/ 2147483646 w 31"/>
              <a:gd name="T17" fmla="*/ 2147483646 h 132"/>
              <a:gd name="T18" fmla="*/ 2147483646 w 31"/>
              <a:gd name="T19" fmla="*/ 2147483646 h 132"/>
              <a:gd name="T20" fmla="*/ 2147483646 w 31"/>
              <a:gd name="T21" fmla="*/ 2147483646 h 132"/>
              <a:gd name="T22" fmla="*/ 2147483646 w 31"/>
              <a:gd name="T23" fmla="*/ 2147483646 h 132"/>
              <a:gd name="T24" fmla="*/ 2147483646 w 31"/>
              <a:gd name="T25" fmla="*/ 2147483646 h 132"/>
              <a:gd name="T26" fmla="*/ 2147483646 w 31"/>
              <a:gd name="T27" fmla="*/ 2147483646 h 132"/>
              <a:gd name="T28" fmla="*/ 0 w 31"/>
              <a:gd name="T29" fmla="*/ 2147483646 h 132"/>
              <a:gd name="T30" fmla="*/ 0 w 31"/>
              <a:gd name="T31" fmla="*/ 2147483646 h 132"/>
              <a:gd name="T32" fmla="*/ 2147483646 w 31"/>
              <a:gd name="T33" fmla="*/ 2147483646 h 132"/>
              <a:gd name="T34" fmla="*/ 2147483646 w 31"/>
              <a:gd name="T35" fmla="*/ 2147483646 h 132"/>
              <a:gd name="T36" fmla="*/ 2147483646 w 31"/>
              <a:gd name="T37" fmla="*/ 2147483646 h 132"/>
              <a:gd name="T38" fmla="*/ 2147483646 w 31"/>
              <a:gd name="T39" fmla="*/ 2147483646 h 132"/>
              <a:gd name="T40" fmla="*/ 2147483646 w 31"/>
              <a:gd name="T41" fmla="*/ 2147483646 h 132"/>
              <a:gd name="T42" fmla="*/ 2147483646 w 31"/>
              <a:gd name="T43" fmla="*/ 2147483646 h 132"/>
              <a:gd name="T44" fmla="*/ 2147483646 w 31"/>
              <a:gd name="T45" fmla="*/ 2147483646 h 132"/>
              <a:gd name="T46" fmla="*/ 2147483646 w 31"/>
              <a:gd name="T47" fmla="*/ 2147483646 h 132"/>
              <a:gd name="T48" fmla="*/ 2147483646 w 31"/>
              <a:gd name="T49" fmla="*/ 2147483646 h 132"/>
              <a:gd name="T50" fmla="*/ 2147483646 w 31"/>
              <a:gd name="T51" fmla="*/ 2147483646 h 132"/>
              <a:gd name="T52" fmla="*/ 2147483646 w 31"/>
              <a:gd name="T53" fmla="*/ 2147483646 h 132"/>
              <a:gd name="T54" fmla="*/ 2147483646 w 31"/>
              <a:gd name="T55" fmla="*/ 2147483646 h 132"/>
              <a:gd name="T56" fmla="*/ 2147483646 w 31"/>
              <a:gd name="T57" fmla="*/ 2147483646 h 132"/>
              <a:gd name="T58" fmla="*/ 2147483646 w 31"/>
              <a:gd name="T59" fmla="*/ 2147483646 h 132"/>
              <a:gd name="T60" fmla="*/ 2147483646 w 31"/>
              <a:gd name="T61" fmla="*/ 2147483646 h 132"/>
              <a:gd name="T62" fmla="*/ 2147483646 w 31"/>
              <a:gd name="T63" fmla="*/ 2147483646 h 132"/>
              <a:gd name="T64" fmla="*/ 2147483646 w 31"/>
              <a:gd name="T65" fmla="*/ 2147483646 h 132"/>
              <a:gd name="T66" fmla="*/ 2147483646 w 31"/>
              <a:gd name="T67" fmla="*/ 2147483646 h 132"/>
              <a:gd name="T68" fmla="*/ 2147483646 w 31"/>
              <a:gd name="T69" fmla="*/ 2147483646 h 132"/>
              <a:gd name="T70" fmla="*/ 2147483646 w 31"/>
              <a:gd name="T71" fmla="*/ 2147483646 h 132"/>
              <a:gd name="T72" fmla="*/ 2147483646 w 31"/>
              <a:gd name="T73" fmla="*/ 2147483646 h 132"/>
              <a:gd name="T74" fmla="*/ 2147483646 w 31"/>
              <a:gd name="T75" fmla="*/ 0 h 132"/>
              <a:gd name="T76" fmla="*/ 2147483646 w 31"/>
              <a:gd name="T77" fmla="*/ 2147483646 h 132"/>
              <a:gd name="T78" fmla="*/ 2147483646 w 31"/>
              <a:gd name="T79" fmla="*/ 2147483646 h 1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1" h="132">
                <a:moveTo>
                  <a:pt x="30" y="7"/>
                </a:moveTo>
                <a:lnTo>
                  <a:pt x="26" y="7"/>
                </a:lnTo>
                <a:lnTo>
                  <a:pt x="27" y="13"/>
                </a:lnTo>
                <a:lnTo>
                  <a:pt x="26" y="20"/>
                </a:lnTo>
                <a:lnTo>
                  <a:pt x="24" y="28"/>
                </a:lnTo>
                <a:lnTo>
                  <a:pt x="22" y="37"/>
                </a:lnTo>
                <a:lnTo>
                  <a:pt x="20" y="46"/>
                </a:lnTo>
                <a:lnTo>
                  <a:pt x="16" y="56"/>
                </a:lnTo>
                <a:lnTo>
                  <a:pt x="13" y="66"/>
                </a:lnTo>
                <a:lnTo>
                  <a:pt x="10" y="76"/>
                </a:lnTo>
                <a:lnTo>
                  <a:pt x="7" y="85"/>
                </a:lnTo>
                <a:lnTo>
                  <a:pt x="4" y="94"/>
                </a:lnTo>
                <a:lnTo>
                  <a:pt x="2" y="102"/>
                </a:lnTo>
                <a:lnTo>
                  <a:pt x="1" y="110"/>
                </a:lnTo>
                <a:lnTo>
                  <a:pt x="0" y="117"/>
                </a:lnTo>
                <a:lnTo>
                  <a:pt x="0" y="123"/>
                </a:lnTo>
                <a:lnTo>
                  <a:pt x="1" y="127"/>
                </a:lnTo>
                <a:lnTo>
                  <a:pt x="4" y="131"/>
                </a:lnTo>
                <a:lnTo>
                  <a:pt x="6" y="128"/>
                </a:lnTo>
                <a:lnTo>
                  <a:pt x="4" y="125"/>
                </a:lnTo>
                <a:lnTo>
                  <a:pt x="3" y="122"/>
                </a:lnTo>
                <a:lnTo>
                  <a:pt x="3" y="117"/>
                </a:lnTo>
                <a:lnTo>
                  <a:pt x="4" y="111"/>
                </a:lnTo>
                <a:lnTo>
                  <a:pt x="6" y="103"/>
                </a:lnTo>
                <a:lnTo>
                  <a:pt x="8" y="95"/>
                </a:lnTo>
                <a:lnTo>
                  <a:pt x="11" y="86"/>
                </a:lnTo>
                <a:lnTo>
                  <a:pt x="14" y="76"/>
                </a:lnTo>
                <a:lnTo>
                  <a:pt x="17" y="67"/>
                </a:lnTo>
                <a:lnTo>
                  <a:pt x="20" y="57"/>
                </a:lnTo>
                <a:lnTo>
                  <a:pt x="23" y="47"/>
                </a:lnTo>
                <a:lnTo>
                  <a:pt x="26" y="38"/>
                </a:lnTo>
                <a:lnTo>
                  <a:pt x="28" y="29"/>
                </a:lnTo>
                <a:lnTo>
                  <a:pt x="30" y="20"/>
                </a:lnTo>
                <a:lnTo>
                  <a:pt x="30" y="13"/>
                </a:lnTo>
                <a:lnTo>
                  <a:pt x="30" y="6"/>
                </a:lnTo>
                <a:lnTo>
                  <a:pt x="26" y="5"/>
                </a:lnTo>
                <a:lnTo>
                  <a:pt x="30" y="6"/>
                </a:lnTo>
                <a:lnTo>
                  <a:pt x="29" y="0"/>
                </a:lnTo>
                <a:lnTo>
                  <a:pt x="26" y="5"/>
                </a:lnTo>
                <a:lnTo>
                  <a:pt x="30" y="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0" name="Freeform 75">
            <a:extLst>
              <a:ext uri="{FF2B5EF4-FFF2-40B4-BE49-F238E27FC236}">
                <a16:creationId xmlns:a16="http://schemas.microsoft.com/office/drawing/2014/main" id="{06954731-662D-F4F2-96C3-EF2AFCE7CF78}"/>
              </a:ext>
            </a:extLst>
          </p:cNvPr>
          <p:cNvSpPr>
            <a:spLocks/>
          </p:cNvSpPr>
          <p:nvPr/>
        </p:nvSpPr>
        <p:spPr bwMode="auto">
          <a:xfrm>
            <a:off x="5557838" y="4951413"/>
            <a:ext cx="98425" cy="242887"/>
          </a:xfrm>
          <a:custGeom>
            <a:avLst/>
            <a:gdLst>
              <a:gd name="T0" fmla="*/ 2147483646 w 62"/>
              <a:gd name="T1" fmla="*/ 2147483646 h 153"/>
              <a:gd name="T2" fmla="*/ 2147483646 w 62"/>
              <a:gd name="T3" fmla="*/ 2147483646 h 153"/>
              <a:gd name="T4" fmla="*/ 2147483646 w 62"/>
              <a:gd name="T5" fmla="*/ 2147483646 h 153"/>
              <a:gd name="T6" fmla="*/ 2147483646 w 62"/>
              <a:gd name="T7" fmla="*/ 2147483646 h 153"/>
              <a:gd name="T8" fmla="*/ 2147483646 w 62"/>
              <a:gd name="T9" fmla="*/ 2147483646 h 153"/>
              <a:gd name="T10" fmla="*/ 2147483646 w 62"/>
              <a:gd name="T11" fmla="*/ 2147483646 h 153"/>
              <a:gd name="T12" fmla="*/ 2147483646 w 62"/>
              <a:gd name="T13" fmla="*/ 2147483646 h 153"/>
              <a:gd name="T14" fmla="*/ 2147483646 w 62"/>
              <a:gd name="T15" fmla="*/ 2147483646 h 153"/>
              <a:gd name="T16" fmla="*/ 2147483646 w 62"/>
              <a:gd name="T17" fmla="*/ 2147483646 h 153"/>
              <a:gd name="T18" fmla="*/ 2147483646 w 62"/>
              <a:gd name="T19" fmla="*/ 2147483646 h 153"/>
              <a:gd name="T20" fmla="*/ 2147483646 w 62"/>
              <a:gd name="T21" fmla="*/ 2147483646 h 153"/>
              <a:gd name="T22" fmla="*/ 2147483646 w 62"/>
              <a:gd name="T23" fmla="*/ 2147483646 h 153"/>
              <a:gd name="T24" fmla="*/ 2147483646 w 62"/>
              <a:gd name="T25" fmla="*/ 2147483646 h 153"/>
              <a:gd name="T26" fmla="*/ 2147483646 w 62"/>
              <a:gd name="T27" fmla="*/ 2147483646 h 153"/>
              <a:gd name="T28" fmla="*/ 2147483646 w 62"/>
              <a:gd name="T29" fmla="*/ 2147483646 h 153"/>
              <a:gd name="T30" fmla="*/ 2147483646 w 62"/>
              <a:gd name="T31" fmla="*/ 2147483646 h 153"/>
              <a:gd name="T32" fmla="*/ 2147483646 w 62"/>
              <a:gd name="T33" fmla="*/ 2147483646 h 153"/>
              <a:gd name="T34" fmla="*/ 2147483646 w 62"/>
              <a:gd name="T35" fmla="*/ 2147483646 h 153"/>
              <a:gd name="T36" fmla="*/ 2147483646 w 62"/>
              <a:gd name="T37" fmla="*/ 0 h 153"/>
              <a:gd name="T38" fmla="*/ 2147483646 w 62"/>
              <a:gd name="T39" fmla="*/ 2147483646 h 153"/>
              <a:gd name="T40" fmla="*/ 2147483646 w 62"/>
              <a:gd name="T41" fmla="*/ 2147483646 h 153"/>
              <a:gd name="T42" fmla="*/ 2147483646 w 62"/>
              <a:gd name="T43" fmla="*/ 2147483646 h 153"/>
              <a:gd name="T44" fmla="*/ 2147483646 w 62"/>
              <a:gd name="T45" fmla="*/ 2147483646 h 153"/>
              <a:gd name="T46" fmla="*/ 2147483646 w 62"/>
              <a:gd name="T47" fmla="*/ 2147483646 h 153"/>
              <a:gd name="T48" fmla="*/ 2147483646 w 62"/>
              <a:gd name="T49" fmla="*/ 2147483646 h 153"/>
              <a:gd name="T50" fmla="*/ 2147483646 w 62"/>
              <a:gd name="T51" fmla="*/ 2147483646 h 153"/>
              <a:gd name="T52" fmla="*/ 2147483646 w 62"/>
              <a:gd name="T53" fmla="*/ 2147483646 h 153"/>
              <a:gd name="T54" fmla="*/ 2147483646 w 62"/>
              <a:gd name="T55" fmla="*/ 2147483646 h 153"/>
              <a:gd name="T56" fmla="*/ 2147483646 w 62"/>
              <a:gd name="T57" fmla="*/ 2147483646 h 153"/>
              <a:gd name="T58" fmla="*/ 2147483646 w 62"/>
              <a:gd name="T59" fmla="*/ 2147483646 h 153"/>
              <a:gd name="T60" fmla="*/ 2147483646 w 62"/>
              <a:gd name="T61" fmla="*/ 2147483646 h 153"/>
              <a:gd name="T62" fmla="*/ 2147483646 w 62"/>
              <a:gd name="T63" fmla="*/ 2147483646 h 153"/>
              <a:gd name="T64" fmla="*/ 2147483646 w 62"/>
              <a:gd name="T65" fmla="*/ 2147483646 h 153"/>
              <a:gd name="T66" fmla="*/ 2147483646 w 62"/>
              <a:gd name="T67" fmla="*/ 2147483646 h 153"/>
              <a:gd name="T68" fmla="*/ 0 w 62"/>
              <a:gd name="T69" fmla="*/ 2147483646 h 153"/>
              <a:gd name="T70" fmla="*/ 2147483646 w 62"/>
              <a:gd name="T71" fmla="*/ 2147483646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3">
                <a:moveTo>
                  <a:pt x="1" y="152"/>
                </a:moveTo>
                <a:lnTo>
                  <a:pt x="1" y="152"/>
                </a:lnTo>
                <a:lnTo>
                  <a:pt x="5" y="150"/>
                </a:lnTo>
                <a:lnTo>
                  <a:pt x="10" y="146"/>
                </a:lnTo>
                <a:lnTo>
                  <a:pt x="14" y="140"/>
                </a:lnTo>
                <a:lnTo>
                  <a:pt x="18" y="133"/>
                </a:lnTo>
                <a:lnTo>
                  <a:pt x="22" y="124"/>
                </a:lnTo>
                <a:lnTo>
                  <a:pt x="25" y="115"/>
                </a:lnTo>
                <a:lnTo>
                  <a:pt x="29" y="104"/>
                </a:lnTo>
                <a:lnTo>
                  <a:pt x="32" y="93"/>
                </a:lnTo>
                <a:lnTo>
                  <a:pt x="36" y="81"/>
                </a:lnTo>
                <a:lnTo>
                  <a:pt x="39" y="68"/>
                </a:lnTo>
                <a:lnTo>
                  <a:pt x="43" y="56"/>
                </a:lnTo>
                <a:lnTo>
                  <a:pt x="46" y="44"/>
                </a:lnTo>
                <a:lnTo>
                  <a:pt x="50" y="32"/>
                </a:lnTo>
                <a:lnTo>
                  <a:pt x="54" y="21"/>
                </a:lnTo>
                <a:lnTo>
                  <a:pt x="57" y="11"/>
                </a:lnTo>
                <a:lnTo>
                  <a:pt x="61" y="2"/>
                </a:lnTo>
                <a:lnTo>
                  <a:pt x="57" y="0"/>
                </a:lnTo>
                <a:lnTo>
                  <a:pt x="53" y="10"/>
                </a:lnTo>
                <a:lnTo>
                  <a:pt x="50" y="20"/>
                </a:lnTo>
                <a:lnTo>
                  <a:pt x="46" y="31"/>
                </a:lnTo>
                <a:lnTo>
                  <a:pt x="42" y="43"/>
                </a:lnTo>
                <a:lnTo>
                  <a:pt x="39" y="55"/>
                </a:lnTo>
                <a:lnTo>
                  <a:pt x="35" y="67"/>
                </a:lnTo>
                <a:lnTo>
                  <a:pt x="32" y="80"/>
                </a:lnTo>
                <a:lnTo>
                  <a:pt x="29" y="91"/>
                </a:lnTo>
                <a:lnTo>
                  <a:pt x="25" y="103"/>
                </a:lnTo>
                <a:lnTo>
                  <a:pt x="22" y="113"/>
                </a:lnTo>
                <a:lnTo>
                  <a:pt x="18" y="122"/>
                </a:lnTo>
                <a:lnTo>
                  <a:pt x="14" y="131"/>
                </a:lnTo>
                <a:lnTo>
                  <a:pt x="10" y="138"/>
                </a:lnTo>
                <a:lnTo>
                  <a:pt x="7" y="144"/>
                </a:lnTo>
                <a:lnTo>
                  <a:pt x="3" y="147"/>
                </a:lnTo>
                <a:lnTo>
                  <a:pt x="0" y="148"/>
                </a:lnTo>
                <a:lnTo>
                  <a:pt x="1" y="1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1" name="Freeform 76">
            <a:extLst>
              <a:ext uri="{FF2B5EF4-FFF2-40B4-BE49-F238E27FC236}">
                <a16:creationId xmlns:a16="http://schemas.microsoft.com/office/drawing/2014/main" id="{55192615-68C6-28CE-0684-AE99150F9DF0}"/>
              </a:ext>
            </a:extLst>
          </p:cNvPr>
          <p:cNvSpPr>
            <a:spLocks/>
          </p:cNvSpPr>
          <p:nvPr/>
        </p:nvSpPr>
        <p:spPr bwMode="auto">
          <a:xfrm>
            <a:off x="5534025" y="5064125"/>
            <a:ext cx="28575" cy="130175"/>
          </a:xfrm>
          <a:custGeom>
            <a:avLst/>
            <a:gdLst>
              <a:gd name="T0" fmla="*/ 2147483646 w 18"/>
              <a:gd name="T1" fmla="*/ 0 h 82"/>
              <a:gd name="T2" fmla="*/ 2147483646 w 18"/>
              <a:gd name="T3" fmla="*/ 0 h 82"/>
              <a:gd name="T4" fmla="*/ 2147483646 w 18"/>
              <a:gd name="T5" fmla="*/ 2147483646 h 82"/>
              <a:gd name="T6" fmla="*/ 2147483646 w 18"/>
              <a:gd name="T7" fmla="*/ 2147483646 h 82"/>
              <a:gd name="T8" fmla="*/ 2147483646 w 18"/>
              <a:gd name="T9" fmla="*/ 2147483646 h 82"/>
              <a:gd name="T10" fmla="*/ 2147483646 w 18"/>
              <a:gd name="T11" fmla="*/ 2147483646 h 82"/>
              <a:gd name="T12" fmla="*/ 2147483646 w 18"/>
              <a:gd name="T13" fmla="*/ 2147483646 h 82"/>
              <a:gd name="T14" fmla="*/ 2147483646 w 18"/>
              <a:gd name="T15" fmla="*/ 2147483646 h 82"/>
              <a:gd name="T16" fmla="*/ 2147483646 w 18"/>
              <a:gd name="T17" fmla="*/ 2147483646 h 82"/>
              <a:gd name="T18" fmla="*/ 2147483646 w 18"/>
              <a:gd name="T19" fmla="*/ 2147483646 h 82"/>
              <a:gd name="T20" fmla="*/ 0 w 18"/>
              <a:gd name="T21" fmla="*/ 2147483646 h 82"/>
              <a:gd name="T22" fmla="*/ 0 w 18"/>
              <a:gd name="T23" fmla="*/ 2147483646 h 82"/>
              <a:gd name="T24" fmla="*/ 0 w 18"/>
              <a:gd name="T25" fmla="*/ 2147483646 h 82"/>
              <a:gd name="T26" fmla="*/ 2147483646 w 18"/>
              <a:gd name="T27" fmla="*/ 2147483646 h 82"/>
              <a:gd name="T28" fmla="*/ 2147483646 w 18"/>
              <a:gd name="T29" fmla="*/ 2147483646 h 82"/>
              <a:gd name="T30" fmla="*/ 2147483646 w 18"/>
              <a:gd name="T31" fmla="*/ 2147483646 h 82"/>
              <a:gd name="T32" fmla="*/ 2147483646 w 18"/>
              <a:gd name="T33" fmla="*/ 2147483646 h 82"/>
              <a:gd name="T34" fmla="*/ 2147483646 w 18"/>
              <a:gd name="T35" fmla="*/ 2147483646 h 82"/>
              <a:gd name="T36" fmla="*/ 2147483646 w 18"/>
              <a:gd name="T37" fmla="*/ 2147483646 h 82"/>
              <a:gd name="T38" fmla="*/ 2147483646 w 18"/>
              <a:gd name="T39" fmla="*/ 2147483646 h 82"/>
              <a:gd name="T40" fmla="*/ 2147483646 w 18"/>
              <a:gd name="T41" fmla="*/ 2147483646 h 82"/>
              <a:gd name="T42" fmla="*/ 2147483646 w 18"/>
              <a:gd name="T43" fmla="*/ 2147483646 h 82"/>
              <a:gd name="T44" fmla="*/ 2147483646 w 18"/>
              <a:gd name="T45" fmla="*/ 2147483646 h 82"/>
              <a:gd name="T46" fmla="*/ 2147483646 w 18"/>
              <a:gd name="T47" fmla="*/ 2147483646 h 82"/>
              <a:gd name="T48" fmla="*/ 2147483646 w 18"/>
              <a:gd name="T49" fmla="*/ 2147483646 h 82"/>
              <a:gd name="T50" fmla="*/ 2147483646 w 18"/>
              <a:gd name="T51" fmla="*/ 2147483646 h 82"/>
              <a:gd name="T52" fmla="*/ 2147483646 w 18"/>
              <a:gd name="T53" fmla="*/ 2147483646 h 82"/>
              <a:gd name="T54" fmla="*/ 2147483646 w 18"/>
              <a:gd name="T55" fmla="*/ 2147483646 h 82"/>
              <a:gd name="T56" fmla="*/ 2147483646 w 18"/>
              <a:gd name="T57" fmla="*/ 2147483646 h 82"/>
              <a:gd name="T58" fmla="*/ 2147483646 w 18"/>
              <a:gd name="T59" fmla="*/ 2147483646 h 82"/>
              <a:gd name="T60" fmla="*/ 2147483646 w 18"/>
              <a:gd name="T61" fmla="*/ 2147483646 h 82"/>
              <a:gd name="T62" fmla="*/ 2147483646 w 18"/>
              <a:gd name="T63" fmla="*/ 2147483646 h 82"/>
              <a:gd name="T64" fmla="*/ 2147483646 w 18"/>
              <a:gd name="T65" fmla="*/ 2147483646 h 82"/>
              <a:gd name="T66" fmla="*/ 2147483646 w 18"/>
              <a:gd name="T67" fmla="*/ 2147483646 h 82"/>
              <a:gd name="T68" fmla="*/ 2147483646 w 18"/>
              <a:gd name="T69" fmla="*/ 2147483646 h 82"/>
              <a:gd name="T70" fmla="*/ 2147483646 w 18"/>
              <a:gd name="T71" fmla="*/ 0 h 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 h="82">
                <a:moveTo>
                  <a:pt x="13" y="0"/>
                </a:moveTo>
                <a:lnTo>
                  <a:pt x="13" y="0"/>
                </a:lnTo>
                <a:lnTo>
                  <a:pt x="12" y="5"/>
                </a:lnTo>
                <a:lnTo>
                  <a:pt x="11" y="11"/>
                </a:lnTo>
                <a:lnTo>
                  <a:pt x="9" y="17"/>
                </a:lnTo>
                <a:lnTo>
                  <a:pt x="7" y="24"/>
                </a:lnTo>
                <a:lnTo>
                  <a:pt x="5" y="31"/>
                </a:lnTo>
                <a:lnTo>
                  <a:pt x="4" y="37"/>
                </a:lnTo>
                <a:lnTo>
                  <a:pt x="3" y="44"/>
                </a:lnTo>
                <a:lnTo>
                  <a:pt x="1" y="51"/>
                </a:lnTo>
                <a:lnTo>
                  <a:pt x="0" y="57"/>
                </a:lnTo>
                <a:lnTo>
                  <a:pt x="0" y="63"/>
                </a:lnTo>
                <a:lnTo>
                  <a:pt x="0" y="68"/>
                </a:lnTo>
                <a:lnTo>
                  <a:pt x="1" y="73"/>
                </a:lnTo>
                <a:lnTo>
                  <a:pt x="3" y="77"/>
                </a:lnTo>
                <a:lnTo>
                  <a:pt x="7" y="80"/>
                </a:lnTo>
                <a:lnTo>
                  <a:pt x="11" y="81"/>
                </a:lnTo>
                <a:lnTo>
                  <a:pt x="16" y="81"/>
                </a:lnTo>
                <a:lnTo>
                  <a:pt x="15" y="77"/>
                </a:lnTo>
                <a:lnTo>
                  <a:pt x="11" y="77"/>
                </a:lnTo>
                <a:lnTo>
                  <a:pt x="8" y="77"/>
                </a:lnTo>
                <a:lnTo>
                  <a:pt x="7" y="75"/>
                </a:lnTo>
                <a:lnTo>
                  <a:pt x="5" y="72"/>
                </a:lnTo>
                <a:lnTo>
                  <a:pt x="4" y="68"/>
                </a:lnTo>
                <a:lnTo>
                  <a:pt x="4" y="63"/>
                </a:lnTo>
                <a:lnTo>
                  <a:pt x="4" y="57"/>
                </a:lnTo>
                <a:lnTo>
                  <a:pt x="5" y="51"/>
                </a:lnTo>
                <a:lnTo>
                  <a:pt x="7" y="45"/>
                </a:lnTo>
                <a:lnTo>
                  <a:pt x="8" y="38"/>
                </a:lnTo>
                <a:lnTo>
                  <a:pt x="9" y="32"/>
                </a:lnTo>
                <a:lnTo>
                  <a:pt x="11" y="25"/>
                </a:lnTo>
                <a:lnTo>
                  <a:pt x="13" y="18"/>
                </a:lnTo>
                <a:lnTo>
                  <a:pt x="15" y="12"/>
                </a:lnTo>
                <a:lnTo>
                  <a:pt x="16" y="6"/>
                </a:lnTo>
                <a:lnTo>
                  <a:pt x="17" y="1"/>
                </a:lnTo>
                <a:lnTo>
                  <a:pt x="1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2" name="Freeform 77">
            <a:extLst>
              <a:ext uri="{FF2B5EF4-FFF2-40B4-BE49-F238E27FC236}">
                <a16:creationId xmlns:a16="http://schemas.microsoft.com/office/drawing/2014/main" id="{22A3A4E1-E78C-50D7-665D-813F8A08C41B}"/>
              </a:ext>
            </a:extLst>
          </p:cNvPr>
          <p:cNvSpPr>
            <a:spLocks/>
          </p:cNvSpPr>
          <p:nvPr/>
        </p:nvSpPr>
        <p:spPr bwMode="auto">
          <a:xfrm>
            <a:off x="5554663" y="4945063"/>
            <a:ext cx="42862" cy="122237"/>
          </a:xfrm>
          <a:custGeom>
            <a:avLst/>
            <a:gdLst>
              <a:gd name="T0" fmla="*/ 2147483646 w 27"/>
              <a:gd name="T1" fmla="*/ 2147483646 h 77"/>
              <a:gd name="T2" fmla="*/ 2147483646 w 27"/>
              <a:gd name="T3" fmla="*/ 0 h 77"/>
              <a:gd name="T4" fmla="*/ 2147483646 w 27"/>
              <a:gd name="T5" fmla="*/ 2147483646 h 77"/>
              <a:gd name="T6" fmla="*/ 2147483646 w 27"/>
              <a:gd name="T7" fmla="*/ 2147483646 h 77"/>
              <a:gd name="T8" fmla="*/ 2147483646 w 27"/>
              <a:gd name="T9" fmla="*/ 2147483646 h 77"/>
              <a:gd name="T10" fmla="*/ 2147483646 w 27"/>
              <a:gd name="T11" fmla="*/ 2147483646 h 77"/>
              <a:gd name="T12" fmla="*/ 2147483646 w 27"/>
              <a:gd name="T13" fmla="*/ 2147483646 h 77"/>
              <a:gd name="T14" fmla="*/ 2147483646 w 27"/>
              <a:gd name="T15" fmla="*/ 2147483646 h 77"/>
              <a:gd name="T16" fmla="*/ 2147483646 w 27"/>
              <a:gd name="T17" fmla="*/ 2147483646 h 77"/>
              <a:gd name="T18" fmla="*/ 0 w 27"/>
              <a:gd name="T19" fmla="*/ 2147483646 h 77"/>
              <a:gd name="T20" fmla="*/ 2147483646 w 27"/>
              <a:gd name="T21" fmla="*/ 2147483646 h 77"/>
              <a:gd name="T22" fmla="*/ 2147483646 w 27"/>
              <a:gd name="T23" fmla="*/ 2147483646 h 77"/>
              <a:gd name="T24" fmla="*/ 2147483646 w 27"/>
              <a:gd name="T25" fmla="*/ 2147483646 h 77"/>
              <a:gd name="T26" fmla="*/ 2147483646 w 27"/>
              <a:gd name="T27" fmla="*/ 2147483646 h 77"/>
              <a:gd name="T28" fmla="*/ 2147483646 w 27"/>
              <a:gd name="T29" fmla="*/ 2147483646 h 77"/>
              <a:gd name="T30" fmla="*/ 2147483646 w 27"/>
              <a:gd name="T31" fmla="*/ 2147483646 h 77"/>
              <a:gd name="T32" fmla="*/ 2147483646 w 27"/>
              <a:gd name="T33" fmla="*/ 2147483646 h 77"/>
              <a:gd name="T34" fmla="*/ 2147483646 w 27"/>
              <a:gd name="T35" fmla="*/ 2147483646 h 77"/>
              <a:gd name="T36" fmla="*/ 2147483646 w 27"/>
              <a:gd name="T37" fmla="*/ 2147483646 h 77"/>
              <a:gd name="T38" fmla="*/ 2147483646 w 27"/>
              <a:gd name="T39" fmla="*/ 0 h 77"/>
              <a:gd name="T40" fmla="*/ 2147483646 w 27"/>
              <a:gd name="T41" fmla="*/ 2147483646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77">
                <a:moveTo>
                  <a:pt x="26" y="2"/>
                </a:moveTo>
                <a:lnTo>
                  <a:pt x="22" y="0"/>
                </a:lnTo>
                <a:lnTo>
                  <a:pt x="18" y="9"/>
                </a:lnTo>
                <a:lnTo>
                  <a:pt x="15" y="18"/>
                </a:lnTo>
                <a:lnTo>
                  <a:pt x="12" y="26"/>
                </a:lnTo>
                <a:lnTo>
                  <a:pt x="10" y="34"/>
                </a:lnTo>
                <a:lnTo>
                  <a:pt x="8" y="43"/>
                </a:lnTo>
                <a:lnTo>
                  <a:pt x="6" y="52"/>
                </a:lnTo>
                <a:lnTo>
                  <a:pt x="4" y="63"/>
                </a:lnTo>
                <a:lnTo>
                  <a:pt x="0" y="75"/>
                </a:lnTo>
                <a:lnTo>
                  <a:pt x="4" y="76"/>
                </a:lnTo>
                <a:lnTo>
                  <a:pt x="7" y="64"/>
                </a:lnTo>
                <a:lnTo>
                  <a:pt x="10" y="53"/>
                </a:lnTo>
                <a:lnTo>
                  <a:pt x="12" y="43"/>
                </a:lnTo>
                <a:lnTo>
                  <a:pt x="14" y="35"/>
                </a:lnTo>
                <a:lnTo>
                  <a:pt x="16" y="27"/>
                </a:lnTo>
                <a:lnTo>
                  <a:pt x="19" y="19"/>
                </a:lnTo>
                <a:lnTo>
                  <a:pt x="22" y="11"/>
                </a:lnTo>
                <a:lnTo>
                  <a:pt x="26" y="2"/>
                </a:lnTo>
                <a:lnTo>
                  <a:pt x="22" y="0"/>
                </a:lnTo>
                <a:lnTo>
                  <a:pt x="2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3" name="Freeform 78">
            <a:extLst>
              <a:ext uri="{FF2B5EF4-FFF2-40B4-BE49-F238E27FC236}">
                <a16:creationId xmlns:a16="http://schemas.microsoft.com/office/drawing/2014/main" id="{8483747A-AA11-1374-C388-BC90262C21C7}"/>
              </a:ext>
            </a:extLst>
          </p:cNvPr>
          <p:cNvSpPr>
            <a:spLocks/>
          </p:cNvSpPr>
          <p:nvPr/>
        </p:nvSpPr>
        <p:spPr bwMode="auto">
          <a:xfrm>
            <a:off x="5461000" y="4945063"/>
            <a:ext cx="136525" cy="255587"/>
          </a:xfrm>
          <a:custGeom>
            <a:avLst/>
            <a:gdLst>
              <a:gd name="T0" fmla="*/ 2147483646 w 86"/>
              <a:gd name="T1" fmla="*/ 2147483646 h 161"/>
              <a:gd name="T2" fmla="*/ 0 w 86"/>
              <a:gd name="T3" fmla="*/ 2147483646 h 161"/>
              <a:gd name="T4" fmla="*/ 2147483646 w 86"/>
              <a:gd name="T5" fmla="*/ 2147483646 h 161"/>
              <a:gd name="T6" fmla="*/ 2147483646 w 86"/>
              <a:gd name="T7" fmla="*/ 2147483646 h 161"/>
              <a:gd name="T8" fmla="*/ 2147483646 w 86"/>
              <a:gd name="T9" fmla="*/ 2147483646 h 161"/>
              <a:gd name="T10" fmla="*/ 2147483646 w 86"/>
              <a:gd name="T11" fmla="*/ 2147483646 h 161"/>
              <a:gd name="T12" fmla="*/ 2147483646 w 86"/>
              <a:gd name="T13" fmla="*/ 2147483646 h 161"/>
              <a:gd name="T14" fmla="*/ 2147483646 w 86"/>
              <a:gd name="T15" fmla="*/ 2147483646 h 161"/>
              <a:gd name="T16" fmla="*/ 2147483646 w 86"/>
              <a:gd name="T17" fmla="*/ 2147483646 h 161"/>
              <a:gd name="T18" fmla="*/ 2147483646 w 86"/>
              <a:gd name="T19" fmla="*/ 2147483646 h 161"/>
              <a:gd name="T20" fmla="*/ 2147483646 w 86"/>
              <a:gd name="T21" fmla="*/ 2147483646 h 161"/>
              <a:gd name="T22" fmla="*/ 2147483646 w 86"/>
              <a:gd name="T23" fmla="*/ 2147483646 h 161"/>
              <a:gd name="T24" fmla="*/ 2147483646 w 86"/>
              <a:gd name="T25" fmla="*/ 2147483646 h 161"/>
              <a:gd name="T26" fmla="*/ 2147483646 w 86"/>
              <a:gd name="T27" fmla="*/ 2147483646 h 161"/>
              <a:gd name="T28" fmla="*/ 2147483646 w 86"/>
              <a:gd name="T29" fmla="*/ 2147483646 h 161"/>
              <a:gd name="T30" fmla="*/ 2147483646 w 86"/>
              <a:gd name="T31" fmla="*/ 2147483646 h 161"/>
              <a:gd name="T32" fmla="*/ 2147483646 w 86"/>
              <a:gd name="T33" fmla="*/ 2147483646 h 161"/>
              <a:gd name="T34" fmla="*/ 2147483646 w 86"/>
              <a:gd name="T35" fmla="*/ 2147483646 h 161"/>
              <a:gd name="T36" fmla="*/ 2147483646 w 86"/>
              <a:gd name="T37" fmla="*/ 0 h 161"/>
              <a:gd name="T38" fmla="*/ 2147483646 w 86"/>
              <a:gd name="T39" fmla="*/ 2147483646 h 161"/>
              <a:gd name="T40" fmla="*/ 2147483646 w 86"/>
              <a:gd name="T41" fmla="*/ 2147483646 h 161"/>
              <a:gd name="T42" fmla="*/ 2147483646 w 86"/>
              <a:gd name="T43" fmla="*/ 2147483646 h 161"/>
              <a:gd name="T44" fmla="*/ 2147483646 w 86"/>
              <a:gd name="T45" fmla="*/ 2147483646 h 161"/>
              <a:gd name="T46" fmla="*/ 2147483646 w 86"/>
              <a:gd name="T47" fmla="*/ 2147483646 h 161"/>
              <a:gd name="T48" fmla="*/ 2147483646 w 86"/>
              <a:gd name="T49" fmla="*/ 2147483646 h 161"/>
              <a:gd name="T50" fmla="*/ 2147483646 w 86"/>
              <a:gd name="T51" fmla="*/ 2147483646 h 161"/>
              <a:gd name="T52" fmla="*/ 2147483646 w 86"/>
              <a:gd name="T53" fmla="*/ 2147483646 h 161"/>
              <a:gd name="T54" fmla="*/ 2147483646 w 86"/>
              <a:gd name="T55" fmla="*/ 2147483646 h 161"/>
              <a:gd name="T56" fmla="*/ 2147483646 w 86"/>
              <a:gd name="T57" fmla="*/ 2147483646 h 161"/>
              <a:gd name="T58" fmla="*/ 2147483646 w 86"/>
              <a:gd name="T59" fmla="*/ 2147483646 h 161"/>
              <a:gd name="T60" fmla="*/ 2147483646 w 86"/>
              <a:gd name="T61" fmla="*/ 2147483646 h 161"/>
              <a:gd name="T62" fmla="*/ 2147483646 w 86"/>
              <a:gd name="T63" fmla="*/ 2147483646 h 161"/>
              <a:gd name="T64" fmla="*/ 2147483646 w 86"/>
              <a:gd name="T65" fmla="*/ 2147483646 h 161"/>
              <a:gd name="T66" fmla="*/ 2147483646 w 86"/>
              <a:gd name="T67" fmla="*/ 2147483646 h 161"/>
              <a:gd name="T68" fmla="*/ 2147483646 w 86"/>
              <a:gd name="T69" fmla="*/ 2147483646 h 161"/>
              <a:gd name="T70" fmla="*/ 0 w 86"/>
              <a:gd name="T71" fmla="*/ 2147483646 h 161"/>
              <a:gd name="T72" fmla="*/ 2147483646 w 86"/>
              <a:gd name="T73" fmla="*/ 2147483646 h 161"/>
              <a:gd name="T74" fmla="*/ 2147483646 w 86"/>
              <a:gd name="T75" fmla="*/ 2147483646 h 161"/>
              <a:gd name="T76" fmla="*/ 0 w 86"/>
              <a:gd name="T77" fmla="*/ 2147483646 h 161"/>
              <a:gd name="T78" fmla="*/ 2147483646 w 86"/>
              <a:gd name="T79" fmla="*/ 2147483646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1">
                <a:moveTo>
                  <a:pt x="3" y="154"/>
                </a:moveTo>
                <a:lnTo>
                  <a:pt x="0" y="154"/>
                </a:lnTo>
                <a:lnTo>
                  <a:pt x="9" y="158"/>
                </a:lnTo>
                <a:lnTo>
                  <a:pt x="17" y="160"/>
                </a:lnTo>
                <a:lnTo>
                  <a:pt x="24" y="156"/>
                </a:lnTo>
                <a:lnTo>
                  <a:pt x="31" y="151"/>
                </a:lnTo>
                <a:lnTo>
                  <a:pt x="37" y="143"/>
                </a:lnTo>
                <a:lnTo>
                  <a:pt x="42" y="133"/>
                </a:lnTo>
                <a:lnTo>
                  <a:pt x="47" y="121"/>
                </a:lnTo>
                <a:lnTo>
                  <a:pt x="51" y="108"/>
                </a:lnTo>
                <a:lnTo>
                  <a:pt x="56" y="94"/>
                </a:lnTo>
                <a:lnTo>
                  <a:pt x="60" y="80"/>
                </a:lnTo>
                <a:lnTo>
                  <a:pt x="64" y="65"/>
                </a:lnTo>
                <a:lnTo>
                  <a:pt x="68" y="51"/>
                </a:lnTo>
                <a:lnTo>
                  <a:pt x="72" y="37"/>
                </a:lnTo>
                <a:lnTo>
                  <a:pt x="76" y="24"/>
                </a:lnTo>
                <a:lnTo>
                  <a:pt x="81" y="12"/>
                </a:lnTo>
                <a:lnTo>
                  <a:pt x="85" y="2"/>
                </a:lnTo>
                <a:lnTo>
                  <a:pt x="81" y="0"/>
                </a:lnTo>
                <a:lnTo>
                  <a:pt x="77" y="11"/>
                </a:lnTo>
                <a:lnTo>
                  <a:pt x="73" y="23"/>
                </a:lnTo>
                <a:lnTo>
                  <a:pt x="68" y="36"/>
                </a:lnTo>
                <a:lnTo>
                  <a:pt x="64" y="50"/>
                </a:lnTo>
                <a:lnTo>
                  <a:pt x="60" y="65"/>
                </a:lnTo>
                <a:lnTo>
                  <a:pt x="56" y="79"/>
                </a:lnTo>
                <a:lnTo>
                  <a:pt x="52" y="93"/>
                </a:lnTo>
                <a:lnTo>
                  <a:pt x="48" y="107"/>
                </a:lnTo>
                <a:lnTo>
                  <a:pt x="43" y="120"/>
                </a:lnTo>
                <a:lnTo>
                  <a:pt x="39" y="131"/>
                </a:lnTo>
                <a:lnTo>
                  <a:pt x="34" y="141"/>
                </a:lnTo>
                <a:lnTo>
                  <a:pt x="28" y="148"/>
                </a:lnTo>
                <a:lnTo>
                  <a:pt x="22" y="153"/>
                </a:lnTo>
                <a:lnTo>
                  <a:pt x="16" y="156"/>
                </a:lnTo>
                <a:lnTo>
                  <a:pt x="10" y="155"/>
                </a:lnTo>
                <a:lnTo>
                  <a:pt x="2" y="151"/>
                </a:lnTo>
                <a:lnTo>
                  <a:pt x="0" y="151"/>
                </a:lnTo>
                <a:lnTo>
                  <a:pt x="2" y="151"/>
                </a:lnTo>
                <a:lnTo>
                  <a:pt x="1" y="150"/>
                </a:lnTo>
                <a:lnTo>
                  <a:pt x="0" y="151"/>
                </a:lnTo>
                <a:lnTo>
                  <a:pt x="3" y="15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4" name="Freeform 79">
            <a:extLst>
              <a:ext uri="{FF2B5EF4-FFF2-40B4-BE49-F238E27FC236}">
                <a16:creationId xmlns:a16="http://schemas.microsoft.com/office/drawing/2014/main" id="{0B06160B-59F1-3E06-36EE-34772FD8574C}"/>
              </a:ext>
            </a:extLst>
          </p:cNvPr>
          <p:cNvSpPr>
            <a:spLocks/>
          </p:cNvSpPr>
          <p:nvPr/>
        </p:nvSpPr>
        <p:spPr bwMode="auto">
          <a:xfrm>
            <a:off x="5456238" y="4937125"/>
            <a:ext cx="71437" cy="257175"/>
          </a:xfrm>
          <a:custGeom>
            <a:avLst/>
            <a:gdLst>
              <a:gd name="T0" fmla="*/ 2147483646 w 45"/>
              <a:gd name="T1" fmla="*/ 2147483646 h 162"/>
              <a:gd name="T2" fmla="*/ 2147483646 w 45"/>
              <a:gd name="T3" fmla="*/ 0 h 162"/>
              <a:gd name="T4" fmla="*/ 2147483646 w 45"/>
              <a:gd name="T5" fmla="*/ 2147483646 h 162"/>
              <a:gd name="T6" fmla="*/ 2147483646 w 45"/>
              <a:gd name="T7" fmla="*/ 2147483646 h 162"/>
              <a:gd name="T8" fmla="*/ 2147483646 w 45"/>
              <a:gd name="T9" fmla="*/ 2147483646 h 162"/>
              <a:gd name="T10" fmla="*/ 2147483646 w 45"/>
              <a:gd name="T11" fmla="*/ 2147483646 h 162"/>
              <a:gd name="T12" fmla="*/ 2147483646 w 45"/>
              <a:gd name="T13" fmla="*/ 2147483646 h 162"/>
              <a:gd name="T14" fmla="*/ 2147483646 w 45"/>
              <a:gd name="T15" fmla="*/ 2147483646 h 162"/>
              <a:gd name="T16" fmla="*/ 2147483646 w 45"/>
              <a:gd name="T17" fmla="*/ 2147483646 h 162"/>
              <a:gd name="T18" fmla="*/ 2147483646 w 45"/>
              <a:gd name="T19" fmla="*/ 2147483646 h 162"/>
              <a:gd name="T20" fmla="*/ 2147483646 w 45"/>
              <a:gd name="T21" fmla="*/ 2147483646 h 162"/>
              <a:gd name="T22" fmla="*/ 2147483646 w 45"/>
              <a:gd name="T23" fmla="*/ 2147483646 h 162"/>
              <a:gd name="T24" fmla="*/ 2147483646 w 45"/>
              <a:gd name="T25" fmla="*/ 2147483646 h 162"/>
              <a:gd name="T26" fmla="*/ 2147483646 w 45"/>
              <a:gd name="T27" fmla="*/ 2147483646 h 162"/>
              <a:gd name="T28" fmla="*/ 0 w 45"/>
              <a:gd name="T29" fmla="*/ 2147483646 h 162"/>
              <a:gd name="T30" fmla="*/ 0 w 45"/>
              <a:gd name="T31" fmla="*/ 2147483646 h 162"/>
              <a:gd name="T32" fmla="*/ 2147483646 w 45"/>
              <a:gd name="T33" fmla="*/ 2147483646 h 162"/>
              <a:gd name="T34" fmla="*/ 2147483646 w 45"/>
              <a:gd name="T35" fmla="*/ 2147483646 h 162"/>
              <a:gd name="T36" fmla="*/ 2147483646 w 45"/>
              <a:gd name="T37" fmla="*/ 2147483646 h 162"/>
              <a:gd name="T38" fmla="*/ 2147483646 w 45"/>
              <a:gd name="T39" fmla="*/ 2147483646 h 162"/>
              <a:gd name="T40" fmla="*/ 2147483646 w 45"/>
              <a:gd name="T41" fmla="*/ 2147483646 h 162"/>
              <a:gd name="T42" fmla="*/ 2147483646 w 45"/>
              <a:gd name="T43" fmla="*/ 2147483646 h 162"/>
              <a:gd name="T44" fmla="*/ 2147483646 w 45"/>
              <a:gd name="T45" fmla="*/ 2147483646 h 162"/>
              <a:gd name="T46" fmla="*/ 2147483646 w 45"/>
              <a:gd name="T47" fmla="*/ 2147483646 h 162"/>
              <a:gd name="T48" fmla="*/ 2147483646 w 45"/>
              <a:gd name="T49" fmla="*/ 2147483646 h 162"/>
              <a:gd name="T50" fmla="*/ 2147483646 w 45"/>
              <a:gd name="T51" fmla="*/ 2147483646 h 162"/>
              <a:gd name="T52" fmla="*/ 2147483646 w 45"/>
              <a:gd name="T53" fmla="*/ 2147483646 h 162"/>
              <a:gd name="T54" fmla="*/ 2147483646 w 45"/>
              <a:gd name="T55" fmla="*/ 2147483646 h 162"/>
              <a:gd name="T56" fmla="*/ 2147483646 w 45"/>
              <a:gd name="T57" fmla="*/ 2147483646 h 162"/>
              <a:gd name="T58" fmla="*/ 2147483646 w 45"/>
              <a:gd name="T59" fmla="*/ 2147483646 h 162"/>
              <a:gd name="T60" fmla="*/ 2147483646 w 45"/>
              <a:gd name="T61" fmla="*/ 2147483646 h 162"/>
              <a:gd name="T62" fmla="*/ 2147483646 w 45"/>
              <a:gd name="T63" fmla="*/ 2147483646 h 162"/>
              <a:gd name="T64" fmla="*/ 2147483646 w 45"/>
              <a:gd name="T65" fmla="*/ 2147483646 h 162"/>
              <a:gd name="T66" fmla="*/ 2147483646 w 45"/>
              <a:gd name="T67" fmla="*/ 2147483646 h 162"/>
              <a:gd name="T68" fmla="*/ 2147483646 w 45"/>
              <a:gd name="T69" fmla="*/ 0 h 162"/>
              <a:gd name="T70" fmla="*/ 2147483646 w 45"/>
              <a:gd name="T71" fmla="*/ 2147483646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62">
                <a:moveTo>
                  <a:pt x="44" y="1"/>
                </a:moveTo>
                <a:lnTo>
                  <a:pt x="40" y="0"/>
                </a:lnTo>
                <a:lnTo>
                  <a:pt x="37" y="11"/>
                </a:lnTo>
                <a:lnTo>
                  <a:pt x="34" y="24"/>
                </a:lnTo>
                <a:lnTo>
                  <a:pt x="30" y="36"/>
                </a:lnTo>
                <a:lnTo>
                  <a:pt x="26" y="50"/>
                </a:lnTo>
                <a:lnTo>
                  <a:pt x="22" y="64"/>
                </a:lnTo>
                <a:lnTo>
                  <a:pt x="18" y="78"/>
                </a:lnTo>
                <a:lnTo>
                  <a:pt x="14" y="92"/>
                </a:lnTo>
                <a:lnTo>
                  <a:pt x="11" y="105"/>
                </a:lnTo>
                <a:lnTo>
                  <a:pt x="8" y="117"/>
                </a:lnTo>
                <a:lnTo>
                  <a:pt x="5" y="128"/>
                </a:lnTo>
                <a:lnTo>
                  <a:pt x="2" y="138"/>
                </a:lnTo>
                <a:lnTo>
                  <a:pt x="1" y="146"/>
                </a:lnTo>
                <a:lnTo>
                  <a:pt x="0" y="153"/>
                </a:lnTo>
                <a:lnTo>
                  <a:pt x="0" y="157"/>
                </a:lnTo>
                <a:lnTo>
                  <a:pt x="2" y="161"/>
                </a:lnTo>
                <a:lnTo>
                  <a:pt x="6" y="159"/>
                </a:lnTo>
                <a:lnTo>
                  <a:pt x="3" y="156"/>
                </a:lnTo>
                <a:lnTo>
                  <a:pt x="3" y="157"/>
                </a:lnTo>
                <a:lnTo>
                  <a:pt x="4" y="153"/>
                </a:lnTo>
                <a:lnTo>
                  <a:pt x="5" y="147"/>
                </a:lnTo>
                <a:lnTo>
                  <a:pt x="6" y="139"/>
                </a:lnTo>
                <a:lnTo>
                  <a:pt x="8" y="129"/>
                </a:lnTo>
                <a:lnTo>
                  <a:pt x="12" y="118"/>
                </a:lnTo>
                <a:lnTo>
                  <a:pt x="15" y="106"/>
                </a:lnTo>
                <a:lnTo>
                  <a:pt x="18" y="93"/>
                </a:lnTo>
                <a:lnTo>
                  <a:pt x="22" y="79"/>
                </a:lnTo>
                <a:lnTo>
                  <a:pt x="26" y="65"/>
                </a:lnTo>
                <a:lnTo>
                  <a:pt x="30" y="51"/>
                </a:lnTo>
                <a:lnTo>
                  <a:pt x="34" y="38"/>
                </a:lnTo>
                <a:lnTo>
                  <a:pt x="37" y="24"/>
                </a:lnTo>
                <a:lnTo>
                  <a:pt x="41" y="12"/>
                </a:lnTo>
                <a:lnTo>
                  <a:pt x="44" y="1"/>
                </a:lnTo>
                <a:lnTo>
                  <a:pt x="40" y="0"/>
                </a:lnTo>
                <a:lnTo>
                  <a:pt x="4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5" name="Freeform 80">
            <a:extLst>
              <a:ext uri="{FF2B5EF4-FFF2-40B4-BE49-F238E27FC236}">
                <a16:creationId xmlns:a16="http://schemas.microsoft.com/office/drawing/2014/main" id="{5A1F21BA-8B34-50F0-B043-3445C5B34CBE}"/>
              </a:ext>
            </a:extLst>
          </p:cNvPr>
          <p:cNvSpPr>
            <a:spLocks/>
          </p:cNvSpPr>
          <p:nvPr/>
        </p:nvSpPr>
        <p:spPr bwMode="auto">
          <a:xfrm>
            <a:off x="5418138" y="4937125"/>
            <a:ext cx="109537" cy="206375"/>
          </a:xfrm>
          <a:custGeom>
            <a:avLst/>
            <a:gdLst>
              <a:gd name="T0" fmla="*/ 2147483646 w 69"/>
              <a:gd name="T1" fmla="*/ 2147483646 h 130"/>
              <a:gd name="T2" fmla="*/ 0 w 69"/>
              <a:gd name="T3" fmla="*/ 2147483646 h 130"/>
              <a:gd name="T4" fmla="*/ 2147483646 w 69"/>
              <a:gd name="T5" fmla="*/ 2147483646 h 130"/>
              <a:gd name="T6" fmla="*/ 2147483646 w 69"/>
              <a:gd name="T7" fmla="*/ 2147483646 h 130"/>
              <a:gd name="T8" fmla="*/ 2147483646 w 69"/>
              <a:gd name="T9" fmla="*/ 2147483646 h 130"/>
              <a:gd name="T10" fmla="*/ 2147483646 w 69"/>
              <a:gd name="T11" fmla="*/ 2147483646 h 130"/>
              <a:gd name="T12" fmla="*/ 2147483646 w 69"/>
              <a:gd name="T13" fmla="*/ 2147483646 h 130"/>
              <a:gd name="T14" fmla="*/ 2147483646 w 69"/>
              <a:gd name="T15" fmla="*/ 2147483646 h 130"/>
              <a:gd name="T16" fmla="*/ 2147483646 w 69"/>
              <a:gd name="T17" fmla="*/ 2147483646 h 130"/>
              <a:gd name="T18" fmla="*/ 2147483646 w 69"/>
              <a:gd name="T19" fmla="*/ 2147483646 h 130"/>
              <a:gd name="T20" fmla="*/ 2147483646 w 69"/>
              <a:gd name="T21" fmla="*/ 2147483646 h 130"/>
              <a:gd name="T22" fmla="*/ 2147483646 w 69"/>
              <a:gd name="T23" fmla="*/ 2147483646 h 130"/>
              <a:gd name="T24" fmla="*/ 2147483646 w 69"/>
              <a:gd name="T25" fmla="*/ 2147483646 h 130"/>
              <a:gd name="T26" fmla="*/ 2147483646 w 69"/>
              <a:gd name="T27" fmla="*/ 2147483646 h 130"/>
              <a:gd name="T28" fmla="*/ 2147483646 w 69"/>
              <a:gd name="T29" fmla="*/ 2147483646 h 130"/>
              <a:gd name="T30" fmla="*/ 2147483646 w 69"/>
              <a:gd name="T31" fmla="*/ 2147483646 h 130"/>
              <a:gd name="T32" fmla="*/ 2147483646 w 69"/>
              <a:gd name="T33" fmla="*/ 2147483646 h 130"/>
              <a:gd name="T34" fmla="*/ 2147483646 w 69"/>
              <a:gd name="T35" fmla="*/ 2147483646 h 130"/>
              <a:gd name="T36" fmla="*/ 2147483646 w 69"/>
              <a:gd name="T37" fmla="*/ 0 h 130"/>
              <a:gd name="T38" fmla="*/ 2147483646 w 69"/>
              <a:gd name="T39" fmla="*/ 2147483646 h 130"/>
              <a:gd name="T40" fmla="*/ 2147483646 w 69"/>
              <a:gd name="T41" fmla="*/ 2147483646 h 130"/>
              <a:gd name="T42" fmla="*/ 2147483646 w 69"/>
              <a:gd name="T43" fmla="*/ 2147483646 h 130"/>
              <a:gd name="T44" fmla="*/ 2147483646 w 69"/>
              <a:gd name="T45" fmla="*/ 2147483646 h 130"/>
              <a:gd name="T46" fmla="*/ 2147483646 w 69"/>
              <a:gd name="T47" fmla="*/ 2147483646 h 130"/>
              <a:gd name="T48" fmla="*/ 2147483646 w 69"/>
              <a:gd name="T49" fmla="*/ 2147483646 h 130"/>
              <a:gd name="T50" fmla="*/ 2147483646 w 69"/>
              <a:gd name="T51" fmla="*/ 2147483646 h 130"/>
              <a:gd name="T52" fmla="*/ 2147483646 w 69"/>
              <a:gd name="T53" fmla="*/ 2147483646 h 130"/>
              <a:gd name="T54" fmla="*/ 2147483646 w 69"/>
              <a:gd name="T55" fmla="*/ 2147483646 h 130"/>
              <a:gd name="T56" fmla="*/ 2147483646 w 69"/>
              <a:gd name="T57" fmla="*/ 2147483646 h 130"/>
              <a:gd name="T58" fmla="*/ 2147483646 w 69"/>
              <a:gd name="T59" fmla="*/ 2147483646 h 130"/>
              <a:gd name="T60" fmla="*/ 2147483646 w 69"/>
              <a:gd name="T61" fmla="*/ 2147483646 h 130"/>
              <a:gd name="T62" fmla="*/ 2147483646 w 69"/>
              <a:gd name="T63" fmla="*/ 2147483646 h 130"/>
              <a:gd name="T64" fmla="*/ 2147483646 w 69"/>
              <a:gd name="T65" fmla="*/ 2147483646 h 130"/>
              <a:gd name="T66" fmla="*/ 2147483646 w 69"/>
              <a:gd name="T67" fmla="*/ 2147483646 h 130"/>
              <a:gd name="T68" fmla="*/ 0 w 69"/>
              <a:gd name="T69" fmla="*/ 2147483646 h 130"/>
              <a:gd name="T70" fmla="*/ 2147483646 w 69"/>
              <a:gd name="T71" fmla="*/ 2147483646 h 130"/>
              <a:gd name="T72" fmla="*/ 2147483646 w 69"/>
              <a:gd name="T73" fmla="*/ 2147483646 h 130"/>
              <a:gd name="T74" fmla="*/ 0 w 69"/>
              <a:gd name="T75" fmla="*/ 2147483646 h 130"/>
              <a:gd name="T76" fmla="*/ 2147483646 w 69"/>
              <a:gd name="T77" fmla="*/ 2147483646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 h="130">
                <a:moveTo>
                  <a:pt x="2" y="129"/>
                </a:moveTo>
                <a:lnTo>
                  <a:pt x="0" y="129"/>
                </a:lnTo>
                <a:lnTo>
                  <a:pt x="4" y="129"/>
                </a:lnTo>
                <a:lnTo>
                  <a:pt x="8" y="127"/>
                </a:lnTo>
                <a:lnTo>
                  <a:pt x="12" y="122"/>
                </a:lnTo>
                <a:lnTo>
                  <a:pt x="15" y="117"/>
                </a:lnTo>
                <a:lnTo>
                  <a:pt x="20" y="110"/>
                </a:lnTo>
                <a:lnTo>
                  <a:pt x="24" y="102"/>
                </a:lnTo>
                <a:lnTo>
                  <a:pt x="29" y="92"/>
                </a:lnTo>
                <a:lnTo>
                  <a:pt x="34" y="83"/>
                </a:lnTo>
                <a:lnTo>
                  <a:pt x="39" y="72"/>
                </a:lnTo>
                <a:lnTo>
                  <a:pt x="44" y="61"/>
                </a:lnTo>
                <a:lnTo>
                  <a:pt x="48" y="51"/>
                </a:lnTo>
                <a:lnTo>
                  <a:pt x="53" y="39"/>
                </a:lnTo>
                <a:lnTo>
                  <a:pt x="57" y="29"/>
                </a:lnTo>
                <a:lnTo>
                  <a:pt x="61" y="19"/>
                </a:lnTo>
                <a:lnTo>
                  <a:pt x="65" y="9"/>
                </a:lnTo>
                <a:lnTo>
                  <a:pt x="68" y="1"/>
                </a:lnTo>
                <a:lnTo>
                  <a:pt x="64" y="0"/>
                </a:lnTo>
                <a:lnTo>
                  <a:pt x="61" y="8"/>
                </a:lnTo>
                <a:lnTo>
                  <a:pt x="58" y="18"/>
                </a:lnTo>
                <a:lnTo>
                  <a:pt x="53" y="28"/>
                </a:lnTo>
                <a:lnTo>
                  <a:pt x="49" y="38"/>
                </a:lnTo>
                <a:lnTo>
                  <a:pt x="44" y="49"/>
                </a:lnTo>
                <a:lnTo>
                  <a:pt x="40" y="60"/>
                </a:lnTo>
                <a:lnTo>
                  <a:pt x="35" y="70"/>
                </a:lnTo>
                <a:lnTo>
                  <a:pt x="30" y="81"/>
                </a:lnTo>
                <a:lnTo>
                  <a:pt x="26" y="90"/>
                </a:lnTo>
                <a:lnTo>
                  <a:pt x="21" y="100"/>
                </a:lnTo>
                <a:lnTo>
                  <a:pt x="17" y="108"/>
                </a:lnTo>
                <a:lnTo>
                  <a:pt x="12" y="115"/>
                </a:lnTo>
                <a:lnTo>
                  <a:pt x="9" y="120"/>
                </a:lnTo>
                <a:lnTo>
                  <a:pt x="5" y="124"/>
                </a:lnTo>
                <a:lnTo>
                  <a:pt x="2" y="126"/>
                </a:lnTo>
                <a:lnTo>
                  <a:pt x="0" y="126"/>
                </a:lnTo>
                <a:lnTo>
                  <a:pt x="2" y="126"/>
                </a:lnTo>
                <a:lnTo>
                  <a:pt x="1" y="126"/>
                </a:lnTo>
                <a:lnTo>
                  <a:pt x="0" y="126"/>
                </a:lnTo>
                <a:lnTo>
                  <a:pt x="2" y="1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6" name="Freeform 81">
            <a:extLst>
              <a:ext uri="{FF2B5EF4-FFF2-40B4-BE49-F238E27FC236}">
                <a16:creationId xmlns:a16="http://schemas.microsoft.com/office/drawing/2014/main" id="{B07EF312-05FC-8F90-BDA1-7EF0C8D0198A}"/>
              </a:ext>
            </a:extLst>
          </p:cNvPr>
          <p:cNvSpPr>
            <a:spLocks/>
          </p:cNvSpPr>
          <p:nvPr/>
        </p:nvSpPr>
        <p:spPr bwMode="auto">
          <a:xfrm>
            <a:off x="5394325" y="4953000"/>
            <a:ext cx="47625" cy="192088"/>
          </a:xfrm>
          <a:custGeom>
            <a:avLst/>
            <a:gdLst>
              <a:gd name="T0" fmla="*/ 2147483646 w 30"/>
              <a:gd name="T1" fmla="*/ 0 h 121"/>
              <a:gd name="T2" fmla="*/ 2147483646 w 30"/>
              <a:gd name="T3" fmla="*/ 0 h 121"/>
              <a:gd name="T4" fmla="*/ 2147483646 w 30"/>
              <a:gd name="T5" fmla="*/ 2147483646 h 121"/>
              <a:gd name="T6" fmla="*/ 2147483646 w 30"/>
              <a:gd name="T7" fmla="*/ 2147483646 h 121"/>
              <a:gd name="T8" fmla="*/ 2147483646 w 30"/>
              <a:gd name="T9" fmla="*/ 2147483646 h 121"/>
              <a:gd name="T10" fmla="*/ 2147483646 w 30"/>
              <a:gd name="T11" fmla="*/ 2147483646 h 121"/>
              <a:gd name="T12" fmla="*/ 2147483646 w 30"/>
              <a:gd name="T13" fmla="*/ 2147483646 h 121"/>
              <a:gd name="T14" fmla="*/ 2147483646 w 30"/>
              <a:gd name="T15" fmla="*/ 2147483646 h 121"/>
              <a:gd name="T16" fmla="*/ 2147483646 w 30"/>
              <a:gd name="T17" fmla="*/ 2147483646 h 121"/>
              <a:gd name="T18" fmla="*/ 2147483646 w 30"/>
              <a:gd name="T19" fmla="*/ 2147483646 h 121"/>
              <a:gd name="T20" fmla="*/ 2147483646 w 30"/>
              <a:gd name="T21" fmla="*/ 2147483646 h 121"/>
              <a:gd name="T22" fmla="*/ 0 w 30"/>
              <a:gd name="T23" fmla="*/ 2147483646 h 121"/>
              <a:gd name="T24" fmla="*/ 2147483646 w 30"/>
              <a:gd name="T25" fmla="*/ 2147483646 h 121"/>
              <a:gd name="T26" fmla="*/ 2147483646 w 30"/>
              <a:gd name="T27" fmla="*/ 2147483646 h 121"/>
              <a:gd name="T28" fmla="*/ 2147483646 w 30"/>
              <a:gd name="T29" fmla="*/ 2147483646 h 121"/>
              <a:gd name="T30" fmla="*/ 2147483646 w 30"/>
              <a:gd name="T31" fmla="*/ 2147483646 h 121"/>
              <a:gd name="T32" fmla="*/ 2147483646 w 30"/>
              <a:gd name="T33" fmla="*/ 2147483646 h 121"/>
              <a:gd name="T34" fmla="*/ 2147483646 w 30"/>
              <a:gd name="T35" fmla="*/ 2147483646 h 121"/>
              <a:gd name="T36" fmla="*/ 2147483646 w 30"/>
              <a:gd name="T37" fmla="*/ 2147483646 h 121"/>
              <a:gd name="T38" fmla="*/ 2147483646 w 30"/>
              <a:gd name="T39" fmla="*/ 2147483646 h 121"/>
              <a:gd name="T40" fmla="*/ 2147483646 w 30"/>
              <a:gd name="T41" fmla="*/ 2147483646 h 121"/>
              <a:gd name="T42" fmla="*/ 2147483646 w 30"/>
              <a:gd name="T43" fmla="*/ 2147483646 h 121"/>
              <a:gd name="T44" fmla="*/ 2147483646 w 30"/>
              <a:gd name="T45" fmla="*/ 2147483646 h 121"/>
              <a:gd name="T46" fmla="*/ 2147483646 w 30"/>
              <a:gd name="T47" fmla="*/ 2147483646 h 121"/>
              <a:gd name="T48" fmla="*/ 2147483646 w 30"/>
              <a:gd name="T49" fmla="*/ 2147483646 h 121"/>
              <a:gd name="T50" fmla="*/ 2147483646 w 30"/>
              <a:gd name="T51" fmla="*/ 2147483646 h 121"/>
              <a:gd name="T52" fmla="*/ 2147483646 w 30"/>
              <a:gd name="T53" fmla="*/ 2147483646 h 121"/>
              <a:gd name="T54" fmla="*/ 2147483646 w 30"/>
              <a:gd name="T55" fmla="*/ 2147483646 h 121"/>
              <a:gd name="T56" fmla="*/ 2147483646 w 30"/>
              <a:gd name="T57" fmla="*/ 2147483646 h 121"/>
              <a:gd name="T58" fmla="*/ 2147483646 w 30"/>
              <a:gd name="T59" fmla="*/ 2147483646 h 121"/>
              <a:gd name="T60" fmla="*/ 2147483646 w 30"/>
              <a:gd name="T61" fmla="*/ 2147483646 h 121"/>
              <a:gd name="T62" fmla="*/ 2147483646 w 30"/>
              <a:gd name="T63" fmla="*/ 2147483646 h 121"/>
              <a:gd name="T64" fmla="*/ 2147483646 w 30"/>
              <a:gd name="T65" fmla="*/ 2147483646 h 121"/>
              <a:gd name="T66" fmla="*/ 2147483646 w 30"/>
              <a:gd name="T67" fmla="*/ 2147483646 h 121"/>
              <a:gd name="T68" fmla="*/ 2147483646 w 30"/>
              <a:gd name="T69" fmla="*/ 2147483646 h 121"/>
              <a:gd name="T70" fmla="*/ 2147483646 w 30"/>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121">
                <a:moveTo>
                  <a:pt x="26" y="0"/>
                </a:moveTo>
                <a:lnTo>
                  <a:pt x="26" y="0"/>
                </a:lnTo>
                <a:lnTo>
                  <a:pt x="22" y="12"/>
                </a:lnTo>
                <a:lnTo>
                  <a:pt x="19" y="24"/>
                </a:lnTo>
                <a:lnTo>
                  <a:pt x="15" y="35"/>
                </a:lnTo>
                <a:lnTo>
                  <a:pt x="12" y="46"/>
                </a:lnTo>
                <a:lnTo>
                  <a:pt x="9" y="57"/>
                </a:lnTo>
                <a:lnTo>
                  <a:pt x="6" y="67"/>
                </a:lnTo>
                <a:lnTo>
                  <a:pt x="4" y="76"/>
                </a:lnTo>
                <a:lnTo>
                  <a:pt x="2" y="85"/>
                </a:lnTo>
                <a:lnTo>
                  <a:pt x="1" y="94"/>
                </a:lnTo>
                <a:lnTo>
                  <a:pt x="0" y="100"/>
                </a:lnTo>
                <a:lnTo>
                  <a:pt x="1" y="106"/>
                </a:lnTo>
                <a:lnTo>
                  <a:pt x="2" y="112"/>
                </a:lnTo>
                <a:lnTo>
                  <a:pt x="4" y="116"/>
                </a:lnTo>
                <a:lnTo>
                  <a:pt x="7" y="118"/>
                </a:lnTo>
                <a:lnTo>
                  <a:pt x="11" y="120"/>
                </a:lnTo>
                <a:lnTo>
                  <a:pt x="17" y="119"/>
                </a:lnTo>
                <a:lnTo>
                  <a:pt x="15" y="116"/>
                </a:lnTo>
                <a:lnTo>
                  <a:pt x="11" y="116"/>
                </a:lnTo>
                <a:lnTo>
                  <a:pt x="9" y="116"/>
                </a:lnTo>
                <a:lnTo>
                  <a:pt x="7" y="114"/>
                </a:lnTo>
                <a:lnTo>
                  <a:pt x="5" y="111"/>
                </a:lnTo>
                <a:lnTo>
                  <a:pt x="5" y="106"/>
                </a:lnTo>
                <a:lnTo>
                  <a:pt x="4" y="100"/>
                </a:lnTo>
                <a:lnTo>
                  <a:pt x="5" y="94"/>
                </a:lnTo>
                <a:lnTo>
                  <a:pt x="6" y="86"/>
                </a:lnTo>
                <a:lnTo>
                  <a:pt x="7" y="77"/>
                </a:lnTo>
                <a:lnTo>
                  <a:pt x="10" y="68"/>
                </a:lnTo>
                <a:lnTo>
                  <a:pt x="12" y="58"/>
                </a:lnTo>
                <a:lnTo>
                  <a:pt x="15" y="47"/>
                </a:lnTo>
                <a:lnTo>
                  <a:pt x="19" y="36"/>
                </a:lnTo>
                <a:lnTo>
                  <a:pt x="22" y="24"/>
                </a:lnTo>
                <a:lnTo>
                  <a:pt x="26" y="13"/>
                </a:lnTo>
                <a:lnTo>
                  <a:pt x="29" y="1"/>
                </a:lnTo>
                <a:lnTo>
                  <a:pt x="2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7" name="Freeform 82">
            <a:extLst>
              <a:ext uri="{FF2B5EF4-FFF2-40B4-BE49-F238E27FC236}">
                <a16:creationId xmlns:a16="http://schemas.microsoft.com/office/drawing/2014/main" id="{5BC287C4-BBE3-720D-EC93-8F66C368BD6D}"/>
              </a:ext>
            </a:extLst>
          </p:cNvPr>
          <p:cNvSpPr>
            <a:spLocks/>
          </p:cNvSpPr>
          <p:nvPr/>
        </p:nvSpPr>
        <p:spPr bwMode="auto">
          <a:xfrm>
            <a:off x="5435600" y="4833938"/>
            <a:ext cx="63500" cy="122237"/>
          </a:xfrm>
          <a:custGeom>
            <a:avLst/>
            <a:gdLst>
              <a:gd name="T0" fmla="*/ 2147483646 w 40"/>
              <a:gd name="T1" fmla="*/ 2147483646 h 77"/>
              <a:gd name="T2" fmla="*/ 2147483646 w 40"/>
              <a:gd name="T3" fmla="*/ 0 h 77"/>
              <a:gd name="T4" fmla="*/ 2147483646 w 40"/>
              <a:gd name="T5" fmla="*/ 2147483646 h 77"/>
              <a:gd name="T6" fmla="*/ 2147483646 w 40"/>
              <a:gd name="T7" fmla="*/ 2147483646 h 77"/>
              <a:gd name="T8" fmla="*/ 2147483646 w 40"/>
              <a:gd name="T9" fmla="*/ 2147483646 h 77"/>
              <a:gd name="T10" fmla="*/ 2147483646 w 40"/>
              <a:gd name="T11" fmla="*/ 2147483646 h 77"/>
              <a:gd name="T12" fmla="*/ 2147483646 w 40"/>
              <a:gd name="T13" fmla="*/ 2147483646 h 77"/>
              <a:gd name="T14" fmla="*/ 2147483646 w 40"/>
              <a:gd name="T15" fmla="*/ 2147483646 h 77"/>
              <a:gd name="T16" fmla="*/ 2147483646 w 40"/>
              <a:gd name="T17" fmla="*/ 2147483646 h 77"/>
              <a:gd name="T18" fmla="*/ 0 w 40"/>
              <a:gd name="T19" fmla="*/ 2147483646 h 77"/>
              <a:gd name="T20" fmla="*/ 2147483646 w 40"/>
              <a:gd name="T21" fmla="*/ 2147483646 h 77"/>
              <a:gd name="T22" fmla="*/ 2147483646 w 40"/>
              <a:gd name="T23" fmla="*/ 2147483646 h 77"/>
              <a:gd name="T24" fmla="*/ 2147483646 w 40"/>
              <a:gd name="T25" fmla="*/ 2147483646 h 77"/>
              <a:gd name="T26" fmla="*/ 2147483646 w 40"/>
              <a:gd name="T27" fmla="*/ 2147483646 h 77"/>
              <a:gd name="T28" fmla="*/ 2147483646 w 40"/>
              <a:gd name="T29" fmla="*/ 2147483646 h 77"/>
              <a:gd name="T30" fmla="*/ 2147483646 w 40"/>
              <a:gd name="T31" fmla="*/ 2147483646 h 77"/>
              <a:gd name="T32" fmla="*/ 2147483646 w 40"/>
              <a:gd name="T33" fmla="*/ 2147483646 h 77"/>
              <a:gd name="T34" fmla="*/ 2147483646 w 40"/>
              <a:gd name="T35" fmla="*/ 2147483646 h 77"/>
              <a:gd name="T36" fmla="*/ 2147483646 w 40"/>
              <a:gd name="T37" fmla="*/ 2147483646 h 77"/>
              <a:gd name="T38" fmla="*/ 2147483646 w 40"/>
              <a:gd name="T39" fmla="*/ 0 h 77"/>
              <a:gd name="T40" fmla="*/ 2147483646 w 40"/>
              <a:gd name="T41" fmla="*/ 2147483646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9" y="2"/>
                </a:moveTo>
                <a:lnTo>
                  <a:pt x="36" y="0"/>
                </a:lnTo>
                <a:lnTo>
                  <a:pt x="31" y="8"/>
                </a:lnTo>
                <a:lnTo>
                  <a:pt x="26" y="16"/>
                </a:lnTo>
                <a:lnTo>
                  <a:pt x="21" y="23"/>
                </a:lnTo>
                <a:lnTo>
                  <a:pt x="16" y="31"/>
                </a:lnTo>
                <a:lnTo>
                  <a:pt x="12" y="40"/>
                </a:lnTo>
                <a:lnTo>
                  <a:pt x="8" y="50"/>
                </a:lnTo>
                <a:lnTo>
                  <a:pt x="4" y="61"/>
                </a:lnTo>
                <a:lnTo>
                  <a:pt x="0" y="75"/>
                </a:lnTo>
                <a:lnTo>
                  <a:pt x="3" y="76"/>
                </a:lnTo>
                <a:lnTo>
                  <a:pt x="8" y="62"/>
                </a:lnTo>
                <a:lnTo>
                  <a:pt x="12" y="51"/>
                </a:lnTo>
                <a:lnTo>
                  <a:pt x="16" y="42"/>
                </a:lnTo>
                <a:lnTo>
                  <a:pt x="20" y="33"/>
                </a:lnTo>
                <a:lnTo>
                  <a:pt x="24" y="25"/>
                </a:lnTo>
                <a:lnTo>
                  <a:pt x="29" y="18"/>
                </a:lnTo>
                <a:lnTo>
                  <a:pt x="33" y="10"/>
                </a:lnTo>
                <a:lnTo>
                  <a:pt x="39" y="2"/>
                </a:lnTo>
                <a:lnTo>
                  <a:pt x="36" y="0"/>
                </a:lnTo>
                <a:lnTo>
                  <a:pt x="39"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8" name="Freeform 83">
            <a:extLst>
              <a:ext uri="{FF2B5EF4-FFF2-40B4-BE49-F238E27FC236}">
                <a16:creationId xmlns:a16="http://schemas.microsoft.com/office/drawing/2014/main" id="{F3CBE6DC-4191-B741-3362-FE9AF10BFF25}"/>
              </a:ext>
            </a:extLst>
          </p:cNvPr>
          <p:cNvSpPr>
            <a:spLocks/>
          </p:cNvSpPr>
          <p:nvPr/>
        </p:nvSpPr>
        <p:spPr bwMode="auto">
          <a:xfrm>
            <a:off x="5451475" y="4818063"/>
            <a:ext cx="47625" cy="49212"/>
          </a:xfrm>
          <a:custGeom>
            <a:avLst/>
            <a:gdLst>
              <a:gd name="T0" fmla="*/ 2147483646 w 30"/>
              <a:gd name="T1" fmla="*/ 2147483646 h 31"/>
              <a:gd name="T2" fmla="*/ 2147483646 w 30"/>
              <a:gd name="T3" fmla="*/ 2147483646 h 31"/>
              <a:gd name="T4" fmla="*/ 2147483646 w 30"/>
              <a:gd name="T5" fmla="*/ 2147483646 h 31"/>
              <a:gd name="T6" fmla="*/ 2147483646 w 30"/>
              <a:gd name="T7" fmla="*/ 2147483646 h 31"/>
              <a:gd name="T8" fmla="*/ 2147483646 w 30"/>
              <a:gd name="T9" fmla="*/ 2147483646 h 31"/>
              <a:gd name="T10" fmla="*/ 2147483646 w 30"/>
              <a:gd name="T11" fmla="*/ 2147483646 h 31"/>
              <a:gd name="T12" fmla="*/ 2147483646 w 30"/>
              <a:gd name="T13" fmla="*/ 2147483646 h 31"/>
              <a:gd name="T14" fmla="*/ 2147483646 w 30"/>
              <a:gd name="T15" fmla="*/ 2147483646 h 31"/>
              <a:gd name="T16" fmla="*/ 2147483646 w 30"/>
              <a:gd name="T17" fmla="*/ 2147483646 h 31"/>
              <a:gd name="T18" fmla="*/ 2147483646 w 30"/>
              <a:gd name="T19" fmla="*/ 2147483646 h 31"/>
              <a:gd name="T20" fmla="*/ 2147483646 w 30"/>
              <a:gd name="T21" fmla="*/ 2147483646 h 31"/>
              <a:gd name="T22" fmla="*/ 2147483646 w 30"/>
              <a:gd name="T23" fmla="*/ 2147483646 h 31"/>
              <a:gd name="T24" fmla="*/ 2147483646 w 30"/>
              <a:gd name="T25" fmla="*/ 2147483646 h 31"/>
              <a:gd name="T26" fmla="*/ 2147483646 w 30"/>
              <a:gd name="T27" fmla="*/ 2147483646 h 31"/>
              <a:gd name="T28" fmla="*/ 2147483646 w 30"/>
              <a:gd name="T29" fmla="*/ 2147483646 h 31"/>
              <a:gd name="T30" fmla="*/ 2147483646 w 30"/>
              <a:gd name="T31" fmla="*/ 0 h 31"/>
              <a:gd name="T32" fmla="*/ 2147483646 w 30"/>
              <a:gd name="T33" fmla="*/ 2147483646 h 31"/>
              <a:gd name="T34" fmla="*/ 2147483646 w 30"/>
              <a:gd name="T35" fmla="*/ 2147483646 h 31"/>
              <a:gd name="T36" fmla="*/ 0 w 30"/>
              <a:gd name="T37" fmla="*/ 2147483646 h 31"/>
              <a:gd name="T38" fmla="*/ 2147483646 w 30"/>
              <a:gd name="T39" fmla="*/ 2147483646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0" h="31">
                <a:moveTo>
                  <a:pt x="3" y="30"/>
                </a:moveTo>
                <a:lnTo>
                  <a:pt x="3" y="30"/>
                </a:lnTo>
                <a:lnTo>
                  <a:pt x="15" y="13"/>
                </a:lnTo>
                <a:lnTo>
                  <a:pt x="22" y="5"/>
                </a:lnTo>
                <a:lnTo>
                  <a:pt x="25" y="4"/>
                </a:lnTo>
                <a:lnTo>
                  <a:pt x="24" y="4"/>
                </a:lnTo>
                <a:lnTo>
                  <a:pt x="23" y="8"/>
                </a:lnTo>
                <a:lnTo>
                  <a:pt x="23" y="11"/>
                </a:lnTo>
                <a:lnTo>
                  <a:pt x="26" y="15"/>
                </a:lnTo>
                <a:lnTo>
                  <a:pt x="29" y="12"/>
                </a:lnTo>
                <a:lnTo>
                  <a:pt x="26" y="10"/>
                </a:lnTo>
                <a:lnTo>
                  <a:pt x="25" y="11"/>
                </a:lnTo>
                <a:lnTo>
                  <a:pt x="27" y="11"/>
                </a:lnTo>
                <a:lnTo>
                  <a:pt x="27" y="8"/>
                </a:lnTo>
                <a:lnTo>
                  <a:pt x="28" y="3"/>
                </a:lnTo>
                <a:lnTo>
                  <a:pt x="25" y="0"/>
                </a:lnTo>
                <a:lnTo>
                  <a:pt x="19" y="2"/>
                </a:lnTo>
                <a:lnTo>
                  <a:pt x="12" y="11"/>
                </a:lnTo>
                <a:lnTo>
                  <a:pt x="0" y="28"/>
                </a:lnTo>
                <a:lnTo>
                  <a:pt x="3" y="3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9" name="Freeform 84">
            <a:extLst>
              <a:ext uri="{FF2B5EF4-FFF2-40B4-BE49-F238E27FC236}">
                <a16:creationId xmlns:a16="http://schemas.microsoft.com/office/drawing/2014/main" id="{67AD9858-57A0-0C21-32DD-FE6E4F413A8A}"/>
              </a:ext>
            </a:extLst>
          </p:cNvPr>
          <p:cNvSpPr>
            <a:spLocks/>
          </p:cNvSpPr>
          <p:nvPr/>
        </p:nvSpPr>
        <p:spPr bwMode="auto">
          <a:xfrm>
            <a:off x="5389563" y="4862513"/>
            <a:ext cx="68262" cy="84137"/>
          </a:xfrm>
          <a:custGeom>
            <a:avLst/>
            <a:gdLst>
              <a:gd name="T0" fmla="*/ 2147483646 w 43"/>
              <a:gd name="T1" fmla="*/ 2147483646 h 53"/>
              <a:gd name="T2" fmla="*/ 2147483646 w 43"/>
              <a:gd name="T3" fmla="*/ 2147483646 h 53"/>
              <a:gd name="T4" fmla="*/ 2147483646 w 43"/>
              <a:gd name="T5" fmla="*/ 2147483646 h 53"/>
              <a:gd name="T6" fmla="*/ 2147483646 w 43"/>
              <a:gd name="T7" fmla="*/ 2147483646 h 53"/>
              <a:gd name="T8" fmla="*/ 2147483646 w 43"/>
              <a:gd name="T9" fmla="*/ 2147483646 h 53"/>
              <a:gd name="T10" fmla="*/ 2147483646 w 43"/>
              <a:gd name="T11" fmla="*/ 2147483646 h 53"/>
              <a:gd name="T12" fmla="*/ 2147483646 w 43"/>
              <a:gd name="T13" fmla="*/ 2147483646 h 53"/>
              <a:gd name="T14" fmla="*/ 2147483646 w 43"/>
              <a:gd name="T15" fmla="*/ 2147483646 h 53"/>
              <a:gd name="T16" fmla="*/ 2147483646 w 43"/>
              <a:gd name="T17" fmla="*/ 2147483646 h 53"/>
              <a:gd name="T18" fmla="*/ 2147483646 w 43"/>
              <a:gd name="T19" fmla="*/ 2147483646 h 53"/>
              <a:gd name="T20" fmla="*/ 2147483646 w 43"/>
              <a:gd name="T21" fmla="*/ 0 h 53"/>
              <a:gd name="T22" fmla="*/ 2147483646 w 43"/>
              <a:gd name="T23" fmla="*/ 2147483646 h 53"/>
              <a:gd name="T24" fmla="*/ 2147483646 w 43"/>
              <a:gd name="T25" fmla="*/ 2147483646 h 53"/>
              <a:gd name="T26" fmla="*/ 2147483646 w 43"/>
              <a:gd name="T27" fmla="*/ 2147483646 h 53"/>
              <a:gd name="T28" fmla="*/ 2147483646 w 43"/>
              <a:gd name="T29" fmla="*/ 2147483646 h 53"/>
              <a:gd name="T30" fmla="*/ 2147483646 w 43"/>
              <a:gd name="T31" fmla="*/ 2147483646 h 53"/>
              <a:gd name="T32" fmla="*/ 2147483646 w 43"/>
              <a:gd name="T33" fmla="*/ 2147483646 h 53"/>
              <a:gd name="T34" fmla="*/ 2147483646 w 43"/>
              <a:gd name="T35" fmla="*/ 2147483646 h 53"/>
              <a:gd name="T36" fmla="*/ 0 w 43"/>
              <a:gd name="T37" fmla="*/ 2147483646 h 53"/>
              <a:gd name="T38" fmla="*/ 2147483646 w 43"/>
              <a:gd name="T39" fmla="*/ 2147483646 h 53"/>
              <a:gd name="T40" fmla="*/ 2147483646 w 43"/>
              <a:gd name="T41" fmla="*/ 2147483646 h 53"/>
              <a:gd name="T42" fmla="*/ 2147483646 w 43"/>
              <a:gd name="T43" fmla="*/ 2147483646 h 53"/>
              <a:gd name="T44" fmla="*/ 2147483646 w 43"/>
              <a:gd name="T45" fmla="*/ 2147483646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3" h="53">
                <a:moveTo>
                  <a:pt x="3" y="52"/>
                </a:moveTo>
                <a:lnTo>
                  <a:pt x="3" y="51"/>
                </a:lnTo>
                <a:lnTo>
                  <a:pt x="8" y="45"/>
                </a:lnTo>
                <a:lnTo>
                  <a:pt x="14" y="39"/>
                </a:lnTo>
                <a:lnTo>
                  <a:pt x="18" y="34"/>
                </a:lnTo>
                <a:lnTo>
                  <a:pt x="24" y="28"/>
                </a:lnTo>
                <a:lnTo>
                  <a:pt x="29" y="22"/>
                </a:lnTo>
                <a:lnTo>
                  <a:pt x="33" y="16"/>
                </a:lnTo>
                <a:lnTo>
                  <a:pt x="38" y="10"/>
                </a:lnTo>
                <a:lnTo>
                  <a:pt x="42" y="2"/>
                </a:lnTo>
                <a:lnTo>
                  <a:pt x="39" y="0"/>
                </a:lnTo>
                <a:lnTo>
                  <a:pt x="35" y="8"/>
                </a:lnTo>
                <a:lnTo>
                  <a:pt x="30" y="14"/>
                </a:lnTo>
                <a:lnTo>
                  <a:pt x="26" y="20"/>
                </a:lnTo>
                <a:lnTo>
                  <a:pt x="21" y="25"/>
                </a:lnTo>
                <a:lnTo>
                  <a:pt x="16" y="31"/>
                </a:lnTo>
                <a:lnTo>
                  <a:pt x="11" y="37"/>
                </a:lnTo>
                <a:lnTo>
                  <a:pt x="6" y="42"/>
                </a:lnTo>
                <a:lnTo>
                  <a:pt x="0" y="49"/>
                </a:lnTo>
                <a:lnTo>
                  <a:pt x="1" y="48"/>
                </a:lnTo>
                <a:lnTo>
                  <a:pt x="3" y="52"/>
                </a:lnTo>
                <a:lnTo>
                  <a:pt x="3" y="51"/>
                </a:lnTo>
                <a:lnTo>
                  <a:pt x="3"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0" name="Freeform 85">
            <a:extLst>
              <a:ext uri="{FF2B5EF4-FFF2-40B4-BE49-F238E27FC236}">
                <a16:creationId xmlns:a16="http://schemas.microsoft.com/office/drawing/2014/main" id="{621624FE-F066-58BE-7871-3B327D184FC3}"/>
              </a:ext>
            </a:extLst>
          </p:cNvPr>
          <p:cNvSpPr>
            <a:spLocks/>
          </p:cNvSpPr>
          <p:nvPr/>
        </p:nvSpPr>
        <p:spPr bwMode="auto">
          <a:xfrm>
            <a:off x="5359400" y="4859338"/>
            <a:ext cx="36513" cy="92075"/>
          </a:xfrm>
          <a:custGeom>
            <a:avLst/>
            <a:gdLst>
              <a:gd name="T0" fmla="*/ 2147483646 w 23"/>
              <a:gd name="T1" fmla="*/ 0 h 58"/>
              <a:gd name="T2" fmla="*/ 2147483646 w 23"/>
              <a:gd name="T3" fmla="*/ 0 h 58"/>
              <a:gd name="T4" fmla="*/ 2147483646 w 23"/>
              <a:gd name="T5" fmla="*/ 2147483646 h 58"/>
              <a:gd name="T6" fmla="*/ 2147483646 w 23"/>
              <a:gd name="T7" fmla="*/ 2147483646 h 58"/>
              <a:gd name="T8" fmla="*/ 0 w 23"/>
              <a:gd name="T9" fmla="*/ 2147483646 h 58"/>
              <a:gd name="T10" fmla="*/ 0 w 23"/>
              <a:gd name="T11" fmla="*/ 2147483646 h 58"/>
              <a:gd name="T12" fmla="*/ 2147483646 w 23"/>
              <a:gd name="T13" fmla="*/ 2147483646 h 58"/>
              <a:gd name="T14" fmla="*/ 2147483646 w 23"/>
              <a:gd name="T15" fmla="*/ 2147483646 h 58"/>
              <a:gd name="T16" fmla="*/ 2147483646 w 23"/>
              <a:gd name="T17" fmla="*/ 2147483646 h 58"/>
              <a:gd name="T18" fmla="*/ 2147483646 w 23"/>
              <a:gd name="T19" fmla="*/ 2147483646 h 58"/>
              <a:gd name="T20" fmla="*/ 2147483646 w 23"/>
              <a:gd name="T21" fmla="*/ 2147483646 h 58"/>
              <a:gd name="T22" fmla="*/ 2147483646 w 23"/>
              <a:gd name="T23" fmla="*/ 2147483646 h 58"/>
              <a:gd name="T24" fmla="*/ 2147483646 w 23"/>
              <a:gd name="T25" fmla="*/ 2147483646 h 58"/>
              <a:gd name="T26" fmla="*/ 2147483646 w 23"/>
              <a:gd name="T27" fmla="*/ 2147483646 h 58"/>
              <a:gd name="T28" fmla="*/ 2147483646 w 23"/>
              <a:gd name="T29" fmla="*/ 2147483646 h 58"/>
              <a:gd name="T30" fmla="*/ 2147483646 w 23"/>
              <a:gd name="T31" fmla="*/ 2147483646 h 58"/>
              <a:gd name="T32" fmla="*/ 2147483646 w 23"/>
              <a:gd name="T33" fmla="*/ 2147483646 h 58"/>
              <a:gd name="T34" fmla="*/ 2147483646 w 23"/>
              <a:gd name="T35" fmla="*/ 2147483646 h 58"/>
              <a:gd name="T36" fmla="*/ 2147483646 w 23"/>
              <a:gd name="T37" fmla="*/ 2147483646 h 58"/>
              <a:gd name="T38" fmla="*/ 2147483646 w 23"/>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9" y="0"/>
                </a:moveTo>
                <a:lnTo>
                  <a:pt x="9" y="0"/>
                </a:lnTo>
                <a:lnTo>
                  <a:pt x="5" y="15"/>
                </a:lnTo>
                <a:lnTo>
                  <a:pt x="2" y="28"/>
                </a:lnTo>
                <a:lnTo>
                  <a:pt x="0" y="39"/>
                </a:lnTo>
                <a:lnTo>
                  <a:pt x="0" y="47"/>
                </a:lnTo>
                <a:lnTo>
                  <a:pt x="2" y="53"/>
                </a:lnTo>
                <a:lnTo>
                  <a:pt x="7" y="57"/>
                </a:lnTo>
                <a:lnTo>
                  <a:pt x="13" y="57"/>
                </a:lnTo>
                <a:lnTo>
                  <a:pt x="22" y="54"/>
                </a:lnTo>
                <a:lnTo>
                  <a:pt x="20" y="50"/>
                </a:lnTo>
                <a:lnTo>
                  <a:pt x="12" y="53"/>
                </a:lnTo>
                <a:lnTo>
                  <a:pt x="7" y="53"/>
                </a:lnTo>
                <a:lnTo>
                  <a:pt x="5" y="51"/>
                </a:lnTo>
                <a:lnTo>
                  <a:pt x="4" y="46"/>
                </a:lnTo>
                <a:lnTo>
                  <a:pt x="4" y="39"/>
                </a:lnTo>
                <a:lnTo>
                  <a:pt x="5" y="29"/>
                </a:lnTo>
                <a:lnTo>
                  <a:pt x="9" y="16"/>
                </a:lnTo>
                <a:lnTo>
                  <a:pt x="13" y="1"/>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1" name="Freeform 86">
            <a:extLst>
              <a:ext uri="{FF2B5EF4-FFF2-40B4-BE49-F238E27FC236}">
                <a16:creationId xmlns:a16="http://schemas.microsoft.com/office/drawing/2014/main" id="{9C1A975A-05BB-26F6-783D-5B5CFBE173DC}"/>
              </a:ext>
            </a:extLst>
          </p:cNvPr>
          <p:cNvSpPr>
            <a:spLocks/>
          </p:cNvSpPr>
          <p:nvPr/>
        </p:nvSpPr>
        <p:spPr bwMode="auto">
          <a:xfrm>
            <a:off x="5373688" y="4718050"/>
            <a:ext cx="90487" cy="144463"/>
          </a:xfrm>
          <a:custGeom>
            <a:avLst/>
            <a:gdLst>
              <a:gd name="T0" fmla="*/ 2147483646 w 57"/>
              <a:gd name="T1" fmla="*/ 0 h 91"/>
              <a:gd name="T2" fmla="*/ 2147483646 w 57"/>
              <a:gd name="T3" fmla="*/ 0 h 91"/>
              <a:gd name="T4" fmla="*/ 2147483646 w 57"/>
              <a:gd name="T5" fmla="*/ 2147483646 h 91"/>
              <a:gd name="T6" fmla="*/ 2147483646 w 57"/>
              <a:gd name="T7" fmla="*/ 2147483646 h 91"/>
              <a:gd name="T8" fmla="*/ 2147483646 w 57"/>
              <a:gd name="T9" fmla="*/ 2147483646 h 91"/>
              <a:gd name="T10" fmla="*/ 2147483646 w 57"/>
              <a:gd name="T11" fmla="*/ 2147483646 h 91"/>
              <a:gd name="T12" fmla="*/ 2147483646 w 57"/>
              <a:gd name="T13" fmla="*/ 2147483646 h 91"/>
              <a:gd name="T14" fmla="*/ 2147483646 w 57"/>
              <a:gd name="T15" fmla="*/ 2147483646 h 91"/>
              <a:gd name="T16" fmla="*/ 2147483646 w 57"/>
              <a:gd name="T17" fmla="*/ 2147483646 h 91"/>
              <a:gd name="T18" fmla="*/ 2147483646 w 57"/>
              <a:gd name="T19" fmla="*/ 2147483646 h 91"/>
              <a:gd name="T20" fmla="*/ 2147483646 w 57"/>
              <a:gd name="T21" fmla="*/ 2147483646 h 91"/>
              <a:gd name="T22" fmla="*/ 2147483646 w 57"/>
              <a:gd name="T23" fmla="*/ 2147483646 h 91"/>
              <a:gd name="T24" fmla="*/ 2147483646 w 57"/>
              <a:gd name="T25" fmla="*/ 2147483646 h 91"/>
              <a:gd name="T26" fmla="*/ 2147483646 w 57"/>
              <a:gd name="T27" fmla="*/ 2147483646 h 91"/>
              <a:gd name="T28" fmla="*/ 2147483646 w 57"/>
              <a:gd name="T29" fmla="*/ 2147483646 h 91"/>
              <a:gd name="T30" fmla="*/ 2147483646 w 57"/>
              <a:gd name="T31" fmla="*/ 2147483646 h 91"/>
              <a:gd name="T32" fmla="*/ 2147483646 w 57"/>
              <a:gd name="T33" fmla="*/ 2147483646 h 91"/>
              <a:gd name="T34" fmla="*/ 0 w 57"/>
              <a:gd name="T35" fmla="*/ 2147483646 h 91"/>
              <a:gd name="T36" fmla="*/ 2147483646 w 57"/>
              <a:gd name="T37" fmla="*/ 2147483646 h 91"/>
              <a:gd name="T38" fmla="*/ 2147483646 w 57"/>
              <a:gd name="T39" fmla="*/ 2147483646 h 91"/>
              <a:gd name="T40" fmla="*/ 2147483646 w 57"/>
              <a:gd name="T41" fmla="*/ 2147483646 h 91"/>
              <a:gd name="T42" fmla="*/ 2147483646 w 57"/>
              <a:gd name="T43" fmla="*/ 2147483646 h 91"/>
              <a:gd name="T44" fmla="*/ 2147483646 w 57"/>
              <a:gd name="T45" fmla="*/ 2147483646 h 91"/>
              <a:gd name="T46" fmla="*/ 2147483646 w 57"/>
              <a:gd name="T47" fmla="*/ 2147483646 h 91"/>
              <a:gd name="T48" fmla="*/ 2147483646 w 57"/>
              <a:gd name="T49" fmla="*/ 2147483646 h 91"/>
              <a:gd name="T50" fmla="*/ 2147483646 w 57"/>
              <a:gd name="T51" fmla="*/ 2147483646 h 91"/>
              <a:gd name="T52" fmla="*/ 2147483646 w 57"/>
              <a:gd name="T53" fmla="*/ 2147483646 h 91"/>
              <a:gd name="T54" fmla="*/ 2147483646 w 57"/>
              <a:gd name="T55" fmla="*/ 2147483646 h 91"/>
              <a:gd name="T56" fmla="*/ 2147483646 w 57"/>
              <a:gd name="T57" fmla="*/ 2147483646 h 91"/>
              <a:gd name="T58" fmla="*/ 2147483646 w 57"/>
              <a:gd name="T59" fmla="*/ 2147483646 h 91"/>
              <a:gd name="T60" fmla="*/ 2147483646 w 57"/>
              <a:gd name="T61" fmla="*/ 2147483646 h 91"/>
              <a:gd name="T62" fmla="*/ 2147483646 w 57"/>
              <a:gd name="T63" fmla="*/ 2147483646 h 91"/>
              <a:gd name="T64" fmla="*/ 2147483646 w 57"/>
              <a:gd name="T65" fmla="*/ 2147483646 h 91"/>
              <a:gd name="T66" fmla="*/ 2147483646 w 57"/>
              <a:gd name="T67" fmla="*/ 2147483646 h 91"/>
              <a:gd name="T68" fmla="*/ 2147483646 w 57"/>
              <a:gd name="T69" fmla="*/ 2147483646 h 91"/>
              <a:gd name="T70" fmla="*/ 2147483646 w 57"/>
              <a:gd name="T71" fmla="*/ 0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7" h="91">
                <a:moveTo>
                  <a:pt x="54" y="0"/>
                </a:moveTo>
                <a:lnTo>
                  <a:pt x="54" y="0"/>
                </a:lnTo>
                <a:lnTo>
                  <a:pt x="50" y="5"/>
                </a:lnTo>
                <a:lnTo>
                  <a:pt x="47" y="9"/>
                </a:lnTo>
                <a:lnTo>
                  <a:pt x="43" y="14"/>
                </a:lnTo>
                <a:lnTo>
                  <a:pt x="39" y="19"/>
                </a:lnTo>
                <a:lnTo>
                  <a:pt x="36" y="25"/>
                </a:lnTo>
                <a:lnTo>
                  <a:pt x="32" y="30"/>
                </a:lnTo>
                <a:lnTo>
                  <a:pt x="28" y="35"/>
                </a:lnTo>
                <a:lnTo>
                  <a:pt x="24" y="41"/>
                </a:lnTo>
                <a:lnTo>
                  <a:pt x="20" y="47"/>
                </a:lnTo>
                <a:lnTo>
                  <a:pt x="17" y="52"/>
                </a:lnTo>
                <a:lnTo>
                  <a:pt x="14" y="59"/>
                </a:lnTo>
                <a:lnTo>
                  <a:pt x="10" y="64"/>
                </a:lnTo>
                <a:lnTo>
                  <a:pt x="7" y="71"/>
                </a:lnTo>
                <a:lnTo>
                  <a:pt x="4" y="76"/>
                </a:lnTo>
                <a:lnTo>
                  <a:pt x="2" y="83"/>
                </a:lnTo>
                <a:lnTo>
                  <a:pt x="0" y="89"/>
                </a:lnTo>
                <a:lnTo>
                  <a:pt x="4" y="90"/>
                </a:lnTo>
                <a:lnTo>
                  <a:pt x="6" y="84"/>
                </a:lnTo>
                <a:lnTo>
                  <a:pt x="8" y="78"/>
                </a:lnTo>
                <a:lnTo>
                  <a:pt x="11" y="72"/>
                </a:lnTo>
                <a:lnTo>
                  <a:pt x="14" y="66"/>
                </a:lnTo>
                <a:lnTo>
                  <a:pt x="17" y="61"/>
                </a:lnTo>
                <a:lnTo>
                  <a:pt x="20" y="54"/>
                </a:lnTo>
                <a:lnTo>
                  <a:pt x="23" y="49"/>
                </a:lnTo>
                <a:lnTo>
                  <a:pt x="27" y="43"/>
                </a:lnTo>
                <a:lnTo>
                  <a:pt x="31" y="37"/>
                </a:lnTo>
                <a:lnTo>
                  <a:pt x="35" y="32"/>
                </a:lnTo>
                <a:lnTo>
                  <a:pt x="39" y="27"/>
                </a:lnTo>
                <a:lnTo>
                  <a:pt x="42" y="21"/>
                </a:lnTo>
                <a:lnTo>
                  <a:pt x="46" y="16"/>
                </a:lnTo>
                <a:lnTo>
                  <a:pt x="50" y="11"/>
                </a:lnTo>
                <a:lnTo>
                  <a:pt x="53" y="6"/>
                </a:lnTo>
                <a:lnTo>
                  <a:pt x="56" y="1"/>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2" name="Freeform 87">
            <a:extLst>
              <a:ext uri="{FF2B5EF4-FFF2-40B4-BE49-F238E27FC236}">
                <a16:creationId xmlns:a16="http://schemas.microsoft.com/office/drawing/2014/main" id="{CD1BEC31-D8E0-A999-02E8-159C238572AA}"/>
              </a:ext>
            </a:extLst>
          </p:cNvPr>
          <p:cNvSpPr>
            <a:spLocks/>
          </p:cNvSpPr>
          <p:nvPr/>
        </p:nvSpPr>
        <p:spPr bwMode="auto">
          <a:xfrm>
            <a:off x="5459413" y="4689475"/>
            <a:ext cx="30162" cy="31750"/>
          </a:xfrm>
          <a:custGeom>
            <a:avLst/>
            <a:gdLst>
              <a:gd name="T0" fmla="*/ 2147483646 w 19"/>
              <a:gd name="T1" fmla="*/ 0 h 20"/>
              <a:gd name="T2" fmla="*/ 2147483646 w 19"/>
              <a:gd name="T3" fmla="*/ 0 h 20"/>
              <a:gd name="T4" fmla="*/ 2147483646 w 19"/>
              <a:gd name="T5" fmla="*/ 2147483646 h 20"/>
              <a:gd name="T6" fmla="*/ 2147483646 w 19"/>
              <a:gd name="T7" fmla="*/ 2147483646 h 20"/>
              <a:gd name="T8" fmla="*/ 2147483646 w 19"/>
              <a:gd name="T9" fmla="*/ 2147483646 h 20"/>
              <a:gd name="T10" fmla="*/ 2147483646 w 19"/>
              <a:gd name="T11" fmla="*/ 2147483646 h 20"/>
              <a:gd name="T12" fmla="*/ 2147483646 w 19"/>
              <a:gd name="T13" fmla="*/ 2147483646 h 20"/>
              <a:gd name="T14" fmla="*/ 2147483646 w 19"/>
              <a:gd name="T15" fmla="*/ 2147483646 h 20"/>
              <a:gd name="T16" fmla="*/ 2147483646 w 19"/>
              <a:gd name="T17" fmla="*/ 2147483646 h 20"/>
              <a:gd name="T18" fmla="*/ 0 w 19"/>
              <a:gd name="T19" fmla="*/ 2147483646 h 20"/>
              <a:gd name="T20" fmla="*/ 2147483646 w 19"/>
              <a:gd name="T21" fmla="*/ 2147483646 h 20"/>
              <a:gd name="T22" fmla="*/ 2147483646 w 19"/>
              <a:gd name="T23" fmla="*/ 2147483646 h 20"/>
              <a:gd name="T24" fmla="*/ 2147483646 w 19"/>
              <a:gd name="T25" fmla="*/ 2147483646 h 20"/>
              <a:gd name="T26" fmla="*/ 2147483646 w 19"/>
              <a:gd name="T27" fmla="*/ 2147483646 h 20"/>
              <a:gd name="T28" fmla="*/ 2147483646 w 19"/>
              <a:gd name="T29" fmla="*/ 2147483646 h 20"/>
              <a:gd name="T30" fmla="*/ 2147483646 w 19"/>
              <a:gd name="T31" fmla="*/ 2147483646 h 20"/>
              <a:gd name="T32" fmla="*/ 2147483646 w 19"/>
              <a:gd name="T33" fmla="*/ 2147483646 h 20"/>
              <a:gd name="T34" fmla="*/ 2147483646 w 19"/>
              <a:gd name="T35" fmla="*/ 2147483646 h 20"/>
              <a:gd name="T36" fmla="*/ 2147483646 w 19"/>
              <a:gd name="T37" fmla="*/ 2147483646 h 20"/>
              <a:gd name="T38" fmla="*/ 2147483646 w 19"/>
              <a:gd name="T39" fmla="*/ 0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0">
                <a:moveTo>
                  <a:pt x="15" y="0"/>
                </a:moveTo>
                <a:lnTo>
                  <a:pt x="15" y="0"/>
                </a:lnTo>
                <a:lnTo>
                  <a:pt x="13" y="2"/>
                </a:lnTo>
                <a:lnTo>
                  <a:pt x="11" y="4"/>
                </a:lnTo>
                <a:lnTo>
                  <a:pt x="9" y="6"/>
                </a:lnTo>
                <a:lnTo>
                  <a:pt x="8" y="8"/>
                </a:lnTo>
                <a:lnTo>
                  <a:pt x="6" y="9"/>
                </a:lnTo>
                <a:lnTo>
                  <a:pt x="4" y="11"/>
                </a:lnTo>
                <a:lnTo>
                  <a:pt x="1" y="15"/>
                </a:lnTo>
                <a:lnTo>
                  <a:pt x="0" y="18"/>
                </a:lnTo>
                <a:lnTo>
                  <a:pt x="2" y="19"/>
                </a:lnTo>
                <a:lnTo>
                  <a:pt x="4" y="17"/>
                </a:lnTo>
                <a:lnTo>
                  <a:pt x="6" y="14"/>
                </a:lnTo>
                <a:lnTo>
                  <a:pt x="8" y="13"/>
                </a:lnTo>
                <a:lnTo>
                  <a:pt x="10" y="11"/>
                </a:lnTo>
                <a:lnTo>
                  <a:pt x="12" y="9"/>
                </a:lnTo>
                <a:lnTo>
                  <a:pt x="14" y="7"/>
                </a:lnTo>
                <a:lnTo>
                  <a:pt x="16" y="5"/>
                </a:lnTo>
                <a:lnTo>
                  <a:pt x="18" y="3"/>
                </a:lnTo>
                <a:lnTo>
                  <a:pt x="1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3" name="Freeform 88">
            <a:extLst>
              <a:ext uri="{FF2B5EF4-FFF2-40B4-BE49-F238E27FC236}">
                <a16:creationId xmlns:a16="http://schemas.microsoft.com/office/drawing/2014/main" id="{395AEF73-2852-FA86-E644-A4785779FC80}"/>
              </a:ext>
            </a:extLst>
          </p:cNvPr>
          <p:cNvSpPr>
            <a:spLocks/>
          </p:cNvSpPr>
          <p:nvPr/>
        </p:nvSpPr>
        <p:spPr bwMode="auto">
          <a:xfrm>
            <a:off x="5483225" y="4645025"/>
            <a:ext cx="49213" cy="50800"/>
          </a:xfrm>
          <a:custGeom>
            <a:avLst/>
            <a:gdLst>
              <a:gd name="T0" fmla="*/ 2147483646 w 31"/>
              <a:gd name="T1" fmla="*/ 0 h 32"/>
              <a:gd name="T2" fmla="*/ 2147483646 w 31"/>
              <a:gd name="T3" fmla="*/ 0 h 32"/>
              <a:gd name="T4" fmla="*/ 2147483646 w 31"/>
              <a:gd name="T5" fmla="*/ 2147483646 h 32"/>
              <a:gd name="T6" fmla="*/ 2147483646 w 31"/>
              <a:gd name="T7" fmla="*/ 2147483646 h 32"/>
              <a:gd name="T8" fmla="*/ 2147483646 w 31"/>
              <a:gd name="T9" fmla="*/ 2147483646 h 32"/>
              <a:gd name="T10" fmla="*/ 2147483646 w 31"/>
              <a:gd name="T11" fmla="*/ 2147483646 h 32"/>
              <a:gd name="T12" fmla="*/ 2147483646 w 31"/>
              <a:gd name="T13" fmla="*/ 2147483646 h 32"/>
              <a:gd name="T14" fmla="*/ 2147483646 w 31"/>
              <a:gd name="T15" fmla="*/ 2147483646 h 32"/>
              <a:gd name="T16" fmla="*/ 2147483646 w 31"/>
              <a:gd name="T17" fmla="*/ 2147483646 h 32"/>
              <a:gd name="T18" fmla="*/ 0 w 31"/>
              <a:gd name="T19" fmla="*/ 2147483646 h 32"/>
              <a:gd name="T20" fmla="*/ 2147483646 w 31"/>
              <a:gd name="T21" fmla="*/ 2147483646 h 32"/>
              <a:gd name="T22" fmla="*/ 2147483646 w 31"/>
              <a:gd name="T23" fmla="*/ 2147483646 h 32"/>
              <a:gd name="T24" fmla="*/ 2147483646 w 31"/>
              <a:gd name="T25" fmla="*/ 2147483646 h 32"/>
              <a:gd name="T26" fmla="*/ 2147483646 w 31"/>
              <a:gd name="T27" fmla="*/ 2147483646 h 32"/>
              <a:gd name="T28" fmla="*/ 2147483646 w 31"/>
              <a:gd name="T29" fmla="*/ 2147483646 h 32"/>
              <a:gd name="T30" fmla="*/ 2147483646 w 31"/>
              <a:gd name="T31" fmla="*/ 2147483646 h 32"/>
              <a:gd name="T32" fmla="*/ 2147483646 w 31"/>
              <a:gd name="T33" fmla="*/ 2147483646 h 32"/>
              <a:gd name="T34" fmla="*/ 2147483646 w 31"/>
              <a:gd name="T35" fmla="*/ 2147483646 h 32"/>
              <a:gd name="T36" fmla="*/ 2147483646 w 31"/>
              <a:gd name="T37" fmla="*/ 2147483646 h 32"/>
              <a:gd name="T38" fmla="*/ 2147483646 w 31"/>
              <a:gd name="T39" fmla="*/ 0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2">
                <a:moveTo>
                  <a:pt x="27" y="0"/>
                </a:moveTo>
                <a:lnTo>
                  <a:pt x="27" y="0"/>
                </a:lnTo>
                <a:lnTo>
                  <a:pt x="24" y="3"/>
                </a:lnTo>
                <a:lnTo>
                  <a:pt x="21" y="6"/>
                </a:lnTo>
                <a:lnTo>
                  <a:pt x="18" y="10"/>
                </a:lnTo>
                <a:lnTo>
                  <a:pt x="15" y="13"/>
                </a:lnTo>
                <a:lnTo>
                  <a:pt x="12" y="17"/>
                </a:lnTo>
                <a:lnTo>
                  <a:pt x="8" y="20"/>
                </a:lnTo>
                <a:lnTo>
                  <a:pt x="5" y="24"/>
                </a:lnTo>
                <a:lnTo>
                  <a:pt x="0" y="28"/>
                </a:lnTo>
                <a:lnTo>
                  <a:pt x="3" y="31"/>
                </a:lnTo>
                <a:lnTo>
                  <a:pt x="7" y="27"/>
                </a:lnTo>
                <a:lnTo>
                  <a:pt x="11" y="23"/>
                </a:lnTo>
                <a:lnTo>
                  <a:pt x="15" y="20"/>
                </a:lnTo>
                <a:lnTo>
                  <a:pt x="18" y="16"/>
                </a:lnTo>
                <a:lnTo>
                  <a:pt x="21" y="12"/>
                </a:lnTo>
                <a:lnTo>
                  <a:pt x="24" y="9"/>
                </a:lnTo>
                <a:lnTo>
                  <a:pt x="27" y="6"/>
                </a:lnTo>
                <a:lnTo>
                  <a:pt x="30" y="2"/>
                </a:lnTo>
                <a:lnTo>
                  <a:pt x="27"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4" name="Freeform 89">
            <a:extLst>
              <a:ext uri="{FF2B5EF4-FFF2-40B4-BE49-F238E27FC236}">
                <a16:creationId xmlns:a16="http://schemas.microsoft.com/office/drawing/2014/main" id="{A7BC2BB2-BA98-168F-C90E-1571D9C1E895}"/>
              </a:ext>
            </a:extLst>
          </p:cNvPr>
          <p:cNvSpPr>
            <a:spLocks/>
          </p:cNvSpPr>
          <p:nvPr/>
        </p:nvSpPr>
        <p:spPr bwMode="auto">
          <a:xfrm>
            <a:off x="5526088" y="4594225"/>
            <a:ext cx="84137" cy="55563"/>
          </a:xfrm>
          <a:custGeom>
            <a:avLst/>
            <a:gdLst>
              <a:gd name="T0" fmla="*/ 2147483646 w 53"/>
              <a:gd name="T1" fmla="*/ 2147483646 h 35"/>
              <a:gd name="T2" fmla="*/ 2147483646 w 53"/>
              <a:gd name="T3" fmla="*/ 0 h 35"/>
              <a:gd name="T4" fmla="*/ 2147483646 w 53"/>
              <a:gd name="T5" fmla="*/ 2147483646 h 35"/>
              <a:gd name="T6" fmla="*/ 2147483646 w 53"/>
              <a:gd name="T7" fmla="*/ 2147483646 h 35"/>
              <a:gd name="T8" fmla="*/ 2147483646 w 53"/>
              <a:gd name="T9" fmla="*/ 2147483646 h 35"/>
              <a:gd name="T10" fmla="*/ 2147483646 w 53"/>
              <a:gd name="T11" fmla="*/ 2147483646 h 35"/>
              <a:gd name="T12" fmla="*/ 2147483646 w 53"/>
              <a:gd name="T13" fmla="*/ 2147483646 h 35"/>
              <a:gd name="T14" fmla="*/ 2147483646 w 53"/>
              <a:gd name="T15" fmla="*/ 2147483646 h 35"/>
              <a:gd name="T16" fmla="*/ 2147483646 w 53"/>
              <a:gd name="T17" fmla="*/ 2147483646 h 35"/>
              <a:gd name="T18" fmla="*/ 0 w 53"/>
              <a:gd name="T19" fmla="*/ 2147483646 h 35"/>
              <a:gd name="T20" fmla="*/ 2147483646 w 53"/>
              <a:gd name="T21" fmla="*/ 2147483646 h 35"/>
              <a:gd name="T22" fmla="*/ 2147483646 w 53"/>
              <a:gd name="T23" fmla="*/ 2147483646 h 35"/>
              <a:gd name="T24" fmla="*/ 2147483646 w 53"/>
              <a:gd name="T25" fmla="*/ 2147483646 h 35"/>
              <a:gd name="T26" fmla="*/ 2147483646 w 53"/>
              <a:gd name="T27" fmla="*/ 2147483646 h 35"/>
              <a:gd name="T28" fmla="*/ 2147483646 w 53"/>
              <a:gd name="T29" fmla="*/ 2147483646 h 35"/>
              <a:gd name="T30" fmla="*/ 2147483646 w 53"/>
              <a:gd name="T31" fmla="*/ 2147483646 h 35"/>
              <a:gd name="T32" fmla="*/ 2147483646 w 53"/>
              <a:gd name="T33" fmla="*/ 2147483646 h 35"/>
              <a:gd name="T34" fmla="*/ 2147483646 w 53"/>
              <a:gd name="T35" fmla="*/ 2147483646 h 35"/>
              <a:gd name="T36" fmla="*/ 2147483646 w 53"/>
              <a:gd name="T37" fmla="*/ 2147483646 h 35"/>
              <a:gd name="T38" fmla="*/ 2147483646 w 53"/>
              <a:gd name="T39" fmla="*/ 2147483646 h 35"/>
              <a:gd name="T40" fmla="*/ 2147483646 w 53"/>
              <a:gd name="T41" fmla="*/ 2147483646 h 35"/>
              <a:gd name="T42" fmla="*/ 2147483646 w 53"/>
              <a:gd name="T43" fmla="*/ 2147483646 h 35"/>
              <a:gd name="T44" fmla="*/ 2147483646 w 53"/>
              <a:gd name="T45" fmla="*/ 2147483646 h 35"/>
              <a:gd name="T46" fmla="*/ 2147483646 w 53"/>
              <a:gd name="T47" fmla="*/ 2147483646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5">
                <a:moveTo>
                  <a:pt x="49" y="1"/>
                </a:moveTo>
                <a:lnTo>
                  <a:pt x="50" y="0"/>
                </a:lnTo>
                <a:lnTo>
                  <a:pt x="42" y="2"/>
                </a:lnTo>
                <a:lnTo>
                  <a:pt x="36" y="5"/>
                </a:lnTo>
                <a:lnTo>
                  <a:pt x="29" y="10"/>
                </a:lnTo>
                <a:lnTo>
                  <a:pt x="23" y="13"/>
                </a:lnTo>
                <a:lnTo>
                  <a:pt x="17" y="17"/>
                </a:lnTo>
                <a:lnTo>
                  <a:pt x="12" y="22"/>
                </a:lnTo>
                <a:lnTo>
                  <a:pt x="6" y="26"/>
                </a:lnTo>
                <a:lnTo>
                  <a:pt x="0" y="32"/>
                </a:lnTo>
                <a:lnTo>
                  <a:pt x="3" y="34"/>
                </a:lnTo>
                <a:lnTo>
                  <a:pt x="8" y="29"/>
                </a:lnTo>
                <a:lnTo>
                  <a:pt x="14" y="24"/>
                </a:lnTo>
                <a:lnTo>
                  <a:pt x="19" y="20"/>
                </a:lnTo>
                <a:lnTo>
                  <a:pt x="25" y="16"/>
                </a:lnTo>
                <a:lnTo>
                  <a:pt x="31" y="12"/>
                </a:lnTo>
                <a:lnTo>
                  <a:pt x="38" y="9"/>
                </a:lnTo>
                <a:lnTo>
                  <a:pt x="44" y="6"/>
                </a:lnTo>
                <a:lnTo>
                  <a:pt x="51" y="3"/>
                </a:lnTo>
                <a:lnTo>
                  <a:pt x="52" y="2"/>
                </a:lnTo>
                <a:lnTo>
                  <a:pt x="51" y="3"/>
                </a:lnTo>
                <a:lnTo>
                  <a:pt x="52" y="3"/>
                </a:lnTo>
                <a:lnTo>
                  <a:pt x="52" y="2"/>
                </a:lnTo>
                <a:lnTo>
                  <a:pt x="49"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5" name="Freeform 90">
            <a:extLst>
              <a:ext uri="{FF2B5EF4-FFF2-40B4-BE49-F238E27FC236}">
                <a16:creationId xmlns:a16="http://schemas.microsoft.com/office/drawing/2014/main" id="{935E56E4-AB0B-3C2E-471A-03F4DAA35BEE}"/>
              </a:ext>
            </a:extLst>
          </p:cNvPr>
          <p:cNvSpPr>
            <a:spLocks/>
          </p:cNvSpPr>
          <p:nvPr/>
        </p:nvSpPr>
        <p:spPr bwMode="auto">
          <a:xfrm>
            <a:off x="5603875" y="4565650"/>
            <a:ext cx="26988" cy="33338"/>
          </a:xfrm>
          <a:custGeom>
            <a:avLst/>
            <a:gdLst>
              <a:gd name="T0" fmla="*/ 2147483646 w 17"/>
              <a:gd name="T1" fmla="*/ 0 h 21"/>
              <a:gd name="T2" fmla="*/ 2147483646 w 17"/>
              <a:gd name="T3" fmla="*/ 0 h 21"/>
              <a:gd name="T4" fmla="*/ 0 w 17"/>
              <a:gd name="T5" fmla="*/ 2147483646 h 21"/>
              <a:gd name="T6" fmla="*/ 2147483646 w 17"/>
              <a:gd name="T7" fmla="*/ 2147483646 h 21"/>
              <a:gd name="T8" fmla="*/ 2147483646 w 17"/>
              <a:gd name="T9" fmla="*/ 2147483646 h 21"/>
              <a:gd name="T10" fmla="*/ 2147483646 w 17"/>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10" y="0"/>
                </a:moveTo>
                <a:lnTo>
                  <a:pt x="10" y="0"/>
                </a:lnTo>
                <a:lnTo>
                  <a:pt x="0" y="19"/>
                </a:lnTo>
                <a:lnTo>
                  <a:pt x="4" y="20"/>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6" name="Freeform 91">
            <a:extLst>
              <a:ext uri="{FF2B5EF4-FFF2-40B4-BE49-F238E27FC236}">
                <a16:creationId xmlns:a16="http://schemas.microsoft.com/office/drawing/2014/main" id="{AAA175FD-73B1-C312-9BBD-EEF9A0A3F5C0}"/>
              </a:ext>
            </a:extLst>
          </p:cNvPr>
          <p:cNvSpPr>
            <a:spLocks/>
          </p:cNvSpPr>
          <p:nvPr/>
        </p:nvSpPr>
        <p:spPr bwMode="auto">
          <a:xfrm>
            <a:off x="5614988" y="4324350"/>
            <a:ext cx="60325" cy="244475"/>
          </a:xfrm>
          <a:custGeom>
            <a:avLst/>
            <a:gdLst>
              <a:gd name="T0" fmla="*/ 2147483646 w 38"/>
              <a:gd name="T1" fmla="*/ 2147483646 h 154"/>
              <a:gd name="T2" fmla="*/ 2147483646 w 38"/>
              <a:gd name="T3" fmla="*/ 0 h 154"/>
              <a:gd name="T4" fmla="*/ 2147483646 w 38"/>
              <a:gd name="T5" fmla="*/ 2147483646 h 154"/>
              <a:gd name="T6" fmla="*/ 2147483646 w 38"/>
              <a:gd name="T7" fmla="*/ 2147483646 h 154"/>
              <a:gd name="T8" fmla="*/ 2147483646 w 38"/>
              <a:gd name="T9" fmla="*/ 2147483646 h 154"/>
              <a:gd name="T10" fmla="*/ 2147483646 w 38"/>
              <a:gd name="T11" fmla="*/ 2147483646 h 154"/>
              <a:gd name="T12" fmla="*/ 2147483646 w 38"/>
              <a:gd name="T13" fmla="*/ 2147483646 h 154"/>
              <a:gd name="T14" fmla="*/ 2147483646 w 38"/>
              <a:gd name="T15" fmla="*/ 2147483646 h 154"/>
              <a:gd name="T16" fmla="*/ 2147483646 w 38"/>
              <a:gd name="T17" fmla="*/ 2147483646 h 154"/>
              <a:gd name="T18" fmla="*/ 2147483646 w 38"/>
              <a:gd name="T19" fmla="*/ 2147483646 h 154"/>
              <a:gd name="T20" fmla="*/ 2147483646 w 38"/>
              <a:gd name="T21" fmla="*/ 2147483646 h 154"/>
              <a:gd name="T22" fmla="*/ 2147483646 w 38"/>
              <a:gd name="T23" fmla="*/ 2147483646 h 154"/>
              <a:gd name="T24" fmla="*/ 2147483646 w 38"/>
              <a:gd name="T25" fmla="*/ 2147483646 h 154"/>
              <a:gd name="T26" fmla="*/ 2147483646 w 38"/>
              <a:gd name="T27" fmla="*/ 2147483646 h 154"/>
              <a:gd name="T28" fmla="*/ 2147483646 w 38"/>
              <a:gd name="T29" fmla="*/ 2147483646 h 154"/>
              <a:gd name="T30" fmla="*/ 2147483646 w 38"/>
              <a:gd name="T31" fmla="*/ 2147483646 h 154"/>
              <a:gd name="T32" fmla="*/ 2147483646 w 38"/>
              <a:gd name="T33" fmla="*/ 2147483646 h 154"/>
              <a:gd name="T34" fmla="*/ 0 w 38"/>
              <a:gd name="T35" fmla="*/ 2147483646 h 154"/>
              <a:gd name="T36" fmla="*/ 2147483646 w 38"/>
              <a:gd name="T37" fmla="*/ 2147483646 h 154"/>
              <a:gd name="T38" fmla="*/ 2147483646 w 38"/>
              <a:gd name="T39" fmla="*/ 2147483646 h 154"/>
              <a:gd name="T40" fmla="*/ 2147483646 w 38"/>
              <a:gd name="T41" fmla="*/ 2147483646 h 154"/>
              <a:gd name="T42" fmla="*/ 2147483646 w 38"/>
              <a:gd name="T43" fmla="*/ 2147483646 h 154"/>
              <a:gd name="T44" fmla="*/ 2147483646 w 38"/>
              <a:gd name="T45" fmla="*/ 2147483646 h 154"/>
              <a:gd name="T46" fmla="*/ 2147483646 w 38"/>
              <a:gd name="T47" fmla="*/ 2147483646 h 154"/>
              <a:gd name="T48" fmla="*/ 2147483646 w 38"/>
              <a:gd name="T49" fmla="*/ 2147483646 h 154"/>
              <a:gd name="T50" fmla="*/ 2147483646 w 38"/>
              <a:gd name="T51" fmla="*/ 2147483646 h 154"/>
              <a:gd name="T52" fmla="*/ 2147483646 w 38"/>
              <a:gd name="T53" fmla="*/ 2147483646 h 154"/>
              <a:gd name="T54" fmla="*/ 2147483646 w 38"/>
              <a:gd name="T55" fmla="*/ 2147483646 h 154"/>
              <a:gd name="T56" fmla="*/ 2147483646 w 38"/>
              <a:gd name="T57" fmla="*/ 2147483646 h 154"/>
              <a:gd name="T58" fmla="*/ 2147483646 w 38"/>
              <a:gd name="T59" fmla="*/ 2147483646 h 154"/>
              <a:gd name="T60" fmla="*/ 2147483646 w 38"/>
              <a:gd name="T61" fmla="*/ 2147483646 h 154"/>
              <a:gd name="T62" fmla="*/ 2147483646 w 38"/>
              <a:gd name="T63" fmla="*/ 2147483646 h 154"/>
              <a:gd name="T64" fmla="*/ 2147483646 w 38"/>
              <a:gd name="T65" fmla="*/ 2147483646 h 154"/>
              <a:gd name="T66" fmla="*/ 2147483646 w 38"/>
              <a:gd name="T67" fmla="*/ 2147483646 h 154"/>
              <a:gd name="T68" fmla="*/ 2147483646 w 38"/>
              <a:gd name="T69" fmla="*/ 2147483646 h 154"/>
              <a:gd name="T70" fmla="*/ 2147483646 w 38"/>
              <a:gd name="T71" fmla="*/ 2147483646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8" h="154">
                <a:moveTo>
                  <a:pt x="33" y="1"/>
                </a:moveTo>
                <a:lnTo>
                  <a:pt x="33" y="0"/>
                </a:lnTo>
                <a:lnTo>
                  <a:pt x="30" y="15"/>
                </a:lnTo>
                <a:lnTo>
                  <a:pt x="27" y="27"/>
                </a:lnTo>
                <a:lnTo>
                  <a:pt x="25" y="38"/>
                </a:lnTo>
                <a:lnTo>
                  <a:pt x="23" y="48"/>
                </a:lnTo>
                <a:lnTo>
                  <a:pt x="21" y="56"/>
                </a:lnTo>
                <a:lnTo>
                  <a:pt x="20" y="63"/>
                </a:lnTo>
                <a:lnTo>
                  <a:pt x="18" y="70"/>
                </a:lnTo>
                <a:lnTo>
                  <a:pt x="17" y="76"/>
                </a:lnTo>
                <a:lnTo>
                  <a:pt x="15" y="83"/>
                </a:lnTo>
                <a:lnTo>
                  <a:pt x="13" y="90"/>
                </a:lnTo>
                <a:lnTo>
                  <a:pt x="12" y="97"/>
                </a:lnTo>
                <a:lnTo>
                  <a:pt x="10" y="105"/>
                </a:lnTo>
                <a:lnTo>
                  <a:pt x="8" y="114"/>
                </a:lnTo>
                <a:lnTo>
                  <a:pt x="6" y="126"/>
                </a:lnTo>
                <a:lnTo>
                  <a:pt x="3" y="138"/>
                </a:lnTo>
                <a:lnTo>
                  <a:pt x="0" y="152"/>
                </a:lnTo>
                <a:lnTo>
                  <a:pt x="4" y="153"/>
                </a:lnTo>
                <a:lnTo>
                  <a:pt x="7" y="139"/>
                </a:lnTo>
                <a:lnTo>
                  <a:pt x="10" y="126"/>
                </a:lnTo>
                <a:lnTo>
                  <a:pt x="12" y="115"/>
                </a:lnTo>
                <a:lnTo>
                  <a:pt x="14" y="106"/>
                </a:lnTo>
                <a:lnTo>
                  <a:pt x="16" y="98"/>
                </a:lnTo>
                <a:lnTo>
                  <a:pt x="17" y="90"/>
                </a:lnTo>
                <a:lnTo>
                  <a:pt x="19" y="84"/>
                </a:lnTo>
                <a:lnTo>
                  <a:pt x="21" y="77"/>
                </a:lnTo>
                <a:lnTo>
                  <a:pt x="22" y="71"/>
                </a:lnTo>
                <a:lnTo>
                  <a:pt x="23" y="64"/>
                </a:lnTo>
                <a:lnTo>
                  <a:pt x="25" y="57"/>
                </a:lnTo>
                <a:lnTo>
                  <a:pt x="27" y="49"/>
                </a:lnTo>
                <a:lnTo>
                  <a:pt x="29" y="39"/>
                </a:lnTo>
                <a:lnTo>
                  <a:pt x="31" y="28"/>
                </a:lnTo>
                <a:lnTo>
                  <a:pt x="33" y="16"/>
                </a:lnTo>
                <a:lnTo>
                  <a:pt x="37" y="1"/>
                </a:lnTo>
                <a:lnTo>
                  <a:pt x="33"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7" name="Freeform 92">
            <a:extLst>
              <a:ext uri="{FF2B5EF4-FFF2-40B4-BE49-F238E27FC236}">
                <a16:creationId xmlns:a16="http://schemas.microsoft.com/office/drawing/2014/main" id="{F15EF9B9-5F3A-6C97-084E-C25A0945B9CB}"/>
              </a:ext>
            </a:extLst>
          </p:cNvPr>
          <p:cNvSpPr>
            <a:spLocks/>
          </p:cNvSpPr>
          <p:nvPr/>
        </p:nvSpPr>
        <p:spPr bwMode="auto">
          <a:xfrm>
            <a:off x="5667375" y="4197350"/>
            <a:ext cx="26988" cy="130175"/>
          </a:xfrm>
          <a:custGeom>
            <a:avLst/>
            <a:gdLst>
              <a:gd name="T0" fmla="*/ 2147483646 w 17"/>
              <a:gd name="T1" fmla="*/ 0 h 82"/>
              <a:gd name="T2" fmla="*/ 2147483646 w 17"/>
              <a:gd name="T3" fmla="*/ 2147483646 h 82"/>
              <a:gd name="T4" fmla="*/ 0 w 17"/>
              <a:gd name="T5" fmla="*/ 2147483646 h 82"/>
              <a:gd name="T6" fmla="*/ 2147483646 w 17"/>
              <a:gd name="T7" fmla="*/ 2147483646 h 82"/>
              <a:gd name="T8" fmla="*/ 2147483646 w 17"/>
              <a:gd name="T9" fmla="*/ 2147483646 h 82"/>
              <a:gd name="T10" fmla="*/ 2147483646 w 17"/>
              <a:gd name="T11" fmla="*/ 2147483646 h 82"/>
              <a:gd name="T12" fmla="*/ 2147483646 w 17"/>
              <a:gd name="T13" fmla="*/ 0 h 82"/>
              <a:gd name="T14" fmla="*/ 2147483646 w 17"/>
              <a:gd name="T15" fmla="*/ 2147483646 h 82"/>
              <a:gd name="T16" fmla="*/ 2147483646 w 17"/>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2">
                <a:moveTo>
                  <a:pt x="10" y="0"/>
                </a:moveTo>
                <a:lnTo>
                  <a:pt x="10" y="1"/>
                </a:lnTo>
                <a:lnTo>
                  <a:pt x="0" y="81"/>
                </a:lnTo>
                <a:lnTo>
                  <a:pt x="5" y="81"/>
                </a:lnTo>
                <a:lnTo>
                  <a:pt x="16" y="1"/>
                </a:lnTo>
                <a:lnTo>
                  <a:pt x="16" y="2"/>
                </a:lnTo>
                <a:lnTo>
                  <a:pt x="10" y="0"/>
                </a:lnTo>
                <a:lnTo>
                  <a:pt x="10"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8" name="Freeform 93">
            <a:extLst>
              <a:ext uri="{FF2B5EF4-FFF2-40B4-BE49-F238E27FC236}">
                <a16:creationId xmlns:a16="http://schemas.microsoft.com/office/drawing/2014/main" id="{FC770B28-873D-A5E0-A174-2CBF08DDDC7D}"/>
              </a:ext>
            </a:extLst>
          </p:cNvPr>
          <p:cNvSpPr>
            <a:spLocks/>
          </p:cNvSpPr>
          <p:nvPr/>
        </p:nvSpPr>
        <p:spPr bwMode="auto">
          <a:xfrm>
            <a:off x="5680075" y="4106863"/>
            <a:ext cx="26988" cy="95250"/>
          </a:xfrm>
          <a:custGeom>
            <a:avLst/>
            <a:gdLst>
              <a:gd name="T0" fmla="*/ 2147483646 w 17"/>
              <a:gd name="T1" fmla="*/ 0 h 60"/>
              <a:gd name="T2" fmla="*/ 2147483646 w 17"/>
              <a:gd name="T3" fmla="*/ 0 h 60"/>
              <a:gd name="T4" fmla="*/ 2147483646 w 17"/>
              <a:gd name="T5" fmla="*/ 2147483646 h 60"/>
              <a:gd name="T6" fmla="*/ 2147483646 w 17"/>
              <a:gd name="T7" fmla="*/ 2147483646 h 60"/>
              <a:gd name="T8" fmla="*/ 2147483646 w 17"/>
              <a:gd name="T9" fmla="*/ 2147483646 h 60"/>
              <a:gd name="T10" fmla="*/ 2147483646 w 17"/>
              <a:gd name="T11" fmla="*/ 2147483646 h 60"/>
              <a:gd name="T12" fmla="*/ 2147483646 w 17"/>
              <a:gd name="T13" fmla="*/ 2147483646 h 60"/>
              <a:gd name="T14" fmla="*/ 2147483646 w 17"/>
              <a:gd name="T15" fmla="*/ 2147483646 h 60"/>
              <a:gd name="T16" fmla="*/ 2147483646 w 17"/>
              <a:gd name="T17" fmla="*/ 2147483646 h 60"/>
              <a:gd name="T18" fmla="*/ 0 w 17"/>
              <a:gd name="T19" fmla="*/ 2147483646 h 60"/>
              <a:gd name="T20" fmla="*/ 2147483646 w 17"/>
              <a:gd name="T21" fmla="*/ 2147483646 h 60"/>
              <a:gd name="T22" fmla="*/ 2147483646 w 17"/>
              <a:gd name="T23" fmla="*/ 2147483646 h 60"/>
              <a:gd name="T24" fmla="*/ 2147483646 w 17"/>
              <a:gd name="T25" fmla="*/ 2147483646 h 60"/>
              <a:gd name="T26" fmla="*/ 2147483646 w 17"/>
              <a:gd name="T27" fmla="*/ 2147483646 h 60"/>
              <a:gd name="T28" fmla="*/ 2147483646 w 17"/>
              <a:gd name="T29" fmla="*/ 2147483646 h 60"/>
              <a:gd name="T30" fmla="*/ 2147483646 w 17"/>
              <a:gd name="T31" fmla="*/ 2147483646 h 60"/>
              <a:gd name="T32" fmla="*/ 2147483646 w 17"/>
              <a:gd name="T33" fmla="*/ 2147483646 h 60"/>
              <a:gd name="T34" fmla="*/ 2147483646 w 17"/>
              <a:gd name="T35" fmla="*/ 2147483646 h 60"/>
              <a:gd name="T36" fmla="*/ 2147483646 w 17"/>
              <a:gd name="T37" fmla="*/ 0 h 60"/>
              <a:gd name="T38" fmla="*/ 2147483646 w 17"/>
              <a:gd name="T39" fmla="*/ 0 h 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0">
                <a:moveTo>
                  <a:pt x="9" y="0"/>
                </a:moveTo>
                <a:lnTo>
                  <a:pt x="9" y="0"/>
                </a:lnTo>
                <a:lnTo>
                  <a:pt x="9" y="4"/>
                </a:lnTo>
                <a:lnTo>
                  <a:pt x="9" y="10"/>
                </a:lnTo>
                <a:lnTo>
                  <a:pt x="6" y="19"/>
                </a:lnTo>
                <a:lnTo>
                  <a:pt x="6" y="29"/>
                </a:lnTo>
                <a:lnTo>
                  <a:pt x="4" y="39"/>
                </a:lnTo>
                <a:lnTo>
                  <a:pt x="3" y="48"/>
                </a:lnTo>
                <a:lnTo>
                  <a:pt x="1" y="54"/>
                </a:lnTo>
                <a:lnTo>
                  <a:pt x="0" y="57"/>
                </a:lnTo>
                <a:lnTo>
                  <a:pt x="6" y="59"/>
                </a:lnTo>
                <a:lnTo>
                  <a:pt x="6" y="55"/>
                </a:lnTo>
                <a:lnTo>
                  <a:pt x="9" y="48"/>
                </a:lnTo>
                <a:lnTo>
                  <a:pt x="9" y="39"/>
                </a:lnTo>
                <a:lnTo>
                  <a:pt x="12" y="29"/>
                </a:lnTo>
                <a:lnTo>
                  <a:pt x="12" y="19"/>
                </a:lnTo>
                <a:lnTo>
                  <a:pt x="14" y="10"/>
                </a:lnTo>
                <a:lnTo>
                  <a:pt x="16" y="4"/>
                </a:lnTo>
                <a:lnTo>
                  <a:pt x="16" y="0"/>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59" name="Freeform 94">
            <a:extLst>
              <a:ext uri="{FF2B5EF4-FFF2-40B4-BE49-F238E27FC236}">
                <a16:creationId xmlns:a16="http://schemas.microsoft.com/office/drawing/2014/main" id="{6DD9D3BE-5BE5-3069-D094-F96D17D0CB19}"/>
              </a:ext>
            </a:extLst>
          </p:cNvPr>
          <p:cNvSpPr>
            <a:spLocks/>
          </p:cNvSpPr>
          <p:nvPr/>
        </p:nvSpPr>
        <p:spPr bwMode="auto">
          <a:xfrm>
            <a:off x="5689600" y="3819525"/>
            <a:ext cx="87313" cy="288925"/>
          </a:xfrm>
          <a:custGeom>
            <a:avLst/>
            <a:gdLst>
              <a:gd name="T0" fmla="*/ 2147483646 w 55"/>
              <a:gd name="T1" fmla="*/ 0 h 182"/>
              <a:gd name="T2" fmla="*/ 2147483646 w 55"/>
              <a:gd name="T3" fmla="*/ 0 h 182"/>
              <a:gd name="T4" fmla="*/ 2147483646 w 55"/>
              <a:gd name="T5" fmla="*/ 2147483646 h 182"/>
              <a:gd name="T6" fmla="*/ 2147483646 w 55"/>
              <a:gd name="T7" fmla="*/ 2147483646 h 182"/>
              <a:gd name="T8" fmla="*/ 2147483646 w 55"/>
              <a:gd name="T9" fmla="*/ 2147483646 h 182"/>
              <a:gd name="T10" fmla="*/ 2147483646 w 55"/>
              <a:gd name="T11" fmla="*/ 2147483646 h 182"/>
              <a:gd name="T12" fmla="*/ 2147483646 w 55"/>
              <a:gd name="T13" fmla="*/ 2147483646 h 182"/>
              <a:gd name="T14" fmla="*/ 2147483646 w 55"/>
              <a:gd name="T15" fmla="*/ 2147483646 h 182"/>
              <a:gd name="T16" fmla="*/ 2147483646 w 55"/>
              <a:gd name="T17" fmla="*/ 2147483646 h 182"/>
              <a:gd name="T18" fmla="*/ 2147483646 w 55"/>
              <a:gd name="T19" fmla="*/ 2147483646 h 182"/>
              <a:gd name="T20" fmla="*/ 2147483646 w 55"/>
              <a:gd name="T21" fmla="*/ 2147483646 h 182"/>
              <a:gd name="T22" fmla="*/ 2147483646 w 55"/>
              <a:gd name="T23" fmla="*/ 2147483646 h 182"/>
              <a:gd name="T24" fmla="*/ 2147483646 w 55"/>
              <a:gd name="T25" fmla="*/ 2147483646 h 182"/>
              <a:gd name="T26" fmla="*/ 2147483646 w 55"/>
              <a:gd name="T27" fmla="*/ 2147483646 h 182"/>
              <a:gd name="T28" fmla="*/ 2147483646 w 55"/>
              <a:gd name="T29" fmla="*/ 2147483646 h 182"/>
              <a:gd name="T30" fmla="*/ 2147483646 w 55"/>
              <a:gd name="T31" fmla="*/ 2147483646 h 182"/>
              <a:gd name="T32" fmla="*/ 2147483646 w 55"/>
              <a:gd name="T33" fmla="*/ 2147483646 h 182"/>
              <a:gd name="T34" fmla="*/ 0 w 55"/>
              <a:gd name="T35" fmla="*/ 2147483646 h 182"/>
              <a:gd name="T36" fmla="*/ 2147483646 w 55"/>
              <a:gd name="T37" fmla="*/ 2147483646 h 182"/>
              <a:gd name="T38" fmla="*/ 2147483646 w 55"/>
              <a:gd name="T39" fmla="*/ 2147483646 h 182"/>
              <a:gd name="T40" fmla="*/ 2147483646 w 55"/>
              <a:gd name="T41" fmla="*/ 2147483646 h 182"/>
              <a:gd name="T42" fmla="*/ 2147483646 w 55"/>
              <a:gd name="T43" fmla="*/ 2147483646 h 182"/>
              <a:gd name="T44" fmla="*/ 2147483646 w 55"/>
              <a:gd name="T45" fmla="*/ 2147483646 h 182"/>
              <a:gd name="T46" fmla="*/ 2147483646 w 55"/>
              <a:gd name="T47" fmla="*/ 2147483646 h 182"/>
              <a:gd name="T48" fmla="*/ 2147483646 w 55"/>
              <a:gd name="T49" fmla="*/ 2147483646 h 182"/>
              <a:gd name="T50" fmla="*/ 2147483646 w 55"/>
              <a:gd name="T51" fmla="*/ 2147483646 h 182"/>
              <a:gd name="T52" fmla="*/ 2147483646 w 55"/>
              <a:gd name="T53" fmla="*/ 2147483646 h 182"/>
              <a:gd name="T54" fmla="*/ 2147483646 w 55"/>
              <a:gd name="T55" fmla="*/ 2147483646 h 182"/>
              <a:gd name="T56" fmla="*/ 2147483646 w 55"/>
              <a:gd name="T57" fmla="*/ 2147483646 h 182"/>
              <a:gd name="T58" fmla="*/ 2147483646 w 55"/>
              <a:gd name="T59" fmla="*/ 2147483646 h 182"/>
              <a:gd name="T60" fmla="*/ 2147483646 w 55"/>
              <a:gd name="T61" fmla="*/ 2147483646 h 182"/>
              <a:gd name="T62" fmla="*/ 2147483646 w 55"/>
              <a:gd name="T63" fmla="*/ 2147483646 h 182"/>
              <a:gd name="T64" fmla="*/ 2147483646 w 55"/>
              <a:gd name="T65" fmla="*/ 2147483646 h 182"/>
              <a:gd name="T66" fmla="*/ 2147483646 w 55"/>
              <a:gd name="T67" fmla="*/ 2147483646 h 182"/>
              <a:gd name="T68" fmla="*/ 2147483646 w 55"/>
              <a:gd name="T69" fmla="*/ 2147483646 h 182"/>
              <a:gd name="T70" fmla="*/ 2147483646 w 55"/>
              <a:gd name="T71" fmla="*/ 0 h 1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5" h="182">
                <a:moveTo>
                  <a:pt x="50" y="0"/>
                </a:moveTo>
                <a:lnTo>
                  <a:pt x="50" y="0"/>
                </a:lnTo>
                <a:lnTo>
                  <a:pt x="46" y="12"/>
                </a:lnTo>
                <a:lnTo>
                  <a:pt x="42" y="23"/>
                </a:lnTo>
                <a:lnTo>
                  <a:pt x="39" y="34"/>
                </a:lnTo>
                <a:lnTo>
                  <a:pt x="35" y="45"/>
                </a:lnTo>
                <a:lnTo>
                  <a:pt x="31" y="56"/>
                </a:lnTo>
                <a:lnTo>
                  <a:pt x="27" y="67"/>
                </a:lnTo>
                <a:lnTo>
                  <a:pt x="24" y="78"/>
                </a:lnTo>
                <a:lnTo>
                  <a:pt x="20" y="90"/>
                </a:lnTo>
                <a:lnTo>
                  <a:pt x="17" y="101"/>
                </a:lnTo>
                <a:lnTo>
                  <a:pt x="14" y="112"/>
                </a:lnTo>
                <a:lnTo>
                  <a:pt x="11" y="123"/>
                </a:lnTo>
                <a:lnTo>
                  <a:pt x="8" y="134"/>
                </a:lnTo>
                <a:lnTo>
                  <a:pt x="6" y="146"/>
                </a:lnTo>
                <a:lnTo>
                  <a:pt x="3" y="157"/>
                </a:lnTo>
                <a:lnTo>
                  <a:pt x="2" y="169"/>
                </a:lnTo>
                <a:lnTo>
                  <a:pt x="0" y="181"/>
                </a:lnTo>
                <a:lnTo>
                  <a:pt x="4" y="181"/>
                </a:lnTo>
                <a:lnTo>
                  <a:pt x="5" y="170"/>
                </a:lnTo>
                <a:lnTo>
                  <a:pt x="7" y="158"/>
                </a:lnTo>
                <a:lnTo>
                  <a:pt x="10" y="147"/>
                </a:lnTo>
                <a:lnTo>
                  <a:pt x="12" y="135"/>
                </a:lnTo>
                <a:lnTo>
                  <a:pt x="15" y="124"/>
                </a:lnTo>
                <a:lnTo>
                  <a:pt x="18" y="113"/>
                </a:lnTo>
                <a:lnTo>
                  <a:pt x="20" y="102"/>
                </a:lnTo>
                <a:lnTo>
                  <a:pt x="24" y="91"/>
                </a:lnTo>
                <a:lnTo>
                  <a:pt x="28" y="79"/>
                </a:lnTo>
                <a:lnTo>
                  <a:pt x="31" y="68"/>
                </a:lnTo>
                <a:lnTo>
                  <a:pt x="35" y="57"/>
                </a:lnTo>
                <a:lnTo>
                  <a:pt x="39" y="46"/>
                </a:lnTo>
                <a:lnTo>
                  <a:pt x="42" y="35"/>
                </a:lnTo>
                <a:lnTo>
                  <a:pt x="46" y="24"/>
                </a:lnTo>
                <a:lnTo>
                  <a:pt x="50" y="13"/>
                </a:lnTo>
                <a:lnTo>
                  <a:pt x="54" y="1"/>
                </a:lnTo>
                <a:lnTo>
                  <a:pt x="5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0" name="Freeform 95">
            <a:extLst>
              <a:ext uri="{FF2B5EF4-FFF2-40B4-BE49-F238E27FC236}">
                <a16:creationId xmlns:a16="http://schemas.microsoft.com/office/drawing/2014/main" id="{42CAA48F-C7DA-E45A-915D-223E615C0F99}"/>
              </a:ext>
            </a:extLst>
          </p:cNvPr>
          <p:cNvSpPr>
            <a:spLocks/>
          </p:cNvSpPr>
          <p:nvPr/>
        </p:nvSpPr>
        <p:spPr bwMode="auto">
          <a:xfrm>
            <a:off x="5768975" y="3635375"/>
            <a:ext cx="71438" cy="187325"/>
          </a:xfrm>
          <a:custGeom>
            <a:avLst/>
            <a:gdLst>
              <a:gd name="T0" fmla="*/ 2147483646 w 45"/>
              <a:gd name="T1" fmla="*/ 0 h 118"/>
              <a:gd name="T2" fmla="*/ 2147483646 w 45"/>
              <a:gd name="T3" fmla="*/ 2147483646 h 118"/>
              <a:gd name="T4" fmla="*/ 2147483646 w 45"/>
              <a:gd name="T5" fmla="*/ 2147483646 h 118"/>
              <a:gd name="T6" fmla="*/ 2147483646 w 45"/>
              <a:gd name="T7" fmla="*/ 2147483646 h 118"/>
              <a:gd name="T8" fmla="*/ 2147483646 w 45"/>
              <a:gd name="T9" fmla="*/ 2147483646 h 118"/>
              <a:gd name="T10" fmla="*/ 2147483646 w 45"/>
              <a:gd name="T11" fmla="*/ 2147483646 h 118"/>
              <a:gd name="T12" fmla="*/ 2147483646 w 45"/>
              <a:gd name="T13" fmla="*/ 2147483646 h 118"/>
              <a:gd name="T14" fmla="*/ 2147483646 w 45"/>
              <a:gd name="T15" fmla="*/ 2147483646 h 118"/>
              <a:gd name="T16" fmla="*/ 2147483646 w 45"/>
              <a:gd name="T17" fmla="*/ 2147483646 h 118"/>
              <a:gd name="T18" fmla="*/ 2147483646 w 45"/>
              <a:gd name="T19" fmla="*/ 2147483646 h 118"/>
              <a:gd name="T20" fmla="*/ 2147483646 w 45"/>
              <a:gd name="T21" fmla="*/ 2147483646 h 118"/>
              <a:gd name="T22" fmla="*/ 2147483646 w 45"/>
              <a:gd name="T23" fmla="*/ 2147483646 h 118"/>
              <a:gd name="T24" fmla="*/ 2147483646 w 45"/>
              <a:gd name="T25" fmla="*/ 2147483646 h 118"/>
              <a:gd name="T26" fmla="*/ 2147483646 w 45"/>
              <a:gd name="T27" fmla="*/ 2147483646 h 118"/>
              <a:gd name="T28" fmla="*/ 2147483646 w 45"/>
              <a:gd name="T29" fmla="*/ 2147483646 h 118"/>
              <a:gd name="T30" fmla="*/ 2147483646 w 45"/>
              <a:gd name="T31" fmla="*/ 2147483646 h 118"/>
              <a:gd name="T32" fmla="*/ 0 w 45"/>
              <a:gd name="T33" fmla="*/ 2147483646 h 118"/>
              <a:gd name="T34" fmla="*/ 2147483646 w 45"/>
              <a:gd name="T35" fmla="*/ 2147483646 h 118"/>
              <a:gd name="T36" fmla="*/ 2147483646 w 45"/>
              <a:gd name="T37" fmla="*/ 2147483646 h 118"/>
              <a:gd name="T38" fmla="*/ 2147483646 w 45"/>
              <a:gd name="T39" fmla="*/ 2147483646 h 118"/>
              <a:gd name="T40" fmla="*/ 2147483646 w 45"/>
              <a:gd name="T41" fmla="*/ 2147483646 h 118"/>
              <a:gd name="T42" fmla="*/ 2147483646 w 45"/>
              <a:gd name="T43" fmla="*/ 2147483646 h 118"/>
              <a:gd name="T44" fmla="*/ 2147483646 w 45"/>
              <a:gd name="T45" fmla="*/ 2147483646 h 118"/>
              <a:gd name="T46" fmla="*/ 2147483646 w 45"/>
              <a:gd name="T47" fmla="*/ 2147483646 h 118"/>
              <a:gd name="T48" fmla="*/ 2147483646 w 45"/>
              <a:gd name="T49" fmla="*/ 2147483646 h 118"/>
              <a:gd name="T50" fmla="*/ 2147483646 w 45"/>
              <a:gd name="T51" fmla="*/ 2147483646 h 118"/>
              <a:gd name="T52" fmla="*/ 2147483646 w 45"/>
              <a:gd name="T53" fmla="*/ 2147483646 h 118"/>
              <a:gd name="T54" fmla="*/ 2147483646 w 45"/>
              <a:gd name="T55" fmla="*/ 2147483646 h 118"/>
              <a:gd name="T56" fmla="*/ 2147483646 w 45"/>
              <a:gd name="T57" fmla="*/ 2147483646 h 118"/>
              <a:gd name="T58" fmla="*/ 2147483646 w 45"/>
              <a:gd name="T59" fmla="*/ 2147483646 h 118"/>
              <a:gd name="T60" fmla="*/ 2147483646 w 45"/>
              <a:gd name="T61" fmla="*/ 2147483646 h 118"/>
              <a:gd name="T62" fmla="*/ 2147483646 w 45"/>
              <a:gd name="T63" fmla="*/ 2147483646 h 118"/>
              <a:gd name="T64" fmla="*/ 2147483646 w 45"/>
              <a:gd name="T65" fmla="*/ 2147483646 h 118"/>
              <a:gd name="T66" fmla="*/ 2147483646 w 45"/>
              <a:gd name="T67" fmla="*/ 2147483646 h 118"/>
              <a:gd name="T68" fmla="*/ 2147483646 w 45"/>
              <a:gd name="T69" fmla="*/ 0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18">
                <a:moveTo>
                  <a:pt x="40" y="0"/>
                </a:moveTo>
                <a:lnTo>
                  <a:pt x="38" y="6"/>
                </a:lnTo>
                <a:lnTo>
                  <a:pt x="36" y="12"/>
                </a:lnTo>
                <a:lnTo>
                  <a:pt x="34" y="18"/>
                </a:lnTo>
                <a:lnTo>
                  <a:pt x="32" y="26"/>
                </a:lnTo>
                <a:lnTo>
                  <a:pt x="29" y="33"/>
                </a:lnTo>
                <a:lnTo>
                  <a:pt x="26" y="41"/>
                </a:lnTo>
                <a:lnTo>
                  <a:pt x="24" y="50"/>
                </a:lnTo>
                <a:lnTo>
                  <a:pt x="21" y="58"/>
                </a:lnTo>
                <a:lnTo>
                  <a:pt x="18" y="67"/>
                </a:lnTo>
                <a:lnTo>
                  <a:pt x="15" y="75"/>
                </a:lnTo>
                <a:lnTo>
                  <a:pt x="12" y="83"/>
                </a:lnTo>
                <a:lnTo>
                  <a:pt x="9" y="91"/>
                </a:lnTo>
                <a:lnTo>
                  <a:pt x="7" y="98"/>
                </a:lnTo>
                <a:lnTo>
                  <a:pt x="4" y="105"/>
                </a:lnTo>
                <a:lnTo>
                  <a:pt x="2" y="111"/>
                </a:lnTo>
                <a:lnTo>
                  <a:pt x="0" y="116"/>
                </a:lnTo>
                <a:lnTo>
                  <a:pt x="4" y="117"/>
                </a:lnTo>
                <a:lnTo>
                  <a:pt x="6" y="112"/>
                </a:lnTo>
                <a:lnTo>
                  <a:pt x="8" y="106"/>
                </a:lnTo>
                <a:lnTo>
                  <a:pt x="11" y="99"/>
                </a:lnTo>
                <a:lnTo>
                  <a:pt x="13" y="92"/>
                </a:lnTo>
                <a:lnTo>
                  <a:pt x="16" y="84"/>
                </a:lnTo>
                <a:lnTo>
                  <a:pt x="19" y="76"/>
                </a:lnTo>
                <a:lnTo>
                  <a:pt x="22" y="68"/>
                </a:lnTo>
                <a:lnTo>
                  <a:pt x="24" y="59"/>
                </a:lnTo>
                <a:lnTo>
                  <a:pt x="27" y="51"/>
                </a:lnTo>
                <a:lnTo>
                  <a:pt x="30" y="42"/>
                </a:lnTo>
                <a:lnTo>
                  <a:pt x="33" y="34"/>
                </a:lnTo>
                <a:lnTo>
                  <a:pt x="36" y="26"/>
                </a:lnTo>
                <a:lnTo>
                  <a:pt x="38" y="19"/>
                </a:lnTo>
                <a:lnTo>
                  <a:pt x="40" y="13"/>
                </a:lnTo>
                <a:lnTo>
                  <a:pt x="42" y="6"/>
                </a:lnTo>
                <a:lnTo>
                  <a:pt x="44"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1" name="Freeform 96">
            <a:extLst>
              <a:ext uri="{FF2B5EF4-FFF2-40B4-BE49-F238E27FC236}">
                <a16:creationId xmlns:a16="http://schemas.microsoft.com/office/drawing/2014/main" id="{9CF8412F-8B98-BAA6-5FE4-72B2A0B964BC}"/>
              </a:ext>
            </a:extLst>
          </p:cNvPr>
          <p:cNvSpPr>
            <a:spLocks/>
          </p:cNvSpPr>
          <p:nvPr/>
        </p:nvSpPr>
        <p:spPr bwMode="auto">
          <a:xfrm>
            <a:off x="5832475" y="3633788"/>
            <a:ext cx="26988" cy="26987"/>
          </a:xfrm>
          <a:custGeom>
            <a:avLst/>
            <a:gdLst>
              <a:gd name="T0" fmla="*/ 2147483646 w 17"/>
              <a:gd name="T1" fmla="*/ 2147483646 h 17"/>
              <a:gd name="T2" fmla="*/ 2147483646 w 17"/>
              <a:gd name="T3" fmla="*/ 2147483646 h 17"/>
              <a:gd name="T4" fmla="*/ 2147483646 w 17"/>
              <a:gd name="T5" fmla="*/ 0 h 17"/>
              <a:gd name="T6" fmla="*/ 2147483646 w 17"/>
              <a:gd name="T7" fmla="*/ 0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12" y="0"/>
                </a:lnTo>
                <a:lnTo>
                  <a:pt x="4" y="0"/>
                </a:lnTo>
                <a:lnTo>
                  <a:pt x="0" y="8"/>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2" name="Freeform 97">
            <a:extLst>
              <a:ext uri="{FF2B5EF4-FFF2-40B4-BE49-F238E27FC236}">
                <a16:creationId xmlns:a16="http://schemas.microsoft.com/office/drawing/2014/main" id="{D7C21534-05D7-B149-D850-288FBFEA53E1}"/>
              </a:ext>
            </a:extLst>
          </p:cNvPr>
          <p:cNvSpPr>
            <a:spLocks/>
          </p:cNvSpPr>
          <p:nvPr/>
        </p:nvSpPr>
        <p:spPr bwMode="auto">
          <a:xfrm>
            <a:off x="6650038" y="5357813"/>
            <a:ext cx="26987" cy="26987"/>
          </a:xfrm>
          <a:custGeom>
            <a:avLst/>
            <a:gdLst>
              <a:gd name="T0" fmla="*/ 2147483646 w 17"/>
              <a:gd name="T1" fmla="*/ 2147483646 h 17"/>
              <a:gd name="T2" fmla="*/ 2147483646 w 17"/>
              <a:gd name="T3" fmla="*/ 0 h 17"/>
              <a:gd name="T4" fmla="*/ 2147483646 w 17"/>
              <a:gd name="T5" fmla="*/ 0 h 17"/>
              <a:gd name="T6" fmla="*/ 0 w 17"/>
              <a:gd name="T7" fmla="*/ 0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3" name="Freeform 98">
            <a:extLst>
              <a:ext uri="{FF2B5EF4-FFF2-40B4-BE49-F238E27FC236}">
                <a16:creationId xmlns:a16="http://schemas.microsoft.com/office/drawing/2014/main" id="{FCD5B832-FECB-0C0B-09D0-B997E1829E66}"/>
              </a:ext>
            </a:extLst>
          </p:cNvPr>
          <p:cNvSpPr>
            <a:spLocks/>
          </p:cNvSpPr>
          <p:nvPr/>
        </p:nvSpPr>
        <p:spPr bwMode="auto">
          <a:xfrm>
            <a:off x="6650038" y="5360988"/>
            <a:ext cx="26987" cy="104775"/>
          </a:xfrm>
          <a:custGeom>
            <a:avLst/>
            <a:gdLst>
              <a:gd name="T0" fmla="*/ 2147483646 w 17"/>
              <a:gd name="T1" fmla="*/ 2147483646 h 66"/>
              <a:gd name="T2" fmla="*/ 2147483646 w 17"/>
              <a:gd name="T3" fmla="*/ 2147483646 h 66"/>
              <a:gd name="T4" fmla="*/ 2147483646 w 17"/>
              <a:gd name="T5" fmla="*/ 0 h 66"/>
              <a:gd name="T6" fmla="*/ 0 w 17"/>
              <a:gd name="T7" fmla="*/ 0 h 66"/>
              <a:gd name="T8" fmla="*/ 2147483646 w 17"/>
              <a:gd name="T9" fmla="*/ 2147483646 h 66"/>
              <a:gd name="T10" fmla="*/ 2147483646 w 17"/>
              <a:gd name="T11" fmla="*/ 21474836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6">
                <a:moveTo>
                  <a:pt x="16" y="65"/>
                </a:moveTo>
                <a:lnTo>
                  <a:pt x="16" y="65"/>
                </a:lnTo>
                <a:lnTo>
                  <a:pt x="12" y="0"/>
                </a:lnTo>
                <a:lnTo>
                  <a:pt x="0" y="0"/>
                </a:lnTo>
                <a:lnTo>
                  <a:pt x="3" y="65"/>
                </a:lnTo>
                <a:lnTo>
                  <a:pt x="16"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4" name="Freeform 99">
            <a:extLst>
              <a:ext uri="{FF2B5EF4-FFF2-40B4-BE49-F238E27FC236}">
                <a16:creationId xmlns:a16="http://schemas.microsoft.com/office/drawing/2014/main" id="{AB11B06F-7142-9202-0893-E2D55A3EA0FF}"/>
              </a:ext>
            </a:extLst>
          </p:cNvPr>
          <p:cNvSpPr>
            <a:spLocks/>
          </p:cNvSpPr>
          <p:nvPr/>
        </p:nvSpPr>
        <p:spPr bwMode="auto">
          <a:xfrm>
            <a:off x="7124700" y="5357813"/>
            <a:ext cx="50800" cy="165100"/>
          </a:xfrm>
          <a:custGeom>
            <a:avLst/>
            <a:gdLst>
              <a:gd name="T0" fmla="*/ 2147483646 w 32"/>
              <a:gd name="T1" fmla="*/ 0 h 104"/>
              <a:gd name="T2" fmla="*/ 2147483646 w 32"/>
              <a:gd name="T3" fmla="*/ 0 h 104"/>
              <a:gd name="T4" fmla="*/ 0 w 32"/>
              <a:gd name="T5" fmla="*/ 2147483646 h 104"/>
              <a:gd name="T6" fmla="*/ 2147483646 w 32"/>
              <a:gd name="T7" fmla="*/ 2147483646 h 104"/>
              <a:gd name="T8" fmla="*/ 2147483646 w 32"/>
              <a:gd name="T9" fmla="*/ 2147483646 h 104"/>
              <a:gd name="T10" fmla="*/ 2147483646 w 32"/>
              <a:gd name="T11" fmla="*/ 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04">
                <a:moveTo>
                  <a:pt x="29" y="0"/>
                </a:moveTo>
                <a:lnTo>
                  <a:pt x="27" y="0"/>
                </a:lnTo>
                <a:lnTo>
                  <a:pt x="0" y="101"/>
                </a:lnTo>
                <a:lnTo>
                  <a:pt x="4" y="103"/>
                </a:lnTo>
                <a:lnTo>
                  <a:pt x="31" y="1"/>
                </a:lnTo>
                <a:lnTo>
                  <a:pt x="2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5" name="Freeform 100">
            <a:extLst>
              <a:ext uri="{FF2B5EF4-FFF2-40B4-BE49-F238E27FC236}">
                <a16:creationId xmlns:a16="http://schemas.microsoft.com/office/drawing/2014/main" id="{F973C195-09E3-0406-BB72-813B0886D61B}"/>
              </a:ext>
            </a:extLst>
          </p:cNvPr>
          <p:cNvSpPr>
            <a:spLocks/>
          </p:cNvSpPr>
          <p:nvPr/>
        </p:nvSpPr>
        <p:spPr bwMode="auto">
          <a:xfrm>
            <a:off x="7167563" y="5354638"/>
            <a:ext cx="26987" cy="26987"/>
          </a:xfrm>
          <a:custGeom>
            <a:avLst/>
            <a:gdLst>
              <a:gd name="T0" fmla="*/ 2147483646 w 17"/>
              <a:gd name="T1" fmla="*/ 2147483646 h 17"/>
              <a:gd name="T2" fmla="*/ 2147483646 w 17"/>
              <a:gd name="T3" fmla="*/ 2147483646 h 17"/>
              <a:gd name="T4" fmla="*/ 2147483646 w 17"/>
              <a:gd name="T5" fmla="*/ 0 h 17"/>
              <a:gd name="T6" fmla="*/ 2147483646 w 17"/>
              <a:gd name="T7" fmla="*/ 0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2" y="0"/>
                </a:lnTo>
                <a:lnTo>
                  <a:pt x="4" y="0"/>
                </a:lnTo>
                <a:lnTo>
                  <a:pt x="0" y="1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6" name="Freeform 101">
            <a:extLst>
              <a:ext uri="{FF2B5EF4-FFF2-40B4-BE49-F238E27FC236}">
                <a16:creationId xmlns:a16="http://schemas.microsoft.com/office/drawing/2014/main" id="{7C8C4A40-60F4-B2DC-3EF2-32DC10D177CA}"/>
              </a:ext>
            </a:extLst>
          </p:cNvPr>
          <p:cNvSpPr>
            <a:spLocks/>
          </p:cNvSpPr>
          <p:nvPr/>
        </p:nvSpPr>
        <p:spPr bwMode="auto">
          <a:xfrm>
            <a:off x="5835650" y="2244725"/>
            <a:ext cx="1577975" cy="3122613"/>
          </a:xfrm>
          <a:custGeom>
            <a:avLst/>
            <a:gdLst>
              <a:gd name="T0" fmla="*/ 2147483646 w 994"/>
              <a:gd name="T1" fmla="*/ 2147483646 h 1967"/>
              <a:gd name="T2" fmla="*/ 2147483646 w 994"/>
              <a:gd name="T3" fmla="*/ 2147483646 h 1967"/>
              <a:gd name="T4" fmla="*/ 2147483646 w 994"/>
              <a:gd name="T5" fmla="*/ 2147483646 h 1967"/>
              <a:gd name="T6" fmla="*/ 2147483646 w 994"/>
              <a:gd name="T7" fmla="*/ 2147483646 h 1967"/>
              <a:gd name="T8" fmla="*/ 2147483646 w 994"/>
              <a:gd name="T9" fmla="*/ 2147483646 h 1967"/>
              <a:gd name="T10" fmla="*/ 2147483646 w 994"/>
              <a:gd name="T11" fmla="*/ 2147483646 h 1967"/>
              <a:gd name="T12" fmla="*/ 2147483646 w 994"/>
              <a:gd name="T13" fmla="*/ 2147483646 h 1967"/>
              <a:gd name="T14" fmla="*/ 2147483646 w 994"/>
              <a:gd name="T15" fmla="*/ 2147483646 h 1967"/>
              <a:gd name="T16" fmla="*/ 2147483646 w 994"/>
              <a:gd name="T17" fmla="*/ 2147483646 h 1967"/>
              <a:gd name="T18" fmla="*/ 2147483646 w 994"/>
              <a:gd name="T19" fmla="*/ 2147483646 h 1967"/>
              <a:gd name="T20" fmla="*/ 2147483646 w 994"/>
              <a:gd name="T21" fmla="*/ 2147483646 h 1967"/>
              <a:gd name="T22" fmla="*/ 2147483646 w 994"/>
              <a:gd name="T23" fmla="*/ 2147483646 h 1967"/>
              <a:gd name="T24" fmla="*/ 2147483646 w 994"/>
              <a:gd name="T25" fmla="*/ 2147483646 h 1967"/>
              <a:gd name="T26" fmla="*/ 2147483646 w 994"/>
              <a:gd name="T27" fmla="*/ 2147483646 h 1967"/>
              <a:gd name="T28" fmla="*/ 2147483646 w 994"/>
              <a:gd name="T29" fmla="*/ 2147483646 h 1967"/>
              <a:gd name="T30" fmla="*/ 2147483646 w 994"/>
              <a:gd name="T31" fmla="*/ 2147483646 h 1967"/>
              <a:gd name="T32" fmla="*/ 2147483646 w 994"/>
              <a:gd name="T33" fmla="*/ 2147483646 h 1967"/>
              <a:gd name="T34" fmla="*/ 2147483646 w 994"/>
              <a:gd name="T35" fmla="*/ 2147483646 h 1967"/>
              <a:gd name="T36" fmla="*/ 2147483646 w 994"/>
              <a:gd name="T37" fmla="*/ 2147483646 h 1967"/>
              <a:gd name="T38" fmla="*/ 2147483646 w 994"/>
              <a:gd name="T39" fmla="*/ 2147483646 h 1967"/>
              <a:gd name="T40" fmla="*/ 2147483646 w 994"/>
              <a:gd name="T41" fmla="*/ 2147483646 h 1967"/>
              <a:gd name="T42" fmla="*/ 2147483646 w 994"/>
              <a:gd name="T43" fmla="*/ 2147483646 h 1967"/>
              <a:gd name="T44" fmla="*/ 2147483646 w 994"/>
              <a:gd name="T45" fmla="*/ 2147483646 h 1967"/>
              <a:gd name="T46" fmla="*/ 2147483646 w 994"/>
              <a:gd name="T47" fmla="*/ 2147483646 h 1967"/>
              <a:gd name="T48" fmla="*/ 2147483646 w 994"/>
              <a:gd name="T49" fmla="*/ 2147483646 h 1967"/>
              <a:gd name="T50" fmla="*/ 2147483646 w 994"/>
              <a:gd name="T51" fmla="*/ 2147483646 h 1967"/>
              <a:gd name="T52" fmla="*/ 2147483646 w 994"/>
              <a:gd name="T53" fmla="*/ 2147483646 h 1967"/>
              <a:gd name="T54" fmla="*/ 2147483646 w 994"/>
              <a:gd name="T55" fmla="*/ 2147483646 h 1967"/>
              <a:gd name="T56" fmla="*/ 2147483646 w 994"/>
              <a:gd name="T57" fmla="*/ 2147483646 h 1967"/>
              <a:gd name="T58" fmla="*/ 2147483646 w 994"/>
              <a:gd name="T59" fmla="*/ 2147483646 h 1967"/>
              <a:gd name="T60" fmla="*/ 2147483646 w 994"/>
              <a:gd name="T61" fmla="*/ 2147483646 h 1967"/>
              <a:gd name="T62" fmla="*/ 2147483646 w 994"/>
              <a:gd name="T63" fmla="*/ 2147483646 h 1967"/>
              <a:gd name="T64" fmla="*/ 2147483646 w 994"/>
              <a:gd name="T65" fmla="*/ 2147483646 h 1967"/>
              <a:gd name="T66" fmla="*/ 2147483646 w 994"/>
              <a:gd name="T67" fmla="*/ 2147483646 h 1967"/>
              <a:gd name="T68" fmla="*/ 2147483646 w 994"/>
              <a:gd name="T69" fmla="*/ 2147483646 h 1967"/>
              <a:gd name="T70" fmla="*/ 2147483646 w 994"/>
              <a:gd name="T71" fmla="*/ 2147483646 h 1967"/>
              <a:gd name="T72" fmla="*/ 2147483646 w 994"/>
              <a:gd name="T73" fmla="*/ 2147483646 h 1967"/>
              <a:gd name="T74" fmla="*/ 2147483646 w 994"/>
              <a:gd name="T75" fmla="*/ 2147483646 h 1967"/>
              <a:gd name="T76" fmla="*/ 2147483646 w 994"/>
              <a:gd name="T77" fmla="*/ 2147483646 h 1967"/>
              <a:gd name="T78" fmla="*/ 2147483646 w 994"/>
              <a:gd name="T79" fmla="*/ 2147483646 h 1967"/>
              <a:gd name="T80" fmla="*/ 2147483646 w 994"/>
              <a:gd name="T81" fmla="*/ 2147483646 h 1967"/>
              <a:gd name="T82" fmla="*/ 2147483646 w 994"/>
              <a:gd name="T83" fmla="*/ 2147483646 h 1967"/>
              <a:gd name="T84" fmla="*/ 2147483646 w 994"/>
              <a:gd name="T85" fmla="*/ 2147483646 h 1967"/>
              <a:gd name="T86" fmla="*/ 2147483646 w 994"/>
              <a:gd name="T87" fmla="*/ 2147483646 h 1967"/>
              <a:gd name="T88" fmla="*/ 2147483646 w 994"/>
              <a:gd name="T89" fmla="*/ 2147483646 h 1967"/>
              <a:gd name="T90" fmla="*/ 2147483646 w 994"/>
              <a:gd name="T91" fmla="*/ 2147483646 h 1967"/>
              <a:gd name="T92" fmla="*/ 2147483646 w 994"/>
              <a:gd name="T93" fmla="*/ 2147483646 h 1967"/>
              <a:gd name="T94" fmla="*/ 2147483646 w 994"/>
              <a:gd name="T95" fmla="*/ 2147483646 h 1967"/>
              <a:gd name="T96" fmla="*/ 2147483646 w 994"/>
              <a:gd name="T97" fmla="*/ 2147483646 h 1967"/>
              <a:gd name="T98" fmla="*/ 2147483646 w 994"/>
              <a:gd name="T99" fmla="*/ 2147483646 h 1967"/>
              <a:gd name="T100" fmla="*/ 2147483646 w 994"/>
              <a:gd name="T101" fmla="*/ 2147483646 h 1967"/>
              <a:gd name="T102" fmla="*/ 2147483646 w 994"/>
              <a:gd name="T103" fmla="*/ 2147483646 h 1967"/>
              <a:gd name="T104" fmla="*/ 2147483646 w 994"/>
              <a:gd name="T105" fmla="*/ 2147483646 h 1967"/>
              <a:gd name="T106" fmla="*/ 2147483646 w 994"/>
              <a:gd name="T107" fmla="*/ 2147483646 h 1967"/>
              <a:gd name="T108" fmla="*/ 2147483646 w 994"/>
              <a:gd name="T109" fmla="*/ 2147483646 h 1967"/>
              <a:gd name="T110" fmla="*/ 2147483646 w 994"/>
              <a:gd name="T111" fmla="*/ 2147483646 h 1967"/>
              <a:gd name="T112" fmla="*/ 2147483646 w 994"/>
              <a:gd name="T113" fmla="*/ 2147483646 h 19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4" h="1967">
                <a:moveTo>
                  <a:pt x="993" y="868"/>
                </a:moveTo>
                <a:lnTo>
                  <a:pt x="990" y="854"/>
                </a:lnTo>
                <a:lnTo>
                  <a:pt x="988" y="840"/>
                </a:lnTo>
                <a:lnTo>
                  <a:pt x="987" y="825"/>
                </a:lnTo>
                <a:lnTo>
                  <a:pt x="985" y="811"/>
                </a:lnTo>
                <a:lnTo>
                  <a:pt x="985" y="797"/>
                </a:lnTo>
                <a:lnTo>
                  <a:pt x="985" y="782"/>
                </a:lnTo>
                <a:lnTo>
                  <a:pt x="984" y="767"/>
                </a:lnTo>
                <a:lnTo>
                  <a:pt x="985" y="753"/>
                </a:lnTo>
                <a:lnTo>
                  <a:pt x="985" y="739"/>
                </a:lnTo>
                <a:lnTo>
                  <a:pt x="985" y="724"/>
                </a:lnTo>
                <a:lnTo>
                  <a:pt x="985" y="709"/>
                </a:lnTo>
                <a:lnTo>
                  <a:pt x="986" y="695"/>
                </a:lnTo>
                <a:lnTo>
                  <a:pt x="986" y="680"/>
                </a:lnTo>
                <a:lnTo>
                  <a:pt x="987" y="666"/>
                </a:lnTo>
                <a:lnTo>
                  <a:pt x="987" y="652"/>
                </a:lnTo>
                <a:lnTo>
                  <a:pt x="987" y="637"/>
                </a:lnTo>
                <a:lnTo>
                  <a:pt x="987" y="625"/>
                </a:lnTo>
                <a:lnTo>
                  <a:pt x="987" y="614"/>
                </a:lnTo>
                <a:lnTo>
                  <a:pt x="987" y="602"/>
                </a:lnTo>
                <a:lnTo>
                  <a:pt x="988" y="589"/>
                </a:lnTo>
                <a:lnTo>
                  <a:pt x="988" y="577"/>
                </a:lnTo>
                <a:lnTo>
                  <a:pt x="988" y="565"/>
                </a:lnTo>
                <a:lnTo>
                  <a:pt x="989" y="553"/>
                </a:lnTo>
                <a:lnTo>
                  <a:pt x="989" y="541"/>
                </a:lnTo>
                <a:lnTo>
                  <a:pt x="989" y="528"/>
                </a:lnTo>
                <a:lnTo>
                  <a:pt x="989" y="517"/>
                </a:lnTo>
                <a:lnTo>
                  <a:pt x="989" y="504"/>
                </a:lnTo>
                <a:lnTo>
                  <a:pt x="989" y="492"/>
                </a:lnTo>
                <a:lnTo>
                  <a:pt x="989" y="480"/>
                </a:lnTo>
                <a:lnTo>
                  <a:pt x="988" y="468"/>
                </a:lnTo>
                <a:lnTo>
                  <a:pt x="987" y="456"/>
                </a:lnTo>
                <a:lnTo>
                  <a:pt x="986" y="444"/>
                </a:lnTo>
                <a:lnTo>
                  <a:pt x="985" y="432"/>
                </a:lnTo>
                <a:lnTo>
                  <a:pt x="983" y="421"/>
                </a:lnTo>
                <a:lnTo>
                  <a:pt x="981" y="409"/>
                </a:lnTo>
                <a:lnTo>
                  <a:pt x="979" y="398"/>
                </a:lnTo>
                <a:lnTo>
                  <a:pt x="976" y="386"/>
                </a:lnTo>
                <a:lnTo>
                  <a:pt x="973" y="375"/>
                </a:lnTo>
                <a:lnTo>
                  <a:pt x="969" y="364"/>
                </a:lnTo>
                <a:lnTo>
                  <a:pt x="964" y="353"/>
                </a:lnTo>
                <a:lnTo>
                  <a:pt x="959" y="343"/>
                </a:lnTo>
                <a:lnTo>
                  <a:pt x="954" y="333"/>
                </a:lnTo>
                <a:lnTo>
                  <a:pt x="948" y="323"/>
                </a:lnTo>
                <a:lnTo>
                  <a:pt x="941" y="313"/>
                </a:lnTo>
                <a:lnTo>
                  <a:pt x="933" y="303"/>
                </a:lnTo>
                <a:lnTo>
                  <a:pt x="925" y="294"/>
                </a:lnTo>
                <a:lnTo>
                  <a:pt x="917" y="284"/>
                </a:lnTo>
                <a:lnTo>
                  <a:pt x="907" y="276"/>
                </a:lnTo>
                <a:lnTo>
                  <a:pt x="897" y="269"/>
                </a:lnTo>
                <a:lnTo>
                  <a:pt x="888" y="264"/>
                </a:lnTo>
                <a:lnTo>
                  <a:pt x="878" y="259"/>
                </a:lnTo>
                <a:lnTo>
                  <a:pt x="867" y="256"/>
                </a:lnTo>
                <a:lnTo>
                  <a:pt x="857" y="253"/>
                </a:lnTo>
                <a:lnTo>
                  <a:pt x="846" y="251"/>
                </a:lnTo>
                <a:lnTo>
                  <a:pt x="835" y="250"/>
                </a:lnTo>
                <a:lnTo>
                  <a:pt x="824" y="249"/>
                </a:lnTo>
                <a:lnTo>
                  <a:pt x="813" y="248"/>
                </a:lnTo>
                <a:lnTo>
                  <a:pt x="802" y="247"/>
                </a:lnTo>
                <a:lnTo>
                  <a:pt x="790" y="246"/>
                </a:lnTo>
                <a:lnTo>
                  <a:pt x="780" y="244"/>
                </a:lnTo>
                <a:lnTo>
                  <a:pt x="769" y="242"/>
                </a:lnTo>
                <a:lnTo>
                  <a:pt x="758" y="240"/>
                </a:lnTo>
                <a:lnTo>
                  <a:pt x="748" y="237"/>
                </a:lnTo>
                <a:lnTo>
                  <a:pt x="738" y="233"/>
                </a:lnTo>
                <a:lnTo>
                  <a:pt x="730" y="230"/>
                </a:lnTo>
                <a:lnTo>
                  <a:pt x="723" y="226"/>
                </a:lnTo>
                <a:lnTo>
                  <a:pt x="715" y="223"/>
                </a:lnTo>
                <a:lnTo>
                  <a:pt x="706" y="219"/>
                </a:lnTo>
                <a:lnTo>
                  <a:pt x="699" y="215"/>
                </a:lnTo>
                <a:lnTo>
                  <a:pt x="691" y="211"/>
                </a:lnTo>
                <a:lnTo>
                  <a:pt x="683" y="206"/>
                </a:lnTo>
                <a:lnTo>
                  <a:pt x="676" y="201"/>
                </a:lnTo>
                <a:lnTo>
                  <a:pt x="668" y="197"/>
                </a:lnTo>
                <a:lnTo>
                  <a:pt x="661" y="191"/>
                </a:lnTo>
                <a:lnTo>
                  <a:pt x="654" y="185"/>
                </a:lnTo>
                <a:lnTo>
                  <a:pt x="648" y="179"/>
                </a:lnTo>
                <a:lnTo>
                  <a:pt x="642" y="173"/>
                </a:lnTo>
                <a:lnTo>
                  <a:pt x="637" y="166"/>
                </a:lnTo>
                <a:lnTo>
                  <a:pt x="632" y="158"/>
                </a:lnTo>
                <a:lnTo>
                  <a:pt x="628" y="150"/>
                </a:lnTo>
                <a:lnTo>
                  <a:pt x="624" y="141"/>
                </a:lnTo>
                <a:lnTo>
                  <a:pt x="621" y="132"/>
                </a:lnTo>
                <a:lnTo>
                  <a:pt x="619" y="123"/>
                </a:lnTo>
                <a:lnTo>
                  <a:pt x="618" y="114"/>
                </a:lnTo>
                <a:lnTo>
                  <a:pt x="617" y="105"/>
                </a:lnTo>
                <a:lnTo>
                  <a:pt x="617" y="96"/>
                </a:lnTo>
                <a:lnTo>
                  <a:pt x="616" y="86"/>
                </a:lnTo>
                <a:lnTo>
                  <a:pt x="617" y="77"/>
                </a:lnTo>
                <a:lnTo>
                  <a:pt x="617" y="67"/>
                </a:lnTo>
                <a:lnTo>
                  <a:pt x="618" y="58"/>
                </a:lnTo>
                <a:lnTo>
                  <a:pt x="618" y="48"/>
                </a:lnTo>
                <a:lnTo>
                  <a:pt x="619" y="38"/>
                </a:lnTo>
                <a:lnTo>
                  <a:pt x="620" y="28"/>
                </a:lnTo>
                <a:lnTo>
                  <a:pt x="621" y="19"/>
                </a:lnTo>
                <a:lnTo>
                  <a:pt x="622" y="9"/>
                </a:lnTo>
                <a:lnTo>
                  <a:pt x="622" y="0"/>
                </a:lnTo>
                <a:lnTo>
                  <a:pt x="365" y="10"/>
                </a:lnTo>
                <a:lnTo>
                  <a:pt x="366" y="19"/>
                </a:lnTo>
                <a:lnTo>
                  <a:pt x="367" y="28"/>
                </a:lnTo>
                <a:lnTo>
                  <a:pt x="368" y="38"/>
                </a:lnTo>
                <a:lnTo>
                  <a:pt x="369" y="48"/>
                </a:lnTo>
                <a:lnTo>
                  <a:pt x="370" y="57"/>
                </a:lnTo>
                <a:lnTo>
                  <a:pt x="372" y="67"/>
                </a:lnTo>
                <a:lnTo>
                  <a:pt x="373" y="76"/>
                </a:lnTo>
                <a:lnTo>
                  <a:pt x="374" y="86"/>
                </a:lnTo>
                <a:lnTo>
                  <a:pt x="375" y="96"/>
                </a:lnTo>
                <a:lnTo>
                  <a:pt x="375" y="105"/>
                </a:lnTo>
                <a:lnTo>
                  <a:pt x="375" y="114"/>
                </a:lnTo>
                <a:lnTo>
                  <a:pt x="375" y="123"/>
                </a:lnTo>
                <a:lnTo>
                  <a:pt x="374" y="133"/>
                </a:lnTo>
                <a:lnTo>
                  <a:pt x="372" y="142"/>
                </a:lnTo>
                <a:lnTo>
                  <a:pt x="369" y="151"/>
                </a:lnTo>
                <a:lnTo>
                  <a:pt x="365" y="160"/>
                </a:lnTo>
                <a:lnTo>
                  <a:pt x="361" y="168"/>
                </a:lnTo>
                <a:lnTo>
                  <a:pt x="356" y="176"/>
                </a:lnTo>
                <a:lnTo>
                  <a:pt x="351" y="182"/>
                </a:lnTo>
                <a:lnTo>
                  <a:pt x="345" y="189"/>
                </a:lnTo>
                <a:lnTo>
                  <a:pt x="339" y="195"/>
                </a:lnTo>
                <a:lnTo>
                  <a:pt x="332" y="201"/>
                </a:lnTo>
                <a:lnTo>
                  <a:pt x="325" y="206"/>
                </a:lnTo>
                <a:lnTo>
                  <a:pt x="318" y="211"/>
                </a:lnTo>
                <a:lnTo>
                  <a:pt x="310" y="216"/>
                </a:lnTo>
                <a:lnTo>
                  <a:pt x="302" y="220"/>
                </a:lnTo>
                <a:lnTo>
                  <a:pt x="294" y="225"/>
                </a:lnTo>
                <a:lnTo>
                  <a:pt x="286" y="228"/>
                </a:lnTo>
                <a:lnTo>
                  <a:pt x="278" y="232"/>
                </a:lnTo>
                <a:lnTo>
                  <a:pt x="270" y="236"/>
                </a:lnTo>
                <a:lnTo>
                  <a:pt x="263" y="240"/>
                </a:lnTo>
                <a:lnTo>
                  <a:pt x="255" y="243"/>
                </a:lnTo>
                <a:lnTo>
                  <a:pt x="245" y="247"/>
                </a:lnTo>
                <a:lnTo>
                  <a:pt x="235" y="250"/>
                </a:lnTo>
                <a:lnTo>
                  <a:pt x="225" y="252"/>
                </a:lnTo>
                <a:lnTo>
                  <a:pt x="215" y="254"/>
                </a:lnTo>
                <a:lnTo>
                  <a:pt x="203" y="255"/>
                </a:lnTo>
                <a:lnTo>
                  <a:pt x="193" y="255"/>
                </a:lnTo>
                <a:lnTo>
                  <a:pt x="181" y="256"/>
                </a:lnTo>
                <a:lnTo>
                  <a:pt x="170" y="257"/>
                </a:lnTo>
                <a:lnTo>
                  <a:pt x="159" y="258"/>
                </a:lnTo>
                <a:lnTo>
                  <a:pt x="148" y="260"/>
                </a:lnTo>
                <a:lnTo>
                  <a:pt x="137" y="262"/>
                </a:lnTo>
                <a:lnTo>
                  <a:pt x="127" y="264"/>
                </a:lnTo>
                <a:lnTo>
                  <a:pt x="116" y="268"/>
                </a:lnTo>
                <a:lnTo>
                  <a:pt x="106" y="272"/>
                </a:lnTo>
                <a:lnTo>
                  <a:pt x="97" y="278"/>
                </a:lnTo>
                <a:lnTo>
                  <a:pt x="87" y="284"/>
                </a:lnTo>
                <a:lnTo>
                  <a:pt x="78" y="293"/>
                </a:lnTo>
                <a:lnTo>
                  <a:pt x="69" y="302"/>
                </a:lnTo>
                <a:lnTo>
                  <a:pt x="61" y="312"/>
                </a:lnTo>
                <a:lnTo>
                  <a:pt x="53" y="321"/>
                </a:lnTo>
                <a:lnTo>
                  <a:pt x="46" y="331"/>
                </a:lnTo>
                <a:lnTo>
                  <a:pt x="40" y="342"/>
                </a:lnTo>
                <a:lnTo>
                  <a:pt x="34" y="352"/>
                </a:lnTo>
                <a:lnTo>
                  <a:pt x="30" y="362"/>
                </a:lnTo>
                <a:lnTo>
                  <a:pt x="26" y="373"/>
                </a:lnTo>
                <a:lnTo>
                  <a:pt x="21" y="384"/>
                </a:lnTo>
                <a:lnTo>
                  <a:pt x="18" y="395"/>
                </a:lnTo>
                <a:lnTo>
                  <a:pt x="15" y="406"/>
                </a:lnTo>
                <a:lnTo>
                  <a:pt x="13" y="418"/>
                </a:lnTo>
                <a:lnTo>
                  <a:pt x="10" y="429"/>
                </a:lnTo>
                <a:lnTo>
                  <a:pt x="9" y="441"/>
                </a:lnTo>
                <a:lnTo>
                  <a:pt x="7" y="453"/>
                </a:lnTo>
                <a:lnTo>
                  <a:pt x="6" y="465"/>
                </a:lnTo>
                <a:lnTo>
                  <a:pt x="6" y="477"/>
                </a:lnTo>
                <a:lnTo>
                  <a:pt x="5" y="489"/>
                </a:lnTo>
                <a:lnTo>
                  <a:pt x="4" y="501"/>
                </a:lnTo>
                <a:lnTo>
                  <a:pt x="4" y="513"/>
                </a:lnTo>
                <a:lnTo>
                  <a:pt x="4" y="525"/>
                </a:lnTo>
                <a:lnTo>
                  <a:pt x="4" y="537"/>
                </a:lnTo>
                <a:lnTo>
                  <a:pt x="5" y="550"/>
                </a:lnTo>
                <a:lnTo>
                  <a:pt x="5" y="562"/>
                </a:lnTo>
                <a:lnTo>
                  <a:pt x="6" y="574"/>
                </a:lnTo>
                <a:lnTo>
                  <a:pt x="6" y="586"/>
                </a:lnTo>
                <a:lnTo>
                  <a:pt x="6" y="598"/>
                </a:lnTo>
                <a:lnTo>
                  <a:pt x="7" y="610"/>
                </a:lnTo>
                <a:lnTo>
                  <a:pt x="7" y="622"/>
                </a:lnTo>
                <a:lnTo>
                  <a:pt x="7" y="634"/>
                </a:lnTo>
                <a:lnTo>
                  <a:pt x="7" y="646"/>
                </a:lnTo>
                <a:lnTo>
                  <a:pt x="7" y="660"/>
                </a:lnTo>
                <a:lnTo>
                  <a:pt x="7" y="675"/>
                </a:lnTo>
                <a:lnTo>
                  <a:pt x="7" y="690"/>
                </a:lnTo>
                <a:lnTo>
                  <a:pt x="8" y="705"/>
                </a:lnTo>
                <a:lnTo>
                  <a:pt x="8" y="719"/>
                </a:lnTo>
                <a:lnTo>
                  <a:pt x="9" y="735"/>
                </a:lnTo>
                <a:lnTo>
                  <a:pt x="9" y="749"/>
                </a:lnTo>
                <a:lnTo>
                  <a:pt x="9" y="764"/>
                </a:lnTo>
                <a:lnTo>
                  <a:pt x="9" y="779"/>
                </a:lnTo>
                <a:lnTo>
                  <a:pt x="9" y="793"/>
                </a:lnTo>
                <a:lnTo>
                  <a:pt x="8" y="808"/>
                </a:lnTo>
                <a:lnTo>
                  <a:pt x="8" y="823"/>
                </a:lnTo>
                <a:lnTo>
                  <a:pt x="6" y="837"/>
                </a:lnTo>
                <a:lnTo>
                  <a:pt x="5" y="852"/>
                </a:lnTo>
                <a:lnTo>
                  <a:pt x="3" y="867"/>
                </a:lnTo>
                <a:lnTo>
                  <a:pt x="0" y="881"/>
                </a:lnTo>
                <a:lnTo>
                  <a:pt x="181" y="907"/>
                </a:lnTo>
                <a:lnTo>
                  <a:pt x="183" y="900"/>
                </a:lnTo>
                <a:lnTo>
                  <a:pt x="185" y="893"/>
                </a:lnTo>
                <a:lnTo>
                  <a:pt x="186" y="886"/>
                </a:lnTo>
                <a:lnTo>
                  <a:pt x="188" y="879"/>
                </a:lnTo>
                <a:lnTo>
                  <a:pt x="190" y="872"/>
                </a:lnTo>
                <a:lnTo>
                  <a:pt x="191" y="864"/>
                </a:lnTo>
                <a:lnTo>
                  <a:pt x="193" y="857"/>
                </a:lnTo>
                <a:lnTo>
                  <a:pt x="195" y="850"/>
                </a:lnTo>
                <a:lnTo>
                  <a:pt x="195" y="843"/>
                </a:lnTo>
                <a:lnTo>
                  <a:pt x="197" y="836"/>
                </a:lnTo>
                <a:lnTo>
                  <a:pt x="198" y="828"/>
                </a:lnTo>
                <a:lnTo>
                  <a:pt x="198" y="822"/>
                </a:lnTo>
                <a:lnTo>
                  <a:pt x="199" y="815"/>
                </a:lnTo>
                <a:lnTo>
                  <a:pt x="199" y="809"/>
                </a:lnTo>
                <a:lnTo>
                  <a:pt x="199" y="802"/>
                </a:lnTo>
                <a:lnTo>
                  <a:pt x="199" y="795"/>
                </a:lnTo>
                <a:lnTo>
                  <a:pt x="199" y="804"/>
                </a:lnTo>
                <a:lnTo>
                  <a:pt x="200" y="813"/>
                </a:lnTo>
                <a:lnTo>
                  <a:pt x="200" y="823"/>
                </a:lnTo>
                <a:lnTo>
                  <a:pt x="201" y="832"/>
                </a:lnTo>
                <a:lnTo>
                  <a:pt x="202" y="842"/>
                </a:lnTo>
                <a:lnTo>
                  <a:pt x="203" y="853"/>
                </a:lnTo>
                <a:lnTo>
                  <a:pt x="203" y="863"/>
                </a:lnTo>
                <a:lnTo>
                  <a:pt x="205" y="874"/>
                </a:lnTo>
                <a:lnTo>
                  <a:pt x="205" y="885"/>
                </a:lnTo>
                <a:lnTo>
                  <a:pt x="207" y="896"/>
                </a:lnTo>
                <a:lnTo>
                  <a:pt x="207" y="907"/>
                </a:lnTo>
                <a:lnTo>
                  <a:pt x="208" y="918"/>
                </a:lnTo>
                <a:lnTo>
                  <a:pt x="209" y="929"/>
                </a:lnTo>
                <a:lnTo>
                  <a:pt x="210" y="940"/>
                </a:lnTo>
                <a:lnTo>
                  <a:pt x="211" y="951"/>
                </a:lnTo>
                <a:lnTo>
                  <a:pt x="212" y="963"/>
                </a:lnTo>
                <a:lnTo>
                  <a:pt x="212" y="974"/>
                </a:lnTo>
                <a:lnTo>
                  <a:pt x="213" y="985"/>
                </a:lnTo>
                <a:lnTo>
                  <a:pt x="213" y="995"/>
                </a:lnTo>
                <a:lnTo>
                  <a:pt x="213" y="1007"/>
                </a:lnTo>
                <a:lnTo>
                  <a:pt x="213" y="1017"/>
                </a:lnTo>
                <a:lnTo>
                  <a:pt x="213" y="1028"/>
                </a:lnTo>
                <a:lnTo>
                  <a:pt x="212" y="1039"/>
                </a:lnTo>
                <a:lnTo>
                  <a:pt x="212" y="1049"/>
                </a:lnTo>
                <a:lnTo>
                  <a:pt x="211" y="1059"/>
                </a:lnTo>
                <a:lnTo>
                  <a:pt x="209" y="1068"/>
                </a:lnTo>
                <a:lnTo>
                  <a:pt x="208" y="1078"/>
                </a:lnTo>
                <a:lnTo>
                  <a:pt x="206" y="1087"/>
                </a:lnTo>
                <a:lnTo>
                  <a:pt x="203" y="1096"/>
                </a:lnTo>
                <a:lnTo>
                  <a:pt x="201" y="1104"/>
                </a:lnTo>
                <a:lnTo>
                  <a:pt x="198" y="1112"/>
                </a:lnTo>
                <a:lnTo>
                  <a:pt x="195" y="1120"/>
                </a:lnTo>
                <a:lnTo>
                  <a:pt x="189" y="1133"/>
                </a:lnTo>
                <a:lnTo>
                  <a:pt x="183" y="1144"/>
                </a:lnTo>
                <a:lnTo>
                  <a:pt x="177" y="1154"/>
                </a:lnTo>
                <a:lnTo>
                  <a:pt x="171" y="1164"/>
                </a:lnTo>
                <a:lnTo>
                  <a:pt x="165" y="1172"/>
                </a:lnTo>
                <a:lnTo>
                  <a:pt x="159" y="1180"/>
                </a:lnTo>
                <a:lnTo>
                  <a:pt x="154" y="1189"/>
                </a:lnTo>
                <a:lnTo>
                  <a:pt x="149" y="1196"/>
                </a:lnTo>
                <a:lnTo>
                  <a:pt x="144" y="1204"/>
                </a:lnTo>
                <a:lnTo>
                  <a:pt x="139" y="1212"/>
                </a:lnTo>
                <a:lnTo>
                  <a:pt x="135" y="1221"/>
                </a:lnTo>
                <a:lnTo>
                  <a:pt x="131" y="1230"/>
                </a:lnTo>
                <a:lnTo>
                  <a:pt x="127" y="1240"/>
                </a:lnTo>
                <a:lnTo>
                  <a:pt x="124" y="1251"/>
                </a:lnTo>
                <a:lnTo>
                  <a:pt x="121" y="1263"/>
                </a:lnTo>
                <a:lnTo>
                  <a:pt x="117" y="1276"/>
                </a:lnTo>
                <a:lnTo>
                  <a:pt x="105" y="1328"/>
                </a:lnTo>
                <a:lnTo>
                  <a:pt x="104" y="1347"/>
                </a:lnTo>
                <a:lnTo>
                  <a:pt x="102" y="1366"/>
                </a:lnTo>
                <a:lnTo>
                  <a:pt x="101" y="1384"/>
                </a:lnTo>
                <a:lnTo>
                  <a:pt x="99" y="1402"/>
                </a:lnTo>
                <a:lnTo>
                  <a:pt x="97" y="1420"/>
                </a:lnTo>
                <a:lnTo>
                  <a:pt x="95" y="1437"/>
                </a:lnTo>
                <a:lnTo>
                  <a:pt x="94" y="1454"/>
                </a:lnTo>
                <a:lnTo>
                  <a:pt x="92" y="1470"/>
                </a:lnTo>
                <a:lnTo>
                  <a:pt x="90" y="1487"/>
                </a:lnTo>
                <a:lnTo>
                  <a:pt x="88" y="1503"/>
                </a:lnTo>
                <a:lnTo>
                  <a:pt x="86" y="1520"/>
                </a:lnTo>
                <a:lnTo>
                  <a:pt x="85" y="1536"/>
                </a:lnTo>
                <a:lnTo>
                  <a:pt x="83" y="1551"/>
                </a:lnTo>
                <a:lnTo>
                  <a:pt x="82" y="1568"/>
                </a:lnTo>
                <a:lnTo>
                  <a:pt x="81" y="1583"/>
                </a:lnTo>
                <a:lnTo>
                  <a:pt x="80" y="1599"/>
                </a:lnTo>
                <a:lnTo>
                  <a:pt x="80" y="1615"/>
                </a:lnTo>
                <a:lnTo>
                  <a:pt x="80" y="1632"/>
                </a:lnTo>
                <a:lnTo>
                  <a:pt x="80" y="1648"/>
                </a:lnTo>
                <a:lnTo>
                  <a:pt x="81" y="1664"/>
                </a:lnTo>
                <a:lnTo>
                  <a:pt x="82" y="1681"/>
                </a:lnTo>
                <a:lnTo>
                  <a:pt x="84" y="1698"/>
                </a:lnTo>
                <a:lnTo>
                  <a:pt x="87" y="1714"/>
                </a:lnTo>
                <a:lnTo>
                  <a:pt x="89" y="1732"/>
                </a:lnTo>
                <a:lnTo>
                  <a:pt x="93" y="1749"/>
                </a:lnTo>
                <a:lnTo>
                  <a:pt x="97" y="1768"/>
                </a:lnTo>
                <a:lnTo>
                  <a:pt x="102" y="1786"/>
                </a:lnTo>
                <a:lnTo>
                  <a:pt x="107" y="1804"/>
                </a:lnTo>
                <a:lnTo>
                  <a:pt x="114" y="1823"/>
                </a:lnTo>
                <a:lnTo>
                  <a:pt x="121" y="1843"/>
                </a:lnTo>
                <a:lnTo>
                  <a:pt x="129" y="1863"/>
                </a:lnTo>
                <a:lnTo>
                  <a:pt x="138" y="1884"/>
                </a:lnTo>
                <a:lnTo>
                  <a:pt x="139" y="1886"/>
                </a:lnTo>
                <a:lnTo>
                  <a:pt x="140" y="1890"/>
                </a:lnTo>
                <a:lnTo>
                  <a:pt x="141" y="1894"/>
                </a:lnTo>
                <a:lnTo>
                  <a:pt x="143" y="1899"/>
                </a:lnTo>
                <a:lnTo>
                  <a:pt x="145" y="1904"/>
                </a:lnTo>
                <a:lnTo>
                  <a:pt x="147" y="1910"/>
                </a:lnTo>
                <a:lnTo>
                  <a:pt x="149" y="1916"/>
                </a:lnTo>
                <a:lnTo>
                  <a:pt x="151" y="1922"/>
                </a:lnTo>
                <a:lnTo>
                  <a:pt x="153" y="1928"/>
                </a:lnTo>
                <a:lnTo>
                  <a:pt x="154" y="1934"/>
                </a:lnTo>
                <a:lnTo>
                  <a:pt x="156" y="1940"/>
                </a:lnTo>
                <a:lnTo>
                  <a:pt x="158" y="1946"/>
                </a:lnTo>
                <a:lnTo>
                  <a:pt x="159" y="1951"/>
                </a:lnTo>
                <a:lnTo>
                  <a:pt x="161" y="1956"/>
                </a:lnTo>
                <a:lnTo>
                  <a:pt x="163" y="1961"/>
                </a:lnTo>
                <a:lnTo>
                  <a:pt x="163" y="1964"/>
                </a:lnTo>
                <a:lnTo>
                  <a:pt x="495" y="1966"/>
                </a:lnTo>
                <a:lnTo>
                  <a:pt x="495" y="1959"/>
                </a:lnTo>
                <a:lnTo>
                  <a:pt x="495" y="1953"/>
                </a:lnTo>
                <a:lnTo>
                  <a:pt x="495" y="1947"/>
                </a:lnTo>
                <a:lnTo>
                  <a:pt x="495" y="1942"/>
                </a:lnTo>
                <a:lnTo>
                  <a:pt x="494" y="1937"/>
                </a:lnTo>
                <a:lnTo>
                  <a:pt x="494" y="1932"/>
                </a:lnTo>
                <a:lnTo>
                  <a:pt x="494" y="1927"/>
                </a:lnTo>
                <a:lnTo>
                  <a:pt x="494" y="1923"/>
                </a:lnTo>
                <a:lnTo>
                  <a:pt x="494" y="1919"/>
                </a:lnTo>
                <a:lnTo>
                  <a:pt x="494" y="1915"/>
                </a:lnTo>
                <a:lnTo>
                  <a:pt x="494" y="1911"/>
                </a:lnTo>
                <a:lnTo>
                  <a:pt x="493" y="1906"/>
                </a:lnTo>
                <a:lnTo>
                  <a:pt x="493" y="1902"/>
                </a:lnTo>
                <a:lnTo>
                  <a:pt x="493" y="1898"/>
                </a:lnTo>
                <a:lnTo>
                  <a:pt x="493" y="1893"/>
                </a:lnTo>
                <a:lnTo>
                  <a:pt x="493" y="1888"/>
                </a:lnTo>
                <a:lnTo>
                  <a:pt x="493" y="1818"/>
                </a:lnTo>
                <a:lnTo>
                  <a:pt x="493" y="1792"/>
                </a:lnTo>
                <a:lnTo>
                  <a:pt x="503" y="1710"/>
                </a:lnTo>
                <a:lnTo>
                  <a:pt x="502" y="1718"/>
                </a:lnTo>
                <a:lnTo>
                  <a:pt x="502" y="1726"/>
                </a:lnTo>
                <a:lnTo>
                  <a:pt x="502" y="1734"/>
                </a:lnTo>
                <a:lnTo>
                  <a:pt x="503" y="1742"/>
                </a:lnTo>
                <a:lnTo>
                  <a:pt x="504" y="1750"/>
                </a:lnTo>
                <a:lnTo>
                  <a:pt x="505" y="1759"/>
                </a:lnTo>
                <a:lnTo>
                  <a:pt x="506" y="1768"/>
                </a:lnTo>
                <a:lnTo>
                  <a:pt x="507" y="1778"/>
                </a:lnTo>
                <a:lnTo>
                  <a:pt x="509" y="1788"/>
                </a:lnTo>
                <a:lnTo>
                  <a:pt x="510" y="1798"/>
                </a:lnTo>
                <a:lnTo>
                  <a:pt x="511" y="1809"/>
                </a:lnTo>
                <a:lnTo>
                  <a:pt x="512" y="1821"/>
                </a:lnTo>
                <a:lnTo>
                  <a:pt x="513" y="1833"/>
                </a:lnTo>
                <a:lnTo>
                  <a:pt x="513" y="1846"/>
                </a:lnTo>
                <a:lnTo>
                  <a:pt x="514" y="1859"/>
                </a:lnTo>
                <a:lnTo>
                  <a:pt x="513" y="1874"/>
                </a:lnTo>
                <a:lnTo>
                  <a:pt x="515" y="1963"/>
                </a:lnTo>
                <a:lnTo>
                  <a:pt x="841" y="1963"/>
                </a:lnTo>
                <a:lnTo>
                  <a:pt x="842" y="1961"/>
                </a:lnTo>
                <a:lnTo>
                  <a:pt x="843" y="1957"/>
                </a:lnTo>
                <a:lnTo>
                  <a:pt x="844" y="1953"/>
                </a:lnTo>
                <a:lnTo>
                  <a:pt x="845" y="1950"/>
                </a:lnTo>
                <a:lnTo>
                  <a:pt x="847" y="1941"/>
                </a:lnTo>
                <a:lnTo>
                  <a:pt x="850" y="1931"/>
                </a:lnTo>
                <a:lnTo>
                  <a:pt x="852" y="1921"/>
                </a:lnTo>
                <a:lnTo>
                  <a:pt x="855" y="1909"/>
                </a:lnTo>
                <a:lnTo>
                  <a:pt x="858" y="1899"/>
                </a:lnTo>
                <a:lnTo>
                  <a:pt x="861" y="1889"/>
                </a:lnTo>
                <a:lnTo>
                  <a:pt x="863" y="1881"/>
                </a:lnTo>
                <a:lnTo>
                  <a:pt x="865" y="1875"/>
                </a:lnTo>
                <a:lnTo>
                  <a:pt x="874" y="1853"/>
                </a:lnTo>
                <a:lnTo>
                  <a:pt x="882" y="1831"/>
                </a:lnTo>
                <a:lnTo>
                  <a:pt x="888" y="1810"/>
                </a:lnTo>
                <a:lnTo>
                  <a:pt x="894" y="1790"/>
                </a:lnTo>
                <a:lnTo>
                  <a:pt x="899" y="1770"/>
                </a:lnTo>
                <a:lnTo>
                  <a:pt x="903" y="1751"/>
                </a:lnTo>
                <a:lnTo>
                  <a:pt x="906" y="1732"/>
                </a:lnTo>
                <a:lnTo>
                  <a:pt x="909" y="1713"/>
                </a:lnTo>
                <a:lnTo>
                  <a:pt x="911" y="1695"/>
                </a:lnTo>
                <a:lnTo>
                  <a:pt x="912" y="1677"/>
                </a:lnTo>
                <a:lnTo>
                  <a:pt x="913" y="1660"/>
                </a:lnTo>
                <a:lnTo>
                  <a:pt x="913" y="1643"/>
                </a:lnTo>
                <a:lnTo>
                  <a:pt x="913" y="1625"/>
                </a:lnTo>
                <a:lnTo>
                  <a:pt x="912" y="1609"/>
                </a:lnTo>
                <a:lnTo>
                  <a:pt x="911" y="1592"/>
                </a:lnTo>
                <a:lnTo>
                  <a:pt x="909" y="1575"/>
                </a:lnTo>
                <a:lnTo>
                  <a:pt x="907" y="1559"/>
                </a:lnTo>
                <a:lnTo>
                  <a:pt x="905" y="1542"/>
                </a:lnTo>
                <a:lnTo>
                  <a:pt x="903" y="1526"/>
                </a:lnTo>
                <a:lnTo>
                  <a:pt x="900" y="1510"/>
                </a:lnTo>
                <a:lnTo>
                  <a:pt x="897" y="1493"/>
                </a:lnTo>
                <a:lnTo>
                  <a:pt x="894" y="1476"/>
                </a:lnTo>
                <a:lnTo>
                  <a:pt x="891" y="1459"/>
                </a:lnTo>
                <a:lnTo>
                  <a:pt x="888" y="1442"/>
                </a:lnTo>
                <a:lnTo>
                  <a:pt x="885" y="1424"/>
                </a:lnTo>
                <a:lnTo>
                  <a:pt x="882" y="1406"/>
                </a:lnTo>
                <a:lnTo>
                  <a:pt x="879" y="1388"/>
                </a:lnTo>
                <a:lnTo>
                  <a:pt x="876" y="1370"/>
                </a:lnTo>
                <a:lnTo>
                  <a:pt x="874" y="1351"/>
                </a:lnTo>
                <a:lnTo>
                  <a:pt x="871" y="1331"/>
                </a:lnTo>
                <a:lnTo>
                  <a:pt x="869" y="1311"/>
                </a:lnTo>
                <a:lnTo>
                  <a:pt x="867" y="1291"/>
                </a:lnTo>
                <a:lnTo>
                  <a:pt x="858" y="1268"/>
                </a:lnTo>
                <a:lnTo>
                  <a:pt x="855" y="1254"/>
                </a:lnTo>
                <a:lnTo>
                  <a:pt x="853" y="1242"/>
                </a:lnTo>
                <a:lnTo>
                  <a:pt x="850" y="1231"/>
                </a:lnTo>
                <a:lnTo>
                  <a:pt x="846" y="1221"/>
                </a:lnTo>
                <a:lnTo>
                  <a:pt x="843" y="1212"/>
                </a:lnTo>
                <a:lnTo>
                  <a:pt x="840" y="1204"/>
                </a:lnTo>
                <a:lnTo>
                  <a:pt x="836" y="1195"/>
                </a:lnTo>
                <a:lnTo>
                  <a:pt x="833" y="1187"/>
                </a:lnTo>
                <a:lnTo>
                  <a:pt x="828" y="1179"/>
                </a:lnTo>
                <a:lnTo>
                  <a:pt x="824" y="1171"/>
                </a:lnTo>
                <a:lnTo>
                  <a:pt x="820" y="1163"/>
                </a:lnTo>
                <a:lnTo>
                  <a:pt x="814" y="1154"/>
                </a:lnTo>
                <a:lnTo>
                  <a:pt x="810" y="1145"/>
                </a:lnTo>
                <a:lnTo>
                  <a:pt x="804" y="1135"/>
                </a:lnTo>
                <a:lnTo>
                  <a:pt x="799" y="1124"/>
                </a:lnTo>
                <a:lnTo>
                  <a:pt x="792" y="1112"/>
                </a:lnTo>
                <a:lnTo>
                  <a:pt x="789" y="1104"/>
                </a:lnTo>
                <a:lnTo>
                  <a:pt x="786" y="1095"/>
                </a:lnTo>
                <a:lnTo>
                  <a:pt x="784" y="1087"/>
                </a:lnTo>
                <a:lnTo>
                  <a:pt x="782" y="1078"/>
                </a:lnTo>
                <a:lnTo>
                  <a:pt x="780" y="1069"/>
                </a:lnTo>
                <a:lnTo>
                  <a:pt x="779" y="1059"/>
                </a:lnTo>
                <a:lnTo>
                  <a:pt x="778" y="1050"/>
                </a:lnTo>
                <a:lnTo>
                  <a:pt x="777" y="1039"/>
                </a:lnTo>
                <a:lnTo>
                  <a:pt x="776" y="1029"/>
                </a:lnTo>
                <a:lnTo>
                  <a:pt x="776" y="1019"/>
                </a:lnTo>
                <a:lnTo>
                  <a:pt x="776" y="1008"/>
                </a:lnTo>
                <a:lnTo>
                  <a:pt x="776" y="997"/>
                </a:lnTo>
                <a:lnTo>
                  <a:pt x="777" y="986"/>
                </a:lnTo>
                <a:lnTo>
                  <a:pt x="777" y="975"/>
                </a:lnTo>
                <a:lnTo>
                  <a:pt x="778" y="964"/>
                </a:lnTo>
                <a:lnTo>
                  <a:pt x="779" y="953"/>
                </a:lnTo>
                <a:lnTo>
                  <a:pt x="780" y="942"/>
                </a:lnTo>
                <a:lnTo>
                  <a:pt x="781" y="930"/>
                </a:lnTo>
                <a:lnTo>
                  <a:pt x="782" y="919"/>
                </a:lnTo>
                <a:lnTo>
                  <a:pt x="783" y="908"/>
                </a:lnTo>
                <a:lnTo>
                  <a:pt x="784" y="897"/>
                </a:lnTo>
                <a:lnTo>
                  <a:pt x="786" y="886"/>
                </a:lnTo>
                <a:lnTo>
                  <a:pt x="787" y="875"/>
                </a:lnTo>
                <a:lnTo>
                  <a:pt x="788" y="864"/>
                </a:lnTo>
                <a:lnTo>
                  <a:pt x="789" y="854"/>
                </a:lnTo>
                <a:lnTo>
                  <a:pt x="790" y="843"/>
                </a:lnTo>
                <a:lnTo>
                  <a:pt x="791" y="833"/>
                </a:lnTo>
                <a:lnTo>
                  <a:pt x="792" y="823"/>
                </a:lnTo>
                <a:lnTo>
                  <a:pt x="792" y="814"/>
                </a:lnTo>
                <a:lnTo>
                  <a:pt x="794" y="804"/>
                </a:lnTo>
                <a:lnTo>
                  <a:pt x="794" y="795"/>
                </a:lnTo>
                <a:lnTo>
                  <a:pt x="794" y="787"/>
                </a:lnTo>
                <a:lnTo>
                  <a:pt x="796" y="794"/>
                </a:lnTo>
                <a:lnTo>
                  <a:pt x="796" y="799"/>
                </a:lnTo>
                <a:lnTo>
                  <a:pt x="796" y="805"/>
                </a:lnTo>
                <a:lnTo>
                  <a:pt x="796" y="811"/>
                </a:lnTo>
                <a:lnTo>
                  <a:pt x="796" y="816"/>
                </a:lnTo>
                <a:lnTo>
                  <a:pt x="797" y="822"/>
                </a:lnTo>
                <a:lnTo>
                  <a:pt x="798" y="828"/>
                </a:lnTo>
                <a:lnTo>
                  <a:pt x="798" y="833"/>
                </a:lnTo>
                <a:lnTo>
                  <a:pt x="799" y="840"/>
                </a:lnTo>
                <a:lnTo>
                  <a:pt x="800" y="845"/>
                </a:lnTo>
                <a:lnTo>
                  <a:pt x="802" y="851"/>
                </a:lnTo>
                <a:lnTo>
                  <a:pt x="803" y="858"/>
                </a:lnTo>
                <a:lnTo>
                  <a:pt x="804" y="863"/>
                </a:lnTo>
                <a:lnTo>
                  <a:pt x="806" y="870"/>
                </a:lnTo>
                <a:lnTo>
                  <a:pt x="807" y="876"/>
                </a:lnTo>
                <a:lnTo>
                  <a:pt x="808" y="882"/>
                </a:lnTo>
                <a:lnTo>
                  <a:pt x="810" y="888"/>
                </a:lnTo>
                <a:lnTo>
                  <a:pt x="993" y="86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7" name="Freeform 102">
            <a:extLst>
              <a:ext uri="{FF2B5EF4-FFF2-40B4-BE49-F238E27FC236}">
                <a16:creationId xmlns:a16="http://schemas.microsoft.com/office/drawing/2014/main" id="{CCD8CAE2-17CE-7532-A7B0-DE8B1A217381}"/>
              </a:ext>
            </a:extLst>
          </p:cNvPr>
          <p:cNvSpPr>
            <a:spLocks/>
          </p:cNvSpPr>
          <p:nvPr/>
        </p:nvSpPr>
        <p:spPr bwMode="auto">
          <a:xfrm>
            <a:off x="6596063" y="2724150"/>
            <a:ext cx="65087" cy="30163"/>
          </a:xfrm>
          <a:custGeom>
            <a:avLst/>
            <a:gdLst>
              <a:gd name="T0" fmla="*/ 0 w 41"/>
              <a:gd name="T1" fmla="*/ 2147483646 h 19"/>
              <a:gd name="T2" fmla="*/ 2147483646 w 41"/>
              <a:gd name="T3" fmla="*/ 2147483646 h 19"/>
              <a:gd name="T4" fmla="*/ 2147483646 w 41"/>
              <a:gd name="T5" fmla="*/ 2147483646 h 19"/>
              <a:gd name="T6" fmla="*/ 2147483646 w 41"/>
              <a:gd name="T7" fmla="*/ 2147483646 h 19"/>
              <a:gd name="T8" fmla="*/ 2147483646 w 41"/>
              <a:gd name="T9" fmla="*/ 2147483646 h 19"/>
              <a:gd name="T10" fmla="*/ 2147483646 w 41"/>
              <a:gd name="T11" fmla="*/ 2147483646 h 19"/>
              <a:gd name="T12" fmla="*/ 2147483646 w 41"/>
              <a:gd name="T13" fmla="*/ 2147483646 h 19"/>
              <a:gd name="T14" fmla="*/ 2147483646 w 41"/>
              <a:gd name="T15" fmla="*/ 2147483646 h 19"/>
              <a:gd name="T16" fmla="*/ 2147483646 w 41"/>
              <a:gd name="T17" fmla="*/ 2147483646 h 19"/>
              <a:gd name="T18" fmla="*/ 2147483646 w 41"/>
              <a:gd name="T19" fmla="*/ 2147483646 h 19"/>
              <a:gd name="T20" fmla="*/ 2147483646 w 41"/>
              <a:gd name="T21" fmla="*/ 2147483646 h 19"/>
              <a:gd name="T22" fmla="*/ 2147483646 w 41"/>
              <a:gd name="T23" fmla="*/ 2147483646 h 19"/>
              <a:gd name="T24" fmla="*/ 2147483646 w 41"/>
              <a:gd name="T25" fmla="*/ 2147483646 h 19"/>
              <a:gd name="T26" fmla="*/ 2147483646 w 41"/>
              <a:gd name="T27" fmla="*/ 2147483646 h 19"/>
              <a:gd name="T28" fmla="*/ 2147483646 w 41"/>
              <a:gd name="T29" fmla="*/ 2147483646 h 19"/>
              <a:gd name="T30" fmla="*/ 2147483646 w 41"/>
              <a:gd name="T31" fmla="*/ 2147483646 h 19"/>
              <a:gd name="T32" fmla="*/ 2147483646 w 41"/>
              <a:gd name="T33" fmla="*/ 0 h 19"/>
              <a:gd name="T34" fmla="*/ 0 w 41"/>
              <a:gd name="T35" fmla="*/ 2147483646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lnTo>
                  <a:pt x="0" y="7"/>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8" name="Freeform 103">
            <a:extLst>
              <a:ext uri="{FF2B5EF4-FFF2-40B4-BE49-F238E27FC236}">
                <a16:creationId xmlns:a16="http://schemas.microsoft.com/office/drawing/2014/main" id="{FCF9ADFB-3060-FD6E-77FC-8A5F6314827C}"/>
              </a:ext>
            </a:extLst>
          </p:cNvPr>
          <p:cNvSpPr>
            <a:spLocks/>
          </p:cNvSpPr>
          <p:nvPr/>
        </p:nvSpPr>
        <p:spPr bwMode="auto">
          <a:xfrm>
            <a:off x="6596063" y="2724150"/>
            <a:ext cx="65087" cy="30163"/>
          </a:xfrm>
          <a:custGeom>
            <a:avLst/>
            <a:gdLst>
              <a:gd name="T0" fmla="*/ 0 w 41"/>
              <a:gd name="T1" fmla="*/ 2147483646 h 19"/>
              <a:gd name="T2" fmla="*/ 0 w 41"/>
              <a:gd name="T3" fmla="*/ 2147483646 h 19"/>
              <a:gd name="T4" fmla="*/ 2147483646 w 41"/>
              <a:gd name="T5" fmla="*/ 2147483646 h 19"/>
              <a:gd name="T6" fmla="*/ 2147483646 w 41"/>
              <a:gd name="T7" fmla="*/ 2147483646 h 19"/>
              <a:gd name="T8" fmla="*/ 2147483646 w 41"/>
              <a:gd name="T9" fmla="*/ 2147483646 h 19"/>
              <a:gd name="T10" fmla="*/ 2147483646 w 41"/>
              <a:gd name="T11" fmla="*/ 2147483646 h 19"/>
              <a:gd name="T12" fmla="*/ 2147483646 w 41"/>
              <a:gd name="T13" fmla="*/ 2147483646 h 19"/>
              <a:gd name="T14" fmla="*/ 2147483646 w 41"/>
              <a:gd name="T15" fmla="*/ 2147483646 h 19"/>
              <a:gd name="T16" fmla="*/ 2147483646 w 41"/>
              <a:gd name="T17" fmla="*/ 2147483646 h 19"/>
              <a:gd name="T18" fmla="*/ 2147483646 w 41"/>
              <a:gd name="T19" fmla="*/ 2147483646 h 19"/>
              <a:gd name="T20" fmla="*/ 2147483646 w 41"/>
              <a:gd name="T21" fmla="*/ 2147483646 h 19"/>
              <a:gd name="T22" fmla="*/ 2147483646 w 41"/>
              <a:gd name="T23" fmla="*/ 2147483646 h 19"/>
              <a:gd name="T24" fmla="*/ 2147483646 w 41"/>
              <a:gd name="T25" fmla="*/ 2147483646 h 19"/>
              <a:gd name="T26" fmla="*/ 2147483646 w 41"/>
              <a:gd name="T27" fmla="*/ 2147483646 h 19"/>
              <a:gd name="T28" fmla="*/ 2147483646 w 41"/>
              <a:gd name="T29" fmla="*/ 2147483646 h 19"/>
              <a:gd name="T30" fmla="*/ 2147483646 w 41"/>
              <a:gd name="T31" fmla="*/ 2147483646 h 19"/>
              <a:gd name="T32" fmla="*/ 2147483646 w 41"/>
              <a:gd name="T33" fmla="*/ 2147483646 h 19"/>
              <a:gd name="T34" fmla="*/ 2147483646 w 41"/>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0" y="7"/>
                </a:ln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69" name="Freeform 104">
            <a:extLst>
              <a:ext uri="{FF2B5EF4-FFF2-40B4-BE49-F238E27FC236}">
                <a16:creationId xmlns:a16="http://schemas.microsoft.com/office/drawing/2014/main" id="{F4E393F7-DF72-6242-862F-91B86947D339}"/>
              </a:ext>
            </a:extLst>
          </p:cNvPr>
          <p:cNvSpPr>
            <a:spLocks/>
          </p:cNvSpPr>
          <p:nvPr/>
        </p:nvSpPr>
        <p:spPr bwMode="auto">
          <a:xfrm>
            <a:off x="6110288" y="2730500"/>
            <a:ext cx="169862" cy="153988"/>
          </a:xfrm>
          <a:custGeom>
            <a:avLst/>
            <a:gdLst>
              <a:gd name="T0" fmla="*/ 2147483646 w 107"/>
              <a:gd name="T1" fmla="*/ 0 h 97"/>
              <a:gd name="T2" fmla="*/ 2147483646 w 107"/>
              <a:gd name="T3" fmla="*/ 2147483646 h 97"/>
              <a:gd name="T4" fmla="*/ 2147483646 w 107"/>
              <a:gd name="T5" fmla="*/ 2147483646 h 97"/>
              <a:gd name="T6" fmla="*/ 2147483646 w 107"/>
              <a:gd name="T7" fmla="*/ 2147483646 h 97"/>
              <a:gd name="T8" fmla="*/ 2147483646 w 107"/>
              <a:gd name="T9" fmla="*/ 2147483646 h 97"/>
              <a:gd name="T10" fmla="*/ 2147483646 w 107"/>
              <a:gd name="T11" fmla="*/ 2147483646 h 97"/>
              <a:gd name="T12" fmla="*/ 2147483646 w 107"/>
              <a:gd name="T13" fmla="*/ 2147483646 h 97"/>
              <a:gd name="T14" fmla="*/ 2147483646 w 107"/>
              <a:gd name="T15" fmla="*/ 2147483646 h 97"/>
              <a:gd name="T16" fmla="*/ 2147483646 w 107"/>
              <a:gd name="T17" fmla="*/ 2147483646 h 97"/>
              <a:gd name="T18" fmla="*/ 2147483646 w 107"/>
              <a:gd name="T19" fmla="*/ 2147483646 h 97"/>
              <a:gd name="T20" fmla="*/ 2147483646 w 107"/>
              <a:gd name="T21" fmla="*/ 2147483646 h 97"/>
              <a:gd name="T22" fmla="*/ 2147483646 w 107"/>
              <a:gd name="T23" fmla="*/ 2147483646 h 97"/>
              <a:gd name="T24" fmla="*/ 2147483646 w 107"/>
              <a:gd name="T25" fmla="*/ 2147483646 h 97"/>
              <a:gd name="T26" fmla="*/ 2147483646 w 107"/>
              <a:gd name="T27" fmla="*/ 2147483646 h 97"/>
              <a:gd name="T28" fmla="*/ 2147483646 w 107"/>
              <a:gd name="T29" fmla="*/ 2147483646 h 97"/>
              <a:gd name="T30" fmla="*/ 2147483646 w 107"/>
              <a:gd name="T31" fmla="*/ 2147483646 h 97"/>
              <a:gd name="T32" fmla="*/ 2147483646 w 107"/>
              <a:gd name="T33" fmla="*/ 2147483646 h 97"/>
              <a:gd name="T34" fmla="*/ 2147483646 w 107"/>
              <a:gd name="T35" fmla="*/ 2147483646 h 97"/>
              <a:gd name="T36" fmla="*/ 2147483646 w 107"/>
              <a:gd name="T37" fmla="*/ 2147483646 h 97"/>
              <a:gd name="T38" fmla="*/ 2147483646 w 107"/>
              <a:gd name="T39" fmla="*/ 2147483646 h 97"/>
              <a:gd name="T40" fmla="*/ 2147483646 w 107"/>
              <a:gd name="T41" fmla="*/ 2147483646 h 97"/>
              <a:gd name="T42" fmla="*/ 2147483646 w 107"/>
              <a:gd name="T43" fmla="*/ 2147483646 h 97"/>
              <a:gd name="T44" fmla="*/ 2147483646 w 107"/>
              <a:gd name="T45" fmla="*/ 2147483646 h 97"/>
              <a:gd name="T46" fmla="*/ 2147483646 w 107"/>
              <a:gd name="T47" fmla="*/ 2147483646 h 97"/>
              <a:gd name="T48" fmla="*/ 0 w 107"/>
              <a:gd name="T49" fmla="*/ 2147483646 h 97"/>
              <a:gd name="T50" fmla="*/ 2147483646 w 107"/>
              <a:gd name="T51" fmla="*/ 2147483646 h 97"/>
              <a:gd name="T52" fmla="*/ 2147483646 w 107"/>
              <a:gd name="T53" fmla="*/ 2147483646 h 97"/>
              <a:gd name="T54" fmla="*/ 2147483646 w 107"/>
              <a:gd name="T55" fmla="*/ 2147483646 h 97"/>
              <a:gd name="T56" fmla="*/ 2147483646 w 107"/>
              <a:gd name="T57" fmla="*/ 2147483646 h 97"/>
              <a:gd name="T58" fmla="*/ 2147483646 w 107"/>
              <a:gd name="T59" fmla="*/ 2147483646 h 97"/>
              <a:gd name="T60" fmla="*/ 2147483646 w 107"/>
              <a:gd name="T61" fmla="*/ 2147483646 h 97"/>
              <a:gd name="T62" fmla="*/ 2147483646 w 107"/>
              <a:gd name="T63" fmla="*/ 2147483646 h 97"/>
              <a:gd name="T64" fmla="*/ 2147483646 w 107"/>
              <a:gd name="T65" fmla="*/ 2147483646 h 97"/>
              <a:gd name="T66" fmla="*/ 2147483646 w 107"/>
              <a:gd name="T67" fmla="*/ 2147483646 h 97"/>
              <a:gd name="T68" fmla="*/ 2147483646 w 107"/>
              <a:gd name="T69" fmla="*/ 2147483646 h 97"/>
              <a:gd name="T70" fmla="*/ 2147483646 w 107"/>
              <a:gd name="T71" fmla="*/ 2147483646 h 97"/>
              <a:gd name="T72" fmla="*/ 2147483646 w 107"/>
              <a:gd name="T73" fmla="*/ 2147483646 h 97"/>
              <a:gd name="T74" fmla="*/ 2147483646 w 107"/>
              <a:gd name="T75" fmla="*/ 2147483646 h 97"/>
              <a:gd name="T76" fmla="*/ 2147483646 w 107"/>
              <a:gd name="T77" fmla="*/ 2147483646 h 97"/>
              <a:gd name="T78" fmla="*/ 2147483646 w 107"/>
              <a:gd name="T79" fmla="*/ 2147483646 h 97"/>
              <a:gd name="T80" fmla="*/ 2147483646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6" y="0"/>
                </a:move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0" name="Freeform 105">
            <a:extLst>
              <a:ext uri="{FF2B5EF4-FFF2-40B4-BE49-F238E27FC236}">
                <a16:creationId xmlns:a16="http://schemas.microsoft.com/office/drawing/2014/main" id="{F5170C55-1F68-BBD7-ECF7-166B0488EB48}"/>
              </a:ext>
            </a:extLst>
          </p:cNvPr>
          <p:cNvSpPr>
            <a:spLocks/>
          </p:cNvSpPr>
          <p:nvPr/>
        </p:nvSpPr>
        <p:spPr bwMode="auto">
          <a:xfrm>
            <a:off x="6110288" y="2730500"/>
            <a:ext cx="169862" cy="153988"/>
          </a:xfrm>
          <a:custGeom>
            <a:avLst/>
            <a:gdLst>
              <a:gd name="T0" fmla="*/ 2147483646 w 107"/>
              <a:gd name="T1" fmla="*/ 0 h 97"/>
              <a:gd name="T2" fmla="*/ 2147483646 w 107"/>
              <a:gd name="T3" fmla="*/ 0 h 97"/>
              <a:gd name="T4" fmla="*/ 2147483646 w 107"/>
              <a:gd name="T5" fmla="*/ 2147483646 h 97"/>
              <a:gd name="T6" fmla="*/ 2147483646 w 107"/>
              <a:gd name="T7" fmla="*/ 2147483646 h 97"/>
              <a:gd name="T8" fmla="*/ 2147483646 w 107"/>
              <a:gd name="T9" fmla="*/ 2147483646 h 97"/>
              <a:gd name="T10" fmla="*/ 2147483646 w 107"/>
              <a:gd name="T11" fmla="*/ 2147483646 h 97"/>
              <a:gd name="T12" fmla="*/ 2147483646 w 107"/>
              <a:gd name="T13" fmla="*/ 2147483646 h 97"/>
              <a:gd name="T14" fmla="*/ 2147483646 w 107"/>
              <a:gd name="T15" fmla="*/ 2147483646 h 97"/>
              <a:gd name="T16" fmla="*/ 2147483646 w 107"/>
              <a:gd name="T17" fmla="*/ 2147483646 h 97"/>
              <a:gd name="T18" fmla="*/ 2147483646 w 107"/>
              <a:gd name="T19" fmla="*/ 2147483646 h 97"/>
              <a:gd name="T20" fmla="*/ 2147483646 w 107"/>
              <a:gd name="T21" fmla="*/ 2147483646 h 97"/>
              <a:gd name="T22" fmla="*/ 2147483646 w 107"/>
              <a:gd name="T23" fmla="*/ 2147483646 h 97"/>
              <a:gd name="T24" fmla="*/ 2147483646 w 107"/>
              <a:gd name="T25" fmla="*/ 2147483646 h 97"/>
              <a:gd name="T26" fmla="*/ 2147483646 w 107"/>
              <a:gd name="T27" fmla="*/ 2147483646 h 97"/>
              <a:gd name="T28" fmla="*/ 2147483646 w 107"/>
              <a:gd name="T29" fmla="*/ 2147483646 h 97"/>
              <a:gd name="T30" fmla="*/ 2147483646 w 107"/>
              <a:gd name="T31" fmla="*/ 2147483646 h 97"/>
              <a:gd name="T32" fmla="*/ 2147483646 w 107"/>
              <a:gd name="T33" fmla="*/ 2147483646 h 97"/>
              <a:gd name="T34" fmla="*/ 2147483646 w 107"/>
              <a:gd name="T35" fmla="*/ 2147483646 h 97"/>
              <a:gd name="T36" fmla="*/ 2147483646 w 107"/>
              <a:gd name="T37" fmla="*/ 2147483646 h 97"/>
              <a:gd name="T38" fmla="*/ 2147483646 w 107"/>
              <a:gd name="T39" fmla="*/ 2147483646 h 97"/>
              <a:gd name="T40" fmla="*/ 2147483646 w 107"/>
              <a:gd name="T41" fmla="*/ 2147483646 h 97"/>
              <a:gd name="T42" fmla="*/ 2147483646 w 107"/>
              <a:gd name="T43" fmla="*/ 2147483646 h 97"/>
              <a:gd name="T44" fmla="*/ 2147483646 w 107"/>
              <a:gd name="T45" fmla="*/ 2147483646 h 97"/>
              <a:gd name="T46" fmla="*/ 2147483646 w 107"/>
              <a:gd name="T47" fmla="*/ 2147483646 h 97"/>
              <a:gd name="T48" fmla="*/ 2147483646 w 107"/>
              <a:gd name="T49" fmla="*/ 2147483646 h 97"/>
              <a:gd name="T50" fmla="*/ 0 w 107"/>
              <a:gd name="T51" fmla="*/ 2147483646 h 97"/>
              <a:gd name="T52" fmla="*/ 2147483646 w 107"/>
              <a:gd name="T53" fmla="*/ 2147483646 h 97"/>
              <a:gd name="T54" fmla="*/ 2147483646 w 107"/>
              <a:gd name="T55" fmla="*/ 2147483646 h 97"/>
              <a:gd name="T56" fmla="*/ 2147483646 w 107"/>
              <a:gd name="T57" fmla="*/ 2147483646 h 97"/>
              <a:gd name="T58" fmla="*/ 2147483646 w 107"/>
              <a:gd name="T59" fmla="*/ 2147483646 h 97"/>
              <a:gd name="T60" fmla="*/ 2147483646 w 107"/>
              <a:gd name="T61" fmla="*/ 2147483646 h 97"/>
              <a:gd name="T62" fmla="*/ 2147483646 w 107"/>
              <a:gd name="T63" fmla="*/ 2147483646 h 97"/>
              <a:gd name="T64" fmla="*/ 2147483646 w 107"/>
              <a:gd name="T65" fmla="*/ 2147483646 h 97"/>
              <a:gd name="T66" fmla="*/ 2147483646 w 107"/>
              <a:gd name="T67" fmla="*/ 2147483646 h 97"/>
              <a:gd name="T68" fmla="*/ 2147483646 w 107"/>
              <a:gd name="T69" fmla="*/ 2147483646 h 97"/>
              <a:gd name="T70" fmla="*/ 2147483646 w 107"/>
              <a:gd name="T71" fmla="*/ 2147483646 h 97"/>
              <a:gd name="T72" fmla="*/ 2147483646 w 107"/>
              <a:gd name="T73" fmla="*/ 2147483646 h 97"/>
              <a:gd name="T74" fmla="*/ 2147483646 w 107"/>
              <a:gd name="T75" fmla="*/ 2147483646 h 97"/>
              <a:gd name="T76" fmla="*/ 2147483646 w 107"/>
              <a:gd name="T77" fmla="*/ 2147483646 h 97"/>
              <a:gd name="T78" fmla="*/ 2147483646 w 107"/>
              <a:gd name="T79" fmla="*/ 2147483646 h 97"/>
              <a:gd name="T80" fmla="*/ 2147483646 w 107"/>
              <a:gd name="T81" fmla="*/ 2147483646 h 97"/>
              <a:gd name="T82" fmla="*/ 2147483646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6" y="0"/>
                </a:moveTo>
                <a:lnTo>
                  <a:pt x="56" y="0"/>
                </a:ln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1" name="Freeform 106">
            <a:extLst>
              <a:ext uri="{FF2B5EF4-FFF2-40B4-BE49-F238E27FC236}">
                <a16:creationId xmlns:a16="http://schemas.microsoft.com/office/drawing/2014/main" id="{C1E9F2A7-8ABE-D446-D787-897994B005B6}"/>
              </a:ext>
            </a:extLst>
          </p:cNvPr>
          <p:cNvSpPr>
            <a:spLocks/>
          </p:cNvSpPr>
          <p:nvPr/>
        </p:nvSpPr>
        <p:spPr bwMode="auto">
          <a:xfrm>
            <a:off x="6062663" y="3036888"/>
            <a:ext cx="482600" cy="601662"/>
          </a:xfrm>
          <a:custGeom>
            <a:avLst/>
            <a:gdLst>
              <a:gd name="T0" fmla="*/ 2147483646 w 304"/>
              <a:gd name="T1" fmla="*/ 2147483646 h 379"/>
              <a:gd name="T2" fmla="*/ 2147483646 w 304"/>
              <a:gd name="T3" fmla="*/ 2147483646 h 379"/>
              <a:gd name="T4" fmla="*/ 2147483646 w 304"/>
              <a:gd name="T5" fmla="*/ 2147483646 h 379"/>
              <a:gd name="T6" fmla="*/ 0 w 304"/>
              <a:gd name="T7" fmla="*/ 2147483646 h 379"/>
              <a:gd name="T8" fmla="*/ 2147483646 w 304"/>
              <a:gd name="T9" fmla="*/ 2147483646 h 379"/>
              <a:gd name="T10" fmla="*/ 2147483646 w 304"/>
              <a:gd name="T11" fmla="*/ 2147483646 h 379"/>
              <a:gd name="T12" fmla="*/ 2147483646 w 304"/>
              <a:gd name="T13" fmla="*/ 2147483646 h 379"/>
              <a:gd name="T14" fmla="*/ 2147483646 w 304"/>
              <a:gd name="T15" fmla="*/ 2147483646 h 379"/>
              <a:gd name="T16" fmla="*/ 2147483646 w 304"/>
              <a:gd name="T17" fmla="*/ 2147483646 h 379"/>
              <a:gd name="T18" fmla="*/ 2147483646 w 304"/>
              <a:gd name="T19" fmla="*/ 2147483646 h 379"/>
              <a:gd name="T20" fmla="*/ 2147483646 w 304"/>
              <a:gd name="T21" fmla="*/ 2147483646 h 379"/>
              <a:gd name="T22" fmla="*/ 2147483646 w 304"/>
              <a:gd name="T23" fmla="*/ 2147483646 h 379"/>
              <a:gd name="T24" fmla="*/ 2147483646 w 304"/>
              <a:gd name="T25" fmla="*/ 2147483646 h 379"/>
              <a:gd name="T26" fmla="*/ 2147483646 w 304"/>
              <a:gd name="T27" fmla="*/ 2147483646 h 379"/>
              <a:gd name="T28" fmla="*/ 2147483646 w 304"/>
              <a:gd name="T29" fmla="*/ 2147483646 h 379"/>
              <a:gd name="T30" fmla="*/ 2147483646 w 304"/>
              <a:gd name="T31" fmla="*/ 2147483646 h 379"/>
              <a:gd name="T32" fmla="*/ 2147483646 w 304"/>
              <a:gd name="T33" fmla="*/ 2147483646 h 379"/>
              <a:gd name="T34" fmla="*/ 2147483646 w 304"/>
              <a:gd name="T35" fmla="*/ 2147483646 h 379"/>
              <a:gd name="T36" fmla="*/ 2147483646 w 304"/>
              <a:gd name="T37" fmla="*/ 2147483646 h 379"/>
              <a:gd name="T38" fmla="*/ 2147483646 w 304"/>
              <a:gd name="T39" fmla="*/ 2147483646 h 379"/>
              <a:gd name="T40" fmla="*/ 2147483646 w 304"/>
              <a:gd name="T41" fmla="*/ 2147483646 h 379"/>
              <a:gd name="T42" fmla="*/ 2147483646 w 304"/>
              <a:gd name="T43" fmla="*/ 2147483646 h 379"/>
              <a:gd name="T44" fmla="*/ 2147483646 w 304"/>
              <a:gd name="T45" fmla="*/ 2147483646 h 379"/>
              <a:gd name="T46" fmla="*/ 2147483646 w 304"/>
              <a:gd name="T47" fmla="*/ 2147483646 h 379"/>
              <a:gd name="T48" fmla="*/ 2147483646 w 304"/>
              <a:gd name="T49" fmla="*/ 2147483646 h 379"/>
              <a:gd name="T50" fmla="*/ 2147483646 w 304"/>
              <a:gd name="T51" fmla="*/ 2147483646 h 379"/>
              <a:gd name="T52" fmla="*/ 2147483646 w 304"/>
              <a:gd name="T53" fmla="*/ 2147483646 h 379"/>
              <a:gd name="T54" fmla="*/ 2147483646 w 304"/>
              <a:gd name="T55" fmla="*/ 2147483646 h 379"/>
              <a:gd name="T56" fmla="*/ 2147483646 w 304"/>
              <a:gd name="T57" fmla="*/ 2147483646 h 379"/>
              <a:gd name="T58" fmla="*/ 2147483646 w 304"/>
              <a:gd name="T59" fmla="*/ 2147483646 h 379"/>
              <a:gd name="T60" fmla="*/ 2147483646 w 304"/>
              <a:gd name="T61" fmla="*/ 2147483646 h 379"/>
              <a:gd name="T62" fmla="*/ 2147483646 w 304"/>
              <a:gd name="T63" fmla="*/ 2147483646 h 379"/>
              <a:gd name="T64" fmla="*/ 2147483646 w 304"/>
              <a:gd name="T65" fmla="*/ 2147483646 h 379"/>
              <a:gd name="T66" fmla="*/ 2147483646 w 304"/>
              <a:gd name="T67" fmla="*/ 2147483646 h 379"/>
              <a:gd name="T68" fmla="*/ 2147483646 w 304"/>
              <a:gd name="T69" fmla="*/ 2147483646 h 379"/>
              <a:gd name="T70" fmla="*/ 2147483646 w 304"/>
              <a:gd name="T71" fmla="*/ 2147483646 h 379"/>
              <a:gd name="T72" fmla="*/ 2147483646 w 304"/>
              <a:gd name="T73" fmla="*/ 2147483646 h 379"/>
              <a:gd name="T74" fmla="*/ 2147483646 w 304"/>
              <a:gd name="T75" fmla="*/ 2147483646 h 379"/>
              <a:gd name="T76" fmla="*/ 2147483646 w 304"/>
              <a:gd name="T77" fmla="*/ 2147483646 h 379"/>
              <a:gd name="T78" fmla="*/ 2147483646 w 304"/>
              <a:gd name="T79" fmla="*/ 2147483646 h 379"/>
              <a:gd name="T80" fmla="*/ 2147483646 w 304"/>
              <a:gd name="T81" fmla="*/ 2147483646 h 379"/>
              <a:gd name="T82" fmla="*/ 2147483646 w 304"/>
              <a:gd name="T83" fmla="*/ 2147483646 h 379"/>
              <a:gd name="T84" fmla="*/ 2147483646 w 304"/>
              <a:gd name="T85" fmla="*/ 2147483646 h 379"/>
              <a:gd name="T86" fmla="*/ 2147483646 w 304"/>
              <a:gd name="T87" fmla="*/ 2147483646 h 379"/>
              <a:gd name="T88" fmla="*/ 2147483646 w 304"/>
              <a:gd name="T89" fmla="*/ 2147483646 h 379"/>
              <a:gd name="T90" fmla="*/ 2147483646 w 304"/>
              <a:gd name="T91" fmla="*/ 2147483646 h 379"/>
              <a:gd name="T92" fmla="*/ 2147483646 w 304"/>
              <a:gd name="T93" fmla="*/ 2147483646 h 379"/>
              <a:gd name="T94" fmla="*/ 2147483646 w 304"/>
              <a:gd name="T95" fmla="*/ 2147483646 h 379"/>
              <a:gd name="T96" fmla="*/ 2147483646 w 304"/>
              <a:gd name="T97" fmla="*/ 2147483646 h 379"/>
              <a:gd name="T98" fmla="*/ 2147483646 w 304"/>
              <a:gd name="T99" fmla="*/ 2147483646 h 379"/>
              <a:gd name="T100" fmla="*/ 2147483646 w 304"/>
              <a:gd name="T101" fmla="*/ 2147483646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2" name="Freeform 107">
            <a:extLst>
              <a:ext uri="{FF2B5EF4-FFF2-40B4-BE49-F238E27FC236}">
                <a16:creationId xmlns:a16="http://schemas.microsoft.com/office/drawing/2014/main" id="{55FF848E-4EA4-A4D2-65AB-47092CB4941B}"/>
              </a:ext>
            </a:extLst>
          </p:cNvPr>
          <p:cNvSpPr>
            <a:spLocks/>
          </p:cNvSpPr>
          <p:nvPr/>
        </p:nvSpPr>
        <p:spPr bwMode="auto">
          <a:xfrm>
            <a:off x="6062663" y="3036888"/>
            <a:ext cx="482600" cy="601662"/>
          </a:xfrm>
          <a:custGeom>
            <a:avLst/>
            <a:gdLst>
              <a:gd name="T0" fmla="*/ 2147483646 w 304"/>
              <a:gd name="T1" fmla="*/ 2147483646 h 379"/>
              <a:gd name="T2" fmla="*/ 2147483646 w 304"/>
              <a:gd name="T3" fmla="*/ 2147483646 h 379"/>
              <a:gd name="T4" fmla="*/ 2147483646 w 304"/>
              <a:gd name="T5" fmla="*/ 2147483646 h 379"/>
              <a:gd name="T6" fmla="*/ 0 w 304"/>
              <a:gd name="T7" fmla="*/ 2147483646 h 379"/>
              <a:gd name="T8" fmla="*/ 0 w 304"/>
              <a:gd name="T9" fmla="*/ 2147483646 h 379"/>
              <a:gd name="T10" fmla="*/ 2147483646 w 304"/>
              <a:gd name="T11" fmla="*/ 2147483646 h 379"/>
              <a:gd name="T12" fmla="*/ 2147483646 w 304"/>
              <a:gd name="T13" fmla="*/ 2147483646 h 379"/>
              <a:gd name="T14" fmla="*/ 2147483646 w 304"/>
              <a:gd name="T15" fmla="*/ 2147483646 h 379"/>
              <a:gd name="T16" fmla="*/ 2147483646 w 304"/>
              <a:gd name="T17" fmla="*/ 2147483646 h 379"/>
              <a:gd name="T18" fmla="*/ 2147483646 w 304"/>
              <a:gd name="T19" fmla="*/ 2147483646 h 379"/>
              <a:gd name="T20" fmla="*/ 2147483646 w 304"/>
              <a:gd name="T21" fmla="*/ 2147483646 h 379"/>
              <a:gd name="T22" fmla="*/ 2147483646 w 304"/>
              <a:gd name="T23" fmla="*/ 2147483646 h 379"/>
              <a:gd name="T24" fmla="*/ 2147483646 w 304"/>
              <a:gd name="T25" fmla="*/ 2147483646 h 379"/>
              <a:gd name="T26" fmla="*/ 2147483646 w 304"/>
              <a:gd name="T27" fmla="*/ 2147483646 h 379"/>
              <a:gd name="T28" fmla="*/ 2147483646 w 304"/>
              <a:gd name="T29" fmla="*/ 2147483646 h 379"/>
              <a:gd name="T30" fmla="*/ 2147483646 w 304"/>
              <a:gd name="T31" fmla="*/ 2147483646 h 379"/>
              <a:gd name="T32" fmla="*/ 2147483646 w 304"/>
              <a:gd name="T33" fmla="*/ 2147483646 h 379"/>
              <a:gd name="T34" fmla="*/ 2147483646 w 304"/>
              <a:gd name="T35" fmla="*/ 2147483646 h 379"/>
              <a:gd name="T36" fmla="*/ 2147483646 w 304"/>
              <a:gd name="T37" fmla="*/ 2147483646 h 379"/>
              <a:gd name="T38" fmla="*/ 2147483646 w 304"/>
              <a:gd name="T39" fmla="*/ 2147483646 h 379"/>
              <a:gd name="T40" fmla="*/ 2147483646 w 304"/>
              <a:gd name="T41" fmla="*/ 2147483646 h 379"/>
              <a:gd name="T42" fmla="*/ 2147483646 w 304"/>
              <a:gd name="T43" fmla="*/ 2147483646 h 379"/>
              <a:gd name="T44" fmla="*/ 2147483646 w 304"/>
              <a:gd name="T45" fmla="*/ 2147483646 h 379"/>
              <a:gd name="T46" fmla="*/ 2147483646 w 304"/>
              <a:gd name="T47" fmla="*/ 2147483646 h 379"/>
              <a:gd name="T48" fmla="*/ 2147483646 w 304"/>
              <a:gd name="T49" fmla="*/ 2147483646 h 379"/>
              <a:gd name="T50" fmla="*/ 2147483646 w 304"/>
              <a:gd name="T51" fmla="*/ 2147483646 h 379"/>
              <a:gd name="T52" fmla="*/ 2147483646 w 304"/>
              <a:gd name="T53" fmla="*/ 2147483646 h 379"/>
              <a:gd name="T54" fmla="*/ 2147483646 w 304"/>
              <a:gd name="T55" fmla="*/ 2147483646 h 379"/>
              <a:gd name="T56" fmla="*/ 2147483646 w 304"/>
              <a:gd name="T57" fmla="*/ 2147483646 h 379"/>
              <a:gd name="T58" fmla="*/ 2147483646 w 304"/>
              <a:gd name="T59" fmla="*/ 2147483646 h 379"/>
              <a:gd name="T60" fmla="*/ 2147483646 w 304"/>
              <a:gd name="T61" fmla="*/ 2147483646 h 379"/>
              <a:gd name="T62" fmla="*/ 2147483646 w 304"/>
              <a:gd name="T63" fmla="*/ 2147483646 h 379"/>
              <a:gd name="T64" fmla="*/ 2147483646 w 304"/>
              <a:gd name="T65" fmla="*/ 2147483646 h 379"/>
              <a:gd name="T66" fmla="*/ 2147483646 w 304"/>
              <a:gd name="T67" fmla="*/ 2147483646 h 379"/>
              <a:gd name="T68" fmla="*/ 2147483646 w 304"/>
              <a:gd name="T69" fmla="*/ 2147483646 h 379"/>
              <a:gd name="T70" fmla="*/ 2147483646 w 304"/>
              <a:gd name="T71" fmla="*/ 2147483646 h 379"/>
              <a:gd name="T72" fmla="*/ 2147483646 w 304"/>
              <a:gd name="T73" fmla="*/ 2147483646 h 379"/>
              <a:gd name="T74" fmla="*/ 2147483646 w 304"/>
              <a:gd name="T75" fmla="*/ 2147483646 h 379"/>
              <a:gd name="T76" fmla="*/ 2147483646 w 304"/>
              <a:gd name="T77" fmla="*/ 2147483646 h 379"/>
              <a:gd name="T78" fmla="*/ 2147483646 w 304"/>
              <a:gd name="T79" fmla="*/ 2147483646 h 379"/>
              <a:gd name="T80" fmla="*/ 2147483646 w 304"/>
              <a:gd name="T81" fmla="*/ 2147483646 h 379"/>
              <a:gd name="T82" fmla="*/ 2147483646 w 304"/>
              <a:gd name="T83" fmla="*/ 2147483646 h 379"/>
              <a:gd name="T84" fmla="*/ 2147483646 w 304"/>
              <a:gd name="T85" fmla="*/ 2147483646 h 379"/>
              <a:gd name="T86" fmla="*/ 2147483646 w 304"/>
              <a:gd name="T87" fmla="*/ 2147483646 h 379"/>
              <a:gd name="T88" fmla="*/ 2147483646 w 304"/>
              <a:gd name="T89" fmla="*/ 2147483646 h 379"/>
              <a:gd name="T90" fmla="*/ 2147483646 w 304"/>
              <a:gd name="T91" fmla="*/ 2147483646 h 379"/>
              <a:gd name="T92" fmla="*/ 2147483646 w 304"/>
              <a:gd name="T93" fmla="*/ 2147483646 h 379"/>
              <a:gd name="T94" fmla="*/ 2147483646 w 304"/>
              <a:gd name="T95" fmla="*/ 2147483646 h 379"/>
              <a:gd name="T96" fmla="*/ 2147483646 w 304"/>
              <a:gd name="T97" fmla="*/ 2147483646 h 379"/>
              <a:gd name="T98" fmla="*/ 2147483646 w 304"/>
              <a:gd name="T99" fmla="*/ 2147483646 h 379"/>
              <a:gd name="T100" fmla="*/ 2147483646 w 304"/>
              <a:gd name="T101" fmla="*/ 2147483646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3" y="0"/>
                </a:ln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3" name="Freeform 108">
            <a:extLst>
              <a:ext uri="{FF2B5EF4-FFF2-40B4-BE49-F238E27FC236}">
                <a16:creationId xmlns:a16="http://schemas.microsoft.com/office/drawing/2014/main" id="{F91F8FA2-2C2B-3353-5D22-D3333D5F3DF6}"/>
              </a:ext>
            </a:extLst>
          </p:cNvPr>
          <p:cNvSpPr>
            <a:spLocks/>
          </p:cNvSpPr>
          <p:nvPr/>
        </p:nvSpPr>
        <p:spPr bwMode="auto">
          <a:xfrm>
            <a:off x="6153150" y="3268663"/>
            <a:ext cx="26988" cy="26987"/>
          </a:xfrm>
          <a:custGeom>
            <a:avLst/>
            <a:gdLst>
              <a:gd name="T0" fmla="*/ 2147483646 w 17"/>
              <a:gd name="T1" fmla="*/ 2147483646 h 17"/>
              <a:gd name="T2" fmla="*/ 2147483646 w 17"/>
              <a:gd name="T3" fmla="*/ 2147483646 h 17"/>
              <a:gd name="T4" fmla="*/ 2147483646 w 17"/>
              <a:gd name="T5" fmla="*/ 0 h 17"/>
              <a:gd name="T6" fmla="*/ 2147483646 w 17"/>
              <a:gd name="T7" fmla="*/ 2147483646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4" name="Freeform 109">
            <a:extLst>
              <a:ext uri="{FF2B5EF4-FFF2-40B4-BE49-F238E27FC236}">
                <a16:creationId xmlns:a16="http://schemas.microsoft.com/office/drawing/2014/main" id="{0630DF7E-7EAB-B8C6-F692-666D00EECD71}"/>
              </a:ext>
            </a:extLst>
          </p:cNvPr>
          <p:cNvSpPr>
            <a:spLocks/>
          </p:cNvSpPr>
          <p:nvPr/>
        </p:nvSpPr>
        <p:spPr bwMode="auto">
          <a:xfrm>
            <a:off x="6148388" y="3271838"/>
            <a:ext cx="26987" cy="26987"/>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2147483646 w 17"/>
              <a:gd name="T13" fmla="*/ 0 h 17"/>
              <a:gd name="T14" fmla="*/ 2147483646 w 17"/>
              <a:gd name="T15" fmla="*/ 2147483646 h 17"/>
              <a:gd name="T16" fmla="*/ 2147483646 w 17"/>
              <a:gd name="T17" fmla="*/ 2147483646 h 17"/>
              <a:gd name="T18" fmla="*/ 2147483646 w 17"/>
              <a:gd name="T19" fmla="*/ 2147483646 h 17"/>
              <a:gd name="T20" fmla="*/ 0 w 17"/>
              <a:gd name="T21" fmla="*/ 2147483646 h 17"/>
              <a:gd name="T22" fmla="*/ 2147483646 w 17"/>
              <a:gd name="T23" fmla="*/ 214748364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9" y="16"/>
                </a:moveTo>
                <a:lnTo>
                  <a:pt x="9" y="16"/>
                </a:lnTo>
                <a:lnTo>
                  <a:pt x="11" y="12"/>
                </a:lnTo>
                <a:lnTo>
                  <a:pt x="13" y="10"/>
                </a:lnTo>
                <a:lnTo>
                  <a:pt x="13" y="6"/>
                </a:lnTo>
                <a:lnTo>
                  <a:pt x="16" y="0"/>
                </a:lnTo>
                <a:lnTo>
                  <a:pt x="6" y="0"/>
                </a:lnTo>
                <a:lnTo>
                  <a:pt x="6" y="2"/>
                </a:lnTo>
                <a:lnTo>
                  <a:pt x="4" y="6"/>
                </a:lnTo>
                <a:lnTo>
                  <a:pt x="2" y="10"/>
                </a:lnTo>
                <a:lnTo>
                  <a:pt x="0" y="12"/>
                </a:lnTo>
                <a:lnTo>
                  <a:pt x="9"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5" name="Freeform 110">
            <a:extLst>
              <a:ext uri="{FF2B5EF4-FFF2-40B4-BE49-F238E27FC236}">
                <a16:creationId xmlns:a16="http://schemas.microsoft.com/office/drawing/2014/main" id="{7778080C-7767-E445-2444-17E6648EC31B}"/>
              </a:ext>
            </a:extLst>
          </p:cNvPr>
          <p:cNvSpPr>
            <a:spLocks/>
          </p:cNvSpPr>
          <p:nvPr/>
        </p:nvSpPr>
        <p:spPr bwMode="auto">
          <a:xfrm>
            <a:off x="6118225" y="3281363"/>
            <a:ext cx="106363" cy="287337"/>
          </a:xfrm>
          <a:custGeom>
            <a:avLst/>
            <a:gdLst>
              <a:gd name="T0" fmla="*/ 2147483646 w 67"/>
              <a:gd name="T1" fmla="*/ 2147483646 h 181"/>
              <a:gd name="T2" fmla="*/ 2147483646 w 67"/>
              <a:gd name="T3" fmla="*/ 2147483646 h 181"/>
              <a:gd name="T4" fmla="*/ 2147483646 w 67"/>
              <a:gd name="T5" fmla="*/ 2147483646 h 181"/>
              <a:gd name="T6" fmla="*/ 2147483646 w 67"/>
              <a:gd name="T7" fmla="*/ 2147483646 h 181"/>
              <a:gd name="T8" fmla="*/ 2147483646 w 67"/>
              <a:gd name="T9" fmla="*/ 2147483646 h 181"/>
              <a:gd name="T10" fmla="*/ 2147483646 w 67"/>
              <a:gd name="T11" fmla="*/ 2147483646 h 181"/>
              <a:gd name="T12" fmla="*/ 2147483646 w 67"/>
              <a:gd name="T13" fmla="*/ 2147483646 h 181"/>
              <a:gd name="T14" fmla="*/ 2147483646 w 67"/>
              <a:gd name="T15" fmla="*/ 2147483646 h 181"/>
              <a:gd name="T16" fmla="*/ 2147483646 w 67"/>
              <a:gd name="T17" fmla="*/ 2147483646 h 181"/>
              <a:gd name="T18" fmla="*/ 2147483646 w 67"/>
              <a:gd name="T19" fmla="*/ 2147483646 h 181"/>
              <a:gd name="T20" fmla="*/ 2147483646 w 67"/>
              <a:gd name="T21" fmla="*/ 2147483646 h 181"/>
              <a:gd name="T22" fmla="*/ 2147483646 w 67"/>
              <a:gd name="T23" fmla="*/ 2147483646 h 181"/>
              <a:gd name="T24" fmla="*/ 2147483646 w 67"/>
              <a:gd name="T25" fmla="*/ 2147483646 h 181"/>
              <a:gd name="T26" fmla="*/ 2147483646 w 67"/>
              <a:gd name="T27" fmla="*/ 2147483646 h 181"/>
              <a:gd name="T28" fmla="*/ 2147483646 w 67"/>
              <a:gd name="T29" fmla="*/ 2147483646 h 181"/>
              <a:gd name="T30" fmla="*/ 2147483646 w 67"/>
              <a:gd name="T31" fmla="*/ 2147483646 h 181"/>
              <a:gd name="T32" fmla="*/ 2147483646 w 67"/>
              <a:gd name="T33" fmla="*/ 2147483646 h 181"/>
              <a:gd name="T34" fmla="*/ 2147483646 w 67"/>
              <a:gd name="T35" fmla="*/ 2147483646 h 181"/>
              <a:gd name="T36" fmla="*/ 2147483646 w 67"/>
              <a:gd name="T37" fmla="*/ 0 h 181"/>
              <a:gd name="T38" fmla="*/ 2147483646 w 67"/>
              <a:gd name="T39" fmla="*/ 2147483646 h 181"/>
              <a:gd name="T40" fmla="*/ 2147483646 w 67"/>
              <a:gd name="T41" fmla="*/ 2147483646 h 181"/>
              <a:gd name="T42" fmla="*/ 2147483646 w 67"/>
              <a:gd name="T43" fmla="*/ 2147483646 h 181"/>
              <a:gd name="T44" fmla="*/ 2147483646 w 67"/>
              <a:gd name="T45" fmla="*/ 2147483646 h 181"/>
              <a:gd name="T46" fmla="*/ 2147483646 w 67"/>
              <a:gd name="T47" fmla="*/ 2147483646 h 181"/>
              <a:gd name="T48" fmla="*/ 2147483646 w 67"/>
              <a:gd name="T49" fmla="*/ 2147483646 h 181"/>
              <a:gd name="T50" fmla="*/ 0 w 67"/>
              <a:gd name="T51" fmla="*/ 2147483646 h 181"/>
              <a:gd name="T52" fmla="*/ 2147483646 w 67"/>
              <a:gd name="T53" fmla="*/ 2147483646 h 181"/>
              <a:gd name="T54" fmla="*/ 2147483646 w 67"/>
              <a:gd name="T55" fmla="*/ 2147483646 h 181"/>
              <a:gd name="T56" fmla="*/ 2147483646 w 67"/>
              <a:gd name="T57" fmla="*/ 2147483646 h 181"/>
              <a:gd name="T58" fmla="*/ 2147483646 w 67"/>
              <a:gd name="T59" fmla="*/ 2147483646 h 181"/>
              <a:gd name="T60" fmla="*/ 2147483646 w 67"/>
              <a:gd name="T61" fmla="*/ 2147483646 h 181"/>
              <a:gd name="T62" fmla="*/ 2147483646 w 67"/>
              <a:gd name="T63" fmla="*/ 2147483646 h 181"/>
              <a:gd name="T64" fmla="*/ 2147483646 w 67"/>
              <a:gd name="T65" fmla="*/ 2147483646 h 181"/>
              <a:gd name="T66" fmla="*/ 2147483646 w 67"/>
              <a:gd name="T67" fmla="*/ 2147483646 h 181"/>
              <a:gd name="T68" fmla="*/ 2147483646 w 67"/>
              <a:gd name="T69" fmla="*/ 2147483646 h 181"/>
              <a:gd name="T70" fmla="*/ 2147483646 w 67"/>
              <a:gd name="T71" fmla="*/ 2147483646 h 1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81">
                <a:moveTo>
                  <a:pt x="66" y="176"/>
                </a:moveTo>
                <a:lnTo>
                  <a:pt x="66" y="176"/>
                </a:lnTo>
                <a:lnTo>
                  <a:pt x="52" y="171"/>
                </a:lnTo>
                <a:lnTo>
                  <a:pt x="40" y="165"/>
                </a:lnTo>
                <a:lnTo>
                  <a:pt x="30" y="157"/>
                </a:lnTo>
                <a:lnTo>
                  <a:pt x="22" y="148"/>
                </a:lnTo>
                <a:lnTo>
                  <a:pt x="15" y="138"/>
                </a:lnTo>
                <a:lnTo>
                  <a:pt x="11" y="127"/>
                </a:lnTo>
                <a:lnTo>
                  <a:pt x="7" y="115"/>
                </a:lnTo>
                <a:lnTo>
                  <a:pt x="5" y="102"/>
                </a:lnTo>
                <a:lnTo>
                  <a:pt x="4" y="90"/>
                </a:lnTo>
                <a:lnTo>
                  <a:pt x="5" y="76"/>
                </a:lnTo>
                <a:lnTo>
                  <a:pt x="6" y="63"/>
                </a:lnTo>
                <a:lnTo>
                  <a:pt x="8" y="50"/>
                </a:lnTo>
                <a:lnTo>
                  <a:pt x="11" y="37"/>
                </a:lnTo>
                <a:lnTo>
                  <a:pt x="15" y="24"/>
                </a:lnTo>
                <a:lnTo>
                  <a:pt x="19" y="13"/>
                </a:lnTo>
                <a:lnTo>
                  <a:pt x="23" y="2"/>
                </a:lnTo>
                <a:lnTo>
                  <a:pt x="19" y="0"/>
                </a:lnTo>
                <a:lnTo>
                  <a:pt x="15" y="12"/>
                </a:lnTo>
                <a:lnTo>
                  <a:pt x="11" y="24"/>
                </a:lnTo>
                <a:lnTo>
                  <a:pt x="7" y="36"/>
                </a:lnTo>
                <a:lnTo>
                  <a:pt x="5" y="49"/>
                </a:lnTo>
                <a:lnTo>
                  <a:pt x="2" y="62"/>
                </a:lnTo>
                <a:lnTo>
                  <a:pt x="1" y="76"/>
                </a:lnTo>
                <a:lnTo>
                  <a:pt x="0" y="90"/>
                </a:lnTo>
                <a:lnTo>
                  <a:pt x="1" y="102"/>
                </a:lnTo>
                <a:lnTo>
                  <a:pt x="3" y="116"/>
                </a:lnTo>
                <a:lnTo>
                  <a:pt x="7" y="128"/>
                </a:lnTo>
                <a:lnTo>
                  <a:pt x="12" y="140"/>
                </a:lnTo>
                <a:lnTo>
                  <a:pt x="19" y="150"/>
                </a:lnTo>
                <a:lnTo>
                  <a:pt x="27" y="160"/>
                </a:lnTo>
                <a:lnTo>
                  <a:pt x="38" y="168"/>
                </a:lnTo>
                <a:lnTo>
                  <a:pt x="50" y="175"/>
                </a:lnTo>
                <a:lnTo>
                  <a:pt x="65" y="180"/>
                </a:lnTo>
                <a:lnTo>
                  <a:pt x="66" y="17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6" name="Freeform 111">
            <a:extLst>
              <a:ext uri="{FF2B5EF4-FFF2-40B4-BE49-F238E27FC236}">
                <a16:creationId xmlns:a16="http://schemas.microsoft.com/office/drawing/2014/main" id="{49D23019-D2DE-1DED-D77B-2C8C08BCEC9D}"/>
              </a:ext>
            </a:extLst>
          </p:cNvPr>
          <p:cNvSpPr>
            <a:spLocks/>
          </p:cNvSpPr>
          <p:nvPr/>
        </p:nvSpPr>
        <p:spPr bwMode="auto">
          <a:xfrm>
            <a:off x="6221413" y="3532188"/>
            <a:ext cx="193675" cy="42862"/>
          </a:xfrm>
          <a:custGeom>
            <a:avLst/>
            <a:gdLst>
              <a:gd name="T0" fmla="*/ 2147483646 w 122"/>
              <a:gd name="T1" fmla="*/ 0 h 27"/>
              <a:gd name="T2" fmla="*/ 2147483646 w 122"/>
              <a:gd name="T3" fmla="*/ 0 h 27"/>
              <a:gd name="T4" fmla="*/ 2147483646 w 122"/>
              <a:gd name="T5" fmla="*/ 2147483646 h 27"/>
              <a:gd name="T6" fmla="*/ 2147483646 w 122"/>
              <a:gd name="T7" fmla="*/ 2147483646 h 27"/>
              <a:gd name="T8" fmla="*/ 2147483646 w 122"/>
              <a:gd name="T9" fmla="*/ 2147483646 h 27"/>
              <a:gd name="T10" fmla="*/ 2147483646 w 122"/>
              <a:gd name="T11" fmla="*/ 2147483646 h 27"/>
              <a:gd name="T12" fmla="*/ 2147483646 w 122"/>
              <a:gd name="T13" fmla="*/ 2147483646 h 27"/>
              <a:gd name="T14" fmla="*/ 2147483646 w 122"/>
              <a:gd name="T15" fmla="*/ 2147483646 h 27"/>
              <a:gd name="T16" fmla="*/ 2147483646 w 122"/>
              <a:gd name="T17" fmla="*/ 2147483646 h 27"/>
              <a:gd name="T18" fmla="*/ 2147483646 w 122"/>
              <a:gd name="T19" fmla="*/ 2147483646 h 27"/>
              <a:gd name="T20" fmla="*/ 2147483646 w 122"/>
              <a:gd name="T21" fmla="*/ 2147483646 h 27"/>
              <a:gd name="T22" fmla="*/ 2147483646 w 122"/>
              <a:gd name="T23" fmla="*/ 2147483646 h 27"/>
              <a:gd name="T24" fmla="*/ 2147483646 w 122"/>
              <a:gd name="T25" fmla="*/ 2147483646 h 27"/>
              <a:gd name="T26" fmla="*/ 2147483646 w 122"/>
              <a:gd name="T27" fmla="*/ 2147483646 h 27"/>
              <a:gd name="T28" fmla="*/ 2147483646 w 122"/>
              <a:gd name="T29" fmla="*/ 2147483646 h 27"/>
              <a:gd name="T30" fmla="*/ 2147483646 w 122"/>
              <a:gd name="T31" fmla="*/ 2147483646 h 27"/>
              <a:gd name="T32" fmla="*/ 2147483646 w 122"/>
              <a:gd name="T33" fmla="*/ 2147483646 h 27"/>
              <a:gd name="T34" fmla="*/ 2147483646 w 122"/>
              <a:gd name="T35" fmla="*/ 2147483646 h 27"/>
              <a:gd name="T36" fmla="*/ 0 w 122"/>
              <a:gd name="T37" fmla="*/ 2147483646 h 27"/>
              <a:gd name="T38" fmla="*/ 2147483646 w 122"/>
              <a:gd name="T39" fmla="*/ 2147483646 h 27"/>
              <a:gd name="T40" fmla="*/ 2147483646 w 122"/>
              <a:gd name="T41" fmla="*/ 2147483646 h 27"/>
              <a:gd name="T42" fmla="*/ 2147483646 w 122"/>
              <a:gd name="T43" fmla="*/ 2147483646 h 27"/>
              <a:gd name="T44" fmla="*/ 2147483646 w 122"/>
              <a:gd name="T45" fmla="*/ 2147483646 h 27"/>
              <a:gd name="T46" fmla="*/ 2147483646 w 122"/>
              <a:gd name="T47" fmla="*/ 2147483646 h 27"/>
              <a:gd name="T48" fmla="*/ 2147483646 w 122"/>
              <a:gd name="T49" fmla="*/ 2147483646 h 27"/>
              <a:gd name="T50" fmla="*/ 2147483646 w 122"/>
              <a:gd name="T51" fmla="*/ 2147483646 h 27"/>
              <a:gd name="T52" fmla="*/ 2147483646 w 122"/>
              <a:gd name="T53" fmla="*/ 2147483646 h 27"/>
              <a:gd name="T54" fmla="*/ 2147483646 w 122"/>
              <a:gd name="T55" fmla="*/ 2147483646 h 27"/>
              <a:gd name="T56" fmla="*/ 2147483646 w 122"/>
              <a:gd name="T57" fmla="*/ 2147483646 h 27"/>
              <a:gd name="T58" fmla="*/ 2147483646 w 122"/>
              <a:gd name="T59" fmla="*/ 2147483646 h 27"/>
              <a:gd name="T60" fmla="*/ 2147483646 w 122"/>
              <a:gd name="T61" fmla="*/ 2147483646 h 27"/>
              <a:gd name="T62" fmla="*/ 2147483646 w 122"/>
              <a:gd name="T63" fmla="*/ 2147483646 h 27"/>
              <a:gd name="T64" fmla="*/ 2147483646 w 122"/>
              <a:gd name="T65" fmla="*/ 2147483646 h 27"/>
              <a:gd name="T66" fmla="*/ 2147483646 w 122"/>
              <a:gd name="T67" fmla="*/ 2147483646 h 27"/>
              <a:gd name="T68" fmla="*/ 2147483646 w 122"/>
              <a:gd name="T69" fmla="*/ 2147483646 h 27"/>
              <a:gd name="T70" fmla="*/ 2147483646 w 122"/>
              <a:gd name="T71" fmla="*/ 0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0"/>
                </a:moveTo>
                <a:lnTo>
                  <a:pt x="119" y="0"/>
                </a:lnTo>
                <a:lnTo>
                  <a:pt x="112" y="3"/>
                </a:lnTo>
                <a:lnTo>
                  <a:pt x="105" y="5"/>
                </a:lnTo>
                <a:lnTo>
                  <a:pt x="98" y="8"/>
                </a:lnTo>
                <a:lnTo>
                  <a:pt x="91" y="11"/>
                </a:lnTo>
                <a:lnTo>
                  <a:pt x="84" y="13"/>
                </a:lnTo>
                <a:lnTo>
                  <a:pt x="76" y="15"/>
                </a:lnTo>
                <a:lnTo>
                  <a:pt x="69" y="18"/>
                </a:lnTo>
                <a:lnTo>
                  <a:pt x="61" y="19"/>
                </a:lnTo>
                <a:lnTo>
                  <a:pt x="53" y="21"/>
                </a:lnTo>
                <a:lnTo>
                  <a:pt x="46" y="22"/>
                </a:lnTo>
                <a:lnTo>
                  <a:pt x="39" y="22"/>
                </a:lnTo>
                <a:lnTo>
                  <a:pt x="31" y="22"/>
                </a:lnTo>
                <a:lnTo>
                  <a:pt x="23" y="22"/>
                </a:lnTo>
                <a:lnTo>
                  <a:pt x="16" y="21"/>
                </a:lnTo>
                <a:lnTo>
                  <a:pt x="9" y="20"/>
                </a:lnTo>
                <a:lnTo>
                  <a:pt x="1" y="18"/>
                </a:lnTo>
                <a:lnTo>
                  <a:pt x="0" y="22"/>
                </a:lnTo>
                <a:lnTo>
                  <a:pt x="8" y="24"/>
                </a:lnTo>
                <a:lnTo>
                  <a:pt x="16" y="25"/>
                </a:lnTo>
                <a:lnTo>
                  <a:pt x="23" y="25"/>
                </a:lnTo>
                <a:lnTo>
                  <a:pt x="31" y="26"/>
                </a:lnTo>
                <a:lnTo>
                  <a:pt x="39" y="26"/>
                </a:lnTo>
                <a:lnTo>
                  <a:pt x="46" y="25"/>
                </a:lnTo>
                <a:lnTo>
                  <a:pt x="55" y="25"/>
                </a:lnTo>
                <a:lnTo>
                  <a:pt x="62" y="23"/>
                </a:lnTo>
                <a:lnTo>
                  <a:pt x="70" y="22"/>
                </a:lnTo>
                <a:lnTo>
                  <a:pt x="77" y="19"/>
                </a:lnTo>
                <a:lnTo>
                  <a:pt x="85" y="17"/>
                </a:lnTo>
                <a:lnTo>
                  <a:pt x="92" y="15"/>
                </a:lnTo>
                <a:lnTo>
                  <a:pt x="99" y="12"/>
                </a:lnTo>
                <a:lnTo>
                  <a:pt x="106" y="9"/>
                </a:lnTo>
                <a:lnTo>
                  <a:pt x="114" y="7"/>
                </a:lnTo>
                <a:lnTo>
                  <a:pt x="121" y="3"/>
                </a:lnTo>
                <a:lnTo>
                  <a:pt x="11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7" name="Freeform 112">
            <a:extLst>
              <a:ext uri="{FF2B5EF4-FFF2-40B4-BE49-F238E27FC236}">
                <a16:creationId xmlns:a16="http://schemas.microsoft.com/office/drawing/2014/main" id="{8842A099-2CC7-D1D6-7D4F-2C3EC99B1BD5}"/>
              </a:ext>
            </a:extLst>
          </p:cNvPr>
          <p:cNvSpPr>
            <a:spLocks/>
          </p:cNvSpPr>
          <p:nvPr/>
        </p:nvSpPr>
        <p:spPr bwMode="auto">
          <a:xfrm>
            <a:off x="6410325" y="3386138"/>
            <a:ext cx="128588" cy="152400"/>
          </a:xfrm>
          <a:custGeom>
            <a:avLst/>
            <a:gdLst>
              <a:gd name="T0" fmla="*/ 2147483646 w 81"/>
              <a:gd name="T1" fmla="*/ 0 h 96"/>
              <a:gd name="T2" fmla="*/ 2147483646 w 81"/>
              <a:gd name="T3" fmla="*/ 2147483646 h 96"/>
              <a:gd name="T4" fmla="*/ 2147483646 w 81"/>
              <a:gd name="T5" fmla="*/ 2147483646 h 96"/>
              <a:gd name="T6" fmla="*/ 2147483646 w 81"/>
              <a:gd name="T7" fmla="*/ 2147483646 h 96"/>
              <a:gd name="T8" fmla="*/ 2147483646 w 81"/>
              <a:gd name="T9" fmla="*/ 2147483646 h 96"/>
              <a:gd name="T10" fmla="*/ 2147483646 w 81"/>
              <a:gd name="T11" fmla="*/ 2147483646 h 96"/>
              <a:gd name="T12" fmla="*/ 2147483646 w 81"/>
              <a:gd name="T13" fmla="*/ 2147483646 h 96"/>
              <a:gd name="T14" fmla="*/ 2147483646 w 81"/>
              <a:gd name="T15" fmla="*/ 2147483646 h 96"/>
              <a:gd name="T16" fmla="*/ 2147483646 w 81"/>
              <a:gd name="T17" fmla="*/ 2147483646 h 96"/>
              <a:gd name="T18" fmla="*/ 2147483646 w 81"/>
              <a:gd name="T19" fmla="*/ 2147483646 h 96"/>
              <a:gd name="T20" fmla="*/ 2147483646 w 81"/>
              <a:gd name="T21" fmla="*/ 2147483646 h 96"/>
              <a:gd name="T22" fmla="*/ 2147483646 w 81"/>
              <a:gd name="T23" fmla="*/ 2147483646 h 96"/>
              <a:gd name="T24" fmla="*/ 2147483646 w 81"/>
              <a:gd name="T25" fmla="*/ 2147483646 h 96"/>
              <a:gd name="T26" fmla="*/ 2147483646 w 81"/>
              <a:gd name="T27" fmla="*/ 2147483646 h 96"/>
              <a:gd name="T28" fmla="*/ 2147483646 w 81"/>
              <a:gd name="T29" fmla="*/ 2147483646 h 96"/>
              <a:gd name="T30" fmla="*/ 2147483646 w 81"/>
              <a:gd name="T31" fmla="*/ 2147483646 h 96"/>
              <a:gd name="T32" fmla="*/ 0 w 81"/>
              <a:gd name="T33" fmla="*/ 2147483646 h 96"/>
              <a:gd name="T34" fmla="*/ 2147483646 w 81"/>
              <a:gd name="T35" fmla="*/ 2147483646 h 96"/>
              <a:gd name="T36" fmla="*/ 2147483646 w 81"/>
              <a:gd name="T37" fmla="*/ 2147483646 h 96"/>
              <a:gd name="T38" fmla="*/ 2147483646 w 81"/>
              <a:gd name="T39" fmla="*/ 2147483646 h 96"/>
              <a:gd name="T40" fmla="*/ 2147483646 w 81"/>
              <a:gd name="T41" fmla="*/ 2147483646 h 96"/>
              <a:gd name="T42" fmla="*/ 2147483646 w 81"/>
              <a:gd name="T43" fmla="*/ 2147483646 h 96"/>
              <a:gd name="T44" fmla="*/ 2147483646 w 81"/>
              <a:gd name="T45" fmla="*/ 2147483646 h 96"/>
              <a:gd name="T46" fmla="*/ 2147483646 w 81"/>
              <a:gd name="T47" fmla="*/ 2147483646 h 96"/>
              <a:gd name="T48" fmla="*/ 2147483646 w 81"/>
              <a:gd name="T49" fmla="*/ 2147483646 h 96"/>
              <a:gd name="T50" fmla="*/ 2147483646 w 81"/>
              <a:gd name="T51" fmla="*/ 2147483646 h 96"/>
              <a:gd name="T52" fmla="*/ 2147483646 w 81"/>
              <a:gd name="T53" fmla="*/ 2147483646 h 96"/>
              <a:gd name="T54" fmla="*/ 2147483646 w 81"/>
              <a:gd name="T55" fmla="*/ 2147483646 h 96"/>
              <a:gd name="T56" fmla="*/ 2147483646 w 81"/>
              <a:gd name="T57" fmla="*/ 2147483646 h 96"/>
              <a:gd name="T58" fmla="*/ 2147483646 w 81"/>
              <a:gd name="T59" fmla="*/ 2147483646 h 96"/>
              <a:gd name="T60" fmla="*/ 2147483646 w 81"/>
              <a:gd name="T61" fmla="*/ 2147483646 h 96"/>
              <a:gd name="T62" fmla="*/ 2147483646 w 81"/>
              <a:gd name="T63" fmla="*/ 2147483646 h 96"/>
              <a:gd name="T64" fmla="*/ 2147483646 w 81"/>
              <a:gd name="T65" fmla="*/ 2147483646 h 96"/>
              <a:gd name="T66" fmla="*/ 2147483646 w 81"/>
              <a:gd name="T67" fmla="*/ 2147483646 h 96"/>
              <a:gd name="T68" fmla="*/ 2147483646 w 81"/>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1" h="96">
                <a:moveTo>
                  <a:pt x="76" y="0"/>
                </a:moveTo>
                <a:lnTo>
                  <a:pt x="74" y="8"/>
                </a:lnTo>
                <a:lnTo>
                  <a:pt x="71" y="16"/>
                </a:lnTo>
                <a:lnTo>
                  <a:pt x="68" y="22"/>
                </a:lnTo>
                <a:lnTo>
                  <a:pt x="64" y="29"/>
                </a:lnTo>
                <a:lnTo>
                  <a:pt x="61" y="36"/>
                </a:lnTo>
                <a:lnTo>
                  <a:pt x="57" y="42"/>
                </a:lnTo>
                <a:lnTo>
                  <a:pt x="52" y="49"/>
                </a:lnTo>
                <a:lnTo>
                  <a:pt x="47" y="54"/>
                </a:lnTo>
                <a:lnTo>
                  <a:pt x="42" y="60"/>
                </a:lnTo>
                <a:lnTo>
                  <a:pt x="37" y="66"/>
                </a:lnTo>
                <a:lnTo>
                  <a:pt x="31" y="71"/>
                </a:lnTo>
                <a:lnTo>
                  <a:pt x="25" y="76"/>
                </a:lnTo>
                <a:lnTo>
                  <a:pt x="19" y="80"/>
                </a:lnTo>
                <a:lnTo>
                  <a:pt x="13" y="85"/>
                </a:lnTo>
                <a:lnTo>
                  <a:pt x="6" y="88"/>
                </a:lnTo>
                <a:lnTo>
                  <a:pt x="0" y="92"/>
                </a:lnTo>
                <a:lnTo>
                  <a:pt x="2" y="95"/>
                </a:lnTo>
                <a:lnTo>
                  <a:pt x="8" y="92"/>
                </a:lnTo>
                <a:lnTo>
                  <a:pt x="15" y="88"/>
                </a:lnTo>
                <a:lnTo>
                  <a:pt x="21" y="83"/>
                </a:lnTo>
                <a:lnTo>
                  <a:pt x="27" y="78"/>
                </a:lnTo>
                <a:lnTo>
                  <a:pt x="34" y="74"/>
                </a:lnTo>
                <a:lnTo>
                  <a:pt x="40" y="68"/>
                </a:lnTo>
                <a:lnTo>
                  <a:pt x="45" y="63"/>
                </a:lnTo>
                <a:lnTo>
                  <a:pt x="50" y="57"/>
                </a:lnTo>
                <a:lnTo>
                  <a:pt x="55" y="51"/>
                </a:lnTo>
                <a:lnTo>
                  <a:pt x="60" y="44"/>
                </a:lnTo>
                <a:lnTo>
                  <a:pt x="64" y="38"/>
                </a:lnTo>
                <a:lnTo>
                  <a:pt x="68" y="31"/>
                </a:lnTo>
                <a:lnTo>
                  <a:pt x="72" y="24"/>
                </a:lnTo>
                <a:lnTo>
                  <a:pt x="75" y="16"/>
                </a:lnTo>
                <a:lnTo>
                  <a:pt x="78" y="9"/>
                </a:lnTo>
                <a:lnTo>
                  <a:pt x="80" y="2"/>
                </a:lnTo>
                <a:lnTo>
                  <a:pt x="7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8" name="Freeform 113">
            <a:extLst>
              <a:ext uri="{FF2B5EF4-FFF2-40B4-BE49-F238E27FC236}">
                <a16:creationId xmlns:a16="http://schemas.microsoft.com/office/drawing/2014/main" id="{CF7C1084-F795-07B9-9A73-BCD45BB3CC5C}"/>
              </a:ext>
            </a:extLst>
          </p:cNvPr>
          <p:cNvSpPr>
            <a:spLocks/>
          </p:cNvSpPr>
          <p:nvPr/>
        </p:nvSpPr>
        <p:spPr bwMode="auto">
          <a:xfrm>
            <a:off x="6530975" y="3384550"/>
            <a:ext cx="26988" cy="26988"/>
          </a:xfrm>
          <a:custGeom>
            <a:avLst/>
            <a:gdLst>
              <a:gd name="T0" fmla="*/ 2147483646 w 17"/>
              <a:gd name="T1" fmla="*/ 2147483646 h 17"/>
              <a:gd name="T2" fmla="*/ 2147483646 w 17"/>
              <a:gd name="T3" fmla="*/ 2147483646 h 17"/>
              <a:gd name="T4" fmla="*/ 2147483646 w 17"/>
              <a:gd name="T5" fmla="*/ 0 h 17"/>
              <a:gd name="T6" fmla="*/ 2147483646 w 17"/>
              <a:gd name="T7" fmla="*/ 0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5"/>
                </a:lnTo>
                <a:lnTo>
                  <a:pt x="12" y="0"/>
                </a:lnTo>
                <a:lnTo>
                  <a:pt x="4" y="0"/>
                </a:lnTo>
                <a:lnTo>
                  <a:pt x="0" y="5"/>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79" name="Freeform 114">
            <a:extLst>
              <a:ext uri="{FF2B5EF4-FFF2-40B4-BE49-F238E27FC236}">
                <a16:creationId xmlns:a16="http://schemas.microsoft.com/office/drawing/2014/main" id="{2BB6E603-77D1-EC2B-3C96-B0BD002C026F}"/>
              </a:ext>
            </a:extLst>
          </p:cNvPr>
          <p:cNvSpPr>
            <a:spLocks/>
          </p:cNvSpPr>
          <p:nvPr/>
        </p:nvSpPr>
        <p:spPr bwMode="auto">
          <a:xfrm>
            <a:off x="6691313" y="3035300"/>
            <a:ext cx="481012" cy="603250"/>
          </a:xfrm>
          <a:custGeom>
            <a:avLst/>
            <a:gdLst>
              <a:gd name="T0" fmla="*/ 2147483646 w 303"/>
              <a:gd name="T1" fmla="*/ 2147483646 h 380"/>
              <a:gd name="T2" fmla="*/ 2147483646 w 303"/>
              <a:gd name="T3" fmla="*/ 2147483646 h 380"/>
              <a:gd name="T4" fmla="*/ 2147483646 w 303"/>
              <a:gd name="T5" fmla="*/ 2147483646 h 380"/>
              <a:gd name="T6" fmla="*/ 2147483646 w 303"/>
              <a:gd name="T7" fmla="*/ 2147483646 h 380"/>
              <a:gd name="T8" fmla="*/ 2147483646 w 303"/>
              <a:gd name="T9" fmla="*/ 2147483646 h 380"/>
              <a:gd name="T10" fmla="*/ 2147483646 w 303"/>
              <a:gd name="T11" fmla="*/ 2147483646 h 380"/>
              <a:gd name="T12" fmla="*/ 2147483646 w 303"/>
              <a:gd name="T13" fmla="*/ 2147483646 h 380"/>
              <a:gd name="T14" fmla="*/ 2147483646 w 303"/>
              <a:gd name="T15" fmla="*/ 2147483646 h 380"/>
              <a:gd name="T16" fmla="*/ 2147483646 w 303"/>
              <a:gd name="T17" fmla="*/ 2147483646 h 380"/>
              <a:gd name="T18" fmla="*/ 2147483646 w 303"/>
              <a:gd name="T19" fmla="*/ 2147483646 h 380"/>
              <a:gd name="T20" fmla="*/ 2147483646 w 303"/>
              <a:gd name="T21" fmla="*/ 2147483646 h 380"/>
              <a:gd name="T22" fmla="*/ 2147483646 w 303"/>
              <a:gd name="T23" fmla="*/ 2147483646 h 380"/>
              <a:gd name="T24" fmla="*/ 2147483646 w 303"/>
              <a:gd name="T25" fmla="*/ 2147483646 h 380"/>
              <a:gd name="T26" fmla="*/ 2147483646 w 303"/>
              <a:gd name="T27" fmla="*/ 2147483646 h 380"/>
              <a:gd name="T28" fmla="*/ 2147483646 w 303"/>
              <a:gd name="T29" fmla="*/ 2147483646 h 380"/>
              <a:gd name="T30" fmla="*/ 2147483646 w 303"/>
              <a:gd name="T31" fmla="*/ 2147483646 h 380"/>
              <a:gd name="T32" fmla="*/ 2147483646 w 303"/>
              <a:gd name="T33" fmla="*/ 2147483646 h 380"/>
              <a:gd name="T34" fmla="*/ 2147483646 w 303"/>
              <a:gd name="T35" fmla="*/ 2147483646 h 380"/>
              <a:gd name="T36" fmla="*/ 2147483646 w 303"/>
              <a:gd name="T37" fmla="*/ 2147483646 h 380"/>
              <a:gd name="T38" fmla="*/ 2147483646 w 303"/>
              <a:gd name="T39" fmla="*/ 2147483646 h 380"/>
              <a:gd name="T40" fmla="*/ 2147483646 w 303"/>
              <a:gd name="T41" fmla="*/ 2147483646 h 380"/>
              <a:gd name="T42" fmla="*/ 2147483646 w 303"/>
              <a:gd name="T43" fmla="*/ 2147483646 h 380"/>
              <a:gd name="T44" fmla="*/ 2147483646 w 303"/>
              <a:gd name="T45" fmla="*/ 2147483646 h 380"/>
              <a:gd name="T46" fmla="*/ 2147483646 w 303"/>
              <a:gd name="T47" fmla="*/ 2147483646 h 380"/>
              <a:gd name="T48" fmla="*/ 2147483646 w 303"/>
              <a:gd name="T49" fmla="*/ 2147483646 h 380"/>
              <a:gd name="T50" fmla="*/ 2147483646 w 303"/>
              <a:gd name="T51" fmla="*/ 2147483646 h 380"/>
              <a:gd name="T52" fmla="*/ 2147483646 w 303"/>
              <a:gd name="T53" fmla="*/ 2147483646 h 380"/>
              <a:gd name="T54" fmla="*/ 0 w 303"/>
              <a:gd name="T55" fmla="*/ 2147483646 h 380"/>
              <a:gd name="T56" fmla="*/ 0 w 303"/>
              <a:gd name="T57" fmla="*/ 2147483646 h 380"/>
              <a:gd name="T58" fmla="*/ 2147483646 w 303"/>
              <a:gd name="T59" fmla="*/ 2147483646 h 380"/>
              <a:gd name="T60" fmla="*/ 2147483646 w 303"/>
              <a:gd name="T61" fmla="*/ 2147483646 h 380"/>
              <a:gd name="T62" fmla="*/ 2147483646 w 303"/>
              <a:gd name="T63" fmla="*/ 2147483646 h 380"/>
              <a:gd name="T64" fmla="*/ 2147483646 w 303"/>
              <a:gd name="T65" fmla="*/ 2147483646 h 380"/>
              <a:gd name="T66" fmla="*/ 2147483646 w 303"/>
              <a:gd name="T67" fmla="*/ 2147483646 h 380"/>
              <a:gd name="T68" fmla="*/ 2147483646 w 303"/>
              <a:gd name="T69" fmla="*/ 2147483646 h 380"/>
              <a:gd name="T70" fmla="*/ 2147483646 w 303"/>
              <a:gd name="T71" fmla="*/ 2147483646 h 380"/>
              <a:gd name="T72" fmla="*/ 2147483646 w 303"/>
              <a:gd name="T73" fmla="*/ 2147483646 h 380"/>
              <a:gd name="T74" fmla="*/ 2147483646 w 303"/>
              <a:gd name="T75" fmla="*/ 2147483646 h 380"/>
              <a:gd name="T76" fmla="*/ 2147483646 w 303"/>
              <a:gd name="T77" fmla="*/ 2147483646 h 380"/>
              <a:gd name="T78" fmla="*/ 2147483646 w 303"/>
              <a:gd name="T79" fmla="*/ 2147483646 h 380"/>
              <a:gd name="T80" fmla="*/ 2147483646 w 303"/>
              <a:gd name="T81" fmla="*/ 2147483646 h 380"/>
              <a:gd name="T82" fmla="*/ 2147483646 w 303"/>
              <a:gd name="T83" fmla="*/ 2147483646 h 380"/>
              <a:gd name="T84" fmla="*/ 2147483646 w 303"/>
              <a:gd name="T85" fmla="*/ 2147483646 h 380"/>
              <a:gd name="T86" fmla="*/ 2147483646 w 303"/>
              <a:gd name="T87" fmla="*/ 2147483646 h 380"/>
              <a:gd name="T88" fmla="*/ 2147483646 w 303"/>
              <a:gd name="T89" fmla="*/ 2147483646 h 380"/>
              <a:gd name="T90" fmla="*/ 2147483646 w 303"/>
              <a:gd name="T91" fmla="*/ 2147483646 h 380"/>
              <a:gd name="T92" fmla="*/ 2147483646 w 303"/>
              <a:gd name="T93" fmla="*/ 2147483646 h 380"/>
              <a:gd name="T94" fmla="*/ 2147483646 w 303"/>
              <a:gd name="T95" fmla="*/ 2147483646 h 380"/>
              <a:gd name="T96" fmla="*/ 2147483646 w 303"/>
              <a:gd name="T97" fmla="*/ 2147483646 h 380"/>
              <a:gd name="T98" fmla="*/ 2147483646 w 303"/>
              <a:gd name="T99" fmla="*/ 2147483646 h 380"/>
              <a:gd name="T100" fmla="*/ 2147483646 w 303"/>
              <a:gd name="T101" fmla="*/ 214748364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0" name="Freeform 115">
            <a:extLst>
              <a:ext uri="{FF2B5EF4-FFF2-40B4-BE49-F238E27FC236}">
                <a16:creationId xmlns:a16="http://schemas.microsoft.com/office/drawing/2014/main" id="{5287BB4A-5540-2B66-2FDF-C04AB7A684C0}"/>
              </a:ext>
            </a:extLst>
          </p:cNvPr>
          <p:cNvSpPr>
            <a:spLocks/>
          </p:cNvSpPr>
          <p:nvPr/>
        </p:nvSpPr>
        <p:spPr bwMode="auto">
          <a:xfrm>
            <a:off x="6691313" y="3035300"/>
            <a:ext cx="481012" cy="603250"/>
          </a:xfrm>
          <a:custGeom>
            <a:avLst/>
            <a:gdLst>
              <a:gd name="T0" fmla="*/ 2147483646 w 303"/>
              <a:gd name="T1" fmla="*/ 2147483646 h 380"/>
              <a:gd name="T2" fmla="*/ 2147483646 w 303"/>
              <a:gd name="T3" fmla="*/ 2147483646 h 380"/>
              <a:gd name="T4" fmla="*/ 2147483646 w 303"/>
              <a:gd name="T5" fmla="*/ 2147483646 h 380"/>
              <a:gd name="T6" fmla="*/ 2147483646 w 303"/>
              <a:gd name="T7" fmla="*/ 2147483646 h 380"/>
              <a:gd name="T8" fmla="*/ 2147483646 w 303"/>
              <a:gd name="T9" fmla="*/ 2147483646 h 380"/>
              <a:gd name="T10" fmla="*/ 2147483646 w 303"/>
              <a:gd name="T11" fmla="*/ 2147483646 h 380"/>
              <a:gd name="T12" fmla="*/ 2147483646 w 303"/>
              <a:gd name="T13" fmla="*/ 2147483646 h 380"/>
              <a:gd name="T14" fmla="*/ 2147483646 w 303"/>
              <a:gd name="T15" fmla="*/ 2147483646 h 380"/>
              <a:gd name="T16" fmla="*/ 2147483646 w 303"/>
              <a:gd name="T17" fmla="*/ 2147483646 h 380"/>
              <a:gd name="T18" fmla="*/ 2147483646 w 303"/>
              <a:gd name="T19" fmla="*/ 2147483646 h 380"/>
              <a:gd name="T20" fmla="*/ 2147483646 w 303"/>
              <a:gd name="T21" fmla="*/ 2147483646 h 380"/>
              <a:gd name="T22" fmla="*/ 2147483646 w 303"/>
              <a:gd name="T23" fmla="*/ 2147483646 h 380"/>
              <a:gd name="T24" fmla="*/ 2147483646 w 303"/>
              <a:gd name="T25" fmla="*/ 2147483646 h 380"/>
              <a:gd name="T26" fmla="*/ 2147483646 w 303"/>
              <a:gd name="T27" fmla="*/ 2147483646 h 380"/>
              <a:gd name="T28" fmla="*/ 2147483646 w 303"/>
              <a:gd name="T29" fmla="*/ 2147483646 h 380"/>
              <a:gd name="T30" fmla="*/ 2147483646 w 303"/>
              <a:gd name="T31" fmla="*/ 2147483646 h 380"/>
              <a:gd name="T32" fmla="*/ 2147483646 w 303"/>
              <a:gd name="T33" fmla="*/ 2147483646 h 380"/>
              <a:gd name="T34" fmla="*/ 2147483646 w 303"/>
              <a:gd name="T35" fmla="*/ 2147483646 h 380"/>
              <a:gd name="T36" fmla="*/ 2147483646 w 303"/>
              <a:gd name="T37" fmla="*/ 2147483646 h 380"/>
              <a:gd name="T38" fmla="*/ 2147483646 w 303"/>
              <a:gd name="T39" fmla="*/ 2147483646 h 380"/>
              <a:gd name="T40" fmla="*/ 2147483646 w 303"/>
              <a:gd name="T41" fmla="*/ 2147483646 h 380"/>
              <a:gd name="T42" fmla="*/ 2147483646 w 303"/>
              <a:gd name="T43" fmla="*/ 2147483646 h 380"/>
              <a:gd name="T44" fmla="*/ 2147483646 w 303"/>
              <a:gd name="T45" fmla="*/ 2147483646 h 380"/>
              <a:gd name="T46" fmla="*/ 2147483646 w 303"/>
              <a:gd name="T47" fmla="*/ 2147483646 h 380"/>
              <a:gd name="T48" fmla="*/ 2147483646 w 303"/>
              <a:gd name="T49" fmla="*/ 2147483646 h 380"/>
              <a:gd name="T50" fmla="*/ 2147483646 w 303"/>
              <a:gd name="T51" fmla="*/ 2147483646 h 380"/>
              <a:gd name="T52" fmla="*/ 2147483646 w 303"/>
              <a:gd name="T53" fmla="*/ 2147483646 h 380"/>
              <a:gd name="T54" fmla="*/ 0 w 303"/>
              <a:gd name="T55" fmla="*/ 2147483646 h 380"/>
              <a:gd name="T56" fmla="*/ 0 w 303"/>
              <a:gd name="T57" fmla="*/ 2147483646 h 380"/>
              <a:gd name="T58" fmla="*/ 0 w 303"/>
              <a:gd name="T59" fmla="*/ 2147483646 h 380"/>
              <a:gd name="T60" fmla="*/ 2147483646 w 303"/>
              <a:gd name="T61" fmla="*/ 2147483646 h 380"/>
              <a:gd name="T62" fmla="*/ 2147483646 w 303"/>
              <a:gd name="T63" fmla="*/ 2147483646 h 380"/>
              <a:gd name="T64" fmla="*/ 2147483646 w 303"/>
              <a:gd name="T65" fmla="*/ 2147483646 h 380"/>
              <a:gd name="T66" fmla="*/ 2147483646 w 303"/>
              <a:gd name="T67" fmla="*/ 2147483646 h 380"/>
              <a:gd name="T68" fmla="*/ 2147483646 w 303"/>
              <a:gd name="T69" fmla="*/ 2147483646 h 380"/>
              <a:gd name="T70" fmla="*/ 2147483646 w 303"/>
              <a:gd name="T71" fmla="*/ 2147483646 h 380"/>
              <a:gd name="T72" fmla="*/ 2147483646 w 303"/>
              <a:gd name="T73" fmla="*/ 2147483646 h 380"/>
              <a:gd name="T74" fmla="*/ 2147483646 w 303"/>
              <a:gd name="T75" fmla="*/ 2147483646 h 380"/>
              <a:gd name="T76" fmla="*/ 2147483646 w 303"/>
              <a:gd name="T77" fmla="*/ 2147483646 h 380"/>
              <a:gd name="T78" fmla="*/ 2147483646 w 303"/>
              <a:gd name="T79" fmla="*/ 2147483646 h 380"/>
              <a:gd name="T80" fmla="*/ 2147483646 w 303"/>
              <a:gd name="T81" fmla="*/ 2147483646 h 380"/>
              <a:gd name="T82" fmla="*/ 2147483646 w 303"/>
              <a:gd name="T83" fmla="*/ 2147483646 h 380"/>
              <a:gd name="T84" fmla="*/ 2147483646 w 303"/>
              <a:gd name="T85" fmla="*/ 2147483646 h 380"/>
              <a:gd name="T86" fmla="*/ 2147483646 w 303"/>
              <a:gd name="T87" fmla="*/ 2147483646 h 380"/>
              <a:gd name="T88" fmla="*/ 2147483646 w 303"/>
              <a:gd name="T89" fmla="*/ 2147483646 h 380"/>
              <a:gd name="T90" fmla="*/ 2147483646 w 303"/>
              <a:gd name="T91" fmla="*/ 2147483646 h 380"/>
              <a:gd name="T92" fmla="*/ 2147483646 w 303"/>
              <a:gd name="T93" fmla="*/ 2147483646 h 380"/>
              <a:gd name="T94" fmla="*/ 2147483646 w 303"/>
              <a:gd name="T95" fmla="*/ 2147483646 h 380"/>
              <a:gd name="T96" fmla="*/ 2147483646 w 303"/>
              <a:gd name="T97" fmla="*/ 2147483646 h 380"/>
              <a:gd name="T98" fmla="*/ 2147483646 w 303"/>
              <a:gd name="T99" fmla="*/ 2147483646 h 380"/>
              <a:gd name="T100" fmla="*/ 2147483646 w 303"/>
              <a:gd name="T101" fmla="*/ 214748364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0"/>
                </a:ln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1" name="Freeform 116">
            <a:extLst>
              <a:ext uri="{FF2B5EF4-FFF2-40B4-BE49-F238E27FC236}">
                <a16:creationId xmlns:a16="http://schemas.microsoft.com/office/drawing/2014/main" id="{C256441A-F3C3-2CDC-8884-3FB983D99BE9}"/>
              </a:ext>
            </a:extLst>
          </p:cNvPr>
          <p:cNvSpPr>
            <a:spLocks/>
          </p:cNvSpPr>
          <p:nvPr/>
        </p:nvSpPr>
        <p:spPr bwMode="auto">
          <a:xfrm>
            <a:off x="6697663" y="3382963"/>
            <a:ext cx="26987" cy="26987"/>
          </a:xfrm>
          <a:custGeom>
            <a:avLst/>
            <a:gdLst>
              <a:gd name="T0" fmla="*/ 2147483646 w 17"/>
              <a:gd name="T1" fmla="*/ 2147483646 h 17"/>
              <a:gd name="T2" fmla="*/ 2147483646 w 17"/>
              <a:gd name="T3" fmla="*/ 0 h 17"/>
              <a:gd name="T4" fmla="*/ 2147483646 w 17"/>
              <a:gd name="T5" fmla="*/ 0 h 17"/>
              <a:gd name="T6" fmla="*/ 0 w 17"/>
              <a:gd name="T7" fmla="*/ 2147483646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4" y="0"/>
                </a:lnTo>
                <a:lnTo>
                  <a:pt x="0" y="8"/>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2" name="Freeform 117">
            <a:extLst>
              <a:ext uri="{FF2B5EF4-FFF2-40B4-BE49-F238E27FC236}">
                <a16:creationId xmlns:a16="http://schemas.microsoft.com/office/drawing/2014/main" id="{0A4E4B4A-1E20-2B5C-98C5-E1FE1052BBC2}"/>
              </a:ext>
            </a:extLst>
          </p:cNvPr>
          <p:cNvSpPr>
            <a:spLocks/>
          </p:cNvSpPr>
          <p:nvPr/>
        </p:nvSpPr>
        <p:spPr bwMode="auto">
          <a:xfrm>
            <a:off x="6697663" y="3384550"/>
            <a:ext cx="128587" cy="153988"/>
          </a:xfrm>
          <a:custGeom>
            <a:avLst/>
            <a:gdLst>
              <a:gd name="T0" fmla="*/ 2147483646 w 81"/>
              <a:gd name="T1" fmla="*/ 2147483646 h 97"/>
              <a:gd name="T2" fmla="*/ 2147483646 w 81"/>
              <a:gd name="T3" fmla="*/ 2147483646 h 97"/>
              <a:gd name="T4" fmla="*/ 2147483646 w 81"/>
              <a:gd name="T5" fmla="*/ 2147483646 h 97"/>
              <a:gd name="T6" fmla="*/ 2147483646 w 81"/>
              <a:gd name="T7" fmla="*/ 2147483646 h 97"/>
              <a:gd name="T8" fmla="*/ 2147483646 w 81"/>
              <a:gd name="T9" fmla="*/ 2147483646 h 97"/>
              <a:gd name="T10" fmla="*/ 2147483646 w 81"/>
              <a:gd name="T11" fmla="*/ 2147483646 h 97"/>
              <a:gd name="T12" fmla="*/ 2147483646 w 81"/>
              <a:gd name="T13" fmla="*/ 2147483646 h 97"/>
              <a:gd name="T14" fmla="*/ 2147483646 w 81"/>
              <a:gd name="T15" fmla="*/ 2147483646 h 97"/>
              <a:gd name="T16" fmla="*/ 2147483646 w 81"/>
              <a:gd name="T17" fmla="*/ 2147483646 h 97"/>
              <a:gd name="T18" fmla="*/ 2147483646 w 81"/>
              <a:gd name="T19" fmla="*/ 2147483646 h 97"/>
              <a:gd name="T20" fmla="*/ 2147483646 w 81"/>
              <a:gd name="T21" fmla="*/ 2147483646 h 97"/>
              <a:gd name="T22" fmla="*/ 2147483646 w 81"/>
              <a:gd name="T23" fmla="*/ 2147483646 h 97"/>
              <a:gd name="T24" fmla="*/ 2147483646 w 81"/>
              <a:gd name="T25" fmla="*/ 2147483646 h 97"/>
              <a:gd name="T26" fmla="*/ 2147483646 w 81"/>
              <a:gd name="T27" fmla="*/ 2147483646 h 97"/>
              <a:gd name="T28" fmla="*/ 2147483646 w 81"/>
              <a:gd name="T29" fmla="*/ 2147483646 h 97"/>
              <a:gd name="T30" fmla="*/ 2147483646 w 81"/>
              <a:gd name="T31" fmla="*/ 2147483646 h 97"/>
              <a:gd name="T32" fmla="*/ 2147483646 w 81"/>
              <a:gd name="T33" fmla="*/ 2147483646 h 97"/>
              <a:gd name="T34" fmla="*/ 2147483646 w 81"/>
              <a:gd name="T35" fmla="*/ 0 h 97"/>
              <a:gd name="T36" fmla="*/ 0 w 81"/>
              <a:gd name="T37" fmla="*/ 2147483646 h 97"/>
              <a:gd name="T38" fmla="*/ 2147483646 w 81"/>
              <a:gd name="T39" fmla="*/ 2147483646 h 97"/>
              <a:gd name="T40" fmla="*/ 2147483646 w 81"/>
              <a:gd name="T41" fmla="*/ 2147483646 h 97"/>
              <a:gd name="T42" fmla="*/ 2147483646 w 81"/>
              <a:gd name="T43" fmla="*/ 2147483646 h 97"/>
              <a:gd name="T44" fmla="*/ 2147483646 w 81"/>
              <a:gd name="T45" fmla="*/ 2147483646 h 97"/>
              <a:gd name="T46" fmla="*/ 2147483646 w 81"/>
              <a:gd name="T47" fmla="*/ 2147483646 h 97"/>
              <a:gd name="T48" fmla="*/ 2147483646 w 81"/>
              <a:gd name="T49" fmla="*/ 2147483646 h 97"/>
              <a:gd name="T50" fmla="*/ 2147483646 w 81"/>
              <a:gd name="T51" fmla="*/ 2147483646 h 97"/>
              <a:gd name="T52" fmla="*/ 2147483646 w 81"/>
              <a:gd name="T53" fmla="*/ 2147483646 h 97"/>
              <a:gd name="T54" fmla="*/ 2147483646 w 81"/>
              <a:gd name="T55" fmla="*/ 2147483646 h 97"/>
              <a:gd name="T56" fmla="*/ 2147483646 w 81"/>
              <a:gd name="T57" fmla="*/ 2147483646 h 97"/>
              <a:gd name="T58" fmla="*/ 2147483646 w 81"/>
              <a:gd name="T59" fmla="*/ 2147483646 h 97"/>
              <a:gd name="T60" fmla="*/ 2147483646 w 81"/>
              <a:gd name="T61" fmla="*/ 2147483646 h 97"/>
              <a:gd name="T62" fmla="*/ 2147483646 w 81"/>
              <a:gd name="T63" fmla="*/ 2147483646 h 97"/>
              <a:gd name="T64" fmla="*/ 2147483646 w 81"/>
              <a:gd name="T65" fmla="*/ 2147483646 h 97"/>
              <a:gd name="T66" fmla="*/ 2147483646 w 81"/>
              <a:gd name="T67" fmla="*/ 2147483646 h 97"/>
              <a:gd name="T68" fmla="*/ 2147483646 w 81"/>
              <a:gd name="T69" fmla="*/ 2147483646 h 97"/>
              <a:gd name="T70" fmla="*/ 2147483646 w 81"/>
              <a:gd name="T71" fmla="*/ 2147483646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 h="97">
                <a:moveTo>
                  <a:pt x="80" y="93"/>
                </a:moveTo>
                <a:lnTo>
                  <a:pt x="80" y="93"/>
                </a:lnTo>
                <a:lnTo>
                  <a:pt x="74" y="89"/>
                </a:lnTo>
                <a:lnTo>
                  <a:pt x="67" y="86"/>
                </a:lnTo>
                <a:lnTo>
                  <a:pt x="60" y="81"/>
                </a:lnTo>
                <a:lnTo>
                  <a:pt x="54" y="77"/>
                </a:lnTo>
                <a:lnTo>
                  <a:pt x="49" y="72"/>
                </a:lnTo>
                <a:lnTo>
                  <a:pt x="43" y="67"/>
                </a:lnTo>
                <a:lnTo>
                  <a:pt x="38" y="61"/>
                </a:lnTo>
                <a:lnTo>
                  <a:pt x="33" y="55"/>
                </a:lnTo>
                <a:lnTo>
                  <a:pt x="28" y="49"/>
                </a:lnTo>
                <a:lnTo>
                  <a:pt x="23" y="43"/>
                </a:lnTo>
                <a:lnTo>
                  <a:pt x="19" y="37"/>
                </a:lnTo>
                <a:lnTo>
                  <a:pt x="16" y="29"/>
                </a:lnTo>
                <a:lnTo>
                  <a:pt x="12" y="22"/>
                </a:lnTo>
                <a:lnTo>
                  <a:pt x="9" y="15"/>
                </a:lnTo>
                <a:lnTo>
                  <a:pt x="6" y="8"/>
                </a:lnTo>
                <a:lnTo>
                  <a:pt x="4" y="0"/>
                </a:lnTo>
                <a:lnTo>
                  <a:pt x="0" y="1"/>
                </a:lnTo>
                <a:lnTo>
                  <a:pt x="2" y="9"/>
                </a:lnTo>
                <a:lnTo>
                  <a:pt x="5" y="17"/>
                </a:lnTo>
                <a:lnTo>
                  <a:pt x="8" y="24"/>
                </a:lnTo>
                <a:lnTo>
                  <a:pt x="12" y="31"/>
                </a:lnTo>
                <a:lnTo>
                  <a:pt x="16" y="39"/>
                </a:lnTo>
                <a:lnTo>
                  <a:pt x="20" y="45"/>
                </a:lnTo>
                <a:lnTo>
                  <a:pt x="25" y="51"/>
                </a:lnTo>
                <a:lnTo>
                  <a:pt x="30" y="58"/>
                </a:lnTo>
                <a:lnTo>
                  <a:pt x="35" y="64"/>
                </a:lnTo>
                <a:lnTo>
                  <a:pt x="40" y="69"/>
                </a:lnTo>
                <a:lnTo>
                  <a:pt x="46" y="75"/>
                </a:lnTo>
                <a:lnTo>
                  <a:pt x="52" y="79"/>
                </a:lnTo>
                <a:lnTo>
                  <a:pt x="59" y="84"/>
                </a:lnTo>
                <a:lnTo>
                  <a:pt x="65" y="89"/>
                </a:lnTo>
                <a:lnTo>
                  <a:pt x="72" y="93"/>
                </a:lnTo>
                <a:lnTo>
                  <a:pt x="78" y="96"/>
                </a:lnTo>
                <a:lnTo>
                  <a:pt x="80" y="9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3" name="Freeform 118">
            <a:extLst>
              <a:ext uri="{FF2B5EF4-FFF2-40B4-BE49-F238E27FC236}">
                <a16:creationId xmlns:a16="http://schemas.microsoft.com/office/drawing/2014/main" id="{4BA6DE7B-2D48-71B7-89AB-861FA7ACFBD4}"/>
              </a:ext>
            </a:extLst>
          </p:cNvPr>
          <p:cNvSpPr>
            <a:spLocks/>
          </p:cNvSpPr>
          <p:nvPr/>
        </p:nvSpPr>
        <p:spPr bwMode="auto">
          <a:xfrm>
            <a:off x="6821488" y="3532188"/>
            <a:ext cx="193675" cy="42862"/>
          </a:xfrm>
          <a:custGeom>
            <a:avLst/>
            <a:gdLst>
              <a:gd name="T0" fmla="*/ 2147483646 w 122"/>
              <a:gd name="T1" fmla="*/ 2147483646 h 27"/>
              <a:gd name="T2" fmla="*/ 2147483646 w 122"/>
              <a:gd name="T3" fmla="*/ 2147483646 h 27"/>
              <a:gd name="T4" fmla="*/ 2147483646 w 122"/>
              <a:gd name="T5" fmla="*/ 2147483646 h 27"/>
              <a:gd name="T6" fmla="*/ 2147483646 w 122"/>
              <a:gd name="T7" fmla="*/ 2147483646 h 27"/>
              <a:gd name="T8" fmla="*/ 2147483646 w 122"/>
              <a:gd name="T9" fmla="*/ 2147483646 h 27"/>
              <a:gd name="T10" fmla="*/ 2147483646 w 122"/>
              <a:gd name="T11" fmla="*/ 2147483646 h 27"/>
              <a:gd name="T12" fmla="*/ 2147483646 w 122"/>
              <a:gd name="T13" fmla="*/ 2147483646 h 27"/>
              <a:gd name="T14" fmla="*/ 2147483646 w 122"/>
              <a:gd name="T15" fmla="*/ 2147483646 h 27"/>
              <a:gd name="T16" fmla="*/ 2147483646 w 122"/>
              <a:gd name="T17" fmla="*/ 2147483646 h 27"/>
              <a:gd name="T18" fmla="*/ 2147483646 w 122"/>
              <a:gd name="T19" fmla="*/ 2147483646 h 27"/>
              <a:gd name="T20" fmla="*/ 2147483646 w 122"/>
              <a:gd name="T21" fmla="*/ 2147483646 h 27"/>
              <a:gd name="T22" fmla="*/ 2147483646 w 122"/>
              <a:gd name="T23" fmla="*/ 2147483646 h 27"/>
              <a:gd name="T24" fmla="*/ 2147483646 w 122"/>
              <a:gd name="T25" fmla="*/ 2147483646 h 27"/>
              <a:gd name="T26" fmla="*/ 2147483646 w 122"/>
              <a:gd name="T27" fmla="*/ 2147483646 h 27"/>
              <a:gd name="T28" fmla="*/ 2147483646 w 122"/>
              <a:gd name="T29" fmla="*/ 2147483646 h 27"/>
              <a:gd name="T30" fmla="*/ 2147483646 w 122"/>
              <a:gd name="T31" fmla="*/ 2147483646 h 27"/>
              <a:gd name="T32" fmla="*/ 2147483646 w 122"/>
              <a:gd name="T33" fmla="*/ 2147483646 h 27"/>
              <a:gd name="T34" fmla="*/ 2147483646 w 122"/>
              <a:gd name="T35" fmla="*/ 0 h 27"/>
              <a:gd name="T36" fmla="*/ 0 w 122"/>
              <a:gd name="T37" fmla="*/ 2147483646 h 27"/>
              <a:gd name="T38" fmla="*/ 2147483646 w 122"/>
              <a:gd name="T39" fmla="*/ 2147483646 h 27"/>
              <a:gd name="T40" fmla="*/ 2147483646 w 122"/>
              <a:gd name="T41" fmla="*/ 2147483646 h 27"/>
              <a:gd name="T42" fmla="*/ 2147483646 w 122"/>
              <a:gd name="T43" fmla="*/ 2147483646 h 27"/>
              <a:gd name="T44" fmla="*/ 2147483646 w 122"/>
              <a:gd name="T45" fmla="*/ 2147483646 h 27"/>
              <a:gd name="T46" fmla="*/ 2147483646 w 122"/>
              <a:gd name="T47" fmla="*/ 2147483646 h 27"/>
              <a:gd name="T48" fmla="*/ 2147483646 w 122"/>
              <a:gd name="T49" fmla="*/ 2147483646 h 27"/>
              <a:gd name="T50" fmla="*/ 2147483646 w 122"/>
              <a:gd name="T51" fmla="*/ 2147483646 h 27"/>
              <a:gd name="T52" fmla="*/ 2147483646 w 122"/>
              <a:gd name="T53" fmla="*/ 2147483646 h 27"/>
              <a:gd name="T54" fmla="*/ 2147483646 w 122"/>
              <a:gd name="T55" fmla="*/ 2147483646 h 27"/>
              <a:gd name="T56" fmla="*/ 2147483646 w 122"/>
              <a:gd name="T57" fmla="*/ 2147483646 h 27"/>
              <a:gd name="T58" fmla="*/ 2147483646 w 122"/>
              <a:gd name="T59" fmla="*/ 2147483646 h 27"/>
              <a:gd name="T60" fmla="*/ 2147483646 w 122"/>
              <a:gd name="T61" fmla="*/ 2147483646 h 27"/>
              <a:gd name="T62" fmla="*/ 2147483646 w 122"/>
              <a:gd name="T63" fmla="*/ 2147483646 h 27"/>
              <a:gd name="T64" fmla="*/ 2147483646 w 122"/>
              <a:gd name="T65" fmla="*/ 2147483646 h 27"/>
              <a:gd name="T66" fmla="*/ 2147483646 w 122"/>
              <a:gd name="T67" fmla="*/ 2147483646 h 27"/>
              <a:gd name="T68" fmla="*/ 2147483646 w 122"/>
              <a:gd name="T69" fmla="*/ 2147483646 h 27"/>
              <a:gd name="T70" fmla="*/ 2147483646 w 122"/>
              <a:gd name="T71" fmla="*/ 2147483646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18"/>
                </a:moveTo>
                <a:lnTo>
                  <a:pt x="119" y="18"/>
                </a:lnTo>
                <a:lnTo>
                  <a:pt x="112" y="20"/>
                </a:lnTo>
                <a:lnTo>
                  <a:pt x="105" y="21"/>
                </a:lnTo>
                <a:lnTo>
                  <a:pt x="97" y="22"/>
                </a:lnTo>
                <a:lnTo>
                  <a:pt x="89" y="22"/>
                </a:lnTo>
                <a:lnTo>
                  <a:pt x="82" y="22"/>
                </a:lnTo>
                <a:lnTo>
                  <a:pt x="74" y="22"/>
                </a:lnTo>
                <a:lnTo>
                  <a:pt x="67" y="21"/>
                </a:lnTo>
                <a:lnTo>
                  <a:pt x="59" y="19"/>
                </a:lnTo>
                <a:lnTo>
                  <a:pt x="52" y="18"/>
                </a:lnTo>
                <a:lnTo>
                  <a:pt x="45" y="15"/>
                </a:lnTo>
                <a:lnTo>
                  <a:pt x="37" y="13"/>
                </a:lnTo>
                <a:lnTo>
                  <a:pt x="30" y="11"/>
                </a:lnTo>
                <a:lnTo>
                  <a:pt x="23" y="8"/>
                </a:lnTo>
                <a:lnTo>
                  <a:pt x="16" y="5"/>
                </a:lnTo>
                <a:lnTo>
                  <a:pt x="9" y="3"/>
                </a:lnTo>
                <a:lnTo>
                  <a:pt x="2" y="0"/>
                </a:lnTo>
                <a:lnTo>
                  <a:pt x="0" y="3"/>
                </a:lnTo>
                <a:lnTo>
                  <a:pt x="7" y="7"/>
                </a:lnTo>
                <a:lnTo>
                  <a:pt x="14" y="9"/>
                </a:lnTo>
                <a:lnTo>
                  <a:pt x="21" y="12"/>
                </a:lnTo>
                <a:lnTo>
                  <a:pt x="29" y="15"/>
                </a:lnTo>
                <a:lnTo>
                  <a:pt x="36" y="17"/>
                </a:lnTo>
                <a:lnTo>
                  <a:pt x="43" y="19"/>
                </a:lnTo>
                <a:lnTo>
                  <a:pt x="51" y="22"/>
                </a:lnTo>
                <a:lnTo>
                  <a:pt x="58" y="23"/>
                </a:lnTo>
                <a:lnTo>
                  <a:pt x="66" y="25"/>
                </a:lnTo>
                <a:lnTo>
                  <a:pt x="74" y="25"/>
                </a:lnTo>
                <a:lnTo>
                  <a:pt x="82" y="26"/>
                </a:lnTo>
                <a:lnTo>
                  <a:pt x="89" y="26"/>
                </a:lnTo>
                <a:lnTo>
                  <a:pt x="97" y="25"/>
                </a:lnTo>
                <a:lnTo>
                  <a:pt x="105" y="25"/>
                </a:lnTo>
                <a:lnTo>
                  <a:pt x="113" y="24"/>
                </a:lnTo>
                <a:lnTo>
                  <a:pt x="121" y="22"/>
                </a:lnTo>
                <a:lnTo>
                  <a:pt x="119" y="1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4" name="Freeform 119">
            <a:extLst>
              <a:ext uri="{FF2B5EF4-FFF2-40B4-BE49-F238E27FC236}">
                <a16:creationId xmlns:a16="http://schemas.microsoft.com/office/drawing/2014/main" id="{EE2B081C-E8F7-97E3-96D8-3585558ED305}"/>
              </a:ext>
            </a:extLst>
          </p:cNvPr>
          <p:cNvSpPr>
            <a:spLocks/>
          </p:cNvSpPr>
          <p:nvPr/>
        </p:nvSpPr>
        <p:spPr bwMode="auto">
          <a:xfrm>
            <a:off x="7010400" y="3309938"/>
            <a:ext cx="106363" cy="258762"/>
          </a:xfrm>
          <a:custGeom>
            <a:avLst/>
            <a:gdLst>
              <a:gd name="T0" fmla="*/ 2147483646 w 67"/>
              <a:gd name="T1" fmla="*/ 2147483646 h 163"/>
              <a:gd name="T2" fmla="*/ 2147483646 w 67"/>
              <a:gd name="T3" fmla="*/ 2147483646 h 163"/>
              <a:gd name="T4" fmla="*/ 2147483646 w 67"/>
              <a:gd name="T5" fmla="*/ 2147483646 h 163"/>
              <a:gd name="T6" fmla="*/ 2147483646 w 67"/>
              <a:gd name="T7" fmla="*/ 2147483646 h 163"/>
              <a:gd name="T8" fmla="*/ 2147483646 w 67"/>
              <a:gd name="T9" fmla="*/ 2147483646 h 163"/>
              <a:gd name="T10" fmla="*/ 2147483646 w 67"/>
              <a:gd name="T11" fmla="*/ 2147483646 h 163"/>
              <a:gd name="T12" fmla="*/ 2147483646 w 67"/>
              <a:gd name="T13" fmla="*/ 2147483646 h 163"/>
              <a:gd name="T14" fmla="*/ 2147483646 w 67"/>
              <a:gd name="T15" fmla="*/ 2147483646 h 163"/>
              <a:gd name="T16" fmla="*/ 2147483646 w 67"/>
              <a:gd name="T17" fmla="*/ 2147483646 h 163"/>
              <a:gd name="T18" fmla="*/ 2147483646 w 67"/>
              <a:gd name="T19" fmla="*/ 2147483646 h 163"/>
              <a:gd name="T20" fmla="*/ 2147483646 w 67"/>
              <a:gd name="T21" fmla="*/ 2147483646 h 163"/>
              <a:gd name="T22" fmla="*/ 2147483646 w 67"/>
              <a:gd name="T23" fmla="*/ 2147483646 h 163"/>
              <a:gd name="T24" fmla="*/ 2147483646 w 67"/>
              <a:gd name="T25" fmla="*/ 2147483646 h 163"/>
              <a:gd name="T26" fmla="*/ 2147483646 w 67"/>
              <a:gd name="T27" fmla="*/ 2147483646 h 163"/>
              <a:gd name="T28" fmla="*/ 2147483646 w 67"/>
              <a:gd name="T29" fmla="*/ 2147483646 h 163"/>
              <a:gd name="T30" fmla="*/ 2147483646 w 67"/>
              <a:gd name="T31" fmla="*/ 2147483646 h 163"/>
              <a:gd name="T32" fmla="*/ 2147483646 w 67"/>
              <a:gd name="T33" fmla="*/ 2147483646 h 163"/>
              <a:gd name="T34" fmla="*/ 0 w 67"/>
              <a:gd name="T35" fmla="*/ 2147483646 h 163"/>
              <a:gd name="T36" fmla="*/ 2147483646 w 67"/>
              <a:gd name="T37" fmla="*/ 2147483646 h 163"/>
              <a:gd name="T38" fmla="*/ 2147483646 w 67"/>
              <a:gd name="T39" fmla="*/ 2147483646 h 163"/>
              <a:gd name="T40" fmla="*/ 2147483646 w 67"/>
              <a:gd name="T41" fmla="*/ 2147483646 h 163"/>
              <a:gd name="T42" fmla="*/ 2147483646 w 67"/>
              <a:gd name="T43" fmla="*/ 2147483646 h 163"/>
              <a:gd name="T44" fmla="*/ 2147483646 w 67"/>
              <a:gd name="T45" fmla="*/ 2147483646 h 163"/>
              <a:gd name="T46" fmla="*/ 2147483646 w 67"/>
              <a:gd name="T47" fmla="*/ 2147483646 h 163"/>
              <a:gd name="T48" fmla="*/ 2147483646 w 67"/>
              <a:gd name="T49" fmla="*/ 2147483646 h 163"/>
              <a:gd name="T50" fmla="*/ 2147483646 w 67"/>
              <a:gd name="T51" fmla="*/ 2147483646 h 163"/>
              <a:gd name="T52" fmla="*/ 2147483646 w 67"/>
              <a:gd name="T53" fmla="*/ 2147483646 h 163"/>
              <a:gd name="T54" fmla="*/ 2147483646 w 67"/>
              <a:gd name="T55" fmla="*/ 2147483646 h 163"/>
              <a:gd name="T56" fmla="*/ 2147483646 w 67"/>
              <a:gd name="T57" fmla="*/ 2147483646 h 163"/>
              <a:gd name="T58" fmla="*/ 2147483646 w 67"/>
              <a:gd name="T59" fmla="*/ 2147483646 h 163"/>
              <a:gd name="T60" fmla="*/ 2147483646 w 67"/>
              <a:gd name="T61" fmla="*/ 2147483646 h 163"/>
              <a:gd name="T62" fmla="*/ 2147483646 w 67"/>
              <a:gd name="T63" fmla="*/ 2147483646 h 163"/>
              <a:gd name="T64" fmla="*/ 2147483646 w 67"/>
              <a:gd name="T65" fmla="*/ 2147483646 h 163"/>
              <a:gd name="T66" fmla="*/ 2147483646 w 67"/>
              <a:gd name="T67" fmla="*/ 2147483646 h 163"/>
              <a:gd name="T68" fmla="*/ 2147483646 w 67"/>
              <a:gd name="T69" fmla="*/ 0 h 163"/>
              <a:gd name="T70" fmla="*/ 2147483646 w 67"/>
              <a:gd name="T71" fmla="*/ 2147483646 h 16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63">
                <a:moveTo>
                  <a:pt x="48" y="1"/>
                </a:moveTo>
                <a:lnTo>
                  <a:pt x="48" y="1"/>
                </a:lnTo>
                <a:lnTo>
                  <a:pt x="52" y="12"/>
                </a:lnTo>
                <a:lnTo>
                  <a:pt x="55" y="23"/>
                </a:lnTo>
                <a:lnTo>
                  <a:pt x="58" y="35"/>
                </a:lnTo>
                <a:lnTo>
                  <a:pt x="60" y="47"/>
                </a:lnTo>
                <a:lnTo>
                  <a:pt x="61" y="59"/>
                </a:lnTo>
                <a:lnTo>
                  <a:pt x="62" y="70"/>
                </a:lnTo>
                <a:lnTo>
                  <a:pt x="62" y="82"/>
                </a:lnTo>
                <a:lnTo>
                  <a:pt x="60" y="94"/>
                </a:lnTo>
                <a:lnTo>
                  <a:pt x="57" y="104"/>
                </a:lnTo>
                <a:lnTo>
                  <a:pt x="54" y="115"/>
                </a:lnTo>
                <a:lnTo>
                  <a:pt x="49" y="125"/>
                </a:lnTo>
                <a:lnTo>
                  <a:pt x="42" y="133"/>
                </a:lnTo>
                <a:lnTo>
                  <a:pt x="34" y="141"/>
                </a:lnTo>
                <a:lnTo>
                  <a:pt x="25" y="148"/>
                </a:lnTo>
                <a:lnTo>
                  <a:pt x="14" y="153"/>
                </a:lnTo>
                <a:lnTo>
                  <a:pt x="0" y="158"/>
                </a:lnTo>
                <a:lnTo>
                  <a:pt x="2" y="162"/>
                </a:lnTo>
                <a:lnTo>
                  <a:pt x="15" y="157"/>
                </a:lnTo>
                <a:lnTo>
                  <a:pt x="27" y="151"/>
                </a:lnTo>
                <a:lnTo>
                  <a:pt x="37" y="144"/>
                </a:lnTo>
                <a:lnTo>
                  <a:pt x="45" y="136"/>
                </a:lnTo>
                <a:lnTo>
                  <a:pt x="52" y="126"/>
                </a:lnTo>
                <a:lnTo>
                  <a:pt x="57" y="117"/>
                </a:lnTo>
                <a:lnTo>
                  <a:pt x="61" y="106"/>
                </a:lnTo>
                <a:lnTo>
                  <a:pt x="64" y="94"/>
                </a:lnTo>
                <a:lnTo>
                  <a:pt x="66" y="82"/>
                </a:lnTo>
                <a:lnTo>
                  <a:pt x="66" y="70"/>
                </a:lnTo>
                <a:lnTo>
                  <a:pt x="65" y="59"/>
                </a:lnTo>
                <a:lnTo>
                  <a:pt x="64" y="46"/>
                </a:lnTo>
                <a:lnTo>
                  <a:pt x="62" y="34"/>
                </a:lnTo>
                <a:lnTo>
                  <a:pt x="59" y="22"/>
                </a:lnTo>
                <a:lnTo>
                  <a:pt x="56" y="11"/>
                </a:lnTo>
                <a:lnTo>
                  <a:pt x="52" y="0"/>
                </a:lnTo>
                <a:lnTo>
                  <a:pt x="4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5" name="Freeform 120">
            <a:extLst>
              <a:ext uri="{FF2B5EF4-FFF2-40B4-BE49-F238E27FC236}">
                <a16:creationId xmlns:a16="http://schemas.microsoft.com/office/drawing/2014/main" id="{31CCBDC3-6B3C-4E07-DAEE-9683DFB88059}"/>
              </a:ext>
            </a:extLst>
          </p:cNvPr>
          <p:cNvSpPr>
            <a:spLocks/>
          </p:cNvSpPr>
          <p:nvPr/>
        </p:nvSpPr>
        <p:spPr bwMode="auto">
          <a:xfrm>
            <a:off x="7072313" y="3276600"/>
            <a:ext cx="26987" cy="36513"/>
          </a:xfrm>
          <a:custGeom>
            <a:avLst/>
            <a:gdLst>
              <a:gd name="T0" fmla="*/ 0 w 17"/>
              <a:gd name="T1" fmla="*/ 0 h 23"/>
              <a:gd name="T2" fmla="*/ 2147483646 w 17"/>
              <a:gd name="T3" fmla="*/ 2147483646 h 23"/>
              <a:gd name="T4" fmla="*/ 2147483646 w 17"/>
              <a:gd name="T5" fmla="*/ 2147483646 h 23"/>
              <a:gd name="T6" fmla="*/ 2147483646 w 17"/>
              <a:gd name="T7" fmla="*/ 2147483646 h 23"/>
              <a:gd name="T8" fmla="*/ 2147483646 w 17"/>
              <a:gd name="T9" fmla="*/ 2147483646 h 23"/>
              <a:gd name="T10" fmla="*/ 2147483646 w 17"/>
              <a:gd name="T11" fmla="*/ 2147483646 h 23"/>
              <a:gd name="T12" fmla="*/ 2147483646 w 17"/>
              <a:gd name="T13" fmla="*/ 2147483646 h 23"/>
              <a:gd name="T14" fmla="*/ 2147483646 w 17"/>
              <a:gd name="T15" fmla="*/ 2147483646 h 23"/>
              <a:gd name="T16" fmla="*/ 2147483646 w 17"/>
              <a:gd name="T17" fmla="*/ 2147483646 h 23"/>
              <a:gd name="T18" fmla="*/ 2147483646 w 17"/>
              <a:gd name="T19" fmla="*/ 2147483646 h 23"/>
              <a:gd name="T20" fmla="*/ 2147483646 w 17"/>
              <a:gd name="T21" fmla="*/ 2147483646 h 23"/>
              <a:gd name="T22" fmla="*/ 2147483646 w 17"/>
              <a:gd name="T23" fmla="*/ 2147483646 h 23"/>
              <a:gd name="T24" fmla="*/ 2147483646 w 17"/>
              <a:gd name="T25" fmla="*/ 2147483646 h 23"/>
              <a:gd name="T26" fmla="*/ 2147483646 w 17"/>
              <a:gd name="T27" fmla="*/ 2147483646 h 23"/>
              <a:gd name="T28" fmla="*/ 2147483646 w 17"/>
              <a:gd name="T29" fmla="*/ 2147483646 h 23"/>
              <a:gd name="T30" fmla="*/ 2147483646 w 17"/>
              <a:gd name="T31" fmla="*/ 2147483646 h 23"/>
              <a:gd name="T32" fmla="*/ 2147483646 w 17"/>
              <a:gd name="T33" fmla="*/ 2147483646 h 23"/>
              <a:gd name="T34" fmla="*/ 2147483646 w 17"/>
              <a:gd name="T35" fmla="*/ 0 h 23"/>
              <a:gd name="T36" fmla="*/ 0 w 17"/>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3">
                <a:moveTo>
                  <a:pt x="0" y="0"/>
                </a:moveTo>
                <a:lnTo>
                  <a:pt x="1" y="3"/>
                </a:lnTo>
                <a:lnTo>
                  <a:pt x="3" y="7"/>
                </a:lnTo>
                <a:lnTo>
                  <a:pt x="4" y="10"/>
                </a:lnTo>
                <a:lnTo>
                  <a:pt x="6" y="12"/>
                </a:lnTo>
                <a:lnTo>
                  <a:pt x="8" y="15"/>
                </a:lnTo>
                <a:lnTo>
                  <a:pt x="8" y="17"/>
                </a:lnTo>
                <a:lnTo>
                  <a:pt x="9" y="19"/>
                </a:lnTo>
                <a:lnTo>
                  <a:pt x="11" y="22"/>
                </a:lnTo>
                <a:lnTo>
                  <a:pt x="16" y="21"/>
                </a:lnTo>
                <a:lnTo>
                  <a:pt x="14" y="18"/>
                </a:lnTo>
                <a:lnTo>
                  <a:pt x="13" y="16"/>
                </a:lnTo>
                <a:lnTo>
                  <a:pt x="12" y="13"/>
                </a:lnTo>
                <a:lnTo>
                  <a:pt x="11" y="10"/>
                </a:lnTo>
                <a:lnTo>
                  <a:pt x="9" y="8"/>
                </a:lnTo>
                <a:lnTo>
                  <a:pt x="8" y="5"/>
                </a:lnTo>
                <a:lnTo>
                  <a:pt x="6" y="2"/>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6" name="Freeform 121">
            <a:extLst>
              <a:ext uri="{FF2B5EF4-FFF2-40B4-BE49-F238E27FC236}">
                <a16:creationId xmlns:a16="http://schemas.microsoft.com/office/drawing/2014/main" id="{50899932-6E43-70B7-82D7-BFFB0B810C85}"/>
              </a:ext>
            </a:extLst>
          </p:cNvPr>
          <p:cNvSpPr>
            <a:spLocks/>
          </p:cNvSpPr>
          <p:nvPr/>
        </p:nvSpPr>
        <p:spPr bwMode="auto">
          <a:xfrm>
            <a:off x="7072313" y="3273425"/>
            <a:ext cx="26987" cy="26988"/>
          </a:xfrm>
          <a:custGeom>
            <a:avLst/>
            <a:gdLst>
              <a:gd name="T0" fmla="*/ 2147483646 w 17"/>
              <a:gd name="T1" fmla="*/ 2147483646 h 17"/>
              <a:gd name="T2" fmla="*/ 2147483646 w 17"/>
              <a:gd name="T3" fmla="*/ 0 h 17"/>
              <a:gd name="T4" fmla="*/ 2147483646 w 17"/>
              <a:gd name="T5" fmla="*/ 0 h 17"/>
              <a:gd name="T6" fmla="*/ 2147483646 w 17"/>
              <a:gd name="T7" fmla="*/ 2147483646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7" name="Freeform 122">
            <a:extLst>
              <a:ext uri="{FF2B5EF4-FFF2-40B4-BE49-F238E27FC236}">
                <a16:creationId xmlns:a16="http://schemas.microsoft.com/office/drawing/2014/main" id="{5B3C7553-7368-38CF-C203-5F24F8B8482C}"/>
              </a:ext>
            </a:extLst>
          </p:cNvPr>
          <p:cNvSpPr>
            <a:spLocks/>
          </p:cNvSpPr>
          <p:nvPr/>
        </p:nvSpPr>
        <p:spPr bwMode="auto">
          <a:xfrm>
            <a:off x="6989763" y="2752725"/>
            <a:ext cx="169862" cy="153988"/>
          </a:xfrm>
          <a:custGeom>
            <a:avLst/>
            <a:gdLst>
              <a:gd name="T0" fmla="*/ 2147483646 w 107"/>
              <a:gd name="T1" fmla="*/ 0 h 97"/>
              <a:gd name="T2" fmla="*/ 2147483646 w 107"/>
              <a:gd name="T3" fmla="*/ 2147483646 h 97"/>
              <a:gd name="T4" fmla="*/ 2147483646 w 107"/>
              <a:gd name="T5" fmla="*/ 2147483646 h 97"/>
              <a:gd name="T6" fmla="*/ 2147483646 w 107"/>
              <a:gd name="T7" fmla="*/ 2147483646 h 97"/>
              <a:gd name="T8" fmla="*/ 2147483646 w 107"/>
              <a:gd name="T9" fmla="*/ 2147483646 h 97"/>
              <a:gd name="T10" fmla="*/ 2147483646 w 107"/>
              <a:gd name="T11" fmla="*/ 2147483646 h 97"/>
              <a:gd name="T12" fmla="*/ 2147483646 w 107"/>
              <a:gd name="T13" fmla="*/ 2147483646 h 97"/>
              <a:gd name="T14" fmla="*/ 2147483646 w 107"/>
              <a:gd name="T15" fmla="*/ 2147483646 h 97"/>
              <a:gd name="T16" fmla="*/ 0 w 107"/>
              <a:gd name="T17" fmla="*/ 2147483646 h 97"/>
              <a:gd name="T18" fmla="*/ 2147483646 w 107"/>
              <a:gd name="T19" fmla="*/ 2147483646 h 97"/>
              <a:gd name="T20" fmla="*/ 2147483646 w 107"/>
              <a:gd name="T21" fmla="*/ 2147483646 h 97"/>
              <a:gd name="T22" fmla="*/ 2147483646 w 107"/>
              <a:gd name="T23" fmla="*/ 2147483646 h 97"/>
              <a:gd name="T24" fmla="*/ 2147483646 w 107"/>
              <a:gd name="T25" fmla="*/ 2147483646 h 97"/>
              <a:gd name="T26" fmla="*/ 2147483646 w 107"/>
              <a:gd name="T27" fmla="*/ 2147483646 h 97"/>
              <a:gd name="T28" fmla="*/ 2147483646 w 107"/>
              <a:gd name="T29" fmla="*/ 2147483646 h 97"/>
              <a:gd name="T30" fmla="*/ 2147483646 w 107"/>
              <a:gd name="T31" fmla="*/ 2147483646 h 97"/>
              <a:gd name="T32" fmla="*/ 2147483646 w 107"/>
              <a:gd name="T33" fmla="*/ 2147483646 h 97"/>
              <a:gd name="T34" fmla="*/ 2147483646 w 107"/>
              <a:gd name="T35" fmla="*/ 2147483646 h 97"/>
              <a:gd name="T36" fmla="*/ 2147483646 w 107"/>
              <a:gd name="T37" fmla="*/ 2147483646 h 97"/>
              <a:gd name="T38" fmla="*/ 2147483646 w 107"/>
              <a:gd name="T39" fmla="*/ 2147483646 h 97"/>
              <a:gd name="T40" fmla="*/ 2147483646 w 107"/>
              <a:gd name="T41" fmla="*/ 2147483646 h 97"/>
              <a:gd name="T42" fmla="*/ 2147483646 w 107"/>
              <a:gd name="T43" fmla="*/ 2147483646 h 97"/>
              <a:gd name="T44" fmla="*/ 2147483646 w 107"/>
              <a:gd name="T45" fmla="*/ 2147483646 h 97"/>
              <a:gd name="T46" fmla="*/ 2147483646 w 107"/>
              <a:gd name="T47" fmla="*/ 2147483646 h 97"/>
              <a:gd name="T48" fmla="*/ 2147483646 w 107"/>
              <a:gd name="T49" fmla="*/ 2147483646 h 97"/>
              <a:gd name="T50" fmla="*/ 2147483646 w 107"/>
              <a:gd name="T51" fmla="*/ 2147483646 h 97"/>
              <a:gd name="T52" fmla="*/ 2147483646 w 107"/>
              <a:gd name="T53" fmla="*/ 2147483646 h 97"/>
              <a:gd name="T54" fmla="*/ 2147483646 w 107"/>
              <a:gd name="T55" fmla="*/ 2147483646 h 97"/>
              <a:gd name="T56" fmla="*/ 2147483646 w 107"/>
              <a:gd name="T57" fmla="*/ 2147483646 h 97"/>
              <a:gd name="T58" fmla="*/ 2147483646 w 107"/>
              <a:gd name="T59" fmla="*/ 2147483646 h 97"/>
              <a:gd name="T60" fmla="*/ 2147483646 w 107"/>
              <a:gd name="T61" fmla="*/ 2147483646 h 97"/>
              <a:gd name="T62" fmla="*/ 2147483646 w 107"/>
              <a:gd name="T63" fmla="*/ 2147483646 h 97"/>
              <a:gd name="T64" fmla="*/ 2147483646 w 107"/>
              <a:gd name="T65" fmla="*/ 2147483646 h 97"/>
              <a:gd name="T66" fmla="*/ 2147483646 w 107"/>
              <a:gd name="T67" fmla="*/ 2147483646 h 97"/>
              <a:gd name="T68" fmla="*/ 2147483646 w 107"/>
              <a:gd name="T69" fmla="*/ 2147483646 h 97"/>
              <a:gd name="T70" fmla="*/ 2147483646 w 107"/>
              <a:gd name="T71" fmla="*/ 2147483646 h 97"/>
              <a:gd name="T72" fmla="*/ 2147483646 w 107"/>
              <a:gd name="T73" fmla="*/ 2147483646 h 97"/>
              <a:gd name="T74" fmla="*/ 2147483646 w 107"/>
              <a:gd name="T75" fmla="*/ 2147483646 h 97"/>
              <a:gd name="T76" fmla="*/ 2147483646 w 107"/>
              <a:gd name="T77" fmla="*/ 2147483646 h 97"/>
              <a:gd name="T78" fmla="*/ 2147483646 w 107"/>
              <a:gd name="T79" fmla="*/ 2147483646 h 97"/>
              <a:gd name="T80" fmla="*/ 2147483646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0" y="0"/>
                </a:move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8" name="Freeform 123">
            <a:extLst>
              <a:ext uri="{FF2B5EF4-FFF2-40B4-BE49-F238E27FC236}">
                <a16:creationId xmlns:a16="http://schemas.microsoft.com/office/drawing/2014/main" id="{7A025A42-05D7-6157-BF40-4563CA181F86}"/>
              </a:ext>
            </a:extLst>
          </p:cNvPr>
          <p:cNvSpPr>
            <a:spLocks/>
          </p:cNvSpPr>
          <p:nvPr/>
        </p:nvSpPr>
        <p:spPr bwMode="auto">
          <a:xfrm>
            <a:off x="6989763" y="2752725"/>
            <a:ext cx="169862" cy="153988"/>
          </a:xfrm>
          <a:custGeom>
            <a:avLst/>
            <a:gdLst>
              <a:gd name="T0" fmla="*/ 2147483646 w 107"/>
              <a:gd name="T1" fmla="*/ 0 h 97"/>
              <a:gd name="T2" fmla="*/ 2147483646 w 107"/>
              <a:gd name="T3" fmla="*/ 0 h 97"/>
              <a:gd name="T4" fmla="*/ 2147483646 w 107"/>
              <a:gd name="T5" fmla="*/ 2147483646 h 97"/>
              <a:gd name="T6" fmla="*/ 2147483646 w 107"/>
              <a:gd name="T7" fmla="*/ 2147483646 h 97"/>
              <a:gd name="T8" fmla="*/ 2147483646 w 107"/>
              <a:gd name="T9" fmla="*/ 2147483646 h 97"/>
              <a:gd name="T10" fmla="*/ 2147483646 w 107"/>
              <a:gd name="T11" fmla="*/ 2147483646 h 97"/>
              <a:gd name="T12" fmla="*/ 2147483646 w 107"/>
              <a:gd name="T13" fmla="*/ 2147483646 h 97"/>
              <a:gd name="T14" fmla="*/ 2147483646 w 107"/>
              <a:gd name="T15" fmla="*/ 2147483646 h 97"/>
              <a:gd name="T16" fmla="*/ 2147483646 w 107"/>
              <a:gd name="T17" fmla="*/ 2147483646 h 97"/>
              <a:gd name="T18" fmla="*/ 0 w 107"/>
              <a:gd name="T19" fmla="*/ 2147483646 h 97"/>
              <a:gd name="T20" fmla="*/ 2147483646 w 107"/>
              <a:gd name="T21" fmla="*/ 2147483646 h 97"/>
              <a:gd name="T22" fmla="*/ 2147483646 w 107"/>
              <a:gd name="T23" fmla="*/ 2147483646 h 97"/>
              <a:gd name="T24" fmla="*/ 2147483646 w 107"/>
              <a:gd name="T25" fmla="*/ 2147483646 h 97"/>
              <a:gd name="T26" fmla="*/ 2147483646 w 107"/>
              <a:gd name="T27" fmla="*/ 2147483646 h 97"/>
              <a:gd name="T28" fmla="*/ 2147483646 w 107"/>
              <a:gd name="T29" fmla="*/ 2147483646 h 97"/>
              <a:gd name="T30" fmla="*/ 2147483646 w 107"/>
              <a:gd name="T31" fmla="*/ 2147483646 h 97"/>
              <a:gd name="T32" fmla="*/ 2147483646 w 107"/>
              <a:gd name="T33" fmla="*/ 2147483646 h 97"/>
              <a:gd name="T34" fmla="*/ 2147483646 w 107"/>
              <a:gd name="T35" fmla="*/ 2147483646 h 97"/>
              <a:gd name="T36" fmla="*/ 2147483646 w 107"/>
              <a:gd name="T37" fmla="*/ 2147483646 h 97"/>
              <a:gd name="T38" fmla="*/ 2147483646 w 107"/>
              <a:gd name="T39" fmla="*/ 2147483646 h 97"/>
              <a:gd name="T40" fmla="*/ 2147483646 w 107"/>
              <a:gd name="T41" fmla="*/ 2147483646 h 97"/>
              <a:gd name="T42" fmla="*/ 2147483646 w 107"/>
              <a:gd name="T43" fmla="*/ 2147483646 h 97"/>
              <a:gd name="T44" fmla="*/ 2147483646 w 107"/>
              <a:gd name="T45" fmla="*/ 2147483646 h 97"/>
              <a:gd name="T46" fmla="*/ 2147483646 w 107"/>
              <a:gd name="T47" fmla="*/ 2147483646 h 97"/>
              <a:gd name="T48" fmla="*/ 2147483646 w 107"/>
              <a:gd name="T49" fmla="*/ 2147483646 h 97"/>
              <a:gd name="T50" fmla="*/ 2147483646 w 107"/>
              <a:gd name="T51" fmla="*/ 2147483646 h 97"/>
              <a:gd name="T52" fmla="*/ 2147483646 w 107"/>
              <a:gd name="T53" fmla="*/ 2147483646 h 97"/>
              <a:gd name="T54" fmla="*/ 2147483646 w 107"/>
              <a:gd name="T55" fmla="*/ 2147483646 h 97"/>
              <a:gd name="T56" fmla="*/ 2147483646 w 107"/>
              <a:gd name="T57" fmla="*/ 2147483646 h 97"/>
              <a:gd name="T58" fmla="*/ 2147483646 w 107"/>
              <a:gd name="T59" fmla="*/ 2147483646 h 97"/>
              <a:gd name="T60" fmla="*/ 2147483646 w 107"/>
              <a:gd name="T61" fmla="*/ 2147483646 h 97"/>
              <a:gd name="T62" fmla="*/ 2147483646 w 107"/>
              <a:gd name="T63" fmla="*/ 2147483646 h 97"/>
              <a:gd name="T64" fmla="*/ 2147483646 w 107"/>
              <a:gd name="T65" fmla="*/ 2147483646 h 97"/>
              <a:gd name="T66" fmla="*/ 2147483646 w 107"/>
              <a:gd name="T67" fmla="*/ 2147483646 h 97"/>
              <a:gd name="T68" fmla="*/ 2147483646 w 107"/>
              <a:gd name="T69" fmla="*/ 2147483646 h 97"/>
              <a:gd name="T70" fmla="*/ 2147483646 w 107"/>
              <a:gd name="T71" fmla="*/ 2147483646 h 97"/>
              <a:gd name="T72" fmla="*/ 2147483646 w 107"/>
              <a:gd name="T73" fmla="*/ 2147483646 h 97"/>
              <a:gd name="T74" fmla="*/ 2147483646 w 107"/>
              <a:gd name="T75" fmla="*/ 2147483646 h 97"/>
              <a:gd name="T76" fmla="*/ 2147483646 w 107"/>
              <a:gd name="T77" fmla="*/ 2147483646 h 97"/>
              <a:gd name="T78" fmla="*/ 2147483646 w 107"/>
              <a:gd name="T79" fmla="*/ 2147483646 h 97"/>
              <a:gd name="T80" fmla="*/ 2147483646 w 107"/>
              <a:gd name="T81" fmla="*/ 2147483646 h 97"/>
              <a:gd name="T82" fmla="*/ 2147483646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0" y="0"/>
                </a:moveTo>
                <a:lnTo>
                  <a:pt x="50" y="0"/>
                </a:ln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89" name="Freeform 124">
            <a:extLst>
              <a:ext uri="{FF2B5EF4-FFF2-40B4-BE49-F238E27FC236}">
                <a16:creationId xmlns:a16="http://schemas.microsoft.com/office/drawing/2014/main" id="{12DC71CD-6152-71DC-A20C-C1194F84A338}"/>
              </a:ext>
            </a:extLst>
          </p:cNvPr>
          <p:cNvSpPr>
            <a:spLocks/>
          </p:cNvSpPr>
          <p:nvPr/>
        </p:nvSpPr>
        <p:spPr bwMode="auto">
          <a:xfrm>
            <a:off x="6218238" y="2566988"/>
            <a:ext cx="330200" cy="166687"/>
          </a:xfrm>
          <a:custGeom>
            <a:avLst/>
            <a:gdLst>
              <a:gd name="T0" fmla="*/ 0 w 208"/>
              <a:gd name="T1" fmla="*/ 2147483646 h 105"/>
              <a:gd name="T2" fmla="*/ 0 w 208"/>
              <a:gd name="T3" fmla="*/ 2147483646 h 105"/>
              <a:gd name="T4" fmla="*/ 2147483646 w 208"/>
              <a:gd name="T5" fmla="*/ 2147483646 h 105"/>
              <a:gd name="T6" fmla="*/ 2147483646 w 208"/>
              <a:gd name="T7" fmla="*/ 2147483646 h 105"/>
              <a:gd name="T8" fmla="*/ 2147483646 w 208"/>
              <a:gd name="T9" fmla="*/ 2147483646 h 105"/>
              <a:gd name="T10" fmla="*/ 2147483646 w 208"/>
              <a:gd name="T11" fmla="*/ 2147483646 h 105"/>
              <a:gd name="T12" fmla="*/ 2147483646 w 208"/>
              <a:gd name="T13" fmla="*/ 2147483646 h 105"/>
              <a:gd name="T14" fmla="*/ 2147483646 w 208"/>
              <a:gd name="T15" fmla="*/ 2147483646 h 105"/>
              <a:gd name="T16" fmla="*/ 2147483646 w 208"/>
              <a:gd name="T17" fmla="*/ 2147483646 h 105"/>
              <a:gd name="T18" fmla="*/ 2147483646 w 208"/>
              <a:gd name="T19" fmla="*/ 2147483646 h 105"/>
              <a:gd name="T20" fmla="*/ 2147483646 w 208"/>
              <a:gd name="T21" fmla="*/ 2147483646 h 105"/>
              <a:gd name="T22" fmla="*/ 2147483646 w 208"/>
              <a:gd name="T23" fmla="*/ 2147483646 h 105"/>
              <a:gd name="T24" fmla="*/ 2147483646 w 208"/>
              <a:gd name="T25" fmla="*/ 2147483646 h 105"/>
              <a:gd name="T26" fmla="*/ 2147483646 w 208"/>
              <a:gd name="T27" fmla="*/ 2147483646 h 105"/>
              <a:gd name="T28" fmla="*/ 2147483646 w 208"/>
              <a:gd name="T29" fmla="*/ 2147483646 h 105"/>
              <a:gd name="T30" fmla="*/ 2147483646 w 208"/>
              <a:gd name="T31" fmla="*/ 2147483646 h 105"/>
              <a:gd name="T32" fmla="*/ 2147483646 w 208"/>
              <a:gd name="T33" fmla="*/ 2147483646 h 105"/>
              <a:gd name="T34" fmla="*/ 2147483646 w 208"/>
              <a:gd name="T35" fmla="*/ 2147483646 h 105"/>
              <a:gd name="T36" fmla="*/ 2147483646 w 208"/>
              <a:gd name="T37" fmla="*/ 2147483646 h 105"/>
              <a:gd name="T38" fmla="*/ 2147483646 w 208"/>
              <a:gd name="T39" fmla="*/ 2147483646 h 105"/>
              <a:gd name="T40" fmla="*/ 2147483646 w 208"/>
              <a:gd name="T41" fmla="*/ 2147483646 h 105"/>
              <a:gd name="T42" fmla="*/ 2147483646 w 208"/>
              <a:gd name="T43" fmla="*/ 2147483646 h 105"/>
              <a:gd name="T44" fmla="*/ 2147483646 w 208"/>
              <a:gd name="T45" fmla="*/ 2147483646 h 105"/>
              <a:gd name="T46" fmla="*/ 2147483646 w 208"/>
              <a:gd name="T47" fmla="*/ 2147483646 h 105"/>
              <a:gd name="T48" fmla="*/ 2147483646 w 208"/>
              <a:gd name="T49" fmla="*/ 2147483646 h 105"/>
              <a:gd name="T50" fmla="*/ 2147483646 w 208"/>
              <a:gd name="T51" fmla="*/ 2147483646 h 105"/>
              <a:gd name="T52" fmla="*/ 2147483646 w 208"/>
              <a:gd name="T53" fmla="*/ 2147483646 h 105"/>
              <a:gd name="T54" fmla="*/ 2147483646 w 208"/>
              <a:gd name="T55" fmla="*/ 2147483646 h 105"/>
              <a:gd name="T56" fmla="*/ 2147483646 w 208"/>
              <a:gd name="T57" fmla="*/ 2147483646 h 105"/>
              <a:gd name="T58" fmla="*/ 2147483646 w 208"/>
              <a:gd name="T59" fmla="*/ 2147483646 h 105"/>
              <a:gd name="T60" fmla="*/ 2147483646 w 208"/>
              <a:gd name="T61" fmla="*/ 2147483646 h 105"/>
              <a:gd name="T62" fmla="*/ 2147483646 w 208"/>
              <a:gd name="T63" fmla="*/ 2147483646 h 105"/>
              <a:gd name="T64" fmla="*/ 2147483646 w 208"/>
              <a:gd name="T65" fmla="*/ 2147483646 h 105"/>
              <a:gd name="T66" fmla="*/ 2147483646 w 208"/>
              <a:gd name="T67" fmla="*/ 2147483646 h 105"/>
              <a:gd name="T68" fmla="*/ 2147483646 w 208"/>
              <a:gd name="T69" fmla="*/ 2147483646 h 105"/>
              <a:gd name="T70" fmla="*/ 2147483646 w 208"/>
              <a:gd name="T71" fmla="*/ 2147483646 h 105"/>
              <a:gd name="T72" fmla="*/ 2147483646 w 208"/>
              <a:gd name="T73" fmla="*/ 2147483646 h 105"/>
              <a:gd name="T74" fmla="*/ 2147483646 w 208"/>
              <a:gd name="T75" fmla="*/ 2147483646 h 105"/>
              <a:gd name="T76" fmla="*/ 2147483646 w 208"/>
              <a:gd name="T77" fmla="*/ 2147483646 h 105"/>
              <a:gd name="T78" fmla="*/ 2147483646 w 208"/>
              <a:gd name="T79" fmla="*/ 2147483646 h 105"/>
              <a:gd name="T80" fmla="*/ 2147483646 w 208"/>
              <a:gd name="T81" fmla="*/ 2147483646 h 105"/>
              <a:gd name="T82" fmla="*/ 2147483646 w 208"/>
              <a:gd name="T83" fmla="*/ 0 h 10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8" h="105">
                <a:moveTo>
                  <a:pt x="0" y="73"/>
                </a:moveTo>
                <a:lnTo>
                  <a:pt x="0" y="73"/>
                </a:lnTo>
                <a:lnTo>
                  <a:pt x="13" y="74"/>
                </a:lnTo>
                <a:lnTo>
                  <a:pt x="25" y="76"/>
                </a:lnTo>
                <a:lnTo>
                  <a:pt x="38" y="79"/>
                </a:lnTo>
                <a:lnTo>
                  <a:pt x="50" y="81"/>
                </a:lnTo>
                <a:lnTo>
                  <a:pt x="63" y="84"/>
                </a:lnTo>
                <a:lnTo>
                  <a:pt x="75" y="88"/>
                </a:lnTo>
                <a:lnTo>
                  <a:pt x="87" y="91"/>
                </a:lnTo>
                <a:lnTo>
                  <a:pt x="99" y="93"/>
                </a:lnTo>
                <a:lnTo>
                  <a:pt x="112" y="96"/>
                </a:lnTo>
                <a:lnTo>
                  <a:pt x="124" y="99"/>
                </a:lnTo>
                <a:lnTo>
                  <a:pt x="137" y="101"/>
                </a:lnTo>
                <a:lnTo>
                  <a:pt x="150" y="103"/>
                </a:lnTo>
                <a:lnTo>
                  <a:pt x="163" y="103"/>
                </a:lnTo>
                <a:lnTo>
                  <a:pt x="175" y="104"/>
                </a:lnTo>
                <a:lnTo>
                  <a:pt x="189" y="103"/>
                </a:lnTo>
                <a:lnTo>
                  <a:pt x="202" y="102"/>
                </a:lnTo>
                <a:lnTo>
                  <a:pt x="205" y="101"/>
                </a:lnTo>
                <a:lnTo>
                  <a:pt x="206" y="99"/>
                </a:lnTo>
                <a:lnTo>
                  <a:pt x="207" y="97"/>
                </a:lnTo>
                <a:lnTo>
                  <a:pt x="207" y="95"/>
                </a:lnTo>
                <a:lnTo>
                  <a:pt x="207" y="93"/>
                </a:lnTo>
                <a:lnTo>
                  <a:pt x="207" y="90"/>
                </a:lnTo>
                <a:lnTo>
                  <a:pt x="206" y="87"/>
                </a:lnTo>
                <a:lnTo>
                  <a:pt x="205" y="84"/>
                </a:lnTo>
                <a:lnTo>
                  <a:pt x="203" y="80"/>
                </a:lnTo>
                <a:lnTo>
                  <a:pt x="200" y="75"/>
                </a:lnTo>
                <a:lnTo>
                  <a:pt x="198" y="70"/>
                </a:lnTo>
                <a:lnTo>
                  <a:pt x="195" y="65"/>
                </a:lnTo>
                <a:lnTo>
                  <a:pt x="193" y="60"/>
                </a:lnTo>
                <a:lnTo>
                  <a:pt x="191" y="55"/>
                </a:lnTo>
                <a:lnTo>
                  <a:pt x="189" y="49"/>
                </a:lnTo>
                <a:lnTo>
                  <a:pt x="187" y="44"/>
                </a:lnTo>
                <a:lnTo>
                  <a:pt x="185" y="39"/>
                </a:lnTo>
                <a:lnTo>
                  <a:pt x="182" y="34"/>
                </a:lnTo>
                <a:lnTo>
                  <a:pt x="180" y="28"/>
                </a:lnTo>
                <a:lnTo>
                  <a:pt x="178" y="22"/>
                </a:lnTo>
                <a:lnTo>
                  <a:pt x="176" y="17"/>
                </a:lnTo>
                <a:lnTo>
                  <a:pt x="173" y="12"/>
                </a:lnTo>
                <a:lnTo>
                  <a:pt x="172" y="6"/>
                </a:lnTo>
                <a:lnTo>
                  <a:pt x="16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0" name="Freeform 125">
            <a:extLst>
              <a:ext uri="{FF2B5EF4-FFF2-40B4-BE49-F238E27FC236}">
                <a16:creationId xmlns:a16="http://schemas.microsoft.com/office/drawing/2014/main" id="{BFECEBDE-D892-C697-F000-7CCA48ACEA73}"/>
              </a:ext>
            </a:extLst>
          </p:cNvPr>
          <p:cNvSpPr>
            <a:spLocks/>
          </p:cNvSpPr>
          <p:nvPr/>
        </p:nvSpPr>
        <p:spPr bwMode="auto">
          <a:xfrm>
            <a:off x="6734175" y="2525713"/>
            <a:ext cx="320675" cy="211137"/>
          </a:xfrm>
          <a:custGeom>
            <a:avLst/>
            <a:gdLst>
              <a:gd name="T0" fmla="*/ 2147483646 w 202"/>
              <a:gd name="T1" fmla="*/ 0 h 133"/>
              <a:gd name="T2" fmla="*/ 2147483646 w 202"/>
              <a:gd name="T3" fmla="*/ 0 h 133"/>
              <a:gd name="T4" fmla="*/ 2147483646 w 202"/>
              <a:gd name="T5" fmla="*/ 2147483646 h 133"/>
              <a:gd name="T6" fmla="*/ 2147483646 w 202"/>
              <a:gd name="T7" fmla="*/ 2147483646 h 133"/>
              <a:gd name="T8" fmla="*/ 2147483646 w 202"/>
              <a:gd name="T9" fmla="*/ 2147483646 h 133"/>
              <a:gd name="T10" fmla="*/ 2147483646 w 202"/>
              <a:gd name="T11" fmla="*/ 2147483646 h 133"/>
              <a:gd name="T12" fmla="*/ 2147483646 w 202"/>
              <a:gd name="T13" fmla="*/ 2147483646 h 133"/>
              <a:gd name="T14" fmla="*/ 2147483646 w 202"/>
              <a:gd name="T15" fmla="*/ 2147483646 h 133"/>
              <a:gd name="T16" fmla="*/ 2147483646 w 202"/>
              <a:gd name="T17" fmla="*/ 2147483646 h 133"/>
              <a:gd name="T18" fmla="*/ 2147483646 w 202"/>
              <a:gd name="T19" fmla="*/ 2147483646 h 133"/>
              <a:gd name="T20" fmla="*/ 2147483646 w 202"/>
              <a:gd name="T21" fmla="*/ 2147483646 h 133"/>
              <a:gd name="T22" fmla="*/ 2147483646 w 202"/>
              <a:gd name="T23" fmla="*/ 2147483646 h 133"/>
              <a:gd name="T24" fmla="*/ 2147483646 w 202"/>
              <a:gd name="T25" fmla="*/ 2147483646 h 133"/>
              <a:gd name="T26" fmla="*/ 2147483646 w 202"/>
              <a:gd name="T27" fmla="*/ 2147483646 h 133"/>
              <a:gd name="T28" fmla="*/ 2147483646 w 202"/>
              <a:gd name="T29" fmla="*/ 2147483646 h 133"/>
              <a:gd name="T30" fmla="*/ 2147483646 w 202"/>
              <a:gd name="T31" fmla="*/ 2147483646 h 133"/>
              <a:gd name="T32" fmla="*/ 2147483646 w 202"/>
              <a:gd name="T33" fmla="*/ 2147483646 h 133"/>
              <a:gd name="T34" fmla="*/ 2147483646 w 202"/>
              <a:gd name="T35" fmla="*/ 2147483646 h 133"/>
              <a:gd name="T36" fmla="*/ 0 w 202"/>
              <a:gd name="T37" fmla="*/ 2147483646 h 133"/>
              <a:gd name="T38" fmla="*/ 2147483646 w 202"/>
              <a:gd name="T39" fmla="*/ 2147483646 h 133"/>
              <a:gd name="T40" fmla="*/ 2147483646 w 202"/>
              <a:gd name="T41" fmla="*/ 2147483646 h 133"/>
              <a:gd name="T42" fmla="*/ 2147483646 w 202"/>
              <a:gd name="T43" fmla="*/ 2147483646 h 133"/>
              <a:gd name="T44" fmla="*/ 2147483646 w 202"/>
              <a:gd name="T45" fmla="*/ 2147483646 h 133"/>
              <a:gd name="T46" fmla="*/ 2147483646 w 202"/>
              <a:gd name="T47" fmla="*/ 2147483646 h 133"/>
              <a:gd name="T48" fmla="*/ 2147483646 w 202"/>
              <a:gd name="T49" fmla="*/ 2147483646 h 133"/>
              <a:gd name="T50" fmla="*/ 2147483646 w 202"/>
              <a:gd name="T51" fmla="*/ 2147483646 h 133"/>
              <a:gd name="T52" fmla="*/ 2147483646 w 202"/>
              <a:gd name="T53" fmla="*/ 2147483646 h 133"/>
              <a:gd name="T54" fmla="*/ 2147483646 w 202"/>
              <a:gd name="T55" fmla="*/ 2147483646 h 133"/>
              <a:gd name="T56" fmla="*/ 2147483646 w 202"/>
              <a:gd name="T57" fmla="*/ 2147483646 h 133"/>
              <a:gd name="T58" fmla="*/ 2147483646 w 202"/>
              <a:gd name="T59" fmla="*/ 2147483646 h 133"/>
              <a:gd name="T60" fmla="*/ 2147483646 w 202"/>
              <a:gd name="T61" fmla="*/ 2147483646 h 133"/>
              <a:gd name="T62" fmla="*/ 2147483646 w 202"/>
              <a:gd name="T63" fmla="*/ 2147483646 h 133"/>
              <a:gd name="T64" fmla="*/ 2147483646 w 202"/>
              <a:gd name="T65" fmla="*/ 2147483646 h 133"/>
              <a:gd name="T66" fmla="*/ 2147483646 w 202"/>
              <a:gd name="T67" fmla="*/ 2147483646 h 133"/>
              <a:gd name="T68" fmla="*/ 2147483646 w 202"/>
              <a:gd name="T69" fmla="*/ 2147483646 h 133"/>
              <a:gd name="T70" fmla="*/ 2147483646 w 202"/>
              <a:gd name="T71" fmla="*/ 2147483646 h 133"/>
              <a:gd name="T72" fmla="*/ 2147483646 w 202"/>
              <a:gd name="T73" fmla="*/ 2147483646 h 133"/>
              <a:gd name="T74" fmla="*/ 2147483646 w 202"/>
              <a:gd name="T75" fmla="*/ 2147483646 h 133"/>
              <a:gd name="T76" fmla="*/ 2147483646 w 202"/>
              <a:gd name="T77" fmla="*/ 2147483646 h 133"/>
              <a:gd name="T78" fmla="*/ 2147483646 w 202"/>
              <a:gd name="T79" fmla="*/ 2147483646 h 133"/>
              <a:gd name="T80" fmla="*/ 2147483646 w 202"/>
              <a:gd name="T81" fmla="*/ 2147483646 h 133"/>
              <a:gd name="T82" fmla="*/ 2147483646 w 202"/>
              <a:gd name="T83" fmla="*/ 2147483646 h 1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2" h="133">
                <a:moveTo>
                  <a:pt x="33" y="0"/>
                </a:moveTo>
                <a:lnTo>
                  <a:pt x="33" y="0"/>
                </a:lnTo>
                <a:lnTo>
                  <a:pt x="32" y="5"/>
                </a:lnTo>
                <a:lnTo>
                  <a:pt x="31" y="11"/>
                </a:lnTo>
                <a:lnTo>
                  <a:pt x="30" y="16"/>
                </a:lnTo>
                <a:lnTo>
                  <a:pt x="29" y="22"/>
                </a:lnTo>
                <a:lnTo>
                  <a:pt x="27" y="27"/>
                </a:lnTo>
                <a:lnTo>
                  <a:pt x="24" y="34"/>
                </a:lnTo>
                <a:lnTo>
                  <a:pt x="22" y="39"/>
                </a:lnTo>
                <a:lnTo>
                  <a:pt x="20" y="45"/>
                </a:lnTo>
                <a:lnTo>
                  <a:pt x="17" y="51"/>
                </a:lnTo>
                <a:lnTo>
                  <a:pt x="15" y="58"/>
                </a:lnTo>
                <a:lnTo>
                  <a:pt x="12" y="63"/>
                </a:lnTo>
                <a:lnTo>
                  <a:pt x="10" y="70"/>
                </a:lnTo>
                <a:lnTo>
                  <a:pt x="7" y="76"/>
                </a:lnTo>
                <a:lnTo>
                  <a:pt x="5" y="82"/>
                </a:lnTo>
                <a:lnTo>
                  <a:pt x="4" y="88"/>
                </a:lnTo>
                <a:lnTo>
                  <a:pt x="2" y="95"/>
                </a:lnTo>
                <a:lnTo>
                  <a:pt x="0" y="105"/>
                </a:lnTo>
                <a:lnTo>
                  <a:pt x="1" y="114"/>
                </a:lnTo>
                <a:lnTo>
                  <a:pt x="4" y="121"/>
                </a:lnTo>
                <a:lnTo>
                  <a:pt x="9" y="126"/>
                </a:lnTo>
                <a:lnTo>
                  <a:pt x="15" y="129"/>
                </a:lnTo>
                <a:lnTo>
                  <a:pt x="23" y="131"/>
                </a:lnTo>
                <a:lnTo>
                  <a:pt x="31" y="132"/>
                </a:lnTo>
                <a:lnTo>
                  <a:pt x="41" y="132"/>
                </a:lnTo>
                <a:lnTo>
                  <a:pt x="51" y="131"/>
                </a:lnTo>
                <a:lnTo>
                  <a:pt x="61" y="130"/>
                </a:lnTo>
                <a:lnTo>
                  <a:pt x="71" y="129"/>
                </a:lnTo>
                <a:lnTo>
                  <a:pt x="81" y="128"/>
                </a:lnTo>
                <a:lnTo>
                  <a:pt x="91" y="127"/>
                </a:lnTo>
                <a:lnTo>
                  <a:pt x="102" y="125"/>
                </a:lnTo>
                <a:lnTo>
                  <a:pt x="112" y="123"/>
                </a:lnTo>
                <a:lnTo>
                  <a:pt x="122" y="122"/>
                </a:lnTo>
                <a:lnTo>
                  <a:pt x="132" y="120"/>
                </a:lnTo>
                <a:lnTo>
                  <a:pt x="142" y="117"/>
                </a:lnTo>
                <a:lnTo>
                  <a:pt x="152" y="116"/>
                </a:lnTo>
                <a:lnTo>
                  <a:pt x="162" y="113"/>
                </a:lnTo>
                <a:lnTo>
                  <a:pt x="172" y="110"/>
                </a:lnTo>
                <a:lnTo>
                  <a:pt x="181" y="108"/>
                </a:lnTo>
                <a:lnTo>
                  <a:pt x="191" y="105"/>
                </a:lnTo>
                <a:lnTo>
                  <a:pt x="201" y="1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1" name="Freeform 126">
            <a:extLst>
              <a:ext uri="{FF2B5EF4-FFF2-40B4-BE49-F238E27FC236}">
                <a16:creationId xmlns:a16="http://schemas.microsoft.com/office/drawing/2014/main" id="{F79FE937-326C-1F46-DCA9-65BDFA83B427}"/>
              </a:ext>
            </a:extLst>
          </p:cNvPr>
          <p:cNvSpPr>
            <a:spLocks/>
          </p:cNvSpPr>
          <p:nvPr/>
        </p:nvSpPr>
        <p:spPr bwMode="auto">
          <a:xfrm>
            <a:off x="6523038" y="2492375"/>
            <a:ext cx="112712" cy="260350"/>
          </a:xfrm>
          <a:custGeom>
            <a:avLst/>
            <a:gdLst>
              <a:gd name="T0" fmla="*/ 0 w 71"/>
              <a:gd name="T1" fmla="*/ 0 h 164"/>
              <a:gd name="T2" fmla="*/ 0 w 71"/>
              <a:gd name="T3" fmla="*/ 0 h 164"/>
              <a:gd name="T4" fmla="*/ 2147483646 w 71"/>
              <a:gd name="T5" fmla="*/ 2147483646 h 164"/>
              <a:gd name="T6" fmla="*/ 2147483646 w 71"/>
              <a:gd name="T7" fmla="*/ 2147483646 h 164"/>
              <a:gd name="T8" fmla="*/ 2147483646 w 71"/>
              <a:gd name="T9" fmla="*/ 2147483646 h 164"/>
              <a:gd name="T10" fmla="*/ 2147483646 w 71"/>
              <a:gd name="T11" fmla="*/ 2147483646 h 164"/>
              <a:gd name="T12" fmla="*/ 2147483646 w 71"/>
              <a:gd name="T13" fmla="*/ 2147483646 h 164"/>
              <a:gd name="T14" fmla="*/ 2147483646 w 71"/>
              <a:gd name="T15" fmla="*/ 2147483646 h 164"/>
              <a:gd name="T16" fmla="*/ 2147483646 w 71"/>
              <a:gd name="T17" fmla="*/ 2147483646 h 164"/>
              <a:gd name="T18" fmla="*/ 2147483646 w 71"/>
              <a:gd name="T19" fmla="*/ 2147483646 h 164"/>
              <a:gd name="T20" fmla="*/ 2147483646 w 71"/>
              <a:gd name="T21" fmla="*/ 2147483646 h 164"/>
              <a:gd name="T22" fmla="*/ 2147483646 w 71"/>
              <a:gd name="T23" fmla="*/ 2147483646 h 164"/>
              <a:gd name="T24" fmla="*/ 2147483646 w 71"/>
              <a:gd name="T25" fmla="*/ 2147483646 h 164"/>
              <a:gd name="T26" fmla="*/ 2147483646 w 71"/>
              <a:gd name="T27" fmla="*/ 2147483646 h 164"/>
              <a:gd name="T28" fmla="*/ 2147483646 w 71"/>
              <a:gd name="T29" fmla="*/ 2147483646 h 164"/>
              <a:gd name="T30" fmla="*/ 2147483646 w 71"/>
              <a:gd name="T31" fmla="*/ 2147483646 h 164"/>
              <a:gd name="T32" fmla="*/ 2147483646 w 71"/>
              <a:gd name="T33" fmla="*/ 2147483646 h 164"/>
              <a:gd name="T34" fmla="*/ 2147483646 w 71"/>
              <a:gd name="T35" fmla="*/ 2147483646 h 1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164">
                <a:moveTo>
                  <a:pt x="0" y="0"/>
                </a:moveTo>
                <a:lnTo>
                  <a:pt x="0" y="0"/>
                </a:lnTo>
                <a:lnTo>
                  <a:pt x="5" y="8"/>
                </a:lnTo>
                <a:lnTo>
                  <a:pt x="9" y="17"/>
                </a:lnTo>
                <a:lnTo>
                  <a:pt x="12" y="28"/>
                </a:lnTo>
                <a:lnTo>
                  <a:pt x="15" y="41"/>
                </a:lnTo>
                <a:lnTo>
                  <a:pt x="17" y="54"/>
                </a:lnTo>
                <a:lnTo>
                  <a:pt x="20" y="67"/>
                </a:lnTo>
                <a:lnTo>
                  <a:pt x="22" y="81"/>
                </a:lnTo>
                <a:lnTo>
                  <a:pt x="24" y="94"/>
                </a:lnTo>
                <a:lnTo>
                  <a:pt x="27" y="108"/>
                </a:lnTo>
                <a:lnTo>
                  <a:pt x="30" y="120"/>
                </a:lnTo>
                <a:lnTo>
                  <a:pt x="35" y="132"/>
                </a:lnTo>
                <a:lnTo>
                  <a:pt x="40" y="142"/>
                </a:lnTo>
                <a:lnTo>
                  <a:pt x="45" y="150"/>
                </a:lnTo>
                <a:lnTo>
                  <a:pt x="52" y="157"/>
                </a:lnTo>
                <a:lnTo>
                  <a:pt x="61" y="162"/>
                </a:lnTo>
                <a:lnTo>
                  <a:pt x="70" y="1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2" name="Freeform 127">
            <a:extLst>
              <a:ext uri="{FF2B5EF4-FFF2-40B4-BE49-F238E27FC236}">
                <a16:creationId xmlns:a16="http://schemas.microsoft.com/office/drawing/2014/main" id="{ED022FF1-96DF-3C64-E691-97A63789D33C}"/>
              </a:ext>
            </a:extLst>
          </p:cNvPr>
          <p:cNvSpPr>
            <a:spLocks/>
          </p:cNvSpPr>
          <p:nvPr/>
        </p:nvSpPr>
        <p:spPr bwMode="auto">
          <a:xfrm>
            <a:off x="6197600" y="3368675"/>
            <a:ext cx="112713" cy="79375"/>
          </a:xfrm>
          <a:custGeom>
            <a:avLst/>
            <a:gdLst>
              <a:gd name="T0" fmla="*/ 0 w 71"/>
              <a:gd name="T1" fmla="*/ 2147483646 h 50"/>
              <a:gd name="T2" fmla="*/ 2147483646 w 71"/>
              <a:gd name="T3" fmla="*/ 2147483646 h 50"/>
              <a:gd name="T4" fmla="*/ 2147483646 w 71"/>
              <a:gd name="T5" fmla="*/ 2147483646 h 50"/>
              <a:gd name="T6" fmla="*/ 2147483646 w 71"/>
              <a:gd name="T7" fmla="*/ 2147483646 h 50"/>
              <a:gd name="T8" fmla="*/ 2147483646 w 71"/>
              <a:gd name="T9" fmla="*/ 2147483646 h 50"/>
              <a:gd name="T10" fmla="*/ 2147483646 w 71"/>
              <a:gd name="T11" fmla="*/ 2147483646 h 50"/>
              <a:gd name="T12" fmla="*/ 2147483646 w 71"/>
              <a:gd name="T13" fmla="*/ 2147483646 h 50"/>
              <a:gd name="T14" fmla="*/ 2147483646 w 71"/>
              <a:gd name="T15" fmla="*/ 0 h 50"/>
              <a:gd name="T16" fmla="*/ 2147483646 w 71"/>
              <a:gd name="T17" fmla="*/ 2147483646 h 50"/>
              <a:gd name="T18" fmla="*/ 2147483646 w 71"/>
              <a:gd name="T19" fmla="*/ 2147483646 h 50"/>
              <a:gd name="T20" fmla="*/ 2147483646 w 71"/>
              <a:gd name="T21" fmla="*/ 2147483646 h 50"/>
              <a:gd name="T22" fmla="*/ 2147483646 w 71"/>
              <a:gd name="T23" fmla="*/ 2147483646 h 50"/>
              <a:gd name="T24" fmla="*/ 2147483646 w 71"/>
              <a:gd name="T25" fmla="*/ 2147483646 h 50"/>
              <a:gd name="T26" fmla="*/ 2147483646 w 71"/>
              <a:gd name="T27" fmla="*/ 2147483646 h 50"/>
              <a:gd name="T28" fmla="*/ 2147483646 w 71"/>
              <a:gd name="T29" fmla="*/ 2147483646 h 50"/>
              <a:gd name="T30" fmla="*/ 2147483646 w 71"/>
              <a:gd name="T31" fmla="*/ 2147483646 h 50"/>
              <a:gd name="T32" fmla="*/ 2147483646 w 71"/>
              <a:gd name="T33" fmla="*/ 2147483646 h 50"/>
              <a:gd name="T34" fmla="*/ 2147483646 w 71"/>
              <a:gd name="T35" fmla="*/ 2147483646 h 50"/>
              <a:gd name="T36" fmla="*/ 2147483646 w 71"/>
              <a:gd name="T37" fmla="*/ 2147483646 h 50"/>
              <a:gd name="T38" fmla="*/ 2147483646 w 71"/>
              <a:gd name="T39" fmla="*/ 2147483646 h 50"/>
              <a:gd name="T40" fmla="*/ 2147483646 w 71"/>
              <a:gd name="T41" fmla="*/ 2147483646 h 50"/>
              <a:gd name="T42" fmla="*/ 2147483646 w 71"/>
              <a:gd name="T43" fmla="*/ 2147483646 h 50"/>
              <a:gd name="T44" fmla="*/ 2147483646 w 71"/>
              <a:gd name="T45" fmla="*/ 2147483646 h 50"/>
              <a:gd name="T46" fmla="*/ 2147483646 w 71"/>
              <a:gd name="T47" fmla="*/ 2147483646 h 50"/>
              <a:gd name="T48" fmla="*/ 2147483646 w 71"/>
              <a:gd name="T49" fmla="*/ 2147483646 h 50"/>
              <a:gd name="T50" fmla="*/ 2147483646 w 71"/>
              <a:gd name="T51" fmla="*/ 2147483646 h 50"/>
              <a:gd name="T52" fmla="*/ 2147483646 w 71"/>
              <a:gd name="T53" fmla="*/ 2147483646 h 50"/>
              <a:gd name="T54" fmla="*/ 2147483646 w 71"/>
              <a:gd name="T55" fmla="*/ 2147483646 h 50"/>
              <a:gd name="T56" fmla="*/ 2147483646 w 71"/>
              <a:gd name="T57" fmla="*/ 2147483646 h 50"/>
              <a:gd name="T58" fmla="*/ 2147483646 w 71"/>
              <a:gd name="T59" fmla="*/ 2147483646 h 50"/>
              <a:gd name="T60" fmla="*/ 2147483646 w 71"/>
              <a:gd name="T61" fmla="*/ 2147483646 h 50"/>
              <a:gd name="T62" fmla="*/ 2147483646 w 71"/>
              <a:gd name="T63" fmla="*/ 2147483646 h 50"/>
              <a:gd name="T64" fmla="*/ 2147483646 w 71"/>
              <a:gd name="T65" fmla="*/ 2147483646 h 50"/>
              <a:gd name="T66" fmla="*/ 0 w 71"/>
              <a:gd name="T67" fmla="*/ 2147483646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1" h="50">
                <a:moveTo>
                  <a:pt x="0" y="15"/>
                </a:move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3" name="Freeform 128">
            <a:extLst>
              <a:ext uri="{FF2B5EF4-FFF2-40B4-BE49-F238E27FC236}">
                <a16:creationId xmlns:a16="http://schemas.microsoft.com/office/drawing/2014/main" id="{8D09D6FF-4398-33CE-1B74-089BE2B8BABB}"/>
              </a:ext>
            </a:extLst>
          </p:cNvPr>
          <p:cNvSpPr>
            <a:spLocks/>
          </p:cNvSpPr>
          <p:nvPr/>
        </p:nvSpPr>
        <p:spPr bwMode="auto">
          <a:xfrm>
            <a:off x="6197600" y="3368675"/>
            <a:ext cx="112713" cy="79375"/>
          </a:xfrm>
          <a:custGeom>
            <a:avLst/>
            <a:gdLst>
              <a:gd name="T0" fmla="*/ 0 w 71"/>
              <a:gd name="T1" fmla="*/ 2147483646 h 50"/>
              <a:gd name="T2" fmla="*/ 0 w 71"/>
              <a:gd name="T3" fmla="*/ 2147483646 h 50"/>
              <a:gd name="T4" fmla="*/ 2147483646 w 71"/>
              <a:gd name="T5" fmla="*/ 2147483646 h 50"/>
              <a:gd name="T6" fmla="*/ 2147483646 w 71"/>
              <a:gd name="T7" fmla="*/ 2147483646 h 50"/>
              <a:gd name="T8" fmla="*/ 2147483646 w 71"/>
              <a:gd name="T9" fmla="*/ 2147483646 h 50"/>
              <a:gd name="T10" fmla="*/ 2147483646 w 71"/>
              <a:gd name="T11" fmla="*/ 2147483646 h 50"/>
              <a:gd name="T12" fmla="*/ 2147483646 w 71"/>
              <a:gd name="T13" fmla="*/ 2147483646 h 50"/>
              <a:gd name="T14" fmla="*/ 2147483646 w 71"/>
              <a:gd name="T15" fmla="*/ 2147483646 h 50"/>
              <a:gd name="T16" fmla="*/ 2147483646 w 71"/>
              <a:gd name="T17" fmla="*/ 0 h 50"/>
              <a:gd name="T18" fmla="*/ 2147483646 w 71"/>
              <a:gd name="T19" fmla="*/ 2147483646 h 50"/>
              <a:gd name="T20" fmla="*/ 2147483646 w 71"/>
              <a:gd name="T21" fmla="*/ 2147483646 h 50"/>
              <a:gd name="T22" fmla="*/ 2147483646 w 71"/>
              <a:gd name="T23" fmla="*/ 2147483646 h 50"/>
              <a:gd name="T24" fmla="*/ 2147483646 w 71"/>
              <a:gd name="T25" fmla="*/ 2147483646 h 50"/>
              <a:gd name="T26" fmla="*/ 2147483646 w 71"/>
              <a:gd name="T27" fmla="*/ 2147483646 h 50"/>
              <a:gd name="T28" fmla="*/ 2147483646 w 71"/>
              <a:gd name="T29" fmla="*/ 2147483646 h 50"/>
              <a:gd name="T30" fmla="*/ 2147483646 w 71"/>
              <a:gd name="T31" fmla="*/ 2147483646 h 50"/>
              <a:gd name="T32" fmla="*/ 2147483646 w 71"/>
              <a:gd name="T33" fmla="*/ 2147483646 h 50"/>
              <a:gd name="T34" fmla="*/ 2147483646 w 71"/>
              <a:gd name="T35" fmla="*/ 2147483646 h 50"/>
              <a:gd name="T36" fmla="*/ 2147483646 w 71"/>
              <a:gd name="T37" fmla="*/ 2147483646 h 50"/>
              <a:gd name="T38" fmla="*/ 2147483646 w 71"/>
              <a:gd name="T39" fmla="*/ 2147483646 h 50"/>
              <a:gd name="T40" fmla="*/ 2147483646 w 71"/>
              <a:gd name="T41" fmla="*/ 2147483646 h 50"/>
              <a:gd name="T42" fmla="*/ 2147483646 w 71"/>
              <a:gd name="T43" fmla="*/ 2147483646 h 50"/>
              <a:gd name="T44" fmla="*/ 2147483646 w 71"/>
              <a:gd name="T45" fmla="*/ 2147483646 h 50"/>
              <a:gd name="T46" fmla="*/ 2147483646 w 71"/>
              <a:gd name="T47" fmla="*/ 2147483646 h 50"/>
              <a:gd name="T48" fmla="*/ 2147483646 w 71"/>
              <a:gd name="T49" fmla="*/ 2147483646 h 50"/>
              <a:gd name="T50" fmla="*/ 2147483646 w 71"/>
              <a:gd name="T51" fmla="*/ 2147483646 h 50"/>
              <a:gd name="T52" fmla="*/ 2147483646 w 71"/>
              <a:gd name="T53" fmla="*/ 2147483646 h 50"/>
              <a:gd name="T54" fmla="*/ 2147483646 w 71"/>
              <a:gd name="T55" fmla="*/ 2147483646 h 50"/>
              <a:gd name="T56" fmla="*/ 2147483646 w 71"/>
              <a:gd name="T57" fmla="*/ 2147483646 h 50"/>
              <a:gd name="T58" fmla="*/ 2147483646 w 71"/>
              <a:gd name="T59" fmla="*/ 2147483646 h 50"/>
              <a:gd name="T60" fmla="*/ 2147483646 w 71"/>
              <a:gd name="T61" fmla="*/ 2147483646 h 50"/>
              <a:gd name="T62" fmla="*/ 2147483646 w 71"/>
              <a:gd name="T63" fmla="*/ 2147483646 h 50"/>
              <a:gd name="T64" fmla="*/ 2147483646 w 71"/>
              <a:gd name="T65" fmla="*/ 2147483646 h 50"/>
              <a:gd name="T66" fmla="*/ 2147483646 w 71"/>
              <a:gd name="T67" fmla="*/ 2147483646 h 50"/>
              <a:gd name="T68" fmla="*/ 0 w 71"/>
              <a:gd name="T69" fmla="*/ 2147483646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 h="50">
                <a:moveTo>
                  <a:pt x="0" y="15"/>
                </a:moveTo>
                <a:lnTo>
                  <a:pt x="0" y="15"/>
                </a:ln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4" name="Freeform 129">
            <a:extLst>
              <a:ext uri="{FF2B5EF4-FFF2-40B4-BE49-F238E27FC236}">
                <a16:creationId xmlns:a16="http://schemas.microsoft.com/office/drawing/2014/main" id="{8D3F1397-C1A5-6FA4-BC57-4993E4FD28C7}"/>
              </a:ext>
            </a:extLst>
          </p:cNvPr>
          <p:cNvSpPr>
            <a:spLocks/>
          </p:cNvSpPr>
          <p:nvPr/>
        </p:nvSpPr>
        <p:spPr bwMode="auto">
          <a:xfrm>
            <a:off x="6240463" y="3398838"/>
            <a:ext cx="34925" cy="26987"/>
          </a:xfrm>
          <a:custGeom>
            <a:avLst/>
            <a:gdLst>
              <a:gd name="T0" fmla="*/ 0 w 22"/>
              <a:gd name="T1" fmla="*/ 2147483646 h 17"/>
              <a:gd name="T2" fmla="*/ 2147483646 w 22"/>
              <a:gd name="T3" fmla="*/ 2147483646 h 17"/>
              <a:gd name="T4" fmla="*/ 2147483646 w 22"/>
              <a:gd name="T5" fmla="*/ 2147483646 h 17"/>
              <a:gd name="T6" fmla="*/ 2147483646 w 22"/>
              <a:gd name="T7" fmla="*/ 2147483646 h 17"/>
              <a:gd name="T8" fmla="*/ 2147483646 w 22"/>
              <a:gd name="T9" fmla="*/ 2147483646 h 17"/>
              <a:gd name="T10" fmla="*/ 2147483646 w 22"/>
              <a:gd name="T11" fmla="*/ 2147483646 h 17"/>
              <a:gd name="T12" fmla="*/ 2147483646 w 22"/>
              <a:gd name="T13" fmla="*/ 2147483646 h 17"/>
              <a:gd name="T14" fmla="*/ 2147483646 w 22"/>
              <a:gd name="T15" fmla="*/ 2147483646 h 17"/>
              <a:gd name="T16" fmla="*/ 2147483646 w 22"/>
              <a:gd name="T17" fmla="*/ 2147483646 h 17"/>
              <a:gd name="T18" fmla="*/ 2147483646 w 22"/>
              <a:gd name="T19" fmla="*/ 2147483646 h 17"/>
              <a:gd name="T20" fmla="*/ 2147483646 w 22"/>
              <a:gd name="T21" fmla="*/ 2147483646 h 17"/>
              <a:gd name="T22" fmla="*/ 2147483646 w 22"/>
              <a:gd name="T23" fmla="*/ 2147483646 h 17"/>
              <a:gd name="T24" fmla="*/ 2147483646 w 22"/>
              <a:gd name="T25" fmla="*/ 0 h 17"/>
              <a:gd name="T26" fmla="*/ 2147483646 w 22"/>
              <a:gd name="T27" fmla="*/ 2147483646 h 17"/>
              <a:gd name="T28" fmla="*/ 2147483646 w 22"/>
              <a:gd name="T29" fmla="*/ 2147483646 h 17"/>
              <a:gd name="T30" fmla="*/ 0 w 22"/>
              <a:gd name="T31" fmla="*/ 214748364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lnTo>
                  <a:pt x="0" y="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5" name="Freeform 130">
            <a:extLst>
              <a:ext uri="{FF2B5EF4-FFF2-40B4-BE49-F238E27FC236}">
                <a16:creationId xmlns:a16="http://schemas.microsoft.com/office/drawing/2014/main" id="{3FDEC99F-9D00-8D9A-B29C-B6B2D1E8F21D}"/>
              </a:ext>
            </a:extLst>
          </p:cNvPr>
          <p:cNvSpPr>
            <a:spLocks/>
          </p:cNvSpPr>
          <p:nvPr/>
        </p:nvSpPr>
        <p:spPr bwMode="auto">
          <a:xfrm>
            <a:off x="6240463" y="3398838"/>
            <a:ext cx="34925" cy="26987"/>
          </a:xfrm>
          <a:custGeom>
            <a:avLst/>
            <a:gdLst>
              <a:gd name="T0" fmla="*/ 0 w 22"/>
              <a:gd name="T1" fmla="*/ 2147483646 h 17"/>
              <a:gd name="T2" fmla="*/ 0 w 22"/>
              <a:gd name="T3" fmla="*/ 2147483646 h 17"/>
              <a:gd name="T4" fmla="*/ 2147483646 w 22"/>
              <a:gd name="T5" fmla="*/ 2147483646 h 17"/>
              <a:gd name="T6" fmla="*/ 2147483646 w 22"/>
              <a:gd name="T7" fmla="*/ 2147483646 h 17"/>
              <a:gd name="T8" fmla="*/ 2147483646 w 22"/>
              <a:gd name="T9" fmla="*/ 2147483646 h 17"/>
              <a:gd name="T10" fmla="*/ 2147483646 w 22"/>
              <a:gd name="T11" fmla="*/ 2147483646 h 17"/>
              <a:gd name="T12" fmla="*/ 2147483646 w 22"/>
              <a:gd name="T13" fmla="*/ 2147483646 h 17"/>
              <a:gd name="T14" fmla="*/ 2147483646 w 22"/>
              <a:gd name="T15" fmla="*/ 2147483646 h 17"/>
              <a:gd name="T16" fmla="*/ 2147483646 w 22"/>
              <a:gd name="T17" fmla="*/ 2147483646 h 17"/>
              <a:gd name="T18" fmla="*/ 2147483646 w 22"/>
              <a:gd name="T19" fmla="*/ 2147483646 h 17"/>
              <a:gd name="T20" fmla="*/ 2147483646 w 22"/>
              <a:gd name="T21" fmla="*/ 2147483646 h 17"/>
              <a:gd name="T22" fmla="*/ 2147483646 w 22"/>
              <a:gd name="T23" fmla="*/ 2147483646 h 17"/>
              <a:gd name="T24" fmla="*/ 2147483646 w 22"/>
              <a:gd name="T25" fmla="*/ 2147483646 h 17"/>
              <a:gd name="T26" fmla="*/ 2147483646 w 22"/>
              <a:gd name="T27" fmla="*/ 0 h 17"/>
              <a:gd name="T28" fmla="*/ 2147483646 w 22"/>
              <a:gd name="T29" fmla="*/ 2147483646 h 17"/>
              <a:gd name="T30" fmla="*/ 2147483646 w 22"/>
              <a:gd name="T31" fmla="*/ 214748364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0" y="4"/>
                </a:ln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6" name="Freeform 131">
            <a:extLst>
              <a:ext uri="{FF2B5EF4-FFF2-40B4-BE49-F238E27FC236}">
                <a16:creationId xmlns:a16="http://schemas.microsoft.com/office/drawing/2014/main" id="{DBAB5687-20ED-F343-C597-609A270223C2}"/>
              </a:ext>
            </a:extLst>
          </p:cNvPr>
          <p:cNvSpPr>
            <a:spLocks/>
          </p:cNvSpPr>
          <p:nvPr/>
        </p:nvSpPr>
        <p:spPr bwMode="auto">
          <a:xfrm>
            <a:off x="6913563" y="3363913"/>
            <a:ext cx="117475" cy="77787"/>
          </a:xfrm>
          <a:custGeom>
            <a:avLst/>
            <a:gdLst>
              <a:gd name="T0" fmla="*/ 0 w 74"/>
              <a:gd name="T1" fmla="*/ 2147483646 h 49"/>
              <a:gd name="T2" fmla="*/ 2147483646 w 74"/>
              <a:gd name="T3" fmla="*/ 2147483646 h 49"/>
              <a:gd name="T4" fmla="*/ 2147483646 w 74"/>
              <a:gd name="T5" fmla="*/ 2147483646 h 49"/>
              <a:gd name="T6" fmla="*/ 2147483646 w 74"/>
              <a:gd name="T7" fmla="*/ 2147483646 h 49"/>
              <a:gd name="T8" fmla="*/ 2147483646 w 74"/>
              <a:gd name="T9" fmla="*/ 2147483646 h 49"/>
              <a:gd name="T10" fmla="*/ 2147483646 w 74"/>
              <a:gd name="T11" fmla="*/ 2147483646 h 49"/>
              <a:gd name="T12" fmla="*/ 2147483646 w 74"/>
              <a:gd name="T13" fmla="*/ 2147483646 h 49"/>
              <a:gd name="T14" fmla="*/ 2147483646 w 74"/>
              <a:gd name="T15" fmla="*/ 2147483646 h 49"/>
              <a:gd name="T16" fmla="*/ 2147483646 w 74"/>
              <a:gd name="T17" fmla="*/ 2147483646 h 49"/>
              <a:gd name="T18" fmla="*/ 2147483646 w 74"/>
              <a:gd name="T19" fmla="*/ 0 h 49"/>
              <a:gd name="T20" fmla="*/ 2147483646 w 74"/>
              <a:gd name="T21" fmla="*/ 2147483646 h 49"/>
              <a:gd name="T22" fmla="*/ 2147483646 w 74"/>
              <a:gd name="T23" fmla="*/ 2147483646 h 49"/>
              <a:gd name="T24" fmla="*/ 2147483646 w 74"/>
              <a:gd name="T25" fmla="*/ 2147483646 h 49"/>
              <a:gd name="T26" fmla="*/ 2147483646 w 74"/>
              <a:gd name="T27" fmla="*/ 2147483646 h 49"/>
              <a:gd name="T28" fmla="*/ 2147483646 w 74"/>
              <a:gd name="T29" fmla="*/ 2147483646 h 49"/>
              <a:gd name="T30" fmla="*/ 2147483646 w 74"/>
              <a:gd name="T31" fmla="*/ 2147483646 h 49"/>
              <a:gd name="T32" fmla="*/ 2147483646 w 74"/>
              <a:gd name="T33" fmla="*/ 2147483646 h 49"/>
              <a:gd name="T34" fmla="*/ 2147483646 w 74"/>
              <a:gd name="T35" fmla="*/ 2147483646 h 49"/>
              <a:gd name="T36" fmla="*/ 2147483646 w 74"/>
              <a:gd name="T37" fmla="*/ 2147483646 h 49"/>
              <a:gd name="T38" fmla="*/ 2147483646 w 74"/>
              <a:gd name="T39" fmla="*/ 2147483646 h 49"/>
              <a:gd name="T40" fmla="*/ 2147483646 w 74"/>
              <a:gd name="T41" fmla="*/ 2147483646 h 49"/>
              <a:gd name="T42" fmla="*/ 2147483646 w 74"/>
              <a:gd name="T43" fmla="*/ 2147483646 h 49"/>
              <a:gd name="T44" fmla="*/ 2147483646 w 74"/>
              <a:gd name="T45" fmla="*/ 2147483646 h 49"/>
              <a:gd name="T46" fmla="*/ 2147483646 w 74"/>
              <a:gd name="T47" fmla="*/ 2147483646 h 49"/>
              <a:gd name="T48" fmla="*/ 2147483646 w 74"/>
              <a:gd name="T49" fmla="*/ 2147483646 h 49"/>
              <a:gd name="T50" fmla="*/ 2147483646 w 74"/>
              <a:gd name="T51" fmla="*/ 2147483646 h 49"/>
              <a:gd name="T52" fmla="*/ 2147483646 w 74"/>
              <a:gd name="T53" fmla="*/ 2147483646 h 49"/>
              <a:gd name="T54" fmla="*/ 2147483646 w 74"/>
              <a:gd name="T55" fmla="*/ 2147483646 h 49"/>
              <a:gd name="T56" fmla="*/ 2147483646 w 74"/>
              <a:gd name="T57" fmla="*/ 2147483646 h 49"/>
              <a:gd name="T58" fmla="*/ 2147483646 w 74"/>
              <a:gd name="T59" fmla="*/ 2147483646 h 49"/>
              <a:gd name="T60" fmla="*/ 2147483646 w 74"/>
              <a:gd name="T61" fmla="*/ 2147483646 h 49"/>
              <a:gd name="T62" fmla="*/ 2147483646 w 74"/>
              <a:gd name="T63" fmla="*/ 2147483646 h 49"/>
              <a:gd name="T64" fmla="*/ 2147483646 w 74"/>
              <a:gd name="T65" fmla="*/ 2147483646 h 49"/>
              <a:gd name="T66" fmla="*/ 0 w 74"/>
              <a:gd name="T67" fmla="*/ 2147483646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4" h="49">
                <a:moveTo>
                  <a:pt x="0" y="24"/>
                </a:move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7" name="Freeform 132">
            <a:extLst>
              <a:ext uri="{FF2B5EF4-FFF2-40B4-BE49-F238E27FC236}">
                <a16:creationId xmlns:a16="http://schemas.microsoft.com/office/drawing/2014/main" id="{5482C310-A3F6-FA12-9B53-8696FD677BF3}"/>
              </a:ext>
            </a:extLst>
          </p:cNvPr>
          <p:cNvSpPr>
            <a:spLocks/>
          </p:cNvSpPr>
          <p:nvPr/>
        </p:nvSpPr>
        <p:spPr bwMode="auto">
          <a:xfrm>
            <a:off x="6913563" y="3363913"/>
            <a:ext cx="117475" cy="77787"/>
          </a:xfrm>
          <a:custGeom>
            <a:avLst/>
            <a:gdLst>
              <a:gd name="T0" fmla="*/ 0 w 74"/>
              <a:gd name="T1" fmla="*/ 2147483646 h 49"/>
              <a:gd name="T2" fmla="*/ 0 w 74"/>
              <a:gd name="T3" fmla="*/ 2147483646 h 49"/>
              <a:gd name="T4" fmla="*/ 2147483646 w 74"/>
              <a:gd name="T5" fmla="*/ 2147483646 h 49"/>
              <a:gd name="T6" fmla="*/ 2147483646 w 74"/>
              <a:gd name="T7" fmla="*/ 2147483646 h 49"/>
              <a:gd name="T8" fmla="*/ 2147483646 w 74"/>
              <a:gd name="T9" fmla="*/ 2147483646 h 49"/>
              <a:gd name="T10" fmla="*/ 2147483646 w 74"/>
              <a:gd name="T11" fmla="*/ 2147483646 h 49"/>
              <a:gd name="T12" fmla="*/ 2147483646 w 74"/>
              <a:gd name="T13" fmla="*/ 2147483646 h 49"/>
              <a:gd name="T14" fmla="*/ 2147483646 w 74"/>
              <a:gd name="T15" fmla="*/ 2147483646 h 49"/>
              <a:gd name="T16" fmla="*/ 2147483646 w 74"/>
              <a:gd name="T17" fmla="*/ 2147483646 h 49"/>
              <a:gd name="T18" fmla="*/ 2147483646 w 74"/>
              <a:gd name="T19" fmla="*/ 2147483646 h 49"/>
              <a:gd name="T20" fmla="*/ 2147483646 w 74"/>
              <a:gd name="T21" fmla="*/ 0 h 49"/>
              <a:gd name="T22" fmla="*/ 2147483646 w 74"/>
              <a:gd name="T23" fmla="*/ 2147483646 h 49"/>
              <a:gd name="T24" fmla="*/ 2147483646 w 74"/>
              <a:gd name="T25" fmla="*/ 2147483646 h 49"/>
              <a:gd name="T26" fmla="*/ 2147483646 w 74"/>
              <a:gd name="T27" fmla="*/ 2147483646 h 49"/>
              <a:gd name="T28" fmla="*/ 2147483646 w 74"/>
              <a:gd name="T29" fmla="*/ 2147483646 h 49"/>
              <a:gd name="T30" fmla="*/ 2147483646 w 74"/>
              <a:gd name="T31" fmla="*/ 2147483646 h 49"/>
              <a:gd name="T32" fmla="*/ 2147483646 w 74"/>
              <a:gd name="T33" fmla="*/ 2147483646 h 49"/>
              <a:gd name="T34" fmla="*/ 2147483646 w 74"/>
              <a:gd name="T35" fmla="*/ 2147483646 h 49"/>
              <a:gd name="T36" fmla="*/ 2147483646 w 74"/>
              <a:gd name="T37" fmla="*/ 2147483646 h 49"/>
              <a:gd name="T38" fmla="*/ 2147483646 w 74"/>
              <a:gd name="T39" fmla="*/ 2147483646 h 49"/>
              <a:gd name="T40" fmla="*/ 2147483646 w 74"/>
              <a:gd name="T41" fmla="*/ 2147483646 h 49"/>
              <a:gd name="T42" fmla="*/ 2147483646 w 74"/>
              <a:gd name="T43" fmla="*/ 2147483646 h 49"/>
              <a:gd name="T44" fmla="*/ 2147483646 w 74"/>
              <a:gd name="T45" fmla="*/ 2147483646 h 49"/>
              <a:gd name="T46" fmla="*/ 2147483646 w 74"/>
              <a:gd name="T47" fmla="*/ 2147483646 h 49"/>
              <a:gd name="T48" fmla="*/ 2147483646 w 74"/>
              <a:gd name="T49" fmla="*/ 2147483646 h 49"/>
              <a:gd name="T50" fmla="*/ 2147483646 w 74"/>
              <a:gd name="T51" fmla="*/ 2147483646 h 49"/>
              <a:gd name="T52" fmla="*/ 2147483646 w 74"/>
              <a:gd name="T53" fmla="*/ 2147483646 h 49"/>
              <a:gd name="T54" fmla="*/ 2147483646 w 74"/>
              <a:gd name="T55" fmla="*/ 2147483646 h 49"/>
              <a:gd name="T56" fmla="*/ 2147483646 w 74"/>
              <a:gd name="T57" fmla="*/ 2147483646 h 49"/>
              <a:gd name="T58" fmla="*/ 2147483646 w 74"/>
              <a:gd name="T59" fmla="*/ 2147483646 h 49"/>
              <a:gd name="T60" fmla="*/ 2147483646 w 74"/>
              <a:gd name="T61" fmla="*/ 2147483646 h 49"/>
              <a:gd name="T62" fmla="*/ 2147483646 w 74"/>
              <a:gd name="T63" fmla="*/ 2147483646 h 49"/>
              <a:gd name="T64" fmla="*/ 2147483646 w 74"/>
              <a:gd name="T65" fmla="*/ 2147483646 h 49"/>
              <a:gd name="T66" fmla="*/ 2147483646 w 74"/>
              <a:gd name="T67" fmla="*/ 2147483646 h 49"/>
              <a:gd name="T68" fmla="*/ 0 w 74"/>
              <a:gd name="T69" fmla="*/ 2147483646 h 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9">
                <a:moveTo>
                  <a:pt x="0" y="24"/>
                </a:moveTo>
                <a:lnTo>
                  <a:pt x="0" y="24"/>
                </a:ln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8" name="Freeform 133">
            <a:extLst>
              <a:ext uri="{FF2B5EF4-FFF2-40B4-BE49-F238E27FC236}">
                <a16:creationId xmlns:a16="http://schemas.microsoft.com/office/drawing/2014/main" id="{0C663EDA-D8FE-9DD4-7139-1D7D7DF5F4CA}"/>
              </a:ext>
            </a:extLst>
          </p:cNvPr>
          <p:cNvSpPr>
            <a:spLocks/>
          </p:cNvSpPr>
          <p:nvPr/>
        </p:nvSpPr>
        <p:spPr bwMode="auto">
          <a:xfrm>
            <a:off x="6959600" y="3389313"/>
            <a:ext cx="36513" cy="28575"/>
          </a:xfrm>
          <a:custGeom>
            <a:avLst/>
            <a:gdLst>
              <a:gd name="T0" fmla="*/ 0 w 23"/>
              <a:gd name="T1" fmla="*/ 2147483646 h 18"/>
              <a:gd name="T2" fmla="*/ 2147483646 w 23"/>
              <a:gd name="T3" fmla="*/ 2147483646 h 18"/>
              <a:gd name="T4" fmla="*/ 2147483646 w 23"/>
              <a:gd name="T5" fmla="*/ 2147483646 h 18"/>
              <a:gd name="T6" fmla="*/ 2147483646 w 23"/>
              <a:gd name="T7" fmla="*/ 2147483646 h 18"/>
              <a:gd name="T8" fmla="*/ 2147483646 w 23"/>
              <a:gd name="T9" fmla="*/ 2147483646 h 18"/>
              <a:gd name="T10" fmla="*/ 2147483646 w 23"/>
              <a:gd name="T11" fmla="*/ 2147483646 h 18"/>
              <a:gd name="T12" fmla="*/ 2147483646 w 23"/>
              <a:gd name="T13" fmla="*/ 2147483646 h 18"/>
              <a:gd name="T14" fmla="*/ 2147483646 w 23"/>
              <a:gd name="T15" fmla="*/ 2147483646 h 18"/>
              <a:gd name="T16" fmla="*/ 2147483646 w 23"/>
              <a:gd name="T17" fmla="*/ 2147483646 h 18"/>
              <a:gd name="T18" fmla="*/ 2147483646 w 23"/>
              <a:gd name="T19" fmla="*/ 2147483646 h 18"/>
              <a:gd name="T20" fmla="*/ 2147483646 w 23"/>
              <a:gd name="T21" fmla="*/ 2147483646 h 18"/>
              <a:gd name="T22" fmla="*/ 2147483646 w 23"/>
              <a:gd name="T23" fmla="*/ 2147483646 h 18"/>
              <a:gd name="T24" fmla="*/ 2147483646 w 23"/>
              <a:gd name="T25" fmla="*/ 0 h 18"/>
              <a:gd name="T26" fmla="*/ 2147483646 w 23"/>
              <a:gd name="T27" fmla="*/ 2147483646 h 18"/>
              <a:gd name="T28" fmla="*/ 2147483646 w 23"/>
              <a:gd name="T29" fmla="*/ 2147483646 h 18"/>
              <a:gd name="T30" fmla="*/ 2147483646 w 23"/>
              <a:gd name="T31" fmla="*/ 2147483646 h 18"/>
              <a:gd name="T32" fmla="*/ 0 w 23"/>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lnTo>
                  <a:pt x="0" y="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99" name="Freeform 134">
            <a:extLst>
              <a:ext uri="{FF2B5EF4-FFF2-40B4-BE49-F238E27FC236}">
                <a16:creationId xmlns:a16="http://schemas.microsoft.com/office/drawing/2014/main" id="{C67334A0-D2A1-05B7-0AE3-E6E34CB402D9}"/>
              </a:ext>
            </a:extLst>
          </p:cNvPr>
          <p:cNvSpPr>
            <a:spLocks/>
          </p:cNvSpPr>
          <p:nvPr/>
        </p:nvSpPr>
        <p:spPr bwMode="auto">
          <a:xfrm>
            <a:off x="6959600" y="3389313"/>
            <a:ext cx="36513" cy="28575"/>
          </a:xfrm>
          <a:custGeom>
            <a:avLst/>
            <a:gdLst>
              <a:gd name="T0" fmla="*/ 0 w 23"/>
              <a:gd name="T1" fmla="*/ 2147483646 h 18"/>
              <a:gd name="T2" fmla="*/ 0 w 23"/>
              <a:gd name="T3" fmla="*/ 2147483646 h 18"/>
              <a:gd name="T4" fmla="*/ 2147483646 w 23"/>
              <a:gd name="T5" fmla="*/ 2147483646 h 18"/>
              <a:gd name="T6" fmla="*/ 2147483646 w 23"/>
              <a:gd name="T7" fmla="*/ 2147483646 h 18"/>
              <a:gd name="T8" fmla="*/ 2147483646 w 23"/>
              <a:gd name="T9" fmla="*/ 2147483646 h 18"/>
              <a:gd name="T10" fmla="*/ 2147483646 w 23"/>
              <a:gd name="T11" fmla="*/ 2147483646 h 18"/>
              <a:gd name="T12" fmla="*/ 2147483646 w 23"/>
              <a:gd name="T13" fmla="*/ 2147483646 h 18"/>
              <a:gd name="T14" fmla="*/ 2147483646 w 23"/>
              <a:gd name="T15" fmla="*/ 2147483646 h 18"/>
              <a:gd name="T16" fmla="*/ 2147483646 w 23"/>
              <a:gd name="T17" fmla="*/ 2147483646 h 18"/>
              <a:gd name="T18" fmla="*/ 2147483646 w 23"/>
              <a:gd name="T19" fmla="*/ 2147483646 h 18"/>
              <a:gd name="T20" fmla="*/ 2147483646 w 23"/>
              <a:gd name="T21" fmla="*/ 2147483646 h 18"/>
              <a:gd name="T22" fmla="*/ 2147483646 w 23"/>
              <a:gd name="T23" fmla="*/ 2147483646 h 18"/>
              <a:gd name="T24" fmla="*/ 2147483646 w 23"/>
              <a:gd name="T25" fmla="*/ 2147483646 h 18"/>
              <a:gd name="T26" fmla="*/ 2147483646 w 23"/>
              <a:gd name="T27" fmla="*/ 0 h 18"/>
              <a:gd name="T28" fmla="*/ 2147483646 w 23"/>
              <a:gd name="T29" fmla="*/ 2147483646 h 18"/>
              <a:gd name="T30" fmla="*/ 2147483646 w 23"/>
              <a:gd name="T31" fmla="*/ 2147483646 h 18"/>
              <a:gd name="T32" fmla="*/ 2147483646 w 23"/>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0" name="Freeform 135">
            <a:extLst>
              <a:ext uri="{FF2B5EF4-FFF2-40B4-BE49-F238E27FC236}">
                <a16:creationId xmlns:a16="http://schemas.microsoft.com/office/drawing/2014/main" id="{C06D081F-1CEC-CEB4-FA62-ED6869558939}"/>
              </a:ext>
            </a:extLst>
          </p:cNvPr>
          <p:cNvSpPr>
            <a:spLocks/>
          </p:cNvSpPr>
          <p:nvPr/>
        </p:nvSpPr>
        <p:spPr bwMode="auto">
          <a:xfrm>
            <a:off x="6684963" y="2457450"/>
            <a:ext cx="58737" cy="220663"/>
          </a:xfrm>
          <a:custGeom>
            <a:avLst/>
            <a:gdLst>
              <a:gd name="T0" fmla="*/ 2147483646 w 37"/>
              <a:gd name="T1" fmla="*/ 0 h 139"/>
              <a:gd name="T2" fmla="*/ 2147483646 w 37"/>
              <a:gd name="T3" fmla="*/ 0 h 139"/>
              <a:gd name="T4" fmla="*/ 2147483646 w 37"/>
              <a:gd name="T5" fmla="*/ 2147483646 h 139"/>
              <a:gd name="T6" fmla="*/ 2147483646 w 37"/>
              <a:gd name="T7" fmla="*/ 2147483646 h 139"/>
              <a:gd name="T8" fmla="*/ 2147483646 w 37"/>
              <a:gd name="T9" fmla="*/ 2147483646 h 139"/>
              <a:gd name="T10" fmla="*/ 2147483646 w 37"/>
              <a:gd name="T11" fmla="*/ 2147483646 h 139"/>
              <a:gd name="T12" fmla="*/ 2147483646 w 37"/>
              <a:gd name="T13" fmla="*/ 2147483646 h 139"/>
              <a:gd name="T14" fmla="*/ 2147483646 w 37"/>
              <a:gd name="T15" fmla="*/ 2147483646 h 139"/>
              <a:gd name="T16" fmla="*/ 2147483646 w 37"/>
              <a:gd name="T17" fmla="*/ 2147483646 h 139"/>
              <a:gd name="T18" fmla="*/ 2147483646 w 37"/>
              <a:gd name="T19" fmla="*/ 2147483646 h 139"/>
              <a:gd name="T20" fmla="*/ 2147483646 w 37"/>
              <a:gd name="T21" fmla="*/ 2147483646 h 139"/>
              <a:gd name="T22" fmla="*/ 2147483646 w 37"/>
              <a:gd name="T23" fmla="*/ 2147483646 h 139"/>
              <a:gd name="T24" fmla="*/ 2147483646 w 37"/>
              <a:gd name="T25" fmla="*/ 2147483646 h 139"/>
              <a:gd name="T26" fmla="*/ 2147483646 w 37"/>
              <a:gd name="T27" fmla="*/ 2147483646 h 139"/>
              <a:gd name="T28" fmla="*/ 2147483646 w 37"/>
              <a:gd name="T29" fmla="*/ 2147483646 h 139"/>
              <a:gd name="T30" fmla="*/ 2147483646 w 37"/>
              <a:gd name="T31" fmla="*/ 2147483646 h 139"/>
              <a:gd name="T32" fmla="*/ 2147483646 w 37"/>
              <a:gd name="T33" fmla="*/ 2147483646 h 139"/>
              <a:gd name="T34" fmla="*/ 0 w 37"/>
              <a:gd name="T35" fmla="*/ 2147483646 h 1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139">
                <a:moveTo>
                  <a:pt x="36" y="0"/>
                </a:moveTo>
                <a:lnTo>
                  <a:pt x="36" y="0"/>
                </a:lnTo>
                <a:lnTo>
                  <a:pt x="34" y="9"/>
                </a:lnTo>
                <a:lnTo>
                  <a:pt x="33" y="18"/>
                </a:lnTo>
                <a:lnTo>
                  <a:pt x="31" y="28"/>
                </a:lnTo>
                <a:lnTo>
                  <a:pt x="28" y="37"/>
                </a:lnTo>
                <a:lnTo>
                  <a:pt x="26" y="47"/>
                </a:lnTo>
                <a:lnTo>
                  <a:pt x="24" y="57"/>
                </a:lnTo>
                <a:lnTo>
                  <a:pt x="21" y="67"/>
                </a:lnTo>
                <a:lnTo>
                  <a:pt x="18" y="77"/>
                </a:lnTo>
                <a:lnTo>
                  <a:pt x="16" y="87"/>
                </a:lnTo>
                <a:lnTo>
                  <a:pt x="13" y="96"/>
                </a:lnTo>
                <a:lnTo>
                  <a:pt x="10" y="104"/>
                </a:lnTo>
                <a:lnTo>
                  <a:pt x="8" y="112"/>
                </a:lnTo>
                <a:lnTo>
                  <a:pt x="5" y="120"/>
                </a:lnTo>
                <a:lnTo>
                  <a:pt x="3" y="127"/>
                </a:lnTo>
                <a:lnTo>
                  <a:pt x="1" y="132"/>
                </a:lnTo>
                <a:lnTo>
                  <a:pt x="0" y="13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1" name="Freeform 136">
            <a:extLst>
              <a:ext uri="{FF2B5EF4-FFF2-40B4-BE49-F238E27FC236}">
                <a16:creationId xmlns:a16="http://schemas.microsoft.com/office/drawing/2014/main" id="{4E9E054E-E607-8616-BD15-4723EE802583}"/>
              </a:ext>
            </a:extLst>
          </p:cNvPr>
          <p:cNvSpPr>
            <a:spLocks/>
          </p:cNvSpPr>
          <p:nvPr/>
        </p:nvSpPr>
        <p:spPr bwMode="auto">
          <a:xfrm>
            <a:off x="5873750" y="3370263"/>
            <a:ext cx="131763" cy="279400"/>
          </a:xfrm>
          <a:custGeom>
            <a:avLst/>
            <a:gdLst>
              <a:gd name="T0" fmla="*/ 0 w 83"/>
              <a:gd name="T1" fmla="*/ 2147483646 h 176"/>
              <a:gd name="T2" fmla="*/ 2147483646 w 83"/>
              <a:gd name="T3" fmla="*/ 2147483646 h 176"/>
              <a:gd name="T4" fmla="*/ 2147483646 w 83"/>
              <a:gd name="T5" fmla="*/ 2147483646 h 176"/>
              <a:gd name="T6" fmla="*/ 2147483646 w 83"/>
              <a:gd name="T7" fmla="*/ 2147483646 h 176"/>
              <a:gd name="T8" fmla="*/ 2147483646 w 83"/>
              <a:gd name="T9" fmla="*/ 2147483646 h 176"/>
              <a:gd name="T10" fmla="*/ 2147483646 w 83"/>
              <a:gd name="T11" fmla="*/ 2147483646 h 176"/>
              <a:gd name="T12" fmla="*/ 2147483646 w 83"/>
              <a:gd name="T13" fmla="*/ 2147483646 h 176"/>
              <a:gd name="T14" fmla="*/ 2147483646 w 83"/>
              <a:gd name="T15" fmla="*/ 2147483646 h 176"/>
              <a:gd name="T16" fmla="*/ 2147483646 w 83"/>
              <a:gd name="T17" fmla="*/ 2147483646 h 176"/>
              <a:gd name="T18" fmla="*/ 2147483646 w 83"/>
              <a:gd name="T19" fmla="*/ 2147483646 h 176"/>
              <a:gd name="T20" fmla="*/ 2147483646 w 83"/>
              <a:gd name="T21" fmla="*/ 2147483646 h 176"/>
              <a:gd name="T22" fmla="*/ 2147483646 w 83"/>
              <a:gd name="T23" fmla="*/ 2147483646 h 176"/>
              <a:gd name="T24" fmla="*/ 2147483646 w 83"/>
              <a:gd name="T25" fmla="*/ 2147483646 h 176"/>
              <a:gd name="T26" fmla="*/ 2147483646 w 83"/>
              <a:gd name="T27" fmla="*/ 2147483646 h 176"/>
              <a:gd name="T28" fmla="*/ 2147483646 w 83"/>
              <a:gd name="T29" fmla="*/ 2147483646 h 176"/>
              <a:gd name="T30" fmla="*/ 2147483646 w 83"/>
              <a:gd name="T31" fmla="*/ 2147483646 h 176"/>
              <a:gd name="T32" fmla="*/ 2147483646 w 83"/>
              <a:gd name="T33" fmla="*/ 2147483646 h 176"/>
              <a:gd name="T34" fmla="*/ 2147483646 w 83"/>
              <a:gd name="T35" fmla="*/ 2147483646 h 176"/>
              <a:gd name="T36" fmla="*/ 2147483646 w 83"/>
              <a:gd name="T37" fmla="*/ 2147483646 h 176"/>
              <a:gd name="T38" fmla="*/ 2147483646 w 83"/>
              <a:gd name="T39" fmla="*/ 2147483646 h 176"/>
              <a:gd name="T40" fmla="*/ 2147483646 w 83"/>
              <a:gd name="T41" fmla="*/ 2147483646 h 176"/>
              <a:gd name="T42" fmla="*/ 2147483646 w 83"/>
              <a:gd name="T43" fmla="*/ 2147483646 h 176"/>
              <a:gd name="T44" fmla="*/ 2147483646 w 83"/>
              <a:gd name="T45" fmla="*/ 2147483646 h 176"/>
              <a:gd name="T46" fmla="*/ 2147483646 w 83"/>
              <a:gd name="T47" fmla="*/ 2147483646 h 176"/>
              <a:gd name="T48" fmla="*/ 2147483646 w 83"/>
              <a:gd name="T49" fmla="*/ 2147483646 h 176"/>
              <a:gd name="T50" fmla="*/ 2147483646 w 83"/>
              <a:gd name="T51" fmla="*/ 2147483646 h 176"/>
              <a:gd name="T52" fmla="*/ 2147483646 w 83"/>
              <a:gd name="T53" fmla="*/ 2147483646 h 176"/>
              <a:gd name="T54" fmla="*/ 2147483646 w 83"/>
              <a:gd name="T55" fmla="*/ 2147483646 h 176"/>
              <a:gd name="T56" fmla="*/ 2147483646 w 83"/>
              <a:gd name="T57" fmla="*/ 2147483646 h 176"/>
              <a:gd name="T58" fmla="*/ 2147483646 w 83"/>
              <a:gd name="T59" fmla="*/ 2147483646 h 176"/>
              <a:gd name="T60" fmla="*/ 2147483646 w 83"/>
              <a:gd name="T61" fmla="*/ 2147483646 h 176"/>
              <a:gd name="T62" fmla="*/ 2147483646 w 83"/>
              <a:gd name="T63" fmla="*/ 2147483646 h 176"/>
              <a:gd name="T64" fmla="*/ 2147483646 w 83"/>
              <a:gd name="T65" fmla="*/ 0 h 176"/>
              <a:gd name="T66" fmla="*/ 2147483646 w 83"/>
              <a:gd name="T67" fmla="*/ 2147483646 h 176"/>
              <a:gd name="T68" fmla="*/ 2147483646 w 83"/>
              <a:gd name="T69" fmla="*/ 2147483646 h 176"/>
              <a:gd name="T70" fmla="*/ 2147483646 w 83"/>
              <a:gd name="T71" fmla="*/ 2147483646 h 176"/>
              <a:gd name="T72" fmla="*/ 2147483646 w 83"/>
              <a:gd name="T73" fmla="*/ 2147483646 h 176"/>
              <a:gd name="T74" fmla="*/ 2147483646 w 83"/>
              <a:gd name="T75" fmla="*/ 2147483646 h 176"/>
              <a:gd name="T76" fmla="*/ 2147483646 w 83"/>
              <a:gd name="T77" fmla="*/ 2147483646 h 176"/>
              <a:gd name="T78" fmla="*/ 2147483646 w 83"/>
              <a:gd name="T79" fmla="*/ 2147483646 h 176"/>
              <a:gd name="T80" fmla="*/ 2147483646 w 83"/>
              <a:gd name="T81" fmla="*/ 2147483646 h 176"/>
              <a:gd name="T82" fmla="*/ 2147483646 w 83"/>
              <a:gd name="T83" fmla="*/ 2147483646 h 176"/>
              <a:gd name="T84" fmla="*/ 2147483646 w 83"/>
              <a:gd name="T85" fmla="*/ 2147483646 h 176"/>
              <a:gd name="T86" fmla="*/ 2147483646 w 83"/>
              <a:gd name="T87" fmla="*/ 2147483646 h 176"/>
              <a:gd name="T88" fmla="*/ 2147483646 w 83"/>
              <a:gd name="T89" fmla="*/ 2147483646 h 176"/>
              <a:gd name="T90" fmla="*/ 2147483646 w 83"/>
              <a:gd name="T91" fmla="*/ 2147483646 h 176"/>
              <a:gd name="T92" fmla="*/ 2147483646 w 83"/>
              <a:gd name="T93" fmla="*/ 2147483646 h 176"/>
              <a:gd name="T94" fmla="*/ 2147483646 w 83"/>
              <a:gd name="T95" fmla="*/ 2147483646 h 176"/>
              <a:gd name="T96" fmla="*/ 2147483646 w 83"/>
              <a:gd name="T97" fmla="*/ 2147483646 h 176"/>
              <a:gd name="T98" fmla="*/ 2147483646 w 83"/>
              <a:gd name="T99" fmla="*/ 2147483646 h 176"/>
              <a:gd name="T100" fmla="*/ 2147483646 w 83"/>
              <a:gd name="T101" fmla="*/ 2147483646 h 176"/>
              <a:gd name="T102" fmla="*/ 2147483646 w 83"/>
              <a:gd name="T103" fmla="*/ 2147483646 h 176"/>
              <a:gd name="T104" fmla="*/ 2147483646 w 83"/>
              <a:gd name="T105" fmla="*/ 2147483646 h 176"/>
              <a:gd name="T106" fmla="*/ 2147483646 w 83"/>
              <a:gd name="T107" fmla="*/ 2147483646 h 176"/>
              <a:gd name="T108" fmla="*/ 2147483646 w 83"/>
              <a:gd name="T109" fmla="*/ 2147483646 h 176"/>
              <a:gd name="T110" fmla="*/ 2147483646 w 83"/>
              <a:gd name="T111" fmla="*/ 2147483646 h 176"/>
              <a:gd name="T112" fmla="*/ 2147483646 w 83"/>
              <a:gd name="T113" fmla="*/ 2147483646 h 176"/>
              <a:gd name="T114" fmla="*/ 0 w 83"/>
              <a:gd name="T115" fmla="*/ 2147483646 h 1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6">
                <a:moveTo>
                  <a:pt x="0" y="175"/>
                </a:move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2" name="Freeform 137">
            <a:extLst>
              <a:ext uri="{FF2B5EF4-FFF2-40B4-BE49-F238E27FC236}">
                <a16:creationId xmlns:a16="http://schemas.microsoft.com/office/drawing/2014/main" id="{97A7BED3-3600-F8A4-7A1A-F013177B0E6E}"/>
              </a:ext>
            </a:extLst>
          </p:cNvPr>
          <p:cNvSpPr>
            <a:spLocks/>
          </p:cNvSpPr>
          <p:nvPr/>
        </p:nvSpPr>
        <p:spPr bwMode="auto">
          <a:xfrm>
            <a:off x="5873750" y="3370263"/>
            <a:ext cx="131763" cy="279400"/>
          </a:xfrm>
          <a:custGeom>
            <a:avLst/>
            <a:gdLst>
              <a:gd name="T0" fmla="*/ 0 w 83"/>
              <a:gd name="T1" fmla="*/ 2147483646 h 176"/>
              <a:gd name="T2" fmla="*/ 0 w 83"/>
              <a:gd name="T3" fmla="*/ 2147483646 h 176"/>
              <a:gd name="T4" fmla="*/ 2147483646 w 83"/>
              <a:gd name="T5" fmla="*/ 2147483646 h 176"/>
              <a:gd name="T6" fmla="*/ 2147483646 w 83"/>
              <a:gd name="T7" fmla="*/ 2147483646 h 176"/>
              <a:gd name="T8" fmla="*/ 2147483646 w 83"/>
              <a:gd name="T9" fmla="*/ 2147483646 h 176"/>
              <a:gd name="T10" fmla="*/ 2147483646 w 83"/>
              <a:gd name="T11" fmla="*/ 2147483646 h 176"/>
              <a:gd name="T12" fmla="*/ 2147483646 w 83"/>
              <a:gd name="T13" fmla="*/ 2147483646 h 176"/>
              <a:gd name="T14" fmla="*/ 2147483646 w 83"/>
              <a:gd name="T15" fmla="*/ 2147483646 h 176"/>
              <a:gd name="T16" fmla="*/ 2147483646 w 83"/>
              <a:gd name="T17" fmla="*/ 2147483646 h 176"/>
              <a:gd name="T18" fmla="*/ 2147483646 w 83"/>
              <a:gd name="T19" fmla="*/ 2147483646 h 176"/>
              <a:gd name="T20" fmla="*/ 2147483646 w 83"/>
              <a:gd name="T21" fmla="*/ 2147483646 h 176"/>
              <a:gd name="T22" fmla="*/ 2147483646 w 83"/>
              <a:gd name="T23" fmla="*/ 2147483646 h 176"/>
              <a:gd name="T24" fmla="*/ 2147483646 w 83"/>
              <a:gd name="T25" fmla="*/ 2147483646 h 176"/>
              <a:gd name="T26" fmla="*/ 2147483646 w 83"/>
              <a:gd name="T27" fmla="*/ 2147483646 h 176"/>
              <a:gd name="T28" fmla="*/ 2147483646 w 83"/>
              <a:gd name="T29" fmla="*/ 2147483646 h 176"/>
              <a:gd name="T30" fmla="*/ 2147483646 w 83"/>
              <a:gd name="T31" fmla="*/ 2147483646 h 176"/>
              <a:gd name="T32" fmla="*/ 2147483646 w 83"/>
              <a:gd name="T33" fmla="*/ 2147483646 h 176"/>
              <a:gd name="T34" fmla="*/ 2147483646 w 83"/>
              <a:gd name="T35" fmla="*/ 2147483646 h 176"/>
              <a:gd name="T36" fmla="*/ 2147483646 w 83"/>
              <a:gd name="T37" fmla="*/ 2147483646 h 176"/>
              <a:gd name="T38" fmla="*/ 2147483646 w 83"/>
              <a:gd name="T39" fmla="*/ 2147483646 h 176"/>
              <a:gd name="T40" fmla="*/ 2147483646 w 83"/>
              <a:gd name="T41" fmla="*/ 2147483646 h 176"/>
              <a:gd name="T42" fmla="*/ 2147483646 w 83"/>
              <a:gd name="T43" fmla="*/ 2147483646 h 176"/>
              <a:gd name="T44" fmla="*/ 2147483646 w 83"/>
              <a:gd name="T45" fmla="*/ 2147483646 h 176"/>
              <a:gd name="T46" fmla="*/ 2147483646 w 83"/>
              <a:gd name="T47" fmla="*/ 2147483646 h 176"/>
              <a:gd name="T48" fmla="*/ 2147483646 w 83"/>
              <a:gd name="T49" fmla="*/ 2147483646 h 176"/>
              <a:gd name="T50" fmla="*/ 2147483646 w 83"/>
              <a:gd name="T51" fmla="*/ 2147483646 h 176"/>
              <a:gd name="T52" fmla="*/ 2147483646 w 83"/>
              <a:gd name="T53" fmla="*/ 2147483646 h 176"/>
              <a:gd name="T54" fmla="*/ 2147483646 w 83"/>
              <a:gd name="T55" fmla="*/ 2147483646 h 176"/>
              <a:gd name="T56" fmla="*/ 2147483646 w 83"/>
              <a:gd name="T57" fmla="*/ 2147483646 h 176"/>
              <a:gd name="T58" fmla="*/ 2147483646 w 83"/>
              <a:gd name="T59" fmla="*/ 2147483646 h 176"/>
              <a:gd name="T60" fmla="*/ 2147483646 w 83"/>
              <a:gd name="T61" fmla="*/ 2147483646 h 176"/>
              <a:gd name="T62" fmla="*/ 2147483646 w 83"/>
              <a:gd name="T63" fmla="*/ 2147483646 h 176"/>
              <a:gd name="T64" fmla="*/ 2147483646 w 83"/>
              <a:gd name="T65" fmla="*/ 2147483646 h 176"/>
              <a:gd name="T66" fmla="*/ 2147483646 w 83"/>
              <a:gd name="T67" fmla="*/ 0 h 176"/>
              <a:gd name="T68" fmla="*/ 2147483646 w 83"/>
              <a:gd name="T69" fmla="*/ 2147483646 h 176"/>
              <a:gd name="T70" fmla="*/ 2147483646 w 83"/>
              <a:gd name="T71" fmla="*/ 2147483646 h 176"/>
              <a:gd name="T72" fmla="*/ 2147483646 w 83"/>
              <a:gd name="T73" fmla="*/ 2147483646 h 176"/>
              <a:gd name="T74" fmla="*/ 2147483646 w 83"/>
              <a:gd name="T75" fmla="*/ 2147483646 h 176"/>
              <a:gd name="T76" fmla="*/ 2147483646 w 83"/>
              <a:gd name="T77" fmla="*/ 2147483646 h 176"/>
              <a:gd name="T78" fmla="*/ 2147483646 w 83"/>
              <a:gd name="T79" fmla="*/ 2147483646 h 176"/>
              <a:gd name="T80" fmla="*/ 2147483646 w 83"/>
              <a:gd name="T81" fmla="*/ 2147483646 h 176"/>
              <a:gd name="T82" fmla="*/ 2147483646 w 83"/>
              <a:gd name="T83" fmla="*/ 2147483646 h 176"/>
              <a:gd name="T84" fmla="*/ 2147483646 w 83"/>
              <a:gd name="T85" fmla="*/ 2147483646 h 176"/>
              <a:gd name="T86" fmla="*/ 2147483646 w 83"/>
              <a:gd name="T87" fmla="*/ 2147483646 h 176"/>
              <a:gd name="T88" fmla="*/ 2147483646 w 83"/>
              <a:gd name="T89" fmla="*/ 2147483646 h 176"/>
              <a:gd name="T90" fmla="*/ 2147483646 w 83"/>
              <a:gd name="T91" fmla="*/ 2147483646 h 176"/>
              <a:gd name="T92" fmla="*/ 2147483646 w 83"/>
              <a:gd name="T93" fmla="*/ 2147483646 h 176"/>
              <a:gd name="T94" fmla="*/ 2147483646 w 83"/>
              <a:gd name="T95" fmla="*/ 2147483646 h 176"/>
              <a:gd name="T96" fmla="*/ 2147483646 w 83"/>
              <a:gd name="T97" fmla="*/ 2147483646 h 176"/>
              <a:gd name="T98" fmla="*/ 2147483646 w 83"/>
              <a:gd name="T99" fmla="*/ 2147483646 h 176"/>
              <a:gd name="T100" fmla="*/ 2147483646 w 83"/>
              <a:gd name="T101" fmla="*/ 2147483646 h 176"/>
              <a:gd name="T102" fmla="*/ 2147483646 w 83"/>
              <a:gd name="T103" fmla="*/ 2147483646 h 176"/>
              <a:gd name="T104" fmla="*/ 2147483646 w 83"/>
              <a:gd name="T105" fmla="*/ 2147483646 h 176"/>
              <a:gd name="T106" fmla="*/ 2147483646 w 83"/>
              <a:gd name="T107" fmla="*/ 2147483646 h 176"/>
              <a:gd name="T108" fmla="*/ 2147483646 w 83"/>
              <a:gd name="T109" fmla="*/ 2147483646 h 176"/>
              <a:gd name="T110" fmla="*/ 2147483646 w 83"/>
              <a:gd name="T111" fmla="*/ 2147483646 h 176"/>
              <a:gd name="T112" fmla="*/ 2147483646 w 83"/>
              <a:gd name="T113" fmla="*/ 2147483646 h 176"/>
              <a:gd name="T114" fmla="*/ 2147483646 w 83"/>
              <a:gd name="T115" fmla="*/ 2147483646 h 176"/>
              <a:gd name="T116" fmla="*/ 0 w 83"/>
              <a:gd name="T117" fmla="*/ 2147483646 h 1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6">
                <a:moveTo>
                  <a:pt x="0" y="175"/>
                </a:moveTo>
                <a:lnTo>
                  <a:pt x="0" y="175"/>
                </a:ln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3" name="Freeform 138">
            <a:extLst>
              <a:ext uri="{FF2B5EF4-FFF2-40B4-BE49-F238E27FC236}">
                <a16:creationId xmlns:a16="http://schemas.microsoft.com/office/drawing/2014/main" id="{96996BC0-F433-4EF8-B97B-C0730A610233}"/>
              </a:ext>
            </a:extLst>
          </p:cNvPr>
          <p:cNvSpPr>
            <a:spLocks/>
          </p:cNvSpPr>
          <p:nvPr/>
        </p:nvSpPr>
        <p:spPr bwMode="auto">
          <a:xfrm>
            <a:off x="7253288" y="3341688"/>
            <a:ext cx="131762" cy="280987"/>
          </a:xfrm>
          <a:custGeom>
            <a:avLst/>
            <a:gdLst>
              <a:gd name="T0" fmla="*/ 2147483646 w 83"/>
              <a:gd name="T1" fmla="*/ 2147483646 h 177"/>
              <a:gd name="T2" fmla="*/ 2147483646 w 83"/>
              <a:gd name="T3" fmla="*/ 2147483646 h 177"/>
              <a:gd name="T4" fmla="*/ 2147483646 w 83"/>
              <a:gd name="T5" fmla="*/ 2147483646 h 177"/>
              <a:gd name="T6" fmla="*/ 2147483646 w 83"/>
              <a:gd name="T7" fmla="*/ 2147483646 h 177"/>
              <a:gd name="T8" fmla="*/ 2147483646 w 83"/>
              <a:gd name="T9" fmla="*/ 2147483646 h 177"/>
              <a:gd name="T10" fmla="*/ 2147483646 w 83"/>
              <a:gd name="T11" fmla="*/ 2147483646 h 177"/>
              <a:gd name="T12" fmla="*/ 2147483646 w 83"/>
              <a:gd name="T13" fmla="*/ 2147483646 h 177"/>
              <a:gd name="T14" fmla="*/ 2147483646 w 83"/>
              <a:gd name="T15" fmla="*/ 2147483646 h 177"/>
              <a:gd name="T16" fmla="*/ 2147483646 w 83"/>
              <a:gd name="T17" fmla="*/ 2147483646 h 177"/>
              <a:gd name="T18" fmla="*/ 2147483646 w 83"/>
              <a:gd name="T19" fmla="*/ 2147483646 h 177"/>
              <a:gd name="T20" fmla="*/ 2147483646 w 83"/>
              <a:gd name="T21" fmla="*/ 2147483646 h 177"/>
              <a:gd name="T22" fmla="*/ 2147483646 w 83"/>
              <a:gd name="T23" fmla="*/ 2147483646 h 177"/>
              <a:gd name="T24" fmla="*/ 2147483646 w 83"/>
              <a:gd name="T25" fmla="*/ 2147483646 h 177"/>
              <a:gd name="T26" fmla="*/ 2147483646 w 83"/>
              <a:gd name="T27" fmla="*/ 2147483646 h 177"/>
              <a:gd name="T28" fmla="*/ 2147483646 w 83"/>
              <a:gd name="T29" fmla="*/ 2147483646 h 177"/>
              <a:gd name="T30" fmla="*/ 2147483646 w 83"/>
              <a:gd name="T31" fmla="*/ 2147483646 h 177"/>
              <a:gd name="T32" fmla="*/ 0 w 83"/>
              <a:gd name="T33" fmla="*/ 2147483646 h 177"/>
              <a:gd name="T34" fmla="*/ 2147483646 w 83"/>
              <a:gd name="T35" fmla="*/ 2147483646 h 177"/>
              <a:gd name="T36" fmla="*/ 2147483646 w 83"/>
              <a:gd name="T37" fmla="*/ 2147483646 h 177"/>
              <a:gd name="T38" fmla="*/ 2147483646 w 83"/>
              <a:gd name="T39" fmla="*/ 2147483646 h 177"/>
              <a:gd name="T40" fmla="*/ 2147483646 w 83"/>
              <a:gd name="T41" fmla="*/ 2147483646 h 177"/>
              <a:gd name="T42" fmla="*/ 2147483646 w 83"/>
              <a:gd name="T43" fmla="*/ 2147483646 h 177"/>
              <a:gd name="T44" fmla="*/ 2147483646 w 83"/>
              <a:gd name="T45" fmla="*/ 2147483646 h 177"/>
              <a:gd name="T46" fmla="*/ 2147483646 w 83"/>
              <a:gd name="T47" fmla="*/ 2147483646 h 177"/>
              <a:gd name="T48" fmla="*/ 2147483646 w 83"/>
              <a:gd name="T49" fmla="*/ 2147483646 h 177"/>
              <a:gd name="T50" fmla="*/ 2147483646 w 83"/>
              <a:gd name="T51" fmla="*/ 2147483646 h 177"/>
              <a:gd name="T52" fmla="*/ 2147483646 w 83"/>
              <a:gd name="T53" fmla="*/ 2147483646 h 177"/>
              <a:gd name="T54" fmla="*/ 2147483646 w 83"/>
              <a:gd name="T55" fmla="*/ 2147483646 h 177"/>
              <a:gd name="T56" fmla="*/ 2147483646 w 83"/>
              <a:gd name="T57" fmla="*/ 2147483646 h 177"/>
              <a:gd name="T58" fmla="*/ 2147483646 w 83"/>
              <a:gd name="T59" fmla="*/ 2147483646 h 177"/>
              <a:gd name="T60" fmla="*/ 2147483646 w 83"/>
              <a:gd name="T61" fmla="*/ 2147483646 h 177"/>
              <a:gd name="T62" fmla="*/ 2147483646 w 83"/>
              <a:gd name="T63" fmla="*/ 2147483646 h 177"/>
              <a:gd name="T64" fmla="*/ 2147483646 w 83"/>
              <a:gd name="T65" fmla="*/ 0 h 177"/>
              <a:gd name="T66" fmla="*/ 2147483646 w 83"/>
              <a:gd name="T67" fmla="*/ 2147483646 h 177"/>
              <a:gd name="T68" fmla="*/ 2147483646 w 83"/>
              <a:gd name="T69" fmla="*/ 2147483646 h 177"/>
              <a:gd name="T70" fmla="*/ 2147483646 w 83"/>
              <a:gd name="T71" fmla="*/ 2147483646 h 177"/>
              <a:gd name="T72" fmla="*/ 2147483646 w 83"/>
              <a:gd name="T73" fmla="*/ 2147483646 h 177"/>
              <a:gd name="T74" fmla="*/ 2147483646 w 83"/>
              <a:gd name="T75" fmla="*/ 2147483646 h 177"/>
              <a:gd name="T76" fmla="*/ 2147483646 w 83"/>
              <a:gd name="T77" fmla="*/ 2147483646 h 177"/>
              <a:gd name="T78" fmla="*/ 2147483646 w 83"/>
              <a:gd name="T79" fmla="*/ 2147483646 h 177"/>
              <a:gd name="T80" fmla="*/ 2147483646 w 83"/>
              <a:gd name="T81" fmla="*/ 2147483646 h 177"/>
              <a:gd name="T82" fmla="*/ 2147483646 w 83"/>
              <a:gd name="T83" fmla="*/ 2147483646 h 177"/>
              <a:gd name="T84" fmla="*/ 2147483646 w 83"/>
              <a:gd name="T85" fmla="*/ 2147483646 h 177"/>
              <a:gd name="T86" fmla="*/ 2147483646 w 83"/>
              <a:gd name="T87" fmla="*/ 2147483646 h 177"/>
              <a:gd name="T88" fmla="*/ 2147483646 w 83"/>
              <a:gd name="T89" fmla="*/ 2147483646 h 177"/>
              <a:gd name="T90" fmla="*/ 2147483646 w 83"/>
              <a:gd name="T91" fmla="*/ 2147483646 h 177"/>
              <a:gd name="T92" fmla="*/ 2147483646 w 83"/>
              <a:gd name="T93" fmla="*/ 2147483646 h 177"/>
              <a:gd name="T94" fmla="*/ 2147483646 w 83"/>
              <a:gd name="T95" fmla="*/ 2147483646 h 177"/>
              <a:gd name="T96" fmla="*/ 2147483646 w 83"/>
              <a:gd name="T97" fmla="*/ 2147483646 h 177"/>
              <a:gd name="T98" fmla="*/ 2147483646 w 83"/>
              <a:gd name="T99" fmla="*/ 2147483646 h 177"/>
              <a:gd name="T100" fmla="*/ 2147483646 w 83"/>
              <a:gd name="T101" fmla="*/ 2147483646 h 177"/>
              <a:gd name="T102" fmla="*/ 2147483646 w 83"/>
              <a:gd name="T103" fmla="*/ 2147483646 h 177"/>
              <a:gd name="T104" fmla="*/ 2147483646 w 83"/>
              <a:gd name="T105" fmla="*/ 2147483646 h 177"/>
              <a:gd name="T106" fmla="*/ 2147483646 w 83"/>
              <a:gd name="T107" fmla="*/ 2147483646 h 177"/>
              <a:gd name="T108" fmla="*/ 2147483646 w 83"/>
              <a:gd name="T109" fmla="*/ 2147483646 h 177"/>
              <a:gd name="T110" fmla="*/ 2147483646 w 83"/>
              <a:gd name="T111" fmla="*/ 2147483646 h 177"/>
              <a:gd name="T112" fmla="*/ 2147483646 w 83"/>
              <a:gd name="T113" fmla="*/ 2147483646 h 177"/>
              <a:gd name="T114" fmla="*/ 2147483646 w 83"/>
              <a:gd name="T115" fmla="*/ 2147483646 h 17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7">
                <a:moveTo>
                  <a:pt x="82" y="176"/>
                </a:move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4" name="Freeform 139">
            <a:extLst>
              <a:ext uri="{FF2B5EF4-FFF2-40B4-BE49-F238E27FC236}">
                <a16:creationId xmlns:a16="http://schemas.microsoft.com/office/drawing/2014/main" id="{362D2F7B-AB43-66D0-7CF3-5D6EA70A6547}"/>
              </a:ext>
            </a:extLst>
          </p:cNvPr>
          <p:cNvSpPr>
            <a:spLocks/>
          </p:cNvSpPr>
          <p:nvPr/>
        </p:nvSpPr>
        <p:spPr bwMode="auto">
          <a:xfrm>
            <a:off x="7253288" y="3341688"/>
            <a:ext cx="131762" cy="280987"/>
          </a:xfrm>
          <a:custGeom>
            <a:avLst/>
            <a:gdLst>
              <a:gd name="T0" fmla="*/ 2147483646 w 83"/>
              <a:gd name="T1" fmla="*/ 2147483646 h 177"/>
              <a:gd name="T2" fmla="*/ 2147483646 w 83"/>
              <a:gd name="T3" fmla="*/ 2147483646 h 177"/>
              <a:gd name="T4" fmla="*/ 2147483646 w 83"/>
              <a:gd name="T5" fmla="*/ 2147483646 h 177"/>
              <a:gd name="T6" fmla="*/ 2147483646 w 83"/>
              <a:gd name="T7" fmla="*/ 2147483646 h 177"/>
              <a:gd name="T8" fmla="*/ 2147483646 w 83"/>
              <a:gd name="T9" fmla="*/ 2147483646 h 177"/>
              <a:gd name="T10" fmla="*/ 2147483646 w 83"/>
              <a:gd name="T11" fmla="*/ 2147483646 h 177"/>
              <a:gd name="T12" fmla="*/ 2147483646 w 83"/>
              <a:gd name="T13" fmla="*/ 2147483646 h 177"/>
              <a:gd name="T14" fmla="*/ 2147483646 w 83"/>
              <a:gd name="T15" fmla="*/ 2147483646 h 177"/>
              <a:gd name="T16" fmla="*/ 2147483646 w 83"/>
              <a:gd name="T17" fmla="*/ 2147483646 h 177"/>
              <a:gd name="T18" fmla="*/ 2147483646 w 83"/>
              <a:gd name="T19" fmla="*/ 2147483646 h 177"/>
              <a:gd name="T20" fmla="*/ 2147483646 w 83"/>
              <a:gd name="T21" fmla="*/ 2147483646 h 177"/>
              <a:gd name="T22" fmla="*/ 2147483646 w 83"/>
              <a:gd name="T23" fmla="*/ 2147483646 h 177"/>
              <a:gd name="T24" fmla="*/ 2147483646 w 83"/>
              <a:gd name="T25" fmla="*/ 2147483646 h 177"/>
              <a:gd name="T26" fmla="*/ 2147483646 w 83"/>
              <a:gd name="T27" fmla="*/ 2147483646 h 177"/>
              <a:gd name="T28" fmla="*/ 2147483646 w 83"/>
              <a:gd name="T29" fmla="*/ 2147483646 h 177"/>
              <a:gd name="T30" fmla="*/ 2147483646 w 83"/>
              <a:gd name="T31" fmla="*/ 2147483646 h 177"/>
              <a:gd name="T32" fmla="*/ 2147483646 w 83"/>
              <a:gd name="T33" fmla="*/ 2147483646 h 177"/>
              <a:gd name="T34" fmla="*/ 0 w 83"/>
              <a:gd name="T35" fmla="*/ 2147483646 h 177"/>
              <a:gd name="T36" fmla="*/ 2147483646 w 83"/>
              <a:gd name="T37" fmla="*/ 2147483646 h 177"/>
              <a:gd name="T38" fmla="*/ 2147483646 w 83"/>
              <a:gd name="T39" fmla="*/ 2147483646 h 177"/>
              <a:gd name="T40" fmla="*/ 2147483646 w 83"/>
              <a:gd name="T41" fmla="*/ 2147483646 h 177"/>
              <a:gd name="T42" fmla="*/ 2147483646 w 83"/>
              <a:gd name="T43" fmla="*/ 2147483646 h 177"/>
              <a:gd name="T44" fmla="*/ 2147483646 w 83"/>
              <a:gd name="T45" fmla="*/ 2147483646 h 177"/>
              <a:gd name="T46" fmla="*/ 2147483646 w 83"/>
              <a:gd name="T47" fmla="*/ 2147483646 h 177"/>
              <a:gd name="T48" fmla="*/ 2147483646 w 83"/>
              <a:gd name="T49" fmla="*/ 2147483646 h 177"/>
              <a:gd name="T50" fmla="*/ 2147483646 w 83"/>
              <a:gd name="T51" fmla="*/ 2147483646 h 177"/>
              <a:gd name="T52" fmla="*/ 2147483646 w 83"/>
              <a:gd name="T53" fmla="*/ 2147483646 h 177"/>
              <a:gd name="T54" fmla="*/ 2147483646 w 83"/>
              <a:gd name="T55" fmla="*/ 2147483646 h 177"/>
              <a:gd name="T56" fmla="*/ 2147483646 w 83"/>
              <a:gd name="T57" fmla="*/ 2147483646 h 177"/>
              <a:gd name="T58" fmla="*/ 2147483646 w 83"/>
              <a:gd name="T59" fmla="*/ 2147483646 h 177"/>
              <a:gd name="T60" fmla="*/ 2147483646 w 83"/>
              <a:gd name="T61" fmla="*/ 2147483646 h 177"/>
              <a:gd name="T62" fmla="*/ 2147483646 w 83"/>
              <a:gd name="T63" fmla="*/ 2147483646 h 177"/>
              <a:gd name="T64" fmla="*/ 2147483646 w 83"/>
              <a:gd name="T65" fmla="*/ 2147483646 h 177"/>
              <a:gd name="T66" fmla="*/ 2147483646 w 83"/>
              <a:gd name="T67" fmla="*/ 0 h 177"/>
              <a:gd name="T68" fmla="*/ 2147483646 w 83"/>
              <a:gd name="T69" fmla="*/ 2147483646 h 177"/>
              <a:gd name="T70" fmla="*/ 2147483646 w 83"/>
              <a:gd name="T71" fmla="*/ 2147483646 h 177"/>
              <a:gd name="T72" fmla="*/ 2147483646 w 83"/>
              <a:gd name="T73" fmla="*/ 2147483646 h 177"/>
              <a:gd name="T74" fmla="*/ 2147483646 w 83"/>
              <a:gd name="T75" fmla="*/ 2147483646 h 177"/>
              <a:gd name="T76" fmla="*/ 2147483646 w 83"/>
              <a:gd name="T77" fmla="*/ 2147483646 h 177"/>
              <a:gd name="T78" fmla="*/ 2147483646 w 83"/>
              <a:gd name="T79" fmla="*/ 2147483646 h 177"/>
              <a:gd name="T80" fmla="*/ 2147483646 w 83"/>
              <a:gd name="T81" fmla="*/ 2147483646 h 177"/>
              <a:gd name="T82" fmla="*/ 2147483646 w 83"/>
              <a:gd name="T83" fmla="*/ 2147483646 h 177"/>
              <a:gd name="T84" fmla="*/ 2147483646 w 83"/>
              <a:gd name="T85" fmla="*/ 2147483646 h 177"/>
              <a:gd name="T86" fmla="*/ 2147483646 w 83"/>
              <a:gd name="T87" fmla="*/ 2147483646 h 177"/>
              <a:gd name="T88" fmla="*/ 2147483646 w 83"/>
              <a:gd name="T89" fmla="*/ 2147483646 h 177"/>
              <a:gd name="T90" fmla="*/ 2147483646 w 83"/>
              <a:gd name="T91" fmla="*/ 2147483646 h 177"/>
              <a:gd name="T92" fmla="*/ 2147483646 w 83"/>
              <a:gd name="T93" fmla="*/ 2147483646 h 177"/>
              <a:gd name="T94" fmla="*/ 2147483646 w 83"/>
              <a:gd name="T95" fmla="*/ 2147483646 h 177"/>
              <a:gd name="T96" fmla="*/ 2147483646 w 83"/>
              <a:gd name="T97" fmla="*/ 2147483646 h 177"/>
              <a:gd name="T98" fmla="*/ 2147483646 w 83"/>
              <a:gd name="T99" fmla="*/ 2147483646 h 177"/>
              <a:gd name="T100" fmla="*/ 2147483646 w 83"/>
              <a:gd name="T101" fmla="*/ 2147483646 h 177"/>
              <a:gd name="T102" fmla="*/ 2147483646 w 83"/>
              <a:gd name="T103" fmla="*/ 2147483646 h 177"/>
              <a:gd name="T104" fmla="*/ 2147483646 w 83"/>
              <a:gd name="T105" fmla="*/ 2147483646 h 177"/>
              <a:gd name="T106" fmla="*/ 2147483646 w 83"/>
              <a:gd name="T107" fmla="*/ 2147483646 h 177"/>
              <a:gd name="T108" fmla="*/ 2147483646 w 83"/>
              <a:gd name="T109" fmla="*/ 2147483646 h 177"/>
              <a:gd name="T110" fmla="*/ 2147483646 w 83"/>
              <a:gd name="T111" fmla="*/ 2147483646 h 177"/>
              <a:gd name="T112" fmla="*/ 2147483646 w 83"/>
              <a:gd name="T113" fmla="*/ 2147483646 h 177"/>
              <a:gd name="T114" fmla="*/ 2147483646 w 83"/>
              <a:gd name="T115" fmla="*/ 2147483646 h 177"/>
              <a:gd name="T116" fmla="*/ 2147483646 w 83"/>
              <a:gd name="T117" fmla="*/ 2147483646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7">
                <a:moveTo>
                  <a:pt x="82" y="176"/>
                </a:moveTo>
                <a:lnTo>
                  <a:pt x="82" y="176"/>
                </a:ln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5" name="Freeform 140">
            <a:extLst>
              <a:ext uri="{FF2B5EF4-FFF2-40B4-BE49-F238E27FC236}">
                <a16:creationId xmlns:a16="http://schemas.microsoft.com/office/drawing/2014/main" id="{AD71E83D-7681-3A08-E675-FABE9B2437B8}"/>
              </a:ext>
            </a:extLst>
          </p:cNvPr>
          <p:cNvSpPr>
            <a:spLocks/>
          </p:cNvSpPr>
          <p:nvPr/>
        </p:nvSpPr>
        <p:spPr bwMode="auto">
          <a:xfrm>
            <a:off x="6611938" y="4171950"/>
            <a:ext cx="34925" cy="60325"/>
          </a:xfrm>
          <a:custGeom>
            <a:avLst/>
            <a:gdLst>
              <a:gd name="T0" fmla="*/ 2147483646 w 22"/>
              <a:gd name="T1" fmla="*/ 2147483646 h 38"/>
              <a:gd name="T2" fmla="*/ 2147483646 w 22"/>
              <a:gd name="T3" fmla="*/ 2147483646 h 38"/>
              <a:gd name="T4" fmla="*/ 2147483646 w 22"/>
              <a:gd name="T5" fmla="*/ 0 h 38"/>
              <a:gd name="T6" fmla="*/ 2147483646 w 22"/>
              <a:gd name="T7" fmla="*/ 2147483646 h 38"/>
              <a:gd name="T8" fmla="*/ 2147483646 w 22"/>
              <a:gd name="T9" fmla="*/ 2147483646 h 38"/>
              <a:gd name="T10" fmla="*/ 2147483646 w 22"/>
              <a:gd name="T11" fmla="*/ 2147483646 h 38"/>
              <a:gd name="T12" fmla="*/ 2147483646 w 22"/>
              <a:gd name="T13" fmla="*/ 2147483646 h 38"/>
              <a:gd name="T14" fmla="*/ 2147483646 w 22"/>
              <a:gd name="T15" fmla="*/ 2147483646 h 38"/>
              <a:gd name="T16" fmla="*/ 2147483646 w 22"/>
              <a:gd name="T17" fmla="*/ 2147483646 h 38"/>
              <a:gd name="T18" fmla="*/ 2147483646 w 22"/>
              <a:gd name="T19" fmla="*/ 2147483646 h 38"/>
              <a:gd name="T20" fmla="*/ 2147483646 w 22"/>
              <a:gd name="T21" fmla="*/ 2147483646 h 38"/>
              <a:gd name="T22" fmla="*/ 2147483646 w 22"/>
              <a:gd name="T23" fmla="*/ 2147483646 h 38"/>
              <a:gd name="T24" fmla="*/ 2147483646 w 22"/>
              <a:gd name="T25" fmla="*/ 2147483646 h 38"/>
              <a:gd name="T26" fmla="*/ 0 w 22"/>
              <a:gd name="T27" fmla="*/ 2147483646 h 38"/>
              <a:gd name="T28" fmla="*/ 0 w 22"/>
              <a:gd name="T29" fmla="*/ 2147483646 h 38"/>
              <a:gd name="T30" fmla="*/ 2147483646 w 22"/>
              <a:gd name="T31" fmla="*/ 2147483646 h 38"/>
              <a:gd name="T32" fmla="*/ 2147483646 w 22"/>
              <a:gd name="T33" fmla="*/ 2147483646 h 38"/>
              <a:gd name="T34" fmla="*/ 2147483646 w 22"/>
              <a:gd name="T35" fmla="*/ 2147483646 h 38"/>
              <a:gd name="T36" fmla="*/ 2147483646 w 22"/>
              <a:gd name="T37" fmla="*/ 2147483646 h 38"/>
              <a:gd name="T38" fmla="*/ 2147483646 w 22"/>
              <a:gd name="T39" fmla="*/ 2147483646 h 38"/>
              <a:gd name="T40" fmla="*/ 2147483646 w 22"/>
              <a:gd name="T41" fmla="*/ 2147483646 h 38"/>
              <a:gd name="T42" fmla="*/ 2147483646 w 22"/>
              <a:gd name="T43" fmla="*/ 2147483646 h 38"/>
              <a:gd name="T44" fmla="*/ 2147483646 w 22"/>
              <a:gd name="T45" fmla="*/ 2147483646 h 38"/>
              <a:gd name="T46" fmla="*/ 2147483646 w 22"/>
              <a:gd name="T47" fmla="*/ 2147483646 h 38"/>
              <a:gd name="T48" fmla="*/ 2147483646 w 22"/>
              <a:gd name="T49" fmla="*/ 2147483646 h 38"/>
              <a:gd name="T50" fmla="*/ 2147483646 w 22"/>
              <a:gd name="T51" fmla="*/ 2147483646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 h="38">
                <a:moveTo>
                  <a:pt x="6" y="1"/>
                </a:moveTo>
                <a:lnTo>
                  <a:pt x="6" y="1"/>
                </a:lnTo>
                <a:lnTo>
                  <a:pt x="10" y="0"/>
                </a:lnTo>
                <a:lnTo>
                  <a:pt x="13" y="1"/>
                </a:lnTo>
                <a:lnTo>
                  <a:pt x="16" y="4"/>
                </a:lnTo>
                <a:lnTo>
                  <a:pt x="18" y="7"/>
                </a:lnTo>
                <a:lnTo>
                  <a:pt x="16" y="4"/>
                </a:lnTo>
                <a:lnTo>
                  <a:pt x="14" y="3"/>
                </a:lnTo>
                <a:lnTo>
                  <a:pt x="11" y="3"/>
                </a:lnTo>
                <a:lnTo>
                  <a:pt x="10" y="4"/>
                </a:lnTo>
                <a:lnTo>
                  <a:pt x="6" y="7"/>
                </a:lnTo>
                <a:lnTo>
                  <a:pt x="3" y="10"/>
                </a:lnTo>
                <a:lnTo>
                  <a:pt x="1" y="14"/>
                </a:lnTo>
                <a:lnTo>
                  <a:pt x="0" y="18"/>
                </a:lnTo>
                <a:lnTo>
                  <a:pt x="0" y="23"/>
                </a:lnTo>
                <a:lnTo>
                  <a:pt x="1" y="28"/>
                </a:lnTo>
                <a:lnTo>
                  <a:pt x="3" y="32"/>
                </a:lnTo>
                <a:lnTo>
                  <a:pt x="7" y="35"/>
                </a:lnTo>
                <a:lnTo>
                  <a:pt x="9" y="36"/>
                </a:lnTo>
                <a:lnTo>
                  <a:pt x="11" y="37"/>
                </a:lnTo>
                <a:lnTo>
                  <a:pt x="13" y="37"/>
                </a:lnTo>
                <a:lnTo>
                  <a:pt x="15" y="36"/>
                </a:lnTo>
                <a:lnTo>
                  <a:pt x="17" y="34"/>
                </a:lnTo>
                <a:lnTo>
                  <a:pt x="18" y="33"/>
                </a:lnTo>
                <a:lnTo>
                  <a:pt x="20" y="31"/>
                </a:lnTo>
                <a:lnTo>
                  <a:pt x="21" y="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6" name="Freeform 141">
            <a:extLst>
              <a:ext uri="{FF2B5EF4-FFF2-40B4-BE49-F238E27FC236}">
                <a16:creationId xmlns:a16="http://schemas.microsoft.com/office/drawing/2014/main" id="{414EE44D-4D4C-1558-B3A7-C2753597C37F}"/>
              </a:ext>
            </a:extLst>
          </p:cNvPr>
          <p:cNvSpPr>
            <a:spLocks/>
          </p:cNvSpPr>
          <p:nvPr/>
        </p:nvSpPr>
        <p:spPr bwMode="auto">
          <a:xfrm>
            <a:off x="6884988" y="4722813"/>
            <a:ext cx="26987" cy="26987"/>
          </a:xfrm>
          <a:custGeom>
            <a:avLst/>
            <a:gdLst>
              <a:gd name="T0" fmla="*/ 2147483646 w 17"/>
              <a:gd name="T1" fmla="*/ 2147483646 h 17"/>
              <a:gd name="T2" fmla="*/ 2147483646 w 17"/>
              <a:gd name="T3" fmla="*/ 2147483646 h 17"/>
              <a:gd name="T4" fmla="*/ 2147483646 w 17"/>
              <a:gd name="T5" fmla="*/ 0 h 17"/>
              <a:gd name="T6" fmla="*/ 2147483646 w 17"/>
              <a:gd name="T7" fmla="*/ 0 h 17"/>
              <a:gd name="T8" fmla="*/ 0 w 17"/>
              <a:gd name="T9" fmla="*/ 0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6" y="0"/>
                </a:lnTo>
                <a:lnTo>
                  <a:pt x="5" y="0"/>
                </a:lnTo>
                <a:lnTo>
                  <a:pt x="0" y="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7" name="Freeform 142">
            <a:extLst>
              <a:ext uri="{FF2B5EF4-FFF2-40B4-BE49-F238E27FC236}">
                <a16:creationId xmlns:a16="http://schemas.microsoft.com/office/drawing/2014/main" id="{47F611D5-C75A-D72F-3DD6-33BF7CF7EE2B}"/>
              </a:ext>
            </a:extLst>
          </p:cNvPr>
          <p:cNvSpPr>
            <a:spLocks/>
          </p:cNvSpPr>
          <p:nvPr/>
        </p:nvSpPr>
        <p:spPr bwMode="auto">
          <a:xfrm>
            <a:off x="6838950" y="4722813"/>
            <a:ext cx="52388" cy="58737"/>
          </a:xfrm>
          <a:custGeom>
            <a:avLst/>
            <a:gdLst>
              <a:gd name="T0" fmla="*/ 2147483646 w 33"/>
              <a:gd name="T1" fmla="*/ 2147483646 h 37"/>
              <a:gd name="T2" fmla="*/ 2147483646 w 33"/>
              <a:gd name="T3" fmla="*/ 2147483646 h 37"/>
              <a:gd name="T4" fmla="*/ 2147483646 w 33"/>
              <a:gd name="T5" fmla="*/ 2147483646 h 37"/>
              <a:gd name="T6" fmla="*/ 2147483646 w 33"/>
              <a:gd name="T7" fmla="*/ 2147483646 h 37"/>
              <a:gd name="T8" fmla="*/ 2147483646 w 33"/>
              <a:gd name="T9" fmla="*/ 2147483646 h 37"/>
              <a:gd name="T10" fmla="*/ 2147483646 w 33"/>
              <a:gd name="T11" fmla="*/ 2147483646 h 37"/>
              <a:gd name="T12" fmla="*/ 2147483646 w 33"/>
              <a:gd name="T13" fmla="*/ 2147483646 h 37"/>
              <a:gd name="T14" fmla="*/ 2147483646 w 33"/>
              <a:gd name="T15" fmla="*/ 2147483646 h 37"/>
              <a:gd name="T16" fmla="*/ 2147483646 w 33"/>
              <a:gd name="T17" fmla="*/ 2147483646 h 37"/>
              <a:gd name="T18" fmla="*/ 2147483646 w 33"/>
              <a:gd name="T19" fmla="*/ 2147483646 h 37"/>
              <a:gd name="T20" fmla="*/ 2147483646 w 33"/>
              <a:gd name="T21" fmla="*/ 0 h 37"/>
              <a:gd name="T22" fmla="*/ 2147483646 w 33"/>
              <a:gd name="T23" fmla="*/ 2147483646 h 37"/>
              <a:gd name="T24" fmla="*/ 2147483646 w 33"/>
              <a:gd name="T25" fmla="*/ 2147483646 h 37"/>
              <a:gd name="T26" fmla="*/ 2147483646 w 33"/>
              <a:gd name="T27" fmla="*/ 2147483646 h 37"/>
              <a:gd name="T28" fmla="*/ 2147483646 w 33"/>
              <a:gd name="T29" fmla="*/ 2147483646 h 37"/>
              <a:gd name="T30" fmla="*/ 2147483646 w 33"/>
              <a:gd name="T31" fmla="*/ 2147483646 h 37"/>
              <a:gd name="T32" fmla="*/ 2147483646 w 33"/>
              <a:gd name="T33" fmla="*/ 2147483646 h 37"/>
              <a:gd name="T34" fmla="*/ 2147483646 w 33"/>
              <a:gd name="T35" fmla="*/ 2147483646 h 37"/>
              <a:gd name="T36" fmla="*/ 0 w 33"/>
              <a:gd name="T37" fmla="*/ 2147483646 h 37"/>
              <a:gd name="T38" fmla="*/ 2147483646 w 33"/>
              <a:gd name="T39" fmla="*/ 2147483646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37">
                <a:moveTo>
                  <a:pt x="3" y="36"/>
                </a:moveTo>
                <a:lnTo>
                  <a:pt x="3" y="36"/>
                </a:lnTo>
                <a:lnTo>
                  <a:pt x="7" y="31"/>
                </a:lnTo>
                <a:lnTo>
                  <a:pt x="10" y="27"/>
                </a:lnTo>
                <a:lnTo>
                  <a:pt x="13" y="25"/>
                </a:lnTo>
                <a:lnTo>
                  <a:pt x="15" y="22"/>
                </a:lnTo>
                <a:lnTo>
                  <a:pt x="17" y="20"/>
                </a:lnTo>
                <a:lnTo>
                  <a:pt x="20" y="16"/>
                </a:lnTo>
                <a:lnTo>
                  <a:pt x="25" y="11"/>
                </a:lnTo>
                <a:lnTo>
                  <a:pt x="32" y="3"/>
                </a:lnTo>
                <a:lnTo>
                  <a:pt x="29" y="0"/>
                </a:lnTo>
                <a:lnTo>
                  <a:pt x="22" y="8"/>
                </a:lnTo>
                <a:lnTo>
                  <a:pt x="18" y="14"/>
                </a:lnTo>
                <a:lnTo>
                  <a:pt x="14" y="17"/>
                </a:lnTo>
                <a:lnTo>
                  <a:pt x="12" y="20"/>
                </a:lnTo>
                <a:lnTo>
                  <a:pt x="10" y="22"/>
                </a:lnTo>
                <a:lnTo>
                  <a:pt x="8" y="24"/>
                </a:lnTo>
                <a:lnTo>
                  <a:pt x="5" y="28"/>
                </a:lnTo>
                <a:lnTo>
                  <a:pt x="0" y="34"/>
                </a:lnTo>
                <a:lnTo>
                  <a:pt x="3"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8" name="Freeform 143">
            <a:extLst>
              <a:ext uri="{FF2B5EF4-FFF2-40B4-BE49-F238E27FC236}">
                <a16:creationId xmlns:a16="http://schemas.microsoft.com/office/drawing/2014/main" id="{50BC6C26-AD24-AB45-4633-B41C35B7F856}"/>
              </a:ext>
            </a:extLst>
          </p:cNvPr>
          <p:cNvSpPr>
            <a:spLocks/>
          </p:cNvSpPr>
          <p:nvPr/>
        </p:nvSpPr>
        <p:spPr bwMode="auto">
          <a:xfrm>
            <a:off x="6743700" y="4776788"/>
            <a:ext cx="101600" cy="119062"/>
          </a:xfrm>
          <a:custGeom>
            <a:avLst/>
            <a:gdLst>
              <a:gd name="T0" fmla="*/ 2147483646 w 64"/>
              <a:gd name="T1" fmla="*/ 2147483646 h 75"/>
              <a:gd name="T2" fmla="*/ 2147483646 w 64"/>
              <a:gd name="T3" fmla="*/ 2147483646 h 75"/>
              <a:gd name="T4" fmla="*/ 2147483646 w 64"/>
              <a:gd name="T5" fmla="*/ 2147483646 h 75"/>
              <a:gd name="T6" fmla="*/ 2147483646 w 64"/>
              <a:gd name="T7" fmla="*/ 2147483646 h 75"/>
              <a:gd name="T8" fmla="*/ 2147483646 w 64"/>
              <a:gd name="T9" fmla="*/ 2147483646 h 75"/>
              <a:gd name="T10" fmla="*/ 2147483646 w 64"/>
              <a:gd name="T11" fmla="*/ 2147483646 h 75"/>
              <a:gd name="T12" fmla="*/ 2147483646 w 64"/>
              <a:gd name="T13" fmla="*/ 2147483646 h 75"/>
              <a:gd name="T14" fmla="*/ 2147483646 w 64"/>
              <a:gd name="T15" fmla="*/ 2147483646 h 75"/>
              <a:gd name="T16" fmla="*/ 2147483646 w 64"/>
              <a:gd name="T17" fmla="*/ 2147483646 h 75"/>
              <a:gd name="T18" fmla="*/ 2147483646 w 64"/>
              <a:gd name="T19" fmla="*/ 2147483646 h 75"/>
              <a:gd name="T20" fmla="*/ 2147483646 w 64"/>
              <a:gd name="T21" fmla="*/ 0 h 75"/>
              <a:gd name="T22" fmla="*/ 2147483646 w 64"/>
              <a:gd name="T23" fmla="*/ 2147483646 h 75"/>
              <a:gd name="T24" fmla="*/ 2147483646 w 64"/>
              <a:gd name="T25" fmla="*/ 2147483646 h 75"/>
              <a:gd name="T26" fmla="*/ 2147483646 w 64"/>
              <a:gd name="T27" fmla="*/ 2147483646 h 75"/>
              <a:gd name="T28" fmla="*/ 2147483646 w 64"/>
              <a:gd name="T29" fmla="*/ 2147483646 h 75"/>
              <a:gd name="T30" fmla="*/ 2147483646 w 64"/>
              <a:gd name="T31" fmla="*/ 2147483646 h 75"/>
              <a:gd name="T32" fmla="*/ 2147483646 w 64"/>
              <a:gd name="T33" fmla="*/ 2147483646 h 75"/>
              <a:gd name="T34" fmla="*/ 2147483646 w 64"/>
              <a:gd name="T35" fmla="*/ 2147483646 h 75"/>
              <a:gd name="T36" fmla="*/ 0 w 64"/>
              <a:gd name="T37" fmla="*/ 2147483646 h 75"/>
              <a:gd name="T38" fmla="*/ 0 w 64"/>
              <a:gd name="T39" fmla="*/ 2147483646 h 75"/>
              <a:gd name="T40" fmla="*/ 2147483646 w 64"/>
              <a:gd name="T41" fmla="*/ 2147483646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75">
                <a:moveTo>
                  <a:pt x="3" y="74"/>
                </a:moveTo>
                <a:lnTo>
                  <a:pt x="3" y="74"/>
                </a:lnTo>
                <a:lnTo>
                  <a:pt x="11" y="65"/>
                </a:lnTo>
                <a:lnTo>
                  <a:pt x="18" y="56"/>
                </a:lnTo>
                <a:lnTo>
                  <a:pt x="25" y="47"/>
                </a:lnTo>
                <a:lnTo>
                  <a:pt x="33" y="39"/>
                </a:lnTo>
                <a:lnTo>
                  <a:pt x="41" y="30"/>
                </a:lnTo>
                <a:lnTo>
                  <a:pt x="48" y="21"/>
                </a:lnTo>
                <a:lnTo>
                  <a:pt x="55" y="12"/>
                </a:lnTo>
                <a:lnTo>
                  <a:pt x="63" y="2"/>
                </a:lnTo>
                <a:lnTo>
                  <a:pt x="60" y="0"/>
                </a:lnTo>
                <a:lnTo>
                  <a:pt x="53" y="10"/>
                </a:lnTo>
                <a:lnTo>
                  <a:pt x="45" y="18"/>
                </a:lnTo>
                <a:lnTo>
                  <a:pt x="38" y="27"/>
                </a:lnTo>
                <a:lnTo>
                  <a:pt x="30" y="36"/>
                </a:lnTo>
                <a:lnTo>
                  <a:pt x="23" y="44"/>
                </a:lnTo>
                <a:lnTo>
                  <a:pt x="15" y="54"/>
                </a:lnTo>
                <a:lnTo>
                  <a:pt x="8" y="62"/>
                </a:lnTo>
                <a:lnTo>
                  <a:pt x="0" y="71"/>
                </a:lnTo>
                <a:lnTo>
                  <a:pt x="0" y="72"/>
                </a:lnTo>
                <a:lnTo>
                  <a:pt x="3" y="7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09" name="Freeform 144">
            <a:extLst>
              <a:ext uri="{FF2B5EF4-FFF2-40B4-BE49-F238E27FC236}">
                <a16:creationId xmlns:a16="http://schemas.microsoft.com/office/drawing/2014/main" id="{648E87B0-5556-71CD-E58D-5701B4F72E85}"/>
              </a:ext>
            </a:extLst>
          </p:cNvPr>
          <p:cNvSpPr>
            <a:spLocks/>
          </p:cNvSpPr>
          <p:nvPr/>
        </p:nvSpPr>
        <p:spPr bwMode="auto">
          <a:xfrm>
            <a:off x="6638925" y="4891088"/>
            <a:ext cx="111125" cy="76200"/>
          </a:xfrm>
          <a:custGeom>
            <a:avLst/>
            <a:gdLst>
              <a:gd name="T0" fmla="*/ 2147483646 w 70"/>
              <a:gd name="T1" fmla="*/ 2147483646 h 48"/>
              <a:gd name="T2" fmla="*/ 2147483646 w 70"/>
              <a:gd name="T3" fmla="*/ 2147483646 h 48"/>
              <a:gd name="T4" fmla="*/ 2147483646 w 70"/>
              <a:gd name="T5" fmla="*/ 2147483646 h 48"/>
              <a:gd name="T6" fmla="*/ 2147483646 w 70"/>
              <a:gd name="T7" fmla="*/ 2147483646 h 48"/>
              <a:gd name="T8" fmla="*/ 2147483646 w 70"/>
              <a:gd name="T9" fmla="*/ 2147483646 h 48"/>
              <a:gd name="T10" fmla="*/ 2147483646 w 70"/>
              <a:gd name="T11" fmla="*/ 2147483646 h 48"/>
              <a:gd name="T12" fmla="*/ 2147483646 w 70"/>
              <a:gd name="T13" fmla="*/ 2147483646 h 48"/>
              <a:gd name="T14" fmla="*/ 2147483646 w 70"/>
              <a:gd name="T15" fmla="*/ 2147483646 h 48"/>
              <a:gd name="T16" fmla="*/ 2147483646 w 70"/>
              <a:gd name="T17" fmla="*/ 2147483646 h 48"/>
              <a:gd name="T18" fmla="*/ 2147483646 w 70"/>
              <a:gd name="T19" fmla="*/ 2147483646 h 48"/>
              <a:gd name="T20" fmla="*/ 2147483646 w 70"/>
              <a:gd name="T21" fmla="*/ 0 h 48"/>
              <a:gd name="T22" fmla="*/ 2147483646 w 70"/>
              <a:gd name="T23" fmla="*/ 2147483646 h 48"/>
              <a:gd name="T24" fmla="*/ 2147483646 w 70"/>
              <a:gd name="T25" fmla="*/ 2147483646 h 48"/>
              <a:gd name="T26" fmla="*/ 2147483646 w 70"/>
              <a:gd name="T27" fmla="*/ 2147483646 h 48"/>
              <a:gd name="T28" fmla="*/ 2147483646 w 70"/>
              <a:gd name="T29" fmla="*/ 2147483646 h 48"/>
              <a:gd name="T30" fmla="*/ 2147483646 w 70"/>
              <a:gd name="T31" fmla="*/ 2147483646 h 48"/>
              <a:gd name="T32" fmla="*/ 2147483646 w 70"/>
              <a:gd name="T33" fmla="*/ 2147483646 h 48"/>
              <a:gd name="T34" fmla="*/ 0 w 70"/>
              <a:gd name="T35" fmla="*/ 2147483646 h 48"/>
              <a:gd name="T36" fmla="*/ 2147483646 w 70"/>
              <a:gd name="T37" fmla="*/ 2147483646 h 48"/>
              <a:gd name="T38" fmla="*/ 2147483646 w 70"/>
              <a:gd name="T39" fmla="*/ 2147483646 h 48"/>
              <a:gd name="T40" fmla="*/ 2147483646 w 70"/>
              <a:gd name="T41" fmla="*/ 2147483646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48">
                <a:moveTo>
                  <a:pt x="1" y="47"/>
                </a:moveTo>
                <a:lnTo>
                  <a:pt x="2" y="43"/>
                </a:lnTo>
                <a:lnTo>
                  <a:pt x="3" y="45"/>
                </a:lnTo>
                <a:lnTo>
                  <a:pt x="7" y="41"/>
                </a:lnTo>
                <a:lnTo>
                  <a:pt x="15" y="38"/>
                </a:lnTo>
                <a:lnTo>
                  <a:pt x="26" y="32"/>
                </a:lnTo>
                <a:lnTo>
                  <a:pt x="38" y="25"/>
                </a:lnTo>
                <a:lnTo>
                  <a:pt x="50" y="18"/>
                </a:lnTo>
                <a:lnTo>
                  <a:pt x="61" y="11"/>
                </a:lnTo>
                <a:lnTo>
                  <a:pt x="69" y="2"/>
                </a:lnTo>
                <a:lnTo>
                  <a:pt x="66" y="0"/>
                </a:lnTo>
                <a:lnTo>
                  <a:pt x="58" y="8"/>
                </a:lnTo>
                <a:lnTo>
                  <a:pt x="48" y="15"/>
                </a:lnTo>
                <a:lnTo>
                  <a:pt x="36" y="23"/>
                </a:lnTo>
                <a:lnTo>
                  <a:pt x="24" y="28"/>
                </a:lnTo>
                <a:lnTo>
                  <a:pt x="13" y="34"/>
                </a:lnTo>
                <a:lnTo>
                  <a:pt x="5" y="39"/>
                </a:lnTo>
                <a:lnTo>
                  <a:pt x="0" y="41"/>
                </a:lnTo>
                <a:lnTo>
                  <a:pt x="1" y="47"/>
                </a:lnTo>
                <a:lnTo>
                  <a:pt x="2" y="43"/>
                </a:lnTo>
                <a:lnTo>
                  <a:pt x="1" y="4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0" name="Freeform 145">
            <a:extLst>
              <a:ext uri="{FF2B5EF4-FFF2-40B4-BE49-F238E27FC236}">
                <a16:creationId xmlns:a16="http://schemas.microsoft.com/office/drawing/2014/main" id="{33EF430A-B241-DB99-5715-9D4E78583B5C}"/>
              </a:ext>
            </a:extLst>
          </p:cNvPr>
          <p:cNvSpPr>
            <a:spLocks/>
          </p:cNvSpPr>
          <p:nvPr/>
        </p:nvSpPr>
        <p:spPr bwMode="auto">
          <a:xfrm>
            <a:off x="6523038" y="4899025"/>
            <a:ext cx="120650" cy="68263"/>
          </a:xfrm>
          <a:custGeom>
            <a:avLst/>
            <a:gdLst>
              <a:gd name="T0" fmla="*/ 0 w 76"/>
              <a:gd name="T1" fmla="*/ 2147483646 h 43"/>
              <a:gd name="T2" fmla="*/ 2147483646 w 76"/>
              <a:gd name="T3" fmla="*/ 2147483646 h 43"/>
              <a:gd name="T4" fmla="*/ 2147483646 w 76"/>
              <a:gd name="T5" fmla="*/ 2147483646 h 43"/>
              <a:gd name="T6" fmla="*/ 2147483646 w 76"/>
              <a:gd name="T7" fmla="*/ 2147483646 h 43"/>
              <a:gd name="T8" fmla="*/ 2147483646 w 76"/>
              <a:gd name="T9" fmla="*/ 2147483646 h 43"/>
              <a:gd name="T10" fmla="*/ 2147483646 w 76"/>
              <a:gd name="T11" fmla="*/ 2147483646 h 43"/>
              <a:gd name="T12" fmla="*/ 2147483646 w 76"/>
              <a:gd name="T13" fmla="*/ 2147483646 h 43"/>
              <a:gd name="T14" fmla="*/ 2147483646 w 76"/>
              <a:gd name="T15" fmla="*/ 2147483646 h 43"/>
              <a:gd name="T16" fmla="*/ 2147483646 w 76"/>
              <a:gd name="T17" fmla="*/ 2147483646 h 43"/>
              <a:gd name="T18" fmla="*/ 2147483646 w 76"/>
              <a:gd name="T19" fmla="*/ 2147483646 h 43"/>
              <a:gd name="T20" fmla="*/ 2147483646 w 76"/>
              <a:gd name="T21" fmla="*/ 2147483646 h 43"/>
              <a:gd name="T22" fmla="*/ 2147483646 w 76"/>
              <a:gd name="T23" fmla="*/ 2147483646 h 43"/>
              <a:gd name="T24" fmla="*/ 2147483646 w 76"/>
              <a:gd name="T25" fmla="*/ 2147483646 h 43"/>
              <a:gd name="T26" fmla="*/ 2147483646 w 76"/>
              <a:gd name="T27" fmla="*/ 2147483646 h 43"/>
              <a:gd name="T28" fmla="*/ 2147483646 w 76"/>
              <a:gd name="T29" fmla="*/ 2147483646 h 43"/>
              <a:gd name="T30" fmla="*/ 2147483646 w 76"/>
              <a:gd name="T31" fmla="*/ 2147483646 h 43"/>
              <a:gd name="T32" fmla="*/ 2147483646 w 76"/>
              <a:gd name="T33" fmla="*/ 2147483646 h 43"/>
              <a:gd name="T34" fmla="*/ 2147483646 w 76"/>
              <a:gd name="T35" fmla="*/ 2147483646 h 43"/>
              <a:gd name="T36" fmla="*/ 2147483646 w 76"/>
              <a:gd name="T37" fmla="*/ 0 h 43"/>
              <a:gd name="T38" fmla="*/ 0 w 76"/>
              <a:gd name="T39" fmla="*/ 2147483646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6" h="43">
                <a:moveTo>
                  <a:pt x="0" y="3"/>
                </a:moveTo>
                <a:lnTo>
                  <a:pt x="1" y="3"/>
                </a:lnTo>
                <a:lnTo>
                  <a:pt x="9" y="9"/>
                </a:lnTo>
                <a:lnTo>
                  <a:pt x="17" y="14"/>
                </a:lnTo>
                <a:lnTo>
                  <a:pt x="26" y="20"/>
                </a:lnTo>
                <a:lnTo>
                  <a:pt x="35" y="25"/>
                </a:lnTo>
                <a:lnTo>
                  <a:pt x="45" y="30"/>
                </a:lnTo>
                <a:lnTo>
                  <a:pt x="54" y="34"/>
                </a:lnTo>
                <a:lnTo>
                  <a:pt x="64" y="38"/>
                </a:lnTo>
                <a:lnTo>
                  <a:pt x="74" y="42"/>
                </a:lnTo>
                <a:lnTo>
                  <a:pt x="75" y="38"/>
                </a:lnTo>
                <a:lnTo>
                  <a:pt x="66" y="34"/>
                </a:lnTo>
                <a:lnTo>
                  <a:pt x="56" y="30"/>
                </a:lnTo>
                <a:lnTo>
                  <a:pt x="47" y="26"/>
                </a:lnTo>
                <a:lnTo>
                  <a:pt x="37" y="21"/>
                </a:lnTo>
                <a:lnTo>
                  <a:pt x="28" y="17"/>
                </a:lnTo>
                <a:lnTo>
                  <a:pt x="19" y="12"/>
                </a:lnTo>
                <a:lnTo>
                  <a:pt x="11" y="6"/>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1" name="Freeform 146">
            <a:extLst>
              <a:ext uri="{FF2B5EF4-FFF2-40B4-BE49-F238E27FC236}">
                <a16:creationId xmlns:a16="http://schemas.microsoft.com/office/drawing/2014/main" id="{ABC37717-3D04-9A62-A58D-64E96B8EB39D}"/>
              </a:ext>
            </a:extLst>
          </p:cNvPr>
          <p:cNvSpPr>
            <a:spLocks/>
          </p:cNvSpPr>
          <p:nvPr/>
        </p:nvSpPr>
        <p:spPr bwMode="auto">
          <a:xfrm>
            <a:off x="6415088" y="4760913"/>
            <a:ext cx="114300" cy="144462"/>
          </a:xfrm>
          <a:custGeom>
            <a:avLst/>
            <a:gdLst>
              <a:gd name="T0" fmla="*/ 0 w 72"/>
              <a:gd name="T1" fmla="*/ 2147483646 h 91"/>
              <a:gd name="T2" fmla="*/ 0 w 72"/>
              <a:gd name="T3" fmla="*/ 2147483646 h 91"/>
              <a:gd name="T4" fmla="*/ 2147483646 w 72"/>
              <a:gd name="T5" fmla="*/ 2147483646 h 91"/>
              <a:gd name="T6" fmla="*/ 2147483646 w 72"/>
              <a:gd name="T7" fmla="*/ 2147483646 h 91"/>
              <a:gd name="T8" fmla="*/ 2147483646 w 72"/>
              <a:gd name="T9" fmla="*/ 2147483646 h 91"/>
              <a:gd name="T10" fmla="*/ 2147483646 w 72"/>
              <a:gd name="T11" fmla="*/ 2147483646 h 91"/>
              <a:gd name="T12" fmla="*/ 2147483646 w 72"/>
              <a:gd name="T13" fmla="*/ 2147483646 h 91"/>
              <a:gd name="T14" fmla="*/ 2147483646 w 72"/>
              <a:gd name="T15" fmla="*/ 2147483646 h 91"/>
              <a:gd name="T16" fmla="*/ 2147483646 w 72"/>
              <a:gd name="T17" fmla="*/ 2147483646 h 91"/>
              <a:gd name="T18" fmla="*/ 2147483646 w 72"/>
              <a:gd name="T19" fmla="*/ 2147483646 h 91"/>
              <a:gd name="T20" fmla="*/ 2147483646 w 72"/>
              <a:gd name="T21" fmla="*/ 2147483646 h 91"/>
              <a:gd name="T22" fmla="*/ 2147483646 w 72"/>
              <a:gd name="T23" fmla="*/ 2147483646 h 91"/>
              <a:gd name="T24" fmla="*/ 2147483646 w 72"/>
              <a:gd name="T25" fmla="*/ 2147483646 h 91"/>
              <a:gd name="T26" fmla="*/ 2147483646 w 72"/>
              <a:gd name="T27" fmla="*/ 2147483646 h 91"/>
              <a:gd name="T28" fmla="*/ 2147483646 w 72"/>
              <a:gd name="T29" fmla="*/ 2147483646 h 91"/>
              <a:gd name="T30" fmla="*/ 2147483646 w 72"/>
              <a:gd name="T31" fmla="*/ 2147483646 h 91"/>
              <a:gd name="T32" fmla="*/ 2147483646 w 72"/>
              <a:gd name="T33" fmla="*/ 2147483646 h 91"/>
              <a:gd name="T34" fmla="*/ 2147483646 w 72"/>
              <a:gd name="T35" fmla="*/ 2147483646 h 91"/>
              <a:gd name="T36" fmla="*/ 2147483646 w 72"/>
              <a:gd name="T37" fmla="*/ 2147483646 h 91"/>
              <a:gd name="T38" fmla="*/ 2147483646 w 72"/>
              <a:gd name="T39" fmla="*/ 2147483646 h 91"/>
              <a:gd name="T40" fmla="*/ 2147483646 w 72"/>
              <a:gd name="T41" fmla="*/ 2147483646 h 91"/>
              <a:gd name="T42" fmla="*/ 2147483646 w 72"/>
              <a:gd name="T43" fmla="*/ 2147483646 h 91"/>
              <a:gd name="T44" fmla="*/ 2147483646 w 72"/>
              <a:gd name="T45" fmla="*/ 2147483646 h 91"/>
              <a:gd name="T46" fmla="*/ 2147483646 w 72"/>
              <a:gd name="T47" fmla="*/ 2147483646 h 91"/>
              <a:gd name="T48" fmla="*/ 2147483646 w 72"/>
              <a:gd name="T49" fmla="*/ 2147483646 h 91"/>
              <a:gd name="T50" fmla="*/ 2147483646 w 72"/>
              <a:gd name="T51" fmla="*/ 2147483646 h 91"/>
              <a:gd name="T52" fmla="*/ 2147483646 w 72"/>
              <a:gd name="T53" fmla="*/ 2147483646 h 91"/>
              <a:gd name="T54" fmla="*/ 2147483646 w 72"/>
              <a:gd name="T55" fmla="*/ 2147483646 h 91"/>
              <a:gd name="T56" fmla="*/ 2147483646 w 72"/>
              <a:gd name="T57" fmla="*/ 2147483646 h 91"/>
              <a:gd name="T58" fmla="*/ 2147483646 w 72"/>
              <a:gd name="T59" fmla="*/ 2147483646 h 91"/>
              <a:gd name="T60" fmla="*/ 2147483646 w 72"/>
              <a:gd name="T61" fmla="*/ 2147483646 h 91"/>
              <a:gd name="T62" fmla="*/ 2147483646 w 72"/>
              <a:gd name="T63" fmla="*/ 2147483646 h 91"/>
              <a:gd name="T64" fmla="*/ 2147483646 w 72"/>
              <a:gd name="T65" fmla="*/ 2147483646 h 91"/>
              <a:gd name="T66" fmla="*/ 2147483646 w 72"/>
              <a:gd name="T67" fmla="*/ 2147483646 h 91"/>
              <a:gd name="T68" fmla="*/ 2147483646 w 72"/>
              <a:gd name="T69" fmla="*/ 0 h 91"/>
              <a:gd name="T70" fmla="*/ 0 w 72"/>
              <a:gd name="T71" fmla="*/ 2147483646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2" h="91">
                <a:moveTo>
                  <a:pt x="0" y="2"/>
                </a:moveTo>
                <a:lnTo>
                  <a:pt x="0" y="2"/>
                </a:lnTo>
                <a:lnTo>
                  <a:pt x="5" y="6"/>
                </a:lnTo>
                <a:lnTo>
                  <a:pt x="9" y="10"/>
                </a:lnTo>
                <a:lnTo>
                  <a:pt x="12" y="15"/>
                </a:lnTo>
                <a:lnTo>
                  <a:pt x="17" y="21"/>
                </a:lnTo>
                <a:lnTo>
                  <a:pt x="21" y="26"/>
                </a:lnTo>
                <a:lnTo>
                  <a:pt x="24" y="32"/>
                </a:lnTo>
                <a:lnTo>
                  <a:pt x="28" y="38"/>
                </a:lnTo>
                <a:lnTo>
                  <a:pt x="32" y="44"/>
                </a:lnTo>
                <a:lnTo>
                  <a:pt x="36" y="51"/>
                </a:lnTo>
                <a:lnTo>
                  <a:pt x="41" y="57"/>
                </a:lnTo>
                <a:lnTo>
                  <a:pt x="45" y="63"/>
                </a:lnTo>
                <a:lnTo>
                  <a:pt x="49" y="69"/>
                </a:lnTo>
                <a:lnTo>
                  <a:pt x="54" y="75"/>
                </a:lnTo>
                <a:lnTo>
                  <a:pt x="58" y="80"/>
                </a:lnTo>
                <a:lnTo>
                  <a:pt x="63" y="85"/>
                </a:lnTo>
                <a:lnTo>
                  <a:pt x="68" y="90"/>
                </a:lnTo>
                <a:lnTo>
                  <a:pt x="71" y="87"/>
                </a:lnTo>
                <a:lnTo>
                  <a:pt x="66" y="82"/>
                </a:lnTo>
                <a:lnTo>
                  <a:pt x="61" y="77"/>
                </a:lnTo>
                <a:lnTo>
                  <a:pt x="57" y="72"/>
                </a:lnTo>
                <a:lnTo>
                  <a:pt x="52" y="67"/>
                </a:lnTo>
                <a:lnTo>
                  <a:pt x="48" y="61"/>
                </a:lnTo>
                <a:lnTo>
                  <a:pt x="43" y="55"/>
                </a:lnTo>
                <a:lnTo>
                  <a:pt x="39" y="49"/>
                </a:lnTo>
                <a:lnTo>
                  <a:pt x="35" y="42"/>
                </a:lnTo>
                <a:lnTo>
                  <a:pt x="31" y="36"/>
                </a:lnTo>
                <a:lnTo>
                  <a:pt x="27" y="30"/>
                </a:lnTo>
                <a:lnTo>
                  <a:pt x="23" y="24"/>
                </a:lnTo>
                <a:lnTo>
                  <a:pt x="19" y="19"/>
                </a:lnTo>
                <a:lnTo>
                  <a:pt x="15" y="13"/>
                </a:lnTo>
                <a:lnTo>
                  <a:pt x="11" y="8"/>
                </a:lnTo>
                <a:lnTo>
                  <a:pt x="7" y="3"/>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2" name="Freeform 147">
            <a:extLst>
              <a:ext uri="{FF2B5EF4-FFF2-40B4-BE49-F238E27FC236}">
                <a16:creationId xmlns:a16="http://schemas.microsoft.com/office/drawing/2014/main" id="{A26E7FD5-7DAD-B77E-8AD8-7F95883B8B91}"/>
              </a:ext>
            </a:extLst>
          </p:cNvPr>
          <p:cNvSpPr>
            <a:spLocks/>
          </p:cNvSpPr>
          <p:nvPr/>
        </p:nvSpPr>
        <p:spPr bwMode="auto">
          <a:xfrm>
            <a:off x="6388100" y="4729163"/>
            <a:ext cx="33338" cy="36512"/>
          </a:xfrm>
          <a:custGeom>
            <a:avLst/>
            <a:gdLst>
              <a:gd name="T0" fmla="*/ 0 w 21"/>
              <a:gd name="T1" fmla="*/ 2147483646 h 23"/>
              <a:gd name="T2" fmla="*/ 2147483646 w 21"/>
              <a:gd name="T3" fmla="*/ 2147483646 h 23"/>
              <a:gd name="T4" fmla="*/ 2147483646 w 21"/>
              <a:gd name="T5" fmla="*/ 2147483646 h 23"/>
              <a:gd name="T6" fmla="*/ 2147483646 w 21"/>
              <a:gd name="T7" fmla="*/ 2147483646 h 23"/>
              <a:gd name="T8" fmla="*/ 2147483646 w 21"/>
              <a:gd name="T9" fmla="*/ 2147483646 h 23"/>
              <a:gd name="T10" fmla="*/ 2147483646 w 21"/>
              <a:gd name="T11" fmla="*/ 2147483646 h 23"/>
              <a:gd name="T12" fmla="*/ 2147483646 w 21"/>
              <a:gd name="T13" fmla="*/ 2147483646 h 23"/>
              <a:gd name="T14" fmla="*/ 2147483646 w 21"/>
              <a:gd name="T15" fmla="*/ 2147483646 h 23"/>
              <a:gd name="T16" fmla="*/ 2147483646 w 21"/>
              <a:gd name="T17" fmla="*/ 2147483646 h 23"/>
              <a:gd name="T18" fmla="*/ 2147483646 w 21"/>
              <a:gd name="T19" fmla="*/ 2147483646 h 23"/>
              <a:gd name="T20" fmla="*/ 2147483646 w 21"/>
              <a:gd name="T21" fmla="*/ 2147483646 h 23"/>
              <a:gd name="T22" fmla="*/ 2147483646 w 21"/>
              <a:gd name="T23" fmla="*/ 2147483646 h 23"/>
              <a:gd name="T24" fmla="*/ 2147483646 w 21"/>
              <a:gd name="T25" fmla="*/ 2147483646 h 23"/>
              <a:gd name="T26" fmla="*/ 2147483646 w 21"/>
              <a:gd name="T27" fmla="*/ 2147483646 h 23"/>
              <a:gd name="T28" fmla="*/ 2147483646 w 21"/>
              <a:gd name="T29" fmla="*/ 2147483646 h 23"/>
              <a:gd name="T30" fmla="*/ 2147483646 w 21"/>
              <a:gd name="T31" fmla="*/ 2147483646 h 23"/>
              <a:gd name="T32" fmla="*/ 2147483646 w 21"/>
              <a:gd name="T33" fmla="*/ 2147483646 h 23"/>
              <a:gd name="T34" fmla="*/ 2147483646 w 21"/>
              <a:gd name="T35" fmla="*/ 0 h 23"/>
              <a:gd name="T36" fmla="*/ 0 w 21"/>
              <a:gd name="T37" fmla="*/ 2147483646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3">
                <a:moveTo>
                  <a:pt x="0" y="2"/>
                </a:moveTo>
                <a:lnTo>
                  <a:pt x="2" y="5"/>
                </a:lnTo>
                <a:lnTo>
                  <a:pt x="4" y="8"/>
                </a:lnTo>
                <a:lnTo>
                  <a:pt x="7" y="10"/>
                </a:lnTo>
                <a:lnTo>
                  <a:pt x="9" y="13"/>
                </a:lnTo>
                <a:lnTo>
                  <a:pt x="11" y="15"/>
                </a:lnTo>
                <a:lnTo>
                  <a:pt x="13" y="18"/>
                </a:lnTo>
                <a:lnTo>
                  <a:pt x="16" y="20"/>
                </a:lnTo>
                <a:lnTo>
                  <a:pt x="17" y="22"/>
                </a:lnTo>
                <a:lnTo>
                  <a:pt x="20" y="20"/>
                </a:lnTo>
                <a:lnTo>
                  <a:pt x="18" y="17"/>
                </a:lnTo>
                <a:lnTo>
                  <a:pt x="16" y="15"/>
                </a:lnTo>
                <a:lnTo>
                  <a:pt x="14" y="12"/>
                </a:lnTo>
                <a:lnTo>
                  <a:pt x="12" y="10"/>
                </a:lnTo>
                <a:lnTo>
                  <a:pt x="10" y="8"/>
                </a:lnTo>
                <a:lnTo>
                  <a:pt x="7" y="5"/>
                </a:lnTo>
                <a:lnTo>
                  <a:pt x="5" y="2"/>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3" name="Freeform 148">
            <a:extLst>
              <a:ext uri="{FF2B5EF4-FFF2-40B4-BE49-F238E27FC236}">
                <a16:creationId xmlns:a16="http://schemas.microsoft.com/office/drawing/2014/main" id="{F9748AEF-2B91-DD2B-4003-A2887C83189D}"/>
              </a:ext>
            </a:extLst>
          </p:cNvPr>
          <p:cNvSpPr>
            <a:spLocks/>
          </p:cNvSpPr>
          <p:nvPr/>
        </p:nvSpPr>
        <p:spPr bwMode="auto">
          <a:xfrm>
            <a:off x="6388100" y="4727575"/>
            <a:ext cx="26988" cy="26988"/>
          </a:xfrm>
          <a:custGeom>
            <a:avLst/>
            <a:gdLst>
              <a:gd name="T0" fmla="*/ 2147483646 w 17"/>
              <a:gd name="T1" fmla="*/ 0 h 17"/>
              <a:gd name="T2" fmla="*/ 2147483646 w 17"/>
              <a:gd name="T3" fmla="*/ 0 h 17"/>
              <a:gd name="T4" fmla="*/ 2147483646 w 17"/>
              <a:gd name="T5" fmla="*/ 0 h 17"/>
              <a:gd name="T6" fmla="*/ 0 w 17"/>
              <a:gd name="T7" fmla="*/ 2147483646 h 17"/>
              <a:gd name="T8" fmla="*/ 0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0" y="0"/>
                </a:lnTo>
                <a:lnTo>
                  <a:pt x="5" y="0"/>
                </a:lnTo>
                <a:lnTo>
                  <a:pt x="0" y="10"/>
                </a:lnTo>
                <a:lnTo>
                  <a:pt x="0" y="16"/>
                </a:lnTo>
                <a:lnTo>
                  <a:pt x="1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4" name="Freeform 149">
            <a:extLst>
              <a:ext uri="{FF2B5EF4-FFF2-40B4-BE49-F238E27FC236}">
                <a16:creationId xmlns:a16="http://schemas.microsoft.com/office/drawing/2014/main" id="{8ACB5141-CA1E-4C00-2EA4-27A1131B13BD}"/>
              </a:ext>
            </a:extLst>
          </p:cNvPr>
          <p:cNvSpPr>
            <a:spLocks/>
          </p:cNvSpPr>
          <p:nvPr/>
        </p:nvSpPr>
        <p:spPr bwMode="auto">
          <a:xfrm>
            <a:off x="6616700" y="4183063"/>
            <a:ext cx="33338" cy="44450"/>
          </a:xfrm>
          <a:custGeom>
            <a:avLst/>
            <a:gdLst>
              <a:gd name="T0" fmla="*/ 2147483646 w 21"/>
              <a:gd name="T1" fmla="*/ 2147483646 h 28"/>
              <a:gd name="T2" fmla="*/ 2147483646 w 21"/>
              <a:gd name="T3" fmla="*/ 2147483646 h 28"/>
              <a:gd name="T4" fmla="*/ 2147483646 w 21"/>
              <a:gd name="T5" fmla="*/ 2147483646 h 28"/>
              <a:gd name="T6" fmla="*/ 2147483646 w 21"/>
              <a:gd name="T7" fmla="*/ 2147483646 h 28"/>
              <a:gd name="T8" fmla="*/ 2147483646 w 21"/>
              <a:gd name="T9" fmla="*/ 2147483646 h 28"/>
              <a:gd name="T10" fmla="*/ 0 w 21"/>
              <a:gd name="T11" fmla="*/ 2147483646 h 28"/>
              <a:gd name="T12" fmla="*/ 0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2147483646 w 21"/>
              <a:gd name="T29" fmla="*/ 2147483646 h 28"/>
              <a:gd name="T30" fmla="*/ 2147483646 w 21"/>
              <a:gd name="T31" fmla="*/ 2147483646 h 28"/>
              <a:gd name="T32" fmla="*/ 2147483646 w 21"/>
              <a:gd name="T33" fmla="*/ 2147483646 h 28"/>
              <a:gd name="T34" fmla="*/ 2147483646 w 21"/>
              <a:gd name="T35" fmla="*/ 2147483646 h 28"/>
              <a:gd name="T36" fmla="*/ 2147483646 w 21"/>
              <a:gd name="T37" fmla="*/ 2147483646 h 28"/>
              <a:gd name="T38" fmla="*/ 2147483646 w 21"/>
              <a:gd name="T39" fmla="*/ 2147483646 h 28"/>
              <a:gd name="T40" fmla="*/ 2147483646 w 21"/>
              <a:gd name="T41" fmla="*/ 2147483646 h 28"/>
              <a:gd name="T42" fmla="*/ 2147483646 w 21"/>
              <a:gd name="T43" fmla="*/ 2147483646 h 28"/>
              <a:gd name="T44" fmla="*/ 2147483646 w 21"/>
              <a:gd name="T45" fmla="*/ 0 h 28"/>
              <a:gd name="T46" fmla="*/ 2147483646 w 21"/>
              <a:gd name="T47" fmla="*/ 0 h 28"/>
              <a:gd name="T48" fmla="*/ 2147483646 w 21"/>
              <a:gd name="T49" fmla="*/ 2147483646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8">
                <a:moveTo>
                  <a:pt x="8" y="1"/>
                </a:move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5" name="Freeform 150">
            <a:extLst>
              <a:ext uri="{FF2B5EF4-FFF2-40B4-BE49-F238E27FC236}">
                <a16:creationId xmlns:a16="http://schemas.microsoft.com/office/drawing/2014/main" id="{FD0252C3-2D65-4727-BE49-0065160D86C9}"/>
              </a:ext>
            </a:extLst>
          </p:cNvPr>
          <p:cNvSpPr>
            <a:spLocks/>
          </p:cNvSpPr>
          <p:nvPr/>
        </p:nvSpPr>
        <p:spPr bwMode="auto">
          <a:xfrm>
            <a:off x="6616700" y="4183063"/>
            <a:ext cx="33338" cy="44450"/>
          </a:xfrm>
          <a:custGeom>
            <a:avLst/>
            <a:gdLst>
              <a:gd name="T0" fmla="*/ 2147483646 w 21"/>
              <a:gd name="T1" fmla="*/ 2147483646 h 28"/>
              <a:gd name="T2" fmla="*/ 2147483646 w 21"/>
              <a:gd name="T3" fmla="*/ 2147483646 h 28"/>
              <a:gd name="T4" fmla="*/ 2147483646 w 21"/>
              <a:gd name="T5" fmla="*/ 2147483646 h 28"/>
              <a:gd name="T6" fmla="*/ 2147483646 w 21"/>
              <a:gd name="T7" fmla="*/ 2147483646 h 28"/>
              <a:gd name="T8" fmla="*/ 2147483646 w 21"/>
              <a:gd name="T9" fmla="*/ 2147483646 h 28"/>
              <a:gd name="T10" fmla="*/ 2147483646 w 21"/>
              <a:gd name="T11" fmla="*/ 2147483646 h 28"/>
              <a:gd name="T12" fmla="*/ 0 w 21"/>
              <a:gd name="T13" fmla="*/ 2147483646 h 28"/>
              <a:gd name="T14" fmla="*/ 0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2147483646 w 21"/>
              <a:gd name="T29" fmla="*/ 2147483646 h 28"/>
              <a:gd name="T30" fmla="*/ 2147483646 w 21"/>
              <a:gd name="T31" fmla="*/ 2147483646 h 28"/>
              <a:gd name="T32" fmla="*/ 2147483646 w 21"/>
              <a:gd name="T33" fmla="*/ 2147483646 h 28"/>
              <a:gd name="T34" fmla="*/ 2147483646 w 21"/>
              <a:gd name="T35" fmla="*/ 2147483646 h 28"/>
              <a:gd name="T36" fmla="*/ 2147483646 w 21"/>
              <a:gd name="T37" fmla="*/ 2147483646 h 28"/>
              <a:gd name="T38" fmla="*/ 2147483646 w 21"/>
              <a:gd name="T39" fmla="*/ 2147483646 h 28"/>
              <a:gd name="T40" fmla="*/ 2147483646 w 21"/>
              <a:gd name="T41" fmla="*/ 2147483646 h 28"/>
              <a:gd name="T42" fmla="*/ 2147483646 w 21"/>
              <a:gd name="T43" fmla="*/ 2147483646 h 28"/>
              <a:gd name="T44" fmla="*/ 2147483646 w 21"/>
              <a:gd name="T45" fmla="*/ 2147483646 h 28"/>
              <a:gd name="T46" fmla="*/ 2147483646 w 21"/>
              <a:gd name="T47" fmla="*/ 0 h 28"/>
              <a:gd name="T48" fmla="*/ 2147483646 w 21"/>
              <a:gd name="T49" fmla="*/ 0 h 28"/>
              <a:gd name="T50" fmla="*/ 2147483646 w 21"/>
              <a:gd name="T51" fmla="*/ 2147483646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 h="28">
                <a:moveTo>
                  <a:pt x="8" y="1"/>
                </a:moveTo>
                <a:lnTo>
                  <a:pt x="8" y="1"/>
                </a:ln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6" name="Freeform 151">
            <a:extLst>
              <a:ext uri="{FF2B5EF4-FFF2-40B4-BE49-F238E27FC236}">
                <a16:creationId xmlns:a16="http://schemas.microsoft.com/office/drawing/2014/main" id="{9FB586B0-6DB4-72FA-0918-119A6A35BA32}"/>
              </a:ext>
            </a:extLst>
          </p:cNvPr>
          <p:cNvSpPr>
            <a:spLocks/>
          </p:cNvSpPr>
          <p:nvPr/>
        </p:nvSpPr>
        <p:spPr bwMode="auto">
          <a:xfrm>
            <a:off x="6630988" y="4897438"/>
            <a:ext cx="26987" cy="66675"/>
          </a:xfrm>
          <a:custGeom>
            <a:avLst/>
            <a:gdLst>
              <a:gd name="T0" fmla="*/ 2147483646 w 17"/>
              <a:gd name="T1" fmla="*/ 2147483646 h 42"/>
              <a:gd name="T2" fmla="*/ 2147483646 w 17"/>
              <a:gd name="T3" fmla="*/ 2147483646 h 42"/>
              <a:gd name="T4" fmla="*/ 2147483646 w 17"/>
              <a:gd name="T5" fmla="*/ 2147483646 h 42"/>
              <a:gd name="T6" fmla="*/ 2147483646 w 17"/>
              <a:gd name="T7" fmla="*/ 2147483646 h 42"/>
              <a:gd name="T8" fmla="*/ 2147483646 w 17"/>
              <a:gd name="T9" fmla="*/ 2147483646 h 42"/>
              <a:gd name="T10" fmla="*/ 2147483646 w 17"/>
              <a:gd name="T11" fmla="*/ 2147483646 h 42"/>
              <a:gd name="T12" fmla="*/ 2147483646 w 17"/>
              <a:gd name="T13" fmla="*/ 2147483646 h 42"/>
              <a:gd name="T14" fmla="*/ 2147483646 w 17"/>
              <a:gd name="T15" fmla="*/ 2147483646 h 42"/>
              <a:gd name="T16" fmla="*/ 2147483646 w 17"/>
              <a:gd name="T17" fmla="*/ 2147483646 h 42"/>
              <a:gd name="T18" fmla="*/ 2147483646 w 17"/>
              <a:gd name="T19" fmla="*/ 2147483646 h 42"/>
              <a:gd name="T20" fmla="*/ 2147483646 w 17"/>
              <a:gd name="T21" fmla="*/ 2147483646 h 42"/>
              <a:gd name="T22" fmla="*/ 2147483646 w 17"/>
              <a:gd name="T23" fmla="*/ 2147483646 h 42"/>
              <a:gd name="T24" fmla="*/ 2147483646 w 17"/>
              <a:gd name="T25" fmla="*/ 2147483646 h 42"/>
              <a:gd name="T26" fmla="*/ 2147483646 w 17"/>
              <a:gd name="T27" fmla="*/ 2147483646 h 42"/>
              <a:gd name="T28" fmla="*/ 2147483646 w 17"/>
              <a:gd name="T29" fmla="*/ 2147483646 h 42"/>
              <a:gd name="T30" fmla="*/ 2147483646 w 17"/>
              <a:gd name="T31" fmla="*/ 2147483646 h 42"/>
              <a:gd name="T32" fmla="*/ 2147483646 w 17"/>
              <a:gd name="T33" fmla="*/ 2147483646 h 42"/>
              <a:gd name="T34" fmla="*/ 2147483646 w 17"/>
              <a:gd name="T35" fmla="*/ 2147483646 h 42"/>
              <a:gd name="T36" fmla="*/ 2147483646 w 17"/>
              <a:gd name="T37" fmla="*/ 2147483646 h 42"/>
              <a:gd name="T38" fmla="*/ 0 w 17"/>
              <a:gd name="T39" fmla="*/ 2147483646 h 42"/>
              <a:gd name="T40" fmla="*/ 2147483646 w 17"/>
              <a:gd name="T41" fmla="*/ 2147483646 h 42"/>
              <a:gd name="T42" fmla="*/ 0 w 17"/>
              <a:gd name="T43" fmla="*/ 0 h 42"/>
              <a:gd name="T44" fmla="*/ 0 w 17"/>
              <a:gd name="T45" fmla="*/ 2147483646 h 42"/>
              <a:gd name="T46" fmla="*/ 2147483646 w 17"/>
              <a:gd name="T47" fmla="*/ 2147483646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2">
                <a:moveTo>
                  <a:pt x="8" y="5"/>
                </a:moveTo>
                <a:lnTo>
                  <a:pt x="2" y="6"/>
                </a:lnTo>
                <a:lnTo>
                  <a:pt x="6" y="10"/>
                </a:lnTo>
                <a:lnTo>
                  <a:pt x="8" y="14"/>
                </a:lnTo>
                <a:lnTo>
                  <a:pt x="8" y="19"/>
                </a:lnTo>
                <a:lnTo>
                  <a:pt x="6" y="22"/>
                </a:lnTo>
                <a:lnTo>
                  <a:pt x="4" y="27"/>
                </a:lnTo>
                <a:lnTo>
                  <a:pt x="4" y="32"/>
                </a:lnTo>
                <a:lnTo>
                  <a:pt x="2" y="37"/>
                </a:lnTo>
                <a:lnTo>
                  <a:pt x="4" y="41"/>
                </a:lnTo>
                <a:lnTo>
                  <a:pt x="12" y="41"/>
                </a:lnTo>
                <a:lnTo>
                  <a:pt x="10" y="37"/>
                </a:lnTo>
                <a:lnTo>
                  <a:pt x="12" y="32"/>
                </a:lnTo>
                <a:lnTo>
                  <a:pt x="12" y="28"/>
                </a:lnTo>
                <a:lnTo>
                  <a:pt x="14" y="23"/>
                </a:lnTo>
                <a:lnTo>
                  <a:pt x="16" y="19"/>
                </a:lnTo>
                <a:lnTo>
                  <a:pt x="16" y="14"/>
                </a:lnTo>
                <a:lnTo>
                  <a:pt x="12" y="9"/>
                </a:lnTo>
                <a:lnTo>
                  <a:pt x="8" y="4"/>
                </a:lnTo>
                <a:lnTo>
                  <a:pt x="0" y="5"/>
                </a:lnTo>
                <a:lnTo>
                  <a:pt x="8" y="4"/>
                </a:lnTo>
                <a:lnTo>
                  <a:pt x="0" y="0"/>
                </a:lnTo>
                <a:lnTo>
                  <a:pt x="0" y="5"/>
                </a:lnTo>
                <a:lnTo>
                  <a:pt x="8" y="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7" name="Freeform 152">
            <a:extLst>
              <a:ext uri="{FF2B5EF4-FFF2-40B4-BE49-F238E27FC236}">
                <a16:creationId xmlns:a16="http://schemas.microsoft.com/office/drawing/2014/main" id="{708DCD88-359F-5BAD-C2AD-A20A263ED379}"/>
              </a:ext>
            </a:extLst>
          </p:cNvPr>
          <p:cNvSpPr>
            <a:spLocks/>
          </p:cNvSpPr>
          <p:nvPr/>
        </p:nvSpPr>
        <p:spPr bwMode="auto">
          <a:xfrm>
            <a:off x="6627813" y="4905375"/>
            <a:ext cx="26987" cy="69850"/>
          </a:xfrm>
          <a:custGeom>
            <a:avLst/>
            <a:gdLst>
              <a:gd name="T0" fmla="*/ 2147483646 w 17"/>
              <a:gd name="T1" fmla="*/ 2147483646 h 44"/>
              <a:gd name="T2" fmla="*/ 2147483646 w 17"/>
              <a:gd name="T3" fmla="*/ 2147483646 h 44"/>
              <a:gd name="T4" fmla="*/ 2147483646 w 17"/>
              <a:gd name="T5" fmla="*/ 2147483646 h 44"/>
              <a:gd name="T6" fmla="*/ 2147483646 w 17"/>
              <a:gd name="T7" fmla="*/ 2147483646 h 44"/>
              <a:gd name="T8" fmla="*/ 2147483646 w 17"/>
              <a:gd name="T9" fmla="*/ 2147483646 h 44"/>
              <a:gd name="T10" fmla="*/ 2147483646 w 17"/>
              <a:gd name="T11" fmla="*/ 2147483646 h 44"/>
              <a:gd name="T12" fmla="*/ 2147483646 w 17"/>
              <a:gd name="T13" fmla="*/ 2147483646 h 44"/>
              <a:gd name="T14" fmla="*/ 2147483646 w 17"/>
              <a:gd name="T15" fmla="*/ 2147483646 h 44"/>
              <a:gd name="T16" fmla="*/ 2147483646 w 17"/>
              <a:gd name="T17" fmla="*/ 2147483646 h 44"/>
              <a:gd name="T18" fmla="*/ 2147483646 w 17"/>
              <a:gd name="T19" fmla="*/ 0 h 44"/>
              <a:gd name="T20" fmla="*/ 2147483646 w 17"/>
              <a:gd name="T21" fmla="*/ 0 h 44"/>
              <a:gd name="T22" fmla="*/ 2147483646 w 17"/>
              <a:gd name="T23" fmla="*/ 2147483646 h 44"/>
              <a:gd name="T24" fmla="*/ 2147483646 w 17"/>
              <a:gd name="T25" fmla="*/ 2147483646 h 44"/>
              <a:gd name="T26" fmla="*/ 0 w 17"/>
              <a:gd name="T27" fmla="*/ 2147483646 h 44"/>
              <a:gd name="T28" fmla="*/ 0 w 17"/>
              <a:gd name="T29" fmla="*/ 2147483646 h 44"/>
              <a:gd name="T30" fmla="*/ 0 w 17"/>
              <a:gd name="T31" fmla="*/ 2147483646 h 44"/>
              <a:gd name="T32" fmla="*/ 0 w 17"/>
              <a:gd name="T33" fmla="*/ 2147483646 h 44"/>
              <a:gd name="T34" fmla="*/ 2147483646 w 17"/>
              <a:gd name="T35" fmla="*/ 2147483646 h 44"/>
              <a:gd name="T36" fmla="*/ 2147483646 w 17"/>
              <a:gd name="T37" fmla="*/ 2147483646 h 44"/>
              <a:gd name="T38" fmla="*/ 2147483646 w 17"/>
              <a:gd name="T39" fmla="*/ 2147483646 h 44"/>
              <a:gd name="T40" fmla="*/ 2147483646 w 17"/>
              <a:gd name="T41" fmla="*/ 2147483646 h 44"/>
              <a:gd name="T42" fmla="*/ 2147483646 w 17"/>
              <a:gd name="T43" fmla="*/ 2147483646 h 44"/>
              <a:gd name="T44" fmla="*/ 2147483646 w 17"/>
              <a:gd name="T45" fmla="*/ 2147483646 h 44"/>
              <a:gd name="T46" fmla="*/ 2147483646 w 17"/>
              <a:gd name="T47" fmla="*/ 2147483646 h 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4">
                <a:moveTo>
                  <a:pt x="6" y="36"/>
                </a:moveTo>
                <a:lnTo>
                  <a:pt x="11" y="34"/>
                </a:lnTo>
                <a:lnTo>
                  <a:pt x="8" y="31"/>
                </a:lnTo>
                <a:lnTo>
                  <a:pt x="6" y="27"/>
                </a:lnTo>
                <a:lnTo>
                  <a:pt x="4" y="23"/>
                </a:lnTo>
                <a:lnTo>
                  <a:pt x="6" y="19"/>
                </a:lnTo>
                <a:lnTo>
                  <a:pt x="6" y="14"/>
                </a:lnTo>
                <a:lnTo>
                  <a:pt x="8" y="10"/>
                </a:lnTo>
                <a:lnTo>
                  <a:pt x="9" y="4"/>
                </a:lnTo>
                <a:lnTo>
                  <a:pt x="9" y="0"/>
                </a:lnTo>
                <a:lnTo>
                  <a:pt x="3" y="0"/>
                </a:lnTo>
                <a:lnTo>
                  <a:pt x="3" y="4"/>
                </a:lnTo>
                <a:lnTo>
                  <a:pt x="1" y="9"/>
                </a:lnTo>
                <a:lnTo>
                  <a:pt x="0" y="14"/>
                </a:lnTo>
                <a:lnTo>
                  <a:pt x="0" y="19"/>
                </a:lnTo>
                <a:lnTo>
                  <a:pt x="0" y="23"/>
                </a:lnTo>
                <a:lnTo>
                  <a:pt x="0" y="28"/>
                </a:lnTo>
                <a:lnTo>
                  <a:pt x="1" y="33"/>
                </a:lnTo>
                <a:lnTo>
                  <a:pt x="6" y="37"/>
                </a:lnTo>
                <a:lnTo>
                  <a:pt x="12" y="36"/>
                </a:lnTo>
                <a:lnTo>
                  <a:pt x="6" y="37"/>
                </a:lnTo>
                <a:lnTo>
                  <a:pt x="16" y="43"/>
                </a:lnTo>
                <a:lnTo>
                  <a:pt x="12" y="36"/>
                </a:lnTo>
                <a:lnTo>
                  <a:pt x="6"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8" name="Freeform 153">
            <a:extLst>
              <a:ext uri="{FF2B5EF4-FFF2-40B4-BE49-F238E27FC236}">
                <a16:creationId xmlns:a16="http://schemas.microsoft.com/office/drawing/2014/main" id="{D8B0D443-A357-AFC5-26C5-C4A45AC081BF}"/>
              </a:ext>
            </a:extLst>
          </p:cNvPr>
          <p:cNvSpPr>
            <a:spLocks/>
          </p:cNvSpPr>
          <p:nvPr/>
        </p:nvSpPr>
        <p:spPr bwMode="auto">
          <a:xfrm>
            <a:off x="6105525" y="4232275"/>
            <a:ext cx="123825" cy="269875"/>
          </a:xfrm>
          <a:custGeom>
            <a:avLst/>
            <a:gdLst>
              <a:gd name="T0" fmla="*/ 2147483646 w 78"/>
              <a:gd name="T1" fmla="*/ 0 h 170"/>
              <a:gd name="T2" fmla="*/ 2147483646 w 78"/>
              <a:gd name="T3" fmla="*/ 0 h 170"/>
              <a:gd name="T4" fmla="*/ 2147483646 w 78"/>
              <a:gd name="T5" fmla="*/ 2147483646 h 170"/>
              <a:gd name="T6" fmla="*/ 0 w 78"/>
              <a:gd name="T7" fmla="*/ 2147483646 h 170"/>
              <a:gd name="T8" fmla="*/ 2147483646 w 78"/>
              <a:gd name="T9" fmla="*/ 2147483646 h 170"/>
              <a:gd name="T10" fmla="*/ 2147483646 w 78"/>
              <a:gd name="T11" fmla="*/ 2147483646 h 170"/>
              <a:gd name="T12" fmla="*/ 2147483646 w 78"/>
              <a:gd name="T13" fmla="*/ 2147483646 h 170"/>
              <a:gd name="T14" fmla="*/ 2147483646 w 78"/>
              <a:gd name="T15" fmla="*/ 2147483646 h 170"/>
              <a:gd name="T16" fmla="*/ 2147483646 w 78"/>
              <a:gd name="T17" fmla="*/ 2147483646 h 170"/>
              <a:gd name="T18" fmla="*/ 2147483646 w 78"/>
              <a:gd name="T19" fmla="*/ 2147483646 h 170"/>
              <a:gd name="T20" fmla="*/ 2147483646 w 78"/>
              <a:gd name="T21" fmla="*/ 2147483646 h 170"/>
              <a:gd name="T22" fmla="*/ 2147483646 w 78"/>
              <a:gd name="T23" fmla="*/ 2147483646 h 170"/>
              <a:gd name="T24" fmla="*/ 2147483646 w 78"/>
              <a:gd name="T25" fmla="*/ 2147483646 h 170"/>
              <a:gd name="T26" fmla="*/ 2147483646 w 78"/>
              <a:gd name="T27" fmla="*/ 2147483646 h 170"/>
              <a:gd name="T28" fmla="*/ 2147483646 w 78"/>
              <a:gd name="T29" fmla="*/ 2147483646 h 170"/>
              <a:gd name="T30" fmla="*/ 2147483646 w 78"/>
              <a:gd name="T31" fmla="*/ 2147483646 h 170"/>
              <a:gd name="T32" fmla="*/ 2147483646 w 78"/>
              <a:gd name="T33" fmla="*/ 2147483646 h 170"/>
              <a:gd name="T34" fmla="*/ 2147483646 w 78"/>
              <a:gd name="T35" fmla="*/ 2147483646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8" h="170">
                <a:moveTo>
                  <a:pt x="3" y="0"/>
                </a:moveTo>
                <a:lnTo>
                  <a:pt x="3" y="0"/>
                </a:lnTo>
                <a:lnTo>
                  <a:pt x="1" y="9"/>
                </a:lnTo>
                <a:lnTo>
                  <a:pt x="0" y="20"/>
                </a:lnTo>
                <a:lnTo>
                  <a:pt x="1" y="31"/>
                </a:lnTo>
                <a:lnTo>
                  <a:pt x="4" y="42"/>
                </a:lnTo>
                <a:lnTo>
                  <a:pt x="8" y="54"/>
                </a:lnTo>
                <a:lnTo>
                  <a:pt x="13" y="66"/>
                </a:lnTo>
                <a:lnTo>
                  <a:pt x="19" y="78"/>
                </a:lnTo>
                <a:lnTo>
                  <a:pt x="25" y="90"/>
                </a:lnTo>
                <a:lnTo>
                  <a:pt x="33" y="102"/>
                </a:lnTo>
                <a:lnTo>
                  <a:pt x="40" y="113"/>
                </a:lnTo>
                <a:lnTo>
                  <a:pt x="47" y="125"/>
                </a:lnTo>
                <a:lnTo>
                  <a:pt x="55" y="135"/>
                </a:lnTo>
                <a:lnTo>
                  <a:pt x="61" y="145"/>
                </a:lnTo>
                <a:lnTo>
                  <a:pt x="67" y="154"/>
                </a:lnTo>
                <a:lnTo>
                  <a:pt x="72" y="162"/>
                </a:lnTo>
                <a:lnTo>
                  <a:pt x="77" y="16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19" name="Freeform 154">
            <a:extLst>
              <a:ext uri="{FF2B5EF4-FFF2-40B4-BE49-F238E27FC236}">
                <a16:creationId xmlns:a16="http://schemas.microsoft.com/office/drawing/2014/main" id="{25ED0B68-004C-7ACF-C118-2703BFF11CF3}"/>
              </a:ext>
            </a:extLst>
          </p:cNvPr>
          <p:cNvSpPr>
            <a:spLocks/>
          </p:cNvSpPr>
          <p:nvPr/>
        </p:nvSpPr>
        <p:spPr bwMode="auto">
          <a:xfrm>
            <a:off x="7007225" y="4210050"/>
            <a:ext cx="122238" cy="303213"/>
          </a:xfrm>
          <a:custGeom>
            <a:avLst/>
            <a:gdLst>
              <a:gd name="T0" fmla="*/ 2147483646 w 77"/>
              <a:gd name="T1" fmla="*/ 0 h 191"/>
              <a:gd name="T2" fmla="*/ 2147483646 w 77"/>
              <a:gd name="T3" fmla="*/ 0 h 191"/>
              <a:gd name="T4" fmla="*/ 2147483646 w 77"/>
              <a:gd name="T5" fmla="*/ 2147483646 h 191"/>
              <a:gd name="T6" fmla="*/ 2147483646 w 77"/>
              <a:gd name="T7" fmla="*/ 2147483646 h 191"/>
              <a:gd name="T8" fmla="*/ 2147483646 w 77"/>
              <a:gd name="T9" fmla="*/ 2147483646 h 191"/>
              <a:gd name="T10" fmla="*/ 2147483646 w 77"/>
              <a:gd name="T11" fmla="*/ 2147483646 h 191"/>
              <a:gd name="T12" fmla="*/ 2147483646 w 77"/>
              <a:gd name="T13" fmla="*/ 2147483646 h 191"/>
              <a:gd name="T14" fmla="*/ 2147483646 w 77"/>
              <a:gd name="T15" fmla="*/ 2147483646 h 191"/>
              <a:gd name="T16" fmla="*/ 2147483646 w 77"/>
              <a:gd name="T17" fmla="*/ 2147483646 h 191"/>
              <a:gd name="T18" fmla="*/ 2147483646 w 77"/>
              <a:gd name="T19" fmla="*/ 2147483646 h 191"/>
              <a:gd name="T20" fmla="*/ 2147483646 w 77"/>
              <a:gd name="T21" fmla="*/ 2147483646 h 191"/>
              <a:gd name="T22" fmla="*/ 2147483646 w 77"/>
              <a:gd name="T23" fmla="*/ 2147483646 h 191"/>
              <a:gd name="T24" fmla="*/ 2147483646 w 77"/>
              <a:gd name="T25" fmla="*/ 2147483646 h 191"/>
              <a:gd name="T26" fmla="*/ 2147483646 w 77"/>
              <a:gd name="T27" fmla="*/ 2147483646 h 191"/>
              <a:gd name="T28" fmla="*/ 2147483646 w 77"/>
              <a:gd name="T29" fmla="*/ 2147483646 h 191"/>
              <a:gd name="T30" fmla="*/ 2147483646 w 77"/>
              <a:gd name="T31" fmla="*/ 2147483646 h 191"/>
              <a:gd name="T32" fmla="*/ 2147483646 w 77"/>
              <a:gd name="T33" fmla="*/ 2147483646 h 191"/>
              <a:gd name="T34" fmla="*/ 0 w 77"/>
              <a:gd name="T35" fmla="*/ 2147483646 h 1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7" h="191">
                <a:moveTo>
                  <a:pt x="66" y="0"/>
                </a:moveTo>
                <a:lnTo>
                  <a:pt x="66" y="0"/>
                </a:lnTo>
                <a:lnTo>
                  <a:pt x="71" y="19"/>
                </a:lnTo>
                <a:lnTo>
                  <a:pt x="75" y="37"/>
                </a:lnTo>
                <a:lnTo>
                  <a:pt x="76" y="52"/>
                </a:lnTo>
                <a:lnTo>
                  <a:pt x="76" y="66"/>
                </a:lnTo>
                <a:lnTo>
                  <a:pt x="74" y="78"/>
                </a:lnTo>
                <a:lnTo>
                  <a:pt x="71" y="89"/>
                </a:lnTo>
                <a:lnTo>
                  <a:pt x="66" y="100"/>
                </a:lnTo>
                <a:lnTo>
                  <a:pt x="61" y="110"/>
                </a:lnTo>
                <a:lnTo>
                  <a:pt x="54" y="119"/>
                </a:lnTo>
                <a:lnTo>
                  <a:pt x="48" y="128"/>
                </a:lnTo>
                <a:lnTo>
                  <a:pt x="40" y="137"/>
                </a:lnTo>
                <a:lnTo>
                  <a:pt x="32" y="147"/>
                </a:lnTo>
                <a:lnTo>
                  <a:pt x="24" y="156"/>
                </a:lnTo>
                <a:lnTo>
                  <a:pt x="16" y="166"/>
                </a:lnTo>
                <a:lnTo>
                  <a:pt x="8" y="178"/>
                </a:lnTo>
                <a:lnTo>
                  <a:pt x="0" y="1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0" name="Freeform 155">
            <a:extLst>
              <a:ext uri="{FF2B5EF4-FFF2-40B4-BE49-F238E27FC236}">
                <a16:creationId xmlns:a16="http://schemas.microsoft.com/office/drawing/2014/main" id="{03604A4E-574E-9A97-4DC7-F17A0ACDE984}"/>
              </a:ext>
            </a:extLst>
          </p:cNvPr>
          <p:cNvSpPr>
            <a:spLocks/>
          </p:cNvSpPr>
          <p:nvPr/>
        </p:nvSpPr>
        <p:spPr bwMode="auto">
          <a:xfrm>
            <a:off x="6424613" y="4772025"/>
            <a:ext cx="366712" cy="223838"/>
          </a:xfrm>
          <a:custGeom>
            <a:avLst/>
            <a:gdLst>
              <a:gd name="T0" fmla="*/ 0 w 231"/>
              <a:gd name="T1" fmla="*/ 0 h 141"/>
              <a:gd name="T2" fmla="*/ 0 w 231"/>
              <a:gd name="T3" fmla="*/ 0 h 141"/>
              <a:gd name="T4" fmla="*/ 2147483646 w 231"/>
              <a:gd name="T5" fmla="*/ 2147483646 h 141"/>
              <a:gd name="T6" fmla="*/ 2147483646 w 231"/>
              <a:gd name="T7" fmla="*/ 2147483646 h 141"/>
              <a:gd name="T8" fmla="*/ 2147483646 w 231"/>
              <a:gd name="T9" fmla="*/ 2147483646 h 141"/>
              <a:gd name="T10" fmla="*/ 2147483646 w 231"/>
              <a:gd name="T11" fmla="*/ 2147483646 h 141"/>
              <a:gd name="T12" fmla="*/ 2147483646 w 231"/>
              <a:gd name="T13" fmla="*/ 2147483646 h 141"/>
              <a:gd name="T14" fmla="*/ 2147483646 w 231"/>
              <a:gd name="T15" fmla="*/ 2147483646 h 141"/>
              <a:gd name="T16" fmla="*/ 2147483646 w 231"/>
              <a:gd name="T17" fmla="*/ 2147483646 h 141"/>
              <a:gd name="T18" fmla="*/ 2147483646 w 231"/>
              <a:gd name="T19" fmla="*/ 2147483646 h 141"/>
              <a:gd name="T20" fmla="*/ 2147483646 w 231"/>
              <a:gd name="T21" fmla="*/ 2147483646 h 141"/>
              <a:gd name="T22" fmla="*/ 2147483646 w 231"/>
              <a:gd name="T23" fmla="*/ 2147483646 h 141"/>
              <a:gd name="T24" fmla="*/ 2147483646 w 231"/>
              <a:gd name="T25" fmla="*/ 2147483646 h 141"/>
              <a:gd name="T26" fmla="*/ 2147483646 w 231"/>
              <a:gd name="T27" fmla="*/ 2147483646 h 141"/>
              <a:gd name="T28" fmla="*/ 2147483646 w 231"/>
              <a:gd name="T29" fmla="*/ 2147483646 h 141"/>
              <a:gd name="T30" fmla="*/ 2147483646 w 231"/>
              <a:gd name="T31" fmla="*/ 2147483646 h 141"/>
              <a:gd name="T32" fmla="*/ 2147483646 w 231"/>
              <a:gd name="T33" fmla="*/ 2147483646 h 141"/>
              <a:gd name="T34" fmla="*/ 2147483646 w 231"/>
              <a:gd name="T35" fmla="*/ 2147483646 h 141"/>
              <a:gd name="T36" fmla="*/ 2147483646 w 231"/>
              <a:gd name="T37" fmla="*/ 2147483646 h 141"/>
              <a:gd name="T38" fmla="*/ 2147483646 w 231"/>
              <a:gd name="T39" fmla="*/ 2147483646 h 141"/>
              <a:gd name="T40" fmla="*/ 2147483646 w 231"/>
              <a:gd name="T41" fmla="*/ 2147483646 h 141"/>
              <a:gd name="T42" fmla="*/ 2147483646 w 231"/>
              <a:gd name="T43" fmla="*/ 2147483646 h 141"/>
              <a:gd name="T44" fmla="*/ 2147483646 w 231"/>
              <a:gd name="T45" fmla="*/ 2147483646 h 141"/>
              <a:gd name="T46" fmla="*/ 2147483646 w 231"/>
              <a:gd name="T47" fmla="*/ 2147483646 h 141"/>
              <a:gd name="T48" fmla="*/ 2147483646 w 231"/>
              <a:gd name="T49" fmla="*/ 2147483646 h 141"/>
              <a:gd name="T50" fmla="*/ 2147483646 w 231"/>
              <a:gd name="T51" fmla="*/ 2147483646 h 141"/>
              <a:gd name="T52" fmla="*/ 2147483646 w 231"/>
              <a:gd name="T53" fmla="*/ 2147483646 h 141"/>
              <a:gd name="T54" fmla="*/ 2147483646 w 231"/>
              <a:gd name="T55" fmla="*/ 2147483646 h 141"/>
              <a:gd name="T56" fmla="*/ 2147483646 w 231"/>
              <a:gd name="T57" fmla="*/ 2147483646 h 141"/>
              <a:gd name="T58" fmla="*/ 2147483646 w 231"/>
              <a:gd name="T59" fmla="*/ 2147483646 h 141"/>
              <a:gd name="T60" fmla="*/ 2147483646 w 231"/>
              <a:gd name="T61" fmla="*/ 2147483646 h 141"/>
              <a:gd name="T62" fmla="*/ 2147483646 w 231"/>
              <a:gd name="T63" fmla="*/ 2147483646 h 141"/>
              <a:gd name="T64" fmla="*/ 2147483646 w 231"/>
              <a:gd name="T65" fmla="*/ 2147483646 h 141"/>
              <a:gd name="T66" fmla="*/ 2147483646 w 231"/>
              <a:gd name="T67" fmla="*/ 2147483646 h 141"/>
              <a:gd name="T68" fmla="*/ 2147483646 w 231"/>
              <a:gd name="T69" fmla="*/ 2147483646 h 141"/>
              <a:gd name="T70" fmla="*/ 2147483646 w 231"/>
              <a:gd name="T71" fmla="*/ 2147483646 h 141"/>
              <a:gd name="T72" fmla="*/ 2147483646 w 231"/>
              <a:gd name="T73" fmla="*/ 2147483646 h 141"/>
              <a:gd name="T74" fmla="*/ 2147483646 w 231"/>
              <a:gd name="T75" fmla="*/ 2147483646 h 141"/>
              <a:gd name="T76" fmla="*/ 2147483646 w 231"/>
              <a:gd name="T77" fmla="*/ 2147483646 h 141"/>
              <a:gd name="T78" fmla="*/ 2147483646 w 231"/>
              <a:gd name="T79" fmla="*/ 2147483646 h 141"/>
              <a:gd name="T80" fmla="*/ 2147483646 w 231"/>
              <a:gd name="T81" fmla="*/ 2147483646 h 141"/>
              <a:gd name="T82" fmla="*/ 2147483646 w 231"/>
              <a:gd name="T83" fmla="*/ 2147483646 h 141"/>
              <a:gd name="T84" fmla="*/ 2147483646 w 231"/>
              <a:gd name="T85" fmla="*/ 2147483646 h 141"/>
              <a:gd name="T86" fmla="*/ 2147483646 w 231"/>
              <a:gd name="T87" fmla="*/ 2147483646 h 141"/>
              <a:gd name="T88" fmla="*/ 2147483646 w 231"/>
              <a:gd name="T89" fmla="*/ 2147483646 h 141"/>
              <a:gd name="T90" fmla="*/ 2147483646 w 231"/>
              <a:gd name="T91" fmla="*/ 2147483646 h 141"/>
              <a:gd name="T92" fmla="*/ 2147483646 w 231"/>
              <a:gd name="T93" fmla="*/ 2147483646 h 141"/>
              <a:gd name="T94" fmla="*/ 2147483646 w 231"/>
              <a:gd name="T95" fmla="*/ 2147483646 h 141"/>
              <a:gd name="T96" fmla="*/ 2147483646 w 231"/>
              <a:gd name="T97" fmla="*/ 2147483646 h 141"/>
              <a:gd name="T98" fmla="*/ 2147483646 w 231"/>
              <a:gd name="T99" fmla="*/ 2147483646 h 1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1" h="141">
                <a:moveTo>
                  <a:pt x="0" y="0"/>
                </a:moveTo>
                <a:lnTo>
                  <a:pt x="0" y="0"/>
                </a:lnTo>
                <a:lnTo>
                  <a:pt x="7" y="8"/>
                </a:lnTo>
                <a:lnTo>
                  <a:pt x="13" y="15"/>
                </a:lnTo>
                <a:lnTo>
                  <a:pt x="19" y="23"/>
                </a:lnTo>
                <a:lnTo>
                  <a:pt x="25" y="31"/>
                </a:lnTo>
                <a:lnTo>
                  <a:pt x="30" y="39"/>
                </a:lnTo>
                <a:lnTo>
                  <a:pt x="35" y="47"/>
                </a:lnTo>
                <a:lnTo>
                  <a:pt x="41" y="54"/>
                </a:lnTo>
                <a:lnTo>
                  <a:pt x="47" y="62"/>
                </a:lnTo>
                <a:lnTo>
                  <a:pt x="53" y="69"/>
                </a:lnTo>
                <a:lnTo>
                  <a:pt x="60" y="77"/>
                </a:lnTo>
                <a:lnTo>
                  <a:pt x="69" y="84"/>
                </a:lnTo>
                <a:lnTo>
                  <a:pt x="78" y="91"/>
                </a:lnTo>
                <a:lnTo>
                  <a:pt x="88" y="98"/>
                </a:lnTo>
                <a:lnTo>
                  <a:pt x="100" y="105"/>
                </a:lnTo>
                <a:lnTo>
                  <a:pt x="114" y="112"/>
                </a:lnTo>
                <a:lnTo>
                  <a:pt x="129" y="118"/>
                </a:lnTo>
                <a:lnTo>
                  <a:pt x="131" y="120"/>
                </a:lnTo>
                <a:lnTo>
                  <a:pt x="132" y="122"/>
                </a:lnTo>
                <a:lnTo>
                  <a:pt x="133" y="124"/>
                </a:lnTo>
                <a:lnTo>
                  <a:pt x="134" y="127"/>
                </a:lnTo>
                <a:lnTo>
                  <a:pt x="134" y="130"/>
                </a:lnTo>
                <a:lnTo>
                  <a:pt x="134" y="133"/>
                </a:lnTo>
                <a:lnTo>
                  <a:pt x="134" y="137"/>
                </a:lnTo>
                <a:lnTo>
                  <a:pt x="134" y="140"/>
                </a:lnTo>
                <a:lnTo>
                  <a:pt x="134" y="138"/>
                </a:lnTo>
                <a:lnTo>
                  <a:pt x="133" y="135"/>
                </a:lnTo>
                <a:lnTo>
                  <a:pt x="133" y="132"/>
                </a:lnTo>
                <a:lnTo>
                  <a:pt x="133" y="128"/>
                </a:lnTo>
                <a:lnTo>
                  <a:pt x="133" y="125"/>
                </a:lnTo>
                <a:lnTo>
                  <a:pt x="133" y="122"/>
                </a:lnTo>
                <a:lnTo>
                  <a:pt x="134" y="120"/>
                </a:lnTo>
                <a:lnTo>
                  <a:pt x="135" y="118"/>
                </a:lnTo>
                <a:lnTo>
                  <a:pt x="139" y="116"/>
                </a:lnTo>
                <a:lnTo>
                  <a:pt x="144" y="113"/>
                </a:lnTo>
                <a:lnTo>
                  <a:pt x="150" y="111"/>
                </a:lnTo>
                <a:lnTo>
                  <a:pt x="156" y="108"/>
                </a:lnTo>
                <a:lnTo>
                  <a:pt x="163" y="105"/>
                </a:lnTo>
                <a:lnTo>
                  <a:pt x="170" y="102"/>
                </a:lnTo>
                <a:lnTo>
                  <a:pt x="177" y="98"/>
                </a:lnTo>
                <a:lnTo>
                  <a:pt x="182" y="94"/>
                </a:lnTo>
                <a:lnTo>
                  <a:pt x="189" y="88"/>
                </a:lnTo>
                <a:lnTo>
                  <a:pt x="195" y="82"/>
                </a:lnTo>
                <a:lnTo>
                  <a:pt x="202" y="77"/>
                </a:lnTo>
                <a:lnTo>
                  <a:pt x="207" y="70"/>
                </a:lnTo>
                <a:lnTo>
                  <a:pt x="212" y="64"/>
                </a:lnTo>
                <a:lnTo>
                  <a:pt x="218" y="58"/>
                </a:lnTo>
                <a:lnTo>
                  <a:pt x="224" y="52"/>
                </a:lnTo>
                <a:lnTo>
                  <a:pt x="230" y="4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1" name="Freeform 156">
            <a:extLst>
              <a:ext uri="{FF2B5EF4-FFF2-40B4-BE49-F238E27FC236}">
                <a16:creationId xmlns:a16="http://schemas.microsoft.com/office/drawing/2014/main" id="{6567F64F-278A-A317-4105-5AD0F7304F0C}"/>
              </a:ext>
            </a:extLst>
          </p:cNvPr>
          <p:cNvSpPr>
            <a:spLocks/>
          </p:cNvSpPr>
          <p:nvPr/>
        </p:nvSpPr>
        <p:spPr bwMode="auto">
          <a:xfrm>
            <a:off x="6064250" y="3095625"/>
            <a:ext cx="26988" cy="26988"/>
          </a:xfrm>
          <a:custGeom>
            <a:avLst/>
            <a:gdLst>
              <a:gd name="T0" fmla="*/ 2147483646 w 17"/>
              <a:gd name="T1" fmla="*/ 2147483646 h 17"/>
              <a:gd name="T2" fmla="*/ 2147483646 w 17"/>
              <a:gd name="T3" fmla="*/ 2147483646 h 17"/>
              <a:gd name="T4" fmla="*/ 2147483646 w 17"/>
              <a:gd name="T5" fmla="*/ 0 h 17"/>
              <a:gd name="T6" fmla="*/ 2147483646 w 17"/>
              <a:gd name="T7" fmla="*/ 2147483646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2" name="Freeform 157">
            <a:extLst>
              <a:ext uri="{FF2B5EF4-FFF2-40B4-BE49-F238E27FC236}">
                <a16:creationId xmlns:a16="http://schemas.microsoft.com/office/drawing/2014/main" id="{A242B301-8780-EB77-57DF-435083F95F86}"/>
              </a:ext>
            </a:extLst>
          </p:cNvPr>
          <p:cNvSpPr>
            <a:spLocks/>
          </p:cNvSpPr>
          <p:nvPr/>
        </p:nvSpPr>
        <p:spPr bwMode="auto">
          <a:xfrm>
            <a:off x="6064250" y="3098800"/>
            <a:ext cx="57150" cy="104775"/>
          </a:xfrm>
          <a:custGeom>
            <a:avLst/>
            <a:gdLst>
              <a:gd name="T0" fmla="*/ 2147483646 w 36"/>
              <a:gd name="T1" fmla="*/ 2147483646 h 66"/>
              <a:gd name="T2" fmla="*/ 2147483646 w 36"/>
              <a:gd name="T3" fmla="*/ 2147483646 h 66"/>
              <a:gd name="T4" fmla="*/ 2147483646 w 36"/>
              <a:gd name="T5" fmla="*/ 2147483646 h 66"/>
              <a:gd name="T6" fmla="*/ 2147483646 w 36"/>
              <a:gd name="T7" fmla="*/ 2147483646 h 66"/>
              <a:gd name="T8" fmla="*/ 2147483646 w 36"/>
              <a:gd name="T9" fmla="*/ 2147483646 h 66"/>
              <a:gd name="T10" fmla="*/ 2147483646 w 36"/>
              <a:gd name="T11" fmla="*/ 2147483646 h 66"/>
              <a:gd name="T12" fmla="*/ 2147483646 w 36"/>
              <a:gd name="T13" fmla="*/ 2147483646 h 66"/>
              <a:gd name="T14" fmla="*/ 2147483646 w 36"/>
              <a:gd name="T15" fmla="*/ 2147483646 h 66"/>
              <a:gd name="T16" fmla="*/ 2147483646 w 36"/>
              <a:gd name="T17" fmla="*/ 2147483646 h 66"/>
              <a:gd name="T18" fmla="*/ 2147483646 w 36"/>
              <a:gd name="T19" fmla="*/ 0 h 66"/>
              <a:gd name="T20" fmla="*/ 0 w 36"/>
              <a:gd name="T21" fmla="*/ 0 h 66"/>
              <a:gd name="T22" fmla="*/ 2147483646 w 36"/>
              <a:gd name="T23" fmla="*/ 2147483646 h 66"/>
              <a:gd name="T24" fmla="*/ 2147483646 w 36"/>
              <a:gd name="T25" fmla="*/ 2147483646 h 66"/>
              <a:gd name="T26" fmla="*/ 2147483646 w 36"/>
              <a:gd name="T27" fmla="*/ 2147483646 h 66"/>
              <a:gd name="T28" fmla="*/ 2147483646 w 36"/>
              <a:gd name="T29" fmla="*/ 2147483646 h 66"/>
              <a:gd name="T30" fmla="*/ 2147483646 w 36"/>
              <a:gd name="T31" fmla="*/ 2147483646 h 66"/>
              <a:gd name="T32" fmla="*/ 2147483646 w 36"/>
              <a:gd name="T33" fmla="*/ 2147483646 h 66"/>
              <a:gd name="T34" fmla="*/ 2147483646 w 36"/>
              <a:gd name="T35" fmla="*/ 2147483646 h 66"/>
              <a:gd name="T36" fmla="*/ 2147483646 w 36"/>
              <a:gd name="T37" fmla="*/ 2147483646 h 66"/>
              <a:gd name="T38" fmla="*/ 2147483646 w 36"/>
              <a:gd name="T39" fmla="*/ 2147483646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66">
                <a:moveTo>
                  <a:pt x="35" y="62"/>
                </a:moveTo>
                <a:lnTo>
                  <a:pt x="35" y="62"/>
                </a:lnTo>
                <a:lnTo>
                  <a:pt x="29" y="55"/>
                </a:lnTo>
                <a:lnTo>
                  <a:pt x="24" y="48"/>
                </a:lnTo>
                <a:lnTo>
                  <a:pt x="19" y="41"/>
                </a:lnTo>
                <a:lnTo>
                  <a:pt x="15" y="32"/>
                </a:lnTo>
                <a:lnTo>
                  <a:pt x="11" y="25"/>
                </a:lnTo>
                <a:lnTo>
                  <a:pt x="7" y="17"/>
                </a:lnTo>
                <a:lnTo>
                  <a:pt x="5" y="9"/>
                </a:lnTo>
                <a:lnTo>
                  <a:pt x="4" y="0"/>
                </a:lnTo>
                <a:lnTo>
                  <a:pt x="0" y="0"/>
                </a:lnTo>
                <a:lnTo>
                  <a:pt x="1" y="10"/>
                </a:lnTo>
                <a:lnTo>
                  <a:pt x="4" y="18"/>
                </a:lnTo>
                <a:lnTo>
                  <a:pt x="7" y="27"/>
                </a:lnTo>
                <a:lnTo>
                  <a:pt x="11" y="34"/>
                </a:lnTo>
                <a:lnTo>
                  <a:pt x="15" y="43"/>
                </a:lnTo>
                <a:lnTo>
                  <a:pt x="21" y="50"/>
                </a:lnTo>
                <a:lnTo>
                  <a:pt x="27" y="57"/>
                </a:lnTo>
                <a:lnTo>
                  <a:pt x="32" y="65"/>
                </a:lnTo>
                <a:lnTo>
                  <a:pt x="35" y="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3" name="Freeform 158">
            <a:extLst>
              <a:ext uri="{FF2B5EF4-FFF2-40B4-BE49-F238E27FC236}">
                <a16:creationId xmlns:a16="http://schemas.microsoft.com/office/drawing/2014/main" id="{35E192CD-00C1-194E-9AA6-496008B72E73}"/>
              </a:ext>
            </a:extLst>
          </p:cNvPr>
          <p:cNvSpPr>
            <a:spLocks/>
          </p:cNvSpPr>
          <p:nvPr/>
        </p:nvSpPr>
        <p:spPr bwMode="auto">
          <a:xfrm>
            <a:off x="6115050" y="3197225"/>
            <a:ext cx="36513" cy="120650"/>
          </a:xfrm>
          <a:custGeom>
            <a:avLst/>
            <a:gdLst>
              <a:gd name="T0" fmla="*/ 2147483646 w 23"/>
              <a:gd name="T1" fmla="*/ 2147483646 h 76"/>
              <a:gd name="T2" fmla="*/ 2147483646 w 23"/>
              <a:gd name="T3" fmla="*/ 2147483646 h 76"/>
              <a:gd name="T4" fmla="*/ 2147483646 w 23"/>
              <a:gd name="T5" fmla="*/ 2147483646 h 76"/>
              <a:gd name="T6" fmla="*/ 2147483646 w 23"/>
              <a:gd name="T7" fmla="*/ 2147483646 h 76"/>
              <a:gd name="T8" fmla="*/ 2147483646 w 23"/>
              <a:gd name="T9" fmla="*/ 2147483646 h 76"/>
              <a:gd name="T10" fmla="*/ 2147483646 w 23"/>
              <a:gd name="T11" fmla="*/ 2147483646 h 76"/>
              <a:gd name="T12" fmla="*/ 2147483646 w 23"/>
              <a:gd name="T13" fmla="*/ 2147483646 h 76"/>
              <a:gd name="T14" fmla="*/ 2147483646 w 23"/>
              <a:gd name="T15" fmla="*/ 2147483646 h 76"/>
              <a:gd name="T16" fmla="*/ 2147483646 w 23"/>
              <a:gd name="T17" fmla="*/ 0 h 76"/>
              <a:gd name="T18" fmla="*/ 0 w 23"/>
              <a:gd name="T19" fmla="*/ 2147483646 h 76"/>
              <a:gd name="T20" fmla="*/ 2147483646 w 23"/>
              <a:gd name="T21" fmla="*/ 2147483646 h 76"/>
              <a:gd name="T22" fmla="*/ 2147483646 w 23"/>
              <a:gd name="T23" fmla="*/ 2147483646 h 76"/>
              <a:gd name="T24" fmla="*/ 2147483646 w 23"/>
              <a:gd name="T25" fmla="*/ 2147483646 h 76"/>
              <a:gd name="T26" fmla="*/ 2147483646 w 23"/>
              <a:gd name="T27" fmla="*/ 2147483646 h 76"/>
              <a:gd name="T28" fmla="*/ 2147483646 w 23"/>
              <a:gd name="T29" fmla="*/ 2147483646 h 76"/>
              <a:gd name="T30" fmla="*/ 2147483646 w 23"/>
              <a:gd name="T31" fmla="*/ 2147483646 h 76"/>
              <a:gd name="T32" fmla="*/ 2147483646 w 23"/>
              <a:gd name="T33" fmla="*/ 2147483646 h 76"/>
              <a:gd name="T34" fmla="*/ 2147483646 w 23"/>
              <a:gd name="T35" fmla="*/ 2147483646 h 76"/>
              <a:gd name="T36" fmla="*/ 2147483646 w 23"/>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76">
                <a:moveTo>
                  <a:pt x="19" y="75"/>
                </a:moveTo>
                <a:lnTo>
                  <a:pt x="21" y="64"/>
                </a:lnTo>
                <a:lnTo>
                  <a:pt x="22" y="54"/>
                </a:lnTo>
                <a:lnTo>
                  <a:pt x="22" y="45"/>
                </a:lnTo>
                <a:lnTo>
                  <a:pt x="21" y="36"/>
                </a:lnTo>
                <a:lnTo>
                  <a:pt x="19" y="27"/>
                </a:lnTo>
                <a:lnTo>
                  <a:pt x="15" y="18"/>
                </a:lnTo>
                <a:lnTo>
                  <a:pt x="10" y="9"/>
                </a:lnTo>
                <a:lnTo>
                  <a:pt x="3" y="0"/>
                </a:lnTo>
                <a:lnTo>
                  <a:pt x="0" y="3"/>
                </a:lnTo>
                <a:lnTo>
                  <a:pt x="7" y="11"/>
                </a:lnTo>
                <a:lnTo>
                  <a:pt x="11" y="20"/>
                </a:lnTo>
                <a:lnTo>
                  <a:pt x="15" y="28"/>
                </a:lnTo>
                <a:lnTo>
                  <a:pt x="17" y="36"/>
                </a:lnTo>
                <a:lnTo>
                  <a:pt x="18" y="45"/>
                </a:lnTo>
                <a:lnTo>
                  <a:pt x="18" y="54"/>
                </a:lnTo>
                <a:lnTo>
                  <a:pt x="17" y="64"/>
                </a:lnTo>
                <a:lnTo>
                  <a:pt x="16" y="74"/>
                </a:lnTo>
                <a:lnTo>
                  <a:pt x="19"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4" name="Freeform 159">
            <a:extLst>
              <a:ext uri="{FF2B5EF4-FFF2-40B4-BE49-F238E27FC236}">
                <a16:creationId xmlns:a16="http://schemas.microsoft.com/office/drawing/2014/main" id="{292F0FE7-FEBF-3916-2216-0E7C8480B57F}"/>
              </a:ext>
            </a:extLst>
          </p:cNvPr>
          <p:cNvSpPr>
            <a:spLocks/>
          </p:cNvSpPr>
          <p:nvPr/>
        </p:nvSpPr>
        <p:spPr bwMode="auto">
          <a:xfrm>
            <a:off x="6140450" y="3314700"/>
            <a:ext cx="26988" cy="26988"/>
          </a:xfrm>
          <a:custGeom>
            <a:avLst/>
            <a:gdLst>
              <a:gd name="T0" fmla="*/ 0 w 17"/>
              <a:gd name="T1" fmla="*/ 0 h 17"/>
              <a:gd name="T2" fmla="*/ 0 w 17"/>
              <a:gd name="T3" fmla="*/ 2147483646 h 17"/>
              <a:gd name="T4" fmla="*/ 2147483646 w 17"/>
              <a:gd name="T5" fmla="*/ 2147483646 h 17"/>
              <a:gd name="T6" fmla="*/ 2147483646 w 17"/>
              <a:gd name="T7" fmla="*/ 2147483646 h 17"/>
              <a:gd name="T8" fmla="*/ 0 w 17"/>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0"/>
                </a:moveTo>
                <a:lnTo>
                  <a:pt x="0" y="8"/>
                </a:lnTo>
                <a:lnTo>
                  <a:pt x="5" y="16"/>
                </a:lnTo>
                <a:lnTo>
                  <a:pt x="16" y="8"/>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5" name="Freeform 160">
            <a:extLst>
              <a:ext uri="{FF2B5EF4-FFF2-40B4-BE49-F238E27FC236}">
                <a16:creationId xmlns:a16="http://schemas.microsoft.com/office/drawing/2014/main" id="{E9382DE8-E33A-A86E-BBBB-342E26B34687}"/>
              </a:ext>
            </a:extLst>
          </p:cNvPr>
          <p:cNvSpPr>
            <a:spLocks/>
          </p:cNvSpPr>
          <p:nvPr/>
        </p:nvSpPr>
        <p:spPr bwMode="auto">
          <a:xfrm>
            <a:off x="7162800" y="3095625"/>
            <a:ext cx="26988" cy="26988"/>
          </a:xfrm>
          <a:custGeom>
            <a:avLst/>
            <a:gdLst>
              <a:gd name="T0" fmla="*/ 2147483646 w 17"/>
              <a:gd name="T1" fmla="*/ 2147483646 h 17"/>
              <a:gd name="T2" fmla="*/ 2147483646 w 17"/>
              <a:gd name="T3" fmla="*/ 2147483646 h 17"/>
              <a:gd name="T4" fmla="*/ 2147483646 w 17"/>
              <a:gd name="T5" fmla="*/ 0 h 17"/>
              <a:gd name="T6" fmla="*/ 2147483646 w 17"/>
              <a:gd name="T7" fmla="*/ 2147483646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6" name="Freeform 161">
            <a:extLst>
              <a:ext uri="{FF2B5EF4-FFF2-40B4-BE49-F238E27FC236}">
                <a16:creationId xmlns:a16="http://schemas.microsoft.com/office/drawing/2014/main" id="{7F47E709-69B2-9FFB-E061-C73EF7C01F26}"/>
              </a:ext>
            </a:extLst>
          </p:cNvPr>
          <p:cNvSpPr>
            <a:spLocks/>
          </p:cNvSpPr>
          <p:nvPr/>
        </p:nvSpPr>
        <p:spPr bwMode="auto">
          <a:xfrm>
            <a:off x="7115175" y="3098800"/>
            <a:ext cx="55563" cy="104775"/>
          </a:xfrm>
          <a:custGeom>
            <a:avLst/>
            <a:gdLst>
              <a:gd name="T0" fmla="*/ 2147483646 w 35"/>
              <a:gd name="T1" fmla="*/ 2147483646 h 66"/>
              <a:gd name="T2" fmla="*/ 2147483646 w 35"/>
              <a:gd name="T3" fmla="*/ 2147483646 h 66"/>
              <a:gd name="T4" fmla="*/ 2147483646 w 35"/>
              <a:gd name="T5" fmla="*/ 2147483646 h 66"/>
              <a:gd name="T6" fmla="*/ 2147483646 w 35"/>
              <a:gd name="T7" fmla="*/ 2147483646 h 66"/>
              <a:gd name="T8" fmla="*/ 2147483646 w 35"/>
              <a:gd name="T9" fmla="*/ 2147483646 h 66"/>
              <a:gd name="T10" fmla="*/ 2147483646 w 35"/>
              <a:gd name="T11" fmla="*/ 2147483646 h 66"/>
              <a:gd name="T12" fmla="*/ 2147483646 w 35"/>
              <a:gd name="T13" fmla="*/ 2147483646 h 66"/>
              <a:gd name="T14" fmla="*/ 2147483646 w 35"/>
              <a:gd name="T15" fmla="*/ 2147483646 h 66"/>
              <a:gd name="T16" fmla="*/ 2147483646 w 35"/>
              <a:gd name="T17" fmla="*/ 2147483646 h 66"/>
              <a:gd name="T18" fmla="*/ 2147483646 w 35"/>
              <a:gd name="T19" fmla="*/ 0 h 66"/>
              <a:gd name="T20" fmla="*/ 2147483646 w 35"/>
              <a:gd name="T21" fmla="*/ 0 h 66"/>
              <a:gd name="T22" fmla="*/ 2147483646 w 35"/>
              <a:gd name="T23" fmla="*/ 2147483646 h 66"/>
              <a:gd name="T24" fmla="*/ 2147483646 w 35"/>
              <a:gd name="T25" fmla="*/ 2147483646 h 66"/>
              <a:gd name="T26" fmla="*/ 2147483646 w 35"/>
              <a:gd name="T27" fmla="*/ 2147483646 h 66"/>
              <a:gd name="T28" fmla="*/ 2147483646 w 35"/>
              <a:gd name="T29" fmla="*/ 2147483646 h 66"/>
              <a:gd name="T30" fmla="*/ 2147483646 w 35"/>
              <a:gd name="T31" fmla="*/ 2147483646 h 66"/>
              <a:gd name="T32" fmla="*/ 2147483646 w 35"/>
              <a:gd name="T33" fmla="*/ 2147483646 h 66"/>
              <a:gd name="T34" fmla="*/ 2147483646 w 35"/>
              <a:gd name="T35" fmla="*/ 2147483646 h 66"/>
              <a:gd name="T36" fmla="*/ 0 w 35"/>
              <a:gd name="T37" fmla="*/ 2147483646 h 66"/>
              <a:gd name="T38" fmla="*/ 2147483646 w 35"/>
              <a:gd name="T39" fmla="*/ 2147483646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66">
                <a:moveTo>
                  <a:pt x="2" y="65"/>
                </a:moveTo>
                <a:lnTo>
                  <a:pt x="2" y="65"/>
                </a:lnTo>
                <a:lnTo>
                  <a:pt x="8" y="57"/>
                </a:lnTo>
                <a:lnTo>
                  <a:pt x="14" y="50"/>
                </a:lnTo>
                <a:lnTo>
                  <a:pt x="19" y="43"/>
                </a:lnTo>
                <a:lnTo>
                  <a:pt x="23" y="34"/>
                </a:lnTo>
                <a:lnTo>
                  <a:pt x="28" y="27"/>
                </a:lnTo>
                <a:lnTo>
                  <a:pt x="31" y="18"/>
                </a:lnTo>
                <a:lnTo>
                  <a:pt x="33" y="10"/>
                </a:lnTo>
                <a:lnTo>
                  <a:pt x="34" y="0"/>
                </a:lnTo>
                <a:lnTo>
                  <a:pt x="30" y="0"/>
                </a:lnTo>
                <a:lnTo>
                  <a:pt x="29" y="9"/>
                </a:lnTo>
                <a:lnTo>
                  <a:pt x="27" y="17"/>
                </a:lnTo>
                <a:lnTo>
                  <a:pt x="24" y="25"/>
                </a:lnTo>
                <a:lnTo>
                  <a:pt x="20" y="32"/>
                </a:lnTo>
                <a:lnTo>
                  <a:pt x="16" y="41"/>
                </a:lnTo>
                <a:lnTo>
                  <a:pt x="11" y="48"/>
                </a:lnTo>
                <a:lnTo>
                  <a:pt x="5" y="55"/>
                </a:lnTo>
                <a:lnTo>
                  <a:pt x="0" y="62"/>
                </a:lnTo>
                <a:lnTo>
                  <a:pt x="2"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7" name="Freeform 162">
            <a:extLst>
              <a:ext uri="{FF2B5EF4-FFF2-40B4-BE49-F238E27FC236}">
                <a16:creationId xmlns:a16="http://schemas.microsoft.com/office/drawing/2014/main" id="{EB9ACDF2-119A-D2A4-0207-3B05AA484743}"/>
              </a:ext>
            </a:extLst>
          </p:cNvPr>
          <p:cNvSpPr>
            <a:spLocks/>
          </p:cNvSpPr>
          <p:nvPr/>
        </p:nvSpPr>
        <p:spPr bwMode="auto">
          <a:xfrm>
            <a:off x="7086600" y="3197225"/>
            <a:ext cx="33338" cy="103188"/>
          </a:xfrm>
          <a:custGeom>
            <a:avLst/>
            <a:gdLst>
              <a:gd name="T0" fmla="*/ 2147483646 w 21"/>
              <a:gd name="T1" fmla="*/ 2147483646 h 65"/>
              <a:gd name="T2" fmla="*/ 2147483646 w 21"/>
              <a:gd name="T3" fmla="*/ 2147483646 h 65"/>
              <a:gd name="T4" fmla="*/ 2147483646 w 21"/>
              <a:gd name="T5" fmla="*/ 2147483646 h 65"/>
              <a:gd name="T6" fmla="*/ 2147483646 w 21"/>
              <a:gd name="T7" fmla="*/ 2147483646 h 65"/>
              <a:gd name="T8" fmla="*/ 2147483646 w 21"/>
              <a:gd name="T9" fmla="*/ 2147483646 h 65"/>
              <a:gd name="T10" fmla="*/ 2147483646 w 21"/>
              <a:gd name="T11" fmla="*/ 2147483646 h 65"/>
              <a:gd name="T12" fmla="*/ 2147483646 w 21"/>
              <a:gd name="T13" fmla="*/ 2147483646 h 65"/>
              <a:gd name="T14" fmla="*/ 2147483646 w 21"/>
              <a:gd name="T15" fmla="*/ 2147483646 h 65"/>
              <a:gd name="T16" fmla="*/ 2147483646 w 21"/>
              <a:gd name="T17" fmla="*/ 2147483646 h 65"/>
              <a:gd name="T18" fmla="*/ 2147483646 w 21"/>
              <a:gd name="T19" fmla="*/ 2147483646 h 65"/>
              <a:gd name="T20" fmla="*/ 2147483646 w 21"/>
              <a:gd name="T21" fmla="*/ 0 h 65"/>
              <a:gd name="T22" fmla="*/ 2147483646 w 21"/>
              <a:gd name="T23" fmla="*/ 2147483646 h 65"/>
              <a:gd name="T24" fmla="*/ 2147483646 w 21"/>
              <a:gd name="T25" fmla="*/ 2147483646 h 65"/>
              <a:gd name="T26" fmla="*/ 2147483646 w 21"/>
              <a:gd name="T27" fmla="*/ 2147483646 h 65"/>
              <a:gd name="T28" fmla="*/ 2147483646 w 21"/>
              <a:gd name="T29" fmla="*/ 2147483646 h 65"/>
              <a:gd name="T30" fmla="*/ 0 w 21"/>
              <a:gd name="T31" fmla="*/ 2147483646 h 65"/>
              <a:gd name="T32" fmla="*/ 0 w 21"/>
              <a:gd name="T33" fmla="*/ 2147483646 h 65"/>
              <a:gd name="T34" fmla="*/ 0 w 21"/>
              <a:gd name="T35" fmla="*/ 2147483646 h 65"/>
              <a:gd name="T36" fmla="*/ 2147483646 w 21"/>
              <a:gd name="T37" fmla="*/ 2147483646 h 65"/>
              <a:gd name="T38" fmla="*/ 2147483646 w 21"/>
              <a:gd name="T39" fmla="*/ 2147483646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65">
                <a:moveTo>
                  <a:pt x="5" y="64"/>
                </a:moveTo>
                <a:lnTo>
                  <a:pt x="5" y="64"/>
                </a:lnTo>
                <a:lnTo>
                  <a:pt x="4" y="56"/>
                </a:lnTo>
                <a:lnTo>
                  <a:pt x="4" y="48"/>
                </a:lnTo>
                <a:lnTo>
                  <a:pt x="4" y="40"/>
                </a:lnTo>
                <a:lnTo>
                  <a:pt x="6" y="32"/>
                </a:lnTo>
                <a:lnTo>
                  <a:pt x="8" y="25"/>
                </a:lnTo>
                <a:lnTo>
                  <a:pt x="11" y="18"/>
                </a:lnTo>
                <a:lnTo>
                  <a:pt x="15" y="10"/>
                </a:lnTo>
                <a:lnTo>
                  <a:pt x="20" y="3"/>
                </a:lnTo>
                <a:lnTo>
                  <a:pt x="18" y="0"/>
                </a:lnTo>
                <a:lnTo>
                  <a:pt x="12" y="8"/>
                </a:lnTo>
                <a:lnTo>
                  <a:pt x="7" y="16"/>
                </a:lnTo>
                <a:lnTo>
                  <a:pt x="4" y="24"/>
                </a:lnTo>
                <a:lnTo>
                  <a:pt x="2" y="31"/>
                </a:lnTo>
                <a:lnTo>
                  <a:pt x="0" y="40"/>
                </a:lnTo>
                <a:lnTo>
                  <a:pt x="0" y="48"/>
                </a:lnTo>
                <a:lnTo>
                  <a:pt x="0" y="56"/>
                </a:lnTo>
                <a:lnTo>
                  <a:pt x="1" y="64"/>
                </a:lnTo>
                <a:lnTo>
                  <a:pt x="5" y="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8" name="Freeform 163">
            <a:extLst>
              <a:ext uri="{FF2B5EF4-FFF2-40B4-BE49-F238E27FC236}">
                <a16:creationId xmlns:a16="http://schemas.microsoft.com/office/drawing/2014/main" id="{1E5602CC-F490-C670-9437-E52949B2F349}"/>
              </a:ext>
            </a:extLst>
          </p:cNvPr>
          <p:cNvSpPr>
            <a:spLocks/>
          </p:cNvSpPr>
          <p:nvPr/>
        </p:nvSpPr>
        <p:spPr bwMode="auto">
          <a:xfrm>
            <a:off x="7088188" y="3298825"/>
            <a:ext cx="26987" cy="26988"/>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0 h 17"/>
              <a:gd name="T18" fmla="*/ 0 w 17"/>
              <a:gd name="T19" fmla="*/ 0 h 17"/>
              <a:gd name="T20" fmla="*/ 0 w 17"/>
              <a:gd name="T21" fmla="*/ 2147483646 h 17"/>
              <a:gd name="T22" fmla="*/ 0 w 17"/>
              <a:gd name="T23" fmla="*/ 2147483646 h 17"/>
              <a:gd name="T24" fmla="*/ 2147483646 w 17"/>
              <a:gd name="T25" fmla="*/ 2147483646 h 17"/>
              <a:gd name="T26" fmla="*/ 2147483646 w 17"/>
              <a:gd name="T27" fmla="*/ 2147483646 h 17"/>
              <a:gd name="T28" fmla="*/ 2147483646 w 17"/>
              <a:gd name="T29" fmla="*/ 2147483646 h 17"/>
              <a:gd name="T30" fmla="*/ 2147483646 w 17"/>
              <a:gd name="T31" fmla="*/ 2147483646 h 17"/>
              <a:gd name="T32" fmla="*/ 2147483646 w 17"/>
              <a:gd name="T33" fmla="*/ 2147483646 h 17"/>
              <a:gd name="T34" fmla="*/ 2147483646 w 17"/>
              <a:gd name="T35" fmla="*/ 2147483646 h 17"/>
              <a:gd name="T36" fmla="*/ 2147483646 w 17"/>
              <a:gd name="T37" fmla="*/ 214748364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16" y="16"/>
                </a:moveTo>
                <a:lnTo>
                  <a:pt x="16" y="14"/>
                </a:lnTo>
                <a:lnTo>
                  <a:pt x="16" y="11"/>
                </a:lnTo>
                <a:lnTo>
                  <a:pt x="16" y="10"/>
                </a:lnTo>
                <a:lnTo>
                  <a:pt x="16" y="7"/>
                </a:lnTo>
                <a:lnTo>
                  <a:pt x="16" y="6"/>
                </a:lnTo>
                <a:lnTo>
                  <a:pt x="12" y="5"/>
                </a:lnTo>
                <a:lnTo>
                  <a:pt x="12" y="2"/>
                </a:lnTo>
                <a:lnTo>
                  <a:pt x="12" y="0"/>
                </a:lnTo>
                <a:lnTo>
                  <a:pt x="0" y="0"/>
                </a:lnTo>
                <a:lnTo>
                  <a:pt x="0" y="2"/>
                </a:lnTo>
                <a:lnTo>
                  <a:pt x="0" y="5"/>
                </a:lnTo>
                <a:lnTo>
                  <a:pt x="3" y="7"/>
                </a:lnTo>
                <a:lnTo>
                  <a:pt x="3" y="8"/>
                </a:lnTo>
                <a:lnTo>
                  <a:pt x="3" y="10"/>
                </a:lnTo>
                <a:lnTo>
                  <a:pt x="6" y="11"/>
                </a:lnTo>
                <a:lnTo>
                  <a:pt x="6" y="14"/>
                </a:lnTo>
                <a:lnTo>
                  <a:pt x="6"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29" name="Freeform 164">
            <a:extLst>
              <a:ext uri="{FF2B5EF4-FFF2-40B4-BE49-F238E27FC236}">
                <a16:creationId xmlns:a16="http://schemas.microsoft.com/office/drawing/2014/main" id="{7906DFBC-D138-0510-19FC-53D8039D200D}"/>
              </a:ext>
            </a:extLst>
          </p:cNvPr>
          <p:cNvSpPr>
            <a:spLocks/>
          </p:cNvSpPr>
          <p:nvPr/>
        </p:nvSpPr>
        <p:spPr bwMode="auto">
          <a:xfrm>
            <a:off x="7091363" y="3324225"/>
            <a:ext cx="26987" cy="26988"/>
          </a:xfrm>
          <a:custGeom>
            <a:avLst/>
            <a:gdLst>
              <a:gd name="T0" fmla="*/ 0 w 17"/>
              <a:gd name="T1" fmla="*/ 0 h 17"/>
              <a:gd name="T2" fmla="*/ 0 w 17"/>
              <a:gd name="T3" fmla="*/ 2147483646 h 17"/>
              <a:gd name="T4" fmla="*/ 2147483646 w 17"/>
              <a:gd name="T5" fmla="*/ 2147483646 h 17"/>
              <a:gd name="T6" fmla="*/ 2147483646 w 17"/>
              <a:gd name="T7" fmla="*/ 2147483646 h 17"/>
              <a:gd name="T8" fmla="*/ 214748364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8"/>
                </a:lnTo>
                <a:lnTo>
                  <a:pt x="5" y="16"/>
                </a:lnTo>
                <a:lnTo>
                  <a:pt x="16"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0" name="Freeform 165">
            <a:extLst>
              <a:ext uri="{FF2B5EF4-FFF2-40B4-BE49-F238E27FC236}">
                <a16:creationId xmlns:a16="http://schemas.microsoft.com/office/drawing/2014/main" id="{5713CBB5-6252-DDB8-C1A3-9B7FCB642378}"/>
              </a:ext>
            </a:extLst>
          </p:cNvPr>
          <p:cNvSpPr>
            <a:spLocks/>
          </p:cNvSpPr>
          <p:nvPr/>
        </p:nvSpPr>
        <p:spPr bwMode="auto">
          <a:xfrm>
            <a:off x="6119813" y="3683000"/>
            <a:ext cx="26987" cy="26988"/>
          </a:xfrm>
          <a:custGeom>
            <a:avLst/>
            <a:gdLst>
              <a:gd name="T0" fmla="*/ 0 w 17"/>
              <a:gd name="T1" fmla="*/ 0 h 17"/>
              <a:gd name="T2" fmla="*/ 0 w 17"/>
              <a:gd name="T3" fmla="*/ 2147483646 h 17"/>
              <a:gd name="T4" fmla="*/ 2147483646 w 17"/>
              <a:gd name="T5" fmla="*/ 2147483646 h 17"/>
              <a:gd name="T6" fmla="*/ 2147483646 w 17"/>
              <a:gd name="T7" fmla="*/ 2147483646 h 17"/>
              <a:gd name="T8" fmla="*/ 2147483646 w 17"/>
              <a:gd name="T9" fmla="*/ 2147483646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0"/>
                </a:lnTo>
                <a:lnTo>
                  <a:pt x="4" y="16"/>
                </a:lnTo>
                <a:lnTo>
                  <a:pt x="8"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1" name="Freeform 166">
            <a:extLst>
              <a:ext uri="{FF2B5EF4-FFF2-40B4-BE49-F238E27FC236}">
                <a16:creationId xmlns:a16="http://schemas.microsoft.com/office/drawing/2014/main" id="{A5ACF46B-7A1A-BD9F-F6E8-34BB8E47AAB4}"/>
              </a:ext>
            </a:extLst>
          </p:cNvPr>
          <p:cNvSpPr>
            <a:spLocks/>
          </p:cNvSpPr>
          <p:nvPr/>
        </p:nvSpPr>
        <p:spPr bwMode="auto">
          <a:xfrm>
            <a:off x="6119813" y="3527425"/>
            <a:ext cx="39687" cy="158750"/>
          </a:xfrm>
          <a:custGeom>
            <a:avLst/>
            <a:gdLst>
              <a:gd name="T0" fmla="*/ 2147483646 w 25"/>
              <a:gd name="T1" fmla="*/ 0 h 100"/>
              <a:gd name="T2" fmla="*/ 2147483646 w 25"/>
              <a:gd name="T3" fmla="*/ 0 h 100"/>
              <a:gd name="T4" fmla="*/ 2147483646 w 25"/>
              <a:gd name="T5" fmla="*/ 2147483646 h 100"/>
              <a:gd name="T6" fmla="*/ 2147483646 w 25"/>
              <a:gd name="T7" fmla="*/ 2147483646 h 100"/>
              <a:gd name="T8" fmla="*/ 2147483646 w 25"/>
              <a:gd name="T9" fmla="*/ 2147483646 h 100"/>
              <a:gd name="T10" fmla="*/ 2147483646 w 25"/>
              <a:gd name="T11" fmla="*/ 2147483646 h 100"/>
              <a:gd name="T12" fmla="*/ 2147483646 w 25"/>
              <a:gd name="T13" fmla="*/ 2147483646 h 100"/>
              <a:gd name="T14" fmla="*/ 2147483646 w 25"/>
              <a:gd name="T15" fmla="*/ 2147483646 h 100"/>
              <a:gd name="T16" fmla="*/ 2147483646 w 25"/>
              <a:gd name="T17" fmla="*/ 2147483646 h 100"/>
              <a:gd name="T18" fmla="*/ 2147483646 w 25"/>
              <a:gd name="T19" fmla="*/ 2147483646 h 100"/>
              <a:gd name="T20" fmla="*/ 2147483646 w 25"/>
              <a:gd name="T21" fmla="*/ 2147483646 h 100"/>
              <a:gd name="T22" fmla="*/ 2147483646 w 25"/>
              <a:gd name="T23" fmla="*/ 2147483646 h 100"/>
              <a:gd name="T24" fmla="*/ 2147483646 w 25"/>
              <a:gd name="T25" fmla="*/ 2147483646 h 100"/>
              <a:gd name="T26" fmla="*/ 2147483646 w 25"/>
              <a:gd name="T27" fmla="*/ 2147483646 h 100"/>
              <a:gd name="T28" fmla="*/ 2147483646 w 25"/>
              <a:gd name="T29" fmla="*/ 2147483646 h 100"/>
              <a:gd name="T30" fmla="*/ 2147483646 w 25"/>
              <a:gd name="T31" fmla="*/ 2147483646 h 100"/>
              <a:gd name="T32" fmla="*/ 2147483646 w 25"/>
              <a:gd name="T33" fmla="*/ 2147483646 h 100"/>
              <a:gd name="T34" fmla="*/ 0 w 25"/>
              <a:gd name="T35" fmla="*/ 2147483646 h 100"/>
              <a:gd name="T36" fmla="*/ 2147483646 w 25"/>
              <a:gd name="T37" fmla="*/ 2147483646 h 100"/>
              <a:gd name="T38" fmla="*/ 2147483646 w 25"/>
              <a:gd name="T39" fmla="*/ 2147483646 h 100"/>
              <a:gd name="T40" fmla="*/ 2147483646 w 25"/>
              <a:gd name="T41" fmla="*/ 2147483646 h 100"/>
              <a:gd name="T42" fmla="*/ 2147483646 w 25"/>
              <a:gd name="T43" fmla="*/ 2147483646 h 100"/>
              <a:gd name="T44" fmla="*/ 2147483646 w 25"/>
              <a:gd name="T45" fmla="*/ 2147483646 h 100"/>
              <a:gd name="T46" fmla="*/ 2147483646 w 25"/>
              <a:gd name="T47" fmla="*/ 2147483646 h 100"/>
              <a:gd name="T48" fmla="*/ 2147483646 w 25"/>
              <a:gd name="T49" fmla="*/ 2147483646 h 100"/>
              <a:gd name="T50" fmla="*/ 2147483646 w 25"/>
              <a:gd name="T51" fmla="*/ 2147483646 h 100"/>
              <a:gd name="T52" fmla="*/ 2147483646 w 25"/>
              <a:gd name="T53" fmla="*/ 2147483646 h 100"/>
              <a:gd name="T54" fmla="*/ 2147483646 w 25"/>
              <a:gd name="T55" fmla="*/ 2147483646 h 100"/>
              <a:gd name="T56" fmla="*/ 2147483646 w 25"/>
              <a:gd name="T57" fmla="*/ 2147483646 h 100"/>
              <a:gd name="T58" fmla="*/ 2147483646 w 25"/>
              <a:gd name="T59" fmla="*/ 2147483646 h 100"/>
              <a:gd name="T60" fmla="*/ 2147483646 w 25"/>
              <a:gd name="T61" fmla="*/ 2147483646 h 100"/>
              <a:gd name="T62" fmla="*/ 2147483646 w 25"/>
              <a:gd name="T63" fmla="*/ 2147483646 h 100"/>
              <a:gd name="T64" fmla="*/ 2147483646 w 25"/>
              <a:gd name="T65" fmla="*/ 2147483646 h 100"/>
              <a:gd name="T66" fmla="*/ 2147483646 w 25"/>
              <a:gd name="T67" fmla="*/ 2147483646 h 100"/>
              <a:gd name="T68" fmla="*/ 2147483646 w 25"/>
              <a:gd name="T69" fmla="*/ 0 h 100"/>
              <a:gd name="T70" fmla="*/ 2147483646 w 25"/>
              <a:gd name="T71" fmla="*/ 0 h 100"/>
              <a:gd name="T72" fmla="*/ 2147483646 w 25"/>
              <a:gd name="T73" fmla="*/ 0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0">
                <a:moveTo>
                  <a:pt x="24" y="0"/>
                </a:moveTo>
                <a:lnTo>
                  <a:pt x="20" y="0"/>
                </a:lnTo>
                <a:lnTo>
                  <a:pt x="20" y="3"/>
                </a:lnTo>
                <a:lnTo>
                  <a:pt x="19" y="7"/>
                </a:lnTo>
                <a:lnTo>
                  <a:pt x="19" y="10"/>
                </a:lnTo>
                <a:lnTo>
                  <a:pt x="18" y="16"/>
                </a:lnTo>
                <a:lnTo>
                  <a:pt x="17" y="21"/>
                </a:lnTo>
                <a:lnTo>
                  <a:pt x="16" y="27"/>
                </a:lnTo>
                <a:lnTo>
                  <a:pt x="15" y="33"/>
                </a:lnTo>
                <a:lnTo>
                  <a:pt x="14" y="40"/>
                </a:lnTo>
                <a:lnTo>
                  <a:pt x="12" y="47"/>
                </a:lnTo>
                <a:lnTo>
                  <a:pt x="11" y="54"/>
                </a:lnTo>
                <a:lnTo>
                  <a:pt x="9" y="61"/>
                </a:lnTo>
                <a:lnTo>
                  <a:pt x="7" y="69"/>
                </a:lnTo>
                <a:lnTo>
                  <a:pt x="6" y="76"/>
                </a:lnTo>
                <a:lnTo>
                  <a:pt x="4" y="84"/>
                </a:lnTo>
                <a:lnTo>
                  <a:pt x="2" y="91"/>
                </a:lnTo>
                <a:lnTo>
                  <a:pt x="0" y="98"/>
                </a:lnTo>
                <a:lnTo>
                  <a:pt x="4" y="99"/>
                </a:lnTo>
                <a:lnTo>
                  <a:pt x="6" y="92"/>
                </a:lnTo>
                <a:lnTo>
                  <a:pt x="7" y="84"/>
                </a:lnTo>
                <a:lnTo>
                  <a:pt x="9" y="77"/>
                </a:lnTo>
                <a:lnTo>
                  <a:pt x="11" y="70"/>
                </a:lnTo>
                <a:lnTo>
                  <a:pt x="13" y="62"/>
                </a:lnTo>
                <a:lnTo>
                  <a:pt x="14" y="55"/>
                </a:lnTo>
                <a:lnTo>
                  <a:pt x="16" y="48"/>
                </a:lnTo>
                <a:lnTo>
                  <a:pt x="17" y="40"/>
                </a:lnTo>
                <a:lnTo>
                  <a:pt x="19" y="34"/>
                </a:lnTo>
                <a:lnTo>
                  <a:pt x="20" y="28"/>
                </a:lnTo>
                <a:lnTo>
                  <a:pt x="21" y="22"/>
                </a:lnTo>
                <a:lnTo>
                  <a:pt x="22" y="16"/>
                </a:lnTo>
                <a:lnTo>
                  <a:pt x="23" y="11"/>
                </a:lnTo>
                <a:lnTo>
                  <a:pt x="23" y="7"/>
                </a:lnTo>
                <a:lnTo>
                  <a:pt x="24" y="3"/>
                </a:lnTo>
                <a:lnTo>
                  <a:pt x="24" y="0"/>
                </a:lnTo>
                <a:lnTo>
                  <a:pt x="20" y="0"/>
                </a:lnTo>
                <a:lnTo>
                  <a:pt x="2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2" name="Freeform 167">
            <a:extLst>
              <a:ext uri="{FF2B5EF4-FFF2-40B4-BE49-F238E27FC236}">
                <a16:creationId xmlns:a16="http://schemas.microsoft.com/office/drawing/2014/main" id="{45B526E3-82AE-972D-EFDD-281F938E95C1}"/>
              </a:ext>
            </a:extLst>
          </p:cNvPr>
          <p:cNvSpPr>
            <a:spLocks/>
          </p:cNvSpPr>
          <p:nvPr/>
        </p:nvSpPr>
        <p:spPr bwMode="auto">
          <a:xfrm>
            <a:off x="6145213" y="3527425"/>
            <a:ext cx="33337" cy="496888"/>
          </a:xfrm>
          <a:custGeom>
            <a:avLst/>
            <a:gdLst>
              <a:gd name="T0" fmla="*/ 2147483646 w 21"/>
              <a:gd name="T1" fmla="*/ 2147483646 h 313"/>
              <a:gd name="T2" fmla="*/ 2147483646 w 21"/>
              <a:gd name="T3" fmla="*/ 2147483646 h 313"/>
              <a:gd name="T4" fmla="*/ 2147483646 w 21"/>
              <a:gd name="T5" fmla="*/ 2147483646 h 313"/>
              <a:gd name="T6" fmla="*/ 2147483646 w 21"/>
              <a:gd name="T7" fmla="*/ 2147483646 h 313"/>
              <a:gd name="T8" fmla="*/ 2147483646 w 21"/>
              <a:gd name="T9" fmla="*/ 2147483646 h 313"/>
              <a:gd name="T10" fmla="*/ 2147483646 w 21"/>
              <a:gd name="T11" fmla="*/ 2147483646 h 313"/>
              <a:gd name="T12" fmla="*/ 2147483646 w 21"/>
              <a:gd name="T13" fmla="*/ 2147483646 h 313"/>
              <a:gd name="T14" fmla="*/ 2147483646 w 21"/>
              <a:gd name="T15" fmla="*/ 2147483646 h 313"/>
              <a:gd name="T16" fmla="*/ 2147483646 w 21"/>
              <a:gd name="T17" fmla="*/ 2147483646 h 313"/>
              <a:gd name="T18" fmla="*/ 2147483646 w 21"/>
              <a:gd name="T19" fmla="*/ 2147483646 h 313"/>
              <a:gd name="T20" fmla="*/ 2147483646 w 21"/>
              <a:gd name="T21" fmla="*/ 2147483646 h 313"/>
              <a:gd name="T22" fmla="*/ 2147483646 w 21"/>
              <a:gd name="T23" fmla="*/ 2147483646 h 313"/>
              <a:gd name="T24" fmla="*/ 2147483646 w 21"/>
              <a:gd name="T25" fmla="*/ 2147483646 h 313"/>
              <a:gd name="T26" fmla="*/ 2147483646 w 21"/>
              <a:gd name="T27" fmla="*/ 2147483646 h 313"/>
              <a:gd name="T28" fmla="*/ 2147483646 w 21"/>
              <a:gd name="T29" fmla="*/ 2147483646 h 313"/>
              <a:gd name="T30" fmla="*/ 2147483646 w 21"/>
              <a:gd name="T31" fmla="*/ 2147483646 h 313"/>
              <a:gd name="T32" fmla="*/ 2147483646 w 21"/>
              <a:gd name="T33" fmla="*/ 0 h 313"/>
              <a:gd name="T34" fmla="*/ 2147483646 w 21"/>
              <a:gd name="T35" fmla="*/ 2147483646 h 313"/>
              <a:gd name="T36" fmla="*/ 2147483646 w 21"/>
              <a:gd name="T37" fmla="*/ 2147483646 h 313"/>
              <a:gd name="T38" fmla="*/ 2147483646 w 21"/>
              <a:gd name="T39" fmla="*/ 2147483646 h 313"/>
              <a:gd name="T40" fmla="*/ 2147483646 w 21"/>
              <a:gd name="T41" fmla="*/ 2147483646 h 313"/>
              <a:gd name="T42" fmla="*/ 2147483646 w 21"/>
              <a:gd name="T43" fmla="*/ 2147483646 h 313"/>
              <a:gd name="T44" fmla="*/ 2147483646 w 21"/>
              <a:gd name="T45" fmla="*/ 2147483646 h 313"/>
              <a:gd name="T46" fmla="*/ 2147483646 w 21"/>
              <a:gd name="T47" fmla="*/ 2147483646 h 313"/>
              <a:gd name="T48" fmla="*/ 2147483646 w 21"/>
              <a:gd name="T49" fmla="*/ 2147483646 h 313"/>
              <a:gd name="T50" fmla="*/ 2147483646 w 21"/>
              <a:gd name="T51" fmla="*/ 2147483646 h 313"/>
              <a:gd name="T52" fmla="*/ 2147483646 w 21"/>
              <a:gd name="T53" fmla="*/ 2147483646 h 313"/>
              <a:gd name="T54" fmla="*/ 2147483646 w 21"/>
              <a:gd name="T55" fmla="*/ 2147483646 h 313"/>
              <a:gd name="T56" fmla="*/ 2147483646 w 21"/>
              <a:gd name="T57" fmla="*/ 2147483646 h 313"/>
              <a:gd name="T58" fmla="*/ 2147483646 w 21"/>
              <a:gd name="T59" fmla="*/ 2147483646 h 313"/>
              <a:gd name="T60" fmla="*/ 2147483646 w 21"/>
              <a:gd name="T61" fmla="*/ 2147483646 h 313"/>
              <a:gd name="T62" fmla="*/ 2147483646 w 21"/>
              <a:gd name="T63" fmla="*/ 2147483646 h 313"/>
              <a:gd name="T64" fmla="*/ 2147483646 w 21"/>
              <a:gd name="T65" fmla="*/ 2147483646 h 313"/>
              <a:gd name="T66" fmla="*/ 2147483646 w 21"/>
              <a:gd name="T67" fmla="*/ 2147483646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 h="313">
                <a:moveTo>
                  <a:pt x="3" y="312"/>
                </a:moveTo>
                <a:lnTo>
                  <a:pt x="3" y="312"/>
                </a:lnTo>
                <a:lnTo>
                  <a:pt x="7" y="304"/>
                </a:lnTo>
                <a:lnTo>
                  <a:pt x="10" y="296"/>
                </a:lnTo>
                <a:lnTo>
                  <a:pt x="12" y="287"/>
                </a:lnTo>
                <a:lnTo>
                  <a:pt x="14" y="279"/>
                </a:lnTo>
                <a:lnTo>
                  <a:pt x="16" y="270"/>
                </a:lnTo>
                <a:lnTo>
                  <a:pt x="18" y="261"/>
                </a:lnTo>
                <a:lnTo>
                  <a:pt x="18" y="251"/>
                </a:lnTo>
                <a:lnTo>
                  <a:pt x="20" y="242"/>
                </a:lnTo>
                <a:lnTo>
                  <a:pt x="20" y="232"/>
                </a:lnTo>
                <a:lnTo>
                  <a:pt x="20" y="222"/>
                </a:lnTo>
                <a:lnTo>
                  <a:pt x="20" y="212"/>
                </a:lnTo>
                <a:lnTo>
                  <a:pt x="20" y="202"/>
                </a:lnTo>
                <a:lnTo>
                  <a:pt x="20" y="191"/>
                </a:lnTo>
                <a:lnTo>
                  <a:pt x="20" y="181"/>
                </a:lnTo>
                <a:lnTo>
                  <a:pt x="20" y="171"/>
                </a:lnTo>
                <a:lnTo>
                  <a:pt x="19" y="160"/>
                </a:lnTo>
                <a:lnTo>
                  <a:pt x="18" y="150"/>
                </a:lnTo>
                <a:lnTo>
                  <a:pt x="17" y="140"/>
                </a:lnTo>
                <a:lnTo>
                  <a:pt x="16" y="128"/>
                </a:lnTo>
                <a:lnTo>
                  <a:pt x="15" y="118"/>
                </a:lnTo>
                <a:lnTo>
                  <a:pt x="14" y="108"/>
                </a:lnTo>
                <a:lnTo>
                  <a:pt x="13" y="98"/>
                </a:lnTo>
                <a:lnTo>
                  <a:pt x="12" y="87"/>
                </a:lnTo>
                <a:lnTo>
                  <a:pt x="12" y="76"/>
                </a:lnTo>
                <a:lnTo>
                  <a:pt x="10" y="66"/>
                </a:lnTo>
                <a:lnTo>
                  <a:pt x="10" y="56"/>
                </a:lnTo>
                <a:lnTo>
                  <a:pt x="9" y="46"/>
                </a:lnTo>
                <a:lnTo>
                  <a:pt x="8" y="37"/>
                </a:lnTo>
                <a:lnTo>
                  <a:pt x="8" y="27"/>
                </a:lnTo>
                <a:lnTo>
                  <a:pt x="8" y="18"/>
                </a:lnTo>
                <a:lnTo>
                  <a:pt x="8" y="9"/>
                </a:lnTo>
                <a:lnTo>
                  <a:pt x="8" y="0"/>
                </a:lnTo>
                <a:lnTo>
                  <a:pt x="4" y="0"/>
                </a:lnTo>
                <a:lnTo>
                  <a:pt x="4" y="9"/>
                </a:lnTo>
                <a:lnTo>
                  <a:pt x="4" y="18"/>
                </a:lnTo>
                <a:lnTo>
                  <a:pt x="4" y="27"/>
                </a:lnTo>
                <a:lnTo>
                  <a:pt x="5" y="37"/>
                </a:lnTo>
                <a:lnTo>
                  <a:pt x="5" y="46"/>
                </a:lnTo>
                <a:lnTo>
                  <a:pt x="6" y="56"/>
                </a:lnTo>
                <a:lnTo>
                  <a:pt x="7" y="66"/>
                </a:lnTo>
                <a:lnTo>
                  <a:pt x="8" y="76"/>
                </a:lnTo>
                <a:lnTo>
                  <a:pt x="8" y="87"/>
                </a:lnTo>
                <a:lnTo>
                  <a:pt x="10" y="98"/>
                </a:lnTo>
                <a:lnTo>
                  <a:pt x="10" y="108"/>
                </a:lnTo>
                <a:lnTo>
                  <a:pt x="12" y="118"/>
                </a:lnTo>
                <a:lnTo>
                  <a:pt x="12" y="128"/>
                </a:lnTo>
                <a:lnTo>
                  <a:pt x="13" y="140"/>
                </a:lnTo>
                <a:lnTo>
                  <a:pt x="14" y="150"/>
                </a:lnTo>
                <a:lnTo>
                  <a:pt x="15" y="160"/>
                </a:lnTo>
                <a:lnTo>
                  <a:pt x="16" y="171"/>
                </a:lnTo>
                <a:lnTo>
                  <a:pt x="16" y="181"/>
                </a:lnTo>
                <a:lnTo>
                  <a:pt x="17" y="191"/>
                </a:lnTo>
                <a:lnTo>
                  <a:pt x="17" y="202"/>
                </a:lnTo>
                <a:lnTo>
                  <a:pt x="17" y="212"/>
                </a:lnTo>
                <a:lnTo>
                  <a:pt x="17" y="222"/>
                </a:lnTo>
                <a:lnTo>
                  <a:pt x="16" y="232"/>
                </a:lnTo>
                <a:lnTo>
                  <a:pt x="16" y="242"/>
                </a:lnTo>
                <a:lnTo>
                  <a:pt x="15" y="251"/>
                </a:lnTo>
                <a:lnTo>
                  <a:pt x="14" y="260"/>
                </a:lnTo>
                <a:lnTo>
                  <a:pt x="12" y="269"/>
                </a:lnTo>
                <a:lnTo>
                  <a:pt x="10" y="278"/>
                </a:lnTo>
                <a:lnTo>
                  <a:pt x="8" y="287"/>
                </a:lnTo>
                <a:lnTo>
                  <a:pt x="6" y="295"/>
                </a:lnTo>
                <a:lnTo>
                  <a:pt x="3" y="303"/>
                </a:lnTo>
                <a:lnTo>
                  <a:pt x="0" y="310"/>
                </a:lnTo>
                <a:lnTo>
                  <a:pt x="3" y="3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3" name="Freeform 168">
            <a:extLst>
              <a:ext uri="{FF2B5EF4-FFF2-40B4-BE49-F238E27FC236}">
                <a16:creationId xmlns:a16="http://schemas.microsoft.com/office/drawing/2014/main" id="{BEC2D7A0-FB7D-062A-B691-7EAE55C39C6E}"/>
              </a:ext>
            </a:extLst>
          </p:cNvPr>
          <p:cNvSpPr>
            <a:spLocks/>
          </p:cNvSpPr>
          <p:nvPr/>
        </p:nvSpPr>
        <p:spPr bwMode="auto">
          <a:xfrm>
            <a:off x="6021388" y="4019550"/>
            <a:ext cx="130175" cy="254000"/>
          </a:xfrm>
          <a:custGeom>
            <a:avLst/>
            <a:gdLst>
              <a:gd name="T0" fmla="*/ 2147483646 w 82"/>
              <a:gd name="T1" fmla="*/ 2147483646 h 160"/>
              <a:gd name="T2" fmla="*/ 2147483646 w 82"/>
              <a:gd name="T3" fmla="*/ 2147483646 h 160"/>
              <a:gd name="T4" fmla="*/ 2147483646 w 82"/>
              <a:gd name="T5" fmla="*/ 2147483646 h 160"/>
              <a:gd name="T6" fmla="*/ 2147483646 w 82"/>
              <a:gd name="T7" fmla="*/ 2147483646 h 160"/>
              <a:gd name="T8" fmla="*/ 2147483646 w 82"/>
              <a:gd name="T9" fmla="*/ 2147483646 h 160"/>
              <a:gd name="T10" fmla="*/ 2147483646 w 82"/>
              <a:gd name="T11" fmla="*/ 2147483646 h 160"/>
              <a:gd name="T12" fmla="*/ 2147483646 w 82"/>
              <a:gd name="T13" fmla="*/ 2147483646 h 160"/>
              <a:gd name="T14" fmla="*/ 2147483646 w 82"/>
              <a:gd name="T15" fmla="*/ 2147483646 h 160"/>
              <a:gd name="T16" fmla="*/ 2147483646 w 82"/>
              <a:gd name="T17" fmla="*/ 2147483646 h 160"/>
              <a:gd name="T18" fmla="*/ 2147483646 w 82"/>
              <a:gd name="T19" fmla="*/ 2147483646 h 160"/>
              <a:gd name="T20" fmla="*/ 2147483646 w 82"/>
              <a:gd name="T21" fmla="*/ 2147483646 h 160"/>
              <a:gd name="T22" fmla="*/ 2147483646 w 82"/>
              <a:gd name="T23" fmla="*/ 2147483646 h 160"/>
              <a:gd name="T24" fmla="*/ 2147483646 w 82"/>
              <a:gd name="T25" fmla="*/ 2147483646 h 160"/>
              <a:gd name="T26" fmla="*/ 2147483646 w 82"/>
              <a:gd name="T27" fmla="*/ 2147483646 h 160"/>
              <a:gd name="T28" fmla="*/ 2147483646 w 82"/>
              <a:gd name="T29" fmla="*/ 2147483646 h 160"/>
              <a:gd name="T30" fmla="*/ 2147483646 w 82"/>
              <a:gd name="T31" fmla="*/ 2147483646 h 160"/>
              <a:gd name="T32" fmla="*/ 2147483646 w 82"/>
              <a:gd name="T33" fmla="*/ 2147483646 h 160"/>
              <a:gd name="T34" fmla="*/ 2147483646 w 82"/>
              <a:gd name="T35" fmla="*/ 2147483646 h 160"/>
              <a:gd name="T36" fmla="*/ 2147483646 w 82"/>
              <a:gd name="T37" fmla="*/ 0 h 160"/>
              <a:gd name="T38" fmla="*/ 2147483646 w 82"/>
              <a:gd name="T39" fmla="*/ 2147483646 h 160"/>
              <a:gd name="T40" fmla="*/ 2147483646 w 82"/>
              <a:gd name="T41" fmla="*/ 2147483646 h 160"/>
              <a:gd name="T42" fmla="*/ 2147483646 w 82"/>
              <a:gd name="T43" fmla="*/ 2147483646 h 160"/>
              <a:gd name="T44" fmla="*/ 2147483646 w 82"/>
              <a:gd name="T45" fmla="*/ 2147483646 h 160"/>
              <a:gd name="T46" fmla="*/ 2147483646 w 82"/>
              <a:gd name="T47" fmla="*/ 2147483646 h 160"/>
              <a:gd name="T48" fmla="*/ 2147483646 w 82"/>
              <a:gd name="T49" fmla="*/ 2147483646 h 160"/>
              <a:gd name="T50" fmla="*/ 2147483646 w 82"/>
              <a:gd name="T51" fmla="*/ 2147483646 h 160"/>
              <a:gd name="T52" fmla="*/ 2147483646 w 82"/>
              <a:gd name="T53" fmla="*/ 2147483646 h 160"/>
              <a:gd name="T54" fmla="*/ 2147483646 w 82"/>
              <a:gd name="T55" fmla="*/ 2147483646 h 160"/>
              <a:gd name="T56" fmla="*/ 2147483646 w 82"/>
              <a:gd name="T57" fmla="*/ 2147483646 h 160"/>
              <a:gd name="T58" fmla="*/ 2147483646 w 82"/>
              <a:gd name="T59" fmla="*/ 2147483646 h 160"/>
              <a:gd name="T60" fmla="*/ 2147483646 w 82"/>
              <a:gd name="T61" fmla="*/ 2147483646 h 160"/>
              <a:gd name="T62" fmla="*/ 2147483646 w 82"/>
              <a:gd name="T63" fmla="*/ 2147483646 h 160"/>
              <a:gd name="T64" fmla="*/ 2147483646 w 82"/>
              <a:gd name="T65" fmla="*/ 2147483646 h 160"/>
              <a:gd name="T66" fmla="*/ 2147483646 w 82"/>
              <a:gd name="T67" fmla="*/ 2147483646 h 160"/>
              <a:gd name="T68" fmla="*/ 0 w 82"/>
              <a:gd name="T69" fmla="*/ 2147483646 h 160"/>
              <a:gd name="T70" fmla="*/ 2147483646 w 82"/>
              <a:gd name="T71" fmla="*/ 2147483646 h 1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2" h="160">
                <a:moveTo>
                  <a:pt x="4" y="159"/>
                </a:moveTo>
                <a:lnTo>
                  <a:pt x="4" y="159"/>
                </a:lnTo>
                <a:lnTo>
                  <a:pt x="7" y="145"/>
                </a:lnTo>
                <a:lnTo>
                  <a:pt x="10" y="133"/>
                </a:lnTo>
                <a:lnTo>
                  <a:pt x="14" y="122"/>
                </a:lnTo>
                <a:lnTo>
                  <a:pt x="17" y="112"/>
                </a:lnTo>
                <a:lnTo>
                  <a:pt x="21" y="104"/>
                </a:lnTo>
                <a:lnTo>
                  <a:pt x="25" y="94"/>
                </a:lnTo>
                <a:lnTo>
                  <a:pt x="30" y="86"/>
                </a:lnTo>
                <a:lnTo>
                  <a:pt x="34" y="78"/>
                </a:lnTo>
                <a:lnTo>
                  <a:pt x="40" y="71"/>
                </a:lnTo>
                <a:lnTo>
                  <a:pt x="45" y="62"/>
                </a:lnTo>
                <a:lnTo>
                  <a:pt x="51" y="54"/>
                </a:lnTo>
                <a:lnTo>
                  <a:pt x="56" y="45"/>
                </a:lnTo>
                <a:lnTo>
                  <a:pt x="62" y="36"/>
                </a:lnTo>
                <a:lnTo>
                  <a:pt x="68" y="26"/>
                </a:lnTo>
                <a:lnTo>
                  <a:pt x="75" y="14"/>
                </a:lnTo>
                <a:lnTo>
                  <a:pt x="81" y="2"/>
                </a:lnTo>
                <a:lnTo>
                  <a:pt x="78" y="0"/>
                </a:lnTo>
                <a:lnTo>
                  <a:pt x="71" y="12"/>
                </a:lnTo>
                <a:lnTo>
                  <a:pt x="66" y="24"/>
                </a:lnTo>
                <a:lnTo>
                  <a:pt x="59" y="34"/>
                </a:lnTo>
                <a:lnTo>
                  <a:pt x="54" y="43"/>
                </a:lnTo>
                <a:lnTo>
                  <a:pt x="48" y="52"/>
                </a:lnTo>
                <a:lnTo>
                  <a:pt x="42" y="60"/>
                </a:lnTo>
                <a:lnTo>
                  <a:pt x="37" y="69"/>
                </a:lnTo>
                <a:lnTo>
                  <a:pt x="32" y="76"/>
                </a:lnTo>
                <a:lnTo>
                  <a:pt x="27" y="84"/>
                </a:lnTo>
                <a:lnTo>
                  <a:pt x="22" y="92"/>
                </a:lnTo>
                <a:lnTo>
                  <a:pt x="17" y="102"/>
                </a:lnTo>
                <a:lnTo>
                  <a:pt x="14" y="111"/>
                </a:lnTo>
                <a:lnTo>
                  <a:pt x="10" y="121"/>
                </a:lnTo>
                <a:lnTo>
                  <a:pt x="6" y="132"/>
                </a:lnTo>
                <a:lnTo>
                  <a:pt x="3" y="145"/>
                </a:lnTo>
                <a:lnTo>
                  <a:pt x="0" y="158"/>
                </a:lnTo>
                <a:lnTo>
                  <a:pt x="4" y="1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4" name="Freeform 169">
            <a:extLst>
              <a:ext uri="{FF2B5EF4-FFF2-40B4-BE49-F238E27FC236}">
                <a16:creationId xmlns:a16="http://schemas.microsoft.com/office/drawing/2014/main" id="{60DE628E-450E-E2C0-B9D1-589CBAFF719E}"/>
              </a:ext>
            </a:extLst>
          </p:cNvPr>
          <p:cNvSpPr>
            <a:spLocks/>
          </p:cNvSpPr>
          <p:nvPr/>
        </p:nvSpPr>
        <p:spPr bwMode="auto">
          <a:xfrm>
            <a:off x="6000750" y="4270375"/>
            <a:ext cx="28575" cy="85725"/>
          </a:xfrm>
          <a:custGeom>
            <a:avLst/>
            <a:gdLst>
              <a:gd name="T0" fmla="*/ 2147483646 w 18"/>
              <a:gd name="T1" fmla="*/ 2147483646 h 54"/>
              <a:gd name="T2" fmla="*/ 2147483646 w 18"/>
              <a:gd name="T3" fmla="*/ 2147483646 h 54"/>
              <a:gd name="T4" fmla="*/ 2147483646 w 18"/>
              <a:gd name="T5" fmla="*/ 2147483646 h 54"/>
              <a:gd name="T6" fmla="*/ 2147483646 w 18"/>
              <a:gd name="T7" fmla="*/ 0 h 54"/>
              <a:gd name="T8" fmla="*/ 0 w 18"/>
              <a:gd name="T9" fmla="*/ 2147483646 h 54"/>
              <a:gd name="T10" fmla="*/ 0 w 18"/>
              <a:gd name="T11" fmla="*/ 2147483646 h 54"/>
              <a:gd name="T12" fmla="*/ 0 w 18"/>
              <a:gd name="T13" fmla="*/ 2147483646 h 54"/>
              <a:gd name="T14" fmla="*/ 0 w 18"/>
              <a:gd name="T15" fmla="*/ 2147483646 h 54"/>
              <a:gd name="T16" fmla="*/ 2147483646 w 18"/>
              <a:gd name="T17" fmla="*/ 2147483646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4">
                <a:moveTo>
                  <a:pt x="4" y="52"/>
                </a:moveTo>
                <a:lnTo>
                  <a:pt x="4" y="53"/>
                </a:lnTo>
                <a:lnTo>
                  <a:pt x="17" y="1"/>
                </a:lnTo>
                <a:lnTo>
                  <a:pt x="13" y="0"/>
                </a:lnTo>
                <a:lnTo>
                  <a:pt x="0" y="51"/>
                </a:lnTo>
                <a:lnTo>
                  <a:pt x="0" y="52"/>
                </a:lnTo>
                <a:lnTo>
                  <a:pt x="0" y="51"/>
                </a:lnTo>
                <a:lnTo>
                  <a:pt x="0" y="52"/>
                </a:lnTo>
                <a:lnTo>
                  <a:pt x="4"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5" name="Freeform 170">
            <a:extLst>
              <a:ext uri="{FF2B5EF4-FFF2-40B4-BE49-F238E27FC236}">
                <a16:creationId xmlns:a16="http://schemas.microsoft.com/office/drawing/2014/main" id="{53584B32-33A9-4389-3470-254B3A13FB21}"/>
              </a:ext>
            </a:extLst>
          </p:cNvPr>
          <p:cNvSpPr>
            <a:spLocks/>
          </p:cNvSpPr>
          <p:nvPr/>
        </p:nvSpPr>
        <p:spPr bwMode="auto">
          <a:xfrm>
            <a:off x="5961063" y="4352925"/>
            <a:ext cx="100012" cy="882650"/>
          </a:xfrm>
          <a:custGeom>
            <a:avLst/>
            <a:gdLst>
              <a:gd name="T0" fmla="*/ 2147483646 w 63"/>
              <a:gd name="T1" fmla="*/ 2147483646 h 556"/>
              <a:gd name="T2" fmla="*/ 2147483646 w 63"/>
              <a:gd name="T3" fmla="*/ 2147483646 h 556"/>
              <a:gd name="T4" fmla="*/ 2147483646 w 63"/>
              <a:gd name="T5" fmla="*/ 2147483646 h 556"/>
              <a:gd name="T6" fmla="*/ 2147483646 w 63"/>
              <a:gd name="T7" fmla="*/ 2147483646 h 556"/>
              <a:gd name="T8" fmla="*/ 2147483646 w 63"/>
              <a:gd name="T9" fmla="*/ 2147483646 h 556"/>
              <a:gd name="T10" fmla="*/ 2147483646 w 63"/>
              <a:gd name="T11" fmla="*/ 2147483646 h 556"/>
              <a:gd name="T12" fmla="*/ 2147483646 w 63"/>
              <a:gd name="T13" fmla="*/ 2147483646 h 556"/>
              <a:gd name="T14" fmla="*/ 2147483646 w 63"/>
              <a:gd name="T15" fmla="*/ 2147483646 h 556"/>
              <a:gd name="T16" fmla="*/ 2147483646 w 63"/>
              <a:gd name="T17" fmla="*/ 2147483646 h 556"/>
              <a:gd name="T18" fmla="*/ 2147483646 w 63"/>
              <a:gd name="T19" fmla="*/ 2147483646 h 556"/>
              <a:gd name="T20" fmla="*/ 2147483646 w 63"/>
              <a:gd name="T21" fmla="*/ 2147483646 h 556"/>
              <a:gd name="T22" fmla="*/ 2147483646 w 63"/>
              <a:gd name="T23" fmla="*/ 2147483646 h 556"/>
              <a:gd name="T24" fmla="*/ 2147483646 w 63"/>
              <a:gd name="T25" fmla="*/ 2147483646 h 556"/>
              <a:gd name="T26" fmla="*/ 2147483646 w 63"/>
              <a:gd name="T27" fmla="*/ 2147483646 h 556"/>
              <a:gd name="T28" fmla="*/ 2147483646 w 63"/>
              <a:gd name="T29" fmla="*/ 2147483646 h 556"/>
              <a:gd name="T30" fmla="*/ 2147483646 w 63"/>
              <a:gd name="T31" fmla="*/ 2147483646 h 556"/>
              <a:gd name="T32" fmla="*/ 2147483646 w 63"/>
              <a:gd name="T33" fmla="*/ 0 h 556"/>
              <a:gd name="T34" fmla="*/ 2147483646 w 63"/>
              <a:gd name="T35" fmla="*/ 2147483646 h 556"/>
              <a:gd name="T36" fmla="*/ 2147483646 w 63"/>
              <a:gd name="T37" fmla="*/ 2147483646 h 556"/>
              <a:gd name="T38" fmla="*/ 2147483646 w 63"/>
              <a:gd name="T39" fmla="*/ 2147483646 h 556"/>
              <a:gd name="T40" fmla="*/ 2147483646 w 63"/>
              <a:gd name="T41" fmla="*/ 2147483646 h 556"/>
              <a:gd name="T42" fmla="*/ 2147483646 w 63"/>
              <a:gd name="T43" fmla="*/ 2147483646 h 556"/>
              <a:gd name="T44" fmla="*/ 2147483646 w 63"/>
              <a:gd name="T45" fmla="*/ 2147483646 h 556"/>
              <a:gd name="T46" fmla="*/ 2147483646 w 63"/>
              <a:gd name="T47" fmla="*/ 2147483646 h 556"/>
              <a:gd name="T48" fmla="*/ 2147483646 w 63"/>
              <a:gd name="T49" fmla="*/ 2147483646 h 556"/>
              <a:gd name="T50" fmla="*/ 0 w 63"/>
              <a:gd name="T51" fmla="*/ 2147483646 h 556"/>
              <a:gd name="T52" fmla="*/ 2147483646 w 63"/>
              <a:gd name="T53" fmla="*/ 2147483646 h 556"/>
              <a:gd name="T54" fmla="*/ 2147483646 w 63"/>
              <a:gd name="T55" fmla="*/ 2147483646 h 556"/>
              <a:gd name="T56" fmla="*/ 2147483646 w 63"/>
              <a:gd name="T57" fmla="*/ 2147483646 h 556"/>
              <a:gd name="T58" fmla="*/ 2147483646 w 63"/>
              <a:gd name="T59" fmla="*/ 2147483646 h 556"/>
              <a:gd name="T60" fmla="*/ 2147483646 w 63"/>
              <a:gd name="T61" fmla="*/ 2147483646 h 556"/>
              <a:gd name="T62" fmla="*/ 2147483646 w 63"/>
              <a:gd name="T63" fmla="*/ 2147483646 h 556"/>
              <a:gd name="T64" fmla="*/ 2147483646 w 63"/>
              <a:gd name="T65" fmla="*/ 2147483646 h 556"/>
              <a:gd name="T66" fmla="*/ 2147483646 w 63"/>
              <a:gd name="T67" fmla="*/ 2147483646 h 5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56">
                <a:moveTo>
                  <a:pt x="62" y="553"/>
                </a:moveTo>
                <a:lnTo>
                  <a:pt x="62" y="553"/>
                </a:lnTo>
                <a:lnTo>
                  <a:pt x="53" y="533"/>
                </a:lnTo>
                <a:lnTo>
                  <a:pt x="45" y="513"/>
                </a:lnTo>
                <a:lnTo>
                  <a:pt x="38" y="494"/>
                </a:lnTo>
                <a:lnTo>
                  <a:pt x="32" y="474"/>
                </a:lnTo>
                <a:lnTo>
                  <a:pt x="26" y="456"/>
                </a:lnTo>
                <a:lnTo>
                  <a:pt x="21" y="438"/>
                </a:lnTo>
                <a:lnTo>
                  <a:pt x="17" y="420"/>
                </a:lnTo>
                <a:lnTo>
                  <a:pt x="14" y="402"/>
                </a:lnTo>
                <a:lnTo>
                  <a:pt x="11" y="385"/>
                </a:lnTo>
                <a:lnTo>
                  <a:pt x="8" y="368"/>
                </a:lnTo>
                <a:lnTo>
                  <a:pt x="6" y="352"/>
                </a:lnTo>
                <a:lnTo>
                  <a:pt x="6" y="335"/>
                </a:lnTo>
                <a:lnTo>
                  <a:pt x="5" y="319"/>
                </a:lnTo>
                <a:lnTo>
                  <a:pt x="4" y="303"/>
                </a:lnTo>
                <a:lnTo>
                  <a:pt x="4" y="287"/>
                </a:lnTo>
                <a:lnTo>
                  <a:pt x="5" y="271"/>
                </a:lnTo>
                <a:lnTo>
                  <a:pt x="5" y="255"/>
                </a:lnTo>
                <a:lnTo>
                  <a:pt x="6" y="239"/>
                </a:lnTo>
                <a:lnTo>
                  <a:pt x="8" y="223"/>
                </a:lnTo>
                <a:lnTo>
                  <a:pt x="9" y="207"/>
                </a:lnTo>
                <a:lnTo>
                  <a:pt x="10" y="191"/>
                </a:lnTo>
                <a:lnTo>
                  <a:pt x="12" y="175"/>
                </a:lnTo>
                <a:lnTo>
                  <a:pt x="14" y="159"/>
                </a:lnTo>
                <a:lnTo>
                  <a:pt x="16" y="142"/>
                </a:lnTo>
                <a:lnTo>
                  <a:pt x="18" y="126"/>
                </a:lnTo>
                <a:lnTo>
                  <a:pt x="20" y="108"/>
                </a:lnTo>
                <a:lnTo>
                  <a:pt x="22" y="91"/>
                </a:lnTo>
                <a:lnTo>
                  <a:pt x="23" y="74"/>
                </a:lnTo>
                <a:lnTo>
                  <a:pt x="25" y="56"/>
                </a:lnTo>
                <a:lnTo>
                  <a:pt x="26" y="38"/>
                </a:lnTo>
                <a:lnTo>
                  <a:pt x="28" y="19"/>
                </a:lnTo>
                <a:lnTo>
                  <a:pt x="29" y="0"/>
                </a:lnTo>
                <a:lnTo>
                  <a:pt x="25" y="0"/>
                </a:lnTo>
                <a:lnTo>
                  <a:pt x="24" y="19"/>
                </a:lnTo>
                <a:lnTo>
                  <a:pt x="23" y="38"/>
                </a:lnTo>
                <a:lnTo>
                  <a:pt x="21" y="56"/>
                </a:lnTo>
                <a:lnTo>
                  <a:pt x="20" y="74"/>
                </a:lnTo>
                <a:lnTo>
                  <a:pt x="18" y="91"/>
                </a:lnTo>
                <a:lnTo>
                  <a:pt x="16" y="108"/>
                </a:lnTo>
                <a:lnTo>
                  <a:pt x="14" y="126"/>
                </a:lnTo>
                <a:lnTo>
                  <a:pt x="12" y="142"/>
                </a:lnTo>
                <a:lnTo>
                  <a:pt x="10" y="159"/>
                </a:lnTo>
                <a:lnTo>
                  <a:pt x="8" y="175"/>
                </a:lnTo>
                <a:lnTo>
                  <a:pt x="6" y="191"/>
                </a:lnTo>
                <a:lnTo>
                  <a:pt x="5" y="207"/>
                </a:lnTo>
                <a:lnTo>
                  <a:pt x="4" y="223"/>
                </a:lnTo>
                <a:lnTo>
                  <a:pt x="2" y="239"/>
                </a:lnTo>
                <a:lnTo>
                  <a:pt x="1" y="255"/>
                </a:lnTo>
                <a:lnTo>
                  <a:pt x="1" y="271"/>
                </a:lnTo>
                <a:lnTo>
                  <a:pt x="0" y="287"/>
                </a:lnTo>
                <a:lnTo>
                  <a:pt x="0" y="303"/>
                </a:lnTo>
                <a:lnTo>
                  <a:pt x="1" y="319"/>
                </a:lnTo>
                <a:lnTo>
                  <a:pt x="2" y="335"/>
                </a:lnTo>
                <a:lnTo>
                  <a:pt x="3" y="352"/>
                </a:lnTo>
                <a:lnTo>
                  <a:pt x="5" y="368"/>
                </a:lnTo>
                <a:lnTo>
                  <a:pt x="7" y="386"/>
                </a:lnTo>
                <a:lnTo>
                  <a:pt x="10" y="403"/>
                </a:lnTo>
                <a:lnTo>
                  <a:pt x="13" y="421"/>
                </a:lnTo>
                <a:lnTo>
                  <a:pt x="18" y="438"/>
                </a:lnTo>
                <a:lnTo>
                  <a:pt x="22" y="457"/>
                </a:lnTo>
                <a:lnTo>
                  <a:pt x="28" y="475"/>
                </a:lnTo>
                <a:lnTo>
                  <a:pt x="34" y="495"/>
                </a:lnTo>
                <a:lnTo>
                  <a:pt x="42" y="514"/>
                </a:lnTo>
                <a:lnTo>
                  <a:pt x="50" y="535"/>
                </a:lnTo>
                <a:lnTo>
                  <a:pt x="58" y="555"/>
                </a:lnTo>
                <a:lnTo>
                  <a:pt x="62" y="5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6" name="Freeform 171">
            <a:extLst>
              <a:ext uri="{FF2B5EF4-FFF2-40B4-BE49-F238E27FC236}">
                <a16:creationId xmlns:a16="http://schemas.microsoft.com/office/drawing/2014/main" id="{F17A0338-B1A8-57D8-9063-E76B2E9167B7}"/>
              </a:ext>
            </a:extLst>
          </p:cNvPr>
          <p:cNvSpPr>
            <a:spLocks/>
          </p:cNvSpPr>
          <p:nvPr/>
        </p:nvSpPr>
        <p:spPr bwMode="auto">
          <a:xfrm>
            <a:off x="6053138" y="5230813"/>
            <a:ext cx="46037" cy="133350"/>
          </a:xfrm>
          <a:custGeom>
            <a:avLst/>
            <a:gdLst>
              <a:gd name="T0" fmla="*/ 2147483646 w 29"/>
              <a:gd name="T1" fmla="*/ 2147483646 h 84"/>
              <a:gd name="T2" fmla="*/ 2147483646 w 29"/>
              <a:gd name="T3" fmla="*/ 2147483646 h 84"/>
              <a:gd name="T4" fmla="*/ 2147483646 w 29"/>
              <a:gd name="T5" fmla="*/ 2147483646 h 84"/>
              <a:gd name="T6" fmla="*/ 2147483646 w 29"/>
              <a:gd name="T7" fmla="*/ 2147483646 h 84"/>
              <a:gd name="T8" fmla="*/ 2147483646 w 29"/>
              <a:gd name="T9" fmla="*/ 2147483646 h 84"/>
              <a:gd name="T10" fmla="*/ 2147483646 w 29"/>
              <a:gd name="T11" fmla="*/ 2147483646 h 84"/>
              <a:gd name="T12" fmla="*/ 2147483646 w 29"/>
              <a:gd name="T13" fmla="*/ 2147483646 h 84"/>
              <a:gd name="T14" fmla="*/ 2147483646 w 29"/>
              <a:gd name="T15" fmla="*/ 2147483646 h 84"/>
              <a:gd name="T16" fmla="*/ 2147483646 w 29"/>
              <a:gd name="T17" fmla="*/ 2147483646 h 84"/>
              <a:gd name="T18" fmla="*/ 2147483646 w 29"/>
              <a:gd name="T19" fmla="*/ 2147483646 h 84"/>
              <a:gd name="T20" fmla="*/ 2147483646 w 29"/>
              <a:gd name="T21" fmla="*/ 2147483646 h 84"/>
              <a:gd name="T22" fmla="*/ 2147483646 w 29"/>
              <a:gd name="T23" fmla="*/ 2147483646 h 84"/>
              <a:gd name="T24" fmla="*/ 2147483646 w 29"/>
              <a:gd name="T25" fmla="*/ 2147483646 h 84"/>
              <a:gd name="T26" fmla="*/ 2147483646 w 29"/>
              <a:gd name="T27" fmla="*/ 2147483646 h 84"/>
              <a:gd name="T28" fmla="*/ 2147483646 w 29"/>
              <a:gd name="T29" fmla="*/ 2147483646 h 84"/>
              <a:gd name="T30" fmla="*/ 2147483646 w 29"/>
              <a:gd name="T31" fmla="*/ 2147483646 h 84"/>
              <a:gd name="T32" fmla="*/ 2147483646 w 29"/>
              <a:gd name="T33" fmla="*/ 0 h 84"/>
              <a:gd name="T34" fmla="*/ 0 w 29"/>
              <a:gd name="T35" fmla="*/ 2147483646 h 84"/>
              <a:gd name="T36" fmla="*/ 2147483646 w 29"/>
              <a:gd name="T37" fmla="*/ 2147483646 h 84"/>
              <a:gd name="T38" fmla="*/ 2147483646 w 29"/>
              <a:gd name="T39" fmla="*/ 2147483646 h 84"/>
              <a:gd name="T40" fmla="*/ 2147483646 w 29"/>
              <a:gd name="T41" fmla="*/ 2147483646 h 84"/>
              <a:gd name="T42" fmla="*/ 2147483646 w 29"/>
              <a:gd name="T43" fmla="*/ 2147483646 h 84"/>
              <a:gd name="T44" fmla="*/ 2147483646 w 29"/>
              <a:gd name="T45" fmla="*/ 2147483646 h 84"/>
              <a:gd name="T46" fmla="*/ 2147483646 w 29"/>
              <a:gd name="T47" fmla="*/ 2147483646 h 84"/>
              <a:gd name="T48" fmla="*/ 2147483646 w 29"/>
              <a:gd name="T49" fmla="*/ 2147483646 h 84"/>
              <a:gd name="T50" fmla="*/ 2147483646 w 29"/>
              <a:gd name="T51" fmla="*/ 2147483646 h 84"/>
              <a:gd name="T52" fmla="*/ 2147483646 w 29"/>
              <a:gd name="T53" fmla="*/ 2147483646 h 84"/>
              <a:gd name="T54" fmla="*/ 2147483646 w 29"/>
              <a:gd name="T55" fmla="*/ 2147483646 h 84"/>
              <a:gd name="T56" fmla="*/ 2147483646 w 29"/>
              <a:gd name="T57" fmla="*/ 2147483646 h 84"/>
              <a:gd name="T58" fmla="*/ 2147483646 w 29"/>
              <a:gd name="T59" fmla="*/ 2147483646 h 84"/>
              <a:gd name="T60" fmla="*/ 2147483646 w 29"/>
              <a:gd name="T61" fmla="*/ 2147483646 h 84"/>
              <a:gd name="T62" fmla="*/ 2147483646 w 29"/>
              <a:gd name="T63" fmla="*/ 2147483646 h 84"/>
              <a:gd name="T64" fmla="*/ 2147483646 w 29"/>
              <a:gd name="T65" fmla="*/ 2147483646 h 84"/>
              <a:gd name="T66" fmla="*/ 2147483646 w 29"/>
              <a:gd name="T67" fmla="*/ 2147483646 h 84"/>
              <a:gd name="T68" fmla="*/ 2147483646 w 29"/>
              <a:gd name="T69" fmla="*/ 2147483646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 h="84">
                <a:moveTo>
                  <a:pt x="28" y="81"/>
                </a:moveTo>
                <a:lnTo>
                  <a:pt x="27" y="78"/>
                </a:lnTo>
                <a:lnTo>
                  <a:pt x="26" y="73"/>
                </a:lnTo>
                <a:lnTo>
                  <a:pt x="24" y="68"/>
                </a:lnTo>
                <a:lnTo>
                  <a:pt x="22" y="63"/>
                </a:lnTo>
                <a:lnTo>
                  <a:pt x="21" y="58"/>
                </a:lnTo>
                <a:lnTo>
                  <a:pt x="19" y="51"/>
                </a:lnTo>
                <a:lnTo>
                  <a:pt x="17" y="45"/>
                </a:lnTo>
                <a:lnTo>
                  <a:pt x="16" y="39"/>
                </a:lnTo>
                <a:lnTo>
                  <a:pt x="14" y="33"/>
                </a:lnTo>
                <a:lnTo>
                  <a:pt x="12" y="27"/>
                </a:lnTo>
                <a:lnTo>
                  <a:pt x="11" y="21"/>
                </a:lnTo>
                <a:lnTo>
                  <a:pt x="9" y="16"/>
                </a:lnTo>
                <a:lnTo>
                  <a:pt x="8" y="11"/>
                </a:lnTo>
                <a:lnTo>
                  <a:pt x="6" y="7"/>
                </a:lnTo>
                <a:lnTo>
                  <a:pt x="5" y="3"/>
                </a:lnTo>
                <a:lnTo>
                  <a:pt x="4" y="0"/>
                </a:lnTo>
                <a:lnTo>
                  <a:pt x="0" y="2"/>
                </a:lnTo>
                <a:lnTo>
                  <a:pt x="1" y="4"/>
                </a:lnTo>
                <a:lnTo>
                  <a:pt x="2" y="8"/>
                </a:lnTo>
                <a:lnTo>
                  <a:pt x="4" y="12"/>
                </a:lnTo>
                <a:lnTo>
                  <a:pt x="5" y="17"/>
                </a:lnTo>
                <a:lnTo>
                  <a:pt x="7" y="22"/>
                </a:lnTo>
                <a:lnTo>
                  <a:pt x="8" y="28"/>
                </a:lnTo>
                <a:lnTo>
                  <a:pt x="10" y="34"/>
                </a:lnTo>
                <a:lnTo>
                  <a:pt x="12" y="40"/>
                </a:lnTo>
                <a:lnTo>
                  <a:pt x="14" y="46"/>
                </a:lnTo>
                <a:lnTo>
                  <a:pt x="15" y="52"/>
                </a:lnTo>
                <a:lnTo>
                  <a:pt x="17" y="58"/>
                </a:lnTo>
                <a:lnTo>
                  <a:pt x="18" y="64"/>
                </a:lnTo>
                <a:lnTo>
                  <a:pt x="20" y="69"/>
                </a:lnTo>
                <a:lnTo>
                  <a:pt x="22" y="74"/>
                </a:lnTo>
                <a:lnTo>
                  <a:pt x="23" y="78"/>
                </a:lnTo>
                <a:lnTo>
                  <a:pt x="24" y="83"/>
                </a:lnTo>
                <a:lnTo>
                  <a:pt x="28" y="8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7" name="Freeform 172">
            <a:extLst>
              <a:ext uri="{FF2B5EF4-FFF2-40B4-BE49-F238E27FC236}">
                <a16:creationId xmlns:a16="http://schemas.microsoft.com/office/drawing/2014/main" id="{51FA849E-C513-0597-DF33-ECEFB2F2C3F3}"/>
              </a:ext>
            </a:extLst>
          </p:cNvPr>
          <p:cNvSpPr>
            <a:spLocks/>
          </p:cNvSpPr>
          <p:nvPr/>
        </p:nvSpPr>
        <p:spPr bwMode="auto">
          <a:xfrm>
            <a:off x="6091238" y="5359400"/>
            <a:ext cx="26987" cy="26988"/>
          </a:xfrm>
          <a:custGeom>
            <a:avLst/>
            <a:gdLst>
              <a:gd name="T0" fmla="*/ 0 w 17"/>
              <a:gd name="T1" fmla="*/ 2147483646 h 17"/>
              <a:gd name="T2" fmla="*/ 2147483646 w 17"/>
              <a:gd name="T3" fmla="*/ 2147483646 h 17"/>
              <a:gd name="T4" fmla="*/ 2147483646 w 17"/>
              <a:gd name="T5" fmla="*/ 2147483646 h 17"/>
              <a:gd name="T6" fmla="*/ 2147483646 w 17"/>
              <a:gd name="T7" fmla="*/ 2147483646 h 17"/>
              <a:gd name="T8" fmla="*/ 2147483646 w 17"/>
              <a:gd name="T9" fmla="*/ 0 h 17"/>
              <a:gd name="T10" fmla="*/ 0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8" y="16"/>
                </a:lnTo>
                <a:lnTo>
                  <a:pt x="12" y="16"/>
                </a:lnTo>
                <a:lnTo>
                  <a:pt x="16" y="5"/>
                </a:lnTo>
                <a:lnTo>
                  <a:pt x="16" y="0"/>
                </a:lnTo>
                <a:lnTo>
                  <a:pt x="0"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8" name="Freeform 173">
            <a:extLst>
              <a:ext uri="{FF2B5EF4-FFF2-40B4-BE49-F238E27FC236}">
                <a16:creationId xmlns:a16="http://schemas.microsoft.com/office/drawing/2014/main" id="{466B4FEF-5105-C967-97CD-36D5B16EEDE1}"/>
              </a:ext>
            </a:extLst>
          </p:cNvPr>
          <p:cNvSpPr>
            <a:spLocks/>
          </p:cNvSpPr>
          <p:nvPr/>
        </p:nvSpPr>
        <p:spPr bwMode="auto">
          <a:xfrm>
            <a:off x="6618288" y="5362575"/>
            <a:ext cx="26987" cy="26988"/>
          </a:xfrm>
          <a:custGeom>
            <a:avLst/>
            <a:gdLst>
              <a:gd name="T0" fmla="*/ 0 w 17"/>
              <a:gd name="T1" fmla="*/ 0 h 17"/>
              <a:gd name="T2" fmla="*/ 0 w 17"/>
              <a:gd name="T3" fmla="*/ 2147483646 h 17"/>
              <a:gd name="T4" fmla="*/ 2147483646 w 17"/>
              <a:gd name="T5" fmla="*/ 2147483646 h 17"/>
              <a:gd name="T6" fmla="*/ 2147483646 w 17"/>
              <a:gd name="T7" fmla="*/ 2147483646 h 17"/>
              <a:gd name="T8" fmla="*/ 214748364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39" name="Freeform 174">
            <a:extLst>
              <a:ext uri="{FF2B5EF4-FFF2-40B4-BE49-F238E27FC236}">
                <a16:creationId xmlns:a16="http://schemas.microsoft.com/office/drawing/2014/main" id="{35A2491C-4799-5781-A245-F976E0F51FDF}"/>
              </a:ext>
            </a:extLst>
          </p:cNvPr>
          <p:cNvSpPr>
            <a:spLocks/>
          </p:cNvSpPr>
          <p:nvPr/>
        </p:nvSpPr>
        <p:spPr bwMode="auto">
          <a:xfrm>
            <a:off x="6616700" y="5241925"/>
            <a:ext cx="26988" cy="122238"/>
          </a:xfrm>
          <a:custGeom>
            <a:avLst/>
            <a:gdLst>
              <a:gd name="T0" fmla="*/ 2147483646 w 17"/>
              <a:gd name="T1" fmla="*/ 0 h 77"/>
              <a:gd name="T2" fmla="*/ 2147483646 w 17"/>
              <a:gd name="T3" fmla="*/ 0 h 77"/>
              <a:gd name="T4" fmla="*/ 2147483646 w 17"/>
              <a:gd name="T5" fmla="*/ 2147483646 h 77"/>
              <a:gd name="T6" fmla="*/ 2147483646 w 17"/>
              <a:gd name="T7" fmla="*/ 2147483646 h 77"/>
              <a:gd name="T8" fmla="*/ 0 w 17"/>
              <a:gd name="T9" fmla="*/ 2147483646 h 77"/>
              <a:gd name="T10" fmla="*/ 0 w 17"/>
              <a:gd name="T11" fmla="*/ 2147483646 h 77"/>
              <a:gd name="T12" fmla="*/ 0 w 17"/>
              <a:gd name="T13" fmla="*/ 2147483646 h 77"/>
              <a:gd name="T14" fmla="*/ 0 w 17"/>
              <a:gd name="T15" fmla="*/ 2147483646 h 77"/>
              <a:gd name="T16" fmla="*/ 0 w 17"/>
              <a:gd name="T17" fmla="*/ 2147483646 h 77"/>
              <a:gd name="T18" fmla="*/ 2147483646 w 17"/>
              <a:gd name="T19" fmla="*/ 2147483646 h 77"/>
              <a:gd name="T20" fmla="*/ 2147483646 w 17"/>
              <a:gd name="T21" fmla="*/ 2147483646 h 77"/>
              <a:gd name="T22" fmla="*/ 2147483646 w 17"/>
              <a:gd name="T23" fmla="*/ 2147483646 h 77"/>
              <a:gd name="T24" fmla="*/ 2147483646 w 17"/>
              <a:gd name="T25" fmla="*/ 2147483646 h 77"/>
              <a:gd name="T26" fmla="*/ 2147483646 w 17"/>
              <a:gd name="T27" fmla="*/ 2147483646 h 77"/>
              <a:gd name="T28" fmla="*/ 2147483646 w 17"/>
              <a:gd name="T29" fmla="*/ 2147483646 h 77"/>
              <a:gd name="T30" fmla="*/ 2147483646 w 17"/>
              <a:gd name="T31" fmla="*/ 2147483646 h 77"/>
              <a:gd name="T32" fmla="*/ 2147483646 w 17"/>
              <a:gd name="T33" fmla="*/ 2147483646 h 77"/>
              <a:gd name="T34" fmla="*/ 2147483646 w 17"/>
              <a:gd name="T35" fmla="*/ 2147483646 h 77"/>
              <a:gd name="T36" fmla="*/ 2147483646 w 17"/>
              <a:gd name="T37" fmla="*/ 0 h 77"/>
              <a:gd name="T38" fmla="*/ 2147483646 w 17"/>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7">
                <a:moveTo>
                  <a:pt x="3" y="0"/>
                </a:moveTo>
                <a:lnTo>
                  <a:pt x="3" y="0"/>
                </a:lnTo>
                <a:lnTo>
                  <a:pt x="3" y="9"/>
                </a:lnTo>
                <a:lnTo>
                  <a:pt x="3" y="18"/>
                </a:lnTo>
                <a:lnTo>
                  <a:pt x="0" y="25"/>
                </a:lnTo>
                <a:lnTo>
                  <a:pt x="0" y="34"/>
                </a:lnTo>
                <a:lnTo>
                  <a:pt x="0" y="43"/>
                </a:lnTo>
                <a:lnTo>
                  <a:pt x="0" y="52"/>
                </a:lnTo>
                <a:lnTo>
                  <a:pt x="0" y="63"/>
                </a:lnTo>
                <a:lnTo>
                  <a:pt x="3" y="76"/>
                </a:lnTo>
                <a:lnTo>
                  <a:pt x="16" y="76"/>
                </a:lnTo>
                <a:lnTo>
                  <a:pt x="12" y="63"/>
                </a:lnTo>
                <a:lnTo>
                  <a:pt x="12" y="52"/>
                </a:lnTo>
                <a:lnTo>
                  <a:pt x="12" y="43"/>
                </a:lnTo>
                <a:lnTo>
                  <a:pt x="12" y="34"/>
                </a:lnTo>
                <a:lnTo>
                  <a:pt x="12" y="25"/>
                </a:lnTo>
                <a:lnTo>
                  <a:pt x="16" y="18"/>
                </a:lnTo>
                <a:lnTo>
                  <a:pt x="16" y="9"/>
                </a:lnTo>
                <a:lnTo>
                  <a:pt x="16"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0" name="Freeform 175">
            <a:extLst>
              <a:ext uri="{FF2B5EF4-FFF2-40B4-BE49-F238E27FC236}">
                <a16:creationId xmlns:a16="http://schemas.microsoft.com/office/drawing/2014/main" id="{1DE99269-6A3F-8E65-AC72-49A4241E737F}"/>
              </a:ext>
            </a:extLst>
          </p:cNvPr>
          <p:cNvSpPr>
            <a:spLocks/>
          </p:cNvSpPr>
          <p:nvPr/>
        </p:nvSpPr>
        <p:spPr bwMode="auto">
          <a:xfrm>
            <a:off x="6618288" y="5130800"/>
            <a:ext cx="26987" cy="112713"/>
          </a:xfrm>
          <a:custGeom>
            <a:avLst/>
            <a:gdLst>
              <a:gd name="T0" fmla="*/ 0 w 17"/>
              <a:gd name="T1" fmla="*/ 0 h 71"/>
              <a:gd name="T2" fmla="*/ 0 w 17"/>
              <a:gd name="T3" fmla="*/ 0 h 71"/>
              <a:gd name="T4" fmla="*/ 0 w 17"/>
              <a:gd name="T5" fmla="*/ 2147483646 h 71"/>
              <a:gd name="T6" fmla="*/ 2147483646 w 17"/>
              <a:gd name="T7" fmla="*/ 2147483646 h 71"/>
              <a:gd name="T8" fmla="*/ 2147483646 w 17"/>
              <a:gd name="T9" fmla="*/ 0 h 71"/>
              <a:gd name="T10" fmla="*/ 0 w 17"/>
              <a:gd name="T11" fmla="*/ 0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1">
                <a:moveTo>
                  <a:pt x="0" y="0"/>
                </a:moveTo>
                <a:lnTo>
                  <a:pt x="0" y="0"/>
                </a:lnTo>
                <a:lnTo>
                  <a:pt x="0" y="70"/>
                </a:lnTo>
                <a:lnTo>
                  <a:pt x="16" y="70"/>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1" name="Freeform 176">
            <a:extLst>
              <a:ext uri="{FF2B5EF4-FFF2-40B4-BE49-F238E27FC236}">
                <a16:creationId xmlns:a16="http://schemas.microsoft.com/office/drawing/2014/main" id="{DEDFD235-2AA0-4A56-9F87-3859C623CF43}"/>
              </a:ext>
            </a:extLst>
          </p:cNvPr>
          <p:cNvSpPr>
            <a:spLocks/>
          </p:cNvSpPr>
          <p:nvPr/>
        </p:nvSpPr>
        <p:spPr bwMode="auto">
          <a:xfrm>
            <a:off x="6618288" y="5089525"/>
            <a:ext cx="26987" cy="42863"/>
          </a:xfrm>
          <a:custGeom>
            <a:avLst/>
            <a:gdLst>
              <a:gd name="T0" fmla="*/ 0 w 17"/>
              <a:gd name="T1" fmla="*/ 0 h 27"/>
              <a:gd name="T2" fmla="*/ 0 w 17"/>
              <a:gd name="T3" fmla="*/ 0 h 27"/>
              <a:gd name="T4" fmla="*/ 0 w 17"/>
              <a:gd name="T5" fmla="*/ 2147483646 h 27"/>
              <a:gd name="T6" fmla="*/ 2147483646 w 17"/>
              <a:gd name="T7" fmla="*/ 2147483646 h 27"/>
              <a:gd name="T8" fmla="*/ 2147483646 w 17"/>
              <a:gd name="T9" fmla="*/ 0 h 27"/>
              <a:gd name="T10" fmla="*/ 0 w 17"/>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7">
                <a:moveTo>
                  <a:pt x="0" y="0"/>
                </a:moveTo>
                <a:lnTo>
                  <a:pt x="0" y="0"/>
                </a:lnTo>
                <a:lnTo>
                  <a:pt x="0" y="26"/>
                </a:lnTo>
                <a:lnTo>
                  <a:pt x="16" y="2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2" name="Freeform 177">
            <a:extLst>
              <a:ext uri="{FF2B5EF4-FFF2-40B4-BE49-F238E27FC236}">
                <a16:creationId xmlns:a16="http://schemas.microsoft.com/office/drawing/2014/main" id="{29EC3BD2-5041-0988-24C9-63BA34F3EB51}"/>
              </a:ext>
            </a:extLst>
          </p:cNvPr>
          <p:cNvSpPr>
            <a:spLocks/>
          </p:cNvSpPr>
          <p:nvPr/>
        </p:nvSpPr>
        <p:spPr bwMode="auto">
          <a:xfrm>
            <a:off x="6618288" y="4956175"/>
            <a:ext cx="26987" cy="134938"/>
          </a:xfrm>
          <a:custGeom>
            <a:avLst/>
            <a:gdLst>
              <a:gd name="T0" fmla="*/ 2147483646 w 17"/>
              <a:gd name="T1" fmla="*/ 2147483646 h 85"/>
              <a:gd name="T2" fmla="*/ 2147483646 w 17"/>
              <a:gd name="T3" fmla="*/ 2147483646 h 85"/>
              <a:gd name="T4" fmla="*/ 0 w 17"/>
              <a:gd name="T5" fmla="*/ 2147483646 h 85"/>
              <a:gd name="T6" fmla="*/ 2147483646 w 17"/>
              <a:gd name="T7" fmla="*/ 2147483646 h 85"/>
              <a:gd name="T8" fmla="*/ 2147483646 w 17"/>
              <a:gd name="T9" fmla="*/ 2147483646 h 85"/>
              <a:gd name="T10" fmla="*/ 2147483646 w 17"/>
              <a:gd name="T11" fmla="*/ 0 h 85"/>
              <a:gd name="T12" fmla="*/ 2147483646 w 17"/>
              <a:gd name="T13" fmla="*/ 2147483646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85">
                <a:moveTo>
                  <a:pt x="16" y="2"/>
                </a:moveTo>
                <a:lnTo>
                  <a:pt x="11" y="1"/>
                </a:lnTo>
                <a:lnTo>
                  <a:pt x="0" y="84"/>
                </a:lnTo>
                <a:lnTo>
                  <a:pt x="4" y="84"/>
                </a:lnTo>
                <a:lnTo>
                  <a:pt x="16" y="1"/>
                </a:lnTo>
                <a:lnTo>
                  <a:pt x="11" y="0"/>
                </a:lnTo>
                <a:lnTo>
                  <a:pt x="1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3" name="Freeform 178">
            <a:extLst>
              <a:ext uri="{FF2B5EF4-FFF2-40B4-BE49-F238E27FC236}">
                <a16:creationId xmlns:a16="http://schemas.microsoft.com/office/drawing/2014/main" id="{8A955B16-3F11-D952-5DF9-D70A60D758BC}"/>
              </a:ext>
            </a:extLst>
          </p:cNvPr>
          <p:cNvSpPr>
            <a:spLocks/>
          </p:cNvSpPr>
          <p:nvPr/>
        </p:nvSpPr>
        <p:spPr bwMode="auto">
          <a:xfrm>
            <a:off x="6632575" y="4956175"/>
            <a:ext cx="26988" cy="263525"/>
          </a:xfrm>
          <a:custGeom>
            <a:avLst/>
            <a:gdLst>
              <a:gd name="T0" fmla="*/ 2147483646 w 17"/>
              <a:gd name="T1" fmla="*/ 2147483646 h 166"/>
              <a:gd name="T2" fmla="*/ 2147483646 w 17"/>
              <a:gd name="T3" fmla="*/ 2147483646 h 166"/>
              <a:gd name="T4" fmla="*/ 2147483646 w 17"/>
              <a:gd name="T5" fmla="*/ 2147483646 h 166"/>
              <a:gd name="T6" fmla="*/ 2147483646 w 17"/>
              <a:gd name="T7" fmla="*/ 2147483646 h 166"/>
              <a:gd name="T8" fmla="*/ 2147483646 w 17"/>
              <a:gd name="T9" fmla="*/ 2147483646 h 166"/>
              <a:gd name="T10" fmla="*/ 2147483646 w 17"/>
              <a:gd name="T11" fmla="*/ 2147483646 h 166"/>
              <a:gd name="T12" fmla="*/ 2147483646 w 17"/>
              <a:gd name="T13" fmla="*/ 2147483646 h 166"/>
              <a:gd name="T14" fmla="*/ 2147483646 w 17"/>
              <a:gd name="T15" fmla="*/ 2147483646 h 166"/>
              <a:gd name="T16" fmla="*/ 2147483646 w 17"/>
              <a:gd name="T17" fmla="*/ 2147483646 h 166"/>
              <a:gd name="T18" fmla="*/ 2147483646 w 17"/>
              <a:gd name="T19" fmla="*/ 2147483646 h 166"/>
              <a:gd name="T20" fmla="*/ 2147483646 w 17"/>
              <a:gd name="T21" fmla="*/ 2147483646 h 166"/>
              <a:gd name="T22" fmla="*/ 2147483646 w 17"/>
              <a:gd name="T23" fmla="*/ 2147483646 h 166"/>
              <a:gd name="T24" fmla="*/ 2147483646 w 17"/>
              <a:gd name="T25" fmla="*/ 2147483646 h 166"/>
              <a:gd name="T26" fmla="*/ 2147483646 w 17"/>
              <a:gd name="T27" fmla="*/ 2147483646 h 166"/>
              <a:gd name="T28" fmla="*/ 2147483646 w 17"/>
              <a:gd name="T29" fmla="*/ 2147483646 h 166"/>
              <a:gd name="T30" fmla="*/ 2147483646 w 17"/>
              <a:gd name="T31" fmla="*/ 2147483646 h 166"/>
              <a:gd name="T32" fmla="*/ 2147483646 w 17"/>
              <a:gd name="T33" fmla="*/ 2147483646 h 166"/>
              <a:gd name="T34" fmla="*/ 2147483646 w 17"/>
              <a:gd name="T35" fmla="*/ 2147483646 h 166"/>
              <a:gd name="T36" fmla="*/ 2147483646 w 17"/>
              <a:gd name="T37" fmla="*/ 0 h 166"/>
              <a:gd name="T38" fmla="*/ 0 w 17"/>
              <a:gd name="T39" fmla="*/ 2147483646 h 166"/>
              <a:gd name="T40" fmla="*/ 0 w 17"/>
              <a:gd name="T41" fmla="*/ 2147483646 h 166"/>
              <a:gd name="T42" fmla="*/ 0 w 17"/>
              <a:gd name="T43" fmla="*/ 2147483646 h 166"/>
              <a:gd name="T44" fmla="*/ 0 w 17"/>
              <a:gd name="T45" fmla="*/ 2147483646 h 166"/>
              <a:gd name="T46" fmla="*/ 2147483646 w 17"/>
              <a:gd name="T47" fmla="*/ 2147483646 h 166"/>
              <a:gd name="T48" fmla="*/ 2147483646 w 17"/>
              <a:gd name="T49" fmla="*/ 2147483646 h 166"/>
              <a:gd name="T50" fmla="*/ 2147483646 w 17"/>
              <a:gd name="T51" fmla="*/ 2147483646 h 166"/>
              <a:gd name="T52" fmla="*/ 2147483646 w 17"/>
              <a:gd name="T53" fmla="*/ 2147483646 h 166"/>
              <a:gd name="T54" fmla="*/ 2147483646 w 17"/>
              <a:gd name="T55" fmla="*/ 2147483646 h 166"/>
              <a:gd name="T56" fmla="*/ 2147483646 w 17"/>
              <a:gd name="T57" fmla="*/ 2147483646 h 166"/>
              <a:gd name="T58" fmla="*/ 2147483646 w 17"/>
              <a:gd name="T59" fmla="*/ 2147483646 h 166"/>
              <a:gd name="T60" fmla="*/ 2147483646 w 17"/>
              <a:gd name="T61" fmla="*/ 2147483646 h 166"/>
              <a:gd name="T62" fmla="*/ 2147483646 w 17"/>
              <a:gd name="T63" fmla="*/ 2147483646 h 166"/>
              <a:gd name="T64" fmla="*/ 2147483646 w 17"/>
              <a:gd name="T65" fmla="*/ 2147483646 h 166"/>
              <a:gd name="T66" fmla="*/ 2147483646 w 17"/>
              <a:gd name="T67" fmla="*/ 2147483646 h 166"/>
              <a:gd name="T68" fmla="*/ 2147483646 w 17"/>
              <a:gd name="T69" fmla="*/ 2147483646 h 166"/>
              <a:gd name="T70" fmla="*/ 2147483646 w 17"/>
              <a:gd name="T71" fmla="*/ 2147483646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66">
                <a:moveTo>
                  <a:pt x="16" y="165"/>
                </a:moveTo>
                <a:lnTo>
                  <a:pt x="16" y="165"/>
                </a:lnTo>
                <a:lnTo>
                  <a:pt x="16" y="150"/>
                </a:lnTo>
                <a:lnTo>
                  <a:pt x="16" y="136"/>
                </a:lnTo>
                <a:lnTo>
                  <a:pt x="14" y="123"/>
                </a:lnTo>
                <a:lnTo>
                  <a:pt x="14" y="112"/>
                </a:lnTo>
                <a:lnTo>
                  <a:pt x="12" y="100"/>
                </a:lnTo>
                <a:lnTo>
                  <a:pt x="11" y="88"/>
                </a:lnTo>
                <a:lnTo>
                  <a:pt x="10" y="78"/>
                </a:lnTo>
                <a:lnTo>
                  <a:pt x="8" y="68"/>
                </a:lnTo>
                <a:lnTo>
                  <a:pt x="7" y="59"/>
                </a:lnTo>
                <a:lnTo>
                  <a:pt x="6" y="50"/>
                </a:lnTo>
                <a:lnTo>
                  <a:pt x="5" y="41"/>
                </a:lnTo>
                <a:lnTo>
                  <a:pt x="4" y="33"/>
                </a:lnTo>
                <a:lnTo>
                  <a:pt x="4" y="24"/>
                </a:lnTo>
                <a:lnTo>
                  <a:pt x="4" y="16"/>
                </a:lnTo>
                <a:lnTo>
                  <a:pt x="4" y="9"/>
                </a:lnTo>
                <a:lnTo>
                  <a:pt x="5" y="2"/>
                </a:lnTo>
                <a:lnTo>
                  <a:pt x="1" y="0"/>
                </a:lnTo>
                <a:lnTo>
                  <a:pt x="0" y="9"/>
                </a:lnTo>
                <a:lnTo>
                  <a:pt x="0" y="16"/>
                </a:lnTo>
                <a:lnTo>
                  <a:pt x="0" y="24"/>
                </a:lnTo>
                <a:lnTo>
                  <a:pt x="0" y="33"/>
                </a:lnTo>
                <a:lnTo>
                  <a:pt x="1" y="41"/>
                </a:lnTo>
                <a:lnTo>
                  <a:pt x="2" y="50"/>
                </a:lnTo>
                <a:lnTo>
                  <a:pt x="3" y="59"/>
                </a:lnTo>
                <a:lnTo>
                  <a:pt x="5" y="69"/>
                </a:lnTo>
                <a:lnTo>
                  <a:pt x="6" y="79"/>
                </a:lnTo>
                <a:lnTo>
                  <a:pt x="7" y="88"/>
                </a:lnTo>
                <a:lnTo>
                  <a:pt x="8" y="100"/>
                </a:lnTo>
                <a:lnTo>
                  <a:pt x="10" y="112"/>
                </a:lnTo>
                <a:lnTo>
                  <a:pt x="10" y="123"/>
                </a:lnTo>
                <a:lnTo>
                  <a:pt x="11" y="136"/>
                </a:lnTo>
                <a:lnTo>
                  <a:pt x="11" y="150"/>
                </a:lnTo>
                <a:lnTo>
                  <a:pt x="11" y="165"/>
                </a:lnTo>
                <a:lnTo>
                  <a:pt x="16" y="1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4" name="Freeform 179">
            <a:extLst>
              <a:ext uri="{FF2B5EF4-FFF2-40B4-BE49-F238E27FC236}">
                <a16:creationId xmlns:a16="http://schemas.microsoft.com/office/drawing/2014/main" id="{0CFE8580-3AC2-AAFD-445D-022F7D3178B6}"/>
              </a:ext>
            </a:extLst>
          </p:cNvPr>
          <p:cNvSpPr>
            <a:spLocks/>
          </p:cNvSpPr>
          <p:nvPr/>
        </p:nvSpPr>
        <p:spPr bwMode="auto">
          <a:xfrm>
            <a:off x="6650038" y="5218113"/>
            <a:ext cx="26987" cy="141287"/>
          </a:xfrm>
          <a:custGeom>
            <a:avLst/>
            <a:gdLst>
              <a:gd name="T0" fmla="*/ 2147483646 w 17"/>
              <a:gd name="T1" fmla="*/ 2147483646 h 89"/>
              <a:gd name="T2" fmla="*/ 2147483646 w 17"/>
              <a:gd name="T3" fmla="*/ 2147483646 h 89"/>
              <a:gd name="T4" fmla="*/ 2147483646 w 17"/>
              <a:gd name="T5" fmla="*/ 0 h 89"/>
              <a:gd name="T6" fmla="*/ 0 w 17"/>
              <a:gd name="T7" fmla="*/ 0 h 89"/>
              <a:gd name="T8" fmla="*/ 2147483646 w 17"/>
              <a:gd name="T9" fmla="*/ 2147483646 h 89"/>
              <a:gd name="T10" fmla="*/ 2147483646 w 17"/>
              <a:gd name="T11" fmla="*/ 2147483646 h 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9">
                <a:moveTo>
                  <a:pt x="9" y="88"/>
                </a:moveTo>
                <a:lnTo>
                  <a:pt x="16" y="88"/>
                </a:lnTo>
                <a:lnTo>
                  <a:pt x="12" y="0"/>
                </a:lnTo>
                <a:lnTo>
                  <a:pt x="0" y="0"/>
                </a:lnTo>
                <a:lnTo>
                  <a:pt x="3" y="88"/>
                </a:lnTo>
                <a:lnTo>
                  <a:pt x="9" y="8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5" name="Freeform 180">
            <a:extLst>
              <a:ext uri="{FF2B5EF4-FFF2-40B4-BE49-F238E27FC236}">
                <a16:creationId xmlns:a16="http://schemas.microsoft.com/office/drawing/2014/main" id="{D4BC72CD-780E-FB3C-BB45-8232069A0BB9}"/>
              </a:ext>
            </a:extLst>
          </p:cNvPr>
          <p:cNvSpPr>
            <a:spLocks/>
          </p:cNvSpPr>
          <p:nvPr/>
        </p:nvSpPr>
        <p:spPr bwMode="auto">
          <a:xfrm>
            <a:off x="6651625" y="5357813"/>
            <a:ext cx="26988" cy="26987"/>
          </a:xfrm>
          <a:custGeom>
            <a:avLst/>
            <a:gdLst>
              <a:gd name="T0" fmla="*/ 0 w 17"/>
              <a:gd name="T1" fmla="*/ 0 h 17"/>
              <a:gd name="T2" fmla="*/ 2147483646 w 17"/>
              <a:gd name="T3" fmla="*/ 2147483646 h 17"/>
              <a:gd name="T4" fmla="*/ 2147483646 w 17"/>
              <a:gd name="T5" fmla="*/ 2147483646 h 17"/>
              <a:gd name="T6" fmla="*/ 2147483646 w 17"/>
              <a:gd name="T7" fmla="*/ 2147483646 h 17"/>
              <a:gd name="T8" fmla="*/ 214748364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6" name="Freeform 181">
            <a:extLst>
              <a:ext uri="{FF2B5EF4-FFF2-40B4-BE49-F238E27FC236}">
                <a16:creationId xmlns:a16="http://schemas.microsoft.com/office/drawing/2014/main" id="{A6D86F2B-731C-5F95-2F0A-A07594035504}"/>
              </a:ext>
            </a:extLst>
          </p:cNvPr>
          <p:cNvSpPr>
            <a:spLocks/>
          </p:cNvSpPr>
          <p:nvPr/>
        </p:nvSpPr>
        <p:spPr bwMode="auto">
          <a:xfrm>
            <a:off x="7167563" y="5354638"/>
            <a:ext cx="26987" cy="26987"/>
          </a:xfrm>
          <a:custGeom>
            <a:avLst/>
            <a:gdLst>
              <a:gd name="T0" fmla="*/ 0 w 17"/>
              <a:gd name="T1" fmla="*/ 0 h 17"/>
              <a:gd name="T2" fmla="*/ 2147483646 w 17"/>
              <a:gd name="T3" fmla="*/ 2147483646 h 17"/>
              <a:gd name="T4" fmla="*/ 2147483646 w 17"/>
              <a:gd name="T5" fmla="*/ 2147483646 h 17"/>
              <a:gd name="T6" fmla="*/ 2147483646 w 17"/>
              <a:gd name="T7" fmla="*/ 2147483646 h 17"/>
              <a:gd name="T8" fmla="*/ 2147483646 w 17"/>
              <a:gd name="T9" fmla="*/ 2147483646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0"/>
                </a:lnTo>
                <a:lnTo>
                  <a:pt x="8" y="16"/>
                </a:lnTo>
                <a:lnTo>
                  <a:pt x="12" y="10"/>
                </a:lnTo>
                <a:lnTo>
                  <a:pt x="16" y="1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7" name="Freeform 182">
            <a:extLst>
              <a:ext uri="{FF2B5EF4-FFF2-40B4-BE49-F238E27FC236}">
                <a16:creationId xmlns:a16="http://schemas.microsoft.com/office/drawing/2014/main" id="{059D0413-73CA-C659-40DC-34EFA4EE66F2}"/>
              </a:ext>
            </a:extLst>
          </p:cNvPr>
          <p:cNvSpPr>
            <a:spLocks/>
          </p:cNvSpPr>
          <p:nvPr/>
        </p:nvSpPr>
        <p:spPr bwMode="auto">
          <a:xfrm>
            <a:off x="7167563" y="5338763"/>
            <a:ext cx="26987" cy="26987"/>
          </a:xfrm>
          <a:custGeom>
            <a:avLst/>
            <a:gdLst>
              <a:gd name="T0" fmla="*/ 2147483646 w 17"/>
              <a:gd name="T1" fmla="*/ 0 h 17"/>
              <a:gd name="T2" fmla="*/ 2147483646 w 17"/>
              <a:gd name="T3" fmla="*/ 0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0 w 17"/>
              <a:gd name="T19" fmla="*/ 2147483646 h 17"/>
              <a:gd name="T20" fmla="*/ 2147483646 w 17"/>
              <a:gd name="T21" fmla="*/ 2147483646 h 17"/>
              <a:gd name="T22" fmla="*/ 2147483646 w 17"/>
              <a:gd name="T23" fmla="*/ 2147483646 h 17"/>
              <a:gd name="T24" fmla="*/ 2147483646 w 17"/>
              <a:gd name="T25" fmla="*/ 2147483646 h 17"/>
              <a:gd name="T26" fmla="*/ 2147483646 w 17"/>
              <a:gd name="T27" fmla="*/ 2147483646 h 17"/>
              <a:gd name="T28" fmla="*/ 2147483646 w 17"/>
              <a:gd name="T29" fmla="*/ 2147483646 h 17"/>
              <a:gd name="T30" fmla="*/ 2147483646 w 17"/>
              <a:gd name="T31" fmla="*/ 2147483646 h 17"/>
              <a:gd name="T32" fmla="*/ 2147483646 w 17"/>
              <a:gd name="T33" fmla="*/ 2147483646 h 17"/>
              <a:gd name="T34" fmla="*/ 2147483646 w 17"/>
              <a:gd name="T35" fmla="*/ 2147483646 h 17"/>
              <a:gd name="T36" fmla="*/ 2147483646 w 17"/>
              <a:gd name="T37" fmla="*/ 2147483646 h 17"/>
              <a:gd name="T38" fmla="*/ 2147483646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17">
                <a:moveTo>
                  <a:pt x="6" y="0"/>
                </a:moveTo>
                <a:lnTo>
                  <a:pt x="6" y="0"/>
                </a:lnTo>
                <a:lnTo>
                  <a:pt x="4" y="9"/>
                </a:lnTo>
                <a:lnTo>
                  <a:pt x="2" y="10"/>
                </a:lnTo>
                <a:lnTo>
                  <a:pt x="11" y="12"/>
                </a:lnTo>
                <a:lnTo>
                  <a:pt x="13" y="9"/>
                </a:lnTo>
                <a:lnTo>
                  <a:pt x="13" y="6"/>
                </a:lnTo>
                <a:lnTo>
                  <a:pt x="4" y="2"/>
                </a:lnTo>
                <a:lnTo>
                  <a:pt x="4" y="6"/>
                </a:lnTo>
                <a:lnTo>
                  <a:pt x="0" y="13"/>
                </a:lnTo>
                <a:lnTo>
                  <a:pt x="9" y="16"/>
                </a:lnTo>
                <a:lnTo>
                  <a:pt x="13" y="8"/>
                </a:lnTo>
                <a:lnTo>
                  <a:pt x="13" y="5"/>
                </a:lnTo>
                <a:lnTo>
                  <a:pt x="4" y="5"/>
                </a:lnTo>
                <a:lnTo>
                  <a:pt x="4" y="8"/>
                </a:lnTo>
                <a:lnTo>
                  <a:pt x="2" y="10"/>
                </a:lnTo>
                <a:lnTo>
                  <a:pt x="11" y="13"/>
                </a:lnTo>
                <a:lnTo>
                  <a:pt x="13" y="10"/>
                </a:lnTo>
                <a:lnTo>
                  <a:pt x="16" y="1"/>
                </a:lnTo>
                <a:lnTo>
                  <a:pt x="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8" name="Freeform 183">
            <a:extLst>
              <a:ext uri="{FF2B5EF4-FFF2-40B4-BE49-F238E27FC236}">
                <a16:creationId xmlns:a16="http://schemas.microsoft.com/office/drawing/2014/main" id="{792A5DEC-D24B-0B9A-DE13-B62D32181DB0}"/>
              </a:ext>
            </a:extLst>
          </p:cNvPr>
          <p:cNvSpPr>
            <a:spLocks/>
          </p:cNvSpPr>
          <p:nvPr/>
        </p:nvSpPr>
        <p:spPr bwMode="auto">
          <a:xfrm>
            <a:off x="7172325" y="5221288"/>
            <a:ext cx="41275" cy="120650"/>
          </a:xfrm>
          <a:custGeom>
            <a:avLst/>
            <a:gdLst>
              <a:gd name="T0" fmla="*/ 2147483646 w 26"/>
              <a:gd name="T1" fmla="*/ 0 h 76"/>
              <a:gd name="T2" fmla="*/ 2147483646 w 26"/>
              <a:gd name="T3" fmla="*/ 0 h 76"/>
              <a:gd name="T4" fmla="*/ 2147483646 w 26"/>
              <a:gd name="T5" fmla="*/ 2147483646 h 76"/>
              <a:gd name="T6" fmla="*/ 2147483646 w 26"/>
              <a:gd name="T7" fmla="*/ 2147483646 h 76"/>
              <a:gd name="T8" fmla="*/ 2147483646 w 26"/>
              <a:gd name="T9" fmla="*/ 2147483646 h 76"/>
              <a:gd name="T10" fmla="*/ 2147483646 w 26"/>
              <a:gd name="T11" fmla="*/ 2147483646 h 76"/>
              <a:gd name="T12" fmla="*/ 2147483646 w 26"/>
              <a:gd name="T13" fmla="*/ 2147483646 h 76"/>
              <a:gd name="T14" fmla="*/ 2147483646 w 26"/>
              <a:gd name="T15" fmla="*/ 2147483646 h 76"/>
              <a:gd name="T16" fmla="*/ 2147483646 w 26"/>
              <a:gd name="T17" fmla="*/ 2147483646 h 76"/>
              <a:gd name="T18" fmla="*/ 0 w 26"/>
              <a:gd name="T19" fmla="*/ 2147483646 h 76"/>
              <a:gd name="T20" fmla="*/ 2147483646 w 26"/>
              <a:gd name="T21" fmla="*/ 2147483646 h 76"/>
              <a:gd name="T22" fmla="*/ 2147483646 w 26"/>
              <a:gd name="T23" fmla="*/ 2147483646 h 76"/>
              <a:gd name="T24" fmla="*/ 2147483646 w 26"/>
              <a:gd name="T25" fmla="*/ 2147483646 h 76"/>
              <a:gd name="T26" fmla="*/ 2147483646 w 26"/>
              <a:gd name="T27" fmla="*/ 2147483646 h 76"/>
              <a:gd name="T28" fmla="*/ 2147483646 w 26"/>
              <a:gd name="T29" fmla="*/ 2147483646 h 76"/>
              <a:gd name="T30" fmla="*/ 2147483646 w 26"/>
              <a:gd name="T31" fmla="*/ 2147483646 h 76"/>
              <a:gd name="T32" fmla="*/ 2147483646 w 26"/>
              <a:gd name="T33" fmla="*/ 2147483646 h 76"/>
              <a:gd name="T34" fmla="*/ 2147483646 w 26"/>
              <a:gd name="T35" fmla="*/ 2147483646 h 76"/>
              <a:gd name="T36" fmla="*/ 2147483646 w 26"/>
              <a:gd name="T37" fmla="*/ 2147483646 h 76"/>
              <a:gd name="T38" fmla="*/ 2147483646 w 26"/>
              <a:gd name="T39" fmla="*/ 0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76">
                <a:moveTo>
                  <a:pt x="21" y="0"/>
                </a:moveTo>
                <a:lnTo>
                  <a:pt x="21" y="0"/>
                </a:lnTo>
                <a:lnTo>
                  <a:pt x="20" y="6"/>
                </a:lnTo>
                <a:lnTo>
                  <a:pt x="17" y="14"/>
                </a:lnTo>
                <a:lnTo>
                  <a:pt x="15" y="24"/>
                </a:lnTo>
                <a:lnTo>
                  <a:pt x="11" y="34"/>
                </a:lnTo>
                <a:lnTo>
                  <a:pt x="8" y="46"/>
                </a:lnTo>
                <a:lnTo>
                  <a:pt x="5" y="57"/>
                </a:lnTo>
                <a:lnTo>
                  <a:pt x="3" y="66"/>
                </a:lnTo>
                <a:lnTo>
                  <a:pt x="0" y="74"/>
                </a:lnTo>
                <a:lnTo>
                  <a:pt x="4" y="75"/>
                </a:lnTo>
                <a:lnTo>
                  <a:pt x="6" y="67"/>
                </a:lnTo>
                <a:lnTo>
                  <a:pt x="9" y="58"/>
                </a:lnTo>
                <a:lnTo>
                  <a:pt x="12" y="47"/>
                </a:lnTo>
                <a:lnTo>
                  <a:pt x="15" y="35"/>
                </a:lnTo>
                <a:lnTo>
                  <a:pt x="18" y="25"/>
                </a:lnTo>
                <a:lnTo>
                  <a:pt x="21" y="15"/>
                </a:lnTo>
                <a:lnTo>
                  <a:pt x="23" y="6"/>
                </a:lnTo>
                <a:lnTo>
                  <a:pt x="25" y="1"/>
                </a:lnTo>
                <a:lnTo>
                  <a:pt x="2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49" name="Freeform 184">
            <a:extLst>
              <a:ext uri="{FF2B5EF4-FFF2-40B4-BE49-F238E27FC236}">
                <a16:creationId xmlns:a16="http://schemas.microsoft.com/office/drawing/2014/main" id="{2ECC1344-481C-A6E0-F882-7807DF259E9B}"/>
              </a:ext>
            </a:extLst>
          </p:cNvPr>
          <p:cNvSpPr>
            <a:spLocks/>
          </p:cNvSpPr>
          <p:nvPr/>
        </p:nvSpPr>
        <p:spPr bwMode="auto">
          <a:xfrm>
            <a:off x="7205663" y="4291013"/>
            <a:ext cx="85725" cy="933450"/>
          </a:xfrm>
          <a:custGeom>
            <a:avLst/>
            <a:gdLst>
              <a:gd name="T0" fmla="*/ 2147483646 w 54"/>
              <a:gd name="T1" fmla="*/ 0 h 588"/>
              <a:gd name="T2" fmla="*/ 2147483646 w 54"/>
              <a:gd name="T3" fmla="*/ 2147483646 h 588"/>
              <a:gd name="T4" fmla="*/ 2147483646 w 54"/>
              <a:gd name="T5" fmla="*/ 2147483646 h 588"/>
              <a:gd name="T6" fmla="*/ 2147483646 w 54"/>
              <a:gd name="T7" fmla="*/ 2147483646 h 588"/>
              <a:gd name="T8" fmla="*/ 2147483646 w 54"/>
              <a:gd name="T9" fmla="*/ 2147483646 h 588"/>
              <a:gd name="T10" fmla="*/ 2147483646 w 54"/>
              <a:gd name="T11" fmla="*/ 2147483646 h 588"/>
              <a:gd name="T12" fmla="*/ 2147483646 w 54"/>
              <a:gd name="T13" fmla="*/ 2147483646 h 588"/>
              <a:gd name="T14" fmla="*/ 2147483646 w 54"/>
              <a:gd name="T15" fmla="*/ 2147483646 h 588"/>
              <a:gd name="T16" fmla="*/ 2147483646 w 54"/>
              <a:gd name="T17" fmla="*/ 2147483646 h 588"/>
              <a:gd name="T18" fmla="*/ 2147483646 w 54"/>
              <a:gd name="T19" fmla="*/ 2147483646 h 588"/>
              <a:gd name="T20" fmla="*/ 2147483646 w 54"/>
              <a:gd name="T21" fmla="*/ 2147483646 h 588"/>
              <a:gd name="T22" fmla="*/ 2147483646 w 54"/>
              <a:gd name="T23" fmla="*/ 2147483646 h 588"/>
              <a:gd name="T24" fmla="*/ 2147483646 w 54"/>
              <a:gd name="T25" fmla="*/ 2147483646 h 588"/>
              <a:gd name="T26" fmla="*/ 2147483646 w 54"/>
              <a:gd name="T27" fmla="*/ 2147483646 h 588"/>
              <a:gd name="T28" fmla="*/ 2147483646 w 54"/>
              <a:gd name="T29" fmla="*/ 2147483646 h 588"/>
              <a:gd name="T30" fmla="*/ 2147483646 w 54"/>
              <a:gd name="T31" fmla="*/ 2147483646 h 588"/>
              <a:gd name="T32" fmla="*/ 0 w 54"/>
              <a:gd name="T33" fmla="*/ 2147483646 h 588"/>
              <a:gd name="T34" fmla="*/ 2147483646 w 54"/>
              <a:gd name="T35" fmla="*/ 2147483646 h 588"/>
              <a:gd name="T36" fmla="*/ 2147483646 w 54"/>
              <a:gd name="T37" fmla="*/ 2147483646 h 588"/>
              <a:gd name="T38" fmla="*/ 2147483646 w 54"/>
              <a:gd name="T39" fmla="*/ 2147483646 h 588"/>
              <a:gd name="T40" fmla="*/ 2147483646 w 54"/>
              <a:gd name="T41" fmla="*/ 2147483646 h 588"/>
              <a:gd name="T42" fmla="*/ 2147483646 w 54"/>
              <a:gd name="T43" fmla="*/ 2147483646 h 588"/>
              <a:gd name="T44" fmla="*/ 2147483646 w 54"/>
              <a:gd name="T45" fmla="*/ 2147483646 h 588"/>
              <a:gd name="T46" fmla="*/ 2147483646 w 54"/>
              <a:gd name="T47" fmla="*/ 2147483646 h 588"/>
              <a:gd name="T48" fmla="*/ 2147483646 w 54"/>
              <a:gd name="T49" fmla="*/ 2147483646 h 588"/>
              <a:gd name="T50" fmla="*/ 2147483646 w 54"/>
              <a:gd name="T51" fmla="*/ 2147483646 h 588"/>
              <a:gd name="T52" fmla="*/ 2147483646 w 54"/>
              <a:gd name="T53" fmla="*/ 2147483646 h 588"/>
              <a:gd name="T54" fmla="*/ 2147483646 w 54"/>
              <a:gd name="T55" fmla="*/ 2147483646 h 588"/>
              <a:gd name="T56" fmla="*/ 2147483646 w 54"/>
              <a:gd name="T57" fmla="*/ 2147483646 h 588"/>
              <a:gd name="T58" fmla="*/ 2147483646 w 54"/>
              <a:gd name="T59" fmla="*/ 2147483646 h 588"/>
              <a:gd name="T60" fmla="*/ 2147483646 w 54"/>
              <a:gd name="T61" fmla="*/ 2147483646 h 588"/>
              <a:gd name="T62" fmla="*/ 2147483646 w 54"/>
              <a:gd name="T63" fmla="*/ 2147483646 h 588"/>
              <a:gd name="T64" fmla="*/ 2147483646 w 54"/>
              <a:gd name="T65" fmla="*/ 2147483646 h 588"/>
              <a:gd name="T66" fmla="*/ 2147483646 w 54"/>
              <a:gd name="T67" fmla="*/ 2147483646 h 5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4" h="588">
                <a:moveTo>
                  <a:pt x="4" y="1"/>
                </a:moveTo>
                <a:lnTo>
                  <a:pt x="4" y="0"/>
                </a:lnTo>
                <a:lnTo>
                  <a:pt x="5" y="21"/>
                </a:lnTo>
                <a:lnTo>
                  <a:pt x="8" y="41"/>
                </a:lnTo>
                <a:lnTo>
                  <a:pt x="10" y="60"/>
                </a:lnTo>
                <a:lnTo>
                  <a:pt x="12" y="80"/>
                </a:lnTo>
                <a:lnTo>
                  <a:pt x="16" y="98"/>
                </a:lnTo>
                <a:lnTo>
                  <a:pt x="18" y="116"/>
                </a:lnTo>
                <a:lnTo>
                  <a:pt x="22" y="135"/>
                </a:lnTo>
                <a:lnTo>
                  <a:pt x="24" y="152"/>
                </a:lnTo>
                <a:lnTo>
                  <a:pt x="28" y="169"/>
                </a:lnTo>
                <a:lnTo>
                  <a:pt x="31" y="186"/>
                </a:lnTo>
                <a:lnTo>
                  <a:pt x="34" y="203"/>
                </a:lnTo>
                <a:lnTo>
                  <a:pt x="36" y="220"/>
                </a:lnTo>
                <a:lnTo>
                  <a:pt x="39" y="236"/>
                </a:lnTo>
                <a:lnTo>
                  <a:pt x="42" y="252"/>
                </a:lnTo>
                <a:lnTo>
                  <a:pt x="44" y="269"/>
                </a:lnTo>
                <a:lnTo>
                  <a:pt x="46" y="286"/>
                </a:lnTo>
                <a:lnTo>
                  <a:pt x="47" y="302"/>
                </a:lnTo>
                <a:lnTo>
                  <a:pt x="48" y="318"/>
                </a:lnTo>
                <a:lnTo>
                  <a:pt x="49" y="336"/>
                </a:lnTo>
                <a:lnTo>
                  <a:pt x="49" y="352"/>
                </a:lnTo>
                <a:lnTo>
                  <a:pt x="49" y="370"/>
                </a:lnTo>
                <a:lnTo>
                  <a:pt x="48" y="387"/>
                </a:lnTo>
                <a:lnTo>
                  <a:pt x="47" y="405"/>
                </a:lnTo>
                <a:lnTo>
                  <a:pt x="44" y="423"/>
                </a:lnTo>
                <a:lnTo>
                  <a:pt x="42" y="441"/>
                </a:lnTo>
                <a:lnTo>
                  <a:pt x="39" y="460"/>
                </a:lnTo>
                <a:lnTo>
                  <a:pt x="34" y="480"/>
                </a:lnTo>
                <a:lnTo>
                  <a:pt x="29" y="500"/>
                </a:lnTo>
                <a:lnTo>
                  <a:pt x="24" y="521"/>
                </a:lnTo>
                <a:lnTo>
                  <a:pt x="17" y="541"/>
                </a:lnTo>
                <a:lnTo>
                  <a:pt x="9" y="563"/>
                </a:lnTo>
                <a:lnTo>
                  <a:pt x="0" y="586"/>
                </a:lnTo>
                <a:lnTo>
                  <a:pt x="4" y="587"/>
                </a:lnTo>
                <a:lnTo>
                  <a:pt x="13" y="564"/>
                </a:lnTo>
                <a:lnTo>
                  <a:pt x="21" y="542"/>
                </a:lnTo>
                <a:lnTo>
                  <a:pt x="27" y="521"/>
                </a:lnTo>
                <a:lnTo>
                  <a:pt x="33" y="501"/>
                </a:lnTo>
                <a:lnTo>
                  <a:pt x="38" y="481"/>
                </a:lnTo>
                <a:lnTo>
                  <a:pt x="43" y="461"/>
                </a:lnTo>
                <a:lnTo>
                  <a:pt x="46" y="442"/>
                </a:lnTo>
                <a:lnTo>
                  <a:pt x="48" y="423"/>
                </a:lnTo>
                <a:lnTo>
                  <a:pt x="51" y="405"/>
                </a:lnTo>
                <a:lnTo>
                  <a:pt x="52" y="387"/>
                </a:lnTo>
                <a:lnTo>
                  <a:pt x="53" y="370"/>
                </a:lnTo>
                <a:lnTo>
                  <a:pt x="53" y="352"/>
                </a:lnTo>
                <a:lnTo>
                  <a:pt x="53" y="336"/>
                </a:lnTo>
                <a:lnTo>
                  <a:pt x="52" y="318"/>
                </a:lnTo>
                <a:lnTo>
                  <a:pt x="51" y="302"/>
                </a:lnTo>
                <a:lnTo>
                  <a:pt x="49" y="286"/>
                </a:lnTo>
                <a:lnTo>
                  <a:pt x="48" y="269"/>
                </a:lnTo>
                <a:lnTo>
                  <a:pt x="46" y="252"/>
                </a:lnTo>
                <a:lnTo>
                  <a:pt x="43" y="235"/>
                </a:lnTo>
                <a:lnTo>
                  <a:pt x="40" y="219"/>
                </a:lnTo>
                <a:lnTo>
                  <a:pt x="37" y="202"/>
                </a:lnTo>
                <a:lnTo>
                  <a:pt x="34" y="185"/>
                </a:lnTo>
                <a:lnTo>
                  <a:pt x="32" y="168"/>
                </a:lnTo>
                <a:lnTo>
                  <a:pt x="28" y="151"/>
                </a:lnTo>
                <a:lnTo>
                  <a:pt x="26" y="133"/>
                </a:lnTo>
                <a:lnTo>
                  <a:pt x="22" y="115"/>
                </a:lnTo>
                <a:lnTo>
                  <a:pt x="19" y="97"/>
                </a:lnTo>
                <a:lnTo>
                  <a:pt x="16" y="79"/>
                </a:lnTo>
                <a:lnTo>
                  <a:pt x="14" y="60"/>
                </a:lnTo>
                <a:lnTo>
                  <a:pt x="12" y="41"/>
                </a:lnTo>
                <a:lnTo>
                  <a:pt x="9" y="21"/>
                </a:lnTo>
                <a:lnTo>
                  <a:pt x="7" y="0"/>
                </a:lnTo>
                <a:lnTo>
                  <a:pt x="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0" name="Freeform 185">
            <a:extLst>
              <a:ext uri="{FF2B5EF4-FFF2-40B4-BE49-F238E27FC236}">
                <a16:creationId xmlns:a16="http://schemas.microsoft.com/office/drawing/2014/main" id="{5AC469A8-F3B2-F74A-D107-D0913C6BDF09}"/>
              </a:ext>
            </a:extLst>
          </p:cNvPr>
          <p:cNvSpPr>
            <a:spLocks/>
          </p:cNvSpPr>
          <p:nvPr/>
        </p:nvSpPr>
        <p:spPr bwMode="auto">
          <a:xfrm>
            <a:off x="7197725" y="4254500"/>
            <a:ext cx="26988" cy="39688"/>
          </a:xfrm>
          <a:custGeom>
            <a:avLst/>
            <a:gdLst>
              <a:gd name="T0" fmla="*/ 0 w 17"/>
              <a:gd name="T1" fmla="*/ 2147483646 h 25"/>
              <a:gd name="T2" fmla="*/ 0 w 17"/>
              <a:gd name="T3" fmla="*/ 2147483646 h 25"/>
              <a:gd name="T4" fmla="*/ 2147483646 w 17"/>
              <a:gd name="T5" fmla="*/ 2147483646 h 25"/>
              <a:gd name="T6" fmla="*/ 2147483646 w 17"/>
              <a:gd name="T7" fmla="*/ 2147483646 h 25"/>
              <a:gd name="T8" fmla="*/ 2147483646 w 17"/>
              <a:gd name="T9" fmla="*/ 0 h 25"/>
              <a:gd name="T10" fmla="*/ 0 w 17"/>
              <a:gd name="T11" fmla="*/ 2147483646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5">
                <a:moveTo>
                  <a:pt x="0" y="1"/>
                </a:moveTo>
                <a:lnTo>
                  <a:pt x="0" y="1"/>
                </a:lnTo>
                <a:lnTo>
                  <a:pt x="12" y="24"/>
                </a:lnTo>
                <a:lnTo>
                  <a:pt x="16" y="23"/>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1" name="Freeform 186">
            <a:extLst>
              <a:ext uri="{FF2B5EF4-FFF2-40B4-BE49-F238E27FC236}">
                <a16:creationId xmlns:a16="http://schemas.microsoft.com/office/drawing/2014/main" id="{51A5A1F0-AF71-4847-C5CD-8CE36E6C8708}"/>
              </a:ext>
            </a:extLst>
          </p:cNvPr>
          <p:cNvSpPr>
            <a:spLocks/>
          </p:cNvSpPr>
          <p:nvPr/>
        </p:nvSpPr>
        <p:spPr bwMode="auto">
          <a:xfrm>
            <a:off x="7092950" y="4005263"/>
            <a:ext cx="112713" cy="252412"/>
          </a:xfrm>
          <a:custGeom>
            <a:avLst/>
            <a:gdLst>
              <a:gd name="T0" fmla="*/ 0 w 71"/>
              <a:gd name="T1" fmla="*/ 2147483646 h 159"/>
              <a:gd name="T2" fmla="*/ 0 w 71"/>
              <a:gd name="T3" fmla="*/ 2147483646 h 159"/>
              <a:gd name="T4" fmla="*/ 2147483646 w 71"/>
              <a:gd name="T5" fmla="*/ 2147483646 h 159"/>
              <a:gd name="T6" fmla="*/ 2147483646 w 71"/>
              <a:gd name="T7" fmla="*/ 2147483646 h 159"/>
              <a:gd name="T8" fmla="*/ 2147483646 w 71"/>
              <a:gd name="T9" fmla="*/ 2147483646 h 159"/>
              <a:gd name="T10" fmla="*/ 2147483646 w 71"/>
              <a:gd name="T11" fmla="*/ 2147483646 h 159"/>
              <a:gd name="T12" fmla="*/ 2147483646 w 71"/>
              <a:gd name="T13" fmla="*/ 2147483646 h 159"/>
              <a:gd name="T14" fmla="*/ 2147483646 w 71"/>
              <a:gd name="T15" fmla="*/ 2147483646 h 159"/>
              <a:gd name="T16" fmla="*/ 2147483646 w 71"/>
              <a:gd name="T17" fmla="*/ 2147483646 h 159"/>
              <a:gd name="T18" fmla="*/ 2147483646 w 71"/>
              <a:gd name="T19" fmla="*/ 2147483646 h 159"/>
              <a:gd name="T20" fmla="*/ 2147483646 w 71"/>
              <a:gd name="T21" fmla="*/ 2147483646 h 159"/>
              <a:gd name="T22" fmla="*/ 2147483646 w 71"/>
              <a:gd name="T23" fmla="*/ 2147483646 h 159"/>
              <a:gd name="T24" fmla="*/ 2147483646 w 71"/>
              <a:gd name="T25" fmla="*/ 2147483646 h 159"/>
              <a:gd name="T26" fmla="*/ 2147483646 w 71"/>
              <a:gd name="T27" fmla="*/ 2147483646 h 159"/>
              <a:gd name="T28" fmla="*/ 2147483646 w 71"/>
              <a:gd name="T29" fmla="*/ 2147483646 h 159"/>
              <a:gd name="T30" fmla="*/ 2147483646 w 71"/>
              <a:gd name="T31" fmla="*/ 2147483646 h 159"/>
              <a:gd name="T32" fmla="*/ 2147483646 w 71"/>
              <a:gd name="T33" fmla="*/ 2147483646 h 159"/>
              <a:gd name="T34" fmla="*/ 2147483646 w 71"/>
              <a:gd name="T35" fmla="*/ 2147483646 h 159"/>
              <a:gd name="T36" fmla="*/ 2147483646 w 71"/>
              <a:gd name="T37" fmla="*/ 2147483646 h 159"/>
              <a:gd name="T38" fmla="*/ 2147483646 w 71"/>
              <a:gd name="T39" fmla="*/ 2147483646 h 159"/>
              <a:gd name="T40" fmla="*/ 2147483646 w 71"/>
              <a:gd name="T41" fmla="*/ 2147483646 h 159"/>
              <a:gd name="T42" fmla="*/ 2147483646 w 71"/>
              <a:gd name="T43" fmla="*/ 2147483646 h 159"/>
              <a:gd name="T44" fmla="*/ 2147483646 w 71"/>
              <a:gd name="T45" fmla="*/ 2147483646 h 159"/>
              <a:gd name="T46" fmla="*/ 2147483646 w 71"/>
              <a:gd name="T47" fmla="*/ 2147483646 h 159"/>
              <a:gd name="T48" fmla="*/ 2147483646 w 71"/>
              <a:gd name="T49" fmla="*/ 2147483646 h 159"/>
              <a:gd name="T50" fmla="*/ 2147483646 w 71"/>
              <a:gd name="T51" fmla="*/ 2147483646 h 159"/>
              <a:gd name="T52" fmla="*/ 2147483646 w 71"/>
              <a:gd name="T53" fmla="*/ 2147483646 h 159"/>
              <a:gd name="T54" fmla="*/ 2147483646 w 71"/>
              <a:gd name="T55" fmla="*/ 2147483646 h 159"/>
              <a:gd name="T56" fmla="*/ 2147483646 w 71"/>
              <a:gd name="T57" fmla="*/ 2147483646 h 159"/>
              <a:gd name="T58" fmla="*/ 2147483646 w 71"/>
              <a:gd name="T59" fmla="*/ 2147483646 h 159"/>
              <a:gd name="T60" fmla="*/ 2147483646 w 71"/>
              <a:gd name="T61" fmla="*/ 2147483646 h 159"/>
              <a:gd name="T62" fmla="*/ 2147483646 w 71"/>
              <a:gd name="T63" fmla="*/ 2147483646 h 159"/>
              <a:gd name="T64" fmla="*/ 2147483646 w 71"/>
              <a:gd name="T65" fmla="*/ 2147483646 h 159"/>
              <a:gd name="T66" fmla="*/ 2147483646 w 71"/>
              <a:gd name="T67" fmla="*/ 2147483646 h 159"/>
              <a:gd name="T68" fmla="*/ 2147483646 w 71"/>
              <a:gd name="T69" fmla="*/ 0 h 159"/>
              <a:gd name="T70" fmla="*/ 0 w 71"/>
              <a:gd name="T71" fmla="*/ 2147483646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1" h="159">
                <a:moveTo>
                  <a:pt x="0" y="2"/>
                </a:moveTo>
                <a:lnTo>
                  <a:pt x="0" y="2"/>
                </a:lnTo>
                <a:lnTo>
                  <a:pt x="6" y="15"/>
                </a:lnTo>
                <a:lnTo>
                  <a:pt x="12" y="26"/>
                </a:lnTo>
                <a:lnTo>
                  <a:pt x="17" y="36"/>
                </a:lnTo>
                <a:lnTo>
                  <a:pt x="22" y="46"/>
                </a:lnTo>
                <a:lnTo>
                  <a:pt x="28" y="55"/>
                </a:lnTo>
                <a:lnTo>
                  <a:pt x="32" y="63"/>
                </a:lnTo>
                <a:lnTo>
                  <a:pt x="36" y="71"/>
                </a:lnTo>
                <a:lnTo>
                  <a:pt x="40" y="79"/>
                </a:lnTo>
                <a:lnTo>
                  <a:pt x="44" y="87"/>
                </a:lnTo>
                <a:lnTo>
                  <a:pt x="47" y="95"/>
                </a:lnTo>
                <a:lnTo>
                  <a:pt x="51" y="103"/>
                </a:lnTo>
                <a:lnTo>
                  <a:pt x="54" y="112"/>
                </a:lnTo>
                <a:lnTo>
                  <a:pt x="57" y="122"/>
                </a:lnTo>
                <a:lnTo>
                  <a:pt x="60" y="133"/>
                </a:lnTo>
                <a:lnTo>
                  <a:pt x="63" y="144"/>
                </a:lnTo>
                <a:lnTo>
                  <a:pt x="66" y="158"/>
                </a:lnTo>
                <a:lnTo>
                  <a:pt x="70" y="157"/>
                </a:lnTo>
                <a:lnTo>
                  <a:pt x="67" y="144"/>
                </a:lnTo>
                <a:lnTo>
                  <a:pt x="64" y="132"/>
                </a:lnTo>
                <a:lnTo>
                  <a:pt x="61" y="121"/>
                </a:lnTo>
                <a:lnTo>
                  <a:pt x="58" y="111"/>
                </a:lnTo>
                <a:lnTo>
                  <a:pt x="55" y="102"/>
                </a:lnTo>
                <a:lnTo>
                  <a:pt x="51" y="93"/>
                </a:lnTo>
                <a:lnTo>
                  <a:pt x="48" y="85"/>
                </a:lnTo>
                <a:lnTo>
                  <a:pt x="44" y="77"/>
                </a:lnTo>
                <a:lnTo>
                  <a:pt x="39" y="69"/>
                </a:lnTo>
                <a:lnTo>
                  <a:pt x="36" y="61"/>
                </a:lnTo>
                <a:lnTo>
                  <a:pt x="31" y="53"/>
                </a:lnTo>
                <a:lnTo>
                  <a:pt x="26" y="44"/>
                </a:lnTo>
                <a:lnTo>
                  <a:pt x="21" y="34"/>
                </a:lnTo>
                <a:lnTo>
                  <a:pt x="16" y="24"/>
                </a:lnTo>
                <a:lnTo>
                  <a:pt x="10" y="13"/>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2" name="Freeform 187">
            <a:extLst>
              <a:ext uri="{FF2B5EF4-FFF2-40B4-BE49-F238E27FC236}">
                <a16:creationId xmlns:a16="http://schemas.microsoft.com/office/drawing/2014/main" id="{990431F0-3DCB-2B37-080C-529C2D8E3D57}"/>
              </a:ext>
            </a:extLst>
          </p:cNvPr>
          <p:cNvSpPr>
            <a:spLocks/>
          </p:cNvSpPr>
          <p:nvPr/>
        </p:nvSpPr>
        <p:spPr bwMode="auto">
          <a:xfrm>
            <a:off x="7065963" y="3467100"/>
            <a:ext cx="36512" cy="542925"/>
          </a:xfrm>
          <a:custGeom>
            <a:avLst/>
            <a:gdLst>
              <a:gd name="T0" fmla="*/ 2147483646 w 23"/>
              <a:gd name="T1" fmla="*/ 2147483646 h 342"/>
              <a:gd name="T2" fmla="*/ 2147483646 w 23"/>
              <a:gd name="T3" fmla="*/ 2147483646 h 342"/>
              <a:gd name="T4" fmla="*/ 2147483646 w 23"/>
              <a:gd name="T5" fmla="*/ 2147483646 h 342"/>
              <a:gd name="T6" fmla="*/ 2147483646 w 23"/>
              <a:gd name="T7" fmla="*/ 2147483646 h 342"/>
              <a:gd name="T8" fmla="*/ 2147483646 w 23"/>
              <a:gd name="T9" fmla="*/ 2147483646 h 342"/>
              <a:gd name="T10" fmla="*/ 2147483646 w 23"/>
              <a:gd name="T11" fmla="*/ 2147483646 h 342"/>
              <a:gd name="T12" fmla="*/ 2147483646 w 23"/>
              <a:gd name="T13" fmla="*/ 2147483646 h 342"/>
              <a:gd name="T14" fmla="*/ 2147483646 w 23"/>
              <a:gd name="T15" fmla="*/ 2147483646 h 342"/>
              <a:gd name="T16" fmla="*/ 2147483646 w 23"/>
              <a:gd name="T17" fmla="*/ 2147483646 h 342"/>
              <a:gd name="T18" fmla="*/ 2147483646 w 23"/>
              <a:gd name="T19" fmla="*/ 2147483646 h 342"/>
              <a:gd name="T20" fmla="*/ 2147483646 w 23"/>
              <a:gd name="T21" fmla="*/ 2147483646 h 342"/>
              <a:gd name="T22" fmla="*/ 2147483646 w 23"/>
              <a:gd name="T23" fmla="*/ 2147483646 h 342"/>
              <a:gd name="T24" fmla="*/ 2147483646 w 23"/>
              <a:gd name="T25" fmla="*/ 2147483646 h 342"/>
              <a:gd name="T26" fmla="*/ 2147483646 w 23"/>
              <a:gd name="T27" fmla="*/ 2147483646 h 342"/>
              <a:gd name="T28" fmla="*/ 2147483646 w 23"/>
              <a:gd name="T29" fmla="*/ 2147483646 h 342"/>
              <a:gd name="T30" fmla="*/ 2147483646 w 23"/>
              <a:gd name="T31" fmla="*/ 2147483646 h 342"/>
              <a:gd name="T32" fmla="*/ 2147483646 w 23"/>
              <a:gd name="T33" fmla="*/ 2147483646 h 342"/>
              <a:gd name="T34" fmla="*/ 2147483646 w 23"/>
              <a:gd name="T35" fmla="*/ 2147483646 h 342"/>
              <a:gd name="T36" fmla="*/ 2147483646 w 23"/>
              <a:gd name="T37" fmla="*/ 2147483646 h 342"/>
              <a:gd name="T38" fmla="*/ 2147483646 w 23"/>
              <a:gd name="T39" fmla="*/ 2147483646 h 342"/>
              <a:gd name="T40" fmla="*/ 2147483646 w 23"/>
              <a:gd name="T41" fmla="*/ 2147483646 h 342"/>
              <a:gd name="T42" fmla="*/ 2147483646 w 23"/>
              <a:gd name="T43" fmla="*/ 2147483646 h 342"/>
              <a:gd name="T44" fmla="*/ 2147483646 w 23"/>
              <a:gd name="T45" fmla="*/ 2147483646 h 342"/>
              <a:gd name="T46" fmla="*/ 2147483646 w 23"/>
              <a:gd name="T47" fmla="*/ 2147483646 h 342"/>
              <a:gd name="T48" fmla="*/ 2147483646 w 23"/>
              <a:gd name="T49" fmla="*/ 2147483646 h 342"/>
              <a:gd name="T50" fmla="*/ 2147483646 w 23"/>
              <a:gd name="T51" fmla="*/ 2147483646 h 342"/>
              <a:gd name="T52" fmla="*/ 2147483646 w 23"/>
              <a:gd name="T53" fmla="*/ 2147483646 h 342"/>
              <a:gd name="T54" fmla="*/ 2147483646 w 23"/>
              <a:gd name="T55" fmla="*/ 2147483646 h 342"/>
              <a:gd name="T56" fmla="*/ 2147483646 w 23"/>
              <a:gd name="T57" fmla="*/ 2147483646 h 342"/>
              <a:gd name="T58" fmla="*/ 2147483646 w 23"/>
              <a:gd name="T59" fmla="*/ 2147483646 h 342"/>
              <a:gd name="T60" fmla="*/ 2147483646 w 23"/>
              <a:gd name="T61" fmla="*/ 2147483646 h 342"/>
              <a:gd name="T62" fmla="*/ 2147483646 w 23"/>
              <a:gd name="T63" fmla="*/ 2147483646 h 342"/>
              <a:gd name="T64" fmla="*/ 2147483646 w 23"/>
              <a:gd name="T65" fmla="*/ 2147483646 h 342"/>
              <a:gd name="T66" fmla="*/ 2147483646 w 23"/>
              <a:gd name="T67" fmla="*/ 2147483646 h 342"/>
              <a:gd name="T68" fmla="*/ 2147483646 w 23"/>
              <a:gd name="T69" fmla="*/ 0 h 342"/>
              <a:gd name="T70" fmla="*/ 2147483646 w 23"/>
              <a:gd name="T71" fmla="*/ 2147483646 h 3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342">
                <a:moveTo>
                  <a:pt x="22" y="15"/>
                </a:moveTo>
                <a:lnTo>
                  <a:pt x="19" y="15"/>
                </a:lnTo>
                <a:lnTo>
                  <a:pt x="19" y="24"/>
                </a:lnTo>
                <a:lnTo>
                  <a:pt x="18" y="33"/>
                </a:lnTo>
                <a:lnTo>
                  <a:pt x="17" y="43"/>
                </a:lnTo>
                <a:lnTo>
                  <a:pt x="17" y="52"/>
                </a:lnTo>
                <a:lnTo>
                  <a:pt x="16" y="62"/>
                </a:lnTo>
                <a:lnTo>
                  <a:pt x="15" y="73"/>
                </a:lnTo>
                <a:lnTo>
                  <a:pt x="14" y="83"/>
                </a:lnTo>
                <a:lnTo>
                  <a:pt x="12" y="94"/>
                </a:lnTo>
                <a:lnTo>
                  <a:pt x="11" y="105"/>
                </a:lnTo>
                <a:lnTo>
                  <a:pt x="10" y="116"/>
                </a:lnTo>
                <a:lnTo>
                  <a:pt x="9" y="127"/>
                </a:lnTo>
                <a:lnTo>
                  <a:pt x="7" y="138"/>
                </a:lnTo>
                <a:lnTo>
                  <a:pt x="7" y="149"/>
                </a:lnTo>
                <a:lnTo>
                  <a:pt x="5" y="160"/>
                </a:lnTo>
                <a:lnTo>
                  <a:pt x="4" y="171"/>
                </a:lnTo>
                <a:lnTo>
                  <a:pt x="3" y="183"/>
                </a:lnTo>
                <a:lnTo>
                  <a:pt x="2" y="193"/>
                </a:lnTo>
                <a:lnTo>
                  <a:pt x="2" y="205"/>
                </a:lnTo>
                <a:lnTo>
                  <a:pt x="1" y="215"/>
                </a:lnTo>
                <a:lnTo>
                  <a:pt x="1" y="227"/>
                </a:lnTo>
                <a:lnTo>
                  <a:pt x="0" y="237"/>
                </a:lnTo>
                <a:lnTo>
                  <a:pt x="1" y="248"/>
                </a:lnTo>
                <a:lnTo>
                  <a:pt x="1" y="259"/>
                </a:lnTo>
                <a:lnTo>
                  <a:pt x="1" y="269"/>
                </a:lnTo>
                <a:lnTo>
                  <a:pt x="2" y="279"/>
                </a:lnTo>
                <a:lnTo>
                  <a:pt x="3" y="288"/>
                </a:lnTo>
                <a:lnTo>
                  <a:pt x="5" y="298"/>
                </a:lnTo>
                <a:lnTo>
                  <a:pt x="7" y="308"/>
                </a:lnTo>
                <a:lnTo>
                  <a:pt x="9" y="317"/>
                </a:lnTo>
                <a:lnTo>
                  <a:pt x="11" y="325"/>
                </a:lnTo>
                <a:lnTo>
                  <a:pt x="14" y="333"/>
                </a:lnTo>
                <a:lnTo>
                  <a:pt x="17" y="341"/>
                </a:lnTo>
                <a:lnTo>
                  <a:pt x="21" y="339"/>
                </a:lnTo>
                <a:lnTo>
                  <a:pt x="17" y="332"/>
                </a:lnTo>
                <a:lnTo>
                  <a:pt x="15" y="324"/>
                </a:lnTo>
                <a:lnTo>
                  <a:pt x="12" y="315"/>
                </a:lnTo>
                <a:lnTo>
                  <a:pt x="11" y="307"/>
                </a:lnTo>
                <a:lnTo>
                  <a:pt x="9" y="297"/>
                </a:lnTo>
                <a:lnTo>
                  <a:pt x="7" y="288"/>
                </a:lnTo>
                <a:lnTo>
                  <a:pt x="6" y="279"/>
                </a:lnTo>
                <a:lnTo>
                  <a:pt x="5" y="269"/>
                </a:lnTo>
                <a:lnTo>
                  <a:pt x="5" y="259"/>
                </a:lnTo>
                <a:lnTo>
                  <a:pt x="5" y="248"/>
                </a:lnTo>
                <a:lnTo>
                  <a:pt x="4" y="237"/>
                </a:lnTo>
                <a:lnTo>
                  <a:pt x="5" y="227"/>
                </a:lnTo>
                <a:lnTo>
                  <a:pt x="5" y="215"/>
                </a:lnTo>
                <a:lnTo>
                  <a:pt x="6" y="205"/>
                </a:lnTo>
                <a:lnTo>
                  <a:pt x="6" y="193"/>
                </a:lnTo>
                <a:lnTo>
                  <a:pt x="7" y="183"/>
                </a:lnTo>
                <a:lnTo>
                  <a:pt x="8" y="171"/>
                </a:lnTo>
                <a:lnTo>
                  <a:pt x="9" y="160"/>
                </a:lnTo>
                <a:lnTo>
                  <a:pt x="11" y="149"/>
                </a:lnTo>
                <a:lnTo>
                  <a:pt x="11" y="138"/>
                </a:lnTo>
                <a:lnTo>
                  <a:pt x="13" y="127"/>
                </a:lnTo>
                <a:lnTo>
                  <a:pt x="14" y="116"/>
                </a:lnTo>
                <a:lnTo>
                  <a:pt x="15" y="105"/>
                </a:lnTo>
                <a:lnTo>
                  <a:pt x="16" y="94"/>
                </a:lnTo>
                <a:lnTo>
                  <a:pt x="17" y="83"/>
                </a:lnTo>
                <a:lnTo>
                  <a:pt x="19" y="73"/>
                </a:lnTo>
                <a:lnTo>
                  <a:pt x="19" y="62"/>
                </a:lnTo>
                <a:lnTo>
                  <a:pt x="21" y="52"/>
                </a:lnTo>
                <a:lnTo>
                  <a:pt x="21" y="43"/>
                </a:lnTo>
                <a:lnTo>
                  <a:pt x="22" y="33"/>
                </a:lnTo>
                <a:lnTo>
                  <a:pt x="22" y="24"/>
                </a:lnTo>
                <a:lnTo>
                  <a:pt x="22" y="15"/>
                </a:lnTo>
                <a:lnTo>
                  <a:pt x="19" y="15"/>
                </a:lnTo>
                <a:lnTo>
                  <a:pt x="22" y="15"/>
                </a:lnTo>
                <a:lnTo>
                  <a:pt x="19" y="0"/>
                </a:lnTo>
                <a:lnTo>
                  <a:pt x="19" y="15"/>
                </a:lnTo>
                <a:lnTo>
                  <a:pt x="22" y="1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3" name="Freeform 188">
            <a:extLst>
              <a:ext uri="{FF2B5EF4-FFF2-40B4-BE49-F238E27FC236}">
                <a16:creationId xmlns:a16="http://schemas.microsoft.com/office/drawing/2014/main" id="{55D3570B-E56D-63B8-163F-300A859B692D}"/>
              </a:ext>
            </a:extLst>
          </p:cNvPr>
          <p:cNvSpPr>
            <a:spLocks/>
          </p:cNvSpPr>
          <p:nvPr/>
        </p:nvSpPr>
        <p:spPr bwMode="auto">
          <a:xfrm>
            <a:off x="7096125" y="3490913"/>
            <a:ext cx="26988" cy="26987"/>
          </a:xfrm>
          <a:custGeom>
            <a:avLst/>
            <a:gdLst>
              <a:gd name="T0" fmla="*/ 2147483646 w 17"/>
              <a:gd name="T1" fmla="*/ 2147483646 h 17"/>
              <a:gd name="T2" fmla="*/ 2147483646 w 17"/>
              <a:gd name="T3" fmla="*/ 2147483646 h 17"/>
              <a:gd name="T4" fmla="*/ 2147483646 w 17"/>
              <a:gd name="T5" fmla="*/ 0 h 17"/>
              <a:gd name="T6" fmla="*/ 0 w 17"/>
              <a:gd name="T7" fmla="*/ 0 h 17"/>
              <a:gd name="T8" fmla="*/ 2147483646 w 17"/>
              <a:gd name="T9" fmla="*/ 2147483646 h 17"/>
              <a:gd name="T10" fmla="*/ 2147483646 w 17"/>
              <a:gd name="T11" fmla="*/ 2147483646 h 17"/>
              <a:gd name="T12" fmla="*/ 2147483646 w 17"/>
              <a:gd name="T13" fmla="*/ 2147483646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4"/>
                </a:moveTo>
                <a:lnTo>
                  <a:pt x="16" y="14"/>
                </a:lnTo>
                <a:lnTo>
                  <a:pt x="9" y="0"/>
                </a:lnTo>
                <a:lnTo>
                  <a:pt x="0" y="0"/>
                </a:lnTo>
                <a:lnTo>
                  <a:pt x="3" y="16"/>
                </a:lnTo>
                <a:lnTo>
                  <a:pt x="3" y="14"/>
                </a:lnTo>
                <a:lnTo>
                  <a:pt x="16" y="1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4" name="Freeform 189">
            <a:extLst>
              <a:ext uri="{FF2B5EF4-FFF2-40B4-BE49-F238E27FC236}">
                <a16:creationId xmlns:a16="http://schemas.microsoft.com/office/drawing/2014/main" id="{FEBA8CC2-FA6F-8FD5-CB69-4020944C8C25}"/>
              </a:ext>
            </a:extLst>
          </p:cNvPr>
          <p:cNvSpPr>
            <a:spLocks/>
          </p:cNvSpPr>
          <p:nvPr/>
        </p:nvSpPr>
        <p:spPr bwMode="auto">
          <a:xfrm>
            <a:off x="7097713" y="3502025"/>
            <a:ext cx="28575" cy="155575"/>
          </a:xfrm>
          <a:custGeom>
            <a:avLst/>
            <a:gdLst>
              <a:gd name="T0" fmla="*/ 2147483646 w 18"/>
              <a:gd name="T1" fmla="*/ 2147483646 h 98"/>
              <a:gd name="T2" fmla="*/ 2147483646 w 18"/>
              <a:gd name="T3" fmla="*/ 2147483646 h 98"/>
              <a:gd name="T4" fmla="*/ 2147483646 w 18"/>
              <a:gd name="T5" fmla="*/ 2147483646 h 98"/>
              <a:gd name="T6" fmla="*/ 2147483646 w 18"/>
              <a:gd name="T7" fmla="*/ 2147483646 h 98"/>
              <a:gd name="T8" fmla="*/ 2147483646 w 18"/>
              <a:gd name="T9" fmla="*/ 2147483646 h 98"/>
              <a:gd name="T10" fmla="*/ 2147483646 w 18"/>
              <a:gd name="T11" fmla="*/ 2147483646 h 98"/>
              <a:gd name="T12" fmla="*/ 2147483646 w 18"/>
              <a:gd name="T13" fmla="*/ 2147483646 h 98"/>
              <a:gd name="T14" fmla="*/ 2147483646 w 18"/>
              <a:gd name="T15" fmla="*/ 2147483646 h 98"/>
              <a:gd name="T16" fmla="*/ 2147483646 w 18"/>
              <a:gd name="T17" fmla="*/ 2147483646 h 98"/>
              <a:gd name="T18" fmla="*/ 2147483646 w 18"/>
              <a:gd name="T19" fmla="*/ 2147483646 h 98"/>
              <a:gd name="T20" fmla="*/ 2147483646 w 18"/>
              <a:gd name="T21" fmla="*/ 2147483646 h 98"/>
              <a:gd name="T22" fmla="*/ 2147483646 w 18"/>
              <a:gd name="T23" fmla="*/ 2147483646 h 98"/>
              <a:gd name="T24" fmla="*/ 2147483646 w 18"/>
              <a:gd name="T25" fmla="*/ 2147483646 h 98"/>
              <a:gd name="T26" fmla="*/ 2147483646 w 18"/>
              <a:gd name="T27" fmla="*/ 2147483646 h 98"/>
              <a:gd name="T28" fmla="*/ 2147483646 w 18"/>
              <a:gd name="T29" fmla="*/ 2147483646 h 98"/>
              <a:gd name="T30" fmla="*/ 2147483646 w 18"/>
              <a:gd name="T31" fmla="*/ 2147483646 h 98"/>
              <a:gd name="T32" fmla="*/ 2147483646 w 18"/>
              <a:gd name="T33" fmla="*/ 0 h 98"/>
              <a:gd name="T34" fmla="*/ 0 w 18"/>
              <a:gd name="T35" fmla="*/ 0 h 98"/>
              <a:gd name="T36" fmla="*/ 0 w 18"/>
              <a:gd name="T37" fmla="*/ 2147483646 h 98"/>
              <a:gd name="T38" fmla="*/ 0 w 18"/>
              <a:gd name="T39" fmla="*/ 2147483646 h 98"/>
              <a:gd name="T40" fmla="*/ 0 w 18"/>
              <a:gd name="T41" fmla="*/ 2147483646 h 98"/>
              <a:gd name="T42" fmla="*/ 0 w 18"/>
              <a:gd name="T43" fmla="*/ 2147483646 h 98"/>
              <a:gd name="T44" fmla="*/ 2147483646 w 18"/>
              <a:gd name="T45" fmla="*/ 2147483646 h 98"/>
              <a:gd name="T46" fmla="*/ 2147483646 w 18"/>
              <a:gd name="T47" fmla="*/ 2147483646 h 98"/>
              <a:gd name="T48" fmla="*/ 2147483646 w 18"/>
              <a:gd name="T49" fmla="*/ 2147483646 h 98"/>
              <a:gd name="T50" fmla="*/ 2147483646 w 18"/>
              <a:gd name="T51" fmla="*/ 2147483646 h 98"/>
              <a:gd name="T52" fmla="*/ 2147483646 w 18"/>
              <a:gd name="T53" fmla="*/ 2147483646 h 98"/>
              <a:gd name="T54" fmla="*/ 2147483646 w 18"/>
              <a:gd name="T55" fmla="*/ 2147483646 h 98"/>
              <a:gd name="T56" fmla="*/ 2147483646 w 18"/>
              <a:gd name="T57" fmla="*/ 2147483646 h 98"/>
              <a:gd name="T58" fmla="*/ 2147483646 w 18"/>
              <a:gd name="T59" fmla="*/ 2147483646 h 98"/>
              <a:gd name="T60" fmla="*/ 2147483646 w 18"/>
              <a:gd name="T61" fmla="*/ 2147483646 h 98"/>
              <a:gd name="T62" fmla="*/ 2147483646 w 18"/>
              <a:gd name="T63" fmla="*/ 2147483646 h 98"/>
              <a:gd name="T64" fmla="*/ 2147483646 w 18"/>
              <a:gd name="T65" fmla="*/ 2147483646 h 98"/>
              <a:gd name="T66" fmla="*/ 2147483646 w 18"/>
              <a:gd name="T67" fmla="*/ 2147483646 h 98"/>
              <a:gd name="T68" fmla="*/ 2147483646 w 18"/>
              <a:gd name="T69" fmla="*/ 2147483646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98">
                <a:moveTo>
                  <a:pt x="17" y="96"/>
                </a:moveTo>
                <a:lnTo>
                  <a:pt x="15" y="90"/>
                </a:lnTo>
                <a:lnTo>
                  <a:pt x="14" y="83"/>
                </a:lnTo>
                <a:lnTo>
                  <a:pt x="13" y="77"/>
                </a:lnTo>
                <a:lnTo>
                  <a:pt x="11" y="71"/>
                </a:lnTo>
                <a:lnTo>
                  <a:pt x="9" y="65"/>
                </a:lnTo>
                <a:lnTo>
                  <a:pt x="9" y="59"/>
                </a:lnTo>
                <a:lnTo>
                  <a:pt x="8" y="53"/>
                </a:lnTo>
                <a:lnTo>
                  <a:pt x="7" y="46"/>
                </a:lnTo>
                <a:lnTo>
                  <a:pt x="6" y="41"/>
                </a:lnTo>
                <a:lnTo>
                  <a:pt x="5" y="35"/>
                </a:lnTo>
                <a:lnTo>
                  <a:pt x="4" y="29"/>
                </a:lnTo>
                <a:lnTo>
                  <a:pt x="4" y="23"/>
                </a:lnTo>
                <a:lnTo>
                  <a:pt x="4" y="17"/>
                </a:lnTo>
                <a:lnTo>
                  <a:pt x="4" y="12"/>
                </a:lnTo>
                <a:lnTo>
                  <a:pt x="4" y="6"/>
                </a:lnTo>
                <a:lnTo>
                  <a:pt x="4" y="0"/>
                </a:lnTo>
                <a:lnTo>
                  <a:pt x="0" y="0"/>
                </a:lnTo>
                <a:lnTo>
                  <a:pt x="0" y="6"/>
                </a:lnTo>
                <a:lnTo>
                  <a:pt x="0" y="12"/>
                </a:lnTo>
                <a:lnTo>
                  <a:pt x="0" y="17"/>
                </a:lnTo>
                <a:lnTo>
                  <a:pt x="0" y="23"/>
                </a:lnTo>
                <a:lnTo>
                  <a:pt x="1" y="29"/>
                </a:lnTo>
                <a:lnTo>
                  <a:pt x="1" y="35"/>
                </a:lnTo>
                <a:lnTo>
                  <a:pt x="2" y="42"/>
                </a:lnTo>
                <a:lnTo>
                  <a:pt x="3" y="48"/>
                </a:lnTo>
                <a:lnTo>
                  <a:pt x="4" y="54"/>
                </a:lnTo>
                <a:lnTo>
                  <a:pt x="5" y="60"/>
                </a:lnTo>
                <a:lnTo>
                  <a:pt x="6" y="66"/>
                </a:lnTo>
                <a:lnTo>
                  <a:pt x="7" y="72"/>
                </a:lnTo>
                <a:lnTo>
                  <a:pt x="9" y="78"/>
                </a:lnTo>
                <a:lnTo>
                  <a:pt x="10" y="84"/>
                </a:lnTo>
                <a:lnTo>
                  <a:pt x="11" y="90"/>
                </a:lnTo>
                <a:lnTo>
                  <a:pt x="13" y="97"/>
                </a:lnTo>
                <a:lnTo>
                  <a:pt x="17" y="9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5" name="Freeform 190">
            <a:extLst>
              <a:ext uri="{FF2B5EF4-FFF2-40B4-BE49-F238E27FC236}">
                <a16:creationId xmlns:a16="http://schemas.microsoft.com/office/drawing/2014/main" id="{5EA17704-A05B-DCD2-E15A-D47DCDA9F3E7}"/>
              </a:ext>
            </a:extLst>
          </p:cNvPr>
          <p:cNvSpPr>
            <a:spLocks/>
          </p:cNvSpPr>
          <p:nvPr/>
        </p:nvSpPr>
        <p:spPr bwMode="auto">
          <a:xfrm>
            <a:off x="7118350" y="3654425"/>
            <a:ext cx="26988" cy="26988"/>
          </a:xfrm>
          <a:custGeom>
            <a:avLst/>
            <a:gdLst>
              <a:gd name="T0" fmla="*/ 0 w 17"/>
              <a:gd name="T1" fmla="*/ 2147483646 h 17"/>
              <a:gd name="T2" fmla="*/ 2147483646 w 17"/>
              <a:gd name="T3" fmla="*/ 2147483646 h 17"/>
              <a:gd name="T4" fmla="*/ 2147483646 w 17"/>
              <a:gd name="T5" fmla="*/ 2147483646 h 17"/>
              <a:gd name="T6" fmla="*/ 2147483646 w 17"/>
              <a:gd name="T7" fmla="*/ 2147483646 h 17"/>
              <a:gd name="T8" fmla="*/ 2147483646 w 17"/>
              <a:gd name="T9" fmla="*/ 0 h 17"/>
              <a:gd name="T10" fmla="*/ 0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8"/>
                </a:moveTo>
                <a:lnTo>
                  <a:pt x="4" y="16"/>
                </a:lnTo>
                <a:lnTo>
                  <a:pt x="8" y="16"/>
                </a:lnTo>
                <a:lnTo>
                  <a:pt x="12" y="8"/>
                </a:lnTo>
                <a:lnTo>
                  <a:pt x="16" y="0"/>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6" name="Freeform 191">
            <a:extLst>
              <a:ext uri="{FF2B5EF4-FFF2-40B4-BE49-F238E27FC236}">
                <a16:creationId xmlns:a16="http://schemas.microsoft.com/office/drawing/2014/main" id="{86FAC300-3F54-4E3F-A1C5-E24FC8F21F1E}"/>
              </a:ext>
            </a:extLst>
          </p:cNvPr>
          <p:cNvSpPr>
            <a:spLocks/>
          </p:cNvSpPr>
          <p:nvPr/>
        </p:nvSpPr>
        <p:spPr bwMode="auto">
          <a:xfrm>
            <a:off x="7412038" y="3622675"/>
            <a:ext cx="26987" cy="26988"/>
          </a:xfrm>
          <a:custGeom>
            <a:avLst/>
            <a:gdLst>
              <a:gd name="T0" fmla="*/ 0 w 17"/>
              <a:gd name="T1" fmla="*/ 0 h 17"/>
              <a:gd name="T2" fmla="*/ 0 w 17"/>
              <a:gd name="T3" fmla="*/ 2147483646 h 17"/>
              <a:gd name="T4" fmla="*/ 2147483646 w 17"/>
              <a:gd name="T5" fmla="*/ 2147483646 h 17"/>
              <a:gd name="T6" fmla="*/ 2147483646 w 17"/>
              <a:gd name="T7" fmla="*/ 2147483646 h 17"/>
              <a:gd name="T8" fmla="*/ 214748364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7" name="Freeform 192">
            <a:extLst>
              <a:ext uri="{FF2B5EF4-FFF2-40B4-BE49-F238E27FC236}">
                <a16:creationId xmlns:a16="http://schemas.microsoft.com/office/drawing/2014/main" id="{48DA71AF-92CF-9E30-9152-70C4ADBD3222}"/>
              </a:ext>
            </a:extLst>
          </p:cNvPr>
          <p:cNvSpPr>
            <a:spLocks/>
          </p:cNvSpPr>
          <p:nvPr/>
        </p:nvSpPr>
        <p:spPr bwMode="auto">
          <a:xfrm>
            <a:off x="7396163" y="3254375"/>
            <a:ext cx="26987" cy="369888"/>
          </a:xfrm>
          <a:custGeom>
            <a:avLst/>
            <a:gdLst>
              <a:gd name="T0" fmla="*/ 2147483646 w 17"/>
              <a:gd name="T1" fmla="*/ 0 h 233"/>
              <a:gd name="T2" fmla="*/ 2147483646 w 17"/>
              <a:gd name="T3" fmla="*/ 0 h 233"/>
              <a:gd name="T4" fmla="*/ 2147483646 w 17"/>
              <a:gd name="T5" fmla="*/ 2147483646 h 233"/>
              <a:gd name="T6" fmla="*/ 2147483646 w 17"/>
              <a:gd name="T7" fmla="*/ 2147483646 h 233"/>
              <a:gd name="T8" fmla="*/ 2147483646 w 17"/>
              <a:gd name="T9" fmla="*/ 2147483646 h 233"/>
              <a:gd name="T10" fmla="*/ 2147483646 w 17"/>
              <a:gd name="T11" fmla="*/ 2147483646 h 233"/>
              <a:gd name="T12" fmla="*/ 2147483646 w 17"/>
              <a:gd name="T13" fmla="*/ 2147483646 h 233"/>
              <a:gd name="T14" fmla="*/ 2147483646 w 17"/>
              <a:gd name="T15" fmla="*/ 2147483646 h 233"/>
              <a:gd name="T16" fmla="*/ 2147483646 w 17"/>
              <a:gd name="T17" fmla="*/ 2147483646 h 233"/>
              <a:gd name="T18" fmla="*/ 0 w 17"/>
              <a:gd name="T19" fmla="*/ 2147483646 h 233"/>
              <a:gd name="T20" fmla="*/ 0 w 17"/>
              <a:gd name="T21" fmla="*/ 2147483646 h 233"/>
              <a:gd name="T22" fmla="*/ 2147483646 w 17"/>
              <a:gd name="T23" fmla="*/ 2147483646 h 233"/>
              <a:gd name="T24" fmla="*/ 2147483646 w 17"/>
              <a:gd name="T25" fmla="*/ 2147483646 h 233"/>
              <a:gd name="T26" fmla="*/ 2147483646 w 17"/>
              <a:gd name="T27" fmla="*/ 2147483646 h 233"/>
              <a:gd name="T28" fmla="*/ 2147483646 w 17"/>
              <a:gd name="T29" fmla="*/ 2147483646 h 233"/>
              <a:gd name="T30" fmla="*/ 2147483646 w 17"/>
              <a:gd name="T31" fmla="*/ 2147483646 h 233"/>
              <a:gd name="T32" fmla="*/ 2147483646 w 17"/>
              <a:gd name="T33" fmla="*/ 2147483646 h 233"/>
              <a:gd name="T34" fmla="*/ 2147483646 w 17"/>
              <a:gd name="T35" fmla="*/ 2147483646 h 233"/>
              <a:gd name="T36" fmla="*/ 2147483646 w 17"/>
              <a:gd name="T37" fmla="*/ 2147483646 h 233"/>
              <a:gd name="T38" fmla="*/ 2147483646 w 17"/>
              <a:gd name="T39" fmla="*/ 2147483646 h 233"/>
              <a:gd name="T40" fmla="*/ 2147483646 w 17"/>
              <a:gd name="T41" fmla="*/ 2147483646 h 233"/>
              <a:gd name="T42" fmla="*/ 2147483646 w 17"/>
              <a:gd name="T43" fmla="*/ 2147483646 h 233"/>
              <a:gd name="T44" fmla="*/ 2147483646 w 17"/>
              <a:gd name="T45" fmla="*/ 2147483646 h 233"/>
              <a:gd name="T46" fmla="*/ 2147483646 w 17"/>
              <a:gd name="T47" fmla="*/ 2147483646 h 233"/>
              <a:gd name="T48" fmla="*/ 2147483646 w 17"/>
              <a:gd name="T49" fmla="*/ 2147483646 h 233"/>
              <a:gd name="T50" fmla="*/ 2147483646 w 17"/>
              <a:gd name="T51" fmla="*/ 2147483646 h 233"/>
              <a:gd name="T52" fmla="*/ 2147483646 w 17"/>
              <a:gd name="T53" fmla="*/ 2147483646 h 233"/>
              <a:gd name="T54" fmla="*/ 2147483646 w 17"/>
              <a:gd name="T55" fmla="*/ 2147483646 h 233"/>
              <a:gd name="T56" fmla="*/ 2147483646 w 17"/>
              <a:gd name="T57" fmla="*/ 2147483646 h 233"/>
              <a:gd name="T58" fmla="*/ 2147483646 w 17"/>
              <a:gd name="T59" fmla="*/ 2147483646 h 233"/>
              <a:gd name="T60" fmla="*/ 2147483646 w 17"/>
              <a:gd name="T61" fmla="*/ 2147483646 h 233"/>
              <a:gd name="T62" fmla="*/ 2147483646 w 17"/>
              <a:gd name="T63" fmla="*/ 2147483646 h 233"/>
              <a:gd name="T64" fmla="*/ 2147483646 w 17"/>
              <a:gd name="T65" fmla="*/ 2147483646 h 233"/>
              <a:gd name="T66" fmla="*/ 2147483646 w 17"/>
              <a:gd name="T67" fmla="*/ 2147483646 h 233"/>
              <a:gd name="T68" fmla="*/ 2147483646 w 17"/>
              <a:gd name="T69" fmla="*/ 0 h 233"/>
              <a:gd name="T70" fmla="*/ 2147483646 w 17"/>
              <a:gd name="T71" fmla="*/ 0 h 2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233">
                <a:moveTo>
                  <a:pt x="2" y="0"/>
                </a:moveTo>
                <a:lnTo>
                  <a:pt x="2" y="0"/>
                </a:lnTo>
                <a:lnTo>
                  <a:pt x="2" y="14"/>
                </a:lnTo>
                <a:lnTo>
                  <a:pt x="2" y="29"/>
                </a:lnTo>
                <a:lnTo>
                  <a:pt x="2" y="43"/>
                </a:lnTo>
                <a:lnTo>
                  <a:pt x="2" y="58"/>
                </a:lnTo>
                <a:lnTo>
                  <a:pt x="2" y="73"/>
                </a:lnTo>
                <a:lnTo>
                  <a:pt x="1" y="87"/>
                </a:lnTo>
                <a:lnTo>
                  <a:pt x="1" y="102"/>
                </a:lnTo>
                <a:lnTo>
                  <a:pt x="0" y="117"/>
                </a:lnTo>
                <a:lnTo>
                  <a:pt x="0" y="131"/>
                </a:lnTo>
                <a:lnTo>
                  <a:pt x="1" y="145"/>
                </a:lnTo>
                <a:lnTo>
                  <a:pt x="2" y="160"/>
                </a:lnTo>
                <a:lnTo>
                  <a:pt x="2" y="175"/>
                </a:lnTo>
                <a:lnTo>
                  <a:pt x="3" y="188"/>
                </a:lnTo>
                <a:lnTo>
                  <a:pt x="5" y="203"/>
                </a:lnTo>
                <a:lnTo>
                  <a:pt x="8" y="218"/>
                </a:lnTo>
                <a:lnTo>
                  <a:pt x="11" y="232"/>
                </a:lnTo>
                <a:lnTo>
                  <a:pt x="16" y="232"/>
                </a:lnTo>
                <a:lnTo>
                  <a:pt x="11" y="217"/>
                </a:lnTo>
                <a:lnTo>
                  <a:pt x="10" y="203"/>
                </a:lnTo>
                <a:lnTo>
                  <a:pt x="8" y="188"/>
                </a:lnTo>
                <a:lnTo>
                  <a:pt x="6" y="175"/>
                </a:lnTo>
                <a:lnTo>
                  <a:pt x="5" y="160"/>
                </a:lnTo>
                <a:lnTo>
                  <a:pt x="5" y="145"/>
                </a:lnTo>
                <a:lnTo>
                  <a:pt x="4" y="131"/>
                </a:lnTo>
                <a:lnTo>
                  <a:pt x="4" y="117"/>
                </a:lnTo>
                <a:lnTo>
                  <a:pt x="5" y="102"/>
                </a:lnTo>
                <a:lnTo>
                  <a:pt x="5" y="87"/>
                </a:lnTo>
                <a:lnTo>
                  <a:pt x="5" y="73"/>
                </a:lnTo>
                <a:lnTo>
                  <a:pt x="6" y="58"/>
                </a:lnTo>
                <a:lnTo>
                  <a:pt x="6" y="43"/>
                </a:lnTo>
                <a:lnTo>
                  <a:pt x="6" y="29"/>
                </a:lnTo>
                <a:lnTo>
                  <a:pt x="6" y="14"/>
                </a:lnTo>
                <a:lnTo>
                  <a:pt x="6" y="0"/>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8" name="Freeform 193">
            <a:extLst>
              <a:ext uri="{FF2B5EF4-FFF2-40B4-BE49-F238E27FC236}">
                <a16:creationId xmlns:a16="http://schemas.microsoft.com/office/drawing/2014/main" id="{28DCC57F-CFED-D566-9F62-F1814E84610F}"/>
              </a:ext>
            </a:extLst>
          </p:cNvPr>
          <p:cNvSpPr>
            <a:spLocks/>
          </p:cNvSpPr>
          <p:nvPr/>
        </p:nvSpPr>
        <p:spPr bwMode="auto">
          <a:xfrm>
            <a:off x="7273925" y="2678113"/>
            <a:ext cx="138113" cy="577850"/>
          </a:xfrm>
          <a:custGeom>
            <a:avLst/>
            <a:gdLst>
              <a:gd name="T0" fmla="*/ 0 w 87"/>
              <a:gd name="T1" fmla="*/ 2147483646 h 364"/>
              <a:gd name="T2" fmla="*/ 2147483646 w 87"/>
              <a:gd name="T3" fmla="*/ 2147483646 h 364"/>
              <a:gd name="T4" fmla="*/ 2147483646 w 87"/>
              <a:gd name="T5" fmla="*/ 2147483646 h 364"/>
              <a:gd name="T6" fmla="*/ 2147483646 w 87"/>
              <a:gd name="T7" fmla="*/ 2147483646 h 364"/>
              <a:gd name="T8" fmla="*/ 2147483646 w 87"/>
              <a:gd name="T9" fmla="*/ 2147483646 h 364"/>
              <a:gd name="T10" fmla="*/ 2147483646 w 87"/>
              <a:gd name="T11" fmla="*/ 2147483646 h 364"/>
              <a:gd name="T12" fmla="*/ 2147483646 w 87"/>
              <a:gd name="T13" fmla="*/ 2147483646 h 364"/>
              <a:gd name="T14" fmla="*/ 2147483646 w 87"/>
              <a:gd name="T15" fmla="*/ 2147483646 h 364"/>
              <a:gd name="T16" fmla="*/ 2147483646 w 87"/>
              <a:gd name="T17" fmla="*/ 2147483646 h 364"/>
              <a:gd name="T18" fmla="*/ 2147483646 w 87"/>
              <a:gd name="T19" fmla="*/ 2147483646 h 364"/>
              <a:gd name="T20" fmla="*/ 2147483646 w 87"/>
              <a:gd name="T21" fmla="*/ 2147483646 h 364"/>
              <a:gd name="T22" fmla="*/ 2147483646 w 87"/>
              <a:gd name="T23" fmla="*/ 2147483646 h 364"/>
              <a:gd name="T24" fmla="*/ 2147483646 w 87"/>
              <a:gd name="T25" fmla="*/ 2147483646 h 364"/>
              <a:gd name="T26" fmla="*/ 2147483646 w 87"/>
              <a:gd name="T27" fmla="*/ 2147483646 h 364"/>
              <a:gd name="T28" fmla="*/ 2147483646 w 87"/>
              <a:gd name="T29" fmla="*/ 2147483646 h 364"/>
              <a:gd name="T30" fmla="*/ 2147483646 w 87"/>
              <a:gd name="T31" fmla="*/ 2147483646 h 364"/>
              <a:gd name="T32" fmla="*/ 2147483646 w 87"/>
              <a:gd name="T33" fmla="*/ 2147483646 h 364"/>
              <a:gd name="T34" fmla="*/ 2147483646 w 87"/>
              <a:gd name="T35" fmla="*/ 2147483646 h 364"/>
              <a:gd name="T36" fmla="*/ 2147483646 w 87"/>
              <a:gd name="T37" fmla="*/ 2147483646 h 364"/>
              <a:gd name="T38" fmla="*/ 2147483646 w 87"/>
              <a:gd name="T39" fmla="*/ 2147483646 h 364"/>
              <a:gd name="T40" fmla="*/ 2147483646 w 87"/>
              <a:gd name="T41" fmla="*/ 2147483646 h 364"/>
              <a:gd name="T42" fmla="*/ 2147483646 w 87"/>
              <a:gd name="T43" fmla="*/ 2147483646 h 364"/>
              <a:gd name="T44" fmla="*/ 2147483646 w 87"/>
              <a:gd name="T45" fmla="*/ 2147483646 h 364"/>
              <a:gd name="T46" fmla="*/ 2147483646 w 87"/>
              <a:gd name="T47" fmla="*/ 2147483646 h 364"/>
              <a:gd name="T48" fmla="*/ 2147483646 w 87"/>
              <a:gd name="T49" fmla="*/ 2147483646 h 364"/>
              <a:gd name="T50" fmla="*/ 2147483646 w 87"/>
              <a:gd name="T51" fmla="*/ 2147483646 h 364"/>
              <a:gd name="T52" fmla="*/ 2147483646 w 87"/>
              <a:gd name="T53" fmla="*/ 2147483646 h 364"/>
              <a:gd name="T54" fmla="*/ 2147483646 w 87"/>
              <a:gd name="T55" fmla="*/ 2147483646 h 364"/>
              <a:gd name="T56" fmla="*/ 2147483646 w 87"/>
              <a:gd name="T57" fmla="*/ 2147483646 h 364"/>
              <a:gd name="T58" fmla="*/ 2147483646 w 87"/>
              <a:gd name="T59" fmla="*/ 2147483646 h 364"/>
              <a:gd name="T60" fmla="*/ 2147483646 w 87"/>
              <a:gd name="T61" fmla="*/ 2147483646 h 364"/>
              <a:gd name="T62" fmla="*/ 2147483646 w 87"/>
              <a:gd name="T63" fmla="*/ 2147483646 h 364"/>
              <a:gd name="T64" fmla="*/ 2147483646 w 87"/>
              <a:gd name="T65" fmla="*/ 2147483646 h 364"/>
              <a:gd name="T66" fmla="*/ 0 w 87"/>
              <a:gd name="T67" fmla="*/ 2147483646 h 3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7" h="364">
                <a:moveTo>
                  <a:pt x="0" y="3"/>
                </a:moveTo>
                <a:lnTo>
                  <a:pt x="0" y="3"/>
                </a:lnTo>
                <a:lnTo>
                  <a:pt x="9" y="11"/>
                </a:lnTo>
                <a:lnTo>
                  <a:pt x="18" y="21"/>
                </a:lnTo>
                <a:lnTo>
                  <a:pt x="26" y="30"/>
                </a:lnTo>
                <a:lnTo>
                  <a:pt x="34" y="39"/>
                </a:lnTo>
                <a:lnTo>
                  <a:pt x="41" y="49"/>
                </a:lnTo>
                <a:lnTo>
                  <a:pt x="47" y="59"/>
                </a:lnTo>
                <a:lnTo>
                  <a:pt x="52" y="70"/>
                </a:lnTo>
                <a:lnTo>
                  <a:pt x="57" y="80"/>
                </a:lnTo>
                <a:lnTo>
                  <a:pt x="61" y="91"/>
                </a:lnTo>
                <a:lnTo>
                  <a:pt x="65" y="101"/>
                </a:lnTo>
                <a:lnTo>
                  <a:pt x="69" y="113"/>
                </a:lnTo>
                <a:lnTo>
                  <a:pt x="72" y="124"/>
                </a:lnTo>
                <a:lnTo>
                  <a:pt x="74" y="136"/>
                </a:lnTo>
                <a:lnTo>
                  <a:pt x="77" y="147"/>
                </a:lnTo>
                <a:lnTo>
                  <a:pt x="78" y="158"/>
                </a:lnTo>
                <a:lnTo>
                  <a:pt x="79" y="170"/>
                </a:lnTo>
                <a:lnTo>
                  <a:pt x="81" y="182"/>
                </a:lnTo>
                <a:lnTo>
                  <a:pt x="81" y="194"/>
                </a:lnTo>
                <a:lnTo>
                  <a:pt x="82" y="206"/>
                </a:lnTo>
                <a:lnTo>
                  <a:pt x="82" y="218"/>
                </a:lnTo>
                <a:lnTo>
                  <a:pt x="82" y="231"/>
                </a:lnTo>
                <a:lnTo>
                  <a:pt x="82" y="243"/>
                </a:lnTo>
                <a:lnTo>
                  <a:pt x="82" y="255"/>
                </a:lnTo>
                <a:lnTo>
                  <a:pt x="82" y="267"/>
                </a:lnTo>
                <a:lnTo>
                  <a:pt x="82" y="279"/>
                </a:lnTo>
                <a:lnTo>
                  <a:pt x="81" y="291"/>
                </a:lnTo>
                <a:lnTo>
                  <a:pt x="81" y="303"/>
                </a:lnTo>
                <a:lnTo>
                  <a:pt x="80" y="315"/>
                </a:lnTo>
                <a:lnTo>
                  <a:pt x="80" y="327"/>
                </a:lnTo>
                <a:lnTo>
                  <a:pt x="80" y="339"/>
                </a:lnTo>
                <a:lnTo>
                  <a:pt x="79" y="351"/>
                </a:lnTo>
                <a:lnTo>
                  <a:pt x="79" y="363"/>
                </a:lnTo>
                <a:lnTo>
                  <a:pt x="83" y="363"/>
                </a:lnTo>
                <a:lnTo>
                  <a:pt x="83" y="351"/>
                </a:lnTo>
                <a:lnTo>
                  <a:pt x="84" y="339"/>
                </a:lnTo>
                <a:lnTo>
                  <a:pt x="84" y="327"/>
                </a:lnTo>
                <a:lnTo>
                  <a:pt x="84" y="315"/>
                </a:lnTo>
                <a:lnTo>
                  <a:pt x="85" y="303"/>
                </a:lnTo>
                <a:lnTo>
                  <a:pt x="85" y="291"/>
                </a:lnTo>
                <a:lnTo>
                  <a:pt x="86" y="279"/>
                </a:lnTo>
                <a:lnTo>
                  <a:pt x="86" y="267"/>
                </a:lnTo>
                <a:lnTo>
                  <a:pt x="86" y="255"/>
                </a:lnTo>
                <a:lnTo>
                  <a:pt x="86" y="243"/>
                </a:lnTo>
                <a:lnTo>
                  <a:pt x="86" y="231"/>
                </a:lnTo>
                <a:lnTo>
                  <a:pt x="86" y="218"/>
                </a:lnTo>
                <a:lnTo>
                  <a:pt x="86" y="206"/>
                </a:lnTo>
                <a:lnTo>
                  <a:pt x="85" y="194"/>
                </a:lnTo>
                <a:lnTo>
                  <a:pt x="85" y="182"/>
                </a:lnTo>
                <a:lnTo>
                  <a:pt x="83" y="170"/>
                </a:lnTo>
                <a:lnTo>
                  <a:pt x="82" y="158"/>
                </a:lnTo>
                <a:lnTo>
                  <a:pt x="80" y="146"/>
                </a:lnTo>
                <a:lnTo>
                  <a:pt x="78" y="135"/>
                </a:lnTo>
                <a:lnTo>
                  <a:pt x="76" y="123"/>
                </a:lnTo>
                <a:lnTo>
                  <a:pt x="73" y="112"/>
                </a:lnTo>
                <a:lnTo>
                  <a:pt x="69" y="101"/>
                </a:lnTo>
                <a:lnTo>
                  <a:pt x="65" y="89"/>
                </a:lnTo>
                <a:lnTo>
                  <a:pt x="61" y="79"/>
                </a:lnTo>
                <a:lnTo>
                  <a:pt x="56" y="68"/>
                </a:lnTo>
                <a:lnTo>
                  <a:pt x="50" y="57"/>
                </a:lnTo>
                <a:lnTo>
                  <a:pt x="44" y="47"/>
                </a:lnTo>
                <a:lnTo>
                  <a:pt x="37" y="37"/>
                </a:lnTo>
                <a:lnTo>
                  <a:pt x="29" y="27"/>
                </a:lnTo>
                <a:lnTo>
                  <a:pt x="21" y="18"/>
                </a:lnTo>
                <a:lnTo>
                  <a:pt x="12" y="9"/>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59" name="Freeform 194">
            <a:extLst>
              <a:ext uri="{FF2B5EF4-FFF2-40B4-BE49-F238E27FC236}">
                <a16:creationId xmlns:a16="http://schemas.microsoft.com/office/drawing/2014/main" id="{851973DB-2F65-88A2-2E4A-8294EBFED886}"/>
              </a:ext>
            </a:extLst>
          </p:cNvPr>
          <p:cNvSpPr>
            <a:spLocks/>
          </p:cNvSpPr>
          <p:nvPr/>
        </p:nvSpPr>
        <p:spPr bwMode="auto">
          <a:xfrm>
            <a:off x="7007225" y="2611438"/>
            <a:ext cx="273050" cy="73025"/>
          </a:xfrm>
          <a:custGeom>
            <a:avLst/>
            <a:gdLst>
              <a:gd name="T0" fmla="*/ 0 w 172"/>
              <a:gd name="T1" fmla="*/ 2147483646 h 46"/>
              <a:gd name="T2" fmla="*/ 0 w 172"/>
              <a:gd name="T3" fmla="*/ 2147483646 h 46"/>
              <a:gd name="T4" fmla="*/ 2147483646 w 172"/>
              <a:gd name="T5" fmla="*/ 2147483646 h 46"/>
              <a:gd name="T6" fmla="*/ 2147483646 w 172"/>
              <a:gd name="T7" fmla="*/ 2147483646 h 46"/>
              <a:gd name="T8" fmla="*/ 2147483646 w 172"/>
              <a:gd name="T9" fmla="*/ 2147483646 h 46"/>
              <a:gd name="T10" fmla="*/ 2147483646 w 172"/>
              <a:gd name="T11" fmla="*/ 2147483646 h 46"/>
              <a:gd name="T12" fmla="*/ 2147483646 w 172"/>
              <a:gd name="T13" fmla="*/ 2147483646 h 46"/>
              <a:gd name="T14" fmla="*/ 2147483646 w 172"/>
              <a:gd name="T15" fmla="*/ 2147483646 h 46"/>
              <a:gd name="T16" fmla="*/ 2147483646 w 172"/>
              <a:gd name="T17" fmla="*/ 2147483646 h 46"/>
              <a:gd name="T18" fmla="*/ 2147483646 w 172"/>
              <a:gd name="T19" fmla="*/ 2147483646 h 46"/>
              <a:gd name="T20" fmla="*/ 2147483646 w 172"/>
              <a:gd name="T21" fmla="*/ 2147483646 h 46"/>
              <a:gd name="T22" fmla="*/ 2147483646 w 172"/>
              <a:gd name="T23" fmla="*/ 2147483646 h 46"/>
              <a:gd name="T24" fmla="*/ 2147483646 w 172"/>
              <a:gd name="T25" fmla="*/ 2147483646 h 46"/>
              <a:gd name="T26" fmla="*/ 2147483646 w 172"/>
              <a:gd name="T27" fmla="*/ 2147483646 h 46"/>
              <a:gd name="T28" fmla="*/ 2147483646 w 172"/>
              <a:gd name="T29" fmla="*/ 2147483646 h 46"/>
              <a:gd name="T30" fmla="*/ 2147483646 w 172"/>
              <a:gd name="T31" fmla="*/ 2147483646 h 46"/>
              <a:gd name="T32" fmla="*/ 2147483646 w 172"/>
              <a:gd name="T33" fmla="*/ 2147483646 h 46"/>
              <a:gd name="T34" fmla="*/ 2147483646 w 172"/>
              <a:gd name="T35" fmla="*/ 2147483646 h 46"/>
              <a:gd name="T36" fmla="*/ 2147483646 w 172"/>
              <a:gd name="T37" fmla="*/ 2147483646 h 46"/>
              <a:gd name="T38" fmla="*/ 2147483646 w 172"/>
              <a:gd name="T39" fmla="*/ 2147483646 h 46"/>
              <a:gd name="T40" fmla="*/ 2147483646 w 172"/>
              <a:gd name="T41" fmla="*/ 2147483646 h 46"/>
              <a:gd name="T42" fmla="*/ 2147483646 w 172"/>
              <a:gd name="T43" fmla="*/ 2147483646 h 46"/>
              <a:gd name="T44" fmla="*/ 2147483646 w 172"/>
              <a:gd name="T45" fmla="*/ 2147483646 h 46"/>
              <a:gd name="T46" fmla="*/ 2147483646 w 172"/>
              <a:gd name="T47" fmla="*/ 2147483646 h 46"/>
              <a:gd name="T48" fmla="*/ 2147483646 w 172"/>
              <a:gd name="T49" fmla="*/ 2147483646 h 46"/>
              <a:gd name="T50" fmla="*/ 2147483646 w 172"/>
              <a:gd name="T51" fmla="*/ 2147483646 h 46"/>
              <a:gd name="T52" fmla="*/ 2147483646 w 172"/>
              <a:gd name="T53" fmla="*/ 2147483646 h 46"/>
              <a:gd name="T54" fmla="*/ 2147483646 w 172"/>
              <a:gd name="T55" fmla="*/ 2147483646 h 46"/>
              <a:gd name="T56" fmla="*/ 2147483646 w 172"/>
              <a:gd name="T57" fmla="*/ 2147483646 h 46"/>
              <a:gd name="T58" fmla="*/ 2147483646 w 172"/>
              <a:gd name="T59" fmla="*/ 2147483646 h 46"/>
              <a:gd name="T60" fmla="*/ 2147483646 w 172"/>
              <a:gd name="T61" fmla="*/ 2147483646 h 46"/>
              <a:gd name="T62" fmla="*/ 2147483646 w 172"/>
              <a:gd name="T63" fmla="*/ 2147483646 h 46"/>
              <a:gd name="T64" fmla="*/ 2147483646 w 172"/>
              <a:gd name="T65" fmla="*/ 2147483646 h 46"/>
              <a:gd name="T66" fmla="*/ 2147483646 w 172"/>
              <a:gd name="T67" fmla="*/ 2147483646 h 46"/>
              <a:gd name="T68" fmla="*/ 2147483646 w 172"/>
              <a:gd name="T69" fmla="*/ 0 h 46"/>
              <a:gd name="T70" fmla="*/ 0 w 172"/>
              <a:gd name="T71" fmla="*/ 2147483646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6">
                <a:moveTo>
                  <a:pt x="0" y="4"/>
                </a:moveTo>
                <a:lnTo>
                  <a:pt x="0" y="4"/>
                </a:lnTo>
                <a:lnTo>
                  <a:pt x="11" y="8"/>
                </a:lnTo>
                <a:lnTo>
                  <a:pt x="21" y="11"/>
                </a:lnTo>
                <a:lnTo>
                  <a:pt x="32" y="13"/>
                </a:lnTo>
                <a:lnTo>
                  <a:pt x="42" y="14"/>
                </a:lnTo>
                <a:lnTo>
                  <a:pt x="54" y="16"/>
                </a:lnTo>
                <a:lnTo>
                  <a:pt x="65" y="16"/>
                </a:lnTo>
                <a:lnTo>
                  <a:pt x="76" y="17"/>
                </a:lnTo>
                <a:lnTo>
                  <a:pt x="87" y="18"/>
                </a:lnTo>
                <a:lnTo>
                  <a:pt x="98" y="19"/>
                </a:lnTo>
                <a:lnTo>
                  <a:pt x="108" y="21"/>
                </a:lnTo>
                <a:lnTo>
                  <a:pt x="119" y="23"/>
                </a:lnTo>
                <a:lnTo>
                  <a:pt x="130" y="25"/>
                </a:lnTo>
                <a:lnTo>
                  <a:pt x="140" y="29"/>
                </a:lnTo>
                <a:lnTo>
                  <a:pt x="149" y="33"/>
                </a:lnTo>
                <a:lnTo>
                  <a:pt x="159" y="38"/>
                </a:lnTo>
                <a:lnTo>
                  <a:pt x="168" y="45"/>
                </a:lnTo>
                <a:lnTo>
                  <a:pt x="171" y="42"/>
                </a:lnTo>
                <a:lnTo>
                  <a:pt x="161" y="35"/>
                </a:lnTo>
                <a:lnTo>
                  <a:pt x="151" y="29"/>
                </a:lnTo>
                <a:lnTo>
                  <a:pt x="141" y="25"/>
                </a:lnTo>
                <a:lnTo>
                  <a:pt x="131" y="21"/>
                </a:lnTo>
                <a:lnTo>
                  <a:pt x="120" y="19"/>
                </a:lnTo>
                <a:lnTo>
                  <a:pt x="109" y="17"/>
                </a:lnTo>
                <a:lnTo>
                  <a:pt x="98" y="15"/>
                </a:lnTo>
                <a:lnTo>
                  <a:pt x="87" y="14"/>
                </a:lnTo>
                <a:lnTo>
                  <a:pt x="76" y="13"/>
                </a:lnTo>
                <a:lnTo>
                  <a:pt x="65" y="12"/>
                </a:lnTo>
                <a:lnTo>
                  <a:pt x="54" y="12"/>
                </a:lnTo>
                <a:lnTo>
                  <a:pt x="43" y="11"/>
                </a:lnTo>
                <a:lnTo>
                  <a:pt x="33" y="9"/>
                </a:lnTo>
                <a:lnTo>
                  <a:pt x="22" y="7"/>
                </a:lnTo>
                <a:lnTo>
                  <a:pt x="12" y="4"/>
                </a:lnTo>
                <a:lnTo>
                  <a:pt x="2"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0" name="Freeform 195">
            <a:extLst>
              <a:ext uri="{FF2B5EF4-FFF2-40B4-BE49-F238E27FC236}">
                <a16:creationId xmlns:a16="http://schemas.microsoft.com/office/drawing/2014/main" id="{A5751CBE-E717-16AC-B867-75ACA30C79FE}"/>
              </a:ext>
            </a:extLst>
          </p:cNvPr>
          <p:cNvSpPr>
            <a:spLocks/>
          </p:cNvSpPr>
          <p:nvPr/>
        </p:nvSpPr>
        <p:spPr bwMode="auto">
          <a:xfrm>
            <a:off x="6831013" y="2481263"/>
            <a:ext cx="180975" cy="138112"/>
          </a:xfrm>
          <a:custGeom>
            <a:avLst/>
            <a:gdLst>
              <a:gd name="T0" fmla="*/ 0 w 114"/>
              <a:gd name="T1" fmla="*/ 2147483646 h 87"/>
              <a:gd name="T2" fmla="*/ 0 w 114"/>
              <a:gd name="T3" fmla="*/ 2147483646 h 87"/>
              <a:gd name="T4" fmla="*/ 2147483646 w 114"/>
              <a:gd name="T5" fmla="*/ 2147483646 h 87"/>
              <a:gd name="T6" fmla="*/ 2147483646 w 114"/>
              <a:gd name="T7" fmla="*/ 2147483646 h 87"/>
              <a:gd name="T8" fmla="*/ 2147483646 w 114"/>
              <a:gd name="T9" fmla="*/ 2147483646 h 87"/>
              <a:gd name="T10" fmla="*/ 2147483646 w 114"/>
              <a:gd name="T11" fmla="*/ 2147483646 h 87"/>
              <a:gd name="T12" fmla="*/ 2147483646 w 114"/>
              <a:gd name="T13" fmla="*/ 2147483646 h 87"/>
              <a:gd name="T14" fmla="*/ 2147483646 w 114"/>
              <a:gd name="T15" fmla="*/ 2147483646 h 87"/>
              <a:gd name="T16" fmla="*/ 2147483646 w 114"/>
              <a:gd name="T17" fmla="*/ 2147483646 h 87"/>
              <a:gd name="T18" fmla="*/ 2147483646 w 114"/>
              <a:gd name="T19" fmla="*/ 2147483646 h 87"/>
              <a:gd name="T20" fmla="*/ 2147483646 w 114"/>
              <a:gd name="T21" fmla="*/ 2147483646 h 87"/>
              <a:gd name="T22" fmla="*/ 2147483646 w 114"/>
              <a:gd name="T23" fmla="*/ 2147483646 h 87"/>
              <a:gd name="T24" fmla="*/ 2147483646 w 114"/>
              <a:gd name="T25" fmla="*/ 2147483646 h 87"/>
              <a:gd name="T26" fmla="*/ 2147483646 w 114"/>
              <a:gd name="T27" fmla="*/ 2147483646 h 87"/>
              <a:gd name="T28" fmla="*/ 2147483646 w 114"/>
              <a:gd name="T29" fmla="*/ 2147483646 h 87"/>
              <a:gd name="T30" fmla="*/ 2147483646 w 114"/>
              <a:gd name="T31" fmla="*/ 2147483646 h 87"/>
              <a:gd name="T32" fmla="*/ 2147483646 w 114"/>
              <a:gd name="T33" fmla="*/ 2147483646 h 87"/>
              <a:gd name="T34" fmla="*/ 2147483646 w 114"/>
              <a:gd name="T35" fmla="*/ 2147483646 h 87"/>
              <a:gd name="T36" fmla="*/ 2147483646 w 114"/>
              <a:gd name="T37" fmla="*/ 2147483646 h 87"/>
              <a:gd name="T38" fmla="*/ 2147483646 w 114"/>
              <a:gd name="T39" fmla="*/ 2147483646 h 87"/>
              <a:gd name="T40" fmla="*/ 2147483646 w 114"/>
              <a:gd name="T41" fmla="*/ 2147483646 h 87"/>
              <a:gd name="T42" fmla="*/ 2147483646 w 114"/>
              <a:gd name="T43" fmla="*/ 2147483646 h 87"/>
              <a:gd name="T44" fmla="*/ 2147483646 w 114"/>
              <a:gd name="T45" fmla="*/ 2147483646 h 87"/>
              <a:gd name="T46" fmla="*/ 2147483646 w 114"/>
              <a:gd name="T47" fmla="*/ 2147483646 h 87"/>
              <a:gd name="T48" fmla="*/ 2147483646 w 114"/>
              <a:gd name="T49" fmla="*/ 2147483646 h 87"/>
              <a:gd name="T50" fmla="*/ 2147483646 w 114"/>
              <a:gd name="T51" fmla="*/ 2147483646 h 87"/>
              <a:gd name="T52" fmla="*/ 2147483646 w 114"/>
              <a:gd name="T53" fmla="*/ 2147483646 h 87"/>
              <a:gd name="T54" fmla="*/ 2147483646 w 114"/>
              <a:gd name="T55" fmla="*/ 2147483646 h 87"/>
              <a:gd name="T56" fmla="*/ 2147483646 w 114"/>
              <a:gd name="T57" fmla="*/ 2147483646 h 87"/>
              <a:gd name="T58" fmla="*/ 2147483646 w 114"/>
              <a:gd name="T59" fmla="*/ 2147483646 h 87"/>
              <a:gd name="T60" fmla="*/ 2147483646 w 114"/>
              <a:gd name="T61" fmla="*/ 2147483646 h 87"/>
              <a:gd name="T62" fmla="*/ 2147483646 w 114"/>
              <a:gd name="T63" fmla="*/ 2147483646 h 87"/>
              <a:gd name="T64" fmla="*/ 2147483646 w 114"/>
              <a:gd name="T65" fmla="*/ 2147483646 h 87"/>
              <a:gd name="T66" fmla="*/ 2147483646 w 114"/>
              <a:gd name="T67" fmla="*/ 2147483646 h 87"/>
              <a:gd name="T68" fmla="*/ 2147483646 w 114"/>
              <a:gd name="T69" fmla="*/ 0 h 87"/>
              <a:gd name="T70" fmla="*/ 0 w 114"/>
              <a:gd name="T71" fmla="*/ 214748364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0" y="2"/>
                </a:moveTo>
                <a:lnTo>
                  <a:pt x="0" y="2"/>
                </a:lnTo>
                <a:lnTo>
                  <a:pt x="5" y="10"/>
                </a:lnTo>
                <a:lnTo>
                  <a:pt x="10" y="18"/>
                </a:lnTo>
                <a:lnTo>
                  <a:pt x="15" y="25"/>
                </a:lnTo>
                <a:lnTo>
                  <a:pt x="21" y="32"/>
                </a:lnTo>
                <a:lnTo>
                  <a:pt x="27" y="38"/>
                </a:lnTo>
                <a:lnTo>
                  <a:pt x="34" y="44"/>
                </a:lnTo>
                <a:lnTo>
                  <a:pt x="41" y="49"/>
                </a:lnTo>
                <a:lnTo>
                  <a:pt x="49" y="54"/>
                </a:lnTo>
                <a:lnTo>
                  <a:pt x="57" y="58"/>
                </a:lnTo>
                <a:lnTo>
                  <a:pt x="64" y="63"/>
                </a:lnTo>
                <a:lnTo>
                  <a:pt x="73" y="67"/>
                </a:lnTo>
                <a:lnTo>
                  <a:pt x="80" y="71"/>
                </a:lnTo>
                <a:lnTo>
                  <a:pt x="88" y="75"/>
                </a:lnTo>
                <a:lnTo>
                  <a:pt x="96" y="79"/>
                </a:lnTo>
                <a:lnTo>
                  <a:pt x="104" y="83"/>
                </a:lnTo>
                <a:lnTo>
                  <a:pt x="111" y="86"/>
                </a:lnTo>
                <a:lnTo>
                  <a:pt x="113" y="82"/>
                </a:lnTo>
                <a:lnTo>
                  <a:pt x="106" y="79"/>
                </a:lnTo>
                <a:lnTo>
                  <a:pt x="98" y="75"/>
                </a:lnTo>
                <a:lnTo>
                  <a:pt x="90" y="71"/>
                </a:lnTo>
                <a:lnTo>
                  <a:pt x="82" y="67"/>
                </a:lnTo>
                <a:lnTo>
                  <a:pt x="74" y="64"/>
                </a:lnTo>
                <a:lnTo>
                  <a:pt x="66" y="59"/>
                </a:lnTo>
                <a:lnTo>
                  <a:pt x="59" y="55"/>
                </a:lnTo>
                <a:lnTo>
                  <a:pt x="51" y="51"/>
                </a:lnTo>
                <a:lnTo>
                  <a:pt x="43" y="46"/>
                </a:lnTo>
                <a:lnTo>
                  <a:pt x="36" y="40"/>
                </a:lnTo>
                <a:lnTo>
                  <a:pt x="30" y="35"/>
                </a:lnTo>
                <a:lnTo>
                  <a:pt x="24" y="29"/>
                </a:lnTo>
                <a:lnTo>
                  <a:pt x="18" y="22"/>
                </a:lnTo>
                <a:lnTo>
                  <a:pt x="13" y="16"/>
                </a:lnTo>
                <a:lnTo>
                  <a:pt x="8" y="8"/>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1" name="Freeform 196">
            <a:extLst>
              <a:ext uri="{FF2B5EF4-FFF2-40B4-BE49-F238E27FC236}">
                <a16:creationId xmlns:a16="http://schemas.microsoft.com/office/drawing/2014/main" id="{2EB74707-5C01-9739-6552-98869EA7485C}"/>
              </a:ext>
            </a:extLst>
          </p:cNvPr>
          <p:cNvSpPr>
            <a:spLocks/>
          </p:cNvSpPr>
          <p:nvPr/>
        </p:nvSpPr>
        <p:spPr bwMode="auto">
          <a:xfrm>
            <a:off x="6811963" y="2241550"/>
            <a:ext cx="26987" cy="244475"/>
          </a:xfrm>
          <a:custGeom>
            <a:avLst/>
            <a:gdLst>
              <a:gd name="T0" fmla="*/ 2147483646 w 17"/>
              <a:gd name="T1" fmla="*/ 2147483646 h 154"/>
              <a:gd name="T2" fmla="*/ 2147483646 w 17"/>
              <a:gd name="T3" fmla="*/ 2147483646 h 154"/>
              <a:gd name="T4" fmla="*/ 2147483646 w 17"/>
              <a:gd name="T5" fmla="*/ 2147483646 h 154"/>
              <a:gd name="T6" fmla="*/ 2147483646 w 17"/>
              <a:gd name="T7" fmla="*/ 2147483646 h 154"/>
              <a:gd name="T8" fmla="*/ 2147483646 w 17"/>
              <a:gd name="T9" fmla="*/ 2147483646 h 154"/>
              <a:gd name="T10" fmla="*/ 2147483646 w 17"/>
              <a:gd name="T11" fmla="*/ 2147483646 h 154"/>
              <a:gd name="T12" fmla="*/ 2147483646 w 17"/>
              <a:gd name="T13" fmla="*/ 2147483646 h 154"/>
              <a:gd name="T14" fmla="*/ 2147483646 w 17"/>
              <a:gd name="T15" fmla="*/ 2147483646 h 154"/>
              <a:gd name="T16" fmla="*/ 2147483646 w 17"/>
              <a:gd name="T17" fmla="*/ 2147483646 h 154"/>
              <a:gd name="T18" fmla="*/ 2147483646 w 17"/>
              <a:gd name="T19" fmla="*/ 2147483646 h 154"/>
              <a:gd name="T20" fmla="*/ 0 w 17"/>
              <a:gd name="T21" fmla="*/ 2147483646 h 154"/>
              <a:gd name="T22" fmla="*/ 2147483646 w 17"/>
              <a:gd name="T23" fmla="*/ 2147483646 h 154"/>
              <a:gd name="T24" fmla="*/ 2147483646 w 17"/>
              <a:gd name="T25" fmla="*/ 2147483646 h 154"/>
              <a:gd name="T26" fmla="*/ 2147483646 w 17"/>
              <a:gd name="T27" fmla="*/ 2147483646 h 154"/>
              <a:gd name="T28" fmla="*/ 2147483646 w 17"/>
              <a:gd name="T29" fmla="*/ 2147483646 h 154"/>
              <a:gd name="T30" fmla="*/ 2147483646 w 17"/>
              <a:gd name="T31" fmla="*/ 2147483646 h 154"/>
              <a:gd name="T32" fmla="*/ 2147483646 w 17"/>
              <a:gd name="T33" fmla="*/ 2147483646 h 154"/>
              <a:gd name="T34" fmla="*/ 2147483646 w 17"/>
              <a:gd name="T35" fmla="*/ 2147483646 h 154"/>
              <a:gd name="T36" fmla="*/ 2147483646 w 17"/>
              <a:gd name="T37" fmla="*/ 2147483646 h 154"/>
              <a:gd name="T38" fmla="*/ 2147483646 w 17"/>
              <a:gd name="T39" fmla="*/ 2147483646 h 154"/>
              <a:gd name="T40" fmla="*/ 2147483646 w 17"/>
              <a:gd name="T41" fmla="*/ 2147483646 h 154"/>
              <a:gd name="T42" fmla="*/ 2147483646 w 17"/>
              <a:gd name="T43" fmla="*/ 2147483646 h 154"/>
              <a:gd name="T44" fmla="*/ 2147483646 w 17"/>
              <a:gd name="T45" fmla="*/ 2147483646 h 154"/>
              <a:gd name="T46" fmla="*/ 2147483646 w 17"/>
              <a:gd name="T47" fmla="*/ 2147483646 h 154"/>
              <a:gd name="T48" fmla="*/ 2147483646 w 17"/>
              <a:gd name="T49" fmla="*/ 2147483646 h 154"/>
              <a:gd name="T50" fmla="*/ 2147483646 w 17"/>
              <a:gd name="T51" fmla="*/ 2147483646 h 154"/>
              <a:gd name="T52" fmla="*/ 2147483646 w 17"/>
              <a:gd name="T53" fmla="*/ 2147483646 h 154"/>
              <a:gd name="T54" fmla="*/ 2147483646 w 17"/>
              <a:gd name="T55" fmla="*/ 2147483646 h 154"/>
              <a:gd name="T56" fmla="*/ 2147483646 w 17"/>
              <a:gd name="T57" fmla="*/ 2147483646 h 154"/>
              <a:gd name="T58" fmla="*/ 2147483646 w 17"/>
              <a:gd name="T59" fmla="*/ 2147483646 h 154"/>
              <a:gd name="T60" fmla="*/ 2147483646 w 17"/>
              <a:gd name="T61" fmla="*/ 2147483646 h 154"/>
              <a:gd name="T62" fmla="*/ 2147483646 w 17"/>
              <a:gd name="T63" fmla="*/ 2147483646 h 154"/>
              <a:gd name="T64" fmla="*/ 2147483646 w 17"/>
              <a:gd name="T65" fmla="*/ 2147483646 h 154"/>
              <a:gd name="T66" fmla="*/ 2147483646 w 17"/>
              <a:gd name="T67" fmla="*/ 2147483646 h 154"/>
              <a:gd name="T68" fmla="*/ 2147483646 w 17"/>
              <a:gd name="T69" fmla="*/ 2147483646 h 154"/>
              <a:gd name="T70" fmla="*/ 2147483646 w 17"/>
              <a:gd name="T71" fmla="*/ 0 h 154"/>
              <a:gd name="T72" fmla="*/ 2147483646 w 17"/>
              <a:gd name="T73" fmla="*/ 2147483646 h 154"/>
              <a:gd name="T74" fmla="*/ 2147483646 w 17"/>
              <a:gd name="T75" fmla="*/ 0 h 154"/>
              <a:gd name="T76" fmla="*/ 2147483646 w 17"/>
              <a:gd name="T77" fmla="*/ 0 h 154"/>
              <a:gd name="T78" fmla="*/ 2147483646 w 17"/>
              <a:gd name="T79" fmla="*/ 2147483646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 h="154">
                <a:moveTo>
                  <a:pt x="9" y="3"/>
                </a:moveTo>
                <a:lnTo>
                  <a:pt x="7" y="2"/>
                </a:lnTo>
                <a:lnTo>
                  <a:pt x="6" y="11"/>
                </a:lnTo>
                <a:lnTo>
                  <a:pt x="6" y="20"/>
                </a:lnTo>
                <a:lnTo>
                  <a:pt x="5" y="30"/>
                </a:lnTo>
                <a:lnTo>
                  <a:pt x="4" y="40"/>
                </a:lnTo>
                <a:lnTo>
                  <a:pt x="3" y="49"/>
                </a:lnTo>
                <a:lnTo>
                  <a:pt x="2" y="59"/>
                </a:lnTo>
                <a:lnTo>
                  <a:pt x="2" y="68"/>
                </a:lnTo>
                <a:lnTo>
                  <a:pt x="1" y="78"/>
                </a:lnTo>
                <a:lnTo>
                  <a:pt x="0" y="88"/>
                </a:lnTo>
                <a:lnTo>
                  <a:pt x="1" y="97"/>
                </a:lnTo>
                <a:lnTo>
                  <a:pt x="2" y="106"/>
                </a:lnTo>
                <a:lnTo>
                  <a:pt x="2" y="116"/>
                </a:lnTo>
                <a:lnTo>
                  <a:pt x="4" y="125"/>
                </a:lnTo>
                <a:lnTo>
                  <a:pt x="6" y="134"/>
                </a:lnTo>
                <a:lnTo>
                  <a:pt x="9" y="143"/>
                </a:lnTo>
                <a:lnTo>
                  <a:pt x="12" y="153"/>
                </a:lnTo>
                <a:lnTo>
                  <a:pt x="16" y="151"/>
                </a:lnTo>
                <a:lnTo>
                  <a:pt x="12" y="142"/>
                </a:lnTo>
                <a:lnTo>
                  <a:pt x="10" y="133"/>
                </a:lnTo>
                <a:lnTo>
                  <a:pt x="8" y="124"/>
                </a:lnTo>
                <a:lnTo>
                  <a:pt x="6" y="115"/>
                </a:lnTo>
                <a:lnTo>
                  <a:pt x="5" y="106"/>
                </a:lnTo>
                <a:lnTo>
                  <a:pt x="5" y="97"/>
                </a:lnTo>
                <a:lnTo>
                  <a:pt x="4" y="88"/>
                </a:lnTo>
                <a:lnTo>
                  <a:pt x="5" y="78"/>
                </a:lnTo>
                <a:lnTo>
                  <a:pt x="5" y="68"/>
                </a:lnTo>
                <a:lnTo>
                  <a:pt x="6" y="59"/>
                </a:lnTo>
                <a:lnTo>
                  <a:pt x="7" y="49"/>
                </a:lnTo>
                <a:lnTo>
                  <a:pt x="8" y="40"/>
                </a:lnTo>
                <a:lnTo>
                  <a:pt x="9" y="30"/>
                </a:lnTo>
                <a:lnTo>
                  <a:pt x="10" y="20"/>
                </a:lnTo>
                <a:lnTo>
                  <a:pt x="10" y="11"/>
                </a:lnTo>
                <a:lnTo>
                  <a:pt x="10" y="2"/>
                </a:lnTo>
                <a:lnTo>
                  <a:pt x="9" y="0"/>
                </a:lnTo>
                <a:lnTo>
                  <a:pt x="10" y="2"/>
                </a:lnTo>
                <a:lnTo>
                  <a:pt x="10" y="0"/>
                </a:lnTo>
                <a:lnTo>
                  <a:pt x="9" y="0"/>
                </a:lnTo>
                <a:lnTo>
                  <a:pt x="9"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2" name="Freeform 197">
            <a:extLst>
              <a:ext uri="{FF2B5EF4-FFF2-40B4-BE49-F238E27FC236}">
                <a16:creationId xmlns:a16="http://schemas.microsoft.com/office/drawing/2014/main" id="{DA7A6025-F400-7E63-90E4-CEF7F9751ADC}"/>
              </a:ext>
            </a:extLst>
          </p:cNvPr>
          <p:cNvSpPr>
            <a:spLocks/>
          </p:cNvSpPr>
          <p:nvPr/>
        </p:nvSpPr>
        <p:spPr bwMode="auto">
          <a:xfrm>
            <a:off x="6415088" y="2241550"/>
            <a:ext cx="412750" cy="26988"/>
          </a:xfrm>
          <a:custGeom>
            <a:avLst/>
            <a:gdLst>
              <a:gd name="T0" fmla="*/ 2147483646 w 260"/>
              <a:gd name="T1" fmla="*/ 2147483646 h 17"/>
              <a:gd name="T2" fmla="*/ 2147483646 w 260"/>
              <a:gd name="T3" fmla="*/ 2147483646 h 17"/>
              <a:gd name="T4" fmla="*/ 2147483646 w 260"/>
              <a:gd name="T5" fmla="*/ 2147483646 h 17"/>
              <a:gd name="T6" fmla="*/ 2147483646 w 260"/>
              <a:gd name="T7" fmla="*/ 0 h 17"/>
              <a:gd name="T8" fmla="*/ 2147483646 w 260"/>
              <a:gd name="T9" fmla="*/ 2147483646 h 17"/>
              <a:gd name="T10" fmla="*/ 0 w 260"/>
              <a:gd name="T11" fmla="*/ 2147483646 h 17"/>
              <a:gd name="T12" fmla="*/ 2147483646 w 260"/>
              <a:gd name="T13" fmla="*/ 2147483646 h 17"/>
              <a:gd name="T14" fmla="*/ 0 w 260"/>
              <a:gd name="T15" fmla="*/ 2147483646 h 17"/>
              <a:gd name="T16" fmla="*/ 0 w 260"/>
              <a:gd name="T17" fmla="*/ 2147483646 h 17"/>
              <a:gd name="T18" fmla="*/ 2147483646 w 260"/>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0" h="17">
                <a:moveTo>
                  <a:pt x="4" y="13"/>
                </a:moveTo>
                <a:lnTo>
                  <a:pt x="2" y="16"/>
                </a:lnTo>
                <a:lnTo>
                  <a:pt x="259" y="4"/>
                </a:lnTo>
                <a:lnTo>
                  <a:pt x="259" y="0"/>
                </a:lnTo>
                <a:lnTo>
                  <a:pt x="2" y="10"/>
                </a:lnTo>
                <a:lnTo>
                  <a:pt x="0" y="13"/>
                </a:lnTo>
                <a:lnTo>
                  <a:pt x="2" y="10"/>
                </a:lnTo>
                <a:lnTo>
                  <a:pt x="0" y="10"/>
                </a:lnTo>
                <a:lnTo>
                  <a:pt x="0" y="13"/>
                </a:lnTo>
                <a:lnTo>
                  <a:pt x="4" y="1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3" name="Freeform 198">
            <a:extLst>
              <a:ext uri="{FF2B5EF4-FFF2-40B4-BE49-F238E27FC236}">
                <a16:creationId xmlns:a16="http://schemas.microsoft.com/office/drawing/2014/main" id="{E514AB0E-AEC4-4669-1DB6-237DAD99663D}"/>
              </a:ext>
            </a:extLst>
          </p:cNvPr>
          <p:cNvSpPr>
            <a:spLocks/>
          </p:cNvSpPr>
          <p:nvPr/>
        </p:nvSpPr>
        <p:spPr bwMode="auto">
          <a:xfrm>
            <a:off x="6415088" y="2257425"/>
            <a:ext cx="26987" cy="241300"/>
          </a:xfrm>
          <a:custGeom>
            <a:avLst/>
            <a:gdLst>
              <a:gd name="T0" fmla="*/ 2147483646 w 17"/>
              <a:gd name="T1" fmla="*/ 2147483646 h 152"/>
              <a:gd name="T2" fmla="*/ 2147483646 w 17"/>
              <a:gd name="T3" fmla="*/ 2147483646 h 152"/>
              <a:gd name="T4" fmla="*/ 2147483646 w 17"/>
              <a:gd name="T5" fmla="*/ 2147483646 h 152"/>
              <a:gd name="T6" fmla="*/ 2147483646 w 17"/>
              <a:gd name="T7" fmla="*/ 2147483646 h 152"/>
              <a:gd name="T8" fmla="*/ 2147483646 w 17"/>
              <a:gd name="T9" fmla="*/ 2147483646 h 152"/>
              <a:gd name="T10" fmla="*/ 2147483646 w 17"/>
              <a:gd name="T11" fmla="*/ 2147483646 h 152"/>
              <a:gd name="T12" fmla="*/ 2147483646 w 17"/>
              <a:gd name="T13" fmla="*/ 2147483646 h 152"/>
              <a:gd name="T14" fmla="*/ 2147483646 w 17"/>
              <a:gd name="T15" fmla="*/ 2147483646 h 152"/>
              <a:gd name="T16" fmla="*/ 2147483646 w 17"/>
              <a:gd name="T17" fmla="*/ 2147483646 h 152"/>
              <a:gd name="T18" fmla="*/ 2147483646 w 17"/>
              <a:gd name="T19" fmla="*/ 2147483646 h 152"/>
              <a:gd name="T20" fmla="*/ 2147483646 w 17"/>
              <a:gd name="T21" fmla="*/ 2147483646 h 152"/>
              <a:gd name="T22" fmla="*/ 2147483646 w 17"/>
              <a:gd name="T23" fmla="*/ 2147483646 h 152"/>
              <a:gd name="T24" fmla="*/ 2147483646 w 17"/>
              <a:gd name="T25" fmla="*/ 2147483646 h 152"/>
              <a:gd name="T26" fmla="*/ 2147483646 w 17"/>
              <a:gd name="T27" fmla="*/ 2147483646 h 152"/>
              <a:gd name="T28" fmla="*/ 2147483646 w 17"/>
              <a:gd name="T29" fmla="*/ 2147483646 h 152"/>
              <a:gd name="T30" fmla="*/ 2147483646 w 17"/>
              <a:gd name="T31" fmla="*/ 2147483646 h 152"/>
              <a:gd name="T32" fmla="*/ 2147483646 w 17"/>
              <a:gd name="T33" fmla="*/ 2147483646 h 152"/>
              <a:gd name="T34" fmla="*/ 2147483646 w 17"/>
              <a:gd name="T35" fmla="*/ 0 h 152"/>
              <a:gd name="T36" fmla="*/ 0 w 17"/>
              <a:gd name="T37" fmla="*/ 0 h 152"/>
              <a:gd name="T38" fmla="*/ 0 w 17"/>
              <a:gd name="T39" fmla="*/ 2147483646 h 152"/>
              <a:gd name="T40" fmla="*/ 2147483646 w 17"/>
              <a:gd name="T41" fmla="*/ 2147483646 h 152"/>
              <a:gd name="T42" fmla="*/ 2147483646 w 17"/>
              <a:gd name="T43" fmla="*/ 2147483646 h 152"/>
              <a:gd name="T44" fmla="*/ 2147483646 w 17"/>
              <a:gd name="T45" fmla="*/ 2147483646 h 152"/>
              <a:gd name="T46" fmla="*/ 2147483646 w 17"/>
              <a:gd name="T47" fmla="*/ 2147483646 h 152"/>
              <a:gd name="T48" fmla="*/ 2147483646 w 17"/>
              <a:gd name="T49" fmla="*/ 2147483646 h 152"/>
              <a:gd name="T50" fmla="*/ 2147483646 w 17"/>
              <a:gd name="T51" fmla="*/ 2147483646 h 152"/>
              <a:gd name="T52" fmla="*/ 2147483646 w 17"/>
              <a:gd name="T53" fmla="*/ 2147483646 h 152"/>
              <a:gd name="T54" fmla="*/ 2147483646 w 17"/>
              <a:gd name="T55" fmla="*/ 2147483646 h 152"/>
              <a:gd name="T56" fmla="*/ 2147483646 w 17"/>
              <a:gd name="T57" fmla="*/ 2147483646 h 152"/>
              <a:gd name="T58" fmla="*/ 2147483646 w 17"/>
              <a:gd name="T59" fmla="*/ 2147483646 h 152"/>
              <a:gd name="T60" fmla="*/ 2147483646 w 17"/>
              <a:gd name="T61" fmla="*/ 2147483646 h 152"/>
              <a:gd name="T62" fmla="*/ 2147483646 w 17"/>
              <a:gd name="T63" fmla="*/ 2147483646 h 152"/>
              <a:gd name="T64" fmla="*/ 2147483646 w 17"/>
              <a:gd name="T65" fmla="*/ 2147483646 h 152"/>
              <a:gd name="T66" fmla="*/ 2147483646 w 17"/>
              <a:gd name="T67" fmla="*/ 2147483646 h 152"/>
              <a:gd name="T68" fmla="*/ 0 w 17"/>
              <a:gd name="T69" fmla="*/ 2147483646 h 152"/>
              <a:gd name="T70" fmla="*/ 2147483646 w 17"/>
              <a:gd name="T71" fmla="*/ 2147483646 h 1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52">
                <a:moveTo>
                  <a:pt x="4" y="151"/>
                </a:moveTo>
                <a:lnTo>
                  <a:pt x="4" y="151"/>
                </a:lnTo>
                <a:lnTo>
                  <a:pt x="8" y="142"/>
                </a:lnTo>
                <a:lnTo>
                  <a:pt x="11" y="133"/>
                </a:lnTo>
                <a:lnTo>
                  <a:pt x="13" y="124"/>
                </a:lnTo>
                <a:lnTo>
                  <a:pt x="14" y="114"/>
                </a:lnTo>
                <a:lnTo>
                  <a:pt x="16" y="105"/>
                </a:lnTo>
                <a:lnTo>
                  <a:pt x="16" y="95"/>
                </a:lnTo>
                <a:lnTo>
                  <a:pt x="14" y="86"/>
                </a:lnTo>
                <a:lnTo>
                  <a:pt x="13" y="76"/>
                </a:lnTo>
                <a:lnTo>
                  <a:pt x="12" y="67"/>
                </a:lnTo>
                <a:lnTo>
                  <a:pt x="11" y="58"/>
                </a:lnTo>
                <a:lnTo>
                  <a:pt x="10" y="48"/>
                </a:lnTo>
                <a:lnTo>
                  <a:pt x="8" y="38"/>
                </a:lnTo>
                <a:lnTo>
                  <a:pt x="6" y="29"/>
                </a:lnTo>
                <a:lnTo>
                  <a:pt x="5" y="19"/>
                </a:lnTo>
                <a:lnTo>
                  <a:pt x="4" y="10"/>
                </a:lnTo>
                <a:lnTo>
                  <a:pt x="4" y="0"/>
                </a:lnTo>
                <a:lnTo>
                  <a:pt x="0" y="0"/>
                </a:lnTo>
                <a:lnTo>
                  <a:pt x="0" y="10"/>
                </a:lnTo>
                <a:lnTo>
                  <a:pt x="1" y="19"/>
                </a:lnTo>
                <a:lnTo>
                  <a:pt x="2" y="29"/>
                </a:lnTo>
                <a:lnTo>
                  <a:pt x="4" y="39"/>
                </a:lnTo>
                <a:lnTo>
                  <a:pt x="5" y="48"/>
                </a:lnTo>
                <a:lnTo>
                  <a:pt x="6" y="58"/>
                </a:lnTo>
                <a:lnTo>
                  <a:pt x="8" y="67"/>
                </a:lnTo>
                <a:lnTo>
                  <a:pt x="10" y="76"/>
                </a:lnTo>
                <a:lnTo>
                  <a:pt x="10" y="86"/>
                </a:lnTo>
                <a:lnTo>
                  <a:pt x="11" y="95"/>
                </a:lnTo>
                <a:lnTo>
                  <a:pt x="11" y="105"/>
                </a:lnTo>
                <a:lnTo>
                  <a:pt x="10" y="114"/>
                </a:lnTo>
                <a:lnTo>
                  <a:pt x="9" y="123"/>
                </a:lnTo>
                <a:lnTo>
                  <a:pt x="6" y="132"/>
                </a:lnTo>
                <a:lnTo>
                  <a:pt x="4" y="141"/>
                </a:lnTo>
                <a:lnTo>
                  <a:pt x="0" y="149"/>
                </a:lnTo>
                <a:lnTo>
                  <a:pt x="4" y="15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4" name="Freeform 199">
            <a:extLst>
              <a:ext uri="{FF2B5EF4-FFF2-40B4-BE49-F238E27FC236}">
                <a16:creationId xmlns:a16="http://schemas.microsoft.com/office/drawing/2014/main" id="{ADD347D7-51FA-4634-772C-275F650BA50D}"/>
              </a:ext>
            </a:extLst>
          </p:cNvPr>
          <p:cNvSpPr>
            <a:spLocks/>
          </p:cNvSpPr>
          <p:nvPr/>
        </p:nvSpPr>
        <p:spPr bwMode="auto">
          <a:xfrm>
            <a:off x="6242050" y="2493963"/>
            <a:ext cx="180975" cy="138112"/>
          </a:xfrm>
          <a:custGeom>
            <a:avLst/>
            <a:gdLst>
              <a:gd name="T0" fmla="*/ 2147483646 w 114"/>
              <a:gd name="T1" fmla="*/ 2147483646 h 87"/>
              <a:gd name="T2" fmla="*/ 2147483646 w 114"/>
              <a:gd name="T3" fmla="*/ 2147483646 h 87"/>
              <a:gd name="T4" fmla="*/ 2147483646 w 114"/>
              <a:gd name="T5" fmla="*/ 2147483646 h 87"/>
              <a:gd name="T6" fmla="*/ 2147483646 w 114"/>
              <a:gd name="T7" fmla="*/ 2147483646 h 87"/>
              <a:gd name="T8" fmla="*/ 2147483646 w 114"/>
              <a:gd name="T9" fmla="*/ 2147483646 h 87"/>
              <a:gd name="T10" fmla="*/ 2147483646 w 114"/>
              <a:gd name="T11" fmla="*/ 2147483646 h 87"/>
              <a:gd name="T12" fmla="*/ 2147483646 w 114"/>
              <a:gd name="T13" fmla="*/ 2147483646 h 87"/>
              <a:gd name="T14" fmla="*/ 2147483646 w 114"/>
              <a:gd name="T15" fmla="*/ 2147483646 h 87"/>
              <a:gd name="T16" fmla="*/ 2147483646 w 114"/>
              <a:gd name="T17" fmla="*/ 2147483646 h 87"/>
              <a:gd name="T18" fmla="*/ 2147483646 w 114"/>
              <a:gd name="T19" fmla="*/ 2147483646 h 87"/>
              <a:gd name="T20" fmla="*/ 2147483646 w 114"/>
              <a:gd name="T21" fmla="*/ 2147483646 h 87"/>
              <a:gd name="T22" fmla="*/ 2147483646 w 114"/>
              <a:gd name="T23" fmla="*/ 2147483646 h 87"/>
              <a:gd name="T24" fmla="*/ 2147483646 w 114"/>
              <a:gd name="T25" fmla="*/ 2147483646 h 87"/>
              <a:gd name="T26" fmla="*/ 2147483646 w 114"/>
              <a:gd name="T27" fmla="*/ 2147483646 h 87"/>
              <a:gd name="T28" fmla="*/ 2147483646 w 114"/>
              <a:gd name="T29" fmla="*/ 2147483646 h 87"/>
              <a:gd name="T30" fmla="*/ 2147483646 w 114"/>
              <a:gd name="T31" fmla="*/ 2147483646 h 87"/>
              <a:gd name="T32" fmla="*/ 2147483646 w 114"/>
              <a:gd name="T33" fmla="*/ 2147483646 h 87"/>
              <a:gd name="T34" fmla="*/ 2147483646 w 114"/>
              <a:gd name="T35" fmla="*/ 2147483646 h 87"/>
              <a:gd name="T36" fmla="*/ 2147483646 w 114"/>
              <a:gd name="T37" fmla="*/ 0 h 87"/>
              <a:gd name="T38" fmla="*/ 2147483646 w 114"/>
              <a:gd name="T39" fmla="*/ 2147483646 h 87"/>
              <a:gd name="T40" fmla="*/ 2147483646 w 114"/>
              <a:gd name="T41" fmla="*/ 2147483646 h 87"/>
              <a:gd name="T42" fmla="*/ 2147483646 w 114"/>
              <a:gd name="T43" fmla="*/ 2147483646 h 87"/>
              <a:gd name="T44" fmla="*/ 2147483646 w 114"/>
              <a:gd name="T45" fmla="*/ 2147483646 h 87"/>
              <a:gd name="T46" fmla="*/ 2147483646 w 114"/>
              <a:gd name="T47" fmla="*/ 2147483646 h 87"/>
              <a:gd name="T48" fmla="*/ 2147483646 w 114"/>
              <a:gd name="T49" fmla="*/ 2147483646 h 87"/>
              <a:gd name="T50" fmla="*/ 2147483646 w 114"/>
              <a:gd name="T51" fmla="*/ 2147483646 h 87"/>
              <a:gd name="T52" fmla="*/ 2147483646 w 114"/>
              <a:gd name="T53" fmla="*/ 2147483646 h 87"/>
              <a:gd name="T54" fmla="*/ 2147483646 w 114"/>
              <a:gd name="T55" fmla="*/ 2147483646 h 87"/>
              <a:gd name="T56" fmla="*/ 2147483646 w 114"/>
              <a:gd name="T57" fmla="*/ 2147483646 h 87"/>
              <a:gd name="T58" fmla="*/ 2147483646 w 114"/>
              <a:gd name="T59" fmla="*/ 2147483646 h 87"/>
              <a:gd name="T60" fmla="*/ 2147483646 w 114"/>
              <a:gd name="T61" fmla="*/ 2147483646 h 87"/>
              <a:gd name="T62" fmla="*/ 2147483646 w 114"/>
              <a:gd name="T63" fmla="*/ 2147483646 h 87"/>
              <a:gd name="T64" fmla="*/ 2147483646 w 114"/>
              <a:gd name="T65" fmla="*/ 2147483646 h 87"/>
              <a:gd name="T66" fmla="*/ 2147483646 w 114"/>
              <a:gd name="T67" fmla="*/ 2147483646 h 87"/>
              <a:gd name="T68" fmla="*/ 0 w 114"/>
              <a:gd name="T69" fmla="*/ 2147483646 h 87"/>
              <a:gd name="T70" fmla="*/ 2147483646 w 114"/>
              <a:gd name="T71" fmla="*/ 214748364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1" y="86"/>
                </a:moveTo>
                <a:lnTo>
                  <a:pt x="1" y="86"/>
                </a:lnTo>
                <a:lnTo>
                  <a:pt x="9" y="83"/>
                </a:lnTo>
                <a:lnTo>
                  <a:pt x="17" y="80"/>
                </a:lnTo>
                <a:lnTo>
                  <a:pt x="25" y="76"/>
                </a:lnTo>
                <a:lnTo>
                  <a:pt x="33" y="72"/>
                </a:lnTo>
                <a:lnTo>
                  <a:pt x="40" y="68"/>
                </a:lnTo>
                <a:lnTo>
                  <a:pt x="49" y="64"/>
                </a:lnTo>
                <a:lnTo>
                  <a:pt x="56" y="59"/>
                </a:lnTo>
                <a:lnTo>
                  <a:pt x="64" y="54"/>
                </a:lnTo>
                <a:lnTo>
                  <a:pt x="72" y="49"/>
                </a:lnTo>
                <a:lnTo>
                  <a:pt x="79" y="44"/>
                </a:lnTo>
                <a:lnTo>
                  <a:pt x="86" y="38"/>
                </a:lnTo>
                <a:lnTo>
                  <a:pt x="92" y="32"/>
                </a:lnTo>
                <a:lnTo>
                  <a:pt x="98" y="25"/>
                </a:lnTo>
                <a:lnTo>
                  <a:pt x="103" y="18"/>
                </a:lnTo>
                <a:lnTo>
                  <a:pt x="108" y="10"/>
                </a:lnTo>
                <a:lnTo>
                  <a:pt x="113" y="2"/>
                </a:lnTo>
                <a:lnTo>
                  <a:pt x="109" y="0"/>
                </a:lnTo>
                <a:lnTo>
                  <a:pt x="105" y="9"/>
                </a:lnTo>
                <a:lnTo>
                  <a:pt x="100" y="16"/>
                </a:lnTo>
                <a:lnTo>
                  <a:pt x="95" y="22"/>
                </a:lnTo>
                <a:lnTo>
                  <a:pt x="89" y="29"/>
                </a:lnTo>
                <a:lnTo>
                  <a:pt x="83" y="36"/>
                </a:lnTo>
                <a:lnTo>
                  <a:pt x="77" y="41"/>
                </a:lnTo>
                <a:lnTo>
                  <a:pt x="70" y="46"/>
                </a:lnTo>
                <a:lnTo>
                  <a:pt x="62" y="51"/>
                </a:lnTo>
                <a:lnTo>
                  <a:pt x="54" y="56"/>
                </a:lnTo>
                <a:lnTo>
                  <a:pt x="47" y="60"/>
                </a:lnTo>
                <a:lnTo>
                  <a:pt x="39" y="64"/>
                </a:lnTo>
                <a:lnTo>
                  <a:pt x="31" y="68"/>
                </a:lnTo>
                <a:lnTo>
                  <a:pt x="23" y="72"/>
                </a:lnTo>
                <a:lnTo>
                  <a:pt x="15" y="76"/>
                </a:lnTo>
                <a:lnTo>
                  <a:pt x="7" y="80"/>
                </a:lnTo>
                <a:lnTo>
                  <a:pt x="0" y="83"/>
                </a:lnTo>
                <a:lnTo>
                  <a:pt x="1" y="8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5" name="Freeform 200">
            <a:extLst>
              <a:ext uri="{FF2B5EF4-FFF2-40B4-BE49-F238E27FC236}">
                <a16:creationId xmlns:a16="http://schemas.microsoft.com/office/drawing/2014/main" id="{81A27DF0-34D8-2AF8-FBD3-6CDD1E9C36A1}"/>
              </a:ext>
            </a:extLst>
          </p:cNvPr>
          <p:cNvSpPr>
            <a:spLocks/>
          </p:cNvSpPr>
          <p:nvPr/>
        </p:nvSpPr>
        <p:spPr bwMode="auto">
          <a:xfrm>
            <a:off x="5972175" y="2625725"/>
            <a:ext cx="273050" cy="74613"/>
          </a:xfrm>
          <a:custGeom>
            <a:avLst/>
            <a:gdLst>
              <a:gd name="T0" fmla="*/ 2147483646 w 172"/>
              <a:gd name="T1" fmla="*/ 2147483646 h 47"/>
              <a:gd name="T2" fmla="*/ 2147483646 w 172"/>
              <a:gd name="T3" fmla="*/ 2147483646 h 47"/>
              <a:gd name="T4" fmla="*/ 2147483646 w 172"/>
              <a:gd name="T5" fmla="*/ 2147483646 h 47"/>
              <a:gd name="T6" fmla="*/ 2147483646 w 172"/>
              <a:gd name="T7" fmla="*/ 2147483646 h 47"/>
              <a:gd name="T8" fmla="*/ 2147483646 w 172"/>
              <a:gd name="T9" fmla="*/ 2147483646 h 47"/>
              <a:gd name="T10" fmla="*/ 2147483646 w 172"/>
              <a:gd name="T11" fmla="*/ 2147483646 h 47"/>
              <a:gd name="T12" fmla="*/ 2147483646 w 172"/>
              <a:gd name="T13" fmla="*/ 2147483646 h 47"/>
              <a:gd name="T14" fmla="*/ 2147483646 w 172"/>
              <a:gd name="T15" fmla="*/ 2147483646 h 47"/>
              <a:gd name="T16" fmla="*/ 2147483646 w 172"/>
              <a:gd name="T17" fmla="*/ 2147483646 h 47"/>
              <a:gd name="T18" fmla="*/ 2147483646 w 172"/>
              <a:gd name="T19" fmla="*/ 2147483646 h 47"/>
              <a:gd name="T20" fmla="*/ 2147483646 w 172"/>
              <a:gd name="T21" fmla="*/ 2147483646 h 47"/>
              <a:gd name="T22" fmla="*/ 2147483646 w 172"/>
              <a:gd name="T23" fmla="*/ 2147483646 h 47"/>
              <a:gd name="T24" fmla="*/ 2147483646 w 172"/>
              <a:gd name="T25" fmla="*/ 2147483646 h 47"/>
              <a:gd name="T26" fmla="*/ 2147483646 w 172"/>
              <a:gd name="T27" fmla="*/ 2147483646 h 47"/>
              <a:gd name="T28" fmla="*/ 2147483646 w 172"/>
              <a:gd name="T29" fmla="*/ 2147483646 h 47"/>
              <a:gd name="T30" fmla="*/ 2147483646 w 172"/>
              <a:gd name="T31" fmla="*/ 2147483646 h 47"/>
              <a:gd name="T32" fmla="*/ 2147483646 w 172"/>
              <a:gd name="T33" fmla="*/ 2147483646 h 47"/>
              <a:gd name="T34" fmla="*/ 2147483646 w 172"/>
              <a:gd name="T35" fmla="*/ 2147483646 h 47"/>
              <a:gd name="T36" fmla="*/ 2147483646 w 172"/>
              <a:gd name="T37" fmla="*/ 0 h 47"/>
              <a:gd name="T38" fmla="*/ 2147483646 w 172"/>
              <a:gd name="T39" fmla="*/ 2147483646 h 47"/>
              <a:gd name="T40" fmla="*/ 2147483646 w 172"/>
              <a:gd name="T41" fmla="*/ 2147483646 h 47"/>
              <a:gd name="T42" fmla="*/ 2147483646 w 172"/>
              <a:gd name="T43" fmla="*/ 2147483646 h 47"/>
              <a:gd name="T44" fmla="*/ 2147483646 w 172"/>
              <a:gd name="T45" fmla="*/ 2147483646 h 47"/>
              <a:gd name="T46" fmla="*/ 2147483646 w 172"/>
              <a:gd name="T47" fmla="*/ 2147483646 h 47"/>
              <a:gd name="T48" fmla="*/ 2147483646 w 172"/>
              <a:gd name="T49" fmla="*/ 2147483646 h 47"/>
              <a:gd name="T50" fmla="*/ 2147483646 w 172"/>
              <a:gd name="T51" fmla="*/ 2147483646 h 47"/>
              <a:gd name="T52" fmla="*/ 2147483646 w 172"/>
              <a:gd name="T53" fmla="*/ 2147483646 h 47"/>
              <a:gd name="T54" fmla="*/ 2147483646 w 172"/>
              <a:gd name="T55" fmla="*/ 2147483646 h 47"/>
              <a:gd name="T56" fmla="*/ 2147483646 w 172"/>
              <a:gd name="T57" fmla="*/ 2147483646 h 47"/>
              <a:gd name="T58" fmla="*/ 2147483646 w 172"/>
              <a:gd name="T59" fmla="*/ 2147483646 h 47"/>
              <a:gd name="T60" fmla="*/ 2147483646 w 172"/>
              <a:gd name="T61" fmla="*/ 2147483646 h 47"/>
              <a:gd name="T62" fmla="*/ 2147483646 w 172"/>
              <a:gd name="T63" fmla="*/ 2147483646 h 47"/>
              <a:gd name="T64" fmla="*/ 2147483646 w 172"/>
              <a:gd name="T65" fmla="*/ 2147483646 h 47"/>
              <a:gd name="T66" fmla="*/ 2147483646 w 172"/>
              <a:gd name="T67" fmla="*/ 2147483646 h 47"/>
              <a:gd name="T68" fmla="*/ 0 w 172"/>
              <a:gd name="T69" fmla="*/ 2147483646 h 47"/>
              <a:gd name="T70" fmla="*/ 2147483646 w 172"/>
              <a:gd name="T71" fmla="*/ 2147483646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7">
                <a:moveTo>
                  <a:pt x="3" y="46"/>
                </a:moveTo>
                <a:lnTo>
                  <a:pt x="3" y="46"/>
                </a:lnTo>
                <a:lnTo>
                  <a:pt x="12" y="39"/>
                </a:lnTo>
                <a:lnTo>
                  <a:pt x="21" y="34"/>
                </a:lnTo>
                <a:lnTo>
                  <a:pt x="31" y="29"/>
                </a:lnTo>
                <a:lnTo>
                  <a:pt x="41" y="25"/>
                </a:lnTo>
                <a:lnTo>
                  <a:pt x="53" y="22"/>
                </a:lnTo>
                <a:lnTo>
                  <a:pt x="63" y="21"/>
                </a:lnTo>
                <a:lnTo>
                  <a:pt x="73" y="19"/>
                </a:lnTo>
                <a:lnTo>
                  <a:pt x="85" y="18"/>
                </a:lnTo>
                <a:lnTo>
                  <a:pt x="96" y="17"/>
                </a:lnTo>
                <a:lnTo>
                  <a:pt x="107" y="16"/>
                </a:lnTo>
                <a:lnTo>
                  <a:pt x="119" y="15"/>
                </a:lnTo>
                <a:lnTo>
                  <a:pt x="129" y="14"/>
                </a:lnTo>
                <a:lnTo>
                  <a:pt x="141" y="12"/>
                </a:lnTo>
                <a:lnTo>
                  <a:pt x="151" y="10"/>
                </a:lnTo>
                <a:lnTo>
                  <a:pt x="161" y="7"/>
                </a:lnTo>
                <a:lnTo>
                  <a:pt x="171" y="3"/>
                </a:lnTo>
                <a:lnTo>
                  <a:pt x="170" y="0"/>
                </a:lnTo>
                <a:lnTo>
                  <a:pt x="160" y="3"/>
                </a:lnTo>
                <a:lnTo>
                  <a:pt x="150" y="6"/>
                </a:lnTo>
                <a:lnTo>
                  <a:pt x="139" y="9"/>
                </a:lnTo>
                <a:lnTo>
                  <a:pt x="129" y="10"/>
                </a:lnTo>
                <a:lnTo>
                  <a:pt x="119" y="12"/>
                </a:lnTo>
                <a:lnTo>
                  <a:pt x="107" y="12"/>
                </a:lnTo>
                <a:lnTo>
                  <a:pt x="96" y="13"/>
                </a:lnTo>
                <a:lnTo>
                  <a:pt x="85" y="14"/>
                </a:lnTo>
                <a:lnTo>
                  <a:pt x="73" y="15"/>
                </a:lnTo>
                <a:lnTo>
                  <a:pt x="62" y="17"/>
                </a:lnTo>
                <a:lnTo>
                  <a:pt x="52" y="19"/>
                </a:lnTo>
                <a:lnTo>
                  <a:pt x="41" y="22"/>
                </a:lnTo>
                <a:lnTo>
                  <a:pt x="30" y="25"/>
                </a:lnTo>
                <a:lnTo>
                  <a:pt x="19" y="30"/>
                </a:lnTo>
                <a:lnTo>
                  <a:pt x="10" y="36"/>
                </a:lnTo>
                <a:lnTo>
                  <a:pt x="0" y="43"/>
                </a:lnTo>
                <a:lnTo>
                  <a:pt x="3"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6" name="Freeform 201">
            <a:extLst>
              <a:ext uri="{FF2B5EF4-FFF2-40B4-BE49-F238E27FC236}">
                <a16:creationId xmlns:a16="http://schemas.microsoft.com/office/drawing/2014/main" id="{E887034A-964F-2CA8-DD7A-7C5A6E288923}"/>
              </a:ext>
            </a:extLst>
          </p:cNvPr>
          <p:cNvSpPr>
            <a:spLocks/>
          </p:cNvSpPr>
          <p:nvPr/>
        </p:nvSpPr>
        <p:spPr bwMode="auto">
          <a:xfrm>
            <a:off x="5842000" y="2693988"/>
            <a:ext cx="136525" cy="574675"/>
          </a:xfrm>
          <a:custGeom>
            <a:avLst/>
            <a:gdLst>
              <a:gd name="T0" fmla="*/ 2147483646 w 86"/>
              <a:gd name="T1" fmla="*/ 2147483646 h 362"/>
              <a:gd name="T2" fmla="*/ 2147483646 w 86"/>
              <a:gd name="T3" fmla="*/ 2147483646 h 362"/>
              <a:gd name="T4" fmla="*/ 2147483646 w 86"/>
              <a:gd name="T5" fmla="*/ 2147483646 h 362"/>
              <a:gd name="T6" fmla="*/ 2147483646 w 86"/>
              <a:gd name="T7" fmla="*/ 2147483646 h 362"/>
              <a:gd name="T8" fmla="*/ 2147483646 w 86"/>
              <a:gd name="T9" fmla="*/ 2147483646 h 362"/>
              <a:gd name="T10" fmla="*/ 2147483646 w 86"/>
              <a:gd name="T11" fmla="*/ 2147483646 h 362"/>
              <a:gd name="T12" fmla="*/ 2147483646 w 86"/>
              <a:gd name="T13" fmla="*/ 2147483646 h 362"/>
              <a:gd name="T14" fmla="*/ 2147483646 w 86"/>
              <a:gd name="T15" fmla="*/ 2147483646 h 362"/>
              <a:gd name="T16" fmla="*/ 2147483646 w 86"/>
              <a:gd name="T17" fmla="*/ 2147483646 h 362"/>
              <a:gd name="T18" fmla="*/ 2147483646 w 86"/>
              <a:gd name="T19" fmla="*/ 2147483646 h 362"/>
              <a:gd name="T20" fmla="*/ 2147483646 w 86"/>
              <a:gd name="T21" fmla="*/ 2147483646 h 362"/>
              <a:gd name="T22" fmla="*/ 2147483646 w 86"/>
              <a:gd name="T23" fmla="*/ 2147483646 h 362"/>
              <a:gd name="T24" fmla="*/ 2147483646 w 86"/>
              <a:gd name="T25" fmla="*/ 2147483646 h 362"/>
              <a:gd name="T26" fmla="*/ 2147483646 w 86"/>
              <a:gd name="T27" fmla="*/ 2147483646 h 362"/>
              <a:gd name="T28" fmla="*/ 2147483646 w 86"/>
              <a:gd name="T29" fmla="*/ 2147483646 h 362"/>
              <a:gd name="T30" fmla="*/ 2147483646 w 86"/>
              <a:gd name="T31" fmla="*/ 2147483646 h 362"/>
              <a:gd name="T32" fmla="*/ 2147483646 w 86"/>
              <a:gd name="T33" fmla="*/ 2147483646 h 362"/>
              <a:gd name="T34" fmla="*/ 2147483646 w 86"/>
              <a:gd name="T35" fmla="*/ 2147483646 h 362"/>
              <a:gd name="T36" fmla="*/ 2147483646 w 86"/>
              <a:gd name="T37" fmla="*/ 2147483646 h 362"/>
              <a:gd name="T38" fmla="*/ 2147483646 w 86"/>
              <a:gd name="T39" fmla="*/ 2147483646 h 362"/>
              <a:gd name="T40" fmla="*/ 2147483646 w 86"/>
              <a:gd name="T41" fmla="*/ 2147483646 h 362"/>
              <a:gd name="T42" fmla="*/ 2147483646 w 86"/>
              <a:gd name="T43" fmla="*/ 2147483646 h 362"/>
              <a:gd name="T44" fmla="*/ 2147483646 w 86"/>
              <a:gd name="T45" fmla="*/ 2147483646 h 362"/>
              <a:gd name="T46" fmla="*/ 2147483646 w 86"/>
              <a:gd name="T47" fmla="*/ 2147483646 h 362"/>
              <a:gd name="T48" fmla="*/ 2147483646 w 86"/>
              <a:gd name="T49" fmla="*/ 2147483646 h 362"/>
              <a:gd name="T50" fmla="*/ 2147483646 w 86"/>
              <a:gd name="T51" fmla="*/ 2147483646 h 362"/>
              <a:gd name="T52" fmla="*/ 0 w 86"/>
              <a:gd name="T53" fmla="*/ 2147483646 h 362"/>
              <a:gd name="T54" fmla="*/ 0 w 86"/>
              <a:gd name="T55" fmla="*/ 2147483646 h 362"/>
              <a:gd name="T56" fmla="*/ 0 w 86"/>
              <a:gd name="T57" fmla="*/ 2147483646 h 362"/>
              <a:gd name="T58" fmla="*/ 0 w 86"/>
              <a:gd name="T59" fmla="*/ 2147483646 h 362"/>
              <a:gd name="T60" fmla="*/ 0 w 86"/>
              <a:gd name="T61" fmla="*/ 2147483646 h 362"/>
              <a:gd name="T62" fmla="*/ 2147483646 w 86"/>
              <a:gd name="T63" fmla="*/ 2147483646 h 362"/>
              <a:gd name="T64" fmla="*/ 2147483646 w 86"/>
              <a:gd name="T65" fmla="*/ 2147483646 h 362"/>
              <a:gd name="T66" fmla="*/ 2147483646 w 86"/>
              <a:gd name="T67" fmla="*/ 2147483646 h 3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6" h="362">
                <a:moveTo>
                  <a:pt x="5" y="361"/>
                </a:moveTo>
                <a:lnTo>
                  <a:pt x="5" y="361"/>
                </a:lnTo>
                <a:lnTo>
                  <a:pt x="5" y="350"/>
                </a:lnTo>
                <a:lnTo>
                  <a:pt x="5" y="338"/>
                </a:lnTo>
                <a:lnTo>
                  <a:pt x="5" y="326"/>
                </a:lnTo>
                <a:lnTo>
                  <a:pt x="5" y="314"/>
                </a:lnTo>
                <a:lnTo>
                  <a:pt x="4" y="302"/>
                </a:lnTo>
                <a:lnTo>
                  <a:pt x="4" y="290"/>
                </a:lnTo>
                <a:lnTo>
                  <a:pt x="4" y="278"/>
                </a:lnTo>
                <a:lnTo>
                  <a:pt x="3" y="265"/>
                </a:lnTo>
                <a:lnTo>
                  <a:pt x="3" y="254"/>
                </a:lnTo>
                <a:lnTo>
                  <a:pt x="3" y="241"/>
                </a:lnTo>
                <a:lnTo>
                  <a:pt x="3" y="230"/>
                </a:lnTo>
                <a:lnTo>
                  <a:pt x="3" y="217"/>
                </a:lnTo>
                <a:lnTo>
                  <a:pt x="4" y="205"/>
                </a:lnTo>
                <a:lnTo>
                  <a:pt x="4" y="193"/>
                </a:lnTo>
                <a:lnTo>
                  <a:pt x="5" y="181"/>
                </a:lnTo>
                <a:lnTo>
                  <a:pt x="6" y="169"/>
                </a:lnTo>
                <a:lnTo>
                  <a:pt x="8" y="157"/>
                </a:lnTo>
                <a:lnTo>
                  <a:pt x="9" y="146"/>
                </a:lnTo>
                <a:lnTo>
                  <a:pt x="12" y="134"/>
                </a:lnTo>
                <a:lnTo>
                  <a:pt x="14" y="123"/>
                </a:lnTo>
                <a:lnTo>
                  <a:pt x="17" y="112"/>
                </a:lnTo>
                <a:lnTo>
                  <a:pt x="20" y="101"/>
                </a:lnTo>
                <a:lnTo>
                  <a:pt x="24" y="90"/>
                </a:lnTo>
                <a:lnTo>
                  <a:pt x="29" y="79"/>
                </a:lnTo>
                <a:lnTo>
                  <a:pt x="34" y="69"/>
                </a:lnTo>
                <a:lnTo>
                  <a:pt x="38" y="59"/>
                </a:lnTo>
                <a:lnTo>
                  <a:pt x="44" y="49"/>
                </a:lnTo>
                <a:lnTo>
                  <a:pt x="51" y="39"/>
                </a:lnTo>
                <a:lnTo>
                  <a:pt x="59" y="30"/>
                </a:lnTo>
                <a:lnTo>
                  <a:pt x="67" y="21"/>
                </a:lnTo>
                <a:lnTo>
                  <a:pt x="75" y="11"/>
                </a:lnTo>
                <a:lnTo>
                  <a:pt x="85" y="3"/>
                </a:lnTo>
                <a:lnTo>
                  <a:pt x="82" y="0"/>
                </a:lnTo>
                <a:lnTo>
                  <a:pt x="73" y="9"/>
                </a:lnTo>
                <a:lnTo>
                  <a:pt x="64" y="18"/>
                </a:lnTo>
                <a:lnTo>
                  <a:pt x="56" y="27"/>
                </a:lnTo>
                <a:lnTo>
                  <a:pt x="48" y="37"/>
                </a:lnTo>
                <a:lnTo>
                  <a:pt x="42" y="47"/>
                </a:lnTo>
                <a:lnTo>
                  <a:pt x="35" y="57"/>
                </a:lnTo>
                <a:lnTo>
                  <a:pt x="30" y="67"/>
                </a:lnTo>
                <a:lnTo>
                  <a:pt x="25" y="77"/>
                </a:lnTo>
                <a:lnTo>
                  <a:pt x="20" y="89"/>
                </a:lnTo>
                <a:lnTo>
                  <a:pt x="16" y="99"/>
                </a:lnTo>
                <a:lnTo>
                  <a:pt x="13" y="111"/>
                </a:lnTo>
                <a:lnTo>
                  <a:pt x="10" y="122"/>
                </a:lnTo>
                <a:lnTo>
                  <a:pt x="8" y="133"/>
                </a:lnTo>
                <a:lnTo>
                  <a:pt x="5" y="145"/>
                </a:lnTo>
                <a:lnTo>
                  <a:pt x="4" y="157"/>
                </a:lnTo>
                <a:lnTo>
                  <a:pt x="2" y="169"/>
                </a:lnTo>
                <a:lnTo>
                  <a:pt x="2" y="181"/>
                </a:lnTo>
                <a:lnTo>
                  <a:pt x="0" y="193"/>
                </a:lnTo>
                <a:lnTo>
                  <a:pt x="0" y="205"/>
                </a:lnTo>
                <a:lnTo>
                  <a:pt x="0" y="217"/>
                </a:lnTo>
                <a:lnTo>
                  <a:pt x="0" y="230"/>
                </a:lnTo>
                <a:lnTo>
                  <a:pt x="0" y="241"/>
                </a:lnTo>
                <a:lnTo>
                  <a:pt x="0" y="254"/>
                </a:lnTo>
                <a:lnTo>
                  <a:pt x="0" y="265"/>
                </a:lnTo>
                <a:lnTo>
                  <a:pt x="0" y="278"/>
                </a:lnTo>
                <a:lnTo>
                  <a:pt x="0" y="290"/>
                </a:lnTo>
                <a:lnTo>
                  <a:pt x="0" y="302"/>
                </a:lnTo>
                <a:lnTo>
                  <a:pt x="1" y="314"/>
                </a:lnTo>
                <a:lnTo>
                  <a:pt x="2" y="326"/>
                </a:lnTo>
                <a:lnTo>
                  <a:pt x="2" y="338"/>
                </a:lnTo>
                <a:lnTo>
                  <a:pt x="2" y="350"/>
                </a:lnTo>
                <a:lnTo>
                  <a:pt x="2" y="361"/>
                </a:lnTo>
                <a:lnTo>
                  <a:pt x="5" y="3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7" name="Freeform 202">
            <a:extLst>
              <a:ext uri="{FF2B5EF4-FFF2-40B4-BE49-F238E27FC236}">
                <a16:creationId xmlns:a16="http://schemas.microsoft.com/office/drawing/2014/main" id="{EAB01F26-958E-7058-C636-E893BA829C89}"/>
              </a:ext>
            </a:extLst>
          </p:cNvPr>
          <p:cNvSpPr>
            <a:spLocks/>
          </p:cNvSpPr>
          <p:nvPr/>
        </p:nvSpPr>
        <p:spPr bwMode="auto">
          <a:xfrm>
            <a:off x="5832475" y="3267075"/>
            <a:ext cx="26988" cy="376238"/>
          </a:xfrm>
          <a:custGeom>
            <a:avLst/>
            <a:gdLst>
              <a:gd name="T0" fmla="*/ 2147483646 w 17"/>
              <a:gd name="T1" fmla="*/ 2147483646 h 237"/>
              <a:gd name="T2" fmla="*/ 2147483646 w 17"/>
              <a:gd name="T3" fmla="*/ 2147483646 h 237"/>
              <a:gd name="T4" fmla="*/ 2147483646 w 17"/>
              <a:gd name="T5" fmla="*/ 2147483646 h 237"/>
              <a:gd name="T6" fmla="*/ 2147483646 w 17"/>
              <a:gd name="T7" fmla="*/ 2147483646 h 237"/>
              <a:gd name="T8" fmla="*/ 2147483646 w 17"/>
              <a:gd name="T9" fmla="*/ 2147483646 h 237"/>
              <a:gd name="T10" fmla="*/ 2147483646 w 17"/>
              <a:gd name="T11" fmla="*/ 2147483646 h 237"/>
              <a:gd name="T12" fmla="*/ 2147483646 w 17"/>
              <a:gd name="T13" fmla="*/ 2147483646 h 237"/>
              <a:gd name="T14" fmla="*/ 2147483646 w 17"/>
              <a:gd name="T15" fmla="*/ 2147483646 h 237"/>
              <a:gd name="T16" fmla="*/ 2147483646 w 17"/>
              <a:gd name="T17" fmla="*/ 2147483646 h 237"/>
              <a:gd name="T18" fmla="*/ 2147483646 w 17"/>
              <a:gd name="T19" fmla="*/ 2147483646 h 237"/>
              <a:gd name="T20" fmla="*/ 2147483646 w 17"/>
              <a:gd name="T21" fmla="*/ 2147483646 h 237"/>
              <a:gd name="T22" fmla="*/ 2147483646 w 17"/>
              <a:gd name="T23" fmla="*/ 2147483646 h 237"/>
              <a:gd name="T24" fmla="*/ 2147483646 w 17"/>
              <a:gd name="T25" fmla="*/ 2147483646 h 237"/>
              <a:gd name="T26" fmla="*/ 2147483646 w 17"/>
              <a:gd name="T27" fmla="*/ 2147483646 h 237"/>
              <a:gd name="T28" fmla="*/ 2147483646 w 17"/>
              <a:gd name="T29" fmla="*/ 2147483646 h 237"/>
              <a:gd name="T30" fmla="*/ 2147483646 w 17"/>
              <a:gd name="T31" fmla="*/ 2147483646 h 237"/>
              <a:gd name="T32" fmla="*/ 2147483646 w 17"/>
              <a:gd name="T33" fmla="*/ 0 h 237"/>
              <a:gd name="T34" fmla="*/ 2147483646 w 17"/>
              <a:gd name="T35" fmla="*/ 0 h 237"/>
              <a:gd name="T36" fmla="*/ 2147483646 w 17"/>
              <a:gd name="T37" fmla="*/ 2147483646 h 237"/>
              <a:gd name="T38" fmla="*/ 2147483646 w 17"/>
              <a:gd name="T39" fmla="*/ 2147483646 h 237"/>
              <a:gd name="T40" fmla="*/ 2147483646 w 17"/>
              <a:gd name="T41" fmla="*/ 2147483646 h 237"/>
              <a:gd name="T42" fmla="*/ 2147483646 w 17"/>
              <a:gd name="T43" fmla="*/ 2147483646 h 237"/>
              <a:gd name="T44" fmla="*/ 2147483646 w 17"/>
              <a:gd name="T45" fmla="*/ 2147483646 h 237"/>
              <a:gd name="T46" fmla="*/ 2147483646 w 17"/>
              <a:gd name="T47" fmla="*/ 2147483646 h 237"/>
              <a:gd name="T48" fmla="*/ 2147483646 w 17"/>
              <a:gd name="T49" fmla="*/ 2147483646 h 237"/>
              <a:gd name="T50" fmla="*/ 2147483646 w 17"/>
              <a:gd name="T51" fmla="*/ 2147483646 h 237"/>
              <a:gd name="T52" fmla="*/ 2147483646 w 17"/>
              <a:gd name="T53" fmla="*/ 2147483646 h 237"/>
              <a:gd name="T54" fmla="*/ 2147483646 w 17"/>
              <a:gd name="T55" fmla="*/ 2147483646 h 237"/>
              <a:gd name="T56" fmla="*/ 2147483646 w 17"/>
              <a:gd name="T57" fmla="*/ 2147483646 h 237"/>
              <a:gd name="T58" fmla="*/ 2147483646 w 17"/>
              <a:gd name="T59" fmla="*/ 2147483646 h 237"/>
              <a:gd name="T60" fmla="*/ 2147483646 w 17"/>
              <a:gd name="T61" fmla="*/ 2147483646 h 237"/>
              <a:gd name="T62" fmla="*/ 2147483646 w 17"/>
              <a:gd name="T63" fmla="*/ 2147483646 h 237"/>
              <a:gd name="T64" fmla="*/ 2147483646 w 17"/>
              <a:gd name="T65" fmla="*/ 2147483646 h 237"/>
              <a:gd name="T66" fmla="*/ 0 w 17"/>
              <a:gd name="T67" fmla="*/ 2147483646 h 237"/>
              <a:gd name="T68" fmla="*/ 2147483646 w 17"/>
              <a:gd name="T69" fmla="*/ 2147483646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 h="237">
                <a:moveTo>
                  <a:pt x="4" y="236"/>
                </a:moveTo>
                <a:lnTo>
                  <a:pt x="8" y="222"/>
                </a:lnTo>
                <a:lnTo>
                  <a:pt x="10" y="207"/>
                </a:lnTo>
                <a:lnTo>
                  <a:pt x="12" y="192"/>
                </a:lnTo>
                <a:lnTo>
                  <a:pt x="13" y="177"/>
                </a:lnTo>
                <a:lnTo>
                  <a:pt x="14" y="163"/>
                </a:lnTo>
                <a:lnTo>
                  <a:pt x="14" y="148"/>
                </a:lnTo>
                <a:lnTo>
                  <a:pt x="16" y="133"/>
                </a:lnTo>
                <a:lnTo>
                  <a:pt x="16" y="119"/>
                </a:lnTo>
                <a:lnTo>
                  <a:pt x="16" y="104"/>
                </a:lnTo>
                <a:lnTo>
                  <a:pt x="14" y="89"/>
                </a:lnTo>
                <a:lnTo>
                  <a:pt x="14" y="74"/>
                </a:lnTo>
                <a:lnTo>
                  <a:pt x="13" y="59"/>
                </a:lnTo>
                <a:lnTo>
                  <a:pt x="13" y="45"/>
                </a:lnTo>
                <a:lnTo>
                  <a:pt x="13" y="30"/>
                </a:lnTo>
                <a:lnTo>
                  <a:pt x="12" y="15"/>
                </a:lnTo>
                <a:lnTo>
                  <a:pt x="12" y="0"/>
                </a:lnTo>
                <a:lnTo>
                  <a:pt x="9" y="0"/>
                </a:lnTo>
                <a:lnTo>
                  <a:pt x="9" y="15"/>
                </a:lnTo>
                <a:lnTo>
                  <a:pt x="9" y="30"/>
                </a:lnTo>
                <a:lnTo>
                  <a:pt x="9" y="45"/>
                </a:lnTo>
                <a:lnTo>
                  <a:pt x="9" y="59"/>
                </a:lnTo>
                <a:lnTo>
                  <a:pt x="10" y="74"/>
                </a:lnTo>
                <a:lnTo>
                  <a:pt x="10" y="89"/>
                </a:lnTo>
                <a:lnTo>
                  <a:pt x="11" y="104"/>
                </a:lnTo>
                <a:lnTo>
                  <a:pt x="11" y="119"/>
                </a:lnTo>
                <a:lnTo>
                  <a:pt x="11" y="133"/>
                </a:lnTo>
                <a:lnTo>
                  <a:pt x="10" y="148"/>
                </a:lnTo>
                <a:lnTo>
                  <a:pt x="10" y="163"/>
                </a:lnTo>
                <a:lnTo>
                  <a:pt x="9" y="177"/>
                </a:lnTo>
                <a:lnTo>
                  <a:pt x="8" y="192"/>
                </a:lnTo>
                <a:lnTo>
                  <a:pt x="5" y="206"/>
                </a:lnTo>
                <a:lnTo>
                  <a:pt x="3" y="221"/>
                </a:lnTo>
                <a:lnTo>
                  <a:pt x="0" y="235"/>
                </a:lnTo>
                <a:lnTo>
                  <a:pt x="4" y="2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8" name="Freeform 203">
            <a:extLst>
              <a:ext uri="{FF2B5EF4-FFF2-40B4-BE49-F238E27FC236}">
                <a16:creationId xmlns:a16="http://schemas.microsoft.com/office/drawing/2014/main" id="{045B6516-3C79-DE6C-3919-99B6E74A7322}"/>
              </a:ext>
            </a:extLst>
          </p:cNvPr>
          <p:cNvSpPr>
            <a:spLocks/>
          </p:cNvSpPr>
          <p:nvPr/>
        </p:nvSpPr>
        <p:spPr bwMode="auto">
          <a:xfrm>
            <a:off x="5832475" y="3640138"/>
            <a:ext cx="26988" cy="26987"/>
          </a:xfrm>
          <a:custGeom>
            <a:avLst/>
            <a:gdLst>
              <a:gd name="T0" fmla="*/ 0 w 17"/>
              <a:gd name="T1" fmla="*/ 0 h 17"/>
              <a:gd name="T2" fmla="*/ 2147483646 w 17"/>
              <a:gd name="T3" fmla="*/ 2147483646 h 17"/>
              <a:gd name="T4" fmla="*/ 2147483646 w 17"/>
              <a:gd name="T5" fmla="*/ 2147483646 h 17"/>
              <a:gd name="T6" fmla="*/ 2147483646 w 17"/>
              <a:gd name="T7" fmla="*/ 2147483646 h 17"/>
              <a:gd name="T8" fmla="*/ 2147483646 w 17"/>
              <a:gd name="T9" fmla="*/ 2147483646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5"/>
                </a:lnTo>
                <a:lnTo>
                  <a:pt x="8" y="16"/>
                </a:lnTo>
                <a:lnTo>
                  <a:pt x="12"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69" name="Freeform 204">
            <a:extLst>
              <a:ext uri="{FF2B5EF4-FFF2-40B4-BE49-F238E27FC236}">
                <a16:creationId xmlns:a16="http://schemas.microsoft.com/office/drawing/2014/main" id="{3D3BE32D-8341-C989-ACA4-016E0EF7D41E}"/>
              </a:ext>
            </a:extLst>
          </p:cNvPr>
          <p:cNvSpPr>
            <a:spLocks/>
          </p:cNvSpPr>
          <p:nvPr/>
        </p:nvSpPr>
        <p:spPr bwMode="auto">
          <a:xfrm>
            <a:off x="6089650" y="5348288"/>
            <a:ext cx="26988" cy="26987"/>
          </a:xfrm>
          <a:custGeom>
            <a:avLst/>
            <a:gdLst>
              <a:gd name="T0" fmla="*/ 2147483646 w 17"/>
              <a:gd name="T1" fmla="*/ 2147483646 h 17"/>
              <a:gd name="T2" fmla="*/ 2147483646 w 17"/>
              <a:gd name="T3" fmla="*/ 0 h 17"/>
              <a:gd name="T4" fmla="*/ 2147483646 w 17"/>
              <a:gd name="T5" fmla="*/ 0 h 17"/>
              <a:gd name="T6" fmla="*/ 2147483646 w 17"/>
              <a:gd name="T7" fmla="*/ 2147483646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4"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0" name="Freeform 205">
            <a:extLst>
              <a:ext uri="{FF2B5EF4-FFF2-40B4-BE49-F238E27FC236}">
                <a16:creationId xmlns:a16="http://schemas.microsoft.com/office/drawing/2014/main" id="{0E31A7C2-05F8-3D25-B7E6-CF705302B18F}"/>
              </a:ext>
            </a:extLst>
          </p:cNvPr>
          <p:cNvSpPr>
            <a:spLocks/>
          </p:cNvSpPr>
          <p:nvPr/>
        </p:nvSpPr>
        <p:spPr bwMode="auto">
          <a:xfrm>
            <a:off x="6089650" y="5351463"/>
            <a:ext cx="41275" cy="125412"/>
          </a:xfrm>
          <a:custGeom>
            <a:avLst/>
            <a:gdLst>
              <a:gd name="T0" fmla="*/ 2147483646 w 26"/>
              <a:gd name="T1" fmla="*/ 2147483646 h 79"/>
              <a:gd name="T2" fmla="*/ 2147483646 w 26"/>
              <a:gd name="T3" fmla="*/ 2147483646 h 79"/>
              <a:gd name="T4" fmla="*/ 2147483646 w 26"/>
              <a:gd name="T5" fmla="*/ 2147483646 h 79"/>
              <a:gd name="T6" fmla="*/ 2147483646 w 26"/>
              <a:gd name="T7" fmla="*/ 2147483646 h 79"/>
              <a:gd name="T8" fmla="*/ 2147483646 w 26"/>
              <a:gd name="T9" fmla="*/ 2147483646 h 79"/>
              <a:gd name="T10" fmla="*/ 2147483646 w 26"/>
              <a:gd name="T11" fmla="*/ 2147483646 h 79"/>
              <a:gd name="T12" fmla="*/ 2147483646 w 26"/>
              <a:gd name="T13" fmla="*/ 2147483646 h 79"/>
              <a:gd name="T14" fmla="*/ 2147483646 w 26"/>
              <a:gd name="T15" fmla="*/ 2147483646 h 79"/>
              <a:gd name="T16" fmla="*/ 2147483646 w 26"/>
              <a:gd name="T17" fmla="*/ 2147483646 h 79"/>
              <a:gd name="T18" fmla="*/ 2147483646 w 26"/>
              <a:gd name="T19" fmla="*/ 2147483646 h 79"/>
              <a:gd name="T20" fmla="*/ 2147483646 w 26"/>
              <a:gd name="T21" fmla="*/ 2147483646 h 79"/>
              <a:gd name="T22" fmla="*/ 2147483646 w 26"/>
              <a:gd name="T23" fmla="*/ 2147483646 h 79"/>
              <a:gd name="T24" fmla="*/ 2147483646 w 26"/>
              <a:gd name="T25" fmla="*/ 2147483646 h 79"/>
              <a:gd name="T26" fmla="*/ 2147483646 w 26"/>
              <a:gd name="T27" fmla="*/ 2147483646 h 79"/>
              <a:gd name="T28" fmla="*/ 2147483646 w 26"/>
              <a:gd name="T29" fmla="*/ 2147483646 h 79"/>
              <a:gd name="T30" fmla="*/ 2147483646 w 26"/>
              <a:gd name="T31" fmla="*/ 2147483646 h 79"/>
              <a:gd name="T32" fmla="*/ 2147483646 w 26"/>
              <a:gd name="T33" fmla="*/ 2147483646 h 79"/>
              <a:gd name="T34" fmla="*/ 2147483646 w 26"/>
              <a:gd name="T35" fmla="*/ 0 h 79"/>
              <a:gd name="T36" fmla="*/ 0 w 26"/>
              <a:gd name="T37" fmla="*/ 0 h 79"/>
              <a:gd name="T38" fmla="*/ 2147483646 w 26"/>
              <a:gd name="T39" fmla="*/ 2147483646 h 79"/>
              <a:gd name="T40" fmla="*/ 2147483646 w 26"/>
              <a:gd name="T41" fmla="*/ 2147483646 h 79"/>
              <a:gd name="T42" fmla="*/ 2147483646 w 26"/>
              <a:gd name="T43" fmla="*/ 2147483646 h 79"/>
              <a:gd name="T44" fmla="*/ 2147483646 w 26"/>
              <a:gd name="T45" fmla="*/ 2147483646 h 79"/>
              <a:gd name="T46" fmla="*/ 2147483646 w 26"/>
              <a:gd name="T47" fmla="*/ 2147483646 h 79"/>
              <a:gd name="T48" fmla="*/ 2147483646 w 26"/>
              <a:gd name="T49" fmla="*/ 2147483646 h 79"/>
              <a:gd name="T50" fmla="*/ 2147483646 w 26"/>
              <a:gd name="T51" fmla="*/ 2147483646 h 79"/>
              <a:gd name="T52" fmla="*/ 2147483646 w 26"/>
              <a:gd name="T53" fmla="*/ 2147483646 h 79"/>
              <a:gd name="T54" fmla="*/ 2147483646 w 26"/>
              <a:gd name="T55" fmla="*/ 2147483646 h 79"/>
              <a:gd name="T56" fmla="*/ 2147483646 w 26"/>
              <a:gd name="T57" fmla="*/ 2147483646 h 79"/>
              <a:gd name="T58" fmla="*/ 2147483646 w 26"/>
              <a:gd name="T59" fmla="*/ 2147483646 h 79"/>
              <a:gd name="T60" fmla="*/ 2147483646 w 26"/>
              <a:gd name="T61" fmla="*/ 2147483646 h 79"/>
              <a:gd name="T62" fmla="*/ 2147483646 w 26"/>
              <a:gd name="T63" fmla="*/ 2147483646 h 79"/>
              <a:gd name="T64" fmla="*/ 2147483646 w 26"/>
              <a:gd name="T65" fmla="*/ 2147483646 h 79"/>
              <a:gd name="T66" fmla="*/ 2147483646 w 26"/>
              <a:gd name="T67" fmla="*/ 2147483646 h 79"/>
              <a:gd name="T68" fmla="*/ 2147483646 w 26"/>
              <a:gd name="T69" fmla="*/ 2147483646 h 79"/>
              <a:gd name="T70" fmla="*/ 2147483646 w 26"/>
              <a:gd name="T71" fmla="*/ 2147483646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6" h="79">
                <a:moveTo>
                  <a:pt x="25" y="77"/>
                </a:moveTo>
                <a:lnTo>
                  <a:pt x="25" y="77"/>
                </a:lnTo>
                <a:lnTo>
                  <a:pt x="24" y="72"/>
                </a:lnTo>
                <a:lnTo>
                  <a:pt x="23" y="68"/>
                </a:lnTo>
                <a:lnTo>
                  <a:pt x="21" y="63"/>
                </a:lnTo>
                <a:lnTo>
                  <a:pt x="20" y="58"/>
                </a:lnTo>
                <a:lnTo>
                  <a:pt x="18" y="53"/>
                </a:lnTo>
                <a:lnTo>
                  <a:pt x="17" y="49"/>
                </a:lnTo>
                <a:lnTo>
                  <a:pt x="15" y="44"/>
                </a:lnTo>
                <a:lnTo>
                  <a:pt x="14" y="39"/>
                </a:lnTo>
                <a:lnTo>
                  <a:pt x="13" y="34"/>
                </a:lnTo>
                <a:lnTo>
                  <a:pt x="11" y="29"/>
                </a:lnTo>
                <a:lnTo>
                  <a:pt x="10" y="25"/>
                </a:lnTo>
                <a:lnTo>
                  <a:pt x="9" y="19"/>
                </a:lnTo>
                <a:lnTo>
                  <a:pt x="7" y="15"/>
                </a:lnTo>
                <a:lnTo>
                  <a:pt x="6" y="9"/>
                </a:lnTo>
                <a:lnTo>
                  <a:pt x="5" y="5"/>
                </a:lnTo>
                <a:lnTo>
                  <a:pt x="4" y="0"/>
                </a:lnTo>
                <a:lnTo>
                  <a:pt x="0" y="0"/>
                </a:lnTo>
                <a:lnTo>
                  <a:pt x="1" y="6"/>
                </a:lnTo>
                <a:lnTo>
                  <a:pt x="3" y="10"/>
                </a:lnTo>
                <a:lnTo>
                  <a:pt x="3" y="16"/>
                </a:lnTo>
                <a:lnTo>
                  <a:pt x="5" y="21"/>
                </a:lnTo>
                <a:lnTo>
                  <a:pt x="6" y="26"/>
                </a:lnTo>
                <a:lnTo>
                  <a:pt x="8" y="31"/>
                </a:lnTo>
                <a:lnTo>
                  <a:pt x="9" y="35"/>
                </a:lnTo>
                <a:lnTo>
                  <a:pt x="10" y="40"/>
                </a:lnTo>
                <a:lnTo>
                  <a:pt x="11" y="45"/>
                </a:lnTo>
                <a:lnTo>
                  <a:pt x="13" y="49"/>
                </a:lnTo>
                <a:lnTo>
                  <a:pt x="15" y="54"/>
                </a:lnTo>
                <a:lnTo>
                  <a:pt x="16" y="59"/>
                </a:lnTo>
                <a:lnTo>
                  <a:pt x="17" y="64"/>
                </a:lnTo>
                <a:lnTo>
                  <a:pt x="19" y="69"/>
                </a:lnTo>
                <a:lnTo>
                  <a:pt x="20" y="73"/>
                </a:lnTo>
                <a:lnTo>
                  <a:pt x="21" y="78"/>
                </a:lnTo>
                <a:lnTo>
                  <a:pt x="25"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1" name="Freeform 206">
            <a:extLst>
              <a:ext uri="{FF2B5EF4-FFF2-40B4-BE49-F238E27FC236}">
                <a16:creationId xmlns:a16="http://schemas.microsoft.com/office/drawing/2014/main" id="{7FF44A00-5217-51FA-5158-04AF585D16CF}"/>
              </a:ext>
            </a:extLst>
          </p:cNvPr>
          <p:cNvSpPr>
            <a:spLocks/>
          </p:cNvSpPr>
          <p:nvPr/>
        </p:nvSpPr>
        <p:spPr bwMode="auto">
          <a:xfrm>
            <a:off x="6618288" y="5349875"/>
            <a:ext cx="26987" cy="125413"/>
          </a:xfrm>
          <a:custGeom>
            <a:avLst/>
            <a:gdLst>
              <a:gd name="T0" fmla="*/ 2147483646 w 17"/>
              <a:gd name="T1" fmla="*/ 0 h 79"/>
              <a:gd name="T2" fmla="*/ 0 w 17"/>
              <a:gd name="T3" fmla="*/ 0 h 79"/>
              <a:gd name="T4" fmla="*/ 2147483646 w 17"/>
              <a:gd name="T5" fmla="*/ 2147483646 h 79"/>
              <a:gd name="T6" fmla="*/ 2147483646 w 17"/>
              <a:gd name="T7" fmla="*/ 2147483646 h 79"/>
              <a:gd name="T8" fmla="*/ 2147483646 w 17"/>
              <a:gd name="T9" fmla="*/ 0 h 79"/>
              <a:gd name="T10" fmla="*/ 2147483646 w 17"/>
              <a:gd name="T11" fmla="*/ 0 h 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9">
                <a:moveTo>
                  <a:pt x="5" y="0"/>
                </a:moveTo>
                <a:lnTo>
                  <a:pt x="0" y="0"/>
                </a:lnTo>
                <a:lnTo>
                  <a:pt x="5" y="78"/>
                </a:lnTo>
                <a:lnTo>
                  <a:pt x="16" y="78"/>
                </a:lnTo>
                <a:lnTo>
                  <a:pt x="10" y="0"/>
                </a:lnTo>
                <a:lnTo>
                  <a:pt x="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2" name="Freeform 207">
            <a:extLst>
              <a:ext uri="{FF2B5EF4-FFF2-40B4-BE49-F238E27FC236}">
                <a16:creationId xmlns:a16="http://schemas.microsoft.com/office/drawing/2014/main" id="{DB5651BF-171E-F74E-461C-7EF7FA774357}"/>
              </a:ext>
            </a:extLst>
          </p:cNvPr>
          <p:cNvSpPr>
            <a:spLocks/>
          </p:cNvSpPr>
          <p:nvPr/>
        </p:nvSpPr>
        <p:spPr bwMode="auto">
          <a:xfrm>
            <a:off x="6618288" y="5346700"/>
            <a:ext cx="26987" cy="26988"/>
          </a:xfrm>
          <a:custGeom>
            <a:avLst/>
            <a:gdLst>
              <a:gd name="T0" fmla="*/ 2147483646 w 17"/>
              <a:gd name="T1" fmla="*/ 2147483646 h 17"/>
              <a:gd name="T2" fmla="*/ 2147483646 w 17"/>
              <a:gd name="T3" fmla="*/ 0 h 17"/>
              <a:gd name="T4" fmla="*/ 2147483646 w 17"/>
              <a:gd name="T5" fmla="*/ 0 h 17"/>
              <a:gd name="T6" fmla="*/ 0 w 17"/>
              <a:gd name="T7" fmla="*/ 0 h 17"/>
              <a:gd name="T8" fmla="*/ 0 w 17"/>
              <a:gd name="T9" fmla="*/ 2147483646 h 17"/>
              <a:gd name="T10" fmla="*/ 2147483646 w 17"/>
              <a:gd name="T11" fmla="*/ 214748364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3" name="Freeform 208">
            <a:extLst>
              <a:ext uri="{FF2B5EF4-FFF2-40B4-BE49-F238E27FC236}">
                <a16:creationId xmlns:a16="http://schemas.microsoft.com/office/drawing/2014/main" id="{B2EB9414-DC60-7ED2-D3C0-5EFC653A992E}"/>
              </a:ext>
            </a:extLst>
          </p:cNvPr>
          <p:cNvSpPr>
            <a:spLocks/>
          </p:cNvSpPr>
          <p:nvPr/>
        </p:nvSpPr>
        <p:spPr bwMode="auto">
          <a:xfrm>
            <a:off x="6946900" y="1941513"/>
            <a:ext cx="98425" cy="282575"/>
          </a:xfrm>
          <a:custGeom>
            <a:avLst/>
            <a:gdLst>
              <a:gd name="T0" fmla="*/ 0 w 62"/>
              <a:gd name="T1" fmla="*/ 0 h 178"/>
              <a:gd name="T2" fmla="*/ 0 w 62"/>
              <a:gd name="T3" fmla="*/ 0 h 178"/>
              <a:gd name="T4" fmla="*/ 2147483646 w 62"/>
              <a:gd name="T5" fmla="*/ 2147483646 h 178"/>
              <a:gd name="T6" fmla="*/ 2147483646 w 62"/>
              <a:gd name="T7" fmla="*/ 2147483646 h 178"/>
              <a:gd name="T8" fmla="*/ 2147483646 w 62"/>
              <a:gd name="T9" fmla="*/ 2147483646 h 178"/>
              <a:gd name="T10" fmla="*/ 2147483646 w 62"/>
              <a:gd name="T11" fmla="*/ 2147483646 h 178"/>
              <a:gd name="T12" fmla="*/ 2147483646 w 62"/>
              <a:gd name="T13" fmla="*/ 2147483646 h 178"/>
              <a:gd name="T14" fmla="*/ 2147483646 w 62"/>
              <a:gd name="T15" fmla="*/ 2147483646 h 178"/>
              <a:gd name="T16" fmla="*/ 2147483646 w 62"/>
              <a:gd name="T17" fmla="*/ 2147483646 h 178"/>
              <a:gd name="T18" fmla="*/ 2147483646 w 62"/>
              <a:gd name="T19" fmla="*/ 2147483646 h 178"/>
              <a:gd name="T20" fmla="*/ 2147483646 w 62"/>
              <a:gd name="T21" fmla="*/ 2147483646 h 178"/>
              <a:gd name="T22" fmla="*/ 2147483646 w 62"/>
              <a:gd name="T23" fmla="*/ 2147483646 h 178"/>
              <a:gd name="T24" fmla="*/ 2147483646 w 62"/>
              <a:gd name="T25" fmla="*/ 2147483646 h 178"/>
              <a:gd name="T26" fmla="*/ 2147483646 w 62"/>
              <a:gd name="T27" fmla="*/ 2147483646 h 178"/>
              <a:gd name="T28" fmla="*/ 2147483646 w 62"/>
              <a:gd name="T29" fmla="*/ 2147483646 h 178"/>
              <a:gd name="T30" fmla="*/ 2147483646 w 62"/>
              <a:gd name="T31" fmla="*/ 2147483646 h 178"/>
              <a:gd name="T32" fmla="*/ 2147483646 w 62"/>
              <a:gd name="T33" fmla="*/ 2147483646 h 178"/>
              <a:gd name="T34" fmla="*/ 2147483646 w 62"/>
              <a:gd name="T35" fmla="*/ 2147483646 h 1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2" h="178">
                <a:moveTo>
                  <a:pt x="0" y="0"/>
                </a:moveTo>
                <a:lnTo>
                  <a:pt x="0" y="0"/>
                </a:lnTo>
                <a:lnTo>
                  <a:pt x="3" y="11"/>
                </a:lnTo>
                <a:lnTo>
                  <a:pt x="6" y="22"/>
                </a:lnTo>
                <a:lnTo>
                  <a:pt x="10" y="34"/>
                </a:lnTo>
                <a:lnTo>
                  <a:pt x="13" y="45"/>
                </a:lnTo>
                <a:lnTo>
                  <a:pt x="16" y="56"/>
                </a:lnTo>
                <a:lnTo>
                  <a:pt x="20" y="67"/>
                </a:lnTo>
                <a:lnTo>
                  <a:pt x="23" y="79"/>
                </a:lnTo>
                <a:lnTo>
                  <a:pt x="27" y="90"/>
                </a:lnTo>
                <a:lnTo>
                  <a:pt x="31" y="101"/>
                </a:lnTo>
                <a:lnTo>
                  <a:pt x="35" y="112"/>
                </a:lnTo>
                <a:lnTo>
                  <a:pt x="38" y="123"/>
                </a:lnTo>
                <a:lnTo>
                  <a:pt x="43" y="134"/>
                </a:lnTo>
                <a:lnTo>
                  <a:pt x="47" y="145"/>
                </a:lnTo>
                <a:lnTo>
                  <a:pt x="52" y="156"/>
                </a:lnTo>
                <a:lnTo>
                  <a:pt x="56" y="167"/>
                </a:lnTo>
                <a:lnTo>
                  <a:pt x="61" y="17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4" name="Freeform 209">
            <a:extLst>
              <a:ext uri="{FF2B5EF4-FFF2-40B4-BE49-F238E27FC236}">
                <a16:creationId xmlns:a16="http://schemas.microsoft.com/office/drawing/2014/main" id="{361E3B76-B213-96B1-F07F-87122CC1E7C0}"/>
              </a:ext>
            </a:extLst>
          </p:cNvPr>
          <p:cNvSpPr>
            <a:spLocks/>
          </p:cNvSpPr>
          <p:nvPr/>
        </p:nvSpPr>
        <p:spPr bwMode="auto">
          <a:xfrm>
            <a:off x="6357938" y="1679575"/>
            <a:ext cx="550862" cy="769938"/>
          </a:xfrm>
          <a:custGeom>
            <a:avLst/>
            <a:gdLst>
              <a:gd name="T0" fmla="*/ 2147483646 w 347"/>
              <a:gd name="T1" fmla="*/ 2147483646 h 485"/>
              <a:gd name="T2" fmla="*/ 2147483646 w 347"/>
              <a:gd name="T3" fmla="*/ 2147483646 h 485"/>
              <a:gd name="T4" fmla="*/ 2147483646 w 347"/>
              <a:gd name="T5" fmla="*/ 2147483646 h 485"/>
              <a:gd name="T6" fmla="*/ 2147483646 w 347"/>
              <a:gd name="T7" fmla="*/ 2147483646 h 485"/>
              <a:gd name="T8" fmla="*/ 2147483646 w 347"/>
              <a:gd name="T9" fmla="*/ 2147483646 h 485"/>
              <a:gd name="T10" fmla="*/ 0 w 347"/>
              <a:gd name="T11" fmla="*/ 2147483646 h 485"/>
              <a:gd name="T12" fmla="*/ 2147483646 w 347"/>
              <a:gd name="T13" fmla="*/ 2147483646 h 485"/>
              <a:gd name="T14" fmla="*/ 2147483646 w 347"/>
              <a:gd name="T15" fmla="*/ 2147483646 h 485"/>
              <a:gd name="T16" fmla="*/ 2147483646 w 347"/>
              <a:gd name="T17" fmla="*/ 2147483646 h 485"/>
              <a:gd name="T18" fmla="*/ 2147483646 w 347"/>
              <a:gd name="T19" fmla="*/ 2147483646 h 485"/>
              <a:gd name="T20" fmla="*/ 2147483646 w 347"/>
              <a:gd name="T21" fmla="*/ 2147483646 h 485"/>
              <a:gd name="T22" fmla="*/ 2147483646 w 347"/>
              <a:gd name="T23" fmla="*/ 2147483646 h 485"/>
              <a:gd name="T24" fmla="*/ 2147483646 w 347"/>
              <a:gd name="T25" fmla="*/ 2147483646 h 485"/>
              <a:gd name="T26" fmla="*/ 2147483646 w 347"/>
              <a:gd name="T27" fmla="*/ 2147483646 h 485"/>
              <a:gd name="T28" fmla="*/ 2147483646 w 347"/>
              <a:gd name="T29" fmla="*/ 2147483646 h 485"/>
              <a:gd name="T30" fmla="*/ 2147483646 w 347"/>
              <a:gd name="T31" fmla="*/ 2147483646 h 485"/>
              <a:gd name="T32" fmla="*/ 2147483646 w 347"/>
              <a:gd name="T33" fmla="*/ 2147483646 h 485"/>
              <a:gd name="T34" fmla="*/ 2147483646 w 347"/>
              <a:gd name="T35" fmla="*/ 2147483646 h 485"/>
              <a:gd name="T36" fmla="*/ 2147483646 w 347"/>
              <a:gd name="T37" fmla="*/ 2147483646 h 485"/>
              <a:gd name="T38" fmla="*/ 2147483646 w 347"/>
              <a:gd name="T39" fmla="*/ 2147483646 h 485"/>
              <a:gd name="T40" fmla="*/ 2147483646 w 347"/>
              <a:gd name="T41" fmla="*/ 2147483646 h 485"/>
              <a:gd name="T42" fmla="*/ 2147483646 w 347"/>
              <a:gd name="T43" fmla="*/ 2147483646 h 485"/>
              <a:gd name="T44" fmla="*/ 2147483646 w 347"/>
              <a:gd name="T45" fmla="*/ 2147483646 h 485"/>
              <a:gd name="T46" fmla="*/ 2147483646 w 347"/>
              <a:gd name="T47" fmla="*/ 2147483646 h 485"/>
              <a:gd name="T48" fmla="*/ 2147483646 w 347"/>
              <a:gd name="T49" fmla="*/ 2147483646 h 485"/>
              <a:gd name="T50" fmla="*/ 2147483646 w 347"/>
              <a:gd name="T51" fmla="*/ 2147483646 h 485"/>
              <a:gd name="T52" fmla="*/ 2147483646 w 347"/>
              <a:gd name="T53" fmla="*/ 2147483646 h 485"/>
              <a:gd name="T54" fmla="*/ 2147483646 w 347"/>
              <a:gd name="T55" fmla="*/ 2147483646 h 485"/>
              <a:gd name="T56" fmla="*/ 2147483646 w 347"/>
              <a:gd name="T57" fmla="*/ 2147483646 h 485"/>
              <a:gd name="T58" fmla="*/ 2147483646 w 347"/>
              <a:gd name="T59" fmla="*/ 2147483646 h 485"/>
              <a:gd name="T60" fmla="*/ 2147483646 w 347"/>
              <a:gd name="T61" fmla="*/ 2147483646 h 485"/>
              <a:gd name="T62" fmla="*/ 2147483646 w 347"/>
              <a:gd name="T63" fmla="*/ 2147483646 h 485"/>
              <a:gd name="T64" fmla="*/ 2147483646 w 347"/>
              <a:gd name="T65" fmla="*/ 2147483646 h 485"/>
              <a:gd name="T66" fmla="*/ 2147483646 w 347"/>
              <a:gd name="T67" fmla="*/ 2147483646 h 485"/>
              <a:gd name="T68" fmla="*/ 2147483646 w 347"/>
              <a:gd name="T69" fmla="*/ 2147483646 h 485"/>
              <a:gd name="T70" fmla="*/ 2147483646 w 347"/>
              <a:gd name="T71" fmla="*/ 2147483646 h 485"/>
              <a:gd name="T72" fmla="*/ 2147483646 w 347"/>
              <a:gd name="T73" fmla="*/ 2147483646 h 485"/>
              <a:gd name="T74" fmla="*/ 2147483646 w 347"/>
              <a:gd name="T75" fmla="*/ 2147483646 h 485"/>
              <a:gd name="T76" fmla="*/ 2147483646 w 347"/>
              <a:gd name="T77" fmla="*/ 2147483646 h 485"/>
              <a:gd name="T78" fmla="*/ 2147483646 w 347"/>
              <a:gd name="T79" fmla="*/ 2147483646 h 485"/>
              <a:gd name="T80" fmla="*/ 2147483646 w 347"/>
              <a:gd name="T81" fmla="*/ 2147483646 h 485"/>
              <a:gd name="T82" fmla="*/ 2147483646 w 347"/>
              <a:gd name="T83" fmla="*/ 2147483646 h 485"/>
              <a:gd name="T84" fmla="*/ 2147483646 w 347"/>
              <a:gd name="T85" fmla="*/ 2147483646 h 485"/>
              <a:gd name="T86" fmla="*/ 2147483646 w 347"/>
              <a:gd name="T87" fmla="*/ 2147483646 h 485"/>
              <a:gd name="T88" fmla="*/ 2147483646 w 347"/>
              <a:gd name="T89" fmla="*/ 2147483646 h 485"/>
              <a:gd name="T90" fmla="*/ 2147483646 w 347"/>
              <a:gd name="T91" fmla="*/ 2147483646 h 485"/>
              <a:gd name="T92" fmla="*/ 2147483646 w 347"/>
              <a:gd name="T93" fmla="*/ 2147483646 h 485"/>
              <a:gd name="T94" fmla="*/ 2147483646 w 347"/>
              <a:gd name="T95" fmla="*/ 2147483646 h 485"/>
              <a:gd name="T96" fmla="*/ 2147483646 w 347"/>
              <a:gd name="T97" fmla="*/ 2147483646 h 485"/>
              <a:gd name="T98" fmla="*/ 2147483646 w 347"/>
              <a:gd name="T99" fmla="*/ 2147483646 h 485"/>
              <a:gd name="T100" fmla="*/ 2147483646 w 347"/>
              <a:gd name="T101" fmla="*/ 2147483646 h 485"/>
              <a:gd name="T102" fmla="*/ 2147483646 w 347"/>
              <a:gd name="T103" fmla="*/ 2147483646 h 485"/>
              <a:gd name="T104" fmla="*/ 2147483646 w 347"/>
              <a:gd name="T105" fmla="*/ 2147483646 h 4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7" h="485">
                <a:moveTo>
                  <a:pt x="41" y="58"/>
                </a:moveTo>
                <a:lnTo>
                  <a:pt x="33" y="75"/>
                </a:lnTo>
                <a:lnTo>
                  <a:pt x="26" y="91"/>
                </a:lnTo>
                <a:lnTo>
                  <a:pt x="20" y="108"/>
                </a:lnTo>
                <a:lnTo>
                  <a:pt x="15" y="126"/>
                </a:lnTo>
                <a:lnTo>
                  <a:pt x="11" y="143"/>
                </a:lnTo>
                <a:lnTo>
                  <a:pt x="7" y="160"/>
                </a:lnTo>
                <a:lnTo>
                  <a:pt x="4" y="177"/>
                </a:lnTo>
                <a:lnTo>
                  <a:pt x="2" y="195"/>
                </a:lnTo>
                <a:lnTo>
                  <a:pt x="1" y="212"/>
                </a:lnTo>
                <a:lnTo>
                  <a:pt x="0" y="229"/>
                </a:lnTo>
                <a:lnTo>
                  <a:pt x="0" y="247"/>
                </a:lnTo>
                <a:lnTo>
                  <a:pt x="1" y="264"/>
                </a:lnTo>
                <a:lnTo>
                  <a:pt x="3" y="281"/>
                </a:lnTo>
                <a:lnTo>
                  <a:pt x="6" y="299"/>
                </a:lnTo>
                <a:lnTo>
                  <a:pt x="9" y="316"/>
                </a:lnTo>
                <a:lnTo>
                  <a:pt x="13" y="334"/>
                </a:lnTo>
                <a:lnTo>
                  <a:pt x="15" y="339"/>
                </a:lnTo>
                <a:lnTo>
                  <a:pt x="17" y="344"/>
                </a:lnTo>
                <a:lnTo>
                  <a:pt x="19" y="349"/>
                </a:lnTo>
                <a:lnTo>
                  <a:pt x="22" y="354"/>
                </a:lnTo>
                <a:lnTo>
                  <a:pt x="25" y="361"/>
                </a:lnTo>
                <a:lnTo>
                  <a:pt x="29" y="366"/>
                </a:lnTo>
                <a:lnTo>
                  <a:pt x="33" y="373"/>
                </a:lnTo>
                <a:lnTo>
                  <a:pt x="37" y="379"/>
                </a:lnTo>
                <a:lnTo>
                  <a:pt x="41" y="386"/>
                </a:lnTo>
                <a:lnTo>
                  <a:pt x="46" y="392"/>
                </a:lnTo>
                <a:lnTo>
                  <a:pt x="51" y="399"/>
                </a:lnTo>
                <a:lnTo>
                  <a:pt x="57" y="406"/>
                </a:lnTo>
                <a:lnTo>
                  <a:pt x="62" y="412"/>
                </a:lnTo>
                <a:lnTo>
                  <a:pt x="68" y="420"/>
                </a:lnTo>
                <a:lnTo>
                  <a:pt x="75" y="426"/>
                </a:lnTo>
                <a:lnTo>
                  <a:pt x="81" y="433"/>
                </a:lnTo>
                <a:lnTo>
                  <a:pt x="91" y="443"/>
                </a:lnTo>
                <a:lnTo>
                  <a:pt x="100" y="452"/>
                </a:lnTo>
                <a:lnTo>
                  <a:pt x="109" y="459"/>
                </a:lnTo>
                <a:lnTo>
                  <a:pt x="117" y="466"/>
                </a:lnTo>
                <a:lnTo>
                  <a:pt x="124" y="472"/>
                </a:lnTo>
                <a:lnTo>
                  <a:pt x="132" y="476"/>
                </a:lnTo>
                <a:lnTo>
                  <a:pt x="139" y="479"/>
                </a:lnTo>
                <a:lnTo>
                  <a:pt x="146" y="482"/>
                </a:lnTo>
                <a:lnTo>
                  <a:pt x="154" y="484"/>
                </a:lnTo>
                <a:lnTo>
                  <a:pt x="161" y="484"/>
                </a:lnTo>
                <a:lnTo>
                  <a:pt x="168" y="484"/>
                </a:lnTo>
                <a:lnTo>
                  <a:pt x="176" y="483"/>
                </a:lnTo>
                <a:lnTo>
                  <a:pt x="183" y="481"/>
                </a:lnTo>
                <a:lnTo>
                  <a:pt x="192" y="479"/>
                </a:lnTo>
                <a:lnTo>
                  <a:pt x="200" y="475"/>
                </a:lnTo>
                <a:lnTo>
                  <a:pt x="209" y="471"/>
                </a:lnTo>
                <a:lnTo>
                  <a:pt x="221" y="466"/>
                </a:lnTo>
                <a:lnTo>
                  <a:pt x="231" y="460"/>
                </a:lnTo>
                <a:lnTo>
                  <a:pt x="238" y="454"/>
                </a:lnTo>
                <a:lnTo>
                  <a:pt x="244" y="449"/>
                </a:lnTo>
                <a:lnTo>
                  <a:pt x="249" y="443"/>
                </a:lnTo>
                <a:lnTo>
                  <a:pt x="254" y="437"/>
                </a:lnTo>
                <a:lnTo>
                  <a:pt x="258" y="432"/>
                </a:lnTo>
                <a:lnTo>
                  <a:pt x="263" y="426"/>
                </a:lnTo>
                <a:lnTo>
                  <a:pt x="269" y="420"/>
                </a:lnTo>
                <a:lnTo>
                  <a:pt x="274" y="413"/>
                </a:lnTo>
                <a:lnTo>
                  <a:pt x="279" y="407"/>
                </a:lnTo>
                <a:lnTo>
                  <a:pt x="284" y="400"/>
                </a:lnTo>
                <a:lnTo>
                  <a:pt x="289" y="394"/>
                </a:lnTo>
                <a:lnTo>
                  <a:pt x="293" y="388"/>
                </a:lnTo>
                <a:lnTo>
                  <a:pt x="297" y="381"/>
                </a:lnTo>
                <a:lnTo>
                  <a:pt x="301" y="375"/>
                </a:lnTo>
                <a:lnTo>
                  <a:pt x="305" y="369"/>
                </a:lnTo>
                <a:lnTo>
                  <a:pt x="308" y="362"/>
                </a:lnTo>
                <a:lnTo>
                  <a:pt x="311" y="356"/>
                </a:lnTo>
                <a:lnTo>
                  <a:pt x="315" y="350"/>
                </a:lnTo>
                <a:lnTo>
                  <a:pt x="317" y="344"/>
                </a:lnTo>
                <a:lnTo>
                  <a:pt x="320" y="337"/>
                </a:lnTo>
                <a:lnTo>
                  <a:pt x="323" y="331"/>
                </a:lnTo>
                <a:lnTo>
                  <a:pt x="326" y="325"/>
                </a:lnTo>
                <a:lnTo>
                  <a:pt x="331" y="312"/>
                </a:lnTo>
                <a:lnTo>
                  <a:pt x="335" y="300"/>
                </a:lnTo>
                <a:lnTo>
                  <a:pt x="339" y="289"/>
                </a:lnTo>
                <a:lnTo>
                  <a:pt x="342" y="277"/>
                </a:lnTo>
                <a:lnTo>
                  <a:pt x="344" y="266"/>
                </a:lnTo>
                <a:lnTo>
                  <a:pt x="345" y="255"/>
                </a:lnTo>
                <a:lnTo>
                  <a:pt x="346" y="244"/>
                </a:lnTo>
                <a:lnTo>
                  <a:pt x="346" y="234"/>
                </a:lnTo>
                <a:lnTo>
                  <a:pt x="346" y="223"/>
                </a:lnTo>
                <a:lnTo>
                  <a:pt x="345" y="212"/>
                </a:lnTo>
                <a:lnTo>
                  <a:pt x="344" y="202"/>
                </a:lnTo>
                <a:lnTo>
                  <a:pt x="341" y="190"/>
                </a:lnTo>
                <a:lnTo>
                  <a:pt x="339" y="179"/>
                </a:lnTo>
                <a:lnTo>
                  <a:pt x="336" y="167"/>
                </a:lnTo>
                <a:lnTo>
                  <a:pt x="333" y="155"/>
                </a:lnTo>
                <a:lnTo>
                  <a:pt x="329" y="142"/>
                </a:lnTo>
                <a:lnTo>
                  <a:pt x="323" y="126"/>
                </a:lnTo>
                <a:lnTo>
                  <a:pt x="315" y="112"/>
                </a:lnTo>
                <a:lnTo>
                  <a:pt x="306" y="97"/>
                </a:lnTo>
                <a:lnTo>
                  <a:pt x="296" y="84"/>
                </a:lnTo>
                <a:lnTo>
                  <a:pt x="284" y="71"/>
                </a:lnTo>
                <a:lnTo>
                  <a:pt x="270" y="59"/>
                </a:lnTo>
                <a:lnTo>
                  <a:pt x="256" y="48"/>
                </a:lnTo>
                <a:lnTo>
                  <a:pt x="242" y="39"/>
                </a:lnTo>
                <a:lnTo>
                  <a:pt x="226" y="30"/>
                </a:lnTo>
                <a:lnTo>
                  <a:pt x="209" y="22"/>
                </a:lnTo>
                <a:lnTo>
                  <a:pt x="192" y="16"/>
                </a:lnTo>
                <a:lnTo>
                  <a:pt x="175" y="10"/>
                </a:lnTo>
                <a:lnTo>
                  <a:pt x="158" y="6"/>
                </a:lnTo>
                <a:lnTo>
                  <a:pt x="140" y="3"/>
                </a:lnTo>
                <a:lnTo>
                  <a:pt x="123" y="1"/>
                </a:lnTo>
                <a:lnTo>
                  <a:pt x="106" y="0"/>
                </a:lnTo>
                <a:lnTo>
                  <a:pt x="41" y="5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5" name="Freeform 210">
            <a:extLst>
              <a:ext uri="{FF2B5EF4-FFF2-40B4-BE49-F238E27FC236}">
                <a16:creationId xmlns:a16="http://schemas.microsoft.com/office/drawing/2014/main" id="{B223EF1D-E2F4-5D44-7545-58E67DA86A95}"/>
              </a:ext>
            </a:extLst>
          </p:cNvPr>
          <p:cNvSpPr>
            <a:spLocks/>
          </p:cNvSpPr>
          <p:nvPr/>
        </p:nvSpPr>
        <p:spPr bwMode="auto">
          <a:xfrm>
            <a:off x="6354763" y="1768475"/>
            <a:ext cx="73025" cy="442913"/>
          </a:xfrm>
          <a:custGeom>
            <a:avLst/>
            <a:gdLst>
              <a:gd name="T0" fmla="*/ 2147483646 w 46"/>
              <a:gd name="T1" fmla="*/ 2147483646 h 279"/>
              <a:gd name="T2" fmla="*/ 2147483646 w 46"/>
              <a:gd name="T3" fmla="*/ 2147483646 h 279"/>
              <a:gd name="T4" fmla="*/ 2147483646 w 46"/>
              <a:gd name="T5" fmla="*/ 2147483646 h 279"/>
              <a:gd name="T6" fmla="*/ 2147483646 w 46"/>
              <a:gd name="T7" fmla="*/ 2147483646 h 279"/>
              <a:gd name="T8" fmla="*/ 2147483646 w 46"/>
              <a:gd name="T9" fmla="*/ 2147483646 h 279"/>
              <a:gd name="T10" fmla="*/ 2147483646 w 46"/>
              <a:gd name="T11" fmla="*/ 2147483646 h 279"/>
              <a:gd name="T12" fmla="*/ 2147483646 w 46"/>
              <a:gd name="T13" fmla="*/ 2147483646 h 279"/>
              <a:gd name="T14" fmla="*/ 2147483646 w 46"/>
              <a:gd name="T15" fmla="*/ 2147483646 h 279"/>
              <a:gd name="T16" fmla="*/ 2147483646 w 46"/>
              <a:gd name="T17" fmla="*/ 2147483646 h 279"/>
              <a:gd name="T18" fmla="*/ 2147483646 w 46"/>
              <a:gd name="T19" fmla="*/ 2147483646 h 279"/>
              <a:gd name="T20" fmla="*/ 2147483646 w 46"/>
              <a:gd name="T21" fmla="*/ 2147483646 h 279"/>
              <a:gd name="T22" fmla="*/ 2147483646 w 46"/>
              <a:gd name="T23" fmla="*/ 2147483646 h 279"/>
              <a:gd name="T24" fmla="*/ 2147483646 w 46"/>
              <a:gd name="T25" fmla="*/ 2147483646 h 279"/>
              <a:gd name="T26" fmla="*/ 2147483646 w 46"/>
              <a:gd name="T27" fmla="*/ 2147483646 h 279"/>
              <a:gd name="T28" fmla="*/ 2147483646 w 46"/>
              <a:gd name="T29" fmla="*/ 2147483646 h 279"/>
              <a:gd name="T30" fmla="*/ 2147483646 w 46"/>
              <a:gd name="T31" fmla="*/ 2147483646 h 279"/>
              <a:gd name="T32" fmla="*/ 2147483646 w 46"/>
              <a:gd name="T33" fmla="*/ 2147483646 h 279"/>
              <a:gd name="T34" fmla="*/ 2147483646 w 46"/>
              <a:gd name="T35" fmla="*/ 2147483646 h 279"/>
              <a:gd name="T36" fmla="*/ 2147483646 w 46"/>
              <a:gd name="T37" fmla="*/ 0 h 279"/>
              <a:gd name="T38" fmla="*/ 2147483646 w 46"/>
              <a:gd name="T39" fmla="*/ 2147483646 h 279"/>
              <a:gd name="T40" fmla="*/ 2147483646 w 46"/>
              <a:gd name="T41" fmla="*/ 2147483646 h 279"/>
              <a:gd name="T42" fmla="*/ 2147483646 w 46"/>
              <a:gd name="T43" fmla="*/ 2147483646 h 279"/>
              <a:gd name="T44" fmla="*/ 2147483646 w 46"/>
              <a:gd name="T45" fmla="*/ 2147483646 h 279"/>
              <a:gd name="T46" fmla="*/ 2147483646 w 46"/>
              <a:gd name="T47" fmla="*/ 2147483646 h 279"/>
              <a:gd name="T48" fmla="*/ 2147483646 w 46"/>
              <a:gd name="T49" fmla="*/ 2147483646 h 279"/>
              <a:gd name="T50" fmla="*/ 2147483646 w 46"/>
              <a:gd name="T51" fmla="*/ 2147483646 h 279"/>
              <a:gd name="T52" fmla="*/ 2147483646 w 46"/>
              <a:gd name="T53" fmla="*/ 2147483646 h 279"/>
              <a:gd name="T54" fmla="*/ 2147483646 w 46"/>
              <a:gd name="T55" fmla="*/ 2147483646 h 279"/>
              <a:gd name="T56" fmla="*/ 0 w 46"/>
              <a:gd name="T57" fmla="*/ 2147483646 h 279"/>
              <a:gd name="T58" fmla="*/ 0 w 46"/>
              <a:gd name="T59" fmla="*/ 2147483646 h 279"/>
              <a:gd name="T60" fmla="*/ 2147483646 w 46"/>
              <a:gd name="T61" fmla="*/ 2147483646 h 279"/>
              <a:gd name="T62" fmla="*/ 2147483646 w 46"/>
              <a:gd name="T63" fmla="*/ 2147483646 h 279"/>
              <a:gd name="T64" fmla="*/ 2147483646 w 46"/>
              <a:gd name="T65" fmla="*/ 2147483646 h 279"/>
              <a:gd name="T66" fmla="*/ 2147483646 w 46"/>
              <a:gd name="T67" fmla="*/ 2147483646 h 279"/>
              <a:gd name="T68" fmla="*/ 2147483646 w 46"/>
              <a:gd name="T69" fmla="*/ 2147483646 h 279"/>
              <a:gd name="T70" fmla="*/ 2147483646 w 46"/>
              <a:gd name="T71" fmla="*/ 2147483646 h 2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 h="279">
                <a:moveTo>
                  <a:pt x="17" y="278"/>
                </a:moveTo>
                <a:lnTo>
                  <a:pt x="17" y="278"/>
                </a:lnTo>
                <a:lnTo>
                  <a:pt x="13" y="260"/>
                </a:lnTo>
                <a:lnTo>
                  <a:pt x="10" y="243"/>
                </a:lnTo>
                <a:lnTo>
                  <a:pt x="7" y="225"/>
                </a:lnTo>
                <a:lnTo>
                  <a:pt x="5" y="208"/>
                </a:lnTo>
                <a:lnTo>
                  <a:pt x="4" y="191"/>
                </a:lnTo>
                <a:lnTo>
                  <a:pt x="4" y="173"/>
                </a:lnTo>
                <a:lnTo>
                  <a:pt x="5" y="156"/>
                </a:lnTo>
                <a:lnTo>
                  <a:pt x="6" y="139"/>
                </a:lnTo>
                <a:lnTo>
                  <a:pt x="8" y="122"/>
                </a:lnTo>
                <a:lnTo>
                  <a:pt x="11" y="105"/>
                </a:lnTo>
                <a:lnTo>
                  <a:pt x="15" y="88"/>
                </a:lnTo>
                <a:lnTo>
                  <a:pt x="19" y="70"/>
                </a:lnTo>
                <a:lnTo>
                  <a:pt x="24" y="53"/>
                </a:lnTo>
                <a:lnTo>
                  <a:pt x="30" y="36"/>
                </a:lnTo>
                <a:lnTo>
                  <a:pt x="37" y="20"/>
                </a:lnTo>
                <a:lnTo>
                  <a:pt x="45" y="2"/>
                </a:lnTo>
                <a:lnTo>
                  <a:pt x="41" y="0"/>
                </a:lnTo>
                <a:lnTo>
                  <a:pt x="33" y="18"/>
                </a:lnTo>
                <a:lnTo>
                  <a:pt x="26" y="35"/>
                </a:lnTo>
                <a:lnTo>
                  <a:pt x="20" y="52"/>
                </a:lnTo>
                <a:lnTo>
                  <a:pt x="15" y="69"/>
                </a:lnTo>
                <a:lnTo>
                  <a:pt x="11" y="86"/>
                </a:lnTo>
                <a:lnTo>
                  <a:pt x="7" y="104"/>
                </a:lnTo>
                <a:lnTo>
                  <a:pt x="4" y="121"/>
                </a:lnTo>
                <a:lnTo>
                  <a:pt x="2" y="139"/>
                </a:lnTo>
                <a:lnTo>
                  <a:pt x="1" y="156"/>
                </a:lnTo>
                <a:lnTo>
                  <a:pt x="0" y="173"/>
                </a:lnTo>
                <a:lnTo>
                  <a:pt x="0" y="191"/>
                </a:lnTo>
                <a:lnTo>
                  <a:pt x="1" y="208"/>
                </a:lnTo>
                <a:lnTo>
                  <a:pt x="3" y="225"/>
                </a:lnTo>
                <a:lnTo>
                  <a:pt x="6" y="244"/>
                </a:lnTo>
                <a:lnTo>
                  <a:pt x="9" y="261"/>
                </a:lnTo>
                <a:lnTo>
                  <a:pt x="13" y="278"/>
                </a:lnTo>
                <a:lnTo>
                  <a:pt x="17" y="27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6" name="Freeform 211">
            <a:extLst>
              <a:ext uri="{FF2B5EF4-FFF2-40B4-BE49-F238E27FC236}">
                <a16:creationId xmlns:a16="http://schemas.microsoft.com/office/drawing/2014/main" id="{A0DE198C-C13F-DBC4-9AED-6515AF8BBA79}"/>
              </a:ext>
            </a:extLst>
          </p:cNvPr>
          <p:cNvSpPr>
            <a:spLocks/>
          </p:cNvSpPr>
          <p:nvPr/>
        </p:nvSpPr>
        <p:spPr bwMode="auto">
          <a:xfrm>
            <a:off x="6375400" y="2209800"/>
            <a:ext cx="115888" cy="160338"/>
          </a:xfrm>
          <a:custGeom>
            <a:avLst/>
            <a:gdLst>
              <a:gd name="T0" fmla="*/ 2147483646 w 73"/>
              <a:gd name="T1" fmla="*/ 2147483646 h 101"/>
              <a:gd name="T2" fmla="*/ 2147483646 w 73"/>
              <a:gd name="T3" fmla="*/ 2147483646 h 101"/>
              <a:gd name="T4" fmla="*/ 2147483646 w 73"/>
              <a:gd name="T5" fmla="*/ 2147483646 h 101"/>
              <a:gd name="T6" fmla="*/ 2147483646 w 73"/>
              <a:gd name="T7" fmla="*/ 2147483646 h 101"/>
              <a:gd name="T8" fmla="*/ 2147483646 w 73"/>
              <a:gd name="T9" fmla="*/ 2147483646 h 101"/>
              <a:gd name="T10" fmla="*/ 2147483646 w 73"/>
              <a:gd name="T11" fmla="*/ 2147483646 h 101"/>
              <a:gd name="T12" fmla="*/ 2147483646 w 73"/>
              <a:gd name="T13" fmla="*/ 2147483646 h 101"/>
              <a:gd name="T14" fmla="*/ 2147483646 w 73"/>
              <a:gd name="T15" fmla="*/ 2147483646 h 101"/>
              <a:gd name="T16" fmla="*/ 2147483646 w 73"/>
              <a:gd name="T17" fmla="*/ 2147483646 h 101"/>
              <a:gd name="T18" fmla="*/ 2147483646 w 73"/>
              <a:gd name="T19" fmla="*/ 2147483646 h 101"/>
              <a:gd name="T20" fmla="*/ 2147483646 w 73"/>
              <a:gd name="T21" fmla="*/ 2147483646 h 101"/>
              <a:gd name="T22" fmla="*/ 2147483646 w 73"/>
              <a:gd name="T23" fmla="*/ 2147483646 h 101"/>
              <a:gd name="T24" fmla="*/ 2147483646 w 73"/>
              <a:gd name="T25" fmla="*/ 2147483646 h 101"/>
              <a:gd name="T26" fmla="*/ 2147483646 w 73"/>
              <a:gd name="T27" fmla="*/ 2147483646 h 101"/>
              <a:gd name="T28" fmla="*/ 2147483646 w 73"/>
              <a:gd name="T29" fmla="*/ 2147483646 h 101"/>
              <a:gd name="T30" fmla="*/ 2147483646 w 73"/>
              <a:gd name="T31" fmla="*/ 2147483646 h 101"/>
              <a:gd name="T32" fmla="*/ 2147483646 w 73"/>
              <a:gd name="T33" fmla="*/ 2147483646 h 101"/>
              <a:gd name="T34" fmla="*/ 2147483646 w 73"/>
              <a:gd name="T35" fmla="*/ 0 h 101"/>
              <a:gd name="T36" fmla="*/ 0 w 73"/>
              <a:gd name="T37" fmla="*/ 0 h 101"/>
              <a:gd name="T38" fmla="*/ 2147483646 w 73"/>
              <a:gd name="T39" fmla="*/ 2147483646 h 101"/>
              <a:gd name="T40" fmla="*/ 2147483646 w 73"/>
              <a:gd name="T41" fmla="*/ 2147483646 h 101"/>
              <a:gd name="T42" fmla="*/ 2147483646 w 73"/>
              <a:gd name="T43" fmla="*/ 2147483646 h 101"/>
              <a:gd name="T44" fmla="*/ 2147483646 w 73"/>
              <a:gd name="T45" fmla="*/ 2147483646 h 101"/>
              <a:gd name="T46" fmla="*/ 2147483646 w 73"/>
              <a:gd name="T47" fmla="*/ 2147483646 h 101"/>
              <a:gd name="T48" fmla="*/ 2147483646 w 73"/>
              <a:gd name="T49" fmla="*/ 2147483646 h 101"/>
              <a:gd name="T50" fmla="*/ 2147483646 w 73"/>
              <a:gd name="T51" fmla="*/ 2147483646 h 101"/>
              <a:gd name="T52" fmla="*/ 2147483646 w 73"/>
              <a:gd name="T53" fmla="*/ 2147483646 h 101"/>
              <a:gd name="T54" fmla="*/ 2147483646 w 73"/>
              <a:gd name="T55" fmla="*/ 2147483646 h 101"/>
              <a:gd name="T56" fmla="*/ 2147483646 w 73"/>
              <a:gd name="T57" fmla="*/ 2147483646 h 101"/>
              <a:gd name="T58" fmla="*/ 2147483646 w 73"/>
              <a:gd name="T59" fmla="*/ 2147483646 h 101"/>
              <a:gd name="T60" fmla="*/ 2147483646 w 73"/>
              <a:gd name="T61" fmla="*/ 2147483646 h 101"/>
              <a:gd name="T62" fmla="*/ 2147483646 w 73"/>
              <a:gd name="T63" fmla="*/ 2147483646 h 101"/>
              <a:gd name="T64" fmla="*/ 2147483646 w 73"/>
              <a:gd name="T65" fmla="*/ 2147483646 h 101"/>
              <a:gd name="T66" fmla="*/ 2147483646 w 73"/>
              <a:gd name="T67" fmla="*/ 2147483646 h 101"/>
              <a:gd name="T68" fmla="*/ 2147483646 w 73"/>
              <a:gd name="T69" fmla="*/ 2147483646 h 101"/>
              <a:gd name="T70" fmla="*/ 2147483646 w 73"/>
              <a:gd name="T71" fmla="*/ 2147483646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3" h="101">
                <a:moveTo>
                  <a:pt x="72" y="98"/>
                </a:moveTo>
                <a:lnTo>
                  <a:pt x="72" y="98"/>
                </a:lnTo>
                <a:lnTo>
                  <a:pt x="65" y="91"/>
                </a:lnTo>
                <a:lnTo>
                  <a:pt x="59" y="84"/>
                </a:lnTo>
                <a:lnTo>
                  <a:pt x="52" y="77"/>
                </a:lnTo>
                <a:lnTo>
                  <a:pt x="47" y="70"/>
                </a:lnTo>
                <a:lnTo>
                  <a:pt x="42" y="64"/>
                </a:lnTo>
                <a:lnTo>
                  <a:pt x="36" y="57"/>
                </a:lnTo>
                <a:lnTo>
                  <a:pt x="32" y="50"/>
                </a:lnTo>
                <a:lnTo>
                  <a:pt x="27" y="44"/>
                </a:lnTo>
                <a:lnTo>
                  <a:pt x="23" y="38"/>
                </a:lnTo>
                <a:lnTo>
                  <a:pt x="19" y="32"/>
                </a:lnTo>
                <a:lnTo>
                  <a:pt x="15" y="26"/>
                </a:lnTo>
                <a:lnTo>
                  <a:pt x="13" y="20"/>
                </a:lnTo>
                <a:lnTo>
                  <a:pt x="10" y="14"/>
                </a:lnTo>
                <a:lnTo>
                  <a:pt x="8" y="8"/>
                </a:lnTo>
                <a:lnTo>
                  <a:pt x="6" y="4"/>
                </a:lnTo>
                <a:lnTo>
                  <a:pt x="4" y="0"/>
                </a:lnTo>
                <a:lnTo>
                  <a:pt x="0" y="0"/>
                </a:lnTo>
                <a:lnTo>
                  <a:pt x="2" y="5"/>
                </a:lnTo>
                <a:lnTo>
                  <a:pt x="4" y="10"/>
                </a:lnTo>
                <a:lnTo>
                  <a:pt x="6" y="16"/>
                </a:lnTo>
                <a:lnTo>
                  <a:pt x="9" y="22"/>
                </a:lnTo>
                <a:lnTo>
                  <a:pt x="12" y="28"/>
                </a:lnTo>
                <a:lnTo>
                  <a:pt x="16" y="33"/>
                </a:lnTo>
                <a:lnTo>
                  <a:pt x="20" y="40"/>
                </a:lnTo>
                <a:lnTo>
                  <a:pt x="24" y="46"/>
                </a:lnTo>
                <a:lnTo>
                  <a:pt x="29" y="52"/>
                </a:lnTo>
                <a:lnTo>
                  <a:pt x="34" y="59"/>
                </a:lnTo>
                <a:lnTo>
                  <a:pt x="39" y="66"/>
                </a:lnTo>
                <a:lnTo>
                  <a:pt x="44" y="73"/>
                </a:lnTo>
                <a:lnTo>
                  <a:pt x="50" y="80"/>
                </a:lnTo>
                <a:lnTo>
                  <a:pt x="56" y="87"/>
                </a:lnTo>
                <a:lnTo>
                  <a:pt x="62" y="94"/>
                </a:lnTo>
                <a:lnTo>
                  <a:pt x="69" y="100"/>
                </a:lnTo>
                <a:lnTo>
                  <a:pt x="72" y="9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7" name="Freeform 212">
            <a:extLst>
              <a:ext uri="{FF2B5EF4-FFF2-40B4-BE49-F238E27FC236}">
                <a16:creationId xmlns:a16="http://schemas.microsoft.com/office/drawing/2014/main" id="{797B53FA-DE3A-1D24-CC52-76128FAAC1F8}"/>
              </a:ext>
            </a:extLst>
          </p:cNvPr>
          <p:cNvSpPr>
            <a:spLocks/>
          </p:cNvSpPr>
          <p:nvPr/>
        </p:nvSpPr>
        <p:spPr bwMode="auto">
          <a:xfrm>
            <a:off x="6484938" y="2365375"/>
            <a:ext cx="207962" cy="87313"/>
          </a:xfrm>
          <a:custGeom>
            <a:avLst/>
            <a:gdLst>
              <a:gd name="T0" fmla="*/ 2147483646 w 131"/>
              <a:gd name="T1" fmla="*/ 2147483646 h 55"/>
              <a:gd name="T2" fmla="*/ 2147483646 w 131"/>
              <a:gd name="T3" fmla="*/ 2147483646 h 55"/>
              <a:gd name="T4" fmla="*/ 2147483646 w 131"/>
              <a:gd name="T5" fmla="*/ 2147483646 h 55"/>
              <a:gd name="T6" fmla="*/ 2147483646 w 131"/>
              <a:gd name="T7" fmla="*/ 2147483646 h 55"/>
              <a:gd name="T8" fmla="*/ 2147483646 w 131"/>
              <a:gd name="T9" fmla="*/ 2147483646 h 55"/>
              <a:gd name="T10" fmla="*/ 2147483646 w 131"/>
              <a:gd name="T11" fmla="*/ 2147483646 h 55"/>
              <a:gd name="T12" fmla="*/ 2147483646 w 131"/>
              <a:gd name="T13" fmla="*/ 2147483646 h 55"/>
              <a:gd name="T14" fmla="*/ 2147483646 w 131"/>
              <a:gd name="T15" fmla="*/ 2147483646 h 55"/>
              <a:gd name="T16" fmla="*/ 2147483646 w 131"/>
              <a:gd name="T17" fmla="*/ 2147483646 h 55"/>
              <a:gd name="T18" fmla="*/ 2147483646 w 131"/>
              <a:gd name="T19" fmla="*/ 2147483646 h 55"/>
              <a:gd name="T20" fmla="*/ 2147483646 w 131"/>
              <a:gd name="T21" fmla="*/ 2147483646 h 55"/>
              <a:gd name="T22" fmla="*/ 2147483646 w 131"/>
              <a:gd name="T23" fmla="*/ 2147483646 h 55"/>
              <a:gd name="T24" fmla="*/ 2147483646 w 131"/>
              <a:gd name="T25" fmla="*/ 2147483646 h 55"/>
              <a:gd name="T26" fmla="*/ 2147483646 w 131"/>
              <a:gd name="T27" fmla="*/ 2147483646 h 55"/>
              <a:gd name="T28" fmla="*/ 2147483646 w 131"/>
              <a:gd name="T29" fmla="*/ 2147483646 h 55"/>
              <a:gd name="T30" fmla="*/ 2147483646 w 131"/>
              <a:gd name="T31" fmla="*/ 2147483646 h 55"/>
              <a:gd name="T32" fmla="*/ 2147483646 w 131"/>
              <a:gd name="T33" fmla="*/ 2147483646 h 55"/>
              <a:gd name="T34" fmla="*/ 2147483646 w 131"/>
              <a:gd name="T35" fmla="*/ 0 h 55"/>
              <a:gd name="T36" fmla="*/ 0 w 131"/>
              <a:gd name="T37" fmla="*/ 2147483646 h 55"/>
              <a:gd name="T38" fmla="*/ 2147483646 w 131"/>
              <a:gd name="T39" fmla="*/ 2147483646 h 55"/>
              <a:gd name="T40" fmla="*/ 2147483646 w 131"/>
              <a:gd name="T41" fmla="*/ 2147483646 h 55"/>
              <a:gd name="T42" fmla="*/ 2147483646 w 131"/>
              <a:gd name="T43" fmla="*/ 2147483646 h 55"/>
              <a:gd name="T44" fmla="*/ 2147483646 w 131"/>
              <a:gd name="T45" fmla="*/ 2147483646 h 55"/>
              <a:gd name="T46" fmla="*/ 2147483646 w 131"/>
              <a:gd name="T47" fmla="*/ 2147483646 h 55"/>
              <a:gd name="T48" fmla="*/ 2147483646 w 131"/>
              <a:gd name="T49" fmla="*/ 2147483646 h 55"/>
              <a:gd name="T50" fmla="*/ 2147483646 w 131"/>
              <a:gd name="T51" fmla="*/ 2147483646 h 55"/>
              <a:gd name="T52" fmla="*/ 2147483646 w 131"/>
              <a:gd name="T53" fmla="*/ 2147483646 h 55"/>
              <a:gd name="T54" fmla="*/ 2147483646 w 131"/>
              <a:gd name="T55" fmla="*/ 2147483646 h 55"/>
              <a:gd name="T56" fmla="*/ 2147483646 w 131"/>
              <a:gd name="T57" fmla="*/ 2147483646 h 55"/>
              <a:gd name="T58" fmla="*/ 2147483646 w 131"/>
              <a:gd name="T59" fmla="*/ 2147483646 h 55"/>
              <a:gd name="T60" fmla="*/ 2147483646 w 131"/>
              <a:gd name="T61" fmla="*/ 2147483646 h 55"/>
              <a:gd name="T62" fmla="*/ 2147483646 w 131"/>
              <a:gd name="T63" fmla="*/ 2147483646 h 55"/>
              <a:gd name="T64" fmla="*/ 2147483646 w 131"/>
              <a:gd name="T65" fmla="*/ 2147483646 h 55"/>
              <a:gd name="T66" fmla="*/ 2147483646 w 131"/>
              <a:gd name="T67" fmla="*/ 2147483646 h 55"/>
              <a:gd name="T68" fmla="*/ 2147483646 w 131"/>
              <a:gd name="T69" fmla="*/ 2147483646 h 55"/>
              <a:gd name="T70" fmla="*/ 2147483646 w 131"/>
              <a:gd name="T71" fmla="*/ 2147483646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1" h="55">
                <a:moveTo>
                  <a:pt x="128" y="37"/>
                </a:moveTo>
                <a:lnTo>
                  <a:pt x="128" y="37"/>
                </a:lnTo>
                <a:lnTo>
                  <a:pt x="118" y="41"/>
                </a:lnTo>
                <a:lnTo>
                  <a:pt x="111" y="45"/>
                </a:lnTo>
                <a:lnTo>
                  <a:pt x="103" y="47"/>
                </a:lnTo>
                <a:lnTo>
                  <a:pt x="95" y="49"/>
                </a:lnTo>
                <a:lnTo>
                  <a:pt x="88" y="51"/>
                </a:lnTo>
                <a:lnTo>
                  <a:pt x="81" y="51"/>
                </a:lnTo>
                <a:lnTo>
                  <a:pt x="74" y="50"/>
                </a:lnTo>
                <a:lnTo>
                  <a:pt x="67" y="48"/>
                </a:lnTo>
                <a:lnTo>
                  <a:pt x="60" y="46"/>
                </a:lnTo>
                <a:lnTo>
                  <a:pt x="53" y="42"/>
                </a:lnTo>
                <a:lnTo>
                  <a:pt x="46" y="39"/>
                </a:lnTo>
                <a:lnTo>
                  <a:pt x="37" y="33"/>
                </a:lnTo>
                <a:lnTo>
                  <a:pt x="30" y="26"/>
                </a:lnTo>
                <a:lnTo>
                  <a:pt x="21" y="18"/>
                </a:lnTo>
                <a:lnTo>
                  <a:pt x="12" y="10"/>
                </a:lnTo>
                <a:lnTo>
                  <a:pt x="3" y="0"/>
                </a:lnTo>
                <a:lnTo>
                  <a:pt x="0" y="2"/>
                </a:lnTo>
                <a:lnTo>
                  <a:pt x="9" y="12"/>
                </a:lnTo>
                <a:lnTo>
                  <a:pt x="19" y="21"/>
                </a:lnTo>
                <a:lnTo>
                  <a:pt x="27" y="29"/>
                </a:lnTo>
                <a:lnTo>
                  <a:pt x="36" y="36"/>
                </a:lnTo>
                <a:lnTo>
                  <a:pt x="44" y="41"/>
                </a:lnTo>
                <a:lnTo>
                  <a:pt x="51" y="46"/>
                </a:lnTo>
                <a:lnTo>
                  <a:pt x="59" y="49"/>
                </a:lnTo>
                <a:lnTo>
                  <a:pt x="66" y="52"/>
                </a:lnTo>
                <a:lnTo>
                  <a:pt x="73" y="54"/>
                </a:lnTo>
                <a:lnTo>
                  <a:pt x="81" y="54"/>
                </a:lnTo>
                <a:lnTo>
                  <a:pt x="88" y="54"/>
                </a:lnTo>
                <a:lnTo>
                  <a:pt x="96" y="53"/>
                </a:lnTo>
                <a:lnTo>
                  <a:pt x="104" y="51"/>
                </a:lnTo>
                <a:lnTo>
                  <a:pt x="112" y="49"/>
                </a:lnTo>
                <a:lnTo>
                  <a:pt x="120" y="45"/>
                </a:lnTo>
                <a:lnTo>
                  <a:pt x="130" y="41"/>
                </a:lnTo>
                <a:lnTo>
                  <a:pt x="128"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8" name="Freeform 213">
            <a:extLst>
              <a:ext uri="{FF2B5EF4-FFF2-40B4-BE49-F238E27FC236}">
                <a16:creationId xmlns:a16="http://schemas.microsoft.com/office/drawing/2014/main" id="{8F45121A-D7A1-6E9F-5FB5-4075E6A9D02C}"/>
              </a:ext>
            </a:extLst>
          </p:cNvPr>
          <p:cNvSpPr>
            <a:spLocks/>
          </p:cNvSpPr>
          <p:nvPr/>
        </p:nvSpPr>
        <p:spPr bwMode="auto">
          <a:xfrm>
            <a:off x="6688138" y="2352675"/>
            <a:ext cx="90487" cy="79375"/>
          </a:xfrm>
          <a:custGeom>
            <a:avLst/>
            <a:gdLst>
              <a:gd name="T0" fmla="*/ 2147483646 w 57"/>
              <a:gd name="T1" fmla="*/ 0 h 50"/>
              <a:gd name="T2" fmla="*/ 2147483646 w 57"/>
              <a:gd name="T3" fmla="*/ 0 h 50"/>
              <a:gd name="T4" fmla="*/ 2147483646 w 57"/>
              <a:gd name="T5" fmla="*/ 2147483646 h 50"/>
              <a:gd name="T6" fmla="*/ 2147483646 w 57"/>
              <a:gd name="T7" fmla="*/ 2147483646 h 50"/>
              <a:gd name="T8" fmla="*/ 2147483646 w 57"/>
              <a:gd name="T9" fmla="*/ 2147483646 h 50"/>
              <a:gd name="T10" fmla="*/ 2147483646 w 57"/>
              <a:gd name="T11" fmla="*/ 2147483646 h 50"/>
              <a:gd name="T12" fmla="*/ 2147483646 w 57"/>
              <a:gd name="T13" fmla="*/ 2147483646 h 50"/>
              <a:gd name="T14" fmla="*/ 2147483646 w 57"/>
              <a:gd name="T15" fmla="*/ 2147483646 h 50"/>
              <a:gd name="T16" fmla="*/ 2147483646 w 57"/>
              <a:gd name="T17" fmla="*/ 2147483646 h 50"/>
              <a:gd name="T18" fmla="*/ 0 w 57"/>
              <a:gd name="T19" fmla="*/ 2147483646 h 50"/>
              <a:gd name="T20" fmla="*/ 2147483646 w 57"/>
              <a:gd name="T21" fmla="*/ 2147483646 h 50"/>
              <a:gd name="T22" fmla="*/ 2147483646 w 57"/>
              <a:gd name="T23" fmla="*/ 2147483646 h 50"/>
              <a:gd name="T24" fmla="*/ 2147483646 w 57"/>
              <a:gd name="T25" fmla="*/ 2147483646 h 50"/>
              <a:gd name="T26" fmla="*/ 2147483646 w 57"/>
              <a:gd name="T27" fmla="*/ 2147483646 h 50"/>
              <a:gd name="T28" fmla="*/ 2147483646 w 57"/>
              <a:gd name="T29" fmla="*/ 2147483646 h 50"/>
              <a:gd name="T30" fmla="*/ 2147483646 w 57"/>
              <a:gd name="T31" fmla="*/ 2147483646 h 50"/>
              <a:gd name="T32" fmla="*/ 2147483646 w 57"/>
              <a:gd name="T33" fmla="*/ 2147483646 h 50"/>
              <a:gd name="T34" fmla="*/ 2147483646 w 57"/>
              <a:gd name="T35" fmla="*/ 2147483646 h 50"/>
              <a:gd name="T36" fmla="*/ 2147483646 w 57"/>
              <a:gd name="T37" fmla="*/ 2147483646 h 50"/>
              <a:gd name="T38" fmla="*/ 2147483646 w 57"/>
              <a:gd name="T39" fmla="*/ 0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50">
                <a:moveTo>
                  <a:pt x="54" y="0"/>
                </a:moveTo>
                <a:lnTo>
                  <a:pt x="54" y="0"/>
                </a:lnTo>
                <a:lnTo>
                  <a:pt x="49" y="6"/>
                </a:lnTo>
                <a:lnTo>
                  <a:pt x="44" y="12"/>
                </a:lnTo>
                <a:lnTo>
                  <a:pt x="40" y="18"/>
                </a:lnTo>
                <a:lnTo>
                  <a:pt x="35" y="23"/>
                </a:lnTo>
                <a:lnTo>
                  <a:pt x="29" y="29"/>
                </a:lnTo>
                <a:lnTo>
                  <a:pt x="22" y="35"/>
                </a:lnTo>
                <a:lnTo>
                  <a:pt x="12" y="40"/>
                </a:lnTo>
                <a:lnTo>
                  <a:pt x="0" y="45"/>
                </a:lnTo>
                <a:lnTo>
                  <a:pt x="2" y="49"/>
                </a:lnTo>
                <a:lnTo>
                  <a:pt x="14" y="44"/>
                </a:lnTo>
                <a:lnTo>
                  <a:pt x="24" y="37"/>
                </a:lnTo>
                <a:lnTo>
                  <a:pt x="32" y="32"/>
                </a:lnTo>
                <a:lnTo>
                  <a:pt x="38" y="26"/>
                </a:lnTo>
                <a:lnTo>
                  <a:pt x="43" y="20"/>
                </a:lnTo>
                <a:lnTo>
                  <a:pt x="48" y="14"/>
                </a:lnTo>
                <a:lnTo>
                  <a:pt x="52" y="8"/>
                </a:lnTo>
                <a:lnTo>
                  <a:pt x="56" y="3"/>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79" name="Freeform 214">
            <a:extLst>
              <a:ext uri="{FF2B5EF4-FFF2-40B4-BE49-F238E27FC236}">
                <a16:creationId xmlns:a16="http://schemas.microsoft.com/office/drawing/2014/main" id="{FE0C8D10-5DC8-E9AC-F09F-9FD9B129300C}"/>
              </a:ext>
            </a:extLst>
          </p:cNvPr>
          <p:cNvSpPr>
            <a:spLocks/>
          </p:cNvSpPr>
          <p:nvPr/>
        </p:nvSpPr>
        <p:spPr bwMode="auto">
          <a:xfrm>
            <a:off x="6773863" y="2193925"/>
            <a:ext cx="106362" cy="165100"/>
          </a:xfrm>
          <a:custGeom>
            <a:avLst/>
            <a:gdLst>
              <a:gd name="T0" fmla="*/ 2147483646 w 67"/>
              <a:gd name="T1" fmla="*/ 2147483646 h 104"/>
              <a:gd name="T2" fmla="*/ 2147483646 w 67"/>
              <a:gd name="T3" fmla="*/ 0 h 104"/>
              <a:gd name="T4" fmla="*/ 2147483646 w 67"/>
              <a:gd name="T5" fmla="*/ 2147483646 h 104"/>
              <a:gd name="T6" fmla="*/ 2147483646 w 67"/>
              <a:gd name="T7" fmla="*/ 2147483646 h 104"/>
              <a:gd name="T8" fmla="*/ 2147483646 w 67"/>
              <a:gd name="T9" fmla="*/ 2147483646 h 104"/>
              <a:gd name="T10" fmla="*/ 2147483646 w 67"/>
              <a:gd name="T11" fmla="*/ 2147483646 h 104"/>
              <a:gd name="T12" fmla="*/ 2147483646 w 67"/>
              <a:gd name="T13" fmla="*/ 2147483646 h 104"/>
              <a:gd name="T14" fmla="*/ 2147483646 w 67"/>
              <a:gd name="T15" fmla="*/ 2147483646 h 104"/>
              <a:gd name="T16" fmla="*/ 2147483646 w 67"/>
              <a:gd name="T17" fmla="*/ 2147483646 h 104"/>
              <a:gd name="T18" fmla="*/ 2147483646 w 67"/>
              <a:gd name="T19" fmla="*/ 2147483646 h 104"/>
              <a:gd name="T20" fmla="*/ 2147483646 w 67"/>
              <a:gd name="T21" fmla="*/ 2147483646 h 104"/>
              <a:gd name="T22" fmla="*/ 2147483646 w 67"/>
              <a:gd name="T23" fmla="*/ 2147483646 h 104"/>
              <a:gd name="T24" fmla="*/ 2147483646 w 67"/>
              <a:gd name="T25" fmla="*/ 2147483646 h 104"/>
              <a:gd name="T26" fmla="*/ 2147483646 w 67"/>
              <a:gd name="T27" fmla="*/ 2147483646 h 104"/>
              <a:gd name="T28" fmla="*/ 2147483646 w 67"/>
              <a:gd name="T29" fmla="*/ 2147483646 h 104"/>
              <a:gd name="T30" fmla="*/ 2147483646 w 67"/>
              <a:gd name="T31" fmla="*/ 2147483646 h 104"/>
              <a:gd name="T32" fmla="*/ 2147483646 w 67"/>
              <a:gd name="T33" fmla="*/ 2147483646 h 104"/>
              <a:gd name="T34" fmla="*/ 0 w 67"/>
              <a:gd name="T35" fmla="*/ 2147483646 h 104"/>
              <a:gd name="T36" fmla="*/ 2147483646 w 67"/>
              <a:gd name="T37" fmla="*/ 2147483646 h 104"/>
              <a:gd name="T38" fmla="*/ 2147483646 w 67"/>
              <a:gd name="T39" fmla="*/ 2147483646 h 104"/>
              <a:gd name="T40" fmla="*/ 2147483646 w 67"/>
              <a:gd name="T41" fmla="*/ 2147483646 h 104"/>
              <a:gd name="T42" fmla="*/ 2147483646 w 67"/>
              <a:gd name="T43" fmla="*/ 2147483646 h 104"/>
              <a:gd name="T44" fmla="*/ 2147483646 w 67"/>
              <a:gd name="T45" fmla="*/ 2147483646 h 104"/>
              <a:gd name="T46" fmla="*/ 2147483646 w 67"/>
              <a:gd name="T47" fmla="*/ 2147483646 h 104"/>
              <a:gd name="T48" fmla="*/ 2147483646 w 67"/>
              <a:gd name="T49" fmla="*/ 2147483646 h 104"/>
              <a:gd name="T50" fmla="*/ 2147483646 w 67"/>
              <a:gd name="T51" fmla="*/ 2147483646 h 104"/>
              <a:gd name="T52" fmla="*/ 2147483646 w 67"/>
              <a:gd name="T53" fmla="*/ 2147483646 h 104"/>
              <a:gd name="T54" fmla="*/ 2147483646 w 67"/>
              <a:gd name="T55" fmla="*/ 2147483646 h 104"/>
              <a:gd name="T56" fmla="*/ 2147483646 w 67"/>
              <a:gd name="T57" fmla="*/ 2147483646 h 104"/>
              <a:gd name="T58" fmla="*/ 2147483646 w 67"/>
              <a:gd name="T59" fmla="*/ 2147483646 h 104"/>
              <a:gd name="T60" fmla="*/ 2147483646 w 67"/>
              <a:gd name="T61" fmla="*/ 2147483646 h 104"/>
              <a:gd name="T62" fmla="*/ 2147483646 w 67"/>
              <a:gd name="T63" fmla="*/ 2147483646 h 104"/>
              <a:gd name="T64" fmla="*/ 2147483646 w 67"/>
              <a:gd name="T65" fmla="*/ 2147483646 h 104"/>
              <a:gd name="T66" fmla="*/ 2147483646 w 67"/>
              <a:gd name="T67" fmla="*/ 2147483646 h 104"/>
              <a:gd name="T68" fmla="*/ 2147483646 w 67"/>
              <a:gd name="T69" fmla="*/ 2147483646 h 104"/>
              <a:gd name="T70" fmla="*/ 2147483646 w 67"/>
              <a:gd name="T71" fmla="*/ 2147483646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04">
                <a:moveTo>
                  <a:pt x="62" y="1"/>
                </a:moveTo>
                <a:lnTo>
                  <a:pt x="62" y="0"/>
                </a:lnTo>
                <a:lnTo>
                  <a:pt x="59" y="6"/>
                </a:lnTo>
                <a:lnTo>
                  <a:pt x="56" y="12"/>
                </a:lnTo>
                <a:lnTo>
                  <a:pt x="53" y="18"/>
                </a:lnTo>
                <a:lnTo>
                  <a:pt x="51" y="25"/>
                </a:lnTo>
                <a:lnTo>
                  <a:pt x="48" y="31"/>
                </a:lnTo>
                <a:lnTo>
                  <a:pt x="44" y="37"/>
                </a:lnTo>
                <a:lnTo>
                  <a:pt x="41" y="44"/>
                </a:lnTo>
                <a:lnTo>
                  <a:pt x="38" y="50"/>
                </a:lnTo>
                <a:lnTo>
                  <a:pt x="34" y="56"/>
                </a:lnTo>
                <a:lnTo>
                  <a:pt x="30" y="63"/>
                </a:lnTo>
                <a:lnTo>
                  <a:pt x="26" y="69"/>
                </a:lnTo>
                <a:lnTo>
                  <a:pt x="21" y="76"/>
                </a:lnTo>
                <a:lnTo>
                  <a:pt x="16" y="82"/>
                </a:lnTo>
                <a:lnTo>
                  <a:pt x="11" y="88"/>
                </a:lnTo>
                <a:lnTo>
                  <a:pt x="6" y="94"/>
                </a:lnTo>
                <a:lnTo>
                  <a:pt x="0" y="100"/>
                </a:lnTo>
                <a:lnTo>
                  <a:pt x="2" y="103"/>
                </a:lnTo>
                <a:lnTo>
                  <a:pt x="8" y="97"/>
                </a:lnTo>
                <a:lnTo>
                  <a:pt x="14" y="91"/>
                </a:lnTo>
                <a:lnTo>
                  <a:pt x="19" y="84"/>
                </a:lnTo>
                <a:lnTo>
                  <a:pt x="24" y="77"/>
                </a:lnTo>
                <a:lnTo>
                  <a:pt x="28" y="71"/>
                </a:lnTo>
                <a:lnTo>
                  <a:pt x="33" y="65"/>
                </a:lnTo>
                <a:lnTo>
                  <a:pt x="36" y="58"/>
                </a:lnTo>
                <a:lnTo>
                  <a:pt x="41" y="52"/>
                </a:lnTo>
                <a:lnTo>
                  <a:pt x="44" y="46"/>
                </a:lnTo>
                <a:lnTo>
                  <a:pt x="48" y="39"/>
                </a:lnTo>
                <a:lnTo>
                  <a:pt x="51" y="33"/>
                </a:lnTo>
                <a:lnTo>
                  <a:pt x="55" y="27"/>
                </a:lnTo>
                <a:lnTo>
                  <a:pt x="57" y="20"/>
                </a:lnTo>
                <a:lnTo>
                  <a:pt x="60" y="14"/>
                </a:lnTo>
                <a:lnTo>
                  <a:pt x="63" y="8"/>
                </a:lnTo>
                <a:lnTo>
                  <a:pt x="66" y="2"/>
                </a:lnTo>
                <a:lnTo>
                  <a:pt x="62"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0" name="Freeform 215">
            <a:extLst>
              <a:ext uri="{FF2B5EF4-FFF2-40B4-BE49-F238E27FC236}">
                <a16:creationId xmlns:a16="http://schemas.microsoft.com/office/drawing/2014/main" id="{6940D770-D114-31EA-3D5D-92A0158B9DE9}"/>
              </a:ext>
            </a:extLst>
          </p:cNvPr>
          <p:cNvSpPr>
            <a:spLocks/>
          </p:cNvSpPr>
          <p:nvPr/>
        </p:nvSpPr>
        <p:spPr bwMode="auto">
          <a:xfrm>
            <a:off x="6872288" y="1905000"/>
            <a:ext cx="39687" cy="293688"/>
          </a:xfrm>
          <a:custGeom>
            <a:avLst/>
            <a:gdLst>
              <a:gd name="T0" fmla="*/ 2147483646 w 25"/>
              <a:gd name="T1" fmla="*/ 0 h 185"/>
              <a:gd name="T2" fmla="*/ 2147483646 w 25"/>
              <a:gd name="T3" fmla="*/ 0 h 185"/>
              <a:gd name="T4" fmla="*/ 2147483646 w 25"/>
              <a:gd name="T5" fmla="*/ 2147483646 h 185"/>
              <a:gd name="T6" fmla="*/ 2147483646 w 25"/>
              <a:gd name="T7" fmla="*/ 2147483646 h 185"/>
              <a:gd name="T8" fmla="*/ 2147483646 w 25"/>
              <a:gd name="T9" fmla="*/ 2147483646 h 185"/>
              <a:gd name="T10" fmla="*/ 2147483646 w 25"/>
              <a:gd name="T11" fmla="*/ 2147483646 h 185"/>
              <a:gd name="T12" fmla="*/ 2147483646 w 25"/>
              <a:gd name="T13" fmla="*/ 2147483646 h 185"/>
              <a:gd name="T14" fmla="*/ 2147483646 w 25"/>
              <a:gd name="T15" fmla="*/ 2147483646 h 185"/>
              <a:gd name="T16" fmla="*/ 2147483646 w 25"/>
              <a:gd name="T17" fmla="*/ 2147483646 h 185"/>
              <a:gd name="T18" fmla="*/ 2147483646 w 25"/>
              <a:gd name="T19" fmla="*/ 2147483646 h 185"/>
              <a:gd name="T20" fmla="*/ 2147483646 w 25"/>
              <a:gd name="T21" fmla="*/ 2147483646 h 185"/>
              <a:gd name="T22" fmla="*/ 2147483646 w 25"/>
              <a:gd name="T23" fmla="*/ 2147483646 h 185"/>
              <a:gd name="T24" fmla="*/ 2147483646 w 25"/>
              <a:gd name="T25" fmla="*/ 2147483646 h 185"/>
              <a:gd name="T26" fmla="*/ 2147483646 w 25"/>
              <a:gd name="T27" fmla="*/ 2147483646 h 185"/>
              <a:gd name="T28" fmla="*/ 2147483646 w 25"/>
              <a:gd name="T29" fmla="*/ 2147483646 h 185"/>
              <a:gd name="T30" fmla="*/ 2147483646 w 25"/>
              <a:gd name="T31" fmla="*/ 2147483646 h 185"/>
              <a:gd name="T32" fmla="*/ 2147483646 w 25"/>
              <a:gd name="T33" fmla="*/ 2147483646 h 185"/>
              <a:gd name="T34" fmla="*/ 0 w 25"/>
              <a:gd name="T35" fmla="*/ 2147483646 h 185"/>
              <a:gd name="T36" fmla="*/ 2147483646 w 25"/>
              <a:gd name="T37" fmla="*/ 2147483646 h 185"/>
              <a:gd name="T38" fmla="*/ 2147483646 w 25"/>
              <a:gd name="T39" fmla="*/ 2147483646 h 185"/>
              <a:gd name="T40" fmla="*/ 2147483646 w 25"/>
              <a:gd name="T41" fmla="*/ 2147483646 h 185"/>
              <a:gd name="T42" fmla="*/ 2147483646 w 25"/>
              <a:gd name="T43" fmla="*/ 2147483646 h 185"/>
              <a:gd name="T44" fmla="*/ 2147483646 w 25"/>
              <a:gd name="T45" fmla="*/ 2147483646 h 185"/>
              <a:gd name="T46" fmla="*/ 2147483646 w 25"/>
              <a:gd name="T47" fmla="*/ 2147483646 h 185"/>
              <a:gd name="T48" fmla="*/ 2147483646 w 25"/>
              <a:gd name="T49" fmla="*/ 2147483646 h 185"/>
              <a:gd name="T50" fmla="*/ 2147483646 w 25"/>
              <a:gd name="T51" fmla="*/ 2147483646 h 185"/>
              <a:gd name="T52" fmla="*/ 2147483646 w 25"/>
              <a:gd name="T53" fmla="*/ 2147483646 h 185"/>
              <a:gd name="T54" fmla="*/ 2147483646 w 25"/>
              <a:gd name="T55" fmla="*/ 2147483646 h 185"/>
              <a:gd name="T56" fmla="*/ 2147483646 w 25"/>
              <a:gd name="T57" fmla="*/ 2147483646 h 185"/>
              <a:gd name="T58" fmla="*/ 2147483646 w 25"/>
              <a:gd name="T59" fmla="*/ 2147483646 h 185"/>
              <a:gd name="T60" fmla="*/ 2147483646 w 25"/>
              <a:gd name="T61" fmla="*/ 2147483646 h 185"/>
              <a:gd name="T62" fmla="*/ 2147483646 w 25"/>
              <a:gd name="T63" fmla="*/ 2147483646 h 185"/>
              <a:gd name="T64" fmla="*/ 2147483646 w 25"/>
              <a:gd name="T65" fmla="*/ 2147483646 h 185"/>
              <a:gd name="T66" fmla="*/ 2147483646 w 25"/>
              <a:gd name="T67" fmla="*/ 2147483646 h 185"/>
              <a:gd name="T68" fmla="*/ 2147483646 w 25"/>
              <a:gd name="T69" fmla="*/ 0 h 185"/>
              <a:gd name="T70" fmla="*/ 2147483646 w 25"/>
              <a:gd name="T71" fmla="*/ 0 h 18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 h="185">
                <a:moveTo>
                  <a:pt x="3" y="0"/>
                </a:moveTo>
                <a:lnTo>
                  <a:pt x="3" y="0"/>
                </a:lnTo>
                <a:lnTo>
                  <a:pt x="7" y="14"/>
                </a:lnTo>
                <a:lnTo>
                  <a:pt x="10" y="26"/>
                </a:lnTo>
                <a:lnTo>
                  <a:pt x="13" y="37"/>
                </a:lnTo>
                <a:lnTo>
                  <a:pt x="15" y="49"/>
                </a:lnTo>
                <a:lnTo>
                  <a:pt x="18" y="60"/>
                </a:lnTo>
                <a:lnTo>
                  <a:pt x="19" y="70"/>
                </a:lnTo>
                <a:lnTo>
                  <a:pt x="20" y="81"/>
                </a:lnTo>
                <a:lnTo>
                  <a:pt x="20" y="92"/>
                </a:lnTo>
                <a:lnTo>
                  <a:pt x="20" y="102"/>
                </a:lnTo>
                <a:lnTo>
                  <a:pt x="19" y="113"/>
                </a:lnTo>
                <a:lnTo>
                  <a:pt x="18" y="123"/>
                </a:lnTo>
                <a:lnTo>
                  <a:pt x="16" y="135"/>
                </a:lnTo>
                <a:lnTo>
                  <a:pt x="13" y="146"/>
                </a:lnTo>
                <a:lnTo>
                  <a:pt x="9" y="158"/>
                </a:lnTo>
                <a:lnTo>
                  <a:pt x="5" y="170"/>
                </a:lnTo>
                <a:lnTo>
                  <a:pt x="0" y="183"/>
                </a:lnTo>
                <a:lnTo>
                  <a:pt x="4" y="184"/>
                </a:lnTo>
                <a:lnTo>
                  <a:pt x="9" y="171"/>
                </a:lnTo>
                <a:lnTo>
                  <a:pt x="13" y="159"/>
                </a:lnTo>
                <a:lnTo>
                  <a:pt x="17" y="147"/>
                </a:lnTo>
                <a:lnTo>
                  <a:pt x="20" y="136"/>
                </a:lnTo>
                <a:lnTo>
                  <a:pt x="21" y="124"/>
                </a:lnTo>
                <a:lnTo>
                  <a:pt x="23" y="113"/>
                </a:lnTo>
                <a:lnTo>
                  <a:pt x="24" y="102"/>
                </a:lnTo>
                <a:lnTo>
                  <a:pt x="24" y="92"/>
                </a:lnTo>
                <a:lnTo>
                  <a:pt x="24" y="81"/>
                </a:lnTo>
                <a:lnTo>
                  <a:pt x="23" y="70"/>
                </a:lnTo>
                <a:lnTo>
                  <a:pt x="21" y="59"/>
                </a:lnTo>
                <a:lnTo>
                  <a:pt x="19" y="48"/>
                </a:lnTo>
                <a:lnTo>
                  <a:pt x="17" y="36"/>
                </a:lnTo>
                <a:lnTo>
                  <a:pt x="14" y="25"/>
                </a:lnTo>
                <a:lnTo>
                  <a:pt x="11" y="12"/>
                </a:lnTo>
                <a:lnTo>
                  <a:pt x="7"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1" name="Freeform 216">
            <a:extLst>
              <a:ext uri="{FF2B5EF4-FFF2-40B4-BE49-F238E27FC236}">
                <a16:creationId xmlns:a16="http://schemas.microsoft.com/office/drawing/2014/main" id="{21CC7FB4-FF9C-FD61-F9F7-BBD558FB8CE1}"/>
              </a:ext>
            </a:extLst>
          </p:cNvPr>
          <p:cNvSpPr>
            <a:spLocks/>
          </p:cNvSpPr>
          <p:nvPr/>
        </p:nvSpPr>
        <p:spPr bwMode="auto">
          <a:xfrm>
            <a:off x="6523038" y="1676400"/>
            <a:ext cx="361950" cy="230188"/>
          </a:xfrm>
          <a:custGeom>
            <a:avLst/>
            <a:gdLst>
              <a:gd name="T0" fmla="*/ 2147483646 w 228"/>
              <a:gd name="T1" fmla="*/ 2147483646 h 145"/>
              <a:gd name="T2" fmla="*/ 2147483646 w 228"/>
              <a:gd name="T3" fmla="*/ 2147483646 h 145"/>
              <a:gd name="T4" fmla="*/ 2147483646 w 228"/>
              <a:gd name="T5" fmla="*/ 2147483646 h 145"/>
              <a:gd name="T6" fmla="*/ 2147483646 w 228"/>
              <a:gd name="T7" fmla="*/ 2147483646 h 145"/>
              <a:gd name="T8" fmla="*/ 2147483646 w 228"/>
              <a:gd name="T9" fmla="*/ 2147483646 h 145"/>
              <a:gd name="T10" fmla="*/ 2147483646 w 228"/>
              <a:gd name="T11" fmla="*/ 2147483646 h 145"/>
              <a:gd name="T12" fmla="*/ 2147483646 w 228"/>
              <a:gd name="T13" fmla="*/ 2147483646 h 145"/>
              <a:gd name="T14" fmla="*/ 2147483646 w 228"/>
              <a:gd name="T15" fmla="*/ 2147483646 h 145"/>
              <a:gd name="T16" fmla="*/ 2147483646 w 228"/>
              <a:gd name="T17" fmla="*/ 2147483646 h 145"/>
              <a:gd name="T18" fmla="*/ 2147483646 w 228"/>
              <a:gd name="T19" fmla="*/ 2147483646 h 145"/>
              <a:gd name="T20" fmla="*/ 2147483646 w 228"/>
              <a:gd name="T21" fmla="*/ 2147483646 h 145"/>
              <a:gd name="T22" fmla="*/ 2147483646 w 228"/>
              <a:gd name="T23" fmla="*/ 2147483646 h 145"/>
              <a:gd name="T24" fmla="*/ 2147483646 w 228"/>
              <a:gd name="T25" fmla="*/ 2147483646 h 145"/>
              <a:gd name="T26" fmla="*/ 2147483646 w 228"/>
              <a:gd name="T27" fmla="*/ 2147483646 h 145"/>
              <a:gd name="T28" fmla="*/ 2147483646 w 228"/>
              <a:gd name="T29" fmla="*/ 2147483646 h 145"/>
              <a:gd name="T30" fmla="*/ 2147483646 w 228"/>
              <a:gd name="T31" fmla="*/ 2147483646 h 145"/>
              <a:gd name="T32" fmla="*/ 2147483646 w 228"/>
              <a:gd name="T33" fmla="*/ 2147483646 h 145"/>
              <a:gd name="T34" fmla="*/ 2147483646 w 228"/>
              <a:gd name="T35" fmla="*/ 2147483646 h 145"/>
              <a:gd name="T36" fmla="*/ 2147483646 w 228"/>
              <a:gd name="T37" fmla="*/ 2147483646 h 145"/>
              <a:gd name="T38" fmla="*/ 2147483646 w 228"/>
              <a:gd name="T39" fmla="*/ 2147483646 h 145"/>
              <a:gd name="T40" fmla="*/ 2147483646 w 228"/>
              <a:gd name="T41" fmla="*/ 2147483646 h 145"/>
              <a:gd name="T42" fmla="*/ 2147483646 w 228"/>
              <a:gd name="T43" fmla="*/ 2147483646 h 145"/>
              <a:gd name="T44" fmla="*/ 2147483646 w 228"/>
              <a:gd name="T45" fmla="*/ 2147483646 h 145"/>
              <a:gd name="T46" fmla="*/ 2147483646 w 228"/>
              <a:gd name="T47" fmla="*/ 2147483646 h 145"/>
              <a:gd name="T48" fmla="*/ 2147483646 w 228"/>
              <a:gd name="T49" fmla="*/ 2147483646 h 145"/>
              <a:gd name="T50" fmla="*/ 2147483646 w 228"/>
              <a:gd name="T51" fmla="*/ 2147483646 h 145"/>
              <a:gd name="T52" fmla="*/ 2147483646 w 228"/>
              <a:gd name="T53" fmla="*/ 2147483646 h 145"/>
              <a:gd name="T54" fmla="*/ 2147483646 w 228"/>
              <a:gd name="T55" fmla="*/ 2147483646 h 145"/>
              <a:gd name="T56" fmla="*/ 2147483646 w 228"/>
              <a:gd name="T57" fmla="*/ 2147483646 h 145"/>
              <a:gd name="T58" fmla="*/ 2147483646 w 228"/>
              <a:gd name="T59" fmla="*/ 2147483646 h 145"/>
              <a:gd name="T60" fmla="*/ 2147483646 w 228"/>
              <a:gd name="T61" fmla="*/ 2147483646 h 145"/>
              <a:gd name="T62" fmla="*/ 2147483646 w 228"/>
              <a:gd name="T63" fmla="*/ 2147483646 h 145"/>
              <a:gd name="T64" fmla="*/ 2147483646 w 228"/>
              <a:gd name="T65" fmla="*/ 2147483646 h 145"/>
              <a:gd name="T66" fmla="*/ 2147483646 w 228"/>
              <a:gd name="T67" fmla="*/ 2147483646 h 145"/>
              <a:gd name="T68" fmla="*/ 2147483646 w 228"/>
              <a:gd name="T69" fmla="*/ 0 h 145"/>
              <a:gd name="T70" fmla="*/ 0 w 228"/>
              <a:gd name="T71" fmla="*/ 2147483646 h 145"/>
              <a:gd name="T72" fmla="*/ 2147483646 w 228"/>
              <a:gd name="T73" fmla="*/ 0 h 145"/>
              <a:gd name="T74" fmla="*/ 2147483646 w 228"/>
              <a:gd name="T75" fmla="*/ 0 h 145"/>
              <a:gd name="T76" fmla="*/ 0 w 228"/>
              <a:gd name="T77" fmla="*/ 2147483646 h 145"/>
              <a:gd name="T78" fmla="*/ 2147483646 w 228"/>
              <a:gd name="T79" fmla="*/ 2147483646 h 1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8" h="145">
                <a:moveTo>
                  <a:pt x="3" y="4"/>
                </a:moveTo>
                <a:lnTo>
                  <a:pt x="2" y="4"/>
                </a:lnTo>
                <a:lnTo>
                  <a:pt x="19" y="5"/>
                </a:lnTo>
                <a:lnTo>
                  <a:pt x="36" y="7"/>
                </a:lnTo>
                <a:lnTo>
                  <a:pt x="54" y="10"/>
                </a:lnTo>
                <a:lnTo>
                  <a:pt x="71" y="14"/>
                </a:lnTo>
                <a:lnTo>
                  <a:pt x="88" y="20"/>
                </a:lnTo>
                <a:lnTo>
                  <a:pt x="104" y="26"/>
                </a:lnTo>
                <a:lnTo>
                  <a:pt x="121" y="34"/>
                </a:lnTo>
                <a:lnTo>
                  <a:pt x="137" y="42"/>
                </a:lnTo>
                <a:lnTo>
                  <a:pt x="152" y="52"/>
                </a:lnTo>
                <a:lnTo>
                  <a:pt x="165" y="63"/>
                </a:lnTo>
                <a:lnTo>
                  <a:pt x="178" y="74"/>
                </a:lnTo>
                <a:lnTo>
                  <a:pt x="190" y="87"/>
                </a:lnTo>
                <a:lnTo>
                  <a:pt x="201" y="100"/>
                </a:lnTo>
                <a:lnTo>
                  <a:pt x="209" y="114"/>
                </a:lnTo>
                <a:lnTo>
                  <a:pt x="217" y="129"/>
                </a:lnTo>
                <a:lnTo>
                  <a:pt x="223" y="144"/>
                </a:lnTo>
                <a:lnTo>
                  <a:pt x="227" y="144"/>
                </a:lnTo>
                <a:lnTo>
                  <a:pt x="221" y="127"/>
                </a:lnTo>
                <a:lnTo>
                  <a:pt x="213" y="112"/>
                </a:lnTo>
                <a:lnTo>
                  <a:pt x="204" y="98"/>
                </a:lnTo>
                <a:lnTo>
                  <a:pt x="193" y="84"/>
                </a:lnTo>
                <a:lnTo>
                  <a:pt x="181" y="71"/>
                </a:lnTo>
                <a:lnTo>
                  <a:pt x="168" y="60"/>
                </a:lnTo>
                <a:lnTo>
                  <a:pt x="153" y="49"/>
                </a:lnTo>
                <a:lnTo>
                  <a:pt x="138" y="39"/>
                </a:lnTo>
                <a:lnTo>
                  <a:pt x="123" y="30"/>
                </a:lnTo>
                <a:lnTo>
                  <a:pt x="106" y="23"/>
                </a:lnTo>
                <a:lnTo>
                  <a:pt x="89" y="16"/>
                </a:lnTo>
                <a:lnTo>
                  <a:pt x="72" y="10"/>
                </a:lnTo>
                <a:lnTo>
                  <a:pt x="54" y="6"/>
                </a:lnTo>
                <a:lnTo>
                  <a:pt x="37" y="3"/>
                </a:lnTo>
                <a:lnTo>
                  <a:pt x="19" y="1"/>
                </a:lnTo>
                <a:lnTo>
                  <a:pt x="2" y="0"/>
                </a:lnTo>
                <a:lnTo>
                  <a:pt x="0" y="1"/>
                </a:lnTo>
                <a:lnTo>
                  <a:pt x="2" y="0"/>
                </a:lnTo>
                <a:lnTo>
                  <a:pt x="1" y="0"/>
                </a:lnTo>
                <a:lnTo>
                  <a:pt x="0" y="1"/>
                </a:lnTo>
                <a:lnTo>
                  <a:pt x="3"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2" name="Freeform 217">
            <a:extLst>
              <a:ext uri="{FF2B5EF4-FFF2-40B4-BE49-F238E27FC236}">
                <a16:creationId xmlns:a16="http://schemas.microsoft.com/office/drawing/2014/main" id="{AF82D6D7-5D4B-44BE-B42D-E9644709F25B}"/>
              </a:ext>
            </a:extLst>
          </p:cNvPr>
          <p:cNvSpPr>
            <a:spLocks/>
          </p:cNvSpPr>
          <p:nvPr/>
        </p:nvSpPr>
        <p:spPr bwMode="auto">
          <a:xfrm>
            <a:off x="6419850" y="1677988"/>
            <a:ext cx="109538" cy="96837"/>
          </a:xfrm>
          <a:custGeom>
            <a:avLst/>
            <a:gdLst>
              <a:gd name="T0" fmla="*/ 2147483646 w 69"/>
              <a:gd name="T1" fmla="*/ 2147483646 h 61"/>
              <a:gd name="T2" fmla="*/ 2147483646 w 69"/>
              <a:gd name="T3" fmla="*/ 2147483646 h 61"/>
              <a:gd name="T4" fmla="*/ 2147483646 w 69"/>
              <a:gd name="T5" fmla="*/ 2147483646 h 61"/>
              <a:gd name="T6" fmla="*/ 2147483646 w 69"/>
              <a:gd name="T7" fmla="*/ 0 h 61"/>
              <a:gd name="T8" fmla="*/ 0 w 69"/>
              <a:gd name="T9" fmla="*/ 2147483646 h 61"/>
              <a:gd name="T10" fmla="*/ 2147483646 w 69"/>
              <a:gd name="T11" fmla="*/ 2147483646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61">
                <a:moveTo>
                  <a:pt x="4" y="59"/>
                </a:moveTo>
                <a:lnTo>
                  <a:pt x="3" y="60"/>
                </a:lnTo>
                <a:lnTo>
                  <a:pt x="68" y="3"/>
                </a:lnTo>
                <a:lnTo>
                  <a:pt x="65" y="0"/>
                </a:lnTo>
                <a:lnTo>
                  <a:pt x="0" y="57"/>
                </a:lnTo>
                <a:lnTo>
                  <a:pt x="4" y="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3" name="Freeform 218">
            <a:extLst>
              <a:ext uri="{FF2B5EF4-FFF2-40B4-BE49-F238E27FC236}">
                <a16:creationId xmlns:a16="http://schemas.microsoft.com/office/drawing/2014/main" id="{1E3C89A6-F31C-33AF-AC35-A4774357E0AE}"/>
              </a:ext>
            </a:extLst>
          </p:cNvPr>
          <p:cNvSpPr>
            <a:spLocks/>
          </p:cNvSpPr>
          <p:nvPr/>
        </p:nvSpPr>
        <p:spPr bwMode="auto">
          <a:xfrm>
            <a:off x="6491288" y="1593850"/>
            <a:ext cx="595312" cy="841375"/>
          </a:xfrm>
          <a:custGeom>
            <a:avLst/>
            <a:gdLst>
              <a:gd name="T0" fmla="*/ 2147483646 w 375"/>
              <a:gd name="T1" fmla="*/ 2147483646 h 530"/>
              <a:gd name="T2" fmla="*/ 2147483646 w 375"/>
              <a:gd name="T3" fmla="*/ 2147483646 h 530"/>
              <a:gd name="T4" fmla="*/ 2147483646 w 375"/>
              <a:gd name="T5" fmla="*/ 2147483646 h 530"/>
              <a:gd name="T6" fmla="*/ 2147483646 w 375"/>
              <a:gd name="T7" fmla="*/ 2147483646 h 530"/>
              <a:gd name="T8" fmla="*/ 2147483646 w 375"/>
              <a:gd name="T9" fmla="*/ 2147483646 h 530"/>
              <a:gd name="T10" fmla="*/ 2147483646 w 375"/>
              <a:gd name="T11" fmla="*/ 2147483646 h 530"/>
              <a:gd name="T12" fmla="*/ 2147483646 w 375"/>
              <a:gd name="T13" fmla="*/ 2147483646 h 530"/>
              <a:gd name="T14" fmla="*/ 2147483646 w 375"/>
              <a:gd name="T15" fmla="*/ 2147483646 h 530"/>
              <a:gd name="T16" fmla="*/ 2147483646 w 375"/>
              <a:gd name="T17" fmla="*/ 2147483646 h 530"/>
              <a:gd name="T18" fmla="*/ 2147483646 w 375"/>
              <a:gd name="T19" fmla="*/ 2147483646 h 530"/>
              <a:gd name="T20" fmla="*/ 2147483646 w 375"/>
              <a:gd name="T21" fmla="*/ 2147483646 h 530"/>
              <a:gd name="T22" fmla="*/ 2147483646 w 375"/>
              <a:gd name="T23" fmla="*/ 2147483646 h 530"/>
              <a:gd name="T24" fmla="*/ 2147483646 w 375"/>
              <a:gd name="T25" fmla="*/ 2147483646 h 530"/>
              <a:gd name="T26" fmla="*/ 2147483646 w 375"/>
              <a:gd name="T27" fmla="*/ 2147483646 h 530"/>
              <a:gd name="T28" fmla="*/ 2147483646 w 375"/>
              <a:gd name="T29" fmla="*/ 2147483646 h 530"/>
              <a:gd name="T30" fmla="*/ 2147483646 w 375"/>
              <a:gd name="T31" fmla="*/ 2147483646 h 530"/>
              <a:gd name="T32" fmla="*/ 2147483646 w 375"/>
              <a:gd name="T33" fmla="*/ 2147483646 h 530"/>
              <a:gd name="T34" fmla="*/ 2147483646 w 375"/>
              <a:gd name="T35" fmla="*/ 2147483646 h 530"/>
              <a:gd name="T36" fmla="*/ 2147483646 w 375"/>
              <a:gd name="T37" fmla="*/ 2147483646 h 530"/>
              <a:gd name="T38" fmla="*/ 2147483646 w 375"/>
              <a:gd name="T39" fmla="*/ 2147483646 h 530"/>
              <a:gd name="T40" fmla="*/ 2147483646 w 375"/>
              <a:gd name="T41" fmla="*/ 2147483646 h 530"/>
              <a:gd name="T42" fmla="*/ 2147483646 w 375"/>
              <a:gd name="T43" fmla="*/ 2147483646 h 530"/>
              <a:gd name="T44" fmla="*/ 2147483646 w 375"/>
              <a:gd name="T45" fmla="*/ 2147483646 h 530"/>
              <a:gd name="T46" fmla="*/ 2147483646 w 375"/>
              <a:gd name="T47" fmla="*/ 2147483646 h 530"/>
              <a:gd name="T48" fmla="*/ 2147483646 w 375"/>
              <a:gd name="T49" fmla="*/ 2147483646 h 530"/>
              <a:gd name="T50" fmla="*/ 2147483646 w 375"/>
              <a:gd name="T51" fmla="*/ 2147483646 h 530"/>
              <a:gd name="T52" fmla="*/ 2147483646 w 375"/>
              <a:gd name="T53" fmla="*/ 0 h 530"/>
              <a:gd name="T54" fmla="*/ 2147483646 w 375"/>
              <a:gd name="T55" fmla="*/ 2147483646 h 530"/>
              <a:gd name="T56" fmla="*/ 2147483646 w 375"/>
              <a:gd name="T57" fmla="*/ 2147483646 h 530"/>
              <a:gd name="T58" fmla="*/ 2147483646 w 375"/>
              <a:gd name="T59" fmla="*/ 2147483646 h 530"/>
              <a:gd name="T60" fmla="*/ 2147483646 w 375"/>
              <a:gd name="T61" fmla="*/ 2147483646 h 530"/>
              <a:gd name="T62" fmla="*/ 2147483646 w 375"/>
              <a:gd name="T63" fmla="*/ 2147483646 h 530"/>
              <a:gd name="T64" fmla="*/ 2147483646 w 375"/>
              <a:gd name="T65" fmla="*/ 2147483646 h 530"/>
              <a:gd name="T66" fmla="*/ 2147483646 w 375"/>
              <a:gd name="T67" fmla="*/ 2147483646 h 530"/>
              <a:gd name="T68" fmla="*/ 2147483646 w 375"/>
              <a:gd name="T69" fmla="*/ 2147483646 h 530"/>
              <a:gd name="T70" fmla="*/ 2147483646 w 375"/>
              <a:gd name="T71" fmla="*/ 2147483646 h 530"/>
              <a:gd name="T72" fmla="*/ 2147483646 w 375"/>
              <a:gd name="T73" fmla="*/ 2147483646 h 530"/>
              <a:gd name="T74" fmla="*/ 2147483646 w 375"/>
              <a:gd name="T75" fmla="*/ 2147483646 h 530"/>
              <a:gd name="T76" fmla="*/ 2147483646 w 375"/>
              <a:gd name="T77" fmla="*/ 2147483646 h 530"/>
              <a:gd name="T78" fmla="*/ 2147483646 w 375"/>
              <a:gd name="T79" fmla="*/ 2147483646 h 530"/>
              <a:gd name="T80" fmla="*/ 2147483646 w 375"/>
              <a:gd name="T81" fmla="*/ 2147483646 h 530"/>
              <a:gd name="T82" fmla="*/ 2147483646 w 375"/>
              <a:gd name="T83" fmla="*/ 2147483646 h 530"/>
              <a:gd name="T84" fmla="*/ 2147483646 w 375"/>
              <a:gd name="T85" fmla="*/ 2147483646 h 530"/>
              <a:gd name="T86" fmla="*/ 2147483646 w 375"/>
              <a:gd name="T87" fmla="*/ 2147483646 h 530"/>
              <a:gd name="T88" fmla="*/ 2147483646 w 375"/>
              <a:gd name="T89" fmla="*/ 2147483646 h 530"/>
              <a:gd name="T90" fmla="*/ 2147483646 w 375"/>
              <a:gd name="T91" fmla="*/ 2147483646 h 530"/>
              <a:gd name="T92" fmla="*/ 2147483646 w 375"/>
              <a:gd name="T93" fmla="*/ 2147483646 h 530"/>
              <a:gd name="T94" fmla="*/ 2147483646 w 375"/>
              <a:gd name="T95" fmla="*/ 2147483646 h 530"/>
              <a:gd name="T96" fmla="*/ 2147483646 w 375"/>
              <a:gd name="T97" fmla="*/ 2147483646 h 530"/>
              <a:gd name="T98" fmla="*/ 2147483646 w 375"/>
              <a:gd name="T99" fmla="*/ 2147483646 h 530"/>
              <a:gd name="T100" fmla="*/ 2147483646 w 375"/>
              <a:gd name="T101" fmla="*/ 2147483646 h 530"/>
              <a:gd name="T102" fmla="*/ 2147483646 w 375"/>
              <a:gd name="T103" fmla="*/ 2147483646 h 530"/>
              <a:gd name="T104" fmla="*/ 2147483646 w 375"/>
              <a:gd name="T105" fmla="*/ 2147483646 h 5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75" h="530">
                <a:moveTo>
                  <a:pt x="199" y="518"/>
                </a:moveTo>
                <a:lnTo>
                  <a:pt x="199" y="510"/>
                </a:lnTo>
                <a:lnTo>
                  <a:pt x="200" y="502"/>
                </a:lnTo>
                <a:lnTo>
                  <a:pt x="200" y="494"/>
                </a:lnTo>
                <a:lnTo>
                  <a:pt x="201" y="486"/>
                </a:lnTo>
                <a:lnTo>
                  <a:pt x="202" y="477"/>
                </a:lnTo>
                <a:lnTo>
                  <a:pt x="203" y="468"/>
                </a:lnTo>
                <a:lnTo>
                  <a:pt x="204" y="460"/>
                </a:lnTo>
                <a:lnTo>
                  <a:pt x="206" y="451"/>
                </a:lnTo>
                <a:lnTo>
                  <a:pt x="209" y="442"/>
                </a:lnTo>
                <a:lnTo>
                  <a:pt x="213" y="432"/>
                </a:lnTo>
                <a:lnTo>
                  <a:pt x="218" y="422"/>
                </a:lnTo>
                <a:lnTo>
                  <a:pt x="224" y="412"/>
                </a:lnTo>
                <a:lnTo>
                  <a:pt x="229" y="402"/>
                </a:lnTo>
                <a:lnTo>
                  <a:pt x="234" y="393"/>
                </a:lnTo>
                <a:lnTo>
                  <a:pt x="239" y="384"/>
                </a:lnTo>
                <a:lnTo>
                  <a:pt x="242" y="376"/>
                </a:lnTo>
                <a:lnTo>
                  <a:pt x="243" y="372"/>
                </a:lnTo>
                <a:lnTo>
                  <a:pt x="244" y="368"/>
                </a:lnTo>
                <a:lnTo>
                  <a:pt x="245" y="364"/>
                </a:lnTo>
                <a:lnTo>
                  <a:pt x="246" y="360"/>
                </a:lnTo>
                <a:lnTo>
                  <a:pt x="247" y="356"/>
                </a:lnTo>
                <a:lnTo>
                  <a:pt x="248" y="352"/>
                </a:lnTo>
                <a:lnTo>
                  <a:pt x="249" y="348"/>
                </a:lnTo>
                <a:lnTo>
                  <a:pt x="249" y="344"/>
                </a:lnTo>
                <a:lnTo>
                  <a:pt x="250" y="335"/>
                </a:lnTo>
                <a:lnTo>
                  <a:pt x="251" y="329"/>
                </a:lnTo>
                <a:lnTo>
                  <a:pt x="250" y="323"/>
                </a:lnTo>
                <a:lnTo>
                  <a:pt x="249" y="317"/>
                </a:lnTo>
                <a:lnTo>
                  <a:pt x="248" y="311"/>
                </a:lnTo>
                <a:lnTo>
                  <a:pt x="247" y="306"/>
                </a:lnTo>
                <a:lnTo>
                  <a:pt x="246" y="300"/>
                </a:lnTo>
                <a:lnTo>
                  <a:pt x="245" y="292"/>
                </a:lnTo>
                <a:lnTo>
                  <a:pt x="245" y="288"/>
                </a:lnTo>
                <a:lnTo>
                  <a:pt x="246" y="283"/>
                </a:lnTo>
                <a:lnTo>
                  <a:pt x="247" y="278"/>
                </a:lnTo>
                <a:lnTo>
                  <a:pt x="248" y="272"/>
                </a:lnTo>
                <a:lnTo>
                  <a:pt x="248" y="266"/>
                </a:lnTo>
                <a:lnTo>
                  <a:pt x="249" y="260"/>
                </a:lnTo>
                <a:lnTo>
                  <a:pt x="249" y="255"/>
                </a:lnTo>
                <a:lnTo>
                  <a:pt x="249" y="250"/>
                </a:lnTo>
                <a:lnTo>
                  <a:pt x="248" y="245"/>
                </a:lnTo>
                <a:lnTo>
                  <a:pt x="247" y="241"/>
                </a:lnTo>
                <a:lnTo>
                  <a:pt x="246" y="235"/>
                </a:lnTo>
                <a:lnTo>
                  <a:pt x="245" y="231"/>
                </a:lnTo>
                <a:lnTo>
                  <a:pt x="244" y="226"/>
                </a:lnTo>
                <a:lnTo>
                  <a:pt x="243" y="221"/>
                </a:lnTo>
                <a:lnTo>
                  <a:pt x="241" y="216"/>
                </a:lnTo>
                <a:lnTo>
                  <a:pt x="239" y="211"/>
                </a:lnTo>
                <a:lnTo>
                  <a:pt x="238" y="206"/>
                </a:lnTo>
                <a:lnTo>
                  <a:pt x="236" y="201"/>
                </a:lnTo>
                <a:lnTo>
                  <a:pt x="235" y="196"/>
                </a:lnTo>
                <a:lnTo>
                  <a:pt x="233" y="191"/>
                </a:lnTo>
                <a:lnTo>
                  <a:pt x="231" y="186"/>
                </a:lnTo>
                <a:lnTo>
                  <a:pt x="229" y="180"/>
                </a:lnTo>
                <a:lnTo>
                  <a:pt x="227" y="176"/>
                </a:lnTo>
                <a:lnTo>
                  <a:pt x="225" y="170"/>
                </a:lnTo>
                <a:lnTo>
                  <a:pt x="224" y="168"/>
                </a:lnTo>
                <a:lnTo>
                  <a:pt x="221" y="166"/>
                </a:lnTo>
                <a:lnTo>
                  <a:pt x="218" y="165"/>
                </a:lnTo>
                <a:lnTo>
                  <a:pt x="214" y="164"/>
                </a:lnTo>
                <a:lnTo>
                  <a:pt x="210" y="162"/>
                </a:lnTo>
                <a:lnTo>
                  <a:pt x="204" y="161"/>
                </a:lnTo>
                <a:lnTo>
                  <a:pt x="199" y="160"/>
                </a:lnTo>
                <a:lnTo>
                  <a:pt x="193" y="159"/>
                </a:lnTo>
                <a:lnTo>
                  <a:pt x="186" y="158"/>
                </a:lnTo>
                <a:lnTo>
                  <a:pt x="180" y="157"/>
                </a:lnTo>
                <a:lnTo>
                  <a:pt x="173" y="156"/>
                </a:lnTo>
                <a:lnTo>
                  <a:pt x="167" y="154"/>
                </a:lnTo>
                <a:lnTo>
                  <a:pt x="160" y="152"/>
                </a:lnTo>
                <a:lnTo>
                  <a:pt x="154" y="151"/>
                </a:lnTo>
                <a:lnTo>
                  <a:pt x="148" y="148"/>
                </a:lnTo>
                <a:lnTo>
                  <a:pt x="143" y="146"/>
                </a:lnTo>
                <a:lnTo>
                  <a:pt x="145" y="150"/>
                </a:lnTo>
                <a:lnTo>
                  <a:pt x="147" y="154"/>
                </a:lnTo>
                <a:lnTo>
                  <a:pt x="150" y="158"/>
                </a:lnTo>
                <a:lnTo>
                  <a:pt x="154" y="160"/>
                </a:lnTo>
                <a:lnTo>
                  <a:pt x="158" y="162"/>
                </a:lnTo>
                <a:lnTo>
                  <a:pt x="162" y="164"/>
                </a:lnTo>
                <a:lnTo>
                  <a:pt x="167" y="166"/>
                </a:lnTo>
                <a:lnTo>
                  <a:pt x="172" y="167"/>
                </a:lnTo>
                <a:lnTo>
                  <a:pt x="160" y="166"/>
                </a:lnTo>
                <a:lnTo>
                  <a:pt x="148" y="164"/>
                </a:lnTo>
                <a:lnTo>
                  <a:pt x="138" y="160"/>
                </a:lnTo>
                <a:lnTo>
                  <a:pt x="127" y="156"/>
                </a:lnTo>
                <a:lnTo>
                  <a:pt x="117" y="152"/>
                </a:lnTo>
                <a:lnTo>
                  <a:pt x="107" y="146"/>
                </a:lnTo>
                <a:lnTo>
                  <a:pt x="97" y="140"/>
                </a:lnTo>
                <a:lnTo>
                  <a:pt x="88" y="134"/>
                </a:lnTo>
                <a:lnTo>
                  <a:pt x="80" y="127"/>
                </a:lnTo>
                <a:lnTo>
                  <a:pt x="71" y="120"/>
                </a:lnTo>
                <a:lnTo>
                  <a:pt x="62" y="112"/>
                </a:lnTo>
                <a:lnTo>
                  <a:pt x="54" y="104"/>
                </a:lnTo>
                <a:lnTo>
                  <a:pt x="47" y="96"/>
                </a:lnTo>
                <a:lnTo>
                  <a:pt x="39" y="88"/>
                </a:lnTo>
                <a:lnTo>
                  <a:pt x="32" y="79"/>
                </a:lnTo>
                <a:lnTo>
                  <a:pt x="25" y="71"/>
                </a:lnTo>
                <a:lnTo>
                  <a:pt x="0" y="40"/>
                </a:lnTo>
                <a:lnTo>
                  <a:pt x="10" y="30"/>
                </a:lnTo>
                <a:lnTo>
                  <a:pt x="16" y="22"/>
                </a:lnTo>
                <a:lnTo>
                  <a:pt x="21" y="17"/>
                </a:lnTo>
                <a:lnTo>
                  <a:pt x="24" y="13"/>
                </a:lnTo>
                <a:lnTo>
                  <a:pt x="27" y="10"/>
                </a:lnTo>
                <a:lnTo>
                  <a:pt x="30" y="7"/>
                </a:lnTo>
                <a:lnTo>
                  <a:pt x="35" y="5"/>
                </a:lnTo>
                <a:lnTo>
                  <a:pt x="43" y="0"/>
                </a:lnTo>
                <a:lnTo>
                  <a:pt x="44" y="0"/>
                </a:lnTo>
                <a:lnTo>
                  <a:pt x="46" y="0"/>
                </a:lnTo>
                <a:lnTo>
                  <a:pt x="50" y="1"/>
                </a:lnTo>
                <a:lnTo>
                  <a:pt x="56" y="1"/>
                </a:lnTo>
                <a:lnTo>
                  <a:pt x="62" y="1"/>
                </a:lnTo>
                <a:lnTo>
                  <a:pt x="69" y="1"/>
                </a:lnTo>
                <a:lnTo>
                  <a:pt x="77" y="2"/>
                </a:lnTo>
                <a:lnTo>
                  <a:pt x="84" y="2"/>
                </a:lnTo>
                <a:lnTo>
                  <a:pt x="92" y="2"/>
                </a:lnTo>
                <a:lnTo>
                  <a:pt x="100" y="2"/>
                </a:lnTo>
                <a:lnTo>
                  <a:pt x="107" y="2"/>
                </a:lnTo>
                <a:lnTo>
                  <a:pt x="113" y="2"/>
                </a:lnTo>
                <a:lnTo>
                  <a:pt x="118" y="3"/>
                </a:lnTo>
                <a:lnTo>
                  <a:pt x="123" y="3"/>
                </a:lnTo>
                <a:lnTo>
                  <a:pt x="125" y="3"/>
                </a:lnTo>
                <a:lnTo>
                  <a:pt x="126" y="3"/>
                </a:lnTo>
                <a:lnTo>
                  <a:pt x="143" y="8"/>
                </a:lnTo>
                <a:lnTo>
                  <a:pt x="158" y="13"/>
                </a:lnTo>
                <a:lnTo>
                  <a:pt x="170" y="18"/>
                </a:lnTo>
                <a:lnTo>
                  <a:pt x="182" y="22"/>
                </a:lnTo>
                <a:lnTo>
                  <a:pt x="192" y="27"/>
                </a:lnTo>
                <a:lnTo>
                  <a:pt x="202" y="31"/>
                </a:lnTo>
                <a:lnTo>
                  <a:pt x="210" y="35"/>
                </a:lnTo>
                <a:lnTo>
                  <a:pt x="217" y="40"/>
                </a:lnTo>
                <a:lnTo>
                  <a:pt x="224" y="45"/>
                </a:lnTo>
                <a:lnTo>
                  <a:pt x="231" y="51"/>
                </a:lnTo>
                <a:lnTo>
                  <a:pt x="237" y="57"/>
                </a:lnTo>
                <a:lnTo>
                  <a:pt x="244" y="64"/>
                </a:lnTo>
                <a:lnTo>
                  <a:pt x="251" y="72"/>
                </a:lnTo>
                <a:lnTo>
                  <a:pt x="258" y="81"/>
                </a:lnTo>
                <a:lnTo>
                  <a:pt x="266" y="91"/>
                </a:lnTo>
                <a:lnTo>
                  <a:pt x="275" y="103"/>
                </a:lnTo>
                <a:lnTo>
                  <a:pt x="282" y="112"/>
                </a:lnTo>
                <a:lnTo>
                  <a:pt x="287" y="117"/>
                </a:lnTo>
                <a:lnTo>
                  <a:pt x="291" y="122"/>
                </a:lnTo>
                <a:lnTo>
                  <a:pt x="293" y="125"/>
                </a:lnTo>
                <a:lnTo>
                  <a:pt x="296" y="129"/>
                </a:lnTo>
                <a:lnTo>
                  <a:pt x="298" y="134"/>
                </a:lnTo>
                <a:lnTo>
                  <a:pt x="302" y="142"/>
                </a:lnTo>
                <a:lnTo>
                  <a:pt x="307" y="154"/>
                </a:lnTo>
                <a:lnTo>
                  <a:pt x="308" y="160"/>
                </a:lnTo>
                <a:lnTo>
                  <a:pt x="311" y="165"/>
                </a:lnTo>
                <a:lnTo>
                  <a:pt x="314" y="170"/>
                </a:lnTo>
                <a:lnTo>
                  <a:pt x="317" y="176"/>
                </a:lnTo>
                <a:lnTo>
                  <a:pt x="319" y="182"/>
                </a:lnTo>
                <a:lnTo>
                  <a:pt x="322" y="187"/>
                </a:lnTo>
                <a:lnTo>
                  <a:pt x="324" y="192"/>
                </a:lnTo>
                <a:lnTo>
                  <a:pt x="325" y="198"/>
                </a:lnTo>
                <a:lnTo>
                  <a:pt x="327" y="206"/>
                </a:lnTo>
                <a:lnTo>
                  <a:pt x="330" y="212"/>
                </a:lnTo>
                <a:lnTo>
                  <a:pt x="332" y="218"/>
                </a:lnTo>
                <a:lnTo>
                  <a:pt x="335" y="223"/>
                </a:lnTo>
                <a:lnTo>
                  <a:pt x="337" y="228"/>
                </a:lnTo>
                <a:lnTo>
                  <a:pt x="339" y="233"/>
                </a:lnTo>
                <a:lnTo>
                  <a:pt x="341" y="237"/>
                </a:lnTo>
                <a:lnTo>
                  <a:pt x="343" y="242"/>
                </a:lnTo>
                <a:lnTo>
                  <a:pt x="345" y="247"/>
                </a:lnTo>
                <a:lnTo>
                  <a:pt x="347" y="252"/>
                </a:lnTo>
                <a:lnTo>
                  <a:pt x="349" y="258"/>
                </a:lnTo>
                <a:lnTo>
                  <a:pt x="352" y="265"/>
                </a:lnTo>
                <a:lnTo>
                  <a:pt x="355" y="273"/>
                </a:lnTo>
                <a:lnTo>
                  <a:pt x="358" y="283"/>
                </a:lnTo>
                <a:lnTo>
                  <a:pt x="361" y="293"/>
                </a:lnTo>
                <a:lnTo>
                  <a:pt x="364" y="306"/>
                </a:lnTo>
                <a:lnTo>
                  <a:pt x="366" y="314"/>
                </a:lnTo>
                <a:lnTo>
                  <a:pt x="368" y="321"/>
                </a:lnTo>
                <a:lnTo>
                  <a:pt x="371" y="326"/>
                </a:lnTo>
                <a:lnTo>
                  <a:pt x="372" y="331"/>
                </a:lnTo>
                <a:lnTo>
                  <a:pt x="373" y="337"/>
                </a:lnTo>
                <a:lnTo>
                  <a:pt x="374" y="343"/>
                </a:lnTo>
                <a:lnTo>
                  <a:pt x="374" y="350"/>
                </a:lnTo>
                <a:lnTo>
                  <a:pt x="374" y="359"/>
                </a:lnTo>
                <a:lnTo>
                  <a:pt x="373" y="364"/>
                </a:lnTo>
                <a:lnTo>
                  <a:pt x="373" y="369"/>
                </a:lnTo>
                <a:lnTo>
                  <a:pt x="371" y="374"/>
                </a:lnTo>
                <a:lnTo>
                  <a:pt x="370" y="380"/>
                </a:lnTo>
                <a:lnTo>
                  <a:pt x="368" y="386"/>
                </a:lnTo>
                <a:lnTo>
                  <a:pt x="366" y="393"/>
                </a:lnTo>
                <a:lnTo>
                  <a:pt x="364" y="398"/>
                </a:lnTo>
                <a:lnTo>
                  <a:pt x="361" y="405"/>
                </a:lnTo>
                <a:lnTo>
                  <a:pt x="359" y="411"/>
                </a:lnTo>
                <a:lnTo>
                  <a:pt x="356" y="416"/>
                </a:lnTo>
                <a:lnTo>
                  <a:pt x="352" y="422"/>
                </a:lnTo>
                <a:lnTo>
                  <a:pt x="349" y="427"/>
                </a:lnTo>
                <a:lnTo>
                  <a:pt x="345" y="431"/>
                </a:lnTo>
                <a:lnTo>
                  <a:pt x="341" y="435"/>
                </a:lnTo>
                <a:lnTo>
                  <a:pt x="337" y="438"/>
                </a:lnTo>
                <a:lnTo>
                  <a:pt x="334" y="440"/>
                </a:lnTo>
                <a:lnTo>
                  <a:pt x="332" y="441"/>
                </a:lnTo>
                <a:lnTo>
                  <a:pt x="332" y="444"/>
                </a:lnTo>
                <a:lnTo>
                  <a:pt x="331" y="447"/>
                </a:lnTo>
                <a:lnTo>
                  <a:pt x="329" y="448"/>
                </a:lnTo>
                <a:lnTo>
                  <a:pt x="322" y="453"/>
                </a:lnTo>
                <a:lnTo>
                  <a:pt x="314" y="458"/>
                </a:lnTo>
                <a:lnTo>
                  <a:pt x="307" y="464"/>
                </a:lnTo>
                <a:lnTo>
                  <a:pt x="300" y="471"/>
                </a:lnTo>
                <a:lnTo>
                  <a:pt x="293" y="478"/>
                </a:lnTo>
                <a:lnTo>
                  <a:pt x="285" y="486"/>
                </a:lnTo>
                <a:lnTo>
                  <a:pt x="279" y="493"/>
                </a:lnTo>
                <a:lnTo>
                  <a:pt x="272" y="500"/>
                </a:lnTo>
                <a:lnTo>
                  <a:pt x="265" y="507"/>
                </a:lnTo>
                <a:lnTo>
                  <a:pt x="257" y="513"/>
                </a:lnTo>
                <a:lnTo>
                  <a:pt x="250" y="518"/>
                </a:lnTo>
                <a:lnTo>
                  <a:pt x="243" y="523"/>
                </a:lnTo>
                <a:lnTo>
                  <a:pt x="235" y="526"/>
                </a:lnTo>
                <a:lnTo>
                  <a:pt x="227" y="529"/>
                </a:lnTo>
                <a:lnTo>
                  <a:pt x="219" y="529"/>
                </a:lnTo>
                <a:lnTo>
                  <a:pt x="211" y="528"/>
                </a:lnTo>
                <a:lnTo>
                  <a:pt x="199" y="51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4" name="Freeform 219">
            <a:extLst>
              <a:ext uri="{FF2B5EF4-FFF2-40B4-BE49-F238E27FC236}">
                <a16:creationId xmlns:a16="http://schemas.microsoft.com/office/drawing/2014/main" id="{3CE5BDD3-527F-D1AA-DA34-AEC9FF58575C}"/>
              </a:ext>
            </a:extLst>
          </p:cNvPr>
          <p:cNvSpPr>
            <a:spLocks/>
          </p:cNvSpPr>
          <p:nvPr/>
        </p:nvSpPr>
        <p:spPr bwMode="auto">
          <a:xfrm>
            <a:off x="6804025" y="2308225"/>
            <a:ext cx="26988" cy="109538"/>
          </a:xfrm>
          <a:custGeom>
            <a:avLst/>
            <a:gdLst>
              <a:gd name="T0" fmla="*/ 2147483646 w 17"/>
              <a:gd name="T1" fmla="*/ 0 h 69"/>
              <a:gd name="T2" fmla="*/ 2147483646 w 17"/>
              <a:gd name="T3" fmla="*/ 0 h 69"/>
              <a:gd name="T4" fmla="*/ 2147483646 w 17"/>
              <a:gd name="T5" fmla="*/ 2147483646 h 69"/>
              <a:gd name="T6" fmla="*/ 2147483646 w 17"/>
              <a:gd name="T7" fmla="*/ 2147483646 h 69"/>
              <a:gd name="T8" fmla="*/ 2147483646 w 17"/>
              <a:gd name="T9" fmla="*/ 2147483646 h 69"/>
              <a:gd name="T10" fmla="*/ 2147483646 w 17"/>
              <a:gd name="T11" fmla="*/ 2147483646 h 69"/>
              <a:gd name="T12" fmla="*/ 2147483646 w 17"/>
              <a:gd name="T13" fmla="*/ 2147483646 h 69"/>
              <a:gd name="T14" fmla="*/ 2147483646 w 17"/>
              <a:gd name="T15" fmla="*/ 2147483646 h 69"/>
              <a:gd name="T16" fmla="*/ 0 w 17"/>
              <a:gd name="T17" fmla="*/ 2147483646 h 69"/>
              <a:gd name="T18" fmla="*/ 0 w 17"/>
              <a:gd name="T19" fmla="*/ 2147483646 h 69"/>
              <a:gd name="T20" fmla="*/ 2147483646 w 17"/>
              <a:gd name="T21" fmla="*/ 2147483646 h 69"/>
              <a:gd name="T22" fmla="*/ 2147483646 w 17"/>
              <a:gd name="T23" fmla="*/ 2147483646 h 69"/>
              <a:gd name="T24" fmla="*/ 2147483646 w 17"/>
              <a:gd name="T25" fmla="*/ 2147483646 h 69"/>
              <a:gd name="T26" fmla="*/ 2147483646 w 17"/>
              <a:gd name="T27" fmla="*/ 2147483646 h 69"/>
              <a:gd name="T28" fmla="*/ 2147483646 w 17"/>
              <a:gd name="T29" fmla="*/ 2147483646 h 69"/>
              <a:gd name="T30" fmla="*/ 2147483646 w 17"/>
              <a:gd name="T31" fmla="*/ 2147483646 h 69"/>
              <a:gd name="T32" fmla="*/ 2147483646 w 17"/>
              <a:gd name="T33" fmla="*/ 2147483646 h 69"/>
              <a:gd name="T34" fmla="*/ 2147483646 w 17"/>
              <a:gd name="T35" fmla="*/ 2147483646 h 69"/>
              <a:gd name="T36" fmla="*/ 2147483646 w 17"/>
              <a:gd name="T37" fmla="*/ 2147483646 h 69"/>
              <a:gd name="T38" fmla="*/ 2147483646 w 17"/>
              <a:gd name="T39" fmla="*/ 0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9">
                <a:moveTo>
                  <a:pt x="10" y="0"/>
                </a:moveTo>
                <a:lnTo>
                  <a:pt x="10" y="0"/>
                </a:lnTo>
                <a:lnTo>
                  <a:pt x="7" y="9"/>
                </a:lnTo>
                <a:lnTo>
                  <a:pt x="5" y="18"/>
                </a:lnTo>
                <a:lnTo>
                  <a:pt x="4" y="26"/>
                </a:lnTo>
                <a:lnTo>
                  <a:pt x="2" y="36"/>
                </a:lnTo>
                <a:lnTo>
                  <a:pt x="1" y="44"/>
                </a:lnTo>
                <a:lnTo>
                  <a:pt x="1" y="52"/>
                </a:lnTo>
                <a:lnTo>
                  <a:pt x="0" y="60"/>
                </a:lnTo>
                <a:lnTo>
                  <a:pt x="0" y="68"/>
                </a:lnTo>
                <a:lnTo>
                  <a:pt x="5" y="68"/>
                </a:lnTo>
                <a:lnTo>
                  <a:pt x="5" y="60"/>
                </a:lnTo>
                <a:lnTo>
                  <a:pt x="7" y="52"/>
                </a:lnTo>
                <a:lnTo>
                  <a:pt x="7" y="44"/>
                </a:lnTo>
                <a:lnTo>
                  <a:pt x="7" y="36"/>
                </a:lnTo>
                <a:lnTo>
                  <a:pt x="10" y="27"/>
                </a:lnTo>
                <a:lnTo>
                  <a:pt x="11" y="19"/>
                </a:lnTo>
                <a:lnTo>
                  <a:pt x="13" y="10"/>
                </a:lnTo>
                <a:lnTo>
                  <a:pt x="16" y="2"/>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5" name="Freeform 220">
            <a:extLst>
              <a:ext uri="{FF2B5EF4-FFF2-40B4-BE49-F238E27FC236}">
                <a16:creationId xmlns:a16="http://schemas.microsoft.com/office/drawing/2014/main" id="{A419568D-CF1C-0F2F-3E16-31A4E471C172}"/>
              </a:ext>
            </a:extLst>
          </p:cNvPr>
          <p:cNvSpPr>
            <a:spLocks/>
          </p:cNvSpPr>
          <p:nvPr/>
        </p:nvSpPr>
        <p:spPr bwMode="auto">
          <a:xfrm>
            <a:off x="6815138" y="2190750"/>
            <a:ext cx="65087" cy="122238"/>
          </a:xfrm>
          <a:custGeom>
            <a:avLst/>
            <a:gdLst>
              <a:gd name="T0" fmla="*/ 2147483646 w 41"/>
              <a:gd name="T1" fmla="*/ 0 h 77"/>
              <a:gd name="T2" fmla="*/ 2147483646 w 41"/>
              <a:gd name="T3" fmla="*/ 0 h 77"/>
              <a:gd name="T4" fmla="*/ 2147483646 w 41"/>
              <a:gd name="T5" fmla="*/ 2147483646 h 77"/>
              <a:gd name="T6" fmla="*/ 2147483646 w 41"/>
              <a:gd name="T7" fmla="*/ 2147483646 h 77"/>
              <a:gd name="T8" fmla="*/ 2147483646 w 41"/>
              <a:gd name="T9" fmla="*/ 2147483646 h 77"/>
              <a:gd name="T10" fmla="*/ 2147483646 w 41"/>
              <a:gd name="T11" fmla="*/ 2147483646 h 77"/>
              <a:gd name="T12" fmla="*/ 2147483646 w 41"/>
              <a:gd name="T13" fmla="*/ 2147483646 h 77"/>
              <a:gd name="T14" fmla="*/ 2147483646 w 41"/>
              <a:gd name="T15" fmla="*/ 2147483646 h 77"/>
              <a:gd name="T16" fmla="*/ 2147483646 w 41"/>
              <a:gd name="T17" fmla="*/ 2147483646 h 77"/>
              <a:gd name="T18" fmla="*/ 0 w 41"/>
              <a:gd name="T19" fmla="*/ 2147483646 h 77"/>
              <a:gd name="T20" fmla="*/ 2147483646 w 41"/>
              <a:gd name="T21" fmla="*/ 2147483646 h 77"/>
              <a:gd name="T22" fmla="*/ 2147483646 w 41"/>
              <a:gd name="T23" fmla="*/ 2147483646 h 77"/>
              <a:gd name="T24" fmla="*/ 2147483646 w 41"/>
              <a:gd name="T25" fmla="*/ 2147483646 h 77"/>
              <a:gd name="T26" fmla="*/ 2147483646 w 41"/>
              <a:gd name="T27" fmla="*/ 2147483646 h 77"/>
              <a:gd name="T28" fmla="*/ 2147483646 w 41"/>
              <a:gd name="T29" fmla="*/ 2147483646 h 77"/>
              <a:gd name="T30" fmla="*/ 2147483646 w 41"/>
              <a:gd name="T31" fmla="*/ 2147483646 h 77"/>
              <a:gd name="T32" fmla="*/ 2147483646 w 41"/>
              <a:gd name="T33" fmla="*/ 2147483646 h 77"/>
              <a:gd name="T34" fmla="*/ 2147483646 w 41"/>
              <a:gd name="T35" fmla="*/ 2147483646 h 77"/>
              <a:gd name="T36" fmla="*/ 2147483646 w 41"/>
              <a:gd name="T37" fmla="*/ 2147483646 h 77"/>
              <a:gd name="T38" fmla="*/ 2147483646 w 41"/>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 h="77">
                <a:moveTo>
                  <a:pt x="36" y="0"/>
                </a:moveTo>
                <a:lnTo>
                  <a:pt x="36" y="0"/>
                </a:lnTo>
                <a:lnTo>
                  <a:pt x="33" y="8"/>
                </a:lnTo>
                <a:lnTo>
                  <a:pt x="29" y="16"/>
                </a:lnTo>
                <a:lnTo>
                  <a:pt x="24" y="25"/>
                </a:lnTo>
                <a:lnTo>
                  <a:pt x="18" y="35"/>
                </a:lnTo>
                <a:lnTo>
                  <a:pt x="12" y="45"/>
                </a:lnTo>
                <a:lnTo>
                  <a:pt x="7" y="55"/>
                </a:lnTo>
                <a:lnTo>
                  <a:pt x="3" y="65"/>
                </a:lnTo>
                <a:lnTo>
                  <a:pt x="0" y="74"/>
                </a:lnTo>
                <a:lnTo>
                  <a:pt x="4" y="76"/>
                </a:lnTo>
                <a:lnTo>
                  <a:pt x="7" y="66"/>
                </a:lnTo>
                <a:lnTo>
                  <a:pt x="11" y="57"/>
                </a:lnTo>
                <a:lnTo>
                  <a:pt x="16" y="47"/>
                </a:lnTo>
                <a:lnTo>
                  <a:pt x="21" y="37"/>
                </a:lnTo>
                <a:lnTo>
                  <a:pt x="27" y="27"/>
                </a:lnTo>
                <a:lnTo>
                  <a:pt x="32" y="18"/>
                </a:lnTo>
                <a:lnTo>
                  <a:pt x="37" y="10"/>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6" name="Freeform 221">
            <a:extLst>
              <a:ext uri="{FF2B5EF4-FFF2-40B4-BE49-F238E27FC236}">
                <a16:creationId xmlns:a16="http://schemas.microsoft.com/office/drawing/2014/main" id="{15811A5E-0246-F9E6-F741-90DFC2E8308A}"/>
              </a:ext>
            </a:extLst>
          </p:cNvPr>
          <p:cNvSpPr>
            <a:spLocks/>
          </p:cNvSpPr>
          <p:nvPr/>
        </p:nvSpPr>
        <p:spPr bwMode="auto">
          <a:xfrm>
            <a:off x="6872288" y="2138363"/>
            <a:ext cx="26987" cy="55562"/>
          </a:xfrm>
          <a:custGeom>
            <a:avLst/>
            <a:gdLst>
              <a:gd name="T0" fmla="*/ 2147483646 w 17"/>
              <a:gd name="T1" fmla="*/ 0 h 35"/>
              <a:gd name="T2" fmla="*/ 2147483646 w 17"/>
              <a:gd name="T3" fmla="*/ 2147483646 h 35"/>
              <a:gd name="T4" fmla="*/ 2147483646 w 17"/>
              <a:gd name="T5" fmla="*/ 2147483646 h 35"/>
              <a:gd name="T6" fmla="*/ 2147483646 w 17"/>
              <a:gd name="T7" fmla="*/ 2147483646 h 35"/>
              <a:gd name="T8" fmla="*/ 2147483646 w 17"/>
              <a:gd name="T9" fmla="*/ 2147483646 h 35"/>
              <a:gd name="T10" fmla="*/ 2147483646 w 17"/>
              <a:gd name="T11" fmla="*/ 2147483646 h 35"/>
              <a:gd name="T12" fmla="*/ 2147483646 w 17"/>
              <a:gd name="T13" fmla="*/ 2147483646 h 35"/>
              <a:gd name="T14" fmla="*/ 2147483646 w 17"/>
              <a:gd name="T15" fmla="*/ 2147483646 h 35"/>
              <a:gd name="T16" fmla="*/ 2147483646 w 17"/>
              <a:gd name="T17" fmla="*/ 2147483646 h 35"/>
              <a:gd name="T18" fmla="*/ 0 w 17"/>
              <a:gd name="T19" fmla="*/ 2147483646 h 35"/>
              <a:gd name="T20" fmla="*/ 2147483646 w 17"/>
              <a:gd name="T21" fmla="*/ 2147483646 h 35"/>
              <a:gd name="T22" fmla="*/ 2147483646 w 17"/>
              <a:gd name="T23" fmla="*/ 2147483646 h 35"/>
              <a:gd name="T24" fmla="*/ 2147483646 w 17"/>
              <a:gd name="T25" fmla="*/ 2147483646 h 35"/>
              <a:gd name="T26" fmla="*/ 2147483646 w 17"/>
              <a:gd name="T27" fmla="*/ 2147483646 h 35"/>
              <a:gd name="T28" fmla="*/ 2147483646 w 17"/>
              <a:gd name="T29" fmla="*/ 2147483646 h 35"/>
              <a:gd name="T30" fmla="*/ 2147483646 w 17"/>
              <a:gd name="T31" fmla="*/ 2147483646 h 35"/>
              <a:gd name="T32" fmla="*/ 2147483646 w 17"/>
              <a:gd name="T33" fmla="*/ 2147483646 h 35"/>
              <a:gd name="T34" fmla="*/ 2147483646 w 17"/>
              <a:gd name="T35" fmla="*/ 2147483646 h 35"/>
              <a:gd name="T36" fmla="*/ 2147483646 w 17"/>
              <a:gd name="T37" fmla="*/ 2147483646 h 35"/>
              <a:gd name="T38" fmla="*/ 2147483646 w 17"/>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5">
                <a:moveTo>
                  <a:pt x="10" y="0"/>
                </a:moveTo>
                <a:lnTo>
                  <a:pt x="10" y="1"/>
                </a:lnTo>
                <a:lnTo>
                  <a:pt x="10" y="4"/>
                </a:lnTo>
                <a:lnTo>
                  <a:pt x="8" y="9"/>
                </a:lnTo>
                <a:lnTo>
                  <a:pt x="7" y="12"/>
                </a:lnTo>
                <a:lnTo>
                  <a:pt x="5" y="16"/>
                </a:lnTo>
                <a:lnTo>
                  <a:pt x="4" y="21"/>
                </a:lnTo>
                <a:lnTo>
                  <a:pt x="2" y="24"/>
                </a:lnTo>
                <a:lnTo>
                  <a:pt x="1" y="29"/>
                </a:lnTo>
                <a:lnTo>
                  <a:pt x="0" y="33"/>
                </a:lnTo>
                <a:lnTo>
                  <a:pt x="5" y="34"/>
                </a:lnTo>
                <a:lnTo>
                  <a:pt x="7" y="30"/>
                </a:lnTo>
                <a:lnTo>
                  <a:pt x="8" y="25"/>
                </a:lnTo>
                <a:lnTo>
                  <a:pt x="10" y="21"/>
                </a:lnTo>
                <a:lnTo>
                  <a:pt x="11" y="17"/>
                </a:lnTo>
                <a:lnTo>
                  <a:pt x="13" y="14"/>
                </a:lnTo>
                <a:lnTo>
                  <a:pt x="14" y="10"/>
                </a:lnTo>
                <a:lnTo>
                  <a:pt x="16" y="6"/>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7" name="Freeform 222">
            <a:extLst>
              <a:ext uri="{FF2B5EF4-FFF2-40B4-BE49-F238E27FC236}">
                <a16:creationId xmlns:a16="http://schemas.microsoft.com/office/drawing/2014/main" id="{88D6559A-BD77-4655-807C-AC6D30F5EF04}"/>
              </a:ext>
            </a:extLst>
          </p:cNvPr>
          <p:cNvSpPr>
            <a:spLocks/>
          </p:cNvSpPr>
          <p:nvPr/>
        </p:nvSpPr>
        <p:spPr bwMode="auto">
          <a:xfrm>
            <a:off x="6877050" y="2057400"/>
            <a:ext cx="26988" cy="84138"/>
          </a:xfrm>
          <a:custGeom>
            <a:avLst/>
            <a:gdLst>
              <a:gd name="T0" fmla="*/ 0 w 17"/>
              <a:gd name="T1" fmla="*/ 0 h 53"/>
              <a:gd name="T2" fmla="*/ 0 w 17"/>
              <a:gd name="T3" fmla="*/ 0 h 53"/>
              <a:gd name="T4" fmla="*/ 2147483646 w 17"/>
              <a:gd name="T5" fmla="*/ 2147483646 h 53"/>
              <a:gd name="T6" fmla="*/ 2147483646 w 17"/>
              <a:gd name="T7" fmla="*/ 2147483646 h 53"/>
              <a:gd name="T8" fmla="*/ 2147483646 w 17"/>
              <a:gd name="T9" fmla="*/ 2147483646 h 53"/>
              <a:gd name="T10" fmla="*/ 2147483646 w 17"/>
              <a:gd name="T11" fmla="*/ 2147483646 h 53"/>
              <a:gd name="T12" fmla="*/ 2147483646 w 17"/>
              <a:gd name="T13" fmla="*/ 2147483646 h 53"/>
              <a:gd name="T14" fmla="*/ 2147483646 w 17"/>
              <a:gd name="T15" fmla="*/ 2147483646 h 53"/>
              <a:gd name="T16" fmla="*/ 2147483646 w 17"/>
              <a:gd name="T17" fmla="*/ 2147483646 h 53"/>
              <a:gd name="T18" fmla="*/ 2147483646 w 17"/>
              <a:gd name="T19" fmla="*/ 2147483646 h 53"/>
              <a:gd name="T20" fmla="*/ 2147483646 w 17"/>
              <a:gd name="T21" fmla="*/ 2147483646 h 53"/>
              <a:gd name="T22" fmla="*/ 2147483646 w 17"/>
              <a:gd name="T23" fmla="*/ 2147483646 h 53"/>
              <a:gd name="T24" fmla="*/ 2147483646 w 17"/>
              <a:gd name="T25" fmla="*/ 2147483646 h 53"/>
              <a:gd name="T26" fmla="*/ 2147483646 w 17"/>
              <a:gd name="T27" fmla="*/ 2147483646 h 53"/>
              <a:gd name="T28" fmla="*/ 2147483646 w 17"/>
              <a:gd name="T29" fmla="*/ 2147483646 h 53"/>
              <a:gd name="T30" fmla="*/ 2147483646 w 17"/>
              <a:gd name="T31" fmla="*/ 2147483646 h 53"/>
              <a:gd name="T32" fmla="*/ 2147483646 w 17"/>
              <a:gd name="T33" fmla="*/ 2147483646 h 53"/>
              <a:gd name="T34" fmla="*/ 2147483646 w 17"/>
              <a:gd name="T35" fmla="*/ 2147483646 h 53"/>
              <a:gd name="T36" fmla="*/ 2147483646 w 17"/>
              <a:gd name="T37" fmla="*/ 0 h 53"/>
              <a:gd name="T38" fmla="*/ 0 w 17"/>
              <a:gd name="T39" fmla="*/ 0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3">
                <a:moveTo>
                  <a:pt x="0" y="0"/>
                </a:moveTo>
                <a:lnTo>
                  <a:pt x="0" y="0"/>
                </a:lnTo>
                <a:lnTo>
                  <a:pt x="1" y="8"/>
                </a:lnTo>
                <a:lnTo>
                  <a:pt x="3" y="14"/>
                </a:lnTo>
                <a:lnTo>
                  <a:pt x="4" y="20"/>
                </a:lnTo>
                <a:lnTo>
                  <a:pt x="6" y="26"/>
                </a:lnTo>
                <a:lnTo>
                  <a:pt x="8" y="31"/>
                </a:lnTo>
                <a:lnTo>
                  <a:pt x="9" y="37"/>
                </a:lnTo>
                <a:lnTo>
                  <a:pt x="8" y="43"/>
                </a:lnTo>
                <a:lnTo>
                  <a:pt x="6" y="51"/>
                </a:lnTo>
                <a:lnTo>
                  <a:pt x="12" y="52"/>
                </a:lnTo>
                <a:lnTo>
                  <a:pt x="14" y="43"/>
                </a:lnTo>
                <a:lnTo>
                  <a:pt x="16" y="37"/>
                </a:lnTo>
                <a:lnTo>
                  <a:pt x="14" y="31"/>
                </a:lnTo>
                <a:lnTo>
                  <a:pt x="12" y="25"/>
                </a:lnTo>
                <a:lnTo>
                  <a:pt x="11" y="19"/>
                </a:lnTo>
                <a:lnTo>
                  <a:pt x="9" y="13"/>
                </a:lnTo>
                <a:lnTo>
                  <a:pt x="8" y="7"/>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8" name="Freeform 223">
            <a:extLst>
              <a:ext uri="{FF2B5EF4-FFF2-40B4-BE49-F238E27FC236}">
                <a16:creationId xmlns:a16="http://schemas.microsoft.com/office/drawing/2014/main" id="{ECC8C54D-183C-47E0-55D3-6DCEE636E118}"/>
              </a:ext>
            </a:extLst>
          </p:cNvPr>
          <p:cNvSpPr>
            <a:spLocks/>
          </p:cNvSpPr>
          <p:nvPr/>
        </p:nvSpPr>
        <p:spPr bwMode="auto">
          <a:xfrm>
            <a:off x="6877050" y="1990725"/>
            <a:ext cx="26988" cy="68263"/>
          </a:xfrm>
          <a:custGeom>
            <a:avLst/>
            <a:gdLst>
              <a:gd name="T0" fmla="*/ 2147483646 w 17"/>
              <a:gd name="T1" fmla="*/ 2147483646 h 43"/>
              <a:gd name="T2" fmla="*/ 2147483646 w 17"/>
              <a:gd name="T3" fmla="*/ 2147483646 h 43"/>
              <a:gd name="T4" fmla="*/ 2147483646 w 17"/>
              <a:gd name="T5" fmla="*/ 2147483646 h 43"/>
              <a:gd name="T6" fmla="*/ 2147483646 w 17"/>
              <a:gd name="T7" fmla="*/ 2147483646 h 43"/>
              <a:gd name="T8" fmla="*/ 2147483646 w 17"/>
              <a:gd name="T9" fmla="*/ 2147483646 h 43"/>
              <a:gd name="T10" fmla="*/ 2147483646 w 17"/>
              <a:gd name="T11" fmla="*/ 2147483646 h 43"/>
              <a:gd name="T12" fmla="*/ 2147483646 w 17"/>
              <a:gd name="T13" fmla="*/ 2147483646 h 43"/>
              <a:gd name="T14" fmla="*/ 2147483646 w 17"/>
              <a:gd name="T15" fmla="*/ 2147483646 h 43"/>
              <a:gd name="T16" fmla="*/ 0 w 17"/>
              <a:gd name="T17" fmla="*/ 2147483646 h 43"/>
              <a:gd name="T18" fmla="*/ 0 w 17"/>
              <a:gd name="T19" fmla="*/ 2147483646 h 43"/>
              <a:gd name="T20" fmla="*/ 2147483646 w 17"/>
              <a:gd name="T21" fmla="*/ 2147483646 h 43"/>
              <a:gd name="T22" fmla="*/ 2147483646 w 17"/>
              <a:gd name="T23" fmla="*/ 2147483646 h 43"/>
              <a:gd name="T24" fmla="*/ 2147483646 w 17"/>
              <a:gd name="T25" fmla="*/ 2147483646 h 43"/>
              <a:gd name="T26" fmla="*/ 2147483646 w 17"/>
              <a:gd name="T27" fmla="*/ 2147483646 h 43"/>
              <a:gd name="T28" fmla="*/ 2147483646 w 17"/>
              <a:gd name="T29" fmla="*/ 2147483646 h 43"/>
              <a:gd name="T30" fmla="*/ 2147483646 w 17"/>
              <a:gd name="T31" fmla="*/ 2147483646 h 43"/>
              <a:gd name="T32" fmla="*/ 2147483646 w 17"/>
              <a:gd name="T33" fmla="*/ 2147483646 h 43"/>
              <a:gd name="T34" fmla="*/ 2147483646 w 17"/>
              <a:gd name="T35" fmla="*/ 2147483646 h 43"/>
              <a:gd name="T36" fmla="*/ 2147483646 w 17"/>
              <a:gd name="T37" fmla="*/ 0 h 43"/>
              <a:gd name="T38" fmla="*/ 2147483646 w 17"/>
              <a:gd name="T39" fmla="*/ 2147483646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43">
                <a:moveTo>
                  <a:pt x="8" y="1"/>
                </a:moveTo>
                <a:lnTo>
                  <a:pt x="8" y="1"/>
                </a:lnTo>
                <a:lnTo>
                  <a:pt x="8" y="5"/>
                </a:lnTo>
                <a:lnTo>
                  <a:pt x="8" y="10"/>
                </a:lnTo>
                <a:lnTo>
                  <a:pt x="6" y="16"/>
                </a:lnTo>
                <a:lnTo>
                  <a:pt x="6" y="22"/>
                </a:lnTo>
                <a:lnTo>
                  <a:pt x="4" y="27"/>
                </a:lnTo>
                <a:lnTo>
                  <a:pt x="2" y="33"/>
                </a:lnTo>
                <a:lnTo>
                  <a:pt x="0" y="38"/>
                </a:lnTo>
                <a:lnTo>
                  <a:pt x="0" y="42"/>
                </a:lnTo>
                <a:lnTo>
                  <a:pt x="8" y="42"/>
                </a:lnTo>
                <a:lnTo>
                  <a:pt x="8" y="38"/>
                </a:lnTo>
                <a:lnTo>
                  <a:pt x="10" y="34"/>
                </a:lnTo>
                <a:lnTo>
                  <a:pt x="12" y="28"/>
                </a:lnTo>
                <a:lnTo>
                  <a:pt x="14" y="22"/>
                </a:lnTo>
                <a:lnTo>
                  <a:pt x="14" y="16"/>
                </a:lnTo>
                <a:lnTo>
                  <a:pt x="16" y="10"/>
                </a:lnTo>
                <a:lnTo>
                  <a:pt x="16" y="5"/>
                </a:lnTo>
                <a:lnTo>
                  <a:pt x="16"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89" name="Freeform 224">
            <a:extLst>
              <a:ext uri="{FF2B5EF4-FFF2-40B4-BE49-F238E27FC236}">
                <a16:creationId xmlns:a16="http://schemas.microsoft.com/office/drawing/2014/main" id="{0A902661-E9D6-54F6-E02F-7667772E6560}"/>
              </a:ext>
            </a:extLst>
          </p:cNvPr>
          <p:cNvSpPr>
            <a:spLocks/>
          </p:cNvSpPr>
          <p:nvPr/>
        </p:nvSpPr>
        <p:spPr bwMode="auto">
          <a:xfrm>
            <a:off x="6845300" y="1862138"/>
            <a:ext cx="46038" cy="131762"/>
          </a:xfrm>
          <a:custGeom>
            <a:avLst/>
            <a:gdLst>
              <a:gd name="T0" fmla="*/ 0 w 29"/>
              <a:gd name="T1" fmla="*/ 2147483646 h 83"/>
              <a:gd name="T2" fmla="*/ 0 w 29"/>
              <a:gd name="T3" fmla="*/ 2147483646 h 83"/>
              <a:gd name="T4" fmla="*/ 2147483646 w 29"/>
              <a:gd name="T5" fmla="*/ 2147483646 h 83"/>
              <a:gd name="T6" fmla="*/ 2147483646 w 29"/>
              <a:gd name="T7" fmla="*/ 2147483646 h 83"/>
              <a:gd name="T8" fmla="*/ 2147483646 w 29"/>
              <a:gd name="T9" fmla="*/ 2147483646 h 83"/>
              <a:gd name="T10" fmla="*/ 2147483646 w 29"/>
              <a:gd name="T11" fmla="*/ 2147483646 h 83"/>
              <a:gd name="T12" fmla="*/ 2147483646 w 29"/>
              <a:gd name="T13" fmla="*/ 2147483646 h 83"/>
              <a:gd name="T14" fmla="*/ 2147483646 w 29"/>
              <a:gd name="T15" fmla="*/ 2147483646 h 83"/>
              <a:gd name="T16" fmla="*/ 2147483646 w 29"/>
              <a:gd name="T17" fmla="*/ 2147483646 h 83"/>
              <a:gd name="T18" fmla="*/ 2147483646 w 29"/>
              <a:gd name="T19" fmla="*/ 2147483646 h 83"/>
              <a:gd name="T20" fmla="*/ 2147483646 w 29"/>
              <a:gd name="T21" fmla="*/ 2147483646 h 83"/>
              <a:gd name="T22" fmla="*/ 2147483646 w 29"/>
              <a:gd name="T23" fmla="*/ 2147483646 h 83"/>
              <a:gd name="T24" fmla="*/ 2147483646 w 29"/>
              <a:gd name="T25" fmla="*/ 2147483646 h 83"/>
              <a:gd name="T26" fmla="*/ 2147483646 w 29"/>
              <a:gd name="T27" fmla="*/ 2147483646 h 83"/>
              <a:gd name="T28" fmla="*/ 2147483646 w 29"/>
              <a:gd name="T29" fmla="*/ 2147483646 h 83"/>
              <a:gd name="T30" fmla="*/ 2147483646 w 29"/>
              <a:gd name="T31" fmla="*/ 2147483646 h 83"/>
              <a:gd name="T32" fmla="*/ 2147483646 w 29"/>
              <a:gd name="T33" fmla="*/ 2147483646 h 83"/>
              <a:gd name="T34" fmla="*/ 2147483646 w 29"/>
              <a:gd name="T35" fmla="*/ 2147483646 h 83"/>
              <a:gd name="T36" fmla="*/ 2147483646 w 29"/>
              <a:gd name="T37" fmla="*/ 2147483646 h 83"/>
              <a:gd name="T38" fmla="*/ 2147483646 w 29"/>
              <a:gd name="T39" fmla="*/ 2147483646 h 83"/>
              <a:gd name="T40" fmla="*/ 2147483646 w 29"/>
              <a:gd name="T41" fmla="*/ 2147483646 h 83"/>
              <a:gd name="T42" fmla="*/ 2147483646 w 29"/>
              <a:gd name="T43" fmla="*/ 2147483646 h 83"/>
              <a:gd name="T44" fmla="*/ 2147483646 w 29"/>
              <a:gd name="T45" fmla="*/ 2147483646 h 83"/>
              <a:gd name="T46" fmla="*/ 2147483646 w 29"/>
              <a:gd name="T47" fmla="*/ 2147483646 h 83"/>
              <a:gd name="T48" fmla="*/ 2147483646 w 29"/>
              <a:gd name="T49" fmla="*/ 2147483646 h 83"/>
              <a:gd name="T50" fmla="*/ 2147483646 w 29"/>
              <a:gd name="T51" fmla="*/ 2147483646 h 83"/>
              <a:gd name="T52" fmla="*/ 2147483646 w 29"/>
              <a:gd name="T53" fmla="*/ 2147483646 h 83"/>
              <a:gd name="T54" fmla="*/ 2147483646 w 29"/>
              <a:gd name="T55" fmla="*/ 2147483646 h 83"/>
              <a:gd name="T56" fmla="*/ 2147483646 w 29"/>
              <a:gd name="T57" fmla="*/ 2147483646 h 83"/>
              <a:gd name="T58" fmla="*/ 2147483646 w 29"/>
              <a:gd name="T59" fmla="*/ 2147483646 h 83"/>
              <a:gd name="T60" fmla="*/ 2147483646 w 29"/>
              <a:gd name="T61" fmla="*/ 2147483646 h 83"/>
              <a:gd name="T62" fmla="*/ 2147483646 w 29"/>
              <a:gd name="T63" fmla="*/ 2147483646 h 83"/>
              <a:gd name="T64" fmla="*/ 2147483646 w 29"/>
              <a:gd name="T65" fmla="*/ 2147483646 h 83"/>
              <a:gd name="T66" fmla="*/ 2147483646 w 29"/>
              <a:gd name="T67" fmla="*/ 2147483646 h 83"/>
              <a:gd name="T68" fmla="*/ 2147483646 w 29"/>
              <a:gd name="T69" fmla="*/ 0 h 83"/>
              <a:gd name="T70" fmla="*/ 2147483646 w 29"/>
              <a:gd name="T71" fmla="*/ 2147483646 h 83"/>
              <a:gd name="T72" fmla="*/ 0 w 29"/>
              <a:gd name="T73" fmla="*/ 2147483646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83">
                <a:moveTo>
                  <a:pt x="0" y="2"/>
                </a:moveTo>
                <a:lnTo>
                  <a:pt x="0" y="2"/>
                </a:lnTo>
                <a:lnTo>
                  <a:pt x="2" y="7"/>
                </a:lnTo>
                <a:lnTo>
                  <a:pt x="4" y="12"/>
                </a:lnTo>
                <a:lnTo>
                  <a:pt x="6" y="17"/>
                </a:lnTo>
                <a:lnTo>
                  <a:pt x="8" y="22"/>
                </a:lnTo>
                <a:lnTo>
                  <a:pt x="10" y="27"/>
                </a:lnTo>
                <a:lnTo>
                  <a:pt x="11" y="32"/>
                </a:lnTo>
                <a:lnTo>
                  <a:pt x="13" y="37"/>
                </a:lnTo>
                <a:lnTo>
                  <a:pt x="15" y="42"/>
                </a:lnTo>
                <a:lnTo>
                  <a:pt x="16" y="48"/>
                </a:lnTo>
                <a:lnTo>
                  <a:pt x="18" y="52"/>
                </a:lnTo>
                <a:lnTo>
                  <a:pt x="19" y="58"/>
                </a:lnTo>
                <a:lnTo>
                  <a:pt x="20" y="62"/>
                </a:lnTo>
                <a:lnTo>
                  <a:pt x="21" y="67"/>
                </a:lnTo>
                <a:lnTo>
                  <a:pt x="22" y="72"/>
                </a:lnTo>
                <a:lnTo>
                  <a:pt x="23" y="77"/>
                </a:lnTo>
                <a:lnTo>
                  <a:pt x="24" y="82"/>
                </a:lnTo>
                <a:lnTo>
                  <a:pt x="28" y="81"/>
                </a:lnTo>
                <a:lnTo>
                  <a:pt x="27" y="76"/>
                </a:lnTo>
                <a:lnTo>
                  <a:pt x="26" y="71"/>
                </a:lnTo>
                <a:lnTo>
                  <a:pt x="25" y="66"/>
                </a:lnTo>
                <a:lnTo>
                  <a:pt x="24" y="61"/>
                </a:lnTo>
                <a:lnTo>
                  <a:pt x="23" y="56"/>
                </a:lnTo>
                <a:lnTo>
                  <a:pt x="21" y="51"/>
                </a:lnTo>
                <a:lnTo>
                  <a:pt x="20" y="47"/>
                </a:lnTo>
                <a:lnTo>
                  <a:pt x="18" y="41"/>
                </a:lnTo>
                <a:lnTo>
                  <a:pt x="17" y="37"/>
                </a:lnTo>
                <a:lnTo>
                  <a:pt x="15" y="31"/>
                </a:lnTo>
                <a:lnTo>
                  <a:pt x="14" y="26"/>
                </a:lnTo>
                <a:lnTo>
                  <a:pt x="12" y="21"/>
                </a:lnTo>
                <a:lnTo>
                  <a:pt x="10" y="16"/>
                </a:lnTo>
                <a:lnTo>
                  <a:pt x="8" y="10"/>
                </a:lnTo>
                <a:lnTo>
                  <a:pt x="6" y="5"/>
                </a:lnTo>
                <a:lnTo>
                  <a:pt x="4" y="0"/>
                </a:lnTo>
                <a:lnTo>
                  <a:pt x="4" y="1"/>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0" name="Freeform 225">
            <a:extLst>
              <a:ext uri="{FF2B5EF4-FFF2-40B4-BE49-F238E27FC236}">
                <a16:creationId xmlns:a16="http://schemas.microsoft.com/office/drawing/2014/main" id="{73197346-BCB1-1C4E-8A6C-130AFDF1C4CE}"/>
              </a:ext>
            </a:extLst>
          </p:cNvPr>
          <p:cNvSpPr>
            <a:spLocks/>
          </p:cNvSpPr>
          <p:nvPr/>
        </p:nvSpPr>
        <p:spPr bwMode="auto">
          <a:xfrm>
            <a:off x="6713538" y="1819275"/>
            <a:ext cx="139700" cy="47625"/>
          </a:xfrm>
          <a:custGeom>
            <a:avLst/>
            <a:gdLst>
              <a:gd name="T0" fmla="*/ 2147483646 w 88"/>
              <a:gd name="T1" fmla="*/ 2147483646 h 30"/>
              <a:gd name="T2" fmla="*/ 2147483646 w 88"/>
              <a:gd name="T3" fmla="*/ 2147483646 h 30"/>
              <a:gd name="T4" fmla="*/ 2147483646 w 88"/>
              <a:gd name="T5" fmla="*/ 2147483646 h 30"/>
              <a:gd name="T6" fmla="*/ 2147483646 w 88"/>
              <a:gd name="T7" fmla="*/ 2147483646 h 30"/>
              <a:gd name="T8" fmla="*/ 2147483646 w 88"/>
              <a:gd name="T9" fmla="*/ 2147483646 h 30"/>
              <a:gd name="T10" fmla="*/ 2147483646 w 88"/>
              <a:gd name="T11" fmla="*/ 2147483646 h 30"/>
              <a:gd name="T12" fmla="*/ 2147483646 w 88"/>
              <a:gd name="T13" fmla="*/ 2147483646 h 30"/>
              <a:gd name="T14" fmla="*/ 2147483646 w 88"/>
              <a:gd name="T15" fmla="*/ 2147483646 h 30"/>
              <a:gd name="T16" fmla="*/ 2147483646 w 88"/>
              <a:gd name="T17" fmla="*/ 2147483646 h 30"/>
              <a:gd name="T18" fmla="*/ 2147483646 w 88"/>
              <a:gd name="T19" fmla="*/ 2147483646 h 30"/>
              <a:gd name="T20" fmla="*/ 2147483646 w 88"/>
              <a:gd name="T21" fmla="*/ 2147483646 h 30"/>
              <a:gd name="T22" fmla="*/ 2147483646 w 88"/>
              <a:gd name="T23" fmla="*/ 2147483646 h 30"/>
              <a:gd name="T24" fmla="*/ 2147483646 w 88"/>
              <a:gd name="T25" fmla="*/ 2147483646 h 30"/>
              <a:gd name="T26" fmla="*/ 2147483646 w 88"/>
              <a:gd name="T27" fmla="*/ 2147483646 h 30"/>
              <a:gd name="T28" fmla="*/ 2147483646 w 88"/>
              <a:gd name="T29" fmla="*/ 2147483646 h 30"/>
              <a:gd name="T30" fmla="*/ 2147483646 w 88"/>
              <a:gd name="T31" fmla="*/ 2147483646 h 30"/>
              <a:gd name="T32" fmla="*/ 2147483646 w 88"/>
              <a:gd name="T33" fmla="*/ 2147483646 h 30"/>
              <a:gd name="T34" fmla="*/ 2147483646 w 88"/>
              <a:gd name="T35" fmla="*/ 2147483646 h 30"/>
              <a:gd name="T36" fmla="*/ 2147483646 w 88"/>
              <a:gd name="T37" fmla="*/ 2147483646 h 30"/>
              <a:gd name="T38" fmla="*/ 2147483646 w 88"/>
              <a:gd name="T39" fmla="*/ 2147483646 h 30"/>
              <a:gd name="T40" fmla="*/ 2147483646 w 88"/>
              <a:gd name="T41" fmla="*/ 2147483646 h 30"/>
              <a:gd name="T42" fmla="*/ 2147483646 w 88"/>
              <a:gd name="T43" fmla="*/ 2147483646 h 30"/>
              <a:gd name="T44" fmla="*/ 2147483646 w 88"/>
              <a:gd name="T45" fmla="*/ 2147483646 h 30"/>
              <a:gd name="T46" fmla="*/ 2147483646 w 88"/>
              <a:gd name="T47" fmla="*/ 2147483646 h 30"/>
              <a:gd name="T48" fmla="*/ 2147483646 w 88"/>
              <a:gd name="T49" fmla="*/ 2147483646 h 30"/>
              <a:gd name="T50" fmla="*/ 2147483646 w 88"/>
              <a:gd name="T51" fmla="*/ 2147483646 h 30"/>
              <a:gd name="T52" fmla="*/ 2147483646 w 88"/>
              <a:gd name="T53" fmla="*/ 2147483646 h 30"/>
              <a:gd name="T54" fmla="*/ 2147483646 w 88"/>
              <a:gd name="T55" fmla="*/ 2147483646 h 30"/>
              <a:gd name="T56" fmla="*/ 2147483646 w 88"/>
              <a:gd name="T57" fmla="*/ 2147483646 h 30"/>
              <a:gd name="T58" fmla="*/ 2147483646 w 88"/>
              <a:gd name="T59" fmla="*/ 2147483646 h 30"/>
              <a:gd name="T60" fmla="*/ 2147483646 w 88"/>
              <a:gd name="T61" fmla="*/ 2147483646 h 30"/>
              <a:gd name="T62" fmla="*/ 2147483646 w 88"/>
              <a:gd name="T63" fmla="*/ 2147483646 h 30"/>
              <a:gd name="T64" fmla="*/ 2147483646 w 88"/>
              <a:gd name="T65" fmla="*/ 2147483646 h 30"/>
              <a:gd name="T66" fmla="*/ 2147483646 w 88"/>
              <a:gd name="T67" fmla="*/ 2147483646 h 30"/>
              <a:gd name="T68" fmla="*/ 2147483646 w 88"/>
              <a:gd name="T69" fmla="*/ 2147483646 h 30"/>
              <a:gd name="T70" fmla="*/ 2147483646 w 88"/>
              <a:gd name="T71" fmla="*/ 2147483646 h 30"/>
              <a:gd name="T72" fmla="*/ 2147483646 w 88"/>
              <a:gd name="T73" fmla="*/ 2147483646 h 30"/>
              <a:gd name="T74" fmla="*/ 0 w 88"/>
              <a:gd name="T75" fmla="*/ 0 h 30"/>
              <a:gd name="T76" fmla="*/ 2147483646 w 88"/>
              <a:gd name="T77" fmla="*/ 2147483646 h 30"/>
              <a:gd name="T78" fmla="*/ 2147483646 w 88"/>
              <a:gd name="T79" fmla="*/ 2147483646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8" h="30">
                <a:moveTo>
                  <a:pt x="5" y="3"/>
                </a:moveTo>
                <a:lnTo>
                  <a:pt x="2" y="6"/>
                </a:lnTo>
                <a:lnTo>
                  <a:pt x="8" y="8"/>
                </a:lnTo>
                <a:lnTo>
                  <a:pt x="14" y="10"/>
                </a:lnTo>
                <a:lnTo>
                  <a:pt x="20" y="12"/>
                </a:lnTo>
                <a:lnTo>
                  <a:pt x="27" y="14"/>
                </a:lnTo>
                <a:lnTo>
                  <a:pt x="33" y="15"/>
                </a:lnTo>
                <a:lnTo>
                  <a:pt x="40" y="17"/>
                </a:lnTo>
                <a:lnTo>
                  <a:pt x="46" y="18"/>
                </a:lnTo>
                <a:lnTo>
                  <a:pt x="52" y="19"/>
                </a:lnTo>
                <a:lnTo>
                  <a:pt x="58" y="20"/>
                </a:lnTo>
                <a:lnTo>
                  <a:pt x="64" y="21"/>
                </a:lnTo>
                <a:lnTo>
                  <a:pt x="69" y="22"/>
                </a:lnTo>
                <a:lnTo>
                  <a:pt x="74" y="24"/>
                </a:lnTo>
                <a:lnTo>
                  <a:pt x="77" y="25"/>
                </a:lnTo>
                <a:lnTo>
                  <a:pt x="80" y="26"/>
                </a:lnTo>
                <a:lnTo>
                  <a:pt x="82" y="28"/>
                </a:lnTo>
                <a:lnTo>
                  <a:pt x="83" y="29"/>
                </a:lnTo>
                <a:lnTo>
                  <a:pt x="87" y="28"/>
                </a:lnTo>
                <a:lnTo>
                  <a:pt x="85" y="25"/>
                </a:lnTo>
                <a:lnTo>
                  <a:pt x="82" y="23"/>
                </a:lnTo>
                <a:lnTo>
                  <a:pt x="79" y="21"/>
                </a:lnTo>
                <a:lnTo>
                  <a:pt x="75" y="20"/>
                </a:lnTo>
                <a:lnTo>
                  <a:pt x="70" y="19"/>
                </a:lnTo>
                <a:lnTo>
                  <a:pt x="65" y="17"/>
                </a:lnTo>
                <a:lnTo>
                  <a:pt x="59" y="16"/>
                </a:lnTo>
                <a:lnTo>
                  <a:pt x="54" y="15"/>
                </a:lnTo>
                <a:lnTo>
                  <a:pt x="47" y="14"/>
                </a:lnTo>
                <a:lnTo>
                  <a:pt x="40" y="13"/>
                </a:lnTo>
                <a:lnTo>
                  <a:pt x="34" y="12"/>
                </a:lnTo>
                <a:lnTo>
                  <a:pt x="28" y="10"/>
                </a:lnTo>
                <a:lnTo>
                  <a:pt x="21" y="9"/>
                </a:lnTo>
                <a:lnTo>
                  <a:pt x="15" y="7"/>
                </a:lnTo>
                <a:lnTo>
                  <a:pt x="10" y="4"/>
                </a:lnTo>
                <a:lnTo>
                  <a:pt x="4" y="2"/>
                </a:lnTo>
                <a:lnTo>
                  <a:pt x="1" y="4"/>
                </a:lnTo>
                <a:lnTo>
                  <a:pt x="4" y="2"/>
                </a:lnTo>
                <a:lnTo>
                  <a:pt x="0" y="0"/>
                </a:lnTo>
                <a:lnTo>
                  <a:pt x="1" y="4"/>
                </a:lnTo>
                <a:lnTo>
                  <a:pt x="5"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1" name="Freeform 226">
            <a:extLst>
              <a:ext uri="{FF2B5EF4-FFF2-40B4-BE49-F238E27FC236}">
                <a16:creationId xmlns:a16="http://schemas.microsoft.com/office/drawing/2014/main" id="{A5D69232-0630-1C30-D493-7D93EA16897E}"/>
              </a:ext>
            </a:extLst>
          </p:cNvPr>
          <p:cNvSpPr>
            <a:spLocks/>
          </p:cNvSpPr>
          <p:nvPr/>
        </p:nvSpPr>
        <p:spPr bwMode="auto">
          <a:xfrm>
            <a:off x="6715125" y="1824038"/>
            <a:ext cx="50800" cy="39687"/>
          </a:xfrm>
          <a:custGeom>
            <a:avLst/>
            <a:gdLst>
              <a:gd name="T0" fmla="*/ 2147483646 w 32"/>
              <a:gd name="T1" fmla="*/ 2147483646 h 25"/>
              <a:gd name="T2" fmla="*/ 2147483646 w 32"/>
              <a:gd name="T3" fmla="*/ 2147483646 h 25"/>
              <a:gd name="T4" fmla="*/ 2147483646 w 32"/>
              <a:gd name="T5" fmla="*/ 2147483646 h 25"/>
              <a:gd name="T6" fmla="*/ 2147483646 w 32"/>
              <a:gd name="T7" fmla="*/ 2147483646 h 25"/>
              <a:gd name="T8" fmla="*/ 2147483646 w 32"/>
              <a:gd name="T9" fmla="*/ 2147483646 h 25"/>
              <a:gd name="T10" fmla="*/ 2147483646 w 32"/>
              <a:gd name="T11" fmla="*/ 2147483646 h 25"/>
              <a:gd name="T12" fmla="*/ 2147483646 w 32"/>
              <a:gd name="T13" fmla="*/ 2147483646 h 25"/>
              <a:gd name="T14" fmla="*/ 2147483646 w 32"/>
              <a:gd name="T15" fmla="*/ 2147483646 h 25"/>
              <a:gd name="T16" fmla="*/ 2147483646 w 32"/>
              <a:gd name="T17" fmla="*/ 2147483646 h 25"/>
              <a:gd name="T18" fmla="*/ 2147483646 w 32"/>
              <a:gd name="T19" fmla="*/ 0 h 25"/>
              <a:gd name="T20" fmla="*/ 0 w 32"/>
              <a:gd name="T21" fmla="*/ 2147483646 h 25"/>
              <a:gd name="T22" fmla="*/ 2147483646 w 32"/>
              <a:gd name="T23" fmla="*/ 2147483646 h 25"/>
              <a:gd name="T24" fmla="*/ 2147483646 w 32"/>
              <a:gd name="T25" fmla="*/ 2147483646 h 25"/>
              <a:gd name="T26" fmla="*/ 2147483646 w 32"/>
              <a:gd name="T27" fmla="*/ 2147483646 h 25"/>
              <a:gd name="T28" fmla="*/ 2147483646 w 32"/>
              <a:gd name="T29" fmla="*/ 2147483646 h 25"/>
              <a:gd name="T30" fmla="*/ 2147483646 w 32"/>
              <a:gd name="T31" fmla="*/ 2147483646 h 25"/>
              <a:gd name="T32" fmla="*/ 2147483646 w 32"/>
              <a:gd name="T33" fmla="*/ 2147483646 h 25"/>
              <a:gd name="T34" fmla="*/ 2147483646 w 32"/>
              <a:gd name="T35" fmla="*/ 2147483646 h 25"/>
              <a:gd name="T36" fmla="*/ 2147483646 w 32"/>
              <a:gd name="T37" fmla="*/ 2147483646 h 25"/>
              <a:gd name="T38" fmla="*/ 2147483646 w 32"/>
              <a:gd name="T39" fmla="*/ 2147483646 h 25"/>
              <a:gd name="T40" fmla="*/ 2147483646 w 32"/>
              <a:gd name="T41" fmla="*/ 2147483646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1" y="24"/>
                </a:moveTo>
                <a:lnTo>
                  <a:pt x="31" y="21"/>
                </a:lnTo>
                <a:lnTo>
                  <a:pt x="27" y="19"/>
                </a:lnTo>
                <a:lnTo>
                  <a:pt x="22" y="17"/>
                </a:lnTo>
                <a:lnTo>
                  <a:pt x="18" y="16"/>
                </a:lnTo>
                <a:lnTo>
                  <a:pt x="14" y="14"/>
                </a:lnTo>
                <a:lnTo>
                  <a:pt x="11" y="11"/>
                </a:lnTo>
                <a:lnTo>
                  <a:pt x="7" y="9"/>
                </a:lnTo>
                <a:lnTo>
                  <a:pt x="6" y="4"/>
                </a:lnTo>
                <a:lnTo>
                  <a:pt x="4" y="0"/>
                </a:lnTo>
                <a:lnTo>
                  <a:pt x="0" y="1"/>
                </a:lnTo>
                <a:lnTo>
                  <a:pt x="2" y="6"/>
                </a:lnTo>
                <a:lnTo>
                  <a:pt x="5" y="11"/>
                </a:lnTo>
                <a:lnTo>
                  <a:pt x="8" y="14"/>
                </a:lnTo>
                <a:lnTo>
                  <a:pt x="12" y="17"/>
                </a:lnTo>
                <a:lnTo>
                  <a:pt x="16" y="19"/>
                </a:lnTo>
                <a:lnTo>
                  <a:pt x="21" y="21"/>
                </a:lnTo>
                <a:lnTo>
                  <a:pt x="26" y="23"/>
                </a:lnTo>
                <a:lnTo>
                  <a:pt x="31" y="24"/>
                </a:lnTo>
                <a:lnTo>
                  <a:pt x="31" y="21"/>
                </a:lnTo>
                <a:lnTo>
                  <a:pt x="31" y="2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2" name="Freeform 227">
            <a:extLst>
              <a:ext uri="{FF2B5EF4-FFF2-40B4-BE49-F238E27FC236}">
                <a16:creationId xmlns:a16="http://schemas.microsoft.com/office/drawing/2014/main" id="{5417DEE2-2881-B477-9A48-6D1252A3E87C}"/>
              </a:ext>
            </a:extLst>
          </p:cNvPr>
          <p:cNvSpPr>
            <a:spLocks/>
          </p:cNvSpPr>
          <p:nvPr/>
        </p:nvSpPr>
        <p:spPr bwMode="auto">
          <a:xfrm>
            <a:off x="6527800" y="1704975"/>
            <a:ext cx="238125" cy="158750"/>
          </a:xfrm>
          <a:custGeom>
            <a:avLst/>
            <a:gdLst>
              <a:gd name="T0" fmla="*/ 0 w 150"/>
              <a:gd name="T1" fmla="*/ 2147483646 h 100"/>
              <a:gd name="T2" fmla="*/ 0 w 150"/>
              <a:gd name="T3" fmla="*/ 2147483646 h 100"/>
              <a:gd name="T4" fmla="*/ 2147483646 w 150"/>
              <a:gd name="T5" fmla="*/ 2147483646 h 100"/>
              <a:gd name="T6" fmla="*/ 2147483646 w 150"/>
              <a:gd name="T7" fmla="*/ 2147483646 h 100"/>
              <a:gd name="T8" fmla="*/ 2147483646 w 150"/>
              <a:gd name="T9" fmla="*/ 2147483646 h 100"/>
              <a:gd name="T10" fmla="*/ 2147483646 w 150"/>
              <a:gd name="T11" fmla="*/ 2147483646 h 100"/>
              <a:gd name="T12" fmla="*/ 2147483646 w 150"/>
              <a:gd name="T13" fmla="*/ 2147483646 h 100"/>
              <a:gd name="T14" fmla="*/ 2147483646 w 150"/>
              <a:gd name="T15" fmla="*/ 2147483646 h 100"/>
              <a:gd name="T16" fmla="*/ 2147483646 w 150"/>
              <a:gd name="T17" fmla="*/ 2147483646 h 100"/>
              <a:gd name="T18" fmla="*/ 2147483646 w 150"/>
              <a:gd name="T19" fmla="*/ 2147483646 h 100"/>
              <a:gd name="T20" fmla="*/ 2147483646 w 150"/>
              <a:gd name="T21" fmla="*/ 2147483646 h 100"/>
              <a:gd name="T22" fmla="*/ 2147483646 w 150"/>
              <a:gd name="T23" fmla="*/ 2147483646 h 100"/>
              <a:gd name="T24" fmla="*/ 2147483646 w 150"/>
              <a:gd name="T25" fmla="*/ 2147483646 h 100"/>
              <a:gd name="T26" fmla="*/ 2147483646 w 150"/>
              <a:gd name="T27" fmla="*/ 2147483646 h 100"/>
              <a:gd name="T28" fmla="*/ 2147483646 w 150"/>
              <a:gd name="T29" fmla="*/ 2147483646 h 100"/>
              <a:gd name="T30" fmla="*/ 2147483646 w 150"/>
              <a:gd name="T31" fmla="*/ 2147483646 h 100"/>
              <a:gd name="T32" fmla="*/ 2147483646 w 150"/>
              <a:gd name="T33" fmla="*/ 2147483646 h 100"/>
              <a:gd name="T34" fmla="*/ 2147483646 w 150"/>
              <a:gd name="T35" fmla="*/ 2147483646 h 100"/>
              <a:gd name="T36" fmla="*/ 2147483646 w 150"/>
              <a:gd name="T37" fmla="*/ 2147483646 h 100"/>
              <a:gd name="T38" fmla="*/ 2147483646 w 150"/>
              <a:gd name="T39" fmla="*/ 2147483646 h 100"/>
              <a:gd name="T40" fmla="*/ 2147483646 w 150"/>
              <a:gd name="T41" fmla="*/ 2147483646 h 100"/>
              <a:gd name="T42" fmla="*/ 2147483646 w 150"/>
              <a:gd name="T43" fmla="*/ 2147483646 h 100"/>
              <a:gd name="T44" fmla="*/ 2147483646 w 150"/>
              <a:gd name="T45" fmla="*/ 2147483646 h 100"/>
              <a:gd name="T46" fmla="*/ 2147483646 w 150"/>
              <a:gd name="T47" fmla="*/ 2147483646 h 100"/>
              <a:gd name="T48" fmla="*/ 2147483646 w 150"/>
              <a:gd name="T49" fmla="*/ 2147483646 h 100"/>
              <a:gd name="T50" fmla="*/ 2147483646 w 150"/>
              <a:gd name="T51" fmla="*/ 2147483646 h 100"/>
              <a:gd name="T52" fmla="*/ 2147483646 w 150"/>
              <a:gd name="T53" fmla="*/ 2147483646 h 100"/>
              <a:gd name="T54" fmla="*/ 2147483646 w 150"/>
              <a:gd name="T55" fmla="*/ 2147483646 h 100"/>
              <a:gd name="T56" fmla="*/ 2147483646 w 150"/>
              <a:gd name="T57" fmla="*/ 2147483646 h 100"/>
              <a:gd name="T58" fmla="*/ 2147483646 w 150"/>
              <a:gd name="T59" fmla="*/ 2147483646 h 100"/>
              <a:gd name="T60" fmla="*/ 2147483646 w 150"/>
              <a:gd name="T61" fmla="*/ 2147483646 h 100"/>
              <a:gd name="T62" fmla="*/ 2147483646 w 150"/>
              <a:gd name="T63" fmla="*/ 2147483646 h 100"/>
              <a:gd name="T64" fmla="*/ 2147483646 w 150"/>
              <a:gd name="T65" fmla="*/ 2147483646 h 100"/>
              <a:gd name="T66" fmla="*/ 2147483646 w 150"/>
              <a:gd name="T67" fmla="*/ 2147483646 h 100"/>
              <a:gd name="T68" fmla="*/ 2147483646 w 150"/>
              <a:gd name="T69" fmla="*/ 0 h 100"/>
              <a:gd name="T70" fmla="*/ 2147483646 w 150"/>
              <a:gd name="T71" fmla="*/ 2147483646 h 100"/>
              <a:gd name="T72" fmla="*/ 0 w 150"/>
              <a:gd name="T73" fmla="*/ 2147483646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100">
                <a:moveTo>
                  <a:pt x="0" y="3"/>
                </a:moveTo>
                <a:lnTo>
                  <a:pt x="0" y="3"/>
                </a:lnTo>
                <a:lnTo>
                  <a:pt x="7" y="11"/>
                </a:lnTo>
                <a:lnTo>
                  <a:pt x="15" y="20"/>
                </a:lnTo>
                <a:lnTo>
                  <a:pt x="22" y="28"/>
                </a:lnTo>
                <a:lnTo>
                  <a:pt x="30" y="36"/>
                </a:lnTo>
                <a:lnTo>
                  <a:pt x="38" y="43"/>
                </a:lnTo>
                <a:lnTo>
                  <a:pt x="47" y="51"/>
                </a:lnTo>
                <a:lnTo>
                  <a:pt x="55" y="58"/>
                </a:lnTo>
                <a:lnTo>
                  <a:pt x="64" y="65"/>
                </a:lnTo>
                <a:lnTo>
                  <a:pt x="73" y="72"/>
                </a:lnTo>
                <a:lnTo>
                  <a:pt x="83" y="78"/>
                </a:lnTo>
                <a:lnTo>
                  <a:pt x="93" y="84"/>
                </a:lnTo>
                <a:lnTo>
                  <a:pt x="103" y="88"/>
                </a:lnTo>
                <a:lnTo>
                  <a:pt x="114" y="92"/>
                </a:lnTo>
                <a:lnTo>
                  <a:pt x="125" y="96"/>
                </a:lnTo>
                <a:lnTo>
                  <a:pt x="137" y="98"/>
                </a:lnTo>
                <a:lnTo>
                  <a:pt x="149" y="99"/>
                </a:lnTo>
                <a:lnTo>
                  <a:pt x="149" y="96"/>
                </a:lnTo>
                <a:lnTo>
                  <a:pt x="137" y="94"/>
                </a:lnTo>
                <a:lnTo>
                  <a:pt x="126" y="92"/>
                </a:lnTo>
                <a:lnTo>
                  <a:pt x="115" y="88"/>
                </a:lnTo>
                <a:lnTo>
                  <a:pt x="105" y="84"/>
                </a:lnTo>
                <a:lnTo>
                  <a:pt x="95" y="80"/>
                </a:lnTo>
                <a:lnTo>
                  <a:pt x="85" y="75"/>
                </a:lnTo>
                <a:lnTo>
                  <a:pt x="75" y="69"/>
                </a:lnTo>
                <a:lnTo>
                  <a:pt x="66" y="62"/>
                </a:lnTo>
                <a:lnTo>
                  <a:pt x="58" y="55"/>
                </a:lnTo>
                <a:lnTo>
                  <a:pt x="49" y="48"/>
                </a:lnTo>
                <a:lnTo>
                  <a:pt x="41" y="40"/>
                </a:lnTo>
                <a:lnTo>
                  <a:pt x="33" y="33"/>
                </a:lnTo>
                <a:lnTo>
                  <a:pt x="25" y="25"/>
                </a:lnTo>
                <a:lnTo>
                  <a:pt x="17" y="16"/>
                </a:lnTo>
                <a:lnTo>
                  <a:pt x="10" y="8"/>
                </a:lnTo>
                <a:lnTo>
                  <a:pt x="3" y="0"/>
                </a:lnTo>
                <a:lnTo>
                  <a:pt x="3" y="1"/>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3" name="Freeform 228">
            <a:extLst>
              <a:ext uri="{FF2B5EF4-FFF2-40B4-BE49-F238E27FC236}">
                <a16:creationId xmlns:a16="http://schemas.microsoft.com/office/drawing/2014/main" id="{D30791F8-A9FC-36DD-B541-19BE78B93F26}"/>
              </a:ext>
            </a:extLst>
          </p:cNvPr>
          <p:cNvSpPr>
            <a:spLocks/>
          </p:cNvSpPr>
          <p:nvPr/>
        </p:nvSpPr>
        <p:spPr bwMode="auto">
          <a:xfrm>
            <a:off x="6488113" y="1655763"/>
            <a:ext cx="46037" cy="55562"/>
          </a:xfrm>
          <a:custGeom>
            <a:avLst/>
            <a:gdLst>
              <a:gd name="T0" fmla="*/ 2147483646 w 29"/>
              <a:gd name="T1" fmla="*/ 0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0 h 35"/>
              <a:gd name="T14" fmla="*/ 0 w 29"/>
              <a:gd name="T15" fmla="*/ 2147483646 h 35"/>
              <a:gd name="T16" fmla="*/ 2147483646 w 29"/>
              <a:gd name="T17" fmla="*/ 2147483646 h 35"/>
              <a:gd name="T18" fmla="*/ 2147483646 w 29"/>
              <a:gd name="T19" fmla="*/ 0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35">
                <a:moveTo>
                  <a:pt x="1" y="0"/>
                </a:moveTo>
                <a:lnTo>
                  <a:pt x="1" y="2"/>
                </a:lnTo>
                <a:lnTo>
                  <a:pt x="25" y="34"/>
                </a:lnTo>
                <a:lnTo>
                  <a:pt x="28" y="32"/>
                </a:lnTo>
                <a:lnTo>
                  <a:pt x="3" y="0"/>
                </a:lnTo>
                <a:lnTo>
                  <a:pt x="3" y="2"/>
                </a:lnTo>
                <a:lnTo>
                  <a:pt x="1" y="0"/>
                </a:lnTo>
                <a:lnTo>
                  <a:pt x="0" y="1"/>
                </a:lnTo>
                <a:lnTo>
                  <a:pt x="1" y="2"/>
                </a:lnTo>
                <a:lnTo>
                  <a:pt x="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4" name="Freeform 229">
            <a:extLst>
              <a:ext uri="{FF2B5EF4-FFF2-40B4-BE49-F238E27FC236}">
                <a16:creationId xmlns:a16="http://schemas.microsoft.com/office/drawing/2014/main" id="{E91692F6-AFA6-23E4-3FFD-F0516845B527}"/>
              </a:ext>
            </a:extLst>
          </p:cNvPr>
          <p:cNvSpPr>
            <a:spLocks/>
          </p:cNvSpPr>
          <p:nvPr/>
        </p:nvSpPr>
        <p:spPr bwMode="auto">
          <a:xfrm>
            <a:off x="6489700" y="1587500"/>
            <a:ext cx="74613" cy="73025"/>
          </a:xfrm>
          <a:custGeom>
            <a:avLst/>
            <a:gdLst>
              <a:gd name="T0" fmla="*/ 2147483646 w 47"/>
              <a:gd name="T1" fmla="*/ 2147483646 h 46"/>
              <a:gd name="T2" fmla="*/ 2147483646 w 47"/>
              <a:gd name="T3" fmla="*/ 2147483646 h 46"/>
              <a:gd name="T4" fmla="*/ 2147483646 w 47"/>
              <a:gd name="T5" fmla="*/ 2147483646 h 46"/>
              <a:gd name="T6" fmla="*/ 2147483646 w 47"/>
              <a:gd name="T7" fmla="*/ 2147483646 h 46"/>
              <a:gd name="T8" fmla="*/ 2147483646 w 47"/>
              <a:gd name="T9" fmla="*/ 2147483646 h 46"/>
              <a:gd name="T10" fmla="*/ 2147483646 w 47"/>
              <a:gd name="T11" fmla="*/ 2147483646 h 46"/>
              <a:gd name="T12" fmla="*/ 2147483646 w 47"/>
              <a:gd name="T13" fmla="*/ 2147483646 h 46"/>
              <a:gd name="T14" fmla="*/ 2147483646 w 47"/>
              <a:gd name="T15" fmla="*/ 2147483646 h 46"/>
              <a:gd name="T16" fmla="*/ 2147483646 w 47"/>
              <a:gd name="T17" fmla="*/ 2147483646 h 46"/>
              <a:gd name="T18" fmla="*/ 0 w 47"/>
              <a:gd name="T19" fmla="*/ 2147483646 h 46"/>
              <a:gd name="T20" fmla="*/ 2147483646 w 47"/>
              <a:gd name="T21" fmla="*/ 2147483646 h 46"/>
              <a:gd name="T22" fmla="*/ 2147483646 w 47"/>
              <a:gd name="T23" fmla="*/ 2147483646 h 46"/>
              <a:gd name="T24" fmla="*/ 2147483646 w 47"/>
              <a:gd name="T25" fmla="*/ 2147483646 h 46"/>
              <a:gd name="T26" fmla="*/ 2147483646 w 47"/>
              <a:gd name="T27" fmla="*/ 2147483646 h 46"/>
              <a:gd name="T28" fmla="*/ 2147483646 w 47"/>
              <a:gd name="T29" fmla="*/ 2147483646 h 46"/>
              <a:gd name="T30" fmla="*/ 2147483646 w 47"/>
              <a:gd name="T31" fmla="*/ 2147483646 h 46"/>
              <a:gd name="T32" fmla="*/ 2147483646 w 47"/>
              <a:gd name="T33" fmla="*/ 2147483646 h 46"/>
              <a:gd name="T34" fmla="*/ 2147483646 w 47"/>
              <a:gd name="T35" fmla="*/ 2147483646 h 46"/>
              <a:gd name="T36" fmla="*/ 2147483646 w 47"/>
              <a:gd name="T37" fmla="*/ 2147483646 h 46"/>
              <a:gd name="T38" fmla="*/ 2147483646 w 47"/>
              <a:gd name="T39" fmla="*/ 2147483646 h 46"/>
              <a:gd name="T40" fmla="*/ 2147483646 w 47"/>
              <a:gd name="T41" fmla="*/ 2147483646 h 46"/>
              <a:gd name="T42" fmla="*/ 2147483646 w 47"/>
              <a:gd name="T43" fmla="*/ 0 h 46"/>
              <a:gd name="T44" fmla="*/ 2147483646 w 47"/>
              <a:gd name="T45" fmla="*/ 2147483646 h 46"/>
              <a:gd name="T46" fmla="*/ 2147483646 w 47"/>
              <a:gd name="T47" fmla="*/ 2147483646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46">
                <a:moveTo>
                  <a:pt x="46" y="4"/>
                </a:moveTo>
                <a:lnTo>
                  <a:pt x="43" y="2"/>
                </a:lnTo>
                <a:lnTo>
                  <a:pt x="36" y="7"/>
                </a:lnTo>
                <a:lnTo>
                  <a:pt x="30" y="10"/>
                </a:lnTo>
                <a:lnTo>
                  <a:pt x="26" y="13"/>
                </a:lnTo>
                <a:lnTo>
                  <a:pt x="24" y="16"/>
                </a:lnTo>
                <a:lnTo>
                  <a:pt x="20" y="19"/>
                </a:lnTo>
                <a:lnTo>
                  <a:pt x="16" y="25"/>
                </a:lnTo>
                <a:lnTo>
                  <a:pt x="9" y="33"/>
                </a:lnTo>
                <a:lnTo>
                  <a:pt x="0" y="43"/>
                </a:lnTo>
                <a:lnTo>
                  <a:pt x="2" y="45"/>
                </a:lnTo>
                <a:lnTo>
                  <a:pt x="12" y="35"/>
                </a:lnTo>
                <a:lnTo>
                  <a:pt x="18" y="28"/>
                </a:lnTo>
                <a:lnTo>
                  <a:pt x="23" y="22"/>
                </a:lnTo>
                <a:lnTo>
                  <a:pt x="26" y="19"/>
                </a:lnTo>
                <a:lnTo>
                  <a:pt x="29" y="16"/>
                </a:lnTo>
                <a:lnTo>
                  <a:pt x="32" y="13"/>
                </a:lnTo>
                <a:lnTo>
                  <a:pt x="37" y="10"/>
                </a:lnTo>
                <a:lnTo>
                  <a:pt x="45" y="5"/>
                </a:lnTo>
                <a:lnTo>
                  <a:pt x="42" y="4"/>
                </a:lnTo>
                <a:lnTo>
                  <a:pt x="46" y="4"/>
                </a:lnTo>
                <a:lnTo>
                  <a:pt x="46" y="0"/>
                </a:lnTo>
                <a:lnTo>
                  <a:pt x="43" y="2"/>
                </a:lnTo>
                <a:lnTo>
                  <a:pt x="46"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5" name="Freeform 230">
            <a:extLst>
              <a:ext uri="{FF2B5EF4-FFF2-40B4-BE49-F238E27FC236}">
                <a16:creationId xmlns:a16="http://schemas.microsoft.com/office/drawing/2014/main" id="{A5504504-B95A-8ED3-7C78-B487C5013441}"/>
              </a:ext>
            </a:extLst>
          </p:cNvPr>
          <p:cNvSpPr>
            <a:spLocks/>
          </p:cNvSpPr>
          <p:nvPr/>
        </p:nvSpPr>
        <p:spPr bwMode="auto">
          <a:xfrm>
            <a:off x="6556375" y="1590675"/>
            <a:ext cx="136525" cy="26988"/>
          </a:xfrm>
          <a:custGeom>
            <a:avLst/>
            <a:gdLst>
              <a:gd name="T0" fmla="*/ 2147483646 w 86"/>
              <a:gd name="T1" fmla="*/ 2147483646 h 17"/>
              <a:gd name="T2" fmla="*/ 2147483646 w 86"/>
              <a:gd name="T3" fmla="*/ 2147483646 h 17"/>
              <a:gd name="T4" fmla="*/ 2147483646 w 86"/>
              <a:gd name="T5" fmla="*/ 2147483646 h 17"/>
              <a:gd name="T6" fmla="*/ 2147483646 w 86"/>
              <a:gd name="T7" fmla="*/ 2147483646 h 17"/>
              <a:gd name="T8" fmla="*/ 2147483646 w 86"/>
              <a:gd name="T9" fmla="*/ 2147483646 h 17"/>
              <a:gd name="T10" fmla="*/ 2147483646 w 86"/>
              <a:gd name="T11" fmla="*/ 2147483646 h 17"/>
              <a:gd name="T12" fmla="*/ 2147483646 w 86"/>
              <a:gd name="T13" fmla="*/ 2147483646 h 17"/>
              <a:gd name="T14" fmla="*/ 2147483646 w 86"/>
              <a:gd name="T15" fmla="*/ 2147483646 h 17"/>
              <a:gd name="T16" fmla="*/ 2147483646 w 86"/>
              <a:gd name="T17" fmla="*/ 2147483646 h 17"/>
              <a:gd name="T18" fmla="*/ 2147483646 w 86"/>
              <a:gd name="T19" fmla="*/ 2147483646 h 17"/>
              <a:gd name="T20" fmla="*/ 2147483646 w 86"/>
              <a:gd name="T21" fmla="*/ 2147483646 h 17"/>
              <a:gd name="T22" fmla="*/ 2147483646 w 86"/>
              <a:gd name="T23" fmla="*/ 2147483646 h 17"/>
              <a:gd name="T24" fmla="*/ 2147483646 w 86"/>
              <a:gd name="T25" fmla="*/ 2147483646 h 17"/>
              <a:gd name="T26" fmla="*/ 2147483646 w 86"/>
              <a:gd name="T27" fmla="*/ 2147483646 h 17"/>
              <a:gd name="T28" fmla="*/ 2147483646 w 86"/>
              <a:gd name="T29" fmla="*/ 2147483646 h 17"/>
              <a:gd name="T30" fmla="*/ 2147483646 w 86"/>
              <a:gd name="T31" fmla="*/ 0 h 17"/>
              <a:gd name="T32" fmla="*/ 2147483646 w 86"/>
              <a:gd name="T33" fmla="*/ 0 h 17"/>
              <a:gd name="T34" fmla="*/ 2147483646 w 86"/>
              <a:gd name="T35" fmla="*/ 2147483646 h 17"/>
              <a:gd name="T36" fmla="*/ 0 w 86"/>
              <a:gd name="T37" fmla="*/ 2147483646 h 17"/>
              <a:gd name="T38" fmla="*/ 2147483646 w 86"/>
              <a:gd name="T39" fmla="*/ 2147483646 h 17"/>
              <a:gd name="T40" fmla="*/ 2147483646 w 86"/>
              <a:gd name="T41" fmla="*/ 2147483646 h 17"/>
              <a:gd name="T42" fmla="*/ 2147483646 w 86"/>
              <a:gd name="T43" fmla="*/ 2147483646 h 17"/>
              <a:gd name="T44" fmla="*/ 2147483646 w 86"/>
              <a:gd name="T45" fmla="*/ 2147483646 h 17"/>
              <a:gd name="T46" fmla="*/ 2147483646 w 86"/>
              <a:gd name="T47" fmla="*/ 2147483646 h 17"/>
              <a:gd name="T48" fmla="*/ 2147483646 w 86"/>
              <a:gd name="T49" fmla="*/ 2147483646 h 17"/>
              <a:gd name="T50" fmla="*/ 2147483646 w 86"/>
              <a:gd name="T51" fmla="*/ 2147483646 h 17"/>
              <a:gd name="T52" fmla="*/ 2147483646 w 86"/>
              <a:gd name="T53" fmla="*/ 2147483646 h 17"/>
              <a:gd name="T54" fmla="*/ 2147483646 w 86"/>
              <a:gd name="T55" fmla="*/ 2147483646 h 17"/>
              <a:gd name="T56" fmla="*/ 2147483646 w 86"/>
              <a:gd name="T57" fmla="*/ 2147483646 h 17"/>
              <a:gd name="T58" fmla="*/ 2147483646 w 86"/>
              <a:gd name="T59" fmla="*/ 2147483646 h 17"/>
              <a:gd name="T60" fmla="*/ 2147483646 w 86"/>
              <a:gd name="T61" fmla="*/ 2147483646 h 17"/>
              <a:gd name="T62" fmla="*/ 2147483646 w 86"/>
              <a:gd name="T63" fmla="*/ 2147483646 h 17"/>
              <a:gd name="T64" fmla="*/ 2147483646 w 86"/>
              <a:gd name="T65" fmla="*/ 2147483646 h 17"/>
              <a:gd name="T66" fmla="*/ 2147483646 w 86"/>
              <a:gd name="T67" fmla="*/ 2147483646 h 17"/>
              <a:gd name="T68" fmla="*/ 2147483646 w 86"/>
              <a:gd name="T69" fmla="*/ 2147483646 h 17"/>
              <a:gd name="T70" fmla="*/ 2147483646 w 86"/>
              <a:gd name="T71" fmla="*/ 2147483646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6" h="17">
                <a:moveTo>
                  <a:pt x="85" y="6"/>
                </a:moveTo>
                <a:lnTo>
                  <a:pt x="85" y="6"/>
                </a:lnTo>
                <a:lnTo>
                  <a:pt x="84" y="6"/>
                </a:lnTo>
                <a:lnTo>
                  <a:pt x="82" y="6"/>
                </a:lnTo>
                <a:lnTo>
                  <a:pt x="77" y="6"/>
                </a:lnTo>
                <a:lnTo>
                  <a:pt x="72" y="4"/>
                </a:lnTo>
                <a:lnTo>
                  <a:pt x="66" y="4"/>
                </a:lnTo>
                <a:lnTo>
                  <a:pt x="59" y="4"/>
                </a:lnTo>
                <a:lnTo>
                  <a:pt x="51" y="4"/>
                </a:lnTo>
                <a:lnTo>
                  <a:pt x="43" y="4"/>
                </a:lnTo>
                <a:lnTo>
                  <a:pt x="36" y="4"/>
                </a:lnTo>
                <a:lnTo>
                  <a:pt x="28" y="2"/>
                </a:lnTo>
                <a:lnTo>
                  <a:pt x="21" y="2"/>
                </a:lnTo>
                <a:lnTo>
                  <a:pt x="15" y="2"/>
                </a:lnTo>
                <a:lnTo>
                  <a:pt x="9" y="2"/>
                </a:lnTo>
                <a:lnTo>
                  <a:pt x="5" y="0"/>
                </a:lnTo>
                <a:lnTo>
                  <a:pt x="3" y="0"/>
                </a:lnTo>
                <a:lnTo>
                  <a:pt x="4" y="4"/>
                </a:lnTo>
                <a:lnTo>
                  <a:pt x="0" y="4"/>
                </a:lnTo>
                <a:lnTo>
                  <a:pt x="3" y="9"/>
                </a:lnTo>
                <a:lnTo>
                  <a:pt x="5" y="9"/>
                </a:lnTo>
                <a:lnTo>
                  <a:pt x="9" y="11"/>
                </a:lnTo>
                <a:lnTo>
                  <a:pt x="15" y="11"/>
                </a:lnTo>
                <a:lnTo>
                  <a:pt x="21" y="11"/>
                </a:lnTo>
                <a:lnTo>
                  <a:pt x="28" y="11"/>
                </a:lnTo>
                <a:lnTo>
                  <a:pt x="36" y="11"/>
                </a:lnTo>
                <a:lnTo>
                  <a:pt x="43" y="11"/>
                </a:lnTo>
                <a:lnTo>
                  <a:pt x="51" y="13"/>
                </a:lnTo>
                <a:lnTo>
                  <a:pt x="59" y="13"/>
                </a:lnTo>
                <a:lnTo>
                  <a:pt x="66" y="13"/>
                </a:lnTo>
                <a:lnTo>
                  <a:pt x="72" y="13"/>
                </a:lnTo>
                <a:lnTo>
                  <a:pt x="77" y="16"/>
                </a:lnTo>
                <a:lnTo>
                  <a:pt x="82" y="16"/>
                </a:lnTo>
                <a:lnTo>
                  <a:pt x="84" y="16"/>
                </a:lnTo>
                <a:lnTo>
                  <a:pt x="85" y="16"/>
                </a:lnTo>
                <a:lnTo>
                  <a:pt x="8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6" name="Freeform 231">
            <a:extLst>
              <a:ext uri="{FF2B5EF4-FFF2-40B4-BE49-F238E27FC236}">
                <a16:creationId xmlns:a16="http://schemas.microsoft.com/office/drawing/2014/main" id="{971AFE09-2AFA-17BC-9D80-460DBDF1B724}"/>
              </a:ext>
            </a:extLst>
          </p:cNvPr>
          <p:cNvSpPr>
            <a:spLocks/>
          </p:cNvSpPr>
          <p:nvPr/>
        </p:nvSpPr>
        <p:spPr bwMode="auto">
          <a:xfrm>
            <a:off x="6691313" y="1595438"/>
            <a:ext cx="239712" cy="165100"/>
          </a:xfrm>
          <a:custGeom>
            <a:avLst/>
            <a:gdLst>
              <a:gd name="T0" fmla="*/ 2147483646 w 151"/>
              <a:gd name="T1" fmla="*/ 2147483646 h 104"/>
              <a:gd name="T2" fmla="*/ 2147483646 w 151"/>
              <a:gd name="T3" fmla="*/ 2147483646 h 104"/>
              <a:gd name="T4" fmla="*/ 2147483646 w 151"/>
              <a:gd name="T5" fmla="*/ 2147483646 h 104"/>
              <a:gd name="T6" fmla="*/ 2147483646 w 151"/>
              <a:gd name="T7" fmla="*/ 2147483646 h 104"/>
              <a:gd name="T8" fmla="*/ 2147483646 w 151"/>
              <a:gd name="T9" fmla="*/ 2147483646 h 104"/>
              <a:gd name="T10" fmla="*/ 2147483646 w 151"/>
              <a:gd name="T11" fmla="*/ 2147483646 h 104"/>
              <a:gd name="T12" fmla="*/ 2147483646 w 151"/>
              <a:gd name="T13" fmla="*/ 2147483646 h 104"/>
              <a:gd name="T14" fmla="*/ 2147483646 w 151"/>
              <a:gd name="T15" fmla="*/ 2147483646 h 104"/>
              <a:gd name="T16" fmla="*/ 2147483646 w 151"/>
              <a:gd name="T17" fmla="*/ 2147483646 h 104"/>
              <a:gd name="T18" fmla="*/ 2147483646 w 151"/>
              <a:gd name="T19" fmla="*/ 2147483646 h 104"/>
              <a:gd name="T20" fmla="*/ 2147483646 w 151"/>
              <a:gd name="T21" fmla="*/ 2147483646 h 104"/>
              <a:gd name="T22" fmla="*/ 2147483646 w 151"/>
              <a:gd name="T23" fmla="*/ 2147483646 h 104"/>
              <a:gd name="T24" fmla="*/ 2147483646 w 151"/>
              <a:gd name="T25" fmla="*/ 2147483646 h 104"/>
              <a:gd name="T26" fmla="*/ 2147483646 w 151"/>
              <a:gd name="T27" fmla="*/ 2147483646 h 104"/>
              <a:gd name="T28" fmla="*/ 2147483646 w 151"/>
              <a:gd name="T29" fmla="*/ 2147483646 h 104"/>
              <a:gd name="T30" fmla="*/ 2147483646 w 151"/>
              <a:gd name="T31" fmla="*/ 2147483646 h 104"/>
              <a:gd name="T32" fmla="*/ 2147483646 w 151"/>
              <a:gd name="T33" fmla="*/ 2147483646 h 104"/>
              <a:gd name="T34" fmla="*/ 0 w 151"/>
              <a:gd name="T35" fmla="*/ 0 h 104"/>
              <a:gd name="T36" fmla="*/ 0 w 151"/>
              <a:gd name="T37" fmla="*/ 2147483646 h 104"/>
              <a:gd name="T38" fmla="*/ 2147483646 w 151"/>
              <a:gd name="T39" fmla="*/ 2147483646 h 104"/>
              <a:gd name="T40" fmla="*/ 2147483646 w 151"/>
              <a:gd name="T41" fmla="*/ 2147483646 h 104"/>
              <a:gd name="T42" fmla="*/ 2147483646 w 151"/>
              <a:gd name="T43" fmla="*/ 2147483646 h 104"/>
              <a:gd name="T44" fmla="*/ 2147483646 w 151"/>
              <a:gd name="T45" fmla="*/ 2147483646 h 104"/>
              <a:gd name="T46" fmla="*/ 2147483646 w 151"/>
              <a:gd name="T47" fmla="*/ 2147483646 h 104"/>
              <a:gd name="T48" fmla="*/ 2147483646 w 151"/>
              <a:gd name="T49" fmla="*/ 2147483646 h 104"/>
              <a:gd name="T50" fmla="*/ 2147483646 w 151"/>
              <a:gd name="T51" fmla="*/ 2147483646 h 104"/>
              <a:gd name="T52" fmla="*/ 2147483646 w 151"/>
              <a:gd name="T53" fmla="*/ 2147483646 h 104"/>
              <a:gd name="T54" fmla="*/ 2147483646 w 151"/>
              <a:gd name="T55" fmla="*/ 2147483646 h 104"/>
              <a:gd name="T56" fmla="*/ 2147483646 w 151"/>
              <a:gd name="T57" fmla="*/ 2147483646 h 104"/>
              <a:gd name="T58" fmla="*/ 2147483646 w 151"/>
              <a:gd name="T59" fmla="*/ 2147483646 h 104"/>
              <a:gd name="T60" fmla="*/ 2147483646 w 151"/>
              <a:gd name="T61" fmla="*/ 2147483646 h 104"/>
              <a:gd name="T62" fmla="*/ 2147483646 w 151"/>
              <a:gd name="T63" fmla="*/ 2147483646 h 104"/>
              <a:gd name="T64" fmla="*/ 2147483646 w 151"/>
              <a:gd name="T65" fmla="*/ 2147483646 h 104"/>
              <a:gd name="T66" fmla="*/ 2147483646 w 151"/>
              <a:gd name="T67" fmla="*/ 2147483646 h 104"/>
              <a:gd name="T68" fmla="*/ 2147483646 w 151"/>
              <a:gd name="T69" fmla="*/ 2147483646 h 104"/>
              <a:gd name="T70" fmla="*/ 2147483646 w 151"/>
              <a:gd name="T71" fmla="*/ 2147483646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1" h="104">
                <a:moveTo>
                  <a:pt x="150" y="101"/>
                </a:moveTo>
                <a:lnTo>
                  <a:pt x="150" y="101"/>
                </a:lnTo>
                <a:lnTo>
                  <a:pt x="141" y="89"/>
                </a:lnTo>
                <a:lnTo>
                  <a:pt x="134" y="79"/>
                </a:lnTo>
                <a:lnTo>
                  <a:pt x="126" y="70"/>
                </a:lnTo>
                <a:lnTo>
                  <a:pt x="119" y="61"/>
                </a:lnTo>
                <a:lnTo>
                  <a:pt x="113" y="54"/>
                </a:lnTo>
                <a:lnTo>
                  <a:pt x="106" y="48"/>
                </a:lnTo>
                <a:lnTo>
                  <a:pt x="99" y="43"/>
                </a:lnTo>
                <a:lnTo>
                  <a:pt x="92" y="38"/>
                </a:lnTo>
                <a:lnTo>
                  <a:pt x="85" y="33"/>
                </a:lnTo>
                <a:lnTo>
                  <a:pt x="76" y="28"/>
                </a:lnTo>
                <a:lnTo>
                  <a:pt x="68" y="24"/>
                </a:lnTo>
                <a:lnTo>
                  <a:pt x="57" y="19"/>
                </a:lnTo>
                <a:lnTo>
                  <a:pt x="45" y="15"/>
                </a:lnTo>
                <a:lnTo>
                  <a:pt x="32" y="10"/>
                </a:lnTo>
                <a:lnTo>
                  <a:pt x="17" y="6"/>
                </a:lnTo>
                <a:lnTo>
                  <a:pt x="0" y="0"/>
                </a:lnTo>
                <a:lnTo>
                  <a:pt x="0" y="4"/>
                </a:lnTo>
                <a:lnTo>
                  <a:pt x="16" y="9"/>
                </a:lnTo>
                <a:lnTo>
                  <a:pt x="31" y="14"/>
                </a:lnTo>
                <a:lnTo>
                  <a:pt x="44" y="19"/>
                </a:lnTo>
                <a:lnTo>
                  <a:pt x="56" y="23"/>
                </a:lnTo>
                <a:lnTo>
                  <a:pt x="66" y="28"/>
                </a:lnTo>
                <a:lnTo>
                  <a:pt x="75" y="32"/>
                </a:lnTo>
                <a:lnTo>
                  <a:pt x="83" y="36"/>
                </a:lnTo>
                <a:lnTo>
                  <a:pt x="90" y="40"/>
                </a:lnTo>
                <a:lnTo>
                  <a:pt x="97" y="46"/>
                </a:lnTo>
                <a:lnTo>
                  <a:pt x="103" y="51"/>
                </a:lnTo>
                <a:lnTo>
                  <a:pt x="110" y="57"/>
                </a:lnTo>
                <a:lnTo>
                  <a:pt x="117" y="64"/>
                </a:lnTo>
                <a:lnTo>
                  <a:pt x="123" y="72"/>
                </a:lnTo>
                <a:lnTo>
                  <a:pt x="131" y="81"/>
                </a:lnTo>
                <a:lnTo>
                  <a:pt x="139" y="91"/>
                </a:lnTo>
                <a:lnTo>
                  <a:pt x="147" y="103"/>
                </a:lnTo>
                <a:lnTo>
                  <a:pt x="150" y="10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7" name="Freeform 232">
            <a:extLst>
              <a:ext uri="{FF2B5EF4-FFF2-40B4-BE49-F238E27FC236}">
                <a16:creationId xmlns:a16="http://schemas.microsoft.com/office/drawing/2014/main" id="{91F25431-488C-8FF3-D28D-8E810E8DCC3E}"/>
              </a:ext>
            </a:extLst>
          </p:cNvPr>
          <p:cNvSpPr>
            <a:spLocks/>
          </p:cNvSpPr>
          <p:nvPr/>
        </p:nvSpPr>
        <p:spPr bwMode="auto">
          <a:xfrm>
            <a:off x="6924675" y="1755775"/>
            <a:ext cx="57150" cy="85725"/>
          </a:xfrm>
          <a:custGeom>
            <a:avLst/>
            <a:gdLst>
              <a:gd name="T0" fmla="*/ 2147483646 w 36"/>
              <a:gd name="T1" fmla="*/ 2147483646 h 54"/>
              <a:gd name="T2" fmla="*/ 2147483646 w 36"/>
              <a:gd name="T3" fmla="*/ 2147483646 h 54"/>
              <a:gd name="T4" fmla="*/ 2147483646 w 36"/>
              <a:gd name="T5" fmla="*/ 2147483646 h 54"/>
              <a:gd name="T6" fmla="*/ 2147483646 w 36"/>
              <a:gd name="T7" fmla="*/ 2147483646 h 54"/>
              <a:gd name="T8" fmla="*/ 2147483646 w 36"/>
              <a:gd name="T9" fmla="*/ 2147483646 h 54"/>
              <a:gd name="T10" fmla="*/ 2147483646 w 36"/>
              <a:gd name="T11" fmla="*/ 2147483646 h 54"/>
              <a:gd name="T12" fmla="*/ 2147483646 w 36"/>
              <a:gd name="T13" fmla="*/ 2147483646 h 54"/>
              <a:gd name="T14" fmla="*/ 2147483646 w 36"/>
              <a:gd name="T15" fmla="*/ 2147483646 h 54"/>
              <a:gd name="T16" fmla="*/ 2147483646 w 36"/>
              <a:gd name="T17" fmla="*/ 2147483646 h 54"/>
              <a:gd name="T18" fmla="*/ 2147483646 w 36"/>
              <a:gd name="T19" fmla="*/ 0 h 54"/>
              <a:gd name="T20" fmla="*/ 0 w 36"/>
              <a:gd name="T21" fmla="*/ 2147483646 h 54"/>
              <a:gd name="T22" fmla="*/ 2147483646 w 36"/>
              <a:gd name="T23" fmla="*/ 2147483646 h 54"/>
              <a:gd name="T24" fmla="*/ 2147483646 w 36"/>
              <a:gd name="T25" fmla="*/ 2147483646 h 54"/>
              <a:gd name="T26" fmla="*/ 2147483646 w 36"/>
              <a:gd name="T27" fmla="*/ 2147483646 h 54"/>
              <a:gd name="T28" fmla="*/ 2147483646 w 36"/>
              <a:gd name="T29" fmla="*/ 2147483646 h 54"/>
              <a:gd name="T30" fmla="*/ 2147483646 w 36"/>
              <a:gd name="T31" fmla="*/ 2147483646 h 54"/>
              <a:gd name="T32" fmla="*/ 2147483646 w 36"/>
              <a:gd name="T33" fmla="*/ 2147483646 h 54"/>
              <a:gd name="T34" fmla="*/ 2147483646 w 36"/>
              <a:gd name="T35" fmla="*/ 2147483646 h 54"/>
              <a:gd name="T36" fmla="*/ 2147483646 w 36"/>
              <a:gd name="T37" fmla="*/ 2147483646 h 54"/>
              <a:gd name="T38" fmla="*/ 2147483646 w 36"/>
              <a:gd name="T39" fmla="*/ 2147483646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54">
                <a:moveTo>
                  <a:pt x="35" y="52"/>
                </a:moveTo>
                <a:lnTo>
                  <a:pt x="35" y="52"/>
                </a:lnTo>
                <a:lnTo>
                  <a:pt x="31" y="40"/>
                </a:lnTo>
                <a:lnTo>
                  <a:pt x="27" y="32"/>
                </a:lnTo>
                <a:lnTo>
                  <a:pt x="25" y="26"/>
                </a:lnTo>
                <a:lnTo>
                  <a:pt x="22" y="22"/>
                </a:lnTo>
                <a:lnTo>
                  <a:pt x="19" y="18"/>
                </a:lnTo>
                <a:lnTo>
                  <a:pt x="15" y="14"/>
                </a:lnTo>
                <a:lnTo>
                  <a:pt x="10" y="8"/>
                </a:lnTo>
                <a:lnTo>
                  <a:pt x="3" y="0"/>
                </a:lnTo>
                <a:lnTo>
                  <a:pt x="0" y="2"/>
                </a:lnTo>
                <a:lnTo>
                  <a:pt x="8" y="11"/>
                </a:lnTo>
                <a:lnTo>
                  <a:pt x="12" y="16"/>
                </a:lnTo>
                <a:lnTo>
                  <a:pt x="16" y="21"/>
                </a:lnTo>
                <a:lnTo>
                  <a:pt x="19" y="24"/>
                </a:lnTo>
                <a:lnTo>
                  <a:pt x="21" y="28"/>
                </a:lnTo>
                <a:lnTo>
                  <a:pt x="24" y="33"/>
                </a:lnTo>
                <a:lnTo>
                  <a:pt x="27" y="41"/>
                </a:lnTo>
                <a:lnTo>
                  <a:pt x="32" y="53"/>
                </a:lnTo>
                <a:lnTo>
                  <a:pt x="35"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8" name="Freeform 233">
            <a:extLst>
              <a:ext uri="{FF2B5EF4-FFF2-40B4-BE49-F238E27FC236}">
                <a16:creationId xmlns:a16="http://schemas.microsoft.com/office/drawing/2014/main" id="{B6116599-7A1B-C0C4-58D1-F785D74AC24E}"/>
              </a:ext>
            </a:extLst>
          </p:cNvPr>
          <p:cNvSpPr>
            <a:spLocks/>
          </p:cNvSpPr>
          <p:nvPr/>
        </p:nvSpPr>
        <p:spPr bwMode="auto">
          <a:xfrm>
            <a:off x="6975475" y="1838325"/>
            <a:ext cx="36513" cy="71438"/>
          </a:xfrm>
          <a:custGeom>
            <a:avLst/>
            <a:gdLst>
              <a:gd name="T0" fmla="*/ 2147483646 w 23"/>
              <a:gd name="T1" fmla="*/ 2147483646 h 45"/>
              <a:gd name="T2" fmla="*/ 2147483646 w 23"/>
              <a:gd name="T3" fmla="*/ 2147483646 h 45"/>
              <a:gd name="T4" fmla="*/ 2147483646 w 23"/>
              <a:gd name="T5" fmla="*/ 2147483646 h 45"/>
              <a:gd name="T6" fmla="*/ 2147483646 w 23"/>
              <a:gd name="T7" fmla="*/ 2147483646 h 45"/>
              <a:gd name="T8" fmla="*/ 2147483646 w 23"/>
              <a:gd name="T9" fmla="*/ 2147483646 h 45"/>
              <a:gd name="T10" fmla="*/ 2147483646 w 23"/>
              <a:gd name="T11" fmla="*/ 2147483646 h 45"/>
              <a:gd name="T12" fmla="*/ 2147483646 w 23"/>
              <a:gd name="T13" fmla="*/ 2147483646 h 45"/>
              <a:gd name="T14" fmla="*/ 2147483646 w 23"/>
              <a:gd name="T15" fmla="*/ 2147483646 h 45"/>
              <a:gd name="T16" fmla="*/ 2147483646 w 23"/>
              <a:gd name="T17" fmla="*/ 2147483646 h 45"/>
              <a:gd name="T18" fmla="*/ 2147483646 w 23"/>
              <a:gd name="T19" fmla="*/ 0 h 45"/>
              <a:gd name="T20" fmla="*/ 0 w 23"/>
              <a:gd name="T21" fmla="*/ 2147483646 h 45"/>
              <a:gd name="T22" fmla="*/ 2147483646 w 23"/>
              <a:gd name="T23" fmla="*/ 2147483646 h 45"/>
              <a:gd name="T24" fmla="*/ 2147483646 w 23"/>
              <a:gd name="T25" fmla="*/ 2147483646 h 45"/>
              <a:gd name="T26" fmla="*/ 2147483646 w 23"/>
              <a:gd name="T27" fmla="*/ 2147483646 h 45"/>
              <a:gd name="T28" fmla="*/ 2147483646 w 23"/>
              <a:gd name="T29" fmla="*/ 2147483646 h 45"/>
              <a:gd name="T30" fmla="*/ 2147483646 w 23"/>
              <a:gd name="T31" fmla="*/ 2147483646 h 45"/>
              <a:gd name="T32" fmla="*/ 2147483646 w 23"/>
              <a:gd name="T33" fmla="*/ 2147483646 h 45"/>
              <a:gd name="T34" fmla="*/ 2147483646 w 23"/>
              <a:gd name="T35" fmla="*/ 2147483646 h 45"/>
              <a:gd name="T36" fmla="*/ 2147483646 w 23"/>
              <a:gd name="T37" fmla="*/ 2147483646 h 45"/>
              <a:gd name="T38" fmla="*/ 2147483646 w 23"/>
              <a:gd name="T39" fmla="*/ 2147483646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45">
                <a:moveTo>
                  <a:pt x="22" y="43"/>
                </a:moveTo>
                <a:lnTo>
                  <a:pt x="22" y="43"/>
                </a:lnTo>
                <a:lnTo>
                  <a:pt x="20" y="38"/>
                </a:lnTo>
                <a:lnTo>
                  <a:pt x="19" y="32"/>
                </a:lnTo>
                <a:lnTo>
                  <a:pt x="16" y="27"/>
                </a:lnTo>
                <a:lnTo>
                  <a:pt x="14" y="21"/>
                </a:lnTo>
                <a:lnTo>
                  <a:pt x="10" y="15"/>
                </a:lnTo>
                <a:lnTo>
                  <a:pt x="8" y="10"/>
                </a:lnTo>
                <a:lnTo>
                  <a:pt x="5" y="5"/>
                </a:lnTo>
                <a:lnTo>
                  <a:pt x="3" y="0"/>
                </a:lnTo>
                <a:lnTo>
                  <a:pt x="0" y="1"/>
                </a:lnTo>
                <a:lnTo>
                  <a:pt x="2" y="7"/>
                </a:lnTo>
                <a:lnTo>
                  <a:pt x="4" y="12"/>
                </a:lnTo>
                <a:lnTo>
                  <a:pt x="7" y="17"/>
                </a:lnTo>
                <a:lnTo>
                  <a:pt x="10" y="23"/>
                </a:lnTo>
                <a:lnTo>
                  <a:pt x="12" y="29"/>
                </a:lnTo>
                <a:lnTo>
                  <a:pt x="15" y="34"/>
                </a:lnTo>
                <a:lnTo>
                  <a:pt x="17" y="39"/>
                </a:lnTo>
                <a:lnTo>
                  <a:pt x="18" y="44"/>
                </a:lnTo>
                <a:lnTo>
                  <a:pt x="22" y="4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099" name="Freeform 234">
            <a:extLst>
              <a:ext uri="{FF2B5EF4-FFF2-40B4-BE49-F238E27FC236}">
                <a16:creationId xmlns:a16="http://schemas.microsoft.com/office/drawing/2014/main" id="{8658A07C-514E-BF12-7D85-6848F1AAC51F}"/>
              </a:ext>
            </a:extLst>
          </p:cNvPr>
          <p:cNvSpPr>
            <a:spLocks/>
          </p:cNvSpPr>
          <p:nvPr/>
        </p:nvSpPr>
        <p:spPr bwMode="auto">
          <a:xfrm>
            <a:off x="7004050" y="1906588"/>
            <a:ext cx="69850" cy="176212"/>
          </a:xfrm>
          <a:custGeom>
            <a:avLst/>
            <a:gdLst>
              <a:gd name="T0" fmla="*/ 2147483646 w 44"/>
              <a:gd name="T1" fmla="*/ 2147483646 h 111"/>
              <a:gd name="T2" fmla="*/ 2147483646 w 44"/>
              <a:gd name="T3" fmla="*/ 2147483646 h 111"/>
              <a:gd name="T4" fmla="*/ 2147483646 w 44"/>
              <a:gd name="T5" fmla="*/ 2147483646 h 111"/>
              <a:gd name="T6" fmla="*/ 2147483646 w 44"/>
              <a:gd name="T7" fmla="*/ 2147483646 h 111"/>
              <a:gd name="T8" fmla="*/ 2147483646 w 44"/>
              <a:gd name="T9" fmla="*/ 2147483646 h 111"/>
              <a:gd name="T10" fmla="*/ 2147483646 w 44"/>
              <a:gd name="T11" fmla="*/ 2147483646 h 111"/>
              <a:gd name="T12" fmla="*/ 2147483646 w 44"/>
              <a:gd name="T13" fmla="*/ 2147483646 h 111"/>
              <a:gd name="T14" fmla="*/ 2147483646 w 44"/>
              <a:gd name="T15" fmla="*/ 2147483646 h 111"/>
              <a:gd name="T16" fmla="*/ 2147483646 w 44"/>
              <a:gd name="T17" fmla="*/ 2147483646 h 111"/>
              <a:gd name="T18" fmla="*/ 2147483646 w 44"/>
              <a:gd name="T19" fmla="*/ 2147483646 h 111"/>
              <a:gd name="T20" fmla="*/ 2147483646 w 44"/>
              <a:gd name="T21" fmla="*/ 2147483646 h 111"/>
              <a:gd name="T22" fmla="*/ 2147483646 w 44"/>
              <a:gd name="T23" fmla="*/ 2147483646 h 111"/>
              <a:gd name="T24" fmla="*/ 2147483646 w 44"/>
              <a:gd name="T25" fmla="*/ 2147483646 h 111"/>
              <a:gd name="T26" fmla="*/ 2147483646 w 44"/>
              <a:gd name="T27" fmla="*/ 2147483646 h 111"/>
              <a:gd name="T28" fmla="*/ 2147483646 w 44"/>
              <a:gd name="T29" fmla="*/ 2147483646 h 111"/>
              <a:gd name="T30" fmla="*/ 2147483646 w 44"/>
              <a:gd name="T31" fmla="*/ 2147483646 h 111"/>
              <a:gd name="T32" fmla="*/ 2147483646 w 44"/>
              <a:gd name="T33" fmla="*/ 2147483646 h 111"/>
              <a:gd name="T34" fmla="*/ 2147483646 w 44"/>
              <a:gd name="T35" fmla="*/ 0 h 111"/>
              <a:gd name="T36" fmla="*/ 0 w 44"/>
              <a:gd name="T37" fmla="*/ 2147483646 h 111"/>
              <a:gd name="T38" fmla="*/ 2147483646 w 44"/>
              <a:gd name="T39" fmla="*/ 2147483646 h 111"/>
              <a:gd name="T40" fmla="*/ 2147483646 w 44"/>
              <a:gd name="T41" fmla="*/ 2147483646 h 111"/>
              <a:gd name="T42" fmla="*/ 2147483646 w 44"/>
              <a:gd name="T43" fmla="*/ 2147483646 h 111"/>
              <a:gd name="T44" fmla="*/ 2147483646 w 44"/>
              <a:gd name="T45" fmla="*/ 2147483646 h 111"/>
              <a:gd name="T46" fmla="*/ 2147483646 w 44"/>
              <a:gd name="T47" fmla="*/ 2147483646 h 111"/>
              <a:gd name="T48" fmla="*/ 2147483646 w 44"/>
              <a:gd name="T49" fmla="*/ 2147483646 h 111"/>
              <a:gd name="T50" fmla="*/ 2147483646 w 44"/>
              <a:gd name="T51" fmla="*/ 2147483646 h 111"/>
              <a:gd name="T52" fmla="*/ 2147483646 w 44"/>
              <a:gd name="T53" fmla="*/ 2147483646 h 111"/>
              <a:gd name="T54" fmla="*/ 2147483646 w 44"/>
              <a:gd name="T55" fmla="*/ 2147483646 h 111"/>
              <a:gd name="T56" fmla="*/ 2147483646 w 44"/>
              <a:gd name="T57" fmla="*/ 2147483646 h 111"/>
              <a:gd name="T58" fmla="*/ 2147483646 w 44"/>
              <a:gd name="T59" fmla="*/ 2147483646 h 111"/>
              <a:gd name="T60" fmla="*/ 2147483646 w 44"/>
              <a:gd name="T61" fmla="*/ 2147483646 h 111"/>
              <a:gd name="T62" fmla="*/ 2147483646 w 44"/>
              <a:gd name="T63" fmla="*/ 2147483646 h 111"/>
              <a:gd name="T64" fmla="*/ 2147483646 w 44"/>
              <a:gd name="T65" fmla="*/ 2147483646 h 111"/>
              <a:gd name="T66" fmla="*/ 2147483646 w 44"/>
              <a:gd name="T67" fmla="*/ 2147483646 h 111"/>
              <a:gd name="T68" fmla="*/ 2147483646 w 44"/>
              <a:gd name="T69" fmla="*/ 2147483646 h 111"/>
              <a:gd name="T70" fmla="*/ 2147483646 w 44"/>
              <a:gd name="T71" fmla="*/ 2147483646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 h="111">
                <a:moveTo>
                  <a:pt x="43" y="109"/>
                </a:moveTo>
                <a:lnTo>
                  <a:pt x="43" y="109"/>
                </a:lnTo>
                <a:lnTo>
                  <a:pt x="39" y="96"/>
                </a:lnTo>
                <a:lnTo>
                  <a:pt x="36" y="85"/>
                </a:lnTo>
                <a:lnTo>
                  <a:pt x="34" y="75"/>
                </a:lnTo>
                <a:lnTo>
                  <a:pt x="31" y="67"/>
                </a:lnTo>
                <a:lnTo>
                  <a:pt x="28" y="60"/>
                </a:lnTo>
                <a:lnTo>
                  <a:pt x="26" y="54"/>
                </a:lnTo>
                <a:lnTo>
                  <a:pt x="24" y="48"/>
                </a:lnTo>
                <a:lnTo>
                  <a:pt x="22" y="44"/>
                </a:lnTo>
                <a:lnTo>
                  <a:pt x="20" y="39"/>
                </a:lnTo>
                <a:lnTo>
                  <a:pt x="18" y="35"/>
                </a:lnTo>
                <a:lnTo>
                  <a:pt x="16" y="30"/>
                </a:lnTo>
                <a:lnTo>
                  <a:pt x="14" y="26"/>
                </a:lnTo>
                <a:lnTo>
                  <a:pt x="11" y="21"/>
                </a:lnTo>
                <a:lnTo>
                  <a:pt x="9" y="15"/>
                </a:lnTo>
                <a:lnTo>
                  <a:pt x="6" y="8"/>
                </a:lnTo>
                <a:lnTo>
                  <a:pt x="4" y="0"/>
                </a:lnTo>
                <a:lnTo>
                  <a:pt x="0" y="1"/>
                </a:lnTo>
                <a:lnTo>
                  <a:pt x="2" y="9"/>
                </a:lnTo>
                <a:lnTo>
                  <a:pt x="5" y="16"/>
                </a:lnTo>
                <a:lnTo>
                  <a:pt x="7" y="22"/>
                </a:lnTo>
                <a:lnTo>
                  <a:pt x="10" y="28"/>
                </a:lnTo>
                <a:lnTo>
                  <a:pt x="12" y="32"/>
                </a:lnTo>
                <a:lnTo>
                  <a:pt x="14" y="37"/>
                </a:lnTo>
                <a:lnTo>
                  <a:pt x="16" y="41"/>
                </a:lnTo>
                <a:lnTo>
                  <a:pt x="18" y="46"/>
                </a:lnTo>
                <a:lnTo>
                  <a:pt x="20" y="50"/>
                </a:lnTo>
                <a:lnTo>
                  <a:pt x="22" y="55"/>
                </a:lnTo>
                <a:lnTo>
                  <a:pt x="24" y="62"/>
                </a:lnTo>
                <a:lnTo>
                  <a:pt x="27" y="68"/>
                </a:lnTo>
                <a:lnTo>
                  <a:pt x="30" y="76"/>
                </a:lnTo>
                <a:lnTo>
                  <a:pt x="33" y="86"/>
                </a:lnTo>
                <a:lnTo>
                  <a:pt x="36" y="97"/>
                </a:lnTo>
                <a:lnTo>
                  <a:pt x="39" y="110"/>
                </a:lnTo>
                <a:lnTo>
                  <a:pt x="43" y="10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0" name="Freeform 235">
            <a:extLst>
              <a:ext uri="{FF2B5EF4-FFF2-40B4-BE49-F238E27FC236}">
                <a16:creationId xmlns:a16="http://schemas.microsoft.com/office/drawing/2014/main" id="{993FA687-8897-C5F1-4D29-B2876307553E}"/>
              </a:ext>
            </a:extLst>
          </p:cNvPr>
          <p:cNvSpPr>
            <a:spLocks/>
          </p:cNvSpPr>
          <p:nvPr/>
        </p:nvSpPr>
        <p:spPr bwMode="auto">
          <a:xfrm>
            <a:off x="7065963" y="2079625"/>
            <a:ext cx="26987" cy="85725"/>
          </a:xfrm>
          <a:custGeom>
            <a:avLst/>
            <a:gdLst>
              <a:gd name="T0" fmla="*/ 2147483646 w 17"/>
              <a:gd name="T1" fmla="*/ 2147483646 h 54"/>
              <a:gd name="T2" fmla="*/ 2147483646 w 17"/>
              <a:gd name="T3" fmla="*/ 2147483646 h 54"/>
              <a:gd name="T4" fmla="*/ 2147483646 w 17"/>
              <a:gd name="T5" fmla="*/ 2147483646 h 54"/>
              <a:gd name="T6" fmla="*/ 2147483646 w 17"/>
              <a:gd name="T7" fmla="*/ 2147483646 h 54"/>
              <a:gd name="T8" fmla="*/ 2147483646 w 17"/>
              <a:gd name="T9" fmla="*/ 2147483646 h 54"/>
              <a:gd name="T10" fmla="*/ 2147483646 w 17"/>
              <a:gd name="T11" fmla="*/ 2147483646 h 54"/>
              <a:gd name="T12" fmla="*/ 2147483646 w 17"/>
              <a:gd name="T13" fmla="*/ 2147483646 h 54"/>
              <a:gd name="T14" fmla="*/ 2147483646 w 17"/>
              <a:gd name="T15" fmla="*/ 2147483646 h 54"/>
              <a:gd name="T16" fmla="*/ 2147483646 w 17"/>
              <a:gd name="T17" fmla="*/ 2147483646 h 54"/>
              <a:gd name="T18" fmla="*/ 2147483646 w 17"/>
              <a:gd name="T19" fmla="*/ 0 h 54"/>
              <a:gd name="T20" fmla="*/ 0 w 17"/>
              <a:gd name="T21" fmla="*/ 2147483646 h 54"/>
              <a:gd name="T22" fmla="*/ 2147483646 w 17"/>
              <a:gd name="T23" fmla="*/ 2147483646 h 54"/>
              <a:gd name="T24" fmla="*/ 2147483646 w 17"/>
              <a:gd name="T25" fmla="*/ 2147483646 h 54"/>
              <a:gd name="T26" fmla="*/ 2147483646 w 17"/>
              <a:gd name="T27" fmla="*/ 2147483646 h 54"/>
              <a:gd name="T28" fmla="*/ 2147483646 w 17"/>
              <a:gd name="T29" fmla="*/ 2147483646 h 54"/>
              <a:gd name="T30" fmla="*/ 2147483646 w 17"/>
              <a:gd name="T31" fmla="*/ 2147483646 h 54"/>
              <a:gd name="T32" fmla="*/ 2147483646 w 17"/>
              <a:gd name="T33" fmla="*/ 2147483646 h 54"/>
              <a:gd name="T34" fmla="*/ 2147483646 w 17"/>
              <a:gd name="T35" fmla="*/ 2147483646 h 54"/>
              <a:gd name="T36" fmla="*/ 2147483646 w 17"/>
              <a:gd name="T37" fmla="*/ 2147483646 h 54"/>
              <a:gd name="T38" fmla="*/ 2147483646 w 17"/>
              <a:gd name="T39" fmla="*/ 2147483646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4">
                <a:moveTo>
                  <a:pt x="16" y="53"/>
                </a:moveTo>
                <a:lnTo>
                  <a:pt x="16" y="53"/>
                </a:lnTo>
                <a:lnTo>
                  <a:pt x="16" y="44"/>
                </a:lnTo>
                <a:lnTo>
                  <a:pt x="16" y="37"/>
                </a:lnTo>
                <a:lnTo>
                  <a:pt x="14" y="30"/>
                </a:lnTo>
                <a:lnTo>
                  <a:pt x="13" y="25"/>
                </a:lnTo>
                <a:lnTo>
                  <a:pt x="12" y="19"/>
                </a:lnTo>
                <a:lnTo>
                  <a:pt x="9" y="14"/>
                </a:lnTo>
                <a:lnTo>
                  <a:pt x="6" y="7"/>
                </a:lnTo>
                <a:lnTo>
                  <a:pt x="4" y="0"/>
                </a:lnTo>
                <a:lnTo>
                  <a:pt x="0" y="1"/>
                </a:lnTo>
                <a:lnTo>
                  <a:pt x="2" y="9"/>
                </a:lnTo>
                <a:lnTo>
                  <a:pt x="4" y="15"/>
                </a:lnTo>
                <a:lnTo>
                  <a:pt x="8" y="21"/>
                </a:lnTo>
                <a:lnTo>
                  <a:pt x="9" y="26"/>
                </a:lnTo>
                <a:lnTo>
                  <a:pt x="10" y="31"/>
                </a:lnTo>
                <a:lnTo>
                  <a:pt x="12" y="37"/>
                </a:lnTo>
                <a:lnTo>
                  <a:pt x="12" y="44"/>
                </a:lnTo>
                <a:lnTo>
                  <a:pt x="11" y="53"/>
                </a:lnTo>
                <a:lnTo>
                  <a:pt x="16"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1" name="Freeform 236">
            <a:extLst>
              <a:ext uri="{FF2B5EF4-FFF2-40B4-BE49-F238E27FC236}">
                <a16:creationId xmlns:a16="http://schemas.microsoft.com/office/drawing/2014/main" id="{0454E7D3-3D2F-A2B6-8711-5AA685481AF5}"/>
              </a:ext>
            </a:extLst>
          </p:cNvPr>
          <p:cNvSpPr>
            <a:spLocks/>
          </p:cNvSpPr>
          <p:nvPr/>
        </p:nvSpPr>
        <p:spPr bwMode="auto">
          <a:xfrm>
            <a:off x="7019925" y="2163763"/>
            <a:ext cx="69850" cy="133350"/>
          </a:xfrm>
          <a:custGeom>
            <a:avLst/>
            <a:gdLst>
              <a:gd name="T0" fmla="*/ 2147483646 w 44"/>
              <a:gd name="T1" fmla="*/ 2147483646 h 84"/>
              <a:gd name="T2" fmla="*/ 2147483646 w 44"/>
              <a:gd name="T3" fmla="*/ 2147483646 h 84"/>
              <a:gd name="T4" fmla="*/ 2147483646 w 44"/>
              <a:gd name="T5" fmla="*/ 2147483646 h 84"/>
              <a:gd name="T6" fmla="*/ 2147483646 w 44"/>
              <a:gd name="T7" fmla="*/ 2147483646 h 84"/>
              <a:gd name="T8" fmla="*/ 2147483646 w 44"/>
              <a:gd name="T9" fmla="*/ 2147483646 h 84"/>
              <a:gd name="T10" fmla="*/ 2147483646 w 44"/>
              <a:gd name="T11" fmla="*/ 2147483646 h 84"/>
              <a:gd name="T12" fmla="*/ 2147483646 w 44"/>
              <a:gd name="T13" fmla="*/ 2147483646 h 84"/>
              <a:gd name="T14" fmla="*/ 2147483646 w 44"/>
              <a:gd name="T15" fmla="*/ 2147483646 h 84"/>
              <a:gd name="T16" fmla="*/ 2147483646 w 44"/>
              <a:gd name="T17" fmla="*/ 2147483646 h 84"/>
              <a:gd name="T18" fmla="*/ 2147483646 w 44"/>
              <a:gd name="T19" fmla="*/ 2147483646 h 84"/>
              <a:gd name="T20" fmla="*/ 2147483646 w 44"/>
              <a:gd name="T21" fmla="*/ 2147483646 h 84"/>
              <a:gd name="T22" fmla="*/ 2147483646 w 44"/>
              <a:gd name="T23" fmla="*/ 2147483646 h 84"/>
              <a:gd name="T24" fmla="*/ 2147483646 w 44"/>
              <a:gd name="T25" fmla="*/ 2147483646 h 84"/>
              <a:gd name="T26" fmla="*/ 2147483646 w 44"/>
              <a:gd name="T27" fmla="*/ 2147483646 h 84"/>
              <a:gd name="T28" fmla="*/ 2147483646 w 44"/>
              <a:gd name="T29" fmla="*/ 2147483646 h 84"/>
              <a:gd name="T30" fmla="*/ 2147483646 w 44"/>
              <a:gd name="T31" fmla="*/ 2147483646 h 84"/>
              <a:gd name="T32" fmla="*/ 2147483646 w 44"/>
              <a:gd name="T33" fmla="*/ 2147483646 h 84"/>
              <a:gd name="T34" fmla="*/ 2147483646 w 44"/>
              <a:gd name="T35" fmla="*/ 0 h 84"/>
              <a:gd name="T36" fmla="*/ 2147483646 w 44"/>
              <a:gd name="T37" fmla="*/ 0 h 84"/>
              <a:gd name="T38" fmla="*/ 2147483646 w 44"/>
              <a:gd name="T39" fmla="*/ 2147483646 h 84"/>
              <a:gd name="T40" fmla="*/ 2147483646 w 44"/>
              <a:gd name="T41" fmla="*/ 2147483646 h 84"/>
              <a:gd name="T42" fmla="*/ 2147483646 w 44"/>
              <a:gd name="T43" fmla="*/ 2147483646 h 84"/>
              <a:gd name="T44" fmla="*/ 2147483646 w 44"/>
              <a:gd name="T45" fmla="*/ 2147483646 h 84"/>
              <a:gd name="T46" fmla="*/ 2147483646 w 44"/>
              <a:gd name="T47" fmla="*/ 2147483646 h 84"/>
              <a:gd name="T48" fmla="*/ 2147483646 w 44"/>
              <a:gd name="T49" fmla="*/ 2147483646 h 84"/>
              <a:gd name="T50" fmla="*/ 2147483646 w 44"/>
              <a:gd name="T51" fmla="*/ 2147483646 h 84"/>
              <a:gd name="T52" fmla="*/ 2147483646 w 44"/>
              <a:gd name="T53" fmla="*/ 2147483646 h 84"/>
              <a:gd name="T54" fmla="*/ 2147483646 w 44"/>
              <a:gd name="T55" fmla="*/ 2147483646 h 84"/>
              <a:gd name="T56" fmla="*/ 2147483646 w 44"/>
              <a:gd name="T57" fmla="*/ 2147483646 h 84"/>
              <a:gd name="T58" fmla="*/ 2147483646 w 44"/>
              <a:gd name="T59" fmla="*/ 2147483646 h 84"/>
              <a:gd name="T60" fmla="*/ 2147483646 w 44"/>
              <a:gd name="T61" fmla="*/ 2147483646 h 84"/>
              <a:gd name="T62" fmla="*/ 2147483646 w 44"/>
              <a:gd name="T63" fmla="*/ 2147483646 h 84"/>
              <a:gd name="T64" fmla="*/ 2147483646 w 44"/>
              <a:gd name="T65" fmla="*/ 2147483646 h 84"/>
              <a:gd name="T66" fmla="*/ 2147483646 w 44"/>
              <a:gd name="T67" fmla="*/ 2147483646 h 84"/>
              <a:gd name="T68" fmla="*/ 0 w 44"/>
              <a:gd name="T69" fmla="*/ 2147483646 h 84"/>
              <a:gd name="T70" fmla="*/ 2147483646 w 44"/>
              <a:gd name="T71" fmla="*/ 2147483646 h 84"/>
              <a:gd name="T72" fmla="*/ 2147483646 w 44"/>
              <a:gd name="T73" fmla="*/ 2147483646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84">
                <a:moveTo>
                  <a:pt x="1" y="83"/>
                </a:moveTo>
                <a:lnTo>
                  <a:pt x="1" y="83"/>
                </a:lnTo>
                <a:lnTo>
                  <a:pt x="6" y="80"/>
                </a:lnTo>
                <a:lnTo>
                  <a:pt x="10" y="77"/>
                </a:lnTo>
                <a:lnTo>
                  <a:pt x="14" y="73"/>
                </a:lnTo>
                <a:lnTo>
                  <a:pt x="18" y="69"/>
                </a:lnTo>
                <a:lnTo>
                  <a:pt x="21" y="64"/>
                </a:lnTo>
                <a:lnTo>
                  <a:pt x="24" y="59"/>
                </a:lnTo>
                <a:lnTo>
                  <a:pt x="28" y="53"/>
                </a:lnTo>
                <a:lnTo>
                  <a:pt x="30" y="47"/>
                </a:lnTo>
                <a:lnTo>
                  <a:pt x="33" y="40"/>
                </a:lnTo>
                <a:lnTo>
                  <a:pt x="35" y="34"/>
                </a:lnTo>
                <a:lnTo>
                  <a:pt x="37" y="28"/>
                </a:lnTo>
                <a:lnTo>
                  <a:pt x="39" y="22"/>
                </a:lnTo>
                <a:lnTo>
                  <a:pt x="40" y="16"/>
                </a:lnTo>
                <a:lnTo>
                  <a:pt x="41" y="10"/>
                </a:lnTo>
                <a:lnTo>
                  <a:pt x="42" y="5"/>
                </a:lnTo>
                <a:lnTo>
                  <a:pt x="43" y="0"/>
                </a:lnTo>
                <a:lnTo>
                  <a:pt x="39" y="0"/>
                </a:lnTo>
                <a:lnTo>
                  <a:pt x="38" y="5"/>
                </a:lnTo>
                <a:lnTo>
                  <a:pt x="38" y="9"/>
                </a:lnTo>
                <a:lnTo>
                  <a:pt x="36" y="15"/>
                </a:lnTo>
                <a:lnTo>
                  <a:pt x="35" y="21"/>
                </a:lnTo>
                <a:lnTo>
                  <a:pt x="33" y="27"/>
                </a:lnTo>
                <a:lnTo>
                  <a:pt x="31" y="33"/>
                </a:lnTo>
                <a:lnTo>
                  <a:pt x="29" y="39"/>
                </a:lnTo>
                <a:lnTo>
                  <a:pt x="26" y="45"/>
                </a:lnTo>
                <a:lnTo>
                  <a:pt x="24" y="51"/>
                </a:lnTo>
                <a:lnTo>
                  <a:pt x="21" y="57"/>
                </a:lnTo>
                <a:lnTo>
                  <a:pt x="18" y="62"/>
                </a:lnTo>
                <a:lnTo>
                  <a:pt x="14" y="67"/>
                </a:lnTo>
                <a:lnTo>
                  <a:pt x="11" y="71"/>
                </a:lnTo>
                <a:lnTo>
                  <a:pt x="7" y="74"/>
                </a:lnTo>
                <a:lnTo>
                  <a:pt x="4" y="77"/>
                </a:lnTo>
                <a:lnTo>
                  <a:pt x="0" y="79"/>
                </a:lnTo>
                <a:lnTo>
                  <a:pt x="1" y="79"/>
                </a:lnTo>
                <a:lnTo>
                  <a:pt x="1" y="8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2" name="Freeform 237">
            <a:extLst>
              <a:ext uri="{FF2B5EF4-FFF2-40B4-BE49-F238E27FC236}">
                <a16:creationId xmlns:a16="http://schemas.microsoft.com/office/drawing/2014/main" id="{AF2E01FD-9DF4-CD83-10D1-6529623A9C0D}"/>
              </a:ext>
            </a:extLst>
          </p:cNvPr>
          <p:cNvSpPr>
            <a:spLocks/>
          </p:cNvSpPr>
          <p:nvPr/>
        </p:nvSpPr>
        <p:spPr bwMode="auto">
          <a:xfrm>
            <a:off x="7013575" y="2289175"/>
            <a:ext cx="26988" cy="26988"/>
          </a:xfrm>
          <a:custGeom>
            <a:avLst/>
            <a:gdLst>
              <a:gd name="T0" fmla="*/ 2147483646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2147483646 w 17"/>
              <a:gd name="T13" fmla="*/ 2147483646 h 17"/>
              <a:gd name="T14" fmla="*/ 2147483646 w 17"/>
              <a:gd name="T15" fmla="*/ 2147483646 h 17"/>
              <a:gd name="T16" fmla="*/ 0 w 17"/>
              <a:gd name="T17" fmla="*/ 2147483646 h 17"/>
              <a:gd name="T18" fmla="*/ 2147483646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3" y="16"/>
                </a:moveTo>
                <a:lnTo>
                  <a:pt x="0" y="16"/>
                </a:lnTo>
                <a:lnTo>
                  <a:pt x="9" y="13"/>
                </a:lnTo>
                <a:lnTo>
                  <a:pt x="16" y="8"/>
                </a:lnTo>
                <a:lnTo>
                  <a:pt x="16" y="5"/>
                </a:lnTo>
                <a:lnTo>
                  <a:pt x="16" y="0"/>
                </a:lnTo>
                <a:lnTo>
                  <a:pt x="3" y="2"/>
                </a:lnTo>
                <a:lnTo>
                  <a:pt x="3" y="6"/>
                </a:lnTo>
                <a:lnTo>
                  <a:pt x="0" y="10"/>
                </a:lnTo>
                <a:lnTo>
                  <a:pt x="3"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3" name="Freeform 238">
            <a:extLst>
              <a:ext uri="{FF2B5EF4-FFF2-40B4-BE49-F238E27FC236}">
                <a16:creationId xmlns:a16="http://schemas.microsoft.com/office/drawing/2014/main" id="{09739737-6DE0-9E0E-C335-4E3498279C5B}"/>
              </a:ext>
            </a:extLst>
          </p:cNvPr>
          <p:cNvSpPr>
            <a:spLocks/>
          </p:cNvSpPr>
          <p:nvPr/>
        </p:nvSpPr>
        <p:spPr bwMode="auto">
          <a:xfrm>
            <a:off x="6823075" y="2301875"/>
            <a:ext cx="193675" cy="136525"/>
          </a:xfrm>
          <a:custGeom>
            <a:avLst/>
            <a:gdLst>
              <a:gd name="T0" fmla="*/ 0 w 122"/>
              <a:gd name="T1" fmla="*/ 2147483646 h 86"/>
              <a:gd name="T2" fmla="*/ 2147483646 w 122"/>
              <a:gd name="T3" fmla="*/ 2147483646 h 86"/>
              <a:gd name="T4" fmla="*/ 2147483646 w 122"/>
              <a:gd name="T5" fmla="*/ 2147483646 h 86"/>
              <a:gd name="T6" fmla="*/ 2147483646 w 122"/>
              <a:gd name="T7" fmla="*/ 2147483646 h 86"/>
              <a:gd name="T8" fmla="*/ 2147483646 w 122"/>
              <a:gd name="T9" fmla="*/ 2147483646 h 86"/>
              <a:gd name="T10" fmla="*/ 2147483646 w 122"/>
              <a:gd name="T11" fmla="*/ 2147483646 h 86"/>
              <a:gd name="T12" fmla="*/ 2147483646 w 122"/>
              <a:gd name="T13" fmla="*/ 2147483646 h 86"/>
              <a:gd name="T14" fmla="*/ 2147483646 w 122"/>
              <a:gd name="T15" fmla="*/ 2147483646 h 86"/>
              <a:gd name="T16" fmla="*/ 2147483646 w 122"/>
              <a:gd name="T17" fmla="*/ 2147483646 h 86"/>
              <a:gd name="T18" fmla="*/ 2147483646 w 122"/>
              <a:gd name="T19" fmla="*/ 2147483646 h 86"/>
              <a:gd name="T20" fmla="*/ 2147483646 w 122"/>
              <a:gd name="T21" fmla="*/ 2147483646 h 86"/>
              <a:gd name="T22" fmla="*/ 2147483646 w 122"/>
              <a:gd name="T23" fmla="*/ 2147483646 h 86"/>
              <a:gd name="T24" fmla="*/ 2147483646 w 122"/>
              <a:gd name="T25" fmla="*/ 2147483646 h 86"/>
              <a:gd name="T26" fmla="*/ 2147483646 w 122"/>
              <a:gd name="T27" fmla="*/ 2147483646 h 86"/>
              <a:gd name="T28" fmla="*/ 2147483646 w 122"/>
              <a:gd name="T29" fmla="*/ 2147483646 h 86"/>
              <a:gd name="T30" fmla="*/ 2147483646 w 122"/>
              <a:gd name="T31" fmla="*/ 2147483646 h 86"/>
              <a:gd name="T32" fmla="*/ 2147483646 w 122"/>
              <a:gd name="T33" fmla="*/ 2147483646 h 86"/>
              <a:gd name="T34" fmla="*/ 2147483646 w 122"/>
              <a:gd name="T35" fmla="*/ 2147483646 h 86"/>
              <a:gd name="T36" fmla="*/ 2147483646 w 122"/>
              <a:gd name="T37" fmla="*/ 0 h 86"/>
              <a:gd name="T38" fmla="*/ 2147483646 w 122"/>
              <a:gd name="T39" fmla="*/ 2147483646 h 86"/>
              <a:gd name="T40" fmla="*/ 2147483646 w 122"/>
              <a:gd name="T41" fmla="*/ 2147483646 h 86"/>
              <a:gd name="T42" fmla="*/ 2147483646 w 122"/>
              <a:gd name="T43" fmla="*/ 2147483646 h 86"/>
              <a:gd name="T44" fmla="*/ 2147483646 w 122"/>
              <a:gd name="T45" fmla="*/ 2147483646 h 86"/>
              <a:gd name="T46" fmla="*/ 2147483646 w 122"/>
              <a:gd name="T47" fmla="*/ 2147483646 h 86"/>
              <a:gd name="T48" fmla="*/ 2147483646 w 122"/>
              <a:gd name="T49" fmla="*/ 2147483646 h 86"/>
              <a:gd name="T50" fmla="*/ 2147483646 w 122"/>
              <a:gd name="T51" fmla="*/ 2147483646 h 86"/>
              <a:gd name="T52" fmla="*/ 2147483646 w 122"/>
              <a:gd name="T53" fmla="*/ 2147483646 h 86"/>
              <a:gd name="T54" fmla="*/ 2147483646 w 122"/>
              <a:gd name="T55" fmla="*/ 2147483646 h 86"/>
              <a:gd name="T56" fmla="*/ 2147483646 w 122"/>
              <a:gd name="T57" fmla="*/ 2147483646 h 86"/>
              <a:gd name="T58" fmla="*/ 2147483646 w 122"/>
              <a:gd name="T59" fmla="*/ 2147483646 h 86"/>
              <a:gd name="T60" fmla="*/ 2147483646 w 122"/>
              <a:gd name="T61" fmla="*/ 2147483646 h 86"/>
              <a:gd name="T62" fmla="*/ 2147483646 w 122"/>
              <a:gd name="T63" fmla="*/ 2147483646 h 86"/>
              <a:gd name="T64" fmla="*/ 2147483646 w 122"/>
              <a:gd name="T65" fmla="*/ 2147483646 h 86"/>
              <a:gd name="T66" fmla="*/ 2147483646 w 122"/>
              <a:gd name="T67" fmla="*/ 2147483646 h 86"/>
              <a:gd name="T68" fmla="*/ 2147483646 w 122"/>
              <a:gd name="T69" fmla="*/ 2147483646 h 86"/>
              <a:gd name="T70" fmla="*/ 2147483646 w 122"/>
              <a:gd name="T71" fmla="*/ 2147483646 h 86"/>
              <a:gd name="T72" fmla="*/ 0 w 122"/>
              <a:gd name="T73" fmla="*/ 2147483646 h 86"/>
              <a:gd name="T74" fmla="*/ 2147483646 w 122"/>
              <a:gd name="T75" fmla="*/ 2147483646 h 86"/>
              <a:gd name="T76" fmla="*/ 0 w 122"/>
              <a:gd name="T77" fmla="*/ 214748364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2" h="86">
                <a:moveTo>
                  <a:pt x="0" y="84"/>
                </a:moveTo>
                <a:lnTo>
                  <a:pt x="1" y="84"/>
                </a:lnTo>
                <a:lnTo>
                  <a:pt x="10" y="85"/>
                </a:lnTo>
                <a:lnTo>
                  <a:pt x="19" y="85"/>
                </a:lnTo>
                <a:lnTo>
                  <a:pt x="26" y="82"/>
                </a:lnTo>
                <a:lnTo>
                  <a:pt x="34" y="79"/>
                </a:lnTo>
                <a:lnTo>
                  <a:pt x="42" y="74"/>
                </a:lnTo>
                <a:lnTo>
                  <a:pt x="49" y="69"/>
                </a:lnTo>
                <a:lnTo>
                  <a:pt x="57" y="62"/>
                </a:lnTo>
                <a:lnTo>
                  <a:pt x="64" y="56"/>
                </a:lnTo>
                <a:lnTo>
                  <a:pt x="71" y="48"/>
                </a:lnTo>
                <a:lnTo>
                  <a:pt x="78" y="41"/>
                </a:lnTo>
                <a:lnTo>
                  <a:pt x="85" y="34"/>
                </a:lnTo>
                <a:lnTo>
                  <a:pt x="92" y="26"/>
                </a:lnTo>
                <a:lnTo>
                  <a:pt x="99" y="20"/>
                </a:lnTo>
                <a:lnTo>
                  <a:pt x="106" y="14"/>
                </a:lnTo>
                <a:lnTo>
                  <a:pt x="114" y="8"/>
                </a:lnTo>
                <a:lnTo>
                  <a:pt x="121" y="4"/>
                </a:lnTo>
                <a:lnTo>
                  <a:pt x="120" y="0"/>
                </a:lnTo>
                <a:lnTo>
                  <a:pt x="112" y="6"/>
                </a:lnTo>
                <a:lnTo>
                  <a:pt x="104" y="11"/>
                </a:lnTo>
                <a:lnTo>
                  <a:pt x="96" y="17"/>
                </a:lnTo>
                <a:lnTo>
                  <a:pt x="89" y="24"/>
                </a:lnTo>
                <a:lnTo>
                  <a:pt x="82" y="31"/>
                </a:lnTo>
                <a:lnTo>
                  <a:pt x="75" y="38"/>
                </a:lnTo>
                <a:lnTo>
                  <a:pt x="68" y="46"/>
                </a:lnTo>
                <a:lnTo>
                  <a:pt x="61" y="53"/>
                </a:lnTo>
                <a:lnTo>
                  <a:pt x="54" y="60"/>
                </a:lnTo>
                <a:lnTo>
                  <a:pt x="47" y="65"/>
                </a:lnTo>
                <a:lnTo>
                  <a:pt x="40" y="71"/>
                </a:lnTo>
                <a:lnTo>
                  <a:pt x="32" y="75"/>
                </a:lnTo>
                <a:lnTo>
                  <a:pt x="25" y="79"/>
                </a:lnTo>
                <a:lnTo>
                  <a:pt x="18" y="81"/>
                </a:lnTo>
                <a:lnTo>
                  <a:pt x="10" y="81"/>
                </a:lnTo>
                <a:lnTo>
                  <a:pt x="2" y="80"/>
                </a:lnTo>
                <a:lnTo>
                  <a:pt x="3" y="81"/>
                </a:lnTo>
                <a:lnTo>
                  <a:pt x="0" y="84"/>
                </a:lnTo>
                <a:lnTo>
                  <a:pt x="1" y="84"/>
                </a:lnTo>
                <a:lnTo>
                  <a:pt x="0" y="8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4" name="Freeform 239">
            <a:extLst>
              <a:ext uri="{FF2B5EF4-FFF2-40B4-BE49-F238E27FC236}">
                <a16:creationId xmlns:a16="http://schemas.microsoft.com/office/drawing/2014/main" id="{697F7C90-225D-19EB-EB6F-6142FF7AAF19}"/>
              </a:ext>
            </a:extLst>
          </p:cNvPr>
          <p:cNvSpPr>
            <a:spLocks/>
          </p:cNvSpPr>
          <p:nvPr/>
        </p:nvSpPr>
        <p:spPr bwMode="auto">
          <a:xfrm>
            <a:off x="6804025" y="2414588"/>
            <a:ext cx="26988" cy="26987"/>
          </a:xfrm>
          <a:custGeom>
            <a:avLst/>
            <a:gdLst>
              <a:gd name="T0" fmla="*/ 0 w 17"/>
              <a:gd name="T1" fmla="*/ 2147483646 h 17"/>
              <a:gd name="T2" fmla="*/ 2147483646 w 17"/>
              <a:gd name="T3" fmla="*/ 2147483646 h 17"/>
              <a:gd name="T4" fmla="*/ 2147483646 w 17"/>
              <a:gd name="T5" fmla="*/ 2147483646 h 17"/>
              <a:gd name="T6" fmla="*/ 2147483646 w 17"/>
              <a:gd name="T7" fmla="*/ 2147483646 h 17"/>
              <a:gd name="T8" fmla="*/ 2147483646 w 17"/>
              <a:gd name="T9" fmla="*/ 0 h 17"/>
              <a:gd name="T10" fmla="*/ 2147483646 w 17"/>
              <a:gd name="T11" fmla="*/ 2147483646 h 17"/>
              <a:gd name="T12" fmla="*/ 0 w 17"/>
              <a:gd name="T13" fmla="*/ 2147483646 h 17"/>
              <a:gd name="T14" fmla="*/ 0 w 17"/>
              <a:gd name="T15" fmla="*/ 2147483646 h 17"/>
              <a:gd name="T16" fmla="*/ 2147483646 w 17"/>
              <a:gd name="T17" fmla="*/ 2147483646 h 17"/>
              <a:gd name="T18" fmla="*/ 0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1"/>
                </a:moveTo>
                <a:lnTo>
                  <a:pt x="1" y="3"/>
                </a:lnTo>
                <a:lnTo>
                  <a:pt x="12" y="16"/>
                </a:lnTo>
                <a:lnTo>
                  <a:pt x="16" y="12"/>
                </a:lnTo>
                <a:lnTo>
                  <a:pt x="4" y="0"/>
                </a:lnTo>
                <a:lnTo>
                  <a:pt x="4" y="1"/>
                </a:lnTo>
                <a:lnTo>
                  <a:pt x="0" y="1"/>
                </a:lnTo>
                <a:lnTo>
                  <a:pt x="0" y="2"/>
                </a:lnTo>
                <a:lnTo>
                  <a:pt x="1" y="3"/>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5" name="Freeform 240">
            <a:extLst>
              <a:ext uri="{FF2B5EF4-FFF2-40B4-BE49-F238E27FC236}">
                <a16:creationId xmlns:a16="http://schemas.microsoft.com/office/drawing/2014/main" id="{222FAA7E-FA75-20C0-E094-D7FA6B7A277B}"/>
              </a:ext>
            </a:extLst>
          </p:cNvPr>
          <p:cNvSpPr>
            <a:spLocks/>
          </p:cNvSpPr>
          <p:nvPr/>
        </p:nvSpPr>
        <p:spPr bwMode="auto">
          <a:xfrm>
            <a:off x="6142038" y="1652588"/>
            <a:ext cx="403225" cy="779462"/>
          </a:xfrm>
          <a:custGeom>
            <a:avLst/>
            <a:gdLst>
              <a:gd name="T0" fmla="*/ 2147483646 w 254"/>
              <a:gd name="T1" fmla="*/ 2147483646 h 491"/>
              <a:gd name="T2" fmla="*/ 2147483646 w 254"/>
              <a:gd name="T3" fmla="*/ 2147483646 h 491"/>
              <a:gd name="T4" fmla="*/ 2147483646 w 254"/>
              <a:gd name="T5" fmla="*/ 2147483646 h 491"/>
              <a:gd name="T6" fmla="*/ 2147483646 w 254"/>
              <a:gd name="T7" fmla="*/ 2147483646 h 491"/>
              <a:gd name="T8" fmla="*/ 2147483646 w 254"/>
              <a:gd name="T9" fmla="*/ 2147483646 h 491"/>
              <a:gd name="T10" fmla="*/ 2147483646 w 254"/>
              <a:gd name="T11" fmla="*/ 2147483646 h 491"/>
              <a:gd name="T12" fmla="*/ 2147483646 w 254"/>
              <a:gd name="T13" fmla="*/ 2147483646 h 491"/>
              <a:gd name="T14" fmla="*/ 2147483646 w 254"/>
              <a:gd name="T15" fmla="*/ 2147483646 h 491"/>
              <a:gd name="T16" fmla="*/ 2147483646 w 254"/>
              <a:gd name="T17" fmla="*/ 2147483646 h 491"/>
              <a:gd name="T18" fmla="*/ 2147483646 w 254"/>
              <a:gd name="T19" fmla="*/ 2147483646 h 491"/>
              <a:gd name="T20" fmla="*/ 2147483646 w 254"/>
              <a:gd name="T21" fmla="*/ 2147483646 h 491"/>
              <a:gd name="T22" fmla="*/ 2147483646 w 254"/>
              <a:gd name="T23" fmla="*/ 2147483646 h 491"/>
              <a:gd name="T24" fmla="*/ 2147483646 w 254"/>
              <a:gd name="T25" fmla="*/ 2147483646 h 491"/>
              <a:gd name="T26" fmla="*/ 2147483646 w 254"/>
              <a:gd name="T27" fmla="*/ 2147483646 h 491"/>
              <a:gd name="T28" fmla="*/ 2147483646 w 254"/>
              <a:gd name="T29" fmla="*/ 2147483646 h 491"/>
              <a:gd name="T30" fmla="*/ 2147483646 w 254"/>
              <a:gd name="T31" fmla="*/ 2147483646 h 491"/>
              <a:gd name="T32" fmla="*/ 2147483646 w 254"/>
              <a:gd name="T33" fmla="*/ 2147483646 h 491"/>
              <a:gd name="T34" fmla="*/ 2147483646 w 254"/>
              <a:gd name="T35" fmla="*/ 2147483646 h 491"/>
              <a:gd name="T36" fmla="*/ 2147483646 w 254"/>
              <a:gd name="T37" fmla="*/ 2147483646 h 491"/>
              <a:gd name="T38" fmla="*/ 2147483646 w 254"/>
              <a:gd name="T39" fmla="*/ 2147483646 h 491"/>
              <a:gd name="T40" fmla="*/ 2147483646 w 254"/>
              <a:gd name="T41" fmla="*/ 2147483646 h 491"/>
              <a:gd name="T42" fmla="*/ 2147483646 w 254"/>
              <a:gd name="T43" fmla="*/ 2147483646 h 491"/>
              <a:gd name="T44" fmla="*/ 2147483646 w 254"/>
              <a:gd name="T45" fmla="*/ 2147483646 h 491"/>
              <a:gd name="T46" fmla="*/ 2147483646 w 254"/>
              <a:gd name="T47" fmla="*/ 2147483646 h 491"/>
              <a:gd name="T48" fmla="*/ 2147483646 w 254"/>
              <a:gd name="T49" fmla="*/ 2147483646 h 491"/>
              <a:gd name="T50" fmla="*/ 2147483646 w 254"/>
              <a:gd name="T51" fmla="*/ 2147483646 h 491"/>
              <a:gd name="T52" fmla="*/ 2147483646 w 254"/>
              <a:gd name="T53" fmla="*/ 2147483646 h 491"/>
              <a:gd name="T54" fmla="*/ 2147483646 w 254"/>
              <a:gd name="T55" fmla="*/ 2147483646 h 491"/>
              <a:gd name="T56" fmla="*/ 2147483646 w 254"/>
              <a:gd name="T57" fmla="*/ 0 h 491"/>
              <a:gd name="T58" fmla="*/ 2147483646 w 254"/>
              <a:gd name="T59" fmla="*/ 2147483646 h 491"/>
              <a:gd name="T60" fmla="*/ 2147483646 w 254"/>
              <a:gd name="T61" fmla="*/ 2147483646 h 491"/>
              <a:gd name="T62" fmla="*/ 2147483646 w 254"/>
              <a:gd name="T63" fmla="*/ 2147483646 h 491"/>
              <a:gd name="T64" fmla="*/ 2147483646 w 254"/>
              <a:gd name="T65" fmla="*/ 2147483646 h 491"/>
              <a:gd name="T66" fmla="*/ 2147483646 w 254"/>
              <a:gd name="T67" fmla="*/ 2147483646 h 491"/>
              <a:gd name="T68" fmla="*/ 2147483646 w 254"/>
              <a:gd name="T69" fmla="*/ 2147483646 h 491"/>
              <a:gd name="T70" fmla="*/ 2147483646 w 254"/>
              <a:gd name="T71" fmla="*/ 2147483646 h 491"/>
              <a:gd name="T72" fmla="*/ 2147483646 w 254"/>
              <a:gd name="T73" fmla="*/ 2147483646 h 491"/>
              <a:gd name="T74" fmla="*/ 2147483646 w 254"/>
              <a:gd name="T75" fmla="*/ 2147483646 h 491"/>
              <a:gd name="T76" fmla="*/ 2147483646 w 254"/>
              <a:gd name="T77" fmla="*/ 2147483646 h 491"/>
              <a:gd name="T78" fmla="*/ 2147483646 w 254"/>
              <a:gd name="T79" fmla="*/ 2147483646 h 491"/>
              <a:gd name="T80" fmla="*/ 2147483646 w 254"/>
              <a:gd name="T81" fmla="*/ 2147483646 h 491"/>
              <a:gd name="T82" fmla="*/ 0 w 254"/>
              <a:gd name="T83" fmla="*/ 2147483646 h 491"/>
              <a:gd name="T84" fmla="*/ 0 w 254"/>
              <a:gd name="T85" fmla="*/ 2147483646 h 491"/>
              <a:gd name="T86" fmla="*/ 2147483646 w 254"/>
              <a:gd name="T87" fmla="*/ 2147483646 h 491"/>
              <a:gd name="T88" fmla="*/ 2147483646 w 254"/>
              <a:gd name="T89" fmla="*/ 2147483646 h 491"/>
              <a:gd name="T90" fmla="*/ 2147483646 w 254"/>
              <a:gd name="T91" fmla="*/ 2147483646 h 491"/>
              <a:gd name="T92" fmla="*/ 2147483646 w 254"/>
              <a:gd name="T93" fmla="*/ 2147483646 h 491"/>
              <a:gd name="T94" fmla="*/ 2147483646 w 254"/>
              <a:gd name="T95" fmla="*/ 2147483646 h 491"/>
              <a:gd name="T96" fmla="*/ 2147483646 w 254"/>
              <a:gd name="T97" fmla="*/ 2147483646 h 491"/>
              <a:gd name="T98" fmla="*/ 2147483646 w 254"/>
              <a:gd name="T99" fmla="*/ 2147483646 h 491"/>
              <a:gd name="T100" fmla="*/ 2147483646 w 254"/>
              <a:gd name="T101" fmla="*/ 2147483646 h 491"/>
              <a:gd name="T102" fmla="*/ 2147483646 w 254"/>
              <a:gd name="T103" fmla="*/ 2147483646 h 491"/>
              <a:gd name="T104" fmla="*/ 2147483646 w 254"/>
              <a:gd name="T105" fmla="*/ 2147483646 h 491"/>
              <a:gd name="T106" fmla="*/ 2147483646 w 254"/>
              <a:gd name="T107" fmla="*/ 2147483646 h 491"/>
              <a:gd name="T108" fmla="*/ 2147483646 w 254"/>
              <a:gd name="T109" fmla="*/ 2147483646 h 491"/>
              <a:gd name="T110" fmla="*/ 2147483646 w 254"/>
              <a:gd name="T111" fmla="*/ 2147483646 h 491"/>
              <a:gd name="T112" fmla="*/ 2147483646 w 254"/>
              <a:gd name="T113" fmla="*/ 2147483646 h 4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4" h="491">
                <a:moveTo>
                  <a:pt x="181" y="473"/>
                </a:moveTo>
                <a:lnTo>
                  <a:pt x="179" y="463"/>
                </a:lnTo>
                <a:lnTo>
                  <a:pt x="178" y="455"/>
                </a:lnTo>
                <a:lnTo>
                  <a:pt x="178" y="446"/>
                </a:lnTo>
                <a:lnTo>
                  <a:pt x="178" y="437"/>
                </a:lnTo>
                <a:lnTo>
                  <a:pt x="178" y="429"/>
                </a:lnTo>
                <a:lnTo>
                  <a:pt x="177" y="420"/>
                </a:lnTo>
                <a:lnTo>
                  <a:pt x="176" y="411"/>
                </a:lnTo>
                <a:lnTo>
                  <a:pt x="174" y="401"/>
                </a:lnTo>
                <a:lnTo>
                  <a:pt x="170" y="391"/>
                </a:lnTo>
                <a:lnTo>
                  <a:pt x="165" y="380"/>
                </a:lnTo>
                <a:lnTo>
                  <a:pt x="160" y="369"/>
                </a:lnTo>
                <a:lnTo>
                  <a:pt x="155" y="358"/>
                </a:lnTo>
                <a:lnTo>
                  <a:pt x="150" y="347"/>
                </a:lnTo>
                <a:lnTo>
                  <a:pt x="146" y="339"/>
                </a:lnTo>
                <a:lnTo>
                  <a:pt x="144" y="332"/>
                </a:lnTo>
                <a:lnTo>
                  <a:pt x="144" y="328"/>
                </a:lnTo>
                <a:lnTo>
                  <a:pt x="147" y="322"/>
                </a:lnTo>
                <a:lnTo>
                  <a:pt x="150" y="314"/>
                </a:lnTo>
                <a:lnTo>
                  <a:pt x="153" y="305"/>
                </a:lnTo>
                <a:lnTo>
                  <a:pt x="155" y="295"/>
                </a:lnTo>
                <a:lnTo>
                  <a:pt x="157" y="285"/>
                </a:lnTo>
                <a:lnTo>
                  <a:pt x="159" y="274"/>
                </a:lnTo>
                <a:lnTo>
                  <a:pt x="160" y="262"/>
                </a:lnTo>
                <a:lnTo>
                  <a:pt x="161" y="250"/>
                </a:lnTo>
                <a:lnTo>
                  <a:pt x="162" y="238"/>
                </a:lnTo>
                <a:lnTo>
                  <a:pt x="164" y="226"/>
                </a:lnTo>
                <a:lnTo>
                  <a:pt x="166" y="213"/>
                </a:lnTo>
                <a:lnTo>
                  <a:pt x="167" y="200"/>
                </a:lnTo>
                <a:lnTo>
                  <a:pt x="170" y="188"/>
                </a:lnTo>
                <a:lnTo>
                  <a:pt x="173" y="176"/>
                </a:lnTo>
                <a:lnTo>
                  <a:pt x="176" y="165"/>
                </a:lnTo>
                <a:lnTo>
                  <a:pt x="180" y="153"/>
                </a:lnTo>
                <a:lnTo>
                  <a:pt x="183" y="147"/>
                </a:lnTo>
                <a:lnTo>
                  <a:pt x="188" y="141"/>
                </a:lnTo>
                <a:lnTo>
                  <a:pt x="193" y="134"/>
                </a:lnTo>
                <a:lnTo>
                  <a:pt x="198" y="129"/>
                </a:lnTo>
                <a:lnTo>
                  <a:pt x="204" y="123"/>
                </a:lnTo>
                <a:lnTo>
                  <a:pt x="211" y="117"/>
                </a:lnTo>
                <a:lnTo>
                  <a:pt x="217" y="111"/>
                </a:lnTo>
                <a:lnTo>
                  <a:pt x="223" y="105"/>
                </a:lnTo>
                <a:lnTo>
                  <a:pt x="230" y="99"/>
                </a:lnTo>
                <a:lnTo>
                  <a:pt x="235" y="93"/>
                </a:lnTo>
                <a:lnTo>
                  <a:pt x="241" y="86"/>
                </a:lnTo>
                <a:lnTo>
                  <a:pt x="245" y="79"/>
                </a:lnTo>
                <a:lnTo>
                  <a:pt x="249" y="72"/>
                </a:lnTo>
                <a:lnTo>
                  <a:pt x="252" y="64"/>
                </a:lnTo>
                <a:lnTo>
                  <a:pt x="253" y="56"/>
                </a:lnTo>
                <a:lnTo>
                  <a:pt x="253" y="47"/>
                </a:lnTo>
                <a:lnTo>
                  <a:pt x="236" y="26"/>
                </a:lnTo>
                <a:lnTo>
                  <a:pt x="233" y="18"/>
                </a:lnTo>
                <a:lnTo>
                  <a:pt x="231" y="12"/>
                </a:lnTo>
                <a:lnTo>
                  <a:pt x="230" y="8"/>
                </a:lnTo>
                <a:lnTo>
                  <a:pt x="229" y="5"/>
                </a:lnTo>
                <a:lnTo>
                  <a:pt x="228" y="3"/>
                </a:lnTo>
                <a:lnTo>
                  <a:pt x="225" y="2"/>
                </a:lnTo>
                <a:lnTo>
                  <a:pt x="221" y="0"/>
                </a:lnTo>
                <a:lnTo>
                  <a:pt x="213" y="0"/>
                </a:lnTo>
                <a:lnTo>
                  <a:pt x="193" y="0"/>
                </a:lnTo>
                <a:lnTo>
                  <a:pt x="175" y="5"/>
                </a:lnTo>
                <a:lnTo>
                  <a:pt x="157" y="12"/>
                </a:lnTo>
                <a:lnTo>
                  <a:pt x="141" y="23"/>
                </a:lnTo>
                <a:lnTo>
                  <a:pt x="125" y="36"/>
                </a:lnTo>
                <a:lnTo>
                  <a:pt x="111" y="51"/>
                </a:lnTo>
                <a:lnTo>
                  <a:pt x="97" y="68"/>
                </a:lnTo>
                <a:lnTo>
                  <a:pt x="85" y="86"/>
                </a:lnTo>
                <a:lnTo>
                  <a:pt x="73" y="107"/>
                </a:lnTo>
                <a:lnTo>
                  <a:pt x="63" y="127"/>
                </a:lnTo>
                <a:lnTo>
                  <a:pt x="54" y="148"/>
                </a:lnTo>
                <a:lnTo>
                  <a:pt x="46" y="169"/>
                </a:lnTo>
                <a:lnTo>
                  <a:pt x="38" y="190"/>
                </a:lnTo>
                <a:lnTo>
                  <a:pt x="32" y="210"/>
                </a:lnTo>
                <a:lnTo>
                  <a:pt x="26" y="229"/>
                </a:lnTo>
                <a:lnTo>
                  <a:pt x="22" y="246"/>
                </a:lnTo>
                <a:lnTo>
                  <a:pt x="18" y="262"/>
                </a:lnTo>
                <a:lnTo>
                  <a:pt x="15" y="274"/>
                </a:lnTo>
                <a:lnTo>
                  <a:pt x="12" y="283"/>
                </a:lnTo>
                <a:lnTo>
                  <a:pt x="9" y="291"/>
                </a:lnTo>
                <a:lnTo>
                  <a:pt x="7" y="296"/>
                </a:lnTo>
                <a:lnTo>
                  <a:pt x="4" y="300"/>
                </a:lnTo>
                <a:lnTo>
                  <a:pt x="2" y="304"/>
                </a:lnTo>
                <a:lnTo>
                  <a:pt x="2" y="307"/>
                </a:lnTo>
                <a:lnTo>
                  <a:pt x="0" y="310"/>
                </a:lnTo>
                <a:lnTo>
                  <a:pt x="0" y="313"/>
                </a:lnTo>
                <a:lnTo>
                  <a:pt x="0" y="317"/>
                </a:lnTo>
                <a:lnTo>
                  <a:pt x="0" y="322"/>
                </a:lnTo>
                <a:lnTo>
                  <a:pt x="0" y="330"/>
                </a:lnTo>
                <a:lnTo>
                  <a:pt x="2" y="339"/>
                </a:lnTo>
                <a:lnTo>
                  <a:pt x="4" y="351"/>
                </a:lnTo>
                <a:lnTo>
                  <a:pt x="6" y="367"/>
                </a:lnTo>
                <a:lnTo>
                  <a:pt x="9" y="380"/>
                </a:lnTo>
                <a:lnTo>
                  <a:pt x="14" y="391"/>
                </a:lnTo>
                <a:lnTo>
                  <a:pt x="20" y="401"/>
                </a:lnTo>
                <a:lnTo>
                  <a:pt x="28" y="410"/>
                </a:lnTo>
                <a:lnTo>
                  <a:pt x="36" y="417"/>
                </a:lnTo>
                <a:lnTo>
                  <a:pt x="45" y="422"/>
                </a:lnTo>
                <a:lnTo>
                  <a:pt x="55" y="426"/>
                </a:lnTo>
                <a:lnTo>
                  <a:pt x="65" y="428"/>
                </a:lnTo>
                <a:lnTo>
                  <a:pt x="72" y="430"/>
                </a:lnTo>
                <a:lnTo>
                  <a:pt x="79" y="434"/>
                </a:lnTo>
                <a:lnTo>
                  <a:pt x="87" y="439"/>
                </a:lnTo>
                <a:lnTo>
                  <a:pt x="94" y="444"/>
                </a:lnTo>
                <a:lnTo>
                  <a:pt x="101" y="449"/>
                </a:lnTo>
                <a:lnTo>
                  <a:pt x="108" y="456"/>
                </a:lnTo>
                <a:lnTo>
                  <a:pt x="115" y="462"/>
                </a:lnTo>
                <a:lnTo>
                  <a:pt x="123" y="469"/>
                </a:lnTo>
                <a:lnTo>
                  <a:pt x="129" y="474"/>
                </a:lnTo>
                <a:lnTo>
                  <a:pt x="137" y="479"/>
                </a:lnTo>
                <a:lnTo>
                  <a:pt x="143" y="484"/>
                </a:lnTo>
                <a:lnTo>
                  <a:pt x="149" y="488"/>
                </a:lnTo>
                <a:lnTo>
                  <a:pt x="156" y="489"/>
                </a:lnTo>
                <a:lnTo>
                  <a:pt x="162" y="490"/>
                </a:lnTo>
                <a:lnTo>
                  <a:pt x="168" y="489"/>
                </a:lnTo>
                <a:lnTo>
                  <a:pt x="174" y="486"/>
                </a:lnTo>
                <a:lnTo>
                  <a:pt x="181" y="47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6" name="Freeform 241">
            <a:extLst>
              <a:ext uri="{FF2B5EF4-FFF2-40B4-BE49-F238E27FC236}">
                <a16:creationId xmlns:a16="http://schemas.microsoft.com/office/drawing/2014/main" id="{FBA3E331-B682-8E47-EBB2-EB2E7B4320DD}"/>
              </a:ext>
            </a:extLst>
          </p:cNvPr>
          <p:cNvSpPr>
            <a:spLocks/>
          </p:cNvSpPr>
          <p:nvPr/>
        </p:nvSpPr>
        <p:spPr bwMode="auto">
          <a:xfrm>
            <a:off x="6415088" y="2289175"/>
            <a:ext cx="26987" cy="115888"/>
          </a:xfrm>
          <a:custGeom>
            <a:avLst/>
            <a:gdLst>
              <a:gd name="T0" fmla="*/ 0 w 17"/>
              <a:gd name="T1" fmla="*/ 0 h 73"/>
              <a:gd name="T2" fmla="*/ 0 w 17"/>
              <a:gd name="T3" fmla="*/ 0 h 73"/>
              <a:gd name="T4" fmla="*/ 2147483646 w 17"/>
              <a:gd name="T5" fmla="*/ 2147483646 h 73"/>
              <a:gd name="T6" fmla="*/ 2147483646 w 17"/>
              <a:gd name="T7" fmla="*/ 2147483646 h 73"/>
              <a:gd name="T8" fmla="*/ 2147483646 w 17"/>
              <a:gd name="T9" fmla="*/ 2147483646 h 73"/>
              <a:gd name="T10" fmla="*/ 2147483646 w 17"/>
              <a:gd name="T11" fmla="*/ 2147483646 h 73"/>
              <a:gd name="T12" fmla="*/ 2147483646 w 17"/>
              <a:gd name="T13" fmla="*/ 2147483646 h 73"/>
              <a:gd name="T14" fmla="*/ 2147483646 w 17"/>
              <a:gd name="T15" fmla="*/ 2147483646 h 73"/>
              <a:gd name="T16" fmla="*/ 2147483646 w 17"/>
              <a:gd name="T17" fmla="*/ 2147483646 h 73"/>
              <a:gd name="T18" fmla="*/ 2147483646 w 17"/>
              <a:gd name="T19" fmla="*/ 2147483646 h 73"/>
              <a:gd name="T20" fmla="*/ 2147483646 w 17"/>
              <a:gd name="T21" fmla="*/ 2147483646 h 73"/>
              <a:gd name="T22" fmla="*/ 2147483646 w 17"/>
              <a:gd name="T23" fmla="*/ 2147483646 h 73"/>
              <a:gd name="T24" fmla="*/ 2147483646 w 17"/>
              <a:gd name="T25" fmla="*/ 2147483646 h 73"/>
              <a:gd name="T26" fmla="*/ 2147483646 w 17"/>
              <a:gd name="T27" fmla="*/ 2147483646 h 73"/>
              <a:gd name="T28" fmla="*/ 2147483646 w 17"/>
              <a:gd name="T29" fmla="*/ 2147483646 h 73"/>
              <a:gd name="T30" fmla="*/ 2147483646 w 17"/>
              <a:gd name="T31" fmla="*/ 2147483646 h 73"/>
              <a:gd name="T32" fmla="*/ 2147483646 w 17"/>
              <a:gd name="T33" fmla="*/ 2147483646 h 73"/>
              <a:gd name="T34" fmla="*/ 2147483646 w 17"/>
              <a:gd name="T35" fmla="*/ 2147483646 h 73"/>
              <a:gd name="T36" fmla="*/ 2147483646 w 17"/>
              <a:gd name="T37" fmla="*/ 0 h 73"/>
              <a:gd name="T38" fmla="*/ 0 w 17"/>
              <a:gd name="T39" fmla="*/ 0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3">
                <a:moveTo>
                  <a:pt x="0" y="0"/>
                </a:moveTo>
                <a:lnTo>
                  <a:pt x="0" y="0"/>
                </a:lnTo>
                <a:lnTo>
                  <a:pt x="2" y="11"/>
                </a:lnTo>
                <a:lnTo>
                  <a:pt x="5" y="19"/>
                </a:lnTo>
                <a:lnTo>
                  <a:pt x="5" y="28"/>
                </a:lnTo>
                <a:lnTo>
                  <a:pt x="5" y="36"/>
                </a:lnTo>
                <a:lnTo>
                  <a:pt x="5" y="45"/>
                </a:lnTo>
                <a:lnTo>
                  <a:pt x="5" y="54"/>
                </a:lnTo>
                <a:lnTo>
                  <a:pt x="7" y="63"/>
                </a:lnTo>
                <a:lnTo>
                  <a:pt x="10" y="72"/>
                </a:lnTo>
                <a:lnTo>
                  <a:pt x="16" y="71"/>
                </a:lnTo>
                <a:lnTo>
                  <a:pt x="13" y="62"/>
                </a:lnTo>
                <a:lnTo>
                  <a:pt x="11" y="54"/>
                </a:lnTo>
                <a:lnTo>
                  <a:pt x="11" y="45"/>
                </a:lnTo>
                <a:lnTo>
                  <a:pt x="11" y="36"/>
                </a:lnTo>
                <a:lnTo>
                  <a:pt x="11" y="28"/>
                </a:lnTo>
                <a:lnTo>
                  <a:pt x="10" y="19"/>
                </a:lnTo>
                <a:lnTo>
                  <a:pt x="8" y="10"/>
                </a:lnTo>
                <a:lnTo>
                  <a:pt x="5"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7" name="Freeform 242">
            <a:extLst>
              <a:ext uri="{FF2B5EF4-FFF2-40B4-BE49-F238E27FC236}">
                <a16:creationId xmlns:a16="http://schemas.microsoft.com/office/drawing/2014/main" id="{75A86DBA-1DDB-2959-75D1-D55DB82A2F38}"/>
              </a:ext>
            </a:extLst>
          </p:cNvPr>
          <p:cNvSpPr>
            <a:spLocks/>
          </p:cNvSpPr>
          <p:nvPr/>
        </p:nvSpPr>
        <p:spPr bwMode="auto">
          <a:xfrm>
            <a:off x="6367463" y="2171700"/>
            <a:ext cx="55562" cy="119063"/>
          </a:xfrm>
          <a:custGeom>
            <a:avLst/>
            <a:gdLst>
              <a:gd name="T0" fmla="*/ 0 w 35"/>
              <a:gd name="T1" fmla="*/ 0 h 75"/>
              <a:gd name="T2" fmla="*/ 0 w 35"/>
              <a:gd name="T3" fmla="*/ 0 h 75"/>
              <a:gd name="T4" fmla="*/ 0 w 35"/>
              <a:gd name="T5" fmla="*/ 2147483646 h 75"/>
              <a:gd name="T6" fmla="*/ 2147483646 w 35"/>
              <a:gd name="T7" fmla="*/ 2147483646 h 75"/>
              <a:gd name="T8" fmla="*/ 2147483646 w 35"/>
              <a:gd name="T9" fmla="*/ 2147483646 h 75"/>
              <a:gd name="T10" fmla="*/ 2147483646 w 35"/>
              <a:gd name="T11" fmla="*/ 2147483646 h 75"/>
              <a:gd name="T12" fmla="*/ 2147483646 w 35"/>
              <a:gd name="T13" fmla="*/ 2147483646 h 75"/>
              <a:gd name="T14" fmla="*/ 2147483646 w 35"/>
              <a:gd name="T15" fmla="*/ 2147483646 h 75"/>
              <a:gd name="T16" fmla="*/ 2147483646 w 35"/>
              <a:gd name="T17" fmla="*/ 2147483646 h 75"/>
              <a:gd name="T18" fmla="*/ 2147483646 w 35"/>
              <a:gd name="T19" fmla="*/ 2147483646 h 75"/>
              <a:gd name="T20" fmla="*/ 2147483646 w 35"/>
              <a:gd name="T21" fmla="*/ 2147483646 h 75"/>
              <a:gd name="T22" fmla="*/ 2147483646 w 35"/>
              <a:gd name="T23" fmla="*/ 2147483646 h 75"/>
              <a:gd name="T24" fmla="*/ 2147483646 w 35"/>
              <a:gd name="T25" fmla="*/ 2147483646 h 75"/>
              <a:gd name="T26" fmla="*/ 2147483646 w 35"/>
              <a:gd name="T27" fmla="*/ 2147483646 h 75"/>
              <a:gd name="T28" fmla="*/ 2147483646 w 35"/>
              <a:gd name="T29" fmla="*/ 2147483646 h 75"/>
              <a:gd name="T30" fmla="*/ 2147483646 w 35"/>
              <a:gd name="T31" fmla="*/ 2147483646 h 75"/>
              <a:gd name="T32" fmla="*/ 2147483646 w 35"/>
              <a:gd name="T33" fmla="*/ 2147483646 h 75"/>
              <a:gd name="T34" fmla="*/ 2147483646 w 35"/>
              <a:gd name="T35" fmla="*/ 2147483646 h 75"/>
              <a:gd name="T36" fmla="*/ 2147483646 w 35"/>
              <a:gd name="T37" fmla="*/ 2147483646 h 75"/>
              <a:gd name="T38" fmla="*/ 0 w 35"/>
              <a:gd name="T39" fmla="*/ 0 h 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75">
                <a:moveTo>
                  <a:pt x="0" y="0"/>
                </a:moveTo>
                <a:lnTo>
                  <a:pt x="0" y="0"/>
                </a:lnTo>
                <a:lnTo>
                  <a:pt x="0" y="5"/>
                </a:lnTo>
                <a:lnTo>
                  <a:pt x="2" y="12"/>
                </a:lnTo>
                <a:lnTo>
                  <a:pt x="6" y="21"/>
                </a:lnTo>
                <a:lnTo>
                  <a:pt x="11" y="32"/>
                </a:lnTo>
                <a:lnTo>
                  <a:pt x="16" y="42"/>
                </a:lnTo>
                <a:lnTo>
                  <a:pt x="21" y="54"/>
                </a:lnTo>
                <a:lnTo>
                  <a:pt x="26" y="65"/>
                </a:lnTo>
                <a:lnTo>
                  <a:pt x="30" y="74"/>
                </a:lnTo>
                <a:lnTo>
                  <a:pt x="34" y="74"/>
                </a:lnTo>
                <a:lnTo>
                  <a:pt x="30" y="63"/>
                </a:lnTo>
                <a:lnTo>
                  <a:pt x="25" y="52"/>
                </a:lnTo>
                <a:lnTo>
                  <a:pt x="20" y="41"/>
                </a:lnTo>
                <a:lnTo>
                  <a:pt x="15" y="30"/>
                </a:lnTo>
                <a:lnTo>
                  <a:pt x="10" y="19"/>
                </a:lnTo>
                <a:lnTo>
                  <a:pt x="6" y="10"/>
                </a:lnTo>
                <a:lnTo>
                  <a:pt x="3" y="4"/>
                </a:lnTo>
                <a:lnTo>
                  <a:pt x="3" y="2"/>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8" name="Freeform 243">
            <a:extLst>
              <a:ext uri="{FF2B5EF4-FFF2-40B4-BE49-F238E27FC236}">
                <a16:creationId xmlns:a16="http://schemas.microsoft.com/office/drawing/2014/main" id="{620E1BB0-AB1E-BFC2-56CA-B533BBFE3B6E}"/>
              </a:ext>
            </a:extLst>
          </p:cNvPr>
          <p:cNvSpPr>
            <a:spLocks/>
          </p:cNvSpPr>
          <p:nvPr/>
        </p:nvSpPr>
        <p:spPr bwMode="auto">
          <a:xfrm>
            <a:off x="6367463" y="1895475"/>
            <a:ext cx="65087" cy="280988"/>
          </a:xfrm>
          <a:custGeom>
            <a:avLst/>
            <a:gdLst>
              <a:gd name="T0" fmla="*/ 2147483646 w 41"/>
              <a:gd name="T1" fmla="*/ 0 h 177"/>
              <a:gd name="T2" fmla="*/ 2147483646 w 41"/>
              <a:gd name="T3" fmla="*/ 0 h 177"/>
              <a:gd name="T4" fmla="*/ 2147483646 w 41"/>
              <a:gd name="T5" fmla="*/ 2147483646 h 177"/>
              <a:gd name="T6" fmla="*/ 2147483646 w 41"/>
              <a:gd name="T7" fmla="*/ 2147483646 h 177"/>
              <a:gd name="T8" fmla="*/ 2147483646 w 41"/>
              <a:gd name="T9" fmla="*/ 2147483646 h 177"/>
              <a:gd name="T10" fmla="*/ 2147483646 w 41"/>
              <a:gd name="T11" fmla="*/ 2147483646 h 177"/>
              <a:gd name="T12" fmla="*/ 2147483646 w 41"/>
              <a:gd name="T13" fmla="*/ 2147483646 h 177"/>
              <a:gd name="T14" fmla="*/ 2147483646 w 41"/>
              <a:gd name="T15" fmla="*/ 2147483646 h 177"/>
              <a:gd name="T16" fmla="*/ 2147483646 w 41"/>
              <a:gd name="T17" fmla="*/ 2147483646 h 177"/>
              <a:gd name="T18" fmla="*/ 2147483646 w 41"/>
              <a:gd name="T19" fmla="*/ 2147483646 h 177"/>
              <a:gd name="T20" fmla="*/ 2147483646 w 41"/>
              <a:gd name="T21" fmla="*/ 2147483646 h 177"/>
              <a:gd name="T22" fmla="*/ 2147483646 w 41"/>
              <a:gd name="T23" fmla="*/ 2147483646 h 177"/>
              <a:gd name="T24" fmla="*/ 2147483646 w 41"/>
              <a:gd name="T25" fmla="*/ 2147483646 h 177"/>
              <a:gd name="T26" fmla="*/ 2147483646 w 41"/>
              <a:gd name="T27" fmla="*/ 2147483646 h 177"/>
              <a:gd name="T28" fmla="*/ 2147483646 w 41"/>
              <a:gd name="T29" fmla="*/ 2147483646 h 177"/>
              <a:gd name="T30" fmla="*/ 2147483646 w 41"/>
              <a:gd name="T31" fmla="*/ 2147483646 h 177"/>
              <a:gd name="T32" fmla="*/ 2147483646 w 41"/>
              <a:gd name="T33" fmla="*/ 2147483646 h 177"/>
              <a:gd name="T34" fmla="*/ 0 w 41"/>
              <a:gd name="T35" fmla="*/ 2147483646 h 177"/>
              <a:gd name="T36" fmla="*/ 2147483646 w 41"/>
              <a:gd name="T37" fmla="*/ 2147483646 h 177"/>
              <a:gd name="T38" fmla="*/ 2147483646 w 41"/>
              <a:gd name="T39" fmla="*/ 2147483646 h 177"/>
              <a:gd name="T40" fmla="*/ 2147483646 w 41"/>
              <a:gd name="T41" fmla="*/ 2147483646 h 177"/>
              <a:gd name="T42" fmla="*/ 2147483646 w 41"/>
              <a:gd name="T43" fmla="*/ 2147483646 h 177"/>
              <a:gd name="T44" fmla="*/ 2147483646 w 41"/>
              <a:gd name="T45" fmla="*/ 2147483646 h 177"/>
              <a:gd name="T46" fmla="*/ 2147483646 w 41"/>
              <a:gd name="T47" fmla="*/ 2147483646 h 177"/>
              <a:gd name="T48" fmla="*/ 2147483646 w 41"/>
              <a:gd name="T49" fmla="*/ 2147483646 h 177"/>
              <a:gd name="T50" fmla="*/ 2147483646 w 41"/>
              <a:gd name="T51" fmla="*/ 2147483646 h 177"/>
              <a:gd name="T52" fmla="*/ 2147483646 w 41"/>
              <a:gd name="T53" fmla="*/ 2147483646 h 177"/>
              <a:gd name="T54" fmla="*/ 2147483646 w 41"/>
              <a:gd name="T55" fmla="*/ 2147483646 h 177"/>
              <a:gd name="T56" fmla="*/ 2147483646 w 41"/>
              <a:gd name="T57" fmla="*/ 2147483646 h 177"/>
              <a:gd name="T58" fmla="*/ 2147483646 w 41"/>
              <a:gd name="T59" fmla="*/ 2147483646 h 177"/>
              <a:gd name="T60" fmla="*/ 2147483646 w 41"/>
              <a:gd name="T61" fmla="*/ 2147483646 h 177"/>
              <a:gd name="T62" fmla="*/ 2147483646 w 41"/>
              <a:gd name="T63" fmla="*/ 2147483646 h 177"/>
              <a:gd name="T64" fmla="*/ 2147483646 w 41"/>
              <a:gd name="T65" fmla="*/ 2147483646 h 177"/>
              <a:gd name="T66" fmla="*/ 2147483646 w 41"/>
              <a:gd name="T67" fmla="*/ 2147483646 h 177"/>
              <a:gd name="T68" fmla="*/ 2147483646 w 41"/>
              <a:gd name="T69" fmla="*/ 2147483646 h 177"/>
              <a:gd name="T70" fmla="*/ 2147483646 w 41"/>
              <a:gd name="T71" fmla="*/ 0 h 17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177">
                <a:moveTo>
                  <a:pt x="36" y="0"/>
                </a:moveTo>
                <a:lnTo>
                  <a:pt x="36" y="0"/>
                </a:lnTo>
                <a:lnTo>
                  <a:pt x="32" y="11"/>
                </a:lnTo>
                <a:lnTo>
                  <a:pt x="29" y="23"/>
                </a:lnTo>
                <a:lnTo>
                  <a:pt x="26" y="35"/>
                </a:lnTo>
                <a:lnTo>
                  <a:pt x="24" y="47"/>
                </a:lnTo>
                <a:lnTo>
                  <a:pt x="22" y="59"/>
                </a:lnTo>
                <a:lnTo>
                  <a:pt x="20" y="72"/>
                </a:lnTo>
                <a:lnTo>
                  <a:pt x="18" y="85"/>
                </a:lnTo>
                <a:lnTo>
                  <a:pt x="17" y="97"/>
                </a:lnTo>
                <a:lnTo>
                  <a:pt x="16" y="109"/>
                </a:lnTo>
                <a:lnTo>
                  <a:pt x="15" y="121"/>
                </a:lnTo>
                <a:lnTo>
                  <a:pt x="13" y="131"/>
                </a:lnTo>
                <a:lnTo>
                  <a:pt x="11" y="142"/>
                </a:lnTo>
                <a:lnTo>
                  <a:pt x="9" y="151"/>
                </a:lnTo>
                <a:lnTo>
                  <a:pt x="7" y="160"/>
                </a:lnTo>
                <a:lnTo>
                  <a:pt x="3" y="167"/>
                </a:lnTo>
                <a:lnTo>
                  <a:pt x="0" y="174"/>
                </a:lnTo>
                <a:lnTo>
                  <a:pt x="3" y="176"/>
                </a:lnTo>
                <a:lnTo>
                  <a:pt x="7" y="169"/>
                </a:lnTo>
                <a:lnTo>
                  <a:pt x="10" y="161"/>
                </a:lnTo>
                <a:lnTo>
                  <a:pt x="13" y="152"/>
                </a:lnTo>
                <a:lnTo>
                  <a:pt x="15" y="143"/>
                </a:lnTo>
                <a:lnTo>
                  <a:pt x="17" y="132"/>
                </a:lnTo>
                <a:lnTo>
                  <a:pt x="18" y="121"/>
                </a:lnTo>
                <a:lnTo>
                  <a:pt x="20" y="109"/>
                </a:lnTo>
                <a:lnTo>
                  <a:pt x="21" y="97"/>
                </a:lnTo>
                <a:lnTo>
                  <a:pt x="22" y="85"/>
                </a:lnTo>
                <a:lnTo>
                  <a:pt x="24" y="73"/>
                </a:lnTo>
                <a:lnTo>
                  <a:pt x="25" y="60"/>
                </a:lnTo>
                <a:lnTo>
                  <a:pt x="27" y="48"/>
                </a:lnTo>
                <a:lnTo>
                  <a:pt x="30" y="36"/>
                </a:lnTo>
                <a:lnTo>
                  <a:pt x="33" y="24"/>
                </a:lnTo>
                <a:lnTo>
                  <a:pt x="36" y="12"/>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09" name="Freeform 244">
            <a:extLst>
              <a:ext uri="{FF2B5EF4-FFF2-40B4-BE49-F238E27FC236}">
                <a16:creationId xmlns:a16="http://schemas.microsoft.com/office/drawing/2014/main" id="{A725AA0D-0BB0-D67C-5097-CD0B9D9A3A5C}"/>
              </a:ext>
            </a:extLst>
          </p:cNvPr>
          <p:cNvSpPr>
            <a:spLocks/>
          </p:cNvSpPr>
          <p:nvPr/>
        </p:nvSpPr>
        <p:spPr bwMode="auto">
          <a:xfrm>
            <a:off x="6424613" y="1725613"/>
            <a:ext cx="123825" cy="173037"/>
          </a:xfrm>
          <a:custGeom>
            <a:avLst/>
            <a:gdLst>
              <a:gd name="T0" fmla="*/ 2147483646 w 78"/>
              <a:gd name="T1" fmla="*/ 2147483646 h 109"/>
              <a:gd name="T2" fmla="*/ 2147483646 w 78"/>
              <a:gd name="T3" fmla="*/ 2147483646 h 109"/>
              <a:gd name="T4" fmla="*/ 2147483646 w 78"/>
              <a:gd name="T5" fmla="*/ 2147483646 h 109"/>
              <a:gd name="T6" fmla="*/ 2147483646 w 78"/>
              <a:gd name="T7" fmla="*/ 2147483646 h 109"/>
              <a:gd name="T8" fmla="*/ 2147483646 w 78"/>
              <a:gd name="T9" fmla="*/ 2147483646 h 109"/>
              <a:gd name="T10" fmla="*/ 2147483646 w 78"/>
              <a:gd name="T11" fmla="*/ 2147483646 h 109"/>
              <a:gd name="T12" fmla="*/ 2147483646 w 78"/>
              <a:gd name="T13" fmla="*/ 2147483646 h 109"/>
              <a:gd name="T14" fmla="*/ 2147483646 w 78"/>
              <a:gd name="T15" fmla="*/ 2147483646 h 109"/>
              <a:gd name="T16" fmla="*/ 2147483646 w 78"/>
              <a:gd name="T17" fmla="*/ 2147483646 h 109"/>
              <a:gd name="T18" fmla="*/ 2147483646 w 78"/>
              <a:gd name="T19" fmla="*/ 2147483646 h 109"/>
              <a:gd name="T20" fmla="*/ 2147483646 w 78"/>
              <a:gd name="T21" fmla="*/ 2147483646 h 109"/>
              <a:gd name="T22" fmla="*/ 2147483646 w 78"/>
              <a:gd name="T23" fmla="*/ 2147483646 h 109"/>
              <a:gd name="T24" fmla="*/ 2147483646 w 78"/>
              <a:gd name="T25" fmla="*/ 2147483646 h 109"/>
              <a:gd name="T26" fmla="*/ 2147483646 w 78"/>
              <a:gd name="T27" fmla="*/ 2147483646 h 109"/>
              <a:gd name="T28" fmla="*/ 2147483646 w 78"/>
              <a:gd name="T29" fmla="*/ 2147483646 h 109"/>
              <a:gd name="T30" fmla="*/ 2147483646 w 78"/>
              <a:gd name="T31" fmla="*/ 2147483646 h 109"/>
              <a:gd name="T32" fmla="*/ 2147483646 w 78"/>
              <a:gd name="T33" fmla="*/ 2147483646 h 109"/>
              <a:gd name="T34" fmla="*/ 0 w 78"/>
              <a:gd name="T35" fmla="*/ 2147483646 h 109"/>
              <a:gd name="T36" fmla="*/ 2147483646 w 78"/>
              <a:gd name="T37" fmla="*/ 2147483646 h 109"/>
              <a:gd name="T38" fmla="*/ 2147483646 w 78"/>
              <a:gd name="T39" fmla="*/ 2147483646 h 109"/>
              <a:gd name="T40" fmla="*/ 2147483646 w 78"/>
              <a:gd name="T41" fmla="*/ 2147483646 h 109"/>
              <a:gd name="T42" fmla="*/ 2147483646 w 78"/>
              <a:gd name="T43" fmla="*/ 2147483646 h 109"/>
              <a:gd name="T44" fmla="*/ 2147483646 w 78"/>
              <a:gd name="T45" fmla="*/ 2147483646 h 109"/>
              <a:gd name="T46" fmla="*/ 2147483646 w 78"/>
              <a:gd name="T47" fmla="*/ 2147483646 h 109"/>
              <a:gd name="T48" fmla="*/ 2147483646 w 78"/>
              <a:gd name="T49" fmla="*/ 2147483646 h 109"/>
              <a:gd name="T50" fmla="*/ 2147483646 w 78"/>
              <a:gd name="T51" fmla="*/ 2147483646 h 109"/>
              <a:gd name="T52" fmla="*/ 2147483646 w 78"/>
              <a:gd name="T53" fmla="*/ 2147483646 h 109"/>
              <a:gd name="T54" fmla="*/ 2147483646 w 78"/>
              <a:gd name="T55" fmla="*/ 2147483646 h 109"/>
              <a:gd name="T56" fmla="*/ 2147483646 w 78"/>
              <a:gd name="T57" fmla="*/ 2147483646 h 109"/>
              <a:gd name="T58" fmla="*/ 2147483646 w 78"/>
              <a:gd name="T59" fmla="*/ 2147483646 h 109"/>
              <a:gd name="T60" fmla="*/ 2147483646 w 78"/>
              <a:gd name="T61" fmla="*/ 2147483646 h 109"/>
              <a:gd name="T62" fmla="*/ 2147483646 w 78"/>
              <a:gd name="T63" fmla="*/ 2147483646 h 109"/>
              <a:gd name="T64" fmla="*/ 2147483646 w 78"/>
              <a:gd name="T65" fmla="*/ 2147483646 h 109"/>
              <a:gd name="T66" fmla="*/ 2147483646 w 78"/>
              <a:gd name="T67" fmla="*/ 2147483646 h 109"/>
              <a:gd name="T68" fmla="*/ 2147483646 w 78"/>
              <a:gd name="T69" fmla="*/ 2147483646 h 109"/>
              <a:gd name="T70" fmla="*/ 2147483646 w 78"/>
              <a:gd name="T71" fmla="*/ 0 h 109"/>
              <a:gd name="T72" fmla="*/ 2147483646 w 78"/>
              <a:gd name="T73" fmla="*/ 2147483646 h 109"/>
              <a:gd name="T74" fmla="*/ 2147483646 w 78"/>
              <a:gd name="T75" fmla="*/ 0 h 109"/>
              <a:gd name="T76" fmla="*/ 2147483646 w 78"/>
              <a:gd name="T77" fmla="*/ 2147483646 h 1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8" h="109">
                <a:moveTo>
                  <a:pt x="74" y="2"/>
                </a:moveTo>
                <a:lnTo>
                  <a:pt x="73" y="1"/>
                </a:lnTo>
                <a:lnTo>
                  <a:pt x="73" y="10"/>
                </a:lnTo>
                <a:lnTo>
                  <a:pt x="72" y="18"/>
                </a:lnTo>
                <a:lnTo>
                  <a:pt x="69" y="25"/>
                </a:lnTo>
                <a:lnTo>
                  <a:pt x="66" y="32"/>
                </a:lnTo>
                <a:lnTo>
                  <a:pt x="62" y="39"/>
                </a:lnTo>
                <a:lnTo>
                  <a:pt x="56" y="45"/>
                </a:lnTo>
                <a:lnTo>
                  <a:pt x="50" y="51"/>
                </a:lnTo>
                <a:lnTo>
                  <a:pt x="44" y="57"/>
                </a:lnTo>
                <a:lnTo>
                  <a:pt x="38" y="64"/>
                </a:lnTo>
                <a:lnTo>
                  <a:pt x="31" y="69"/>
                </a:lnTo>
                <a:lnTo>
                  <a:pt x="25" y="75"/>
                </a:lnTo>
                <a:lnTo>
                  <a:pt x="19" y="81"/>
                </a:lnTo>
                <a:lnTo>
                  <a:pt x="13" y="87"/>
                </a:lnTo>
                <a:lnTo>
                  <a:pt x="8" y="93"/>
                </a:lnTo>
                <a:lnTo>
                  <a:pt x="4" y="100"/>
                </a:lnTo>
                <a:lnTo>
                  <a:pt x="0" y="107"/>
                </a:lnTo>
                <a:lnTo>
                  <a:pt x="4" y="108"/>
                </a:lnTo>
                <a:lnTo>
                  <a:pt x="7" y="101"/>
                </a:lnTo>
                <a:lnTo>
                  <a:pt x="11" y="95"/>
                </a:lnTo>
                <a:lnTo>
                  <a:pt x="16" y="90"/>
                </a:lnTo>
                <a:lnTo>
                  <a:pt x="21" y="84"/>
                </a:lnTo>
                <a:lnTo>
                  <a:pt x="28" y="78"/>
                </a:lnTo>
                <a:lnTo>
                  <a:pt x="34" y="73"/>
                </a:lnTo>
                <a:lnTo>
                  <a:pt x="41" y="67"/>
                </a:lnTo>
                <a:lnTo>
                  <a:pt x="47" y="61"/>
                </a:lnTo>
                <a:lnTo>
                  <a:pt x="53" y="54"/>
                </a:lnTo>
                <a:lnTo>
                  <a:pt x="59" y="48"/>
                </a:lnTo>
                <a:lnTo>
                  <a:pt x="65" y="41"/>
                </a:lnTo>
                <a:lnTo>
                  <a:pt x="69" y="34"/>
                </a:lnTo>
                <a:lnTo>
                  <a:pt x="73" y="27"/>
                </a:lnTo>
                <a:lnTo>
                  <a:pt x="75" y="19"/>
                </a:lnTo>
                <a:lnTo>
                  <a:pt x="77" y="10"/>
                </a:lnTo>
                <a:lnTo>
                  <a:pt x="77" y="1"/>
                </a:lnTo>
                <a:lnTo>
                  <a:pt x="77" y="0"/>
                </a:lnTo>
                <a:lnTo>
                  <a:pt x="77" y="1"/>
                </a:lnTo>
                <a:lnTo>
                  <a:pt x="77" y="0"/>
                </a:lnTo>
                <a:lnTo>
                  <a:pt x="74"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0" name="Freeform 245">
            <a:extLst>
              <a:ext uri="{FF2B5EF4-FFF2-40B4-BE49-F238E27FC236}">
                <a16:creationId xmlns:a16="http://schemas.microsoft.com/office/drawing/2014/main" id="{88D89FCD-982E-937A-14C1-183CB92E4578}"/>
              </a:ext>
            </a:extLst>
          </p:cNvPr>
          <p:cNvSpPr>
            <a:spLocks/>
          </p:cNvSpPr>
          <p:nvPr/>
        </p:nvSpPr>
        <p:spPr bwMode="auto">
          <a:xfrm>
            <a:off x="6513513" y="1692275"/>
            <a:ext cx="34925" cy="38100"/>
          </a:xfrm>
          <a:custGeom>
            <a:avLst/>
            <a:gdLst>
              <a:gd name="T0" fmla="*/ 0 w 22"/>
              <a:gd name="T1" fmla="*/ 2147483646 h 24"/>
              <a:gd name="T2" fmla="*/ 2147483646 w 22"/>
              <a:gd name="T3" fmla="*/ 2147483646 h 24"/>
              <a:gd name="T4" fmla="*/ 2147483646 w 22"/>
              <a:gd name="T5" fmla="*/ 2147483646 h 24"/>
              <a:gd name="T6" fmla="*/ 2147483646 w 22"/>
              <a:gd name="T7" fmla="*/ 2147483646 h 24"/>
              <a:gd name="T8" fmla="*/ 2147483646 w 22"/>
              <a:gd name="T9" fmla="*/ 0 h 24"/>
              <a:gd name="T10" fmla="*/ 2147483646 w 22"/>
              <a:gd name="T11" fmla="*/ 0 h 24"/>
              <a:gd name="T12" fmla="*/ 0 w 22"/>
              <a:gd name="T13" fmla="*/ 2147483646 h 24"/>
              <a:gd name="T14" fmla="*/ 2147483646 w 22"/>
              <a:gd name="T15" fmla="*/ 2147483646 h 24"/>
              <a:gd name="T16" fmla="*/ 0 w 22"/>
              <a:gd name="T17" fmla="*/ 2147483646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24">
                <a:moveTo>
                  <a:pt x="0" y="2"/>
                </a:moveTo>
                <a:lnTo>
                  <a:pt x="1" y="2"/>
                </a:lnTo>
                <a:lnTo>
                  <a:pt x="18" y="23"/>
                </a:lnTo>
                <a:lnTo>
                  <a:pt x="21" y="21"/>
                </a:lnTo>
                <a:lnTo>
                  <a:pt x="3" y="0"/>
                </a:lnTo>
                <a:lnTo>
                  <a:pt x="4" y="0"/>
                </a:lnTo>
                <a:lnTo>
                  <a:pt x="0" y="2"/>
                </a:lnTo>
                <a:lnTo>
                  <a:pt x="1" y="2"/>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1" name="Freeform 246">
            <a:extLst>
              <a:ext uri="{FF2B5EF4-FFF2-40B4-BE49-F238E27FC236}">
                <a16:creationId xmlns:a16="http://schemas.microsoft.com/office/drawing/2014/main" id="{E8916988-BC40-1BB0-32B3-8D7C9ADFCBF4}"/>
              </a:ext>
            </a:extLst>
          </p:cNvPr>
          <p:cNvSpPr>
            <a:spLocks/>
          </p:cNvSpPr>
          <p:nvPr/>
        </p:nvSpPr>
        <p:spPr bwMode="auto">
          <a:xfrm>
            <a:off x="6480175" y="1649413"/>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2147483646 h 30"/>
              <a:gd name="T12" fmla="*/ 2147483646 w 26"/>
              <a:gd name="T13" fmla="*/ 2147483646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2147483646 w 26"/>
              <a:gd name="T35" fmla="*/ 0 h 30"/>
              <a:gd name="T36" fmla="*/ 0 w 26"/>
              <a:gd name="T37" fmla="*/ 0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30">
                <a:moveTo>
                  <a:pt x="0" y="4"/>
                </a:moveTo>
                <a:lnTo>
                  <a:pt x="0" y="4"/>
                </a:lnTo>
                <a:lnTo>
                  <a:pt x="8" y="4"/>
                </a:lnTo>
                <a:lnTo>
                  <a:pt x="12" y="5"/>
                </a:lnTo>
                <a:lnTo>
                  <a:pt x="13" y="6"/>
                </a:lnTo>
                <a:lnTo>
                  <a:pt x="14" y="8"/>
                </a:lnTo>
                <a:lnTo>
                  <a:pt x="15" y="11"/>
                </a:lnTo>
                <a:lnTo>
                  <a:pt x="16" y="15"/>
                </a:lnTo>
                <a:lnTo>
                  <a:pt x="18" y="21"/>
                </a:lnTo>
                <a:lnTo>
                  <a:pt x="21" y="29"/>
                </a:lnTo>
                <a:lnTo>
                  <a:pt x="25" y="27"/>
                </a:lnTo>
                <a:lnTo>
                  <a:pt x="22" y="20"/>
                </a:lnTo>
                <a:lnTo>
                  <a:pt x="20" y="14"/>
                </a:lnTo>
                <a:lnTo>
                  <a:pt x="19" y="10"/>
                </a:lnTo>
                <a:lnTo>
                  <a:pt x="18" y="6"/>
                </a:lnTo>
                <a:lnTo>
                  <a:pt x="16" y="4"/>
                </a:lnTo>
                <a:lnTo>
                  <a:pt x="13" y="2"/>
                </a:lnTo>
                <a:lnTo>
                  <a:pt x="8" y="0"/>
                </a:lnTo>
                <a:lnTo>
                  <a:pt x="0"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2" name="Freeform 247">
            <a:extLst>
              <a:ext uri="{FF2B5EF4-FFF2-40B4-BE49-F238E27FC236}">
                <a16:creationId xmlns:a16="http://schemas.microsoft.com/office/drawing/2014/main" id="{5E725742-B8F8-BC2B-E950-34E0F3AB960F}"/>
              </a:ext>
            </a:extLst>
          </p:cNvPr>
          <p:cNvSpPr>
            <a:spLocks/>
          </p:cNvSpPr>
          <p:nvPr/>
        </p:nvSpPr>
        <p:spPr bwMode="auto">
          <a:xfrm>
            <a:off x="6173788" y="1649413"/>
            <a:ext cx="307975" cy="396875"/>
          </a:xfrm>
          <a:custGeom>
            <a:avLst/>
            <a:gdLst>
              <a:gd name="T0" fmla="*/ 2147483646 w 194"/>
              <a:gd name="T1" fmla="*/ 2147483646 h 250"/>
              <a:gd name="T2" fmla="*/ 2147483646 w 194"/>
              <a:gd name="T3" fmla="*/ 2147483646 h 250"/>
              <a:gd name="T4" fmla="*/ 2147483646 w 194"/>
              <a:gd name="T5" fmla="*/ 2147483646 h 250"/>
              <a:gd name="T6" fmla="*/ 2147483646 w 194"/>
              <a:gd name="T7" fmla="*/ 2147483646 h 250"/>
              <a:gd name="T8" fmla="*/ 2147483646 w 194"/>
              <a:gd name="T9" fmla="*/ 2147483646 h 250"/>
              <a:gd name="T10" fmla="*/ 2147483646 w 194"/>
              <a:gd name="T11" fmla="*/ 2147483646 h 250"/>
              <a:gd name="T12" fmla="*/ 2147483646 w 194"/>
              <a:gd name="T13" fmla="*/ 2147483646 h 250"/>
              <a:gd name="T14" fmla="*/ 2147483646 w 194"/>
              <a:gd name="T15" fmla="*/ 2147483646 h 250"/>
              <a:gd name="T16" fmla="*/ 2147483646 w 194"/>
              <a:gd name="T17" fmla="*/ 2147483646 h 250"/>
              <a:gd name="T18" fmla="*/ 2147483646 w 194"/>
              <a:gd name="T19" fmla="*/ 2147483646 h 250"/>
              <a:gd name="T20" fmla="*/ 2147483646 w 194"/>
              <a:gd name="T21" fmla="*/ 2147483646 h 250"/>
              <a:gd name="T22" fmla="*/ 2147483646 w 194"/>
              <a:gd name="T23" fmla="*/ 2147483646 h 250"/>
              <a:gd name="T24" fmla="*/ 2147483646 w 194"/>
              <a:gd name="T25" fmla="*/ 2147483646 h 250"/>
              <a:gd name="T26" fmla="*/ 2147483646 w 194"/>
              <a:gd name="T27" fmla="*/ 2147483646 h 250"/>
              <a:gd name="T28" fmla="*/ 2147483646 w 194"/>
              <a:gd name="T29" fmla="*/ 2147483646 h 250"/>
              <a:gd name="T30" fmla="*/ 2147483646 w 194"/>
              <a:gd name="T31" fmla="*/ 2147483646 h 250"/>
              <a:gd name="T32" fmla="*/ 2147483646 w 194"/>
              <a:gd name="T33" fmla="*/ 2147483646 h 250"/>
              <a:gd name="T34" fmla="*/ 2147483646 w 194"/>
              <a:gd name="T35" fmla="*/ 2147483646 h 250"/>
              <a:gd name="T36" fmla="*/ 2147483646 w 194"/>
              <a:gd name="T37" fmla="*/ 0 h 250"/>
              <a:gd name="T38" fmla="*/ 2147483646 w 194"/>
              <a:gd name="T39" fmla="*/ 0 h 250"/>
              <a:gd name="T40" fmla="*/ 2147483646 w 194"/>
              <a:gd name="T41" fmla="*/ 2147483646 h 250"/>
              <a:gd name="T42" fmla="*/ 2147483646 w 194"/>
              <a:gd name="T43" fmla="*/ 2147483646 h 250"/>
              <a:gd name="T44" fmla="*/ 2147483646 w 194"/>
              <a:gd name="T45" fmla="*/ 2147483646 h 250"/>
              <a:gd name="T46" fmla="*/ 2147483646 w 194"/>
              <a:gd name="T47" fmla="*/ 2147483646 h 250"/>
              <a:gd name="T48" fmla="*/ 2147483646 w 194"/>
              <a:gd name="T49" fmla="*/ 2147483646 h 250"/>
              <a:gd name="T50" fmla="*/ 2147483646 w 194"/>
              <a:gd name="T51" fmla="*/ 2147483646 h 250"/>
              <a:gd name="T52" fmla="*/ 2147483646 w 194"/>
              <a:gd name="T53" fmla="*/ 2147483646 h 250"/>
              <a:gd name="T54" fmla="*/ 2147483646 w 194"/>
              <a:gd name="T55" fmla="*/ 2147483646 h 250"/>
              <a:gd name="T56" fmla="*/ 2147483646 w 194"/>
              <a:gd name="T57" fmla="*/ 2147483646 h 250"/>
              <a:gd name="T58" fmla="*/ 2147483646 w 194"/>
              <a:gd name="T59" fmla="*/ 2147483646 h 250"/>
              <a:gd name="T60" fmla="*/ 2147483646 w 194"/>
              <a:gd name="T61" fmla="*/ 2147483646 h 250"/>
              <a:gd name="T62" fmla="*/ 2147483646 w 194"/>
              <a:gd name="T63" fmla="*/ 2147483646 h 250"/>
              <a:gd name="T64" fmla="*/ 2147483646 w 194"/>
              <a:gd name="T65" fmla="*/ 2147483646 h 250"/>
              <a:gd name="T66" fmla="*/ 2147483646 w 194"/>
              <a:gd name="T67" fmla="*/ 2147483646 h 250"/>
              <a:gd name="T68" fmla="*/ 0 w 194"/>
              <a:gd name="T69" fmla="*/ 2147483646 h 250"/>
              <a:gd name="T70" fmla="*/ 2147483646 w 194"/>
              <a:gd name="T71" fmla="*/ 2147483646 h 2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4" h="250">
                <a:moveTo>
                  <a:pt x="4" y="249"/>
                </a:moveTo>
                <a:lnTo>
                  <a:pt x="4" y="249"/>
                </a:lnTo>
                <a:lnTo>
                  <a:pt x="8" y="231"/>
                </a:lnTo>
                <a:lnTo>
                  <a:pt x="14" y="212"/>
                </a:lnTo>
                <a:lnTo>
                  <a:pt x="20" y="192"/>
                </a:lnTo>
                <a:lnTo>
                  <a:pt x="27" y="171"/>
                </a:lnTo>
                <a:lnTo>
                  <a:pt x="36" y="151"/>
                </a:lnTo>
                <a:lnTo>
                  <a:pt x="45" y="130"/>
                </a:lnTo>
                <a:lnTo>
                  <a:pt x="55" y="109"/>
                </a:lnTo>
                <a:lnTo>
                  <a:pt x="66" y="89"/>
                </a:lnTo>
                <a:lnTo>
                  <a:pt x="79" y="71"/>
                </a:lnTo>
                <a:lnTo>
                  <a:pt x="93" y="55"/>
                </a:lnTo>
                <a:lnTo>
                  <a:pt x="107" y="39"/>
                </a:lnTo>
                <a:lnTo>
                  <a:pt x="122" y="26"/>
                </a:lnTo>
                <a:lnTo>
                  <a:pt x="139" y="16"/>
                </a:lnTo>
                <a:lnTo>
                  <a:pt x="156" y="9"/>
                </a:lnTo>
                <a:lnTo>
                  <a:pt x="173" y="4"/>
                </a:lnTo>
                <a:lnTo>
                  <a:pt x="193" y="4"/>
                </a:lnTo>
                <a:lnTo>
                  <a:pt x="193" y="0"/>
                </a:lnTo>
                <a:lnTo>
                  <a:pt x="173" y="0"/>
                </a:lnTo>
                <a:lnTo>
                  <a:pt x="155" y="5"/>
                </a:lnTo>
                <a:lnTo>
                  <a:pt x="137" y="12"/>
                </a:lnTo>
                <a:lnTo>
                  <a:pt x="120" y="24"/>
                </a:lnTo>
                <a:lnTo>
                  <a:pt x="104" y="36"/>
                </a:lnTo>
                <a:lnTo>
                  <a:pt x="90" y="51"/>
                </a:lnTo>
                <a:lnTo>
                  <a:pt x="76" y="69"/>
                </a:lnTo>
                <a:lnTo>
                  <a:pt x="63" y="87"/>
                </a:lnTo>
                <a:lnTo>
                  <a:pt x="51" y="107"/>
                </a:lnTo>
                <a:lnTo>
                  <a:pt x="41" y="128"/>
                </a:lnTo>
                <a:lnTo>
                  <a:pt x="32" y="149"/>
                </a:lnTo>
                <a:lnTo>
                  <a:pt x="24" y="171"/>
                </a:lnTo>
                <a:lnTo>
                  <a:pt x="16" y="191"/>
                </a:lnTo>
                <a:lnTo>
                  <a:pt x="10" y="211"/>
                </a:lnTo>
                <a:lnTo>
                  <a:pt x="4" y="230"/>
                </a:lnTo>
                <a:lnTo>
                  <a:pt x="0" y="248"/>
                </a:lnTo>
                <a:lnTo>
                  <a:pt x="4" y="2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3" name="Freeform 248">
            <a:extLst>
              <a:ext uri="{FF2B5EF4-FFF2-40B4-BE49-F238E27FC236}">
                <a16:creationId xmlns:a16="http://schemas.microsoft.com/office/drawing/2014/main" id="{989AF991-7984-C51D-D9B4-DB9824D65800}"/>
              </a:ext>
            </a:extLst>
          </p:cNvPr>
          <p:cNvSpPr>
            <a:spLocks/>
          </p:cNvSpPr>
          <p:nvPr/>
        </p:nvSpPr>
        <p:spPr bwMode="auto">
          <a:xfrm>
            <a:off x="6138863" y="2043113"/>
            <a:ext cx="42862" cy="193675"/>
          </a:xfrm>
          <a:custGeom>
            <a:avLst/>
            <a:gdLst>
              <a:gd name="T0" fmla="*/ 2147483646 w 27"/>
              <a:gd name="T1" fmla="*/ 2147483646 h 122"/>
              <a:gd name="T2" fmla="*/ 2147483646 w 27"/>
              <a:gd name="T3" fmla="*/ 2147483646 h 122"/>
              <a:gd name="T4" fmla="*/ 2147483646 w 27"/>
              <a:gd name="T5" fmla="*/ 2147483646 h 122"/>
              <a:gd name="T6" fmla="*/ 2147483646 w 27"/>
              <a:gd name="T7" fmla="*/ 2147483646 h 122"/>
              <a:gd name="T8" fmla="*/ 2147483646 w 27"/>
              <a:gd name="T9" fmla="*/ 2147483646 h 122"/>
              <a:gd name="T10" fmla="*/ 2147483646 w 27"/>
              <a:gd name="T11" fmla="*/ 2147483646 h 122"/>
              <a:gd name="T12" fmla="*/ 2147483646 w 27"/>
              <a:gd name="T13" fmla="*/ 2147483646 h 122"/>
              <a:gd name="T14" fmla="*/ 2147483646 w 27"/>
              <a:gd name="T15" fmla="*/ 2147483646 h 122"/>
              <a:gd name="T16" fmla="*/ 2147483646 w 27"/>
              <a:gd name="T17" fmla="*/ 2147483646 h 122"/>
              <a:gd name="T18" fmla="*/ 2147483646 w 27"/>
              <a:gd name="T19" fmla="*/ 2147483646 h 122"/>
              <a:gd name="T20" fmla="*/ 2147483646 w 27"/>
              <a:gd name="T21" fmla="*/ 2147483646 h 122"/>
              <a:gd name="T22" fmla="*/ 2147483646 w 27"/>
              <a:gd name="T23" fmla="*/ 2147483646 h 122"/>
              <a:gd name="T24" fmla="*/ 2147483646 w 27"/>
              <a:gd name="T25" fmla="*/ 2147483646 h 122"/>
              <a:gd name="T26" fmla="*/ 2147483646 w 27"/>
              <a:gd name="T27" fmla="*/ 2147483646 h 122"/>
              <a:gd name="T28" fmla="*/ 2147483646 w 27"/>
              <a:gd name="T29" fmla="*/ 2147483646 h 122"/>
              <a:gd name="T30" fmla="*/ 2147483646 w 27"/>
              <a:gd name="T31" fmla="*/ 2147483646 h 122"/>
              <a:gd name="T32" fmla="*/ 2147483646 w 27"/>
              <a:gd name="T33" fmla="*/ 2147483646 h 122"/>
              <a:gd name="T34" fmla="*/ 2147483646 w 27"/>
              <a:gd name="T35" fmla="*/ 2147483646 h 122"/>
              <a:gd name="T36" fmla="*/ 2147483646 w 27"/>
              <a:gd name="T37" fmla="*/ 0 h 122"/>
              <a:gd name="T38" fmla="*/ 2147483646 w 27"/>
              <a:gd name="T39" fmla="*/ 2147483646 h 122"/>
              <a:gd name="T40" fmla="*/ 2147483646 w 27"/>
              <a:gd name="T41" fmla="*/ 2147483646 h 122"/>
              <a:gd name="T42" fmla="*/ 2147483646 w 27"/>
              <a:gd name="T43" fmla="*/ 2147483646 h 122"/>
              <a:gd name="T44" fmla="*/ 2147483646 w 27"/>
              <a:gd name="T45" fmla="*/ 2147483646 h 122"/>
              <a:gd name="T46" fmla="*/ 2147483646 w 27"/>
              <a:gd name="T47" fmla="*/ 2147483646 h 122"/>
              <a:gd name="T48" fmla="*/ 2147483646 w 27"/>
              <a:gd name="T49" fmla="*/ 2147483646 h 122"/>
              <a:gd name="T50" fmla="*/ 2147483646 w 27"/>
              <a:gd name="T51" fmla="*/ 2147483646 h 122"/>
              <a:gd name="T52" fmla="*/ 2147483646 w 27"/>
              <a:gd name="T53" fmla="*/ 2147483646 h 122"/>
              <a:gd name="T54" fmla="*/ 0 w 27"/>
              <a:gd name="T55" fmla="*/ 2147483646 h 122"/>
              <a:gd name="T56" fmla="*/ 0 w 27"/>
              <a:gd name="T57" fmla="*/ 2147483646 h 122"/>
              <a:gd name="T58" fmla="*/ 0 w 27"/>
              <a:gd name="T59" fmla="*/ 2147483646 h 122"/>
              <a:gd name="T60" fmla="*/ 0 w 27"/>
              <a:gd name="T61" fmla="*/ 2147483646 h 122"/>
              <a:gd name="T62" fmla="*/ 2147483646 w 27"/>
              <a:gd name="T63" fmla="*/ 2147483646 h 122"/>
              <a:gd name="T64" fmla="*/ 2147483646 w 27"/>
              <a:gd name="T65" fmla="*/ 2147483646 h 122"/>
              <a:gd name="T66" fmla="*/ 2147483646 w 27"/>
              <a:gd name="T67" fmla="*/ 2147483646 h 122"/>
              <a:gd name="T68" fmla="*/ 2147483646 w 27"/>
              <a:gd name="T69" fmla="*/ 2147483646 h 122"/>
              <a:gd name="T70" fmla="*/ 2147483646 w 27"/>
              <a:gd name="T71" fmla="*/ 2147483646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7" h="122">
                <a:moveTo>
                  <a:pt x="10" y="120"/>
                </a:moveTo>
                <a:lnTo>
                  <a:pt x="10" y="120"/>
                </a:lnTo>
                <a:lnTo>
                  <a:pt x="8" y="105"/>
                </a:lnTo>
                <a:lnTo>
                  <a:pt x="6" y="93"/>
                </a:lnTo>
                <a:lnTo>
                  <a:pt x="4" y="84"/>
                </a:lnTo>
                <a:lnTo>
                  <a:pt x="4" y="76"/>
                </a:lnTo>
                <a:lnTo>
                  <a:pt x="4" y="71"/>
                </a:lnTo>
                <a:lnTo>
                  <a:pt x="4" y="67"/>
                </a:lnTo>
                <a:lnTo>
                  <a:pt x="4" y="64"/>
                </a:lnTo>
                <a:lnTo>
                  <a:pt x="5" y="62"/>
                </a:lnTo>
                <a:lnTo>
                  <a:pt x="6" y="59"/>
                </a:lnTo>
                <a:lnTo>
                  <a:pt x="8" y="55"/>
                </a:lnTo>
                <a:lnTo>
                  <a:pt x="11" y="51"/>
                </a:lnTo>
                <a:lnTo>
                  <a:pt x="13" y="46"/>
                </a:lnTo>
                <a:lnTo>
                  <a:pt x="16" y="38"/>
                </a:lnTo>
                <a:lnTo>
                  <a:pt x="19" y="28"/>
                </a:lnTo>
                <a:lnTo>
                  <a:pt x="22" y="16"/>
                </a:lnTo>
                <a:lnTo>
                  <a:pt x="26" y="1"/>
                </a:lnTo>
                <a:lnTo>
                  <a:pt x="22" y="0"/>
                </a:lnTo>
                <a:lnTo>
                  <a:pt x="18" y="15"/>
                </a:lnTo>
                <a:lnTo>
                  <a:pt x="15" y="27"/>
                </a:lnTo>
                <a:lnTo>
                  <a:pt x="12" y="37"/>
                </a:lnTo>
                <a:lnTo>
                  <a:pt x="9" y="44"/>
                </a:lnTo>
                <a:lnTo>
                  <a:pt x="7" y="49"/>
                </a:lnTo>
                <a:lnTo>
                  <a:pt x="5" y="54"/>
                </a:lnTo>
                <a:lnTo>
                  <a:pt x="2" y="57"/>
                </a:lnTo>
                <a:lnTo>
                  <a:pt x="2" y="60"/>
                </a:lnTo>
                <a:lnTo>
                  <a:pt x="0" y="63"/>
                </a:lnTo>
                <a:lnTo>
                  <a:pt x="0" y="67"/>
                </a:lnTo>
                <a:lnTo>
                  <a:pt x="0" y="71"/>
                </a:lnTo>
                <a:lnTo>
                  <a:pt x="0" y="76"/>
                </a:lnTo>
                <a:lnTo>
                  <a:pt x="1" y="84"/>
                </a:lnTo>
                <a:lnTo>
                  <a:pt x="2" y="94"/>
                </a:lnTo>
                <a:lnTo>
                  <a:pt x="4" y="106"/>
                </a:lnTo>
                <a:lnTo>
                  <a:pt x="6" y="121"/>
                </a:lnTo>
                <a:lnTo>
                  <a:pt x="10" y="12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4" name="Freeform 249">
            <a:extLst>
              <a:ext uri="{FF2B5EF4-FFF2-40B4-BE49-F238E27FC236}">
                <a16:creationId xmlns:a16="http://schemas.microsoft.com/office/drawing/2014/main" id="{CBAC2224-5607-6E6D-5A42-F1ABFB7FECD4}"/>
              </a:ext>
            </a:extLst>
          </p:cNvPr>
          <p:cNvSpPr>
            <a:spLocks/>
          </p:cNvSpPr>
          <p:nvPr/>
        </p:nvSpPr>
        <p:spPr bwMode="auto">
          <a:xfrm>
            <a:off x="6148388" y="2233613"/>
            <a:ext cx="98425" cy="103187"/>
          </a:xfrm>
          <a:custGeom>
            <a:avLst/>
            <a:gdLst>
              <a:gd name="T0" fmla="*/ 2147483646 w 62"/>
              <a:gd name="T1" fmla="*/ 2147483646 h 65"/>
              <a:gd name="T2" fmla="*/ 2147483646 w 62"/>
              <a:gd name="T3" fmla="*/ 2147483646 h 65"/>
              <a:gd name="T4" fmla="*/ 2147483646 w 62"/>
              <a:gd name="T5" fmla="*/ 2147483646 h 65"/>
              <a:gd name="T6" fmla="*/ 2147483646 w 62"/>
              <a:gd name="T7" fmla="*/ 2147483646 h 65"/>
              <a:gd name="T8" fmla="*/ 2147483646 w 62"/>
              <a:gd name="T9" fmla="*/ 2147483646 h 65"/>
              <a:gd name="T10" fmla="*/ 2147483646 w 62"/>
              <a:gd name="T11" fmla="*/ 2147483646 h 65"/>
              <a:gd name="T12" fmla="*/ 2147483646 w 62"/>
              <a:gd name="T13" fmla="*/ 2147483646 h 65"/>
              <a:gd name="T14" fmla="*/ 2147483646 w 62"/>
              <a:gd name="T15" fmla="*/ 2147483646 h 65"/>
              <a:gd name="T16" fmla="*/ 2147483646 w 62"/>
              <a:gd name="T17" fmla="*/ 2147483646 h 65"/>
              <a:gd name="T18" fmla="*/ 2147483646 w 62"/>
              <a:gd name="T19" fmla="*/ 0 h 65"/>
              <a:gd name="T20" fmla="*/ 0 w 62"/>
              <a:gd name="T21" fmla="*/ 2147483646 h 65"/>
              <a:gd name="T22" fmla="*/ 2147483646 w 62"/>
              <a:gd name="T23" fmla="*/ 2147483646 h 65"/>
              <a:gd name="T24" fmla="*/ 2147483646 w 62"/>
              <a:gd name="T25" fmla="*/ 2147483646 h 65"/>
              <a:gd name="T26" fmla="*/ 2147483646 w 62"/>
              <a:gd name="T27" fmla="*/ 2147483646 h 65"/>
              <a:gd name="T28" fmla="*/ 2147483646 w 62"/>
              <a:gd name="T29" fmla="*/ 2147483646 h 65"/>
              <a:gd name="T30" fmla="*/ 2147483646 w 62"/>
              <a:gd name="T31" fmla="*/ 2147483646 h 65"/>
              <a:gd name="T32" fmla="*/ 2147483646 w 62"/>
              <a:gd name="T33" fmla="*/ 2147483646 h 65"/>
              <a:gd name="T34" fmla="*/ 2147483646 w 62"/>
              <a:gd name="T35" fmla="*/ 2147483646 h 65"/>
              <a:gd name="T36" fmla="*/ 2147483646 w 62"/>
              <a:gd name="T37" fmla="*/ 2147483646 h 65"/>
              <a:gd name="T38" fmla="*/ 2147483646 w 62"/>
              <a:gd name="T39" fmla="*/ 2147483646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5">
                <a:moveTo>
                  <a:pt x="61" y="61"/>
                </a:moveTo>
                <a:lnTo>
                  <a:pt x="61" y="61"/>
                </a:lnTo>
                <a:lnTo>
                  <a:pt x="52" y="58"/>
                </a:lnTo>
                <a:lnTo>
                  <a:pt x="42" y="54"/>
                </a:lnTo>
                <a:lnTo>
                  <a:pt x="33" y="49"/>
                </a:lnTo>
                <a:lnTo>
                  <a:pt x="25" y="42"/>
                </a:lnTo>
                <a:lnTo>
                  <a:pt x="18" y="35"/>
                </a:lnTo>
                <a:lnTo>
                  <a:pt x="12" y="25"/>
                </a:lnTo>
                <a:lnTo>
                  <a:pt x="7" y="13"/>
                </a:lnTo>
                <a:lnTo>
                  <a:pt x="4" y="0"/>
                </a:lnTo>
                <a:lnTo>
                  <a:pt x="0" y="1"/>
                </a:lnTo>
                <a:lnTo>
                  <a:pt x="3" y="15"/>
                </a:lnTo>
                <a:lnTo>
                  <a:pt x="8" y="27"/>
                </a:lnTo>
                <a:lnTo>
                  <a:pt x="15" y="37"/>
                </a:lnTo>
                <a:lnTo>
                  <a:pt x="22" y="45"/>
                </a:lnTo>
                <a:lnTo>
                  <a:pt x="31" y="52"/>
                </a:lnTo>
                <a:lnTo>
                  <a:pt x="40" y="58"/>
                </a:lnTo>
                <a:lnTo>
                  <a:pt x="50" y="62"/>
                </a:lnTo>
                <a:lnTo>
                  <a:pt x="60" y="64"/>
                </a:lnTo>
                <a:lnTo>
                  <a:pt x="61" y="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5" name="Freeform 250">
            <a:extLst>
              <a:ext uri="{FF2B5EF4-FFF2-40B4-BE49-F238E27FC236}">
                <a16:creationId xmlns:a16="http://schemas.microsoft.com/office/drawing/2014/main" id="{8082666F-3871-CD8D-9744-BA9750E73888}"/>
              </a:ext>
            </a:extLst>
          </p:cNvPr>
          <p:cNvSpPr>
            <a:spLocks/>
          </p:cNvSpPr>
          <p:nvPr/>
        </p:nvSpPr>
        <p:spPr bwMode="auto">
          <a:xfrm>
            <a:off x="6243638" y="2330450"/>
            <a:ext cx="177800" cy="104775"/>
          </a:xfrm>
          <a:custGeom>
            <a:avLst/>
            <a:gdLst>
              <a:gd name="T0" fmla="*/ 2147483646 w 112"/>
              <a:gd name="T1" fmla="*/ 2147483646 h 66"/>
              <a:gd name="T2" fmla="*/ 2147483646 w 112"/>
              <a:gd name="T3" fmla="*/ 2147483646 h 66"/>
              <a:gd name="T4" fmla="*/ 2147483646 w 112"/>
              <a:gd name="T5" fmla="*/ 2147483646 h 66"/>
              <a:gd name="T6" fmla="*/ 2147483646 w 112"/>
              <a:gd name="T7" fmla="*/ 2147483646 h 66"/>
              <a:gd name="T8" fmla="*/ 2147483646 w 112"/>
              <a:gd name="T9" fmla="*/ 2147483646 h 66"/>
              <a:gd name="T10" fmla="*/ 2147483646 w 112"/>
              <a:gd name="T11" fmla="*/ 2147483646 h 66"/>
              <a:gd name="T12" fmla="*/ 2147483646 w 112"/>
              <a:gd name="T13" fmla="*/ 2147483646 h 66"/>
              <a:gd name="T14" fmla="*/ 2147483646 w 112"/>
              <a:gd name="T15" fmla="*/ 2147483646 h 66"/>
              <a:gd name="T16" fmla="*/ 2147483646 w 112"/>
              <a:gd name="T17" fmla="*/ 2147483646 h 66"/>
              <a:gd name="T18" fmla="*/ 2147483646 w 112"/>
              <a:gd name="T19" fmla="*/ 2147483646 h 66"/>
              <a:gd name="T20" fmla="*/ 2147483646 w 112"/>
              <a:gd name="T21" fmla="*/ 2147483646 h 66"/>
              <a:gd name="T22" fmla="*/ 2147483646 w 112"/>
              <a:gd name="T23" fmla="*/ 2147483646 h 66"/>
              <a:gd name="T24" fmla="*/ 2147483646 w 112"/>
              <a:gd name="T25" fmla="*/ 2147483646 h 66"/>
              <a:gd name="T26" fmla="*/ 2147483646 w 112"/>
              <a:gd name="T27" fmla="*/ 2147483646 h 66"/>
              <a:gd name="T28" fmla="*/ 2147483646 w 112"/>
              <a:gd name="T29" fmla="*/ 2147483646 h 66"/>
              <a:gd name="T30" fmla="*/ 2147483646 w 112"/>
              <a:gd name="T31" fmla="*/ 2147483646 h 66"/>
              <a:gd name="T32" fmla="*/ 2147483646 w 112"/>
              <a:gd name="T33" fmla="*/ 2147483646 h 66"/>
              <a:gd name="T34" fmla="*/ 2147483646 w 112"/>
              <a:gd name="T35" fmla="*/ 0 h 66"/>
              <a:gd name="T36" fmla="*/ 0 w 112"/>
              <a:gd name="T37" fmla="*/ 2147483646 h 66"/>
              <a:gd name="T38" fmla="*/ 2147483646 w 112"/>
              <a:gd name="T39" fmla="*/ 2147483646 h 66"/>
              <a:gd name="T40" fmla="*/ 2147483646 w 112"/>
              <a:gd name="T41" fmla="*/ 2147483646 h 66"/>
              <a:gd name="T42" fmla="*/ 2147483646 w 112"/>
              <a:gd name="T43" fmla="*/ 2147483646 h 66"/>
              <a:gd name="T44" fmla="*/ 2147483646 w 112"/>
              <a:gd name="T45" fmla="*/ 2147483646 h 66"/>
              <a:gd name="T46" fmla="*/ 2147483646 w 112"/>
              <a:gd name="T47" fmla="*/ 2147483646 h 66"/>
              <a:gd name="T48" fmla="*/ 2147483646 w 112"/>
              <a:gd name="T49" fmla="*/ 2147483646 h 66"/>
              <a:gd name="T50" fmla="*/ 2147483646 w 112"/>
              <a:gd name="T51" fmla="*/ 2147483646 h 66"/>
              <a:gd name="T52" fmla="*/ 2147483646 w 112"/>
              <a:gd name="T53" fmla="*/ 2147483646 h 66"/>
              <a:gd name="T54" fmla="*/ 2147483646 w 112"/>
              <a:gd name="T55" fmla="*/ 2147483646 h 66"/>
              <a:gd name="T56" fmla="*/ 2147483646 w 112"/>
              <a:gd name="T57" fmla="*/ 2147483646 h 66"/>
              <a:gd name="T58" fmla="*/ 2147483646 w 112"/>
              <a:gd name="T59" fmla="*/ 2147483646 h 66"/>
              <a:gd name="T60" fmla="*/ 2147483646 w 112"/>
              <a:gd name="T61" fmla="*/ 2147483646 h 66"/>
              <a:gd name="T62" fmla="*/ 2147483646 w 112"/>
              <a:gd name="T63" fmla="*/ 2147483646 h 66"/>
              <a:gd name="T64" fmla="*/ 2147483646 w 112"/>
              <a:gd name="T65" fmla="*/ 2147483646 h 66"/>
              <a:gd name="T66" fmla="*/ 2147483646 w 112"/>
              <a:gd name="T67" fmla="*/ 2147483646 h 66"/>
              <a:gd name="T68" fmla="*/ 2147483646 w 112"/>
              <a:gd name="T69" fmla="*/ 2147483646 h 66"/>
              <a:gd name="T70" fmla="*/ 2147483646 w 112"/>
              <a:gd name="T71" fmla="*/ 2147483646 h 66"/>
              <a:gd name="T72" fmla="*/ 2147483646 w 112"/>
              <a:gd name="T73" fmla="*/ 2147483646 h 66"/>
              <a:gd name="T74" fmla="*/ 2147483646 w 112"/>
              <a:gd name="T75" fmla="*/ 2147483646 h 66"/>
              <a:gd name="T76" fmla="*/ 2147483646 w 112"/>
              <a:gd name="T77" fmla="*/ 2147483646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2" h="66">
                <a:moveTo>
                  <a:pt x="108" y="58"/>
                </a:moveTo>
                <a:lnTo>
                  <a:pt x="109" y="57"/>
                </a:lnTo>
                <a:lnTo>
                  <a:pt x="103" y="60"/>
                </a:lnTo>
                <a:lnTo>
                  <a:pt x="98" y="61"/>
                </a:lnTo>
                <a:lnTo>
                  <a:pt x="93" y="61"/>
                </a:lnTo>
                <a:lnTo>
                  <a:pt x="86" y="59"/>
                </a:lnTo>
                <a:lnTo>
                  <a:pt x="80" y="55"/>
                </a:lnTo>
                <a:lnTo>
                  <a:pt x="73" y="51"/>
                </a:lnTo>
                <a:lnTo>
                  <a:pt x="66" y="46"/>
                </a:lnTo>
                <a:lnTo>
                  <a:pt x="60" y="40"/>
                </a:lnTo>
                <a:lnTo>
                  <a:pt x="53" y="34"/>
                </a:lnTo>
                <a:lnTo>
                  <a:pt x="46" y="27"/>
                </a:lnTo>
                <a:lnTo>
                  <a:pt x="39" y="21"/>
                </a:lnTo>
                <a:lnTo>
                  <a:pt x="31" y="15"/>
                </a:lnTo>
                <a:lnTo>
                  <a:pt x="24" y="10"/>
                </a:lnTo>
                <a:lnTo>
                  <a:pt x="16" y="5"/>
                </a:lnTo>
                <a:lnTo>
                  <a:pt x="9" y="1"/>
                </a:lnTo>
                <a:lnTo>
                  <a:pt x="1" y="0"/>
                </a:lnTo>
                <a:lnTo>
                  <a:pt x="0" y="3"/>
                </a:lnTo>
                <a:lnTo>
                  <a:pt x="7" y="5"/>
                </a:lnTo>
                <a:lnTo>
                  <a:pt x="14" y="8"/>
                </a:lnTo>
                <a:lnTo>
                  <a:pt x="22" y="13"/>
                </a:lnTo>
                <a:lnTo>
                  <a:pt x="29" y="18"/>
                </a:lnTo>
                <a:lnTo>
                  <a:pt x="36" y="24"/>
                </a:lnTo>
                <a:lnTo>
                  <a:pt x="43" y="30"/>
                </a:lnTo>
                <a:lnTo>
                  <a:pt x="50" y="37"/>
                </a:lnTo>
                <a:lnTo>
                  <a:pt x="57" y="43"/>
                </a:lnTo>
                <a:lnTo>
                  <a:pt x="64" y="49"/>
                </a:lnTo>
                <a:lnTo>
                  <a:pt x="71" y="54"/>
                </a:lnTo>
                <a:lnTo>
                  <a:pt x="78" y="58"/>
                </a:lnTo>
                <a:lnTo>
                  <a:pt x="85" y="62"/>
                </a:lnTo>
                <a:lnTo>
                  <a:pt x="92" y="64"/>
                </a:lnTo>
                <a:lnTo>
                  <a:pt x="98" y="65"/>
                </a:lnTo>
                <a:lnTo>
                  <a:pt x="105" y="64"/>
                </a:lnTo>
                <a:lnTo>
                  <a:pt x="111" y="60"/>
                </a:lnTo>
                <a:lnTo>
                  <a:pt x="111" y="59"/>
                </a:lnTo>
                <a:lnTo>
                  <a:pt x="111" y="60"/>
                </a:lnTo>
                <a:lnTo>
                  <a:pt x="111" y="59"/>
                </a:lnTo>
                <a:lnTo>
                  <a:pt x="108"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6" name="Freeform 251">
            <a:extLst>
              <a:ext uri="{FF2B5EF4-FFF2-40B4-BE49-F238E27FC236}">
                <a16:creationId xmlns:a16="http://schemas.microsoft.com/office/drawing/2014/main" id="{532FF41C-82A8-2D09-DF57-B37E379FFA37}"/>
              </a:ext>
            </a:extLst>
          </p:cNvPr>
          <p:cNvSpPr>
            <a:spLocks/>
          </p:cNvSpPr>
          <p:nvPr/>
        </p:nvSpPr>
        <p:spPr bwMode="auto">
          <a:xfrm>
            <a:off x="6415088" y="2401888"/>
            <a:ext cx="26987" cy="26987"/>
          </a:xfrm>
          <a:custGeom>
            <a:avLst/>
            <a:gdLst>
              <a:gd name="T0" fmla="*/ 2147483646 w 17"/>
              <a:gd name="T1" fmla="*/ 2147483646 h 17"/>
              <a:gd name="T2" fmla="*/ 2147483646 w 17"/>
              <a:gd name="T3" fmla="*/ 0 h 17"/>
              <a:gd name="T4" fmla="*/ 0 w 17"/>
              <a:gd name="T5" fmla="*/ 2147483646 h 17"/>
              <a:gd name="T6" fmla="*/ 2147483646 w 17"/>
              <a:gd name="T7" fmla="*/ 2147483646 h 17"/>
              <a:gd name="T8" fmla="*/ 2147483646 w 17"/>
              <a:gd name="T9" fmla="*/ 2147483646 h 17"/>
              <a:gd name="T10" fmla="*/ 2147483646 w 17"/>
              <a:gd name="T11" fmla="*/ 0 h 17"/>
              <a:gd name="T12" fmla="*/ 2147483646 w 17"/>
              <a:gd name="T13" fmla="*/ 2147483646 h 17"/>
              <a:gd name="T14" fmla="*/ 2147483646 w 17"/>
              <a:gd name="T15" fmla="*/ 2147483646 h 17"/>
              <a:gd name="T16" fmla="*/ 2147483646 w 17"/>
              <a:gd name="T17" fmla="*/ 0 h 17"/>
              <a:gd name="T18" fmla="*/ 2147483646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0" y="1"/>
                </a:moveTo>
                <a:lnTo>
                  <a:pt x="11" y="0"/>
                </a:lnTo>
                <a:lnTo>
                  <a:pt x="0" y="14"/>
                </a:lnTo>
                <a:lnTo>
                  <a:pt x="4" y="16"/>
                </a:lnTo>
                <a:lnTo>
                  <a:pt x="16" y="2"/>
                </a:lnTo>
                <a:lnTo>
                  <a:pt x="16" y="0"/>
                </a:lnTo>
                <a:lnTo>
                  <a:pt x="16" y="2"/>
                </a:lnTo>
                <a:lnTo>
                  <a:pt x="16" y="1"/>
                </a:lnTo>
                <a:lnTo>
                  <a:pt x="16" y="0"/>
                </a:lnTo>
                <a:lnTo>
                  <a:pt x="1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7" name="Freeform 252">
            <a:extLst>
              <a:ext uri="{FF2B5EF4-FFF2-40B4-BE49-F238E27FC236}">
                <a16:creationId xmlns:a16="http://schemas.microsoft.com/office/drawing/2014/main" id="{C49EF912-EB90-6874-95EB-964938B0E432}"/>
              </a:ext>
            </a:extLst>
          </p:cNvPr>
          <p:cNvSpPr>
            <a:spLocks/>
          </p:cNvSpPr>
          <p:nvPr/>
        </p:nvSpPr>
        <p:spPr bwMode="auto">
          <a:xfrm>
            <a:off x="6164263" y="1660525"/>
            <a:ext cx="328612" cy="608013"/>
          </a:xfrm>
          <a:custGeom>
            <a:avLst/>
            <a:gdLst>
              <a:gd name="T0" fmla="*/ 2147483646 w 207"/>
              <a:gd name="T1" fmla="*/ 2147483646 h 383"/>
              <a:gd name="T2" fmla="*/ 2147483646 w 207"/>
              <a:gd name="T3" fmla="*/ 2147483646 h 383"/>
              <a:gd name="T4" fmla="*/ 2147483646 w 207"/>
              <a:gd name="T5" fmla="*/ 0 h 383"/>
              <a:gd name="T6" fmla="*/ 2147483646 w 207"/>
              <a:gd name="T7" fmla="*/ 0 h 383"/>
              <a:gd name="T8" fmla="*/ 2147483646 w 207"/>
              <a:gd name="T9" fmla="*/ 2147483646 h 383"/>
              <a:gd name="T10" fmla="*/ 2147483646 w 207"/>
              <a:gd name="T11" fmla="*/ 2147483646 h 383"/>
              <a:gd name="T12" fmla="*/ 2147483646 w 207"/>
              <a:gd name="T13" fmla="*/ 2147483646 h 383"/>
              <a:gd name="T14" fmla="*/ 2147483646 w 207"/>
              <a:gd name="T15" fmla="*/ 2147483646 h 383"/>
              <a:gd name="T16" fmla="*/ 2147483646 w 207"/>
              <a:gd name="T17" fmla="*/ 2147483646 h 383"/>
              <a:gd name="T18" fmla="*/ 2147483646 w 207"/>
              <a:gd name="T19" fmla="*/ 2147483646 h 383"/>
              <a:gd name="T20" fmla="*/ 2147483646 w 207"/>
              <a:gd name="T21" fmla="*/ 2147483646 h 383"/>
              <a:gd name="T22" fmla="*/ 2147483646 w 207"/>
              <a:gd name="T23" fmla="*/ 2147483646 h 383"/>
              <a:gd name="T24" fmla="*/ 2147483646 w 207"/>
              <a:gd name="T25" fmla="*/ 2147483646 h 383"/>
              <a:gd name="T26" fmla="*/ 2147483646 w 207"/>
              <a:gd name="T27" fmla="*/ 2147483646 h 383"/>
              <a:gd name="T28" fmla="*/ 2147483646 w 207"/>
              <a:gd name="T29" fmla="*/ 2147483646 h 383"/>
              <a:gd name="T30" fmla="*/ 2147483646 w 207"/>
              <a:gd name="T31" fmla="*/ 2147483646 h 383"/>
              <a:gd name="T32" fmla="*/ 2147483646 w 207"/>
              <a:gd name="T33" fmla="*/ 2147483646 h 383"/>
              <a:gd name="T34" fmla="*/ 2147483646 w 207"/>
              <a:gd name="T35" fmla="*/ 2147483646 h 383"/>
              <a:gd name="T36" fmla="*/ 2147483646 w 207"/>
              <a:gd name="T37" fmla="*/ 2147483646 h 383"/>
              <a:gd name="T38" fmla="*/ 2147483646 w 207"/>
              <a:gd name="T39" fmla="*/ 2147483646 h 383"/>
              <a:gd name="T40" fmla="*/ 2147483646 w 207"/>
              <a:gd name="T41" fmla="*/ 2147483646 h 383"/>
              <a:gd name="T42" fmla="*/ 2147483646 w 207"/>
              <a:gd name="T43" fmla="*/ 2147483646 h 383"/>
              <a:gd name="T44" fmla="*/ 2147483646 w 207"/>
              <a:gd name="T45" fmla="*/ 2147483646 h 383"/>
              <a:gd name="T46" fmla="*/ 2147483646 w 207"/>
              <a:gd name="T47" fmla="*/ 2147483646 h 383"/>
              <a:gd name="T48" fmla="*/ 2147483646 w 207"/>
              <a:gd name="T49" fmla="*/ 2147483646 h 383"/>
              <a:gd name="T50" fmla="*/ 2147483646 w 207"/>
              <a:gd name="T51" fmla="*/ 2147483646 h 383"/>
              <a:gd name="T52" fmla="*/ 2147483646 w 207"/>
              <a:gd name="T53" fmla="*/ 2147483646 h 383"/>
              <a:gd name="T54" fmla="*/ 2147483646 w 207"/>
              <a:gd name="T55" fmla="*/ 2147483646 h 383"/>
              <a:gd name="T56" fmla="*/ 2147483646 w 207"/>
              <a:gd name="T57" fmla="*/ 2147483646 h 383"/>
              <a:gd name="T58" fmla="*/ 0 w 207"/>
              <a:gd name="T59" fmla="*/ 2147483646 h 383"/>
              <a:gd name="T60" fmla="*/ 0 w 207"/>
              <a:gd name="T61" fmla="*/ 2147483646 h 383"/>
              <a:gd name="T62" fmla="*/ 2147483646 w 207"/>
              <a:gd name="T63" fmla="*/ 2147483646 h 383"/>
              <a:gd name="T64" fmla="*/ 2147483646 w 207"/>
              <a:gd name="T65" fmla="*/ 2147483646 h 383"/>
              <a:gd name="T66" fmla="*/ 2147483646 w 207"/>
              <a:gd name="T67" fmla="*/ 2147483646 h 3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7" h="383">
                <a:moveTo>
                  <a:pt x="206" y="2"/>
                </a:moveTo>
                <a:lnTo>
                  <a:pt x="206" y="2"/>
                </a:lnTo>
                <a:lnTo>
                  <a:pt x="192" y="0"/>
                </a:lnTo>
                <a:lnTo>
                  <a:pt x="179" y="0"/>
                </a:lnTo>
                <a:lnTo>
                  <a:pt x="165" y="3"/>
                </a:lnTo>
                <a:lnTo>
                  <a:pt x="153" y="7"/>
                </a:lnTo>
                <a:lnTo>
                  <a:pt x="142" y="12"/>
                </a:lnTo>
                <a:lnTo>
                  <a:pt x="131" y="19"/>
                </a:lnTo>
                <a:lnTo>
                  <a:pt x="121" y="27"/>
                </a:lnTo>
                <a:lnTo>
                  <a:pt x="111" y="36"/>
                </a:lnTo>
                <a:lnTo>
                  <a:pt x="103" y="46"/>
                </a:lnTo>
                <a:lnTo>
                  <a:pt x="95" y="56"/>
                </a:lnTo>
                <a:lnTo>
                  <a:pt x="88" y="68"/>
                </a:lnTo>
                <a:lnTo>
                  <a:pt x="82" y="80"/>
                </a:lnTo>
                <a:lnTo>
                  <a:pt x="76" y="92"/>
                </a:lnTo>
                <a:lnTo>
                  <a:pt x="71" y="104"/>
                </a:lnTo>
                <a:lnTo>
                  <a:pt x="67" y="116"/>
                </a:lnTo>
                <a:lnTo>
                  <a:pt x="64" y="128"/>
                </a:lnTo>
                <a:lnTo>
                  <a:pt x="58" y="149"/>
                </a:lnTo>
                <a:lnTo>
                  <a:pt x="52" y="168"/>
                </a:lnTo>
                <a:lnTo>
                  <a:pt x="45" y="185"/>
                </a:lnTo>
                <a:lnTo>
                  <a:pt x="38" y="203"/>
                </a:lnTo>
                <a:lnTo>
                  <a:pt x="32" y="219"/>
                </a:lnTo>
                <a:lnTo>
                  <a:pt x="25" y="234"/>
                </a:lnTo>
                <a:lnTo>
                  <a:pt x="19" y="248"/>
                </a:lnTo>
                <a:lnTo>
                  <a:pt x="13" y="263"/>
                </a:lnTo>
                <a:lnTo>
                  <a:pt x="8" y="277"/>
                </a:lnTo>
                <a:lnTo>
                  <a:pt x="4" y="291"/>
                </a:lnTo>
                <a:lnTo>
                  <a:pt x="1" y="305"/>
                </a:lnTo>
                <a:lnTo>
                  <a:pt x="0" y="319"/>
                </a:lnTo>
                <a:lnTo>
                  <a:pt x="0" y="334"/>
                </a:lnTo>
                <a:lnTo>
                  <a:pt x="2" y="349"/>
                </a:lnTo>
                <a:lnTo>
                  <a:pt x="5" y="365"/>
                </a:lnTo>
                <a:lnTo>
                  <a:pt x="11" y="38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8" name="Freeform 253">
            <a:extLst>
              <a:ext uri="{FF2B5EF4-FFF2-40B4-BE49-F238E27FC236}">
                <a16:creationId xmlns:a16="http://schemas.microsoft.com/office/drawing/2014/main" id="{D0DC7F0E-12C4-6C9F-97FA-2B55EAA472B1}"/>
              </a:ext>
            </a:extLst>
          </p:cNvPr>
          <p:cNvSpPr>
            <a:spLocks/>
          </p:cNvSpPr>
          <p:nvPr/>
        </p:nvSpPr>
        <p:spPr bwMode="auto">
          <a:xfrm>
            <a:off x="6254750" y="1673225"/>
            <a:ext cx="169863" cy="274638"/>
          </a:xfrm>
          <a:custGeom>
            <a:avLst/>
            <a:gdLst>
              <a:gd name="T0" fmla="*/ 2147483646 w 107"/>
              <a:gd name="T1" fmla="*/ 0 h 173"/>
              <a:gd name="T2" fmla="*/ 2147483646 w 107"/>
              <a:gd name="T3" fmla="*/ 0 h 173"/>
              <a:gd name="T4" fmla="*/ 2147483646 w 107"/>
              <a:gd name="T5" fmla="*/ 2147483646 h 173"/>
              <a:gd name="T6" fmla="*/ 2147483646 w 107"/>
              <a:gd name="T7" fmla="*/ 2147483646 h 173"/>
              <a:gd name="T8" fmla="*/ 2147483646 w 107"/>
              <a:gd name="T9" fmla="*/ 2147483646 h 173"/>
              <a:gd name="T10" fmla="*/ 2147483646 w 107"/>
              <a:gd name="T11" fmla="*/ 2147483646 h 173"/>
              <a:gd name="T12" fmla="*/ 2147483646 w 107"/>
              <a:gd name="T13" fmla="*/ 2147483646 h 173"/>
              <a:gd name="T14" fmla="*/ 2147483646 w 107"/>
              <a:gd name="T15" fmla="*/ 2147483646 h 173"/>
              <a:gd name="T16" fmla="*/ 2147483646 w 107"/>
              <a:gd name="T17" fmla="*/ 2147483646 h 173"/>
              <a:gd name="T18" fmla="*/ 2147483646 w 107"/>
              <a:gd name="T19" fmla="*/ 2147483646 h 173"/>
              <a:gd name="T20" fmla="*/ 2147483646 w 107"/>
              <a:gd name="T21" fmla="*/ 2147483646 h 173"/>
              <a:gd name="T22" fmla="*/ 2147483646 w 107"/>
              <a:gd name="T23" fmla="*/ 2147483646 h 173"/>
              <a:gd name="T24" fmla="*/ 2147483646 w 107"/>
              <a:gd name="T25" fmla="*/ 2147483646 h 173"/>
              <a:gd name="T26" fmla="*/ 2147483646 w 107"/>
              <a:gd name="T27" fmla="*/ 2147483646 h 173"/>
              <a:gd name="T28" fmla="*/ 2147483646 w 107"/>
              <a:gd name="T29" fmla="*/ 2147483646 h 173"/>
              <a:gd name="T30" fmla="*/ 2147483646 w 107"/>
              <a:gd name="T31" fmla="*/ 2147483646 h 173"/>
              <a:gd name="T32" fmla="*/ 2147483646 w 107"/>
              <a:gd name="T33" fmla="*/ 2147483646 h 173"/>
              <a:gd name="T34" fmla="*/ 0 w 107"/>
              <a:gd name="T35" fmla="*/ 2147483646 h 1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73">
                <a:moveTo>
                  <a:pt x="106" y="0"/>
                </a:moveTo>
                <a:lnTo>
                  <a:pt x="106" y="0"/>
                </a:lnTo>
                <a:lnTo>
                  <a:pt x="97" y="7"/>
                </a:lnTo>
                <a:lnTo>
                  <a:pt x="88" y="14"/>
                </a:lnTo>
                <a:lnTo>
                  <a:pt x="79" y="23"/>
                </a:lnTo>
                <a:lnTo>
                  <a:pt x="71" y="31"/>
                </a:lnTo>
                <a:lnTo>
                  <a:pt x="63" y="41"/>
                </a:lnTo>
                <a:lnTo>
                  <a:pt x="55" y="51"/>
                </a:lnTo>
                <a:lnTo>
                  <a:pt x="47" y="62"/>
                </a:lnTo>
                <a:lnTo>
                  <a:pt x="40" y="73"/>
                </a:lnTo>
                <a:lnTo>
                  <a:pt x="34" y="84"/>
                </a:lnTo>
                <a:lnTo>
                  <a:pt x="27" y="96"/>
                </a:lnTo>
                <a:lnTo>
                  <a:pt x="21" y="109"/>
                </a:lnTo>
                <a:lnTo>
                  <a:pt x="15" y="121"/>
                </a:lnTo>
                <a:lnTo>
                  <a:pt x="10" y="134"/>
                </a:lnTo>
                <a:lnTo>
                  <a:pt x="6" y="146"/>
                </a:lnTo>
                <a:lnTo>
                  <a:pt x="2" y="159"/>
                </a:lnTo>
                <a:lnTo>
                  <a:pt x="0" y="17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19" name="Freeform 254">
            <a:extLst>
              <a:ext uri="{FF2B5EF4-FFF2-40B4-BE49-F238E27FC236}">
                <a16:creationId xmlns:a16="http://schemas.microsoft.com/office/drawing/2014/main" id="{52BA877F-E50A-812C-629E-4412EEA58D1B}"/>
              </a:ext>
            </a:extLst>
          </p:cNvPr>
          <p:cNvSpPr>
            <a:spLocks/>
          </p:cNvSpPr>
          <p:nvPr/>
        </p:nvSpPr>
        <p:spPr bwMode="auto">
          <a:xfrm>
            <a:off x="6580188" y="1717675"/>
            <a:ext cx="144462" cy="114300"/>
          </a:xfrm>
          <a:custGeom>
            <a:avLst/>
            <a:gdLst>
              <a:gd name="T0" fmla="*/ 0 w 91"/>
              <a:gd name="T1" fmla="*/ 0 h 72"/>
              <a:gd name="T2" fmla="*/ 0 w 91"/>
              <a:gd name="T3" fmla="*/ 0 h 72"/>
              <a:gd name="T4" fmla="*/ 2147483646 w 91"/>
              <a:gd name="T5" fmla="*/ 2147483646 h 72"/>
              <a:gd name="T6" fmla="*/ 2147483646 w 91"/>
              <a:gd name="T7" fmla="*/ 2147483646 h 72"/>
              <a:gd name="T8" fmla="*/ 2147483646 w 91"/>
              <a:gd name="T9" fmla="*/ 2147483646 h 72"/>
              <a:gd name="T10" fmla="*/ 2147483646 w 91"/>
              <a:gd name="T11" fmla="*/ 2147483646 h 72"/>
              <a:gd name="T12" fmla="*/ 2147483646 w 91"/>
              <a:gd name="T13" fmla="*/ 2147483646 h 72"/>
              <a:gd name="T14" fmla="*/ 2147483646 w 91"/>
              <a:gd name="T15" fmla="*/ 2147483646 h 72"/>
              <a:gd name="T16" fmla="*/ 2147483646 w 91"/>
              <a:gd name="T17" fmla="*/ 2147483646 h 72"/>
              <a:gd name="T18" fmla="*/ 2147483646 w 91"/>
              <a:gd name="T19" fmla="*/ 2147483646 h 72"/>
              <a:gd name="T20" fmla="*/ 2147483646 w 91"/>
              <a:gd name="T21" fmla="*/ 2147483646 h 72"/>
              <a:gd name="T22" fmla="*/ 2147483646 w 91"/>
              <a:gd name="T23" fmla="*/ 2147483646 h 72"/>
              <a:gd name="T24" fmla="*/ 2147483646 w 91"/>
              <a:gd name="T25" fmla="*/ 2147483646 h 72"/>
              <a:gd name="T26" fmla="*/ 2147483646 w 91"/>
              <a:gd name="T27" fmla="*/ 2147483646 h 72"/>
              <a:gd name="T28" fmla="*/ 2147483646 w 91"/>
              <a:gd name="T29" fmla="*/ 2147483646 h 72"/>
              <a:gd name="T30" fmla="*/ 2147483646 w 91"/>
              <a:gd name="T31" fmla="*/ 2147483646 h 72"/>
              <a:gd name="T32" fmla="*/ 2147483646 w 91"/>
              <a:gd name="T33" fmla="*/ 2147483646 h 72"/>
              <a:gd name="T34" fmla="*/ 2147483646 w 91"/>
              <a:gd name="T35" fmla="*/ 2147483646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72">
                <a:moveTo>
                  <a:pt x="0" y="0"/>
                </a:moveTo>
                <a:lnTo>
                  <a:pt x="0" y="0"/>
                </a:lnTo>
                <a:lnTo>
                  <a:pt x="6" y="7"/>
                </a:lnTo>
                <a:lnTo>
                  <a:pt x="12" y="13"/>
                </a:lnTo>
                <a:lnTo>
                  <a:pt x="17" y="18"/>
                </a:lnTo>
                <a:lnTo>
                  <a:pt x="23" y="23"/>
                </a:lnTo>
                <a:lnTo>
                  <a:pt x="28" y="28"/>
                </a:lnTo>
                <a:lnTo>
                  <a:pt x="33" y="33"/>
                </a:lnTo>
                <a:lnTo>
                  <a:pt x="38" y="37"/>
                </a:lnTo>
                <a:lnTo>
                  <a:pt x="43" y="41"/>
                </a:lnTo>
                <a:lnTo>
                  <a:pt x="48" y="45"/>
                </a:lnTo>
                <a:lnTo>
                  <a:pt x="54" y="48"/>
                </a:lnTo>
                <a:lnTo>
                  <a:pt x="59" y="52"/>
                </a:lnTo>
                <a:lnTo>
                  <a:pt x="65" y="56"/>
                </a:lnTo>
                <a:lnTo>
                  <a:pt x="71" y="59"/>
                </a:lnTo>
                <a:lnTo>
                  <a:pt x="77" y="63"/>
                </a:lnTo>
                <a:lnTo>
                  <a:pt x="84" y="67"/>
                </a:lnTo>
                <a:lnTo>
                  <a:pt x="90" y="7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0" name="Freeform 255">
            <a:extLst>
              <a:ext uri="{FF2B5EF4-FFF2-40B4-BE49-F238E27FC236}">
                <a16:creationId xmlns:a16="http://schemas.microsoft.com/office/drawing/2014/main" id="{AE5B5D54-A9A6-96ED-0454-621641B89242}"/>
              </a:ext>
            </a:extLst>
          </p:cNvPr>
          <p:cNvSpPr>
            <a:spLocks/>
          </p:cNvSpPr>
          <p:nvPr/>
        </p:nvSpPr>
        <p:spPr bwMode="auto">
          <a:xfrm>
            <a:off x="6811963" y="1793875"/>
            <a:ext cx="101600" cy="523875"/>
          </a:xfrm>
          <a:custGeom>
            <a:avLst/>
            <a:gdLst>
              <a:gd name="T0" fmla="*/ 0 w 64"/>
              <a:gd name="T1" fmla="*/ 0 h 330"/>
              <a:gd name="T2" fmla="*/ 0 w 64"/>
              <a:gd name="T3" fmla="*/ 0 h 330"/>
              <a:gd name="T4" fmla="*/ 2147483646 w 64"/>
              <a:gd name="T5" fmla="*/ 2147483646 h 330"/>
              <a:gd name="T6" fmla="*/ 2147483646 w 64"/>
              <a:gd name="T7" fmla="*/ 2147483646 h 330"/>
              <a:gd name="T8" fmla="*/ 2147483646 w 64"/>
              <a:gd name="T9" fmla="*/ 2147483646 h 330"/>
              <a:gd name="T10" fmla="*/ 2147483646 w 64"/>
              <a:gd name="T11" fmla="*/ 2147483646 h 330"/>
              <a:gd name="T12" fmla="*/ 2147483646 w 64"/>
              <a:gd name="T13" fmla="*/ 2147483646 h 330"/>
              <a:gd name="T14" fmla="*/ 2147483646 w 64"/>
              <a:gd name="T15" fmla="*/ 2147483646 h 330"/>
              <a:gd name="T16" fmla="*/ 2147483646 w 64"/>
              <a:gd name="T17" fmla="*/ 2147483646 h 330"/>
              <a:gd name="T18" fmla="*/ 2147483646 w 64"/>
              <a:gd name="T19" fmla="*/ 2147483646 h 330"/>
              <a:gd name="T20" fmla="*/ 2147483646 w 64"/>
              <a:gd name="T21" fmla="*/ 2147483646 h 330"/>
              <a:gd name="T22" fmla="*/ 2147483646 w 64"/>
              <a:gd name="T23" fmla="*/ 2147483646 h 330"/>
              <a:gd name="T24" fmla="*/ 2147483646 w 64"/>
              <a:gd name="T25" fmla="*/ 2147483646 h 330"/>
              <a:gd name="T26" fmla="*/ 2147483646 w 64"/>
              <a:gd name="T27" fmla="*/ 2147483646 h 330"/>
              <a:gd name="T28" fmla="*/ 2147483646 w 64"/>
              <a:gd name="T29" fmla="*/ 2147483646 h 330"/>
              <a:gd name="T30" fmla="*/ 2147483646 w 64"/>
              <a:gd name="T31" fmla="*/ 2147483646 h 330"/>
              <a:gd name="T32" fmla="*/ 2147483646 w 64"/>
              <a:gd name="T33" fmla="*/ 2147483646 h 330"/>
              <a:gd name="T34" fmla="*/ 2147483646 w 64"/>
              <a:gd name="T35" fmla="*/ 2147483646 h 330"/>
              <a:gd name="T36" fmla="*/ 2147483646 w 64"/>
              <a:gd name="T37" fmla="*/ 2147483646 h 330"/>
              <a:gd name="T38" fmla="*/ 2147483646 w 64"/>
              <a:gd name="T39" fmla="*/ 2147483646 h 330"/>
              <a:gd name="T40" fmla="*/ 2147483646 w 64"/>
              <a:gd name="T41" fmla="*/ 2147483646 h 330"/>
              <a:gd name="T42" fmla="*/ 2147483646 w 64"/>
              <a:gd name="T43" fmla="*/ 2147483646 h 330"/>
              <a:gd name="T44" fmla="*/ 2147483646 w 64"/>
              <a:gd name="T45" fmla="*/ 2147483646 h 330"/>
              <a:gd name="T46" fmla="*/ 2147483646 w 64"/>
              <a:gd name="T47" fmla="*/ 2147483646 h 330"/>
              <a:gd name="T48" fmla="*/ 2147483646 w 64"/>
              <a:gd name="T49" fmla="*/ 2147483646 h 330"/>
              <a:gd name="T50" fmla="*/ 2147483646 w 64"/>
              <a:gd name="T51" fmla="*/ 2147483646 h 330"/>
              <a:gd name="T52" fmla="*/ 2147483646 w 64"/>
              <a:gd name="T53" fmla="*/ 2147483646 h 330"/>
              <a:gd name="T54" fmla="*/ 2147483646 w 64"/>
              <a:gd name="T55" fmla="*/ 2147483646 h 330"/>
              <a:gd name="T56" fmla="*/ 2147483646 w 64"/>
              <a:gd name="T57" fmla="*/ 2147483646 h 330"/>
              <a:gd name="T58" fmla="*/ 2147483646 w 64"/>
              <a:gd name="T59" fmla="*/ 2147483646 h 330"/>
              <a:gd name="T60" fmla="*/ 2147483646 w 64"/>
              <a:gd name="T61" fmla="*/ 2147483646 h 330"/>
              <a:gd name="T62" fmla="*/ 2147483646 w 64"/>
              <a:gd name="T63" fmla="*/ 2147483646 h 330"/>
              <a:gd name="T64" fmla="*/ 2147483646 w 64"/>
              <a:gd name="T65" fmla="*/ 2147483646 h 330"/>
              <a:gd name="T66" fmla="*/ 2147483646 w 64"/>
              <a:gd name="T67" fmla="*/ 2147483646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330">
                <a:moveTo>
                  <a:pt x="0" y="0"/>
                </a:moveTo>
                <a:lnTo>
                  <a:pt x="0" y="0"/>
                </a:lnTo>
                <a:lnTo>
                  <a:pt x="12" y="9"/>
                </a:lnTo>
                <a:lnTo>
                  <a:pt x="22" y="21"/>
                </a:lnTo>
                <a:lnTo>
                  <a:pt x="31" y="34"/>
                </a:lnTo>
                <a:lnTo>
                  <a:pt x="39" y="48"/>
                </a:lnTo>
                <a:lnTo>
                  <a:pt x="46" y="64"/>
                </a:lnTo>
                <a:lnTo>
                  <a:pt x="51" y="80"/>
                </a:lnTo>
                <a:lnTo>
                  <a:pt x="55" y="97"/>
                </a:lnTo>
                <a:lnTo>
                  <a:pt x="59" y="114"/>
                </a:lnTo>
                <a:lnTo>
                  <a:pt x="61" y="133"/>
                </a:lnTo>
                <a:lnTo>
                  <a:pt x="63" y="150"/>
                </a:lnTo>
                <a:lnTo>
                  <a:pt x="63" y="168"/>
                </a:lnTo>
                <a:lnTo>
                  <a:pt x="63" y="185"/>
                </a:lnTo>
                <a:lnTo>
                  <a:pt x="63" y="202"/>
                </a:lnTo>
                <a:lnTo>
                  <a:pt x="63" y="219"/>
                </a:lnTo>
                <a:lnTo>
                  <a:pt x="61" y="234"/>
                </a:lnTo>
                <a:lnTo>
                  <a:pt x="60" y="248"/>
                </a:lnTo>
                <a:lnTo>
                  <a:pt x="59" y="256"/>
                </a:lnTo>
                <a:lnTo>
                  <a:pt x="58" y="263"/>
                </a:lnTo>
                <a:lnTo>
                  <a:pt x="56" y="269"/>
                </a:lnTo>
                <a:lnTo>
                  <a:pt x="55" y="273"/>
                </a:lnTo>
                <a:lnTo>
                  <a:pt x="53" y="277"/>
                </a:lnTo>
                <a:lnTo>
                  <a:pt x="51" y="280"/>
                </a:lnTo>
                <a:lnTo>
                  <a:pt x="49" y="284"/>
                </a:lnTo>
                <a:lnTo>
                  <a:pt x="48" y="286"/>
                </a:lnTo>
                <a:lnTo>
                  <a:pt x="46" y="289"/>
                </a:lnTo>
                <a:lnTo>
                  <a:pt x="45" y="292"/>
                </a:lnTo>
                <a:lnTo>
                  <a:pt x="43" y="296"/>
                </a:lnTo>
                <a:lnTo>
                  <a:pt x="42" y="301"/>
                </a:lnTo>
                <a:lnTo>
                  <a:pt x="41" y="306"/>
                </a:lnTo>
                <a:lnTo>
                  <a:pt x="39" y="312"/>
                </a:lnTo>
                <a:lnTo>
                  <a:pt x="38" y="320"/>
                </a:lnTo>
                <a:lnTo>
                  <a:pt x="37" y="3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1" name="Freeform 256">
            <a:extLst>
              <a:ext uri="{FF2B5EF4-FFF2-40B4-BE49-F238E27FC236}">
                <a16:creationId xmlns:a16="http://schemas.microsoft.com/office/drawing/2014/main" id="{ADB2965D-02C9-87E8-2194-89721B5EA175}"/>
              </a:ext>
            </a:extLst>
          </p:cNvPr>
          <p:cNvSpPr>
            <a:spLocks/>
          </p:cNvSpPr>
          <p:nvPr/>
        </p:nvSpPr>
        <p:spPr bwMode="auto">
          <a:xfrm>
            <a:off x="6970713" y="2168525"/>
            <a:ext cx="26987" cy="149225"/>
          </a:xfrm>
          <a:custGeom>
            <a:avLst/>
            <a:gdLst>
              <a:gd name="T0" fmla="*/ 2147483646 w 17"/>
              <a:gd name="T1" fmla="*/ 0 h 94"/>
              <a:gd name="T2" fmla="*/ 2147483646 w 17"/>
              <a:gd name="T3" fmla="*/ 0 h 94"/>
              <a:gd name="T4" fmla="*/ 2147483646 w 17"/>
              <a:gd name="T5" fmla="*/ 2147483646 h 94"/>
              <a:gd name="T6" fmla="*/ 2147483646 w 17"/>
              <a:gd name="T7" fmla="*/ 2147483646 h 94"/>
              <a:gd name="T8" fmla="*/ 2147483646 w 17"/>
              <a:gd name="T9" fmla="*/ 2147483646 h 94"/>
              <a:gd name="T10" fmla="*/ 2147483646 w 17"/>
              <a:gd name="T11" fmla="*/ 2147483646 h 94"/>
              <a:gd name="T12" fmla="*/ 2147483646 w 17"/>
              <a:gd name="T13" fmla="*/ 2147483646 h 94"/>
              <a:gd name="T14" fmla="*/ 0 w 17"/>
              <a:gd name="T15" fmla="*/ 2147483646 h 94"/>
              <a:gd name="T16" fmla="*/ 2147483646 w 17"/>
              <a:gd name="T17" fmla="*/ 2147483646 h 94"/>
              <a:gd name="T18" fmla="*/ 2147483646 w 17"/>
              <a:gd name="T19" fmla="*/ 2147483646 h 94"/>
              <a:gd name="T20" fmla="*/ 2147483646 w 17"/>
              <a:gd name="T21" fmla="*/ 2147483646 h 94"/>
              <a:gd name="T22" fmla="*/ 2147483646 w 17"/>
              <a:gd name="T23" fmla="*/ 2147483646 h 94"/>
              <a:gd name="T24" fmla="*/ 2147483646 w 17"/>
              <a:gd name="T25" fmla="*/ 2147483646 h 94"/>
              <a:gd name="T26" fmla="*/ 2147483646 w 17"/>
              <a:gd name="T27" fmla="*/ 2147483646 h 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94">
                <a:moveTo>
                  <a:pt x="16" y="0"/>
                </a:moveTo>
                <a:lnTo>
                  <a:pt x="16" y="0"/>
                </a:lnTo>
                <a:lnTo>
                  <a:pt x="11" y="16"/>
                </a:lnTo>
                <a:lnTo>
                  <a:pt x="8" y="28"/>
                </a:lnTo>
                <a:lnTo>
                  <a:pt x="4" y="37"/>
                </a:lnTo>
                <a:lnTo>
                  <a:pt x="3" y="43"/>
                </a:lnTo>
                <a:lnTo>
                  <a:pt x="1" y="46"/>
                </a:lnTo>
                <a:lnTo>
                  <a:pt x="0" y="48"/>
                </a:lnTo>
                <a:lnTo>
                  <a:pt x="1" y="49"/>
                </a:lnTo>
                <a:lnTo>
                  <a:pt x="1" y="53"/>
                </a:lnTo>
                <a:lnTo>
                  <a:pt x="3" y="58"/>
                </a:lnTo>
                <a:lnTo>
                  <a:pt x="4" y="66"/>
                </a:lnTo>
                <a:lnTo>
                  <a:pt x="8" y="78"/>
                </a:lnTo>
                <a:lnTo>
                  <a:pt x="9" y="9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2" name="Freeform 257">
            <a:extLst>
              <a:ext uri="{FF2B5EF4-FFF2-40B4-BE49-F238E27FC236}">
                <a16:creationId xmlns:a16="http://schemas.microsoft.com/office/drawing/2014/main" id="{6CBE2F4D-0844-F69C-F26E-30D866EF5D98}"/>
              </a:ext>
            </a:extLst>
          </p:cNvPr>
          <p:cNvSpPr>
            <a:spLocks/>
          </p:cNvSpPr>
          <p:nvPr/>
        </p:nvSpPr>
        <p:spPr bwMode="auto">
          <a:xfrm>
            <a:off x="6502400" y="1598613"/>
            <a:ext cx="57150" cy="53975"/>
          </a:xfrm>
          <a:custGeom>
            <a:avLst/>
            <a:gdLst>
              <a:gd name="T0" fmla="*/ 2147483646 w 36"/>
              <a:gd name="T1" fmla="*/ 0 h 34"/>
              <a:gd name="T2" fmla="*/ 2147483646 w 36"/>
              <a:gd name="T3" fmla="*/ 0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0 w 36"/>
              <a:gd name="T17" fmla="*/ 2147483646 h 34"/>
              <a:gd name="T18" fmla="*/ 2147483646 w 36"/>
              <a:gd name="T19" fmla="*/ 2147483646 h 34"/>
              <a:gd name="T20" fmla="*/ 2147483646 w 36"/>
              <a:gd name="T21" fmla="*/ 2147483646 h 34"/>
              <a:gd name="T22" fmla="*/ 2147483646 w 36"/>
              <a:gd name="T23" fmla="*/ 2147483646 h 34"/>
              <a:gd name="T24" fmla="*/ 2147483646 w 36"/>
              <a:gd name="T25" fmla="*/ 2147483646 h 34"/>
              <a:gd name="T26" fmla="*/ 2147483646 w 36"/>
              <a:gd name="T27" fmla="*/ 2147483646 h 34"/>
              <a:gd name="T28" fmla="*/ 2147483646 w 36"/>
              <a:gd name="T29" fmla="*/ 2147483646 h 34"/>
              <a:gd name="T30" fmla="*/ 2147483646 w 36"/>
              <a:gd name="T31" fmla="*/ 2147483646 h 34"/>
              <a:gd name="T32" fmla="*/ 2147483646 w 36"/>
              <a:gd name="T33" fmla="*/ 2147483646 h 34"/>
              <a:gd name="T34" fmla="*/ 2147483646 w 36"/>
              <a:gd name="T35" fmla="*/ 2147483646 h 34"/>
              <a:gd name="T36" fmla="*/ 2147483646 w 36"/>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34">
                <a:moveTo>
                  <a:pt x="35" y="0"/>
                </a:moveTo>
                <a:lnTo>
                  <a:pt x="27" y="0"/>
                </a:lnTo>
                <a:lnTo>
                  <a:pt x="21" y="2"/>
                </a:lnTo>
                <a:lnTo>
                  <a:pt x="15" y="5"/>
                </a:lnTo>
                <a:lnTo>
                  <a:pt x="10" y="9"/>
                </a:lnTo>
                <a:lnTo>
                  <a:pt x="6" y="14"/>
                </a:lnTo>
                <a:lnTo>
                  <a:pt x="3" y="20"/>
                </a:lnTo>
                <a:lnTo>
                  <a:pt x="1" y="26"/>
                </a:lnTo>
                <a:lnTo>
                  <a:pt x="0" y="32"/>
                </a:lnTo>
                <a:lnTo>
                  <a:pt x="4" y="33"/>
                </a:lnTo>
                <a:lnTo>
                  <a:pt x="5" y="27"/>
                </a:lnTo>
                <a:lnTo>
                  <a:pt x="7" y="22"/>
                </a:lnTo>
                <a:lnTo>
                  <a:pt x="9" y="16"/>
                </a:lnTo>
                <a:lnTo>
                  <a:pt x="13" y="12"/>
                </a:lnTo>
                <a:lnTo>
                  <a:pt x="17" y="8"/>
                </a:lnTo>
                <a:lnTo>
                  <a:pt x="22" y="6"/>
                </a:lnTo>
                <a:lnTo>
                  <a:pt x="28" y="4"/>
                </a:lnTo>
                <a:lnTo>
                  <a:pt x="35" y="4"/>
                </a:lnTo>
                <a:lnTo>
                  <a:pt x="3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3" name="Freeform 258">
            <a:extLst>
              <a:ext uri="{FF2B5EF4-FFF2-40B4-BE49-F238E27FC236}">
                <a16:creationId xmlns:a16="http://schemas.microsoft.com/office/drawing/2014/main" id="{7A600A70-B98A-A542-3D0A-B4F402F30A4E}"/>
              </a:ext>
            </a:extLst>
          </p:cNvPr>
          <p:cNvSpPr>
            <a:spLocks/>
          </p:cNvSpPr>
          <p:nvPr/>
        </p:nvSpPr>
        <p:spPr bwMode="auto">
          <a:xfrm>
            <a:off x="6418263" y="1746250"/>
            <a:ext cx="114300" cy="141288"/>
          </a:xfrm>
          <a:custGeom>
            <a:avLst/>
            <a:gdLst>
              <a:gd name="T0" fmla="*/ 2147483646 w 72"/>
              <a:gd name="T1" fmla="*/ 0 h 89"/>
              <a:gd name="T2" fmla="*/ 2147483646 w 72"/>
              <a:gd name="T3" fmla="*/ 0 h 89"/>
              <a:gd name="T4" fmla="*/ 2147483646 w 72"/>
              <a:gd name="T5" fmla="*/ 2147483646 h 89"/>
              <a:gd name="T6" fmla="*/ 2147483646 w 72"/>
              <a:gd name="T7" fmla="*/ 2147483646 h 89"/>
              <a:gd name="T8" fmla="*/ 2147483646 w 72"/>
              <a:gd name="T9" fmla="*/ 2147483646 h 89"/>
              <a:gd name="T10" fmla="*/ 2147483646 w 72"/>
              <a:gd name="T11" fmla="*/ 2147483646 h 89"/>
              <a:gd name="T12" fmla="*/ 2147483646 w 72"/>
              <a:gd name="T13" fmla="*/ 2147483646 h 89"/>
              <a:gd name="T14" fmla="*/ 2147483646 w 72"/>
              <a:gd name="T15" fmla="*/ 2147483646 h 89"/>
              <a:gd name="T16" fmla="*/ 2147483646 w 72"/>
              <a:gd name="T17" fmla="*/ 2147483646 h 89"/>
              <a:gd name="T18" fmla="*/ 2147483646 w 72"/>
              <a:gd name="T19" fmla="*/ 2147483646 h 89"/>
              <a:gd name="T20" fmla="*/ 2147483646 w 72"/>
              <a:gd name="T21" fmla="*/ 2147483646 h 89"/>
              <a:gd name="T22" fmla="*/ 2147483646 w 72"/>
              <a:gd name="T23" fmla="*/ 2147483646 h 89"/>
              <a:gd name="T24" fmla="*/ 2147483646 w 72"/>
              <a:gd name="T25" fmla="*/ 2147483646 h 89"/>
              <a:gd name="T26" fmla="*/ 2147483646 w 72"/>
              <a:gd name="T27" fmla="*/ 2147483646 h 89"/>
              <a:gd name="T28" fmla="*/ 2147483646 w 72"/>
              <a:gd name="T29" fmla="*/ 2147483646 h 89"/>
              <a:gd name="T30" fmla="*/ 2147483646 w 72"/>
              <a:gd name="T31" fmla="*/ 2147483646 h 89"/>
              <a:gd name="T32" fmla="*/ 2147483646 w 72"/>
              <a:gd name="T33" fmla="*/ 2147483646 h 89"/>
              <a:gd name="T34" fmla="*/ 0 w 72"/>
              <a:gd name="T35" fmla="*/ 2147483646 h 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89">
                <a:moveTo>
                  <a:pt x="71" y="0"/>
                </a:moveTo>
                <a:lnTo>
                  <a:pt x="71" y="0"/>
                </a:lnTo>
                <a:lnTo>
                  <a:pt x="67" y="6"/>
                </a:lnTo>
                <a:lnTo>
                  <a:pt x="63" y="12"/>
                </a:lnTo>
                <a:lnTo>
                  <a:pt x="59" y="18"/>
                </a:lnTo>
                <a:lnTo>
                  <a:pt x="54" y="24"/>
                </a:lnTo>
                <a:lnTo>
                  <a:pt x="50" y="29"/>
                </a:lnTo>
                <a:lnTo>
                  <a:pt x="46" y="34"/>
                </a:lnTo>
                <a:lnTo>
                  <a:pt x="41" y="40"/>
                </a:lnTo>
                <a:lnTo>
                  <a:pt x="37" y="45"/>
                </a:lnTo>
                <a:lnTo>
                  <a:pt x="32" y="50"/>
                </a:lnTo>
                <a:lnTo>
                  <a:pt x="27" y="56"/>
                </a:lnTo>
                <a:lnTo>
                  <a:pt x="23" y="61"/>
                </a:lnTo>
                <a:lnTo>
                  <a:pt x="18" y="66"/>
                </a:lnTo>
                <a:lnTo>
                  <a:pt x="13" y="71"/>
                </a:lnTo>
                <a:lnTo>
                  <a:pt x="9" y="77"/>
                </a:lnTo>
                <a:lnTo>
                  <a:pt x="4" y="83"/>
                </a:lnTo>
                <a:lnTo>
                  <a:pt x="0" y="8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4" name="Freeform 259">
            <a:extLst>
              <a:ext uri="{FF2B5EF4-FFF2-40B4-BE49-F238E27FC236}">
                <a16:creationId xmlns:a16="http://schemas.microsoft.com/office/drawing/2014/main" id="{7882C3FE-BA37-59C6-D028-55A4B1EDD8E8}"/>
              </a:ext>
            </a:extLst>
          </p:cNvPr>
          <p:cNvSpPr>
            <a:spLocks/>
          </p:cNvSpPr>
          <p:nvPr/>
        </p:nvSpPr>
        <p:spPr bwMode="auto">
          <a:xfrm>
            <a:off x="6330950" y="2103438"/>
            <a:ext cx="47625" cy="266700"/>
          </a:xfrm>
          <a:custGeom>
            <a:avLst/>
            <a:gdLst>
              <a:gd name="T0" fmla="*/ 2147483646 w 30"/>
              <a:gd name="T1" fmla="*/ 0 h 168"/>
              <a:gd name="T2" fmla="*/ 2147483646 w 30"/>
              <a:gd name="T3" fmla="*/ 0 h 168"/>
              <a:gd name="T4" fmla="*/ 2147483646 w 30"/>
              <a:gd name="T5" fmla="*/ 2147483646 h 168"/>
              <a:gd name="T6" fmla="*/ 2147483646 w 30"/>
              <a:gd name="T7" fmla="*/ 2147483646 h 168"/>
              <a:gd name="T8" fmla="*/ 2147483646 w 30"/>
              <a:gd name="T9" fmla="*/ 2147483646 h 168"/>
              <a:gd name="T10" fmla="*/ 2147483646 w 30"/>
              <a:gd name="T11" fmla="*/ 2147483646 h 168"/>
              <a:gd name="T12" fmla="*/ 2147483646 w 30"/>
              <a:gd name="T13" fmla="*/ 2147483646 h 168"/>
              <a:gd name="T14" fmla="*/ 2147483646 w 30"/>
              <a:gd name="T15" fmla="*/ 2147483646 h 168"/>
              <a:gd name="T16" fmla="*/ 2147483646 w 30"/>
              <a:gd name="T17" fmla="*/ 2147483646 h 168"/>
              <a:gd name="T18" fmla="*/ 2147483646 w 30"/>
              <a:gd name="T19" fmla="*/ 2147483646 h 168"/>
              <a:gd name="T20" fmla="*/ 2147483646 w 30"/>
              <a:gd name="T21" fmla="*/ 2147483646 h 168"/>
              <a:gd name="T22" fmla="*/ 2147483646 w 30"/>
              <a:gd name="T23" fmla="*/ 2147483646 h 168"/>
              <a:gd name="T24" fmla="*/ 2147483646 w 30"/>
              <a:gd name="T25" fmla="*/ 2147483646 h 168"/>
              <a:gd name="T26" fmla="*/ 2147483646 w 30"/>
              <a:gd name="T27" fmla="*/ 2147483646 h 168"/>
              <a:gd name="T28" fmla="*/ 2147483646 w 30"/>
              <a:gd name="T29" fmla="*/ 2147483646 h 168"/>
              <a:gd name="T30" fmla="*/ 2147483646 w 30"/>
              <a:gd name="T31" fmla="*/ 2147483646 h 168"/>
              <a:gd name="T32" fmla="*/ 2147483646 w 30"/>
              <a:gd name="T33" fmla="*/ 2147483646 h 168"/>
              <a:gd name="T34" fmla="*/ 2147483646 w 30"/>
              <a:gd name="T35" fmla="*/ 2147483646 h 168"/>
              <a:gd name="T36" fmla="*/ 2147483646 w 30"/>
              <a:gd name="T37" fmla="*/ 2147483646 h 168"/>
              <a:gd name="T38" fmla="*/ 2147483646 w 30"/>
              <a:gd name="T39" fmla="*/ 2147483646 h 168"/>
              <a:gd name="T40" fmla="*/ 2147483646 w 30"/>
              <a:gd name="T41" fmla="*/ 2147483646 h 168"/>
              <a:gd name="T42" fmla="*/ 2147483646 w 30"/>
              <a:gd name="T43" fmla="*/ 2147483646 h 168"/>
              <a:gd name="T44" fmla="*/ 2147483646 w 30"/>
              <a:gd name="T45" fmla="*/ 2147483646 h 168"/>
              <a:gd name="T46" fmla="*/ 0 w 30"/>
              <a:gd name="T47" fmla="*/ 2147483646 h 168"/>
              <a:gd name="T48" fmla="*/ 0 w 30"/>
              <a:gd name="T49" fmla="*/ 2147483646 h 168"/>
              <a:gd name="T50" fmla="*/ 0 w 30"/>
              <a:gd name="T51" fmla="*/ 2147483646 h 168"/>
              <a:gd name="T52" fmla="*/ 0 w 30"/>
              <a:gd name="T53" fmla="*/ 2147483646 h 168"/>
              <a:gd name="T54" fmla="*/ 2147483646 w 30"/>
              <a:gd name="T55" fmla="*/ 2147483646 h 168"/>
              <a:gd name="T56" fmla="*/ 2147483646 w 30"/>
              <a:gd name="T57" fmla="*/ 2147483646 h 168"/>
              <a:gd name="T58" fmla="*/ 2147483646 w 30"/>
              <a:gd name="T59" fmla="*/ 2147483646 h 168"/>
              <a:gd name="T60" fmla="*/ 2147483646 w 30"/>
              <a:gd name="T61" fmla="*/ 2147483646 h 168"/>
              <a:gd name="T62" fmla="*/ 2147483646 w 30"/>
              <a:gd name="T63" fmla="*/ 2147483646 h 168"/>
              <a:gd name="T64" fmla="*/ 2147483646 w 30"/>
              <a:gd name="T65" fmla="*/ 2147483646 h 168"/>
              <a:gd name="T66" fmla="*/ 2147483646 w 30"/>
              <a:gd name="T67" fmla="*/ 2147483646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168">
                <a:moveTo>
                  <a:pt x="29" y="0"/>
                </a:moveTo>
                <a:lnTo>
                  <a:pt x="29" y="0"/>
                </a:lnTo>
                <a:lnTo>
                  <a:pt x="27" y="5"/>
                </a:lnTo>
                <a:lnTo>
                  <a:pt x="26" y="10"/>
                </a:lnTo>
                <a:lnTo>
                  <a:pt x="24" y="16"/>
                </a:lnTo>
                <a:lnTo>
                  <a:pt x="22" y="21"/>
                </a:lnTo>
                <a:lnTo>
                  <a:pt x="20" y="26"/>
                </a:lnTo>
                <a:lnTo>
                  <a:pt x="18" y="32"/>
                </a:lnTo>
                <a:lnTo>
                  <a:pt x="16" y="37"/>
                </a:lnTo>
                <a:lnTo>
                  <a:pt x="14" y="42"/>
                </a:lnTo>
                <a:lnTo>
                  <a:pt x="12" y="47"/>
                </a:lnTo>
                <a:lnTo>
                  <a:pt x="10" y="53"/>
                </a:lnTo>
                <a:lnTo>
                  <a:pt x="9" y="58"/>
                </a:lnTo>
                <a:lnTo>
                  <a:pt x="7" y="63"/>
                </a:lnTo>
                <a:lnTo>
                  <a:pt x="6" y="69"/>
                </a:lnTo>
                <a:lnTo>
                  <a:pt x="4" y="75"/>
                </a:lnTo>
                <a:lnTo>
                  <a:pt x="4" y="80"/>
                </a:lnTo>
                <a:lnTo>
                  <a:pt x="3" y="85"/>
                </a:lnTo>
                <a:lnTo>
                  <a:pt x="3" y="91"/>
                </a:lnTo>
                <a:lnTo>
                  <a:pt x="2" y="96"/>
                </a:lnTo>
                <a:lnTo>
                  <a:pt x="2" y="101"/>
                </a:lnTo>
                <a:lnTo>
                  <a:pt x="1" y="107"/>
                </a:lnTo>
                <a:lnTo>
                  <a:pt x="1" y="112"/>
                </a:lnTo>
                <a:lnTo>
                  <a:pt x="0" y="117"/>
                </a:lnTo>
                <a:lnTo>
                  <a:pt x="0" y="123"/>
                </a:lnTo>
                <a:lnTo>
                  <a:pt x="0" y="128"/>
                </a:lnTo>
                <a:lnTo>
                  <a:pt x="0" y="133"/>
                </a:lnTo>
                <a:lnTo>
                  <a:pt x="1" y="139"/>
                </a:lnTo>
                <a:lnTo>
                  <a:pt x="2" y="144"/>
                </a:lnTo>
                <a:lnTo>
                  <a:pt x="3" y="149"/>
                </a:lnTo>
                <a:lnTo>
                  <a:pt x="4" y="153"/>
                </a:lnTo>
                <a:lnTo>
                  <a:pt x="7" y="158"/>
                </a:lnTo>
                <a:lnTo>
                  <a:pt x="10" y="163"/>
                </a:lnTo>
                <a:lnTo>
                  <a:pt x="13" y="16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5" name="Freeform 260">
            <a:extLst>
              <a:ext uri="{FF2B5EF4-FFF2-40B4-BE49-F238E27FC236}">
                <a16:creationId xmlns:a16="http://schemas.microsoft.com/office/drawing/2014/main" id="{AEF0C37D-542D-FE10-56C2-39D7E83CF86C}"/>
              </a:ext>
            </a:extLst>
          </p:cNvPr>
          <p:cNvSpPr>
            <a:spLocks/>
          </p:cNvSpPr>
          <p:nvPr/>
        </p:nvSpPr>
        <p:spPr bwMode="auto">
          <a:xfrm>
            <a:off x="6229350" y="1909763"/>
            <a:ext cx="185738" cy="417512"/>
          </a:xfrm>
          <a:custGeom>
            <a:avLst/>
            <a:gdLst>
              <a:gd name="T0" fmla="*/ 2147483646 w 117"/>
              <a:gd name="T1" fmla="*/ 0 h 263"/>
              <a:gd name="T2" fmla="*/ 2147483646 w 117"/>
              <a:gd name="T3" fmla="*/ 0 h 263"/>
              <a:gd name="T4" fmla="*/ 2147483646 w 117"/>
              <a:gd name="T5" fmla="*/ 2147483646 h 263"/>
              <a:gd name="T6" fmla="*/ 2147483646 w 117"/>
              <a:gd name="T7" fmla="*/ 2147483646 h 263"/>
              <a:gd name="T8" fmla="*/ 2147483646 w 117"/>
              <a:gd name="T9" fmla="*/ 2147483646 h 263"/>
              <a:gd name="T10" fmla="*/ 2147483646 w 117"/>
              <a:gd name="T11" fmla="*/ 2147483646 h 263"/>
              <a:gd name="T12" fmla="*/ 2147483646 w 117"/>
              <a:gd name="T13" fmla="*/ 2147483646 h 263"/>
              <a:gd name="T14" fmla="*/ 2147483646 w 117"/>
              <a:gd name="T15" fmla="*/ 2147483646 h 263"/>
              <a:gd name="T16" fmla="*/ 2147483646 w 117"/>
              <a:gd name="T17" fmla="*/ 2147483646 h 263"/>
              <a:gd name="T18" fmla="*/ 2147483646 w 117"/>
              <a:gd name="T19" fmla="*/ 2147483646 h 263"/>
              <a:gd name="T20" fmla="*/ 2147483646 w 117"/>
              <a:gd name="T21" fmla="*/ 2147483646 h 263"/>
              <a:gd name="T22" fmla="*/ 2147483646 w 117"/>
              <a:gd name="T23" fmla="*/ 2147483646 h 263"/>
              <a:gd name="T24" fmla="*/ 2147483646 w 117"/>
              <a:gd name="T25" fmla="*/ 2147483646 h 263"/>
              <a:gd name="T26" fmla="*/ 2147483646 w 117"/>
              <a:gd name="T27" fmla="*/ 2147483646 h 263"/>
              <a:gd name="T28" fmla="*/ 2147483646 w 117"/>
              <a:gd name="T29" fmla="*/ 2147483646 h 263"/>
              <a:gd name="T30" fmla="*/ 2147483646 w 117"/>
              <a:gd name="T31" fmla="*/ 2147483646 h 263"/>
              <a:gd name="T32" fmla="*/ 2147483646 w 117"/>
              <a:gd name="T33" fmla="*/ 2147483646 h 263"/>
              <a:gd name="T34" fmla="*/ 2147483646 w 117"/>
              <a:gd name="T35" fmla="*/ 2147483646 h 263"/>
              <a:gd name="T36" fmla="*/ 2147483646 w 117"/>
              <a:gd name="T37" fmla="*/ 2147483646 h 263"/>
              <a:gd name="T38" fmla="*/ 2147483646 w 117"/>
              <a:gd name="T39" fmla="*/ 2147483646 h 263"/>
              <a:gd name="T40" fmla="*/ 2147483646 w 117"/>
              <a:gd name="T41" fmla="*/ 2147483646 h 263"/>
              <a:gd name="T42" fmla="*/ 2147483646 w 117"/>
              <a:gd name="T43" fmla="*/ 2147483646 h 263"/>
              <a:gd name="T44" fmla="*/ 2147483646 w 117"/>
              <a:gd name="T45" fmla="*/ 2147483646 h 263"/>
              <a:gd name="T46" fmla="*/ 2147483646 w 117"/>
              <a:gd name="T47" fmla="*/ 2147483646 h 263"/>
              <a:gd name="T48" fmla="*/ 2147483646 w 117"/>
              <a:gd name="T49" fmla="*/ 2147483646 h 263"/>
              <a:gd name="T50" fmla="*/ 2147483646 w 117"/>
              <a:gd name="T51" fmla="*/ 2147483646 h 263"/>
              <a:gd name="T52" fmla="*/ 2147483646 w 117"/>
              <a:gd name="T53" fmla="*/ 2147483646 h 263"/>
              <a:gd name="T54" fmla="*/ 2147483646 w 117"/>
              <a:gd name="T55" fmla="*/ 2147483646 h 263"/>
              <a:gd name="T56" fmla="*/ 2147483646 w 117"/>
              <a:gd name="T57" fmla="*/ 2147483646 h 263"/>
              <a:gd name="T58" fmla="*/ 2147483646 w 117"/>
              <a:gd name="T59" fmla="*/ 2147483646 h 263"/>
              <a:gd name="T60" fmla="*/ 2147483646 w 117"/>
              <a:gd name="T61" fmla="*/ 2147483646 h 263"/>
              <a:gd name="T62" fmla="*/ 2147483646 w 117"/>
              <a:gd name="T63" fmla="*/ 2147483646 h 263"/>
              <a:gd name="T64" fmla="*/ 2147483646 w 117"/>
              <a:gd name="T65" fmla="*/ 2147483646 h 263"/>
              <a:gd name="T66" fmla="*/ 2147483646 w 117"/>
              <a:gd name="T67" fmla="*/ 2147483646 h 263"/>
              <a:gd name="T68" fmla="*/ 0 w 117"/>
              <a:gd name="T69" fmla="*/ 2147483646 h 263"/>
              <a:gd name="T70" fmla="*/ 0 w 117"/>
              <a:gd name="T71" fmla="*/ 2147483646 h 263"/>
              <a:gd name="T72" fmla="*/ 2147483646 w 117"/>
              <a:gd name="T73" fmla="*/ 2147483646 h 263"/>
              <a:gd name="T74" fmla="*/ 2147483646 w 117"/>
              <a:gd name="T75" fmla="*/ 2147483646 h 263"/>
              <a:gd name="T76" fmla="*/ 2147483646 w 117"/>
              <a:gd name="T77" fmla="*/ 2147483646 h 263"/>
              <a:gd name="T78" fmla="*/ 2147483646 w 117"/>
              <a:gd name="T79" fmla="*/ 2147483646 h 263"/>
              <a:gd name="T80" fmla="*/ 2147483646 w 117"/>
              <a:gd name="T81" fmla="*/ 2147483646 h 263"/>
              <a:gd name="T82" fmla="*/ 2147483646 w 117"/>
              <a:gd name="T83" fmla="*/ 2147483646 h 2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7" h="263">
                <a:moveTo>
                  <a:pt x="116" y="0"/>
                </a:moveTo>
                <a:lnTo>
                  <a:pt x="116" y="0"/>
                </a:lnTo>
                <a:lnTo>
                  <a:pt x="114" y="2"/>
                </a:lnTo>
                <a:lnTo>
                  <a:pt x="111" y="4"/>
                </a:lnTo>
                <a:lnTo>
                  <a:pt x="110" y="6"/>
                </a:lnTo>
                <a:lnTo>
                  <a:pt x="108" y="9"/>
                </a:lnTo>
                <a:lnTo>
                  <a:pt x="107" y="11"/>
                </a:lnTo>
                <a:lnTo>
                  <a:pt x="106" y="13"/>
                </a:lnTo>
                <a:lnTo>
                  <a:pt x="106" y="15"/>
                </a:lnTo>
                <a:lnTo>
                  <a:pt x="106" y="17"/>
                </a:lnTo>
                <a:lnTo>
                  <a:pt x="104" y="29"/>
                </a:lnTo>
                <a:lnTo>
                  <a:pt x="102" y="41"/>
                </a:lnTo>
                <a:lnTo>
                  <a:pt x="100" y="53"/>
                </a:lnTo>
                <a:lnTo>
                  <a:pt x="97" y="64"/>
                </a:lnTo>
                <a:lnTo>
                  <a:pt x="94" y="75"/>
                </a:lnTo>
                <a:lnTo>
                  <a:pt x="90" y="86"/>
                </a:lnTo>
                <a:lnTo>
                  <a:pt x="86" y="96"/>
                </a:lnTo>
                <a:lnTo>
                  <a:pt x="81" y="106"/>
                </a:lnTo>
                <a:lnTo>
                  <a:pt x="75" y="116"/>
                </a:lnTo>
                <a:lnTo>
                  <a:pt x="69" y="125"/>
                </a:lnTo>
                <a:lnTo>
                  <a:pt x="62" y="134"/>
                </a:lnTo>
                <a:lnTo>
                  <a:pt x="56" y="143"/>
                </a:lnTo>
                <a:lnTo>
                  <a:pt x="48" y="152"/>
                </a:lnTo>
                <a:lnTo>
                  <a:pt x="40" y="161"/>
                </a:lnTo>
                <a:lnTo>
                  <a:pt x="31" y="169"/>
                </a:lnTo>
                <a:lnTo>
                  <a:pt x="21" y="177"/>
                </a:lnTo>
                <a:lnTo>
                  <a:pt x="18" y="181"/>
                </a:lnTo>
                <a:lnTo>
                  <a:pt x="14" y="185"/>
                </a:lnTo>
                <a:lnTo>
                  <a:pt x="11" y="190"/>
                </a:lnTo>
                <a:lnTo>
                  <a:pt x="8" y="195"/>
                </a:lnTo>
                <a:lnTo>
                  <a:pt x="5" y="200"/>
                </a:lnTo>
                <a:lnTo>
                  <a:pt x="3" y="205"/>
                </a:lnTo>
                <a:lnTo>
                  <a:pt x="1" y="211"/>
                </a:lnTo>
                <a:lnTo>
                  <a:pt x="1" y="217"/>
                </a:lnTo>
                <a:lnTo>
                  <a:pt x="0" y="222"/>
                </a:lnTo>
                <a:lnTo>
                  <a:pt x="0" y="228"/>
                </a:lnTo>
                <a:lnTo>
                  <a:pt x="1" y="234"/>
                </a:lnTo>
                <a:lnTo>
                  <a:pt x="1" y="240"/>
                </a:lnTo>
                <a:lnTo>
                  <a:pt x="3" y="246"/>
                </a:lnTo>
                <a:lnTo>
                  <a:pt x="6" y="251"/>
                </a:lnTo>
                <a:lnTo>
                  <a:pt x="9" y="257"/>
                </a:lnTo>
                <a:lnTo>
                  <a:pt x="13" y="26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6" name="Freeform 261">
            <a:extLst>
              <a:ext uri="{FF2B5EF4-FFF2-40B4-BE49-F238E27FC236}">
                <a16:creationId xmlns:a16="http://schemas.microsoft.com/office/drawing/2014/main" id="{B8F4CE4F-181B-66AC-7A33-CFE4A201DD6D}"/>
              </a:ext>
            </a:extLst>
          </p:cNvPr>
          <p:cNvSpPr>
            <a:spLocks/>
          </p:cNvSpPr>
          <p:nvPr/>
        </p:nvSpPr>
        <p:spPr bwMode="auto">
          <a:xfrm>
            <a:off x="6891338" y="1885950"/>
            <a:ext cx="74612" cy="315913"/>
          </a:xfrm>
          <a:custGeom>
            <a:avLst/>
            <a:gdLst>
              <a:gd name="T0" fmla="*/ 0 w 47"/>
              <a:gd name="T1" fmla="*/ 0 h 199"/>
              <a:gd name="T2" fmla="*/ 0 w 47"/>
              <a:gd name="T3" fmla="*/ 0 h 199"/>
              <a:gd name="T4" fmla="*/ 2147483646 w 47"/>
              <a:gd name="T5" fmla="*/ 2147483646 h 199"/>
              <a:gd name="T6" fmla="*/ 2147483646 w 47"/>
              <a:gd name="T7" fmla="*/ 2147483646 h 199"/>
              <a:gd name="T8" fmla="*/ 2147483646 w 47"/>
              <a:gd name="T9" fmla="*/ 2147483646 h 199"/>
              <a:gd name="T10" fmla="*/ 2147483646 w 47"/>
              <a:gd name="T11" fmla="*/ 2147483646 h 199"/>
              <a:gd name="T12" fmla="*/ 2147483646 w 47"/>
              <a:gd name="T13" fmla="*/ 2147483646 h 199"/>
              <a:gd name="T14" fmla="*/ 2147483646 w 47"/>
              <a:gd name="T15" fmla="*/ 2147483646 h 199"/>
              <a:gd name="T16" fmla="*/ 2147483646 w 47"/>
              <a:gd name="T17" fmla="*/ 2147483646 h 199"/>
              <a:gd name="T18" fmla="*/ 2147483646 w 47"/>
              <a:gd name="T19" fmla="*/ 2147483646 h 199"/>
              <a:gd name="T20" fmla="*/ 2147483646 w 47"/>
              <a:gd name="T21" fmla="*/ 2147483646 h 199"/>
              <a:gd name="T22" fmla="*/ 2147483646 w 47"/>
              <a:gd name="T23" fmla="*/ 2147483646 h 199"/>
              <a:gd name="T24" fmla="*/ 2147483646 w 47"/>
              <a:gd name="T25" fmla="*/ 2147483646 h 199"/>
              <a:gd name="T26" fmla="*/ 2147483646 w 47"/>
              <a:gd name="T27" fmla="*/ 2147483646 h 199"/>
              <a:gd name="T28" fmla="*/ 2147483646 w 47"/>
              <a:gd name="T29" fmla="*/ 2147483646 h 199"/>
              <a:gd name="T30" fmla="*/ 2147483646 w 47"/>
              <a:gd name="T31" fmla="*/ 2147483646 h 199"/>
              <a:gd name="T32" fmla="*/ 2147483646 w 47"/>
              <a:gd name="T33" fmla="*/ 2147483646 h 199"/>
              <a:gd name="T34" fmla="*/ 2147483646 w 47"/>
              <a:gd name="T35" fmla="*/ 2147483646 h 1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199">
                <a:moveTo>
                  <a:pt x="0" y="0"/>
                </a:moveTo>
                <a:lnTo>
                  <a:pt x="0" y="0"/>
                </a:lnTo>
                <a:lnTo>
                  <a:pt x="6" y="12"/>
                </a:lnTo>
                <a:lnTo>
                  <a:pt x="13" y="24"/>
                </a:lnTo>
                <a:lnTo>
                  <a:pt x="18" y="35"/>
                </a:lnTo>
                <a:lnTo>
                  <a:pt x="23" y="47"/>
                </a:lnTo>
                <a:lnTo>
                  <a:pt x="26" y="59"/>
                </a:lnTo>
                <a:lnTo>
                  <a:pt x="30" y="71"/>
                </a:lnTo>
                <a:lnTo>
                  <a:pt x="33" y="83"/>
                </a:lnTo>
                <a:lnTo>
                  <a:pt x="36" y="96"/>
                </a:lnTo>
                <a:lnTo>
                  <a:pt x="39" y="109"/>
                </a:lnTo>
                <a:lnTo>
                  <a:pt x="41" y="121"/>
                </a:lnTo>
                <a:lnTo>
                  <a:pt x="43" y="134"/>
                </a:lnTo>
                <a:lnTo>
                  <a:pt x="44" y="147"/>
                </a:lnTo>
                <a:lnTo>
                  <a:pt x="45" y="160"/>
                </a:lnTo>
                <a:lnTo>
                  <a:pt x="45" y="173"/>
                </a:lnTo>
                <a:lnTo>
                  <a:pt x="46" y="185"/>
                </a:lnTo>
                <a:lnTo>
                  <a:pt x="46" y="19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7" name="Freeform 262">
            <a:extLst>
              <a:ext uri="{FF2B5EF4-FFF2-40B4-BE49-F238E27FC236}">
                <a16:creationId xmlns:a16="http://schemas.microsoft.com/office/drawing/2014/main" id="{1DEB168C-9E88-6360-2ECA-A60A2ACB855A}"/>
              </a:ext>
            </a:extLst>
          </p:cNvPr>
          <p:cNvSpPr>
            <a:spLocks/>
          </p:cNvSpPr>
          <p:nvPr/>
        </p:nvSpPr>
        <p:spPr bwMode="auto">
          <a:xfrm>
            <a:off x="6554788" y="4430713"/>
            <a:ext cx="169862" cy="207962"/>
          </a:xfrm>
          <a:custGeom>
            <a:avLst/>
            <a:gdLst>
              <a:gd name="T0" fmla="*/ 2147483646 w 107"/>
              <a:gd name="T1" fmla="*/ 0 h 131"/>
              <a:gd name="T2" fmla="*/ 2147483646 w 107"/>
              <a:gd name="T3" fmla="*/ 2147483646 h 131"/>
              <a:gd name="T4" fmla="*/ 0 w 107"/>
              <a:gd name="T5" fmla="*/ 2147483646 h 131"/>
              <a:gd name="T6" fmla="*/ 2147483646 w 107"/>
              <a:gd name="T7" fmla="*/ 2147483646 h 131"/>
              <a:gd name="T8" fmla="*/ 2147483646 w 107"/>
              <a:gd name="T9" fmla="*/ 2147483646 h 131"/>
              <a:gd name="T10" fmla="*/ 2147483646 w 107"/>
              <a:gd name="T11" fmla="*/ 2147483646 h 131"/>
              <a:gd name="T12" fmla="*/ 2147483646 w 107"/>
              <a:gd name="T13" fmla="*/ 2147483646 h 131"/>
              <a:gd name="T14" fmla="*/ 2147483646 w 107"/>
              <a:gd name="T15" fmla="*/ 2147483646 h 131"/>
              <a:gd name="T16" fmla="*/ 2147483646 w 107"/>
              <a:gd name="T17" fmla="*/ 2147483646 h 131"/>
              <a:gd name="T18" fmla="*/ 2147483646 w 107"/>
              <a:gd name="T19" fmla="*/ 2147483646 h 131"/>
              <a:gd name="T20" fmla="*/ 2147483646 w 107"/>
              <a:gd name="T21" fmla="*/ 2147483646 h 131"/>
              <a:gd name="T22" fmla="*/ 2147483646 w 107"/>
              <a:gd name="T23" fmla="*/ 0 h 131"/>
              <a:gd name="T24" fmla="*/ 2147483646 w 107"/>
              <a:gd name="T25" fmla="*/ 0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7" h="131">
                <a:moveTo>
                  <a:pt x="42" y="0"/>
                </a:moveTo>
                <a:lnTo>
                  <a:pt x="1" y="2"/>
                </a:lnTo>
                <a:lnTo>
                  <a:pt x="0" y="19"/>
                </a:lnTo>
                <a:lnTo>
                  <a:pt x="27" y="95"/>
                </a:lnTo>
                <a:lnTo>
                  <a:pt x="18" y="102"/>
                </a:lnTo>
                <a:lnTo>
                  <a:pt x="39" y="130"/>
                </a:lnTo>
                <a:lnTo>
                  <a:pt x="66" y="119"/>
                </a:lnTo>
                <a:lnTo>
                  <a:pt x="72" y="107"/>
                </a:lnTo>
                <a:lnTo>
                  <a:pt x="68" y="95"/>
                </a:lnTo>
                <a:lnTo>
                  <a:pt x="90" y="27"/>
                </a:lnTo>
                <a:lnTo>
                  <a:pt x="106" y="5"/>
                </a:lnTo>
                <a:lnTo>
                  <a:pt x="87" y="0"/>
                </a:lnTo>
                <a:lnTo>
                  <a:pt x="4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8" name="Freeform 263">
            <a:extLst>
              <a:ext uri="{FF2B5EF4-FFF2-40B4-BE49-F238E27FC236}">
                <a16:creationId xmlns:a16="http://schemas.microsoft.com/office/drawing/2014/main" id="{18C8EB9C-2937-E923-5063-D271796FB3CF}"/>
              </a:ext>
            </a:extLst>
          </p:cNvPr>
          <p:cNvSpPr>
            <a:spLocks/>
          </p:cNvSpPr>
          <p:nvPr/>
        </p:nvSpPr>
        <p:spPr bwMode="auto">
          <a:xfrm>
            <a:off x="6537325" y="4408488"/>
            <a:ext cx="203200" cy="196850"/>
          </a:xfrm>
          <a:custGeom>
            <a:avLst/>
            <a:gdLst>
              <a:gd name="T0" fmla="*/ 2147483646 w 128"/>
              <a:gd name="T1" fmla="*/ 2147483646 h 124"/>
              <a:gd name="T2" fmla="*/ 2147483646 w 128"/>
              <a:gd name="T3" fmla="*/ 2147483646 h 124"/>
              <a:gd name="T4" fmla="*/ 2147483646 w 128"/>
              <a:gd name="T5" fmla="*/ 2147483646 h 124"/>
              <a:gd name="T6" fmla="*/ 2147483646 w 128"/>
              <a:gd name="T7" fmla="*/ 2147483646 h 124"/>
              <a:gd name="T8" fmla="*/ 2147483646 w 128"/>
              <a:gd name="T9" fmla="*/ 2147483646 h 124"/>
              <a:gd name="T10" fmla="*/ 2147483646 w 128"/>
              <a:gd name="T11" fmla="*/ 2147483646 h 124"/>
              <a:gd name="T12" fmla="*/ 2147483646 w 128"/>
              <a:gd name="T13" fmla="*/ 2147483646 h 124"/>
              <a:gd name="T14" fmla="*/ 2147483646 w 128"/>
              <a:gd name="T15" fmla="*/ 2147483646 h 124"/>
              <a:gd name="T16" fmla="*/ 2147483646 w 128"/>
              <a:gd name="T17" fmla="*/ 2147483646 h 124"/>
              <a:gd name="T18" fmla="*/ 2147483646 w 128"/>
              <a:gd name="T19" fmla="*/ 2147483646 h 124"/>
              <a:gd name="T20" fmla="*/ 2147483646 w 128"/>
              <a:gd name="T21" fmla="*/ 2147483646 h 124"/>
              <a:gd name="T22" fmla="*/ 2147483646 w 128"/>
              <a:gd name="T23" fmla="*/ 2147483646 h 124"/>
              <a:gd name="T24" fmla="*/ 2147483646 w 128"/>
              <a:gd name="T25" fmla="*/ 2147483646 h 124"/>
              <a:gd name="T26" fmla="*/ 2147483646 w 128"/>
              <a:gd name="T27" fmla="*/ 2147483646 h 124"/>
              <a:gd name="T28" fmla="*/ 2147483646 w 128"/>
              <a:gd name="T29" fmla="*/ 2147483646 h 124"/>
              <a:gd name="T30" fmla="*/ 2147483646 w 128"/>
              <a:gd name="T31" fmla="*/ 2147483646 h 124"/>
              <a:gd name="T32" fmla="*/ 2147483646 w 128"/>
              <a:gd name="T33" fmla="*/ 2147483646 h 124"/>
              <a:gd name="T34" fmla="*/ 2147483646 w 128"/>
              <a:gd name="T35" fmla="*/ 2147483646 h 124"/>
              <a:gd name="T36" fmla="*/ 2147483646 w 128"/>
              <a:gd name="T37" fmla="*/ 2147483646 h 124"/>
              <a:gd name="T38" fmla="*/ 2147483646 w 128"/>
              <a:gd name="T39" fmla="*/ 2147483646 h 124"/>
              <a:gd name="T40" fmla="*/ 2147483646 w 128"/>
              <a:gd name="T41" fmla="*/ 2147483646 h 124"/>
              <a:gd name="T42" fmla="*/ 2147483646 w 128"/>
              <a:gd name="T43" fmla="*/ 2147483646 h 124"/>
              <a:gd name="T44" fmla="*/ 2147483646 w 128"/>
              <a:gd name="T45" fmla="*/ 2147483646 h 124"/>
              <a:gd name="T46" fmla="*/ 2147483646 w 128"/>
              <a:gd name="T47" fmla="*/ 2147483646 h 124"/>
              <a:gd name="T48" fmla="*/ 2147483646 w 128"/>
              <a:gd name="T49" fmla="*/ 2147483646 h 124"/>
              <a:gd name="T50" fmla="*/ 2147483646 w 128"/>
              <a:gd name="T51" fmla="*/ 2147483646 h 124"/>
              <a:gd name="T52" fmla="*/ 2147483646 w 128"/>
              <a:gd name="T53" fmla="*/ 2147483646 h 124"/>
              <a:gd name="T54" fmla="*/ 2147483646 w 128"/>
              <a:gd name="T55" fmla="*/ 2147483646 h 124"/>
              <a:gd name="T56" fmla="*/ 2147483646 w 128"/>
              <a:gd name="T57" fmla="*/ 2147483646 h 124"/>
              <a:gd name="T58" fmla="*/ 2147483646 w 128"/>
              <a:gd name="T59" fmla="*/ 2147483646 h 124"/>
              <a:gd name="T60" fmla="*/ 2147483646 w 128"/>
              <a:gd name="T61" fmla="*/ 2147483646 h 124"/>
              <a:gd name="T62" fmla="*/ 2147483646 w 128"/>
              <a:gd name="T63" fmla="*/ 2147483646 h 124"/>
              <a:gd name="T64" fmla="*/ 2147483646 w 128"/>
              <a:gd name="T65" fmla="*/ 2147483646 h 124"/>
              <a:gd name="T66" fmla="*/ 2147483646 w 128"/>
              <a:gd name="T67" fmla="*/ 2147483646 h 124"/>
              <a:gd name="T68" fmla="*/ 2147483646 w 128"/>
              <a:gd name="T69" fmla="*/ 2147483646 h 124"/>
              <a:gd name="T70" fmla="*/ 2147483646 w 128"/>
              <a:gd name="T71" fmla="*/ 2147483646 h 124"/>
              <a:gd name="T72" fmla="*/ 2147483646 w 128"/>
              <a:gd name="T73" fmla="*/ 2147483646 h 124"/>
              <a:gd name="T74" fmla="*/ 2147483646 w 128"/>
              <a:gd name="T75" fmla="*/ 2147483646 h 124"/>
              <a:gd name="T76" fmla="*/ 2147483646 w 128"/>
              <a:gd name="T77" fmla="*/ 2147483646 h 124"/>
              <a:gd name="T78" fmla="*/ 2147483646 w 128"/>
              <a:gd name="T79" fmla="*/ 2147483646 h 124"/>
              <a:gd name="T80" fmla="*/ 2147483646 w 128"/>
              <a:gd name="T81" fmla="*/ 2147483646 h 124"/>
              <a:gd name="T82" fmla="*/ 2147483646 w 128"/>
              <a:gd name="T83" fmla="*/ 2147483646 h 124"/>
              <a:gd name="T84" fmla="*/ 2147483646 w 128"/>
              <a:gd name="T85" fmla="*/ 2147483646 h 124"/>
              <a:gd name="T86" fmla="*/ 2147483646 w 128"/>
              <a:gd name="T87" fmla="*/ 2147483646 h 124"/>
              <a:gd name="T88" fmla="*/ 0 w 128"/>
              <a:gd name="T89" fmla="*/ 2147483646 h 124"/>
              <a:gd name="T90" fmla="*/ 0 w 128"/>
              <a:gd name="T91" fmla="*/ 2147483646 h 124"/>
              <a:gd name="T92" fmla="*/ 2147483646 w 128"/>
              <a:gd name="T93" fmla="*/ 2147483646 h 124"/>
              <a:gd name="T94" fmla="*/ 2147483646 w 128"/>
              <a:gd name="T95" fmla="*/ 2147483646 h 124"/>
              <a:gd name="T96" fmla="*/ 2147483646 w 128"/>
              <a:gd name="T97" fmla="*/ 2147483646 h 124"/>
              <a:gd name="T98" fmla="*/ 2147483646 w 128"/>
              <a:gd name="T99" fmla="*/ 2147483646 h 124"/>
              <a:gd name="T100" fmla="*/ 2147483646 w 128"/>
              <a:gd name="T101" fmla="*/ 0 h 124"/>
              <a:gd name="T102" fmla="*/ 2147483646 w 128"/>
              <a:gd name="T103" fmla="*/ 2147483646 h 124"/>
              <a:gd name="T104" fmla="*/ 2147483646 w 128"/>
              <a:gd name="T105" fmla="*/ 2147483646 h 124"/>
              <a:gd name="T106" fmla="*/ 2147483646 w 128"/>
              <a:gd name="T107" fmla="*/ 2147483646 h 124"/>
              <a:gd name="T108" fmla="*/ 2147483646 w 128"/>
              <a:gd name="T109" fmla="*/ 2147483646 h 124"/>
              <a:gd name="T110" fmla="*/ 2147483646 w 128"/>
              <a:gd name="T111" fmla="*/ 2147483646 h 124"/>
              <a:gd name="T112" fmla="*/ 2147483646 w 128"/>
              <a:gd name="T113" fmla="*/ 2147483646 h 124"/>
              <a:gd name="T114" fmla="*/ 2147483646 w 128"/>
              <a:gd name="T115" fmla="*/ 2147483646 h 124"/>
              <a:gd name="T116" fmla="*/ 2147483646 w 128"/>
              <a:gd name="T117" fmla="*/ 2147483646 h 124"/>
              <a:gd name="T118" fmla="*/ 2147483646 w 128"/>
              <a:gd name="T119" fmla="*/ 2147483646 h 124"/>
              <a:gd name="T120" fmla="*/ 2147483646 w 128"/>
              <a:gd name="T121" fmla="*/ 2147483646 h 124"/>
              <a:gd name="T122" fmla="*/ 2147483646 w 128"/>
              <a:gd name="T123" fmla="*/ 2147483646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8" h="124">
                <a:moveTo>
                  <a:pt x="82" y="117"/>
                </a:moveTo>
                <a:lnTo>
                  <a:pt x="82" y="117"/>
                </a:lnTo>
                <a:lnTo>
                  <a:pt x="79" y="118"/>
                </a:lnTo>
                <a:lnTo>
                  <a:pt x="75" y="120"/>
                </a:lnTo>
                <a:lnTo>
                  <a:pt x="71" y="122"/>
                </a:lnTo>
                <a:lnTo>
                  <a:pt x="67" y="123"/>
                </a:lnTo>
                <a:lnTo>
                  <a:pt x="63" y="123"/>
                </a:lnTo>
                <a:lnTo>
                  <a:pt x="61" y="123"/>
                </a:lnTo>
                <a:lnTo>
                  <a:pt x="59" y="121"/>
                </a:lnTo>
                <a:lnTo>
                  <a:pt x="60" y="118"/>
                </a:lnTo>
                <a:lnTo>
                  <a:pt x="61" y="116"/>
                </a:lnTo>
                <a:lnTo>
                  <a:pt x="62" y="114"/>
                </a:lnTo>
                <a:lnTo>
                  <a:pt x="63" y="111"/>
                </a:lnTo>
                <a:lnTo>
                  <a:pt x="63" y="109"/>
                </a:lnTo>
                <a:lnTo>
                  <a:pt x="63" y="106"/>
                </a:lnTo>
                <a:lnTo>
                  <a:pt x="63" y="103"/>
                </a:lnTo>
                <a:lnTo>
                  <a:pt x="62" y="99"/>
                </a:lnTo>
                <a:lnTo>
                  <a:pt x="62" y="96"/>
                </a:lnTo>
                <a:lnTo>
                  <a:pt x="61" y="93"/>
                </a:lnTo>
                <a:lnTo>
                  <a:pt x="61" y="90"/>
                </a:lnTo>
                <a:lnTo>
                  <a:pt x="61" y="87"/>
                </a:lnTo>
                <a:lnTo>
                  <a:pt x="60" y="83"/>
                </a:lnTo>
                <a:lnTo>
                  <a:pt x="60" y="80"/>
                </a:lnTo>
                <a:lnTo>
                  <a:pt x="60" y="77"/>
                </a:lnTo>
                <a:lnTo>
                  <a:pt x="61" y="75"/>
                </a:lnTo>
                <a:lnTo>
                  <a:pt x="61" y="73"/>
                </a:lnTo>
                <a:lnTo>
                  <a:pt x="63" y="69"/>
                </a:lnTo>
                <a:lnTo>
                  <a:pt x="64" y="67"/>
                </a:lnTo>
                <a:lnTo>
                  <a:pt x="65" y="63"/>
                </a:lnTo>
                <a:lnTo>
                  <a:pt x="66" y="61"/>
                </a:lnTo>
                <a:lnTo>
                  <a:pt x="67" y="58"/>
                </a:lnTo>
                <a:lnTo>
                  <a:pt x="69" y="55"/>
                </a:lnTo>
                <a:lnTo>
                  <a:pt x="70" y="53"/>
                </a:lnTo>
                <a:lnTo>
                  <a:pt x="71" y="50"/>
                </a:lnTo>
                <a:lnTo>
                  <a:pt x="73" y="47"/>
                </a:lnTo>
                <a:lnTo>
                  <a:pt x="75" y="45"/>
                </a:lnTo>
                <a:lnTo>
                  <a:pt x="77" y="43"/>
                </a:lnTo>
                <a:lnTo>
                  <a:pt x="79" y="41"/>
                </a:lnTo>
                <a:lnTo>
                  <a:pt x="81" y="39"/>
                </a:lnTo>
                <a:lnTo>
                  <a:pt x="83" y="37"/>
                </a:lnTo>
                <a:lnTo>
                  <a:pt x="86" y="36"/>
                </a:lnTo>
                <a:lnTo>
                  <a:pt x="89" y="35"/>
                </a:lnTo>
                <a:lnTo>
                  <a:pt x="90" y="34"/>
                </a:lnTo>
                <a:lnTo>
                  <a:pt x="92" y="33"/>
                </a:lnTo>
                <a:lnTo>
                  <a:pt x="94" y="32"/>
                </a:lnTo>
                <a:lnTo>
                  <a:pt x="97" y="31"/>
                </a:lnTo>
                <a:lnTo>
                  <a:pt x="100" y="29"/>
                </a:lnTo>
                <a:lnTo>
                  <a:pt x="102" y="28"/>
                </a:lnTo>
                <a:lnTo>
                  <a:pt x="105" y="27"/>
                </a:lnTo>
                <a:lnTo>
                  <a:pt x="107" y="26"/>
                </a:lnTo>
                <a:lnTo>
                  <a:pt x="108" y="26"/>
                </a:lnTo>
                <a:lnTo>
                  <a:pt x="109" y="25"/>
                </a:lnTo>
                <a:lnTo>
                  <a:pt x="109" y="24"/>
                </a:lnTo>
                <a:lnTo>
                  <a:pt x="109" y="23"/>
                </a:lnTo>
                <a:lnTo>
                  <a:pt x="109" y="22"/>
                </a:lnTo>
                <a:lnTo>
                  <a:pt x="108" y="20"/>
                </a:lnTo>
                <a:lnTo>
                  <a:pt x="107" y="20"/>
                </a:lnTo>
                <a:lnTo>
                  <a:pt x="106" y="19"/>
                </a:lnTo>
                <a:lnTo>
                  <a:pt x="105" y="19"/>
                </a:lnTo>
                <a:lnTo>
                  <a:pt x="103" y="19"/>
                </a:lnTo>
                <a:lnTo>
                  <a:pt x="101" y="19"/>
                </a:lnTo>
                <a:lnTo>
                  <a:pt x="99" y="19"/>
                </a:lnTo>
                <a:lnTo>
                  <a:pt x="97" y="20"/>
                </a:lnTo>
                <a:lnTo>
                  <a:pt x="95" y="20"/>
                </a:lnTo>
                <a:lnTo>
                  <a:pt x="93" y="21"/>
                </a:lnTo>
                <a:lnTo>
                  <a:pt x="90" y="22"/>
                </a:lnTo>
                <a:lnTo>
                  <a:pt x="87" y="22"/>
                </a:lnTo>
                <a:lnTo>
                  <a:pt x="84" y="23"/>
                </a:lnTo>
                <a:lnTo>
                  <a:pt x="81" y="24"/>
                </a:lnTo>
                <a:lnTo>
                  <a:pt x="77" y="24"/>
                </a:lnTo>
                <a:lnTo>
                  <a:pt x="73" y="25"/>
                </a:lnTo>
                <a:lnTo>
                  <a:pt x="69" y="26"/>
                </a:lnTo>
                <a:lnTo>
                  <a:pt x="65" y="26"/>
                </a:lnTo>
                <a:lnTo>
                  <a:pt x="60" y="26"/>
                </a:lnTo>
                <a:lnTo>
                  <a:pt x="56" y="26"/>
                </a:lnTo>
                <a:lnTo>
                  <a:pt x="53" y="26"/>
                </a:lnTo>
                <a:lnTo>
                  <a:pt x="50" y="25"/>
                </a:lnTo>
                <a:lnTo>
                  <a:pt x="47" y="25"/>
                </a:lnTo>
                <a:lnTo>
                  <a:pt x="44" y="24"/>
                </a:lnTo>
                <a:lnTo>
                  <a:pt x="42" y="24"/>
                </a:lnTo>
                <a:lnTo>
                  <a:pt x="39" y="23"/>
                </a:lnTo>
                <a:lnTo>
                  <a:pt x="37" y="22"/>
                </a:lnTo>
                <a:lnTo>
                  <a:pt x="34" y="22"/>
                </a:lnTo>
                <a:lnTo>
                  <a:pt x="32" y="22"/>
                </a:lnTo>
                <a:lnTo>
                  <a:pt x="30" y="21"/>
                </a:lnTo>
                <a:lnTo>
                  <a:pt x="28" y="21"/>
                </a:lnTo>
                <a:lnTo>
                  <a:pt x="26" y="21"/>
                </a:lnTo>
                <a:lnTo>
                  <a:pt x="24" y="21"/>
                </a:lnTo>
                <a:lnTo>
                  <a:pt x="22" y="21"/>
                </a:lnTo>
                <a:lnTo>
                  <a:pt x="20" y="21"/>
                </a:lnTo>
                <a:lnTo>
                  <a:pt x="19" y="21"/>
                </a:lnTo>
                <a:lnTo>
                  <a:pt x="17" y="22"/>
                </a:lnTo>
                <a:lnTo>
                  <a:pt x="17" y="23"/>
                </a:lnTo>
                <a:lnTo>
                  <a:pt x="16" y="24"/>
                </a:lnTo>
                <a:lnTo>
                  <a:pt x="16" y="26"/>
                </a:lnTo>
                <a:lnTo>
                  <a:pt x="17" y="27"/>
                </a:lnTo>
                <a:lnTo>
                  <a:pt x="18" y="29"/>
                </a:lnTo>
                <a:lnTo>
                  <a:pt x="20" y="29"/>
                </a:lnTo>
                <a:lnTo>
                  <a:pt x="21" y="29"/>
                </a:lnTo>
                <a:lnTo>
                  <a:pt x="22" y="30"/>
                </a:lnTo>
                <a:lnTo>
                  <a:pt x="23" y="30"/>
                </a:lnTo>
                <a:lnTo>
                  <a:pt x="24" y="31"/>
                </a:lnTo>
                <a:lnTo>
                  <a:pt x="25" y="31"/>
                </a:lnTo>
                <a:lnTo>
                  <a:pt x="27" y="32"/>
                </a:lnTo>
                <a:lnTo>
                  <a:pt x="28" y="33"/>
                </a:lnTo>
                <a:lnTo>
                  <a:pt x="30" y="34"/>
                </a:lnTo>
                <a:lnTo>
                  <a:pt x="33" y="35"/>
                </a:lnTo>
                <a:lnTo>
                  <a:pt x="36" y="37"/>
                </a:lnTo>
                <a:lnTo>
                  <a:pt x="38" y="39"/>
                </a:lnTo>
                <a:lnTo>
                  <a:pt x="40" y="41"/>
                </a:lnTo>
                <a:lnTo>
                  <a:pt x="42" y="44"/>
                </a:lnTo>
                <a:lnTo>
                  <a:pt x="43" y="47"/>
                </a:lnTo>
                <a:lnTo>
                  <a:pt x="45" y="50"/>
                </a:lnTo>
                <a:lnTo>
                  <a:pt x="46" y="53"/>
                </a:lnTo>
                <a:lnTo>
                  <a:pt x="47" y="56"/>
                </a:lnTo>
                <a:lnTo>
                  <a:pt x="47" y="59"/>
                </a:lnTo>
                <a:lnTo>
                  <a:pt x="48" y="62"/>
                </a:lnTo>
                <a:lnTo>
                  <a:pt x="49" y="64"/>
                </a:lnTo>
                <a:lnTo>
                  <a:pt x="49" y="67"/>
                </a:lnTo>
                <a:lnTo>
                  <a:pt x="50" y="69"/>
                </a:lnTo>
                <a:lnTo>
                  <a:pt x="50" y="71"/>
                </a:lnTo>
                <a:lnTo>
                  <a:pt x="51" y="73"/>
                </a:lnTo>
                <a:lnTo>
                  <a:pt x="51" y="75"/>
                </a:lnTo>
                <a:lnTo>
                  <a:pt x="52" y="78"/>
                </a:lnTo>
                <a:lnTo>
                  <a:pt x="52" y="81"/>
                </a:lnTo>
                <a:lnTo>
                  <a:pt x="52" y="84"/>
                </a:lnTo>
                <a:lnTo>
                  <a:pt x="52" y="87"/>
                </a:lnTo>
                <a:lnTo>
                  <a:pt x="52" y="90"/>
                </a:lnTo>
                <a:lnTo>
                  <a:pt x="51" y="93"/>
                </a:lnTo>
                <a:lnTo>
                  <a:pt x="51" y="97"/>
                </a:lnTo>
                <a:lnTo>
                  <a:pt x="51" y="99"/>
                </a:lnTo>
                <a:lnTo>
                  <a:pt x="51" y="103"/>
                </a:lnTo>
                <a:lnTo>
                  <a:pt x="51" y="105"/>
                </a:lnTo>
                <a:lnTo>
                  <a:pt x="51" y="108"/>
                </a:lnTo>
                <a:lnTo>
                  <a:pt x="51" y="111"/>
                </a:lnTo>
                <a:lnTo>
                  <a:pt x="51" y="113"/>
                </a:lnTo>
                <a:lnTo>
                  <a:pt x="52" y="116"/>
                </a:lnTo>
                <a:lnTo>
                  <a:pt x="53" y="118"/>
                </a:lnTo>
                <a:lnTo>
                  <a:pt x="53" y="121"/>
                </a:lnTo>
                <a:lnTo>
                  <a:pt x="52" y="123"/>
                </a:lnTo>
                <a:lnTo>
                  <a:pt x="49" y="123"/>
                </a:lnTo>
                <a:lnTo>
                  <a:pt x="45" y="123"/>
                </a:lnTo>
                <a:lnTo>
                  <a:pt x="41" y="122"/>
                </a:lnTo>
                <a:lnTo>
                  <a:pt x="37" y="120"/>
                </a:lnTo>
                <a:lnTo>
                  <a:pt x="34" y="117"/>
                </a:lnTo>
                <a:lnTo>
                  <a:pt x="32" y="113"/>
                </a:lnTo>
                <a:lnTo>
                  <a:pt x="31" y="111"/>
                </a:lnTo>
                <a:lnTo>
                  <a:pt x="31" y="109"/>
                </a:lnTo>
                <a:lnTo>
                  <a:pt x="30" y="107"/>
                </a:lnTo>
                <a:lnTo>
                  <a:pt x="29" y="104"/>
                </a:lnTo>
                <a:lnTo>
                  <a:pt x="29" y="102"/>
                </a:lnTo>
                <a:lnTo>
                  <a:pt x="29" y="100"/>
                </a:lnTo>
                <a:lnTo>
                  <a:pt x="28" y="98"/>
                </a:lnTo>
                <a:lnTo>
                  <a:pt x="28" y="96"/>
                </a:lnTo>
                <a:lnTo>
                  <a:pt x="27" y="94"/>
                </a:lnTo>
                <a:lnTo>
                  <a:pt x="27" y="92"/>
                </a:lnTo>
                <a:lnTo>
                  <a:pt x="26" y="90"/>
                </a:lnTo>
                <a:lnTo>
                  <a:pt x="26" y="88"/>
                </a:lnTo>
                <a:lnTo>
                  <a:pt x="25" y="86"/>
                </a:lnTo>
                <a:lnTo>
                  <a:pt x="25" y="83"/>
                </a:lnTo>
                <a:lnTo>
                  <a:pt x="24" y="81"/>
                </a:lnTo>
                <a:lnTo>
                  <a:pt x="23" y="79"/>
                </a:lnTo>
                <a:lnTo>
                  <a:pt x="21" y="74"/>
                </a:lnTo>
                <a:lnTo>
                  <a:pt x="20" y="70"/>
                </a:lnTo>
                <a:lnTo>
                  <a:pt x="18" y="66"/>
                </a:lnTo>
                <a:lnTo>
                  <a:pt x="16" y="62"/>
                </a:lnTo>
                <a:lnTo>
                  <a:pt x="14" y="59"/>
                </a:lnTo>
                <a:lnTo>
                  <a:pt x="13" y="56"/>
                </a:lnTo>
                <a:lnTo>
                  <a:pt x="11" y="54"/>
                </a:lnTo>
                <a:lnTo>
                  <a:pt x="9" y="52"/>
                </a:lnTo>
                <a:lnTo>
                  <a:pt x="7" y="50"/>
                </a:lnTo>
                <a:lnTo>
                  <a:pt x="6" y="48"/>
                </a:lnTo>
                <a:lnTo>
                  <a:pt x="4" y="46"/>
                </a:lnTo>
                <a:lnTo>
                  <a:pt x="4" y="45"/>
                </a:lnTo>
                <a:lnTo>
                  <a:pt x="2" y="43"/>
                </a:lnTo>
                <a:lnTo>
                  <a:pt x="2" y="42"/>
                </a:lnTo>
                <a:lnTo>
                  <a:pt x="1" y="41"/>
                </a:lnTo>
                <a:lnTo>
                  <a:pt x="1" y="39"/>
                </a:lnTo>
                <a:lnTo>
                  <a:pt x="0" y="38"/>
                </a:lnTo>
                <a:lnTo>
                  <a:pt x="0" y="36"/>
                </a:lnTo>
                <a:lnTo>
                  <a:pt x="0" y="35"/>
                </a:lnTo>
                <a:lnTo>
                  <a:pt x="0" y="33"/>
                </a:lnTo>
                <a:lnTo>
                  <a:pt x="0" y="30"/>
                </a:lnTo>
                <a:lnTo>
                  <a:pt x="0" y="28"/>
                </a:lnTo>
                <a:lnTo>
                  <a:pt x="1" y="26"/>
                </a:lnTo>
                <a:lnTo>
                  <a:pt x="2" y="24"/>
                </a:lnTo>
                <a:lnTo>
                  <a:pt x="3" y="22"/>
                </a:lnTo>
                <a:lnTo>
                  <a:pt x="4" y="19"/>
                </a:lnTo>
                <a:lnTo>
                  <a:pt x="6" y="17"/>
                </a:lnTo>
                <a:lnTo>
                  <a:pt x="7" y="15"/>
                </a:lnTo>
                <a:lnTo>
                  <a:pt x="9" y="14"/>
                </a:lnTo>
                <a:lnTo>
                  <a:pt x="10" y="12"/>
                </a:lnTo>
                <a:lnTo>
                  <a:pt x="12" y="11"/>
                </a:lnTo>
                <a:lnTo>
                  <a:pt x="15" y="10"/>
                </a:lnTo>
                <a:lnTo>
                  <a:pt x="20" y="8"/>
                </a:lnTo>
                <a:lnTo>
                  <a:pt x="25" y="7"/>
                </a:lnTo>
                <a:lnTo>
                  <a:pt x="31" y="6"/>
                </a:lnTo>
                <a:lnTo>
                  <a:pt x="37" y="4"/>
                </a:lnTo>
                <a:lnTo>
                  <a:pt x="42" y="3"/>
                </a:lnTo>
                <a:lnTo>
                  <a:pt x="48" y="2"/>
                </a:lnTo>
                <a:lnTo>
                  <a:pt x="53" y="1"/>
                </a:lnTo>
                <a:lnTo>
                  <a:pt x="59" y="0"/>
                </a:lnTo>
                <a:lnTo>
                  <a:pt x="65" y="0"/>
                </a:lnTo>
                <a:lnTo>
                  <a:pt x="71" y="0"/>
                </a:lnTo>
                <a:lnTo>
                  <a:pt x="77" y="0"/>
                </a:lnTo>
                <a:lnTo>
                  <a:pt x="83" y="1"/>
                </a:lnTo>
                <a:lnTo>
                  <a:pt x="88" y="2"/>
                </a:lnTo>
                <a:lnTo>
                  <a:pt x="94" y="4"/>
                </a:lnTo>
                <a:lnTo>
                  <a:pt x="100" y="6"/>
                </a:lnTo>
                <a:lnTo>
                  <a:pt x="106" y="8"/>
                </a:lnTo>
                <a:lnTo>
                  <a:pt x="110" y="10"/>
                </a:lnTo>
                <a:lnTo>
                  <a:pt x="113" y="11"/>
                </a:lnTo>
                <a:lnTo>
                  <a:pt x="117" y="13"/>
                </a:lnTo>
                <a:lnTo>
                  <a:pt x="119" y="14"/>
                </a:lnTo>
                <a:lnTo>
                  <a:pt x="122" y="17"/>
                </a:lnTo>
                <a:lnTo>
                  <a:pt x="124" y="19"/>
                </a:lnTo>
                <a:lnTo>
                  <a:pt x="125" y="23"/>
                </a:lnTo>
                <a:lnTo>
                  <a:pt x="127" y="27"/>
                </a:lnTo>
                <a:lnTo>
                  <a:pt x="127" y="31"/>
                </a:lnTo>
                <a:lnTo>
                  <a:pt x="127" y="35"/>
                </a:lnTo>
                <a:lnTo>
                  <a:pt x="126" y="38"/>
                </a:lnTo>
                <a:lnTo>
                  <a:pt x="125" y="42"/>
                </a:lnTo>
                <a:lnTo>
                  <a:pt x="123" y="45"/>
                </a:lnTo>
                <a:lnTo>
                  <a:pt x="121" y="48"/>
                </a:lnTo>
                <a:lnTo>
                  <a:pt x="118" y="51"/>
                </a:lnTo>
                <a:lnTo>
                  <a:pt x="115" y="54"/>
                </a:lnTo>
                <a:lnTo>
                  <a:pt x="112" y="57"/>
                </a:lnTo>
                <a:lnTo>
                  <a:pt x="108" y="60"/>
                </a:lnTo>
                <a:lnTo>
                  <a:pt x="105" y="63"/>
                </a:lnTo>
                <a:lnTo>
                  <a:pt x="102" y="66"/>
                </a:lnTo>
                <a:lnTo>
                  <a:pt x="99" y="69"/>
                </a:lnTo>
                <a:lnTo>
                  <a:pt x="97" y="72"/>
                </a:lnTo>
                <a:lnTo>
                  <a:pt x="94" y="75"/>
                </a:lnTo>
                <a:lnTo>
                  <a:pt x="93" y="78"/>
                </a:lnTo>
                <a:lnTo>
                  <a:pt x="92" y="81"/>
                </a:lnTo>
                <a:lnTo>
                  <a:pt x="91" y="83"/>
                </a:lnTo>
                <a:lnTo>
                  <a:pt x="90" y="85"/>
                </a:lnTo>
                <a:lnTo>
                  <a:pt x="90" y="88"/>
                </a:lnTo>
                <a:lnTo>
                  <a:pt x="89" y="91"/>
                </a:lnTo>
                <a:lnTo>
                  <a:pt x="89" y="93"/>
                </a:lnTo>
                <a:lnTo>
                  <a:pt x="88" y="95"/>
                </a:lnTo>
                <a:lnTo>
                  <a:pt x="88" y="98"/>
                </a:lnTo>
                <a:lnTo>
                  <a:pt x="87" y="100"/>
                </a:lnTo>
                <a:lnTo>
                  <a:pt x="87" y="103"/>
                </a:lnTo>
                <a:lnTo>
                  <a:pt x="86" y="105"/>
                </a:lnTo>
                <a:lnTo>
                  <a:pt x="86" y="108"/>
                </a:lnTo>
                <a:lnTo>
                  <a:pt x="85" y="110"/>
                </a:lnTo>
                <a:lnTo>
                  <a:pt x="84" y="112"/>
                </a:lnTo>
                <a:lnTo>
                  <a:pt x="83" y="115"/>
                </a:lnTo>
                <a:lnTo>
                  <a:pt x="82" y="1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29" name="Freeform 264">
            <a:extLst>
              <a:ext uri="{FF2B5EF4-FFF2-40B4-BE49-F238E27FC236}">
                <a16:creationId xmlns:a16="http://schemas.microsoft.com/office/drawing/2014/main" id="{49B8EFFE-FE19-B8DC-094B-B9C8DA240A89}"/>
              </a:ext>
            </a:extLst>
          </p:cNvPr>
          <p:cNvSpPr>
            <a:spLocks/>
          </p:cNvSpPr>
          <p:nvPr/>
        </p:nvSpPr>
        <p:spPr bwMode="auto">
          <a:xfrm>
            <a:off x="6353175" y="4337050"/>
            <a:ext cx="128588" cy="109538"/>
          </a:xfrm>
          <a:custGeom>
            <a:avLst/>
            <a:gdLst>
              <a:gd name="T0" fmla="*/ 2147483646 w 81"/>
              <a:gd name="T1" fmla="*/ 2147483646 h 69"/>
              <a:gd name="T2" fmla="*/ 2147483646 w 81"/>
              <a:gd name="T3" fmla="*/ 2147483646 h 69"/>
              <a:gd name="T4" fmla="*/ 2147483646 w 81"/>
              <a:gd name="T5" fmla="*/ 2147483646 h 69"/>
              <a:gd name="T6" fmla="*/ 2147483646 w 81"/>
              <a:gd name="T7" fmla="*/ 2147483646 h 69"/>
              <a:gd name="T8" fmla="*/ 2147483646 w 81"/>
              <a:gd name="T9" fmla="*/ 2147483646 h 69"/>
              <a:gd name="T10" fmla="*/ 2147483646 w 81"/>
              <a:gd name="T11" fmla="*/ 2147483646 h 69"/>
              <a:gd name="T12" fmla="*/ 2147483646 w 81"/>
              <a:gd name="T13" fmla="*/ 2147483646 h 69"/>
              <a:gd name="T14" fmla="*/ 2147483646 w 81"/>
              <a:gd name="T15" fmla="*/ 2147483646 h 69"/>
              <a:gd name="T16" fmla="*/ 2147483646 w 81"/>
              <a:gd name="T17" fmla="*/ 2147483646 h 69"/>
              <a:gd name="T18" fmla="*/ 2147483646 w 81"/>
              <a:gd name="T19" fmla="*/ 2147483646 h 69"/>
              <a:gd name="T20" fmla="*/ 2147483646 w 81"/>
              <a:gd name="T21" fmla="*/ 2147483646 h 69"/>
              <a:gd name="T22" fmla="*/ 2147483646 w 81"/>
              <a:gd name="T23" fmla="*/ 2147483646 h 69"/>
              <a:gd name="T24" fmla="*/ 2147483646 w 81"/>
              <a:gd name="T25" fmla="*/ 2147483646 h 69"/>
              <a:gd name="T26" fmla="*/ 2147483646 w 81"/>
              <a:gd name="T27" fmla="*/ 2147483646 h 69"/>
              <a:gd name="T28" fmla="*/ 2147483646 w 81"/>
              <a:gd name="T29" fmla="*/ 2147483646 h 69"/>
              <a:gd name="T30" fmla="*/ 2147483646 w 81"/>
              <a:gd name="T31" fmla="*/ 2147483646 h 69"/>
              <a:gd name="T32" fmla="*/ 2147483646 w 81"/>
              <a:gd name="T33" fmla="*/ 2147483646 h 69"/>
              <a:gd name="T34" fmla="*/ 2147483646 w 81"/>
              <a:gd name="T35" fmla="*/ 2147483646 h 69"/>
              <a:gd name="T36" fmla="*/ 2147483646 w 81"/>
              <a:gd name="T37" fmla="*/ 2147483646 h 69"/>
              <a:gd name="T38" fmla="*/ 2147483646 w 81"/>
              <a:gd name="T39" fmla="*/ 2147483646 h 69"/>
              <a:gd name="T40" fmla="*/ 2147483646 w 81"/>
              <a:gd name="T41" fmla="*/ 2147483646 h 69"/>
              <a:gd name="T42" fmla="*/ 2147483646 w 81"/>
              <a:gd name="T43" fmla="*/ 2147483646 h 69"/>
              <a:gd name="T44" fmla="*/ 2147483646 w 81"/>
              <a:gd name="T45" fmla="*/ 2147483646 h 69"/>
              <a:gd name="T46" fmla="*/ 2147483646 w 81"/>
              <a:gd name="T47" fmla="*/ 2147483646 h 69"/>
              <a:gd name="T48" fmla="*/ 2147483646 w 81"/>
              <a:gd name="T49" fmla="*/ 2147483646 h 69"/>
              <a:gd name="T50" fmla="*/ 2147483646 w 81"/>
              <a:gd name="T51" fmla="*/ 2147483646 h 69"/>
              <a:gd name="T52" fmla="*/ 2147483646 w 81"/>
              <a:gd name="T53" fmla="*/ 2147483646 h 69"/>
              <a:gd name="T54" fmla="*/ 2147483646 w 81"/>
              <a:gd name="T55" fmla="*/ 2147483646 h 69"/>
              <a:gd name="T56" fmla="*/ 2147483646 w 81"/>
              <a:gd name="T57" fmla="*/ 2147483646 h 69"/>
              <a:gd name="T58" fmla="*/ 2147483646 w 81"/>
              <a:gd name="T59" fmla="*/ 2147483646 h 69"/>
              <a:gd name="T60" fmla="*/ 2147483646 w 81"/>
              <a:gd name="T61" fmla="*/ 2147483646 h 69"/>
              <a:gd name="T62" fmla="*/ 2147483646 w 81"/>
              <a:gd name="T63" fmla="*/ 2147483646 h 69"/>
              <a:gd name="T64" fmla="*/ 2147483646 w 81"/>
              <a:gd name="T65" fmla="*/ 2147483646 h 69"/>
              <a:gd name="T66" fmla="*/ 2147483646 w 81"/>
              <a:gd name="T67" fmla="*/ 2147483646 h 69"/>
              <a:gd name="T68" fmla="*/ 2147483646 w 81"/>
              <a:gd name="T69" fmla="*/ 2147483646 h 69"/>
              <a:gd name="T70" fmla="*/ 2147483646 w 81"/>
              <a:gd name="T71" fmla="*/ 2147483646 h 69"/>
              <a:gd name="T72" fmla="*/ 0 w 81"/>
              <a:gd name="T73" fmla="*/ 2147483646 h 69"/>
              <a:gd name="T74" fmla="*/ 0 w 81"/>
              <a:gd name="T75" fmla="*/ 2147483646 h 69"/>
              <a:gd name="T76" fmla="*/ 2147483646 w 81"/>
              <a:gd name="T77" fmla="*/ 2147483646 h 69"/>
              <a:gd name="T78" fmla="*/ 2147483646 w 81"/>
              <a:gd name="T79" fmla="*/ 2147483646 h 69"/>
              <a:gd name="T80" fmla="*/ 2147483646 w 81"/>
              <a:gd name="T81" fmla="*/ 2147483646 h 69"/>
              <a:gd name="T82" fmla="*/ 2147483646 w 81"/>
              <a:gd name="T83" fmla="*/ 0 h 69"/>
              <a:gd name="T84" fmla="*/ 2147483646 w 81"/>
              <a:gd name="T85" fmla="*/ 0 h 69"/>
              <a:gd name="T86" fmla="*/ 2147483646 w 81"/>
              <a:gd name="T87" fmla="*/ 2147483646 h 69"/>
              <a:gd name="T88" fmla="*/ 2147483646 w 81"/>
              <a:gd name="T89" fmla="*/ 2147483646 h 69"/>
              <a:gd name="T90" fmla="*/ 2147483646 w 81"/>
              <a:gd name="T91" fmla="*/ 2147483646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60" y="11"/>
                </a:moveTo>
                <a:lnTo>
                  <a:pt x="60" y="11"/>
                </a:lnTo>
                <a:lnTo>
                  <a:pt x="62" y="14"/>
                </a:lnTo>
                <a:lnTo>
                  <a:pt x="64" y="15"/>
                </a:lnTo>
                <a:lnTo>
                  <a:pt x="67" y="17"/>
                </a:lnTo>
                <a:lnTo>
                  <a:pt x="70" y="17"/>
                </a:lnTo>
                <a:lnTo>
                  <a:pt x="72" y="18"/>
                </a:lnTo>
                <a:lnTo>
                  <a:pt x="74" y="19"/>
                </a:lnTo>
                <a:lnTo>
                  <a:pt x="75" y="21"/>
                </a:lnTo>
                <a:lnTo>
                  <a:pt x="76" y="23"/>
                </a:lnTo>
                <a:lnTo>
                  <a:pt x="76" y="24"/>
                </a:lnTo>
                <a:lnTo>
                  <a:pt x="77" y="25"/>
                </a:lnTo>
                <a:lnTo>
                  <a:pt x="78" y="26"/>
                </a:lnTo>
                <a:lnTo>
                  <a:pt x="78" y="27"/>
                </a:lnTo>
                <a:lnTo>
                  <a:pt x="78" y="29"/>
                </a:lnTo>
                <a:lnTo>
                  <a:pt x="78" y="30"/>
                </a:lnTo>
                <a:lnTo>
                  <a:pt x="77" y="31"/>
                </a:lnTo>
                <a:lnTo>
                  <a:pt x="76" y="33"/>
                </a:lnTo>
                <a:lnTo>
                  <a:pt x="76" y="34"/>
                </a:lnTo>
                <a:lnTo>
                  <a:pt x="77" y="35"/>
                </a:lnTo>
                <a:lnTo>
                  <a:pt x="78" y="37"/>
                </a:lnTo>
                <a:lnTo>
                  <a:pt x="79" y="39"/>
                </a:lnTo>
                <a:lnTo>
                  <a:pt x="80" y="40"/>
                </a:lnTo>
                <a:lnTo>
                  <a:pt x="80" y="43"/>
                </a:lnTo>
                <a:lnTo>
                  <a:pt x="80" y="45"/>
                </a:lnTo>
                <a:lnTo>
                  <a:pt x="78" y="49"/>
                </a:lnTo>
                <a:lnTo>
                  <a:pt x="77" y="51"/>
                </a:lnTo>
                <a:lnTo>
                  <a:pt x="77" y="52"/>
                </a:lnTo>
                <a:lnTo>
                  <a:pt x="76" y="53"/>
                </a:lnTo>
                <a:lnTo>
                  <a:pt x="76" y="55"/>
                </a:lnTo>
                <a:lnTo>
                  <a:pt x="76" y="57"/>
                </a:lnTo>
                <a:lnTo>
                  <a:pt x="75" y="58"/>
                </a:lnTo>
                <a:lnTo>
                  <a:pt x="74" y="60"/>
                </a:lnTo>
                <a:lnTo>
                  <a:pt x="72" y="61"/>
                </a:lnTo>
                <a:lnTo>
                  <a:pt x="70" y="62"/>
                </a:lnTo>
                <a:lnTo>
                  <a:pt x="69" y="62"/>
                </a:lnTo>
                <a:lnTo>
                  <a:pt x="68" y="62"/>
                </a:lnTo>
                <a:lnTo>
                  <a:pt x="67" y="63"/>
                </a:lnTo>
                <a:lnTo>
                  <a:pt x="66" y="63"/>
                </a:lnTo>
                <a:lnTo>
                  <a:pt x="66" y="64"/>
                </a:lnTo>
                <a:lnTo>
                  <a:pt x="66" y="65"/>
                </a:lnTo>
                <a:lnTo>
                  <a:pt x="65" y="65"/>
                </a:lnTo>
                <a:lnTo>
                  <a:pt x="64" y="66"/>
                </a:lnTo>
                <a:lnTo>
                  <a:pt x="64" y="67"/>
                </a:lnTo>
                <a:lnTo>
                  <a:pt x="63" y="67"/>
                </a:lnTo>
                <a:lnTo>
                  <a:pt x="61" y="68"/>
                </a:lnTo>
                <a:lnTo>
                  <a:pt x="59" y="68"/>
                </a:lnTo>
                <a:lnTo>
                  <a:pt x="57" y="68"/>
                </a:lnTo>
                <a:lnTo>
                  <a:pt x="56" y="68"/>
                </a:lnTo>
                <a:lnTo>
                  <a:pt x="54" y="67"/>
                </a:lnTo>
                <a:lnTo>
                  <a:pt x="52" y="67"/>
                </a:lnTo>
                <a:lnTo>
                  <a:pt x="51" y="66"/>
                </a:lnTo>
                <a:lnTo>
                  <a:pt x="49" y="65"/>
                </a:lnTo>
                <a:lnTo>
                  <a:pt x="48" y="65"/>
                </a:lnTo>
                <a:lnTo>
                  <a:pt x="47" y="64"/>
                </a:lnTo>
                <a:lnTo>
                  <a:pt x="45" y="62"/>
                </a:lnTo>
                <a:lnTo>
                  <a:pt x="42" y="60"/>
                </a:lnTo>
                <a:lnTo>
                  <a:pt x="38" y="57"/>
                </a:lnTo>
                <a:lnTo>
                  <a:pt x="34" y="54"/>
                </a:lnTo>
                <a:lnTo>
                  <a:pt x="30" y="50"/>
                </a:lnTo>
                <a:lnTo>
                  <a:pt x="26" y="47"/>
                </a:lnTo>
                <a:lnTo>
                  <a:pt x="22" y="43"/>
                </a:lnTo>
                <a:lnTo>
                  <a:pt x="18" y="40"/>
                </a:lnTo>
                <a:lnTo>
                  <a:pt x="14" y="37"/>
                </a:lnTo>
                <a:lnTo>
                  <a:pt x="10" y="34"/>
                </a:lnTo>
                <a:lnTo>
                  <a:pt x="7" y="31"/>
                </a:lnTo>
                <a:lnTo>
                  <a:pt x="5" y="29"/>
                </a:lnTo>
                <a:lnTo>
                  <a:pt x="3" y="28"/>
                </a:lnTo>
                <a:lnTo>
                  <a:pt x="2" y="27"/>
                </a:lnTo>
                <a:lnTo>
                  <a:pt x="2" y="26"/>
                </a:lnTo>
                <a:lnTo>
                  <a:pt x="2" y="24"/>
                </a:lnTo>
                <a:lnTo>
                  <a:pt x="1" y="22"/>
                </a:lnTo>
                <a:lnTo>
                  <a:pt x="1" y="19"/>
                </a:lnTo>
                <a:lnTo>
                  <a:pt x="0" y="17"/>
                </a:lnTo>
                <a:lnTo>
                  <a:pt x="0" y="15"/>
                </a:lnTo>
                <a:lnTo>
                  <a:pt x="0" y="13"/>
                </a:lnTo>
                <a:lnTo>
                  <a:pt x="0" y="11"/>
                </a:lnTo>
                <a:lnTo>
                  <a:pt x="3" y="9"/>
                </a:lnTo>
                <a:lnTo>
                  <a:pt x="6" y="6"/>
                </a:lnTo>
                <a:lnTo>
                  <a:pt x="10" y="4"/>
                </a:lnTo>
                <a:lnTo>
                  <a:pt x="14" y="3"/>
                </a:lnTo>
                <a:lnTo>
                  <a:pt x="18" y="1"/>
                </a:lnTo>
                <a:lnTo>
                  <a:pt x="22" y="1"/>
                </a:lnTo>
                <a:lnTo>
                  <a:pt x="27" y="0"/>
                </a:lnTo>
                <a:lnTo>
                  <a:pt x="31" y="0"/>
                </a:lnTo>
                <a:lnTo>
                  <a:pt x="36" y="0"/>
                </a:lnTo>
                <a:lnTo>
                  <a:pt x="40" y="1"/>
                </a:lnTo>
                <a:lnTo>
                  <a:pt x="44" y="2"/>
                </a:lnTo>
                <a:lnTo>
                  <a:pt x="48" y="3"/>
                </a:lnTo>
                <a:lnTo>
                  <a:pt x="51" y="5"/>
                </a:lnTo>
                <a:lnTo>
                  <a:pt x="54" y="7"/>
                </a:lnTo>
                <a:lnTo>
                  <a:pt x="58" y="9"/>
                </a:lnTo>
                <a:lnTo>
                  <a:pt x="6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0" name="Freeform 265">
            <a:extLst>
              <a:ext uri="{FF2B5EF4-FFF2-40B4-BE49-F238E27FC236}">
                <a16:creationId xmlns:a16="http://schemas.microsoft.com/office/drawing/2014/main" id="{5C58002C-35DF-8E66-0416-F201425E8360}"/>
              </a:ext>
            </a:extLst>
          </p:cNvPr>
          <p:cNvSpPr>
            <a:spLocks/>
          </p:cNvSpPr>
          <p:nvPr/>
        </p:nvSpPr>
        <p:spPr bwMode="auto">
          <a:xfrm>
            <a:off x="6804025" y="4335463"/>
            <a:ext cx="128588" cy="109537"/>
          </a:xfrm>
          <a:custGeom>
            <a:avLst/>
            <a:gdLst>
              <a:gd name="T0" fmla="*/ 2147483646 w 81"/>
              <a:gd name="T1" fmla="*/ 2147483646 h 69"/>
              <a:gd name="T2" fmla="*/ 2147483646 w 81"/>
              <a:gd name="T3" fmla="*/ 2147483646 h 69"/>
              <a:gd name="T4" fmla="*/ 2147483646 w 81"/>
              <a:gd name="T5" fmla="*/ 2147483646 h 69"/>
              <a:gd name="T6" fmla="*/ 2147483646 w 81"/>
              <a:gd name="T7" fmla="*/ 2147483646 h 69"/>
              <a:gd name="T8" fmla="*/ 2147483646 w 81"/>
              <a:gd name="T9" fmla="*/ 2147483646 h 69"/>
              <a:gd name="T10" fmla="*/ 2147483646 w 81"/>
              <a:gd name="T11" fmla="*/ 2147483646 h 69"/>
              <a:gd name="T12" fmla="*/ 2147483646 w 81"/>
              <a:gd name="T13" fmla="*/ 2147483646 h 69"/>
              <a:gd name="T14" fmla="*/ 2147483646 w 81"/>
              <a:gd name="T15" fmla="*/ 2147483646 h 69"/>
              <a:gd name="T16" fmla="*/ 2147483646 w 81"/>
              <a:gd name="T17" fmla="*/ 2147483646 h 69"/>
              <a:gd name="T18" fmla="*/ 2147483646 w 81"/>
              <a:gd name="T19" fmla="*/ 2147483646 h 69"/>
              <a:gd name="T20" fmla="*/ 2147483646 w 81"/>
              <a:gd name="T21" fmla="*/ 2147483646 h 69"/>
              <a:gd name="T22" fmla="*/ 0 w 81"/>
              <a:gd name="T23" fmla="*/ 2147483646 h 69"/>
              <a:gd name="T24" fmla="*/ 2147483646 w 81"/>
              <a:gd name="T25" fmla="*/ 2147483646 h 69"/>
              <a:gd name="T26" fmla="*/ 2147483646 w 81"/>
              <a:gd name="T27" fmla="*/ 2147483646 h 69"/>
              <a:gd name="T28" fmla="*/ 2147483646 w 81"/>
              <a:gd name="T29" fmla="*/ 2147483646 h 69"/>
              <a:gd name="T30" fmla="*/ 2147483646 w 81"/>
              <a:gd name="T31" fmla="*/ 2147483646 h 69"/>
              <a:gd name="T32" fmla="*/ 2147483646 w 81"/>
              <a:gd name="T33" fmla="*/ 2147483646 h 69"/>
              <a:gd name="T34" fmla="*/ 2147483646 w 81"/>
              <a:gd name="T35" fmla="*/ 2147483646 h 69"/>
              <a:gd name="T36" fmla="*/ 2147483646 w 81"/>
              <a:gd name="T37" fmla="*/ 2147483646 h 69"/>
              <a:gd name="T38" fmla="*/ 2147483646 w 81"/>
              <a:gd name="T39" fmla="*/ 2147483646 h 69"/>
              <a:gd name="T40" fmla="*/ 2147483646 w 81"/>
              <a:gd name="T41" fmla="*/ 2147483646 h 69"/>
              <a:gd name="T42" fmla="*/ 2147483646 w 81"/>
              <a:gd name="T43" fmla="*/ 2147483646 h 69"/>
              <a:gd name="T44" fmla="*/ 2147483646 w 81"/>
              <a:gd name="T45" fmla="*/ 2147483646 h 69"/>
              <a:gd name="T46" fmla="*/ 2147483646 w 81"/>
              <a:gd name="T47" fmla="*/ 2147483646 h 69"/>
              <a:gd name="T48" fmla="*/ 2147483646 w 81"/>
              <a:gd name="T49" fmla="*/ 2147483646 h 69"/>
              <a:gd name="T50" fmla="*/ 2147483646 w 81"/>
              <a:gd name="T51" fmla="*/ 2147483646 h 69"/>
              <a:gd name="T52" fmla="*/ 2147483646 w 81"/>
              <a:gd name="T53" fmla="*/ 2147483646 h 69"/>
              <a:gd name="T54" fmla="*/ 2147483646 w 81"/>
              <a:gd name="T55" fmla="*/ 2147483646 h 69"/>
              <a:gd name="T56" fmla="*/ 2147483646 w 81"/>
              <a:gd name="T57" fmla="*/ 2147483646 h 69"/>
              <a:gd name="T58" fmla="*/ 2147483646 w 81"/>
              <a:gd name="T59" fmla="*/ 2147483646 h 69"/>
              <a:gd name="T60" fmla="*/ 2147483646 w 81"/>
              <a:gd name="T61" fmla="*/ 2147483646 h 69"/>
              <a:gd name="T62" fmla="*/ 2147483646 w 81"/>
              <a:gd name="T63" fmla="*/ 2147483646 h 69"/>
              <a:gd name="T64" fmla="*/ 2147483646 w 81"/>
              <a:gd name="T65" fmla="*/ 2147483646 h 69"/>
              <a:gd name="T66" fmla="*/ 2147483646 w 81"/>
              <a:gd name="T67" fmla="*/ 2147483646 h 69"/>
              <a:gd name="T68" fmla="*/ 2147483646 w 81"/>
              <a:gd name="T69" fmla="*/ 2147483646 h 69"/>
              <a:gd name="T70" fmla="*/ 2147483646 w 81"/>
              <a:gd name="T71" fmla="*/ 2147483646 h 69"/>
              <a:gd name="T72" fmla="*/ 2147483646 w 81"/>
              <a:gd name="T73" fmla="*/ 2147483646 h 69"/>
              <a:gd name="T74" fmla="*/ 2147483646 w 81"/>
              <a:gd name="T75" fmla="*/ 2147483646 h 69"/>
              <a:gd name="T76" fmla="*/ 2147483646 w 81"/>
              <a:gd name="T77" fmla="*/ 2147483646 h 69"/>
              <a:gd name="T78" fmla="*/ 2147483646 w 81"/>
              <a:gd name="T79" fmla="*/ 2147483646 h 69"/>
              <a:gd name="T80" fmla="*/ 2147483646 w 81"/>
              <a:gd name="T81" fmla="*/ 2147483646 h 69"/>
              <a:gd name="T82" fmla="*/ 2147483646 w 81"/>
              <a:gd name="T83" fmla="*/ 0 h 69"/>
              <a:gd name="T84" fmla="*/ 2147483646 w 81"/>
              <a:gd name="T85" fmla="*/ 2147483646 h 69"/>
              <a:gd name="T86" fmla="*/ 2147483646 w 81"/>
              <a:gd name="T87" fmla="*/ 2147483646 h 69"/>
              <a:gd name="T88" fmla="*/ 2147483646 w 81"/>
              <a:gd name="T89" fmla="*/ 2147483646 h 69"/>
              <a:gd name="T90" fmla="*/ 2147483646 w 81"/>
              <a:gd name="T91" fmla="*/ 2147483646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20" y="12"/>
                </a:moveTo>
                <a:lnTo>
                  <a:pt x="20" y="12"/>
                </a:lnTo>
                <a:lnTo>
                  <a:pt x="18" y="14"/>
                </a:lnTo>
                <a:lnTo>
                  <a:pt x="15" y="16"/>
                </a:lnTo>
                <a:lnTo>
                  <a:pt x="13" y="17"/>
                </a:lnTo>
                <a:lnTo>
                  <a:pt x="10" y="18"/>
                </a:lnTo>
                <a:lnTo>
                  <a:pt x="8" y="18"/>
                </a:lnTo>
                <a:lnTo>
                  <a:pt x="6" y="19"/>
                </a:lnTo>
                <a:lnTo>
                  <a:pt x="5" y="21"/>
                </a:lnTo>
                <a:lnTo>
                  <a:pt x="4" y="23"/>
                </a:lnTo>
                <a:lnTo>
                  <a:pt x="3" y="24"/>
                </a:lnTo>
                <a:lnTo>
                  <a:pt x="3" y="25"/>
                </a:lnTo>
                <a:lnTo>
                  <a:pt x="2" y="26"/>
                </a:lnTo>
                <a:lnTo>
                  <a:pt x="2" y="28"/>
                </a:lnTo>
                <a:lnTo>
                  <a:pt x="2" y="29"/>
                </a:lnTo>
                <a:lnTo>
                  <a:pt x="2" y="30"/>
                </a:lnTo>
                <a:lnTo>
                  <a:pt x="3" y="32"/>
                </a:lnTo>
                <a:lnTo>
                  <a:pt x="3" y="33"/>
                </a:lnTo>
                <a:lnTo>
                  <a:pt x="3" y="34"/>
                </a:lnTo>
                <a:lnTo>
                  <a:pt x="3" y="36"/>
                </a:lnTo>
                <a:lnTo>
                  <a:pt x="2" y="37"/>
                </a:lnTo>
                <a:lnTo>
                  <a:pt x="1" y="39"/>
                </a:lnTo>
                <a:lnTo>
                  <a:pt x="1" y="40"/>
                </a:lnTo>
                <a:lnTo>
                  <a:pt x="0" y="43"/>
                </a:lnTo>
                <a:lnTo>
                  <a:pt x="0" y="46"/>
                </a:lnTo>
                <a:lnTo>
                  <a:pt x="1" y="49"/>
                </a:lnTo>
                <a:lnTo>
                  <a:pt x="2" y="50"/>
                </a:lnTo>
                <a:lnTo>
                  <a:pt x="3" y="51"/>
                </a:lnTo>
                <a:lnTo>
                  <a:pt x="3" y="52"/>
                </a:lnTo>
                <a:lnTo>
                  <a:pt x="3" y="53"/>
                </a:lnTo>
                <a:lnTo>
                  <a:pt x="3" y="55"/>
                </a:lnTo>
                <a:lnTo>
                  <a:pt x="4" y="57"/>
                </a:lnTo>
                <a:lnTo>
                  <a:pt x="5" y="58"/>
                </a:lnTo>
                <a:lnTo>
                  <a:pt x="6" y="60"/>
                </a:lnTo>
                <a:lnTo>
                  <a:pt x="8" y="61"/>
                </a:lnTo>
                <a:lnTo>
                  <a:pt x="9" y="62"/>
                </a:lnTo>
                <a:lnTo>
                  <a:pt x="11" y="62"/>
                </a:lnTo>
                <a:lnTo>
                  <a:pt x="12" y="62"/>
                </a:lnTo>
                <a:lnTo>
                  <a:pt x="13" y="63"/>
                </a:lnTo>
                <a:lnTo>
                  <a:pt x="13" y="64"/>
                </a:lnTo>
                <a:lnTo>
                  <a:pt x="14" y="64"/>
                </a:lnTo>
                <a:lnTo>
                  <a:pt x="15" y="65"/>
                </a:lnTo>
                <a:lnTo>
                  <a:pt x="15" y="66"/>
                </a:lnTo>
                <a:lnTo>
                  <a:pt x="16" y="67"/>
                </a:lnTo>
                <a:lnTo>
                  <a:pt x="17" y="68"/>
                </a:lnTo>
                <a:lnTo>
                  <a:pt x="19" y="68"/>
                </a:lnTo>
                <a:lnTo>
                  <a:pt x="21" y="68"/>
                </a:lnTo>
                <a:lnTo>
                  <a:pt x="23" y="68"/>
                </a:lnTo>
                <a:lnTo>
                  <a:pt x="25" y="68"/>
                </a:lnTo>
                <a:lnTo>
                  <a:pt x="27" y="68"/>
                </a:lnTo>
                <a:lnTo>
                  <a:pt x="28" y="68"/>
                </a:lnTo>
                <a:lnTo>
                  <a:pt x="30" y="67"/>
                </a:lnTo>
                <a:lnTo>
                  <a:pt x="32" y="66"/>
                </a:lnTo>
                <a:lnTo>
                  <a:pt x="33" y="65"/>
                </a:lnTo>
                <a:lnTo>
                  <a:pt x="36" y="63"/>
                </a:lnTo>
                <a:lnTo>
                  <a:pt x="38" y="61"/>
                </a:lnTo>
                <a:lnTo>
                  <a:pt x="42" y="58"/>
                </a:lnTo>
                <a:lnTo>
                  <a:pt x="46" y="54"/>
                </a:lnTo>
                <a:lnTo>
                  <a:pt x="50" y="51"/>
                </a:lnTo>
                <a:lnTo>
                  <a:pt x="54" y="48"/>
                </a:lnTo>
                <a:lnTo>
                  <a:pt x="58" y="44"/>
                </a:lnTo>
                <a:lnTo>
                  <a:pt x="62" y="40"/>
                </a:lnTo>
                <a:lnTo>
                  <a:pt x="66" y="37"/>
                </a:lnTo>
                <a:lnTo>
                  <a:pt x="70" y="34"/>
                </a:lnTo>
                <a:lnTo>
                  <a:pt x="73" y="32"/>
                </a:lnTo>
                <a:lnTo>
                  <a:pt x="75" y="30"/>
                </a:lnTo>
                <a:lnTo>
                  <a:pt x="76" y="28"/>
                </a:lnTo>
                <a:lnTo>
                  <a:pt x="77" y="28"/>
                </a:lnTo>
                <a:lnTo>
                  <a:pt x="78" y="26"/>
                </a:lnTo>
                <a:lnTo>
                  <a:pt x="78" y="24"/>
                </a:lnTo>
                <a:lnTo>
                  <a:pt x="78" y="22"/>
                </a:lnTo>
                <a:lnTo>
                  <a:pt x="79" y="20"/>
                </a:lnTo>
                <a:lnTo>
                  <a:pt x="79" y="18"/>
                </a:lnTo>
                <a:lnTo>
                  <a:pt x="79" y="16"/>
                </a:lnTo>
                <a:lnTo>
                  <a:pt x="80" y="14"/>
                </a:lnTo>
                <a:lnTo>
                  <a:pt x="80" y="11"/>
                </a:lnTo>
                <a:lnTo>
                  <a:pt x="76" y="9"/>
                </a:lnTo>
                <a:lnTo>
                  <a:pt x="73" y="6"/>
                </a:lnTo>
                <a:lnTo>
                  <a:pt x="70" y="4"/>
                </a:lnTo>
                <a:lnTo>
                  <a:pt x="66" y="3"/>
                </a:lnTo>
                <a:lnTo>
                  <a:pt x="61" y="2"/>
                </a:lnTo>
                <a:lnTo>
                  <a:pt x="57" y="1"/>
                </a:lnTo>
                <a:lnTo>
                  <a:pt x="53" y="0"/>
                </a:lnTo>
                <a:lnTo>
                  <a:pt x="48" y="0"/>
                </a:lnTo>
                <a:lnTo>
                  <a:pt x="44" y="0"/>
                </a:lnTo>
                <a:lnTo>
                  <a:pt x="40" y="1"/>
                </a:lnTo>
                <a:lnTo>
                  <a:pt x="36" y="2"/>
                </a:lnTo>
                <a:lnTo>
                  <a:pt x="32" y="3"/>
                </a:lnTo>
                <a:lnTo>
                  <a:pt x="29" y="5"/>
                </a:lnTo>
                <a:lnTo>
                  <a:pt x="25" y="7"/>
                </a:lnTo>
                <a:lnTo>
                  <a:pt x="22" y="9"/>
                </a:lnTo>
                <a:lnTo>
                  <a:pt x="20"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1" name="Freeform 266">
            <a:extLst>
              <a:ext uri="{FF2B5EF4-FFF2-40B4-BE49-F238E27FC236}">
                <a16:creationId xmlns:a16="http://schemas.microsoft.com/office/drawing/2014/main" id="{54A7826F-B392-83D7-DAEC-F35CBA34286B}"/>
              </a:ext>
            </a:extLst>
          </p:cNvPr>
          <p:cNvSpPr>
            <a:spLocks/>
          </p:cNvSpPr>
          <p:nvPr/>
        </p:nvSpPr>
        <p:spPr bwMode="auto">
          <a:xfrm>
            <a:off x="6365875" y="4402138"/>
            <a:ext cx="69850" cy="46037"/>
          </a:xfrm>
          <a:custGeom>
            <a:avLst/>
            <a:gdLst>
              <a:gd name="T0" fmla="*/ 2147483646 w 44"/>
              <a:gd name="T1" fmla="*/ 2147483646 h 29"/>
              <a:gd name="T2" fmla="*/ 2147483646 w 44"/>
              <a:gd name="T3" fmla="*/ 2147483646 h 29"/>
              <a:gd name="T4" fmla="*/ 2147483646 w 44"/>
              <a:gd name="T5" fmla="*/ 2147483646 h 29"/>
              <a:gd name="T6" fmla="*/ 2147483646 w 44"/>
              <a:gd name="T7" fmla="*/ 2147483646 h 29"/>
              <a:gd name="T8" fmla="*/ 2147483646 w 44"/>
              <a:gd name="T9" fmla="*/ 2147483646 h 29"/>
              <a:gd name="T10" fmla="*/ 2147483646 w 44"/>
              <a:gd name="T11" fmla="*/ 2147483646 h 29"/>
              <a:gd name="T12" fmla="*/ 2147483646 w 44"/>
              <a:gd name="T13" fmla="*/ 2147483646 h 29"/>
              <a:gd name="T14" fmla="*/ 2147483646 w 44"/>
              <a:gd name="T15" fmla="*/ 2147483646 h 29"/>
              <a:gd name="T16" fmla="*/ 2147483646 w 44"/>
              <a:gd name="T17" fmla="*/ 2147483646 h 29"/>
              <a:gd name="T18" fmla="*/ 2147483646 w 44"/>
              <a:gd name="T19" fmla="*/ 2147483646 h 29"/>
              <a:gd name="T20" fmla="*/ 2147483646 w 44"/>
              <a:gd name="T21" fmla="*/ 2147483646 h 29"/>
              <a:gd name="T22" fmla="*/ 2147483646 w 44"/>
              <a:gd name="T23" fmla="*/ 2147483646 h 29"/>
              <a:gd name="T24" fmla="*/ 2147483646 w 44"/>
              <a:gd name="T25" fmla="*/ 2147483646 h 29"/>
              <a:gd name="T26" fmla="*/ 2147483646 w 44"/>
              <a:gd name="T27" fmla="*/ 2147483646 h 29"/>
              <a:gd name="T28" fmla="*/ 2147483646 w 44"/>
              <a:gd name="T29" fmla="*/ 2147483646 h 29"/>
              <a:gd name="T30" fmla="*/ 2147483646 w 44"/>
              <a:gd name="T31" fmla="*/ 2147483646 h 29"/>
              <a:gd name="T32" fmla="*/ 0 w 44"/>
              <a:gd name="T33" fmla="*/ 2147483646 h 29"/>
              <a:gd name="T34" fmla="*/ 0 w 44"/>
              <a:gd name="T35" fmla="*/ 0 h 29"/>
              <a:gd name="T36" fmla="*/ 2147483646 w 44"/>
              <a:gd name="T37" fmla="*/ 2147483646 h 29"/>
              <a:gd name="T38" fmla="*/ 2147483646 w 44"/>
              <a:gd name="T39" fmla="*/ 2147483646 h 29"/>
              <a:gd name="T40" fmla="*/ 2147483646 w 44"/>
              <a:gd name="T41" fmla="*/ 2147483646 h 29"/>
              <a:gd name="T42" fmla="*/ 2147483646 w 44"/>
              <a:gd name="T43" fmla="*/ 2147483646 h 29"/>
              <a:gd name="T44" fmla="*/ 2147483646 w 44"/>
              <a:gd name="T45" fmla="*/ 2147483646 h 29"/>
              <a:gd name="T46" fmla="*/ 2147483646 w 44"/>
              <a:gd name="T47" fmla="*/ 2147483646 h 29"/>
              <a:gd name="T48" fmla="*/ 2147483646 w 44"/>
              <a:gd name="T49" fmla="*/ 2147483646 h 29"/>
              <a:gd name="T50" fmla="*/ 2147483646 w 44"/>
              <a:gd name="T51" fmla="*/ 2147483646 h 29"/>
              <a:gd name="T52" fmla="*/ 2147483646 w 44"/>
              <a:gd name="T53" fmla="*/ 2147483646 h 29"/>
              <a:gd name="T54" fmla="*/ 2147483646 w 44"/>
              <a:gd name="T55" fmla="*/ 2147483646 h 29"/>
              <a:gd name="T56" fmla="*/ 2147483646 w 44"/>
              <a:gd name="T57" fmla="*/ 2147483646 h 29"/>
              <a:gd name="T58" fmla="*/ 2147483646 w 44"/>
              <a:gd name="T59" fmla="*/ 2147483646 h 29"/>
              <a:gd name="T60" fmla="*/ 2147483646 w 44"/>
              <a:gd name="T61" fmla="*/ 2147483646 h 29"/>
              <a:gd name="T62" fmla="*/ 2147483646 w 44"/>
              <a:gd name="T63" fmla="*/ 2147483646 h 29"/>
              <a:gd name="T64" fmla="*/ 2147483646 w 44"/>
              <a:gd name="T65" fmla="*/ 2147483646 h 29"/>
              <a:gd name="T66" fmla="*/ 2147483646 w 44"/>
              <a:gd name="T67" fmla="*/ 2147483646 h 29"/>
              <a:gd name="T68" fmla="*/ 2147483646 w 44"/>
              <a:gd name="T69" fmla="*/ 2147483646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29">
                <a:moveTo>
                  <a:pt x="34" y="28"/>
                </a:moveTo>
                <a:lnTo>
                  <a:pt x="34" y="28"/>
                </a:lnTo>
                <a:lnTo>
                  <a:pt x="32" y="28"/>
                </a:lnTo>
                <a:lnTo>
                  <a:pt x="30" y="27"/>
                </a:lnTo>
                <a:lnTo>
                  <a:pt x="27" y="26"/>
                </a:lnTo>
                <a:lnTo>
                  <a:pt x="24" y="24"/>
                </a:lnTo>
                <a:lnTo>
                  <a:pt x="22" y="23"/>
                </a:lnTo>
                <a:lnTo>
                  <a:pt x="19" y="22"/>
                </a:lnTo>
                <a:lnTo>
                  <a:pt x="16" y="20"/>
                </a:lnTo>
                <a:lnTo>
                  <a:pt x="14" y="18"/>
                </a:lnTo>
                <a:lnTo>
                  <a:pt x="11" y="16"/>
                </a:lnTo>
                <a:lnTo>
                  <a:pt x="9" y="14"/>
                </a:lnTo>
                <a:lnTo>
                  <a:pt x="6" y="12"/>
                </a:lnTo>
                <a:lnTo>
                  <a:pt x="4" y="10"/>
                </a:lnTo>
                <a:lnTo>
                  <a:pt x="2" y="8"/>
                </a:lnTo>
                <a:lnTo>
                  <a:pt x="1" y="5"/>
                </a:lnTo>
                <a:lnTo>
                  <a:pt x="0" y="2"/>
                </a:lnTo>
                <a:lnTo>
                  <a:pt x="0" y="0"/>
                </a:lnTo>
                <a:lnTo>
                  <a:pt x="3" y="1"/>
                </a:lnTo>
                <a:lnTo>
                  <a:pt x="6" y="2"/>
                </a:lnTo>
                <a:lnTo>
                  <a:pt x="9" y="4"/>
                </a:lnTo>
                <a:lnTo>
                  <a:pt x="12" y="5"/>
                </a:lnTo>
                <a:lnTo>
                  <a:pt x="14" y="6"/>
                </a:lnTo>
                <a:lnTo>
                  <a:pt x="17" y="8"/>
                </a:lnTo>
                <a:lnTo>
                  <a:pt x="20" y="10"/>
                </a:lnTo>
                <a:lnTo>
                  <a:pt x="23" y="12"/>
                </a:lnTo>
                <a:lnTo>
                  <a:pt x="25" y="14"/>
                </a:lnTo>
                <a:lnTo>
                  <a:pt x="28" y="16"/>
                </a:lnTo>
                <a:lnTo>
                  <a:pt x="30" y="18"/>
                </a:lnTo>
                <a:lnTo>
                  <a:pt x="33" y="20"/>
                </a:lnTo>
                <a:lnTo>
                  <a:pt x="36" y="22"/>
                </a:lnTo>
                <a:lnTo>
                  <a:pt x="38" y="24"/>
                </a:lnTo>
                <a:lnTo>
                  <a:pt x="40" y="26"/>
                </a:lnTo>
                <a:lnTo>
                  <a:pt x="43" y="28"/>
                </a:lnTo>
                <a:lnTo>
                  <a:pt x="34" y="2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2" name="Freeform 267">
            <a:extLst>
              <a:ext uri="{FF2B5EF4-FFF2-40B4-BE49-F238E27FC236}">
                <a16:creationId xmlns:a16="http://schemas.microsoft.com/office/drawing/2014/main" id="{19695BA9-9A34-40C8-8582-6147D546ACD6}"/>
              </a:ext>
            </a:extLst>
          </p:cNvPr>
          <p:cNvSpPr>
            <a:spLocks/>
          </p:cNvSpPr>
          <p:nvPr/>
        </p:nvSpPr>
        <p:spPr bwMode="auto">
          <a:xfrm>
            <a:off x="6861175" y="4392613"/>
            <a:ext cx="69850" cy="47625"/>
          </a:xfrm>
          <a:custGeom>
            <a:avLst/>
            <a:gdLst>
              <a:gd name="T0" fmla="*/ 2147483646 w 44"/>
              <a:gd name="T1" fmla="*/ 2147483646 h 30"/>
              <a:gd name="T2" fmla="*/ 2147483646 w 44"/>
              <a:gd name="T3" fmla="*/ 2147483646 h 30"/>
              <a:gd name="T4" fmla="*/ 2147483646 w 44"/>
              <a:gd name="T5" fmla="*/ 2147483646 h 30"/>
              <a:gd name="T6" fmla="*/ 2147483646 w 44"/>
              <a:gd name="T7" fmla="*/ 2147483646 h 30"/>
              <a:gd name="T8" fmla="*/ 2147483646 w 44"/>
              <a:gd name="T9" fmla="*/ 2147483646 h 30"/>
              <a:gd name="T10" fmla="*/ 2147483646 w 44"/>
              <a:gd name="T11" fmla="*/ 2147483646 h 30"/>
              <a:gd name="T12" fmla="*/ 2147483646 w 44"/>
              <a:gd name="T13" fmla="*/ 2147483646 h 30"/>
              <a:gd name="T14" fmla="*/ 2147483646 w 44"/>
              <a:gd name="T15" fmla="*/ 2147483646 h 30"/>
              <a:gd name="T16" fmla="*/ 2147483646 w 44"/>
              <a:gd name="T17" fmla="*/ 2147483646 h 30"/>
              <a:gd name="T18" fmla="*/ 2147483646 w 44"/>
              <a:gd name="T19" fmla="*/ 2147483646 h 30"/>
              <a:gd name="T20" fmla="*/ 2147483646 w 44"/>
              <a:gd name="T21" fmla="*/ 2147483646 h 30"/>
              <a:gd name="T22" fmla="*/ 2147483646 w 44"/>
              <a:gd name="T23" fmla="*/ 2147483646 h 30"/>
              <a:gd name="T24" fmla="*/ 2147483646 w 44"/>
              <a:gd name="T25" fmla="*/ 2147483646 h 30"/>
              <a:gd name="T26" fmla="*/ 2147483646 w 44"/>
              <a:gd name="T27" fmla="*/ 2147483646 h 30"/>
              <a:gd name="T28" fmla="*/ 2147483646 w 44"/>
              <a:gd name="T29" fmla="*/ 2147483646 h 30"/>
              <a:gd name="T30" fmla="*/ 2147483646 w 44"/>
              <a:gd name="T31" fmla="*/ 2147483646 h 30"/>
              <a:gd name="T32" fmla="*/ 2147483646 w 44"/>
              <a:gd name="T33" fmla="*/ 2147483646 h 30"/>
              <a:gd name="T34" fmla="*/ 2147483646 w 44"/>
              <a:gd name="T35" fmla="*/ 0 h 30"/>
              <a:gd name="T36" fmla="*/ 2147483646 w 44"/>
              <a:gd name="T37" fmla="*/ 2147483646 h 30"/>
              <a:gd name="T38" fmla="*/ 2147483646 w 44"/>
              <a:gd name="T39" fmla="*/ 2147483646 h 30"/>
              <a:gd name="T40" fmla="*/ 2147483646 w 44"/>
              <a:gd name="T41" fmla="*/ 2147483646 h 30"/>
              <a:gd name="T42" fmla="*/ 2147483646 w 44"/>
              <a:gd name="T43" fmla="*/ 2147483646 h 30"/>
              <a:gd name="T44" fmla="*/ 2147483646 w 44"/>
              <a:gd name="T45" fmla="*/ 2147483646 h 30"/>
              <a:gd name="T46" fmla="*/ 2147483646 w 44"/>
              <a:gd name="T47" fmla="*/ 2147483646 h 30"/>
              <a:gd name="T48" fmla="*/ 2147483646 w 44"/>
              <a:gd name="T49" fmla="*/ 2147483646 h 30"/>
              <a:gd name="T50" fmla="*/ 2147483646 w 44"/>
              <a:gd name="T51" fmla="*/ 2147483646 h 30"/>
              <a:gd name="T52" fmla="*/ 2147483646 w 44"/>
              <a:gd name="T53" fmla="*/ 2147483646 h 30"/>
              <a:gd name="T54" fmla="*/ 2147483646 w 44"/>
              <a:gd name="T55" fmla="*/ 2147483646 h 30"/>
              <a:gd name="T56" fmla="*/ 2147483646 w 44"/>
              <a:gd name="T57" fmla="*/ 2147483646 h 30"/>
              <a:gd name="T58" fmla="*/ 2147483646 w 44"/>
              <a:gd name="T59" fmla="*/ 2147483646 h 30"/>
              <a:gd name="T60" fmla="*/ 2147483646 w 44"/>
              <a:gd name="T61" fmla="*/ 2147483646 h 30"/>
              <a:gd name="T62" fmla="*/ 2147483646 w 44"/>
              <a:gd name="T63" fmla="*/ 2147483646 h 30"/>
              <a:gd name="T64" fmla="*/ 2147483646 w 44"/>
              <a:gd name="T65" fmla="*/ 2147483646 h 30"/>
              <a:gd name="T66" fmla="*/ 0 w 44"/>
              <a:gd name="T67" fmla="*/ 2147483646 h 30"/>
              <a:gd name="T68" fmla="*/ 2147483646 w 44"/>
              <a:gd name="T69" fmla="*/ 2147483646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30">
                <a:moveTo>
                  <a:pt x="8" y="29"/>
                </a:moveTo>
                <a:lnTo>
                  <a:pt x="8" y="29"/>
                </a:lnTo>
                <a:lnTo>
                  <a:pt x="10" y="28"/>
                </a:lnTo>
                <a:lnTo>
                  <a:pt x="13" y="27"/>
                </a:lnTo>
                <a:lnTo>
                  <a:pt x="16" y="26"/>
                </a:lnTo>
                <a:lnTo>
                  <a:pt x="18" y="25"/>
                </a:lnTo>
                <a:lnTo>
                  <a:pt x="21" y="24"/>
                </a:lnTo>
                <a:lnTo>
                  <a:pt x="24" y="22"/>
                </a:lnTo>
                <a:lnTo>
                  <a:pt x="26" y="20"/>
                </a:lnTo>
                <a:lnTo>
                  <a:pt x="29" y="19"/>
                </a:lnTo>
                <a:lnTo>
                  <a:pt x="32" y="17"/>
                </a:lnTo>
                <a:lnTo>
                  <a:pt x="34" y="14"/>
                </a:lnTo>
                <a:lnTo>
                  <a:pt x="36" y="12"/>
                </a:lnTo>
                <a:lnTo>
                  <a:pt x="38" y="10"/>
                </a:lnTo>
                <a:lnTo>
                  <a:pt x="40" y="8"/>
                </a:lnTo>
                <a:lnTo>
                  <a:pt x="41" y="6"/>
                </a:lnTo>
                <a:lnTo>
                  <a:pt x="42" y="3"/>
                </a:lnTo>
                <a:lnTo>
                  <a:pt x="43" y="0"/>
                </a:lnTo>
                <a:lnTo>
                  <a:pt x="40" y="2"/>
                </a:lnTo>
                <a:lnTo>
                  <a:pt x="37" y="3"/>
                </a:lnTo>
                <a:lnTo>
                  <a:pt x="34" y="4"/>
                </a:lnTo>
                <a:lnTo>
                  <a:pt x="31" y="6"/>
                </a:lnTo>
                <a:lnTo>
                  <a:pt x="28" y="7"/>
                </a:lnTo>
                <a:lnTo>
                  <a:pt x="25" y="9"/>
                </a:lnTo>
                <a:lnTo>
                  <a:pt x="23" y="10"/>
                </a:lnTo>
                <a:lnTo>
                  <a:pt x="20" y="12"/>
                </a:lnTo>
                <a:lnTo>
                  <a:pt x="17" y="14"/>
                </a:lnTo>
                <a:lnTo>
                  <a:pt x="15" y="16"/>
                </a:lnTo>
                <a:lnTo>
                  <a:pt x="12" y="18"/>
                </a:lnTo>
                <a:lnTo>
                  <a:pt x="10" y="20"/>
                </a:lnTo>
                <a:lnTo>
                  <a:pt x="7" y="22"/>
                </a:lnTo>
                <a:lnTo>
                  <a:pt x="5" y="24"/>
                </a:lnTo>
                <a:lnTo>
                  <a:pt x="2" y="26"/>
                </a:lnTo>
                <a:lnTo>
                  <a:pt x="0" y="28"/>
                </a:lnTo>
                <a:lnTo>
                  <a:pt x="8" y="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3" name="Freeform 268">
            <a:extLst>
              <a:ext uri="{FF2B5EF4-FFF2-40B4-BE49-F238E27FC236}">
                <a16:creationId xmlns:a16="http://schemas.microsoft.com/office/drawing/2014/main" id="{2E2F3E02-65A3-F80A-ED30-8641D64DD8E1}"/>
              </a:ext>
            </a:extLst>
          </p:cNvPr>
          <p:cNvSpPr>
            <a:spLocks/>
          </p:cNvSpPr>
          <p:nvPr/>
        </p:nvSpPr>
        <p:spPr bwMode="auto">
          <a:xfrm>
            <a:off x="6548438" y="4829175"/>
            <a:ext cx="68262" cy="26988"/>
          </a:xfrm>
          <a:custGeom>
            <a:avLst/>
            <a:gdLst>
              <a:gd name="T0" fmla="*/ 2147483646 w 43"/>
              <a:gd name="T1" fmla="*/ 0 h 17"/>
              <a:gd name="T2" fmla="*/ 2147483646 w 43"/>
              <a:gd name="T3" fmla="*/ 0 h 17"/>
              <a:gd name="T4" fmla="*/ 2147483646 w 43"/>
              <a:gd name="T5" fmla="*/ 2147483646 h 17"/>
              <a:gd name="T6" fmla="*/ 2147483646 w 43"/>
              <a:gd name="T7" fmla="*/ 2147483646 h 17"/>
              <a:gd name="T8" fmla="*/ 2147483646 w 43"/>
              <a:gd name="T9" fmla="*/ 2147483646 h 17"/>
              <a:gd name="T10" fmla="*/ 2147483646 w 43"/>
              <a:gd name="T11" fmla="*/ 2147483646 h 17"/>
              <a:gd name="T12" fmla="*/ 2147483646 w 43"/>
              <a:gd name="T13" fmla="*/ 2147483646 h 17"/>
              <a:gd name="T14" fmla="*/ 2147483646 w 43"/>
              <a:gd name="T15" fmla="*/ 2147483646 h 17"/>
              <a:gd name="T16" fmla="*/ 2147483646 w 43"/>
              <a:gd name="T17" fmla="*/ 2147483646 h 17"/>
              <a:gd name="T18" fmla="*/ 2147483646 w 43"/>
              <a:gd name="T19" fmla="*/ 2147483646 h 17"/>
              <a:gd name="T20" fmla="*/ 2147483646 w 43"/>
              <a:gd name="T21" fmla="*/ 2147483646 h 17"/>
              <a:gd name="T22" fmla="*/ 2147483646 w 43"/>
              <a:gd name="T23" fmla="*/ 2147483646 h 17"/>
              <a:gd name="T24" fmla="*/ 2147483646 w 43"/>
              <a:gd name="T25" fmla="*/ 2147483646 h 17"/>
              <a:gd name="T26" fmla="*/ 2147483646 w 43"/>
              <a:gd name="T27" fmla="*/ 2147483646 h 17"/>
              <a:gd name="T28" fmla="*/ 2147483646 w 43"/>
              <a:gd name="T29" fmla="*/ 2147483646 h 17"/>
              <a:gd name="T30" fmla="*/ 2147483646 w 43"/>
              <a:gd name="T31" fmla="*/ 2147483646 h 17"/>
              <a:gd name="T32" fmla="*/ 2147483646 w 43"/>
              <a:gd name="T33" fmla="*/ 2147483646 h 17"/>
              <a:gd name="T34" fmla="*/ 2147483646 w 43"/>
              <a:gd name="T35" fmla="*/ 2147483646 h 17"/>
              <a:gd name="T36" fmla="*/ 0 w 43"/>
              <a:gd name="T37" fmla="*/ 2147483646 h 17"/>
              <a:gd name="T38" fmla="*/ 2147483646 w 43"/>
              <a:gd name="T39" fmla="*/ 2147483646 h 17"/>
              <a:gd name="T40" fmla="*/ 2147483646 w 43"/>
              <a:gd name="T41" fmla="*/ 2147483646 h 17"/>
              <a:gd name="T42" fmla="*/ 2147483646 w 43"/>
              <a:gd name="T43" fmla="*/ 2147483646 h 17"/>
              <a:gd name="T44" fmla="*/ 2147483646 w 43"/>
              <a:gd name="T45" fmla="*/ 2147483646 h 17"/>
              <a:gd name="T46" fmla="*/ 2147483646 w 43"/>
              <a:gd name="T47" fmla="*/ 2147483646 h 17"/>
              <a:gd name="T48" fmla="*/ 2147483646 w 43"/>
              <a:gd name="T49" fmla="*/ 2147483646 h 17"/>
              <a:gd name="T50" fmla="*/ 2147483646 w 43"/>
              <a:gd name="T51" fmla="*/ 2147483646 h 17"/>
              <a:gd name="T52" fmla="*/ 2147483646 w 43"/>
              <a:gd name="T53" fmla="*/ 2147483646 h 17"/>
              <a:gd name="T54" fmla="*/ 2147483646 w 43"/>
              <a:gd name="T55" fmla="*/ 2147483646 h 17"/>
              <a:gd name="T56" fmla="*/ 2147483646 w 43"/>
              <a:gd name="T57" fmla="*/ 2147483646 h 17"/>
              <a:gd name="T58" fmla="*/ 2147483646 w 43"/>
              <a:gd name="T59" fmla="*/ 2147483646 h 17"/>
              <a:gd name="T60" fmla="*/ 2147483646 w 43"/>
              <a:gd name="T61" fmla="*/ 2147483646 h 17"/>
              <a:gd name="T62" fmla="*/ 2147483646 w 43"/>
              <a:gd name="T63" fmla="*/ 2147483646 h 17"/>
              <a:gd name="T64" fmla="*/ 2147483646 w 43"/>
              <a:gd name="T65" fmla="*/ 2147483646 h 17"/>
              <a:gd name="T66" fmla="*/ 2147483646 w 43"/>
              <a:gd name="T67" fmla="*/ 2147483646 h 17"/>
              <a:gd name="T68" fmla="*/ 2147483646 w 43"/>
              <a:gd name="T69" fmla="*/ 2147483646 h 17"/>
              <a:gd name="T70" fmla="*/ 2147483646 w 43"/>
              <a:gd name="T71" fmla="*/ 0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40" y="0"/>
                </a:moveTo>
                <a:lnTo>
                  <a:pt x="40" y="0"/>
                </a:lnTo>
                <a:lnTo>
                  <a:pt x="39" y="3"/>
                </a:lnTo>
                <a:lnTo>
                  <a:pt x="38" y="7"/>
                </a:lnTo>
                <a:lnTo>
                  <a:pt x="36" y="8"/>
                </a:lnTo>
                <a:lnTo>
                  <a:pt x="33" y="12"/>
                </a:lnTo>
                <a:lnTo>
                  <a:pt x="31" y="12"/>
                </a:lnTo>
                <a:lnTo>
                  <a:pt x="28" y="14"/>
                </a:lnTo>
                <a:lnTo>
                  <a:pt x="25" y="14"/>
                </a:lnTo>
                <a:lnTo>
                  <a:pt x="22" y="14"/>
                </a:lnTo>
                <a:lnTo>
                  <a:pt x="19" y="12"/>
                </a:lnTo>
                <a:lnTo>
                  <a:pt x="16" y="12"/>
                </a:lnTo>
                <a:lnTo>
                  <a:pt x="13" y="10"/>
                </a:lnTo>
                <a:lnTo>
                  <a:pt x="10" y="10"/>
                </a:lnTo>
                <a:lnTo>
                  <a:pt x="8" y="8"/>
                </a:lnTo>
                <a:lnTo>
                  <a:pt x="5" y="7"/>
                </a:lnTo>
                <a:lnTo>
                  <a:pt x="3" y="5"/>
                </a:lnTo>
                <a:lnTo>
                  <a:pt x="1" y="5"/>
                </a:lnTo>
                <a:lnTo>
                  <a:pt x="0" y="7"/>
                </a:lnTo>
                <a:lnTo>
                  <a:pt x="2" y="8"/>
                </a:lnTo>
                <a:lnTo>
                  <a:pt x="4" y="8"/>
                </a:lnTo>
                <a:lnTo>
                  <a:pt x="7" y="10"/>
                </a:lnTo>
                <a:lnTo>
                  <a:pt x="10" y="12"/>
                </a:lnTo>
                <a:lnTo>
                  <a:pt x="13" y="14"/>
                </a:lnTo>
                <a:lnTo>
                  <a:pt x="16" y="14"/>
                </a:lnTo>
                <a:lnTo>
                  <a:pt x="19" y="16"/>
                </a:lnTo>
                <a:lnTo>
                  <a:pt x="22" y="16"/>
                </a:lnTo>
                <a:lnTo>
                  <a:pt x="25" y="16"/>
                </a:lnTo>
                <a:lnTo>
                  <a:pt x="28" y="16"/>
                </a:lnTo>
                <a:lnTo>
                  <a:pt x="31" y="16"/>
                </a:lnTo>
                <a:lnTo>
                  <a:pt x="34" y="14"/>
                </a:lnTo>
                <a:lnTo>
                  <a:pt x="36" y="12"/>
                </a:lnTo>
                <a:lnTo>
                  <a:pt x="38" y="8"/>
                </a:lnTo>
                <a:lnTo>
                  <a:pt x="40" y="5"/>
                </a:lnTo>
                <a:lnTo>
                  <a:pt x="42"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4" name="Freeform 269">
            <a:extLst>
              <a:ext uri="{FF2B5EF4-FFF2-40B4-BE49-F238E27FC236}">
                <a16:creationId xmlns:a16="http://schemas.microsoft.com/office/drawing/2014/main" id="{20A6F9F5-11C0-8976-E14A-0DCC22672DF2}"/>
              </a:ext>
            </a:extLst>
          </p:cNvPr>
          <p:cNvSpPr>
            <a:spLocks/>
          </p:cNvSpPr>
          <p:nvPr/>
        </p:nvSpPr>
        <p:spPr bwMode="auto">
          <a:xfrm>
            <a:off x="6584950" y="4791075"/>
            <a:ext cx="33338" cy="41275"/>
          </a:xfrm>
          <a:custGeom>
            <a:avLst/>
            <a:gdLst>
              <a:gd name="T0" fmla="*/ 0 w 21"/>
              <a:gd name="T1" fmla="*/ 2147483646 h 26"/>
              <a:gd name="T2" fmla="*/ 2147483646 w 21"/>
              <a:gd name="T3" fmla="*/ 2147483646 h 26"/>
              <a:gd name="T4" fmla="*/ 2147483646 w 21"/>
              <a:gd name="T5" fmla="*/ 2147483646 h 26"/>
              <a:gd name="T6" fmla="*/ 2147483646 w 21"/>
              <a:gd name="T7" fmla="*/ 2147483646 h 26"/>
              <a:gd name="T8" fmla="*/ 2147483646 w 21"/>
              <a:gd name="T9" fmla="*/ 2147483646 h 26"/>
              <a:gd name="T10" fmla="*/ 2147483646 w 21"/>
              <a:gd name="T11" fmla="*/ 2147483646 h 26"/>
              <a:gd name="T12" fmla="*/ 2147483646 w 21"/>
              <a:gd name="T13" fmla="*/ 2147483646 h 26"/>
              <a:gd name="T14" fmla="*/ 2147483646 w 21"/>
              <a:gd name="T15" fmla="*/ 2147483646 h 26"/>
              <a:gd name="T16" fmla="*/ 2147483646 w 21"/>
              <a:gd name="T17" fmla="*/ 2147483646 h 26"/>
              <a:gd name="T18" fmla="*/ 2147483646 w 21"/>
              <a:gd name="T19" fmla="*/ 2147483646 h 26"/>
              <a:gd name="T20" fmla="*/ 2147483646 w 21"/>
              <a:gd name="T21" fmla="*/ 2147483646 h 26"/>
              <a:gd name="T22" fmla="*/ 2147483646 w 21"/>
              <a:gd name="T23" fmla="*/ 2147483646 h 26"/>
              <a:gd name="T24" fmla="*/ 2147483646 w 21"/>
              <a:gd name="T25" fmla="*/ 2147483646 h 26"/>
              <a:gd name="T26" fmla="*/ 2147483646 w 21"/>
              <a:gd name="T27" fmla="*/ 2147483646 h 26"/>
              <a:gd name="T28" fmla="*/ 2147483646 w 21"/>
              <a:gd name="T29" fmla="*/ 2147483646 h 26"/>
              <a:gd name="T30" fmla="*/ 2147483646 w 21"/>
              <a:gd name="T31" fmla="*/ 2147483646 h 26"/>
              <a:gd name="T32" fmla="*/ 2147483646 w 21"/>
              <a:gd name="T33" fmla="*/ 2147483646 h 26"/>
              <a:gd name="T34" fmla="*/ 2147483646 w 21"/>
              <a:gd name="T35" fmla="*/ 0 h 26"/>
              <a:gd name="T36" fmla="*/ 0 w 21"/>
              <a:gd name="T37" fmla="*/ 2147483646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6">
                <a:moveTo>
                  <a:pt x="0" y="1"/>
                </a:moveTo>
                <a:lnTo>
                  <a:pt x="3" y="3"/>
                </a:lnTo>
                <a:lnTo>
                  <a:pt x="6" y="5"/>
                </a:lnTo>
                <a:lnTo>
                  <a:pt x="10" y="8"/>
                </a:lnTo>
                <a:lnTo>
                  <a:pt x="13" y="11"/>
                </a:lnTo>
                <a:lnTo>
                  <a:pt x="16" y="14"/>
                </a:lnTo>
                <a:lnTo>
                  <a:pt x="18" y="17"/>
                </a:lnTo>
                <a:lnTo>
                  <a:pt x="18" y="20"/>
                </a:lnTo>
                <a:lnTo>
                  <a:pt x="17" y="24"/>
                </a:lnTo>
                <a:lnTo>
                  <a:pt x="19" y="25"/>
                </a:lnTo>
                <a:lnTo>
                  <a:pt x="20" y="20"/>
                </a:lnTo>
                <a:lnTo>
                  <a:pt x="19" y="16"/>
                </a:lnTo>
                <a:lnTo>
                  <a:pt x="17" y="13"/>
                </a:lnTo>
                <a:lnTo>
                  <a:pt x="14" y="10"/>
                </a:lnTo>
                <a:lnTo>
                  <a:pt x="11" y="7"/>
                </a:lnTo>
                <a:lnTo>
                  <a:pt x="7" y="5"/>
                </a:lnTo>
                <a:lnTo>
                  <a:pt x="4" y="2"/>
                </a:lnTo>
                <a:lnTo>
                  <a:pt x="1"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5" name="Freeform 270">
            <a:extLst>
              <a:ext uri="{FF2B5EF4-FFF2-40B4-BE49-F238E27FC236}">
                <a16:creationId xmlns:a16="http://schemas.microsoft.com/office/drawing/2014/main" id="{C2DB0D19-2490-4A1A-D2E9-C33A2BAC837E}"/>
              </a:ext>
            </a:extLst>
          </p:cNvPr>
          <p:cNvSpPr>
            <a:spLocks/>
          </p:cNvSpPr>
          <p:nvPr/>
        </p:nvSpPr>
        <p:spPr bwMode="auto">
          <a:xfrm>
            <a:off x="6604000" y="4802188"/>
            <a:ext cx="26988" cy="26987"/>
          </a:xfrm>
          <a:custGeom>
            <a:avLst/>
            <a:gdLst>
              <a:gd name="T0" fmla="*/ 0 w 17"/>
              <a:gd name="T1" fmla="*/ 2147483646 h 17"/>
              <a:gd name="T2" fmla="*/ 2147483646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0 h 17"/>
              <a:gd name="T18" fmla="*/ 2147483646 w 17"/>
              <a:gd name="T19" fmla="*/ 2147483646 h 17"/>
              <a:gd name="T20" fmla="*/ 2147483646 w 17"/>
              <a:gd name="T21" fmla="*/ 2147483646 h 17"/>
              <a:gd name="T22" fmla="*/ 2147483646 w 17"/>
              <a:gd name="T23" fmla="*/ 2147483646 h 17"/>
              <a:gd name="T24" fmla="*/ 2147483646 w 17"/>
              <a:gd name="T25" fmla="*/ 2147483646 h 17"/>
              <a:gd name="T26" fmla="*/ 2147483646 w 17"/>
              <a:gd name="T27" fmla="*/ 2147483646 h 17"/>
              <a:gd name="T28" fmla="*/ 2147483646 w 17"/>
              <a:gd name="T29" fmla="*/ 2147483646 h 17"/>
              <a:gd name="T30" fmla="*/ 2147483646 w 17"/>
              <a:gd name="T31" fmla="*/ 2147483646 h 17"/>
              <a:gd name="T32" fmla="*/ 2147483646 w 17"/>
              <a:gd name="T33" fmla="*/ 2147483646 h 17"/>
              <a:gd name="T34" fmla="*/ 0 w 17"/>
              <a:gd name="T35" fmla="*/ 214748364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0" y="8"/>
                </a:moveTo>
                <a:lnTo>
                  <a:pt x="4" y="13"/>
                </a:lnTo>
                <a:lnTo>
                  <a:pt x="8" y="16"/>
                </a:lnTo>
                <a:lnTo>
                  <a:pt x="10" y="16"/>
                </a:lnTo>
                <a:lnTo>
                  <a:pt x="14" y="13"/>
                </a:lnTo>
                <a:lnTo>
                  <a:pt x="16" y="10"/>
                </a:lnTo>
                <a:lnTo>
                  <a:pt x="16" y="8"/>
                </a:lnTo>
                <a:lnTo>
                  <a:pt x="16" y="2"/>
                </a:lnTo>
                <a:lnTo>
                  <a:pt x="14" y="0"/>
                </a:lnTo>
                <a:lnTo>
                  <a:pt x="12" y="2"/>
                </a:lnTo>
                <a:lnTo>
                  <a:pt x="14" y="5"/>
                </a:lnTo>
                <a:lnTo>
                  <a:pt x="14" y="8"/>
                </a:lnTo>
                <a:lnTo>
                  <a:pt x="12" y="10"/>
                </a:lnTo>
                <a:lnTo>
                  <a:pt x="10" y="10"/>
                </a:lnTo>
                <a:lnTo>
                  <a:pt x="8" y="10"/>
                </a:lnTo>
                <a:lnTo>
                  <a:pt x="6" y="10"/>
                </a:lnTo>
                <a:lnTo>
                  <a:pt x="2" y="5"/>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6" name="Freeform 271">
            <a:extLst>
              <a:ext uri="{FF2B5EF4-FFF2-40B4-BE49-F238E27FC236}">
                <a16:creationId xmlns:a16="http://schemas.microsoft.com/office/drawing/2014/main" id="{2A84B7AB-FE41-D44A-1D35-816EF4805BC3}"/>
              </a:ext>
            </a:extLst>
          </p:cNvPr>
          <p:cNvSpPr>
            <a:spLocks/>
          </p:cNvSpPr>
          <p:nvPr/>
        </p:nvSpPr>
        <p:spPr bwMode="auto">
          <a:xfrm>
            <a:off x="6624638" y="4799013"/>
            <a:ext cx="26987" cy="26987"/>
          </a:xfrm>
          <a:custGeom>
            <a:avLst/>
            <a:gdLst>
              <a:gd name="T0" fmla="*/ 2147483646 w 17"/>
              <a:gd name="T1" fmla="*/ 0 h 17"/>
              <a:gd name="T2" fmla="*/ 0 w 17"/>
              <a:gd name="T3" fmla="*/ 2147483646 h 17"/>
              <a:gd name="T4" fmla="*/ 0 w 17"/>
              <a:gd name="T5" fmla="*/ 2147483646 h 17"/>
              <a:gd name="T6" fmla="*/ 0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2147483646 w 17"/>
              <a:gd name="T19" fmla="*/ 2147483646 h 17"/>
              <a:gd name="T20" fmla="*/ 2147483646 w 17"/>
              <a:gd name="T21" fmla="*/ 2147483646 h 17"/>
              <a:gd name="T22" fmla="*/ 2147483646 w 17"/>
              <a:gd name="T23" fmla="*/ 2147483646 h 17"/>
              <a:gd name="T24" fmla="*/ 2147483646 w 17"/>
              <a:gd name="T25" fmla="*/ 2147483646 h 17"/>
              <a:gd name="T26" fmla="*/ 2147483646 w 17"/>
              <a:gd name="T27" fmla="*/ 2147483646 h 17"/>
              <a:gd name="T28" fmla="*/ 2147483646 w 17"/>
              <a:gd name="T29" fmla="*/ 2147483646 h 17"/>
              <a:gd name="T30" fmla="*/ 2147483646 w 17"/>
              <a:gd name="T31" fmla="*/ 2147483646 h 17"/>
              <a:gd name="T32" fmla="*/ 2147483646 w 17"/>
              <a:gd name="T33" fmla="*/ 2147483646 h 17"/>
              <a:gd name="T34" fmla="*/ 2147483646 w 17"/>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2" y="0"/>
                </a:moveTo>
                <a:lnTo>
                  <a:pt x="0" y="4"/>
                </a:lnTo>
                <a:lnTo>
                  <a:pt x="0" y="6"/>
                </a:lnTo>
                <a:lnTo>
                  <a:pt x="0" y="11"/>
                </a:lnTo>
                <a:lnTo>
                  <a:pt x="2" y="13"/>
                </a:lnTo>
                <a:lnTo>
                  <a:pt x="5" y="16"/>
                </a:lnTo>
                <a:lnTo>
                  <a:pt x="8" y="16"/>
                </a:lnTo>
                <a:lnTo>
                  <a:pt x="10" y="16"/>
                </a:lnTo>
                <a:lnTo>
                  <a:pt x="16" y="13"/>
                </a:lnTo>
                <a:lnTo>
                  <a:pt x="16" y="11"/>
                </a:lnTo>
                <a:lnTo>
                  <a:pt x="10" y="13"/>
                </a:lnTo>
                <a:lnTo>
                  <a:pt x="8" y="13"/>
                </a:lnTo>
                <a:lnTo>
                  <a:pt x="5" y="13"/>
                </a:lnTo>
                <a:lnTo>
                  <a:pt x="5" y="11"/>
                </a:lnTo>
                <a:lnTo>
                  <a:pt x="2" y="9"/>
                </a:lnTo>
                <a:lnTo>
                  <a:pt x="5" y="4"/>
                </a:lnTo>
                <a:lnTo>
                  <a:pt x="5" y="2"/>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7" name="Freeform 272">
            <a:extLst>
              <a:ext uri="{FF2B5EF4-FFF2-40B4-BE49-F238E27FC236}">
                <a16:creationId xmlns:a16="http://schemas.microsoft.com/office/drawing/2014/main" id="{96718259-FF46-375B-5FFE-205099C415E0}"/>
              </a:ext>
            </a:extLst>
          </p:cNvPr>
          <p:cNvSpPr>
            <a:spLocks/>
          </p:cNvSpPr>
          <p:nvPr/>
        </p:nvSpPr>
        <p:spPr bwMode="auto">
          <a:xfrm>
            <a:off x="6624638" y="4829175"/>
            <a:ext cx="68262" cy="26988"/>
          </a:xfrm>
          <a:custGeom>
            <a:avLst/>
            <a:gdLst>
              <a:gd name="T0" fmla="*/ 0 w 43"/>
              <a:gd name="T1" fmla="*/ 2147483646 h 17"/>
              <a:gd name="T2" fmla="*/ 0 w 43"/>
              <a:gd name="T3" fmla="*/ 2147483646 h 17"/>
              <a:gd name="T4" fmla="*/ 2147483646 w 43"/>
              <a:gd name="T5" fmla="*/ 2147483646 h 17"/>
              <a:gd name="T6" fmla="*/ 2147483646 w 43"/>
              <a:gd name="T7" fmla="*/ 2147483646 h 17"/>
              <a:gd name="T8" fmla="*/ 2147483646 w 43"/>
              <a:gd name="T9" fmla="*/ 2147483646 h 17"/>
              <a:gd name="T10" fmla="*/ 2147483646 w 43"/>
              <a:gd name="T11" fmla="*/ 2147483646 h 17"/>
              <a:gd name="T12" fmla="*/ 2147483646 w 43"/>
              <a:gd name="T13" fmla="*/ 2147483646 h 17"/>
              <a:gd name="T14" fmla="*/ 2147483646 w 43"/>
              <a:gd name="T15" fmla="*/ 2147483646 h 17"/>
              <a:gd name="T16" fmla="*/ 2147483646 w 43"/>
              <a:gd name="T17" fmla="*/ 2147483646 h 17"/>
              <a:gd name="T18" fmla="*/ 2147483646 w 43"/>
              <a:gd name="T19" fmla="*/ 2147483646 h 17"/>
              <a:gd name="T20" fmla="*/ 2147483646 w 43"/>
              <a:gd name="T21" fmla="*/ 2147483646 h 17"/>
              <a:gd name="T22" fmla="*/ 2147483646 w 43"/>
              <a:gd name="T23" fmla="*/ 2147483646 h 17"/>
              <a:gd name="T24" fmla="*/ 2147483646 w 43"/>
              <a:gd name="T25" fmla="*/ 2147483646 h 17"/>
              <a:gd name="T26" fmla="*/ 2147483646 w 43"/>
              <a:gd name="T27" fmla="*/ 2147483646 h 17"/>
              <a:gd name="T28" fmla="*/ 2147483646 w 43"/>
              <a:gd name="T29" fmla="*/ 2147483646 h 17"/>
              <a:gd name="T30" fmla="*/ 2147483646 w 43"/>
              <a:gd name="T31" fmla="*/ 2147483646 h 17"/>
              <a:gd name="T32" fmla="*/ 2147483646 w 43"/>
              <a:gd name="T33" fmla="*/ 2147483646 h 17"/>
              <a:gd name="T34" fmla="*/ 2147483646 w 43"/>
              <a:gd name="T35" fmla="*/ 2147483646 h 17"/>
              <a:gd name="T36" fmla="*/ 2147483646 w 43"/>
              <a:gd name="T37" fmla="*/ 2147483646 h 17"/>
              <a:gd name="T38" fmla="*/ 2147483646 w 43"/>
              <a:gd name="T39" fmla="*/ 2147483646 h 17"/>
              <a:gd name="T40" fmla="*/ 2147483646 w 43"/>
              <a:gd name="T41" fmla="*/ 2147483646 h 17"/>
              <a:gd name="T42" fmla="*/ 2147483646 w 43"/>
              <a:gd name="T43" fmla="*/ 2147483646 h 17"/>
              <a:gd name="T44" fmla="*/ 2147483646 w 43"/>
              <a:gd name="T45" fmla="*/ 2147483646 h 17"/>
              <a:gd name="T46" fmla="*/ 2147483646 w 43"/>
              <a:gd name="T47" fmla="*/ 2147483646 h 17"/>
              <a:gd name="T48" fmla="*/ 2147483646 w 43"/>
              <a:gd name="T49" fmla="*/ 2147483646 h 17"/>
              <a:gd name="T50" fmla="*/ 2147483646 w 43"/>
              <a:gd name="T51" fmla="*/ 2147483646 h 17"/>
              <a:gd name="T52" fmla="*/ 2147483646 w 43"/>
              <a:gd name="T53" fmla="*/ 2147483646 h 17"/>
              <a:gd name="T54" fmla="*/ 2147483646 w 43"/>
              <a:gd name="T55" fmla="*/ 2147483646 h 17"/>
              <a:gd name="T56" fmla="*/ 2147483646 w 43"/>
              <a:gd name="T57" fmla="*/ 2147483646 h 17"/>
              <a:gd name="T58" fmla="*/ 2147483646 w 43"/>
              <a:gd name="T59" fmla="*/ 2147483646 h 17"/>
              <a:gd name="T60" fmla="*/ 2147483646 w 43"/>
              <a:gd name="T61" fmla="*/ 2147483646 h 17"/>
              <a:gd name="T62" fmla="*/ 2147483646 w 43"/>
              <a:gd name="T63" fmla="*/ 2147483646 h 17"/>
              <a:gd name="T64" fmla="*/ 2147483646 w 43"/>
              <a:gd name="T65" fmla="*/ 2147483646 h 17"/>
              <a:gd name="T66" fmla="*/ 2147483646 w 43"/>
              <a:gd name="T67" fmla="*/ 2147483646 h 17"/>
              <a:gd name="T68" fmla="*/ 2147483646 w 43"/>
              <a:gd name="T69" fmla="*/ 0 h 17"/>
              <a:gd name="T70" fmla="*/ 0 w 43"/>
              <a:gd name="T71" fmla="*/ 2147483646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0" y="1"/>
                </a:moveTo>
                <a:lnTo>
                  <a:pt x="0" y="1"/>
                </a:lnTo>
                <a:lnTo>
                  <a:pt x="2" y="5"/>
                </a:lnTo>
                <a:lnTo>
                  <a:pt x="4" y="8"/>
                </a:lnTo>
                <a:lnTo>
                  <a:pt x="6" y="12"/>
                </a:lnTo>
                <a:lnTo>
                  <a:pt x="8" y="14"/>
                </a:lnTo>
                <a:lnTo>
                  <a:pt x="11" y="16"/>
                </a:lnTo>
                <a:lnTo>
                  <a:pt x="14" y="16"/>
                </a:lnTo>
                <a:lnTo>
                  <a:pt x="17" y="16"/>
                </a:lnTo>
                <a:lnTo>
                  <a:pt x="20" y="16"/>
                </a:lnTo>
                <a:lnTo>
                  <a:pt x="23" y="16"/>
                </a:lnTo>
                <a:lnTo>
                  <a:pt x="26" y="14"/>
                </a:lnTo>
                <a:lnTo>
                  <a:pt x="30" y="14"/>
                </a:lnTo>
                <a:lnTo>
                  <a:pt x="32" y="12"/>
                </a:lnTo>
                <a:lnTo>
                  <a:pt x="35" y="10"/>
                </a:lnTo>
                <a:lnTo>
                  <a:pt x="38" y="8"/>
                </a:lnTo>
                <a:lnTo>
                  <a:pt x="40" y="8"/>
                </a:lnTo>
                <a:lnTo>
                  <a:pt x="42" y="7"/>
                </a:lnTo>
                <a:lnTo>
                  <a:pt x="42" y="5"/>
                </a:lnTo>
                <a:lnTo>
                  <a:pt x="40" y="5"/>
                </a:lnTo>
                <a:lnTo>
                  <a:pt x="37" y="7"/>
                </a:lnTo>
                <a:lnTo>
                  <a:pt x="35" y="8"/>
                </a:lnTo>
                <a:lnTo>
                  <a:pt x="32" y="10"/>
                </a:lnTo>
                <a:lnTo>
                  <a:pt x="29" y="10"/>
                </a:lnTo>
                <a:lnTo>
                  <a:pt x="26" y="12"/>
                </a:lnTo>
                <a:lnTo>
                  <a:pt x="23" y="12"/>
                </a:lnTo>
                <a:lnTo>
                  <a:pt x="20" y="14"/>
                </a:lnTo>
                <a:lnTo>
                  <a:pt x="17" y="14"/>
                </a:lnTo>
                <a:lnTo>
                  <a:pt x="14" y="14"/>
                </a:lnTo>
                <a:lnTo>
                  <a:pt x="12" y="12"/>
                </a:lnTo>
                <a:lnTo>
                  <a:pt x="9" y="12"/>
                </a:lnTo>
                <a:lnTo>
                  <a:pt x="6" y="8"/>
                </a:lnTo>
                <a:lnTo>
                  <a:pt x="5" y="7"/>
                </a:lnTo>
                <a:lnTo>
                  <a:pt x="3" y="3"/>
                </a:lnTo>
                <a:lnTo>
                  <a:pt x="2"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8" name="Freeform 273">
            <a:extLst>
              <a:ext uri="{FF2B5EF4-FFF2-40B4-BE49-F238E27FC236}">
                <a16:creationId xmlns:a16="http://schemas.microsoft.com/office/drawing/2014/main" id="{AFFD17DF-BDC7-59EB-7C87-EC6A1FB1D952}"/>
              </a:ext>
            </a:extLst>
          </p:cNvPr>
          <p:cNvSpPr>
            <a:spLocks/>
          </p:cNvSpPr>
          <p:nvPr/>
        </p:nvSpPr>
        <p:spPr bwMode="auto">
          <a:xfrm>
            <a:off x="6624638" y="4791075"/>
            <a:ext cx="31750" cy="41275"/>
          </a:xfrm>
          <a:custGeom>
            <a:avLst/>
            <a:gdLst>
              <a:gd name="T0" fmla="*/ 2147483646 w 20"/>
              <a:gd name="T1" fmla="*/ 0 h 26"/>
              <a:gd name="T2" fmla="*/ 2147483646 w 20"/>
              <a:gd name="T3" fmla="*/ 2147483646 h 26"/>
              <a:gd name="T4" fmla="*/ 2147483646 w 20"/>
              <a:gd name="T5" fmla="*/ 2147483646 h 26"/>
              <a:gd name="T6" fmla="*/ 2147483646 w 20"/>
              <a:gd name="T7" fmla="*/ 2147483646 h 26"/>
              <a:gd name="T8" fmla="*/ 2147483646 w 20"/>
              <a:gd name="T9" fmla="*/ 2147483646 h 26"/>
              <a:gd name="T10" fmla="*/ 2147483646 w 20"/>
              <a:gd name="T11" fmla="*/ 2147483646 h 26"/>
              <a:gd name="T12" fmla="*/ 0 w 20"/>
              <a:gd name="T13" fmla="*/ 2147483646 h 26"/>
              <a:gd name="T14" fmla="*/ 0 w 20"/>
              <a:gd name="T15" fmla="*/ 2147483646 h 26"/>
              <a:gd name="T16" fmla="*/ 0 w 20"/>
              <a:gd name="T17" fmla="*/ 2147483646 h 26"/>
              <a:gd name="T18" fmla="*/ 2147483646 w 20"/>
              <a:gd name="T19" fmla="*/ 2147483646 h 26"/>
              <a:gd name="T20" fmla="*/ 2147483646 w 20"/>
              <a:gd name="T21" fmla="*/ 2147483646 h 26"/>
              <a:gd name="T22" fmla="*/ 2147483646 w 20"/>
              <a:gd name="T23" fmla="*/ 2147483646 h 26"/>
              <a:gd name="T24" fmla="*/ 2147483646 w 20"/>
              <a:gd name="T25" fmla="*/ 2147483646 h 26"/>
              <a:gd name="T26" fmla="*/ 2147483646 w 20"/>
              <a:gd name="T27" fmla="*/ 2147483646 h 26"/>
              <a:gd name="T28" fmla="*/ 2147483646 w 20"/>
              <a:gd name="T29" fmla="*/ 2147483646 h 26"/>
              <a:gd name="T30" fmla="*/ 2147483646 w 20"/>
              <a:gd name="T31" fmla="*/ 2147483646 h 26"/>
              <a:gd name="T32" fmla="*/ 2147483646 w 20"/>
              <a:gd name="T33" fmla="*/ 2147483646 h 26"/>
              <a:gd name="T34" fmla="*/ 2147483646 w 20"/>
              <a:gd name="T35" fmla="*/ 2147483646 h 26"/>
              <a:gd name="T36" fmla="*/ 2147483646 w 20"/>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6">
                <a:moveTo>
                  <a:pt x="18" y="0"/>
                </a:moveTo>
                <a:lnTo>
                  <a:pt x="16" y="2"/>
                </a:lnTo>
                <a:lnTo>
                  <a:pt x="12" y="5"/>
                </a:lnTo>
                <a:lnTo>
                  <a:pt x="8" y="7"/>
                </a:lnTo>
                <a:lnTo>
                  <a:pt x="5" y="10"/>
                </a:lnTo>
                <a:lnTo>
                  <a:pt x="2" y="13"/>
                </a:lnTo>
                <a:lnTo>
                  <a:pt x="0" y="16"/>
                </a:lnTo>
                <a:lnTo>
                  <a:pt x="0" y="20"/>
                </a:lnTo>
                <a:lnTo>
                  <a:pt x="0" y="25"/>
                </a:lnTo>
                <a:lnTo>
                  <a:pt x="2" y="24"/>
                </a:lnTo>
                <a:lnTo>
                  <a:pt x="1" y="20"/>
                </a:lnTo>
                <a:lnTo>
                  <a:pt x="2" y="17"/>
                </a:lnTo>
                <a:lnTo>
                  <a:pt x="3" y="14"/>
                </a:lnTo>
                <a:lnTo>
                  <a:pt x="6" y="11"/>
                </a:lnTo>
                <a:lnTo>
                  <a:pt x="10" y="8"/>
                </a:lnTo>
                <a:lnTo>
                  <a:pt x="13" y="5"/>
                </a:lnTo>
                <a:lnTo>
                  <a:pt x="16" y="3"/>
                </a:lnTo>
                <a:lnTo>
                  <a:pt x="19" y="1"/>
                </a:lnTo>
                <a:lnTo>
                  <a:pt x="18"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39" name="Freeform 274">
            <a:extLst>
              <a:ext uri="{FF2B5EF4-FFF2-40B4-BE49-F238E27FC236}">
                <a16:creationId xmlns:a16="http://schemas.microsoft.com/office/drawing/2014/main" id="{8A398D73-3824-1A4F-46FC-13F0AE4612C5}"/>
              </a:ext>
            </a:extLst>
          </p:cNvPr>
          <p:cNvSpPr>
            <a:spLocks/>
          </p:cNvSpPr>
          <p:nvPr/>
        </p:nvSpPr>
        <p:spPr bwMode="auto">
          <a:xfrm>
            <a:off x="6575425" y="4575175"/>
            <a:ext cx="26988" cy="26988"/>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2147483646 w 17"/>
              <a:gd name="T19" fmla="*/ 2147483646 h 17"/>
              <a:gd name="T20" fmla="*/ 2147483646 w 17"/>
              <a:gd name="T21" fmla="*/ 0 h 17"/>
              <a:gd name="T22" fmla="*/ 2147483646 w 17"/>
              <a:gd name="T23" fmla="*/ 0 h 17"/>
              <a:gd name="T24" fmla="*/ 2147483646 w 17"/>
              <a:gd name="T25" fmla="*/ 2147483646 h 17"/>
              <a:gd name="T26" fmla="*/ 2147483646 w 17"/>
              <a:gd name="T27" fmla="*/ 2147483646 h 17"/>
              <a:gd name="T28" fmla="*/ 2147483646 w 17"/>
              <a:gd name="T29" fmla="*/ 2147483646 h 17"/>
              <a:gd name="T30" fmla="*/ 2147483646 w 17"/>
              <a:gd name="T31" fmla="*/ 2147483646 h 17"/>
              <a:gd name="T32" fmla="*/ 0 w 17"/>
              <a:gd name="T33" fmla="*/ 2147483646 h 17"/>
              <a:gd name="T34" fmla="*/ 0 w 17"/>
              <a:gd name="T35" fmla="*/ 2147483646 h 17"/>
              <a:gd name="T36" fmla="*/ 2147483646 w 17"/>
              <a:gd name="T37" fmla="*/ 214748364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2" y="16"/>
                </a:moveTo>
                <a:lnTo>
                  <a:pt x="2" y="16"/>
                </a:lnTo>
                <a:lnTo>
                  <a:pt x="5" y="13"/>
                </a:lnTo>
                <a:lnTo>
                  <a:pt x="5" y="11"/>
                </a:lnTo>
                <a:lnTo>
                  <a:pt x="5" y="9"/>
                </a:lnTo>
                <a:lnTo>
                  <a:pt x="8" y="6"/>
                </a:lnTo>
                <a:lnTo>
                  <a:pt x="8" y="4"/>
                </a:lnTo>
                <a:lnTo>
                  <a:pt x="10" y="4"/>
                </a:lnTo>
                <a:lnTo>
                  <a:pt x="13" y="2"/>
                </a:lnTo>
                <a:lnTo>
                  <a:pt x="16" y="2"/>
                </a:lnTo>
                <a:lnTo>
                  <a:pt x="13" y="0"/>
                </a:lnTo>
                <a:lnTo>
                  <a:pt x="10" y="0"/>
                </a:lnTo>
                <a:lnTo>
                  <a:pt x="8" y="2"/>
                </a:lnTo>
                <a:lnTo>
                  <a:pt x="5" y="4"/>
                </a:lnTo>
                <a:lnTo>
                  <a:pt x="2" y="9"/>
                </a:lnTo>
                <a:lnTo>
                  <a:pt x="2" y="11"/>
                </a:lnTo>
                <a:lnTo>
                  <a:pt x="0" y="13"/>
                </a:lnTo>
                <a:lnTo>
                  <a:pt x="0" y="16"/>
                </a:lnTo>
                <a:lnTo>
                  <a:pt x="2"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0" name="Freeform 275">
            <a:extLst>
              <a:ext uri="{FF2B5EF4-FFF2-40B4-BE49-F238E27FC236}">
                <a16:creationId xmlns:a16="http://schemas.microsoft.com/office/drawing/2014/main" id="{EA15162F-6B48-0BDE-D844-4AB00B87D61D}"/>
              </a:ext>
            </a:extLst>
          </p:cNvPr>
          <p:cNvSpPr>
            <a:spLocks/>
          </p:cNvSpPr>
          <p:nvPr/>
        </p:nvSpPr>
        <p:spPr bwMode="auto">
          <a:xfrm>
            <a:off x="6573838" y="4586288"/>
            <a:ext cx="26987" cy="60325"/>
          </a:xfrm>
          <a:custGeom>
            <a:avLst/>
            <a:gdLst>
              <a:gd name="T0" fmla="*/ 2147483646 w 17"/>
              <a:gd name="T1" fmla="*/ 2147483646 h 38"/>
              <a:gd name="T2" fmla="*/ 2147483646 w 17"/>
              <a:gd name="T3" fmla="*/ 2147483646 h 38"/>
              <a:gd name="T4" fmla="*/ 2147483646 w 17"/>
              <a:gd name="T5" fmla="*/ 2147483646 h 38"/>
              <a:gd name="T6" fmla="*/ 2147483646 w 17"/>
              <a:gd name="T7" fmla="*/ 2147483646 h 38"/>
              <a:gd name="T8" fmla="*/ 2147483646 w 17"/>
              <a:gd name="T9" fmla="*/ 2147483646 h 38"/>
              <a:gd name="T10" fmla="*/ 2147483646 w 17"/>
              <a:gd name="T11" fmla="*/ 2147483646 h 38"/>
              <a:gd name="T12" fmla="*/ 2147483646 w 17"/>
              <a:gd name="T13" fmla="*/ 2147483646 h 38"/>
              <a:gd name="T14" fmla="*/ 2147483646 w 17"/>
              <a:gd name="T15" fmla="*/ 2147483646 h 38"/>
              <a:gd name="T16" fmla="*/ 2147483646 w 17"/>
              <a:gd name="T17" fmla="*/ 2147483646 h 38"/>
              <a:gd name="T18" fmla="*/ 2147483646 w 17"/>
              <a:gd name="T19" fmla="*/ 2147483646 h 38"/>
              <a:gd name="T20" fmla="*/ 2147483646 w 17"/>
              <a:gd name="T21" fmla="*/ 2147483646 h 38"/>
              <a:gd name="T22" fmla="*/ 2147483646 w 17"/>
              <a:gd name="T23" fmla="*/ 2147483646 h 38"/>
              <a:gd name="T24" fmla="*/ 2147483646 w 17"/>
              <a:gd name="T25" fmla="*/ 2147483646 h 38"/>
              <a:gd name="T26" fmla="*/ 2147483646 w 17"/>
              <a:gd name="T27" fmla="*/ 2147483646 h 38"/>
              <a:gd name="T28" fmla="*/ 2147483646 w 17"/>
              <a:gd name="T29" fmla="*/ 2147483646 h 38"/>
              <a:gd name="T30" fmla="*/ 2147483646 w 17"/>
              <a:gd name="T31" fmla="*/ 2147483646 h 38"/>
              <a:gd name="T32" fmla="*/ 2147483646 w 17"/>
              <a:gd name="T33" fmla="*/ 2147483646 h 38"/>
              <a:gd name="T34" fmla="*/ 2147483646 w 17"/>
              <a:gd name="T35" fmla="*/ 0 h 38"/>
              <a:gd name="T36" fmla="*/ 2147483646 w 17"/>
              <a:gd name="T37" fmla="*/ 0 h 38"/>
              <a:gd name="T38" fmla="*/ 0 w 17"/>
              <a:gd name="T39" fmla="*/ 2147483646 h 38"/>
              <a:gd name="T40" fmla="*/ 0 w 17"/>
              <a:gd name="T41" fmla="*/ 2147483646 h 38"/>
              <a:gd name="T42" fmla="*/ 0 w 17"/>
              <a:gd name="T43" fmla="*/ 2147483646 h 38"/>
              <a:gd name="T44" fmla="*/ 0 w 17"/>
              <a:gd name="T45" fmla="*/ 2147483646 h 38"/>
              <a:gd name="T46" fmla="*/ 0 w 17"/>
              <a:gd name="T47" fmla="*/ 2147483646 h 38"/>
              <a:gd name="T48" fmla="*/ 0 w 17"/>
              <a:gd name="T49" fmla="*/ 2147483646 h 38"/>
              <a:gd name="T50" fmla="*/ 0 w 17"/>
              <a:gd name="T51" fmla="*/ 2147483646 h 38"/>
              <a:gd name="T52" fmla="*/ 0 w 17"/>
              <a:gd name="T53" fmla="*/ 2147483646 h 38"/>
              <a:gd name="T54" fmla="*/ 2147483646 w 17"/>
              <a:gd name="T55" fmla="*/ 2147483646 h 38"/>
              <a:gd name="T56" fmla="*/ 2147483646 w 17"/>
              <a:gd name="T57" fmla="*/ 2147483646 h 38"/>
              <a:gd name="T58" fmla="*/ 2147483646 w 17"/>
              <a:gd name="T59" fmla="*/ 2147483646 h 38"/>
              <a:gd name="T60" fmla="*/ 2147483646 w 17"/>
              <a:gd name="T61" fmla="*/ 2147483646 h 38"/>
              <a:gd name="T62" fmla="*/ 2147483646 w 17"/>
              <a:gd name="T63" fmla="*/ 2147483646 h 38"/>
              <a:gd name="T64" fmla="*/ 2147483646 w 17"/>
              <a:gd name="T65" fmla="*/ 2147483646 h 38"/>
              <a:gd name="T66" fmla="*/ 2147483646 w 17"/>
              <a:gd name="T67" fmla="*/ 2147483646 h 38"/>
              <a:gd name="T68" fmla="*/ 2147483646 w 17"/>
              <a:gd name="T69" fmla="*/ 2147483646 h 38"/>
              <a:gd name="T70" fmla="*/ 2147483646 w 17"/>
              <a:gd name="T71" fmla="*/ 2147483646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38">
                <a:moveTo>
                  <a:pt x="16" y="37"/>
                </a:moveTo>
                <a:lnTo>
                  <a:pt x="16" y="37"/>
                </a:lnTo>
                <a:lnTo>
                  <a:pt x="12" y="35"/>
                </a:lnTo>
                <a:lnTo>
                  <a:pt x="12" y="33"/>
                </a:lnTo>
                <a:lnTo>
                  <a:pt x="12" y="31"/>
                </a:lnTo>
                <a:lnTo>
                  <a:pt x="9" y="28"/>
                </a:lnTo>
                <a:lnTo>
                  <a:pt x="9" y="25"/>
                </a:lnTo>
                <a:lnTo>
                  <a:pt x="6" y="23"/>
                </a:lnTo>
                <a:lnTo>
                  <a:pt x="6" y="20"/>
                </a:lnTo>
                <a:lnTo>
                  <a:pt x="6" y="18"/>
                </a:lnTo>
                <a:lnTo>
                  <a:pt x="6" y="15"/>
                </a:lnTo>
                <a:lnTo>
                  <a:pt x="3" y="13"/>
                </a:lnTo>
                <a:lnTo>
                  <a:pt x="3" y="10"/>
                </a:lnTo>
                <a:lnTo>
                  <a:pt x="3" y="8"/>
                </a:lnTo>
                <a:lnTo>
                  <a:pt x="3" y="5"/>
                </a:lnTo>
                <a:lnTo>
                  <a:pt x="6" y="3"/>
                </a:lnTo>
                <a:lnTo>
                  <a:pt x="6" y="2"/>
                </a:lnTo>
                <a:lnTo>
                  <a:pt x="6" y="0"/>
                </a:lnTo>
                <a:lnTo>
                  <a:pt x="3" y="0"/>
                </a:lnTo>
                <a:lnTo>
                  <a:pt x="0" y="1"/>
                </a:lnTo>
                <a:lnTo>
                  <a:pt x="0" y="3"/>
                </a:lnTo>
                <a:lnTo>
                  <a:pt x="0" y="5"/>
                </a:lnTo>
                <a:lnTo>
                  <a:pt x="0" y="8"/>
                </a:lnTo>
                <a:lnTo>
                  <a:pt x="0" y="10"/>
                </a:lnTo>
                <a:lnTo>
                  <a:pt x="0" y="13"/>
                </a:lnTo>
                <a:lnTo>
                  <a:pt x="0" y="15"/>
                </a:lnTo>
                <a:lnTo>
                  <a:pt x="0" y="18"/>
                </a:lnTo>
                <a:lnTo>
                  <a:pt x="3" y="21"/>
                </a:lnTo>
                <a:lnTo>
                  <a:pt x="3" y="23"/>
                </a:lnTo>
                <a:lnTo>
                  <a:pt x="6" y="26"/>
                </a:lnTo>
                <a:lnTo>
                  <a:pt x="6" y="29"/>
                </a:lnTo>
                <a:lnTo>
                  <a:pt x="6" y="31"/>
                </a:lnTo>
                <a:lnTo>
                  <a:pt x="9" y="33"/>
                </a:lnTo>
                <a:lnTo>
                  <a:pt x="9" y="35"/>
                </a:lnTo>
                <a:lnTo>
                  <a:pt x="9" y="37"/>
                </a:lnTo>
                <a:lnTo>
                  <a:pt x="16"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1" name="Freeform 276">
            <a:extLst>
              <a:ext uri="{FF2B5EF4-FFF2-40B4-BE49-F238E27FC236}">
                <a16:creationId xmlns:a16="http://schemas.microsoft.com/office/drawing/2014/main" id="{03B6DB1F-1E9D-DBA1-184B-85359A6CC3AA}"/>
              </a:ext>
            </a:extLst>
          </p:cNvPr>
          <p:cNvSpPr>
            <a:spLocks/>
          </p:cNvSpPr>
          <p:nvPr/>
        </p:nvSpPr>
        <p:spPr bwMode="auto">
          <a:xfrm>
            <a:off x="6578600" y="4645025"/>
            <a:ext cx="26988" cy="93663"/>
          </a:xfrm>
          <a:custGeom>
            <a:avLst/>
            <a:gdLst>
              <a:gd name="T0" fmla="*/ 2147483646 w 17"/>
              <a:gd name="T1" fmla="*/ 2147483646 h 59"/>
              <a:gd name="T2" fmla="*/ 2147483646 w 17"/>
              <a:gd name="T3" fmla="*/ 2147483646 h 59"/>
              <a:gd name="T4" fmla="*/ 2147483646 w 17"/>
              <a:gd name="T5" fmla="*/ 2147483646 h 59"/>
              <a:gd name="T6" fmla="*/ 2147483646 w 17"/>
              <a:gd name="T7" fmla="*/ 2147483646 h 59"/>
              <a:gd name="T8" fmla="*/ 2147483646 w 17"/>
              <a:gd name="T9" fmla="*/ 2147483646 h 59"/>
              <a:gd name="T10" fmla="*/ 2147483646 w 17"/>
              <a:gd name="T11" fmla="*/ 2147483646 h 59"/>
              <a:gd name="T12" fmla="*/ 2147483646 w 17"/>
              <a:gd name="T13" fmla="*/ 2147483646 h 59"/>
              <a:gd name="T14" fmla="*/ 2147483646 w 17"/>
              <a:gd name="T15" fmla="*/ 2147483646 h 59"/>
              <a:gd name="T16" fmla="*/ 2147483646 w 17"/>
              <a:gd name="T17" fmla="*/ 2147483646 h 59"/>
              <a:gd name="T18" fmla="*/ 2147483646 w 17"/>
              <a:gd name="T19" fmla="*/ 2147483646 h 59"/>
              <a:gd name="T20" fmla="*/ 2147483646 w 17"/>
              <a:gd name="T21" fmla="*/ 2147483646 h 59"/>
              <a:gd name="T22" fmla="*/ 2147483646 w 17"/>
              <a:gd name="T23" fmla="*/ 2147483646 h 59"/>
              <a:gd name="T24" fmla="*/ 2147483646 w 17"/>
              <a:gd name="T25" fmla="*/ 2147483646 h 59"/>
              <a:gd name="T26" fmla="*/ 2147483646 w 17"/>
              <a:gd name="T27" fmla="*/ 2147483646 h 59"/>
              <a:gd name="T28" fmla="*/ 2147483646 w 17"/>
              <a:gd name="T29" fmla="*/ 2147483646 h 59"/>
              <a:gd name="T30" fmla="*/ 2147483646 w 17"/>
              <a:gd name="T31" fmla="*/ 2147483646 h 59"/>
              <a:gd name="T32" fmla="*/ 2147483646 w 17"/>
              <a:gd name="T33" fmla="*/ 2147483646 h 59"/>
              <a:gd name="T34" fmla="*/ 2147483646 w 17"/>
              <a:gd name="T35" fmla="*/ 0 h 59"/>
              <a:gd name="T36" fmla="*/ 0 w 17"/>
              <a:gd name="T37" fmla="*/ 0 h 59"/>
              <a:gd name="T38" fmla="*/ 2147483646 w 17"/>
              <a:gd name="T39" fmla="*/ 2147483646 h 59"/>
              <a:gd name="T40" fmla="*/ 2147483646 w 17"/>
              <a:gd name="T41" fmla="*/ 2147483646 h 59"/>
              <a:gd name="T42" fmla="*/ 2147483646 w 17"/>
              <a:gd name="T43" fmla="*/ 2147483646 h 59"/>
              <a:gd name="T44" fmla="*/ 2147483646 w 17"/>
              <a:gd name="T45" fmla="*/ 2147483646 h 59"/>
              <a:gd name="T46" fmla="*/ 2147483646 w 17"/>
              <a:gd name="T47" fmla="*/ 2147483646 h 59"/>
              <a:gd name="T48" fmla="*/ 2147483646 w 17"/>
              <a:gd name="T49" fmla="*/ 2147483646 h 59"/>
              <a:gd name="T50" fmla="*/ 2147483646 w 17"/>
              <a:gd name="T51" fmla="*/ 2147483646 h 59"/>
              <a:gd name="T52" fmla="*/ 2147483646 w 17"/>
              <a:gd name="T53" fmla="*/ 2147483646 h 59"/>
              <a:gd name="T54" fmla="*/ 2147483646 w 17"/>
              <a:gd name="T55" fmla="*/ 2147483646 h 59"/>
              <a:gd name="T56" fmla="*/ 2147483646 w 17"/>
              <a:gd name="T57" fmla="*/ 2147483646 h 59"/>
              <a:gd name="T58" fmla="*/ 2147483646 w 17"/>
              <a:gd name="T59" fmla="*/ 2147483646 h 59"/>
              <a:gd name="T60" fmla="*/ 2147483646 w 17"/>
              <a:gd name="T61" fmla="*/ 2147483646 h 59"/>
              <a:gd name="T62" fmla="*/ 2147483646 w 17"/>
              <a:gd name="T63" fmla="*/ 2147483646 h 59"/>
              <a:gd name="T64" fmla="*/ 2147483646 w 17"/>
              <a:gd name="T65" fmla="*/ 2147483646 h 59"/>
              <a:gd name="T66" fmla="*/ 2147483646 w 17"/>
              <a:gd name="T67" fmla="*/ 2147483646 h 59"/>
              <a:gd name="T68" fmla="*/ 2147483646 w 17"/>
              <a:gd name="T69" fmla="*/ 2147483646 h 59"/>
              <a:gd name="T70" fmla="*/ 2147483646 w 17"/>
              <a:gd name="T71" fmla="*/ 214748364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9">
                <a:moveTo>
                  <a:pt x="16" y="58"/>
                </a:moveTo>
                <a:lnTo>
                  <a:pt x="16" y="58"/>
                </a:lnTo>
                <a:lnTo>
                  <a:pt x="16" y="54"/>
                </a:lnTo>
                <a:lnTo>
                  <a:pt x="10" y="51"/>
                </a:lnTo>
                <a:lnTo>
                  <a:pt x="10" y="47"/>
                </a:lnTo>
                <a:lnTo>
                  <a:pt x="10" y="44"/>
                </a:lnTo>
                <a:lnTo>
                  <a:pt x="10" y="40"/>
                </a:lnTo>
                <a:lnTo>
                  <a:pt x="10" y="36"/>
                </a:lnTo>
                <a:lnTo>
                  <a:pt x="10" y="33"/>
                </a:lnTo>
                <a:lnTo>
                  <a:pt x="16" y="29"/>
                </a:lnTo>
                <a:lnTo>
                  <a:pt x="16" y="25"/>
                </a:lnTo>
                <a:lnTo>
                  <a:pt x="16" y="22"/>
                </a:lnTo>
                <a:lnTo>
                  <a:pt x="16" y="18"/>
                </a:lnTo>
                <a:lnTo>
                  <a:pt x="16" y="14"/>
                </a:lnTo>
                <a:lnTo>
                  <a:pt x="16" y="10"/>
                </a:lnTo>
                <a:lnTo>
                  <a:pt x="16" y="7"/>
                </a:lnTo>
                <a:lnTo>
                  <a:pt x="10" y="3"/>
                </a:lnTo>
                <a:lnTo>
                  <a:pt x="10" y="0"/>
                </a:lnTo>
                <a:lnTo>
                  <a:pt x="0" y="0"/>
                </a:lnTo>
                <a:lnTo>
                  <a:pt x="5" y="3"/>
                </a:lnTo>
                <a:lnTo>
                  <a:pt x="5" y="7"/>
                </a:lnTo>
                <a:lnTo>
                  <a:pt x="10" y="10"/>
                </a:lnTo>
                <a:lnTo>
                  <a:pt x="10" y="14"/>
                </a:lnTo>
                <a:lnTo>
                  <a:pt x="10" y="18"/>
                </a:lnTo>
                <a:lnTo>
                  <a:pt x="5" y="22"/>
                </a:lnTo>
                <a:lnTo>
                  <a:pt x="5" y="25"/>
                </a:lnTo>
                <a:lnTo>
                  <a:pt x="5" y="29"/>
                </a:lnTo>
                <a:lnTo>
                  <a:pt x="5" y="33"/>
                </a:lnTo>
                <a:lnTo>
                  <a:pt x="5" y="36"/>
                </a:lnTo>
                <a:lnTo>
                  <a:pt x="5" y="40"/>
                </a:lnTo>
                <a:lnTo>
                  <a:pt x="5" y="44"/>
                </a:lnTo>
                <a:lnTo>
                  <a:pt x="5" y="47"/>
                </a:lnTo>
                <a:lnTo>
                  <a:pt x="5" y="51"/>
                </a:lnTo>
                <a:lnTo>
                  <a:pt x="5" y="55"/>
                </a:lnTo>
                <a:lnTo>
                  <a:pt x="10" y="58"/>
                </a:lnTo>
                <a:lnTo>
                  <a:pt x="16"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2" name="Freeform 277">
            <a:extLst>
              <a:ext uri="{FF2B5EF4-FFF2-40B4-BE49-F238E27FC236}">
                <a16:creationId xmlns:a16="http://schemas.microsoft.com/office/drawing/2014/main" id="{50AB23F8-57FC-1586-0D82-7160E6F0C742}"/>
              </a:ext>
            </a:extLst>
          </p:cNvPr>
          <p:cNvSpPr>
            <a:spLocks/>
          </p:cNvSpPr>
          <p:nvPr/>
        </p:nvSpPr>
        <p:spPr bwMode="auto">
          <a:xfrm>
            <a:off x="6580188" y="4737100"/>
            <a:ext cx="26987" cy="34925"/>
          </a:xfrm>
          <a:custGeom>
            <a:avLst/>
            <a:gdLst>
              <a:gd name="T0" fmla="*/ 2147483646 w 17"/>
              <a:gd name="T1" fmla="*/ 2147483646 h 22"/>
              <a:gd name="T2" fmla="*/ 2147483646 w 17"/>
              <a:gd name="T3" fmla="*/ 2147483646 h 22"/>
              <a:gd name="T4" fmla="*/ 2147483646 w 17"/>
              <a:gd name="T5" fmla="*/ 2147483646 h 22"/>
              <a:gd name="T6" fmla="*/ 2147483646 w 17"/>
              <a:gd name="T7" fmla="*/ 2147483646 h 22"/>
              <a:gd name="T8" fmla="*/ 2147483646 w 17"/>
              <a:gd name="T9" fmla="*/ 2147483646 h 22"/>
              <a:gd name="T10" fmla="*/ 2147483646 w 17"/>
              <a:gd name="T11" fmla="*/ 2147483646 h 22"/>
              <a:gd name="T12" fmla="*/ 2147483646 w 17"/>
              <a:gd name="T13" fmla="*/ 2147483646 h 22"/>
              <a:gd name="T14" fmla="*/ 2147483646 w 17"/>
              <a:gd name="T15" fmla="*/ 2147483646 h 22"/>
              <a:gd name="T16" fmla="*/ 2147483646 w 17"/>
              <a:gd name="T17" fmla="*/ 0 h 22"/>
              <a:gd name="T18" fmla="*/ 2147483646 w 17"/>
              <a:gd name="T19" fmla="*/ 0 h 22"/>
              <a:gd name="T20" fmla="*/ 2147483646 w 17"/>
              <a:gd name="T21" fmla="*/ 2147483646 h 22"/>
              <a:gd name="T22" fmla="*/ 2147483646 w 17"/>
              <a:gd name="T23" fmla="*/ 2147483646 h 22"/>
              <a:gd name="T24" fmla="*/ 2147483646 w 17"/>
              <a:gd name="T25" fmla="*/ 2147483646 h 22"/>
              <a:gd name="T26" fmla="*/ 0 w 17"/>
              <a:gd name="T27" fmla="*/ 2147483646 h 22"/>
              <a:gd name="T28" fmla="*/ 0 w 17"/>
              <a:gd name="T29" fmla="*/ 2147483646 h 22"/>
              <a:gd name="T30" fmla="*/ 0 w 17"/>
              <a:gd name="T31" fmla="*/ 2147483646 h 22"/>
              <a:gd name="T32" fmla="*/ 0 w 17"/>
              <a:gd name="T33" fmla="*/ 2147483646 h 22"/>
              <a:gd name="T34" fmla="*/ 2147483646 w 17"/>
              <a:gd name="T35" fmla="*/ 2147483646 h 22"/>
              <a:gd name="T36" fmla="*/ 2147483646 w 17"/>
              <a:gd name="T37" fmla="*/ 2147483646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21"/>
                </a:moveTo>
                <a:lnTo>
                  <a:pt x="10" y="18"/>
                </a:lnTo>
                <a:lnTo>
                  <a:pt x="5" y="16"/>
                </a:lnTo>
                <a:lnTo>
                  <a:pt x="5" y="13"/>
                </a:lnTo>
                <a:lnTo>
                  <a:pt x="10" y="11"/>
                </a:lnTo>
                <a:lnTo>
                  <a:pt x="10" y="8"/>
                </a:lnTo>
                <a:lnTo>
                  <a:pt x="10" y="5"/>
                </a:lnTo>
                <a:lnTo>
                  <a:pt x="16" y="2"/>
                </a:lnTo>
                <a:lnTo>
                  <a:pt x="10" y="0"/>
                </a:lnTo>
                <a:lnTo>
                  <a:pt x="5" y="0"/>
                </a:lnTo>
                <a:lnTo>
                  <a:pt x="5" y="2"/>
                </a:lnTo>
                <a:lnTo>
                  <a:pt x="5" y="5"/>
                </a:lnTo>
                <a:lnTo>
                  <a:pt x="5" y="7"/>
                </a:lnTo>
                <a:lnTo>
                  <a:pt x="0" y="10"/>
                </a:lnTo>
                <a:lnTo>
                  <a:pt x="0" y="13"/>
                </a:lnTo>
                <a:lnTo>
                  <a:pt x="0" y="16"/>
                </a:lnTo>
                <a:lnTo>
                  <a:pt x="0" y="19"/>
                </a:lnTo>
                <a:lnTo>
                  <a:pt x="5" y="21"/>
                </a:lnTo>
                <a:lnTo>
                  <a:pt x="10" y="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3" name="Freeform 278">
            <a:extLst>
              <a:ext uri="{FF2B5EF4-FFF2-40B4-BE49-F238E27FC236}">
                <a16:creationId xmlns:a16="http://schemas.microsoft.com/office/drawing/2014/main" id="{F2C32B5B-79DC-A888-8A6B-CA59DCC67851}"/>
              </a:ext>
            </a:extLst>
          </p:cNvPr>
          <p:cNvSpPr>
            <a:spLocks/>
          </p:cNvSpPr>
          <p:nvPr/>
        </p:nvSpPr>
        <p:spPr bwMode="auto">
          <a:xfrm>
            <a:off x="6670675" y="4576763"/>
            <a:ext cx="26988" cy="85725"/>
          </a:xfrm>
          <a:custGeom>
            <a:avLst/>
            <a:gdLst>
              <a:gd name="T0" fmla="*/ 2147483646 w 17"/>
              <a:gd name="T1" fmla="*/ 2147483646 h 54"/>
              <a:gd name="T2" fmla="*/ 2147483646 w 17"/>
              <a:gd name="T3" fmla="*/ 2147483646 h 54"/>
              <a:gd name="T4" fmla="*/ 2147483646 w 17"/>
              <a:gd name="T5" fmla="*/ 2147483646 h 54"/>
              <a:gd name="T6" fmla="*/ 2147483646 w 17"/>
              <a:gd name="T7" fmla="*/ 2147483646 h 54"/>
              <a:gd name="T8" fmla="*/ 2147483646 w 17"/>
              <a:gd name="T9" fmla="*/ 2147483646 h 54"/>
              <a:gd name="T10" fmla="*/ 2147483646 w 17"/>
              <a:gd name="T11" fmla="*/ 2147483646 h 54"/>
              <a:gd name="T12" fmla="*/ 2147483646 w 17"/>
              <a:gd name="T13" fmla="*/ 2147483646 h 54"/>
              <a:gd name="T14" fmla="*/ 2147483646 w 17"/>
              <a:gd name="T15" fmla="*/ 2147483646 h 54"/>
              <a:gd name="T16" fmla="*/ 2147483646 w 17"/>
              <a:gd name="T17" fmla="*/ 2147483646 h 54"/>
              <a:gd name="T18" fmla="*/ 2147483646 w 17"/>
              <a:gd name="T19" fmla="*/ 2147483646 h 54"/>
              <a:gd name="T20" fmla="*/ 2147483646 w 17"/>
              <a:gd name="T21" fmla="*/ 2147483646 h 54"/>
              <a:gd name="T22" fmla="*/ 2147483646 w 17"/>
              <a:gd name="T23" fmla="*/ 2147483646 h 54"/>
              <a:gd name="T24" fmla="*/ 2147483646 w 17"/>
              <a:gd name="T25" fmla="*/ 2147483646 h 54"/>
              <a:gd name="T26" fmla="*/ 2147483646 w 17"/>
              <a:gd name="T27" fmla="*/ 2147483646 h 54"/>
              <a:gd name="T28" fmla="*/ 2147483646 w 17"/>
              <a:gd name="T29" fmla="*/ 2147483646 h 54"/>
              <a:gd name="T30" fmla="*/ 2147483646 w 17"/>
              <a:gd name="T31" fmla="*/ 2147483646 h 54"/>
              <a:gd name="T32" fmla="*/ 2147483646 w 17"/>
              <a:gd name="T33" fmla="*/ 2147483646 h 54"/>
              <a:gd name="T34" fmla="*/ 2147483646 w 17"/>
              <a:gd name="T35" fmla="*/ 0 h 54"/>
              <a:gd name="T36" fmla="*/ 2147483646 w 17"/>
              <a:gd name="T37" fmla="*/ 0 h 54"/>
              <a:gd name="T38" fmla="*/ 2147483646 w 17"/>
              <a:gd name="T39" fmla="*/ 2147483646 h 54"/>
              <a:gd name="T40" fmla="*/ 2147483646 w 17"/>
              <a:gd name="T41" fmla="*/ 2147483646 h 54"/>
              <a:gd name="T42" fmla="*/ 2147483646 w 17"/>
              <a:gd name="T43" fmla="*/ 2147483646 h 54"/>
              <a:gd name="T44" fmla="*/ 2147483646 w 17"/>
              <a:gd name="T45" fmla="*/ 2147483646 h 54"/>
              <a:gd name="T46" fmla="*/ 2147483646 w 17"/>
              <a:gd name="T47" fmla="*/ 2147483646 h 54"/>
              <a:gd name="T48" fmla="*/ 2147483646 w 17"/>
              <a:gd name="T49" fmla="*/ 2147483646 h 54"/>
              <a:gd name="T50" fmla="*/ 2147483646 w 17"/>
              <a:gd name="T51" fmla="*/ 2147483646 h 54"/>
              <a:gd name="T52" fmla="*/ 2147483646 w 17"/>
              <a:gd name="T53" fmla="*/ 2147483646 h 54"/>
              <a:gd name="T54" fmla="*/ 2147483646 w 17"/>
              <a:gd name="T55" fmla="*/ 2147483646 h 54"/>
              <a:gd name="T56" fmla="*/ 2147483646 w 17"/>
              <a:gd name="T57" fmla="*/ 2147483646 h 54"/>
              <a:gd name="T58" fmla="*/ 2147483646 w 17"/>
              <a:gd name="T59" fmla="*/ 2147483646 h 54"/>
              <a:gd name="T60" fmla="*/ 2147483646 w 17"/>
              <a:gd name="T61" fmla="*/ 2147483646 h 54"/>
              <a:gd name="T62" fmla="*/ 2147483646 w 17"/>
              <a:gd name="T63" fmla="*/ 2147483646 h 54"/>
              <a:gd name="T64" fmla="*/ 2147483646 w 17"/>
              <a:gd name="T65" fmla="*/ 2147483646 h 54"/>
              <a:gd name="T66" fmla="*/ 2147483646 w 17"/>
              <a:gd name="T67" fmla="*/ 2147483646 h 54"/>
              <a:gd name="T68" fmla="*/ 0 w 17"/>
              <a:gd name="T69" fmla="*/ 2147483646 h 54"/>
              <a:gd name="T70" fmla="*/ 2147483646 w 17"/>
              <a:gd name="T71" fmla="*/ 2147483646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4">
                <a:moveTo>
                  <a:pt x="3" y="53"/>
                </a:moveTo>
                <a:lnTo>
                  <a:pt x="3" y="53"/>
                </a:lnTo>
                <a:lnTo>
                  <a:pt x="6" y="50"/>
                </a:lnTo>
                <a:lnTo>
                  <a:pt x="6" y="47"/>
                </a:lnTo>
                <a:lnTo>
                  <a:pt x="9" y="44"/>
                </a:lnTo>
                <a:lnTo>
                  <a:pt x="9" y="41"/>
                </a:lnTo>
                <a:lnTo>
                  <a:pt x="12" y="37"/>
                </a:lnTo>
                <a:lnTo>
                  <a:pt x="16" y="33"/>
                </a:lnTo>
                <a:lnTo>
                  <a:pt x="16" y="30"/>
                </a:lnTo>
                <a:lnTo>
                  <a:pt x="16" y="26"/>
                </a:lnTo>
                <a:lnTo>
                  <a:pt x="16" y="23"/>
                </a:lnTo>
                <a:lnTo>
                  <a:pt x="16" y="19"/>
                </a:lnTo>
                <a:lnTo>
                  <a:pt x="16" y="16"/>
                </a:lnTo>
                <a:lnTo>
                  <a:pt x="16" y="13"/>
                </a:lnTo>
                <a:lnTo>
                  <a:pt x="16" y="9"/>
                </a:lnTo>
                <a:lnTo>
                  <a:pt x="16" y="6"/>
                </a:lnTo>
                <a:lnTo>
                  <a:pt x="12" y="3"/>
                </a:lnTo>
                <a:lnTo>
                  <a:pt x="9" y="0"/>
                </a:lnTo>
                <a:lnTo>
                  <a:pt x="3" y="0"/>
                </a:lnTo>
                <a:lnTo>
                  <a:pt x="9" y="3"/>
                </a:lnTo>
                <a:lnTo>
                  <a:pt x="9" y="6"/>
                </a:lnTo>
                <a:lnTo>
                  <a:pt x="12" y="9"/>
                </a:lnTo>
                <a:lnTo>
                  <a:pt x="12" y="13"/>
                </a:lnTo>
                <a:lnTo>
                  <a:pt x="12" y="16"/>
                </a:lnTo>
                <a:lnTo>
                  <a:pt x="12" y="19"/>
                </a:lnTo>
                <a:lnTo>
                  <a:pt x="12" y="23"/>
                </a:lnTo>
                <a:lnTo>
                  <a:pt x="12" y="26"/>
                </a:lnTo>
                <a:lnTo>
                  <a:pt x="12" y="30"/>
                </a:lnTo>
                <a:lnTo>
                  <a:pt x="9" y="33"/>
                </a:lnTo>
                <a:lnTo>
                  <a:pt x="9" y="37"/>
                </a:lnTo>
                <a:lnTo>
                  <a:pt x="6" y="40"/>
                </a:lnTo>
                <a:lnTo>
                  <a:pt x="6" y="43"/>
                </a:lnTo>
                <a:lnTo>
                  <a:pt x="3" y="47"/>
                </a:lnTo>
                <a:lnTo>
                  <a:pt x="3" y="50"/>
                </a:lnTo>
                <a:lnTo>
                  <a:pt x="0" y="53"/>
                </a:lnTo>
                <a:lnTo>
                  <a:pt x="3"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4" name="Freeform 279">
            <a:extLst>
              <a:ext uri="{FF2B5EF4-FFF2-40B4-BE49-F238E27FC236}">
                <a16:creationId xmlns:a16="http://schemas.microsoft.com/office/drawing/2014/main" id="{48A0699E-7B8E-4F3E-94F3-524E5A587254}"/>
              </a:ext>
            </a:extLst>
          </p:cNvPr>
          <p:cNvSpPr>
            <a:spLocks/>
          </p:cNvSpPr>
          <p:nvPr/>
        </p:nvSpPr>
        <p:spPr bwMode="auto">
          <a:xfrm>
            <a:off x="6665913" y="4660900"/>
            <a:ext cx="26987" cy="96838"/>
          </a:xfrm>
          <a:custGeom>
            <a:avLst/>
            <a:gdLst>
              <a:gd name="T0" fmla="*/ 2147483646 w 17"/>
              <a:gd name="T1" fmla="*/ 2147483646 h 61"/>
              <a:gd name="T2" fmla="*/ 2147483646 w 17"/>
              <a:gd name="T3" fmla="*/ 2147483646 h 61"/>
              <a:gd name="T4" fmla="*/ 2147483646 w 17"/>
              <a:gd name="T5" fmla="*/ 2147483646 h 61"/>
              <a:gd name="T6" fmla="*/ 2147483646 w 17"/>
              <a:gd name="T7" fmla="*/ 2147483646 h 61"/>
              <a:gd name="T8" fmla="*/ 2147483646 w 17"/>
              <a:gd name="T9" fmla="*/ 2147483646 h 61"/>
              <a:gd name="T10" fmla="*/ 2147483646 w 17"/>
              <a:gd name="T11" fmla="*/ 2147483646 h 61"/>
              <a:gd name="T12" fmla="*/ 2147483646 w 17"/>
              <a:gd name="T13" fmla="*/ 2147483646 h 61"/>
              <a:gd name="T14" fmla="*/ 2147483646 w 17"/>
              <a:gd name="T15" fmla="*/ 2147483646 h 61"/>
              <a:gd name="T16" fmla="*/ 2147483646 w 17"/>
              <a:gd name="T17" fmla="*/ 2147483646 h 61"/>
              <a:gd name="T18" fmla="*/ 2147483646 w 17"/>
              <a:gd name="T19" fmla="*/ 2147483646 h 61"/>
              <a:gd name="T20" fmla="*/ 2147483646 w 17"/>
              <a:gd name="T21" fmla="*/ 2147483646 h 61"/>
              <a:gd name="T22" fmla="*/ 2147483646 w 17"/>
              <a:gd name="T23" fmla="*/ 2147483646 h 61"/>
              <a:gd name="T24" fmla="*/ 2147483646 w 17"/>
              <a:gd name="T25" fmla="*/ 2147483646 h 61"/>
              <a:gd name="T26" fmla="*/ 2147483646 w 17"/>
              <a:gd name="T27" fmla="*/ 2147483646 h 61"/>
              <a:gd name="T28" fmla="*/ 2147483646 w 17"/>
              <a:gd name="T29" fmla="*/ 2147483646 h 61"/>
              <a:gd name="T30" fmla="*/ 2147483646 w 17"/>
              <a:gd name="T31" fmla="*/ 2147483646 h 61"/>
              <a:gd name="T32" fmla="*/ 2147483646 w 17"/>
              <a:gd name="T33" fmla="*/ 2147483646 h 61"/>
              <a:gd name="T34" fmla="*/ 2147483646 w 17"/>
              <a:gd name="T35" fmla="*/ 0 h 61"/>
              <a:gd name="T36" fmla="*/ 2147483646 w 17"/>
              <a:gd name="T37" fmla="*/ 0 h 61"/>
              <a:gd name="T38" fmla="*/ 2147483646 w 17"/>
              <a:gd name="T39" fmla="*/ 2147483646 h 61"/>
              <a:gd name="T40" fmla="*/ 2147483646 w 17"/>
              <a:gd name="T41" fmla="*/ 2147483646 h 61"/>
              <a:gd name="T42" fmla="*/ 2147483646 w 17"/>
              <a:gd name="T43" fmla="*/ 2147483646 h 61"/>
              <a:gd name="T44" fmla="*/ 2147483646 w 17"/>
              <a:gd name="T45" fmla="*/ 2147483646 h 61"/>
              <a:gd name="T46" fmla="*/ 2147483646 w 17"/>
              <a:gd name="T47" fmla="*/ 2147483646 h 61"/>
              <a:gd name="T48" fmla="*/ 2147483646 w 17"/>
              <a:gd name="T49" fmla="*/ 2147483646 h 61"/>
              <a:gd name="T50" fmla="*/ 2147483646 w 17"/>
              <a:gd name="T51" fmla="*/ 2147483646 h 61"/>
              <a:gd name="T52" fmla="*/ 2147483646 w 17"/>
              <a:gd name="T53" fmla="*/ 2147483646 h 61"/>
              <a:gd name="T54" fmla="*/ 2147483646 w 17"/>
              <a:gd name="T55" fmla="*/ 2147483646 h 61"/>
              <a:gd name="T56" fmla="*/ 2147483646 w 17"/>
              <a:gd name="T57" fmla="*/ 2147483646 h 61"/>
              <a:gd name="T58" fmla="*/ 2147483646 w 17"/>
              <a:gd name="T59" fmla="*/ 2147483646 h 61"/>
              <a:gd name="T60" fmla="*/ 2147483646 w 17"/>
              <a:gd name="T61" fmla="*/ 2147483646 h 61"/>
              <a:gd name="T62" fmla="*/ 2147483646 w 17"/>
              <a:gd name="T63" fmla="*/ 2147483646 h 61"/>
              <a:gd name="T64" fmla="*/ 2147483646 w 17"/>
              <a:gd name="T65" fmla="*/ 2147483646 h 61"/>
              <a:gd name="T66" fmla="*/ 2147483646 w 17"/>
              <a:gd name="T67" fmla="*/ 2147483646 h 61"/>
              <a:gd name="T68" fmla="*/ 0 w 17"/>
              <a:gd name="T69" fmla="*/ 2147483646 h 61"/>
              <a:gd name="T70" fmla="*/ 2147483646 w 17"/>
              <a:gd name="T71" fmla="*/ 2147483646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61">
                <a:moveTo>
                  <a:pt x="8" y="60"/>
                </a:moveTo>
                <a:lnTo>
                  <a:pt x="8" y="60"/>
                </a:lnTo>
                <a:lnTo>
                  <a:pt x="8" y="57"/>
                </a:lnTo>
                <a:lnTo>
                  <a:pt x="12" y="53"/>
                </a:lnTo>
                <a:lnTo>
                  <a:pt x="12" y="49"/>
                </a:lnTo>
                <a:lnTo>
                  <a:pt x="12" y="45"/>
                </a:lnTo>
                <a:lnTo>
                  <a:pt x="12" y="41"/>
                </a:lnTo>
                <a:lnTo>
                  <a:pt x="12" y="38"/>
                </a:lnTo>
                <a:lnTo>
                  <a:pt x="12" y="34"/>
                </a:lnTo>
                <a:lnTo>
                  <a:pt x="12" y="30"/>
                </a:lnTo>
                <a:lnTo>
                  <a:pt x="8" y="26"/>
                </a:lnTo>
                <a:lnTo>
                  <a:pt x="8" y="23"/>
                </a:lnTo>
                <a:lnTo>
                  <a:pt x="8" y="19"/>
                </a:lnTo>
                <a:lnTo>
                  <a:pt x="8" y="15"/>
                </a:lnTo>
                <a:lnTo>
                  <a:pt x="8" y="11"/>
                </a:lnTo>
                <a:lnTo>
                  <a:pt x="12" y="7"/>
                </a:lnTo>
                <a:lnTo>
                  <a:pt x="12" y="4"/>
                </a:lnTo>
                <a:lnTo>
                  <a:pt x="16" y="0"/>
                </a:lnTo>
                <a:lnTo>
                  <a:pt x="12" y="0"/>
                </a:lnTo>
                <a:lnTo>
                  <a:pt x="8" y="4"/>
                </a:lnTo>
                <a:lnTo>
                  <a:pt x="8" y="7"/>
                </a:lnTo>
                <a:lnTo>
                  <a:pt x="4" y="11"/>
                </a:lnTo>
                <a:lnTo>
                  <a:pt x="4" y="15"/>
                </a:lnTo>
                <a:lnTo>
                  <a:pt x="4" y="19"/>
                </a:lnTo>
                <a:lnTo>
                  <a:pt x="4" y="23"/>
                </a:lnTo>
                <a:lnTo>
                  <a:pt x="4" y="26"/>
                </a:lnTo>
                <a:lnTo>
                  <a:pt x="8" y="30"/>
                </a:lnTo>
                <a:lnTo>
                  <a:pt x="8" y="34"/>
                </a:lnTo>
                <a:lnTo>
                  <a:pt x="8" y="38"/>
                </a:lnTo>
                <a:lnTo>
                  <a:pt x="8" y="41"/>
                </a:lnTo>
                <a:lnTo>
                  <a:pt x="8" y="45"/>
                </a:lnTo>
                <a:lnTo>
                  <a:pt x="8" y="49"/>
                </a:lnTo>
                <a:lnTo>
                  <a:pt x="8" y="53"/>
                </a:lnTo>
                <a:lnTo>
                  <a:pt x="4" y="56"/>
                </a:lnTo>
                <a:lnTo>
                  <a:pt x="0" y="60"/>
                </a:lnTo>
                <a:lnTo>
                  <a:pt x="8" y="6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5" name="Freeform 280">
            <a:extLst>
              <a:ext uri="{FF2B5EF4-FFF2-40B4-BE49-F238E27FC236}">
                <a16:creationId xmlns:a16="http://schemas.microsoft.com/office/drawing/2014/main" id="{42AFCA1D-7A66-D8AD-3FE6-167D2D65D6EA}"/>
              </a:ext>
            </a:extLst>
          </p:cNvPr>
          <p:cNvSpPr>
            <a:spLocks/>
          </p:cNvSpPr>
          <p:nvPr/>
        </p:nvSpPr>
        <p:spPr bwMode="auto">
          <a:xfrm>
            <a:off x="6664325" y="4756150"/>
            <a:ext cx="26988" cy="26988"/>
          </a:xfrm>
          <a:custGeom>
            <a:avLst/>
            <a:gdLst>
              <a:gd name="T0" fmla="*/ 0 w 17"/>
              <a:gd name="T1" fmla="*/ 2147483646 h 17"/>
              <a:gd name="T2" fmla="*/ 2147483646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2147483646 w 17"/>
              <a:gd name="T17" fmla="*/ 0 h 17"/>
              <a:gd name="T18" fmla="*/ 2147483646 w 17"/>
              <a:gd name="T19" fmla="*/ 2147483646 h 17"/>
              <a:gd name="T20" fmla="*/ 2147483646 w 17"/>
              <a:gd name="T21" fmla="*/ 2147483646 h 17"/>
              <a:gd name="T22" fmla="*/ 2147483646 w 17"/>
              <a:gd name="T23" fmla="*/ 2147483646 h 17"/>
              <a:gd name="T24" fmla="*/ 0 w 17"/>
              <a:gd name="T25" fmla="*/ 2147483646 h 17"/>
              <a:gd name="T26" fmla="*/ 0 w 17"/>
              <a:gd name="T27" fmla="*/ 2147483646 h 17"/>
              <a:gd name="T28" fmla="*/ 2147483646 w 17"/>
              <a:gd name="T29" fmla="*/ 2147483646 h 17"/>
              <a:gd name="T30" fmla="*/ 0 w 17"/>
              <a:gd name="T31" fmla="*/ 214748364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17">
                <a:moveTo>
                  <a:pt x="0" y="16"/>
                </a:moveTo>
                <a:lnTo>
                  <a:pt x="5" y="16"/>
                </a:lnTo>
                <a:lnTo>
                  <a:pt x="10" y="13"/>
                </a:lnTo>
                <a:lnTo>
                  <a:pt x="10" y="11"/>
                </a:lnTo>
                <a:lnTo>
                  <a:pt x="10" y="6"/>
                </a:lnTo>
                <a:lnTo>
                  <a:pt x="16" y="4"/>
                </a:lnTo>
                <a:lnTo>
                  <a:pt x="16" y="2"/>
                </a:lnTo>
                <a:lnTo>
                  <a:pt x="16" y="0"/>
                </a:lnTo>
                <a:lnTo>
                  <a:pt x="5" y="0"/>
                </a:lnTo>
                <a:lnTo>
                  <a:pt x="5" y="2"/>
                </a:lnTo>
                <a:lnTo>
                  <a:pt x="5" y="6"/>
                </a:lnTo>
                <a:lnTo>
                  <a:pt x="5" y="9"/>
                </a:lnTo>
                <a:lnTo>
                  <a:pt x="0" y="11"/>
                </a:lnTo>
                <a:lnTo>
                  <a:pt x="0" y="13"/>
                </a:lnTo>
                <a:lnTo>
                  <a:pt x="5" y="16"/>
                </a:lnTo>
                <a:lnTo>
                  <a:pt x="0"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6" name="Freeform 281">
            <a:extLst>
              <a:ext uri="{FF2B5EF4-FFF2-40B4-BE49-F238E27FC236}">
                <a16:creationId xmlns:a16="http://schemas.microsoft.com/office/drawing/2014/main" id="{C8B8B8B8-9932-970C-60B8-B2164C39E2C5}"/>
              </a:ext>
            </a:extLst>
          </p:cNvPr>
          <p:cNvSpPr>
            <a:spLocks/>
          </p:cNvSpPr>
          <p:nvPr/>
        </p:nvSpPr>
        <p:spPr bwMode="auto">
          <a:xfrm>
            <a:off x="6581775" y="4584700"/>
            <a:ext cx="92075" cy="219075"/>
          </a:xfrm>
          <a:custGeom>
            <a:avLst/>
            <a:gdLst>
              <a:gd name="T0" fmla="*/ 2147483646 w 58"/>
              <a:gd name="T1" fmla="*/ 2147483646 h 138"/>
              <a:gd name="T2" fmla="*/ 2147483646 w 58"/>
              <a:gd name="T3" fmla="*/ 2147483646 h 138"/>
              <a:gd name="T4" fmla="*/ 2147483646 w 58"/>
              <a:gd name="T5" fmla="*/ 2147483646 h 138"/>
              <a:gd name="T6" fmla="*/ 2147483646 w 58"/>
              <a:gd name="T7" fmla="*/ 2147483646 h 138"/>
              <a:gd name="T8" fmla="*/ 2147483646 w 58"/>
              <a:gd name="T9" fmla="*/ 2147483646 h 138"/>
              <a:gd name="T10" fmla="*/ 2147483646 w 58"/>
              <a:gd name="T11" fmla="*/ 2147483646 h 138"/>
              <a:gd name="T12" fmla="*/ 2147483646 w 58"/>
              <a:gd name="T13" fmla="*/ 2147483646 h 138"/>
              <a:gd name="T14" fmla="*/ 2147483646 w 58"/>
              <a:gd name="T15" fmla="*/ 2147483646 h 138"/>
              <a:gd name="T16" fmla="*/ 2147483646 w 58"/>
              <a:gd name="T17" fmla="*/ 2147483646 h 138"/>
              <a:gd name="T18" fmla="*/ 2147483646 w 58"/>
              <a:gd name="T19" fmla="*/ 2147483646 h 138"/>
              <a:gd name="T20" fmla="*/ 2147483646 w 58"/>
              <a:gd name="T21" fmla="*/ 2147483646 h 138"/>
              <a:gd name="T22" fmla="*/ 2147483646 w 58"/>
              <a:gd name="T23" fmla="*/ 2147483646 h 138"/>
              <a:gd name="T24" fmla="*/ 2147483646 w 58"/>
              <a:gd name="T25" fmla="*/ 2147483646 h 138"/>
              <a:gd name="T26" fmla="*/ 2147483646 w 58"/>
              <a:gd name="T27" fmla="*/ 2147483646 h 138"/>
              <a:gd name="T28" fmla="*/ 2147483646 w 58"/>
              <a:gd name="T29" fmla="*/ 2147483646 h 138"/>
              <a:gd name="T30" fmla="*/ 2147483646 w 58"/>
              <a:gd name="T31" fmla="*/ 2147483646 h 138"/>
              <a:gd name="T32" fmla="*/ 2147483646 w 58"/>
              <a:gd name="T33" fmla="*/ 2147483646 h 138"/>
              <a:gd name="T34" fmla="*/ 2147483646 w 58"/>
              <a:gd name="T35" fmla="*/ 2147483646 h 138"/>
              <a:gd name="T36" fmla="*/ 2147483646 w 58"/>
              <a:gd name="T37" fmla="*/ 2147483646 h 138"/>
              <a:gd name="T38" fmla="*/ 2147483646 w 58"/>
              <a:gd name="T39" fmla="*/ 2147483646 h 138"/>
              <a:gd name="T40" fmla="*/ 2147483646 w 58"/>
              <a:gd name="T41" fmla="*/ 2147483646 h 138"/>
              <a:gd name="T42" fmla="*/ 2147483646 w 58"/>
              <a:gd name="T43" fmla="*/ 2147483646 h 138"/>
              <a:gd name="T44" fmla="*/ 2147483646 w 58"/>
              <a:gd name="T45" fmla="*/ 2147483646 h 138"/>
              <a:gd name="T46" fmla="*/ 2147483646 w 58"/>
              <a:gd name="T47" fmla="*/ 2147483646 h 138"/>
              <a:gd name="T48" fmla="*/ 2147483646 w 58"/>
              <a:gd name="T49" fmla="*/ 2147483646 h 138"/>
              <a:gd name="T50" fmla="*/ 2147483646 w 58"/>
              <a:gd name="T51" fmla="*/ 2147483646 h 138"/>
              <a:gd name="T52" fmla="*/ 2147483646 w 58"/>
              <a:gd name="T53" fmla="*/ 2147483646 h 138"/>
              <a:gd name="T54" fmla="*/ 2147483646 w 58"/>
              <a:gd name="T55" fmla="*/ 2147483646 h 138"/>
              <a:gd name="T56" fmla="*/ 2147483646 w 58"/>
              <a:gd name="T57" fmla="*/ 2147483646 h 138"/>
              <a:gd name="T58" fmla="*/ 2147483646 w 58"/>
              <a:gd name="T59" fmla="*/ 2147483646 h 138"/>
              <a:gd name="T60" fmla="*/ 2147483646 w 58"/>
              <a:gd name="T61" fmla="*/ 2147483646 h 138"/>
              <a:gd name="T62" fmla="*/ 2147483646 w 58"/>
              <a:gd name="T63" fmla="*/ 2147483646 h 138"/>
              <a:gd name="T64" fmla="*/ 2147483646 w 58"/>
              <a:gd name="T65" fmla="*/ 2147483646 h 138"/>
              <a:gd name="T66" fmla="*/ 2147483646 w 58"/>
              <a:gd name="T67" fmla="*/ 2147483646 h 138"/>
              <a:gd name="T68" fmla="*/ 2147483646 w 58"/>
              <a:gd name="T69" fmla="*/ 2147483646 h 138"/>
              <a:gd name="T70" fmla="*/ 2147483646 w 58"/>
              <a:gd name="T71" fmla="*/ 2147483646 h 138"/>
              <a:gd name="T72" fmla="*/ 2147483646 w 58"/>
              <a:gd name="T73" fmla="*/ 2147483646 h 138"/>
              <a:gd name="T74" fmla="*/ 2147483646 w 58"/>
              <a:gd name="T75" fmla="*/ 2147483646 h 138"/>
              <a:gd name="T76" fmla="*/ 2147483646 w 58"/>
              <a:gd name="T77" fmla="*/ 2147483646 h 138"/>
              <a:gd name="T78" fmla="*/ 2147483646 w 58"/>
              <a:gd name="T79" fmla="*/ 2147483646 h 138"/>
              <a:gd name="T80" fmla="*/ 2147483646 w 58"/>
              <a:gd name="T81" fmla="*/ 2147483646 h 138"/>
              <a:gd name="T82" fmla="*/ 2147483646 w 58"/>
              <a:gd name="T83" fmla="*/ 2147483646 h 138"/>
              <a:gd name="T84" fmla="*/ 2147483646 w 58"/>
              <a:gd name="T85" fmla="*/ 2147483646 h 138"/>
              <a:gd name="T86" fmla="*/ 2147483646 w 58"/>
              <a:gd name="T87" fmla="*/ 2147483646 h 138"/>
              <a:gd name="T88" fmla="*/ 2147483646 w 58"/>
              <a:gd name="T89" fmla="*/ 2147483646 h 138"/>
              <a:gd name="T90" fmla="*/ 2147483646 w 58"/>
              <a:gd name="T91" fmla="*/ 2147483646 h 138"/>
              <a:gd name="T92" fmla="*/ 2147483646 w 58"/>
              <a:gd name="T93" fmla="*/ 2147483646 h 138"/>
              <a:gd name="T94" fmla="*/ 2147483646 w 58"/>
              <a:gd name="T95" fmla="*/ 2147483646 h 138"/>
              <a:gd name="T96" fmla="*/ 2147483646 w 58"/>
              <a:gd name="T97" fmla="*/ 2147483646 h 138"/>
              <a:gd name="T98" fmla="*/ 2147483646 w 58"/>
              <a:gd name="T99" fmla="*/ 2147483646 h 138"/>
              <a:gd name="T100" fmla="*/ 2147483646 w 58"/>
              <a:gd name="T101" fmla="*/ 2147483646 h 138"/>
              <a:gd name="T102" fmla="*/ 2147483646 w 58"/>
              <a:gd name="T103" fmla="*/ 2147483646 h 1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8" h="138">
                <a:moveTo>
                  <a:pt x="3" y="0"/>
                </a:moveTo>
                <a:lnTo>
                  <a:pt x="3" y="0"/>
                </a:lnTo>
                <a:lnTo>
                  <a:pt x="2" y="1"/>
                </a:lnTo>
                <a:lnTo>
                  <a:pt x="2" y="2"/>
                </a:lnTo>
                <a:lnTo>
                  <a:pt x="1" y="4"/>
                </a:lnTo>
                <a:lnTo>
                  <a:pt x="1" y="5"/>
                </a:lnTo>
                <a:lnTo>
                  <a:pt x="0" y="6"/>
                </a:lnTo>
                <a:lnTo>
                  <a:pt x="0" y="8"/>
                </a:lnTo>
                <a:lnTo>
                  <a:pt x="0" y="11"/>
                </a:lnTo>
                <a:lnTo>
                  <a:pt x="1" y="12"/>
                </a:lnTo>
                <a:lnTo>
                  <a:pt x="1" y="13"/>
                </a:lnTo>
                <a:lnTo>
                  <a:pt x="1" y="14"/>
                </a:lnTo>
                <a:lnTo>
                  <a:pt x="1" y="15"/>
                </a:lnTo>
                <a:lnTo>
                  <a:pt x="1" y="16"/>
                </a:lnTo>
                <a:lnTo>
                  <a:pt x="1" y="17"/>
                </a:lnTo>
                <a:lnTo>
                  <a:pt x="1" y="18"/>
                </a:lnTo>
                <a:lnTo>
                  <a:pt x="0" y="20"/>
                </a:lnTo>
                <a:lnTo>
                  <a:pt x="0" y="22"/>
                </a:lnTo>
                <a:lnTo>
                  <a:pt x="0" y="23"/>
                </a:lnTo>
                <a:lnTo>
                  <a:pt x="1" y="24"/>
                </a:lnTo>
                <a:lnTo>
                  <a:pt x="1" y="25"/>
                </a:lnTo>
                <a:lnTo>
                  <a:pt x="2" y="25"/>
                </a:lnTo>
                <a:lnTo>
                  <a:pt x="2" y="26"/>
                </a:lnTo>
                <a:lnTo>
                  <a:pt x="3" y="27"/>
                </a:lnTo>
                <a:lnTo>
                  <a:pt x="3" y="28"/>
                </a:lnTo>
                <a:lnTo>
                  <a:pt x="3" y="29"/>
                </a:lnTo>
                <a:lnTo>
                  <a:pt x="3" y="30"/>
                </a:lnTo>
                <a:lnTo>
                  <a:pt x="3" y="32"/>
                </a:lnTo>
                <a:lnTo>
                  <a:pt x="2" y="32"/>
                </a:lnTo>
                <a:lnTo>
                  <a:pt x="2" y="33"/>
                </a:lnTo>
                <a:lnTo>
                  <a:pt x="1" y="34"/>
                </a:lnTo>
                <a:lnTo>
                  <a:pt x="1" y="36"/>
                </a:lnTo>
                <a:lnTo>
                  <a:pt x="2" y="36"/>
                </a:lnTo>
                <a:lnTo>
                  <a:pt x="2" y="38"/>
                </a:lnTo>
                <a:lnTo>
                  <a:pt x="3" y="38"/>
                </a:lnTo>
                <a:lnTo>
                  <a:pt x="3" y="39"/>
                </a:lnTo>
                <a:lnTo>
                  <a:pt x="4" y="40"/>
                </a:lnTo>
                <a:lnTo>
                  <a:pt x="4" y="41"/>
                </a:lnTo>
                <a:lnTo>
                  <a:pt x="5" y="42"/>
                </a:lnTo>
                <a:lnTo>
                  <a:pt x="5" y="43"/>
                </a:lnTo>
                <a:lnTo>
                  <a:pt x="5" y="44"/>
                </a:lnTo>
                <a:lnTo>
                  <a:pt x="5" y="45"/>
                </a:lnTo>
                <a:lnTo>
                  <a:pt x="5" y="46"/>
                </a:lnTo>
                <a:lnTo>
                  <a:pt x="4" y="47"/>
                </a:lnTo>
                <a:lnTo>
                  <a:pt x="4" y="48"/>
                </a:lnTo>
                <a:lnTo>
                  <a:pt x="4" y="50"/>
                </a:lnTo>
                <a:lnTo>
                  <a:pt x="4" y="51"/>
                </a:lnTo>
                <a:lnTo>
                  <a:pt x="5" y="52"/>
                </a:lnTo>
                <a:lnTo>
                  <a:pt x="6" y="53"/>
                </a:lnTo>
                <a:lnTo>
                  <a:pt x="6" y="54"/>
                </a:lnTo>
                <a:lnTo>
                  <a:pt x="7" y="55"/>
                </a:lnTo>
                <a:lnTo>
                  <a:pt x="7" y="56"/>
                </a:lnTo>
                <a:lnTo>
                  <a:pt x="7" y="57"/>
                </a:lnTo>
                <a:lnTo>
                  <a:pt x="7" y="58"/>
                </a:lnTo>
                <a:lnTo>
                  <a:pt x="6" y="58"/>
                </a:lnTo>
                <a:lnTo>
                  <a:pt x="6" y="59"/>
                </a:lnTo>
                <a:lnTo>
                  <a:pt x="5" y="60"/>
                </a:lnTo>
                <a:lnTo>
                  <a:pt x="5" y="61"/>
                </a:lnTo>
                <a:lnTo>
                  <a:pt x="5" y="63"/>
                </a:lnTo>
                <a:lnTo>
                  <a:pt x="5" y="64"/>
                </a:lnTo>
                <a:lnTo>
                  <a:pt x="5" y="65"/>
                </a:lnTo>
                <a:lnTo>
                  <a:pt x="6" y="66"/>
                </a:lnTo>
                <a:lnTo>
                  <a:pt x="7" y="67"/>
                </a:lnTo>
                <a:lnTo>
                  <a:pt x="7" y="68"/>
                </a:lnTo>
                <a:lnTo>
                  <a:pt x="7" y="69"/>
                </a:lnTo>
                <a:lnTo>
                  <a:pt x="7" y="70"/>
                </a:lnTo>
                <a:lnTo>
                  <a:pt x="7" y="71"/>
                </a:lnTo>
                <a:lnTo>
                  <a:pt x="7" y="72"/>
                </a:lnTo>
                <a:lnTo>
                  <a:pt x="6" y="73"/>
                </a:lnTo>
                <a:lnTo>
                  <a:pt x="5" y="74"/>
                </a:lnTo>
                <a:lnTo>
                  <a:pt x="5" y="75"/>
                </a:lnTo>
                <a:lnTo>
                  <a:pt x="5" y="76"/>
                </a:lnTo>
                <a:lnTo>
                  <a:pt x="5" y="77"/>
                </a:lnTo>
                <a:lnTo>
                  <a:pt x="6" y="78"/>
                </a:lnTo>
                <a:lnTo>
                  <a:pt x="6" y="79"/>
                </a:lnTo>
                <a:lnTo>
                  <a:pt x="7" y="79"/>
                </a:lnTo>
                <a:lnTo>
                  <a:pt x="7" y="80"/>
                </a:lnTo>
                <a:lnTo>
                  <a:pt x="7" y="81"/>
                </a:lnTo>
                <a:lnTo>
                  <a:pt x="7" y="82"/>
                </a:lnTo>
                <a:lnTo>
                  <a:pt x="7" y="83"/>
                </a:lnTo>
                <a:lnTo>
                  <a:pt x="7" y="84"/>
                </a:lnTo>
                <a:lnTo>
                  <a:pt x="7" y="85"/>
                </a:lnTo>
                <a:lnTo>
                  <a:pt x="7" y="86"/>
                </a:lnTo>
                <a:lnTo>
                  <a:pt x="6" y="87"/>
                </a:lnTo>
                <a:lnTo>
                  <a:pt x="6" y="88"/>
                </a:lnTo>
                <a:lnTo>
                  <a:pt x="5" y="89"/>
                </a:lnTo>
                <a:lnTo>
                  <a:pt x="5" y="90"/>
                </a:lnTo>
                <a:lnTo>
                  <a:pt x="6" y="91"/>
                </a:lnTo>
                <a:lnTo>
                  <a:pt x="6" y="92"/>
                </a:lnTo>
                <a:lnTo>
                  <a:pt x="7" y="93"/>
                </a:lnTo>
                <a:lnTo>
                  <a:pt x="7" y="94"/>
                </a:lnTo>
                <a:lnTo>
                  <a:pt x="8" y="95"/>
                </a:lnTo>
                <a:lnTo>
                  <a:pt x="8" y="97"/>
                </a:lnTo>
                <a:lnTo>
                  <a:pt x="8" y="98"/>
                </a:lnTo>
                <a:lnTo>
                  <a:pt x="7" y="99"/>
                </a:lnTo>
                <a:lnTo>
                  <a:pt x="7" y="100"/>
                </a:lnTo>
                <a:lnTo>
                  <a:pt x="7" y="101"/>
                </a:lnTo>
                <a:lnTo>
                  <a:pt x="6" y="102"/>
                </a:lnTo>
                <a:lnTo>
                  <a:pt x="6" y="103"/>
                </a:lnTo>
                <a:lnTo>
                  <a:pt x="6" y="104"/>
                </a:lnTo>
                <a:lnTo>
                  <a:pt x="6" y="105"/>
                </a:lnTo>
                <a:lnTo>
                  <a:pt x="7" y="106"/>
                </a:lnTo>
                <a:lnTo>
                  <a:pt x="7" y="107"/>
                </a:lnTo>
                <a:lnTo>
                  <a:pt x="8" y="108"/>
                </a:lnTo>
                <a:lnTo>
                  <a:pt x="8" y="109"/>
                </a:lnTo>
                <a:lnTo>
                  <a:pt x="8" y="110"/>
                </a:lnTo>
                <a:lnTo>
                  <a:pt x="8" y="111"/>
                </a:lnTo>
                <a:lnTo>
                  <a:pt x="8" y="112"/>
                </a:lnTo>
                <a:lnTo>
                  <a:pt x="8" y="113"/>
                </a:lnTo>
                <a:lnTo>
                  <a:pt x="7" y="114"/>
                </a:lnTo>
                <a:lnTo>
                  <a:pt x="6" y="118"/>
                </a:lnTo>
                <a:lnTo>
                  <a:pt x="7" y="121"/>
                </a:lnTo>
                <a:lnTo>
                  <a:pt x="8" y="124"/>
                </a:lnTo>
                <a:lnTo>
                  <a:pt x="10" y="127"/>
                </a:lnTo>
                <a:lnTo>
                  <a:pt x="13" y="129"/>
                </a:lnTo>
                <a:lnTo>
                  <a:pt x="15" y="131"/>
                </a:lnTo>
                <a:lnTo>
                  <a:pt x="18" y="134"/>
                </a:lnTo>
                <a:lnTo>
                  <a:pt x="21" y="137"/>
                </a:lnTo>
                <a:lnTo>
                  <a:pt x="21" y="136"/>
                </a:lnTo>
                <a:lnTo>
                  <a:pt x="22" y="135"/>
                </a:lnTo>
                <a:lnTo>
                  <a:pt x="23" y="135"/>
                </a:lnTo>
                <a:lnTo>
                  <a:pt x="25" y="135"/>
                </a:lnTo>
                <a:lnTo>
                  <a:pt x="26" y="135"/>
                </a:lnTo>
                <a:lnTo>
                  <a:pt x="27" y="135"/>
                </a:lnTo>
                <a:lnTo>
                  <a:pt x="28" y="135"/>
                </a:lnTo>
                <a:lnTo>
                  <a:pt x="29" y="136"/>
                </a:lnTo>
                <a:lnTo>
                  <a:pt x="32" y="133"/>
                </a:lnTo>
                <a:lnTo>
                  <a:pt x="35" y="131"/>
                </a:lnTo>
                <a:lnTo>
                  <a:pt x="38" y="128"/>
                </a:lnTo>
                <a:lnTo>
                  <a:pt x="41" y="125"/>
                </a:lnTo>
                <a:lnTo>
                  <a:pt x="44" y="123"/>
                </a:lnTo>
                <a:lnTo>
                  <a:pt x="46" y="119"/>
                </a:lnTo>
                <a:lnTo>
                  <a:pt x="46" y="115"/>
                </a:lnTo>
                <a:lnTo>
                  <a:pt x="46" y="111"/>
                </a:lnTo>
                <a:lnTo>
                  <a:pt x="45" y="111"/>
                </a:lnTo>
                <a:lnTo>
                  <a:pt x="45" y="109"/>
                </a:lnTo>
                <a:lnTo>
                  <a:pt x="45" y="108"/>
                </a:lnTo>
                <a:lnTo>
                  <a:pt x="45" y="107"/>
                </a:lnTo>
                <a:lnTo>
                  <a:pt x="45" y="106"/>
                </a:lnTo>
                <a:lnTo>
                  <a:pt x="45" y="105"/>
                </a:lnTo>
                <a:lnTo>
                  <a:pt x="46" y="105"/>
                </a:lnTo>
                <a:lnTo>
                  <a:pt x="47" y="103"/>
                </a:lnTo>
                <a:lnTo>
                  <a:pt x="47" y="102"/>
                </a:lnTo>
                <a:lnTo>
                  <a:pt x="47" y="101"/>
                </a:lnTo>
                <a:lnTo>
                  <a:pt x="47" y="100"/>
                </a:lnTo>
                <a:lnTo>
                  <a:pt x="47" y="99"/>
                </a:lnTo>
                <a:lnTo>
                  <a:pt x="47" y="98"/>
                </a:lnTo>
                <a:lnTo>
                  <a:pt x="46" y="97"/>
                </a:lnTo>
                <a:lnTo>
                  <a:pt x="46" y="96"/>
                </a:lnTo>
                <a:lnTo>
                  <a:pt x="45" y="95"/>
                </a:lnTo>
                <a:lnTo>
                  <a:pt x="45" y="94"/>
                </a:lnTo>
                <a:lnTo>
                  <a:pt x="46" y="93"/>
                </a:lnTo>
                <a:lnTo>
                  <a:pt x="46" y="92"/>
                </a:lnTo>
                <a:lnTo>
                  <a:pt x="46" y="91"/>
                </a:lnTo>
                <a:lnTo>
                  <a:pt x="47" y="91"/>
                </a:lnTo>
                <a:lnTo>
                  <a:pt x="47" y="90"/>
                </a:lnTo>
                <a:lnTo>
                  <a:pt x="48" y="89"/>
                </a:lnTo>
                <a:lnTo>
                  <a:pt x="48" y="88"/>
                </a:lnTo>
                <a:lnTo>
                  <a:pt x="48" y="87"/>
                </a:lnTo>
                <a:lnTo>
                  <a:pt x="48" y="86"/>
                </a:lnTo>
                <a:lnTo>
                  <a:pt x="47" y="85"/>
                </a:lnTo>
                <a:lnTo>
                  <a:pt x="47" y="84"/>
                </a:lnTo>
                <a:lnTo>
                  <a:pt x="47" y="83"/>
                </a:lnTo>
                <a:lnTo>
                  <a:pt x="48" y="82"/>
                </a:lnTo>
                <a:lnTo>
                  <a:pt x="48" y="81"/>
                </a:lnTo>
                <a:lnTo>
                  <a:pt x="49" y="80"/>
                </a:lnTo>
                <a:lnTo>
                  <a:pt x="49" y="79"/>
                </a:lnTo>
                <a:lnTo>
                  <a:pt x="50" y="78"/>
                </a:lnTo>
                <a:lnTo>
                  <a:pt x="49" y="77"/>
                </a:lnTo>
                <a:lnTo>
                  <a:pt x="49" y="76"/>
                </a:lnTo>
                <a:lnTo>
                  <a:pt x="49" y="75"/>
                </a:lnTo>
                <a:lnTo>
                  <a:pt x="49" y="74"/>
                </a:lnTo>
                <a:lnTo>
                  <a:pt x="49" y="73"/>
                </a:lnTo>
                <a:lnTo>
                  <a:pt x="49" y="72"/>
                </a:lnTo>
                <a:lnTo>
                  <a:pt x="50" y="71"/>
                </a:lnTo>
                <a:lnTo>
                  <a:pt x="51" y="70"/>
                </a:lnTo>
                <a:lnTo>
                  <a:pt x="51" y="69"/>
                </a:lnTo>
                <a:lnTo>
                  <a:pt x="51" y="68"/>
                </a:lnTo>
                <a:lnTo>
                  <a:pt x="51" y="67"/>
                </a:lnTo>
                <a:lnTo>
                  <a:pt x="51" y="66"/>
                </a:lnTo>
                <a:lnTo>
                  <a:pt x="51" y="65"/>
                </a:lnTo>
                <a:lnTo>
                  <a:pt x="50" y="64"/>
                </a:lnTo>
                <a:lnTo>
                  <a:pt x="50" y="63"/>
                </a:lnTo>
                <a:lnTo>
                  <a:pt x="49" y="62"/>
                </a:lnTo>
                <a:lnTo>
                  <a:pt x="49" y="61"/>
                </a:lnTo>
                <a:lnTo>
                  <a:pt x="50" y="60"/>
                </a:lnTo>
                <a:lnTo>
                  <a:pt x="50" y="59"/>
                </a:lnTo>
                <a:lnTo>
                  <a:pt x="50" y="58"/>
                </a:lnTo>
                <a:lnTo>
                  <a:pt x="51" y="57"/>
                </a:lnTo>
                <a:lnTo>
                  <a:pt x="51" y="56"/>
                </a:lnTo>
                <a:lnTo>
                  <a:pt x="52" y="55"/>
                </a:lnTo>
                <a:lnTo>
                  <a:pt x="52" y="54"/>
                </a:lnTo>
                <a:lnTo>
                  <a:pt x="52" y="53"/>
                </a:lnTo>
                <a:lnTo>
                  <a:pt x="52" y="52"/>
                </a:lnTo>
                <a:lnTo>
                  <a:pt x="52" y="51"/>
                </a:lnTo>
                <a:lnTo>
                  <a:pt x="52" y="50"/>
                </a:lnTo>
                <a:lnTo>
                  <a:pt x="51" y="50"/>
                </a:lnTo>
                <a:lnTo>
                  <a:pt x="51" y="49"/>
                </a:lnTo>
                <a:lnTo>
                  <a:pt x="51" y="48"/>
                </a:lnTo>
                <a:lnTo>
                  <a:pt x="51" y="47"/>
                </a:lnTo>
                <a:lnTo>
                  <a:pt x="51" y="46"/>
                </a:lnTo>
                <a:lnTo>
                  <a:pt x="52" y="45"/>
                </a:lnTo>
                <a:lnTo>
                  <a:pt x="52" y="44"/>
                </a:lnTo>
                <a:lnTo>
                  <a:pt x="53" y="44"/>
                </a:lnTo>
                <a:lnTo>
                  <a:pt x="53" y="43"/>
                </a:lnTo>
                <a:lnTo>
                  <a:pt x="53" y="42"/>
                </a:lnTo>
                <a:lnTo>
                  <a:pt x="54" y="41"/>
                </a:lnTo>
                <a:lnTo>
                  <a:pt x="54" y="40"/>
                </a:lnTo>
                <a:lnTo>
                  <a:pt x="53" y="39"/>
                </a:lnTo>
                <a:lnTo>
                  <a:pt x="53" y="38"/>
                </a:lnTo>
                <a:lnTo>
                  <a:pt x="52" y="37"/>
                </a:lnTo>
                <a:lnTo>
                  <a:pt x="52" y="36"/>
                </a:lnTo>
                <a:lnTo>
                  <a:pt x="51" y="35"/>
                </a:lnTo>
                <a:lnTo>
                  <a:pt x="51" y="34"/>
                </a:lnTo>
                <a:lnTo>
                  <a:pt x="52" y="32"/>
                </a:lnTo>
                <a:lnTo>
                  <a:pt x="53" y="31"/>
                </a:lnTo>
                <a:lnTo>
                  <a:pt x="53" y="30"/>
                </a:lnTo>
                <a:lnTo>
                  <a:pt x="54" y="29"/>
                </a:lnTo>
                <a:lnTo>
                  <a:pt x="54" y="28"/>
                </a:lnTo>
                <a:lnTo>
                  <a:pt x="54" y="27"/>
                </a:lnTo>
                <a:lnTo>
                  <a:pt x="54" y="26"/>
                </a:lnTo>
                <a:lnTo>
                  <a:pt x="54" y="25"/>
                </a:lnTo>
                <a:lnTo>
                  <a:pt x="53" y="24"/>
                </a:lnTo>
                <a:lnTo>
                  <a:pt x="53" y="23"/>
                </a:lnTo>
                <a:lnTo>
                  <a:pt x="53" y="22"/>
                </a:lnTo>
                <a:lnTo>
                  <a:pt x="52" y="22"/>
                </a:lnTo>
                <a:lnTo>
                  <a:pt x="52" y="21"/>
                </a:lnTo>
                <a:lnTo>
                  <a:pt x="52" y="20"/>
                </a:lnTo>
                <a:lnTo>
                  <a:pt x="52" y="19"/>
                </a:lnTo>
                <a:lnTo>
                  <a:pt x="53" y="18"/>
                </a:lnTo>
                <a:lnTo>
                  <a:pt x="53" y="17"/>
                </a:lnTo>
                <a:lnTo>
                  <a:pt x="54" y="16"/>
                </a:lnTo>
                <a:lnTo>
                  <a:pt x="55" y="16"/>
                </a:lnTo>
                <a:lnTo>
                  <a:pt x="55" y="15"/>
                </a:lnTo>
                <a:lnTo>
                  <a:pt x="56" y="14"/>
                </a:lnTo>
                <a:lnTo>
                  <a:pt x="57" y="13"/>
                </a:lnTo>
                <a:lnTo>
                  <a:pt x="57" y="12"/>
                </a:lnTo>
                <a:lnTo>
                  <a:pt x="57" y="10"/>
                </a:lnTo>
                <a:lnTo>
                  <a:pt x="57" y="8"/>
                </a:lnTo>
                <a:lnTo>
                  <a:pt x="57" y="7"/>
                </a:lnTo>
                <a:lnTo>
                  <a:pt x="56" y="6"/>
                </a:lnTo>
                <a:lnTo>
                  <a:pt x="56" y="5"/>
                </a:lnTo>
                <a:lnTo>
                  <a:pt x="55" y="4"/>
                </a:lnTo>
                <a:lnTo>
                  <a:pt x="55" y="3"/>
                </a:lnTo>
                <a:lnTo>
                  <a:pt x="55" y="2"/>
                </a:lnTo>
                <a:lnTo>
                  <a:pt x="53" y="7"/>
                </a:lnTo>
                <a:lnTo>
                  <a:pt x="51" y="11"/>
                </a:lnTo>
                <a:lnTo>
                  <a:pt x="48" y="15"/>
                </a:lnTo>
                <a:lnTo>
                  <a:pt x="45" y="18"/>
                </a:lnTo>
                <a:lnTo>
                  <a:pt x="41" y="20"/>
                </a:lnTo>
                <a:lnTo>
                  <a:pt x="37" y="21"/>
                </a:lnTo>
                <a:lnTo>
                  <a:pt x="33" y="22"/>
                </a:lnTo>
                <a:lnTo>
                  <a:pt x="29" y="22"/>
                </a:lnTo>
                <a:lnTo>
                  <a:pt x="25" y="22"/>
                </a:lnTo>
                <a:lnTo>
                  <a:pt x="21" y="21"/>
                </a:lnTo>
                <a:lnTo>
                  <a:pt x="17" y="19"/>
                </a:lnTo>
                <a:lnTo>
                  <a:pt x="13" y="16"/>
                </a:lnTo>
                <a:lnTo>
                  <a:pt x="10" y="13"/>
                </a:lnTo>
                <a:lnTo>
                  <a:pt x="7" y="9"/>
                </a:lnTo>
                <a:lnTo>
                  <a:pt x="5" y="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7" name="Freeform 282">
            <a:extLst>
              <a:ext uri="{FF2B5EF4-FFF2-40B4-BE49-F238E27FC236}">
                <a16:creationId xmlns:a16="http://schemas.microsoft.com/office/drawing/2014/main" id="{E68FE375-A530-BB9B-C682-4DACA1296C18}"/>
              </a:ext>
            </a:extLst>
          </p:cNvPr>
          <p:cNvSpPr>
            <a:spLocks/>
          </p:cNvSpPr>
          <p:nvPr/>
        </p:nvSpPr>
        <p:spPr bwMode="auto">
          <a:xfrm>
            <a:off x="6340475" y="4318000"/>
            <a:ext cx="604838" cy="157163"/>
          </a:xfrm>
          <a:custGeom>
            <a:avLst/>
            <a:gdLst>
              <a:gd name="T0" fmla="*/ 2147483646 w 381"/>
              <a:gd name="T1" fmla="*/ 2147483646 h 99"/>
              <a:gd name="T2" fmla="*/ 2147483646 w 381"/>
              <a:gd name="T3" fmla="*/ 2147483646 h 99"/>
              <a:gd name="T4" fmla="*/ 2147483646 w 381"/>
              <a:gd name="T5" fmla="*/ 2147483646 h 99"/>
              <a:gd name="T6" fmla="*/ 2147483646 w 381"/>
              <a:gd name="T7" fmla="*/ 2147483646 h 99"/>
              <a:gd name="T8" fmla="*/ 2147483646 w 381"/>
              <a:gd name="T9" fmla="*/ 2147483646 h 99"/>
              <a:gd name="T10" fmla="*/ 2147483646 w 381"/>
              <a:gd name="T11" fmla="*/ 2147483646 h 99"/>
              <a:gd name="T12" fmla="*/ 2147483646 w 381"/>
              <a:gd name="T13" fmla="*/ 2147483646 h 99"/>
              <a:gd name="T14" fmla="*/ 2147483646 w 381"/>
              <a:gd name="T15" fmla="*/ 2147483646 h 99"/>
              <a:gd name="T16" fmla="*/ 2147483646 w 381"/>
              <a:gd name="T17" fmla="*/ 2147483646 h 99"/>
              <a:gd name="T18" fmla="*/ 2147483646 w 381"/>
              <a:gd name="T19" fmla="*/ 2147483646 h 99"/>
              <a:gd name="T20" fmla="*/ 2147483646 w 381"/>
              <a:gd name="T21" fmla="*/ 2147483646 h 99"/>
              <a:gd name="T22" fmla="*/ 2147483646 w 381"/>
              <a:gd name="T23" fmla="*/ 2147483646 h 99"/>
              <a:gd name="T24" fmla="*/ 2147483646 w 381"/>
              <a:gd name="T25" fmla="*/ 2147483646 h 99"/>
              <a:gd name="T26" fmla="*/ 2147483646 w 381"/>
              <a:gd name="T27" fmla="*/ 2147483646 h 99"/>
              <a:gd name="T28" fmla="*/ 2147483646 w 381"/>
              <a:gd name="T29" fmla="*/ 2147483646 h 99"/>
              <a:gd name="T30" fmla="*/ 2147483646 w 381"/>
              <a:gd name="T31" fmla="*/ 2147483646 h 99"/>
              <a:gd name="T32" fmla="*/ 2147483646 w 381"/>
              <a:gd name="T33" fmla="*/ 2147483646 h 99"/>
              <a:gd name="T34" fmla="*/ 2147483646 w 381"/>
              <a:gd name="T35" fmla="*/ 2147483646 h 99"/>
              <a:gd name="T36" fmla="*/ 2147483646 w 381"/>
              <a:gd name="T37" fmla="*/ 2147483646 h 99"/>
              <a:gd name="T38" fmla="*/ 2147483646 w 381"/>
              <a:gd name="T39" fmla="*/ 2147483646 h 99"/>
              <a:gd name="T40" fmla="*/ 2147483646 w 381"/>
              <a:gd name="T41" fmla="*/ 2147483646 h 99"/>
              <a:gd name="T42" fmla="*/ 2147483646 w 381"/>
              <a:gd name="T43" fmla="*/ 2147483646 h 99"/>
              <a:gd name="T44" fmla="*/ 2147483646 w 381"/>
              <a:gd name="T45" fmla="*/ 2147483646 h 99"/>
              <a:gd name="T46" fmla="*/ 2147483646 w 381"/>
              <a:gd name="T47" fmla="*/ 2147483646 h 99"/>
              <a:gd name="T48" fmla="*/ 2147483646 w 381"/>
              <a:gd name="T49" fmla="*/ 2147483646 h 99"/>
              <a:gd name="T50" fmla="*/ 2147483646 w 381"/>
              <a:gd name="T51" fmla="*/ 2147483646 h 99"/>
              <a:gd name="T52" fmla="*/ 2147483646 w 381"/>
              <a:gd name="T53" fmla="*/ 2147483646 h 99"/>
              <a:gd name="T54" fmla="*/ 2147483646 w 381"/>
              <a:gd name="T55" fmla="*/ 2147483646 h 99"/>
              <a:gd name="T56" fmla="*/ 2147483646 w 381"/>
              <a:gd name="T57" fmla="*/ 2147483646 h 99"/>
              <a:gd name="T58" fmla="*/ 2147483646 w 381"/>
              <a:gd name="T59" fmla="*/ 2147483646 h 99"/>
              <a:gd name="T60" fmla="*/ 2147483646 w 381"/>
              <a:gd name="T61" fmla="*/ 2147483646 h 99"/>
              <a:gd name="T62" fmla="*/ 2147483646 w 381"/>
              <a:gd name="T63" fmla="*/ 2147483646 h 99"/>
              <a:gd name="T64" fmla="*/ 2147483646 w 381"/>
              <a:gd name="T65" fmla="*/ 2147483646 h 99"/>
              <a:gd name="T66" fmla="*/ 2147483646 w 381"/>
              <a:gd name="T67" fmla="*/ 2147483646 h 99"/>
              <a:gd name="T68" fmla="*/ 2147483646 w 381"/>
              <a:gd name="T69" fmla="*/ 2147483646 h 99"/>
              <a:gd name="T70" fmla="*/ 2147483646 w 381"/>
              <a:gd name="T71" fmla="*/ 2147483646 h 99"/>
              <a:gd name="T72" fmla="*/ 2147483646 w 381"/>
              <a:gd name="T73" fmla="*/ 2147483646 h 99"/>
              <a:gd name="T74" fmla="*/ 2147483646 w 381"/>
              <a:gd name="T75" fmla="*/ 2147483646 h 99"/>
              <a:gd name="T76" fmla="*/ 2147483646 w 381"/>
              <a:gd name="T77" fmla="*/ 2147483646 h 99"/>
              <a:gd name="T78" fmla="*/ 2147483646 w 381"/>
              <a:gd name="T79" fmla="*/ 2147483646 h 99"/>
              <a:gd name="T80" fmla="*/ 2147483646 w 381"/>
              <a:gd name="T81" fmla="*/ 2147483646 h 99"/>
              <a:gd name="T82" fmla="*/ 2147483646 w 381"/>
              <a:gd name="T83" fmla="*/ 2147483646 h 99"/>
              <a:gd name="T84" fmla="*/ 2147483646 w 381"/>
              <a:gd name="T85" fmla="*/ 2147483646 h 99"/>
              <a:gd name="T86" fmla="*/ 2147483646 w 381"/>
              <a:gd name="T87" fmla="*/ 0 h 99"/>
              <a:gd name="T88" fmla="*/ 2147483646 w 381"/>
              <a:gd name="T89" fmla="*/ 2147483646 h 99"/>
              <a:gd name="T90" fmla="*/ 2147483646 w 381"/>
              <a:gd name="T91" fmla="*/ 2147483646 h 99"/>
              <a:gd name="T92" fmla="*/ 2147483646 w 381"/>
              <a:gd name="T93" fmla="*/ 2147483646 h 99"/>
              <a:gd name="T94" fmla="*/ 2147483646 w 381"/>
              <a:gd name="T95" fmla="*/ 2147483646 h 99"/>
              <a:gd name="T96" fmla="*/ 2147483646 w 381"/>
              <a:gd name="T97" fmla="*/ 2147483646 h 99"/>
              <a:gd name="T98" fmla="*/ 2147483646 w 381"/>
              <a:gd name="T99" fmla="*/ 2147483646 h 99"/>
              <a:gd name="T100" fmla="*/ 2147483646 w 381"/>
              <a:gd name="T101" fmla="*/ 2147483646 h 99"/>
              <a:gd name="T102" fmla="*/ 2147483646 w 381"/>
              <a:gd name="T103" fmla="*/ 2147483646 h 99"/>
              <a:gd name="T104" fmla="*/ 2147483646 w 381"/>
              <a:gd name="T105" fmla="*/ 2147483646 h 99"/>
              <a:gd name="T106" fmla="*/ 2147483646 w 381"/>
              <a:gd name="T107" fmla="*/ 2147483646 h 99"/>
              <a:gd name="T108" fmla="*/ 2147483646 w 381"/>
              <a:gd name="T109" fmla="*/ 2147483646 h 99"/>
              <a:gd name="T110" fmla="*/ 2147483646 w 381"/>
              <a:gd name="T111" fmla="*/ 2147483646 h 99"/>
              <a:gd name="T112" fmla="*/ 2147483646 w 381"/>
              <a:gd name="T113" fmla="*/ 2147483646 h 99"/>
              <a:gd name="T114" fmla="*/ 2147483646 w 381"/>
              <a:gd name="T115" fmla="*/ 2147483646 h 99"/>
              <a:gd name="T116" fmla="*/ 2147483646 w 381"/>
              <a:gd name="T117" fmla="*/ 2147483646 h 99"/>
              <a:gd name="T118" fmla="*/ 2147483646 w 381"/>
              <a:gd name="T119" fmla="*/ 2147483646 h 99"/>
              <a:gd name="T120" fmla="*/ 2147483646 w 381"/>
              <a:gd name="T121" fmla="*/ 2147483646 h 99"/>
              <a:gd name="T122" fmla="*/ 2147483646 w 381"/>
              <a:gd name="T123" fmla="*/ 2147483646 h 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81" h="99">
                <a:moveTo>
                  <a:pt x="247" y="63"/>
                </a:moveTo>
                <a:lnTo>
                  <a:pt x="247" y="63"/>
                </a:lnTo>
                <a:lnTo>
                  <a:pt x="244" y="62"/>
                </a:lnTo>
                <a:lnTo>
                  <a:pt x="240" y="61"/>
                </a:lnTo>
                <a:lnTo>
                  <a:pt x="237" y="60"/>
                </a:lnTo>
                <a:lnTo>
                  <a:pt x="233" y="59"/>
                </a:lnTo>
                <a:lnTo>
                  <a:pt x="230" y="57"/>
                </a:lnTo>
                <a:lnTo>
                  <a:pt x="226" y="56"/>
                </a:lnTo>
                <a:lnTo>
                  <a:pt x="223" y="55"/>
                </a:lnTo>
                <a:lnTo>
                  <a:pt x="219" y="53"/>
                </a:lnTo>
                <a:lnTo>
                  <a:pt x="216" y="53"/>
                </a:lnTo>
                <a:lnTo>
                  <a:pt x="212" y="51"/>
                </a:lnTo>
                <a:lnTo>
                  <a:pt x="209" y="51"/>
                </a:lnTo>
                <a:lnTo>
                  <a:pt x="205" y="49"/>
                </a:lnTo>
                <a:lnTo>
                  <a:pt x="201" y="49"/>
                </a:lnTo>
                <a:lnTo>
                  <a:pt x="197" y="48"/>
                </a:lnTo>
                <a:lnTo>
                  <a:pt x="193" y="48"/>
                </a:lnTo>
                <a:lnTo>
                  <a:pt x="189" y="48"/>
                </a:lnTo>
                <a:lnTo>
                  <a:pt x="185" y="48"/>
                </a:lnTo>
                <a:lnTo>
                  <a:pt x="181" y="48"/>
                </a:lnTo>
                <a:lnTo>
                  <a:pt x="177" y="49"/>
                </a:lnTo>
                <a:lnTo>
                  <a:pt x="174" y="49"/>
                </a:lnTo>
                <a:lnTo>
                  <a:pt x="170" y="51"/>
                </a:lnTo>
                <a:lnTo>
                  <a:pt x="167" y="51"/>
                </a:lnTo>
                <a:lnTo>
                  <a:pt x="163" y="53"/>
                </a:lnTo>
                <a:lnTo>
                  <a:pt x="159" y="53"/>
                </a:lnTo>
                <a:lnTo>
                  <a:pt x="156" y="55"/>
                </a:lnTo>
                <a:lnTo>
                  <a:pt x="153" y="56"/>
                </a:lnTo>
                <a:lnTo>
                  <a:pt x="149" y="57"/>
                </a:lnTo>
                <a:lnTo>
                  <a:pt x="146" y="59"/>
                </a:lnTo>
                <a:lnTo>
                  <a:pt x="142" y="60"/>
                </a:lnTo>
                <a:lnTo>
                  <a:pt x="139" y="61"/>
                </a:lnTo>
                <a:lnTo>
                  <a:pt x="135" y="62"/>
                </a:lnTo>
                <a:lnTo>
                  <a:pt x="132" y="63"/>
                </a:lnTo>
                <a:lnTo>
                  <a:pt x="130" y="63"/>
                </a:lnTo>
                <a:lnTo>
                  <a:pt x="127" y="64"/>
                </a:lnTo>
                <a:lnTo>
                  <a:pt x="124" y="65"/>
                </a:lnTo>
                <a:lnTo>
                  <a:pt x="122" y="66"/>
                </a:lnTo>
                <a:lnTo>
                  <a:pt x="120" y="67"/>
                </a:lnTo>
                <a:lnTo>
                  <a:pt x="116" y="70"/>
                </a:lnTo>
                <a:lnTo>
                  <a:pt x="113" y="73"/>
                </a:lnTo>
                <a:lnTo>
                  <a:pt x="110" y="76"/>
                </a:lnTo>
                <a:lnTo>
                  <a:pt x="108" y="78"/>
                </a:lnTo>
                <a:lnTo>
                  <a:pt x="105" y="79"/>
                </a:lnTo>
                <a:lnTo>
                  <a:pt x="102" y="81"/>
                </a:lnTo>
                <a:lnTo>
                  <a:pt x="100" y="82"/>
                </a:lnTo>
                <a:lnTo>
                  <a:pt x="96" y="83"/>
                </a:lnTo>
                <a:lnTo>
                  <a:pt x="93" y="84"/>
                </a:lnTo>
                <a:lnTo>
                  <a:pt x="90" y="84"/>
                </a:lnTo>
                <a:lnTo>
                  <a:pt x="87" y="85"/>
                </a:lnTo>
                <a:lnTo>
                  <a:pt x="84" y="85"/>
                </a:lnTo>
                <a:lnTo>
                  <a:pt x="80" y="86"/>
                </a:lnTo>
                <a:lnTo>
                  <a:pt x="78" y="86"/>
                </a:lnTo>
                <a:lnTo>
                  <a:pt x="74" y="86"/>
                </a:lnTo>
                <a:lnTo>
                  <a:pt x="72" y="86"/>
                </a:lnTo>
                <a:lnTo>
                  <a:pt x="70" y="86"/>
                </a:lnTo>
                <a:lnTo>
                  <a:pt x="68" y="85"/>
                </a:lnTo>
                <a:lnTo>
                  <a:pt x="67" y="85"/>
                </a:lnTo>
                <a:lnTo>
                  <a:pt x="64" y="83"/>
                </a:lnTo>
                <a:lnTo>
                  <a:pt x="62" y="81"/>
                </a:lnTo>
                <a:lnTo>
                  <a:pt x="59" y="79"/>
                </a:lnTo>
                <a:lnTo>
                  <a:pt x="56" y="77"/>
                </a:lnTo>
                <a:lnTo>
                  <a:pt x="54" y="74"/>
                </a:lnTo>
                <a:lnTo>
                  <a:pt x="52" y="71"/>
                </a:lnTo>
                <a:lnTo>
                  <a:pt x="49" y="69"/>
                </a:lnTo>
                <a:lnTo>
                  <a:pt x="47" y="66"/>
                </a:lnTo>
                <a:lnTo>
                  <a:pt x="44" y="63"/>
                </a:lnTo>
                <a:lnTo>
                  <a:pt x="42" y="60"/>
                </a:lnTo>
                <a:lnTo>
                  <a:pt x="39" y="57"/>
                </a:lnTo>
                <a:lnTo>
                  <a:pt x="37" y="55"/>
                </a:lnTo>
                <a:lnTo>
                  <a:pt x="34" y="53"/>
                </a:lnTo>
                <a:lnTo>
                  <a:pt x="31" y="51"/>
                </a:lnTo>
                <a:lnTo>
                  <a:pt x="28" y="49"/>
                </a:lnTo>
                <a:lnTo>
                  <a:pt x="26" y="48"/>
                </a:lnTo>
                <a:lnTo>
                  <a:pt x="23" y="47"/>
                </a:lnTo>
                <a:lnTo>
                  <a:pt x="20" y="45"/>
                </a:lnTo>
                <a:lnTo>
                  <a:pt x="18" y="43"/>
                </a:lnTo>
                <a:lnTo>
                  <a:pt x="16" y="41"/>
                </a:lnTo>
                <a:lnTo>
                  <a:pt x="14" y="39"/>
                </a:lnTo>
                <a:lnTo>
                  <a:pt x="13" y="37"/>
                </a:lnTo>
                <a:lnTo>
                  <a:pt x="12" y="35"/>
                </a:lnTo>
                <a:lnTo>
                  <a:pt x="12" y="33"/>
                </a:lnTo>
                <a:lnTo>
                  <a:pt x="13" y="31"/>
                </a:lnTo>
                <a:lnTo>
                  <a:pt x="14" y="30"/>
                </a:lnTo>
                <a:lnTo>
                  <a:pt x="16" y="29"/>
                </a:lnTo>
                <a:lnTo>
                  <a:pt x="18" y="29"/>
                </a:lnTo>
                <a:lnTo>
                  <a:pt x="19" y="29"/>
                </a:lnTo>
                <a:lnTo>
                  <a:pt x="20" y="28"/>
                </a:lnTo>
                <a:lnTo>
                  <a:pt x="22" y="27"/>
                </a:lnTo>
                <a:lnTo>
                  <a:pt x="22" y="25"/>
                </a:lnTo>
                <a:lnTo>
                  <a:pt x="22" y="27"/>
                </a:lnTo>
                <a:lnTo>
                  <a:pt x="22" y="28"/>
                </a:lnTo>
                <a:lnTo>
                  <a:pt x="23" y="29"/>
                </a:lnTo>
                <a:lnTo>
                  <a:pt x="24" y="30"/>
                </a:lnTo>
                <a:lnTo>
                  <a:pt x="25" y="31"/>
                </a:lnTo>
                <a:lnTo>
                  <a:pt x="26" y="31"/>
                </a:lnTo>
                <a:lnTo>
                  <a:pt x="26" y="32"/>
                </a:lnTo>
                <a:lnTo>
                  <a:pt x="27" y="32"/>
                </a:lnTo>
                <a:lnTo>
                  <a:pt x="28" y="32"/>
                </a:lnTo>
                <a:lnTo>
                  <a:pt x="28" y="31"/>
                </a:lnTo>
                <a:lnTo>
                  <a:pt x="28" y="30"/>
                </a:lnTo>
                <a:lnTo>
                  <a:pt x="28" y="29"/>
                </a:lnTo>
                <a:lnTo>
                  <a:pt x="27" y="26"/>
                </a:lnTo>
                <a:lnTo>
                  <a:pt x="27" y="25"/>
                </a:lnTo>
                <a:lnTo>
                  <a:pt x="26" y="24"/>
                </a:lnTo>
                <a:lnTo>
                  <a:pt x="26" y="23"/>
                </a:lnTo>
                <a:lnTo>
                  <a:pt x="25" y="23"/>
                </a:lnTo>
                <a:lnTo>
                  <a:pt x="24" y="22"/>
                </a:lnTo>
                <a:lnTo>
                  <a:pt x="23" y="21"/>
                </a:lnTo>
                <a:lnTo>
                  <a:pt x="23" y="19"/>
                </a:lnTo>
                <a:lnTo>
                  <a:pt x="23" y="18"/>
                </a:lnTo>
                <a:lnTo>
                  <a:pt x="23" y="17"/>
                </a:lnTo>
                <a:lnTo>
                  <a:pt x="24" y="17"/>
                </a:lnTo>
                <a:lnTo>
                  <a:pt x="24" y="16"/>
                </a:lnTo>
                <a:lnTo>
                  <a:pt x="26" y="16"/>
                </a:lnTo>
                <a:lnTo>
                  <a:pt x="27" y="15"/>
                </a:lnTo>
                <a:lnTo>
                  <a:pt x="28" y="16"/>
                </a:lnTo>
                <a:lnTo>
                  <a:pt x="29" y="16"/>
                </a:lnTo>
                <a:lnTo>
                  <a:pt x="30" y="17"/>
                </a:lnTo>
                <a:lnTo>
                  <a:pt x="30" y="18"/>
                </a:lnTo>
                <a:lnTo>
                  <a:pt x="31" y="19"/>
                </a:lnTo>
                <a:lnTo>
                  <a:pt x="32" y="20"/>
                </a:lnTo>
                <a:lnTo>
                  <a:pt x="33" y="20"/>
                </a:lnTo>
                <a:lnTo>
                  <a:pt x="34" y="21"/>
                </a:lnTo>
                <a:lnTo>
                  <a:pt x="35" y="21"/>
                </a:lnTo>
                <a:lnTo>
                  <a:pt x="37" y="22"/>
                </a:lnTo>
                <a:lnTo>
                  <a:pt x="38" y="24"/>
                </a:lnTo>
                <a:lnTo>
                  <a:pt x="39" y="25"/>
                </a:lnTo>
                <a:lnTo>
                  <a:pt x="40" y="25"/>
                </a:lnTo>
                <a:lnTo>
                  <a:pt x="41" y="25"/>
                </a:lnTo>
                <a:lnTo>
                  <a:pt x="41" y="24"/>
                </a:lnTo>
                <a:lnTo>
                  <a:pt x="41" y="23"/>
                </a:lnTo>
                <a:lnTo>
                  <a:pt x="41" y="22"/>
                </a:lnTo>
                <a:lnTo>
                  <a:pt x="40" y="21"/>
                </a:lnTo>
                <a:lnTo>
                  <a:pt x="40" y="20"/>
                </a:lnTo>
                <a:lnTo>
                  <a:pt x="39" y="19"/>
                </a:lnTo>
                <a:lnTo>
                  <a:pt x="38" y="19"/>
                </a:lnTo>
                <a:lnTo>
                  <a:pt x="38" y="18"/>
                </a:lnTo>
                <a:lnTo>
                  <a:pt x="37" y="18"/>
                </a:lnTo>
                <a:lnTo>
                  <a:pt x="39" y="18"/>
                </a:lnTo>
                <a:lnTo>
                  <a:pt x="41" y="19"/>
                </a:lnTo>
                <a:lnTo>
                  <a:pt x="42" y="19"/>
                </a:lnTo>
                <a:lnTo>
                  <a:pt x="44" y="21"/>
                </a:lnTo>
                <a:lnTo>
                  <a:pt x="45" y="21"/>
                </a:lnTo>
                <a:lnTo>
                  <a:pt x="46" y="22"/>
                </a:lnTo>
                <a:lnTo>
                  <a:pt x="47" y="22"/>
                </a:lnTo>
                <a:lnTo>
                  <a:pt x="48" y="21"/>
                </a:lnTo>
                <a:lnTo>
                  <a:pt x="48" y="20"/>
                </a:lnTo>
                <a:lnTo>
                  <a:pt x="47" y="20"/>
                </a:lnTo>
                <a:lnTo>
                  <a:pt x="46" y="19"/>
                </a:lnTo>
                <a:lnTo>
                  <a:pt x="45" y="19"/>
                </a:lnTo>
                <a:lnTo>
                  <a:pt x="44" y="18"/>
                </a:lnTo>
                <a:lnTo>
                  <a:pt x="44" y="17"/>
                </a:lnTo>
                <a:lnTo>
                  <a:pt x="46" y="17"/>
                </a:lnTo>
                <a:lnTo>
                  <a:pt x="49" y="17"/>
                </a:lnTo>
                <a:lnTo>
                  <a:pt x="51" y="18"/>
                </a:lnTo>
                <a:lnTo>
                  <a:pt x="53" y="19"/>
                </a:lnTo>
                <a:lnTo>
                  <a:pt x="55" y="21"/>
                </a:lnTo>
                <a:lnTo>
                  <a:pt x="57" y="22"/>
                </a:lnTo>
                <a:lnTo>
                  <a:pt x="58" y="23"/>
                </a:lnTo>
                <a:lnTo>
                  <a:pt x="60" y="24"/>
                </a:lnTo>
                <a:lnTo>
                  <a:pt x="61" y="24"/>
                </a:lnTo>
                <a:lnTo>
                  <a:pt x="62" y="24"/>
                </a:lnTo>
                <a:lnTo>
                  <a:pt x="62" y="23"/>
                </a:lnTo>
                <a:lnTo>
                  <a:pt x="62" y="22"/>
                </a:lnTo>
                <a:lnTo>
                  <a:pt x="61" y="21"/>
                </a:lnTo>
                <a:lnTo>
                  <a:pt x="61" y="20"/>
                </a:lnTo>
                <a:lnTo>
                  <a:pt x="61" y="19"/>
                </a:lnTo>
                <a:lnTo>
                  <a:pt x="62" y="20"/>
                </a:lnTo>
                <a:lnTo>
                  <a:pt x="63" y="20"/>
                </a:lnTo>
                <a:lnTo>
                  <a:pt x="64" y="21"/>
                </a:lnTo>
                <a:lnTo>
                  <a:pt x="65" y="21"/>
                </a:lnTo>
                <a:lnTo>
                  <a:pt x="66" y="22"/>
                </a:lnTo>
                <a:lnTo>
                  <a:pt x="66" y="23"/>
                </a:lnTo>
                <a:lnTo>
                  <a:pt x="67" y="23"/>
                </a:lnTo>
                <a:lnTo>
                  <a:pt x="67" y="21"/>
                </a:lnTo>
                <a:lnTo>
                  <a:pt x="66" y="18"/>
                </a:lnTo>
                <a:lnTo>
                  <a:pt x="65" y="16"/>
                </a:lnTo>
                <a:lnTo>
                  <a:pt x="63" y="14"/>
                </a:lnTo>
                <a:lnTo>
                  <a:pt x="60" y="12"/>
                </a:lnTo>
                <a:lnTo>
                  <a:pt x="57" y="10"/>
                </a:lnTo>
                <a:lnTo>
                  <a:pt x="54" y="9"/>
                </a:lnTo>
                <a:lnTo>
                  <a:pt x="50" y="8"/>
                </a:lnTo>
                <a:lnTo>
                  <a:pt x="43" y="7"/>
                </a:lnTo>
                <a:lnTo>
                  <a:pt x="39" y="5"/>
                </a:lnTo>
                <a:lnTo>
                  <a:pt x="35" y="4"/>
                </a:lnTo>
                <a:lnTo>
                  <a:pt x="33" y="2"/>
                </a:lnTo>
                <a:lnTo>
                  <a:pt x="31" y="1"/>
                </a:lnTo>
                <a:lnTo>
                  <a:pt x="30" y="0"/>
                </a:lnTo>
                <a:lnTo>
                  <a:pt x="29" y="0"/>
                </a:lnTo>
                <a:lnTo>
                  <a:pt x="27" y="0"/>
                </a:lnTo>
                <a:lnTo>
                  <a:pt x="25" y="3"/>
                </a:lnTo>
                <a:lnTo>
                  <a:pt x="23" y="5"/>
                </a:lnTo>
                <a:lnTo>
                  <a:pt x="20" y="6"/>
                </a:lnTo>
                <a:lnTo>
                  <a:pt x="18" y="7"/>
                </a:lnTo>
                <a:lnTo>
                  <a:pt x="15" y="7"/>
                </a:lnTo>
                <a:lnTo>
                  <a:pt x="12" y="8"/>
                </a:lnTo>
                <a:lnTo>
                  <a:pt x="10" y="7"/>
                </a:lnTo>
                <a:lnTo>
                  <a:pt x="8" y="7"/>
                </a:lnTo>
                <a:lnTo>
                  <a:pt x="5" y="9"/>
                </a:lnTo>
                <a:lnTo>
                  <a:pt x="3" y="11"/>
                </a:lnTo>
                <a:lnTo>
                  <a:pt x="2" y="14"/>
                </a:lnTo>
                <a:lnTo>
                  <a:pt x="0" y="17"/>
                </a:lnTo>
                <a:lnTo>
                  <a:pt x="0" y="20"/>
                </a:lnTo>
                <a:lnTo>
                  <a:pt x="0" y="23"/>
                </a:lnTo>
                <a:lnTo>
                  <a:pt x="0" y="27"/>
                </a:lnTo>
                <a:lnTo>
                  <a:pt x="0" y="31"/>
                </a:lnTo>
                <a:lnTo>
                  <a:pt x="1" y="35"/>
                </a:lnTo>
                <a:lnTo>
                  <a:pt x="2" y="39"/>
                </a:lnTo>
                <a:lnTo>
                  <a:pt x="4" y="42"/>
                </a:lnTo>
                <a:lnTo>
                  <a:pt x="7" y="45"/>
                </a:lnTo>
                <a:lnTo>
                  <a:pt x="10" y="48"/>
                </a:lnTo>
                <a:lnTo>
                  <a:pt x="13" y="51"/>
                </a:lnTo>
                <a:lnTo>
                  <a:pt x="16" y="53"/>
                </a:lnTo>
                <a:lnTo>
                  <a:pt x="20" y="55"/>
                </a:lnTo>
                <a:lnTo>
                  <a:pt x="24" y="57"/>
                </a:lnTo>
                <a:lnTo>
                  <a:pt x="28" y="59"/>
                </a:lnTo>
                <a:lnTo>
                  <a:pt x="32" y="62"/>
                </a:lnTo>
                <a:lnTo>
                  <a:pt x="35" y="65"/>
                </a:lnTo>
                <a:lnTo>
                  <a:pt x="38" y="68"/>
                </a:lnTo>
                <a:lnTo>
                  <a:pt x="41" y="71"/>
                </a:lnTo>
                <a:lnTo>
                  <a:pt x="44" y="74"/>
                </a:lnTo>
                <a:lnTo>
                  <a:pt x="46" y="77"/>
                </a:lnTo>
                <a:lnTo>
                  <a:pt x="49" y="80"/>
                </a:lnTo>
                <a:lnTo>
                  <a:pt x="52" y="83"/>
                </a:lnTo>
                <a:lnTo>
                  <a:pt x="54" y="86"/>
                </a:lnTo>
                <a:lnTo>
                  <a:pt x="57" y="89"/>
                </a:lnTo>
                <a:lnTo>
                  <a:pt x="60" y="91"/>
                </a:lnTo>
                <a:lnTo>
                  <a:pt x="62" y="94"/>
                </a:lnTo>
                <a:lnTo>
                  <a:pt x="66" y="95"/>
                </a:lnTo>
                <a:lnTo>
                  <a:pt x="68" y="97"/>
                </a:lnTo>
                <a:lnTo>
                  <a:pt x="72" y="98"/>
                </a:lnTo>
                <a:lnTo>
                  <a:pt x="77" y="98"/>
                </a:lnTo>
                <a:lnTo>
                  <a:pt x="81" y="98"/>
                </a:lnTo>
                <a:lnTo>
                  <a:pt x="86" y="97"/>
                </a:lnTo>
                <a:lnTo>
                  <a:pt x="90" y="95"/>
                </a:lnTo>
                <a:lnTo>
                  <a:pt x="94" y="94"/>
                </a:lnTo>
                <a:lnTo>
                  <a:pt x="98" y="92"/>
                </a:lnTo>
                <a:lnTo>
                  <a:pt x="102" y="90"/>
                </a:lnTo>
                <a:lnTo>
                  <a:pt x="106" y="89"/>
                </a:lnTo>
                <a:lnTo>
                  <a:pt x="110" y="88"/>
                </a:lnTo>
                <a:lnTo>
                  <a:pt x="113" y="86"/>
                </a:lnTo>
                <a:lnTo>
                  <a:pt x="116" y="86"/>
                </a:lnTo>
                <a:lnTo>
                  <a:pt x="119" y="86"/>
                </a:lnTo>
                <a:lnTo>
                  <a:pt x="121" y="87"/>
                </a:lnTo>
                <a:lnTo>
                  <a:pt x="122" y="88"/>
                </a:lnTo>
                <a:lnTo>
                  <a:pt x="124" y="91"/>
                </a:lnTo>
                <a:lnTo>
                  <a:pt x="124" y="88"/>
                </a:lnTo>
                <a:lnTo>
                  <a:pt x="124" y="85"/>
                </a:lnTo>
                <a:lnTo>
                  <a:pt x="126" y="82"/>
                </a:lnTo>
                <a:lnTo>
                  <a:pt x="127" y="79"/>
                </a:lnTo>
                <a:lnTo>
                  <a:pt x="128" y="75"/>
                </a:lnTo>
                <a:lnTo>
                  <a:pt x="130" y="73"/>
                </a:lnTo>
                <a:lnTo>
                  <a:pt x="133" y="71"/>
                </a:lnTo>
                <a:lnTo>
                  <a:pt x="135" y="69"/>
                </a:lnTo>
                <a:lnTo>
                  <a:pt x="138" y="68"/>
                </a:lnTo>
                <a:lnTo>
                  <a:pt x="141" y="67"/>
                </a:lnTo>
                <a:lnTo>
                  <a:pt x="145" y="65"/>
                </a:lnTo>
                <a:lnTo>
                  <a:pt x="148" y="64"/>
                </a:lnTo>
                <a:lnTo>
                  <a:pt x="152" y="63"/>
                </a:lnTo>
                <a:lnTo>
                  <a:pt x="155" y="62"/>
                </a:lnTo>
                <a:lnTo>
                  <a:pt x="159" y="61"/>
                </a:lnTo>
                <a:lnTo>
                  <a:pt x="162" y="61"/>
                </a:lnTo>
                <a:lnTo>
                  <a:pt x="166" y="60"/>
                </a:lnTo>
                <a:lnTo>
                  <a:pt x="169" y="59"/>
                </a:lnTo>
                <a:lnTo>
                  <a:pt x="173" y="59"/>
                </a:lnTo>
                <a:lnTo>
                  <a:pt x="176" y="58"/>
                </a:lnTo>
                <a:lnTo>
                  <a:pt x="179" y="57"/>
                </a:lnTo>
                <a:lnTo>
                  <a:pt x="183" y="57"/>
                </a:lnTo>
                <a:lnTo>
                  <a:pt x="186" y="57"/>
                </a:lnTo>
                <a:lnTo>
                  <a:pt x="189" y="57"/>
                </a:lnTo>
                <a:lnTo>
                  <a:pt x="193" y="57"/>
                </a:lnTo>
                <a:lnTo>
                  <a:pt x="196" y="57"/>
                </a:lnTo>
                <a:lnTo>
                  <a:pt x="200" y="57"/>
                </a:lnTo>
                <a:lnTo>
                  <a:pt x="203" y="58"/>
                </a:lnTo>
                <a:lnTo>
                  <a:pt x="207" y="58"/>
                </a:lnTo>
                <a:lnTo>
                  <a:pt x="210" y="59"/>
                </a:lnTo>
                <a:lnTo>
                  <a:pt x="213" y="59"/>
                </a:lnTo>
                <a:lnTo>
                  <a:pt x="217" y="61"/>
                </a:lnTo>
                <a:lnTo>
                  <a:pt x="220" y="61"/>
                </a:lnTo>
                <a:lnTo>
                  <a:pt x="223" y="62"/>
                </a:lnTo>
                <a:lnTo>
                  <a:pt x="227" y="63"/>
                </a:lnTo>
                <a:lnTo>
                  <a:pt x="230" y="65"/>
                </a:lnTo>
                <a:lnTo>
                  <a:pt x="233" y="66"/>
                </a:lnTo>
                <a:lnTo>
                  <a:pt x="237" y="67"/>
                </a:lnTo>
                <a:lnTo>
                  <a:pt x="239" y="69"/>
                </a:lnTo>
                <a:lnTo>
                  <a:pt x="243" y="70"/>
                </a:lnTo>
                <a:lnTo>
                  <a:pt x="245" y="72"/>
                </a:lnTo>
                <a:lnTo>
                  <a:pt x="247" y="74"/>
                </a:lnTo>
                <a:lnTo>
                  <a:pt x="248" y="77"/>
                </a:lnTo>
                <a:lnTo>
                  <a:pt x="249" y="80"/>
                </a:lnTo>
                <a:lnTo>
                  <a:pt x="250" y="83"/>
                </a:lnTo>
                <a:lnTo>
                  <a:pt x="251" y="86"/>
                </a:lnTo>
                <a:lnTo>
                  <a:pt x="251" y="89"/>
                </a:lnTo>
                <a:lnTo>
                  <a:pt x="251" y="92"/>
                </a:lnTo>
                <a:lnTo>
                  <a:pt x="252" y="90"/>
                </a:lnTo>
                <a:lnTo>
                  <a:pt x="254" y="88"/>
                </a:lnTo>
                <a:lnTo>
                  <a:pt x="257" y="87"/>
                </a:lnTo>
                <a:lnTo>
                  <a:pt x="260" y="86"/>
                </a:lnTo>
                <a:lnTo>
                  <a:pt x="264" y="86"/>
                </a:lnTo>
                <a:lnTo>
                  <a:pt x="268" y="87"/>
                </a:lnTo>
                <a:lnTo>
                  <a:pt x="272" y="88"/>
                </a:lnTo>
                <a:lnTo>
                  <a:pt x="276" y="89"/>
                </a:lnTo>
                <a:lnTo>
                  <a:pt x="281" y="90"/>
                </a:lnTo>
                <a:lnTo>
                  <a:pt x="286" y="92"/>
                </a:lnTo>
                <a:lnTo>
                  <a:pt x="291" y="93"/>
                </a:lnTo>
                <a:lnTo>
                  <a:pt x="295" y="94"/>
                </a:lnTo>
                <a:lnTo>
                  <a:pt x="299" y="96"/>
                </a:lnTo>
                <a:lnTo>
                  <a:pt x="304" y="96"/>
                </a:lnTo>
                <a:lnTo>
                  <a:pt x="307" y="97"/>
                </a:lnTo>
                <a:lnTo>
                  <a:pt x="311" y="97"/>
                </a:lnTo>
                <a:lnTo>
                  <a:pt x="314" y="96"/>
                </a:lnTo>
                <a:lnTo>
                  <a:pt x="317" y="95"/>
                </a:lnTo>
                <a:lnTo>
                  <a:pt x="320" y="93"/>
                </a:lnTo>
                <a:lnTo>
                  <a:pt x="322" y="91"/>
                </a:lnTo>
                <a:lnTo>
                  <a:pt x="325" y="88"/>
                </a:lnTo>
                <a:lnTo>
                  <a:pt x="328" y="85"/>
                </a:lnTo>
                <a:lnTo>
                  <a:pt x="330" y="82"/>
                </a:lnTo>
                <a:lnTo>
                  <a:pt x="333" y="79"/>
                </a:lnTo>
                <a:lnTo>
                  <a:pt x="336" y="75"/>
                </a:lnTo>
                <a:lnTo>
                  <a:pt x="339" y="72"/>
                </a:lnTo>
                <a:lnTo>
                  <a:pt x="342" y="69"/>
                </a:lnTo>
                <a:lnTo>
                  <a:pt x="344" y="65"/>
                </a:lnTo>
                <a:lnTo>
                  <a:pt x="348" y="62"/>
                </a:lnTo>
                <a:lnTo>
                  <a:pt x="351" y="59"/>
                </a:lnTo>
                <a:lnTo>
                  <a:pt x="355" y="57"/>
                </a:lnTo>
                <a:lnTo>
                  <a:pt x="359" y="55"/>
                </a:lnTo>
                <a:lnTo>
                  <a:pt x="362" y="53"/>
                </a:lnTo>
                <a:lnTo>
                  <a:pt x="366" y="51"/>
                </a:lnTo>
                <a:lnTo>
                  <a:pt x="370" y="48"/>
                </a:lnTo>
                <a:lnTo>
                  <a:pt x="372" y="45"/>
                </a:lnTo>
                <a:lnTo>
                  <a:pt x="375" y="42"/>
                </a:lnTo>
                <a:lnTo>
                  <a:pt x="377" y="39"/>
                </a:lnTo>
                <a:lnTo>
                  <a:pt x="378" y="35"/>
                </a:lnTo>
                <a:lnTo>
                  <a:pt x="379" y="31"/>
                </a:lnTo>
                <a:lnTo>
                  <a:pt x="380" y="27"/>
                </a:lnTo>
                <a:lnTo>
                  <a:pt x="380" y="23"/>
                </a:lnTo>
                <a:lnTo>
                  <a:pt x="379" y="20"/>
                </a:lnTo>
                <a:lnTo>
                  <a:pt x="379" y="17"/>
                </a:lnTo>
                <a:lnTo>
                  <a:pt x="378" y="14"/>
                </a:lnTo>
                <a:lnTo>
                  <a:pt x="376" y="11"/>
                </a:lnTo>
                <a:lnTo>
                  <a:pt x="374" y="9"/>
                </a:lnTo>
                <a:lnTo>
                  <a:pt x="372" y="7"/>
                </a:lnTo>
                <a:lnTo>
                  <a:pt x="369" y="7"/>
                </a:lnTo>
                <a:lnTo>
                  <a:pt x="367" y="8"/>
                </a:lnTo>
                <a:lnTo>
                  <a:pt x="364" y="7"/>
                </a:lnTo>
                <a:lnTo>
                  <a:pt x="362" y="7"/>
                </a:lnTo>
                <a:lnTo>
                  <a:pt x="359" y="6"/>
                </a:lnTo>
                <a:lnTo>
                  <a:pt x="356" y="5"/>
                </a:lnTo>
                <a:lnTo>
                  <a:pt x="354" y="3"/>
                </a:lnTo>
                <a:lnTo>
                  <a:pt x="352" y="0"/>
                </a:lnTo>
                <a:lnTo>
                  <a:pt x="350" y="0"/>
                </a:lnTo>
                <a:lnTo>
                  <a:pt x="349" y="0"/>
                </a:lnTo>
                <a:lnTo>
                  <a:pt x="348" y="1"/>
                </a:lnTo>
                <a:lnTo>
                  <a:pt x="346" y="2"/>
                </a:lnTo>
                <a:lnTo>
                  <a:pt x="344" y="4"/>
                </a:lnTo>
                <a:lnTo>
                  <a:pt x="340" y="5"/>
                </a:lnTo>
                <a:lnTo>
                  <a:pt x="336" y="7"/>
                </a:lnTo>
                <a:lnTo>
                  <a:pt x="329" y="8"/>
                </a:lnTo>
                <a:lnTo>
                  <a:pt x="326" y="9"/>
                </a:lnTo>
                <a:lnTo>
                  <a:pt x="322" y="10"/>
                </a:lnTo>
                <a:lnTo>
                  <a:pt x="319" y="12"/>
                </a:lnTo>
                <a:lnTo>
                  <a:pt x="317" y="14"/>
                </a:lnTo>
                <a:lnTo>
                  <a:pt x="315" y="16"/>
                </a:lnTo>
                <a:lnTo>
                  <a:pt x="313" y="18"/>
                </a:lnTo>
                <a:lnTo>
                  <a:pt x="312" y="21"/>
                </a:lnTo>
                <a:lnTo>
                  <a:pt x="312" y="23"/>
                </a:lnTo>
                <a:lnTo>
                  <a:pt x="313" y="23"/>
                </a:lnTo>
                <a:lnTo>
                  <a:pt x="314" y="22"/>
                </a:lnTo>
                <a:lnTo>
                  <a:pt x="315" y="21"/>
                </a:lnTo>
                <a:lnTo>
                  <a:pt x="316" y="20"/>
                </a:lnTo>
                <a:lnTo>
                  <a:pt x="317" y="20"/>
                </a:lnTo>
                <a:lnTo>
                  <a:pt x="318" y="20"/>
                </a:lnTo>
                <a:lnTo>
                  <a:pt x="319" y="19"/>
                </a:lnTo>
                <a:lnTo>
                  <a:pt x="318" y="20"/>
                </a:lnTo>
                <a:lnTo>
                  <a:pt x="318" y="21"/>
                </a:lnTo>
                <a:lnTo>
                  <a:pt x="318" y="22"/>
                </a:lnTo>
                <a:lnTo>
                  <a:pt x="317" y="23"/>
                </a:lnTo>
                <a:lnTo>
                  <a:pt x="318" y="24"/>
                </a:lnTo>
                <a:lnTo>
                  <a:pt x="319" y="24"/>
                </a:lnTo>
                <a:lnTo>
                  <a:pt x="321" y="23"/>
                </a:lnTo>
                <a:lnTo>
                  <a:pt x="322" y="22"/>
                </a:lnTo>
                <a:lnTo>
                  <a:pt x="324" y="21"/>
                </a:lnTo>
                <a:lnTo>
                  <a:pt x="326" y="19"/>
                </a:lnTo>
                <a:lnTo>
                  <a:pt x="328" y="18"/>
                </a:lnTo>
                <a:lnTo>
                  <a:pt x="330" y="17"/>
                </a:lnTo>
                <a:lnTo>
                  <a:pt x="333" y="17"/>
                </a:lnTo>
                <a:lnTo>
                  <a:pt x="336" y="17"/>
                </a:lnTo>
                <a:lnTo>
                  <a:pt x="335" y="18"/>
                </a:lnTo>
                <a:lnTo>
                  <a:pt x="334" y="19"/>
                </a:lnTo>
                <a:lnTo>
                  <a:pt x="333" y="19"/>
                </a:lnTo>
                <a:lnTo>
                  <a:pt x="332" y="20"/>
                </a:lnTo>
                <a:lnTo>
                  <a:pt x="331" y="21"/>
                </a:lnTo>
                <a:lnTo>
                  <a:pt x="332" y="22"/>
                </a:lnTo>
                <a:lnTo>
                  <a:pt x="333" y="22"/>
                </a:lnTo>
                <a:lnTo>
                  <a:pt x="334" y="21"/>
                </a:lnTo>
                <a:lnTo>
                  <a:pt x="335" y="21"/>
                </a:lnTo>
                <a:lnTo>
                  <a:pt x="337" y="19"/>
                </a:lnTo>
                <a:lnTo>
                  <a:pt x="338" y="19"/>
                </a:lnTo>
                <a:lnTo>
                  <a:pt x="340" y="18"/>
                </a:lnTo>
                <a:lnTo>
                  <a:pt x="342" y="18"/>
                </a:lnTo>
                <a:lnTo>
                  <a:pt x="341" y="19"/>
                </a:lnTo>
                <a:lnTo>
                  <a:pt x="340" y="19"/>
                </a:lnTo>
                <a:lnTo>
                  <a:pt x="339" y="20"/>
                </a:lnTo>
                <a:lnTo>
                  <a:pt x="339" y="21"/>
                </a:lnTo>
                <a:lnTo>
                  <a:pt x="338" y="22"/>
                </a:lnTo>
                <a:lnTo>
                  <a:pt x="338" y="23"/>
                </a:lnTo>
                <a:lnTo>
                  <a:pt x="338" y="24"/>
                </a:lnTo>
                <a:lnTo>
                  <a:pt x="338" y="25"/>
                </a:lnTo>
                <a:lnTo>
                  <a:pt x="339" y="25"/>
                </a:lnTo>
                <a:lnTo>
                  <a:pt x="340" y="25"/>
                </a:lnTo>
                <a:lnTo>
                  <a:pt x="341" y="24"/>
                </a:lnTo>
                <a:lnTo>
                  <a:pt x="342" y="22"/>
                </a:lnTo>
                <a:lnTo>
                  <a:pt x="344" y="21"/>
                </a:lnTo>
                <a:lnTo>
                  <a:pt x="345" y="21"/>
                </a:lnTo>
                <a:lnTo>
                  <a:pt x="346" y="20"/>
                </a:lnTo>
                <a:lnTo>
                  <a:pt x="348" y="20"/>
                </a:lnTo>
                <a:lnTo>
                  <a:pt x="348" y="19"/>
                </a:lnTo>
                <a:lnTo>
                  <a:pt x="349" y="18"/>
                </a:lnTo>
                <a:lnTo>
                  <a:pt x="350" y="17"/>
                </a:lnTo>
                <a:lnTo>
                  <a:pt x="350" y="16"/>
                </a:lnTo>
                <a:lnTo>
                  <a:pt x="351" y="16"/>
                </a:lnTo>
                <a:lnTo>
                  <a:pt x="352" y="15"/>
                </a:lnTo>
                <a:lnTo>
                  <a:pt x="354" y="16"/>
                </a:lnTo>
                <a:lnTo>
                  <a:pt x="355" y="16"/>
                </a:lnTo>
                <a:lnTo>
                  <a:pt x="356" y="17"/>
                </a:lnTo>
                <a:lnTo>
                  <a:pt x="356" y="18"/>
                </a:lnTo>
                <a:lnTo>
                  <a:pt x="356" y="19"/>
                </a:lnTo>
                <a:lnTo>
                  <a:pt x="356" y="21"/>
                </a:lnTo>
                <a:lnTo>
                  <a:pt x="355" y="22"/>
                </a:lnTo>
                <a:lnTo>
                  <a:pt x="354" y="23"/>
                </a:lnTo>
                <a:lnTo>
                  <a:pt x="353" y="24"/>
                </a:lnTo>
                <a:lnTo>
                  <a:pt x="352" y="25"/>
                </a:lnTo>
                <a:lnTo>
                  <a:pt x="352" y="26"/>
                </a:lnTo>
                <a:lnTo>
                  <a:pt x="351" y="29"/>
                </a:lnTo>
                <a:lnTo>
                  <a:pt x="351" y="30"/>
                </a:lnTo>
                <a:lnTo>
                  <a:pt x="351" y="31"/>
                </a:lnTo>
                <a:lnTo>
                  <a:pt x="351" y="32"/>
                </a:lnTo>
                <a:lnTo>
                  <a:pt x="352" y="32"/>
                </a:lnTo>
                <a:lnTo>
                  <a:pt x="353" y="32"/>
                </a:lnTo>
                <a:lnTo>
                  <a:pt x="354" y="31"/>
                </a:lnTo>
                <a:lnTo>
                  <a:pt x="355" y="30"/>
                </a:lnTo>
                <a:lnTo>
                  <a:pt x="356" y="30"/>
                </a:lnTo>
                <a:lnTo>
                  <a:pt x="356" y="29"/>
                </a:lnTo>
                <a:lnTo>
                  <a:pt x="357" y="28"/>
                </a:lnTo>
                <a:lnTo>
                  <a:pt x="357" y="27"/>
                </a:lnTo>
                <a:lnTo>
                  <a:pt x="357" y="25"/>
                </a:lnTo>
                <a:lnTo>
                  <a:pt x="358" y="27"/>
                </a:lnTo>
                <a:lnTo>
                  <a:pt x="358" y="28"/>
                </a:lnTo>
                <a:lnTo>
                  <a:pt x="360" y="29"/>
                </a:lnTo>
                <a:lnTo>
                  <a:pt x="362" y="29"/>
                </a:lnTo>
                <a:lnTo>
                  <a:pt x="363" y="29"/>
                </a:lnTo>
                <a:lnTo>
                  <a:pt x="365" y="30"/>
                </a:lnTo>
                <a:lnTo>
                  <a:pt x="366" y="31"/>
                </a:lnTo>
                <a:lnTo>
                  <a:pt x="367" y="33"/>
                </a:lnTo>
                <a:lnTo>
                  <a:pt x="367" y="35"/>
                </a:lnTo>
                <a:lnTo>
                  <a:pt x="366" y="37"/>
                </a:lnTo>
                <a:lnTo>
                  <a:pt x="365" y="39"/>
                </a:lnTo>
                <a:lnTo>
                  <a:pt x="363" y="41"/>
                </a:lnTo>
                <a:lnTo>
                  <a:pt x="361" y="43"/>
                </a:lnTo>
                <a:lnTo>
                  <a:pt x="359" y="45"/>
                </a:lnTo>
                <a:lnTo>
                  <a:pt x="356" y="47"/>
                </a:lnTo>
                <a:lnTo>
                  <a:pt x="354" y="48"/>
                </a:lnTo>
                <a:lnTo>
                  <a:pt x="351" y="49"/>
                </a:lnTo>
                <a:lnTo>
                  <a:pt x="348" y="51"/>
                </a:lnTo>
                <a:lnTo>
                  <a:pt x="345" y="53"/>
                </a:lnTo>
                <a:lnTo>
                  <a:pt x="342" y="55"/>
                </a:lnTo>
                <a:lnTo>
                  <a:pt x="340" y="57"/>
                </a:lnTo>
                <a:lnTo>
                  <a:pt x="338" y="60"/>
                </a:lnTo>
                <a:lnTo>
                  <a:pt x="335" y="63"/>
                </a:lnTo>
                <a:lnTo>
                  <a:pt x="332" y="66"/>
                </a:lnTo>
                <a:lnTo>
                  <a:pt x="330" y="69"/>
                </a:lnTo>
                <a:lnTo>
                  <a:pt x="328" y="71"/>
                </a:lnTo>
                <a:lnTo>
                  <a:pt x="325" y="74"/>
                </a:lnTo>
                <a:lnTo>
                  <a:pt x="323" y="77"/>
                </a:lnTo>
                <a:lnTo>
                  <a:pt x="320" y="79"/>
                </a:lnTo>
                <a:lnTo>
                  <a:pt x="318" y="81"/>
                </a:lnTo>
                <a:lnTo>
                  <a:pt x="315" y="83"/>
                </a:lnTo>
                <a:lnTo>
                  <a:pt x="312" y="85"/>
                </a:lnTo>
                <a:lnTo>
                  <a:pt x="311" y="85"/>
                </a:lnTo>
                <a:lnTo>
                  <a:pt x="309" y="86"/>
                </a:lnTo>
                <a:lnTo>
                  <a:pt x="307" y="86"/>
                </a:lnTo>
                <a:lnTo>
                  <a:pt x="305" y="86"/>
                </a:lnTo>
                <a:lnTo>
                  <a:pt x="302" y="86"/>
                </a:lnTo>
                <a:lnTo>
                  <a:pt x="299" y="86"/>
                </a:lnTo>
                <a:lnTo>
                  <a:pt x="296" y="85"/>
                </a:lnTo>
                <a:lnTo>
                  <a:pt x="293" y="85"/>
                </a:lnTo>
                <a:lnTo>
                  <a:pt x="289" y="84"/>
                </a:lnTo>
                <a:lnTo>
                  <a:pt x="286" y="83"/>
                </a:lnTo>
                <a:lnTo>
                  <a:pt x="283" y="83"/>
                </a:lnTo>
                <a:lnTo>
                  <a:pt x="280" y="81"/>
                </a:lnTo>
                <a:lnTo>
                  <a:pt x="277" y="80"/>
                </a:lnTo>
                <a:lnTo>
                  <a:pt x="275" y="79"/>
                </a:lnTo>
                <a:lnTo>
                  <a:pt x="272" y="77"/>
                </a:lnTo>
                <a:lnTo>
                  <a:pt x="270" y="76"/>
                </a:lnTo>
                <a:lnTo>
                  <a:pt x="267" y="72"/>
                </a:lnTo>
                <a:lnTo>
                  <a:pt x="263" y="69"/>
                </a:lnTo>
                <a:lnTo>
                  <a:pt x="260" y="67"/>
                </a:lnTo>
                <a:lnTo>
                  <a:pt x="258" y="65"/>
                </a:lnTo>
                <a:lnTo>
                  <a:pt x="255" y="64"/>
                </a:lnTo>
                <a:lnTo>
                  <a:pt x="253" y="63"/>
                </a:lnTo>
                <a:lnTo>
                  <a:pt x="250" y="63"/>
                </a:lnTo>
                <a:lnTo>
                  <a:pt x="247" y="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8" name="Freeform 283">
            <a:extLst>
              <a:ext uri="{FF2B5EF4-FFF2-40B4-BE49-F238E27FC236}">
                <a16:creationId xmlns:a16="http://schemas.microsoft.com/office/drawing/2014/main" id="{F5CCDB1B-368D-BFE4-2896-BEE53811DAA6}"/>
              </a:ext>
            </a:extLst>
          </p:cNvPr>
          <p:cNvSpPr>
            <a:spLocks/>
          </p:cNvSpPr>
          <p:nvPr/>
        </p:nvSpPr>
        <p:spPr bwMode="auto">
          <a:xfrm>
            <a:off x="6899275" y="4284663"/>
            <a:ext cx="36513" cy="50800"/>
          </a:xfrm>
          <a:custGeom>
            <a:avLst/>
            <a:gdLst>
              <a:gd name="T0" fmla="*/ 2147483646 w 23"/>
              <a:gd name="T1" fmla="*/ 2147483646 h 32"/>
              <a:gd name="T2" fmla="*/ 2147483646 w 23"/>
              <a:gd name="T3" fmla="*/ 2147483646 h 32"/>
              <a:gd name="T4" fmla="*/ 2147483646 w 23"/>
              <a:gd name="T5" fmla="*/ 2147483646 h 32"/>
              <a:gd name="T6" fmla="*/ 2147483646 w 23"/>
              <a:gd name="T7" fmla="*/ 2147483646 h 32"/>
              <a:gd name="T8" fmla="*/ 2147483646 w 23"/>
              <a:gd name="T9" fmla="*/ 2147483646 h 32"/>
              <a:gd name="T10" fmla="*/ 2147483646 w 23"/>
              <a:gd name="T11" fmla="*/ 2147483646 h 32"/>
              <a:gd name="T12" fmla="*/ 2147483646 w 23"/>
              <a:gd name="T13" fmla="*/ 2147483646 h 32"/>
              <a:gd name="T14" fmla="*/ 2147483646 w 23"/>
              <a:gd name="T15" fmla="*/ 2147483646 h 32"/>
              <a:gd name="T16" fmla="*/ 2147483646 w 23"/>
              <a:gd name="T17" fmla="*/ 2147483646 h 32"/>
              <a:gd name="T18" fmla="*/ 2147483646 w 23"/>
              <a:gd name="T19" fmla="*/ 2147483646 h 32"/>
              <a:gd name="T20" fmla="*/ 2147483646 w 23"/>
              <a:gd name="T21" fmla="*/ 2147483646 h 32"/>
              <a:gd name="T22" fmla="*/ 2147483646 w 23"/>
              <a:gd name="T23" fmla="*/ 2147483646 h 32"/>
              <a:gd name="T24" fmla="*/ 2147483646 w 23"/>
              <a:gd name="T25" fmla="*/ 2147483646 h 32"/>
              <a:gd name="T26" fmla="*/ 2147483646 w 23"/>
              <a:gd name="T27" fmla="*/ 2147483646 h 32"/>
              <a:gd name="T28" fmla="*/ 2147483646 w 23"/>
              <a:gd name="T29" fmla="*/ 2147483646 h 32"/>
              <a:gd name="T30" fmla="*/ 2147483646 w 23"/>
              <a:gd name="T31" fmla="*/ 2147483646 h 32"/>
              <a:gd name="T32" fmla="*/ 2147483646 w 23"/>
              <a:gd name="T33" fmla="*/ 2147483646 h 32"/>
              <a:gd name="T34" fmla="*/ 2147483646 w 23"/>
              <a:gd name="T35" fmla="*/ 2147483646 h 32"/>
              <a:gd name="T36" fmla="*/ 2147483646 w 23"/>
              <a:gd name="T37" fmla="*/ 2147483646 h 32"/>
              <a:gd name="T38" fmla="*/ 2147483646 w 23"/>
              <a:gd name="T39" fmla="*/ 2147483646 h 32"/>
              <a:gd name="T40" fmla="*/ 2147483646 w 23"/>
              <a:gd name="T41" fmla="*/ 2147483646 h 32"/>
              <a:gd name="T42" fmla="*/ 2147483646 w 23"/>
              <a:gd name="T43" fmla="*/ 2147483646 h 32"/>
              <a:gd name="T44" fmla="*/ 2147483646 w 23"/>
              <a:gd name="T45" fmla="*/ 2147483646 h 32"/>
              <a:gd name="T46" fmla="*/ 2147483646 w 23"/>
              <a:gd name="T47" fmla="*/ 2147483646 h 32"/>
              <a:gd name="T48" fmla="*/ 2147483646 w 23"/>
              <a:gd name="T49" fmla="*/ 2147483646 h 32"/>
              <a:gd name="T50" fmla="*/ 0 w 23"/>
              <a:gd name="T51" fmla="*/ 2147483646 h 32"/>
              <a:gd name="T52" fmla="*/ 0 w 23"/>
              <a:gd name="T53" fmla="*/ 2147483646 h 32"/>
              <a:gd name="T54" fmla="*/ 2147483646 w 23"/>
              <a:gd name="T55" fmla="*/ 2147483646 h 32"/>
              <a:gd name="T56" fmla="*/ 2147483646 w 23"/>
              <a:gd name="T57" fmla="*/ 2147483646 h 32"/>
              <a:gd name="T58" fmla="*/ 2147483646 w 23"/>
              <a:gd name="T59" fmla="*/ 2147483646 h 32"/>
              <a:gd name="T60" fmla="*/ 2147483646 w 23"/>
              <a:gd name="T61" fmla="*/ 2147483646 h 32"/>
              <a:gd name="T62" fmla="*/ 2147483646 w 23"/>
              <a:gd name="T63" fmla="*/ 2147483646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32">
                <a:moveTo>
                  <a:pt x="22" y="1"/>
                </a:moveTo>
                <a:lnTo>
                  <a:pt x="22" y="1"/>
                </a:lnTo>
                <a:lnTo>
                  <a:pt x="21" y="2"/>
                </a:lnTo>
                <a:lnTo>
                  <a:pt x="20" y="4"/>
                </a:lnTo>
                <a:lnTo>
                  <a:pt x="20" y="5"/>
                </a:lnTo>
                <a:lnTo>
                  <a:pt x="19" y="7"/>
                </a:lnTo>
                <a:lnTo>
                  <a:pt x="19" y="9"/>
                </a:lnTo>
                <a:lnTo>
                  <a:pt x="19" y="11"/>
                </a:lnTo>
                <a:lnTo>
                  <a:pt x="18" y="13"/>
                </a:lnTo>
                <a:lnTo>
                  <a:pt x="18" y="15"/>
                </a:lnTo>
                <a:lnTo>
                  <a:pt x="18" y="17"/>
                </a:lnTo>
                <a:lnTo>
                  <a:pt x="18" y="19"/>
                </a:lnTo>
                <a:lnTo>
                  <a:pt x="18" y="21"/>
                </a:lnTo>
                <a:lnTo>
                  <a:pt x="18" y="23"/>
                </a:lnTo>
                <a:lnTo>
                  <a:pt x="18" y="25"/>
                </a:lnTo>
                <a:lnTo>
                  <a:pt x="19" y="26"/>
                </a:lnTo>
                <a:lnTo>
                  <a:pt x="19" y="28"/>
                </a:lnTo>
                <a:lnTo>
                  <a:pt x="20" y="28"/>
                </a:lnTo>
                <a:lnTo>
                  <a:pt x="20" y="29"/>
                </a:lnTo>
                <a:lnTo>
                  <a:pt x="21" y="30"/>
                </a:lnTo>
                <a:lnTo>
                  <a:pt x="20" y="30"/>
                </a:lnTo>
                <a:lnTo>
                  <a:pt x="18" y="30"/>
                </a:lnTo>
                <a:lnTo>
                  <a:pt x="17" y="29"/>
                </a:lnTo>
                <a:lnTo>
                  <a:pt x="16" y="30"/>
                </a:lnTo>
                <a:lnTo>
                  <a:pt x="15" y="30"/>
                </a:lnTo>
                <a:lnTo>
                  <a:pt x="14" y="30"/>
                </a:lnTo>
                <a:lnTo>
                  <a:pt x="13" y="30"/>
                </a:lnTo>
                <a:lnTo>
                  <a:pt x="13" y="29"/>
                </a:lnTo>
                <a:lnTo>
                  <a:pt x="12" y="29"/>
                </a:lnTo>
                <a:lnTo>
                  <a:pt x="12" y="30"/>
                </a:lnTo>
                <a:lnTo>
                  <a:pt x="11" y="30"/>
                </a:lnTo>
                <a:lnTo>
                  <a:pt x="10" y="30"/>
                </a:lnTo>
                <a:lnTo>
                  <a:pt x="9" y="30"/>
                </a:lnTo>
                <a:lnTo>
                  <a:pt x="8" y="30"/>
                </a:lnTo>
                <a:lnTo>
                  <a:pt x="8" y="31"/>
                </a:lnTo>
                <a:lnTo>
                  <a:pt x="7" y="30"/>
                </a:lnTo>
                <a:lnTo>
                  <a:pt x="8" y="29"/>
                </a:lnTo>
                <a:lnTo>
                  <a:pt x="8" y="28"/>
                </a:lnTo>
                <a:lnTo>
                  <a:pt x="7" y="27"/>
                </a:lnTo>
                <a:lnTo>
                  <a:pt x="6" y="27"/>
                </a:lnTo>
                <a:lnTo>
                  <a:pt x="5" y="27"/>
                </a:lnTo>
                <a:lnTo>
                  <a:pt x="4" y="28"/>
                </a:lnTo>
                <a:lnTo>
                  <a:pt x="3" y="28"/>
                </a:lnTo>
                <a:lnTo>
                  <a:pt x="3" y="27"/>
                </a:lnTo>
                <a:lnTo>
                  <a:pt x="3" y="26"/>
                </a:lnTo>
                <a:lnTo>
                  <a:pt x="4" y="26"/>
                </a:lnTo>
                <a:lnTo>
                  <a:pt x="4" y="25"/>
                </a:lnTo>
                <a:lnTo>
                  <a:pt x="2" y="24"/>
                </a:lnTo>
                <a:lnTo>
                  <a:pt x="1" y="24"/>
                </a:lnTo>
                <a:lnTo>
                  <a:pt x="1" y="25"/>
                </a:lnTo>
                <a:lnTo>
                  <a:pt x="1" y="26"/>
                </a:lnTo>
                <a:lnTo>
                  <a:pt x="0" y="24"/>
                </a:lnTo>
                <a:lnTo>
                  <a:pt x="0" y="23"/>
                </a:lnTo>
                <a:lnTo>
                  <a:pt x="0" y="22"/>
                </a:lnTo>
                <a:lnTo>
                  <a:pt x="1" y="22"/>
                </a:lnTo>
                <a:lnTo>
                  <a:pt x="4" y="19"/>
                </a:lnTo>
                <a:lnTo>
                  <a:pt x="6" y="17"/>
                </a:lnTo>
                <a:lnTo>
                  <a:pt x="7" y="14"/>
                </a:lnTo>
                <a:lnTo>
                  <a:pt x="8" y="12"/>
                </a:lnTo>
                <a:lnTo>
                  <a:pt x="8" y="8"/>
                </a:lnTo>
                <a:lnTo>
                  <a:pt x="10" y="6"/>
                </a:lnTo>
                <a:lnTo>
                  <a:pt x="10" y="2"/>
                </a:lnTo>
                <a:lnTo>
                  <a:pt x="12" y="0"/>
                </a:lnTo>
                <a:lnTo>
                  <a:pt x="22"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49" name="Freeform 284">
            <a:extLst>
              <a:ext uri="{FF2B5EF4-FFF2-40B4-BE49-F238E27FC236}">
                <a16:creationId xmlns:a16="http://schemas.microsoft.com/office/drawing/2014/main" id="{15C6B186-1097-C526-5AD3-99F18BB9980E}"/>
              </a:ext>
            </a:extLst>
          </p:cNvPr>
          <p:cNvSpPr>
            <a:spLocks/>
          </p:cNvSpPr>
          <p:nvPr/>
        </p:nvSpPr>
        <p:spPr bwMode="auto">
          <a:xfrm>
            <a:off x="6623050" y="4770438"/>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0" name="Freeform 285">
            <a:extLst>
              <a:ext uri="{FF2B5EF4-FFF2-40B4-BE49-F238E27FC236}">
                <a16:creationId xmlns:a16="http://schemas.microsoft.com/office/drawing/2014/main" id="{CECDA563-B32E-8EE4-9090-EFE968E43DF1}"/>
              </a:ext>
            </a:extLst>
          </p:cNvPr>
          <p:cNvSpPr>
            <a:spLocks/>
          </p:cNvSpPr>
          <p:nvPr/>
        </p:nvSpPr>
        <p:spPr bwMode="auto">
          <a:xfrm>
            <a:off x="6623050" y="4775200"/>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1" name="Freeform 286">
            <a:extLst>
              <a:ext uri="{FF2B5EF4-FFF2-40B4-BE49-F238E27FC236}">
                <a16:creationId xmlns:a16="http://schemas.microsoft.com/office/drawing/2014/main" id="{71781A29-727F-6DEC-8F1D-1234FB3AC841}"/>
              </a:ext>
            </a:extLst>
          </p:cNvPr>
          <p:cNvSpPr>
            <a:spLocks/>
          </p:cNvSpPr>
          <p:nvPr/>
        </p:nvSpPr>
        <p:spPr bwMode="auto">
          <a:xfrm>
            <a:off x="6623050" y="4779963"/>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2" name="Freeform 287">
            <a:extLst>
              <a:ext uri="{FF2B5EF4-FFF2-40B4-BE49-F238E27FC236}">
                <a16:creationId xmlns:a16="http://schemas.microsoft.com/office/drawing/2014/main" id="{B9495364-88A1-2D1B-3E49-8B002EA571B0}"/>
              </a:ext>
            </a:extLst>
          </p:cNvPr>
          <p:cNvSpPr>
            <a:spLocks/>
          </p:cNvSpPr>
          <p:nvPr/>
        </p:nvSpPr>
        <p:spPr bwMode="auto">
          <a:xfrm>
            <a:off x="6650038" y="4641850"/>
            <a:ext cx="26987" cy="26988"/>
          </a:xfrm>
          <a:custGeom>
            <a:avLst/>
            <a:gdLst>
              <a:gd name="T0" fmla="*/ 2147483646 w 17"/>
              <a:gd name="T1" fmla="*/ 2147483646 h 17"/>
              <a:gd name="T2" fmla="*/ 2147483646 w 17"/>
              <a:gd name="T3" fmla="*/ 2147483646 h 17"/>
              <a:gd name="T4" fmla="*/ 2147483646 w 17"/>
              <a:gd name="T5" fmla="*/ 2147483646 h 17"/>
              <a:gd name="T6" fmla="*/ 0 w 17"/>
              <a:gd name="T7" fmla="*/ 2147483646 h 17"/>
              <a:gd name="T8" fmla="*/ 0 w 17"/>
              <a:gd name="T9" fmla="*/ 2147483646 h 17"/>
              <a:gd name="T10" fmla="*/ 0 w 17"/>
              <a:gd name="T11" fmla="*/ 2147483646 h 17"/>
              <a:gd name="T12" fmla="*/ 0 w 17"/>
              <a:gd name="T13" fmla="*/ 0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3" name="Freeform 288">
            <a:extLst>
              <a:ext uri="{FF2B5EF4-FFF2-40B4-BE49-F238E27FC236}">
                <a16:creationId xmlns:a16="http://schemas.microsoft.com/office/drawing/2014/main" id="{287002F2-BCF2-0CA9-6D6F-43CD398BADF5}"/>
              </a:ext>
            </a:extLst>
          </p:cNvPr>
          <p:cNvSpPr>
            <a:spLocks/>
          </p:cNvSpPr>
          <p:nvPr/>
        </p:nvSpPr>
        <p:spPr bwMode="auto">
          <a:xfrm>
            <a:off x="6654800" y="4637088"/>
            <a:ext cx="26988" cy="26987"/>
          </a:xfrm>
          <a:custGeom>
            <a:avLst/>
            <a:gdLst>
              <a:gd name="T0" fmla="*/ 2147483646 w 17"/>
              <a:gd name="T1" fmla="*/ 2147483646 h 17"/>
              <a:gd name="T2" fmla="*/ 2147483646 w 17"/>
              <a:gd name="T3" fmla="*/ 2147483646 h 17"/>
              <a:gd name="T4" fmla="*/ 0 w 17"/>
              <a:gd name="T5" fmla="*/ 2147483646 h 17"/>
              <a:gd name="T6" fmla="*/ 0 w 17"/>
              <a:gd name="T7" fmla="*/ 2147483646 h 17"/>
              <a:gd name="T8" fmla="*/ 0 w 17"/>
              <a:gd name="T9" fmla="*/ 2147483646 h 17"/>
              <a:gd name="T10" fmla="*/ 0 w 17"/>
              <a:gd name="T11" fmla="*/ 2147483646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4" name="Freeform 289">
            <a:extLst>
              <a:ext uri="{FF2B5EF4-FFF2-40B4-BE49-F238E27FC236}">
                <a16:creationId xmlns:a16="http://schemas.microsoft.com/office/drawing/2014/main" id="{675318EF-571C-17AB-0BDA-1988EECE87A7}"/>
              </a:ext>
            </a:extLst>
          </p:cNvPr>
          <p:cNvSpPr>
            <a:spLocks/>
          </p:cNvSpPr>
          <p:nvPr/>
        </p:nvSpPr>
        <p:spPr bwMode="auto">
          <a:xfrm>
            <a:off x="6657975" y="4633913"/>
            <a:ext cx="26988" cy="26987"/>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0 w 17"/>
              <a:gd name="T9" fmla="*/ 2147483646 h 17"/>
              <a:gd name="T10" fmla="*/ 0 w 17"/>
              <a:gd name="T11" fmla="*/ 2147483646 h 17"/>
              <a:gd name="T12" fmla="*/ 0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5" name="Freeform 290">
            <a:extLst>
              <a:ext uri="{FF2B5EF4-FFF2-40B4-BE49-F238E27FC236}">
                <a16:creationId xmlns:a16="http://schemas.microsoft.com/office/drawing/2014/main" id="{DAEB1BF5-4DD4-6440-FFB6-F03418BCA465}"/>
              </a:ext>
            </a:extLst>
          </p:cNvPr>
          <p:cNvSpPr>
            <a:spLocks/>
          </p:cNvSpPr>
          <p:nvPr/>
        </p:nvSpPr>
        <p:spPr bwMode="auto">
          <a:xfrm>
            <a:off x="6650038" y="4664075"/>
            <a:ext cx="26987" cy="26988"/>
          </a:xfrm>
          <a:custGeom>
            <a:avLst/>
            <a:gdLst>
              <a:gd name="T0" fmla="*/ 2147483646 w 17"/>
              <a:gd name="T1" fmla="*/ 2147483646 h 17"/>
              <a:gd name="T2" fmla="*/ 2147483646 w 17"/>
              <a:gd name="T3" fmla="*/ 2147483646 h 17"/>
              <a:gd name="T4" fmla="*/ 2147483646 w 17"/>
              <a:gd name="T5" fmla="*/ 2147483646 h 17"/>
              <a:gd name="T6" fmla="*/ 0 w 17"/>
              <a:gd name="T7" fmla="*/ 2147483646 h 17"/>
              <a:gd name="T8" fmla="*/ 0 w 17"/>
              <a:gd name="T9" fmla="*/ 2147483646 h 17"/>
              <a:gd name="T10" fmla="*/ 0 w 17"/>
              <a:gd name="T11" fmla="*/ 2147483646 h 17"/>
              <a:gd name="T12" fmla="*/ 0 w 17"/>
              <a:gd name="T13" fmla="*/ 2147483646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6" name="Freeform 291">
            <a:extLst>
              <a:ext uri="{FF2B5EF4-FFF2-40B4-BE49-F238E27FC236}">
                <a16:creationId xmlns:a16="http://schemas.microsoft.com/office/drawing/2014/main" id="{16D1DE94-B22A-E1B1-B53C-CF7E54F50ED9}"/>
              </a:ext>
            </a:extLst>
          </p:cNvPr>
          <p:cNvSpPr>
            <a:spLocks/>
          </p:cNvSpPr>
          <p:nvPr/>
        </p:nvSpPr>
        <p:spPr bwMode="auto">
          <a:xfrm>
            <a:off x="6653213" y="4660900"/>
            <a:ext cx="26987" cy="26988"/>
          </a:xfrm>
          <a:custGeom>
            <a:avLst/>
            <a:gdLst>
              <a:gd name="T0" fmla="*/ 2147483646 w 17"/>
              <a:gd name="T1" fmla="*/ 2147483646 h 17"/>
              <a:gd name="T2" fmla="*/ 2147483646 w 17"/>
              <a:gd name="T3" fmla="*/ 2147483646 h 17"/>
              <a:gd name="T4" fmla="*/ 2147483646 w 17"/>
              <a:gd name="T5" fmla="*/ 2147483646 h 17"/>
              <a:gd name="T6" fmla="*/ 0 w 17"/>
              <a:gd name="T7" fmla="*/ 2147483646 h 17"/>
              <a:gd name="T8" fmla="*/ 0 w 17"/>
              <a:gd name="T9" fmla="*/ 2147483646 h 17"/>
              <a:gd name="T10" fmla="*/ 0 w 17"/>
              <a:gd name="T11" fmla="*/ 2147483646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7" name="Freeform 292">
            <a:extLst>
              <a:ext uri="{FF2B5EF4-FFF2-40B4-BE49-F238E27FC236}">
                <a16:creationId xmlns:a16="http://schemas.microsoft.com/office/drawing/2014/main" id="{509C6BB1-3705-688C-0E61-80EA7EBFBA23}"/>
              </a:ext>
            </a:extLst>
          </p:cNvPr>
          <p:cNvSpPr>
            <a:spLocks/>
          </p:cNvSpPr>
          <p:nvPr/>
        </p:nvSpPr>
        <p:spPr bwMode="auto">
          <a:xfrm>
            <a:off x="6656388" y="4657725"/>
            <a:ext cx="26987" cy="26988"/>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2147483646 w 17"/>
              <a:gd name="T9" fmla="*/ 2147483646 h 17"/>
              <a:gd name="T10" fmla="*/ 0 w 17"/>
              <a:gd name="T11" fmla="*/ 2147483646 h 17"/>
              <a:gd name="T12" fmla="*/ 0 w 17"/>
              <a:gd name="T13" fmla="*/ 2147483646 h 17"/>
              <a:gd name="T14" fmla="*/ 0 w 17"/>
              <a:gd name="T15" fmla="*/ 0 h 17"/>
              <a:gd name="T16" fmla="*/ 2147483646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16" y="12"/>
                </a:lnTo>
                <a:lnTo>
                  <a:pt x="8" y="12"/>
                </a:lnTo>
                <a:lnTo>
                  <a:pt x="8"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8" name="Freeform 293">
            <a:extLst>
              <a:ext uri="{FF2B5EF4-FFF2-40B4-BE49-F238E27FC236}">
                <a16:creationId xmlns:a16="http://schemas.microsoft.com/office/drawing/2014/main" id="{3CC33516-9679-EAA4-DBAA-621DECD28A66}"/>
              </a:ext>
            </a:extLst>
          </p:cNvPr>
          <p:cNvSpPr>
            <a:spLocks/>
          </p:cNvSpPr>
          <p:nvPr/>
        </p:nvSpPr>
        <p:spPr bwMode="auto">
          <a:xfrm>
            <a:off x="6646863" y="4699000"/>
            <a:ext cx="26987" cy="26988"/>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0 w 17"/>
              <a:gd name="T9" fmla="*/ 2147483646 h 17"/>
              <a:gd name="T10" fmla="*/ 0 w 17"/>
              <a:gd name="T11" fmla="*/ 2147483646 h 17"/>
              <a:gd name="T12" fmla="*/ 0 w 17"/>
              <a:gd name="T13" fmla="*/ 2147483646 h 17"/>
              <a:gd name="T14" fmla="*/ 0 w 17"/>
              <a:gd name="T15" fmla="*/ 2147483646 h 17"/>
              <a:gd name="T16" fmla="*/ 2147483646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8" y="16"/>
                </a:lnTo>
                <a:lnTo>
                  <a:pt x="8" y="12"/>
                </a:lnTo>
                <a:lnTo>
                  <a:pt x="0"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59" name="Freeform 294">
            <a:extLst>
              <a:ext uri="{FF2B5EF4-FFF2-40B4-BE49-F238E27FC236}">
                <a16:creationId xmlns:a16="http://schemas.microsoft.com/office/drawing/2014/main" id="{9047DCFC-A27C-308E-8738-3A953DA77EA7}"/>
              </a:ext>
            </a:extLst>
          </p:cNvPr>
          <p:cNvSpPr>
            <a:spLocks/>
          </p:cNvSpPr>
          <p:nvPr/>
        </p:nvSpPr>
        <p:spPr bwMode="auto">
          <a:xfrm>
            <a:off x="6650038" y="4695825"/>
            <a:ext cx="26987" cy="26988"/>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0 w 17"/>
              <a:gd name="T9" fmla="*/ 2147483646 h 17"/>
              <a:gd name="T10" fmla="*/ 0 w 17"/>
              <a:gd name="T11" fmla="*/ 2147483646 h 17"/>
              <a:gd name="T12" fmla="*/ 2147483646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8" y="9"/>
                </a:lnTo>
                <a:lnTo>
                  <a:pt x="0" y="6"/>
                </a:lnTo>
                <a:lnTo>
                  <a:pt x="0" y="3"/>
                </a:lnTo>
                <a:lnTo>
                  <a:pt x="8"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0" name="Freeform 295">
            <a:extLst>
              <a:ext uri="{FF2B5EF4-FFF2-40B4-BE49-F238E27FC236}">
                <a16:creationId xmlns:a16="http://schemas.microsoft.com/office/drawing/2014/main" id="{CBF14CEF-F43F-8C02-A82A-81CC44CE6DAB}"/>
              </a:ext>
            </a:extLst>
          </p:cNvPr>
          <p:cNvSpPr>
            <a:spLocks/>
          </p:cNvSpPr>
          <p:nvPr/>
        </p:nvSpPr>
        <p:spPr bwMode="auto">
          <a:xfrm>
            <a:off x="6654800" y="4692650"/>
            <a:ext cx="26988" cy="26988"/>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0 w 17"/>
              <a:gd name="T9" fmla="*/ 2147483646 h 17"/>
              <a:gd name="T10" fmla="*/ 0 w 17"/>
              <a:gd name="T11" fmla="*/ 2147483646 h 17"/>
              <a:gd name="T12" fmla="*/ 0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1" name="Freeform 296">
            <a:extLst>
              <a:ext uri="{FF2B5EF4-FFF2-40B4-BE49-F238E27FC236}">
                <a16:creationId xmlns:a16="http://schemas.microsoft.com/office/drawing/2014/main" id="{884A4BB2-6B9C-E41E-5CC9-8D346D78E74E}"/>
              </a:ext>
            </a:extLst>
          </p:cNvPr>
          <p:cNvSpPr>
            <a:spLocks/>
          </p:cNvSpPr>
          <p:nvPr/>
        </p:nvSpPr>
        <p:spPr bwMode="auto">
          <a:xfrm>
            <a:off x="6638925" y="4724400"/>
            <a:ext cx="26988" cy="26988"/>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0 w 17"/>
              <a:gd name="T9" fmla="*/ 2147483646 h 17"/>
              <a:gd name="T10" fmla="*/ 0 w 17"/>
              <a:gd name="T11" fmla="*/ 2147483646 h 17"/>
              <a:gd name="T12" fmla="*/ 0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2" name="Freeform 297">
            <a:extLst>
              <a:ext uri="{FF2B5EF4-FFF2-40B4-BE49-F238E27FC236}">
                <a16:creationId xmlns:a16="http://schemas.microsoft.com/office/drawing/2014/main" id="{89625633-BEDE-02AA-DC4F-53E387429D1F}"/>
              </a:ext>
            </a:extLst>
          </p:cNvPr>
          <p:cNvSpPr>
            <a:spLocks/>
          </p:cNvSpPr>
          <p:nvPr/>
        </p:nvSpPr>
        <p:spPr bwMode="auto">
          <a:xfrm>
            <a:off x="6643688" y="4721225"/>
            <a:ext cx="26987" cy="26988"/>
          </a:xfrm>
          <a:custGeom>
            <a:avLst/>
            <a:gdLst>
              <a:gd name="T0" fmla="*/ 2147483646 w 17"/>
              <a:gd name="T1" fmla="*/ 2147483646 h 17"/>
              <a:gd name="T2" fmla="*/ 2147483646 w 17"/>
              <a:gd name="T3" fmla="*/ 2147483646 h 17"/>
              <a:gd name="T4" fmla="*/ 2147483646 w 17"/>
              <a:gd name="T5" fmla="*/ 2147483646 h 17"/>
              <a:gd name="T6" fmla="*/ 0 w 17"/>
              <a:gd name="T7" fmla="*/ 2147483646 h 17"/>
              <a:gd name="T8" fmla="*/ 0 w 17"/>
              <a:gd name="T9" fmla="*/ 2147483646 h 17"/>
              <a:gd name="T10" fmla="*/ 0 w 17"/>
              <a:gd name="T11" fmla="*/ 2147483646 h 17"/>
              <a:gd name="T12" fmla="*/ 0 w 17"/>
              <a:gd name="T13" fmla="*/ 2147483646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3" name="Freeform 298">
            <a:extLst>
              <a:ext uri="{FF2B5EF4-FFF2-40B4-BE49-F238E27FC236}">
                <a16:creationId xmlns:a16="http://schemas.microsoft.com/office/drawing/2014/main" id="{B822518A-87DF-E8B4-2AE5-DAFD0D67FE2B}"/>
              </a:ext>
            </a:extLst>
          </p:cNvPr>
          <p:cNvSpPr>
            <a:spLocks/>
          </p:cNvSpPr>
          <p:nvPr/>
        </p:nvSpPr>
        <p:spPr bwMode="auto">
          <a:xfrm>
            <a:off x="6646863" y="4716463"/>
            <a:ext cx="26987" cy="26987"/>
          </a:xfrm>
          <a:custGeom>
            <a:avLst/>
            <a:gdLst>
              <a:gd name="T0" fmla="*/ 2147483646 w 17"/>
              <a:gd name="T1" fmla="*/ 2147483646 h 17"/>
              <a:gd name="T2" fmla="*/ 2147483646 w 17"/>
              <a:gd name="T3" fmla="*/ 2147483646 h 17"/>
              <a:gd name="T4" fmla="*/ 2147483646 w 17"/>
              <a:gd name="T5" fmla="*/ 2147483646 h 17"/>
              <a:gd name="T6" fmla="*/ 0 w 17"/>
              <a:gd name="T7" fmla="*/ 2147483646 h 17"/>
              <a:gd name="T8" fmla="*/ 0 w 17"/>
              <a:gd name="T9" fmla="*/ 2147483646 h 17"/>
              <a:gd name="T10" fmla="*/ 0 w 17"/>
              <a:gd name="T11" fmla="*/ 2147483646 h 17"/>
              <a:gd name="T12" fmla="*/ 0 w 17"/>
              <a:gd name="T13" fmla="*/ 2147483646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3"/>
                </a:lnTo>
                <a:lnTo>
                  <a:pt x="0" y="10"/>
                </a:lnTo>
                <a:lnTo>
                  <a:pt x="0" y="8"/>
                </a:lnTo>
                <a:lnTo>
                  <a:pt x="0" y="5"/>
                </a:lnTo>
                <a:lnTo>
                  <a:pt x="0" y="2"/>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4" name="Freeform 299">
            <a:extLst>
              <a:ext uri="{FF2B5EF4-FFF2-40B4-BE49-F238E27FC236}">
                <a16:creationId xmlns:a16="http://schemas.microsoft.com/office/drawing/2014/main" id="{9031E9B4-9D93-6105-DC2F-7F9605B8BDB8}"/>
              </a:ext>
            </a:extLst>
          </p:cNvPr>
          <p:cNvSpPr>
            <a:spLocks/>
          </p:cNvSpPr>
          <p:nvPr/>
        </p:nvSpPr>
        <p:spPr bwMode="auto">
          <a:xfrm>
            <a:off x="6640513" y="4754563"/>
            <a:ext cx="26987" cy="26987"/>
          </a:xfrm>
          <a:custGeom>
            <a:avLst/>
            <a:gdLst>
              <a:gd name="T0" fmla="*/ 2147483646 w 17"/>
              <a:gd name="T1" fmla="*/ 2147483646 h 17"/>
              <a:gd name="T2" fmla="*/ 2147483646 w 17"/>
              <a:gd name="T3" fmla="*/ 2147483646 h 17"/>
              <a:gd name="T4" fmla="*/ 2147483646 w 17"/>
              <a:gd name="T5" fmla="*/ 2147483646 h 17"/>
              <a:gd name="T6" fmla="*/ 0 w 17"/>
              <a:gd name="T7" fmla="*/ 2147483646 h 17"/>
              <a:gd name="T8" fmla="*/ 0 w 17"/>
              <a:gd name="T9" fmla="*/ 2147483646 h 17"/>
              <a:gd name="T10" fmla="*/ 0 w 17"/>
              <a:gd name="T11" fmla="*/ 2147483646 h 17"/>
              <a:gd name="T12" fmla="*/ 0 w 17"/>
              <a:gd name="T13" fmla="*/ 2147483646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6"/>
                </a:lnTo>
                <a:lnTo>
                  <a:pt x="0" y="12"/>
                </a:lnTo>
                <a:lnTo>
                  <a:pt x="0" y="8"/>
                </a:lnTo>
                <a:lnTo>
                  <a:pt x="0"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5" name="Freeform 300">
            <a:extLst>
              <a:ext uri="{FF2B5EF4-FFF2-40B4-BE49-F238E27FC236}">
                <a16:creationId xmlns:a16="http://schemas.microsoft.com/office/drawing/2014/main" id="{1583674B-C945-3CFF-BDA4-5B18EE3B57C1}"/>
              </a:ext>
            </a:extLst>
          </p:cNvPr>
          <p:cNvSpPr>
            <a:spLocks/>
          </p:cNvSpPr>
          <p:nvPr/>
        </p:nvSpPr>
        <p:spPr bwMode="auto">
          <a:xfrm>
            <a:off x="6643688" y="4749800"/>
            <a:ext cx="26987" cy="26988"/>
          </a:xfrm>
          <a:custGeom>
            <a:avLst/>
            <a:gdLst>
              <a:gd name="T0" fmla="*/ 2147483646 w 17"/>
              <a:gd name="T1" fmla="*/ 2147483646 h 17"/>
              <a:gd name="T2" fmla="*/ 2147483646 w 17"/>
              <a:gd name="T3" fmla="*/ 2147483646 h 17"/>
              <a:gd name="T4" fmla="*/ 2147483646 w 17"/>
              <a:gd name="T5" fmla="*/ 2147483646 h 17"/>
              <a:gd name="T6" fmla="*/ 0 w 17"/>
              <a:gd name="T7" fmla="*/ 2147483646 h 17"/>
              <a:gd name="T8" fmla="*/ 0 w 17"/>
              <a:gd name="T9" fmla="*/ 2147483646 h 17"/>
              <a:gd name="T10" fmla="*/ 0 w 17"/>
              <a:gd name="T11" fmla="*/ 2147483646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6" name="Freeform 301">
            <a:extLst>
              <a:ext uri="{FF2B5EF4-FFF2-40B4-BE49-F238E27FC236}">
                <a16:creationId xmlns:a16="http://schemas.microsoft.com/office/drawing/2014/main" id="{E22F2360-A765-4919-6A75-22E1BFFDC14B}"/>
              </a:ext>
            </a:extLst>
          </p:cNvPr>
          <p:cNvSpPr>
            <a:spLocks/>
          </p:cNvSpPr>
          <p:nvPr/>
        </p:nvSpPr>
        <p:spPr bwMode="auto">
          <a:xfrm>
            <a:off x="6646863" y="4746625"/>
            <a:ext cx="26987" cy="26988"/>
          </a:xfrm>
          <a:custGeom>
            <a:avLst/>
            <a:gdLst>
              <a:gd name="T0" fmla="*/ 2147483646 w 17"/>
              <a:gd name="T1" fmla="*/ 2147483646 h 17"/>
              <a:gd name="T2" fmla="*/ 2147483646 w 17"/>
              <a:gd name="T3" fmla="*/ 2147483646 h 17"/>
              <a:gd name="T4" fmla="*/ 2147483646 w 17"/>
              <a:gd name="T5" fmla="*/ 2147483646 h 17"/>
              <a:gd name="T6" fmla="*/ 2147483646 w 17"/>
              <a:gd name="T7" fmla="*/ 2147483646 h 17"/>
              <a:gd name="T8" fmla="*/ 0 w 17"/>
              <a:gd name="T9" fmla="*/ 2147483646 h 17"/>
              <a:gd name="T10" fmla="*/ 0 w 17"/>
              <a:gd name="T11" fmla="*/ 2147483646 h 17"/>
              <a:gd name="T12" fmla="*/ 214748364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8"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7" name="Freeform 302">
            <a:extLst>
              <a:ext uri="{FF2B5EF4-FFF2-40B4-BE49-F238E27FC236}">
                <a16:creationId xmlns:a16="http://schemas.microsoft.com/office/drawing/2014/main" id="{9E78F0C7-9FAA-7D1B-BDCE-568529E87F95}"/>
              </a:ext>
            </a:extLst>
          </p:cNvPr>
          <p:cNvSpPr>
            <a:spLocks/>
          </p:cNvSpPr>
          <p:nvPr/>
        </p:nvSpPr>
        <p:spPr bwMode="auto">
          <a:xfrm>
            <a:off x="6607175" y="4757738"/>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8" name="Freeform 303">
            <a:extLst>
              <a:ext uri="{FF2B5EF4-FFF2-40B4-BE49-F238E27FC236}">
                <a16:creationId xmlns:a16="http://schemas.microsoft.com/office/drawing/2014/main" id="{78C01E93-5289-760C-5542-1E16D25260A6}"/>
              </a:ext>
            </a:extLst>
          </p:cNvPr>
          <p:cNvSpPr>
            <a:spLocks/>
          </p:cNvSpPr>
          <p:nvPr/>
        </p:nvSpPr>
        <p:spPr bwMode="auto">
          <a:xfrm>
            <a:off x="6602413" y="4754563"/>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69" name="Freeform 304">
            <a:extLst>
              <a:ext uri="{FF2B5EF4-FFF2-40B4-BE49-F238E27FC236}">
                <a16:creationId xmlns:a16="http://schemas.microsoft.com/office/drawing/2014/main" id="{6AB37135-DC3B-8AE9-0A87-394E4372B21C}"/>
              </a:ext>
            </a:extLst>
          </p:cNvPr>
          <p:cNvSpPr>
            <a:spLocks/>
          </p:cNvSpPr>
          <p:nvPr/>
        </p:nvSpPr>
        <p:spPr bwMode="auto">
          <a:xfrm>
            <a:off x="6599238" y="4751388"/>
            <a:ext cx="26987" cy="26987"/>
          </a:xfrm>
          <a:custGeom>
            <a:avLst/>
            <a:gdLst>
              <a:gd name="T0" fmla="*/ 0 w 17"/>
              <a:gd name="T1" fmla="*/ 2147483646 h 17"/>
              <a:gd name="T2" fmla="*/ 0 w 17"/>
              <a:gd name="T3" fmla="*/ 2147483646 h 17"/>
              <a:gd name="T4" fmla="*/ 0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2147483646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0" name="Freeform 305">
            <a:extLst>
              <a:ext uri="{FF2B5EF4-FFF2-40B4-BE49-F238E27FC236}">
                <a16:creationId xmlns:a16="http://schemas.microsoft.com/office/drawing/2014/main" id="{F715770C-6ECD-D470-2D35-6544D4C713D9}"/>
              </a:ext>
            </a:extLst>
          </p:cNvPr>
          <p:cNvSpPr>
            <a:spLocks/>
          </p:cNvSpPr>
          <p:nvPr/>
        </p:nvSpPr>
        <p:spPr bwMode="auto">
          <a:xfrm>
            <a:off x="6608763" y="4738688"/>
            <a:ext cx="26987" cy="26987"/>
          </a:xfrm>
          <a:custGeom>
            <a:avLst/>
            <a:gdLst>
              <a:gd name="T0" fmla="*/ 0 w 17"/>
              <a:gd name="T1" fmla="*/ 2147483646 h 17"/>
              <a:gd name="T2" fmla="*/ 0 w 17"/>
              <a:gd name="T3" fmla="*/ 2147483646 h 17"/>
              <a:gd name="T4" fmla="*/ 0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3"/>
                </a:lnTo>
                <a:lnTo>
                  <a:pt x="8" y="10"/>
                </a:lnTo>
                <a:lnTo>
                  <a:pt x="8" y="8"/>
                </a:lnTo>
                <a:lnTo>
                  <a:pt x="16" y="5"/>
                </a:lnTo>
                <a:lnTo>
                  <a:pt x="8" y="5"/>
                </a:lnTo>
                <a:lnTo>
                  <a:pt x="8" y="2"/>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1" name="Freeform 306">
            <a:extLst>
              <a:ext uri="{FF2B5EF4-FFF2-40B4-BE49-F238E27FC236}">
                <a16:creationId xmlns:a16="http://schemas.microsoft.com/office/drawing/2014/main" id="{823BC8FD-B0C2-21DC-B43B-4D552EFF23E1}"/>
              </a:ext>
            </a:extLst>
          </p:cNvPr>
          <p:cNvSpPr>
            <a:spLocks/>
          </p:cNvSpPr>
          <p:nvPr/>
        </p:nvSpPr>
        <p:spPr bwMode="auto">
          <a:xfrm>
            <a:off x="6604000" y="4735513"/>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6"/>
                </a:lnTo>
                <a:lnTo>
                  <a:pt x="8" y="12"/>
                </a:lnTo>
                <a:lnTo>
                  <a:pt x="16"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2" name="Freeform 307">
            <a:extLst>
              <a:ext uri="{FF2B5EF4-FFF2-40B4-BE49-F238E27FC236}">
                <a16:creationId xmlns:a16="http://schemas.microsoft.com/office/drawing/2014/main" id="{BCDC56A0-5B79-466E-71D8-08E5D292B7E0}"/>
              </a:ext>
            </a:extLst>
          </p:cNvPr>
          <p:cNvSpPr>
            <a:spLocks/>
          </p:cNvSpPr>
          <p:nvPr/>
        </p:nvSpPr>
        <p:spPr bwMode="auto">
          <a:xfrm>
            <a:off x="6599238" y="4732338"/>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5" y="12"/>
                </a:lnTo>
                <a:lnTo>
                  <a:pt x="10" y="12"/>
                </a:lnTo>
                <a:lnTo>
                  <a:pt x="10" y="9"/>
                </a:lnTo>
                <a:lnTo>
                  <a:pt x="16" y="6"/>
                </a:lnTo>
                <a:lnTo>
                  <a:pt x="10" y="3"/>
                </a:lnTo>
                <a:lnTo>
                  <a:pt x="1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3" name="Freeform 308">
            <a:extLst>
              <a:ext uri="{FF2B5EF4-FFF2-40B4-BE49-F238E27FC236}">
                <a16:creationId xmlns:a16="http://schemas.microsoft.com/office/drawing/2014/main" id="{92980EE5-C406-7B99-6DC1-79943DE26293}"/>
              </a:ext>
            </a:extLst>
          </p:cNvPr>
          <p:cNvSpPr>
            <a:spLocks/>
          </p:cNvSpPr>
          <p:nvPr/>
        </p:nvSpPr>
        <p:spPr bwMode="auto">
          <a:xfrm>
            <a:off x="6605588" y="4716463"/>
            <a:ext cx="26987" cy="26987"/>
          </a:xfrm>
          <a:custGeom>
            <a:avLst/>
            <a:gdLst>
              <a:gd name="T0" fmla="*/ 0 w 17"/>
              <a:gd name="T1" fmla="*/ 2147483646 h 17"/>
              <a:gd name="T2" fmla="*/ 0 w 17"/>
              <a:gd name="T3" fmla="*/ 2147483646 h 17"/>
              <a:gd name="T4" fmla="*/ 0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2147483646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4" name="Freeform 309">
            <a:extLst>
              <a:ext uri="{FF2B5EF4-FFF2-40B4-BE49-F238E27FC236}">
                <a16:creationId xmlns:a16="http://schemas.microsoft.com/office/drawing/2014/main" id="{6C3BF165-2485-BB80-3C77-A886BE8ADFB6}"/>
              </a:ext>
            </a:extLst>
          </p:cNvPr>
          <p:cNvSpPr>
            <a:spLocks/>
          </p:cNvSpPr>
          <p:nvPr/>
        </p:nvSpPr>
        <p:spPr bwMode="auto">
          <a:xfrm>
            <a:off x="6600825" y="4711700"/>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5" name="Freeform 310">
            <a:extLst>
              <a:ext uri="{FF2B5EF4-FFF2-40B4-BE49-F238E27FC236}">
                <a16:creationId xmlns:a16="http://schemas.microsoft.com/office/drawing/2014/main" id="{2F4528B9-A31C-0917-6A2A-9A3EFD96D1ED}"/>
              </a:ext>
            </a:extLst>
          </p:cNvPr>
          <p:cNvSpPr>
            <a:spLocks/>
          </p:cNvSpPr>
          <p:nvPr/>
        </p:nvSpPr>
        <p:spPr bwMode="auto">
          <a:xfrm>
            <a:off x="6597650" y="4708525"/>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6" name="Freeform 311">
            <a:extLst>
              <a:ext uri="{FF2B5EF4-FFF2-40B4-BE49-F238E27FC236}">
                <a16:creationId xmlns:a16="http://schemas.microsoft.com/office/drawing/2014/main" id="{0BE533CA-C4FC-1089-A29F-AD3E52BDFEAA}"/>
              </a:ext>
            </a:extLst>
          </p:cNvPr>
          <p:cNvSpPr>
            <a:spLocks/>
          </p:cNvSpPr>
          <p:nvPr/>
        </p:nvSpPr>
        <p:spPr bwMode="auto">
          <a:xfrm>
            <a:off x="6602413" y="4657725"/>
            <a:ext cx="26987"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2"/>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7" name="Freeform 312">
            <a:extLst>
              <a:ext uri="{FF2B5EF4-FFF2-40B4-BE49-F238E27FC236}">
                <a16:creationId xmlns:a16="http://schemas.microsoft.com/office/drawing/2014/main" id="{EEDA0DF9-47FE-C5EE-21FC-511D4AB833B4}"/>
              </a:ext>
            </a:extLst>
          </p:cNvPr>
          <p:cNvSpPr>
            <a:spLocks/>
          </p:cNvSpPr>
          <p:nvPr/>
        </p:nvSpPr>
        <p:spPr bwMode="auto">
          <a:xfrm>
            <a:off x="6599238" y="4652963"/>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8" name="Freeform 313">
            <a:extLst>
              <a:ext uri="{FF2B5EF4-FFF2-40B4-BE49-F238E27FC236}">
                <a16:creationId xmlns:a16="http://schemas.microsoft.com/office/drawing/2014/main" id="{98C40E80-6FDF-097F-D8D6-1D691BD75405}"/>
              </a:ext>
            </a:extLst>
          </p:cNvPr>
          <p:cNvSpPr>
            <a:spLocks/>
          </p:cNvSpPr>
          <p:nvPr/>
        </p:nvSpPr>
        <p:spPr bwMode="auto">
          <a:xfrm>
            <a:off x="6596063" y="4649788"/>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79" name="Freeform 314">
            <a:extLst>
              <a:ext uri="{FF2B5EF4-FFF2-40B4-BE49-F238E27FC236}">
                <a16:creationId xmlns:a16="http://schemas.microsoft.com/office/drawing/2014/main" id="{1663C687-E9B5-980C-468C-4FF5F831C7DE}"/>
              </a:ext>
            </a:extLst>
          </p:cNvPr>
          <p:cNvSpPr>
            <a:spLocks/>
          </p:cNvSpPr>
          <p:nvPr/>
        </p:nvSpPr>
        <p:spPr bwMode="auto">
          <a:xfrm>
            <a:off x="6596063" y="4629150"/>
            <a:ext cx="26987"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3"/>
                </a:lnTo>
                <a:lnTo>
                  <a:pt x="16" y="10"/>
                </a:lnTo>
                <a:lnTo>
                  <a:pt x="16" y="8"/>
                </a:lnTo>
                <a:lnTo>
                  <a:pt x="16" y="5"/>
                </a:lnTo>
                <a:lnTo>
                  <a:pt x="16" y="2"/>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0" name="Freeform 315">
            <a:extLst>
              <a:ext uri="{FF2B5EF4-FFF2-40B4-BE49-F238E27FC236}">
                <a16:creationId xmlns:a16="http://schemas.microsoft.com/office/drawing/2014/main" id="{9FA68746-AC65-2E17-1D2D-4A21DFAAAF0C}"/>
              </a:ext>
            </a:extLst>
          </p:cNvPr>
          <p:cNvSpPr>
            <a:spLocks/>
          </p:cNvSpPr>
          <p:nvPr/>
        </p:nvSpPr>
        <p:spPr bwMode="auto">
          <a:xfrm>
            <a:off x="6592888" y="4625975"/>
            <a:ext cx="26987"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2147483646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2"/>
                </a:lnTo>
                <a:lnTo>
                  <a:pt x="16" y="12"/>
                </a:lnTo>
                <a:lnTo>
                  <a:pt x="16"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1" name="Freeform 316">
            <a:extLst>
              <a:ext uri="{FF2B5EF4-FFF2-40B4-BE49-F238E27FC236}">
                <a16:creationId xmlns:a16="http://schemas.microsoft.com/office/drawing/2014/main" id="{2F88575B-96EE-F829-802A-B5A4259B2612}"/>
              </a:ext>
            </a:extLst>
          </p:cNvPr>
          <p:cNvSpPr>
            <a:spLocks/>
          </p:cNvSpPr>
          <p:nvPr/>
        </p:nvSpPr>
        <p:spPr bwMode="auto">
          <a:xfrm>
            <a:off x="6589713" y="4622800"/>
            <a:ext cx="26987" cy="26988"/>
          </a:xfrm>
          <a:custGeom>
            <a:avLst/>
            <a:gdLst>
              <a:gd name="T0" fmla="*/ 0 w 17"/>
              <a:gd name="T1" fmla="*/ 2147483646 h 17"/>
              <a:gd name="T2" fmla="*/ 0 w 17"/>
              <a:gd name="T3" fmla="*/ 2147483646 h 17"/>
              <a:gd name="T4" fmla="*/ 0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0" y="12"/>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2" name="Freeform 317">
            <a:extLst>
              <a:ext uri="{FF2B5EF4-FFF2-40B4-BE49-F238E27FC236}">
                <a16:creationId xmlns:a16="http://schemas.microsoft.com/office/drawing/2014/main" id="{85BB7720-7C87-2698-CA2F-F6A69C45FFCC}"/>
              </a:ext>
            </a:extLst>
          </p:cNvPr>
          <p:cNvSpPr>
            <a:spLocks/>
          </p:cNvSpPr>
          <p:nvPr/>
        </p:nvSpPr>
        <p:spPr bwMode="auto">
          <a:xfrm>
            <a:off x="6583363" y="4605338"/>
            <a:ext cx="28575" cy="30162"/>
          </a:xfrm>
          <a:custGeom>
            <a:avLst/>
            <a:gdLst>
              <a:gd name="T0" fmla="*/ 0 w 18"/>
              <a:gd name="T1" fmla="*/ 0 h 19"/>
              <a:gd name="T2" fmla="*/ 0 w 18"/>
              <a:gd name="T3" fmla="*/ 0 h 19"/>
              <a:gd name="T4" fmla="*/ 2147483646 w 18"/>
              <a:gd name="T5" fmla="*/ 2147483646 h 19"/>
              <a:gd name="T6" fmla="*/ 2147483646 w 18"/>
              <a:gd name="T7" fmla="*/ 2147483646 h 19"/>
              <a:gd name="T8" fmla="*/ 2147483646 w 18"/>
              <a:gd name="T9" fmla="*/ 2147483646 h 19"/>
              <a:gd name="T10" fmla="*/ 2147483646 w 18"/>
              <a:gd name="T11" fmla="*/ 2147483646 h 19"/>
              <a:gd name="T12" fmla="*/ 2147483646 w 18"/>
              <a:gd name="T13" fmla="*/ 2147483646 h 19"/>
              <a:gd name="T14" fmla="*/ 2147483646 w 18"/>
              <a:gd name="T15" fmla="*/ 2147483646 h 19"/>
              <a:gd name="T16" fmla="*/ 2147483646 w 18"/>
              <a:gd name="T17" fmla="*/ 2147483646 h 19"/>
              <a:gd name="T18" fmla="*/ 2147483646 w 18"/>
              <a:gd name="T19" fmla="*/ 2147483646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9">
                <a:moveTo>
                  <a:pt x="0" y="0"/>
                </a:moveTo>
                <a:lnTo>
                  <a:pt x="0" y="0"/>
                </a:lnTo>
                <a:lnTo>
                  <a:pt x="2" y="3"/>
                </a:lnTo>
                <a:lnTo>
                  <a:pt x="4" y="6"/>
                </a:lnTo>
                <a:lnTo>
                  <a:pt x="5" y="9"/>
                </a:lnTo>
                <a:lnTo>
                  <a:pt x="7" y="11"/>
                </a:lnTo>
                <a:lnTo>
                  <a:pt x="9" y="13"/>
                </a:lnTo>
                <a:lnTo>
                  <a:pt x="12" y="15"/>
                </a:lnTo>
                <a:lnTo>
                  <a:pt x="14" y="17"/>
                </a:lnTo>
                <a:lnTo>
                  <a:pt x="17"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3" name="Freeform 318">
            <a:extLst>
              <a:ext uri="{FF2B5EF4-FFF2-40B4-BE49-F238E27FC236}">
                <a16:creationId xmlns:a16="http://schemas.microsoft.com/office/drawing/2014/main" id="{10715F2A-84E8-273E-D8F2-4B5023AF77E6}"/>
              </a:ext>
            </a:extLst>
          </p:cNvPr>
          <p:cNvSpPr>
            <a:spLocks/>
          </p:cNvSpPr>
          <p:nvPr/>
        </p:nvSpPr>
        <p:spPr bwMode="auto">
          <a:xfrm>
            <a:off x="6586538" y="4630738"/>
            <a:ext cx="28575" cy="28575"/>
          </a:xfrm>
          <a:custGeom>
            <a:avLst/>
            <a:gdLst>
              <a:gd name="T0" fmla="*/ 0 w 18"/>
              <a:gd name="T1" fmla="*/ 0 h 18"/>
              <a:gd name="T2" fmla="*/ 0 w 18"/>
              <a:gd name="T3" fmla="*/ 0 h 18"/>
              <a:gd name="T4" fmla="*/ 2147483646 w 18"/>
              <a:gd name="T5" fmla="*/ 2147483646 h 18"/>
              <a:gd name="T6" fmla="*/ 2147483646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2" y="3"/>
                </a:lnTo>
                <a:lnTo>
                  <a:pt x="4" y="6"/>
                </a:lnTo>
                <a:lnTo>
                  <a:pt x="5" y="9"/>
                </a:lnTo>
                <a:lnTo>
                  <a:pt x="7" y="11"/>
                </a:lnTo>
                <a:lnTo>
                  <a:pt x="9" y="13"/>
                </a:lnTo>
                <a:lnTo>
                  <a:pt x="12" y="15"/>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4" name="Freeform 319">
            <a:extLst>
              <a:ext uri="{FF2B5EF4-FFF2-40B4-BE49-F238E27FC236}">
                <a16:creationId xmlns:a16="http://schemas.microsoft.com/office/drawing/2014/main" id="{EE3F9AB6-2593-8580-0B9E-1B63665EBB7B}"/>
              </a:ext>
            </a:extLst>
          </p:cNvPr>
          <p:cNvSpPr>
            <a:spLocks/>
          </p:cNvSpPr>
          <p:nvPr/>
        </p:nvSpPr>
        <p:spPr bwMode="auto">
          <a:xfrm>
            <a:off x="6589713" y="4651375"/>
            <a:ext cx="26987" cy="28575"/>
          </a:xfrm>
          <a:custGeom>
            <a:avLst/>
            <a:gdLst>
              <a:gd name="T0" fmla="*/ 0 w 17"/>
              <a:gd name="T1" fmla="*/ 0 h 18"/>
              <a:gd name="T2" fmla="*/ 0 w 17"/>
              <a:gd name="T3" fmla="*/ 0 h 18"/>
              <a:gd name="T4" fmla="*/ 2147483646 w 17"/>
              <a:gd name="T5" fmla="*/ 2147483646 h 18"/>
              <a:gd name="T6" fmla="*/ 2147483646 w 17"/>
              <a:gd name="T7" fmla="*/ 2147483646 h 18"/>
              <a:gd name="T8" fmla="*/ 2147483646 w 17"/>
              <a:gd name="T9" fmla="*/ 2147483646 h 18"/>
              <a:gd name="T10" fmla="*/ 2147483646 w 17"/>
              <a:gd name="T11" fmla="*/ 2147483646 h 18"/>
              <a:gd name="T12" fmla="*/ 2147483646 w 17"/>
              <a:gd name="T13" fmla="*/ 2147483646 h 18"/>
              <a:gd name="T14" fmla="*/ 2147483646 w 17"/>
              <a:gd name="T15" fmla="*/ 2147483646 h 18"/>
              <a:gd name="T16" fmla="*/ 2147483646 w 17"/>
              <a:gd name="T17" fmla="*/ 2147483646 h 18"/>
              <a:gd name="T18" fmla="*/ 2147483646 w 17"/>
              <a:gd name="T19" fmla="*/ 21474836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5" name="Freeform 320">
            <a:extLst>
              <a:ext uri="{FF2B5EF4-FFF2-40B4-BE49-F238E27FC236}">
                <a16:creationId xmlns:a16="http://schemas.microsoft.com/office/drawing/2014/main" id="{7287F898-462D-B887-D987-F1A58C993B53}"/>
              </a:ext>
            </a:extLst>
          </p:cNvPr>
          <p:cNvSpPr>
            <a:spLocks/>
          </p:cNvSpPr>
          <p:nvPr/>
        </p:nvSpPr>
        <p:spPr bwMode="auto">
          <a:xfrm>
            <a:off x="6592888" y="4672013"/>
            <a:ext cx="26987" cy="28575"/>
          </a:xfrm>
          <a:custGeom>
            <a:avLst/>
            <a:gdLst>
              <a:gd name="T0" fmla="*/ 0 w 17"/>
              <a:gd name="T1" fmla="*/ 0 h 18"/>
              <a:gd name="T2" fmla="*/ 0 w 17"/>
              <a:gd name="T3" fmla="*/ 0 h 18"/>
              <a:gd name="T4" fmla="*/ 2147483646 w 17"/>
              <a:gd name="T5" fmla="*/ 2147483646 h 18"/>
              <a:gd name="T6" fmla="*/ 2147483646 w 17"/>
              <a:gd name="T7" fmla="*/ 2147483646 h 18"/>
              <a:gd name="T8" fmla="*/ 2147483646 w 17"/>
              <a:gd name="T9" fmla="*/ 2147483646 h 18"/>
              <a:gd name="T10" fmla="*/ 2147483646 w 17"/>
              <a:gd name="T11" fmla="*/ 2147483646 h 18"/>
              <a:gd name="T12" fmla="*/ 2147483646 w 17"/>
              <a:gd name="T13" fmla="*/ 2147483646 h 18"/>
              <a:gd name="T14" fmla="*/ 2147483646 w 17"/>
              <a:gd name="T15" fmla="*/ 2147483646 h 18"/>
              <a:gd name="T16" fmla="*/ 2147483646 w 17"/>
              <a:gd name="T17" fmla="*/ 2147483646 h 18"/>
              <a:gd name="T18" fmla="*/ 2147483646 w 17"/>
              <a:gd name="T19" fmla="*/ 21474836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6" name="Freeform 321">
            <a:extLst>
              <a:ext uri="{FF2B5EF4-FFF2-40B4-BE49-F238E27FC236}">
                <a16:creationId xmlns:a16="http://schemas.microsoft.com/office/drawing/2014/main" id="{A42A3BFE-CF92-8B55-742A-CD0772C1B556}"/>
              </a:ext>
            </a:extLst>
          </p:cNvPr>
          <p:cNvSpPr>
            <a:spLocks/>
          </p:cNvSpPr>
          <p:nvPr/>
        </p:nvSpPr>
        <p:spPr bwMode="auto">
          <a:xfrm>
            <a:off x="6592888" y="4691063"/>
            <a:ext cx="26987" cy="28575"/>
          </a:xfrm>
          <a:custGeom>
            <a:avLst/>
            <a:gdLst>
              <a:gd name="T0" fmla="*/ 0 w 17"/>
              <a:gd name="T1" fmla="*/ 0 h 18"/>
              <a:gd name="T2" fmla="*/ 0 w 17"/>
              <a:gd name="T3" fmla="*/ 0 h 18"/>
              <a:gd name="T4" fmla="*/ 2147483646 w 17"/>
              <a:gd name="T5" fmla="*/ 2147483646 h 18"/>
              <a:gd name="T6" fmla="*/ 2147483646 w 17"/>
              <a:gd name="T7" fmla="*/ 2147483646 h 18"/>
              <a:gd name="T8" fmla="*/ 2147483646 w 17"/>
              <a:gd name="T9" fmla="*/ 2147483646 h 18"/>
              <a:gd name="T10" fmla="*/ 2147483646 w 17"/>
              <a:gd name="T11" fmla="*/ 2147483646 h 18"/>
              <a:gd name="T12" fmla="*/ 2147483646 w 17"/>
              <a:gd name="T13" fmla="*/ 2147483646 h 18"/>
              <a:gd name="T14" fmla="*/ 2147483646 w 17"/>
              <a:gd name="T15" fmla="*/ 2147483646 h 18"/>
              <a:gd name="T16" fmla="*/ 2147483646 w 17"/>
              <a:gd name="T17" fmla="*/ 2147483646 h 18"/>
              <a:gd name="T18" fmla="*/ 2147483646 w 17"/>
              <a:gd name="T19" fmla="*/ 21474836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4" y="9"/>
                </a:lnTo>
                <a:lnTo>
                  <a:pt x="6" y="11"/>
                </a:lnTo>
                <a:lnTo>
                  <a:pt x="8" y="13"/>
                </a:lnTo>
                <a:lnTo>
                  <a:pt x="11" y="14"/>
                </a:lnTo>
                <a:lnTo>
                  <a:pt x="13"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7" name="Freeform 322">
            <a:extLst>
              <a:ext uri="{FF2B5EF4-FFF2-40B4-BE49-F238E27FC236}">
                <a16:creationId xmlns:a16="http://schemas.microsoft.com/office/drawing/2014/main" id="{E5E4A099-4953-9EDE-2C3A-BDDB3C91D6C0}"/>
              </a:ext>
            </a:extLst>
          </p:cNvPr>
          <p:cNvSpPr>
            <a:spLocks/>
          </p:cNvSpPr>
          <p:nvPr/>
        </p:nvSpPr>
        <p:spPr bwMode="auto">
          <a:xfrm>
            <a:off x="6594475" y="4714875"/>
            <a:ext cx="26988" cy="30163"/>
          </a:xfrm>
          <a:custGeom>
            <a:avLst/>
            <a:gdLst>
              <a:gd name="T0" fmla="*/ 0 w 17"/>
              <a:gd name="T1" fmla="*/ 0 h 19"/>
              <a:gd name="T2" fmla="*/ 0 w 17"/>
              <a:gd name="T3" fmla="*/ 0 h 19"/>
              <a:gd name="T4" fmla="*/ 2147483646 w 17"/>
              <a:gd name="T5" fmla="*/ 2147483646 h 19"/>
              <a:gd name="T6" fmla="*/ 2147483646 w 17"/>
              <a:gd name="T7" fmla="*/ 2147483646 h 19"/>
              <a:gd name="T8" fmla="*/ 2147483646 w 17"/>
              <a:gd name="T9" fmla="*/ 2147483646 h 19"/>
              <a:gd name="T10" fmla="*/ 2147483646 w 17"/>
              <a:gd name="T11" fmla="*/ 2147483646 h 19"/>
              <a:gd name="T12" fmla="*/ 2147483646 w 17"/>
              <a:gd name="T13" fmla="*/ 2147483646 h 19"/>
              <a:gd name="T14" fmla="*/ 2147483646 w 17"/>
              <a:gd name="T15" fmla="*/ 2147483646 h 19"/>
              <a:gd name="T16" fmla="*/ 2147483646 w 17"/>
              <a:gd name="T17" fmla="*/ 2147483646 h 19"/>
              <a:gd name="T18" fmla="*/ 2147483646 w 17"/>
              <a:gd name="T19" fmla="*/ 2147483646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9">
                <a:moveTo>
                  <a:pt x="0" y="0"/>
                </a:moveTo>
                <a:lnTo>
                  <a:pt x="0" y="0"/>
                </a:lnTo>
                <a:lnTo>
                  <a:pt x="1" y="4"/>
                </a:lnTo>
                <a:lnTo>
                  <a:pt x="3" y="7"/>
                </a:lnTo>
                <a:lnTo>
                  <a:pt x="5" y="9"/>
                </a:lnTo>
                <a:lnTo>
                  <a:pt x="7" y="11"/>
                </a:lnTo>
                <a:lnTo>
                  <a:pt x="9" y="13"/>
                </a:lnTo>
                <a:lnTo>
                  <a:pt x="11" y="15"/>
                </a:lnTo>
                <a:lnTo>
                  <a:pt x="13" y="17"/>
                </a:lnTo>
                <a:lnTo>
                  <a:pt x="16"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8" name="Freeform 323">
            <a:extLst>
              <a:ext uri="{FF2B5EF4-FFF2-40B4-BE49-F238E27FC236}">
                <a16:creationId xmlns:a16="http://schemas.microsoft.com/office/drawing/2014/main" id="{D789F64B-7B15-DB1E-1BA2-643A42B601CF}"/>
              </a:ext>
            </a:extLst>
          </p:cNvPr>
          <p:cNvSpPr>
            <a:spLocks/>
          </p:cNvSpPr>
          <p:nvPr/>
        </p:nvSpPr>
        <p:spPr bwMode="auto">
          <a:xfrm>
            <a:off x="6594475" y="4735513"/>
            <a:ext cx="28575" cy="28575"/>
          </a:xfrm>
          <a:custGeom>
            <a:avLst/>
            <a:gdLst>
              <a:gd name="T0" fmla="*/ 0 w 18"/>
              <a:gd name="T1" fmla="*/ 0 h 18"/>
              <a:gd name="T2" fmla="*/ 0 w 18"/>
              <a:gd name="T3" fmla="*/ 0 h 18"/>
              <a:gd name="T4" fmla="*/ 2147483646 w 18"/>
              <a:gd name="T5" fmla="*/ 2147483646 h 18"/>
              <a:gd name="T6" fmla="*/ 2147483646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89" name="Freeform 324">
            <a:extLst>
              <a:ext uri="{FF2B5EF4-FFF2-40B4-BE49-F238E27FC236}">
                <a16:creationId xmlns:a16="http://schemas.microsoft.com/office/drawing/2014/main" id="{A6DC293C-1ADB-A6D1-3AB6-AA92634C7620}"/>
              </a:ext>
            </a:extLst>
          </p:cNvPr>
          <p:cNvSpPr>
            <a:spLocks/>
          </p:cNvSpPr>
          <p:nvPr/>
        </p:nvSpPr>
        <p:spPr bwMode="auto">
          <a:xfrm>
            <a:off x="6594475" y="4757738"/>
            <a:ext cx="28575" cy="28575"/>
          </a:xfrm>
          <a:custGeom>
            <a:avLst/>
            <a:gdLst>
              <a:gd name="T0" fmla="*/ 0 w 18"/>
              <a:gd name="T1" fmla="*/ 0 h 18"/>
              <a:gd name="T2" fmla="*/ 0 w 18"/>
              <a:gd name="T3" fmla="*/ 0 h 18"/>
              <a:gd name="T4" fmla="*/ 2147483646 w 18"/>
              <a:gd name="T5" fmla="*/ 2147483646 h 18"/>
              <a:gd name="T6" fmla="*/ 2147483646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0" name="Freeform 325">
            <a:extLst>
              <a:ext uri="{FF2B5EF4-FFF2-40B4-BE49-F238E27FC236}">
                <a16:creationId xmlns:a16="http://schemas.microsoft.com/office/drawing/2014/main" id="{24F840AA-4317-A603-95AD-777924CCD297}"/>
              </a:ext>
            </a:extLst>
          </p:cNvPr>
          <p:cNvSpPr>
            <a:spLocks/>
          </p:cNvSpPr>
          <p:nvPr/>
        </p:nvSpPr>
        <p:spPr bwMode="auto">
          <a:xfrm>
            <a:off x="6635750" y="4752975"/>
            <a:ext cx="26988" cy="26988"/>
          </a:xfrm>
          <a:custGeom>
            <a:avLst/>
            <a:gdLst>
              <a:gd name="T0" fmla="*/ 2147483646 w 17"/>
              <a:gd name="T1" fmla="*/ 0 h 17"/>
              <a:gd name="T2" fmla="*/ 2147483646 w 17"/>
              <a:gd name="T3" fmla="*/ 0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0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4"/>
                </a:lnTo>
                <a:lnTo>
                  <a:pt x="13" y="6"/>
                </a:lnTo>
                <a:lnTo>
                  <a:pt x="11" y="8"/>
                </a:lnTo>
                <a:lnTo>
                  <a:pt x="10" y="10"/>
                </a:lnTo>
                <a:lnTo>
                  <a:pt x="7" y="12"/>
                </a:lnTo>
                <a:lnTo>
                  <a:pt x="4" y="14"/>
                </a:lnTo>
                <a:lnTo>
                  <a:pt x="1"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1" name="Freeform 326">
            <a:extLst>
              <a:ext uri="{FF2B5EF4-FFF2-40B4-BE49-F238E27FC236}">
                <a16:creationId xmlns:a16="http://schemas.microsoft.com/office/drawing/2014/main" id="{AD0C9637-E02F-7759-0020-5018CA33DB38}"/>
              </a:ext>
            </a:extLst>
          </p:cNvPr>
          <p:cNvSpPr>
            <a:spLocks/>
          </p:cNvSpPr>
          <p:nvPr/>
        </p:nvSpPr>
        <p:spPr bwMode="auto">
          <a:xfrm>
            <a:off x="6632575" y="4732338"/>
            <a:ext cx="26988" cy="26987"/>
          </a:xfrm>
          <a:custGeom>
            <a:avLst/>
            <a:gdLst>
              <a:gd name="T0" fmla="*/ 2147483646 w 17"/>
              <a:gd name="T1" fmla="*/ 0 h 17"/>
              <a:gd name="T2" fmla="*/ 2147483646 w 17"/>
              <a:gd name="T3" fmla="*/ 0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0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3" y="5"/>
                </a:lnTo>
                <a:lnTo>
                  <a:pt x="12" y="8"/>
                </a:lnTo>
                <a:lnTo>
                  <a:pt x="10" y="10"/>
                </a:lnTo>
                <a:lnTo>
                  <a:pt x="8" y="13"/>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2" name="Freeform 327">
            <a:extLst>
              <a:ext uri="{FF2B5EF4-FFF2-40B4-BE49-F238E27FC236}">
                <a16:creationId xmlns:a16="http://schemas.microsoft.com/office/drawing/2014/main" id="{B324CD6F-F719-7A49-659E-6B457EEED173}"/>
              </a:ext>
            </a:extLst>
          </p:cNvPr>
          <p:cNvSpPr>
            <a:spLocks/>
          </p:cNvSpPr>
          <p:nvPr/>
        </p:nvSpPr>
        <p:spPr bwMode="auto">
          <a:xfrm>
            <a:off x="6635750" y="4716463"/>
            <a:ext cx="26988" cy="26987"/>
          </a:xfrm>
          <a:custGeom>
            <a:avLst/>
            <a:gdLst>
              <a:gd name="T0" fmla="*/ 2147483646 w 17"/>
              <a:gd name="T1" fmla="*/ 0 h 17"/>
              <a:gd name="T2" fmla="*/ 2147483646 w 17"/>
              <a:gd name="T3" fmla="*/ 0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0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2" y="5"/>
                </a:lnTo>
                <a:lnTo>
                  <a:pt x="11" y="8"/>
                </a:lnTo>
                <a:lnTo>
                  <a:pt x="9" y="10"/>
                </a:lnTo>
                <a:lnTo>
                  <a:pt x="8" y="12"/>
                </a:lnTo>
                <a:lnTo>
                  <a:pt x="5"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3" name="Freeform 328">
            <a:extLst>
              <a:ext uri="{FF2B5EF4-FFF2-40B4-BE49-F238E27FC236}">
                <a16:creationId xmlns:a16="http://schemas.microsoft.com/office/drawing/2014/main" id="{5934491A-83EA-BFF6-D97E-DAB212B404A2}"/>
              </a:ext>
            </a:extLst>
          </p:cNvPr>
          <p:cNvSpPr>
            <a:spLocks/>
          </p:cNvSpPr>
          <p:nvPr/>
        </p:nvSpPr>
        <p:spPr bwMode="auto">
          <a:xfrm>
            <a:off x="6637338" y="4700588"/>
            <a:ext cx="26987" cy="26987"/>
          </a:xfrm>
          <a:custGeom>
            <a:avLst/>
            <a:gdLst>
              <a:gd name="T0" fmla="*/ 2147483646 w 17"/>
              <a:gd name="T1" fmla="*/ 0 h 17"/>
              <a:gd name="T2" fmla="*/ 2147483646 w 17"/>
              <a:gd name="T3" fmla="*/ 0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0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3" y="2"/>
                </a:lnTo>
                <a:lnTo>
                  <a:pt x="12" y="6"/>
                </a:lnTo>
                <a:lnTo>
                  <a:pt x="10" y="9"/>
                </a:lnTo>
                <a:lnTo>
                  <a:pt x="9" y="10"/>
                </a:lnTo>
                <a:lnTo>
                  <a:pt x="7" y="13"/>
                </a:lnTo>
                <a:lnTo>
                  <a:pt x="5" y="14"/>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4" name="Freeform 329">
            <a:extLst>
              <a:ext uri="{FF2B5EF4-FFF2-40B4-BE49-F238E27FC236}">
                <a16:creationId xmlns:a16="http://schemas.microsoft.com/office/drawing/2014/main" id="{31D2FBF7-04E4-A259-09FE-BDD03CC28B7C}"/>
              </a:ext>
            </a:extLst>
          </p:cNvPr>
          <p:cNvSpPr>
            <a:spLocks/>
          </p:cNvSpPr>
          <p:nvPr/>
        </p:nvSpPr>
        <p:spPr bwMode="auto">
          <a:xfrm>
            <a:off x="6635750" y="4678363"/>
            <a:ext cx="26988" cy="26987"/>
          </a:xfrm>
          <a:custGeom>
            <a:avLst/>
            <a:gdLst>
              <a:gd name="T0" fmla="*/ 2147483646 w 17"/>
              <a:gd name="T1" fmla="*/ 0 h 17"/>
              <a:gd name="T2" fmla="*/ 2147483646 w 17"/>
              <a:gd name="T3" fmla="*/ 0 h 17"/>
              <a:gd name="T4" fmla="*/ 2147483646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0 w 17"/>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5" y="2"/>
                </a:lnTo>
                <a:lnTo>
                  <a:pt x="13" y="5"/>
                </a:lnTo>
                <a:lnTo>
                  <a:pt x="11" y="8"/>
                </a:lnTo>
                <a:lnTo>
                  <a:pt x="9" y="10"/>
                </a:lnTo>
                <a:lnTo>
                  <a:pt x="7" y="12"/>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5" name="Freeform 330">
            <a:extLst>
              <a:ext uri="{FF2B5EF4-FFF2-40B4-BE49-F238E27FC236}">
                <a16:creationId xmlns:a16="http://schemas.microsoft.com/office/drawing/2014/main" id="{F1004A9E-871D-2836-2FDF-0A8A2306BA39}"/>
              </a:ext>
            </a:extLst>
          </p:cNvPr>
          <p:cNvSpPr>
            <a:spLocks/>
          </p:cNvSpPr>
          <p:nvPr/>
        </p:nvSpPr>
        <p:spPr bwMode="auto">
          <a:xfrm>
            <a:off x="6635750" y="4659313"/>
            <a:ext cx="30163" cy="26987"/>
          </a:xfrm>
          <a:custGeom>
            <a:avLst/>
            <a:gdLst>
              <a:gd name="T0" fmla="*/ 2147483646 w 19"/>
              <a:gd name="T1" fmla="*/ 0 h 17"/>
              <a:gd name="T2" fmla="*/ 2147483646 w 19"/>
              <a:gd name="T3" fmla="*/ 0 h 17"/>
              <a:gd name="T4" fmla="*/ 2147483646 w 19"/>
              <a:gd name="T5" fmla="*/ 2147483646 h 17"/>
              <a:gd name="T6" fmla="*/ 2147483646 w 19"/>
              <a:gd name="T7" fmla="*/ 2147483646 h 17"/>
              <a:gd name="T8" fmla="*/ 2147483646 w 19"/>
              <a:gd name="T9" fmla="*/ 2147483646 h 17"/>
              <a:gd name="T10" fmla="*/ 2147483646 w 19"/>
              <a:gd name="T11" fmla="*/ 2147483646 h 17"/>
              <a:gd name="T12" fmla="*/ 2147483646 w 19"/>
              <a:gd name="T13" fmla="*/ 2147483646 h 17"/>
              <a:gd name="T14" fmla="*/ 2147483646 w 19"/>
              <a:gd name="T15" fmla="*/ 2147483646 h 17"/>
              <a:gd name="T16" fmla="*/ 2147483646 w 19"/>
              <a:gd name="T17" fmla="*/ 2147483646 h 17"/>
              <a:gd name="T18" fmla="*/ 0 w 19"/>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6" y="3"/>
                </a:lnTo>
                <a:lnTo>
                  <a:pt x="15" y="5"/>
                </a:lnTo>
                <a:lnTo>
                  <a:pt x="13" y="8"/>
                </a:lnTo>
                <a:lnTo>
                  <a:pt x="11" y="10"/>
                </a:lnTo>
                <a:lnTo>
                  <a:pt x="9" y="12"/>
                </a:lnTo>
                <a:lnTo>
                  <a:pt x="7"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6" name="Freeform 331">
            <a:extLst>
              <a:ext uri="{FF2B5EF4-FFF2-40B4-BE49-F238E27FC236}">
                <a16:creationId xmlns:a16="http://schemas.microsoft.com/office/drawing/2014/main" id="{D7122405-9E7D-F47E-DC5D-59A5E7D6B1C1}"/>
              </a:ext>
            </a:extLst>
          </p:cNvPr>
          <p:cNvSpPr>
            <a:spLocks/>
          </p:cNvSpPr>
          <p:nvPr/>
        </p:nvSpPr>
        <p:spPr bwMode="auto">
          <a:xfrm>
            <a:off x="6637338" y="4635500"/>
            <a:ext cx="28575" cy="26988"/>
          </a:xfrm>
          <a:custGeom>
            <a:avLst/>
            <a:gdLst>
              <a:gd name="T0" fmla="*/ 2147483646 w 18"/>
              <a:gd name="T1" fmla="*/ 0 h 17"/>
              <a:gd name="T2" fmla="*/ 2147483646 w 18"/>
              <a:gd name="T3" fmla="*/ 0 h 17"/>
              <a:gd name="T4" fmla="*/ 2147483646 w 18"/>
              <a:gd name="T5" fmla="*/ 2147483646 h 17"/>
              <a:gd name="T6" fmla="*/ 2147483646 w 18"/>
              <a:gd name="T7" fmla="*/ 2147483646 h 17"/>
              <a:gd name="T8" fmla="*/ 2147483646 w 18"/>
              <a:gd name="T9" fmla="*/ 2147483646 h 17"/>
              <a:gd name="T10" fmla="*/ 2147483646 w 18"/>
              <a:gd name="T11" fmla="*/ 2147483646 h 17"/>
              <a:gd name="T12" fmla="*/ 2147483646 w 18"/>
              <a:gd name="T13" fmla="*/ 2147483646 h 17"/>
              <a:gd name="T14" fmla="*/ 2147483646 w 18"/>
              <a:gd name="T15" fmla="*/ 2147483646 h 17"/>
              <a:gd name="T16" fmla="*/ 2147483646 w 18"/>
              <a:gd name="T17" fmla="*/ 2147483646 h 17"/>
              <a:gd name="T18" fmla="*/ 0 w 18"/>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7">
                <a:moveTo>
                  <a:pt x="17" y="0"/>
                </a:moveTo>
                <a:lnTo>
                  <a:pt x="17" y="0"/>
                </a:lnTo>
                <a:lnTo>
                  <a:pt x="16" y="3"/>
                </a:lnTo>
                <a:lnTo>
                  <a:pt x="14" y="6"/>
                </a:lnTo>
                <a:lnTo>
                  <a:pt x="13" y="8"/>
                </a:lnTo>
                <a:lnTo>
                  <a:pt x="11" y="10"/>
                </a:lnTo>
                <a:lnTo>
                  <a:pt x="9" y="12"/>
                </a:lnTo>
                <a:lnTo>
                  <a:pt x="6"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7" name="Freeform 332">
            <a:extLst>
              <a:ext uri="{FF2B5EF4-FFF2-40B4-BE49-F238E27FC236}">
                <a16:creationId xmlns:a16="http://schemas.microsoft.com/office/drawing/2014/main" id="{1CBCC9BF-975B-1C49-9B30-63CD74BECC67}"/>
              </a:ext>
            </a:extLst>
          </p:cNvPr>
          <p:cNvSpPr>
            <a:spLocks/>
          </p:cNvSpPr>
          <p:nvPr/>
        </p:nvSpPr>
        <p:spPr bwMode="auto">
          <a:xfrm>
            <a:off x="6635750" y="4618038"/>
            <a:ext cx="30163" cy="26987"/>
          </a:xfrm>
          <a:custGeom>
            <a:avLst/>
            <a:gdLst>
              <a:gd name="T0" fmla="*/ 2147483646 w 19"/>
              <a:gd name="T1" fmla="*/ 0 h 17"/>
              <a:gd name="T2" fmla="*/ 2147483646 w 19"/>
              <a:gd name="T3" fmla="*/ 0 h 17"/>
              <a:gd name="T4" fmla="*/ 2147483646 w 19"/>
              <a:gd name="T5" fmla="*/ 2147483646 h 17"/>
              <a:gd name="T6" fmla="*/ 2147483646 w 19"/>
              <a:gd name="T7" fmla="*/ 2147483646 h 17"/>
              <a:gd name="T8" fmla="*/ 2147483646 w 19"/>
              <a:gd name="T9" fmla="*/ 2147483646 h 17"/>
              <a:gd name="T10" fmla="*/ 2147483646 w 19"/>
              <a:gd name="T11" fmla="*/ 2147483646 h 17"/>
              <a:gd name="T12" fmla="*/ 2147483646 w 19"/>
              <a:gd name="T13" fmla="*/ 2147483646 h 17"/>
              <a:gd name="T14" fmla="*/ 2147483646 w 19"/>
              <a:gd name="T15" fmla="*/ 2147483646 h 17"/>
              <a:gd name="T16" fmla="*/ 2147483646 w 19"/>
              <a:gd name="T17" fmla="*/ 2147483646 h 17"/>
              <a:gd name="T18" fmla="*/ 0 w 19"/>
              <a:gd name="T19" fmla="*/ 214748364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7" y="3"/>
                </a:lnTo>
                <a:lnTo>
                  <a:pt x="15" y="5"/>
                </a:lnTo>
                <a:lnTo>
                  <a:pt x="13" y="8"/>
                </a:lnTo>
                <a:lnTo>
                  <a:pt x="12" y="10"/>
                </a:lnTo>
                <a:lnTo>
                  <a:pt x="9" y="12"/>
                </a:lnTo>
                <a:lnTo>
                  <a:pt x="7" y="14"/>
                </a:lnTo>
                <a:lnTo>
                  <a:pt x="4"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8" name="Freeform 333">
            <a:extLst>
              <a:ext uri="{FF2B5EF4-FFF2-40B4-BE49-F238E27FC236}">
                <a16:creationId xmlns:a16="http://schemas.microsoft.com/office/drawing/2014/main" id="{D15C1988-4607-A48C-C3E7-AC9E50841FEF}"/>
              </a:ext>
            </a:extLst>
          </p:cNvPr>
          <p:cNvSpPr>
            <a:spLocks/>
          </p:cNvSpPr>
          <p:nvPr/>
        </p:nvSpPr>
        <p:spPr bwMode="auto">
          <a:xfrm>
            <a:off x="6624638" y="4635500"/>
            <a:ext cx="26987"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199" name="Freeform 334">
            <a:extLst>
              <a:ext uri="{FF2B5EF4-FFF2-40B4-BE49-F238E27FC236}">
                <a16:creationId xmlns:a16="http://schemas.microsoft.com/office/drawing/2014/main" id="{99179EA9-5962-59C5-29E9-C41FC5CC6C4C}"/>
              </a:ext>
            </a:extLst>
          </p:cNvPr>
          <p:cNvSpPr>
            <a:spLocks/>
          </p:cNvSpPr>
          <p:nvPr/>
        </p:nvSpPr>
        <p:spPr bwMode="auto">
          <a:xfrm>
            <a:off x="6624638" y="4630738"/>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0" name="Freeform 335">
            <a:extLst>
              <a:ext uri="{FF2B5EF4-FFF2-40B4-BE49-F238E27FC236}">
                <a16:creationId xmlns:a16="http://schemas.microsoft.com/office/drawing/2014/main" id="{2117235F-7534-46AB-DFDB-7343E2CFC85A}"/>
              </a:ext>
            </a:extLst>
          </p:cNvPr>
          <p:cNvSpPr>
            <a:spLocks/>
          </p:cNvSpPr>
          <p:nvPr/>
        </p:nvSpPr>
        <p:spPr bwMode="auto">
          <a:xfrm>
            <a:off x="6623050" y="4625975"/>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1" name="Freeform 336">
            <a:extLst>
              <a:ext uri="{FF2B5EF4-FFF2-40B4-BE49-F238E27FC236}">
                <a16:creationId xmlns:a16="http://schemas.microsoft.com/office/drawing/2014/main" id="{F850DFD6-D633-18C7-58D8-F5E2B4F85911}"/>
              </a:ext>
            </a:extLst>
          </p:cNvPr>
          <p:cNvSpPr>
            <a:spLocks/>
          </p:cNvSpPr>
          <p:nvPr/>
        </p:nvSpPr>
        <p:spPr bwMode="auto">
          <a:xfrm>
            <a:off x="6624638" y="4651375"/>
            <a:ext cx="26987"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2" name="Freeform 337">
            <a:extLst>
              <a:ext uri="{FF2B5EF4-FFF2-40B4-BE49-F238E27FC236}">
                <a16:creationId xmlns:a16="http://schemas.microsoft.com/office/drawing/2014/main" id="{BB543F0D-1689-9C91-B8F0-476141187439}"/>
              </a:ext>
            </a:extLst>
          </p:cNvPr>
          <p:cNvSpPr>
            <a:spLocks/>
          </p:cNvSpPr>
          <p:nvPr/>
        </p:nvSpPr>
        <p:spPr bwMode="auto">
          <a:xfrm>
            <a:off x="6624638" y="4646613"/>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3" name="Freeform 338">
            <a:extLst>
              <a:ext uri="{FF2B5EF4-FFF2-40B4-BE49-F238E27FC236}">
                <a16:creationId xmlns:a16="http://schemas.microsoft.com/office/drawing/2014/main" id="{CD28DB8F-C13F-DCAD-7723-95149FE0206D}"/>
              </a:ext>
            </a:extLst>
          </p:cNvPr>
          <p:cNvSpPr>
            <a:spLocks/>
          </p:cNvSpPr>
          <p:nvPr/>
        </p:nvSpPr>
        <p:spPr bwMode="auto">
          <a:xfrm>
            <a:off x="6623050" y="4641850"/>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4" name="Freeform 339">
            <a:extLst>
              <a:ext uri="{FF2B5EF4-FFF2-40B4-BE49-F238E27FC236}">
                <a16:creationId xmlns:a16="http://schemas.microsoft.com/office/drawing/2014/main" id="{1EF6FEC2-BE12-8AA2-988F-C9F18E45011E}"/>
              </a:ext>
            </a:extLst>
          </p:cNvPr>
          <p:cNvSpPr>
            <a:spLocks/>
          </p:cNvSpPr>
          <p:nvPr/>
        </p:nvSpPr>
        <p:spPr bwMode="auto">
          <a:xfrm>
            <a:off x="6623050" y="4667250"/>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5" name="Freeform 340">
            <a:extLst>
              <a:ext uri="{FF2B5EF4-FFF2-40B4-BE49-F238E27FC236}">
                <a16:creationId xmlns:a16="http://schemas.microsoft.com/office/drawing/2014/main" id="{DEB22680-AEA9-BCEC-83FD-66C73A80B8D8}"/>
              </a:ext>
            </a:extLst>
          </p:cNvPr>
          <p:cNvSpPr>
            <a:spLocks/>
          </p:cNvSpPr>
          <p:nvPr/>
        </p:nvSpPr>
        <p:spPr bwMode="auto">
          <a:xfrm>
            <a:off x="6623050" y="4662488"/>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6" name="Freeform 341">
            <a:extLst>
              <a:ext uri="{FF2B5EF4-FFF2-40B4-BE49-F238E27FC236}">
                <a16:creationId xmlns:a16="http://schemas.microsoft.com/office/drawing/2014/main" id="{BDBD3034-0953-D4D5-B8E1-3A067669D2DB}"/>
              </a:ext>
            </a:extLst>
          </p:cNvPr>
          <p:cNvSpPr>
            <a:spLocks/>
          </p:cNvSpPr>
          <p:nvPr/>
        </p:nvSpPr>
        <p:spPr bwMode="auto">
          <a:xfrm>
            <a:off x="6623050" y="4657725"/>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7" name="Freeform 342">
            <a:extLst>
              <a:ext uri="{FF2B5EF4-FFF2-40B4-BE49-F238E27FC236}">
                <a16:creationId xmlns:a16="http://schemas.microsoft.com/office/drawing/2014/main" id="{A6A9DEAF-A73B-7B97-268B-C9C54F0469DF}"/>
              </a:ext>
            </a:extLst>
          </p:cNvPr>
          <p:cNvSpPr>
            <a:spLocks/>
          </p:cNvSpPr>
          <p:nvPr/>
        </p:nvSpPr>
        <p:spPr bwMode="auto">
          <a:xfrm>
            <a:off x="6624638" y="4668838"/>
            <a:ext cx="26987" cy="26987"/>
          </a:xfrm>
          <a:custGeom>
            <a:avLst/>
            <a:gdLst>
              <a:gd name="T0" fmla="*/ 0 w 17"/>
              <a:gd name="T1" fmla="*/ 0 h 17"/>
              <a:gd name="T2" fmla="*/ 0 w 17"/>
              <a:gd name="T3" fmla="*/ 0 h 17"/>
              <a:gd name="T4" fmla="*/ 0 w 17"/>
              <a:gd name="T5" fmla="*/ 2147483646 h 17"/>
              <a:gd name="T6" fmla="*/ 2147483646 w 17"/>
              <a:gd name="T7" fmla="*/ 2147483646 h 17"/>
              <a:gd name="T8" fmla="*/ 2147483646 w 17"/>
              <a:gd name="T9" fmla="*/ 2147483646 h 17"/>
              <a:gd name="T10" fmla="*/ 2147483646 w 17"/>
              <a:gd name="T11" fmla="*/ 2147483646 h 17"/>
              <a:gd name="T12" fmla="*/ 2147483646 w 17"/>
              <a:gd name="T13" fmla="*/ 2147483646 h 17"/>
              <a:gd name="T14" fmla="*/ 2147483646 w 17"/>
              <a:gd name="T15" fmla="*/ 2147483646 h 17"/>
              <a:gd name="T16" fmla="*/ 2147483646 w 17"/>
              <a:gd name="T17" fmla="*/ 214748364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0"/>
                </a:moveTo>
                <a:lnTo>
                  <a:pt x="0" y="0"/>
                </a:lnTo>
                <a:lnTo>
                  <a:pt x="0" y="6"/>
                </a:lnTo>
                <a:lnTo>
                  <a:pt x="4" y="11"/>
                </a:lnTo>
                <a:lnTo>
                  <a:pt x="8" y="14"/>
                </a:lnTo>
                <a:lnTo>
                  <a:pt x="8" y="16"/>
                </a:lnTo>
                <a:lnTo>
                  <a:pt x="12" y="16"/>
                </a:lnTo>
                <a:lnTo>
                  <a:pt x="16" y="16"/>
                </a:lnTo>
                <a:lnTo>
                  <a:pt x="16" y="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8" name="Freeform 343">
            <a:extLst>
              <a:ext uri="{FF2B5EF4-FFF2-40B4-BE49-F238E27FC236}">
                <a16:creationId xmlns:a16="http://schemas.microsoft.com/office/drawing/2014/main" id="{E2584D41-1A37-FBEC-4BEE-00EF7BC17EAD}"/>
              </a:ext>
            </a:extLst>
          </p:cNvPr>
          <p:cNvSpPr>
            <a:spLocks/>
          </p:cNvSpPr>
          <p:nvPr/>
        </p:nvSpPr>
        <p:spPr bwMode="auto">
          <a:xfrm>
            <a:off x="6624638" y="4678363"/>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09" name="Freeform 344">
            <a:extLst>
              <a:ext uri="{FF2B5EF4-FFF2-40B4-BE49-F238E27FC236}">
                <a16:creationId xmlns:a16="http://schemas.microsoft.com/office/drawing/2014/main" id="{1B2CAE19-1A82-3346-E95B-2E571C553057}"/>
              </a:ext>
            </a:extLst>
          </p:cNvPr>
          <p:cNvSpPr>
            <a:spLocks/>
          </p:cNvSpPr>
          <p:nvPr/>
        </p:nvSpPr>
        <p:spPr bwMode="auto">
          <a:xfrm>
            <a:off x="6623050" y="4673600"/>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0" name="Freeform 345">
            <a:extLst>
              <a:ext uri="{FF2B5EF4-FFF2-40B4-BE49-F238E27FC236}">
                <a16:creationId xmlns:a16="http://schemas.microsoft.com/office/drawing/2014/main" id="{911B7F5A-6039-F9A0-63B3-DC6BBA649494}"/>
              </a:ext>
            </a:extLst>
          </p:cNvPr>
          <p:cNvSpPr>
            <a:spLocks/>
          </p:cNvSpPr>
          <p:nvPr/>
        </p:nvSpPr>
        <p:spPr bwMode="auto">
          <a:xfrm>
            <a:off x="6623050" y="4699000"/>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1" name="Freeform 346">
            <a:extLst>
              <a:ext uri="{FF2B5EF4-FFF2-40B4-BE49-F238E27FC236}">
                <a16:creationId xmlns:a16="http://schemas.microsoft.com/office/drawing/2014/main" id="{53877107-098A-7D86-5115-2F094024FE9D}"/>
              </a:ext>
            </a:extLst>
          </p:cNvPr>
          <p:cNvSpPr>
            <a:spLocks/>
          </p:cNvSpPr>
          <p:nvPr/>
        </p:nvSpPr>
        <p:spPr bwMode="auto">
          <a:xfrm>
            <a:off x="6623050" y="4694238"/>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2" name="Freeform 347">
            <a:extLst>
              <a:ext uri="{FF2B5EF4-FFF2-40B4-BE49-F238E27FC236}">
                <a16:creationId xmlns:a16="http://schemas.microsoft.com/office/drawing/2014/main" id="{DB702D88-A37C-A84B-1185-5033FBEE8F41}"/>
              </a:ext>
            </a:extLst>
          </p:cNvPr>
          <p:cNvSpPr>
            <a:spLocks/>
          </p:cNvSpPr>
          <p:nvPr/>
        </p:nvSpPr>
        <p:spPr bwMode="auto">
          <a:xfrm>
            <a:off x="6623050" y="4687888"/>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3" name="Freeform 348">
            <a:extLst>
              <a:ext uri="{FF2B5EF4-FFF2-40B4-BE49-F238E27FC236}">
                <a16:creationId xmlns:a16="http://schemas.microsoft.com/office/drawing/2014/main" id="{2010828F-59C4-B12A-7C18-BB303689022C}"/>
              </a:ext>
            </a:extLst>
          </p:cNvPr>
          <p:cNvSpPr>
            <a:spLocks/>
          </p:cNvSpPr>
          <p:nvPr/>
        </p:nvSpPr>
        <p:spPr bwMode="auto">
          <a:xfrm>
            <a:off x="6624638" y="4716463"/>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4" name="Freeform 349">
            <a:extLst>
              <a:ext uri="{FF2B5EF4-FFF2-40B4-BE49-F238E27FC236}">
                <a16:creationId xmlns:a16="http://schemas.microsoft.com/office/drawing/2014/main" id="{CF3A441C-BC39-3C75-93B4-F37C741A71E5}"/>
              </a:ext>
            </a:extLst>
          </p:cNvPr>
          <p:cNvSpPr>
            <a:spLocks/>
          </p:cNvSpPr>
          <p:nvPr/>
        </p:nvSpPr>
        <p:spPr bwMode="auto">
          <a:xfrm>
            <a:off x="6624638" y="4710113"/>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5" name="Freeform 350">
            <a:extLst>
              <a:ext uri="{FF2B5EF4-FFF2-40B4-BE49-F238E27FC236}">
                <a16:creationId xmlns:a16="http://schemas.microsoft.com/office/drawing/2014/main" id="{FDF74E25-3461-2D54-6217-0B4A0E3A6C33}"/>
              </a:ext>
            </a:extLst>
          </p:cNvPr>
          <p:cNvSpPr>
            <a:spLocks/>
          </p:cNvSpPr>
          <p:nvPr/>
        </p:nvSpPr>
        <p:spPr bwMode="auto">
          <a:xfrm>
            <a:off x="6623050" y="4705350"/>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6" name="Freeform 351">
            <a:extLst>
              <a:ext uri="{FF2B5EF4-FFF2-40B4-BE49-F238E27FC236}">
                <a16:creationId xmlns:a16="http://schemas.microsoft.com/office/drawing/2014/main" id="{C0E7FF70-6907-50C8-116B-4037D05407A3}"/>
              </a:ext>
            </a:extLst>
          </p:cNvPr>
          <p:cNvSpPr>
            <a:spLocks/>
          </p:cNvSpPr>
          <p:nvPr/>
        </p:nvSpPr>
        <p:spPr bwMode="auto">
          <a:xfrm>
            <a:off x="6624638" y="4732338"/>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7" name="Freeform 352">
            <a:extLst>
              <a:ext uri="{FF2B5EF4-FFF2-40B4-BE49-F238E27FC236}">
                <a16:creationId xmlns:a16="http://schemas.microsoft.com/office/drawing/2014/main" id="{BB1C801E-DC35-A011-7D21-9AC092959EBB}"/>
              </a:ext>
            </a:extLst>
          </p:cNvPr>
          <p:cNvSpPr>
            <a:spLocks/>
          </p:cNvSpPr>
          <p:nvPr/>
        </p:nvSpPr>
        <p:spPr bwMode="auto">
          <a:xfrm>
            <a:off x="6624638" y="4725988"/>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8" name="Freeform 353">
            <a:extLst>
              <a:ext uri="{FF2B5EF4-FFF2-40B4-BE49-F238E27FC236}">
                <a16:creationId xmlns:a16="http://schemas.microsoft.com/office/drawing/2014/main" id="{1B48ED51-6435-7E2F-7E6A-2837C628B26B}"/>
              </a:ext>
            </a:extLst>
          </p:cNvPr>
          <p:cNvSpPr>
            <a:spLocks/>
          </p:cNvSpPr>
          <p:nvPr/>
        </p:nvSpPr>
        <p:spPr bwMode="auto">
          <a:xfrm>
            <a:off x="6623050" y="4721225"/>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19" name="Freeform 354">
            <a:extLst>
              <a:ext uri="{FF2B5EF4-FFF2-40B4-BE49-F238E27FC236}">
                <a16:creationId xmlns:a16="http://schemas.microsoft.com/office/drawing/2014/main" id="{EFFADD82-CBA9-31BC-FD84-81EB871007CF}"/>
              </a:ext>
            </a:extLst>
          </p:cNvPr>
          <p:cNvSpPr>
            <a:spLocks/>
          </p:cNvSpPr>
          <p:nvPr/>
        </p:nvSpPr>
        <p:spPr bwMode="auto">
          <a:xfrm>
            <a:off x="6623050" y="4748213"/>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20" name="Freeform 355">
            <a:extLst>
              <a:ext uri="{FF2B5EF4-FFF2-40B4-BE49-F238E27FC236}">
                <a16:creationId xmlns:a16="http://schemas.microsoft.com/office/drawing/2014/main" id="{75DFB385-60B6-8337-EFD4-CBCB9DC1184B}"/>
              </a:ext>
            </a:extLst>
          </p:cNvPr>
          <p:cNvSpPr>
            <a:spLocks/>
          </p:cNvSpPr>
          <p:nvPr/>
        </p:nvSpPr>
        <p:spPr bwMode="auto">
          <a:xfrm>
            <a:off x="6623050" y="4743450"/>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21" name="Freeform 356">
            <a:extLst>
              <a:ext uri="{FF2B5EF4-FFF2-40B4-BE49-F238E27FC236}">
                <a16:creationId xmlns:a16="http://schemas.microsoft.com/office/drawing/2014/main" id="{BB6A3BAA-47B1-1237-4620-6B318B42D0CC}"/>
              </a:ext>
            </a:extLst>
          </p:cNvPr>
          <p:cNvSpPr>
            <a:spLocks/>
          </p:cNvSpPr>
          <p:nvPr/>
        </p:nvSpPr>
        <p:spPr bwMode="auto">
          <a:xfrm>
            <a:off x="6623050" y="4738688"/>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22" name="Freeform 357">
            <a:extLst>
              <a:ext uri="{FF2B5EF4-FFF2-40B4-BE49-F238E27FC236}">
                <a16:creationId xmlns:a16="http://schemas.microsoft.com/office/drawing/2014/main" id="{AD16D824-8D3C-28B2-BA0F-33890F35AC6E}"/>
              </a:ext>
            </a:extLst>
          </p:cNvPr>
          <p:cNvSpPr>
            <a:spLocks/>
          </p:cNvSpPr>
          <p:nvPr/>
        </p:nvSpPr>
        <p:spPr bwMode="auto">
          <a:xfrm>
            <a:off x="6624638" y="4764088"/>
            <a:ext cx="26987"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23" name="Freeform 358">
            <a:extLst>
              <a:ext uri="{FF2B5EF4-FFF2-40B4-BE49-F238E27FC236}">
                <a16:creationId xmlns:a16="http://schemas.microsoft.com/office/drawing/2014/main" id="{0C993405-2FDC-7D57-0191-07B34103201E}"/>
              </a:ext>
            </a:extLst>
          </p:cNvPr>
          <p:cNvSpPr>
            <a:spLocks/>
          </p:cNvSpPr>
          <p:nvPr/>
        </p:nvSpPr>
        <p:spPr bwMode="auto">
          <a:xfrm>
            <a:off x="6624638" y="4759325"/>
            <a:ext cx="26987"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24" name="Freeform 359">
            <a:extLst>
              <a:ext uri="{FF2B5EF4-FFF2-40B4-BE49-F238E27FC236}">
                <a16:creationId xmlns:a16="http://schemas.microsoft.com/office/drawing/2014/main" id="{86C24873-83E3-CB38-E2F4-240F305557D1}"/>
              </a:ext>
            </a:extLst>
          </p:cNvPr>
          <p:cNvSpPr>
            <a:spLocks/>
          </p:cNvSpPr>
          <p:nvPr/>
        </p:nvSpPr>
        <p:spPr bwMode="auto">
          <a:xfrm>
            <a:off x="6623050" y="4754563"/>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25" name="Freeform 360">
            <a:extLst>
              <a:ext uri="{FF2B5EF4-FFF2-40B4-BE49-F238E27FC236}">
                <a16:creationId xmlns:a16="http://schemas.microsoft.com/office/drawing/2014/main" id="{96ADD4AD-CEE8-CAA7-1C0D-6F56D1DAC88A}"/>
              </a:ext>
            </a:extLst>
          </p:cNvPr>
          <p:cNvSpPr>
            <a:spLocks/>
          </p:cNvSpPr>
          <p:nvPr/>
        </p:nvSpPr>
        <p:spPr bwMode="auto">
          <a:xfrm>
            <a:off x="6623050" y="4791075"/>
            <a:ext cx="26988" cy="26988"/>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26" name="Freeform 361">
            <a:extLst>
              <a:ext uri="{FF2B5EF4-FFF2-40B4-BE49-F238E27FC236}">
                <a16:creationId xmlns:a16="http://schemas.microsoft.com/office/drawing/2014/main" id="{6A92F6A9-D5C8-720B-618D-5184AD0D12AC}"/>
              </a:ext>
            </a:extLst>
          </p:cNvPr>
          <p:cNvSpPr>
            <a:spLocks/>
          </p:cNvSpPr>
          <p:nvPr/>
        </p:nvSpPr>
        <p:spPr bwMode="auto">
          <a:xfrm>
            <a:off x="6623050" y="4786313"/>
            <a:ext cx="26988" cy="26987"/>
          </a:xfrm>
          <a:custGeom>
            <a:avLst/>
            <a:gdLst>
              <a:gd name="T0" fmla="*/ 0 w 17"/>
              <a:gd name="T1" fmla="*/ 2147483646 h 17"/>
              <a:gd name="T2" fmla="*/ 0 w 17"/>
              <a:gd name="T3" fmla="*/ 2147483646 h 17"/>
              <a:gd name="T4" fmla="*/ 2147483646 w 17"/>
              <a:gd name="T5" fmla="*/ 2147483646 h 17"/>
              <a:gd name="T6" fmla="*/ 2147483646 w 17"/>
              <a:gd name="T7" fmla="*/ 2147483646 h 17"/>
              <a:gd name="T8" fmla="*/ 2147483646 w 17"/>
              <a:gd name="T9" fmla="*/ 2147483646 h 17"/>
              <a:gd name="T10" fmla="*/ 214748364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27" name="Rectangle 362">
            <a:extLst>
              <a:ext uri="{FF2B5EF4-FFF2-40B4-BE49-F238E27FC236}">
                <a16:creationId xmlns:a16="http://schemas.microsoft.com/office/drawing/2014/main" id="{13168C91-D593-90CD-47BB-21C27E50DA1E}"/>
              </a:ext>
            </a:extLst>
          </p:cNvPr>
          <p:cNvSpPr>
            <a:spLocks noChangeArrowheads="1"/>
          </p:cNvSpPr>
          <p:nvPr/>
        </p:nvSpPr>
        <p:spPr bwMode="auto">
          <a:xfrm>
            <a:off x="950913" y="2068513"/>
            <a:ext cx="2305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B0F0"/>
                </a:solidFill>
                <a:latin typeface="Arial" panose="020B0604020202020204" pitchFamily="34" charset="0"/>
              </a:rPr>
              <a:t>Suppress ovulation</a:t>
            </a:r>
          </a:p>
        </p:txBody>
      </p:sp>
      <p:sp>
        <p:nvSpPr>
          <p:cNvPr id="37228" name="Rectangle 363">
            <a:extLst>
              <a:ext uri="{FF2B5EF4-FFF2-40B4-BE49-F238E27FC236}">
                <a16:creationId xmlns:a16="http://schemas.microsoft.com/office/drawing/2014/main" id="{444ECC48-1EA1-05EE-1E8F-2EC04970A631}"/>
              </a:ext>
            </a:extLst>
          </p:cNvPr>
          <p:cNvSpPr>
            <a:spLocks noChangeArrowheads="1"/>
          </p:cNvSpPr>
          <p:nvPr/>
        </p:nvSpPr>
        <p:spPr bwMode="auto">
          <a:xfrm>
            <a:off x="265113" y="3589338"/>
            <a:ext cx="3011487"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lgn="r">
              <a:spcBef>
                <a:spcPct val="0"/>
              </a:spcBef>
              <a:buClrTx/>
              <a:buSzTx/>
              <a:buFontTx/>
              <a:buNone/>
            </a:pPr>
            <a:r>
              <a:rPr lang="en-US" altLang="en-US" sz="1600" b="1" i="1">
                <a:solidFill>
                  <a:srgbClr val="00B0F0"/>
                </a:solidFill>
                <a:latin typeface="Arial" panose="020B0604020202020204" pitchFamily="34" charset="0"/>
              </a:rPr>
              <a:t>Change endometrium making implantation less likely</a:t>
            </a:r>
          </a:p>
        </p:txBody>
      </p:sp>
      <p:sp>
        <p:nvSpPr>
          <p:cNvPr id="37229" name="Rectangle 364">
            <a:extLst>
              <a:ext uri="{FF2B5EF4-FFF2-40B4-BE49-F238E27FC236}">
                <a16:creationId xmlns:a16="http://schemas.microsoft.com/office/drawing/2014/main" id="{A163F419-5B4D-CB6E-F4B8-4B398496AD82}"/>
              </a:ext>
            </a:extLst>
          </p:cNvPr>
          <p:cNvSpPr>
            <a:spLocks noChangeArrowheads="1"/>
          </p:cNvSpPr>
          <p:nvPr/>
        </p:nvSpPr>
        <p:spPr bwMode="auto">
          <a:xfrm>
            <a:off x="3233738" y="3665538"/>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B0F0"/>
                </a:solidFill>
                <a:latin typeface="Arial" panose="020B0604020202020204" pitchFamily="34" charset="0"/>
              </a:rPr>
              <a:t> </a:t>
            </a:r>
          </a:p>
        </p:txBody>
      </p:sp>
      <p:sp>
        <p:nvSpPr>
          <p:cNvPr id="37230" name="Rectangle 365">
            <a:extLst>
              <a:ext uri="{FF2B5EF4-FFF2-40B4-BE49-F238E27FC236}">
                <a16:creationId xmlns:a16="http://schemas.microsoft.com/office/drawing/2014/main" id="{3A28DA90-EBF1-C0E8-E3AB-FDDAB107E78B}"/>
              </a:ext>
            </a:extLst>
          </p:cNvPr>
          <p:cNvSpPr>
            <a:spLocks noChangeArrowheads="1"/>
          </p:cNvSpPr>
          <p:nvPr/>
        </p:nvSpPr>
        <p:spPr bwMode="auto">
          <a:xfrm>
            <a:off x="3262313" y="3910013"/>
            <a:ext cx="24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B0F0"/>
                </a:solidFill>
                <a:latin typeface="Arial" panose="020B0604020202020204" pitchFamily="34" charset="0"/>
              </a:rPr>
              <a:t> </a:t>
            </a:r>
          </a:p>
        </p:txBody>
      </p:sp>
      <p:sp>
        <p:nvSpPr>
          <p:cNvPr id="37231" name="Rectangle 366">
            <a:extLst>
              <a:ext uri="{FF2B5EF4-FFF2-40B4-BE49-F238E27FC236}">
                <a16:creationId xmlns:a16="http://schemas.microsoft.com/office/drawing/2014/main" id="{02060F7D-15C2-48EE-9BE5-D0EDF48BF184}"/>
              </a:ext>
            </a:extLst>
          </p:cNvPr>
          <p:cNvSpPr>
            <a:spLocks noChangeArrowheads="1"/>
          </p:cNvSpPr>
          <p:nvPr/>
        </p:nvSpPr>
        <p:spPr bwMode="auto">
          <a:xfrm>
            <a:off x="381000" y="4725988"/>
            <a:ext cx="2895600"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lgn="r">
              <a:spcBef>
                <a:spcPct val="0"/>
              </a:spcBef>
              <a:buClrTx/>
              <a:buSzTx/>
              <a:buFontTx/>
              <a:buNone/>
            </a:pPr>
            <a:r>
              <a:rPr lang="en-US" altLang="en-US" sz="1800" b="1" i="1">
                <a:solidFill>
                  <a:srgbClr val="00B0F0"/>
                </a:solidFill>
                <a:latin typeface="Arial" panose="020B0604020202020204" pitchFamily="34" charset="0"/>
              </a:rPr>
              <a:t>Thicken cervical mucus preventing sperm penetration </a:t>
            </a:r>
          </a:p>
        </p:txBody>
      </p:sp>
      <p:sp>
        <p:nvSpPr>
          <p:cNvPr id="37232" name="Freeform 367">
            <a:extLst>
              <a:ext uri="{FF2B5EF4-FFF2-40B4-BE49-F238E27FC236}">
                <a16:creationId xmlns:a16="http://schemas.microsoft.com/office/drawing/2014/main" id="{086A5F9B-7AA5-E5DB-0C4E-3EC3C730D1FA}"/>
              </a:ext>
            </a:extLst>
          </p:cNvPr>
          <p:cNvSpPr>
            <a:spLocks/>
          </p:cNvSpPr>
          <p:nvPr/>
        </p:nvSpPr>
        <p:spPr bwMode="auto">
          <a:xfrm>
            <a:off x="3657600" y="4610100"/>
            <a:ext cx="2820988" cy="26988"/>
          </a:xfrm>
          <a:custGeom>
            <a:avLst/>
            <a:gdLst>
              <a:gd name="T0" fmla="*/ 0 w 1777"/>
              <a:gd name="T1" fmla="*/ 0 h 17"/>
              <a:gd name="T2" fmla="*/ 2147483646 w 1777"/>
              <a:gd name="T3" fmla="*/ 2147483646 h 17"/>
              <a:gd name="T4" fmla="*/ 2147483646 w 1777"/>
              <a:gd name="T5" fmla="*/ 2147483646 h 17"/>
              <a:gd name="T6" fmla="*/ 0 w 1777"/>
              <a:gd name="T7" fmla="*/ 2147483646 h 17"/>
              <a:gd name="T8" fmla="*/ 0 w 1777"/>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77" h="17">
                <a:moveTo>
                  <a:pt x="0" y="0"/>
                </a:moveTo>
                <a:lnTo>
                  <a:pt x="1776" y="11"/>
                </a:lnTo>
                <a:lnTo>
                  <a:pt x="1775" y="16"/>
                </a:lnTo>
                <a:lnTo>
                  <a:pt x="0" y="4"/>
                </a:lnTo>
                <a:lnTo>
                  <a:pt x="0" y="0"/>
                </a:lnTo>
              </a:path>
            </a:pathLst>
          </a:custGeom>
          <a:solidFill>
            <a:srgbClr val="FF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33" name="Rectangle 368">
            <a:extLst>
              <a:ext uri="{FF2B5EF4-FFF2-40B4-BE49-F238E27FC236}">
                <a16:creationId xmlns:a16="http://schemas.microsoft.com/office/drawing/2014/main" id="{33ECD807-4761-6DA1-F3C1-F83D1DB23184}"/>
              </a:ext>
            </a:extLst>
          </p:cNvPr>
          <p:cNvSpPr>
            <a:spLocks noChangeArrowheads="1"/>
          </p:cNvSpPr>
          <p:nvPr/>
        </p:nvSpPr>
        <p:spPr bwMode="auto">
          <a:xfrm>
            <a:off x="228600" y="2643188"/>
            <a:ext cx="30480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lgn="r">
              <a:spcBef>
                <a:spcPct val="0"/>
              </a:spcBef>
              <a:buClrTx/>
              <a:buSzTx/>
              <a:buFontTx/>
              <a:buNone/>
            </a:pPr>
            <a:r>
              <a:rPr lang="en-US" altLang="en-US" sz="1600" b="1" i="1">
                <a:solidFill>
                  <a:srgbClr val="00B0F0"/>
                </a:solidFill>
                <a:latin typeface="Arial" panose="020B0604020202020204" pitchFamily="34" charset="0"/>
              </a:rPr>
              <a:t>Reduce sperm transport in upper genital tract (fallopian tubes)</a:t>
            </a:r>
          </a:p>
        </p:txBody>
      </p:sp>
      <p:sp>
        <p:nvSpPr>
          <p:cNvPr id="37234" name="Line 369">
            <a:extLst>
              <a:ext uri="{FF2B5EF4-FFF2-40B4-BE49-F238E27FC236}">
                <a16:creationId xmlns:a16="http://schemas.microsoft.com/office/drawing/2014/main" id="{6A1B7C61-6468-A935-7823-8A9E07A1CE68}"/>
              </a:ext>
            </a:extLst>
          </p:cNvPr>
          <p:cNvSpPr>
            <a:spLocks noChangeShapeType="1"/>
          </p:cNvSpPr>
          <p:nvPr/>
        </p:nvSpPr>
        <p:spPr bwMode="auto">
          <a:xfrm flipH="1">
            <a:off x="3444875" y="4587875"/>
            <a:ext cx="3108325" cy="517525"/>
          </a:xfrm>
          <a:prstGeom prst="line">
            <a:avLst/>
          </a:prstGeom>
          <a:noFill/>
          <a:ln w="254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35" name="Line 370">
            <a:extLst>
              <a:ext uri="{FF2B5EF4-FFF2-40B4-BE49-F238E27FC236}">
                <a16:creationId xmlns:a16="http://schemas.microsoft.com/office/drawing/2014/main" id="{EFBD8189-DA34-741B-E44E-C7E89F91EF32}"/>
              </a:ext>
            </a:extLst>
          </p:cNvPr>
          <p:cNvSpPr>
            <a:spLocks noChangeShapeType="1"/>
          </p:cNvSpPr>
          <p:nvPr/>
        </p:nvSpPr>
        <p:spPr bwMode="auto">
          <a:xfrm flipH="1">
            <a:off x="3292475" y="2073275"/>
            <a:ext cx="2879725" cy="212725"/>
          </a:xfrm>
          <a:prstGeom prst="line">
            <a:avLst/>
          </a:prstGeom>
          <a:noFill/>
          <a:ln w="127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36" name="Line 371">
            <a:extLst>
              <a:ext uri="{FF2B5EF4-FFF2-40B4-BE49-F238E27FC236}">
                <a16:creationId xmlns:a16="http://schemas.microsoft.com/office/drawing/2014/main" id="{6E16C1CC-3B43-3E5E-1D74-EA28BD64CFD1}"/>
              </a:ext>
            </a:extLst>
          </p:cNvPr>
          <p:cNvSpPr>
            <a:spLocks noChangeShapeType="1"/>
          </p:cNvSpPr>
          <p:nvPr/>
        </p:nvSpPr>
        <p:spPr bwMode="auto">
          <a:xfrm flipH="1" flipV="1">
            <a:off x="3284538" y="2293938"/>
            <a:ext cx="3108325" cy="2041525"/>
          </a:xfrm>
          <a:prstGeom prst="line">
            <a:avLst/>
          </a:prstGeom>
          <a:noFill/>
          <a:ln w="127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37" name="Line 372">
            <a:extLst>
              <a:ext uri="{FF2B5EF4-FFF2-40B4-BE49-F238E27FC236}">
                <a16:creationId xmlns:a16="http://schemas.microsoft.com/office/drawing/2014/main" id="{275BD0C6-9067-2FCB-CBF3-8671543D0F31}"/>
              </a:ext>
            </a:extLst>
          </p:cNvPr>
          <p:cNvSpPr>
            <a:spLocks noChangeShapeType="1"/>
          </p:cNvSpPr>
          <p:nvPr/>
        </p:nvSpPr>
        <p:spPr bwMode="auto">
          <a:xfrm flipH="1" flipV="1">
            <a:off x="3284538" y="3208338"/>
            <a:ext cx="3184525" cy="1203325"/>
          </a:xfrm>
          <a:prstGeom prst="line">
            <a:avLst/>
          </a:prstGeom>
          <a:noFill/>
          <a:ln w="127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238" name="Line 373">
            <a:extLst>
              <a:ext uri="{FF2B5EF4-FFF2-40B4-BE49-F238E27FC236}">
                <a16:creationId xmlns:a16="http://schemas.microsoft.com/office/drawing/2014/main" id="{AA33069B-7279-FD8C-4208-86B82CD199A0}"/>
              </a:ext>
            </a:extLst>
          </p:cNvPr>
          <p:cNvSpPr>
            <a:spLocks noChangeShapeType="1"/>
          </p:cNvSpPr>
          <p:nvPr/>
        </p:nvSpPr>
        <p:spPr bwMode="auto">
          <a:xfrm flipH="1" flipV="1">
            <a:off x="3436938" y="4046538"/>
            <a:ext cx="2955925" cy="365125"/>
          </a:xfrm>
          <a:prstGeom prst="line">
            <a:avLst/>
          </a:prstGeom>
          <a:noFill/>
          <a:ln w="127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Number Placeholder 4">
            <a:extLst>
              <a:ext uri="{FF2B5EF4-FFF2-40B4-BE49-F238E27FC236}">
                <a16:creationId xmlns:a16="http://schemas.microsoft.com/office/drawing/2014/main" id="{77126815-BEC1-7EEE-0D5D-781DA48339F0}"/>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9D2440BA-FCA1-48EB-A9A9-CF609399799A}" type="slidenum">
              <a:rPr lang="en-US" altLang="en-US" sz="1200">
                <a:latin typeface="Arial" panose="020B0604020202020204" pitchFamily="34" charset="0"/>
              </a:rPr>
              <a:pPr>
                <a:spcBef>
                  <a:spcPct val="0"/>
                </a:spcBef>
                <a:buClrTx/>
                <a:buSzTx/>
                <a:buFontTx/>
                <a:buNone/>
              </a:pPr>
              <a:t>18</a:t>
            </a:fld>
            <a:endParaRPr lang="en-US" altLang="en-US" sz="1200">
              <a:latin typeface="Arial" panose="020B0604020202020204" pitchFamily="34" charset="0"/>
            </a:endParaRPr>
          </a:p>
        </p:txBody>
      </p:sp>
      <p:sp>
        <p:nvSpPr>
          <p:cNvPr id="38915" name="Rectangle 2">
            <a:extLst>
              <a:ext uri="{FF2B5EF4-FFF2-40B4-BE49-F238E27FC236}">
                <a16:creationId xmlns:a16="http://schemas.microsoft.com/office/drawing/2014/main" id="{22E75971-A108-A672-4EA2-E8381CAF928B}"/>
              </a:ext>
            </a:extLst>
          </p:cNvPr>
          <p:cNvSpPr>
            <a:spLocks noGrp="1" noRot="1" noChangeArrowheads="1"/>
          </p:cNvSpPr>
          <p:nvPr>
            <p:ph type="title"/>
          </p:nvPr>
        </p:nvSpPr>
        <p:spPr/>
        <p:txBody>
          <a:bodyPr lIns="88900" tIns="44450" rIns="88900" bIns="44450"/>
          <a:lstStyle/>
          <a:p>
            <a:pPr eaLnBrk="1" hangingPunct="1"/>
            <a:r>
              <a:rPr lang="en-US" altLang="en-US" sz="3200">
                <a:solidFill>
                  <a:srgbClr val="FF0000"/>
                </a:solidFill>
                <a:effectLst/>
              </a:rPr>
              <a:t>Combined Oral Contraceptives (COCs) </a:t>
            </a:r>
            <a:br>
              <a:rPr lang="en-US" altLang="en-US" sz="3200">
                <a:solidFill>
                  <a:srgbClr val="FF0000"/>
                </a:solidFill>
                <a:effectLst/>
              </a:rPr>
            </a:br>
            <a:r>
              <a:rPr lang="en-US" altLang="en-US" sz="3200">
                <a:solidFill>
                  <a:srgbClr val="FF0000"/>
                </a:solidFill>
                <a:effectLst/>
              </a:rPr>
              <a:t>COCs: Contraceptive Benefits</a:t>
            </a:r>
          </a:p>
        </p:txBody>
      </p:sp>
      <p:sp>
        <p:nvSpPr>
          <p:cNvPr id="38916" name="Rectangle 3">
            <a:extLst>
              <a:ext uri="{FF2B5EF4-FFF2-40B4-BE49-F238E27FC236}">
                <a16:creationId xmlns:a16="http://schemas.microsoft.com/office/drawing/2014/main" id="{9405285D-AD84-4947-64B8-2D36931A92B4}"/>
              </a:ext>
            </a:extLst>
          </p:cNvPr>
          <p:cNvSpPr>
            <a:spLocks noGrp="1" noChangeArrowheads="1"/>
          </p:cNvSpPr>
          <p:nvPr>
            <p:ph type="body" idx="1"/>
          </p:nvPr>
        </p:nvSpPr>
        <p:spPr>
          <a:xfrm>
            <a:off x="468313" y="2133600"/>
            <a:ext cx="8567737" cy="4535488"/>
          </a:xfrm>
        </p:spPr>
        <p:txBody>
          <a:bodyPr lIns="88900" tIns="44450" rIns="88900" bIns="44450"/>
          <a:lstStyle/>
          <a:p>
            <a:pPr marL="914400" lvl="1" indent="-514350" eaLnBrk="1" hangingPunct="1">
              <a:buFont typeface="Garamond" panose="02020404030301010803" pitchFamily="18" charset="0"/>
              <a:buAutoNum type="arabicPeriod"/>
            </a:pPr>
            <a:r>
              <a:rPr lang="en-US" altLang="en-US" sz="2400">
                <a:effectLst/>
              </a:rPr>
              <a:t>Highly effective when taken daily </a:t>
            </a:r>
          </a:p>
          <a:p>
            <a:pPr marL="914400" lvl="1" indent="-514350" eaLnBrk="1" hangingPunct="1">
              <a:buFont typeface="Garamond" panose="02020404030301010803" pitchFamily="18" charset="0"/>
              <a:buAutoNum type="arabicPeriod"/>
            </a:pPr>
            <a:r>
              <a:rPr lang="en-US" altLang="en-US" sz="2400">
                <a:effectLst/>
              </a:rPr>
              <a:t>Effective immediately if started by </a:t>
            </a:r>
            <a:r>
              <a:rPr lang="en-US" altLang="en-US" sz="2400" u="sng">
                <a:effectLst/>
              </a:rPr>
              <a:t>day 7</a:t>
            </a:r>
            <a:r>
              <a:rPr lang="en-US" altLang="en-US" sz="2400">
                <a:effectLst/>
              </a:rPr>
              <a:t> of menstrual cycle</a:t>
            </a:r>
          </a:p>
          <a:p>
            <a:pPr marL="914400" lvl="1" indent="-514350" eaLnBrk="1" hangingPunct="1">
              <a:buFont typeface="Garamond" panose="02020404030301010803" pitchFamily="18" charset="0"/>
              <a:buAutoNum type="arabicPeriod"/>
            </a:pPr>
            <a:r>
              <a:rPr lang="en-US" altLang="en-US" sz="2400">
                <a:effectLst/>
              </a:rPr>
              <a:t>Pelvic examination not required to initiate use</a:t>
            </a:r>
          </a:p>
          <a:p>
            <a:pPr marL="914400" lvl="1" indent="-514350" eaLnBrk="1" hangingPunct="1">
              <a:buFont typeface="Garamond" panose="02020404030301010803" pitchFamily="18" charset="0"/>
              <a:buAutoNum type="arabicPeriod"/>
            </a:pPr>
            <a:r>
              <a:rPr lang="en-US" altLang="en-US" sz="2400">
                <a:effectLst/>
              </a:rPr>
              <a:t>Do not interfere with intercourse</a:t>
            </a:r>
          </a:p>
          <a:p>
            <a:pPr marL="914400" lvl="1" indent="-514350" eaLnBrk="1" hangingPunct="1">
              <a:buFont typeface="Garamond" panose="02020404030301010803" pitchFamily="18" charset="0"/>
              <a:buAutoNum type="arabicPeriod"/>
            </a:pPr>
            <a:r>
              <a:rPr lang="en-US" altLang="en-US" sz="2400">
                <a:effectLst/>
              </a:rPr>
              <a:t>Few side effects</a:t>
            </a:r>
          </a:p>
          <a:p>
            <a:pPr marL="914400" lvl="1" indent="-514350" eaLnBrk="1" hangingPunct="1">
              <a:buFont typeface="Garamond" panose="02020404030301010803" pitchFamily="18" charset="0"/>
              <a:buAutoNum type="arabicPeriod"/>
            </a:pPr>
            <a:r>
              <a:rPr lang="en-US" altLang="en-US" sz="2400">
                <a:effectLst/>
              </a:rPr>
              <a:t>Convenient and easy to use</a:t>
            </a:r>
          </a:p>
          <a:p>
            <a:pPr marL="914400" lvl="1" indent="-514350" eaLnBrk="1" hangingPunct="1">
              <a:buFont typeface="Garamond" panose="02020404030301010803" pitchFamily="18" charset="0"/>
              <a:buAutoNum type="arabicPeriod"/>
            </a:pPr>
            <a:r>
              <a:rPr lang="en-US" altLang="en-US" sz="2400">
                <a:effectLst/>
              </a:rPr>
              <a:t>Client can stop use</a:t>
            </a:r>
          </a:p>
          <a:p>
            <a:pPr marL="914400" lvl="1" indent="-514350" eaLnBrk="1" hangingPunct="1">
              <a:buFont typeface="Garamond" panose="02020404030301010803" pitchFamily="18" charset="0"/>
              <a:buAutoNum type="arabicPeriod"/>
            </a:pPr>
            <a:r>
              <a:rPr lang="en-US" altLang="en-US" sz="2400">
                <a:effectLst/>
              </a:rPr>
              <a:t>Can be provided by trained non-medical staff</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Number Placeholder 4">
            <a:extLst>
              <a:ext uri="{FF2B5EF4-FFF2-40B4-BE49-F238E27FC236}">
                <a16:creationId xmlns:a16="http://schemas.microsoft.com/office/drawing/2014/main" id="{00C9A4EE-FFA9-DCF3-E494-66F16B3CF47F}"/>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DF175371-696E-40B6-9348-344AFD58DCC5}" type="slidenum">
              <a:rPr lang="en-US" altLang="en-US" sz="1200">
                <a:latin typeface="Arial" panose="020B0604020202020204" pitchFamily="34" charset="0"/>
              </a:rPr>
              <a:pPr>
                <a:spcBef>
                  <a:spcPct val="0"/>
                </a:spcBef>
                <a:buClrTx/>
                <a:buSzTx/>
                <a:buFontTx/>
                <a:buNone/>
              </a:pPr>
              <a:t>19</a:t>
            </a:fld>
            <a:endParaRPr lang="en-US" altLang="en-US" sz="1200">
              <a:latin typeface="Arial" panose="020B0604020202020204" pitchFamily="34" charset="0"/>
            </a:endParaRPr>
          </a:p>
        </p:txBody>
      </p:sp>
      <p:sp>
        <p:nvSpPr>
          <p:cNvPr id="40963" name="Rectangle 2">
            <a:extLst>
              <a:ext uri="{FF2B5EF4-FFF2-40B4-BE49-F238E27FC236}">
                <a16:creationId xmlns:a16="http://schemas.microsoft.com/office/drawing/2014/main" id="{220FA44A-2061-8B12-A4CA-35908446E55A}"/>
              </a:ext>
            </a:extLst>
          </p:cNvPr>
          <p:cNvSpPr>
            <a:spLocks noGrp="1" noRot="1" noChangeArrowheads="1"/>
          </p:cNvSpPr>
          <p:nvPr>
            <p:ph type="title"/>
          </p:nvPr>
        </p:nvSpPr>
        <p:spPr>
          <a:xfrm>
            <a:off x="468313" y="620713"/>
            <a:ext cx="8229600" cy="1295400"/>
          </a:xfrm>
        </p:spPr>
        <p:txBody>
          <a:bodyPr lIns="88900" tIns="44450" rIns="88900" bIns="44450"/>
          <a:lstStyle/>
          <a:p>
            <a:pPr eaLnBrk="1" hangingPunct="1"/>
            <a:r>
              <a:rPr lang="en-US" altLang="en-US">
                <a:solidFill>
                  <a:srgbClr val="FF0000"/>
                </a:solidFill>
                <a:effectLst/>
              </a:rPr>
              <a:t>COCs: Common Medical Barriers to Service Delivery </a:t>
            </a:r>
          </a:p>
        </p:txBody>
      </p:sp>
      <p:sp>
        <p:nvSpPr>
          <p:cNvPr id="40964" name="Rectangle 3">
            <a:extLst>
              <a:ext uri="{FF2B5EF4-FFF2-40B4-BE49-F238E27FC236}">
                <a16:creationId xmlns:a16="http://schemas.microsoft.com/office/drawing/2014/main" id="{E3058320-AD6F-62B0-9353-A630BD9AD809}"/>
              </a:ext>
            </a:extLst>
          </p:cNvPr>
          <p:cNvSpPr>
            <a:spLocks noGrp="1" noChangeArrowheads="1"/>
          </p:cNvSpPr>
          <p:nvPr>
            <p:ph type="body" idx="1"/>
          </p:nvPr>
        </p:nvSpPr>
        <p:spPr>
          <a:xfrm>
            <a:off x="457200" y="2565400"/>
            <a:ext cx="8218488" cy="3527425"/>
          </a:xfrm>
        </p:spPr>
        <p:txBody>
          <a:bodyPr lIns="88900" tIns="44450" rIns="88900" bIns="44450"/>
          <a:lstStyle/>
          <a:p>
            <a:pPr marL="514350" indent="-514350" eaLnBrk="1" hangingPunct="1">
              <a:buFont typeface="Garamond" panose="02020404030301010803" pitchFamily="18" charset="0"/>
              <a:buAutoNum type="arabicPeriod"/>
            </a:pPr>
            <a:r>
              <a:rPr lang="en-US" altLang="en-US" u="sng">
                <a:effectLst/>
              </a:rPr>
              <a:t>Inappropriate contraindications (thyroid disease, fibroids, diabetes, etc.)</a:t>
            </a:r>
          </a:p>
          <a:p>
            <a:pPr marL="514350" indent="-514350" eaLnBrk="1" hangingPunct="1">
              <a:buFont typeface="Garamond" panose="02020404030301010803" pitchFamily="18" charset="0"/>
              <a:buAutoNum type="arabicPeriod"/>
            </a:pPr>
            <a:r>
              <a:rPr lang="en-US" altLang="en-US" u="sng">
                <a:effectLst/>
              </a:rPr>
              <a:t>Age restrictions (young and old) </a:t>
            </a:r>
          </a:p>
          <a:p>
            <a:pPr marL="514350" indent="-514350" eaLnBrk="1" hangingPunct="1">
              <a:buFont typeface="Garamond" panose="02020404030301010803" pitchFamily="18" charset="0"/>
              <a:buAutoNum type="arabicPeriod"/>
            </a:pPr>
            <a:r>
              <a:rPr lang="en-US" altLang="en-US" u="sng">
                <a:effectLst/>
              </a:rPr>
              <a:t>Who can provide (physicians or nurses only)</a:t>
            </a:r>
          </a:p>
          <a:p>
            <a:pPr marL="514350" indent="-514350" eaLnBrk="1" hangingPunct="1">
              <a:buFont typeface="Garamond" panose="02020404030301010803" pitchFamily="18" charset="0"/>
              <a:buAutoNum type="arabicPeriod"/>
            </a:pPr>
            <a:r>
              <a:rPr lang="en-US" altLang="en-US" u="sng">
                <a:effectLst/>
              </a:rPr>
              <a:t>Follow-up restrictions (BP required each visit)</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2B58C131-1FBD-30E8-29D5-2F1F21D757D9}"/>
              </a:ext>
            </a:extLst>
          </p:cNvPr>
          <p:cNvSpPr>
            <a:spLocks noGrp="1" noRot="1" noChangeArrowheads="1"/>
          </p:cNvSpPr>
          <p:nvPr>
            <p:ph type="title"/>
          </p:nvPr>
        </p:nvSpPr>
        <p:spPr>
          <a:xfrm>
            <a:off x="457200" y="476250"/>
            <a:ext cx="8229600" cy="941388"/>
          </a:xfrm>
        </p:spPr>
        <p:txBody>
          <a:bodyPr/>
          <a:lstStyle/>
          <a:p>
            <a:pPr eaLnBrk="1" hangingPunct="1"/>
            <a:r>
              <a:rPr lang="en-US" altLang="en-US">
                <a:solidFill>
                  <a:srgbClr val="FF0000"/>
                </a:solidFill>
                <a:effectLst/>
              </a:rPr>
              <a:t>Keys to Reducing Maternal </a:t>
            </a:r>
            <a:br>
              <a:rPr lang="en-US" altLang="en-US">
                <a:solidFill>
                  <a:srgbClr val="FF0000"/>
                </a:solidFill>
                <a:effectLst/>
              </a:rPr>
            </a:br>
            <a:r>
              <a:rPr lang="en-US" altLang="en-US">
                <a:solidFill>
                  <a:srgbClr val="FF0000"/>
                </a:solidFill>
                <a:effectLst/>
              </a:rPr>
              <a:t>and Child Mortality</a:t>
            </a:r>
          </a:p>
        </p:txBody>
      </p:sp>
      <p:sp>
        <p:nvSpPr>
          <p:cNvPr id="6147" name="Rectangle 3">
            <a:extLst>
              <a:ext uri="{FF2B5EF4-FFF2-40B4-BE49-F238E27FC236}">
                <a16:creationId xmlns:a16="http://schemas.microsoft.com/office/drawing/2014/main" id="{F8BD61CD-6FB4-8838-2E94-36B5D470B6E0}"/>
              </a:ext>
            </a:extLst>
          </p:cNvPr>
          <p:cNvSpPr>
            <a:spLocks noGrp="1" noChangeArrowheads="1"/>
          </p:cNvSpPr>
          <p:nvPr>
            <p:ph type="body" idx="1"/>
          </p:nvPr>
        </p:nvSpPr>
        <p:spPr/>
        <p:txBody>
          <a:bodyPr/>
          <a:lstStyle/>
          <a:p>
            <a:pPr eaLnBrk="1" hangingPunct="1"/>
            <a:r>
              <a:rPr lang="en-US" altLang="en-US" sz="2800" b="1">
                <a:effectLst/>
              </a:rPr>
              <a:t>The Problem— </a:t>
            </a:r>
          </a:p>
          <a:p>
            <a:pPr lvl="1" eaLnBrk="1" hangingPunct="1"/>
            <a:r>
              <a:rPr lang="en-US" altLang="en-US" sz="2400" b="1">
                <a:effectLst/>
              </a:rPr>
              <a:t>Births are risky when they are: </a:t>
            </a:r>
          </a:p>
          <a:p>
            <a:pPr lvl="2" eaLnBrk="1" hangingPunct="1"/>
            <a:r>
              <a:rPr lang="en-US" altLang="en-US" sz="2000" b="1">
                <a:effectLst/>
              </a:rPr>
              <a:t>“Too many”</a:t>
            </a:r>
          </a:p>
          <a:p>
            <a:pPr lvl="2" eaLnBrk="1" hangingPunct="1"/>
            <a:r>
              <a:rPr lang="en-US" altLang="en-US" sz="2000" b="1">
                <a:effectLst/>
              </a:rPr>
              <a:t>“Too close together” </a:t>
            </a:r>
          </a:p>
          <a:p>
            <a:pPr lvl="1" eaLnBrk="1" hangingPunct="1"/>
            <a:r>
              <a:rPr lang="en-US" altLang="en-US" sz="2400" b="1">
                <a:effectLst/>
              </a:rPr>
              <a:t>Or when they occur among women who are:</a:t>
            </a:r>
          </a:p>
          <a:p>
            <a:pPr lvl="2" eaLnBrk="1" hangingPunct="1"/>
            <a:r>
              <a:rPr lang="en-US" altLang="en-US" sz="2000" b="1">
                <a:effectLst/>
              </a:rPr>
              <a:t>“Too young”</a:t>
            </a:r>
          </a:p>
          <a:p>
            <a:pPr lvl="2" eaLnBrk="1" hangingPunct="1"/>
            <a:r>
              <a:rPr lang="en-US" altLang="en-US" sz="2000" b="1">
                <a:effectLst/>
              </a:rPr>
              <a:t>“Too old”</a:t>
            </a:r>
          </a:p>
          <a:p>
            <a:pPr eaLnBrk="1" hangingPunct="1"/>
            <a:endParaRPr lang="en-US" altLang="en-US" sz="2800" b="1">
              <a:effectLst/>
            </a:endParaRPr>
          </a:p>
          <a:p>
            <a:pPr eaLnBrk="1" hangingPunct="1"/>
            <a:r>
              <a:rPr lang="en-US" altLang="en-US" sz="2800" b="1">
                <a:solidFill>
                  <a:srgbClr val="FF0000"/>
                </a:solidFill>
                <a:effectLst/>
              </a:rPr>
              <a:t>One Solution—Avoid “Too close together” through an Optimal Birth Spacing Interval</a:t>
            </a:r>
          </a:p>
        </p:txBody>
      </p:sp>
      <p:sp>
        <p:nvSpPr>
          <p:cNvPr id="6148" name="Text Box 4">
            <a:extLst>
              <a:ext uri="{FF2B5EF4-FFF2-40B4-BE49-F238E27FC236}">
                <a16:creationId xmlns:a16="http://schemas.microsoft.com/office/drawing/2014/main" id="{709DBDD5-0715-5E40-7130-7FFA4EF34A66}"/>
              </a:ext>
            </a:extLst>
          </p:cNvPr>
          <p:cNvSpPr txBox="1">
            <a:spLocks noChangeArrowheads="1"/>
          </p:cNvSpPr>
          <p:nvPr/>
        </p:nvSpPr>
        <p:spPr bwMode="auto">
          <a:xfrm>
            <a:off x="1447800" y="6400800"/>
            <a:ext cx="7696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50000"/>
              </a:spcBef>
              <a:buClrTx/>
              <a:buSzTx/>
              <a:buFontTx/>
              <a:buNone/>
            </a:pPr>
            <a:endParaRPr lang="ar-JO" altLang="en-US" sz="1400">
              <a:latin typeface="Times New Roman" panose="02020603050405020304" pitchFamily="18" charset="0"/>
            </a:endParaRPr>
          </a:p>
        </p:txBody>
      </p:sp>
      <p:sp>
        <p:nvSpPr>
          <p:cNvPr id="6149" name="Slide Number Placeholder 2">
            <a:extLst>
              <a:ext uri="{FF2B5EF4-FFF2-40B4-BE49-F238E27FC236}">
                <a16:creationId xmlns:a16="http://schemas.microsoft.com/office/drawing/2014/main" id="{32BECD99-16C6-465E-93FB-5EAE5C1E8F66}"/>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80BA6455-8D8D-4822-9A34-C10FF026C0E0}" type="slidenum">
              <a:rPr lang="en-US" altLang="en-US" sz="1200">
                <a:latin typeface="Arial" panose="020B0604020202020204" pitchFamily="34" charset="0"/>
              </a:rPr>
              <a:pPr>
                <a:spcBef>
                  <a:spcPct val="0"/>
                </a:spcBef>
                <a:buClrTx/>
                <a:buSzTx/>
                <a:buFontTx/>
                <a:buNone/>
              </a:pPr>
              <a:t>2</a:t>
            </a:fld>
            <a:endParaRPr lang="en-US" altLang="en-US" sz="1200">
              <a:latin typeface="Arial" panose="020B0604020202020204" pitchFamily="34" charset="0"/>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Number Placeholder 4">
            <a:extLst>
              <a:ext uri="{FF2B5EF4-FFF2-40B4-BE49-F238E27FC236}">
                <a16:creationId xmlns:a16="http://schemas.microsoft.com/office/drawing/2014/main" id="{24ECD58B-D723-B8F5-D919-95C0B69326BC}"/>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8F357D10-7E2D-4E81-A612-22CB06346463}" type="slidenum">
              <a:rPr lang="en-US" altLang="en-US" sz="1200">
                <a:latin typeface="Arial" panose="020B0604020202020204" pitchFamily="34" charset="0"/>
              </a:rPr>
              <a:pPr>
                <a:spcBef>
                  <a:spcPct val="0"/>
                </a:spcBef>
                <a:buClrTx/>
                <a:buSzTx/>
                <a:buFontTx/>
                <a:buNone/>
              </a:pPr>
              <a:t>20</a:t>
            </a:fld>
            <a:endParaRPr lang="en-US" altLang="en-US" sz="1200">
              <a:latin typeface="Arial" panose="020B0604020202020204" pitchFamily="34" charset="0"/>
            </a:endParaRPr>
          </a:p>
        </p:txBody>
      </p:sp>
      <p:sp>
        <p:nvSpPr>
          <p:cNvPr id="43011" name="Rectangle 3">
            <a:extLst>
              <a:ext uri="{FF2B5EF4-FFF2-40B4-BE49-F238E27FC236}">
                <a16:creationId xmlns:a16="http://schemas.microsoft.com/office/drawing/2014/main" id="{63D80113-12DA-4A14-208A-A7CEF02C1268}"/>
              </a:ext>
            </a:extLst>
          </p:cNvPr>
          <p:cNvSpPr>
            <a:spLocks noGrp="1" noChangeArrowheads="1"/>
          </p:cNvSpPr>
          <p:nvPr>
            <p:ph type="body" idx="1"/>
          </p:nvPr>
        </p:nvSpPr>
        <p:spPr>
          <a:xfrm>
            <a:off x="457200" y="476250"/>
            <a:ext cx="8229600" cy="5649913"/>
          </a:xfrm>
        </p:spPr>
        <p:txBody>
          <a:bodyPr lIns="88900" tIns="44450" rIns="88900" bIns="44450"/>
          <a:lstStyle/>
          <a:p>
            <a:pPr algn="ctr" eaLnBrk="1" hangingPunct="1">
              <a:buFont typeface="Wingdings" panose="05000000000000000000" pitchFamily="2" charset="2"/>
              <a:buNone/>
            </a:pPr>
            <a:endParaRPr lang="en-US" altLang="en-US">
              <a:effectLst/>
            </a:endParaRPr>
          </a:p>
          <a:p>
            <a:pPr algn="ctr" eaLnBrk="1" hangingPunct="1">
              <a:buFont typeface="Wingdings" panose="05000000000000000000" pitchFamily="2" charset="2"/>
              <a:buNone/>
            </a:pPr>
            <a:r>
              <a:rPr lang="en-US" altLang="en-US" sz="4000" b="1">
                <a:solidFill>
                  <a:srgbClr val="FF0000"/>
                </a:solidFill>
                <a:effectLst/>
              </a:rPr>
              <a:t>Diaphragms: Definition:</a:t>
            </a:r>
          </a:p>
          <a:p>
            <a:pPr eaLnBrk="1" hangingPunct="1">
              <a:buFont typeface="Wingdings" panose="05000000000000000000" pitchFamily="2" charset="2"/>
              <a:buNone/>
            </a:pPr>
            <a:r>
              <a:rPr lang="en-US" altLang="en-US">
                <a:effectLst/>
              </a:rPr>
              <a:t> A dome-shaped latex (rubber) cup that is inserted into the vagina before intercourse and covers the cervix</a:t>
            </a:r>
          </a:p>
          <a:p>
            <a:pPr algn="ctr" eaLnBrk="1" hangingPunct="1">
              <a:buFont typeface="Wingdings" panose="05000000000000000000" pitchFamily="2" charset="2"/>
              <a:buNone/>
            </a:pPr>
            <a:r>
              <a:rPr lang="en-US" altLang="en-US" i="1">
                <a:solidFill>
                  <a:srgbClr val="0070C0"/>
                </a:solidFill>
                <a:effectLst/>
              </a:rPr>
              <a:t>Types of Diaphragms </a:t>
            </a:r>
          </a:p>
          <a:p>
            <a:pPr eaLnBrk="1" hangingPunct="1"/>
            <a:r>
              <a:rPr lang="en-US" altLang="en-US" i="1">
                <a:solidFill>
                  <a:srgbClr val="0070C0"/>
                </a:solidFill>
                <a:effectLst/>
              </a:rPr>
              <a:t>Flat spring (flat metal band)</a:t>
            </a:r>
          </a:p>
          <a:p>
            <a:pPr eaLnBrk="1" hangingPunct="1"/>
            <a:r>
              <a:rPr lang="en-US" altLang="en-US" i="1">
                <a:solidFill>
                  <a:srgbClr val="0070C0"/>
                </a:solidFill>
                <a:effectLst/>
              </a:rPr>
              <a:t>Coil spring (coiled wire)</a:t>
            </a:r>
          </a:p>
          <a:p>
            <a:pPr eaLnBrk="1" hangingPunct="1"/>
            <a:r>
              <a:rPr lang="en-US" altLang="en-US" i="1">
                <a:solidFill>
                  <a:srgbClr val="0070C0"/>
                </a:solidFill>
                <a:effectLst/>
              </a:rPr>
              <a:t>Arching spring (combination metal spring)</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Number Placeholder 4">
            <a:extLst>
              <a:ext uri="{FF2B5EF4-FFF2-40B4-BE49-F238E27FC236}">
                <a16:creationId xmlns:a16="http://schemas.microsoft.com/office/drawing/2014/main" id="{81F89250-D829-0BAC-604A-1390CE4677DE}"/>
              </a:ext>
            </a:extLst>
          </p:cNvPr>
          <p:cNvSpPr>
            <a:spLocks noGrp="1"/>
          </p:cNvSpPr>
          <p:nvPr>
            <p:ph type="sldNum" sz="quarter" idx="11"/>
          </p:nvPr>
        </p:nvSpPr>
        <p:spPr>
          <a:xfrm>
            <a:off x="6553200" y="6362700"/>
            <a:ext cx="2133600" cy="361950"/>
          </a:xfrm>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6F74DE75-BBC6-4885-81FC-9E68495ABAFA}" type="slidenum">
              <a:rPr lang="en-US" altLang="en-US" sz="1200" i="1">
                <a:solidFill>
                  <a:srgbClr val="0070C0"/>
                </a:solidFill>
                <a:effectLst>
                  <a:outerShdw blurRad="38100" dist="38100" dir="2700000" algn="tl">
                    <a:srgbClr val="C0C0C0"/>
                  </a:outerShdw>
                </a:effectLst>
                <a:latin typeface="Arial" panose="020B0604020202020204" pitchFamily="34" charset="0"/>
              </a:rPr>
              <a:pPr>
                <a:spcBef>
                  <a:spcPct val="0"/>
                </a:spcBef>
                <a:buClrTx/>
                <a:buSzTx/>
                <a:buFontTx/>
                <a:buNone/>
              </a:pPr>
              <a:t>21</a:t>
            </a:fld>
            <a:endParaRPr lang="en-US" altLang="en-US" sz="1200" i="1">
              <a:solidFill>
                <a:srgbClr val="0070C0"/>
              </a:solidFill>
              <a:effectLst>
                <a:outerShdw blurRad="38100" dist="38100" dir="2700000" algn="tl">
                  <a:srgbClr val="C0C0C0"/>
                </a:outerShdw>
              </a:effectLst>
              <a:latin typeface="Arial" panose="020B0604020202020204" pitchFamily="34" charset="0"/>
            </a:endParaRPr>
          </a:p>
        </p:txBody>
      </p:sp>
      <p:sp>
        <p:nvSpPr>
          <p:cNvPr id="43010" name="Rectangle 2">
            <a:extLst>
              <a:ext uri="{FF2B5EF4-FFF2-40B4-BE49-F238E27FC236}">
                <a16:creationId xmlns:a16="http://schemas.microsoft.com/office/drawing/2014/main" id="{E96431E9-6F4F-32E9-EBEA-477981AC86DA}"/>
              </a:ext>
            </a:extLst>
          </p:cNvPr>
          <p:cNvSpPr>
            <a:spLocks noGrp="1" noRot="1" noChangeArrowheads="1"/>
          </p:cNvSpPr>
          <p:nvPr>
            <p:ph type="title"/>
          </p:nvPr>
        </p:nvSpPr>
        <p:spPr>
          <a:xfrm>
            <a:off x="457200" y="549275"/>
            <a:ext cx="8229600" cy="868363"/>
          </a:xfrm>
        </p:spPr>
        <p:txBody>
          <a:bodyPr lIns="88900" tIns="44450" rIns="88900" bIns="44450"/>
          <a:lstStyle/>
          <a:p>
            <a:pPr eaLnBrk="1" hangingPunct="1">
              <a:defRPr/>
            </a:pPr>
            <a:r>
              <a:rPr lang="en-US" i="1">
                <a:solidFill>
                  <a:srgbClr val="0070C0"/>
                </a:solidFill>
                <a:effectLst>
                  <a:outerShdw blurRad="38100" dist="38100" dir="2700000" algn="tl">
                    <a:srgbClr val="000000">
                      <a:alpha val="43137"/>
                    </a:srgbClr>
                  </a:outerShdw>
                </a:effectLst>
              </a:rPr>
              <a:t>Diaphragms: Mechanism of Action</a:t>
            </a:r>
          </a:p>
        </p:txBody>
      </p:sp>
      <p:sp>
        <p:nvSpPr>
          <p:cNvPr id="45060" name="Rectangle 3">
            <a:extLst>
              <a:ext uri="{FF2B5EF4-FFF2-40B4-BE49-F238E27FC236}">
                <a16:creationId xmlns:a16="http://schemas.microsoft.com/office/drawing/2014/main" id="{C045BAE5-3FB1-44E9-F13C-1212AF75BF47}"/>
              </a:ext>
            </a:extLst>
          </p:cNvPr>
          <p:cNvSpPr>
            <a:spLocks noGrp="1" noChangeArrowheads="1"/>
          </p:cNvSpPr>
          <p:nvPr>
            <p:ph type="body" idx="1"/>
          </p:nvPr>
        </p:nvSpPr>
        <p:spPr>
          <a:xfrm>
            <a:off x="627063" y="2470150"/>
            <a:ext cx="4016375" cy="2759075"/>
          </a:xfrm>
        </p:spPr>
        <p:txBody>
          <a:bodyPr lIns="88900" tIns="44450" rIns="88900" bIns="44450"/>
          <a:lstStyle/>
          <a:p>
            <a:pPr marL="0" indent="0" defTabSz="885825" eaLnBrk="1" hangingPunct="1">
              <a:buFont typeface="Wingdings" panose="05000000000000000000" pitchFamily="2" charset="2"/>
              <a:buNone/>
            </a:pPr>
            <a:r>
              <a:rPr lang="en-US" altLang="en-US" i="1">
                <a:solidFill>
                  <a:srgbClr val="0070C0"/>
                </a:solidFill>
                <a:effectLst/>
              </a:rPr>
              <a:t>Prevent sperm from gaining access to upper reproductive tract (uterus and fallopian tubes) and serve as holder for spermicide</a:t>
            </a:r>
          </a:p>
        </p:txBody>
      </p:sp>
      <p:grpSp>
        <p:nvGrpSpPr>
          <p:cNvPr id="45061" name="Group 4">
            <a:extLst>
              <a:ext uri="{FF2B5EF4-FFF2-40B4-BE49-F238E27FC236}">
                <a16:creationId xmlns:a16="http://schemas.microsoft.com/office/drawing/2014/main" id="{14EF180C-381F-2FBC-9F61-277C1D0C48AA}"/>
              </a:ext>
            </a:extLst>
          </p:cNvPr>
          <p:cNvGrpSpPr>
            <a:grpSpLocks/>
          </p:cNvGrpSpPr>
          <p:nvPr/>
        </p:nvGrpSpPr>
        <p:grpSpPr bwMode="auto">
          <a:xfrm>
            <a:off x="5664200" y="2530475"/>
            <a:ext cx="2514600" cy="2992438"/>
            <a:chOff x="3568" y="1000"/>
            <a:chExt cx="1584" cy="2479"/>
          </a:xfrm>
        </p:grpSpPr>
        <p:sp>
          <p:nvSpPr>
            <p:cNvPr id="26632" name="Freeform 5">
              <a:extLst>
                <a:ext uri="{FF2B5EF4-FFF2-40B4-BE49-F238E27FC236}">
                  <a16:creationId xmlns:a16="http://schemas.microsoft.com/office/drawing/2014/main" id="{40E9DAC8-2B92-75F2-F49E-E5083B138A24}"/>
                </a:ext>
              </a:extLst>
            </p:cNvPr>
            <p:cNvSpPr>
              <a:spLocks/>
            </p:cNvSpPr>
            <p:nvPr/>
          </p:nvSpPr>
          <p:spPr bwMode="auto">
            <a:xfrm>
              <a:off x="3570" y="2294"/>
              <a:ext cx="481" cy="982"/>
            </a:xfrm>
            <a:custGeom>
              <a:avLst/>
              <a:gdLst>
                <a:gd name="T0" fmla="*/ 468 w 481"/>
                <a:gd name="T1" fmla="*/ 75 h 982"/>
                <a:gd name="T2" fmla="*/ 459 w 481"/>
                <a:gd name="T3" fmla="*/ 127 h 982"/>
                <a:gd name="T4" fmla="*/ 453 w 481"/>
                <a:gd name="T5" fmla="*/ 181 h 982"/>
                <a:gd name="T6" fmla="*/ 433 w 481"/>
                <a:gd name="T7" fmla="*/ 247 h 982"/>
                <a:gd name="T8" fmla="*/ 406 w 481"/>
                <a:gd name="T9" fmla="*/ 309 h 982"/>
                <a:gd name="T10" fmla="*/ 311 w 481"/>
                <a:gd name="T11" fmla="*/ 513 h 982"/>
                <a:gd name="T12" fmla="*/ 304 w 481"/>
                <a:gd name="T13" fmla="*/ 530 h 982"/>
                <a:gd name="T14" fmla="*/ 287 w 481"/>
                <a:gd name="T15" fmla="*/ 573 h 982"/>
                <a:gd name="T16" fmla="*/ 268 w 481"/>
                <a:gd name="T17" fmla="*/ 624 h 982"/>
                <a:gd name="T18" fmla="*/ 265 w 481"/>
                <a:gd name="T19" fmla="*/ 669 h 982"/>
                <a:gd name="T20" fmla="*/ 267 w 481"/>
                <a:gd name="T21" fmla="*/ 719 h 982"/>
                <a:gd name="T22" fmla="*/ 254 w 481"/>
                <a:gd name="T23" fmla="*/ 767 h 982"/>
                <a:gd name="T24" fmla="*/ 226 w 481"/>
                <a:gd name="T25" fmla="*/ 824 h 982"/>
                <a:gd name="T26" fmla="*/ 202 w 481"/>
                <a:gd name="T27" fmla="*/ 890 h 982"/>
                <a:gd name="T28" fmla="*/ 174 w 481"/>
                <a:gd name="T29" fmla="*/ 949 h 982"/>
                <a:gd name="T30" fmla="*/ 159 w 481"/>
                <a:gd name="T31" fmla="*/ 952 h 982"/>
                <a:gd name="T32" fmla="*/ 160 w 481"/>
                <a:gd name="T33" fmla="*/ 916 h 982"/>
                <a:gd name="T34" fmla="*/ 178 w 481"/>
                <a:gd name="T35" fmla="*/ 860 h 982"/>
                <a:gd name="T36" fmla="*/ 175 w 481"/>
                <a:gd name="T37" fmla="*/ 848 h 982"/>
                <a:gd name="T38" fmla="*/ 154 w 481"/>
                <a:gd name="T39" fmla="*/ 920 h 982"/>
                <a:gd name="T40" fmla="*/ 131 w 481"/>
                <a:gd name="T41" fmla="*/ 973 h 982"/>
                <a:gd name="T42" fmla="*/ 111 w 481"/>
                <a:gd name="T43" fmla="*/ 971 h 982"/>
                <a:gd name="T44" fmla="*/ 114 w 481"/>
                <a:gd name="T45" fmla="*/ 937 h 982"/>
                <a:gd name="T46" fmla="*/ 123 w 481"/>
                <a:gd name="T47" fmla="*/ 899 h 982"/>
                <a:gd name="T48" fmla="*/ 138 w 481"/>
                <a:gd name="T49" fmla="*/ 842 h 982"/>
                <a:gd name="T50" fmla="*/ 128 w 481"/>
                <a:gd name="T51" fmla="*/ 874 h 982"/>
                <a:gd name="T52" fmla="*/ 103 w 481"/>
                <a:gd name="T53" fmla="*/ 955 h 982"/>
                <a:gd name="T54" fmla="*/ 63 w 481"/>
                <a:gd name="T55" fmla="*/ 975 h 982"/>
                <a:gd name="T56" fmla="*/ 66 w 481"/>
                <a:gd name="T57" fmla="*/ 946 h 982"/>
                <a:gd name="T58" fmla="*/ 87 w 481"/>
                <a:gd name="T59" fmla="*/ 869 h 982"/>
                <a:gd name="T60" fmla="*/ 94 w 481"/>
                <a:gd name="T61" fmla="*/ 837 h 982"/>
                <a:gd name="T62" fmla="*/ 67 w 481"/>
                <a:gd name="T63" fmla="*/ 899 h 982"/>
                <a:gd name="T64" fmla="*/ 41 w 481"/>
                <a:gd name="T65" fmla="*/ 944 h 982"/>
                <a:gd name="T66" fmla="*/ 24 w 481"/>
                <a:gd name="T67" fmla="*/ 940 h 982"/>
                <a:gd name="T68" fmla="*/ 28 w 481"/>
                <a:gd name="T69" fmla="*/ 896 h 982"/>
                <a:gd name="T70" fmla="*/ 47 w 481"/>
                <a:gd name="T71" fmla="*/ 829 h 982"/>
                <a:gd name="T72" fmla="*/ 73 w 481"/>
                <a:gd name="T73" fmla="*/ 770 h 982"/>
                <a:gd name="T74" fmla="*/ 82 w 481"/>
                <a:gd name="T75" fmla="*/ 747 h 982"/>
                <a:gd name="T76" fmla="*/ 49 w 481"/>
                <a:gd name="T77" fmla="*/ 786 h 982"/>
                <a:gd name="T78" fmla="*/ 19 w 481"/>
                <a:gd name="T79" fmla="*/ 822 h 982"/>
                <a:gd name="T80" fmla="*/ 2 w 481"/>
                <a:gd name="T81" fmla="*/ 798 h 982"/>
                <a:gd name="T82" fmla="*/ 19 w 481"/>
                <a:gd name="T83" fmla="*/ 746 h 982"/>
                <a:gd name="T84" fmla="*/ 40 w 481"/>
                <a:gd name="T85" fmla="*/ 711 h 982"/>
                <a:gd name="T86" fmla="*/ 62 w 481"/>
                <a:gd name="T87" fmla="*/ 680 h 982"/>
                <a:gd name="T88" fmla="*/ 73 w 481"/>
                <a:gd name="T89" fmla="*/ 668 h 982"/>
                <a:gd name="T90" fmla="*/ 93 w 481"/>
                <a:gd name="T91" fmla="*/ 649 h 982"/>
                <a:gd name="T92" fmla="*/ 116 w 481"/>
                <a:gd name="T93" fmla="*/ 625 h 982"/>
                <a:gd name="T94" fmla="*/ 154 w 481"/>
                <a:gd name="T95" fmla="*/ 604 h 982"/>
                <a:gd name="T96" fmla="*/ 173 w 481"/>
                <a:gd name="T97" fmla="*/ 529 h 982"/>
                <a:gd name="T98" fmla="*/ 182 w 481"/>
                <a:gd name="T99" fmla="*/ 488 h 982"/>
                <a:gd name="T100" fmla="*/ 202 w 481"/>
                <a:gd name="T101" fmla="*/ 354 h 982"/>
                <a:gd name="T102" fmla="*/ 208 w 481"/>
                <a:gd name="T103" fmla="*/ 306 h 982"/>
                <a:gd name="T104" fmla="*/ 216 w 481"/>
                <a:gd name="T105" fmla="*/ 249 h 982"/>
                <a:gd name="T106" fmla="*/ 235 w 481"/>
                <a:gd name="T107" fmla="*/ 181 h 982"/>
                <a:gd name="T108" fmla="*/ 258 w 481"/>
                <a:gd name="T109" fmla="*/ 115 h 982"/>
                <a:gd name="T110" fmla="*/ 273 w 481"/>
                <a:gd name="T111" fmla="*/ 75 h 982"/>
                <a:gd name="T112" fmla="*/ 290 w 481"/>
                <a:gd name="T113" fmla="*/ 25 h 9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1" h="982">
                  <a:moveTo>
                    <a:pt x="480" y="26"/>
                  </a:moveTo>
                  <a:lnTo>
                    <a:pt x="478" y="34"/>
                  </a:lnTo>
                  <a:lnTo>
                    <a:pt x="475" y="43"/>
                  </a:lnTo>
                  <a:lnTo>
                    <a:pt x="473" y="53"/>
                  </a:lnTo>
                  <a:lnTo>
                    <a:pt x="470" y="64"/>
                  </a:lnTo>
                  <a:lnTo>
                    <a:pt x="468" y="75"/>
                  </a:lnTo>
                  <a:lnTo>
                    <a:pt x="465" y="85"/>
                  </a:lnTo>
                  <a:lnTo>
                    <a:pt x="463" y="94"/>
                  </a:lnTo>
                  <a:lnTo>
                    <a:pt x="461" y="101"/>
                  </a:lnTo>
                  <a:lnTo>
                    <a:pt x="460" y="109"/>
                  </a:lnTo>
                  <a:lnTo>
                    <a:pt x="459" y="118"/>
                  </a:lnTo>
                  <a:lnTo>
                    <a:pt x="459" y="127"/>
                  </a:lnTo>
                  <a:lnTo>
                    <a:pt x="459" y="136"/>
                  </a:lnTo>
                  <a:lnTo>
                    <a:pt x="459" y="145"/>
                  </a:lnTo>
                  <a:lnTo>
                    <a:pt x="459" y="153"/>
                  </a:lnTo>
                  <a:lnTo>
                    <a:pt x="457" y="162"/>
                  </a:lnTo>
                  <a:lnTo>
                    <a:pt x="456" y="170"/>
                  </a:lnTo>
                  <a:lnTo>
                    <a:pt x="453" y="181"/>
                  </a:lnTo>
                  <a:lnTo>
                    <a:pt x="450" y="193"/>
                  </a:lnTo>
                  <a:lnTo>
                    <a:pt x="447" y="204"/>
                  </a:lnTo>
                  <a:lnTo>
                    <a:pt x="444" y="215"/>
                  </a:lnTo>
                  <a:lnTo>
                    <a:pt x="441" y="226"/>
                  </a:lnTo>
                  <a:lnTo>
                    <a:pt x="437" y="236"/>
                  </a:lnTo>
                  <a:lnTo>
                    <a:pt x="433" y="247"/>
                  </a:lnTo>
                  <a:lnTo>
                    <a:pt x="429" y="258"/>
                  </a:lnTo>
                  <a:lnTo>
                    <a:pt x="425" y="268"/>
                  </a:lnTo>
                  <a:lnTo>
                    <a:pt x="421" y="278"/>
                  </a:lnTo>
                  <a:lnTo>
                    <a:pt x="417" y="289"/>
                  </a:lnTo>
                  <a:lnTo>
                    <a:pt x="411" y="299"/>
                  </a:lnTo>
                  <a:lnTo>
                    <a:pt x="406" y="309"/>
                  </a:lnTo>
                  <a:lnTo>
                    <a:pt x="401" y="319"/>
                  </a:lnTo>
                  <a:lnTo>
                    <a:pt x="395" y="329"/>
                  </a:lnTo>
                  <a:lnTo>
                    <a:pt x="388" y="339"/>
                  </a:lnTo>
                  <a:lnTo>
                    <a:pt x="315" y="501"/>
                  </a:lnTo>
                  <a:lnTo>
                    <a:pt x="312" y="509"/>
                  </a:lnTo>
                  <a:lnTo>
                    <a:pt x="311" y="513"/>
                  </a:lnTo>
                  <a:lnTo>
                    <a:pt x="310" y="514"/>
                  </a:lnTo>
                  <a:lnTo>
                    <a:pt x="309" y="515"/>
                  </a:lnTo>
                  <a:lnTo>
                    <a:pt x="308" y="515"/>
                  </a:lnTo>
                  <a:lnTo>
                    <a:pt x="308" y="517"/>
                  </a:lnTo>
                  <a:lnTo>
                    <a:pt x="306" y="522"/>
                  </a:lnTo>
                  <a:lnTo>
                    <a:pt x="304" y="530"/>
                  </a:lnTo>
                  <a:lnTo>
                    <a:pt x="302" y="535"/>
                  </a:lnTo>
                  <a:lnTo>
                    <a:pt x="300" y="542"/>
                  </a:lnTo>
                  <a:lnTo>
                    <a:pt x="297" y="549"/>
                  </a:lnTo>
                  <a:lnTo>
                    <a:pt x="294" y="556"/>
                  </a:lnTo>
                  <a:lnTo>
                    <a:pt x="290" y="564"/>
                  </a:lnTo>
                  <a:lnTo>
                    <a:pt x="287" y="573"/>
                  </a:lnTo>
                  <a:lnTo>
                    <a:pt x="283" y="582"/>
                  </a:lnTo>
                  <a:lnTo>
                    <a:pt x="280" y="590"/>
                  </a:lnTo>
                  <a:lnTo>
                    <a:pt x="277" y="599"/>
                  </a:lnTo>
                  <a:lnTo>
                    <a:pt x="274" y="608"/>
                  </a:lnTo>
                  <a:lnTo>
                    <a:pt x="271" y="616"/>
                  </a:lnTo>
                  <a:lnTo>
                    <a:pt x="268" y="624"/>
                  </a:lnTo>
                  <a:lnTo>
                    <a:pt x="266" y="632"/>
                  </a:lnTo>
                  <a:lnTo>
                    <a:pt x="265" y="639"/>
                  </a:lnTo>
                  <a:lnTo>
                    <a:pt x="264" y="645"/>
                  </a:lnTo>
                  <a:lnTo>
                    <a:pt x="264" y="650"/>
                  </a:lnTo>
                  <a:lnTo>
                    <a:pt x="265" y="660"/>
                  </a:lnTo>
                  <a:lnTo>
                    <a:pt x="265" y="669"/>
                  </a:lnTo>
                  <a:lnTo>
                    <a:pt x="266" y="679"/>
                  </a:lnTo>
                  <a:lnTo>
                    <a:pt x="267" y="687"/>
                  </a:lnTo>
                  <a:lnTo>
                    <a:pt x="268" y="695"/>
                  </a:lnTo>
                  <a:lnTo>
                    <a:pt x="268" y="703"/>
                  </a:lnTo>
                  <a:lnTo>
                    <a:pt x="268" y="711"/>
                  </a:lnTo>
                  <a:lnTo>
                    <a:pt x="267" y="719"/>
                  </a:lnTo>
                  <a:lnTo>
                    <a:pt x="266" y="727"/>
                  </a:lnTo>
                  <a:lnTo>
                    <a:pt x="265" y="734"/>
                  </a:lnTo>
                  <a:lnTo>
                    <a:pt x="263" y="742"/>
                  </a:lnTo>
                  <a:lnTo>
                    <a:pt x="261" y="750"/>
                  </a:lnTo>
                  <a:lnTo>
                    <a:pt x="258" y="758"/>
                  </a:lnTo>
                  <a:lnTo>
                    <a:pt x="254" y="767"/>
                  </a:lnTo>
                  <a:lnTo>
                    <a:pt x="249" y="775"/>
                  </a:lnTo>
                  <a:lnTo>
                    <a:pt x="244" y="785"/>
                  </a:lnTo>
                  <a:lnTo>
                    <a:pt x="239" y="794"/>
                  </a:lnTo>
                  <a:lnTo>
                    <a:pt x="234" y="803"/>
                  </a:lnTo>
                  <a:lnTo>
                    <a:pt x="230" y="814"/>
                  </a:lnTo>
                  <a:lnTo>
                    <a:pt x="226" y="824"/>
                  </a:lnTo>
                  <a:lnTo>
                    <a:pt x="222" y="835"/>
                  </a:lnTo>
                  <a:lnTo>
                    <a:pt x="218" y="846"/>
                  </a:lnTo>
                  <a:lnTo>
                    <a:pt x="214" y="857"/>
                  </a:lnTo>
                  <a:lnTo>
                    <a:pt x="210" y="868"/>
                  </a:lnTo>
                  <a:lnTo>
                    <a:pt x="206" y="879"/>
                  </a:lnTo>
                  <a:lnTo>
                    <a:pt x="202" y="890"/>
                  </a:lnTo>
                  <a:lnTo>
                    <a:pt x="198" y="901"/>
                  </a:lnTo>
                  <a:lnTo>
                    <a:pt x="194" y="912"/>
                  </a:lnTo>
                  <a:lnTo>
                    <a:pt x="189" y="922"/>
                  </a:lnTo>
                  <a:lnTo>
                    <a:pt x="184" y="932"/>
                  </a:lnTo>
                  <a:lnTo>
                    <a:pt x="179" y="941"/>
                  </a:lnTo>
                  <a:lnTo>
                    <a:pt x="174" y="949"/>
                  </a:lnTo>
                  <a:lnTo>
                    <a:pt x="172" y="949"/>
                  </a:lnTo>
                  <a:lnTo>
                    <a:pt x="170" y="951"/>
                  </a:lnTo>
                  <a:lnTo>
                    <a:pt x="167" y="952"/>
                  </a:lnTo>
                  <a:lnTo>
                    <a:pt x="165" y="953"/>
                  </a:lnTo>
                  <a:lnTo>
                    <a:pt x="162" y="953"/>
                  </a:lnTo>
                  <a:lnTo>
                    <a:pt x="159" y="952"/>
                  </a:lnTo>
                  <a:lnTo>
                    <a:pt x="157" y="949"/>
                  </a:lnTo>
                  <a:lnTo>
                    <a:pt x="155" y="945"/>
                  </a:lnTo>
                  <a:lnTo>
                    <a:pt x="155" y="940"/>
                  </a:lnTo>
                  <a:lnTo>
                    <a:pt x="157" y="933"/>
                  </a:lnTo>
                  <a:lnTo>
                    <a:pt x="158" y="925"/>
                  </a:lnTo>
                  <a:lnTo>
                    <a:pt x="160" y="916"/>
                  </a:lnTo>
                  <a:lnTo>
                    <a:pt x="163" y="908"/>
                  </a:lnTo>
                  <a:lnTo>
                    <a:pt x="166" y="898"/>
                  </a:lnTo>
                  <a:lnTo>
                    <a:pt x="169" y="888"/>
                  </a:lnTo>
                  <a:lnTo>
                    <a:pt x="172" y="879"/>
                  </a:lnTo>
                  <a:lnTo>
                    <a:pt x="175" y="869"/>
                  </a:lnTo>
                  <a:lnTo>
                    <a:pt x="178" y="860"/>
                  </a:lnTo>
                  <a:lnTo>
                    <a:pt x="180" y="850"/>
                  </a:lnTo>
                  <a:lnTo>
                    <a:pt x="182" y="842"/>
                  </a:lnTo>
                  <a:lnTo>
                    <a:pt x="182" y="834"/>
                  </a:lnTo>
                  <a:lnTo>
                    <a:pt x="182" y="828"/>
                  </a:lnTo>
                  <a:lnTo>
                    <a:pt x="178" y="837"/>
                  </a:lnTo>
                  <a:lnTo>
                    <a:pt x="175" y="848"/>
                  </a:lnTo>
                  <a:lnTo>
                    <a:pt x="171" y="859"/>
                  </a:lnTo>
                  <a:lnTo>
                    <a:pt x="167" y="871"/>
                  </a:lnTo>
                  <a:lnTo>
                    <a:pt x="164" y="883"/>
                  </a:lnTo>
                  <a:lnTo>
                    <a:pt x="160" y="896"/>
                  </a:lnTo>
                  <a:lnTo>
                    <a:pt x="157" y="908"/>
                  </a:lnTo>
                  <a:lnTo>
                    <a:pt x="154" y="920"/>
                  </a:lnTo>
                  <a:lnTo>
                    <a:pt x="150" y="931"/>
                  </a:lnTo>
                  <a:lnTo>
                    <a:pt x="147" y="942"/>
                  </a:lnTo>
                  <a:lnTo>
                    <a:pt x="143" y="951"/>
                  </a:lnTo>
                  <a:lnTo>
                    <a:pt x="139" y="960"/>
                  </a:lnTo>
                  <a:lnTo>
                    <a:pt x="135" y="967"/>
                  </a:lnTo>
                  <a:lnTo>
                    <a:pt x="131" y="973"/>
                  </a:lnTo>
                  <a:lnTo>
                    <a:pt x="127" y="977"/>
                  </a:lnTo>
                  <a:lnTo>
                    <a:pt x="123" y="978"/>
                  </a:lnTo>
                  <a:lnTo>
                    <a:pt x="119" y="978"/>
                  </a:lnTo>
                  <a:lnTo>
                    <a:pt x="115" y="977"/>
                  </a:lnTo>
                  <a:lnTo>
                    <a:pt x="113" y="975"/>
                  </a:lnTo>
                  <a:lnTo>
                    <a:pt x="111" y="971"/>
                  </a:lnTo>
                  <a:lnTo>
                    <a:pt x="110" y="967"/>
                  </a:lnTo>
                  <a:lnTo>
                    <a:pt x="110" y="962"/>
                  </a:lnTo>
                  <a:lnTo>
                    <a:pt x="110" y="956"/>
                  </a:lnTo>
                  <a:lnTo>
                    <a:pt x="111" y="950"/>
                  </a:lnTo>
                  <a:lnTo>
                    <a:pt x="113" y="943"/>
                  </a:lnTo>
                  <a:lnTo>
                    <a:pt x="114" y="937"/>
                  </a:lnTo>
                  <a:lnTo>
                    <a:pt x="115" y="930"/>
                  </a:lnTo>
                  <a:lnTo>
                    <a:pt x="117" y="923"/>
                  </a:lnTo>
                  <a:lnTo>
                    <a:pt x="119" y="916"/>
                  </a:lnTo>
                  <a:lnTo>
                    <a:pt x="121" y="910"/>
                  </a:lnTo>
                  <a:lnTo>
                    <a:pt x="122" y="905"/>
                  </a:lnTo>
                  <a:lnTo>
                    <a:pt x="123" y="899"/>
                  </a:lnTo>
                  <a:lnTo>
                    <a:pt x="126" y="887"/>
                  </a:lnTo>
                  <a:lnTo>
                    <a:pt x="129" y="876"/>
                  </a:lnTo>
                  <a:lnTo>
                    <a:pt x="131" y="866"/>
                  </a:lnTo>
                  <a:lnTo>
                    <a:pt x="133" y="858"/>
                  </a:lnTo>
                  <a:lnTo>
                    <a:pt x="135" y="850"/>
                  </a:lnTo>
                  <a:lnTo>
                    <a:pt x="138" y="842"/>
                  </a:lnTo>
                  <a:lnTo>
                    <a:pt x="141" y="833"/>
                  </a:lnTo>
                  <a:lnTo>
                    <a:pt x="145" y="825"/>
                  </a:lnTo>
                  <a:lnTo>
                    <a:pt x="141" y="835"/>
                  </a:lnTo>
                  <a:lnTo>
                    <a:pt x="137" y="847"/>
                  </a:lnTo>
                  <a:lnTo>
                    <a:pt x="132" y="860"/>
                  </a:lnTo>
                  <a:lnTo>
                    <a:pt x="128" y="874"/>
                  </a:lnTo>
                  <a:lnTo>
                    <a:pt x="124" y="888"/>
                  </a:lnTo>
                  <a:lnTo>
                    <a:pt x="120" y="903"/>
                  </a:lnTo>
                  <a:lnTo>
                    <a:pt x="116" y="918"/>
                  </a:lnTo>
                  <a:lnTo>
                    <a:pt x="111" y="932"/>
                  </a:lnTo>
                  <a:lnTo>
                    <a:pt x="107" y="944"/>
                  </a:lnTo>
                  <a:lnTo>
                    <a:pt x="103" y="955"/>
                  </a:lnTo>
                  <a:lnTo>
                    <a:pt x="97" y="965"/>
                  </a:lnTo>
                  <a:lnTo>
                    <a:pt x="91" y="973"/>
                  </a:lnTo>
                  <a:lnTo>
                    <a:pt x="85" y="978"/>
                  </a:lnTo>
                  <a:lnTo>
                    <a:pt x="79" y="981"/>
                  </a:lnTo>
                  <a:lnTo>
                    <a:pt x="71" y="979"/>
                  </a:lnTo>
                  <a:lnTo>
                    <a:pt x="63" y="975"/>
                  </a:lnTo>
                  <a:lnTo>
                    <a:pt x="61" y="976"/>
                  </a:lnTo>
                  <a:lnTo>
                    <a:pt x="61" y="974"/>
                  </a:lnTo>
                  <a:lnTo>
                    <a:pt x="61" y="971"/>
                  </a:lnTo>
                  <a:lnTo>
                    <a:pt x="62" y="964"/>
                  </a:lnTo>
                  <a:lnTo>
                    <a:pt x="63" y="956"/>
                  </a:lnTo>
                  <a:lnTo>
                    <a:pt x="66" y="946"/>
                  </a:lnTo>
                  <a:lnTo>
                    <a:pt x="69" y="935"/>
                  </a:lnTo>
                  <a:lnTo>
                    <a:pt x="72" y="923"/>
                  </a:lnTo>
                  <a:lnTo>
                    <a:pt x="75" y="910"/>
                  </a:lnTo>
                  <a:lnTo>
                    <a:pt x="79" y="896"/>
                  </a:lnTo>
                  <a:lnTo>
                    <a:pt x="83" y="883"/>
                  </a:lnTo>
                  <a:lnTo>
                    <a:pt x="87" y="869"/>
                  </a:lnTo>
                  <a:lnTo>
                    <a:pt x="91" y="855"/>
                  </a:lnTo>
                  <a:lnTo>
                    <a:pt x="94" y="842"/>
                  </a:lnTo>
                  <a:lnTo>
                    <a:pt x="98" y="830"/>
                  </a:lnTo>
                  <a:lnTo>
                    <a:pt x="101" y="819"/>
                  </a:lnTo>
                  <a:lnTo>
                    <a:pt x="98" y="827"/>
                  </a:lnTo>
                  <a:lnTo>
                    <a:pt x="94" y="837"/>
                  </a:lnTo>
                  <a:lnTo>
                    <a:pt x="90" y="846"/>
                  </a:lnTo>
                  <a:lnTo>
                    <a:pt x="86" y="857"/>
                  </a:lnTo>
                  <a:lnTo>
                    <a:pt x="81" y="868"/>
                  </a:lnTo>
                  <a:lnTo>
                    <a:pt x="77" y="878"/>
                  </a:lnTo>
                  <a:lnTo>
                    <a:pt x="72" y="889"/>
                  </a:lnTo>
                  <a:lnTo>
                    <a:pt x="67" y="899"/>
                  </a:lnTo>
                  <a:lnTo>
                    <a:pt x="62" y="910"/>
                  </a:lnTo>
                  <a:lnTo>
                    <a:pt x="57" y="918"/>
                  </a:lnTo>
                  <a:lnTo>
                    <a:pt x="53" y="927"/>
                  </a:lnTo>
                  <a:lnTo>
                    <a:pt x="49" y="934"/>
                  </a:lnTo>
                  <a:lnTo>
                    <a:pt x="45" y="940"/>
                  </a:lnTo>
                  <a:lnTo>
                    <a:pt x="41" y="944"/>
                  </a:lnTo>
                  <a:lnTo>
                    <a:pt x="39" y="946"/>
                  </a:lnTo>
                  <a:lnTo>
                    <a:pt x="36" y="947"/>
                  </a:lnTo>
                  <a:lnTo>
                    <a:pt x="31" y="947"/>
                  </a:lnTo>
                  <a:lnTo>
                    <a:pt x="28" y="945"/>
                  </a:lnTo>
                  <a:lnTo>
                    <a:pt x="25" y="943"/>
                  </a:lnTo>
                  <a:lnTo>
                    <a:pt x="24" y="940"/>
                  </a:lnTo>
                  <a:lnTo>
                    <a:pt x="23" y="935"/>
                  </a:lnTo>
                  <a:lnTo>
                    <a:pt x="22" y="928"/>
                  </a:lnTo>
                  <a:lnTo>
                    <a:pt x="23" y="922"/>
                  </a:lnTo>
                  <a:lnTo>
                    <a:pt x="24" y="914"/>
                  </a:lnTo>
                  <a:lnTo>
                    <a:pt x="25" y="905"/>
                  </a:lnTo>
                  <a:lnTo>
                    <a:pt x="28" y="896"/>
                  </a:lnTo>
                  <a:lnTo>
                    <a:pt x="30" y="886"/>
                  </a:lnTo>
                  <a:lnTo>
                    <a:pt x="34" y="875"/>
                  </a:lnTo>
                  <a:lnTo>
                    <a:pt x="37" y="864"/>
                  </a:lnTo>
                  <a:lnTo>
                    <a:pt x="40" y="852"/>
                  </a:lnTo>
                  <a:lnTo>
                    <a:pt x="44" y="841"/>
                  </a:lnTo>
                  <a:lnTo>
                    <a:pt x="47" y="829"/>
                  </a:lnTo>
                  <a:lnTo>
                    <a:pt x="52" y="816"/>
                  </a:lnTo>
                  <a:lnTo>
                    <a:pt x="56" y="804"/>
                  </a:lnTo>
                  <a:lnTo>
                    <a:pt x="60" y="795"/>
                  </a:lnTo>
                  <a:lnTo>
                    <a:pt x="64" y="786"/>
                  </a:lnTo>
                  <a:lnTo>
                    <a:pt x="69" y="778"/>
                  </a:lnTo>
                  <a:lnTo>
                    <a:pt x="73" y="770"/>
                  </a:lnTo>
                  <a:lnTo>
                    <a:pt x="78" y="762"/>
                  </a:lnTo>
                  <a:lnTo>
                    <a:pt x="83" y="753"/>
                  </a:lnTo>
                  <a:lnTo>
                    <a:pt x="81" y="756"/>
                  </a:lnTo>
                  <a:lnTo>
                    <a:pt x="81" y="754"/>
                  </a:lnTo>
                  <a:lnTo>
                    <a:pt x="81" y="750"/>
                  </a:lnTo>
                  <a:lnTo>
                    <a:pt x="82" y="747"/>
                  </a:lnTo>
                  <a:lnTo>
                    <a:pt x="81" y="745"/>
                  </a:lnTo>
                  <a:lnTo>
                    <a:pt x="77" y="747"/>
                  </a:lnTo>
                  <a:lnTo>
                    <a:pt x="69" y="756"/>
                  </a:lnTo>
                  <a:lnTo>
                    <a:pt x="57" y="773"/>
                  </a:lnTo>
                  <a:lnTo>
                    <a:pt x="53" y="780"/>
                  </a:lnTo>
                  <a:lnTo>
                    <a:pt x="49" y="786"/>
                  </a:lnTo>
                  <a:lnTo>
                    <a:pt x="44" y="793"/>
                  </a:lnTo>
                  <a:lnTo>
                    <a:pt x="39" y="798"/>
                  </a:lnTo>
                  <a:lnTo>
                    <a:pt x="34" y="804"/>
                  </a:lnTo>
                  <a:lnTo>
                    <a:pt x="29" y="810"/>
                  </a:lnTo>
                  <a:lnTo>
                    <a:pt x="24" y="816"/>
                  </a:lnTo>
                  <a:lnTo>
                    <a:pt x="19" y="822"/>
                  </a:lnTo>
                  <a:lnTo>
                    <a:pt x="11" y="825"/>
                  </a:lnTo>
                  <a:lnTo>
                    <a:pt x="5" y="824"/>
                  </a:lnTo>
                  <a:lnTo>
                    <a:pt x="2" y="822"/>
                  </a:lnTo>
                  <a:lnTo>
                    <a:pt x="0" y="816"/>
                  </a:lnTo>
                  <a:lnTo>
                    <a:pt x="0" y="808"/>
                  </a:lnTo>
                  <a:lnTo>
                    <a:pt x="2" y="798"/>
                  </a:lnTo>
                  <a:lnTo>
                    <a:pt x="5" y="785"/>
                  </a:lnTo>
                  <a:lnTo>
                    <a:pt x="9" y="771"/>
                  </a:lnTo>
                  <a:lnTo>
                    <a:pt x="11" y="764"/>
                  </a:lnTo>
                  <a:lnTo>
                    <a:pt x="13" y="758"/>
                  </a:lnTo>
                  <a:lnTo>
                    <a:pt x="16" y="752"/>
                  </a:lnTo>
                  <a:lnTo>
                    <a:pt x="19" y="746"/>
                  </a:lnTo>
                  <a:lnTo>
                    <a:pt x="22" y="740"/>
                  </a:lnTo>
                  <a:lnTo>
                    <a:pt x="25" y="734"/>
                  </a:lnTo>
                  <a:lnTo>
                    <a:pt x="29" y="728"/>
                  </a:lnTo>
                  <a:lnTo>
                    <a:pt x="33" y="723"/>
                  </a:lnTo>
                  <a:lnTo>
                    <a:pt x="37" y="717"/>
                  </a:lnTo>
                  <a:lnTo>
                    <a:pt x="40" y="711"/>
                  </a:lnTo>
                  <a:lnTo>
                    <a:pt x="44" y="706"/>
                  </a:lnTo>
                  <a:lnTo>
                    <a:pt x="47" y="701"/>
                  </a:lnTo>
                  <a:lnTo>
                    <a:pt x="51" y="695"/>
                  </a:lnTo>
                  <a:lnTo>
                    <a:pt x="55" y="690"/>
                  </a:lnTo>
                  <a:lnTo>
                    <a:pt x="59" y="685"/>
                  </a:lnTo>
                  <a:lnTo>
                    <a:pt x="62" y="680"/>
                  </a:lnTo>
                  <a:lnTo>
                    <a:pt x="64" y="678"/>
                  </a:lnTo>
                  <a:lnTo>
                    <a:pt x="66" y="675"/>
                  </a:lnTo>
                  <a:lnTo>
                    <a:pt x="68" y="673"/>
                  </a:lnTo>
                  <a:lnTo>
                    <a:pt x="70" y="671"/>
                  </a:lnTo>
                  <a:lnTo>
                    <a:pt x="71" y="669"/>
                  </a:lnTo>
                  <a:lnTo>
                    <a:pt x="73" y="668"/>
                  </a:lnTo>
                  <a:lnTo>
                    <a:pt x="76" y="666"/>
                  </a:lnTo>
                  <a:lnTo>
                    <a:pt x="78" y="664"/>
                  </a:lnTo>
                  <a:lnTo>
                    <a:pt x="82" y="660"/>
                  </a:lnTo>
                  <a:lnTo>
                    <a:pt x="86" y="656"/>
                  </a:lnTo>
                  <a:lnTo>
                    <a:pt x="89" y="652"/>
                  </a:lnTo>
                  <a:lnTo>
                    <a:pt x="93" y="649"/>
                  </a:lnTo>
                  <a:lnTo>
                    <a:pt x="95" y="645"/>
                  </a:lnTo>
                  <a:lnTo>
                    <a:pt x="99" y="642"/>
                  </a:lnTo>
                  <a:lnTo>
                    <a:pt x="101" y="638"/>
                  </a:lnTo>
                  <a:lnTo>
                    <a:pt x="105" y="634"/>
                  </a:lnTo>
                  <a:lnTo>
                    <a:pt x="110" y="630"/>
                  </a:lnTo>
                  <a:lnTo>
                    <a:pt x="116" y="625"/>
                  </a:lnTo>
                  <a:lnTo>
                    <a:pt x="121" y="621"/>
                  </a:lnTo>
                  <a:lnTo>
                    <a:pt x="127" y="617"/>
                  </a:lnTo>
                  <a:lnTo>
                    <a:pt x="133" y="613"/>
                  </a:lnTo>
                  <a:lnTo>
                    <a:pt x="140" y="610"/>
                  </a:lnTo>
                  <a:lnTo>
                    <a:pt x="147" y="607"/>
                  </a:lnTo>
                  <a:lnTo>
                    <a:pt x="154" y="604"/>
                  </a:lnTo>
                  <a:lnTo>
                    <a:pt x="161" y="584"/>
                  </a:lnTo>
                  <a:lnTo>
                    <a:pt x="164" y="570"/>
                  </a:lnTo>
                  <a:lnTo>
                    <a:pt x="167" y="557"/>
                  </a:lnTo>
                  <a:lnTo>
                    <a:pt x="169" y="546"/>
                  </a:lnTo>
                  <a:lnTo>
                    <a:pt x="171" y="537"/>
                  </a:lnTo>
                  <a:lnTo>
                    <a:pt x="173" y="529"/>
                  </a:lnTo>
                  <a:lnTo>
                    <a:pt x="174" y="522"/>
                  </a:lnTo>
                  <a:lnTo>
                    <a:pt x="176" y="515"/>
                  </a:lnTo>
                  <a:lnTo>
                    <a:pt x="178" y="509"/>
                  </a:lnTo>
                  <a:lnTo>
                    <a:pt x="179" y="503"/>
                  </a:lnTo>
                  <a:lnTo>
                    <a:pt x="181" y="496"/>
                  </a:lnTo>
                  <a:lnTo>
                    <a:pt x="182" y="488"/>
                  </a:lnTo>
                  <a:lnTo>
                    <a:pt x="184" y="480"/>
                  </a:lnTo>
                  <a:lnTo>
                    <a:pt x="186" y="471"/>
                  </a:lnTo>
                  <a:lnTo>
                    <a:pt x="188" y="459"/>
                  </a:lnTo>
                  <a:lnTo>
                    <a:pt x="191" y="447"/>
                  </a:lnTo>
                  <a:lnTo>
                    <a:pt x="194" y="432"/>
                  </a:lnTo>
                  <a:lnTo>
                    <a:pt x="202" y="354"/>
                  </a:lnTo>
                  <a:lnTo>
                    <a:pt x="203" y="350"/>
                  </a:lnTo>
                  <a:lnTo>
                    <a:pt x="204" y="344"/>
                  </a:lnTo>
                  <a:lnTo>
                    <a:pt x="204" y="335"/>
                  </a:lnTo>
                  <a:lnTo>
                    <a:pt x="206" y="325"/>
                  </a:lnTo>
                  <a:lnTo>
                    <a:pt x="206" y="315"/>
                  </a:lnTo>
                  <a:lnTo>
                    <a:pt x="208" y="306"/>
                  </a:lnTo>
                  <a:lnTo>
                    <a:pt x="208" y="300"/>
                  </a:lnTo>
                  <a:lnTo>
                    <a:pt x="208" y="296"/>
                  </a:lnTo>
                  <a:lnTo>
                    <a:pt x="209" y="284"/>
                  </a:lnTo>
                  <a:lnTo>
                    <a:pt x="211" y="272"/>
                  </a:lnTo>
                  <a:lnTo>
                    <a:pt x="214" y="261"/>
                  </a:lnTo>
                  <a:lnTo>
                    <a:pt x="216" y="249"/>
                  </a:lnTo>
                  <a:lnTo>
                    <a:pt x="219" y="237"/>
                  </a:lnTo>
                  <a:lnTo>
                    <a:pt x="222" y="226"/>
                  </a:lnTo>
                  <a:lnTo>
                    <a:pt x="225" y="215"/>
                  </a:lnTo>
                  <a:lnTo>
                    <a:pt x="228" y="203"/>
                  </a:lnTo>
                  <a:lnTo>
                    <a:pt x="232" y="193"/>
                  </a:lnTo>
                  <a:lnTo>
                    <a:pt x="235" y="181"/>
                  </a:lnTo>
                  <a:lnTo>
                    <a:pt x="239" y="171"/>
                  </a:lnTo>
                  <a:lnTo>
                    <a:pt x="243" y="159"/>
                  </a:lnTo>
                  <a:lnTo>
                    <a:pt x="246" y="149"/>
                  </a:lnTo>
                  <a:lnTo>
                    <a:pt x="250" y="137"/>
                  </a:lnTo>
                  <a:lnTo>
                    <a:pt x="254" y="127"/>
                  </a:lnTo>
                  <a:lnTo>
                    <a:pt x="258" y="115"/>
                  </a:lnTo>
                  <a:lnTo>
                    <a:pt x="260" y="110"/>
                  </a:lnTo>
                  <a:lnTo>
                    <a:pt x="262" y="104"/>
                  </a:lnTo>
                  <a:lnTo>
                    <a:pt x="265" y="97"/>
                  </a:lnTo>
                  <a:lnTo>
                    <a:pt x="267" y="90"/>
                  </a:lnTo>
                  <a:lnTo>
                    <a:pt x="270" y="83"/>
                  </a:lnTo>
                  <a:lnTo>
                    <a:pt x="273" y="75"/>
                  </a:lnTo>
                  <a:lnTo>
                    <a:pt x="276" y="66"/>
                  </a:lnTo>
                  <a:lnTo>
                    <a:pt x="279" y="58"/>
                  </a:lnTo>
                  <a:lnTo>
                    <a:pt x="282" y="49"/>
                  </a:lnTo>
                  <a:lnTo>
                    <a:pt x="284" y="41"/>
                  </a:lnTo>
                  <a:lnTo>
                    <a:pt x="287" y="32"/>
                  </a:lnTo>
                  <a:lnTo>
                    <a:pt x="290" y="25"/>
                  </a:lnTo>
                  <a:lnTo>
                    <a:pt x="292" y="18"/>
                  </a:lnTo>
                  <a:lnTo>
                    <a:pt x="294" y="11"/>
                  </a:lnTo>
                  <a:lnTo>
                    <a:pt x="296" y="5"/>
                  </a:lnTo>
                  <a:lnTo>
                    <a:pt x="298" y="0"/>
                  </a:lnTo>
                  <a:lnTo>
                    <a:pt x="480" y="2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33" name="Freeform 6">
              <a:extLst>
                <a:ext uri="{FF2B5EF4-FFF2-40B4-BE49-F238E27FC236}">
                  <a16:creationId xmlns:a16="http://schemas.microsoft.com/office/drawing/2014/main" id="{BEFB87CC-14EB-A6CD-6F4E-E66061A2F87D}"/>
                </a:ext>
              </a:extLst>
            </p:cNvPr>
            <p:cNvSpPr>
              <a:spLocks/>
            </p:cNvSpPr>
            <p:nvPr/>
          </p:nvSpPr>
          <p:spPr bwMode="auto">
            <a:xfrm>
              <a:off x="3659" y="2952"/>
              <a:ext cx="93" cy="89"/>
            </a:xfrm>
            <a:custGeom>
              <a:avLst/>
              <a:gdLst>
                <a:gd name="T0" fmla="*/ 26 w 93"/>
                <a:gd name="T1" fmla="*/ 86 h 90"/>
                <a:gd name="T2" fmla="*/ 26 w 93"/>
                <a:gd name="T3" fmla="*/ 86 h 90"/>
                <a:gd name="T4" fmla="*/ 34 w 93"/>
                <a:gd name="T5" fmla="*/ 84 h 90"/>
                <a:gd name="T6" fmla="*/ 43 w 93"/>
                <a:gd name="T7" fmla="*/ 82 h 90"/>
                <a:gd name="T8" fmla="*/ 50 w 93"/>
                <a:gd name="T9" fmla="*/ 79 h 90"/>
                <a:gd name="T10" fmla="*/ 57 w 93"/>
                <a:gd name="T11" fmla="*/ 76 h 90"/>
                <a:gd name="T12" fmla="*/ 63 w 93"/>
                <a:gd name="T13" fmla="*/ 71 h 90"/>
                <a:gd name="T14" fmla="*/ 69 w 93"/>
                <a:gd name="T15" fmla="*/ 66 h 90"/>
                <a:gd name="T16" fmla="*/ 74 w 93"/>
                <a:gd name="T17" fmla="*/ 62 h 90"/>
                <a:gd name="T18" fmla="*/ 78 w 93"/>
                <a:gd name="T19" fmla="*/ 56 h 90"/>
                <a:gd name="T20" fmla="*/ 82 w 93"/>
                <a:gd name="T21" fmla="*/ 50 h 90"/>
                <a:gd name="T22" fmla="*/ 85 w 93"/>
                <a:gd name="T23" fmla="*/ 44 h 90"/>
                <a:gd name="T24" fmla="*/ 87 w 93"/>
                <a:gd name="T25" fmla="*/ 37 h 90"/>
                <a:gd name="T26" fmla="*/ 89 w 93"/>
                <a:gd name="T27" fmla="*/ 30 h 90"/>
                <a:gd name="T28" fmla="*/ 91 w 93"/>
                <a:gd name="T29" fmla="*/ 23 h 90"/>
                <a:gd name="T30" fmla="*/ 92 w 93"/>
                <a:gd name="T31" fmla="*/ 16 h 90"/>
                <a:gd name="T32" fmla="*/ 92 w 93"/>
                <a:gd name="T33" fmla="*/ 8 h 90"/>
                <a:gd name="T34" fmla="*/ 92 w 93"/>
                <a:gd name="T35" fmla="*/ 0 h 90"/>
                <a:gd name="T36" fmla="*/ 92 w 93"/>
                <a:gd name="T37" fmla="*/ 9 h 90"/>
                <a:gd name="T38" fmla="*/ 91 w 93"/>
                <a:gd name="T39" fmla="*/ 18 h 90"/>
                <a:gd name="T40" fmla="*/ 89 w 93"/>
                <a:gd name="T41" fmla="*/ 27 h 90"/>
                <a:gd name="T42" fmla="*/ 85 w 93"/>
                <a:gd name="T43" fmla="*/ 36 h 90"/>
                <a:gd name="T44" fmla="*/ 82 w 93"/>
                <a:gd name="T45" fmla="*/ 43 h 90"/>
                <a:gd name="T46" fmla="*/ 78 w 93"/>
                <a:gd name="T47" fmla="*/ 51 h 90"/>
                <a:gd name="T48" fmla="*/ 72 w 93"/>
                <a:gd name="T49" fmla="*/ 58 h 90"/>
                <a:gd name="T50" fmla="*/ 66 w 93"/>
                <a:gd name="T51" fmla="*/ 64 h 90"/>
                <a:gd name="T52" fmla="*/ 59 w 93"/>
                <a:gd name="T53" fmla="*/ 70 h 90"/>
                <a:gd name="T54" fmla="*/ 52 w 93"/>
                <a:gd name="T55" fmla="*/ 75 h 90"/>
                <a:gd name="T56" fmla="*/ 44 w 93"/>
                <a:gd name="T57" fmla="*/ 79 h 90"/>
                <a:gd name="T58" fmla="*/ 36 w 93"/>
                <a:gd name="T59" fmla="*/ 83 h 90"/>
                <a:gd name="T60" fmla="*/ 27 w 93"/>
                <a:gd name="T61" fmla="*/ 86 h 90"/>
                <a:gd name="T62" fmla="*/ 19 w 93"/>
                <a:gd name="T63" fmla="*/ 88 h 90"/>
                <a:gd name="T64" fmla="*/ 10 w 93"/>
                <a:gd name="T65" fmla="*/ 89 h 90"/>
                <a:gd name="T66" fmla="*/ 0 w 93"/>
                <a:gd name="T67" fmla="*/ 89 h 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0">
                  <a:moveTo>
                    <a:pt x="26" y="86"/>
                  </a:moveTo>
                  <a:lnTo>
                    <a:pt x="26" y="86"/>
                  </a:lnTo>
                  <a:lnTo>
                    <a:pt x="34" y="84"/>
                  </a:lnTo>
                  <a:lnTo>
                    <a:pt x="43" y="82"/>
                  </a:lnTo>
                  <a:lnTo>
                    <a:pt x="50" y="79"/>
                  </a:lnTo>
                  <a:lnTo>
                    <a:pt x="57" y="76"/>
                  </a:lnTo>
                  <a:lnTo>
                    <a:pt x="63" y="71"/>
                  </a:lnTo>
                  <a:lnTo>
                    <a:pt x="69" y="66"/>
                  </a:lnTo>
                  <a:lnTo>
                    <a:pt x="74" y="62"/>
                  </a:lnTo>
                  <a:lnTo>
                    <a:pt x="78" y="56"/>
                  </a:lnTo>
                  <a:lnTo>
                    <a:pt x="82" y="50"/>
                  </a:lnTo>
                  <a:lnTo>
                    <a:pt x="85" y="44"/>
                  </a:lnTo>
                  <a:lnTo>
                    <a:pt x="87" y="37"/>
                  </a:lnTo>
                  <a:lnTo>
                    <a:pt x="89" y="30"/>
                  </a:lnTo>
                  <a:lnTo>
                    <a:pt x="91" y="23"/>
                  </a:lnTo>
                  <a:lnTo>
                    <a:pt x="92" y="16"/>
                  </a:lnTo>
                  <a:lnTo>
                    <a:pt x="92" y="8"/>
                  </a:lnTo>
                  <a:lnTo>
                    <a:pt x="92" y="0"/>
                  </a:lnTo>
                  <a:lnTo>
                    <a:pt x="92" y="9"/>
                  </a:lnTo>
                  <a:lnTo>
                    <a:pt x="91" y="18"/>
                  </a:lnTo>
                  <a:lnTo>
                    <a:pt x="89" y="27"/>
                  </a:lnTo>
                  <a:lnTo>
                    <a:pt x="85" y="36"/>
                  </a:lnTo>
                  <a:lnTo>
                    <a:pt x="82" y="43"/>
                  </a:lnTo>
                  <a:lnTo>
                    <a:pt x="78" y="51"/>
                  </a:lnTo>
                  <a:lnTo>
                    <a:pt x="72" y="58"/>
                  </a:lnTo>
                  <a:lnTo>
                    <a:pt x="66" y="64"/>
                  </a:lnTo>
                  <a:lnTo>
                    <a:pt x="59" y="70"/>
                  </a:lnTo>
                  <a:lnTo>
                    <a:pt x="52" y="75"/>
                  </a:lnTo>
                  <a:lnTo>
                    <a:pt x="44" y="79"/>
                  </a:lnTo>
                  <a:lnTo>
                    <a:pt x="36" y="83"/>
                  </a:lnTo>
                  <a:lnTo>
                    <a:pt x="27" y="86"/>
                  </a:lnTo>
                  <a:lnTo>
                    <a:pt x="19" y="88"/>
                  </a:lnTo>
                  <a:lnTo>
                    <a:pt x="10" y="89"/>
                  </a:lnTo>
                  <a:lnTo>
                    <a:pt x="0" y="8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34" name="Freeform 7">
              <a:extLst>
                <a:ext uri="{FF2B5EF4-FFF2-40B4-BE49-F238E27FC236}">
                  <a16:creationId xmlns:a16="http://schemas.microsoft.com/office/drawing/2014/main" id="{5506FEED-8547-5D9C-7C93-48B872B6B096}"/>
                </a:ext>
              </a:extLst>
            </p:cNvPr>
            <p:cNvSpPr>
              <a:spLocks/>
            </p:cNvSpPr>
            <p:nvPr/>
          </p:nvSpPr>
          <p:spPr bwMode="auto">
            <a:xfrm>
              <a:off x="3668" y="2952"/>
              <a:ext cx="112" cy="113"/>
            </a:xfrm>
            <a:custGeom>
              <a:avLst/>
              <a:gdLst>
                <a:gd name="T0" fmla="*/ 3 w 112"/>
                <a:gd name="T1" fmla="*/ 105 h 114"/>
                <a:gd name="T2" fmla="*/ 11 w 112"/>
                <a:gd name="T3" fmla="*/ 106 h 114"/>
                <a:gd name="T4" fmla="*/ 19 w 112"/>
                <a:gd name="T5" fmla="*/ 108 h 114"/>
                <a:gd name="T6" fmla="*/ 27 w 112"/>
                <a:gd name="T7" fmla="*/ 110 h 114"/>
                <a:gd name="T8" fmla="*/ 39 w 112"/>
                <a:gd name="T9" fmla="*/ 112 h 114"/>
                <a:gd name="T10" fmla="*/ 57 w 112"/>
                <a:gd name="T11" fmla="*/ 112 h 114"/>
                <a:gd name="T12" fmla="*/ 76 w 112"/>
                <a:gd name="T13" fmla="*/ 109 h 114"/>
                <a:gd name="T14" fmla="*/ 94 w 112"/>
                <a:gd name="T15" fmla="*/ 104 h 114"/>
                <a:gd name="T16" fmla="*/ 101 w 112"/>
                <a:gd name="T17" fmla="*/ 100 h 114"/>
                <a:gd name="T18" fmla="*/ 106 w 112"/>
                <a:gd name="T19" fmla="*/ 99 h 114"/>
                <a:gd name="T20" fmla="*/ 111 w 112"/>
                <a:gd name="T21" fmla="*/ 98 h 114"/>
                <a:gd name="T22" fmla="*/ 107 w 112"/>
                <a:gd name="T23" fmla="*/ 95 h 114"/>
                <a:gd name="T24" fmla="*/ 98 w 112"/>
                <a:gd name="T25" fmla="*/ 86 h 114"/>
                <a:gd name="T26" fmla="*/ 98 w 112"/>
                <a:gd name="T27" fmla="*/ 75 h 114"/>
                <a:gd name="T28" fmla="*/ 97 w 112"/>
                <a:gd name="T29" fmla="*/ 63 h 114"/>
                <a:gd name="T30" fmla="*/ 96 w 112"/>
                <a:gd name="T31" fmla="*/ 52 h 114"/>
                <a:gd name="T32" fmla="*/ 95 w 112"/>
                <a:gd name="T33" fmla="*/ 40 h 114"/>
                <a:gd name="T34" fmla="*/ 94 w 112"/>
                <a:gd name="T35" fmla="*/ 29 h 114"/>
                <a:gd name="T36" fmla="*/ 94 w 112"/>
                <a:gd name="T37" fmla="*/ 17 h 114"/>
                <a:gd name="T38" fmla="*/ 95 w 112"/>
                <a:gd name="T39" fmla="*/ 6 h 114"/>
                <a:gd name="T40" fmla="*/ 93 w 112"/>
                <a:gd name="T41" fmla="*/ 0 h 114"/>
                <a:gd name="T42" fmla="*/ 86 w 112"/>
                <a:gd name="T43" fmla="*/ 0 h 114"/>
                <a:gd name="T44" fmla="*/ 84 w 112"/>
                <a:gd name="T45" fmla="*/ 10 h 114"/>
                <a:gd name="T46" fmla="*/ 81 w 112"/>
                <a:gd name="T47" fmla="*/ 26 h 114"/>
                <a:gd name="T48" fmla="*/ 75 w 112"/>
                <a:gd name="T49" fmla="*/ 41 h 114"/>
                <a:gd name="T50" fmla="*/ 67 w 112"/>
                <a:gd name="T51" fmla="*/ 54 h 114"/>
                <a:gd name="T52" fmla="*/ 57 w 112"/>
                <a:gd name="T53" fmla="*/ 66 h 114"/>
                <a:gd name="T54" fmla="*/ 44 w 112"/>
                <a:gd name="T55" fmla="*/ 76 h 114"/>
                <a:gd name="T56" fmla="*/ 29 w 112"/>
                <a:gd name="T57" fmla="*/ 83 h 114"/>
                <a:gd name="T58" fmla="*/ 13 w 112"/>
                <a:gd name="T59" fmla="*/ 88 h 114"/>
                <a:gd name="T60" fmla="*/ 2 w 112"/>
                <a:gd name="T61" fmla="*/ 90 h 114"/>
                <a:gd name="T62" fmla="*/ 1 w 112"/>
                <a:gd name="T63" fmla="*/ 94 h 114"/>
                <a:gd name="T64" fmla="*/ 1 w 112"/>
                <a:gd name="T65" fmla="*/ 99 h 114"/>
                <a:gd name="T66" fmla="*/ 2 w 112"/>
                <a:gd name="T67" fmla="*/ 104 h 114"/>
                <a:gd name="T68" fmla="*/ 0 w 112"/>
                <a:gd name="T69" fmla="*/ 106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114">
                  <a:moveTo>
                    <a:pt x="0" y="105"/>
                  </a:move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35" name="Freeform 8">
              <a:extLst>
                <a:ext uri="{FF2B5EF4-FFF2-40B4-BE49-F238E27FC236}">
                  <a16:creationId xmlns:a16="http://schemas.microsoft.com/office/drawing/2014/main" id="{5454FE91-360A-B367-3BFA-B554057715B2}"/>
                </a:ext>
              </a:extLst>
            </p:cNvPr>
            <p:cNvSpPr>
              <a:spLocks/>
            </p:cNvSpPr>
            <p:nvPr/>
          </p:nvSpPr>
          <p:spPr bwMode="auto">
            <a:xfrm>
              <a:off x="3668" y="2952"/>
              <a:ext cx="112" cy="113"/>
            </a:xfrm>
            <a:custGeom>
              <a:avLst/>
              <a:gdLst>
                <a:gd name="T0" fmla="*/ 0 w 112"/>
                <a:gd name="T1" fmla="*/ 105 h 114"/>
                <a:gd name="T2" fmla="*/ 7 w 112"/>
                <a:gd name="T3" fmla="*/ 105 h 114"/>
                <a:gd name="T4" fmla="*/ 15 w 112"/>
                <a:gd name="T5" fmla="*/ 107 h 114"/>
                <a:gd name="T6" fmla="*/ 23 w 112"/>
                <a:gd name="T7" fmla="*/ 109 h 114"/>
                <a:gd name="T8" fmla="*/ 30 w 112"/>
                <a:gd name="T9" fmla="*/ 110 h 114"/>
                <a:gd name="T10" fmla="*/ 48 w 112"/>
                <a:gd name="T11" fmla="*/ 113 h 114"/>
                <a:gd name="T12" fmla="*/ 67 w 112"/>
                <a:gd name="T13" fmla="*/ 111 h 114"/>
                <a:gd name="T14" fmla="*/ 84 w 112"/>
                <a:gd name="T15" fmla="*/ 107 h 114"/>
                <a:gd name="T16" fmla="*/ 103 w 112"/>
                <a:gd name="T17" fmla="*/ 102 h 114"/>
                <a:gd name="T18" fmla="*/ 103 w 112"/>
                <a:gd name="T19" fmla="*/ 100 h 114"/>
                <a:gd name="T20" fmla="*/ 108 w 112"/>
                <a:gd name="T21" fmla="*/ 99 h 114"/>
                <a:gd name="T22" fmla="*/ 110 w 112"/>
                <a:gd name="T23" fmla="*/ 97 h 114"/>
                <a:gd name="T24" fmla="*/ 98 w 112"/>
                <a:gd name="T25" fmla="*/ 92 h 114"/>
                <a:gd name="T26" fmla="*/ 98 w 112"/>
                <a:gd name="T27" fmla="*/ 80 h 114"/>
                <a:gd name="T28" fmla="*/ 98 w 112"/>
                <a:gd name="T29" fmla="*/ 69 h 114"/>
                <a:gd name="T30" fmla="*/ 96 w 112"/>
                <a:gd name="T31" fmla="*/ 58 h 114"/>
                <a:gd name="T32" fmla="*/ 96 w 112"/>
                <a:gd name="T33" fmla="*/ 46 h 114"/>
                <a:gd name="T34" fmla="*/ 94 w 112"/>
                <a:gd name="T35" fmla="*/ 34 h 114"/>
                <a:gd name="T36" fmla="*/ 94 w 112"/>
                <a:gd name="T37" fmla="*/ 23 h 114"/>
                <a:gd name="T38" fmla="*/ 94 w 112"/>
                <a:gd name="T39" fmla="*/ 12 h 114"/>
                <a:gd name="T40" fmla="*/ 96 w 112"/>
                <a:gd name="T41" fmla="*/ 0 h 114"/>
                <a:gd name="T42" fmla="*/ 89 w 112"/>
                <a:gd name="T43" fmla="*/ 0 h 114"/>
                <a:gd name="T44" fmla="*/ 86 w 112"/>
                <a:gd name="T45" fmla="*/ 2 h 114"/>
                <a:gd name="T46" fmla="*/ 83 w 112"/>
                <a:gd name="T47" fmla="*/ 18 h 114"/>
                <a:gd name="T48" fmla="*/ 78 w 112"/>
                <a:gd name="T49" fmla="*/ 34 h 114"/>
                <a:gd name="T50" fmla="*/ 71 w 112"/>
                <a:gd name="T51" fmla="*/ 48 h 114"/>
                <a:gd name="T52" fmla="*/ 62 w 112"/>
                <a:gd name="T53" fmla="*/ 60 h 114"/>
                <a:gd name="T54" fmla="*/ 50 w 112"/>
                <a:gd name="T55" fmla="*/ 71 h 114"/>
                <a:gd name="T56" fmla="*/ 37 w 112"/>
                <a:gd name="T57" fmla="*/ 80 h 114"/>
                <a:gd name="T58" fmla="*/ 21 w 112"/>
                <a:gd name="T59" fmla="*/ 86 h 114"/>
                <a:gd name="T60" fmla="*/ 4 w 112"/>
                <a:gd name="T61" fmla="*/ 89 h 114"/>
                <a:gd name="T62" fmla="*/ 1 w 112"/>
                <a:gd name="T63" fmla="*/ 92 h 114"/>
                <a:gd name="T64" fmla="*/ 1 w 112"/>
                <a:gd name="T65" fmla="*/ 96 h 114"/>
                <a:gd name="T66" fmla="*/ 2 w 112"/>
                <a:gd name="T67" fmla="*/ 102 h 114"/>
                <a:gd name="T68" fmla="*/ 1 w 112"/>
                <a:gd name="T69" fmla="*/ 106 h 114"/>
                <a:gd name="T70" fmla="*/ 0 w 112"/>
                <a:gd name="T71" fmla="*/ 105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2" h="114">
                  <a:moveTo>
                    <a:pt x="0" y="105"/>
                  </a:moveTo>
                  <a:lnTo>
                    <a:pt x="0" y="105"/>
                  </a:ln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36" name="Freeform 9">
              <a:extLst>
                <a:ext uri="{FF2B5EF4-FFF2-40B4-BE49-F238E27FC236}">
                  <a16:creationId xmlns:a16="http://schemas.microsoft.com/office/drawing/2014/main" id="{28734020-3D10-C237-C590-93587E5625C0}"/>
                </a:ext>
              </a:extLst>
            </p:cNvPr>
            <p:cNvSpPr>
              <a:spLocks/>
            </p:cNvSpPr>
            <p:nvPr/>
          </p:nvSpPr>
          <p:spPr bwMode="auto">
            <a:xfrm>
              <a:off x="3663" y="3109"/>
              <a:ext cx="17" cy="17"/>
            </a:xfrm>
            <a:custGeom>
              <a:avLst/>
              <a:gdLst>
                <a:gd name="T0" fmla="*/ 0 w 17"/>
                <a:gd name="T1" fmla="*/ 6 h 17"/>
                <a:gd name="T2" fmla="*/ 0 w 17"/>
                <a:gd name="T3" fmla="*/ 6 h 17"/>
                <a:gd name="T4" fmla="*/ 1 w 17"/>
                <a:gd name="T5" fmla="*/ 3 h 17"/>
                <a:gd name="T6" fmla="*/ 3 w 17"/>
                <a:gd name="T7" fmla="*/ 0 h 17"/>
                <a:gd name="T8" fmla="*/ 4 w 17"/>
                <a:gd name="T9" fmla="*/ 0 h 17"/>
                <a:gd name="T10" fmla="*/ 5 w 17"/>
                <a:gd name="T11" fmla="*/ 0 h 17"/>
                <a:gd name="T12" fmla="*/ 8 w 17"/>
                <a:gd name="T13" fmla="*/ 6 h 17"/>
                <a:gd name="T14" fmla="*/ 10 w 17"/>
                <a:gd name="T15" fmla="*/ 12 h 17"/>
                <a:gd name="T16" fmla="*/ 12 w 17"/>
                <a:gd name="T17" fmla="*/ 16 h 17"/>
                <a:gd name="T18" fmla="*/ 16 w 17"/>
                <a:gd name="T19" fmla="*/ 1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6"/>
                  </a:moveTo>
                  <a:lnTo>
                    <a:pt x="0" y="6"/>
                  </a:lnTo>
                  <a:lnTo>
                    <a:pt x="1" y="3"/>
                  </a:lnTo>
                  <a:lnTo>
                    <a:pt x="3" y="0"/>
                  </a:lnTo>
                  <a:lnTo>
                    <a:pt x="4" y="0"/>
                  </a:lnTo>
                  <a:lnTo>
                    <a:pt x="5" y="0"/>
                  </a:lnTo>
                  <a:lnTo>
                    <a:pt x="8" y="6"/>
                  </a:lnTo>
                  <a:lnTo>
                    <a:pt x="10" y="12"/>
                  </a:lnTo>
                  <a:lnTo>
                    <a:pt x="12" y="16"/>
                  </a:lnTo>
                  <a:lnTo>
                    <a:pt x="16"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37" name="Freeform 10">
              <a:extLst>
                <a:ext uri="{FF2B5EF4-FFF2-40B4-BE49-F238E27FC236}">
                  <a16:creationId xmlns:a16="http://schemas.microsoft.com/office/drawing/2014/main" id="{BAA13026-7B61-1F1F-92B6-A114CB9F7E79}"/>
                </a:ext>
              </a:extLst>
            </p:cNvPr>
            <p:cNvSpPr>
              <a:spLocks/>
            </p:cNvSpPr>
            <p:nvPr/>
          </p:nvSpPr>
          <p:spPr bwMode="auto">
            <a:xfrm>
              <a:off x="3699" y="3117"/>
              <a:ext cx="30" cy="17"/>
            </a:xfrm>
            <a:custGeom>
              <a:avLst/>
              <a:gdLst>
                <a:gd name="T0" fmla="*/ 0 w 30"/>
                <a:gd name="T1" fmla="*/ 0 h 17"/>
                <a:gd name="T2" fmla="*/ 0 w 30"/>
                <a:gd name="T3" fmla="*/ 0 h 17"/>
                <a:gd name="T4" fmla="*/ 4 w 30"/>
                <a:gd name="T5" fmla="*/ 10 h 17"/>
                <a:gd name="T6" fmla="*/ 8 w 30"/>
                <a:gd name="T7" fmla="*/ 10 h 17"/>
                <a:gd name="T8" fmla="*/ 11 w 30"/>
                <a:gd name="T9" fmla="*/ 10 h 17"/>
                <a:gd name="T10" fmla="*/ 15 w 30"/>
                <a:gd name="T11" fmla="*/ 10 h 17"/>
                <a:gd name="T12" fmla="*/ 19 w 30"/>
                <a:gd name="T13" fmla="*/ 10 h 17"/>
                <a:gd name="T14" fmla="*/ 22 w 30"/>
                <a:gd name="T15" fmla="*/ 10 h 17"/>
                <a:gd name="T16" fmla="*/ 26 w 30"/>
                <a:gd name="T17" fmla="*/ 10 h 17"/>
                <a:gd name="T18" fmla="*/ 29 w 30"/>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7">
                  <a:moveTo>
                    <a:pt x="0" y="0"/>
                  </a:moveTo>
                  <a:lnTo>
                    <a:pt x="0" y="0"/>
                  </a:lnTo>
                  <a:lnTo>
                    <a:pt x="4" y="10"/>
                  </a:lnTo>
                  <a:lnTo>
                    <a:pt x="8" y="10"/>
                  </a:lnTo>
                  <a:lnTo>
                    <a:pt x="11" y="10"/>
                  </a:lnTo>
                  <a:lnTo>
                    <a:pt x="15" y="10"/>
                  </a:lnTo>
                  <a:lnTo>
                    <a:pt x="19" y="10"/>
                  </a:lnTo>
                  <a:lnTo>
                    <a:pt x="22" y="10"/>
                  </a:lnTo>
                  <a:lnTo>
                    <a:pt x="26" y="10"/>
                  </a:lnTo>
                  <a:lnTo>
                    <a:pt x="2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38" name="Freeform 11">
              <a:extLst>
                <a:ext uri="{FF2B5EF4-FFF2-40B4-BE49-F238E27FC236}">
                  <a16:creationId xmlns:a16="http://schemas.microsoft.com/office/drawing/2014/main" id="{C0A36114-8E6F-F98E-8B7E-7D0123C7FCDE}"/>
                </a:ext>
              </a:extLst>
            </p:cNvPr>
            <p:cNvSpPr>
              <a:spLocks/>
            </p:cNvSpPr>
            <p:nvPr/>
          </p:nvSpPr>
          <p:spPr bwMode="auto">
            <a:xfrm>
              <a:off x="3699" y="3054"/>
              <a:ext cx="97" cy="17"/>
            </a:xfrm>
            <a:custGeom>
              <a:avLst/>
              <a:gdLst>
                <a:gd name="T0" fmla="*/ 0 w 97"/>
                <a:gd name="T1" fmla="*/ 14 h 17"/>
                <a:gd name="T2" fmla="*/ 0 w 97"/>
                <a:gd name="T3" fmla="*/ 14 h 17"/>
                <a:gd name="T4" fmla="*/ 9 w 97"/>
                <a:gd name="T5" fmla="*/ 14 h 17"/>
                <a:gd name="T6" fmla="*/ 17 w 97"/>
                <a:gd name="T7" fmla="*/ 14 h 17"/>
                <a:gd name="T8" fmla="*/ 26 w 97"/>
                <a:gd name="T9" fmla="*/ 14 h 17"/>
                <a:gd name="T10" fmla="*/ 34 w 97"/>
                <a:gd name="T11" fmla="*/ 13 h 17"/>
                <a:gd name="T12" fmla="*/ 42 w 97"/>
                <a:gd name="T13" fmla="*/ 12 h 17"/>
                <a:gd name="T14" fmla="*/ 50 w 97"/>
                <a:gd name="T15" fmla="*/ 9 h 17"/>
                <a:gd name="T16" fmla="*/ 58 w 97"/>
                <a:gd name="T17" fmla="*/ 6 h 17"/>
                <a:gd name="T18" fmla="*/ 66 w 97"/>
                <a:gd name="T19" fmla="*/ 2 h 17"/>
                <a:gd name="T20" fmla="*/ 70 w 97"/>
                <a:gd name="T21" fmla="*/ 0 h 17"/>
                <a:gd name="T22" fmla="*/ 74 w 97"/>
                <a:gd name="T23" fmla="*/ 0 h 17"/>
                <a:gd name="T24" fmla="*/ 79 w 97"/>
                <a:gd name="T25" fmla="*/ 0 h 17"/>
                <a:gd name="T26" fmla="*/ 83 w 97"/>
                <a:gd name="T27" fmla="*/ 2 h 17"/>
                <a:gd name="T28" fmla="*/ 87 w 97"/>
                <a:gd name="T29" fmla="*/ 3 h 17"/>
                <a:gd name="T30" fmla="*/ 90 w 97"/>
                <a:gd name="T31" fmla="*/ 7 h 17"/>
                <a:gd name="T32" fmla="*/ 94 w 97"/>
                <a:gd name="T33" fmla="*/ 11 h 17"/>
                <a:gd name="T34" fmla="*/ 96 w 97"/>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7" h="17">
                  <a:moveTo>
                    <a:pt x="0" y="14"/>
                  </a:moveTo>
                  <a:lnTo>
                    <a:pt x="0" y="14"/>
                  </a:lnTo>
                  <a:lnTo>
                    <a:pt x="9" y="14"/>
                  </a:lnTo>
                  <a:lnTo>
                    <a:pt x="17" y="14"/>
                  </a:lnTo>
                  <a:lnTo>
                    <a:pt x="26" y="14"/>
                  </a:lnTo>
                  <a:lnTo>
                    <a:pt x="34" y="13"/>
                  </a:lnTo>
                  <a:lnTo>
                    <a:pt x="42" y="12"/>
                  </a:lnTo>
                  <a:lnTo>
                    <a:pt x="50" y="9"/>
                  </a:lnTo>
                  <a:lnTo>
                    <a:pt x="58" y="6"/>
                  </a:lnTo>
                  <a:lnTo>
                    <a:pt x="66" y="2"/>
                  </a:lnTo>
                  <a:lnTo>
                    <a:pt x="70" y="0"/>
                  </a:lnTo>
                  <a:lnTo>
                    <a:pt x="74" y="0"/>
                  </a:lnTo>
                  <a:lnTo>
                    <a:pt x="79" y="0"/>
                  </a:lnTo>
                  <a:lnTo>
                    <a:pt x="83" y="2"/>
                  </a:lnTo>
                  <a:lnTo>
                    <a:pt x="87" y="3"/>
                  </a:lnTo>
                  <a:lnTo>
                    <a:pt x="90" y="7"/>
                  </a:lnTo>
                  <a:lnTo>
                    <a:pt x="94" y="11"/>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39" name="Freeform 12">
              <a:extLst>
                <a:ext uri="{FF2B5EF4-FFF2-40B4-BE49-F238E27FC236}">
                  <a16:creationId xmlns:a16="http://schemas.microsoft.com/office/drawing/2014/main" id="{2F553A6E-644A-D631-78EA-C6264CFF5ECD}"/>
                </a:ext>
              </a:extLst>
            </p:cNvPr>
            <p:cNvSpPr>
              <a:spLocks/>
            </p:cNvSpPr>
            <p:nvPr/>
          </p:nvSpPr>
          <p:spPr bwMode="auto">
            <a:xfrm>
              <a:off x="3637" y="3019"/>
              <a:ext cx="26" cy="33"/>
            </a:xfrm>
            <a:custGeom>
              <a:avLst/>
              <a:gdLst>
                <a:gd name="T0" fmla="*/ 18 w 26"/>
                <a:gd name="T1" fmla="*/ 30 h 31"/>
                <a:gd name="T2" fmla="*/ 18 w 26"/>
                <a:gd name="T3" fmla="*/ 30 h 31"/>
                <a:gd name="T4" fmla="*/ 18 w 26"/>
                <a:gd name="T5" fmla="*/ 26 h 31"/>
                <a:gd name="T6" fmla="*/ 18 w 26"/>
                <a:gd name="T7" fmla="*/ 22 h 31"/>
                <a:gd name="T8" fmla="*/ 17 w 26"/>
                <a:gd name="T9" fmla="*/ 19 h 31"/>
                <a:gd name="T10" fmla="*/ 16 w 26"/>
                <a:gd name="T11" fmla="*/ 15 h 31"/>
                <a:gd name="T12" fmla="*/ 14 w 26"/>
                <a:gd name="T13" fmla="*/ 12 h 31"/>
                <a:gd name="T14" fmla="*/ 12 w 26"/>
                <a:gd name="T15" fmla="*/ 8 h 31"/>
                <a:gd name="T16" fmla="*/ 12 w 26"/>
                <a:gd name="T17" fmla="*/ 4 h 31"/>
                <a:gd name="T18" fmla="*/ 11 w 26"/>
                <a:gd name="T19" fmla="*/ 0 h 31"/>
                <a:gd name="T20" fmla="*/ 12 w 26"/>
                <a:gd name="T21" fmla="*/ 2 h 31"/>
                <a:gd name="T22" fmla="*/ 14 w 26"/>
                <a:gd name="T23" fmla="*/ 6 h 31"/>
                <a:gd name="T24" fmla="*/ 14 w 26"/>
                <a:gd name="T25" fmla="*/ 9 h 31"/>
                <a:gd name="T26" fmla="*/ 14 w 26"/>
                <a:gd name="T27" fmla="*/ 12 h 31"/>
                <a:gd name="T28" fmla="*/ 16 w 26"/>
                <a:gd name="T29" fmla="*/ 15 h 31"/>
                <a:gd name="T30" fmla="*/ 17 w 26"/>
                <a:gd name="T31" fmla="*/ 18 h 31"/>
                <a:gd name="T32" fmla="*/ 21 w 26"/>
                <a:gd name="T33" fmla="*/ 20 h 31"/>
                <a:gd name="T34" fmla="*/ 25 w 26"/>
                <a:gd name="T35" fmla="*/ 21 h 31"/>
                <a:gd name="T36" fmla="*/ 21 w 26"/>
                <a:gd name="T37" fmla="*/ 22 h 31"/>
                <a:gd name="T38" fmla="*/ 18 w 26"/>
                <a:gd name="T39" fmla="*/ 22 h 31"/>
                <a:gd name="T40" fmla="*/ 14 w 26"/>
                <a:gd name="T41" fmla="*/ 20 h 31"/>
                <a:gd name="T42" fmla="*/ 11 w 26"/>
                <a:gd name="T43" fmla="*/ 20 h 31"/>
                <a:gd name="T44" fmla="*/ 8 w 26"/>
                <a:gd name="T45" fmla="*/ 18 h 31"/>
                <a:gd name="T46" fmla="*/ 5 w 26"/>
                <a:gd name="T47" fmla="*/ 16 h 31"/>
                <a:gd name="T48" fmla="*/ 3 w 26"/>
                <a:gd name="T49" fmla="*/ 14 h 31"/>
                <a:gd name="T50" fmla="*/ 0 w 26"/>
                <a:gd name="T51" fmla="*/ 11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6" h="31">
                  <a:moveTo>
                    <a:pt x="18" y="30"/>
                  </a:moveTo>
                  <a:lnTo>
                    <a:pt x="18" y="30"/>
                  </a:lnTo>
                  <a:lnTo>
                    <a:pt x="18" y="26"/>
                  </a:lnTo>
                  <a:lnTo>
                    <a:pt x="18" y="22"/>
                  </a:lnTo>
                  <a:lnTo>
                    <a:pt x="17" y="19"/>
                  </a:lnTo>
                  <a:lnTo>
                    <a:pt x="16" y="15"/>
                  </a:lnTo>
                  <a:lnTo>
                    <a:pt x="14" y="12"/>
                  </a:lnTo>
                  <a:lnTo>
                    <a:pt x="12" y="8"/>
                  </a:lnTo>
                  <a:lnTo>
                    <a:pt x="12" y="4"/>
                  </a:lnTo>
                  <a:lnTo>
                    <a:pt x="11" y="0"/>
                  </a:lnTo>
                  <a:lnTo>
                    <a:pt x="12" y="2"/>
                  </a:lnTo>
                  <a:lnTo>
                    <a:pt x="14" y="6"/>
                  </a:lnTo>
                  <a:lnTo>
                    <a:pt x="14" y="9"/>
                  </a:lnTo>
                  <a:lnTo>
                    <a:pt x="14" y="12"/>
                  </a:lnTo>
                  <a:lnTo>
                    <a:pt x="16" y="15"/>
                  </a:lnTo>
                  <a:lnTo>
                    <a:pt x="17" y="18"/>
                  </a:lnTo>
                  <a:lnTo>
                    <a:pt x="21" y="20"/>
                  </a:lnTo>
                  <a:lnTo>
                    <a:pt x="25" y="21"/>
                  </a:lnTo>
                  <a:lnTo>
                    <a:pt x="21" y="22"/>
                  </a:lnTo>
                  <a:lnTo>
                    <a:pt x="18" y="22"/>
                  </a:lnTo>
                  <a:lnTo>
                    <a:pt x="14" y="20"/>
                  </a:lnTo>
                  <a:lnTo>
                    <a:pt x="11" y="20"/>
                  </a:lnTo>
                  <a:lnTo>
                    <a:pt x="8" y="18"/>
                  </a:lnTo>
                  <a:lnTo>
                    <a:pt x="5" y="16"/>
                  </a:lnTo>
                  <a:lnTo>
                    <a:pt x="3" y="14"/>
                  </a:lnTo>
                  <a:lnTo>
                    <a:pt x="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0" name="Freeform 13">
              <a:extLst>
                <a:ext uri="{FF2B5EF4-FFF2-40B4-BE49-F238E27FC236}">
                  <a16:creationId xmlns:a16="http://schemas.microsoft.com/office/drawing/2014/main" id="{E6854E45-F6C3-2F9A-990A-A93FD63DFFE5}"/>
                </a:ext>
              </a:extLst>
            </p:cNvPr>
            <p:cNvSpPr>
              <a:spLocks/>
            </p:cNvSpPr>
            <p:nvPr/>
          </p:nvSpPr>
          <p:spPr bwMode="auto">
            <a:xfrm>
              <a:off x="3637" y="3086"/>
              <a:ext cx="17" cy="17"/>
            </a:xfrm>
            <a:custGeom>
              <a:avLst/>
              <a:gdLst>
                <a:gd name="T0" fmla="*/ 0 w 17"/>
                <a:gd name="T1" fmla="*/ 0 h 17"/>
                <a:gd name="T2" fmla="*/ 0 w 17"/>
                <a:gd name="T3" fmla="*/ 0 h 17"/>
                <a:gd name="T4" fmla="*/ 2 w 17"/>
                <a:gd name="T5" fmla="*/ 3 h 17"/>
                <a:gd name="T6" fmla="*/ 3 w 17"/>
                <a:gd name="T7" fmla="*/ 5 h 17"/>
                <a:gd name="T8" fmla="*/ 4 w 17"/>
                <a:gd name="T9" fmla="*/ 8 h 17"/>
                <a:gd name="T10" fmla="*/ 6 w 17"/>
                <a:gd name="T11" fmla="*/ 10 h 17"/>
                <a:gd name="T12" fmla="*/ 7 w 17"/>
                <a:gd name="T13" fmla="*/ 13 h 17"/>
                <a:gd name="T14" fmla="*/ 10 w 17"/>
                <a:gd name="T15" fmla="*/ 14 h 17"/>
                <a:gd name="T16" fmla="*/ 12 w 17"/>
                <a:gd name="T17" fmla="*/ 15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3"/>
                  </a:lnTo>
                  <a:lnTo>
                    <a:pt x="3" y="5"/>
                  </a:lnTo>
                  <a:lnTo>
                    <a:pt x="4" y="8"/>
                  </a:lnTo>
                  <a:lnTo>
                    <a:pt x="6" y="10"/>
                  </a:lnTo>
                  <a:lnTo>
                    <a:pt x="7" y="13"/>
                  </a:lnTo>
                  <a:lnTo>
                    <a:pt x="10" y="14"/>
                  </a:lnTo>
                  <a:lnTo>
                    <a:pt x="12" y="15"/>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1" name="Freeform 14">
              <a:extLst>
                <a:ext uri="{FF2B5EF4-FFF2-40B4-BE49-F238E27FC236}">
                  <a16:creationId xmlns:a16="http://schemas.microsoft.com/office/drawing/2014/main" id="{14FB4B93-422E-F333-92F5-A61ED14A96E1}"/>
                </a:ext>
              </a:extLst>
            </p:cNvPr>
            <p:cNvSpPr>
              <a:spLocks/>
            </p:cNvSpPr>
            <p:nvPr/>
          </p:nvSpPr>
          <p:spPr bwMode="auto">
            <a:xfrm>
              <a:off x="3693" y="3119"/>
              <a:ext cx="62" cy="154"/>
            </a:xfrm>
            <a:custGeom>
              <a:avLst/>
              <a:gdLst>
                <a:gd name="T0" fmla="*/ 1 w 62"/>
                <a:gd name="T1" fmla="*/ 152 h 153"/>
                <a:gd name="T2" fmla="*/ 1 w 62"/>
                <a:gd name="T3" fmla="*/ 152 h 153"/>
                <a:gd name="T4" fmla="*/ 5 w 62"/>
                <a:gd name="T5" fmla="*/ 150 h 153"/>
                <a:gd name="T6" fmla="*/ 10 w 62"/>
                <a:gd name="T7" fmla="*/ 146 h 153"/>
                <a:gd name="T8" fmla="*/ 14 w 62"/>
                <a:gd name="T9" fmla="*/ 140 h 153"/>
                <a:gd name="T10" fmla="*/ 18 w 62"/>
                <a:gd name="T11" fmla="*/ 133 h 153"/>
                <a:gd name="T12" fmla="*/ 22 w 62"/>
                <a:gd name="T13" fmla="*/ 124 h 153"/>
                <a:gd name="T14" fmla="*/ 25 w 62"/>
                <a:gd name="T15" fmla="*/ 115 h 153"/>
                <a:gd name="T16" fmla="*/ 29 w 62"/>
                <a:gd name="T17" fmla="*/ 104 h 153"/>
                <a:gd name="T18" fmla="*/ 32 w 62"/>
                <a:gd name="T19" fmla="*/ 93 h 153"/>
                <a:gd name="T20" fmla="*/ 36 w 62"/>
                <a:gd name="T21" fmla="*/ 81 h 153"/>
                <a:gd name="T22" fmla="*/ 39 w 62"/>
                <a:gd name="T23" fmla="*/ 68 h 153"/>
                <a:gd name="T24" fmla="*/ 43 w 62"/>
                <a:gd name="T25" fmla="*/ 56 h 153"/>
                <a:gd name="T26" fmla="*/ 46 w 62"/>
                <a:gd name="T27" fmla="*/ 44 h 153"/>
                <a:gd name="T28" fmla="*/ 50 w 62"/>
                <a:gd name="T29" fmla="*/ 32 h 153"/>
                <a:gd name="T30" fmla="*/ 54 w 62"/>
                <a:gd name="T31" fmla="*/ 21 h 153"/>
                <a:gd name="T32" fmla="*/ 57 w 62"/>
                <a:gd name="T33" fmla="*/ 11 h 153"/>
                <a:gd name="T34" fmla="*/ 61 w 62"/>
                <a:gd name="T35" fmla="*/ 2 h 153"/>
                <a:gd name="T36" fmla="*/ 57 w 62"/>
                <a:gd name="T37" fmla="*/ 0 h 153"/>
                <a:gd name="T38" fmla="*/ 53 w 62"/>
                <a:gd name="T39" fmla="*/ 10 h 153"/>
                <a:gd name="T40" fmla="*/ 50 w 62"/>
                <a:gd name="T41" fmla="*/ 20 h 153"/>
                <a:gd name="T42" fmla="*/ 46 w 62"/>
                <a:gd name="T43" fmla="*/ 31 h 153"/>
                <a:gd name="T44" fmla="*/ 42 w 62"/>
                <a:gd name="T45" fmla="*/ 43 h 153"/>
                <a:gd name="T46" fmla="*/ 39 w 62"/>
                <a:gd name="T47" fmla="*/ 55 h 153"/>
                <a:gd name="T48" fmla="*/ 35 w 62"/>
                <a:gd name="T49" fmla="*/ 67 h 153"/>
                <a:gd name="T50" fmla="*/ 32 w 62"/>
                <a:gd name="T51" fmla="*/ 80 h 153"/>
                <a:gd name="T52" fmla="*/ 29 w 62"/>
                <a:gd name="T53" fmla="*/ 91 h 153"/>
                <a:gd name="T54" fmla="*/ 25 w 62"/>
                <a:gd name="T55" fmla="*/ 103 h 153"/>
                <a:gd name="T56" fmla="*/ 22 w 62"/>
                <a:gd name="T57" fmla="*/ 113 h 153"/>
                <a:gd name="T58" fmla="*/ 18 w 62"/>
                <a:gd name="T59" fmla="*/ 122 h 153"/>
                <a:gd name="T60" fmla="*/ 14 w 62"/>
                <a:gd name="T61" fmla="*/ 131 h 153"/>
                <a:gd name="T62" fmla="*/ 10 w 62"/>
                <a:gd name="T63" fmla="*/ 138 h 153"/>
                <a:gd name="T64" fmla="*/ 7 w 62"/>
                <a:gd name="T65" fmla="*/ 144 h 153"/>
                <a:gd name="T66" fmla="*/ 3 w 62"/>
                <a:gd name="T67" fmla="*/ 147 h 153"/>
                <a:gd name="T68" fmla="*/ 0 w 62"/>
                <a:gd name="T69" fmla="*/ 148 h 153"/>
                <a:gd name="T70" fmla="*/ 1 w 62"/>
                <a:gd name="T71" fmla="*/ 152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3">
                  <a:moveTo>
                    <a:pt x="1" y="152"/>
                  </a:moveTo>
                  <a:lnTo>
                    <a:pt x="1" y="152"/>
                  </a:lnTo>
                  <a:lnTo>
                    <a:pt x="5" y="150"/>
                  </a:lnTo>
                  <a:lnTo>
                    <a:pt x="10" y="146"/>
                  </a:lnTo>
                  <a:lnTo>
                    <a:pt x="14" y="140"/>
                  </a:lnTo>
                  <a:lnTo>
                    <a:pt x="18" y="133"/>
                  </a:lnTo>
                  <a:lnTo>
                    <a:pt x="22" y="124"/>
                  </a:lnTo>
                  <a:lnTo>
                    <a:pt x="25" y="115"/>
                  </a:lnTo>
                  <a:lnTo>
                    <a:pt x="29" y="104"/>
                  </a:lnTo>
                  <a:lnTo>
                    <a:pt x="32" y="93"/>
                  </a:lnTo>
                  <a:lnTo>
                    <a:pt x="36" y="81"/>
                  </a:lnTo>
                  <a:lnTo>
                    <a:pt x="39" y="68"/>
                  </a:lnTo>
                  <a:lnTo>
                    <a:pt x="43" y="56"/>
                  </a:lnTo>
                  <a:lnTo>
                    <a:pt x="46" y="44"/>
                  </a:lnTo>
                  <a:lnTo>
                    <a:pt x="50" y="32"/>
                  </a:lnTo>
                  <a:lnTo>
                    <a:pt x="54" y="21"/>
                  </a:lnTo>
                  <a:lnTo>
                    <a:pt x="57" y="11"/>
                  </a:lnTo>
                  <a:lnTo>
                    <a:pt x="61" y="2"/>
                  </a:lnTo>
                  <a:lnTo>
                    <a:pt x="57" y="0"/>
                  </a:lnTo>
                  <a:lnTo>
                    <a:pt x="53" y="10"/>
                  </a:lnTo>
                  <a:lnTo>
                    <a:pt x="50" y="20"/>
                  </a:lnTo>
                  <a:lnTo>
                    <a:pt x="46" y="31"/>
                  </a:lnTo>
                  <a:lnTo>
                    <a:pt x="42" y="43"/>
                  </a:lnTo>
                  <a:lnTo>
                    <a:pt x="39" y="55"/>
                  </a:lnTo>
                  <a:lnTo>
                    <a:pt x="35" y="67"/>
                  </a:lnTo>
                  <a:lnTo>
                    <a:pt x="32" y="80"/>
                  </a:lnTo>
                  <a:lnTo>
                    <a:pt x="29" y="91"/>
                  </a:lnTo>
                  <a:lnTo>
                    <a:pt x="25" y="103"/>
                  </a:lnTo>
                  <a:lnTo>
                    <a:pt x="22" y="113"/>
                  </a:lnTo>
                  <a:lnTo>
                    <a:pt x="18" y="122"/>
                  </a:lnTo>
                  <a:lnTo>
                    <a:pt x="14" y="131"/>
                  </a:lnTo>
                  <a:lnTo>
                    <a:pt x="10" y="138"/>
                  </a:lnTo>
                  <a:lnTo>
                    <a:pt x="7" y="144"/>
                  </a:lnTo>
                  <a:lnTo>
                    <a:pt x="3" y="147"/>
                  </a:lnTo>
                  <a:lnTo>
                    <a:pt x="0" y="148"/>
                  </a:lnTo>
                  <a:lnTo>
                    <a:pt x="1" y="1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2" name="Freeform 15">
              <a:extLst>
                <a:ext uri="{FF2B5EF4-FFF2-40B4-BE49-F238E27FC236}">
                  <a16:creationId xmlns:a16="http://schemas.microsoft.com/office/drawing/2014/main" id="{7EF8ACE5-3052-F56A-8D7F-F2A4FCD50364}"/>
                </a:ext>
              </a:extLst>
            </p:cNvPr>
            <p:cNvSpPr>
              <a:spLocks/>
            </p:cNvSpPr>
            <p:nvPr/>
          </p:nvSpPr>
          <p:spPr bwMode="auto">
            <a:xfrm>
              <a:off x="3678" y="3190"/>
              <a:ext cx="18" cy="83"/>
            </a:xfrm>
            <a:custGeom>
              <a:avLst/>
              <a:gdLst>
                <a:gd name="T0" fmla="*/ 13 w 18"/>
                <a:gd name="T1" fmla="*/ 0 h 82"/>
                <a:gd name="T2" fmla="*/ 13 w 18"/>
                <a:gd name="T3" fmla="*/ 0 h 82"/>
                <a:gd name="T4" fmla="*/ 12 w 18"/>
                <a:gd name="T5" fmla="*/ 5 h 82"/>
                <a:gd name="T6" fmla="*/ 11 w 18"/>
                <a:gd name="T7" fmla="*/ 11 h 82"/>
                <a:gd name="T8" fmla="*/ 9 w 18"/>
                <a:gd name="T9" fmla="*/ 17 h 82"/>
                <a:gd name="T10" fmla="*/ 7 w 18"/>
                <a:gd name="T11" fmla="*/ 24 h 82"/>
                <a:gd name="T12" fmla="*/ 5 w 18"/>
                <a:gd name="T13" fmla="*/ 31 h 82"/>
                <a:gd name="T14" fmla="*/ 4 w 18"/>
                <a:gd name="T15" fmla="*/ 37 h 82"/>
                <a:gd name="T16" fmla="*/ 3 w 18"/>
                <a:gd name="T17" fmla="*/ 44 h 82"/>
                <a:gd name="T18" fmla="*/ 1 w 18"/>
                <a:gd name="T19" fmla="*/ 51 h 82"/>
                <a:gd name="T20" fmla="*/ 0 w 18"/>
                <a:gd name="T21" fmla="*/ 57 h 82"/>
                <a:gd name="T22" fmla="*/ 0 w 18"/>
                <a:gd name="T23" fmla="*/ 63 h 82"/>
                <a:gd name="T24" fmla="*/ 0 w 18"/>
                <a:gd name="T25" fmla="*/ 68 h 82"/>
                <a:gd name="T26" fmla="*/ 1 w 18"/>
                <a:gd name="T27" fmla="*/ 73 h 82"/>
                <a:gd name="T28" fmla="*/ 3 w 18"/>
                <a:gd name="T29" fmla="*/ 77 h 82"/>
                <a:gd name="T30" fmla="*/ 7 w 18"/>
                <a:gd name="T31" fmla="*/ 80 h 82"/>
                <a:gd name="T32" fmla="*/ 11 w 18"/>
                <a:gd name="T33" fmla="*/ 81 h 82"/>
                <a:gd name="T34" fmla="*/ 16 w 18"/>
                <a:gd name="T35" fmla="*/ 81 h 82"/>
                <a:gd name="T36" fmla="*/ 15 w 18"/>
                <a:gd name="T37" fmla="*/ 77 h 82"/>
                <a:gd name="T38" fmla="*/ 11 w 18"/>
                <a:gd name="T39" fmla="*/ 77 h 82"/>
                <a:gd name="T40" fmla="*/ 8 w 18"/>
                <a:gd name="T41" fmla="*/ 77 h 82"/>
                <a:gd name="T42" fmla="*/ 7 w 18"/>
                <a:gd name="T43" fmla="*/ 75 h 82"/>
                <a:gd name="T44" fmla="*/ 5 w 18"/>
                <a:gd name="T45" fmla="*/ 72 h 82"/>
                <a:gd name="T46" fmla="*/ 4 w 18"/>
                <a:gd name="T47" fmla="*/ 68 h 82"/>
                <a:gd name="T48" fmla="*/ 4 w 18"/>
                <a:gd name="T49" fmla="*/ 63 h 82"/>
                <a:gd name="T50" fmla="*/ 4 w 18"/>
                <a:gd name="T51" fmla="*/ 57 h 82"/>
                <a:gd name="T52" fmla="*/ 5 w 18"/>
                <a:gd name="T53" fmla="*/ 51 h 82"/>
                <a:gd name="T54" fmla="*/ 7 w 18"/>
                <a:gd name="T55" fmla="*/ 45 h 82"/>
                <a:gd name="T56" fmla="*/ 8 w 18"/>
                <a:gd name="T57" fmla="*/ 38 h 82"/>
                <a:gd name="T58" fmla="*/ 9 w 18"/>
                <a:gd name="T59" fmla="*/ 32 h 82"/>
                <a:gd name="T60" fmla="*/ 11 w 18"/>
                <a:gd name="T61" fmla="*/ 25 h 82"/>
                <a:gd name="T62" fmla="*/ 13 w 18"/>
                <a:gd name="T63" fmla="*/ 18 h 82"/>
                <a:gd name="T64" fmla="*/ 15 w 18"/>
                <a:gd name="T65" fmla="*/ 12 h 82"/>
                <a:gd name="T66" fmla="*/ 16 w 18"/>
                <a:gd name="T67" fmla="*/ 6 h 82"/>
                <a:gd name="T68" fmla="*/ 17 w 18"/>
                <a:gd name="T69" fmla="*/ 1 h 82"/>
                <a:gd name="T70" fmla="*/ 13 w 18"/>
                <a:gd name="T71" fmla="*/ 0 h 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 h="82">
                  <a:moveTo>
                    <a:pt x="13" y="0"/>
                  </a:moveTo>
                  <a:lnTo>
                    <a:pt x="13" y="0"/>
                  </a:lnTo>
                  <a:lnTo>
                    <a:pt x="12" y="5"/>
                  </a:lnTo>
                  <a:lnTo>
                    <a:pt x="11" y="11"/>
                  </a:lnTo>
                  <a:lnTo>
                    <a:pt x="9" y="17"/>
                  </a:lnTo>
                  <a:lnTo>
                    <a:pt x="7" y="24"/>
                  </a:lnTo>
                  <a:lnTo>
                    <a:pt x="5" y="31"/>
                  </a:lnTo>
                  <a:lnTo>
                    <a:pt x="4" y="37"/>
                  </a:lnTo>
                  <a:lnTo>
                    <a:pt x="3" y="44"/>
                  </a:lnTo>
                  <a:lnTo>
                    <a:pt x="1" y="51"/>
                  </a:lnTo>
                  <a:lnTo>
                    <a:pt x="0" y="57"/>
                  </a:lnTo>
                  <a:lnTo>
                    <a:pt x="0" y="63"/>
                  </a:lnTo>
                  <a:lnTo>
                    <a:pt x="0" y="68"/>
                  </a:lnTo>
                  <a:lnTo>
                    <a:pt x="1" y="73"/>
                  </a:lnTo>
                  <a:lnTo>
                    <a:pt x="3" y="77"/>
                  </a:lnTo>
                  <a:lnTo>
                    <a:pt x="7" y="80"/>
                  </a:lnTo>
                  <a:lnTo>
                    <a:pt x="11" y="81"/>
                  </a:lnTo>
                  <a:lnTo>
                    <a:pt x="16" y="81"/>
                  </a:lnTo>
                  <a:lnTo>
                    <a:pt x="15" y="77"/>
                  </a:lnTo>
                  <a:lnTo>
                    <a:pt x="11" y="77"/>
                  </a:lnTo>
                  <a:lnTo>
                    <a:pt x="8" y="77"/>
                  </a:lnTo>
                  <a:lnTo>
                    <a:pt x="7" y="75"/>
                  </a:lnTo>
                  <a:lnTo>
                    <a:pt x="5" y="72"/>
                  </a:lnTo>
                  <a:lnTo>
                    <a:pt x="4" y="68"/>
                  </a:lnTo>
                  <a:lnTo>
                    <a:pt x="4" y="63"/>
                  </a:lnTo>
                  <a:lnTo>
                    <a:pt x="4" y="57"/>
                  </a:lnTo>
                  <a:lnTo>
                    <a:pt x="5" y="51"/>
                  </a:lnTo>
                  <a:lnTo>
                    <a:pt x="7" y="45"/>
                  </a:lnTo>
                  <a:lnTo>
                    <a:pt x="8" y="38"/>
                  </a:lnTo>
                  <a:lnTo>
                    <a:pt x="9" y="32"/>
                  </a:lnTo>
                  <a:lnTo>
                    <a:pt x="11" y="25"/>
                  </a:lnTo>
                  <a:lnTo>
                    <a:pt x="13" y="18"/>
                  </a:lnTo>
                  <a:lnTo>
                    <a:pt x="15" y="12"/>
                  </a:lnTo>
                  <a:lnTo>
                    <a:pt x="16" y="6"/>
                  </a:lnTo>
                  <a:lnTo>
                    <a:pt x="17" y="1"/>
                  </a:lnTo>
                  <a:lnTo>
                    <a:pt x="1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3" name="Freeform 16">
              <a:extLst>
                <a:ext uri="{FF2B5EF4-FFF2-40B4-BE49-F238E27FC236}">
                  <a16:creationId xmlns:a16="http://schemas.microsoft.com/office/drawing/2014/main" id="{77D070CB-945B-8344-94A8-33118D65B1EB}"/>
                </a:ext>
              </a:extLst>
            </p:cNvPr>
            <p:cNvSpPr>
              <a:spLocks/>
            </p:cNvSpPr>
            <p:nvPr/>
          </p:nvSpPr>
          <p:spPr bwMode="auto">
            <a:xfrm>
              <a:off x="3691" y="3115"/>
              <a:ext cx="27" cy="79"/>
            </a:xfrm>
            <a:custGeom>
              <a:avLst/>
              <a:gdLst>
                <a:gd name="T0" fmla="*/ 26 w 27"/>
                <a:gd name="T1" fmla="*/ 2 h 77"/>
                <a:gd name="T2" fmla="*/ 22 w 27"/>
                <a:gd name="T3" fmla="*/ 0 h 77"/>
                <a:gd name="T4" fmla="*/ 18 w 27"/>
                <a:gd name="T5" fmla="*/ 9 h 77"/>
                <a:gd name="T6" fmla="*/ 15 w 27"/>
                <a:gd name="T7" fmla="*/ 18 h 77"/>
                <a:gd name="T8" fmla="*/ 12 w 27"/>
                <a:gd name="T9" fmla="*/ 26 h 77"/>
                <a:gd name="T10" fmla="*/ 10 w 27"/>
                <a:gd name="T11" fmla="*/ 34 h 77"/>
                <a:gd name="T12" fmla="*/ 8 w 27"/>
                <a:gd name="T13" fmla="*/ 43 h 77"/>
                <a:gd name="T14" fmla="*/ 6 w 27"/>
                <a:gd name="T15" fmla="*/ 52 h 77"/>
                <a:gd name="T16" fmla="*/ 4 w 27"/>
                <a:gd name="T17" fmla="*/ 63 h 77"/>
                <a:gd name="T18" fmla="*/ 0 w 27"/>
                <a:gd name="T19" fmla="*/ 75 h 77"/>
                <a:gd name="T20" fmla="*/ 4 w 27"/>
                <a:gd name="T21" fmla="*/ 76 h 77"/>
                <a:gd name="T22" fmla="*/ 7 w 27"/>
                <a:gd name="T23" fmla="*/ 64 h 77"/>
                <a:gd name="T24" fmla="*/ 10 w 27"/>
                <a:gd name="T25" fmla="*/ 53 h 77"/>
                <a:gd name="T26" fmla="*/ 12 w 27"/>
                <a:gd name="T27" fmla="*/ 43 h 77"/>
                <a:gd name="T28" fmla="*/ 14 w 27"/>
                <a:gd name="T29" fmla="*/ 35 h 77"/>
                <a:gd name="T30" fmla="*/ 16 w 27"/>
                <a:gd name="T31" fmla="*/ 27 h 77"/>
                <a:gd name="T32" fmla="*/ 19 w 27"/>
                <a:gd name="T33" fmla="*/ 19 h 77"/>
                <a:gd name="T34" fmla="*/ 22 w 27"/>
                <a:gd name="T35" fmla="*/ 11 h 77"/>
                <a:gd name="T36" fmla="*/ 26 w 27"/>
                <a:gd name="T37" fmla="*/ 2 h 77"/>
                <a:gd name="T38" fmla="*/ 22 w 27"/>
                <a:gd name="T39" fmla="*/ 0 h 77"/>
                <a:gd name="T40" fmla="*/ 26 w 2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77">
                  <a:moveTo>
                    <a:pt x="26" y="2"/>
                  </a:moveTo>
                  <a:lnTo>
                    <a:pt x="22" y="0"/>
                  </a:lnTo>
                  <a:lnTo>
                    <a:pt x="18" y="9"/>
                  </a:lnTo>
                  <a:lnTo>
                    <a:pt x="15" y="18"/>
                  </a:lnTo>
                  <a:lnTo>
                    <a:pt x="12" y="26"/>
                  </a:lnTo>
                  <a:lnTo>
                    <a:pt x="10" y="34"/>
                  </a:lnTo>
                  <a:lnTo>
                    <a:pt x="8" y="43"/>
                  </a:lnTo>
                  <a:lnTo>
                    <a:pt x="6" y="52"/>
                  </a:lnTo>
                  <a:lnTo>
                    <a:pt x="4" y="63"/>
                  </a:lnTo>
                  <a:lnTo>
                    <a:pt x="0" y="75"/>
                  </a:lnTo>
                  <a:lnTo>
                    <a:pt x="4" y="76"/>
                  </a:lnTo>
                  <a:lnTo>
                    <a:pt x="7" y="64"/>
                  </a:lnTo>
                  <a:lnTo>
                    <a:pt x="10" y="53"/>
                  </a:lnTo>
                  <a:lnTo>
                    <a:pt x="12" y="43"/>
                  </a:lnTo>
                  <a:lnTo>
                    <a:pt x="14" y="35"/>
                  </a:lnTo>
                  <a:lnTo>
                    <a:pt x="16" y="27"/>
                  </a:lnTo>
                  <a:lnTo>
                    <a:pt x="19" y="19"/>
                  </a:lnTo>
                  <a:lnTo>
                    <a:pt x="22" y="11"/>
                  </a:lnTo>
                  <a:lnTo>
                    <a:pt x="26" y="2"/>
                  </a:lnTo>
                  <a:lnTo>
                    <a:pt x="22" y="0"/>
                  </a:lnTo>
                  <a:lnTo>
                    <a:pt x="2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4" name="Freeform 17">
              <a:extLst>
                <a:ext uri="{FF2B5EF4-FFF2-40B4-BE49-F238E27FC236}">
                  <a16:creationId xmlns:a16="http://schemas.microsoft.com/office/drawing/2014/main" id="{34027FAB-61FB-864B-6F2B-810B99EBBFAA}"/>
                </a:ext>
              </a:extLst>
            </p:cNvPr>
            <p:cNvSpPr>
              <a:spLocks/>
            </p:cNvSpPr>
            <p:nvPr/>
          </p:nvSpPr>
          <p:spPr bwMode="auto">
            <a:xfrm>
              <a:off x="3632" y="3115"/>
              <a:ext cx="86" cy="162"/>
            </a:xfrm>
            <a:custGeom>
              <a:avLst/>
              <a:gdLst>
                <a:gd name="T0" fmla="*/ 3 w 86"/>
                <a:gd name="T1" fmla="*/ 154 h 161"/>
                <a:gd name="T2" fmla="*/ 0 w 86"/>
                <a:gd name="T3" fmla="*/ 154 h 161"/>
                <a:gd name="T4" fmla="*/ 9 w 86"/>
                <a:gd name="T5" fmla="*/ 158 h 161"/>
                <a:gd name="T6" fmla="*/ 17 w 86"/>
                <a:gd name="T7" fmla="*/ 160 h 161"/>
                <a:gd name="T8" fmla="*/ 24 w 86"/>
                <a:gd name="T9" fmla="*/ 156 h 161"/>
                <a:gd name="T10" fmla="*/ 31 w 86"/>
                <a:gd name="T11" fmla="*/ 151 h 161"/>
                <a:gd name="T12" fmla="*/ 37 w 86"/>
                <a:gd name="T13" fmla="*/ 143 h 161"/>
                <a:gd name="T14" fmla="*/ 42 w 86"/>
                <a:gd name="T15" fmla="*/ 133 h 161"/>
                <a:gd name="T16" fmla="*/ 47 w 86"/>
                <a:gd name="T17" fmla="*/ 121 h 161"/>
                <a:gd name="T18" fmla="*/ 51 w 86"/>
                <a:gd name="T19" fmla="*/ 108 h 161"/>
                <a:gd name="T20" fmla="*/ 56 w 86"/>
                <a:gd name="T21" fmla="*/ 94 h 161"/>
                <a:gd name="T22" fmla="*/ 60 w 86"/>
                <a:gd name="T23" fmla="*/ 80 h 161"/>
                <a:gd name="T24" fmla="*/ 64 w 86"/>
                <a:gd name="T25" fmla="*/ 65 h 161"/>
                <a:gd name="T26" fmla="*/ 68 w 86"/>
                <a:gd name="T27" fmla="*/ 51 h 161"/>
                <a:gd name="T28" fmla="*/ 72 w 86"/>
                <a:gd name="T29" fmla="*/ 37 h 161"/>
                <a:gd name="T30" fmla="*/ 76 w 86"/>
                <a:gd name="T31" fmla="*/ 24 h 161"/>
                <a:gd name="T32" fmla="*/ 81 w 86"/>
                <a:gd name="T33" fmla="*/ 12 h 161"/>
                <a:gd name="T34" fmla="*/ 85 w 86"/>
                <a:gd name="T35" fmla="*/ 2 h 161"/>
                <a:gd name="T36" fmla="*/ 81 w 86"/>
                <a:gd name="T37" fmla="*/ 0 h 161"/>
                <a:gd name="T38" fmla="*/ 77 w 86"/>
                <a:gd name="T39" fmla="*/ 11 h 161"/>
                <a:gd name="T40" fmla="*/ 73 w 86"/>
                <a:gd name="T41" fmla="*/ 23 h 161"/>
                <a:gd name="T42" fmla="*/ 68 w 86"/>
                <a:gd name="T43" fmla="*/ 36 h 161"/>
                <a:gd name="T44" fmla="*/ 64 w 86"/>
                <a:gd name="T45" fmla="*/ 50 h 161"/>
                <a:gd name="T46" fmla="*/ 60 w 86"/>
                <a:gd name="T47" fmla="*/ 65 h 161"/>
                <a:gd name="T48" fmla="*/ 56 w 86"/>
                <a:gd name="T49" fmla="*/ 79 h 161"/>
                <a:gd name="T50" fmla="*/ 52 w 86"/>
                <a:gd name="T51" fmla="*/ 93 h 161"/>
                <a:gd name="T52" fmla="*/ 48 w 86"/>
                <a:gd name="T53" fmla="*/ 107 h 161"/>
                <a:gd name="T54" fmla="*/ 43 w 86"/>
                <a:gd name="T55" fmla="*/ 120 h 161"/>
                <a:gd name="T56" fmla="*/ 39 w 86"/>
                <a:gd name="T57" fmla="*/ 131 h 161"/>
                <a:gd name="T58" fmla="*/ 34 w 86"/>
                <a:gd name="T59" fmla="*/ 141 h 161"/>
                <a:gd name="T60" fmla="*/ 28 w 86"/>
                <a:gd name="T61" fmla="*/ 148 h 161"/>
                <a:gd name="T62" fmla="*/ 22 w 86"/>
                <a:gd name="T63" fmla="*/ 153 h 161"/>
                <a:gd name="T64" fmla="*/ 16 w 86"/>
                <a:gd name="T65" fmla="*/ 156 h 161"/>
                <a:gd name="T66" fmla="*/ 10 w 86"/>
                <a:gd name="T67" fmla="*/ 155 h 161"/>
                <a:gd name="T68" fmla="*/ 2 w 86"/>
                <a:gd name="T69" fmla="*/ 151 h 161"/>
                <a:gd name="T70" fmla="*/ 0 w 86"/>
                <a:gd name="T71" fmla="*/ 151 h 161"/>
                <a:gd name="T72" fmla="*/ 2 w 86"/>
                <a:gd name="T73" fmla="*/ 151 h 161"/>
                <a:gd name="T74" fmla="*/ 1 w 86"/>
                <a:gd name="T75" fmla="*/ 150 h 161"/>
                <a:gd name="T76" fmla="*/ 0 w 86"/>
                <a:gd name="T77" fmla="*/ 151 h 161"/>
                <a:gd name="T78" fmla="*/ 3 w 86"/>
                <a:gd name="T79" fmla="*/ 154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1">
                  <a:moveTo>
                    <a:pt x="3" y="154"/>
                  </a:moveTo>
                  <a:lnTo>
                    <a:pt x="0" y="154"/>
                  </a:lnTo>
                  <a:lnTo>
                    <a:pt x="9" y="158"/>
                  </a:lnTo>
                  <a:lnTo>
                    <a:pt x="17" y="160"/>
                  </a:lnTo>
                  <a:lnTo>
                    <a:pt x="24" y="156"/>
                  </a:lnTo>
                  <a:lnTo>
                    <a:pt x="31" y="151"/>
                  </a:lnTo>
                  <a:lnTo>
                    <a:pt x="37" y="143"/>
                  </a:lnTo>
                  <a:lnTo>
                    <a:pt x="42" y="133"/>
                  </a:lnTo>
                  <a:lnTo>
                    <a:pt x="47" y="121"/>
                  </a:lnTo>
                  <a:lnTo>
                    <a:pt x="51" y="108"/>
                  </a:lnTo>
                  <a:lnTo>
                    <a:pt x="56" y="94"/>
                  </a:lnTo>
                  <a:lnTo>
                    <a:pt x="60" y="80"/>
                  </a:lnTo>
                  <a:lnTo>
                    <a:pt x="64" y="65"/>
                  </a:lnTo>
                  <a:lnTo>
                    <a:pt x="68" y="51"/>
                  </a:lnTo>
                  <a:lnTo>
                    <a:pt x="72" y="37"/>
                  </a:lnTo>
                  <a:lnTo>
                    <a:pt x="76" y="24"/>
                  </a:lnTo>
                  <a:lnTo>
                    <a:pt x="81" y="12"/>
                  </a:lnTo>
                  <a:lnTo>
                    <a:pt x="85" y="2"/>
                  </a:lnTo>
                  <a:lnTo>
                    <a:pt x="81" y="0"/>
                  </a:lnTo>
                  <a:lnTo>
                    <a:pt x="77" y="11"/>
                  </a:lnTo>
                  <a:lnTo>
                    <a:pt x="73" y="23"/>
                  </a:lnTo>
                  <a:lnTo>
                    <a:pt x="68" y="36"/>
                  </a:lnTo>
                  <a:lnTo>
                    <a:pt x="64" y="50"/>
                  </a:lnTo>
                  <a:lnTo>
                    <a:pt x="60" y="65"/>
                  </a:lnTo>
                  <a:lnTo>
                    <a:pt x="56" y="79"/>
                  </a:lnTo>
                  <a:lnTo>
                    <a:pt x="52" y="93"/>
                  </a:lnTo>
                  <a:lnTo>
                    <a:pt x="48" y="107"/>
                  </a:lnTo>
                  <a:lnTo>
                    <a:pt x="43" y="120"/>
                  </a:lnTo>
                  <a:lnTo>
                    <a:pt x="39" y="131"/>
                  </a:lnTo>
                  <a:lnTo>
                    <a:pt x="34" y="141"/>
                  </a:lnTo>
                  <a:lnTo>
                    <a:pt x="28" y="148"/>
                  </a:lnTo>
                  <a:lnTo>
                    <a:pt x="22" y="153"/>
                  </a:lnTo>
                  <a:lnTo>
                    <a:pt x="16" y="156"/>
                  </a:lnTo>
                  <a:lnTo>
                    <a:pt x="10" y="155"/>
                  </a:lnTo>
                  <a:lnTo>
                    <a:pt x="2" y="151"/>
                  </a:lnTo>
                  <a:lnTo>
                    <a:pt x="0" y="151"/>
                  </a:lnTo>
                  <a:lnTo>
                    <a:pt x="2" y="151"/>
                  </a:lnTo>
                  <a:lnTo>
                    <a:pt x="1" y="150"/>
                  </a:lnTo>
                  <a:lnTo>
                    <a:pt x="0" y="151"/>
                  </a:lnTo>
                  <a:lnTo>
                    <a:pt x="3" y="15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5" name="Freeform 18">
              <a:extLst>
                <a:ext uri="{FF2B5EF4-FFF2-40B4-BE49-F238E27FC236}">
                  <a16:creationId xmlns:a16="http://schemas.microsoft.com/office/drawing/2014/main" id="{DBBCDD5F-0C7C-55B1-1D54-50C16BB05E06}"/>
                </a:ext>
              </a:extLst>
            </p:cNvPr>
            <p:cNvSpPr>
              <a:spLocks/>
            </p:cNvSpPr>
            <p:nvPr/>
          </p:nvSpPr>
          <p:spPr bwMode="auto">
            <a:xfrm>
              <a:off x="3629" y="3109"/>
              <a:ext cx="45" cy="163"/>
            </a:xfrm>
            <a:custGeom>
              <a:avLst/>
              <a:gdLst>
                <a:gd name="T0" fmla="*/ 44 w 45"/>
                <a:gd name="T1" fmla="*/ 1 h 162"/>
                <a:gd name="T2" fmla="*/ 40 w 45"/>
                <a:gd name="T3" fmla="*/ 0 h 162"/>
                <a:gd name="T4" fmla="*/ 37 w 45"/>
                <a:gd name="T5" fmla="*/ 11 h 162"/>
                <a:gd name="T6" fmla="*/ 34 w 45"/>
                <a:gd name="T7" fmla="*/ 24 h 162"/>
                <a:gd name="T8" fmla="*/ 30 w 45"/>
                <a:gd name="T9" fmla="*/ 36 h 162"/>
                <a:gd name="T10" fmla="*/ 26 w 45"/>
                <a:gd name="T11" fmla="*/ 50 h 162"/>
                <a:gd name="T12" fmla="*/ 22 w 45"/>
                <a:gd name="T13" fmla="*/ 64 h 162"/>
                <a:gd name="T14" fmla="*/ 18 w 45"/>
                <a:gd name="T15" fmla="*/ 78 h 162"/>
                <a:gd name="T16" fmla="*/ 14 w 45"/>
                <a:gd name="T17" fmla="*/ 92 h 162"/>
                <a:gd name="T18" fmla="*/ 11 w 45"/>
                <a:gd name="T19" fmla="*/ 105 h 162"/>
                <a:gd name="T20" fmla="*/ 8 w 45"/>
                <a:gd name="T21" fmla="*/ 117 h 162"/>
                <a:gd name="T22" fmla="*/ 5 w 45"/>
                <a:gd name="T23" fmla="*/ 128 h 162"/>
                <a:gd name="T24" fmla="*/ 2 w 45"/>
                <a:gd name="T25" fmla="*/ 138 h 162"/>
                <a:gd name="T26" fmla="*/ 1 w 45"/>
                <a:gd name="T27" fmla="*/ 146 h 162"/>
                <a:gd name="T28" fmla="*/ 0 w 45"/>
                <a:gd name="T29" fmla="*/ 153 h 162"/>
                <a:gd name="T30" fmla="*/ 0 w 45"/>
                <a:gd name="T31" fmla="*/ 157 h 162"/>
                <a:gd name="T32" fmla="*/ 2 w 45"/>
                <a:gd name="T33" fmla="*/ 161 h 162"/>
                <a:gd name="T34" fmla="*/ 6 w 45"/>
                <a:gd name="T35" fmla="*/ 159 h 162"/>
                <a:gd name="T36" fmla="*/ 3 w 45"/>
                <a:gd name="T37" fmla="*/ 156 h 162"/>
                <a:gd name="T38" fmla="*/ 3 w 45"/>
                <a:gd name="T39" fmla="*/ 157 h 162"/>
                <a:gd name="T40" fmla="*/ 4 w 45"/>
                <a:gd name="T41" fmla="*/ 153 h 162"/>
                <a:gd name="T42" fmla="*/ 5 w 45"/>
                <a:gd name="T43" fmla="*/ 147 h 162"/>
                <a:gd name="T44" fmla="*/ 6 w 45"/>
                <a:gd name="T45" fmla="*/ 139 h 162"/>
                <a:gd name="T46" fmla="*/ 8 w 45"/>
                <a:gd name="T47" fmla="*/ 129 h 162"/>
                <a:gd name="T48" fmla="*/ 12 w 45"/>
                <a:gd name="T49" fmla="*/ 118 h 162"/>
                <a:gd name="T50" fmla="*/ 15 w 45"/>
                <a:gd name="T51" fmla="*/ 106 h 162"/>
                <a:gd name="T52" fmla="*/ 18 w 45"/>
                <a:gd name="T53" fmla="*/ 93 h 162"/>
                <a:gd name="T54" fmla="*/ 22 w 45"/>
                <a:gd name="T55" fmla="*/ 79 h 162"/>
                <a:gd name="T56" fmla="*/ 26 w 45"/>
                <a:gd name="T57" fmla="*/ 65 h 162"/>
                <a:gd name="T58" fmla="*/ 30 w 45"/>
                <a:gd name="T59" fmla="*/ 51 h 162"/>
                <a:gd name="T60" fmla="*/ 34 w 45"/>
                <a:gd name="T61" fmla="*/ 38 h 162"/>
                <a:gd name="T62" fmla="*/ 37 w 45"/>
                <a:gd name="T63" fmla="*/ 24 h 162"/>
                <a:gd name="T64" fmla="*/ 41 w 45"/>
                <a:gd name="T65" fmla="*/ 12 h 162"/>
                <a:gd name="T66" fmla="*/ 44 w 45"/>
                <a:gd name="T67" fmla="*/ 1 h 162"/>
                <a:gd name="T68" fmla="*/ 40 w 45"/>
                <a:gd name="T69" fmla="*/ 0 h 162"/>
                <a:gd name="T70" fmla="*/ 44 w 45"/>
                <a:gd name="T71" fmla="*/ 1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62">
                  <a:moveTo>
                    <a:pt x="44" y="1"/>
                  </a:moveTo>
                  <a:lnTo>
                    <a:pt x="40" y="0"/>
                  </a:lnTo>
                  <a:lnTo>
                    <a:pt x="37" y="11"/>
                  </a:lnTo>
                  <a:lnTo>
                    <a:pt x="34" y="24"/>
                  </a:lnTo>
                  <a:lnTo>
                    <a:pt x="30" y="36"/>
                  </a:lnTo>
                  <a:lnTo>
                    <a:pt x="26" y="50"/>
                  </a:lnTo>
                  <a:lnTo>
                    <a:pt x="22" y="64"/>
                  </a:lnTo>
                  <a:lnTo>
                    <a:pt x="18" y="78"/>
                  </a:lnTo>
                  <a:lnTo>
                    <a:pt x="14" y="92"/>
                  </a:lnTo>
                  <a:lnTo>
                    <a:pt x="11" y="105"/>
                  </a:lnTo>
                  <a:lnTo>
                    <a:pt x="8" y="117"/>
                  </a:lnTo>
                  <a:lnTo>
                    <a:pt x="5" y="128"/>
                  </a:lnTo>
                  <a:lnTo>
                    <a:pt x="2" y="138"/>
                  </a:lnTo>
                  <a:lnTo>
                    <a:pt x="1" y="146"/>
                  </a:lnTo>
                  <a:lnTo>
                    <a:pt x="0" y="153"/>
                  </a:lnTo>
                  <a:lnTo>
                    <a:pt x="0" y="157"/>
                  </a:lnTo>
                  <a:lnTo>
                    <a:pt x="2" y="161"/>
                  </a:lnTo>
                  <a:lnTo>
                    <a:pt x="6" y="159"/>
                  </a:lnTo>
                  <a:lnTo>
                    <a:pt x="3" y="156"/>
                  </a:lnTo>
                  <a:lnTo>
                    <a:pt x="3" y="157"/>
                  </a:lnTo>
                  <a:lnTo>
                    <a:pt x="4" y="153"/>
                  </a:lnTo>
                  <a:lnTo>
                    <a:pt x="5" y="147"/>
                  </a:lnTo>
                  <a:lnTo>
                    <a:pt x="6" y="139"/>
                  </a:lnTo>
                  <a:lnTo>
                    <a:pt x="8" y="129"/>
                  </a:lnTo>
                  <a:lnTo>
                    <a:pt x="12" y="118"/>
                  </a:lnTo>
                  <a:lnTo>
                    <a:pt x="15" y="106"/>
                  </a:lnTo>
                  <a:lnTo>
                    <a:pt x="18" y="93"/>
                  </a:lnTo>
                  <a:lnTo>
                    <a:pt x="22" y="79"/>
                  </a:lnTo>
                  <a:lnTo>
                    <a:pt x="26" y="65"/>
                  </a:lnTo>
                  <a:lnTo>
                    <a:pt x="30" y="51"/>
                  </a:lnTo>
                  <a:lnTo>
                    <a:pt x="34" y="38"/>
                  </a:lnTo>
                  <a:lnTo>
                    <a:pt x="37" y="24"/>
                  </a:lnTo>
                  <a:lnTo>
                    <a:pt x="41" y="12"/>
                  </a:lnTo>
                  <a:lnTo>
                    <a:pt x="44" y="1"/>
                  </a:lnTo>
                  <a:lnTo>
                    <a:pt x="40" y="0"/>
                  </a:lnTo>
                  <a:lnTo>
                    <a:pt x="4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6" name="Freeform 19">
              <a:extLst>
                <a:ext uri="{FF2B5EF4-FFF2-40B4-BE49-F238E27FC236}">
                  <a16:creationId xmlns:a16="http://schemas.microsoft.com/office/drawing/2014/main" id="{5BFA9D65-ABE9-06A9-4D08-A34BB56D56B3}"/>
                </a:ext>
              </a:extLst>
            </p:cNvPr>
            <p:cNvSpPr>
              <a:spLocks/>
            </p:cNvSpPr>
            <p:nvPr/>
          </p:nvSpPr>
          <p:spPr bwMode="auto">
            <a:xfrm>
              <a:off x="3605" y="3109"/>
              <a:ext cx="69" cy="130"/>
            </a:xfrm>
            <a:custGeom>
              <a:avLst/>
              <a:gdLst>
                <a:gd name="T0" fmla="*/ 2 w 69"/>
                <a:gd name="T1" fmla="*/ 129 h 130"/>
                <a:gd name="T2" fmla="*/ 0 w 69"/>
                <a:gd name="T3" fmla="*/ 129 h 130"/>
                <a:gd name="T4" fmla="*/ 4 w 69"/>
                <a:gd name="T5" fmla="*/ 129 h 130"/>
                <a:gd name="T6" fmla="*/ 8 w 69"/>
                <a:gd name="T7" fmla="*/ 127 h 130"/>
                <a:gd name="T8" fmla="*/ 12 w 69"/>
                <a:gd name="T9" fmla="*/ 122 h 130"/>
                <a:gd name="T10" fmla="*/ 15 w 69"/>
                <a:gd name="T11" fmla="*/ 117 h 130"/>
                <a:gd name="T12" fmla="*/ 20 w 69"/>
                <a:gd name="T13" fmla="*/ 110 h 130"/>
                <a:gd name="T14" fmla="*/ 24 w 69"/>
                <a:gd name="T15" fmla="*/ 102 h 130"/>
                <a:gd name="T16" fmla="*/ 29 w 69"/>
                <a:gd name="T17" fmla="*/ 92 h 130"/>
                <a:gd name="T18" fmla="*/ 34 w 69"/>
                <a:gd name="T19" fmla="*/ 83 h 130"/>
                <a:gd name="T20" fmla="*/ 39 w 69"/>
                <a:gd name="T21" fmla="*/ 72 h 130"/>
                <a:gd name="T22" fmla="*/ 44 w 69"/>
                <a:gd name="T23" fmla="*/ 61 h 130"/>
                <a:gd name="T24" fmla="*/ 48 w 69"/>
                <a:gd name="T25" fmla="*/ 51 h 130"/>
                <a:gd name="T26" fmla="*/ 53 w 69"/>
                <a:gd name="T27" fmla="*/ 39 h 130"/>
                <a:gd name="T28" fmla="*/ 57 w 69"/>
                <a:gd name="T29" fmla="*/ 29 h 130"/>
                <a:gd name="T30" fmla="*/ 61 w 69"/>
                <a:gd name="T31" fmla="*/ 19 h 130"/>
                <a:gd name="T32" fmla="*/ 65 w 69"/>
                <a:gd name="T33" fmla="*/ 9 h 130"/>
                <a:gd name="T34" fmla="*/ 68 w 69"/>
                <a:gd name="T35" fmla="*/ 1 h 130"/>
                <a:gd name="T36" fmla="*/ 64 w 69"/>
                <a:gd name="T37" fmla="*/ 0 h 130"/>
                <a:gd name="T38" fmla="*/ 61 w 69"/>
                <a:gd name="T39" fmla="*/ 8 h 130"/>
                <a:gd name="T40" fmla="*/ 58 w 69"/>
                <a:gd name="T41" fmla="*/ 18 h 130"/>
                <a:gd name="T42" fmla="*/ 53 w 69"/>
                <a:gd name="T43" fmla="*/ 28 h 130"/>
                <a:gd name="T44" fmla="*/ 49 w 69"/>
                <a:gd name="T45" fmla="*/ 38 h 130"/>
                <a:gd name="T46" fmla="*/ 44 w 69"/>
                <a:gd name="T47" fmla="*/ 49 h 130"/>
                <a:gd name="T48" fmla="*/ 40 w 69"/>
                <a:gd name="T49" fmla="*/ 60 h 130"/>
                <a:gd name="T50" fmla="*/ 35 w 69"/>
                <a:gd name="T51" fmla="*/ 70 h 130"/>
                <a:gd name="T52" fmla="*/ 30 w 69"/>
                <a:gd name="T53" fmla="*/ 81 h 130"/>
                <a:gd name="T54" fmla="*/ 26 w 69"/>
                <a:gd name="T55" fmla="*/ 90 h 130"/>
                <a:gd name="T56" fmla="*/ 21 w 69"/>
                <a:gd name="T57" fmla="*/ 100 h 130"/>
                <a:gd name="T58" fmla="*/ 17 w 69"/>
                <a:gd name="T59" fmla="*/ 108 h 130"/>
                <a:gd name="T60" fmla="*/ 12 w 69"/>
                <a:gd name="T61" fmla="*/ 115 h 130"/>
                <a:gd name="T62" fmla="*/ 9 w 69"/>
                <a:gd name="T63" fmla="*/ 120 h 130"/>
                <a:gd name="T64" fmla="*/ 5 w 69"/>
                <a:gd name="T65" fmla="*/ 124 h 130"/>
                <a:gd name="T66" fmla="*/ 2 w 69"/>
                <a:gd name="T67" fmla="*/ 126 h 130"/>
                <a:gd name="T68" fmla="*/ 0 w 69"/>
                <a:gd name="T69" fmla="*/ 126 h 130"/>
                <a:gd name="T70" fmla="*/ 2 w 69"/>
                <a:gd name="T71" fmla="*/ 126 h 130"/>
                <a:gd name="T72" fmla="*/ 1 w 69"/>
                <a:gd name="T73" fmla="*/ 126 h 130"/>
                <a:gd name="T74" fmla="*/ 0 w 69"/>
                <a:gd name="T75" fmla="*/ 126 h 130"/>
                <a:gd name="T76" fmla="*/ 2 w 69"/>
                <a:gd name="T77" fmla="*/ 129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 h="130">
                  <a:moveTo>
                    <a:pt x="2" y="129"/>
                  </a:moveTo>
                  <a:lnTo>
                    <a:pt x="0" y="129"/>
                  </a:lnTo>
                  <a:lnTo>
                    <a:pt x="4" y="129"/>
                  </a:lnTo>
                  <a:lnTo>
                    <a:pt x="8" y="127"/>
                  </a:lnTo>
                  <a:lnTo>
                    <a:pt x="12" y="122"/>
                  </a:lnTo>
                  <a:lnTo>
                    <a:pt x="15" y="117"/>
                  </a:lnTo>
                  <a:lnTo>
                    <a:pt x="20" y="110"/>
                  </a:lnTo>
                  <a:lnTo>
                    <a:pt x="24" y="102"/>
                  </a:lnTo>
                  <a:lnTo>
                    <a:pt x="29" y="92"/>
                  </a:lnTo>
                  <a:lnTo>
                    <a:pt x="34" y="83"/>
                  </a:lnTo>
                  <a:lnTo>
                    <a:pt x="39" y="72"/>
                  </a:lnTo>
                  <a:lnTo>
                    <a:pt x="44" y="61"/>
                  </a:lnTo>
                  <a:lnTo>
                    <a:pt x="48" y="51"/>
                  </a:lnTo>
                  <a:lnTo>
                    <a:pt x="53" y="39"/>
                  </a:lnTo>
                  <a:lnTo>
                    <a:pt x="57" y="29"/>
                  </a:lnTo>
                  <a:lnTo>
                    <a:pt x="61" y="19"/>
                  </a:lnTo>
                  <a:lnTo>
                    <a:pt x="65" y="9"/>
                  </a:lnTo>
                  <a:lnTo>
                    <a:pt x="68" y="1"/>
                  </a:lnTo>
                  <a:lnTo>
                    <a:pt x="64" y="0"/>
                  </a:lnTo>
                  <a:lnTo>
                    <a:pt x="61" y="8"/>
                  </a:lnTo>
                  <a:lnTo>
                    <a:pt x="58" y="18"/>
                  </a:lnTo>
                  <a:lnTo>
                    <a:pt x="53" y="28"/>
                  </a:lnTo>
                  <a:lnTo>
                    <a:pt x="49" y="38"/>
                  </a:lnTo>
                  <a:lnTo>
                    <a:pt x="44" y="49"/>
                  </a:lnTo>
                  <a:lnTo>
                    <a:pt x="40" y="60"/>
                  </a:lnTo>
                  <a:lnTo>
                    <a:pt x="35" y="70"/>
                  </a:lnTo>
                  <a:lnTo>
                    <a:pt x="30" y="81"/>
                  </a:lnTo>
                  <a:lnTo>
                    <a:pt x="26" y="90"/>
                  </a:lnTo>
                  <a:lnTo>
                    <a:pt x="21" y="100"/>
                  </a:lnTo>
                  <a:lnTo>
                    <a:pt x="17" y="108"/>
                  </a:lnTo>
                  <a:lnTo>
                    <a:pt x="12" y="115"/>
                  </a:lnTo>
                  <a:lnTo>
                    <a:pt x="9" y="120"/>
                  </a:lnTo>
                  <a:lnTo>
                    <a:pt x="5" y="124"/>
                  </a:lnTo>
                  <a:lnTo>
                    <a:pt x="2" y="126"/>
                  </a:lnTo>
                  <a:lnTo>
                    <a:pt x="0" y="126"/>
                  </a:lnTo>
                  <a:lnTo>
                    <a:pt x="2" y="126"/>
                  </a:lnTo>
                  <a:lnTo>
                    <a:pt x="1" y="126"/>
                  </a:lnTo>
                  <a:lnTo>
                    <a:pt x="0" y="126"/>
                  </a:lnTo>
                  <a:lnTo>
                    <a:pt x="2" y="1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7" name="Freeform 20">
              <a:extLst>
                <a:ext uri="{FF2B5EF4-FFF2-40B4-BE49-F238E27FC236}">
                  <a16:creationId xmlns:a16="http://schemas.microsoft.com/office/drawing/2014/main" id="{128CF314-BF36-FEBA-4A69-393CDFE5220B}"/>
                </a:ext>
              </a:extLst>
            </p:cNvPr>
            <p:cNvSpPr>
              <a:spLocks/>
            </p:cNvSpPr>
            <p:nvPr/>
          </p:nvSpPr>
          <p:spPr bwMode="auto">
            <a:xfrm>
              <a:off x="3590" y="3120"/>
              <a:ext cx="30" cy="121"/>
            </a:xfrm>
            <a:custGeom>
              <a:avLst/>
              <a:gdLst>
                <a:gd name="T0" fmla="*/ 26 w 30"/>
                <a:gd name="T1" fmla="*/ 0 h 121"/>
                <a:gd name="T2" fmla="*/ 26 w 30"/>
                <a:gd name="T3" fmla="*/ 0 h 121"/>
                <a:gd name="T4" fmla="*/ 22 w 30"/>
                <a:gd name="T5" fmla="*/ 12 h 121"/>
                <a:gd name="T6" fmla="*/ 19 w 30"/>
                <a:gd name="T7" fmla="*/ 24 h 121"/>
                <a:gd name="T8" fmla="*/ 15 w 30"/>
                <a:gd name="T9" fmla="*/ 35 h 121"/>
                <a:gd name="T10" fmla="*/ 12 w 30"/>
                <a:gd name="T11" fmla="*/ 46 h 121"/>
                <a:gd name="T12" fmla="*/ 9 w 30"/>
                <a:gd name="T13" fmla="*/ 57 h 121"/>
                <a:gd name="T14" fmla="*/ 6 w 30"/>
                <a:gd name="T15" fmla="*/ 67 h 121"/>
                <a:gd name="T16" fmla="*/ 4 w 30"/>
                <a:gd name="T17" fmla="*/ 76 h 121"/>
                <a:gd name="T18" fmla="*/ 2 w 30"/>
                <a:gd name="T19" fmla="*/ 85 h 121"/>
                <a:gd name="T20" fmla="*/ 1 w 30"/>
                <a:gd name="T21" fmla="*/ 94 h 121"/>
                <a:gd name="T22" fmla="*/ 0 w 30"/>
                <a:gd name="T23" fmla="*/ 100 h 121"/>
                <a:gd name="T24" fmla="*/ 1 w 30"/>
                <a:gd name="T25" fmla="*/ 106 h 121"/>
                <a:gd name="T26" fmla="*/ 2 w 30"/>
                <a:gd name="T27" fmla="*/ 112 h 121"/>
                <a:gd name="T28" fmla="*/ 4 w 30"/>
                <a:gd name="T29" fmla="*/ 116 h 121"/>
                <a:gd name="T30" fmla="*/ 7 w 30"/>
                <a:gd name="T31" fmla="*/ 118 h 121"/>
                <a:gd name="T32" fmla="*/ 11 w 30"/>
                <a:gd name="T33" fmla="*/ 120 h 121"/>
                <a:gd name="T34" fmla="*/ 17 w 30"/>
                <a:gd name="T35" fmla="*/ 119 h 121"/>
                <a:gd name="T36" fmla="*/ 15 w 30"/>
                <a:gd name="T37" fmla="*/ 116 h 121"/>
                <a:gd name="T38" fmla="*/ 11 w 30"/>
                <a:gd name="T39" fmla="*/ 116 h 121"/>
                <a:gd name="T40" fmla="*/ 9 w 30"/>
                <a:gd name="T41" fmla="*/ 116 h 121"/>
                <a:gd name="T42" fmla="*/ 7 w 30"/>
                <a:gd name="T43" fmla="*/ 114 h 121"/>
                <a:gd name="T44" fmla="*/ 5 w 30"/>
                <a:gd name="T45" fmla="*/ 111 h 121"/>
                <a:gd name="T46" fmla="*/ 5 w 30"/>
                <a:gd name="T47" fmla="*/ 106 h 121"/>
                <a:gd name="T48" fmla="*/ 4 w 30"/>
                <a:gd name="T49" fmla="*/ 100 h 121"/>
                <a:gd name="T50" fmla="*/ 5 w 30"/>
                <a:gd name="T51" fmla="*/ 94 h 121"/>
                <a:gd name="T52" fmla="*/ 6 w 30"/>
                <a:gd name="T53" fmla="*/ 86 h 121"/>
                <a:gd name="T54" fmla="*/ 7 w 30"/>
                <a:gd name="T55" fmla="*/ 77 h 121"/>
                <a:gd name="T56" fmla="*/ 10 w 30"/>
                <a:gd name="T57" fmla="*/ 68 h 121"/>
                <a:gd name="T58" fmla="*/ 12 w 30"/>
                <a:gd name="T59" fmla="*/ 58 h 121"/>
                <a:gd name="T60" fmla="*/ 15 w 30"/>
                <a:gd name="T61" fmla="*/ 47 h 121"/>
                <a:gd name="T62" fmla="*/ 19 w 30"/>
                <a:gd name="T63" fmla="*/ 36 h 121"/>
                <a:gd name="T64" fmla="*/ 22 w 30"/>
                <a:gd name="T65" fmla="*/ 24 h 121"/>
                <a:gd name="T66" fmla="*/ 26 w 30"/>
                <a:gd name="T67" fmla="*/ 13 h 121"/>
                <a:gd name="T68" fmla="*/ 29 w 30"/>
                <a:gd name="T69" fmla="*/ 1 h 121"/>
                <a:gd name="T70" fmla="*/ 26 w 30"/>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121">
                  <a:moveTo>
                    <a:pt x="26" y="0"/>
                  </a:moveTo>
                  <a:lnTo>
                    <a:pt x="26" y="0"/>
                  </a:lnTo>
                  <a:lnTo>
                    <a:pt x="22" y="12"/>
                  </a:lnTo>
                  <a:lnTo>
                    <a:pt x="19" y="24"/>
                  </a:lnTo>
                  <a:lnTo>
                    <a:pt x="15" y="35"/>
                  </a:lnTo>
                  <a:lnTo>
                    <a:pt x="12" y="46"/>
                  </a:lnTo>
                  <a:lnTo>
                    <a:pt x="9" y="57"/>
                  </a:lnTo>
                  <a:lnTo>
                    <a:pt x="6" y="67"/>
                  </a:lnTo>
                  <a:lnTo>
                    <a:pt x="4" y="76"/>
                  </a:lnTo>
                  <a:lnTo>
                    <a:pt x="2" y="85"/>
                  </a:lnTo>
                  <a:lnTo>
                    <a:pt x="1" y="94"/>
                  </a:lnTo>
                  <a:lnTo>
                    <a:pt x="0" y="100"/>
                  </a:lnTo>
                  <a:lnTo>
                    <a:pt x="1" y="106"/>
                  </a:lnTo>
                  <a:lnTo>
                    <a:pt x="2" y="112"/>
                  </a:lnTo>
                  <a:lnTo>
                    <a:pt x="4" y="116"/>
                  </a:lnTo>
                  <a:lnTo>
                    <a:pt x="7" y="118"/>
                  </a:lnTo>
                  <a:lnTo>
                    <a:pt x="11" y="120"/>
                  </a:lnTo>
                  <a:lnTo>
                    <a:pt x="17" y="119"/>
                  </a:lnTo>
                  <a:lnTo>
                    <a:pt x="15" y="116"/>
                  </a:lnTo>
                  <a:lnTo>
                    <a:pt x="11" y="116"/>
                  </a:lnTo>
                  <a:lnTo>
                    <a:pt x="9" y="116"/>
                  </a:lnTo>
                  <a:lnTo>
                    <a:pt x="7" y="114"/>
                  </a:lnTo>
                  <a:lnTo>
                    <a:pt x="5" y="111"/>
                  </a:lnTo>
                  <a:lnTo>
                    <a:pt x="5" y="106"/>
                  </a:lnTo>
                  <a:lnTo>
                    <a:pt x="4" y="100"/>
                  </a:lnTo>
                  <a:lnTo>
                    <a:pt x="5" y="94"/>
                  </a:lnTo>
                  <a:lnTo>
                    <a:pt x="6" y="86"/>
                  </a:lnTo>
                  <a:lnTo>
                    <a:pt x="7" y="77"/>
                  </a:lnTo>
                  <a:lnTo>
                    <a:pt x="10" y="68"/>
                  </a:lnTo>
                  <a:lnTo>
                    <a:pt x="12" y="58"/>
                  </a:lnTo>
                  <a:lnTo>
                    <a:pt x="15" y="47"/>
                  </a:lnTo>
                  <a:lnTo>
                    <a:pt x="19" y="36"/>
                  </a:lnTo>
                  <a:lnTo>
                    <a:pt x="22" y="24"/>
                  </a:lnTo>
                  <a:lnTo>
                    <a:pt x="26" y="13"/>
                  </a:lnTo>
                  <a:lnTo>
                    <a:pt x="29" y="1"/>
                  </a:lnTo>
                  <a:lnTo>
                    <a:pt x="2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8" name="Freeform 21">
              <a:extLst>
                <a:ext uri="{FF2B5EF4-FFF2-40B4-BE49-F238E27FC236}">
                  <a16:creationId xmlns:a16="http://schemas.microsoft.com/office/drawing/2014/main" id="{46382299-5FD7-2696-9608-455A84001BF3}"/>
                </a:ext>
              </a:extLst>
            </p:cNvPr>
            <p:cNvSpPr>
              <a:spLocks/>
            </p:cNvSpPr>
            <p:nvPr/>
          </p:nvSpPr>
          <p:spPr bwMode="auto">
            <a:xfrm>
              <a:off x="3616" y="3045"/>
              <a:ext cx="40" cy="78"/>
            </a:xfrm>
            <a:custGeom>
              <a:avLst/>
              <a:gdLst>
                <a:gd name="T0" fmla="*/ 39 w 40"/>
                <a:gd name="T1" fmla="*/ 2 h 77"/>
                <a:gd name="T2" fmla="*/ 36 w 40"/>
                <a:gd name="T3" fmla="*/ 0 h 77"/>
                <a:gd name="T4" fmla="*/ 31 w 40"/>
                <a:gd name="T5" fmla="*/ 8 h 77"/>
                <a:gd name="T6" fmla="*/ 26 w 40"/>
                <a:gd name="T7" fmla="*/ 16 h 77"/>
                <a:gd name="T8" fmla="*/ 21 w 40"/>
                <a:gd name="T9" fmla="*/ 23 h 77"/>
                <a:gd name="T10" fmla="*/ 16 w 40"/>
                <a:gd name="T11" fmla="*/ 31 h 77"/>
                <a:gd name="T12" fmla="*/ 12 w 40"/>
                <a:gd name="T13" fmla="*/ 40 h 77"/>
                <a:gd name="T14" fmla="*/ 8 w 40"/>
                <a:gd name="T15" fmla="*/ 50 h 77"/>
                <a:gd name="T16" fmla="*/ 4 w 40"/>
                <a:gd name="T17" fmla="*/ 61 h 77"/>
                <a:gd name="T18" fmla="*/ 0 w 40"/>
                <a:gd name="T19" fmla="*/ 75 h 77"/>
                <a:gd name="T20" fmla="*/ 3 w 40"/>
                <a:gd name="T21" fmla="*/ 76 h 77"/>
                <a:gd name="T22" fmla="*/ 8 w 40"/>
                <a:gd name="T23" fmla="*/ 62 h 77"/>
                <a:gd name="T24" fmla="*/ 12 w 40"/>
                <a:gd name="T25" fmla="*/ 51 h 77"/>
                <a:gd name="T26" fmla="*/ 16 w 40"/>
                <a:gd name="T27" fmla="*/ 42 h 77"/>
                <a:gd name="T28" fmla="*/ 20 w 40"/>
                <a:gd name="T29" fmla="*/ 33 h 77"/>
                <a:gd name="T30" fmla="*/ 24 w 40"/>
                <a:gd name="T31" fmla="*/ 25 h 77"/>
                <a:gd name="T32" fmla="*/ 29 w 40"/>
                <a:gd name="T33" fmla="*/ 18 h 77"/>
                <a:gd name="T34" fmla="*/ 33 w 40"/>
                <a:gd name="T35" fmla="*/ 10 h 77"/>
                <a:gd name="T36" fmla="*/ 39 w 40"/>
                <a:gd name="T37" fmla="*/ 2 h 77"/>
                <a:gd name="T38" fmla="*/ 36 w 40"/>
                <a:gd name="T39" fmla="*/ 0 h 77"/>
                <a:gd name="T40" fmla="*/ 39 w 40"/>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9" y="2"/>
                  </a:moveTo>
                  <a:lnTo>
                    <a:pt x="36" y="0"/>
                  </a:lnTo>
                  <a:lnTo>
                    <a:pt x="31" y="8"/>
                  </a:lnTo>
                  <a:lnTo>
                    <a:pt x="26" y="16"/>
                  </a:lnTo>
                  <a:lnTo>
                    <a:pt x="21" y="23"/>
                  </a:lnTo>
                  <a:lnTo>
                    <a:pt x="16" y="31"/>
                  </a:lnTo>
                  <a:lnTo>
                    <a:pt x="12" y="40"/>
                  </a:lnTo>
                  <a:lnTo>
                    <a:pt x="8" y="50"/>
                  </a:lnTo>
                  <a:lnTo>
                    <a:pt x="4" y="61"/>
                  </a:lnTo>
                  <a:lnTo>
                    <a:pt x="0" y="75"/>
                  </a:lnTo>
                  <a:lnTo>
                    <a:pt x="3" y="76"/>
                  </a:lnTo>
                  <a:lnTo>
                    <a:pt x="8" y="62"/>
                  </a:lnTo>
                  <a:lnTo>
                    <a:pt x="12" y="51"/>
                  </a:lnTo>
                  <a:lnTo>
                    <a:pt x="16" y="42"/>
                  </a:lnTo>
                  <a:lnTo>
                    <a:pt x="20" y="33"/>
                  </a:lnTo>
                  <a:lnTo>
                    <a:pt x="24" y="25"/>
                  </a:lnTo>
                  <a:lnTo>
                    <a:pt x="29" y="18"/>
                  </a:lnTo>
                  <a:lnTo>
                    <a:pt x="33" y="10"/>
                  </a:lnTo>
                  <a:lnTo>
                    <a:pt x="39" y="2"/>
                  </a:lnTo>
                  <a:lnTo>
                    <a:pt x="36" y="0"/>
                  </a:lnTo>
                  <a:lnTo>
                    <a:pt x="39"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49" name="Freeform 22">
              <a:extLst>
                <a:ext uri="{FF2B5EF4-FFF2-40B4-BE49-F238E27FC236}">
                  <a16:creationId xmlns:a16="http://schemas.microsoft.com/office/drawing/2014/main" id="{A6B74E8E-C34F-6ADF-1FB6-8212DF52777C}"/>
                </a:ext>
              </a:extLst>
            </p:cNvPr>
            <p:cNvSpPr>
              <a:spLocks/>
            </p:cNvSpPr>
            <p:nvPr/>
          </p:nvSpPr>
          <p:spPr bwMode="auto">
            <a:xfrm>
              <a:off x="3626" y="3034"/>
              <a:ext cx="30" cy="32"/>
            </a:xfrm>
            <a:custGeom>
              <a:avLst/>
              <a:gdLst>
                <a:gd name="T0" fmla="*/ 3 w 30"/>
                <a:gd name="T1" fmla="*/ 30 h 31"/>
                <a:gd name="T2" fmla="*/ 3 w 30"/>
                <a:gd name="T3" fmla="*/ 30 h 31"/>
                <a:gd name="T4" fmla="*/ 15 w 30"/>
                <a:gd name="T5" fmla="*/ 13 h 31"/>
                <a:gd name="T6" fmla="*/ 22 w 30"/>
                <a:gd name="T7" fmla="*/ 5 h 31"/>
                <a:gd name="T8" fmla="*/ 25 w 30"/>
                <a:gd name="T9" fmla="*/ 4 h 31"/>
                <a:gd name="T10" fmla="*/ 24 w 30"/>
                <a:gd name="T11" fmla="*/ 4 h 31"/>
                <a:gd name="T12" fmla="*/ 23 w 30"/>
                <a:gd name="T13" fmla="*/ 8 h 31"/>
                <a:gd name="T14" fmla="*/ 23 w 30"/>
                <a:gd name="T15" fmla="*/ 11 h 31"/>
                <a:gd name="T16" fmla="*/ 26 w 30"/>
                <a:gd name="T17" fmla="*/ 15 h 31"/>
                <a:gd name="T18" fmla="*/ 29 w 30"/>
                <a:gd name="T19" fmla="*/ 12 h 31"/>
                <a:gd name="T20" fmla="*/ 26 w 30"/>
                <a:gd name="T21" fmla="*/ 10 h 31"/>
                <a:gd name="T22" fmla="*/ 25 w 30"/>
                <a:gd name="T23" fmla="*/ 11 h 31"/>
                <a:gd name="T24" fmla="*/ 27 w 30"/>
                <a:gd name="T25" fmla="*/ 11 h 31"/>
                <a:gd name="T26" fmla="*/ 27 w 30"/>
                <a:gd name="T27" fmla="*/ 8 h 31"/>
                <a:gd name="T28" fmla="*/ 28 w 30"/>
                <a:gd name="T29" fmla="*/ 3 h 31"/>
                <a:gd name="T30" fmla="*/ 25 w 30"/>
                <a:gd name="T31" fmla="*/ 0 h 31"/>
                <a:gd name="T32" fmla="*/ 19 w 30"/>
                <a:gd name="T33" fmla="*/ 2 h 31"/>
                <a:gd name="T34" fmla="*/ 12 w 30"/>
                <a:gd name="T35" fmla="*/ 11 h 31"/>
                <a:gd name="T36" fmla="*/ 0 w 30"/>
                <a:gd name="T37" fmla="*/ 28 h 31"/>
                <a:gd name="T38" fmla="*/ 3 w 30"/>
                <a:gd name="T39" fmla="*/ 30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0" h="31">
                  <a:moveTo>
                    <a:pt x="3" y="30"/>
                  </a:moveTo>
                  <a:lnTo>
                    <a:pt x="3" y="30"/>
                  </a:lnTo>
                  <a:lnTo>
                    <a:pt x="15" y="13"/>
                  </a:lnTo>
                  <a:lnTo>
                    <a:pt x="22" y="5"/>
                  </a:lnTo>
                  <a:lnTo>
                    <a:pt x="25" y="4"/>
                  </a:lnTo>
                  <a:lnTo>
                    <a:pt x="24" y="4"/>
                  </a:lnTo>
                  <a:lnTo>
                    <a:pt x="23" y="8"/>
                  </a:lnTo>
                  <a:lnTo>
                    <a:pt x="23" y="11"/>
                  </a:lnTo>
                  <a:lnTo>
                    <a:pt x="26" y="15"/>
                  </a:lnTo>
                  <a:lnTo>
                    <a:pt x="29" y="12"/>
                  </a:lnTo>
                  <a:lnTo>
                    <a:pt x="26" y="10"/>
                  </a:lnTo>
                  <a:lnTo>
                    <a:pt x="25" y="11"/>
                  </a:lnTo>
                  <a:lnTo>
                    <a:pt x="27" y="11"/>
                  </a:lnTo>
                  <a:lnTo>
                    <a:pt x="27" y="8"/>
                  </a:lnTo>
                  <a:lnTo>
                    <a:pt x="28" y="3"/>
                  </a:lnTo>
                  <a:lnTo>
                    <a:pt x="25" y="0"/>
                  </a:lnTo>
                  <a:lnTo>
                    <a:pt x="19" y="2"/>
                  </a:lnTo>
                  <a:lnTo>
                    <a:pt x="12" y="11"/>
                  </a:lnTo>
                  <a:lnTo>
                    <a:pt x="0" y="28"/>
                  </a:lnTo>
                  <a:lnTo>
                    <a:pt x="3" y="3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50" name="Freeform 23">
              <a:extLst>
                <a:ext uri="{FF2B5EF4-FFF2-40B4-BE49-F238E27FC236}">
                  <a16:creationId xmlns:a16="http://schemas.microsoft.com/office/drawing/2014/main" id="{A60E7327-A750-7A03-6D07-15F16501553A}"/>
                </a:ext>
              </a:extLst>
            </p:cNvPr>
            <p:cNvSpPr>
              <a:spLocks/>
            </p:cNvSpPr>
            <p:nvPr/>
          </p:nvSpPr>
          <p:spPr bwMode="auto">
            <a:xfrm>
              <a:off x="3587" y="3063"/>
              <a:ext cx="43" cy="53"/>
            </a:xfrm>
            <a:custGeom>
              <a:avLst/>
              <a:gdLst>
                <a:gd name="T0" fmla="*/ 3 w 43"/>
                <a:gd name="T1" fmla="*/ 52 h 53"/>
                <a:gd name="T2" fmla="*/ 3 w 43"/>
                <a:gd name="T3" fmla="*/ 51 h 53"/>
                <a:gd name="T4" fmla="*/ 8 w 43"/>
                <a:gd name="T5" fmla="*/ 45 h 53"/>
                <a:gd name="T6" fmla="*/ 14 w 43"/>
                <a:gd name="T7" fmla="*/ 39 h 53"/>
                <a:gd name="T8" fmla="*/ 18 w 43"/>
                <a:gd name="T9" fmla="*/ 34 h 53"/>
                <a:gd name="T10" fmla="*/ 24 w 43"/>
                <a:gd name="T11" fmla="*/ 28 h 53"/>
                <a:gd name="T12" fmla="*/ 29 w 43"/>
                <a:gd name="T13" fmla="*/ 22 h 53"/>
                <a:gd name="T14" fmla="*/ 33 w 43"/>
                <a:gd name="T15" fmla="*/ 16 h 53"/>
                <a:gd name="T16" fmla="*/ 38 w 43"/>
                <a:gd name="T17" fmla="*/ 10 h 53"/>
                <a:gd name="T18" fmla="*/ 42 w 43"/>
                <a:gd name="T19" fmla="*/ 2 h 53"/>
                <a:gd name="T20" fmla="*/ 39 w 43"/>
                <a:gd name="T21" fmla="*/ 0 h 53"/>
                <a:gd name="T22" fmla="*/ 35 w 43"/>
                <a:gd name="T23" fmla="*/ 8 h 53"/>
                <a:gd name="T24" fmla="*/ 30 w 43"/>
                <a:gd name="T25" fmla="*/ 14 h 53"/>
                <a:gd name="T26" fmla="*/ 26 w 43"/>
                <a:gd name="T27" fmla="*/ 20 h 53"/>
                <a:gd name="T28" fmla="*/ 21 w 43"/>
                <a:gd name="T29" fmla="*/ 25 h 53"/>
                <a:gd name="T30" fmla="*/ 16 w 43"/>
                <a:gd name="T31" fmla="*/ 31 h 53"/>
                <a:gd name="T32" fmla="*/ 11 w 43"/>
                <a:gd name="T33" fmla="*/ 37 h 53"/>
                <a:gd name="T34" fmla="*/ 6 w 43"/>
                <a:gd name="T35" fmla="*/ 42 h 53"/>
                <a:gd name="T36" fmla="*/ 0 w 43"/>
                <a:gd name="T37" fmla="*/ 49 h 53"/>
                <a:gd name="T38" fmla="*/ 1 w 43"/>
                <a:gd name="T39" fmla="*/ 48 h 53"/>
                <a:gd name="T40" fmla="*/ 3 w 43"/>
                <a:gd name="T41" fmla="*/ 52 h 53"/>
                <a:gd name="T42" fmla="*/ 3 w 43"/>
                <a:gd name="T43" fmla="*/ 51 h 53"/>
                <a:gd name="T44" fmla="*/ 3 w 43"/>
                <a:gd name="T45" fmla="*/ 52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3" h="53">
                  <a:moveTo>
                    <a:pt x="3" y="52"/>
                  </a:moveTo>
                  <a:lnTo>
                    <a:pt x="3" y="51"/>
                  </a:lnTo>
                  <a:lnTo>
                    <a:pt x="8" y="45"/>
                  </a:lnTo>
                  <a:lnTo>
                    <a:pt x="14" y="39"/>
                  </a:lnTo>
                  <a:lnTo>
                    <a:pt x="18" y="34"/>
                  </a:lnTo>
                  <a:lnTo>
                    <a:pt x="24" y="28"/>
                  </a:lnTo>
                  <a:lnTo>
                    <a:pt x="29" y="22"/>
                  </a:lnTo>
                  <a:lnTo>
                    <a:pt x="33" y="16"/>
                  </a:lnTo>
                  <a:lnTo>
                    <a:pt x="38" y="10"/>
                  </a:lnTo>
                  <a:lnTo>
                    <a:pt x="42" y="2"/>
                  </a:lnTo>
                  <a:lnTo>
                    <a:pt x="39" y="0"/>
                  </a:lnTo>
                  <a:lnTo>
                    <a:pt x="35" y="8"/>
                  </a:lnTo>
                  <a:lnTo>
                    <a:pt x="30" y="14"/>
                  </a:lnTo>
                  <a:lnTo>
                    <a:pt x="26" y="20"/>
                  </a:lnTo>
                  <a:lnTo>
                    <a:pt x="21" y="25"/>
                  </a:lnTo>
                  <a:lnTo>
                    <a:pt x="16" y="31"/>
                  </a:lnTo>
                  <a:lnTo>
                    <a:pt x="11" y="37"/>
                  </a:lnTo>
                  <a:lnTo>
                    <a:pt x="6" y="42"/>
                  </a:lnTo>
                  <a:lnTo>
                    <a:pt x="0" y="49"/>
                  </a:lnTo>
                  <a:lnTo>
                    <a:pt x="1" y="48"/>
                  </a:lnTo>
                  <a:lnTo>
                    <a:pt x="3" y="52"/>
                  </a:lnTo>
                  <a:lnTo>
                    <a:pt x="3" y="51"/>
                  </a:lnTo>
                  <a:lnTo>
                    <a:pt x="3"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51" name="Freeform 24">
              <a:extLst>
                <a:ext uri="{FF2B5EF4-FFF2-40B4-BE49-F238E27FC236}">
                  <a16:creationId xmlns:a16="http://schemas.microsoft.com/office/drawing/2014/main" id="{AA388195-5174-F3D5-1058-528B5287F077}"/>
                </a:ext>
              </a:extLst>
            </p:cNvPr>
            <p:cNvSpPr>
              <a:spLocks/>
            </p:cNvSpPr>
            <p:nvPr/>
          </p:nvSpPr>
          <p:spPr bwMode="auto">
            <a:xfrm>
              <a:off x="3568" y="3061"/>
              <a:ext cx="23" cy="58"/>
            </a:xfrm>
            <a:custGeom>
              <a:avLst/>
              <a:gdLst>
                <a:gd name="T0" fmla="*/ 9 w 23"/>
                <a:gd name="T1" fmla="*/ 0 h 58"/>
                <a:gd name="T2" fmla="*/ 9 w 23"/>
                <a:gd name="T3" fmla="*/ 0 h 58"/>
                <a:gd name="T4" fmla="*/ 5 w 23"/>
                <a:gd name="T5" fmla="*/ 15 h 58"/>
                <a:gd name="T6" fmla="*/ 2 w 23"/>
                <a:gd name="T7" fmla="*/ 28 h 58"/>
                <a:gd name="T8" fmla="*/ 0 w 23"/>
                <a:gd name="T9" fmla="*/ 39 h 58"/>
                <a:gd name="T10" fmla="*/ 0 w 23"/>
                <a:gd name="T11" fmla="*/ 47 h 58"/>
                <a:gd name="T12" fmla="*/ 2 w 23"/>
                <a:gd name="T13" fmla="*/ 53 h 58"/>
                <a:gd name="T14" fmla="*/ 7 w 23"/>
                <a:gd name="T15" fmla="*/ 57 h 58"/>
                <a:gd name="T16" fmla="*/ 13 w 23"/>
                <a:gd name="T17" fmla="*/ 57 h 58"/>
                <a:gd name="T18" fmla="*/ 22 w 23"/>
                <a:gd name="T19" fmla="*/ 54 h 58"/>
                <a:gd name="T20" fmla="*/ 20 w 23"/>
                <a:gd name="T21" fmla="*/ 50 h 58"/>
                <a:gd name="T22" fmla="*/ 12 w 23"/>
                <a:gd name="T23" fmla="*/ 53 h 58"/>
                <a:gd name="T24" fmla="*/ 7 w 23"/>
                <a:gd name="T25" fmla="*/ 53 h 58"/>
                <a:gd name="T26" fmla="*/ 5 w 23"/>
                <a:gd name="T27" fmla="*/ 51 h 58"/>
                <a:gd name="T28" fmla="*/ 4 w 23"/>
                <a:gd name="T29" fmla="*/ 46 h 58"/>
                <a:gd name="T30" fmla="*/ 4 w 23"/>
                <a:gd name="T31" fmla="*/ 39 h 58"/>
                <a:gd name="T32" fmla="*/ 5 w 23"/>
                <a:gd name="T33" fmla="*/ 29 h 58"/>
                <a:gd name="T34" fmla="*/ 9 w 23"/>
                <a:gd name="T35" fmla="*/ 16 h 58"/>
                <a:gd name="T36" fmla="*/ 13 w 23"/>
                <a:gd name="T37" fmla="*/ 1 h 58"/>
                <a:gd name="T38" fmla="*/ 9 w 23"/>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9" y="0"/>
                  </a:moveTo>
                  <a:lnTo>
                    <a:pt x="9" y="0"/>
                  </a:lnTo>
                  <a:lnTo>
                    <a:pt x="5" y="15"/>
                  </a:lnTo>
                  <a:lnTo>
                    <a:pt x="2" y="28"/>
                  </a:lnTo>
                  <a:lnTo>
                    <a:pt x="0" y="39"/>
                  </a:lnTo>
                  <a:lnTo>
                    <a:pt x="0" y="47"/>
                  </a:lnTo>
                  <a:lnTo>
                    <a:pt x="2" y="53"/>
                  </a:lnTo>
                  <a:lnTo>
                    <a:pt x="7" y="57"/>
                  </a:lnTo>
                  <a:lnTo>
                    <a:pt x="13" y="57"/>
                  </a:lnTo>
                  <a:lnTo>
                    <a:pt x="22" y="54"/>
                  </a:lnTo>
                  <a:lnTo>
                    <a:pt x="20" y="50"/>
                  </a:lnTo>
                  <a:lnTo>
                    <a:pt x="12" y="53"/>
                  </a:lnTo>
                  <a:lnTo>
                    <a:pt x="7" y="53"/>
                  </a:lnTo>
                  <a:lnTo>
                    <a:pt x="5" y="51"/>
                  </a:lnTo>
                  <a:lnTo>
                    <a:pt x="4" y="46"/>
                  </a:lnTo>
                  <a:lnTo>
                    <a:pt x="4" y="39"/>
                  </a:lnTo>
                  <a:lnTo>
                    <a:pt x="5" y="29"/>
                  </a:lnTo>
                  <a:lnTo>
                    <a:pt x="9" y="16"/>
                  </a:lnTo>
                  <a:lnTo>
                    <a:pt x="13" y="1"/>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52" name="Freeform 25">
              <a:extLst>
                <a:ext uri="{FF2B5EF4-FFF2-40B4-BE49-F238E27FC236}">
                  <a16:creationId xmlns:a16="http://schemas.microsoft.com/office/drawing/2014/main" id="{0F0AE90A-418C-7E3D-FE6C-15F1C1F6E6C3}"/>
                </a:ext>
              </a:extLst>
            </p:cNvPr>
            <p:cNvSpPr>
              <a:spLocks/>
            </p:cNvSpPr>
            <p:nvPr/>
          </p:nvSpPr>
          <p:spPr bwMode="auto">
            <a:xfrm>
              <a:off x="3577" y="2971"/>
              <a:ext cx="57" cy="92"/>
            </a:xfrm>
            <a:custGeom>
              <a:avLst/>
              <a:gdLst>
                <a:gd name="T0" fmla="*/ 54 w 57"/>
                <a:gd name="T1" fmla="*/ 0 h 91"/>
                <a:gd name="T2" fmla="*/ 54 w 57"/>
                <a:gd name="T3" fmla="*/ 0 h 91"/>
                <a:gd name="T4" fmla="*/ 50 w 57"/>
                <a:gd name="T5" fmla="*/ 5 h 91"/>
                <a:gd name="T6" fmla="*/ 47 w 57"/>
                <a:gd name="T7" fmla="*/ 9 h 91"/>
                <a:gd name="T8" fmla="*/ 43 w 57"/>
                <a:gd name="T9" fmla="*/ 14 h 91"/>
                <a:gd name="T10" fmla="*/ 39 w 57"/>
                <a:gd name="T11" fmla="*/ 19 h 91"/>
                <a:gd name="T12" fmla="*/ 36 w 57"/>
                <a:gd name="T13" fmla="*/ 25 h 91"/>
                <a:gd name="T14" fmla="*/ 32 w 57"/>
                <a:gd name="T15" fmla="*/ 30 h 91"/>
                <a:gd name="T16" fmla="*/ 28 w 57"/>
                <a:gd name="T17" fmla="*/ 35 h 91"/>
                <a:gd name="T18" fmla="*/ 24 w 57"/>
                <a:gd name="T19" fmla="*/ 41 h 91"/>
                <a:gd name="T20" fmla="*/ 20 w 57"/>
                <a:gd name="T21" fmla="*/ 47 h 91"/>
                <a:gd name="T22" fmla="*/ 17 w 57"/>
                <a:gd name="T23" fmla="*/ 52 h 91"/>
                <a:gd name="T24" fmla="*/ 14 w 57"/>
                <a:gd name="T25" fmla="*/ 59 h 91"/>
                <a:gd name="T26" fmla="*/ 10 w 57"/>
                <a:gd name="T27" fmla="*/ 64 h 91"/>
                <a:gd name="T28" fmla="*/ 7 w 57"/>
                <a:gd name="T29" fmla="*/ 71 h 91"/>
                <a:gd name="T30" fmla="*/ 4 w 57"/>
                <a:gd name="T31" fmla="*/ 76 h 91"/>
                <a:gd name="T32" fmla="*/ 2 w 57"/>
                <a:gd name="T33" fmla="*/ 83 h 91"/>
                <a:gd name="T34" fmla="*/ 0 w 57"/>
                <a:gd name="T35" fmla="*/ 89 h 91"/>
                <a:gd name="T36" fmla="*/ 4 w 57"/>
                <a:gd name="T37" fmla="*/ 90 h 91"/>
                <a:gd name="T38" fmla="*/ 6 w 57"/>
                <a:gd name="T39" fmla="*/ 84 h 91"/>
                <a:gd name="T40" fmla="*/ 8 w 57"/>
                <a:gd name="T41" fmla="*/ 78 h 91"/>
                <a:gd name="T42" fmla="*/ 11 w 57"/>
                <a:gd name="T43" fmla="*/ 72 h 91"/>
                <a:gd name="T44" fmla="*/ 14 w 57"/>
                <a:gd name="T45" fmla="*/ 66 h 91"/>
                <a:gd name="T46" fmla="*/ 17 w 57"/>
                <a:gd name="T47" fmla="*/ 61 h 91"/>
                <a:gd name="T48" fmla="*/ 20 w 57"/>
                <a:gd name="T49" fmla="*/ 54 h 91"/>
                <a:gd name="T50" fmla="*/ 23 w 57"/>
                <a:gd name="T51" fmla="*/ 49 h 91"/>
                <a:gd name="T52" fmla="*/ 27 w 57"/>
                <a:gd name="T53" fmla="*/ 43 h 91"/>
                <a:gd name="T54" fmla="*/ 31 w 57"/>
                <a:gd name="T55" fmla="*/ 37 h 91"/>
                <a:gd name="T56" fmla="*/ 35 w 57"/>
                <a:gd name="T57" fmla="*/ 32 h 91"/>
                <a:gd name="T58" fmla="*/ 39 w 57"/>
                <a:gd name="T59" fmla="*/ 27 h 91"/>
                <a:gd name="T60" fmla="*/ 42 w 57"/>
                <a:gd name="T61" fmla="*/ 21 h 91"/>
                <a:gd name="T62" fmla="*/ 46 w 57"/>
                <a:gd name="T63" fmla="*/ 16 h 91"/>
                <a:gd name="T64" fmla="*/ 50 w 57"/>
                <a:gd name="T65" fmla="*/ 11 h 91"/>
                <a:gd name="T66" fmla="*/ 53 w 57"/>
                <a:gd name="T67" fmla="*/ 6 h 91"/>
                <a:gd name="T68" fmla="*/ 56 w 57"/>
                <a:gd name="T69" fmla="*/ 1 h 91"/>
                <a:gd name="T70" fmla="*/ 54 w 57"/>
                <a:gd name="T71" fmla="*/ 0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7" h="91">
                  <a:moveTo>
                    <a:pt x="54" y="0"/>
                  </a:moveTo>
                  <a:lnTo>
                    <a:pt x="54" y="0"/>
                  </a:lnTo>
                  <a:lnTo>
                    <a:pt x="50" y="5"/>
                  </a:lnTo>
                  <a:lnTo>
                    <a:pt x="47" y="9"/>
                  </a:lnTo>
                  <a:lnTo>
                    <a:pt x="43" y="14"/>
                  </a:lnTo>
                  <a:lnTo>
                    <a:pt x="39" y="19"/>
                  </a:lnTo>
                  <a:lnTo>
                    <a:pt x="36" y="25"/>
                  </a:lnTo>
                  <a:lnTo>
                    <a:pt x="32" y="30"/>
                  </a:lnTo>
                  <a:lnTo>
                    <a:pt x="28" y="35"/>
                  </a:lnTo>
                  <a:lnTo>
                    <a:pt x="24" y="41"/>
                  </a:lnTo>
                  <a:lnTo>
                    <a:pt x="20" y="47"/>
                  </a:lnTo>
                  <a:lnTo>
                    <a:pt x="17" y="52"/>
                  </a:lnTo>
                  <a:lnTo>
                    <a:pt x="14" y="59"/>
                  </a:lnTo>
                  <a:lnTo>
                    <a:pt x="10" y="64"/>
                  </a:lnTo>
                  <a:lnTo>
                    <a:pt x="7" y="71"/>
                  </a:lnTo>
                  <a:lnTo>
                    <a:pt x="4" y="76"/>
                  </a:lnTo>
                  <a:lnTo>
                    <a:pt x="2" y="83"/>
                  </a:lnTo>
                  <a:lnTo>
                    <a:pt x="0" y="89"/>
                  </a:lnTo>
                  <a:lnTo>
                    <a:pt x="4" y="90"/>
                  </a:lnTo>
                  <a:lnTo>
                    <a:pt x="6" y="84"/>
                  </a:lnTo>
                  <a:lnTo>
                    <a:pt x="8" y="78"/>
                  </a:lnTo>
                  <a:lnTo>
                    <a:pt x="11" y="72"/>
                  </a:lnTo>
                  <a:lnTo>
                    <a:pt x="14" y="66"/>
                  </a:lnTo>
                  <a:lnTo>
                    <a:pt x="17" y="61"/>
                  </a:lnTo>
                  <a:lnTo>
                    <a:pt x="20" y="54"/>
                  </a:lnTo>
                  <a:lnTo>
                    <a:pt x="23" y="49"/>
                  </a:lnTo>
                  <a:lnTo>
                    <a:pt x="27" y="43"/>
                  </a:lnTo>
                  <a:lnTo>
                    <a:pt x="31" y="37"/>
                  </a:lnTo>
                  <a:lnTo>
                    <a:pt x="35" y="32"/>
                  </a:lnTo>
                  <a:lnTo>
                    <a:pt x="39" y="27"/>
                  </a:lnTo>
                  <a:lnTo>
                    <a:pt x="42" y="21"/>
                  </a:lnTo>
                  <a:lnTo>
                    <a:pt x="46" y="16"/>
                  </a:lnTo>
                  <a:lnTo>
                    <a:pt x="50" y="11"/>
                  </a:lnTo>
                  <a:lnTo>
                    <a:pt x="53" y="6"/>
                  </a:lnTo>
                  <a:lnTo>
                    <a:pt x="56" y="1"/>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53" name="Freeform 26">
              <a:extLst>
                <a:ext uri="{FF2B5EF4-FFF2-40B4-BE49-F238E27FC236}">
                  <a16:creationId xmlns:a16="http://schemas.microsoft.com/office/drawing/2014/main" id="{EB7249D8-B67E-40B5-282D-4754E6D3731F}"/>
                </a:ext>
              </a:extLst>
            </p:cNvPr>
            <p:cNvSpPr>
              <a:spLocks/>
            </p:cNvSpPr>
            <p:nvPr/>
          </p:nvSpPr>
          <p:spPr bwMode="auto">
            <a:xfrm>
              <a:off x="3631" y="2954"/>
              <a:ext cx="19" cy="20"/>
            </a:xfrm>
            <a:custGeom>
              <a:avLst/>
              <a:gdLst>
                <a:gd name="T0" fmla="*/ 15 w 19"/>
                <a:gd name="T1" fmla="*/ 0 h 20"/>
                <a:gd name="T2" fmla="*/ 15 w 19"/>
                <a:gd name="T3" fmla="*/ 0 h 20"/>
                <a:gd name="T4" fmla="*/ 13 w 19"/>
                <a:gd name="T5" fmla="*/ 2 h 20"/>
                <a:gd name="T6" fmla="*/ 11 w 19"/>
                <a:gd name="T7" fmla="*/ 4 h 20"/>
                <a:gd name="T8" fmla="*/ 9 w 19"/>
                <a:gd name="T9" fmla="*/ 6 h 20"/>
                <a:gd name="T10" fmla="*/ 8 w 19"/>
                <a:gd name="T11" fmla="*/ 8 h 20"/>
                <a:gd name="T12" fmla="*/ 6 w 19"/>
                <a:gd name="T13" fmla="*/ 9 h 20"/>
                <a:gd name="T14" fmla="*/ 4 w 19"/>
                <a:gd name="T15" fmla="*/ 11 h 20"/>
                <a:gd name="T16" fmla="*/ 1 w 19"/>
                <a:gd name="T17" fmla="*/ 15 h 20"/>
                <a:gd name="T18" fmla="*/ 0 w 19"/>
                <a:gd name="T19" fmla="*/ 18 h 20"/>
                <a:gd name="T20" fmla="*/ 2 w 19"/>
                <a:gd name="T21" fmla="*/ 19 h 20"/>
                <a:gd name="T22" fmla="*/ 4 w 19"/>
                <a:gd name="T23" fmla="*/ 17 h 20"/>
                <a:gd name="T24" fmla="*/ 6 w 19"/>
                <a:gd name="T25" fmla="*/ 14 h 20"/>
                <a:gd name="T26" fmla="*/ 8 w 19"/>
                <a:gd name="T27" fmla="*/ 13 h 20"/>
                <a:gd name="T28" fmla="*/ 10 w 19"/>
                <a:gd name="T29" fmla="*/ 11 h 20"/>
                <a:gd name="T30" fmla="*/ 12 w 19"/>
                <a:gd name="T31" fmla="*/ 9 h 20"/>
                <a:gd name="T32" fmla="*/ 14 w 19"/>
                <a:gd name="T33" fmla="*/ 7 h 20"/>
                <a:gd name="T34" fmla="*/ 16 w 19"/>
                <a:gd name="T35" fmla="*/ 5 h 20"/>
                <a:gd name="T36" fmla="*/ 18 w 19"/>
                <a:gd name="T37" fmla="*/ 3 h 20"/>
                <a:gd name="T38" fmla="*/ 15 w 19"/>
                <a:gd name="T39" fmla="*/ 0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0">
                  <a:moveTo>
                    <a:pt x="15" y="0"/>
                  </a:moveTo>
                  <a:lnTo>
                    <a:pt x="15" y="0"/>
                  </a:lnTo>
                  <a:lnTo>
                    <a:pt x="13" y="2"/>
                  </a:lnTo>
                  <a:lnTo>
                    <a:pt x="11" y="4"/>
                  </a:lnTo>
                  <a:lnTo>
                    <a:pt x="9" y="6"/>
                  </a:lnTo>
                  <a:lnTo>
                    <a:pt x="8" y="8"/>
                  </a:lnTo>
                  <a:lnTo>
                    <a:pt x="6" y="9"/>
                  </a:lnTo>
                  <a:lnTo>
                    <a:pt x="4" y="11"/>
                  </a:lnTo>
                  <a:lnTo>
                    <a:pt x="1" y="15"/>
                  </a:lnTo>
                  <a:lnTo>
                    <a:pt x="0" y="18"/>
                  </a:lnTo>
                  <a:lnTo>
                    <a:pt x="2" y="19"/>
                  </a:lnTo>
                  <a:lnTo>
                    <a:pt x="4" y="17"/>
                  </a:lnTo>
                  <a:lnTo>
                    <a:pt x="6" y="14"/>
                  </a:lnTo>
                  <a:lnTo>
                    <a:pt x="8" y="13"/>
                  </a:lnTo>
                  <a:lnTo>
                    <a:pt x="10" y="11"/>
                  </a:lnTo>
                  <a:lnTo>
                    <a:pt x="12" y="9"/>
                  </a:lnTo>
                  <a:lnTo>
                    <a:pt x="14" y="7"/>
                  </a:lnTo>
                  <a:lnTo>
                    <a:pt x="16" y="5"/>
                  </a:lnTo>
                  <a:lnTo>
                    <a:pt x="18" y="3"/>
                  </a:lnTo>
                  <a:lnTo>
                    <a:pt x="1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54" name="Freeform 27">
              <a:extLst>
                <a:ext uri="{FF2B5EF4-FFF2-40B4-BE49-F238E27FC236}">
                  <a16:creationId xmlns:a16="http://schemas.microsoft.com/office/drawing/2014/main" id="{4523EDBB-4E0C-3B50-2933-A90F7F766C9D}"/>
                </a:ext>
              </a:extLst>
            </p:cNvPr>
            <p:cNvSpPr>
              <a:spLocks/>
            </p:cNvSpPr>
            <p:nvPr/>
          </p:nvSpPr>
          <p:spPr bwMode="auto">
            <a:xfrm>
              <a:off x="3646" y="2927"/>
              <a:ext cx="31" cy="33"/>
            </a:xfrm>
            <a:custGeom>
              <a:avLst/>
              <a:gdLst>
                <a:gd name="T0" fmla="*/ 27 w 31"/>
                <a:gd name="T1" fmla="*/ 0 h 32"/>
                <a:gd name="T2" fmla="*/ 27 w 31"/>
                <a:gd name="T3" fmla="*/ 0 h 32"/>
                <a:gd name="T4" fmla="*/ 24 w 31"/>
                <a:gd name="T5" fmla="*/ 3 h 32"/>
                <a:gd name="T6" fmla="*/ 21 w 31"/>
                <a:gd name="T7" fmla="*/ 6 h 32"/>
                <a:gd name="T8" fmla="*/ 18 w 31"/>
                <a:gd name="T9" fmla="*/ 10 h 32"/>
                <a:gd name="T10" fmla="*/ 15 w 31"/>
                <a:gd name="T11" fmla="*/ 13 h 32"/>
                <a:gd name="T12" fmla="*/ 12 w 31"/>
                <a:gd name="T13" fmla="*/ 17 h 32"/>
                <a:gd name="T14" fmla="*/ 8 w 31"/>
                <a:gd name="T15" fmla="*/ 20 h 32"/>
                <a:gd name="T16" fmla="*/ 5 w 31"/>
                <a:gd name="T17" fmla="*/ 24 h 32"/>
                <a:gd name="T18" fmla="*/ 0 w 31"/>
                <a:gd name="T19" fmla="*/ 28 h 32"/>
                <a:gd name="T20" fmla="*/ 3 w 31"/>
                <a:gd name="T21" fmla="*/ 31 h 32"/>
                <a:gd name="T22" fmla="*/ 7 w 31"/>
                <a:gd name="T23" fmla="*/ 27 h 32"/>
                <a:gd name="T24" fmla="*/ 11 w 31"/>
                <a:gd name="T25" fmla="*/ 23 h 32"/>
                <a:gd name="T26" fmla="*/ 15 w 31"/>
                <a:gd name="T27" fmla="*/ 20 h 32"/>
                <a:gd name="T28" fmla="*/ 18 w 31"/>
                <a:gd name="T29" fmla="*/ 16 h 32"/>
                <a:gd name="T30" fmla="*/ 21 w 31"/>
                <a:gd name="T31" fmla="*/ 12 h 32"/>
                <a:gd name="T32" fmla="*/ 24 w 31"/>
                <a:gd name="T33" fmla="*/ 9 h 32"/>
                <a:gd name="T34" fmla="*/ 27 w 31"/>
                <a:gd name="T35" fmla="*/ 6 h 32"/>
                <a:gd name="T36" fmla="*/ 30 w 31"/>
                <a:gd name="T37" fmla="*/ 2 h 32"/>
                <a:gd name="T38" fmla="*/ 27 w 31"/>
                <a:gd name="T39" fmla="*/ 0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2">
                  <a:moveTo>
                    <a:pt x="27" y="0"/>
                  </a:moveTo>
                  <a:lnTo>
                    <a:pt x="27" y="0"/>
                  </a:lnTo>
                  <a:lnTo>
                    <a:pt x="24" y="3"/>
                  </a:lnTo>
                  <a:lnTo>
                    <a:pt x="21" y="6"/>
                  </a:lnTo>
                  <a:lnTo>
                    <a:pt x="18" y="10"/>
                  </a:lnTo>
                  <a:lnTo>
                    <a:pt x="15" y="13"/>
                  </a:lnTo>
                  <a:lnTo>
                    <a:pt x="12" y="17"/>
                  </a:lnTo>
                  <a:lnTo>
                    <a:pt x="8" y="20"/>
                  </a:lnTo>
                  <a:lnTo>
                    <a:pt x="5" y="24"/>
                  </a:lnTo>
                  <a:lnTo>
                    <a:pt x="0" y="28"/>
                  </a:lnTo>
                  <a:lnTo>
                    <a:pt x="3" y="31"/>
                  </a:lnTo>
                  <a:lnTo>
                    <a:pt x="7" y="27"/>
                  </a:lnTo>
                  <a:lnTo>
                    <a:pt x="11" y="23"/>
                  </a:lnTo>
                  <a:lnTo>
                    <a:pt x="15" y="20"/>
                  </a:lnTo>
                  <a:lnTo>
                    <a:pt x="18" y="16"/>
                  </a:lnTo>
                  <a:lnTo>
                    <a:pt x="21" y="12"/>
                  </a:lnTo>
                  <a:lnTo>
                    <a:pt x="24" y="9"/>
                  </a:lnTo>
                  <a:lnTo>
                    <a:pt x="27" y="6"/>
                  </a:lnTo>
                  <a:lnTo>
                    <a:pt x="30" y="2"/>
                  </a:lnTo>
                  <a:lnTo>
                    <a:pt x="27"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55" name="Freeform 28">
              <a:extLst>
                <a:ext uri="{FF2B5EF4-FFF2-40B4-BE49-F238E27FC236}">
                  <a16:creationId xmlns:a16="http://schemas.microsoft.com/office/drawing/2014/main" id="{921FD69A-564A-C8CA-DE82-2A6083AA89EF}"/>
                </a:ext>
              </a:extLst>
            </p:cNvPr>
            <p:cNvSpPr>
              <a:spLocks/>
            </p:cNvSpPr>
            <p:nvPr/>
          </p:nvSpPr>
          <p:spPr bwMode="auto">
            <a:xfrm>
              <a:off x="3673" y="2894"/>
              <a:ext cx="53" cy="37"/>
            </a:xfrm>
            <a:custGeom>
              <a:avLst/>
              <a:gdLst>
                <a:gd name="T0" fmla="*/ 49 w 53"/>
                <a:gd name="T1" fmla="*/ 1 h 35"/>
                <a:gd name="T2" fmla="*/ 50 w 53"/>
                <a:gd name="T3" fmla="*/ 0 h 35"/>
                <a:gd name="T4" fmla="*/ 42 w 53"/>
                <a:gd name="T5" fmla="*/ 2 h 35"/>
                <a:gd name="T6" fmla="*/ 36 w 53"/>
                <a:gd name="T7" fmla="*/ 5 h 35"/>
                <a:gd name="T8" fmla="*/ 29 w 53"/>
                <a:gd name="T9" fmla="*/ 10 h 35"/>
                <a:gd name="T10" fmla="*/ 23 w 53"/>
                <a:gd name="T11" fmla="*/ 13 h 35"/>
                <a:gd name="T12" fmla="*/ 17 w 53"/>
                <a:gd name="T13" fmla="*/ 17 h 35"/>
                <a:gd name="T14" fmla="*/ 12 w 53"/>
                <a:gd name="T15" fmla="*/ 22 h 35"/>
                <a:gd name="T16" fmla="*/ 6 w 53"/>
                <a:gd name="T17" fmla="*/ 26 h 35"/>
                <a:gd name="T18" fmla="*/ 0 w 53"/>
                <a:gd name="T19" fmla="*/ 32 h 35"/>
                <a:gd name="T20" fmla="*/ 3 w 53"/>
                <a:gd name="T21" fmla="*/ 34 h 35"/>
                <a:gd name="T22" fmla="*/ 8 w 53"/>
                <a:gd name="T23" fmla="*/ 29 h 35"/>
                <a:gd name="T24" fmla="*/ 14 w 53"/>
                <a:gd name="T25" fmla="*/ 24 h 35"/>
                <a:gd name="T26" fmla="*/ 19 w 53"/>
                <a:gd name="T27" fmla="*/ 20 h 35"/>
                <a:gd name="T28" fmla="*/ 25 w 53"/>
                <a:gd name="T29" fmla="*/ 16 h 35"/>
                <a:gd name="T30" fmla="*/ 31 w 53"/>
                <a:gd name="T31" fmla="*/ 12 h 35"/>
                <a:gd name="T32" fmla="*/ 38 w 53"/>
                <a:gd name="T33" fmla="*/ 9 h 35"/>
                <a:gd name="T34" fmla="*/ 44 w 53"/>
                <a:gd name="T35" fmla="*/ 6 h 35"/>
                <a:gd name="T36" fmla="*/ 51 w 53"/>
                <a:gd name="T37" fmla="*/ 3 h 35"/>
                <a:gd name="T38" fmla="*/ 52 w 53"/>
                <a:gd name="T39" fmla="*/ 2 h 35"/>
                <a:gd name="T40" fmla="*/ 51 w 53"/>
                <a:gd name="T41" fmla="*/ 3 h 35"/>
                <a:gd name="T42" fmla="*/ 52 w 53"/>
                <a:gd name="T43" fmla="*/ 3 h 35"/>
                <a:gd name="T44" fmla="*/ 52 w 53"/>
                <a:gd name="T45" fmla="*/ 2 h 35"/>
                <a:gd name="T46" fmla="*/ 49 w 53"/>
                <a:gd name="T47" fmla="*/ 1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5">
                  <a:moveTo>
                    <a:pt x="49" y="1"/>
                  </a:moveTo>
                  <a:lnTo>
                    <a:pt x="50" y="0"/>
                  </a:lnTo>
                  <a:lnTo>
                    <a:pt x="42" y="2"/>
                  </a:lnTo>
                  <a:lnTo>
                    <a:pt x="36" y="5"/>
                  </a:lnTo>
                  <a:lnTo>
                    <a:pt x="29" y="10"/>
                  </a:lnTo>
                  <a:lnTo>
                    <a:pt x="23" y="13"/>
                  </a:lnTo>
                  <a:lnTo>
                    <a:pt x="17" y="17"/>
                  </a:lnTo>
                  <a:lnTo>
                    <a:pt x="12" y="22"/>
                  </a:lnTo>
                  <a:lnTo>
                    <a:pt x="6" y="26"/>
                  </a:lnTo>
                  <a:lnTo>
                    <a:pt x="0" y="32"/>
                  </a:lnTo>
                  <a:lnTo>
                    <a:pt x="3" y="34"/>
                  </a:lnTo>
                  <a:lnTo>
                    <a:pt x="8" y="29"/>
                  </a:lnTo>
                  <a:lnTo>
                    <a:pt x="14" y="24"/>
                  </a:lnTo>
                  <a:lnTo>
                    <a:pt x="19" y="20"/>
                  </a:lnTo>
                  <a:lnTo>
                    <a:pt x="25" y="16"/>
                  </a:lnTo>
                  <a:lnTo>
                    <a:pt x="31" y="12"/>
                  </a:lnTo>
                  <a:lnTo>
                    <a:pt x="38" y="9"/>
                  </a:lnTo>
                  <a:lnTo>
                    <a:pt x="44" y="6"/>
                  </a:lnTo>
                  <a:lnTo>
                    <a:pt x="51" y="3"/>
                  </a:lnTo>
                  <a:lnTo>
                    <a:pt x="52" y="2"/>
                  </a:lnTo>
                  <a:lnTo>
                    <a:pt x="51" y="3"/>
                  </a:lnTo>
                  <a:lnTo>
                    <a:pt x="52" y="3"/>
                  </a:lnTo>
                  <a:lnTo>
                    <a:pt x="52" y="2"/>
                  </a:lnTo>
                  <a:lnTo>
                    <a:pt x="49"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grpSp>
          <p:nvGrpSpPr>
            <p:cNvPr id="45087" name="Group 29">
              <a:extLst>
                <a:ext uri="{FF2B5EF4-FFF2-40B4-BE49-F238E27FC236}">
                  <a16:creationId xmlns:a16="http://schemas.microsoft.com/office/drawing/2014/main" id="{E8764232-F022-A7A4-AF1E-08AD143FAC3E}"/>
                </a:ext>
              </a:extLst>
            </p:cNvPr>
            <p:cNvGrpSpPr>
              <a:grpSpLocks/>
            </p:cNvGrpSpPr>
            <p:nvPr/>
          </p:nvGrpSpPr>
          <p:grpSpPr bwMode="auto">
            <a:xfrm>
              <a:off x="3722" y="1000"/>
              <a:ext cx="1430" cy="2479"/>
              <a:chOff x="3722" y="1000"/>
              <a:chExt cx="1430" cy="2479"/>
            </a:xfrm>
          </p:grpSpPr>
          <p:sp>
            <p:nvSpPr>
              <p:cNvPr id="26657" name="Freeform 30">
                <a:extLst>
                  <a:ext uri="{FF2B5EF4-FFF2-40B4-BE49-F238E27FC236}">
                    <a16:creationId xmlns:a16="http://schemas.microsoft.com/office/drawing/2014/main" id="{B6100580-A9C6-5BCC-BF25-60A879A6F852}"/>
                  </a:ext>
                </a:extLst>
              </p:cNvPr>
              <p:cNvSpPr>
                <a:spLocks/>
              </p:cNvSpPr>
              <p:nvPr/>
            </p:nvSpPr>
            <p:spPr bwMode="auto">
              <a:xfrm>
                <a:off x="4676" y="2276"/>
                <a:ext cx="474" cy="984"/>
              </a:xfrm>
              <a:custGeom>
                <a:avLst/>
                <a:gdLst>
                  <a:gd name="T0" fmla="*/ 5 w 474"/>
                  <a:gd name="T1" fmla="*/ 47 h 983"/>
                  <a:gd name="T2" fmla="*/ 9 w 474"/>
                  <a:gd name="T3" fmla="*/ 80 h 983"/>
                  <a:gd name="T4" fmla="*/ 13 w 474"/>
                  <a:gd name="T5" fmla="*/ 110 h 983"/>
                  <a:gd name="T6" fmla="*/ 17 w 474"/>
                  <a:gd name="T7" fmla="*/ 163 h 983"/>
                  <a:gd name="T8" fmla="*/ 34 w 474"/>
                  <a:gd name="T9" fmla="*/ 227 h 983"/>
                  <a:gd name="T10" fmla="*/ 58 w 474"/>
                  <a:gd name="T11" fmla="*/ 290 h 983"/>
                  <a:gd name="T12" fmla="*/ 159 w 474"/>
                  <a:gd name="T13" fmla="*/ 502 h 983"/>
                  <a:gd name="T14" fmla="*/ 168 w 474"/>
                  <a:gd name="T15" fmla="*/ 523 h 983"/>
                  <a:gd name="T16" fmla="*/ 184 w 474"/>
                  <a:gd name="T17" fmla="*/ 565 h 983"/>
                  <a:gd name="T18" fmla="*/ 204 w 474"/>
                  <a:gd name="T19" fmla="*/ 617 h 983"/>
                  <a:gd name="T20" fmla="*/ 210 w 474"/>
                  <a:gd name="T21" fmla="*/ 661 h 983"/>
                  <a:gd name="T22" fmla="*/ 207 w 474"/>
                  <a:gd name="T23" fmla="*/ 712 h 983"/>
                  <a:gd name="T24" fmla="*/ 216 w 474"/>
                  <a:gd name="T25" fmla="*/ 759 h 983"/>
                  <a:gd name="T26" fmla="*/ 244 w 474"/>
                  <a:gd name="T27" fmla="*/ 815 h 983"/>
                  <a:gd name="T28" fmla="*/ 268 w 474"/>
                  <a:gd name="T29" fmla="*/ 880 h 983"/>
                  <a:gd name="T30" fmla="*/ 294 w 474"/>
                  <a:gd name="T31" fmla="*/ 942 h 983"/>
                  <a:gd name="T32" fmla="*/ 308 w 474"/>
                  <a:gd name="T33" fmla="*/ 954 h 983"/>
                  <a:gd name="T34" fmla="*/ 317 w 474"/>
                  <a:gd name="T35" fmla="*/ 934 h 983"/>
                  <a:gd name="T36" fmla="*/ 301 w 474"/>
                  <a:gd name="T37" fmla="*/ 880 h 983"/>
                  <a:gd name="T38" fmla="*/ 291 w 474"/>
                  <a:gd name="T39" fmla="*/ 828 h 983"/>
                  <a:gd name="T40" fmla="*/ 313 w 474"/>
                  <a:gd name="T41" fmla="*/ 896 h 983"/>
                  <a:gd name="T42" fmla="*/ 334 w 474"/>
                  <a:gd name="T43" fmla="*/ 961 h 983"/>
                  <a:gd name="T44" fmla="*/ 358 w 474"/>
                  <a:gd name="T45" fmla="*/ 978 h 983"/>
                  <a:gd name="T46" fmla="*/ 361 w 474"/>
                  <a:gd name="T47" fmla="*/ 951 h 983"/>
                  <a:gd name="T48" fmla="*/ 351 w 474"/>
                  <a:gd name="T49" fmla="*/ 911 h 983"/>
                  <a:gd name="T50" fmla="*/ 340 w 474"/>
                  <a:gd name="T51" fmla="*/ 859 h 983"/>
                  <a:gd name="T52" fmla="*/ 337 w 474"/>
                  <a:gd name="T53" fmla="*/ 848 h 983"/>
                  <a:gd name="T54" fmla="*/ 362 w 474"/>
                  <a:gd name="T55" fmla="*/ 932 h 983"/>
                  <a:gd name="T56" fmla="*/ 395 w 474"/>
                  <a:gd name="T57" fmla="*/ 982 h 983"/>
                  <a:gd name="T58" fmla="*/ 410 w 474"/>
                  <a:gd name="T59" fmla="*/ 959 h 983"/>
                  <a:gd name="T60" fmla="*/ 393 w 474"/>
                  <a:gd name="T61" fmla="*/ 893 h 983"/>
                  <a:gd name="T62" fmla="*/ 373 w 474"/>
                  <a:gd name="T63" fmla="*/ 820 h 983"/>
                  <a:gd name="T64" fmla="*/ 396 w 474"/>
                  <a:gd name="T65" fmla="*/ 880 h 983"/>
                  <a:gd name="T66" fmla="*/ 424 w 474"/>
                  <a:gd name="T67" fmla="*/ 934 h 983"/>
                  <a:gd name="T68" fmla="*/ 445 w 474"/>
                  <a:gd name="T69" fmla="*/ 946 h 983"/>
                  <a:gd name="T70" fmla="*/ 449 w 474"/>
                  <a:gd name="T71" fmla="*/ 915 h 983"/>
                  <a:gd name="T72" fmla="*/ 433 w 474"/>
                  <a:gd name="T73" fmla="*/ 854 h 983"/>
                  <a:gd name="T74" fmla="*/ 408 w 474"/>
                  <a:gd name="T75" fmla="*/ 787 h 983"/>
                  <a:gd name="T76" fmla="*/ 392 w 474"/>
                  <a:gd name="T77" fmla="*/ 755 h 983"/>
                  <a:gd name="T78" fmla="*/ 415 w 474"/>
                  <a:gd name="T79" fmla="*/ 774 h 983"/>
                  <a:gd name="T80" fmla="*/ 444 w 474"/>
                  <a:gd name="T81" fmla="*/ 811 h 983"/>
                  <a:gd name="T82" fmla="*/ 473 w 474"/>
                  <a:gd name="T83" fmla="*/ 817 h 983"/>
                  <a:gd name="T84" fmla="*/ 459 w 474"/>
                  <a:gd name="T85" fmla="*/ 759 h 983"/>
                  <a:gd name="T86" fmla="*/ 440 w 474"/>
                  <a:gd name="T87" fmla="*/ 723 h 983"/>
                  <a:gd name="T88" fmla="*/ 417 w 474"/>
                  <a:gd name="T89" fmla="*/ 692 h 983"/>
                  <a:gd name="T90" fmla="*/ 403 w 474"/>
                  <a:gd name="T91" fmla="*/ 672 h 983"/>
                  <a:gd name="T92" fmla="*/ 388 w 474"/>
                  <a:gd name="T93" fmla="*/ 658 h 983"/>
                  <a:gd name="T94" fmla="*/ 367 w 474"/>
                  <a:gd name="T95" fmla="*/ 636 h 983"/>
                  <a:gd name="T96" fmla="*/ 332 w 474"/>
                  <a:gd name="T97" fmla="*/ 611 h 983"/>
                  <a:gd name="T98" fmla="*/ 304 w 474"/>
                  <a:gd name="T99" fmla="*/ 547 h 983"/>
                  <a:gd name="T100" fmla="*/ 294 w 474"/>
                  <a:gd name="T101" fmla="*/ 503 h 983"/>
                  <a:gd name="T102" fmla="*/ 284 w 474"/>
                  <a:gd name="T103" fmla="*/ 449 h 983"/>
                  <a:gd name="T104" fmla="*/ 269 w 474"/>
                  <a:gd name="T105" fmla="*/ 326 h 983"/>
                  <a:gd name="T106" fmla="*/ 263 w 474"/>
                  <a:gd name="T107" fmla="*/ 274 h 983"/>
                  <a:gd name="T108" fmla="*/ 246 w 474"/>
                  <a:gd name="T109" fmla="*/ 206 h 983"/>
                  <a:gd name="T110" fmla="*/ 223 w 474"/>
                  <a:gd name="T111" fmla="*/ 139 h 983"/>
                  <a:gd name="T112" fmla="*/ 208 w 474"/>
                  <a:gd name="T113" fmla="*/ 91 h 983"/>
                  <a:gd name="T114" fmla="*/ 196 w 474"/>
                  <a:gd name="T115" fmla="*/ 42 h 983"/>
                  <a:gd name="T116" fmla="*/ 185 w 474"/>
                  <a:gd name="T117" fmla="*/ 0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74" h="983">
                    <a:moveTo>
                      <a:pt x="0" y="23"/>
                    </a:moveTo>
                    <a:lnTo>
                      <a:pt x="1" y="27"/>
                    </a:lnTo>
                    <a:lnTo>
                      <a:pt x="2" y="32"/>
                    </a:lnTo>
                    <a:lnTo>
                      <a:pt x="3" y="37"/>
                    </a:lnTo>
                    <a:lnTo>
                      <a:pt x="4" y="42"/>
                    </a:lnTo>
                    <a:lnTo>
                      <a:pt x="5" y="47"/>
                    </a:lnTo>
                    <a:lnTo>
                      <a:pt x="6" y="52"/>
                    </a:lnTo>
                    <a:lnTo>
                      <a:pt x="6" y="58"/>
                    </a:lnTo>
                    <a:lnTo>
                      <a:pt x="7" y="64"/>
                    </a:lnTo>
                    <a:lnTo>
                      <a:pt x="8" y="70"/>
                    </a:lnTo>
                    <a:lnTo>
                      <a:pt x="8" y="75"/>
                    </a:lnTo>
                    <a:lnTo>
                      <a:pt x="9" y="80"/>
                    </a:lnTo>
                    <a:lnTo>
                      <a:pt x="10" y="86"/>
                    </a:lnTo>
                    <a:lnTo>
                      <a:pt x="10" y="90"/>
                    </a:lnTo>
                    <a:lnTo>
                      <a:pt x="11" y="94"/>
                    </a:lnTo>
                    <a:lnTo>
                      <a:pt x="11" y="99"/>
                    </a:lnTo>
                    <a:lnTo>
                      <a:pt x="12" y="102"/>
                    </a:lnTo>
                    <a:lnTo>
                      <a:pt x="13" y="110"/>
                    </a:lnTo>
                    <a:lnTo>
                      <a:pt x="14" y="119"/>
                    </a:lnTo>
                    <a:lnTo>
                      <a:pt x="15" y="127"/>
                    </a:lnTo>
                    <a:lnTo>
                      <a:pt x="15" y="137"/>
                    </a:lnTo>
                    <a:lnTo>
                      <a:pt x="15" y="145"/>
                    </a:lnTo>
                    <a:lnTo>
                      <a:pt x="16" y="154"/>
                    </a:lnTo>
                    <a:lnTo>
                      <a:pt x="17" y="163"/>
                    </a:lnTo>
                    <a:lnTo>
                      <a:pt x="19" y="171"/>
                    </a:lnTo>
                    <a:lnTo>
                      <a:pt x="22" y="182"/>
                    </a:lnTo>
                    <a:lnTo>
                      <a:pt x="25" y="194"/>
                    </a:lnTo>
                    <a:lnTo>
                      <a:pt x="27" y="205"/>
                    </a:lnTo>
                    <a:lnTo>
                      <a:pt x="31" y="216"/>
                    </a:lnTo>
                    <a:lnTo>
                      <a:pt x="34" y="227"/>
                    </a:lnTo>
                    <a:lnTo>
                      <a:pt x="37" y="237"/>
                    </a:lnTo>
                    <a:lnTo>
                      <a:pt x="41" y="248"/>
                    </a:lnTo>
                    <a:lnTo>
                      <a:pt x="45" y="259"/>
                    </a:lnTo>
                    <a:lnTo>
                      <a:pt x="49" y="269"/>
                    </a:lnTo>
                    <a:lnTo>
                      <a:pt x="54" y="279"/>
                    </a:lnTo>
                    <a:lnTo>
                      <a:pt x="58" y="290"/>
                    </a:lnTo>
                    <a:lnTo>
                      <a:pt x="63" y="300"/>
                    </a:lnTo>
                    <a:lnTo>
                      <a:pt x="69" y="310"/>
                    </a:lnTo>
                    <a:lnTo>
                      <a:pt x="74" y="320"/>
                    </a:lnTo>
                    <a:lnTo>
                      <a:pt x="80" y="330"/>
                    </a:lnTo>
                    <a:lnTo>
                      <a:pt x="86" y="340"/>
                    </a:lnTo>
                    <a:lnTo>
                      <a:pt x="159" y="502"/>
                    </a:lnTo>
                    <a:lnTo>
                      <a:pt x="162" y="510"/>
                    </a:lnTo>
                    <a:lnTo>
                      <a:pt x="163" y="514"/>
                    </a:lnTo>
                    <a:lnTo>
                      <a:pt x="165" y="516"/>
                    </a:lnTo>
                    <a:lnTo>
                      <a:pt x="167" y="516"/>
                    </a:lnTo>
                    <a:lnTo>
                      <a:pt x="167" y="518"/>
                    </a:lnTo>
                    <a:lnTo>
                      <a:pt x="168" y="523"/>
                    </a:lnTo>
                    <a:lnTo>
                      <a:pt x="171" y="530"/>
                    </a:lnTo>
                    <a:lnTo>
                      <a:pt x="172" y="536"/>
                    </a:lnTo>
                    <a:lnTo>
                      <a:pt x="175" y="542"/>
                    </a:lnTo>
                    <a:lnTo>
                      <a:pt x="177" y="550"/>
                    </a:lnTo>
                    <a:lnTo>
                      <a:pt x="180" y="557"/>
                    </a:lnTo>
                    <a:lnTo>
                      <a:pt x="184" y="565"/>
                    </a:lnTo>
                    <a:lnTo>
                      <a:pt x="187" y="574"/>
                    </a:lnTo>
                    <a:lnTo>
                      <a:pt x="190" y="582"/>
                    </a:lnTo>
                    <a:lnTo>
                      <a:pt x="194" y="591"/>
                    </a:lnTo>
                    <a:lnTo>
                      <a:pt x="197" y="600"/>
                    </a:lnTo>
                    <a:lnTo>
                      <a:pt x="201" y="609"/>
                    </a:lnTo>
                    <a:lnTo>
                      <a:pt x="204" y="617"/>
                    </a:lnTo>
                    <a:lnTo>
                      <a:pt x="206" y="625"/>
                    </a:lnTo>
                    <a:lnTo>
                      <a:pt x="209" y="633"/>
                    </a:lnTo>
                    <a:lnTo>
                      <a:pt x="210" y="640"/>
                    </a:lnTo>
                    <a:lnTo>
                      <a:pt x="211" y="646"/>
                    </a:lnTo>
                    <a:lnTo>
                      <a:pt x="211" y="651"/>
                    </a:lnTo>
                    <a:lnTo>
                      <a:pt x="210" y="661"/>
                    </a:lnTo>
                    <a:lnTo>
                      <a:pt x="209" y="670"/>
                    </a:lnTo>
                    <a:lnTo>
                      <a:pt x="209" y="679"/>
                    </a:lnTo>
                    <a:lnTo>
                      <a:pt x="207" y="688"/>
                    </a:lnTo>
                    <a:lnTo>
                      <a:pt x="207" y="696"/>
                    </a:lnTo>
                    <a:lnTo>
                      <a:pt x="207" y="704"/>
                    </a:lnTo>
                    <a:lnTo>
                      <a:pt x="207" y="712"/>
                    </a:lnTo>
                    <a:lnTo>
                      <a:pt x="207" y="719"/>
                    </a:lnTo>
                    <a:lnTo>
                      <a:pt x="208" y="727"/>
                    </a:lnTo>
                    <a:lnTo>
                      <a:pt x="209" y="735"/>
                    </a:lnTo>
                    <a:lnTo>
                      <a:pt x="211" y="743"/>
                    </a:lnTo>
                    <a:lnTo>
                      <a:pt x="213" y="751"/>
                    </a:lnTo>
                    <a:lnTo>
                      <a:pt x="216" y="759"/>
                    </a:lnTo>
                    <a:lnTo>
                      <a:pt x="220" y="767"/>
                    </a:lnTo>
                    <a:lnTo>
                      <a:pt x="224" y="776"/>
                    </a:lnTo>
                    <a:lnTo>
                      <a:pt x="229" y="785"/>
                    </a:lnTo>
                    <a:lnTo>
                      <a:pt x="234" y="795"/>
                    </a:lnTo>
                    <a:lnTo>
                      <a:pt x="239" y="804"/>
                    </a:lnTo>
                    <a:lnTo>
                      <a:pt x="244" y="815"/>
                    </a:lnTo>
                    <a:lnTo>
                      <a:pt x="248" y="825"/>
                    </a:lnTo>
                    <a:lnTo>
                      <a:pt x="252" y="836"/>
                    </a:lnTo>
                    <a:lnTo>
                      <a:pt x="256" y="846"/>
                    </a:lnTo>
                    <a:lnTo>
                      <a:pt x="260" y="858"/>
                    </a:lnTo>
                    <a:lnTo>
                      <a:pt x="264" y="869"/>
                    </a:lnTo>
                    <a:lnTo>
                      <a:pt x="268" y="880"/>
                    </a:lnTo>
                    <a:lnTo>
                      <a:pt x="272" y="891"/>
                    </a:lnTo>
                    <a:lnTo>
                      <a:pt x="276" y="902"/>
                    </a:lnTo>
                    <a:lnTo>
                      <a:pt x="280" y="912"/>
                    </a:lnTo>
                    <a:lnTo>
                      <a:pt x="284" y="923"/>
                    </a:lnTo>
                    <a:lnTo>
                      <a:pt x="289" y="933"/>
                    </a:lnTo>
                    <a:lnTo>
                      <a:pt x="294" y="942"/>
                    </a:lnTo>
                    <a:lnTo>
                      <a:pt x="300" y="950"/>
                    </a:lnTo>
                    <a:lnTo>
                      <a:pt x="299" y="950"/>
                    </a:lnTo>
                    <a:lnTo>
                      <a:pt x="300" y="950"/>
                    </a:lnTo>
                    <a:lnTo>
                      <a:pt x="302" y="952"/>
                    </a:lnTo>
                    <a:lnTo>
                      <a:pt x="305" y="953"/>
                    </a:lnTo>
                    <a:lnTo>
                      <a:pt x="308" y="954"/>
                    </a:lnTo>
                    <a:lnTo>
                      <a:pt x="311" y="954"/>
                    </a:lnTo>
                    <a:lnTo>
                      <a:pt x="314" y="953"/>
                    </a:lnTo>
                    <a:lnTo>
                      <a:pt x="316" y="950"/>
                    </a:lnTo>
                    <a:lnTo>
                      <a:pt x="318" y="946"/>
                    </a:lnTo>
                    <a:lnTo>
                      <a:pt x="318" y="940"/>
                    </a:lnTo>
                    <a:lnTo>
                      <a:pt x="317" y="934"/>
                    </a:lnTo>
                    <a:lnTo>
                      <a:pt x="315" y="926"/>
                    </a:lnTo>
                    <a:lnTo>
                      <a:pt x="313" y="917"/>
                    </a:lnTo>
                    <a:lnTo>
                      <a:pt x="310" y="908"/>
                    </a:lnTo>
                    <a:lnTo>
                      <a:pt x="307" y="899"/>
                    </a:lnTo>
                    <a:lnTo>
                      <a:pt x="304" y="889"/>
                    </a:lnTo>
                    <a:lnTo>
                      <a:pt x="301" y="880"/>
                    </a:lnTo>
                    <a:lnTo>
                      <a:pt x="298" y="870"/>
                    </a:lnTo>
                    <a:lnTo>
                      <a:pt x="295" y="860"/>
                    </a:lnTo>
                    <a:lnTo>
                      <a:pt x="293" y="851"/>
                    </a:lnTo>
                    <a:lnTo>
                      <a:pt x="292" y="843"/>
                    </a:lnTo>
                    <a:lnTo>
                      <a:pt x="290" y="835"/>
                    </a:lnTo>
                    <a:lnTo>
                      <a:pt x="291" y="828"/>
                    </a:lnTo>
                    <a:lnTo>
                      <a:pt x="295" y="838"/>
                    </a:lnTo>
                    <a:lnTo>
                      <a:pt x="298" y="848"/>
                    </a:lnTo>
                    <a:lnTo>
                      <a:pt x="302" y="860"/>
                    </a:lnTo>
                    <a:lnTo>
                      <a:pt x="306" y="872"/>
                    </a:lnTo>
                    <a:lnTo>
                      <a:pt x="309" y="884"/>
                    </a:lnTo>
                    <a:lnTo>
                      <a:pt x="313" y="896"/>
                    </a:lnTo>
                    <a:lnTo>
                      <a:pt x="316" y="908"/>
                    </a:lnTo>
                    <a:lnTo>
                      <a:pt x="320" y="920"/>
                    </a:lnTo>
                    <a:lnTo>
                      <a:pt x="324" y="932"/>
                    </a:lnTo>
                    <a:lnTo>
                      <a:pt x="327" y="943"/>
                    </a:lnTo>
                    <a:lnTo>
                      <a:pt x="331" y="952"/>
                    </a:lnTo>
                    <a:lnTo>
                      <a:pt x="334" y="961"/>
                    </a:lnTo>
                    <a:lnTo>
                      <a:pt x="338" y="968"/>
                    </a:lnTo>
                    <a:lnTo>
                      <a:pt x="342" y="973"/>
                    </a:lnTo>
                    <a:lnTo>
                      <a:pt x="346" y="977"/>
                    </a:lnTo>
                    <a:lnTo>
                      <a:pt x="350" y="979"/>
                    </a:lnTo>
                    <a:lnTo>
                      <a:pt x="354" y="979"/>
                    </a:lnTo>
                    <a:lnTo>
                      <a:pt x="358" y="978"/>
                    </a:lnTo>
                    <a:lnTo>
                      <a:pt x="360" y="975"/>
                    </a:lnTo>
                    <a:lnTo>
                      <a:pt x="362" y="972"/>
                    </a:lnTo>
                    <a:lnTo>
                      <a:pt x="363" y="968"/>
                    </a:lnTo>
                    <a:lnTo>
                      <a:pt x="363" y="963"/>
                    </a:lnTo>
                    <a:lnTo>
                      <a:pt x="362" y="957"/>
                    </a:lnTo>
                    <a:lnTo>
                      <a:pt x="361" y="951"/>
                    </a:lnTo>
                    <a:lnTo>
                      <a:pt x="360" y="944"/>
                    </a:lnTo>
                    <a:lnTo>
                      <a:pt x="358" y="938"/>
                    </a:lnTo>
                    <a:lnTo>
                      <a:pt x="356" y="931"/>
                    </a:lnTo>
                    <a:lnTo>
                      <a:pt x="355" y="924"/>
                    </a:lnTo>
                    <a:lnTo>
                      <a:pt x="353" y="917"/>
                    </a:lnTo>
                    <a:lnTo>
                      <a:pt x="351" y="911"/>
                    </a:lnTo>
                    <a:lnTo>
                      <a:pt x="350" y="906"/>
                    </a:lnTo>
                    <a:lnTo>
                      <a:pt x="348" y="900"/>
                    </a:lnTo>
                    <a:lnTo>
                      <a:pt x="346" y="888"/>
                    </a:lnTo>
                    <a:lnTo>
                      <a:pt x="344" y="877"/>
                    </a:lnTo>
                    <a:lnTo>
                      <a:pt x="342" y="868"/>
                    </a:lnTo>
                    <a:lnTo>
                      <a:pt x="340" y="859"/>
                    </a:lnTo>
                    <a:lnTo>
                      <a:pt x="338" y="851"/>
                    </a:lnTo>
                    <a:lnTo>
                      <a:pt x="336" y="843"/>
                    </a:lnTo>
                    <a:lnTo>
                      <a:pt x="332" y="834"/>
                    </a:lnTo>
                    <a:lnTo>
                      <a:pt x="328" y="826"/>
                    </a:lnTo>
                    <a:lnTo>
                      <a:pt x="332" y="836"/>
                    </a:lnTo>
                    <a:lnTo>
                      <a:pt x="337" y="848"/>
                    </a:lnTo>
                    <a:lnTo>
                      <a:pt x="341" y="861"/>
                    </a:lnTo>
                    <a:lnTo>
                      <a:pt x="345" y="875"/>
                    </a:lnTo>
                    <a:lnTo>
                      <a:pt x="349" y="890"/>
                    </a:lnTo>
                    <a:lnTo>
                      <a:pt x="353" y="904"/>
                    </a:lnTo>
                    <a:lnTo>
                      <a:pt x="357" y="918"/>
                    </a:lnTo>
                    <a:lnTo>
                      <a:pt x="362" y="932"/>
                    </a:lnTo>
                    <a:lnTo>
                      <a:pt x="366" y="945"/>
                    </a:lnTo>
                    <a:lnTo>
                      <a:pt x="371" y="956"/>
                    </a:lnTo>
                    <a:lnTo>
                      <a:pt x="376" y="967"/>
                    </a:lnTo>
                    <a:lnTo>
                      <a:pt x="382" y="974"/>
                    </a:lnTo>
                    <a:lnTo>
                      <a:pt x="388" y="979"/>
                    </a:lnTo>
                    <a:lnTo>
                      <a:pt x="395" y="982"/>
                    </a:lnTo>
                    <a:lnTo>
                      <a:pt x="402" y="981"/>
                    </a:lnTo>
                    <a:lnTo>
                      <a:pt x="410" y="977"/>
                    </a:lnTo>
                    <a:lnTo>
                      <a:pt x="411" y="975"/>
                    </a:lnTo>
                    <a:lnTo>
                      <a:pt x="412" y="972"/>
                    </a:lnTo>
                    <a:lnTo>
                      <a:pt x="411" y="966"/>
                    </a:lnTo>
                    <a:lnTo>
                      <a:pt x="410" y="959"/>
                    </a:lnTo>
                    <a:lnTo>
                      <a:pt x="408" y="950"/>
                    </a:lnTo>
                    <a:lnTo>
                      <a:pt x="406" y="940"/>
                    </a:lnTo>
                    <a:lnTo>
                      <a:pt x="403" y="930"/>
                    </a:lnTo>
                    <a:lnTo>
                      <a:pt x="400" y="918"/>
                    </a:lnTo>
                    <a:lnTo>
                      <a:pt x="396" y="906"/>
                    </a:lnTo>
                    <a:lnTo>
                      <a:pt x="393" y="893"/>
                    </a:lnTo>
                    <a:lnTo>
                      <a:pt x="389" y="880"/>
                    </a:lnTo>
                    <a:lnTo>
                      <a:pt x="386" y="868"/>
                    </a:lnTo>
                    <a:lnTo>
                      <a:pt x="382" y="855"/>
                    </a:lnTo>
                    <a:lnTo>
                      <a:pt x="378" y="842"/>
                    </a:lnTo>
                    <a:lnTo>
                      <a:pt x="376" y="831"/>
                    </a:lnTo>
                    <a:lnTo>
                      <a:pt x="373" y="820"/>
                    </a:lnTo>
                    <a:lnTo>
                      <a:pt x="376" y="828"/>
                    </a:lnTo>
                    <a:lnTo>
                      <a:pt x="379" y="838"/>
                    </a:lnTo>
                    <a:lnTo>
                      <a:pt x="382" y="848"/>
                    </a:lnTo>
                    <a:lnTo>
                      <a:pt x="386" y="858"/>
                    </a:lnTo>
                    <a:lnTo>
                      <a:pt x="391" y="869"/>
                    </a:lnTo>
                    <a:lnTo>
                      <a:pt x="396" y="880"/>
                    </a:lnTo>
                    <a:lnTo>
                      <a:pt x="400" y="890"/>
                    </a:lnTo>
                    <a:lnTo>
                      <a:pt x="406" y="901"/>
                    </a:lnTo>
                    <a:lnTo>
                      <a:pt x="410" y="911"/>
                    </a:lnTo>
                    <a:lnTo>
                      <a:pt x="415" y="920"/>
                    </a:lnTo>
                    <a:lnTo>
                      <a:pt x="419" y="928"/>
                    </a:lnTo>
                    <a:lnTo>
                      <a:pt x="424" y="934"/>
                    </a:lnTo>
                    <a:lnTo>
                      <a:pt x="428" y="940"/>
                    </a:lnTo>
                    <a:lnTo>
                      <a:pt x="431" y="945"/>
                    </a:lnTo>
                    <a:lnTo>
                      <a:pt x="435" y="947"/>
                    </a:lnTo>
                    <a:lnTo>
                      <a:pt x="437" y="948"/>
                    </a:lnTo>
                    <a:lnTo>
                      <a:pt x="442" y="948"/>
                    </a:lnTo>
                    <a:lnTo>
                      <a:pt x="445" y="946"/>
                    </a:lnTo>
                    <a:lnTo>
                      <a:pt x="448" y="944"/>
                    </a:lnTo>
                    <a:lnTo>
                      <a:pt x="449" y="941"/>
                    </a:lnTo>
                    <a:lnTo>
                      <a:pt x="450" y="936"/>
                    </a:lnTo>
                    <a:lnTo>
                      <a:pt x="451" y="930"/>
                    </a:lnTo>
                    <a:lnTo>
                      <a:pt x="450" y="923"/>
                    </a:lnTo>
                    <a:lnTo>
                      <a:pt x="449" y="915"/>
                    </a:lnTo>
                    <a:lnTo>
                      <a:pt x="447" y="906"/>
                    </a:lnTo>
                    <a:lnTo>
                      <a:pt x="445" y="897"/>
                    </a:lnTo>
                    <a:lnTo>
                      <a:pt x="443" y="887"/>
                    </a:lnTo>
                    <a:lnTo>
                      <a:pt x="439" y="876"/>
                    </a:lnTo>
                    <a:lnTo>
                      <a:pt x="437" y="865"/>
                    </a:lnTo>
                    <a:lnTo>
                      <a:pt x="433" y="854"/>
                    </a:lnTo>
                    <a:lnTo>
                      <a:pt x="429" y="842"/>
                    </a:lnTo>
                    <a:lnTo>
                      <a:pt x="425" y="830"/>
                    </a:lnTo>
                    <a:lnTo>
                      <a:pt x="421" y="816"/>
                    </a:lnTo>
                    <a:lnTo>
                      <a:pt x="417" y="805"/>
                    </a:lnTo>
                    <a:lnTo>
                      <a:pt x="412" y="796"/>
                    </a:lnTo>
                    <a:lnTo>
                      <a:pt x="408" y="787"/>
                    </a:lnTo>
                    <a:lnTo>
                      <a:pt x="404" y="778"/>
                    </a:lnTo>
                    <a:lnTo>
                      <a:pt x="400" y="771"/>
                    </a:lnTo>
                    <a:lnTo>
                      <a:pt x="395" y="763"/>
                    </a:lnTo>
                    <a:lnTo>
                      <a:pt x="390" y="754"/>
                    </a:lnTo>
                    <a:lnTo>
                      <a:pt x="392" y="757"/>
                    </a:lnTo>
                    <a:lnTo>
                      <a:pt x="392" y="755"/>
                    </a:lnTo>
                    <a:lnTo>
                      <a:pt x="391" y="751"/>
                    </a:lnTo>
                    <a:lnTo>
                      <a:pt x="391" y="747"/>
                    </a:lnTo>
                    <a:lnTo>
                      <a:pt x="392" y="746"/>
                    </a:lnTo>
                    <a:lnTo>
                      <a:pt x="396" y="748"/>
                    </a:lnTo>
                    <a:lnTo>
                      <a:pt x="403" y="757"/>
                    </a:lnTo>
                    <a:lnTo>
                      <a:pt x="415" y="774"/>
                    </a:lnTo>
                    <a:lnTo>
                      <a:pt x="420" y="781"/>
                    </a:lnTo>
                    <a:lnTo>
                      <a:pt x="425" y="787"/>
                    </a:lnTo>
                    <a:lnTo>
                      <a:pt x="429" y="793"/>
                    </a:lnTo>
                    <a:lnTo>
                      <a:pt x="434" y="799"/>
                    </a:lnTo>
                    <a:lnTo>
                      <a:pt x="439" y="805"/>
                    </a:lnTo>
                    <a:lnTo>
                      <a:pt x="444" y="811"/>
                    </a:lnTo>
                    <a:lnTo>
                      <a:pt x="449" y="816"/>
                    </a:lnTo>
                    <a:lnTo>
                      <a:pt x="454" y="823"/>
                    </a:lnTo>
                    <a:lnTo>
                      <a:pt x="462" y="826"/>
                    </a:lnTo>
                    <a:lnTo>
                      <a:pt x="468" y="825"/>
                    </a:lnTo>
                    <a:lnTo>
                      <a:pt x="471" y="822"/>
                    </a:lnTo>
                    <a:lnTo>
                      <a:pt x="473" y="817"/>
                    </a:lnTo>
                    <a:lnTo>
                      <a:pt x="473" y="809"/>
                    </a:lnTo>
                    <a:lnTo>
                      <a:pt x="471" y="799"/>
                    </a:lnTo>
                    <a:lnTo>
                      <a:pt x="469" y="786"/>
                    </a:lnTo>
                    <a:lnTo>
                      <a:pt x="464" y="771"/>
                    </a:lnTo>
                    <a:lnTo>
                      <a:pt x="462" y="765"/>
                    </a:lnTo>
                    <a:lnTo>
                      <a:pt x="459" y="759"/>
                    </a:lnTo>
                    <a:lnTo>
                      <a:pt x="457" y="753"/>
                    </a:lnTo>
                    <a:lnTo>
                      <a:pt x="454" y="747"/>
                    </a:lnTo>
                    <a:lnTo>
                      <a:pt x="450" y="741"/>
                    </a:lnTo>
                    <a:lnTo>
                      <a:pt x="447" y="735"/>
                    </a:lnTo>
                    <a:lnTo>
                      <a:pt x="443" y="729"/>
                    </a:lnTo>
                    <a:lnTo>
                      <a:pt x="440" y="723"/>
                    </a:lnTo>
                    <a:lnTo>
                      <a:pt x="436" y="718"/>
                    </a:lnTo>
                    <a:lnTo>
                      <a:pt x="432" y="713"/>
                    </a:lnTo>
                    <a:lnTo>
                      <a:pt x="428" y="707"/>
                    </a:lnTo>
                    <a:lnTo>
                      <a:pt x="425" y="702"/>
                    </a:lnTo>
                    <a:lnTo>
                      <a:pt x="421" y="697"/>
                    </a:lnTo>
                    <a:lnTo>
                      <a:pt x="417" y="692"/>
                    </a:lnTo>
                    <a:lnTo>
                      <a:pt x="413" y="687"/>
                    </a:lnTo>
                    <a:lnTo>
                      <a:pt x="410" y="682"/>
                    </a:lnTo>
                    <a:lnTo>
                      <a:pt x="408" y="679"/>
                    </a:lnTo>
                    <a:lnTo>
                      <a:pt x="406" y="677"/>
                    </a:lnTo>
                    <a:lnTo>
                      <a:pt x="404" y="674"/>
                    </a:lnTo>
                    <a:lnTo>
                      <a:pt x="403" y="672"/>
                    </a:lnTo>
                    <a:lnTo>
                      <a:pt x="401" y="670"/>
                    </a:lnTo>
                    <a:lnTo>
                      <a:pt x="400" y="669"/>
                    </a:lnTo>
                    <a:lnTo>
                      <a:pt x="398" y="667"/>
                    </a:lnTo>
                    <a:lnTo>
                      <a:pt x="396" y="665"/>
                    </a:lnTo>
                    <a:lnTo>
                      <a:pt x="391" y="662"/>
                    </a:lnTo>
                    <a:lnTo>
                      <a:pt x="388" y="658"/>
                    </a:lnTo>
                    <a:lnTo>
                      <a:pt x="384" y="654"/>
                    </a:lnTo>
                    <a:lnTo>
                      <a:pt x="380" y="650"/>
                    </a:lnTo>
                    <a:lnTo>
                      <a:pt x="377" y="647"/>
                    </a:lnTo>
                    <a:lnTo>
                      <a:pt x="374" y="643"/>
                    </a:lnTo>
                    <a:lnTo>
                      <a:pt x="370" y="640"/>
                    </a:lnTo>
                    <a:lnTo>
                      <a:pt x="367" y="636"/>
                    </a:lnTo>
                    <a:lnTo>
                      <a:pt x="362" y="631"/>
                    </a:lnTo>
                    <a:lnTo>
                      <a:pt x="357" y="626"/>
                    </a:lnTo>
                    <a:lnTo>
                      <a:pt x="351" y="622"/>
                    </a:lnTo>
                    <a:lnTo>
                      <a:pt x="346" y="618"/>
                    </a:lnTo>
                    <a:lnTo>
                      <a:pt x="339" y="614"/>
                    </a:lnTo>
                    <a:lnTo>
                      <a:pt x="332" y="611"/>
                    </a:lnTo>
                    <a:lnTo>
                      <a:pt x="325" y="608"/>
                    </a:lnTo>
                    <a:lnTo>
                      <a:pt x="318" y="605"/>
                    </a:lnTo>
                    <a:lnTo>
                      <a:pt x="312" y="585"/>
                    </a:lnTo>
                    <a:lnTo>
                      <a:pt x="309" y="570"/>
                    </a:lnTo>
                    <a:lnTo>
                      <a:pt x="306" y="558"/>
                    </a:lnTo>
                    <a:lnTo>
                      <a:pt x="304" y="547"/>
                    </a:lnTo>
                    <a:lnTo>
                      <a:pt x="302" y="538"/>
                    </a:lnTo>
                    <a:lnTo>
                      <a:pt x="300" y="530"/>
                    </a:lnTo>
                    <a:lnTo>
                      <a:pt x="299" y="523"/>
                    </a:lnTo>
                    <a:lnTo>
                      <a:pt x="297" y="516"/>
                    </a:lnTo>
                    <a:lnTo>
                      <a:pt x="296" y="509"/>
                    </a:lnTo>
                    <a:lnTo>
                      <a:pt x="294" y="503"/>
                    </a:lnTo>
                    <a:lnTo>
                      <a:pt x="293" y="497"/>
                    </a:lnTo>
                    <a:lnTo>
                      <a:pt x="292" y="489"/>
                    </a:lnTo>
                    <a:lnTo>
                      <a:pt x="290" y="481"/>
                    </a:lnTo>
                    <a:lnTo>
                      <a:pt x="288" y="472"/>
                    </a:lnTo>
                    <a:lnTo>
                      <a:pt x="286" y="461"/>
                    </a:lnTo>
                    <a:lnTo>
                      <a:pt x="284" y="449"/>
                    </a:lnTo>
                    <a:lnTo>
                      <a:pt x="281" y="435"/>
                    </a:lnTo>
                    <a:lnTo>
                      <a:pt x="271" y="354"/>
                    </a:lnTo>
                    <a:lnTo>
                      <a:pt x="271" y="351"/>
                    </a:lnTo>
                    <a:lnTo>
                      <a:pt x="270" y="345"/>
                    </a:lnTo>
                    <a:lnTo>
                      <a:pt x="270" y="336"/>
                    </a:lnTo>
                    <a:lnTo>
                      <a:pt x="269" y="326"/>
                    </a:lnTo>
                    <a:lnTo>
                      <a:pt x="268" y="316"/>
                    </a:lnTo>
                    <a:lnTo>
                      <a:pt x="267" y="306"/>
                    </a:lnTo>
                    <a:lnTo>
                      <a:pt x="266" y="300"/>
                    </a:lnTo>
                    <a:lnTo>
                      <a:pt x="266" y="297"/>
                    </a:lnTo>
                    <a:lnTo>
                      <a:pt x="265" y="285"/>
                    </a:lnTo>
                    <a:lnTo>
                      <a:pt x="263" y="274"/>
                    </a:lnTo>
                    <a:lnTo>
                      <a:pt x="261" y="262"/>
                    </a:lnTo>
                    <a:lnTo>
                      <a:pt x="258" y="250"/>
                    </a:lnTo>
                    <a:lnTo>
                      <a:pt x="256" y="239"/>
                    </a:lnTo>
                    <a:lnTo>
                      <a:pt x="253" y="228"/>
                    </a:lnTo>
                    <a:lnTo>
                      <a:pt x="249" y="217"/>
                    </a:lnTo>
                    <a:lnTo>
                      <a:pt x="246" y="206"/>
                    </a:lnTo>
                    <a:lnTo>
                      <a:pt x="243" y="194"/>
                    </a:lnTo>
                    <a:lnTo>
                      <a:pt x="239" y="183"/>
                    </a:lnTo>
                    <a:lnTo>
                      <a:pt x="235" y="172"/>
                    </a:lnTo>
                    <a:lnTo>
                      <a:pt x="231" y="161"/>
                    </a:lnTo>
                    <a:lnTo>
                      <a:pt x="227" y="150"/>
                    </a:lnTo>
                    <a:lnTo>
                      <a:pt x="223" y="139"/>
                    </a:lnTo>
                    <a:lnTo>
                      <a:pt x="219" y="128"/>
                    </a:lnTo>
                    <a:lnTo>
                      <a:pt x="215" y="116"/>
                    </a:lnTo>
                    <a:lnTo>
                      <a:pt x="214" y="111"/>
                    </a:lnTo>
                    <a:lnTo>
                      <a:pt x="212" y="105"/>
                    </a:lnTo>
                    <a:lnTo>
                      <a:pt x="210" y="98"/>
                    </a:lnTo>
                    <a:lnTo>
                      <a:pt x="208" y="91"/>
                    </a:lnTo>
                    <a:lnTo>
                      <a:pt x="206" y="84"/>
                    </a:lnTo>
                    <a:lnTo>
                      <a:pt x="204" y="76"/>
                    </a:lnTo>
                    <a:lnTo>
                      <a:pt x="202" y="67"/>
                    </a:lnTo>
                    <a:lnTo>
                      <a:pt x="200" y="58"/>
                    </a:lnTo>
                    <a:lnTo>
                      <a:pt x="198" y="50"/>
                    </a:lnTo>
                    <a:lnTo>
                      <a:pt x="196" y="42"/>
                    </a:lnTo>
                    <a:lnTo>
                      <a:pt x="194" y="33"/>
                    </a:lnTo>
                    <a:lnTo>
                      <a:pt x="192" y="26"/>
                    </a:lnTo>
                    <a:lnTo>
                      <a:pt x="190" y="18"/>
                    </a:lnTo>
                    <a:lnTo>
                      <a:pt x="189" y="12"/>
                    </a:lnTo>
                    <a:lnTo>
                      <a:pt x="187" y="6"/>
                    </a:lnTo>
                    <a:lnTo>
                      <a:pt x="185" y="0"/>
                    </a:lnTo>
                    <a:lnTo>
                      <a:pt x="0" y="2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58" name="Freeform 31">
                <a:extLst>
                  <a:ext uri="{FF2B5EF4-FFF2-40B4-BE49-F238E27FC236}">
                    <a16:creationId xmlns:a16="http://schemas.microsoft.com/office/drawing/2014/main" id="{0A5900E9-A518-74F7-1CFD-32E38F31E9A2}"/>
                  </a:ext>
                </a:extLst>
              </p:cNvPr>
              <p:cNvSpPr>
                <a:spLocks/>
              </p:cNvSpPr>
              <p:nvPr/>
            </p:nvSpPr>
            <p:spPr bwMode="auto">
              <a:xfrm>
                <a:off x="4895" y="2896"/>
                <a:ext cx="36" cy="25"/>
              </a:xfrm>
              <a:custGeom>
                <a:avLst/>
                <a:gdLst>
                  <a:gd name="T0" fmla="*/ 35 w 36"/>
                  <a:gd name="T1" fmla="*/ 0 h 25"/>
                  <a:gd name="T2" fmla="*/ 35 w 36"/>
                  <a:gd name="T3" fmla="*/ 0 h 25"/>
                  <a:gd name="T4" fmla="*/ 26 w 36"/>
                  <a:gd name="T5" fmla="*/ 1 h 25"/>
                  <a:gd name="T6" fmla="*/ 19 w 36"/>
                  <a:gd name="T7" fmla="*/ 4 h 25"/>
                  <a:gd name="T8" fmla="*/ 14 w 36"/>
                  <a:gd name="T9" fmla="*/ 7 h 25"/>
                  <a:gd name="T10" fmla="*/ 10 w 36"/>
                  <a:gd name="T11" fmla="*/ 10 h 25"/>
                  <a:gd name="T12" fmla="*/ 7 w 36"/>
                  <a:gd name="T13" fmla="*/ 14 h 25"/>
                  <a:gd name="T14" fmla="*/ 5 w 36"/>
                  <a:gd name="T15" fmla="*/ 18 h 25"/>
                  <a:gd name="T16" fmla="*/ 2 w 36"/>
                  <a:gd name="T17" fmla="*/ 21 h 25"/>
                  <a:gd name="T18" fmla="*/ 0 w 36"/>
                  <a:gd name="T19" fmla="*/ 2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25">
                    <a:moveTo>
                      <a:pt x="35" y="0"/>
                    </a:moveTo>
                    <a:lnTo>
                      <a:pt x="35" y="0"/>
                    </a:lnTo>
                    <a:lnTo>
                      <a:pt x="26" y="1"/>
                    </a:lnTo>
                    <a:lnTo>
                      <a:pt x="19" y="4"/>
                    </a:lnTo>
                    <a:lnTo>
                      <a:pt x="14" y="7"/>
                    </a:lnTo>
                    <a:lnTo>
                      <a:pt x="10" y="10"/>
                    </a:lnTo>
                    <a:lnTo>
                      <a:pt x="7" y="14"/>
                    </a:lnTo>
                    <a:lnTo>
                      <a:pt x="5" y="18"/>
                    </a:lnTo>
                    <a:lnTo>
                      <a:pt x="2" y="21"/>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59" name="Freeform 32">
                <a:extLst>
                  <a:ext uri="{FF2B5EF4-FFF2-40B4-BE49-F238E27FC236}">
                    <a16:creationId xmlns:a16="http://schemas.microsoft.com/office/drawing/2014/main" id="{50CA4548-34D8-8734-0287-FFD4BF88E45B}"/>
                  </a:ext>
                </a:extLst>
              </p:cNvPr>
              <p:cNvSpPr>
                <a:spLocks/>
              </p:cNvSpPr>
              <p:nvPr/>
            </p:nvSpPr>
            <p:spPr bwMode="auto">
              <a:xfrm>
                <a:off x="4968" y="2936"/>
                <a:ext cx="93" cy="91"/>
              </a:xfrm>
              <a:custGeom>
                <a:avLst/>
                <a:gdLst>
                  <a:gd name="T0" fmla="*/ 66 w 93"/>
                  <a:gd name="T1" fmla="*/ 85 h 91"/>
                  <a:gd name="T2" fmla="*/ 66 w 93"/>
                  <a:gd name="T3" fmla="*/ 85 h 91"/>
                  <a:gd name="T4" fmla="*/ 58 w 93"/>
                  <a:gd name="T5" fmla="*/ 83 h 91"/>
                  <a:gd name="T6" fmla="*/ 50 w 93"/>
                  <a:gd name="T7" fmla="*/ 81 h 91"/>
                  <a:gd name="T8" fmla="*/ 42 w 93"/>
                  <a:gd name="T9" fmla="*/ 78 h 91"/>
                  <a:gd name="T10" fmla="*/ 35 w 93"/>
                  <a:gd name="T11" fmla="*/ 75 h 91"/>
                  <a:gd name="T12" fmla="*/ 29 w 93"/>
                  <a:gd name="T13" fmla="*/ 71 h 91"/>
                  <a:gd name="T14" fmla="*/ 23 w 93"/>
                  <a:gd name="T15" fmla="*/ 66 h 91"/>
                  <a:gd name="T16" fmla="*/ 18 w 93"/>
                  <a:gd name="T17" fmla="*/ 61 h 91"/>
                  <a:gd name="T18" fmla="*/ 14 w 93"/>
                  <a:gd name="T19" fmla="*/ 55 h 91"/>
                  <a:gd name="T20" fmla="*/ 10 w 93"/>
                  <a:gd name="T21" fmla="*/ 49 h 91"/>
                  <a:gd name="T22" fmla="*/ 7 w 93"/>
                  <a:gd name="T23" fmla="*/ 43 h 91"/>
                  <a:gd name="T24" fmla="*/ 5 w 93"/>
                  <a:gd name="T25" fmla="*/ 36 h 91"/>
                  <a:gd name="T26" fmla="*/ 3 w 93"/>
                  <a:gd name="T27" fmla="*/ 29 h 91"/>
                  <a:gd name="T28" fmla="*/ 1 w 93"/>
                  <a:gd name="T29" fmla="*/ 22 h 91"/>
                  <a:gd name="T30" fmla="*/ 0 w 93"/>
                  <a:gd name="T31" fmla="*/ 15 h 91"/>
                  <a:gd name="T32" fmla="*/ 0 w 93"/>
                  <a:gd name="T33" fmla="*/ 7 h 91"/>
                  <a:gd name="T34" fmla="*/ 0 w 93"/>
                  <a:gd name="T35" fmla="*/ 0 h 91"/>
                  <a:gd name="T36" fmla="*/ 0 w 93"/>
                  <a:gd name="T37" fmla="*/ 9 h 91"/>
                  <a:gd name="T38" fmla="*/ 1 w 93"/>
                  <a:gd name="T39" fmla="*/ 18 h 91"/>
                  <a:gd name="T40" fmla="*/ 3 w 93"/>
                  <a:gd name="T41" fmla="*/ 27 h 91"/>
                  <a:gd name="T42" fmla="*/ 6 w 93"/>
                  <a:gd name="T43" fmla="*/ 35 h 91"/>
                  <a:gd name="T44" fmla="*/ 10 w 93"/>
                  <a:gd name="T45" fmla="*/ 43 h 91"/>
                  <a:gd name="T46" fmla="*/ 15 w 93"/>
                  <a:gd name="T47" fmla="*/ 51 h 91"/>
                  <a:gd name="T48" fmla="*/ 20 w 93"/>
                  <a:gd name="T49" fmla="*/ 58 h 91"/>
                  <a:gd name="T50" fmla="*/ 26 w 93"/>
                  <a:gd name="T51" fmla="*/ 64 h 91"/>
                  <a:gd name="T52" fmla="*/ 33 w 93"/>
                  <a:gd name="T53" fmla="*/ 70 h 91"/>
                  <a:gd name="T54" fmla="*/ 40 w 93"/>
                  <a:gd name="T55" fmla="*/ 75 h 91"/>
                  <a:gd name="T56" fmla="*/ 48 w 93"/>
                  <a:gd name="T57" fmla="*/ 79 h 91"/>
                  <a:gd name="T58" fmla="*/ 57 w 93"/>
                  <a:gd name="T59" fmla="*/ 83 h 91"/>
                  <a:gd name="T60" fmla="*/ 65 w 93"/>
                  <a:gd name="T61" fmla="*/ 86 h 91"/>
                  <a:gd name="T62" fmla="*/ 74 w 93"/>
                  <a:gd name="T63" fmla="*/ 88 h 91"/>
                  <a:gd name="T64" fmla="*/ 83 w 93"/>
                  <a:gd name="T65" fmla="*/ 89 h 91"/>
                  <a:gd name="T66" fmla="*/ 92 w 93"/>
                  <a:gd name="T67" fmla="*/ 90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1">
                    <a:moveTo>
                      <a:pt x="66" y="85"/>
                    </a:moveTo>
                    <a:lnTo>
                      <a:pt x="66" y="85"/>
                    </a:lnTo>
                    <a:lnTo>
                      <a:pt x="58" y="83"/>
                    </a:lnTo>
                    <a:lnTo>
                      <a:pt x="50" y="81"/>
                    </a:lnTo>
                    <a:lnTo>
                      <a:pt x="42" y="78"/>
                    </a:lnTo>
                    <a:lnTo>
                      <a:pt x="35" y="75"/>
                    </a:lnTo>
                    <a:lnTo>
                      <a:pt x="29" y="71"/>
                    </a:lnTo>
                    <a:lnTo>
                      <a:pt x="23" y="66"/>
                    </a:lnTo>
                    <a:lnTo>
                      <a:pt x="18" y="61"/>
                    </a:lnTo>
                    <a:lnTo>
                      <a:pt x="14" y="55"/>
                    </a:lnTo>
                    <a:lnTo>
                      <a:pt x="10" y="49"/>
                    </a:lnTo>
                    <a:lnTo>
                      <a:pt x="7" y="43"/>
                    </a:lnTo>
                    <a:lnTo>
                      <a:pt x="5" y="36"/>
                    </a:lnTo>
                    <a:lnTo>
                      <a:pt x="3" y="29"/>
                    </a:lnTo>
                    <a:lnTo>
                      <a:pt x="1" y="22"/>
                    </a:lnTo>
                    <a:lnTo>
                      <a:pt x="0" y="15"/>
                    </a:lnTo>
                    <a:lnTo>
                      <a:pt x="0" y="7"/>
                    </a:lnTo>
                    <a:lnTo>
                      <a:pt x="0" y="0"/>
                    </a:lnTo>
                    <a:lnTo>
                      <a:pt x="0" y="9"/>
                    </a:lnTo>
                    <a:lnTo>
                      <a:pt x="1" y="18"/>
                    </a:lnTo>
                    <a:lnTo>
                      <a:pt x="3" y="27"/>
                    </a:lnTo>
                    <a:lnTo>
                      <a:pt x="6" y="35"/>
                    </a:lnTo>
                    <a:lnTo>
                      <a:pt x="10" y="43"/>
                    </a:lnTo>
                    <a:lnTo>
                      <a:pt x="15" y="51"/>
                    </a:lnTo>
                    <a:lnTo>
                      <a:pt x="20" y="58"/>
                    </a:lnTo>
                    <a:lnTo>
                      <a:pt x="26" y="64"/>
                    </a:lnTo>
                    <a:lnTo>
                      <a:pt x="33" y="70"/>
                    </a:lnTo>
                    <a:lnTo>
                      <a:pt x="40" y="75"/>
                    </a:lnTo>
                    <a:lnTo>
                      <a:pt x="48" y="79"/>
                    </a:lnTo>
                    <a:lnTo>
                      <a:pt x="57" y="83"/>
                    </a:lnTo>
                    <a:lnTo>
                      <a:pt x="65" y="86"/>
                    </a:lnTo>
                    <a:lnTo>
                      <a:pt x="74" y="88"/>
                    </a:lnTo>
                    <a:lnTo>
                      <a:pt x="83" y="89"/>
                    </a:lnTo>
                    <a:lnTo>
                      <a:pt x="92" y="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0" name="Freeform 33">
                <a:extLst>
                  <a:ext uri="{FF2B5EF4-FFF2-40B4-BE49-F238E27FC236}">
                    <a16:creationId xmlns:a16="http://schemas.microsoft.com/office/drawing/2014/main" id="{84A8AC37-E8E5-B2BC-9A63-F0E414DCA64A}"/>
                  </a:ext>
                </a:extLst>
              </p:cNvPr>
              <p:cNvSpPr>
                <a:spLocks/>
              </p:cNvSpPr>
              <p:nvPr/>
            </p:nvSpPr>
            <p:spPr bwMode="auto">
              <a:xfrm>
                <a:off x="4947" y="2704"/>
                <a:ext cx="17" cy="121"/>
              </a:xfrm>
              <a:custGeom>
                <a:avLst/>
                <a:gdLst>
                  <a:gd name="T0" fmla="*/ 0 w 17"/>
                  <a:gd name="T1" fmla="*/ 0 h 121"/>
                  <a:gd name="T2" fmla="*/ 0 w 17"/>
                  <a:gd name="T3" fmla="*/ 0 h 121"/>
                  <a:gd name="T4" fmla="*/ 0 w 17"/>
                  <a:gd name="T5" fmla="*/ 7 h 121"/>
                  <a:gd name="T6" fmla="*/ 0 w 17"/>
                  <a:gd name="T7" fmla="*/ 15 h 121"/>
                  <a:gd name="T8" fmla="*/ 0 w 17"/>
                  <a:gd name="T9" fmla="*/ 23 h 121"/>
                  <a:gd name="T10" fmla="*/ 0 w 17"/>
                  <a:gd name="T11" fmla="*/ 31 h 121"/>
                  <a:gd name="T12" fmla="*/ 0 w 17"/>
                  <a:gd name="T13" fmla="*/ 38 h 121"/>
                  <a:gd name="T14" fmla="*/ 1 w 17"/>
                  <a:gd name="T15" fmla="*/ 46 h 121"/>
                  <a:gd name="T16" fmla="*/ 2 w 17"/>
                  <a:gd name="T17" fmla="*/ 53 h 121"/>
                  <a:gd name="T18" fmla="*/ 2 w 17"/>
                  <a:gd name="T19" fmla="*/ 61 h 121"/>
                  <a:gd name="T20" fmla="*/ 4 w 17"/>
                  <a:gd name="T21" fmla="*/ 69 h 121"/>
                  <a:gd name="T22" fmla="*/ 5 w 17"/>
                  <a:gd name="T23" fmla="*/ 76 h 121"/>
                  <a:gd name="T24" fmla="*/ 7 w 17"/>
                  <a:gd name="T25" fmla="*/ 84 h 121"/>
                  <a:gd name="T26" fmla="*/ 10 w 17"/>
                  <a:gd name="T27" fmla="*/ 91 h 121"/>
                  <a:gd name="T28" fmla="*/ 10 w 17"/>
                  <a:gd name="T29" fmla="*/ 98 h 121"/>
                  <a:gd name="T30" fmla="*/ 13 w 17"/>
                  <a:gd name="T31" fmla="*/ 105 h 121"/>
                  <a:gd name="T32" fmla="*/ 14 w 17"/>
                  <a:gd name="T33" fmla="*/ 113 h 121"/>
                  <a:gd name="T34" fmla="*/ 16 w 17"/>
                  <a:gd name="T35" fmla="*/ 120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21">
                    <a:moveTo>
                      <a:pt x="0" y="0"/>
                    </a:moveTo>
                    <a:lnTo>
                      <a:pt x="0" y="0"/>
                    </a:lnTo>
                    <a:lnTo>
                      <a:pt x="0" y="7"/>
                    </a:lnTo>
                    <a:lnTo>
                      <a:pt x="0" y="15"/>
                    </a:lnTo>
                    <a:lnTo>
                      <a:pt x="0" y="23"/>
                    </a:lnTo>
                    <a:lnTo>
                      <a:pt x="0" y="31"/>
                    </a:lnTo>
                    <a:lnTo>
                      <a:pt x="0" y="38"/>
                    </a:lnTo>
                    <a:lnTo>
                      <a:pt x="1" y="46"/>
                    </a:lnTo>
                    <a:lnTo>
                      <a:pt x="2" y="53"/>
                    </a:lnTo>
                    <a:lnTo>
                      <a:pt x="2" y="61"/>
                    </a:lnTo>
                    <a:lnTo>
                      <a:pt x="4" y="69"/>
                    </a:lnTo>
                    <a:lnTo>
                      <a:pt x="5" y="76"/>
                    </a:lnTo>
                    <a:lnTo>
                      <a:pt x="7" y="84"/>
                    </a:lnTo>
                    <a:lnTo>
                      <a:pt x="10" y="91"/>
                    </a:lnTo>
                    <a:lnTo>
                      <a:pt x="10" y="98"/>
                    </a:lnTo>
                    <a:lnTo>
                      <a:pt x="13" y="105"/>
                    </a:lnTo>
                    <a:lnTo>
                      <a:pt x="14" y="113"/>
                    </a:lnTo>
                    <a:lnTo>
                      <a:pt x="16" y="12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1" name="Freeform 34">
                <a:extLst>
                  <a:ext uri="{FF2B5EF4-FFF2-40B4-BE49-F238E27FC236}">
                    <a16:creationId xmlns:a16="http://schemas.microsoft.com/office/drawing/2014/main" id="{1BB4E47E-006D-AE8F-3FCD-C7CD6ABDF456}"/>
                  </a:ext>
                </a:extLst>
              </p:cNvPr>
              <p:cNvSpPr>
                <a:spLocks/>
              </p:cNvSpPr>
              <p:nvPr/>
            </p:nvSpPr>
            <p:spPr bwMode="auto">
              <a:xfrm>
                <a:off x="4942" y="2937"/>
                <a:ext cx="109" cy="113"/>
              </a:xfrm>
              <a:custGeom>
                <a:avLst/>
                <a:gdLst>
                  <a:gd name="T0" fmla="*/ 104 w 109"/>
                  <a:gd name="T1" fmla="*/ 104 h 113"/>
                  <a:gd name="T2" fmla="*/ 97 w 109"/>
                  <a:gd name="T3" fmla="*/ 106 h 113"/>
                  <a:gd name="T4" fmla="*/ 90 w 109"/>
                  <a:gd name="T5" fmla="*/ 107 h 113"/>
                  <a:gd name="T6" fmla="*/ 83 w 109"/>
                  <a:gd name="T7" fmla="*/ 109 h 113"/>
                  <a:gd name="T8" fmla="*/ 70 w 109"/>
                  <a:gd name="T9" fmla="*/ 112 h 113"/>
                  <a:gd name="T10" fmla="*/ 52 w 109"/>
                  <a:gd name="T11" fmla="*/ 112 h 113"/>
                  <a:gd name="T12" fmla="*/ 34 w 109"/>
                  <a:gd name="T13" fmla="*/ 108 h 113"/>
                  <a:gd name="T14" fmla="*/ 16 w 109"/>
                  <a:gd name="T15" fmla="*/ 104 h 113"/>
                  <a:gd name="T16" fmla="*/ 10 w 109"/>
                  <a:gd name="T17" fmla="*/ 100 h 113"/>
                  <a:gd name="T18" fmla="*/ 6 w 109"/>
                  <a:gd name="T19" fmla="*/ 99 h 113"/>
                  <a:gd name="T20" fmla="*/ 0 w 109"/>
                  <a:gd name="T21" fmla="*/ 97 h 113"/>
                  <a:gd name="T22" fmla="*/ 4 w 109"/>
                  <a:gd name="T23" fmla="*/ 94 h 113"/>
                  <a:gd name="T24" fmla="*/ 12 w 109"/>
                  <a:gd name="T25" fmla="*/ 86 h 113"/>
                  <a:gd name="T26" fmla="*/ 12 w 109"/>
                  <a:gd name="T27" fmla="*/ 74 h 113"/>
                  <a:gd name="T28" fmla="*/ 14 w 109"/>
                  <a:gd name="T29" fmla="*/ 63 h 113"/>
                  <a:gd name="T30" fmla="*/ 14 w 109"/>
                  <a:gd name="T31" fmla="*/ 52 h 113"/>
                  <a:gd name="T32" fmla="*/ 16 w 109"/>
                  <a:gd name="T33" fmla="*/ 40 h 113"/>
                  <a:gd name="T34" fmla="*/ 16 w 109"/>
                  <a:gd name="T35" fmla="*/ 28 h 113"/>
                  <a:gd name="T36" fmla="*/ 16 w 109"/>
                  <a:gd name="T37" fmla="*/ 17 h 113"/>
                  <a:gd name="T38" fmla="*/ 14 w 109"/>
                  <a:gd name="T39" fmla="*/ 6 h 113"/>
                  <a:gd name="T40" fmla="*/ 17 w 109"/>
                  <a:gd name="T41" fmla="*/ 1 h 113"/>
                  <a:gd name="T42" fmla="*/ 22 w 109"/>
                  <a:gd name="T43" fmla="*/ 0 h 113"/>
                  <a:gd name="T44" fmla="*/ 24 w 109"/>
                  <a:gd name="T45" fmla="*/ 9 h 113"/>
                  <a:gd name="T46" fmla="*/ 27 w 109"/>
                  <a:gd name="T47" fmla="*/ 25 h 113"/>
                  <a:gd name="T48" fmla="*/ 34 w 109"/>
                  <a:gd name="T49" fmla="*/ 40 h 113"/>
                  <a:gd name="T50" fmla="*/ 42 w 109"/>
                  <a:gd name="T51" fmla="*/ 53 h 113"/>
                  <a:gd name="T52" fmla="*/ 53 w 109"/>
                  <a:gd name="T53" fmla="*/ 65 h 113"/>
                  <a:gd name="T54" fmla="*/ 65 w 109"/>
                  <a:gd name="T55" fmla="*/ 75 h 113"/>
                  <a:gd name="T56" fmla="*/ 80 w 109"/>
                  <a:gd name="T57" fmla="*/ 82 h 113"/>
                  <a:gd name="T58" fmla="*/ 95 w 109"/>
                  <a:gd name="T59" fmla="*/ 87 h 113"/>
                  <a:gd name="T60" fmla="*/ 106 w 109"/>
                  <a:gd name="T61" fmla="*/ 89 h 113"/>
                  <a:gd name="T62" fmla="*/ 107 w 109"/>
                  <a:gd name="T63" fmla="*/ 92 h 113"/>
                  <a:gd name="T64" fmla="*/ 107 w 109"/>
                  <a:gd name="T65" fmla="*/ 98 h 113"/>
                  <a:gd name="T66" fmla="*/ 107 w 109"/>
                  <a:gd name="T67" fmla="*/ 104 h 113"/>
                  <a:gd name="T68" fmla="*/ 108 w 109"/>
                  <a:gd name="T69" fmla="*/ 106 h 113"/>
                  <a:gd name="T70" fmla="*/ 108 w 109"/>
                  <a:gd name="T71" fmla="*/ 104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2" name="Freeform 35">
                <a:extLst>
                  <a:ext uri="{FF2B5EF4-FFF2-40B4-BE49-F238E27FC236}">
                    <a16:creationId xmlns:a16="http://schemas.microsoft.com/office/drawing/2014/main" id="{6CA9109B-2D50-1EE3-4F0D-8CA25B18B12E}"/>
                  </a:ext>
                </a:extLst>
              </p:cNvPr>
              <p:cNvSpPr>
                <a:spLocks/>
              </p:cNvSpPr>
              <p:nvPr/>
            </p:nvSpPr>
            <p:spPr bwMode="auto">
              <a:xfrm>
                <a:off x="4942" y="2937"/>
                <a:ext cx="109" cy="113"/>
              </a:xfrm>
              <a:custGeom>
                <a:avLst/>
                <a:gdLst>
                  <a:gd name="T0" fmla="*/ 108 w 109"/>
                  <a:gd name="T1" fmla="*/ 104 h 113"/>
                  <a:gd name="T2" fmla="*/ 100 w 109"/>
                  <a:gd name="T3" fmla="*/ 105 h 113"/>
                  <a:gd name="T4" fmla="*/ 93 w 109"/>
                  <a:gd name="T5" fmla="*/ 106 h 113"/>
                  <a:gd name="T6" fmla="*/ 86 w 109"/>
                  <a:gd name="T7" fmla="*/ 108 h 113"/>
                  <a:gd name="T8" fmla="*/ 80 w 109"/>
                  <a:gd name="T9" fmla="*/ 110 h 113"/>
                  <a:gd name="T10" fmla="*/ 61 w 109"/>
                  <a:gd name="T11" fmla="*/ 112 h 113"/>
                  <a:gd name="T12" fmla="*/ 43 w 109"/>
                  <a:gd name="T13" fmla="*/ 110 h 113"/>
                  <a:gd name="T14" fmla="*/ 26 w 109"/>
                  <a:gd name="T15" fmla="*/ 106 h 113"/>
                  <a:gd name="T16" fmla="*/ 8 w 109"/>
                  <a:gd name="T17" fmla="*/ 102 h 113"/>
                  <a:gd name="T18" fmla="*/ 9 w 109"/>
                  <a:gd name="T19" fmla="*/ 99 h 113"/>
                  <a:gd name="T20" fmla="*/ 3 w 109"/>
                  <a:gd name="T21" fmla="*/ 98 h 113"/>
                  <a:gd name="T22" fmla="*/ 0 w 109"/>
                  <a:gd name="T23" fmla="*/ 96 h 113"/>
                  <a:gd name="T24" fmla="*/ 12 w 109"/>
                  <a:gd name="T25" fmla="*/ 92 h 113"/>
                  <a:gd name="T26" fmla="*/ 12 w 109"/>
                  <a:gd name="T27" fmla="*/ 80 h 113"/>
                  <a:gd name="T28" fmla="*/ 13 w 109"/>
                  <a:gd name="T29" fmla="*/ 69 h 113"/>
                  <a:gd name="T30" fmla="*/ 14 w 109"/>
                  <a:gd name="T31" fmla="*/ 57 h 113"/>
                  <a:gd name="T32" fmla="*/ 15 w 109"/>
                  <a:gd name="T33" fmla="*/ 46 h 113"/>
                  <a:gd name="T34" fmla="*/ 16 w 109"/>
                  <a:gd name="T35" fmla="*/ 34 h 113"/>
                  <a:gd name="T36" fmla="*/ 16 w 109"/>
                  <a:gd name="T37" fmla="*/ 23 h 113"/>
                  <a:gd name="T38" fmla="*/ 15 w 109"/>
                  <a:gd name="T39" fmla="*/ 11 h 113"/>
                  <a:gd name="T40" fmla="*/ 14 w 109"/>
                  <a:gd name="T41" fmla="*/ 0 h 113"/>
                  <a:gd name="T42" fmla="*/ 20 w 109"/>
                  <a:gd name="T43" fmla="*/ 0 h 113"/>
                  <a:gd name="T44" fmla="*/ 24 w 109"/>
                  <a:gd name="T45" fmla="*/ 1 h 113"/>
                  <a:gd name="T46" fmla="*/ 26 w 109"/>
                  <a:gd name="T47" fmla="*/ 18 h 113"/>
                  <a:gd name="T48" fmla="*/ 30 w 109"/>
                  <a:gd name="T49" fmla="*/ 33 h 113"/>
                  <a:gd name="T50" fmla="*/ 37 w 109"/>
                  <a:gd name="T51" fmla="*/ 47 h 113"/>
                  <a:gd name="T52" fmla="*/ 47 w 109"/>
                  <a:gd name="T53" fmla="*/ 60 h 113"/>
                  <a:gd name="T54" fmla="*/ 58 w 109"/>
                  <a:gd name="T55" fmla="*/ 70 h 113"/>
                  <a:gd name="T56" fmla="*/ 72 w 109"/>
                  <a:gd name="T57" fmla="*/ 79 h 113"/>
                  <a:gd name="T58" fmla="*/ 87 w 109"/>
                  <a:gd name="T59" fmla="*/ 85 h 113"/>
                  <a:gd name="T60" fmla="*/ 104 w 109"/>
                  <a:gd name="T61" fmla="*/ 89 h 113"/>
                  <a:gd name="T62" fmla="*/ 107 w 109"/>
                  <a:gd name="T63" fmla="*/ 91 h 113"/>
                  <a:gd name="T64" fmla="*/ 108 w 109"/>
                  <a:gd name="T65" fmla="*/ 95 h 113"/>
                  <a:gd name="T66" fmla="*/ 107 w 109"/>
                  <a:gd name="T67" fmla="*/ 101 h 113"/>
                  <a:gd name="T68" fmla="*/ 107 w 109"/>
                  <a:gd name="T69" fmla="*/ 106 h 113"/>
                  <a:gd name="T70" fmla="*/ 108 w 109"/>
                  <a:gd name="T71" fmla="*/ 105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8" y="104"/>
                    </a:ln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3" name="Freeform 36">
                <a:extLst>
                  <a:ext uri="{FF2B5EF4-FFF2-40B4-BE49-F238E27FC236}">
                    <a16:creationId xmlns:a16="http://schemas.microsoft.com/office/drawing/2014/main" id="{CA61A8A3-3929-D401-8414-30F0305D1E03}"/>
                  </a:ext>
                </a:extLst>
              </p:cNvPr>
              <p:cNvSpPr>
                <a:spLocks/>
              </p:cNvSpPr>
              <p:nvPr/>
            </p:nvSpPr>
            <p:spPr bwMode="auto">
              <a:xfrm>
                <a:off x="5040" y="3095"/>
                <a:ext cx="17" cy="17"/>
              </a:xfrm>
              <a:custGeom>
                <a:avLst/>
                <a:gdLst>
                  <a:gd name="T0" fmla="*/ 16 w 17"/>
                  <a:gd name="T1" fmla="*/ 6 h 17"/>
                  <a:gd name="T2" fmla="*/ 16 w 17"/>
                  <a:gd name="T3" fmla="*/ 6 h 17"/>
                  <a:gd name="T4" fmla="*/ 16 w 17"/>
                  <a:gd name="T5" fmla="*/ 3 h 17"/>
                  <a:gd name="T6" fmla="*/ 14 w 17"/>
                  <a:gd name="T7" fmla="*/ 0 h 17"/>
                  <a:gd name="T8" fmla="*/ 13 w 17"/>
                  <a:gd name="T9" fmla="*/ 0 h 17"/>
                  <a:gd name="T10" fmla="*/ 11 w 17"/>
                  <a:gd name="T11" fmla="*/ 3 h 17"/>
                  <a:gd name="T12" fmla="*/ 9 w 17"/>
                  <a:gd name="T13" fmla="*/ 6 h 17"/>
                  <a:gd name="T14" fmla="*/ 6 w 17"/>
                  <a:gd name="T15" fmla="*/ 12 h 17"/>
                  <a:gd name="T16" fmla="*/ 4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6"/>
                    </a:moveTo>
                    <a:lnTo>
                      <a:pt x="16" y="6"/>
                    </a:lnTo>
                    <a:lnTo>
                      <a:pt x="16" y="3"/>
                    </a:lnTo>
                    <a:lnTo>
                      <a:pt x="14" y="0"/>
                    </a:lnTo>
                    <a:lnTo>
                      <a:pt x="13" y="0"/>
                    </a:lnTo>
                    <a:lnTo>
                      <a:pt x="11" y="3"/>
                    </a:lnTo>
                    <a:lnTo>
                      <a:pt x="9" y="6"/>
                    </a:lnTo>
                    <a:lnTo>
                      <a:pt x="6" y="12"/>
                    </a:lnTo>
                    <a:lnTo>
                      <a:pt x="4"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4" name="Freeform 37">
                <a:extLst>
                  <a:ext uri="{FF2B5EF4-FFF2-40B4-BE49-F238E27FC236}">
                    <a16:creationId xmlns:a16="http://schemas.microsoft.com/office/drawing/2014/main" id="{0574A731-81F3-FF1A-4039-A9C3C7CF9AEF}"/>
                  </a:ext>
                </a:extLst>
              </p:cNvPr>
              <p:cNvSpPr>
                <a:spLocks/>
              </p:cNvSpPr>
              <p:nvPr/>
            </p:nvSpPr>
            <p:spPr bwMode="auto">
              <a:xfrm>
                <a:off x="4991" y="3103"/>
                <a:ext cx="28" cy="17"/>
              </a:xfrm>
              <a:custGeom>
                <a:avLst/>
                <a:gdLst>
                  <a:gd name="T0" fmla="*/ 27 w 28"/>
                  <a:gd name="T1" fmla="*/ 0 h 17"/>
                  <a:gd name="T2" fmla="*/ 27 w 28"/>
                  <a:gd name="T3" fmla="*/ 0 h 17"/>
                  <a:gd name="T4" fmla="*/ 24 w 28"/>
                  <a:gd name="T5" fmla="*/ 5 h 17"/>
                  <a:gd name="T6" fmla="*/ 21 w 28"/>
                  <a:gd name="T7" fmla="*/ 5 h 17"/>
                  <a:gd name="T8" fmla="*/ 17 w 28"/>
                  <a:gd name="T9" fmla="*/ 5 h 17"/>
                  <a:gd name="T10" fmla="*/ 14 w 28"/>
                  <a:gd name="T11" fmla="*/ 5 h 17"/>
                  <a:gd name="T12" fmla="*/ 10 w 28"/>
                  <a:gd name="T13" fmla="*/ 5 h 17"/>
                  <a:gd name="T14" fmla="*/ 7 w 28"/>
                  <a:gd name="T15" fmla="*/ 5 h 17"/>
                  <a:gd name="T16" fmla="*/ 4 w 28"/>
                  <a:gd name="T17" fmla="*/ 5 h 17"/>
                  <a:gd name="T18" fmla="*/ 0 w 2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17">
                    <a:moveTo>
                      <a:pt x="27" y="0"/>
                    </a:moveTo>
                    <a:lnTo>
                      <a:pt x="27" y="0"/>
                    </a:lnTo>
                    <a:lnTo>
                      <a:pt x="24" y="5"/>
                    </a:lnTo>
                    <a:lnTo>
                      <a:pt x="21" y="5"/>
                    </a:lnTo>
                    <a:lnTo>
                      <a:pt x="17" y="5"/>
                    </a:lnTo>
                    <a:lnTo>
                      <a:pt x="14" y="5"/>
                    </a:lnTo>
                    <a:lnTo>
                      <a:pt x="10" y="5"/>
                    </a:lnTo>
                    <a:lnTo>
                      <a:pt x="7" y="5"/>
                    </a:lnTo>
                    <a:lnTo>
                      <a:pt x="4" y="5"/>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5" name="Freeform 38">
                <a:extLst>
                  <a:ext uri="{FF2B5EF4-FFF2-40B4-BE49-F238E27FC236}">
                    <a16:creationId xmlns:a16="http://schemas.microsoft.com/office/drawing/2014/main" id="{C38ADB74-4E98-4BF1-BB94-F5BB8A720555}"/>
                  </a:ext>
                </a:extLst>
              </p:cNvPr>
              <p:cNvSpPr>
                <a:spLocks/>
              </p:cNvSpPr>
              <p:nvPr/>
            </p:nvSpPr>
            <p:spPr bwMode="auto">
              <a:xfrm>
                <a:off x="4936" y="3109"/>
                <a:ext cx="43" cy="17"/>
              </a:xfrm>
              <a:custGeom>
                <a:avLst/>
                <a:gdLst>
                  <a:gd name="T0" fmla="*/ 42 w 43"/>
                  <a:gd name="T1" fmla="*/ 0 h 17"/>
                  <a:gd name="T2" fmla="*/ 42 w 43"/>
                  <a:gd name="T3" fmla="*/ 0 h 17"/>
                  <a:gd name="T4" fmla="*/ 37 w 43"/>
                  <a:gd name="T5" fmla="*/ 0 h 17"/>
                  <a:gd name="T6" fmla="*/ 31 w 43"/>
                  <a:gd name="T7" fmla="*/ 5 h 17"/>
                  <a:gd name="T8" fmla="*/ 26 w 43"/>
                  <a:gd name="T9" fmla="*/ 10 h 17"/>
                  <a:gd name="T10" fmla="*/ 20 w 43"/>
                  <a:gd name="T11" fmla="*/ 16 h 17"/>
                  <a:gd name="T12" fmla="*/ 15 w 43"/>
                  <a:gd name="T13" fmla="*/ 16 h 17"/>
                  <a:gd name="T14" fmla="*/ 10 w 43"/>
                  <a:gd name="T15" fmla="*/ 10 h 17"/>
                  <a:gd name="T16" fmla="*/ 5 w 43"/>
                  <a:gd name="T17" fmla="*/ 10 h 17"/>
                  <a:gd name="T18" fmla="*/ 0 w 43"/>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17">
                    <a:moveTo>
                      <a:pt x="42" y="0"/>
                    </a:moveTo>
                    <a:lnTo>
                      <a:pt x="42" y="0"/>
                    </a:lnTo>
                    <a:lnTo>
                      <a:pt x="37" y="0"/>
                    </a:lnTo>
                    <a:lnTo>
                      <a:pt x="31" y="5"/>
                    </a:lnTo>
                    <a:lnTo>
                      <a:pt x="26" y="10"/>
                    </a:lnTo>
                    <a:lnTo>
                      <a:pt x="20" y="16"/>
                    </a:lnTo>
                    <a:lnTo>
                      <a:pt x="15" y="16"/>
                    </a:lnTo>
                    <a:lnTo>
                      <a:pt x="10" y="10"/>
                    </a:lnTo>
                    <a:lnTo>
                      <a:pt x="5" y="10"/>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6" name="Freeform 39">
                <a:extLst>
                  <a:ext uri="{FF2B5EF4-FFF2-40B4-BE49-F238E27FC236}">
                    <a16:creationId xmlns:a16="http://schemas.microsoft.com/office/drawing/2014/main" id="{EE0AA8A9-548A-6FD3-2955-4D6C402FAFA6}"/>
                  </a:ext>
                </a:extLst>
              </p:cNvPr>
              <p:cNvSpPr>
                <a:spLocks/>
              </p:cNvSpPr>
              <p:nvPr/>
            </p:nvSpPr>
            <p:spPr bwMode="auto">
              <a:xfrm>
                <a:off x="4925" y="3040"/>
                <a:ext cx="96" cy="17"/>
              </a:xfrm>
              <a:custGeom>
                <a:avLst/>
                <a:gdLst>
                  <a:gd name="T0" fmla="*/ 95 w 96"/>
                  <a:gd name="T1" fmla="*/ 14 h 17"/>
                  <a:gd name="T2" fmla="*/ 95 w 96"/>
                  <a:gd name="T3" fmla="*/ 14 h 17"/>
                  <a:gd name="T4" fmla="*/ 87 w 96"/>
                  <a:gd name="T5" fmla="*/ 16 h 17"/>
                  <a:gd name="T6" fmla="*/ 78 w 96"/>
                  <a:gd name="T7" fmla="*/ 16 h 17"/>
                  <a:gd name="T8" fmla="*/ 70 w 96"/>
                  <a:gd name="T9" fmla="*/ 14 h 17"/>
                  <a:gd name="T10" fmla="*/ 61 w 96"/>
                  <a:gd name="T11" fmla="*/ 14 h 17"/>
                  <a:gd name="T12" fmla="*/ 54 w 96"/>
                  <a:gd name="T13" fmla="*/ 11 h 17"/>
                  <a:gd name="T14" fmla="*/ 46 w 96"/>
                  <a:gd name="T15" fmla="*/ 10 h 17"/>
                  <a:gd name="T16" fmla="*/ 38 w 96"/>
                  <a:gd name="T17" fmla="*/ 5 h 17"/>
                  <a:gd name="T18" fmla="*/ 31 w 96"/>
                  <a:gd name="T19" fmla="*/ 1 h 17"/>
                  <a:gd name="T20" fmla="*/ 27 w 96"/>
                  <a:gd name="T21" fmla="*/ 0 h 17"/>
                  <a:gd name="T22" fmla="*/ 22 w 96"/>
                  <a:gd name="T23" fmla="*/ 0 h 17"/>
                  <a:gd name="T24" fmla="*/ 18 w 96"/>
                  <a:gd name="T25" fmla="*/ 0 h 17"/>
                  <a:gd name="T26" fmla="*/ 14 w 96"/>
                  <a:gd name="T27" fmla="*/ 1 h 17"/>
                  <a:gd name="T28" fmla="*/ 10 w 96"/>
                  <a:gd name="T29" fmla="*/ 4 h 17"/>
                  <a:gd name="T30" fmla="*/ 6 w 96"/>
                  <a:gd name="T31" fmla="*/ 7 h 17"/>
                  <a:gd name="T32" fmla="*/ 3 w 96"/>
                  <a:gd name="T33" fmla="*/ 11 h 17"/>
                  <a:gd name="T34" fmla="*/ 0 w 96"/>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6" h="17">
                    <a:moveTo>
                      <a:pt x="95" y="14"/>
                    </a:moveTo>
                    <a:lnTo>
                      <a:pt x="95" y="14"/>
                    </a:lnTo>
                    <a:lnTo>
                      <a:pt x="87" y="16"/>
                    </a:lnTo>
                    <a:lnTo>
                      <a:pt x="78" y="16"/>
                    </a:lnTo>
                    <a:lnTo>
                      <a:pt x="70" y="14"/>
                    </a:lnTo>
                    <a:lnTo>
                      <a:pt x="61" y="14"/>
                    </a:lnTo>
                    <a:lnTo>
                      <a:pt x="54" y="11"/>
                    </a:lnTo>
                    <a:lnTo>
                      <a:pt x="46" y="10"/>
                    </a:lnTo>
                    <a:lnTo>
                      <a:pt x="38" y="5"/>
                    </a:lnTo>
                    <a:lnTo>
                      <a:pt x="31" y="1"/>
                    </a:lnTo>
                    <a:lnTo>
                      <a:pt x="27" y="0"/>
                    </a:lnTo>
                    <a:lnTo>
                      <a:pt x="22" y="0"/>
                    </a:lnTo>
                    <a:lnTo>
                      <a:pt x="18" y="0"/>
                    </a:lnTo>
                    <a:lnTo>
                      <a:pt x="14" y="1"/>
                    </a:lnTo>
                    <a:lnTo>
                      <a:pt x="10" y="4"/>
                    </a:lnTo>
                    <a:lnTo>
                      <a:pt x="6" y="7"/>
                    </a:lnTo>
                    <a:lnTo>
                      <a:pt x="3" y="11"/>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7" name="Freeform 40">
                <a:extLst>
                  <a:ext uri="{FF2B5EF4-FFF2-40B4-BE49-F238E27FC236}">
                    <a16:creationId xmlns:a16="http://schemas.microsoft.com/office/drawing/2014/main" id="{E3CE85E1-C17D-EABD-4933-A0D0040CC10E}"/>
                  </a:ext>
                </a:extLst>
              </p:cNvPr>
              <p:cNvSpPr>
                <a:spLocks/>
              </p:cNvSpPr>
              <p:nvPr/>
            </p:nvSpPr>
            <p:spPr bwMode="auto">
              <a:xfrm>
                <a:off x="4902" y="3031"/>
                <a:ext cx="35" cy="17"/>
              </a:xfrm>
              <a:custGeom>
                <a:avLst/>
                <a:gdLst>
                  <a:gd name="T0" fmla="*/ 34 w 35"/>
                  <a:gd name="T1" fmla="*/ 16 h 17"/>
                  <a:gd name="T2" fmla="*/ 34 w 35"/>
                  <a:gd name="T3" fmla="*/ 16 h 17"/>
                  <a:gd name="T4" fmla="*/ 29 w 35"/>
                  <a:gd name="T5" fmla="*/ 16 h 17"/>
                  <a:gd name="T6" fmla="*/ 25 w 35"/>
                  <a:gd name="T7" fmla="*/ 16 h 17"/>
                  <a:gd name="T8" fmla="*/ 21 w 35"/>
                  <a:gd name="T9" fmla="*/ 14 h 17"/>
                  <a:gd name="T10" fmla="*/ 17 w 35"/>
                  <a:gd name="T11" fmla="*/ 12 h 17"/>
                  <a:gd name="T12" fmla="*/ 13 w 35"/>
                  <a:gd name="T13" fmla="*/ 8 h 17"/>
                  <a:gd name="T14" fmla="*/ 9 w 35"/>
                  <a:gd name="T15" fmla="*/ 6 h 17"/>
                  <a:gd name="T16" fmla="*/ 5 w 35"/>
                  <a:gd name="T17" fmla="*/ 4 h 17"/>
                  <a:gd name="T18" fmla="*/ 0 w 3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7">
                    <a:moveTo>
                      <a:pt x="34" y="16"/>
                    </a:moveTo>
                    <a:lnTo>
                      <a:pt x="34" y="16"/>
                    </a:lnTo>
                    <a:lnTo>
                      <a:pt x="29" y="16"/>
                    </a:lnTo>
                    <a:lnTo>
                      <a:pt x="25" y="16"/>
                    </a:lnTo>
                    <a:lnTo>
                      <a:pt x="21" y="14"/>
                    </a:lnTo>
                    <a:lnTo>
                      <a:pt x="17" y="12"/>
                    </a:lnTo>
                    <a:lnTo>
                      <a:pt x="13" y="8"/>
                    </a:lnTo>
                    <a:lnTo>
                      <a:pt x="9" y="6"/>
                    </a:lnTo>
                    <a:lnTo>
                      <a:pt x="5"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8" name="Freeform 41">
                <a:extLst>
                  <a:ext uri="{FF2B5EF4-FFF2-40B4-BE49-F238E27FC236}">
                    <a16:creationId xmlns:a16="http://schemas.microsoft.com/office/drawing/2014/main" id="{A4EE27E5-ACFB-38D4-C44F-C49E7E975D63}"/>
                  </a:ext>
                </a:extLst>
              </p:cNvPr>
              <p:cNvSpPr>
                <a:spLocks/>
              </p:cNvSpPr>
              <p:nvPr/>
            </p:nvSpPr>
            <p:spPr bwMode="auto">
              <a:xfrm>
                <a:off x="4910" y="3041"/>
                <a:ext cx="17" cy="17"/>
              </a:xfrm>
              <a:custGeom>
                <a:avLst/>
                <a:gdLst>
                  <a:gd name="T0" fmla="*/ 16 w 17"/>
                  <a:gd name="T1" fmla="*/ 0 h 17"/>
                  <a:gd name="T2" fmla="*/ 16 w 17"/>
                  <a:gd name="T3" fmla="*/ 0 h 17"/>
                  <a:gd name="T4" fmla="*/ 12 w 17"/>
                  <a:gd name="T5" fmla="*/ 5 h 17"/>
                  <a:gd name="T6" fmla="*/ 6 w 17"/>
                  <a:gd name="T7" fmla="*/ 8 h 17"/>
                  <a:gd name="T8" fmla="*/ 2 w 17"/>
                  <a:gd name="T9" fmla="*/ 10 h 17"/>
                  <a:gd name="T10" fmla="*/ 0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6" y="0"/>
                    </a:lnTo>
                    <a:lnTo>
                      <a:pt x="12" y="5"/>
                    </a:lnTo>
                    <a:lnTo>
                      <a:pt x="6" y="8"/>
                    </a:lnTo>
                    <a:lnTo>
                      <a:pt x="2" y="10"/>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69" name="Freeform 42">
                <a:extLst>
                  <a:ext uri="{FF2B5EF4-FFF2-40B4-BE49-F238E27FC236}">
                    <a16:creationId xmlns:a16="http://schemas.microsoft.com/office/drawing/2014/main" id="{A1FFEE2E-AEB5-B9EE-99D5-2289E7167C2B}"/>
                  </a:ext>
                </a:extLst>
              </p:cNvPr>
              <p:cNvSpPr>
                <a:spLocks/>
              </p:cNvSpPr>
              <p:nvPr/>
            </p:nvSpPr>
            <p:spPr bwMode="auto">
              <a:xfrm>
                <a:off x="5059" y="3004"/>
                <a:ext cx="24" cy="30"/>
              </a:xfrm>
              <a:custGeom>
                <a:avLst/>
                <a:gdLst>
                  <a:gd name="T0" fmla="*/ 7 w 24"/>
                  <a:gd name="T1" fmla="*/ 30 h 31"/>
                  <a:gd name="T2" fmla="*/ 7 w 24"/>
                  <a:gd name="T3" fmla="*/ 30 h 31"/>
                  <a:gd name="T4" fmla="*/ 6 w 24"/>
                  <a:gd name="T5" fmla="*/ 26 h 31"/>
                  <a:gd name="T6" fmla="*/ 6 w 24"/>
                  <a:gd name="T7" fmla="*/ 22 h 31"/>
                  <a:gd name="T8" fmla="*/ 6 w 24"/>
                  <a:gd name="T9" fmla="*/ 18 h 31"/>
                  <a:gd name="T10" fmla="*/ 8 w 24"/>
                  <a:gd name="T11" fmla="*/ 15 h 31"/>
                  <a:gd name="T12" fmla="*/ 9 w 24"/>
                  <a:gd name="T13" fmla="*/ 11 h 31"/>
                  <a:gd name="T14" fmla="*/ 11 w 24"/>
                  <a:gd name="T15" fmla="*/ 7 h 31"/>
                  <a:gd name="T16" fmla="*/ 12 w 24"/>
                  <a:gd name="T17" fmla="*/ 4 h 31"/>
                  <a:gd name="T18" fmla="*/ 13 w 24"/>
                  <a:gd name="T19" fmla="*/ 0 h 31"/>
                  <a:gd name="T20" fmla="*/ 11 w 24"/>
                  <a:gd name="T21" fmla="*/ 3 h 31"/>
                  <a:gd name="T22" fmla="*/ 10 w 24"/>
                  <a:gd name="T23" fmla="*/ 7 h 31"/>
                  <a:gd name="T24" fmla="*/ 9 w 24"/>
                  <a:gd name="T25" fmla="*/ 10 h 31"/>
                  <a:gd name="T26" fmla="*/ 9 w 24"/>
                  <a:gd name="T27" fmla="*/ 13 h 31"/>
                  <a:gd name="T28" fmla="*/ 8 w 24"/>
                  <a:gd name="T29" fmla="*/ 16 h 31"/>
                  <a:gd name="T30" fmla="*/ 6 w 24"/>
                  <a:gd name="T31" fmla="*/ 19 h 31"/>
                  <a:gd name="T32" fmla="*/ 3 w 24"/>
                  <a:gd name="T33" fmla="*/ 21 h 31"/>
                  <a:gd name="T34" fmla="*/ 0 w 24"/>
                  <a:gd name="T35" fmla="*/ 22 h 31"/>
                  <a:gd name="T36" fmla="*/ 3 w 24"/>
                  <a:gd name="T37" fmla="*/ 22 h 31"/>
                  <a:gd name="T38" fmla="*/ 6 w 24"/>
                  <a:gd name="T39" fmla="*/ 22 h 31"/>
                  <a:gd name="T40" fmla="*/ 9 w 24"/>
                  <a:gd name="T41" fmla="*/ 21 h 31"/>
                  <a:gd name="T42" fmla="*/ 12 w 24"/>
                  <a:gd name="T43" fmla="*/ 20 h 31"/>
                  <a:gd name="T44" fmla="*/ 15 w 24"/>
                  <a:gd name="T45" fmla="*/ 19 h 31"/>
                  <a:gd name="T46" fmla="*/ 18 w 24"/>
                  <a:gd name="T47" fmla="*/ 17 h 31"/>
                  <a:gd name="T48" fmla="*/ 20 w 24"/>
                  <a:gd name="T49" fmla="*/ 15 h 31"/>
                  <a:gd name="T50" fmla="*/ 23 w 24"/>
                  <a:gd name="T51" fmla="*/ 12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 h="31">
                    <a:moveTo>
                      <a:pt x="7" y="30"/>
                    </a:moveTo>
                    <a:lnTo>
                      <a:pt x="7" y="30"/>
                    </a:lnTo>
                    <a:lnTo>
                      <a:pt x="6" y="26"/>
                    </a:lnTo>
                    <a:lnTo>
                      <a:pt x="6" y="22"/>
                    </a:lnTo>
                    <a:lnTo>
                      <a:pt x="6" y="18"/>
                    </a:lnTo>
                    <a:lnTo>
                      <a:pt x="8" y="15"/>
                    </a:lnTo>
                    <a:lnTo>
                      <a:pt x="9" y="11"/>
                    </a:lnTo>
                    <a:lnTo>
                      <a:pt x="11" y="7"/>
                    </a:lnTo>
                    <a:lnTo>
                      <a:pt x="12" y="4"/>
                    </a:lnTo>
                    <a:lnTo>
                      <a:pt x="13" y="0"/>
                    </a:lnTo>
                    <a:lnTo>
                      <a:pt x="11" y="3"/>
                    </a:lnTo>
                    <a:lnTo>
                      <a:pt x="10" y="7"/>
                    </a:lnTo>
                    <a:lnTo>
                      <a:pt x="9" y="10"/>
                    </a:lnTo>
                    <a:lnTo>
                      <a:pt x="9" y="13"/>
                    </a:lnTo>
                    <a:lnTo>
                      <a:pt x="8" y="16"/>
                    </a:lnTo>
                    <a:lnTo>
                      <a:pt x="6" y="19"/>
                    </a:lnTo>
                    <a:lnTo>
                      <a:pt x="3" y="21"/>
                    </a:lnTo>
                    <a:lnTo>
                      <a:pt x="0" y="22"/>
                    </a:lnTo>
                    <a:lnTo>
                      <a:pt x="3" y="22"/>
                    </a:lnTo>
                    <a:lnTo>
                      <a:pt x="6" y="22"/>
                    </a:lnTo>
                    <a:lnTo>
                      <a:pt x="9" y="21"/>
                    </a:lnTo>
                    <a:lnTo>
                      <a:pt x="12" y="20"/>
                    </a:lnTo>
                    <a:lnTo>
                      <a:pt x="15" y="19"/>
                    </a:lnTo>
                    <a:lnTo>
                      <a:pt x="18" y="17"/>
                    </a:lnTo>
                    <a:lnTo>
                      <a:pt x="20" y="15"/>
                    </a:lnTo>
                    <a:lnTo>
                      <a:pt x="23"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0" name="Freeform 43">
                <a:extLst>
                  <a:ext uri="{FF2B5EF4-FFF2-40B4-BE49-F238E27FC236}">
                    <a16:creationId xmlns:a16="http://schemas.microsoft.com/office/drawing/2014/main" id="{E20EE4E9-7BF5-08F6-7F37-082A6CFB6B18}"/>
                  </a:ext>
                </a:extLst>
              </p:cNvPr>
              <p:cNvSpPr>
                <a:spLocks/>
              </p:cNvSpPr>
              <p:nvPr/>
            </p:nvSpPr>
            <p:spPr bwMode="auto">
              <a:xfrm>
                <a:off x="5069" y="3073"/>
                <a:ext cx="17" cy="16"/>
              </a:xfrm>
              <a:custGeom>
                <a:avLst/>
                <a:gdLst>
                  <a:gd name="T0" fmla="*/ 16 w 17"/>
                  <a:gd name="T1" fmla="*/ 0 h 17"/>
                  <a:gd name="T2" fmla="*/ 16 w 17"/>
                  <a:gd name="T3" fmla="*/ 0 h 17"/>
                  <a:gd name="T4" fmla="*/ 14 w 17"/>
                  <a:gd name="T5" fmla="*/ 3 h 17"/>
                  <a:gd name="T6" fmla="*/ 13 w 17"/>
                  <a:gd name="T7" fmla="*/ 5 h 17"/>
                  <a:gd name="T8" fmla="*/ 11 w 17"/>
                  <a:gd name="T9" fmla="*/ 7 h 17"/>
                  <a:gd name="T10" fmla="*/ 10 w 17"/>
                  <a:gd name="T11" fmla="*/ 10 h 17"/>
                  <a:gd name="T12" fmla="*/ 8 w 17"/>
                  <a:gd name="T13" fmla="*/ 11 h 17"/>
                  <a:gd name="T14" fmla="*/ 5 w 17"/>
                  <a:gd name="T15" fmla="*/ 13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3"/>
                    </a:lnTo>
                    <a:lnTo>
                      <a:pt x="13" y="5"/>
                    </a:lnTo>
                    <a:lnTo>
                      <a:pt x="11" y="7"/>
                    </a:lnTo>
                    <a:lnTo>
                      <a:pt x="10" y="10"/>
                    </a:lnTo>
                    <a:lnTo>
                      <a:pt x="8" y="11"/>
                    </a:lnTo>
                    <a:lnTo>
                      <a:pt x="5" y="13"/>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1" name="Freeform 44">
                <a:extLst>
                  <a:ext uri="{FF2B5EF4-FFF2-40B4-BE49-F238E27FC236}">
                    <a16:creationId xmlns:a16="http://schemas.microsoft.com/office/drawing/2014/main" id="{5BA60ED1-E1FE-85E0-5E19-6747B45A6BBB}"/>
                  </a:ext>
                </a:extLst>
              </p:cNvPr>
              <p:cNvSpPr>
                <a:spLocks/>
              </p:cNvSpPr>
              <p:nvPr/>
            </p:nvSpPr>
            <p:spPr bwMode="auto">
              <a:xfrm>
                <a:off x="4674" y="2298"/>
                <a:ext cx="17" cy="17"/>
              </a:xfrm>
              <a:custGeom>
                <a:avLst/>
                <a:gdLst>
                  <a:gd name="T0" fmla="*/ 16 w 17"/>
                  <a:gd name="T1" fmla="*/ 8 h 17"/>
                  <a:gd name="T2" fmla="*/ 12 w 17"/>
                  <a:gd name="T3" fmla="*/ 0 h 17"/>
                  <a:gd name="T4" fmla="*/ 8 w 17"/>
                  <a:gd name="T5" fmla="*/ 0 h 17"/>
                  <a:gd name="T6" fmla="*/ 4 w 17"/>
                  <a:gd name="T7" fmla="*/ 0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8" y="0"/>
                    </a:lnTo>
                    <a:lnTo>
                      <a:pt x="4" y="0"/>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2" name="Freeform 45">
                <a:extLst>
                  <a:ext uri="{FF2B5EF4-FFF2-40B4-BE49-F238E27FC236}">
                    <a16:creationId xmlns:a16="http://schemas.microsoft.com/office/drawing/2014/main" id="{CC4D9AAB-1DA6-A851-A80F-B5B8B752CEA2}"/>
                  </a:ext>
                </a:extLst>
              </p:cNvPr>
              <p:cNvSpPr>
                <a:spLocks/>
              </p:cNvSpPr>
              <p:nvPr/>
            </p:nvSpPr>
            <p:spPr bwMode="auto">
              <a:xfrm>
                <a:off x="4674" y="2299"/>
                <a:ext cx="17" cy="79"/>
              </a:xfrm>
              <a:custGeom>
                <a:avLst/>
                <a:gdLst>
                  <a:gd name="T0" fmla="*/ 16 w 17"/>
                  <a:gd name="T1" fmla="*/ 77 h 79"/>
                  <a:gd name="T2" fmla="*/ 16 w 17"/>
                  <a:gd name="T3" fmla="*/ 77 h 79"/>
                  <a:gd name="T4" fmla="*/ 15 w 17"/>
                  <a:gd name="T5" fmla="*/ 74 h 79"/>
                  <a:gd name="T6" fmla="*/ 15 w 17"/>
                  <a:gd name="T7" fmla="*/ 70 h 79"/>
                  <a:gd name="T8" fmla="*/ 14 w 17"/>
                  <a:gd name="T9" fmla="*/ 65 h 79"/>
                  <a:gd name="T10" fmla="*/ 13 w 17"/>
                  <a:gd name="T11" fmla="*/ 61 h 79"/>
                  <a:gd name="T12" fmla="*/ 13 w 17"/>
                  <a:gd name="T13" fmla="*/ 55 h 79"/>
                  <a:gd name="T14" fmla="*/ 12 w 17"/>
                  <a:gd name="T15" fmla="*/ 50 h 79"/>
                  <a:gd name="T16" fmla="*/ 12 w 17"/>
                  <a:gd name="T17" fmla="*/ 45 h 79"/>
                  <a:gd name="T18" fmla="*/ 10 w 17"/>
                  <a:gd name="T19" fmla="*/ 39 h 79"/>
                  <a:gd name="T20" fmla="*/ 10 w 17"/>
                  <a:gd name="T21" fmla="*/ 33 h 79"/>
                  <a:gd name="T22" fmla="*/ 9 w 17"/>
                  <a:gd name="T23" fmla="*/ 28 h 79"/>
                  <a:gd name="T24" fmla="*/ 8 w 17"/>
                  <a:gd name="T25" fmla="*/ 23 h 79"/>
                  <a:gd name="T26" fmla="*/ 8 w 17"/>
                  <a:gd name="T27" fmla="*/ 17 h 79"/>
                  <a:gd name="T28" fmla="*/ 7 w 17"/>
                  <a:gd name="T29" fmla="*/ 12 h 79"/>
                  <a:gd name="T30" fmla="*/ 6 w 17"/>
                  <a:gd name="T31" fmla="*/ 8 h 79"/>
                  <a:gd name="T32" fmla="*/ 5 w 17"/>
                  <a:gd name="T33" fmla="*/ 4 h 79"/>
                  <a:gd name="T34" fmla="*/ 4 w 17"/>
                  <a:gd name="T35" fmla="*/ 0 h 79"/>
                  <a:gd name="T36" fmla="*/ 0 w 17"/>
                  <a:gd name="T37" fmla="*/ 1 h 79"/>
                  <a:gd name="T38" fmla="*/ 2 w 17"/>
                  <a:gd name="T39" fmla="*/ 5 h 79"/>
                  <a:gd name="T40" fmla="*/ 2 w 17"/>
                  <a:gd name="T41" fmla="*/ 9 h 79"/>
                  <a:gd name="T42" fmla="*/ 3 w 17"/>
                  <a:gd name="T43" fmla="*/ 13 h 79"/>
                  <a:gd name="T44" fmla="*/ 4 w 17"/>
                  <a:gd name="T45" fmla="*/ 19 h 79"/>
                  <a:gd name="T46" fmla="*/ 4 w 17"/>
                  <a:gd name="T47" fmla="*/ 24 h 79"/>
                  <a:gd name="T48" fmla="*/ 5 w 17"/>
                  <a:gd name="T49" fmla="*/ 29 h 79"/>
                  <a:gd name="T50" fmla="*/ 6 w 17"/>
                  <a:gd name="T51" fmla="*/ 34 h 79"/>
                  <a:gd name="T52" fmla="*/ 7 w 17"/>
                  <a:gd name="T53" fmla="*/ 39 h 79"/>
                  <a:gd name="T54" fmla="*/ 8 w 17"/>
                  <a:gd name="T55" fmla="*/ 46 h 79"/>
                  <a:gd name="T56" fmla="*/ 8 w 17"/>
                  <a:gd name="T57" fmla="*/ 51 h 79"/>
                  <a:gd name="T58" fmla="*/ 9 w 17"/>
                  <a:gd name="T59" fmla="*/ 56 h 79"/>
                  <a:gd name="T60" fmla="*/ 10 w 17"/>
                  <a:gd name="T61" fmla="*/ 61 h 79"/>
                  <a:gd name="T62" fmla="*/ 10 w 17"/>
                  <a:gd name="T63" fmla="*/ 66 h 79"/>
                  <a:gd name="T64" fmla="*/ 11 w 17"/>
                  <a:gd name="T65" fmla="*/ 71 h 79"/>
                  <a:gd name="T66" fmla="*/ 12 w 17"/>
                  <a:gd name="T67" fmla="*/ 74 h 79"/>
                  <a:gd name="T68" fmla="*/ 12 w 17"/>
                  <a:gd name="T69" fmla="*/ 78 h 79"/>
                  <a:gd name="T70" fmla="*/ 16 w 17"/>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79">
                    <a:moveTo>
                      <a:pt x="16" y="77"/>
                    </a:moveTo>
                    <a:lnTo>
                      <a:pt x="16" y="77"/>
                    </a:lnTo>
                    <a:lnTo>
                      <a:pt x="15" y="74"/>
                    </a:lnTo>
                    <a:lnTo>
                      <a:pt x="15" y="70"/>
                    </a:lnTo>
                    <a:lnTo>
                      <a:pt x="14" y="65"/>
                    </a:lnTo>
                    <a:lnTo>
                      <a:pt x="13" y="61"/>
                    </a:lnTo>
                    <a:lnTo>
                      <a:pt x="13" y="55"/>
                    </a:lnTo>
                    <a:lnTo>
                      <a:pt x="12" y="50"/>
                    </a:lnTo>
                    <a:lnTo>
                      <a:pt x="12" y="45"/>
                    </a:lnTo>
                    <a:lnTo>
                      <a:pt x="10" y="39"/>
                    </a:lnTo>
                    <a:lnTo>
                      <a:pt x="10" y="33"/>
                    </a:lnTo>
                    <a:lnTo>
                      <a:pt x="9" y="28"/>
                    </a:lnTo>
                    <a:lnTo>
                      <a:pt x="8" y="23"/>
                    </a:lnTo>
                    <a:lnTo>
                      <a:pt x="8" y="17"/>
                    </a:lnTo>
                    <a:lnTo>
                      <a:pt x="7" y="12"/>
                    </a:lnTo>
                    <a:lnTo>
                      <a:pt x="6" y="8"/>
                    </a:lnTo>
                    <a:lnTo>
                      <a:pt x="5" y="4"/>
                    </a:lnTo>
                    <a:lnTo>
                      <a:pt x="4" y="0"/>
                    </a:lnTo>
                    <a:lnTo>
                      <a:pt x="0" y="1"/>
                    </a:lnTo>
                    <a:lnTo>
                      <a:pt x="2" y="5"/>
                    </a:lnTo>
                    <a:lnTo>
                      <a:pt x="2" y="9"/>
                    </a:lnTo>
                    <a:lnTo>
                      <a:pt x="3" y="13"/>
                    </a:lnTo>
                    <a:lnTo>
                      <a:pt x="4" y="19"/>
                    </a:lnTo>
                    <a:lnTo>
                      <a:pt x="4" y="24"/>
                    </a:lnTo>
                    <a:lnTo>
                      <a:pt x="5" y="29"/>
                    </a:lnTo>
                    <a:lnTo>
                      <a:pt x="6" y="34"/>
                    </a:lnTo>
                    <a:lnTo>
                      <a:pt x="7" y="39"/>
                    </a:lnTo>
                    <a:lnTo>
                      <a:pt x="8" y="46"/>
                    </a:lnTo>
                    <a:lnTo>
                      <a:pt x="8" y="51"/>
                    </a:lnTo>
                    <a:lnTo>
                      <a:pt x="9" y="56"/>
                    </a:lnTo>
                    <a:lnTo>
                      <a:pt x="10" y="61"/>
                    </a:lnTo>
                    <a:lnTo>
                      <a:pt x="10" y="66"/>
                    </a:lnTo>
                    <a:lnTo>
                      <a:pt x="11" y="71"/>
                    </a:lnTo>
                    <a:lnTo>
                      <a:pt x="12" y="74"/>
                    </a:lnTo>
                    <a:lnTo>
                      <a:pt x="12" y="78"/>
                    </a:lnTo>
                    <a:lnTo>
                      <a:pt x="16"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3" name="Freeform 46">
                <a:extLst>
                  <a:ext uri="{FF2B5EF4-FFF2-40B4-BE49-F238E27FC236}">
                    <a16:creationId xmlns:a16="http://schemas.microsoft.com/office/drawing/2014/main" id="{AA24A687-C592-C1EF-7100-C88E13C22443}"/>
                  </a:ext>
                </a:extLst>
              </p:cNvPr>
              <p:cNvSpPr>
                <a:spLocks/>
              </p:cNvSpPr>
              <p:nvPr/>
            </p:nvSpPr>
            <p:spPr bwMode="auto">
              <a:xfrm>
                <a:off x="4686" y="2376"/>
                <a:ext cx="17" cy="72"/>
              </a:xfrm>
              <a:custGeom>
                <a:avLst/>
                <a:gdLst>
                  <a:gd name="T0" fmla="*/ 16 w 17"/>
                  <a:gd name="T1" fmla="*/ 71 h 72"/>
                  <a:gd name="T2" fmla="*/ 16 w 17"/>
                  <a:gd name="T3" fmla="*/ 71 h 72"/>
                  <a:gd name="T4" fmla="*/ 13 w 17"/>
                  <a:gd name="T5" fmla="*/ 62 h 72"/>
                  <a:gd name="T6" fmla="*/ 11 w 17"/>
                  <a:gd name="T7" fmla="*/ 54 h 72"/>
                  <a:gd name="T8" fmla="*/ 10 w 17"/>
                  <a:gd name="T9" fmla="*/ 45 h 72"/>
                  <a:gd name="T10" fmla="*/ 10 w 17"/>
                  <a:gd name="T11" fmla="*/ 37 h 72"/>
                  <a:gd name="T12" fmla="*/ 10 w 17"/>
                  <a:gd name="T13" fmla="*/ 27 h 72"/>
                  <a:gd name="T14" fmla="*/ 8 w 17"/>
                  <a:gd name="T15" fmla="*/ 18 h 72"/>
                  <a:gd name="T16" fmla="*/ 7 w 17"/>
                  <a:gd name="T17" fmla="*/ 9 h 72"/>
                  <a:gd name="T18" fmla="*/ 5 w 17"/>
                  <a:gd name="T19" fmla="*/ 0 h 72"/>
                  <a:gd name="T20" fmla="*/ 0 w 17"/>
                  <a:gd name="T21" fmla="*/ 1 h 72"/>
                  <a:gd name="T22" fmla="*/ 1 w 17"/>
                  <a:gd name="T23" fmla="*/ 9 h 72"/>
                  <a:gd name="T24" fmla="*/ 2 w 17"/>
                  <a:gd name="T25" fmla="*/ 18 h 72"/>
                  <a:gd name="T26" fmla="*/ 4 w 17"/>
                  <a:gd name="T27" fmla="*/ 27 h 72"/>
                  <a:gd name="T28" fmla="*/ 4 w 17"/>
                  <a:gd name="T29" fmla="*/ 37 h 72"/>
                  <a:gd name="T30" fmla="*/ 4 w 17"/>
                  <a:gd name="T31" fmla="*/ 45 h 72"/>
                  <a:gd name="T32" fmla="*/ 5 w 17"/>
                  <a:gd name="T33" fmla="*/ 54 h 72"/>
                  <a:gd name="T34" fmla="*/ 7 w 17"/>
                  <a:gd name="T35" fmla="*/ 63 h 72"/>
                  <a:gd name="T36" fmla="*/ 10 w 17"/>
                  <a:gd name="T37" fmla="*/ 71 h 72"/>
                  <a:gd name="T38" fmla="*/ 16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16" y="71"/>
                    </a:moveTo>
                    <a:lnTo>
                      <a:pt x="16" y="71"/>
                    </a:lnTo>
                    <a:lnTo>
                      <a:pt x="13" y="62"/>
                    </a:lnTo>
                    <a:lnTo>
                      <a:pt x="11" y="54"/>
                    </a:lnTo>
                    <a:lnTo>
                      <a:pt x="10" y="45"/>
                    </a:lnTo>
                    <a:lnTo>
                      <a:pt x="10" y="37"/>
                    </a:lnTo>
                    <a:lnTo>
                      <a:pt x="10" y="27"/>
                    </a:lnTo>
                    <a:lnTo>
                      <a:pt x="8" y="18"/>
                    </a:lnTo>
                    <a:lnTo>
                      <a:pt x="7" y="9"/>
                    </a:lnTo>
                    <a:lnTo>
                      <a:pt x="5" y="0"/>
                    </a:lnTo>
                    <a:lnTo>
                      <a:pt x="0" y="1"/>
                    </a:lnTo>
                    <a:lnTo>
                      <a:pt x="1" y="9"/>
                    </a:lnTo>
                    <a:lnTo>
                      <a:pt x="2" y="18"/>
                    </a:lnTo>
                    <a:lnTo>
                      <a:pt x="4" y="27"/>
                    </a:lnTo>
                    <a:lnTo>
                      <a:pt x="4" y="37"/>
                    </a:lnTo>
                    <a:lnTo>
                      <a:pt x="4" y="45"/>
                    </a:lnTo>
                    <a:lnTo>
                      <a:pt x="5" y="54"/>
                    </a:lnTo>
                    <a:lnTo>
                      <a:pt x="7" y="63"/>
                    </a:lnTo>
                    <a:lnTo>
                      <a:pt x="10" y="71"/>
                    </a:lnTo>
                    <a:lnTo>
                      <a:pt x="16"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4" name="Freeform 47">
                <a:extLst>
                  <a:ext uri="{FF2B5EF4-FFF2-40B4-BE49-F238E27FC236}">
                    <a16:creationId xmlns:a16="http://schemas.microsoft.com/office/drawing/2014/main" id="{61AE1DA5-9772-D402-9B4C-406D8F61FB1A}"/>
                  </a:ext>
                </a:extLst>
              </p:cNvPr>
              <p:cNvSpPr>
                <a:spLocks/>
              </p:cNvSpPr>
              <p:nvPr/>
            </p:nvSpPr>
            <p:spPr bwMode="auto">
              <a:xfrm>
                <a:off x="4693" y="2447"/>
                <a:ext cx="72" cy="171"/>
              </a:xfrm>
              <a:custGeom>
                <a:avLst/>
                <a:gdLst>
                  <a:gd name="T0" fmla="*/ 71 w 72"/>
                  <a:gd name="T1" fmla="*/ 167 h 170"/>
                  <a:gd name="T2" fmla="*/ 71 w 72"/>
                  <a:gd name="T3" fmla="*/ 167 h 170"/>
                  <a:gd name="T4" fmla="*/ 64 w 72"/>
                  <a:gd name="T5" fmla="*/ 157 h 170"/>
                  <a:gd name="T6" fmla="*/ 59 w 72"/>
                  <a:gd name="T7" fmla="*/ 147 h 170"/>
                  <a:gd name="T8" fmla="*/ 53 w 72"/>
                  <a:gd name="T9" fmla="*/ 137 h 170"/>
                  <a:gd name="T10" fmla="*/ 48 w 72"/>
                  <a:gd name="T11" fmla="*/ 127 h 170"/>
                  <a:gd name="T12" fmla="*/ 43 w 72"/>
                  <a:gd name="T13" fmla="*/ 116 h 170"/>
                  <a:gd name="T14" fmla="*/ 38 w 72"/>
                  <a:gd name="T15" fmla="*/ 106 h 170"/>
                  <a:gd name="T16" fmla="*/ 34 w 72"/>
                  <a:gd name="T17" fmla="*/ 96 h 170"/>
                  <a:gd name="T18" fmla="*/ 30 w 72"/>
                  <a:gd name="T19" fmla="*/ 86 h 170"/>
                  <a:gd name="T20" fmla="*/ 26 w 72"/>
                  <a:gd name="T21" fmla="*/ 75 h 170"/>
                  <a:gd name="T22" fmla="*/ 22 w 72"/>
                  <a:gd name="T23" fmla="*/ 65 h 170"/>
                  <a:gd name="T24" fmla="*/ 18 w 72"/>
                  <a:gd name="T25" fmla="*/ 54 h 170"/>
                  <a:gd name="T26" fmla="*/ 16 w 72"/>
                  <a:gd name="T27" fmla="*/ 44 h 170"/>
                  <a:gd name="T28" fmla="*/ 12 w 72"/>
                  <a:gd name="T29" fmla="*/ 33 h 170"/>
                  <a:gd name="T30" fmla="*/ 10 w 72"/>
                  <a:gd name="T31" fmla="*/ 22 h 170"/>
                  <a:gd name="T32" fmla="*/ 6 w 72"/>
                  <a:gd name="T33" fmla="*/ 10 h 170"/>
                  <a:gd name="T34" fmla="*/ 4 w 72"/>
                  <a:gd name="T35" fmla="*/ 0 h 170"/>
                  <a:gd name="T36" fmla="*/ 0 w 72"/>
                  <a:gd name="T37" fmla="*/ 0 h 170"/>
                  <a:gd name="T38" fmla="*/ 3 w 72"/>
                  <a:gd name="T39" fmla="*/ 11 h 170"/>
                  <a:gd name="T40" fmla="*/ 6 w 72"/>
                  <a:gd name="T41" fmla="*/ 23 h 170"/>
                  <a:gd name="T42" fmla="*/ 8 w 72"/>
                  <a:gd name="T43" fmla="*/ 34 h 170"/>
                  <a:gd name="T44" fmla="*/ 12 w 72"/>
                  <a:gd name="T45" fmla="*/ 44 h 170"/>
                  <a:gd name="T46" fmla="*/ 15 w 72"/>
                  <a:gd name="T47" fmla="*/ 55 h 170"/>
                  <a:gd name="T48" fmla="*/ 18 w 72"/>
                  <a:gd name="T49" fmla="*/ 66 h 170"/>
                  <a:gd name="T50" fmla="*/ 22 w 72"/>
                  <a:gd name="T51" fmla="*/ 76 h 170"/>
                  <a:gd name="T52" fmla="*/ 26 w 72"/>
                  <a:gd name="T53" fmla="*/ 87 h 170"/>
                  <a:gd name="T54" fmla="*/ 30 w 72"/>
                  <a:gd name="T55" fmla="*/ 98 h 170"/>
                  <a:gd name="T56" fmla="*/ 35 w 72"/>
                  <a:gd name="T57" fmla="*/ 108 h 170"/>
                  <a:gd name="T58" fmla="*/ 39 w 72"/>
                  <a:gd name="T59" fmla="*/ 118 h 170"/>
                  <a:gd name="T60" fmla="*/ 44 w 72"/>
                  <a:gd name="T61" fmla="*/ 128 h 170"/>
                  <a:gd name="T62" fmla="*/ 50 w 72"/>
                  <a:gd name="T63" fmla="*/ 138 h 170"/>
                  <a:gd name="T64" fmla="*/ 56 w 72"/>
                  <a:gd name="T65" fmla="*/ 149 h 170"/>
                  <a:gd name="T66" fmla="*/ 62 w 72"/>
                  <a:gd name="T67" fmla="*/ 159 h 170"/>
                  <a:gd name="T68" fmla="*/ 68 w 72"/>
                  <a:gd name="T69" fmla="*/ 169 h 170"/>
                  <a:gd name="T70" fmla="*/ 67 w 72"/>
                  <a:gd name="T71" fmla="*/ 169 h 170"/>
                  <a:gd name="T72" fmla="*/ 71 w 72"/>
                  <a:gd name="T73" fmla="*/ 167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71" y="167"/>
                    </a:moveTo>
                    <a:lnTo>
                      <a:pt x="71" y="167"/>
                    </a:lnTo>
                    <a:lnTo>
                      <a:pt x="64" y="157"/>
                    </a:lnTo>
                    <a:lnTo>
                      <a:pt x="59" y="147"/>
                    </a:lnTo>
                    <a:lnTo>
                      <a:pt x="53" y="137"/>
                    </a:lnTo>
                    <a:lnTo>
                      <a:pt x="48" y="127"/>
                    </a:lnTo>
                    <a:lnTo>
                      <a:pt x="43" y="116"/>
                    </a:lnTo>
                    <a:lnTo>
                      <a:pt x="38" y="106"/>
                    </a:lnTo>
                    <a:lnTo>
                      <a:pt x="34" y="96"/>
                    </a:lnTo>
                    <a:lnTo>
                      <a:pt x="30" y="86"/>
                    </a:lnTo>
                    <a:lnTo>
                      <a:pt x="26" y="75"/>
                    </a:lnTo>
                    <a:lnTo>
                      <a:pt x="22" y="65"/>
                    </a:lnTo>
                    <a:lnTo>
                      <a:pt x="18" y="54"/>
                    </a:lnTo>
                    <a:lnTo>
                      <a:pt x="16" y="44"/>
                    </a:lnTo>
                    <a:lnTo>
                      <a:pt x="12" y="33"/>
                    </a:lnTo>
                    <a:lnTo>
                      <a:pt x="10" y="22"/>
                    </a:lnTo>
                    <a:lnTo>
                      <a:pt x="6" y="10"/>
                    </a:lnTo>
                    <a:lnTo>
                      <a:pt x="4" y="0"/>
                    </a:lnTo>
                    <a:lnTo>
                      <a:pt x="0" y="0"/>
                    </a:lnTo>
                    <a:lnTo>
                      <a:pt x="3" y="11"/>
                    </a:lnTo>
                    <a:lnTo>
                      <a:pt x="6" y="23"/>
                    </a:lnTo>
                    <a:lnTo>
                      <a:pt x="8" y="34"/>
                    </a:lnTo>
                    <a:lnTo>
                      <a:pt x="12" y="44"/>
                    </a:lnTo>
                    <a:lnTo>
                      <a:pt x="15" y="55"/>
                    </a:lnTo>
                    <a:lnTo>
                      <a:pt x="18" y="66"/>
                    </a:lnTo>
                    <a:lnTo>
                      <a:pt x="22" y="76"/>
                    </a:lnTo>
                    <a:lnTo>
                      <a:pt x="26" y="87"/>
                    </a:lnTo>
                    <a:lnTo>
                      <a:pt x="30" y="98"/>
                    </a:lnTo>
                    <a:lnTo>
                      <a:pt x="35" y="108"/>
                    </a:lnTo>
                    <a:lnTo>
                      <a:pt x="39" y="118"/>
                    </a:lnTo>
                    <a:lnTo>
                      <a:pt x="44" y="128"/>
                    </a:lnTo>
                    <a:lnTo>
                      <a:pt x="50" y="138"/>
                    </a:lnTo>
                    <a:lnTo>
                      <a:pt x="56" y="149"/>
                    </a:lnTo>
                    <a:lnTo>
                      <a:pt x="62" y="159"/>
                    </a:lnTo>
                    <a:lnTo>
                      <a:pt x="68" y="169"/>
                    </a:lnTo>
                    <a:lnTo>
                      <a:pt x="67" y="169"/>
                    </a:lnTo>
                    <a:lnTo>
                      <a:pt x="71" y="16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5" name="Freeform 48">
                <a:extLst>
                  <a:ext uri="{FF2B5EF4-FFF2-40B4-BE49-F238E27FC236}">
                    <a16:creationId xmlns:a16="http://schemas.microsoft.com/office/drawing/2014/main" id="{7D3C3256-47F5-2881-18BC-81A62C09D22E}"/>
                  </a:ext>
                </a:extLst>
              </p:cNvPr>
              <p:cNvSpPr>
                <a:spLocks/>
              </p:cNvSpPr>
              <p:nvPr/>
            </p:nvSpPr>
            <p:spPr bwMode="auto">
              <a:xfrm>
                <a:off x="4760" y="2614"/>
                <a:ext cx="78" cy="164"/>
              </a:xfrm>
              <a:custGeom>
                <a:avLst/>
                <a:gdLst>
                  <a:gd name="T0" fmla="*/ 77 w 78"/>
                  <a:gd name="T1" fmla="*/ 162 h 164"/>
                  <a:gd name="T2" fmla="*/ 77 w 78"/>
                  <a:gd name="T3" fmla="*/ 161 h 164"/>
                  <a:gd name="T4" fmla="*/ 4 w 78"/>
                  <a:gd name="T5" fmla="*/ 0 h 164"/>
                  <a:gd name="T6" fmla="*/ 0 w 78"/>
                  <a:gd name="T7" fmla="*/ 2 h 164"/>
                  <a:gd name="T8" fmla="*/ 73 w 78"/>
                  <a:gd name="T9" fmla="*/ 163 h 164"/>
                  <a:gd name="T10" fmla="*/ 77 w 78"/>
                  <a:gd name="T11" fmla="*/ 162 h 1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164">
                    <a:moveTo>
                      <a:pt x="77" y="162"/>
                    </a:moveTo>
                    <a:lnTo>
                      <a:pt x="77" y="161"/>
                    </a:lnTo>
                    <a:lnTo>
                      <a:pt x="4" y="0"/>
                    </a:lnTo>
                    <a:lnTo>
                      <a:pt x="0" y="2"/>
                    </a:lnTo>
                    <a:lnTo>
                      <a:pt x="73" y="163"/>
                    </a:lnTo>
                    <a:lnTo>
                      <a:pt x="77" y="1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6" name="Freeform 49">
                <a:extLst>
                  <a:ext uri="{FF2B5EF4-FFF2-40B4-BE49-F238E27FC236}">
                    <a16:creationId xmlns:a16="http://schemas.microsoft.com/office/drawing/2014/main" id="{D83BAD68-75E9-DBEF-490C-C256602B04C2}"/>
                  </a:ext>
                </a:extLst>
              </p:cNvPr>
              <p:cNvSpPr>
                <a:spLocks/>
              </p:cNvSpPr>
              <p:nvPr/>
            </p:nvSpPr>
            <p:spPr bwMode="auto">
              <a:xfrm>
                <a:off x="4833" y="2775"/>
                <a:ext cx="17" cy="32"/>
              </a:xfrm>
              <a:custGeom>
                <a:avLst/>
                <a:gdLst>
                  <a:gd name="T0" fmla="*/ 16 w 17"/>
                  <a:gd name="T1" fmla="*/ 28 h 31"/>
                  <a:gd name="T2" fmla="*/ 16 w 17"/>
                  <a:gd name="T3" fmla="*/ 28 h 31"/>
                  <a:gd name="T4" fmla="*/ 13 w 17"/>
                  <a:gd name="T5" fmla="*/ 21 h 31"/>
                  <a:gd name="T6" fmla="*/ 11 w 17"/>
                  <a:gd name="T7" fmla="*/ 16 h 31"/>
                  <a:gd name="T8" fmla="*/ 10 w 17"/>
                  <a:gd name="T9" fmla="*/ 15 h 31"/>
                  <a:gd name="T10" fmla="*/ 10 w 17"/>
                  <a:gd name="T11" fmla="*/ 14 h 31"/>
                  <a:gd name="T12" fmla="*/ 9 w 17"/>
                  <a:gd name="T13" fmla="*/ 14 h 31"/>
                  <a:gd name="T14" fmla="*/ 8 w 17"/>
                  <a:gd name="T15" fmla="*/ 13 h 31"/>
                  <a:gd name="T16" fmla="*/ 6 w 17"/>
                  <a:gd name="T17" fmla="*/ 8 h 31"/>
                  <a:gd name="T18" fmla="*/ 4 w 17"/>
                  <a:gd name="T19" fmla="*/ 0 h 31"/>
                  <a:gd name="T20" fmla="*/ 0 w 17"/>
                  <a:gd name="T21" fmla="*/ 1 h 31"/>
                  <a:gd name="T22" fmla="*/ 3 w 17"/>
                  <a:gd name="T23" fmla="*/ 9 h 31"/>
                  <a:gd name="T24" fmla="*/ 5 w 17"/>
                  <a:gd name="T25" fmla="*/ 14 h 31"/>
                  <a:gd name="T26" fmla="*/ 6 w 17"/>
                  <a:gd name="T27" fmla="*/ 16 h 31"/>
                  <a:gd name="T28" fmla="*/ 6 w 17"/>
                  <a:gd name="T29" fmla="*/ 17 h 31"/>
                  <a:gd name="T30" fmla="*/ 7 w 17"/>
                  <a:gd name="T31" fmla="*/ 17 h 31"/>
                  <a:gd name="T32" fmla="*/ 8 w 17"/>
                  <a:gd name="T33" fmla="*/ 18 h 31"/>
                  <a:gd name="T34" fmla="*/ 10 w 17"/>
                  <a:gd name="T35" fmla="*/ 22 h 31"/>
                  <a:gd name="T36" fmla="*/ 12 w 17"/>
                  <a:gd name="T37" fmla="*/ 30 h 31"/>
                  <a:gd name="T38" fmla="*/ 16 w 17"/>
                  <a:gd name="T39" fmla="*/ 28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1">
                    <a:moveTo>
                      <a:pt x="16" y="28"/>
                    </a:moveTo>
                    <a:lnTo>
                      <a:pt x="16" y="28"/>
                    </a:lnTo>
                    <a:lnTo>
                      <a:pt x="13" y="21"/>
                    </a:lnTo>
                    <a:lnTo>
                      <a:pt x="11" y="16"/>
                    </a:lnTo>
                    <a:lnTo>
                      <a:pt x="10" y="15"/>
                    </a:lnTo>
                    <a:lnTo>
                      <a:pt x="10" y="14"/>
                    </a:lnTo>
                    <a:lnTo>
                      <a:pt x="9" y="14"/>
                    </a:lnTo>
                    <a:lnTo>
                      <a:pt x="8" y="13"/>
                    </a:lnTo>
                    <a:lnTo>
                      <a:pt x="6" y="8"/>
                    </a:lnTo>
                    <a:lnTo>
                      <a:pt x="4" y="0"/>
                    </a:lnTo>
                    <a:lnTo>
                      <a:pt x="0" y="1"/>
                    </a:lnTo>
                    <a:lnTo>
                      <a:pt x="3" y="9"/>
                    </a:lnTo>
                    <a:lnTo>
                      <a:pt x="5" y="14"/>
                    </a:lnTo>
                    <a:lnTo>
                      <a:pt x="6" y="16"/>
                    </a:lnTo>
                    <a:lnTo>
                      <a:pt x="6" y="17"/>
                    </a:lnTo>
                    <a:lnTo>
                      <a:pt x="7" y="17"/>
                    </a:lnTo>
                    <a:lnTo>
                      <a:pt x="8" y="18"/>
                    </a:lnTo>
                    <a:lnTo>
                      <a:pt x="10" y="22"/>
                    </a:lnTo>
                    <a:lnTo>
                      <a:pt x="12" y="30"/>
                    </a:lnTo>
                    <a:lnTo>
                      <a:pt x="16" y="2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7" name="Freeform 50">
                <a:extLst>
                  <a:ext uri="{FF2B5EF4-FFF2-40B4-BE49-F238E27FC236}">
                    <a16:creationId xmlns:a16="http://schemas.microsoft.com/office/drawing/2014/main" id="{18F36D91-E3BE-4066-4A59-B5291E43FE90}"/>
                  </a:ext>
                </a:extLst>
              </p:cNvPr>
              <p:cNvSpPr>
                <a:spLocks/>
              </p:cNvSpPr>
              <p:nvPr/>
            </p:nvSpPr>
            <p:spPr bwMode="auto">
              <a:xfrm>
                <a:off x="4845" y="2804"/>
                <a:ext cx="43" cy="122"/>
              </a:xfrm>
              <a:custGeom>
                <a:avLst/>
                <a:gdLst>
                  <a:gd name="T0" fmla="*/ 42 w 43"/>
                  <a:gd name="T1" fmla="*/ 122 h 123"/>
                  <a:gd name="T2" fmla="*/ 42 w 43"/>
                  <a:gd name="T3" fmla="*/ 122 h 123"/>
                  <a:gd name="T4" fmla="*/ 42 w 43"/>
                  <a:gd name="T5" fmla="*/ 116 h 123"/>
                  <a:gd name="T6" fmla="*/ 42 w 43"/>
                  <a:gd name="T7" fmla="*/ 110 h 123"/>
                  <a:gd name="T8" fmla="*/ 40 w 43"/>
                  <a:gd name="T9" fmla="*/ 103 h 123"/>
                  <a:gd name="T10" fmla="*/ 38 w 43"/>
                  <a:gd name="T11" fmla="*/ 95 h 123"/>
                  <a:gd name="T12" fmla="*/ 36 w 43"/>
                  <a:gd name="T13" fmla="*/ 88 h 123"/>
                  <a:gd name="T14" fmla="*/ 33 w 43"/>
                  <a:gd name="T15" fmla="*/ 79 h 123"/>
                  <a:gd name="T16" fmla="*/ 30 w 43"/>
                  <a:gd name="T17" fmla="*/ 70 h 123"/>
                  <a:gd name="T18" fmla="*/ 26 w 43"/>
                  <a:gd name="T19" fmla="*/ 62 h 123"/>
                  <a:gd name="T20" fmla="*/ 23 w 43"/>
                  <a:gd name="T21" fmla="*/ 53 h 123"/>
                  <a:gd name="T22" fmla="*/ 20 w 43"/>
                  <a:gd name="T23" fmla="*/ 44 h 123"/>
                  <a:gd name="T24" fmla="*/ 16 w 43"/>
                  <a:gd name="T25" fmla="*/ 36 h 123"/>
                  <a:gd name="T26" fmla="*/ 13 w 43"/>
                  <a:gd name="T27" fmla="*/ 28 h 123"/>
                  <a:gd name="T28" fmla="*/ 10 w 43"/>
                  <a:gd name="T29" fmla="*/ 20 h 123"/>
                  <a:gd name="T30" fmla="*/ 8 w 43"/>
                  <a:gd name="T31" fmla="*/ 13 h 123"/>
                  <a:gd name="T32" fmla="*/ 5 w 43"/>
                  <a:gd name="T33" fmla="*/ 6 h 123"/>
                  <a:gd name="T34" fmla="*/ 4 w 43"/>
                  <a:gd name="T35" fmla="*/ 0 h 123"/>
                  <a:gd name="T36" fmla="*/ 0 w 43"/>
                  <a:gd name="T37" fmla="*/ 2 h 123"/>
                  <a:gd name="T38" fmla="*/ 1 w 43"/>
                  <a:gd name="T39" fmla="*/ 7 h 123"/>
                  <a:gd name="T40" fmla="*/ 4 w 43"/>
                  <a:gd name="T41" fmla="*/ 14 h 123"/>
                  <a:gd name="T42" fmla="*/ 6 w 43"/>
                  <a:gd name="T43" fmla="*/ 21 h 123"/>
                  <a:gd name="T44" fmla="*/ 9 w 43"/>
                  <a:gd name="T45" fmla="*/ 29 h 123"/>
                  <a:gd name="T46" fmla="*/ 13 w 43"/>
                  <a:gd name="T47" fmla="*/ 37 h 123"/>
                  <a:gd name="T48" fmla="*/ 16 w 43"/>
                  <a:gd name="T49" fmla="*/ 46 h 123"/>
                  <a:gd name="T50" fmla="*/ 20 w 43"/>
                  <a:gd name="T51" fmla="*/ 54 h 123"/>
                  <a:gd name="T52" fmla="*/ 23 w 43"/>
                  <a:gd name="T53" fmla="*/ 63 h 123"/>
                  <a:gd name="T54" fmla="*/ 26 w 43"/>
                  <a:gd name="T55" fmla="*/ 71 h 123"/>
                  <a:gd name="T56" fmla="*/ 30 w 43"/>
                  <a:gd name="T57" fmla="*/ 80 h 123"/>
                  <a:gd name="T58" fmla="*/ 32 w 43"/>
                  <a:gd name="T59" fmla="*/ 88 h 123"/>
                  <a:gd name="T60" fmla="*/ 35 w 43"/>
                  <a:gd name="T61" fmla="*/ 96 h 123"/>
                  <a:gd name="T62" fmla="*/ 37 w 43"/>
                  <a:gd name="T63" fmla="*/ 104 h 123"/>
                  <a:gd name="T64" fmla="*/ 38 w 43"/>
                  <a:gd name="T65" fmla="*/ 110 h 123"/>
                  <a:gd name="T66" fmla="*/ 38 w 43"/>
                  <a:gd name="T67" fmla="*/ 116 h 123"/>
                  <a:gd name="T68" fmla="*/ 38 w 43"/>
                  <a:gd name="T69" fmla="*/ 122 h 123"/>
                  <a:gd name="T70" fmla="*/ 42 w 43"/>
                  <a:gd name="T71" fmla="*/ 122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23">
                    <a:moveTo>
                      <a:pt x="42" y="122"/>
                    </a:moveTo>
                    <a:lnTo>
                      <a:pt x="42" y="122"/>
                    </a:lnTo>
                    <a:lnTo>
                      <a:pt x="42" y="116"/>
                    </a:lnTo>
                    <a:lnTo>
                      <a:pt x="42" y="110"/>
                    </a:lnTo>
                    <a:lnTo>
                      <a:pt x="40" y="103"/>
                    </a:lnTo>
                    <a:lnTo>
                      <a:pt x="38" y="95"/>
                    </a:lnTo>
                    <a:lnTo>
                      <a:pt x="36" y="88"/>
                    </a:lnTo>
                    <a:lnTo>
                      <a:pt x="33" y="79"/>
                    </a:lnTo>
                    <a:lnTo>
                      <a:pt x="30" y="70"/>
                    </a:lnTo>
                    <a:lnTo>
                      <a:pt x="26" y="62"/>
                    </a:lnTo>
                    <a:lnTo>
                      <a:pt x="23" y="53"/>
                    </a:lnTo>
                    <a:lnTo>
                      <a:pt x="20" y="44"/>
                    </a:lnTo>
                    <a:lnTo>
                      <a:pt x="16" y="36"/>
                    </a:lnTo>
                    <a:lnTo>
                      <a:pt x="13" y="28"/>
                    </a:lnTo>
                    <a:lnTo>
                      <a:pt x="10" y="20"/>
                    </a:lnTo>
                    <a:lnTo>
                      <a:pt x="8" y="13"/>
                    </a:lnTo>
                    <a:lnTo>
                      <a:pt x="5" y="6"/>
                    </a:lnTo>
                    <a:lnTo>
                      <a:pt x="4" y="0"/>
                    </a:lnTo>
                    <a:lnTo>
                      <a:pt x="0" y="2"/>
                    </a:lnTo>
                    <a:lnTo>
                      <a:pt x="1" y="7"/>
                    </a:lnTo>
                    <a:lnTo>
                      <a:pt x="4" y="14"/>
                    </a:lnTo>
                    <a:lnTo>
                      <a:pt x="6" y="21"/>
                    </a:lnTo>
                    <a:lnTo>
                      <a:pt x="9" y="29"/>
                    </a:lnTo>
                    <a:lnTo>
                      <a:pt x="13" y="37"/>
                    </a:lnTo>
                    <a:lnTo>
                      <a:pt x="16" y="46"/>
                    </a:lnTo>
                    <a:lnTo>
                      <a:pt x="20" y="54"/>
                    </a:lnTo>
                    <a:lnTo>
                      <a:pt x="23" y="63"/>
                    </a:lnTo>
                    <a:lnTo>
                      <a:pt x="26" y="71"/>
                    </a:lnTo>
                    <a:lnTo>
                      <a:pt x="30" y="80"/>
                    </a:lnTo>
                    <a:lnTo>
                      <a:pt x="32" y="88"/>
                    </a:lnTo>
                    <a:lnTo>
                      <a:pt x="35" y="96"/>
                    </a:lnTo>
                    <a:lnTo>
                      <a:pt x="37" y="104"/>
                    </a:lnTo>
                    <a:lnTo>
                      <a:pt x="38" y="110"/>
                    </a:lnTo>
                    <a:lnTo>
                      <a:pt x="38" y="116"/>
                    </a:lnTo>
                    <a:lnTo>
                      <a:pt x="38" y="122"/>
                    </a:lnTo>
                    <a:lnTo>
                      <a:pt x="42" y="1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8" name="Freeform 51">
                <a:extLst>
                  <a:ext uri="{FF2B5EF4-FFF2-40B4-BE49-F238E27FC236}">
                    <a16:creationId xmlns:a16="http://schemas.microsoft.com/office/drawing/2014/main" id="{2E1C09F6-9187-C33E-2D7E-95F767057A8A}"/>
                  </a:ext>
                </a:extLst>
              </p:cNvPr>
              <p:cNvSpPr>
                <a:spLocks/>
              </p:cNvSpPr>
              <p:nvPr/>
            </p:nvSpPr>
            <p:spPr bwMode="auto">
              <a:xfrm>
                <a:off x="4880" y="2927"/>
                <a:ext cx="28" cy="137"/>
              </a:xfrm>
              <a:custGeom>
                <a:avLst/>
                <a:gdLst>
                  <a:gd name="T0" fmla="*/ 27 w 28"/>
                  <a:gd name="T1" fmla="*/ 135 h 138"/>
                  <a:gd name="T2" fmla="*/ 27 w 28"/>
                  <a:gd name="T3" fmla="*/ 135 h 138"/>
                  <a:gd name="T4" fmla="*/ 22 w 28"/>
                  <a:gd name="T5" fmla="*/ 125 h 138"/>
                  <a:gd name="T6" fmla="*/ 18 w 28"/>
                  <a:gd name="T7" fmla="*/ 117 h 138"/>
                  <a:gd name="T8" fmla="*/ 14 w 28"/>
                  <a:gd name="T9" fmla="*/ 108 h 138"/>
                  <a:gd name="T10" fmla="*/ 11 w 28"/>
                  <a:gd name="T11" fmla="*/ 100 h 138"/>
                  <a:gd name="T12" fmla="*/ 9 w 28"/>
                  <a:gd name="T13" fmla="*/ 92 h 138"/>
                  <a:gd name="T14" fmla="*/ 7 w 28"/>
                  <a:gd name="T15" fmla="*/ 84 h 138"/>
                  <a:gd name="T16" fmla="*/ 5 w 28"/>
                  <a:gd name="T17" fmla="*/ 76 h 138"/>
                  <a:gd name="T18" fmla="*/ 5 w 28"/>
                  <a:gd name="T19" fmla="*/ 69 h 138"/>
                  <a:gd name="T20" fmla="*/ 4 w 28"/>
                  <a:gd name="T21" fmla="*/ 61 h 138"/>
                  <a:gd name="T22" fmla="*/ 4 w 28"/>
                  <a:gd name="T23" fmla="*/ 53 h 138"/>
                  <a:gd name="T24" fmla="*/ 4 w 28"/>
                  <a:gd name="T25" fmla="*/ 45 h 138"/>
                  <a:gd name="T26" fmla="*/ 5 w 28"/>
                  <a:gd name="T27" fmla="*/ 37 h 138"/>
                  <a:gd name="T28" fmla="*/ 5 w 28"/>
                  <a:gd name="T29" fmla="*/ 28 h 138"/>
                  <a:gd name="T30" fmla="*/ 6 w 28"/>
                  <a:gd name="T31" fmla="*/ 19 h 138"/>
                  <a:gd name="T32" fmla="*/ 7 w 28"/>
                  <a:gd name="T33" fmla="*/ 10 h 138"/>
                  <a:gd name="T34" fmla="*/ 7 w 28"/>
                  <a:gd name="T35" fmla="*/ 0 h 138"/>
                  <a:gd name="T36" fmla="*/ 3 w 28"/>
                  <a:gd name="T37" fmla="*/ 0 h 138"/>
                  <a:gd name="T38" fmla="*/ 3 w 28"/>
                  <a:gd name="T39" fmla="*/ 10 h 138"/>
                  <a:gd name="T40" fmla="*/ 2 w 28"/>
                  <a:gd name="T41" fmla="*/ 19 h 138"/>
                  <a:gd name="T42" fmla="*/ 1 w 28"/>
                  <a:gd name="T43" fmla="*/ 28 h 138"/>
                  <a:gd name="T44" fmla="*/ 1 w 28"/>
                  <a:gd name="T45" fmla="*/ 37 h 138"/>
                  <a:gd name="T46" fmla="*/ 0 w 28"/>
                  <a:gd name="T47" fmla="*/ 45 h 138"/>
                  <a:gd name="T48" fmla="*/ 0 w 28"/>
                  <a:gd name="T49" fmla="*/ 53 h 138"/>
                  <a:gd name="T50" fmla="*/ 0 w 28"/>
                  <a:gd name="T51" fmla="*/ 61 h 138"/>
                  <a:gd name="T52" fmla="*/ 1 w 28"/>
                  <a:gd name="T53" fmla="*/ 69 h 138"/>
                  <a:gd name="T54" fmla="*/ 2 w 28"/>
                  <a:gd name="T55" fmla="*/ 77 h 138"/>
                  <a:gd name="T56" fmla="*/ 3 w 28"/>
                  <a:gd name="T57" fmla="*/ 85 h 138"/>
                  <a:gd name="T58" fmla="*/ 5 w 28"/>
                  <a:gd name="T59" fmla="*/ 93 h 138"/>
                  <a:gd name="T60" fmla="*/ 7 w 28"/>
                  <a:gd name="T61" fmla="*/ 101 h 138"/>
                  <a:gd name="T62" fmla="*/ 10 w 28"/>
                  <a:gd name="T63" fmla="*/ 109 h 138"/>
                  <a:gd name="T64" fmla="*/ 14 w 28"/>
                  <a:gd name="T65" fmla="*/ 118 h 138"/>
                  <a:gd name="T66" fmla="*/ 18 w 28"/>
                  <a:gd name="T67" fmla="*/ 127 h 138"/>
                  <a:gd name="T68" fmla="*/ 24 w 28"/>
                  <a:gd name="T69" fmla="*/ 137 h 138"/>
                  <a:gd name="T70" fmla="*/ 27 w 28"/>
                  <a:gd name="T71" fmla="*/ 135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8" h="138">
                    <a:moveTo>
                      <a:pt x="27" y="135"/>
                    </a:moveTo>
                    <a:lnTo>
                      <a:pt x="27" y="135"/>
                    </a:lnTo>
                    <a:lnTo>
                      <a:pt x="22" y="125"/>
                    </a:lnTo>
                    <a:lnTo>
                      <a:pt x="18" y="117"/>
                    </a:lnTo>
                    <a:lnTo>
                      <a:pt x="14" y="108"/>
                    </a:lnTo>
                    <a:lnTo>
                      <a:pt x="11" y="100"/>
                    </a:lnTo>
                    <a:lnTo>
                      <a:pt x="9" y="92"/>
                    </a:lnTo>
                    <a:lnTo>
                      <a:pt x="7" y="84"/>
                    </a:lnTo>
                    <a:lnTo>
                      <a:pt x="5" y="76"/>
                    </a:lnTo>
                    <a:lnTo>
                      <a:pt x="5" y="69"/>
                    </a:lnTo>
                    <a:lnTo>
                      <a:pt x="4" y="61"/>
                    </a:lnTo>
                    <a:lnTo>
                      <a:pt x="4" y="53"/>
                    </a:lnTo>
                    <a:lnTo>
                      <a:pt x="4" y="45"/>
                    </a:lnTo>
                    <a:lnTo>
                      <a:pt x="5" y="37"/>
                    </a:lnTo>
                    <a:lnTo>
                      <a:pt x="5" y="28"/>
                    </a:lnTo>
                    <a:lnTo>
                      <a:pt x="6" y="19"/>
                    </a:lnTo>
                    <a:lnTo>
                      <a:pt x="7" y="10"/>
                    </a:lnTo>
                    <a:lnTo>
                      <a:pt x="7" y="0"/>
                    </a:lnTo>
                    <a:lnTo>
                      <a:pt x="3" y="0"/>
                    </a:lnTo>
                    <a:lnTo>
                      <a:pt x="3" y="10"/>
                    </a:lnTo>
                    <a:lnTo>
                      <a:pt x="2" y="19"/>
                    </a:lnTo>
                    <a:lnTo>
                      <a:pt x="1" y="28"/>
                    </a:lnTo>
                    <a:lnTo>
                      <a:pt x="1" y="37"/>
                    </a:lnTo>
                    <a:lnTo>
                      <a:pt x="0" y="45"/>
                    </a:lnTo>
                    <a:lnTo>
                      <a:pt x="0" y="53"/>
                    </a:lnTo>
                    <a:lnTo>
                      <a:pt x="0" y="61"/>
                    </a:lnTo>
                    <a:lnTo>
                      <a:pt x="1" y="69"/>
                    </a:lnTo>
                    <a:lnTo>
                      <a:pt x="2" y="77"/>
                    </a:lnTo>
                    <a:lnTo>
                      <a:pt x="3" y="85"/>
                    </a:lnTo>
                    <a:lnTo>
                      <a:pt x="5" y="93"/>
                    </a:lnTo>
                    <a:lnTo>
                      <a:pt x="7" y="101"/>
                    </a:lnTo>
                    <a:lnTo>
                      <a:pt x="10" y="109"/>
                    </a:lnTo>
                    <a:lnTo>
                      <a:pt x="14" y="118"/>
                    </a:lnTo>
                    <a:lnTo>
                      <a:pt x="18" y="127"/>
                    </a:lnTo>
                    <a:lnTo>
                      <a:pt x="24" y="137"/>
                    </a:lnTo>
                    <a:lnTo>
                      <a:pt x="27" y="13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79" name="Freeform 52">
                <a:extLst>
                  <a:ext uri="{FF2B5EF4-FFF2-40B4-BE49-F238E27FC236}">
                    <a16:creationId xmlns:a16="http://schemas.microsoft.com/office/drawing/2014/main" id="{782E82A4-F42A-5A62-BE85-FBC306C43A08}"/>
                  </a:ext>
                </a:extLst>
              </p:cNvPr>
              <p:cNvSpPr>
                <a:spLocks/>
              </p:cNvSpPr>
              <p:nvPr/>
            </p:nvSpPr>
            <p:spPr bwMode="auto">
              <a:xfrm>
                <a:off x="4904" y="3061"/>
                <a:ext cx="73" cy="167"/>
              </a:xfrm>
              <a:custGeom>
                <a:avLst/>
                <a:gdLst>
                  <a:gd name="T0" fmla="*/ 68 w 73"/>
                  <a:gd name="T1" fmla="*/ 166 h 167"/>
                  <a:gd name="T2" fmla="*/ 72 w 73"/>
                  <a:gd name="T3" fmla="*/ 165 h 167"/>
                  <a:gd name="T4" fmla="*/ 66 w 73"/>
                  <a:gd name="T5" fmla="*/ 155 h 167"/>
                  <a:gd name="T6" fmla="*/ 62 w 73"/>
                  <a:gd name="T7" fmla="*/ 146 h 167"/>
                  <a:gd name="T8" fmla="*/ 57 w 73"/>
                  <a:gd name="T9" fmla="*/ 136 h 167"/>
                  <a:gd name="T10" fmla="*/ 53 w 73"/>
                  <a:gd name="T11" fmla="*/ 126 h 167"/>
                  <a:gd name="T12" fmla="*/ 49 w 73"/>
                  <a:gd name="T13" fmla="*/ 116 h 167"/>
                  <a:gd name="T14" fmla="*/ 45 w 73"/>
                  <a:gd name="T15" fmla="*/ 105 h 167"/>
                  <a:gd name="T16" fmla="*/ 41 w 73"/>
                  <a:gd name="T17" fmla="*/ 94 h 167"/>
                  <a:gd name="T18" fmla="*/ 37 w 73"/>
                  <a:gd name="T19" fmla="*/ 82 h 167"/>
                  <a:gd name="T20" fmla="*/ 33 w 73"/>
                  <a:gd name="T21" fmla="*/ 71 h 167"/>
                  <a:gd name="T22" fmla="*/ 30 w 73"/>
                  <a:gd name="T23" fmla="*/ 60 h 167"/>
                  <a:gd name="T24" fmla="*/ 26 w 73"/>
                  <a:gd name="T25" fmla="*/ 49 h 167"/>
                  <a:gd name="T26" fmla="*/ 21 w 73"/>
                  <a:gd name="T27" fmla="*/ 39 h 167"/>
                  <a:gd name="T28" fmla="*/ 17 w 73"/>
                  <a:gd name="T29" fmla="*/ 28 h 167"/>
                  <a:gd name="T30" fmla="*/ 13 w 73"/>
                  <a:gd name="T31" fmla="*/ 18 h 167"/>
                  <a:gd name="T32" fmla="*/ 8 w 73"/>
                  <a:gd name="T33" fmla="*/ 9 h 167"/>
                  <a:gd name="T34" fmla="*/ 3 w 73"/>
                  <a:gd name="T35" fmla="*/ 0 h 167"/>
                  <a:gd name="T36" fmla="*/ 0 w 73"/>
                  <a:gd name="T37" fmla="*/ 2 h 167"/>
                  <a:gd name="T38" fmla="*/ 4 w 73"/>
                  <a:gd name="T39" fmla="*/ 11 h 167"/>
                  <a:gd name="T40" fmla="*/ 9 w 73"/>
                  <a:gd name="T41" fmla="*/ 20 h 167"/>
                  <a:gd name="T42" fmla="*/ 13 w 73"/>
                  <a:gd name="T43" fmla="*/ 30 h 167"/>
                  <a:gd name="T44" fmla="*/ 18 w 73"/>
                  <a:gd name="T45" fmla="*/ 39 h 167"/>
                  <a:gd name="T46" fmla="*/ 22 w 73"/>
                  <a:gd name="T47" fmla="*/ 50 h 167"/>
                  <a:gd name="T48" fmla="*/ 26 w 73"/>
                  <a:gd name="T49" fmla="*/ 61 h 167"/>
                  <a:gd name="T50" fmla="*/ 30 w 73"/>
                  <a:gd name="T51" fmla="*/ 72 h 167"/>
                  <a:gd name="T52" fmla="*/ 33 w 73"/>
                  <a:gd name="T53" fmla="*/ 83 h 167"/>
                  <a:gd name="T54" fmla="*/ 37 w 73"/>
                  <a:gd name="T55" fmla="*/ 95 h 167"/>
                  <a:gd name="T56" fmla="*/ 41 w 73"/>
                  <a:gd name="T57" fmla="*/ 105 h 167"/>
                  <a:gd name="T58" fmla="*/ 45 w 73"/>
                  <a:gd name="T59" fmla="*/ 117 h 167"/>
                  <a:gd name="T60" fmla="*/ 49 w 73"/>
                  <a:gd name="T61" fmla="*/ 127 h 167"/>
                  <a:gd name="T62" fmla="*/ 54 w 73"/>
                  <a:gd name="T63" fmla="*/ 138 h 167"/>
                  <a:gd name="T64" fmla="*/ 58 w 73"/>
                  <a:gd name="T65" fmla="*/ 148 h 167"/>
                  <a:gd name="T66" fmla="*/ 64 w 73"/>
                  <a:gd name="T67" fmla="*/ 157 h 167"/>
                  <a:gd name="T68" fmla="*/ 69 w 73"/>
                  <a:gd name="T69" fmla="*/ 166 h 167"/>
                  <a:gd name="T70" fmla="*/ 72 w 73"/>
                  <a:gd name="T71" fmla="*/ 165 h 167"/>
                  <a:gd name="T72" fmla="*/ 68 w 73"/>
                  <a:gd name="T73" fmla="*/ 166 h 1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167">
                    <a:moveTo>
                      <a:pt x="68" y="166"/>
                    </a:moveTo>
                    <a:lnTo>
                      <a:pt x="72" y="165"/>
                    </a:lnTo>
                    <a:lnTo>
                      <a:pt x="66" y="155"/>
                    </a:lnTo>
                    <a:lnTo>
                      <a:pt x="62" y="146"/>
                    </a:lnTo>
                    <a:lnTo>
                      <a:pt x="57" y="136"/>
                    </a:lnTo>
                    <a:lnTo>
                      <a:pt x="53" y="126"/>
                    </a:lnTo>
                    <a:lnTo>
                      <a:pt x="49" y="116"/>
                    </a:lnTo>
                    <a:lnTo>
                      <a:pt x="45" y="105"/>
                    </a:lnTo>
                    <a:lnTo>
                      <a:pt x="41" y="94"/>
                    </a:lnTo>
                    <a:lnTo>
                      <a:pt x="37" y="82"/>
                    </a:lnTo>
                    <a:lnTo>
                      <a:pt x="33" y="71"/>
                    </a:lnTo>
                    <a:lnTo>
                      <a:pt x="30" y="60"/>
                    </a:lnTo>
                    <a:lnTo>
                      <a:pt x="26" y="49"/>
                    </a:lnTo>
                    <a:lnTo>
                      <a:pt x="21" y="39"/>
                    </a:lnTo>
                    <a:lnTo>
                      <a:pt x="17" y="28"/>
                    </a:lnTo>
                    <a:lnTo>
                      <a:pt x="13" y="18"/>
                    </a:lnTo>
                    <a:lnTo>
                      <a:pt x="8" y="9"/>
                    </a:lnTo>
                    <a:lnTo>
                      <a:pt x="3" y="0"/>
                    </a:lnTo>
                    <a:lnTo>
                      <a:pt x="0" y="2"/>
                    </a:lnTo>
                    <a:lnTo>
                      <a:pt x="4" y="11"/>
                    </a:lnTo>
                    <a:lnTo>
                      <a:pt x="9" y="20"/>
                    </a:lnTo>
                    <a:lnTo>
                      <a:pt x="13" y="30"/>
                    </a:lnTo>
                    <a:lnTo>
                      <a:pt x="18" y="39"/>
                    </a:lnTo>
                    <a:lnTo>
                      <a:pt x="22" y="50"/>
                    </a:lnTo>
                    <a:lnTo>
                      <a:pt x="26" y="61"/>
                    </a:lnTo>
                    <a:lnTo>
                      <a:pt x="30" y="72"/>
                    </a:lnTo>
                    <a:lnTo>
                      <a:pt x="33" y="83"/>
                    </a:lnTo>
                    <a:lnTo>
                      <a:pt x="37" y="95"/>
                    </a:lnTo>
                    <a:lnTo>
                      <a:pt x="41" y="105"/>
                    </a:lnTo>
                    <a:lnTo>
                      <a:pt x="45" y="117"/>
                    </a:lnTo>
                    <a:lnTo>
                      <a:pt x="49" y="127"/>
                    </a:lnTo>
                    <a:lnTo>
                      <a:pt x="54" y="138"/>
                    </a:lnTo>
                    <a:lnTo>
                      <a:pt x="58" y="148"/>
                    </a:lnTo>
                    <a:lnTo>
                      <a:pt x="64" y="157"/>
                    </a:lnTo>
                    <a:lnTo>
                      <a:pt x="69" y="166"/>
                    </a:lnTo>
                    <a:lnTo>
                      <a:pt x="72" y="165"/>
                    </a:lnTo>
                    <a:lnTo>
                      <a:pt x="68" y="16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0" name="Freeform 53">
                <a:extLst>
                  <a:ext uri="{FF2B5EF4-FFF2-40B4-BE49-F238E27FC236}">
                    <a16:creationId xmlns:a16="http://schemas.microsoft.com/office/drawing/2014/main" id="{7F1C295D-8906-1FA3-FF19-34F146F3BD08}"/>
                  </a:ext>
                </a:extLst>
              </p:cNvPr>
              <p:cNvSpPr>
                <a:spLocks/>
              </p:cNvSpPr>
              <p:nvPr/>
            </p:nvSpPr>
            <p:spPr bwMode="auto">
              <a:xfrm>
                <a:off x="4972" y="3223"/>
                <a:ext cx="20" cy="17"/>
              </a:xfrm>
              <a:custGeom>
                <a:avLst/>
                <a:gdLst>
                  <a:gd name="T0" fmla="*/ 17 w 20"/>
                  <a:gd name="T1" fmla="*/ 8 h 17"/>
                  <a:gd name="T2" fmla="*/ 17 w 20"/>
                  <a:gd name="T3" fmla="*/ 8 h 17"/>
                  <a:gd name="T4" fmla="*/ 15 w 20"/>
                  <a:gd name="T5" fmla="*/ 8 h 17"/>
                  <a:gd name="T6" fmla="*/ 13 w 20"/>
                  <a:gd name="T7" fmla="*/ 8 h 17"/>
                  <a:gd name="T8" fmla="*/ 10 w 20"/>
                  <a:gd name="T9" fmla="*/ 7 h 17"/>
                  <a:gd name="T10" fmla="*/ 7 w 20"/>
                  <a:gd name="T11" fmla="*/ 5 h 17"/>
                  <a:gd name="T12" fmla="*/ 5 w 20"/>
                  <a:gd name="T13" fmla="*/ 1 h 17"/>
                  <a:gd name="T14" fmla="*/ 3 w 20"/>
                  <a:gd name="T15" fmla="*/ 0 h 17"/>
                  <a:gd name="T16" fmla="*/ 0 w 20"/>
                  <a:gd name="T17" fmla="*/ 1 h 17"/>
                  <a:gd name="T18" fmla="*/ 0 w 20"/>
                  <a:gd name="T19" fmla="*/ 7 h 17"/>
                  <a:gd name="T20" fmla="*/ 4 w 20"/>
                  <a:gd name="T21" fmla="*/ 5 h 17"/>
                  <a:gd name="T22" fmla="*/ 2 w 20"/>
                  <a:gd name="T23" fmla="*/ 7 h 17"/>
                  <a:gd name="T24" fmla="*/ 3 w 20"/>
                  <a:gd name="T25" fmla="*/ 7 h 17"/>
                  <a:gd name="T26" fmla="*/ 6 w 20"/>
                  <a:gd name="T27" fmla="*/ 10 h 17"/>
                  <a:gd name="T28" fmla="*/ 8 w 20"/>
                  <a:gd name="T29" fmla="*/ 14 h 17"/>
                  <a:gd name="T30" fmla="*/ 12 w 20"/>
                  <a:gd name="T31" fmla="*/ 16 h 17"/>
                  <a:gd name="T32" fmla="*/ 15 w 20"/>
                  <a:gd name="T33" fmla="*/ 16 h 17"/>
                  <a:gd name="T34" fmla="*/ 19 w 20"/>
                  <a:gd name="T35" fmla="*/ 14 h 17"/>
                  <a:gd name="T36" fmla="*/ 17 w 20"/>
                  <a:gd name="T37" fmla="*/ 8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7">
                    <a:moveTo>
                      <a:pt x="17" y="8"/>
                    </a:moveTo>
                    <a:lnTo>
                      <a:pt x="17" y="8"/>
                    </a:lnTo>
                    <a:lnTo>
                      <a:pt x="15" y="8"/>
                    </a:lnTo>
                    <a:lnTo>
                      <a:pt x="13" y="8"/>
                    </a:lnTo>
                    <a:lnTo>
                      <a:pt x="10" y="7"/>
                    </a:lnTo>
                    <a:lnTo>
                      <a:pt x="7" y="5"/>
                    </a:lnTo>
                    <a:lnTo>
                      <a:pt x="5" y="1"/>
                    </a:lnTo>
                    <a:lnTo>
                      <a:pt x="3" y="0"/>
                    </a:lnTo>
                    <a:lnTo>
                      <a:pt x="0" y="1"/>
                    </a:lnTo>
                    <a:lnTo>
                      <a:pt x="0" y="7"/>
                    </a:lnTo>
                    <a:lnTo>
                      <a:pt x="4" y="5"/>
                    </a:lnTo>
                    <a:lnTo>
                      <a:pt x="2" y="7"/>
                    </a:lnTo>
                    <a:lnTo>
                      <a:pt x="3" y="7"/>
                    </a:lnTo>
                    <a:lnTo>
                      <a:pt x="6" y="10"/>
                    </a:lnTo>
                    <a:lnTo>
                      <a:pt x="8" y="14"/>
                    </a:lnTo>
                    <a:lnTo>
                      <a:pt x="12" y="16"/>
                    </a:lnTo>
                    <a:lnTo>
                      <a:pt x="15" y="16"/>
                    </a:lnTo>
                    <a:lnTo>
                      <a:pt x="19" y="14"/>
                    </a:lnTo>
                    <a:lnTo>
                      <a:pt x="17"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1" name="Freeform 54">
                <a:extLst>
                  <a:ext uri="{FF2B5EF4-FFF2-40B4-BE49-F238E27FC236}">
                    <a16:creationId xmlns:a16="http://schemas.microsoft.com/office/drawing/2014/main" id="{036BA533-7BB9-6833-D5D4-565A01D52363}"/>
                  </a:ext>
                </a:extLst>
              </p:cNvPr>
              <p:cNvSpPr>
                <a:spLocks/>
              </p:cNvSpPr>
              <p:nvPr/>
            </p:nvSpPr>
            <p:spPr bwMode="auto">
              <a:xfrm>
                <a:off x="4964" y="3098"/>
                <a:ext cx="32" cy="134"/>
              </a:xfrm>
              <a:custGeom>
                <a:avLst/>
                <a:gdLst>
                  <a:gd name="T0" fmla="*/ 5 w 32"/>
                  <a:gd name="T1" fmla="*/ 6 h 134"/>
                  <a:gd name="T2" fmla="*/ 1 w 32"/>
                  <a:gd name="T3" fmla="*/ 6 h 134"/>
                  <a:gd name="T4" fmla="*/ 0 w 32"/>
                  <a:gd name="T5" fmla="*/ 13 h 134"/>
                  <a:gd name="T6" fmla="*/ 2 w 32"/>
                  <a:gd name="T7" fmla="*/ 21 h 134"/>
                  <a:gd name="T8" fmla="*/ 3 w 32"/>
                  <a:gd name="T9" fmla="*/ 30 h 134"/>
                  <a:gd name="T10" fmla="*/ 5 w 32"/>
                  <a:gd name="T11" fmla="*/ 39 h 134"/>
                  <a:gd name="T12" fmla="*/ 8 w 32"/>
                  <a:gd name="T13" fmla="*/ 48 h 134"/>
                  <a:gd name="T14" fmla="*/ 11 w 32"/>
                  <a:gd name="T15" fmla="*/ 58 h 134"/>
                  <a:gd name="T16" fmla="*/ 14 w 32"/>
                  <a:gd name="T17" fmla="*/ 68 h 134"/>
                  <a:gd name="T18" fmla="*/ 17 w 32"/>
                  <a:gd name="T19" fmla="*/ 77 h 134"/>
                  <a:gd name="T20" fmla="*/ 20 w 32"/>
                  <a:gd name="T21" fmla="*/ 87 h 134"/>
                  <a:gd name="T22" fmla="*/ 22 w 32"/>
                  <a:gd name="T23" fmla="*/ 96 h 134"/>
                  <a:gd name="T24" fmla="*/ 25 w 32"/>
                  <a:gd name="T25" fmla="*/ 104 h 134"/>
                  <a:gd name="T26" fmla="*/ 26 w 32"/>
                  <a:gd name="T27" fmla="*/ 112 h 134"/>
                  <a:gd name="T28" fmla="*/ 27 w 32"/>
                  <a:gd name="T29" fmla="*/ 118 h 134"/>
                  <a:gd name="T30" fmla="*/ 27 w 32"/>
                  <a:gd name="T31" fmla="*/ 124 h 134"/>
                  <a:gd name="T32" fmla="*/ 26 w 32"/>
                  <a:gd name="T33" fmla="*/ 128 h 134"/>
                  <a:gd name="T34" fmla="*/ 25 w 32"/>
                  <a:gd name="T35" fmla="*/ 130 h 134"/>
                  <a:gd name="T36" fmla="*/ 27 w 32"/>
                  <a:gd name="T37" fmla="*/ 133 h 134"/>
                  <a:gd name="T38" fmla="*/ 30 w 32"/>
                  <a:gd name="T39" fmla="*/ 129 h 134"/>
                  <a:gd name="T40" fmla="*/ 31 w 32"/>
                  <a:gd name="T41" fmla="*/ 124 h 134"/>
                  <a:gd name="T42" fmla="*/ 31 w 32"/>
                  <a:gd name="T43" fmla="*/ 118 h 134"/>
                  <a:gd name="T44" fmla="*/ 30 w 32"/>
                  <a:gd name="T45" fmla="*/ 111 h 134"/>
                  <a:gd name="T46" fmla="*/ 29 w 32"/>
                  <a:gd name="T47" fmla="*/ 104 h 134"/>
                  <a:gd name="T48" fmla="*/ 26 w 32"/>
                  <a:gd name="T49" fmla="*/ 95 h 134"/>
                  <a:gd name="T50" fmla="*/ 24 w 32"/>
                  <a:gd name="T51" fmla="*/ 86 h 134"/>
                  <a:gd name="T52" fmla="*/ 21 w 32"/>
                  <a:gd name="T53" fmla="*/ 76 h 134"/>
                  <a:gd name="T54" fmla="*/ 17 w 32"/>
                  <a:gd name="T55" fmla="*/ 67 h 134"/>
                  <a:gd name="T56" fmla="*/ 14 w 32"/>
                  <a:gd name="T57" fmla="*/ 57 h 134"/>
                  <a:gd name="T58" fmla="*/ 12 w 32"/>
                  <a:gd name="T59" fmla="*/ 47 h 134"/>
                  <a:gd name="T60" fmla="*/ 9 w 32"/>
                  <a:gd name="T61" fmla="*/ 38 h 134"/>
                  <a:gd name="T62" fmla="*/ 7 w 32"/>
                  <a:gd name="T63" fmla="*/ 29 h 134"/>
                  <a:gd name="T64" fmla="*/ 5 w 32"/>
                  <a:gd name="T65" fmla="*/ 20 h 134"/>
                  <a:gd name="T66" fmla="*/ 4 w 32"/>
                  <a:gd name="T67" fmla="*/ 13 h 134"/>
                  <a:gd name="T68" fmla="*/ 5 w 32"/>
                  <a:gd name="T69" fmla="*/ 7 h 134"/>
                  <a:gd name="T70" fmla="*/ 1 w 32"/>
                  <a:gd name="T71" fmla="*/ 7 h 134"/>
                  <a:gd name="T72" fmla="*/ 5 w 32"/>
                  <a:gd name="T73" fmla="*/ 6 h 134"/>
                  <a:gd name="T74" fmla="*/ 2 w 32"/>
                  <a:gd name="T75" fmla="*/ 0 h 134"/>
                  <a:gd name="T76" fmla="*/ 1 w 32"/>
                  <a:gd name="T77" fmla="*/ 6 h 134"/>
                  <a:gd name="T78" fmla="*/ 5 w 32"/>
                  <a:gd name="T79" fmla="*/ 6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2" h="134">
                    <a:moveTo>
                      <a:pt x="5" y="6"/>
                    </a:moveTo>
                    <a:lnTo>
                      <a:pt x="1" y="6"/>
                    </a:lnTo>
                    <a:lnTo>
                      <a:pt x="0" y="13"/>
                    </a:lnTo>
                    <a:lnTo>
                      <a:pt x="2" y="21"/>
                    </a:lnTo>
                    <a:lnTo>
                      <a:pt x="3" y="30"/>
                    </a:lnTo>
                    <a:lnTo>
                      <a:pt x="5" y="39"/>
                    </a:lnTo>
                    <a:lnTo>
                      <a:pt x="8" y="48"/>
                    </a:lnTo>
                    <a:lnTo>
                      <a:pt x="11" y="58"/>
                    </a:lnTo>
                    <a:lnTo>
                      <a:pt x="14" y="68"/>
                    </a:lnTo>
                    <a:lnTo>
                      <a:pt x="17" y="77"/>
                    </a:lnTo>
                    <a:lnTo>
                      <a:pt x="20" y="87"/>
                    </a:lnTo>
                    <a:lnTo>
                      <a:pt x="22" y="96"/>
                    </a:lnTo>
                    <a:lnTo>
                      <a:pt x="25" y="104"/>
                    </a:lnTo>
                    <a:lnTo>
                      <a:pt x="26" y="112"/>
                    </a:lnTo>
                    <a:lnTo>
                      <a:pt x="27" y="118"/>
                    </a:lnTo>
                    <a:lnTo>
                      <a:pt x="27" y="124"/>
                    </a:lnTo>
                    <a:lnTo>
                      <a:pt x="26" y="128"/>
                    </a:lnTo>
                    <a:lnTo>
                      <a:pt x="25" y="130"/>
                    </a:lnTo>
                    <a:lnTo>
                      <a:pt x="27" y="133"/>
                    </a:lnTo>
                    <a:lnTo>
                      <a:pt x="30" y="129"/>
                    </a:lnTo>
                    <a:lnTo>
                      <a:pt x="31" y="124"/>
                    </a:lnTo>
                    <a:lnTo>
                      <a:pt x="31" y="118"/>
                    </a:lnTo>
                    <a:lnTo>
                      <a:pt x="30" y="111"/>
                    </a:lnTo>
                    <a:lnTo>
                      <a:pt x="29" y="104"/>
                    </a:lnTo>
                    <a:lnTo>
                      <a:pt x="26" y="95"/>
                    </a:lnTo>
                    <a:lnTo>
                      <a:pt x="24" y="86"/>
                    </a:lnTo>
                    <a:lnTo>
                      <a:pt x="21" y="76"/>
                    </a:lnTo>
                    <a:lnTo>
                      <a:pt x="17" y="67"/>
                    </a:lnTo>
                    <a:lnTo>
                      <a:pt x="14" y="57"/>
                    </a:lnTo>
                    <a:lnTo>
                      <a:pt x="12" y="47"/>
                    </a:lnTo>
                    <a:lnTo>
                      <a:pt x="9" y="38"/>
                    </a:lnTo>
                    <a:lnTo>
                      <a:pt x="7" y="29"/>
                    </a:lnTo>
                    <a:lnTo>
                      <a:pt x="5" y="20"/>
                    </a:lnTo>
                    <a:lnTo>
                      <a:pt x="4" y="13"/>
                    </a:lnTo>
                    <a:lnTo>
                      <a:pt x="5" y="7"/>
                    </a:lnTo>
                    <a:lnTo>
                      <a:pt x="1" y="7"/>
                    </a:lnTo>
                    <a:lnTo>
                      <a:pt x="5" y="6"/>
                    </a:lnTo>
                    <a:lnTo>
                      <a:pt x="2" y="0"/>
                    </a:lnTo>
                    <a:lnTo>
                      <a:pt x="1" y="6"/>
                    </a:lnTo>
                    <a:lnTo>
                      <a:pt x="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2" name="Freeform 55">
                <a:extLst>
                  <a:ext uri="{FF2B5EF4-FFF2-40B4-BE49-F238E27FC236}">
                    <a16:creationId xmlns:a16="http://schemas.microsoft.com/office/drawing/2014/main" id="{3BE04A14-D731-A9D3-3070-AAC1C3A75C56}"/>
                  </a:ext>
                </a:extLst>
              </p:cNvPr>
              <p:cNvSpPr>
                <a:spLocks/>
              </p:cNvSpPr>
              <p:nvPr/>
            </p:nvSpPr>
            <p:spPr bwMode="auto">
              <a:xfrm>
                <a:off x="4965" y="3104"/>
                <a:ext cx="62" cy="154"/>
              </a:xfrm>
              <a:custGeom>
                <a:avLst/>
                <a:gdLst>
                  <a:gd name="T0" fmla="*/ 61 w 62"/>
                  <a:gd name="T1" fmla="*/ 149 h 154"/>
                  <a:gd name="T2" fmla="*/ 61 w 62"/>
                  <a:gd name="T3" fmla="*/ 149 h 154"/>
                  <a:gd name="T4" fmla="*/ 57 w 62"/>
                  <a:gd name="T5" fmla="*/ 147 h 154"/>
                  <a:gd name="T6" fmla="*/ 54 w 62"/>
                  <a:gd name="T7" fmla="*/ 144 h 154"/>
                  <a:gd name="T8" fmla="*/ 50 w 62"/>
                  <a:gd name="T9" fmla="*/ 139 h 154"/>
                  <a:gd name="T10" fmla="*/ 47 w 62"/>
                  <a:gd name="T11" fmla="*/ 132 h 154"/>
                  <a:gd name="T12" fmla="*/ 43 w 62"/>
                  <a:gd name="T13" fmla="*/ 123 h 154"/>
                  <a:gd name="T14" fmla="*/ 39 w 62"/>
                  <a:gd name="T15" fmla="*/ 113 h 154"/>
                  <a:gd name="T16" fmla="*/ 36 w 62"/>
                  <a:gd name="T17" fmla="*/ 103 h 154"/>
                  <a:gd name="T18" fmla="*/ 32 w 62"/>
                  <a:gd name="T19" fmla="*/ 91 h 154"/>
                  <a:gd name="T20" fmla="*/ 29 w 62"/>
                  <a:gd name="T21" fmla="*/ 79 h 154"/>
                  <a:gd name="T22" fmla="*/ 25 w 62"/>
                  <a:gd name="T23" fmla="*/ 67 h 154"/>
                  <a:gd name="T24" fmla="*/ 21 w 62"/>
                  <a:gd name="T25" fmla="*/ 55 h 154"/>
                  <a:gd name="T26" fmla="*/ 18 w 62"/>
                  <a:gd name="T27" fmla="*/ 43 h 154"/>
                  <a:gd name="T28" fmla="*/ 15 w 62"/>
                  <a:gd name="T29" fmla="*/ 31 h 154"/>
                  <a:gd name="T30" fmla="*/ 11 w 62"/>
                  <a:gd name="T31" fmla="*/ 20 h 154"/>
                  <a:gd name="T32" fmla="*/ 8 w 62"/>
                  <a:gd name="T33" fmla="*/ 10 h 154"/>
                  <a:gd name="T34" fmla="*/ 4 w 62"/>
                  <a:gd name="T35" fmla="*/ 0 h 154"/>
                  <a:gd name="T36" fmla="*/ 0 w 62"/>
                  <a:gd name="T37" fmla="*/ 1 h 154"/>
                  <a:gd name="T38" fmla="*/ 4 w 62"/>
                  <a:gd name="T39" fmla="*/ 10 h 154"/>
                  <a:gd name="T40" fmla="*/ 7 w 62"/>
                  <a:gd name="T41" fmla="*/ 21 h 154"/>
                  <a:gd name="T42" fmla="*/ 11 w 62"/>
                  <a:gd name="T43" fmla="*/ 32 h 154"/>
                  <a:gd name="T44" fmla="*/ 14 w 62"/>
                  <a:gd name="T45" fmla="*/ 44 h 154"/>
                  <a:gd name="T46" fmla="*/ 18 w 62"/>
                  <a:gd name="T47" fmla="*/ 56 h 154"/>
                  <a:gd name="T48" fmla="*/ 21 w 62"/>
                  <a:gd name="T49" fmla="*/ 68 h 154"/>
                  <a:gd name="T50" fmla="*/ 25 w 62"/>
                  <a:gd name="T51" fmla="*/ 80 h 154"/>
                  <a:gd name="T52" fmla="*/ 28 w 62"/>
                  <a:gd name="T53" fmla="*/ 92 h 154"/>
                  <a:gd name="T54" fmla="*/ 32 w 62"/>
                  <a:gd name="T55" fmla="*/ 104 h 154"/>
                  <a:gd name="T56" fmla="*/ 35 w 62"/>
                  <a:gd name="T57" fmla="*/ 114 h 154"/>
                  <a:gd name="T58" fmla="*/ 39 w 62"/>
                  <a:gd name="T59" fmla="*/ 124 h 154"/>
                  <a:gd name="T60" fmla="*/ 43 w 62"/>
                  <a:gd name="T61" fmla="*/ 133 h 154"/>
                  <a:gd name="T62" fmla="*/ 47 w 62"/>
                  <a:gd name="T63" fmla="*/ 140 h 154"/>
                  <a:gd name="T64" fmla="*/ 51 w 62"/>
                  <a:gd name="T65" fmla="*/ 147 h 154"/>
                  <a:gd name="T66" fmla="*/ 55 w 62"/>
                  <a:gd name="T67" fmla="*/ 150 h 154"/>
                  <a:gd name="T68" fmla="*/ 60 w 62"/>
                  <a:gd name="T69" fmla="*/ 153 h 154"/>
                  <a:gd name="T70" fmla="*/ 61 w 62"/>
                  <a:gd name="T71" fmla="*/ 149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4">
                    <a:moveTo>
                      <a:pt x="61" y="149"/>
                    </a:moveTo>
                    <a:lnTo>
                      <a:pt x="61" y="149"/>
                    </a:lnTo>
                    <a:lnTo>
                      <a:pt x="57" y="147"/>
                    </a:lnTo>
                    <a:lnTo>
                      <a:pt x="54" y="144"/>
                    </a:lnTo>
                    <a:lnTo>
                      <a:pt x="50" y="139"/>
                    </a:lnTo>
                    <a:lnTo>
                      <a:pt x="47" y="132"/>
                    </a:lnTo>
                    <a:lnTo>
                      <a:pt x="43" y="123"/>
                    </a:lnTo>
                    <a:lnTo>
                      <a:pt x="39" y="113"/>
                    </a:lnTo>
                    <a:lnTo>
                      <a:pt x="36" y="103"/>
                    </a:lnTo>
                    <a:lnTo>
                      <a:pt x="32" y="91"/>
                    </a:lnTo>
                    <a:lnTo>
                      <a:pt x="29" y="79"/>
                    </a:lnTo>
                    <a:lnTo>
                      <a:pt x="25" y="67"/>
                    </a:lnTo>
                    <a:lnTo>
                      <a:pt x="21" y="55"/>
                    </a:lnTo>
                    <a:lnTo>
                      <a:pt x="18" y="43"/>
                    </a:lnTo>
                    <a:lnTo>
                      <a:pt x="15" y="31"/>
                    </a:lnTo>
                    <a:lnTo>
                      <a:pt x="11" y="20"/>
                    </a:lnTo>
                    <a:lnTo>
                      <a:pt x="8" y="10"/>
                    </a:lnTo>
                    <a:lnTo>
                      <a:pt x="4" y="0"/>
                    </a:lnTo>
                    <a:lnTo>
                      <a:pt x="0" y="1"/>
                    </a:lnTo>
                    <a:lnTo>
                      <a:pt x="4" y="10"/>
                    </a:lnTo>
                    <a:lnTo>
                      <a:pt x="7" y="21"/>
                    </a:lnTo>
                    <a:lnTo>
                      <a:pt x="11" y="32"/>
                    </a:lnTo>
                    <a:lnTo>
                      <a:pt x="14" y="44"/>
                    </a:lnTo>
                    <a:lnTo>
                      <a:pt x="18" y="56"/>
                    </a:lnTo>
                    <a:lnTo>
                      <a:pt x="21" y="68"/>
                    </a:lnTo>
                    <a:lnTo>
                      <a:pt x="25" y="80"/>
                    </a:lnTo>
                    <a:lnTo>
                      <a:pt x="28" y="92"/>
                    </a:lnTo>
                    <a:lnTo>
                      <a:pt x="32" y="104"/>
                    </a:lnTo>
                    <a:lnTo>
                      <a:pt x="35" y="114"/>
                    </a:lnTo>
                    <a:lnTo>
                      <a:pt x="39" y="124"/>
                    </a:lnTo>
                    <a:lnTo>
                      <a:pt x="43" y="133"/>
                    </a:lnTo>
                    <a:lnTo>
                      <a:pt x="47" y="140"/>
                    </a:lnTo>
                    <a:lnTo>
                      <a:pt x="51" y="147"/>
                    </a:lnTo>
                    <a:lnTo>
                      <a:pt x="55" y="150"/>
                    </a:lnTo>
                    <a:lnTo>
                      <a:pt x="60" y="153"/>
                    </a:lnTo>
                    <a:lnTo>
                      <a:pt x="61" y="1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3" name="Freeform 56">
                <a:extLst>
                  <a:ext uri="{FF2B5EF4-FFF2-40B4-BE49-F238E27FC236}">
                    <a16:creationId xmlns:a16="http://schemas.microsoft.com/office/drawing/2014/main" id="{44DD73B0-9875-1BBE-7A48-982A0563C77F}"/>
                  </a:ext>
                </a:extLst>
              </p:cNvPr>
              <p:cNvSpPr>
                <a:spLocks/>
              </p:cNvSpPr>
              <p:nvPr/>
            </p:nvSpPr>
            <p:spPr bwMode="auto">
              <a:xfrm>
                <a:off x="5022" y="3174"/>
                <a:ext cx="19" cy="84"/>
              </a:xfrm>
              <a:custGeom>
                <a:avLst/>
                <a:gdLst>
                  <a:gd name="T0" fmla="*/ 0 w 19"/>
                  <a:gd name="T1" fmla="*/ 1 h 84"/>
                  <a:gd name="T2" fmla="*/ 0 w 19"/>
                  <a:gd name="T3" fmla="*/ 1 h 84"/>
                  <a:gd name="T4" fmla="*/ 2 w 19"/>
                  <a:gd name="T5" fmla="*/ 6 h 84"/>
                  <a:gd name="T6" fmla="*/ 3 w 19"/>
                  <a:gd name="T7" fmla="*/ 12 h 84"/>
                  <a:gd name="T8" fmla="*/ 5 w 19"/>
                  <a:gd name="T9" fmla="*/ 18 h 84"/>
                  <a:gd name="T10" fmla="*/ 7 w 19"/>
                  <a:gd name="T11" fmla="*/ 25 h 84"/>
                  <a:gd name="T12" fmla="*/ 8 w 19"/>
                  <a:gd name="T13" fmla="*/ 32 h 84"/>
                  <a:gd name="T14" fmla="*/ 10 w 19"/>
                  <a:gd name="T15" fmla="*/ 39 h 84"/>
                  <a:gd name="T16" fmla="*/ 12 w 19"/>
                  <a:gd name="T17" fmla="*/ 46 h 84"/>
                  <a:gd name="T18" fmla="*/ 13 w 19"/>
                  <a:gd name="T19" fmla="*/ 53 h 84"/>
                  <a:gd name="T20" fmla="*/ 14 w 19"/>
                  <a:gd name="T21" fmla="*/ 58 h 84"/>
                  <a:gd name="T22" fmla="*/ 15 w 19"/>
                  <a:gd name="T23" fmla="*/ 64 h 84"/>
                  <a:gd name="T24" fmla="*/ 15 w 19"/>
                  <a:gd name="T25" fmla="*/ 69 h 84"/>
                  <a:gd name="T26" fmla="*/ 14 w 19"/>
                  <a:gd name="T27" fmla="*/ 73 h 84"/>
                  <a:gd name="T28" fmla="*/ 13 w 19"/>
                  <a:gd name="T29" fmla="*/ 76 h 84"/>
                  <a:gd name="T30" fmla="*/ 11 w 19"/>
                  <a:gd name="T31" fmla="*/ 79 h 84"/>
                  <a:gd name="T32" fmla="*/ 8 w 19"/>
                  <a:gd name="T33" fmla="*/ 79 h 84"/>
                  <a:gd name="T34" fmla="*/ 4 w 19"/>
                  <a:gd name="T35" fmla="*/ 79 h 84"/>
                  <a:gd name="T36" fmla="*/ 3 w 19"/>
                  <a:gd name="T37" fmla="*/ 83 h 84"/>
                  <a:gd name="T38" fmla="*/ 8 w 19"/>
                  <a:gd name="T39" fmla="*/ 83 h 84"/>
                  <a:gd name="T40" fmla="*/ 13 w 19"/>
                  <a:gd name="T41" fmla="*/ 81 h 84"/>
                  <a:gd name="T42" fmla="*/ 16 w 19"/>
                  <a:gd name="T43" fmla="*/ 78 h 84"/>
                  <a:gd name="T44" fmla="*/ 18 w 19"/>
                  <a:gd name="T45" fmla="*/ 74 h 84"/>
                  <a:gd name="T46" fmla="*/ 18 w 19"/>
                  <a:gd name="T47" fmla="*/ 69 h 84"/>
                  <a:gd name="T48" fmla="*/ 18 w 19"/>
                  <a:gd name="T49" fmla="*/ 64 h 84"/>
                  <a:gd name="T50" fmla="*/ 18 w 19"/>
                  <a:gd name="T51" fmla="*/ 58 h 84"/>
                  <a:gd name="T52" fmla="*/ 17 w 19"/>
                  <a:gd name="T53" fmla="*/ 52 h 84"/>
                  <a:gd name="T54" fmla="*/ 16 w 19"/>
                  <a:gd name="T55" fmla="*/ 45 h 84"/>
                  <a:gd name="T56" fmla="*/ 14 w 19"/>
                  <a:gd name="T57" fmla="*/ 38 h 84"/>
                  <a:gd name="T58" fmla="*/ 12 w 19"/>
                  <a:gd name="T59" fmla="*/ 31 h 84"/>
                  <a:gd name="T60" fmla="*/ 11 w 19"/>
                  <a:gd name="T61" fmla="*/ 24 h 84"/>
                  <a:gd name="T62" fmla="*/ 9 w 19"/>
                  <a:gd name="T63" fmla="*/ 18 h 84"/>
                  <a:gd name="T64" fmla="*/ 7 w 19"/>
                  <a:gd name="T65" fmla="*/ 11 h 84"/>
                  <a:gd name="T66" fmla="*/ 6 w 19"/>
                  <a:gd name="T67" fmla="*/ 6 h 84"/>
                  <a:gd name="T68" fmla="*/ 4 w 19"/>
                  <a:gd name="T69" fmla="*/ 0 h 84"/>
                  <a:gd name="T70" fmla="*/ 0 w 19"/>
                  <a:gd name="T71" fmla="*/ 1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 h="84">
                    <a:moveTo>
                      <a:pt x="0" y="1"/>
                    </a:moveTo>
                    <a:lnTo>
                      <a:pt x="0" y="1"/>
                    </a:lnTo>
                    <a:lnTo>
                      <a:pt x="2" y="6"/>
                    </a:lnTo>
                    <a:lnTo>
                      <a:pt x="3" y="12"/>
                    </a:lnTo>
                    <a:lnTo>
                      <a:pt x="5" y="18"/>
                    </a:lnTo>
                    <a:lnTo>
                      <a:pt x="7" y="25"/>
                    </a:lnTo>
                    <a:lnTo>
                      <a:pt x="8" y="32"/>
                    </a:lnTo>
                    <a:lnTo>
                      <a:pt x="10" y="39"/>
                    </a:lnTo>
                    <a:lnTo>
                      <a:pt x="12" y="46"/>
                    </a:lnTo>
                    <a:lnTo>
                      <a:pt x="13" y="53"/>
                    </a:lnTo>
                    <a:lnTo>
                      <a:pt x="14" y="58"/>
                    </a:lnTo>
                    <a:lnTo>
                      <a:pt x="15" y="64"/>
                    </a:lnTo>
                    <a:lnTo>
                      <a:pt x="15" y="69"/>
                    </a:lnTo>
                    <a:lnTo>
                      <a:pt x="14" y="73"/>
                    </a:lnTo>
                    <a:lnTo>
                      <a:pt x="13" y="76"/>
                    </a:lnTo>
                    <a:lnTo>
                      <a:pt x="11" y="79"/>
                    </a:lnTo>
                    <a:lnTo>
                      <a:pt x="8" y="79"/>
                    </a:lnTo>
                    <a:lnTo>
                      <a:pt x="4" y="79"/>
                    </a:lnTo>
                    <a:lnTo>
                      <a:pt x="3" y="83"/>
                    </a:lnTo>
                    <a:lnTo>
                      <a:pt x="8" y="83"/>
                    </a:lnTo>
                    <a:lnTo>
                      <a:pt x="13" y="81"/>
                    </a:lnTo>
                    <a:lnTo>
                      <a:pt x="16" y="78"/>
                    </a:lnTo>
                    <a:lnTo>
                      <a:pt x="18" y="74"/>
                    </a:lnTo>
                    <a:lnTo>
                      <a:pt x="18" y="69"/>
                    </a:lnTo>
                    <a:lnTo>
                      <a:pt x="18" y="64"/>
                    </a:lnTo>
                    <a:lnTo>
                      <a:pt x="18" y="58"/>
                    </a:lnTo>
                    <a:lnTo>
                      <a:pt x="17" y="52"/>
                    </a:lnTo>
                    <a:lnTo>
                      <a:pt x="16" y="45"/>
                    </a:lnTo>
                    <a:lnTo>
                      <a:pt x="14" y="38"/>
                    </a:lnTo>
                    <a:lnTo>
                      <a:pt x="12" y="31"/>
                    </a:lnTo>
                    <a:lnTo>
                      <a:pt x="11" y="24"/>
                    </a:lnTo>
                    <a:lnTo>
                      <a:pt x="9" y="18"/>
                    </a:lnTo>
                    <a:lnTo>
                      <a:pt x="7" y="11"/>
                    </a:lnTo>
                    <a:lnTo>
                      <a:pt x="6" y="6"/>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4" name="Freeform 57">
                <a:extLst>
                  <a:ext uri="{FF2B5EF4-FFF2-40B4-BE49-F238E27FC236}">
                    <a16:creationId xmlns:a16="http://schemas.microsoft.com/office/drawing/2014/main" id="{FD062E08-20A0-FC71-D99D-446D0D379ADF}"/>
                  </a:ext>
                </a:extLst>
              </p:cNvPr>
              <p:cNvSpPr>
                <a:spLocks/>
              </p:cNvSpPr>
              <p:nvPr/>
            </p:nvSpPr>
            <p:spPr bwMode="auto">
              <a:xfrm>
                <a:off x="5002" y="3100"/>
                <a:ext cx="25" cy="76"/>
              </a:xfrm>
              <a:custGeom>
                <a:avLst/>
                <a:gdLst>
                  <a:gd name="T0" fmla="*/ 4 w 25"/>
                  <a:gd name="T1" fmla="*/ 0 h 76"/>
                  <a:gd name="T2" fmla="*/ 0 w 25"/>
                  <a:gd name="T3" fmla="*/ 2 h 76"/>
                  <a:gd name="T4" fmla="*/ 4 w 25"/>
                  <a:gd name="T5" fmla="*/ 11 h 76"/>
                  <a:gd name="T6" fmla="*/ 8 w 25"/>
                  <a:gd name="T7" fmla="*/ 18 h 76"/>
                  <a:gd name="T8" fmla="*/ 10 w 25"/>
                  <a:gd name="T9" fmla="*/ 26 h 76"/>
                  <a:gd name="T10" fmla="*/ 12 w 25"/>
                  <a:gd name="T11" fmla="*/ 34 h 76"/>
                  <a:gd name="T12" fmla="*/ 14 w 25"/>
                  <a:gd name="T13" fmla="*/ 43 h 76"/>
                  <a:gd name="T14" fmla="*/ 16 w 25"/>
                  <a:gd name="T15" fmla="*/ 52 h 76"/>
                  <a:gd name="T16" fmla="*/ 18 w 25"/>
                  <a:gd name="T17" fmla="*/ 63 h 76"/>
                  <a:gd name="T18" fmla="*/ 20 w 25"/>
                  <a:gd name="T19" fmla="*/ 75 h 76"/>
                  <a:gd name="T20" fmla="*/ 24 w 25"/>
                  <a:gd name="T21" fmla="*/ 74 h 76"/>
                  <a:gd name="T22" fmla="*/ 22 w 25"/>
                  <a:gd name="T23" fmla="*/ 62 h 76"/>
                  <a:gd name="T24" fmla="*/ 20 w 25"/>
                  <a:gd name="T25" fmla="*/ 51 h 76"/>
                  <a:gd name="T26" fmla="*/ 18 w 25"/>
                  <a:gd name="T27" fmla="*/ 42 h 76"/>
                  <a:gd name="T28" fmla="*/ 16 w 25"/>
                  <a:gd name="T29" fmla="*/ 33 h 76"/>
                  <a:gd name="T30" fmla="*/ 14 w 25"/>
                  <a:gd name="T31" fmla="*/ 26 h 76"/>
                  <a:gd name="T32" fmla="*/ 11 w 25"/>
                  <a:gd name="T33" fmla="*/ 17 h 76"/>
                  <a:gd name="T34" fmla="*/ 8 w 25"/>
                  <a:gd name="T35" fmla="*/ 9 h 76"/>
                  <a:gd name="T36" fmla="*/ 4 w 25"/>
                  <a:gd name="T37" fmla="*/ 0 h 76"/>
                  <a:gd name="T38" fmla="*/ 0 w 25"/>
                  <a:gd name="T39" fmla="*/ 2 h 76"/>
                  <a:gd name="T40" fmla="*/ 4 w 25"/>
                  <a:gd name="T41" fmla="*/ 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6">
                    <a:moveTo>
                      <a:pt x="4" y="0"/>
                    </a:moveTo>
                    <a:lnTo>
                      <a:pt x="0" y="2"/>
                    </a:lnTo>
                    <a:lnTo>
                      <a:pt x="4" y="11"/>
                    </a:lnTo>
                    <a:lnTo>
                      <a:pt x="8" y="18"/>
                    </a:lnTo>
                    <a:lnTo>
                      <a:pt x="10" y="26"/>
                    </a:lnTo>
                    <a:lnTo>
                      <a:pt x="12" y="34"/>
                    </a:lnTo>
                    <a:lnTo>
                      <a:pt x="14" y="43"/>
                    </a:lnTo>
                    <a:lnTo>
                      <a:pt x="16" y="52"/>
                    </a:lnTo>
                    <a:lnTo>
                      <a:pt x="18" y="63"/>
                    </a:lnTo>
                    <a:lnTo>
                      <a:pt x="20" y="75"/>
                    </a:lnTo>
                    <a:lnTo>
                      <a:pt x="24" y="74"/>
                    </a:lnTo>
                    <a:lnTo>
                      <a:pt x="22" y="62"/>
                    </a:lnTo>
                    <a:lnTo>
                      <a:pt x="20" y="51"/>
                    </a:lnTo>
                    <a:lnTo>
                      <a:pt x="18" y="42"/>
                    </a:lnTo>
                    <a:lnTo>
                      <a:pt x="16" y="33"/>
                    </a:lnTo>
                    <a:lnTo>
                      <a:pt x="14" y="26"/>
                    </a:lnTo>
                    <a:lnTo>
                      <a:pt x="11" y="17"/>
                    </a:lnTo>
                    <a:lnTo>
                      <a:pt x="8" y="9"/>
                    </a:lnTo>
                    <a:lnTo>
                      <a:pt x="4" y="0"/>
                    </a:lnTo>
                    <a:lnTo>
                      <a:pt x="0" y="2"/>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5" name="Freeform 58">
                <a:extLst>
                  <a:ext uri="{FF2B5EF4-FFF2-40B4-BE49-F238E27FC236}">
                    <a16:creationId xmlns:a16="http://schemas.microsoft.com/office/drawing/2014/main" id="{C7F95A9C-013E-A442-02E7-4DA86FB64FE6}"/>
                  </a:ext>
                </a:extLst>
              </p:cNvPr>
              <p:cNvSpPr>
                <a:spLocks/>
              </p:cNvSpPr>
              <p:nvPr/>
            </p:nvSpPr>
            <p:spPr bwMode="auto">
              <a:xfrm>
                <a:off x="5002" y="3100"/>
                <a:ext cx="86" cy="159"/>
              </a:xfrm>
              <a:custGeom>
                <a:avLst/>
                <a:gdLst>
                  <a:gd name="T0" fmla="*/ 84 w 86"/>
                  <a:gd name="T1" fmla="*/ 150 h 160"/>
                  <a:gd name="T2" fmla="*/ 83 w 86"/>
                  <a:gd name="T3" fmla="*/ 151 h 160"/>
                  <a:gd name="T4" fmla="*/ 75 w 86"/>
                  <a:gd name="T5" fmla="*/ 154 h 160"/>
                  <a:gd name="T6" fmla="*/ 69 w 86"/>
                  <a:gd name="T7" fmla="*/ 155 h 160"/>
                  <a:gd name="T8" fmla="*/ 63 w 86"/>
                  <a:gd name="T9" fmla="*/ 153 h 160"/>
                  <a:gd name="T10" fmla="*/ 57 w 86"/>
                  <a:gd name="T11" fmla="*/ 148 h 160"/>
                  <a:gd name="T12" fmla="*/ 52 w 86"/>
                  <a:gd name="T13" fmla="*/ 141 h 160"/>
                  <a:gd name="T14" fmla="*/ 47 w 86"/>
                  <a:gd name="T15" fmla="*/ 131 h 160"/>
                  <a:gd name="T16" fmla="*/ 42 w 86"/>
                  <a:gd name="T17" fmla="*/ 120 h 160"/>
                  <a:gd name="T18" fmla="*/ 38 w 86"/>
                  <a:gd name="T19" fmla="*/ 108 h 160"/>
                  <a:gd name="T20" fmla="*/ 33 w 86"/>
                  <a:gd name="T21" fmla="*/ 94 h 160"/>
                  <a:gd name="T22" fmla="*/ 29 w 86"/>
                  <a:gd name="T23" fmla="*/ 80 h 160"/>
                  <a:gd name="T24" fmla="*/ 25 w 86"/>
                  <a:gd name="T25" fmla="*/ 65 h 160"/>
                  <a:gd name="T26" fmla="*/ 21 w 86"/>
                  <a:gd name="T27" fmla="*/ 50 h 160"/>
                  <a:gd name="T28" fmla="*/ 17 w 86"/>
                  <a:gd name="T29" fmla="*/ 36 h 160"/>
                  <a:gd name="T30" fmla="*/ 13 w 86"/>
                  <a:gd name="T31" fmla="*/ 24 h 160"/>
                  <a:gd name="T32" fmla="*/ 8 w 86"/>
                  <a:gd name="T33" fmla="*/ 12 h 160"/>
                  <a:gd name="T34" fmla="*/ 4 w 86"/>
                  <a:gd name="T35" fmla="*/ 0 h 160"/>
                  <a:gd name="T36" fmla="*/ 0 w 86"/>
                  <a:gd name="T37" fmla="*/ 2 h 160"/>
                  <a:gd name="T38" fmla="*/ 5 w 86"/>
                  <a:gd name="T39" fmla="*/ 12 h 160"/>
                  <a:gd name="T40" fmla="*/ 9 w 86"/>
                  <a:gd name="T41" fmla="*/ 24 h 160"/>
                  <a:gd name="T42" fmla="*/ 13 w 86"/>
                  <a:gd name="T43" fmla="*/ 38 h 160"/>
                  <a:gd name="T44" fmla="*/ 17 w 86"/>
                  <a:gd name="T45" fmla="*/ 51 h 160"/>
                  <a:gd name="T46" fmla="*/ 21 w 86"/>
                  <a:gd name="T47" fmla="*/ 66 h 160"/>
                  <a:gd name="T48" fmla="*/ 25 w 86"/>
                  <a:gd name="T49" fmla="*/ 80 h 160"/>
                  <a:gd name="T50" fmla="*/ 30 w 86"/>
                  <a:gd name="T51" fmla="*/ 95 h 160"/>
                  <a:gd name="T52" fmla="*/ 34 w 86"/>
                  <a:gd name="T53" fmla="*/ 109 h 160"/>
                  <a:gd name="T54" fmla="*/ 38 w 86"/>
                  <a:gd name="T55" fmla="*/ 121 h 160"/>
                  <a:gd name="T56" fmla="*/ 43 w 86"/>
                  <a:gd name="T57" fmla="*/ 133 h 160"/>
                  <a:gd name="T58" fmla="*/ 48 w 86"/>
                  <a:gd name="T59" fmla="*/ 143 h 160"/>
                  <a:gd name="T60" fmla="*/ 54 w 86"/>
                  <a:gd name="T61" fmla="*/ 151 h 160"/>
                  <a:gd name="T62" fmla="*/ 61 w 86"/>
                  <a:gd name="T63" fmla="*/ 156 h 160"/>
                  <a:gd name="T64" fmla="*/ 69 w 86"/>
                  <a:gd name="T65" fmla="*/ 159 h 160"/>
                  <a:gd name="T66" fmla="*/ 76 w 86"/>
                  <a:gd name="T67" fmla="*/ 158 h 160"/>
                  <a:gd name="T68" fmla="*/ 85 w 86"/>
                  <a:gd name="T69" fmla="*/ 153 h 160"/>
                  <a:gd name="T70" fmla="*/ 84 w 86"/>
                  <a:gd name="T71" fmla="*/ 154 h 160"/>
                  <a:gd name="T72" fmla="*/ 84 w 86"/>
                  <a:gd name="T73" fmla="*/ 150 h 160"/>
                  <a:gd name="T74" fmla="*/ 83 w 86"/>
                  <a:gd name="T75" fmla="*/ 150 h 160"/>
                  <a:gd name="T76" fmla="*/ 83 w 86"/>
                  <a:gd name="T77" fmla="*/ 151 h 160"/>
                  <a:gd name="T78" fmla="*/ 84 w 86"/>
                  <a:gd name="T79" fmla="*/ 15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0">
                    <a:moveTo>
                      <a:pt x="84" y="150"/>
                    </a:moveTo>
                    <a:lnTo>
                      <a:pt x="83" y="151"/>
                    </a:lnTo>
                    <a:lnTo>
                      <a:pt x="75" y="154"/>
                    </a:lnTo>
                    <a:lnTo>
                      <a:pt x="69" y="155"/>
                    </a:lnTo>
                    <a:lnTo>
                      <a:pt x="63" y="153"/>
                    </a:lnTo>
                    <a:lnTo>
                      <a:pt x="57" y="148"/>
                    </a:lnTo>
                    <a:lnTo>
                      <a:pt x="52" y="141"/>
                    </a:lnTo>
                    <a:lnTo>
                      <a:pt x="47" y="131"/>
                    </a:lnTo>
                    <a:lnTo>
                      <a:pt x="42" y="120"/>
                    </a:lnTo>
                    <a:lnTo>
                      <a:pt x="38" y="108"/>
                    </a:lnTo>
                    <a:lnTo>
                      <a:pt x="33" y="94"/>
                    </a:lnTo>
                    <a:lnTo>
                      <a:pt x="29" y="80"/>
                    </a:lnTo>
                    <a:lnTo>
                      <a:pt x="25" y="65"/>
                    </a:lnTo>
                    <a:lnTo>
                      <a:pt x="21" y="50"/>
                    </a:lnTo>
                    <a:lnTo>
                      <a:pt x="17" y="36"/>
                    </a:lnTo>
                    <a:lnTo>
                      <a:pt x="13" y="24"/>
                    </a:lnTo>
                    <a:lnTo>
                      <a:pt x="8" y="12"/>
                    </a:lnTo>
                    <a:lnTo>
                      <a:pt x="4" y="0"/>
                    </a:lnTo>
                    <a:lnTo>
                      <a:pt x="0" y="2"/>
                    </a:lnTo>
                    <a:lnTo>
                      <a:pt x="5" y="12"/>
                    </a:lnTo>
                    <a:lnTo>
                      <a:pt x="9" y="24"/>
                    </a:lnTo>
                    <a:lnTo>
                      <a:pt x="13" y="38"/>
                    </a:lnTo>
                    <a:lnTo>
                      <a:pt x="17" y="51"/>
                    </a:lnTo>
                    <a:lnTo>
                      <a:pt x="21" y="66"/>
                    </a:lnTo>
                    <a:lnTo>
                      <a:pt x="25" y="80"/>
                    </a:lnTo>
                    <a:lnTo>
                      <a:pt x="30" y="95"/>
                    </a:lnTo>
                    <a:lnTo>
                      <a:pt x="34" y="109"/>
                    </a:lnTo>
                    <a:lnTo>
                      <a:pt x="38" y="121"/>
                    </a:lnTo>
                    <a:lnTo>
                      <a:pt x="43" y="133"/>
                    </a:lnTo>
                    <a:lnTo>
                      <a:pt x="48" y="143"/>
                    </a:lnTo>
                    <a:lnTo>
                      <a:pt x="54" y="151"/>
                    </a:lnTo>
                    <a:lnTo>
                      <a:pt x="61" y="156"/>
                    </a:lnTo>
                    <a:lnTo>
                      <a:pt x="69" y="159"/>
                    </a:lnTo>
                    <a:lnTo>
                      <a:pt x="76" y="158"/>
                    </a:lnTo>
                    <a:lnTo>
                      <a:pt x="85" y="153"/>
                    </a:lnTo>
                    <a:lnTo>
                      <a:pt x="84" y="154"/>
                    </a:lnTo>
                    <a:lnTo>
                      <a:pt x="84" y="150"/>
                    </a:lnTo>
                    <a:lnTo>
                      <a:pt x="83" y="150"/>
                    </a:lnTo>
                    <a:lnTo>
                      <a:pt x="83" y="151"/>
                    </a:lnTo>
                    <a:lnTo>
                      <a:pt x="84" y="15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6" name="Freeform 59">
                <a:extLst>
                  <a:ext uri="{FF2B5EF4-FFF2-40B4-BE49-F238E27FC236}">
                    <a16:creationId xmlns:a16="http://schemas.microsoft.com/office/drawing/2014/main" id="{B5EC5875-5D2D-4967-5414-0D9A40614E2A}"/>
                  </a:ext>
                </a:extLst>
              </p:cNvPr>
              <p:cNvSpPr>
                <a:spLocks/>
              </p:cNvSpPr>
              <p:nvPr/>
            </p:nvSpPr>
            <p:spPr bwMode="auto">
              <a:xfrm>
                <a:off x="5045" y="3094"/>
                <a:ext cx="46" cy="162"/>
              </a:xfrm>
              <a:custGeom>
                <a:avLst/>
                <a:gdLst>
                  <a:gd name="T0" fmla="*/ 4 w 46"/>
                  <a:gd name="T1" fmla="*/ 0 h 161"/>
                  <a:gd name="T2" fmla="*/ 0 w 46"/>
                  <a:gd name="T3" fmla="*/ 1 h 161"/>
                  <a:gd name="T4" fmla="*/ 3 w 46"/>
                  <a:gd name="T5" fmla="*/ 12 h 161"/>
                  <a:gd name="T6" fmla="*/ 7 w 46"/>
                  <a:gd name="T7" fmla="*/ 24 h 161"/>
                  <a:gd name="T8" fmla="*/ 10 w 46"/>
                  <a:gd name="T9" fmla="*/ 37 h 161"/>
                  <a:gd name="T10" fmla="*/ 14 w 46"/>
                  <a:gd name="T11" fmla="*/ 50 h 161"/>
                  <a:gd name="T12" fmla="*/ 18 w 46"/>
                  <a:gd name="T13" fmla="*/ 62 h 161"/>
                  <a:gd name="T14" fmla="*/ 22 w 46"/>
                  <a:gd name="T15" fmla="*/ 76 h 161"/>
                  <a:gd name="T16" fmla="*/ 26 w 46"/>
                  <a:gd name="T17" fmla="*/ 88 h 161"/>
                  <a:gd name="T18" fmla="*/ 29 w 46"/>
                  <a:gd name="T19" fmla="*/ 101 h 161"/>
                  <a:gd name="T20" fmla="*/ 33 w 46"/>
                  <a:gd name="T21" fmla="*/ 112 h 161"/>
                  <a:gd name="T22" fmla="*/ 36 w 46"/>
                  <a:gd name="T23" fmla="*/ 123 h 161"/>
                  <a:gd name="T24" fmla="*/ 38 w 46"/>
                  <a:gd name="T25" fmla="*/ 133 h 161"/>
                  <a:gd name="T26" fmla="*/ 40 w 46"/>
                  <a:gd name="T27" fmla="*/ 142 h 161"/>
                  <a:gd name="T28" fmla="*/ 41 w 46"/>
                  <a:gd name="T29" fmla="*/ 148 h 161"/>
                  <a:gd name="T30" fmla="*/ 41 w 46"/>
                  <a:gd name="T31" fmla="*/ 153 h 161"/>
                  <a:gd name="T32" fmla="*/ 40 w 46"/>
                  <a:gd name="T33" fmla="*/ 155 h 161"/>
                  <a:gd name="T34" fmla="*/ 41 w 46"/>
                  <a:gd name="T35" fmla="*/ 156 h 161"/>
                  <a:gd name="T36" fmla="*/ 41 w 46"/>
                  <a:gd name="T37" fmla="*/ 160 h 161"/>
                  <a:gd name="T38" fmla="*/ 44 w 46"/>
                  <a:gd name="T39" fmla="*/ 157 h 161"/>
                  <a:gd name="T40" fmla="*/ 45 w 46"/>
                  <a:gd name="T41" fmla="*/ 153 h 161"/>
                  <a:gd name="T42" fmla="*/ 44 w 46"/>
                  <a:gd name="T43" fmla="*/ 148 h 161"/>
                  <a:gd name="T44" fmla="*/ 44 w 46"/>
                  <a:gd name="T45" fmla="*/ 140 h 161"/>
                  <a:gd name="T46" fmla="*/ 42 w 46"/>
                  <a:gd name="T47" fmla="*/ 132 h 161"/>
                  <a:gd name="T48" fmla="*/ 39 w 46"/>
                  <a:gd name="T49" fmla="*/ 122 h 161"/>
                  <a:gd name="T50" fmla="*/ 37 w 46"/>
                  <a:gd name="T51" fmla="*/ 111 h 161"/>
                  <a:gd name="T52" fmla="*/ 33 w 46"/>
                  <a:gd name="T53" fmla="*/ 100 h 161"/>
                  <a:gd name="T54" fmla="*/ 29 w 46"/>
                  <a:gd name="T55" fmla="*/ 88 h 161"/>
                  <a:gd name="T56" fmla="*/ 26 w 46"/>
                  <a:gd name="T57" fmla="*/ 74 h 161"/>
                  <a:gd name="T58" fmla="*/ 22 w 46"/>
                  <a:gd name="T59" fmla="*/ 62 h 161"/>
                  <a:gd name="T60" fmla="*/ 18 w 46"/>
                  <a:gd name="T61" fmla="*/ 49 h 161"/>
                  <a:gd name="T62" fmla="*/ 14 w 46"/>
                  <a:gd name="T63" fmla="*/ 36 h 161"/>
                  <a:gd name="T64" fmla="*/ 10 w 46"/>
                  <a:gd name="T65" fmla="*/ 23 h 161"/>
                  <a:gd name="T66" fmla="*/ 7 w 46"/>
                  <a:gd name="T67" fmla="*/ 11 h 161"/>
                  <a:gd name="T68" fmla="*/ 4 w 46"/>
                  <a:gd name="T69" fmla="*/ 0 h 161"/>
                  <a:gd name="T70" fmla="*/ 0 w 46"/>
                  <a:gd name="T71" fmla="*/ 1 h 161"/>
                  <a:gd name="T72" fmla="*/ 4 w 46"/>
                  <a:gd name="T73" fmla="*/ 0 h 1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161">
                    <a:moveTo>
                      <a:pt x="4" y="0"/>
                    </a:moveTo>
                    <a:lnTo>
                      <a:pt x="0" y="1"/>
                    </a:lnTo>
                    <a:lnTo>
                      <a:pt x="3" y="12"/>
                    </a:lnTo>
                    <a:lnTo>
                      <a:pt x="7" y="24"/>
                    </a:lnTo>
                    <a:lnTo>
                      <a:pt x="10" y="37"/>
                    </a:lnTo>
                    <a:lnTo>
                      <a:pt x="14" y="50"/>
                    </a:lnTo>
                    <a:lnTo>
                      <a:pt x="18" y="62"/>
                    </a:lnTo>
                    <a:lnTo>
                      <a:pt x="22" y="76"/>
                    </a:lnTo>
                    <a:lnTo>
                      <a:pt x="26" y="88"/>
                    </a:lnTo>
                    <a:lnTo>
                      <a:pt x="29" y="101"/>
                    </a:lnTo>
                    <a:lnTo>
                      <a:pt x="33" y="112"/>
                    </a:lnTo>
                    <a:lnTo>
                      <a:pt x="36" y="123"/>
                    </a:lnTo>
                    <a:lnTo>
                      <a:pt x="38" y="133"/>
                    </a:lnTo>
                    <a:lnTo>
                      <a:pt x="40" y="142"/>
                    </a:lnTo>
                    <a:lnTo>
                      <a:pt x="41" y="148"/>
                    </a:lnTo>
                    <a:lnTo>
                      <a:pt x="41" y="153"/>
                    </a:lnTo>
                    <a:lnTo>
                      <a:pt x="40" y="155"/>
                    </a:lnTo>
                    <a:lnTo>
                      <a:pt x="41" y="156"/>
                    </a:lnTo>
                    <a:lnTo>
                      <a:pt x="41" y="160"/>
                    </a:lnTo>
                    <a:lnTo>
                      <a:pt x="44" y="157"/>
                    </a:lnTo>
                    <a:lnTo>
                      <a:pt x="45" y="153"/>
                    </a:lnTo>
                    <a:lnTo>
                      <a:pt x="44" y="148"/>
                    </a:lnTo>
                    <a:lnTo>
                      <a:pt x="44" y="140"/>
                    </a:lnTo>
                    <a:lnTo>
                      <a:pt x="42" y="132"/>
                    </a:lnTo>
                    <a:lnTo>
                      <a:pt x="39" y="122"/>
                    </a:lnTo>
                    <a:lnTo>
                      <a:pt x="37" y="111"/>
                    </a:lnTo>
                    <a:lnTo>
                      <a:pt x="33" y="100"/>
                    </a:lnTo>
                    <a:lnTo>
                      <a:pt x="29" y="88"/>
                    </a:lnTo>
                    <a:lnTo>
                      <a:pt x="26" y="74"/>
                    </a:lnTo>
                    <a:lnTo>
                      <a:pt x="22" y="62"/>
                    </a:lnTo>
                    <a:lnTo>
                      <a:pt x="18" y="49"/>
                    </a:lnTo>
                    <a:lnTo>
                      <a:pt x="14" y="36"/>
                    </a:lnTo>
                    <a:lnTo>
                      <a:pt x="10" y="23"/>
                    </a:lnTo>
                    <a:lnTo>
                      <a:pt x="7" y="11"/>
                    </a:lnTo>
                    <a:lnTo>
                      <a:pt x="4" y="0"/>
                    </a:lnTo>
                    <a:lnTo>
                      <a:pt x="0" y="1"/>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7" name="Freeform 60">
                <a:extLst>
                  <a:ext uri="{FF2B5EF4-FFF2-40B4-BE49-F238E27FC236}">
                    <a16:creationId xmlns:a16="http://schemas.microsoft.com/office/drawing/2014/main" id="{8F62B8F6-5025-E1DC-F9BD-5269D8316130}"/>
                  </a:ext>
                </a:extLst>
              </p:cNvPr>
              <p:cNvSpPr>
                <a:spLocks/>
              </p:cNvSpPr>
              <p:nvPr/>
            </p:nvSpPr>
            <p:spPr bwMode="auto">
              <a:xfrm>
                <a:off x="5045" y="3094"/>
                <a:ext cx="69" cy="133"/>
              </a:xfrm>
              <a:custGeom>
                <a:avLst/>
                <a:gdLst>
                  <a:gd name="T0" fmla="*/ 68 w 69"/>
                  <a:gd name="T1" fmla="*/ 126 h 131"/>
                  <a:gd name="T2" fmla="*/ 68 w 69"/>
                  <a:gd name="T3" fmla="*/ 126 h 131"/>
                  <a:gd name="T4" fmla="*/ 66 w 69"/>
                  <a:gd name="T5" fmla="*/ 126 h 131"/>
                  <a:gd name="T6" fmla="*/ 64 w 69"/>
                  <a:gd name="T7" fmla="*/ 124 h 131"/>
                  <a:gd name="T8" fmla="*/ 60 w 69"/>
                  <a:gd name="T9" fmla="*/ 120 h 131"/>
                  <a:gd name="T10" fmla="*/ 56 w 69"/>
                  <a:gd name="T11" fmla="*/ 115 h 131"/>
                  <a:gd name="T12" fmla="*/ 52 w 69"/>
                  <a:gd name="T13" fmla="*/ 108 h 131"/>
                  <a:gd name="T14" fmla="*/ 48 w 69"/>
                  <a:gd name="T15" fmla="*/ 100 h 131"/>
                  <a:gd name="T16" fmla="*/ 43 w 69"/>
                  <a:gd name="T17" fmla="*/ 91 h 131"/>
                  <a:gd name="T18" fmla="*/ 38 w 69"/>
                  <a:gd name="T19" fmla="*/ 81 h 131"/>
                  <a:gd name="T20" fmla="*/ 33 w 69"/>
                  <a:gd name="T21" fmla="*/ 71 h 131"/>
                  <a:gd name="T22" fmla="*/ 29 w 69"/>
                  <a:gd name="T23" fmla="*/ 60 h 131"/>
                  <a:gd name="T24" fmla="*/ 23 w 69"/>
                  <a:gd name="T25" fmla="*/ 49 h 131"/>
                  <a:gd name="T26" fmla="*/ 19 w 69"/>
                  <a:gd name="T27" fmla="*/ 39 h 131"/>
                  <a:gd name="T28" fmla="*/ 15 w 69"/>
                  <a:gd name="T29" fmla="*/ 28 h 131"/>
                  <a:gd name="T30" fmla="*/ 11 w 69"/>
                  <a:gd name="T31" fmla="*/ 18 h 131"/>
                  <a:gd name="T32" fmla="*/ 7 w 69"/>
                  <a:gd name="T33" fmla="*/ 8 h 131"/>
                  <a:gd name="T34" fmla="*/ 4 w 69"/>
                  <a:gd name="T35" fmla="*/ 0 h 131"/>
                  <a:gd name="T36" fmla="*/ 0 w 69"/>
                  <a:gd name="T37" fmla="*/ 1 h 131"/>
                  <a:gd name="T38" fmla="*/ 3 w 69"/>
                  <a:gd name="T39" fmla="*/ 10 h 131"/>
                  <a:gd name="T40" fmla="*/ 7 w 69"/>
                  <a:gd name="T41" fmla="*/ 19 h 131"/>
                  <a:gd name="T42" fmla="*/ 11 w 69"/>
                  <a:gd name="T43" fmla="*/ 29 h 131"/>
                  <a:gd name="T44" fmla="*/ 15 w 69"/>
                  <a:gd name="T45" fmla="*/ 40 h 131"/>
                  <a:gd name="T46" fmla="*/ 19 w 69"/>
                  <a:gd name="T47" fmla="*/ 51 h 131"/>
                  <a:gd name="T48" fmla="*/ 25 w 69"/>
                  <a:gd name="T49" fmla="*/ 62 h 131"/>
                  <a:gd name="T50" fmla="*/ 29 w 69"/>
                  <a:gd name="T51" fmla="*/ 72 h 131"/>
                  <a:gd name="T52" fmla="*/ 34 w 69"/>
                  <a:gd name="T53" fmla="*/ 83 h 131"/>
                  <a:gd name="T54" fmla="*/ 39 w 69"/>
                  <a:gd name="T55" fmla="*/ 93 h 131"/>
                  <a:gd name="T56" fmla="*/ 44 w 69"/>
                  <a:gd name="T57" fmla="*/ 102 h 131"/>
                  <a:gd name="T58" fmla="*/ 49 w 69"/>
                  <a:gd name="T59" fmla="*/ 110 h 131"/>
                  <a:gd name="T60" fmla="*/ 54 w 69"/>
                  <a:gd name="T61" fmla="*/ 117 h 131"/>
                  <a:gd name="T62" fmla="*/ 58 w 69"/>
                  <a:gd name="T63" fmla="*/ 122 h 131"/>
                  <a:gd name="T64" fmla="*/ 61 w 69"/>
                  <a:gd name="T65" fmla="*/ 127 h 131"/>
                  <a:gd name="T66" fmla="*/ 65 w 69"/>
                  <a:gd name="T67" fmla="*/ 130 h 131"/>
                  <a:gd name="T68" fmla="*/ 68 w 69"/>
                  <a:gd name="T69" fmla="*/ 130 h 131"/>
                  <a:gd name="T70" fmla="*/ 68 w 69"/>
                  <a:gd name="T71" fmla="*/ 126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31">
                    <a:moveTo>
                      <a:pt x="68" y="126"/>
                    </a:moveTo>
                    <a:lnTo>
                      <a:pt x="68" y="126"/>
                    </a:lnTo>
                    <a:lnTo>
                      <a:pt x="66" y="126"/>
                    </a:lnTo>
                    <a:lnTo>
                      <a:pt x="64" y="124"/>
                    </a:lnTo>
                    <a:lnTo>
                      <a:pt x="60" y="120"/>
                    </a:lnTo>
                    <a:lnTo>
                      <a:pt x="56" y="115"/>
                    </a:lnTo>
                    <a:lnTo>
                      <a:pt x="52" y="108"/>
                    </a:lnTo>
                    <a:lnTo>
                      <a:pt x="48" y="100"/>
                    </a:lnTo>
                    <a:lnTo>
                      <a:pt x="43" y="91"/>
                    </a:lnTo>
                    <a:lnTo>
                      <a:pt x="38" y="81"/>
                    </a:lnTo>
                    <a:lnTo>
                      <a:pt x="33" y="71"/>
                    </a:lnTo>
                    <a:lnTo>
                      <a:pt x="29" y="60"/>
                    </a:lnTo>
                    <a:lnTo>
                      <a:pt x="23" y="49"/>
                    </a:lnTo>
                    <a:lnTo>
                      <a:pt x="19" y="39"/>
                    </a:lnTo>
                    <a:lnTo>
                      <a:pt x="15" y="28"/>
                    </a:lnTo>
                    <a:lnTo>
                      <a:pt x="11" y="18"/>
                    </a:lnTo>
                    <a:lnTo>
                      <a:pt x="7" y="8"/>
                    </a:lnTo>
                    <a:lnTo>
                      <a:pt x="4" y="0"/>
                    </a:lnTo>
                    <a:lnTo>
                      <a:pt x="0" y="1"/>
                    </a:lnTo>
                    <a:lnTo>
                      <a:pt x="3" y="10"/>
                    </a:lnTo>
                    <a:lnTo>
                      <a:pt x="7" y="19"/>
                    </a:lnTo>
                    <a:lnTo>
                      <a:pt x="11" y="29"/>
                    </a:lnTo>
                    <a:lnTo>
                      <a:pt x="15" y="40"/>
                    </a:lnTo>
                    <a:lnTo>
                      <a:pt x="19" y="51"/>
                    </a:lnTo>
                    <a:lnTo>
                      <a:pt x="25" y="62"/>
                    </a:lnTo>
                    <a:lnTo>
                      <a:pt x="29" y="72"/>
                    </a:lnTo>
                    <a:lnTo>
                      <a:pt x="34" y="83"/>
                    </a:lnTo>
                    <a:lnTo>
                      <a:pt x="39" y="93"/>
                    </a:lnTo>
                    <a:lnTo>
                      <a:pt x="44" y="102"/>
                    </a:lnTo>
                    <a:lnTo>
                      <a:pt x="49" y="110"/>
                    </a:lnTo>
                    <a:lnTo>
                      <a:pt x="54" y="117"/>
                    </a:lnTo>
                    <a:lnTo>
                      <a:pt x="58" y="122"/>
                    </a:lnTo>
                    <a:lnTo>
                      <a:pt x="61" y="127"/>
                    </a:lnTo>
                    <a:lnTo>
                      <a:pt x="65" y="130"/>
                    </a:lnTo>
                    <a:lnTo>
                      <a:pt x="68" y="130"/>
                    </a:lnTo>
                    <a:lnTo>
                      <a:pt x="68" y="12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8" name="Freeform 61">
                <a:extLst>
                  <a:ext uri="{FF2B5EF4-FFF2-40B4-BE49-F238E27FC236}">
                    <a16:creationId xmlns:a16="http://schemas.microsoft.com/office/drawing/2014/main" id="{C18450C7-3637-E1E0-DC5C-795E2365B29B}"/>
                  </a:ext>
                </a:extLst>
              </p:cNvPr>
              <p:cNvSpPr>
                <a:spLocks/>
              </p:cNvSpPr>
              <p:nvPr/>
            </p:nvSpPr>
            <p:spPr bwMode="auto">
              <a:xfrm>
                <a:off x="5099" y="3104"/>
                <a:ext cx="29" cy="121"/>
              </a:xfrm>
              <a:custGeom>
                <a:avLst/>
                <a:gdLst>
                  <a:gd name="T0" fmla="*/ 0 w 29"/>
                  <a:gd name="T1" fmla="*/ 1 h 121"/>
                  <a:gd name="T2" fmla="*/ 0 w 29"/>
                  <a:gd name="T3" fmla="*/ 1 h 121"/>
                  <a:gd name="T4" fmla="*/ 4 w 29"/>
                  <a:gd name="T5" fmla="*/ 13 h 121"/>
                  <a:gd name="T6" fmla="*/ 7 w 29"/>
                  <a:gd name="T7" fmla="*/ 25 h 121"/>
                  <a:gd name="T8" fmla="*/ 11 w 29"/>
                  <a:gd name="T9" fmla="*/ 36 h 121"/>
                  <a:gd name="T10" fmla="*/ 14 w 29"/>
                  <a:gd name="T11" fmla="*/ 47 h 121"/>
                  <a:gd name="T12" fmla="*/ 17 w 29"/>
                  <a:gd name="T13" fmla="*/ 58 h 121"/>
                  <a:gd name="T14" fmla="*/ 19 w 29"/>
                  <a:gd name="T15" fmla="*/ 68 h 121"/>
                  <a:gd name="T16" fmla="*/ 21 w 29"/>
                  <a:gd name="T17" fmla="*/ 78 h 121"/>
                  <a:gd name="T18" fmla="*/ 23 w 29"/>
                  <a:gd name="T19" fmla="*/ 86 h 121"/>
                  <a:gd name="T20" fmla="*/ 24 w 29"/>
                  <a:gd name="T21" fmla="*/ 94 h 121"/>
                  <a:gd name="T22" fmla="*/ 24 w 29"/>
                  <a:gd name="T23" fmla="*/ 101 h 121"/>
                  <a:gd name="T24" fmla="*/ 24 w 29"/>
                  <a:gd name="T25" fmla="*/ 107 h 121"/>
                  <a:gd name="T26" fmla="*/ 24 w 29"/>
                  <a:gd name="T27" fmla="*/ 111 h 121"/>
                  <a:gd name="T28" fmla="*/ 22 w 29"/>
                  <a:gd name="T29" fmla="*/ 114 h 121"/>
                  <a:gd name="T30" fmla="*/ 21 w 29"/>
                  <a:gd name="T31" fmla="*/ 116 h 121"/>
                  <a:gd name="T32" fmla="*/ 18 w 29"/>
                  <a:gd name="T33" fmla="*/ 117 h 121"/>
                  <a:gd name="T34" fmla="*/ 14 w 29"/>
                  <a:gd name="T35" fmla="*/ 116 h 121"/>
                  <a:gd name="T36" fmla="*/ 14 w 29"/>
                  <a:gd name="T37" fmla="*/ 120 h 121"/>
                  <a:gd name="T38" fmla="*/ 18 w 29"/>
                  <a:gd name="T39" fmla="*/ 120 h 121"/>
                  <a:gd name="T40" fmla="*/ 22 w 29"/>
                  <a:gd name="T41" fmla="*/ 119 h 121"/>
                  <a:gd name="T42" fmla="*/ 26 w 29"/>
                  <a:gd name="T43" fmla="*/ 116 h 121"/>
                  <a:gd name="T44" fmla="*/ 28 w 29"/>
                  <a:gd name="T45" fmla="*/ 112 h 121"/>
                  <a:gd name="T46" fmla="*/ 28 w 29"/>
                  <a:gd name="T47" fmla="*/ 107 h 121"/>
                  <a:gd name="T48" fmla="*/ 28 w 29"/>
                  <a:gd name="T49" fmla="*/ 101 h 121"/>
                  <a:gd name="T50" fmla="*/ 28 w 29"/>
                  <a:gd name="T51" fmla="*/ 94 h 121"/>
                  <a:gd name="T52" fmla="*/ 27 w 29"/>
                  <a:gd name="T53" fmla="*/ 86 h 121"/>
                  <a:gd name="T54" fmla="*/ 25 w 29"/>
                  <a:gd name="T55" fmla="*/ 77 h 121"/>
                  <a:gd name="T56" fmla="*/ 23 w 29"/>
                  <a:gd name="T57" fmla="*/ 67 h 121"/>
                  <a:gd name="T58" fmla="*/ 21 w 29"/>
                  <a:gd name="T59" fmla="*/ 57 h 121"/>
                  <a:gd name="T60" fmla="*/ 18 w 29"/>
                  <a:gd name="T61" fmla="*/ 46 h 121"/>
                  <a:gd name="T62" fmla="*/ 14 w 29"/>
                  <a:gd name="T63" fmla="*/ 35 h 121"/>
                  <a:gd name="T64" fmla="*/ 11 w 29"/>
                  <a:gd name="T65" fmla="*/ 24 h 121"/>
                  <a:gd name="T66" fmla="*/ 8 w 29"/>
                  <a:gd name="T67" fmla="*/ 12 h 121"/>
                  <a:gd name="T68" fmla="*/ 4 w 29"/>
                  <a:gd name="T69" fmla="*/ 0 h 121"/>
                  <a:gd name="T70" fmla="*/ 0 w 29"/>
                  <a:gd name="T71" fmla="*/ 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21">
                    <a:moveTo>
                      <a:pt x="0" y="1"/>
                    </a:moveTo>
                    <a:lnTo>
                      <a:pt x="0" y="1"/>
                    </a:lnTo>
                    <a:lnTo>
                      <a:pt x="4" y="13"/>
                    </a:lnTo>
                    <a:lnTo>
                      <a:pt x="7" y="25"/>
                    </a:lnTo>
                    <a:lnTo>
                      <a:pt x="11" y="36"/>
                    </a:lnTo>
                    <a:lnTo>
                      <a:pt x="14" y="47"/>
                    </a:lnTo>
                    <a:lnTo>
                      <a:pt x="17" y="58"/>
                    </a:lnTo>
                    <a:lnTo>
                      <a:pt x="19" y="68"/>
                    </a:lnTo>
                    <a:lnTo>
                      <a:pt x="21" y="78"/>
                    </a:lnTo>
                    <a:lnTo>
                      <a:pt x="23" y="86"/>
                    </a:lnTo>
                    <a:lnTo>
                      <a:pt x="24" y="94"/>
                    </a:lnTo>
                    <a:lnTo>
                      <a:pt x="24" y="101"/>
                    </a:lnTo>
                    <a:lnTo>
                      <a:pt x="24" y="107"/>
                    </a:lnTo>
                    <a:lnTo>
                      <a:pt x="24" y="111"/>
                    </a:lnTo>
                    <a:lnTo>
                      <a:pt x="22" y="114"/>
                    </a:lnTo>
                    <a:lnTo>
                      <a:pt x="21" y="116"/>
                    </a:lnTo>
                    <a:lnTo>
                      <a:pt x="18" y="117"/>
                    </a:lnTo>
                    <a:lnTo>
                      <a:pt x="14" y="116"/>
                    </a:lnTo>
                    <a:lnTo>
                      <a:pt x="14" y="120"/>
                    </a:lnTo>
                    <a:lnTo>
                      <a:pt x="18" y="120"/>
                    </a:lnTo>
                    <a:lnTo>
                      <a:pt x="22" y="119"/>
                    </a:lnTo>
                    <a:lnTo>
                      <a:pt x="26" y="116"/>
                    </a:lnTo>
                    <a:lnTo>
                      <a:pt x="28" y="112"/>
                    </a:lnTo>
                    <a:lnTo>
                      <a:pt x="28" y="107"/>
                    </a:lnTo>
                    <a:lnTo>
                      <a:pt x="28" y="101"/>
                    </a:lnTo>
                    <a:lnTo>
                      <a:pt x="28" y="94"/>
                    </a:lnTo>
                    <a:lnTo>
                      <a:pt x="27" y="86"/>
                    </a:lnTo>
                    <a:lnTo>
                      <a:pt x="25" y="77"/>
                    </a:lnTo>
                    <a:lnTo>
                      <a:pt x="23" y="67"/>
                    </a:lnTo>
                    <a:lnTo>
                      <a:pt x="21" y="57"/>
                    </a:lnTo>
                    <a:lnTo>
                      <a:pt x="18" y="46"/>
                    </a:lnTo>
                    <a:lnTo>
                      <a:pt x="14" y="35"/>
                    </a:lnTo>
                    <a:lnTo>
                      <a:pt x="11" y="24"/>
                    </a:lnTo>
                    <a:lnTo>
                      <a:pt x="8" y="12"/>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89" name="Freeform 62">
                <a:extLst>
                  <a:ext uri="{FF2B5EF4-FFF2-40B4-BE49-F238E27FC236}">
                    <a16:creationId xmlns:a16="http://schemas.microsoft.com/office/drawing/2014/main" id="{07A5D753-0791-6B29-DBD6-4185EDAC0985}"/>
                  </a:ext>
                </a:extLst>
              </p:cNvPr>
              <p:cNvSpPr>
                <a:spLocks/>
              </p:cNvSpPr>
              <p:nvPr/>
            </p:nvSpPr>
            <p:spPr bwMode="auto">
              <a:xfrm>
                <a:off x="5064" y="3029"/>
                <a:ext cx="40" cy="76"/>
              </a:xfrm>
              <a:custGeom>
                <a:avLst/>
                <a:gdLst>
                  <a:gd name="T0" fmla="*/ 3 w 40"/>
                  <a:gd name="T1" fmla="*/ 0 h 77"/>
                  <a:gd name="T2" fmla="*/ 0 w 40"/>
                  <a:gd name="T3" fmla="*/ 2 h 77"/>
                  <a:gd name="T4" fmla="*/ 5 w 40"/>
                  <a:gd name="T5" fmla="*/ 10 h 77"/>
                  <a:gd name="T6" fmla="*/ 9 w 40"/>
                  <a:gd name="T7" fmla="*/ 18 h 77"/>
                  <a:gd name="T8" fmla="*/ 14 w 40"/>
                  <a:gd name="T9" fmla="*/ 26 h 77"/>
                  <a:gd name="T10" fmla="*/ 18 w 40"/>
                  <a:gd name="T11" fmla="*/ 34 h 77"/>
                  <a:gd name="T12" fmla="*/ 22 w 40"/>
                  <a:gd name="T13" fmla="*/ 43 h 77"/>
                  <a:gd name="T14" fmla="*/ 27 w 40"/>
                  <a:gd name="T15" fmla="*/ 52 h 77"/>
                  <a:gd name="T16" fmla="*/ 31 w 40"/>
                  <a:gd name="T17" fmla="*/ 63 h 77"/>
                  <a:gd name="T18" fmla="*/ 35 w 40"/>
                  <a:gd name="T19" fmla="*/ 76 h 77"/>
                  <a:gd name="T20" fmla="*/ 39 w 40"/>
                  <a:gd name="T21" fmla="*/ 75 h 77"/>
                  <a:gd name="T22" fmla="*/ 35 w 40"/>
                  <a:gd name="T23" fmla="*/ 62 h 77"/>
                  <a:gd name="T24" fmla="*/ 30 w 40"/>
                  <a:gd name="T25" fmla="*/ 50 h 77"/>
                  <a:gd name="T26" fmla="*/ 26 w 40"/>
                  <a:gd name="T27" fmla="*/ 41 h 77"/>
                  <a:gd name="T28" fmla="*/ 22 w 40"/>
                  <a:gd name="T29" fmla="*/ 32 h 77"/>
                  <a:gd name="T30" fmla="*/ 17 w 40"/>
                  <a:gd name="T31" fmla="*/ 24 h 77"/>
                  <a:gd name="T32" fmla="*/ 13 w 40"/>
                  <a:gd name="T33" fmla="*/ 16 h 77"/>
                  <a:gd name="T34" fmla="*/ 8 w 40"/>
                  <a:gd name="T35" fmla="*/ 8 h 77"/>
                  <a:gd name="T36" fmla="*/ 3 w 40"/>
                  <a:gd name="T37" fmla="*/ 0 h 77"/>
                  <a:gd name="T38" fmla="*/ 0 w 40"/>
                  <a:gd name="T39" fmla="*/ 2 h 77"/>
                  <a:gd name="T40" fmla="*/ 3 w 40"/>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 y="0"/>
                    </a:moveTo>
                    <a:lnTo>
                      <a:pt x="0" y="2"/>
                    </a:lnTo>
                    <a:lnTo>
                      <a:pt x="5" y="10"/>
                    </a:lnTo>
                    <a:lnTo>
                      <a:pt x="9" y="18"/>
                    </a:lnTo>
                    <a:lnTo>
                      <a:pt x="14" y="26"/>
                    </a:lnTo>
                    <a:lnTo>
                      <a:pt x="18" y="34"/>
                    </a:lnTo>
                    <a:lnTo>
                      <a:pt x="22" y="43"/>
                    </a:lnTo>
                    <a:lnTo>
                      <a:pt x="27" y="52"/>
                    </a:lnTo>
                    <a:lnTo>
                      <a:pt x="31" y="63"/>
                    </a:lnTo>
                    <a:lnTo>
                      <a:pt x="35" y="76"/>
                    </a:lnTo>
                    <a:lnTo>
                      <a:pt x="39" y="75"/>
                    </a:lnTo>
                    <a:lnTo>
                      <a:pt x="35" y="62"/>
                    </a:lnTo>
                    <a:lnTo>
                      <a:pt x="30" y="50"/>
                    </a:lnTo>
                    <a:lnTo>
                      <a:pt x="26" y="41"/>
                    </a:lnTo>
                    <a:lnTo>
                      <a:pt x="22" y="32"/>
                    </a:lnTo>
                    <a:lnTo>
                      <a:pt x="17" y="24"/>
                    </a:lnTo>
                    <a:lnTo>
                      <a:pt x="13" y="16"/>
                    </a:lnTo>
                    <a:lnTo>
                      <a:pt x="8" y="8"/>
                    </a:lnTo>
                    <a:lnTo>
                      <a:pt x="3" y="0"/>
                    </a:lnTo>
                    <a:lnTo>
                      <a:pt x="0" y="2"/>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0" name="Freeform 63">
                <a:extLst>
                  <a:ext uri="{FF2B5EF4-FFF2-40B4-BE49-F238E27FC236}">
                    <a16:creationId xmlns:a16="http://schemas.microsoft.com/office/drawing/2014/main" id="{D5A0C7E2-C819-B8D9-9E9F-CC649BAE168C}"/>
                  </a:ext>
                </a:extLst>
              </p:cNvPr>
              <p:cNvSpPr>
                <a:spLocks/>
              </p:cNvSpPr>
              <p:nvPr/>
            </p:nvSpPr>
            <p:spPr bwMode="auto">
              <a:xfrm>
                <a:off x="5064" y="3020"/>
                <a:ext cx="28" cy="32"/>
              </a:xfrm>
              <a:custGeom>
                <a:avLst/>
                <a:gdLst>
                  <a:gd name="T0" fmla="*/ 27 w 28"/>
                  <a:gd name="T1" fmla="*/ 29 h 32"/>
                  <a:gd name="T2" fmla="*/ 27 w 28"/>
                  <a:gd name="T3" fmla="*/ 29 h 32"/>
                  <a:gd name="T4" fmla="*/ 16 w 28"/>
                  <a:gd name="T5" fmla="*/ 12 h 32"/>
                  <a:gd name="T6" fmla="*/ 8 w 28"/>
                  <a:gd name="T7" fmla="*/ 3 h 32"/>
                  <a:gd name="T8" fmla="*/ 4 w 28"/>
                  <a:gd name="T9" fmla="*/ 0 h 32"/>
                  <a:gd name="T10" fmla="*/ 1 w 28"/>
                  <a:gd name="T11" fmla="*/ 3 h 32"/>
                  <a:gd name="T12" fmla="*/ 1 w 28"/>
                  <a:gd name="T13" fmla="*/ 7 h 32"/>
                  <a:gd name="T14" fmla="*/ 2 w 28"/>
                  <a:gd name="T15" fmla="*/ 11 h 32"/>
                  <a:gd name="T16" fmla="*/ 5 w 28"/>
                  <a:gd name="T17" fmla="*/ 11 h 32"/>
                  <a:gd name="T18" fmla="*/ 3 w 28"/>
                  <a:gd name="T19" fmla="*/ 9 h 32"/>
                  <a:gd name="T20" fmla="*/ 0 w 28"/>
                  <a:gd name="T21" fmla="*/ 11 h 32"/>
                  <a:gd name="T22" fmla="*/ 3 w 28"/>
                  <a:gd name="T23" fmla="*/ 14 h 32"/>
                  <a:gd name="T24" fmla="*/ 6 w 28"/>
                  <a:gd name="T25" fmla="*/ 11 h 32"/>
                  <a:gd name="T26" fmla="*/ 5 w 28"/>
                  <a:gd name="T27" fmla="*/ 7 h 32"/>
                  <a:gd name="T28" fmla="*/ 5 w 28"/>
                  <a:gd name="T29" fmla="*/ 3 h 32"/>
                  <a:gd name="T30" fmla="*/ 3 w 28"/>
                  <a:gd name="T31" fmla="*/ 4 h 32"/>
                  <a:gd name="T32" fmla="*/ 6 w 28"/>
                  <a:gd name="T33" fmla="*/ 6 h 32"/>
                  <a:gd name="T34" fmla="*/ 13 w 28"/>
                  <a:gd name="T35" fmla="*/ 14 h 32"/>
                  <a:gd name="T36" fmla="*/ 25 w 28"/>
                  <a:gd name="T37" fmla="*/ 31 h 32"/>
                  <a:gd name="T38" fmla="*/ 27 w 28"/>
                  <a:gd name="T39" fmla="*/ 29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 h="32">
                    <a:moveTo>
                      <a:pt x="27" y="29"/>
                    </a:moveTo>
                    <a:lnTo>
                      <a:pt x="27" y="29"/>
                    </a:lnTo>
                    <a:lnTo>
                      <a:pt x="16" y="12"/>
                    </a:lnTo>
                    <a:lnTo>
                      <a:pt x="8" y="3"/>
                    </a:lnTo>
                    <a:lnTo>
                      <a:pt x="4" y="0"/>
                    </a:lnTo>
                    <a:lnTo>
                      <a:pt x="1" y="3"/>
                    </a:lnTo>
                    <a:lnTo>
                      <a:pt x="1" y="7"/>
                    </a:lnTo>
                    <a:lnTo>
                      <a:pt x="2" y="11"/>
                    </a:lnTo>
                    <a:lnTo>
                      <a:pt x="5" y="11"/>
                    </a:lnTo>
                    <a:lnTo>
                      <a:pt x="3" y="9"/>
                    </a:lnTo>
                    <a:lnTo>
                      <a:pt x="0" y="11"/>
                    </a:lnTo>
                    <a:lnTo>
                      <a:pt x="3" y="14"/>
                    </a:lnTo>
                    <a:lnTo>
                      <a:pt x="6" y="11"/>
                    </a:lnTo>
                    <a:lnTo>
                      <a:pt x="5" y="7"/>
                    </a:lnTo>
                    <a:lnTo>
                      <a:pt x="5" y="3"/>
                    </a:lnTo>
                    <a:lnTo>
                      <a:pt x="3" y="4"/>
                    </a:lnTo>
                    <a:lnTo>
                      <a:pt x="6" y="6"/>
                    </a:lnTo>
                    <a:lnTo>
                      <a:pt x="13" y="14"/>
                    </a:lnTo>
                    <a:lnTo>
                      <a:pt x="25" y="31"/>
                    </a:lnTo>
                    <a:lnTo>
                      <a:pt x="27"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1" name="Freeform 64">
                <a:extLst>
                  <a:ext uri="{FF2B5EF4-FFF2-40B4-BE49-F238E27FC236}">
                    <a16:creationId xmlns:a16="http://schemas.microsoft.com/office/drawing/2014/main" id="{B937A76C-0D9C-0CF5-FF4D-BBA27804A54D}"/>
                  </a:ext>
                </a:extLst>
              </p:cNvPr>
              <p:cNvSpPr>
                <a:spLocks/>
              </p:cNvSpPr>
              <p:nvPr/>
            </p:nvSpPr>
            <p:spPr bwMode="auto">
              <a:xfrm>
                <a:off x="5089" y="3049"/>
                <a:ext cx="44" cy="51"/>
              </a:xfrm>
              <a:custGeom>
                <a:avLst/>
                <a:gdLst>
                  <a:gd name="T0" fmla="*/ 42 w 44"/>
                  <a:gd name="T1" fmla="*/ 46 h 51"/>
                  <a:gd name="T2" fmla="*/ 43 w 44"/>
                  <a:gd name="T3" fmla="*/ 47 h 51"/>
                  <a:gd name="T4" fmla="*/ 37 w 44"/>
                  <a:gd name="T5" fmla="*/ 41 h 51"/>
                  <a:gd name="T6" fmla="*/ 32 w 44"/>
                  <a:gd name="T7" fmla="*/ 36 h 51"/>
                  <a:gd name="T8" fmla="*/ 27 w 44"/>
                  <a:gd name="T9" fmla="*/ 30 h 51"/>
                  <a:gd name="T10" fmla="*/ 22 w 44"/>
                  <a:gd name="T11" fmla="*/ 24 h 51"/>
                  <a:gd name="T12" fmla="*/ 16 w 44"/>
                  <a:gd name="T13" fmla="*/ 19 h 51"/>
                  <a:gd name="T14" fmla="*/ 12 w 44"/>
                  <a:gd name="T15" fmla="*/ 13 h 51"/>
                  <a:gd name="T16" fmla="*/ 7 w 44"/>
                  <a:gd name="T17" fmla="*/ 7 h 51"/>
                  <a:gd name="T18" fmla="*/ 2 w 44"/>
                  <a:gd name="T19" fmla="*/ 0 h 51"/>
                  <a:gd name="T20" fmla="*/ 0 w 44"/>
                  <a:gd name="T21" fmla="*/ 2 h 51"/>
                  <a:gd name="T22" fmla="*/ 4 w 44"/>
                  <a:gd name="T23" fmla="*/ 9 h 51"/>
                  <a:gd name="T24" fmla="*/ 9 w 44"/>
                  <a:gd name="T25" fmla="*/ 15 h 51"/>
                  <a:gd name="T26" fmla="*/ 14 w 44"/>
                  <a:gd name="T27" fmla="*/ 22 h 51"/>
                  <a:gd name="T28" fmla="*/ 19 w 44"/>
                  <a:gd name="T29" fmla="*/ 27 h 51"/>
                  <a:gd name="T30" fmla="*/ 24 w 44"/>
                  <a:gd name="T31" fmla="*/ 33 h 51"/>
                  <a:gd name="T32" fmla="*/ 29 w 44"/>
                  <a:gd name="T33" fmla="*/ 38 h 51"/>
                  <a:gd name="T34" fmla="*/ 34 w 44"/>
                  <a:gd name="T35" fmla="*/ 44 h 51"/>
                  <a:gd name="T36" fmla="*/ 40 w 44"/>
                  <a:gd name="T37" fmla="*/ 50 h 51"/>
                  <a:gd name="T38" fmla="*/ 42 w 44"/>
                  <a:gd name="T39" fmla="*/ 46 h 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51">
                    <a:moveTo>
                      <a:pt x="42" y="46"/>
                    </a:moveTo>
                    <a:lnTo>
                      <a:pt x="43" y="47"/>
                    </a:lnTo>
                    <a:lnTo>
                      <a:pt x="37" y="41"/>
                    </a:lnTo>
                    <a:lnTo>
                      <a:pt x="32" y="36"/>
                    </a:lnTo>
                    <a:lnTo>
                      <a:pt x="27" y="30"/>
                    </a:lnTo>
                    <a:lnTo>
                      <a:pt x="22" y="24"/>
                    </a:lnTo>
                    <a:lnTo>
                      <a:pt x="16" y="19"/>
                    </a:lnTo>
                    <a:lnTo>
                      <a:pt x="12" y="13"/>
                    </a:lnTo>
                    <a:lnTo>
                      <a:pt x="7" y="7"/>
                    </a:lnTo>
                    <a:lnTo>
                      <a:pt x="2" y="0"/>
                    </a:lnTo>
                    <a:lnTo>
                      <a:pt x="0" y="2"/>
                    </a:lnTo>
                    <a:lnTo>
                      <a:pt x="4" y="9"/>
                    </a:lnTo>
                    <a:lnTo>
                      <a:pt x="9" y="15"/>
                    </a:lnTo>
                    <a:lnTo>
                      <a:pt x="14" y="22"/>
                    </a:lnTo>
                    <a:lnTo>
                      <a:pt x="19" y="27"/>
                    </a:lnTo>
                    <a:lnTo>
                      <a:pt x="24" y="33"/>
                    </a:lnTo>
                    <a:lnTo>
                      <a:pt x="29" y="38"/>
                    </a:lnTo>
                    <a:lnTo>
                      <a:pt x="34" y="44"/>
                    </a:lnTo>
                    <a:lnTo>
                      <a:pt x="40" y="50"/>
                    </a:lnTo>
                    <a:lnTo>
                      <a:pt x="42"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2" name="Freeform 65">
                <a:extLst>
                  <a:ext uri="{FF2B5EF4-FFF2-40B4-BE49-F238E27FC236}">
                    <a16:creationId xmlns:a16="http://schemas.microsoft.com/office/drawing/2014/main" id="{164F29BD-0D06-A940-271E-2C8F144440BE}"/>
                  </a:ext>
                </a:extLst>
              </p:cNvPr>
              <p:cNvSpPr>
                <a:spLocks/>
              </p:cNvSpPr>
              <p:nvPr/>
            </p:nvSpPr>
            <p:spPr bwMode="auto">
              <a:xfrm>
                <a:off x="5129" y="3045"/>
                <a:ext cx="23" cy="58"/>
              </a:xfrm>
              <a:custGeom>
                <a:avLst/>
                <a:gdLst>
                  <a:gd name="T0" fmla="*/ 8 w 23"/>
                  <a:gd name="T1" fmla="*/ 1 h 58"/>
                  <a:gd name="T2" fmla="*/ 8 w 23"/>
                  <a:gd name="T3" fmla="*/ 1 h 58"/>
                  <a:gd name="T4" fmla="*/ 13 w 23"/>
                  <a:gd name="T5" fmla="*/ 16 h 58"/>
                  <a:gd name="T6" fmla="*/ 16 w 23"/>
                  <a:gd name="T7" fmla="*/ 30 h 58"/>
                  <a:gd name="T8" fmla="*/ 18 w 23"/>
                  <a:gd name="T9" fmla="*/ 40 h 58"/>
                  <a:gd name="T10" fmla="*/ 18 w 23"/>
                  <a:gd name="T11" fmla="*/ 47 h 58"/>
                  <a:gd name="T12" fmla="*/ 17 w 23"/>
                  <a:gd name="T13" fmla="*/ 52 h 58"/>
                  <a:gd name="T14" fmla="*/ 14 w 23"/>
                  <a:gd name="T15" fmla="*/ 54 h 58"/>
                  <a:gd name="T16" fmla="*/ 10 w 23"/>
                  <a:gd name="T17" fmla="*/ 54 h 58"/>
                  <a:gd name="T18" fmla="*/ 2 w 23"/>
                  <a:gd name="T19" fmla="*/ 50 h 58"/>
                  <a:gd name="T20" fmla="*/ 0 w 23"/>
                  <a:gd name="T21" fmla="*/ 54 h 58"/>
                  <a:gd name="T22" fmla="*/ 9 w 23"/>
                  <a:gd name="T23" fmla="*/ 57 h 58"/>
                  <a:gd name="T24" fmla="*/ 16 w 23"/>
                  <a:gd name="T25" fmla="*/ 57 h 58"/>
                  <a:gd name="T26" fmla="*/ 20 w 23"/>
                  <a:gd name="T27" fmla="*/ 54 h 58"/>
                  <a:gd name="T28" fmla="*/ 22 w 23"/>
                  <a:gd name="T29" fmla="*/ 47 h 58"/>
                  <a:gd name="T30" fmla="*/ 22 w 23"/>
                  <a:gd name="T31" fmla="*/ 40 h 58"/>
                  <a:gd name="T32" fmla="*/ 20 w 23"/>
                  <a:gd name="T33" fmla="*/ 28 h 58"/>
                  <a:gd name="T34" fmla="*/ 16 w 23"/>
                  <a:gd name="T35" fmla="*/ 16 h 58"/>
                  <a:gd name="T36" fmla="*/ 12 w 23"/>
                  <a:gd name="T37" fmla="*/ 0 h 58"/>
                  <a:gd name="T38" fmla="*/ 8 w 23"/>
                  <a:gd name="T39" fmla="*/ 1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8" y="1"/>
                    </a:moveTo>
                    <a:lnTo>
                      <a:pt x="8" y="1"/>
                    </a:lnTo>
                    <a:lnTo>
                      <a:pt x="13" y="16"/>
                    </a:lnTo>
                    <a:lnTo>
                      <a:pt x="16" y="30"/>
                    </a:lnTo>
                    <a:lnTo>
                      <a:pt x="18" y="40"/>
                    </a:lnTo>
                    <a:lnTo>
                      <a:pt x="18" y="47"/>
                    </a:lnTo>
                    <a:lnTo>
                      <a:pt x="17" y="52"/>
                    </a:lnTo>
                    <a:lnTo>
                      <a:pt x="14" y="54"/>
                    </a:lnTo>
                    <a:lnTo>
                      <a:pt x="10" y="54"/>
                    </a:lnTo>
                    <a:lnTo>
                      <a:pt x="2" y="50"/>
                    </a:lnTo>
                    <a:lnTo>
                      <a:pt x="0" y="54"/>
                    </a:lnTo>
                    <a:lnTo>
                      <a:pt x="9" y="57"/>
                    </a:lnTo>
                    <a:lnTo>
                      <a:pt x="16" y="57"/>
                    </a:lnTo>
                    <a:lnTo>
                      <a:pt x="20" y="54"/>
                    </a:lnTo>
                    <a:lnTo>
                      <a:pt x="22" y="47"/>
                    </a:lnTo>
                    <a:lnTo>
                      <a:pt x="22" y="40"/>
                    </a:lnTo>
                    <a:lnTo>
                      <a:pt x="20" y="28"/>
                    </a:lnTo>
                    <a:lnTo>
                      <a:pt x="16" y="16"/>
                    </a:lnTo>
                    <a:lnTo>
                      <a:pt x="12"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3" name="Freeform 66">
                <a:extLst>
                  <a:ext uri="{FF2B5EF4-FFF2-40B4-BE49-F238E27FC236}">
                    <a16:creationId xmlns:a16="http://schemas.microsoft.com/office/drawing/2014/main" id="{3B3B7C77-A1D6-298E-57E3-EB5857B67A7D}"/>
                  </a:ext>
                </a:extLst>
              </p:cNvPr>
              <p:cNvSpPr>
                <a:spLocks/>
              </p:cNvSpPr>
              <p:nvPr/>
            </p:nvSpPr>
            <p:spPr bwMode="auto">
              <a:xfrm>
                <a:off x="5084" y="2956"/>
                <a:ext cx="58" cy="92"/>
              </a:xfrm>
              <a:custGeom>
                <a:avLst/>
                <a:gdLst>
                  <a:gd name="T0" fmla="*/ 0 w 58"/>
                  <a:gd name="T1" fmla="*/ 2 h 91"/>
                  <a:gd name="T2" fmla="*/ 0 w 58"/>
                  <a:gd name="T3" fmla="*/ 2 h 91"/>
                  <a:gd name="T4" fmla="*/ 4 w 58"/>
                  <a:gd name="T5" fmla="*/ 7 h 91"/>
                  <a:gd name="T6" fmla="*/ 7 w 58"/>
                  <a:gd name="T7" fmla="*/ 12 h 91"/>
                  <a:gd name="T8" fmla="*/ 11 w 58"/>
                  <a:gd name="T9" fmla="*/ 17 h 91"/>
                  <a:gd name="T10" fmla="*/ 15 w 58"/>
                  <a:gd name="T11" fmla="*/ 22 h 91"/>
                  <a:gd name="T12" fmla="*/ 19 w 58"/>
                  <a:gd name="T13" fmla="*/ 28 h 91"/>
                  <a:gd name="T14" fmla="*/ 23 w 58"/>
                  <a:gd name="T15" fmla="*/ 33 h 91"/>
                  <a:gd name="T16" fmla="*/ 27 w 58"/>
                  <a:gd name="T17" fmla="*/ 39 h 91"/>
                  <a:gd name="T18" fmla="*/ 30 w 58"/>
                  <a:gd name="T19" fmla="*/ 44 h 91"/>
                  <a:gd name="T20" fmla="*/ 34 w 58"/>
                  <a:gd name="T21" fmla="*/ 50 h 91"/>
                  <a:gd name="T22" fmla="*/ 37 w 58"/>
                  <a:gd name="T23" fmla="*/ 55 h 91"/>
                  <a:gd name="T24" fmla="*/ 40 w 58"/>
                  <a:gd name="T25" fmla="*/ 61 h 91"/>
                  <a:gd name="T26" fmla="*/ 43 w 58"/>
                  <a:gd name="T27" fmla="*/ 67 h 91"/>
                  <a:gd name="T28" fmla="*/ 46 w 58"/>
                  <a:gd name="T29" fmla="*/ 73 h 91"/>
                  <a:gd name="T30" fmla="*/ 49 w 58"/>
                  <a:gd name="T31" fmla="*/ 79 h 91"/>
                  <a:gd name="T32" fmla="*/ 51 w 58"/>
                  <a:gd name="T33" fmla="*/ 85 h 91"/>
                  <a:gd name="T34" fmla="*/ 53 w 58"/>
                  <a:gd name="T35" fmla="*/ 90 h 91"/>
                  <a:gd name="T36" fmla="*/ 57 w 58"/>
                  <a:gd name="T37" fmla="*/ 89 h 91"/>
                  <a:gd name="T38" fmla="*/ 55 w 58"/>
                  <a:gd name="T39" fmla="*/ 83 h 91"/>
                  <a:gd name="T40" fmla="*/ 52 w 58"/>
                  <a:gd name="T41" fmla="*/ 77 h 91"/>
                  <a:gd name="T42" fmla="*/ 49 w 58"/>
                  <a:gd name="T43" fmla="*/ 71 h 91"/>
                  <a:gd name="T44" fmla="*/ 47 w 58"/>
                  <a:gd name="T45" fmla="*/ 65 h 91"/>
                  <a:gd name="T46" fmla="*/ 44 w 58"/>
                  <a:gd name="T47" fmla="*/ 59 h 91"/>
                  <a:gd name="T48" fmla="*/ 40 w 58"/>
                  <a:gd name="T49" fmla="*/ 53 h 91"/>
                  <a:gd name="T50" fmla="*/ 37 w 58"/>
                  <a:gd name="T51" fmla="*/ 48 h 91"/>
                  <a:gd name="T52" fmla="*/ 33 w 58"/>
                  <a:gd name="T53" fmla="*/ 42 h 91"/>
                  <a:gd name="T54" fmla="*/ 29 w 58"/>
                  <a:gd name="T55" fmla="*/ 37 h 91"/>
                  <a:gd name="T56" fmla="*/ 26 w 58"/>
                  <a:gd name="T57" fmla="*/ 31 h 91"/>
                  <a:gd name="T58" fmla="*/ 22 w 58"/>
                  <a:gd name="T59" fmla="*/ 26 h 91"/>
                  <a:gd name="T60" fmla="*/ 18 w 58"/>
                  <a:gd name="T61" fmla="*/ 21 h 91"/>
                  <a:gd name="T62" fmla="*/ 14 w 58"/>
                  <a:gd name="T63" fmla="*/ 15 h 91"/>
                  <a:gd name="T64" fmla="*/ 10 w 58"/>
                  <a:gd name="T65" fmla="*/ 10 h 91"/>
                  <a:gd name="T66" fmla="*/ 7 w 58"/>
                  <a:gd name="T67" fmla="*/ 5 h 91"/>
                  <a:gd name="T68" fmla="*/ 3 w 58"/>
                  <a:gd name="T69" fmla="*/ 0 h 91"/>
                  <a:gd name="T70" fmla="*/ 0 w 58"/>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91">
                    <a:moveTo>
                      <a:pt x="0" y="2"/>
                    </a:moveTo>
                    <a:lnTo>
                      <a:pt x="0" y="2"/>
                    </a:lnTo>
                    <a:lnTo>
                      <a:pt x="4" y="7"/>
                    </a:lnTo>
                    <a:lnTo>
                      <a:pt x="7" y="12"/>
                    </a:lnTo>
                    <a:lnTo>
                      <a:pt x="11" y="17"/>
                    </a:lnTo>
                    <a:lnTo>
                      <a:pt x="15" y="22"/>
                    </a:lnTo>
                    <a:lnTo>
                      <a:pt x="19" y="28"/>
                    </a:lnTo>
                    <a:lnTo>
                      <a:pt x="23" y="33"/>
                    </a:lnTo>
                    <a:lnTo>
                      <a:pt x="27" y="39"/>
                    </a:lnTo>
                    <a:lnTo>
                      <a:pt x="30" y="44"/>
                    </a:lnTo>
                    <a:lnTo>
                      <a:pt x="34" y="50"/>
                    </a:lnTo>
                    <a:lnTo>
                      <a:pt x="37" y="55"/>
                    </a:lnTo>
                    <a:lnTo>
                      <a:pt x="40" y="61"/>
                    </a:lnTo>
                    <a:lnTo>
                      <a:pt x="43" y="67"/>
                    </a:lnTo>
                    <a:lnTo>
                      <a:pt x="46" y="73"/>
                    </a:lnTo>
                    <a:lnTo>
                      <a:pt x="49" y="79"/>
                    </a:lnTo>
                    <a:lnTo>
                      <a:pt x="51" y="85"/>
                    </a:lnTo>
                    <a:lnTo>
                      <a:pt x="53" y="90"/>
                    </a:lnTo>
                    <a:lnTo>
                      <a:pt x="57" y="89"/>
                    </a:lnTo>
                    <a:lnTo>
                      <a:pt x="55" y="83"/>
                    </a:lnTo>
                    <a:lnTo>
                      <a:pt x="52" y="77"/>
                    </a:lnTo>
                    <a:lnTo>
                      <a:pt x="49" y="71"/>
                    </a:lnTo>
                    <a:lnTo>
                      <a:pt x="47" y="65"/>
                    </a:lnTo>
                    <a:lnTo>
                      <a:pt x="44" y="59"/>
                    </a:lnTo>
                    <a:lnTo>
                      <a:pt x="40" y="53"/>
                    </a:lnTo>
                    <a:lnTo>
                      <a:pt x="37" y="48"/>
                    </a:lnTo>
                    <a:lnTo>
                      <a:pt x="33" y="42"/>
                    </a:lnTo>
                    <a:lnTo>
                      <a:pt x="29" y="37"/>
                    </a:lnTo>
                    <a:lnTo>
                      <a:pt x="26" y="31"/>
                    </a:lnTo>
                    <a:lnTo>
                      <a:pt x="22" y="26"/>
                    </a:lnTo>
                    <a:lnTo>
                      <a:pt x="18" y="21"/>
                    </a:lnTo>
                    <a:lnTo>
                      <a:pt x="14" y="15"/>
                    </a:lnTo>
                    <a:lnTo>
                      <a:pt x="10" y="10"/>
                    </a:lnTo>
                    <a:lnTo>
                      <a:pt x="7" y="5"/>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4" name="Freeform 67">
                <a:extLst>
                  <a:ext uri="{FF2B5EF4-FFF2-40B4-BE49-F238E27FC236}">
                    <a16:creationId xmlns:a16="http://schemas.microsoft.com/office/drawing/2014/main" id="{9AA55C6D-5DE4-28E8-499C-0CED67F9CFB0}"/>
                  </a:ext>
                </a:extLst>
              </p:cNvPr>
              <p:cNvSpPr>
                <a:spLocks/>
              </p:cNvSpPr>
              <p:nvPr/>
            </p:nvSpPr>
            <p:spPr bwMode="auto">
              <a:xfrm>
                <a:off x="5069" y="2938"/>
                <a:ext cx="19" cy="21"/>
              </a:xfrm>
              <a:custGeom>
                <a:avLst/>
                <a:gdLst>
                  <a:gd name="T0" fmla="*/ 0 w 19"/>
                  <a:gd name="T1" fmla="*/ 3 h 21"/>
                  <a:gd name="T2" fmla="*/ 0 w 19"/>
                  <a:gd name="T3" fmla="*/ 3 h 21"/>
                  <a:gd name="T4" fmla="*/ 2 w 19"/>
                  <a:gd name="T5" fmla="*/ 5 h 21"/>
                  <a:gd name="T6" fmla="*/ 4 w 19"/>
                  <a:gd name="T7" fmla="*/ 8 h 21"/>
                  <a:gd name="T8" fmla="*/ 6 w 19"/>
                  <a:gd name="T9" fmla="*/ 10 h 21"/>
                  <a:gd name="T10" fmla="*/ 8 w 19"/>
                  <a:gd name="T11" fmla="*/ 11 h 21"/>
                  <a:gd name="T12" fmla="*/ 9 w 19"/>
                  <a:gd name="T13" fmla="*/ 13 h 21"/>
                  <a:gd name="T14" fmla="*/ 11 w 19"/>
                  <a:gd name="T15" fmla="*/ 15 h 21"/>
                  <a:gd name="T16" fmla="*/ 13 w 19"/>
                  <a:gd name="T17" fmla="*/ 18 h 21"/>
                  <a:gd name="T18" fmla="*/ 15 w 19"/>
                  <a:gd name="T19" fmla="*/ 20 h 21"/>
                  <a:gd name="T20" fmla="*/ 18 w 19"/>
                  <a:gd name="T21" fmla="*/ 18 h 21"/>
                  <a:gd name="T22" fmla="*/ 16 w 19"/>
                  <a:gd name="T23" fmla="*/ 15 h 21"/>
                  <a:gd name="T24" fmla="*/ 14 w 19"/>
                  <a:gd name="T25" fmla="*/ 13 h 21"/>
                  <a:gd name="T26" fmla="*/ 12 w 19"/>
                  <a:gd name="T27" fmla="*/ 11 h 21"/>
                  <a:gd name="T28" fmla="*/ 11 w 19"/>
                  <a:gd name="T29" fmla="*/ 8 h 21"/>
                  <a:gd name="T30" fmla="*/ 9 w 19"/>
                  <a:gd name="T31" fmla="*/ 7 h 21"/>
                  <a:gd name="T32" fmla="*/ 7 w 19"/>
                  <a:gd name="T33" fmla="*/ 5 h 21"/>
                  <a:gd name="T34" fmla="*/ 5 w 19"/>
                  <a:gd name="T35" fmla="*/ 2 h 21"/>
                  <a:gd name="T36" fmla="*/ 3 w 19"/>
                  <a:gd name="T37" fmla="*/ 0 h 21"/>
                  <a:gd name="T38" fmla="*/ 0 w 19"/>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1">
                    <a:moveTo>
                      <a:pt x="0" y="3"/>
                    </a:moveTo>
                    <a:lnTo>
                      <a:pt x="0" y="3"/>
                    </a:lnTo>
                    <a:lnTo>
                      <a:pt x="2" y="5"/>
                    </a:lnTo>
                    <a:lnTo>
                      <a:pt x="4" y="8"/>
                    </a:lnTo>
                    <a:lnTo>
                      <a:pt x="6" y="10"/>
                    </a:lnTo>
                    <a:lnTo>
                      <a:pt x="8" y="11"/>
                    </a:lnTo>
                    <a:lnTo>
                      <a:pt x="9" y="13"/>
                    </a:lnTo>
                    <a:lnTo>
                      <a:pt x="11" y="15"/>
                    </a:lnTo>
                    <a:lnTo>
                      <a:pt x="13" y="18"/>
                    </a:lnTo>
                    <a:lnTo>
                      <a:pt x="15" y="20"/>
                    </a:lnTo>
                    <a:lnTo>
                      <a:pt x="18" y="18"/>
                    </a:lnTo>
                    <a:lnTo>
                      <a:pt x="16" y="15"/>
                    </a:lnTo>
                    <a:lnTo>
                      <a:pt x="14" y="13"/>
                    </a:lnTo>
                    <a:lnTo>
                      <a:pt x="12" y="11"/>
                    </a:lnTo>
                    <a:lnTo>
                      <a:pt x="11" y="8"/>
                    </a:lnTo>
                    <a:lnTo>
                      <a:pt x="9" y="7"/>
                    </a:lnTo>
                    <a:lnTo>
                      <a:pt x="7" y="5"/>
                    </a:lnTo>
                    <a:lnTo>
                      <a:pt x="5" y="2"/>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5" name="Freeform 68">
                <a:extLst>
                  <a:ext uri="{FF2B5EF4-FFF2-40B4-BE49-F238E27FC236}">
                    <a16:creationId xmlns:a16="http://schemas.microsoft.com/office/drawing/2014/main" id="{DCECAB76-D189-43F4-FBFB-B25B08BA8BDB}"/>
                  </a:ext>
                </a:extLst>
              </p:cNvPr>
              <p:cNvSpPr>
                <a:spLocks/>
              </p:cNvSpPr>
              <p:nvPr/>
            </p:nvSpPr>
            <p:spPr bwMode="auto">
              <a:xfrm>
                <a:off x="5042" y="2911"/>
                <a:ext cx="31" cy="32"/>
              </a:xfrm>
              <a:custGeom>
                <a:avLst/>
                <a:gdLst>
                  <a:gd name="T0" fmla="*/ 0 w 31"/>
                  <a:gd name="T1" fmla="*/ 3 h 31"/>
                  <a:gd name="T2" fmla="*/ 0 w 31"/>
                  <a:gd name="T3" fmla="*/ 3 h 31"/>
                  <a:gd name="T4" fmla="*/ 3 w 31"/>
                  <a:gd name="T5" fmla="*/ 6 h 31"/>
                  <a:gd name="T6" fmla="*/ 6 w 31"/>
                  <a:gd name="T7" fmla="*/ 10 h 31"/>
                  <a:gd name="T8" fmla="*/ 9 w 31"/>
                  <a:gd name="T9" fmla="*/ 13 h 31"/>
                  <a:gd name="T10" fmla="*/ 12 w 31"/>
                  <a:gd name="T11" fmla="*/ 16 h 31"/>
                  <a:gd name="T12" fmla="*/ 16 w 31"/>
                  <a:gd name="T13" fmla="*/ 19 h 31"/>
                  <a:gd name="T14" fmla="*/ 20 w 31"/>
                  <a:gd name="T15" fmla="*/ 23 h 31"/>
                  <a:gd name="T16" fmla="*/ 23 w 31"/>
                  <a:gd name="T17" fmla="*/ 27 h 31"/>
                  <a:gd name="T18" fmla="*/ 27 w 31"/>
                  <a:gd name="T19" fmla="*/ 30 h 31"/>
                  <a:gd name="T20" fmla="*/ 30 w 31"/>
                  <a:gd name="T21" fmla="*/ 27 h 31"/>
                  <a:gd name="T22" fmla="*/ 26 w 31"/>
                  <a:gd name="T23" fmla="*/ 23 h 31"/>
                  <a:gd name="T24" fmla="*/ 22 w 31"/>
                  <a:gd name="T25" fmla="*/ 20 h 31"/>
                  <a:gd name="T26" fmla="*/ 19 w 31"/>
                  <a:gd name="T27" fmla="*/ 16 h 31"/>
                  <a:gd name="T28" fmla="*/ 15 w 31"/>
                  <a:gd name="T29" fmla="*/ 13 h 31"/>
                  <a:gd name="T30" fmla="*/ 12 w 31"/>
                  <a:gd name="T31" fmla="*/ 10 h 31"/>
                  <a:gd name="T32" fmla="*/ 9 w 31"/>
                  <a:gd name="T33" fmla="*/ 7 h 31"/>
                  <a:gd name="T34" fmla="*/ 6 w 31"/>
                  <a:gd name="T35" fmla="*/ 3 h 31"/>
                  <a:gd name="T36" fmla="*/ 2 w 31"/>
                  <a:gd name="T37" fmla="*/ 0 h 31"/>
                  <a:gd name="T38" fmla="*/ 0 w 31"/>
                  <a:gd name="T39" fmla="*/ 3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1">
                    <a:moveTo>
                      <a:pt x="0" y="3"/>
                    </a:moveTo>
                    <a:lnTo>
                      <a:pt x="0" y="3"/>
                    </a:lnTo>
                    <a:lnTo>
                      <a:pt x="3" y="6"/>
                    </a:lnTo>
                    <a:lnTo>
                      <a:pt x="6" y="10"/>
                    </a:lnTo>
                    <a:lnTo>
                      <a:pt x="9" y="13"/>
                    </a:lnTo>
                    <a:lnTo>
                      <a:pt x="12" y="16"/>
                    </a:lnTo>
                    <a:lnTo>
                      <a:pt x="16" y="19"/>
                    </a:lnTo>
                    <a:lnTo>
                      <a:pt x="20" y="23"/>
                    </a:lnTo>
                    <a:lnTo>
                      <a:pt x="23" y="27"/>
                    </a:lnTo>
                    <a:lnTo>
                      <a:pt x="27" y="30"/>
                    </a:lnTo>
                    <a:lnTo>
                      <a:pt x="30" y="27"/>
                    </a:lnTo>
                    <a:lnTo>
                      <a:pt x="26" y="23"/>
                    </a:lnTo>
                    <a:lnTo>
                      <a:pt x="22" y="20"/>
                    </a:lnTo>
                    <a:lnTo>
                      <a:pt x="19" y="16"/>
                    </a:lnTo>
                    <a:lnTo>
                      <a:pt x="15" y="13"/>
                    </a:lnTo>
                    <a:lnTo>
                      <a:pt x="12" y="10"/>
                    </a:lnTo>
                    <a:lnTo>
                      <a:pt x="9" y="7"/>
                    </a:lnTo>
                    <a:lnTo>
                      <a:pt x="6" y="3"/>
                    </a:lnTo>
                    <a:lnTo>
                      <a:pt x="2"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6" name="Freeform 69">
                <a:extLst>
                  <a:ext uri="{FF2B5EF4-FFF2-40B4-BE49-F238E27FC236}">
                    <a16:creationId xmlns:a16="http://schemas.microsoft.com/office/drawing/2014/main" id="{98B5BC9B-EC4B-AF7C-1A9A-786B699860A2}"/>
                  </a:ext>
                </a:extLst>
              </p:cNvPr>
              <p:cNvSpPr>
                <a:spLocks/>
              </p:cNvSpPr>
              <p:nvPr/>
            </p:nvSpPr>
            <p:spPr bwMode="auto">
              <a:xfrm>
                <a:off x="4992" y="2878"/>
                <a:ext cx="53" cy="37"/>
              </a:xfrm>
              <a:custGeom>
                <a:avLst/>
                <a:gdLst>
                  <a:gd name="T0" fmla="*/ 0 w 53"/>
                  <a:gd name="T1" fmla="*/ 2 h 37"/>
                  <a:gd name="T2" fmla="*/ 2 w 53"/>
                  <a:gd name="T3" fmla="*/ 4 h 37"/>
                  <a:gd name="T4" fmla="*/ 8 w 53"/>
                  <a:gd name="T5" fmla="*/ 6 h 37"/>
                  <a:gd name="T6" fmla="*/ 16 w 53"/>
                  <a:gd name="T7" fmla="*/ 10 h 37"/>
                  <a:gd name="T8" fmla="*/ 22 w 53"/>
                  <a:gd name="T9" fmla="*/ 13 h 37"/>
                  <a:gd name="T10" fmla="*/ 28 w 53"/>
                  <a:gd name="T11" fmla="*/ 17 h 37"/>
                  <a:gd name="T12" fmla="*/ 34 w 53"/>
                  <a:gd name="T13" fmla="*/ 21 h 37"/>
                  <a:gd name="T14" fmla="*/ 40 w 53"/>
                  <a:gd name="T15" fmla="*/ 26 h 37"/>
                  <a:gd name="T16" fmla="*/ 45 w 53"/>
                  <a:gd name="T17" fmla="*/ 31 h 37"/>
                  <a:gd name="T18" fmla="*/ 50 w 53"/>
                  <a:gd name="T19" fmla="*/ 36 h 37"/>
                  <a:gd name="T20" fmla="*/ 52 w 53"/>
                  <a:gd name="T21" fmla="*/ 33 h 37"/>
                  <a:gd name="T22" fmla="*/ 48 w 53"/>
                  <a:gd name="T23" fmla="*/ 28 h 37"/>
                  <a:gd name="T24" fmla="*/ 42 w 53"/>
                  <a:gd name="T25" fmla="*/ 23 h 37"/>
                  <a:gd name="T26" fmla="*/ 36 w 53"/>
                  <a:gd name="T27" fmla="*/ 18 h 37"/>
                  <a:gd name="T28" fmla="*/ 30 w 53"/>
                  <a:gd name="T29" fmla="*/ 14 h 37"/>
                  <a:gd name="T30" fmla="*/ 24 w 53"/>
                  <a:gd name="T31" fmla="*/ 10 h 37"/>
                  <a:gd name="T32" fmla="*/ 18 w 53"/>
                  <a:gd name="T33" fmla="*/ 6 h 37"/>
                  <a:gd name="T34" fmla="*/ 10 w 53"/>
                  <a:gd name="T35" fmla="*/ 2 h 37"/>
                  <a:gd name="T36" fmla="*/ 3 w 53"/>
                  <a:gd name="T37" fmla="*/ 0 h 37"/>
                  <a:gd name="T38" fmla="*/ 4 w 53"/>
                  <a:gd name="T39" fmla="*/ 1 h 37"/>
                  <a:gd name="T40" fmla="*/ 0 w 53"/>
                  <a:gd name="T41" fmla="*/ 2 h 37"/>
                  <a:gd name="T42" fmla="*/ 1 w 53"/>
                  <a:gd name="T43" fmla="*/ 3 h 37"/>
                  <a:gd name="T44" fmla="*/ 2 w 53"/>
                  <a:gd name="T45" fmla="*/ 4 h 37"/>
                  <a:gd name="T46" fmla="*/ 0 w 53"/>
                  <a:gd name="T47" fmla="*/ 2 h 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7">
                    <a:moveTo>
                      <a:pt x="0" y="2"/>
                    </a:moveTo>
                    <a:lnTo>
                      <a:pt x="2" y="4"/>
                    </a:lnTo>
                    <a:lnTo>
                      <a:pt x="8" y="6"/>
                    </a:lnTo>
                    <a:lnTo>
                      <a:pt x="16" y="10"/>
                    </a:lnTo>
                    <a:lnTo>
                      <a:pt x="22" y="13"/>
                    </a:lnTo>
                    <a:lnTo>
                      <a:pt x="28" y="17"/>
                    </a:lnTo>
                    <a:lnTo>
                      <a:pt x="34" y="21"/>
                    </a:lnTo>
                    <a:lnTo>
                      <a:pt x="40" y="26"/>
                    </a:lnTo>
                    <a:lnTo>
                      <a:pt x="45" y="31"/>
                    </a:lnTo>
                    <a:lnTo>
                      <a:pt x="50" y="36"/>
                    </a:lnTo>
                    <a:lnTo>
                      <a:pt x="52" y="33"/>
                    </a:lnTo>
                    <a:lnTo>
                      <a:pt x="48" y="28"/>
                    </a:lnTo>
                    <a:lnTo>
                      <a:pt x="42" y="23"/>
                    </a:lnTo>
                    <a:lnTo>
                      <a:pt x="36" y="18"/>
                    </a:lnTo>
                    <a:lnTo>
                      <a:pt x="30" y="14"/>
                    </a:lnTo>
                    <a:lnTo>
                      <a:pt x="24" y="10"/>
                    </a:lnTo>
                    <a:lnTo>
                      <a:pt x="18" y="6"/>
                    </a:lnTo>
                    <a:lnTo>
                      <a:pt x="10" y="2"/>
                    </a:lnTo>
                    <a:lnTo>
                      <a:pt x="3" y="0"/>
                    </a:lnTo>
                    <a:lnTo>
                      <a:pt x="4" y="1"/>
                    </a:lnTo>
                    <a:lnTo>
                      <a:pt x="0" y="2"/>
                    </a:lnTo>
                    <a:lnTo>
                      <a:pt x="1" y="3"/>
                    </a:lnTo>
                    <a:lnTo>
                      <a:pt x="2" y="4"/>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7" name="Freeform 70">
                <a:extLst>
                  <a:ext uri="{FF2B5EF4-FFF2-40B4-BE49-F238E27FC236}">
                    <a16:creationId xmlns:a16="http://schemas.microsoft.com/office/drawing/2014/main" id="{D995E861-06B3-BB18-2083-89C0991028D5}"/>
                  </a:ext>
                </a:extLst>
              </p:cNvPr>
              <p:cNvSpPr>
                <a:spLocks/>
              </p:cNvSpPr>
              <p:nvPr/>
            </p:nvSpPr>
            <p:spPr bwMode="auto">
              <a:xfrm>
                <a:off x="4985" y="2860"/>
                <a:ext cx="17" cy="21"/>
              </a:xfrm>
              <a:custGeom>
                <a:avLst/>
                <a:gdLst>
                  <a:gd name="T0" fmla="*/ 0 w 17"/>
                  <a:gd name="T1" fmla="*/ 1 h 21"/>
                  <a:gd name="T2" fmla="*/ 0 w 17"/>
                  <a:gd name="T3" fmla="*/ 1 h 21"/>
                  <a:gd name="T4" fmla="*/ 10 w 17"/>
                  <a:gd name="T5" fmla="*/ 20 h 21"/>
                  <a:gd name="T6" fmla="*/ 16 w 17"/>
                  <a:gd name="T7" fmla="*/ 19 h 21"/>
                  <a:gd name="T8" fmla="*/ 5 w 17"/>
                  <a:gd name="T9" fmla="*/ 0 h 21"/>
                  <a:gd name="T10" fmla="*/ 0 w 17"/>
                  <a:gd name="T11" fmla="*/ 1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0" y="1"/>
                    </a:moveTo>
                    <a:lnTo>
                      <a:pt x="0" y="1"/>
                    </a:lnTo>
                    <a:lnTo>
                      <a:pt x="10" y="20"/>
                    </a:lnTo>
                    <a:lnTo>
                      <a:pt x="16" y="19"/>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8" name="Freeform 71">
                <a:extLst>
                  <a:ext uri="{FF2B5EF4-FFF2-40B4-BE49-F238E27FC236}">
                    <a16:creationId xmlns:a16="http://schemas.microsoft.com/office/drawing/2014/main" id="{0228183F-8FEA-EAC6-4D9E-0E9AA7B4472B}"/>
                  </a:ext>
                </a:extLst>
              </p:cNvPr>
              <p:cNvSpPr>
                <a:spLocks/>
              </p:cNvSpPr>
              <p:nvPr/>
            </p:nvSpPr>
            <p:spPr bwMode="auto">
              <a:xfrm>
                <a:off x="4955" y="2710"/>
                <a:ext cx="35" cy="154"/>
              </a:xfrm>
              <a:custGeom>
                <a:avLst/>
                <a:gdLst>
                  <a:gd name="T0" fmla="*/ 0 w 35"/>
                  <a:gd name="T1" fmla="*/ 0 h 153"/>
                  <a:gd name="T2" fmla="*/ 0 w 35"/>
                  <a:gd name="T3" fmla="*/ 0 h 153"/>
                  <a:gd name="T4" fmla="*/ 3 w 35"/>
                  <a:gd name="T5" fmla="*/ 15 h 153"/>
                  <a:gd name="T6" fmla="*/ 5 w 35"/>
                  <a:gd name="T7" fmla="*/ 28 h 153"/>
                  <a:gd name="T8" fmla="*/ 7 w 35"/>
                  <a:gd name="T9" fmla="*/ 39 h 153"/>
                  <a:gd name="T10" fmla="*/ 9 w 35"/>
                  <a:gd name="T11" fmla="*/ 48 h 153"/>
                  <a:gd name="T12" fmla="*/ 11 w 35"/>
                  <a:gd name="T13" fmla="*/ 56 h 153"/>
                  <a:gd name="T14" fmla="*/ 12 w 35"/>
                  <a:gd name="T15" fmla="*/ 64 h 153"/>
                  <a:gd name="T16" fmla="*/ 13 w 35"/>
                  <a:gd name="T17" fmla="*/ 71 h 153"/>
                  <a:gd name="T18" fmla="*/ 14 w 35"/>
                  <a:gd name="T19" fmla="*/ 77 h 153"/>
                  <a:gd name="T20" fmla="*/ 16 w 35"/>
                  <a:gd name="T21" fmla="*/ 84 h 153"/>
                  <a:gd name="T22" fmla="*/ 17 w 35"/>
                  <a:gd name="T23" fmla="*/ 90 h 153"/>
                  <a:gd name="T24" fmla="*/ 19 w 35"/>
                  <a:gd name="T25" fmla="*/ 97 h 153"/>
                  <a:gd name="T26" fmla="*/ 21 w 35"/>
                  <a:gd name="T27" fmla="*/ 105 h 153"/>
                  <a:gd name="T28" fmla="*/ 23 w 35"/>
                  <a:gd name="T29" fmla="*/ 115 h 153"/>
                  <a:gd name="T30" fmla="*/ 24 w 35"/>
                  <a:gd name="T31" fmla="*/ 126 h 153"/>
                  <a:gd name="T32" fmla="*/ 27 w 35"/>
                  <a:gd name="T33" fmla="*/ 138 h 153"/>
                  <a:gd name="T34" fmla="*/ 30 w 35"/>
                  <a:gd name="T35" fmla="*/ 152 h 153"/>
                  <a:gd name="T36" fmla="*/ 34 w 35"/>
                  <a:gd name="T37" fmla="*/ 151 h 153"/>
                  <a:gd name="T38" fmla="*/ 31 w 35"/>
                  <a:gd name="T39" fmla="*/ 137 h 153"/>
                  <a:gd name="T40" fmla="*/ 28 w 35"/>
                  <a:gd name="T41" fmla="*/ 125 h 153"/>
                  <a:gd name="T42" fmla="*/ 26 w 35"/>
                  <a:gd name="T43" fmla="*/ 114 h 153"/>
                  <a:gd name="T44" fmla="*/ 24 w 35"/>
                  <a:gd name="T45" fmla="*/ 105 h 153"/>
                  <a:gd name="T46" fmla="*/ 23 w 35"/>
                  <a:gd name="T47" fmla="*/ 97 h 153"/>
                  <a:gd name="T48" fmla="*/ 21 w 35"/>
                  <a:gd name="T49" fmla="*/ 90 h 153"/>
                  <a:gd name="T50" fmla="*/ 20 w 35"/>
                  <a:gd name="T51" fmla="*/ 83 h 153"/>
                  <a:gd name="T52" fmla="*/ 18 w 35"/>
                  <a:gd name="T53" fmla="*/ 76 h 153"/>
                  <a:gd name="T54" fmla="*/ 17 w 35"/>
                  <a:gd name="T55" fmla="*/ 70 h 153"/>
                  <a:gd name="T56" fmla="*/ 16 w 35"/>
                  <a:gd name="T57" fmla="*/ 63 h 153"/>
                  <a:gd name="T58" fmla="*/ 14 w 35"/>
                  <a:gd name="T59" fmla="*/ 56 h 153"/>
                  <a:gd name="T60" fmla="*/ 13 w 35"/>
                  <a:gd name="T61" fmla="*/ 47 h 153"/>
                  <a:gd name="T62" fmla="*/ 11 w 35"/>
                  <a:gd name="T63" fmla="*/ 38 h 153"/>
                  <a:gd name="T64" fmla="*/ 9 w 35"/>
                  <a:gd name="T65" fmla="*/ 27 h 153"/>
                  <a:gd name="T66" fmla="*/ 7 w 35"/>
                  <a:gd name="T67" fmla="*/ 14 h 153"/>
                  <a:gd name="T68" fmla="*/ 4 w 35"/>
                  <a:gd name="T69" fmla="*/ 0 h 153"/>
                  <a:gd name="T70" fmla="*/ 0 w 35"/>
                  <a:gd name="T71" fmla="*/ 0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5" h="153">
                    <a:moveTo>
                      <a:pt x="0" y="0"/>
                    </a:moveTo>
                    <a:lnTo>
                      <a:pt x="0" y="0"/>
                    </a:lnTo>
                    <a:lnTo>
                      <a:pt x="3" y="15"/>
                    </a:lnTo>
                    <a:lnTo>
                      <a:pt x="5" y="28"/>
                    </a:lnTo>
                    <a:lnTo>
                      <a:pt x="7" y="39"/>
                    </a:lnTo>
                    <a:lnTo>
                      <a:pt x="9" y="48"/>
                    </a:lnTo>
                    <a:lnTo>
                      <a:pt x="11" y="56"/>
                    </a:lnTo>
                    <a:lnTo>
                      <a:pt x="12" y="64"/>
                    </a:lnTo>
                    <a:lnTo>
                      <a:pt x="13" y="71"/>
                    </a:lnTo>
                    <a:lnTo>
                      <a:pt x="14" y="77"/>
                    </a:lnTo>
                    <a:lnTo>
                      <a:pt x="16" y="84"/>
                    </a:lnTo>
                    <a:lnTo>
                      <a:pt x="17" y="90"/>
                    </a:lnTo>
                    <a:lnTo>
                      <a:pt x="19" y="97"/>
                    </a:lnTo>
                    <a:lnTo>
                      <a:pt x="21" y="105"/>
                    </a:lnTo>
                    <a:lnTo>
                      <a:pt x="23" y="115"/>
                    </a:lnTo>
                    <a:lnTo>
                      <a:pt x="24" y="126"/>
                    </a:lnTo>
                    <a:lnTo>
                      <a:pt x="27" y="138"/>
                    </a:lnTo>
                    <a:lnTo>
                      <a:pt x="30" y="152"/>
                    </a:lnTo>
                    <a:lnTo>
                      <a:pt x="34" y="151"/>
                    </a:lnTo>
                    <a:lnTo>
                      <a:pt x="31" y="137"/>
                    </a:lnTo>
                    <a:lnTo>
                      <a:pt x="28" y="125"/>
                    </a:lnTo>
                    <a:lnTo>
                      <a:pt x="26" y="114"/>
                    </a:lnTo>
                    <a:lnTo>
                      <a:pt x="24" y="105"/>
                    </a:lnTo>
                    <a:lnTo>
                      <a:pt x="23" y="97"/>
                    </a:lnTo>
                    <a:lnTo>
                      <a:pt x="21" y="90"/>
                    </a:lnTo>
                    <a:lnTo>
                      <a:pt x="20" y="83"/>
                    </a:lnTo>
                    <a:lnTo>
                      <a:pt x="18" y="76"/>
                    </a:lnTo>
                    <a:lnTo>
                      <a:pt x="17" y="70"/>
                    </a:lnTo>
                    <a:lnTo>
                      <a:pt x="16" y="63"/>
                    </a:lnTo>
                    <a:lnTo>
                      <a:pt x="14" y="56"/>
                    </a:lnTo>
                    <a:lnTo>
                      <a:pt x="13" y="47"/>
                    </a:lnTo>
                    <a:lnTo>
                      <a:pt x="11" y="38"/>
                    </a:lnTo>
                    <a:lnTo>
                      <a:pt x="9" y="27"/>
                    </a:lnTo>
                    <a:lnTo>
                      <a:pt x="7" y="14"/>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699" name="Freeform 72">
                <a:extLst>
                  <a:ext uri="{FF2B5EF4-FFF2-40B4-BE49-F238E27FC236}">
                    <a16:creationId xmlns:a16="http://schemas.microsoft.com/office/drawing/2014/main" id="{8E5BBB3E-037F-0460-1629-267FCEC35149}"/>
                  </a:ext>
                </a:extLst>
              </p:cNvPr>
              <p:cNvSpPr>
                <a:spLocks/>
              </p:cNvSpPr>
              <p:nvPr/>
            </p:nvSpPr>
            <p:spPr bwMode="auto">
              <a:xfrm>
                <a:off x="4945" y="2629"/>
                <a:ext cx="17" cy="80"/>
              </a:xfrm>
              <a:custGeom>
                <a:avLst/>
                <a:gdLst>
                  <a:gd name="T0" fmla="*/ 0 w 17"/>
                  <a:gd name="T1" fmla="*/ 0 h 80"/>
                  <a:gd name="T2" fmla="*/ 0 w 17"/>
                  <a:gd name="T3" fmla="*/ 1 h 80"/>
                  <a:gd name="T4" fmla="*/ 11 w 17"/>
                  <a:gd name="T5" fmla="*/ 79 h 80"/>
                  <a:gd name="T6" fmla="*/ 16 w 17"/>
                  <a:gd name="T7" fmla="*/ 79 h 80"/>
                  <a:gd name="T8" fmla="*/ 4 w 17"/>
                  <a:gd name="T9" fmla="*/ 0 h 80"/>
                  <a:gd name="T10" fmla="*/ 0 w 17"/>
                  <a:gd name="T11" fmla="*/ 0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0">
                    <a:moveTo>
                      <a:pt x="0" y="0"/>
                    </a:moveTo>
                    <a:lnTo>
                      <a:pt x="0" y="1"/>
                    </a:lnTo>
                    <a:lnTo>
                      <a:pt x="11" y="79"/>
                    </a:lnTo>
                    <a:lnTo>
                      <a:pt x="16" y="79"/>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0" name="Freeform 73">
                <a:extLst>
                  <a:ext uri="{FF2B5EF4-FFF2-40B4-BE49-F238E27FC236}">
                    <a16:creationId xmlns:a16="http://schemas.microsoft.com/office/drawing/2014/main" id="{629ED06E-F57E-74F9-B289-EB8D44B70045}"/>
                  </a:ext>
                </a:extLst>
              </p:cNvPr>
              <p:cNvSpPr>
                <a:spLocks/>
              </p:cNvSpPr>
              <p:nvPr/>
            </p:nvSpPr>
            <p:spPr bwMode="auto">
              <a:xfrm>
                <a:off x="4941" y="2573"/>
                <a:ext cx="17" cy="58"/>
              </a:xfrm>
              <a:custGeom>
                <a:avLst/>
                <a:gdLst>
                  <a:gd name="T0" fmla="*/ 0 w 17"/>
                  <a:gd name="T1" fmla="*/ 0 h 58"/>
                  <a:gd name="T2" fmla="*/ 0 w 17"/>
                  <a:gd name="T3" fmla="*/ 0 h 58"/>
                  <a:gd name="T4" fmla="*/ 0 w 17"/>
                  <a:gd name="T5" fmla="*/ 3 h 58"/>
                  <a:gd name="T6" fmla="*/ 0 w 17"/>
                  <a:gd name="T7" fmla="*/ 9 h 58"/>
                  <a:gd name="T8" fmla="*/ 2 w 17"/>
                  <a:gd name="T9" fmla="*/ 18 h 58"/>
                  <a:gd name="T10" fmla="*/ 4 w 17"/>
                  <a:gd name="T11" fmla="*/ 28 h 58"/>
                  <a:gd name="T12" fmla="*/ 6 w 17"/>
                  <a:gd name="T13" fmla="*/ 38 h 58"/>
                  <a:gd name="T14" fmla="*/ 6 w 17"/>
                  <a:gd name="T15" fmla="*/ 47 h 58"/>
                  <a:gd name="T16" fmla="*/ 8 w 17"/>
                  <a:gd name="T17" fmla="*/ 54 h 58"/>
                  <a:gd name="T18" fmla="*/ 8 w 17"/>
                  <a:gd name="T19" fmla="*/ 57 h 58"/>
                  <a:gd name="T20" fmla="*/ 16 w 17"/>
                  <a:gd name="T21" fmla="*/ 57 h 58"/>
                  <a:gd name="T22" fmla="*/ 16 w 17"/>
                  <a:gd name="T23" fmla="*/ 54 h 58"/>
                  <a:gd name="T24" fmla="*/ 14 w 17"/>
                  <a:gd name="T25" fmla="*/ 47 h 58"/>
                  <a:gd name="T26" fmla="*/ 12 w 17"/>
                  <a:gd name="T27" fmla="*/ 38 h 58"/>
                  <a:gd name="T28" fmla="*/ 12 w 17"/>
                  <a:gd name="T29" fmla="*/ 28 h 58"/>
                  <a:gd name="T30" fmla="*/ 10 w 17"/>
                  <a:gd name="T31" fmla="*/ 18 h 58"/>
                  <a:gd name="T32" fmla="*/ 8 w 17"/>
                  <a:gd name="T33" fmla="*/ 9 h 58"/>
                  <a:gd name="T34" fmla="*/ 6 w 17"/>
                  <a:gd name="T35" fmla="*/ 3 h 58"/>
                  <a:gd name="T36" fmla="*/ 6 w 17"/>
                  <a:gd name="T37" fmla="*/ 0 h 58"/>
                  <a:gd name="T38" fmla="*/ 0 w 17"/>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8">
                    <a:moveTo>
                      <a:pt x="0" y="0"/>
                    </a:moveTo>
                    <a:lnTo>
                      <a:pt x="0" y="0"/>
                    </a:lnTo>
                    <a:lnTo>
                      <a:pt x="0" y="3"/>
                    </a:lnTo>
                    <a:lnTo>
                      <a:pt x="0" y="9"/>
                    </a:lnTo>
                    <a:lnTo>
                      <a:pt x="2" y="18"/>
                    </a:lnTo>
                    <a:lnTo>
                      <a:pt x="4" y="28"/>
                    </a:lnTo>
                    <a:lnTo>
                      <a:pt x="6" y="38"/>
                    </a:lnTo>
                    <a:lnTo>
                      <a:pt x="6" y="47"/>
                    </a:lnTo>
                    <a:lnTo>
                      <a:pt x="8" y="54"/>
                    </a:lnTo>
                    <a:lnTo>
                      <a:pt x="8" y="57"/>
                    </a:lnTo>
                    <a:lnTo>
                      <a:pt x="16" y="57"/>
                    </a:lnTo>
                    <a:lnTo>
                      <a:pt x="16" y="54"/>
                    </a:lnTo>
                    <a:lnTo>
                      <a:pt x="14" y="47"/>
                    </a:lnTo>
                    <a:lnTo>
                      <a:pt x="12" y="38"/>
                    </a:lnTo>
                    <a:lnTo>
                      <a:pt x="12" y="28"/>
                    </a:lnTo>
                    <a:lnTo>
                      <a:pt x="10" y="18"/>
                    </a:lnTo>
                    <a:lnTo>
                      <a:pt x="8" y="9"/>
                    </a:lnTo>
                    <a:lnTo>
                      <a:pt x="6" y="3"/>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1" name="Freeform 74">
                <a:extLst>
                  <a:ext uri="{FF2B5EF4-FFF2-40B4-BE49-F238E27FC236}">
                    <a16:creationId xmlns:a16="http://schemas.microsoft.com/office/drawing/2014/main" id="{5A29B2A5-4413-9AE0-D716-5DFDECD49950}"/>
                  </a:ext>
                </a:extLst>
              </p:cNvPr>
              <p:cNvSpPr>
                <a:spLocks/>
              </p:cNvSpPr>
              <p:nvPr/>
            </p:nvSpPr>
            <p:spPr bwMode="auto">
              <a:xfrm>
                <a:off x="4889" y="2391"/>
                <a:ext cx="56" cy="183"/>
              </a:xfrm>
              <a:custGeom>
                <a:avLst/>
                <a:gdLst>
                  <a:gd name="T0" fmla="*/ 0 w 56"/>
                  <a:gd name="T1" fmla="*/ 0 h 183"/>
                  <a:gd name="T2" fmla="*/ 0 w 56"/>
                  <a:gd name="T3" fmla="*/ 0 h 183"/>
                  <a:gd name="T4" fmla="*/ 4 w 56"/>
                  <a:gd name="T5" fmla="*/ 12 h 183"/>
                  <a:gd name="T6" fmla="*/ 8 w 56"/>
                  <a:gd name="T7" fmla="*/ 23 h 183"/>
                  <a:gd name="T8" fmla="*/ 12 w 56"/>
                  <a:gd name="T9" fmla="*/ 34 h 183"/>
                  <a:gd name="T10" fmla="*/ 16 w 56"/>
                  <a:gd name="T11" fmla="*/ 45 h 183"/>
                  <a:gd name="T12" fmla="*/ 20 w 56"/>
                  <a:gd name="T13" fmla="*/ 56 h 183"/>
                  <a:gd name="T14" fmla="*/ 24 w 56"/>
                  <a:gd name="T15" fmla="*/ 67 h 183"/>
                  <a:gd name="T16" fmla="*/ 28 w 56"/>
                  <a:gd name="T17" fmla="*/ 79 h 183"/>
                  <a:gd name="T18" fmla="*/ 31 w 56"/>
                  <a:gd name="T19" fmla="*/ 90 h 183"/>
                  <a:gd name="T20" fmla="*/ 35 w 56"/>
                  <a:gd name="T21" fmla="*/ 101 h 183"/>
                  <a:gd name="T22" fmla="*/ 38 w 56"/>
                  <a:gd name="T23" fmla="*/ 112 h 183"/>
                  <a:gd name="T24" fmla="*/ 41 w 56"/>
                  <a:gd name="T25" fmla="*/ 124 h 183"/>
                  <a:gd name="T26" fmla="*/ 43 w 56"/>
                  <a:gd name="T27" fmla="*/ 135 h 183"/>
                  <a:gd name="T28" fmla="*/ 46 w 56"/>
                  <a:gd name="T29" fmla="*/ 147 h 183"/>
                  <a:gd name="T30" fmla="*/ 48 w 56"/>
                  <a:gd name="T31" fmla="*/ 159 h 183"/>
                  <a:gd name="T32" fmla="*/ 50 w 56"/>
                  <a:gd name="T33" fmla="*/ 171 h 183"/>
                  <a:gd name="T34" fmla="*/ 52 w 56"/>
                  <a:gd name="T35" fmla="*/ 182 h 183"/>
                  <a:gd name="T36" fmla="*/ 55 w 56"/>
                  <a:gd name="T37" fmla="*/ 182 h 183"/>
                  <a:gd name="T38" fmla="*/ 54 w 56"/>
                  <a:gd name="T39" fmla="*/ 169 h 183"/>
                  <a:gd name="T40" fmla="*/ 52 w 56"/>
                  <a:gd name="T41" fmla="*/ 157 h 183"/>
                  <a:gd name="T42" fmla="*/ 50 w 56"/>
                  <a:gd name="T43" fmla="*/ 146 h 183"/>
                  <a:gd name="T44" fmla="*/ 47 w 56"/>
                  <a:gd name="T45" fmla="*/ 134 h 183"/>
                  <a:gd name="T46" fmla="*/ 45 w 56"/>
                  <a:gd name="T47" fmla="*/ 123 h 183"/>
                  <a:gd name="T48" fmla="*/ 42 w 56"/>
                  <a:gd name="T49" fmla="*/ 111 h 183"/>
                  <a:gd name="T50" fmla="*/ 38 w 56"/>
                  <a:gd name="T51" fmla="*/ 100 h 183"/>
                  <a:gd name="T52" fmla="*/ 35 w 56"/>
                  <a:gd name="T53" fmla="*/ 89 h 183"/>
                  <a:gd name="T54" fmla="*/ 32 w 56"/>
                  <a:gd name="T55" fmla="*/ 78 h 183"/>
                  <a:gd name="T56" fmla="*/ 28 w 56"/>
                  <a:gd name="T57" fmla="*/ 66 h 183"/>
                  <a:gd name="T58" fmla="*/ 24 w 56"/>
                  <a:gd name="T59" fmla="*/ 56 h 183"/>
                  <a:gd name="T60" fmla="*/ 20 w 56"/>
                  <a:gd name="T61" fmla="*/ 44 h 183"/>
                  <a:gd name="T62" fmla="*/ 16 w 56"/>
                  <a:gd name="T63" fmla="*/ 33 h 183"/>
                  <a:gd name="T64" fmla="*/ 12 w 56"/>
                  <a:gd name="T65" fmla="*/ 22 h 183"/>
                  <a:gd name="T66" fmla="*/ 8 w 56"/>
                  <a:gd name="T67" fmla="*/ 11 h 183"/>
                  <a:gd name="T68" fmla="*/ 4 w 56"/>
                  <a:gd name="T69" fmla="*/ 0 h 183"/>
                  <a:gd name="T70" fmla="*/ 0 w 56"/>
                  <a:gd name="T71" fmla="*/ 0 h 1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 h="183">
                    <a:moveTo>
                      <a:pt x="0" y="0"/>
                    </a:moveTo>
                    <a:lnTo>
                      <a:pt x="0" y="0"/>
                    </a:lnTo>
                    <a:lnTo>
                      <a:pt x="4" y="12"/>
                    </a:lnTo>
                    <a:lnTo>
                      <a:pt x="8" y="23"/>
                    </a:lnTo>
                    <a:lnTo>
                      <a:pt x="12" y="34"/>
                    </a:lnTo>
                    <a:lnTo>
                      <a:pt x="16" y="45"/>
                    </a:lnTo>
                    <a:lnTo>
                      <a:pt x="20" y="56"/>
                    </a:lnTo>
                    <a:lnTo>
                      <a:pt x="24" y="67"/>
                    </a:lnTo>
                    <a:lnTo>
                      <a:pt x="28" y="79"/>
                    </a:lnTo>
                    <a:lnTo>
                      <a:pt x="31" y="90"/>
                    </a:lnTo>
                    <a:lnTo>
                      <a:pt x="35" y="101"/>
                    </a:lnTo>
                    <a:lnTo>
                      <a:pt x="38" y="112"/>
                    </a:lnTo>
                    <a:lnTo>
                      <a:pt x="41" y="124"/>
                    </a:lnTo>
                    <a:lnTo>
                      <a:pt x="43" y="135"/>
                    </a:lnTo>
                    <a:lnTo>
                      <a:pt x="46" y="147"/>
                    </a:lnTo>
                    <a:lnTo>
                      <a:pt x="48" y="159"/>
                    </a:lnTo>
                    <a:lnTo>
                      <a:pt x="50" y="171"/>
                    </a:lnTo>
                    <a:lnTo>
                      <a:pt x="52" y="182"/>
                    </a:lnTo>
                    <a:lnTo>
                      <a:pt x="55" y="182"/>
                    </a:lnTo>
                    <a:lnTo>
                      <a:pt x="54" y="169"/>
                    </a:lnTo>
                    <a:lnTo>
                      <a:pt x="52" y="157"/>
                    </a:lnTo>
                    <a:lnTo>
                      <a:pt x="50" y="146"/>
                    </a:lnTo>
                    <a:lnTo>
                      <a:pt x="47" y="134"/>
                    </a:lnTo>
                    <a:lnTo>
                      <a:pt x="45" y="123"/>
                    </a:lnTo>
                    <a:lnTo>
                      <a:pt x="42" y="111"/>
                    </a:lnTo>
                    <a:lnTo>
                      <a:pt x="38" y="100"/>
                    </a:lnTo>
                    <a:lnTo>
                      <a:pt x="35" y="89"/>
                    </a:lnTo>
                    <a:lnTo>
                      <a:pt x="32" y="78"/>
                    </a:lnTo>
                    <a:lnTo>
                      <a:pt x="28" y="66"/>
                    </a:lnTo>
                    <a:lnTo>
                      <a:pt x="24" y="56"/>
                    </a:lnTo>
                    <a:lnTo>
                      <a:pt x="20" y="44"/>
                    </a:lnTo>
                    <a:lnTo>
                      <a:pt x="16" y="33"/>
                    </a:lnTo>
                    <a:lnTo>
                      <a:pt x="12" y="22"/>
                    </a:lnTo>
                    <a:lnTo>
                      <a:pt x="8" y="11"/>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2" name="Freeform 75">
                <a:extLst>
                  <a:ext uri="{FF2B5EF4-FFF2-40B4-BE49-F238E27FC236}">
                    <a16:creationId xmlns:a16="http://schemas.microsoft.com/office/drawing/2014/main" id="{3B4CF299-9EFC-F134-A52F-0BD9C2235EE7}"/>
                  </a:ext>
                </a:extLst>
              </p:cNvPr>
              <p:cNvSpPr>
                <a:spLocks/>
              </p:cNvSpPr>
              <p:nvPr/>
            </p:nvSpPr>
            <p:spPr bwMode="auto">
              <a:xfrm>
                <a:off x="4859" y="2276"/>
                <a:ext cx="35" cy="116"/>
              </a:xfrm>
              <a:custGeom>
                <a:avLst/>
                <a:gdLst>
                  <a:gd name="T0" fmla="*/ 0 w 35"/>
                  <a:gd name="T1" fmla="*/ 1 h 116"/>
                  <a:gd name="T2" fmla="*/ 2 w 35"/>
                  <a:gd name="T3" fmla="*/ 6 h 116"/>
                  <a:gd name="T4" fmla="*/ 4 w 35"/>
                  <a:gd name="T5" fmla="*/ 12 h 116"/>
                  <a:gd name="T6" fmla="*/ 6 w 35"/>
                  <a:gd name="T7" fmla="*/ 19 h 116"/>
                  <a:gd name="T8" fmla="*/ 7 w 35"/>
                  <a:gd name="T9" fmla="*/ 26 h 116"/>
                  <a:gd name="T10" fmla="*/ 9 w 35"/>
                  <a:gd name="T11" fmla="*/ 34 h 116"/>
                  <a:gd name="T12" fmla="*/ 11 w 35"/>
                  <a:gd name="T13" fmla="*/ 42 h 116"/>
                  <a:gd name="T14" fmla="*/ 13 w 35"/>
                  <a:gd name="T15" fmla="*/ 50 h 116"/>
                  <a:gd name="T16" fmla="*/ 16 w 35"/>
                  <a:gd name="T17" fmla="*/ 58 h 116"/>
                  <a:gd name="T18" fmla="*/ 17 w 35"/>
                  <a:gd name="T19" fmla="*/ 66 h 116"/>
                  <a:gd name="T20" fmla="*/ 19 w 35"/>
                  <a:gd name="T21" fmla="*/ 75 h 116"/>
                  <a:gd name="T22" fmla="*/ 21 w 35"/>
                  <a:gd name="T23" fmla="*/ 83 h 116"/>
                  <a:gd name="T24" fmla="*/ 23 w 35"/>
                  <a:gd name="T25" fmla="*/ 90 h 116"/>
                  <a:gd name="T26" fmla="*/ 25 w 35"/>
                  <a:gd name="T27" fmla="*/ 97 h 116"/>
                  <a:gd name="T28" fmla="*/ 27 w 35"/>
                  <a:gd name="T29" fmla="*/ 104 h 116"/>
                  <a:gd name="T30" fmla="*/ 29 w 35"/>
                  <a:gd name="T31" fmla="*/ 110 h 116"/>
                  <a:gd name="T32" fmla="*/ 30 w 35"/>
                  <a:gd name="T33" fmla="*/ 115 h 116"/>
                  <a:gd name="T34" fmla="*/ 34 w 35"/>
                  <a:gd name="T35" fmla="*/ 115 h 116"/>
                  <a:gd name="T36" fmla="*/ 33 w 35"/>
                  <a:gd name="T37" fmla="*/ 109 h 116"/>
                  <a:gd name="T38" fmla="*/ 31 w 35"/>
                  <a:gd name="T39" fmla="*/ 103 h 116"/>
                  <a:gd name="T40" fmla="*/ 29 w 35"/>
                  <a:gd name="T41" fmla="*/ 96 h 116"/>
                  <a:gd name="T42" fmla="*/ 27 w 35"/>
                  <a:gd name="T43" fmla="*/ 89 h 116"/>
                  <a:gd name="T44" fmla="*/ 25 w 35"/>
                  <a:gd name="T45" fmla="*/ 82 h 116"/>
                  <a:gd name="T46" fmla="*/ 23 w 35"/>
                  <a:gd name="T47" fmla="*/ 74 h 116"/>
                  <a:gd name="T48" fmla="*/ 21 w 35"/>
                  <a:gd name="T49" fmla="*/ 66 h 116"/>
                  <a:gd name="T50" fmla="*/ 19 w 35"/>
                  <a:gd name="T51" fmla="*/ 57 h 116"/>
                  <a:gd name="T52" fmla="*/ 17 w 35"/>
                  <a:gd name="T53" fmla="*/ 49 h 116"/>
                  <a:gd name="T54" fmla="*/ 15 w 35"/>
                  <a:gd name="T55" fmla="*/ 40 h 116"/>
                  <a:gd name="T56" fmla="*/ 13 w 35"/>
                  <a:gd name="T57" fmla="*/ 33 h 116"/>
                  <a:gd name="T58" fmla="*/ 11 w 35"/>
                  <a:gd name="T59" fmla="*/ 25 h 116"/>
                  <a:gd name="T60" fmla="*/ 9 w 35"/>
                  <a:gd name="T61" fmla="*/ 18 h 116"/>
                  <a:gd name="T62" fmla="*/ 7 w 35"/>
                  <a:gd name="T63" fmla="*/ 11 h 116"/>
                  <a:gd name="T64" fmla="*/ 6 w 35"/>
                  <a:gd name="T65" fmla="*/ 5 h 116"/>
                  <a:gd name="T66" fmla="*/ 4 w 35"/>
                  <a:gd name="T67" fmla="*/ 0 h 116"/>
                  <a:gd name="T68" fmla="*/ 0 w 35"/>
                  <a:gd name="T69" fmla="*/ 1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116">
                    <a:moveTo>
                      <a:pt x="0" y="1"/>
                    </a:moveTo>
                    <a:lnTo>
                      <a:pt x="2" y="6"/>
                    </a:lnTo>
                    <a:lnTo>
                      <a:pt x="4" y="12"/>
                    </a:lnTo>
                    <a:lnTo>
                      <a:pt x="6" y="19"/>
                    </a:lnTo>
                    <a:lnTo>
                      <a:pt x="7" y="26"/>
                    </a:lnTo>
                    <a:lnTo>
                      <a:pt x="9" y="34"/>
                    </a:lnTo>
                    <a:lnTo>
                      <a:pt x="11" y="42"/>
                    </a:lnTo>
                    <a:lnTo>
                      <a:pt x="13" y="50"/>
                    </a:lnTo>
                    <a:lnTo>
                      <a:pt x="16" y="58"/>
                    </a:lnTo>
                    <a:lnTo>
                      <a:pt x="17" y="66"/>
                    </a:lnTo>
                    <a:lnTo>
                      <a:pt x="19" y="75"/>
                    </a:lnTo>
                    <a:lnTo>
                      <a:pt x="21" y="83"/>
                    </a:lnTo>
                    <a:lnTo>
                      <a:pt x="23" y="90"/>
                    </a:lnTo>
                    <a:lnTo>
                      <a:pt x="25" y="97"/>
                    </a:lnTo>
                    <a:lnTo>
                      <a:pt x="27" y="104"/>
                    </a:lnTo>
                    <a:lnTo>
                      <a:pt x="29" y="110"/>
                    </a:lnTo>
                    <a:lnTo>
                      <a:pt x="30" y="115"/>
                    </a:lnTo>
                    <a:lnTo>
                      <a:pt x="34" y="115"/>
                    </a:lnTo>
                    <a:lnTo>
                      <a:pt x="33" y="109"/>
                    </a:lnTo>
                    <a:lnTo>
                      <a:pt x="31" y="103"/>
                    </a:lnTo>
                    <a:lnTo>
                      <a:pt x="29" y="96"/>
                    </a:lnTo>
                    <a:lnTo>
                      <a:pt x="27" y="89"/>
                    </a:lnTo>
                    <a:lnTo>
                      <a:pt x="25" y="82"/>
                    </a:lnTo>
                    <a:lnTo>
                      <a:pt x="23" y="74"/>
                    </a:lnTo>
                    <a:lnTo>
                      <a:pt x="21" y="66"/>
                    </a:lnTo>
                    <a:lnTo>
                      <a:pt x="19" y="57"/>
                    </a:lnTo>
                    <a:lnTo>
                      <a:pt x="17" y="49"/>
                    </a:lnTo>
                    <a:lnTo>
                      <a:pt x="15" y="40"/>
                    </a:lnTo>
                    <a:lnTo>
                      <a:pt x="13" y="33"/>
                    </a:lnTo>
                    <a:lnTo>
                      <a:pt x="11" y="25"/>
                    </a:lnTo>
                    <a:lnTo>
                      <a:pt x="9" y="18"/>
                    </a:lnTo>
                    <a:lnTo>
                      <a:pt x="7" y="11"/>
                    </a:lnTo>
                    <a:lnTo>
                      <a:pt x="6" y="5"/>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3" name="Freeform 76">
                <a:extLst>
                  <a:ext uri="{FF2B5EF4-FFF2-40B4-BE49-F238E27FC236}">
                    <a16:creationId xmlns:a16="http://schemas.microsoft.com/office/drawing/2014/main" id="{F862C1C5-E0BC-E129-0ADD-86EA9D167CDF}"/>
                  </a:ext>
                </a:extLst>
              </p:cNvPr>
              <p:cNvSpPr>
                <a:spLocks/>
              </p:cNvSpPr>
              <p:nvPr/>
            </p:nvSpPr>
            <p:spPr bwMode="auto">
              <a:xfrm>
                <a:off x="4859" y="2274"/>
                <a:ext cx="17" cy="17"/>
              </a:xfrm>
              <a:custGeom>
                <a:avLst/>
                <a:gdLst>
                  <a:gd name="T0" fmla="*/ 16 w 17"/>
                  <a:gd name="T1" fmla="*/ 10 h 17"/>
                  <a:gd name="T2" fmla="*/ 12 w 17"/>
                  <a:gd name="T3" fmla="*/ 0 h 17"/>
                  <a:gd name="T4" fmla="*/ 8 w 17"/>
                  <a:gd name="T5" fmla="*/ 0 h 17"/>
                  <a:gd name="T6" fmla="*/ 4 w 17"/>
                  <a:gd name="T7" fmla="*/ 10 h 17"/>
                  <a:gd name="T8" fmla="*/ 0 w 17"/>
                  <a:gd name="T9" fmla="*/ 16 h 17"/>
                  <a:gd name="T10" fmla="*/ 16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0"/>
                    </a:moveTo>
                    <a:lnTo>
                      <a:pt x="12" y="0"/>
                    </a:lnTo>
                    <a:lnTo>
                      <a:pt x="8" y="0"/>
                    </a:lnTo>
                    <a:lnTo>
                      <a:pt x="4" y="10"/>
                    </a:lnTo>
                    <a:lnTo>
                      <a:pt x="0" y="16"/>
                    </a:lnTo>
                    <a:lnTo>
                      <a:pt x="16"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4" name="Freeform 77">
                <a:extLst>
                  <a:ext uri="{FF2B5EF4-FFF2-40B4-BE49-F238E27FC236}">
                    <a16:creationId xmlns:a16="http://schemas.microsoft.com/office/drawing/2014/main" id="{3FDC4A78-ADEB-6485-4B73-B1F868E6A6FF}"/>
                  </a:ext>
                </a:extLst>
              </p:cNvPr>
              <p:cNvSpPr>
                <a:spLocks/>
              </p:cNvSpPr>
              <p:nvPr/>
            </p:nvSpPr>
            <p:spPr bwMode="auto">
              <a:xfrm>
                <a:off x="3764" y="2896"/>
                <a:ext cx="74" cy="42"/>
              </a:xfrm>
              <a:custGeom>
                <a:avLst/>
                <a:gdLst>
                  <a:gd name="T0" fmla="*/ 0 w 74"/>
                  <a:gd name="T1" fmla="*/ 0 h 41"/>
                  <a:gd name="T2" fmla="*/ 0 w 74"/>
                  <a:gd name="T3" fmla="*/ 0 h 41"/>
                  <a:gd name="T4" fmla="*/ 10 w 74"/>
                  <a:gd name="T5" fmla="*/ 2 h 41"/>
                  <a:gd name="T6" fmla="*/ 22 w 74"/>
                  <a:gd name="T7" fmla="*/ 6 h 41"/>
                  <a:gd name="T8" fmla="*/ 34 w 74"/>
                  <a:gd name="T9" fmla="*/ 11 h 41"/>
                  <a:gd name="T10" fmla="*/ 45 w 74"/>
                  <a:gd name="T11" fmla="*/ 17 h 41"/>
                  <a:gd name="T12" fmla="*/ 54 w 74"/>
                  <a:gd name="T13" fmla="*/ 24 h 41"/>
                  <a:gd name="T14" fmla="*/ 63 w 74"/>
                  <a:gd name="T15" fmla="*/ 30 h 41"/>
                  <a:gd name="T16" fmla="*/ 69 w 74"/>
                  <a:gd name="T17" fmla="*/ 36 h 41"/>
                  <a:gd name="T18" fmla="*/ 73 w 74"/>
                  <a:gd name="T19" fmla="*/ 4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4" h="41">
                    <a:moveTo>
                      <a:pt x="0" y="0"/>
                    </a:moveTo>
                    <a:lnTo>
                      <a:pt x="0" y="0"/>
                    </a:lnTo>
                    <a:lnTo>
                      <a:pt x="10" y="2"/>
                    </a:lnTo>
                    <a:lnTo>
                      <a:pt x="22" y="6"/>
                    </a:lnTo>
                    <a:lnTo>
                      <a:pt x="34" y="11"/>
                    </a:lnTo>
                    <a:lnTo>
                      <a:pt x="45" y="17"/>
                    </a:lnTo>
                    <a:lnTo>
                      <a:pt x="54" y="24"/>
                    </a:lnTo>
                    <a:lnTo>
                      <a:pt x="63" y="30"/>
                    </a:lnTo>
                    <a:lnTo>
                      <a:pt x="69" y="36"/>
                    </a:lnTo>
                    <a:lnTo>
                      <a:pt x="73" y="4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5" name="Freeform 78">
                <a:extLst>
                  <a:ext uri="{FF2B5EF4-FFF2-40B4-BE49-F238E27FC236}">
                    <a16:creationId xmlns:a16="http://schemas.microsoft.com/office/drawing/2014/main" id="{95BC1B29-8B73-87B9-8F29-28A20D73A2E7}"/>
                  </a:ext>
                </a:extLst>
              </p:cNvPr>
              <p:cNvSpPr>
                <a:spLocks/>
              </p:cNvSpPr>
              <p:nvPr/>
            </p:nvSpPr>
            <p:spPr bwMode="auto">
              <a:xfrm>
                <a:off x="3774" y="2708"/>
                <a:ext cx="17" cy="117"/>
              </a:xfrm>
              <a:custGeom>
                <a:avLst/>
                <a:gdLst>
                  <a:gd name="T0" fmla="*/ 16 w 17"/>
                  <a:gd name="T1" fmla="*/ 0 h 119"/>
                  <a:gd name="T2" fmla="*/ 16 w 17"/>
                  <a:gd name="T3" fmla="*/ 0 h 119"/>
                  <a:gd name="T4" fmla="*/ 16 w 17"/>
                  <a:gd name="T5" fmla="*/ 7 h 119"/>
                  <a:gd name="T6" fmla="*/ 14 w 17"/>
                  <a:gd name="T7" fmla="*/ 15 h 119"/>
                  <a:gd name="T8" fmla="*/ 14 w 17"/>
                  <a:gd name="T9" fmla="*/ 22 h 119"/>
                  <a:gd name="T10" fmla="*/ 14 w 17"/>
                  <a:gd name="T11" fmla="*/ 30 h 119"/>
                  <a:gd name="T12" fmla="*/ 14 w 17"/>
                  <a:gd name="T13" fmla="*/ 37 h 119"/>
                  <a:gd name="T14" fmla="*/ 13 w 17"/>
                  <a:gd name="T15" fmla="*/ 45 h 119"/>
                  <a:gd name="T16" fmla="*/ 11 w 17"/>
                  <a:gd name="T17" fmla="*/ 52 h 119"/>
                  <a:gd name="T18" fmla="*/ 11 w 17"/>
                  <a:gd name="T19" fmla="*/ 59 h 119"/>
                  <a:gd name="T20" fmla="*/ 10 w 17"/>
                  <a:gd name="T21" fmla="*/ 67 h 119"/>
                  <a:gd name="T22" fmla="*/ 8 w 17"/>
                  <a:gd name="T23" fmla="*/ 74 h 119"/>
                  <a:gd name="T24" fmla="*/ 7 w 17"/>
                  <a:gd name="T25" fmla="*/ 81 h 119"/>
                  <a:gd name="T26" fmla="*/ 5 w 17"/>
                  <a:gd name="T27" fmla="*/ 89 h 119"/>
                  <a:gd name="T28" fmla="*/ 4 w 17"/>
                  <a:gd name="T29" fmla="*/ 96 h 119"/>
                  <a:gd name="T30" fmla="*/ 2 w 17"/>
                  <a:gd name="T31" fmla="*/ 104 h 119"/>
                  <a:gd name="T32" fmla="*/ 0 w 17"/>
                  <a:gd name="T33" fmla="*/ 111 h 119"/>
                  <a:gd name="T34" fmla="*/ 0 w 17"/>
                  <a:gd name="T35" fmla="*/ 11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19">
                    <a:moveTo>
                      <a:pt x="16" y="0"/>
                    </a:moveTo>
                    <a:lnTo>
                      <a:pt x="16" y="0"/>
                    </a:lnTo>
                    <a:lnTo>
                      <a:pt x="16" y="7"/>
                    </a:lnTo>
                    <a:lnTo>
                      <a:pt x="14" y="15"/>
                    </a:lnTo>
                    <a:lnTo>
                      <a:pt x="14" y="22"/>
                    </a:lnTo>
                    <a:lnTo>
                      <a:pt x="14" y="30"/>
                    </a:lnTo>
                    <a:lnTo>
                      <a:pt x="14" y="37"/>
                    </a:lnTo>
                    <a:lnTo>
                      <a:pt x="13" y="45"/>
                    </a:lnTo>
                    <a:lnTo>
                      <a:pt x="11" y="52"/>
                    </a:lnTo>
                    <a:lnTo>
                      <a:pt x="11" y="59"/>
                    </a:lnTo>
                    <a:lnTo>
                      <a:pt x="10" y="67"/>
                    </a:lnTo>
                    <a:lnTo>
                      <a:pt x="8" y="74"/>
                    </a:lnTo>
                    <a:lnTo>
                      <a:pt x="7" y="81"/>
                    </a:lnTo>
                    <a:lnTo>
                      <a:pt x="5" y="89"/>
                    </a:lnTo>
                    <a:lnTo>
                      <a:pt x="4" y="96"/>
                    </a:lnTo>
                    <a:lnTo>
                      <a:pt x="2" y="104"/>
                    </a:lnTo>
                    <a:lnTo>
                      <a:pt x="0" y="111"/>
                    </a:lnTo>
                    <a:lnTo>
                      <a:pt x="0" y="1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6" name="Freeform 79">
                <a:extLst>
                  <a:ext uri="{FF2B5EF4-FFF2-40B4-BE49-F238E27FC236}">
                    <a16:creationId xmlns:a16="http://schemas.microsoft.com/office/drawing/2014/main" id="{7C4F2EF6-13E5-6FE7-A2EC-9518DBD9A6AE}"/>
                  </a:ext>
                </a:extLst>
              </p:cNvPr>
              <p:cNvSpPr>
                <a:spLocks/>
              </p:cNvSpPr>
              <p:nvPr/>
            </p:nvSpPr>
            <p:spPr bwMode="auto">
              <a:xfrm>
                <a:off x="3741" y="3123"/>
                <a:ext cx="44" cy="17"/>
              </a:xfrm>
              <a:custGeom>
                <a:avLst/>
                <a:gdLst>
                  <a:gd name="T0" fmla="*/ 0 w 44"/>
                  <a:gd name="T1" fmla="*/ 0 h 17"/>
                  <a:gd name="T2" fmla="*/ 0 w 44"/>
                  <a:gd name="T3" fmla="*/ 0 h 17"/>
                  <a:gd name="T4" fmla="*/ 5 w 44"/>
                  <a:gd name="T5" fmla="*/ 4 h 17"/>
                  <a:gd name="T6" fmla="*/ 11 w 44"/>
                  <a:gd name="T7" fmla="*/ 12 h 17"/>
                  <a:gd name="T8" fmla="*/ 17 w 44"/>
                  <a:gd name="T9" fmla="*/ 12 h 17"/>
                  <a:gd name="T10" fmla="*/ 22 w 44"/>
                  <a:gd name="T11" fmla="*/ 16 h 17"/>
                  <a:gd name="T12" fmla="*/ 27 w 44"/>
                  <a:gd name="T13" fmla="*/ 16 h 17"/>
                  <a:gd name="T14" fmla="*/ 33 w 44"/>
                  <a:gd name="T15" fmla="*/ 12 h 17"/>
                  <a:gd name="T16" fmla="*/ 38 w 44"/>
                  <a:gd name="T17" fmla="*/ 12 h 17"/>
                  <a:gd name="T18" fmla="*/ 43 w 4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17">
                    <a:moveTo>
                      <a:pt x="0" y="0"/>
                    </a:moveTo>
                    <a:lnTo>
                      <a:pt x="0" y="0"/>
                    </a:lnTo>
                    <a:lnTo>
                      <a:pt x="5" y="4"/>
                    </a:lnTo>
                    <a:lnTo>
                      <a:pt x="11" y="12"/>
                    </a:lnTo>
                    <a:lnTo>
                      <a:pt x="17" y="12"/>
                    </a:lnTo>
                    <a:lnTo>
                      <a:pt x="22" y="16"/>
                    </a:lnTo>
                    <a:lnTo>
                      <a:pt x="27" y="16"/>
                    </a:lnTo>
                    <a:lnTo>
                      <a:pt x="33" y="12"/>
                    </a:lnTo>
                    <a:lnTo>
                      <a:pt x="38" y="12"/>
                    </a:lnTo>
                    <a:lnTo>
                      <a:pt x="4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7" name="Freeform 80">
                <a:extLst>
                  <a:ext uri="{FF2B5EF4-FFF2-40B4-BE49-F238E27FC236}">
                    <a16:creationId xmlns:a16="http://schemas.microsoft.com/office/drawing/2014/main" id="{4667810E-30AD-D8A7-81B1-BCCCBC6F51D4}"/>
                  </a:ext>
                </a:extLst>
              </p:cNvPr>
              <p:cNvSpPr>
                <a:spLocks/>
              </p:cNvSpPr>
              <p:nvPr/>
            </p:nvSpPr>
            <p:spPr bwMode="auto">
              <a:xfrm>
                <a:off x="3785" y="3046"/>
                <a:ext cx="34" cy="17"/>
              </a:xfrm>
              <a:custGeom>
                <a:avLst/>
                <a:gdLst>
                  <a:gd name="T0" fmla="*/ 0 w 34"/>
                  <a:gd name="T1" fmla="*/ 16 h 17"/>
                  <a:gd name="T2" fmla="*/ 0 w 34"/>
                  <a:gd name="T3" fmla="*/ 16 h 17"/>
                  <a:gd name="T4" fmla="*/ 5 w 34"/>
                  <a:gd name="T5" fmla="*/ 16 h 17"/>
                  <a:gd name="T6" fmla="*/ 9 w 34"/>
                  <a:gd name="T7" fmla="*/ 16 h 17"/>
                  <a:gd name="T8" fmla="*/ 13 w 34"/>
                  <a:gd name="T9" fmla="*/ 13 h 17"/>
                  <a:gd name="T10" fmla="*/ 17 w 34"/>
                  <a:gd name="T11" fmla="*/ 11 h 17"/>
                  <a:gd name="T12" fmla="*/ 21 w 34"/>
                  <a:gd name="T13" fmla="*/ 9 h 17"/>
                  <a:gd name="T14" fmla="*/ 25 w 34"/>
                  <a:gd name="T15" fmla="*/ 4 h 17"/>
                  <a:gd name="T16" fmla="*/ 29 w 34"/>
                  <a:gd name="T17" fmla="*/ 2 h 17"/>
                  <a:gd name="T18" fmla="*/ 33 w 3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7">
                    <a:moveTo>
                      <a:pt x="0" y="16"/>
                    </a:moveTo>
                    <a:lnTo>
                      <a:pt x="0" y="16"/>
                    </a:lnTo>
                    <a:lnTo>
                      <a:pt x="5" y="16"/>
                    </a:lnTo>
                    <a:lnTo>
                      <a:pt x="9" y="16"/>
                    </a:lnTo>
                    <a:lnTo>
                      <a:pt x="13" y="13"/>
                    </a:lnTo>
                    <a:lnTo>
                      <a:pt x="17" y="11"/>
                    </a:lnTo>
                    <a:lnTo>
                      <a:pt x="21" y="9"/>
                    </a:lnTo>
                    <a:lnTo>
                      <a:pt x="25" y="4"/>
                    </a:lnTo>
                    <a:lnTo>
                      <a:pt x="29" y="2"/>
                    </a:lnTo>
                    <a:lnTo>
                      <a:pt x="3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8" name="Freeform 81">
                <a:extLst>
                  <a:ext uri="{FF2B5EF4-FFF2-40B4-BE49-F238E27FC236}">
                    <a16:creationId xmlns:a16="http://schemas.microsoft.com/office/drawing/2014/main" id="{9FA06A59-4E3F-6ADE-F02E-8E9C0B843778}"/>
                  </a:ext>
                </a:extLst>
              </p:cNvPr>
              <p:cNvSpPr>
                <a:spLocks/>
              </p:cNvSpPr>
              <p:nvPr/>
            </p:nvSpPr>
            <p:spPr bwMode="auto">
              <a:xfrm>
                <a:off x="3798" y="3056"/>
                <a:ext cx="17" cy="17"/>
              </a:xfrm>
              <a:custGeom>
                <a:avLst/>
                <a:gdLst>
                  <a:gd name="T0" fmla="*/ 0 w 17"/>
                  <a:gd name="T1" fmla="*/ 0 h 17"/>
                  <a:gd name="T2" fmla="*/ 0 w 17"/>
                  <a:gd name="T3" fmla="*/ 0 h 17"/>
                  <a:gd name="T4" fmla="*/ 3 w 17"/>
                  <a:gd name="T5" fmla="*/ 6 h 17"/>
                  <a:gd name="T6" fmla="*/ 8 w 17"/>
                  <a:gd name="T7" fmla="*/ 9 h 17"/>
                  <a:gd name="T8" fmla="*/ 12 w 17"/>
                  <a:gd name="T9" fmla="*/ 12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0"/>
                    </a:lnTo>
                    <a:lnTo>
                      <a:pt x="3" y="6"/>
                    </a:lnTo>
                    <a:lnTo>
                      <a:pt x="8" y="9"/>
                    </a:lnTo>
                    <a:lnTo>
                      <a:pt x="12" y="12"/>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09" name="Freeform 82">
                <a:extLst>
                  <a:ext uri="{FF2B5EF4-FFF2-40B4-BE49-F238E27FC236}">
                    <a16:creationId xmlns:a16="http://schemas.microsoft.com/office/drawing/2014/main" id="{702D9858-E4D9-AA52-B332-D863340C9C7A}"/>
                  </a:ext>
                </a:extLst>
              </p:cNvPr>
              <p:cNvSpPr>
                <a:spLocks/>
              </p:cNvSpPr>
              <p:nvPr/>
            </p:nvSpPr>
            <p:spPr bwMode="auto">
              <a:xfrm>
                <a:off x="4048" y="2316"/>
                <a:ext cx="17" cy="17"/>
              </a:xfrm>
              <a:custGeom>
                <a:avLst/>
                <a:gdLst>
                  <a:gd name="T0" fmla="*/ 16 w 17"/>
                  <a:gd name="T1" fmla="*/ 16 h 17"/>
                  <a:gd name="T2" fmla="*/ 12 w 17"/>
                  <a:gd name="T3" fmla="*/ 8 h 17"/>
                  <a:gd name="T4" fmla="*/ 12 w 17"/>
                  <a:gd name="T5" fmla="*/ 0 h 17"/>
                  <a:gd name="T6" fmla="*/ 4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12" y="0"/>
                    </a:lnTo>
                    <a:lnTo>
                      <a:pt x="4"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0" name="Freeform 83">
                <a:extLst>
                  <a:ext uri="{FF2B5EF4-FFF2-40B4-BE49-F238E27FC236}">
                    <a16:creationId xmlns:a16="http://schemas.microsoft.com/office/drawing/2014/main" id="{44230D61-6BED-9AA6-B629-FD73B8B14789}"/>
                  </a:ext>
                </a:extLst>
              </p:cNvPr>
              <p:cNvSpPr>
                <a:spLocks/>
              </p:cNvSpPr>
              <p:nvPr/>
            </p:nvSpPr>
            <p:spPr bwMode="auto">
              <a:xfrm>
                <a:off x="4029" y="2318"/>
                <a:ext cx="24" cy="76"/>
              </a:xfrm>
              <a:custGeom>
                <a:avLst/>
                <a:gdLst>
                  <a:gd name="T0" fmla="*/ 4 w 24"/>
                  <a:gd name="T1" fmla="*/ 75 h 76"/>
                  <a:gd name="T2" fmla="*/ 4 w 24"/>
                  <a:gd name="T3" fmla="*/ 75 h 76"/>
                  <a:gd name="T4" fmla="*/ 6 w 24"/>
                  <a:gd name="T5" fmla="*/ 68 h 76"/>
                  <a:gd name="T6" fmla="*/ 8 w 24"/>
                  <a:gd name="T7" fmla="*/ 59 h 76"/>
                  <a:gd name="T8" fmla="*/ 10 w 24"/>
                  <a:gd name="T9" fmla="*/ 49 h 76"/>
                  <a:gd name="T10" fmla="*/ 13 w 24"/>
                  <a:gd name="T11" fmla="*/ 38 h 76"/>
                  <a:gd name="T12" fmla="*/ 16 w 24"/>
                  <a:gd name="T13" fmla="*/ 28 h 76"/>
                  <a:gd name="T14" fmla="*/ 18 w 24"/>
                  <a:gd name="T15" fmla="*/ 18 h 76"/>
                  <a:gd name="T16" fmla="*/ 20 w 24"/>
                  <a:gd name="T17" fmla="*/ 8 h 76"/>
                  <a:gd name="T18" fmla="*/ 23 w 24"/>
                  <a:gd name="T19" fmla="*/ 0 h 76"/>
                  <a:gd name="T20" fmla="*/ 19 w 24"/>
                  <a:gd name="T21" fmla="*/ 0 h 76"/>
                  <a:gd name="T22" fmla="*/ 17 w 24"/>
                  <a:gd name="T23" fmla="*/ 7 h 76"/>
                  <a:gd name="T24" fmla="*/ 14 w 24"/>
                  <a:gd name="T25" fmla="*/ 17 h 76"/>
                  <a:gd name="T26" fmla="*/ 12 w 24"/>
                  <a:gd name="T27" fmla="*/ 27 h 76"/>
                  <a:gd name="T28" fmla="*/ 9 w 24"/>
                  <a:gd name="T29" fmla="*/ 37 h 76"/>
                  <a:gd name="T30" fmla="*/ 7 w 24"/>
                  <a:gd name="T31" fmla="*/ 48 h 76"/>
                  <a:gd name="T32" fmla="*/ 4 w 24"/>
                  <a:gd name="T33" fmla="*/ 58 h 76"/>
                  <a:gd name="T34" fmla="*/ 2 w 24"/>
                  <a:gd name="T35" fmla="*/ 67 h 76"/>
                  <a:gd name="T36" fmla="*/ 0 w 24"/>
                  <a:gd name="T37" fmla="*/ 74 h 76"/>
                  <a:gd name="T38" fmla="*/ 4 w 24"/>
                  <a:gd name="T39" fmla="*/ 75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76">
                    <a:moveTo>
                      <a:pt x="4" y="75"/>
                    </a:moveTo>
                    <a:lnTo>
                      <a:pt x="4" y="75"/>
                    </a:lnTo>
                    <a:lnTo>
                      <a:pt x="6" y="68"/>
                    </a:lnTo>
                    <a:lnTo>
                      <a:pt x="8" y="59"/>
                    </a:lnTo>
                    <a:lnTo>
                      <a:pt x="10" y="49"/>
                    </a:lnTo>
                    <a:lnTo>
                      <a:pt x="13" y="38"/>
                    </a:lnTo>
                    <a:lnTo>
                      <a:pt x="16" y="28"/>
                    </a:lnTo>
                    <a:lnTo>
                      <a:pt x="18" y="18"/>
                    </a:lnTo>
                    <a:lnTo>
                      <a:pt x="20" y="8"/>
                    </a:lnTo>
                    <a:lnTo>
                      <a:pt x="23" y="0"/>
                    </a:lnTo>
                    <a:lnTo>
                      <a:pt x="19" y="0"/>
                    </a:lnTo>
                    <a:lnTo>
                      <a:pt x="17" y="7"/>
                    </a:lnTo>
                    <a:lnTo>
                      <a:pt x="14" y="17"/>
                    </a:lnTo>
                    <a:lnTo>
                      <a:pt x="12" y="27"/>
                    </a:lnTo>
                    <a:lnTo>
                      <a:pt x="9" y="37"/>
                    </a:lnTo>
                    <a:lnTo>
                      <a:pt x="7" y="48"/>
                    </a:lnTo>
                    <a:lnTo>
                      <a:pt x="4" y="58"/>
                    </a:lnTo>
                    <a:lnTo>
                      <a:pt x="2" y="67"/>
                    </a:lnTo>
                    <a:lnTo>
                      <a:pt x="0" y="74"/>
                    </a:lnTo>
                    <a:lnTo>
                      <a:pt x="4"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1" name="Freeform 84">
                <a:extLst>
                  <a:ext uri="{FF2B5EF4-FFF2-40B4-BE49-F238E27FC236}">
                    <a16:creationId xmlns:a16="http://schemas.microsoft.com/office/drawing/2014/main" id="{AC9838B6-5ECC-DC88-95FE-16F918B379F3}"/>
                  </a:ext>
                </a:extLst>
              </p:cNvPr>
              <p:cNvSpPr>
                <a:spLocks/>
              </p:cNvSpPr>
              <p:nvPr/>
            </p:nvSpPr>
            <p:spPr bwMode="auto">
              <a:xfrm>
                <a:off x="4024" y="2391"/>
                <a:ext cx="17" cy="71"/>
              </a:xfrm>
              <a:custGeom>
                <a:avLst/>
                <a:gdLst>
                  <a:gd name="T0" fmla="*/ 5 w 17"/>
                  <a:gd name="T1" fmla="*/ 71 h 72"/>
                  <a:gd name="T2" fmla="*/ 5 w 17"/>
                  <a:gd name="T3" fmla="*/ 71 h 72"/>
                  <a:gd name="T4" fmla="*/ 8 w 17"/>
                  <a:gd name="T5" fmla="*/ 63 h 72"/>
                  <a:gd name="T6" fmla="*/ 12 w 17"/>
                  <a:gd name="T7" fmla="*/ 53 h 72"/>
                  <a:gd name="T8" fmla="*/ 12 w 17"/>
                  <a:gd name="T9" fmla="*/ 44 h 72"/>
                  <a:gd name="T10" fmla="*/ 12 w 17"/>
                  <a:gd name="T11" fmla="*/ 35 h 72"/>
                  <a:gd name="T12" fmla="*/ 12 w 17"/>
                  <a:gd name="T13" fmla="*/ 27 h 72"/>
                  <a:gd name="T14" fmla="*/ 12 w 17"/>
                  <a:gd name="T15" fmla="*/ 17 h 72"/>
                  <a:gd name="T16" fmla="*/ 14 w 17"/>
                  <a:gd name="T17" fmla="*/ 9 h 72"/>
                  <a:gd name="T18" fmla="*/ 16 w 17"/>
                  <a:gd name="T19" fmla="*/ 1 h 72"/>
                  <a:gd name="T20" fmla="*/ 8 w 17"/>
                  <a:gd name="T21" fmla="*/ 0 h 72"/>
                  <a:gd name="T22" fmla="*/ 7 w 17"/>
                  <a:gd name="T23" fmla="*/ 9 h 72"/>
                  <a:gd name="T24" fmla="*/ 5 w 17"/>
                  <a:gd name="T25" fmla="*/ 17 h 72"/>
                  <a:gd name="T26" fmla="*/ 5 w 17"/>
                  <a:gd name="T27" fmla="*/ 27 h 72"/>
                  <a:gd name="T28" fmla="*/ 5 w 17"/>
                  <a:gd name="T29" fmla="*/ 35 h 72"/>
                  <a:gd name="T30" fmla="*/ 5 w 17"/>
                  <a:gd name="T31" fmla="*/ 44 h 72"/>
                  <a:gd name="T32" fmla="*/ 5 w 17"/>
                  <a:gd name="T33" fmla="*/ 53 h 72"/>
                  <a:gd name="T34" fmla="*/ 3 w 17"/>
                  <a:gd name="T35" fmla="*/ 61 h 72"/>
                  <a:gd name="T36" fmla="*/ 0 w 17"/>
                  <a:gd name="T37" fmla="*/ 70 h 72"/>
                  <a:gd name="T38" fmla="*/ 5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5" y="71"/>
                    </a:moveTo>
                    <a:lnTo>
                      <a:pt x="5" y="71"/>
                    </a:lnTo>
                    <a:lnTo>
                      <a:pt x="8" y="63"/>
                    </a:lnTo>
                    <a:lnTo>
                      <a:pt x="12" y="53"/>
                    </a:lnTo>
                    <a:lnTo>
                      <a:pt x="12" y="44"/>
                    </a:lnTo>
                    <a:lnTo>
                      <a:pt x="12" y="35"/>
                    </a:lnTo>
                    <a:lnTo>
                      <a:pt x="12" y="27"/>
                    </a:lnTo>
                    <a:lnTo>
                      <a:pt x="12" y="17"/>
                    </a:lnTo>
                    <a:lnTo>
                      <a:pt x="14" y="9"/>
                    </a:lnTo>
                    <a:lnTo>
                      <a:pt x="16" y="1"/>
                    </a:lnTo>
                    <a:lnTo>
                      <a:pt x="8" y="0"/>
                    </a:lnTo>
                    <a:lnTo>
                      <a:pt x="7" y="9"/>
                    </a:lnTo>
                    <a:lnTo>
                      <a:pt x="5" y="17"/>
                    </a:lnTo>
                    <a:lnTo>
                      <a:pt x="5" y="27"/>
                    </a:lnTo>
                    <a:lnTo>
                      <a:pt x="5" y="35"/>
                    </a:lnTo>
                    <a:lnTo>
                      <a:pt x="5" y="44"/>
                    </a:lnTo>
                    <a:lnTo>
                      <a:pt x="5" y="53"/>
                    </a:lnTo>
                    <a:lnTo>
                      <a:pt x="3" y="61"/>
                    </a:lnTo>
                    <a:lnTo>
                      <a:pt x="0" y="70"/>
                    </a:lnTo>
                    <a:lnTo>
                      <a:pt x="5"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2" name="Freeform 85">
                <a:extLst>
                  <a:ext uri="{FF2B5EF4-FFF2-40B4-BE49-F238E27FC236}">
                    <a16:creationId xmlns:a16="http://schemas.microsoft.com/office/drawing/2014/main" id="{49A211B5-0991-FDE8-7646-68B4C170AFAA}"/>
                  </a:ext>
                </a:extLst>
              </p:cNvPr>
              <p:cNvSpPr>
                <a:spLocks/>
              </p:cNvSpPr>
              <p:nvPr/>
            </p:nvSpPr>
            <p:spPr bwMode="auto">
              <a:xfrm>
                <a:off x="3956" y="2462"/>
                <a:ext cx="72" cy="170"/>
              </a:xfrm>
              <a:custGeom>
                <a:avLst/>
                <a:gdLst>
                  <a:gd name="T0" fmla="*/ 4 w 72"/>
                  <a:gd name="T1" fmla="*/ 169 h 170"/>
                  <a:gd name="T2" fmla="*/ 4 w 72"/>
                  <a:gd name="T3" fmla="*/ 169 h 170"/>
                  <a:gd name="T4" fmla="*/ 10 w 72"/>
                  <a:gd name="T5" fmla="*/ 159 h 170"/>
                  <a:gd name="T6" fmla="*/ 16 w 72"/>
                  <a:gd name="T7" fmla="*/ 149 h 170"/>
                  <a:gd name="T8" fmla="*/ 22 w 72"/>
                  <a:gd name="T9" fmla="*/ 139 h 170"/>
                  <a:gd name="T10" fmla="*/ 27 w 72"/>
                  <a:gd name="T11" fmla="*/ 129 h 170"/>
                  <a:gd name="T12" fmla="*/ 33 w 72"/>
                  <a:gd name="T13" fmla="*/ 119 h 170"/>
                  <a:gd name="T14" fmla="*/ 37 w 72"/>
                  <a:gd name="T15" fmla="*/ 108 h 170"/>
                  <a:gd name="T16" fmla="*/ 41 w 72"/>
                  <a:gd name="T17" fmla="*/ 98 h 170"/>
                  <a:gd name="T18" fmla="*/ 45 w 72"/>
                  <a:gd name="T19" fmla="*/ 88 h 170"/>
                  <a:gd name="T20" fmla="*/ 49 w 72"/>
                  <a:gd name="T21" fmla="*/ 77 h 170"/>
                  <a:gd name="T22" fmla="*/ 53 w 72"/>
                  <a:gd name="T23" fmla="*/ 66 h 170"/>
                  <a:gd name="T24" fmla="*/ 57 w 72"/>
                  <a:gd name="T25" fmla="*/ 56 h 170"/>
                  <a:gd name="T26" fmla="*/ 60 w 72"/>
                  <a:gd name="T27" fmla="*/ 45 h 170"/>
                  <a:gd name="T28" fmla="*/ 63 w 72"/>
                  <a:gd name="T29" fmla="*/ 35 h 170"/>
                  <a:gd name="T30" fmla="*/ 66 w 72"/>
                  <a:gd name="T31" fmla="*/ 24 h 170"/>
                  <a:gd name="T32" fmla="*/ 69 w 72"/>
                  <a:gd name="T33" fmla="*/ 12 h 170"/>
                  <a:gd name="T34" fmla="*/ 71 w 72"/>
                  <a:gd name="T35" fmla="*/ 1 h 170"/>
                  <a:gd name="T36" fmla="*/ 68 w 72"/>
                  <a:gd name="T37" fmla="*/ 0 h 170"/>
                  <a:gd name="T38" fmla="*/ 65 w 72"/>
                  <a:gd name="T39" fmla="*/ 11 h 170"/>
                  <a:gd name="T40" fmla="*/ 62 w 72"/>
                  <a:gd name="T41" fmla="*/ 23 h 170"/>
                  <a:gd name="T42" fmla="*/ 59 w 72"/>
                  <a:gd name="T43" fmla="*/ 34 h 170"/>
                  <a:gd name="T44" fmla="*/ 56 w 72"/>
                  <a:gd name="T45" fmla="*/ 44 h 170"/>
                  <a:gd name="T46" fmla="*/ 53 w 72"/>
                  <a:gd name="T47" fmla="*/ 55 h 170"/>
                  <a:gd name="T48" fmla="*/ 49 w 72"/>
                  <a:gd name="T49" fmla="*/ 66 h 170"/>
                  <a:gd name="T50" fmla="*/ 45 w 72"/>
                  <a:gd name="T51" fmla="*/ 76 h 170"/>
                  <a:gd name="T52" fmla="*/ 41 w 72"/>
                  <a:gd name="T53" fmla="*/ 86 h 170"/>
                  <a:gd name="T54" fmla="*/ 38 w 72"/>
                  <a:gd name="T55" fmla="*/ 97 h 170"/>
                  <a:gd name="T56" fmla="*/ 33 w 72"/>
                  <a:gd name="T57" fmla="*/ 107 h 170"/>
                  <a:gd name="T58" fmla="*/ 29 w 72"/>
                  <a:gd name="T59" fmla="*/ 117 h 170"/>
                  <a:gd name="T60" fmla="*/ 23 w 72"/>
                  <a:gd name="T61" fmla="*/ 127 h 170"/>
                  <a:gd name="T62" fmla="*/ 18 w 72"/>
                  <a:gd name="T63" fmla="*/ 137 h 170"/>
                  <a:gd name="T64" fmla="*/ 13 w 72"/>
                  <a:gd name="T65" fmla="*/ 147 h 170"/>
                  <a:gd name="T66" fmla="*/ 7 w 72"/>
                  <a:gd name="T67" fmla="*/ 157 h 170"/>
                  <a:gd name="T68" fmla="*/ 1 w 72"/>
                  <a:gd name="T69" fmla="*/ 167 h 170"/>
                  <a:gd name="T70" fmla="*/ 0 w 72"/>
                  <a:gd name="T71" fmla="*/ 167 h 170"/>
                  <a:gd name="T72" fmla="*/ 4 w 72"/>
                  <a:gd name="T73" fmla="*/ 169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4" y="169"/>
                    </a:moveTo>
                    <a:lnTo>
                      <a:pt x="4" y="169"/>
                    </a:lnTo>
                    <a:lnTo>
                      <a:pt x="10" y="159"/>
                    </a:lnTo>
                    <a:lnTo>
                      <a:pt x="16" y="149"/>
                    </a:lnTo>
                    <a:lnTo>
                      <a:pt x="22" y="139"/>
                    </a:lnTo>
                    <a:lnTo>
                      <a:pt x="27" y="129"/>
                    </a:lnTo>
                    <a:lnTo>
                      <a:pt x="33" y="119"/>
                    </a:lnTo>
                    <a:lnTo>
                      <a:pt x="37" y="108"/>
                    </a:lnTo>
                    <a:lnTo>
                      <a:pt x="41" y="98"/>
                    </a:lnTo>
                    <a:lnTo>
                      <a:pt x="45" y="88"/>
                    </a:lnTo>
                    <a:lnTo>
                      <a:pt x="49" y="77"/>
                    </a:lnTo>
                    <a:lnTo>
                      <a:pt x="53" y="66"/>
                    </a:lnTo>
                    <a:lnTo>
                      <a:pt x="57" y="56"/>
                    </a:lnTo>
                    <a:lnTo>
                      <a:pt x="60" y="45"/>
                    </a:lnTo>
                    <a:lnTo>
                      <a:pt x="63" y="35"/>
                    </a:lnTo>
                    <a:lnTo>
                      <a:pt x="66" y="24"/>
                    </a:lnTo>
                    <a:lnTo>
                      <a:pt x="69" y="12"/>
                    </a:lnTo>
                    <a:lnTo>
                      <a:pt x="71" y="1"/>
                    </a:lnTo>
                    <a:lnTo>
                      <a:pt x="68" y="0"/>
                    </a:lnTo>
                    <a:lnTo>
                      <a:pt x="65" y="11"/>
                    </a:lnTo>
                    <a:lnTo>
                      <a:pt x="62" y="23"/>
                    </a:lnTo>
                    <a:lnTo>
                      <a:pt x="59" y="34"/>
                    </a:lnTo>
                    <a:lnTo>
                      <a:pt x="56" y="44"/>
                    </a:lnTo>
                    <a:lnTo>
                      <a:pt x="53" y="55"/>
                    </a:lnTo>
                    <a:lnTo>
                      <a:pt x="49" y="66"/>
                    </a:lnTo>
                    <a:lnTo>
                      <a:pt x="45" y="76"/>
                    </a:lnTo>
                    <a:lnTo>
                      <a:pt x="41" y="86"/>
                    </a:lnTo>
                    <a:lnTo>
                      <a:pt x="38" y="97"/>
                    </a:lnTo>
                    <a:lnTo>
                      <a:pt x="33" y="107"/>
                    </a:lnTo>
                    <a:lnTo>
                      <a:pt x="29" y="117"/>
                    </a:lnTo>
                    <a:lnTo>
                      <a:pt x="23" y="127"/>
                    </a:lnTo>
                    <a:lnTo>
                      <a:pt x="18" y="137"/>
                    </a:lnTo>
                    <a:lnTo>
                      <a:pt x="13" y="147"/>
                    </a:lnTo>
                    <a:lnTo>
                      <a:pt x="7" y="157"/>
                    </a:lnTo>
                    <a:lnTo>
                      <a:pt x="1" y="167"/>
                    </a:lnTo>
                    <a:lnTo>
                      <a:pt x="0" y="167"/>
                    </a:lnTo>
                    <a:lnTo>
                      <a:pt x="4" y="16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3" name="Freeform 86">
                <a:extLst>
                  <a:ext uri="{FF2B5EF4-FFF2-40B4-BE49-F238E27FC236}">
                    <a16:creationId xmlns:a16="http://schemas.microsoft.com/office/drawing/2014/main" id="{4A9A018F-8AAC-EB26-7F6A-E24F3E354E9F}"/>
                  </a:ext>
                </a:extLst>
              </p:cNvPr>
              <p:cNvSpPr>
                <a:spLocks/>
              </p:cNvSpPr>
              <p:nvPr/>
            </p:nvSpPr>
            <p:spPr bwMode="auto">
              <a:xfrm>
                <a:off x="3884" y="2629"/>
                <a:ext cx="77" cy="163"/>
              </a:xfrm>
              <a:custGeom>
                <a:avLst/>
                <a:gdLst>
                  <a:gd name="T0" fmla="*/ 3 w 77"/>
                  <a:gd name="T1" fmla="*/ 164 h 165"/>
                  <a:gd name="T2" fmla="*/ 3 w 77"/>
                  <a:gd name="T3" fmla="*/ 164 h 165"/>
                  <a:gd name="T4" fmla="*/ 76 w 77"/>
                  <a:gd name="T5" fmla="*/ 2 h 165"/>
                  <a:gd name="T6" fmla="*/ 72 w 77"/>
                  <a:gd name="T7" fmla="*/ 0 h 165"/>
                  <a:gd name="T8" fmla="*/ 0 w 77"/>
                  <a:gd name="T9" fmla="*/ 162 h 165"/>
                  <a:gd name="T10" fmla="*/ 0 w 77"/>
                  <a:gd name="T11" fmla="*/ 163 h 165"/>
                  <a:gd name="T12" fmla="*/ 3 w 77"/>
                  <a:gd name="T13" fmla="*/ 164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165">
                    <a:moveTo>
                      <a:pt x="3" y="164"/>
                    </a:moveTo>
                    <a:lnTo>
                      <a:pt x="3" y="164"/>
                    </a:lnTo>
                    <a:lnTo>
                      <a:pt x="76" y="2"/>
                    </a:lnTo>
                    <a:lnTo>
                      <a:pt x="72" y="0"/>
                    </a:lnTo>
                    <a:lnTo>
                      <a:pt x="0" y="162"/>
                    </a:lnTo>
                    <a:lnTo>
                      <a:pt x="0" y="163"/>
                    </a:lnTo>
                    <a:lnTo>
                      <a:pt x="3" y="1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4" name="Freeform 87">
                <a:extLst>
                  <a:ext uri="{FF2B5EF4-FFF2-40B4-BE49-F238E27FC236}">
                    <a16:creationId xmlns:a16="http://schemas.microsoft.com/office/drawing/2014/main" id="{1EA3B701-984B-24E1-5012-67EA7C4DFDFF}"/>
                  </a:ext>
                </a:extLst>
              </p:cNvPr>
              <p:cNvSpPr>
                <a:spLocks/>
              </p:cNvSpPr>
              <p:nvPr/>
            </p:nvSpPr>
            <p:spPr bwMode="auto">
              <a:xfrm>
                <a:off x="3872" y="2793"/>
                <a:ext cx="17" cy="29"/>
              </a:xfrm>
              <a:custGeom>
                <a:avLst/>
                <a:gdLst>
                  <a:gd name="T0" fmla="*/ 4 w 17"/>
                  <a:gd name="T1" fmla="*/ 29 h 30"/>
                  <a:gd name="T2" fmla="*/ 4 w 17"/>
                  <a:gd name="T3" fmla="*/ 29 h 30"/>
                  <a:gd name="T4" fmla="*/ 6 w 17"/>
                  <a:gd name="T5" fmla="*/ 21 h 30"/>
                  <a:gd name="T6" fmla="*/ 8 w 17"/>
                  <a:gd name="T7" fmla="*/ 17 h 30"/>
                  <a:gd name="T8" fmla="*/ 8 w 17"/>
                  <a:gd name="T9" fmla="*/ 15 h 30"/>
                  <a:gd name="T10" fmla="*/ 7 w 17"/>
                  <a:gd name="T11" fmla="*/ 16 h 30"/>
                  <a:gd name="T12" fmla="*/ 9 w 17"/>
                  <a:gd name="T13" fmla="*/ 16 h 30"/>
                  <a:gd name="T14" fmla="*/ 11 w 17"/>
                  <a:gd name="T15" fmla="*/ 14 h 30"/>
                  <a:gd name="T16" fmla="*/ 12 w 17"/>
                  <a:gd name="T17" fmla="*/ 9 h 30"/>
                  <a:gd name="T18" fmla="*/ 16 w 17"/>
                  <a:gd name="T19" fmla="*/ 1 h 30"/>
                  <a:gd name="T20" fmla="*/ 12 w 17"/>
                  <a:gd name="T21" fmla="*/ 0 h 30"/>
                  <a:gd name="T22" fmla="*/ 9 w 17"/>
                  <a:gd name="T23" fmla="*/ 8 h 30"/>
                  <a:gd name="T24" fmla="*/ 7 w 17"/>
                  <a:gd name="T25" fmla="*/ 12 h 30"/>
                  <a:gd name="T26" fmla="*/ 6 w 17"/>
                  <a:gd name="T27" fmla="*/ 13 h 30"/>
                  <a:gd name="T28" fmla="*/ 7 w 17"/>
                  <a:gd name="T29" fmla="*/ 12 h 30"/>
                  <a:gd name="T30" fmla="*/ 5 w 17"/>
                  <a:gd name="T31" fmla="*/ 14 h 30"/>
                  <a:gd name="T32" fmla="*/ 4 w 17"/>
                  <a:gd name="T33" fmla="*/ 16 h 30"/>
                  <a:gd name="T34" fmla="*/ 2 w 17"/>
                  <a:gd name="T35" fmla="*/ 20 h 30"/>
                  <a:gd name="T36" fmla="*/ 0 w 17"/>
                  <a:gd name="T37" fmla="*/ 28 h 30"/>
                  <a:gd name="T38" fmla="*/ 4 w 17"/>
                  <a:gd name="T39" fmla="*/ 29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0">
                    <a:moveTo>
                      <a:pt x="4" y="29"/>
                    </a:moveTo>
                    <a:lnTo>
                      <a:pt x="4" y="29"/>
                    </a:lnTo>
                    <a:lnTo>
                      <a:pt x="6" y="21"/>
                    </a:lnTo>
                    <a:lnTo>
                      <a:pt x="8" y="17"/>
                    </a:lnTo>
                    <a:lnTo>
                      <a:pt x="8" y="15"/>
                    </a:lnTo>
                    <a:lnTo>
                      <a:pt x="7" y="16"/>
                    </a:lnTo>
                    <a:lnTo>
                      <a:pt x="9" y="16"/>
                    </a:lnTo>
                    <a:lnTo>
                      <a:pt x="11" y="14"/>
                    </a:lnTo>
                    <a:lnTo>
                      <a:pt x="12" y="9"/>
                    </a:lnTo>
                    <a:lnTo>
                      <a:pt x="16" y="1"/>
                    </a:lnTo>
                    <a:lnTo>
                      <a:pt x="12" y="0"/>
                    </a:lnTo>
                    <a:lnTo>
                      <a:pt x="9" y="8"/>
                    </a:lnTo>
                    <a:lnTo>
                      <a:pt x="7" y="12"/>
                    </a:lnTo>
                    <a:lnTo>
                      <a:pt x="6" y="13"/>
                    </a:lnTo>
                    <a:lnTo>
                      <a:pt x="7" y="12"/>
                    </a:lnTo>
                    <a:lnTo>
                      <a:pt x="5" y="14"/>
                    </a:lnTo>
                    <a:lnTo>
                      <a:pt x="4" y="16"/>
                    </a:lnTo>
                    <a:lnTo>
                      <a:pt x="2" y="20"/>
                    </a:lnTo>
                    <a:lnTo>
                      <a:pt x="0" y="28"/>
                    </a:lnTo>
                    <a:lnTo>
                      <a:pt x="4"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5" name="Freeform 88">
                <a:extLst>
                  <a:ext uri="{FF2B5EF4-FFF2-40B4-BE49-F238E27FC236}">
                    <a16:creationId xmlns:a16="http://schemas.microsoft.com/office/drawing/2014/main" id="{788C711E-7CD9-A11E-0034-6E2CEB3478CE}"/>
                  </a:ext>
                </a:extLst>
              </p:cNvPr>
              <p:cNvSpPr>
                <a:spLocks/>
              </p:cNvSpPr>
              <p:nvPr/>
            </p:nvSpPr>
            <p:spPr bwMode="auto">
              <a:xfrm>
                <a:off x="3832" y="2820"/>
                <a:ext cx="45" cy="122"/>
              </a:xfrm>
              <a:custGeom>
                <a:avLst/>
                <a:gdLst>
                  <a:gd name="T0" fmla="*/ 4 w 45"/>
                  <a:gd name="T1" fmla="*/ 121 h 122"/>
                  <a:gd name="T2" fmla="*/ 4 w 45"/>
                  <a:gd name="T3" fmla="*/ 121 h 122"/>
                  <a:gd name="T4" fmla="*/ 4 w 45"/>
                  <a:gd name="T5" fmla="*/ 116 h 122"/>
                  <a:gd name="T6" fmla="*/ 5 w 45"/>
                  <a:gd name="T7" fmla="*/ 110 h 122"/>
                  <a:gd name="T8" fmla="*/ 6 w 45"/>
                  <a:gd name="T9" fmla="*/ 104 h 122"/>
                  <a:gd name="T10" fmla="*/ 8 w 45"/>
                  <a:gd name="T11" fmla="*/ 96 h 122"/>
                  <a:gd name="T12" fmla="*/ 11 w 45"/>
                  <a:gd name="T13" fmla="*/ 88 h 122"/>
                  <a:gd name="T14" fmla="*/ 14 w 45"/>
                  <a:gd name="T15" fmla="*/ 80 h 122"/>
                  <a:gd name="T16" fmla="*/ 17 w 45"/>
                  <a:gd name="T17" fmla="*/ 70 h 122"/>
                  <a:gd name="T18" fmla="*/ 20 w 45"/>
                  <a:gd name="T19" fmla="*/ 62 h 122"/>
                  <a:gd name="T20" fmla="*/ 23 w 45"/>
                  <a:gd name="T21" fmla="*/ 54 h 122"/>
                  <a:gd name="T22" fmla="*/ 27 w 45"/>
                  <a:gd name="T23" fmla="*/ 45 h 122"/>
                  <a:gd name="T24" fmla="*/ 30 w 45"/>
                  <a:gd name="T25" fmla="*/ 36 h 122"/>
                  <a:gd name="T26" fmla="*/ 34 w 45"/>
                  <a:gd name="T27" fmla="*/ 28 h 122"/>
                  <a:gd name="T28" fmla="*/ 37 w 45"/>
                  <a:gd name="T29" fmla="*/ 20 h 122"/>
                  <a:gd name="T30" fmla="*/ 40 w 45"/>
                  <a:gd name="T31" fmla="*/ 13 h 122"/>
                  <a:gd name="T32" fmla="*/ 42 w 45"/>
                  <a:gd name="T33" fmla="*/ 7 h 122"/>
                  <a:gd name="T34" fmla="*/ 44 w 45"/>
                  <a:gd name="T35" fmla="*/ 1 h 122"/>
                  <a:gd name="T36" fmla="*/ 40 w 45"/>
                  <a:gd name="T37" fmla="*/ 0 h 122"/>
                  <a:gd name="T38" fmla="*/ 38 w 45"/>
                  <a:gd name="T39" fmla="*/ 6 h 122"/>
                  <a:gd name="T40" fmla="*/ 36 w 45"/>
                  <a:gd name="T41" fmla="*/ 12 h 122"/>
                  <a:gd name="T42" fmla="*/ 33 w 45"/>
                  <a:gd name="T43" fmla="*/ 19 h 122"/>
                  <a:gd name="T44" fmla="*/ 30 w 45"/>
                  <a:gd name="T45" fmla="*/ 27 h 122"/>
                  <a:gd name="T46" fmla="*/ 27 w 45"/>
                  <a:gd name="T47" fmla="*/ 35 h 122"/>
                  <a:gd name="T48" fmla="*/ 23 w 45"/>
                  <a:gd name="T49" fmla="*/ 43 h 122"/>
                  <a:gd name="T50" fmla="*/ 20 w 45"/>
                  <a:gd name="T51" fmla="*/ 52 h 122"/>
                  <a:gd name="T52" fmla="*/ 16 w 45"/>
                  <a:gd name="T53" fmla="*/ 61 h 122"/>
                  <a:gd name="T54" fmla="*/ 13 w 45"/>
                  <a:gd name="T55" fmla="*/ 70 h 122"/>
                  <a:gd name="T56" fmla="*/ 10 w 45"/>
                  <a:gd name="T57" fmla="*/ 79 h 122"/>
                  <a:gd name="T58" fmla="*/ 7 w 45"/>
                  <a:gd name="T59" fmla="*/ 87 h 122"/>
                  <a:gd name="T60" fmla="*/ 4 w 45"/>
                  <a:gd name="T61" fmla="*/ 95 h 122"/>
                  <a:gd name="T62" fmla="*/ 2 w 45"/>
                  <a:gd name="T63" fmla="*/ 103 h 122"/>
                  <a:gd name="T64" fmla="*/ 1 w 45"/>
                  <a:gd name="T65" fmla="*/ 109 h 122"/>
                  <a:gd name="T66" fmla="*/ 0 w 45"/>
                  <a:gd name="T67" fmla="*/ 116 h 122"/>
                  <a:gd name="T68" fmla="*/ 0 w 45"/>
                  <a:gd name="T69" fmla="*/ 121 h 122"/>
                  <a:gd name="T70" fmla="*/ 4 w 45"/>
                  <a:gd name="T71" fmla="*/ 121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22">
                    <a:moveTo>
                      <a:pt x="4" y="121"/>
                    </a:moveTo>
                    <a:lnTo>
                      <a:pt x="4" y="121"/>
                    </a:lnTo>
                    <a:lnTo>
                      <a:pt x="4" y="116"/>
                    </a:lnTo>
                    <a:lnTo>
                      <a:pt x="5" y="110"/>
                    </a:lnTo>
                    <a:lnTo>
                      <a:pt x="6" y="104"/>
                    </a:lnTo>
                    <a:lnTo>
                      <a:pt x="8" y="96"/>
                    </a:lnTo>
                    <a:lnTo>
                      <a:pt x="11" y="88"/>
                    </a:lnTo>
                    <a:lnTo>
                      <a:pt x="14" y="80"/>
                    </a:lnTo>
                    <a:lnTo>
                      <a:pt x="17" y="70"/>
                    </a:lnTo>
                    <a:lnTo>
                      <a:pt x="20" y="62"/>
                    </a:lnTo>
                    <a:lnTo>
                      <a:pt x="23" y="54"/>
                    </a:lnTo>
                    <a:lnTo>
                      <a:pt x="27" y="45"/>
                    </a:lnTo>
                    <a:lnTo>
                      <a:pt x="30" y="36"/>
                    </a:lnTo>
                    <a:lnTo>
                      <a:pt x="34" y="28"/>
                    </a:lnTo>
                    <a:lnTo>
                      <a:pt x="37" y="20"/>
                    </a:lnTo>
                    <a:lnTo>
                      <a:pt x="40" y="13"/>
                    </a:lnTo>
                    <a:lnTo>
                      <a:pt x="42" y="7"/>
                    </a:lnTo>
                    <a:lnTo>
                      <a:pt x="44" y="1"/>
                    </a:lnTo>
                    <a:lnTo>
                      <a:pt x="40" y="0"/>
                    </a:lnTo>
                    <a:lnTo>
                      <a:pt x="38" y="6"/>
                    </a:lnTo>
                    <a:lnTo>
                      <a:pt x="36" y="12"/>
                    </a:lnTo>
                    <a:lnTo>
                      <a:pt x="33" y="19"/>
                    </a:lnTo>
                    <a:lnTo>
                      <a:pt x="30" y="27"/>
                    </a:lnTo>
                    <a:lnTo>
                      <a:pt x="27" y="35"/>
                    </a:lnTo>
                    <a:lnTo>
                      <a:pt x="23" y="43"/>
                    </a:lnTo>
                    <a:lnTo>
                      <a:pt x="20" y="52"/>
                    </a:lnTo>
                    <a:lnTo>
                      <a:pt x="16" y="61"/>
                    </a:lnTo>
                    <a:lnTo>
                      <a:pt x="13" y="70"/>
                    </a:lnTo>
                    <a:lnTo>
                      <a:pt x="10" y="79"/>
                    </a:lnTo>
                    <a:lnTo>
                      <a:pt x="7" y="87"/>
                    </a:lnTo>
                    <a:lnTo>
                      <a:pt x="4" y="95"/>
                    </a:lnTo>
                    <a:lnTo>
                      <a:pt x="2" y="103"/>
                    </a:lnTo>
                    <a:lnTo>
                      <a:pt x="1" y="109"/>
                    </a:lnTo>
                    <a:lnTo>
                      <a:pt x="0" y="116"/>
                    </a:lnTo>
                    <a:lnTo>
                      <a:pt x="0" y="121"/>
                    </a:lnTo>
                    <a:lnTo>
                      <a:pt x="4" y="1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6" name="Freeform 89">
                <a:extLst>
                  <a:ext uri="{FF2B5EF4-FFF2-40B4-BE49-F238E27FC236}">
                    <a16:creationId xmlns:a16="http://schemas.microsoft.com/office/drawing/2014/main" id="{242045C3-FD7F-757D-F36E-DF941D7AB495}"/>
                  </a:ext>
                </a:extLst>
              </p:cNvPr>
              <p:cNvSpPr>
                <a:spLocks/>
              </p:cNvSpPr>
              <p:nvPr/>
            </p:nvSpPr>
            <p:spPr bwMode="auto">
              <a:xfrm>
                <a:off x="3812" y="2941"/>
                <a:ext cx="29" cy="138"/>
              </a:xfrm>
              <a:custGeom>
                <a:avLst/>
                <a:gdLst>
                  <a:gd name="T0" fmla="*/ 3 w 29"/>
                  <a:gd name="T1" fmla="*/ 137 h 138"/>
                  <a:gd name="T2" fmla="*/ 3 w 29"/>
                  <a:gd name="T3" fmla="*/ 137 h 138"/>
                  <a:gd name="T4" fmla="*/ 9 w 29"/>
                  <a:gd name="T5" fmla="*/ 128 h 138"/>
                  <a:gd name="T6" fmla="*/ 14 w 29"/>
                  <a:gd name="T7" fmla="*/ 119 h 138"/>
                  <a:gd name="T8" fmla="*/ 18 w 29"/>
                  <a:gd name="T9" fmla="*/ 110 h 138"/>
                  <a:gd name="T10" fmla="*/ 21 w 29"/>
                  <a:gd name="T11" fmla="*/ 101 h 138"/>
                  <a:gd name="T12" fmla="*/ 23 w 29"/>
                  <a:gd name="T13" fmla="*/ 93 h 138"/>
                  <a:gd name="T14" fmla="*/ 25 w 29"/>
                  <a:gd name="T15" fmla="*/ 85 h 138"/>
                  <a:gd name="T16" fmla="*/ 26 w 29"/>
                  <a:gd name="T17" fmla="*/ 77 h 138"/>
                  <a:gd name="T18" fmla="*/ 27 w 29"/>
                  <a:gd name="T19" fmla="*/ 70 h 138"/>
                  <a:gd name="T20" fmla="*/ 28 w 29"/>
                  <a:gd name="T21" fmla="*/ 62 h 138"/>
                  <a:gd name="T22" fmla="*/ 28 w 29"/>
                  <a:gd name="T23" fmla="*/ 54 h 138"/>
                  <a:gd name="T24" fmla="*/ 28 w 29"/>
                  <a:gd name="T25" fmla="*/ 46 h 138"/>
                  <a:gd name="T26" fmla="*/ 27 w 29"/>
                  <a:gd name="T27" fmla="*/ 37 h 138"/>
                  <a:gd name="T28" fmla="*/ 26 w 29"/>
                  <a:gd name="T29" fmla="*/ 29 h 138"/>
                  <a:gd name="T30" fmla="*/ 25 w 29"/>
                  <a:gd name="T31" fmla="*/ 20 h 138"/>
                  <a:gd name="T32" fmla="*/ 25 w 29"/>
                  <a:gd name="T33" fmla="*/ 10 h 138"/>
                  <a:gd name="T34" fmla="*/ 24 w 29"/>
                  <a:gd name="T35" fmla="*/ 0 h 138"/>
                  <a:gd name="T36" fmla="*/ 20 w 29"/>
                  <a:gd name="T37" fmla="*/ 0 h 138"/>
                  <a:gd name="T38" fmla="*/ 21 w 29"/>
                  <a:gd name="T39" fmla="*/ 10 h 138"/>
                  <a:gd name="T40" fmla="*/ 21 w 29"/>
                  <a:gd name="T41" fmla="*/ 20 h 138"/>
                  <a:gd name="T42" fmla="*/ 22 w 29"/>
                  <a:gd name="T43" fmla="*/ 29 h 138"/>
                  <a:gd name="T44" fmla="*/ 23 w 29"/>
                  <a:gd name="T45" fmla="*/ 37 h 138"/>
                  <a:gd name="T46" fmla="*/ 24 w 29"/>
                  <a:gd name="T47" fmla="*/ 46 h 138"/>
                  <a:gd name="T48" fmla="*/ 24 w 29"/>
                  <a:gd name="T49" fmla="*/ 54 h 138"/>
                  <a:gd name="T50" fmla="*/ 24 w 29"/>
                  <a:gd name="T51" fmla="*/ 62 h 138"/>
                  <a:gd name="T52" fmla="*/ 23 w 29"/>
                  <a:gd name="T53" fmla="*/ 70 h 138"/>
                  <a:gd name="T54" fmla="*/ 22 w 29"/>
                  <a:gd name="T55" fmla="*/ 77 h 138"/>
                  <a:gd name="T56" fmla="*/ 21 w 29"/>
                  <a:gd name="T57" fmla="*/ 84 h 138"/>
                  <a:gd name="T58" fmla="*/ 19 w 29"/>
                  <a:gd name="T59" fmla="*/ 92 h 138"/>
                  <a:gd name="T60" fmla="*/ 17 w 29"/>
                  <a:gd name="T61" fmla="*/ 100 h 138"/>
                  <a:gd name="T62" fmla="*/ 14 w 29"/>
                  <a:gd name="T63" fmla="*/ 108 h 138"/>
                  <a:gd name="T64" fmla="*/ 10 w 29"/>
                  <a:gd name="T65" fmla="*/ 117 h 138"/>
                  <a:gd name="T66" fmla="*/ 5 w 29"/>
                  <a:gd name="T67" fmla="*/ 126 h 138"/>
                  <a:gd name="T68" fmla="*/ 0 w 29"/>
                  <a:gd name="T69" fmla="*/ 135 h 138"/>
                  <a:gd name="T70" fmla="*/ 3 w 29"/>
                  <a:gd name="T71" fmla="*/ 13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38">
                    <a:moveTo>
                      <a:pt x="3" y="137"/>
                    </a:moveTo>
                    <a:lnTo>
                      <a:pt x="3" y="137"/>
                    </a:lnTo>
                    <a:lnTo>
                      <a:pt x="9" y="128"/>
                    </a:lnTo>
                    <a:lnTo>
                      <a:pt x="14" y="119"/>
                    </a:lnTo>
                    <a:lnTo>
                      <a:pt x="18" y="110"/>
                    </a:lnTo>
                    <a:lnTo>
                      <a:pt x="21" y="101"/>
                    </a:lnTo>
                    <a:lnTo>
                      <a:pt x="23" y="93"/>
                    </a:lnTo>
                    <a:lnTo>
                      <a:pt x="25" y="85"/>
                    </a:lnTo>
                    <a:lnTo>
                      <a:pt x="26" y="77"/>
                    </a:lnTo>
                    <a:lnTo>
                      <a:pt x="27" y="70"/>
                    </a:lnTo>
                    <a:lnTo>
                      <a:pt x="28" y="62"/>
                    </a:lnTo>
                    <a:lnTo>
                      <a:pt x="28" y="54"/>
                    </a:lnTo>
                    <a:lnTo>
                      <a:pt x="28" y="46"/>
                    </a:lnTo>
                    <a:lnTo>
                      <a:pt x="27" y="37"/>
                    </a:lnTo>
                    <a:lnTo>
                      <a:pt x="26" y="29"/>
                    </a:lnTo>
                    <a:lnTo>
                      <a:pt x="25" y="20"/>
                    </a:lnTo>
                    <a:lnTo>
                      <a:pt x="25" y="10"/>
                    </a:lnTo>
                    <a:lnTo>
                      <a:pt x="24" y="0"/>
                    </a:lnTo>
                    <a:lnTo>
                      <a:pt x="20" y="0"/>
                    </a:lnTo>
                    <a:lnTo>
                      <a:pt x="21" y="10"/>
                    </a:lnTo>
                    <a:lnTo>
                      <a:pt x="21" y="20"/>
                    </a:lnTo>
                    <a:lnTo>
                      <a:pt x="22" y="29"/>
                    </a:lnTo>
                    <a:lnTo>
                      <a:pt x="23" y="37"/>
                    </a:lnTo>
                    <a:lnTo>
                      <a:pt x="24" y="46"/>
                    </a:lnTo>
                    <a:lnTo>
                      <a:pt x="24" y="54"/>
                    </a:lnTo>
                    <a:lnTo>
                      <a:pt x="24" y="62"/>
                    </a:lnTo>
                    <a:lnTo>
                      <a:pt x="23" y="70"/>
                    </a:lnTo>
                    <a:lnTo>
                      <a:pt x="22" y="77"/>
                    </a:lnTo>
                    <a:lnTo>
                      <a:pt x="21" y="84"/>
                    </a:lnTo>
                    <a:lnTo>
                      <a:pt x="19" y="92"/>
                    </a:lnTo>
                    <a:lnTo>
                      <a:pt x="17" y="100"/>
                    </a:lnTo>
                    <a:lnTo>
                      <a:pt x="14" y="108"/>
                    </a:lnTo>
                    <a:lnTo>
                      <a:pt x="10" y="117"/>
                    </a:lnTo>
                    <a:lnTo>
                      <a:pt x="5" y="126"/>
                    </a:lnTo>
                    <a:lnTo>
                      <a:pt x="0" y="135"/>
                    </a:lnTo>
                    <a:lnTo>
                      <a:pt x="3" y="1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7" name="Freeform 90">
                <a:extLst>
                  <a:ext uri="{FF2B5EF4-FFF2-40B4-BE49-F238E27FC236}">
                    <a16:creationId xmlns:a16="http://schemas.microsoft.com/office/drawing/2014/main" id="{51AB1B9C-58C5-22E6-8DD3-FCB95262E3CE}"/>
                  </a:ext>
                </a:extLst>
              </p:cNvPr>
              <p:cNvSpPr>
                <a:spLocks/>
              </p:cNvSpPr>
              <p:nvPr/>
            </p:nvSpPr>
            <p:spPr bwMode="auto">
              <a:xfrm>
                <a:off x="3742" y="3077"/>
                <a:ext cx="74" cy="167"/>
              </a:xfrm>
              <a:custGeom>
                <a:avLst/>
                <a:gdLst>
                  <a:gd name="T0" fmla="*/ 0 w 74"/>
                  <a:gd name="T1" fmla="*/ 163 h 166"/>
                  <a:gd name="T2" fmla="*/ 3 w 74"/>
                  <a:gd name="T3" fmla="*/ 165 h 166"/>
                  <a:gd name="T4" fmla="*/ 9 w 74"/>
                  <a:gd name="T5" fmla="*/ 157 h 166"/>
                  <a:gd name="T6" fmla="*/ 14 w 74"/>
                  <a:gd name="T7" fmla="*/ 148 h 166"/>
                  <a:gd name="T8" fmla="*/ 19 w 74"/>
                  <a:gd name="T9" fmla="*/ 138 h 166"/>
                  <a:gd name="T10" fmla="*/ 24 w 74"/>
                  <a:gd name="T11" fmla="*/ 128 h 166"/>
                  <a:gd name="T12" fmla="*/ 28 w 74"/>
                  <a:gd name="T13" fmla="*/ 117 h 166"/>
                  <a:gd name="T14" fmla="*/ 32 w 74"/>
                  <a:gd name="T15" fmla="*/ 106 h 166"/>
                  <a:gd name="T16" fmla="*/ 36 w 74"/>
                  <a:gd name="T17" fmla="*/ 95 h 166"/>
                  <a:gd name="T18" fmla="*/ 40 w 74"/>
                  <a:gd name="T19" fmla="*/ 84 h 166"/>
                  <a:gd name="T20" fmla="*/ 44 w 74"/>
                  <a:gd name="T21" fmla="*/ 73 h 166"/>
                  <a:gd name="T22" fmla="*/ 48 w 74"/>
                  <a:gd name="T23" fmla="*/ 62 h 166"/>
                  <a:gd name="T24" fmla="*/ 52 w 74"/>
                  <a:gd name="T25" fmla="*/ 51 h 166"/>
                  <a:gd name="T26" fmla="*/ 56 w 74"/>
                  <a:gd name="T27" fmla="*/ 40 h 166"/>
                  <a:gd name="T28" fmla="*/ 60 w 74"/>
                  <a:gd name="T29" fmla="*/ 30 h 166"/>
                  <a:gd name="T30" fmla="*/ 64 w 74"/>
                  <a:gd name="T31" fmla="*/ 20 h 166"/>
                  <a:gd name="T32" fmla="*/ 69 w 74"/>
                  <a:gd name="T33" fmla="*/ 11 h 166"/>
                  <a:gd name="T34" fmla="*/ 73 w 74"/>
                  <a:gd name="T35" fmla="*/ 2 h 166"/>
                  <a:gd name="T36" fmla="*/ 70 w 74"/>
                  <a:gd name="T37" fmla="*/ 0 h 166"/>
                  <a:gd name="T38" fmla="*/ 65 w 74"/>
                  <a:gd name="T39" fmla="*/ 9 h 166"/>
                  <a:gd name="T40" fmla="*/ 60 w 74"/>
                  <a:gd name="T41" fmla="*/ 18 h 166"/>
                  <a:gd name="T42" fmla="*/ 56 w 74"/>
                  <a:gd name="T43" fmla="*/ 28 h 166"/>
                  <a:gd name="T44" fmla="*/ 52 w 74"/>
                  <a:gd name="T45" fmla="*/ 40 h 166"/>
                  <a:gd name="T46" fmla="*/ 48 w 74"/>
                  <a:gd name="T47" fmla="*/ 50 h 166"/>
                  <a:gd name="T48" fmla="*/ 44 w 74"/>
                  <a:gd name="T49" fmla="*/ 61 h 166"/>
                  <a:gd name="T50" fmla="*/ 40 w 74"/>
                  <a:gd name="T51" fmla="*/ 72 h 166"/>
                  <a:gd name="T52" fmla="*/ 36 w 74"/>
                  <a:gd name="T53" fmla="*/ 83 h 166"/>
                  <a:gd name="T54" fmla="*/ 32 w 74"/>
                  <a:gd name="T55" fmla="*/ 94 h 166"/>
                  <a:gd name="T56" fmla="*/ 28 w 74"/>
                  <a:gd name="T57" fmla="*/ 105 h 166"/>
                  <a:gd name="T58" fmla="*/ 24 w 74"/>
                  <a:gd name="T59" fmla="*/ 116 h 166"/>
                  <a:gd name="T60" fmla="*/ 20 w 74"/>
                  <a:gd name="T61" fmla="*/ 126 h 166"/>
                  <a:gd name="T62" fmla="*/ 15 w 74"/>
                  <a:gd name="T63" fmla="*/ 136 h 166"/>
                  <a:gd name="T64" fmla="*/ 10 w 74"/>
                  <a:gd name="T65" fmla="*/ 146 h 166"/>
                  <a:gd name="T66" fmla="*/ 6 w 74"/>
                  <a:gd name="T67" fmla="*/ 155 h 166"/>
                  <a:gd name="T68" fmla="*/ 0 w 74"/>
                  <a:gd name="T69" fmla="*/ 163 h 166"/>
                  <a:gd name="T70" fmla="*/ 3 w 74"/>
                  <a:gd name="T71" fmla="*/ 165 h 166"/>
                  <a:gd name="T72" fmla="*/ 0 w 74"/>
                  <a:gd name="T73" fmla="*/ 163 h 1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166">
                    <a:moveTo>
                      <a:pt x="0" y="163"/>
                    </a:moveTo>
                    <a:lnTo>
                      <a:pt x="3" y="165"/>
                    </a:lnTo>
                    <a:lnTo>
                      <a:pt x="9" y="157"/>
                    </a:lnTo>
                    <a:lnTo>
                      <a:pt x="14" y="148"/>
                    </a:lnTo>
                    <a:lnTo>
                      <a:pt x="19" y="138"/>
                    </a:lnTo>
                    <a:lnTo>
                      <a:pt x="24" y="128"/>
                    </a:lnTo>
                    <a:lnTo>
                      <a:pt x="28" y="117"/>
                    </a:lnTo>
                    <a:lnTo>
                      <a:pt x="32" y="106"/>
                    </a:lnTo>
                    <a:lnTo>
                      <a:pt x="36" y="95"/>
                    </a:lnTo>
                    <a:lnTo>
                      <a:pt x="40" y="84"/>
                    </a:lnTo>
                    <a:lnTo>
                      <a:pt x="44" y="73"/>
                    </a:lnTo>
                    <a:lnTo>
                      <a:pt x="48" y="62"/>
                    </a:lnTo>
                    <a:lnTo>
                      <a:pt x="52" y="51"/>
                    </a:lnTo>
                    <a:lnTo>
                      <a:pt x="56" y="40"/>
                    </a:lnTo>
                    <a:lnTo>
                      <a:pt x="60" y="30"/>
                    </a:lnTo>
                    <a:lnTo>
                      <a:pt x="64" y="20"/>
                    </a:lnTo>
                    <a:lnTo>
                      <a:pt x="69" y="11"/>
                    </a:lnTo>
                    <a:lnTo>
                      <a:pt x="73" y="2"/>
                    </a:lnTo>
                    <a:lnTo>
                      <a:pt x="70" y="0"/>
                    </a:lnTo>
                    <a:lnTo>
                      <a:pt x="65" y="9"/>
                    </a:lnTo>
                    <a:lnTo>
                      <a:pt x="60" y="18"/>
                    </a:lnTo>
                    <a:lnTo>
                      <a:pt x="56" y="28"/>
                    </a:lnTo>
                    <a:lnTo>
                      <a:pt x="52" y="40"/>
                    </a:lnTo>
                    <a:lnTo>
                      <a:pt x="48" y="50"/>
                    </a:lnTo>
                    <a:lnTo>
                      <a:pt x="44" y="61"/>
                    </a:lnTo>
                    <a:lnTo>
                      <a:pt x="40" y="72"/>
                    </a:lnTo>
                    <a:lnTo>
                      <a:pt x="36" y="83"/>
                    </a:lnTo>
                    <a:lnTo>
                      <a:pt x="32" y="94"/>
                    </a:lnTo>
                    <a:lnTo>
                      <a:pt x="28" y="105"/>
                    </a:lnTo>
                    <a:lnTo>
                      <a:pt x="24" y="116"/>
                    </a:lnTo>
                    <a:lnTo>
                      <a:pt x="20" y="126"/>
                    </a:lnTo>
                    <a:lnTo>
                      <a:pt x="15" y="136"/>
                    </a:lnTo>
                    <a:lnTo>
                      <a:pt x="10" y="146"/>
                    </a:lnTo>
                    <a:lnTo>
                      <a:pt x="6" y="155"/>
                    </a:lnTo>
                    <a:lnTo>
                      <a:pt x="0" y="163"/>
                    </a:lnTo>
                    <a:lnTo>
                      <a:pt x="3" y="165"/>
                    </a:lnTo>
                    <a:lnTo>
                      <a:pt x="0" y="16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8" name="Freeform 91">
                <a:extLst>
                  <a:ext uri="{FF2B5EF4-FFF2-40B4-BE49-F238E27FC236}">
                    <a16:creationId xmlns:a16="http://schemas.microsoft.com/office/drawing/2014/main" id="{FFB4B949-ADFD-65F7-68CA-735064E28560}"/>
                  </a:ext>
                </a:extLst>
              </p:cNvPr>
              <p:cNvSpPr>
                <a:spLocks/>
              </p:cNvSpPr>
              <p:nvPr/>
            </p:nvSpPr>
            <p:spPr bwMode="auto">
              <a:xfrm>
                <a:off x="3728" y="3240"/>
                <a:ext cx="19" cy="16"/>
              </a:xfrm>
              <a:custGeom>
                <a:avLst/>
                <a:gdLst>
                  <a:gd name="T0" fmla="*/ 0 w 19"/>
                  <a:gd name="T1" fmla="*/ 12 h 17"/>
                  <a:gd name="T2" fmla="*/ 0 w 19"/>
                  <a:gd name="T3" fmla="*/ 12 h 17"/>
                  <a:gd name="T4" fmla="*/ 3 w 19"/>
                  <a:gd name="T5" fmla="*/ 16 h 17"/>
                  <a:gd name="T6" fmla="*/ 7 w 19"/>
                  <a:gd name="T7" fmla="*/ 16 h 17"/>
                  <a:gd name="T8" fmla="*/ 10 w 19"/>
                  <a:gd name="T9" fmla="*/ 14 h 17"/>
                  <a:gd name="T10" fmla="*/ 13 w 19"/>
                  <a:gd name="T11" fmla="*/ 10 h 17"/>
                  <a:gd name="T12" fmla="*/ 14 w 19"/>
                  <a:gd name="T13" fmla="*/ 8 h 17"/>
                  <a:gd name="T14" fmla="*/ 16 w 19"/>
                  <a:gd name="T15" fmla="*/ 4 h 17"/>
                  <a:gd name="T16" fmla="*/ 14 w 19"/>
                  <a:gd name="T17" fmla="*/ 0 h 17"/>
                  <a:gd name="T18" fmla="*/ 17 w 19"/>
                  <a:gd name="T19" fmla="*/ 4 h 17"/>
                  <a:gd name="T20" fmla="*/ 18 w 19"/>
                  <a:gd name="T21" fmla="*/ 0 h 17"/>
                  <a:gd name="T22" fmla="*/ 14 w 19"/>
                  <a:gd name="T23" fmla="*/ 0 h 17"/>
                  <a:gd name="T24" fmla="*/ 13 w 19"/>
                  <a:gd name="T25" fmla="*/ 0 h 17"/>
                  <a:gd name="T26" fmla="*/ 11 w 19"/>
                  <a:gd name="T27" fmla="*/ 4 h 17"/>
                  <a:gd name="T28" fmla="*/ 8 w 19"/>
                  <a:gd name="T29" fmla="*/ 6 h 17"/>
                  <a:gd name="T30" fmla="*/ 6 w 19"/>
                  <a:gd name="T31" fmla="*/ 8 h 17"/>
                  <a:gd name="T32" fmla="*/ 4 w 19"/>
                  <a:gd name="T33" fmla="*/ 8 h 17"/>
                  <a:gd name="T34" fmla="*/ 3 w 19"/>
                  <a:gd name="T35" fmla="*/ 6 h 17"/>
                  <a:gd name="T36" fmla="*/ 2 w 19"/>
                  <a:gd name="T37" fmla="*/ 6 h 17"/>
                  <a:gd name="T38" fmla="*/ 0 w 19"/>
                  <a:gd name="T39" fmla="*/ 12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17">
                    <a:moveTo>
                      <a:pt x="0" y="12"/>
                    </a:moveTo>
                    <a:lnTo>
                      <a:pt x="0" y="12"/>
                    </a:lnTo>
                    <a:lnTo>
                      <a:pt x="3" y="16"/>
                    </a:lnTo>
                    <a:lnTo>
                      <a:pt x="7" y="16"/>
                    </a:lnTo>
                    <a:lnTo>
                      <a:pt x="10" y="14"/>
                    </a:lnTo>
                    <a:lnTo>
                      <a:pt x="13" y="10"/>
                    </a:lnTo>
                    <a:lnTo>
                      <a:pt x="14" y="8"/>
                    </a:lnTo>
                    <a:lnTo>
                      <a:pt x="16" y="4"/>
                    </a:lnTo>
                    <a:lnTo>
                      <a:pt x="14" y="0"/>
                    </a:lnTo>
                    <a:lnTo>
                      <a:pt x="17" y="4"/>
                    </a:lnTo>
                    <a:lnTo>
                      <a:pt x="18" y="0"/>
                    </a:lnTo>
                    <a:lnTo>
                      <a:pt x="14" y="0"/>
                    </a:lnTo>
                    <a:lnTo>
                      <a:pt x="13" y="0"/>
                    </a:lnTo>
                    <a:lnTo>
                      <a:pt x="11" y="4"/>
                    </a:lnTo>
                    <a:lnTo>
                      <a:pt x="8" y="6"/>
                    </a:lnTo>
                    <a:lnTo>
                      <a:pt x="6" y="8"/>
                    </a:lnTo>
                    <a:lnTo>
                      <a:pt x="4" y="8"/>
                    </a:lnTo>
                    <a:lnTo>
                      <a:pt x="3" y="6"/>
                    </a:lnTo>
                    <a:lnTo>
                      <a:pt x="2" y="6"/>
                    </a:lnTo>
                    <a:lnTo>
                      <a:pt x="0" y="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19" name="Freeform 92">
                <a:extLst>
                  <a:ext uri="{FF2B5EF4-FFF2-40B4-BE49-F238E27FC236}">
                    <a16:creationId xmlns:a16="http://schemas.microsoft.com/office/drawing/2014/main" id="{2E7ED72E-3849-4AD9-3725-4871660B798D}"/>
                  </a:ext>
                </a:extLst>
              </p:cNvPr>
              <p:cNvSpPr>
                <a:spLocks/>
              </p:cNvSpPr>
              <p:nvPr/>
            </p:nvSpPr>
            <p:spPr bwMode="auto">
              <a:xfrm>
                <a:off x="3724" y="3113"/>
                <a:ext cx="31" cy="133"/>
              </a:xfrm>
              <a:custGeom>
                <a:avLst/>
                <a:gdLst>
                  <a:gd name="T0" fmla="*/ 30 w 31"/>
                  <a:gd name="T1" fmla="*/ 7 h 132"/>
                  <a:gd name="T2" fmla="*/ 26 w 31"/>
                  <a:gd name="T3" fmla="*/ 7 h 132"/>
                  <a:gd name="T4" fmla="*/ 27 w 31"/>
                  <a:gd name="T5" fmla="*/ 13 h 132"/>
                  <a:gd name="T6" fmla="*/ 26 w 31"/>
                  <a:gd name="T7" fmla="*/ 20 h 132"/>
                  <a:gd name="T8" fmla="*/ 24 w 31"/>
                  <a:gd name="T9" fmla="*/ 28 h 132"/>
                  <a:gd name="T10" fmla="*/ 22 w 31"/>
                  <a:gd name="T11" fmla="*/ 37 h 132"/>
                  <a:gd name="T12" fmla="*/ 20 w 31"/>
                  <a:gd name="T13" fmla="*/ 46 h 132"/>
                  <a:gd name="T14" fmla="*/ 16 w 31"/>
                  <a:gd name="T15" fmla="*/ 56 h 132"/>
                  <a:gd name="T16" fmla="*/ 13 w 31"/>
                  <a:gd name="T17" fmla="*/ 66 h 132"/>
                  <a:gd name="T18" fmla="*/ 10 w 31"/>
                  <a:gd name="T19" fmla="*/ 76 h 132"/>
                  <a:gd name="T20" fmla="*/ 7 w 31"/>
                  <a:gd name="T21" fmla="*/ 85 h 132"/>
                  <a:gd name="T22" fmla="*/ 4 w 31"/>
                  <a:gd name="T23" fmla="*/ 94 h 132"/>
                  <a:gd name="T24" fmla="*/ 2 w 31"/>
                  <a:gd name="T25" fmla="*/ 102 h 132"/>
                  <a:gd name="T26" fmla="*/ 1 w 31"/>
                  <a:gd name="T27" fmla="*/ 110 h 132"/>
                  <a:gd name="T28" fmla="*/ 0 w 31"/>
                  <a:gd name="T29" fmla="*/ 117 h 132"/>
                  <a:gd name="T30" fmla="*/ 0 w 31"/>
                  <a:gd name="T31" fmla="*/ 123 h 132"/>
                  <a:gd name="T32" fmla="*/ 1 w 31"/>
                  <a:gd name="T33" fmla="*/ 127 h 132"/>
                  <a:gd name="T34" fmla="*/ 4 w 31"/>
                  <a:gd name="T35" fmla="*/ 131 h 132"/>
                  <a:gd name="T36" fmla="*/ 6 w 31"/>
                  <a:gd name="T37" fmla="*/ 128 h 132"/>
                  <a:gd name="T38" fmla="*/ 4 w 31"/>
                  <a:gd name="T39" fmla="*/ 125 h 132"/>
                  <a:gd name="T40" fmla="*/ 3 w 31"/>
                  <a:gd name="T41" fmla="*/ 122 h 132"/>
                  <a:gd name="T42" fmla="*/ 3 w 31"/>
                  <a:gd name="T43" fmla="*/ 117 h 132"/>
                  <a:gd name="T44" fmla="*/ 4 w 31"/>
                  <a:gd name="T45" fmla="*/ 111 h 132"/>
                  <a:gd name="T46" fmla="*/ 6 w 31"/>
                  <a:gd name="T47" fmla="*/ 103 h 132"/>
                  <a:gd name="T48" fmla="*/ 8 w 31"/>
                  <a:gd name="T49" fmla="*/ 95 h 132"/>
                  <a:gd name="T50" fmla="*/ 11 w 31"/>
                  <a:gd name="T51" fmla="*/ 86 h 132"/>
                  <a:gd name="T52" fmla="*/ 14 w 31"/>
                  <a:gd name="T53" fmla="*/ 76 h 132"/>
                  <a:gd name="T54" fmla="*/ 17 w 31"/>
                  <a:gd name="T55" fmla="*/ 67 h 132"/>
                  <a:gd name="T56" fmla="*/ 20 w 31"/>
                  <a:gd name="T57" fmla="*/ 57 h 132"/>
                  <a:gd name="T58" fmla="*/ 23 w 31"/>
                  <a:gd name="T59" fmla="*/ 47 h 132"/>
                  <a:gd name="T60" fmla="*/ 26 w 31"/>
                  <a:gd name="T61" fmla="*/ 38 h 132"/>
                  <a:gd name="T62" fmla="*/ 28 w 31"/>
                  <a:gd name="T63" fmla="*/ 29 h 132"/>
                  <a:gd name="T64" fmla="*/ 30 w 31"/>
                  <a:gd name="T65" fmla="*/ 20 h 132"/>
                  <a:gd name="T66" fmla="*/ 30 w 31"/>
                  <a:gd name="T67" fmla="*/ 13 h 132"/>
                  <a:gd name="T68" fmla="*/ 30 w 31"/>
                  <a:gd name="T69" fmla="*/ 6 h 132"/>
                  <a:gd name="T70" fmla="*/ 26 w 31"/>
                  <a:gd name="T71" fmla="*/ 5 h 132"/>
                  <a:gd name="T72" fmla="*/ 30 w 31"/>
                  <a:gd name="T73" fmla="*/ 6 h 132"/>
                  <a:gd name="T74" fmla="*/ 29 w 31"/>
                  <a:gd name="T75" fmla="*/ 0 h 132"/>
                  <a:gd name="T76" fmla="*/ 26 w 31"/>
                  <a:gd name="T77" fmla="*/ 5 h 132"/>
                  <a:gd name="T78" fmla="*/ 30 w 31"/>
                  <a:gd name="T79" fmla="*/ 7 h 1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1" h="132">
                    <a:moveTo>
                      <a:pt x="30" y="7"/>
                    </a:moveTo>
                    <a:lnTo>
                      <a:pt x="26" y="7"/>
                    </a:lnTo>
                    <a:lnTo>
                      <a:pt x="27" y="13"/>
                    </a:lnTo>
                    <a:lnTo>
                      <a:pt x="26" y="20"/>
                    </a:lnTo>
                    <a:lnTo>
                      <a:pt x="24" y="28"/>
                    </a:lnTo>
                    <a:lnTo>
                      <a:pt x="22" y="37"/>
                    </a:lnTo>
                    <a:lnTo>
                      <a:pt x="20" y="46"/>
                    </a:lnTo>
                    <a:lnTo>
                      <a:pt x="16" y="56"/>
                    </a:lnTo>
                    <a:lnTo>
                      <a:pt x="13" y="66"/>
                    </a:lnTo>
                    <a:lnTo>
                      <a:pt x="10" y="76"/>
                    </a:lnTo>
                    <a:lnTo>
                      <a:pt x="7" y="85"/>
                    </a:lnTo>
                    <a:lnTo>
                      <a:pt x="4" y="94"/>
                    </a:lnTo>
                    <a:lnTo>
                      <a:pt x="2" y="102"/>
                    </a:lnTo>
                    <a:lnTo>
                      <a:pt x="1" y="110"/>
                    </a:lnTo>
                    <a:lnTo>
                      <a:pt x="0" y="117"/>
                    </a:lnTo>
                    <a:lnTo>
                      <a:pt x="0" y="123"/>
                    </a:lnTo>
                    <a:lnTo>
                      <a:pt x="1" y="127"/>
                    </a:lnTo>
                    <a:lnTo>
                      <a:pt x="4" y="131"/>
                    </a:lnTo>
                    <a:lnTo>
                      <a:pt x="6" y="128"/>
                    </a:lnTo>
                    <a:lnTo>
                      <a:pt x="4" y="125"/>
                    </a:lnTo>
                    <a:lnTo>
                      <a:pt x="3" y="122"/>
                    </a:lnTo>
                    <a:lnTo>
                      <a:pt x="3" y="117"/>
                    </a:lnTo>
                    <a:lnTo>
                      <a:pt x="4" y="111"/>
                    </a:lnTo>
                    <a:lnTo>
                      <a:pt x="6" y="103"/>
                    </a:lnTo>
                    <a:lnTo>
                      <a:pt x="8" y="95"/>
                    </a:lnTo>
                    <a:lnTo>
                      <a:pt x="11" y="86"/>
                    </a:lnTo>
                    <a:lnTo>
                      <a:pt x="14" y="76"/>
                    </a:lnTo>
                    <a:lnTo>
                      <a:pt x="17" y="67"/>
                    </a:lnTo>
                    <a:lnTo>
                      <a:pt x="20" y="57"/>
                    </a:lnTo>
                    <a:lnTo>
                      <a:pt x="23" y="47"/>
                    </a:lnTo>
                    <a:lnTo>
                      <a:pt x="26" y="38"/>
                    </a:lnTo>
                    <a:lnTo>
                      <a:pt x="28" y="29"/>
                    </a:lnTo>
                    <a:lnTo>
                      <a:pt x="30" y="20"/>
                    </a:lnTo>
                    <a:lnTo>
                      <a:pt x="30" y="13"/>
                    </a:lnTo>
                    <a:lnTo>
                      <a:pt x="30" y="6"/>
                    </a:lnTo>
                    <a:lnTo>
                      <a:pt x="26" y="5"/>
                    </a:lnTo>
                    <a:lnTo>
                      <a:pt x="30" y="6"/>
                    </a:lnTo>
                    <a:lnTo>
                      <a:pt x="29" y="0"/>
                    </a:lnTo>
                    <a:lnTo>
                      <a:pt x="26" y="5"/>
                    </a:lnTo>
                    <a:lnTo>
                      <a:pt x="30" y="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0" name="Freeform 93">
                <a:extLst>
                  <a:ext uri="{FF2B5EF4-FFF2-40B4-BE49-F238E27FC236}">
                    <a16:creationId xmlns:a16="http://schemas.microsoft.com/office/drawing/2014/main" id="{E15C38EE-9E6D-3978-12D1-CF46E7D4D032}"/>
                  </a:ext>
                </a:extLst>
              </p:cNvPr>
              <p:cNvSpPr>
                <a:spLocks/>
              </p:cNvSpPr>
              <p:nvPr/>
            </p:nvSpPr>
            <p:spPr bwMode="auto">
              <a:xfrm>
                <a:off x="3722" y="2875"/>
                <a:ext cx="17" cy="21"/>
              </a:xfrm>
              <a:custGeom>
                <a:avLst/>
                <a:gdLst>
                  <a:gd name="T0" fmla="*/ 10 w 17"/>
                  <a:gd name="T1" fmla="*/ 0 h 21"/>
                  <a:gd name="T2" fmla="*/ 10 w 17"/>
                  <a:gd name="T3" fmla="*/ 0 h 21"/>
                  <a:gd name="T4" fmla="*/ 0 w 17"/>
                  <a:gd name="T5" fmla="*/ 19 h 21"/>
                  <a:gd name="T6" fmla="*/ 4 w 17"/>
                  <a:gd name="T7" fmla="*/ 20 h 21"/>
                  <a:gd name="T8" fmla="*/ 16 w 17"/>
                  <a:gd name="T9" fmla="*/ 1 h 21"/>
                  <a:gd name="T10" fmla="*/ 10 w 17"/>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10" y="0"/>
                    </a:moveTo>
                    <a:lnTo>
                      <a:pt x="10" y="0"/>
                    </a:lnTo>
                    <a:lnTo>
                      <a:pt x="0" y="19"/>
                    </a:lnTo>
                    <a:lnTo>
                      <a:pt x="4" y="20"/>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1" name="Freeform 94">
                <a:extLst>
                  <a:ext uri="{FF2B5EF4-FFF2-40B4-BE49-F238E27FC236}">
                    <a16:creationId xmlns:a16="http://schemas.microsoft.com/office/drawing/2014/main" id="{B347CAFB-0A92-6913-9300-F239635BE43D}"/>
                  </a:ext>
                </a:extLst>
              </p:cNvPr>
              <p:cNvSpPr>
                <a:spLocks/>
              </p:cNvSpPr>
              <p:nvPr/>
            </p:nvSpPr>
            <p:spPr bwMode="auto">
              <a:xfrm>
                <a:off x="3729" y="2724"/>
                <a:ext cx="38" cy="154"/>
              </a:xfrm>
              <a:custGeom>
                <a:avLst/>
                <a:gdLst>
                  <a:gd name="T0" fmla="*/ 33 w 38"/>
                  <a:gd name="T1" fmla="*/ 1 h 154"/>
                  <a:gd name="T2" fmla="*/ 33 w 38"/>
                  <a:gd name="T3" fmla="*/ 0 h 154"/>
                  <a:gd name="T4" fmla="*/ 30 w 38"/>
                  <a:gd name="T5" fmla="*/ 15 h 154"/>
                  <a:gd name="T6" fmla="*/ 27 w 38"/>
                  <a:gd name="T7" fmla="*/ 27 h 154"/>
                  <a:gd name="T8" fmla="*/ 25 w 38"/>
                  <a:gd name="T9" fmla="*/ 38 h 154"/>
                  <a:gd name="T10" fmla="*/ 23 w 38"/>
                  <a:gd name="T11" fmla="*/ 48 h 154"/>
                  <a:gd name="T12" fmla="*/ 21 w 38"/>
                  <a:gd name="T13" fmla="*/ 56 h 154"/>
                  <a:gd name="T14" fmla="*/ 20 w 38"/>
                  <a:gd name="T15" fmla="*/ 63 h 154"/>
                  <a:gd name="T16" fmla="*/ 18 w 38"/>
                  <a:gd name="T17" fmla="*/ 70 h 154"/>
                  <a:gd name="T18" fmla="*/ 17 w 38"/>
                  <a:gd name="T19" fmla="*/ 76 h 154"/>
                  <a:gd name="T20" fmla="*/ 15 w 38"/>
                  <a:gd name="T21" fmla="*/ 83 h 154"/>
                  <a:gd name="T22" fmla="*/ 13 w 38"/>
                  <a:gd name="T23" fmla="*/ 90 h 154"/>
                  <a:gd name="T24" fmla="*/ 12 w 38"/>
                  <a:gd name="T25" fmla="*/ 97 h 154"/>
                  <a:gd name="T26" fmla="*/ 10 w 38"/>
                  <a:gd name="T27" fmla="*/ 105 h 154"/>
                  <a:gd name="T28" fmla="*/ 8 w 38"/>
                  <a:gd name="T29" fmla="*/ 114 h 154"/>
                  <a:gd name="T30" fmla="*/ 6 w 38"/>
                  <a:gd name="T31" fmla="*/ 126 h 154"/>
                  <a:gd name="T32" fmla="*/ 3 w 38"/>
                  <a:gd name="T33" fmla="*/ 138 h 154"/>
                  <a:gd name="T34" fmla="*/ 0 w 38"/>
                  <a:gd name="T35" fmla="*/ 152 h 154"/>
                  <a:gd name="T36" fmla="*/ 4 w 38"/>
                  <a:gd name="T37" fmla="*/ 153 h 154"/>
                  <a:gd name="T38" fmla="*/ 7 w 38"/>
                  <a:gd name="T39" fmla="*/ 139 h 154"/>
                  <a:gd name="T40" fmla="*/ 10 w 38"/>
                  <a:gd name="T41" fmla="*/ 126 h 154"/>
                  <a:gd name="T42" fmla="*/ 12 w 38"/>
                  <a:gd name="T43" fmla="*/ 115 h 154"/>
                  <a:gd name="T44" fmla="*/ 14 w 38"/>
                  <a:gd name="T45" fmla="*/ 106 h 154"/>
                  <a:gd name="T46" fmla="*/ 16 w 38"/>
                  <a:gd name="T47" fmla="*/ 98 h 154"/>
                  <a:gd name="T48" fmla="*/ 17 w 38"/>
                  <a:gd name="T49" fmla="*/ 90 h 154"/>
                  <a:gd name="T50" fmla="*/ 19 w 38"/>
                  <a:gd name="T51" fmla="*/ 84 h 154"/>
                  <a:gd name="T52" fmla="*/ 21 w 38"/>
                  <a:gd name="T53" fmla="*/ 77 h 154"/>
                  <a:gd name="T54" fmla="*/ 22 w 38"/>
                  <a:gd name="T55" fmla="*/ 71 h 154"/>
                  <a:gd name="T56" fmla="*/ 23 w 38"/>
                  <a:gd name="T57" fmla="*/ 64 h 154"/>
                  <a:gd name="T58" fmla="*/ 25 w 38"/>
                  <a:gd name="T59" fmla="*/ 57 h 154"/>
                  <a:gd name="T60" fmla="*/ 27 w 38"/>
                  <a:gd name="T61" fmla="*/ 49 h 154"/>
                  <a:gd name="T62" fmla="*/ 29 w 38"/>
                  <a:gd name="T63" fmla="*/ 39 h 154"/>
                  <a:gd name="T64" fmla="*/ 31 w 38"/>
                  <a:gd name="T65" fmla="*/ 28 h 154"/>
                  <a:gd name="T66" fmla="*/ 33 w 38"/>
                  <a:gd name="T67" fmla="*/ 16 h 154"/>
                  <a:gd name="T68" fmla="*/ 37 w 38"/>
                  <a:gd name="T69" fmla="*/ 1 h 154"/>
                  <a:gd name="T70" fmla="*/ 33 w 38"/>
                  <a:gd name="T71" fmla="*/ 1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8" h="154">
                    <a:moveTo>
                      <a:pt x="33" y="1"/>
                    </a:moveTo>
                    <a:lnTo>
                      <a:pt x="33" y="0"/>
                    </a:lnTo>
                    <a:lnTo>
                      <a:pt x="30" y="15"/>
                    </a:lnTo>
                    <a:lnTo>
                      <a:pt x="27" y="27"/>
                    </a:lnTo>
                    <a:lnTo>
                      <a:pt x="25" y="38"/>
                    </a:lnTo>
                    <a:lnTo>
                      <a:pt x="23" y="48"/>
                    </a:lnTo>
                    <a:lnTo>
                      <a:pt x="21" y="56"/>
                    </a:lnTo>
                    <a:lnTo>
                      <a:pt x="20" y="63"/>
                    </a:lnTo>
                    <a:lnTo>
                      <a:pt x="18" y="70"/>
                    </a:lnTo>
                    <a:lnTo>
                      <a:pt x="17" y="76"/>
                    </a:lnTo>
                    <a:lnTo>
                      <a:pt x="15" y="83"/>
                    </a:lnTo>
                    <a:lnTo>
                      <a:pt x="13" y="90"/>
                    </a:lnTo>
                    <a:lnTo>
                      <a:pt x="12" y="97"/>
                    </a:lnTo>
                    <a:lnTo>
                      <a:pt x="10" y="105"/>
                    </a:lnTo>
                    <a:lnTo>
                      <a:pt x="8" y="114"/>
                    </a:lnTo>
                    <a:lnTo>
                      <a:pt x="6" y="126"/>
                    </a:lnTo>
                    <a:lnTo>
                      <a:pt x="3" y="138"/>
                    </a:lnTo>
                    <a:lnTo>
                      <a:pt x="0" y="152"/>
                    </a:lnTo>
                    <a:lnTo>
                      <a:pt x="4" y="153"/>
                    </a:lnTo>
                    <a:lnTo>
                      <a:pt x="7" y="139"/>
                    </a:lnTo>
                    <a:lnTo>
                      <a:pt x="10" y="126"/>
                    </a:lnTo>
                    <a:lnTo>
                      <a:pt x="12" y="115"/>
                    </a:lnTo>
                    <a:lnTo>
                      <a:pt x="14" y="106"/>
                    </a:lnTo>
                    <a:lnTo>
                      <a:pt x="16" y="98"/>
                    </a:lnTo>
                    <a:lnTo>
                      <a:pt x="17" y="90"/>
                    </a:lnTo>
                    <a:lnTo>
                      <a:pt x="19" y="84"/>
                    </a:lnTo>
                    <a:lnTo>
                      <a:pt x="21" y="77"/>
                    </a:lnTo>
                    <a:lnTo>
                      <a:pt x="22" y="71"/>
                    </a:lnTo>
                    <a:lnTo>
                      <a:pt x="23" y="64"/>
                    </a:lnTo>
                    <a:lnTo>
                      <a:pt x="25" y="57"/>
                    </a:lnTo>
                    <a:lnTo>
                      <a:pt x="27" y="49"/>
                    </a:lnTo>
                    <a:lnTo>
                      <a:pt x="29" y="39"/>
                    </a:lnTo>
                    <a:lnTo>
                      <a:pt x="31" y="28"/>
                    </a:lnTo>
                    <a:lnTo>
                      <a:pt x="33" y="16"/>
                    </a:lnTo>
                    <a:lnTo>
                      <a:pt x="37" y="1"/>
                    </a:lnTo>
                    <a:lnTo>
                      <a:pt x="33"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2" name="Freeform 95">
                <a:extLst>
                  <a:ext uri="{FF2B5EF4-FFF2-40B4-BE49-F238E27FC236}">
                    <a16:creationId xmlns:a16="http://schemas.microsoft.com/office/drawing/2014/main" id="{D2993271-A966-FA30-E333-BA9385774760}"/>
                  </a:ext>
                </a:extLst>
              </p:cNvPr>
              <p:cNvSpPr>
                <a:spLocks/>
              </p:cNvSpPr>
              <p:nvPr/>
            </p:nvSpPr>
            <p:spPr bwMode="auto">
              <a:xfrm>
                <a:off x="3762" y="2644"/>
                <a:ext cx="17" cy="82"/>
              </a:xfrm>
              <a:custGeom>
                <a:avLst/>
                <a:gdLst>
                  <a:gd name="T0" fmla="*/ 10 w 17"/>
                  <a:gd name="T1" fmla="*/ 0 h 82"/>
                  <a:gd name="T2" fmla="*/ 10 w 17"/>
                  <a:gd name="T3" fmla="*/ 1 h 82"/>
                  <a:gd name="T4" fmla="*/ 0 w 17"/>
                  <a:gd name="T5" fmla="*/ 81 h 82"/>
                  <a:gd name="T6" fmla="*/ 5 w 17"/>
                  <a:gd name="T7" fmla="*/ 81 h 82"/>
                  <a:gd name="T8" fmla="*/ 16 w 17"/>
                  <a:gd name="T9" fmla="*/ 1 h 82"/>
                  <a:gd name="T10" fmla="*/ 16 w 17"/>
                  <a:gd name="T11" fmla="*/ 2 h 82"/>
                  <a:gd name="T12" fmla="*/ 10 w 17"/>
                  <a:gd name="T13" fmla="*/ 0 h 82"/>
                  <a:gd name="T14" fmla="*/ 10 w 17"/>
                  <a:gd name="T15" fmla="*/ 1 h 82"/>
                  <a:gd name="T16" fmla="*/ 10 w 17"/>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2">
                    <a:moveTo>
                      <a:pt x="10" y="0"/>
                    </a:moveTo>
                    <a:lnTo>
                      <a:pt x="10" y="1"/>
                    </a:lnTo>
                    <a:lnTo>
                      <a:pt x="0" y="81"/>
                    </a:lnTo>
                    <a:lnTo>
                      <a:pt x="5" y="81"/>
                    </a:lnTo>
                    <a:lnTo>
                      <a:pt x="16" y="1"/>
                    </a:lnTo>
                    <a:lnTo>
                      <a:pt x="16" y="2"/>
                    </a:lnTo>
                    <a:lnTo>
                      <a:pt x="10" y="0"/>
                    </a:lnTo>
                    <a:lnTo>
                      <a:pt x="10"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3" name="Freeform 96">
                <a:extLst>
                  <a:ext uri="{FF2B5EF4-FFF2-40B4-BE49-F238E27FC236}">
                    <a16:creationId xmlns:a16="http://schemas.microsoft.com/office/drawing/2014/main" id="{AE62853E-61B7-6ADD-D8BC-72174BDCA73C}"/>
                  </a:ext>
                </a:extLst>
              </p:cNvPr>
              <p:cNvSpPr>
                <a:spLocks/>
              </p:cNvSpPr>
              <p:nvPr/>
            </p:nvSpPr>
            <p:spPr bwMode="auto">
              <a:xfrm>
                <a:off x="3770" y="2587"/>
                <a:ext cx="17" cy="59"/>
              </a:xfrm>
              <a:custGeom>
                <a:avLst/>
                <a:gdLst>
                  <a:gd name="T0" fmla="*/ 9 w 17"/>
                  <a:gd name="T1" fmla="*/ 0 h 60"/>
                  <a:gd name="T2" fmla="*/ 9 w 17"/>
                  <a:gd name="T3" fmla="*/ 0 h 60"/>
                  <a:gd name="T4" fmla="*/ 9 w 17"/>
                  <a:gd name="T5" fmla="*/ 4 h 60"/>
                  <a:gd name="T6" fmla="*/ 9 w 17"/>
                  <a:gd name="T7" fmla="*/ 10 h 60"/>
                  <a:gd name="T8" fmla="*/ 6 w 17"/>
                  <a:gd name="T9" fmla="*/ 19 h 60"/>
                  <a:gd name="T10" fmla="*/ 6 w 17"/>
                  <a:gd name="T11" fmla="*/ 29 h 60"/>
                  <a:gd name="T12" fmla="*/ 4 w 17"/>
                  <a:gd name="T13" fmla="*/ 39 h 60"/>
                  <a:gd name="T14" fmla="*/ 3 w 17"/>
                  <a:gd name="T15" fmla="*/ 48 h 60"/>
                  <a:gd name="T16" fmla="*/ 1 w 17"/>
                  <a:gd name="T17" fmla="*/ 54 h 60"/>
                  <a:gd name="T18" fmla="*/ 0 w 17"/>
                  <a:gd name="T19" fmla="*/ 57 h 60"/>
                  <a:gd name="T20" fmla="*/ 6 w 17"/>
                  <a:gd name="T21" fmla="*/ 59 h 60"/>
                  <a:gd name="T22" fmla="*/ 6 w 17"/>
                  <a:gd name="T23" fmla="*/ 55 h 60"/>
                  <a:gd name="T24" fmla="*/ 9 w 17"/>
                  <a:gd name="T25" fmla="*/ 48 h 60"/>
                  <a:gd name="T26" fmla="*/ 9 w 17"/>
                  <a:gd name="T27" fmla="*/ 39 h 60"/>
                  <a:gd name="T28" fmla="*/ 12 w 17"/>
                  <a:gd name="T29" fmla="*/ 29 h 60"/>
                  <a:gd name="T30" fmla="*/ 12 w 17"/>
                  <a:gd name="T31" fmla="*/ 19 h 60"/>
                  <a:gd name="T32" fmla="*/ 14 w 17"/>
                  <a:gd name="T33" fmla="*/ 10 h 60"/>
                  <a:gd name="T34" fmla="*/ 16 w 17"/>
                  <a:gd name="T35" fmla="*/ 4 h 60"/>
                  <a:gd name="T36" fmla="*/ 16 w 17"/>
                  <a:gd name="T37" fmla="*/ 0 h 60"/>
                  <a:gd name="T38" fmla="*/ 9 w 17"/>
                  <a:gd name="T39" fmla="*/ 0 h 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0">
                    <a:moveTo>
                      <a:pt x="9" y="0"/>
                    </a:moveTo>
                    <a:lnTo>
                      <a:pt x="9" y="0"/>
                    </a:lnTo>
                    <a:lnTo>
                      <a:pt x="9" y="4"/>
                    </a:lnTo>
                    <a:lnTo>
                      <a:pt x="9" y="10"/>
                    </a:lnTo>
                    <a:lnTo>
                      <a:pt x="6" y="19"/>
                    </a:lnTo>
                    <a:lnTo>
                      <a:pt x="6" y="29"/>
                    </a:lnTo>
                    <a:lnTo>
                      <a:pt x="4" y="39"/>
                    </a:lnTo>
                    <a:lnTo>
                      <a:pt x="3" y="48"/>
                    </a:lnTo>
                    <a:lnTo>
                      <a:pt x="1" y="54"/>
                    </a:lnTo>
                    <a:lnTo>
                      <a:pt x="0" y="57"/>
                    </a:lnTo>
                    <a:lnTo>
                      <a:pt x="6" y="59"/>
                    </a:lnTo>
                    <a:lnTo>
                      <a:pt x="6" y="55"/>
                    </a:lnTo>
                    <a:lnTo>
                      <a:pt x="9" y="48"/>
                    </a:lnTo>
                    <a:lnTo>
                      <a:pt x="9" y="39"/>
                    </a:lnTo>
                    <a:lnTo>
                      <a:pt x="12" y="29"/>
                    </a:lnTo>
                    <a:lnTo>
                      <a:pt x="12" y="19"/>
                    </a:lnTo>
                    <a:lnTo>
                      <a:pt x="14" y="10"/>
                    </a:lnTo>
                    <a:lnTo>
                      <a:pt x="16" y="4"/>
                    </a:lnTo>
                    <a:lnTo>
                      <a:pt x="16" y="0"/>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4" name="Freeform 97">
                <a:extLst>
                  <a:ext uri="{FF2B5EF4-FFF2-40B4-BE49-F238E27FC236}">
                    <a16:creationId xmlns:a16="http://schemas.microsoft.com/office/drawing/2014/main" id="{AEBDC690-EE19-2C09-58AA-24E69A43055C}"/>
                  </a:ext>
                </a:extLst>
              </p:cNvPr>
              <p:cNvSpPr>
                <a:spLocks/>
              </p:cNvSpPr>
              <p:nvPr/>
            </p:nvSpPr>
            <p:spPr bwMode="auto">
              <a:xfrm>
                <a:off x="3776" y="2406"/>
                <a:ext cx="55" cy="181"/>
              </a:xfrm>
              <a:custGeom>
                <a:avLst/>
                <a:gdLst>
                  <a:gd name="T0" fmla="*/ 50 w 55"/>
                  <a:gd name="T1" fmla="*/ 0 h 182"/>
                  <a:gd name="T2" fmla="*/ 50 w 55"/>
                  <a:gd name="T3" fmla="*/ 0 h 182"/>
                  <a:gd name="T4" fmla="*/ 46 w 55"/>
                  <a:gd name="T5" fmla="*/ 12 h 182"/>
                  <a:gd name="T6" fmla="*/ 42 w 55"/>
                  <a:gd name="T7" fmla="*/ 23 h 182"/>
                  <a:gd name="T8" fmla="*/ 39 w 55"/>
                  <a:gd name="T9" fmla="*/ 34 h 182"/>
                  <a:gd name="T10" fmla="*/ 35 w 55"/>
                  <a:gd name="T11" fmla="*/ 45 h 182"/>
                  <a:gd name="T12" fmla="*/ 31 w 55"/>
                  <a:gd name="T13" fmla="*/ 56 h 182"/>
                  <a:gd name="T14" fmla="*/ 27 w 55"/>
                  <a:gd name="T15" fmla="*/ 67 h 182"/>
                  <a:gd name="T16" fmla="*/ 24 w 55"/>
                  <a:gd name="T17" fmla="*/ 78 h 182"/>
                  <a:gd name="T18" fmla="*/ 20 w 55"/>
                  <a:gd name="T19" fmla="*/ 90 h 182"/>
                  <a:gd name="T20" fmla="*/ 17 w 55"/>
                  <a:gd name="T21" fmla="*/ 101 h 182"/>
                  <a:gd name="T22" fmla="*/ 14 w 55"/>
                  <a:gd name="T23" fmla="*/ 112 h 182"/>
                  <a:gd name="T24" fmla="*/ 11 w 55"/>
                  <a:gd name="T25" fmla="*/ 123 h 182"/>
                  <a:gd name="T26" fmla="*/ 8 w 55"/>
                  <a:gd name="T27" fmla="*/ 134 h 182"/>
                  <a:gd name="T28" fmla="*/ 6 w 55"/>
                  <a:gd name="T29" fmla="*/ 146 h 182"/>
                  <a:gd name="T30" fmla="*/ 3 w 55"/>
                  <a:gd name="T31" fmla="*/ 157 h 182"/>
                  <a:gd name="T32" fmla="*/ 2 w 55"/>
                  <a:gd name="T33" fmla="*/ 169 h 182"/>
                  <a:gd name="T34" fmla="*/ 0 w 55"/>
                  <a:gd name="T35" fmla="*/ 181 h 182"/>
                  <a:gd name="T36" fmla="*/ 4 w 55"/>
                  <a:gd name="T37" fmla="*/ 181 h 182"/>
                  <a:gd name="T38" fmla="*/ 5 w 55"/>
                  <a:gd name="T39" fmla="*/ 170 h 182"/>
                  <a:gd name="T40" fmla="*/ 7 w 55"/>
                  <a:gd name="T41" fmla="*/ 158 h 182"/>
                  <a:gd name="T42" fmla="*/ 10 w 55"/>
                  <a:gd name="T43" fmla="*/ 147 h 182"/>
                  <a:gd name="T44" fmla="*/ 12 w 55"/>
                  <a:gd name="T45" fmla="*/ 135 h 182"/>
                  <a:gd name="T46" fmla="*/ 15 w 55"/>
                  <a:gd name="T47" fmla="*/ 124 h 182"/>
                  <a:gd name="T48" fmla="*/ 18 w 55"/>
                  <a:gd name="T49" fmla="*/ 113 h 182"/>
                  <a:gd name="T50" fmla="*/ 20 w 55"/>
                  <a:gd name="T51" fmla="*/ 102 h 182"/>
                  <a:gd name="T52" fmla="*/ 24 w 55"/>
                  <a:gd name="T53" fmla="*/ 91 h 182"/>
                  <a:gd name="T54" fmla="*/ 28 w 55"/>
                  <a:gd name="T55" fmla="*/ 79 h 182"/>
                  <a:gd name="T56" fmla="*/ 31 w 55"/>
                  <a:gd name="T57" fmla="*/ 68 h 182"/>
                  <a:gd name="T58" fmla="*/ 35 w 55"/>
                  <a:gd name="T59" fmla="*/ 57 h 182"/>
                  <a:gd name="T60" fmla="*/ 39 w 55"/>
                  <a:gd name="T61" fmla="*/ 46 h 182"/>
                  <a:gd name="T62" fmla="*/ 42 w 55"/>
                  <a:gd name="T63" fmla="*/ 35 h 182"/>
                  <a:gd name="T64" fmla="*/ 46 w 55"/>
                  <a:gd name="T65" fmla="*/ 24 h 182"/>
                  <a:gd name="T66" fmla="*/ 50 w 55"/>
                  <a:gd name="T67" fmla="*/ 13 h 182"/>
                  <a:gd name="T68" fmla="*/ 54 w 55"/>
                  <a:gd name="T69" fmla="*/ 1 h 182"/>
                  <a:gd name="T70" fmla="*/ 50 w 55"/>
                  <a:gd name="T71" fmla="*/ 0 h 1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5" h="182">
                    <a:moveTo>
                      <a:pt x="50" y="0"/>
                    </a:moveTo>
                    <a:lnTo>
                      <a:pt x="50" y="0"/>
                    </a:lnTo>
                    <a:lnTo>
                      <a:pt x="46" y="12"/>
                    </a:lnTo>
                    <a:lnTo>
                      <a:pt x="42" y="23"/>
                    </a:lnTo>
                    <a:lnTo>
                      <a:pt x="39" y="34"/>
                    </a:lnTo>
                    <a:lnTo>
                      <a:pt x="35" y="45"/>
                    </a:lnTo>
                    <a:lnTo>
                      <a:pt x="31" y="56"/>
                    </a:lnTo>
                    <a:lnTo>
                      <a:pt x="27" y="67"/>
                    </a:lnTo>
                    <a:lnTo>
                      <a:pt x="24" y="78"/>
                    </a:lnTo>
                    <a:lnTo>
                      <a:pt x="20" y="90"/>
                    </a:lnTo>
                    <a:lnTo>
                      <a:pt x="17" y="101"/>
                    </a:lnTo>
                    <a:lnTo>
                      <a:pt x="14" y="112"/>
                    </a:lnTo>
                    <a:lnTo>
                      <a:pt x="11" y="123"/>
                    </a:lnTo>
                    <a:lnTo>
                      <a:pt x="8" y="134"/>
                    </a:lnTo>
                    <a:lnTo>
                      <a:pt x="6" y="146"/>
                    </a:lnTo>
                    <a:lnTo>
                      <a:pt x="3" y="157"/>
                    </a:lnTo>
                    <a:lnTo>
                      <a:pt x="2" y="169"/>
                    </a:lnTo>
                    <a:lnTo>
                      <a:pt x="0" y="181"/>
                    </a:lnTo>
                    <a:lnTo>
                      <a:pt x="4" y="181"/>
                    </a:lnTo>
                    <a:lnTo>
                      <a:pt x="5" y="170"/>
                    </a:lnTo>
                    <a:lnTo>
                      <a:pt x="7" y="158"/>
                    </a:lnTo>
                    <a:lnTo>
                      <a:pt x="10" y="147"/>
                    </a:lnTo>
                    <a:lnTo>
                      <a:pt x="12" y="135"/>
                    </a:lnTo>
                    <a:lnTo>
                      <a:pt x="15" y="124"/>
                    </a:lnTo>
                    <a:lnTo>
                      <a:pt x="18" y="113"/>
                    </a:lnTo>
                    <a:lnTo>
                      <a:pt x="20" y="102"/>
                    </a:lnTo>
                    <a:lnTo>
                      <a:pt x="24" y="91"/>
                    </a:lnTo>
                    <a:lnTo>
                      <a:pt x="28" y="79"/>
                    </a:lnTo>
                    <a:lnTo>
                      <a:pt x="31" y="68"/>
                    </a:lnTo>
                    <a:lnTo>
                      <a:pt x="35" y="57"/>
                    </a:lnTo>
                    <a:lnTo>
                      <a:pt x="39" y="46"/>
                    </a:lnTo>
                    <a:lnTo>
                      <a:pt x="42" y="35"/>
                    </a:lnTo>
                    <a:lnTo>
                      <a:pt x="46" y="24"/>
                    </a:lnTo>
                    <a:lnTo>
                      <a:pt x="50" y="13"/>
                    </a:lnTo>
                    <a:lnTo>
                      <a:pt x="54" y="1"/>
                    </a:lnTo>
                    <a:lnTo>
                      <a:pt x="5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5" name="Freeform 98">
                <a:extLst>
                  <a:ext uri="{FF2B5EF4-FFF2-40B4-BE49-F238E27FC236}">
                    <a16:creationId xmlns:a16="http://schemas.microsoft.com/office/drawing/2014/main" id="{70720D6C-9E78-062F-859B-175BABFB7215}"/>
                  </a:ext>
                </a:extLst>
              </p:cNvPr>
              <p:cNvSpPr>
                <a:spLocks/>
              </p:cNvSpPr>
              <p:nvPr/>
            </p:nvSpPr>
            <p:spPr bwMode="auto">
              <a:xfrm>
                <a:off x="3826" y="2290"/>
                <a:ext cx="45" cy="118"/>
              </a:xfrm>
              <a:custGeom>
                <a:avLst/>
                <a:gdLst>
                  <a:gd name="T0" fmla="*/ 40 w 45"/>
                  <a:gd name="T1" fmla="*/ 0 h 118"/>
                  <a:gd name="T2" fmla="*/ 38 w 45"/>
                  <a:gd name="T3" fmla="*/ 6 h 118"/>
                  <a:gd name="T4" fmla="*/ 36 w 45"/>
                  <a:gd name="T5" fmla="*/ 12 h 118"/>
                  <a:gd name="T6" fmla="*/ 34 w 45"/>
                  <a:gd name="T7" fmla="*/ 18 h 118"/>
                  <a:gd name="T8" fmla="*/ 32 w 45"/>
                  <a:gd name="T9" fmla="*/ 26 h 118"/>
                  <a:gd name="T10" fmla="*/ 29 w 45"/>
                  <a:gd name="T11" fmla="*/ 33 h 118"/>
                  <a:gd name="T12" fmla="*/ 26 w 45"/>
                  <a:gd name="T13" fmla="*/ 41 h 118"/>
                  <a:gd name="T14" fmla="*/ 24 w 45"/>
                  <a:gd name="T15" fmla="*/ 50 h 118"/>
                  <a:gd name="T16" fmla="*/ 21 w 45"/>
                  <a:gd name="T17" fmla="*/ 58 h 118"/>
                  <a:gd name="T18" fmla="*/ 18 w 45"/>
                  <a:gd name="T19" fmla="*/ 67 h 118"/>
                  <a:gd name="T20" fmla="*/ 15 w 45"/>
                  <a:gd name="T21" fmla="*/ 75 h 118"/>
                  <a:gd name="T22" fmla="*/ 12 w 45"/>
                  <a:gd name="T23" fmla="*/ 83 h 118"/>
                  <a:gd name="T24" fmla="*/ 9 w 45"/>
                  <a:gd name="T25" fmla="*/ 91 h 118"/>
                  <a:gd name="T26" fmla="*/ 7 w 45"/>
                  <a:gd name="T27" fmla="*/ 98 h 118"/>
                  <a:gd name="T28" fmla="*/ 4 w 45"/>
                  <a:gd name="T29" fmla="*/ 105 h 118"/>
                  <a:gd name="T30" fmla="*/ 2 w 45"/>
                  <a:gd name="T31" fmla="*/ 111 h 118"/>
                  <a:gd name="T32" fmla="*/ 0 w 45"/>
                  <a:gd name="T33" fmla="*/ 116 h 118"/>
                  <a:gd name="T34" fmla="*/ 4 w 45"/>
                  <a:gd name="T35" fmla="*/ 117 h 118"/>
                  <a:gd name="T36" fmla="*/ 6 w 45"/>
                  <a:gd name="T37" fmla="*/ 112 h 118"/>
                  <a:gd name="T38" fmla="*/ 8 w 45"/>
                  <a:gd name="T39" fmla="*/ 106 h 118"/>
                  <a:gd name="T40" fmla="*/ 11 w 45"/>
                  <a:gd name="T41" fmla="*/ 99 h 118"/>
                  <a:gd name="T42" fmla="*/ 13 w 45"/>
                  <a:gd name="T43" fmla="*/ 92 h 118"/>
                  <a:gd name="T44" fmla="*/ 16 w 45"/>
                  <a:gd name="T45" fmla="*/ 84 h 118"/>
                  <a:gd name="T46" fmla="*/ 19 w 45"/>
                  <a:gd name="T47" fmla="*/ 76 h 118"/>
                  <a:gd name="T48" fmla="*/ 22 w 45"/>
                  <a:gd name="T49" fmla="*/ 68 h 118"/>
                  <a:gd name="T50" fmla="*/ 24 w 45"/>
                  <a:gd name="T51" fmla="*/ 59 h 118"/>
                  <a:gd name="T52" fmla="*/ 27 w 45"/>
                  <a:gd name="T53" fmla="*/ 51 h 118"/>
                  <a:gd name="T54" fmla="*/ 30 w 45"/>
                  <a:gd name="T55" fmla="*/ 42 h 118"/>
                  <a:gd name="T56" fmla="*/ 33 w 45"/>
                  <a:gd name="T57" fmla="*/ 34 h 118"/>
                  <a:gd name="T58" fmla="*/ 36 w 45"/>
                  <a:gd name="T59" fmla="*/ 26 h 118"/>
                  <a:gd name="T60" fmla="*/ 38 w 45"/>
                  <a:gd name="T61" fmla="*/ 19 h 118"/>
                  <a:gd name="T62" fmla="*/ 40 w 45"/>
                  <a:gd name="T63" fmla="*/ 13 h 118"/>
                  <a:gd name="T64" fmla="*/ 42 w 45"/>
                  <a:gd name="T65" fmla="*/ 6 h 118"/>
                  <a:gd name="T66" fmla="*/ 44 w 45"/>
                  <a:gd name="T67" fmla="*/ 1 h 118"/>
                  <a:gd name="T68" fmla="*/ 40 w 45"/>
                  <a:gd name="T69" fmla="*/ 0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18">
                    <a:moveTo>
                      <a:pt x="40" y="0"/>
                    </a:moveTo>
                    <a:lnTo>
                      <a:pt x="38" y="6"/>
                    </a:lnTo>
                    <a:lnTo>
                      <a:pt x="36" y="12"/>
                    </a:lnTo>
                    <a:lnTo>
                      <a:pt x="34" y="18"/>
                    </a:lnTo>
                    <a:lnTo>
                      <a:pt x="32" y="26"/>
                    </a:lnTo>
                    <a:lnTo>
                      <a:pt x="29" y="33"/>
                    </a:lnTo>
                    <a:lnTo>
                      <a:pt x="26" y="41"/>
                    </a:lnTo>
                    <a:lnTo>
                      <a:pt x="24" y="50"/>
                    </a:lnTo>
                    <a:lnTo>
                      <a:pt x="21" y="58"/>
                    </a:lnTo>
                    <a:lnTo>
                      <a:pt x="18" y="67"/>
                    </a:lnTo>
                    <a:lnTo>
                      <a:pt x="15" y="75"/>
                    </a:lnTo>
                    <a:lnTo>
                      <a:pt x="12" y="83"/>
                    </a:lnTo>
                    <a:lnTo>
                      <a:pt x="9" y="91"/>
                    </a:lnTo>
                    <a:lnTo>
                      <a:pt x="7" y="98"/>
                    </a:lnTo>
                    <a:lnTo>
                      <a:pt x="4" y="105"/>
                    </a:lnTo>
                    <a:lnTo>
                      <a:pt x="2" y="111"/>
                    </a:lnTo>
                    <a:lnTo>
                      <a:pt x="0" y="116"/>
                    </a:lnTo>
                    <a:lnTo>
                      <a:pt x="4" y="117"/>
                    </a:lnTo>
                    <a:lnTo>
                      <a:pt x="6" y="112"/>
                    </a:lnTo>
                    <a:lnTo>
                      <a:pt x="8" y="106"/>
                    </a:lnTo>
                    <a:lnTo>
                      <a:pt x="11" y="99"/>
                    </a:lnTo>
                    <a:lnTo>
                      <a:pt x="13" y="92"/>
                    </a:lnTo>
                    <a:lnTo>
                      <a:pt x="16" y="84"/>
                    </a:lnTo>
                    <a:lnTo>
                      <a:pt x="19" y="76"/>
                    </a:lnTo>
                    <a:lnTo>
                      <a:pt x="22" y="68"/>
                    </a:lnTo>
                    <a:lnTo>
                      <a:pt x="24" y="59"/>
                    </a:lnTo>
                    <a:lnTo>
                      <a:pt x="27" y="51"/>
                    </a:lnTo>
                    <a:lnTo>
                      <a:pt x="30" y="42"/>
                    </a:lnTo>
                    <a:lnTo>
                      <a:pt x="33" y="34"/>
                    </a:lnTo>
                    <a:lnTo>
                      <a:pt x="36" y="26"/>
                    </a:lnTo>
                    <a:lnTo>
                      <a:pt x="38" y="19"/>
                    </a:lnTo>
                    <a:lnTo>
                      <a:pt x="40" y="13"/>
                    </a:lnTo>
                    <a:lnTo>
                      <a:pt x="42" y="6"/>
                    </a:lnTo>
                    <a:lnTo>
                      <a:pt x="44"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6" name="Freeform 99">
                <a:extLst>
                  <a:ext uri="{FF2B5EF4-FFF2-40B4-BE49-F238E27FC236}">
                    <a16:creationId xmlns:a16="http://schemas.microsoft.com/office/drawing/2014/main" id="{5E6F9A36-890A-B502-4C7B-1877C541CD1D}"/>
                  </a:ext>
                </a:extLst>
              </p:cNvPr>
              <p:cNvSpPr>
                <a:spLocks/>
              </p:cNvSpPr>
              <p:nvPr/>
            </p:nvSpPr>
            <p:spPr bwMode="auto">
              <a:xfrm>
                <a:off x="3866" y="2289"/>
                <a:ext cx="17" cy="17"/>
              </a:xfrm>
              <a:custGeom>
                <a:avLst/>
                <a:gdLst>
                  <a:gd name="T0" fmla="*/ 16 w 17"/>
                  <a:gd name="T1" fmla="*/ 16 h 17"/>
                  <a:gd name="T2" fmla="*/ 16 w 17"/>
                  <a:gd name="T3" fmla="*/ 8 h 17"/>
                  <a:gd name="T4" fmla="*/ 12 w 17"/>
                  <a:gd name="T5" fmla="*/ 0 h 17"/>
                  <a:gd name="T6" fmla="*/ 4 w 17"/>
                  <a:gd name="T7" fmla="*/ 0 h 17"/>
                  <a:gd name="T8" fmla="*/ 0 w 17"/>
                  <a:gd name="T9" fmla="*/ 8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12" y="0"/>
                    </a:lnTo>
                    <a:lnTo>
                      <a:pt x="4" y="0"/>
                    </a:lnTo>
                    <a:lnTo>
                      <a:pt x="0" y="8"/>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7" name="Freeform 100">
                <a:extLst>
                  <a:ext uri="{FF2B5EF4-FFF2-40B4-BE49-F238E27FC236}">
                    <a16:creationId xmlns:a16="http://schemas.microsoft.com/office/drawing/2014/main" id="{E368772D-D29A-4813-CBBD-D02AF841E722}"/>
                  </a:ext>
                </a:extLst>
              </p:cNvPr>
              <p:cNvSpPr>
                <a:spLocks/>
              </p:cNvSpPr>
              <p:nvPr/>
            </p:nvSpPr>
            <p:spPr bwMode="auto">
              <a:xfrm>
                <a:off x="4381" y="3375"/>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8" name="Freeform 101">
                <a:extLst>
                  <a:ext uri="{FF2B5EF4-FFF2-40B4-BE49-F238E27FC236}">
                    <a16:creationId xmlns:a16="http://schemas.microsoft.com/office/drawing/2014/main" id="{5CDED6D5-EC95-3680-804B-C1058587071A}"/>
                  </a:ext>
                </a:extLst>
              </p:cNvPr>
              <p:cNvSpPr>
                <a:spLocks/>
              </p:cNvSpPr>
              <p:nvPr/>
            </p:nvSpPr>
            <p:spPr bwMode="auto">
              <a:xfrm>
                <a:off x="4381" y="3376"/>
                <a:ext cx="17" cy="67"/>
              </a:xfrm>
              <a:custGeom>
                <a:avLst/>
                <a:gdLst>
                  <a:gd name="T0" fmla="*/ 16 w 17"/>
                  <a:gd name="T1" fmla="*/ 65 h 66"/>
                  <a:gd name="T2" fmla="*/ 16 w 17"/>
                  <a:gd name="T3" fmla="*/ 65 h 66"/>
                  <a:gd name="T4" fmla="*/ 12 w 17"/>
                  <a:gd name="T5" fmla="*/ 0 h 66"/>
                  <a:gd name="T6" fmla="*/ 0 w 17"/>
                  <a:gd name="T7" fmla="*/ 0 h 66"/>
                  <a:gd name="T8" fmla="*/ 3 w 17"/>
                  <a:gd name="T9" fmla="*/ 65 h 66"/>
                  <a:gd name="T10" fmla="*/ 16 w 17"/>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6">
                    <a:moveTo>
                      <a:pt x="16" y="65"/>
                    </a:moveTo>
                    <a:lnTo>
                      <a:pt x="16" y="65"/>
                    </a:lnTo>
                    <a:lnTo>
                      <a:pt x="12" y="0"/>
                    </a:lnTo>
                    <a:lnTo>
                      <a:pt x="0" y="0"/>
                    </a:lnTo>
                    <a:lnTo>
                      <a:pt x="3" y="65"/>
                    </a:lnTo>
                    <a:lnTo>
                      <a:pt x="16"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29" name="Freeform 102">
                <a:extLst>
                  <a:ext uri="{FF2B5EF4-FFF2-40B4-BE49-F238E27FC236}">
                    <a16:creationId xmlns:a16="http://schemas.microsoft.com/office/drawing/2014/main" id="{D94ACA89-F734-8AF0-07A8-A02F2D83199F}"/>
                  </a:ext>
                </a:extLst>
              </p:cNvPr>
              <p:cNvSpPr>
                <a:spLocks/>
              </p:cNvSpPr>
              <p:nvPr/>
            </p:nvSpPr>
            <p:spPr bwMode="auto">
              <a:xfrm>
                <a:off x="4680" y="3375"/>
                <a:ext cx="32" cy="104"/>
              </a:xfrm>
              <a:custGeom>
                <a:avLst/>
                <a:gdLst>
                  <a:gd name="T0" fmla="*/ 29 w 32"/>
                  <a:gd name="T1" fmla="*/ 0 h 104"/>
                  <a:gd name="T2" fmla="*/ 27 w 32"/>
                  <a:gd name="T3" fmla="*/ 0 h 104"/>
                  <a:gd name="T4" fmla="*/ 0 w 32"/>
                  <a:gd name="T5" fmla="*/ 101 h 104"/>
                  <a:gd name="T6" fmla="*/ 4 w 32"/>
                  <a:gd name="T7" fmla="*/ 103 h 104"/>
                  <a:gd name="T8" fmla="*/ 31 w 32"/>
                  <a:gd name="T9" fmla="*/ 1 h 104"/>
                  <a:gd name="T10" fmla="*/ 29 w 32"/>
                  <a:gd name="T11" fmla="*/ 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04">
                    <a:moveTo>
                      <a:pt x="29" y="0"/>
                    </a:moveTo>
                    <a:lnTo>
                      <a:pt x="27" y="0"/>
                    </a:lnTo>
                    <a:lnTo>
                      <a:pt x="0" y="101"/>
                    </a:lnTo>
                    <a:lnTo>
                      <a:pt x="4" y="103"/>
                    </a:lnTo>
                    <a:lnTo>
                      <a:pt x="31" y="1"/>
                    </a:lnTo>
                    <a:lnTo>
                      <a:pt x="2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0" name="Freeform 103">
                <a:extLst>
                  <a:ext uri="{FF2B5EF4-FFF2-40B4-BE49-F238E27FC236}">
                    <a16:creationId xmlns:a16="http://schemas.microsoft.com/office/drawing/2014/main" id="{C017F91A-D89B-E3FF-C2FC-A99FC8A9E720}"/>
                  </a:ext>
                </a:extLst>
              </p:cNvPr>
              <p:cNvSpPr>
                <a:spLocks/>
              </p:cNvSpPr>
              <p:nvPr/>
            </p:nvSpPr>
            <p:spPr bwMode="auto">
              <a:xfrm>
                <a:off x="4707" y="3372"/>
                <a:ext cx="17" cy="17"/>
              </a:xfrm>
              <a:custGeom>
                <a:avLst/>
                <a:gdLst>
                  <a:gd name="T0" fmla="*/ 16 w 17"/>
                  <a:gd name="T1" fmla="*/ 16 h 17"/>
                  <a:gd name="T2" fmla="*/ 16 w 17"/>
                  <a:gd name="T3" fmla="*/ 10 h 17"/>
                  <a:gd name="T4" fmla="*/ 12 w 17"/>
                  <a:gd name="T5" fmla="*/ 0 h 17"/>
                  <a:gd name="T6" fmla="*/ 4 w 17"/>
                  <a:gd name="T7" fmla="*/ 0 h 17"/>
                  <a:gd name="T8" fmla="*/ 0 w 17"/>
                  <a:gd name="T9" fmla="*/ 1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2" y="0"/>
                    </a:lnTo>
                    <a:lnTo>
                      <a:pt x="4" y="0"/>
                    </a:lnTo>
                    <a:lnTo>
                      <a:pt x="0" y="1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1" name="Freeform 104">
                <a:extLst>
                  <a:ext uri="{FF2B5EF4-FFF2-40B4-BE49-F238E27FC236}">
                    <a16:creationId xmlns:a16="http://schemas.microsoft.com/office/drawing/2014/main" id="{7ECFFA62-DF78-1151-BB8F-26CEABC2DDA4}"/>
                  </a:ext>
                </a:extLst>
              </p:cNvPr>
              <p:cNvSpPr>
                <a:spLocks/>
              </p:cNvSpPr>
              <p:nvPr/>
            </p:nvSpPr>
            <p:spPr bwMode="auto">
              <a:xfrm>
                <a:off x="3868" y="1414"/>
                <a:ext cx="994" cy="1966"/>
              </a:xfrm>
              <a:custGeom>
                <a:avLst/>
                <a:gdLst>
                  <a:gd name="T0" fmla="*/ 984 w 994"/>
                  <a:gd name="T1" fmla="*/ 767 h 1967"/>
                  <a:gd name="T2" fmla="*/ 987 w 994"/>
                  <a:gd name="T3" fmla="*/ 652 h 1967"/>
                  <a:gd name="T4" fmla="*/ 989 w 994"/>
                  <a:gd name="T5" fmla="*/ 553 h 1967"/>
                  <a:gd name="T6" fmla="*/ 987 w 994"/>
                  <a:gd name="T7" fmla="*/ 456 h 1967"/>
                  <a:gd name="T8" fmla="*/ 969 w 994"/>
                  <a:gd name="T9" fmla="*/ 364 h 1967"/>
                  <a:gd name="T10" fmla="*/ 917 w 994"/>
                  <a:gd name="T11" fmla="*/ 284 h 1967"/>
                  <a:gd name="T12" fmla="*/ 835 w 994"/>
                  <a:gd name="T13" fmla="*/ 250 h 1967"/>
                  <a:gd name="T14" fmla="*/ 748 w 994"/>
                  <a:gd name="T15" fmla="*/ 237 h 1967"/>
                  <a:gd name="T16" fmla="*/ 683 w 994"/>
                  <a:gd name="T17" fmla="*/ 206 h 1967"/>
                  <a:gd name="T18" fmla="*/ 632 w 994"/>
                  <a:gd name="T19" fmla="*/ 158 h 1967"/>
                  <a:gd name="T20" fmla="*/ 616 w 994"/>
                  <a:gd name="T21" fmla="*/ 86 h 1967"/>
                  <a:gd name="T22" fmla="*/ 622 w 994"/>
                  <a:gd name="T23" fmla="*/ 9 h 1967"/>
                  <a:gd name="T24" fmla="*/ 372 w 994"/>
                  <a:gd name="T25" fmla="*/ 67 h 1967"/>
                  <a:gd name="T26" fmla="*/ 372 w 994"/>
                  <a:gd name="T27" fmla="*/ 142 h 1967"/>
                  <a:gd name="T28" fmla="*/ 332 w 994"/>
                  <a:gd name="T29" fmla="*/ 201 h 1967"/>
                  <a:gd name="T30" fmla="*/ 270 w 994"/>
                  <a:gd name="T31" fmla="*/ 236 h 1967"/>
                  <a:gd name="T32" fmla="*/ 193 w 994"/>
                  <a:gd name="T33" fmla="*/ 255 h 1967"/>
                  <a:gd name="T34" fmla="*/ 106 w 994"/>
                  <a:gd name="T35" fmla="*/ 272 h 1967"/>
                  <a:gd name="T36" fmla="*/ 40 w 994"/>
                  <a:gd name="T37" fmla="*/ 342 h 1967"/>
                  <a:gd name="T38" fmla="*/ 10 w 994"/>
                  <a:gd name="T39" fmla="*/ 429 h 1967"/>
                  <a:gd name="T40" fmla="*/ 4 w 994"/>
                  <a:gd name="T41" fmla="*/ 525 h 1967"/>
                  <a:gd name="T42" fmla="*/ 7 w 994"/>
                  <a:gd name="T43" fmla="*/ 622 h 1967"/>
                  <a:gd name="T44" fmla="*/ 9 w 994"/>
                  <a:gd name="T45" fmla="*/ 735 h 1967"/>
                  <a:gd name="T46" fmla="*/ 5 w 994"/>
                  <a:gd name="T47" fmla="*/ 852 h 1967"/>
                  <a:gd name="T48" fmla="*/ 190 w 994"/>
                  <a:gd name="T49" fmla="*/ 872 h 1967"/>
                  <a:gd name="T50" fmla="*/ 199 w 994"/>
                  <a:gd name="T51" fmla="*/ 815 h 1967"/>
                  <a:gd name="T52" fmla="*/ 202 w 994"/>
                  <a:gd name="T53" fmla="*/ 842 h 1967"/>
                  <a:gd name="T54" fmla="*/ 209 w 994"/>
                  <a:gd name="T55" fmla="*/ 929 h 1967"/>
                  <a:gd name="T56" fmla="*/ 213 w 994"/>
                  <a:gd name="T57" fmla="*/ 1017 h 1967"/>
                  <a:gd name="T58" fmla="*/ 203 w 994"/>
                  <a:gd name="T59" fmla="*/ 1096 h 1967"/>
                  <a:gd name="T60" fmla="*/ 165 w 994"/>
                  <a:gd name="T61" fmla="*/ 1172 h 1967"/>
                  <a:gd name="T62" fmla="*/ 127 w 994"/>
                  <a:gd name="T63" fmla="*/ 1240 h 1967"/>
                  <a:gd name="T64" fmla="*/ 99 w 994"/>
                  <a:gd name="T65" fmla="*/ 1402 h 1967"/>
                  <a:gd name="T66" fmla="*/ 85 w 994"/>
                  <a:gd name="T67" fmla="*/ 1536 h 1967"/>
                  <a:gd name="T68" fmla="*/ 81 w 994"/>
                  <a:gd name="T69" fmla="*/ 1664 h 1967"/>
                  <a:gd name="T70" fmla="*/ 107 w 994"/>
                  <a:gd name="T71" fmla="*/ 1804 h 1967"/>
                  <a:gd name="T72" fmla="*/ 143 w 994"/>
                  <a:gd name="T73" fmla="*/ 1899 h 1967"/>
                  <a:gd name="T74" fmla="*/ 158 w 994"/>
                  <a:gd name="T75" fmla="*/ 1946 h 1967"/>
                  <a:gd name="T76" fmla="*/ 495 w 994"/>
                  <a:gd name="T77" fmla="*/ 1947 h 1967"/>
                  <a:gd name="T78" fmla="*/ 494 w 994"/>
                  <a:gd name="T79" fmla="*/ 1911 h 1967"/>
                  <a:gd name="T80" fmla="*/ 503 w 994"/>
                  <a:gd name="T81" fmla="*/ 1710 h 1967"/>
                  <a:gd name="T82" fmla="*/ 507 w 994"/>
                  <a:gd name="T83" fmla="*/ 1778 h 1967"/>
                  <a:gd name="T84" fmla="*/ 513 w 994"/>
                  <a:gd name="T85" fmla="*/ 1874 h 1967"/>
                  <a:gd name="T86" fmla="*/ 850 w 994"/>
                  <a:gd name="T87" fmla="*/ 1931 h 1967"/>
                  <a:gd name="T88" fmla="*/ 882 w 994"/>
                  <a:gd name="T89" fmla="*/ 1831 h 1967"/>
                  <a:gd name="T90" fmla="*/ 912 w 994"/>
                  <a:gd name="T91" fmla="*/ 1677 h 1967"/>
                  <a:gd name="T92" fmla="*/ 905 w 994"/>
                  <a:gd name="T93" fmla="*/ 1542 h 1967"/>
                  <a:gd name="T94" fmla="*/ 882 w 994"/>
                  <a:gd name="T95" fmla="*/ 1406 h 1967"/>
                  <a:gd name="T96" fmla="*/ 855 w 994"/>
                  <a:gd name="T97" fmla="*/ 1254 h 1967"/>
                  <a:gd name="T98" fmla="*/ 828 w 994"/>
                  <a:gd name="T99" fmla="*/ 1179 h 1967"/>
                  <a:gd name="T100" fmla="*/ 789 w 994"/>
                  <a:gd name="T101" fmla="*/ 1104 h 1967"/>
                  <a:gd name="T102" fmla="*/ 776 w 994"/>
                  <a:gd name="T103" fmla="*/ 1029 h 1967"/>
                  <a:gd name="T104" fmla="*/ 780 w 994"/>
                  <a:gd name="T105" fmla="*/ 942 h 1967"/>
                  <a:gd name="T106" fmla="*/ 789 w 994"/>
                  <a:gd name="T107" fmla="*/ 854 h 1967"/>
                  <a:gd name="T108" fmla="*/ 796 w 994"/>
                  <a:gd name="T109" fmla="*/ 794 h 1967"/>
                  <a:gd name="T110" fmla="*/ 799 w 994"/>
                  <a:gd name="T111" fmla="*/ 840 h 1967"/>
                  <a:gd name="T112" fmla="*/ 810 w 994"/>
                  <a:gd name="T113" fmla="*/ 888 h 19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4" h="1967">
                    <a:moveTo>
                      <a:pt x="993" y="868"/>
                    </a:moveTo>
                    <a:lnTo>
                      <a:pt x="990" y="854"/>
                    </a:lnTo>
                    <a:lnTo>
                      <a:pt x="988" y="840"/>
                    </a:lnTo>
                    <a:lnTo>
                      <a:pt x="987" y="825"/>
                    </a:lnTo>
                    <a:lnTo>
                      <a:pt x="985" y="811"/>
                    </a:lnTo>
                    <a:lnTo>
                      <a:pt x="985" y="797"/>
                    </a:lnTo>
                    <a:lnTo>
                      <a:pt x="985" y="782"/>
                    </a:lnTo>
                    <a:lnTo>
                      <a:pt x="984" y="767"/>
                    </a:lnTo>
                    <a:lnTo>
                      <a:pt x="985" y="753"/>
                    </a:lnTo>
                    <a:lnTo>
                      <a:pt x="985" y="739"/>
                    </a:lnTo>
                    <a:lnTo>
                      <a:pt x="985" y="724"/>
                    </a:lnTo>
                    <a:lnTo>
                      <a:pt x="985" y="709"/>
                    </a:lnTo>
                    <a:lnTo>
                      <a:pt x="986" y="695"/>
                    </a:lnTo>
                    <a:lnTo>
                      <a:pt x="986" y="680"/>
                    </a:lnTo>
                    <a:lnTo>
                      <a:pt x="987" y="666"/>
                    </a:lnTo>
                    <a:lnTo>
                      <a:pt x="987" y="652"/>
                    </a:lnTo>
                    <a:lnTo>
                      <a:pt x="987" y="637"/>
                    </a:lnTo>
                    <a:lnTo>
                      <a:pt x="987" y="625"/>
                    </a:lnTo>
                    <a:lnTo>
                      <a:pt x="987" y="614"/>
                    </a:lnTo>
                    <a:lnTo>
                      <a:pt x="987" y="602"/>
                    </a:lnTo>
                    <a:lnTo>
                      <a:pt x="988" y="589"/>
                    </a:lnTo>
                    <a:lnTo>
                      <a:pt x="988" y="577"/>
                    </a:lnTo>
                    <a:lnTo>
                      <a:pt x="988" y="565"/>
                    </a:lnTo>
                    <a:lnTo>
                      <a:pt x="989" y="553"/>
                    </a:lnTo>
                    <a:lnTo>
                      <a:pt x="989" y="541"/>
                    </a:lnTo>
                    <a:lnTo>
                      <a:pt x="989" y="528"/>
                    </a:lnTo>
                    <a:lnTo>
                      <a:pt x="989" y="517"/>
                    </a:lnTo>
                    <a:lnTo>
                      <a:pt x="989" y="504"/>
                    </a:lnTo>
                    <a:lnTo>
                      <a:pt x="989" y="492"/>
                    </a:lnTo>
                    <a:lnTo>
                      <a:pt x="989" y="480"/>
                    </a:lnTo>
                    <a:lnTo>
                      <a:pt x="988" y="468"/>
                    </a:lnTo>
                    <a:lnTo>
                      <a:pt x="987" y="456"/>
                    </a:lnTo>
                    <a:lnTo>
                      <a:pt x="986" y="444"/>
                    </a:lnTo>
                    <a:lnTo>
                      <a:pt x="985" y="432"/>
                    </a:lnTo>
                    <a:lnTo>
                      <a:pt x="983" y="421"/>
                    </a:lnTo>
                    <a:lnTo>
                      <a:pt x="981" y="409"/>
                    </a:lnTo>
                    <a:lnTo>
                      <a:pt x="979" y="398"/>
                    </a:lnTo>
                    <a:lnTo>
                      <a:pt x="976" y="386"/>
                    </a:lnTo>
                    <a:lnTo>
                      <a:pt x="973" y="375"/>
                    </a:lnTo>
                    <a:lnTo>
                      <a:pt x="969" y="364"/>
                    </a:lnTo>
                    <a:lnTo>
                      <a:pt x="964" y="353"/>
                    </a:lnTo>
                    <a:lnTo>
                      <a:pt x="959" y="343"/>
                    </a:lnTo>
                    <a:lnTo>
                      <a:pt x="954" y="333"/>
                    </a:lnTo>
                    <a:lnTo>
                      <a:pt x="948" y="323"/>
                    </a:lnTo>
                    <a:lnTo>
                      <a:pt x="941" y="313"/>
                    </a:lnTo>
                    <a:lnTo>
                      <a:pt x="933" y="303"/>
                    </a:lnTo>
                    <a:lnTo>
                      <a:pt x="925" y="294"/>
                    </a:lnTo>
                    <a:lnTo>
                      <a:pt x="917" y="284"/>
                    </a:lnTo>
                    <a:lnTo>
                      <a:pt x="907" y="276"/>
                    </a:lnTo>
                    <a:lnTo>
                      <a:pt x="897" y="269"/>
                    </a:lnTo>
                    <a:lnTo>
                      <a:pt x="888" y="264"/>
                    </a:lnTo>
                    <a:lnTo>
                      <a:pt x="878" y="259"/>
                    </a:lnTo>
                    <a:lnTo>
                      <a:pt x="867" y="256"/>
                    </a:lnTo>
                    <a:lnTo>
                      <a:pt x="857" y="253"/>
                    </a:lnTo>
                    <a:lnTo>
                      <a:pt x="846" y="251"/>
                    </a:lnTo>
                    <a:lnTo>
                      <a:pt x="835" y="250"/>
                    </a:lnTo>
                    <a:lnTo>
                      <a:pt x="824" y="249"/>
                    </a:lnTo>
                    <a:lnTo>
                      <a:pt x="813" y="248"/>
                    </a:lnTo>
                    <a:lnTo>
                      <a:pt x="802" y="247"/>
                    </a:lnTo>
                    <a:lnTo>
                      <a:pt x="790" y="246"/>
                    </a:lnTo>
                    <a:lnTo>
                      <a:pt x="780" y="244"/>
                    </a:lnTo>
                    <a:lnTo>
                      <a:pt x="769" y="242"/>
                    </a:lnTo>
                    <a:lnTo>
                      <a:pt x="758" y="240"/>
                    </a:lnTo>
                    <a:lnTo>
                      <a:pt x="748" y="237"/>
                    </a:lnTo>
                    <a:lnTo>
                      <a:pt x="738" y="233"/>
                    </a:lnTo>
                    <a:lnTo>
                      <a:pt x="730" y="230"/>
                    </a:lnTo>
                    <a:lnTo>
                      <a:pt x="723" y="226"/>
                    </a:lnTo>
                    <a:lnTo>
                      <a:pt x="715" y="223"/>
                    </a:lnTo>
                    <a:lnTo>
                      <a:pt x="706" y="219"/>
                    </a:lnTo>
                    <a:lnTo>
                      <a:pt x="699" y="215"/>
                    </a:lnTo>
                    <a:lnTo>
                      <a:pt x="691" y="211"/>
                    </a:lnTo>
                    <a:lnTo>
                      <a:pt x="683" y="206"/>
                    </a:lnTo>
                    <a:lnTo>
                      <a:pt x="676" y="201"/>
                    </a:lnTo>
                    <a:lnTo>
                      <a:pt x="668" y="197"/>
                    </a:lnTo>
                    <a:lnTo>
                      <a:pt x="661" y="191"/>
                    </a:lnTo>
                    <a:lnTo>
                      <a:pt x="654" y="185"/>
                    </a:lnTo>
                    <a:lnTo>
                      <a:pt x="648" y="179"/>
                    </a:lnTo>
                    <a:lnTo>
                      <a:pt x="642" y="173"/>
                    </a:lnTo>
                    <a:lnTo>
                      <a:pt x="637" y="166"/>
                    </a:lnTo>
                    <a:lnTo>
                      <a:pt x="632" y="158"/>
                    </a:lnTo>
                    <a:lnTo>
                      <a:pt x="628" y="150"/>
                    </a:lnTo>
                    <a:lnTo>
                      <a:pt x="624" y="141"/>
                    </a:lnTo>
                    <a:lnTo>
                      <a:pt x="621" y="132"/>
                    </a:lnTo>
                    <a:lnTo>
                      <a:pt x="619" y="123"/>
                    </a:lnTo>
                    <a:lnTo>
                      <a:pt x="618" y="114"/>
                    </a:lnTo>
                    <a:lnTo>
                      <a:pt x="617" y="105"/>
                    </a:lnTo>
                    <a:lnTo>
                      <a:pt x="617" y="96"/>
                    </a:lnTo>
                    <a:lnTo>
                      <a:pt x="616" y="86"/>
                    </a:lnTo>
                    <a:lnTo>
                      <a:pt x="617" y="77"/>
                    </a:lnTo>
                    <a:lnTo>
                      <a:pt x="617" y="67"/>
                    </a:lnTo>
                    <a:lnTo>
                      <a:pt x="618" y="58"/>
                    </a:lnTo>
                    <a:lnTo>
                      <a:pt x="618" y="48"/>
                    </a:lnTo>
                    <a:lnTo>
                      <a:pt x="619" y="38"/>
                    </a:lnTo>
                    <a:lnTo>
                      <a:pt x="620" y="28"/>
                    </a:lnTo>
                    <a:lnTo>
                      <a:pt x="621" y="19"/>
                    </a:lnTo>
                    <a:lnTo>
                      <a:pt x="622" y="9"/>
                    </a:lnTo>
                    <a:lnTo>
                      <a:pt x="622" y="0"/>
                    </a:lnTo>
                    <a:lnTo>
                      <a:pt x="365" y="10"/>
                    </a:lnTo>
                    <a:lnTo>
                      <a:pt x="366" y="19"/>
                    </a:lnTo>
                    <a:lnTo>
                      <a:pt x="367" y="28"/>
                    </a:lnTo>
                    <a:lnTo>
                      <a:pt x="368" y="38"/>
                    </a:lnTo>
                    <a:lnTo>
                      <a:pt x="369" y="48"/>
                    </a:lnTo>
                    <a:lnTo>
                      <a:pt x="370" y="57"/>
                    </a:lnTo>
                    <a:lnTo>
                      <a:pt x="372" y="67"/>
                    </a:lnTo>
                    <a:lnTo>
                      <a:pt x="373" y="76"/>
                    </a:lnTo>
                    <a:lnTo>
                      <a:pt x="374" y="86"/>
                    </a:lnTo>
                    <a:lnTo>
                      <a:pt x="375" y="96"/>
                    </a:lnTo>
                    <a:lnTo>
                      <a:pt x="375" y="105"/>
                    </a:lnTo>
                    <a:lnTo>
                      <a:pt x="375" y="114"/>
                    </a:lnTo>
                    <a:lnTo>
                      <a:pt x="375" y="123"/>
                    </a:lnTo>
                    <a:lnTo>
                      <a:pt x="374" y="133"/>
                    </a:lnTo>
                    <a:lnTo>
                      <a:pt x="372" y="142"/>
                    </a:lnTo>
                    <a:lnTo>
                      <a:pt x="369" y="151"/>
                    </a:lnTo>
                    <a:lnTo>
                      <a:pt x="365" y="160"/>
                    </a:lnTo>
                    <a:lnTo>
                      <a:pt x="361" y="168"/>
                    </a:lnTo>
                    <a:lnTo>
                      <a:pt x="356" y="176"/>
                    </a:lnTo>
                    <a:lnTo>
                      <a:pt x="351" y="182"/>
                    </a:lnTo>
                    <a:lnTo>
                      <a:pt x="345" y="189"/>
                    </a:lnTo>
                    <a:lnTo>
                      <a:pt x="339" y="195"/>
                    </a:lnTo>
                    <a:lnTo>
                      <a:pt x="332" y="201"/>
                    </a:lnTo>
                    <a:lnTo>
                      <a:pt x="325" y="206"/>
                    </a:lnTo>
                    <a:lnTo>
                      <a:pt x="318" y="211"/>
                    </a:lnTo>
                    <a:lnTo>
                      <a:pt x="310" y="216"/>
                    </a:lnTo>
                    <a:lnTo>
                      <a:pt x="302" y="220"/>
                    </a:lnTo>
                    <a:lnTo>
                      <a:pt x="294" y="225"/>
                    </a:lnTo>
                    <a:lnTo>
                      <a:pt x="286" y="228"/>
                    </a:lnTo>
                    <a:lnTo>
                      <a:pt x="278" y="232"/>
                    </a:lnTo>
                    <a:lnTo>
                      <a:pt x="270" y="236"/>
                    </a:lnTo>
                    <a:lnTo>
                      <a:pt x="263" y="240"/>
                    </a:lnTo>
                    <a:lnTo>
                      <a:pt x="255" y="243"/>
                    </a:lnTo>
                    <a:lnTo>
                      <a:pt x="245" y="247"/>
                    </a:lnTo>
                    <a:lnTo>
                      <a:pt x="235" y="250"/>
                    </a:lnTo>
                    <a:lnTo>
                      <a:pt x="225" y="252"/>
                    </a:lnTo>
                    <a:lnTo>
                      <a:pt x="215" y="254"/>
                    </a:lnTo>
                    <a:lnTo>
                      <a:pt x="203" y="255"/>
                    </a:lnTo>
                    <a:lnTo>
                      <a:pt x="193" y="255"/>
                    </a:lnTo>
                    <a:lnTo>
                      <a:pt x="181" y="256"/>
                    </a:lnTo>
                    <a:lnTo>
                      <a:pt x="170" y="257"/>
                    </a:lnTo>
                    <a:lnTo>
                      <a:pt x="159" y="258"/>
                    </a:lnTo>
                    <a:lnTo>
                      <a:pt x="148" y="260"/>
                    </a:lnTo>
                    <a:lnTo>
                      <a:pt x="137" y="262"/>
                    </a:lnTo>
                    <a:lnTo>
                      <a:pt x="127" y="264"/>
                    </a:lnTo>
                    <a:lnTo>
                      <a:pt x="116" y="268"/>
                    </a:lnTo>
                    <a:lnTo>
                      <a:pt x="106" y="272"/>
                    </a:lnTo>
                    <a:lnTo>
                      <a:pt x="97" y="278"/>
                    </a:lnTo>
                    <a:lnTo>
                      <a:pt x="87" y="284"/>
                    </a:lnTo>
                    <a:lnTo>
                      <a:pt x="78" y="293"/>
                    </a:lnTo>
                    <a:lnTo>
                      <a:pt x="69" y="302"/>
                    </a:lnTo>
                    <a:lnTo>
                      <a:pt x="61" y="312"/>
                    </a:lnTo>
                    <a:lnTo>
                      <a:pt x="53" y="321"/>
                    </a:lnTo>
                    <a:lnTo>
                      <a:pt x="46" y="331"/>
                    </a:lnTo>
                    <a:lnTo>
                      <a:pt x="40" y="342"/>
                    </a:lnTo>
                    <a:lnTo>
                      <a:pt x="34" y="352"/>
                    </a:lnTo>
                    <a:lnTo>
                      <a:pt x="30" y="362"/>
                    </a:lnTo>
                    <a:lnTo>
                      <a:pt x="26" y="373"/>
                    </a:lnTo>
                    <a:lnTo>
                      <a:pt x="21" y="384"/>
                    </a:lnTo>
                    <a:lnTo>
                      <a:pt x="18" y="395"/>
                    </a:lnTo>
                    <a:lnTo>
                      <a:pt x="15" y="406"/>
                    </a:lnTo>
                    <a:lnTo>
                      <a:pt x="13" y="418"/>
                    </a:lnTo>
                    <a:lnTo>
                      <a:pt x="10" y="429"/>
                    </a:lnTo>
                    <a:lnTo>
                      <a:pt x="9" y="441"/>
                    </a:lnTo>
                    <a:lnTo>
                      <a:pt x="7" y="453"/>
                    </a:lnTo>
                    <a:lnTo>
                      <a:pt x="6" y="465"/>
                    </a:lnTo>
                    <a:lnTo>
                      <a:pt x="6" y="477"/>
                    </a:lnTo>
                    <a:lnTo>
                      <a:pt x="5" y="489"/>
                    </a:lnTo>
                    <a:lnTo>
                      <a:pt x="4" y="501"/>
                    </a:lnTo>
                    <a:lnTo>
                      <a:pt x="4" y="513"/>
                    </a:lnTo>
                    <a:lnTo>
                      <a:pt x="4" y="525"/>
                    </a:lnTo>
                    <a:lnTo>
                      <a:pt x="4" y="537"/>
                    </a:lnTo>
                    <a:lnTo>
                      <a:pt x="5" y="550"/>
                    </a:lnTo>
                    <a:lnTo>
                      <a:pt x="5" y="562"/>
                    </a:lnTo>
                    <a:lnTo>
                      <a:pt x="6" y="574"/>
                    </a:lnTo>
                    <a:lnTo>
                      <a:pt x="6" y="586"/>
                    </a:lnTo>
                    <a:lnTo>
                      <a:pt x="6" y="598"/>
                    </a:lnTo>
                    <a:lnTo>
                      <a:pt x="7" y="610"/>
                    </a:lnTo>
                    <a:lnTo>
                      <a:pt x="7" y="622"/>
                    </a:lnTo>
                    <a:lnTo>
                      <a:pt x="7" y="634"/>
                    </a:lnTo>
                    <a:lnTo>
                      <a:pt x="7" y="646"/>
                    </a:lnTo>
                    <a:lnTo>
                      <a:pt x="7" y="660"/>
                    </a:lnTo>
                    <a:lnTo>
                      <a:pt x="7" y="675"/>
                    </a:lnTo>
                    <a:lnTo>
                      <a:pt x="7" y="690"/>
                    </a:lnTo>
                    <a:lnTo>
                      <a:pt x="8" y="705"/>
                    </a:lnTo>
                    <a:lnTo>
                      <a:pt x="8" y="719"/>
                    </a:lnTo>
                    <a:lnTo>
                      <a:pt x="9" y="735"/>
                    </a:lnTo>
                    <a:lnTo>
                      <a:pt x="9" y="749"/>
                    </a:lnTo>
                    <a:lnTo>
                      <a:pt x="9" y="764"/>
                    </a:lnTo>
                    <a:lnTo>
                      <a:pt x="9" y="779"/>
                    </a:lnTo>
                    <a:lnTo>
                      <a:pt x="9" y="793"/>
                    </a:lnTo>
                    <a:lnTo>
                      <a:pt x="8" y="808"/>
                    </a:lnTo>
                    <a:lnTo>
                      <a:pt x="8" y="823"/>
                    </a:lnTo>
                    <a:lnTo>
                      <a:pt x="6" y="837"/>
                    </a:lnTo>
                    <a:lnTo>
                      <a:pt x="5" y="852"/>
                    </a:lnTo>
                    <a:lnTo>
                      <a:pt x="3" y="867"/>
                    </a:lnTo>
                    <a:lnTo>
                      <a:pt x="0" y="881"/>
                    </a:lnTo>
                    <a:lnTo>
                      <a:pt x="181" y="907"/>
                    </a:lnTo>
                    <a:lnTo>
                      <a:pt x="183" y="900"/>
                    </a:lnTo>
                    <a:lnTo>
                      <a:pt x="185" y="893"/>
                    </a:lnTo>
                    <a:lnTo>
                      <a:pt x="186" y="886"/>
                    </a:lnTo>
                    <a:lnTo>
                      <a:pt x="188" y="879"/>
                    </a:lnTo>
                    <a:lnTo>
                      <a:pt x="190" y="872"/>
                    </a:lnTo>
                    <a:lnTo>
                      <a:pt x="191" y="864"/>
                    </a:lnTo>
                    <a:lnTo>
                      <a:pt x="193" y="857"/>
                    </a:lnTo>
                    <a:lnTo>
                      <a:pt x="195" y="850"/>
                    </a:lnTo>
                    <a:lnTo>
                      <a:pt x="195" y="843"/>
                    </a:lnTo>
                    <a:lnTo>
                      <a:pt x="197" y="836"/>
                    </a:lnTo>
                    <a:lnTo>
                      <a:pt x="198" y="828"/>
                    </a:lnTo>
                    <a:lnTo>
                      <a:pt x="198" y="822"/>
                    </a:lnTo>
                    <a:lnTo>
                      <a:pt x="199" y="815"/>
                    </a:lnTo>
                    <a:lnTo>
                      <a:pt x="199" y="809"/>
                    </a:lnTo>
                    <a:lnTo>
                      <a:pt x="199" y="802"/>
                    </a:lnTo>
                    <a:lnTo>
                      <a:pt x="199" y="795"/>
                    </a:lnTo>
                    <a:lnTo>
                      <a:pt x="199" y="804"/>
                    </a:lnTo>
                    <a:lnTo>
                      <a:pt x="200" y="813"/>
                    </a:lnTo>
                    <a:lnTo>
                      <a:pt x="200" y="823"/>
                    </a:lnTo>
                    <a:lnTo>
                      <a:pt x="201" y="832"/>
                    </a:lnTo>
                    <a:lnTo>
                      <a:pt x="202" y="842"/>
                    </a:lnTo>
                    <a:lnTo>
                      <a:pt x="203" y="853"/>
                    </a:lnTo>
                    <a:lnTo>
                      <a:pt x="203" y="863"/>
                    </a:lnTo>
                    <a:lnTo>
                      <a:pt x="205" y="874"/>
                    </a:lnTo>
                    <a:lnTo>
                      <a:pt x="205" y="885"/>
                    </a:lnTo>
                    <a:lnTo>
                      <a:pt x="207" y="896"/>
                    </a:lnTo>
                    <a:lnTo>
                      <a:pt x="207" y="907"/>
                    </a:lnTo>
                    <a:lnTo>
                      <a:pt x="208" y="918"/>
                    </a:lnTo>
                    <a:lnTo>
                      <a:pt x="209" y="929"/>
                    </a:lnTo>
                    <a:lnTo>
                      <a:pt x="210" y="940"/>
                    </a:lnTo>
                    <a:lnTo>
                      <a:pt x="211" y="951"/>
                    </a:lnTo>
                    <a:lnTo>
                      <a:pt x="212" y="963"/>
                    </a:lnTo>
                    <a:lnTo>
                      <a:pt x="212" y="974"/>
                    </a:lnTo>
                    <a:lnTo>
                      <a:pt x="213" y="985"/>
                    </a:lnTo>
                    <a:lnTo>
                      <a:pt x="213" y="995"/>
                    </a:lnTo>
                    <a:lnTo>
                      <a:pt x="213" y="1007"/>
                    </a:lnTo>
                    <a:lnTo>
                      <a:pt x="213" y="1017"/>
                    </a:lnTo>
                    <a:lnTo>
                      <a:pt x="213" y="1028"/>
                    </a:lnTo>
                    <a:lnTo>
                      <a:pt x="212" y="1039"/>
                    </a:lnTo>
                    <a:lnTo>
                      <a:pt x="212" y="1049"/>
                    </a:lnTo>
                    <a:lnTo>
                      <a:pt x="211" y="1059"/>
                    </a:lnTo>
                    <a:lnTo>
                      <a:pt x="209" y="1068"/>
                    </a:lnTo>
                    <a:lnTo>
                      <a:pt x="208" y="1078"/>
                    </a:lnTo>
                    <a:lnTo>
                      <a:pt x="206" y="1087"/>
                    </a:lnTo>
                    <a:lnTo>
                      <a:pt x="203" y="1096"/>
                    </a:lnTo>
                    <a:lnTo>
                      <a:pt x="201" y="1104"/>
                    </a:lnTo>
                    <a:lnTo>
                      <a:pt x="198" y="1112"/>
                    </a:lnTo>
                    <a:lnTo>
                      <a:pt x="195" y="1120"/>
                    </a:lnTo>
                    <a:lnTo>
                      <a:pt x="189" y="1133"/>
                    </a:lnTo>
                    <a:lnTo>
                      <a:pt x="183" y="1144"/>
                    </a:lnTo>
                    <a:lnTo>
                      <a:pt x="177" y="1154"/>
                    </a:lnTo>
                    <a:lnTo>
                      <a:pt x="171" y="1164"/>
                    </a:lnTo>
                    <a:lnTo>
                      <a:pt x="165" y="1172"/>
                    </a:lnTo>
                    <a:lnTo>
                      <a:pt x="159" y="1180"/>
                    </a:lnTo>
                    <a:lnTo>
                      <a:pt x="154" y="1189"/>
                    </a:lnTo>
                    <a:lnTo>
                      <a:pt x="149" y="1196"/>
                    </a:lnTo>
                    <a:lnTo>
                      <a:pt x="144" y="1204"/>
                    </a:lnTo>
                    <a:lnTo>
                      <a:pt x="139" y="1212"/>
                    </a:lnTo>
                    <a:lnTo>
                      <a:pt x="135" y="1221"/>
                    </a:lnTo>
                    <a:lnTo>
                      <a:pt x="131" y="1230"/>
                    </a:lnTo>
                    <a:lnTo>
                      <a:pt x="127" y="1240"/>
                    </a:lnTo>
                    <a:lnTo>
                      <a:pt x="124" y="1251"/>
                    </a:lnTo>
                    <a:lnTo>
                      <a:pt x="121" y="1263"/>
                    </a:lnTo>
                    <a:lnTo>
                      <a:pt x="117" y="1276"/>
                    </a:lnTo>
                    <a:lnTo>
                      <a:pt x="105" y="1328"/>
                    </a:lnTo>
                    <a:lnTo>
                      <a:pt x="104" y="1347"/>
                    </a:lnTo>
                    <a:lnTo>
                      <a:pt x="102" y="1366"/>
                    </a:lnTo>
                    <a:lnTo>
                      <a:pt x="101" y="1384"/>
                    </a:lnTo>
                    <a:lnTo>
                      <a:pt x="99" y="1402"/>
                    </a:lnTo>
                    <a:lnTo>
                      <a:pt x="97" y="1420"/>
                    </a:lnTo>
                    <a:lnTo>
                      <a:pt x="95" y="1437"/>
                    </a:lnTo>
                    <a:lnTo>
                      <a:pt x="94" y="1454"/>
                    </a:lnTo>
                    <a:lnTo>
                      <a:pt x="92" y="1470"/>
                    </a:lnTo>
                    <a:lnTo>
                      <a:pt x="90" y="1487"/>
                    </a:lnTo>
                    <a:lnTo>
                      <a:pt x="88" y="1503"/>
                    </a:lnTo>
                    <a:lnTo>
                      <a:pt x="86" y="1520"/>
                    </a:lnTo>
                    <a:lnTo>
                      <a:pt x="85" y="1536"/>
                    </a:lnTo>
                    <a:lnTo>
                      <a:pt x="83" y="1551"/>
                    </a:lnTo>
                    <a:lnTo>
                      <a:pt x="82" y="1568"/>
                    </a:lnTo>
                    <a:lnTo>
                      <a:pt x="81" y="1583"/>
                    </a:lnTo>
                    <a:lnTo>
                      <a:pt x="80" y="1599"/>
                    </a:lnTo>
                    <a:lnTo>
                      <a:pt x="80" y="1615"/>
                    </a:lnTo>
                    <a:lnTo>
                      <a:pt x="80" y="1632"/>
                    </a:lnTo>
                    <a:lnTo>
                      <a:pt x="80" y="1648"/>
                    </a:lnTo>
                    <a:lnTo>
                      <a:pt x="81" y="1664"/>
                    </a:lnTo>
                    <a:lnTo>
                      <a:pt x="82" y="1681"/>
                    </a:lnTo>
                    <a:lnTo>
                      <a:pt x="84" y="1698"/>
                    </a:lnTo>
                    <a:lnTo>
                      <a:pt x="87" y="1714"/>
                    </a:lnTo>
                    <a:lnTo>
                      <a:pt x="89" y="1732"/>
                    </a:lnTo>
                    <a:lnTo>
                      <a:pt x="93" y="1749"/>
                    </a:lnTo>
                    <a:lnTo>
                      <a:pt x="97" y="1768"/>
                    </a:lnTo>
                    <a:lnTo>
                      <a:pt x="102" y="1786"/>
                    </a:lnTo>
                    <a:lnTo>
                      <a:pt x="107" y="1804"/>
                    </a:lnTo>
                    <a:lnTo>
                      <a:pt x="114" y="1823"/>
                    </a:lnTo>
                    <a:lnTo>
                      <a:pt x="121" y="1843"/>
                    </a:lnTo>
                    <a:lnTo>
                      <a:pt x="129" y="1863"/>
                    </a:lnTo>
                    <a:lnTo>
                      <a:pt x="138" y="1884"/>
                    </a:lnTo>
                    <a:lnTo>
                      <a:pt x="139" y="1886"/>
                    </a:lnTo>
                    <a:lnTo>
                      <a:pt x="140" y="1890"/>
                    </a:lnTo>
                    <a:lnTo>
                      <a:pt x="141" y="1894"/>
                    </a:lnTo>
                    <a:lnTo>
                      <a:pt x="143" y="1899"/>
                    </a:lnTo>
                    <a:lnTo>
                      <a:pt x="145" y="1904"/>
                    </a:lnTo>
                    <a:lnTo>
                      <a:pt x="147" y="1910"/>
                    </a:lnTo>
                    <a:lnTo>
                      <a:pt x="149" y="1916"/>
                    </a:lnTo>
                    <a:lnTo>
                      <a:pt x="151" y="1922"/>
                    </a:lnTo>
                    <a:lnTo>
                      <a:pt x="153" y="1928"/>
                    </a:lnTo>
                    <a:lnTo>
                      <a:pt x="154" y="1934"/>
                    </a:lnTo>
                    <a:lnTo>
                      <a:pt x="156" y="1940"/>
                    </a:lnTo>
                    <a:lnTo>
                      <a:pt x="158" y="1946"/>
                    </a:lnTo>
                    <a:lnTo>
                      <a:pt x="159" y="1951"/>
                    </a:lnTo>
                    <a:lnTo>
                      <a:pt x="161" y="1956"/>
                    </a:lnTo>
                    <a:lnTo>
                      <a:pt x="163" y="1961"/>
                    </a:lnTo>
                    <a:lnTo>
                      <a:pt x="163" y="1964"/>
                    </a:lnTo>
                    <a:lnTo>
                      <a:pt x="495" y="1966"/>
                    </a:lnTo>
                    <a:lnTo>
                      <a:pt x="495" y="1959"/>
                    </a:lnTo>
                    <a:lnTo>
                      <a:pt x="495" y="1953"/>
                    </a:lnTo>
                    <a:lnTo>
                      <a:pt x="495" y="1947"/>
                    </a:lnTo>
                    <a:lnTo>
                      <a:pt x="495" y="1942"/>
                    </a:lnTo>
                    <a:lnTo>
                      <a:pt x="494" y="1937"/>
                    </a:lnTo>
                    <a:lnTo>
                      <a:pt x="494" y="1932"/>
                    </a:lnTo>
                    <a:lnTo>
                      <a:pt x="494" y="1927"/>
                    </a:lnTo>
                    <a:lnTo>
                      <a:pt x="494" y="1923"/>
                    </a:lnTo>
                    <a:lnTo>
                      <a:pt x="494" y="1919"/>
                    </a:lnTo>
                    <a:lnTo>
                      <a:pt x="494" y="1915"/>
                    </a:lnTo>
                    <a:lnTo>
                      <a:pt x="494" y="1911"/>
                    </a:lnTo>
                    <a:lnTo>
                      <a:pt x="493" y="1906"/>
                    </a:lnTo>
                    <a:lnTo>
                      <a:pt x="493" y="1902"/>
                    </a:lnTo>
                    <a:lnTo>
                      <a:pt x="493" y="1898"/>
                    </a:lnTo>
                    <a:lnTo>
                      <a:pt x="493" y="1893"/>
                    </a:lnTo>
                    <a:lnTo>
                      <a:pt x="493" y="1888"/>
                    </a:lnTo>
                    <a:lnTo>
                      <a:pt x="493" y="1818"/>
                    </a:lnTo>
                    <a:lnTo>
                      <a:pt x="493" y="1792"/>
                    </a:lnTo>
                    <a:lnTo>
                      <a:pt x="503" y="1710"/>
                    </a:lnTo>
                    <a:lnTo>
                      <a:pt x="502" y="1718"/>
                    </a:lnTo>
                    <a:lnTo>
                      <a:pt x="502" y="1726"/>
                    </a:lnTo>
                    <a:lnTo>
                      <a:pt x="502" y="1734"/>
                    </a:lnTo>
                    <a:lnTo>
                      <a:pt x="503" y="1742"/>
                    </a:lnTo>
                    <a:lnTo>
                      <a:pt x="504" y="1750"/>
                    </a:lnTo>
                    <a:lnTo>
                      <a:pt x="505" y="1759"/>
                    </a:lnTo>
                    <a:lnTo>
                      <a:pt x="506" y="1768"/>
                    </a:lnTo>
                    <a:lnTo>
                      <a:pt x="507" y="1778"/>
                    </a:lnTo>
                    <a:lnTo>
                      <a:pt x="509" y="1788"/>
                    </a:lnTo>
                    <a:lnTo>
                      <a:pt x="510" y="1798"/>
                    </a:lnTo>
                    <a:lnTo>
                      <a:pt x="511" y="1809"/>
                    </a:lnTo>
                    <a:lnTo>
                      <a:pt x="512" y="1821"/>
                    </a:lnTo>
                    <a:lnTo>
                      <a:pt x="513" y="1833"/>
                    </a:lnTo>
                    <a:lnTo>
                      <a:pt x="513" y="1846"/>
                    </a:lnTo>
                    <a:lnTo>
                      <a:pt x="514" y="1859"/>
                    </a:lnTo>
                    <a:lnTo>
                      <a:pt x="513" y="1874"/>
                    </a:lnTo>
                    <a:lnTo>
                      <a:pt x="515" y="1963"/>
                    </a:lnTo>
                    <a:lnTo>
                      <a:pt x="841" y="1963"/>
                    </a:lnTo>
                    <a:lnTo>
                      <a:pt x="842" y="1961"/>
                    </a:lnTo>
                    <a:lnTo>
                      <a:pt x="843" y="1957"/>
                    </a:lnTo>
                    <a:lnTo>
                      <a:pt x="844" y="1953"/>
                    </a:lnTo>
                    <a:lnTo>
                      <a:pt x="845" y="1950"/>
                    </a:lnTo>
                    <a:lnTo>
                      <a:pt x="847" y="1941"/>
                    </a:lnTo>
                    <a:lnTo>
                      <a:pt x="850" y="1931"/>
                    </a:lnTo>
                    <a:lnTo>
                      <a:pt x="852" y="1921"/>
                    </a:lnTo>
                    <a:lnTo>
                      <a:pt x="855" y="1909"/>
                    </a:lnTo>
                    <a:lnTo>
                      <a:pt x="858" y="1899"/>
                    </a:lnTo>
                    <a:lnTo>
                      <a:pt x="861" y="1889"/>
                    </a:lnTo>
                    <a:lnTo>
                      <a:pt x="863" y="1881"/>
                    </a:lnTo>
                    <a:lnTo>
                      <a:pt x="865" y="1875"/>
                    </a:lnTo>
                    <a:lnTo>
                      <a:pt x="874" y="1853"/>
                    </a:lnTo>
                    <a:lnTo>
                      <a:pt x="882" y="1831"/>
                    </a:lnTo>
                    <a:lnTo>
                      <a:pt x="888" y="1810"/>
                    </a:lnTo>
                    <a:lnTo>
                      <a:pt x="894" y="1790"/>
                    </a:lnTo>
                    <a:lnTo>
                      <a:pt x="899" y="1770"/>
                    </a:lnTo>
                    <a:lnTo>
                      <a:pt x="903" y="1751"/>
                    </a:lnTo>
                    <a:lnTo>
                      <a:pt x="906" y="1732"/>
                    </a:lnTo>
                    <a:lnTo>
                      <a:pt x="909" y="1713"/>
                    </a:lnTo>
                    <a:lnTo>
                      <a:pt x="911" y="1695"/>
                    </a:lnTo>
                    <a:lnTo>
                      <a:pt x="912" y="1677"/>
                    </a:lnTo>
                    <a:lnTo>
                      <a:pt x="913" y="1660"/>
                    </a:lnTo>
                    <a:lnTo>
                      <a:pt x="913" y="1643"/>
                    </a:lnTo>
                    <a:lnTo>
                      <a:pt x="913" y="1625"/>
                    </a:lnTo>
                    <a:lnTo>
                      <a:pt x="912" y="1609"/>
                    </a:lnTo>
                    <a:lnTo>
                      <a:pt x="911" y="1592"/>
                    </a:lnTo>
                    <a:lnTo>
                      <a:pt x="909" y="1575"/>
                    </a:lnTo>
                    <a:lnTo>
                      <a:pt x="907" y="1559"/>
                    </a:lnTo>
                    <a:lnTo>
                      <a:pt x="905" y="1542"/>
                    </a:lnTo>
                    <a:lnTo>
                      <a:pt x="903" y="1526"/>
                    </a:lnTo>
                    <a:lnTo>
                      <a:pt x="900" y="1510"/>
                    </a:lnTo>
                    <a:lnTo>
                      <a:pt x="897" y="1493"/>
                    </a:lnTo>
                    <a:lnTo>
                      <a:pt x="894" y="1476"/>
                    </a:lnTo>
                    <a:lnTo>
                      <a:pt x="891" y="1459"/>
                    </a:lnTo>
                    <a:lnTo>
                      <a:pt x="888" y="1442"/>
                    </a:lnTo>
                    <a:lnTo>
                      <a:pt x="885" y="1424"/>
                    </a:lnTo>
                    <a:lnTo>
                      <a:pt x="882" y="1406"/>
                    </a:lnTo>
                    <a:lnTo>
                      <a:pt x="879" y="1388"/>
                    </a:lnTo>
                    <a:lnTo>
                      <a:pt x="876" y="1370"/>
                    </a:lnTo>
                    <a:lnTo>
                      <a:pt x="874" y="1351"/>
                    </a:lnTo>
                    <a:lnTo>
                      <a:pt x="871" y="1331"/>
                    </a:lnTo>
                    <a:lnTo>
                      <a:pt x="869" y="1311"/>
                    </a:lnTo>
                    <a:lnTo>
                      <a:pt x="867" y="1291"/>
                    </a:lnTo>
                    <a:lnTo>
                      <a:pt x="858" y="1268"/>
                    </a:lnTo>
                    <a:lnTo>
                      <a:pt x="855" y="1254"/>
                    </a:lnTo>
                    <a:lnTo>
                      <a:pt x="853" y="1242"/>
                    </a:lnTo>
                    <a:lnTo>
                      <a:pt x="850" y="1231"/>
                    </a:lnTo>
                    <a:lnTo>
                      <a:pt x="846" y="1221"/>
                    </a:lnTo>
                    <a:lnTo>
                      <a:pt x="843" y="1212"/>
                    </a:lnTo>
                    <a:lnTo>
                      <a:pt x="840" y="1204"/>
                    </a:lnTo>
                    <a:lnTo>
                      <a:pt x="836" y="1195"/>
                    </a:lnTo>
                    <a:lnTo>
                      <a:pt x="833" y="1187"/>
                    </a:lnTo>
                    <a:lnTo>
                      <a:pt x="828" y="1179"/>
                    </a:lnTo>
                    <a:lnTo>
                      <a:pt x="824" y="1171"/>
                    </a:lnTo>
                    <a:lnTo>
                      <a:pt x="820" y="1163"/>
                    </a:lnTo>
                    <a:lnTo>
                      <a:pt x="814" y="1154"/>
                    </a:lnTo>
                    <a:lnTo>
                      <a:pt x="810" y="1145"/>
                    </a:lnTo>
                    <a:lnTo>
                      <a:pt x="804" y="1135"/>
                    </a:lnTo>
                    <a:lnTo>
                      <a:pt x="799" y="1124"/>
                    </a:lnTo>
                    <a:lnTo>
                      <a:pt x="792" y="1112"/>
                    </a:lnTo>
                    <a:lnTo>
                      <a:pt x="789" y="1104"/>
                    </a:lnTo>
                    <a:lnTo>
                      <a:pt x="786" y="1095"/>
                    </a:lnTo>
                    <a:lnTo>
                      <a:pt x="784" y="1087"/>
                    </a:lnTo>
                    <a:lnTo>
                      <a:pt x="782" y="1078"/>
                    </a:lnTo>
                    <a:lnTo>
                      <a:pt x="780" y="1069"/>
                    </a:lnTo>
                    <a:lnTo>
                      <a:pt x="779" y="1059"/>
                    </a:lnTo>
                    <a:lnTo>
                      <a:pt x="778" y="1050"/>
                    </a:lnTo>
                    <a:lnTo>
                      <a:pt x="777" y="1039"/>
                    </a:lnTo>
                    <a:lnTo>
                      <a:pt x="776" y="1029"/>
                    </a:lnTo>
                    <a:lnTo>
                      <a:pt x="776" y="1019"/>
                    </a:lnTo>
                    <a:lnTo>
                      <a:pt x="776" y="1008"/>
                    </a:lnTo>
                    <a:lnTo>
                      <a:pt x="776" y="997"/>
                    </a:lnTo>
                    <a:lnTo>
                      <a:pt x="777" y="986"/>
                    </a:lnTo>
                    <a:lnTo>
                      <a:pt x="777" y="975"/>
                    </a:lnTo>
                    <a:lnTo>
                      <a:pt x="778" y="964"/>
                    </a:lnTo>
                    <a:lnTo>
                      <a:pt x="779" y="953"/>
                    </a:lnTo>
                    <a:lnTo>
                      <a:pt x="780" y="942"/>
                    </a:lnTo>
                    <a:lnTo>
                      <a:pt x="781" y="930"/>
                    </a:lnTo>
                    <a:lnTo>
                      <a:pt x="782" y="919"/>
                    </a:lnTo>
                    <a:lnTo>
                      <a:pt x="783" y="908"/>
                    </a:lnTo>
                    <a:lnTo>
                      <a:pt x="784" y="897"/>
                    </a:lnTo>
                    <a:lnTo>
                      <a:pt x="786" y="886"/>
                    </a:lnTo>
                    <a:lnTo>
                      <a:pt x="787" y="875"/>
                    </a:lnTo>
                    <a:lnTo>
                      <a:pt x="788" y="864"/>
                    </a:lnTo>
                    <a:lnTo>
                      <a:pt x="789" y="854"/>
                    </a:lnTo>
                    <a:lnTo>
                      <a:pt x="790" y="843"/>
                    </a:lnTo>
                    <a:lnTo>
                      <a:pt x="791" y="833"/>
                    </a:lnTo>
                    <a:lnTo>
                      <a:pt x="792" y="823"/>
                    </a:lnTo>
                    <a:lnTo>
                      <a:pt x="792" y="814"/>
                    </a:lnTo>
                    <a:lnTo>
                      <a:pt x="794" y="804"/>
                    </a:lnTo>
                    <a:lnTo>
                      <a:pt x="794" y="795"/>
                    </a:lnTo>
                    <a:lnTo>
                      <a:pt x="794" y="787"/>
                    </a:lnTo>
                    <a:lnTo>
                      <a:pt x="796" y="794"/>
                    </a:lnTo>
                    <a:lnTo>
                      <a:pt x="796" y="799"/>
                    </a:lnTo>
                    <a:lnTo>
                      <a:pt x="796" y="805"/>
                    </a:lnTo>
                    <a:lnTo>
                      <a:pt x="796" y="811"/>
                    </a:lnTo>
                    <a:lnTo>
                      <a:pt x="796" y="816"/>
                    </a:lnTo>
                    <a:lnTo>
                      <a:pt x="797" y="822"/>
                    </a:lnTo>
                    <a:lnTo>
                      <a:pt x="798" y="828"/>
                    </a:lnTo>
                    <a:lnTo>
                      <a:pt x="798" y="833"/>
                    </a:lnTo>
                    <a:lnTo>
                      <a:pt x="799" y="840"/>
                    </a:lnTo>
                    <a:lnTo>
                      <a:pt x="800" y="845"/>
                    </a:lnTo>
                    <a:lnTo>
                      <a:pt x="802" y="851"/>
                    </a:lnTo>
                    <a:lnTo>
                      <a:pt x="803" y="858"/>
                    </a:lnTo>
                    <a:lnTo>
                      <a:pt x="804" y="863"/>
                    </a:lnTo>
                    <a:lnTo>
                      <a:pt x="806" y="870"/>
                    </a:lnTo>
                    <a:lnTo>
                      <a:pt x="807" y="876"/>
                    </a:lnTo>
                    <a:lnTo>
                      <a:pt x="808" y="882"/>
                    </a:lnTo>
                    <a:lnTo>
                      <a:pt x="810" y="888"/>
                    </a:lnTo>
                    <a:lnTo>
                      <a:pt x="993" y="86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2" name="Freeform 105">
                <a:extLst>
                  <a:ext uri="{FF2B5EF4-FFF2-40B4-BE49-F238E27FC236}">
                    <a16:creationId xmlns:a16="http://schemas.microsoft.com/office/drawing/2014/main" id="{96A2442F-03B4-EAF9-BDB0-5CCC0CCD43C3}"/>
                  </a:ext>
                </a:extLst>
              </p:cNvPr>
              <p:cNvSpPr>
                <a:spLocks/>
              </p:cNvSpPr>
              <p:nvPr/>
            </p:nvSpPr>
            <p:spPr bwMode="auto">
              <a:xfrm>
                <a:off x="4347" y="1715"/>
                <a:ext cx="41" cy="20"/>
              </a:xfrm>
              <a:custGeom>
                <a:avLst/>
                <a:gdLst>
                  <a:gd name="T0" fmla="*/ 0 w 41"/>
                  <a:gd name="T1" fmla="*/ 7 h 19"/>
                  <a:gd name="T2" fmla="*/ 2 w 41"/>
                  <a:gd name="T3" fmla="*/ 11 h 19"/>
                  <a:gd name="T4" fmla="*/ 5 w 41"/>
                  <a:gd name="T5" fmla="*/ 14 h 19"/>
                  <a:gd name="T6" fmla="*/ 9 w 41"/>
                  <a:gd name="T7" fmla="*/ 17 h 19"/>
                  <a:gd name="T8" fmla="*/ 14 w 41"/>
                  <a:gd name="T9" fmla="*/ 18 h 19"/>
                  <a:gd name="T10" fmla="*/ 18 w 41"/>
                  <a:gd name="T11" fmla="*/ 18 h 19"/>
                  <a:gd name="T12" fmla="*/ 23 w 41"/>
                  <a:gd name="T13" fmla="*/ 18 h 19"/>
                  <a:gd name="T14" fmla="*/ 28 w 41"/>
                  <a:gd name="T15" fmla="*/ 16 h 19"/>
                  <a:gd name="T16" fmla="*/ 31 w 41"/>
                  <a:gd name="T17" fmla="*/ 14 h 19"/>
                  <a:gd name="T18" fmla="*/ 32 w 41"/>
                  <a:gd name="T19" fmla="*/ 13 h 19"/>
                  <a:gd name="T20" fmla="*/ 34 w 41"/>
                  <a:gd name="T21" fmla="*/ 12 h 19"/>
                  <a:gd name="T22" fmla="*/ 35 w 41"/>
                  <a:gd name="T23" fmla="*/ 10 h 19"/>
                  <a:gd name="T24" fmla="*/ 37 w 41"/>
                  <a:gd name="T25" fmla="*/ 8 h 19"/>
                  <a:gd name="T26" fmla="*/ 38 w 41"/>
                  <a:gd name="T27" fmla="*/ 7 h 19"/>
                  <a:gd name="T28" fmla="*/ 39 w 41"/>
                  <a:gd name="T29" fmla="*/ 4 h 19"/>
                  <a:gd name="T30" fmla="*/ 40 w 41"/>
                  <a:gd name="T31" fmla="*/ 2 h 19"/>
                  <a:gd name="T32" fmla="*/ 40 w 41"/>
                  <a:gd name="T33" fmla="*/ 0 h 19"/>
                  <a:gd name="T34" fmla="*/ 0 w 41"/>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lnTo>
                      <a:pt x="0" y="7"/>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3" name="Freeform 106">
                <a:extLst>
                  <a:ext uri="{FF2B5EF4-FFF2-40B4-BE49-F238E27FC236}">
                    <a16:creationId xmlns:a16="http://schemas.microsoft.com/office/drawing/2014/main" id="{5B584B0B-5F73-310B-6364-C6CB737624A9}"/>
                  </a:ext>
                </a:extLst>
              </p:cNvPr>
              <p:cNvSpPr>
                <a:spLocks/>
              </p:cNvSpPr>
              <p:nvPr/>
            </p:nvSpPr>
            <p:spPr bwMode="auto">
              <a:xfrm>
                <a:off x="4347" y="1715"/>
                <a:ext cx="41" cy="20"/>
              </a:xfrm>
              <a:custGeom>
                <a:avLst/>
                <a:gdLst>
                  <a:gd name="T0" fmla="*/ 0 w 41"/>
                  <a:gd name="T1" fmla="*/ 7 h 19"/>
                  <a:gd name="T2" fmla="*/ 0 w 41"/>
                  <a:gd name="T3" fmla="*/ 7 h 19"/>
                  <a:gd name="T4" fmla="*/ 2 w 41"/>
                  <a:gd name="T5" fmla="*/ 11 h 19"/>
                  <a:gd name="T6" fmla="*/ 5 w 41"/>
                  <a:gd name="T7" fmla="*/ 14 h 19"/>
                  <a:gd name="T8" fmla="*/ 9 w 41"/>
                  <a:gd name="T9" fmla="*/ 17 h 19"/>
                  <a:gd name="T10" fmla="*/ 14 w 41"/>
                  <a:gd name="T11" fmla="*/ 18 h 19"/>
                  <a:gd name="T12" fmla="*/ 18 w 41"/>
                  <a:gd name="T13" fmla="*/ 18 h 19"/>
                  <a:gd name="T14" fmla="*/ 23 w 41"/>
                  <a:gd name="T15" fmla="*/ 18 h 19"/>
                  <a:gd name="T16" fmla="*/ 28 w 41"/>
                  <a:gd name="T17" fmla="*/ 16 h 19"/>
                  <a:gd name="T18" fmla="*/ 31 w 41"/>
                  <a:gd name="T19" fmla="*/ 14 h 19"/>
                  <a:gd name="T20" fmla="*/ 32 w 41"/>
                  <a:gd name="T21" fmla="*/ 13 h 19"/>
                  <a:gd name="T22" fmla="*/ 34 w 41"/>
                  <a:gd name="T23" fmla="*/ 12 h 19"/>
                  <a:gd name="T24" fmla="*/ 35 w 41"/>
                  <a:gd name="T25" fmla="*/ 10 h 19"/>
                  <a:gd name="T26" fmla="*/ 37 w 41"/>
                  <a:gd name="T27" fmla="*/ 8 h 19"/>
                  <a:gd name="T28" fmla="*/ 38 w 41"/>
                  <a:gd name="T29" fmla="*/ 7 h 19"/>
                  <a:gd name="T30" fmla="*/ 39 w 41"/>
                  <a:gd name="T31" fmla="*/ 4 h 19"/>
                  <a:gd name="T32" fmla="*/ 40 w 41"/>
                  <a:gd name="T33" fmla="*/ 2 h 19"/>
                  <a:gd name="T34" fmla="*/ 40 w 41"/>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0" y="7"/>
                    </a:ln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4" name="Freeform 107">
                <a:extLst>
                  <a:ext uri="{FF2B5EF4-FFF2-40B4-BE49-F238E27FC236}">
                    <a16:creationId xmlns:a16="http://schemas.microsoft.com/office/drawing/2014/main" id="{B05BC451-AA9B-03D3-9234-641AEA4DF267}"/>
                  </a:ext>
                </a:extLst>
              </p:cNvPr>
              <p:cNvSpPr>
                <a:spLocks/>
              </p:cNvSpPr>
              <p:nvPr/>
            </p:nvSpPr>
            <p:spPr bwMode="auto">
              <a:xfrm>
                <a:off x="4041" y="1719"/>
                <a:ext cx="107" cy="96"/>
              </a:xfrm>
              <a:custGeom>
                <a:avLst/>
                <a:gdLst>
                  <a:gd name="T0" fmla="*/ 56 w 107"/>
                  <a:gd name="T1" fmla="*/ 0 h 97"/>
                  <a:gd name="T2" fmla="*/ 62 w 107"/>
                  <a:gd name="T3" fmla="*/ 5 h 97"/>
                  <a:gd name="T4" fmla="*/ 67 w 107"/>
                  <a:gd name="T5" fmla="*/ 10 h 97"/>
                  <a:gd name="T6" fmla="*/ 72 w 107"/>
                  <a:gd name="T7" fmla="*/ 14 h 97"/>
                  <a:gd name="T8" fmla="*/ 79 w 107"/>
                  <a:gd name="T9" fmla="*/ 16 h 97"/>
                  <a:gd name="T10" fmla="*/ 85 w 107"/>
                  <a:gd name="T11" fmla="*/ 18 h 97"/>
                  <a:gd name="T12" fmla="*/ 92 w 107"/>
                  <a:gd name="T13" fmla="*/ 19 h 97"/>
                  <a:gd name="T14" fmla="*/ 99 w 107"/>
                  <a:gd name="T15" fmla="*/ 20 h 97"/>
                  <a:gd name="T16" fmla="*/ 106 w 107"/>
                  <a:gd name="T17" fmla="*/ 20 h 97"/>
                  <a:gd name="T18" fmla="*/ 99 w 107"/>
                  <a:gd name="T19" fmla="*/ 24 h 97"/>
                  <a:gd name="T20" fmla="*/ 91 w 107"/>
                  <a:gd name="T21" fmla="*/ 27 h 97"/>
                  <a:gd name="T22" fmla="*/ 84 w 107"/>
                  <a:gd name="T23" fmla="*/ 31 h 97"/>
                  <a:gd name="T24" fmla="*/ 77 w 107"/>
                  <a:gd name="T25" fmla="*/ 36 h 97"/>
                  <a:gd name="T26" fmla="*/ 70 w 107"/>
                  <a:gd name="T27" fmla="*/ 39 h 97"/>
                  <a:gd name="T28" fmla="*/ 63 w 107"/>
                  <a:gd name="T29" fmla="*/ 44 h 97"/>
                  <a:gd name="T30" fmla="*/ 56 w 107"/>
                  <a:gd name="T31" fmla="*/ 48 h 97"/>
                  <a:gd name="T32" fmla="*/ 49 w 107"/>
                  <a:gd name="T33" fmla="*/ 53 h 97"/>
                  <a:gd name="T34" fmla="*/ 42 w 107"/>
                  <a:gd name="T35" fmla="*/ 58 h 97"/>
                  <a:gd name="T36" fmla="*/ 36 w 107"/>
                  <a:gd name="T37" fmla="*/ 63 h 97"/>
                  <a:gd name="T38" fmla="*/ 30 w 107"/>
                  <a:gd name="T39" fmla="*/ 68 h 97"/>
                  <a:gd name="T40" fmla="*/ 23 w 107"/>
                  <a:gd name="T41" fmla="*/ 73 h 97"/>
                  <a:gd name="T42" fmla="*/ 18 w 107"/>
                  <a:gd name="T43" fmla="*/ 78 h 97"/>
                  <a:gd name="T44" fmla="*/ 12 w 107"/>
                  <a:gd name="T45" fmla="*/ 84 h 97"/>
                  <a:gd name="T46" fmla="*/ 6 w 107"/>
                  <a:gd name="T47" fmla="*/ 90 h 97"/>
                  <a:gd name="T48" fmla="*/ 0 w 107"/>
                  <a:gd name="T49" fmla="*/ 96 h 97"/>
                  <a:gd name="T50" fmla="*/ 4 w 107"/>
                  <a:gd name="T51" fmla="*/ 90 h 97"/>
                  <a:gd name="T52" fmla="*/ 9 w 107"/>
                  <a:gd name="T53" fmla="*/ 85 h 97"/>
                  <a:gd name="T54" fmla="*/ 14 w 107"/>
                  <a:gd name="T55" fmla="*/ 79 h 97"/>
                  <a:gd name="T56" fmla="*/ 19 w 107"/>
                  <a:gd name="T57" fmla="*/ 74 h 97"/>
                  <a:gd name="T58" fmla="*/ 25 w 107"/>
                  <a:gd name="T59" fmla="*/ 68 h 97"/>
                  <a:gd name="T60" fmla="*/ 30 w 107"/>
                  <a:gd name="T61" fmla="*/ 63 h 97"/>
                  <a:gd name="T62" fmla="*/ 35 w 107"/>
                  <a:gd name="T63" fmla="*/ 58 h 97"/>
                  <a:gd name="T64" fmla="*/ 40 w 107"/>
                  <a:gd name="T65" fmla="*/ 52 h 97"/>
                  <a:gd name="T66" fmla="*/ 45 w 107"/>
                  <a:gd name="T67" fmla="*/ 46 h 97"/>
                  <a:gd name="T68" fmla="*/ 49 w 107"/>
                  <a:gd name="T69" fmla="*/ 40 h 97"/>
                  <a:gd name="T70" fmla="*/ 52 w 107"/>
                  <a:gd name="T71" fmla="*/ 34 h 97"/>
                  <a:gd name="T72" fmla="*/ 55 w 107"/>
                  <a:gd name="T73" fmla="*/ 28 h 97"/>
                  <a:gd name="T74" fmla="*/ 57 w 107"/>
                  <a:gd name="T75" fmla="*/ 21 h 97"/>
                  <a:gd name="T76" fmla="*/ 58 w 107"/>
                  <a:gd name="T77" fmla="*/ 14 h 97"/>
                  <a:gd name="T78" fmla="*/ 58 w 107"/>
                  <a:gd name="T79" fmla="*/ 7 h 97"/>
                  <a:gd name="T80" fmla="*/ 56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6" y="0"/>
                    </a:move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5" name="Freeform 108">
                <a:extLst>
                  <a:ext uri="{FF2B5EF4-FFF2-40B4-BE49-F238E27FC236}">
                    <a16:creationId xmlns:a16="http://schemas.microsoft.com/office/drawing/2014/main" id="{126FD55F-79C1-C565-02F4-36B546247D79}"/>
                  </a:ext>
                </a:extLst>
              </p:cNvPr>
              <p:cNvSpPr>
                <a:spLocks/>
              </p:cNvSpPr>
              <p:nvPr/>
            </p:nvSpPr>
            <p:spPr bwMode="auto">
              <a:xfrm>
                <a:off x="4041" y="1719"/>
                <a:ext cx="107" cy="96"/>
              </a:xfrm>
              <a:custGeom>
                <a:avLst/>
                <a:gdLst>
                  <a:gd name="T0" fmla="*/ 56 w 107"/>
                  <a:gd name="T1" fmla="*/ 0 h 97"/>
                  <a:gd name="T2" fmla="*/ 56 w 107"/>
                  <a:gd name="T3" fmla="*/ 0 h 97"/>
                  <a:gd name="T4" fmla="*/ 62 w 107"/>
                  <a:gd name="T5" fmla="*/ 5 h 97"/>
                  <a:gd name="T6" fmla="*/ 67 w 107"/>
                  <a:gd name="T7" fmla="*/ 10 h 97"/>
                  <a:gd name="T8" fmla="*/ 72 w 107"/>
                  <a:gd name="T9" fmla="*/ 14 h 97"/>
                  <a:gd name="T10" fmla="*/ 79 w 107"/>
                  <a:gd name="T11" fmla="*/ 16 h 97"/>
                  <a:gd name="T12" fmla="*/ 85 w 107"/>
                  <a:gd name="T13" fmla="*/ 18 h 97"/>
                  <a:gd name="T14" fmla="*/ 92 w 107"/>
                  <a:gd name="T15" fmla="*/ 19 h 97"/>
                  <a:gd name="T16" fmla="*/ 99 w 107"/>
                  <a:gd name="T17" fmla="*/ 20 h 97"/>
                  <a:gd name="T18" fmla="*/ 106 w 107"/>
                  <a:gd name="T19" fmla="*/ 20 h 97"/>
                  <a:gd name="T20" fmla="*/ 99 w 107"/>
                  <a:gd name="T21" fmla="*/ 24 h 97"/>
                  <a:gd name="T22" fmla="*/ 91 w 107"/>
                  <a:gd name="T23" fmla="*/ 27 h 97"/>
                  <a:gd name="T24" fmla="*/ 84 w 107"/>
                  <a:gd name="T25" fmla="*/ 31 h 97"/>
                  <a:gd name="T26" fmla="*/ 77 w 107"/>
                  <a:gd name="T27" fmla="*/ 36 h 97"/>
                  <a:gd name="T28" fmla="*/ 70 w 107"/>
                  <a:gd name="T29" fmla="*/ 39 h 97"/>
                  <a:gd name="T30" fmla="*/ 63 w 107"/>
                  <a:gd name="T31" fmla="*/ 44 h 97"/>
                  <a:gd name="T32" fmla="*/ 56 w 107"/>
                  <a:gd name="T33" fmla="*/ 48 h 97"/>
                  <a:gd name="T34" fmla="*/ 49 w 107"/>
                  <a:gd name="T35" fmla="*/ 53 h 97"/>
                  <a:gd name="T36" fmla="*/ 42 w 107"/>
                  <a:gd name="T37" fmla="*/ 58 h 97"/>
                  <a:gd name="T38" fmla="*/ 36 w 107"/>
                  <a:gd name="T39" fmla="*/ 63 h 97"/>
                  <a:gd name="T40" fmla="*/ 30 w 107"/>
                  <a:gd name="T41" fmla="*/ 68 h 97"/>
                  <a:gd name="T42" fmla="*/ 23 w 107"/>
                  <a:gd name="T43" fmla="*/ 73 h 97"/>
                  <a:gd name="T44" fmla="*/ 18 w 107"/>
                  <a:gd name="T45" fmla="*/ 78 h 97"/>
                  <a:gd name="T46" fmla="*/ 12 w 107"/>
                  <a:gd name="T47" fmla="*/ 84 h 97"/>
                  <a:gd name="T48" fmla="*/ 6 w 107"/>
                  <a:gd name="T49" fmla="*/ 90 h 97"/>
                  <a:gd name="T50" fmla="*/ 0 w 107"/>
                  <a:gd name="T51" fmla="*/ 96 h 97"/>
                  <a:gd name="T52" fmla="*/ 4 w 107"/>
                  <a:gd name="T53" fmla="*/ 90 h 97"/>
                  <a:gd name="T54" fmla="*/ 9 w 107"/>
                  <a:gd name="T55" fmla="*/ 85 h 97"/>
                  <a:gd name="T56" fmla="*/ 14 w 107"/>
                  <a:gd name="T57" fmla="*/ 79 h 97"/>
                  <a:gd name="T58" fmla="*/ 19 w 107"/>
                  <a:gd name="T59" fmla="*/ 74 h 97"/>
                  <a:gd name="T60" fmla="*/ 25 w 107"/>
                  <a:gd name="T61" fmla="*/ 68 h 97"/>
                  <a:gd name="T62" fmla="*/ 30 w 107"/>
                  <a:gd name="T63" fmla="*/ 63 h 97"/>
                  <a:gd name="T64" fmla="*/ 35 w 107"/>
                  <a:gd name="T65" fmla="*/ 58 h 97"/>
                  <a:gd name="T66" fmla="*/ 40 w 107"/>
                  <a:gd name="T67" fmla="*/ 52 h 97"/>
                  <a:gd name="T68" fmla="*/ 45 w 107"/>
                  <a:gd name="T69" fmla="*/ 46 h 97"/>
                  <a:gd name="T70" fmla="*/ 49 w 107"/>
                  <a:gd name="T71" fmla="*/ 40 h 97"/>
                  <a:gd name="T72" fmla="*/ 52 w 107"/>
                  <a:gd name="T73" fmla="*/ 34 h 97"/>
                  <a:gd name="T74" fmla="*/ 55 w 107"/>
                  <a:gd name="T75" fmla="*/ 28 h 97"/>
                  <a:gd name="T76" fmla="*/ 57 w 107"/>
                  <a:gd name="T77" fmla="*/ 21 h 97"/>
                  <a:gd name="T78" fmla="*/ 58 w 107"/>
                  <a:gd name="T79" fmla="*/ 14 h 97"/>
                  <a:gd name="T80" fmla="*/ 58 w 107"/>
                  <a:gd name="T81" fmla="*/ 7 h 97"/>
                  <a:gd name="T82" fmla="*/ 56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6" y="0"/>
                    </a:moveTo>
                    <a:lnTo>
                      <a:pt x="56" y="0"/>
                    </a:ln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6" name="Freeform 109">
                <a:extLst>
                  <a:ext uri="{FF2B5EF4-FFF2-40B4-BE49-F238E27FC236}">
                    <a16:creationId xmlns:a16="http://schemas.microsoft.com/office/drawing/2014/main" id="{9C52D2A8-B3C2-E341-75D0-26DC6CD94328}"/>
                  </a:ext>
                </a:extLst>
              </p:cNvPr>
              <p:cNvSpPr>
                <a:spLocks/>
              </p:cNvSpPr>
              <p:nvPr/>
            </p:nvSpPr>
            <p:spPr bwMode="auto">
              <a:xfrm>
                <a:off x="4011" y="1913"/>
                <a:ext cx="304" cy="379"/>
              </a:xfrm>
              <a:custGeom>
                <a:avLst/>
                <a:gdLst>
                  <a:gd name="T0" fmla="*/ 4 w 304"/>
                  <a:gd name="T1" fmla="*/ 11 h 379"/>
                  <a:gd name="T2" fmla="*/ 3 w 304"/>
                  <a:gd name="T3" fmla="*/ 27 h 379"/>
                  <a:gd name="T4" fmla="*/ 2 w 304"/>
                  <a:gd name="T5" fmla="*/ 43 h 379"/>
                  <a:gd name="T6" fmla="*/ 0 w 304"/>
                  <a:gd name="T7" fmla="*/ 58 h 379"/>
                  <a:gd name="T8" fmla="*/ 1 w 304"/>
                  <a:gd name="T9" fmla="*/ 75 h 379"/>
                  <a:gd name="T10" fmla="*/ 6 w 304"/>
                  <a:gd name="T11" fmla="*/ 93 h 379"/>
                  <a:gd name="T12" fmla="*/ 18 w 304"/>
                  <a:gd name="T13" fmla="*/ 116 h 379"/>
                  <a:gd name="T14" fmla="*/ 28 w 304"/>
                  <a:gd name="T15" fmla="*/ 139 h 379"/>
                  <a:gd name="T16" fmla="*/ 33 w 304"/>
                  <a:gd name="T17" fmla="*/ 167 h 379"/>
                  <a:gd name="T18" fmla="*/ 34 w 304"/>
                  <a:gd name="T19" fmla="*/ 196 h 379"/>
                  <a:gd name="T20" fmla="*/ 35 w 304"/>
                  <a:gd name="T21" fmla="*/ 224 h 379"/>
                  <a:gd name="T22" fmla="*/ 38 w 304"/>
                  <a:gd name="T23" fmla="*/ 252 h 379"/>
                  <a:gd name="T24" fmla="*/ 45 w 304"/>
                  <a:gd name="T25" fmla="*/ 278 h 379"/>
                  <a:gd name="T26" fmla="*/ 56 w 304"/>
                  <a:gd name="T27" fmla="*/ 300 h 379"/>
                  <a:gd name="T28" fmla="*/ 68 w 304"/>
                  <a:gd name="T29" fmla="*/ 311 h 379"/>
                  <a:gd name="T30" fmla="*/ 81 w 304"/>
                  <a:gd name="T31" fmla="*/ 321 h 379"/>
                  <a:gd name="T32" fmla="*/ 96 w 304"/>
                  <a:gd name="T33" fmla="*/ 338 h 379"/>
                  <a:gd name="T34" fmla="*/ 110 w 304"/>
                  <a:gd name="T35" fmla="*/ 359 h 379"/>
                  <a:gd name="T36" fmla="*/ 129 w 304"/>
                  <a:gd name="T37" fmla="*/ 373 h 379"/>
                  <a:gd name="T38" fmla="*/ 167 w 304"/>
                  <a:gd name="T39" fmla="*/ 378 h 379"/>
                  <a:gd name="T40" fmla="*/ 202 w 304"/>
                  <a:gd name="T41" fmla="*/ 369 h 379"/>
                  <a:gd name="T42" fmla="*/ 234 w 304"/>
                  <a:gd name="T43" fmla="*/ 351 h 379"/>
                  <a:gd name="T44" fmla="*/ 262 w 304"/>
                  <a:gd name="T45" fmla="*/ 324 h 379"/>
                  <a:gd name="T46" fmla="*/ 283 w 304"/>
                  <a:gd name="T47" fmla="*/ 293 h 379"/>
                  <a:gd name="T48" fmla="*/ 293 w 304"/>
                  <a:gd name="T49" fmla="*/ 271 h 379"/>
                  <a:gd name="T50" fmla="*/ 298 w 304"/>
                  <a:gd name="T51" fmla="*/ 254 h 379"/>
                  <a:gd name="T52" fmla="*/ 301 w 304"/>
                  <a:gd name="T53" fmla="*/ 238 h 379"/>
                  <a:gd name="T54" fmla="*/ 303 w 304"/>
                  <a:gd name="T55" fmla="*/ 221 h 379"/>
                  <a:gd name="T56" fmla="*/ 303 w 304"/>
                  <a:gd name="T57" fmla="*/ 204 h 379"/>
                  <a:gd name="T58" fmla="*/ 303 w 304"/>
                  <a:gd name="T59" fmla="*/ 198 h 379"/>
                  <a:gd name="T60" fmla="*/ 300 w 304"/>
                  <a:gd name="T61" fmla="*/ 214 h 379"/>
                  <a:gd name="T62" fmla="*/ 295 w 304"/>
                  <a:gd name="T63" fmla="*/ 231 h 379"/>
                  <a:gd name="T64" fmla="*/ 291 w 304"/>
                  <a:gd name="T65" fmla="*/ 239 h 379"/>
                  <a:gd name="T66" fmla="*/ 285 w 304"/>
                  <a:gd name="T67" fmla="*/ 249 h 379"/>
                  <a:gd name="T68" fmla="*/ 280 w 304"/>
                  <a:gd name="T69" fmla="*/ 257 h 379"/>
                  <a:gd name="T70" fmla="*/ 259 w 304"/>
                  <a:gd name="T71" fmla="*/ 289 h 379"/>
                  <a:gd name="T72" fmla="*/ 231 w 304"/>
                  <a:gd name="T73" fmla="*/ 313 h 379"/>
                  <a:gd name="T74" fmla="*/ 199 w 304"/>
                  <a:gd name="T75" fmla="*/ 329 h 379"/>
                  <a:gd name="T76" fmla="*/ 163 w 304"/>
                  <a:gd name="T77" fmla="*/ 336 h 379"/>
                  <a:gd name="T78" fmla="*/ 126 w 304"/>
                  <a:gd name="T79" fmla="*/ 336 h 379"/>
                  <a:gd name="T80" fmla="*/ 91 w 304"/>
                  <a:gd name="T81" fmla="*/ 325 h 379"/>
                  <a:gd name="T82" fmla="*/ 65 w 304"/>
                  <a:gd name="T83" fmla="*/ 306 h 379"/>
                  <a:gd name="T84" fmla="*/ 48 w 304"/>
                  <a:gd name="T85" fmla="*/ 278 h 379"/>
                  <a:gd name="T86" fmla="*/ 40 w 304"/>
                  <a:gd name="T87" fmla="*/ 247 h 379"/>
                  <a:gd name="T88" fmla="*/ 40 w 304"/>
                  <a:gd name="T89" fmla="*/ 214 h 379"/>
                  <a:gd name="T90" fmla="*/ 47 w 304"/>
                  <a:gd name="T91" fmla="*/ 184 h 379"/>
                  <a:gd name="T92" fmla="*/ 52 w 304"/>
                  <a:gd name="T93" fmla="*/ 159 h 379"/>
                  <a:gd name="T94" fmla="*/ 51 w 304"/>
                  <a:gd name="T95" fmla="*/ 133 h 379"/>
                  <a:gd name="T96" fmla="*/ 41 w 304"/>
                  <a:gd name="T97" fmla="*/ 107 h 379"/>
                  <a:gd name="T98" fmla="*/ 21 w 304"/>
                  <a:gd name="T99" fmla="*/ 83 h 379"/>
                  <a:gd name="T100" fmla="*/ 8 w 304"/>
                  <a:gd name="T101" fmla="*/ 5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7" name="Freeform 110">
                <a:extLst>
                  <a:ext uri="{FF2B5EF4-FFF2-40B4-BE49-F238E27FC236}">
                    <a16:creationId xmlns:a16="http://schemas.microsoft.com/office/drawing/2014/main" id="{C9BCB1D7-33F0-6FC8-D639-85C3570F1977}"/>
                  </a:ext>
                </a:extLst>
              </p:cNvPr>
              <p:cNvSpPr>
                <a:spLocks/>
              </p:cNvSpPr>
              <p:nvPr/>
            </p:nvSpPr>
            <p:spPr bwMode="auto">
              <a:xfrm>
                <a:off x="4011" y="1913"/>
                <a:ext cx="304" cy="379"/>
              </a:xfrm>
              <a:custGeom>
                <a:avLst/>
                <a:gdLst>
                  <a:gd name="T0" fmla="*/ 4 w 304"/>
                  <a:gd name="T1" fmla="*/ 6 h 379"/>
                  <a:gd name="T2" fmla="*/ 4 w 304"/>
                  <a:gd name="T3" fmla="*/ 22 h 379"/>
                  <a:gd name="T4" fmla="*/ 2 w 304"/>
                  <a:gd name="T5" fmla="*/ 38 h 379"/>
                  <a:gd name="T6" fmla="*/ 0 w 304"/>
                  <a:gd name="T7" fmla="*/ 53 h 379"/>
                  <a:gd name="T8" fmla="*/ 0 w 304"/>
                  <a:gd name="T9" fmla="*/ 69 h 379"/>
                  <a:gd name="T10" fmla="*/ 3 w 304"/>
                  <a:gd name="T11" fmla="*/ 85 h 379"/>
                  <a:gd name="T12" fmla="*/ 15 w 304"/>
                  <a:gd name="T13" fmla="*/ 109 h 379"/>
                  <a:gd name="T14" fmla="*/ 26 w 304"/>
                  <a:gd name="T15" fmla="*/ 131 h 379"/>
                  <a:gd name="T16" fmla="*/ 32 w 304"/>
                  <a:gd name="T17" fmla="*/ 158 h 379"/>
                  <a:gd name="T18" fmla="*/ 34 w 304"/>
                  <a:gd name="T19" fmla="*/ 186 h 379"/>
                  <a:gd name="T20" fmla="*/ 35 w 304"/>
                  <a:gd name="T21" fmla="*/ 215 h 379"/>
                  <a:gd name="T22" fmla="*/ 37 w 304"/>
                  <a:gd name="T23" fmla="*/ 242 h 379"/>
                  <a:gd name="T24" fmla="*/ 42 w 304"/>
                  <a:gd name="T25" fmla="*/ 270 h 379"/>
                  <a:gd name="T26" fmla="*/ 53 w 304"/>
                  <a:gd name="T27" fmla="*/ 296 h 379"/>
                  <a:gd name="T28" fmla="*/ 64 w 304"/>
                  <a:gd name="T29" fmla="*/ 308 h 379"/>
                  <a:gd name="T30" fmla="*/ 77 w 304"/>
                  <a:gd name="T31" fmla="*/ 317 h 379"/>
                  <a:gd name="T32" fmla="*/ 91 w 304"/>
                  <a:gd name="T33" fmla="*/ 331 h 379"/>
                  <a:gd name="T34" fmla="*/ 105 w 304"/>
                  <a:gd name="T35" fmla="*/ 353 h 379"/>
                  <a:gd name="T36" fmla="*/ 121 w 304"/>
                  <a:gd name="T37" fmla="*/ 371 h 379"/>
                  <a:gd name="T38" fmla="*/ 154 w 304"/>
                  <a:gd name="T39" fmla="*/ 378 h 379"/>
                  <a:gd name="T40" fmla="*/ 190 w 304"/>
                  <a:gd name="T41" fmla="*/ 373 h 379"/>
                  <a:gd name="T42" fmla="*/ 224 w 304"/>
                  <a:gd name="T43" fmla="*/ 358 h 379"/>
                  <a:gd name="T44" fmla="*/ 253 w 304"/>
                  <a:gd name="T45" fmla="*/ 333 h 379"/>
                  <a:gd name="T46" fmla="*/ 277 w 304"/>
                  <a:gd name="T47" fmla="*/ 303 h 379"/>
                  <a:gd name="T48" fmla="*/ 291 w 304"/>
                  <a:gd name="T49" fmla="*/ 276 h 379"/>
                  <a:gd name="T50" fmla="*/ 297 w 304"/>
                  <a:gd name="T51" fmla="*/ 260 h 379"/>
                  <a:gd name="T52" fmla="*/ 300 w 304"/>
                  <a:gd name="T53" fmla="*/ 244 h 379"/>
                  <a:gd name="T54" fmla="*/ 303 w 304"/>
                  <a:gd name="T55" fmla="*/ 227 h 379"/>
                  <a:gd name="T56" fmla="*/ 303 w 304"/>
                  <a:gd name="T57" fmla="*/ 210 h 379"/>
                  <a:gd name="T58" fmla="*/ 303 w 304"/>
                  <a:gd name="T59" fmla="*/ 192 h 379"/>
                  <a:gd name="T60" fmla="*/ 301 w 304"/>
                  <a:gd name="T61" fmla="*/ 209 h 379"/>
                  <a:gd name="T62" fmla="*/ 297 w 304"/>
                  <a:gd name="T63" fmla="*/ 225 h 379"/>
                  <a:gd name="T64" fmla="*/ 292 w 304"/>
                  <a:gd name="T65" fmla="*/ 237 h 379"/>
                  <a:gd name="T66" fmla="*/ 287 w 304"/>
                  <a:gd name="T67" fmla="*/ 246 h 379"/>
                  <a:gd name="T68" fmla="*/ 281 w 304"/>
                  <a:gd name="T69" fmla="*/ 255 h 379"/>
                  <a:gd name="T70" fmla="*/ 267 w 304"/>
                  <a:gd name="T71" fmla="*/ 279 h 379"/>
                  <a:gd name="T72" fmla="*/ 241 w 304"/>
                  <a:gd name="T73" fmla="*/ 306 h 379"/>
                  <a:gd name="T74" fmla="*/ 210 w 304"/>
                  <a:gd name="T75" fmla="*/ 324 h 379"/>
                  <a:gd name="T76" fmla="*/ 175 w 304"/>
                  <a:gd name="T77" fmla="*/ 335 h 379"/>
                  <a:gd name="T78" fmla="*/ 138 w 304"/>
                  <a:gd name="T79" fmla="*/ 337 h 379"/>
                  <a:gd name="T80" fmla="*/ 102 w 304"/>
                  <a:gd name="T81" fmla="*/ 330 h 379"/>
                  <a:gd name="T82" fmla="*/ 72 w 304"/>
                  <a:gd name="T83" fmla="*/ 313 h 379"/>
                  <a:gd name="T84" fmla="*/ 52 w 304"/>
                  <a:gd name="T85" fmla="*/ 288 h 379"/>
                  <a:gd name="T86" fmla="*/ 42 w 304"/>
                  <a:gd name="T87" fmla="*/ 258 h 379"/>
                  <a:gd name="T88" fmla="*/ 39 w 304"/>
                  <a:gd name="T89" fmla="*/ 225 h 379"/>
                  <a:gd name="T90" fmla="*/ 45 w 304"/>
                  <a:gd name="T91" fmla="*/ 192 h 379"/>
                  <a:gd name="T92" fmla="*/ 51 w 304"/>
                  <a:gd name="T93" fmla="*/ 167 h 379"/>
                  <a:gd name="T94" fmla="*/ 52 w 304"/>
                  <a:gd name="T95" fmla="*/ 142 h 379"/>
                  <a:gd name="T96" fmla="*/ 46 w 304"/>
                  <a:gd name="T97" fmla="*/ 115 h 379"/>
                  <a:gd name="T98" fmla="*/ 28 w 304"/>
                  <a:gd name="T99" fmla="*/ 91 h 379"/>
                  <a:gd name="T100" fmla="*/ 10 w 304"/>
                  <a:gd name="T101" fmla="*/ 6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3" y="0"/>
                    </a:ln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8" name="Freeform 111">
                <a:extLst>
                  <a:ext uri="{FF2B5EF4-FFF2-40B4-BE49-F238E27FC236}">
                    <a16:creationId xmlns:a16="http://schemas.microsoft.com/office/drawing/2014/main" id="{9C3DA2C7-A75E-DF0F-ECB7-F26738E49ABE}"/>
                  </a:ext>
                </a:extLst>
              </p:cNvPr>
              <p:cNvSpPr>
                <a:spLocks/>
              </p:cNvSpPr>
              <p:nvPr/>
            </p:nvSpPr>
            <p:spPr bwMode="auto">
              <a:xfrm>
                <a:off x="4068" y="2059"/>
                <a:ext cx="17" cy="17"/>
              </a:xfrm>
              <a:custGeom>
                <a:avLst/>
                <a:gdLst>
                  <a:gd name="T0" fmla="*/ 16 w 17"/>
                  <a:gd name="T1" fmla="*/ 16 h 17"/>
                  <a:gd name="T2" fmla="*/ 12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39" name="Freeform 112">
                <a:extLst>
                  <a:ext uri="{FF2B5EF4-FFF2-40B4-BE49-F238E27FC236}">
                    <a16:creationId xmlns:a16="http://schemas.microsoft.com/office/drawing/2014/main" id="{DC75F1EC-1137-DCBF-8737-37A81F6953AC}"/>
                  </a:ext>
                </a:extLst>
              </p:cNvPr>
              <p:cNvSpPr>
                <a:spLocks/>
              </p:cNvSpPr>
              <p:nvPr/>
            </p:nvSpPr>
            <p:spPr bwMode="auto">
              <a:xfrm>
                <a:off x="4065" y="2061"/>
                <a:ext cx="17" cy="17"/>
              </a:xfrm>
              <a:custGeom>
                <a:avLst/>
                <a:gdLst>
                  <a:gd name="T0" fmla="*/ 9 w 17"/>
                  <a:gd name="T1" fmla="*/ 16 h 17"/>
                  <a:gd name="T2" fmla="*/ 9 w 17"/>
                  <a:gd name="T3" fmla="*/ 16 h 17"/>
                  <a:gd name="T4" fmla="*/ 11 w 17"/>
                  <a:gd name="T5" fmla="*/ 12 h 17"/>
                  <a:gd name="T6" fmla="*/ 13 w 17"/>
                  <a:gd name="T7" fmla="*/ 10 h 17"/>
                  <a:gd name="T8" fmla="*/ 13 w 17"/>
                  <a:gd name="T9" fmla="*/ 6 h 17"/>
                  <a:gd name="T10" fmla="*/ 16 w 17"/>
                  <a:gd name="T11" fmla="*/ 0 h 17"/>
                  <a:gd name="T12" fmla="*/ 6 w 17"/>
                  <a:gd name="T13" fmla="*/ 0 h 17"/>
                  <a:gd name="T14" fmla="*/ 6 w 17"/>
                  <a:gd name="T15" fmla="*/ 2 h 17"/>
                  <a:gd name="T16" fmla="*/ 4 w 17"/>
                  <a:gd name="T17" fmla="*/ 6 h 17"/>
                  <a:gd name="T18" fmla="*/ 2 w 17"/>
                  <a:gd name="T19" fmla="*/ 10 h 17"/>
                  <a:gd name="T20" fmla="*/ 0 w 17"/>
                  <a:gd name="T21" fmla="*/ 12 h 17"/>
                  <a:gd name="T22" fmla="*/ 9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9" y="16"/>
                    </a:moveTo>
                    <a:lnTo>
                      <a:pt x="9" y="16"/>
                    </a:lnTo>
                    <a:lnTo>
                      <a:pt x="11" y="12"/>
                    </a:lnTo>
                    <a:lnTo>
                      <a:pt x="13" y="10"/>
                    </a:lnTo>
                    <a:lnTo>
                      <a:pt x="13" y="6"/>
                    </a:lnTo>
                    <a:lnTo>
                      <a:pt x="16" y="0"/>
                    </a:lnTo>
                    <a:lnTo>
                      <a:pt x="6" y="0"/>
                    </a:lnTo>
                    <a:lnTo>
                      <a:pt x="6" y="2"/>
                    </a:lnTo>
                    <a:lnTo>
                      <a:pt x="4" y="6"/>
                    </a:lnTo>
                    <a:lnTo>
                      <a:pt x="2" y="10"/>
                    </a:lnTo>
                    <a:lnTo>
                      <a:pt x="0" y="12"/>
                    </a:lnTo>
                    <a:lnTo>
                      <a:pt x="9"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0" name="Freeform 113">
                <a:extLst>
                  <a:ext uri="{FF2B5EF4-FFF2-40B4-BE49-F238E27FC236}">
                    <a16:creationId xmlns:a16="http://schemas.microsoft.com/office/drawing/2014/main" id="{40C7690D-F2FC-73D8-5533-09DF708C7187}"/>
                  </a:ext>
                </a:extLst>
              </p:cNvPr>
              <p:cNvSpPr>
                <a:spLocks/>
              </p:cNvSpPr>
              <p:nvPr/>
            </p:nvSpPr>
            <p:spPr bwMode="auto">
              <a:xfrm>
                <a:off x="4046" y="2067"/>
                <a:ext cx="67" cy="181"/>
              </a:xfrm>
              <a:custGeom>
                <a:avLst/>
                <a:gdLst>
                  <a:gd name="T0" fmla="*/ 66 w 67"/>
                  <a:gd name="T1" fmla="*/ 176 h 181"/>
                  <a:gd name="T2" fmla="*/ 66 w 67"/>
                  <a:gd name="T3" fmla="*/ 176 h 181"/>
                  <a:gd name="T4" fmla="*/ 52 w 67"/>
                  <a:gd name="T5" fmla="*/ 171 h 181"/>
                  <a:gd name="T6" fmla="*/ 40 w 67"/>
                  <a:gd name="T7" fmla="*/ 165 h 181"/>
                  <a:gd name="T8" fmla="*/ 30 w 67"/>
                  <a:gd name="T9" fmla="*/ 157 h 181"/>
                  <a:gd name="T10" fmla="*/ 22 w 67"/>
                  <a:gd name="T11" fmla="*/ 148 h 181"/>
                  <a:gd name="T12" fmla="*/ 15 w 67"/>
                  <a:gd name="T13" fmla="*/ 138 h 181"/>
                  <a:gd name="T14" fmla="*/ 11 w 67"/>
                  <a:gd name="T15" fmla="*/ 127 h 181"/>
                  <a:gd name="T16" fmla="*/ 7 w 67"/>
                  <a:gd name="T17" fmla="*/ 115 h 181"/>
                  <a:gd name="T18" fmla="*/ 5 w 67"/>
                  <a:gd name="T19" fmla="*/ 102 h 181"/>
                  <a:gd name="T20" fmla="*/ 4 w 67"/>
                  <a:gd name="T21" fmla="*/ 90 h 181"/>
                  <a:gd name="T22" fmla="*/ 5 w 67"/>
                  <a:gd name="T23" fmla="*/ 76 h 181"/>
                  <a:gd name="T24" fmla="*/ 6 w 67"/>
                  <a:gd name="T25" fmla="*/ 63 h 181"/>
                  <a:gd name="T26" fmla="*/ 8 w 67"/>
                  <a:gd name="T27" fmla="*/ 50 h 181"/>
                  <a:gd name="T28" fmla="*/ 11 w 67"/>
                  <a:gd name="T29" fmla="*/ 37 h 181"/>
                  <a:gd name="T30" fmla="*/ 15 w 67"/>
                  <a:gd name="T31" fmla="*/ 24 h 181"/>
                  <a:gd name="T32" fmla="*/ 19 w 67"/>
                  <a:gd name="T33" fmla="*/ 13 h 181"/>
                  <a:gd name="T34" fmla="*/ 23 w 67"/>
                  <a:gd name="T35" fmla="*/ 2 h 181"/>
                  <a:gd name="T36" fmla="*/ 19 w 67"/>
                  <a:gd name="T37" fmla="*/ 0 h 181"/>
                  <a:gd name="T38" fmla="*/ 15 w 67"/>
                  <a:gd name="T39" fmla="*/ 12 h 181"/>
                  <a:gd name="T40" fmla="*/ 11 w 67"/>
                  <a:gd name="T41" fmla="*/ 24 h 181"/>
                  <a:gd name="T42" fmla="*/ 7 w 67"/>
                  <a:gd name="T43" fmla="*/ 36 h 181"/>
                  <a:gd name="T44" fmla="*/ 5 w 67"/>
                  <a:gd name="T45" fmla="*/ 49 h 181"/>
                  <a:gd name="T46" fmla="*/ 2 w 67"/>
                  <a:gd name="T47" fmla="*/ 62 h 181"/>
                  <a:gd name="T48" fmla="*/ 1 w 67"/>
                  <a:gd name="T49" fmla="*/ 76 h 181"/>
                  <a:gd name="T50" fmla="*/ 0 w 67"/>
                  <a:gd name="T51" fmla="*/ 90 h 181"/>
                  <a:gd name="T52" fmla="*/ 1 w 67"/>
                  <a:gd name="T53" fmla="*/ 102 h 181"/>
                  <a:gd name="T54" fmla="*/ 3 w 67"/>
                  <a:gd name="T55" fmla="*/ 116 h 181"/>
                  <a:gd name="T56" fmla="*/ 7 w 67"/>
                  <a:gd name="T57" fmla="*/ 128 h 181"/>
                  <a:gd name="T58" fmla="*/ 12 w 67"/>
                  <a:gd name="T59" fmla="*/ 140 h 181"/>
                  <a:gd name="T60" fmla="*/ 19 w 67"/>
                  <a:gd name="T61" fmla="*/ 150 h 181"/>
                  <a:gd name="T62" fmla="*/ 27 w 67"/>
                  <a:gd name="T63" fmla="*/ 160 h 181"/>
                  <a:gd name="T64" fmla="*/ 38 w 67"/>
                  <a:gd name="T65" fmla="*/ 168 h 181"/>
                  <a:gd name="T66" fmla="*/ 50 w 67"/>
                  <a:gd name="T67" fmla="*/ 175 h 181"/>
                  <a:gd name="T68" fmla="*/ 65 w 67"/>
                  <a:gd name="T69" fmla="*/ 180 h 181"/>
                  <a:gd name="T70" fmla="*/ 66 w 67"/>
                  <a:gd name="T71" fmla="*/ 176 h 1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81">
                    <a:moveTo>
                      <a:pt x="66" y="176"/>
                    </a:moveTo>
                    <a:lnTo>
                      <a:pt x="66" y="176"/>
                    </a:lnTo>
                    <a:lnTo>
                      <a:pt x="52" y="171"/>
                    </a:lnTo>
                    <a:lnTo>
                      <a:pt x="40" y="165"/>
                    </a:lnTo>
                    <a:lnTo>
                      <a:pt x="30" y="157"/>
                    </a:lnTo>
                    <a:lnTo>
                      <a:pt x="22" y="148"/>
                    </a:lnTo>
                    <a:lnTo>
                      <a:pt x="15" y="138"/>
                    </a:lnTo>
                    <a:lnTo>
                      <a:pt x="11" y="127"/>
                    </a:lnTo>
                    <a:lnTo>
                      <a:pt x="7" y="115"/>
                    </a:lnTo>
                    <a:lnTo>
                      <a:pt x="5" y="102"/>
                    </a:lnTo>
                    <a:lnTo>
                      <a:pt x="4" y="90"/>
                    </a:lnTo>
                    <a:lnTo>
                      <a:pt x="5" y="76"/>
                    </a:lnTo>
                    <a:lnTo>
                      <a:pt x="6" y="63"/>
                    </a:lnTo>
                    <a:lnTo>
                      <a:pt x="8" y="50"/>
                    </a:lnTo>
                    <a:lnTo>
                      <a:pt x="11" y="37"/>
                    </a:lnTo>
                    <a:lnTo>
                      <a:pt x="15" y="24"/>
                    </a:lnTo>
                    <a:lnTo>
                      <a:pt x="19" y="13"/>
                    </a:lnTo>
                    <a:lnTo>
                      <a:pt x="23" y="2"/>
                    </a:lnTo>
                    <a:lnTo>
                      <a:pt x="19" y="0"/>
                    </a:lnTo>
                    <a:lnTo>
                      <a:pt x="15" y="12"/>
                    </a:lnTo>
                    <a:lnTo>
                      <a:pt x="11" y="24"/>
                    </a:lnTo>
                    <a:lnTo>
                      <a:pt x="7" y="36"/>
                    </a:lnTo>
                    <a:lnTo>
                      <a:pt x="5" y="49"/>
                    </a:lnTo>
                    <a:lnTo>
                      <a:pt x="2" y="62"/>
                    </a:lnTo>
                    <a:lnTo>
                      <a:pt x="1" y="76"/>
                    </a:lnTo>
                    <a:lnTo>
                      <a:pt x="0" y="90"/>
                    </a:lnTo>
                    <a:lnTo>
                      <a:pt x="1" y="102"/>
                    </a:lnTo>
                    <a:lnTo>
                      <a:pt x="3" y="116"/>
                    </a:lnTo>
                    <a:lnTo>
                      <a:pt x="7" y="128"/>
                    </a:lnTo>
                    <a:lnTo>
                      <a:pt x="12" y="140"/>
                    </a:lnTo>
                    <a:lnTo>
                      <a:pt x="19" y="150"/>
                    </a:lnTo>
                    <a:lnTo>
                      <a:pt x="27" y="160"/>
                    </a:lnTo>
                    <a:lnTo>
                      <a:pt x="38" y="168"/>
                    </a:lnTo>
                    <a:lnTo>
                      <a:pt x="50" y="175"/>
                    </a:lnTo>
                    <a:lnTo>
                      <a:pt x="65" y="180"/>
                    </a:lnTo>
                    <a:lnTo>
                      <a:pt x="66" y="17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1" name="Freeform 114">
                <a:extLst>
                  <a:ext uri="{FF2B5EF4-FFF2-40B4-BE49-F238E27FC236}">
                    <a16:creationId xmlns:a16="http://schemas.microsoft.com/office/drawing/2014/main" id="{BF0BBFA9-359E-C40C-838A-9AB866804D0A}"/>
                  </a:ext>
                </a:extLst>
              </p:cNvPr>
              <p:cNvSpPr>
                <a:spLocks/>
              </p:cNvSpPr>
              <p:nvPr/>
            </p:nvSpPr>
            <p:spPr bwMode="auto">
              <a:xfrm>
                <a:off x="4111" y="2224"/>
                <a:ext cx="122" cy="28"/>
              </a:xfrm>
              <a:custGeom>
                <a:avLst/>
                <a:gdLst>
                  <a:gd name="T0" fmla="*/ 119 w 122"/>
                  <a:gd name="T1" fmla="*/ 0 h 27"/>
                  <a:gd name="T2" fmla="*/ 119 w 122"/>
                  <a:gd name="T3" fmla="*/ 0 h 27"/>
                  <a:gd name="T4" fmla="*/ 112 w 122"/>
                  <a:gd name="T5" fmla="*/ 3 h 27"/>
                  <a:gd name="T6" fmla="*/ 105 w 122"/>
                  <a:gd name="T7" fmla="*/ 5 h 27"/>
                  <a:gd name="T8" fmla="*/ 98 w 122"/>
                  <a:gd name="T9" fmla="*/ 8 h 27"/>
                  <a:gd name="T10" fmla="*/ 91 w 122"/>
                  <a:gd name="T11" fmla="*/ 11 h 27"/>
                  <a:gd name="T12" fmla="*/ 84 w 122"/>
                  <a:gd name="T13" fmla="*/ 13 h 27"/>
                  <a:gd name="T14" fmla="*/ 76 w 122"/>
                  <a:gd name="T15" fmla="*/ 15 h 27"/>
                  <a:gd name="T16" fmla="*/ 69 w 122"/>
                  <a:gd name="T17" fmla="*/ 18 h 27"/>
                  <a:gd name="T18" fmla="*/ 61 w 122"/>
                  <a:gd name="T19" fmla="*/ 19 h 27"/>
                  <a:gd name="T20" fmla="*/ 53 w 122"/>
                  <a:gd name="T21" fmla="*/ 21 h 27"/>
                  <a:gd name="T22" fmla="*/ 46 w 122"/>
                  <a:gd name="T23" fmla="*/ 22 h 27"/>
                  <a:gd name="T24" fmla="*/ 39 w 122"/>
                  <a:gd name="T25" fmla="*/ 22 h 27"/>
                  <a:gd name="T26" fmla="*/ 31 w 122"/>
                  <a:gd name="T27" fmla="*/ 22 h 27"/>
                  <a:gd name="T28" fmla="*/ 23 w 122"/>
                  <a:gd name="T29" fmla="*/ 22 h 27"/>
                  <a:gd name="T30" fmla="*/ 16 w 122"/>
                  <a:gd name="T31" fmla="*/ 21 h 27"/>
                  <a:gd name="T32" fmla="*/ 9 w 122"/>
                  <a:gd name="T33" fmla="*/ 20 h 27"/>
                  <a:gd name="T34" fmla="*/ 1 w 122"/>
                  <a:gd name="T35" fmla="*/ 18 h 27"/>
                  <a:gd name="T36" fmla="*/ 0 w 122"/>
                  <a:gd name="T37" fmla="*/ 22 h 27"/>
                  <a:gd name="T38" fmla="*/ 8 w 122"/>
                  <a:gd name="T39" fmla="*/ 24 h 27"/>
                  <a:gd name="T40" fmla="*/ 16 w 122"/>
                  <a:gd name="T41" fmla="*/ 25 h 27"/>
                  <a:gd name="T42" fmla="*/ 23 w 122"/>
                  <a:gd name="T43" fmla="*/ 25 h 27"/>
                  <a:gd name="T44" fmla="*/ 31 w 122"/>
                  <a:gd name="T45" fmla="*/ 26 h 27"/>
                  <a:gd name="T46" fmla="*/ 39 w 122"/>
                  <a:gd name="T47" fmla="*/ 26 h 27"/>
                  <a:gd name="T48" fmla="*/ 46 w 122"/>
                  <a:gd name="T49" fmla="*/ 25 h 27"/>
                  <a:gd name="T50" fmla="*/ 55 w 122"/>
                  <a:gd name="T51" fmla="*/ 25 h 27"/>
                  <a:gd name="T52" fmla="*/ 62 w 122"/>
                  <a:gd name="T53" fmla="*/ 23 h 27"/>
                  <a:gd name="T54" fmla="*/ 70 w 122"/>
                  <a:gd name="T55" fmla="*/ 22 h 27"/>
                  <a:gd name="T56" fmla="*/ 77 w 122"/>
                  <a:gd name="T57" fmla="*/ 19 h 27"/>
                  <a:gd name="T58" fmla="*/ 85 w 122"/>
                  <a:gd name="T59" fmla="*/ 17 h 27"/>
                  <a:gd name="T60" fmla="*/ 92 w 122"/>
                  <a:gd name="T61" fmla="*/ 15 h 27"/>
                  <a:gd name="T62" fmla="*/ 99 w 122"/>
                  <a:gd name="T63" fmla="*/ 12 h 27"/>
                  <a:gd name="T64" fmla="*/ 106 w 122"/>
                  <a:gd name="T65" fmla="*/ 9 h 27"/>
                  <a:gd name="T66" fmla="*/ 114 w 122"/>
                  <a:gd name="T67" fmla="*/ 7 h 27"/>
                  <a:gd name="T68" fmla="*/ 121 w 122"/>
                  <a:gd name="T69" fmla="*/ 3 h 27"/>
                  <a:gd name="T70" fmla="*/ 119 w 122"/>
                  <a:gd name="T71" fmla="*/ 0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0"/>
                    </a:moveTo>
                    <a:lnTo>
                      <a:pt x="119" y="0"/>
                    </a:lnTo>
                    <a:lnTo>
                      <a:pt x="112" y="3"/>
                    </a:lnTo>
                    <a:lnTo>
                      <a:pt x="105" y="5"/>
                    </a:lnTo>
                    <a:lnTo>
                      <a:pt x="98" y="8"/>
                    </a:lnTo>
                    <a:lnTo>
                      <a:pt x="91" y="11"/>
                    </a:lnTo>
                    <a:lnTo>
                      <a:pt x="84" y="13"/>
                    </a:lnTo>
                    <a:lnTo>
                      <a:pt x="76" y="15"/>
                    </a:lnTo>
                    <a:lnTo>
                      <a:pt x="69" y="18"/>
                    </a:lnTo>
                    <a:lnTo>
                      <a:pt x="61" y="19"/>
                    </a:lnTo>
                    <a:lnTo>
                      <a:pt x="53" y="21"/>
                    </a:lnTo>
                    <a:lnTo>
                      <a:pt x="46" y="22"/>
                    </a:lnTo>
                    <a:lnTo>
                      <a:pt x="39" y="22"/>
                    </a:lnTo>
                    <a:lnTo>
                      <a:pt x="31" y="22"/>
                    </a:lnTo>
                    <a:lnTo>
                      <a:pt x="23" y="22"/>
                    </a:lnTo>
                    <a:lnTo>
                      <a:pt x="16" y="21"/>
                    </a:lnTo>
                    <a:lnTo>
                      <a:pt x="9" y="20"/>
                    </a:lnTo>
                    <a:lnTo>
                      <a:pt x="1" y="18"/>
                    </a:lnTo>
                    <a:lnTo>
                      <a:pt x="0" y="22"/>
                    </a:lnTo>
                    <a:lnTo>
                      <a:pt x="8" y="24"/>
                    </a:lnTo>
                    <a:lnTo>
                      <a:pt x="16" y="25"/>
                    </a:lnTo>
                    <a:lnTo>
                      <a:pt x="23" y="25"/>
                    </a:lnTo>
                    <a:lnTo>
                      <a:pt x="31" y="26"/>
                    </a:lnTo>
                    <a:lnTo>
                      <a:pt x="39" y="26"/>
                    </a:lnTo>
                    <a:lnTo>
                      <a:pt x="46" y="25"/>
                    </a:lnTo>
                    <a:lnTo>
                      <a:pt x="55" y="25"/>
                    </a:lnTo>
                    <a:lnTo>
                      <a:pt x="62" y="23"/>
                    </a:lnTo>
                    <a:lnTo>
                      <a:pt x="70" y="22"/>
                    </a:lnTo>
                    <a:lnTo>
                      <a:pt x="77" y="19"/>
                    </a:lnTo>
                    <a:lnTo>
                      <a:pt x="85" y="17"/>
                    </a:lnTo>
                    <a:lnTo>
                      <a:pt x="92" y="15"/>
                    </a:lnTo>
                    <a:lnTo>
                      <a:pt x="99" y="12"/>
                    </a:lnTo>
                    <a:lnTo>
                      <a:pt x="106" y="9"/>
                    </a:lnTo>
                    <a:lnTo>
                      <a:pt x="114" y="7"/>
                    </a:lnTo>
                    <a:lnTo>
                      <a:pt x="121" y="3"/>
                    </a:lnTo>
                    <a:lnTo>
                      <a:pt x="11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2" name="Freeform 115">
                <a:extLst>
                  <a:ext uri="{FF2B5EF4-FFF2-40B4-BE49-F238E27FC236}">
                    <a16:creationId xmlns:a16="http://schemas.microsoft.com/office/drawing/2014/main" id="{F1616A78-634F-BC85-A66E-71B9005A6589}"/>
                  </a:ext>
                </a:extLst>
              </p:cNvPr>
              <p:cNvSpPr>
                <a:spLocks/>
              </p:cNvSpPr>
              <p:nvPr/>
            </p:nvSpPr>
            <p:spPr bwMode="auto">
              <a:xfrm>
                <a:off x="4230" y="2134"/>
                <a:ext cx="81" cy="96"/>
              </a:xfrm>
              <a:custGeom>
                <a:avLst/>
                <a:gdLst>
                  <a:gd name="T0" fmla="*/ 76 w 81"/>
                  <a:gd name="T1" fmla="*/ 0 h 96"/>
                  <a:gd name="T2" fmla="*/ 74 w 81"/>
                  <a:gd name="T3" fmla="*/ 8 h 96"/>
                  <a:gd name="T4" fmla="*/ 71 w 81"/>
                  <a:gd name="T5" fmla="*/ 16 h 96"/>
                  <a:gd name="T6" fmla="*/ 68 w 81"/>
                  <a:gd name="T7" fmla="*/ 22 h 96"/>
                  <a:gd name="T8" fmla="*/ 64 w 81"/>
                  <a:gd name="T9" fmla="*/ 29 h 96"/>
                  <a:gd name="T10" fmla="*/ 61 w 81"/>
                  <a:gd name="T11" fmla="*/ 36 h 96"/>
                  <a:gd name="T12" fmla="*/ 57 w 81"/>
                  <a:gd name="T13" fmla="*/ 42 h 96"/>
                  <a:gd name="T14" fmla="*/ 52 w 81"/>
                  <a:gd name="T15" fmla="*/ 49 h 96"/>
                  <a:gd name="T16" fmla="*/ 47 w 81"/>
                  <a:gd name="T17" fmla="*/ 54 h 96"/>
                  <a:gd name="T18" fmla="*/ 42 w 81"/>
                  <a:gd name="T19" fmla="*/ 60 h 96"/>
                  <a:gd name="T20" fmla="*/ 37 w 81"/>
                  <a:gd name="T21" fmla="*/ 66 h 96"/>
                  <a:gd name="T22" fmla="*/ 31 w 81"/>
                  <a:gd name="T23" fmla="*/ 71 h 96"/>
                  <a:gd name="T24" fmla="*/ 25 w 81"/>
                  <a:gd name="T25" fmla="*/ 76 h 96"/>
                  <a:gd name="T26" fmla="*/ 19 w 81"/>
                  <a:gd name="T27" fmla="*/ 80 h 96"/>
                  <a:gd name="T28" fmla="*/ 13 w 81"/>
                  <a:gd name="T29" fmla="*/ 85 h 96"/>
                  <a:gd name="T30" fmla="*/ 6 w 81"/>
                  <a:gd name="T31" fmla="*/ 88 h 96"/>
                  <a:gd name="T32" fmla="*/ 0 w 81"/>
                  <a:gd name="T33" fmla="*/ 92 h 96"/>
                  <a:gd name="T34" fmla="*/ 2 w 81"/>
                  <a:gd name="T35" fmla="*/ 95 h 96"/>
                  <a:gd name="T36" fmla="*/ 8 w 81"/>
                  <a:gd name="T37" fmla="*/ 92 h 96"/>
                  <a:gd name="T38" fmla="*/ 15 w 81"/>
                  <a:gd name="T39" fmla="*/ 88 h 96"/>
                  <a:gd name="T40" fmla="*/ 21 w 81"/>
                  <a:gd name="T41" fmla="*/ 83 h 96"/>
                  <a:gd name="T42" fmla="*/ 27 w 81"/>
                  <a:gd name="T43" fmla="*/ 78 h 96"/>
                  <a:gd name="T44" fmla="*/ 34 w 81"/>
                  <a:gd name="T45" fmla="*/ 74 h 96"/>
                  <a:gd name="T46" fmla="*/ 40 w 81"/>
                  <a:gd name="T47" fmla="*/ 68 h 96"/>
                  <a:gd name="T48" fmla="*/ 45 w 81"/>
                  <a:gd name="T49" fmla="*/ 63 h 96"/>
                  <a:gd name="T50" fmla="*/ 50 w 81"/>
                  <a:gd name="T51" fmla="*/ 57 h 96"/>
                  <a:gd name="T52" fmla="*/ 55 w 81"/>
                  <a:gd name="T53" fmla="*/ 51 h 96"/>
                  <a:gd name="T54" fmla="*/ 60 w 81"/>
                  <a:gd name="T55" fmla="*/ 44 h 96"/>
                  <a:gd name="T56" fmla="*/ 64 w 81"/>
                  <a:gd name="T57" fmla="*/ 38 h 96"/>
                  <a:gd name="T58" fmla="*/ 68 w 81"/>
                  <a:gd name="T59" fmla="*/ 31 h 96"/>
                  <a:gd name="T60" fmla="*/ 72 w 81"/>
                  <a:gd name="T61" fmla="*/ 24 h 96"/>
                  <a:gd name="T62" fmla="*/ 75 w 81"/>
                  <a:gd name="T63" fmla="*/ 16 h 96"/>
                  <a:gd name="T64" fmla="*/ 78 w 81"/>
                  <a:gd name="T65" fmla="*/ 9 h 96"/>
                  <a:gd name="T66" fmla="*/ 80 w 81"/>
                  <a:gd name="T67" fmla="*/ 2 h 96"/>
                  <a:gd name="T68" fmla="*/ 76 w 81"/>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1" h="96">
                    <a:moveTo>
                      <a:pt x="76" y="0"/>
                    </a:moveTo>
                    <a:lnTo>
                      <a:pt x="74" y="8"/>
                    </a:lnTo>
                    <a:lnTo>
                      <a:pt x="71" y="16"/>
                    </a:lnTo>
                    <a:lnTo>
                      <a:pt x="68" y="22"/>
                    </a:lnTo>
                    <a:lnTo>
                      <a:pt x="64" y="29"/>
                    </a:lnTo>
                    <a:lnTo>
                      <a:pt x="61" y="36"/>
                    </a:lnTo>
                    <a:lnTo>
                      <a:pt x="57" y="42"/>
                    </a:lnTo>
                    <a:lnTo>
                      <a:pt x="52" y="49"/>
                    </a:lnTo>
                    <a:lnTo>
                      <a:pt x="47" y="54"/>
                    </a:lnTo>
                    <a:lnTo>
                      <a:pt x="42" y="60"/>
                    </a:lnTo>
                    <a:lnTo>
                      <a:pt x="37" y="66"/>
                    </a:lnTo>
                    <a:lnTo>
                      <a:pt x="31" y="71"/>
                    </a:lnTo>
                    <a:lnTo>
                      <a:pt x="25" y="76"/>
                    </a:lnTo>
                    <a:lnTo>
                      <a:pt x="19" y="80"/>
                    </a:lnTo>
                    <a:lnTo>
                      <a:pt x="13" y="85"/>
                    </a:lnTo>
                    <a:lnTo>
                      <a:pt x="6" y="88"/>
                    </a:lnTo>
                    <a:lnTo>
                      <a:pt x="0" y="92"/>
                    </a:lnTo>
                    <a:lnTo>
                      <a:pt x="2" y="95"/>
                    </a:lnTo>
                    <a:lnTo>
                      <a:pt x="8" y="92"/>
                    </a:lnTo>
                    <a:lnTo>
                      <a:pt x="15" y="88"/>
                    </a:lnTo>
                    <a:lnTo>
                      <a:pt x="21" y="83"/>
                    </a:lnTo>
                    <a:lnTo>
                      <a:pt x="27" y="78"/>
                    </a:lnTo>
                    <a:lnTo>
                      <a:pt x="34" y="74"/>
                    </a:lnTo>
                    <a:lnTo>
                      <a:pt x="40" y="68"/>
                    </a:lnTo>
                    <a:lnTo>
                      <a:pt x="45" y="63"/>
                    </a:lnTo>
                    <a:lnTo>
                      <a:pt x="50" y="57"/>
                    </a:lnTo>
                    <a:lnTo>
                      <a:pt x="55" y="51"/>
                    </a:lnTo>
                    <a:lnTo>
                      <a:pt x="60" y="44"/>
                    </a:lnTo>
                    <a:lnTo>
                      <a:pt x="64" y="38"/>
                    </a:lnTo>
                    <a:lnTo>
                      <a:pt x="68" y="31"/>
                    </a:lnTo>
                    <a:lnTo>
                      <a:pt x="72" y="24"/>
                    </a:lnTo>
                    <a:lnTo>
                      <a:pt x="75" y="16"/>
                    </a:lnTo>
                    <a:lnTo>
                      <a:pt x="78" y="9"/>
                    </a:lnTo>
                    <a:lnTo>
                      <a:pt x="80" y="2"/>
                    </a:lnTo>
                    <a:lnTo>
                      <a:pt x="7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3" name="Freeform 116">
                <a:extLst>
                  <a:ext uri="{FF2B5EF4-FFF2-40B4-BE49-F238E27FC236}">
                    <a16:creationId xmlns:a16="http://schemas.microsoft.com/office/drawing/2014/main" id="{27E8C995-5908-0A1A-198D-CE898565072A}"/>
                  </a:ext>
                </a:extLst>
              </p:cNvPr>
              <p:cNvSpPr>
                <a:spLocks/>
              </p:cNvSpPr>
              <p:nvPr/>
            </p:nvSpPr>
            <p:spPr bwMode="auto">
              <a:xfrm>
                <a:off x="4306" y="2132"/>
                <a:ext cx="17" cy="17"/>
              </a:xfrm>
              <a:custGeom>
                <a:avLst/>
                <a:gdLst>
                  <a:gd name="T0" fmla="*/ 16 w 17"/>
                  <a:gd name="T1" fmla="*/ 16 h 17"/>
                  <a:gd name="T2" fmla="*/ 16 w 17"/>
                  <a:gd name="T3" fmla="*/ 5 h 17"/>
                  <a:gd name="T4" fmla="*/ 12 w 17"/>
                  <a:gd name="T5" fmla="*/ 0 h 17"/>
                  <a:gd name="T6" fmla="*/ 4 w 17"/>
                  <a:gd name="T7" fmla="*/ 0 h 17"/>
                  <a:gd name="T8" fmla="*/ 0 w 17"/>
                  <a:gd name="T9" fmla="*/ 5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5"/>
                    </a:lnTo>
                    <a:lnTo>
                      <a:pt x="12" y="0"/>
                    </a:lnTo>
                    <a:lnTo>
                      <a:pt x="4" y="0"/>
                    </a:lnTo>
                    <a:lnTo>
                      <a:pt x="0" y="5"/>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4" name="Freeform 117">
                <a:extLst>
                  <a:ext uri="{FF2B5EF4-FFF2-40B4-BE49-F238E27FC236}">
                    <a16:creationId xmlns:a16="http://schemas.microsoft.com/office/drawing/2014/main" id="{54C4741D-5A96-B423-FA92-8E955DBEF896}"/>
                  </a:ext>
                </a:extLst>
              </p:cNvPr>
              <p:cNvSpPr>
                <a:spLocks/>
              </p:cNvSpPr>
              <p:nvPr/>
            </p:nvSpPr>
            <p:spPr bwMode="auto">
              <a:xfrm>
                <a:off x="4407" y="1911"/>
                <a:ext cx="303" cy="380"/>
              </a:xfrm>
              <a:custGeom>
                <a:avLst/>
                <a:gdLst>
                  <a:gd name="T0" fmla="*/ 298 w 303"/>
                  <a:gd name="T1" fmla="*/ 11 h 380"/>
                  <a:gd name="T2" fmla="*/ 299 w 303"/>
                  <a:gd name="T3" fmla="*/ 27 h 380"/>
                  <a:gd name="T4" fmla="*/ 301 w 303"/>
                  <a:gd name="T5" fmla="*/ 43 h 380"/>
                  <a:gd name="T6" fmla="*/ 302 w 303"/>
                  <a:gd name="T7" fmla="*/ 59 h 380"/>
                  <a:gd name="T8" fmla="*/ 302 w 303"/>
                  <a:gd name="T9" fmla="*/ 75 h 380"/>
                  <a:gd name="T10" fmla="*/ 296 w 303"/>
                  <a:gd name="T11" fmla="*/ 94 h 380"/>
                  <a:gd name="T12" fmla="*/ 285 w 303"/>
                  <a:gd name="T13" fmla="*/ 116 h 380"/>
                  <a:gd name="T14" fmla="*/ 274 w 303"/>
                  <a:gd name="T15" fmla="*/ 140 h 380"/>
                  <a:gd name="T16" fmla="*/ 270 w 303"/>
                  <a:gd name="T17" fmla="*/ 168 h 380"/>
                  <a:gd name="T18" fmla="*/ 269 w 303"/>
                  <a:gd name="T19" fmla="*/ 196 h 380"/>
                  <a:gd name="T20" fmla="*/ 268 w 303"/>
                  <a:gd name="T21" fmla="*/ 225 h 380"/>
                  <a:gd name="T22" fmla="*/ 265 w 303"/>
                  <a:gd name="T23" fmla="*/ 252 h 380"/>
                  <a:gd name="T24" fmla="*/ 259 w 303"/>
                  <a:gd name="T25" fmla="*/ 279 h 380"/>
                  <a:gd name="T26" fmla="*/ 248 w 303"/>
                  <a:gd name="T27" fmla="*/ 301 h 380"/>
                  <a:gd name="T28" fmla="*/ 235 w 303"/>
                  <a:gd name="T29" fmla="*/ 312 h 380"/>
                  <a:gd name="T30" fmla="*/ 221 w 303"/>
                  <a:gd name="T31" fmla="*/ 321 h 380"/>
                  <a:gd name="T32" fmla="*/ 207 w 303"/>
                  <a:gd name="T33" fmla="*/ 338 h 380"/>
                  <a:gd name="T34" fmla="*/ 193 w 303"/>
                  <a:gd name="T35" fmla="*/ 360 h 380"/>
                  <a:gd name="T36" fmla="*/ 175 w 303"/>
                  <a:gd name="T37" fmla="*/ 374 h 380"/>
                  <a:gd name="T38" fmla="*/ 137 w 303"/>
                  <a:gd name="T39" fmla="*/ 379 h 380"/>
                  <a:gd name="T40" fmla="*/ 102 w 303"/>
                  <a:gd name="T41" fmla="*/ 370 h 380"/>
                  <a:gd name="T42" fmla="*/ 69 w 303"/>
                  <a:gd name="T43" fmla="*/ 352 h 380"/>
                  <a:gd name="T44" fmla="*/ 42 w 303"/>
                  <a:gd name="T45" fmla="*/ 325 h 380"/>
                  <a:gd name="T46" fmla="*/ 20 w 303"/>
                  <a:gd name="T47" fmla="*/ 294 h 380"/>
                  <a:gd name="T48" fmla="*/ 10 w 303"/>
                  <a:gd name="T49" fmla="*/ 272 h 380"/>
                  <a:gd name="T50" fmla="*/ 5 w 303"/>
                  <a:gd name="T51" fmla="*/ 255 h 380"/>
                  <a:gd name="T52" fmla="*/ 2 w 303"/>
                  <a:gd name="T53" fmla="*/ 239 h 380"/>
                  <a:gd name="T54" fmla="*/ 0 w 303"/>
                  <a:gd name="T55" fmla="*/ 222 h 380"/>
                  <a:gd name="T56" fmla="*/ 0 w 303"/>
                  <a:gd name="T57" fmla="*/ 205 h 380"/>
                  <a:gd name="T58" fmla="*/ 1 w 303"/>
                  <a:gd name="T59" fmla="*/ 199 h 380"/>
                  <a:gd name="T60" fmla="*/ 4 w 303"/>
                  <a:gd name="T61" fmla="*/ 215 h 380"/>
                  <a:gd name="T62" fmla="*/ 8 w 303"/>
                  <a:gd name="T63" fmla="*/ 231 h 380"/>
                  <a:gd name="T64" fmla="*/ 12 w 303"/>
                  <a:gd name="T65" fmla="*/ 239 h 380"/>
                  <a:gd name="T66" fmla="*/ 19 w 303"/>
                  <a:gd name="T67" fmla="*/ 250 h 380"/>
                  <a:gd name="T68" fmla="*/ 23 w 303"/>
                  <a:gd name="T69" fmla="*/ 258 h 380"/>
                  <a:gd name="T70" fmla="*/ 44 w 303"/>
                  <a:gd name="T71" fmla="*/ 290 h 380"/>
                  <a:gd name="T72" fmla="*/ 72 w 303"/>
                  <a:gd name="T73" fmla="*/ 314 h 380"/>
                  <a:gd name="T74" fmla="*/ 105 w 303"/>
                  <a:gd name="T75" fmla="*/ 330 h 380"/>
                  <a:gd name="T76" fmla="*/ 140 w 303"/>
                  <a:gd name="T77" fmla="*/ 337 h 380"/>
                  <a:gd name="T78" fmla="*/ 177 w 303"/>
                  <a:gd name="T79" fmla="*/ 337 h 380"/>
                  <a:gd name="T80" fmla="*/ 211 w 303"/>
                  <a:gd name="T81" fmla="*/ 326 h 380"/>
                  <a:gd name="T82" fmla="*/ 238 w 303"/>
                  <a:gd name="T83" fmla="*/ 307 h 380"/>
                  <a:gd name="T84" fmla="*/ 255 w 303"/>
                  <a:gd name="T85" fmla="*/ 279 h 380"/>
                  <a:gd name="T86" fmla="*/ 264 w 303"/>
                  <a:gd name="T87" fmla="*/ 247 h 380"/>
                  <a:gd name="T88" fmla="*/ 263 w 303"/>
                  <a:gd name="T89" fmla="*/ 214 h 380"/>
                  <a:gd name="T90" fmla="*/ 255 w 303"/>
                  <a:gd name="T91" fmla="*/ 184 h 380"/>
                  <a:gd name="T92" fmla="*/ 251 w 303"/>
                  <a:gd name="T93" fmla="*/ 160 h 380"/>
                  <a:gd name="T94" fmla="*/ 252 w 303"/>
                  <a:gd name="T95" fmla="*/ 134 h 380"/>
                  <a:gd name="T96" fmla="*/ 262 w 303"/>
                  <a:gd name="T97" fmla="*/ 108 h 380"/>
                  <a:gd name="T98" fmla="*/ 282 w 303"/>
                  <a:gd name="T99" fmla="*/ 84 h 380"/>
                  <a:gd name="T100" fmla="*/ 295 w 303"/>
                  <a:gd name="T101" fmla="*/ 5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5" name="Freeform 118">
                <a:extLst>
                  <a:ext uri="{FF2B5EF4-FFF2-40B4-BE49-F238E27FC236}">
                    <a16:creationId xmlns:a16="http://schemas.microsoft.com/office/drawing/2014/main" id="{1D434157-EE88-8BBE-0733-4094F646046F}"/>
                  </a:ext>
                </a:extLst>
              </p:cNvPr>
              <p:cNvSpPr>
                <a:spLocks/>
              </p:cNvSpPr>
              <p:nvPr/>
            </p:nvSpPr>
            <p:spPr bwMode="auto">
              <a:xfrm>
                <a:off x="4407" y="1911"/>
                <a:ext cx="303" cy="380"/>
              </a:xfrm>
              <a:custGeom>
                <a:avLst/>
                <a:gdLst>
                  <a:gd name="T0" fmla="*/ 299 w 303"/>
                  <a:gd name="T1" fmla="*/ 5 h 380"/>
                  <a:gd name="T2" fmla="*/ 299 w 303"/>
                  <a:gd name="T3" fmla="*/ 22 h 380"/>
                  <a:gd name="T4" fmla="*/ 300 w 303"/>
                  <a:gd name="T5" fmla="*/ 38 h 380"/>
                  <a:gd name="T6" fmla="*/ 302 w 303"/>
                  <a:gd name="T7" fmla="*/ 54 h 380"/>
                  <a:gd name="T8" fmla="*/ 302 w 303"/>
                  <a:gd name="T9" fmla="*/ 70 h 380"/>
                  <a:gd name="T10" fmla="*/ 299 w 303"/>
                  <a:gd name="T11" fmla="*/ 86 h 380"/>
                  <a:gd name="T12" fmla="*/ 289 w 303"/>
                  <a:gd name="T13" fmla="*/ 109 h 380"/>
                  <a:gd name="T14" fmla="*/ 277 w 303"/>
                  <a:gd name="T15" fmla="*/ 132 h 380"/>
                  <a:gd name="T16" fmla="*/ 271 w 303"/>
                  <a:gd name="T17" fmla="*/ 159 h 380"/>
                  <a:gd name="T18" fmla="*/ 269 w 303"/>
                  <a:gd name="T19" fmla="*/ 187 h 380"/>
                  <a:gd name="T20" fmla="*/ 269 w 303"/>
                  <a:gd name="T21" fmla="*/ 215 h 380"/>
                  <a:gd name="T22" fmla="*/ 267 w 303"/>
                  <a:gd name="T23" fmla="*/ 243 h 380"/>
                  <a:gd name="T24" fmla="*/ 262 w 303"/>
                  <a:gd name="T25" fmla="*/ 270 h 380"/>
                  <a:gd name="T26" fmla="*/ 251 w 303"/>
                  <a:gd name="T27" fmla="*/ 297 h 380"/>
                  <a:gd name="T28" fmla="*/ 240 w 303"/>
                  <a:gd name="T29" fmla="*/ 309 h 380"/>
                  <a:gd name="T30" fmla="*/ 226 w 303"/>
                  <a:gd name="T31" fmla="*/ 318 h 380"/>
                  <a:gd name="T32" fmla="*/ 212 w 303"/>
                  <a:gd name="T33" fmla="*/ 331 h 380"/>
                  <a:gd name="T34" fmla="*/ 198 w 303"/>
                  <a:gd name="T35" fmla="*/ 353 h 380"/>
                  <a:gd name="T36" fmla="*/ 182 w 303"/>
                  <a:gd name="T37" fmla="*/ 372 h 380"/>
                  <a:gd name="T38" fmla="*/ 149 w 303"/>
                  <a:gd name="T39" fmla="*/ 379 h 380"/>
                  <a:gd name="T40" fmla="*/ 113 w 303"/>
                  <a:gd name="T41" fmla="*/ 374 h 380"/>
                  <a:gd name="T42" fmla="*/ 80 w 303"/>
                  <a:gd name="T43" fmla="*/ 359 h 380"/>
                  <a:gd name="T44" fmla="*/ 50 w 303"/>
                  <a:gd name="T45" fmla="*/ 334 h 380"/>
                  <a:gd name="T46" fmla="*/ 26 w 303"/>
                  <a:gd name="T47" fmla="*/ 304 h 380"/>
                  <a:gd name="T48" fmla="*/ 12 w 303"/>
                  <a:gd name="T49" fmla="*/ 277 h 380"/>
                  <a:gd name="T50" fmla="*/ 7 w 303"/>
                  <a:gd name="T51" fmla="*/ 261 h 380"/>
                  <a:gd name="T52" fmla="*/ 3 w 303"/>
                  <a:gd name="T53" fmla="*/ 245 h 380"/>
                  <a:gd name="T54" fmla="*/ 0 w 303"/>
                  <a:gd name="T55" fmla="*/ 228 h 380"/>
                  <a:gd name="T56" fmla="*/ 0 w 303"/>
                  <a:gd name="T57" fmla="*/ 211 h 380"/>
                  <a:gd name="T58" fmla="*/ 0 w 303"/>
                  <a:gd name="T59" fmla="*/ 193 h 380"/>
                  <a:gd name="T60" fmla="*/ 2 w 303"/>
                  <a:gd name="T61" fmla="*/ 210 h 380"/>
                  <a:gd name="T62" fmla="*/ 6 w 303"/>
                  <a:gd name="T63" fmla="*/ 225 h 380"/>
                  <a:gd name="T64" fmla="*/ 11 w 303"/>
                  <a:gd name="T65" fmla="*/ 237 h 380"/>
                  <a:gd name="T66" fmla="*/ 17 w 303"/>
                  <a:gd name="T67" fmla="*/ 246 h 380"/>
                  <a:gd name="T68" fmla="*/ 22 w 303"/>
                  <a:gd name="T69" fmla="*/ 256 h 380"/>
                  <a:gd name="T70" fmla="*/ 36 w 303"/>
                  <a:gd name="T71" fmla="*/ 280 h 380"/>
                  <a:gd name="T72" fmla="*/ 62 w 303"/>
                  <a:gd name="T73" fmla="*/ 307 h 380"/>
                  <a:gd name="T74" fmla="*/ 93 w 303"/>
                  <a:gd name="T75" fmla="*/ 325 h 380"/>
                  <a:gd name="T76" fmla="*/ 128 w 303"/>
                  <a:gd name="T77" fmla="*/ 336 h 380"/>
                  <a:gd name="T78" fmla="*/ 165 w 303"/>
                  <a:gd name="T79" fmla="*/ 338 h 380"/>
                  <a:gd name="T80" fmla="*/ 201 w 303"/>
                  <a:gd name="T81" fmla="*/ 331 h 380"/>
                  <a:gd name="T82" fmla="*/ 230 w 303"/>
                  <a:gd name="T83" fmla="*/ 314 h 380"/>
                  <a:gd name="T84" fmla="*/ 250 w 303"/>
                  <a:gd name="T85" fmla="*/ 289 h 380"/>
                  <a:gd name="T86" fmla="*/ 262 w 303"/>
                  <a:gd name="T87" fmla="*/ 259 h 380"/>
                  <a:gd name="T88" fmla="*/ 264 w 303"/>
                  <a:gd name="T89" fmla="*/ 225 h 380"/>
                  <a:gd name="T90" fmla="*/ 258 w 303"/>
                  <a:gd name="T91" fmla="*/ 192 h 380"/>
                  <a:gd name="T92" fmla="*/ 252 w 303"/>
                  <a:gd name="T93" fmla="*/ 168 h 380"/>
                  <a:gd name="T94" fmla="*/ 251 w 303"/>
                  <a:gd name="T95" fmla="*/ 143 h 380"/>
                  <a:gd name="T96" fmla="*/ 257 w 303"/>
                  <a:gd name="T97" fmla="*/ 116 h 380"/>
                  <a:gd name="T98" fmla="*/ 275 w 303"/>
                  <a:gd name="T99" fmla="*/ 92 h 380"/>
                  <a:gd name="T100" fmla="*/ 292 w 303"/>
                  <a:gd name="T101" fmla="*/ 6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0"/>
                    </a:ln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6" name="Freeform 119">
                <a:extLst>
                  <a:ext uri="{FF2B5EF4-FFF2-40B4-BE49-F238E27FC236}">
                    <a16:creationId xmlns:a16="http://schemas.microsoft.com/office/drawing/2014/main" id="{EB162B4B-F550-86CD-E484-EC02BC0893D4}"/>
                  </a:ext>
                </a:extLst>
              </p:cNvPr>
              <p:cNvSpPr>
                <a:spLocks/>
              </p:cNvSpPr>
              <p:nvPr/>
            </p:nvSpPr>
            <p:spPr bwMode="auto">
              <a:xfrm>
                <a:off x="4411" y="2131"/>
                <a:ext cx="17" cy="17"/>
              </a:xfrm>
              <a:custGeom>
                <a:avLst/>
                <a:gdLst>
                  <a:gd name="T0" fmla="*/ 16 w 17"/>
                  <a:gd name="T1" fmla="*/ 8 h 17"/>
                  <a:gd name="T2" fmla="*/ 12 w 17"/>
                  <a:gd name="T3" fmla="*/ 0 h 17"/>
                  <a:gd name="T4" fmla="*/ 4 w 17"/>
                  <a:gd name="T5" fmla="*/ 0 h 17"/>
                  <a:gd name="T6" fmla="*/ 0 w 17"/>
                  <a:gd name="T7" fmla="*/ 8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4" y="0"/>
                    </a:lnTo>
                    <a:lnTo>
                      <a:pt x="0" y="8"/>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7" name="Freeform 120">
                <a:extLst>
                  <a:ext uri="{FF2B5EF4-FFF2-40B4-BE49-F238E27FC236}">
                    <a16:creationId xmlns:a16="http://schemas.microsoft.com/office/drawing/2014/main" id="{7D50217D-8479-E20C-BC9F-0095D8EBB072}"/>
                  </a:ext>
                </a:extLst>
              </p:cNvPr>
              <p:cNvSpPr>
                <a:spLocks/>
              </p:cNvSpPr>
              <p:nvPr/>
            </p:nvSpPr>
            <p:spPr bwMode="auto">
              <a:xfrm>
                <a:off x="4411" y="2132"/>
                <a:ext cx="81" cy="97"/>
              </a:xfrm>
              <a:custGeom>
                <a:avLst/>
                <a:gdLst>
                  <a:gd name="T0" fmla="*/ 80 w 81"/>
                  <a:gd name="T1" fmla="*/ 93 h 97"/>
                  <a:gd name="T2" fmla="*/ 80 w 81"/>
                  <a:gd name="T3" fmla="*/ 93 h 97"/>
                  <a:gd name="T4" fmla="*/ 74 w 81"/>
                  <a:gd name="T5" fmla="*/ 89 h 97"/>
                  <a:gd name="T6" fmla="*/ 67 w 81"/>
                  <a:gd name="T7" fmla="*/ 86 h 97"/>
                  <a:gd name="T8" fmla="*/ 60 w 81"/>
                  <a:gd name="T9" fmla="*/ 81 h 97"/>
                  <a:gd name="T10" fmla="*/ 54 w 81"/>
                  <a:gd name="T11" fmla="*/ 77 h 97"/>
                  <a:gd name="T12" fmla="*/ 49 w 81"/>
                  <a:gd name="T13" fmla="*/ 72 h 97"/>
                  <a:gd name="T14" fmla="*/ 43 w 81"/>
                  <a:gd name="T15" fmla="*/ 67 h 97"/>
                  <a:gd name="T16" fmla="*/ 38 w 81"/>
                  <a:gd name="T17" fmla="*/ 61 h 97"/>
                  <a:gd name="T18" fmla="*/ 33 w 81"/>
                  <a:gd name="T19" fmla="*/ 55 h 97"/>
                  <a:gd name="T20" fmla="*/ 28 w 81"/>
                  <a:gd name="T21" fmla="*/ 49 h 97"/>
                  <a:gd name="T22" fmla="*/ 23 w 81"/>
                  <a:gd name="T23" fmla="*/ 43 h 97"/>
                  <a:gd name="T24" fmla="*/ 19 w 81"/>
                  <a:gd name="T25" fmla="*/ 37 h 97"/>
                  <a:gd name="T26" fmla="*/ 16 w 81"/>
                  <a:gd name="T27" fmla="*/ 29 h 97"/>
                  <a:gd name="T28" fmla="*/ 12 w 81"/>
                  <a:gd name="T29" fmla="*/ 22 h 97"/>
                  <a:gd name="T30" fmla="*/ 9 w 81"/>
                  <a:gd name="T31" fmla="*/ 15 h 97"/>
                  <a:gd name="T32" fmla="*/ 6 w 81"/>
                  <a:gd name="T33" fmla="*/ 8 h 97"/>
                  <a:gd name="T34" fmla="*/ 4 w 81"/>
                  <a:gd name="T35" fmla="*/ 0 h 97"/>
                  <a:gd name="T36" fmla="*/ 0 w 81"/>
                  <a:gd name="T37" fmla="*/ 1 h 97"/>
                  <a:gd name="T38" fmla="*/ 2 w 81"/>
                  <a:gd name="T39" fmla="*/ 9 h 97"/>
                  <a:gd name="T40" fmla="*/ 5 w 81"/>
                  <a:gd name="T41" fmla="*/ 17 h 97"/>
                  <a:gd name="T42" fmla="*/ 8 w 81"/>
                  <a:gd name="T43" fmla="*/ 24 h 97"/>
                  <a:gd name="T44" fmla="*/ 12 w 81"/>
                  <a:gd name="T45" fmla="*/ 31 h 97"/>
                  <a:gd name="T46" fmla="*/ 16 w 81"/>
                  <a:gd name="T47" fmla="*/ 39 h 97"/>
                  <a:gd name="T48" fmla="*/ 20 w 81"/>
                  <a:gd name="T49" fmla="*/ 45 h 97"/>
                  <a:gd name="T50" fmla="*/ 25 w 81"/>
                  <a:gd name="T51" fmla="*/ 51 h 97"/>
                  <a:gd name="T52" fmla="*/ 30 w 81"/>
                  <a:gd name="T53" fmla="*/ 58 h 97"/>
                  <a:gd name="T54" fmla="*/ 35 w 81"/>
                  <a:gd name="T55" fmla="*/ 64 h 97"/>
                  <a:gd name="T56" fmla="*/ 40 w 81"/>
                  <a:gd name="T57" fmla="*/ 69 h 97"/>
                  <a:gd name="T58" fmla="*/ 46 w 81"/>
                  <a:gd name="T59" fmla="*/ 75 h 97"/>
                  <a:gd name="T60" fmla="*/ 52 w 81"/>
                  <a:gd name="T61" fmla="*/ 79 h 97"/>
                  <a:gd name="T62" fmla="*/ 59 w 81"/>
                  <a:gd name="T63" fmla="*/ 84 h 97"/>
                  <a:gd name="T64" fmla="*/ 65 w 81"/>
                  <a:gd name="T65" fmla="*/ 89 h 97"/>
                  <a:gd name="T66" fmla="*/ 72 w 81"/>
                  <a:gd name="T67" fmla="*/ 93 h 97"/>
                  <a:gd name="T68" fmla="*/ 78 w 81"/>
                  <a:gd name="T69" fmla="*/ 96 h 97"/>
                  <a:gd name="T70" fmla="*/ 80 w 81"/>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 h="97">
                    <a:moveTo>
                      <a:pt x="80" y="93"/>
                    </a:moveTo>
                    <a:lnTo>
                      <a:pt x="80" y="93"/>
                    </a:lnTo>
                    <a:lnTo>
                      <a:pt x="74" y="89"/>
                    </a:lnTo>
                    <a:lnTo>
                      <a:pt x="67" y="86"/>
                    </a:lnTo>
                    <a:lnTo>
                      <a:pt x="60" y="81"/>
                    </a:lnTo>
                    <a:lnTo>
                      <a:pt x="54" y="77"/>
                    </a:lnTo>
                    <a:lnTo>
                      <a:pt x="49" y="72"/>
                    </a:lnTo>
                    <a:lnTo>
                      <a:pt x="43" y="67"/>
                    </a:lnTo>
                    <a:lnTo>
                      <a:pt x="38" y="61"/>
                    </a:lnTo>
                    <a:lnTo>
                      <a:pt x="33" y="55"/>
                    </a:lnTo>
                    <a:lnTo>
                      <a:pt x="28" y="49"/>
                    </a:lnTo>
                    <a:lnTo>
                      <a:pt x="23" y="43"/>
                    </a:lnTo>
                    <a:lnTo>
                      <a:pt x="19" y="37"/>
                    </a:lnTo>
                    <a:lnTo>
                      <a:pt x="16" y="29"/>
                    </a:lnTo>
                    <a:lnTo>
                      <a:pt x="12" y="22"/>
                    </a:lnTo>
                    <a:lnTo>
                      <a:pt x="9" y="15"/>
                    </a:lnTo>
                    <a:lnTo>
                      <a:pt x="6" y="8"/>
                    </a:lnTo>
                    <a:lnTo>
                      <a:pt x="4" y="0"/>
                    </a:lnTo>
                    <a:lnTo>
                      <a:pt x="0" y="1"/>
                    </a:lnTo>
                    <a:lnTo>
                      <a:pt x="2" y="9"/>
                    </a:lnTo>
                    <a:lnTo>
                      <a:pt x="5" y="17"/>
                    </a:lnTo>
                    <a:lnTo>
                      <a:pt x="8" y="24"/>
                    </a:lnTo>
                    <a:lnTo>
                      <a:pt x="12" y="31"/>
                    </a:lnTo>
                    <a:lnTo>
                      <a:pt x="16" y="39"/>
                    </a:lnTo>
                    <a:lnTo>
                      <a:pt x="20" y="45"/>
                    </a:lnTo>
                    <a:lnTo>
                      <a:pt x="25" y="51"/>
                    </a:lnTo>
                    <a:lnTo>
                      <a:pt x="30" y="58"/>
                    </a:lnTo>
                    <a:lnTo>
                      <a:pt x="35" y="64"/>
                    </a:lnTo>
                    <a:lnTo>
                      <a:pt x="40" y="69"/>
                    </a:lnTo>
                    <a:lnTo>
                      <a:pt x="46" y="75"/>
                    </a:lnTo>
                    <a:lnTo>
                      <a:pt x="52" y="79"/>
                    </a:lnTo>
                    <a:lnTo>
                      <a:pt x="59" y="84"/>
                    </a:lnTo>
                    <a:lnTo>
                      <a:pt x="65" y="89"/>
                    </a:lnTo>
                    <a:lnTo>
                      <a:pt x="72" y="93"/>
                    </a:lnTo>
                    <a:lnTo>
                      <a:pt x="78" y="96"/>
                    </a:lnTo>
                    <a:lnTo>
                      <a:pt x="80" y="9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8" name="Freeform 121">
                <a:extLst>
                  <a:ext uri="{FF2B5EF4-FFF2-40B4-BE49-F238E27FC236}">
                    <a16:creationId xmlns:a16="http://schemas.microsoft.com/office/drawing/2014/main" id="{2942B5FF-68D4-B46A-83EA-A2A7BBF0385B}"/>
                  </a:ext>
                </a:extLst>
              </p:cNvPr>
              <p:cNvSpPr>
                <a:spLocks/>
              </p:cNvSpPr>
              <p:nvPr/>
            </p:nvSpPr>
            <p:spPr bwMode="auto">
              <a:xfrm>
                <a:off x="4489" y="2224"/>
                <a:ext cx="122" cy="28"/>
              </a:xfrm>
              <a:custGeom>
                <a:avLst/>
                <a:gdLst>
                  <a:gd name="T0" fmla="*/ 119 w 122"/>
                  <a:gd name="T1" fmla="*/ 18 h 27"/>
                  <a:gd name="T2" fmla="*/ 119 w 122"/>
                  <a:gd name="T3" fmla="*/ 18 h 27"/>
                  <a:gd name="T4" fmla="*/ 112 w 122"/>
                  <a:gd name="T5" fmla="*/ 20 h 27"/>
                  <a:gd name="T6" fmla="*/ 105 w 122"/>
                  <a:gd name="T7" fmla="*/ 21 h 27"/>
                  <a:gd name="T8" fmla="*/ 97 w 122"/>
                  <a:gd name="T9" fmla="*/ 22 h 27"/>
                  <a:gd name="T10" fmla="*/ 89 w 122"/>
                  <a:gd name="T11" fmla="*/ 22 h 27"/>
                  <a:gd name="T12" fmla="*/ 82 w 122"/>
                  <a:gd name="T13" fmla="*/ 22 h 27"/>
                  <a:gd name="T14" fmla="*/ 74 w 122"/>
                  <a:gd name="T15" fmla="*/ 22 h 27"/>
                  <a:gd name="T16" fmla="*/ 67 w 122"/>
                  <a:gd name="T17" fmla="*/ 21 h 27"/>
                  <a:gd name="T18" fmla="*/ 59 w 122"/>
                  <a:gd name="T19" fmla="*/ 19 h 27"/>
                  <a:gd name="T20" fmla="*/ 52 w 122"/>
                  <a:gd name="T21" fmla="*/ 18 h 27"/>
                  <a:gd name="T22" fmla="*/ 45 w 122"/>
                  <a:gd name="T23" fmla="*/ 15 h 27"/>
                  <a:gd name="T24" fmla="*/ 37 w 122"/>
                  <a:gd name="T25" fmla="*/ 13 h 27"/>
                  <a:gd name="T26" fmla="*/ 30 w 122"/>
                  <a:gd name="T27" fmla="*/ 11 h 27"/>
                  <a:gd name="T28" fmla="*/ 23 w 122"/>
                  <a:gd name="T29" fmla="*/ 8 h 27"/>
                  <a:gd name="T30" fmla="*/ 16 w 122"/>
                  <a:gd name="T31" fmla="*/ 5 h 27"/>
                  <a:gd name="T32" fmla="*/ 9 w 122"/>
                  <a:gd name="T33" fmla="*/ 3 h 27"/>
                  <a:gd name="T34" fmla="*/ 2 w 122"/>
                  <a:gd name="T35" fmla="*/ 0 h 27"/>
                  <a:gd name="T36" fmla="*/ 0 w 122"/>
                  <a:gd name="T37" fmla="*/ 3 h 27"/>
                  <a:gd name="T38" fmla="*/ 7 w 122"/>
                  <a:gd name="T39" fmla="*/ 7 h 27"/>
                  <a:gd name="T40" fmla="*/ 14 w 122"/>
                  <a:gd name="T41" fmla="*/ 9 h 27"/>
                  <a:gd name="T42" fmla="*/ 21 w 122"/>
                  <a:gd name="T43" fmla="*/ 12 h 27"/>
                  <a:gd name="T44" fmla="*/ 29 w 122"/>
                  <a:gd name="T45" fmla="*/ 15 h 27"/>
                  <a:gd name="T46" fmla="*/ 36 w 122"/>
                  <a:gd name="T47" fmla="*/ 17 h 27"/>
                  <a:gd name="T48" fmla="*/ 43 w 122"/>
                  <a:gd name="T49" fmla="*/ 19 h 27"/>
                  <a:gd name="T50" fmla="*/ 51 w 122"/>
                  <a:gd name="T51" fmla="*/ 22 h 27"/>
                  <a:gd name="T52" fmla="*/ 58 w 122"/>
                  <a:gd name="T53" fmla="*/ 23 h 27"/>
                  <a:gd name="T54" fmla="*/ 66 w 122"/>
                  <a:gd name="T55" fmla="*/ 25 h 27"/>
                  <a:gd name="T56" fmla="*/ 74 w 122"/>
                  <a:gd name="T57" fmla="*/ 25 h 27"/>
                  <a:gd name="T58" fmla="*/ 82 w 122"/>
                  <a:gd name="T59" fmla="*/ 26 h 27"/>
                  <a:gd name="T60" fmla="*/ 89 w 122"/>
                  <a:gd name="T61" fmla="*/ 26 h 27"/>
                  <a:gd name="T62" fmla="*/ 97 w 122"/>
                  <a:gd name="T63" fmla="*/ 25 h 27"/>
                  <a:gd name="T64" fmla="*/ 105 w 122"/>
                  <a:gd name="T65" fmla="*/ 25 h 27"/>
                  <a:gd name="T66" fmla="*/ 113 w 122"/>
                  <a:gd name="T67" fmla="*/ 24 h 27"/>
                  <a:gd name="T68" fmla="*/ 121 w 122"/>
                  <a:gd name="T69" fmla="*/ 22 h 27"/>
                  <a:gd name="T70" fmla="*/ 119 w 122"/>
                  <a:gd name="T71" fmla="*/ 18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18"/>
                    </a:moveTo>
                    <a:lnTo>
                      <a:pt x="119" y="18"/>
                    </a:lnTo>
                    <a:lnTo>
                      <a:pt x="112" y="20"/>
                    </a:lnTo>
                    <a:lnTo>
                      <a:pt x="105" y="21"/>
                    </a:lnTo>
                    <a:lnTo>
                      <a:pt x="97" y="22"/>
                    </a:lnTo>
                    <a:lnTo>
                      <a:pt x="89" y="22"/>
                    </a:lnTo>
                    <a:lnTo>
                      <a:pt x="82" y="22"/>
                    </a:lnTo>
                    <a:lnTo>
                      <a:pt x="74" y="22"/>
                    </a:lnTo>
                    <a:lnTo>
                      <a:pt x="67" y="21"/>
                    </a:lnTo>
                    <a:lnTo>
                      <a:pt x="59" y="19"/>
                    </a:lnTo>
                    <a:lnTo>
                      <a:pt x="52" y="18"/>
                    </a:lnTo>
                    <a:lnTo>
                      <a:pt x="45" y="15"/>
                    </a:lnTo>
                    <a:lnTo>
                      <a:pt x="37" y="13"/>
                    </a:lnTo>
                    <a:lnTo>
                      <a:pt x="30" y="11"/>
                    </a:lnTo>
                    <a:lnTo>
                      <a:pt x="23" y="8"/>
                    </a:lnTo>
                    <a:lnTo>
                      <a:pt x="16" y="5"/>
                    </a:lnTo>
                    <a:lnTo>
                      <a:pt x="9" y="3"/>
                    </a:lnTo>
                    <a:lnTo>
                      <a:pt x="2" y="0"/>
                    </a:lnTo>
                    <a:lnTo>
                      <a:pt x="0" y="3"/>
                    </a:lnTo>
                    <a:lnTo>
                      <a:pt x="7" y="7"/>
                    </a:lnTo>
                    <a:lnTo>
                      <a:pt x="14" y="9"/>
                    </a:lnTo>
                    <a:lnTo>
                      <a:pt x="21" y="12"/>
                    </a:lnTo>
                    <a:lnTo>
                      <a:pt x="29" y="15"/>
                    </a:lnTo>
                    <a:lnTo>
                      <a:pt x="36" y="17"/>
                    </a:lnTo>
                    <a:lnTo>
                      <a:pt x="43" y="19"/>
                    </a:lnTo>
                    <a:lnTo>
                      <a:pt x="51" y="22"/>
                    </a:lnTo>
                    <a:lnTo>
                      <a:pt x="58" y="23"/>
                    </a:lnTo>
                    <a:lnTo>
                      <a:pt x="66" y="25"/>
                    </a:lnTo>
                    <a:lnTo>
                      <a:pt x="74" y="25"/>
                    </a:lnTo>
                    <a:lnTo>
                      <a:pt x="82" y="26"/>
                    </a:lnTo>
                    <a:lnTo>
                      <a:pt x="89" y="26"/>
                    </a:lnTo>
                    <a:lnTo>
                      <a:pt x="97" y="25"/>
                    </a:lnTo>
                    <a:lnTo>
                      <a:pt x="105" y="25"/>
                    </a:lnTo>
                    <a:lnTo>
                      <a:pt x="113" y="24"/>
                    </a:lnTo>
                    <a:lnTo>
                      <a:pt x="121" y="22"/>
                    </a:lnTo>
                    <a:lnTo>
                      <a:pt x="119" y="1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49" name="Freeform 122">
                <a:extLst>
                  <a:ext uri="{FF2B5EF4-FFF2-40B4-BE49-F238E27FC236}">
                    <a16:creationId xmlns:a16="http://schemas.microsoft.com/office/drawing/2014/main" id="{BDFCD89C-93E2-4B3C-A21B-20EA4EBBB918}"/>
                  </a:ext>
                </a:extLst>
              </p:cNvPr>
              <p:cNvSpPr>
                <a:spLocks/>
              </p:cNvSpPr>
              <p:nvPr/>
            </p:nvSpPr>
            <p:spPr bwMode="auto">
              <a:xfrm>
                <a:off x="4608" y="2085"/>
                <a:ext cx="67" cy="163"/>
              </a:xfrm>
              <a:custGeom>
                <a:avLst/>
                <a:gdLst>
                  <a:gd name="T0" fmla="*/ 48 w 67"/>
                  <a:gd name="T1" fmla="*/ 1 h 163"/>
                  <a:gd name="T2" fmla="*/ 48 w 67"/>
                  <a:gd name="T3" fmla="*/ 1 h 163"/>
                  <a:gd name="T4" fmla="*/ 52 w 67"/>
                  <a:gd name="T5" fmla="*/ 12 h 163"/>
                  <a:gd name="T6" fmla="*/ 55 w 67"/>
                  <a:gd name="T7" fmla="*/ 23 h 163"/>
                  <a:gd name="T8" fmla="*/ 58 w 67"/>
                  <a:gd name="T9" fmla="*/ 35 h 163"/>
                  <a:gd name="T10" fmla="*/ 60 w 67"/>
                  <a:gd name="T11" fmla="*/ 47 h 163"/>
                  <a:gd name="T12" fmla="*/ 61 w 67"/>
                  <a:gd name="T13" fmla="*/ 59 h 163"/>
                  <a:gd name="T14" fmla="*/ 62 w 67"/>
                  <a:gd name="T15" fmla="*/ 70 h 163"/>
                  <a:gd name="T16" fmla="*/ 62 w 67"/>
                  <a:gd name="T17" fmla="*/ 82 h 163"/>
                  <a:gd name="T18" fmla="*/ 60 w 67"/>
                  <a:gd name="T19" fmla="*/ 94 h 163"/>
                  <a:gd name="T20" fmla="*/ 57 w 67"/>
                  <a:gd name="T21" fmla="*/ 104 h 163"/>
                  <a:gd name="T22" fmla="*/ 54 w 67"/>
                  <a:gd name="T23" fmla="*/ 115 h 163"/>
                  <a:gd name="T24" fmla="*/ 49 w 67"/>
                  <a:gd name="T25" fmla="*/ 125 h 163"/>
                  <a:gd name="T26" fmla="*/ 42 w 67"/>
                  <a:gd name="T27" fmla="*/ 133 h 163"/>
                  <a:gd name="T28" fmla="*/ 34 w 67"/>
                  <a:gd name="T29" fmla="*/ 141 h 163"/>
                  <a:gd name="T30" fmla="*/ 25 w 67"/>
                  <a:gd name="T31" fmla="*/ 148 h 163"/>
                  <a:gd name="T32" fmla="*/ 14 w 67"/>
                  <a:gd name="T33" fmla="*/ 153 h 163"/>
                  <a:gd name="T34" fmla="*/ 0 w 67"/>
                  <a:gd name="T35" fmla="*/ 158 h 163"/>
                  <a:gd name="T36" fmla="*/ 2 w 67"/>
                  <a:gd name="T37" fmla="*/ 162 h 163"/>
                  <a:gd name="T38" fmla="*/ 15 w 67"/>
                  <a:gd name="T39" fmla="*/ 157 h 163"/>
                  <a:gd name="T40" fmla="*/ 27 w 67"/>
                  <a:gd name="T41" fmla="*/ 151 h 163"/>
                  <a:gd name="T42" fmla="*/ 37 w 67"/>
                  <a:gd name="T43" fmla="*/ 144 h 163"/>
                  <a:gd name="T44" fmla="*/ 45 w 67"/>
                  <a:gd name="T45" fmla="*/ 136 h 163"/>
                  <a:gd name="T46" fmla="*/ 52 w 67"/>
                  <a:gd name="T47" fmla="*/ 126 h 163"/>
                  <a:gd name="T48" fmla="*/ 57 w 67"/>
                  <a:gd name="T49" fmla="*/ 117 h 163"/>
                  <a:gd name="T50" fmla="*/ 61 w 67"/>
                  <a:gd name="T51" fmla="*/ 106 h 163"/>
                  <a:gd name="T52" fmla="*/ 64 w 67"/>
                  <a:gd name="T53" fmla="*/ 94 h 163"/>
                  <a:gd name="T54" fmla="*/ 66 w 67"/>
                  <a:gd name="T55" fmla="*/ 82 h 163"/>
                  <a:gd name="T56" fmla="*/ 66 w 67"/>
                  <a:gd name="T57" fmla="*/ 70 h 163"/>
                  <a:gd name="T58" fmla="*/ 65 w 67"/>
                  <a:gd name="T59" fmla="*/ 59 h 163"/>
                  <a:gd name="T60" fmla="*/ 64 w 67"/>
                  <a:gd name="T61" fmla="*/ 46 h 163"/>
                  <a:gd name="T62" fmla="*/ 62 w 67"/>
                  <a:gd name="T63" fmla="*/ 34 h 163"/>
                  <a:gd name="T64" fmla="*/ 59 w 67"/>
                  <a:gd name="T65" fmla="*/ 22 h 163"/>
                  <a:gd name="T66" fmla="*/ 56 w 67"/>
                  <a:gd name="T67" fmla="*/ 11 h 163"/>
                  <a:gd name="T68" fmla="*/ 52 w 67"/>
                  <a:gd name="T69" fmla="*/ 0 h 163"/>
                  <a:gd name="T70" fmla="*/ 48 w 67"/>
                  <a:gd name="T71" fmla="*/ 1 h 16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63">
                    <a:moveTo>
                      <a:pt x="48" y="1"/>
                    </a:moveTo>
                    <a:lnTo>
                      <a:pt x="48" y="1"/>
                    </a:lnTo>
                    <a:lnTo>
                      <a:pt x="52" y="12"/>
                    </a:lnTo>
                    <a:lnTo>
                      <a:pt x="55" y="23"/>
                    </a:lnTo>
                    <a:lnTo>
                      <a:pt x="58" y="35"/>
                    </a:lnTo>
                    <a:lnTo>
                      <a:pt x="60" y="47"/>
                    </a:lnTo>
                    <a:lnTo>
                      <a:pt x="61" y="59"/>
                    </a:lnTo>
                    <a:lnTo>
                      <a:pt x="62" y="70"/>
                    </a:lnTo>
                    <a:lnTo>
                      <a:pt x="62" y="82"/>
                    </a:lnTo>
                    <a:lnTo>
                      <a:pt x="60" y="94"/>
                    </a:lnTo>
                    <a:lnTo>
                      <a:pt x="57" y="104"/>
                    </a:lnTo>
                    <a:lnTo>
                      <a:pt x="54" y="115"/>
                    </a:lnTo>
                    <a:lnTo>
                      <a:pt x="49" y="125"/>
                    </a:lnTo>
                    <a:lnTo>
                      <a:pt x="42" y="133"/>
                    </a:lnTo>
                    <a:lnTo>
                      <a:pt x="34" y="141"/>
                    </a:lnTo>
                    <a:lnTo>
                      <a:pt x="25" y="148"/>
                    </a:lnTo>
                    <a:lnTo>
                      <a:pt x="14" y="153"/>
                    </a:lnTo>
                    <a:lnTo>
                      <a:pt x="0" y="158"/>
                    </a:lnTo>
                    <a:lnTo>
                      <a:pt x="2" y="162"/>
                    </a:lnTo>
                    <a:lnTo>
                      <a:pt x="15" y="157"/>
                    </a:lnTo>
                    <a:lnTo>
                      <a:pt x="27" y="151"/>
                    </a:lnTo>
                    <a:lnTo>
                      <a:pt x="37" y="144"/>
                    </a:lnTo>
                    <a:lnTo>
                      <a:pt x="45" y="136"/>
                    </a:lnTo>
                    <a:lnTo>
                      <a:pt x="52" y="126"/>
                    </a:lnTo>
                    <a:lnTo>
                      <a:pt x="57" y="117"/>
                    </a:lnTo>
                    <a:lnTo>
                      <a:pt x="61" y="106"/>
                    </a:lnTo>
                    <a:lnTo>
                      <a:pt x="64" y="94"/>
                    </a:lnTo>
                    <a:lnTo>
                      <a:pt x="66" y="82"/>
                    </a:lnTo>
                    <a:lnTo>
                      <a:pt x="66" y="70"/>
                    </a:lnTo>
                    <a:lnTo>
                      <a:pt x="65" y="59"/>
                    </a:lnTo>
                    <a:lnTo>
                      <a:pt x="64" y="46"/>
                    </a:lnTo>
                    <a:lnTo>
                      <a:pt x="62" y="34"/>
                    </a:lnTo>
                    <a:lnTo>
                      <a:pt x="59" y="22"/>
                    </a:lnTo>
                    <a:lnTo>
                      <a:pt x="56" y="11"/>
                    </a:lnTo>
                    <a:lnTo>
                      <a:pt x="52" y="0"/>
                    </a:lnTo>
                    <a:lnTo>
                      <a:pt x="4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0" name="Freeform 123">
                <a:extLst>
                  <a:ext uri="{FF2B5EF4-FFF2-40B4-BE49-F238E27FC236}">
                    <a16:creationId xmlns:a16="http://schemas.microsoft.com/office/drawing/2014/main" id="{7088A477-1CB1-2630-6B18-DD6DFE23C713}"/>
                  </a:ext>
                </a:extLst>
              </p:cNvPr>
              <p:cNvSpPr>
                <a:spLocks/>
              </p:cNvSpPr>
              <p:nvPr/>
            </p:nvSpPr>
            <p:spPr bwMode="auto">
              <a:xfrm>
                <a:off x="4647" y="2064"/>
                <a:ext cx="17" cy="24"/>
              </a:xfrm>
              <a:custGeom>
                <a:avLst/>
                <a:gdLst>
                  <a:gd name="T0" fmla="*/ 0 w 17"/>
                  <a:gd name="T1" fmla="*/ 0 h 23"/>
                  <a:gd name="T2" fmla="*/ 1 w 17"/>
                  <a:gd name="T3" fmla="*/ 3 h 23"/>
                  <a:gd name="T4" fmla="*/ 3 w 17"/>
                  <a:gd name="T5" fmla="*/ 7 h 23"/>
                  <a:gd name="T6" fmla="*/ 4 w 17"/>
                  <a:gd name="T7" fmla="*/ 10 h 23"/>
                  <a:gd name="T8" fmla="*/ 6 w 17"/>
                  <a:gd name="T9" fmla="*/ 12 h 23"/>
                  <a:gd name="T10" fmla="*/ 8 w 17"/>
                  <a:gd name="T11" fmla="*/ 15 h 23"/>
                  <a:gd name="T12" fmla="*/ 8 w 17"/>
                  <a:gd name="T13" fmla="*/ 17 h 23"/>
                  <a:gd name="T14" fmla="*/ 9 w 17"/>
                  <a:gd name="T15" fmla="*/ 19 h 23"/>
                  <a:gd name="T16" fmla="*/ 11 w 17"/>
                  <a:gd name="T17" fmla="*/ 22 h 23"/>
                  <a:gd name="T18" fmla="*/ 16 w 17"/>
                  <a:gd name="T19" fmla="*/ 21 h 23"/>
                  <a:gd name="T20" fmla="*/ 14 w 17"/>
                  <a:gd name="T21" fmla="*/ 18 h 23"/>
                  <a:gd name="T22" fmla="*/ 13 w 17"/>
                  <a:gd name="T23" fmla="*/ 16 h 23"/>
                  <a:gd name="T24" fmla="*/ 12 w 17"/>
                  <a:gd name="T25" fmla="*/ 13 h 23"/>
                  <a:gd name="T26" fmla="*/ 11 w 17"/>
                  <a:gd name="T27" fmla="*/ 10 h 23"/>
                  <a:gd name="T28" fmla="*/ 9 w 17"/>
                  <a:gd name="T29" fmla="*/ 8 h 23"/>
                  <a:gd name="T30" fmla="*/ 8 w 17"/>
                  <a:gd name="T31" fmla="*/ 5 h 23"/>
                  <a:gd name="T32" fmla="*/ 6 w 17"/>
                  <a:gd name="T33" fmla="*/ 2 h 23"/>
                  <a:gd name="T34" fmla="*/ 4 w 17"/>
                  <a:gd name="T35" fmla="*/ 0 h 23"/>
                  <a:gd name="T36" fmla="*/ 0 w 17"/>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3">
                    <a:moveTo>
                      <a:pt x="0" y="0"/>
                    </a:moveTo>
                    <a:lnTo>
                      <a:pt x="1" y="3"/>
                    </a:lnTo>
                    <a:lnTo>
                      <a:pt x="3" y="7"/>
                    </a:lnTo>
                    <a:lnTo>
                      <a:pt x="4" y="10"/>
                    </a:lnTo>
                    <a:lnTo>
                      <a:pt x="6" y="12"/>
                    </a:lnTo>
                    <a:lnTo>
                      <a:pt x="8" y="15"/>
                    </a:lnTo>
                    <a:lnTo>
                      <a:pt x="8" y="17"/>
                    </a:lnTo>
                    <a:lnTo>
                      <a:pt x="9" y="19"/>
                    </a:lnTo>
                    <a:lnTo>
                      <a:pt x="11" y="22"/>
                    </a:lnTo>
                    <a:lnTo>
                      <a:pt x="16" y="21"/>
                    </a:lnTo>
                    <a:lnTo>
                      <a:pt x="14" y="18"/>
                    </a:lnTo>
                    <a:lnTo>
                      <a:pt x="13" y="16"/>
                    </a:lnTo>
                    <a:lnTo>
                      <a:pt x="12" y="13"/>
                    </a:lnTo>
                    <a:lnTo>
                      <a:pt x="11" y="10"/>
                    </a:lnTo>
                    <a:lnTo>
                      <a:pt x="9" y="8"/>
                    </a:lnTo>
                    <a:lnTo>
                      <a:pt x="8" y="5"/>
                    </a:lnTo>
                    <a:lnTo>
                      <a:pt x="6" y="2"/>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1" name="Freeform 124">
                <a:extLst>
                  <a:ext uri="{FF2B5EF4-FFF2-40B4-BE49-F238E27FC236}">
                    <a16:creationId xmlns:a16="http://schemas.microsoft.com/office/drawing/2014/main" id="{3D6CBFF2-9112-F671-243C-0EF2188E9E35}"/>
                  </a:ext>
                </a:extLst>
              </p:cNvPr>
              <p:cNvSpPr>
                <a:spLocks/>
              </p:cNvSpPr>
              <p:nvPr/>
            </p:nvSpPr>
            <p:spPr bwMode="auto">
              <a:xfrm>
                <a:off x="4647" y="2063"/>
                <a:ext cx="17" cy="16"/>
              </a:xfrm>
              <a:custGeom>
                <a:avLst/>
                <a:gdLst>
                  <a:gd name="T0" fmla="*/ 16 w 17"/>
                  <a:gd name="T1" fmla="*/ 16 h 17"/>
                  <a:gd name="T2" fmla="*/ 12 w 17"/>
                  <a:gd name="T3" fmla="*/ 0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2" name="Freeform 125">
                <a:extLst>
                  <a:ext uri="{FF2B5EF4-FFF2-40B4-BE49-F238E27FC236}">
                    <a16:creationId xmlns:a16="http://schemas.microsoft.com/office/drawing/2014/main" id="{149E812F-D52B-5077-C3D8-590D16DC3F24}"/>
                  </a:ext>
                </a:extLst>
              </p:cNvPr>
              <p:cNvSpPr>
                <a:spLocks/>
              </p:cNvSpPr>
              <p:nvPr/>
            </p:nvSpPr>
            <p:spPr bwMode="auto">
              <a:xfrm>
                <a:off x="4595" y="1734"/>
                <a:ext cx="107" cy="97"/>
              </a:xfrm>
              <a:custGeom>
                <a:avLst/>
                <a:gdLst>
                  <a:gd name="T0" fmla="*/ 50 w 107"/>
                  <a:gd name="T1" fmla="*/ 0 h 97"/>
                  <a:gd name="T2" fmla="*/ 45 w 107"/>
                  <a:gd name="T3" fmla="*/ 6 h 97"/>
                  <a:gd name="T4" fmla="*/ 39 w 107"/>
                  <a:gd name="T5" fmla="*/ 10 h 97"/>
                  <a:gd name="T6" fmla="*/ 33 w 107"/>
                  <a:gd name="T7" fmla="*/ 14 h 97"/>
                  <a:gd name="T8" fmla="*/ 27 w 107"/>
                  <a:gd name="T9" fmla="*/ 16 h 97"/>
                  <a:gd name="T10" fmla="*/ 21 w 107"/>
                  <a:gd name="T11" fmla="*/ 18 h 97"/>
                  <a:gd name="T12" fmla="*/ 14 w 107"/>
                  <a:gd name="T13" fmla="*/ 20 h 97"/>
                  <a:gd name="T14" fmla="*/ 7 w 107"/>
                  <a:gd name="T15" fmla="*/ 20 h 97"/>
                  <a:gd name="T16" fmla="*/ 0 w 107"/>
                  <a:gd name="T17" fmla="*/ 20 h 97"/>
                  <a:gd name="T18" fmla="*/ 7 w 107"/>
                  <a:gd name="T19" fmla="*/ 24 h 97"/>
                  <a:gd name="T20" fmla="*/ 15 w 107"/>
                  <a:gd name="T21" fmla="*/ 28 h 97"/>
                  <a:gd name="T22" fmla="*/ 22 w 107"/>
                  <a:gd name="T23" fmla="*/ 32 h 97"/>
                  <a:gd name="T24" fmla="*/ 29 w 107"/>
                  <a:gd name="T25" fmla="*/ 36 h 97"/>
                  <a:gd name="T26" fmla="*/ 37 w 107"/>
                  <a:gd name="T27" fmla="*/ 40 h 97"/>
                  <a:gd name="T28" fmla="*/ 43 w 107"/>
                  <a:gd name="T29" fmla="*/ 44 h 97"/>
                  <a:gd name="T30" fmla="*/ 50 w 107"/>
                  <a:gd name="T31" fmla="*/ 49 h 97"/>
                  <a:gd name="T32" fmla="*/ 57 w 107"/>
                  <a:gd name="T33" fmla="*/ 53 h 97"/>
                  <a:gd name="T34" fmla="*/ 64 w 107"/>
                  <a:gd name="T35" fmla="*/ 58 h 97"/>
                  <a:gd name="T36" fmla="*/ 70 w 107"/>
                  <a:gd name="T37" fmla="*/ 63 h 97"/>
                  <a:gd name="T38" fmla="*/ 77 w 107"/>
                  <a:gd name="T39" fmla="*/ 68 h 97"/>
                  <a:gd name="T40" fmla="*/ 83 w 107"/>
                  <a:gd name="T41" fmla="*/ 73 h 97"/>
                  <a:gd name="T42" fmla="*/ 89 w 107"/>
                  <a:gd name="T43" fmla="*/ 79 h 97"/>
                  <a:gd name="T44" fmla="*/ 95 w 107"/>
                  <a:gd name="T45" fmla="*/ 84 h 97"/>
                  <a:gd name="T46" fmla="*/ 101 w 107"/>
                  <a:gd name="T47" fmla="*/ 90 h 97"/>
                  <a:gd name="T48" fmla="*/ 106 w 107"/>
                  <a:gd name="T49" fmla="*/ 96 h 97"/>
                  <a:gd name="T50" fmla="*/ 102 w 107"/>
                  <a:gd name="T51" fmla="*/ 91 h 97"/>
                  <a:gd name="T52" fmla="*/ 97 w 107"/>
                  <a:gd name="T53" fmla="*/ 85 h 97"/>
                  <a:gd name="T54" fmla="*/ 92 w 107"/>
                  <a:gd name="T55" fmla="*/ 79 h 97"/>
                  <a:gd name="T56" fmla="*/ 87 w 107"/>
                  <a:gd name="T57" fmla="*/ 74 h 97"/>
                  <a:gd name="T58" fmla="*/ 81 w 107"/>
                  <a:gd name="T59" fmla="*/ 69 h 97"/>
                  <a:gd name="T60" fmla="*/ 76 w 107"/>
                  <a:gd name="T61" fmla="*/ 64 h 97"/>
                  <a:gd name="T62" fmla="*/ 71 w 107"/>
                  <a:gd name="T63" fmla="*/ 58 h 97"/>
                  <a:gd name="T64" fmla="*/ 66 w 107"/>
                  <a:gd name="T65" fmla="*/ 52 h 97"/>
                  <a:gd name="T66" fmla="*/ 61 w 107"/>
                  <a:gd name="T67" fmla="*/ 46 h 97"/>
                  <a:gd name="T68" fmla="*/ 57 w 107"/>
                  <a:gd name="T69" fmla="*/ 40 h 97"/>
                  <a:gd name="T70" fmla="*/ 54 w 107"/>
                  <a:gd name="T71" fmla="*/ 34 h 97"/>
                  <a:gd name="T72" fmla="*/ 51 w 107"/>
                  <a:gd name="T73" fmla="*/ 28 h 97"/>
                  <a:gd name="T74" fmla="*/ 49 w 107"/>
                  <a:gd name="T75" fmla="*/ 22 h 97"/>
                  <a:gd name="T76" fmla="*/ 48 w 107"/>
                  <a:gd name="T77" fmla="*/ 15 h 97"/>
                  <a:gd name="T78" fmla="*/ 48 w 107"/>
                  <a:gd name="T79" fmla="*/ 8 h 97"/>
                  <a:gd name="T80" fmla="*/ 50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0" y="0"/>
                    </a:move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3" name="Freeform 126">
                <a:extLst>
                  <a:ext uri="{FF2B5EF4-FFF2-40B4-BE49-F238E27FC236}">
                    <a16:creationId xmlns:a16="http://schemas.microsoft.com/office/drawing/2014/main" id="{A7C7993B-94FD-92EB-718C-8A7F8D6BECEB}"/>
                  </a:ext>
                </a:extLst>
              </p:cNvPr>
              <p:cNvSpPr>
                <a:spLocks/>
              </p:cNvSpPr>
              <p:nvPr/>
            </p:nvSpPr>
            <p:spPr bwMode="auto">
              <a:xfrm>
                <a:off x="4595" y="1734"/>
                <a:ext cx="107" cy="97"/>
              </a:xfrm>
              <a:custGeom>
                <a:avLst/>
                <a:gdLst>
                  <a:gd name="T0" fmla="*/ 50 w 107"/>
                  <a:gd name="T1" fmla="*/ 0 h 97"/>
                  <a:gd name="T2" fmla="*/ 50 w 107"/>
                  <a:gd name="T3" fmla="*/ 0 h 97"/>
                  <a:gd name="T4" fmla="*/ 45 w 107"/>
                  <a:gd name="T5" fmla="*/ 6 h 97"/>
                  <a:gd name="T6" fmla="*/ 39 w 107"/>
                  <a:gd name="T7" fmla="*/ 10 h 97"/>
                  <a:gd name="T8" fmla="*/ 33 w 107"/>
                  <a:gd name="T9" fmla="*/ 14 h 97"/>
                  <a:gd name="T10" fmla="*/ 27 w 107"/>
                  <a:gd name="T11" fmla="*/ 16 h 97"/>
                  <a:gd name="T12" fmla="*/ 21 w 107"/>
                  <a:gd name="T13" fmla="*/ 18 h 97"/>
                  <a:gd name="T14" fmla="*/ 14 w 107"/>
                  <a:gd name="T15" fmla="*/ 20 h 97"/>
                  <a:gd name="T16" fmla="*/ 7 w 107"/>
                  <a:gd name="T17" fmla="*/ 20 h 97"/>
                  <a:gd name="T18" fmla="*/ 0 w 107"/>
                  <a:gd name="T19" fmla="*/ 20 h 97"/>
                  <a:gd name="T20" fmla="*/ 7 w 107"/>
                  <a:gd name="T21" fmla="*/ 24 h 97"/>
                  <a:gd name="T22" fmla="*/ 15 w 107"/>
                  <a:gd name="T23" fmla="*/ 28 h 97"/>
                  <a:gd name="T24" fmla="*/ 22 w 107"/>
                  <a:gd name="T25" fmla="*/ 32 h 97"/>
                  <a:gd name="T26" fmla="*/ 29 w 107"/>
                  <a:gd name="T27" fmla="*/ 36 h 97"/>
                  <a:gd name="T28" fmla="*/ 37 w 107"/>
                  <a:gd name="T29" fmla="*/ 40 h 97"/>
                  <a:gd name="T30" fmla="*/ 43 w 107"/>
                  <a:gd name="T31" fmla="*/ 44 h 97"/>
                  <a:gd name="T32" fmla="*/ 50 w 107"/>
                  <a:gd name="T33" fmla="*/ 49 h 97"/>
                  <a:gd name="T34" fmla="*/ 57 w 107"/>
                  <a:gd name="T35" fmla="*/ 53 h 97"/>
                  <a:gd name="T36" fmla="*/ 64 w 107"/>
                  <a:gd name="T37" fmla="*/ 58 h 97"/>
                  <a:gd name="T38" fmla="*/ 70 w 107"/>
                  <a:gd name="T39" fmla="*/ 63 h 97"/>
                  <a:gd name="T40" fmla="*/ 77 w 107"/>
                  <a:gd name="T41" fmla="*/ 68 h 97"/>
                  <a:gd name="T42" fmla="*/ 83 w 107"/>
                  <a:gd name="T43" fmla="*/ 73 h 97"/>
                  <a:gd name="T44" fmla="*/ 89 w 107"/>
                  <a:gd name="T45" fmla="*/ 79 h 97"/>
                  <a:gd name="T46" fmla="*/ 95 w 107"/>
                  <a:gd name="T47" fmla="*/ 84 h 97"/>
                  <a:gd name="T48" fmla="*/ 101 w 107"/>
                  <a:gd name="T49" fmla="*/ 90 h 97"/>
                  <a:gd name="T50" fmla="*/ 106 w 107"/>
                  <a:gd name="T51" fmla="*/ 96 h 97"/>
                  <a:gd name="T52" fmla="*/ 102 w 107"/>
                  <a:gd name="T53" fmla="*/ 91 h 97"/>
                  <a:gd name="T54" fmla="*/ 97 w 107"/>
                  <a:gd name="T55" fmla="*/ 85 h 97"/>
                  <a:gd name="T56" fmla="*/ 92 w 107"/>
                  <a:gd name="T57" fmla="*/ 79 h 97"/>
                  <a:gd name="T58" fmla="*/ 87 w 107"/>
                  <a:gd name="T59" fmla="*/ 74 h 97"/>
                  <a:gd name="T60" fmla="*/ 81 w 107"/>
                  <a:gd name="T61" fmla="*/ 69 h 97"/>
                  <a:gd name="T62" fmla="*/ 76 w 107"/>
                  <a:gd name="T63" fmla="*/ 64 h 97"/>
                  <a:gd name="T64" fmla="*/ 71 w 107"/>
                  <a:gd name="T65" fmla="*/ 58 h 97"/>
                  <a:gd name="T66" fmla="*/ 66 w 107"/>
                  <a:gd name="T67" fmla="*/ 52 h 97"/>
                  <a:gd name="T68" fmla="*/ 61 w 107"/>
                  <a:gd name="T69" fmla="*/ 46 h 97"/>
                  <a:gd name="T70" fmla="*/ 57 w 107"/>
                  <a:gd name="T71" fmla="*/ 40 h 97"/>
                  <a:gd name="T72" fmla="*/ 54 w 107"/>
                  <a:gd name="T73" fmla="*/ 34 h 97"/>
                  <a:gd name="T74" fmla="*/ 51 w 107"/>
                  <a:gd name="T75" fmla="*/ 28 h 97"/>
                  <a:gd name="T76" fmla="*/ 49 w 107"/>
                  <a:gd name="T77" fmla="*/ 22 h 97"/>
                  <a:gd name="T78" fmla="*/ 48 w 107"/>
                  <a:gd name="T79" fmla="*/ 15 h 97"/>
                  <a:gd name="T80" fmla="*/ 48 w 107"/>
                  <a:gd name="T81" fmla="*/ 8 h 97"/>
                  <a:gd name="T82" fmla="*/ 50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0" y="0"/>
                    </a:moveTo>
                    <a:lnTo>
                      <a:pt x="50" y="0"/>
                    </a:ln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4" name="Freeform 127">
                <a:extLst>
                  <a:ext uri="{FF2B5EF4-FFF2-40B4-BE49-F238E27FC236}">
                    <a16:creationId xmlns:a16="http://schemas.microsoft.com/office/drawing/2014/main" id="{9DFBBACE-E430-69A0-4095-F74F6F0B9758}"/>
                  </a:ext>
                </a:extLst>
              </p:cNvPr>
              <p:cNvSpPr>
                <a:spLocks/>
              </p:cNvSpPr>
              <p:nvPr/>
            </p:nvSpPr>
            <p:spPr bwMode="auto">
              <a:xfrm>
                <a:off x="4109" y="1617"/>
                <a:ext cx="208" cy="105"/>
              </a:xfrm>
              <a:custGeom>
                <a:avLst/>
                <a:gdLst>
                  <a:gd name="T0" fmla="*/ 0 w 208"/>
                  <a:gd name="T1" fmla="*/ 73 h 105"/>
                  <a:gd name="T2" fmla="*/ 0 w 208"/>
                  <a:gd name="T3" fmla="*/ 73 h 105"/>
                  <a:gd name="T4" fmla="*/ 13 w 208"/>
                  <a:gd name="T5" fmla="*/ 74 h 105"/>
                  <a:gd name="T6" fmla="*/ 25 w 208"/>
                  <a:gd name="T7" fmla="*/ 76 h 105"/>
                  <a:gd name="T8" fmla="*/ 38 w 208"/>
                  <a:gd name="T9" fmla="*/ 79 h 105"/>
                  <a:gd name="T10" fmla="*/ 50 w 208"/>
                  <a:gd name="T11" fmla="*/ 81 h 105"/>
                  <a:gd name="T12" fmla="*/ 63 w 208"/>
                  <a:gd name="T13" fmla="*/ 84 h 105"/>
                  <a:gd name="T14" fmla="*/ 75 w 208"/>
                  <a:gd name="T15" fmla="*/ 88 h 105"/>
                  <a:gd name="T16" fmla="*/ 87 w 208"/>
                  <a:gd name="T17" fmla="*/ 91 h 105"/>
                  <a:gd name="T18" fmla="*/ 99 w 208"/>
                  <a:gd name="T19" fmla="*/ 93 h 105"/>
                  <a:gd name="T20" fmla="*/ 112 w 208"/>
                  <a:gd name="T21" fmla="*/ 96 h 105"/>
                  <a:gd name="T22" fmla="*/ 124 w 208"/>
                  <a:gd name="T23" fmla="*/ 99 h 105"/>
                  <a:gd name="T24" fmla="*/ 137 w 208"/>
                  <a:gd name="T25" fmla="*/ 101 h 105"/>
                  <a:gd name="T26" fmla="*/ 150 w 208"/>
                  <a:gd name="T27" fmla="*/ 103 h 105"/>
                  <a:gd name="T28" fmla="*/ 163 w 208"/>
                  <a:gd name="T29" fmla="*/ 103 h 105"/>
                  <a:gd name="T30" fmla="*/ 175 w 208"/>
                  <a:gd name="T31" fmla="*/ 104 h 105"/>
                  <a:gd name="T32" fmla="*/ 189 w 208"/>
                  <a:gd name="T33" fmla="*/ 103 h 105"/>
                  <a:gd name="T34" fmla="*/ 202 w 208"/>
                  <a:gd name="T35" fmla="*/ 102 h 105"/>
                  <a:gd name="T36" fmla="*/ 205 w 208"/>
                  <a:gd name="T37" fmla="*/ 101 h 105"/>
                  <a:gd name="T38" fmla="*/ 206 w 208"/>
                  <a:gd name="T39" fmla="*/ 99 h 105"/>
                  <a:gd name="T40" fmla="*/ 207 w 208"/>
                  <a:gd name="T41" fmla="*/ 97 h 105"/>
                  <a:gd name="T42" fmla="*/ 207 w 208"/>
                  <a:gd name="T43" fmla="*/ 95 h 105"/>
                  <a:gd name="T44" fmla="*/ 207 w 208"/>
                  <a:gd name="T45" fmla="*/ 93 h 105"/>
                  <a:gd name="T46" fmla="*/ 207 w 208"/>
                  <a:gd name="T47" fmla="*/ 90 h 105"/>
                  <a:gd name="T48" fmla="*/ 206 w 208"/>
                  <a:gd name="T49" fmla="*/ 87 h 105"/>
                  <a:gd name="T50" fmla="*/ 205 w 208"/>
                  <a:gd name="T51" fmla="*/ 84 h 105"/>
                  <a:gd name="T52" fmla="*/ 203 w 208"/>
                  <a:gd name="T53" fmla="*/ 80 h 105"/>
                  <a:gd name="T54" fmla="*/ 200 w 208"/>
                  <a:gd name="T55" fmla="*/ 75 h 105"/>
                  <a:gd name="T56" fmla="*/ 198 w 208"/>
                  <a:gd name="T57" fmla="*/ 70 h 105"/>
                  <a:gd name="T58" fmla="*/ 195 w 208"/>
                  <a:gd name="T59" fmla="*/ 65 h 105"/>
                  <a:gd name="T60" fmla="*/ 193 w 208"/>
                  <a:gd name="T61" fmla="*/ 60 h 105"/>
                  <a:gd name="T62" fmla="*/ 191 w 208"/>
                  <a:gd name="T63" fmla="*/ 55 h 105"/>
                  <a:gd name="T64" fmla="*/ 189 w 208"/>
                  <a:gd name="T65" fmla="*/ 49 h 105"/>
                  <a:gd name="T66" fmla="*/ 187 w 208"/>
                  <a:gd name="T67" fmla="*/ 44 h 105"/>
                  <a:gd name="T68" fmla="*/ 185 w 208"/>
                  <a:gd name="T69" fmla="*/ 39 h 105"/>
                  <a:gd name="T70" fmla="*/ 182 w 208"/>
                  <a:gd name="T71" fmla="*/ 34 h 105"/>
                  <a:gd name="T72" fmla="*/ 180 w 208"/>
                  <a:gd name="T73" fmla="*/ 28 h 105"/>
                  <a:gd name="T74" fmla="*/ 178 w 208"/>
                  <a:gd name="T75" fmla="*/ 22 h 105"/>
                  <a:gd name="T76" fmla="*/ 176 w 208"/>
                  <a:gd name="T77" fmla="*/ 17 h 105"/>
                  <a:gd name="T78" fmla="*/ 173 w 208"/>
                  <a:gd name="T79" fmla="*/ 12 h 105"/>
                  <a:gd name="T80" fmla="*/ 172 w 208"/>
                  <a:gd name="T81" fmla="*/ 6 h 105"/>
                  <a:gd name="T82" fmla="*/ 169 w 208"/>
                  <a:gd name="T83" fmla="*/ 0 h 10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8" h="105">
                    <a:moveTo>
                      <a:pt x="0" y="73"/>
                    </a:moveTo>
                    <a:lnTo>
                      <a:pt x="0" y="73"/>
                    </a:lnTo>
                    <a:lnTo>
                      <a:pt x="13" y="74"/>
                    </a:lnTo>
                    <a:lnTo>
                      <a:pt x="25" y="76"/>
                    </a:lnTo>
                    <a:lnTo>
                      <a:pt x="38" y="79"/>
                    </a:lnTo>
                    <a:lnTo>
                      <a:pt x="50" y="81"/>
                    </a:lnTo>
                    <a:lnTo>
                      <a:pt x="63" y="84"/>
                    </a:lnTo>
                    <a:lnTo>
                      <a:pt x="75" y="88"/>
                    </a:lnTo>
                    <a:lnTo>
                      <a:pt x="87" y="91"/>
                    </a:lnTo>
                    <a:lnTo>
                      <a:pt x="99" y="93"/>
                    </a:lnTo>
                    <a:lnTo>
                      <a:pt x="112" y="96"/>
                    </a:lnTo>
                    <a:lnTo>
                      <a:pt x="124" y="99"/>
                    </a:lnTo>
                    <a:lnTo>
                      <a:pt x="137" y="101"/>
                    </a:lnTo>
                    <a:lnTo>
                      <a:pt x="150" y="103"/>
                    </a:lnTo>
                    <a:lnTo>
                      <a:pt x="163" y="103"/>
                    </a:lnTo>
                    <a:lnTo>
                      <a:pt x="175" y="104"/>
                    </a:lnTo>
                    <a:lnTo>
                      <a:pt x="189" y="103"/>
                    </a:lnTo>
                    <a:lnTo>
                      <a:pt x="202" y="102"/>
                    </a:lnTo>
                    <a:lnTo>
                      <a:pt x="205" y="101"/>
                    </a:lnTo>
                    <a:lnTo>
                      <a:pt x="206" y="99"/>
                    </a:lnTo>
                    <a:lnTo>
                      <a:pt x="207" y="97"/>
                    </a:lnTo>
                    <a:lnTo>
                      <a:pt x="207" y="95"/>
                    </a:lnTo>
                    <a:lnTo>
                      <a:pt x="207" y="93"/>
                    </a:lnTo>
                    <a:lnTo>
                      <a:pt x="207" y="90"/>
                    </a:lnTo>
                    <a:lnTo>
                      <a:pt x="206" y="87"/>
                    </a:lnTo>
                    <a:lnTo>
                      <a:pt x="205" y="84"/>
                    </a:lnTo>
                    <a:lnTo>
                      <a:pt x="203" y="80"/>
                    </a:lnTo>
                    <a:lnTo>
                      <a:pt x="200" y="75"/>
                    </a:lnTo>
                    <a:lnTo>
                      <a:pt x="198" y="70"/>
                    </a:lnTo>
                    <a:lnTo>
                      <a:pt x="195" y="65"/>
                    </a:lnTo>
                    <a:lnTo>
                      <a:pt x="193" y="60"/>
                    </a:lnTo>
                    <a:lnTo>
                      <a:pt x="191" y="55"/>
                    </a:lnTo>
                    <a:lnTo>
                      <a:pt x="189" y="49"/>
                    </a:lnTo>
                    <a:lnTo>
                      <a:pt x="187" y="44"/>
                    </a:lnTo>
                    <a:lnTo>
                      <a:pt x="185" y="39"/>
                    </a:lnTo>
                    <a:lnTo>
                      <a:pt x="182" y="34"/>
                    </a:lnTo>
                    <a:lnTo>
                      <a:pt x="180" y="28"/>
                    </a:lnTo>
                    <a:lnTo>
                      <a:pt x="178" y="22"/>
                    </a:lnTo>
                    <a:lnTo>
                      <a:pt x="176" y="17"/>
                    </a:lnTo>
                    <a:lnTo>
                      <a:pt x="173" y="12"/>
                    </a:lnTo>
                    <a:lnTo>
                      <a:pt x="172" y="6"/>
                    </a:lnTo>
                    <a:lnTo>
                      <a:pt x="16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5" name="Freeform 128">
                <a:extLst>
                  <a:ext uri="{FF2B5EF4-FFF2-40B4-BE49-F238E27FC236}">
                    <a16:creationId xmlns:a16="http://schemas.microsoft.com/office/drawing/2014/main" id="{54D59335-73BF-1985-CD65-FC8044C67E5B}"/>
                  </a:ext>
                </a:extLst>
              </p:cNvPr>
              <p:cNvSpPr>
                <a:spLocks/>
              </p:cNvSpPr>
              <p:nvPr/>
            </p:nvSpPr>
            <p:spPr bwMode="auto">
              <a:xfrm>
                <a:off x="4434" y="1590"/>
                <a:ext cx="202" cy="134"/>
              </a:xfrm>
              <a:custGeom>
                <a:avLst/>
                <a:gdLst>
                  <a:gd name="T0" fmla="*/ 33 w 202"/>
                  <a:gd name="T1" fmla="*/ 0 h 133"/>
                  <a:gd name="T2" fmla="*/ 33 w 202"/>
                  <a:gd name="T3" fmla="*/ 0 h 133"/>
                  <a:gd name="T4" fmla="*/ 32 w 202"/>
                  <a:gd name="T5" fmla="*/ 5 h 133"/>
                  <a:gd name="T6" fmla="*/ 31 w 202"/>
                  <a:gd name="T7" fmla="*/ 11 h 133"/>
                  <a:gd name="T8" fmla="*/ 30 w 202"/>
                  <a:gd name="T9" fmla="*/ 16 h 133"/>
                  <a:gd name="T10" fmla="*/ 29 w 202"/>
                  <a:gd name="T11" fmla="*/ 22 h 133"/>
                  <a:gd name="T12" fmla="*/ 27 w 202"/>
                  <a:gd name="T13" fmla="*/ 27 h 133"/>
                  <a:gd name="T14" fmla="*/ 24 w 202"/>
                  <a:gd name="T15" fmla="*/ 34 h 133"/>
                  <a:gd name="T16" fmla="*/ 22 w 202"/>
                  <a:gd name="T17" fmla="*/ 39 h 133"/>
                  <a:gd name="T18" fmla="*/ 20 w 202"/>
                  <a:gd name="T19" fmla="*/ 45 h 133"/>
                  <a:gd name="T20" fmla="*/ 17 w 202"/>
                  <a:gd name="T21" fmla="*/ 51 h 133"/>
                  <a:gd name="T22" fmla="*/ 15 w 202"/>
                  <a:gd name="T23" fmla="*/ 58 h 133"/>
                  <a:gd name="T24" fmla="*/ 12 w 202"/>
                  <a:gd name="T25" fmla="*/ 63 h 133"/>
                  <a:gd name="T26" fmla="*/ 10 w 202"/>
                  <a:gd name="T27" fmla="*/ 70 h 133"/>
                  <a:gd name="T28" fmla="*/ 7 w 202"/>
                  <a:gd name="T29" fmla="*/ 76 h 133"/>
                  <a:gd name="T30" fmla="*/ 5 w 202"/>
                  <a:gd name="T31" fmla="*/ 82 h 133"/>
                  <a:gd name="T32" fmla="*/ 4 w 202"/>
                  <a:gd name="T33" fmla="*/ 88 h 133"/>
                  <a:gd name="T34" fmla="*/ 2 w 202"/>
                  <a:gd name="T35" fmla="*/ 95 h 133"/>
                  <a:gd name="T36" fmla="*/ 0 w 202"/>
                  <a:gd name="T37" fmla="*/ 105 h 133"/>
                  <a:gd name="T38" fmla="*/ 1 w 202"/>
                  <a:gd name="T39" fmla="*/ 114 h 133"/>
                  <a:gd name="T40" fmla="*/ 4 w 202"/>
                  <a:gd name="T41" fmla="*/ 121 h 133"/>
                  <a:gd name="T42" fmla="*/ 9 w 202"/>
                  <a:gd name="T43" fmla="*/ 126 h 133"/>
                  <a:gd name="T44" fmla="*/ 15 w 202"/>
                  <a:gd name="T45" fmla="*/ 129 h 133"/>
                  <a:gd name="T46" fmla="*/ 23 w 202"/>
                  <a:gd name="T47" fmla="*/ 131 h 133"/>
                  <a:gd name="T48" fmla="*/ 31 w 202"/>
                  <a:gd name="T49" fmla="*/ 132 h 133"/>
                  <a:gd name="T50" fmla="*/ 41 w 202"/>
                  <a:gd name="T51" fmla="*/ 132 h 133"/>
                  <a:gd name="T52" fmla="*/ 51 w 202"/>
                  <a:gd name="T53" fmla="*/ 131 h 133"/>
                  <a:gd name="T54" fmla="*/ 61 w 202"/>
                  <a:gd name="T55" fmla="*/ 130 h 133"/>
                  <a:gd name="T56" fmla="*/ 71 w 202"/>
                  <a:gd name="T57" fmla="*/ 129 h 133"/>
                  <a:gd name="T58" fmla="*/ 81 w 202"/>
                  <a:gd name="T59" fmla="*/ 128 h 133"/>
                  <a:gd name="T60" fmla="*/ 91 w 202"/>
                  <a:gd name="T61" fmla="*/ 127 h 133"/>
                  <a:gd name="T62" fmla="*/ 102 w 202"/>
                  <a:gd name="T63" fmla="*/ 125 h 133"/>
                  <a:gd name="T64" fmla="*/ 112 w 202"/>
                  <a:gd name="T65" fmla="*/ 123 h 133"/>
                  <a:gd name="T66" fmla="*/ 122 w 202"/>
                  <a:gd name="T67" fmla="*/ 122 h 133"/>
                  <a:gd name="T68" fmla="*/ 132 w 202"/>
                  <a:gd name="T69" fmla="*/ 120 h 133"/>
                  <a:gd name="T70" fmla="*/ 142 w 202"/>
                  <a:gd name="T71" fmla="*/ 117 h 133"/>
                  <a:gd name="T72" fmla="*/ 152 w 202"/>
                  <a:gd name="T73" fmla="*/ 116 h 133"/>
                  <a:gd name="T74" fmla="*/ 162 w 202"/>
                  <a:gd name="T75" fmla="*/ 113 h 133"/>
                  <a:gd name="T76" fmla="*/ 172 w 202"/>
                  <a:gd name="T77" fmla="*/ 110 h 133"/>
                  <a:gd name="T78" fmla="*/ 181 w 202"/>
                  <a:gd name="T79" fmla="*/ 108 h 133"/>
                  <a:gd name="T80" fmla="*/ 191 w 202"/>
                  <a:gd name="T81" fmla="*/ 105 h 133"/>
                  <a:gd name="T82" fmla="*/ 201 w 202"/>
                  <a:gd name="T83" fmla="*/ 102 h 1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2" h="133">
                    <a:moveTo>
                      <a:pt x="33" y="0"/>
                    </a:moveTo>
                    <a:lnTo>
                      <a:pt x="33" y="0"/>
                    </a:lnTo>
                    <a:lnTo>
                      <a:pt x="32" y="5"/>
                    </a:lnTo>
                    <a:lnTo>
                      <a:pt x="31" y="11"/>
                    </a:lnTo>
                    <a:lnTo>
                      <a:pt x="30" y="16"/>
                    </a:lnTo>
                    <a:lnTo>
                      <a:pt x="29" y="22"/>
                    </a:lnTo>
                    <a:lnTo>
                      <a:pt x="27" y="27"/>
                    </a:lnTo>
                    <a:lnTo>
                      <a:pt x="24" y="34"/>
                    </a:lnTo>
                    <a:lnTo>
                      <a:pt x="22" y="39"/>
                    </a:lnTo>
                    <a:lnTo>
                      <a:pt x="20" y="45"/>
                    </a:lnTo>
                    <a:lnTo>
                      <a:pt x="17" y="51"/>
                    </a:lnTo>
                    <a:lnTo>
                      <a:pt x="15" y="58"/>
                    </a:lnTo>
                    <a:lnTo>
                      <a:pt x="12" y="63"/>
                    </a:lnTo>
                    <a:lnTo>
                      <a:pt x="10" y="70"/>
                    </a:lnTo>
                    <a:lnTo>
                      <a:pt x="7" y="76"/>
                    </a:lnTo>
                    <a:lnTo>
                      <a:pt x="5" y="82"/>
                    </a:lnTo>
                    <a:lnTo>
                      <a:pt x="4" y="88"/>
                    </a:lnTo>
                    <a:lnTo>
                      <a:pt x="2" y="95"/>
                    </a:lnTo>
                    <a:lnTo>
                      <a:pt x="0" y="105"/>
                    </a:lnTo>
                    <a:lnTo>
                      <a:pt x="1" y="114"/>
                    </a:lnTo>
                    <a:lnTo>
                      <a:pt x="4" y="121"/>
                    </a:lnTo>
                    <a:lnTo>
                      <a:pt x="9" y="126"/>
                    </a:lnTo>
                    <a:lnTo>
                      <a:pt x="15" y="129"/>
                    </a:lnTo>
                    <a:lnTo>
                      <a:pt x="23" y="131"/>
                    </a:lnTo>
                    <a:lnTo>
                      <a:pt x="31" y="132"/>
                    </a:lnTo>
                    <a:lnTo>
                      <a:pt x="41" y="132"/>
                    </a:lnTo>
                    <a:lnTo>
                      <a:pt x="51" y="131"/>
                    </a:lnTo>
                    <a:lnTo>
                      <a:pt x="61" y="130"/>
                    </a:lnTo>
                    <a:lnTo>
                      <a:pt x="71" y="129"/>
                    </a:lnTo>
                    <a:lnTo>
                      <a:pt x="81" y="128"/>
                    </a:lnTo>
                    <a:lnTo>
                      <a:pt x="91" y="127"/>
                    </a:lnTo>
                    <a:lnTo>
                      <a:pt x="102" y="125"/>
                    </a:lnTo>
                    <a:lnTo>
                      <a:pt x="112" y="123"/>
                    </a:lnTo>
                    <a:lnTo>
                      <a:pt x="122" y="122"/>
                    </a:lnTo>
                    <a:lnTo>
                      <a:pt x="132" y="120"/>
                    </a:lnTo>
                    <a:lnTo>
                      <a:pt x="142" y="117"/>
                    </a:lnTo>
                    <a:lnTo>
                      <a:pt x="152" y="116"/>
                    </a:lnTo>
                    <a:lnTo>
                      <a:pt x="162" y="113"/>
                    </a:lnTo>
                    <a:lnTo>
                      <a:pt x="172" y="110"/>
                    </a:lnTo>
                    <a:lnTo>
                      <a:pt x="181" y="108"/>
                    </a:lnTo>
                    <a:lnTo>
                      <a:pt x="191" y="105"/>
                    </a:lnTo>
                    <a:lnTo>
                      <a:pt x="201" y="1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6" name="Freeform 129">
                <a:extLst>
                  <a:ext uri="{FF2B5EF4-FFF2-40B4-BE49-F238E27FC236}">
                    <a16:creationId xmlns:a16="http://schemas.microsoft.com/office/drawing/2014/main" id="{FDDF01EF-2054-0672-74AD-4B53BCFD05F5}"/>
                  </a:ext>
                </a:extLst>
              </p:cNvPr>
              <p:cNvSpPr>
                <a:spLocks/>
              </p:cNvSpPr>
              <p:nvPr/>
            </p:nvSpPr>
            <p:spPr bwMode="auto">
              <a:xfrm>
                <a:off x="4301" y="1569"/>
                <a:ext cx="71" cy="163"/>
              </a:xfrm>
              <a:custGeom>
                <a:avLst/>
                <a:gdLst>
                  <a:gd name="T0" fmla="*/ 0 w 71"/>
                  <a:gd name="T1" fmla="*/ 0 h 164"/>
                  <a:gd name="T2" fmla="*/ 0 w 71"/>
                  <a:gd name="T3" fmla="*/ 0 h 164"/>
                  <a:gd name="T4" fmla="*/ 5 w 71"/>
                  <a:gd name="T5" fmla="*/ 8 h 164"/>
                  <a:gd name="T6" fmla="*/ 9 w 71"/>
                  <a:gd name="T7" fmla="*/ 17 h 164"/>
                  <a:gd name="T8" fmla="*/ 12 w 71"/>
                  <a:gd name="T9" fmla="*/ 28 h 164"/>
                  <a:gd name="T10" fmla="*/ 15 w 71"/>
                  <a:gd name="T11" fmla="*/ 41 h 164"/>
                  <a:gd name="T12" fmla="*/ 17 w 71"/>
                  <a:gd name="T13" fmla="*/ 54 h 164"/>
                  <a:gd name="T14" fmla="*/ 20 w 71"/>
                  <a:gd name="T15" fmla="*/ 67 h 164"/>
                  <a:gd name="T16" fmla="*/ 22 w 71"/>
                  <a:gd name="T17" fmla="*/ 81 h 164"/>
                  <a:gd name="T18" fmla="*/ 24 w 71"/>
                  <a:gd name="T19" fmla="*/ 94 h 164"/>
                  <a:gd name="T20" fmla="*/ 27 w 71"/>
                  <a:gd name="T21" fmla="*/ 108 h 164"/>
                  <a:gd name="T22" fmla="*/ 30 w 71"/>
                  <a:gd name="T23" fmla="*/ 120 h 164"/>
                  <a:gd name="T24" fmla="*/ 35 w 71"/>
                  <a:gd name="T25" fmla="*/ 132 h 164"/>
                  <a:gd name="T26" fmla="*/ 40 w 71"/>
                  <a:gd name="T27" fmla="*/ 142 h 164"/>
                  <a:gd name="T28" fmla="*/ 45 w 71"/>
                  <a:gd name="T29" fmla="*/ 150 h 164"/>
                  <a:gd name="T30" fmla="*/ 52 w 71"/>
                  <a:gd name="T31" fmla="*/ 157 h 164"/>
                  <a:gd name="T32" fmla="*/ 61 w 71"/>
                  <a:gd name="T33" fmla="*/ 162 h 164"/>
                  <a:gd name="T34" fmla="*/ 70 w 71"/>
                  <a:gd name="T35" fmla="*/ 163 h 1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164">
                    <a:moveTo>
                      <a:pt x="0" y="0"/>
                    </a:moveTo>
                    <a:lnTo>
                      <a:pt x="0" y="0"/>
                    </a:lnTo>
                    <a:lnTo>
                      <a:pt x="5" y="8"/>
                    </a:lnTo>
                    <a:lnTo>
                      <a:pt x="9" y="17"/>
                    </a:lnTo>
                    <a:lnTo>
                      <a:pt x="12" y="28"/>
                    </a:lnTo>
                    <a:lnTo>
                      <a:pt x="15" y="41"/>
                    </a:lnTo>
                    <a:lnTo>
                      <a:pt x="17" y="54"/>
                    </a:lnTo>
                    <a:lnTo>
                      <a:pt x="20" y="67"/>
                    </a:lnTo>
                    <a:lnTo>
                      <a:pt x="22" y="81"/>
                    </a:lnTo>
                    <a:lnTo>
                      <a:pt x="24" y="94"/>
                    </a:lnTo>
                    <a:lnTo>
                      <a:pt x="27" y="108"/>
                    </a:lnTo>
                    <a:lnTo>
                      <a:pt x="30" y="120"/>
                    </a:lnTo>
                    <a:lnTo>
                      <a:pt x="35" y="132"/>
                    </a:lnTo>
                    <a:lnTo>
                      <a:pt x="40" y="142"/>
                    </a:lnTo>
                    <a:lnTo>
                      <a:pt x="45" y="150"/>
                    </a:lnTo>
                    <a:lnTo>
                      <a:pt x="52" y="157"/>
                    </a:lnTo>
                    <a:lnTo>
                      <a:pt x="61" y="162"/>
                    </a:lnTo>
                    <a:lnTo>
                      <a:pt x="70" y="1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7" name="Freeform 130">
                <a:extLst>
                  <a:ext uri="{FF2B5EF4-FFF2-40B4-BE49-F238E27FC236}">
                    <a16:creationId xmlns:a16="http://schemas.microsoft.com/office/drawing/2014/main" id="{D87A18AA-864A-B3D7-8CBB-DF17B909CF22}"/>
                  </a:ext>
                </a:extLst>
              </p:cNvPr>
              <p:cNvSpPr>
                <a:spLocks/>
              </p:cNvSpPr>
              <p:nvPr/>
            </p:nvSpPr>
            <p:spPr bwMode="auto">
              <a:xfrm>
                <a:off x="4096" y="2122"/>
                <a:ext cx="71" cy="50"/>
              </a:xfrm>
              <a:custGeom>
                <a:avLst/>
                <a:gdLst>
                  <a:gd name="T0" fmla="*/ 0 w 71"/>
                  <a:gd name="T1" fmla="*/ 15 h 50"/>
                  <a:gd name="T2" fmla="*/ 4 w 71"/>
                  <a:gd name="T3" fmla="*/ 11 h 50"/>
                  <a:gd name="T4" fmla="*/ 9 w 71"/>
                  <a:gd name="T5" fmla="*/ 9 h 50"/>
                  <a:gd name="T6" fmla="*/ 13 w 71"/>
                  <a:gd name="T7" fmla="*/ 6 h 50"/>
                  <a:gd name="T8" fmla="*/ 17 w 71"/>
                  <a:gd name="T9" fmla="*/ 3 h 50"/>
                  <a:gd name="T10" fmla="*/ 22 w 71"/>
                  <a:gd name="T11" fmla="*/ 1 h 50"/>
                  <a:gd name="T12" fmla="*/ 27 w 71"/>
                  <a:gd name="T13" fmla="*/ 1 h 50"/>
                  <a:gd name="T14" fmla="*/ 32 w 71"/>
                  <a:gd name="T15" fmla="*/ 0 h 50"/>
                  <a:gd name="T16" fmla="*/ 37 w 71"/>
                  <a:gd name="T17" fmla="*/ 1 h 50"/>
                  <a:gd name="T18" fmla="*/ 43 w 71"/>
                  <a:gd name="T19" fmla="*/ 2 h 50"/>
                  <a:gd name="T20" fmla="*/ 49 w 71"/>
                  <a:gd name="T21" fmla="*/ 3 h 50"/>
                  <a:gd name="T22" fmla="*/ 55 w 71"/>
                  <a:gd name="T23" fmla="*/ 6 h 50"/>
                  <a:gd name="T24" fmla="*/ 60 w 71"/>
                  <a:gd name="T25" fmla="*/ 9 h 50"/>
                  <a:gd name="T26" fmla="*/ 64 w 71"/>
                  <a:gd name="T27" fmla="*/ 13 h 50"/>
                  <a:gd name="T28" fmla="*/ 68 w 71"/>
                  <a:gd name="T29" fmla="*/ 17 h 50"/>
                  <a:gd name="T30" fmla="*/ 70 w 71"/>
                  <a:gd name="T31" fmla="*/ 23 h 50"/>
                  <a:gd name="T32" fmla="*/ 70 w 71"/>
                  <a:gd name="T33" fmla="*/ 29 h 50"/>
                  <a:gd name="T34" fmla="*/ 68 w 71"/>
                  <a:gd name="T35" fmla="*/ 35 h 50"/>
                  <a:gd name="T36" fmla="*/ 65 w 71"/>
                  <a:gd name="T37" fmla="*/ 40 h 50"/>
                  <a:gd name="T38" fmla="*/ 61 w 71"/>
                  <a:gd name="T39" fmla="*/ 44 h 50"/>
                  <a:gd name="T40" fmla="*/ 55 w 71"/>
                  <a:gd name="T41" fmla="*/ 47 h 50"/>
                  <a:gd name="T42" fmla="*/ 49 w 71"/>
                  <a:gd name="T43" fmla="*/ 49 h 50"/>
                  <a:gd name="T44" fmla="*/ 43 w 71"/>
                  <a:gd name="T45" fmla="*/ 49 h 50"/>
                  <a:gd name="T46" fmla="*/ 36 w 71"/>
                  <a:gd name="T47" fmla="*/ 49 h 50"/>
                  <a:gd name="T48" fmla="*/ 30 w 71"/>
                  <a:gd name="T49" fmla="*/ 48 h 50"/>
                  <a:gd name="T50" fmla="*/ 26 w 71"/>
                  <a:gd name="T51" fmla="*/ 47 h 50"/>
                  <a:gd name="T52" fmla="*/ 21 w 71"/>
                  <a:gd name="T53" fmla="*/ 45 h 50"/>
                  <a:gd name="T54" fmla="*/ 17 w 71"/>
                  <a:gd name="T55" fmla="*/ 44 h 50"/>
                  <a:gd name="T56" fmla="*/ 13 w 71"/>
                  <a:gd name="T57" fmla="*/ 42 h 50"/>
                  <a:gd name="T58" fmla="*/ 9 w 71"/>
                  <a:gd name="T59" fmla="*/ 39 h 50"/>
                  <a:gd name="T60" fmla="*/ 6 w 71"/>
                  <a:gd name="T61" fmla="*/ 37 h 50"/>
                  <a:gd name="T62" fmla="*/ 4 w 71"/>
                  <a:gd name="T63" fmla="*/ 33 h 50"/>
                  <a:gd name="T64" fmla="*/ 3 w 71"/>
                  <a:gd name="T65" fmla="*/ 28 h 50"/>
                  <a:gd name="T66" fmla="*/ 0 w 71"/>
                  <a:gd name="T67" fmla="*/ 15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1" h="50">
                    <a:moveTo>
                      <a:pt x="0" y="15"/>
                    </a:move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8" name="Freeform 131">
                <a:extLst>
                  <a:ext uri="{FF2B5EF4-FFF2-40B4-BE49-F238E27FC236}">
                    <a16:creationId xmlns:a16="http://schemas.microsoft.com/office/drawing/2014/main" id="{13FB4A9C-487C-659A-8CF5-2DD3B9ED5309}"/>
                  </a:ext>
                </a:extLst>
              </p:cNvPr>
              <p:cNvSpPr>
                <a:spLocks/>
              </p:cNvSpPr>
              <p:nvPr/>
            </p:nvSpPr>
            <p:spPr bwMode="auto">
              <a:xfrm>
                <a:off x="4096" y="2122"/>
                <a:ext cx="71" cy="50"/>
              </a:xfrm>
              <a:custGeom>
                <a:avLst/>
                <a:gdLst>
                  <a:gd name="T0" fmla="*/ 0 w 71"/>
                  <a:gd name="T1" fmla="*/ 15 h 50"/>
                  <a:gd name="T2" fmla="*/ 0 w 71"/>
                  <a:gd name="T3" fmla="*/ 15 h 50"/>
                  <a:gd name="T4" fmla="*/ 4 w 71"/>
                  <a:gd name="T5" fmla="*/ 11 h 50"/>
                  <a:gd name="T6" fmla="*/ 9 w 71"/>
                  <a:gd name="T7" fmla="*/ 9 h 50"/>
                  <a:gd name="T8" fmla="*/ 13 w 71"/>
                  <a:gd name="T9" fmla="*/ 6 h 50"/>
                  <a:gd name="T10" fmla="*/ 17 w 71"/>
                  <a:gd name="T11" fmla="*/ 3 h 50"/>
                  <a:gd name="T12" fmla="*/ 22 w 71"/>
                  <a:gd name="T13" fmla="*/ 1 h 50"/>
                  <a:gd name="T14" fmla="*/ 27 w 71"/>
                  <a:gd name="T15" fmla="*/ 1 h 50"/>
                  <a:gd name="T16" fmla="*/ 32 w 71"/>
                  <a:gd name="T17" fmla="*/ 0 h 50"/>
                  <a:gd name="T18" fmla="*/ 37 w 71"/>
                  <a:gd name="T19" fmla="*/ 1 h 50"/>
                  <a:gd name="T20" fmla="*/ 43 w 71"/>
                  <a:gd name="T21" fmla="*/ 2 h 50"/>
                  <a:gd name="T22" fmla="*/ 49 w 71"/>
                  <a:gd name="T23" fmla="*/ 3 h 50"/>
                  <a:gd name="T24" fmla="*/ 55 w 71"/>
                  <a:gd name="T25" fmla="*/ 6 h 50"/>
                  <a:gd name="T26" fmla="*/ 60 w 71"/>
                  <a:gd name="T27" fmla="*/ 9 h 50"/>
                  <a:gd name="T28" fmla="*/ 64 w 71"/>
                  <a:gd name="T29" fmla="*/ 13 h 50"/>
                  <a:gd name="T30" fmla="*/ 68 w 71"/>
                  <a:gd name="T31" fmla="*/ 17 h 50"/>
                  <a:gd name="T32" fmla="*/ 70 w 71"/>
                  <a:gd name="T33" fmla="*/ 23 h 50"/>
                  <a:gd name="T34" fmla="*/ 70 w 71"/>
                  <a:gd name="T35" fmla="*/ 29 h 50"/>
                  <a:gd name="T36" fmla="*/ 68 w 71"/>
                  <a:gd name="T37" fmla="*/ 35 h 50"/>
                  <a:gd name="T38" fmla="*/ 65 w 71"/>
                  <a:gd name="T39" fmla="*/ 40 h 50"/>
                  <a:gd name="T40" fmla="*/ 61 w 71"/>
                  <a:gd name="T41" fmla="*/ 44 h 50"/>
                  <a:gd name="T42" fmla="*/ 55 w 71"/>
                  <a:gd name="T43" fmla="*/ 47 h 50"/>
                  <a:gd name="T44" fmla="*/ 49 w 71"/>
                  <a:gd name="T45" fmla="*/ 49 h 50"/>
                  <a:gd name="T46" fmla="*/ 43 w 71"/>
                  <a:gd name="T47" fmla="*/ 49 h 50"/>
                  <a:gd name="T48" fmla="*/ 36 w 71"/>
                  <a:gd name="T49" fmla="*/ 49 h 50"/>
                  <a:gd name="T50" fmla="*/ 30 w 71"/>
                  <a:gd name="T51" fmla="*/ 48 h 50"/>
                  <a:gd name="T52" fmla="*/ 26 w 71"/>
                  <a:gd name="T53" fmla="*/ 47 h 50"/>
                  <a:gd name="T54" fmla="*/ 21 w 71"/>
                  <a:gd name="T55" fmla="*/ 45 h 50"/>
                  <a:gd name="T56" fmla="*/ 17 w 71"/>
                  <a:gd name="T57" fmla="*/ 44 h 50"/>
                  <a:gd name="T58" fmla="*/ 13 w 71"/>
                  <a:gd name="T59" fmla="*/ 42 h 50"/>
                  <a:gd name="T60" fmla="*/ 9 w 71"/>
                  <a:gd name="T61" fmla="*/ 39 h 50"/>
                  <a:gd name="T62" fmla="*/ 6 w 71"/>
                  <a:gd name="T63" fmla="*/ 37 h 50"/>
                  <a:gd name="T64" fmla="*/ 4 w 71"/>
                  <a:gd name="T65" fmla="*/ 33 h 50"/>
                  <a:gd name="T66" fmla="*/ 3 w 71"/>
                  <a:gd name="T67" fmla="*/ 28 h 50"/>
                  <a:gd name="T68" fmla="*/ 0 w 71"/>
                  <a:gd name="T69" fmla="*/ 15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 h="50">
                    <a:moveTo>
                      <a:pt x="0" y="15"/>
                    </a:moveTo>
                    <a:lnTo>
                      <a:pt x="0" y="15"/>
                    </a:ln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59" name="Freeform 132">
                <a:extLst>
                  <a:ext uri="{FF2B5EF4-FFF2-40B4-BE49-F238E27FC236}">
                    <a16:creationId xmlns:a16="http://schemas.microsoft.com/office/drawing/2014/main" id="{1E5C672C-1752-58DF-26DC-F35F757310FC}"/>
                  </a:ext>
                </a:extLst>
              </p:cNvPr>
              <p:cNvSpPr>
                <a:spLocks/>
              </p:cNvSpPr>
              <p:nvPr/>
            </p:nvSpPr>
            <p:spPr bwMode="auto">
              <a:xfrm>
                <a:off x="4123" y="2142"/>
                <a:ext cx="22" cy="17"/>
              </a:xfrm>
              <a:custGeom>
                <a:avLst/>
                <a:gdLst>
                  <a:gd name="T0" fmla="*/ 0 w 22"/>
                  <a:gd name="T1" fmla="*/ 4 h 17"/>
                  <a:gd name="T2" fmla="*/ 1 w 22"/>
                  <a:gd name="T3" fmla="*/ 9 h 17"/>
                  <a:gd name="T4" fmla="*/ 2 w 22"/>
                  <a:gd name="T5" fmla="*/ 12 h 17"/>
                  <a:gd name="T6" fmla="*/ 5 w 22"/>
                  <a:gd name="T7" fmla="*/ 14 h 17"/>
                  <a:gd name="T8" fmla="*/ 8 w 22"/>
                  <a:gd name="T9" fmla="*/ 15 h 17"/>
                  <a:gd name="T10" fmla="*/ 11 w 22"/>
                  <a:gd name="T11" fmla="*/ 16 h 17"/>
                  <a:gd name="T12" fmla="*/ 14 w 22"/>
                  <a:gd name="T13" fmla="*/ 15 h 17"/>
                  <a:gd name="T14" fmla="*/ 18 w 22"/>
                  <a:gd name="T15" fmla="*/ 14 h 17"/>
                  <a:gd name="T16" fmla="*/ 20 w 22"/>
                  <a:gd name="T17" fmla="*/ 12 h 17"/>
                  <a:gd name="T18" fmla="*/ 21 w 22"/>
                  <a:gd name="T19" fmla="*/ 9 h 17"/>
                  <a:gd name="T20" fmla="*/ 21 w 22"/>
                  <a:gd name="T21" fmla="*/ 6 h 17"/>
                  <a:gd name="T22" fmla="*/ 20 w 22"/>
                  <a:gd name="T23" fmla="*/ 4 h 17"/>
                  <a:gd name="T24" fmla="*/ 19 w 22"/>
                  <a:gd name="T25" fmla="*/ 0 h 17"/>
                  <a:gd name="T26" fmla="*/ 18 w 22"/>
                  <a:gd name="T27" fmla="*/ 1 h 17"/>
                  <a:gd name="T28" fmla="*/ 17 w 22"/>
                  <a:gd name="T29" fmla="*/ 2 h 17"/>
                  <a:gd name="T30" fmla="*/ 0 w 22"/>
                  <a:gd name="T31" fmla="*/ 4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lnTo>
                      <a:pt x="0" y="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0" name="Freeform 133">
                <a:extLst>
                  <a:ext uri="{FF2B5EF4-FFF2-40B4-BE49-F238E27FC236}">
                    <a16:creationId xmlns:a16="http://schemas.microsoft.com/office/drawing/2014/main" id="{AE4CB9C2-DA84-007C-CBFC-25B0F634F705}"/>
                  </a:ext>
                </a:extLst>
              </p:cNvPr>
              <p:cNvSpPr>
                <a:spLocks/>
              </p:cNvSpPr>
              <p:nvPr/>
            </p:nvSpPr>
            <p:spPr bwMode="auto">
              <a:xfrm>
                <a:off x="4123" y="2142"/>
                <a:ext cx="22" cy="17"/>
              </a:xfrm>
              <a:custGeom>
                <a:avLst/>
                <a:gdLst>
                  <a:gd name="T0" fmla="*/ 0 w 22"/>
                  <a:gd name="T1" fmla="*/ 4 h 17"/>
                  <a:gd name="T2" fmla="*/ 0 w 22"/>
                  <a:gd name="T3" fmla="*/ 4 h 17"/>
                  <a:gd name="T4" fmla="*/ 1 w 22"/>
                  <a:gd name="T5" fmla="*/ 9 h 17"/>
                  <a:gd name="T6" fmla="*/ 2 w 22"/>
                  <a:gd name="T7" fmla="*/ 12 h 17"/>
                  <a:gd name="T8" fmla="*/ 5 w 22"/>
                  <a:gd name="T9" fmla="*/ 14 h 17"/>
                  <a:gd name="T10" fmla="*/ 8 w 22"/>
                  <a:gd name="T11" fmla="*/ 15 h 17"/>
                  <a:gd name="T12" fmla="*/ 11 w 22"/>
                  <a:gd name="T13" fmla="*/ 16 h 17"/>
                  <a:gd name="T14" fmla="*/ 14 w 22"/>
                  <a:gd name="T15" fmla="*/ 15 h 17"/>
                  <a:gd name="T16" fmla="*/ 18 w 22"/>
                  <a:gd name="T17" fmla="*/ 14 h 17"/>
                  <a:gd name="T18" fmla="*/ 20 w 22"/>
                  <a:gd name="T19" fmla="*/ 12 h 17"/>
                  <a:gd name="T20" fmla="*/ 21 w 22"/>
                  <a:gd name="T21" fmla="*/ 9 h 17"/>
                  <a:gd name="T22" fmla="*/ 21 w 22"/>
                  <a:gd name="T23" fmla="*/ 6 h 17"/>
                  <a:gd name="T24" fmla="*/ 20 w 22"/>
                  <a:gd name="T25" fmla="*/ 4 h 17"/>
                  <a:gd name="T26" fmla="*/ 19 w 22"/>
                  <a:gd name="T27" fmla="*/ 0 h 17"/>
                  <a:gd name="T28" fmla="*/ 18 w 22"/>
                  <a:gd name="T29" fmla="*/ 1 h 17"/>
                  <a:gd name="T30" fmla="*/ 17 w 22"/>
                  <a:gd name="T31" fmla="*/ 2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0" y="4"/>
                    </a:ln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1" name="Freeform 134">
                <a:extLst>
                  <a:ext uri="{FF2B5EF4-FFF2-40B4-BE49-F238E27FC236}">
                    <a16:creationId xmlns:a16="http://schemas.microsoft.com/office/drawing/2014/main" id="{926B10ED-79CB-4349-C280-F04E429CECBA}"/>
                  </a:ext>
                </a:extLst>
              </p:cNvPr>
              <p:cNvSpPr>
                <a:spLocks/>
              </p:cNvSpPr>
              <p:nvPr/>
            </p:nvSpPr>
            <p:spPr bwMode="auto">
              <a:xfrm>
                <a:off x="4547" y="2119"/>
                <a:ext cx="74" cy="49"/>
              </a:xfrm>
              <a:custGeom>
                <a:avLst/>
                <a:gdLst>
                  <a:gd name="T0" fmla="*/ 0 w 74"/>
                  <a:gd name="T1" fmla="*/ 24 h 49"/>
                  <a:gd name="T2" fmla="*/ 4 w 74"/>
                  <a:gd name="T3" fmla="*/ 20 h 49"/>
                  <a:gd name="T4" fmla="*/ 7 w 74"/>
                  <a:gd name="T5" fmla="*/ 16 h 49"/>
                  <a:gd name="T6" fmla="*/ 11 w 74"/>
                  <a:gd name="T7" fmla="*/ 12 h 49"/>
                  <a:gd name="T8" fmla="*/ 15 w 74"/>
                  <a:gd name="T9" fmla="*/ 8 h 49"/>
                  <a:gd name="T10" fmla="*/ 19 w 74"/>
                  <a:gd name="T11" fmla="*/ 6 h 49"/>
                  <a:gd name="T12" fmla="*/ 24 w 74"/>
                  <a:gd name="T13" fmla="*/ 3 h 49"/>
                  <a:gd name="T14" fmla="*/ 28 w 74"/>
                  <a:gd name="T15" fmla="*/ 1 h 49"/>
                  <a:gd name="T16" fmla="*/ 33 w 74"/>
                  <a:gd name="T17" fmla="*/ 1 h 49"/>
                  <a:gd name="T18" fmla="*/ 39 w 74"/>
                  <a:gd name="T19" fmla="*/ 0 h 49"/>
                  <a:gd name="T20" fmla="*/ 46 w 74"/>
                  <a:gd name="T21" fmla="*/ 1 h 49"/>
                  <a:gd name="T22" fmla="*/ 52 w 74"/>
                  <a:gd name="T23" fmla="*/ 2 h 49"/>
                  <a:gd name="T24" fmla="*/ 58 w 74"/>
                  <a:gd name="T25" fmla="*/ 3 h 49"/>
                  <a:gd name="T26" fmla="*/ 63 w 74"/>
                  <a:gd name="T27" fmla="*/ 6 h 49"/>
                  <a:gd name="T28" fmla="*/ 67 w 74"/>
                  <a:gd name="T29" fmla="*/ 9 h 49"/>
                  <a:gd name="T30" fmla="*/ 70 w 74"/>
                  <a:gd name="T31" fmla="*/ 14 h 49"/>
                  <a:gd name="T32" fmla="*/ 72 w 74"/>
                  <a:gd name="T33" fmla="*/ 19 h 49"/>
                  <a:gd name="T34" fmla="*/ 73 w 74"/>
                  <a:gd name="T35" fmla="*/ 26 h 49"/>
                  <a:gd name="T36" fmla="*/ 71 w 74"/>
                  <a:gd name="T37" fmla="*/ 32 h 49"/>
                  <a:gd name="T38" fmla="*/ 68 w 74"/>
                  <a:gd name="T39" fmla="*/ 36 h 49"/>
                  <a:gd name="T40" fmla="*/ 63 w 74"/>
                  <a:gd name="T41" fmla="*/ 41 h 49"/>
                  <a:gd name="T42" fmla="*/ 58 w 74"/>
                  <a:gd name="T43" fmla="*/ 44 h 49"/>
                  <a:gd name="T44" fmla="*/ 51 w 74"/>
                  <a:gd name="T45" fmla="*/ 46 h 49"/>
                  <a:gd name="T46" fmla="*/ 45 w 74"/>
                  <a:gd name="T47" fmla="*/ 48 h 49"/>
                  <a:gd name="T48" fmla="*/ 39 w 74"/>
                  <a:gd name="T49" fmla="*/ 48 h 49"/>
                  <a:gd name="T50" fmla="*/ 34 w 74"/>
                  <a:gd name="T51" fmla="*/ 48 h 49"/>
                  <a:gd name="T52" fmla="*/ 29 w 74"/>
                  <a:gd name="T53" fmla="*/ 48 h 49"/>
                  <a:gd name="T54" fmla="*/ 25 w 74"/>
                  <a:gd name="T55" fmla="*/ 47 h 49"/>
                  <a:gd name="T56" fmla="*/ 21 w 74"/>
                  <a:gd name="T57" fmla="*/ 47 h 49"/>
                  <a:gd name="T58" fmla="*/ 17 w 74"/>
                  <a:gd name="T59" fmla="*/ 45 h 49"/>
                  <a:gd name="T60" fmla="*/ 13 w 74"/>
                  <a:gd name="T61" fmla="*/ 43 h 49"/>
                  <a:gd name="T62" fmla="*/ 10 w 74"/>
                  <a:gd name="T63" fmla="*/ 40 h 49"/>
                  <a:gd name="T64" fmla="*/ 7 w 74"/>
                  <a:gd name="T65" fmla="*/ 35 h 49"/>
                  <a:gd name="T66" fmla="*/ 0 w 74"/>
                  <a:gd name="T67" fmla="*/ 24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4" h="49">
                    <a:moveTo>
                      <a:pt x="0" y="24"/>
                    </a:move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2" name="Freeform 135">
                <a:extLst>
                  <a:ext uri="{FF2B5EF4-FFF2-40B4-BE49-F238E27FC236}">
                    <a16:creationId xmlns:a16="http://schemas.microsoft.com/office/drawing/2014/main" id="{A8069610-F149-C9DB-3E4E-A5B234893238}"/>
                  </a:ext>
                </a:extLst>
              </p:cNvPr>
              <p:cNvSpPr>
                <a:spLocks/>
              </p:cNvSpPr>
              <p:nvPr/>
            </p:nvSpPr>
            <p:spPr bwMode="auto">
              <a:xfrm>
                <a:off x="4547" y="2119"/>
                <a:ext cx="74" cy="49"/>
              </a:xfrm>
              <a:custGeom>
                <a:avLst/>
                <a:gdLst>
                  <a:gd name="T0" fmla="*/ 0 w 74"/>
                  <a:gd name="T1" fmla="*/ 24 h 49"/>
                  <a:gd name="T2" fmla="*/ 0 w 74"/>
                  <a:gd name="T3" fmla="*/ 24 h 49"/>
                  <a:gd name="T4" fmla="*/ 4 w 74"/>
                  <a:gd name="T5" fmla="*/ 20 h 49"/>
                  <a:gd name="T6" fmla="*/ 7 w 74"/>
                  <a:gd name="T7" fmla="*/ 16 h 49"/>
                  <a:gd name="T8" fmla="*/ 11 w 74"/>
                  <a:gd name="T9" fmla="*/ 12 h 49"/>
                  <a:gd name="T10" fmla="*/ 15 w 74"/>
                  <a:gd name="T11" fmla="*/ 8 h 49"/>
                  <a:gd name="T12" fmla="*/ 19 w 74"/>
                  <a:gd name="T13" fmla="*/ 6 h 49"/>
                  <a:gd name="T14" fmla="*/ 24 w 74"/>
                  <a:gd name="T15" fmla="*/ 3 h 49"/>
                  <a:gd name="T16" fmla="*/ 28 w 74"/>
                  <a:gd name="T17" fmla="*/ 1 h 49"/>
                  <a:gd name="T18" fmla="*/ 33 w 74"/>
                  <a:gd name="T19" fmla="*/ 1 h 49"/>
                  <a:gd name="T20" fmla="*/ 39 w 74"/>
                  <a:gd name="T21" fmla="*/ 0 h 49"/>
                  <a:gd name="T22" fmla="*/ 46 w 74"/>
                  <a:gd name="T23" fmla="*/ 1 h 49"/>
                  <a:gd name="T24" fmla="*/ 52 w 74"/>
                  <a:gd name="T25" fmla="*/ 2 h 49"/>
                  <a:gd name="T26" fmla="*/ 58 w 74"/>
                  <a:gd name="T27" fmla="*/ 3 h 49"/>
                  <a:gd name="T28" fmla="*/ 63 w 74"/>
                  <a:gd name="T29" fmla="*/ 6 h 49"/>
                  <a:gd name="T30" fmla="*/ 67 w 74"/>
                  <a:gd name="T31" fmla="*/ 9 h 49"/>
                  <a:gd name="T32" fmla="*/ 70 w 74"/>
                  <a:gd name="T33" fmla="*/ 14 h 49"/>
                  <a:gd name="T34" fmla="*/ 72 w 74"/>
                  <a:gd name="T35" fmla="*/ 19 h 49"/>
                  <a:gd name="T36" fmla="*/ 73 w 74"/>
                  <a:gd name="T37" fmla="*/ 26 h 49"/>
                  <a:gd name="T38" fmla="*/ 71 w 74"/>
                  <a:gd name="T39" fmla="*/ 32 h 49"/>
                  <a:gd name="T40" fmla="*/ 68 w 74"/>
                  <a:gd name="T41" fmla="*/ 36 h 49"/>
                  <a:gd name="T42" fmla="*/ 63 w 74"/>
                  <a:gd name="T43" fmla="*/ 41 h 49"/>
                  <a:gd name="T44" fmla="*/ 58 w 74"/>
                  <a:gd name="T45" fmla="*/ 44 h 49"/>
                  <a:gd name="T46" fmla="*/ 51 w 74"/>
                  <a:gd name="T47" fmla="*/ 46 h 49"/>
                  <a:gd name="T48" fmla="*/ 45 w 74"/>
                  <a:gd name="T49" fmla="*/ 48 h 49"/>
                  <a:gd name="T50" fmla="*/ 39 w 74"/>
                  <a:gd name="T51" fmla="*/ 48 h 49"/>
                  <a:gd name="T52" fmla="*/ 34 w 74"/>
                  <a:gd name="T53" fmla="*/ 48 h 49"/>
                  <a:gd name="T54" fmla="*/ 29 w 74"/>
                  <a:gd name="T55" fmla="*/ 48 h 49"/>
                  <a:gd name="T56" fmla="*/ 25 w 74"/>
                  <a:gd name="T57" fmla="*/ 47 h 49"/>
                  <a:gd name="T58" fmla="*/ 21 w 74"/>
                  <a:gd name="T59" fmla="*/ 47 h 49"/>
                  <a:gd name="T60" fmla="*/ 17 w 74"/>
                  <a:gd name="T61" fmla="*/ 45 h 49"/>
                  <a:gd name="T62" fmla="*/ 13 w 74"/>
                  <a:gd name="T63" fmla="*/ 43 h 49"/>
                  <a:gd name="T64" fmla="*/ 10 w 74"/>
                  <a:gd name="T65" fmla="*/ 40 h 49"/>
                  <a:gd name="T66" fmla="*/ 7 w 74"/>
                  <a:gd name="T67" fmla="*/ 35 h 49"/>
                  <a:gd name="T68" fmla="*/ 0 w 74"/>
                  <a:gd name="T69" fmla="*/ 24 h 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9">
                    <a:moveTo>
                      <a:pt x="0" y="24"/>
                    </a:moveTo>
                    <a:lnTo>
                      <a:pt x="0" y="24"/>
                    </a:ln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3" name="Freeform 136">
                <a:extLst>
                  <a:ext uri="{FF2B5EF4-FFF2-40B4-BE49-F238E27FC236}">
                    <a16:creationId xmlns:a16="http://schemas.microsoft.com/office/drawing/2014/main" id="{03EFCA28-76C0-1186-FE0F-260104FB7C8E}"/>
                  </a:ext>
                </a:extLst>
              </p:cNvPr>
              <p:cNvSpPr>
                <a:spLocks/>
              </p:cNvSpPr>
              <p:nvPr/>
            </p:nvSpPr>
            <p:spPr bwMode="auto">
              <a:xfrm>
                <a:off x="4576" y="2135"/>
                <a:ext cx="23" cy="18"/>
              </a:xfrm>
              <a:custGeom>
                <a:avLst/>
                <a:gdLst>
                  <a:gd name="T0" fmla="*/ 0 w 23"/>
                  <a:gd name="T1" fmla="*/ 9 h 18"/>
                  <a:gd name="T2" fmla="*/ 2 w 23"/>
                  <a:gd name="T3" fmla="*/ 13 h 18"/>
                  <a:gd name="T4" fmla="*/ 5 w 23"/>
                  <a:gd name="T5" fmla="*/ 16 h 18"/>
                  <a:gd name="T6" fmla="*/ 8 w 23"/>
                  <a:gd name="T7" fmla="*/ 17 h 18"/>
                  <a:gd name="T8" fmla="*/ 12 w 23"/>
                  <a:gd name="T9" fmla="*/ 17 h 18"/>
                  <a:gd name="T10" fmla="*/ 14 w 23"/>
                  <a:gd name="T11" fmla="*/ 17 h 18"/>
                  <a:gd name="T12" fmla="*/ 18 w 23"/>
                  <a:gd name="T13" fmla="*/ 15 h 18"/>
                  <a:gd name="T14" fmla="*/ 20 w 23"/>
                  <a:gd name="T15" fmla="*/ 13 h 18"/>
                  <a:gd name="T16" fmla="*/ 22 w 23"/>
                  <a:gd name="T17" fmla="*/ 10 h 18"/>
                  <a:gd name="T18" fmla="*/ 22 w 23"/>
                  <a:gd name="T19" fmla="*/ 8 h 18"/>
                  <a:gd name="T20" fmla="*/ 22 w 23"/>
                  <a:gd name="T21" fmla="*/ 5 h 18"/>
                  <a:gd name="T22" fmla="*/ 20 w 23"/>
                  <a:gd name="T23" fmla="*/ 3 h 18"/>
                  <a:gd name="T24" fmla="*/ 17 w 23"/>
                  <a:gd name="T25" fmla="*/ 0 h 18"/>
                  <a:gd name="T26" fmla="*/ 17 w 23"/>
                  <a:gd name="T27" fmla="*/ 1 h 18"/>
                  <a:gd name="T28" fmla="*/ 17 w 23"/>
                  <a:gd name="T29" fmla="*/ 2 h 18"/>
                  <a:gd name="T30" fmla="*/ 16 w 23"/>
                  <a:gd name="T31" fmla="*/ 2 h 18"/>
                  <a:gd name="T32" fmla="*/ 0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lnTo>
                      <a:pt x="0" y="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4" name="Freeform 137">
                <a:extLst>
                  <a:ext uri="{FF2B5EF4-FFF2-40B4-BE49-F238E27FC236}">
                    <a16:creationId xmlns:a16="http://schemas.microsoft.com/office/drawing/2014/main" id="{DC556D40-7D55-9858-1224-9B3B192EA71B}"/>
                  </a:ext>
                </a:extLst>
              </p:cNvPr>
              <p:cNvSpPr>
                <a:spLocks/>
              </p:cNvSpPr>
              <p:nvPr/>
            </p:nvSpPr>
            <p:spPr bwMode="auto">
              <a:xfrm>
                <a:off x="4576" y="2135"/>
                <a:ext cx="23" cy="18"/>
              </a:xfrm>
              <a:custGeom>
                <a:avLst/>
                <a:gdLst>
                  <a:gd name="T0" fmla="*/ 0 w 23"/>
                  <a:gd name="T1" fmla="*/ 9 h 18"/>
                  <a:gd name="T2" fmla="*/ 0 w 23"/>
                  <a:gd name="T3" fmla="*/ 9 h 18"/>
                  <a:gd name="T4" fmla="*/ 2 w 23"/>
                  <a:gd name="T5" fmla="*/ 13 h 18"/>
                  <a:gd name="T6" fmla="*/ 5 w 23"/>
                  <a:gd name="T7" fmla="*/ 16 h 18"/>
                  <a:gd name="T8" fmla="*/ 8 w 23"/>
                  <a:gd name="T9" fmla="*/ 17 h 18"/>
                  <a:gd name="T10" fmla="*/ 12 w 23"/>
                  <a:gd name="T11" fmla="*/ 17 h 18"/>
                  <a:gd name="T12" fmla="*/ 14 w 23"/>
                  <a:gd name="T13" fmla="*/ 17 h 18"/>
                  <a:gd name="T14" fmla="*/ 18 w 23"/>
                  <a:gd name="T15" fmla="*/ 15 h 18"/>
                  <a:gd name="T16" fmla="*/ 20 w 23"/>
                  <a:gd name="T17" fmla="*/ 13 h 18"/>
                  <a:gd name="T18" fmla="*/ 22 w 23"/>
                  <a:gd name="T19" fmla="*/ 10 h 18"/>
                  <a:gd name="T20" fmla="*/ 22 w 23"/>
                  <a:gd name="T21" fmla="*/ 8 h 18"/>
                  <a:gd name="T22" fmla="*/ 22 w 23"/>
                  <a:gd name="T23" fmla="*/ 5 h 18"/>
                  <a:gd name="T24" fmla="*/ 20 w 23"/>
                  <a:gd name="T25" fmla="*/ 3 h 18"/>
                  <a:gd name="T26" fmla="*/ 17 w 23"/>
                  <a:gd name="T27" fmla="*/ 0 h 18"/>
                  <a:gd name="T28" fmla="*/ 17 w 23"/>
                  <a:gd name="T29" fmla="*/ 1 h 18"/>
                  <a:gd name="T30" fmla="*/ 17 w 23"/>
                  <a:gd name="T31" fmla="*/ 2 h 18"/>
                  <a:gd name="T32" fmla="*/ 16 w 23"/>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5" name="Freeform 138">
                <a:extLst>
                  <a:ext uri="{FF2B5EF4-FFF2-40B4-BE49-F238E27FC236}">
                    <a16:creationId xmlns:a16="http://schemas.microsoft.com/office/drawing/2014/main" id="{45DC6D13-A739-4209-913D-FAE00855DC26}"/>
                  </a:ext>
                </a:extLst>
              </p:cNvPr>
              <p:cNvSpPr>
                <a:spLocks/>
              </p:cNvSpPr>
              <p:nvPr/>
            </p:nvSpPr>
            <p:spPr bwMode="auto">
              <a:xfrm>
                <a:off x="4403" y="1548"/>
                <a:ext cx="37" cy="138"/>
              </a:xfrm>
              <a:custGeom>
                <a:avLst/>
                <a:gdLst>
                  <a:gd name="T0" fmla="*/ 36 w 37"/>
                  <a:gd name="T1" fmla="*/ 0 h 139"/>
                  <a:gd name="T2" fmla="*/ 36 w 37"/>
                  <a:gd name="T3" fmla="*/ 0 h 139"/>
                  <a:gd name="T4" fmla="*/ 34 w 37"/>
                  <a:gd name="T5" fmla="*/ 9 h 139"/>
                  <a:gd name="T6" fmla="*/ 33 w 37"/>
                  <a:gd name="T7" fmla="*/ 18 h 139"/>
                  <a:gd name="T8" fmla="*/ 31 w 37"/>
                  <a:gd name="T9" fmla="*/ 28 h 139"/>
                  <a:gd name="T10" fmla="*/ 28 w 37"/>
                  <a:gd name="T11" fmla="*/ 37 h 139"/>
                  <a:gd name="T12" fmla="*/ 26 w 37"/>
                  <a:gd name="T13" fmla="*/ 47 h 139"/>
                  <a:gd name="T14" fmla="*/ 24 w 37"/>
                  <a:gd name="T15" fmla="*/ 57 h 139"/>
                  <a:gd name="T16" fmla="*/ 21 w 37"/>
                  <a:gd name="T17" fmla="*/ 67 h 139"/>
                  <a:gd name="T18" fmla="*/ 18 w 37"/>
                  <a:gd name="T19" fmla="*/ 77 h 139"/>
                  <a:gd name="T20" fmla="*/ 16 w 37"/>
                  <a:gd name="T21" fmla="*/ 87 h 139"/>
                  <a:gd name="T22" fmla="*/ 13 w 37"/>
                  <a:gd name="T23" fmla="*/ 96 h 139"/>
                  <a:gd name="T24" fmla="*/ 10 w 37"/>
                  <a:gd name="T25" fmla="*/ 104 h 139"/>
                  <a:gd name="T26" fmla="*/ 8 w 37"/>
                  <a:gd name="T27" fmla="*/ 112 h 139"/>
                  <a:gd name="T28" fmla="*/ 5 w 37"/>
                  <a:gd name="T29" fmla="*/ 120 h 139"/>
                  <a:gd name="T30" fmla="*/ 3 w 37"/>
                  <a:gd name="T31" fmla="*/ 127 h 139"/>
                  <a:gd name="T32" fmla="*/ 1 w 37"/>
                  <a:gd name="T33" fmla="*/ 132 h 139"/>
                  <a:gd name="T34" fmla="*/ 0 w 37"/>
                  <a:gd name="T35" fmla="*/ 138 h 1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139">
                    <a:moveTo>
                      <a:pt x="36" y="0"/>
                    </a:moveTo>
                    <a:lnTo>
                      <a:pt x="36" y="0"/>
                    </a:lnTo>
                    <a:lnTo>
                      <a:pt x="34" y="9"/>
                    </a:lnTo>
                    <a:lnTo>
                      <a:pt x="33" y="18"/>
                    </a:lnTo>
                    <a:lnTo>
                      <a:pt x="31" y="28"/>
                    </a:lnTo>
                    <a:lnTo>
                      <a:pt x="28" y="37"/>
                    </a:lnTo>
                    <a:lnTo>
                      <a:pt x="26" y="47"/>
                    </a:lnTo>
                    <a:lnTo>
                      <a:pt x="24" y="57"/>
                    </a:lnTo>
                    <a:lnTo>
                      <a:pt x="21" y="67"/>
                    </a:lnTo>
                    <a:lnTo>
                      <a:pt x="18" y="77"/>
                    </a:lnTo>
                    <a:lnTo>
                      <a:pt x="16" y="87"/>
                    </a:lnTo>
                    <a:lnTo>
                      <a:pt x="13" y="96"/>
                    </a:lnTo>
                    <a:lnTo>
                      <a:pt x="10" y="104"/>
                    </a:lnTo>
                    <a:lnTo>
                      <a:pt x="8" y="112"/>
                    </a:lnTo>
                    <a:lnTo>
                      <a:pt x="5" y="120"/>
                    </a:lnTo>
                    <a:lnTo>
                      <a:pt x="3" y="127"/>
                    </a:lnTo>
                    <a:lnTo>
                      <a:pt x="1" y="132"/>
                    </a:lnTo>
                    <a:lnTo>
                      <a:pt x="0" y="13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6" name="Freeform 139">
                <a:extLst>
                  <a:ext uri="{FF2B5EF4-FFF2-40B4-BE49-F238E27FC236}">
                    <a16:creationId xmlns:a16="http://schemas.microsoft.com/office/drawing/2014/main" id="{9C639B4E-BD49-C641-3466-D84FC5D98B9C}"/>
                  </a:ext>
                </a:extLst>
              </p:cNvPr>
              <p:cNvSpPr>
                <a:spLocks/>
              </p:cNvSpPr>
              <p:nvPr/>
            </p:nvSpPr>
            <p:spPr bwMode="auto">
              <a:xfrm>
                <a:off x="3892" y="2123"/>
                <a:ext cx="83" cy="176"/>
              </a:xfrm>
              <a:custGeom>
                <a:avLst/>
                <a:gdLst>
                  <a:gd name="T0" fmla="*/ 0 w 83"/>
                  <a:gd name="T1" fmla="*/ 175 h 176"/>
                  <a:gd name="T2" fmla="*/ 4 w 83"/>
                  <a:gd name="T3" fmla="*/ 170 h 176"/>
                  <a:gd name="T4" fmla="*/ 8 w 83"/>
                  <a:gd name="T5" fmla="*/ 165 h 176"/>
                  <a:gd name="T6" fmla="*/ 12 w 83"/>
                  <a:gd name="T7" fmla="*/ 162 h 176"/>
                  <a:gd name="T8" fmla="*/ 17 w 83"/>
                  <a:gd name="T9" fmla="*/ 159 h 176"/>
                  <a:gd name="T10" fmla="*/ 22 w 83"/>
                  <a:gd name="T11" fmla="*/ 158 h 176"/>
                  <a:gd name="T12" fmla="*/ 27 w 83"/>
                  <a:gd name="T13" fmla="*/ 157 h 176"/>
                  <a:gd name="T14" fmla="*/ 32 w 83"/>
                  <a:gd name="T15" fmla="*/ 157 h 176"/>
                  <a:gd name="T16" fmla="*/ 37 w 83"/>
                  <a:gd name="T17" fmla="*/ 157 h 176"/>
                  <a:gd name="T18" fmla="*/ 43 w 83"/>
                  <a:gd name="T19" fmla="*/ 158 h 176"/>
                  <a:gd name="T20" fmla="*/ 48 w 83"/>
                  <a:gd name="T21" fmla="*/ 159 h 176"/>
                  <a:gd name="T22" fmla="*/ 53 w 83"/>
                  <a:gd name="T23" fmla="*/ 159 h 176"/>
                  <a:gd name="T24" fmla="*/ 59 w 83"/>
                  <a:gd name="T25" fmla="*/ 161 h 176"/>
                  <a:gd name="T26" fmla="*/ 65 w 83"/>
                  <a:gd name="T27" fmla="*/ 162 h 176"/>
                  <a:gd name="T28" fmla="*/ 71 w 83"/>
                  <a:gd name="T29" fmla="*/ 163 h 176"/>
                  <a:gd name="T30" fmla="*/ 76 w 83"/>
                  <a:gd name="T31" fmla="*/ 163 h 176"/>
                  <a:gd name="T32" fmla="*/ 82 w 83"/>
                  <a:gd name="T33" fmla="*/ 163 h 176"/>
                  <a:gd name="T34" fmla="*/ 73 w 83"/>
                  <a:gd name="T35" fmla="*/ 157 h 176"/>
                  <a:gd name="T36" fmla="*/ 64 w 83"/>
                  <a:gd name="T37" fmla="*/ 149 h 176"/>
                  <a:gd name="T38" fmla="*/ 57 w 83"/>
                  <a:gd name="T39" fmla="*/ 141 h 176"/>
                  <a:gd name="T40" fmla="*/ 49 w 83"/>
                  <a:gd name="T41" fmla="*/ 132 h 176"/>
                  <a:gd name="T42" fmla="*/ 43 w 83"/>
                  <a:gd name="T43" fmla="*/ 123 h 176"/>
                  <a:gd name="T44" fmla="*/ 38 w 83"/>
                  <a:gd name="T45" fmla="*/ 113 h 176"/>
                  <a:gd name="T46" fmla="*/ 33 w 83"/>
                  <a:gd name="T47" fmla="*/ 103 h 176"/>
                  <a:gd name="T48" fmla="*/ 29 w 83"/>
                  <a:gd name="T49" fmla="*/ 92 h 176"/>
                  <a:gd name="T50" fmla="*/ 25 w 83"/>
                  <a:gd name="T51" fmla="*/ 81 h 176"/>
                  <a:gd name="T52" fmla="*/ 22 w 83"/>
                  <a:gd name="T53" fmla="*/ 70 h 176"/>
                  <a:gd name="T54" fmla="*/ 19 w 83"/>
                  <a:gd name="T55" fmla="*/ 58 h 176"/>
                  <a:gd name="T56" fmla="*/ 17 w 83"/>
                  <a:gd name="T57" fmla="*/ 46 h 176"/>
                  <a:gd name="T58" fmla="*/ 15 w 83"/>
                  <a:gd name="T59" fmla="*/ 35 h 176"/>
                  <a:gd name="T60" fmla="*/ 14 w 83"/>
                  <a:gd name="T61" fmla="*/ 23 h 176"/>
                  <a:gd name="T62" fmla="*/ 12 w 83"/>
                  <a:gd name="T63" fmla="*/ 11 h 176"/>
                  <a:gd name="T64" fmla="*/ 12 w 83"/>
                  <a:gd name="T65" fmla="*/ 0 h 176"/>
                  <a:gd name="T66" fmla="*/ 14 w 83"/>
                  <a:gd name="T67" fmla="*/ 4 h 176"/>
                  <a:gd name="T68" fmla="*/ 14 w 83"/>
                  <a:gd name="T69" fmla="*/ 8 h 176"/>
                  <a:gd name="T70" fmla="*/ 14 w 83"/>
                  <a:gd name="T71" fmla="*/ 12 h 176"/>
                  <a:gd name="T72" fmla="*/ 14 w 83"/>
                  <a:gd name="T73" fmla="*/ 15 h 176"/>
                  <a:gd name="T74" fmla="*/ 14 w 83"/>
                  <a:gd name="T75" fmla="*/ 20 h 176"/>
                  <a:gd name="T76" fmla="*/ 13 w 83"/>
                  <a:gd name="T77" fmla="*/ 25 h 176"/>
                  <a:gd name="T78" fmla="*/ 13 w 83"/>
                  <a:gd name="T79" fmla="*/ 30 h 176"/>
                  <a:gd name="T80" fmla="*/ 14 w 83"/>
                  <a:gd name="T81" fmla="*/ 37 h 176"/>
                  <a:gd name="T82" fmla="*/ 14 w 83"/>
                  <a:gd name="T83" fmla="*/ 43 h 176"/>
                  <a:gd name="T84" fmla="*/ 15 w 83"/>
                  <a:gd name="T85" fmla="*/ 48 h 176"/>
                  <a:gd name="T86" fmla="*/ 16 w 83"/>
                  <a:gd name="T87" fmla="*/ 54 h 176"/>
                  <a:gd name="T88" fmla="*/ 18 w 83"/>
                  <a:gd name="T89" fmla="*/ 61 h 176"/>
                  <a:gd name="T90" fmla="*/ 19 w 83"/>
                  <a:gd name="T91" fmla="*/ 68 h 176"/>
                  <a:gd name="T92" fmla="*/ 21 w 83"/>
                  <a:gd name="T93" fmla="*/ 74 h 176"/>
                  <a:gd name="T94" fmla="*/ 22 w 83"/>
                  <a:gd name="T95" fmla="*/ 80 h 176"/>
                  <a:gd name="T96" fmla="*/ 23 w 83"/>
                  <a:gd name="T97" fmla="*/ 87 h 176"/>
                  <a:gd name="T98" fmla="*/ 24 w 83"/>
                  <a:gd name="T99" fmla="*/ 93 h 176"/>
                  <a:gd name="T100" fmla="*/ 25 w 83"/>
                  <a:gd name="T101" fmla="*/ 100 h 176"/>
                  <a:gd name="T102" fmla="*/ 25 w 83"/>
                  <a:gd name="T103" fmla="*/ 107 h 176"/>
                  <a:gd name="T104" fmla="*/ 25 w 83"/>
                  <a:gd name="T105" fmla="*/ 113 h 176"/>
                  <a:gd name="T106" fmla="*/ 24 w 83"/>
                  <a:gd name="T107" fmla="*/ 119 h 176"/>
                  <a:gd name="T108" fmla="*/ 22 w 83"/>
                  <a:gd name="T109" fmla="*/ 126 h 176"/>
                  <a:gd name="T110" fmla="*/ 21 w 83"/>
                  <a:gd name="T111" fmla="*/ 131 h 176"/>
                  <a:gd name="T112" fmla="*/ 18 w 83"/>
                  <a:gd name="T113" fmla="*/ 137 h 176"/>
                  <a:gd name="T114" fmla="*/ 0 w 83"/>
                  <a:gd name="T115" fmla="*/ 175 h 1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6">
                    <a:moveTo>
                      <a:pt x="0" y="175"/>
                    </a:move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7" name="Freeform 140">
                <a:extLst>
                  <a:ext uri="{FF2B5EF4-FFF2-40B4-BE49-F238E27FC236}">
                    <a16:creationId xmlns:a16="http://schemas.microsoft.com/office/drawing/2014/main" id="{04CD1F97-532A-61E5-4E13-D099CF9B9CEF}"/>
                  </a:ext>
                </a:extLst>
              </p:cNvPr>
              <p:cNvSpPr>
                <a:spLocks/>
              </p:cNvSpPr>
              <p:nvPr/>
            </p:nvSpPr>
            <p:spPr bwMode="auto">
              <a:xfrm>
                <a:off x="3892" y="2123"/>
                <a:ext cx="83" cy="176"/>
              </a:xfrm>
              <a:custGeom>
                <a:avLst/>
                <a:gdLst>
                  <a:gd name="T0" fmla="*/ 0 w 83"/>
                  <a:gd name="T1" fmla="*/ 175 h 176"/>
                  <a:gd name="T2" fmla="*/ 0 w 83"/>
                  <a:gd name="T3" fmla="*/ 175 h 176"/>
                  <a:gd name="T4" fmla="*/ 4 w 83"/>
                  <a:gd name="T5" fmla="*/ 170 h 176"/>
                  <a:gd name="T6" fmla="*/ 8 w 83"/>
                  <a:gd name="T7" fmla="*/ 165 h 176"/>
                  <a:gd name="T8" fmla="*/ 12 w 83"/>
                  <a:gd name="T9" fmla="*/ 162 h 176"/>
                  <a:gd name="T10" fmla="*/ 17 w 83"/>
                  <a:gd name="T11" fmla="*/ 159 h 176"/>
                  <a:gd name="T12" fmla="*/ 22 w 83"/>
                  <a:gd name="T13" fmla="*/ 158 h 176"/>
                  <a:gd name="T14" fmla="*/ 27 w 83"/>
                  <a:gd name="T15" fmla="*/ 157 h 176"/>
                  <a:gd name="T16" fmla="*/ 32 w 83"/>
                  <a:gd name="T17" fmla="*/ 157 h 176"/>
                  <a:gd name="T18" fmla="*/ 37 w 83"/>
                  <a:gd name="T19" fmla="*/ 157 h 176"/>
                  <a:gd name="T20" fmla="*/ 43 w 83"/>
                  <a:gd name="T21" fmla="*/ 158 h 176"/>
                  <a:gd name="T22" fmla="*/ 48 w 83"/>
                  <a:gd name="T23" fmla="*/ 159 h 176"/>
                  <a:gd name="T24" fmla="*/ 53 w 83"/>
                  <a:gd name="T25" fmla="*/ 159 h 176"/>
                  <a:gd name="T26" fmla="*/ 59 w 83"/>
                  <a:gd name="T27" fmla="*/ 161 h 176"/>
                  <a:gd name="T28" fmla="*/ 65 w 83"/>
                  <a:gd name="T29" fmla="*/ 162 h 176"/>
                  <a:gd name="T30" fmla="*/ 71 w 83"/>
                  <a:gd name="T31" fmla="*/ 163 h 176"/>
                  <a:gd name="T32" fmla="*/ 76 w 83"/>
                  <a:gd name="T33" fmla="*/ 163 h 176"/>
                  <a:gd name="T34" fmla="*/ 82 w 83"/>
                  <a:gd name="T35" fmla="*/ 163 h 176"/>
                  <a:gd name="T36" fmla="*/ 73 w 83"/>
                  <a:gd name="T37" fmla="*/ 157 h 176"/>
                  <a:gd name="T38" fmla="*/ 64 w 83"/>
                  <a:gd name="T39" fmla="*/ 149 h 176"/>
                  <a:gd name="T40" fmla="*/ 57 w 83"/>
                  <a:gd name="T41" fmla="*/ 141 h 176"/>
                  <a:gd name="T42" fmla="*/ 49 w 83"/>
                  <a:gd name="T43" fmla="*/ 132 h 176"/>
                  <a:gd name="T44" fmla="*/ 43 w 83"/>
                  <a:gd name="T45" fmla="*/ 123 h 176"/>
                  <a:gd name="T46" fmla="*/ 38 w 83"/>
                  <a:gd name="T47" fmla="*/ 113 h 176"/>
                  <a:gd name="T48" fmla="*/ 33 w 83"/>
                  <a:gd name="T49" fmla="*/ 103 h 176"/>
                  <a:gd name="T50" fmla="*/ 29 w 83"/>
                  <a:gd name="T51" fmla="*/ 92 h 176"/>
                  <a:gd name="T52" fmla="*/ 25 w 83"/>
                  <a:gd name="T53" fmla="*/ 81 h 176"/>
                  <a:gd name="T54" fmla="*/ 22 w 83"/>
                  <a:gd name="T55" fmla="*/ 70 h 176"/>
                  <a:gd name="T56" fmla="*/ 19 w 83"/>
                  <a:gd name="T57" fmla="*/ 58 h 176"/>
                  <a:gd name="T58" fmla="*/ 17 w 83"/>
                  <a:gd name="T59" fmla="*/ 46 h 176"/>
                  <a:gd name="T60" fmla="*/ 15 w 83"/>
                  <a:gd name="T61" fmla="*/ 35 h 176"/>
                  <a:gd name="T62" fmla="*/ 14 w 83"/>
                  <a:gd name="T63" fmla="*/ 23 h 176"/>
                  <a:gd name="T64" fmla="*/ 12 w 83"/>
                  <a:gd name="T65" fmla="*/ 11 h 176"/>
                  <a:gd name="T66" fmla="*/ 12 w 83"/>
                  <a:gd name="T67" fmla="*/ 0 h 176"/>
                  <a:gd name="T68" fmla="*/ 14 w 83"/>
                  <a:gd name="T69" fmla="*/ 4 h 176"/>
                  <a:gd name="T70" fmla="*/ 14 w 83"/>
                  <a:gd name="T71" fmla="*/ 8 h 176"/>
                  <a:gd name="T72" fmla="*/ 14 w 83"/>
                  <a:gd name="T73" fmla="*/ 12 h 176"/>
                  <a:gd name="T74" fmla="*/ 14 w 83"/>
                  <a:gd name="T75" fmla="*/ 15 h 176"/>
                  <a:gd name="T76" fmla="*/ 14 w 83"/>
                  <a:gd name="T77" fmla="*/ 20 h 176"/>
                  <a:gd name="T78" fmla="*/ 13 w 83"/>
                  <a:gd name="T79" fmla="*/ 25 h 176"/>
                  <a:gd name="T80" fmla="*/ 13 w 83"/>
                  <a:gd name="T81" fmla="*/ 30 h 176"/>
                  <a:gd name="T82" fmla="*/ 14 w 83"/>
                  <a:gd name="T83" fmla="*/ 37 h 176"/>
                  <a:gd name="T84" fmla="*/ 14 w 83"/>
                  <a:gd name="T85" fmla="*/ 43 h 176"/>
                  <a:gd name="T86" fmla="*/ 15 w 83"/>
                  <a:gd name="T87" fmla="*/ 48 h 176"/>
                  <a:gd name="T88" fmla="*/ 16 w 83"/>
                  <a:gd name="T89" fmla="*/ 54 h 176"/>
                  <a:gd name="T90" fmla="*/ 18 w 83"/>
                  <a:gd name="T91" fmla="*/ 61 h 176"/>
                  <a:gd name="T92" fmla="*/ 19 w 83"/>
                  <a:gd name="T93" fmla="*/ 68 h 176"/>
                  <a:gd name="T94" fmla="*/ 21 w 83"/>
                  <a:gd name="T95" fmla="*/ 74 h 176"/>
                  <a:gd name="T96" fmla="*/ 22 w 83"/>
                  <a:gd name="T97" fmla="*/ 80 h 176"/>
                  <a:gd name="T98" fmla="*/ 23 w 83"/>
                  <a:gd name="T99" fmla="*/ 87 h 176"/>
                  <a:gd name="T100" fmla="*/ 24 w 83"/>
                  <a:gd name="T101" fmla="*/ 93 h 176"/>
                  <a:gd name="T102" fmla="*/ 25 w 83"/>
                  <a:gd name="T103" fmla="*/ 100 h 176"/>
                  <a:gd name="T104" fmla="*/ 25 w 83"/>
                  <a:gd name="T105" fmla="*/ 107 h 176"/>
                  <a:gd name="T106" fmla="*/ 25 w 83"/>
                  <a:gd name="T107" fmla="*/ 113 h 176"/>
                  <a:gd name="T108" fmla="*/ 24 w 83"/>
                  <a:gd name="T109" fmla="*/ 119 h 176"/>
                  <a:gd name="T110" fmla="*/ 22 w 83"/>
                  <a:gd name="T111" fmla="*/ 126 h 176"/>
                  <a:gd name="T112" fmla="*/ 21 w 83"/>
                  <a:gd name="T113" fmla="*/ 131 h 176"/>
                  <a:gd name="T114" fmla="*/ 18 w 83"/>
                  <a:gd name="T115" fmla="*/ 137 h 176"/>
                  <a:gd name="T116" fmla="*/ 0 w 83"/>
                  <a:gd name="T117" fmla="*/ 175 h 1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6">
                    <a:moveTo>
                      <a:pt x="0" y="175"/>
                    </a:moveTo>
                    <a:lnTo>
                      <a:pt x="0" y="175"/>
                    </a:ln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8" name="Freeform 141">
                <a:extLst>
                  <a:ext uri="{FF2B5EF4-FFF2-40B4-BE49-F238E27FC236}">
                    <a16:creationId xmlns:a16="http://schemas.microsoft.com/office/drawing/2014/main" id="{9D18D35B-7090-CA7A-8B24-CBAB8E0B54F4}"/>
                  </a:ext>
                </a:extLst>
              </p:cNvPr>
              <p:cNvSpPr>
                <a:spLocks/>
              </p:cNvSpPr>
              <p:nvPr/>
            </p:nvSpPr>
            <p:spPr bwMode="auto">
              <a:xfrm>
                <a:off x="4761" y="2105"/>
                <a:ext cx="83" cy="179"/>
              </a:xfrm>
              <a:custGeom>
                <a:avLst/>
                <a:gdLst>
                  <a:gd name="T0" fmla="*/ 82 w 83"/>
                  <a:gd name="T1" fmla="*/ 176 h 177"/>
                  <a:gd name="T2" fmla="*/ 78 w 83"/>
                  <a:gd name="T3" fmla="*/ 171 h 177"/>
                  <a:gd name="T4" fmla="*/ 74 w 83"/>
                  <a:gd name="T5" fmla="*/ 166 h 177"/>
                  <a:gd name="T6" fmla="*/ 70 w 83"/>
                  <a:gd name="T7" fmla="*/ 163 h 177"/>
                  <a:gd name="T8" fmla="*/ 65 w 83"/>
                  <a:gd name="T9" fmla="*/ 160 h 177"/>
                  <a:gd name="T10" fmla="*/ 60 w 83"/>
                  <a:gd name="T11" fmla="*/ 159 h 177"/>
                  <a:gd name="T12" fmla="*/ 55 w 83"/>
                  <a:gd name="T13" fmla="*/ 158 h 177"/>
                  <a:gd name="T14" fmla="*/ 50 w 83"/>
                  <a:gd name="T15" fmla="*/ 158 h 177"/>
                  <a:gd name="T16" fmla="*/ 45 w 83"/>
                  <a:gd name="T17" fmla="*/ 158 h 177"/>
                  <a:gd name="T18" fmla="*/ 39 w 83"/>
                  <a:gd name="T19" fmla="*/ 159 h 177"/>
                  <a:gd name="T20" fmla="*/ 34 w 83"/>
                  <a:gd name="T21" fmla="*/ 159 h 177"/>
                  <a:gd name="T22" fmla="*/ 28 w 83"/>
                  <a:gd name="T23" fmla="*/ 160 h 177"/>
                  <a:gd name="T24" fmla="*/ 23 w 83"/>
                  <a:gd name="T25" fmla="*/ 161 h 177"/>
                  <a:gd name="T26" fmla="*/ 17 w 83"/>
                  <a:gd name="T27" fmla="*/ 163 h 177"/>
                  <a:gd name="T28" fmla="*/ 11 w 83"/>
                  <a:gd name="T29" fmla="*/ 163 h 177"/>
                  <a:gd name="T30" fmla="*/ 6 w 83"/>
                  <a:gd name="T31" fmla="*/ 164 h 177"/>
                  <a:gd name="T32" fmla="*/ 0 w 83"/>
                  <a:gd name="T33" fmla="*/ 164 h 177"/>
                  <a:gd name="T34" fmla="*/ 9 w 83"/>
                  <a:gd name="T35" fmla="*/ 157 h 177"/>
                  <a:gd name="T36" fmla="*/ 18 w 83"/>
                  <a:gd name="T37" fmla="*/ 150 h 177"/>
                  <a:gd name="T38" fmla="*/ 25 w 83"/>
                  <a:gd name="T39" fmla="*/ 142 h 177"/>
                  <a:gd name="T40" fmla="*/ 32 w 83"/>
                  <a:gd name="T41" fmla="*/ 133 h 177"/>
                  <a:gd name="T42" fmla="*/ 38 w 83"/>
                  <a:gd name="T43" fmla="*/ 124 h 177"/>
                  <a:gd name="T44" fmla="*/ 44 w 83"/>
                  <a:gd name="T45" fmla="*/ 114 h 177"/>
                  <a:gd name="T46" fmla="*/ 49 w 83"/>
                  <a:gd name="T47" fmla="*/ 104 h 177"/>
                  <a:gd name="T48" fmla="*/ 53 w 83"/>
                  <a:gd name="T49" fmla="*/ 93 h 177"/>
                  <a:gd name="T50" fmla="*/ 57 w 83"/>
                  <a:gd name="T51" fmla="*/ 82 h 177"/>
                  <a:gd name="T52" fmla="*/ 60 w 83"/>
                  <a:gd name="T53" fmla="*/ 71 h 177"/>
                  <a:gd name="T54" fmla="*/ 63 w 83"/>
                  <a:gd name="T55" fmla="*/ 59 h 177"/>
                  <a:gd name="T56" fmla="*/ 65 w 83"/>
                  <a:gd name="T57" fmla="*/ 47 h 177"/>
                  <a:gd name="T58" fmla="*/ 67 w 83"/>
                  <a:gd name="T59" fmla="*/ 36 h 177"/>
                  <a:gd name="T60" fmla="*/ 68 w 83"/>
                  <a:gd name="T61" fmla="*/ 24 h 177"/>
                  <a:gd name="T62" fmla="*/ 70 w 83"/>
                  <a:gd name="T63" fmla="*/ 12 h 177"/>
                  <a:gd name="T64" fmla="*/ 70 w 83"/>
                  <a:gd name="T65" fmla="*/ 0 h 177"/>
                  <a:gd name="T66" fmla="*/ 68 w 83"/>
                  <a:gd name="T67" fmla="*/ 5 h 177"/>
                  <a:gd name="T68" fmla="*/ 68 w 83"/>
                  <a:gd name="T69" fmla="*/ 8 h 177"/>
                  <a:gd name="T70" fmla="*/ 68 w 83"/>
                  <a:gd name="T71" fmla="*/ 12 h 177"/>
                  <a:gd name="T72" fmla="*/ 68 w 83"/>
                  <a:gd name="T73" fmla="*/ 16 h 177"/>
                  <a:gd name="T74" fmla="*/ 68 w 83"/>
                  <a:gd name="T75" fmla="*/ 21 h 177"/>
                  <a:gd name="T76" fmla="*/ 69 w 83"/>
                  <a:gd name="T77" fmla="*/ 26 h 177"/>
                  <a:gd name="T78" fmla="*/ 69 w 83"/>
                  <a:gd name="T79" fmla="*/ 31 h 177"/>
                  <a:gd name="T80" fmla="*/ 68 w 83"/>
                  <a:gd name="T81" fmla="*/ 38 h 177"/>
                  <a:gd name="T82" fmla="*/ 68 w 83"/>
                  <a:gd name="T83" fmla="*/ 44 h 177"/>
                  <a:gd name="T84" fmla="*/ 67 w 83"/>
                  <a:gd name="T85" fmla="*/ 49 h 177"/>
                  <a:gd name="T86" fmla="*/ 66 w 83"/>
                  <a:gd name="T87" fmla="*/ 55 h 177"/>
                  <a:gd name="T88" fmla="*/ 64 w 83"/>
                  <a:gd name="T89" fmla="*/ 61 h 177"/>
                  <a:gd name="T90" fmla="*/ 62 w 83"/>
                  <a:gd name="T91" fmla="*/ 67 h 177"/>
                  <a:gd name="T92" fmla="*/ 61 w 83"/>
                  <a:gd name="T93" fmla="*/ 74 h 177"/>
                  <a:gd name="T94" fmla="*/ 60 w 83"/>
                  <a:gd name="T95" fmla="*/ 80 h 177"/>
                  <a:gd name="T96" fmla="*/ 58 w 83"/>
                  <a:gd name="T97" fmla="*/ 87 h 177"/>
                  <a:gd name="T98" fmla="*/ 58 w 83"/>
                  <a:gd name="T99" fmla="*/ 94 h 177"/>
                  <a:gd name="T100" fmla="*/ 57 w 83"/>
                  <a:gd name="T101" fmla="*/ 100 h 177"/>
                  <a:gd name="T102" fmla="*/ 57 w 83"/>
                  <a:gd name="T103" fmla="*/ 107 h 177"/>
                  <a:gd name="T104" fmla="*/ 57 w 83"/>
                  <a:gd name="T105" fmla="*/ 114 h 177"/>
                  <a:gd name="T106" fmla="*/ 58 w 83"/>
                  <a:gd name="T107" fmla="*/ 120 h 177"/>
                  <a:gd name="T108" fmla="*/ 59 w 83"/>
                  <a:gd name="T109" fmla="*/ 126 h 177"/>
                  <a:gd name="T110" fmla="*/ 61 w 83"/>
                  <a:gd name="T111" fmla="*/ 132 h 177"/>
                  <a:gd name="T112" fmla="*/ 64 w 83"/>
                  <a:gd name="T113" fmla="*/ 138 h 177"/>
                  <a:gd name="T114" fmla="*/ 82 w 83"/>
                  <a:gd name="T115" fmla="*/ 176 h 17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7">
                    <a:moveTo>
                      <a:pt x="82" y="176"/>
                    </a:move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69" name="Freeform 142">
                <a:extLst>
                  <a:ext uri="{FF2B5EF4-FFF2-40B4-BE49-F238E27FC236}">
                    <a16:creationId xmlns:a16="http://schemas.microsoft.com/office/drawing/2014/main" id="{811EBBC9-0A5F-4A67-B1D3-198C31EF03DA}"/>
                  </a:ext>
                </a:extLst>
              </p:cNvPr>
              <p:cNvSpPr>
                <a:spLocks/>
              </p:cNvSpPr>
              <p:nvPr/>
            </p:nvSpPr>
            <p:spPr bwMode="auto">
              <a:xfrm>
                <a:off x="4761" y="2105"/>
                <a:ext cx="83" cy="179"/>
              </a:xfrm>
              <a:custGeom>
                <a:avLst/>
                <a:gdLst>
                  <a:gd name="T0" fmla="*/ 82 w 83"/>
                  <a:gd name="T1" fmla="*/ 176 h 177"/>
                  <a:gd name="T2" fmla="*/ 82 w 83"/>
                  <a:gd name="T3" fmla="*/ 176 h 177"/>
                  <a:gd name="T4" fmla="*/ 78 w 83"/>
                  <a:gd name="T5" fmla="*/ 171 h 177"/>
                  <a:gd name="T6" fmla="*/ 74 w 83"/>
                  <a:gd name="T7" fmla="*/ 166 h 177"/>
                  <a:gd name="T8" fmla="*/ 70 w 83"/>
                  <a:gd name="T9" fmla="*/ 163 h 177"/>
                  <a:gd name="T10" fmla="*/ 65 w 83"/>
                  <a:gd name="T11" fmla="*/ 160 h 177"/>
                  <a:gd name="T12" fmla="*/ 60 w 83"/>
                  <a:gd name="T13" fmla="*/ 159 h 177"/>
                  <a:gd name="T14" fmla="*/ 55 w 83"/>
                  <a:gd name="T15" fmla="*/ 158 h 177"/>
                  <a:gd name="T16" fmla="*/ 50 w 83"/>
                  <a:gd name="T17" fmla="*/ 158 h 177"/>
                  <a:gd name="T18" fmla="*/ 45 w 83"/>
                  <a:gd name="T19" fmla="*/ 158 h 177"/>
                  <a:gd name="T20" fmla="*/ 39 w 83"/>
                  <a:gd name="T21" fmla="*/ 159 h 177"/>
                  <a:gd name="T22" fmla="*/ 34 w 83"/>
                  <a:gd name="T23" fmla="*/ 159 h 177"/>
                  <a:gd name="T24" fmla="*/ 28 w 83"/>
                  <a:gd name="T25" fmla="*/ 160 h 177"/>
                  <a:gd name="T26" fmla="*/ 23 w 83"/>
                  <a:gd name="T27" fmla="*/ 161 h 177"/>
                  <a:gd name="T28" fmla="*/ 17 w 83"/>
                  <a:gd name="T29" fmla="*/ 163 h 177"/>
                  <a:gd name="T30" fmla="*/ 11 w 83"/>
                  <a:gd name="T31" fmla="*/ 163 h 177"/>
                  <a:gd name="T32" fmla="*/ 6 w 83"/>
                  <a:gd name="T33" fmla="*/ 164 h 177"/>
                  <a:gd name="T34" fmla="*/ 0 w 83"/>
                  <a:gd name="T35" fmla="*/ 164 h 177"/>
                  <a:gd name="T36" fmla="*/ 9 w 83"/>
                  <a:gd name="T37" fmla="*/ 157 h 177"/>
                  <a:gd name="T38" fmla="*/ 18 w 83"/>
                  <a:gd name="T39" fmla="*/ 150 h 177"/>
                  <a:gd name="T40" fmla="*/ 25 w 83"/>
                  <a:gd name="T41" fmla="*/ 142 h 177"/>
                  <a:gd name="T42" fmla="*/ 32 w 83"/>
                  <a:gd name="T43" fmla="*/ 133 h 177"/>
                  <a:gd name="T44" fmla="*/ 38 w 83"/>
                  <a:gd name="T45" fmla="*/ 124 h 177"/>
                  <a:gd name="T46" fmla="*/ 44 w 83"/>
                  <a:gd name="T47" fmla="*/ 114 h 177"/>
                  <a:gd name="T48" fmla="*/ 49 w 83"/>
                  <a:gd name="T49" fmla="*/ 104 h 177"/>
                  <a:gd name="T50" fmla="*/ 53 w 83"/>
                  <a:gd name="T51" fmla="*/ 93 h 177"/>
                  <a:gd name="T52" fmla="*/ 57 w 83"/>
                  <a:gd name="T53" fmla="*/ 82 h 177"/>
                  <a:gd name="T54" fmla="*/ 60 w 83"/>
                  <a:gd name="T55" fmla="*/ 71 h 177"/>
                  <a:gd name="T56" fmla="*/ 63 w 83"/>
                  <a:gd name="T57" fmla="*/ 59 h 177"/>
                  <a:gd name="T58" fmla="*/ 65 w 83"/>
                  <a:gd name="T59" fmla="*/ 47 h 177"/>
                  <a:gd name="T60" fmla="*/ 67 w 83"/>
                  <a:gd name="T61" fmla="*/ 36 h 177"/>
                  <a:gd name="T62" fmla="*/ 68 w 83"/>
                  <a:gd name="T63" fmla="*/ 24 h 177"/>
                  <a:gd name="T64" fmla="*/ 70 w 83"/>
                  <a:gd name="T65" fmla="*/ 12 h 177"/>
                  <a:gd name="T66" fmla="*/ 70 w 83"/>
                  <a:gd name="T67" fmla="*/ 0 h 177"/>
                  <a:gd name="T68" fmla="*/ 68 w 83"/>
                  <a:gd name="T69" fmla="*/ 5 h 177"/>
                  <a:gd name="T70" fmla="*/ 68 w 83"/>
                  <a:gd name="T71" fmla="*/ 8 h 177"/>
                  <a:gd name="T72" fmla="*/ 68 w 83"/>
                  <a:gd name="T73" fmla="*/ 12 h 177"/>
                  <a:gd name="T74" fmla="*/ 68 w 83"/>
                  <a:gd name="T75" fmla="*/ 16 h 177"/>
                  <a:gd name="T76" fmla="*/ 68 w 83"/>
                  <a:gd name="T77" fmla="*/ 21 h 177"/>
                  <a:gd name="T78" fmla="*/ 69 w 83"/>
                  <a:gd name="T79" fmla="*/ 26 h 177"/>
                  <a:gd name="T80" fmla="*/ 69 w 83"/>
                  <a:gd name="T81" fmla="*/ 31 h 177"/>
                  <a:gd name="T82" fmla="*/ 68 w 83"/>
                  <a:gd name="T83" fmla="*/ 38 h 177"/>
                  <a:gd name="T84" fmla="*/ 68 w 83"/>
                  <a:gd name="T85" fmla="*/ 44 h 177"/>
                  <a:gd name="T86" fmla="*/ 67 w 83"/>
                  <a:gd name="T87" fmla="*/ 49 h 177"/>
                  <a:gd name="T88" fmla="*/ 66 w 83"/>
                  <a:gd name="T89" fmla="*/ 55 h 177"/>
                  <a:gd name="T90" fmla="*/ 64 w 83"/>
                  <a:gd name="T91" fmla="*/ 61 h 177"/>
                  <a:gd name="T92" fmla="*/ 62 w 83"/>
                  <a:gd name="T93" fmla="*/ 67 h 177"/>
                  <a:gd name="T94" fmla="*/ 61 w 83"/>
                  <a:gd name="T95" fmla="*/ 74 h 177"/>
                  <a:gd name="T96" fmla="*/ 60 w 83"/>
                  <a:gd name="T97" fmla="*/ 80 h 177"/>
                  <a:gd name="T98" fmla="*/ 58 w 83"/>
                  <a:gd name="T99" fmla="*/ 87 h 177"/>
                  <a:gd name="T100" fmla="*/ 58 w 83"/>
                  <a:gd name="T101" fmla="*/ 94 h 177"/>
                  <a:gd name="T102" fmla="*/ 57 w 83"/>
                  <a:gd name="T103" fmla="*/ 100 h 177"/>
                  <a:gd name="T104" fmla="*/ 57 w 83"/>
                  <a:gd name="T105" fmla="*/ 107 h 177"/>
                  <a:gd name="T106" fmla="*/ 57 w 83"/>
                  <a:gd name="T107" fmla="*/ 114 h 177"/>
                  <a:gd name="T108" fmla="*/ 58 w 83"/>
                  <a:gd name="T109" fmla="*/ 120 h 177"/>
                  <a:gd name="T110" fmla="*/ 59 w 83"/>
                  <a:gd name="T111" fmla="*/ 126 h 177"/>
                  <a:gd name="T112" fmla="*/ 61 w 83"/>
                  <a:gd name="T113" fmla="*/ 132 h 177"/>
                  <a:gd name="T114" fmla="*/ 64 w 83"/>
                  <a:gd name="T115" fmla="*/ 138 h 177"/>
                  <a:gd name="T116" fmla="*/ 82 w 83"/>
                  <a:gd name="T117" fmla="*/ 176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7">
                    <a:moveTo>
                      <a:pt x="82" y="176"/>
                    </a:moveTo>
                    <a:lnTo>
                      <a:pt x="82" y="176"/>
                    </a:ln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0" name="Freeform 143">
                <a:extLst>
                  <a:ext uri="{FF2B5EF4-FFF2-40B4-BE49-F238E27FC236}">
                    <a16:creationId xmlns:a16="http://schemas.microsoft.com/office/drawing/2014/main" id="{CDB00856-6AE0-27ED-1878-E81535C226A2}"/>
                  </a:ext>
                </a:extLst>
              </p:cNvPr>
              <p:cNvSpPr>
                <a:spLocks/>
              </p:cNvSpPr>
              <p:nvPr/>
            </p:nvSpPr>
            <p:spPr bwMode="auto">
              <a:xfrm>
                <a:off x="4357" y="2628"/>
                <a:ext cx="22" cy="38"/>
              </a:xfrm>
              <a:custGeom>
                <a:avLst/>
                <a:gdLst>
                  <a:gd name="T0" fmla="*/ 6 w 22"/>
                  <a:gd name="T1" fmla="*/ 1 h 38"/>
                  <a:gd name="T2" fmla="*/ 6 w 22"/>
                  <a:gd name="T3" fmla="*/ 1 h 38"/>
                  <a:gd name="T4" fmla="*/ 10 w 22"/>
                  <a:gd name="T5" fmla="*/ 0 h 38"/>
                  <a:gd name="T6" fmla="*/ 13 w 22"/>
                  <a:gd name="T7" fmla="*/ 1 h 38"/>
                  <a:gd name="T8" fmla="*/ 16 w 22"/>
                  <a:gd name="T9" fmla="*/ 4 h 38"/>
                  <a:gd name="T10" fmla="*/ 18 w 22"/>
                  <a:gd name="T11" fmla="*/ 7 h 38"/>
                  <a:gd name="T12" fmla="*/ 16 w 22"/>
                  <a:gd name="T13" fmla="*/ 4 h 38"/>
                  <a:gd name="T14" fmla="*/ 14 w 22"/>
                  <a:gd name="T15" fmla="*/ 3 h 38"/>
                  <a:gd name="T16" fmla="*/ 11 w 22"/>
                  <a:gd name="T17" fmla="*/ 3 h 38"/>
                  <a:gd name="T18" fmla="*/ 10 w 22"/>
                  <a:gd name="T19" fmla="*/ 4 h 38"/>
                  <a:gd name="T20" fmla="*/ 6 w 22"/>
                  <a:gd name="T21" fmla="*/ 7 h 38"/>
                  <a:gd name="T22" fmla="*/ 3 w 22"/>
                  <a:gd name="T23" fmla="*/ 10 h 38"/>
                  <a:gd name="T24" fmla="*/ 1 w 22"/>
                  <a:gd name="T25" fmla="*/ 14 h 38"/>
                  <a:gd name="T26" fmla="*/ 0 w 22"/>
                  <a:gd name="T27" fmla="*/ 18 h 38"/>
                  <a:gd name="T28" fmla="*/ 0 w 22"/>
                  <a:gd name="T29" fmla="*/ 23 h 38"/>
                  <a:gd name="T30" fmla="*/ 1 w 22"/>
                  <a:gd name="T31" fmla="*/ 28 h 38"/>
                  <a:gd name="T32" fmla="*/ 3 w 22"/>
                  <a:gd name="T33" fmla="*/ 32 h 38"/>
                  <a:gd name="T34" fmla="*/ 7 w 22"/>
                  <a:gd name="T35" fmla="*/ 35 h 38"/>
                  <a:gd name="T36" fmla="*/ 9 w 22"/>
                  <a:gd name="T37" fmla="*/ 36 h 38"/>
                  <a:gd name="T38" fmla="*/ 11 w 22"/>
                  <a:gd name="T39" fmla="*/ 37 h 38"/>
                  <a:gd name="T40" fmla="*/ 13 w 22"/>
                  <a:gd name="T41" fmla="*/ 37 h 38"/>
                  <a:gd name="T42" fmla="*/ 15 w 22"/>
                  <a:gd name="T43" fmla="*/ 36 h 38"/>
                  <a:gd name="T44" fmla="*/ 17 w 22"/>
                  <a:gd name="T45" fmla="*/ 34 h 38"/>
                  <a:gd name="T46" fmla="*/ 18 w 22"/>
                  <a:gd name="T47" fmla="*/ 33 h 38"/>
                  <a:gd name="T48" fmla="*/ 20 w 22"/>
                  <a:gd name="T49" fmla="*/ 31 h 38"/>
                  <a:gd name="T50" fmla="*/ 21 w 22"/>
                  <a:gd name="T51" fmla="*/ 3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 h="38">
                    <a:moveTo>
                      <a:pt x="6" y="1"/>
                    </a:moveTo>
                    <a:lnTo>
                      <a:pt x="6" y="1"/>
                    </a:lnTo>
                    <a:lnTo>
                      <a:pt x="10" y="0"/>
                    </a:lnTo>
                    <a:lnTo>
                      <a:pt x="13" y="1"/>
                    </a:lnTo>
                    <a:lnTo>
                      <a:pt x="16" y="4"/>
                    </a:lnTo>
                    <a:lnTo>
                      <a:pt x="18" y="7"/>
                    </a:lnTo>
                    <a:lnTo>
                      <a:pt x="16" y="4"/>
                    </a:lnTo>
                    <a:lnTo>
                      <a:pt x="14" y="3"/>
                    </a:lnTo>
                    <a:lnTo>
                      <a:pt x="11" y="3"/>
                    </a:lnTo>
                    <a:lnTo>
                      <a:pt x="10" y="4"/>
                    </a:lnTo>
                    <a:lnTo>
                      <a:pt x="6" y="7"/>
                    </a:lnTo>
                    <a:lnTo>
                      <a:pt x="3" y="10"/>
                    </a:lnTo>
                    <a:lnTo>
                      <a:pt x="1" y="14"/>
                    </a:lnTo>
                    <a:lnTo>
                      <a:pt x="0" y="18"/>
                    </a:lnTo>
                    <a:lnTo>
                      <a:pt x="0" y="23"/>
                    </a:lnTo>
                    <a:lnTo>
                      <a:pt x="1" y="28"/>
                    </a:lnTo>
                    <a:lnTo>
                      <a:pt x="3" y="32"/>
                    </a:lnTo>
                    <a:lnTo>
                      <a:pt x="7" y="35"/>
                    </a:lnTo>
                    <a:lnTo>
                      <a:pt x="9" y="36"/>
                    </a:lnTo>
                    <a:lnTo>
                      <a:pt x="11" y="37"/>
                    </a:lnTo>
                    <a:lnTo>
                      <a:pt x="13" y="37"/>
                    </a:lnTo>
                    <a:lnTo>
                      <a:pt x="15" y="36"/>
                    </a:lnTo>
                    <a:lnTo>
                      <a:pt x="17" y="34"/>
                    </a:lnTo>
                    <a:lnTo>
                      <a:pt x="18" y="33"/>
                    </a:lnTo>
                    <a:lnTo>
                      <a:pt x="20" y="31"/>
                    </a:lnTo>
                    <a:lnTo>
                      <a:pt x="21" y="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1" name="Freeform 144">
                <a:extLst>
                  <a:ext uri="{FF2B5EF4-FFF2-40B4-BE49-F238E27FC236}">
                    <a16:creationId xmlns:a16="http://schemas.microsoft.com/office/drawing/2014/main" id="{E2096316-847A-3D60-F273-F93B207DE199}"/>
                  </a:ext>
                </a:extLst>
              </p:cNvPr>
              <p:cNvSpPr>
                <a:spLocks/>
              </p:cNvSpPr>
              <p:nvPr/>
            </p:nvSpPr>
            <p:spPr bwMode="auto">
              <a:xfrm>
                <a:off x="4529" y="2975"/>
                <a:ext cx="17" cy="17"/>
              </a:xfrm>
              <a:custGeom>
                <a:avLst/>
                <a:gdLst>
                  <a:gd name="T0" fmla="*/ 16 w 17"/>
                  <a:gd name="T1" fmla="*/ 16 h 17"/>
                  <a:gd name="T2" fmla="*/ 16 w 17"/>
                  <a:gd name="T3" fmla="*/ 10 h 17"/>
                  <a:gd name="T4" fmla="*/ 16 w 17"/>
                  <a:gd name="T5" fmla="*/ 0 h 17"/>
                  <a:gd name="T6" fmla="*/ 5 w 17"/>
                  <a:gd name="T7" fmla="*/ 0 h 17"/>
                  <a:gd name="T8" fmla="*/ 0 w 17"/>
                  <a:gd name="T9" fmla="*/ 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6" y="0"/>
                    </a:lnTo>
                    <a:lnTo>
                      <a:pt x="5" y="0"/>
                    </a:lnTo>
                    <a:lnTo>
                      <a:pt x="0" y="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2" name="Freeform 145">
                <a:extLst>
                  <a:ext uri="{FF2B5EF4-FFF2-40B4-BE49-F238E27FC236}">
                    <a16:creationId xmlns:a16="http://schemas.microsoft.com/office/drawing/2014/main" id="{9955C7A7-7D56-A6BE-3789-4F116F0028C8}"/>
                  </a:ext>
                </a:extLst>
              </p:cNvPr>
              <p:cNvSpPr>
                <a:spLocks/>
              </p:cNvSpPr>
              <p:nvPr/>
            </p:nvSpPr>
            <p:spPr bwMode="auto">
              <a:xfrm>
                <a:off x="4500" y="2975"/>
                <a:ext cx="33" cy="37"/>
              </a:xfrm>
              <a:custGeom>
                <a:avLst/>
                <a:gdLst>
                  <a:gd name="T0" fmla="*/ 3 w 33"/>
                  <a:gd name="T1" fmla="*/ 36 h 37"/>
                  <a:gd name="T2" fmla="*/ 3 w 33"/>
                  <a:gd name="T3" fmla="*/ 36 h 37"/>
                  <a:gd name="T4" fmla="*/ 7 w 33"/>
                  <a:gd name="T5" fmla="*/ 31 h 37"/>
                  <a:gd name="T6" fmla="*/ 10 w 33"/>
                  <a:gd name="T7" fmla="*/ 27 h 37"/>
                  <a:gd name="T8" fmla="*/ 13 w 33"/>
                  <a:gd name="T9" fmla="*/ 25 h 37"/>
                  <a:gd name="T10" fmla="*/ 15 w 33"/>
                  <a:gd name="T11" fmla="*/ 22 h 37"/>
                  <a:gd name="T12" fmla="*/ 17 w 33"/>
                  <a:gd name="T13" fmla="*/ 20 h 37"/>
                  <a:gd name="T14" fmla="*/ 20 w 33"/>
                  <a:gd name="T15" fmla="*/ 16 h 37"/>
                  <a:gd name="T16" fmla="*/ 25 w 33"/>
                  <a:gd name="T17" fmla="*/ 11 h 37"/>
                  <a:gd name="T18" fmla="*/ 32 w 33"/>
                  <a:gd name="T19" fmla="*/ 3 h 37"/>
                  <a:gd name="T20" fmla="*/ 29 w 33"/>
                  <a:gd name="T21" fmla="*/ 0 h 37"/>
                  <a:gd name="T22" fmla="*/ 22 w 33"/>
                  <a:gd name="T23" fmla="*/ 8 h 37"/>
                  <a:gd name="T24" fmla="*/ 18 w 33"/>
                  <a:gd name="T25" fmla="*/ 14 h 37"/>
                  <a:gd name="T26" fmla="*/ 14 w 33"/>
                  <a:gd name="T27" fmla="*/ 17 h 37"/>
                  <a:gd name="T28" fmla="*/ 12 w 33"/>
                  <a:gd name="T29" fmla="*/ 20 h 37"/>
                  <a:gd name="T30" fmla="*/ 10 w 33"/>
                  <a:gd name="T31" fmla="*/ 22 h 37"/>
                  <a:gd name="T32" fmla="*/ 8 w 33"/>
                  <a:gd name="T33" fmla="*/ 24 h 37"/>
                  <a:gd name="T34" fmla="*/ 5 w 33"/>
                  <a:gd name="T35" fmla="*/ 28 h 37"/>
                  <a:gd name="T36" fmla="*/ 0 w 33"/>
                  <a:gd name="T37" fmla="*/ 34 h 37"/>
                  <a:gd name="T38" fmla="*/ 3 w 33"/>
                  <a:gd name="T39" fmla="*/ 36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37">
                    <a:moveTo>
                      <a:pt x="3" y="36"/>
                    </a:moveTo>
                    <a:lnTo>
                      <a:pt x="3" y="36"/>
                    </a:lnTo>
                    <a:lnTo>
                      <a:pt x="7" y="31"/>
                    </a:lnTo>
                    <a:lnTo>
                      <a:pt x="10" y="27"/>
                    </a:lnTo>
                    <a:lnTo>
                      <a:pt x="13" y="25"/>
                    </a:lnTo>
                    <a:lnTo>
                      <a:pt x="15" y="22"/>
                    </a:lnTo>
                    <a:lnTo>
                      <a:pt x="17" y="20"/>
                    </a:lnTo>
                    <a:lnTo>
                      <a:pt x="20" y="16"/>
                    </a:lnTo>
                    <a:lnTo>
                      <a:pt x="25" y="11"/>
                    </a:lnTo>
                    <a:lnTo>
                      <a:pt x="32" y="3"/>
                    </a:lnTo>
                    <a:lnTo>
                      <a:pt x="29" y="0"/>
                    </a:lnTo>
                    <a:lnTo>
                      <a:pt x="22" y="8"/>
                    </a:lnTo>
                    <a:lnTo>
                      <a:pt x="18" y="14"/>
                    </a:lnTo>
                    <a:lnTo>
                      <a:pt x="14" y="17"/>
                    </a:lnTo>
                    <a:lnTo>
                      <a:pt x="12" y="20"/>
                    </a:lnTo>
                    <a:lnTo>
                      <a:pt x="10" y="22"/>
                    </a:lnTo>
                    <a:lnTo>
                      <a:pt x="8" y="24"/>
                    </a:lnTo>
                    <a:lnTo>
                      <a:pt x="5" y="28"/>
                    </a:lnTo>
                    <a:lnTo>
                      <a:pt x="0" y="34"/>
                    </a:lnTo>
                    <a:lnTo>
                      <a:pt x="3"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3" name="Freeform 146">
                <a:extLst>
                  <a:ext uri="{FF2B5EF4-FFF2-40B4-BE49-F238E27FC236}">
                    <a16:creationId xmlns:a16="http://schemas.microsoft.com/office/drawing/2014/main" id="{E48331CF-31DD-3B7F-439A-E9F5075EDF93}"/>
                  </a:ext>
                </a:extLst>
              </p:cNvPr>
              <p:cNvSpPr>
                <a:spLocks/>
              </p:cNvSpPr>
              <p:nvPr/>
            </p:nvSpPr>
            <p:spPr bwMode="auto">
              <a:xfrm>
                <a:off x="4440" y="3010"/>
                <a:ext cx="64" cy="75"/>
              </a:xfrm>
              <a:custGeom>
                <a:avLst/>
                <a:gdLst>
                  <a:gd name="T0" fmla="*/ 3 w 64"/>
                  <a:gd name="T1" fmla="*/ 74 h 75"/>
                  <a:gd name="T2" fmla="*/ 3 w 64"/>
                  <a:gd name="T3" fmla="*/ 74 h 75"/>
                  <a:gd name="T4" fmla="*/ 11 w 64"/>
                  <a:gd name="T5" fmla="*/ 65 h 75"/>
                  <a:gd name="T6" fmla="*/ 18 w 64"/>
                  <a:gd name="T7" fmla="*/ 56 h 75"/>
                  <a:gd name="T8" fmla="*/ 25 w 64"/>
                  <a:gd name="T9" fmla="*/ 47 h 75"/>
                  <a:gd name="T10" fmla="*/ 33 w 64"/>
                  <a:gd name="T11" fmla="*/ 39 h 75"/>
                  <a:gd name="T12" fmla="*/ 41 w 64"/>
                  <a:gd name="T13" fmla="*/ 30 h 75"/>
                  <a:gd name="T14" fmla="*/ 48 w 64"/>
                  <a:gd name="T15" fmla="*/ 21 h 75"/>
                  <a:gd name="T16" fmla="*/ 55 w 64"/>
                  <a:gd name="T17" fmla="*/ 12 h 75"/>
                  <a:gd name="T18" fmla="*/ 63 w 64"/>
                  <a:gd name="T19" fmla="*/ 2 h 75"/>
                  <a:gd name="T20" fmla="*/ 60 w 64"/>
                  <a:gd name="T21" fmla="*/ 0 h 75"/>
                  <a:gd name="T22" fmla="*/ 53 w 64"/>
                  <a:gd name="T23" fmla="*/ 10 h 75"/>
                  <a:gd name="T24" fmla="*/ 45 w 64"/>
                  <a:gd name="T25" fmla="*/ 18 h 75"/>
                  <a:gd name="T26" fmla="*/ 38 w 64"/>
                  <a:gd name="T27" fmla="*/ 27 h 75"/>
                  <a:gd name="T28" fmla="*/ 30 w 64"/>
                  <a:gd name="T29" fmla="*/ 36 h 75"/>
                  <a:gd name="T30" fmla="*/ 23 w 64"/>
                  <a:gd name="T31" fmla="*/ 44 h 75"/>
                  <a:gd name="T32" fmla="*/ 15 w 64"/>
                  <a:gd name="T33" fmla="*/ 54 h 75"/>
                  <a:gd name="T34" fmla="*/ 8 w 64"/>
                  <a:gd name="T35" fmla="*/ 62 h 75"/>
                  <a:gd name="T36" fmla="*/ 0 w 64"/>
                  <a:gd name="T37" fmla="*/ 71 h 75"/>
                  <a:gd name="T38" fmla="*/ 0 w 64"/>
                  <a:gd name="T39" fmla="*/ 72 h 75"/>
                  <a:gd name="T40" fmla="*/ 3 w 64"/>
                  <a:gd name="T41" fmla="*/ 74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75">
                    <a:moveTo>
                      <a:pt x="3" y="74"/>
                    </a:moveTo>
                    <a:lnTo>
                      <a:pt x="3" y="74"/>
                    </a:lnTo>
                    <a:lnTo>
                      <a:pt x="11" y="65"/>
                    </a:lnTo>
                    <a:lnTo>
                      <a:pt x="18" y="56"/>
                    </a:lnTo>
                    <a:lnTo>
                      <a:pt x="25" y="47"/>
                    </a:lnTo>
                    <a:lnTo>
                      <a:pt x="33" y="39"/>
                    </a:lnTo>
                    <a:lnTo>
                      <a:pt x="41" y="30"/>
                    </a:lnTo>
                    <a:lnTo>
                      <a:pt x="48" y="21"/>
                    </a:lnTo>
                    <a:lnTo>
                      <a:pt x="55" y="12"/>
                    </a:lnTo>
                    <a:lnTo>
                      <a:pt x="63" y="2"/>
                    </a:lnTo>
                    <a:lnTo>
                      <a:pt x="60" y="0"/>
                    </a:lnTo>
                    <a:lnTo>
                      <a:pt x="53" y="10"/>
                    </a:lnTo>
                    <a:lnTo>
                      <a:pt x="45" y="18"/>
                    </a:lnTo>
                    <a:lnTo>
                      <a:pt x="38" y="27"/>
                    </a:lnTo>
                    <a:lnTo>
                      <a:pt x="30" y="36"/>
                    </a:lnTo>
                    <a:lnTo>
                      <a:pt x="23" y="44"/>
                    </a:lnTo>
                    <a:lnTo>
                      <a:pt x="15" y="54"/>
                    </a:lnTo>
                    <a:lnTo>
                      <a:pt x="8" y="62"/>
                    </a:lnTo>
                    <a:lnTo>
                      <a:pt x="0" y="71"/>
                    </a:lnTo>
                    <a:lnTo>
                      <a:pt x="0" y="72"/>
                    </a:lnTo>
                    <a:lnTo>
                      <a:pt x="3" y="7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4" name="Freeform 147">
                <a:extLst>
                  <a:ext uri="{FF2B5EF4-FFF2-40B4-BE49-F238E27FC236}">
                    <a16:creationId xmlns:a16="http://schemas.microsoft.com/office/drawing/2014/main" id="{374776FB-2569-0B0F-CBD7-F115ADC204BE}"/>
                  </a:ext>
                </a:extLst>
              </p:cNvPr>
              <p:cNvSpPr>
                <a:spLocks/>
              </p:cNvSpPr>
              <p:nvPr/>
            </p:nvSpPr>
            <p:spPr bwMode="auto">
              <a:xfrm>
                <a:off x="4374" y="3081"/>
                <a:ext cx="70" cy="50"/>
              </a:xfrm>
              <a:custGeom>
                <a:avLst/>
                <a:gdLst>
                  <a:gd name="T0" fmla="*/ 1 w 70"/>
                  <a:gd name="T1" fmla="*/ 47 h 48"/>
                  <a:gd name="T2" fmla="*/ 2 w 70"/>
                  <a:gd name="T3" fmla="*/ 43 h 48"/>
                  <a:gd name="T4" fmla="*/ 3 w 70"/>
                  <a:gd name="T5" fmla="*/ 45 h 48"/>
                  <a:gd name="T6" fmla="*/ 7 w 70"/>
                  <a:gd name="T7" fmla="*/ 41 h 48"/>
                  <a:gd name="T8" fmla="*/ 15 w 70"/>
                  <a:gd name="T9" fmla="*/ 38 h 48"/>
                  <a:gd name="T10" fmla="*/ 26 w 70"/>
                  <a:gd name="T11" fmla="*/ 32 h 48"/>
                  <a:gd name="T12" fmla="*/ 38 w 70"/>
                  <a:gd name="T13" fmla="*/ 25 h 48"/>
                  <a:gd name="T14" fmla="*/ 50 w 70"/>
                  <a:gd name="T15" fmla="*/ 18 h 48"/>
                  <a:gd name="T16" fmla="*/ 61 w 70"/>
                  <a:gd name="T17" fmla="*/ 11 h 48"/>
                  <a:gd name="T18" fmla="*/ 69 w 70"/>
                  <a:gd name="T19" fmla="*/ 2 h 48"/>
                  <a:gd name="T20" fmla="*/ 66 w 70"/>
                  <a:gd name="T21" fmla="*/ 0 h 48"/>
                  <a:gd name="T22" fmla="*/ 58 w 70"/>
                  <a:gd name="T23" fmla="*/ 8 h 48"/>
                  <a:gd name="T24" fmla="*/ 48 w 70"/>
                  <a:gd name="T25" fmla="*/ 15 h 48"/>
                  <a:gd name="T26" fmla="*/ 36 w 70"/>
                  <a:gd name="T27" fmla="*/ 23 h 48"/>
                  <a:gd name="T28" fmla="*/ 24 w 70"/>
                  <a:gd name="T29" fmla="*/ 28 h 48"/>
                  <a:gd name="T30" fmla="*/ 13 w 70"/>
                  <a:gd name="T31" fmla="*/ 34 h 48"/>
                  <a:gd name="T32" fmla="*/ 5 w 70"/>
                  <a:gd name="T33" fmla="*/ 39 h 48"/>
                  <a:gd name="T34" fmla="*/ 0 w 70"/>
                  <a:gd name="T35" fmla="*/ 41 h 48"/>
                  <a:gd name="T36" fmla="*/ 1 w 70"/>
                  <a:gd name="T37" fmla="*/ 47 h 48"/>
                  <a:gd name="T38" fmla="*/ 2 w 70"/>
                  <a:gd name="T39" fmla="*/ 43 h 48"/>
                  <a:gd name="T40" fmla="*/ 1 w 70"/>
                  <a:gd name="T41" fmla="*/ 47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48">
                    <a:moveTo>
                      <a:pt x="1" y="47"/>
                    </a:moveTo>
                    <a:lnTo>
                      <a:pt x="2" y="43"/>
                    </a:lnTo>
                    <a:lnTo>
                      <a:pt x="3" y="45"/>
                    </a:lnTo>
                    <a:lnTo>
                      <a:pt x="7" y="41"/>
                    </a:lnTo>
                    <a:lnTo>
                      <a:pt x="15" y="38"/>
                    </a:lnTo>
                    <a:lnTo>
                      <a:pt x="26" y="32"/>
                    </a:lnTo>
                    <a:lnTo>
                      <a:pt x="38" y="25"/>
                    </a:lnTo>
                    <a:lnTo>
                      <a:pt x="50" y="18"/>
                    </a:lnTo>
                    <a:lnTo>
                      <a:pt x="61" y="11"/>
                    </a:lnTo>
                    <a:lnTo>
                      <a:pt x="69" y="2"/>
                    </a:lnTo>
                    <a:lnTo>
                      <a:pt x="66" y="0"/>
                    </a:lnTo>
                    <a:lnTo>
                      <a:pt x="58" y="8"/>
                    </a:lnTo>
                    <a:lnTo>
                      <a:pt x="48" y="15"/>
                    </a:lnTo>
                    <a:lnTo>
                      <a:pt x="36" y="23"/>
                    </a:lnTo>
                    <a:lnTo>
                      <a:pt x="24" y="28"/>
                    </a:lnTo>
                    <a:lnTo>
                      <a:pt x="13" y="34"/>
                    </a:lnTo>
                    <a:lnTo>
                      <a:pt x="5" y="39"/>
                    </a:lnTo>
                    <a:lnTo>
                      <a:pt x="0" y="41"/>
                    </a:lnTo>
                    <a:lnTo>
                      <a:pt x="1" y="47"/>
                    </a:lnTo>
                    <a:lnTo>
                      <a:pt x="2" y="43"/>
                    </a:lnTo>
                    <a:lnTo>
                      <a:pt x="1" y="4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5" name="Freeform 148">
                <a:extLst>
                  <a:ext uri="{FF2B5EF4-FFF2-40B4-BE49-F238E27FC236}">
                    <a16:creationId xmlns:a16="http://schemas.microsoft.com/office/drawing/2014/main" id="{A8526F62-B85E-498E-32E3-CB16A5EA5878}"/>
                  </a:ext>
                </a:extLst>
              </p:cNvPr>
              <p:cNvSpPr>
                <a:spLocks/>
              </p:cNvSpPr>
              <p:nvPr/>
            </p:nvSpPr>
            <p:spPr bwMode="auto">
              <a:xfrm>
                <a:off x="4301" y="3086"/>
                <a:ext cx="76" cy="43"/>
              </a:xfrm>
              <a:custGeom>
                <a:avLst/>
                <a:gdLst>
                  <a:gd name="T0" fmla="*/ 0 w 76"/>
                  <a:gd name="T1" fmla="*/ 3 h 43"/>
                  <a:gd name="T2" fmla="*/ 1 w 76"/>
                  <a:gd name="T3" fmla="*/ 3 h 43"/>
                  <a:gd name="T4" fmla="*/ 9 w 76"/>
                  <a:gd name="T5" fmla="*/ 9 h 43"/>
                  <a:gd name="T6" fmla="*/ 17 w 76"/>
                  <a:gd name="T7" fmla="*/ 14 h 43"/>
                  <a:gd name="T8" fmla="*/ 26 w 76"/>
                  <a:gd name="T9" fmla="*/ 20 h 43"/>
                  <a:gd name="T10" fmla="*/ 35 w 76"/>
                  <a:gd name="T11" fmla="*/ 25 h 43"/>
                  <a:gd name="T12" fmla="*/ 45 w 76"/>
                  <a:gd name="T13" fmla="*/ 30 h 43"/>
                  <a:gd name="T14" fmla="*/ 54 w 76"/>
                  <a:gd name="T15" fmla="*/ 34 h 43"/>
                  <a:gd name="T16" fmla="*/ 64 w 76"/>
                  <a:gd name="T17" fmla="*/ 38 h 43"/>
                  <a:gd name="T18" fmla="*/ 74 w 76"/>
                  <a:gd name="T19" fmla="*/ 42 h 43"/>
                  <a:gd name="T20" fmla="*/ 75 w 76"/>
                  <a:gd name="T21" fmla="*/ 38 h 43"/>
                  <a:gd name="T22" fmla="*/ 66 w 76"/>
                  <a:gd name="T23" fmla="*/ 34 h 43"/>
                  <a:gd name="T24" fmla="*/ 56 w 76"/>
                  <a:gd name="T25" fmla="*/ 30 h 43"/>
                  <a:gd name="T26" fmla="*/ 47 w 76"/>
                  <a:gd name="T27" fmla="*/ 26 h 43"/>
                  <a:gd name="T28" fmla="*/ 37 w 76"/>
                  <a:gd name="T29" fmla="*/ 21 h 43"/>
                  <a:gd name="T30" fmla="*/ 28 w 76"/>
                  <a:gd name="T31" fmla="*/ 17 h 43"/>
                  <a:gd name="T32" fmla="*/ 19 w 76"/>
                  <a:gd name="T33" fmla="*/ 12 h 43"/>
                  <a:gd name="T34" fmla="*/ 11 w 76"/>
                  <a:gd name="T35" fmla="*/ 6 h 43"/>
                  <a:gd name="T36" fmla="*/ 3 w 76"/>
                  <a:gd name="T37" fmla="*/ 0 h 43"/>
                  <a:gd name="T38" fmla="*/ 0 w 76"/>
                  <a:gd name="T39" fmla="*/ 3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6" h="43">
                    <a:moveTo>
                      <a:pt x="0" y="3"/>
                    </a:moveTo>
                    <a:lnTo>
                      <a:pt x="1" y="3"/>
                    </a:lnTo>
                    <a:lnTo>
                      <a:pt x="9" y="9"/>
                    </a:lnTo>
                    <a:lnTo>
                      <a:pt x="17" y="14"/>
                    </a:lnTo>
                    <a:lnTo>
                      <a:pt x="26" y="20"/>
                    </a:lnTo>
                    <a:lnTo>
                      <a:pt x="35" y="25"/>
                    </a:lnTo>
                    <a:lnTo>
                      <a:pt x="45" y="30"/>
                    </a:lnTo>
                    <a:lnTo>
                      <a:pt x="54" y="34"/>
                    </a:lnTo>
                    <a:lnTo>
                      <a:pt x="64" y="38"/>
                    </a:lnTo>
                    <a:lnTo>
                      <a:pt x="74" y="42"/>
                    </a:lnTo>
                    <a:lnTo>
                      <a:pt x="75" y="38"/>
                    </a:lnTo>
                    <a:lnTo>
                      <a:pt x="66" y="34"/>
                    </a:lnTo>
                    <a:lnTo>
                      <a:pt x="56" y="30"/>
                    </a:lnTo>
                    <a:lnTo>
                      <a:pt x="47" y="26"/>
                    </a:lnTo>
                    <a:lnTo>
                      <a:pt x="37" y="21"/>
                    </a:lnTo>
                    <a:lnTo>
                      <a:pt x="28" y="17"/>
                    </a:lnTo>
                    <a:lnTo>
                      <a:pt x="19" y="12"/>
                    </a:lnTo>
                    <a:lnTo>
                      <a:pt x="11" y="6"/>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6" name="Freeform 149">
                <a:extLst>
                  <a:ext uri="{FF2B5EF4-FFF2-40B4-BE49-F238E27FC236}">
                    <a16:creationId xmlns:a16="http://schemas.microsoft.com/office/drawing/2014/main" id="{3FDA6959-CBCE-4564-E5F8-13D5580E59F2}"/>
                  </a:ext>
                </a:extLst>
              </p:cNvPr>
              <p:cNvSpPr>
                <a:spLocks/>
              </p:cNvSpPr>
              <p:nvPr/>
            </p:nvSpPr>
            <p:spPr bwMode="auto">
              <a:xfrm>
                <a:off x="4233" y="2999"/>
                <a:ext cx="72" cy="91"/>
              </a:xfrm>
              <a:custGeom>
                <a:avLst/>
                <a:gdLst>
                  <a:gd name="T0" fmla="*/ 0 w 72"/>
                  <a:gd name="T1" fmla="*/ 2 h 91"/>
                  <a:gd name="T2" fmla="*/ 0 w 72"/>
                  <a:gd name="T3" fmla="*/ 2 h 91"/>
                  <a:gd name="T4" fmla="*/ 5 w 72"/>
                  <a:gd name="T5" fmla="*/ 6 h 91"/>
                  <a:gd name="T6" fmla="*/ 9 w 72"/>
                  <a:gd name="T7" fmla="*/ 10 h 91"/>
                  <a:gd name="T8" fmla="*/ 12 w 72"/>
                  <a:gd name="T9" fmla="*/ 15 h 91"/>
                  <a:gd name="T10" fmla="*/ 17 w 72"/>
                  <a:gd name="T11" fmla="*/ 21 h 91"/>
                  <a:gd name="T12" fmla="*/ 21 w 72"/>
                  <a:gd name="T13" fmla="*/ 26 h 91"/>
                  <a:gd name="T14" fmla="*/ 24 w 72"/>
                  <a:gd name="T15" fmla="*/ 32 h 91"/>
                  <a:gd name="T16" fmla="*/ 28 w 72"/>
                  <a:gd name="T17" fmla="*/ 38 h 91"/>
                  <a:gd name="T18" fmla="*/ 32 w 72"/>
                  <a:gd name="T19" fmla="*/ 44 h 91"/>
                  <a:gd name="T20" fmla="*/ 36 w 72"/>
                  <a:gd name="T21" fmla="*/ 51 h 91"/>
                  <a:gd name="T22" fmla="*/ 41 w 72"/>
                  <a:gd name="T23" fmla="*/ 57 h 91"/>
                  <a:gd name="T24" fmla="*/ 45 w 72"/>
                  <a:gd name="T25" fmla="*/ 63 h 91"/>
                  <a:gd name="T26" fmla="*/ 49 w 72"/>
                  <a:gd name="T27" fmla="*/ 69 h 91"/>
                  <a:gd name="T28" fmla="*/ 54 w 72"/>
                  <a:gd name="T29" fmla="*/ 75 h 91"/>
                  <a:gd name="T30" fmla="*/ 58 w 72"/>
                  <a:gd name="T31" fmla="*/ 80 h 91"/>
                  <a:gd name="T32" fmla="*/ 63 w 72"/>
                  <a:gd name="T33" fmla="*/ 85 h 91"/>
                  <a:gd name="T34" fmla="*/ 68 w 72"/>
                  <a:gd name="T35" fmla="*/ 90 h 91"/>
                  <a:gd name="T36" fmla="*/ 71 w 72"/>
                  <a:gd name="T37" fmla="*/ 87 h 91"/>
                  <a:gd name="T38" fmla="*/ 66 w 72"/>
                  <a:gd name="T39" fmla="*/ 82 h 91"/>
                  <a:gd name="T40" fmla="*/ 61 w 72"/>
                  <a:gd name="T41" fmla="*/ 77 h 91"/>
                  <a:gd name="T42" fmla="*/ 57 w 72"/>
                  <a:gd name="T43" fmla="*/ 72 h 91"/>
                  <a:gd name="T44" fmla="*/ 52 w 72"/>
                  <a:gd name="T45" fmla="*/ 67 h 91"/>
                  <a:gd name="T46" fmla="*/ 48 w 72"/>
                  <a:gd name="T47" fmla="*/ 61 h 91"/>
                  <a:gd name="T48" fmla="*/ 43 w 72"/>
                  <a:gd name="T49" fmla="*/ 55 h 91"/>
                  <a:gd name="T50" fmla="*/ 39 w 72"/>
                  <a:gd name="T51" fmla="*/ 49 h 91"/>
                  <a:gd name="T52" fmla="*/ 35 w 72"/>
                  <a:gd name="T53" fmla="*/ 42 h 91"/>
                  <a:gd name="T54" fmla="*/ 31 w 72"/>
                  <a:gd name="T55" fmla="*/ 36 h 91"/>
                  <a:gd name="T56" fmla="*/ 27 w 72"/>
                  <a:gd name="T57" fmla="*/ 30 h 91"/>
                  <a:gd name="T58" fmla="*/ 23 w 72"/>
                  <a:gd name="T59" fmla="*/ 24 h 91"/>
                  <a:gd name="T60" fmla="*/ 19 w 72"/>
                  <a:gd name="T61" fmla="*/ 19 h 91"/>
                  <a:gd name="T62" fmla="*/ 15 w 72"/>
                  <a:gd name="T63" fmla="*/ 13 h 91"/>
                  <a:gd name="T64" fmla="*/ 11 w 72"/>
                  <a:gd name="T65" fmla="*/ 8 h 91"/>
                  <a:gd name="T66" fmla="*/ 7 w 72"/>
                  <a:gd name="T67" fmla="*/ 3 h 91"/>
                  <a:gd name="T68" fmla="*/ 3 w 72"/>
                  <a:gd name="T69" fmla="*/ 0 h 91"/>
                  <a:gd name="T70" fmla="*/ 0 w 72"/>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2" h="91">
                    <a:moveTo>
                      <a:pt x="0" y="2"/>
                    </a:moveTo>
                    <a:lnTo>
                      <a:pt x="0" y="2"/>
                    </a:lnTo>
                    <a:lnTo>
                      <a:pt x="5" y="6"/>
                    </a:lnTo>
                    <a:lnTo>
                      <a:pt x="9" y="10"/>
                    </a:lnTo>
                    <a:lnTo>
                      <a:pt x="12" y="15"/>
                    </a:lnTo>
                    <a:lnTo>
                      <a:pt x="17" y="21"/>
                    </a:lnTo>
                    <a:lnTo>
                      <a:pt x="21" y="26"/>
                    </a:lnTo>
                    <a:lnTo>
                      <a:pt x="24" y="32"/>
                    </a:lnTo>
                    <a:lnTo>
                      <a:pt x="28" y="38"/>
                    </a:lnTo>
                    <a:lnTo>
                      <a:pt x="32" y="44"/>
                    </a:lnTo>
                    <a:lnTo>
                      <a:pt x="36" y="51"/>
                    </a:lnTo>
                    <a:lnTo>
                      <a:pt x="41" y="57"/>
                    </a:lnTo>
                    <a:lnTo>
                      <a:pt x="45" y="63"/>
                    </a:lnTo>
                    <a:lnTo>
                      <a:pt x="49" y="69"/>
                    </a:lnTo>
                    <a:lnTo>
                      <a:pt x="54" y="75"/>
                    </a:lnTo>
                    <a:lnTo>
                      <a:pt x="58" y="80"/>
                    </a:lnTo>
                    <a:lnTo>
                      <a:pt x="63" y="85"/>
                    </a:lnTo>
                    <a:lnTo>
                      <a:pt x="68" y="90"/>
                    </a:lnTo>
                    <a:lnTo>
                      <a:pt x="71" y="87"/>
                    </a:lnTo>
                    <a:lnTo>
                      <a:pt x="66" y="82"/>
                    </a:lnTo>
                    <a:lnTo>
                      <a:pt x="61" y="77"/>
                    </a:lnTo>
                    <a:lnTo>
                      <a:pt x="57" y="72"/>
                    </a:lnTo>
                    <a:lnTo>
                      <a:pt x="52" y="67"/>
                    </a:lnTo>
                    <a:lnTo>
                      <a:pt x="48" y="61"/>
                    </a:lnTo>
                    <a:lnTo>
                      <a:pt x="43" y="55"/>
                    </a:lnTo>
                    <a:lnTo>
                      <a:pt x="39" y="49"/>
                    </a:lnTo>
                    <a:lnTo>
                      <a:pt x="35" y="42"/>
                    </a:lnTo>
                    <a:lnTo>
                      <a:pt x="31" y="36"/>
                    </a:lnTo>
                    <a:lnTo>
                      <a:pt x="27" y="30"/>
                    </a:lnTo>
                    <a:lnTo>
                      <a:pt x="23" y="24"/>
                    </a:lnTo>
                    <a:lnTo>
                      <a:pt x="19" y="19"/>
                    </a:lnTo>
                    <a:lnTo>
                      <a:pt x="15" y="13"/>
                    </a:lnTo>
                    <a:lnTo>
                      <a:pt x="11" y="8"/>
                    </a:lnTo>
                    <a:lnTo>
                      <a:pt x="7" y="3"/>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7" name="Freeform 150">
                <a:extLst>
                  <a:ext uri="{FF2B5EF4-FFF2-40B4-BE49-F238E27FC236}">
                    <a16:creationId xmlns:a16="http://schemas.microsoft.com/office/drawing/2014/main" id="{454EDDC8-AEDE-F4D9-605F-E9F154D932F4}"/>
                  </a:ext>
                </a:extLst>
              </p:cNvPr>
              <p:cNvSpPr>
                <a:spLocks/>
              </p:cNvSpPr>
              <p:nvPr/>
            </p:nvSpPr>
            <p:spPr bwMode="auto">
              <a:xfrm>
                <a:off x="4216" y="2979"/>
                <a:ext cx="21" cy="22"/>
              </a:xfrm>
              <a:custGeom>
                <a:avLst/>
                <a:gdLst>
                  <a:gd name="T0" fmla="*/ 0 w 21"/>
                  <a:gd name="T1" fmla="*/ 2 h 23"/>
                  <a:gd name="T2" fmla="*/ 2 w 21"/>
                  <a:gd name="T3" fmla="*/ 5 h 23"/>
                  <a:gd name="T4" fmla="*/ 4 w 21"/>
                  <a:gd name="T5" fmla="*/ 8 h 23"/>
                  <a:gd name="T6" fmla="*/ 7 w 21"/>
                  <a:gd name="T7" fmla="*/ 10 h 23"/>
                  <a:gd name="T8" fmla="*/ 9 w 21"/>
                  <a:gd name="T9" fmla="*/ 13 h 23"/>
                  <a:gd name="T10" fmla="*/ 11 w 21"/>
                  <a:gd name="T11" fmla="*/ 15 h 23"/>
                  <a:gd name="T12" fmla="*/ 13 w 21"/>
                  <a:gd name="T13" fmla="*/ 18 h 23"/>
                  <a:gd name="T14" fmla="*/ 16 w 21"/>
                  <a:gd name="T15" fmla="*/ 20 h 23"/>
                  <a:gd name="T16" fmla="*/ 17 w 21"/>
                  <a:gd name="T17" fmla="*/ 22 h 23"/>
                  <a:gd name="T18" fmla="*/ 20 w 21"/>
                  <a:gd name="T19" fmla="*/ 20 h 23"/>
                  <a:gd name="T20" fmla="*/ 18 w 21"/>
                  <a:gd name="T21" fmla="*/ 17 h 23"/>
                  <a:gd name="T22" fmla="*/ 16 w 21"/>
                  <a:gd name="T23" fmla="*/ 15 h 23"/>
                  <a:gd name="T24" fmla="*/ 14 w 21"/>
                  <a:gd name="T25" fmla="*/ 12 h 23"/>
                  <a:gd name="T26" fmla="*/ 12 w 21"/>
                  <a:gd name="T27" fmla="*/ 10 h 23"/>
                  <a:gd name="T28" fmla="*/ 10 w 21"/>
                  <a:gd name="T29" fmla="*/ 8 h 23"/>
                  <a:gd name="T30" fmla="*/ 7 w 21"/>
                  <a:gd name="T31" fmla="*/ 5 h 23"/>
                  <a:gd name="T32" fmla="*/ 5 w 21"/>
                  <a:gd name="T33" fmla="*/ 2 h 23"/>
                  <a:gd name="T34" fmla="*/ 3 w 21"/>
                  <a:gd name="T35" fmla="*/ 0 h 23"/>
                  <a:gd name="T36" fmla="*/ 0 w 21"/>
                  <a:gd name="T37" fmla="*/ 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3">
                    <a:moveTo>
                      <a:pt x="0" y="2"/>
                    </a:moveTo>
                    <a:lnTo>
                      <a:pt x="2" y="5"/>
                    </a:lnTo>
                    <a:lnTo>
                      <a:pt x="4" y="8"/>
                    </a:lnTo>
                    <a:lnTo>
                      <a:pt x="7" y="10"/>
                    </a:lnTo>
                    <a:lnTo>
                      <a:pt x="9" y="13"/>
                    </a:lnTo>
                    <a:lnTo>
                      <a:pt x="11" y="15"/>
                    </a:lnTo>
                    <a:lnTo>
                      <a:pt x="13" y="18"/>
                    </a:lnTo>
                    <a:lnTo>
                      <a:pt x="16" y="20"/>
                    </a:lnTo>
                    <a:lnTo>
                      <a:pt x="17" y="22"/>
                    </a:lnTo>
                    <a:lnTo>
                      <a:pt x="20" y="20"/>
                    </a:lnTo>
                    <a:lnTo>
                      <a:pt x="18" y="17"/>
                    </a:lnTo>
                    <a:lnTo>
                      <a:pt x="16" y="15"/>
                    </a:lnTo>
                    <a:lnTo>
                      <a:pt x="14" y="12"/>
                    </a:lnTo>
                    <a:lnTo>
                      <a:pt x="12" y="10"/>
                    </a:lnTo>
                    <a:lnTo>
                      <a:pt x="10" y="8"/>
                    </a:lnTo>
                    <a:lnTo>
                      <a:pt x="7" y="5"/>
                    </a:lnTo>
                    <a:lnTo>
                      <a:pt x="5" y="2"/>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8" name="Freeform 151">
                <a:extLst>
                  <a:ext uri="{FF2B5EF4-FFF2-40B4-BE49-F238E27FC236}">
                    <a16:creationId xmlns:a16="http://schemas.microsoft.com/office/drawing/2014/main" id="{7FE93916-932D-8856-1FD8-23C03B1AC59B}"/>
                  </a:ext>
                </a:extLst>
              </p:cNvPr>
              <p:cNvSpPr>
                <a:spLocks/>
              </p:cNvSpPr>
              <p:nvPr/>
            </p:nvSpPr>
            <p:spPr bwMode="auto">
              <a:xfrm>
                <a:off x="4216" y="2978"/>
                <a:ext cx="17" cy="17"/>
              </a:xfrm>
              <a:custGeom>
                <a:avLst/>
                <a:gdLst>
                  <a:gd name="T0" fmla="*/ 16 w 17"/>
                  <a:gd name="T1" fmla="*/ 0 h 17"/>
                  <a:gd name="T2" fmla="*/ 10 w 17"/>
                  <a:gd name="T3" fmla="*/ 0 h 17"/>
                  <a:gd name="T4" fmla="*/ 5 w 17"/>
                  <a:gd name="T5" fmla="*/ 0 h 17"/>
                  <a:gd name="T6" fmla="*/ 0 w 17"/>
                  <a:gd name="T7" fmla="*/ 10 h 17"/>
                  <a:gd name="T8" fmla="*/ 0 w 17"/>
                  <a:gd name="T9" fmla="*/ 16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0" y="0"/>
                    </a:lnTo>
                    <a:lnTo>
                      <a:pt x="5" y="0"/>
                    </a:lnTo>
                    <a:lnTo>
                      <a:pt x="0" y="10"/>
                    </a:lnTo>
                    <a:lnTo>
                      <a:pt x="0" y="16"/>
                    </a:lnTo>
                    <a:lnTo>
                      <a:pt x="1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79" name="Freeform 152">
                <a:extLst>
                  <a:ext uri="{FF2B5EF4-FFF2-40B4-BE49-F238E27FC236}">
                    <a16:creationId xmlns:a16="http://schemas.microsoft.com/office/drawing/2014/main" id="{48993E5E-82A3-B551-9B32-9DBD1C997F80}"/>
                  </a:ext>
                </a:extLst>
              </p:cNvPr>
              <p:cNvSpPr>
                <a:spLocks/>
              </p:cNvSpPr>
              <p:nvPr/>
            </p:nvSpPr>
            <p:spPr bwMode="auto">
              <a:xfrm>
                <a:off x="4360" y="2635"/>
                <a:ext cx="21" cy="29"/>
              </a:xfrm>
              <a:custGeom>
                <a:avLst/>
                <a:gdLst>
                  <a:gd name="T0" fmla="*/ 8 w 21"/>
                  <a:gd name="T1" fmla="*/ 1 h 28"/>
                  <a:gd name="T2" fmla="*/ 6 w 21"/>
                  <a:gd name="T3" fmla="*/ 3 h 28"/>
                  <a:gd name="T4" fmla="*/ 4 w 21"/>
                  <a:gd name="T5" fmla="*/ 6 h 28"/>
                  <a:gd name="T6" fmla="*/ 2 w 21"/>
                  <a:gd name="T7" fmla="*/ 9 h 28"/>
                  <a:gd name="T8" fmla="*/ 1 w 21"/>
                  <a:gd name="T9" fmla="*/ 13 h 28"/>
                  <a:gd name="T10" fmla="*/ 0 w 21"/>
                  <a:gd name="T11" fmla="*/ 16 h 28"/>
                  <a:gd name="T12" fmla="*/ 0 w 21"/>
                  <a:gd name="T13" fmla="*/ 19 h 28"/>
                  <a:gd name="T14" fmla="*/ 2 w 21"/>
                  <a:gd name="T15" fmla="*/ 23 h 28"/>
                  <a:gd name="T16" fmla="*/ 4 w 21"/>
                  <a:gd name="T17" fmla="*/ 25 h 28"/>
                  <a:gd name="T18" fmla="*/ 7 w 21"/>
                  <a:gd name="T19" fmla="*/ 27 h 28"/>
                  <a:gd name="T20" fmla="*/ 10 w 21"/>
                  <a:gd name="T21" fmla="*/ 27 h 28"/>
                  <a:gd name="T22" fmla="*/ 13 w 21"/>
                  <a:gd name="T23" fmla="*/ 26 h 28"/>
                  <a:gd name="T24" fmla="*/ 15 w 21"/>
                  <a:gd name="T25" fmla="*/ 24 h 28"/>
                  <a:gd name="T26" fmla="*/ 17 w 21"/>
                  <a:gd name="T27" fmla="*/ 22 h 28"/>
                  <a:gd name="T28" fmla="*/ 19 w 21"/>
                  <a:gd name="T29" fmla="*/ 19 h 28"/>
                  <a:gd name="T30" fmla="*/ 20 w 21"/>
                  <a:gd name="T31" fmla="*/ 16 h 28"/>
                  <a:gd name="T32" fmla="*/ 20 w 21"/>
                  <a:gd name="T33" fmla="*/ 14 h 28"/>
                  <a:gd name="T34" fmla="*/ 20 w 21"/>
                  <a:gd name="T35" fmla="*/ 11 h 28"/>
                  <a:gd name="T36" fmla="*/ 20 w 21"/>
                  <a:gd name="T37" fmla="*/ 8 h 28"/>
                  <a:gd name="T38" fmla="*/ 19 w 21"/>
                  <a:gd name="T39" fmla="*/ 5 h 28"/>
                  <a:gd name="T40" fmla="*/ 18 w 21"/>
                  <a:gd name="T41" fmla="*/ 3 h 28"/>
                  <a:gd name="T42" fmla="*/ 17 w 21"/>
                  <a:gd name="T43" fmla="*/ 1 h 28"/>
                  <a:gd name="T44" fmla="*/ 14 w 21"/>
                  <a:gd name="T45" fmla="*/ 0 h 28"/>
                  <a:gd name="T46" fmla="*/ 11 w 21"/>
                  <a:gd name="T47" fmla="*/ 0 h 28"/>
                  <a:gd name="T48" fmla="*/ 8 w 21"/>
                  <a:gd name="T49" fmla="*/ 1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8">
                    <a:moveTo>
                      <a:pt x="8" y="1"/>
                    </a:move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0" name="Freeform 153">
                <a:extLst>
                  <a:ext uri="{FF2B5EF4-FFF2-40B4-BE49-F238E27FC236}">
                    <a16:creationId xmlns:a16="http://schemas.microsoft.com/office/drawing/2014/main" id="{6BFD5D74-91EE-A4D4-6F67-583DD2AA5170}"/>
                  </a:ext>
                </a:extLst>
              </p:cNvPr>
              <p:cNvSpPr>
                <a:spLocks/>
              </p:cNvSpPr>
              <p:nvPr/>
            </p:nvSpPr>
            <p:spPr bwMode="auto">
              <a:xfrm>
                <a:off x="4360" y="2635"/>
                <a:ext cx="21" cy="29"/>
              </a:xfrm>
              <a:custGeom>
                <a:avLst/>
                <a:gdLst>
                  <a:gd name="T0" fmla="*/ 8 w 21"/>
                  <a:gd name="T1" fmla="*/ 1 h 28"/>
                  <a:gd name="T2" fmla="*/ 8 w 21"/>
                  <a:gd name="T3" fmla="*/ 1 h 28"/>
                  <a:gd name="T4" fmla="*/ 6 w 21"/>
                  <a:gd name="T5" fmla="*/ 3 h 28"/>
                  <a:gd name="T6" fmla="*/ 4 w 21"/>
                  <a:gd name="T7" fmla="*/ 6 h 28"/>
                  <a:gd name="T8" fmla="*/ 2 w 21"/>
                  <a:gd name="T9" fmla="*/ 9 h 28"/>
                  <a:gd name="T10" fmla="*/ 1 w 21"/>
                  <a:gd name="T11" fmla="*/ 13 h 28"/>
                  <a:gd name="T12" fmla="*/ 0 w 21"/>
                  <a:gd name="T13" fmla="*/ 16 h 28"/>
                  <a:gd name="T14" fmla="*/ 0 w 21"/>
                  <a:gd name="T15" fmla="*/ 19 h 28"/>
                  <a:gd name="T16" fmla="*/ 2 w 21"/>
                  <a:gd name="T17" fmla="*/ 23 h 28"/>
                  <a:gd name="T18" fmla="*/ 4 w 21"/>
                  <a:gd name="T19" fmla="*/ 25 h 28"/>
                  <a:gd name="T20" fmla="*/ 7 w 21"/>
                  <a:gd name="T21" fmla="*/ 27 h 28"/>
                  <a:gd name="T22" fmla="*/ 10 w 21"/>
                  <a:gd name="T23" fmla="*/ 27 h 28"/>
                  <a:gd name="T24" fmla="*/ 13 w 21"/>
                  <a:gd name="T25" fmla="*/ 26 h 28"/>
                  <a:gd name="T26" fmla="*/ 15 w 21"/>
                  <a:gd name="T27" fmla="*/ 24 h 28"/>
                  <a:gd name="T28" fmla="*/ 17 w 21"/>
                  <a:gd name="T29" fmla="*/ 22 h 28"/>
                  <a:gd name="T30" fmla="*/ 19 w 21"/>
                  <a:gd name="T31" fmla="*/ 19 h 28"/>
                  <a:gd name="T32" fmla="*/ 20 w 21"/>
                  <a:gd name="T33" fmla="*/ 16 h 28"/>
                  <a:gd name="T34" fmla="*/ 20 w 21"/>
                  <a:gd name="T35" fmla="*/ 14 h 28"/>
                  <a:gd name="T36" fmla="*/ 20 w 21"/>
                  <a:gd name="T37" fmla="*/ 11 h 28"/>
                  <a:gd name="T38" fmla="*/ 20 w 21"/>
                  <a:gd name="T39" fmla="*/ 8 h 28"/>
                  <a:gd name="T40" fmla="*/ 19 w 21"/>
                  <a:gd name="T41" fmla="*/ 5 h 28"/>
                  <a:gd name="T42" fmla="*/ 18 w 21"/>
                  <a:gd name="T43" fmla="*/ 3 h 28"/>
                  <a:gd name="T44" fmla="*/ 17 w 21"/>
                  <a:gd name="T45" fmla="*/ 1 h 28"/>
                  <a:gd name="T46" fmla="*/ 14 w 21"/>
                  <a:gd name="T47" fmla="*/ 0 h 28"/>
                  <a:gd name="T48" fmla="*/ 11 w 21"/>
                  <a:gd name="T49" fmla="*/ 0 h 28"/>
                  <a:gd name="T50" fmla="*/ 8 w 21"/>
                  <a:gd name="T51" fmla="*/ 1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 h="28">
                    <a:moveTo>
                      <a:pt x="8" y="1"/>
                    </a:moveTo>
                    <a:lnTo>
                      <a:pt x="8" y="1"/>
                    </a:ln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1" name="Freeform 154">
                <a:extLst>
                  <a:ext uri="{FF2B5EF4-FFF2-40B4-BE49-F238E27FC236}">
                    <a16:creationId xmlns:a16="http://schemas.microsoft.com/office/drawing/2014/main" id="{C98B85A5-6A20-AA11-7075-BC6F0C91AD4E}"/>
                  </a:ext>
                </a:extLst>
              </p:cNvPr>
              <p:cNvSpPr>
                <a:spLocks/>
              </p:cNvSpPr>
              <p:nvPr/>
            </p:nvSpPr>
            <p:spPr bwMode="auto">
              <a:xfrm>
                <a:off x="4369" y="3084"/>
                <a:ext cx="17" cy="42"/>
              </a:xfrm>
              <a:custGeom>
                <a:avLst/>
                <a:gdLst>
                  <a:gd name="T0" fmla="*/ 8 w 17"/>
                  <a:gd name="T1" fmla="*/ 5 h 42"/>
                  <a:gd name="T2" fmla="*/ 2 w 17"/>
                  <a:gd name="T3" fmla="*/ 6 h 42"/>
                  <a:gd name="T4" fmla="*/ 6 w 17"/>
                  <a:gd name="T5" fmla="*/ 10 h 42"/>
                  <a:gd name="T6" fmla="*/ 8 w 17"/>
                  <a:gd name="T7" fmla="*/ 14 h 42"/>
                  <a:gd name="T8" fmla="*/ 8 w 17"/>
                  <a:gd name="T9" fmla="*/ 19 h 42"/>
                  <a:gd name="T10" fmla="*/ 6 w 17"/>
                  <a:gd name="T11" fmla="*/ 22 h 42"/>
                  <a:gd name="T12" fmla="*/ 4 w 17"/>
                  <a:gd name="T13" fmla="*/ 27 h 42"/>
                  <a:gd name="T14" fmla="*/ 4 w 17"/>
                  <a:gd name="T15" fmla="*/ 32 h 42"/>
                  <a:gd name="T16" fmla="*/ 2 w 17"/>
                  <a:gd name="T17" fmla="*/ 37 h 42"/>
                  <a:gd name="T18" fmla="*/ 4 w 17"/>
                  <a:gd name="T19" fmla="*/ 41 h 42"/>
                  <a:gd name="T20" fmla="*/ 12 w 17"/>
                  <a:gd name="T21" fmla="*/ 41 h 42"/>
                  <a:gd name="T22" fmla="*/ 10 w 17"/>
                  <a:gd name="T23" fmla="*/ 37 h 42"/>
                  <a:gd name="T24" fmla="*/ 12 w 17"/>
                  <a:gd name="T25" fmla="*/ 32 h 42"/>
                  <a:gd name="T26" fmla="*/ 12 w 17"/>
                  <a:gd name="T27" fmla="*/ 28 h 42"/>
                  <a:gd name="T28" fmla="*/ 14 w 17"/>
                  <a:gd name="T29" fmla="*/ 23 h 42"/>
                  <a:gd name="T30" fmla="*/ 16 w 17"/>
                  <a:gd name="T31" fmla="*/ 19 h 42"/>
                  <a:gd name="T32" fmla="*/ 16 w 17"/>
                  <a:gd name="T33" fmla="*/ 14 h 42"/>
                  <a:gd name="T34" fmla="*/ 12 w 17"/>
                  <a:gd name="T35" fmla="*/ 9 h 42"/>
                  <a:gd name="T36" fmla="*/ 8 w 17"/>
                  <a:gd name="T37" fmla="*/ 4 h 42"/>
                  <a:gd name="T38" fmla="*/ 0 w 17"/>
                  <a:gd name="T39" fmla="*/ 5 h 42"/>
                  <a:gd name="T40" fmla="*/ 8 w 17"/>
                  <a:gd name="T41" fmla="*/ 4 h 42"/>
                  <a:gd name="T42" fmla="*/ 0 w 17"/>
                  <a:gd name="T43" fmla="*/ 0 h 42"/>
                  <a:gd name="T44" fmla="*/ 0 w 17"/>
                  <a:gd name="T45" fmla="*/ 5 h 42"/>
                  <a:gd name="T46" fmla="*/ 8 w 17"/>
                  <a:gd name="T47" fmla="*/ 5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2">
                    <a:moveTo>
                      <a:pt x="8" y="5"/>
                    </a:moveTo>
                    <a:lnTo>
                      <a:pt x="2" y="6"/>
                    </a:lnTo>
                    <a:lnTo>
                      <a:pt x="6" y="10"/>
                    </a:lnTo>
                    <a:lnTo>
                      <a:pt x="8" y="14"/>
                    </a:lnTo>
                    <a:lnTo>
                      <a:pt x="8" y="19"/>
                    </a:lnTo>
                    <a:lnTo>
                      <a:pt x="6" y="22"/>
                    </a:lnTo>
                    <a:lnTo>
                      <a:pt x="4" y="27"/>
                    </a:lnTo>
                    <a:lnTo>
                      <a:pt x="4" y="32"/>
                    </a:lnTo>
                    <a:lnTo>
                      <a:pt x="2" y="37"/>
                    </a:lnTo>
                    <a:lnTo>
                      <a:pt x="4" y="41"/>
                    </a:lnTo>
                    <a:lnTo>
                      <a:pt x="12" y="41"/>
                    </a:lnTo>
                    <a:lnTo>
                      <a:pt x="10" y="37"/>
                    </a:lnTo>
                    <a:lnTo>
                      <a:pt x="12" y="32"/>
                    </a:lnTo>
                    <a:lnTo>
                      <a:pt x="12" y="28"/>
                    </a:lnTo>
                    <a:lnTo>
                      <a:pt x="14" y="23"/>
                    </a:lnTo>
                    <a:lnTo>
                      <a:pt x="16" y="19"/>
                    </a:lnTo>
                    <a:lnTo>
                      <a:pt x="16" y="14"/>
                    </a:lnTo>
                    <a:lnTo>
                      <a:pt x="12" y="9"/>
                    </a:lnTo>
                    <a:lnTo>
                      <a:pt x="8" y="4"/>
                    </a:lnTo>
                    <a:lnTo>
                      <a:pt x="0" y="5"/>
                    </a:lnTo>
                    <a:lnTo>
                      <a:pt x="8" y="4"/>
                    </a:lnTo>
                    <a:lnTo>
                      <a:pt x="0" y="0"/>
                    </a:lnTo>
                    <a:lnTo>
                      <a:pt x="0" y="5"/>
                    </a:lnTo>
                    <a:lnTo>
                      <a:pt x="8" y="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2" name="Freeform 155">
                <a:extLst>
                  <a:ext uri="{FF2B5EF4-FFF2-40B4-BE49-F238E27FC236}">
                    <a16:creationId xmlns:a16="http://schemas.microsoft.com/office/drawing/2014/main" id="{A847740E-024F-0DC0-545F-B0E1A3563235}"/>
                  </a:ext>
                </a:extLst>
              </p:cNvPr>
              <p:cNvSpPr>
                <a:spLocks/>
              </p:cNvSpPr>
              <p:nvPr/>
            </p:nvSpPr>
            <p:spPr bwMode="auto">
              <a:xfrm>
                <a:off x="4367" y="3090"/>
                <a:ext cx="17" cy="45"/>
              </a:xfrm>
              <a:custGeom>
                <a:avLst/>
                <a:gdLst>
                  <a:gd name="T0" fmla="*/ 6 w 17"/>
                  <a:gd name="T1" fmla="*/ 36 h 44"/>
                  <a:gd name="T2" fmla="*/ 11 w 17"/>
                  <a:gd name="T3" fmla="*/ 34 h 44"/>
                  <a:gd name="T4" fmla="*/ 8 w 17"/>
                  <a:gd name="T5" fmla="*/ 31 h 44"/>
                  <a:gd name="T6" fmla="*/ 6 w 17"/>
                  <a:gd name="T7" fmla="*/ 27 h 44"/>
                  <a:gd name="T8" fmla="*/ 4 w 17"/>
                  <a:gd name="T9" fmla="*/ 23 h 44"/>
                  <a:gd name="T10" fmla="*/ 6 w 17"/>
                  <a:gd name="T11" fmla="*/ 19 h 44"/>
                  <a:gd name="T12" fmla="*/ 6 w 17"/>
                  <a:gd name="T13" fmla="*/ 14 h 44"/>
                  <a:gd name="T14" fmla="*/ 8 w 17"/>
                  <a:gd name="T15" fmla="*/ 10 h 44"/>
                  <a:gd name="T16" fmla="*/ 9 w 17"/>
                  <a:gd name="T17" fmla="*/ 4 h 44"/>
                  <a:gd name="T18" fmla="*/ 9 w 17"/>
                  <a:gd name="T19" fmla="*/ 0 h 44"/>
                  <a:gd name="T20" fmla="*/ 3 w 17"/>
                  <a:gd name="T21" fmla="*/ 0 h 44"/>
                  <a:gd name="T22" fmla="*/ 3 w 17"/>
                  <a:gd name="T23" fmla="*/ 4 h 44"/>
                  <a:gd name="T24" fmla="*/ 1 w 17"/>
                  <a:gd name="T25" fmla="*/ 9 h 44"/>
                  <a:gd name="T26" fmla="*/ 0 w 17"/>
                  <a:gd name="T27" fmla="*/ 14 h 44"/>
                  <a:gd name="T28" fmla="*/ 0 w 17"/>
                  <a:gd name="T29" fmla="*/ 19 h 44"/>
                  <a:gd name="T30" fmla="*/ 0 w 17"/>
                  <a:gd name="T31" fmla="*/ 23 h 44"/>
                  <a:gd name="T32" fmla="*/ 0 w 17"/>
                  <a:gd name="T33" fmla="*/ 28 h 44"/>
                  <a:gd name="T34" fmla="*/ 1 w 17"/>
                  <a:gd name="T35" fmla="*/ 33 h 44"/>
                  <a:gd name="T36" fmla="*/ 6 w 17"/>
                  <a:gd name="T37" fmla="*/ 37 h 44"/>
                  <a:gd name="T38" fmla="*/ 12 w 17"/>
                  <a:gd name="T39" fmla="*/ 36 h 44"/>
                  <a:gd name="T40" fmla="*/ 6 w 17"/>
                  <a:gd name="T41" fmla="*/ 37 h 44"/>
                  <a:gd name="T42" fmla="*/ 16 w 17"/>
                  <a:gd name="T43" fmla="*/ 43 h 44"/>
                  <a:gd name="T44" fmla="*/ 12 w 17"/>
                  <a:gd name="T45" fmla="*/ 36 h 44"/>
                  <a:gd name="T46" fmla="*/ 6 w 17"/>
                  <a:gd name="T47" fmla="*/ 36 h 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4">
                    <a:moveTo>
                      <a:pt x="6" y="36"/>
                    </a:moveTo>
                    <a:lnTo>
                      <a:pt x="11" y="34"/>
                    </a:lnTo>
                    <a:lnTo>
                      <a:pt x="8" y="31"/>
                    </a:lnTo>
                    <a:lnTo>
                      <a:pt x="6" y="27"/>
                    </a:lnTo>
                    <a:lnTo>
                      <a:pt x="4" y="23"/>
                    </a:lnTo>
                    <a:lnTo>
                      <a:pt x="6" y="19"/>
                    </a:lnTo>
                    <a:lnTo>
                      <a:pt x="6" y="14"/>
                    </a:lnTo>
                    <a:lnTo>
                      <a:pt x="8" y="10"/>
                    </a:lnTo>
                    <a:lnTo>
                      <a:pt x="9" y="4"/>
                    </a:lnTo>
                    <a:lnTo>
                      <a:pt x="9" y="0"/>
                    </a:lnTo>
                    <a:lnTo>
                      <a:pt x="3" y="0"/>
                    </a:lnTo>
                    <a:lnTo>
                      <a:pt x="3" y="4"/>
                    </a:lnTo>
                    <a:lnTo>
                      <a:pt x="1" y="9"/>
                    </a:lnTo>
                    <a:lnTo>
                      <a:pt x="0" y="14"/>
                    </a:lnTo>
                    <a:lnTo>
                      <a:pt x="0" y="19"/>
                    </a:lnTo>
                    <a:lnTo>
                      <a:pt x="0" y="23"/>
                    </a:lnTo>
                    <a:lnTo>
                      <a:pt x="0" y="28"/>
                    </a:lnTo>
                    <a:lnTo>
                      <a:pt x="1" y="33"/>
                    </a:lnTo>
                    <a:lnTo>
                      <a:pt x="6" y="37"/>
                    </a:lnTo>
                    <a:lnTo>
                      <a:pt x="12" y="36"/>
                    </a:lnTo>
                    <a:lnTo>
                      <a:pt x="6" y="37"/>
                    </a:lnTo>
                    <a:lnTo>
                      <a:pt x="16" y="43"/>
                    </a:lnTo>
                    <a:lnTo>
                      <a:pt x="12" y="36"/>
                    </a:lnTo>
                    <a:lnTo>
                      <a:pt x="6"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3" name="Freeform 156">
                <a:extLst>
                  <a:ext uri="{FF2B5EF4-FFF2-40B4-BE49-F238E27FC236}">
                    <a16:creationId xmlns:a16="http://schemas.microsoft.com/office/drawing/2014/main" id="{0BEC2768-37B1-D38F-696A-27769CCF44D5}"/>
                  </a:ext>
                </a:extLst>
              </p:cNvPr>
              <p:cNvSpPr>
                <a:spLocks/>
              </p:cNvSpPr>
              <p:nvPr/>
            </p:nvSpPr>
            <p:spPr bwMode="auto">
              <a:xfrm>
                <a:off x="4038" y="2666"/>
                <a:ext cx="78" cy="170"/>
              </a:xfrm>
              <a:custGeom>
                <a:avLst/>
                <a:gdLst>
                  <a:gd name="T0" fmla="*/ 3 w 78"/>
                  <a:gd name="T1" fmla="*/ 0 h 170"/>
                  <a:gd name="T2" fmla="*/ 3 w 78"/>
                  <a:gd name="T3" fmla="*/ 0 h 170"/>
                  <a:gd name="T4" fmla="*/ 1 w 78"/>
                  <a:gd name="T5" fmla="*/ 9 h 170"/>
                  <a:gd name="T6" fmla="*/ 0 w 78"/>
                  <a:gd name="T7" fmla="*/ 20 h 170"/>
                  <a:gd name="T8" fmla="*/ 1 w 78"/>
                  <a:gd name="T9" fmla="*/ 31 h 170"/>
                  <a:gd name="T10" fmla="*/ 4 w 78"/>
                  <a:gd name="T11" fmla="*/ 42 h 170"/>
                  <a:gd name="T12" fmla="*/ 8 w 78"/>
                  <a:gd name="T13" fmla="*/ 54 h 170"/>
                  <a:gd name="T14" fmla="*/ 13 w 78"/>
                  <a:gd name="T15" fmla="*/ 66 h 170"/>
                  <a:gd name="T16" fmla="*/ 19 w 78"/>
                  <a:gd name="T17" fmla="*/ 78 h 170"/>
                  <a:gd name="T18" fmla="*/ 25 w 78"/>
                  <a:gd name="T19" fmla="*/ 90 h 170"/>
                  <a:gd name="T20" fmla="*/ 33 w 78"/>
                  <a:gd name="T21" fmla="*/ 102 h 170"/>
                  <a:gd name="T22" fmla="*/ 40 w 78"/>
                  <a:gd name="T23" fmla="*/ 113 h 170"/>
                  <a:gd name="T24" fmla="*/ 47 w 78"/>
                  <a:gd name="T25" fmla="*/ 125 h 170"/>
                  <a:gd name="T26" fmla="*/ 55 w 78"/>
                  <a:gd name="T27" fmla="*/ 135 h 170"/>
                  <a:gd name="T28" fmla="*/ 61 w 78"/>
                  <a:gd name="T29" fmla="*/ 145 h 170"/>
                  <a:gd name="T30" fmla="*/ 67 w 78"/>
                  <a:gd name="T31" fmla="*/ 154 h 170"/>
                  <a:gd name="T32" fmla="*/ 72 w 78"/>
                  <a:gd name="T33" fmla="*/ 162 h 170"/>
                  <a:gd name="T34" fmla="*/ 77 w 78"/>
                  <a:gd name="T35" fmla="*/ 169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8" h="170">
                    <a:moveTo>
                      <a:pt x="3" y="0"/>
                    </a:moveTo>
                    <a:lnTo>
                      <a:pt x="3" y="0"/>
                    </a:lnTo>
                    <a:lnTo>
                      <a:pt x="1" y="9"/>
                    </a:lnTo>
                    <a:lnTo>
                      <a:pt x="0" y="20"/>
                    </a:lnTo>
                    <a:lnTo>
                      <a:pt x="1" y="31"/>
                    </a:lnTo>
                    <a:lnTo>
                      <a:pt x="4" y="42"/>
                    </a:lnTo>
                    <a:lnTo>
                      <a:pt x="8" y="54"/>
                    </a:lnTo>
                    <a:lnTo>
                      <a:pt x="13" y="66"/>
                    </a:lnTo>
                    <a:lnTo>
                      <a:pt x="19" y="78"/>
                    </a:lnTo>
                    <a:lnTo>
                      <a:pt x="25" y="90"/>
                    </a:lnTo>
                    <a:lnTo>
                      <a:pt x="33" y="102"/>
                    </a:lnTo>
                    <a:lnTo>
                      <a:pt x="40" y="113"/>
                    </a:lnTo>
                    <a:lnTo>
                      <a:pt x="47" y="125"/>
                    </a:lnTo>
                    <a:lnTo>
                      <a:pt x="55" y="135"/>
                    </a:lnTo>
                    <a:lnTo>
                      <a:pt x="61" y="145"/>
                    </a:lnTo>
                    <a:lnTo>
                      <a:pt x="67" y="154"/>
                    </a:lnTo>
                    <a:lnTo>
                      <a:pt x="72" y="162"/>
                    </a:lnTo>
                    <a:lnTo>
                      <a:pt x="77" y="16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4" name="Freeform 157">
                <a:extLst>
                  <a:ext uri="{FF2B5EF4-FFF2-40B4-BE49-F238E27FC236}">
                    <a16:creationId xmlns:a16="http://schemas.microsoft.com/office/drawing/2014/main" id="{7D73FD87-DB1A-0489-2D3F-B4E44151E1C7}"/>
                  </a:ext>
                </a:extLst>
              </p:cNvPr>
              <p:cNvSpPr>
                <a:spLocks/>
              </p:cNvSpPr>
              <p:nvPr/>
            </p:nvSpPr>
            <p:spPr bwMode="auto">
              <a:xfrm>
                <a:off x="4606" y="2652"/>
                <a:ext cx="77" cy="191"/>
              </a:xfrm>
              <a:custGeom>
                <a:avLst/>
                <a:gdLst>
                  <a:gd name="T0" fmla="*/ 66 w 77"/>
                  <a:gd name="T1" fmla="*/ 0 h 191"/>
                  <a:gd name="T2" fmla="*/ 66 w 77"/>
                  <a:gd name="T3" fmla="*/ 0 h 191"/>
                  <a:gd name="T4" fmla="*/ 71 w 77"/>
                  <a:gd name="T5" fmla="*/ 19 h 191"/>
                  <a:gd name="T6" fmla="*/ 75 w 77"/>
                  <a:gd name="T7" fmla="*/ 37 h 191"/>
                  <a:gd name="T8" fmla="*/ 76 w 77"/>
                  <a:gd name="T9" fmla="*/ 52 h 191"/>
                  <a:gd name="T10" fmla="*/ 76 w 77"/>
                  <a:gd name="T11" fmla="*/ 66 h 191"/>
                  <a:gd name="T12" fmla="*/ 74 w 77"/>
                  <a:gd name="T13" fmla="*/ 78 h 191"/>
                  <a:gd name="T14" fmla="*/ 71 w 77"/>
                  <a:gd name="T15" fmla="*/ 89 h 191"/>
                  <a:gd name="T16" fmla="*/ 66 w 77"/>
                  <a:gd name="T17" fmla="*/ 100 h 191"/>
                  <a:gd name="T18" fmla="*/ 61 w 77"/>
                  <a:gd name="T19" fmla="*/ 110 h 191"/>
                  <a:gd name="T20" fmla="*/ 54 w 77"/>
                  <a:gd name="T21" fmla="*/ 119 h 191"/>
                  <a:gd name="T22" fmla="*/ 48 w 77"/>
                  <a:gd name="T23" fmla="*/ 128 h 191"/>
                  <a:gd name="T24" fmla="*/ 40 w 77"/>
                  <a:gd name="T25" fmla="*/ 137 h 191"/>
                  <a:gd name="T26" fmla="*/ 32 w 77"/>
                  <a:gd name="T27" fmla="*/ 147 h 191"/>
                  <a:gd name="T28" fmla="*/ 24 w 77"/>
                  <a:gd name="T29" fmla="*/ 156 h 191"/>
                  <a:gd name="T30" fmla="*/ 16 w 77"/>
                  <a:gd name="T31" fmla="*/ 166 h 191"/>
                  <a:gd name="T32" fmla="*/ 8 w 77"/>
                  <a:gd name="T33" fmla="*/ 178 h 191"/>
                  <a:gd name="T34" fmla="*/ 0 w 77"/>
                  <a:gd name="T35" fmla="*/ 190 h 1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7" h="191">
                    <a:moveTo>
                      <a:pt x="66" y="0"/>
                    </a:moveTo>
                    <a:lnTo>
                      <a:pt x="66" y="0"/>
                    </a:lnTo>
                    <a:lnTo>
                      <a:pt x="71" y="19"/>
                    </a:lnTo>
                    <a:lnTo>
                      <a:pt x="75" y="37"/>
                    </a:lnTo>
                    <a:lnTo>
                      <a:pt x="76" y="52"/>
                    </a:lnTo>
                    <a:lnTo>
                      <a:pt x="76" y="66"/>
                    </a:lnTo>
                    <a:lnTo>
                      <a:pt x="74" y="78"/>
                    </a:lnTo>
                    <a:lnTo>
                      <a:pt x="71" y="89"/>
                    </a:lnTo>
                    <a:lnTo>
                      <a:pt x="66" y="100"/>
                    </a:lnTo>
                    <a:lnTo>
                      <a:pt x="61" y="110"/>
                    </a:lnTo>
                    <a:lnTo>
                      <a:pt x="54" y="119"/>
                    </a:lnTo>
                    <a:lnTo>
                      <a:pt x="48" y="128"/>
                    </a:lnTo>
                    <a:lnTo>
                      <a:pt x="40" y="137"/>
                    </a:lnTo>
                    <a:lnTo>
                      <a:pt x="32" y="147"/>
                    </a:lnTo>
                    <a:lnTo>
                      <a:pt x="24" y="156"/>
                    </a:lnTo>
                    <a:lnTo>
                      <a:pt x="16" y="166"/>
                    </a:lnTo>
                    <a:lnTo>
                      <a:pt x="8" y="178"/>
                    </a:lnTo>
                    <a:lnTo>
                      <a:pt x="0" y="1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5" name="Freeform 158">
                <a:extLst>
                  <a:ext uri="{FF2B5EF4-FFF2-40B4-BE49-F238E27FC236}">
                    <a16:creationId xmlns:a16="http://schemas.microsoft.com/office/drawing/2014/main" id="{46F0E211-6153-2591-277B-90BE9002EC80}"/>
                  </a:ext>
                </a:extLst>
              </p:cNvPr>
              <p:cNvSpPr>
                <a:spLocks/>
              </p:cNvSpPr>
              <p:nvPr/>
            </p:nvSpPr>
            <p:spPr bwMode="auto">
              <a:xfrm>
                <a:off x="4239" y="3006"/>
                <a:ext cx="231" cy="142"/>
              </a:xfrm>
              <a:custGeom>
                <a:avLst/>
                <a:gdLst>
                  <a:gd name="T0" fmla="*/ 0 w 231"/>
                  <a:gd name="T1" fmla="*/ 0 h 141"/>
                  <a:gd name="T2" fmla="*/ 0 w 231"/>
                  <a:gd name="T3" fmla="*/ 0 h 141"/>
                  <a:gd name="T4" fmla="*/ 7 w 231"/>
                  <a:gd name="T5" fmla="*/ 8 h 141"/>
                  <a:gd name="T6" fmla="*/ 13 w 231"/>
                  <a:gd name="T7" fmla="*/ 15 h 141"/>
                  <a:gd name="T8" fmla="*/ 19 w 231"/>
                  <a:gd name="T9" fmla="*/ 23 h 141"/>
                  <a:gd name="T10" fmla="*/ 25 w 231"/>
                  <a:gd name="T11" fmla="*/ 31 h 141"/>
                  <a:gd name="T12" fmla="*/ 30 w 231"/>
                  <a:gd name="T13" fmla="*/ 39 h 141"/>
                  <a:gd name="T14" fmla="*/ 35 w 231"/>
                  <a:gd name="T15" fmla="*/ 47 h 141"/>
                  <a:gd name="T16" fmla="*/ 41 w 231"/>
                  <a:gd name="T17" fmla="*/ 54 h 141"/>
                  <a:gd name="T18" fmla="*/ 47 w 231"/>
                  <a:gd name="T19" fmla="*/ 62 h 141"/>
                  <a:gd name="T20" fmla="*/ 53 w 231"/>
                  <a:gd name="T21" fmla="*/ 69 h 141"/>
                  <a:gd name="T22" fmla="*/ 60 w 231"/>
                  <a:gd name="T23" fmla="*/ 77 h 141"/>
                  <a:gd name="T24" fmla="*/ 69 w 231"/>
                  <a:gd name="T25" fmla="*/ 84 h 141"/>
                  <a:gd name="T26" fmla="*/ 78 w 231"/>
                  <a:gd name="T27" fmla="*/ 91 h 141"/>
                  <a:gd name="T28" fmla="*/ 88 w 231"/>
                  <a:gd name="T29" fmla="*/ 98 h 141"/>
                  <a:gd name="T30" fmla="*/ 100 w 231"/>
                  <a:gd name="T31" fmla="*/ 105 h 141"/>
                  <a:gd name="T32" fmla="*/ 114 w 231"/>
                  <a:gd name="T33" fmla="*/ 112 h 141"/>
                  <a:gd name="T34" fmla="*/ 129 w 231"/>
                  <a:gd name="T35" fmla="*/ 118 h 141"/>
                  <a:gd name="T36" fmla="*/ 131 w 231"/>
                  <a:gd name="T37" fmla="*/ 120 h 141"/>
                  <a:gd name="T38" fmla="*/ 132 w 231"/>
                  <a:gd name="T39" fmla="*/ 122 h 141"/>
                  <a:gd name="T40" fmla="*/ 133 w 231"/>
                  <a:gd name="T41" fmla="*/ 124 h 141"/>
                  <a:gd name="T42" fmla="*/ 134 w 231"/>
                  <a:gd name="T43" fmla="*/ 127 h 141"/>
                  <a:gd name="T44" fmla="*/ 134 w 231"/>
                  <a:gd name="T45" fmla="*/ 130 h 141"/>
                  <a:gd name="T46" fmla="*/ 134 w 231"/>
                  <a:gd name="T47" fmla="*/ 133 h 141"/>
                  <a:gd name="T48" fmla="*/ 134 w 231"/>
                  <a:gd name="T49" fmla="*/ 137 h 141"/>
                  <a:gd name="T50" fmla="*/ 134 w 231"/>
                  <a:gd name="T51" fmla="*/ 140 h 141"/>
                  <a:gd name="T52" fmla="*/ 134 w 231"/>
                  <a:gd name="T53" fmla="*/ 138 h 141"/>
                  <a:gd name="T54" fmla="*/ 133 w 231"/>
                  <a:gd name="T55" fmla="*/ 135 h 141"/>
                  <a:gd name="T56" fmla="*/ 133 w 231"/>
                  <a:gd name="T57" fmla="*/ 132 h 141"/>
                  <a:gd name="T58" fmla="*/ 133 w 231"/>
                  <a:gd name="T59" fmla="*/ 128 h 141"/>
                  <a:gd name="T60" fmla="*/ 133 w 231"/>
                  <a:gd name="T61" fmla="*/ 125 h 141"/>
                  <a:gd name="T62" fmla="*/ 133 w 231"/>
                  <a:gd name="T63" fmla="*/ 122 h 141"/>
                  <a:gd name="T64" fmla="*/ 134 w 231"/>
                  <a:gd name="T65" fmla="*/ 120 h 141"/>
                  <a:gd name="T66" fmla="*/ 135 w 231"/>
                  <a:gd name="T67" fmla="*/ 118 h 141"/>
                  <a:gd name="T68" fmla="*/ 139 w 231"/>
                  <a:gd name="T69" fmla="*/ 116 h 141"/>
                  <a:gd name="T70" fmla="*/ 144 w 231"/>
                  <a:gd name="T71" fmla="*/ 113 h 141"/>
                  <a:gd name="T72" fmla="*/ 150 w 231"/>
                  <a:gd name="T73" fmla="*/ 111 h 141"/>
                  <a:gd name="T74" fmla="*/ 156 w 231"/>
                  <a:gd name="T75" fmla="*/ 108 h 141"/>
                  <a:gd name="T76" fmla="*/ 163 w 231"/>
                  <a:gd name="T77" fmla="*/ 105 h 141"/>
                  <a:gd name="T78" fmla="*/ 170 w 231"/>
                  <a:gd name="T79" fmla="*/ 102 h 141"/>
                  <a:gd name="T80" fmla="*/ 177 w 231"/>
                  <a:gd name="T81" fmla="*/ 98 h 141"/>
                  <a:gd name="T82" fmla="*/ 182 w 231"/>
                  <a:gd name="T83" fmla="*/ 94 h 141"/>
                  <a:gd name="T84" fmla="*/ 189 w 231"/>
                  <a:gd name="T85" fmla="*/ 88 h 141"/>
                  <a:gd name="T86" fmla="*/ 195 w 231"/>
                  <a:gd name="T87" fmla="*/ 82 h 141"/>
                  <a:gd name="T88" fmla="*/ 202 w 231"/>
                  <a:gd name="T89" fmla="*/ 77 h 141"/>
                  <a:gd name="T90" fmla="*/ 207 w 231"/>
                  <a:gd name="T91" fmla="*/ 70 h 141"/>
                  <a:gd name="T92" fmla="*/ 212 w 231"/>
                  <a:gd name="T93" fmla="*/ 64 h 141"/>
                  <a:gd name="T94" fmla="*/ 218 w 231"/>
                  <a:gd name="T95" fmla="*/ 58 h 141"/>
                  <a:gd name="T96" fmla="*/ 224 w 231"/>
                  <a:gd name="T97" fmla="*/ 52 h 141"/>
                  <a:gd name="T98" fmla="*/ 230 w 231"/>
                  <a:gd name="T99" fmla="*/ 45 h 1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1" h="141">
                    <a:moveTo>
                      <a:pt x="0" y="0"/>
                    </a:moveTo>
                    <a:lnTo>
                      <a:pt x="0" y="0"/>
                    </a:lnTo>
                    <a:lnTo>
                      <a:pt x="7" y="8"/>
                    </a:lnTo>
                    <a:lnTo>
                      <a:pt x="13" y="15"/>
                    </a:lnTo>
                    <a:lnTo>
                      <a:pt x="19" y="23"/>
                    </a:lnTo>
                    <a:lnTo>
                      <a:pt x="25" y="31"/>
                    </a:lnTo>
                    <a:lnTo>
                      <a:pt x="30" y="39"/>
                    </a:lnTo>
                    <a:lnTo>
                      <a:pt x="35" y="47"/>
                    </a:lnTo>
                    <a:lnTo>
                      <a:pt x="41" y="54"/>
                    </a:lnTo>
                    <a:lnTo>
                      <a:pt x="47" y="62"/>
                    </a:lnTo>
                    <a:lnTo>
                      <a:pt x="53" y="69"/>
                    </a:lnTo>
                    <a:lnTo>
                      <a:pt x="60" y="77"/>
                    </a:lnTo>
                    <a:lnTo>
                      <a:pt x="69" y="84"/>
                    </a:lnTo>
                    <a:lnTo>
                      <a:pt x="78" y="91"/>
                    </a:lnTo>
                    <a:lnTo>
                      <a:pt x="88" y="98"/>
                    </a:lnTo>
                    <a:lnTo>
                      <a:pt x="100" y="105"/>
                    </a:lnTo>
                    <a:lnTo>
                      <a:pt x="114" y="112"/>
                    </a:lnTo>
                    <a:lnTo>
                      <a:pt x="129" y="118"/>
                    </a:lnTo>
                    <a:lnTo>
                      <a:pt x="131" y="120"/>
                    </a:lnTo>
                    <a:lnTo>
                      <a:pt x="132" y="122"/>
                    </a:lnTo>
                    <a:lnTo>
                      <a:pt x="133" y="124"/>
                    </a:lnTo>
                    <a:lnTo>
                      <a:pt x="134" y="127"/>
                    </a:lnTo>
                    <a:lnTo>
                      <a:pt x="134" y="130"/>
                    </a:lnTo>
                    <a:lnTo>
                      <a:pt x="134" y="133"/>
                    </a:lnTo>
                    <a:lnTo>
                      <a:pt x="134" y="137"/>
                    </a:lnTo>
                    <a:lnTo>
                      <a:pt x="134" y="140"/>
                    </a:lnTo>
                    <a:lnTo>
                      <a:pt x="134" y="138"/>
                    </a:lnTo>
                    <a:lnTo>
                      <a:pt x="133" y="135"/>
                    </a:lnTo>
                    <a:lnTo>
                      <a:pt x="133" y="132"/>
                    </a:lnTo>
                    <a:lnTo>
                      <a:pt x="133" y="128"/>
                    </a:lnTo>
                    <a:lnTo>
                      <a:pt x="133" y="125"/>
                    </a:lnTo>
                    <a:lnTo>
                      <a:pt x="133" y="122"/>
                    </a:lnTo>
                    <a:lnTo>
                      <a:pt x="134" y="120"/>
                    </a:lnTo>
                    <a:lnTo>
                      <a:pt x="135" y="118"/>
                    </a:lnTo>
                    <a:lnTo>
                      <a:pt x="139" y="116"/>
                    </a:lnTo>
                    <a:lnTo>
                      <a:pt x="144" y="113"/>
                    </a:lnTo>
                    <a:lnTo>
                      <a:pt x="150" y="111"/>
                    </a:lnTo>
                    <a:lnTo>
                      <a:pt x="156" y="108"/>
                    </a:lnTo>
                    <a:lnTo>
                      <a:pt x="163" y="105"/>
                    </a:lnTo>
                    <a:lnTo>
                      <a:pt x="170" y="102"/>
                    </a:lnTo>
                    <a:lnTo>
                      <a:pt x="177" y="98"/>
                    </a:lnTo>
                    <a:lnTo>
                      <a:pt x="182" y="94"/>
                    </a:lnTo>
                    <a:lnTo>
                      <a:pt x="189" y="88"/>
                    </a:lnTo>
                    <a:lnTo>
                      <a:pt x="195" y="82"/>
                    </a:lnTo>
                    <a:lnTo>
                      <a:pt x="202" y="77"/>
                    </a:lnTo>
                    <a:lnTo>
                      <a:pt x="207" y="70"/>
                    </a:lnTo>
                    <a:lnTo>
                      <a:pt x="212" y="64"/>
                    </a:lnTo>
                    <a:lnTo>
                      <a:pt x="218" y="58"/>
                    </a:lnTo>
                    <a:lnTo>
                      <a:pt x="224" y="52"/>
                    </a:lnTo>
                    <a:lnTo>
                      <a:pt x="230" y="4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6" name="Freeform 159">
                <a:extLst>
                  <a:ext uri="{FF2B5EF4-FFF2-40B4-BE49-F238E27FC236}">
                    <a16:creationId xmlns:a16="http://schemas.microsoft.com/office/drawing/2014/main" id="{5ABA633D-B050-20A9-350D-08B890D3757A}"/>
                  </a:ext>
                </a:extLst>
              </p:cNvPr>
              <p:cNvSpPr>
                <a:spLocks/>
              </p:cNvSpPr>
              <p:nvPr/>
            </p:nvSpPr>
            <p:spPr bwMode="auto">
              <a:xfrm>
                <a:off x="4012"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7" name="Freeform 160">
                <a:extLst>
                  <a:ext uri="{FF2B5EF4-FFF2-40B4-BE49-F238E27FC236}">
                    <a16:creationId xmlns:a16="http://schemas.microsoft.com/office/drawing/2014/main" id="{B13F88F6-31D2-4653-CE02-A9FE2A80E59F}"/>
                  </a:ext>
                </a:extLst>
              </p:cNvPr>
              <p:cNvSpPr>
                <a:spLocks/>
              </p:cNvSpPr>
              <p:nvPr/>
            </p:nvSpPr>
            <p:spPr bwMode="auto">
              <a:xfrm>
                <a:off x="4012" y="1952"/>
                <a:ext cx="36" cy="66"/>
              </a:xfrm>
              <a:custGeom>
                <a:avLst/>
                <a:gdLst>
                  <a:gd name="T0" fmla="*/ 35 w 36"/>
                  <a:gd name="T1" fmla="*/ 62 h 66"/>
                  <a:gd name="T2" fmla="*/ 35 w 36"/>
                  <a:gd name="T3" fmla="*/ 62 h 66"/>
                  <a:gd name="T4" fmla="*/ 29 w 36"/>
                  <a:gd name="T5" fmla="*/ 55 h 66"/>
                  <a:gd name="T6" fmla="*/ 24 w 36"/>
                  <a:gd name="T7" fmla="*/ 48 h 66"/>
                  <a:gd name="T8" fmla="*/ 19 w 36"/>
                  <a:gd name="T9" fmla="*/ 41 h 66"/>
                  <a:gd name="T10" fmla="*/ 15 w 36"/>
                  <a:gd name="T11" fmla="*/ 32 h 66"/>
                  <a:gd name="T12" fmla="*/ 11 w 36"/>
                  <a:gd name="T13" fmla="*/ 25 h 66"/>
                  <a:gd name="T14" fmla="*/ 7 w 36"/>
                  <a:gd name="T15" fmla="*/ 17 h 66"/>
                  <a:gd name="T16" fmla="*/ 5 w 36"/>
                  <a:gd name="T17" fmla="*/ 9 h 66"/>
                  <a:gd name="T18" fmla="*/ 4 w 36"/>
                  <a:gd name="T19" fmla="*/ 0 h 66"/>
                  <a:gd name="T20" fmla="*/ 0 w 36"/>
                  <a:gd name="T21" fmla="*/ 0 h 66"/>
                  <a:gd name="T22" fmla="*/ 1 w 36"/>
                  <a:gd name="T23" fmla="*/ 10 h 66"/>
                  <a:gd name="T24" fmla="*/ 4 w 36"/>
                  <a:gd name="T25" fmla="*/ 18 h 66"/>
                  <a:gd name="T26" fmla="*/ 7 w 36"/>
                  <a:gd name="T27" fmla="*/ 27 h 66"/>
                  <a:gd name="T28" fmla="*/ 11 w 36"/>
                  <a:gd name="T29" fmla="*/ 34 h 66"/>
                  <a:gd name="T30" fmla="*/ 15 w 36"/>
                  <a:gd name="T31" fmla="*/ 43 h 66"/>
                  <a:gd name="T32" fmla="*/ 21 w 36"/>
                  <a:gd name="T33" fmla="*/ 50 h 66"/>
                  <a:gd name="T34" fmla="*/ 27 w 36"/>
                  <a:gd name="T35" fmla="*/ 57 h 66"/>
                  <a:gd name="T36" fmla="*/ 32 w 36"/>
                  <a:gd name="T37" fmla="*/ 65 h 66"/>
                  <a:gd name="T38" fmla="*/ 35 w 36"/>
                  <a:gd name="T39" fmla="*/ 6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66">
                    <a:moveTo>
                      <a:pt x="35" y="62"/>
                    </a:moveTo>
                    <a:lnTo>
                      <a:pt x="35" y="62"/>
                    </a:lnTo>
                    <a:lnTo>
                      <a:pt x="29" y="55"/>
                    </a:lnTo>
                    <a:lnTo>
                      <a:pt x="24" y="48"/>
                    </a:lnTo>
                    <a:lnTo>
                      <a:pt x="19" y="41"/>
                    </a:lnTo>
                    <a:lnTo>
                      <a:pt x="15" y="32"/>
                    </a:lnTo>
                    <a:lnTo>
                      <a:pt x="11" y="25"/>
                    </a:lnTo>
                    <a:lnTo>
                      <a:pt x="7" y="17"/>
                    </a:lnTo>
                    <a:lnTo>
                      <a:pt x="5" y="9"/>
                    </a:lnTo>
                    <a:lnTo>
                      <a:pt x="4" y="0"/>
                    </a:lnTo>
                    <a:lnTo>
                      <a:pt x="0" y="0"/>
                    </a:lnTo>
                    <a:lnTo>
                      <a:pt x="1" y="10"/>
                    </a:lnTo>
                    <a:lnTo>
                      <a:pt x="4" y="18"/>
                    </a:lnTo>
                    <a:lnTo>
                      <a:pt x="7" y="27"/>
                    </a:lnTo>
                    <a:lnTo>
                      <a:pt x="11" y="34"/>
                    </a:lnTo>
                    <a:lnTo>
                      <a:pt x="15" y="43"/>
                    </a:lnTo>
                    <a:lnTo>
                      <a:pt x="21" y="50"/>
                    </a:lnTo>
                    <a:lnTo>
                      <a:pt x="27" y="57"/>
                    </a:lnTo>
                    <a:lnTo>
                      <a:pt x="32" y="65"/>
                    </a:lnTo>
                    <a:lnTo>
                      <a:pt x="35" y="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8" name="Freeform 161">
                <a:extLst>
                  <a:ext uri="{FF2B5EF4-FFF2-40B4-BE49-F238E27FC236}">
                    <a16:creationId xmlns:a16="http://schemas.microsoft.com/office/drawing/2014/main" id="{A07DE794-D9D1-B5B0-698E-094D2DAB03C9}"/>
                  </a:ext>
                </a:extLst>
              </p:cNvPr>
              <p:cNvSpPr>
                <a:spLocks/>
              </p:cNvSpPr>
              <p:nvPr/>
            </p:nvSpPr>
            <p:spPr bwMode="auto">
              <a:xfrm>
                <a:off x="4044" y="2014"/>
                <a:ext cx="23" cy="76"/>
              </a:xfrm>
              <a:custGeom>
                <a:avLst/>
                <a:gdLst>
                  <a:gd name="T0" fmla="*/ 19 w 23"/>
                  <a:gd name="T1" fmla="*/ 75 h 76"/>
                  <a:gd name="T2" fmla="*/ 21 w 23"/>
                  <a:gd name="T3" fmla="*/ 64 h 76"/>
                  <a:gd name="T4" fmla="*/ 22 w 23"/>
                  <a:gd name="T5" fmla="*/ 54 h 76"/>
                  <a:gd name="T6" fmla="*/ 22 w 23"/>
                  <a:gd name="T7" fmla="*/ 45 h 76"/>
                  <a:gd name="T8" fmla="*/ 21 w 23"/>
                  <a:gd name="T9" fmla="*/ 36 h 76"/>
                  <a:gd name="T10" fmla="*/ 19 w 23"/>
                  <a:gd name="T11" fmla="*/ 27 h 76"/>
                  <a:gd name="T12" fmla="*/ 15 w 23"/>
                  <a:gd name="T13" fmla="*/ 18 h 76"/>
                  <a:gd name="T14" fmla="*/ 10 w 23"/>
                  <a:gd name="T15" fmla="*/ 9 h 76"/>
                  <a:gd name="T16" fmla="*/ 3 w 23"/>
                  <a:gd name="T17" fmla="*/ 0 h 76"/>
                  <a:gd name="T18" fmla="*/ 0 w 23"/>
                  <a:gd name="T19" fmla="*/ 3 h 76"/>
                  <a:gd name="T20" fmla="*/ 7 w 23"/>
                  <a:gd name="T21" fmla="*/ 11 h 76"/>
                  <a:gd name="T22" fmla="*/ 11 w 23"/>
                  <a:gd name="T23" fmla="*/ 20 h 76"/>
                  <a:gd name="T24" fmla="*/ 15 w 23"/>
                  <a:gd name="T25" fmla="*/ 28 h 76"/>
                  <a:gd name="T26" fmla="*/ 17 w 23"/>
                  <a:gd name="T27" fmla="*/ 36 h 76"/>
                  <a:gd name="T28" fmla="*/ 18 w 23"/>
                  <a:gd name="T29" fmla="*/ 45 h 76"/>
                  <a:gd name="T30" fmla="*/ 18 w 23"/>
                  <a:gd name="T31" fmla="*/ 54 h 76"/>
                  <a:gd name="T32" fmla="*/ 17 w 23"/>
                  <a:gd name="T33" fmla="*/ 64 h 76"/>
                  <a:gd name="T34" fmla="*/ 16 w 23"/>
                  <a:gd name="T35" fmla="*/ 74 h 76"/>
                  <a:gd name="T36" fmla="*/ 19 w 23"/>
                  <a:gd name="T37" fmla="*/ 75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76">
                    <a:moveTo>
                      <a:pt x="19" y="75"/>
                    </a:moveTo>
                    <a:lnTo>
                      <a:pt x="21" y="64"/>
                    </a:lnTo>
                    <a:lnTo>
                      <a:pt x="22" y="54"/>
                    </a:lnTo>
                    <a:lnTo>
                      <a:pt x="22" y="45"/>
                    </a:lnTo>
                    <a:lnTo>
                      <a:pt x="21" y="36"/>
                    </a:lnTo>
                    <a:lnTo>
                      <a:pt x="19" y="27"/>
                    </a:lnTo>
                    <a:lnTo>
                      <a:pt x="15" y="18"/>
                    </a:lnTo>
                    <a:lnTo>
                      <a:pt x="10" y="9"/>
                    </a:lnTo>
                    <a:lnTo>
                      <a:pt x="3" y="0"/>
                    </a:lnTo>
                    <a:lnTo>
                      <a:pt x="0" y="3"/>
                    </a:lnTo>
                    <a:lnTo>
                      <a:pt x="7" y="11"/>
                    </a:lnTo>
                    <a:lnTo>
                      <a:pt x="11" y="20"/>
                    </a:lnTo>
                    <a:lnTo>
                      <a:pt x="15" y="28"/>
                    </a:lnTo>
                    <a:lnTo>
                      <a:pt x="17" y="36"/>
                    </a:lnTo>
                    <a:lnTo>
                      <a:pt x="18" y="45"/>
                    </a:lnTo>
                    <a:lnTo>
                      <a:pt x="18" y="54"/>
                    </a:lnTo>
                    <a:lnTo>
                      <a:pt x="17" y="64"/>
                    </a:lnTo>
                    <a:lnTo>
                      <a:pt x="16" y="74"/>
                    </a:lnTo>
                    <a:lnTo>
                      <a:pt x="19"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89" name="Freeform 162">
                <a:extLst>
                  <a:ext uri="{FF2B5EF4-FFF2-40B4-BE49-F238E27FC236}">
                    <a16:creationId xmlns:a16="http://schemas.microsoft.com/office/drawing/2014/main" id="{760FD6D4-C832-79CA-186F-5FC965BC7ACC}"/>
                  </a:ext>
                </a:extLst>
              </p:cNvPr>
              <p:cNvSpPr>
                <a:spLocks/>
              </p:cNvSpPr>
              <p:nvPr/>
            </p:nvSpPr>
            <p:spPr bwMode="auto">
              <a:xfrm>
                <a:off x="4060" y="2088"/>
                <a:ext cx="17" cy="17"/>
              </a:xfrm>
              <a:custGeom>
                <a:avLst/>
                <a:gdLst>
                  <a:gd name="T0" fmla="*/ 0 w 17"/>
                  <a:gd name="T1" fmla="*/ 0 h 17"/>
                  <a:gd name="T2" fmla="*/ 0 w 17"/>
                  <a:gd name="T3" fmla="*/ 8 h 17"/>
                  <a:gd name="T4" fmla="*/ 5 w 17"/>
                  <a:gd name="T5" fmla="*/ 16 h 17"/>
                  <a:gd name="T6" fmla="*/ 16 w 17"/>
                  <a:gd name="T7" fmla="*/ 8 h 17"/>
                  <a:gd name="T8" fmla="*/ 0 w 17"/>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0"/>
                    </a:moveTo>
                    <a:lnTo>
                      <a:pt x="0" y="8"/>
                    </a:lnTo>
                    <a:lnTo>
                      <a:pt x="5" y="16"/>
                    </a:lnTo>
                    <a:lnTo>
                      <a:pt x="16" y="8"/>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0" name="Freeform 163">
                <a:extLst>
                  <a:ext uri="{FF2B5EF4-FFF2-40B4-BE49-F238E27FC236}">
                    <a16:creationId xmlns:a16="http://schemas.microsoft.com/office/drawing/2014/main" id="{689196F6-B63E-2E82-83C2-001301B63BD9}"/>
                  </a:ext>
                </a:extLst>
              </p:cNvPr>
              <p:cNvSpPr>
                <a:spLocks/>
              </p:cNvSpPr>
              <p:nvPr/>
            </p:nvSpPr>
            <p:spPr bwMode="auto">
              <a:xfrm>
                <a:off x="4704"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1" name="Freeform 164">
                <a:extLst>
                  <a:ext uri="{FF2B5EF4-FFF2-40B4-BE49-F238E27FC236}">
                    <a16:creationId xmlns:a16="http://schemas.microsoft.com/office/drawing/2014/main" id="{A976D9AB-E1E0-3C49-7644-400D2BBF21E5}"/>
                  </a:ext>
                </a:extLst>
              </p:cNvPr>
              <p:cNvSpPr>
                <a:spLocks/>
              </p:cNvSpPr>
              <p:nvPr/>
            </p:nvSpPr>
            <p:spPr bwMode="auto">
              <a:xfrm>
                <a:off x="4674" y="1952"/>
                <a:ext cx="35" cy="66"/>
              </a:xfrm>
              <a:custGeom>
                <a:avLst/>
                <a:gdLst>
                  <a:gd name="T0" fmla="*/ 2 w 35"/>
                  <a:gd name="T1" fmla="*/ 65 h 66"/>
                  <a:gd name="T2" fmla="*/ 2 w 35"/>
                  <a:gd name="T3" fmla="*/ 65 h 66"/>
                  <a:gd name="T4" fmla="*/ 8 w 35"/>
                  <a:gd name="T5" fmla="*/ 57 h 66"/>
                  <a:gd name="T6" fmla="*/ 14 w 35"/>
                  <a:gd name="T7" fmla="*/ 50 h 66"/>
                  <a:gd name="T8" fmla="*/ 19 w 35"/>
                  <a:gd name="T9" fmla="*/ 43 h 66"/>
                  <a:gd name="T10" fmla="*/ 23 w 35"/>
                  <a:gd name="T11" fmla="*/ 34 h 66"/>
                  <a:gd name="T12" fmla="*/ 28 w 35"/>
                  <a:gd name="T13" fmla="*/ 27 h 66"/>
                  <a:gd name="T14" fmla="*/ 31 w 35"/>
                  <a:gd name="T15" fmla="*/ 18 h 66"/>
                  <a:gd name="T16" fmla="*/ 33 w 35"/>
                  <a:gd name="T17" fmla="*/ 10 h 66"/>
                  <a:gd name="T18" fmla="*/ 34 w 35"/>
                  <a:gd name="T19" fmla="*/ 0 h 66"/>
                  <a:gd name="T20" fmla="*/ 30 w 35"/>
                  <a:gd name="T21" fmla="*/ 0 h 66"/>
                  <a:gd name="T22" fmla="*/ 29 w 35"/>
                  <a:gd name="T23" fmla="*/ 9 h 66"/>
                  <a:gd name="T24" fmla="*/ 27 w 35"/>
                  <a:gd name="T25" fmla="*/ 17 h 66"/>
                  <a:gd name="T26" fmla="*/ 24 w 35"/>
                  <a:gd name="T27" fmla="*/ 25 h 66"/>
                  <a:gd name="T28" fmla="*/ 20 w 35"/>
                  <a:gd name="T29" fmla="*/ 32 h 66"/>
                  <a:gd name="T30" fmla="*/ 16 w 35"/>
                  <a:gd name="T31" fmla="*/ 41 h 66"/>
                  <a:gd name="T32" fmla="*/ 11 w 35"/>
                  <a:gd name="T33" fmla="*/ 48 h 66"/>
                  <a:gd name="T34" fmla="*/ 5 w 35"/>
                  <a:gd name="T35" fmla="*/ 55 h 66"/>
                  <a:gd name="T36" fmla="*/ 0 w 35"/>
                  <a:gd name="T37" fmla="*/ 62 h 66"/>
                  <a:gd name="T38" fmla="*/ 2 w 35"/>
                  <a:gd name="T39" fmla="*/ 65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66">
                    <a:moveTo>
                      <a:pt x="2" y="65"/>
                    </a:moveTo>
                    <a:lnTo>
                      <a:pt x="2" y="65"/>
                    </a:lnTo>
                    <a:lnTo>
                      <a:pt x="8" y="57"/>
                    </a:lnTo>
                    <a:lnTo>
                      <a:pt x="14" y="50"/>
                    </a:lnTo>
                    <a:lnTo>
                      <a:pt x="19" y="43"/>
                    </a:lnTo>
                    <a:lnTo>
                      <a:pt x="23" y="34"/>
                    </a:lnTo>
                    <a:lnTo>
                      <a:pt x="28" y="27"/>
                    </a:lnTo>
                    <a:lnTo>
                      <a:pt x="31" y="18"/>
                    </a:lnTo>
                    <a:lnTo>
                      <a:pt x="33" y="10"/>
                    </a:lnTo>
                    <a:lnTo>
                      <a:pt x="34" y="0"/>
                    </a:lnTo>
                    <a:lnTo>
                      <a:pt x="30" y="0"/>
                    </a:lnTo>
                    <a:lnTo>
                      <a:pt x="29" y="9"/>
                    </a:lnTo>
                    <a:lnTo>
                      <a:pt x="27" y="17"/>
                    </a:lnTo>
                    <a:lnTo>
                      <a:pt x="24" y="25"/>
                    </a:lnTo>
                    <a:lnTo>
                      <a:pt x="20" y="32"/>
                    </a:lnTo>
                    <a:lnTo>
                      <a:pt x="16" y="41"/>
                    </a:lnTo>
                    <a:lnTo>
                      <a:pt x="11" y="48"/>
                    </a:lnTo>
                    <a:lnTo>
                      <a:pt x="5" y="55"/>
                    </a:lnTo>
                    <a:lnTo>
                      <a:pt x="0" y="62"/>
                    </a:lnTo>
                    <a:lnTo>
                      <a:pt x="2"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2" name="Freeform 165">
                <a:extLst>
                  <a:ext uri="{FF2B5EF4-FFF2-40B4-BE49-F238E27FC236}">
                    <a16:creationId xmlns:a16="http://schemas.microsoft.com/office/drawing/2014/main" id="{29AADEF4-6248-F1EB-FE17-353FA1A795D5}"/>
                  </a:ext>
                </a:extLst>
              </p:cNvPr>
              <p:cNvSpPr>
                <a:spLocks/>
              </p:cNvSpPr>
              <p:nvPr/>
            </p:nvSpPr>
            <p:spPr bwMode="auto">
              <a:xfrm>
                <a:off x="4656" y="2014"/>
                <a:ext cx="21" cy="64"/>
              </a:xfrm>
              <a:custGeom>
                <a:avLst/>
                <a:gdLst>
                  <a:gd name="T0" fmla="*/ 5 w 21"/>
                  <a:gd name="T1" fmla="*/ 64 h 65"/>
                  <a:gd name="T2" fmla="*/ 5 w 21"/>
                  <a:gd name="T3" fmla="*/ 64 h 65"/>
                  <a:gd name="T4" fmla="*/ 4 w 21"/>
                  <a:gd name="T5" fmla="*/ 56 h 65"/>
                  <a:gd name="T6" fmla="*/ 4 w 21"/>
                  <a:gd name="T7" fmla="*/ 48 h 65"/>
                  <a:gd name="T8" fmla="*/ 4 w 21"/>
                  <a:gd name="T9" fmla="*/ 40 h 65"/>
                  <a:gd name="T10" fmla="*/ 6 w 21"/>
                  <a:gd name="T11" fmla="*/ 32 h 65"/>
                  <a:gd name="T12" fmla="*/ 8 w 21"/>
                  <a:gd name="T13" fmla="*/ 25 h 65"/>
                  <a:gd name="T14" fmla="*/ 11 w 21"/>
                  <a:gd name="T15" fmla="*/ 18 h 65"/>
                  <a:gd name="T16" fmla="*/ 15 w 21"/>
                  <a:gd name="T17" fmla="*/ 10 h 65"/>
                  <a:gd name="T18" fmla="*/ 20 w 21"/>
                  <a:gd name="T19" fmla="*/ 3 h 65"/>
                  <a:gd name="T20" fmla="*/ 18 w 21"/>
                  <a:gd name="T21" fmla="*/ 0 h 65"/>
                  <a:gd name="T22" fmla="*/ 12 w 21"/>
                  <a:gd name="T23" fmla="*/ 8 h 65"/>
                  <a:gd name="T24" fmla="*/ 7 w 21"/>
                  <a:gd name="T25" fmla="*/ 16 h 65"/>
                  <a:gd name="T26" fmla="*/ 4 w 21"/>
                  <a:gd name="T27" fmla="*/ 24 h 65"/>
                  <a:gd name="T28" fmla="*/ 2 w 21"/>
                  <a:gd name="T29" fmla="*/ 31 h 65"/>
                  <a:gd name="T30" fmla="*/ 0 w 21"/>
                  <a:gd name="T31" fmla="*/ 40 h 65"/>
                  <a:gd name="T32" fmla="*/ 0 w 21"/>
                  <a:gd name="T33" fmla="*/ 48 h 65"/>
                  <a:gd name="T34" fmla="*/ 0 w 21"/>
                  <a:gd name="T35" fmla="*/ 56 h 65"/>
                  <a:gd name="T36" fmla="*/ 1 w 21"/>
                  <a:gd name="T37" fmla="*/ 64 h 65"/>
                  <a:gd name="T38" fmla="*/ 5 w 21"/>
                  <a:gd name="T39" fmla="*/ 64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65">
                    <a:moveTo>
                      <a:pt x="5" y="64"/>
                    </a:moveTo>
                    <a:lnTo>
                      <a:pt x="5" y="64"/>
                    </a:lnTo>
                    <a:lnTo>
                      <a:pt x="4" y="56"/>
                    </a:lnTo>
                    <a:lnTo>
                      <a:pt x="4" y="48"/>
                    </a:lnTo>
                    <a:lnTo>
                      <a:pt x="4" y="40"/>
                    </a:lnTo>
                    <a:lnTo>
                      <a:pt x="6" y="32"/>
                    </a:lnTo>
                    <a:lnTo>
                      <a:pt x="8" y="25"/>
                    </a:lnTo>
                    <a:lnTo>
                      <a:pt x="11" y="18"/>
                    </a:lnTo>
                    <a:lnTo>
                      <a:pt x="15" y="10"/>
                    </a:lnTo>
                    <a:lnTo>
                      <a:pt x="20" y="3"/>
                    </a:lnTo>
                    <a:lnTo>
                      <a:pt x="18" y="0"/>
                    </a:lnTo>
                    <a:lnTo>
                      <a:pt x="12" y="8"/>
                    </a:lnTo>
                    <a:lnTo>
                      <a:pt x="7" y="16"/>
                    </a:lnTo>
                    <a:lnTo>
                      <a:pt x="4" y="24"/>
                    </a:lnTo>
                    <a:lnTo>
                      <a:pt x="2" y="31"/>
                    </a:lnTo>
                    <a:lnTo>
                      <a:pt x="0" y="40"/>
                    </a:lnTo>
                    <a:lnTo>
                      <a:pt x="0" y="48"/>
                    </a:lnTo>
                    <a:lnTo>
                      <a:pt x="0" y="56"/>
                    </a:lnTo>
                    <a:lnTo>
                      <a:pt x="1" y="64"/>
                    </a:lnTo>
                    <a:lnTo>
                      <a:pt x="5" y="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3" name="Freeform 166">
                <a:extLst>
                  <a:ext uri="{FF2B5EF4-FFF2-40B4-BE49-F238E27FC236}">
                    <a16:creationId xmlns:a16="http://schemas.microsoft.com/office/drawing/2014/main" id="{6066F77C-52C5-4B2A-AC5B-E4DCD1C00259}"/>
                  </a:ext>
                </a:extLst>
              </p:cNvPr>
              <p:cNvSpPr>
                <a:spLocks/>
              </p:cNvSpPr>
              <p:nvPr/>
            </p:nvSpPr>
            <p:spPr bwMode="auto">
              <a:xfrm>
                <a:off x="4657" y="2078"/>
                <a:ext cx="17" cy="17"/>
              </a:xfrm>
              <a:custGeom>
                <a:avLst/>
                <a:gdLst>
                  <a:gd name="T0" fmla="*/ 16 w 17"/>
                  <a:gd name="T1" fmla="*/ 16 h 17"/>
                  <a:gd name="T2" fmla="*/ 16 w 17"/>
                  <a:gd name="T3" fmla="*/ 14 h 17"/>
                  <a:gd name="T4" fmla="*/ 16 w 17"/>
                  <a:gd name="T5" fmla="*/ 11 h 17"/>
                  <a:gd name="T6" fmla="*/ 16 w 17"/>
                  <a:gd name="T7" fmla="*/ 10 h 17"/>
                  <a:gd name="T8" fmla="*/ 16 w 17"/>
                  <a:gd name="T9" fmla="*/ 7 h 17"/>
                  <a:gd name="T10" fmla="*/ 16 w 17"/>
                  <a:gd name="T11" fmla="*/ 6 h 17"/>
                  <a:gd name="T12" fmla="*/ 12 w 17"/>
                  <a:gd name="T13" fmla="*/ 5 h 17"/>
                  <a:gd name="T14" fmla="*/ 12 w 17"/>
                  <a:gd name="T15" fmla="*/ 2 h 17"/>
                  <a:gd name="T16" fmla="*/ 12 w 17"/>
                  <a:gd name="T17" fmla="*/ 0 h 17"/>
                  <a:gd name="T18" fmla="*/ 0 w 17"/>
                  <a:gd name="T19" fmla="*/ 0 h 17"/>
                  <a:gd name="T20" fmla="*/ 0 w 17"/>
                  <a:gd name="T21" fmla="*/ 2 h 17"/>
                  <a:gd name="T22" fmla="*/ 0 w 17"/>
                  <a:gd name="T23" fmla="*/ 5 h 17"/>
                  <a:gd name="T24" fmla="*/ 3 w 17"/>
                  <a:gd name="T25" fmla="*/ 7 h 17"/>
                  <a:gd name="T26" fmla="*/ 3 w 17"/>
                  <a:gd name="T27" fmla="*/ 8 h 17"/>
                  <a:gd name="T28" fmla="*/ 3 w 17"/>
                  <a:gd name="T29" fmla="*/ 10 h 17"/>
                  <a:gd name="T30" fmla="*/ 6 w 17"/>
                  <a:gd name="T31" fmla="*/ 11 h 17"/>
                  <a:gd name="T32" fmla="*/ 6 w 17"/>
                  <a:gd name="T33" fmla="*/ 14 h 17"/>
                  <a:gd name="T34" fmla="*/ 6 w 17"/>
                  <a:gd name="T35" fmla="*/ 16 h 17"/>
                  <a:gd name="T36" fmla="*/ 16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16" y="16"/>
                    </a:moveTo>
                    <a:lnTo>
                      <a:pt x="16" y="14"/>
                    </a:lnTo>
                    <a:lnTo>
                      <a:pt x="16" y="11"/>
                    </a:lnTo>
                    <a:lnTo>
                      <a:pt x="16" y="10"/>
                    </a:lnTo>
                    <a:lnTo>
                      <a:pt x="16" y="7"/>
                    </a:lnTo>
                    <a:lnTo>
                      <a:pt x="16" y="6"/>
                    </a:lnTo>
                    <a:lnTo>
                      <a:pt x="12" y="5"/>
                    </a:lnTo>
                    <a:lnTo>
                      <a:pt x="12" y="2"/>
                    </a:lnTo>
                    <a:lnTo>
                      <a:pt x="12" y="0"/>
                    </a:lnTo>
                    <a:lnTo>
                      <a:pt x="0" y="0"/>
                    </a:lnTo>
                    <a:lnTo>
                      <a:pt x="0" y="2"/>
                    </a:lnTo>
                    <a:lnTo>
                      <a:pt x="0" y="5"/>
                    </a:lnTo>
                    <a:lnTo>
                      <a:pt x="3" y="7"/>
                    </a:lnTo>
                    <a:lnTo>
                      <a:pt x="3" y="8"/>
                    </a:lnTo>
                    <a:lnTo>
                      <a:pt x="3" y="10"/>
                    </a:lnTo>
                    <a:lnTo>
                      <a:pt x="6" y="11"/>
                    </a:lnTo>
                    <a:lnTo>
                      <a:pt x="6" y="14"/>
                    </a:lnTo>
                    <a:lnTo>
                      <a:pt x="6"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4" name="Freeform 167">
                <a:extLst>
                  <a:ext uri="{FF2B5EF4-FFF2-40B4-BE49-F238E27FC236}">
                    <a16:creationId xmlns:a16="http://schemas.microsoft.com/office/drawing/2014/main" id="{42751790-9799-9E4F-6918-06A563FAFDDB}"/>
                  </a:ext>
                </a:extLst>
              </p:cNvPr>
              <p:cNvSpPr>
                <a:spLocks/>
              </p:cNvSpPr>
              <p:nvPr/>
            </p:nvSpPr>
            <p:spPr bwMode="auto">
              <a:xfrm>
                <a:off x="4659" y="2094"/>
                <a:ext cx="17" cy="17"/>
              </a:xfrm>
              <a:custGeom>
                <a:avLst/>
                <a:gdLst>
                  <a:gd name="T0" fmla="*/ 0 w 17"/>
                  <a:gd name="T1" fmla="*/ 0 h 17"/>
                  <a:gd name="T2" fmla="*/ 0 w 17"/>
                  <a:gd name="T3" fmla="*/ 8 h 17"/>
                  <a:gd name="T4" fmla="*/ 5 w 17"/>
                  <a:gd name="T5" fmla="*/ 16 h 17"/>
                  <a:gd name="T6" fmla="*/ 16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8"/>
                    </a:lnTo>
                    <a:lnTo>
                      <a:pt x="5" y="16"/>
                    </a:lnTo>
                    <a:lnTo>
                      <a:pt x="16"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5" name="Freeform 168">
                <a:extLst>
                  <a:ext uri="{FF2B5EF4-FFF2-40B4-BE49-F238E27FC236}">
                    <a16:creationId xmlns:a16="http://schemas.microsoft.com/office/drawing/2014/main" id="{134902FA-5CA6-8253-3D42-93BE6A83BA06}"/>
                  </a:ext>
                </a:extLst>
              </p:cNvPr>
              <p:cNvSpPr>
                <a:spLocks/>
              </p:cNvSpPr>
              <p:nvPr/>
            </p:nvSpPr>
            <p:spPr bwMode="auto">
              <a:xfrm>
                <a:off x="4047" y="2320"/>
                <a:ext cx="17" cy="17"/>
              </a:xfrm>
              <a:custGeom>
                <a:avLst/>
                <a:gdLst>
                  <a:gd name="T0" fmla="*/ 0 w 17"/>
                  <a:gd name="T1" fmla="*/ 0 h 17"/>
                  <a:gd name="T2" fmla="*/ 0 w 17"/>
                  <a:gd name="T3" fmla="*/ 10 h 17"/>
                  <a:gd name="T4" fmla="*/ 4 w 17"/>
                  <a:gd name="T5" fmla="*/ 16 h 17"/>
                  <a:gd name="T6" fmla="*/ 8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0"/>
                    </a:lnTo>
                    <a:lnTo>
                      <a:pt x="4" y="16"/>
                    </a:lnTo>
                    <a:lnTo>
                      <a:pt x="8"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6" name="Freeform 169">
                <a:extLst>
                  <a:ext uri="{FF2B5EF4-FFF2-40B4-BE49-F238E27FC236}">
                    <a16:creationId xmlns:a16="http://schemas.microsoft.com/office/drawing/2014/main" id="{63B256D3-F9B9-1F86-6F0F-D6A5F52AE2E3}"/>
                  </a:ext>
                </a:extLst>
              </p:cNvPr>
              <p:cNvSpPr>
                <a:spLocks/>
              </p:cNvSpPr>
              <p:nvPr/>
            </p:nvSpPr>
            <p:spPr bwMode="auto">
              <a:xfrm>
                <a:off x="4047" y="2222"/>
                <a:ext cx="25" cy="100"/>
              </a:xfrm>
              <a:custGeom>
                <a:avLst/>
                <a:gdLst>
                  <a:gd name="T0" fmla="*/ 24 w 25"/>
                  <a:gd name="T1" fmla="*/ 0 h 100"/>
                  <a:gd name="T2" fmla="*/ 20 w 25"/>
                  <a:gd name="T3" fmla="*/ 0 h 100"/>
                  <a:gd name="T4" fmla="*/ 20 w 25"/>
                  <a:gd name="T5" fmla="*/ 3 h 100"/>
                  <a:gd name="T6" fmla="*/ 19 w 25"/>
                  <a:gd name="T7" fmla="*/ 7 h 100"/>
                  <a:gd name="T8" fmla="*/ 19 w 25"/>
                  <a:gd name="T9" fmla="*/ 10 h 100"/>
                  <a:gd name="T10" fmla="*/ 18 w 25"/>
                  <a:gd name="T11" fmla="*/ 16 h 100"/>
                  <a:gd name="T12" fmla="*/ 17 w 25"/>
                  <a:gd name="T13" fmla="*/ 21 h 100"/>
                  <a:gd name="T14" fmla="*/ 16 w 25"/>
                  <a:gd name="T15" fmla="*/ 27 h 100"/>
                  <a:gd name="T16" fmla="*/ 15 w 25"/>
                  <a:gd name="T17" fmla="*/ 33 h 100"/>
                  <a:gd name="T18" fmla="*/ 14 w 25"/>
                  <a:gd name="T19" fmla="*/ 40 h 100"/>
                  <a:gd name="T20" fmla="*/ 12 w 25"/>
                  <a:gd name="T21" fmla="*/ 47 h 100"/>
                  <a:gd name="T22" fmla="*/ 11 w 25"/>
                  <a:gd name="T23" fmla="*/ 54 h 100"/>
                  <a:gd name="T24" fmla="*/ 9 w 25"/>
                  <a:gd name="T25" fmla="*/ 61 h 100"/>
                  <a:gd name="T26" fmla="*/ 7 w 25"/>
                  <a:gd name="T27" fmla="*/ 69 h 100"/>
                  <a:gd name="T28" fmla="*/ 6 w 25"/>
                  <a:gd name="T29" fmla="*/ 76 h 100"/>
                  <a:gd name="T30" fmla="*/ 4 w 25"/>
                  <a:gd name="T31" fmla="*/ 84 h 100"/>
                  <a:gd name="T32" fmla="*/ 2 w 25"/>
                  <a:gd name="T33" fmla="*/ 91 h 100"/>
                  <a:gd name="T34" fmla="*/ 0 w 25"/>
                  <a:gd name="T35" fmla="*/ 98 h 100"/>
                  <a:gd name="T36" fmla="*/ 4 w 25"/>
                  <a:gd name="T37" fmla="*/ 99 h 100"/>
                  <a:gd name="T38" fmla="*/ 6 w 25"/>
                  <a:gd name="T39" fmla="*/ 92 h 100"/>
                  <a:gd name="T40" fmla="*/ 7 w 25"/>
                  <a:gd name="T41" fmla="*/ 84 h 100"/>
                  <a:gd name="T42" fmla="*/ 9 w 25"/>
                  <a:gd name="T43" fmla="*/ 77 h 100"/>
                  <a:gd name="T44" fmla="*/ 11 w 25"/>
                  <a:gd name="T45" fmla="*/ 70 h 100"/>
                  <a:gd name="T46" fmla="*/ 13 w 25"/>
                  <a:gd name="T47" fmla="*/ 62 h 100"/>
                  <a:gd name="T48" fmla="*/ 14 w 25"/>
                  <a:gd name="T49" fmla="*/ 55 h 100"/>
                  <a:gd name="T50" fmla="*/ 16 w 25"/>
                  <a:gd name="T51" fmla="*/ 48 h 100"/>
                  <a:gd name="T52" fmla="*/ 17 w 25"/>
                  <a:gd name="T53" fmla="*/ 40 h 100"/>
                  <a:gd name="T54" fmla="*/ 19 w 25"/>
                  <a:gd name="T55" fmla="*/ 34 h 100"/>
                  <a:gd name="T56" fmla="*/ 20 w 25"/>
                  <a:gd name="T57" fmla="*/ 28 h 100"/>
                  <a:gd name="T58" fmla="*/ 21 w 25"/>
                  <a:gd name="T59" fmla="*/ 22 h 100"/>
                  <a:gd name="T60" fmla="*/ 22 w 25"/>
                  <a:gd name="T61" fmla="*/ 16 h 100"/>
                  <a:gd name="T62" fmla="*/ 23 w 25"/>
                  <a:gd name="T63" fmla="*/ 11 h 100"/>
                  <a:gd name="T64" fmla="*/ 23 w 25"/>
                  <a:gd name="T65" fmla="*/ 7 h 100"/>
                  <a:gd name="T66" fmla="*/ 24 w 25"/>
                  <a:gd name="T67" fmla="*/ 3 h 100"/>
                  <a:gd name="T68" fmla="*/ 24 w 25"/>
                  <a:gd name="T69" fmla="*/ 0 h 100"/>
                  <a:gd name="T70" fmla="*/ 20 w 25"/>
                  <a:gd name="T71" fmla="*/ 0 h 100"/>
                  <a:gd name="T72" fmla="*/ 24 w 25"/>
                  <a:gd name="T73" fmla="*/ 0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0">
                    <a:moveTo>
                      <a:pt x="24" y="0"/>
                    </a:moveTo>
                    <a:lnTo>
                      <a:pt x="20" y="0"/>
                    </a:lnTo>
                    <a:lnTo>
                      <a:pt x="20" y="3"/>
                    </a:lnTo>
                    <a:lnTo>
                      <a:pt x="19" y="7"/>
                    </a:lnTo>
                    <a:lnTo>
                      <a:pt x="19" y="10"/>
                    </a:lnTo>
                    <a:lnTo>
                      <a:pt x="18" y="16"/>
                    </a:lnTo>
                    <a:lnTo>
                      <a:pt x="17" y="21"/>
                    </a:lnTo>
                    <a:lnTo>
                      <a:pt x="16" y="27"/>
                    </a:lnTo>
                    <a:lnTo>
                      <a:pt x="15" y="33"/>
                    </a:lnTo>
                    <a:lnTo>
                      <a:pt x="14" y="40"/>
                    </a:lnTo>
                    <a:lnTo>
                      <a:pt x="12" y="47"/>
                    </a:lnTo>
                    <a:lnTo>
                      <a:pt x="11" y="54"/>
                    </a:lnTo>
                    <a:lnTo>
                      <a:pt x="9" y="61"/>
                    </a:lnTo>
                    <a:lnTo>
                      <a:pt x="7" y="69"/>
                    </a:lnTo>
                    <a:lnTo>
                      <a:pt x="6" y="76"/>
                    </a:lnTo>
                    <a:lnTo>
                      <a:pt x="4" y="84"/>
                    </a:lnTo>
                    <a:lnTo>
                      <a:pt x="2" y="91"/>
                    </a:lnTo>
                    <a:lnTo>
                      <a:pt x="0" y="98"/>
                    </a:lnTo>
                    <a:lnTo>
                      <a:pt x="4" y="99"/>
                    </a:lnTo>
                    <a:lnTo>
                      <a:pt x="6" y="92"/>
                    </a:lnTo>
                    <a:lnTo>
                      <a:pt x="7" y="84"/>
                    </a:lnTo>
                    <a:lnTo>
                      <a:pt x="9" y="77"/>
                    </a:lnTo>
                    <a:lnTo>
                      <a:pt x="11" y="70"/>
                    </a:lnTo>
                    <a:lnTo>
                      <a:pt x="13" y="62"/>
                    </a:lnTo>
                    <a:lnTo>
                      <a:pt x="14" y="55"/>
                    </a:lnTo>
                    <a:lnTo>
                      <a:pt x="16" y="48"/>
                    </a:lnTo>
                    <a:lnTo>
                      <a:pt x="17" y="40"/>
                    </a:lnTo>
                    <a:lnTo>
                      <a:pt x="19" y="34"/>
                    </a:lnTo>
                    <a:lnTo>
                      <a:pt x="20" y="28"/>
                    </a:lnTo>
                    <a:lnTo>
                      <a:pt x="21" y="22"/>
                    </a:lnTo>
                    <a:lnTo>
                      <a:pt x="22" y="16"/>
                    </a:lnTo>
                    <a:lnTo>
                      <a:pt x="23" y="11"/>
                    </a:lnTo>
                    <a:lnTo>
                      <a:pt x="23" y="7"/>
                    </a:lnTo>
                    <a:lnTo>
                      <a:pt x="24" y="3"/>
                    </a:lnTo>
                    <a:lnTo>
                      <a:pt x="24" y="0"/>
                    </a:lnTo>
                    <a:lnTo>
                      <a:pt x="20" y="0"/>
                    </a:lnTo>
                    <a:lnTo>
                      <a:pt x="2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7" name="Freeform 170">
                <a:extLst>
                  <a:ext uri="{FF2B5EF4-FFF2-40B4-BE49-F238E27FC236}">
                    <a16:creationId xmlns:a16="http://schemas.microsoft.com/office/drawing/2014/main" id="{8909F3BD-7E3B-610E-C25F-0512FD49093B}"/>
                  </a:ext>
                </a:extLst>
              </p:cNvPr>
              <p:cNvSpPr>
                <a:spLocks/>
              </p:cNvSpPr>
              <p:nvPr/>
            </p:nvSpPr>
            <p:spPr bwMode="auto">
              <a:xfrm>
                <a:off x="4063" y="2222"/>
                <a:ext cx="21" cy="313"/>
              </a:xfrm>
              <a:custGeom>
                <a:avLst/>
                <a:gdLst>
                  <a:gd name="T0" fmla="*/ 3 w 21"/>
                  <a:gd name="T1" fmla="*/ 312 h 313"/>
                  <a:gd name="T2" fmla="*/ 10 w 21"/>
                  <a:gd name="T3" fmla="*/ 296 h 313"/>
                  <a:gd name="T4" fmla="*/ 14 w 21"/>
                  <a:gd name="T5" fmla="*/ 279 h 313"/>
                  <a:gd name="T6" fmla="*/ 18 w 21"/>
                  <a:gd name="T7" fmla="*/ 261 h 313"/>
                  <a:gd name="T8" fmla="*/ 20 w 21"/>
                  <a:gd name="T9" fmla="*/ 242 h 313"/>
                  <a:gd name="T10" fmla="*/ 20 w 21"/>
                  <a:gd name="T11" fmla="*/ 222 h 313"/>
                  <a:gd name="T12" fmla="*/ 20 w 21"/>
                  <a:gd name="T13" fmla="*/ 202 h 313"/>
                  <a:gd name="T14" fmla="*/ 20 w 21"/>
                  <a:gd name="T15" fmla="*/ 181 h 313"/>
                  <a:gd name="T16" fmla="*/ 19 w 21"/>
                  <a:gd name="T17" fmla="*/ 160 h 313"/>
                  <a:gd name="T18" fmla="*/ 17 w 21"/>
                  <a:gd name="T19" fmla="*/ 140 h 313"/>
                  <a:gd name="T20" fmla="*/ 15 w 21"/>
                  <a:gd name="T21" fmla="*/ 118 h 313"/>
                  <a:gd name="T22" fmla="*/ 13 w 21"/>
                  <a:gd name="T23" fmla="*/ 98 h 313"/>
                  <a:gd name="T24" fmla="*/ 12 w 21"/>
                  <a:gd name="T25" fmla="*/ 76 h 313"/>
                  <a:gd name="T26" fmla="*/ 10 w 21"/>
                  <a:gd name="T27" fmla="*/ 56 h 313"/>
                  <a:gd name="T28" fmla="*/ 8 w 21"/>
                  <a:gd name="T29" fmla="*/ 37 h 313"/>
                  <a:gd name="T30" fmla="*/ 8 w 21"/>
                  <a:gd name="T31" fmla="*/ 18 h 313"/>
                  <a:gd name="T32" fmla="*/ 8 w 21"/>
                  <a:gd name="T33" fmla="*/ 0 h 313"/>
                  <a:gd name="T34" fmla="*/ 4 w 21"/>
                  <a:gd name="T35" fmla="*/ 9 h 313"/>
                  <a:gd name="T36" fmla="*/ 4 w 21"/>
                  <a:gd name="T37" fmla="*/ 27 h 313"/>
                  <a:gd name="T38" fmla="*/ 5 w 21"/>
                  <a:gd name="T39" fmla="*/ 46 h 313"/>
                  <a:gd name="T40" fmla="*/ 7 w 21"/>
                  <a:gd name="T41" fmla="*/ 66 h 313"/>
                  <a:gd name="T42" fmla="*/ 8 w 21"/>
                  <a:gd name="T43" fmla="*/ 87 h 313"/>
                  <a:gd name="T44" fmla="*/ 10 w 21"/>
                  <a:gd name="T45" fmla="*/ 108 h 313"/>
                  <a:gd name="T46" fmla="*/ 12 w 21"/>
                  <a:gd name="T47" fmla="*/ 128 h 313"/>
                  <a:gd name="T48" fmla="*/ 14 w 21"/>
                  <a:gd name="T49" fmla="*/ 150 h 313"/>
                  <a:gd name="T50" fmla="*/ 16 w 21"/>
                  <a:gd name="T51" fmla="*/ 171 h 313"/>
                  <a:gd name="T52" fmla="*/ 17 w 21"/>
                  <a:gd name="T53" fmla="*/ 191 h 313"/>
                  <a:gd name="T54" fmla="*/ 17 w 21"/>
                  <a:gd name="T55" fmla="*/ 212 h 313"/>
                  <a:gd name="T56" fmla="*/ 16 w 21"/>
                  <a:gd name="T57" fmla="*/ 232 h 313"/>
                  <a:gd name="T58" fmla="*/ 15 w 21"/>
                  <a:gd name="T59" fmla="*/ 251 h 313"/>
                  <a:gd name="T60" fmla="*/ 12 w 21"/>
                  <a:gd name="T61" fmla="*/ 269 h 313"/>
                  <a:gd name="T62" fmla="*/ 8 w 21"/>
                  <a:gd name="T63" fmla="*/ 287 h 313"/>
                  <a:gd name="T64" fmla="*/ 3 w 21"/>
                  <a:gd name="T65" fmla="*/ 303 h 313"/>
                  <a:gd name="T66" fmla="*/ 3 w 21"/>
                  <a:gd name="T67" fmla="*/ 312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 h="313">
                    <a:moveTo>
                      <a:pt x="3" y="312"/>
                    </a:moveTo>
                    <a:lnTo>
                      <a:pt x="3" y="312"/>
                    </a:lnTo>
                    <a:lnTo>
                      <a:pt x="7" y="304"/>
                    </a:lnTo>
                    <a:lnTo>
                      <a:pt x="10" y="296"/>
                    </a:lnTo>
                    <a:lnTo>
                      <a:pt x="12" y="287"/>
                    </a:lnTo>
                    <a:lnTo>
                      <a:pt x="14" y="279"/>
                    </a:lnTo>
                    <a:lnTo>
                      <a:pt x="16" y="270"/>
                    </a:lnTo>
                    <a:lnTo>
                      <a:pt x="18" y="261"/>
                    </a:lnTo>
                    <a:lnTo>
                      <a:pt x="18" y="251"/>
                    </a:lnTo>
                    <a:lnTo>
                      <a:pt x="20" y="242"/>
                    </a:lnTo>
                    <a:lnTo>
                      <a:pt x="20" y="232"/>
                    </a:lnTo>
                    <a:lnTo>
                      <a:pt x="20" y="222"/>
                    </a:lnTo>
                    <a:lnTo>
                      <a:pt x="20" y="212"/>
                    </a:lnTo>
                    <a:lnTo>
                      <a:pt x="20" y="202"/>
                    </a:lnTo>
                    <a:lnTo>
                      <a:pt x="20" y="191"/>
                    </a:lnTo>
                    <a:lnTo>
                      <a:pt x="20" y="181"/>
                    </a:lnTo>
                    <a:lnTo>
                      <a:pt x="20" y="171"/>
                    </a:lnTo>
                    <a:lnTo>
                      <a:pt x="19" y="160"/>
                    </a:lnTo>
                    <a:lnTo>
                      <a:pt x="18" y="150"/>
                    </a:lnTo>
                    <a:lnTo>
                      <a:pt x="17" y="140"/>
                    </a:lnTo>
                    <a:lnTo>
                      <a:pt x="16" y="128"/>
                    </a:lnTo>
                    <a:lnTo>
                      <a:pt x="15" y="118"/>
                    </a:lnTo>
                    <a:lnTo>
                      <a:pt x="14" y="108"/>
                    </a:lnTo>
                    <a:lnTo>
                      <a:pt x="13" y="98"/>
                    </a:lnTo>
                    <a:lnTo>
                      <a:pt x="12" y="87"/>
                    </a:lnTo>
                    <a:lnTo>
                      <a:pt x="12" y="76"/>
                    </a:lnTo>
                    <a:lnTo>
                      <a:pt x="10" y="66"/>
                    </a:lnTo>
                    <a:lnTo>
                      <a:pt x="10" y="56"/>
                    </a:lnTo>
                    <a:lnTo>
                      <a:pt x="9" y="46"/>
                    </a:lnTo>
                    <a:lnTo>
                      <a:pt x="8" y="37"/>
                    </a:lnTo>
                    <a:lnTo>
                      <a:pt x="8" y="27"/>
                    </a:lnTo>
                    <a:lnTo>
                      <a:pt x="8" y="18"/>
                    </a:lnTo>
                    <a:lnTo>
                      <a:pt x="8" y="9"/>
                    </a:lnTo>
                    <a:lnTo>
                      <a:pt x="8" y="0"/>
                    </a:lnTo>
                    <a:lnTo>
                      <a:pt x="4" y="0"/>
                    </a:lnTo>
                    <a:lnTo>
                      <a:pt x="4" y="9"/>
                    </a:lnTo>
                    <a:lnTo>
                      <a:pt x="4" y="18"/>
                    </a:lnTo>
                    <a:lnTo>
                      <a:pt x="4" y="27"/>
                    </a:lnTo>
                    <a:lnTo>
                      <a:pt x="5" y="37"/>
                    </a:lnTo>
                    <a:lnTo>
                      <a:pt x="5" y="46"/>
                    </a:lnTo>
                    <a:lnTo>
                      <a:pt x="6" y="56"/>
                    </a:lnTo>
                    <a:lnTo>
                      <a:pt x="7" y="66"/>
                    </a:lnTo>
                    <a:lnTo>
                      <a:pt x="8" y="76"/>
                    </a:lnTo>
                    <a:lnTo>
                      <a:pt x="8" y="87"/>
                    </a:lnTo>
                    <a:lnTo>
                      <a:pt x="10" y="98"/>
                    </a:lnTo>
                    <a:lnTo>
                      <a:pt x="10" y="108"/>
                    </a:lnTo>
                    <a:lnTo>
                      <a:pt x="12" y="118"/>
                    </a:lnTo>
                    <a:lnTo>
                      <a:pt x="12" y="128"/>
                    </a:lnTo>
                    <a:lnTo>
                      <a:pt x="13" y="140"/>
                    </a:lnTo>
                    <a:lnTo>
                      <a:pt x="14" y="150"/>
                    </a:lnTo>
                    <a:lnTo>
                      <a:pt x="15" y="160"/>
                    </a:lnTo>
                    <a:lnTo>
                      <a:pt x="16" y="171"/>
                    </a:lnTo>
                    <a:lnTo>
                      <a:pt x="16" y="181"/>
                    </a:lnTo>
                    <a:lnTo>
                      <a:pt x="17" y="191"/>
                    </a:lnTo>
                    <a:lnTo>
                      <a:pt x="17" y="202"/>
                    </a:lnTo>
                    <a:lnTo>
                      <a:pt x="17" y="212"/>
                    </a:lnTo>
                    <a:lnTo>
                      <a:pt x="17" y="222"/>
                    </a:lnTo>
                    <a:lnTo>
                      <a:pt x="16" y="232"/>
                    </a:lnTo>
                    <a:lnTo>
                      <a:pt x="16" y="242"/>
                    </a:lnTo>
                    <a:lnTo>
                      <a:pt x="15" y="251"/>
                    </a:lnTo>
                    <a:lnTo>
                      <a:pt x="14" y="260"/>
                    </a:lnTo>
                    <a:lnTo>
                      <a:pt x="12" y="269"/>
                    </a:lnTo>
                    <a:lnTo>
                      <a:pt x="10" y="278"/>
                    </a:lnTo>
                    <a:lnTo>
                      <a:pt x="8" y="287"/>
                    </a:lnTo>
                    <a:lnTo>
                      <a:pt x="6" y="295"/>
                    </a:lnTo>
                    <a:lnTo>
                      <a:pt x="3" y="303"/>
                    </a:lnTo>
                    <a:lnTo>
                      <a:pt x="0" y="310"/>
                    </a:lnTo>
                    <a:lnTo>
                      <a:pt x="3" y="3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8" name="Freeform 171">
                <a:extLst>
                  <a:ext uri="{FF2B5EF4-FFF2-40B4-BE49-F238E27FC236}">
                    <a16:creationId xmlns:a16="http://schemas.microsoft.com/office/drawing/2014/main" id="{F646EE7B-53F0-9C28-7A04-BC3FFD42D775}"/>
                  </a:ext>
                </a:extLst>
              </p:cNvPr>
              <p:cNvSpPr>
                <a:spLocks/>
              </p:cNvSpPr>
              <p:nvPr/>
            </p:nvSpPr>
            <p:spPr bwMode="auto">
              <a:xfrm>
                <a:off x="3985" y="2532"/>
                <a:ext cx="82" cy="160"/>
              </a:xfrm>
              <a:custGeom>
                <a:avLst/>
                <a:gdLst>
                  <a:gd name="T0" fmla="*/ 4 w 82"/>
                  <a:gd name="T1" fmla="*/ 159 h 160"/>
                  <a:gd name="T2" fmla="*/ 4 w 82"/>
                  <a:gd name="T3" fmla="*/ 159 h 160"/>
                  <a:gd name="T4" fmla="*/ 7 w 82"/>
                  <a:gd name="T5" fmla="*/ 145 h 160"/>
                  <a:gd name="T6" fmla="*/ 10 w 82"/>
                  <a:gd name="T7" fmla="*/ 133 h 160"/>
                  <a:gd name="T8" fmla="*/ 14 w 82"/>
                  <a:gd name="T9" fmla="*/ 122 h 160"/>
                  <a:gd name="T10" fmla="*/ 17 w 82"/>
                  <a:gd name="T11" fmla="*/ 112 h 160"/>
                  <a:gd name="T12" fmla="*/ 21 w 82"/>
                  <a:gd name="T13" fmla="*/ 104 h 160"/>
                  <a:gd name="T14" fmla="*/ 25 w 82"/>
                  <a:gd name="T15" fmla="*/ 94 h 160"/>
                  <a:gd name="T16" fmla="*/ 30 w 82"/>
                  <a:gd name="T17" fmla="*/ 86 h 160"/>
                  <a:gd name="T18" fmla="*/ 34 w 82"/>
                  <a:gd name="T19" fmla="*/ 78 h 160"/>
                  <a:gd name="T20" fmla="*/ 40 w 82"/>
                  <a:gd name="T21" fmla="*/ 71 h 160"/>
                  <a:gd name="T22" fmla="*/ 45 w 82"/>
                  <a:gd name="T23" fmla="*/ 62 h 160"/>
                  <a:gd name="T24" fmla="*/ 51 w 82"/>
                  <a:gd name="T25" fmla="*/ 54 h 160"/>
                  <a:gd name="T26" fmla="*/ 56 w 82"/>
                  <a:gd name="T27" fmla="*/ 45 h 160"/>
                  <a:gd name="T28" fmla="*/ 62 w 82"/>
                  <a:gd name="T29" fmla="*/ 36 h 160"/>
                  <a:gd name="T30" fmla="*/ 68 w 82"/>
                  <a:gd name="T31" fmla="*/ 26 h 160"/>
                  <a:gd name="T32" fmla="*/ 75 w 82"/>
                  <a:gd name="T33" fmla="*/ 14 h 160"/>
                  <a:gd name="T34" fmla="*/ 81 w 82"/>
                  <a:gd name="T35" fmla="*/ 2 h 160"/>
                  <a:gd name="T36" fmla="*/ 78 w 82"/>
                  <a:gd name="T37" fmla="*/ 0 h 160"/>
                  <a:gd name="T38" fmla="*/ 71 w 82"/>
                  <a:gd name="T39" fmla="*/ 12 h 160"/>
                  <a:gd name="T40" fmla="*/ 66 w 82"/>
                  <a:gd name="T41" fmla="*/ 24 h 160"/>
                  <a:gd name="T42" fmla="*/ 59 w 82"/>
                  <a:gd name="T43" fmla="*/ 34 h 160"/>
                  <a:gd name="T44" fmla="*/ 54 w 82"/>
                  <a:gd name="T45" fmla="*/ 43 h 160"/>
                  <a:gd name="T46" fmla="*/ 48 w 82"/>
                  <a:gd name="T47" fmla="*/ 52 h 160"/>
                  <a:gd name="T48" fmla="*/ 42 w 82"/>
                  <a:gd name="T49" fmla="*/ 60 h 160"/>
                  <a:gd name="T50" fmla="*/ 37 w 82"/>
                  <a:gd name="T51" fmla="*/ 69 h 160"/>
                  <a:gd name="T52" fmla="*/ 32 w 82"/>
                  <a:gd name="T53" fmla="*/ 76 h 160"/>
                  <a:gd name="T54" fmla="*/ 27 w 82"/>
                  <a:gd name="T55" fmla="*/ 84 h 160"/>
                  <a:gd name="T56" fmla="*/ 22 w 82"/>
                  <a:gd name="T57" fmla="*/ 92 h 160"/>
                  <a:gd name="T58" fmla="*/ 17 w 82"/>
                  <a:gd name="T59" fmla="*/ 102 h 160"/>
                  <a:gd name="T60" fmla="*/ 14 w 82"/>
                  <a:gd name="T61" fmla="*/ 111 h 160"/>
                  <a:gd name="T62" fmla="*/ 10 w 82"/>
                  <a:gd name="T63" fmla="*/ 121 h 160"/>
                  <a:gd name="T64" fmla="*/ 6 w 82"/>
                  <a:gd name="T65" fmla="*/ 132 h 160"/>
                  <a:gd name="T66" fmla="*/ 3 w 82"/>
                  <a:gd name="T67" fmla="*/ 145 h 160"/>
                  <a:gd name="T68" fmla="*/ 0 w 82"/>
                  <a:gd name="T69" fmla="*/ 158 h 160"/>
                  <a:gd name="T70" fmla="*/ 4 w 82"/>
                  <a:gd name="T71" fmla="*/ 159 h 1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2" h="160">
                    <a:moveTo>
                      <a:pt x="4" y="159"/>
                    </a:moveTo>
                    <a:lnTo>
                      <a:pt x="4" y="159"/>
                    </a:lnTo>
                    <a:lnTo>
                      <a:pt x="7" y="145"/>
                    </a:lnTo>
                    <a:lnTo>
                      <a:pt x="10" y="133"/>
                    </a:lnTo>
                    <a:lnTo>
                      <a:pt x="14" y="122"/>
                    </a:lnTo>
                    <a:lnTo>
                      <a:pt x="17" y="112"/>
                    </a:lnTo>
                    <a:lnTo>
                      <a:pt x="21" y="104"/>
                    </a:lnTo>
                    <a:lnTo>
                      <a:pt x="25" y="94"/>
                    </a:lnTo>
                    <a:lnTo>
                      <a:pt x="30" y="86"/>
                    </a:lnTo>
                    <a:lnTo>
                      <a:pt x="34" y="78"/>
                    </a:lnTo>
                    <a:lnTo>
                      <a:pt x="40" y="71"/>
                    </a:lnTo>
                    <a:lnTo>
                      <a:pt x="45" y="62"/>
                    </a:lnTo>
                    <a:lnTo>
                      <a:pt x="51" y="54"/>
                    </a:lnTo>
                    <a:lnTo>
                      <a:pt x="56" y="45"/>
                    </a:lnTo>
                    <a:lnTo>
                      <a:pt x="62" y="36"/>
                    </a:lnTo>
                    <a:lnTo>
                      <a:pt x="68" y="26"/>
                    </a:lnTo>
                    <a:lnTo>
                      <a:pt x="75" y="14"/>
                    </a:lnTo>
                    <a:lnTo>
                      <a:pt x="81" y="2"/>
                    </a:lnTo>
                    <a:lnTo>
                      <a:pt x="78" y="0"/>
                    </a:lnTo>
                    <a:lnTo>
                      <a:pt x="71" y="12"/>
                    </a:lnTo>
                    <a:lnTo>
                      <a:pt x="66" y="24"/>
                    </a:lnTo>
                    <a:lnTo>
                      <a:pt x="59" y="34"/>
                    </a:lnTo>
                    <a:lnTo>
                      <a:pt x="54" y="43"/>
                    </a:lnTo>
                    <a:lnTo>
                      <a:pt x="48" y="52"/>
                    </a:lnTo>
                    <a:lnTo>
                      <a:pt x="42" y="60"/>
                    </a:lnTo>
                    <a:lnTo>
                      <a:pt x="37" y="69"/>
                    </a:lnTo>
                    <a:lnTo>
                      <a:pt x="32" y="76"/>
                    </a:lnTo>
                    <a:lnTo>
                      <a:pt x="27" y="84"/>
                    </a:lnTo>
                    <a:lnTo>
                      <a:pt x="22" y="92"/>
                    </a:lnTo>
                    <a:lnTo>
                      <a:pt x="17" y="102"/>
                    </a:lnTo>
                    <a:lnTo>
                      <a:pt x="14" y="111"/>
                    </a:lnTo>
                    <a:lnTo>
                      <a:pt x="10" y="121"/>
                    </a:lnTo>
                    <a:lnTo>
                      <a:pt x="6" y="132"/>
                    </a:lnTo>
                    <a:lnTo>
                      <a:pt x="3" y="145"/>
                    </a:lnTo>
                    <a:lnTo>
                      <a:pt x="0" y="158"/>
                    </a:lnTo>
                    <a:lnTo>
                      <a:pt x="4" y="1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799" name="Freeform 172">
                <a:extLst>
                  <a:ext uri="{FF2B5EF4-FFF2-40B4-BE49-F238E27FC236}">
                    <a16:creationId xmlns:a16="http://schemas.microsoft.com/office/drawing/2014/main" id="{C16BACC6-E5E4-424D-3282-9594D4126EB9}"/>
                  </a:ext>
                </a:extLst>
              </p:cNvPr>
              <p:cNvSpPr>
                <a:spLocks/>
              </p:cNvSpPr>
              <p:nvPr/>
            </p:nvSpPr>
            <p:spPr bwMode="auto">
              <a:xfrm>
                <a:off x="3972" y="2690"/>
                <a:ext cx="18" cy="54"/>
              </a:xfrm>
              <a:custGeom>
                <a:avLst/>
                <a:gdLst>
                  <a:gd name="T0" fmla="*/ 4 w 18"/>
                  <a:gd name="T1" fmla="*/ 52 h 54"/>
                  <a:gd name="T2" fmla="*/ 4 w 18"/>
                  <a:gd name="T3" fmla="*/ 53 h 54"/>
                  <a:gd name="T4" fmla="*/ 17 w 18"/>
                  <a:gd name="T5" fmla="*/ 1 h 54"/>
                  <a:gd name="T6" fmla="*/ 13 w 18"/>
                  <a:gd name="T7" fmla="*/ 0 h 54"/>
                  <a:gd name="T8" fmla="*/ 0 w 18"/>
                  <a:gd name="T9" fmla="*/ 51 h 54"/>
                  <a:gd name="T10" fmla="*/ 0 w 18"/>
                  <a:gd name="T11" fmla="*/ 52 h 54"/>
                  <a:gd name="T12" fmla="*/ 0 w 18"/>
                  <a:gd name="T13" fmla="*/ 51 h 54"/>
                  <a:gd name="T14" fmla="*/ 0 w 18"/>
                  <a:gd name="T15" fmla="*/ 52 h 54"/>
                  <a:gd name="T16" fmla="*/ 4 w 18"/>
                  <a:gd name="T17" fmla="*/ 5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4">
                    <a:moveTo>
                      <a:pt x="4" y="52"/>
                    </a:moveTo>
                    <a:lnTo>
                      <a:pt x="4" y="53"/>
                    </a:lnTo>
                    <a:lnTo>
                      <a:pt x="17" y="1"/>
                    </a:lnTo>
                    <a:lnTo>
                      <a:pt x="13" y="0"/>
                    </a:lnTo>
                    <a:lnTo>
                      <a:pt x="0" y="51"/>
                    </a:lnTo>
                    <a:lnTo>
                      <a:pt x="0" y="52"/>
                    </a:lnTo>
                    <a:lnTo>
                      <a:pt x="0" y="51"/>
                    </a:lnTo>
                    <a:lnTo>
                      <a:pt x="0" y="52"/>
                    </a:lnTo>
                    <a:lnTo>
                      <a:pt x="4"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0" name="Freeform 173">
                <a:extLst>
                  <a:ext uri="{FF2B5EF4-FFF2-40B4-BE49-F238E27FC236}">
                    <a16:creationId xmlns:a16="http://schemas.microsoft.com/office/drawing/2014/main" id="{593600FA-142E-F226-39AD-A977F9C9D12B}"/>
                  </a:ext>
                </a:extLst>
              </p:cNvPr>
              <p:cNvSpPr>
                <a:spLocks/>
              </p:cNvSpPr>
              <p:nvPr/>
            </p:nvSpPr>
            <p:spPr bwMode="auto">
              <a:xfrm>
                <a:off x="3947" y="2743"/>
                <a:ext cx="63" cy="555"/>
              </a:xfrm>
              <a:custGeom>
                <a:avLst/>
                <a:gdLst>
                  <a:gd name="T0" fmla="*/ 62 w 63"/>
                  <a:gd name="T1" fmla="*/ 553 h 556"/>
                  <a:gd name="T2" fmla="*/ 45 w 63"/>
                  <a:gd name="T3" fmla="*/ 513 h 556"/>
                  <a:gd name="T4" fmla="*/ 32 w 63"/>
                  <a:gd name="T5" fmla="*/ 474 h 556"/>
                  <a:gd name="T6" fmla="*/ 21 w 63"/>
                  <a:gd name="T7" fmla="*/ 438 h 556"/>
                  <a:gd name="T8" fmla="*/ 14 w 63"/>
                  <a:gd name="T9" fmla="*/ 402 h 556"/>
                  <a:gd name="T10" fmla="*/ 8 w 63"/>
                  <a:gd name="T11" fmla="*/ 368 h 556"/>
                  <a:gd name="T12" fmla="*/ 6 w 63"/>
                  <a:gd name="T13" fmla="*/ 335 h 556"/>
                  <a:gd name="T14" fmla="*/ 4 w 63"/>
                  <a:gd name="T15" fmla="*/ 303 h 556"/>
                  <a:gd name="T16" fmla="*/ 5 w 63"/>
                  <a:gd name="T17" fmla="*/ 271 h 556"/>
                  <a:gd name="T18" fmla="*/ 6 w 63"/>
                  <a:gd name="T19" fmla="*/ 239 h 556"/>
                  <a:gd name="T20" fmla="*/ 9 w 63"/>
                  <a:gd name="T21" fmla="*/ 207 h 556"/>
                  <a:gd name="T22" fmla="*/ 12 w 63"/>
                  <a:gd name="T23" fmla="*/ 175 h 556"/>
                  <a:gd name="T24" fmla="*/ 16 w 63"/>
                  <a:gd name="T25" fmla="*/ 142 h 556"/>
                  <a:gd name="T26" fmla="*/ 20 w 63"/>
                  <a:gd name="T27" fmla="*/ 108 h 556"/>
                  <a:gd name="T28" fmla="*/ 23 w 63"/>
                  <a:gd name="T29" fmla="*/ 74 h 556"/>
                  <a:gd name="T30" fmla="*/ 26 w 63"/>
                  <a:gd name="T31" fmla="*/ 38 h 556"/>
                  <a:gd name="T32" fmla="*/ 29 w 63"/>
                  <a:gd name="T33" fmla="*/ 0 h 556"/>
                  <a:gd name="T34" fmla="*/ 24 w 63"/>
                  <a:gd name="T35" fmla="*/ 19 h 556"/>
                  <a:gd name="T36" fmla="*/ 21 w 63"/>
                  <a:gd name="T37" fmla="*/ 56 h 556"/>
                  <a:gd name="T38" fmla="*/ 18 w 63"/>
                  <a:gd name="T39" fmla="*/ 91 h 556"/>
                  <a:gd name="T40" fmla="*/ 14 w 63"/>
                  <a:gd name="T41" fmla="*/ 126 h 556"/>
                  <a:gd name="T42" fmla="*/ 10 w 63"/>
                  <a:gd name="T43" fmla="*/ 159 h 556"/>
                  <a:gd name="T44" fmla="*/ 6 w 63"/>
                  <a:gd name="T45" fmla="*/ 191 h 556"/>
                  <a:gd name="T46" fmla="*/ 4 w 63"/>
                  <a:gd name="T47" fmla="*/ 223 h 556"/>
                  <a:gd name="T48" fmla="*/ 1 w 63"/>
                  <a:gd name="T49" fmla="*/ 255 h 556"/>
                  <a:gd name="T50" fmla="*/ 0 w 63"/>
                  <a:gd name="T51" fmla="*/ 287 h 556"/>
                  <a:gd name="T52" fmla="*/ 1 w 63"/>
                  <a:gd name="T53" fmla="*/ 319 h 556"/>
                  <a:gd name="T54" fmla="*/ 3 w 63"/>
                  <a:gd name="T55" fmla="*/ 352 h 556"/>
                  <a:gd name="T56" fmla="*/ 7 w 63"/>
                  <a:gd name="T57" fmla="*/ 386 h 556"/>
                  <a:gd name="T58" fmla="*/ 13 w 63"/>
                  <a:gd name="T59" fmla="*/ 421 h 556"/>
                  <a:gd name="T60" fmla="*/ 22 w 63"/>
                  <a:gd name="T61" fmla="*/ 457 h 556"/>
                  <a:gd name="T62" fmla="*/ 34 w 63"/>
                  <a:gd name="T63" fmla="*/ 495 h 556"/>
                  <a:gd name="T64" fmla="*/ 50 w 63"/>
                  <a:gd name="T65" fmla="*/ 535 h 556"/>
                  <a:gd name="T66" fmla="*/ 62 w 63"/>
                  <a:gd name="T67" fmla="*/ 553 h 5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56">
                    <a:moveTo>
                      <a:pt x="62" y="553"/>
                    </a:moveTo>
                    <a:lnTo>
                      <a:pt x="62" y="553"/>
                    </a:lnTo>
                    <a:lnTo>
                      <a:pt x="53" y="533"/>
                    </a:lnTo>
                    <a:lnTo>
                      <a:pt x="45" y="513"/>
                    </a:lnTo>
                    <a:lnTo>
                      <a:pt x="38" y="494"/>
                    </a:lnTo>
                    <a:lnTo>
                      <a:pt x="32" y="474"/>
                    </a:lnTo>
                    <a:lnTo>
                      <a:pt x="26" y="456"/>
                    </a:lnTo>
                    <a:lnTo>
                      <a:pt x="21" y="438"/>
                    </a:lnTo>
                    <a:lnTo>
                      <a:pt x="17" y="420"/>
                    </a:lnTo>
                    <a:lnTo>
                      <a:pt x="14" y="402"/>
                    </a:lnTo>
                    <a:lnTo>
                      <a:pt x="11" y="385"/>
                    </a:lnTo>
                    <a:lnTo>
                      <a:pt x="8" y="368"/>
                    </a:lnTo>
                    <a:lnTo>
                      <a:pt x="6" y="352"/>
                    </a:lnTo>
                    <a:lnTo>
                      <a:pt x="6" y="335"/>
                    </a:lnTo>
                    <a:lnTo>
                      <a:pt x="5" y="319"/>
                    </a:lnTo>
                    <a:lnTo>
                      <a:pt x="4" y="303"/>
                    </a:lnTo>
                    <a:lnTo>
                      <a:pt x="4" y="287"/>
                    </a:lnTo>
                    <a:lnTo>
                      <a:pt x="5" y="271"/>
                    </a:lnTo>
                    <a:lnTo>
                      <a:pt x="5" y="255"/>
                    </a:lnTo>
                    <a:lnTo>
                      <a:pt x="6" y="239"/>
                    </a:lnTo>
                    <a:lnTo>
                      <a:pt x="8" y="223"/>
                    </a:lnTo>
                    <a:lnTo>
                      <a:pt x="9" y="207"/>
                    </a:lnTo>
                    <a:lnTo>
                      <a:pt x="10" y="191"/>
                    </a:lnTo>
                    <a:lnTo>
                      <a:pt x="12" y="175"/>
                    </a:lnTo>
                    <a:lnTo>
                      <a:pt x="14" y="159"/>
                    </a:lnTo>
                    <a:lnTo>
                      <a:pt x="16" y="142"/>
                    </a:lnTo>
                    <a:lnTo>
                      <a:pt x="18" y="126"/>
                    </a:lnTo>
                    <a:lnTo>
                      <a:pt x="20" y="108"/>
                    </a:lnTo>
                    <a:lnTo>
                      <a:pt x="22" y="91"/>
                    </a:lnTo>
                    <a:lnTo>
                      <a:pt x="23" y="74"/>
                    </a:lnTo>
                    <a:lnTo>
                      <a:pt x="25" y="56"/>
                    </a:lnTo>
                    <a:lnTo>
                      <a:pt x="26" y="38"/>
                    </a:lnTo>
                    <a:lnTo>
                      <a:pt x="28" y="19"/>
                    </a:lnTo>
                    <a:lnTo>
                      <a:pt x="29" y="0"/>
                    </a:lnTo>
                    <a:lnTo>
                      <a:pt x="25" y="0"/>
                    </a:lnTo>
                    <a:lnTo>
                      <a:pt x="24" y="19"/>
                    </a:lnTo>
                    <a:lnTo>
                      <a:pt x="23" y="38"/>
                    </a:lnTo>
                    <a:lnTo>
                      <a:pt x="21" y="56"/>
                    </a:lnTo>
                    <a:lnTo>
                      <a:pt x="20" y="74"/>
                    </a:lnTo>
                    <a:lnTo>
                      <a:pt x="18" y="91"/>
                    </a:lnTo>
                    <a:lnTo>
                      <a:pt x="16" y="108"/>
                    </a:lnTo>
                    <a:lnTo>
                      <a:pt x="14" y="126"/>
                    </a:lnTo>
                    <a:lnTo>
                      <a:pt x="12" y="142"/>
                    </a:lnTo>
                    <a:lnTo>
                      <a:pt x="10" y="159"/>
                    </a:lnTo>
                    <a:lnTo>
                      <a:pt x="8" y="175"/>
                    </a:lnTo>
                    <a:lnTo>
                      <a:pt x="6" y="191"/>
                    </a:lnTo>
                    <a:lnTo>
                      <a:pt x="5" y="207"/>
                    </a:lnTo>
                    <a:lnTo>
                      <a:pt x="4" y="223"/>
                    </a:lnTo>
                    <a:lnTo>
                      <a:pt x="2" y="239"/>
                    </a:lnTo>
                    <a:lnTo>
                      <a:pt x="1" y="255"/>
                    </a:lnTo>
                    <a:lnTo>
                      <a:pt x="1" y="271"/>
                    </a:lnTo>
                    <a:lnTo>
                      <a:pt x="0" y="287"/>
                    </a:lnTo>
                    <a:lnTo>
                      <a:pt x="0" y="303"/>
                    </a:lnTo>
                    <a:lnTo>
                      <a:pt x="1" y="319"/>
                    </a:lnTo>
                    <a:lnTo>
                      <a:pt x="2" y="335"/>
                    </a:lnTo>
                    <a:lnTo>
                      <a:pt x="3" y="352"/>
                    </a:lnTo>
                    <a:lnTo>
                      <a:pt x="5" y="368"/>
                    </a:lnTo>
                    <a:lnTo>
                      <a:pt x="7" y="386"/>
                    </a:lnTo>
                    <a:lnTo>
                      <a:pt x="10" y="403"/>
                    </a:lnTo>
                    <a:lnTo>
                      <a:pt x="13" y="421"/>
                    </a:lnTo>
                    <a:lnTo>
                      <a:pt x="18" y="438"/>
                    </a:lnTo>
                    <a:lnTo>
                      <a:pt x="22" y="457"/>
                    </a:lnTo>
                    <a:lnTo>
                      <a:pt x="28" y="475"/>
                    </a:lnTo>
                    <a:lnTo>
                      <a:pt x="34" y="495"/>
                    </a:lnTo>
                    <a:lnTo>
                      <a:pt x="42" y="514"/>
                    </a:lnTo>
                    <a:lnTo>
                      <a:pt x="50" y="535"/>
                    </a:lnTo>
                    <a:lnTo>
                      <a:pt x="58" y="555"/>
                    </a:lnTo>
                    <a:lnTo>
                      <a:pt x="62" y="5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1" name="Freeform 174">
                <a:extLst>
                  <a:ext uri="{FF2B5EF4-FFF2-40B4-BE49-F238E27FC236}">
                    <a16:creationId xmlns:a16="http://schemas.microsoft.com/office/drawing/2014/main" id="{A25F9984-98E7-AA2B-319A-7AA1A942D094}"/>
                  </a:ext>
                </a:extLst>
              </p:cNvPr>
              <p:cNvSpPr>
                <a:spLocks/>
              </p:cNvSpPr>
              <p:nvPr/>
            </p:nvSpPr>
            <p:spPr bwMode="auto">
              <a:xfrm>
                <a:off x="4005" y="3295"/>
                <a:ext cx="29" cy="84"/>
              </a:xfrm>
              <a:custGeom>
                <a:avLst/>
                <a:gdLst>
                  <a:gd name="T0" fmla="*/ 28 w 29"/>
                  <a:gd name="T1" fmla="*/ 81 h 84"/>
                  <a:gd name="T2" fmla="*/ 27 w 29"/>
                  <a:gd name="T3" fmla="*/ 78 h 84"/>
                  <a:gd name="T4" fmla="*/ 26 w 29"/>
                  <a:gd name="T5" fmla="*/ 73 h 84"/>
                  <a:gd name="T6" fmla="*/ 24 w 29"/>
                  <a:gd name="T7" fmla="*/ 68 h 84"/>
                  <a:gd name="T8" fmla="*/ 22 w 29"/>
                  <a:gd name="T9" fmla="*/ 63 h 84"/>
                  <a:gd name="T10" fmla="*/ 21 w 29"/>
                  <a:gd name="T11" fmla="*/ 58 h 84"/>
                  <a:gd name="T12" fmla="*/ 19 w 29"/>
                  <a:gd name="T13" fmla="*/ 51 h 84"/>
                  <a:gd name="T14" fmla="*/ 17 w 29"/>
                  <a:gd name="T15" fmla="*/ 45 h 84"/>
                  <a:gd name="T16" fmla="*/ 16 w 29"/>
                  <a:gd name="T17" fmla="*/ 39 h 84"/>
                  <a:gd name="T18" fmla="*/ 14 w 29"/>
                  <a:gd name="T19" fmla="*/ 33 h 84"/>
                  <a:gd name="T20" fmla="*/ 12 w 29"/>
                  <a:gd name="T21" fmla="*/ 27 h 84"/>
                  <a:gd name="T22" fmla="*/ 11 w 29"/>
                  <a:gd name="T23" fmla="*/ 21 h 84"/>
                  <a:gd name="T24" fmla="*/ 9 w 29"/>
                  <a:gd name="T25" fmla="*/ 16 h 84"/>
                  <a:gd name="T26" fmla="*/ 8 w 29"/>
                  <a:gd name="T27" fmla="*/ 11 h 84"/>
                  <a:gd name="T28" fmla="*/ 6 w 29"/>
                  <a:gd name="T29" fmla="*/ 7 h 84"/>
                  <a:gd name="T30" fmla="*/ 5 w 29"/>
                  <a:gd name="T31" fmla="*/ 3 h 84"/>
                  <a:gd name="T32" fmla="*/ 4 w 29"/>
                  <a:gd name="T33" fmla="*/ 0 h 84"/>
                  <a:gd name="T34" fmla="*/ 0 w 29"/>
                  <a:gd name="T35" fmla="*/ 2 h 84"/>
                  <a:gd name="T36" fmla="*/ 1 w 29"/>
                  <a:gd name="T37" fmla="*/ 4 h 84"/>
                  <a:gd name="T38" fmla="*/ 2 w 29"/>
                  <a:gd name="T39" fmla="*/ 8 h 84"/>
                  <a:gd name="T40" fmla="*/ 4 w 29"/>
                  <a:gd name="T41" fmla="*/ 12 h 84"/>
                  <a:gd name="T42" fmla="*/ 5 w 29"/>
                  <a:gd name="T43" fmla="*/ 17 h 84"/>
                  <a:gd name="T44" fmla="*/ 7 w 29"/>
                  <a:gd name="T45" fmla="*/ 22 h 84"/>
                  <a:gd name="T46" fmla="*/ 8 w 29"/>
                  <a:gd name="T47" fmla="*/ 28 h 84"/>
                  <a:gd name="T48" fmla="*/ 10 w 29"/>
                  <a:gd name="T49" fmla="*/ 34 h 84"/>
                  <a:gd name="T50" fmla="*/ 12 w 29"/>
                  <a:gd name="T51" fmla="*/ 40 h 84"/>
                  <a:gd name="T52" fmla="*/ 14 w 29"/>
                  <a:gd name="T53" fmla="*/ 46 h 84"/>
                  <a:gd name="T54" fmla="*/ 15 w 29"/>
                  <a:gd name="T55" fmla="*/ 52 h 84"/>
                  <a:gd name="T56" fmla="*/ 17 w 29"/>
                  <a:gd name="T57" fmla="*/ 58 h 84"/>
                  <a:gd name="T58" fmla="*/ 18 w 29"/>
                  <a:gd name="T59" fmla="*/ 64 h 84"/>
                  <a:gd name="T60" fmla="*/ 20 w 29"/>
                  <a:gd name="T61" fmla="*/ 69 h 84"/>
                  <a:gd name="T62" fmla="*/ 22 w 29"/>
                  <a:gd name="T63" fmla="*/ 74 h 84"/>
                  <a:gd name="T64" fmla="*/ 23 w 29"/>
                  <a:gd name="T65" fmla="*/ 78 h 84"/>
                  <a:gd name="T66" fmla="*/ 24 w 29"/>
                  <a:gd name="T67" fmla="*/ 83 h 84"/>
                  <a:gd name="T68" fmla="*/ 28 w 29"/>
                  <a:gd name="T69" fmla="*/ 81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 h="84">
                    <a:moveTo>
                      <a:pt x="28" y="81"/>
                    </a:moveTo>
                    <a:lnTo>
                      <a:pt x="27" y="78"/>
                    </a:lnTo>
                    <a:lnTo>
                      <a:pt x="26" y="73"/>
                    </a:lnTo>
                    <a:lnTo>
                      <a:pt x="24" y="68"/>
                    </a:lnTo>
                    <a:lnTo>
                      <a:pt x="22" y="63"/>
                    </a:lnTo>
                    <a:lnTo>
                      <a:pt x="21" y="58"/>
                    </a:lnTo>
                    <a:lnTo>
                      <a:pt x="19" y="51"/>
                    </a:lnTo>
                    <a:lnTo>
                      <a:pt x="17" y="45"/>
                    </a:lnTo>
                    <a:lnTo>
                      <a:pt x="16" y="39"/>
                    </a:lnTo>
                    <a:lnTo>
                      <a:pt x="14" y="33"/>
                    </a:lnTo>
                    <a:lnTo>
                      <a:pt x="12" y="27"/>
                    </a:lnTo>
                    <a:lnTo>
                      <a:pt x="11" y="21"/>
                    </a:lnTo>
                    <a:lnTo>
                      <a:pt x="9" y="16"/>
                    </a:lnTo>
                    <a:lnTo>
                      <a:pt x="8" y="11"/>
                    </a:lnTo>
                    <a:lnTo>
                      <a:pt x="6" y="7"/>
                    </a:lnTo>
                    <a:lnTo>
                      <a:pt x="5" y="3"/>
                    </a:lnTo>
                    <a:lnTo>
                      <a:pt x="4" y="0"/>
                    </a:lnTo>
                    <a:lnTo>
                      <a:pt x="0" y="2"/>
                    </a:lnTo>
                    <a:lnTo>
                      <a:pt x="1" y="4"/>
                    </a:lnTo>
                    <a:lnTo>
                      <a:pt x="2" y="8"/>
                    </a:lnTo>
                    <a:lnTo>
                      <a:pt x="4" y="12"/>
                    </a:lnTo>
                    <a:lnTo>
                      <a:pt x="5" y="17"/>
                    </a:lnTo>
                    <a:lnTo>
                      <a:pt x="7" y="22"/>
                    </a:lnTo>
                    <a:lnTo>
                      <a:pt x="8" y="28"/>
                    </a:lnTo>
                    <a:lnTo>
                      <a:pt x="10" y="34"/>
                    </a:lnTo>
                    <a:lnTo>
                      <a:pt x="12" y="40"/>
                    </a:lnTo>
                    <a:lnTo>
                      <a:pt x="14" y="46"/>
                    </a:lnTo>
                    <a:lnTo>
                      <a:pt x="15" y="52"/>
                    </a:lnTo>
                    <a:lnTo>
                      <a:pt x="17" y="58"/>
                    </a:lnTo>
                    <a:lnTo>
                      <a:pt x="18" y="64"/>
                    </a:lnTo>
                    <a:lnTo>
                      <a:pt x="20" y="69"/>
                    </a:lnTo>
                    <a:lnTo>
                      <a:pt x="22" y="74"/>
                    </a:lnTo>
                    <a:lnTo>
                      <a:pt x="23" y="78"/>
                    </a:lnTo>
                    <a:lnTo>
                      <a:pt x="24" y="83"/>
                    </a:lnTo>
                    <a:lnTo>
                      <a:pt x="28" y="8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2" name="Freeform 175">
                <a:extLst>
                  <a:ext uri="{FF2B5EF4-FFF2-40B4-BE49-F238E27FC236}">
                    <a16:creationId xmlns:a16="http://schemas.microsoft.com/office/drawing/2014/main" id="{77883CD7-9ED1-06AB-2878-0A6DD2E4D764}"/>
                  </a:ext>
                </a:extLst>
              </p:cNvPr>
              <p:cNvSpPr>
                <a:spLocks/>
              </p:cNvSpPr>
              <p:nvPr/>
            </p:nvSpPr>
            <p:spPr bwMode="auto">
              <a:xfrm>
                <a:off x="4029" y="3376"/>
                <a:ext cx="17" cy="17"/>
              </a:xfrm>
              <a:custGeom>
                <a:avLst/>
                <a:gdLst>
                  <a:gd name="T0" fmla="*/ 0 w 17"/>
                  <a:gd name="T1" fmla="*/ 10 h 17"/>
                  <a:gd name="T2" fmla="*/ 8 w 17"/>
                  <a:gd name="T3" fmla="*/ 16 h 17"/>
                  <a:gd name="T4" fmla="*/ 12 w 17"/>
                  <a:gd name="T5" fmla="*/ 16 h 17"/>
                  <a:gd name="T6" fmla="*/ 16 w 17"/>
                  <a:gd name="T7" fmla="*/ 5 h 17"/>
                  <a:gd name="T8" fmla="*/ 16 w 17"/>
                  <a:gd name="T9" fmla="*/ 0 h 17"/>
                  <a:gd name="T10" fmla="*/ 0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8" y="16"/>
                    </a:lnTo>
                    <a:lnTo>
                      <a:pt x="12" y="16"/>
                    </a:lnTo>
                    <a:lnTo>
                      <a:pt x="16" y="5"/>
                    </a:lnTo>
                    <a:lnTo>
                      <a:pt x="16" y="0"/>
                    </a:lnTo>
                    <a:lnTo>
                      <a:pt x="0"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3" name="Freeform 176">
                <a:extLst>
                  <a:ext uri="{FF2B5EF4-FFF2-40B4-BE49-F238E27FC236}">
                    <a16:creationId xmlns:a16="http://schemas.microsoft.com/office/drawing/2014/main" id="{DD39B5C0-012C-0DF5-9082-F0F9C3E7296A}"/>
                  </a:ext>
                </a:extLst>
              </p:cNvPr>
              <p:cNvSpPr>
                <a:spLocks/>
              </p:cNvSpPr>
              <p:nvPr/>
            </p:nvSpPr>
            <p:spPr bwMode="auto">
              <a:xfrm>
                <a:off x="4361" y="3378"/>
                <a:ext cx="17" cy="17"/>
              </a:xfrm>
              <a:custGeom>
                <a:avLst/>
                <a:gdLst>
                  <a:gd name="T0" fmla="*/ 0 w 17"/>
                  <a:gd name="T1" fmla="*/ 0 h 17"/>
                  <a:gd name="T2" fmla="*/ 0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4" name="Freeform 177">
                <a:extLst>
                  <a:ext uri="{FF2B5EF4-FFF2-40B4-BE49-F238E27FC236}">
                    <a16:creationId xmlns:a16="http://schemas.microsoft.com/office/drawing/2014/main" id="{24453B28-BFD3-048A-EDB6-A874F8252320}"/>
                  </a:ext>
                </a:extLst>
              </p:cNvPr>
              <p:cNvSpPr>
                <a:spLocks/>
              </p:cNvSpPr>
              <p:nvPr/>
            </p:nvSpPr>
            <p:spPr bwMode="auto">
              <a:xfrm>
                <a:off x="4360" y="3301"/>
                <a:ext cx="17" cy="78"/>
              </a:xfrm>
              <a:custGeom>
                <a:avLst/>
                <a:gdLst>
                  <a:gd name="T0" fmla="*/ 3 w 17"/>
                  <a:gd name="T1" fmla="*/ 0 h 77"/>
                  <a:gd name="T2" fmla="*/ 3 w 17"/>
                  <a:gd name="T3" fmla="*/ 0 h 77"/>
                  <a:gd name="T4" fmla="*/ 3 w 17"/>
                  <a:gd name="T5" fmla="*/ 9 h 77"/>
                  <a:gd name="T6" fmla="*/ 3 w 17"/>
                  <a:gd name="T7" fmla="*/ 18 h 77"/>
                  <a:gd name="T8" fmla="*/ 0 w 17"/>
                  <a:gd name="T9" fmla="*/ 25 h 77"/>
                  <a:gd name="T10" fmla="*/ 0 w 17"/>
                  <a:gd name="T11" fmla="*/ 34 h 77"/>
                  <a:gd name="T12" fmla="*/ 0 w 17"/>
                  <a:gd name="T13" fmla="*/ 43 h 77"/>
                  <a:gd name="T14" fmla="*/ 0 w 17"/>
                  <a:gd name="T15" fmla="*/ 52 h 77"/>
                  <a:gd name="T16" fmla="*/ 0 w 17"/>
                  <a:gd name="T17" fmla="*/ 63 h 77"/>
                  <a:gd name="T18" fmla="*/ 3 w 17"/>
                  <a:gd name="T19" fmla="*/ 76 h 77"/>
                  <a:gd name="T20" fmla="*/ 16 w 17"/>
                  <a:gd name="T21" fmla="*/ 76 h 77"/>
                  <a:gd name="T22" fmla="*/ 12 w 17"/>
                  <a:gd name="T23" fmla="*/ 63 h 77"/>
                  <a:gd name="T24" fmla="*/ 12 w 17"/>
                  <a:gd name="T25" fmla="*/ 52 h 77"/>
                  <a:gd name="T26" fmla="*/ 12 w 17"/>
                  <a:gd name="T27" fmla="*/ 43 h 77"/>
                  <a:gd name="T28" fmla="*/ 12 w 17"/>
                  <a:gd name="T29" fmla="*/ 34 h 77"/>
                  <a:gd name="T30" fmla="*/ 12 w 17"/>
                  <a:gd name="T31" fmla="*/ 25 h 77"/>
                  <a:gd name="T32" fmla="*/ 16 w 17"/>
                  <a:gd name="T33" fmla="*/ 18 h 77"/>
                  <a:gd name="T34" fmla="*/ 16 w 17"/>
                  <a:gd name="T35" fmla="*/ 9 h 77"/>
                  <a:gd name="T36" fmla="*/ 16 w 17"/>
                  <a:gd name="T37" fmla="*/ 0 h 77"/>
                  <a:gd name="T38" fmla="*/ 3 w 17"/>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7">
                    <a:moveTo>
                      <a:pt x="3" y="0"/>
                    </a:moveTo>
                    <a:lnTo>
                      <a:pt x="3" y="0"/>
                    </a:lnTo>
                    <a:lnTo>
                      <a:pt x="3" y="9"/>
                    </a:lnTo>
                    <a:lnTo>
                      <a:pt x="3" y="18"/>
                    </a:lnTo>
                    <a:lnTo>
                      <a:pt x="0" y="25"/>
                    </a:lnTo>
                    <a:lnTo>
                      <a:pt x="0" y="34"/>
                    </a:lnTo>
                    <a:lnTo>
                      <a:pt x="0" y="43"/>
                    </a:lnTo>
                    <a:lnTo>
                      <a:pt x="0" y="52"/>
                    </a:lnTo>
                    <a:lnTo>
                      <a:pt x="0" y="63"/>
                    </a:lnTo>
                    <a:lnTo>
                      <a:pt x="3" y="76"/>
                    </a:lnTo>
                    <a:lnTo>
                      <a:pt x="16" y="76"/>
                    </a:lnTo>
                    <a:lnTo>
                      <a:pt x="12" y="63"/>
                    </a:lnTo>
                    <a:lnTo>
                      <a:pt x="12" y="52"/>
                    </a:lnTo>
                    <a:lnTo>
                      <a:pt x="12" y="43"/>
                    </a:lnTo>
                    <a:lnTo>
                      <a:pt x="12" y="34"/>
                    </a:lnTo>
                    <a:lnTo>
                      <a:pt x="12" y="25"/>
                    </a:lnTo>
                    <a:lnTo>
                      <a:pt x="16" y="18"/>
                    </a:lnTo>
                    <a:lnTo>
                      <a:pt x="16" y="9"/>
                    </a:lnTo>
                    <a:lnTo>
                      <a:pt x="16"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5" name="Freeform 178">
                <a:extLst>
                  <a:ext uri="{FF2B5EF4-FFF2-40B4-BE49-F238E27FC236}">
                    <a16:creationId xmlns:a16="http://schemas.microsoft.com/office/drawing/2014/main" id="{3E352BB6-6239-7428-8417-7C5908A6B032}"/>
                  </a:ext>
                </a:extLst>
              </p:cNvPr>
              <p:cNvSpPr>
                <a:spLocks/>
              </p:cNvSpPr>
              <p:nvPr/>
            </p:nvSpPr>
            <p:spPr bwMode="auto">
              <a:xfrm>
                <a:off x="4361" y="3232"/>
                <a:ext cx="17" cy="71"/>
              </a:xfrm>
              <a:custGeom>
                <a:avLst/>
                <a:gdLst>
                  <a:gd name="T0" fmla="*/ 0 w 17"/>
                  <a:gd name="T1" fmla="*/ 0 h 71"/>
                  <a:gd name="T2" fmla="*/ 0 w 17"/>
                  <a:gd name="T3" fmla="*/ 0 h 71"/>
                  <a:gd name="T4" fmla="*/ 0 w 17"/>
                  <a:gd name="T5" fmla="*/ 70 h 71"/>
                  <a:gd name="T6" fmla="*/ 16 w 17"/>
                  <a:gd name="T7" fmla="*/ 70 h 71"/>
                  <a:gd name="T8" fmla="*/ 16 w 17"/>
                  <a:gd name="T9" fmla="*/ 0 h 71"/>
                  <a:gd name="T10" fmla="*/ 0 w 17"/>
                  <a:gd name="T11" fmla="*/ 0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1">
                    <a:moveTo>
                      <a:pt x="0" y="0"/>
                    </a:moveTo>
                    <a:lnTo>
                      <a:pt x="0" y="0"/>
                    </a:lnTo>
                    <a:lnTo>
                      <a:pt x="0" y="70"/>
                    </a:lnTo>
                    <a:lnTo>
                      <a:pt x="16" y="70"/>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6" name="Freeform 179">
                <a:extLst>
                  <a:ext uri="{FF2B5EF4-FFF2-40B4-BE49-F238E27FC236}">
                    <a16:creationId xmlns:a16="http://schemas.microsoft.com/office/drawing/2014/main" id="{3308D091-3E63-E851-B697-C5A3D12D6DE0}"/>
                  </a:ext>
                </a:extLst>
              </p:cNvPr>
              <p:cNvSpPr>
                <a:spLocks/>
              </p:cNvSpPr>
              <p:nvPr/>
            </p:nvSpPr>
            <p:spPr bwMode="auto">
              <a:xfrm>
                <a:off x="4361" y="3205"/>
                <a:ext cx="17" cy="28"/>
              </a:xfrm>
              <a:custGeom>
                <a:avLst/>
                <a:gdLst>
                  <a:gd name="T0" fmla="*/ 0 w 17"/>
                  <a:gd name="T1" fmla="*/ 0 h 27"/>
                  <a:gd name="T2" fmla="*/ 0 w 17"/>
                  <a:gd name="T3" fmla="*/ 0 h 27"/>
                  <a:gd name="T4" fmla="*/ 0 w 17"/>
                  <a:gd name="T5" fmla="*/ 26 h 27"/>
                  <a:gd name="T6" fmla="*/ 16 w 17"/>
                  <a:gd name="T7" fmla="*/ 26 h 27"/>
                  <a:gd name="T8" fmla="*/ 16 w 17"/>
                  <a:gd name="T9" fmla="*/ 0 h 27"/>
                  <a:gd name="T10" fmla="*/ 0 w 17"/>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7">
                    <a:moveTo>
                      <a:pt x="0" y="0"/>
                    </a:moveTo>
                    <a:lnTo>
                      <a:pt x="0" y="0"/>
                    </a:lnTo>
                    <a:lnTo>
                      <a:pt x="0" y="26"/>
                    </a:lnTo>
                    <a:lnTo>
                      <a:pt x="16" y="2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7" name="Freeform 180">
                <a:extLst>
                  <a:ext uri="{FF2B5EF4-FFF2-40B4-BE49-F238E27FC236}">
                    <a16:creationId xmlns:a16="http://schemas.microsoft.com/office/drawing/2014/main" id="{FED735D8-9FF0-018D-D645-88D2CC755A10}"/>
                  </a:ext>
                </a:extLst>
              </p:cNvPr>
              <p:cNvSpPr>
                <a:spLocks/>
              </p:cNvSpPr>
              <p:nvPr/>
            </p:nvSpPr>
            <p:spPr bwMode="auto">
              <a:xfrm>
                <a:off x="4361" y="3123"/>
                <a:ext cx="17" cy="84"/>
              </a:xfrm>
              <a:custGeom>
                <a:avLst/>
                <a:gdLst>
                  <a:gd name="T0" fmla="*/ 16 w 17"/>
                  <a:gd name="T1" fmla="*/ 2 h 85"/>
                  <a:gd name="T2" fmla="*/ 11 w 17"/>
                  <a:gd name="T3" fmla="*/ 1 h 85"/>
                  <a:gd name="T4" fmla="*/ 0 w 17"/>
                  <a:gd name="T5" fmla="*/ 84 h 85"/>
                  <a:gd name="T6" fmla="*/ 4 w 17"/>
                  <a:gd name="T7" fmla="*/ 84 h 85"/>
                  <a:gd name="T8" fmla="*/ 16 w 17"/>
                  <a:gd name="T9" fmla="*/ 1 h 85"/>
                  <a:gd name="T10" fmla="*/ 11 w 17"/>
                  <a:gd name="T11" fmla="*/ 0 h 85"/>
                  <a:gd name="T12" fmla="*/ 16 w 17"/>
                  <a:gd name="T13" fmla="*/ 2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85">
                    <a:moveTo>
                      <a:pt x="16" y="2"/>
                    </a:moveTo>
                    <a:lnTo>
                      <a:pt x="11" y="1"/>
                    </a:lnTo>
                    <a:lnTo>
                      <a:pt x="0" y="84"/>
                    </a:lnTo>
                    <a:lnTo>
                      <a:pt x="4" y="84"/>
                    </a:lnTo>
                    <a:lnTo>
                      <a:pt x="16" y="1"/>
                    </a:lnTo>
                    <a:lnTo>
                      <a:pt x="11" y="0"/>
                    </a:lnTo>
                    <a:lnTo>
                      <a:pt x="1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8" name="Freeform 181">
                <a:extLst>
                  <a:ext uri="{FF2B5EF4-FFF2-40B4-BE49-F238E27FC236}">
                    <a16:creationId xmlns:a16="http://schemas.microsoft.com/office/drawing/2014/main" id="{FD975E52-D60B-FF72-20E0-FC362C26B169}"/>
                  </a:ext>
                </a:extLst>
              </p:cNvPr>
              <p:cNvSpPr>
                <a:spLocks/>
              </p:cNvSpPr>
              <p:nvPr/>
            </p:nvSpPr>
            <p:spPr bwMode="auto">
              <a:xfrm>
                <a:off x="4370" y="3123"/>
                <a:ext cx="17" cy="167"/>
              </a:xfrm>
              <a:custGeom>
                <a:avLst/>
                <a:gdLst>
                  <a:gd name="T0" fmla="*/ 16 w 17"/>
                  <a:gd name="T1" fmla="*/ 165 h 166"/>
                  <a:gd name="T2" fmla="*/ 16 w 17"/>
                  <a:gd name="T3" fmla="*/ 165 h 166"/>
                  <a:gd name="T4" fmla="*/ 16 w 17"/>
                  <a:gd name="T5" fmla="*/ 150 h 166"/>
                  <a:gd name="T6" fmla="*/ 16 w 17"/>
                  <a:gd name="T7" fmla="*/ 136 h 166"/>
                  <a:gd name="T8" fmla="*/ 14 w 17"/>
                  <a:gd name="T9" fmla="*/ 123 h 166"/>
                  <a:gd name="T10" fmla="*/ 14 w 17"/>
                  <a:gd name="T11" fmla="*/ 112 h 166"/>
                  <a:gd name="T12" fmla="*/ 12 w 17"/>
                  <a:gd name="T13" fmla="*/ 100 h 166"/>
                  <a:gd name="T14" fmla="*/ 11 w 17"/>
                  <a:gd name="T15" fmla="*/ 88 h 166"/>
                  <a:gd name="T16" fmla="*/ 10 w 17"/>
                  <a:gd name="T17" fmla="*/ 78 h 166"/>
                  <a:gd name="T18" fmla="*/ 8 w 17"/>
                  <a:gd name="T19" fmla="*/ 68 h 166"/>
                  <a:gd name="T20" fmla="*/ 7 w 17"/>
                  <a:gd name="T21" fmla="*/ 59 h 166"/>
                  <a:gd name="T22" fmla="*/ 6 w 17"/>
                  <a:gd name="T23" fmla="*/ 50 h 166"/>
                  <a:gd name="T24" fmla="*/ 5 w 17"/>
                  <a:gd name="T25" fmla="*/ 41 h 166"/>
                  <a:gd name="T26" fmla="*/ 4 w 17"/>
                  <a:gd name="T27" fmla="*/ 33 h 166"/>
                  <a:gd name="T28" fmla="*/ 4 w 17"/>
                  <a:gd name="T29" fmla="*/ 24 h 166"/>
                  <a:gd name="T30" fmla="*/ 4 w 17"/>
                  <a:gd name="T31" fmla="*/ 16 h 166"/>
                  <a:gd name="T32" fmla="*/ 4 w 17"/>
                  <a:gd name="T33" fmla="*/ 9 h 166"/>
                  <a:gd name="T34" fmla="*/ 5 w 17"/>
                  <a:gd name="T35" fmla="*/ 2 h 166"/>
                  <a:gd name="T36" fmla="*/ 1 w 17"/>
                  <a:gd name="T37" fmla="*/ 0 h 166"/>
                  <a:gd name="T38" fmla="*/ 0 w 17"/>
                  <a:gd name="T39" fmla="*/ 9 h 166"/>
                  <a:gd name="T40" fmla="*/ 0 w 17"/>
                  <a:gd name="T41" fmla="*/ 16 h 166"/>
                  <a:gd name="T42" fmla="*/ 0 w 17"/>
                  <a:gd name="T43" fmla="*/ 24 h 166"/>
                  <a:gd name="T44" fmla="*/ 0 w 17"/>
                  <a:gd name="T45" fmla="*/ 33 h 166"/>
                  <a:gd name="T46" fmla="*/ 1 w 17"/>
                  <a:gd name="T47" fmla="*/ 41 h 166"/>
                  <a:gd name="T48" fmla="*/ 2 w 17"/>
                  <a:gd name="T49" fmla="*/ 50 h 166"/>
                  <a:gd name="T50" fmla="*/ 3 w 17"/>
                  <a:gd name="T51" fmla="*/ 59 h 166"/>
                  <a:gd name="T52" fmla="*/ 5 w 17"/>
                  <a:gd name="T53" fmla="*/ 69 h 166"/>
                  <a:gd name="T54" fmla="*/ 6 w 17"/>
                  <a:gd name="T55" fmla="*/ 79 h 166"/>
                  <a:gd name="T56" fmla="*/ 7 w 17"/>
                  <a:gd name="T57" fmla="*/ 88 h 166"/>
                  <a:gd name="T58" fmla="*/ 8 w 17"/>
                  <a:gd name="T59" fmla="*/ 100 h 166"/>
                  <a:gd name="T60" fmla="*/ 10 w 17"/>
                  <a:gd name="T61" fmla="*/ 112 h 166"/>
                  <a:gd name="T62" fmla="*/ 10 w 17"/>
                  <a:gd name="T63" fmla="*/ 123 h 166"/>
                  <a:gd name="T64" fmla="*/ 11 w 17"/>
                  <a:gd name="T65" fmla="*/ 136 h 166"/>
                  <a:gd name="T66" fmla="*/ 11 w 17"/>
                  <a:gd name="T67" fmla="*/ 150 h 166"/>
                  <a:gd name="T68" fmla="*/ 11 w 17"/>
                  <a:gd name="T69" fmla="*/ 165 h 166"/>
                  <a:gd name="T70" fmla="*/ 16 w 17"/>
                  <a:gd name="T71" fmla="*/ 165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66">
                    <a:moveTo>
                      <a:pt x="16" y="165"/>
                    </a:moveTo>
                    <a:lnTo>
                      <a:pt x="16" y="165"/>
                    </a:lnTo>
                    <a:lnTo>
                      <a:pt x="16" y="150"/>
                    </a:lnTo>
                    <a:lnTo>
                      <a:pt x="16" y="136"/>
                    </a:lnTo>
                    <a:lnTo>
                      <a:pt x="14" y="123"/>
                    </a:lnTo>
                    <a:lnTo>
                      <a:pt x="14" y="112"/>
                    </a:lnTo>
                    <a:lnTo>
                      <a:pt x="12" y="100"/>
                    </a:lnTo>
                    <a:lnTo>
                      <a:pt x="11" y="88"/>
                    </a:lnTo>
                    <a:lnTo>
                      <a:pt x="10" y="78"/>
                    </a:lnTo>
                    <a:lnTo>
                      <a:pt x="8" y="68"/>
                    </a:lnTo>
                    <a:lnTo>
                      <a:pt x="7" y="59"/>
                    </a:lnTo>
                    <a:lnTo>
                      <a:pt x="6" y="50"/>
                    </a:lnTo>
                    <a:lnTo>
                      <a:pt x="5" y="41"/>
                    </a:lnTo>
                    <a:lnTo>
                      <a:pt x="4" y="33"/>
                    </a:lnTo>
                    <a:lnTo>
                      <a:pt x="4" y="24"/>
                    </a:lnTo>
                    <a:lnTo>
                      <a:pt x="4" y="16"/>
                    </a:lnTo>
                    <a:lnTo>
                      <a:pt x="4" y="9"/>
                    </a:lnTo>
                    <a:lnTo>
                      <a:pt x="5" y="2"/>
                    </a:lnTo>
                    <a:lnTo>
                      <a:pt x="1" y="0"/>
                    </a:lnTo>
                    <a:lnTo>
                      <a:pt x="0" y="9"/>
                    </a:lnTo>
                    <a:lnTo>
                      <a:pt x="0" y="16"/>
                    </a:lnTo>
                    <a:lnTo>
                      <a:pt x="0" y="24"/>
                    </a:lnTo>
                    <a:lnTo>
                      <a:pt x="0" y="33"/>
                    </a:lnTo>
                    <a:lnTo>
                      <a:pt x="1" y="41"/>
                    </a:lnTo>
                    <a:lnTo>
                      <a:pt x="2" y="50"/>
                    </a:lnTo>
                    <a:lnTo>
                      <a:pt x="3" y="59"/>
                    </a:lnTo>
                    <a:lnTo>
                      <a:pt x="5" y="69"/>
                    </a:lnTo>
                    <a:lnTo>
                      <a:pt x="6" y="79"/>
                    </a:lnTo>
                    <a:lnTo>
                      <a:pt x="7" y="88"/>
                    </a:lnTo>
                    <a:lnTo>
                      <a:pt x="8" y="100"/>
                    </a:lnTo>
                    <a:lnTo>
                      <a:pt x="10" y="112"/>
                    </a:lnTo>
                    <a:lnTo>
                      <a:pt x="10" y="123"/>
                    </a:lnTo>
                    <a:lnTo>
                      <a:pt x="11" y="136"/>
                    </a:lnTo>
                    <a:lnTo>
                      <a:pt x="11" y="150"/>
                    </a:lnTo>
                    <a:lnTo>
                      <a:pt x="11" y="165"/>
                    </a:lnTo>
                    <a:lnTo>
                      <a:pt x="16" y="1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09" name="Freeform 182">
                <a:extLst>
                  <a:ext uri="{FF2B5EF4-FFF2-40B4-BE49-F238E27FC236}">
                    <a16:creationId xmlns:a16="http://schemas.microsoft.com/office/drawing/2014/main" id="{6DF26B2C-C5B2-3ACC-5CEB-11B71FAE9C7C}"/>
                  </a:ext>
                </a:extLst>
              </p:cNvPr>
              <p:cNvSpPr>
                <a:spLocks/>
              </p:cNvSpPr>
              <p:nvPr/>
            </p:nvSpPr>
            <p:spPr bwMode="auto">
              <a:xfrm>
                <a:off x="4381" y="3287"/>
                <a:ext cx="17" cy="89"/>
              </a:xfrm>
              <a:custGeom>
                <a:avLst/>
                <a:gdLst>
                  <a:gd name="T0" fmla="*/ 9 w 17"/>
                  <a:gd name="T1" fmla="*/ 88 h 89"/>
                  <a:gd name="T2" fmla="*/ 16 w 17"/>
                  <a:gd name="T3" fmla="*/ 88 h 89"/>
                  <a:gd name="T4" fmla="*/ 12 w 17"/>
                  <a:gd name="T5" fmla="*/ 0 h 89"/>
                  <a:gd name="T6" fmla="*/ 0 w 17"/>
                  <a:gd name="T7" fmla="*/ 0 h 89"/>
                  <a:gd name="T8" fmla="*/ 3 w 17"/>
                  <a:gd name="T9" fmla="*/ 88 h 89"/>
                  <a:gd name="T10" fmla="*/ 9 w 17"/>
                  <a:gd name="T11" fmla="*/ 88 h 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9">
                    <a:moveTo>
                      <a:pt x="9" y="88"/>
                    </a:moveTo>
                    <a:lnTo>
                      <a:pt x="16" y="88"/>
                    </a:lnTo>
                    <a:lnTo>
                      <a:pt x="12" y="0"/>
                    </a:lnTo>
                    <a:lnTo>
                      <a:pt x="0" y="0"/>
                    </a:lnTo>
                    <a:lnTo>
                      <a:pt x="3" y="88"/>
                    </a:lnTo>
                    <a:lnTo>
                      <a:pt x="9" y="8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0" name="Freeform 183">
                <a:extLst>
                  <a:ext uri="{FF2B5EF4-FFF2-40B4-BE49-F238E27FC236}">
                    <a16:creationId xmlns:a16="http://schemas.microsoft.com/office/drawing/2014/main" id="{CE9B28CE-5A7A-13B3-E3D0-0FC6158637C6}"/>
                  </a:ext>
                </a:extLst>
              </p:cNvPr>
              <p:cNvSpPr>
                <a:spLocks/>
              </p:cNvSpPr>
              <p:nvPr/>
            </p:nvSpPr>
            <p:spPr bwMode="auto">
              <a:xfrm>
                <a:off x="4382" y="3375"/>
                <a:ext cx="17" cy="17"/>
              </a:xfrm>
              <a:custGeom>
                <a:avLst/>
                <a:gdLst>
                  <a:gd name="T0" fmla="*/ 0 w 17"/>
                  <a:gd name="T1" fmla="*/ 0 h 17"/>
                  <a:gd name="T2" fmla="*/ 4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1" name="Freeform 184">
                <a:extLst>
                  <a:ext uri="{FF2B5EF4-FFF2-40B4-BE49-F238E27FC236}">
                    <a16:creationId xmlns:a16="http://schemas.microsoft.com/office/drawing/2014/main" id="{FBA5A31D-75F1-A4D1-B366-7541459CB46E}"/>
                  </a:ext>
                </a:extLst>
              </p:cNvPr>
              <p:cNvSpPr>
                <a:spLocks/>
              </p:cNvSpPr>
              <p:nvPr/>
            </p:nvSpPr>
            <p:spPr bwMode="auto">
              <a:xfrm>
                <a:off x="4707" y="3372"/>
                <a:ext cx="17" cy="17"/>
              </a:xfrm>
              <a:custGeom>
                <a:avLst/>
                <a:gdLst>
                  <a:gd name="T0" fmla="*/ 0 w 17"/>
                  <a:gd name="T1" fmla="*/ 0 h 17"/>
                  <a:gd name="T2" fmla="*/ 4 w 17"/>
                  <a:gd name="T3" fmla="*/ 10 h 17"/>
                  <a:gd name="T4" fmla="*/ 8 w 17"/>
                  <a:gd name="T5" fmla="*/ 16 h 17"/>
                  <a:gd name="T6" fmla="*/ 12 w 17"/>
                  <a:gd name="T7" fmla="*/ 10 h 17"/>
                  <a:gd name="T8" fmla="*/ 16 w 17"/>
                  <a:gd name="T9" fmla="*/ 1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0"/>
                    </a:lnTo>
                    <a:lnTo>
                      <a:pt x="8" y="16"/>
                    </a:lnTo>
                    <a:lnTo>
                      <a:pt x="12" y="10"/>
                    </a:lnTo>
                    <a:lnTo>
                      <a:pt x="16" y="1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2" name="Freeform 185">
                <a:extLst>
                  <a:ext uri="{FF2B5EF4-FFF2-40B4-BE49-F238E27FC236}">
                    <a16:creationId xmlns:a16="http://schemas.microsoft.com/office/drawing/2014/main" id="{62D4AB1F-2A59-5653-972E-D42FD2BEDAB5}"/>
                  </a:ext>
                </a:extLst>
              </p:cNvPr>
              <p:cNvSpPr>
                <a:spLocks/>
              </p:cNvSpPr>
              <p:nvPr/>
            </p:nvSpPr>
            <p:spPr bwMode="auto">
              <a:xfrm>
                <a:off x="4707" y="3363"/>
                <a:ext cx="17" cy="17"/>
              </a:xfrm>
              <a:custGeom>
                <a:avLst/>
                <a:gdLst>
                  <a:gd name="T0" fmla="*/ 6 w 17"/>
                  <a:gd name="T1" fmla="*/ 0 h 17"/>
                  <a:gd name="T2" fmla="*/ 6 w 17"/>
                  <a:gd name="T3" fmla="*/ 0 h 17"/>
                  <a:gd name="T4" fmla="*/ 4 w 17"/>
                  <a:gd name="T5" fmla="*/ 9 h 17"/>
                  <a:gd name="T6" fmla="*/ 2 w 17"/>
                  <a:gd name="T7" fmla="*/ 10 h 17"/>
                  <a:gd name="T8" fmla="*/ 11 w 17"/>
                  <a:gd name="T9" fmla="*/ 12 h 17"/>
                  <a:gd name="T10" fmla="*/ 13 w 17"/>
                  <a:gd name="T11" fmla="*/ 9 h 17"/>
                  <a:gd name="T12" fmla="*/ 13 w 17"/>
                  <a:gd name="T13" fmla="*/ 6 h 17"/>
                  <a:gd name="T14" fmla="*/ 4 w 17"/>
                  <a:gd name="T15" fmla="*/ 2 h 17"/>
                  <a:gd name="T16" fmla="*/ 4 w 17"/>
                  <a:gd name="T17" fmla="*/ 6 h 17"/>
                  <a:gd name="T18" fmla="*/ 0 w 17"/>
                  <a:gd name="T19" fmla="*/ 13 h 17"/>
                  <a:gd name="T20" fmla="*/ 9 w 17"/>
                  <a:gd name="T21" fmla="*/ 16 h 17"/>
                  <a:gd name="T22" fmla="*/ 13 w 17"/>
                  <a:gd name="T23" fmla="*/ 8 h 17"/>
                  <a:gd name="T24" fmla="*/ 13 w 17"/>
                  <a:gd name="T25" fmla="*/ 5 h 17"/>
                  <a:gd name="T26" fmla="*/ 4 w 17"/>
                  <a:gd name="T27" fmla="*/ 5 h 17"/>
                  <a:gd name="T28" fmla="*/ 4 w 17"/>
                  <a:gd name="T29" fmla="*/ 8 h 17"/>
                  <a:gd name="T30" fmla="*/ 2 w 17"/>
                  <a:gd name="T31" fmla="*/ 10 h 17"/>
                  <a:gd name="T32" fmla="*/ 11 w 17"/>
                  <a:gd name="T33" fmla="*/ 13 h 17"/>
                  <a:gd name="T34" fmla="*/ 13 w 17"/>
                  <a:gd name="T35" fmla="*/ 10 h 17"/>
                  <a:gd name="T36" fmla="*/ 16 w 17"/>
                  <a:gd name="T37" fmla="*/ 1 h 17"/>
                  <a:gd name="T38" fmla="*/ 6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17">
                    <a:moveTo>
                      <a:pt x="6" y="0"/>
                    </a:moveTo>
                    <a:lnTo>
                      <a:pt x="6" y="0"/>
                    </a:lnTo>
                    <a:lnTo>
                      <a:pt x="4" y="9"/>
                    </a:lnTo>
                    <a:lnTo>
                      <a:pt x="2" y="10"/>
                    </a:lnTo>
                    <a:lnTo>
                      <a:pt x="11" y="12"/>
                    </a:lnTo>
                    <a:lnTo>
                      <a:pt x="13" y="9"/>
                    </a:lnTo>
                    <a:lnTo>
                      <a:pt x="13" y="6"/>
                    </a:lnTo>
                    <a:lnTo>
                      <a:pt x="4" y="2"/>
                    </a:lnTo>
                    <a:lnTo>
                      <a:pt x="4" y="6"/>
                    </a:lnTo>
                    <a:lnTo>
                      <a:pt x="0" y="13"/>
                    </a:lnTo>
                    <a:lnTo>
                      <a:pt x="9" y="16"/>
                    </a:lnTo>
                    <a:lnTo>
                      <a:pt x="13" y="8"/>
                    </a:lnTo>
                    <a:lnTo>
                      <a:pt x="13" y="5"/>
                    </a:lnTo>
                    <a:lnTo>
                      <a:pt x="4" y="5"/>
                    </a:lnTo>
                    <a:lnTo>
                      <a:pt x="4" y="8"/>
                    </a:lnTo>
                    <a:lnTo>
                      <a:pt x="2" y="10"/>
                    </a:lnTo>
                    <a:lnTo>
                      <a:pt x="11" y="13"/>
                    </a:lnTo>
                    <a:lnTo>
                      <a:pt x="13" y="10"/>
                    </a:lnTo>
                    <a:lnTo>
                      <a:pt x="16" y="1"/>
                    </a:lnTo>
                    <a:lnTo>
                      <a:pt x="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3" name="Freeform 186">
                <a:extLst>
                  <a:ext uri="{FF2B5EF4-FFF2-40B4-BE49-F238E27FC236}">
                    <a16:creationId xmlns:a16="http://schemas.microsoft.com/office/drawing/2014/main" id="{33B14C93-4578-5D9A-4BCA-D4038E527A80}"/>
                  </a:ext>
                </a:extLst>
              </p:cNvPr>
              <p:cNvSpPr>
                <a:spLocks/>
              </p:cNvSpPr>
              <p:nvPr/>
            </p:nvSpPr>
            <p:spPr bwMode="auto">
              <a:xfrm>
                <a:off x="4710" y="3290"/>
                <a:ext cx="26" cy="75"/>
              </a:xfrm>
              <a:custGeom>
                <a:avLst/>
                <a:gdLst>
                  <a:gd name="T0" fmla="*/ 21 w 26"/>
                  <a:gd name="T1" fmla="*/ 0 h 76"/>
                  <a:gd name="T2" fmla="*/ 21 w 26"/>
                  <a:gd name="T3" fmla="*/ 0 h 76"/>
                  <a:gd name="T4" fmla="*/ 20 w 26"/>
                  <a:gd name="T5" fmla="*/ 6 h 76"/>
                  <a:gd name="T6" fmla="*/ 17 w 26"/>
                  <a:gd name="T7" fmla="*/ 14 h 76"/>
                  <a:gd name="T8" fmla="*/ 15 w 26"/>
                  <a:gd name="T9" fmla="*/ 24 h 76"/>
                  <a:gd name="T10" fmla="*/ 11 w 26"/>
                  <a:gd name="T11" fmla="*/ 34 h 76"/>
                  <a:gd name="T12" fmla="*/ 8 w 26"/>
                  <a:gd name="T13" fmla="*/ 46 h 76"/>
                  <a:gd name="T14" fmla="*/ 5 w 26"/>
                  <a:gd name="T15" fmla="*/ 57 h 76"/>
                  <a:gd name="T16" fmla="*/ 3 w 26"/>
                  <a:gd name="T17" fmla="*/ 66 h 76"/>
                  <a:gd name="T18" fmla="*/ 0 w 26"/>
                  <a:gd name="T19" fmla="*/ 74 h 76"/>
                  <a:gd name="T20" fmla="*/ 4 w 26"/>
                  <a:gd name="T21" fmla="*/ 75 h 76"/>
                  <a:gd name="T22" fmla="*/ 6 w 26"/>
                  <a:gd name="T23" fmla="*/ 67 h 76"/>
                  <a:gd name="T24" fmla="*/ 9 w 26"/>
                  <a:gd name="T25" fmla="*/ 58 h 76"/>
                  <a:gd name="T26" fmla="*/ 12 w 26"/>
                  <a:gd name="T27" fmla="*/ 47 h 76"/>
                  <a:gd name="T28" fmla="*/ 15 w 26"/>
                  <a:gd name="T29" fmla="*/ 35 h 76"/>
                  <a:gd name="T30" fmla="*/ 18 w 26"/>
                  <a:gd name="T31" fmla="*/ 25 h 76"/>
                  <a:gd name="T32" fmla="*/ 21 w 26"/>
                  <a:gd name="T33" fmla="*/ 15 h 76"/>
                  <a:gd name="T34" fmla="*/ 23 w 26"/>
                  <a:gd name="T35" fmla="*/ 6 h 76"/>
                  <a:gd name="T36" fmla="*/ 25 w 26"/>
                  <a:gd name="T37" fmla="*/ 1 h 76"/>
                  <a:gd name="T38" fmla="*/ 21 w 26"/>
                  <a:gd name="T39" fmla="*/ 0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76">
                    <a:moveTo>
                      <a:pt x="21" y="0"/>
                    </a:moveTo>
                    <a:lnTo>
                      <a:pt x="21" y="0"/>
                    </a:lnTo>
                    <a:lnTo>
                      <a:pt x="20" y="6"/>
                    </a:lnTo>
                    <a:lnTo>
                      <a:pt x="17" y="14"/>
                    </a:lnTo>
                    <a:lnTo>
                      <a:pt x="15" y="24"/>
                    </a:lnTo>
                    <a:lnTo>
                      <a:pt x="11" y="34"/>
                    </a:lnTo>
                    <a:lnTo>
                      <a:pt x="8" y="46"/>
                    </a:lnTo>
                    <a:lnTo>
                      <a:pt x="5" y="57"/>
                    </a:lnTo>
                    <a:lnTo>
                      <a:pt x="3" y="66"/>
                    </a:lnTo>
                    <a:lnTo>
                      <a:pt x="0" y="74"/>
                    </a:lnTo>
                    <a:lnTo>
                      <a:pt x="4" y="75"/>
                    </a:lnTo>
                    <a:lnTo>
                      <a:pt x="6" y="67"/>
                    </a:lnTo>
                    <a:lnTo>
                      <a:pt x="9" y="58"/>
                    </a:lnTo>
                    <a:lnTo>
                      <a:pt x="12" y="47"/>
                    </a:lnTo>
                    <a:lnTo>
                      <a:pt x="15" y="35"/>
                    </a:lnTo>
                    <a:lnTo>
                      <a:pt x="18" y="25"/>
                    </a:lnTo>
                    <a:lnTo>
                      <a:pt x="21" y="15"/>
                    </a:lnTo>
                    <a:lnTo>
                      <a:pt x="23" y="6"/>
                    </a:lnTo>
                    <a:lnTo>
                      <a:pt x="25" y="1"/>
                    </a:lnTo>
                    <a:lnTo>
                      <a:pt x="2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4" name="Freeform 187">
                <a:extLst>
                  <a:ext uri="{FF2B5EF4-FFF2-40B4-BE49-F238E27FC236}">
                    <a16:creationId xmlns:a16="http://schemas.microsoft.com/office/drawing/2014/main" id="{762E4A3C-48CD-9D91-06E1-65D07AD7BC34}"/>
                  </a:ext>
                </a:extLst>
              </p:cNvPr>
              <p:cNvSpPr>
                <a:spLocks/>
              </p:cNvSpPr>
              <p:nvPr/>
            </p:nvSpPr>
            <p:spPr bwMode="auto">
              <a:xfrm>
                <a:off x="4731" y="2703"/>
                <a:ext cx="54" cy="588"/>
              </a:xfrm>
              <a:custGeom>
                <a:avLst/>
                <a:gdLst>
                  <a:gd name="T0" fmla="*/ 4 w 54"/>
                  <a:gd name="T1" fmla="*/ 0 h 588"/>
                  <a:gd name="T2" fmla="*/ 8 w 54"/>
                  <a:gd name="T3" fmla="*/ 41 h 588"/>
                  <a:gd name="T4" fmla="*/ 12 w 54"/>
                  <a:gd name="T5" fmla="*/ 80 h 588"/>
                  <a:gd name="T6" fmla="*/ 18 w 54"/>
                  <a:gd name="T7" fmla="*/ 116 h 588"/>
                  <a:gd name="T8" fmla="*/ 24 w 54"/>
                  <a:gd name="T9" fmla="*/ 152 h 588"/>
                  <a:gd name="T10" fmla="*/ 31 w 54"/>
                  <a:gd name="T11" fmla="*/ 186 h 588"/>
                  <a:gd name="T12" fmla="*/ 36 w 54"/>
                  <a:gd name="T13" fmla="*/ 220 h 588"/>
                  <a:gd name="T14" fmla="*/ 42 w 54"/>
                  <a:gd name="T15" fmla="*/ 252 h 588"/>
                  <a:gd name="T16" fmla="*/ 46 w 54"/>
                  <a:gd name="T17" fmla="*/ 286 h 588"/>
                  <a:gd name="T18" fmla="*/ 48 w 54"/>
                  <a:gd name="T19" fmla="*/ 318 h 588"/>
                  <a:gd name="T20" fmla="*/ 49 w 54"/>
                  <a:gd name="T21" fmla="*/ 352 h 588"/>
                  <a:gd name="T22" fmla="*/ 48 w 54"/>
                  <a:gd name="T23" fmla="*/ 387 h 588"/>
                  <a:gd name="T24" fmla="*/ 44 w 54"/>
                  <a:gd name="T25" fmla="*/ 423 h 588"/>
                  <a:gd name="T26" fmla="*/ 39 w 54"/>
                  <a:gd name="T27" fmla="*/ 460 h 588"/>
                  <a:gd name="T28" fmla="*/ 29 w 54"/>
                  <a:gd name="T29" fmla="*/ 500 h 588"/>
                  <a:gd name="T30" fmla="*/ 17 w 54"/>
                  <a:gd name="T31" fmla="*/ 541 h 588"/>
                  <a:gd name="T32" fmla="*/ 0 w 54"/>
                  <a:gd name="T33" fmla="*/ 586 h 588"/>
                  <a:gd name="T34" fmla="*/ 13 w 54"/>
                  <a:gd name="T35" fmla="*/ 564 h 588"/>
                  <a:gd name="T36" fmla="*/ 27 w 54"/>
                  <a:gd name="T37" fmla="*/ 521 h 588"/>
                  <a:gd name="T38" fmla="*/ 38 w 54"/>
                  <a:gd name="T39" fmla="*/ 481 h 588"/>
                  <a:gd name="T40" fmla="*/ 46 w 54"/>
                  <a:gd name="T41" fmla="*/ 442 h 588"/>
                  <a:gd name="T42" fmla="*/ 51 w 54"/>
                  <a:gd name="T43" fmla="*/ 405 h 588"/>
                  <a:gd name="T44" fmla="*/ 53 w 54"/>
                  <a:gd name="T45" fmla="*/ 370 h 588"/>
                  <a:gd name="T46" fmla="*/ 53 w 54"/>
                  <a:gd name="T47" fmla="*/ 336 h 588"/>
                  <a:gd name="T48" fmla="*/ 51 w 54"/>
                  <a:gd name="T49" fmla="*/ 302 h 588"/>
                  <a:gd name="T50" fmla="*/ 48 w 54"/>
                  <a:gd name="T51" fmla="*/ 269 h 588"/>
                  <a:gd name="T52" fmla="*/ 43 w 54"/>
                  <a:gd name="T53" fmla="*/ 235 h 588"/>
                  <a:gd name="T54" fmla="*/ 37 w 54"/>
                  <a:gd name="T55" fmla="*/ 202 h 588"/>
                  <a:gd name="T56" fmla="*/ 32 w 54"/>
                  <a:gd name="T57" fmla="*/ 168 h 588"/>
                  <a:gd name="T58" fmla="*/ 26 w 54"/>
                  <a:gd name="T59" fmla="*/ 133 h 588"/>
                  <a:gd name="T60" fmla="*/ 19 w 54"/>
                  <a:gd name="T61" fmla="*/ 97 h 588"/>
                  <a:gd name="T62" fmla="*/ 14 w 54"/>
                  <a:gd name="T63" fmla="*/ 60 h 588"/>
                  <a:gd name="T64" fmla="*/ 9 w 54"/>
                  <a:gd name="T65" fmla="*/ 21 h 588"/>
                  <a:gd name="T66" fmla="*/ 4 w 54"/>
                  <a:gd name="T67" fmla="*/ 1 h 5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4" h="588">
                    <a:moveTo>
                      <a:pt x="4" y="1"/>
                    </a:moveTo>
                    <a:lnTo>
                      <a:pt x="4" y="0"/>
                    </a:lnTo>
                    <a:lnTo>
                      <a:pt x="5" y="21"/>
                    </a:lnTo>
                    <a:lnTo>
                      <a:pt x="8" y="41"/>
                    </a:lnTo>
                    <a:lnTo>
                      <a:pt x="10" y="60"/>
                    </a:lnTo>
                    <a:lnTo>
                      <a:pt x="12" y="80"/>
                    </a:lnTo>
                    <a:lnTo>
                      <a:pt x="16" y="98"/>
                    </a:lnTo>
                    <a:lnTo>
                      <a:pt x="18" y="116"/>
                    </a:lnTo>
                    <a:lnTo>
                      <a:pt x="22" y="135"/>
                    </a:lnTo>
                    <a:lnTo>
                      <a:pt x="24" y="152"/>
                    </a:lnTo>
                    <a:lnTo>
                      <a:pt x="28" y="169"/>
                    </a:lnTo>
                    <a:lnTo>
                      <a:pt x="31" y="186"/>
                    </a:lnTo>
                    <a:lnTo>
                      <a:pt x="34" y="203"/>
                    </a:lnTo>
                    <a:lnTo>
                      <a:pt x="36" y="220"/>
                    </a:lnTo>
                    <a:lnTo>
                      <a:pt x="39" y="236"/>
                    </a:lnTo>
                    <a:lnTo>
                      <a:pt x="42" y="252"/>
                    </a:lnTo>
                    <a:lnTo>
                      <a:pt x="44" y="269"/>
                    </a:lnTo>
                    <a:lnTo>
                      <a:pt x="46" y="286"/>
                    </a:lnTo>
                    <a:lnTo>
                      <a:pt x="47" y="302"/>
                    </a:lnTo>
                    <a:lnTo>
                      <a:pt x="48" y="318"/>
                    </a:lnTo>
                    <a:lnTo>
                      <a:pt x="49" y="336"/>
                    </a:lnTo>
                    <a:lnTo>
                      <a:pt x="49" y="352"/>
                    </a:lnTo>
                    <a:lnTo>
                      <a:pt x="49" y="370"/>
                    </a:lnTo>
                    <a:lnTo>
                      <a:pt x="48" y="387"/>
                    </a:lnTo>
                    <a:lnTo>
                      <a:pt x="47" y="405"/>
                    </a:lnTo>
                    <a:lnTo>
                      <a:pt x="44" y="423"/>
                    </a:lnTo>
                    <a:lnTo>
                      <a:pt x="42" y="441"/>
                    </a:lnTo>
                    <a:lnTo>
                      <a:pt x="39" y="460"/>
                    </a:lnTo>
                    <a:lnTo>
                      <a:pt x="34" y="480"/>
                    </a:lnTo>
                    <a:lnTo>
                      <a:pt x="29" y="500"/>
                    </a:lnTo>
                    <a:lnTo>
                      <a:pt x="24" y="521"/>
                    </a:lnTo>
                    <a:lnTo>
                      <a:pt x="17" y="541"/>
                    </a:lnTo>
                    <a:lnTo>
                      <a:pt x="9" y="563"/>
                    </a:lnTo>
                    <a:lnTo>
                      <a:pt x="0" y="586"/>
                    </a:lnTo>
                    <a:lnTo>
                      <a:pt x="4" y="587"/>
                    </a:lnTo>
                    <a:lnTo>
                      <a:pt x="13" y="564"/>
                    </a:lnTo>
                    <a:lnTo>
                      <a:pt x="21" y="542"/>
                    </a:lnTo>
                    <a:lnTo>
                      <a:pt x="27" y="521"/>
                    </a:lnTo>
                    <a:lnTo>
                      <a:pt x="33" y="501"/>
                    </a:lnTo>
                    <a:lnTo>
                      <a:pt x="38" y="481"/>
                    </a:lnTo>
                    <a:lnTo>
                      <a:pt x="43" y="461"/>
                    </a:lnTo>
                    <a:lnTo>
                      <a:pt x="46" y="442"/>
                    </a:lnTo>
                    <a:lnTo>
                      <a:pt x="48" y="423"/>
                    </a:lnTo>
                    <a:lnTo>
                      <a:pt x="51" y="405"/>
                    </a:lnTo>
                    <a:lnTo>
                      <a:pt x="52" y="387"/>
                    </a:lnTo>
                    <a:lnTo>
                      <a:pt x="53" y="370"/>
                    </a:lnTo>
                    <a:lnTo>
                      <a:pt x="53" y="352"/>
                    </a:lnTo>
                    <a:lnTo>
                      <a:pt x="53" y="336"/>
                    </a:lnTo>
                    <a:lnTo>
                      <a:pt x="52" y="318"/>
                    </a:lnTo>
                    <a:lnTo>
                      <a:pt x="51" y="302"/>
                    </a:lnTo>
                    <a:lnTo>
                      <a:pt x="49" y="286"/>
                    </a:lnTo>
                    <a:lnTo>
                      <a:pt x="48" y="269"/>
                    </a:lnTo>
                    <a:lnTo>
                      <a:pt x="46" y="252"/>
                    </a:lnTo>
                    <a:lnTo>
                      <a:pt x="43" y="235"/>
                    </a:lnTo>
                    <a:lnTo>
                      <a:pt x="40" y="219"/>
                    </a:lnTo>
                    <a:lnTo>
                      <a:pt x="37" y="202"/>
                    </a:lnTo>
                    <a:lnTo>
                      <a:pt x="34" y="185"/>
                    </a:lnTo>
                    <a:lnTo>
                      <a:pt x="32" y="168"/>
                    </a:lnTo>
                    <a:lnTo>
                      <a:pt x="28" y="151"/>
                    </a:lnTo>
                    <a:lnTo>
                      <a:pt x="26" y="133"/>
                    </a:lnTo>
                    <a:lnTo>
                      <a:pt x="22" y="115"/>
                    </a:lnTo>
                    <a:lnTo>
                      <a:pt x="19" y="97"/>
                    </a:lnTo>
                    <a:lnTo>
                      <a:pt x="16" y="79"/>
                    </a:lnTo>
                    <a:lnTo>
                      <a:pt x="14" y="60"/>
                    </a:lnTo>
                    <a:lnTo>
                      <a:pt x="12" y="41"/>
                    </a:lnTo>
                    <a:lnTo>
                      <a:pt x="9" y="21"/>
                    </a:lnTo>
                    <a:lnTo>
                      <a:pt x="7" y="0"/>
                    </a:lnTo>
                    <a:lnTo>
                      <a:pt x="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5" name="Freeform 188">
                <a:extLst>
                  <a:ext uri="{FF2B5EF4-FFF2-40B4-BE49-F238E27FC236}">
                    <a16:creationId xmlns:a16="http://schemas.microsoft.com/office/drawing/2014/main" id="{80343AD2-3657-74FC-890A-8B31EC6B3480}"/>
                  </a:ext>
                </a:extLst>
              </p:cNvPr>
              <p:cNvSpPr>
                <a:spLocks/>
              </p:cNvSpPr>
              <p:nvPr/>
            </p:nvSpPr>
            <p:spPr bwMode="auto">
              <a:xfrm>
                <a:off x="4726" y="2679"/>
                <a:ext cx="17" cy="25"/>
              </a:xfrm>
              <a:custGeom>
                <a:avLst/>
                <a:gdLst>
                  <a:gd name="T0" fmla="*/ 0 w 17"/>
                  <a:gd name="T1" fmla="*/ 1 h 25"/>
                  <a:gd name="T2" fmla="*/ 0 w 17"/>
                  <a:gd name="T3" fmla="*/ 1 h 25"/>
                  <a:gd name="T4" fmla="*/ 12 w 17"/>
                  <a:gd name="T5" fmla="*/ 24 h 25"/>
                  <a:gd name="T6" fmla="*/ 16 w 17"/>
                  <a:gd name="T7" fmla="*/ 23 h 25"/>
                  <a:gd name="T8" fmla="*/ 5 w 17"/>
                  <a:gd name="T9" fmla="*/ 0 h 25"/>
                  <a:gd name="T10" fmla="*/ 0 w 17"/>
                  <a:gd name="T11" fmla="*/ 1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5">
                    <a:moveTo>
                      <a:pt x="0" y="1"/>
                    </a:moveTo>
                    <a:lnTo>
                      <a:pt x="0" y="1"/>
                    </a:lnTo>
                    <a:lnTo>
                      <a:pt x="12" y="24"/>
                    </a:lnTo>
                    <a:lnTo>
                      <a:pt x="16" y="23"/>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6" name="Freeform 189">
                <a:extLst>
                  <a:ext uri="{FF2B5EF4-FFF2-40B4-BE49-F238E27FC236}">
                    <a16:creationId xmlns:a16="http://schemas.microsoft.com/office/drawing/2014/main" id="{D0DCEFF4-5AFD-2444-A703-5953FD4C418E}"/>
                  </a:ext>
                </a:extLst>
              </p:cNvPr>
              <p:cNvSpPr>
                <a:spLocks/>
              </p:cNvSpPr>
              <p:nvPr/>
            </p:nvSpPr>
            <p:spPr bwMode="auto">
              <a:xfrm>
                <a:off x="4660" y="2523"/>
                <a:ext cx="71" cy="159"/>
              </a:xfrm>
              <a:custGeom>
                <a:avLst/>
                <a:gdLst>
                  <a:gd name="T0" fmla="*/ 0 w 71"/>
                  <a:gd name="T1" fmla="*/ 2 h 159"/>
                  <a:gd name="T2" fmla="*/ 0 w 71"/>
                  <a:gd name="T3" fmla="*/ 2 h 159"/>
                  <a:gd name="T4" fmla="*/ 6 w 71"/>
                  <a:gd name="T5" fmla="*/ 15 h 159"/>
                  <a:gd name="T6" fmla="*/ 12 w 71"/>
                  <a:gd name="T7" fmla="*/ 26 h 159"/>
                  <a:gd name="T8" fmla="*/ 17 w 71"/>
                  <a:gd name="T9" fmla="*/ 36 h 159"/>
                  <a:gd name="T10" fmla="*/ 22 w 71"/>
                  <a:gd name="T11" fmla="*/ 46 h 159"/>
                  <a:gd name="T12" fmla="*/ 28 w 71"/>
                  <a:gd name="T13" fmla="*/ 55 h 159"/>
                  <a:gd name="T14" fmla="*/ 32 w 71"/>
                  <a:gd name="T15" fmla="*/ 63 h 159"/>
                  <a:gd name="T16" fmla="*/ 36 w 71"/>
                  <a:gd name="T17" fmla="*/ 71 h 159"/>
                  <a:gd name="T18" fmla="*/ 40 w 71"/>
                  <a:gd name="T19" fmla="*/ 79 h 159"/>
                  <a:gd name="T20" fmla="*/ 44 w 71"/>
                  <a:gd name="T21" fmla="*/ 87 h 159"/>
                  <a:gd name="T22" fmla="*/ 47 w 71"/>
                  <a:gd name="T23" fmla="*/ 95 h 159"/>
                  <a:gd name="T24" fmla="*/ 51 w 71"/>
                  <a:gd name="T25" fmla="*/ 103 h 159"/>
                  <a:gd name="T26" fmla="*/ 54 w 71"/>
                  <a:gd name="T27" fmla="*/ 112 h 159"/>
                  <a:gd name="T28" fmla="*/ 57 w 71"/>
                  <a:gd name="T29" fmla="*/ 122 h 159"/>
                  <a:gd name="T30" fmla="*/ 60 w 71"/>
                  <a:gd name="T31" fmla="*/ 133 h 159"/>
                  <a:gd name="T32" fmla="*/ 63 w 71"/>
                  <a:gd name="T33" fmla="*/ 144 h 159"/>
                  <a:gd name="T34" fmla="*/ 66 w 71"/>
                  <a:gd name="T35" fmla="*/ 158 h 159"/>
                  <a:gd name="T36" fmla="*/ 70 w 71"/>
                  <a:gd name="T37" fmla="*/ 157 h 159"/>
                  <a:gd name="T38" fmla="*/ 67 w 71"/>
                  <a:gd name="T39" fmla="*/ 144 h 159"/>
                  <a:gd name="T40" fmla="*/ 64 w 71"/>
                  <a:gd name="T41" fmla="*/ 132 h 159"/>
                  <a:gd name="T42" fmla="*/ 61 w 71"/>
                  <a:gd name="T43" fmla="*/ 121 h 159"/>
                  <a:gd name="T44" fmla="*/ 58 w 71"/>
                  <a:gd name="T45" fmla="*/ 111 h 159"/>
                  <a:gd name="T46" fmla="*/ 55 w 71"/>
                  <a:gd name="T47" fmla="*/ 102 h 159"/>
                  <a:gd name="T48" fmla="*/ 51 w 71"/>
                  <a:gd name="T49" fmla="*/ 93 h 159"/>
                  <a:gd name="T50" fmla="*/ 48 w 71"/>
                  <a:gd name="T51" fmla="*/ 85 h 159"/>
                  <a:gd name="T52" fmla="*/ 44 w 71"/>
                  <a:gd name="T53" fmla="*/ 77 h 159"/>
                  <a:gd name="T54" fmla="*/ 39 w 71"/>
                  <a:gd name="T55" fmla="*/ 69 h 159"/>
                  <a:gd name="T56" fmla="*/ 36 w 71"/>
                  <a:gd name="T57" fmla="*/ 61 h 159"/>
                  <a:gd name="T58" fmla="*/ 31 w 71"/>
                  <a:gd name="T59" fmla="*/ 53 h 159"/>
                  <a:gd name="T60" fmla="*/ 26 w 71"/>
                  <a:gd name="T61" fmla="*/ 44 h 159"/>
                  <a:gd name="T62" fmla="*/ 21 w 71"/>
                  <a:gd name="T63" fmla="*/ 34 h 159"/>
                  <a:gd name="T64" fmla="*/ 16 w 71"/>
                  <a:gd name="T65" fmla="*/ 24 h 159"/>
                  <a:gd name="T66" fmla="*/ 10 w 71"/>
                  <a:gd name="T67" fmla="*/ 13 h 159"/>
                  <a:gd name="T68" fmla="*/ 4 w 71"/>
                  <a:gd name="T69" fmla="*/ 0 h 159"/>
                  <a:gd name="T70" fmla="*/ 0 w 71"/>
                  <a:gd name="T71" fmla="*/ 2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1" h="159">
                    <a:moveTo>
                      <a:pt x="0" y="2"/>
                    </a:moveTo>
                    <a:lnTo>
                      <a:pt x="0" y="2"/>
                    </a:lnTo>
                    <a:lnTo>
                      <a:pt x="6" y="15"/>
                    </a:lnTo>
                    <a:lnTo>
                      <a:pt x="12" y="26"/>
                    </a:lnTo>
                    <a:lnTo>
                      <a:pt x="17" y="36"/>
                    </a:lnTo>
                    <a:lnTo>
                      <a:pt x="22" y="46"/>
                    </a:lnTo>
                    <a:lnTo>
                      <a:pt x="28" y="55"/>
                    </a:lnTo>
                    <a:lnTo>
                      <a:pt x="32" y="63"/>
                    </a:lnTo>
                    <a:lnTo>
                      <a:pt x="36" y="71"/>
                    </a:lnTo>
                    <a:lnTo>
                      <a:pt x="40" y="79"/>
                    </a:lnTo>
                    <a:lnTo>
                      <a:pt x="44" y="87"/>
                    </a:lnTo>
                    <a:lnTo>
                      <a:pt x="47" y="95"/>
                    </a:lnTo>
                    <a:lnTo>
                      <a:pt x="51" y="103"/>
                    </a:lnTo>
                    <a:lnTo>
                      <a:pt x="54" y="112"/>
                    </a:lnTo>
                    <a:lnTo>
                      <a:pt x="57" y="122"/>
                    </a:lnTo>
                    <a:lnTo>
                      <a:pt x="60" y="133"/>
                    </a:lnTo>
                    <a:lnTo>
                      <a:pt x="63" y="144"/>
                    </a:lnTo>
                    <a:lnTo>
                      <a:pt x="66" y="158"/>
                    </a:lnTo>
                    <a:lnTo>
                      <a:pt x="70" y="157"/>
                    </a:lnTo>
                    <a:lnTo>
                      <a:pt x="67" y="144"/>
                    </a:lnTo>
                    <a:lnTo>
                      <a:pt x="64" y="132"/>
                    </a:lnTo>
                    <a:lnTo>
                      <a:pt x="61" y="121"/>
                    </a:lnTo>
                    <a:lnTo>
                      <a:pt x="58" y="111"/>
                    </a:lnTo>
                    <a:lnTo>
                      <a:pt x="55" y="102"/>
                    </a:lnTo>
                    <a:lnTo>
                      <a:pt x="51" y="93"/>
                    </a:lnTo>
                    <a:lnTo>
                      <a:pt x="48" y="85"/>
                    </a:lnTo>
                    <a:lnTo>
                      <a:pt x="44" y="77"/>
                    </a:lnTo>
                    <a:lnTo>
                      <a:pt x="39" y="69"/>
                    </a:lnTo>
                    <a:lnTo>
                      <a:pt x="36" y="61"/>
                    </a:lnTo>
                    <a:lnTo>
                      <a:pt x="31" y="53"/>
                    </a:lnTo>
                    <a:lnTo>
                      <a:pt x="26" y="44"/>
                    </a:lnTo>
                    <a:lnTo>
                      <a:pt x="21" y="34"/>
                    </a:lnTo>
                    <a:lnTo>
                      <a:pt x="16" y="24"/>
                    </a:lnTo>
                    <a:lnTo>
                      <a:pt x="10" y="13"/>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7" name="Freeform 190">
                <a:extLst>
                  <a:ext uri="{FF2B5EF4-FFF2-40B4-BE49-F238E27FC236}">
                    <a16:creationId xmlns:a16="http://schemas.microsoft.com/office/drawing/2014/main" id="{784F6491-F9A0-15A7-36A7-BB9DC479A690}"/>
                  </a:ext>
                </a:extLst>
              </p:cNvPr>
              <p:cNvSpPr>
                <a:spLocks/>
              </p:cNvSpPr>
              <p:nvPr/>
            </p:nvSpPr>
            <p:spPr bwMode="auto">
              <a:xfrm>
                <a:off x="4643" y="2184"/>
                <a:ext cx="23" cy="342"/>
              </a:xfrm>
              <a:custGeom>
                <a:avLst/>
                <a:gdLst>
                  <a:gd name="T0" fmla="*/ 19 w 23"/>
                  <a:gd name="T1" fmla="*/ 15 h 342"/>
                  <a:gd name="T2" fmla="*/ 18 w 23"/>
                  <a:gd name="T3" fmla="*/ 33 h 342"/>
                  <a:gd name="T4" fmla="*/ 17 w 23"/>
                  <a:gd name="T5" fmla="*/ 52 h 342"/>
                  <a:gd name="T6" fmla="*/ 15 w 23"/>
                  <a:gd name="T7" fmla="*/ 73 h 342"/>
                  <a:gd name="T8" fmla="*/ 12 w 23"/>
                  <a:gd name="T9" fmla="*/ 94 h 342"/>
                  <a:gd name="T10" fmla="*/ 10 w 23"/>
                  <a:gd name="T11" fmla="*/ 116 h 342"/>
                  <a:gd name="T12" fmla="*/ 7 w 23"/>
                  <a:gd name="T13" fmla="*/ 138 h 342"/>
                  <a:gd name="T14" fmla="*/ 5 w 23"/>
                  <a:gd name="T15" fmla="*/ 160 h 342"/>
                  <a:gd name="T16" fmla="*/ 3 w 23"/>
                  <a:gd name="T17" fmla="*/ 183 h 342"/>
                  <a:gd name="T18" fmla="*/ 2 w 23"/>
                  <a:gd name="T19" fmla="*/ 205 h 342"/>
                  <a:gd name="T20" fmla="*/ 1 w 23"/>
                  <a:gd name="T21" fmla="*/ 227 h 342"/>
                  <a:gd name="T22" fmla="*/ 1 w 23"/>
                  <a:gd name="T23" fmla="*/ 248 h 342"/>
                  <a:gd name="T24" fmla="*/ 1 w 23"/>
                  <a:gd name="T25" fmla="*/ 269 h 342"/>
                  <a:gd name="T26" fmla="*/ 3 w 23"/>
                  <a:gd name="T27" fmla="*/ 288 h 342"/>
                  <a:gd name="T28" fmla="*/ 7 w 23"/>
                  <a:gd name="T29" fmla="*/ 308 h 342"/>
                  <a:gd name="T30" fmla="*/ 11 w 23"/>
                  <a:gd name="T31" fmla="*/ 325 h 342"/>
                  <a:gd name="T32" fmla="*/ 17 w 23"/>
                  <a:gd name="T33" fmla="*/ 341 h 342"/>
                  <a:gd name="T34" fmla="*/ 17 w 23"/>
                  <a:gd name="T35" fmla="*/ 332 h 342"/>
                  <a:gd name="T36" fmla="*/ 12 w 23"/>
                  <a:gd name="T37" fmla="*/ 315 h 342"/>
                  <a:gd name="T38" fmla="*/ 9 w 23"/>
                  <a:gd name="T39" fmla="*/ 297 h 342"/>
                  <a:gd name="T40" fmla="*/ 6 w 23"/>
                  <a:gd name="T41" fmla="*/ 279 h 342"/>
                  <a:gd name="T42" fmla="*/ 5 w 23"/>
                  <a:gd name="T43" fmla="*/ 259 h 342"/>
                  <a:gd name="T44" fmla="*/ 4 w 23"/>
                  <a:gd name="T45" fmla="*/ 237 h 342"/>
                  <a:gd name="T46" fmla="*/ 5 w 23"/>
                  <a:gd name="T47" fmla="*/ 215 h 342"/>
                  <a:gd name="T48" fmla="*/ 6 w 23"/>
                  <a:gd name="T49" fmla="*/ 193 h 342"/>
                  <a:gd name="T50" fmla="*/ 8 w 23"/>
                  <a:gd name="T51" fmla="*/ 171 h 342"/>
                  <a:gd name="T52" fmla="*/ 11 w 23"/>
                  <a:gd name="T53" fmla="*/ 149 h 342"/>
                  <a:gd name="T54" fmla="*/ 13 w 23"/>
                  <a:gd name="T55" fmla="*/ 127 h 342"/>
                  <a:gd name="T56" fmla="*/ 15 w 23"/>
                  <a:gd name="T57" fmla="*/ 105 h 342"/>
                  <a:gd name="T58" fmla="*/ 17 w 23"/>
                  <a:gd name="T59" fmla="*/ 83 h 342"/>
                  <a:gd name="T60" fmla="*/ 19 w 23"/>
                  <a:gd name="T61" fmla="*/ 62 h 342"/>
                  <a:gd name="T62" fmla="*/ 21 w 23"/>
                  <a:gd name="T63" fmla="*/ 43 h 342"/>
                  <a:gd name="T64" fmla="*/ 22 w 23"/>
                  <a:gd name="T65" fmla="*/ 24 h 342"/>
                  <a:gd name="T66" fmla="*/ 19 w 23"/>
                  <a:gd name="T67" fmla="*/ 15 h 342"/>
                  <a:gd name="T68" fmla="*/ 19 w 23"/>
                  <a:gd name="T69" fmla="*/ 0 h 342"/>
                  <a:gd name="T70" fmla="*/ 22 w 23"/>
                  <a:gd name="T71" fmla="*/ 15 h 3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342">
                    <a:moveTo>
                      <a:pt x="22" y="15"/>
                    </a:moveTo>
                    <a:lnTo>
                      <a:pt x="19" y="15"/>
                    </a:lnTo>
                    <a:lnTo>
                      <a:pt x="19" y="24"/>
                    </a:lnTo>
                    <a:lnTo>
                      <a:pt x="18" y="33"/>
                    </a:lnTo>
                    <a:lnTo>
                      <a:pt x="17" y="43"/>
                    </a:lnTo>
                    <a:lnTo>
                      <a:pt x="17" y="52"/>
                    </a:lnTo>
                    <a:lnTo>
                      <a:pt x="16" y="62"/>
                    </a:lnTo>
                    <a:lnTo>
                      <a:pt x="15" y="73"/>
                    </a:lnTo>
                    <a:lnTo>
                      <a:pt x="14" y="83"/>
                    </a:lnTo>
                    <a:lnTo>
                      <a:pt x="12" y="94"/>
                    </a:lnTo>
                    <a:lnTo>
                      <a:pt x="11" y="105"/>
                    </a:lnTo>
                    <a:lnTo>
                      <a:pt x="10" y="116"/>
                    </a:lnTo>
                    <a:lnTo>
                      <a:pt x="9" y="127"/>
                    </a:lnTo>
                    <a:lnTo>
                      <a:pt x="7" y="138"/>
                    </a:lnTo>
                    <a:lnTo>
                      <a:pt x="7" y="149"/>
                    </a:lnTo>
                    <a:lnTo>
                      <a:pt x="5" y="160"/>
                    </a:lnTo>
                    <a:lnTo>
                      <a:pt x="4" y="171"/>
                    </a:lnTo>
                    <a:lnTo>
                      <a:pt x="3" y="183"/>
                    </a:lnTo>
                    <a:lnTo>
                      <a:pt x="2" y="193"/>
                    </a:lnTo>
                    <a:lnTo>
                      <a:pt x="2" y="205"/>
                    </a:lnTo>
                    <a:lnTo>
                      <a:pt x="1" y="215"/>
                    </a:lnTo>
                    <a:lnTo>
                      <a:pt x="1" y="227"/>
                    </a:lnTo>
                    <a:lnTo>
                      <a:pt x="0" y="237"/>
                    </a:lnTo>
                    <a:lnTo>
                      <a:pt x="1" y="248"/>
                    </a:lnTo>
                    <a:lnTo>
                      <a:pt x="1" y="259"/>
                    </a:lnTo>
                    <a:lnTo>
                      <a:pt x="1" y="269"/>
                    </a:lnTo>
                    <a:lnTo>
                      <a:pt x="2" y="279"/>
                    </a:lnTo>
                    <a:lnTo>
                      <a:pt x="3" y="288"/>
                    </a:lnTo>
                    <a:lnTo>
                      <a:pt x="5" y="298"/>
                    </a:lnTo>
                    <a:lnTo>
                      <a:pt x="7" y="308"/>
                    </a:lnTo>
                    <a:lnTo>
                      <a:pt x="9" y="317"/>
                    </a:lnTo>
                    <a:lnTo>
                      <a:pt x="11" y="325"/>
                    </a:lnTo>
                    <a:lnTo>
                      <a:pt x="14" y="333"/>
                    </a:lnTo>
                    <a:lnTo>
                      <a:pt x="17" y="341"/>
                    </a:lnTo>
                    <a:lnTo>
                      <a:pt x="21" y="339"/>
                    </a:lnTo>
                    <a:lnTo>
                      <a:pt x="17" y="332"/>
                    </a:lnTo>
                    <a:lnTo>
                      <a:pt x="15" y="324"/>
                    </a:lnTo>
                    <a:lnTo>
                      <a:pt x="12" y="315"/>
                    </a:lnTo>
                    <a:lnTo>
                      <a:pt x="11" y="307"/>
                    </a:lnTo>
                    <a:lnTo>
                      <a:pt x="9" y="297"/>
                    </a:lnTo>
                    <a:lnTo>
                      <a:pt x="7" y="288"/>
                    </a:lnTo>
                    <a:lnTo>
                      <a:pt x="6" y="279"/>
                    </a:lnTo>
                    <a:lnTo>
                      <a:pt x="5" y="269"/>
                    </a:lnTo>
                    <a:lnTo>
                      <a:pt x="5" y="259"/>
                    </a:lnTo>
                    <a:lnTo>
                      <a:pt x="5" y="248"/>
                    </a:lnTo>
                    <a:lnTo>
                      <a:pt x="4" y="237"/>
                    </a:lnTo>
                    <a:lnTo>
                      <a:pt x="5" y="227"/>
                    </a:lnTo>
                    <a:lnTo>
                      <a:pt x="5" y="215"/>
                    </a:lnTo>
                    <a:lnTo>
                      <a:pt x="6" y="205"/>
                    </a:lnTo>
                    <a:lnTo>
                      <a:pt x="6" y="193"/>
                    </a:lnTo>
                    <a:lnTo>
                      <a:pt x="7" y="183"/>
                    </a:lnTo>
                    <a:lnTo>
                      <a:pt x="8" y="171"/>
                    </a:lnTo>
                    <a:lnTo>
                      <a:pt x="9" y="160"/>
                    </a:lnTo>
                    <a:lnTo>
                      <a:pt x="11" y="149"/>
                    </a:lnTo>
                    <a:lnTo>
                      <a:pt x="11" y="138"/>
                    </a:lnTo>
                    <a:lnTo>
                      <a:pt x="13" y="127"/>
                    </a:lnTo>
                    <a:lnTo>
                      <a:pt x="14" y="116"/>
                    </a:lnTo>
                    <a:lnTo>
                      <a:pt x="15" y="105"/>
                    </a:lnTo>
                    <a:lnTo>
                      <a:pt x="16" y="94"/>
                    </a:lnTo>
                    <a:lnTo>
                      <a:pt x="17" y="83"/>
                    </a:lnTo>
                    <a:lnTo>
                      <a:pt x="19" y="73"/>
                    </a:lnTo>
                    <a:lnTo>
                      <a:pt x="19" y="62"/>
                    </a:lnTo>
                    <a:lnTo>
                      <a:pt x="21" y="52"/>
                    </a:lnTo>
                    <a:lnTo>
                      <a:pt x="21" y="43"/>
                    </a:lnTo>
                    <a:lnTo>
                      <a:pt x="22" y="33"/>
                    </a:lnTo>
                    <a:lnTo>
                      <a:pt x="22" y="24"/>
                    </a:lnTo>
                    <a:lnTo>
                      <a:pt x="22" y="15"/>
                    </a:lnTo>
                    <a:lnTo>
                      <a:pt x="19" y="15"/>
                    </a:lnTo>
                    <a:lnTo>
                      <a:pt x="22" y="15"/>
                    </a:lnTo>
                    <a:lnTo>
                      <a:pt x="19" y="0"/>
                    </a:lnTo>
                    <a:lnTo>
                      <a:pt x="19" y="15"/>
                    </a:lnTo>
                    <a:lnTo>
                      <a:pt x="22" y="1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8" name="Freeform 191">
                <a:extLst>
                  <a:ext uri="{FF2B5EF4-FFF2-40B4-BE49-F238E27FC236}">
                    <a16:creationId xmlns:a16="http://schemas.microsoft.com/office/drawing/2014/main" id="{5493EBFE-4092-8432-A85E-6E328C7578E8}"/>
                  </a:ext>
                </a:extLst>
              </p:cNvPr>
              <p:cNvSpPr>
                <a:spLocks/>
              </p:cNvSpPr>
              <p:nvPr/>
            </p:nvSpPr>
            <p:spPr bwMode="auto">
              <a:xfrm>
                <a:off x="4662" y="2199"/>
                <a:ext cx="17" cy="17"/>
              </a:xfrm>
              <a:custGeom>
                <a:avLst/>
                <a:gdLst>
                  <a:gd name="T0" fmla="*/ 16 w 17"/>
                  <a:gd name="T1" fmla="*/ 14 h 17"/>
                  <a:gd name="T2" fmla="*/ 16 w 17"/>
                  <a:gd name="T3" fmla="*/ 14 h 17"/>
                  <a:gd name="T4" fmla="*/ 9 w 17"/>
                  <a:gd name="T5" fmla="*/ 0 h 17"/>
                  <a:gd name="T6" fmla="*/ 0 w 17"/>
                  <a:gd name="T7" fmla="*/ 0 h 17"/>
                  <a:gd name="T8" fmla="*/ 3 w 17"/>
                  <a:gd name="T9" fmla="*/ 16 h 17"/>
                  <a:gd name="T10" fmla="*/ 3 w 17"/>
                  <a:gd name="T11" fmla="*/ 14 h 17"/>
                  <a:gd name="T12" fmla="*/ 16 w 17"/>
                  <a:gd name="T13" fmla="*/ 14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4"/>
                    </a:moveTo>
                    <a:lnTo>
                      <a:pt x="16" y="14"/>
                    </a:lnTo>
                    <a:lnTo>
                      <a:pt x="9" y="0"/>
                    </a:lnTo>
                    <a:lnTo>
                      <a:pt x="0" y="0"/>
                    </a:lnTo>
                    <a:lnTo>
                      <a:pt x="3" y="16"/>
                    </a:lnTo>
                    <a:lnTo>
                      <a:pt x="3" y="14"/>
                    </a:lnTo>
                    <a:lnTo>
                      <a:pt x="16" y="1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19" name="Freeform 192">
                <a:extLst>
                  <a:ext uri="{FF2B5EF4-FFF2-40B4-BE49-F238E27FC236}">
                    <a16:creationId xmlns:a16="http://schemas.microsoft.com/office/drawing/2014/main" id="{8BBEC429-2DDF-945E-EF11-DAED778AB05C}"/>
                  </a:ext>
                </a:extLst>
              </p:cNvPr>
              <p:cNvSpPr>
                <a:spLocks/>
              </p:cNvSpPr>
              <p:nvPr/>
            </p:nvSpPr>
            <p:spPr bwMode="auto">
              <a:xfrm>
                <a:off x="4663" y="2206"/>
                <a:ext cx="18" cy="99"/>
              </a:xfrm>
              <a:custGeom>
                <a:avLst/>
                <a:gdLst>
                  <a:gd name="T0" fmla="*/ 17 w 18"/>
                  <a:gd name="T1" fmla="*/ 96 h 98"/>
                  <a:gd name="T2" fmla="*/ 15 w 18"/>
                  <a:gd name="T3" fmla="*/ 90 h 98"/>
                  <a:gd name="T4" fmla="*/ 14 w 18"/>
                  <a:gd name="T5" fmla="*/ 83 h 98"/>
                  <a:gd name="T6" fmla="*/ 13 w 18"/>
                  <a:gd name="T7" fmla="*/ 77 h 98"/>
                  <a:gd name="T8" fmla="*/ 11 w 18"/>
                  <a:gd name="T9" fmla="*/ 71 h 98"/>
                  <a:gd name="T10" fmla="*/ 9 w 18"/>
                  <a:gd name="T11" fmla="*/ 65 h 98"/>
                  <a:gd name="T12" fmla="*/ 9 w 18"/>
                  <a:gd name="T13" fmla="*/ 59 h 98"/>
                  <a:gd name="T14" fmla="*/ 8 w 18"/>
                  <a:gd name="T15" fmla="*/ 53 h 98"/>
                  <a:gd name="T16" fmla="*/ 7 w 18"/>
                  <a:gd name="T17" fmla="*/ 46 h 98"/>
                  <a:gd name="T18" fmla="*/ 6 w 18"/>
                  <a:gd name="T19" fmla="*/ 41 h 98"/>
                  <a:gd name="T20" fmla="*/ 5 w 18"/>
                  <a:gd name="T21" fmla="*/ 35 h 98"/>
                  <a:gd name="T22" fmla="*/ 4 w 18"/>
                  <a:gd name="T23" fmla="*/ 29 h 98"/>
                  <a:gd name="T24" fmla="*/ 4 w 18"/>
                  <a:gd name="T25" fmla="*/ 23 h 98"/>
                  <a:gd name="T26" fmla="*/ 4 w 18"/>
                  <a:gd name="T27" fmla="*/ 17 h 98"/>
                  <a:gd name="T28" fmla="*/ 4 w 18"/>
                  <a:gd name="T29" fmla="*/ 12 h 98"/>
                  <a:gd name="T30" fmla="*/ 4 w 18"/>
                  <a:gd name="T31" fmla="*/ 6 h 98"/>
                  <a:gd name="T32" fmla="*/ 4 w 18"/>
                  <a:gd name="T33" fmla="*/ 0 h 98"/>
                  <a:gd name="T34" fmla="*/ 0 w 18"/>
                  <a:gd name="T35" fmla="*/ 0 h 98"/>
                  <a:gd name="T36" fmla="*/ 0 w 18"/>
                  <a:gd name="T37" fmla="*/ 6 h 98"/>
                  <a:gd name="T38" fmla="*/ 0 w 18"/>
                  <a:gd name="T39" fmla="*/ 12 h 98"/>
                  <a:gd name="T40" fmla="*/ 0 w 18"/>
                  <a:gd name="T41" fmla="*/ 17 h 98"/>
                  <a:gd name="T42" fmla="*/ 0 w 18"/>
                  <a:gd name="T43" fmla="*/ 23 h 98"/>
                  <a:gd name="T44" fmla="*/ 1 w 18"/>
                  <a:gd name="T45" fmla="*/ 29 h 98"/>
                  <a:gd name="T46" fmla="*/ 1 w 18"/>
                  <a:gd name="T47" fmla="*/ 35 h 98"/>
                  <a:gd name="T48" fmla="*/ 2 w 18"/>
                  <a:gd name="T49" fmla="*/ 42 h 98"/>
                  <a:gd name="T50" fmla="*/ 3 w 18"/>
                  <a:gd name="T51" fmla="*/ 48 h 98"/>
                  <a:gd name="T52" fmla="*/ 4 w 18"/>
                  <a:gd name="T53" fmla="*/ 54 h 98"/>
                  <a:gd name="T54" fmla="*/ 5 w 18"/>
                  <a:gd name="T55" fmla="*/ 60 h 98"/>
                  <a:gd name="T56" fmla="*/ 6 w 18"/>
                  <a:gd name="T57" fmla="*/ 66 h 98"/>
                  <a:gd name="T58" fmla="*/ 7 w 18"/>
                  <a:gd name="T59" fmla="*/ 72 h 98"/>
                  <a:gd name="T60" fmla="*/ 9 w 18"/>
                  <a:gd name="T61" fmla="*/ 78 h 98"/>
                  <a:gd name="T62" fmla="*/ 10 w 18"/>
                  <a:gd name="T63" fmla="*/ 84 h 98"/>
                  <a:gd name="T64" fmla="*/ 11 w 18"/>
                  <a:gd name="T65" fmla="*/ 90 h 98"/>
                  <a:gd name="T66" fmla="*/ 13 w 18"/>
                  <a:gd name="T67" fmla="*/ 97 h 98"/>
                  <a:gd name="T68" fmla="*/ 17 w 18"/>
                  <a:gd name="T69" fmla="*/ 96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98">
                    <a:moveTo>
                      <a:pt x="17" y="96"/>
                    </a:moveTo>
                    <a:lnTo>
                      <a:pt x="15" y="90"/>
                    </a:lnTo>
                    <a:lnTo>
                      <a:pt x="14" y="83"/>
                    </a:lnTo>
                    <a:lnTo>
                      <a:pt x="13" y="77"/>
                    </a:lnTo>
                    <a:lnTo>
                      <a:pt x="11" y="71"/>
                    </a:lnTo>
                    <a:lnTo>
                      <a:pt x="9" y="65"/>
                    </a:lnTo>
                    <a:lnTo>
                      <a:pt x="9" y="59"/>
                    </a:lnTo>
                    <a:lnTo>
                      <a:pt x="8" y="53"/>
                    </a:lnTo>
                    <a:lnTo>
                      <a:pt x="7" y="46"/>
                    </a:lnTo>
                    <a:lnTo>
                      <a:pt x="6" y="41"/>
                    </a:lnTo>
                    <a:lnTo>
                      <a:pt x="5" y="35"/>
                    </a:lnTo>
                    <a:lnTo>
                      <a:pt x="4" y="29"/>
                    </a:lnTo>
                    <a:lnTo>
                      <a:pt x="4" y="23"/>
                    </a:lnTo>
                    <a:lnTo>
                      <a:pt x="4" y="17"/>
                    </a:lnTo>
                    <a:lnTo>
                      <a:pt x="4" y="12"/>
                    </a:lnTo>
                    <a:lnTo>
                      <a:pt x="4" y="6"/>
                    </a:lnTo>
                    <a:lnTo>
                      <a:pt x="4" y="0"/>
                    </a:lnTo>
                    <a:lnTo>
                      <a:pt x="0" y="0"/>
                    </a:lnTo>
                    <a:lnTo>
                      <a:pt x="0" y="6"/>
                    </a:lnTo>
                    <a:lnTo>
                      <a:pt x="0" y="12"/>
                    </a:lnTo>
                    <a:lnTo>
                      <a:pt x="0" y="17"/>
                    </a:lnTo>
                    <a:lnTo>
                      <a:pt x="0" y="23"/>
                    </a:lnTo>
                    <a:lnTo>
                      <a:pt x="1" y="29"/>
                    </a:lnTo>
                    <a:lnTo>
                      <a:pt x="1" y="35"/>
                    </a:lnTo>
                    <a:lnTo>
                      <a:pt x="2" y="42"/>
                    </a:lnTo>
                    <a:lnTo>
                      <a:pt x="3" y="48"/>
                    </a:lnTo>
                    <a:lnTo>
                      <a:pt x="4" y="54"/>
                    </a:lnTo>
                    <a:lnTo>
                      <a:pt x="5" y="60"/>
                    </a:lnTo>
                    <a:lnTo>
                      <a:pt x="6" y="66"/>
                    </a:lnTo>
                    <a:lnTo>
                      <a:pt x="7" y="72"/>
                    </a:lnTo>
                    <a:lnTo>
                      <a:pt x="9" y="78"/>
                    </a:lnTo>
                    <a:lnTo>
                      <a:pt x="10" y="84"/>
                    </a:lnTo>
                    <a:lnTo>
                      <a:pt x="11" y="90"/>
                    </a:lnTo>
                    <a:lnTo>
                      <a:pt x="13" y="97"/>
                    </a:lnTo>
                    <a:lnTo>
                      <a:pt x="17" y="9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0" name="Freeform 193">
                <a:extLst>
                  <a:ext uri="{FF2B5EF4-FFF2-40B4-BE49-F238E27FC236}">
                    <a16:creationId xmlns:a16="http://schemas.microsoft.com/office/drawing/2014/main" id="{9B7EC571-C156-FA4C-AA9A-AF9114D72692}"/>
                  </a:ext>
                </a:extLst>
              </p:cNvPr>
              <p:cNvSpPr>
                <a:spLocks/>
              </p:cNvSpPr>
              <p:nvPr/>
            </p:nvSpPr>
            <p:spPr bwMode="auto">
              <a:xfrm>
                <a:off x="4676" y="2302"/>
                <a:ext cx="17" cy="17"/>
              </a:xfrm>
              <a:custGeom>
                <a:avLst/>
                <a:gdLst>
                  <a:gd name="T0" fmla="*/ 0 w 17"/>
                  <a:gd name="T1" fmla="*/ 8 h 17"/>
                  <a:gd name="T2" fmla="*/ 4 w 17"/>
                  <a:gd name="T3" fmla="*/ 16 h 17"/>
                  <a:gd name="T4" fmla="*/ 8 w 17"/>
                  <a:gd name="T5" fmla="*/ 16 h 17"/>
                  <a:gd name="T6" fmla="*/ 12 w 17"/>
                  <a:gd name="T7" fmla="*/ 8 h 17"/>
                  <a:gd name="T8" fmla="*/ 16 w 17"/>
                  <a:gd name="T9" fmla="*/ 0 h 17"/>
                  <a:gd name="T10" fmla="*/ 0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8"/>
                    </a:moveTo>
                    <a:lnTo>
                      <a:pt x="4" y="16"/>
                    </a:lnTo>
                    <a:lnTo>
                      <a:pt x="8" y="16"/>
                    </a:lnTo>
                    <a:lnTo>
                      <a:pt x="12" y="8"/>
                    </a:lnTo>
                    <a:lnTo>
                      <a:pt x="16" y="0"/>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1" name="Freeform 194">
                <a:extLst>
                  <a:ext uri="{FF2B5EF4-FFF2-40B4-BE49-F238E27FC236}">
                    <a16:creationId xmlns:a16="http://schemas.microsoft.com/office/drawing/2014/main" id="{845F0E63-19C5-48C6-59F3-63300254BDD6}"/>
                  </a:ext>
                </a:extLst>
              </p:cNvPr>
              <p:cNvSpPr>
                <a:spLocks/>
              </p:cNvSpPr>
              <p:nvPr/>
            </p:nvSpPr>
            <p:spPr bwMode="auto">
              <a:xfrm>
                <a:off x="4861" y="2282"/>
                <a:ext cx="17" cy="17"/>
              </a:xfrm>
              <a:custGeom>
                <a:avLst/>
                <a:gdLst>
                  <a:gd name="T0" fmla="*/ 0 w 17"/>
                  <a:gd name="T1" fmla="*/ 0 h 17"/>
                  <a:gd name="T2" fmla="*/ 0 w 17"/>
                  <a:gd name="T3" fmla="*/ 16 h 17"/>
                  <a:gd name="T4" fmla="*/ 8 w 17"/>
                  <a:gd name="T5" fmla="*/ 16 h 17"/>
                  <a:gd name="T6" fmla="*/ 12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2" name="Freeform 195">
                <a:extLst>
                  <a:ext uri="{FF2B5EF4-FFF2-40B4-BE49-F238E27FC236}">
                    <a16:creationId xmlns:a16="http://schemas.microsoft.com/office/drawing/2014/main" id="{AE6691C8-3F62-F43F-A050-BEBA4BE0CB27}"/>
                  </a:ext>
                </a:extLst>
              </p:cNvPr>
              <p:cNvSpPr>
                <a:spLocks/>
              </p:cNvSpPr>
              <p:nvPr/>
            </p:nvSpPr>
            <p:spPr bwMode="auto">
              <a:xfrm>
                <a:off x="4851" y="2049"/>
                <a:ext cx="17" cy="234"/>
              </a:xfrm>
              <a:custGeom>
                <a:avLst/>
                <a:gdLst>
                  <a:gd name="T0" fmla="*/ 2 w 17"/>
                  <a:gd name="T1" fmla="*/ 0 h 233"/>
                  <a:gd name="T2" fmla="*/ 2 w 17"/>
                  <a:gd name="T3" fmla="*/ 0 h 233"/>
                  <a:gd name="T4" fmla="*/ 2 w 17"/>
                  <a:gd name="T5" fmla="*/ 14 h 233"/>
                  <a:gd name="T6" fmla="*/ 2 w 17"/>
                  <a:gd name="T7" fmla="*/ 29 h 233"/>
                  <a:gd name="T8" fmla="*/ 2 w 17"/>
                  <a:gd name="T9" fmla="*/ 43 h 233"/>
                  <a:gd name="T10" fmla="*/ 2 w 17"/>
                  <a:gd name="T11" fmla="*/ 58 h 233"/>
                  <a:gd name="T12" fmla="*/ 2 w 17"/>
                  <a:gd name="T13" fmla="*/ 73 h 233"/>
                  <a:gd name="T14" fmla="*/ 1 w 17"/>
                  <a:gd name="T15" fmla="*/ 87 h 233"/>
                  <a:gd name="T16" fmla="*/ 1 w 17"/>
                  <a:gd name="T17" fmla="*/ 102 h 233"/>
                  <a:gd name="T18" fmla="*/ 0 w 17"/>
                  <a:gd name="T19" fmla="*/ 117 h 233"/>
                  <a:gd name="T20" fmla="*/ 0 w 17"/>
                  <a:gd name="T21" fmla="*/ 131 h 233"/>
                  <a:gd name="T22" fmla="*/ 1 w 17"/>
                  <a:gd name="T23" fmla="*/ 145 h 233"/>
                  <a:gd name="T24" fmla="*/ 2 w 17"/>
                  <a:gd name="T25" fmla="*/ 160 h 233"/>
                  <a:gd name="T26" fmla="*/ 2 w 17"/>
                  <a:gd name="T27" fmla="*/ 175 h 233"/>
                  <a:gd name="T28" fmla="*/ 3 w 17"/>
                  <a:gd name="T29" fmla="*/ 188 h 233"/>
                  <a:gd name="T30" fmla="*/ 5 w 17"/>
                  <a:gd name="T31" fmla="*/ 203 h 233"/>
                  <a:gd name="T32" fmla="*/ 8 w 17"/>
                  <a:gd name="T33" fmla="*/ 218 h 233"/>
                  <a:gd name="T34" fmla="*/ 11 w 17"/>
                  <a:gd name="T35" fmla="*/ 232 h 233"/>
                  <a:gd name="T36" fmla="*/ 16 w 17"/>
                  <a:gd name="T37" fmla="*/ 232 h 233"/>
                  <a:gd name="T38" fmla="*/ 11 w 17"/>
                  <a:gd name="T39" fmla="*/ 217 h 233"/>
                  <a:gd name="T40" fmla="*/ 10 w 17"/>
                  <a:gd name="T41" fmla="*/ 203 h 233"/>
                  <a:gd name="T42" fmla="*/ 8 w 17"/>
                  <a:gd name="T43" fmla="*/ 188 h 233"/>
                  <a:gd name="T44" fmla="*/ 6 w 17"/>
                  <a:gd name="T45" fmla="*/ 175 h 233"/>
                  <a:gd name="T46" fmla="*/ 5 w 17"/>
                  <a:gd name="T47" fmla="*/ 160 h 233"/>
                  <a:gd name="T48" fmla="*/ 5 w 17"/>
                  <a:gd name="T49" fmla="*/ 145 h 233"/>
                  <a:gd name="T50" fmla="*/ 4 w 17"/>
                  <a:gd name="T51" fmla="*/ 131 h 233"/>
                  <a:gd name="T52" fmla="*/ 4 w 17"/>
                  <a:gd name="T53" fmla="*/ 117 h 233"/>
                  <a:gd name="T54" fmla="*/ 5 w 17"/>
                  <a:gd name="T55" fmla="*/ 102 h 233"/>
                  <a:gd name="T56" fmla="*/ 5 w 17"/>
                  <a:gd name="T57" fmla="*/ 87 h 233"/>
                  <a:gd name="T58" fmla="*/ 5 w 17"/>
                  <a:gd name="T59" fmla="*/ 73 h 233"/>
                  <a:gd name="T60" fmla="*/ 6 w 17"/>
                  <a:gd name="T61" fmla="*/ 58 h 233"/>
                  <a:gd name="T62" fmla="*/ 6 w 17"/>
                  <a:gd name="T63" fmla="*/ 43 h 233"/>
                  <a:gd name="T64" fmla="*/ 6 w 17"/>
                  <a:gd name="T65" fmla="*/ 29 h 233"/>
                  <a:gd name="T66" fmla="*/ 6 w 17"/>
                  <a:gd name="T67" fmla="*/ 14 h 233"/>
                  <a:gd name="T68" fmla="*/ 6 w 17"/>
                  <a:gd name="T69" fmla="*/ 0 h 233"/>
                  <a:gd name="T70" fmla="*/ 2 w 17"/>
                  <a:gd name="T71" fmla="*/ 0 h 2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233">
                    <a:moveTo>
                      <a:pt x="2" y="0"/>
                    </a:moveTo>
                    <a:lnTo>
                      <a:pt x="2" y="0"/>
                    </a:lnTo>
                    <a:lnTo>
                      <a:pt x="2" y="14"/>
                    </a:lnTo>
                    <a:lnTo>
                      <a:pt x="2" y="29"/>
                    </a:lnTo>
                    <a:lnTo>
                      <a:pt x="2" y="43"/>
                    </a:lnTo>
                    <a:lnTo>
                      <a:pt x="2" y="58"/>
                    </a:lnTo>
                    <a:lnTo>
                      <a:pt x="2" y="73"/>
                    </a:lnTo>
                    <a:lnTo>
                      <a:pt x="1" y="87"/>
                    </a:lnTo>
                    <a:lnTo>
                      <a:pt x="1" y="102"/>
                    </a:lnTo>
                    <a:lnTo>
                      <a:pt x="0" y="117"/>
                    </a:lnTo>
                    <a:lnTo>
                      <a:pt x="0" y="131"/>
                    </a:lnTo>
                    <a:lnTo>
                      <a:pt x="1" y="145"/>
                    </a:lnTo>
                    <a:lnTo>
                      <a:pt x="2" y="160"/>
                    </a:lnTo>
                    <a:lnTo>
                      <a:pt x="2" y="175"/>
                    </a:lnTo>
                    <a:lnTo>
                      <a:pt x="3" y="188"/>
                    </a:lnTo>
                    <a:lnTo>
                      <a:pt x="5" y="203"/>
                    </a:lnTo>
                    <a:lnTo>
                      <a:pt x="8" y="218"/>
                    </a:lnTo>
                    <a:lnTo>
                      <a:pt x="11" y="232"/>
                    </a:lnTo>
                    <a:lnTo>
                      <a:pt x="16" y="232"/>
                    </a:lnTo>
                    <a:lnTo>
                      <a:pt x="11" y="217"/>
                    </a:lnTo>
                    <a:lnTo>
                      <a:pt x="10" y="203"/>
                    </a:lnTo>
                    <a:lnTo>
                      <a:pt x="8" y="188"/>
                    </a:lnTo>
                    <a:lnTo>
                      <a:pt x="6" y="175"/>
                    </a:lnTo>
                    <a:lnTo>
                      <a:pt x="5" y="160"/>
                    </a:lnTo>
                    <a:lnTo>
                      <a:pt x="5" y="145"/>
                    </a:lnTo>
                    <a:lnTo>
                      <a:pt x="4" y="131"/>
                    </a:lnTo>
                    <a:lnTo>
                      <a:pt x="4" y="117"/>
                    </a:lnTo>
                    <a:lnTo>
                      <a:pt x="5" y="102"/>
                    </a:lnTo>
                    <a:lnTo>
                      <a:pt x="5" y="87"/>
                    </a:lnTo>
                    <a:lnTo>
                      <a:pt x="5" y="73"/>
                    </a:lnTo>
                    <a:lnTo>
                      <a:pt x="6" y="58"/>
                    </a:lnTo>
                    <a:lnTo>
                      <a:pt x="6" y="43"/>
                    </a:lnTo>
                    <a:lnTo>
                      <a:pt x="6" y="29"/>
                    </a:lnTo>
                    <a:lnTo>
                      <a:pt x="6" y="14"/>
                    </a:lnTo>
                    <a:lnTo>
                      <a:pt x="6" y="0"/>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3" name="Freeform 196">
                <a:extLst>
                  <a:ext uri="{FF2B5EF4-FFF2-40B4-BE49-F238E27FC236}">
                    <a16:creationId xmlns:a16="http://schemas.microsoft.com/office/drawing/2014/main" id="{71CD39DE-682B-D38B-1F39-5D010DAAFFC6}"/>
                  </a:ext>
                </a:extLst>
              </p:cNvPr>
              <p:cNvSpPr>
                <a:spLocks/>
              </p:cNvSpPr>
              <p:nvPr/>
            </p:nvSpPr>
            <p:spPr bwMode="auto">
              <a:xfrm>
                <a:off x="4774" y="1686"/>
                <a:ext cx="87" cy="363"/>
              </a:xfrm>
              <a:custGeom>
                <a:avLst/>
                <a:gdLst>
                  <a:gd name="T0" fmla="*/ 0 w 87"/>
                  <a:gd name="T1" fmla="*/ 3 h 364"/>
                  <a:gd name="T2" fmla="*/ 18 w 87"/>
                  <a:gd name="T3" fmla="*/ 21 h 364"/>
                  <a:gd name="T4" fmla="*/ 34 w 87"/>
                  <a:gd name="T5" fmla="*/ 39 h 364"/>
                  <a:gd name="T6" fmla="*/ 47 w 87"/>
                  <a:gd name="T7" fmla="*/ 59 h 364"/>
                  <a:gd name="T8" fmla="*/ 57 w 87"/>
                  <a:gd name="T9" fmla="*/ 80 h 364"/>
                  <a:gd name="T10" fmla="*/ 65 w 87"/>
                  <a:gd name="T11" fmla="*/ 101 h 364"/>
                  <a:gd name="T12" fmla="*/ 72 w 87"/>
                  <a:gd name="T13" fmla="*/ 124 h 364"/>
                  <a:gd name="T14" fmla="*/ 77 w 87"/>
                  <a:gd name="T15" fmla="*/ 147 h 364"/>
                  <a:gd name="T16" fmla="*/ 79 w 87"/>
                  <a:gd name="T17" fmla="*/ 170 h 364"/>
                  <a:gd name="T18" fmla="*/ 81 w 87"/>
                  <a:gd name="T19" fmla="*/ 194 h 364"/>
                  <a:gd name="T20" fmla="*/ 82 w 87"/>
                  <a:gd name="T21" fmla="*/ 218 h 364"/>
                  <a:gd name="T22" fmla="*/ 82 w 87"/>
                  <a:gd name="T23" fmla="*/ 243 h 364"/>
                  <a:gd name="T24" fmla="*/ 82 w 87"/>
                  <a:gd name="T25" fmla="*/ 267 h 364"/>
                  <a:gd name="T26" fmla="*/ 81 w 87"/>
                  <a:gd name="T27" fmla="*/ 291 h 364"/>
                  <a:gd name="T28" fmla="*/ 80 w 87"/>
                  <a:gd name="T29" fmla="*/ 315 h 364"/>
                  <a:gd name="T30" fmla="*/ 80 w 87"/>
                  <a:gd name="T31" fmla="*/ 339 h 364"/>
                  <a:gd name="T32" fmla="*/ 79 w 87"/>
                  <a:gd name="T33" fmla="*/ 363 h 364"/>
                  <a:gd name="T34" fmla="*/ 83 w 87"/>
                  <a:gd name="T35" fmla="*/ 351 h 364"/>
                  <a:gd name="T36" fmla="*/ 84 w 87"/>
                  <a:gd name="T37" fmla="*/ 327 h 364"/>
                  <a:gd name="T38" fmla="*/ 85 w 87"/>
                  <a:gd name="T39" fmla="*/ 303 h 364"/>
                  <a:gd name="T40" fmla="*/ 86 w 87"/>
                  <a:gd name="T41" fmla="*/ 279 h 364"/>
                  <a:gd name="T42" fmla="*/ 86 w 87"/>
                  <a:gd name="T43" fmla="*/ 255 h 364"/>
                  <a:gd name="T44" fmla="*/ 86 w 87"/>
                  <a:gd name="T45" fmla="*/ 231 h 364"/>
                  <a:gd name="T46" fmla="*/ 86 w 87"/>
                  <a:gd name="T47" fmla="*/ 206 h 364"/>
                  <a:gd name="T48" fmla="*/ 85 w 87"/>
                  <a:gd name="T49" fmla="*/ 182 h 364"/>
                  <a:gd name="T50" fmla="*/ 82 w 87"/>
                  <a:gd name="T51" fmla="*/ 158 h 364"/>
                  <a:gd name="T52" fmla="*/ 78 w 87"/>
                  <a:gd name="T53" fmla="*/ 135 h 364"/>
                  <a:gd name="T54" fmla="*/ 73 w 87"/>
                  <a:gd name="T55" fmla="*/ 112 h 364"/>
                  <a:gd name="T56" fmla="*/ 65 w 87"/>
                  <a:gd name="T57" fmla="*/ 89 h 364"/>
                  <a:gd name="T58" fmla="*/ 56 w 87"/>
                  <a:gd name="T59" fmla="*/ 68 h 364"/>
                  <a:gd name="T60" fmla="*/ 44 w 87"/>
                  <a:gd name="T61" fmla="*/ 47 h 364"/>
                  <a:gd name="T62" fmla="*/ 29 w 87"/>
                  <a:gd name="T63" fmla="*/ 27 h 364"/>
                  <a:gd name="T64" fmla="*/ 12 w 87"/>
                  <a:gd name="T65" fmla="*/ 9 h 364"/>
                  <a:gd name="T66" fmla="*/ 0 w 87"/>
                  <a:gd name="T67" fmla="*/ 3 h 3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7" h="364">
                    <a:moveTo>
                      <a:pt x="0" y="3"/>
                    </a:moveTo>
                    <a:lnTo>
                      <a:pt x="0" y="3"/>
                    </a:lnTo>
                    <a:lnTo>
                      <a:pt x="9" y="11"/>
                    </a:lnTo>
                    <a:lnTo>
                      <a:pt x="18" y="21"/>
                    </a:lnTo>
                    <a:lnTo>
                      <a:pt x="26" y="30"/>
                    </a:lnTo>
                    <a:lnTo>
                      <a:pt x="34" y="39"/>
                    </a:lnTo>
                    <a:lnTo>
                      <a:pt x="41" y="49"/>
                    </a:lnTo>
                    <a:lnTo>
                      <a:pt x="47" y="59"/>
                    </a:lnTo>
                    <a:lnTo>
                      <a:pt x="52" y="70"/>
                    </a:lnTo>
                    <a:lnTo>
                      <a:pt x="57" y="80"/>
                    </a:lnTo>
                    <a:lnTo>
                      <a:pt x="61" y="91"/>
                    </a:lnTo>
                    <a:lnTo>
                      <a:pt x="65" y="101"/>
                    </a:lnTo>
                    <a:lnTo>
                      <a:pt x="69" y="113"/>
                    </a:lnTo>
                    <a:lnTo>
                      <a:pt x="72" y="124"/>
                    </a:lnTo>
                    <a:lnTo>
                      <a:pt x="74" y="136"/>
                    </a:lnTo>
                    <a:lnTo>
                      <a:pt x="77" y="147"/>
                    </a:lnTo>
                    <a:lnTo>
                      <a:pt x="78" y="158"/>
                    </a:lnTo>
                    <a:lnTo>
                      <a:pt x="79" y="170"/>
                    </a:lnTo>
                    <a:lnTo>
                      <a:pt x="81" y="182"/>
                    </a:lnTo>
                    <a:lnTo>
                      <a:pt x="81" y="194"/>
                    </a:lnTo>
                    <a:lnTo>
                      <a:pt x="82" y="206"/>
                    </a:lnTo>
                    <a:lnTo>
                      <a:pt x="82" y="218"/>
                    </a:lnTo>
                    <a:lnTo>
                      <a:pt x="82" y="231"/>
                    </a:lnTo>
                    <a:lnTo>
                      <a:pt x="82" y="243"/>
                    </a:lnTo>
                    <a:lnTo>
                      <a:pt x="82" y="255"/>
                    </a:lnTo>
                    <a:lnTo>
                      <a:pt x="82" y="267"/>
                    </a:lnTo>
                    <a:lnTo>
                      <a:pt x="82" y="279"/>
                    </a:lnTo>
                    <a:lnTo>
                      <a:pt x="81" y="291"/>
                    </a:lnTo>
                    <a:lnTo>
                      <a:pt x="81" y="303"/>
                    </a:lnTo>
                    <a:lnTo>
                      <a:pt x="80" y="315"/>
                    </a:lnTo>
                    <a:lnTo>
                      <a:pt x="80" y="327"/>
                    </a:lnTo>
                    <a:lnTo>
                      <a:pt x="80" y="339"/>
                    </a:lnTo>
                    <a:lnTo>
                      <a:pt x="79" y="351"/>
                    </a:lnTo>
                    <a:lnTo>
                      <a:pt x="79" y="363"/>
                    </a:lnTo>
                    <a:lnTo>
                      <a:pt x="83" y="363"/>
                    </a:lnTo>
                    <a:lnTo>
                      <a:pt x="83" y="351"/>
                    </a:lnTo>
                    <a:lnTo>
                      <a:pt x="84" y="339"/>
                    </a:lnTo>
                    <a:lnTo>
                      <a:pt x="84" y="327"/>
                    </a:lnTo>
                    <a:lnTo>
                      <a:pt x="84" y="315"/>
                    </a:lnTo>
                    <a:lnTo>
                      <a:pt x="85" y="303"/>
                    </a:lnTo>
                    <a:lnTo>
                      <a:pt x="85" y="291"/>
                    </a:lnTo>
                    <a:lnTo>
                      <a:pt x="86" y="279"/>
                    </a:lnTo>
                    <a:lnTo>
                      <a:pt x="86" y="267"/>
                    </a:lnTo>
                    <a:lnTo>
                      <a:pt x="86" y="255"/>
                    </a:lnTo>
                    <a:lnTo>
                      <a:pt x="86" y="243"/>
                    </a:lnTo>
                    <a:lnTo>
                      <a:pt x="86" y="231"/>
                    </a:lnTo>
                    <a:lnTo>
                      <a:pt x="86" y="218"/>
                    </a:lnTo>
                    <a:lnTo>
                      <a:pt x="86" y="206"/>
                    </a:lnTo>
                    <a:lnTo>
                      <a:pt x="85" y="194"/>
                    </a:lnTo>
                    <a:lnTo>
                      <a:pt x="85" y="182"/>
                    </a:lnTo>
                    <a:lnTo>
                      <a:pt x="83" y="170"/>
                    </a:lnTo>
                    <a:lnTo>
                      <a:pt x="82" y="158"/>
                    </a:lnTo>
                    <a:lnTo>
                      <a:pt x="80" y="146"/>
                    </a:lnTo>
                    <a:lnTo>
                      <a:pt x="78" y="135"/>
                    </a:lnTo>
                    <a:lnTo>
                      <a:pt x="76" y="123"/>
                    </a:lnTo>
                    <a:lnTo>
                      <a:pt x="73" y="112"/>
                    </a:lnTo>
                    <a:lnTo>
                      <a:pt x="69" y="101"/>
                    </a:lnTo>
                    <a:lnTo>
                      <a:pt x="65" y="89"/>
                    </a:lnTo>
                    <a:lnTo>
                      <a:pt x="61" y="79"/>
                    </a:lnTo>
                    <a:lnTo>
                      <a:pt x="56" y="68"/>
                    </a:lnTo>
                    <a:lnTo>
                      <a:pt x="50" y="57"/>
                    </a:lnTo>
                    <a:lnTo>
                      <a:pt x="44" y="47"/>
                    </a:lnTo>
                    <a:lnTo>
                      <a:pt x="37" y="37"/>
                    </a:lnTo>
                    <a:lnTo>
                      <a:pt x="29" y="27"/>
                    </a:lnTo>
                    <a:lnTo>
                      <a:pt x="21" y="18"/>
                    </a:lnTo>
                    <a:lnTo>
                      <a:pt x="12" y="9"/>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4" name="Freeform 197">
                <a:extLst>
                  <a:ext uri="{FF2B5EF4-FFF2-40B4-BE49-F238E27FC236}">
                    <a16:creationId xmlns:a16="http://schemas.microsoft.com/office/drawing/2014/main" id="{F8A9ED8F-668A-B940-B0C9-98AEE0DFB8C9}"/>
                  </a:ext>
                </a:extLst>
              </p:cNvPr>
              <p:cNvSpPr>
                <a:spLocks/>
              </p:cNvSpPr>
              <p:nvPr/>
            </p:nvSpPr>
            <p:spPr bwMode="auto">
              <a:xfrm>
                <a:off x="4606" y="1644"/>
                <a:ext cx="172" cy="46"/>
              </a:xfrm>
              <a:custGeom>
                <a:avLst/>
                <a:gdLst>
                  <a:gd name="T0" fmla="*/ 0 w 172"/>
                  <a:gd name="T1" fmla="*/ 4 h 46"/>
                  <a:gd name="T2" fmla="*/ 0 w 172"/>
                  <a:gd name="T3" fmla="*/ 4 h 46"/>
                  <a:gd name="T4" fmla="*/ 11 w 172"/>
                  <a:gd name="T5" fmla="*/ 8 h 46"/>
                  <a:gd name="T6" fmla="*/ 21 w 172"/>
                  <a:gd name="T7" fmla="*/ 11 h 46"/>
                  <a:gd name="T8" fmla="*/ 32 w 172"/>
                  <a:gd name="T9" fmla="*/ 13 h 46"/>
                  <a:gd name="T10" fmla="*/ 42 w 172"/>
                  <a:gd name="T11" fmla="*/ 14 h 46"/>
                  <a:gd name="T12" fmla="*/ 54 w 172"/>
                  <a:gd name="T13" fmla="*/ 16 h 46"/>
                  <a:gd name="T14" fmla="*/ 65 w 172"/>
                  <a:gd name="T15" fmla="*/ 16 h 46"/>
                  <a:gd name="T16" fmla="*/ 76 w 172"/>
                  <a:gd name="T17" fmla="*/ 17 h 46"/>
                  <a:gd name="T18" fmla="*/ 87 w 172"/>
                  <a:gd name="T19" fmla="*/ 18 h 46"/>
                  <a:gd name="T20" fmla="*/ 98 w 172"/>
                  <a:gd name="T21" fmla="*/ 19 h 46"/>
                  <a:gd name="T22" fmla="*/ 108 w 172"/>
                  <a:gd name="T23" fmla="*/ 21 h 46"/>
                  <a:gd name="T24" fmla="*/ 119 w 172"/>
                  <a:gd name="T25" fmla="*/ 23 h 46"/>
                  <a:gd name="T26" fmla="*/ 130 w 172"/>
                  <a:gd name="T27" fmla="*/ 25 h 46"/>
                  <a:gd name="T28" fmla="*/ 140 w 172"/>
                  <a:gd name="T29" fmla="*/ 29 h 46"/>
                  <a:gd name="T30" fmla="*/ 149 w 172"/>
                  <a:gd name="T31" fmla="*/ 33 h 46"/>
                  <a:gd name="T32" fmla="*/ 159 w 172"/>
                  <a:gd name="T33" fmla="*/ 38 h 46"/>
                  <a:gd name="T34" fmla="*/ 168 w 172"/>
                  <a:gd name="T35" fmla="*/ 45 h 46"/>
                  <a:gd name="T36" fmla="*/ 171 w 172"/>
                  <a:gd name="T37" fmla="*/ 42 h 46"/>
                  <a:gd name="T38" fmla="*/ 161 w 172"/>
                  <a:gd name="T39" fmla="*/ 35 h 46"/>
                  <a:gd name="T40" fmla="*/ 151 w 172"/>
                  <a:gd name="T41" fmla="*/ 29 h 46"/>
                  <a:gd name="T42" fmla="*/ 141 w 172"/>
                  <a:gd name="T43" fmla="*/ 25 h 46"/>
                  <a:gd name="T44" fmla="*/ 131 w 172"/>
                  <a:gd name="T45" fmla="*/ 21 h 46"/>
                  <a:gd name="T46" fmla="*/ 120 w 172"/>
                  <a:gd name="T47" fmla="*/ 19 h 46"/>
                  <a:gd name="T48" fmla="*/ 109 w 172"/>
                  <a:gd name="T49" fmla="*/ 17 h 46"/>
                  <a:gd name="T50" fmla="*/ 98 w 172"/>
                  <a:gd name="T51" fmla="*/ 15 h 46"/>
                  <a:gd name="T52" fmla="*/ 87 w 172"/>
                  <a:gd name="T53" fmla="*/ 14 h 46"/>
                  <a:gd name="T54" fmla="*/ 76 w 172"/>
                  <a:gd name="T55" fmla="*/ 13 h 46"/>
                  <a:gd name="T56" fmla="*/ 65 w 172"/>
                  <a:gd name="T57" fmla="*/ 12 h 46"/>
                  <a:gd name="T58" fmla="*/ 54 w 172"/>
                  <a:gd name="T59" fmla="*/ 12 h 46"/>
                  <a:gd name="T60" fmla="*/ 43 w 172"/>
                  <a:gd name="T61" fmla="*/ 11 h 46"/>
                  <a:gd name="T62" fmla="*/ 33 w 172"/>
                  <a:gd name="T63" fmla="*/ 9 h 46"/>
                  <a:gd name="T64" fmla="*/ 22 w 172"/>
                  <a:gd name="T65" fmla="*/ 7 h 46"/>
                  <a:gd name="T66" fmla="*/ 12 w 172"/>
                  <a:gd name="T67" fmla="*/ 4 h 46"/>
                  <a:gd name="T68" fmla="*/ 2 w 172"/>
                  <a:gd name="T69" fmla="*/ 0 h 46"/>
                  <a:gd name="T70" fmla="*/ 0 w 172"/>
                  <a:gd name="T71" fmla="*/ 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6">
                    <a:moveTo>
                      <a:pt x="0" y="4"/>
                    </a:moveTo>
                    <a:lnTo>
                      <a:pt x="0" y="4"/>
                    </a:lnTo>
                    <a:lnTo>
                      <a:pt x="11" y="8"/>
                    </a:lnTo>
                    <a:lnTo>
                      <a:pt x="21" y="11"/>
                    </a:lnTo>
                    <a:lnTo>
                      <a:pt x="32" y="13"/>
                    </a:lnTo>
                    <a:lnTo>
                      <a:pt x="42" y="14"/>
                    </a:lnTo>
                    <a:lnTo>
                      <a:pt x="54" y="16"/>
                    </a:lnTo>
                    <a:lnTo>
                      <a:pt x="65" y="16"/>
                    </a:lnTo>
                    <a:lnTo>
                      <a:pt x="76" y="17"/>
                    </a:lnTo>
                    <a:lnTo>
                      <a:pt x="87" y="18"/>
                    </a:lnTo>
                    <a:lnTo>
                      <a:pt x="98" y="19"/>
                    </a:lnTo>
                    <a:lnTo>
                      <a:pt x="108" y="21"/>
                    </a:lnTo>
                    <a:lnTo>
                      <a:pt x="119" y="23"/>
                    </a:lnTo>
                    <a:lnTo>
                      <a:pt x="130" y="25"/>
                    </a:lnTo>
                    <a:lnTo>
                      <a:pt x="140" y="29"/>
                    </a:lnTo>
                    <a:lnTo>
                      <a:pt x="149" y="33"/>
                    </a:lnTo>
                    <a:lnTo>
                      <a:pt x="159" y="38"/>
                    </a:lnTo>
                    <a:lnTo>
                      <a:pt x="168" y="45"/>
                    </a:lnTo>
                    <a:lnTo>
                      <a:pt x="171" y="42"/>
                    </a:lnTo>
                    <a:lnTo>
                      <a:pt x="161" y="35"/>
                    </a:lnTo>
                    <a:lnTo>
                      <a:pt x="151" y="29"/>
                    </a:lnTo>
                    <a:lnTo>
                      <a:pt x="141" y="25"/>
                    </a:lnTo>
                    <a:lnTo>
                      <a:pt x="131" y="21"/>
                    </a:lnTo>
                    <a:lnTo>
                      <a:pt x="120" y="19"/>
                    </a:lnTo>
                    <a:lnTo>
                      <a:pt x="109" y="17"/>
                    </a:lnTo>
                    <a:lnTo>
                      <a:pt x="98" y="15"/>
                    </a:lnTo>
                    <a:lnTo>
                      <a:pt x="87" y="14"/>
                    </a:lnTo>
                    <a:lnTo>
                      <a:pt x="76" y="13"/>
                    </a:lnTo>
                    <a:lnTo>
                      <a:pt x="65" y="12"/>
                    </a:lnTo>
                    <a:lnTo>
                      <a:pt x="54" y="12"/>
                    </a:lnTo>
                    <a:lnTo>
                      <a:pt x="43" y="11"/>
                    </a:lnTo>
                    <a:lnTo>
                      <a:pt x="33" y="9"/>
                    </a:lnTo>
                    <a:lnTo>
                      <a:pt x="22" y="7"/>
                    </a:lnTo>
                    <a:lnTo>
                      <a:pt x="12" y="4"/>
                    </a:lnTo>
                    <a:lnTo>
                      <a:pt x="2"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5" name="Freeform 198">
                <a:extLst>
                  <a:ext uri="{FF2B5EF4-FFF2-40B4-BE49-F238E27FC236}">
                    <a16:creationId xmlns:a16="http://schemas.microsoft.com/office/drawing/2014/main" id="{4FF055A4-B054-280D-36B8-941B1052A14B}"/>
                  </a:ext>
                </a:extLst>
              </p:cNvPr>
              <p:cNvSpPr>
                <a:spLocks/>
              </p:cNvSpPr>
              <p:nvPr/>
            </p:nvSpPr>
            <p:spPr bwMode="auto">
              <a:xfrm>
                <a:off x="4495" y="1563"/>
                <a:ext cx="114" cy="87"/>
              </a:xfrm>
              <a:custGeom>
                <a:avLst/>
                <a:gdLst>
                  <a:gd name="T0" fmla="*/ 0 w 114"/>
                  <a:gd name="T1" fmla="*/ 2 h 87"/>
                  <a:gd name="T2" fmla="*/ 0 w 114"/>
                  <a:gd name="T3" fmla="*/ 2 h 87"/>
                  <a:gd name="T4" fmla="*/ 5 w 114"/>
                  <a:gd name="T5" fmla="*/ 10 h 87"/>
                  <a:gd name="T6" fmla="*/ 10 w 114"/>
                  <a:gd name="T7" fmla="*/ 18 h 87"/>
                  <a:gd name="T8" fmla="*/ 15 w 114"/>
                  <a:gd name="T9" fmla="*/ 25 h 87"/>
                  <a:gd name="T10" fmla="*/ 21 w 114"/>
                  <a:gd name="T11" fmla="*/ 32 h 87"/>
                  <a:gd name="T12" fmla="*/ 27 w 114"/>
                  <a:gd name="T13" fmla="*/ 38 h 87"/>
                  <a:gd name="T14" fmla="*/ 34 w 114"/>
                  <a:gd name="T15" fmla="*/ 44 h 87"/>
                  <a:gd name="T16" fmla="*/ 41 w 114"/>
                  <a:gd name="T17" fmla="*/ 49 h 87"/>
                  <a:gd name="T18" fmla="*/ 49 w 114"/>
                  <a:gd name="T19" fmla="*/ 54 h 87"/>
                  <a:gd name="T20" fmla="*/ 57 w 114"/>
                  <a:gd name="T21" fmla="*/ 58 h 87"/>
                  <a:gd name="T22" fmla="*/ 64 w 114"/>
                  <a:gd name="T23" fmla="*/ 63 h 87"/>
                  <a:gd name="T24" fmla="*/ 73 w 114"/>
                  <a:gd name="T25" fmla="*/ 67 h 87"/>
                  <a:gd name="T26" fmla="*/ 80 w 114"/>
                  <a:gd name="T27" fmla="*/ 71 h 87"/>
                  <a:gd name="T28" fmla="*/ 88 w 114"/>
                  <a:gd name="T29" fmla="*/ 75 h 87"/>
                  <a:gd name="T30" fmla="*/ 96 w 114"/>
                  <a:gd name="T31" fmla="*/ 79 h 87"/>
                  <a:gd name="T32" fmla="*/ 104 w 114"/>
                  <a:gd name="T33" fmla="*/ 83 h 87"/>
                  <a:gd name="T34" fmla="*/ 111 w 114"/>
                  <a:gd name="T35" fmla="*/ 86 h 87"/>
                  <a:gd name="T36" fmla="*/ 113 w 114"/>
                  <a:gd name="T37" fmla="*/ 82 h 87"/>
                  <a:gd name="T38" fmla="*/ 106 w 114"/>
                  <a:gd name="T39" fmla="*/ 79 h 87"/>
                  <a:gd name="T40" fmla="*/ 98 w 114"/>
                  <a:gd name="T41" fmla="*/ 75 h 87"/>
                  <a:gd name="T42" fmla="*/ 90 w 114"/>
                  <a:gd name="T43" fmla="*/ 71 h 87"/>
                  <a:gd name="T44" fmla="*/ 82 w 114"/>
                  <a:gd name="T45" fmla="*/ 67 h 87"/>
                  <a:gd name="T46" fmla="*/ 74 w 114"/>
                  <a:gd name="T47" fmla="*/ 64 h 87"/>
                  <a:gd name="T48" fmla="*/ 66 w 114"/>
                  <a:gd name="T49" fmla="*/ 59 h 87"/>
                  <a:gd name="T50" fmla="*/ 59 w 114"/>
                  <a:gd name="T51" fmla="*/ 55 h 87"/>
                  <a:gd name="T52" fmla="*/ 51 w 114"/>
                  <a:gd name="T53" fmla="*/ 51 h 87"/>
                  <a:gd name="T54" fmla="*/ 43 w 114"/>
                  <a:gd name="T55" fmla="*/ 46 h 87"/>
                  <a:gd name="T56" fmla="*/ 36 w 114"/>
                  <a:gd name="T57" fmla="*/ 40 h 87"/>
                  <a:gd name="T58" fmla="*/ 30 w 114"/>
                  <a:gd name="T59" fmla="*/ 35 h 87"/>
                  <a:gd name="T60" fmla="*/ 24 w 114"/>
                  <a:gd name="T61" fmla="*/ 29 h 87"/>
                  <a:gd name="T62" fmla="*/ 18 w 114"/>
                  <a:gd name="T63" fmla="*/ 22 h 87"/>
                  <a:gd name="T64" fmla="*/ 13 w 114"/>
                  <a:gd name="T65" fmla="*/ 16 h 87"/>
                  <a:gd name="T66" fmla="*/ 8 w 114"/>
                  <a:gd name="T67" fmla="*/ 8 h 87"/>
                  <a:gd name="T68" fmla="*/ 4 w 114"/>
                  <a:gd name="T69" fmla="*/ 0 h 87"/>
                  <a:gd name="T70" fmla="*/ 0 w 114"/>
                  <a:gd name="T71" fmla="*/ 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0" y="2"/>
                    </a:moveTo>
                    <a:lnTo>
                      <a:pt x="0" y="2"/>
                    </a:lnTo>
                    <a:lnTo>
                      <a:pt x="5" y="10"/>
                    </a:lnTo>
                    <a:lnTo>
                      <a:pt x="10" y="18"/>
                    </a:lnTo>
                    <a:lnTo>
                      <a:pt x="15" y="25"/>
                    </a:lnTo>
                    <a:lnTo>
                      <a:pt x="21" y="32"/>
                    </a:lnTo>
                    <a:lnTo>
                      <a:pt x="27" y="38"/>
                    </a:lnTo>
                    <a:lnTo>
                      <a:pt x="34" y="44"/>
                    </a:lnTo>
                    <a:lnTo>
                      <a:pt x="41" y="49"/>
                    </a:lnTo>
                    <a:lnTo>
                      <a:pt x="49" y="54"/>
                    </a:lnTo>
                    <a:lnTo>
                      <a:pt x="57" y="58"/>
                    </a:lnTo>
                    <a:lnTo>
                      <a:pt x="64" y="63"/>
                    </a:lnTo>
                    <a:lnTo>
                      <a:pt x="73" y="67"/>
                    </a:lnTo>
                    <a:lnTo>
                      <a:pt x="80" y="71"/>
                    </a:lnTo>
                    <a:lnTo>
                      <a:pt x="88" y="75"/>
                    </a:lnTo>
                    <a:lnTo>
                      <a:pt x="96" y="79"/>
                    </a:lnTo>
                    <a:lnTo>
                      <a:pt x="104" y="83"/>
                    </a:lnTo>
                    <a:lnTo>
                      <a:pt x="111" y="86"/>
                    </a:lnTo>
                    <a:lnTo>
                      <a:pt x="113" y="82"/>
                    </a:lnTo>
                    <a:lnTo>
                      <a:pt x="106" y="79"/>
                    </a:lnTo>
                    <a:lnTo>
                      <a:pt x="98" y="75"/>
                    </a:lnTo>
                    <a:lnTo>
                      <a:pt x="90" y="71"/>
                    </a:lnTo>
                    <a:lnTo>
                      <a:pt x="82" y="67"/>
                    </a:lnTo>
                    <a:lnTo>
                      <a:pt x="74" y="64"/>
                    </a:lnTo>
                    <a:lnTo>
                      <a:pt x="66" y="59"/>
                    </a:lnTo>
                    <a:lnTo>
                      <a:pt x="59" y="55"/>
                    </a:lnTo>
                    <a:lnTo>
                      <a:pt x="51" y="51"/>
                    </a:lnTo>
                    <a:lnTo>
                      <a:pt x="43" y="46"/>
                    </a:lnTo>
                    <a:lnTo>
                      <a:pt x="36" y="40"/>
                    </a:lnTo>
                    <a:lnTo>
                      <a:pt x="30" y="35"/>
                    </a:lnTo>
                    <a:lnTo>
                      <a:pt x="24" y="29"/>
                    </a:lnTo>
                    <a:lnTo>
                      <a:pt x="18" y="22"/>
                    </a:lnTo>
                    <a:lnTo>
                      <a:pt x="13" y="16"/>
                    </a:lnTo>
                    <a:lnTo>
                      <a:pt x="8" y="8"/>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6" name="Freeform 199">
                <a:extLst>
                  <a:ext uri="{FF2B5EF4-FFF2-40B4-BE49-F238E27FC236}">
                    <a16:creationId xmlns:a16="http://schemas.microsoft.com/office/drawing/2014/main" id="{E536497A-CBAA-6C33-6095-3AE543778C08}"/>
                  </a:ext>
                </a:extLst>
              </p:cNvPr>
              <p:cNvSpPr>
                <a:spLocks/>
              </p:cNvSpPr>
              <p:nvPr/>
            </p:nvSpPr>
            <p:spPr bwMode="auto">
              <a:xfrm>
                <a:off x="4483" y="1412"/>
                <a:ext cx="17" cy="154"/>
              </a:xfrm>
              <a:custGeom>
                <a:avLst/>
                <a:gdLst>
                  <a:gd name="T0" fmla="*/ 9 w 17"/>
                  <a:gd name="T1" fmla="*/ 3 h 154"/>
                  <a:gd name="T2" fmla="*/ 7 w 17"/>
                  <a:gd name="T3" fmla="*/ 2 h 154"/>
                  <a:gd name="T4" fmla="*/ 6 w 17"/>
                  <a:gd name="T5" fmla="*/ 11 h 154"/>
                  <a:gd name="T6" fmla="*/ 6 w 17"/>
                  <a:gd name="T7" fmla="*/ 20 h 154"/>
                  <a:gd name="T8" fmla="*/ 5 w 17"/>
                  <a:gd name="T9" fmla="*/ 30 h 154"/>
                  <a:gd name="T10" fmla="*/ 4 w 17"/>
                  <a:gd name="T11" fmla="*/ 40 h 154"/>
                  <a:gd name="T12" fmla="*/ 3 w 17"/>
                  <a:gd name="T13" fmla="*/ 49 h 154"/>
                  <a:gd name="T14" fmla="*/ 2 w 17"/>
                  <a:gd name="T15" fmla="*/ 59 h 154"/>
                  <a:gd name="T16" fmla="*/ 2 w 17"/>
                  <a:gd name="T17" fmla="*/ 68 h 154"/>
                  <a:gd name="T18" fmla="*/ 1 w 17"/>
                  <a:gd name="T19" fmla="*/ 78 h 154"/>
                  <a:gd name="T20" fmla="*/ 0 w 17"/>
                  <a:gd name="T21" fmla="*/ 88 h 154"/>
                  <a:gd name="T22" fmla="*/ 1 w 17"/>
                  <a:gd name="T23" fmla="*/ 97 h 154"/>
                  <a:gd name="T24" fmla="*/ 2 w 17"/>
                  <a:gd name="T25" fmla="*/ 106 h 154"/>
                  <a:gd name="T26" fmla="*/ 2 w 17"/>
                  <a:gd name="T27" fmla="*/ 116 h 154"/>
                  <a:gd name="T28" fmla="*/ 4 w 17"/>
                  <a:gd name="T29" fmla="*/ 125 h 154"/>
                  <a:gd name="T30" fmla="*/ 6 w 17"/>
                  <a:gd name="T31" fmla="*/ 134 h 154"/>
                  <a:gd name="T32" fmla="*/ 9 w 17"/>
                  <a:gd name="T33" fmla="*/ 143 h 154"/>
                  <a:gd name="T34" fmla="*/ 12 w 17"/>
                  <a:gd name="T35" fmla="*/ 153 h 154"/>
                  <a:gd name="T36" fmla="*/ 16 w 17"/>
                  <a:gd name="T37" fmla="*/ 151 h 154"/>
                  <a:gd name="T38" fmla="*/ 12 w 17"/>
                  <a:gd name="T39" fmla="*/ 142 h 154"/>
                  <a:gd name="T40" fmla="*/ 10 w 17"/>
                  <a:gd name="T41" fmla="*/ 133 h 154"/>
                  <a:gd name="T42" fmla="*/ 8 w 17"/>
                  <a:gd name="T43" fmla="*/ 124 h 154"/>
                  <a:gd name="T44" fmla="*/ 6 w 17"/>
                  <a:gd name="T45" fmla="*/ 115 h 154"/>
                  <a:gd name="T46" fmla="*/ 5 w 17"/>
                  <a:gd name="T47" fmla="*/ 106 h 154"/>
                  <a:gd name="T48" fmla="*/ 5 w 17"/>
                  <a:gd name="T49" fmla="*/ 97 h 154"/>
                  <a:gd name="T50" fmla="*/ 4 w 17"/>
                  <a:gd name="T51" fmla="*/ 88 h 154"/>
                  <a:gd name="T52" fmla="*/ 5 w 17"/>
                  <a:gd name="T53" fmla="*/ 78 h 154"/>
                  <a:gd name="T54" fmla="*/ 5 w 17"/>
                  <a:gd name="T55" fmla="*/ 68 h 154"/>
                  <a:gd name="T56" fmla="*/ 6 w 17"/>
                  <a:gd name="T57" fmla="*/ 59 h 154"/>
                  <a:gd name="T58" fmla="*/ 7 w 17"/>
                  <a:gd name="T59" fmla="*/ 49 h 154"/>
                  <a:gd name="T60" fmla="*/ 8 w 17"/>
                  <a:gd name="T61" fmla="*/ 40 h 154"/>
                  <a:gd name="T62" fmla="*/ 9 w 17"/>
                  <a:gd name="T63" fmla="*/ 30 h 154"/>
                  <a:gd name="T64" fmla="*/ 10 w 17"/>
                  <a:gd name="T65" fmla="*/ 20 h 154"/>
                  <a:gd name="T66" fmla="*/ 10 w 17"/>
                  <a:gd name="T67" fmla="*/ 11 h 154"/>
                  <a:gd name="T68" fmla="*/ 10 w 17"/>
                  <a:gd name="T69" fmla="*/ 2 h 154"/>
                  <a:gd name="T70" fmla="*/ 9 w 17"/>
                  <a:gd name="T71" fmla="*/ 0 h 154"/>
                  <a:gd name="T72" fmla="*/ 10 w 17"/>
                  <a:gd name="T73" fmla="*/ 2 h 154"/>
                  <a:gd name="T74" fmla="*/ 10 w 17"/>
                  <a:gd name="T75" fmla="*/ 0 h 154"/>
                  <a:gd name="T76" fmla="*/ 9 w 17"/>
                  <a:gd name="T77" fmla="*/ 0 h 154"/>
                  <a:gd name="T78" fmla="*/ 9 w 17"/>
                  <a:gd name="T79" fmla="*/ 3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 h="154">
                    <a:moveTo>
                      <a:pt x="9" y="3"/>
                    </a:moveTo>
                    <a:lnTo>
                      <a:pt x="7" y="2"/>
                    </a:lnTo>
                    <a:lnTo>
                      <a:pt x="6" y="11"/>
                    </a:lnTo>
                    <a:lnTo>
                      <a:pt x="6" y="20"/>
                    </a:lnTo>
                    <a:lnTo>
                      <a:pt x="5" y="30"/>
                    </a:lnTo>
                    <a:lnTo>
                      <a:pt x="4" y="40"/>
                    </a:lnTo>
                    <a:lnTo>
                      <a:pt x="3" y="49"/>
                    </a:lnTo>
                    <a:lnTo>
                      <a:pt x="2" y="59"/>
                    </a:lnTo>
                    <a:lnTo>
                      <a:pt x="2" y="68"/>
                    </a:lnTo>
                    <a:lnTo>
                      <a:pt x="1" y="78"/>
                    </a:lnTo>
                    <a:lnTo>
                      <a:pt x="0" y="88"/>
                    </a:lnTo>
                    <a:lnTo>
                      <a:pt x="1" y="97"/>
                    </a:lnTo>
                    <a:lnTo>
                      <a:pt x="2" y="106"/>
                    </a:lnTo>
                    <a:lnTo>
                      <a:pt x="2" y="116"/>
                    </a:lnTo>
                    <a:lnTo>
                      <a:pt x="4" y="125"/>
                    </a:lnTo>
                    <a:lnTo>
                      <a:pt x="6" y="134"/>
                    </a:lnTo>
                    <a:lnTo>
                      <a:pt x="9" y="143"/>
                    </a:lnTo>
                    <a:lnTo>
                      <a:pt x="12" y="153"/>
                    </a:lnTo>
                    <a:lnTo>
                      <a:pt x="16" y="151"/>
                    </a:lnTo>
                    <a:lnTo>
                      <a:pt x="12" y="142"/>
                    </a:lnTo>
                    <a:lnTo>
                      <a:pt x="10" y="133"/>
                    </a:lnTo>
                    <a:lnTo>
                      <a:pt x="8" y="124"/>
                    </a:lnTo>
                    <a:lnTo>
                      <a:pt x="6" y="115"/>
                    </a:lnTo>
                    <a:lnTo>
                      <a:pt x="5" y="106"/>
                    </a:lnTo>
                    <a:lnTo>
                      <a:pt x="5" y="97"/>
                    </a:lnTo>
                    <a:lnTo>
                      <a:pt x="4" y="88"/>
                    </a:lnTo>
                    <a:lnTo>
                      <a:pt x="5" y="78"/>
                    </a:lnTo>
                    <a:lnTo>
                      <a:pt x="5" y="68"/>
                    </a:lnTo>
                    <a:lnTo>
                      <a:pt x="6" y="59"/>
                    </a:lnTo>
                    <a:lnTo>
                      <a:pt x="7" y="49"/>
                    </a:lnTo>
                    <a:lnTo>
                      <a:pt x="8" y="40"/>
                    </a:lnTo>
                    <a:lnTo>
                      <a:pt x="9" y="30"/>
                    </a:lnTo>
                    <a:lnTo>
                      <a:pt x="10" y="20"/>
                    </a:lnTo>
                    <a:lnTo>
                      <a:pt x="10" y="11"/>
                    </a:lnTo>
                    <a:lnTo>
                      <a:pt x="10" y="2"/>
                    </a:lnTo>
                    <a:lnTo>
                      <a:pt x="9" y="0"/>
                    </a:lnTo>
                    <a:lnTo>
                      <a:pt x="10" y="2"/>
                    </a:lnTo>
                    <a:lnTo>
                      <a:pt x="10" y="0"/>
                    </a:lnTo>
                    <a:lnTo>
                      <a:pt x="9" y="0"/>
                    </a:lnTo>
                    <a:lnTo>
                      <a:pt x="9"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7" name="Freeform 200">
                <a:extLst>
                  <a:ext uri="{FF2B5EF4-FFF2-40B4-BE49-F238E27FC236}">
                    <a16:creationId xmlns:a16="http://schemas.microsoft.com/office/drawing/2014/main" id="{A3A5D7FE-58A2-3D9E-9EC9-B79027272540}"/>
                  </a:ext>
                </a:extLst>
              </p:cNvPr>
              <p:cNvSpPr>
                <a:spLocks/>
              </p:cNvSpPr>
              <p:nvPr/>
            </p:nvSpPr>
            <p:spPr bwMode="auto">
              <a:xfrm>
                <a:off x="4233" y="1412"/>
                <a:ext cx="260" cy="17"/>
              </a:xfrm>
              <a:custGeom>
                <a:avLst/>
                <a:gdLst>
                  <a:gd name="T0" fmla="*/ 4 w 260"/>
                  <a:gd name="T1" fmla="*/ 13 h 17"/>
                  <a:gd name="T2" fmla="*/ 2 w 260"/>
                  <a:gd name="T3" fmla="*/ 16 h 17"/>
                  <a:gd name="T4" fmla="*/ 259 w 260"/>
                  <a:gd name="T5" fmla="*/ 4 h 17"/>
                  <a:gd name="T6" fmla="*/ 259 w 260"/>
                  <a:gd name="T7" fmla="*/ 0 h 17"/>
                  <a:gd name="T8" fmla="*/ 2 w 260"/>
                  <a:gd name="T9" fmla="*/ 10 h 17"/>
                  <a:gd name="T10" fmla="*/ 0 w 260"/>
                  <a:gd name="T11" fmla="*/ 13 h 17"/>
                  <a:gd name="T12" fmla="*/ 2 w 260"/>
                  <a:gd name="T13" fmla="*/ 10 h 17"/>
                  <a:gd name="T14" fmla="*/ 0 w 260"/>
                  <a:gd name="T15" fmla="*/ 10 h 17"/>
                  <a:gd name="T16" fmla="*/ 0 w 260"/>
                  <a:gd name="T17" fmla="*/ 13 h 17"/>
                  <a:gd name="T18" fmla="*/ 4 w 260"/>
                  <a:gd name="T19" fmla="*/ 13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0" h="17">
                    <a:moveTo>
                      <a:pt x="4" y="13"/>
                    </a:moveTo>
                    <a:lnTo>
                      <a:pt x="2" y="16"/>
                    </a:lnTo>
                    <a:lnTo>
                      <a:pt x="259" y="4"/>
                    </a:lnTo>
                    <a:lnTo>
                      <a:pt x="259" y="0"/>
                    </a:lnTo>
                    <a:lnTo>
                      <a:pt x="2" y="10"/>
                    </a:lnTo>
                    <a:lnTo>
                      <a:pt x="0" y="13"/>
                    </a:lnTo>
                    <a:lnTo>
                      <a:pt x="2" y="10"/>
                    </a:lnTo>
                    <a:lnTo>
                      <a:pt x="0" y="10"/>
                    </a:lnTo>
                    <a:lnTo>
                      <a:pt x="0" y="13"/>
                    </a:lnTo>
                    <a:lnTo>
                      <a:pt x="4" y="1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8" name="Freeform 201">
                <a:extLst>
                  <a:ext uri="{FF2B5EF4-FFF2-40B4-BE49-F238E27FC236}">
                    <a16:creationId xmlns:a16="http://schemas.microsoft.com/office/drawing/2014/main" id="{EBE4C383-099B-E479-D3DC-203E522763B3}"/>
                  </a:ext>
                </a:extLst>
              </p:cNvPr>
              <p:cNvSpPr>
                <a:spLocks/>
              </p:cNvSpPr>
              <p:nvPr/>
            </p:nvSpPr>
            <p:spPr bwMode="auto">
              <a:xfrm>
                <a:off x="4233" y="1422"/>
                <a:ext cx="17" cy="151"/>
              </a:xfrm>
              <a:custGeom>
                <a:avLst/>
                <a:gdLst>
                  <a:gd name="T0" fmla="*/ 4 w 17"/>
                  <a:gd name="T1" fmla="*/ 151 h 152"/>
                  <a:gd name="T2" fmla="*/ 4 w 17"/>
                  <a:gd name="T3" fmla="*/ 151 h 152"/>
                  <a:gd name="T4" fmla="*/ 8 w 17"/>
                  <a:gd name="T5" fmla="*/ 142 h 152"/>
                  <a:gd name="T6" fmla="*/ 11 w 17"/>
                  <a:gd name="T7" fmla="*/ 133 h 152"/>
                  <a:gd name="T8" fmla="*/ 13 w 17"/>
                  <a:gd name="T9" fmla="*/ 124 h 152"/>
                  <a:gd name="T10" fmla="*/ 14 w 17"/>
                  <a:gd name="T11" fmla="*/ 114 h 152"/>
                  <a:gd name="T12" fmla="*/ 16 w 17"/>
                  <a:gd name="T13" fmla="*/ 105 h 152"/>
                  <a:gd name="T14" fmla="*/ 16 w 17"/>
                  <a:gd name="T15" fmla="*/ 95 h 152"/>
                  <a:gd name="T16" fmla="*/ 14 w 17"/>
                  <a:gd name="T17" fmla="*/ 86 h 152"/>
                  <a:gd name="T18" fmla="*/ 13 w 17"/>
                  <a:gd name="T19" fmla="*/ 76 h 152"/>
                  <a:gd name="T20" fmla="*/ 12 w 17"/>
                  <a:gd name="T21" fmla="*/ 67 h 152"/>
                  <a:gd name="T22" fmla="*/ 11 w 17"/>
                  <a:gd name="T23" fmla="*/ 58 h 152"/>
                  <a:gd name="T24" fmla="*/ 10 w 17"/>
                  <a:gd name="T25" fmla="*/ 48 h 152"/>
                  <a:gd name="T26" fmla="*/ 8 w 17"/>
                  <a:gd name="T27" fmla="*/ 38 h 152"/>
                  <a:gd name="T28" fmla="*/ 6 w 17"/>
                  <a:gd name="T29" fmla="*/ 29 h 152"/>
                  <a:gd name="T30" fmla="*/ 5 w 17"/>
                  <a:gd name="T31" fmla="*/ 19 h 152"/>
                  <a:gd name="T32" fmla="*/ 4 w 17"/>
                  <a:gd name="T33" fmla="*/ 10 h 152"/>
                  <a:gd name="T34" fmla="*/ 4 w 17"/>
                  <a:gd name="T35" fmla="*/ 0 h 152"/>
                  <a:gd name="T36" fmla="*/ 0 w 17"/>
                  <a:gd name="T37" fmla="*/ 0 h 152"/>
                  <a:gd name="T38" fmla="*/ 0 w 17"/>
                  <a:gd name="T39" fmla="*/ 10 h 152"/>
                  <a:gd name="T40" fmla="*/ 1 w 17"/>
                  <a:gd name="T41" fmla="*/ 19 h 152"/>
                  <a:gd name="T42" fmla="*/ 2 w 17"/>
                  <a:gd name="T43" fmla="*/ 29 h 152"/>
                  <a:gd name="T44" fmla="*/ 4 w 17"/>
                  <a:gd name="T45" fmla="*/ 39 h 152"/>
                  <a:gd name="T46" fmla="*/ 5 w 17"/>
                  <a:gd name="T47" fmla="*/ 48 h 152"/>
                  <a:gd name="T48" fmla="*/ 6 w 17"/>
                  <a:gd name="T49" fmla="*/ 58 h 152"/>
                  <a:gd name="T50" fmla="*/ 8 w 17"/>
                  <a:gd name="T51" fmla="*/ 67 h 152"/>
                  <a:gd name="T52" fmla="*/ 10 w 17"/>
                  <a:gd name="T53" fmla="*/ 76 h 152"/>
                  <a:gd name="T54" fmla="*/ 10 w 17"/>
                  <a:gd name="T55" fmla="*/ 86 h 152"/>
                  <a:gd name="T56" fmla="*/ 11 w 17"/>
                  <a:gd name="T57" fmla="*/ 95 h 152"/>
                  <a:gd name="T58" fmla="*/ 11 w 17"/>
                  <a:gd name="T59" fmla="*/ 105 h 152"/>
                  <a:gd name="T60" fmla="*/ 10 w 17"/>
                  <a:gd name="T61" fmla="*/ 114 h 152"/>
                  <a:gd name="T62" fmla="*/ 9 w 17"/>
                  <a:gd name="T63" fmla="*/ 123 h 152"/>
                  <a:gd name="T64" fmla="*/ 6 w 17"/>
                  <a:gd name="T65" fmla="*/ 132 h 152"/>
                  <a:gd name="T66" fmla="*/ 4 w 17"/>
                  <a:gd name="T67" fmla="*/ 141 h 152"/>
                  <a:gd name="T68" fmla="*/ 0 w 17"/>
                  <a:gd name="T69" fmla="*/ 149 h 152"/>
                  <a:gd name="T70" fmla="*/ 4 w 17"/>
                  <a:gd name="T71" fmla="*/ 151 h 1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52">
                    <a:moveTo>
                      <a:pt x="4" y="151"/>
                    </a:moveTo>
                    <a:lnTo>
                      <a:pt x="4" y="151"/>
                    </a:lnTo>
                    <a:lnTo>
                      <a:pt x="8" y="142"/>
                    </a:lnTo>
                    <a:lnTo>
                      <a:pt x="11" y="133"/>
                    </a:lnTo>
                    <a:lnTo>
                      <a:pt x="13" y="124"/>
                    </a:lnTo>
                    <a:lnTo>
                      <a:pt x="14" y="114"/>
                    </a:lnTo>
                    <a:lnTo>
                      <a:pt x="16" y="105"/>
                    </a:lnTo>
                    <a:lnTo>
                      <a:pt x="16" y="95"/>
                    </a:lnTo>
                    <a:lnTo>
                      <a:pt x="14" y="86"/>
                    </a:lnTo>
                    <a:lnTo>
                      <a:pt x="13" y="76"/>
                    </a:lnTo>
                    <a:lnTo>
                      <a:pt x="12" y="67"/>
                    </a:lnTo>
                    <a:lnTo>
                      <a:pt x="11" y="58"/>
                    </a:lnTo>
                    <a:lnTo>
                      <a:pt x="10" y="48"/>
                    </a:lnTo>
                    <a:lnTo>
                      <a:pt x="8" y="38"/>
                    </a:lnTo>
                    <a:lnTo>
                      <a:pt x="6" y="29"/>
                    </a:lnTo>
                    <a:lnTo>
                      <a:pt x="5" y="19"/>
                    </a:lnTo>
                    <a:lnTo>
                      <a:pt x="4" y="10"/>
                    </a:lnTo>
                    <a:lnTo>
                      <a:pt x="4" y="0"/>
                    </a:lnTo>
                    <a:lnTo>
                      <a:pt x="0" y="0"/>
                    </a:lnTo>
                    <a:lnTo>
                      <a:pt x="0" y="10"/>
                    </a:lnTo>
                    <a:lnTo>
                      <a:pt x="1" y="19"/>
                    </a:lnTo>
                    <a:lnTo>
                      <a:pt x="2" y="29"/>
                    </a:lnTo>
                    <a:lnTo>
                      <a:pt x="4" y="39"/>
                    </a:lnTo>
                    <a:lnTo>
                      <a:pt x="5" y="48"/>
                    </a:lnTo>
                    <a:lnTo>
                      <a:pt x="6" y="58"/>
                    </a:lnTo>
                    <a:lnTo>
                      <a:pt x="8" y="67"/>
                    </a:lnTo>
                    <a:lnTo>
                      <a:pt x="10" y="76"/>
                    </a:lnTo>
                    <a:lnTo>
                      <a:pt x="10" y="86"/>
                    </a:lnTo>
                    <a:lnTo>
                      <a:pt x="11" y="95"/>
                    </a:lnTo>
                    <a:lnTo>
                      <a:pt x="11" y="105"/>
                    </a:lnTo>
                    <a:lnTo>
                      <a:pt x="10" y="114"/>
                    </a:lnTo>
                    <a:lnTo>
                      <a:pt x="9" y="123"/>
                    </a:lnTo>
                    <a:lnTo>
                      <a:pt x="6" y="132"/>
                    </a:lnTo>
                    <a:lnTo>
                      <a:pt x="4" y="141"/>
                    </a:lnTo>
                    <a:lnTo>
                      <a:pt x="0" y="149"/>
                    </a:lnTo>
                    <a:lnTo>
                      <a:pt x="4" y="15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29" name="Freeform 202">
                <a:extLst>
                  <a:ext uri="{FF2B5EF4-FFF2-40B4-BE49-F238E27FC236}">
                    <a16:creationId xmlns:a16="http://schemas.microsoft.com/office/drawing/2014/main" id="{9C1755AE-75B9-C0C2-B6DC-18EB23CB7D6C}"/>
                  </a:ext>
                </a:extLst>
              </p:cNvPr>
              <p:cNvSpPr>
                <a:spLocks/>
              </p:cNvSpPr>
              <p:nvPr/>
            </p:nvSpPr>
            <p:spPr bwMode="auto">
              <a:xfrm>
                <a:off x="4124" y="1571"/>
                <a:ext cx="114" cy="87"/>
              </a:xfrm>
              <a:custGeom>
                <a:avLst/>
                <a:gdLst>
                  <a:gd name="T0" fmla="*/ 1 w 114"/>
                  <a:gd name="T1" fmla="*/ 86 h 87"/>
                  <a:gd name="T2" fmla="*/ 1 w 114"/>
                  <a:gd name="T3" fmla="*/ 86 h 87"/>
                  <a:gd name="T4" fmla="*/ 9 w 114"/>
                  <a:gd name="T5" fmla="*/ 83 h 87"/>
                  <a:gd name="T6" fmla="*/ 17 w 114"/>
                  <a:gd name="T7" fmla="*/ 80 h 87"/>
                  <a:gd name="T8" fmla="*/ 25 w 114"/>
                  <a:gd name="T9" fmla="*/ 76 h 87"/>
                  <a:gd name="T10" fmla="*/ 33 w 114"/>
                  <a:gd name="T11" fmla="*/ 72 h 87"/>
                  <a:gd name="T12" fmla="*/ 40 w 114"/>
                  <a:gd name="T13" fmla="*/ 68 h 87"/>
                  <a:gd name="T14" fmla="*/ 49 w 114"/>
                  <a:gd name="T15" fmla="*/ 64 h 87"/>
                  <a:gd name="T16" fmla="*/ 56 w 114"/>
                  <a:gd name="T17" fmla="*/ 59 h 87"/>
                  <a:gd name="T18" fmla="*/ 64 w 114"/>
                  <a:gd name="T19" fmla="*/ 54 h 87"/>
                  <a:gd name="T20" fmla="*/ 72 w 114"/>
                  <a:gd name="T21" fmla="*/ 49 h 87"/>
                  <a:gd name="T22" fmla="*/ 79 w 114"/>
                  <a:gd name="T23" fmla="*/ 44 h 87"/>
                  <a:gd name="T24" fmla="*/ 86 w 114"/>
                  <a:gd name="T25" fmla="*/ 38 h 87"/>
                  <a:gd name="T26" fmla="*/ 92 w 114"/>
                  <a:gd name="T27" fmla="*/ 32 h 87"/>
                  <a:gd name="T28" fmla="*/ 98 w 114"/>
                  <a:gd name="T29" fmla="*/ 25 h 87"/>
                  <a:gd name="T30" fmla="*/ 103 w 114"/>
                  <a:gd name="T31" fmla="*/ 18 h 87"/>
                  <a:gd name="T32" fmla="*/ 108 w 114"/>
                  <a:gd name="T33" fmla="*/ 10 h 87"/>
                  <a:gd name="T34" fmla="*/ 113 w 114"/>
                  <a:gd name="T35" fmla="*/ 2 h 87"/>
                  <a:gd name="T36" fmla="*/ 109 w 114"/>
                  <a:gd name="T37" fmla="*/ 0 h 87"/>
                  <a:gd name="T38" fmla="*/ 105 w 114"/>
                  <a:gd name="T39" fmla="*/ 9 h 87"/>
                  <a:gd name="T40" fmla="*/ 100 w 114"/>
                  <a:gd name="T41" fmla="*/ 16 h 87"/>
                  <a:gd name="T42" fmla="*/ 95 w 114"/>
                  <a:gd name="T43" fmla="*/ 22 h 87"/>
                  <a:gd name="T44" fmla="*/ 89 w 114"/>
                  <a:gd name="T45" fmla="*/ 29 h 87"/>
                  <a:gd name="T46" fmla="*/ 83 w 114"/>
                  <a:gd name="T47" fmla="*/ 36 h 87"/>
                  <a:gd name="T48" fmla="*/ 77 w 114"/>
                  <a:gd name="T49" fmla="*/ 41 h 87"/>
                  <a:gd name="T50" fmla="*/ 70 w 114"/>
                  <a:gd name="T51" fmla="*/ 46 h 87"/>
                  <a:gd name="T52" fmla="*/ 62 w 114"/>
                  <a:gd name="T53" fmla="*/ 51 h 87"/>
                  <a:gd name="T54" fmla="*/ 54 w 114"/>
                  <a:gd name="T55" fmla="*/ 56 h 87"/>
                  <a:gd name="T56" fmla="*/ 47 w 114"/>
                  <a:gd name="T57" fmla="*/ 60 h 87"/>
                  <a:gd name="T58" fmla="*/ 39 w 114"/>
                  <a:gd name="T59" fmla="*/ 64 h 87"/>
                  <a:gd name="T60" fmla="*/ 31 w 114"/>
                  <a:gd name="T61" fmla="*/ 68 h 87"/>
                  <a:gd name="T62" fmla="*/ 23 w 114"/>
                  <a:gd name="T63" fmla="*/ 72 h 87"/>
                  <a:gd name="T64" fmla="*/ 15 w 114"/>
                  <a:gd name="T65" fmla="*/ 76 h 87"/>
                  <a:gd name="T66" fmla="*/ 7 w 114"/>
                  <a:gd name="T67" fmla="*/ 80 h 87"/>
                  <a:gd name="T68" fmla="*/ 0 w 114"/>
                  <a:gd name="T69" fmla="*/ 83 h 87"/>
                  <a:gd name="T70" fmla="*/ 1 w 114"/>
                  <a:gd name="T71" fmla="*/ 8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1" y="86"/>
                    </a:moveTo>
                    <a:lnTo>
                      <a:pt x="1" y="86"/>
                    </a:lnTo>
                    <a:lnTo>
                      <a:pt x="9" y="83"/>
                    </a:lnTo>
                    <a:lnTo>
                      <a:pt x="17" y="80"/>
                    </a:lnTo>
                    <a:lnTo>
                      <a:pt x="25" y="76"/>
                    </a:lnTo>
                    <a:lnTo>
                      <a:pt x="33" y="72"/>
                    </a:lnTo>
                    <a:lnTo>
                      <a:pt x="40" y="68"/>
                    </a:lnTo>
                    <a:lnTo>
                      <a:pt x="49" y="64"/>
                    </a:lnTo>
                    <a:lnTo>
                      <a:pt x="56" y="59"/>
                    </a:lnTo>
                    <a:lnTo>
                      <a:pt x="64" y="54"/>
                    </a:lnTo>
                    <a:lnTo>
                      <a:pt x="72" y="49"/>
                    </a:lnTo>
                    <a:lnTo>
                      <a:pt x="79" y="44"/>
                    </a:lnTo>
                    <a:lnTo>
                      <a:pt x="86" y="38"/>
                    </a:lnTo>
                    <a:lnTo>
                      <a:pt x="92" y="32"/>
                    </a:lnTo>
                    <a:lnTo>
                      <a:pt x="98" y="25"/>
                    </a:lnTo>
                    <a:lnTo>
                      <a:pt x="103" y="18"/>
                    </a:lnTo>
                    <a:lnTo>
                      <a:pt x="108" y="10"/>
                    </a:lnTo>
                    <a:lnTo>
                      <a:pt x="113" y="2"/>
                    </a:lnTo>
                    <a:lnTo>
                      <a:pt x="109" y="0"/>
                    </a:lnTo>
                    <a:lnTo>
                      <a:pt x="105" y="9"/>
                    </a:lnTo>
                    <a:lnTo>
                      <a:pt x="100" y="16"/>
                    </a:lnTo>
                    <a:lnTo>
                      <a:pt x="95" y="22"/>
                    </a:lnTo>
                    <a:lnTo>
                      <a:pt x="89" y="29"/>
                    </a:lnTo>
                    <a:lnTo>
                      <a:pt x="83" y="36"/>
                    </a:lnTo>
                    <a:lnTo>
                      <a:pt x="77" y="41"/>
                    </a:lnTo>
                    <a:lnTo>
                      <a:pt x="70" y="46"/>
                    </a:lnTo>
                    <a:lnTo>
                      <a:pt x="62" y="51"/>
                    </a:lnTo>
                    <a:lnTo>
                      <a:pt x="54" y="56"/>
                    </a:lnTo>
                    <a:lnTo>
                      <a:pt x="47" y="60"/>
                    </a:lnTo>
                    <a:lnTo>
                      <a:pt x="39" y="64"/>
                    </a:lnTo>
                    <a:lnTo>
                      <a:pt x="31" y="68"/>
                    </a:lnTo>
                    <a:lnTo>
                      <a:pt x="23" y="72"/>
                    </a:lnTo>
                    <a:lnTo>
                      <a:pt x="15" y="76"/>
                    </a:lnTo>
                    <a:lnTo>
                      <a:pt x="7" y="80"/>
                    </a:lnTo>
                    <a:lnTo>
                      <a:pt x="0" y="83"/>
                    </a:lnTo>
                    <a:lnTo>
                      <a:pt x="1" y="8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0" name="Freeform 203">
                <a:extLst>
                  <a:ext uri="{FF2B5EF4-FFF2-40B4-BE49-F238E27FC236}">
                    <a16:creationId xmlns:a16="http://schemas.microsoft.com/office/drawing/2014/main" id="{6A77DF04-2278-7712-A777-F4B545141A89}"/>
                  </a:ext>
                </a:extLst>
              </p:cNvPr>
              <p:cNvSpPr>
                <a:spLocks/>
              </p:cNvSpPr>
              <p:nvPr/>
            </p:nvSpPr>
            <p:spPr bwMode="auto">
              <a:xfrm>
                <a:off x="3954" y="1654"/>
                <a:ext cx="172" cy="47"/>
              </a:xfrm>
              <a:custGeom>
                <a:avLst/>
                <a:gdLst>
                  <a:gd name="T0" fmla="*/ 3 w 172"/>
                  <a:gd name="T1" fmla="*/ 46 h 47"/>
                  <a:gd name="T2" fmla="*/ 3 w 172"/>
                  <a:gd name="T3" fmla="*/ 46 h 47"/>
                  <a:gd name="T4" fmla="*/ 12 w 172"/>
                  <a:gd name="T5" fmla="*/ 39 h 47"/>
                  <a:gd name="T6" fmla="*/ 21 w 172"/>
                  <a:gd name="T7" fmla="*/ 34 h 47"/>
                  <a:gd name="T8" fmla="*/ 31 w 172"/>
                  <a:gd name="T9" fmla="*/ 29 h 47"/>
                  <a:gd name="T10" fmla="*/ 41 w 172"/>
                  <a:gd name="T11" fmla="*/ 25 h 47"/>
                  <a:gd name="T12" fmla="*/ 53 w 172"/>
                  <a:gd name="T13" fmla="*/ 22 h 47"/>
                  <a:gd name="T14" fmla="*/ 63 w 172"/>
                  <a:gd name="T15" fmla="*/ 21 h 47"/>
                  <a:gd name="T16" fmla="*/ 73 w 172"/>
                  <a:gd name="T17" fmla="*/ 19 h 47"/>
                  <a:gd name="T18" fmla="*/ 85 w 172"/>
                  <a:gd name="T19" fmla="*/ 18 h 47"/>
                  <a:gd name="T20" fmla="*/ 96 w 172"/>
                  <a:gd name="T21" fmla="*/ 17 h 47"/>
                  <a:gd name="T22" fmla="*/ 107 w 172"/>
                  <a:gd name="T23" fmla="*/ 16 h 47"/>
                  <a:gd name="T24" fmla="*/ 119 w 172"/>
                  <a:gd name="T25" fmla="*/ 15 h 47"/>
                  <a:gd name="T26" fmla="*/ 129 w 172"/>
                  <a:gd name="T27" fmla="*/ 14 h 47"/>
                  <a:gd name="T28" fmla="*/ 141 w 172"/>
                  <a:gd name="T29" fmla="*/ 12 h 47"/>
                  <a:gd name="T30" fmla="*/ 151 w 172"/>
                  <a:gd name="T31" fmla="*/ 10 h 47"/>
                  <a:gd name="T32" fmla="*/ 161 w 172"/>
                  <a:gd name="T33" fmla="*/ 7 h 47"/>
                  <a:gd name="T34" fmla="*/ 171 w 172"/>
                  <a:gd name="T35" fmla="*/ 3 h 47"/>
                  <a:gd name="T36" fmla="*/ 170 w 172"/>
                  <a:gd name="T37" fmla="*/ 0 h 47"/>
                  <a:gd name="T38" fmla="*/ 160 w 172"/>
                  <a:gd name="T39" fmla="*/ 3 h 47"/>
                  <a:gd name="T40" fmla="*/ 150 w 172"/>
                  <a:gd name="T41" fmla="*/ 6 h 47"/>
                  <a:gd name="T42" fmla="*/ 139 w 172"/>
                  <a:gd name="T43" fmla="*/ 9 h 47"/>
                  <a:gd name="T44" fmla="*/ 129 w 172"/>
                  <a:gd name="T45" fmla="*/ 10 h 47"/>
                  <a:gd name="T46" fmla="*/ 119 w 172"/>
                  <a:gd name="T47" fmla="*/ 12 h 47"/>
                  <a:gd name="T48" fmla="*/ 107 w 172"/>
                  <a:gd name="T49" fmla="*/ 12 h 47"/>
                  <a:gd name="T50" fmla="*/ 96 w 172"/>
                  <a:gd name="T51" fmla="*/ 13 h 47"/>
                  <a:gd name="T52" fmla="*/ 85 w 172"/>
                  <a:gd name="T53" fmla="*/ 14 h 47"/>
                  <a:gd name="T54" fmla="*/ 73 w 172"/>
                  <a:gd name="T55" fmla="*/ 15 h 47"/>
                  <a:gd name="T56" fmla="*/ 62 w 172"/>
                  <a:gd name="T57" fmla="*/ 17 h 47"/>
                  <a:gd name="T58" fmla="*/ 52 w 172"/>
                  <a:gd name="T59" fmla="*/ 19 h 47"/>
                  <a:gd name="T60" fmla="*/ 41 w 172"/>
                  <a:gd name="T61" fmla="*/ 22 h 47"/>
                  <a:gd name="T62" fmla="*/ 30 w 172"/>
                  <a:gd name="T63" fmla="*/ 25 h 47"/>
                  <a:gd name="T64" fmla="*/ 19 w 172"/>
                  <a:gd name="T65" fmla="*/ 30 h 47"/>
                  <a:gd name="T66" fmla="*/ 10 w 172"/>
                  <a:gd name="T67" fmla="*/ 36 h 47"/>
                  <a:gd name="T68" fmla="*/ 0 w 172"/>
                  <a:gd name="T69" fmla="*/ 43 h 47"/>
                  <a:gd name="T70" fmla="*/ 3 w 172"/>
                  <a:gd name="T71" fmla="*/ 46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7">
                    <a:moveTo>
                      <a:pt x="3" y="46"/>
                    </a:moveTo>
                    <a:lnTo>
                      <a:pt x="3" y="46"/>
                    </a:lnTo>
                    <a:lnTo>
                      <a:pt x="12" y="39"/>
                    </a:lnTo>
                    <a:lnTo>
                      <a:pt x="21" y="34"/>
                    </a:lnTo>
                    <a:lnTo>
                      <a:pt x="31" y="29"/>
                    </a:lnTo>
                    <a:lnTo>
                      <a:pt x="41" y="25"/>
                    </a:lnTo>
                    <a:lnTo>
                      <a:pt x="53" y="22"/>
                    </a:lnTo>
                    <a:lnTo>
                      <a:pt x="63" y="21"/>
                    </a:lnTo>
                    <a:lnTo>
                      <a:pt x="73" y="19"/>
                    </a:lnTo>
                    <a:lnTo>
                      <a:pt x="85" y="18"/>
                    </a:lnTo>
                    <a:lnTo>
                      <a:pt x="96" y="17"/>
                    </a:lnTo>
                    <a:lnTo>
                      <a:pt x="107" y="16"/>
                    </a:lnTo>
                    <a:lnTo>
                      <a:pt x="119" y="15"/>
                    </a:lnTo>
                    <a:lnTo>
                      <a:pt x="129" y="14"/>
                    </a:lnTo>
                    <a:lnTo>
                      <a:pt x="141" y="12"/>
                    </a:lnTo>
                    <a:lnTo>
                      <a:pt x="151" y="10"/>
                    </a:lnTo>
                    <a:lnTo>
                      <a:pt x="161" y="7"/>
                    </a:lnTo>
                    <a:lnTo>
                      <a:pt x="171" y="3"/>
                    </a:lnTo>
                    <a:lnTo>
                      <a:pt x="170" y="0"/>
                    </a:lnTo>
                    <a:lnTo>
                      <a:pt x="160" y="3"/>
                    </a:lnTo>
                    <a:lnTo>
                      <a:pt x="150" y="6"/>
                    </a:lnTo>
                    <a:lnTo>
                      <a:pt x="139" y="9"/>
                    </a:lnTo>
                    <a:lnTo>
                      <a:pt x="129" y="10"/>
                    </a:lnTo>
                    <a:lnTo>
                      <a:pt x="119" y="12"/>
                    </a:lnTo>
                    <a:lnTo>
                      <a:pt x="107" y="12"/>
                    </a:lnTo>
                    <a:lnTo>
                      <a:pt x="96" y="13"/>
                    </a:lnTo>
                    <a:lnTo>
                      <a:pt x="85" y="14"/>
                    </a:lnTo>
                    <a:lnTo>
                      <a:pt x="73" y="15"/>
                    </a:lnTo>
                    <a:lnTo>
                      <a:pt x="62" y="17"/>
                    </a:lnTo>
                    <a:lnTo>
                      <a:pt x="52" y="19"/>
                    </a:lnTo>
                    <a:lnTo>
                      <a:pt x="41" y="22"/>
                    </a:lnTo>
                    <a:lnTo>
                      <a:pt x="30" y="25"/>
                    </a:lnTo>
                    <a:lnTo>
                      <a:pt x="19" y="30"/>
                    </a:lnTo>
                    <a:lnTo>
                      <a:pt x="10" y="36"/>
                    </a:lnTo>
                    <a:lnTo>
                      <a:pt x="0" y="43"/>
                    </a:lnTo>
                    <a:lnTo>
                      <a:pt x="3"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1" name="Freeform 204">
                <a:extLst>
                  <a:ext uri="{FF2B5EF4-FFF2-40B4-BE49-F238E27FC236}">
                    <a16:creationId xmlns:a16="http://schemas.microsoft.com/office/drawing/2014/main" id="{C85119B0-F0EE-B174-25BD-DAD279C4D3C8}"/>
                  </a:ext>
                </a:extLst>
              </p:cNvPr>
              <p:cNvSpPr>
                <a:spLocks/>
              </p:cNvSpPr>
              <p:nvPr/>
            </p:nvSpPr>
            <p:spPr bwMode="auto">
              <a:xfrm>
                <a:off x="3872" y="1697"/>
                <a:ext cx="86" cy="362"/>
              </a:xfrm>
              <a:custGeom>
                <a:avLst/>
                <a:gdLst>
                  <a:gd name="T0" fmla="*/ 5 w 86"/>
                  <a:gd name="T1" fmla="*/ 361 h 362"/>
                  <a:gd name="T2" fmla="*/ 5 w 86"/>
                  <a:gd name="T3" fmla="*/ 338 h 362"/>
                  <a:gd name="T4" fmla="*/ 5 w 86"/>
                  <a:gd name="T5" fmla="*/ 314 h 362"/>
                  <a:gd name="T6" fmla="*/ 4 w 86"/>
                  <a:gd name="T7" fmla="*/ 290 h 362"/>
                  <a:gd name="T8" fmla="*/ 3 w 86"/>
                  <a:gd name="T9" fmla="*/ 265 h 362"/>
                  <a:gd name="T10" fmla="*/ 3 w 86"/>
                  <a:gd name="T11" fmla="*/ 241 h 362"/>
                  <a:gd name="T12" fmla="*/ 3 w 86"/>
                  <a:gd name="T13" fmla="*/ 217 h 362"/>
                  <a:gd name="T14" fmla="*/ 4 w 86"/>
                  <a:gd name="T15" fmla="*/ 193 h 362"/>
                  <a:gd name="T16" fmla="*/ 6 w 86"/>
                  <a:gd name="T17" fmla="*/ 169 h 362"/>
                  <a:gd name="T18" fmla="*/ 9 w 86"/>
                  <a:gd name="T19" fmla="*/ 146 h 362"/>
                  <a:gd name="T20" fmla="*/ 14 w 86"/>
                  <a:gd name="T21" fmla="*/ 123 h 362"/>
                  <a:gd name="T22" fmla="*/ 20 w 86"/>
                  <a:gd name="T23" fmla="*/ 101 h 362"/>
                  <a:gd name="T24" fmla="*/ 29 w 86"/>
                  <a:gd name="T25" fmla="*/ 79 h 362"/>
                  <a:gd name="T26" fmla="*/ 38 w 86"/>
                  <a:gd name="T27" fmla="*/ 59 h 362"/>
                  <a:gd name="T28" fmla="*/ 51 w 86"/>
                  <a:gd name="T29" fmla="*/ 39 h 362"/>
                  <a:gd name="T30" fmla="*/ 67 w 86"/>
                  <a:gd name="T31" fmla="*/ 21 h 362"/>
                  <a:gd name="T32" fmla="*/ 85 w 86"/>
                  <a:gd name="T33" fmla="*/ 3 h 362"/>
                  <a:gd name="T34" fmla="*/ 73 w 86"/>
                  <a:gd name="T35" fmla="*/ 9 h 362"/>
                  <a:gd name="T36" fmla="*/ 56 w 86"/>
                  <a:gd name="T37" fmla="*/ 27 h 362"/>
                  <a:gd name="T38" fmla="*/ 42 w 86"/>
                  <a:gd name="T39" fmla="*/ 47 h 362"/>
                  <a:gd name="T40" fmla="*/ 30 w 86"/>
                  <a:gd name="T41" fmla="*/ 67 h 362"/>
                  <a:gd name="T42" fmla="*/ 20 w 86"/>
                  <a:gd name="T43" fmla="*/ 89 h 362"/>
                  <a:gd name="T44" fmla="*/ 13 w 86"/>
                  <a:gd name="T45" fmla="*/ 111 h 362"/>
                  <a:gd name="T46" fmla="*/ 8 w 86"/>
                  <a:gd name="T47" fmla="*/ 133 h 362"/>
                  <a:gd name="T48" fmla="*/ 4 w 86"/>
                  <a:gd name="T49" fmla="*/ 157 h 362"/>
                  <a:gd name="T50" fmla="*/ 2 w 86"/>
                  <a:gd name="T51" fmla="*/ 181 h 362"/>
                  <a:gd name="T52" fmla="*/ 0 w 86"/>
                  <a:gd name="T53" fmla="*/ 205 h 362"/>
                  <a:gd name="T54" fmla="*/ 0 w 86"/>
                  <a:gd name="T55" fmla="*/ 230 h 362"/>
                  <a:gd name="T56" fmla="*/ 0 w 86"/>
                  <a:gd name="T57" fmla="*/ 254 h 362"/>
                  <a:gd name="T58" fmla="*/ 0 w 86"/>
                  <a:gd name="T59" fmla="*/ 278 h 362"/>
                  <a:gd name="T60" fmla="*/ 0 w 86"/>
                  <a:gd name="T61" fmla="*/ 302 h 362"/>
                  <a:gd name="T62" fmla="*/ 2 w 86"/>
                  <a:gd name="T63" fmla="*/ 326 h 362"/>
                  <a:gd name="T64" fmla="*/ 2 w 86"/>
                  <a:gd name="T65" fmla="*/ 350 h 362"/>
                  <a:gd name="T66" fmla="*/ 5 w 86"/>
                  <a:gd name="T67" fmla="*/ 361 h 3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6" h="362">
                    <a:moveTo>
                      <a:pt x="5" y="361"/>
                    </a:moveTo>
                    <a:lnTo>
                      <a:pt x="5" y="361"/>
                    </a:lnTo>
                    <a:lnTo>
                      <a:pt x="5" y="350"/>
                    </a:lnTo>
                    <a:lnTo>
                      <a:pt x="5" y="338"/>
                    </a:lnTo>
                    <a:lnTo>
                      <a:pt x="5" y="326"/>
                    </a:lnTo>
                    <a:lnTo>
                      <a:pt x="5" y="314"/>
                    </a:lnTo>
                    <a:lnTo>
                      <a:pt x="4" y="302"/>
                    </a:lnTo>
                    <a:lnTo>
                      <a:pt x="4" y="290"/>
                    </a:lnTo>
                    <a:lnTo>
                      <a:pt x="4" y="278"/>
                    </a:lnTo>
                    <a:lnTo>
                      <a:pt x="3" y="265"/>
                    </a:lnTo>
                    <a:lnTo>
                      <a:pt x="3" y="254"/>
                    </a:lnTo>
                    <a:lnTo>
                      <a:pt x="3" y="241"/>
                    </a:lnTo>
                    <a:lnTo>
                      <a:pt x="3" y="230"/>
                    </a:lnTo>
                    <a:lnTo>
                      <a:pt x="3" y="217"/>
                    </a:lnTo>
                    <a:lnTo>
                      <a:pt x="4" y="205"/>
                    </a:lnTo>
                    <a:lnTo>
                      <a:pt x="4" y="193"/>
                    </a:lnTo>
                    <a:lnTo>
                      <a:pt x="5" y="181"/>
                    </a:lnTo>
                    <a:lnTo>
                      <a:pt x="6" y="169"/>
                    </a:lnTo>
                    <a:lnTo>
                      <a:pt x="8" y="157"/>
                    </a:lnTo>
                    <a:lnTo>
                      <a:pt x="9" y="146"/>
                    </a:lnTo>
                    <a:lnTo>
                      <a:pt x="12" y="134"/>
                    </a:lnTo>
                    <a:lnTo>
                      <a:pt x="14" y="123"/>
                    </a:lnTo>
                    <a:lnTo>
                      <a:pt x="17" y="112"/>
                    </a:lnTo>
                    <a:lnTo>
                      <a:pt x="20" y="101"/>
                    </a:lnTo>
                    <a:lnTo>
                      <a:pt x="24" y="90"/>
                    </a:lnTo>
                    <a:lnTo>
                      <a:pt x="29" y="79"/>
                    </a:lnTo>
                    <a:lnTo>
                      <a:pt x="34" y="69"/>
                    </a:lnTo>
                    <a:lnTo>
                      <a:pt x="38" y="59"/>
                    </a:lnTo>
                    <a:lnTo>
                      <a:pt x="44" y="49"/>
                    </a:lnTo>
                    <a:lnTo>
                      <a:pt x="51" y="39"/>
                    </a:lnTo>
                    <a:lnTo>
                      <a:pt x="59" y="30"/>
                    </a:lnTo>
                    <a:lnTo>
                      <a:pt x="67" y="21"/>
                    </a:lnTo>
                    <a:lnTo>
                      <a:pt x="75" y="11"/>
                    </a:lnTo>
                    <a:lnTo>
                      <a:pt x="85" y="3"/>
                    </a:lnTo>
                    <a:lnTo>
                      <a:pt x="82" y="0"/>
                    </a:lnTo>
                    <a:lnTo>
                      <a:pt x="73" y="9"/>
                    </a:lnTo>
                    <a:lnTo>
                      <a:pt x="64" y="18"/>
                    </a:lnTo>
                    <a:lnTo>
                      <a:pt x="56" y="27"/>
                    </a:lnTo>
                    <a:lnTo>
                      <a:pt x="48" y="37"/>
                    </a:lnTo>
                    <a:lnTo>
                      <a:pt x="42" y="47"/>
                    </a:lnTo>
                    <a:lnTo>
                      <a:pt x="35" y="57"/>
                    </a:lnTo>
                    <a:lnTo>
                      <a:pt x="30" y="67"/>
                    </a:lnTo>
                    <a:lnTo>
                      <a:pt x="25" y="77"/>
                    </a:lnTo>
                    <a:lnTo>
                      <a:pt x="20" y="89"/>
                    </a:lnTo>
                    <a:lnTo>
                      <a:pt x="16" y="99"/>
                    </a:lnTo>
                    <a:lnTo>
                      <a:pt x="13" y="111"/>
                    </a:lnTo>
                    <a:lnTo>
                      <a:pt x="10" y="122"/>
                    </a:lnTo>
                    <a:lnTo>
                      <a:pt x="8" y="133"/>
                    </a:lnTo>
                    <a:lnTo>
                      <a:pt x="5" y="145"/>
                    </a:lnTo>
                    <a:lnTo>
                      <a:pt x="4" y="157"/>
                    </a:lnTo>
                    <a:lnTo>
                      <a:pt x="2" y="169"/>
                    </a:lnTo>
                    <a:lnTo>
                      <a:pt x="2" y="181"/>
                    </a:lnTo>
                    <a:lnTo>
                      <a:pt x="0" y="193"/>
                    </a:lnTo>
                    <a:lnTo>
                      <a:pt x="0" y="205"/>
                    </a:lnTo>
                    <a:lnTo>
                      <a:pt x="0" y="217"/>
                    </a:lnTo>
                    <a:lnTo>
                      <a:pt x="0" y="230"/>
                    </a:lnTo>
                    <a:lnTo>
                      <a:pt x="0" y="241"/>
                    </a:lnTo>
                    <a:lnTo>
                      <a:pt x="0" y="254"/>
                    </a:lnTo>
                    <a:lnTo>
                      <a:pt x="0" y="265"/>
                    </a:lnTo>
                    <a:lnTo>
                      <a:pt x="0" y="278"/>
                    </a:lnTo>
                    <a:lnTo>
                      <a:pt x="0" y="290"/>
                    </a:lnTo>
                    <a:lnTo>
                      <a:pt x="0" y="302"/>
                    </a:lnTo>
                    <a:lnTo>
                      <a:pt x="1" y="314"/>
                    </a:lnTo>
                    <a:lnTo>
                      <a:pt x="2" y="326"/>
                    </a:lnTo>
                    <a:lnTo>
                      <a:pt x="2" y="338"/>
                    </a:lnTo>
                    <a:lnTo>
                      <a:pt x="2" y="350"/>
                    </a:lnTo>
                    <a:lnTo>
                      <a:pt x="2" y="361"/>
                    </a:lnTo>
                    <a:lnTo>
                      <a:pt x="5" y="3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2" name="Freeform 205">
                <a:extLst>
                  <a:ext uri="{FF2B5EF4-FFF2-40B4-BE49-F238E27FC236}">
                    <a16:creationId xmlns:a16="http://schemas.microsoft.com/office/drawing/2014/main" id="{65A1702C-D331-5E27-0F5C-88CFFC75B104}"/>
                  </a:ext>
                </a:extLst>
              </p:cNvPr>
              <p:cNvSpPr>
                <a:spLocks/>
              </p:cNvSpPr>
              <p:nvPr/>
            </p:nvSpPr>
            <p:spPr bwMode="auto">
              <a:xfrm>
                <a:off x="3866" y="2057"/>
                <a:ext cx="17" cy="238"/>
              </a:xfrm>
              <a:custGeom>
                <a:avLst/>
                <a:gdLst>
                  <a:gd name="T0" fmla="*/ 4 w 17"/>
                  <a:gd name="T1" fmla="*/ 236 h 237"/>
                  <a:gd name="T2" fmla="*/ 8 w 17"/>
                  <a:gd name="T3" fmla="*/ 222 h 237"/>
                  <a:gd name="T4" fmla="*/ 10 w 17"/>
                  <a:gd name="T5" fmla="*/ 207 h 237"/>
                  <a:gd name="T6" fmla="*/ 12 w 17"/>
                  <a:gd name="T7" fmla="*/ 192 h 237"/>
                  <a:gd name="T8" fmla="*/ 13 w 17"/>
                  <a:gd name="T9" fmla="*/ 177 h 237"/>
                  <a:gd name="T10" fmla="*/ 14 w 17"/>
                  <a:gd name="T11" fmla="*/ 163 h 237"/>
                  <a:gd name="T12" fmla="*/ 14 w 17"/>
                  <a:gd name="T13" fmla="*/ 148 h 237"/>
                  <a:gd name="T14" fmla="*/ 16 w 17"/>
                  <a:gd name="T15" fmla="*/ 133 h 237"/>
                  <a:gd name="T16" fmla="*/ 16 w 17"/>
                  <a:gd name="T17" fmla="*/ 119 h 237"/>
                  <a:gd name="T18" fmla="*/ 16 w 17"/>
                  <a:gd name="T19" fmla="*/ 104 h 237"/>
                  <a:gd name="T20" fmla="*/ 14 w 17"/>
                  <a:gd name="T21" fmla="*/ 89 h 237"/>
                  <a:gd name="T22" fmla="*/ 14 w 17"/>
                  <a:gd name="T23" fmla="*/ 74 h 237"/>
                  <a:gd name="T24" fmla="*/ 13 w 17"/>
                  <a:gd name="T25" fmla="*/ 59 h 237"/>
                  <a:gd name="T26" fmla="*/ 13 w 17"/>
                  <a:gd name="T27" fmla="*/ 45 h 237"/>
                  <a:gd name="T28" fmla="*/ 13 w 17"/>
                  <a:gd name="T29" fmla="*/ 30 h 237"/>
                  <a:gd name="T30" fmla="*/ 12 w 17"/>
                  <a:gd name="T31" fmla="*/ 15 h 237"/>
                  <a:gd name="T32" fmla="*/ 12 w 17"/>
                  <a:gd name="T33" fmla="*/ 0 h 237"/>
                  <a:gd name="T34" fmla="*/ 9 w 17"/>
                  <a:gd name="T35" fmla="*/ 0 h 237"/>
                  <a:gd name="T36" fmla="*/ 9 w 17"/>
                  <a:gd name="T37" fmla="*/ 15 h 237"/>
                  <a:gd name="T38" fmla="*/ 9 w 17"/>
                  <a:gd name="T39" fmla="*/ 30 h 237"/>
                  <a:gd name="T40" fmla="*/ 9 w 17"/>
                  <a:gd name="T41" fmla="*/ 45 h 237"/>
                  <a:gd name="T42" fmla="*/ 9 w 17"/>
                  <a:gd name="T43" fmla="*/ 59 h 237"/>
                  <a:gd name="T44" fmla="*/ 10 w 17"/>
                  <a:gd name="T45" fmla="*/ 74 h 237"/>
                  <a:gd name="T46" fmla="*/ 10 w 17"/>
                  <a:gd name="T47" fmla="*/ 89 h 237"/>
                  <a:gd name="T48" fmla="*/ 11 w 17"/>
                  <a:gd name="T49" fmla="*/ 104 h 237"/>
                  <a:gd name="T50" fmla="*/ 11 w 17"/>
                  <a:gd name="T51" fmla="*/ 119 h 237"/>
                  <a:gd name="T52" fmla="*/ 11 w 17"/>
                  <a:gd name="T53" fmla="*/ 133 h 237"/>
                  <a:gd name="T54" fmla="*/ 10 w 17"/>
                  <a:gd name="T55" fmla="*/ 148 h 237"/>
                  <a:gd name="T56" fmla="*/ 10 w 17"/>
                  <a:gd name="T57" fmla="*/ 163 h 237"/>
                  <a:gd name="T58" fmla="*/ 9 w 17"/>
                  <a:gd name="T59" fmla="*/ 177 h 237"/>
                  <a:gd name="T60" fmla="*/ 8 w 17"/>
                  <a:gd name="T61" fmla="*/ 192 h 237"/>
                  <a:gd name="T62" fmla="*/ 5 w 17"/>
                  <a:gd name="T63" fmla="*/ 206 h 237"/>
                  <a:gd name="T64" fmla="*/ 3 w 17"/>
                  <a:gd name="T65" fmla="*/ 221 h 237"/>
                  <a:gd name="T66" fmla="*/ 0 w 17"/>
                  <a:gd name="T67" fmla="*/ 235 h 237"/>
                  <a:gd name="T68" fmla="*/ 4 w 17"/>
                  <a:gd name="T69" fmla="*/ 236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 h="237">
                    <a:moveTo>
                      <a:pt x="4" y="236"/>
                    </a:moveTo>
                    <a:lnTo>
                      <a:pt x="8" y="222"/>
                    </a:lnTo>
                    <a:lnTo>
                      <a:pt x="10" y="207"/>
                    </a:lnTo>
                    <a:lnTo>
                      <a:pt x="12" y="192"/>
                    </a:lnTo>
                    <a:lnTo>
                      <a:pt x="13" y="177"/>
                    </a:lnTo>
                    <a:lnTo>
                      <a:pt x="14" y="163"/>
                    </a:lnTo>
                    <a:lnTo>
                      <a:pt x="14" y="148"/>
                    </a:lnTo>
                    <a:lnTo>
                      <a:pt x="16" y="133"/>
                    </a:lnTo>
                    <a:lnTo>
                      <a:pt x="16" y="119"/>
                    </a:lnTo>
                    <a:lnTo>
                      <a:pt x="16" y="104"/>
                    </a:lnTo>
                    <a:lnTo>
                      <a:pt x="14" y="89"/>
                    </a:lnTo>
                    <a:lnTo>
                      <a:pt x="14" y="74"/>
                    </a:lnTo>
                    <a:lnTo>
                      <a:pt x="13" y="59"/>
                    </a:lnTo>
                    <a:lnTo>
                      <a:pt x="13" y="45"/>
                    </a:lnTo>
                    <a:lnTo>
                      <a:pt x="13" y="30"/>
                    </a:lnTo>
                    <a:lnTo>
                      <a:pt x="12" y="15"/>
                    </a:lnTo>
                    <a:lnTo>
                      <a:pt x="12" y="0"/>
                    </a:lnTo>
                    <a:lnTo>
                      <a:pt x="9" y="0"/>
                    </a:lnTo>
                    <a:lnTo>
                      <a:pt x="9" y="15"/>
                    </a:lnTo>
                    <a:lnTo>
                      <a:pt x="9" y="30"/>
                    </a:lnTo>
                    <a:lnTo>
                      <a:pt x="9" y="45"/>
                    </a:lnTo>
                    <a:lnTo>
                      <a:pt x="9" y="59"/>
                    </a:lnTo>
                    <a:lnTo>
                      <a:pt x="10" y="74"/>
                    </a:lnTo>
                    <a:lnTo>
                      <a:pt x="10" y="89"/>
                    </a:lnTo>
                    <a:lnTo>
                      <a:pt x="11" y="104"/>
                    </a:lnTo>
                    <a:lnTo>
                      <a:pt x="11" y="119"/>
                    </a:lnTo>
                    <a:lnTo>
                      <a:pt x="11" y="133"/>
                    </a:lnTo>
                    <a:lnTo>
                      <a:pt x="10" y="148"/>
                    </a:lnTo>
                    <a:lnTo>
                      <a:pt x="10" y="163"/>
                    </a:lnTo>
                    <a:lnTo>
                      <a:pt x="9" y="177"/>
                    </a:lnTo>
                    <a:lnTo>
                      <a:pt x="8" y="192"/>
                    </a:lnTo>
                    <a:lnTo>
                      <a:pt x="5" y="206"/>
                    </a:lnTo>
                    <a:lnTo>
                      <a:pt x="3" y="221"/>
                    </a:lnTo>
                    <a:lnTo>
                      <a:pt x="0" y="235"/>
                    </a:lnTo>
                    <a:lnTo>
                      <a:pt x="4" y="2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3" name="Freeform 206">
                <a:extLst>
                  <a:ext uri="{FF2B5EF4-FFF2-40B4-BE49-F238E27FC236}">
                    <a16:creationId xmlns:a16="http://schemas.microsoft.com/office/drawing/2014/main" id="{1AB69332-F7D2-0254-A12D-1A25D78B7BAD}"/>
                  </a:ext>
                </a:extLst>
              </p:cNvPr>
              <p:cNvSpPr>
                <a:spLocks/>
              </p:cNvSpPr>
              <p:nvPr/>
            </p:nvSpPr>
            <p:spPr bwMode="auto">
              <a:xfrm>
                <a:off x="3866" y="2293"/>
                <a:ext cx="17" cy="17"/>
              </a:xfrm>
              <a:custGeom>
                <a:avLst/>
                <a:gdLst>
                  <a:gd name="T0" fmla="*/ 0 w 17"/>
                  <a:gd name="T1" fmla="*/ 0 h 17"/>
                  <a:gd name="T2" fmla="*/ 4 w 17"/>
                  <a:gd name="T3" fmla="*/ 5 h 17"/>
                  <a:gd name="T4" fmla="*/ 8 w 17"/>
                  <a:gd name="T5" fmla="*/ 16 h 17"/>
                  <a:gd name="T6" fmla="*/ 12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5"/>
                    </a:lnTo>
                    <a:lnTo>
                      <a:pt x="8" y="16"/>
                    </a:lnTo>
                    <a:lnTo>
                      <a:pt x="12"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4" name="Freeform 207">
                <a:extLst>
                  <a:ext uri="{FF2B5EF4-FFF2-40B4-BE49-F238E27FC236}">
                    <a16:creationId xmlns:a16="http://schemas.microsoft.com/office/drawing/2014/main" id="{D1726048-CF89-8FA3-5DCD-72D6ED2177F0}"/>
                  </a:ext>
                </a:extLst>
              </p:cNvPr>
              <p:cNvSpPr>
                <a:spLocks/>
              </p:cNvSpPr>
              <p:nvPr/>
            </p:nvSpPr>
            <p:spPr bwMode="auto">
              <a:xfrm>
                <a:off x="4028" y="3369"/>
                <a:ext cx="17" cy="17"/>
              </a:xfrm>
              <a:custGeom>
                <a:avLst/>
                <a:gdLst>
                  <a:gd name="T0" fmla="*/ 16 w 17"/>
                  <a:gd name="T1" fmla="*/ 16 h 17"/>
                  <a:gd name="T2" fmla="*/ 12 w 17"/>
                  <a:gd name="T3" fmla="*/ 0 h 17"/>
                  <a:gd name="T4" fmla="*/ 4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4"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5" name="Freeform 208">
                <a:extLst>
                  <a:ext uri="{FF2B5EF4-FFF2-40B4-BE49-F238E27FC236}">
                    <a16:creationId xmlns:a16="http://schemas.microsoft.com/office/drawing/2014/main" id="{9F64298A-9811-7F4E-FD51-237E57F35302}"/>
                  </a:ext>
                </a:extLst>
              </p:cNvPr>
              <p:cNvSpPr>
                <a:spLocks/>
              </p:cNvSpPr>
              <p:nvPr/>
            </p:nvSpPr>
            <p:spPr bwMode="auto">
              <a:xfrm>
                <a:off x="4028" y="3371"/>
                <a:ext cx="26" cy="79"/>
              </a:xfrm>
              <a:custGeom>
                <a:avLst/>
                <a:gdLst>
                  <a:gd name="T0" fmla="*/ 25 w 26"/>
                  <a:gd name="T1" fmla="*/ 77 h 79"/>
                  <a:gd name="T2" fmla="*/ 25 w 26"/>
                  <a:gd name="T3" fmla="*/ 77 h 79"/>
                  <a:gd name="T4" fmla="*/ 24 w 26"/>
                  <a:gd name="T5" fmla="*/ 72 h 79"/>
                  <a:gd name="T6" fmla="*/ 23 w 26"/>
                  <a:gd name="T7" fmla="*/ 68 h 79"/>
                  <a:gd name="T8" fmla="*/ 21 w 26"/>
                  <a:gd name="T9" fmla="*/ 63 h 79"/>
                  <a:gd name="T10" fmla="*/ 20 w 26"/>
                  <a:gd name="T11" fmla="*/ 58 h 79"/>
                  <a:gd name="T12" fmla="*/ 18 w 26"/>
                  <a:gd name="T13" fmla="*/ 53 h 79"/>
                  <a:gd name="T14" fmla="*/ 17 w 26"/>
                  <a:gd name="T15" fmla="*/ 49 h 79"/>
                  <a:gd name="T16" fmla="*/ 15 w 26"/>
                  <a:gd name="T17" fmla="*/ 44 h 79"/>
                  <a:gd name="T18" fmla="*/ 14 w 26"/>
                  <a:gd name="T19" fmla="*/ 39 h 79"/>
                  <a:gd name="T20" fmla="*/ 13 w 26"/>
                  <a:gd name="T21" fmla="*/ 34 h 79"/>
                  <a:gd name="T22" fmla="*/ 11 w 26"/>
                  <a:gd name="T23" fmla="*/ 29 h 79"/>
                  <a:gd name="T24" fmla="*/ 10 w 26"/>
                  <a:gd name="T25" fmla="*/ 25 h 79"/>
                  <a:gd name="T26" fmla="*/ 9 w 26"/>
                  <a:gd name="T27" fmla="*/ 19 h 79"/>
                  <a:gd name="T28" fmla="*/ 7 w 26"/>
                  <a:gd name="T29" fmla="*/ 15 h 79"/>
                  <a:gd name="T30" fmla="*/ 6 w 26"/>
                  <a:gd name="T31" fmla="*/ 9 h 79"/>
                  <a:gd name="T32" fmla="*/ 5 w 26"/>
                  <a:gd name="T33" fmla="*/ 5 h 79"/>
                  <a:gd name="T34" fmla="*/ 4 w 26"/>
                  <a:gd name="T35" fmla="*/ 0 h 79"/>
                  <a:gd name="T36" fmla="*/ 0 w 26"/>
                  <a:gd name="T37" fmla="*/ 0 h 79"/>
                  <a:gd name="T38" fmla="*/ 1 w 26"/>
                  <a:gd name="T39" fmla="*/ 6 h 79"/>
                  <a:gd name="T40" fmla="*/ 3 w 26"/>
                  <a:gd name="T41" fmla="*/ 10 h 79"/>
                  <a:gd name="T42" fmla="*/ 3 w 26"/>
                  <a:gd name="T43" fmla="*/ 16 h 79"/>
                  <a:gd name="T44" fmla="*/ 5 w 26"/>
                  <a:gd name="T45" fmla="*/ 21 h 79"/>
                  <a:gd name="T46" fmla="*/ 6 w 26"/>
                  <a:gd name="T47" fmla="*/ 26 h 79"/>
                  <a:gd name="T48" fmla="*/ 8 w 26"/>
                  <a:gd name="T49" fmla="*/ 31 h 79"/>
                  <a:gd name="T50" fmla="*/ 9 w 26"/>
                  <a:gd name="T51" fmla="*/ 35 h 79"/>
                  <a:gd name="T52" fmla="*/ 10 w 26"/>
                  <a:gd name="T53" fmla="*/ 40 h 79"/>
                  <a:gd name="T54" fmla="*/ 11 w 26"/>
                  <a:gd name="T55" fmla="*/ 45 h 79"/>
                  <a:gd name="T56" fmla="*/ 13 w 26"/>
                  <a:gd name="T57" fmla="*/ 49 h 79"/>
                  <a:gd name="T58" fmla="*/ 15 w 26"/>
                  <a:gd name="T59" fmla="*/ 54 h 79"/>
                  <a:gd name="T60" fmla="*/ 16 w 26"/>
                  <a:gd name="T61" fmla="*/ 59 h 79"/>
                  <a:gd name="T62" fmla="*/ 17 w 26"/>
                  <a:gd name="T63" fmla="*/ 64 h 79"/>
                  <a:gd name="T64" fmla="*/ 19 w 26"/>
                  <a:gd name="T65" fmla="*/ 69 h 79"/>
                  <a:gd name="T66" fmla="*/ 20 w 26"/>
                  <a:gd name="T67" fmla="*/ 73 h 79"/>
                  <a:gd name="T68" fmla="*/ 21 w 26"/>
                  <a:gd name="T69" fmla="*/ 78 h 79"/>
                  <a:gd name="T70" fmla="*/ 25 w 26"/>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6" h="79">
                    <a:moveTo>
                      <a:pt x="25" y="77"/>
                    </a:moveTo>
                    <a:lnTo>
                      <a:pt x="25" y="77"/>
                    </a:lnTo>
                    <a:lnTo>
                      <a:pt x="24" y="72"/>
                    </a:lnTo>
                    <a:lnTo>
                      <a:pt x="23" y="68"/>
                    </a:lnTo>
                    <a:lnTo>
                      <a:pt x="21" y="63"/>
                    </a:lnTo>
                    <a:lnTo>
                      <a:pt x="20" y="58"/>
                    </a:lnTo>
                    <a:lnTo>
                      <a:pt x="18" y="53"/>
                    </a:lnTo>
                    <a:lnTo>
                      <a:pt x="17" y="49"/>
                    </a:lnTo>
                    <a:lnTo>
                      <a:pt x="15" y="44"/>
                    </a:lnTo>
                    <a:lnTo>
                      <a:pt x="14" y="39"/>
                    </a:lnTo>
                    <a:lnTo>
                      <a:pt x="13" y="34"/>
                    </a:lnTo>
                    <a:lnTo>
                      <a:pt x="11" y="29"/>
                    </a:lnTo>
                    <a:lnTo>
                      <a:pt x="10" y="25"/>
                    </a:lnTo>
                    <a:lnTo>
                      <a:pt x="9" y="19"/>
                    </a:lnTo>
                    <a:lnTo>
                      <a:pt x="7" y="15"/>
                    </a:lnTo>
                    <a:lnTo>
                      <a:pt x="6" y="9"/>
                    </a:lnTo>
                    <a:lnTo>
                      <a:pt x="5" y="5"/>
                    </a:lnTo>
                    <a:lnTo>
                      <a:pt x="4" y="0"/>
                    </a:lnTo>
                    <a:lnTo>
                      <a:pt x="0" y="0"/>
                    </a:lnTo>
                    <a:lnTo>
                      <a:pt x="1" y="6"/>
                    </a:lnTo>
                    <a:lnTo>
                      <a:pt x="3" y="10"/>
                    </a:lnTo>
                    <a:lnTo>
                      <a:pt x="3" y="16"/>
                    </a:lnTo>
                    <a:lnTo>
                      <a:pt x="5" y="21"/>
                    </a:lnTo>
                    <a:lnTo>
                      <a:pt x="6" y="26"/>
                    </a:lnTo>
                    <a:lnTo>
                      <a:pt x="8" y="31"/>
                    </a:lnTo>
                    <a:lnTo>
                      <a:pt x="9" y="35"/>
                    </a:lnTo>
                    <a:lnTo>
                      <a:pt x="10" y="40"/>
                    </a:lnTo>
                    <a:lnTo>
                      <a:pt x="11" y="45"/>
                    </a:lnTo>
                    <a:lnTo>
                      <a:pt x="13" y="49"/>
                    </a:lnTo>
                    <a:lnTo>
                      <a:pt x="15" y="54"/>
                    </a:lnTo>
                    <a:lnTo>
                      <a:pt x="16" y="59"/>
                    </a:lnTo>
                    <a:lnTo>
                      <a:pt x="17" y="64"/>
                    </a:lnTo>
                    <a:lnTo>
                      <a:pt x="19" y="69"/>
                    </a:lnTo>
                    <a:lnTo>
                      <a:pt x="20" y="73"/>
                    </a:lnTo>
                    <a:lnTo>
                      <a:pt x="21" y="78"/>
                    </a:lnTo>
                    <a:lnTo>
                      <a:pt x="25"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6" name="Freeform 209">
                <a:extLst>
                  <a:ext uri="{FF2B5EF4-FFF2-40B4-BE49-F238E27FC236}">
                    <a16:creationId xmlns:a16="http://schemas.microsoft.com/office/drawing/2014/main" id="{DDDE73CD-5649-2F80-F89E-203B9240DE68}"/>
                  </a:ext>
                </a:extLst>
              </p:cNvPr>
              <p:cNvSpPr>
                <a:spLocks/>
              </p:cNvSpPr>
              <p:nvPr/>
            </p:nvSpPr>
            <p:spPr bwMode="auto">
              <a:xfrm>
                <a:off x="4361" y="3370"/>
                <a:ext cx="17" cy="79"/>
              </a:xfrm>
              <a:custGeom>
                <a:avLst/>
                <a:gdLst>
                  <a:gd name="T0" fmla="*/ 5 w 17"/>
                  <a:gd name="T1" fmla="*/ 0 h 79"/>
                  <a:gd name="T2" fmla="*/ 0 w 17"/>
                  <a:gd name="T3" fmla="*/ 0 h 79"/>
                  <a:gd name="T4" fmla="*/ 5 w 17"/>
                  <a:gd name="T5" fmla="*/ 78 h 79"/>
                  <a:gd name="T6" fmla="*/ 16 w 17"/>
                  <a:gd name="T7" fmla="*/ 78 h 79"/>
                  <a:gd name="T8" fmla="*/ 10 w 17"/>
                  <a:gd name="T9" fmla="*/ 0 h 79"/>
                  <a:gd name="T10" fmla="*/ 5 w 17"/>
                  <a:gd name="T11" fmla="*/ 0 h 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9">
                    <a:moveTo>
                      <a:pt x="5" y="0"/>
                    </a:moveTo>
                    <a:lnTo>
                      <a:pt x="0" y="0"/>
                    </a:lnTo>
                    <a:lnTo>
                      <a:pt x="5" y="78"/>
                    </a:lnTo>
                    <a:lnTo>
                      <a:pt x="16" y="78"/>
                    </a:lnTo>
                    <a:lnTo>
                      <a:pt x="10" y="0"/>
                    </a:lnTo>
                    <a:lnTo>
                      <a:pt x="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7" name="Freeform 210">
                <a:extLst>
                  <a:ext uri="{FF2B5EF4-FFF2-40B4-BE49-F238E27FC236}">
                    <a16:creationId xmlns:a16="http://schemas.microsoft.com/office/drawing/2014/main" id="{837052E7-D70A-2A94-9789-B2D4AE2F2AE0}"/>
                  </a:ext>
                </a:extLst>
              </p:cNvPr>
              <p:cNvSpPr>
                <a:spLocks/>
              </p:cNvSpPr>
              <p:nvPr/>
            </p:nvSpPr>
            <p:spPr bwMode="auto">
              <a:xfrm>
                <a:off x="4361" y="3369"/>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8" name="Freeform 211">
                <a:extLst>
                  <a:ext uri="{FF2B5EF4-FFF2-40B4-BE49-F238E27FC236}">
                    <a16:creationId xmlns:a16="http://schemas.microsoft.com/office/drawing/2014/main" id="{31937E20-D8E5-10D2-00BA-98FD1B420C20}"/>
                  </a:ext>
                </a:extLst>
              </p:cNvPr>
              <p:cNvSpPr>
                <a:spLocks/>
              </p:cNvSpPr>
              <p:nvPr/>
            </p:nvSpPr>
            <p:spPr bwMode="auto">
              <a:xfrm>
                <a:off x="4568" y="1224"/>
                <a:ext cx="62" cy="179"/>
              </a:xfrm>
              <a:custGeom>
                <a:avLst/>
                <a:gdLst>
                  <a:gd name="T0" fmla="*/ 0 w 62"/>
                  <a:gd name="T1" fmla="*/ 0 h 178"/>
                  <a:gd name="T2" fmla="*/ 0 w 62"/>
                  <a:gd name="T3" fmla="*/ 0 h 178"/>
                  <a:gd name="T4" fmla="*/ 3 w 62"/>
                  <a:gd name="T5" fmla="*/ 11 h 178"/>
                  <a:gd name="T6" fmla="*/ 6 w 62"/>
                  <a:gd name="T7" fmla="*/ 22 h 178"/>
                  <a:gd name="T8" fmla="*/ 10 w 62"/>
                  <a:gd name="T9" fmla="*/ 34 h 178"/>
                  <a:gd name="T10" fmla="*/ 13 w 62"/>
                  <a:gd name="T11" fmla="*/ 45 h 178"/>
                  <a:gd name="T12" fmla="*/ 16 w 62"/>
                  <a:gd name="T13" fmla="*/ 56 h 178"/>
                  <a:gd name="T14" fmla="*/ 20 w 62"/>
                  <a:gd name="T15" fmla="*/ 67 h 178"/>
                  <a:gd name="T16" fmla="*/ 23 w 62"/>
                  <a:gd name="T17" fmla="*/ 79 h 178"/>
                  <a:gd name="T18" fmla="*/ 27 w 62"/>
                  <a:gd name="T19" fmla="*/ 90 h 178"/>
                  <a:gd name="T20" fmla="*/ 31 w 62"/>
                  <a:gd name="T21" fmla="*/ 101 h 178"/>
                  <a:gd name="T22" fmla="*/ 35 w 62"/>
                  <a:gd name="T23" fmla="*/ 112 h 178"/>
                  <a:gd name="T24" fmla="*/ 38 w 62"/>
                  <a:gd name="T25" fmla="*/ 123 h 178"/>
                  <a:gd name="T26" fmla="*/ 43 w 62"/>
                  <a:gd name="T27" fmla="*/ 134 h 178"/>
                  <a:gd name="T28" fmla="*/ 47 w 62"/>
                  <a:gd name="T29" fmla="*/ 145 h 178"/>
                  <a:gd name="T30" fmla="*/ 52 w 62"/>
                  <a:gd name="T31" fmla="*/ 156 h 178"/>
                  <a:gd name="T32" fmla="*/ 56 w 62"/>
                  <a:gd name="T33" fmla="*/ 167 h 178"/>
                  <a:gd name="T34" fmla="*/ 61 w 62"/>
                  <a:gd name="T35" fmla="*/ 177 h 1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2" h="178">
                    <a:moveTo>
                      <a:pt x="0" y="0"/>
                    </a:moveTo>
                    <a:lnTo>
                      <a:pt x="0" y="0"/>
                    </a:lnTo>
                    <a:lnTo>
                      <a:pt x="3" y="11"/>
                    </a:lnTo>
                    <a:lnTo>
                      <a:pt x="6" y="22"/>
                    </a:lnTo>
                    <a:lnTo>
                      <a:pt x="10" y="34"/>
                    </a:lnTo>
                    <a:lnTo>
                      <a:pt x="13" y="45"/>
                    </a:lnTo>
                    <a:lnTo>
                      <a:pt x="16" y="56"/>
                    </a:lnTo>
                    <a:lnTo>
                      <a:pt x="20" y="67"/>
                    </a:lnTo>
                    <a:lnTo>
                      <a:pt x="23" y="79"/>
                    </a:lnTo>
                    <a:lnTo>
                      <a:pt x="27" y="90"/>
                    </a:lnTo>
                    <a:lnTo>
                      <a:pt x="31" y="101"/>
                    </a:lnTo>
                    <a:lnTo>
                      <a:pt x="35" y="112"/>
                    </a:lnTo>
                    <a:lnTo>
                      <a:pt x="38" y="123"/>
                    </a:lnTo>
                    <a:lnTo>
                      <a:pt x="43" y="134"/>
                    </a:lnTo>
                    <a:lnTo>
                      <a:pt x="47" y="145"/>
                    </a:lnTo>
                    <a:lnTo>
                      <a:pt x="52" y="156"/>
                    </a:lnTo>
                    <a:lnTo>
                      <a:pt x="56" y="167"/>
                    </a:lnTo>
                    <a:lnTo>
                      <a:pt x="61" y="17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39" name="Freeform 212">
                <a:extLst>
                  <a:ext uri="{FF2B5EF4-FFF2-40B4-BE49-F238E27FC236}">
                    <a16:creationId xmlns:a16="http://schemas.microsoft.com/office/drawing/2014/main" id="{E2E5FDF3-E4E9-46DF-4303-550E322004E9}"/>
                  </a:ext>
                </a:extLst>
              </p:cNvPr>
              <p:cNvSpPr>
                <a:spLocks/>
              </p:cNvSpPr>
              <p:nvPr/>
            </p:nvSpPr>
            <p:spPr bwMode="auto">
              <a:xfrm>
                <a:off x="4197" y="1058"/>
                <a:ext cx="347" cy="485"/>
              </a:xfrm>
              <a:custGeom>
                <a:avLst/>
                <a:gdLst>
                  <a:gd name="T0" fmla="*/ 33 w 347"/>
                  <a:gd name="T1" fmla="*/ 75 h 485"/>
                  <a:gd name="T2" fmla="*/ 20 w 347"/>
                  <a:gd name="T3" fmla="*/ 108 h 485"/>
                  <a:gd name="T4" fmla="*/ 11 w 347"/>
                  <a:gd name="T5" fmla="*/ 143 h 485"/>
                  <a:gd name="T6" fmla="*/ 4 w 347"/>
                  <a:gd name="T7" fmla="*/ 177 h 485"/>
                  <a:gd name="T8" fmla="*/ 1 w 347"/>
                  <a:gd name="T9" fmla="*/ 212 h 485"/>
                  <a:gd name="T10" fmla="*/ 0 w 347"/>
                  <a:gd name="T11" fmla="*/ 247 h 485"/>
                  <a:gd name="T12" fmla="*/ 3 w 347"/>
                  <a:gd name="T13" fmla="*/ 281 h 485"/>
                  <a:gd name="T14" fmla="*/ 9 w 347"/>
                  <a:gd name="T15" fmla="*/ 316 h 485"/>
                  <a:gd name="T16" fmla="*/ 15 w 347"/>
                  <a:gd name="T17" fmla="*/ 339 h 485"/>
                  <a:gd name="T18" fmla="*/ 19 w 347"/>
                  <a:gd name="T19" fmla="*/ 349 h 485"/>
                  <a:gd name="T20" fmla="*/ 25 w 347"/>
                  <a:gd name="T21" fmla="*/ 361 h 485"/>
                  <a:gd name="T22" fmla="*/ 33 w 347"/>
                  <a:gd name="T23" fmla="*/ 373 h 485"/>
                  <a:gd name="T24" fmla="*/ 41 w 347"/>
                  <a:gd name="T25" fmla="*/ 386 h 485"/>
                  <a:gd name="T26" fmla="*/ 51 w 347"/>
                  <a:gd name="T27" fmla="*/ 399 h 485"/>
                  <a:gd name="T28" fmla="*/ 62 w 347"/>
                  <a:gd name="T29" fmla="*/ 412 h 485"/>
                  <a:gd name="T30" fmla="*/ 75 w 347"/>
                  <a:gd name="T31" fmla="*/ 426 h 485"/>
                  <a:gd name="T32" fmla="*/ 91 w 347"/>
                  <a:gd name="T33" fmla="*/ 443 h 485"/>
                  <a:gd name="T34" fmla="*/ 109 w 347"/>
                  <a:gd name="T35" fmla="*/ 459 h 485"/>
                  <a:gd name="T36" fmla="*/ 124 w 347"/>
                  <a:gd name="T37" fmla="*/ 472 h 485"/>
                  <a:gd name="T38" fmla="*/ 139 w 347"/>
                  <a:gd name="T39" fmla="*/ 479 h 485"/>
                  <a:gd name="T40" fmla="*/ 154 w 347"/>
                  <a:gd name="T41" fmla="*/ 484 h 485"/>
                  <a:gd name="T42" fmla="*/ 168 w 347"/>
                  <a:gd name="T43" fmla="*/ 484 h 485"/>
                  <a:gd name="T44" fmla="*/ 183 w 347"/>
                  <a:gd name="T45" fmla="*/ 481 h 485"/>
                  <a:gd name="T46" fmla="*/ 200 w 347"/>
                  <a:gd name="T47" fmla="*/ 475 h 485"/>
                  <a:gd name="T48" fmla="*/ 221 w 347"/>
                  <a:gd name="T49" fmla="*/ 466 h 485"/>
                  <a:gd name="T50" fmla="*/ 238 w 347"/>
                  <a:gd name="T51" fmla="*/ 454 h 485"/>
                  <a:gd name="T52" fmla="*/ 249 w 347"/>
                  <a:gd name="T53" fmla="*/ 443 h 485"/>
                  <a:gd name="T54" fmla="*/ 258 w 347"/>
                  <a:gd name="T55" fmla="*/ 432 h 485"/>
                  <a:gd name="T56" fmla="*/ 269 w 347"/>
                  <a:gd name="T57" fmla="*/ 420 h 485"/>
                  <a:gd name="T58" fmla="*/ 279 w 347"/>
                  <a:gd name="T59" fmla="*/ 407 h 485"/>
                  <a:gd name="T60" fmla="*/ 289 w 347"/>
                  <a:gd name="T61" fmla="*/ 394 h 485"/>
                  <a:gd name="T62" fmla="*/ 297 w 347"/>
                  <a:gd name="T63" fmla="*/ 381 h 485"/>
                  <a:gd name="T64" fmla="*/ 305 w 347"/>
                  <a:gd name="T65" fmla="*/ 369 h 485"/>
                  <a:gd name="T66" fmla="*/ 311 w 347"/>
                  <a:gd name="T67" fmla="*/ 356 h 485"/>
                  <a:gd name="T68" fmla="*/ 317 w 347"/>
                  <a:gd name="T69" fmla="*/ 344 h 485"/>
                  <a:gd name="T70" fmla="*/ 323 w 347"/>
                  <a:gd name="T71" fmla="*/ 331 h 485"/>
                  <a:gd name="T72" fmla="*/ 331 w 347"/>
                  <a:gd name="T73" fmla="*/ 312 h 485"/>
                  <a:gd name="T74" fmla="*/ 339 w 347"/>
                  <a:gd name="T75" fmla="*/ 289 h 485"/>
                  <a:gd name="T76" fmla="*/ 344 w 347"/>
                  <a:gd name="T77" fmla="*/ 266 h 485"/>
                  <a:gd name="T78" fmla="*/ 346 w 347"/>
                  <a:gd name="T79" fmla="*/ 244 h 485"/>
                  <a:gd name="T80" fmla="*/ 346 w 347"/>
                  <a:gd name="T81" fmla="*/ 223 h 485"/>
                  <a:gd name="T82" fmla="*/ 344 w 347"/>
                  <a:gd name="T83" fmla="*/ 202 h 485"/>
                  <a:gd name="T84" fmla="*/ 339 w 347"/>
                  <a:gd name="T85" fmla="*/ 179 h 485"/>
                  <a:gd name="T86" fmla="*/ 333 w 347"/>
                  <a:gd name="T87" fmla="*/ 155 h 485"/>
                  <a:gd name="T88" fmla="*/ 323 w 347"/>
                  <a:gd name="T89" fmla="*/ 126 h 485"/>
                  <a:gd name="T90" fmla="*/ 306 w 347"/>
                  <a:gd name="T91" fmla="*/ 97 h 485"/>
                  <a:gd name="T92" fmla="*/ 284 w 347"/>
                  <a:gd name="T93" fmla="*/ 71 h 485"/>
                  <a:gd name="T94" fmla="*/ 256 w 347"/>
                  <a:gd name="T95" fmla="*/ 48 h 485"/>
                  <a:gd name="T96" fmla="*/ 226 w 347"/>
                  <a:gd name="T97" fmla="*/ 30 h 485"/>
                  <a:gd name="T98" fmla="*/ 192 w 347"/>
                  <a:gd name="T99" fmla="*/ 16 h 485"/>
                  <a:gd name="T100" fmla="*/ 158 w 347"/>
                  <a:gd name="T101" fmla="*/ 6 h 485"/>
                  <a:gd name="T102" fmla="*/ 123 w 347"/>
                  <a:gd name="T103" fmla="*/ 1 h 485"/>
                  <a:gd name="T104" fmla="*/ 41 w 347"/>
                  <a:gd name="T105" fmla="*/ 58 h 4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7" h="485">
                    <a:moveTo>
                      <a:pt x="41" y="58"/>
                    </a:moveTo>
                    <a:lnTo>
                      <a:pt x="33" y="75"/>
                    </a:lnTo>
                    <a:lnTo>
                      <a:pt x="26" y="91"/>
                    </a:lnTo>
                    <a:lnTo>
                      <a:pt x="20" y="108"/>
                    </a:lnTo>
                    <a:lnTo>
                      <a:pt x="15" y="126"/>
                    </a:lnTo>
                    <a:lnTo>
                      <a:pt x="11" y="143"/>
                    </a:lnTo>
                    <a:lnTo>
                      <a:pt x="7" y="160"/>
                    </a:lnTo>
                    <a:lnTo>
                      <a:pt x="4" y="177"/>
                    </a:lnTo>
                    <a:lnTo>
                      <a:pt x="2" y="195"/>
                    </a:lnTo>
                    <a:lnTo>
                      <a:pt x="1" y="212"/>
                    </a:lnTo>
                    <a:lnTo>
                      <a:pt x="0" y="229"/>
                    </a:lnTo>
                    <a:lnTo>
                      <a:pt x="0" y="247"/>
                    </a:lnTo>
                    <a:lnTo>
                      <a:pt x="1" y="264"/>
                    </a:lnTo>
                    <a:lnTo>
                      <a:pt x="3" y="281"/>
                    </a:lnTo>
                    <a:lnTo>
                      <a:pt x="6" y="299"/>
                    </a:lnTo>
                    <a:lnTo>
                      <a:pt x="9" y="316"/>
                    </a:lnTo>
                    <a:lnTo>
                      <a:pt x="13" y="334"/>
                    </a:lnTo>
                    <a:lnTo>
                      <a:pt x="15" y="339"/>
                    </a:lnTo>
                    <a:lnTo>
                      <a:pt x="17" y="344"/>
                    </a:lnTo>
                    <a:lnTo>
                      <a:pt x="19" y="349"/>
                    </a:lnTo>
                    <a:lnTo>
                      <a:pt x="22" y="354"/>
                    </a:lnTo>
                    <a:lnTo>
                      <a:pt x="25" y="361"/>
                    </a:lnTo>
                    <a:lnTo>
                      <a:pt x="29" y="366"/>
                    </a:lnTo>
                    <a:lnTo>
                      <a:pt x="33" y="373"/>
                    </a:lnTo>
                    <a:lnTo>
                      <a:pt x="37" y="379"/>
                    </a:lnTo>
                    <a:lnTo>
                      <a:pt x="41" y="386"/>
                    </a:lnTo>
                    <a:lnTo>
                      <a:pt x="46" y="392"/>
                    </a:lnTo>
                    <a:lnTo>
                      <a:pt x="51" y="399"/>
                    </a:lnTo>
                    <a:lnTo>
                      <a:pt x="57" y="406"/>
                    </a:lnTo>
                    <a:lnTo>
                      <a:pt x="62" y="412"/>
                    </a:lnTo>
                    <a:lnTo>
                      <a:pt x="68" y="420"/>
                    </a:lnTo>
                    <a:lnTo>
                      <a:pt x="75" y="426"/>
                    </a:lnTo>
                    <a:lnTo>
                      <a:pt x="81" y="433"/>
                    </a:lnTo>
                    <a:lnTo>
                      <a:pt x="91" y="443"/>
                    </a:lnTo>
                    <a:lnTo>
                      <a:pt x="100" y="452"/>
                    </a:lnTo>
                    <a:lnTo>
                      <a:pt x="109" y="459"/>
                    </a:lnTo>
                    <a:lnTo>
                      <a:pt x="117" y="466"/>
                    </a:lnTo>
                    <a:lnTo>
                      <a:pt x="124" y="472"/>
                    </a:lnTo>
                    <a:lnTo>
                      <a:pt x="132" y="476"/>
                    </a:lnTo>
                    <a:lnTo>
                      <a:pt x="139" y="479"/>
                    </a:lnTo>
                    <a:lnTo>
                      <a:pt x="146" y="482"/>
                    </a:lnTo>
                    <a:lnTo>
                      <a:pt x="154" y="484"/>
                    </a:lnTo>
                    <a:lnTo>
                      <a:pt x="161" y="484"/>
                    </a:lnTo>
                    <a:lnTo>
                      <a:pt x="168" y="484"/>
                    </a:lnTo>
                    <a:lnTo>
                      <a:pt x="176" y="483"/>
                    </a:lnTo>
                    <a:lnTo>
                      <a:pt x="183" y="481"/>
                    </a:lnTo>
                    <a:lnTo>
                      <a:pt x="192" y="479"/>
                    </a:lnTo>
                    <a:lnTo>
                      <a:pt x="200" y="475"/>
                    </a:lnTo>
                    <a:lnTo>
                      <a:pt x="209" y="471"/>
                    </a:lnTo>
                    <a:lnTo>
                      <a:pt x="221" y="466"/>
                    </a:lnTo>
                    <a:lnTo>
                      <a:pt x="231" y="460"/>
                    </a:lnTo>
                    <a:lnTo>
                      <a:pt x="238" y="454"/>
                    </a:lnTo>
                    <a:lnTo>
                      <a:pt x="244" y="449"/>
                    </a:lnTo>
                    <a:lnTo>
                      <a:pt x="249" y="443"/>
                    </a:lnTo>
                    <a:lnTo>
                      <a:pt x="254" y="437"/>
                    </a:lnTo>
                    <a:lnTo>
                      <a:pt x="258" y="432"/>
                    </a:lnTo>
                    <a:lnTo>
                      <a:pt x="263" y="426"/>
                    </a:lnTo>
                    <a:lnTo>
                      <a:pt x="269" y="420"/>
                    </a:lnTo>
                    <a:lnTo>
                      <a:pt x="274" y="413"/>
                    </a:lnTo>
                    <a:lnTo>
                      <a:pt x="279" y="407"/>
                    </a:lnTo>
                    <a:lnTo>
                      <a:pt x="284" y="400"/>
                    </a:lnTo>
                    <a:lnTo>
                      <a:pt x="289" y="394"/>
                    </a:lnTo>
                    <a:lnTo>
                      <a:pt x="293" y="388"/>
                    </a:lnTo>
                    <a:lnTo>
                      <a:pt x="297" y="381"/>
                    </a:lnTo>
                    <a:lnTo>
                      <a:pt x="301" y="375"/>
                    </a:lnTo>
                    <a:lnTo>
                      <a:pt x="305" y="369"/>
                    </a:lnTo>
                    <a:lnTo>
                      <a:pt x="308" y="362"/>
                    </a:lnTo>
                    <a:lnTo>
                      <a:pt x="311" y="356"/>
                    </a:lnTo>
                    <a:lnTo>
                      <a:pt x="315" y="350"/>
                    </a:lnTo>
                    <a:lnTo>
                      <a:pt x="317" y="344"/>
                    </a:lnTo>
                    <a:lnTo>
                      <a:pt x="320" y="337"/>
                    </a:lnTo>
                    <a:lnTo>
                      <a:pt x="323" y="331"/>
                    </a:lnTo>
                    <a:lnTo>
                      <a:pt x="326" y="325"/>
                    </a:lnTo>
                    <a:lnTo>
                      <a:pt x="331" y="312"/>
                    </a:lnTo>
                    <a:lnTo>
                      <a:pt x="335" y="300"/>
                    </a:lnTo>
                    <a:lnTo>
                      <a:pt x="339" y="289"/>
                    </a:lnTo>
                    <a:lnTo>
                      <a:pt x="342" y="277"/>
                    </a:lnTo>
                    <a:lnTo>
                      <a:pt x="344" y="266"/>
                    </a:lnTo>
                    <a:lnTo>
                      <a:pt x="345" y="255"/>
                    </a:lnTo>
                    <a:lnTo>
                      <a:pt x="346" y="244"/>
                    </a:lnTo>
                    <a:lnTo>
                      <a:pt x="346" y="234"/>
                    </a:lnTo>
                    <a:lnTo>
                      <a:pt x="346" y="223"/>
                    </a:lnTo>
                    <a:lnTo>
                      <a:pt x="345" y="212"/>
                    </a:lnTo>
                    <a:lnTo>
                      <a:pt x="344" y="202"/>
                    </a:lnTo>
                    <a:lnTo>
                      <a:pt x="341" y="190"/>
                    </a:lnTo>
                    <a:lnTo>
                      <a:pt x="339" y="179"/>
                    </a:lnTo>
                    <a:lnTo>
                      <a:pt x="336" y="167"/>
                    </a:lnTo>
                    <a:lnTo>
                      <a:pt x="333" y="155"/>
                    </a:lnTo>
                    <a:lnTo>
                      <a:pt x="329" y="142"/>
                    </a:lnTo>
                    <a:lnTo>
                      <a:pt x="323" y="126"/>
                    </a:lnTo>
                    <a:lnTo>
                      <a:pt x="315" y="112"/>
                    </a:lnTo>
                    <a:lnTo>
                      <a:pt x="306" y="97"/>
                    </a:lnTo>
                    <a:lnTo>
                      <a:pt x="296" y="84"/>
                    </a:lnTo>
                    <a:lnTo>
                      <a:pt x="284" y="71"/>
                    </a:lnTo>
                    <a:lnTo>
                      <a:pt x="270" y="59"/>
                    </a:lnTo>
                    <a:lnTo>
                      <a:pt x="256" y="48"/>
                    </a:lnTo>
                    <a:lnTo>
                      <a:pt x="242" y="39"/>
                    </a:lnTo>
                    <a:lnTo>
                      <a:pt x="226" y="30"/>
                    </a:lnTo>
                    <a:lnTo>
                      <a:pt x="209" y="22"/>
                    </a:lnTo>
                    <a:lnTo>
                      <a:pt x="192" y="16"/>
                    </a:lnTo>
                    <a:lnTo>
                      <a:pt x="175" y="10"/>
                    </a:lnTo>
                    <a:lnTo>
                      <a:pt x="158" y="6"/>
                    </a:lnTo>
                    <a:lnTo>
                      <a:pt x="140" y="3"/>
                    </a:lnTo>
                    <a:lnTo>
                      <a:pt x="123" y="1"/>
                    </a:lnTo>
                    <a:lnTo>
                      <a:pt x="106" y="0"/>
                    </a:lnTo>
                    <a:lnTo>
                      <a:pt x="41" y="5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0" name="Freeform 213">
                <a:extLst>
                  <a:ext uri="{FF2B5EF4-FFF2-40B4-BE49-F238E27FC236}">
                    <a16:creationId xmlns:a16="http://schemas.microsoft.com/office/drawing/2014/main" id="{BF475C9C-2F8C-8602-FA82-A3A04FFF1B78}"/>
                  </a:ext>
                </a:extLst>
              </p:cNvPr>
              <p:cNvSpPr>
                <a:spLocks/>
              </p:cNvSpPr>
              <p:nvPr/>
            </p:nvSpPr>
            <p:spPr bwMode="auto">
              <a:xfrm>
                <a:off x="4195" y="1114"/>
                <a:ext cx="46" cy="279"/>
              </a:xfrm>
              <a:custGeom>
                <a:avLst/>
                <a:gdLst>
                  <a:gd name="T0" fmla="*/ 17 w 46"/>
                  <a:gd name="T1" fmla="*/ 278 h 279"/>
                  <a:gd name="T2" fmla="*/ 17 w 46"/>
                  <a:gd name="T3" fmla="*/ 278 h 279"/>
                  <a:gd name="T4" fmla="*/ 13 w 46"/>
                  <a:gd name="T5" fmla="*/ 260 h 279"/>
                  <a:gd name="T6" fmla="*/ 10 w 46"/>
                  <a:gd name="T7" fmla="*/ 243 h 279"/>
                  <a:gd name="T8" fmla="*/ 7 w 46"/>
                  <a:gd name="T9" fmla="*/ 225 h 279"/>
                  <a:gd name="T10" fmla="*/ 5 w 46"/>
                  <a:gd name="T11" fmla="*/ 208 h 279"/>
                  <a:gd name="T12" fmla="*/ 4 w 46"/>
                  <a:gd name="T13" fmla="*/ 191 h 279"/>
                  <a:gd name="T14" fmla="*/ 4 w 46"/>
                  <a:gd name="T15" fmla="*/ 173 h 279"/>
                  <a:gd name="T16" fmla="*/ 5 w 46"/>
                  <a:gd name="T17" fmla="*/ 156 h 279"/>
                  <a:gd name="T18" fmla="*/ 6 w 46"/>
                  <a:gd name="T19" fmla="*/ 139 h 279"/>
                  <a:gd name="T20" fmla="*/ 8 w 46"/>
                  <a:gd name="T21" fmla="*/ 122 h 279"/>
                  <a:gd name="T22" fmla="*/ 11 w 46"/>
                  <a:gd name="T23" fmla="*/ 105 h 279"/>
                  <a:gd name="T24" fmla="*/ 15 w 46"/>
                  <a:gd name="T25" fmla="*/ 88 h 279"/>
                  <a:gd name="T26" fmla="*/ 19 w 46"/>
                  <a:gd name="T27" fmla="*/ 70 h 279"/>
                  <a:gd name="T28" fmla="*/ 24 w 46"/>
                  <a:gd name="T29" fmla="*/ 53 h 279"/>
                  <a:gd name="T30" fmla="*/ 30 w 46"/>
                  <a:gd name="T31" fmla="*/ 36 h 279"/>
                  <a:gd name="T32" fmla="*/ 37 w 46"/>
                  <a:gd name="T33" fmla="*/ 20 h 279"/>
                  <a:gd name="T34" fmla="*/ 45 w 46"/>
                  <a:gd name="T35" fmla="*/ 2 h 279"/>
                  <a:gd name="T36" fmla="*/ 41 w 46"/>
                  <a:gd name="T37" fmla="*/ 0 h 279"/>
                  <a:gd name="T38" fmla="*/ 33 w 46"/>
                  <a:gd name="T39" fmla="*/ 18 h 279"/>
                  <a:gd name="T40" fmla="*/ 26 w 46"/>
                  <a:gd name="T41" fmla="*/ 35 h 279"/>
                  <a:gd name="T42" fmla="*/ 20 w 46"/>
                  <a:gd name="T43" fmla="*/ 52 h 279"/>
                  <a:gd name="T44" fmla="*/ 15 w 46"/>
                  <a:gd name="T45" fmla="*/ 69 h 279"/>
                  <a:gd name="T46" fmla="*/ 11 w 46"/>
                  <a:gd name="T47" fmla="*/ 86 h 279"/>
                  <a:gd name="T48" fmla="*/ 7 w 46"/>
                  <a:gd name="T49" fmla="*/ 104 h 279"/>
                  <a:gd name="T50" fmla="*/ 4 w 46"/>
                  <a:gd name="T51" fmla="*/ 121 h 279"/>
                  <a:gd name="T52" fmla="*/ 2 w 46"/>
                  <a:gd name="T53" fmla="*/ 139 h 279"/>
                  <a:gd name="T54" fmla="*/ 1 w 46"/>
                  <a:gd name="T55" fmla="*/ 156 h 279"/>
                  <a:gd name="T56" fmla="*/ 0 w 46"/>
                  <a:gd name="T57" fmla="*/ 173 h 279"/>
                  <a:gd name="T58" fmla="*/ 0 w 46"/>
                  <a:gd name="T59" fmla="*/ 191 h 279"/>
                  <a:gd name="T60" fmla="*/ 1 w 46"/>
                  <a:gd name="T61" fmla="*/ 208 h 279"/>
                  <a:gd name="T62" fmla="*/ 3 w 46"/>
                  <a:gd name="T63" fmla="*/ 225 h 279"/>
                  <a:gd name="T64" fmla="*/ 6 w 46"/>
                  <a:gd name="T65" fmla="*/ 244 h 279"/>
                  <a:gd name="T66" fmla="*/ 9 w 46"/>
                  <a:gd name="T67" fmla="*/ 261 h 279"/>
                  <a:gd name="T68" fmla="*/ 13 w 46"/>
                  <a:gd name="T69" fmla="*/ 278 h 279"/>
                  <a:gd name="T70" fmla="*/ 17 w 46"/>
                  <a:gd name="T71" fmla="*/ 278 h 2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 h="279">
                    <a:moveTo>
                      <a:pt x="17" y="278"/>
                    </a:moveTo>
                    <a:lnTo>
                      <a:pt x="17" y="278"/>
                    </a:lnTo>
                    <a:lnTo>
                      <a:pt x="13" y="260"/>
                    </a:lnTo>
                    <a:lnTo>
                      <a:pt x="10" y="243"/>
                    </a:lnTo>
                    <a:lnTo>
                      <a:pt x="7" y="225"/>
                    </a:lnTo>
                    <a:lnTo>
                      <a:pt x="5" y="208"/>
                    </a:lnTo>
                    <a:lnTo>
                      <a:pt x="4" y="191"/>
                    </a:lnTo>
                    <a:lnTo>
                      <a:pt x="4" y="173"/>
                    </a:lnTo>
                    <a:lnTo>
                      <a:pt x="5" y="156"/>
                    </a:lnTo>
                    <a:lnTo>
                      <a:pt x="6" y="139"/>
                    </a:lnTo>
                    <a:lnTo>
                      <a:pt x="8" y="122"/>
                    </a:lnTo>
                    <a:lnTo>
                      <a:pt x="11" y="105"/>
                    </a:lnTo>
                    <a:lnTo>
                      <a:pt x="15" y="88"/>
                    </a:lnTo>
                    <a:lnTo>
                      <a:pt x="19" y="70"/>
                    </a:lnTo>
                    <a:lnTo>
                      <a:pt x="24" y="53"/>
                    </a:lnTo>
                    <a:lnTo>
                      <a:pt x="30" y="36"/>
                    </a:lnTo>
                    <a:lnTo>
                      <a:pt x="37" y="20"/>
                    </a:lnTo>
                    <a:lnTo>
                      <a:pt x="45" y="2"/>
                    </a:lnTo>
                    <a:lnTo>
                      <a:pt x="41" y="0"/>
                    </a:lnTo>
                    <a:lnTo>
                      <a:pt x="33" y="18"/>
                    </a:lnTo>
                    <a:lnTo>
                      <a:pt x="26" y="35"/>
                    </a:lnTo>
                    <a:lnTo>
                      <a:pt x="20" y="52"/>
                    </a:lnTo>
                    <a:lnTo>
                      <a:pt x="15" y="69"/>
                    </a:lnTo>
                    <a:lnTo>
                      <a:pt x="11" y="86"/>
                    </a:lnTo>
                    <a:lnTo>
                      <a:pt x="7" y="104"/>
                    </a:lnTo>
                    <a:lnTo>
                      <a:pt x="4" y="121"/>
                    </a:lnTo>
                    <a:lnTo>
                      <a:pt x="2" y="139"/>
                    </a:lnTo>
                    <a:lnTo>
                      <a:pt x="1" y="156"/>
                    </a:lnTo>
                    <a:lnTo>
                      <a:pt x="0" y="173"/>
                    </a:lnTo>
                    <a:lnTo>
                      <a:pt x="0" y="191"/>
                    </a:lnTo>
                    <a:lnTo>
                      <a:pt x="1" y="208"/>
                    </a:lnTo>
                    <a:lnTo>
                      <a:pt x="3" y="225"/>
                    </a:lnTo>
                    <a:lnTo>
                      <a:pt x="6" y="244"/>
                    </a:lnTo>
                    <a:lnTo>
                      <a:pt x="9" y="261"/>
                    </a:lnTo>
                    <a:lnTo>
                      <a:pt x="13" y="278"/>
                    </a:lnTo>
                    <a:lnTo>
                      <a:pt x="17" y="27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1" name="Freeform 214">
                <a:extLst>
                  <a:ext uri="{FF2B5EF4-FFF2-40B4-BE49-F238E27FC236}">
                    <a16:creationId xmlns:a16="http://schemas.microsoft.com/office/drawing/2014/main" id="{08ECCA0F-4D1D-2286-D8EF-E0E3245E9EA4}"/>
                  </a:ext>
                </a:extLst>
              </p:cNvPr>
              <p:cNvSpPr>
                <a:spLocks/>
              </p:cNvSpPr>
              <p:nvPr/>
            </p:nvSpPr>
            <p:spPr bwMode="auto">
              <a:xfrm>
                <a:off x="4208" y="1392"/>
                <a:ext cx="73" cy="101"/>
              </a:xfrm>
              <a:custGeom>
                <a:avLst/>
                <a:gdLst>
                  <a:gd name="T0" fmla="*/ 72 w 73"/>
                  <a:gd name="T1" fmla="*/ 98 h 101"/>
                  <a:gd name="T2" fmla="*/ 72 w 73"/>
                  <a:gd name="T3" fmla="*/ 98 h 101"/>
                  <a:gd name="T4" fmla="*/ 65 w 73"/>
                  <a:gd name="T5" fmla="*/ 91 h 101"/>
                  <a:gd name="T6" fmla="*/ 59 w 73"/>
                  <a:gd name="T7" fmla="*/ 84 h 101"/>
                  <a:gd name="T8" fmla="*/ 52 w 73"/>
                  <a:gd name="T9" fmla="*/ 77 h 101"/>
                  <a:gd name="T10" fmla="*/ 47 w 73"/>
                  <a:gd name="T11" fmla="*/ 70 h 101"/>
                  <a:gd name="T12" fmla="*/ 42 w 73"/>
                  <a:gd name="T13" fmla="*/ 64 h 101"/>
                  <a:gd name="T14" fmla="*/ 36 w 73"/>
                  <a:gd name="T15" fmla="*/ 57 h 101"/>
                  <a:gd name="T16" fmla="*/ 32 w 73"/>
                  <a:gd name="T17" fmla="*/ 50 h 101"/>
                  <a:gd name="T18" fmla="*/ 27 w 73"/>
                  <a:gd name="T19" fmla="*/ 44 h 101"/>
                  <a:gd name="T20" fmla="*/ 23 w 73"/>
                  <a:gd name="T21" fmla="*/ 38 h 101"/>
                  <a:gd name="T22" fmla="*/ 19 w 73"/>
                  <a:gd name="T23" fmla="*/ 32 h 101"/>
                  <a:gd name="T24" fmla="*/ 15 w 73"/>
                  <a:gd name="T25" fmla="*/ 26 h 101"/>
                  <a:gd name="T26" fmla="*/ 13 w 73"/>
                  <a:gd name="T27" fmla="*/ 20 h 101"/>
                  <a:gd name="T28" fmla="*/ 10 w 73"/>
                  <a:gd name="T29" fmla="*/ 14 h 101"/>
                  <a:gd name="T30" fmla="*/ 8 w 73"/>
                  <a:gd name="T31" fmla="*/ 8 h 101"/>
                  <a:gd name="T32" fmla="*/ 6 w 73"/>
                  <a:gd name="T33" fmla="*/ 4 h 101"/>
                  <a:gd name="T34" fmla="*/ 4 w 73"/>
                  <a:gd name="T35" fmla="*/ 0 h 101"/>
                  <a:gd name="T36" fmla="*/ 0 w 73"/>
                  <a:gd name="T37" fmla="*/ 0 h 101"/>
                  <a:gd name="T38" fmla="*/ 2 w 73"/>
                  <a:gd name="T39" fmla="*/ 5 h 101"/>
                  <a:gd name="T40" fmla="*/ 4 w 73"/>
                  <a:gd name="T41" fmla="*/ 10 h 101"/>
                  <a:gd name="T42" fmla="*/ 6 w 73"/>
                  <a:gd name="T43" fmla="*/ 16 h 101"/>
                  <a:gd name="T44" fmla="*/ 9 w 73"/>
                  <a:gd name="T45" fmla="*/ 22 h 101"/>
                  <a:gd name="T46" fmla="*/ 12 w 73"/>
                  <a:gd name="T47" fmla="*/ 28 h 101"/>
                  <a:gd name="T48" fmla="*/ 16 w 73"/>
                  <a:gd name="T49" fmla="*/ 33 h 101"/>
                  <a:gd name="T50" fmla="*/ 20 w 73"/>
                  <a:gd name="T51" fmla="*/ 40 h 101"/>
                  <a:gd name="T52" fmla="*/ 24 w 73"/>
                  <a:gd name="T53" fmla="*/ 46 h 101"/>
                  <a:gd name="T54" fmla="*/ 29 w 73"/>
                  <a:gd name="T55" fmla="*/ 52 h 101"/>
                  <a:gd name="T56" fmla="*/ 34 w 73"/>
                  <a:gd name="T57" fmla="*/ 59 h 101"/>
                  <a:gd name="T58" fmla="*/ 39 w 73"/>
                  <a:gd name="T59" fmla="*/ 66 h 101"/>
                  <a:gd name="T60" fmla="*/ 44 w 73"/>
                  <a:gd name="T61" fmla="*/ 73 h 101"/>
                  <a:gd name="T62" fmla="*/ 50 w 73"/>
                  <a:gd name="T63" fmla="*/ 80 h 101"/>
                  <a:gd name="T64" fmla="*/ 56 w 73"/>
                  <a:gd name="T65" fmla="*/ 87 h 101"/>
                  <a:gd name="T66" fmla="*/ 62 w 73"/>
                  <a:gd name="T67" fmla="*/ 94 h 101"/>
                  <a:gd name="T68" fmla="*/ 69 w 73"/>
                  <a:gd name="T69" fmla="*/ 100 h 101"/>
                  <a:gd name="T70" fmla="*/ 72 w 73"/>
                  <a:gd name="T71" fmla="*/ 98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3" h="101">
                    <a:moveTo>
                      <a:pt x="72" y="98"/>
                    </a:moveTo>
                    <a:lnTo>
                      <a:pt x="72" y="98"/>
                    </a:lnTo>
                    <a:lnTo>
                      <a:pt x="65" y="91"/>
                    </a:lnTo>
                    <a:lnTo>
                      <a:pt x="59" y="84"/>
                    </a:lnTo>
                    <a:lnTo>
                      <a:pt x="52" y="77"/>
                    </a:lnTo>
                    <a:lnTo>
                      <a:pt x="47" y="70"/>
                    </a:lnTo>
                    <a:lnTo>
                      <a:pt x="42" y="64"/>
                    </a:lnTo>
                    <a:lnTo>
                      <a:pt x="36" y="57"/>
                    </a:lnTo>
                    <a:lnTo>
                      <a:pt x="32" y="50"/>
                    </a:lnTo>
                    <a:lnTo>
                      <a:pt x="27" y="44"/>
                    </a:lnTo>
                    <a:lnTo>
                      <a:pt x="23" y="38"/>
                    </a:lnTo>
                    <a:lnTo>
                      <a:pt x="19" y="32"/>
                    </a:lnTo>
                    <a:lnTo>
                      <a:pt x="15" y="26"/>
                    </a:lnTo>
                    <a:lnTo>
                      <a:pt x="13" y="20"/>
                    </a:lnTo>
                    <a:lnTo>
                      <a:pt x="10" y="14"/>
                    </a:lnTo>
                    <a:lnTo>
                      <a:pt x="8" y="8"/>
                    </a:lnTo>
                    <a:lnTo>
                      <a:pt x="6" y="4"/>
                    </a:lnTo>
                    <a:lnTo>
                      <a:pt x="4" y="0"/>
                    </a:lnTo>
                    <a:lnTo>
                      <a:pt x="0" y="0"/>
                    </a:lnTo>
                    <a:lnTo>
                      <a:pt x="2" y="5"/>
                    </a:lnTo>
                    <a:lnTo>
                      <a:pt x="4" y="10"/>
                    </a:lnTo>
                    <a:lnTo>
                      <a:pt x="6" y="16"/>
                    </a:lnTo>
                    <a:lnTo>
                      <a:pt x="9" y="22"/>
                    </a:lnTo>
                    <a:lnTo>
                      <a:pt x="12" y="28"/>
                    </a:lnTo>
                    <a:lnTo>
                      <a:pt x="16" y="33"/>
                    </a:lnTo>
                    <a:lnTo>
                      <a:pt x="20" y="40"/>
                    </a:lnTo>
                    <a:lnTo>
                      <a:pt x="24" y="46"/>
                    </a:lnTo>
                    <a:lnTo>
                      <a:pt x="29" y="52"/>
                    </a:lnTo>
                    <a:lnTo>
                      <a:pt x="34" y="59"/>
                    </a:lnTo>
                    <a:lnTo>
                      <a:pt x="39" y="66"/>
                    </a:lnTo>
                    <a:lnTo>
                      <a:pt x="44" y="73"/>
                    </a:lnTo>
                    <a:lnTo>
                      <a:pt x="50" y="80"/>
                    </a:lnTo>
                    <a:lnTo>
                      <a:pt x="56" y="87"/>
                    </a:lnTo>
                    <a:lnTo>
                      <a:pt x="62" y="94"/>
                    </a:lnTo>
                    <a:lnTo>
                      <a:pt x="69" y="100"/>
                    </a:lnTo>
                    <a:lnTo>
                      <a:pt x="72" y="9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2" name="Freeform 215">
                <a:extLst>
                  <a:ext uri="{FF2B5EF4-FFF2-40B4-BE49-F238E27FC236}">
                    <a16:creationId xmlns:a16="http://schemas.microsoft.com/office/drawing/2014/main" id="{E920E8F0-002E-F942-995B-BC82FE9B6AFE}"/>
                  </a:ext>
                </a:extLst>
              </p:cNvPr>
              <p:cNvSpPr>
                <a:spLocks/>
              </p:cNvSpPr>
              <p:nvPr/>
            </p:nvSpPr>
            <p:spPr bwMode="auto">
              <a:xfrm>
                <a:off x="4277" y="1491"/>
                <a:ext cx="131" cy="54"/>
              </a:xfrm>
              <a:custGeom>
                <a:avLst/>
                <a:gdLst>
                  <a:gd name="T0" fmla="*/ 128 w 131"/>
                  <a:gd name="T1" fmla="*/ 37 h 55"/>
                  <a:gd name="T2" fmla="*/ 128 w 131"/>
                  <a:gd name="T3" fmla="*/ 37 h 55"/>
                  <a:gd name="T4" fmla="*/ 118 w 131"/>
                  <a:gd name="T5" fmla="*/ 41 h 55"/>
                  <a:gd name="T6" fmla="*/ 111 w 131"/>
                  <a:gd name="T7" fmla="*/ 45 h 55"/>
                  <a:gd name="T8" fmla="*/ 103 w 131"/>
                  <a:gd name="T9" fmla="*/ 47 h 55"/>
                  <a:gd name="T10" fmla="*/ 95 w 131"/>
                  <a:gd name="T11" fmla="*/ 49 h 55"/>
                  <a:gd name="T12" fmla="*/ 88 w 131"/>
                  <a:gd name="T13" fmla="*/ 51 h 55"/>
                  <a:gd name="T14" fmla="*/ 81 w 131"/>
                  <a:gd name="T15" fmla="*/ 51 h 55"/>
                  <a:gd name="T16" fmla="*/ 74 w 131"/>
                  <a:gd name="T17" fmla="*/ 50 h 55"/>
                  <a:gd name="T18" fmla="*/ 67 w 131"/>
                  <a:gd name="T19" fmla="*/ 48 h 55"/>
                  <a:gd name="T20" fmla="*/ 60 w 131"/>
                  <a:gd name="T21" fmla="*/ 46 h 55"/>
                  <a:gd name="T22" fmla="*/ 53 w 131"/>
                  <a:gd name="T23" fmla="*/ 42 h 55"/>
                  <a:gd name="T24" fmla="*/ 46 w 131"/>
                  <a:gd name="T25" fmla="*/ 39 h 55"/>
                  <a:gd name="T26" fmla="*/ 37 w 131"/>
                  <a:gd name="T27" fmla="*/ 33 h 55"/>
                  <a:gd name="T28" fmla="*/ 30 w 131"/>
                  <a:gd name="T29" fmla="*/ 26 h 55"/>
                  <a:gd name="T30" fmla="*/ 21 w 131"/>
                  <a:gd name="T31" fmla="*/ 18 h 55"/>
                  <a:gd name="T32" fmla="*/ 12 w 131"/>
                  <a:gd name="T33" fmla="*/ 10 h 55"/>
                  <a:gd name="T34" fmla="*/ 3 w 131"/>
                  <a:gd name="T35" fmla="*/ 0 h 55"/>
                  <a:gd name="T36" fmla="*/ 0 w 131"/>
                  <a:gd name="T37" fmla="*/ 2 h 55"/>
                  <a:gd name="T38" fmla="*/ 9 w 131"/>
                  <a:gd name="T39" fmla="*/ 12 h 55"/>
                  <a:gd name="T40" fmla="*/ 19 w 131"/>
                  <a:gd name="T41" fmla="*/ 21 h 55"/>
                  <a:gd name="T42" fmla="*/ 27 w 131"/>
                  <a:gd name="T43" fmla="*/ 29 h 55"/>
                  <a:gd name="T44" fmla="*/ 36 w 131"/>
                  <a:gd name="T45" fmla="*/ 36 h 55"/>
                  <a:gd name="T46" fmla="*/ 44 w 131"/>
                  <a:gd name="T47" fmla="*/ 41 h 55"/>
                  <a:gd name="T48" fmla="*/ 51 w 131"/>
                  <a:gd name="T49" fmla="*/ 46 h 55"/>
                  <a:gd name="T50" fmla="*/ 59 w 131"/>
                  <a:gd name="T51" fmla="*/ 49 h 55"/>
                  <a:gd name="T52" fmla="*/ 66 w 131"/>
                  <a:gd name="T53" fmla="*/ 52 h 55"/>
                  <a:gd name="T54" fmla="*/ 73 w 131"/>
                  <a:gd name="T55" fmla="*/ 54 h 55"/>
                  <a:gd name="T56" fmla="*/ 81 w 131"/>
                  <a:gd name="T57" fmla="*/ 54 h 55"/>
                  <a:gd name="T58" fmla="*/ 88 w 131"/>
                  <a:gd name="T59" fmla="*/ 54 h 55"/>
                  <a:gd name="T60" fmla="*/ 96 w 131"/>
                  <a:gd name="T61" fmla="*/ 53 h 55"/>
                  <a:gd name="T62" fmla="*/ 104 w 131"/>
                  <a:gd name="T63" fmla="*/ 51 h 55"/>
                  <a:gd name="T64" fmla="*/ 112 w 131"/>
                  <a:gd name="T65" fmla="*/ 49 h 55"/>
                  <a:gd name="T66" fmla="*/ 120 w 131"/>
                  <a:gd name="T67" fmla="*/ 45 h 55"/>
                  <a:gd name="T68" fmla="*/ 130 w 131"/>
                  <a:gd name="T69" fmla="*/ 41 h 55"/>
                  <a:gd name="T70" fmla="*/ 128 w 131"/>
                  <a:gd name="T71" fmla="*/ 37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1" h="55">
                    <a:moveTo>
                      <a:pt x="128" y="37"/>
                    </a:moveTo>
                    <a:lnTo>
                      <a:pt x="128" y="37"/>
                    </a:lnTo>
                    <a:lnTo>
                      <a:pt x="118" y="41"/>
                    </a:lnTo>
                    <a:lnTo>
                      <a:pt x="111" y="45"/>
                    </a:lnTo>
                    <a:lnTo>
                      <a:pt x="103" y="47"/>
                    </a:lnTo>
                    <a:lnTo>
                      <a:pt x="95" y="49"/>
                    </a:lnTo>
                    <a:lnTo>
                      <a:pt x="88" y="51"/>
                    </a:lnTo>
                    <a:lnTo>
                      <a:pt x="81" y="51"/>
                    </a:lnTo>
                    <a:lnTo>
                      <a:pt x="74" y="50"/>
                    </a:lnTo>
                    <a:lnTo>
                      <a:pt x="67" y="48"/>
                    </a:lnTo>
                    <a:lnTo>
                      <a:pt x="60" y="46"/>
                    </a:lnTo>
                    <a:lnTo>
                      <a:pt x="53" y="42"/>
                    </a:lnTo>
                    <a:lnTo>
                      <a:pt x="46" y="39"/>
                    </a:lnTo>
                    <a:lnTo>
                      <a:pt x="37" y="33"/>
                    </a:lnTo>
                    <a:lnTo>
                      <a:pt x="30" y="26"/>
                    </a:lnTo>
                    <a:lnTo>
                      <a:pt x="21" y="18"/>
                    </a:lnTo>
                    <a:lnTo>
                      <a:pt x="12" y="10"/>
                    </a:lnTo>
                    <a:lnTo>
                      <a:pt x="3" y="0"/>
                    </a:lnTo>
                    <a:lnTo>
                      <a:pt x="0" y="2"/>
                    </a:lnTo>
                    <a:lnTo>
                      <a:pt x="9" y="12"/>
                    </a:lnTo>
                    <a:lnTo>
                      <a:pt x="19" y="21"/>
                    </a:lnTo>
                    <a:lnTo>
                      <a:pt x="27" y="29"/>
                    </a:lnTo>
                    <a:lnTo>
                      <a:pt x="36" y="36"/>
                    </a:lnTo>
                    <a:lnTo>
                      <a:pt x="44" y="41"/>
                    </a:lnTo>
                    <a:lnTo>
                      <a:pt x="51" y="46"/>
                    </a:lnTo>
                    <a:lnTo>
                      <a:pt x="59" y="49"/>
                    </a:lnTo>
                    <a:lnTo>
                      <a:pt x="66" y="52"/>
                    </a:lnTo>
                    <a:lnTo>
                      <a:pt x="73" y="54"/>
                    </a:lnTo>
                    <a:lnTo>
                      <a:pt x="81" y="54"/>
                    </a:lnTo>
                    <a:lnTo>
                      <a:pt x="88" y="54"/>
                    </a:lnTo>
                    <a:lnTo>
                      <a:pt x="96" y="53"/>
                    </a:lnTo>
                    <a:lnTo>
                      <a:pt x="104" y="51"/>
                    </a:lnTo>
                    <a:lnTo>
                      <a:pt x="112" y="49"/>
                    </a:lnTo>
                    <a:lnTo>
                      <a:pt x="120" y="45"/>
                    </a:lnTo>
                    <a:lnTo>
                      <a:pt x="130" y="41"/>
                    </a:lnTo>
                    <a:lnTo>
                      <a:pt x="128"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3" name="Freeform 216">
                <a:extLst>
                  <a:ext uri="{FF2B5EF4-FFF2-40B4-BE49-F238E27FC236}">
                    <a16:creationId xmlns:a16="http://schemas.microsoft.com/office/drawing/2014/main" id="{AEA8C29A-CAF4-6FBE-AB0F-33C2FD3900C7}"/>
                  </a:ext>
                </a:extLst>
              </p:cNvPr>
              <p:cNvSpPr>
                <a:spLocks/>
              </p:cNvSpPr>
              <p:nvPr/>
            </p:nvSpPr>
            <p:spPr bwMode="auto">
              <a:xfrm>
                <a:off x="4405" y="1483"/>
                <a:ext cx="57" cy="50"/>
              </a:xfrm>
              <a:custGeom>
                <a:avLst/>
                <a:gdLst>
                  <a:gd name="T0" fmla="*/ 54 w 57"/>
                  <a:gd name="T1" fmla="*/ 0 h 50"/>
                  <a:gd name="T2" fmla="*/ 54 w 57"/>
                  <a:gd name="T3" fmla="*/ 0 h 50"/>
                  <a:gd name="T4" fmla="*/ 49 w 57"/>
                  <a:gd name="T5" fmla="*/ 6 h 50"/>
                  <a:gd name="T6" fmla="*/ 44 w 57"/>
                  <a:gd name="T7" fmla="*/ 12 h 50"/>
                  <a:gd name="T8" fmla="*/ 40 w 57"/>
                  <a:gd name="T9" fmla="*/ 18 h 50"/>
                  <a:gd name="T10" fmla="*/ 35 w 57"/>
                  <a:gd name="T11" fmla="*/ 23 h 50"/>
                  <a:gd name="T12" fmla="*/ 29 w 57"/>
                  <a:gd name="T13" fmla="*/ 29 h 50"/>
                  <a:gd name="T14" fmla="*/ 22 w 57"/>
                  <a:gd name="T15" fmla="*/ 35 h 50"/>
                  <a:gd name="T16" fmla="*/ 12 w 57"/>
                  <a:gd name="T17" fmla="*/ 40 h 50"/>
                  <a:gd name="T18" fmla="*/ 0 w 57"/>
                  <a:gd name="T19" fmla="*/ 45 h 50"/>
                  <a:gd name="T20" fmla="*/ 2 w 57"/>
                  <a:gd name="T21" fmla="*/ 49 h 50"/>
                  <a:gd name="T22" fmla="*/ 14 w 57"/>
                  <a:gd name="T23" fmla="*/ 44 h 50"/>
                  <a:gd name="T24" fmla="*/ 24 w 57"/>
                  <a:gd name="T25" fmla="*/ 37 h 50"/>
                  <a:gd name="T26" fmla="*/ 32 w 57"/>
                  <a:gd name="T27" fmla="*/ 32 h 50"/>
                  <a:gd name="T28" fmla="*/ 38 w 57"/>
                  <a:gd name="T29" fmla="*/ 26 h 50"/>
                  <a:gd name="T30" fmla="*/ 43 w 57"/>
                  <a:gd name="T31" fmla="*/ 20 h 50"/>
                  <a:gd name="T32" fmla="*/ 48 w 57"/>
                  <a:gd name="T33" fmla="*/ 14 h 50"/>
                  <a:gd name="T34" fmla="*/ 52 w 57"/>
                  <a:gd name="T35" fmla="*/ 8 h 50"/>
                  <a:gd name="T36" fmla="*/ 56 w 57"/>
                  <a:gd name="T37" fmla="*/ 3 h 50"/>
                  <a:gd name="T38" fmla="*/ 54 w 57"/>
                  <a:gd name="T39" fmla="*/ 0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50">
                    <a:moveTo>
                      <a:pt x="54" y="0"/>
                    </a:moveTo>
                    <a:lnTo>
                      <a:pt x="54" y="0"/>
                    </a:lnTo>
                    <a:lnTo>
                      <a:pt x="49" y="6"/>
                    </a:lnTo>
                    <a:lnTo>
                      <a:pt x="44" y="12"/>
                    </a:lnTo>
                    <a:lnTo>
                      <a:pt x="40" y="18"/>
                    </a:lnTo>
                    <a:lnTo>
                      <a:pt x="35" y="23"/>
                    </a:lnTo>
                    <a:lnTo>
                      <a:pt x="29" y="29"/>
                    </a:lnTo>
                    <a:lnTo>
                      <a:pt x="22" y="35"/>
                    </a:lnTo>
                    <a:lnTo>
                      <a:pt x="12" y="40"/>
                    </a:lnTo>
                    <a:lnTo>
                      <a:pt x="0" y="45"/>
                    </a:lnTo>
                    <a:lnTo>
                      <a:pt x="2" y="49"/>
                    </a:lnTo>
                    <a:lnTo>
                      <a:pt x="14" y="44"/>
                    </a:lnTo>
                    <a:lnTo>
                      <a:pt x="24" y="37"/>
                    </a:lnTo>
                    <a:lnTo>
                      <a:pt x="32" y="32"/>
                    </a:lnTo>
                    <a:lnTo>
                      <a:pt x="38" y="26"/>
                    </a:lnTo>
                    <a:lnTo>
                      <a:pt x="43" y="20"/>
                    </a:lnTo>
                    <a:lnTo>
                      <a:pt x="48" y="14"/>
                    </a:lnTo>
                    <a:lnTo>
                      <a:pt x="52" y="8"/>
                    </a:lnTo>
                    <a:lnTo>
                      <a:pt x="56" y="3"/>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4" name="Freeform 217">
                <a:extLst>
                  <a:ext uri="{FF2B5EF4-FFF2-40B4-BE49-F238E27FC236}">
                    <a16:creationId xmlns:a16="http://schemas.microsoft.com/office/drawing/2014/main" id="{8354AFAB-06B3-1697-6871-5DB2543E5673}"/>
                  </a:ext>
                </a:extLst>
              </p:cNvPr>
              <p:cNvSpPr>
                <a:spLocks/>
              </p:cNvSpPr>
              <p:nvPr/>
            </p:nvSpPr>
            <p:spPr bwMode="auto">
              <a:xfrm>
                <a:off x="4459" y="1381"/>
                <a:ext cx="67" cy="105"/>
              </a:xfrm>
              <a:custGeom>
                <a:avLst/>
                <a:gdLst>
                  <a:gd name="T0" fmla="*/ 62 w 67"/>
                  <a:gd name="T1" fmla="*/ 1 h 104"/>
                  <a:gd name="T2" fmla="*/ 62 w 67"/>
                  <a:gd name="T3" fmla="*/ 0 h 104"/>
                  <a:gd name="T4" fmla="*/ 59 w 67"/>
                  <a:gd name="T5" fmla="*/ 6 h 104"/>
                  <a:gd name="T6" fmla="*/ 56 w 67"/>
                  <a:gd name="T7" fmla="*/ 12 h 104"/>
                  <a:gd name="T8" fmla="*/ 53 w 67"/>
                  <a:gd name="T9" fmla="*/ 18 h 104"/>
                  <a:gd name="T10" fmla="*/ 51 w 67"/>
                  <a:gd name="T11" fmla="*/ 25 h 104"/>
                  <a:gd name="T12" fmla="*/ 48 w 67"/>
                  <a:gd name="T13" fmla="*/ 31 h 104"/>
                  <a:gd name="T14" fmla="*/ 44 w 67"/>
                  <a:gd name="T15" fmla="*/ 37 h 104"/>
                  <a:gd name="T16" fmla="*/ 41 w 67"/>
                  <a:gd name="T17" fmla="*/ 44 h 104"/>
                  <a:gd name="T18" fmla="*/ 38 w 67"/>
                  <a:gd name="T19" fmla="*/ 50 h 104"/>
                  <a:gd name="T20" fmla="*/ 34 w 67"/>
                  <a:gd name="T21" fmla="*/ 56 h 104"/>
                  <a:gd name="T22" fmla="*/ 30 w 67"/>
                  <a:gd name="T23" fmla="*/ 63 h 104"/>
                  <a:gd name="T24" fmla="*/ 26 w 67"/>
                  <a:gd name="T25" fmla="*/ 69 h 104"/>
                  <a:gd name="T26" fmla="*/ 21 w 67"/>
                  <a:gd name="T27" fmla="*/ 76 h 104"/>
                  <a:gd name="T28" fmla="*/ 16 w 67"/>
                  <a:gd name="T29" fmla="*/ 82 h 104"/>
                  <a:gd name="T30" fmla="*/ 11 w 67"/>
                  <a:gd name="T31" fmla="*/ 88 h 104"/>
                  <a:gd name="T32" fmla="*/ 6 w 67"/>
                  <a:gd name="T33" fmla="*/ 94 h 104"/>
                  <a:gd name="T34" fmla="*/ 0 w 67"/>
                  <a:gd name="T35" fmla="*/ 100 h 104"/>
                  <a:gd name="T36" fmla="*/ 2 w 67"/>
                  <a:gd name="T37" fmla="*/ 103 h 104"/>
                  <a:gd name="T38" fmla="*/ 8 w 67"/>
                  <a:gd name="T39" fmla="*/ 97 h 104"/>
                  <a:gd name="T40" fmla="*/ 14 w 67"/>
                  <a:gd name="T41" fmla="*/ 91 h 104"/>
                  <a:gd name="T42" fmla="*/ 19 w 67"/>
                  <a:gd name="T43" fmla="*/ 84 h 104"/>
                  <a:gd name="T44" fmla="*/ 24 w 67"/>
                  <a:gd name="T45" fmla="*/ 77 h 104"/>
                  <a:gd name="T46" fmla="*/ 28 w 67"/>
                  <a:gd name="T47" fmla="*/ 71 h 104"/>
                  <a:gd name="T48" fmla="*/ 33 w 67"/>
                  <a:gd name="T49" fmla="*/ 65 h 104"/>
                  <a:gd name="T50" fmla="*/ 36 w 67"/>
                  <a:gd name="T51" fmla="*/ 58 h 104"/>
                  <a:gd name="T52" fmla="*/ 41 w 67"/>
                  <a:gd name="T53" fmla="*/ 52 h 104"/>
                  <a:gd name="T54" fmla="*/ 44 w 67"/>
                  <a:gd name="T55" fmla="*/ 46 h 104"/>
                  <a:gd name="T56" fmla="*/ 48 w 67"/>
                  <a:gd name="T57" fmla="*/ 39 h 104"/>
                  <a:gd name="T58" fmla="*/ 51 w 67"/>
                  <a:gd name="T59" fmla="*/ 33 h 104"/>
                  <a:gd name="T60" fmla="*/ 55 w 67"/>
                  <a:gd name="T61" fmla="*/ 27 h 104"/>
                  <a:gd name="T62" fmla="*/ 57 w 67"/>
                  <a:gd name="T63" fmla="*/ 20 h 104"/>
                  <a:gd name="T64" fmla="*/ 60 w 67"/>
                  <a:gd name="T65" fmla="*/ 14 h 104"/>
                  <a:gd name="T66" fmla="*/ 63 w 67"/>
                  <a:gd name="T67" fmla="*/ 8 h 104"/>
                  <a:gd name="T68" fmla="*/ 66 w 67"/>
                  <a:gd name="T69" fmla="*/ 2 h 104"/>
                  <a:gd name="T70" fmla="*/ 62 w 67"/>
                  <a:gd name="T71" fmla="*/ 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04">
                    <a:moveTo>
                      <a:pt x="62" y="1"/>
                    </a:moveTo>
                    <a:lnTo>
                      <a:pt x="62" y="0"/>
                    </a:lnTo>
                    <a:lnTo>
                      <a:pt x="59" y="6"/>
                    </a:lnTo>
                    <a:lnTo>
                      <a:pt x="56" y="12"/>
                    </a:lnTo>
                    <a:lnTo>
                      <a:pt x="53" y="18"/>
                    </a:lnTo>
                    <a:lnTo>
                      <a:pt x="51" y="25"/>
                    </a:lnTo>
                    <a:lnTo>
                      <a:pt x="48" y="31"/>
                    </a:lnTo>
                    <a:lnTo>
                      <a:pt x="44" y="37"/>
                    </a:lnTo>
                    <a:lnTo>
                      <a:pt x="41" y="44"/>
                    </a:lnTo>
                    <a:lnTo>
                      <a:pt x="38" y="50"/>
                    </a:lnTo>
                    <a:lnTo>
                      <a:pt x="34" y="56"/>
                    </a:lnTo>
                    <a:lnTo>
                      <a:pt x="30" y="63"/>
                    </a:lnTo>
                    <a:lnTo>
                      <a:pt x="26" y="69"/>
                    </a:lnTo>
                    <a:lnTo>
                      <a:pt x="21" y="76"/>
                    </a:lnTo>
                    <a:lnTo>
                      <a:pt x="16" y="82"/>
                    </a:lnTo>
                    <a:lnTo>
                      <a:pt x="11" y="88"/>
                    </a:lnTo>
                    <a:lnTo>
                      <a:pt x="6" y="94"/>
                    </a:lnTo>
                    <a:lnTo>
                      <a:pt x="0" y="100"/>
                    </a:lnTo>
                    <a:lnTo>
                      <a:pt x="2" y="103"/>
                    </a:lnTo>
                    <a:lnTo>
                      <a:pt x="8" y="97"/>
                    </a:lnTo>
                    <a:lnTo>
                      <a:pt x="14" y="91"/>
                    </a:lnTo>
                    <a:lnTo>
                      <a:pt x="19" y="84"/>
                    </a:lnTo>
                    <a:lnTo>
                      <a:pt x="24" y="77"/>
                    </a:lnTo>
                    <a:lnTo>
                      <a:pt x="28" y="71"/>
                    </a:lnTo>
                    <a:lnTo>
                      <a:pt x="33" y="65"/>
                    </a:lnTo>
                    <a:lnTo>
                      <a:pt x="36" y="58"/>
                    </a:lnTo>
                    <a:lnTo>
                      <a:pt x="41" y="52"/>
                    </a:lnTo>
                    <a:lnTo>
                      <a:pt x="44" y="46"/>
                    </a:lnTo>
                    <a:lnTo>
                      <a:pt x="48" y="39"/>
                    </a:lnTo>
                    <a:lnTo>
                      <a:pt x="51" y="33"/>
                    </a:lnTo>
                    <a:lnTo>
                      <a:pt x="55" y="27"/>
                    </a:lnTo>
                    <a:lnTo>
                      <a:pt x="57" y="20"/>
                    </a:lnTo>
                    <a:lnTo>
                      <a:pt x="60" y="14"/>
                    </a:lnTo>
                    <a:lnTo>
                      <a:pt x="63" y="8"/>
                    </a:lnTo>
                    <a:lnTo>
                      <a:pt x="66" y="2"/>
                    </a:lnTo>
                    <a:lnTo>
                      <a:pt x="62"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5" name="Freeform 218">
                <a:extLst>
                  <a:ext uri="{FF2B5EF4-FFF2-40B4-BE49-F238E27FC236}">
                    <a16:creationId xmlns:a16="http://schemas.microsoft.com/office/drawing/2014/main" id="{4F9A9581-132F-9417-498C-7ECB6D9ABCEC}"/>
                  </a:ext>
                </a:extLst>
              </p:cNvPr>
              <p:cNvSpPr>
                <a:spLocks/>
              </p:cNvSpPr>
              <p:nvPr/>
            </p:nvSpPr>
            <p:spPr bwMode="auto">
              <a:xfrm>
                <a:off x="4521" y="1200"/>
                <a:ext cx="25" cy="185"/>
              </a:xfrm>
              <a:custGeom>
                <a:avLst/>
                <a:gdLst>
                  <a:gd name="T0" fmla="*/ 3 w 25"/>
                  <a:gd name="T1" fmla="*/ 0 h 185"/>
                  <a:gd name="T2" fmla="*/ 3 w 25"/>
                  <a:gd name="T3" fmla="*/ 0 h 185"/>
                  <a:gd name="T4" fmla="*/ 7 w 25"/>
                  <a:gd name="T5" fmla="*/ 14 h 185"/>
                  <a:gd name="T6" fmla="*/ 10 w 25"/>
                  <a:gd name="T7" fmla="*/ 26 h 185"/>
                  <a:gd name="T8" fmla="*/ 13 w 25"/>
                  <a:gd name="T9" fmla="*/ 37 h 185"/>
                  <a:gd name="T10" fmla="*/ 15 w 25"/>
                  <a:gd name="T11" fmla="*/ 49 h 185"/>
                  <a:gd name="T12" fmla="*/ 18 w 25"/>
                  <a:gd name="T13" fmla="*/ 60 h 185"/>
                  <a:gd name="T14" fmla="*/ 19 w 25"/>
                  <a:gd name="T15" fmla="*/ 70 h 185"/>
                  <a:gd name="T16" fmla="*/ 20 w 25"/>
                  <a:gd name="T17" fmla="*/ 81 h 185"/>
                  <a:gd name="T18" fmla="*/ 20 w 25"/>
                  <a:gd name="T19" fmla="*/ 92 h 185"/>
                  <a:gd name="T20" fmla="*/ 20 w 25"/>
                  <a:gd name="T21" fmla="*/ 102 h 185"/>
                  <a:gd name="T22" fmla="*/ 19 w 25"/>
                  <a:gd name="T23" fmla="*/ 113 h 185"/>
                  <a:gd name="T24" fmla="*/ 18 w 25"/>
                  <a:gd name="T25" fmla="*/ 123 h 185"/>
                  <a:gd name="T26" fmla="*/ 16 w 25"/>
                  <a:gd name="T27" fmla="*/ 135 h 185"/>
                  <a:gd name="T28" fmla="*/ 13 w 25"/>
                  <a:gd name="T29" fmla="*/ 146 h 185"/>
                  <a:gd name="T30" fmla="*/ 9 w 25"/>
                  <a:gd name="T31" fmla="*/ 158 h 185"/>
                  <a:gd name="T32" fmla="*/ 5 w 25"/>
                  <a:gd name="T33" fmla="*/ 170 h 185"/>
                  <a:gd name="T34" fmla="*/ 0 w 25"/>
                  <a:gd name="T35" fmla="*/ 183 h 185"/>
                  <a:gd name="T36" fmla="*/ 4 w 25"/>
                  <a:gd name="T37" fmla="*/ 184 h 185"/>
                  <a:gd name="T38" fmla="*/ 9 w 25"/>
                  <a:gd name="T39" fmla="*/ 171 h 185"/>
                  <a:gd name="T40" fmla="*/ 13 w 25"/>
                  <a:gd name="T41" fmla="*/ 159 h 185"/>
                  <a:gd name="T42" fmla="*/ 17 w 25"/>
                  <a:gd name="T43" fmla="*/ 147 h 185"/>
                  <a:gd name="T44" fmla="*/ 20 w 25"/>
                  <a:gd name="T45" fmla="*/ 136 h 185"/>
                  <a:gd name="T46" fmla="*/ 21 w 25"/>
                  <a:gd name="T47" fmla="*/ 124 h 185"/>
                  <a:gd name="T48" fmla="*/ 23 w 25"/>
                  <a:gd name="T49" fmla="*/ 113 h 185"/>
                  <a:gd name="T50" fmla="*/ 24 w 25"/>
                  <a:gd name="T51" fmla="*/ 102 h 185"/>
                  <a:gd name="T52" fmla="*/ 24 w 25"/>
                  <a:gd name="T53" fmla="*/ 92 h 185"/>
                  <a:gd name="T54" fmla="*/ 24 w 25"/>
                  <a:gd name="T55" fmla="*/ 81 h 185"/>
                  <a:gd name="T56" fmla="*/ 23 w 25"/>
                  <a:gd name="T57" fmla="*/ 70 h 185"/>
                  <a:gd name="T58" fmla="*/ 21 w 25"/>
                  <a:gd name="T59" fmla="*/ 59 h 185"/>
                  <a:gd name="T60" fmla="*/ 19 w 25"/>
                  <a:gd name="T61" fmla="*/ 48 h 185"/>
                  <a:gd name="T62" fmla="*/ 17 w 25"/>
                  <a:gd name="T63" fmla="*/ 36 h 185"/>
                  <a:gd name="T64" fmla="*/ 14 w 25"/>
                  <a:gd name="T65" fmla="*/ 25 h 185"/>
                  <a:gd name="T66" fmla="*/ 11 w 25"/>
                  <a:gd name="T67" fmla="*/ 12 h 185"/>
                  <a:gd name="T68" fmla="*/ 7 w 25"/>
                  <a:gd name="T69" fmla="*/ 0 h 185"/>
                  <a:gd name="T70" fmla="*/ 3 w 25"/>
                  <a:gd name="T71" fmla="*/ 0 h 18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 h="185">
                    <a:moveTo>
                      <a:pt x="3" y="0"/>
                    </a:moveTo>
                    <a:lnTo>
                      <a:pt x="3" y="0"/>
                    </a:lnTo>
                    <a:lnTo>
                      <a:pt x="7" y="14"/>
                    </a:lnTo>
                    <a:lnTo>
                      <a:pt x="10" y="26"/>
                    </a:lnTo>
                    <a:lnTo>
                      <a:pt x="13" y="37"/>
                    </a:lnTo>
                    <a:lnTo>
                      <a:pt x="15" y="49"/>
                    </a:lnTo>
                    <a:lnTo>
                      <a:pt x="18" y="60"/>
                    </a:lnTo>
                    <a:lnTo>
                      <a:pt x="19" y="70"/>
                    </a:lnTo>
                    <a:lnTo>
                      <a:pt x="20" y="81"/>
                    </a:lnTo>
                    <a:lnTo>
                      <a:pt x="20" y="92"/>
                    </a:lnTo>
                    <a:lnTo>
                      <a:pt x="20" y="102"/>
                    </a:lnTo>
                    <a:lnTo>
                      <a:pt x="19" y="113"/>
                    </a:lnTo>
                    <a:lnTo>
                      <a:pt x="18" y="123"/>
                    </a:lnTo>
                    <a:lnTo>
                      <a:pt x="16" y="135"/>
                    </a:lnTo>
                    <a:lnTo>
                      <a:pt x="13" y="146"/>
                    </a:lnTo>
                    <a:lnTo>
                      <a:pt x="9" y="158"/>
                    </a:lnTo>
                    <a:lnTo>
                      <a:pt x="5" y="170"/>
                    </a:lnTo>
                    <a:lnTo>
                      <a:pt x="0" y="183"/>
                    </a:lnTo>
                    <a:lnTo>
                      <a:pt x="4" y="184"/>
                    </a:lnTo>
                    <a:lnTo>
                      <a:pt x="9" y="171"/>
                    </a:lnTo>
                    <a:lnTo>
                      <a:pt x="13" y="159"/>
                    </a:lnTo>
                    <a:lnTo>
                      <a:pt x="17" y="147"/>
                    </a:lnTo>
                    <a:lnTo>
                      <a:pt x="20" y="136"/>
                    </a:lnTo>
                    <a:lnTo>
                      <a:pt x="21" y="124"/>
                    </a:lnTo>
                    <a:lnTo>
                      <a:pt x="23" y="113"/>
                    </a:lnTo>
                    <a:lnTo>
                      <a:pt x="24" y="102"/>
                    </a:lnTo>
                    <a:lnTo>
                      <a:pt x="24" y="92"/>
                    </a:lnTo>
                    <a:lnTo>
                      <a:pt x="24" y="81"/>
                    </a:lnTo>
                    <a:lnTo>
                      <a:pt x="23" y="70"/>
                    </a:lnTo>
                    <a:lnTo>
                      <a:pt x="21" y="59"/>
                    </a:lnTo>
                    <a:lnTo>
                      <a:pt x="19" y="48"/>
                    </a:lnTo>
                    <a:lnTo>
                      <a:pt x="17" y="36"/>
                    </a:lnTo>
                    <a:lnTo>
                      <a:pt x="14" y="25"/>
                    </a:lnTo>
                    <a:lnTo>
                      <a:pt x="11" y="12"/>
                    </a:lnTo>
                    <a:lnTo>
                      <a:pt x="7"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6" name="Freeform 219">
                <a:extLst>
                  <a:ext uri="{FF2B5EF4-FFF2-40B4-BE49-F238E27FC236}">
                    <a16:creationId xmlns:a16="http://schemas.microsoft.com/office/drawing/2014/main" id="{F87CC2D5-FC10-72E9-5F64-534FFA3AD87E}"/>
                  </a:ext>
                </a:extLst>
              </p:cNvPr>
              <p:cNvSpPr>
                <a:spLocks/>
              </p:cNvSpPr>
              <p:nvPr/>
            </p:nvSpPr>
            <p:spPr bwMode="auto">
              <a:xfrm>
                <a:off x="4301" y="1057"/>
                <a:ext cx="228" cy="146"/>
              </a:xfrm>
              <a:custGeom>
                <a:avLst/>
                <a:gdLst>
                  <a:gd name="T0" fmla="*/ 3 w 228"/>
                  <a:gd name="T1" fmla="*/ 4 h 145"/>
                  <a:gd name="T2" fmla="*/ 2 w 228"/>
                  <a:gd name="T3" fmla="*/ 4 h 145"/>
                  <a:gd name="T4" fmla="*/ 19 w 228"/>
                  <a:gd name="T5" fmla="*/ 5 h 145"/>
                  <a:gd name="T6" fmla="*/ 36 w 228"/>
                  <a:gd name="T7" fmla="*/ 7 h 145"/>
                  <a:gd name="T8" fmla="*/ 54 w 228"/>
                  <a:gd name="T9" fmla="*/ 10 h 145"/>
                  <a:gd name="T10" fmla="*/ 71 w 228"/>
                  <a:gd name="T11" fmla="*/ 14 h 145"/>
                  <a:gd name="T12" fmla="*/ 88 w 228"/>
                  <a:gd name="T13" fmla="*/ 20 h 145"/>
                  <a:gd name="T14" fmla="*/ 104 w 228"/>
                  <a:gd name="T15" fmla="*/ 26 h 145"/>
                  <a:gd name="T16" fmla="*/ 121 w 228"/>
                  <a:gd name="T17" fmla="*/ 34 h 145"/>
                  <a:gd name="T18" fmla="*/ 137 w 228"/>
                  <a:gd name="T19" fmla="*/ 42 h 145"/>
                  <a:gd name="T20" fmla="*/ 152 w 228"/>
                  <a:gd name="T21" fmla="*/ 52 h 145"/>
                  <a:gd name="T22" fmla="*/ 165 w 228"/>
                  <a:gd name="T23" fmla="*/ 63 h 145"/>
                  <a:gd name="T24" fmla="*/ 178 w 228"/>
                  <a:gd name="T25" fmla="*/ 74 h 145"/>
                  <a:gd name="T26" fmla="*/ 190 w 228"/>
                  <a:gd name="T27" fmla="*/ 87 h 145"/>
                  <a:gd name="T28" fmla="*/ 201 w 228"/>
                  <a:gd name="T29" fmla="*/ 100 h 145"/>
                  <a:gd name="T30" fmla="*/ 209 w 228"/>
                  <a:gd name="T31" fmla="*/ 114 h 145"/>
                  <a:gd name="T32" fmla="*/ 217 w 228"/>
                  <a:gd name="T33" fmla="*/ 129 h 145"/>
                  <a:gd name="T34" fmla="*/ 223 w 228"/>
                  <a:gd name="T35" fmla="*/ 144 h 145"/>
                  <a:gd name="T36" fmla="*/ 227 w 228"/>
                  <a:gd name="T37" fmla="*/ 144 h 145"/>
                  <a:gd name="T38" fmla="*/ 221 w 228"/>
                  <a:gd name="T39" fmla="*/ 127 h 145"/>
                  <a:gd name="T40" fmla="*/ 213 w 228"/>
                  <a:gd name="T41" fmla="*/ 112 h 145"/>
                  <a:gd name="T42" fmla="*/ 204 w 228"/>
                  <a:gd name="T43" fmla="*/ 98 h 145"/>
                  <a:gd name="T44" fmla="*/ 193 w 228"/>
                  <a:gd name="T45" fmla="*/ 84 h 145"/>
                  <a:gd name="T46" fmla="*/ 181 w 228"/>
                  <a:gd name="T47" fmla="*/ 71 h 145"/>
                  <a:gd name="T48" fmla="*/ 168 w 228"/>
                  <a:gd name="T49" fmla="*/ 60 h 145"/>
                  <a:gd name="T50" fmla="*/ 153 w 228"/>
                  <a:gd name="T51" fmla="*/ 49 h 145"/>
                  <a:gd name="T52" fmla="*/ 138 w 228"/>
                  <a:gd name="T53" fmla="*/ 39 h 145"/>
                  <a:gd name="T54" fmla="*/ 123 w 228"/>
                  <a:gd name="T55" fmla="*/ 30 h 145"/>
                  <a:gd name="T56" fmla="*/ 106 w 228"/>
                  <a:gd name="T57" fmla="*/ 23 h 145"/>
                  <a:gd name="T58" fmla="*/ 89 w 228"/>
                  <a:gd name="T59" fmla="*/ 16 h 145"/>
                  <a:gd name="T60" fmla="*/ 72 w 228"/>
                  <a:gd name="T61" fmla="*/ 10 h 145"/>
                  <a:gd name="T62" fmla="*/ 54 w 228"/>
                  <a:gd name="T63" fmla="*/ 6 h 145"/>
                  <a:gd name="T64" fmla="*/ 37 w 228"/>
                  <a:gd name="T65" fmla="*/ 3 h 145"/>
                  <a:gd name="T66" fmla="*/ 19 w 228"/>
                  <a:gd name="T67" fmla="*/ 1 h 145"/>
                  <a:gd name="T68" fmla="*/ 2 w 228"/>
                  <a:gd name="T69" fmla="*/ 0 h 145"/>
                  <a:gd name="T70" fmla="*/ 0 w 228"/>
                  <a:gd name="T71" fmla="*/ 1 h 145"/>
                  <a:gd name="T72" fmla="*/ 2 w 228"/>
                  <a:gd name="T73" fmla="*/ 0 h 145"/>
                  <a:gd name="T74" fmla="*/ 1 w 228"/>
                  <a:gd name="T75" fmla="*/ 0 h 145"/>
                  <a:gd name="T76" fmla="*/ 0 w 228"/>
                  <a:gd name="T77" fmla="*/ 1 h 145"/>
                  <a:gd name="T78" fmla="*/ 3 w 228"/>
                  <a:gd name="T79" fmla="*/ 4 h 1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8" h="145">
                    <a:moveTo>
                      <a:pt x="3" y="4"/>
                    </a:moveTo>
                    <a:lnTo>
                      <a:pt x="2" y="4"/>
                    </a:lnTo>
                    <a:lnTo>
                      <a:pt x="19" y="5"/>
                    </a:lnTo>
                    <a:lnTo>
                      <a:pt x="36" y="7"/>
                    </a:lnTo>
                    <a:lnTo>
                      <a:pt x="54" y="10"/>
                    </a:lnTo>
                    <a:lnTo>
                      <a:pt x="71" y="14"/>
                    </a:lnTo>
                    <a:lnTo>
                      <a:pt x="88" y="20"/>
                    </a:lnTo>
                    <a:lnTo>
                      <a:pt x="104" y="26"/>
                    </a:lnTo>
                    <a:lnTo>
                      <a:pt x="121" y="34"/>
                    </a:lnTo>
                    <a:lnTo>
                      <a:pt x="137" y="42"/>
                    </a:lnTo>
                    <a:lnTo>
                      <a:pt x="152" y="52"/>
                    </a:lnTo>
                    <a:lnTo>
                      <a:pt x="165" y="63"/>
                    </a:lnTo>
                    <a:lnTo>
                      <a:pt x="178" y="74"/>
                    </a:lnTo>
                    <a:lnTo>
                      <a:pt x="190" y="87"/>
                    </a:lnTo>
                    <a:lnTo>
                      <a:pt x="201" y="100"/>
                    </a:lnTo>
                    <a:lnTo>
                      <a:pt x="209" y="114"/>
                    </a:lnTo>
                    <a:lnTo>
                      <a:pt x="217" y="129"/>
                    </a:lnTo>
                    <a:lnTo>
                      <a:pt x="223" y="144"/>
                    </a:lnTo>
                    <a:lnTo>
                      <a:pt x="227" y="144"/>
                    </a:lnTo>
                    <a:lnTo>
                      <a:pt x="221" y="127"/>
                    </a:lnTo>
                    <a:lnTo>
                      <a:pt x="213" y="112"/>
                    </a:lnTo>
                    <a:lnTo>
                      <a:pt x="204" y="98"/>
                    </a:lnTo>
                    <a:lnTo>
                      <a:pt x="193" y="84"/>
                    </a:lnTo>
                    <a:lnTo>
                      <a:pt x="181" y="71"/>
                    </a:lnTo>
                    <a:lnTo>
                      <a:pt x="168" y="60"/>
                    </a:lnTo>
                    <a:lnTo>
                      <a:pt x="153" y="49"/>
                    </a:lnTo>
                    <a:lnTo>
                      <a:pt x="138" y="39"/>
                    </a:lnTo>
                    <a:lnTo>
                      <a:pt x="123" y="30"/>
                    </a:lnTo>
                    <a:lnTo>
                      <a:pt x="106" y="23"/>
                    </a:lnTo>
                    <a:lnTo>
                      <a:pt x="89" y="16"/>
                    </a:lnTo>
                    <a:lnTo>
                      <a:pt x="72" y="10"/>
                    </a:lnTo>
                    <a:lnTo>
                      <a:pt x="54" y="6"/>
                    </a:lnTo>
                    <a:lnTo>
                      <a:pt x="37" y="3"/>
                    </a:lnTo>
                    <a:lnTo>
                      <a:pt x="19" y="1"/>
                    </a:lnTo>
                    <a:lnTo>
                      <a:pt x="2" y="0"/>
                    </a:lnTo>
                    <a:lnTo>
                      <a:pt x="0" y="1"/>
                    </a:lnTo>
                    <a:lnTo>
                      <a:pt x="2" y="0"/>
                    </a:lnTo>
                    <a:lnTo>
                      <a:pt x="1" y="0"/>
                    </a:lnTo>
                    <a:lnTo>
                      <a:pt x="0" y="1"/>
                    </a:lnTo>
                    <a:lnTo>
                      <a:pt x="3"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7" name="Freeform 220">
                <a:extLst>
                  <a:ext uri="{FF2B5EF4-FFF2-40B4-BE49-F238E27FC236}">
                    <a16:creationId xmlns:a16="http://schemas.microsoft.com/office/drawing/2014/main" id="{DA47C10E-F484-C610-B1EC-D6E98C41956B}"/>
                  </a:ext>
                </a:extLst>
              </p:cNvPr>
              <p:cNvSpPr>
                <a:spLocks/>
              </p:cNvSpPr>
              <p:nvPr/>
            </p:nvSpPr>
            <p:spPr bwMode="auto">
              <a:xfrm>
                <a:off x="4236" y="1057"/>
                <a:ext cx="69" cy="62"/>
              </a:xfrm>
              <a:custGeom>
                <a:avLst/>
                <a:gdLst>
                  <a:gd name="T0" fmla="*/ 4 w 69"/>
                  <a:gd name="T1" fmla="*/ 59 h 61"/>
                  <a:gd name="T2" fmla="*/ 3 w 69"/>
                  <a:gd name="T3" fmla="*/ 60 h 61"/>
                  <a:gd name="T4" fmla="*/ 68 w 69"/>
                  <a:gd name="T5" fmla="*/ 3 h 61"/>
                  <a:gd name="T6" fmla="*/ 65 w 69"/>
                  <a:gd name="T7" fmla="*/ 0 h 61"/>
                  <a:gd name="T8" fmla="*/ 0 w 69"/>
                  <a:gd name="T9" fmla="*/ 57 h 61"/>
                  <a:gd name="T10" fmla="*/ 4 w 69"/>
                  <a:gd name="T11" fmla="*/ 59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61">
                    <a:moveTo>
                      <a:pt x="4" y="59"/>
                    </a:moveTo>
                    <a:lnTo>
                      <a:pt x="3" y="60"/>
                    </a:lnTo>
                    <a:lnTo>
                      <a:pt x="68" y="3"/>
                    </a:lnTo>
                    <a:lnTo>
                      <a:pt x="65" y="0"/>
                    </a:lnTo>
                    <a:lnTo>
                      <a:pt x="0" y="57"/>
                    </a:lnTo>
                    <a:lnTo>
                      <a:pt x="4" y="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8" name="Freeform 221">
                <a:extLst>
                  <a:ext uri="{FF2B5EF4-FFF2-40B4-BE49-F238E27FC236}">
                    <a16:creationId xmlns:a16="http://schemas.microsoft.com/office/drawing/2014/main" id="{0E91D5C4-0ED0-4916-57AB-2715817D76D7}"/>
                  </a:ext>
                </a:extLst>
              </p:cNvPr>
              <p:cNvSpPr>
                <a:spLocks/>
              </p:cNvSpPr>
              <p:nvPr/>
            </p:nvSpPr>
            <p:spPr bwMode="auto">
              <a:xfrm>
                <a:off x="4281" y="1004"/>
                <a:ext cx="375" cy="530"/>
              </a:xfrm>
              <a:custGeom>
                <a:avLst/>
                <a:gdLst>
                  <a:gd name="T0" fmla="*/ 200 w 375"/>
                  <a:gd name="T1" fmla="*/ 494 h 530"/>
                  <a:gd name="T2" fmla="*/ 204 w 375"/>
                  <a:gd name="T3" fmla="*/ 460 h 530"/>
                  <a:gd name="T4" fmla="*/ 218 w 375"/>
                  <a:gd name="T5" fmla="*/ 422 h 530"/>
                  <a:gd name="T6" fmla="*/ 239 w 375"/>
                  <a:gd name="T7" fmla="*/ 384 h 530"/>
                  <a:gd name="T8" fmla="*/ 245 w 375"/>
                  <a:gd name="T9" fmla="*/ 364 h 530"/>
                  <a:gd name="T10" fmla="*/ 249 w 375"/>
                  <a:gd name="T11" fmla="*/ 348 h 530"/>
                  <a:gd name="T12" fmla="*/ 250 w 375"/>
                  <a:gd name="T13" fmla="*/ 323 h 530"/>
                  <a:gd name="T14" fmla="*/ 246 w 375"/>
                  <a:gd name="T15" fmla="*/ 300 h 530"/>
                  <a:gd name="T16" fmla="*/ 247 w 375"/>
                  <a:gd name="T17" fmla="*/ 278 h 530"/>
                  <a:gd name="T18" fmla="*/ 249 w 375"/>
                  <a:gd name="T19" fmla="*/ 255 h 530"/>
                  <a:gd name="T20" fmla="*/ 246 w 375"/>
                  <a:gd name="T21" fmla="*/ 235 h 530"/>
                  <a:gd name="T22" fmla="*/ 241 w 375"/>
                  <a:gd name="T23" fmla="*/ 216 h 530"/>
                  <a:gd name="T24" fmla="*/ 235 w 375"/>
                  <a:gd name="T25" fmla="*/ 196 h 530"/>
                  <a:gd name="T26" fmla="*/ 227 w 375"/>
                  <a:gd name="T27" fmla="*/ 176 h 530"/>
                  <a:gd name="T28" fmla="*/ 218 w 375"/>
                  <a:gd name="T29" fmla="*/ 165 h 530"/>
                  <a:gd name="T30" fmla="*/ 199 w 375"/>
                  <a:gd name="T31" fmla="*/ 160 h 530"/>
                  <a:gd name="T32" fmla="*/ 173 w 375"/>
                  <a:gd name="T33" fmla="*/ 156 h 530"/>
                  <a:gd name="T34" fmla="*/ 148 w 375"/>
                  <a:gd name="T35" fmla="*/ 148 h 530"/>
                  <a:gd name="T36" fmla="*/ 150 w 375"/>
                  <a:gd name="T37" fmla="*/ 158 h 530"/>
                  <a:gd name="T38" fmla="*/ 167 w 375"/>
                  <a:gd name="T39" fmla="*/ 166 h 530"/>
                  <a:gd name="T40" fmla="*/ 138 w 375"/>
                  <a:gd name="T41" fmla="*/ 160 h 530"/>
                  <a:gd name="T42" fmla="*/ 97 w 375"/>
                  <a:gd name="T43" fmla="*/ 140 h 530"/>
                  <a:gd name="T44" fmla="*/ 62 w 375"/>
                  <a:gd name="T45" fmla="*/ 112 h 530"/>
                  <a:gd name="T46" fmla="*/ 32 w 375"/>
                  <a:gd name="T47" fmla="*/ 79 h 530"/>
                  <a:gd name="T48" fmla="*/ 16 w 375"/>
                  <a:gd name="T49" fmla="*/ 22 h 530"/>
                  <a:gd name="T50" fmla="*/ 30 w 375"/>
                  <a:gd name="T51" fmla="*/ 7 h 530"/>
                  <a:gd name="T52" fmla="*/ 46 w 375"/>
                  <a:gd name="T53" fmla="*/ 0 h 530"/>
                  <a:gd name="T54" fmla="*/ 69 w 375"/>
                  <a:gd name="T55" fmla="*/ 1 h 530"/>
                  <a:gd name="T56" fmla="*/ 100 w 375"/>
                  <a:gd name="T57" fmla="*/ 2 h 530"/>
                  <a:gd name="T58" fmla="*/ 123 w 375"/>
                  <a:gd name="T59" fmla="*/ 3 h 530"/>
                  <a:gd name="T60" fmla="*/ 158 w 375"/>
                  <a:gd name="T61" fmla="*/ 13 h 530"/>
                  <a:gd name="T62" fmla="*/ 202 w 375"/>
                  <a:gd name="T63" fmla="*/ 31 h 530"/>
                  <a:gd name="T64" fmla="*/ 231 w 375"/>
                  <a:gd name="T65" fmla="*/ 51 h 530"/>
                  <a:gd name="T66" fmla="*/ 258 w 375"/>
                  <a:gd name="T67" fmla="*/ 81 h 530"/>
                  <a:gd name="T68" fmla="*/ 287 w 375"/>
                  <a:gd name="T69" fmla="*/ 117 h 530"/>
                  <a:gd name="T70" fmla="*/ 298 w 375"/>
                  <a:gd name="T71" fmla="*/ 134 h 530"/>
                  <a:gd name="T72" fmla="*/ 311 w 375"/>
                  <a:gd name="T73" fmla="*/ 165 h 530"/>
                  <a:gd name="T74" fmla="*/ 322 w 375"/>
                  <a:gd name="T75" fmla="*/ 187 h 530"/>
                  <a:gd name="T76" fmla="*/ 330 w 375"/>
                  <a:gd name="T77" fmla="*/ 212 h 530"/>
                  <a:gd name="T78" fmla="*/ 339 w 375"/>
                  <a:gd name="T79" fmla="*/ 233 h 530"/>
                  <a:gd name="T80" fmla="*/ 347 w 375"/>
                  <a:gd name="T81" fmla="*/ 252 h 530"/>
                  <a:gd name="T82" fmla="*/ 358 w 375"/>
                  <a:gd name="T83" fmla="*/ 283 h 530"/>
                  <a:gd name="T84" fmla="*/ 368 w 375"/>
                  <a:gd name="T85" fmla="*/ 321 h 530"/>
                  <a:gd name="T86" fmla="*/ 374 w 375"/>
                  <a:gd name="T87" fmla="*/ 343 h 530"/>
                  <a:gd name="T88" fmla="*/ 373 w 375"/>
                  <a:gd name="T89" fmla="*/ 369 h 530"/>
                  <a:gd name="T90" fmla="*/ 366 w 375"/>
                  <a:gd name="T91" fmla="*/ 393 h 530"/>
                  <a:gd name="T92" fmla="*/ 356 w 375"/>
                  <a:gd name="T93" fmla="*/ 416 h 530"/>
                  <a:gd name="T94" fmla="*/ 341 w 375"/>
                  <a:gd name="T95" fmla="*/ 435 h 530"/>
                  <a:gd name="T96" fmla="*/ 332 w 375"/>
                  <a:gd name="T97" fmla="*/ 444 h 530"/>
                  <a:gd name="T98" fmla="*/ 314 w 375"/>
                  <a:gd name="T99" fmla="*/ 458 h 530"/>
                  <a:gd name="T100" fmla="*/ 285 w 375"/>
                  <a:gd name="T101" fmla="*/ 486 h 530"/>
                  <a:gd name="T102" fmla="*/ 257 w 375"/>
                  <a:gd name="T103" fmla="*/ 513 h 530"/>
                  <a:gd name="T104" fmla="*/ 227 w 375"/>
                  <a:gd name="T105" fmla="*/ 529 h 5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75" h="530">
                    <a:moveTo>
                      <a:pt x="199" y="518"/>
                    </a:moveTo>
                    <a:lnTo>
                      <a:pt x="199" y="510"/>
                    </a:lnTo>
                    <a:lnTo>
                      <a:pt x="200" y="502"/>
                    </a:lnTo>
                    <a:lnTo>
                      <a:pt x="200" y="494"/>
                    </a:lnTo>
                    <a:lnTo>
                      <a:pt x="201" y="486"/>
                    </a:lnTo>
                    <a:lnTo>
                      <a:pt x="202" y="477"/>
                    </a:lnTo>
                    <a:lnTo>
                      <a:pt x="203" y="468"/>
                    </a:lnTo>
                    <a:lnTo>
                      <a:pt x="204" y="460"/>
                    </a:lnTo>
                    <a:lnTo>
                      <a:pt x="206" y="451"/>
                    </a:lnTo>
                    <a:lnTo>
                      <a:pt x="209" y="442"/>
                    </a:lnTo>
                    <a:lnTo>
                      <a:pt x="213" y="432"/>
                    </a:lnTo>
                    <a:lnTo>
                      <a:pt x="218" y="422"/>
                    </a:lnTo>
                    <a:lnTo>
                      <a:pt x="224" y="412"/>
                    </a:lnTo>
                    <a:lnTo>
                      <a:pt x="229" y="402"/>
                    </a:lnTo>
                    <a:lnTo>
                      <a:pt x="234" y="393"/>
                    </a:lnTo>
                    <a:lnTo>
                      <a:pt x="239" y="384"/>
                    </a:lnTo>
                    <a:lnTo>
                      <a:pt x="242" y="376"/>
                    </a:lnTo>
                    <a:lnTo>
                      <a:pt x="243" y="372"/>
                    </a:lnTo>
                    <a:lnTo>
                      <a:pt x="244" y="368"/>
                    </a:lnTo>
                    <a:lnTo>
                      <a:pt x="245" y="364"/>
                    </a:lnTo>
                    <a:lnTo>
                      <a:pt x="246" y="360"/>
                    </a:lnTo>
                    <a:lnTo>
                      <a:pt x="247" y="356"/>
                    </a:lnTo>
                    <a:lnTo>
                      <a:pt x="248" y="352"/>
                    </a:lnTo>
                    <a:lnTo>
                      <a:pt x="249" y="348"/>
                    </a:lnTo>
                    <a:lnTo>
                      <a:pt x="249" y="344"/>
                    </a:lnTo>
                    <a:lnTo>
                      <a:pt x="250" y="335"/>
                    </a:lnTo>
                    <a:lnTo>
                      <a:pt x="251" y="329"/>
                    </a:lnTo>
                    <a:lnTo>
                      <a:pt x="250" y="323"/>
                    </a:lnTo>
                    <a:lnTo>
                      <a:pt x="249" y="317"/>
                    </a:lnTo>
                    <a:lnTo>
                      <a:pt x="248" y="311"/>
                    </a:lnTo>
                    <a:lnTo>
                      <a:pt x="247" y="306"/>
                    </a:lnTo>
                    <a:lnTo>
                      <a:pt x="246" y="300"/>
                    </a:lnTo>
                    <a:lnTo>
                      <a:pt x="245" y="292"/>
                    </a:lnTo>
                    <a:lnTo>
                      <a:pt x="245" y="288"/>
                    </a:lnTo>
                    <a:lnTo>
                      <a:pt x="246" y="283"/>
                    </a:lnTo>
                    <a:lnTo>
                      <a:pt x="247" y="278"/>
                    </a:lnTo>
                    <a:lnTo>
                      <a:pt x="248" y="272"/>
                    </a:lnTo>
                    <a:lnTo>
                      <a:pt x="248" y="266"/>
                    </a:lnTo>
                    <a:lnTo>
                      <a:pt x="249" y="260"/>
                    </a:lnTo>
                    <a:lnTo>
                      <a:pt x="249" y="255"/>
                    </a:lnTo>
                    <a:lnTo>
                      <a:pt x="249" y="250"/>
                    </a:lnTo>
                    <a:lnTo>
                      <a:pt x="248" y="245"/>
                    </a:lnTo>
                    <a:lnTo>
                      <a:pt x="247" y="241"/>
                    </a:lnTo>
                    <a:lnTo>
                      <a:pt x="246" y="235"/>
                    </a:lnTo>
                    <a:lnTo>
                      <a:pt x="245" y="231"/>
                    </a:lnTo>
                    <a:lnTo>
                      <a:pt x="244" y="226"/>
                    </a:lnTo>
                    <a:lnTo>
                      <a:pt x="243" y="221"/>
                    </a:lnTo>
                    <a:lnTo>
                      <a:pt x="241" y="216"/>
                    </a:lnTo>
                    <a:lnTo>
                      <a:pt x="239" y="211"/>
                    </a:lnTo>
                    <a:lnTo>
                      <a:pt x="238" y="206"/>
                    </a:lnTo>
                    <a:lnTo>
                      <a:pt x="236" y="201"/>
                    </a:lnTo>
                    <a:lnTo>
                      <a:pt x="235" y="196"/>
                    </a:lnTo>
                    <a:lnTo>
                      <a:pt x="233" y="191"/>
                    </a:lnTo>
                    <a:lnTo>
                      <a:pt x="231" y="186"/>
                    </a:lnTo>
                    <a:lnTo>
                      <a:pt x="229" y="180"/>
                    </a:lnTo>
                    <a:lnTo>
                      <a:pt x="227" y="176"/>
                    </a:lnTo>
                    <a:lnTo>
                      <a:pt x="225" y="170"/>
                    </a:lnTo>
                    <a:lnTo>
                      <a:pt x="224" y="168"/>
                    </a:lnTo>
                    <a:lnTo>
                      <a:pt x="221" y="166"/>
                    </a:lnTo>
                    <a:lnTo>
                      <a:pt x="218" y="165"/>
                    </a:lnTo>
                    <a:lnTo>
                      <a:pt x="214" y="164"/>
                    </a:lnTo>
                    <a:lnTo>
                      <a:pt x="210" y="162"/>
                    </a:lnTo>
                    <a:lnTo>
                      <a:pt x="204" y="161"/>
                    </a:lnTo>
                    <a:lnTo>
                      <a:pt x="199" y="160"/>
                    </a:lnTo>
                    <a:lnTo>
                      <a:pt x="193" y="159"/>
                    </a:lnTo>
                    <a:lnTo>
                      <a:pt x="186" y="158"/>
                    </a:lnTo>
                    <a:lnTo>
                      <a:pt x="180" y="157"/>
                    </a:lnTo>
                    <a:lnTo>
                      <a:pt x="173" y="156"/>
                    </a:lnTo>
                    <a:lnTo>
                      <a:pt x="167" y="154"/>
                    </a:lnTo>
                    <a:lnTo>
                      <a:pt x="160" y="152"/>
                    </a:lnTo>
                    <a:lnTo>
                      <a:pt x="154" y="151"/>
                    </a:lnTo>
                    <a:lnTo>
                      <a:pt x="148" y="148"/>
                    </a:lnTo>
                    <a:lnTo>
                      <a:pt x="143" y="146"/>
                    </a:lnTo>
                    <a:lnTo>
                      <a:pt x="145" y="150"/>
                    </a:lnTo>
                    <a:lnTo>
                      <a:pt x="147" y="154"/>
                    </a:lnTo>
                    <a:lnTo>
                      <a:pt x="150" y="158"/>
                    </a:lnTo>
                    <a:lnTo>
                      <a:pt x="154" y="160"/>
                    </a:lnTo>
                    <a:lnTo>
                      <a:pt x="158" y="162"/>
                    </a:lnTo>
                    <a:lnTo>
                      <a:pt x="162" y="164"/>
                    </a:lnTo>
                    <a:lnTo>
                      <a:pt x="167" y="166"/>
                    </a:lnTo>
                    <a:lnTo>
                      <a:pt x="172" y="167"/>
                    </a:lnTo>
                    <a:lnTo>
                      <a:pt x="160" y="166"/>
                    </a:lnTo>
                    <a:lnTo>
                      <a:pt x="148" y="164"/>
                    </a:lnTo>
                    <a:lnTo>
                      <a:pt x="138" y="160"/>
                    </a:lnTo>
                    <a:lnTo>
                      <a:pt x="127" y="156"/>
                    </a:lnTo>
                    <a:lnTo>
                      <a:pt x="117" y="152"/>
                    </a:lnTo>
                    <a:lnTo>
                      <a:pt x="107" y="146"/>
                    </a:lnTo>
                    <a:lnTo>
                      <a:pt x="97" y="140"/>
                    </a:lnTo>
                    <a:lnTo>
                      <a:pt x="88" y="134"/>
                    </a:lnTo>
                    <a:lnTo>
                      <a:pt x="80" y="127"/>
                    </a:lnTo>
                    <a:lnTo>
                      <a:pt x="71" y="120"/>
                    </a:lnTo>
                    <a:lnTo>
                      <a:pt x="62" y="112"/>
                    </a:lnTo>
                    <a:lnTo>
                      <a:pt x="54" y="104"/>
                    </a:lnTo>
                    <a:lnTo>
                      <a:pt x="47" y="96"/>
                    </a:lnTo>
                    <a:lnTo>
                      <a:pt x="39" y="88"/>
                    </a:lnTo>
                    <a:lnTo>
                      <a:pt x="32" y="79"/>
                    </a:lnTo>
                    <a:lnTo>
                      <a:pt x="25" y="71"/>
                    </a:lnTo>
                    <a:lnTo>
                      <a:pt x="0" y="40"/>
                    </a:lnTo>
                    <a:lnTo>
                      <a:pt x="10" y="30"/>
                    </a:lnTo>
                    <a:lnTo>
                      <a:pt x="16" y="22"/>
                    </a:lnTo>
                    <a:lnTo>
                      <a:pt x="21" y="17"/>
                    </a:lnTo>
                    <a:lnTo>
                      <a:pt x="24" y="13"/>
                    </a:lnTo>
                    <a:lnTo>
                      <a:pt x="27" y="10"/>
                    </a:lnTo>
                    <a:lnTo>
                      <a:pt x="30" y="7"/>
                    </a:lnTo>
                    <a:lnTo>
                      <a:pt x="35" y="5"/>
                    </a:lnTo>
                    <a:lnTo>
                      <a:pt x="43" y="0"/>
                    </a:lnTo>
                    <a:lnTo>
                      <a:pt x="44" y="0"/>
                    </a:lnTo>
                    <a:lnTo>
                      <a:pt x="46" y="0"/>
                    </a:lnTo>
                    <a:lnTo>
                      <a:pt x="50" y="1"/>
                    </a:lnTo>
                    <a:lnTo>
                      <a:pt x="56" y="1"/>
                    </a:lnTo>
                    <a:lnTo>
                      <a:pt x="62" y="1"/>
                    </a:lnTo>
                    <a:lnTo>
                      <a:pt x="69" y="1"/>
                    </a:lnTo>
                    <a:lnTo>
                      <a:pt x="77" y="2"/>
                    </a:lnTo>
                    <a:lnTo>
                      <a:pt x="84" y="2"/>
                    </a:lnTo>
                    <a:lnTo>
                      <a:pt x="92" y="2"/>
                    </a:lnTo>
                    <a:lnTo>
                      <a:pt x="100" y="2"/>
                    </a:lnTo>
                    <a:lnTo>
                      <a:pt x="107" y="2"/>
                    </a:lnTo>
                    <a:lnTo>
                      <a:pt x="113" y="2"/>
                    </a:lnTo>
                    <a:lnTo>
                      <a:pt x="118" y="3"/>
                    </a:lnTo>
                    <a:lnTo>
                      <a:pt x="123" y="3"/>
                    </a:lnTo>
                    <a:lnTo>
                      <a:pt x="125" y="3"/>
                    </a:lnTo>
                    <a:lnTo>
                      <a:pt x="126" y="3"/>
                    </a:lnTo>
                    <a:lnTo>
                      <a:pt x="143" y="8"/>
                    </a:lnTo>
                    <a:lnTo>
                      <a:pt x="158" y="13"/>
                    </a:lnTo>
                    <a:lnTo>
                      <a:pt x="170" y="18"/>
                    </a:lnTo>
                    <a:lnTo>
                      <a:pt x="182" y="22"/>
                    </a:lnTo>
                    <a:lnTo>
                      <a:pt x="192" y="27"/>
                    </a:lnTo>
                    <a:lnTo>
                      <a:pt x="202" y="31"/>
                    </a:lnTo>
                    <a:lnTo>
                      <a:pt x="210" y="35"/>
                    </a:lnTo>
                    <a:lnTo>
                      <a:pt x="217" y="40"/>
                    </a:lnTo>
                    <a:lnTo>
                      <a:pt x="224" y="45"/>
                    </a:lnTo>
                    <a:lnTo>
                      <a:pt x="231" y="51"/>
                    </a:lnTo>
                    <a:lnTo>
                      <a:pt x="237" y="57"/>
                    </a:lnTo>
                    <a:lnTo>
                      <a:pt x="244" y="64"/>
                    </a:lnTo>
                    <a:lnTo>
                      <a:pt x="251" y="72"/>
                    </a:lnTo>
                    <a:lnTo>
                      <a:pt x="258" y="81"/>
                    </a:lnTo>
                    <a:lnTo>
                      <a:pt x="266" y="91"/>
                    </a:lnTo>
                    <a:lnTo>
                      <a:pt x="275" y="103"/>
                    </a:lnTo>
                    <a:lnTo>
                      <a:pt x="282" y="112"/>
                    </a:lnTo>
                    <a:lnTo>
                      <a:pt x="287" y="117"/>
                    </a:lnTo>
                    <a:lnTo>
                      <a:pt x="291" y="122"/>
                    </a:lnTo>
                    <a:lnTo>
                      <a:pt x="293" y="125"/>
                    </a:lnTo>
                    <a:lnTo>
                      <a:pt x="296" y="129"/>
                    </a:lnTo>
                    <a:lnTo>
                      <a:pt x="298" y="134"/>
                    </a:lnTo>
                    <a:lnTo>
                      <a:pt x="302" y="142"/>
                    </a:lnTo>
                    <a:lnTo>
                      <a:pt x="307" y="154"/>
                    </a:lnTo>
                    <a:lnTo>
                      <a:pt x="308" y="160"/>
                    </a:lnTo>
                    <a:lnTo>
                      <a:pt x="311" y="165"/>
                    </a:lnTo>
                    <a:lnTo>
                      <a:pt x="314" y="170"/>
                    </a:lnTo>
                    <a:lnTo>
                      <a:pt x="317" y="176"/>
                    </a:lnTo>
                    <a:lnTo>
                      <a:pt x="319" y="182"/>
                    </a:lnTo>
                    <a:lnTo>
                      <a:pt x="322" y="187"/>
                    </a:lnTo>
                    <a:lnTo>
                      <a:pt x="324" y="192"/>
                    </a:lnTo>
                    <a:lnTo>
                      <a:pt x="325" y="198"/>
                    </a:lnTo>
                    <a:lnTo>
                      <a:pt x="327" y="206"/>
                    </a:lnTo>
                    <a:lnTo>
                      <a:pt x="330" y="212"/>
                    </a:lnTo>
                    <a:lnTo>
                      <a:pt x="332" y="218"/>
                    </a:lnTo>
                    <a:lnTo>
                      <a:pt x="335" y="223"/>
                    </a:lnTo>
                    <a:lnTo>
                      <a:pt x="337" y="228"/>
                    </a:lnTo>
                    <a:lnTo>
                      <a:pt x="339" y="233"/>
                    </a:lnTo>
                    <a:lnTo>
                      <a:pt x="341" y="237"/>
                    </a:lnTo>
                    <a:lnTo>
                      <a:pt x="343" y="242"/>
                    </a:lnTo>
                    <a:lnTo>
                      <a:pt x="345" y="247"/>
                    </a:lnTo>
                    <a:lnTo>
                      <a:pt x="347" y="252"/>
                    </a:lnTo>
                    <a:lnTo>
                      <a:pt x="349" y="258"/>
                    </a:lnTo>
                    <a:lnTo>
                      <a:pt x="352" y="265"/>
                    </a:lnTo>
                    <a:lnTo>
                      <a:pt x="355" y="273"/>
                    </a:lnTo>
                    <a:lnTo>
                      <a:pt x="358" y="283"/>
                    </a:lnTo>
                    <a:lnTo>
                      <a:pt x="361" y="293"/>
                    </a:lnTo>
                    <a:lnTo>
                      <a:pt x="364" y="306"/>
                    </a:lnTo>
                    <a:lnTo>
                      <a:pt x="366" y="314"/>
                    </a:lnTo>
                    <a:lnTo>
                      <a:pt x="368" y="321"/>
                    </a:lnTo>
                    <a:lnTo>
                      <a:pt x="371" y="326"/>
                    </a:lnTo>
                    <a:lnTo>
                      <a:pt x="372" y="331"/>
                    </a:lnTo>
                    <a:lnTo>
                      <a:pt x="373" y="337"/>
                    </a:lnTo>
                    <a:lnTo>
                      <a:pt x="374" y="343"/>
                    </a:lnTo>
                    <a:lnTo>
                      <a:pt x="374" y="350"/>
                    </a:lnTo>
                    <a:lnTo>
                      <a:pt x="374" y="359"/>
                    </a:lnTo>
                    <a:lnTo>
                      <a:pt x="373" y="364"/>
                    </a:lnTo>
                    <a:lnTo>
                      <a:pt x="373" y="369"/>
                    </a:lnTo>
                    <a:lnTo>
                      <a:pt x="371" y="374"/>
                    </a:lnTo>
                    <a:lnTo>
                      <a:pt x="370" y="380"/>
                    </a:lnTo>
                    <a:lnTo>
                      <a:pt x="368" y="386"/>
                    </a:lnTo>
                    <a:lnTo>
                      <a:pt x="366" y="393"/>
                    </a:lnTo>
                    <a:lnTo>
                      <a:pt x="364" y="398"/>
                    </a:lnTo>
                    <a:lnTo>
                      <a:pt x="361" y="405"/>
                    </a:lnTo>
                    <a:lnTo>
                      <a:pt x="359" y="411"/>
                    </a:lnTo>
                    <a:lnTo>
                      <a:pt x="356" y="416"/>
                    </a:lnTo>
                    <a:lnTo>
                      <a:pt x="352" y="422"/>
                    </a:lnTo>
                    <a:lnTo>
                      <a:pt x="349" y="427"/>
                    </a:lnTo>
                    <a:lnTo>
                      <a:pt x="345" y="431"/>
                    </a:lnTo>
                    <a:lnTo>
                      <a:pt x="341" y="435"/>
                    </a:lnTo>
                    <a:lnTo>
                      <a:pt x="337" y="438"/>
                    </a:lnTo>
                    <a:lnTo>
                      <a:pt x="334" y="440"/>
                    </a:lnTo>
                    <a:lnTo>
                      <a:pt x="332" y="441"/>
                    </a:lnTo>
                    <a:lnTo>
                      <a:pt x="332" y="444"/>
                    </a:lnTo>
                    <a:lnTo>
                      <a:pt x="331" y="447"/>
                    </a:lnTo>
                    <a:lnTo>
                      <a:pt x="329" y="448"/>
                    </a:lnTo>
                    <a:lnTo>
                      <a:pt x="322" y="453"/>
                    </a:lnTo>
                    <a:lnTo>
                      <a:pt x="314" y="458"/>
                    </a:lnTo>
                    <a:lnTo>
                      <a:pt x="307" y="464"/>
                    </a:lnTo>
                    <a:lnTo>
                      <a:pt x="300" y="471"/>
                    </a:lnTo>
                    <a:lnTo>
                      <a:pt x="293" y="478"/>
                    </a:lnTo>
                    <a:lnTo>
                      <a:pt x="285" y="486"/>
                    </a:lnTo>
                    <a:lnTo>
                      <a:pt x="279" y="493"/>
                    </a:lnTo>
                    <a:lnTo>
                      <a:pt x="272" y="500"/>
                    </a:lnTo>
                    <a:lnTo>
                      <a:pt x="265" y="507"/>
                    </a:lnTo>
                    <a:lnTo>
                      <a:pt x="257" y="513"/>
                    </a:lnTo>
                    <a:lnTo>
                      <a:pt x="250" y="518"/>
                    </a:lnTo>
                    <a:lnTo>
                      <a:pt x="243" y="523"/>
                    </a:lnTo>
                    <a:lnTo>
                      <a:pt x="235" y="526"/>
                    </a:lnTo>
                    <a:lnTo>
                      <a:pt x="227" y="529"/>
                    </a:lnTo>
                    <a:lnTo>
                      <a:pt x="219" y="529"/>
                    </a:lnTo>
                    <a:lnTo>
                      <a:pt x="211" y="528"/>
                    </a:lnTo>
                    <a:lnTo>
                      <a:pt x="199" y="51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49" name="Freeform 222">
                <a:extLst>
                  <a:ext uri="{FF2B5EF4-FFF2-40B4-BE49-F238E27FC236}">
                    <a16:creationId xmlns:a16="http://schemas.microsoft.com/office/drawing/2014/main" id="{61F7125C-54DA-7D78-8D74-A5CB7B0C491F}"/>
                  </a:ext>
                </a:extLst>
              </p:cNvPr>
              <p:cNvSpPr>
                <a:spLocks/>
              </p:cNvSpPr>
              <p:nvPr/>
            </p:nvSpPr>
            <p:spPr bwMode="auto">
              <a:xfrm>
                <a:off x="4478" y="1454"/>
                <a:ext cx="17" cy="70"/>
              </a:xfrm>
              <a:custGeom>
                <a:avLst/>
                <a:gdLst>
                  <a:gd name="T0" fmla="*/ 10 w 17"/>
                  <a:gd name="T1" fmla="*/ 0 h 69"/>
                  <a:gd name="T2" fmla="*/ 10 w 17"/>
                  <a:gd name="T3" fmla="*/ 0 h 69"/>
                  <a:gd name="T4" fmla="*/ 7 w 17"/>
                  <a:gd name="T5" fmla="*/ 9 h 69"/>
                  <a:gd name="T6" fmla="*/ 5 w 17"/>
                  <a:gd name="T7" fmla="*/ 18 h 69"/>
                  <a:gd name="T8" fmla="*/ 4 w 17"/>
                  <a:gd name="T9" fmla="*/ 26 h 69"/>
                  <a:gd name="T10" fmla="*/ 2 w 17"/>
                  <a:gd name="T11" fmla="*/ 36 h 69"/>
                  <a:gd name="T12" fmla="*/ 1 w 17"/>
                  <a:gd name="T13" fmla="*/ 44 h 69"/>
                  <a:gd name="T14" fmla="*/ 1 w 17"/>
                  <a:gd name="T15" fmla="*/ 52 h 69"/>
                  <a:gd name="T16" fmla="*/ 0 w 17"/>
                  <a:gd name="T17" fmla="*/ 60 h 69"/>
                  <a:gd name="T18" fmla="*/ 0 w 17"/>
                  <a:gd name="T19" fmla="*/ 68 h 69"/>
                  <a:gd name="T20" fmla="*/ 5 w 17"/>
                  <a:gd name="T21" fmla="*/ 68 h 69"/>
                  <a:gd name="T22" fmla="*/ 5 w 17"/>
                  <a:gd name="T23" fmla="*/ 60 h 69"/>
                  <a:gd name="T24" fmla="*/ 7 w 17"/>
                  <a:gd name="T25" fmla="*/ 52 h 69"/>
                  <a:gd name="T26" fmla="*/ 7 w 17"/>
                  <a:gd name="T27" fmla="*/ 44 h 69"/>
                  <a:gd name="T28" fmla="*/ 7 w 17"/>
                  <a:gd name="T29" fmla="*/ 36 h 69"/>
                  <a:gd name="T30" fmla="*/ 10 w 17"/>
                  <a:gd name="T31" fmla="*/ 27 h 69"/>
                  <a:gd name="T32" fmla="*/ 11 w 17"/>
                  <a:gd name="T33" fmla="*/ 19 h 69"/>
                  <a:gd name="T34" fmla="*/ 13 w 17"/>
                  <a:gd name="T35" fmla="*/ 10 h 69"/>
                  <a:gd name="T36" fmla="*/ 16 w 17"/>
                  <a:gd name="T37" fmla="*/ 2 h 69"/>
                  <a:gd name="T38" fmla="*/ 10 w 17"/>
                  <a:gd name="T39" fmla="*/ 0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9">
                    <a:moveTo>
                      <a:pt x="10" y="0"/>
                    </a:moveTo>
                    <a:lnTo>
                      <a:pt x="10" y="0"/>
                    </a:lnTo>
                    <a:lnTo>
                      <a:pt x="7" y="9"/>
                    </a:lnTo>
                    <a:lnTo>
                      <a:pt x="5" y="18"/>
                    </a:lnTo>
                    <a:lnTo>
                      <a:pt x="4" y="26"/>
                    </a:lnTo>
                    <a:lnTo>
                      <a:pt x="2" y="36"/>
                    </a:lnTo>
                    <a:lnTo>
                      <a:pt x="1" y="44"/>
                    </a:lnTo>
                    <a:lnTo>
                      <a:pt x="1" y="52"/>
                    </a:lnTo>
                    <a:lnTo>
                      <a:pt x="0" y="60"/>
                    </a:lnTo>
                    <a:lnTo>
                      <a:pt x="0" y="68"/>
                    </a:lnTo>
                    <a:lnTo>
                      <a:pt x="5" y="68"/>
                    </a:lnTo>
                    <a:lnTo>
                      <a:pt x="5" y="60"/>
                    </a:lnTo>
                    <a:lnTo>
                      <a:pt x="7" y="52"/>
                    </a:lnTo>
                    <a:lnTo>
                      <a:pt x="7" y="44"/>
                    </a:lnTo>
                    <a:lnTo>
                      <a:pt x="7" y="36"/>
                    </a:lnTo>
                    <a:lnTo>
                      <a:pt x="10" y="27"/>
                    </a:lnTo>
                    <a:lnTo>
                      <a:pt x="11" y="19"/>
                    </a:lnTo>
                    <a:lnTo>
                      <a:pt x="13" y="10"/>
                    </a:lnTo>
                    <a:lnTo>
                      <a:pt x="16" y="2"/>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0" name="Freeform 223">
                <a:extLst>
                  <a:ext uri="{FF2B5EF4-FFF2-40B4-BE49-F238E27FC236}">
                    <a16:creationId xmlns:a16="http://schemas.microsoft.com/office/drawing/2014/main" id="{D3E8E85E-7D6F-8CF3-94FB-BF296E118598}"/>
                  </a:ext>
                </a:extLst>
              </p:cNvPr>
              <p:cNvSpPr>
                <a:spLocks/>
              </p:cNvSpPr>
              <p:nvPr/>
            </p:nvSpPr>
            <p:spPr bwMode="auto">
              <a:xfrm>
                <a:off x="4485" y="1380"/>
                <a:ext cx="41" cy="76"/>
              </a:xfrm>
              <a:custGeom>
                <a:avLst/>
                <a:gdLst>
                  <a:gd name="T0" fmla="*/ 36 w 41"/>
                  <a:gd name="T1" fmla="*/ 0 h 77"/>
                  <a:gd name="T2" fmla="*/ 36 w 41"/>
                  <a:gd name="T3" fmla="*/ 0 h 77"/>
                  <a:gd name="T4" fmla="*/ 33 w 41"/>
                  <a:gd name="T5" fmla="*/ 8 h 77"/>
                  <a:gd name="T6" fmla="*/ 29 w 41"/>
                  <a:gd name="T7" fmla="*/ 16 h 77"/>
                  <a:gd name="T8" fmla="*/ 24 w 41"/>
                  <a:gd name="T9" fmla="*/ 25 h 77"/>
                  <a:gd name="T10" fmla="*/ 18 w 41"/>
                  <a:gd name="T11" fmla="*/ 35 h 77"/>
                  <a:gd name="T12" fmla="*/ 12 w 41"/>
                  <a:gd name="T13" fmla="*/ 45 h 77"/>
                  <a:gd name="T14" fmla="*/ 7 w 41"/>
                  <a:gd name="T15" fmla="*/ 55 h 77"/>
                  <a:gd name="T16" fmla="*/ 3 w 41"/>
                  <a:gd name="T17" fmla="*/ 65 h 77"/>
                  <a:gd name="T18" fmla="*/ 0 w 41"/>
                  <a:gd name="T19" fmla="*/ 74 h 77"/>
                  <a:gd name="T20" fmla="*/ 4 w 41"/>
                  <a:gd name="T21" fmla="*/ 76 h 77"/>
                  <a:gd name="T22" fmla="*/ 7 w 41"/>
                  <a:gd name="T23" fmla="*/ 66 h 77"/>
                  <a:gd name="T24" fmla="*/ 11 w 41"/>
                  <a:gd name="T25" fmla="*/ 57 h 77"/>
                  <a:gd name="T26" fmla="*/ 16 w 41"/>
                  <a:gd name="T27" fmla="*/ 47 h 77"/>
                  <a:gd name="T28" fmla="*/ 21 w 41"/>
                  <a:gd name="T29" fmla="*/ 37 h 77"/>
                  <a:gd name="T30" fmla="*/ 27 w 41"/>
                  <a:gd name="T31" fmla="*/ 27 h 77"/>
                  <a:gd name="T32" fmla="*/ 32 w 41"/>
                  <a:gd name="T33" fmla="*/ 18 h 77"/>
                  <a:gd name="T34" fmla="*/ 37 w 41"/>
                  <a:gd name="T35" fmla="*/ 10 h 77"/>
                  <a:gd name="T36" fmla="*/ 40 w 41"/>
                  <a:gd name="T37" fmla="*/ 1 h 77"/>
                  <a:gd name="T38" fmla="*/ 36 w 41"/>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 h="77">
                    <a:moveTo>
                      <a:pt x="36" y="0"/>
                    </a:moveTo>
                    <a:lnTo>
                      <a:pt x="36" y="0"/>
                    </a:lnTo>
                    <a:lnTo>
                      <a:pt x="33" y="8"/>
                    </a:lnTo>
                    <a:lnTo>
                      <a:pt x="29" y="16"/>
                    </a:lnTo>
                    <a:lnTo>
                      <a:pt x="24" y="25"/>
                    </a:lnTo>
                    <a:lnTo>
                      <a:pt x="18" y="35"/>
                    </a:lnTo>
                    <a:lnTo>
                      <a:pt x="12" y="45"/>
                    </a:lnTo>
                    <a:lnTo>
                      <a:pt x="7" y="55"/>
                    </a:lnTo>
                    <a:lnTo>
                      <a:pt x="3" y="65"/>
                    </a:lnTo>
                    <a:lnTo>
                      <a:pt x="0" y="74"/>
                    </a:lnTo>
                    <a:lnTo>
                      <a:pt x="4" y="76"/>
                    </a:lnTo>
                    <a:lnTo>
                      <a:pt x="7" y="66"/>
                    </a:lnTo>
                    <a:lnTo>
                      <a:pt x="11" y="57"/>
                    </a:lnTo>
                    <a:lnTo>
                      <a:pt x="16" y="47"/>
                    </a:lnTo>
                    <a:lnTo>
                      <a:pt x="21" y="37"/>
                    </a:lnTo>
                    <a:lnTo>
                      <a:pt x="27" y="27"/>
                    </a:lnTo>
                    <a:lnTo>
                      <a:pt x="32" y="18"/>
                    </a:lnTo>
                    <a:lnTo>
                      <a:pt x="37" y="10"/>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1" name="Freeform 224">
                <a:extLst>
                  <a:ext uri="{FF2B5EF4-FFF2-40B4-BE49-F238E27FC236}">
                    <a16:creationId xmlns:a16="http://schemas.microsoft.com/office/drawing/2014/main" id="{41546DFA-C348-9055-77A4-0FC2E5A67B99}"/>
                  </a:ext>
                </a:extLst>
              </p:cNvPr>
              <p:cNvSpPr>
                <a:spLocks/>
              </p:cNvSpPr>
              <p:nvPr/>
            </p:nvSpPr>
            <p:spPr bwMode="auto">
              <a:xfrm>
                <a:off x="4521" y="1347"/>
                <a:ext cx="17" cy="34"/>
              </a:xfrm>
              <a:custGeom>
                <a:avLst/>
                <a:gdLst>
                  <a:gd name="T0" fmla="*/ 10 w 17"/>
                  <a:gd name="T1" fmla="*/ 0 h 35"/>
                  <a:gd name="T2" fmla="*/ 10 w 17"/>
                  <a:gd name="T3" fmla="*/ 1 h 35"/>
                  <a:gd name="T4" fmla="*/ 10 w 17"/>
                  <a:gd name="T5" fmla="*/ 4 h 35"/>
                  <a:gd name="T6" fmla="*/ 8 w 17"/>
                  <a:gd name="T7" fmla="*/ 9 h 35"/>
                  <a:gd name="T8" fmla="*/ 7 w 17"/>
                  <a:gd name="T9" fmla="*/ 12 h 35"/>
                  <a:gd name="T10" fmla="*/ 5 w 17"/>
                  <a:gd name="T11" fmla="*/ 16 h 35"/>
                  <a:gd name="T12" fmla="*/ 4 w 17"/>
                  <a:gd name="T13" fmla="*/ 21 h 35"/>
                  <a:gd name="T14" fmla="*/ 2 w 17"/>
                  <a:gd name="T15" fmla="*/ 24 h 35"/>
                  <a:gd name="T16" fmla="*/ 1 w 17"/>
                  <a:gd name="T17" fmla="*/ 29 h 35"/>
                  <a:gd name="T18" fmla="*/ 0 w 17"/>
                  <a:gd name="T19" fmla="*/ 33 h 35"/>
                  <a:gd name="T20" fmla="*/ 5 w 17"/>
                  <a:gd name="T21" fmla="*/ 34 h 35"/>
                  <a:gd name="T22" fmla="*/ 7 w 17"/>
                  <a:gd name="T23" fmla="*/ 30 h 35"/>
                  <a:gd name="T24" fmla="*/ 8 w 17"/>
                  <a:gd name="T25" fmla="*/ 25 h 35"/>
                  <a:gd name="T26" fmla="*/ 10 w 17"/>
                  <a:gd name="T27" fmla="*/ 21 h 35"/>
                  <a:gd name="T28" fmla="*/ 11 w 17"/>
                  <a:gd name="T29" fmla="*/ 17 h 35"/>
                  <a:gd name="T30" fmla="*/ 13 w 17"/>
                  <a:gd name="T31" fmla="*/ 14 h 35"/>
                  <a:gd name="T32" fmla="*/ 14 w 17"/>
                  <a:gd name="T33" fmla="*/ 10 h 35"/>
                  <a:gd name="T34" fmla="*/ 16 w 17"/>
                  <a:gd name="T35" fmla="*/ 6 h 35"/>
                  <a:gd name="T36" fmla="*/ 16 w 17"/>
                  <a:gd name="T37" fmla="*/ 1 h 35"/>
                  <a:gd name="T38" fmla="*/ 10 w 17"/>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5">
                    <a:moveTo>
                      <a:pt x="10" y="0"/>
                    </a:moveTo>
                    <a:lnTo>
                      <a:pt x="10" y="1"/>
                    </a:lnTo>
                    <a:lnTo>
                      <a:pt x="10" y="4"/>
                    </a:lnTo>
                    <a:lnTo>
                      <a:pt x="8" y="9"/>
                    </a:lnTo>
                    <a:lnTo>
                      <a:pt x="7" y="12"/>
                    </a:lnTo>
                    <a:lnTo>
                      <a:pt x="5" y="16"/>
                    </a:lnTo>
                    <a:lnTo>
                      <a:pt x="4" y="21"/>
                    </a:lnTo>
                    <a:lnTo>
                      <a:pt x="2" y="24"/>
                    </a:lnTo>
                    <a:lnTo>
                      <a:pt x="1" y="29"/>
                    </a:lnTo>
                    <a:lnTo>
                      <a:pt x="0" y="33"/>
                    </a:lnTo>
                    <a:lnTo>
                      <a:pt x="5" y="34"/>
                    </a:lnTo>
                    <a:lnTo>
                      <a:pt x="7" y="30"/>
                    </a:lnTo>
                    <a:lnTo>
                      <a:pt x="8" y="25"/>
                    </a:lnTo>
                    <a:lnTo>
                      <a:pt x="10" y="21"/>
                    </a:lnTo>
                    <a:lnTo>
                      <a:pt x="11" y="17"/>
                    </a:lnTo>
                    <a:lnTo>
                      <a:pt x="13" y="14"/>
                    </a:lnTo>
                    <a:lnTo>
                      <a:pt x="14" y="10"/>
                    </a:lnTo>
                    <a:lnTo>
                      <a:pt x="16" y="6"/>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2" name="Freeform 225">
                <a:extLst>
                  <a:ext uri="{FF2B5EF4-FFF2-40B4-BE49-F238E27FC236}">
                    <a16:creationId xmlns:a16="http://schemas.microsoft.com/office/drawing/2014/main" id="{41993900-B178-8B17-2ACC-33FA80E93630}"/>
                  </a:ext>
                </a:extLst>
              </p:cNvPr>
              <p:cNvSpPr>
                <a:spLocks/>
              </p:cNvSpPr>
              <p:nvPr/>
            </p:nvSpPr>
            <p:spPr bwMode="auto">
              <a:xfrm>
                <a:off x="4524" y="1296"/>
                <a:ext cx="17" cy="53"/>
              </a:xfrm>
              <a:custGeom>
                <a:avLst/>
                <a:gdLst>
                  <a:gd name="T0" fmla="*/ 0 w 17"/>
                  <a:gd name="T1" fmla="*/ 0 h 53"/>
                  <a:gd name="T2" fmla="*/ 0 w 17"/>
                  <a:gd name="T3" fmla="*/ 0 h 53"/>
                  <a:gd name="T4" fmla="*/ 1 w 17"/>
                  <a:gd name="T5" fmla="*/ 8 h 53"/>
                  <a:gd name="T6" fmla="*/ 3 w 17"/>
                  <a:gd name="T7" fmla="*/ 14 h 53"/>
                  <a:gd name="T8" fmla="*/ 4 w 17"/>
                  <a:gd name="T9" fmla="*/ 20 h 53"/>
                  <a:gd name="T10" fmla="*/ 6 w 17"/>
                  <a:gd name="T11" fmla="*/ 26 h 53"/>
                  <a:gd name="T12" fmla="*/ 8 w 17"/>
                  <a:gd name="T13" fmla="*/ 31 h 53"/>
                  <a:gd name="T14" fmla="*/ 9 w 17"/>
                  <a:gd name="T15" fmla="*/ 37 h 53"/>
                  <a:gd name="T16" fmla="*/ 8 w 17"/>
                  <a:gd name="T17" fmla="*/ 43 h 53"/>
                  <a:gd name="T18" fmla="*/ 6 w 17"/>
                  <a:gd name="T19" fmla="*/ 51 h 53"/>
                  <a:gd name="T20" fmla="*/ 12 w 17"/>
                  <a:gd name="T21" fmla="*/ 52 h 53"/>
                  <a:gd name="T22" fmla="*/ 14 w 17"/>
                  <a:gd name="T23" fmla="*/ 43 h 53"/>
                  <a:gd name="T24" fmla="*/ 16 w 17"/>
                  <a:gd name="T25" fmla="*/ 37 h 53"/>
                  <a:gd name="T26" fmla="*/ 14 w 17"/>
                  <a:gd name="T27" fmla="*/ 31 h 53"/>
                  <a:gd name="T28" fmla="*/ 12 w 17"/>
                  <a:gd name="T29" fmla="*/ 25 h 53"/>
                  <a:gd name="T30" fmla="*/ 11 w 17"/>
                  <a:gd name="T31" fmla="*/ 19 h 53"/>
                  <a:gd name="T32" fmla="*/ 9 w 17"/>
                  <a:gd name="T33" fmla="*/ 13 h 53"/>
                  <a:gd name="T34" fmla="*/ 8 w 17"/>
                  <a:gd name="T35" fmla="*/ 7 h 53"/>
                  <a:gd name="T36" fmla="*/ 6 w 17"/>
                  <a:gd name="T37" fmla="*/ 0 h 53"/>
                  <a:gd name="T38" fmla="*/ 0 w 17"/>
                  <a:gd name="T39" fmla="*/ 0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3">
                    <a:moveTo>
                      <a:pt x="0" y="0"/>
                    </a:moveTo>
                    <a:lnTo>
                      <a:pt x="0" y="0"/>
                    </a:lnTo>
                    <a:lnTo>
                      <a:pt x="1" y="8"/>
                    </a:lnTo>
                    <a:lnTo>
                      <a:pt x="3" y="14"/>
                    </a:lnTo>
                    <a:lnTo>
                      <a:pt x="4" y="20"/>
                    </a:lnTo>
                    <a:lnTo>
                      <a:pt x="6" y="26"/>
                    </a:lnTo>
                    <a:lnTo>
                      <a:pt x="8" y="31"/>
                    </a:lnTo>
                    <a:lnTo>
                      <a:pt x="9" y="37"/>
                    </a:lnTo>
                    <a:lnTo>
                      <a:pt x="8" y="43"/>
                    </a:lnTo>
                    <a:lnTo>
                      <a:pt x="6" y="51"/>
                    </a:lnTo>
                    <a:lnTo>
                      <a:pt x="12" y="52"/>
                    </a:lnTo>
                    <a:lnTo>
                      <a:pt x="14" y="43"/>
                    </a:lnTo>
                    <a:lnTo>
                      <a:pt x="16" y="37"/>
                    </a:lnTo>
                    <a:lnTo>
                      <a:pt x="14" y="31"/>
                    </a:lnTo>
                    <a:lnTo>
                      <a:pt x="12" y="25"/>
                    </a:lnTo>
                    <a:lnTo>
                      <a:pt x="11" y="19"/>
                    </a:lnTo>
                    <a:lnTo>
                      <a:pt x="9" y="13"/>
                    </a:lnTo>
                    <a:lnTo>
                      <a:pt x="8" y="7"/>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3" name="Freeform 226">
                <a:extLst>
                  <a:ext uri="{FF2B5EF4-FFF2-40B4-BE49-F238E27FC236}">
                    <a16:creationId xmlns:a16="http://schemas.microsoft.com/office/drawing/2014/main" id="{966A3CFB-FBF2-ACB9-A097-6F99B639EE34}"/>
                  </a:ext>
                </a:extLst>
              </p:cNvPr>
              <p:cNvSpPr>
                <a:spLocks/>
              </p:cNvSpPr>
              <p:nvPr/>
            </p:nvSpPr>
            <p:spPr bwMode="auto">
              <a:xfrm>
                <a:off x="4524" y="1254"/>
                <a:ext cx="17" cy="43"/>
              </a:xfrm>
              <a:custGeom>
                <a:avLst/>
                <a:gdLst>
                  <a:gd name="T0" fmla="*/ 8 w 17"/>
                  <a:gd name="T1" fmla="*/ 1 h 43"/>
                  <a:gd name="T2" fmla="*/ 8 w 17"/>
                  <a:gd name="T3" fmla="*/ 1 h 43"/>
                  <a:gd name="T4" fmla="*/ 8 w 17"/>
                  <a:gd name="T5" fmla="*/ 5 h 43"/>
                  <a:gd name="T6" fmla="*/ 8 w 17"/>
                  <a:gd name="T7" fmla="*/ 10 h 43"/>
                  <a:gd name="T8" fmla="*/ 6 w 17"/>
                  <a:gd name="T9" fmla="*/ 16 h 43"/>
                  <a:gd name="T10" fmla="*/ 6 w 17"/>
                  <a:gd name="T11" fmla="*/ 22 h 43"/>
                  <a:gd name="T12" fmla="*/ 4 w 17"/>
                  <a:gd name="T13" fmla="*/ 27 h 43"/>
                  <a:gd name="T14" fmla="*/ 2 w 17"/>
                  <a:gd name="T15" fmla="*/ 33 h 43"/>
                  <a:gd name="T16" fmla="*/ 0 w 17"/>
                  <a:gd name="T17" fmla="*/ 38 h 43"/>
                  <a:gd name="T18" fmla="*/ 0 w 17"/>
                  <a:gd name="T19" fmla="*/ 42 h 43"/>
                  <a:gd name="T20" fmla="*/ 8 w 17"/>
                  <a:gd name="T21" fmla="*/ 42 h 43"/>
                  <a:gd name="T22" fmla="*/ 8 w 17"/>
                  <a:gd name="T23" fmla="*/ 38 h 43"/>
                  <a:gd name="T24" fmla="*/ 10 w 17"/>
                  <a:gd name="T25" fmla="*/ 34 h 43"/>
                  <a:gd name="T26" fmla="*/ 12 w 17"/>
                  <a:gd name="T27" fmla="*/ 28 h 43"/>
                  <a:gd name="T28" fmla="*/ 14 w 17"/>
                  <a:gd name="T29" fmla="*/ 22 h 43"/>
                  <a:gd name="T30" fmla="*/ 14 w 17"/>
                  <a:gd name="T31" fmla="*/ 16 h 43"/>
                  <a:gd name="T32" fmla="*/ 16 w 17"/>
                  <a:gd name="T33" fmla="*/ 10 h 43"/>
                  <a:gd name="T34" fmla="*/ 16 w 17"/>
                  <a:gd name="T35" fmla="*/ 5 h 43"/>
                  <a:gd name="T36" fmla="*/ 16 w 17"/>
                  <a:gd name="T37" fmla="*/ 0 h 43"/>
                  <a:gd name="T38" fmla="*/ 8 w 17"/>
                  <a:gd name="T39" fmla="*/ 1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43">
                    <a:moveTo>
                      <a:pt x="8" y="1"/>
                    </a:moveTo>
                    <a:lnTo>
                      <a:pt x="8" y="1"/>
                    </a:lnTo>
                    <a:lnTo>
                      <a:pt x="8" y="5"/>
                    </a:lnTo>
                    <a:lnTo>
                      <a:pt x="8" y="10"/>
                    </a:lnTo>
                    <a:lnTo>
                      <a:pt x="6" y="16"/>
                    </a:lnTo>
                    <a:lnTo>
                      <a:pt x="6" y="22"/>
                    </a:lnTo>
                    <a:lnTo>
                      <a:pt x="4" y="27"/>
                    </a:lnTo>
                    <a:lnTo>
                      <a:pt x="2" y="33"/>
                    </a:lnTo>
                    <a:lnTo>
                      <a:pt x="0" y="38"/>
                    </a:lnTo>
                    <a:lnTo>
                      <a:pt x="0" y="42"/>
                    </a:lnTo>
                    <a:lnTo>
                      <a:pt x="8" y="42"/>
                    </a:lnTo>
                    <a:lnTo>
                      <a:pt x="8" y="38"/>
                    </a:lnTo>
                    <a:lnTo>
                      <a:pt x="10" y="34"/>
                    </a:lnTo>
                    <a:lnTo>
                      <a:pt x="12" y="28"/>
                    </a:lnTo>
                    <a:lnTo>
                      <a:pt x="14" y="22"/>
                    </a:lnTo>
                    <a:lnTo>
                      <a:pt x="14" y="16"/>
                    </a:lnTo>
                    <a:lnTo>
                      <a:pt x="16" y="10"/>
                    </a:lnTo>
                    <a:lnTo>
                      <a:pt x="16" y="5"/>
                    </a:lnTo>
                    <a:lnTo>
                      <a:pt x="16"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4" name="Freeform 227">
                <a:extLst>
                  <a:ext uri="{FF2B5EF4-FFF2-40B4-BE49-F238E27FC236}">
                    <a16:creationId xmlns:a16="http://schemas.microsoft.com/office/drawing/2014/main" id="{55DB007E-1B30-5A8F-496E-79124875F69D}"/>
                  </a:ext>
                </a:extLst>
              </p:cNvPr>
              <p:cNvSpPr>
                <a:spLocks/>
              </p:cNvSpPr>
              <p:nvPr/>
            </p:nvSpPr>
            <p:spPr bwMode="auto">
              <a:xfrm>
                <a:off x="4504" y="1174"/>
                <a:ext cx="29" cy="83"/>
              </a:xfrm>
              <a:custGeom>
                <a:avLst/>
                <a:gdLst>
                  <a:gd name="T0" fmla="*/ 0 w 29"/>
                  <a:gd name="T1" fmla="*/ 2 h 83"/>
                  <a:gd name="T2" fmla="*/ 0 w 29"/>
                  <a:gd name="T3" fmla="*/ 2 h 83"/>
                  <a:gd name="T4" fmla="*/ 2 w 29"/>
                  <a:gd name="T5" fmla="*/ 7 h 83"/>
                  <a:gd name="T6" fmla="*/ 4 w 29"/>
                  <a:gd name="T7" fmla="*/ 12 h 83"/>
                  <a:gd name="T8" fmla="*/ 6 w 29"/>
                  <a:gd name="T9" fmla="*/ 17 h 83"/>
                  <a:gd name="T10" fmla="*/ 8 w 29"/>
                  <a:gd name="T11" fmla="*/ 22 h 83"/>
                  <a:gd name="T12" fmla="*/ 10 w 29"/>
                  <a:gd name="T13" fmla="*/ 27 h 83"/>
                  <a:gd name="T14" fmla="*/ 11 w 29"/>
                  <a:gd name="T15" fmla="*/ 32 h 83"/>
                  <a:gd name="T16" fmla="*/ 13 w 29"/>
                  <a:gd name="T17" fmla="*/ 37 h 83"/>
                  <a:gd name="T18" fmla="*/ 15 w 29"/>
                  <a:gd name="T19" fmla="*/ 42 h 83"/>
                  <a:gd name="T20" fmla="*/ 16 w 29"/>
                  <a:gd name="T21" fmla="*/ 48 h 83"/>
                  <a:gd name="T22" fmla="*/ 18 w 29"/>
                  <a:gd name="T23" fmla="*/ 52 h 83"/>
                  <a:gd name="T24" fmla="*/ 19 w 29"/>
                  <a:gd name="T25" fmla="*/ 58 h 83"/>
                  <a:gd name="T26" fmla="*/ 20 w 29"/>
                  <a:gd name="T27" fmla="*/ 62 h 83"/>
                  <a:gd name="T28" fmla="*/ 21 w 29"/>
                  <a:gd name="T29" fmla="*/ 67 h 83"/>
                  <a:gd name="T30" fmla="*/ 22 w 29"/>
                  <a:gd name="T31" fmla="*/ 72 h 83"/>
                  <a:gd name="T32" fmla="*/ 23 w 29"/>
                  <a:gd name="T33" fmla="*/ 77 h 83"/>
                  <a:gd name="T34" fmla="*/ 24 w 29"/>
                  <a:gd name="T35" fmla="*/ 82 h 83"/>
                  <a:gd name="T36" fmla="*/ 28 w 29"/>
                  <a:gd name="T37" fmla="*/ 81 h 83"/>
                  <a:gd name="T38" fmla="*/ 27 w 29"/>
                  <a:gd name="T39" fmla="*/ 76 h 83"/>
                  <a:gd name="T40" fmla="*/ 26 w 29"/>
                  <a:gd name="T41" fmla="*/ 71 h 83"/>
                  <a:gd name="T42" fmla="*/ 25 w 29"/>
                  <a:gd name="T43" fmla="*/ 66 h 83"/>
                  <a:gd name="T44" fmla="*/ 24 w 29"/>
                  <a:gd name="T45" fmla="*/ 61 h 83"/>
                  <a:gd name="T46" fmla="*/ 23 w 29"/>
                  <a:gd name="T47" fmla="*/ 56 h 83"/>
                  <a:gd name="T48" fmla="*/ 21 w 29"/>
                  <a:gd name="T49" fmla="*/ 51 h 83"/>
                  <a:gd name="T50" fmla="*/ 20 w 29"/>
                  <a:gd name="T51" fmla="*/ 47 h 83"/>
                  <a:gd name="T52" fmla="*/ 18 w 29"/>
                  <a:gd name="T53" fmla="*/ 41 h 83"/>
                  <a:gd name="T54" fmla="*/ 17 w 29"/>
                  <a:gd name="T55" fmla="*/ 37 h 83"/>
                  <a:gd name="T56" fmla="*/ 15 w 29"/>
                  <a:gd name="T57" fmla="*/ 31 h 83"/>
                  <a:gd name="T58" fmla="*/ 14 w 29"/>
                  <a:gd name="T59" fmla="*/ 26 h 83"/>
                  <a:gd name="T60" fmla="*/ 12 w 29"/>
                  <a:gd name="T61" fmla="*/ 21 h 83"/>
                  <a:gd name="T62" fmla="*/ 10 w 29"/>
                  <a:gd name="T63" fmla="*/ 16 h 83"/>
                  <a:gd name="T64" fmla="*/ 8 w 29"/>
                  <a:gd name="T65" fmla="*/ 10 h 83"/>
                  <a:gd name="T66" fmla="*/ 6 w 29"/>
                  <a:gd name="T67" fmla="*/ 5 h 83"/>
                  <a:gd name="T68" fmla="*/ 4 w 29"/>
                  <a:gd name="T69" fmla="*/ 0 h 83"/>
                  <a:gd name="T70" fmla="*/ 4 w 29"/>
                  <a:gd name="T71" fmla="*/ 1 h 83"/>
                  <a:gd name="T72" fmla="*/ 0 w 29"/>
                  <a:gd name="T73" fmla="*/ 2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83">
                    <a:moveTo>
                      <a:pt x="0" y="2"/>
                    </a:moveTo>
                    <a:lnTo>
                      <a:pt x="0" y="2"/>
                    </a:lnTo>
                    <a:lnTo>
                      <a:pt x="2" y="7"/>
                    </a:lnTo>
                    <a:lnTo>
                      <a:pt x="4" y="12"/>
                    </a:lnTo>
                    <a:lnTo>
                      <a:pt x="6" y="17"/>
                    </a:lnTo>
                    <a:lnTo>
                      <a:pt x="8" y="22"/>
                    </a:lnTo>
                    <a:lnTo>
                      <a:pt x="10" y="27"/>
                    </a:lnTo>
                    <a:lnTo>
                      <a:pt x="11" y="32"/>
                    </a:lnTo>
                    <a:lnTo>
                      <a:pt x="13" y="37"/>
                    </a:lnTo>
                    <a:lnTo>
                      <a:pt x="15" y="42"/>
                    </a:lnTo>
                    <a:lnTo>
                      <a:pt x="16" y="48"/>
                    </a:lnTo>
                    <a:lnTo>
                      <a:pt x="18" y="52"/>
                    </a:lnTo>
                    <a:lnTo>
                      <a:pt x="19" y="58"/>
                    </a:lnTo>
                    <a:lnTo>
                      <a:pt x="20" y="62"/>
                    </a:lnTo>
                    <a:lnTo>
                      <a:pt x="21" y="67"/>
                    </a:lnTo>
                    <a:lnTo>
                      <a:pt x="22" y="72"/>
                    </a:lnTo>
                    <a:lnTo>
                      <a:pt x="23" y="77"/>
                    </a:lnTo>
                    <a:lnTo>
                      <a:pt x="24" y="82"/>
                    </a:lnTo>
                    <a:lnTo>
                      <a:pt x="28" y="81"/>
                    </a:lnTo>
                    <a:lnTo>
                      <a:pt x="27" y="76"/>
                    </a:lnTo>
                    <a:lnTo>
                      <a:pt x="26" y="71"/>
                    </a:lnTo>
                    <a:lnTo>
                      <a:pt x="25" y="66"/>
                    </a:lnTo>
                    <a:lnTo>
                      <a:pt x="24" y="61"/>
                    </a:lnTo>
                    <a:lnTo>
                      <a:pt x="23" y="56"/>
                    </a:lnTo>
                    <a:lnTo>
                      <a:pt x="21" y="51"/>
                    </a:lnTo>
                    <a:lnTo>
                      <a:pt x="20" y="47"/>
                    </a:lnTo>
                    <a:lnTo>
                      <a:pt x="18" y="41"/>
                    </a:lnTo>
                    <a:lnTo>
                      <a:pt x="17" y="37"/>
                    </a:lnTo>
                    <a:lnTo>
                      <a:pt x="15" y="31"/>
                    </a:lnTo>
                    <a:lnTo>
                      <a:pt x="14" y="26"/>
                    </a:lnTo>
                    <a:lnTo>
                      <a:pt x="12" y="21"/>
                    </a:lnTo>
                    <a:lnTo>
                      <a:pt x="10" y="16"/>
                    </a:lnTo>
                    <a:lnTo>
                      <a:pt x="8" y="10"/>
                    </a:lnTo>
                    <a:lnTo>
                      <a:pt x="6" y="5"/>
                    </a:lnTo>
                    <a:lnTo>
                      <a:pt x="4" y="0"/>
                    </a:lnTo>
                    <a:lnTo>
                      <a:pt x="4" y="1"/>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5" name="Freeform 228">
                <a:extLst>
                  <a:ext uri="{FF2B5EF4-FFF2-40B4-BE49-F238E27FC236}">
                    <a16:creationId xmlns:a16="http://schemas.microsoft.com/office/drawing/2014/main" id="{955BDFA8-10D3-2C2C-4F7E-EA7063FC5281}"/>
                  </a:ext>
                </a:extLst>
              </p:cNvPr>
              <p:cNvSpPr>
                <a:spLocks/>
              </p:cNvSpPr>
              <p:nvPr/>
            </p:nvSpPr>
            <p:spPr bwMode="auto">
              <a:xfrm>
                <a:off x="4421" y="1146"/>
                <a:ext cx="88" cy="30"/>
              </a:xfrm>
              <a:custGeom>
                <a:avLst/>
                <a:gdLst>
                  <a:gd name="T0" fmla="*/ 5 w 88"/>
                  <a:gd name="T1" fmla="*/ 3 h 30"/>
                  <a:gd name="T2" fmla="*/ 2 w 88"/>
                  <a:gd name="T3" fmla="*/ 6 h 30"/>
                  <a:gd name="T4" fmla="*/ 8 w 88"/>
                  <a:gd name="T5" fmla="*/ 8 h 30"/>
                  <a:gd name="T6" fmla="*/ 14 w 88"/>
                  <a:gd name="T7" fmla="*/ 10 h 30"/>
                  <a:gd name="T8" fmla="*/ 20 w 88"/>
                  <a:gd name="T9" fmla="*/ 12 h 30"/>
                  <a:gd name="T10" fmla="*/ 27 w 88"/>
                  <a:gd name="T11" fmla="*/ 14 h 30"/>
                  <a:gd name="T12" fmla="*/ 33 w 88"/>
                  <a:gd name="T13" fmla="*/ 15 h 30"/>
                  <a:gd name="T14" fmla="*/ 40 w 88"/>
                  <a:gd name="T15" fmla="*/ 17 h 30"/>
                  <a:gd name="T16" fmla="*/ 46 w 88"/>
                  <a:gd name="T17" fmla="*/ 18 h 30"/>
                  <a:gd name="T18" fmla="*/ 52 w 88"/>
                  <a:gd name="T19" fmla="*/ 19 h 30"/>
                  <a:gd name="T20" fmla="*/ 58 w 88"/>
                  <a:gd name="T21" fmla="*/ 20 h 30"/>
                  <a:gd name="T22" fmla="*/ 64 w 88"/>
                  <a:gd name="T23" fmla="*/ 21 h 30"/>
                  <a:gd name="T24" fmla="*/ 69 w 88"/>
                  <a:gd name="T25" fmla="*/ 22 h 30"/>
                  <a:gd name="T26" fmla="*/ 74 w 88"/>
                  <a:gd name="T27" fmla="*/ 24 h 30"/>
                  <a:gd name="T28" fmla="*/ 77 w 88"/>
                  <a:gd name="T29" fmla="*/ 25 h 30"/>
                  <a:gd name="T30" fmla="*/ 80 w 88"/>
                  <a:gd name="T31" fmla="*/ 26 h 30"/>
                  <a:gd name="T32" fmla="*/ 82 w 88"/>
                  <a:gd name="T33" fmla="*/ 28 h 30"/>
                  <a:gd name="T34" fmla="*/ 83 w 88"/>
                  <a:gd name="T35" fmla="*/ 29 h 30"/>
                  <a:gd name="T36" fmla="*/ 87 w 88"/>
                  <a:gd name="T37" fmla="*/ 28 h 30"/>
                  <a:gd name="T38" fmla="*/ 85 w 88"/>
                  <a:gd name="T39" fmla="*/ 25 h 30"/>
                  <a:gd name="T40" fmla="*/ 82 w 88"/>
                  <a:gd name="T41" fmla="*/ 23 h 30"/>
                  <a:gd name="T42" fmla="*/ 79 w 88"/>
                  <a:gd name="T43" fmla="*/ 21 h 30"/>
                  <a:gd name="T44" fmla="*/ 75 w 88"/>
                  <a:gd name="T45" fmla="*/ 20 h 30"/>
                  <a:gd name="T46" fmla="*/ 70 w 88"/>
                  <a:gd name="T47" fmla="*/ 19 h 30"/>
                  <a:gd name="T48" fmla="*/ 65 w 88"/>
                  <a:gd name="T49" fmla="*/ 17 h 30"/>
                  <a:gd name="T50" fmla="*/ 59 w 88"/>
                  <a:gd name="T51" fmla="*/ 16 h 30"/>
                  <a:gd name="T52" fmla="*/ 54 w 88"/>
                  <a:gd name="T53" fmla="*/ 15 h 30"/>
                  <a:gd name="T54" fmla="*/ 47 w 88"/>
                  <a:gd name="T55" fmla="*/ 14 h 30"/>
                  <a:gd name="T56" fmla="*/ 40 w 88"/>
                  <a:gd name="T57" fmla="*/ 13 h 30"/>
                  <a:gd name="T58" fmla="*/ 34 w 88"/>
                  <a:gd name="T59" fmla="*/ 12 h 30"/>
                  <a:gd name="T60" fmla="*/ 28 w 88"/>
                  <a:gd name="T61" fmla="*/ 10 h 30"/>
                  <a:gd name="T62" fmla="*/ 21 w 88"/>
                  <a:gd name="T63" fmla="*/ 9 h 30"/>
                  <a:gd name="T64" fmla="*/ 15 w 88"/>
                  <a:gd name="T65" fmla="*/ 7 h 30"/>
                  <a:gd name="T66" fmla="*/ 10 w 88"/>
                  <a:gd name="T67" fmla="*/ 4 h 30"/>
                  <a:gd name="T68" fmla="*/ 4 w 88"/>
                  <a:gd name="T69" fmla="*/ 2 h 30"/>
                  <a:gd name="T70" fmla="*/ 1 w 88"/>
                  <a:gd name="T71" fmla="*/ 4 h 30"/>
                  <a:gd name="T72" fmla="*/ 4 w 88"/>
                  <a:gd name="T73" fmla="*/ 2 h 30"/>
                  <a:gd name="T74" fmla="*/ 0 w 88"/>
                  <a:gd name="T75" fmla="*/ 0 h 30"/>
                  <a:gd name="T76" fmla="*/ 1 w 88"/>
                  <a:gd name="T77" fmla="*/ 4 h 30"/>
                  <a:gd name="T78" fmla="*/ 5 w 88"/>
                  <a:gd name="T79" fmla="*/ 3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8" h="30">
                    <a:moveTo>
                      <a:pt x="5" y="3"/>
                    </a:moveTo>
                    <a:lnTo>
                      <a:pt x="2" y="6"/>
                    </a:lnTo>
                    <a:lnTo>
                      <a:pt x="8" y="8"/>
                    </a:lnTo>
                    <a:lnTo>
                      <a:pt x="14" y="10"/>
                    </a:lnTo>
                    <a:lnTo>
                      <a:pt x="20" y="12"/>
                    </a:lnTo>
                    <a:lnTo>
                      <a:pt x="27" y="14"/>
                    </a:lnTo>
                    <a:lnTo>
                      <a:pt x="33" y="15"/>
                    </a:lnTo>
                    <a:lnTo>
                      <a:pt x="40" y="17"/>
                    </a:lnTo>
                    <a:lnTo>
                      <a:pt x="46" y="18"/>
                    </a:lnTo>
                    <a:lnTo>
                      <a:pt x="52" y="19"/>
                    </a:lnTo>
                    <a:lnTo>
                      <a:pt x="58" y="20"/>
                    </a:lnTo>
                    <a:lnTo>
                      <a:pt x="64" y="21"/>
                    </a:lnTo>
                    <a:lnTo>
                      <a:pt x="69" y="22"/>
                    </a:lnTo>
                    <a:lnTo>
                      <a:pt x="74" y="24"/>
                    </a:lnTo>
                    <a:lnTo>
                      <a:pt x="77" y="25"/>
                    </a:lnTo>
                    <a:lnTo>
                      <a:pt x="80" y="26"/>
                    </a:lnTo>
                    <a:lnTo>
                      <a:pt x="82" y="28"/>
                    </a:lnTo>
                    <a:lnTo>
                      <a:pt x="83" y="29"/>
                    </a:lnTo>
                    <a:lnTo>
                      <a:pt x="87" y="28"/>
                    </a:lnTo>
                    <a:lnTo>
                      <a:pt x="85" y="25"/>
                    </a:lnTo>
                    <a:lnTo>
                      <a:pt x="82" y="23"/>
                    </a:lnTo>
                    <a:lnTo>
                      <a:pt x="79" y="21"/>
                    </a:lnTo>
                    <a:lnTo>
                      <a:pt x="75" y="20"/>
                    </a:lnTo>
                    <a:lnTo>
                      <a:pt x="70" y="19"/>
                    </a:lnTo>
                    <a:lnTo>
                      <a:pt x="65" y="17"/>
                    </a:lnTo>
                    <a:lnTo>
                      <a:pt x="59" y="16"/>
                    </a:lnTo>
                    <a:lnTo>
                      <a:pt x="54" y="15"/>
                    </a:lnTo>
                    <a:lnTo>
                      <a:pt x="47" y="14"/>
                    </a:lnTo>
                    <a:lnTo>
                      <a:pt x="40" y="13"/>
                    </a:lnTo>
                    <a:lnTo>
                      <a:pt x="34" y="12"/>
                    </a:lnTo>
                    <a:lnTo>
                      <a:pt x="28" y="10"/>
                    </a:lnTo>
                    <a:lnTo>
                      <a:pt x="21" y="9"/>
                    </a:lnTo>
                    <a:lnTo>
                      <a:pt x="15" y="7"/>
                    </a:lnTo>
                    <a:lnTo>
                      <a:pt x="10" y="4"/>
                    </a:lnTo>
                    <a:lnTo>
                      <a:pt x="4" y="2"/>
                    </a:lnTo>
                    <a:lnTo>
                      <a:pt x="1" y="4"/>
                    </a:lnTo>
                    <a:lnTo>
                      <a:pt x="4" y="2"/>
                    </a:lnTo>
                    <a:lnTo>
                      <a:pt x="0" y="0"/>
                    </a:lnTo>
                    <a:lnTo>
                      <a:pt x="1" y="4"/>
                    </a:lnTo>
                    <a:lnTo>
                      <a:pt x="5"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6" name="Freeform 229">
                <a:extLst>
                  <a:ext uri="{FF2B5EF4-FFF2-40B4-BE49-F238E27FC236}">
                    <a16:creationId xmlns:a16="http://schemas.microsoft.com/office/drawing/2014/main" id="{2A2835B8-9EAD-8C5C-BE6A-024095962808}"/>
                  </a:ext>
                </a:extLst>
              </p:cNvPr>
              <p:cNvSpPr>
                <a:spLocks/>
              </p:cNvSpPr>
              <p:nvPr/>
            </p:nvSpPr>
            <p:spPr bwMode="auto">
              <a:xfrm>
                <a:off x="4422" y="1149"/>
                <a:ext cx="32" cy="25"/>
              </a:xfrm>
              <a:custGeom>
                <a:avLst/>
                <a:gdLst>
                  <a:gd name="T0" fmla="*/ 31 w 32"/>
                  <a:gd name="T1" fmla="*/ 24 h 25"/>
                  <a:gd name="T2" fmla="*/ 31 w 32"/>
                  <a:gd name="T3" fmla="*/ 21 h 25"/>
                  <a:gd name="T4" fmla="*/ 27 w 32"/>
                  <a:gd name="T5" fmla="*/ 19 h 25"/>
                  <a:gd name="T6" fmla="*/ 22 w 32"/>
                  <a:gd name="T7" fmla="*/ 17 h 25"/>
                  <a:gd name="T8" fmla="*/ 18 w 32"/>
                  <a:gd name="T9" fmla="*/ 16 h 25"/>
                  <a:gd name="T10" fmla="*/ 14 w 32"/>
                  <a:gd name="T11" fmla="*/ 14 h 25"/>
                  <a:gd name="T12" fmla="*/ 11 w 32"/>
                  <a:gd name="T13" fmla="*/ 11 h 25"/>
                  <a:gd name="T14" fmla="*/ 7 w 32"/>
                  <a:gd name="T15" fmla="*/ 9 h 25"/>
                  <a:gd name="T16" fmla="*/ 6 w 32"/>
                  <a:gd name="T17" fmla="*/ 4 h 25"/>
                  <a:gd name="T18" fmla="*/ 4 w 32"/>
                  <a:gd name="T19" fmla="*/ 0 h 25"/>
                  <a:gd name="T20" fmla="*/ 0 w 32"/>
                  <a:gd name="T21" fmla="*/ 1 h 25"/>
                  <a:gd name="T22" fmla="*/ 2 w 32"/>
                  <a:gd name="T23" fmla="*/ 6 h 25"/>
                  <a:gd name="T24" fmla="*/ 5 w 32"/>
                  <a:gd name="T25" fmla="*/ 11 h 25"/>
                  <a:gd name="T26" fmla="*/ 8 w 32"/>
                  <a:gd name="T27" fmla="*/ 14 h 25"/>
                  <a:gd name="T28" fmla="*/ 12 w 32"/>
                  <a:gd name="T29" fmla="*/ 17 h 25"/>
                  <a:gd name="T30" fmla="*/ 16 w 32"/>
                  <a:gd name="T31" fmla="*/ 19 h 25"/>
                  <a:gd name="T32" fmla="*/ 21 w 32"/>
                  <a:gd name="T33" fmla="*/ 21 h 25"/>
                  <a:gd name="T34" fmla="*/ 26 w 32"/>
                  <a:gd name="T35" fmla="*/ 23 h 25"/>
                  <a:gd name="T36" fmla="*/ 31 w 32"/>
                  <a:gd name="T37" fmla="*/ 24 h 25"/>
                  <a:gd name="T38" fmla="*/ 31 w 32"/>
                  <a:gd name="T39" fmla="*/ 21 h 25"/>
                  <a:gd name="T40" fmla="*/ 31 w 32"/>
                  <a:gd name="T41" fmla="*/ 2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1" y="24"/>
                    </a:moveTo>
                    <a:lnTo>
                      <a:pt x="31" y="21"/>
                    </a:lnTo>
                    <a:lnTo>
                      <a:pt x="27" y="19"/>
                    </a:lnTo>
                    <a:lnTo>
                      <a:pt x="22" y="17"/>
                    </a:lnTo>
                    <a:lnTo>
                      <a:pt x="18" y="16"/>
                    </a:lnTo>
                    <a:lnTo>
                      <a:pt x="14" y="14"/>
                    </a:lnTo>
                    <a:lnTo>
                      <a:pt x="11" y="11"/>
                    </a:lnTo>
                    <a:lnTo>
                      <a:pt x="7" y="9"/>
                    </a:lnTo>
                    <a:lnTo>
                      <a:pt x="6" y="4"/>
                    </a:lnTo>
                    <a:lnTo>
                      <a:pt x="4" y="0"/>
                    </a:lnTo>
                    <a:lnTo>
                      <a:pt x="0" y="1"/>
                    </a:lnTo>
                    <a:lnTo>
                      <a:pt x="2" y="6"/>
                    </a:lnTo>
                    <a:lnTo>
                      <a:pt x="5" y="11"/>
                    </a:lnTo>
                    <a:lnTo>
                      <a:pt x="8" y="14"/>
                    </a:lnTo>
                    <a:lnTo>
                      <a:pt x="12" y="17"/>
                    </a:lnTo>
                    <a:lnTo>
                      <a:pt x="16" y="19"/>
                    </a:lnTo>
                    <a:lnTo>
                      <a:pt x="21" y="21"/>
                    </a:lnTo>
                    <a:lnTo>
                      <a:pt x="26" y="23"/>
                    </a:lnTo>
                    <a:lnTo>
                      <a:pt x="31" y="24"/>
                    </a:lnTo>
                    <a:lnTo>
                      <a:pt x="31" y="21"/>
                    </a:lnTo>
                    <a:lnTo>
                      <a:pt x="31" y="2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7" name="Freeform 230">
                <a:extLst>
                  <a:ext uri="{FF2B5EF4-FFF2-40B4-BE49-F238E27FC236}">
                    <a16:creationId xmlns:a16="http://schemas.microsoft.com/office/drawing/2014/main" id="{C2C3D9CE-4024-41EE-BA69-35CA22758D59}"/>
                  </a:ext>
                </a:extLst>
              </p:cNvPr>
              <p:cNvSpPr>
                <a:spLocks/>
              </p:cNvSpPr>
              <p:nvPr/>
            </p:nvSpPr>
            <p:spPr bwMode="auto">
              <a:xfrm>
                <a:off x="4304" y="1074"/>
                <a:ext cx="150" cy="100"/>
              </a:xfrm>
              <a:custGeom>
                <a:avLst/>
                <a:gdLst>
                  <a:gd name="T0" fmla="*/ 0 w 150"/>
                  <a:gd name="T1" fmla="*/ 3 h 100"/>
                  <a:gd name="T2" fmla="*/ 0 w 150"/>
                  <a:gd name="T3" fmla="*/ 3 h 100"/>
                  <a:gd name="T4" fmla="*/ 7 w 150"/>
                  <a:gd name="T5" fmla="*/ 11 h 100"/>
                  <a:gd name="T6" fmla="*/ 15 w 150"/>
                  <a:gd name="T7" fmla="*/ 20 h 100"/>
                  <a:gd name="T8" fmla="*/ 22 w 150"/>
                  <a:gd name="T9" fmla="*/ 28 h 100"/>
                  <a:gd name="T10" fmla="*/ 30 w 150"/>
                  <a:gd name="T11" fmla="*/ 36 h 100"/>
                  <a:gd name="T12" fmla="*/ 38 w 150"/>
                  <a:gd name="T13" fmla="*/ 43 h 100"/>
                  <a:gd name="T14" fmla="*/ 47 w 150"/>
                  <a:gd name="T15" fmla="*/ 51 h 100"/>
                  <a:gd name="T16" fmla="*/ 55 w 150"/>
                  <a:gd name="T17" fmla="*/ 58 h 100"/>
                  <a:gd name="T18" fmla="*/ 64 w 150"/>
                  <a:gd name="T19" fmla="*/ 65 h 100"/>
                  <a:gd name="T20" fmla="*/ 73 w 150"/>
                  <a:gd name="T21" fmla="*/ 72 h 100"/>
                  <a:gd name="T22" fmla="*/ 83 w 150"/>
                  <a:gd name="T23" fmla="*/ 78 h 100"/>
                  <a:gd name="T24" fmla="*/ 93 w 150"/>
                  <a:gd name="T25" fmla="*/ 84 h 100"/>
                  <a:gd name="T26" fmla="*/ 103 w 150"/>
                  <a:gd name="T27" fmla="*/ 88 h 100"/>
                  <a:gd name="T28" fmla="*/ 114 w 150"/>
                  <a:gd name="T29" fmla="*/ 92 h 100"/>
                  <a:gd name="T30" fmla="*/ 125 w 150"/>
                  <a:gd name="T31" fmla="*/ 96 h 100"/>
                  <a:gd name="T32" fmla="*/ 137 w 150"/>
                  <a:gd name="T33" fmla="*/ 98 h 100"/>
                  <a:gd name="T34" fmla="*/ 149 w 150"/>
                  <a:gd name="T35" fmla="*/ 99 h 100"/>
                  <a:gd name="T36" fmla="*/ 149 w 150"/>
                  <a:gd name="T37" fmla="*/ 96 h 100"/>
                  <a:gd name="T38" fmla="*/ 137 w 150"/>
                  <a:gd name="T39" fmla="*/ 94 h 100"/>
                  <a:gd name="T40" fmla="*/ 126 w 150"/>
                  <a:gd name="T41" fmla="*/ 92 h 100"/>
                  <a:gd name="T42" fmla="*/ 115 w 150"/>
                  <a:gd name="T43" fmla="*/ 88 h 100"/>
                  <a:gd name="T44" fmla="*/ 105 w 150"/>
                  <a:gd name="T45" fmla="*/ 84 h 100"/>
                  <a:gd name="T46" fmla="*/ 95 w 150"/>
                  <a:gd name="T47" fmla="*/ 80 h 100"/>
                  <a:gd name="T48" fmla="*/ 85 w 150"/>
                  <a:gd name="T49" fmla="*/ 75 h 100"/>
                  <a:gd name="T50" fmla="*/ 75 w 150"/>
                  <a:gd name="T51" fmla="*/ 69 h 100"/>
                  <a:gd name="T52" fmla="*/ 66 w 150"/>
                  <a:gd name="T53" fmla="*/ 62 h 100"/>
                  <a:gd name="T54" fmla="*/ 58 w 150"/>
                  <a:gd name="T55" fmla="*/ 55 h 100"/>
                  <a:gd name="T56" fmla="*/ 49 w 150"/>
                  <a:gd name="T57" fmla="*/ 48 h 100"/>
                  <a:gd name="T58" fmla="*/ 41 w 150"/>
                  <a:gd name="T59" fmla="*/ 40 h 100"/>
                  <a:gd name="T60" fmla="*/ 33 w 150"/>
                  <a:gd name="T61" fmla="*/ 33 h 100"/>
                  <a:gd name="T62" fmla="*/ 25 w 150"/>
                  <a:gd name="T63" fmla="*/ 25 h 100"/>
                  <a:gd name="T64" fmla="*/ 17 w 150"/>
                  <a:gd name="T65" fmla="*/ 16 h 100"/>
                  <a:gd name="T66" fmla="*/ 10 w 150"/>
                  <a:gd name="T67" fmla="*/ 8 h 100"/>
                  <a:gd name="T68" fmla="*/ 3 w 150"/>
                  <a:gd name="T69" fmla="*/ 0 h 100"/>
                  <a:gd name="T70" fmla="*/ 3 w 150"/>
                  <a:gd name="T71" fmla="*/ 1 h 100"/>
                  <a:gd name="T72" fmla="*/ 0 w 150"/>
                  <a:gd name="T73" fmla="*/ 3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100">
                    <a:moveTo>
                      <a:pt x="0" y="3"/>
                    </a:moveTo>
                    <a:lnTo>
                      <a:pt x="0" y="3"/>
                    </a:lnTo>
                    <a:lnTo>
                      <a:pt x="7" y="11"/>
                    </a:lnTo>
                    <a:lnTo>
                      <a:pt x="15" y="20"/>
                    </a:lnTo>
                    <a:lnTo>
                      <a:pt x="22" y="28"/>
                    </a:lnTo>
                    <a:lnTo>
                      <a:pt x="30" y="36"/>
                    </a:lnTo>
                    <a:lnTo>
                      <a:pt x="38" y="43"/>
                    </a:lnTo>
                    <a:lnTo>
                      <a:pt x="47" y="51"/>
                    </a:lnTo>
                    <a:lnTo>
                      <a:pt x="55" y="58"/>
                    </a:lnTo>
                    <a:lnTo>
                      <a:pt x="64" y="65"/>
                    </a:lnTo>
                    <a:lnTo>
                      <a:pt x="73" y="72"/>
                    </a:lnTo>
                    <a:lnTo>
                      <a:pt x="83" y="78"/>
                    </a:lnTo>
                    <a:lnTo>
                      <a:pt x="93" y="84"/>
                    </a:lnTo>
                    <a:lnTo>
                      <a:pt x="103" y="88"/>
                    </a:lnTo>
                    <a:lnTo>
                      <a:pt x="114" y="92"/>
                    </a:lnTo>
                    <a:lnTo>
                      <a:pt x="125" y="96"/>
                    </a:lnTo>
                    <a:lnTo>
                      <a:pt x="137" y="98"/>
                    </a:lnTo>
                    <a:lnTo>
                      <a:pt x="149" y="99"/>
                    </a:lnTo>
                    <a:lnTo>
                      <a:pt x="149" y="96"/>
                    </a:lnTo>
                    <a:lnTo>
                      <a:pt x="137" y="94"/>
                    </a:lnTo>
                    <a:lnTo>
                      <a:pt x="126" y="92"/>
                    </a:lnTo>
                    <a:lnTo>
                      <a:pt x="115" y="88"/>
                    </a:lnTo>
                    <a:lnTo>
                      <a:pt x="105" y="84"/>
                    </a:lnTo>
                    <a:lnTo>
                      <a:pt x="95" y="80"/>
                    </a:lnTo>
                    <a:lnTo>
                      <a:pt x="85" y="75"/>
                    </a:lnTo>
                    <a:lnTo>
                      <a:pt x="75" y="69"/>
                    </a:lnTo>
                    <a:lnTo>
                      <a:pt x="66" y="62"/>
                    </a:lnTo>
                    <a:lnTo>
                      <a:pt x="58" y="55"/>
                    </a:lnTo>
                    <a:lnTo>
                      <a:pt x="49" y="48"/>
                    </a:lnTo>
                    <a:lnTo>
                      <a:pt x="41" y="40"/>
                    </a:lnTo>
                    <a:lnTo>
                      <a:pt x="33" y="33"/>
                    </a:lnTo>
                    <a:lnTo>
                      <a:pt x="25" y="25"/>
                    </a:lnTo>
                    <a:lnTo>
                      <a:pt x="17" y="16"/>
                    </a:lnTo>
                    <a:lnTo>
                      <a:pt x="10" y="8"/>
                    </a:lnTo>
                    <a:lnTo>
                      <a:pt x="3" y="0"/>
                    </a:lnTo>
                    <a:lnTo>
                      <a:pt x="3" y="1"/>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8" name="Freeform 231">
                <a:extLst>
                  <a:ext uri="{FF2B5EF4-FFF2-40B4-BE49-F238E27FC236}">
                    <a16:creationId xmlns:a16="http://schemas.microsoft.com/office/drawing/2014/main" id="{856BA874-67C6-9E7E-7E7C-22374036299A}"/>
                  </a:ext>
                </a:extLst>
              </p:cNvPr>
              <p:cNvSpPr>
                <a:spLocks/>
              </p:cNvSpPr>
              <p:nvPr/>
            </p:nvSpPr>
            <p:spPr bwMode="auto">
              <a:xfrm>
                <a:off x="4279" y="1043"/>
                <a:ext cx="29" cy="34"/>
              </a:xfrm>
              <a:custGeom>
                <a:avLst/>
                <a:gdLst>
                  <a:gd name="T0" fmla="*/ 1 w 29"/>
                  <a:gd name="T1" fmla="*/ 0 h 35"/>
                  <a:gd name="T2" fmla="*/ 1 w 29"/>
                  <a:gd name="T3" fmla="*/ 2 h 35"/>
                  <a:gd name="T4" fmla="*/ 25 w 29"/>
                  <a:gd name="T5" fmla="*/ 34 h 35"/>
                  <a:gd name="T6" fmla="*/ 28 w 29"/>
                  <a:gd name="T7" fmla="*/ 32 h 35"/>
                  <a:gd name="T8" fmla="*/ 3 w 29"/>
                  <a:gd name="T9" fmla="*/ 0 h 35"/>
                  <a:gd name="T10" fmla="*/ 3 w 29"/>
                  <a:gd name="T11" fmla="*/ 2 h 35"/>
                  <a:gd name="T12" fmla="*/ 1 w 29"/>
                  <a:gd name="T13" fmla="*/ 0 h 35"/>
                  <a:gd name="T14" fmla="*/ 0 w 29"/>
                  <a:gd name="T15" fmla="*/ 1 h 35"/>
                  <a:gd name="T16" fmla="*/ 1 w 29"/>
                  <a:gd name="T17" fmla="*/ 2 h 35"/>
                  <a:gd name="T18" fmla="*/ 1 w 29"/>
                  <a:gd name="T19" fmla="*/ 0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35">
                    <a:moveTo>
                      <a:pt x="1" y="0"/>
                    </a:moveTo>
                    <a:lnTo>
                      <a:pt x="1" y="2"/>
                    </a:lnTo>
                    <a:lnTo>
                      <a:pt x="25" y="34"/>
                    </a:lnTo>
                    <a:lnTo>
                      <a:pt x="28" y="32"/>
                    </a:lnTo>
                    <a:lnTo>
                      <a:pt x="3" y="0"/>
                    </a:lnTo>
                    <a:lnTo>
                      <a:pt x="3" y="2"/>
                    </a:lnTo>
                    <a:lnTo>
                      <a:pt x="1" y="0"/>
                    </a:lnTo>
                    <a:lnTo>
                      <a:pt x="0" y="1"/>
                    </a:lnTo>
                    <a:lnTo>
                      <a:pt x="1" y="2"/>
                    </a:lnTo>
                    <a:lnTo>
                      <a:pt x="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59" name="Freeform 232">
                <a:extLst>
                  <a:ext uri="{FF2B5EF4-FFF2-40B4-BE49-F238E27FC236}">
                    <a16:creationId xmlns:a16="http://schemas.microsoft.com/office/drawing/2014/main" id="{7E36F9A3-DE44-EAE9-8DD8-37CF65712318}"/>
                  </a:ext>
                </a:extLst>
              </p:cNvPr>
              <p:cNvSpPr>
                <a:spLocks/>
              </p:cNvSpPr>
              <p:nvPr/>
            </p:nvSpPr>
            <p:spPr bwMode="auto">
              <a:xfrm>
                <a:off x="4280" y="1000"/>
                <a:ext cx="47" cy="46"/>
              </a:xfrm>
              <a:custGeom>
                <a:avLst/>
                <a:gdLst>
                  <a:gd name="T0" fmla="*/ 46 w 47"/>
                  <a:gd name="T1" fmla="*/ 4 h 46"/>
                  <a:gd name="T2" fmla="*/ 43 w 47"/>
                  <a:gd name="T3" fmla="*/ 2 h 46"/>
                  <a:gd name="T4" fmla="*/ 36 w 47"/>
                  <a:gd name="T5" fmla="*/ 7 h 46"/>
                  <a:gd name="T6" fmla="*/ 30 w 47"/>
                  <a:gd name="T7" fmla="*/ 10 h 46"/>
                  <a:gd name="T8" fmla="*/ 26 w 47"/>
                  <a:gd name="T9" fmla="*/ 13 h 46"/>
                  <a:gd name="T10" fmla="*/ 24 w 47"/>
                  <a:gd name="T11" fmla="*/ 16 h 46"/>
                  <a:gd name="T12" fmla="*/ 20 w 47"/>
                  <a:gd name="T13" fmla="*/ 19 h 46"/>
                  <a:gd name="T14" fmla="*/ 16 w 47"/>
                  <a:gd name="T15" fmla="*/ 25 h 46"/>
                  <a:gd name="T16" fmla="*/ 9 w 47"/>
                  <a:gd name="T17" fmla="*/ 33 h 46"/>
                  <a:gd name="T18" fmla="*/ 0 w 47"/>
                  <a:gd name="T19" fmla="*/ 43 h 46"/>
                  <a:gd name="T20" fmla="*/ 2 w 47"/>
                  <a:gd name="T21" fmla="*/ 45 h 46"/>
                  <a:gd name="T22" fmla="*/ 12 w 47"/>
                  <a:gd name="T23" fmla="*/ 35 h 46"/>
                  <a:gd name="T24" fmla="*/ 18 w 47"/>
                  <a:gd name="T25" fmla="*/ 28 h 46"/>
                  <a:gd name="T26" fmla="*/ 23 w 47"/>
                  <a:gd name="T27" fmla="*/ 22 h 46"/>
                  <a:gd name="T28" fmla="*/ 26 w 47"/>
                  <a:gd name="T29" fmla="*/ 19 h 46"/>
                  <a:gd name="T30" fmla="*/ 29 w 47"/>
                  <a:gd name="T31" fmla="*/ 16 h 46"/>
                  <a:gd name="T32" fmla="*/ 32 w 47"/>
                  <a:gd name="T33" fmla="*/ 13 h 46"/>
                  <a:gd name="T34" fmla="*/ 37 w 47"/>
                  <a:gd name="T35" fmla="*/ 10 h 46"/>
                  <a:gd name="T36" fmla="*/ 45 w 47"/>
                  <a:gd name="T37" fmla="*/ 5 h 46"/>
                  <a:gd name="T38" fmla="*/ 42 w 47"/>
                  <a:gd name="T39" fmla="*/ 4 h 46"/>
                  <a:gd name="T40" fmla="*/ 46 w 47"/>
                  <a:gd name="T41" fmla="*/ 4 h 46"/>
                  <a:gd name="T42" fmla="*/ 46 w 47"/>
                  <a:gd name="T43" fmla="*/ 0 h 46"/>
                  <a:gd name="T44" fmla="*/ 43 w 47"/>
                  <a:gd name="T45" fmla="*/ 2 h 46"/>
                  <a:gd name="T46" fmla="*/ 46 w 47"/>
                  <a:gd name="T47" fmla="*/ 4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46">
                    <a:moveTo>
                      <a:pt x="46" y="4"/>
                    </a:moveTo>
                    <a:lnTo>
                      <a:pt x="43" y="2"/>
                    </a:lnTo>
                    <a:lnTo>
                      <a:pt x="36" y="7"/>
                    </a:lnTo>
                    <a:lnTo>
                      <a:pt x="30" y="10"/>
                    </a:lnTo>
                    <a:lnTo>
                      <a:pt x="26" y="13"/>
                    </a:lnTo>
                    <a:lnTo>
                      <a:pt x="24" y="16"/>
                    </a:lnTo>
                    <a:lnTo>
                      <a:pt x="20" y="19"/>
                    </a:lnTo>
                    <a:lnTo>
                      <a:pt x="16" y="25"/>
                    </a:lnTo>
                    <a:lnTo>
                      <a:pt x="9" y="33"/>
                    </a:lnTo>
                    <a:lnTo>
                      <a:pt x="0" y="43"/>
                    </a:lnTo>
                    <a:lnTo>
                      <a:pt x="2" y="45"/>
                    </a:lnTo>
                    <a:lnTo>
                      <a:pt x="12" y="35"/>
                    </a:lnTo>
                    <a:lnTo>
                      <a:pt x="18" y="28"/>
                    </a:lnTo>
                    <a:lnTo>
                      <a:pt x="23" y="22"/>
                    </a:lnTo>
                    <a:lnTo>
                      <a:pt x="26" y="19"/>
                    </a:lnTo>
                    <a:lnTo>
                      <a:pt x="29" y="16"/>
                    </a:lnTo>
                    <a:lnTo>
                      <a:pt x="32" y="13"/>
                    </a:lnTo>
                    <a:lnTo>
                      <a:pt x="37" y="10"/>
                    </a:lnTo>
                    <a:lnTo>
                      <a:pt x="45" y="5"/>
                    </a:lnTo>
                    <a:lnTo>
                      <a:pt x="42" y="4"/>
                    </a:lnTo>
                    <a:lnTo>
                      <a:pt x="46" y="4"/>
                    </a:lnTo>
                    <a:lnTo>
                      <a:pt x="46" y="0"/>
                    </a:lnTo>
                    <a:lnTo>
                      <a:pt x="43" y="2"/>
                    </a:lnTo>
                    <a:lnTo>
                      <a:pt x="46"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0" name="Freeform 233">
                <a:extLst>
                  <a:ext uri="{FF2B5EF4-FFF2-40B4-BE49-F238E27FC236}">
                    <a16:creationId xmlns:a16="http://schemas.microsoft.com/office/drawing/2014/main" id="{840CECB4-341C-EE11-E4FC-9F3B1A32E0BD}"/>
                  </a:ext>
                </a:extLst>
              </p:cNvPr>
              <p:cNvSpPr>
                <a:spLocks/>
              </p:cNvSpPr>
              <p:nvPr/>
            </p:nvSpPr>
            <p:spPr bwMode="auto">
              <a:xfrm>
                <a:off x="4322" y="1003"/>
                <a:ext cx="86" cy="16"/>
              </a:xfrm>
              <a:custGeom>
                <a:avLst/>
                <a:gdLst>
                  <a:gd name="T0" fmla="*/ 85 w 86"/>
                  <a:gd name="T1" fmla="*/ 6 h 17"/>
                  <a:gd name="T2" fmla="*/ 85 w 86"/>
                  <a:gd name="T3" fmla="*/ 6 h 17"/>
                  <a:gd name="T4" fmla="*/ 84 w 86"/>
                  <a:gd name="T5" fmla="*/ 6 h 17"/>
                  <a:gd name="T6" fmla="*/ 82 w 86"/>
                  <a:gd name="T7" fmla="*/ 6 h 17"/>
                  <a:gd name="T8" fmla="*/ 77 w 86"/>
                  <a:gd name="T9" fmla="*/ 6 h 17"/>
                  <a:gd name="T10" fmla="*/ 72 w 86"/>
                  <a:gd name="T11" fmla="*/ 4 h 17"/>
                  <a:gd name="T12" fmla="*/ 66 w 86"/>
                  <a:gd name="T13" fmla="*/ 4 h 17"/>
                  <a:gd name="T14" fmla="*/ 59 w 86"/>
                  <a:gd name="T15" fmla="*/ 4 h 17"/>
                  <a:gd name="T16" fmla="*/ 51 w 86"/>
                  <a:gd name="T17" fmla="*/ 4 h 17"/>
                  <a:gd name="T18" fmla="*/ 43 w 86"/>
                  <a:gd name="T19" fmla="*/ 4 h 17"/>
                  <a:gd name="T20" fmla="*/ 36 w 86"/>
                  <a:gd name="T21" fmla="*/ 4 h 17"/>
                  <a:gd name="T22" fmla="*/ 28 w 86"/>
                  <a:gd name="T23" fmla="*/ 2 h 17"/>
                  <a:gd name="T24" fmla="*/ 21 w 86"/>
                  <a:gd name="T25" fmla="*/ 2 h 17"/>
                  <a:gd name="T26" fmla="*/ 15 w 86"/>
                  <a:gd name="T27" fmla="*/ 2 h 17"/>
                  <a:gd name="T28" fmla="*/ 9 w 86"/>
                  <a:gd name="T29" fmla="*/ 2 h 17"/>
                  <a:gd name="T30" fmla="*/ 5 w 86"/>
                  <a:gd name="T31" fmla="*/ 0 h 17"/>
                  <a:gd name="T32" fmla="*/ 3 w 86"/>
                  <a:gd name="T33" fmla="*/ 0 h 17"/>
                  <a:gd name="T34" fmla="*/ 4 w 86"/>
                  <a:gd name="T35" fmla="*/ 4 h 17"/>
                  <a:gd name="T36" fmla="*/ 0 w 86"/>
                  <a:gd name="T37" fmla="*/ 4 h 17"/>
                  <a:gd name="T38" fmla="*/ 3 w 86"/>
                  <a:gd name="T39" fmla="*/ 9 h 17"/>
                  <a:gd name="T40" fmla="*/ 5 w 86"/>
                  <a:gd name="T41" fmla="*/ 9 h 17"/>
                  <a:gd name="T42" fmla="*/ 9 w 86"/>
                  <a:gd name="T43" fmla="*/ 11 h 17"/>
                  <a:gd name="T44" fmla="*/ 15 w 86"/>
                  <a:gd name="T45" fmla="*/ 11 h 17"/>
                  <a:gd name="T46" fmla="*/ 21 w 86"/>
                  <a:gd name="T47" fmla="*/ 11 h 17"/>
                  <a:gd name="T48" fmla="*/ 28 w 86"/>
                  <a:gd name="T49" fmla="*/ 11 h 17"/>
                  <a:gd name="T50" fmla="*/ 36 w 86"/>
                  <a:gd name="T51" fmla="*/ 11 h 17"/>
                  <a:gd name="T52" fmla="*/ 43 w 86"/>
                  <a:gd name="T53" fmla="*/ 11 h 17"/>
                  <a:gd name="T54" fmla="*/ 51 w 86"/>
                  <a:gd name="T55" fmla="*/ 13 h 17"/>
                  <a:gd name="T56" fmla="*/ 59 w 86"/>
                  <a:gd name="T57" fmla="*/ 13 h 17"/>
                  <a:gd name="T58" fmla="*/ 66 w 86"/>
                  <a:gd name="T59" fmla="*/ 13 h 17"/>
                  <a:gd name="T60" fmla="*/ 72 w 86"/>
                  <a:gd name="T61" fmla="*/ 13 h 17"/>
                  <a:gd name="T62" fmla="*/ 77 w 86"/>
                  <a:gd name="T63" fmla="*/ 16 h 17"/>
                  <a:gd name="T64" fmla="*/ 82 w 86"/>
                  <a:gd name="T65" fmla="*/ 16 h 17"/>
                  <a:gd name="T66" fmla="*/ 84 w 86"/>
                  <a:gd name="T67" fmla="*/ 16 h 17"/>
                  <a:gd name="T68" fmla="*/ 85 w 86"/>
                  <a:gd name="T69" fmla="*/ 16 h 17"/>
                  <a:gd name="T70" fmla="*/ 85 w 86"/>
                  <a:gd name="T71" fmla="*/ 6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6" h="17">
                    <a:moveTo>
                      <a:pt x="85" y="6"/>
                    </a:moveTo>
                    <a:lnTo>
                      <a:pt x="85" y="6"/>
                    </a:lnTo>
                    <a:lnTo>
                      <a:pt x="84" y="6"/>
                    </a:lnTo>
                    <a:lnTo>
                      <a:pt x="82" y="6"/>
                    </a:lnTo>
                    <a:lnTo>
                      <a:pt x="77" y="6"/>
                    </a:lnTo>
                    <a:lnTo>
                      <a:pt x="72" y="4"/>
                    </a:lnTo>
                    <a:lnTo>
                      <a:pt x="66" y="4"/>
                    </a:lnTo>
                    <a:lnTo>
                      <a:pt x="59" y="4"/>
                    </a:lnTo>
                    <a:lnTo>
                      <a:pt x="51" y="4"/>
                    </a:lnTo>
                    <a:lnTo>
                      <a:pt x="43" y="4"/>
                    </a:lnTo>
                    <a:lnTo>
                      <a:pt x="36" y="4"/>
                    </a:lnTo>
                    <a:lnTo>
                      <a:pt x="28" y="2"/>
                    </a:lnTo>
                    <a:lnTo>
                      <a:pt x="21" y="2"/>
                    </a:lnTo>
                    <a:lnTo>
                      <a:pt x="15" y="2"/>
                    </a:lnTo>
                    <a:lnTo>
                      <a:pt x="9" y="2"/>
                    </a:lnTo>
                    <a:lnTo>
                      <a:pt x="5" y="0"/>
                    </a:lnTo>
                    <a:lnTo>
                      <a:pt x="3" y="0"/>
                    </a:lnTo>
                    <a:lnTo>
                      <a:pt x="4" y="4"/>
                    </a:lnTo>
                    <a:lnTo>
                      <a:pt x="0" y="4"/>
                    </a:lnTo>
                    <a:lnTo>
                      <a:pt x="3" y="9"/>
                    </a:lnTo>
                    <a:lnTo>
                      <a:pt x="5" y="9"/>
                    </a:lnTo>
                    <a:lnTo>
                      <a:pt x="9" y="11"/>
                    </a:lnTo>
                    <a:lnTo>
                      <a:pt x="15" y="11"/>
                    </a:lnTo>
                    <a:lnTo>
                      <a:pt x="21" y="11"/>
                    </a:lnTo>
                    <a:lnTo>
                      <a:pt x="28" y="11"/>
                    </a:lnTo>
                    <a:lnTo>
                      <a:pt x="36" y="11"/>
                    </a:lnTo>
                    <a:lnTo>
                      <a:pt x="43" y="11"/>
                    </a:lnTo>
                    <a:lnTo>
                      <a:pt x="51" y="13"/>
                    </a:lnTo>
                    <a:lnTo>
                      <a:pt x="59" y="13"/>
                    </a:lnTo>
                    <a:lnTo>
                      <a:pt x="66" y="13"/>
                    </a:lnTo>
                    <a:lnTo>
                      <a:pt x="72" y="13"/>
                    </a:lnTo>
                    <a:lnTo>
                      <a:pt x="77" y="16"/>
                    </a:lnTo>
                    <a:lnTo>
                      <a:pt x="82" y="16"/>
                    </a:lnTo>
                    <a:lnTo>
                      <a:pt x="84" y="16"/>
                    </a:lnTo>
                    <a:lnTo>
                      <a:pt x="85" y="16"/>
                    </a:lnTo>
                    <a:lnTo>
                      <a:pt x="8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1" name="Freeform 234">
                <a:extLst>
                  <a:ext uri="{FF2B5EF4-FFF2-40B4-BE49-F238E27FC236}">
                    <a16:creationId xmlns:a16="http://schemas.microsoft.com/office/drawing/2014/main" id="{BF2770B1-2412-42F3-5C71-00E66B615897}"/>
                  </a:ext>
                </a:extLst>
              </p:cNvPr>
              <p:cNvSpPr>
                <a:spLocks/>
              </p:cNvSpPr>
              <p:nvPr/>
            </p:nvSpPr>
            <p:spPr bwMode="auto">
              <a:xfrm>
                <a:off x="4407" y="1005"/>
                <a:ext cx="151" cy="104"/>
              </a:xfrm>
              <a:custGeom>
                <a:avLst/>
                <a:gdLst>
                  <a:gd name="T0" fmla="*/ 150 w 151"/>
                  <a:gd name="T1" fmla="*/ 101 h 104"/>
                  <a:gd name="T2" fmla="*/ 150 w 151"/>
                  <a:gd name="T3" fmla="*/ 101 h 104"/>
                  <a:gd name="T4" fmla="*/ 141 w 151"/>
                  <a:gd name="T5" fmla="*/ 89 h 104"/>
                  <a:gd name="T6" fmla="*/ 134 w 151"/>
                  <a:gd name="T7" fmla="*/ 79 h 104"/>
                  <a:gd name="T8" fmla="*/ 126 w 151"/>
                  <a:gd name="T9" fmla="*/ 70 h 104"/>
                  <a:gd name="T10" fmla="*/ 119 w 151"/>
                  <a:gd name="T11" fmla="*/ 61 h 104"/>
                  <a:gd name="T12" fmla="*/ 113 w 151"/>
                  <a:gd name="T13" fmla="*/ 54 h 104"/>
                  <a:gd name="T14" fmla="*/ 106 w 151"/>
                  <a:gd name="T15" fmla="*/ 48 h 104"/>
                  <a:gd name="T16" fmla="*/ 99 w 151"/>
                  <a:gd name="T17" fmla="*/ 43 h 104"/>
                  <a:gd name="T18" fmla="*/ 92 w 151"/>
                  <a:gd name="T19" fmla="*/ 38 h 104"/>
                  <a:gd name="T20" fmla="*/ 85 w 151"/>
                  <a:gd name="T21" fmla="*/ 33 h 104"/>
                  <a:gd name="T22" fmla="*/ 76 w 151"/>
                  <a:gd name="T23" fmla="*/ 28 h 104"/>
                  <a:gd name="T24" fmla="*/ 68 w 151"/>
                  <a:gd name="T25" fmla="*/ 24 h 104"/>
                  <a:gd name="T26" fmla="*/ 57 w 151"/>
                  <a:gd name="T27" fmla="*/ 19 h 104"/>
                  <a:gd name="T28" fmla="*/ 45 w 151"/>
                  <a:gd name="T29" fmla="*/ 15 h 104"/>
                  <a:gd name="T30" fmla="*/ 32 w 151"/>
                  <a:gd name="T31" fmla="*/ 10 h 104"/>
                  <a:gd name="T32" fmla="*/ 17 w 151"/>
                  <a:gd name="T33" fmla="*/ 6 h 104"/>
                  <a:gd name="T34" fmla="*/ 0 w 151"/>
                  <a:gd name="T35" fmla="*/ 0 h 104"/>
                  <a:gd name="T36" fmla="*/ 0 w 151"/>
                  <a:gd name="T37" fmla="*/ 4 h 104"/>
                  <a:gd name="T38" fmla="*/ 16 w 151"/>
                  <a:gd name="T39" fmla="*/ 9 h 104"/>
                  <a:gd name="T40" fmla="*/ 31 w 151"/>
                  <a:gd name="T41" fmla="*/ 14 h 104"/>
                  <a:gd name="T42" fmla="*/ 44 w 151"/>
                  <a:gd name="T43" fmla="*/ 19 h 104"/>
                  <a:gd name="T44" fmla="*/ 56 w 151"/>
                  <a:gd name="T45" fmla="*/ 23 h 104"/>
                  <a:gd name="T46" fmla="*/ 66 w 151"/>
                  <a:gd name="T47" fmla="*/ 28 h 104"/>
                  <a:gd name="T48" fmla="*/ 75 w 151"/>
                  <a:gd name="T49" fmla="*/ 32 h 104"/>
                  <a:gd name="T50" fmla="*/ 83 w 151"/>
                  <a:gd name="T51" fmla="*/ 36 h 104"/>
                  <a:gd name="T52" fmla="*/ 90 w 151"/>
                  <a:gd name="T53" fmla="*/ 40 h 104"/>
                  <a:gd name="T54" fmla="*/ 97 w 151"/>
                  <a:gd name="T55" fmla="*/ 46 h 104"/>
                  <a:gd name="T56" fmla="*/ 103 w 151"/>
                  <a:gd name="T57" fmla="*/ 51 h 104"/>
                  <a:gd name="T58" fmla="*/ 110 w 151"/>
                  <a:gd name="T59" fmla="*/ 57 h 104"/>
                  <a:gd name="T60" fmla="*/ 117 w 151"/>
                  <a:gd name="T61" fmla="*/ 64 h 104"/>
                  <a:gd name="T62" fmla="*/ 123 w 151"/>
                  <a:gd name="T63" fmla="*/ 72 h 104"/>
                  <a:gd name="T64" fmla="*/ 131 w 151"/>
                  <a:gd name="T65" fmla="*/ 81 h 104"/>
                  <a:gd name="T66" fmla="*/ 139 w 151"/>
                  <a:gd name="T67" fmla="*/ 91 h 104"/>
                  <a:gd name="T68" fmla="*/ 147 w 151"/>
                  <a:gd name="T69" fmla="*/ 103 h 104"/>
                  <a:gd name="T70" fmla="*/ 150 w 151"/>
                  <a:gd name="T71" fmla="*/ 10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1" h="104">
                    <a:moveTo>
                      <a:pt x="150" y="101"/>
                    </a:moveTo>
                    <a:lnTo>
                      <a:pt x="150" y="101"/>
                    </a:lnTo>
                    <a:lnTo>
                      <a:pt x="141" y="89"/>
                    </a:lnTo>
                    <a:lnTo>
                      <a:pt x="134" y="79"/>
                    </a:lnTo>
                    <a:lnTo>
                      <a:pt x="126" y="70"/>
                    </a:lnTo>
                    <a:lnTo>
                      <a:pt x="119" y="61"/>
                    </a:lnTo>
                    <a:lnTo>
                      <a:pt x="113" y="54"/>
                    </a:lnTo>
                    <a:lnTo>
                      <a:pt x="106" y="48"/>
                    </a:lnTo>
                    <a:lnTo>
                      <a:pt x="99" y="43"/>
                    </a:lnTo>
                    <a:lnTo>
                      <a:pt x="92" y="38"/>
                    </a:lnTo>
                    <a:lnTo>
                      <a:pt x="85" y="33"/>
                    </a:lnTo>
                    <a:lnTo>
                      <a:pt x="76" y="28"/>
                    </a:lnTo>
                    <a:lnTo>
                      <a:pt x="68" y="24"/>
                    </a:lnTo>
                    <a:lnTo>
                      <a:pt x="57" y="19"/>
                    </a:lnTo>
                    <a:lnTo>
                      <a:pt x="45" y="15"/>
                    </a:lnTo>
                    <a:lnTo>
                      <a:pt x="32" y="10"/>
                    </a:lnTo>
                    <a:lnTo>
                      <a:pt x="17" y="6"/>
                    </a:lnTo>
                    <a:lnTo>
                      <a:pt x="0" y="0"/>
                    </a:lnTo>
                    <a:lnTo>
                      <a:pt x="0" y="4"/>
                    </a:lnTo>
                    <a:lnTo>
                      <a:pt x="16" y="9"/>
                    </a:lnTo>
                    <a:lnTo>
                      <a:pt x="31" y="14"/>
                    </a:lnTo>
                    <a:lnTo>
                      <a:pt x="44" y="19"/>
                    </a:lnTo>
                    <a:lnTo>
                      <a:pt x="56" y="23"/>
                    </a:lnTo>
                    <a:lnTo>
                      <a:pt x="66" y="28"/>
                    </a:lnTo>
                    <a:lnTo>
                      <a:pt x="75" y="32"/>
                    </a:lnTo>
                    <a:lnTo>
                      <a:pt x="83" y="36"/>
                    </a:lnTo>
                    <a:lnTo>
                      <a:pt x="90" y="40"/>
                    </a:lnTo>
                    <a:lnTo>
                      <a:pt x="97" y="46"/>
                    </a:lnTo>
                    <a:lnTo>
                      <a:pt x="103" y="51"/>
                    </a:lnTo>
                    <a:lnTo>
                      <a:pt x="110" y="57"/>
                    </a:lnTo>
                    <a:lnTo>
                      <a:pt x="117" y="64"/>
                    </a:lnTo>
                    <a:lnTo>
                      <a:pt x="123" y="72"/>
                    </a:lnTo>
                    <a:lnTo>
                      <a:pt x="131" y="81"/>
                    </a:lnTo>
                    <a:lnTo>
                      <a:pt x="139" y="91"/>
                    </a:lnTo>
                    <a:lnTo>
                      <a:pt x="147" y="103"/>
                    </a:lnTo>
                    <a:lnTo>
                      <a:pt x="150" y="10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2" name="Freeform 235">
                <a:extLst>
                  <a:ext uri="{FF2B5EF4-FFF2-40B4-BE49-F238E27FC236}">
                    <a16:creationId xmlns:a16="http://schemas.microsoft.com/office/drawing/2014/main" id="{015AAB9F-4288-0E76-C573-8772916E894C}"/>
                  </a:ext>
                </a:extLst>
              </p:cNvPr>
              <p:cNvSpPr>
                <a:spLocks/>
              </p:cNvSpPr>
              <p:nvPr/>
            </p:nvSpPr>
            <p:spPr bwMode="auto">
              <a:xfrm>
                <a:off x="4554" y="1107"/>
                <a:ext cx="36" cy="54"/>
              </a:xfrm>
              <a:custGeom>
                <a:avLst/>
                <a:gdLst>
                  <a:gd name="T0" fmla="*/ 35 w 36"/>
                  <a:gd name="T1" fmla="*/ 52 h 54"/>
                  <a:gd name="T2" fmla="*/ 35 w 36"/>
                  <a:gd name="T3" fmla="*/ 52 h 54"/>
                  <a:gd name="T4" fmla="*/ 31 w 36"/>
                  <a:gd name="T5" fmla="*/ 40 h 54"/>
                  <a:gd name="T6" fmla="*/ 27 w 36"/>
                  <a:gd name="T7" fmla="*/ 32 h 54"/>
                  <a:gd name="T8" fmla="*/ 25 w 36"/>
                  <a:gd name="T9" fmla="*/ 26 h 54"/>
                  <a:gd name="T10" fmla="*/ 22 w 36"/>
                  <a:gd name="T11" fmla="*/ 22 h 54"/>
                  <a:gd name="T12" fmla="*/ 19 w 36"/>
                  <a:gd name="T13" fmla="*/ 18 h 54"/>
                  <a:gd name="T14" fmla="*/ 15 w 36"/>
                  <a:gd name="T15" fmla="*/ 14 h 54"/>
                  <a:gd name="T16" fmla="*/ 10 w 36"/>
                  <a:gd name="T17" fmla="*/ 8 h 54"/>
                  <a:gd name="T18" fmla="*/ 3 w 36"/>
                  <a:gd name="T19" fmla="*/ 0 h 54"/>
                  <a:gd name="T20" fmla="*/ 0 w 36"/>
                  <a:gd name="T21" fmla="*/ 2 h 54"/>
                  <a:gd name="T22" fmla="*/ 8 w 36"/>
                  <a:gd name="T23" fmla="*/ 11 h 54"/>
                  <a:gd name="T24" fmla="*/ 12 w 36"/>
                  <a:gd name="T25" fmla="*/ 16 h 54"/>
                  <a:gd name="T26" fmla="*/ 16 w 36"/>
                  <a:gd name="T27" fmla="*/ 21 h 54"/>
                  <a:gd name="T28" fmla="*/ 19 w 36"/>
                  <a:gd name="T29" fmla="*/ 24 h 54"/>
                  <a:gd name="T30" fmla="*/ 21 w 36"/>
                  <a:gd name="T31" fmla="*/ 28 h 54"/>
                  <a:gd name="T32" fmla="*/ 24 w 36"/>
                  <a:gd name="T33" fmla="*/ 33 h 54"/>
                  <a:gd name="T34" fmla="*/ 27 w 36"/>
                  <a:gd name="T35" fmla="*/ 41 h 54"/>
                  <a:gd name="T36" fmla="*/ 32 w 36"/>
                  <a:gd name="T37" fmla="*/ 53 h 54"/>
                  <a:gd name="T38" fmla="*/ 35 w 36"/>
                  <a:gd name="T39" fmla="*/ 52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54">
                    <a:moveTo>
                      <a:pt x="35" y="52"/>
                    </a:moveTo>
                    <a:lnTo>
                      <a:pt x="35" y="52"/>
                    </a:lnTo>
                    <a:lnTo>
                      <a:pt x="31" y="40"/>
                    </a:lnTo>
                    <a:lnTo>
                      <a:pt x="27" y="32"/>
                    </a:lnTo>
                    <a:lnTo>
                      <a:pt x="25" y="26"/>
                    </a:lnTo>
                    <a:lnTo>
                      <a:pt x="22" y="22"/>
                    </a:lnTo>
                    <a:lnTo>
                      <a:pt x="19" y="18"/>
                    </a:lnTo>
                    <a:lnTo>
                      <a:pt x="15" y="14"/>
                    </a:lnTo>
                    <a:lnTo>
                      <a:pt x="10" y="8"/>
                    </a:lnTo>
                    <a:lnTo>
                      <a:pt x="3" y="0"/>
                    </a:lnTo>
                    <a:lnTo>
                      <a:pt x="0" y="2"/>
                    </a:lnTo>
                    <a:lnTo>
                      <a:pt x="8" y="11"/>
                    </a:lnTo>
                    <a:lnTo>
                      <a:pt x="12" y="16"/>
                    </a:lnTo>
                    <a:lnTo>
                      <a:pt x="16" y="21"/>
                    </a:lnTo>
                    <a:lnTo>
                      <a:pt x="19" y="24"/>
                    </a:lnTo>
                    <a:lnTo>
                      <a:pt x="21" y="28"/>
                    </a:lnTo>
                    <a:lnTo>
                      <a:pt x="24" y="33"/>
                    </a:lnTo>
                    <a:lnTo>
                      <a:pt x="27" y="41"/>
                    </a:lnTo>
                    <a:lnTo>
                      <a:pt x="32" y="53"/>
                    </a:lnTo>
                    <a:lnTo>
                      <a:pt x="35"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3" name="Freeform 236">
                <a:extLst>
                  <a:ext uri="{FF2B5EF4-FFF2-40B4-BE49-F238E27FC236}">
                    <a16:creationId xmlns:a16="http://schemas.microsoft.com/office/drawing/2014/main" id="{68E9900F-5B74-E0F5-FA05-C97B8201A66A}"/>
                  </a:ext>
                </a:extLst>
              </p:cNvPr>
              <p:cNvSpPr>
                <a:spLocks/>
              </p:cNvSpPr>
              <p:nvPr/>
            </p:nvSpPr>
            <p:spPr bwMode="auto">
              <a:xfrm>
                <a:off x="4586" y="1158"/>
                <a:ext cx="23" cy="45"/>
              </a:xfrm>
              <a:custGeom>
                <a:avLst/>
                <a:gdLst>
                  <a:gd name="T0" fmla="*/ 22 w 23"/>
                  <a:gd name="T1" fmla="*/ 43 h 45"/>
                  <a:gd name="T2" fmla="*/ 22 w 23"/>
                  <a:gd name="T3" fmla="*/ 43 h 45"/>
                  <a:gd name="T4" fmla="*/ 20 w 23"/>
                  <a:gd name="T5" fmla="*/ 38 h 45"/>
                  <a:gd name="T6" fmla="*/ 19 w 23"/>
                  <a:gd name="T7" fmla="*/ 32 h 45"/>
                  <a:gd name="T8" fmla="*/ 16 w 23"/>
                  <a:gd name="T9" fmla="*/ 27 h 45"/>
                  <a:gd name="T10" fmla="*/ 14 w 23"/>
                  <a:gd name="T11" fmla="*/ 21 h 45"/>
                  <a:gd name="T12" fmla="*/ 10 w 23"/>
                  <a:gd name="T13" fmla="*/ 15 h 45"/>
                  <a:gd name="T14" fmla="*/ 8 w 23"/>
                  <a:gd name="T15" fmla="*/ 10 h 45"/>
                  <a:gd name="T16" fmla="*/ 5 w 23"/>
                  <a:gd name="T17" fmla="*/ 5 h 45"/>
                  <a:gd name="T18" fmla="*/ 3 w 23"/>
                  <a:gd name="T19" fmla="*/ 0 h 45"/>
                  <a:gd name="T20" fmla="*/ 0 w 23"/>
                  <a:gd name="T21" fmla="*/ 1 h 45"/>
                  <a:gd name="T22" fmla="*/ 2 w 23"/>
                  <a:gd name="T23" fmla="*/ 7 h 45"/>
                  <a:gd name="T24" fmla="*/ 4 w 23"/>
                  <a:gd name="T25" fmla="*/ 12 h 45"/>
                  <a:gd name="T26" fmla="*/ 7 w 23"/>
                  <a:gd name="T27" fmla="*/ 17 h 45"/>
                  <a:gd name="T28" fmla="*/ 10 w 23"/>
                  <a:gd name="T29" fmla="*/ 23 h 45"/>
                  <a:gd name="T30" fmla="*/ 12 w 23"/>
                  <a:gd name="T31" fmla="*/ 29 h 45"/>
                  <a:gd name="T32" fmla="*/ 15 w 23"/>
                  <a:gd name="T33" fmla="*/ 34 h 45"/>
                  <a:gd name="T34" fmla="*/ 17 w 23"/>
                  <a:gd name="T35" fmla="*/ 39 h 45"/>
                  <a:gd name="T36" fmla="*/ 18 w 23"/>
                  <a:gd name="T37" fmla="*/ 44 h 45"/>
                  <a:gd name="T38" fmla="*/ 22 w 23"/>
                  <a:gd name="T39" fmla="*/ 43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45">
                    <a:moveTo>
                      <a:pt x="22" y="43"/>
                    </a:moveTo>
                    <a:lnTo>
                      <a:pt x="22" y="43"/>
                    </a:lnTo>
                    <a:lnTo>
                      <a:pt x="20" y="38"/>
                    </a:lnTo>
                    <a:lnTo>
                      <a:pt x="19" y="32"/>
                    </a:lnTo>
                    <a:lnTo>
                      <a:pt x="16" y="27"/>
                    </a:lnTo>
                    <a:lnTo>
                      <a:pt x="14" y="21"/>
                    </a:lnTo>
                    <a:lnTo>
                      <a:pt x="10" y="15"/>
                    </a:lnTo>
                    <a:lnTo>
                      <a:pt x="8" y="10"/>
                    </a:lnTo>
                    <a:lnTo>
                      <a:pt x="5" y="5"/>
                    </a:lnTo>
                    <a:lnTo>
                      <a:pt x="3" y="0"/>
                    </a:lnTo>
                    <a:lnTo>
                      <a:pt x="0" y="1"/>
                    </a:lnTo>
                    <a:lnTo>
                      <a:pt x="2" y="7"/>
                    </a:lnTo>
                    <a:lnTo>
                      <a:pt x="4" y="12"/>
                    </a:lnTo>
                    <a:lnTo>
                      <a:pt x="7" y="17"/>
                    </a:lnTo>
                    <a:lnTo>
                      <a:pt x="10" y="23"/>
                    </a:lnTo>
                    <a:lnTo>
                      <a:pt x="12" y="29"/>
                    </a:lnTo>
                    <a:lnTo>
                      <a:pt x="15" y="34"/>
                    </a:lnTo>
                    <a:lnTo>
                      <a:pt x="17" y="39"/>
                    </a:lnTo>
                    <a:lnTo>
                      <a:pt x="18" y="44"/>
                    </a:lnTo>
                    <a:lnTo>
                      <a:pt x="22" y="4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4" name="Freeform 237">
                <a:extLst>
                  <a:ext uri="{FF2B5EF4-FFF2-40B4-BE49-F238E27FC236}">
                    <a16:creationId xmlns:a16="http://schemas.microsoft.com/office/drawing/2014/main" id="{101B7468-818B-4256-E5A7-B7DDD7DC6147}"/>
                  </a:ext>
                </a:extLst>
              </p:cNvPr>
              <p:cNvSpPr>
                <a:spLocks/>
              </p:cNvSpPr>
              <p:nvPr/>
            </p:nvSpPr>
            <p:spPr bwMode="auto">
              <a:xfrm>
                <a:off x="4604" y="1201"/>
                <a:ext cx="44" cy="109"/>
              </a:xfrm>
              <a:custGeom>
                <a:avLst/>
                <a:gdLst>
                  <a:gd name="T0" fmla="*/ 43 w 44"/>
                  <a:gd name="T1" fmla="*/ 109 h 111"/>
                  <a:gd name="T2" fmla="*/ 43 w 44"/>
                  <a:gd name="T3" fmla="*/ 109 h 111"/>
                  <a:gd name="T4" fmla="*/ 39 w 44"/>
                  <a:gd name="T5" fmla="*/ 96 h 111"/>
                  <a:gd name="T6" fmla="*/ 36 w 44"/>
                  <a:gd name="T7" fmla="*/ 85 h 111"/>
                  <a:gd name="T8" fmla="*/ 34 w 44"/>
                  <a:gd name="T9" fmla="*/ 75 h 111"/>
                  <a:gd name="T10" fmla="*/ 31 w 44"/>
                  <a:gd name="T11" fmla="*/ 67 h 111"/>
                  <a:gd name="T12" fmla="*/ 28 w 44"/>
                  <a:gd name="T13" fmla="*/ 60 h 111"/>
                  <a:gd name="T14" fmla="*/ 26 w 44"/>
                  <a:gd name="T15" fmla="*/ 54 h 111"/>
                  <a:gd name="T16" fmla="*/ 24 w 44"/>
                  <a:gd name="T17" fmla="*/ 48 h 111"/>
                  <a:gd name="T18" fmla="*/ 22 w 44"/>
                  <a:gd name="T19" fmla="*/ 44 h 111"/>
                  <a:gd name="T20" fmla="*/ 20 w 44"/>
                  <a:gd name="T21" fmla="*/ 39 h 111"/>
                  <a:gd name="T22" fmla="*/ 18 w 44"/>
                  <a:gd name="T23" fmla="*/ 35 h 111"/>
                  <a:gd name="T24" fmla="*/ 16 w 44"/>
                  <a:gd name="T25" fmla="*/ 30 h 111"/>
                  <a:gd name="T26" fmla="*/ 14 w 44"/>
                  <a:gd name="T27" fmla="*/ 26 h 111"/>
                  <a:gd name="T28" fmla="*/ 11 w 44"/>
                  <a:gd name="T29" fmla="*/ 21 h 111"/>
                  <a:gd name="T30" fmla="*/ 9 w 44"/>
                  <a:gd name="T31" fmla="*/ 15 h 111"/>
                  <a:gd name="T32" fmla="*/ 6 w 44"/>
                  <a:gd name="T33" fmla="*/ 8 h 111"/>
                  <a:gd name="T34" fmla="*/ 4 w 44"/>
                  <a:gd name="T35" fmla="*/ 0 h 111"/>
                  <a:gd name="T36" fmla="*/ 0 w 44"/>
                  <a:gd name="T37" fmla="*/ 1 h 111"/>
                  <a:gd name="T38" fmla="*/ 2 w 44"/>
                  <a:gd name="T39" fmla="*/ 9 h 111"/>
                  <a:gd name="T40" fmla="*/ 5 w 44"/>
                  <a:gd name="T41" fmla="*/ 16 h 111"/>
                  <a:gd name="T42" fmla="*/ 7 w 44"/>
                  <a:gd name="T43" fmla="*/ 22 h 111"/>
                  <a:gd name="T44" fmla="*/ 10 w 44"/>
                  <a:gd name="T45" fmla="*/ 28 h 111"/>
                  <a:gd name="T46" fmla="*/ 12 w 44"/>
                  <a:gd name="T47" fmla="*/ 32 h 111"/>
                  <a:gd name="T48" fmla="*/ 14 w 44"/>
                  <a:gd name="T49" fmla="*/ 37 h 111"/>
                  <a:gd name="T50" fmla="*/ 16 w 44"/>
                  <a:gd name="T51" fmla="*/ 41 h 111"/>
                  <a:gd name="T52" fmla="*/ 18 w 44"/>
                  <a:gd name="T53" fmla="*/ 46 h 111"/>
                  <a:gd name="T54" fmla="*/ 20 w 44"/>
                  <a:gd name="T55" fmla="*/ 50 h 111"/>
                  <a:gd name="T56" fmla="*/ 22 w 44"/>
                  <a:gd name="T57" fmla="*/ 55 h 111"/>
                  <a:gd name="T58" fmla="*/ 24 w 44"/>
                  <a:gd name="T59" fmla="*/ 62 h 111"/>
                  <a:gd name="T60" fmla="*/ 27 w 44"/>
                  <a:gd name="T61" fmla="*/ 68 h 111"/>
                  <a:gd name="T62" fmla="*/ 30 w 44"/>
                  <a:gd name="T63" fmla="*/ 76 h 111"/>
                  <a:gd name="T64" fmla="*/ 33 w 44"/>
                  <a:gd name="T65" fmla="*/ 86 h 111"/>
                  <a:gd name="T66" fmla="*/ 36 w 44"/>
                  <a:gd name="T67" fmla="*/ 97 h 111"/>
                  <a:gd name="T68" fmla="*/ 39 w 44"/>
                  <a:gd name="T69" fmla="*/ 110 h 111"/>
                  <a:gd name="T70" fmla="*/ 43 w 44"/>
                  <a:gd name="T71" fmla="*/ 109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 h="111">
                    <a:moveTo>
                      <a:pt x="43" y="109"/>
                    </a:moveTo>
                    <a:lnTo>
                      <a:pt x="43" y="109"/>
                    </a:lnTo>
                    <a:lnTo>
                      <a:pt x="39" y="96"/>
                    </a:lnTo>
                    <a:lnTo>
                      <a:pt x="36" y="85"/>
                    </a:lnTo>
                    <a:lnTo>
                      <a:pt x="34" y="75"/>
                    </a:lnTo>
                    <a:lnTo>
                      <a:pt x="31" y="67"/>
                    </a:lnTo>
                    <a:lnTo>
                      <a:pt x="28" y="60"/>
                    </a:lnTo>
                    <a:lnTo>
                      <a:pt x="26" y="54"/>
                    </a:lnTo>
                    <a:lnTo>
                      <a:pt x="24" y="48"/>
                    </a:lnTo>
                    <a:lnTo>
                      <a:pt x="22" y="44"/>
                    </a:lnTo>
                    <a:lnTo>
                      <a:pt x="20" y="39"/>
                    </a:lnTo>
                    <a:lnTo>
                      <a:pt x="18" y="35"/>
                    </a:lnTo>
                    <a:lnTo>
                      <a:pt x="16" y="30"/>
                    </a:lnTo>
                    <a:lnTo>
                      <a:pt x="14" y="26"/>
                    </a:lnTo>
                    <a:lnTo>
                      <a:pt x="11" y="21"/>
                    </a:lnTo>
                    <a:lnTo>
                      <a:pt x="9" y="15"/>
                    </a:lnTo>
                    <a:lnTo>
                      <a:pt x="6" y="8"/>
                    </a:lnTo>
                    <a:lnTo>
                      <a:pt x="4" y="0"/>
                    </a:lnTo>
                    <a:lnTo>
                      <a:pt x="0" y="1"/>
                    </a:lnTo>
                    <a:lnTo>
                      <a:pt x="2" y="9"/>
                    </a:lnTo>
                    <a:lnTo>
                      <a:pt x="5" y="16"/>
                    </a:lnTo>
                    <a:lnTo>
                      <a:pt x="7" y="22"/>
                    </a:lnTo>
                    <a:lnTo>
                      <a:pt x="10" y="28"/>
                    </a:lnTo>
                    <a:lnTo>
                      <a:pt x="12" y="32"/>
                    </a:lnTo>
                    <a:lnTo>
                      <a:pt x="14" y="37"/>
                    </a:lnTo>
                    <a:lnTo>
                      <a:pt x="16" y="41"/>
                    </a:lnTo>
                    <a:lnTo>
                      <a:pt x="18" y="46"/>
                    </a:lnTo>
                    <a:lnTo>
                      <a:pt x="20" y="50"/>
                    </a:lnTo>
                    <a:lnTo>
                      <a:pt x="22" y="55"/>
                    </a:lnTo>
                    <a:lnTo>
                      <a:pt x="24" y="62"/>
                    </a:lnTo>
                    <a:lnTo>
                      <a:pt x="27" y="68"/>
                    </a:lnTo>
                    <a:lnTo>
                      <a:pt x="30" y="76"/>
                    </a:lnTo>
                    <a:lnTo>
                      <a:pt x="33" y="86"/>
                    </a:lnTo>
                    <a:lnTo>
                      <a:pt x="36" y="97"/>
                    </a:lnTo>
                    <a:lnTo>
                      <a:pt x="39" y="110"/>
                    </a:lnTo>
                    <a:lnTo>
                      <a:pt x="43" y="10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5" name="Freeform 238">
                <a:extLst>
                  <a:ext uri="{FF2B5EF4-FFF2-40B4-BE49-F238E27FC236}">
                    <a16:creationId xmlns:a16="http://schemas.microsoft.com/office/drawing/2014/main" id="{5C090A46-6B95-356A-53CE-F3AF6B10E2FA}"/>
                  </a:ext>
                </a:extLst>
              </p:cNvPr>
              <p:cNvSpPr>
                <a:spLocks/>
              </p:cNvSpPr>
              <p:nvPr/>
            </p:nvSpPr>
            <p:spPr bwMode="auto">
              <a:xfrm>
                <a:off x="4643" y="1310"/>
                <a:ext cx="17" cy="54"/>
              </a:xfrm>
              <a:custGeom>
                <a:avLst/>
                <a:gdLst>
                  <a:gd name="T0" fmla="*/ 16 w 17"/>
                  <a:gd name="T1" fmla="*/ 53 h 54"/>
                  <a:gd name="T2" fmla="*/ 16 w 17"/>
                  <a:gd name="T3" fmla="*/ 53 h 54"/>
                  <a:gd name="T4" fmla="*/ 16 w 17"/>
                  <a:gd name="T5" fmla="*/ 44 h 54"/>
                  <a:gd name="T6" fmla="*/ 16 w 17"/>
                  <a:gd name="T7" fmla="*/ 37 h 54"/>
                  <a:gd name="T8" fmla="*/ 14 w 17"/>
                  <a:gd name="T9" fmla="*/ 30 h 54"/>
                  <a:gd name="T10" fmla="*/ 13 w 17"/>
                  <a:gd name="T11" fmla="*/ 25 h 54"/>
                  <a:gd name="T12" fmla="*/ 12 w 17"/>
                  <a:gd name="T13" fmla="*/ 19 h 54"/>
                  <a:gd name="T14" fmla="*/ 9 w 17"/>
                  <a:gd name="T15" fmla="*/ 14 h 54"/>
                  <a:gd name="T16" fmla="*/ 6 w 17"/>
                  <a:gd name="T17" fmla="*/ 7 h 54"/>
                  <a:gd name="T18" fmla="*/ 4 w 17"/>
                  <a:gd name="T19" fmla="*/ 0 h 54"/>
                  <a:gd name="T20" fmla="*/ 0 w 17"/>
                  <a:gd name="T21" fmla="*/ 1 h 54"/>
                  <a:gd name="T22" fmla="*/ 2 w 17"/>
                  <a:gd name="T23" fmla="*/ 9 h 54"/>
                  <a:gd name="T24" fmla="*/ 4 w 17"/>
                  <a:gd name="T25" fmla="*/ 15 h 54"/>
                  <a:gd name="T26" fmla="*/ 8 w 17"/>
                  <a:gd name="T27" fmla="*/ 21 h 54"/>
                  <a:gd name="T28" fmla="*/ 9 w 17"/>
                  <a:gd name="T29" fmla="*/ 26 h 54"/>
                  <a:gd name="T30" fmla="*/ 10 w 17"/>
                  <a:gd name="T31" fmla="*/ 31 h 54"/>
                  <a:gd name="T32" fmla="*/ 12 w 17"/>
                  <a:gd name="T33" fmla="*/ 37 h 54"/>
                  <a:gd name="T34" fmla="*/ 12 w 17"/>
                  <a:gd name="T35" fmla="*/ 44 h 54"/>
                  <a:gd name="T36" fmla="*/ 11 w 17"/>
                  <a:gd name="T37" fmla="*/ 53 h 54"/>
                  <a:gd name="T38" fmla="*/ 16 w 17"/>
                  <a:gd name="T39" fmla="*/ 53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4">
                    <a:moveTo>
                      <a:pt x="16" y="53"/>
                    </a:moveTo>
                    <a:lnTo>
                      <a:pt x="16" y="53"/>
                    </a:lnTo>
                    <a:lnTo>
                      <a:pt x="16" y="44"/>
                    </a:lnTo>
                    <a:lnTo>
                      <a:pt x="16" y="37"/>
                    </a:lnTo>
                    <a:lnTo>
                      <a:pt x="14" y="30"/>
                    </a:lnTo>
                    <a:lnTo>
                      <a:pt x="13" y="25"/>
                    </a:lnTo>
                    <a:lnTo>
                      <a:pt x="12" y="19"/>
                    </a:lnTo>
                    <a:lnTo>
                      <a:pt x="9" y="14"/>
                    </a:lnTo>
                    <a:lnTo>
                      <a:pt x="6" y="7"/>
                    </a:lnTo>
                    <a:lnTo>
                      <a:pt x="4" y="0"/>
                    </a:lnTo>
                    <a:lnTo>
                      <a:pt x="0" y="1"/>
                    </a:lnTo>
                    <a:lnTo>
                      <a:pt x="2" y="9"/>
                    </a:lnTo>
                    <a:lnTo>
                      <a:pt x="4" y="15"/>
                    </a:lnTo>
                    <a:lnTo>
                      <a:pt x="8" y="21"/>
                    </a:lnTo>
                    <a:lnTo>
                      <a:pt x="9" y="26"/>
                    </a:lnTo>
                    <a:lnTo>
                      <a:pt x="10" y="31"/>
                    </a:lnTo>
                    <a:lnTo>
                      <a:pt x="12" y="37"/>
                    </a:lnTo>
                    <a:lnTo>
                      <a:pt x="12" y="44"/>
                    </a:lnTo>
                    <a:lnTo>
                      <a:pt x="11" y="53"/>
                    </a:lnTo>
                    <a:lnTo>
                      <a:pt x="16"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6" name="Freeform 239">
                <a:extLst>
                  <a:ext uri="{FF2B5EF4-FFF2-40B4-BE49-F238E27FC236}">
                    <a16:creationId xmlns:a16="http://schemas.microsoft.com/office/drawing/2014/main" id="{071A2123-C1C2-AE17-5C89-715A244FDEFB}"/>
                  </a:ext>
                </a:extLst>
              </p:cNvPr>
              <p:cNvSpPr>
                <a:spLocks/>
              </p:cNvSpPr>
              <p:nvPr/>
            </p:nvSpPr>
            <p:spPr bwMode="auto">
              <a:xfrm>
                <a:off x="4614" y="1363"/>
                <a:ext cx="44" cy="84"/>
              </a:xfrm>
              <a:custGeom>
                <a:avLst/>
                <a:gdLst>
                  <a:gd name="T0" fmla="*/ 1 w 44"/>
                  <a:gd name="T1" fmla="*/ 83 h 84"/>
                  <a:gd name="T2" fmla="*/ 1 w 44"/>
                  <a:gd name="T3" fmla="*/ 83 h 84"/>
                  <a:gd name="T4" fmla="*/ 6 w 44"/>
                  <a:gd name="T5" fmla="*/ 80 h 84"/>
                  <a:gd name="T6" fmla="*/ 10 w 44"/>
                  <a:gd name="T7" fmla="*/ 77 h 84"/>
                  <a:gd name="T8" fmla="*/ 14 w 44"/>
                  <a:gd name="T9" fmla="*/ 73 h 84"/>
                  <a:gd name="T10" fmla="*/ 18 w 44"/>
                  <a:gd name="T11" fmla="*/ 69 h 84"/>
                  <a:gd name="T12" fmla="*/ 21 w 44"/>
                  <a:gd name="T13" fmla="*/ 64 h 84"/>
                  <a:gd name="T14" fmla="*/ 24 w 44"/>
                  <a:gd name="T15" fmla="*/ 59 h 84"/>
                  <a:gd name="T16" fmla="*/ 28 w 44"/>
                  <a:gd name="T17" fmla="*/ 53 h 84"/>
                  <a:gd name="T18" fmla="*/ 30 w 44"/>
                  <a:gd name="T19" fmla="*/ 47 h 84"/>
                  <a:gd name="T20" fmla="*/ 33 w 44"/>
                  <a:gd name="T21" fmla="*/ 40 h 84"/>
                  <a:gd name="T22" fmla="*/ 35 w 44"/>
                  <a:gd name="T23" fmla="*/ 34 h 84"/>
                  <a:gd name="T24" fmla="*/ 37 w 44"/>
                  <a:gd name="T25" fmla="*/ 28 h 84"/>
                  <a:gd name="T26" fmla="*/ 39 w 44"/>
                  <a:gd name="T27" fmla="*/ 22 h 84"/>
                  <a:gd name="T28" fmla="*/ 40 w 44"/>
                  <a:gd name="T29" fmla="*/ 16 h 84"/>
                  <a:gd name="T30" fmla="*/ 41 w 44"/>
                  <a:gd name="T31" fmla="*/ 10 h 84"/>
                  <a:gd name="T32" fmla="*/ 42 w 44"/>
                  <a:gd name="T33" fmla="*/ 5 h 84"/>
                  <a:gd name="T34" fmla="*/ 43 w 44"/>
                  <a:gd name="T35" fmla="*/ 0 h 84"/>
                  <a:gd name="T36" fmla="*/ 39 w 44"/>
                  <a:gd name="T37" fmla="*/ 0 h 84"/>
                  <a:gd name="T38" fmla="*/ 38 w 44"/>
                  <a:gd name="T39" fmla="*/ 5 h 84"/>
                  <a:gd name="T40" fmla="*/ 38 w 44"/>
                  <a:gd name="T41" fmla="*/ 9 h 84"/>
                  <a:gd name="T42" fmla="*/ 36 w 44"/>
                  <a:gd name="T43" fmla="*/ 15 h 84"/>
                  <a:gd name="T44" fmla="*/ 35 w 44"/>
                  <a:gd name="T45" fmla="*/ 21 h 84"/>
                  <a:gd name="T46" fmla="*/ 33 w 44"/>
                  <a:gd name="T47" fmla="*/ 27 h 84"/>
                  <a:gd name="T48" fmla="*/ 31 w 44"/>
                  <a:gd name="T49" fmla="*/ 33 h 84"/>
                  <a:gd name="T50" fmla="*/ 29 w 44"/>
                  <a:gd name="T51" fmla="*/ 39 h 84"/>
                  <a:gd name="T52" fmla="*/ 26 w 44"/>
                  <a:gd name="T53" fmla="*/ 45 h 84"/>
                  <a:gd name="T54" fmla="*/ 24 w 44"/>
                  <a:gd name="T55" fmla="*/ 51 h 84"/>
                  <a:gd name="T56" fmla="*/ 21 w 44"/>
                  <a:gd name="T57" fmla="*/ 57 h 84"/>
                  <a:gd name="T58" fmla="*/ 18 w 44"/>
                  <a:gd name="T59" fmla="*/ 62 h 84"/>
                  <a:gd name="T60" fmla="*/ 14 w 44"/>
                  <a:gd name="T61" fmla="*/ 67 h 84"/>
                  <a:gd name="T62" fmla="*/ 11 w 44"/>
                  <a:gd name="T63" fmla="*/ 71 h 84"/>
                  <a:gd name="T64" fmla="*/ 7 w 44"/>
                  <a:gd name="T65" fmla="*/ 74 h 84"/>
                  <a:gd name="T66" fmla="*/ 4 w 44"/>
                  <a:gd name="T67" fmla="*/ 77 h 84"/>
                  <a:gd name="T68" fmla="*/ 0 w 44"/>
                  <a:gd name="T69" fmla="*/ 79 h 84"/>
                  <a:gd name="T70" fmla="*/ 1 w 44"/>
                  <a:gd name="T71" fmla="*/ 79 h 84"/>
                  <a:gd name="T72" fmla="*/ 1 w 44"/>
                  <a:gd name="T73" fmla="*/ 83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84">
                    <a:moveTo>
                      <a:pt x="1" y="83"/>
                    </a:moveTo>
                    <a:lnTo>
                      <a:pt x="1" y="83"/>
                    </a:lnTo>
                    <a:lnTo>
                      <a:pt x="6" y="80"/>
                    </a:lnTo>
                    <a:lnTo>
                      <a:pt x="10" y="77"/>
                    </a:lnTo>
                    <a:lnTo>
                      <a:pt x="14" y="73"/>
                    </a:lnTo>
                    <a:lnTo>
                      <a:pt x="18" y="69"/>
                    </a:lnTo>
                    <a:lnTo>
                      <a:pt x="21" y="64"/>
                    </a:lnTo>
                    <a:lnTo>
                      <a:pt x="24" y="59"/>
                    </a:lnTo>
                    <a:lnTo>
                      <a:pt x="28" y="53"/>
                    </a:lnTo>
                    <a:lnTo>
                      <a:pt x="30" y="47"/>
                    </a:lnTo>
                    <a:lnTo>
                      <a:pt x="33" y="40"/>
                    </a:lnTo>
                    <a:lnTo>
                      <a:pt x="35" y="34"/>
                    </a:lnTo>
                    <a:lnTo>
                      <a:pt x="37" y="28"/>
                    </a:lnTo>
                    <a:lnTo>
                      <a:pt x="39" y="22"/>
                    </a:lnTo>
                    <a:lnTo>
                      <a:pt x="40" y="16"/>
                    </a:lnTo>
                    <a:lnTo>
                      <a:pt x="41" y="10"/>
                    </a:lnTo>
                    <a:lnTo>
                      <a:pt x="42" y="5"/>
                    </a:lnTo>
                    <a:lnTo>
                      <a:pt x="43" y="0"/>
                    </a:lnTo>
                    <a:lnTo>
                      <a:pt x="39" y="0"/>
                    </a:lnTo>
                    <a:lnTo>
                      <a:pt x="38" y="5"/>
                    </a:lnTo>
                    <a:lnTo>
                      <a:pt x="38" y="9"/>
                    </a:lnTo>
                    <a:lnTo>
                      <a:pt x="36" y="15"/>
                    </a:lnTo>
                    <a:lnTo>
                      <a:pt x="35" y="21"/>
                    </a:lnTo>
                    <a:lnTo>
                      <a:pt x="33" y="27"/>
                    </a:lnTo>
                    <a:lnTo>
                      <a:pt x="31" y="33"/>
                    </a:lnTo>
                    <a:lnTo>
                      <a:pt x="29" y="39"/>
                    </a:lnTo>
                    <a:lnTo>
                      <a:pt x="26" y="45"/>
                    </a:lnTo>
                    <a:lnTo>
                      <a:pt x="24" y="51"/>
                    </a:lnTo>
                    <a:lnTo>
                      <a:pt x="21" y="57"/>
                    </a:lnTo>
                    <a:lnTo>
                      <a:pt x="18" y="62"/>
                    </a:lnTo>
                    <a:lnTo>
                      <a:pt x="14" y="67"/>
                    </a:lnTo>
                    <a:lnTo>
                      <a:pt x="11" y="71"/>
                    </a:lnTo>
                    <a:lnTo>
                      <a:pt x="7" y="74"/>
                    </a:lnTo>
                    <a:lnTo>
                      <a:pt x="4" y="77"/>
                    </a:lnTo>
                    <a:lnTo>
                      <a:pt x="0" y="79"/>
                    </a:lnTo>
                    <a:lnTo>
                      <a:pt x="1" y="79"/>
                    </a:lnTo>
                    <a:lnTo>
                      <a:pt x="1" y="8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7" name="Freeform 240">
                <a:extLst>
                  <a:ext uri="{FF2B5EF4-FFF2-40B4-BE49-F238E27FC236}">
                    <a16:creationId xmlns:a16="http://schemas.microsoft.com/office/drawing/2014/main" id="{C1132C9E-168B-F095-8B68-3150B2D1A73A}"/>
                  </a:ext>
                </a:extLst>
              </p:cNvPr>
              <p:cNvSpPr>
                <a:spLocks/>
              </p:cNvSpPr>
              <p:nvPr/>
            </p:nvSpPr>
            <p:spPr bwMode="auto">
              <a:xfrm>
                <a:off x="4610" y="1442"/>
                <a:ext cx="17" cy="17"/>
              </a:xfrm>
              <a:custGeom>
                <a:avLst/>
                <a:gdLst>
                  <a:gd name="T0" fmla="*/ 3 w 17"/>
                  <a:gd name="T1" fmla="*/ 16 h 17"/>
                  <a:gd name="T2" fmla="*/ 0 w 17"/>
                  <a:gd name="T3" fmla="*/ 16 h 17"/>
                  <a:gd name="T4" fmla="*/ 9 w 17"/>
                  <a:gd name="T5" fmla="*/ 13 h 17"/>
                  <a:gd name="T6" fmla="*/ 16 w 17"/>
                  <a:gd name="T7" fmla="*/ 8 h 17"/>
                  <a:gd name="T8" fmla="*/ 16 w 17"/>
                  <a:gd name="T9" fmla="*/ 5 h 17"/>
                  <a:gd name="T10" fmla="*/ 16 w 17"/>
                  <a:gd name="T11" fmla="*/ 0 h 17"/>
                  <a:gd name="T12" fmla="*/ 3 w 17"/>
                  <a:gd name="T13" fmla="*/ 2 h 17"/>
                  <a:gd name="T14" fmla="*/ 3 w 17"/>
                  <a:gd name="T15" fmla="*/ 6 h 17"/>
                  <a:gd name="T16" fmla="*/ 0 w 17"/>
                  <a:gd name="T17" fmla="*/ 10 h 17"/>
                  <a:gd name="T18" fmla="*/ 3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3" y="16"/>
                    </a:moveTo>
                    <a:lnTo>
                      <a:pt x="0" y="16"/>
                    </a:lnTo>
                    <a:lnTo>
                      <a:pt x="9" y="13"/>
                    </a:lnTo>
                    <a:lnTo>
                      <a:pt x="16" y="8"/>
                    </a:lnTo>
                    <a:lnTo>
                      <a:pt x="16" y="5"/>
                    </a:lnTo>
                    <a:lnTo>
                      <a:pt x="16" y="0"/>
                    </a:lnTo>
                    <a:lnTo>
                      <a:pt x="3" y="2"/>
                    </a:lnTo>
                    <a:lnTo>
                      <a:pt x="3" y="6"/>
                    </a:lnTo>
                    <a:lnTo>
                      <a:pt x="0" y="10"/>
                    </a:lnTo>
                    <a:lnTo>
                      <a:pt x="3"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8" name="Freeform 241">
                <a:extLst>
                  <a:ext uri="{FF2B5EF4-FFF2-40B4-BE49-F238E27FC236}">
                    <a16:creationId xmlns:a16="http://schemas.microsoft.com/office/drawing/2014/main" id="{630B1052-6AE9-8043-6937-C2B80C27CADD}"/>
                  </a:ext>
                </a:extLst>
              </p:cNvPr>
              <p:cNvSpPr>
                <a:spLocks/>
              </p:cNvSpPr>
              <p:nvPr/>
            </p:nvSpPr>
            <p:spPr bwMode="auto">
              <a:xfrm>
                <a:off x="4490" y="1450"/>
                <a:ext cx="122" cy="87"/>
              </a:xfrm>
              <a:custGeom>
                <a:avLst/>
                <a:gdLst>
                  <a:gd name="T0" fmla="*/ 0 w 122"/>
                  <a:gd name="T1" fmla="*/ 84 h 86"/>
                  <a:gd name="T2" fmla="*/ 1 w 122"/>
                  <a:gd name="T3" fmla="*/ 84 h 86"/>
                  <a:gd name="T4" fmla="*/ 10 w 122"/>
                  <a:gd name="T5" fmla="*/ 85 h 86"/>
                  <a:gd name="T6" fmla="*/ 19 w 122"/>
                  <a:gd name="T7" fmla="*/ 85 h 86"/>
                  <a:gd name="T8" fmla="*/ 26 w 122"/>
                  <a:gd name="T9" fmla="*/ 82 h 86"/>
                  <a:gd name="T10" fmla="*/ 34 w 122"/>
                  <a:gd name="T11" fmla="*/ 79 h 86"/>
                  <a:gd name="T12" fmla="*/ 42 w 122"/>
                  <a:gd name="T13" fmla="*/ 74 h 86"/>
                  <a:gd name="T14" fmla="*/ 49 w 122"/>
                  <a:gd name="T15" fmla="*/ 69 h 86"/>
                  <a:gd name="T16" fmla="*/ 57 w 122"/>
                  <a:gd name="T17" fmla="*/ 62 h 86"/>
                  <a:gd name="T18" fmla="*/ 64 w 122"/>
                  <a:gd name="T19" fmla="*/ 56 h 86"/>
                  <a:gd name="T20" fmla="*/ 71 w 122"/>
                  <a:gd name="T21" fmla="*/ 48 h 86"/>
                  <a:gd name="T22" fmla="*/ 78 w 122"/>
                  <a:gd name="T23" fmla="*/ 41 h 86"/>
                  <a:gd name="T24" fmla="*/ 85 w 122"/>
                  <a:gd name="T25" fmla="*/ 34 h 86"/>
                  <a:gd name="T26" fmla="*/ 92 w 122"/>
                  <a:gd name="T27" fmla="*/ 26 h 86"/>
                  <a:gd name="T28" fmla="*/ 99 w 122"/>
                  <a:gd name="T29" fmla="*/ 20 h 86"/>
                  <a:gd name="T30" fmla="*/ 106 w 122"/>
                  <a:gd name="T31" fmla="*/ 14 h 86"/>
                  <a:gd name="T32" fmla="*/ 114 w 122"/>
                  <a:gd name="T33" fmla="*/ 8 h 86"/>
                  <a:gd name="T34" fmla="*/ 121 w 122"/>
                  <a:gd name="T35" fmla="*/ 4 h 86"/>
                  <a:gd name="T36" fmla="*/ 120 w 122"/>
                  <a:gd name="T37" fmla="*/ 0 h 86"/>
                  <a:gd name="T38" fmla="*/ 112 w 122"/>
                  <a:gd name="T39" fmla="*/ 6 h 86"/>
                  <a:gd name="T40" fmla="*/ 104 w 122"/>
                  <a:gd name="T41" fmla="*/ 11 h 86"/>
                  <a:gd name="T42" fmla="*/ 96 w 122"/>
                  <a:gd name="T43" fmla="*/ 17 h 86"/>
                  <a:gd name="T44" fmla="*/ 89 w 122"/>
                  <a:gd name="T45" fmla="*/ 24 h 86"/>
                  <a:gd name="T46" fmla="*/ 82 w 122"/>
                  <a:gd name="T47" fmla="*/ 31 h 86"/>
                  <a:gd name="T48" fmla="*/ 75 w 122"/>
                  <a:gd name="T49" fmla="*/ 38 h 86"/>
                  <a:gd name="T50" fmla="*/ 68 w 122"/>
                  <a:gd name="T51" fmla="*/ 46 h 86"/>
                  <a:gd name="T52" fmla="*/ 61 w 122"/>
                  <a:gd name="T53" fmla="*/ 53 h 86"/>
                  <a:gd name="T54" fmla="*/ 54 w 122"/>
                  <a:gd name="T55" fmla="*/ 60 h 86"/>
                  <a:gd name="T56" fmla="*/ 47 w 122"/>
                  <a:gd name="T57" fmla="*/ 65 h 86"/>
                  <a:gd name="T58" fmla="*/ 40 w 122"/>
                  <a:gd name="T59" fmla="*/ 71 h 86"/>
                  <a:gd name="T60" fmla="*/ 32 w 122"/>
                  <a:gd name="T61" fmla="*/ 75 h 86"/>
                  <a:gd name="T62" fmla="*/ 25 w 122"/>
                  <a:gd name="T63" fmla="*/ 79 h 86"/>
                  <a:gd name="T64" fmla="*/ 18 w 122"/>
                  <a:gd name="T65" fmla="*/ 81 h 86"/>
                  <a:gd name="T66" fmla="*/ 10 w 122"/>
                  <a:gd name="T67" fmla="*/ 81 h 86"/>
                  <a:gd name="T68" fmla="*/ 2 w 122"/>
                  <a:gd name="T69" fmla="*/ 80 h 86"/>
                  <a:gd name="T70" fmla="*/ 3 w 122"/>
                  <a:gd name="T71" fmla="*/ 81 h 86"/>
                  <a:gd name="T72" fmla="*/ 0 w 122"/>
                  <a:gd name="T73" fmla="*/ 84 h 86"/>
                  <a:gd name="T74" fmla="*/ 1 w 122"/>
                  <a:gd name="T75" fmla="*/ 84 h 86"/>
                  <a:gd name="T76" fmla="*/ 0 w 122"/>
                  <a:gd name="T77" fmla="*/ 84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2" h="86">
                    <a:moveTo>
                      <a:pt x="0" y="84"/>
                    </a:moveTo>
                    <a:lnTo>
                      <a:pt x="1" y="84"/>
                    </a:lnTo>
                    <a:lnTo>
                      <a:pt x="10" y="85"/>
                    </a:lnTo>
                    <a:lnTo>
                      <a:pt x="19" y="85"/>
                    </a:lnTo>
                    <a:lnTo>
                      <a:pt x="26" y="82"/>
                    </a:lnTo>
                    <a:lnTo>
                      <a:pt x="34" y="79"/>
                    </a:lnTo>
                    <a:lnTo>
                      <a:pt x="42" y="74"/>
                    </a:lnTo>
                    <a:lnTo>
                      <a:pt x="49" y="69"/>
                    </a:lnTo>
                    <a:lnTo>
                      <a:pt x="57" y="62"/>
                    </a:lnTo>
                    <a:lnTo>
                      <a:pt x="64" y="56"/>
                    </a:lnTo>
                    <a:lnTo>
                      <a:pt x="71" y="48"/>
                    </a:lnTo>
                    <a:lnTo>
                      <a:pt x="78" y="41"/>
                    </a:lnTo>
                    <a:lnTo>
                      <a:pt x="85" y="34"/>
                    </a:lnTo>
                    <a:lnTo>
                      <a:pt x="92" y="26"/>
                    </a:lnTo>
                    <a:lnTo>
                      <a:pt x="99" y="20"/>
                    </a:lnTo>
                    <a:lnTo>
                      <a:pt x="106" y="14"/>
                    </a:lnTo>
                    <a:lnTo>
                      <a:pt x="114" y="8"/>
                    </a:lnTo>
                    <a:lnTo>
                      <a:pt x="121" y="4"/>
                    </a:lnTo>
                    <a:lnTo>
                      <a:pt x="120" y="0"/>
                    </a:lnTo>
                    <a:lnTo>
                      <a:pt x="112" y="6"/>
                    </a:lnTo>
                    <a:lnTo>
                      <a:pt x="104" y="11"/>
                    </a:lnTo>
                    <a:lnTo>
                      <a:pt x="96" y="17"/>
                    </a:lnTo>
                    <a:lnTo>
                      <a:pt x="89" y="24"/>
                    </a:lnTo>
                    <a:lnTo>
                      <a:pt x="82" y="31"/>
                    </a:lnTo>
                    <a:lnTo>
                      <a:pt x="75" y="38"/>
                    </a:lnTo>
                    <a:lnTo>
                      <a:pt x="68" y="46"/>
                    </a:lnTo>
                    <a:lnTo>
                      <a:pt x="61" y="53"/>
                    </a:lnTo>
                    <a:lnTo>
                      <a:pt x="54" y="60"/>
                    </a:lnTo>
                    <a:lnTo>
                      <a:pt x="47" y="65"/>
                    </a:lnTo>
                    <a:lnTo>
                      <a:pt x="40" y="71"/>
                    </a:lnTo>
                    <a:lnTo>
                      <a:pt x="32" y="75"/>
                    </a:lnTo>
                    <a:lnTo>
                      <a:pt x="25" y="79"/>
                    </a:lnTo>
                    <a:lnTo>
                      <a:pt x="18" y="81"/>
                    </a:lnTo>
                    <a:lnTo>
                      <a:pt x="10" y="81"/>
                    </a:lnTo>
                    <a:lnTo>
                      <a:pt x="2" y="80"/>
                    </a:lnTo>
                    <a:lnTo>
                      <a:pt x="3" y="81"/>
                    </a:lnTo>
                    <a:lnTo>
                      <a:pt x="0" y="84"/>
                    </a:lnTo>
                    <a:lnTo>
                      <a:pt x="1" y="84"/>
                    </a:lnTo>
                    <a:lnTo>
                      <a:pt x="0" y="8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69" name="Freeform 242">
                <a:extLst>
                  <a:ext uri="{FF2B5EF4-FFF2-40B4-BE49-F238E27FC236}">
                    <a16:creationId xmlns:a16="http://schemas.microsoft.com/office/drawing/2014/main" id="{D357AB6C-979C-2DC0-2242-CF651EC3CC9E}"/>
                  </a:ext>
                </a:extLst>
              </p:cNvPr>
              <p:cNvSpPr>
                <a:spLocks/>
              </p:cNvSpPr>
              <p:nvPr/>
            </p:nvSpPr>
            <p:spPr bwMode="auto">
              <a:xfrm>
                <a:off x="4478" y="1521"/>
                <a:ext cx="17" cy="17"/>
              </a:xfrm>
              <a:custGeom>
                <a:avLst/>
                <a:gdLst>
                  <a:gd name="T0" fmla="*/ 0 w 17"/>
                  <a:gd name="T1" fmla="*/ 1 h 17"/>
                  <a:gd name="T2" fmla="*/ 1 w 17"/>
                  <a:gd name="T3" fmla="*/ 3 h 17"/>
                  <a:gd name="T4" fmla="*/ 12 w 17"/>
                  <a:gd name="T5" fmla="*/ 16 h 17"/>
                  <a:gd name="T6" fmla="*/ 16 w 17"/>
                  <a:gd name="T7" fmla="*/ 12 h 17"/>
                  <a:gd name="T8" fmla="*/ 4 w 17"/>
                  <a:gd name="T9" fmla="*/ 0 h 17"/>
                  <a:gd name="T10" fmla="*/ 4 w 17"/>
                  <a:gd name="T11" fmla="*/ 1 h 17"/>
                  <a:gd name="T12" fmla="*/ 0 w 17"/>
                  <a:gd name="T13" fmla="*/ 1 h 17"/>
                  <a:gd name="T14" fmla="*/ 0 w 17"/>
                  <a:gd name="T15" fmla="*/ 2 h 17"/>
                  <a:gd name="T16" fmla="*/ 1 w 17"/>
                  <a:gd name="T17" fmla="*/ 3 h 17"/>
                  <a:gd name="T18" fmla="*/ 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1"/>
                    </a:moveTo>
                    <a:lnTo>
                      <a:pt x="1" y="3"/>
                    </a:lnTo>
                    <a:lnTo>
                      <a:pt x="12" y="16"/>
                    </a:lnTo>
                    <a:lnTo>
                      <a:pt x="16" y="12"/>
                    </a:lnTo>
                    <a:lnTo>
                      <a:pt x="4" y="0"/>
                    </a:lnTo>
                    <a:lnTo>
                      <a:pt x="4" y="1"/>
                    </a:lnTo>
                    <a:lnTo>
                      <a:pt x="0" y="1"/>
                    </a:lnTo>
                    <a:lnTo>
                      <a:pt x="0" y="2"/>
                    </a:lnTo>
                    <a:lnTo>
                      <a:pt x="1" y="3"/>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0" name="Freeform 243">
                <a:extLst>
                  <a:ext uri="{FF2B5EF4-FFF2-40B4-BE49-F238E27FC236}">
                    <a16:creationId xmlns:a16="http://schemas.microsoft.com/office/drawing/2014/main" id="{765FE102-D486-EFC9-359A-D1D961145069}"/>
                  </a:ext>
                </a:extLst>
              </p:cNvPr>
              <p:cNvSpPr>
                <a:spLocks/>
              </p:cNvSpPr>
              <p:nvPr/>
            </p:nvSpPr>
            <p:spPr bwMode="auto">
              <a:xfrm>
                <a:off x="4061" y="1041"/>
                <a:ext cx="254" cy="492"/>
              </a:xfrm>
              <a:custGeom>
                <a:avLst/>
                <a:gdLst>
                  <a:gd name="T0" fmla="*/ 179 w 254"/>
                  <a:gd name="T1" fmla="*/ 463 h 491"/>
                  <a:gd name="T2" fmla="*/ 178 w 254"/>
                  <a:gd name="T3" fmla="*/ 446 h 491"/>
                  <a:gd name="T4" fmla="*/ 178 w 254"/>
                  <a:gd name="T5" fmla="*/ 429 h 491"/>
                  <a:gd name="T6" fmla="*/ 176 w 254"/>
                  <a:gd name="T7" fmla="*/ 411 h 491"/>
                  <a:gd name="T8" fmla="*/ 170 w 254"/>
                  <a:gd name="T9" fmla="*/ 391 h 491"/>
                  <a:gd name="T10" fmla="*/ 160 w 254"/>
                  <a:gd name="T11" fmla="*/ 369 h 491"/>
                  <a:gd name="T12" fmla="*/ 150 w 254"/>
                  <a:gd name="T13" fmla="*/ 347 h 491"/>
                  <a:gd name="T14" fmla="*/ 144 w 254"/>
                  <a:gd name="T15" fmla="*/ 332 h 491"/>
                  <a:gd name="T16" fmla="*/ 147 w 254"/>
                  <a:gd name="T17" fmla="*/ 322 h 491"/>
                  <a:gd name="T18" fmla="*/ 153 w 254"/>
                  <a:gd name="T19" fmla="*/ 305 h 491"/>
                  <a:gd name="T20" fmla="*/ 157 w 254"/>
                  <a:gd name="T21" fmla="*/ 285 h 491"/>
                  <a:gd name="T22" fmla="*/ 160 w 254"/>
                  <a:gd name="T23" fmla="*/ 262 h 491"/>
                  <a:gd name="T24" fmla="*/ 162 w 254"/>
                  <a:gd name="T25" fmla="*/ 238 h 491"/>
                  <a:gd name="T26" fmla="*/ 166 w 254"/>
                  <a:gd name="T27" fmla="*/ 213 h 491"/>
                  <a:gd name="T28" fmla="*/ 170 w 254"/>
                  <a:gd name="T29" fmla="*/ 188 h 491"/>
                  <a:gd name="T30" fmla="*/ 176 w 254"/>
                  <a:gd name="T31" fmla="*/ 165 h 491"/>
                  <a:gd name="T32" fmla="*/ 183 w 254"/>
                  <a:gd name="T33" fmla="*/ 147 h 491"/>
                  <a:gd name="T34" fmla="*/ 193 w 254"/>
                  <a:gd name="T35" fmla="*/ 134 h 491"/>
                  <a:gd name="T36" fmla="*/ 204 w 254"/>
                  <a:gd name="T37" fmla="*/ 123 h 491"/>
                  <a:gd name="T38" fmla="*/ 217 w 254"/>
                  <a:gd name="T39" fmla="*/ 111 h 491"/>
                  <a:gd name="T40" fmla="*/ 230 w 254"/>
                  <a:gd name="T41" fmla="*/ 99 h 491"/>
                  <a:gd name="T42" fmla="*/ 241 w 254"/>
                  <a:gd name="T43" fmla="*/ 86 h 491"/>
                  <a:gd name="T44" fmla="*/ 249 w 254"/>
                  <a:gd name="T45" fmla="*/ 72 h 491"/>
                  <a:gd name="T46" fmla="*/ 253 w 254"/>
                  <a:gd name="T47" fmla="*/ 56 h 491"/>
                  <a:gd name="T48" fmla="*/ 236 w 254"/>
                  <a:gd name="T49" fmla="*/ 26 h 491"/>
                  <a:gd name="T50" fmla="*/ 231 w 254"/>
                  <a:gd name="T51" fmla="*/ 12 h 491"/>
                  <a:gd name="T52" fmla="*/ 229 w 254"/>
                  <a:gd name="T53" fmla="*/ 5 h 491"/>
                  <a:gd name="T54" fmla="*/ 225 w 254"/>
                  <a:gd name="T55" fmla="*/ 2 h 491"/>
                  <a:gd name="T56" fmla="*/ 213 w 254"/>
                  <a:gd name="T57" fmla="*/ 0 h 491"/>
                  <a:gd name="T58" fmla="*/ 175 w 254"/>
                  <a:gd name="T59" fmla="*/ 5 h 491"/>
                  <a:gd name="T60" fmla="*/ 141 w 254"/>
                  <a:gd name="T61" fmla="*/ 23 h 491"/>
                  <a:gd name="T62" fmla="*/ 111 w 254"/>
                  <a:gd name="T63" fmla="*/ 51 h 491"/>
                  <a:gd name="T64" fmla="*/ 85 w 254"/>
                  <a:gd name="T65" fmla="*/ 86 h 491"/>
                  <a:gd name="T66" fmla="*/ 63 w 254"/>
                  <a:gd name="T67" fmla="*/ 127 h 491"/>
                  <a:gd name="T68" fmla="*/ 46 w 254"/>
                  <a:gd name="T69" fmla="*/ 169 h 491"/>
                  <a:gd name="T70" fmla="*/ 32 w 254"/>
                  <a:gd name="T71" fmla="*/ 210 h 491"/>
                  <a:gd name="T72" fmla="*/ 22 w 254"/>
                  <a:gd name="T73" fmla="*/ 246 h 491"/>
                  <a:gd name="T74" fmla="*/ 15 w 254"/>
                  <a:gd name="T75" fmla="*/ 274 h 491"/>
                  <a:gd name="T76" fmla="*/ 9 w 254"/>
                  <a:gd name="T77" fmla="*/ 291 h 491"/>
                  <a:gd name="T78" fmla="*/ 4 w 254"/>
                  <a:gd name="T79" fmla="*/ 300 h 491"/>
                  <a:gd name="T80" fmla="*/ 2 w 254"/>
                  <a:gd name="T81" fmla="*/ 307 h 491"/>
                  <a:gd name="T82" fmla="*/ 0 w 254"/>
                  <a:gd name="T83" fmla="*/ 313 h 491"/>
                  <a:gd name="T84" fmla="*/ 0 w 254"/>
                  <a:gd name="T85" fmla="*/ 322 h 491"/>
                  <a:gd name="T86" fmla="*/ 2 w 254"/>
                  <a:gd name="T87" fmla="*/ 339 h 491"/>
                  <a:gd name="T88" fmla="*/ 6 w 254"/>
                  <a:gd name="T89" fmla="*/ 367 h 491"/>
                  <a:gd name="T90" fmla="*/ 14 w 254"/>
                  <a:gd name="T91" fmla="*/ 391 h 491"/>
                  <a:gd name="T92" fmla="*/ 28 w 254"/>
                  <a:gd name="T93" fmla="*/ 410 h 491"/>
                  <a:gd name="T94" fmla="*/ 45 w 254"/>
                  <a:gd name="T95" fmla="*/ 422 h 491"/>
                  <a:gd name="T96" fmla="*/ 65 w 254"/>
                  <a:gd name="T97" fmla="*/ 428 h 491"/>
                  <a:gd name="T98" fmla="*/ 79 w 254"/>
                  <a:gd name="T99" fmla="*/ 434 h 491"/>
                  <a:gd name="T100" fmla="*/ 94 w 254"/>
                  <a:gd name="T101" fmla="*/ 444 h 491"/>
                  <a:gd name="T102" fmla="*/ 108 w 254"/>
                  <a:gd name="T103" fmla="*/ 456 h 491"/>
                  <a:gd name="T104" fmla="*/ 123 w 254"/>
                  <a:gd name="T105" fmla="*/ 469 h 491"/>
                  <a:gd name="T106" fmla="*/ 137 w 254"/>
                  <a:gd name="T107" fmla="*/ 479 h 491"/>
                  <a:gd name="T108" fmla="*/ 149 w 254"/>
                  <a:gd name="T109" fmla="*/ 488 h 491"/>
                  <a:gd name="T110" fmla="*/ 162 w 254"/>
                  <a:gd name="T111" fmla="*/ 490 h 491"/>
                  <a:gd name="T112" fmla="*/ 174 w 254"/>
                  <a:gd name="T113" fmla="*/ 486 h 4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4" h="491">
                    <a:moveTo>
                      <a:pt x="181" y="473"/>
                    </a:moveTo>
                    <a:lnTo>
                      <a:pt x="179" y="463"/>
                    </a:lnTo>
                    <a:lnTo>
                      <a:pt x="178" y="455"/>
                    </a:lnTo>
                    <a:lnTo>
                      <a:pt x="178" y="446"/>
                    </a:lnTo>
                    <a:lnTo>
                      <a:pt x="178" y="437"/>
                    </a:lnTo>
                    <a:lnTo>
                      <a:pt x="178" y="429"/>
                    </a:lnTo>
                    <a:lnTo>
                      <a:pt x="177" y="420"/>
                    </a:lnTo>
                    <a:lnTo>
                      <a:pt x="176" y="411"/>
                    </a:lnTo>
                    <a:lnTo>
                      <a:pt x="174" y="401"/>
                    </a:lnTo>
                    <a:lnTo>
                      <a:pt x="170" y="391"/>
                    </a:lnTo>
                    <a:lnTo>
                      <a:pt x="165" y="380"/>
                    </a:lnTo>
                    <a:lnTo>
                      <a:pt x="160" y="369"/>
                    </a:lnTo>
                    <a:lnTo>
                      <a:pt x="155" y="358"/>
                    </a:lnTo>
                    <a:lnTo>
                      <a:pt x="150" y="347"/>
                    </a:lnTo>
                    <a:lnTo>
                      <a:pt x="146" y="339"/>
                    </a:lnTo>
                    <a:lnTo>
                      <a:pt x="144" y="332"/>
                    </a:lnTo>
                    <a:lnTo>
                      <a:pt x="144" y="328"/>
                    </a:lnTo>
                    <a:lnTo>
                      <a:pt x="147" y="322"/>
                    </a:lnTo>
                    <a:lnTo>
                      <a:pt x="150" y="314"/>
                    </a:lnTo>
                    <a:lnTo>
                      <a:pt x="153" y="305"/>
                    </a:lnTo>
                    <a:lnTo>
                      <a:pt x="155" y="295"/>
                    </a:lnTo>
                    <a:lnTo>
                      <a:pt x="157" y="285"/>
                    </a:lnTo>
                    <a:lnTo>
                      <a:pt x="159" y="274"/>
                    </a:lnTo>
                    <a:lnTo>
                      <a:pt x="160" y="262"/>
                    </a:lnTo>
                    <a:lnTo>
                      <a:pt x="161" y="250"/>
                    </a:lnTo>
                    <a:lnTo>
                      <a:pt x="162" y="238"/>
                    </a:lnTo>
                    <a:lnTo>
                      <a:pt x="164" y="226"/>
                    </a:lnTo>
                    <a:lnTo>
                      <a:pt x="166" y="213"/>
                    </a:lnTo>
                    <a:lnTo>
                      <a:pt x="167" y="200"/>
                    </a:lnTo>
                    <a:lnTo>
                      <a:pt x="170" y="188"/>
                    </a:lnTo>
                    <a:lnTo>
                      <a:pt x="173" y="176"/>
                    </a:lnTo>
                    <a:lnTo>
                      <a:pt x="176" y="165"/>
                    </a:lnTo>
                    <a:lnTo>
                      <a:pt x="180" y="153"/>
                    </a:lnTo>
                    <a:lnTo>
                      <a:pt x="183" y="147"/>
                    </a:lnTo>
                    <a:lnTo>
                      <a:pt x="188" y="141"/>
                    </a:lnTo>
                    <a:lnTo>
                      <a:pt x="193" y="134"/>
                    </a:lnTo>
                    <a:lnTo>
                      <a:pt x="198" y="129"/>
                    </a:lnTo>
                    <a:lnTo>
                      <a:pt x="204" y="123"/>
                    </a:lnTo>
                    <a:lnTo>
                      <a:pt x="211" y="117"/>
                    </a:lnTo>
                    <a:lnTo>
                      <a:pt x="217" y="111"/>
                    </a:lnTo>
                    <a:lnTo>
                      <a:pt x="223" y="105"/>
                    </a:lnTo>
                    <a:lnTo>
                      <a:pt x="230" y="99"/>
                    </a:lnTo>
                    <a:lnTo>
                      <a:pt x="235" y="93"/>
                    </a:lnTo>
                    <a:lnTo>
                      <a:pt x="241" y="86"/>
                    </a:lnTo>
                    <a:lnTo>
                      <a:pt x="245" y="79"/>
                    </a:lnTo>
                    <a:lnTo>
                      <a:pt x="249" y="72"/>
                    </a:lnTo>
                    <a:lnTo>
                      <a:pt x="252" y="64"/>
                    </a:lnTo>
                    <a:lnTo>
                      <a:pt x="253" y="56"/>
                    </a:lnTo>
                    <a:lnTo>
                      <a:pt x="253" y="47"/>
                    </a:lnTo>
                    <a:lnTo>
                      <a:pt x="236" y="26"/>
                    </a:lnTo>
                    <a:lnTo>
                      <a:pt x="233" y="18"/>
                    </a:lnTo>
                    <a:lnTo>
                      <a:pt x="231" y="12"/>
                    </a:lnTo>
                    <a:lnTo>
                      <a:pt x="230" y="8"/>
                    </a:lnTo>
                    <a:lnTo>
                      <a:pt x="229" y="5"/>
                    </a:lnTo>
                    <a:lnTo>
                      <a:pt x="228" y="3"/>
                    </a:lnTo>
                    <a:lnTo>
                      <a:pt x="225" y="2"/>
                    </a:lnTo>
                    <a:lnTo>
                      <a:pt x="221" y="0"/>
                    </a:lnTo>
                    <a:lnTo>
                      <a:pt x="213" y="0"/>
                    </a:lnTo>
                    <a:lnTo>
                      <a:pt x="193" y="0"/>
                    </a:lnTo>
                    <a:lnTo>
                      <a:pt x="175" y="5"/>
                    </a:lnTo>
                    <a:lnTo>
                      <a:pt x="157" y="12"/>
                    </a:lnTo>
                    <a:lnTo>
                      <a:pt x="141" y="23"/>
                    </a:lnTo>
                    <a:lnTo>
                      <a:pt x="125" y="36"/>
                    </a:lnTo>
                    <a:lnTo>
                      <a:pt x="111" y="51"/>
                    </a:lnTo>
                    <a:lnTo>
                      <a:pt x="97" y="68"/>
                    </a:lnTo>
                    <a:lnTo>
                      <a:pt x="85" y="86"/>
                    </a:lnTo>
                    <a:lnTo>
                      <a:pt x="73" y="107"/>
                    </a:lnTo>
                    <a:lnTo>
                      <a:pt x="63" y="127"/>
                    </a:lnTo>
                    <a:lnTo>
                      <a:pt x="54" y="148"/>
                    </a:lnTo>
                    <a:lnTo>
                      <a:pt x="46" y="169"/>
                    </a:lnTo>
                    <a:lnTo>
                      <a:pt x="38" y="190"/>
                    </a:lnTo>
                    <a:lnTo>
                      <a:pt x="32" y="210"/>
                    </a:lnTo>
                    <a:lnTo>
                      <a:pt x="26" y="229"/>
                    </a:lnTo>
                    <a:lnTo>
                      <a:pt x="22" y="246"/>
                    </a:lnTo>
                    <a:lnTo>
                      <a:pt x="18" y="262"/>
                    </a:lnTo>
                    <a:lnTo>
                      <a:pt x="15" y="274"/>
                    </a:lnTo>
                    <a:lnTo>
                      <a:pt x="12" y="283"/>
                    </a:lnTo>
                    <a:lnTo>
                      <a:pt x="9" y="291"/>
                    </a:lnTo>
                    <a:lnTo>
                      <a:pt x="7" y="296"/>
                    </a:lnTo>
                    <a:lnTo>
                      <a:pt x="4" y="300"/>
                    </a:lnTo>
                    <a:lnTo>
                      <a:pt x="2" y="304"/>
                    </a:lnTo>
                    <a:lnTo>
                      <a:pt x="2" y="307"/>
                    </a:lnTo>
                    <a:lnTo>
                      <a:pt x="0" y="310"/>
                    </a:lnTo>
                    <a:lnTo>
                      <a:pt x="0" y="313"/>
                    </a:lnTo>
                    <a:lnTo>
                      <a:pt x="0" y="317"/>
                    </a:lnTo>
                    <a:lnTo>
                      <a:pt x="0" y="322"/>
                    </a:lnTo>
                    <a:lnTo>
                      <a:pt x="0" y="330"/>
                    </a:lnTo>
                    <a:lnTo>
                      <a:pt x="2" y="339"/>
                    </a:lnTo>
                    <a:lnTo>
                      <a:pt x="4" y="351"/>
                    </a:lnTo>
                    <a:lnTo>
                      <a:pt x="6" y="367"/>
                    </a:lnTo>
                    <a:lnTo>
                      <a:pt x="9" y="380"/>
                    </a:lnTo>
                    <a:lnTo>
                      <a:pt x="14" y="391"/>
                    </a:lnTo>
                    <a:lnTo>
                      <a:pt x="20" y="401"/>
                    </a:lnTo>
                    <a:lnTo>
                      <a:pt x="28" y="410"/>
                    </a:lnTo>
                    <a:lnTo>
                      <a:pt x="36" y="417"/>
                    </a:lnTo>
                    <a:lnTo>
                      <a:pt x="45" y="422"/>
                    </a:lnTo>
                    <a:lnTo>
                      <a:pt x="55" y="426"/>
                    </a:lnTo>
                    <a:lnTo>
                      <a:pt x="65" y="428"/>
                    </a:lnTo>
                    <a:lnTo>
                      <a:pt x="72" y="430"/>
                    </a:lnTo>
                    <a:lnTo>
                      <a:pt x="79" y="434"/>
                    </a:lnTo>
                    <a:lnTo>
                      <a:pt x="87" y="439"/>
                    </a:lnTo>
                    <a:lnTo>
                      <a:pt x="94" y="444"/>
                    </a:lnTo>
                    <a:lnTo>
                      <a:pt x="101" y="449"/>
                    </a:lnTo>
                    <a:lnTo>
                      <a:pt x="108" y="456"/>
                    </a:lnTo>
                    <a:lnTo>
                      <a:pt x="115" y="462"/>
                    </a:lnTo>
                    <a:lnTo>
                      <a:pt x="123" y="469"/>
                    </a:lnTo>
                    <a:lnTo>
                      <a:pt x="129" y="474"/>
                    </a:lnTo>
                    <a:lnTo>
                      <a:pt x="137" y="479"/>
                    </a:lnTo>
                    <a:lnTo>
                      <a:pt x="143" y="484"/>
                    </a:lnTo>
                    <a:lnTo>
                      <a:pt x="149" y="488"/>
                    </a:lnTo>
                    <a:lnTo>
                      <a:pt x="156" y="489"/>
                    </a:lnTo>
                    <a:lnTo>
                      <a:pt x="162" y="490"/>
                    </a:lnTo>
                    <a:lnTo>
                      <a:pt x="168" y="489"/>
                    </a:lnTo>
                    <a:lnTo>
                      <a:pt x="174" y="486"/>
                    </a:lnTo>
                    <a:lnTo>
                      <a:pt x="181" y="47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1" name="Freeform 244">
                <a:extLst>
                  <a:ext uri="{FF2B5EF4-FFF2-40B4-BE49-F238E27FC236}">
                    <a16:creationId xmlns:a16="http://schemas.microsoft.com/office/drawing/2014/main" id="{AE0CB39E-B189-A115-9642-9AD16E4E5F84}"/>
                  </a:ext>
                </a:extLst>
              </p:cNvPr>
              <p:cNvSpPr>
                <a:spLocks/>
              </p:cNvSpPr>
              <p:nvPr/>
            </p:nvSpPr>
            <p:spPr bwMode="auto">
              <a:xfrm>
                <a:off x="4233" y="1442"/>
                <a:ext cx="17" cy="74"/>
              </a:xfrm>
              <a:custGeom>
                <a:avLst/>
                <a:gdLst>
                  <a:gd name="T0" fmla="*/ 0 w 17"/>
                  <a:gd name="T1" fmla="*/ 0 h 73"/>
                  <a:gd name="T2" fmla="*/ 0 w 17"/>
                  <a:gd name="T3" fmla="*/ 0 h 73"/>
                  <a:gd name="T4" fmla="*/ 2 w 17"/>
                  <a:gd name="T5" fmla="*/ 11 h 73"/>
                  <a:gd name="T6" fmla="*/ 5 w 17"/>
                  <a:gd name="T7" fmla="*/ 19 h 73"/>
                  <a:gd name="T8" fmla="*/ 5 w 17"/>
                  <a:gd name="T9" fmla="*/ 28 h 73"/>
                  <a:gd name="T10" fmla="*/ 5 w 17"/>
                  <a:gd name="T11" fmla="*/ 36 h 73"/>
                  <a:gd name="T12" fmla="*/ 5 w 17"/>
                  <a:gd name="T13" fmla="*/ 45 h 73"/>
                  <a:gd name="T14" fmla="*/ 5 w 17"/>
                  <a:gd name="T15" fmla="*/ 54 h 73"/>
                  <a:gd name="T16" fmla="*/ 7 w 17"/>
                  <a:gd name="T17" fmla="*/ 63 h 73"/>
                  <a:gd name="T18" fmla="*/ 10 w 17"/>
                  <a:gd name="T19" fmla="*/ 72 h 73"/>
                  <a:gd name="T20" fmla="*/ 16 w 17"/>
                  <a:gd name="T21" fmla="*/ 71 h 73"/>
                  <a:gd name="T22" fmla="*/ 13 w 17"/>
                  <a:gd name="T23" fmla="*/ 62 h 73"/>
                  <a:gd name="T24" fmla="*/ 11 w 17"/>
                  <a:gd name="T25" fmla="*/ 54 h 73"/>
                  <a:gd name="T26" fmla="*/ 11 w 17"/>
                  <a:gd name="T27" fmla="*/ 45 h 73"/>
                  <a:gd name="T28" fmla="*/ 11 w 17"/>
                  <a:gd name="T29" fmla="*/ 36 h 73"/>
                  <a:gd name="T30" fmla="*/ 11 w 17"/>
                  <a:gd name="T31" fmla="*/ 28 h 73"/>
                  <a:gd name="T32" fmla="*/ 10 w 17"/>
                  <a:gd name="T33" fmla="*/ 19 h 73"/>
                  <a:gd name="T34" fmla="*/ 8 w 17"/>
                  <a:gd name="T35" fmla="*/ 10 h 73"/>
                  <a:gd name="T36" fmla="*/ 5 w 17"/>
                  <a:gd name="T37" fmla="*/ 0 h 73"/>
                  <a:gd name="T38" fmla="*/ 0 w 17"/>
                  <a:gd name="T39" fmla="*/ 0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3">
                    <a:moveTo>
                      <a:pt x="0" y="0"/>
                    </a:moveTo>
                    <a:lnTo>
                      <a:pt x="0" y="0"/>
                    </a:lnTo>
                    <a:lnTo>
                      <a:pt x="2" y="11"/>
                    </a:lnTo>
                    <a:lnTo>
                      <a:pt x="5" y="19"/>
                    </a:lnTo>
                    <a:lnTo>
                      <a:pt x="5" y="28"/>
                    </a:lnTo>
                    <a:lnTo>
                      <a:pt x="5" y="36"/>
                    </a:lnTo>
                    <a:lnTo>
                      <a:pt x="5" y="45"/>
                    </a:lnTo>
                    <a:lnTo>
                      <a:pt x="5" y="54"/>
                    </a:lnTo>
                    <a:lnTo>
                      <a:pt x="7" y="63"/>
                    </a:lnTo>
                    <a:lnTo>
                      <a:pt x="10" y="72"/>
                    </a:lnTo>
                    <a:lnTo>
                      <a:pt x="16" y="71"/>
                    </a:lnTo>
                    <a:lnTo>
                      <a:pt x="13" y="62"/>
                    </a:lnTo>
                    <a:lnTo>
                      <a:pt x="11" y="54"/>
                    </a:lnTo>
                    <a:lnTo>
                      <a:pt x="11" y="45"/>
                    </a:lnTo>
                    <a:lnTo>
                      <a:pt x="11" y="36"/>
                    </a:lnTo>
                    <a:lnTo>
                      <a:pt x="11" y="28"/>
                    </a:lnTo>
                    <a:lnTo>
                      <a:pt x="10" y="19"/>
                    </a:lnTo>
                    <a:lnTo>
                      <a:pt x="8" y="10"/>
                    </a:lnTo>
                    <a:lnTo>
                      <a:pt x="5"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2" name="Freeform 245">
                <a:extLst>
                  <a:ext uri="{FF2B5EF4-FFF2-40B4-BE49-F238E27FC236}">
                    <a16:creationId xmlns:a16="http://schemas.microsoft.com/office/drawing/2014/main" id="{4A2276D2-F9D3-6DB7-68F0-7277078D7C59}"/>
                  </a:ext>
                </a:extLst>
              </p:cNvPr>
              <p:cNvSpPr>
                <a:spLocks/>
              </p:cNvSpPr>
              <p:nvPr/>
            </p:nvSpPr>
            <p:spPr bwMode="auto">
              <a:xfrm>
                <a:off x="4203" y="1368"/>
                <a:ext cx="35" cy="75"/>
              </a:xfrm>
              <a:custGeom>
                <a:avLst/>
                <a:gdLst>
                  <a:gd name="T0" fmla="*/ 0 w 35"/>
                  <a:gd name="T1" fmla="*/ 0 h 75"/>
                  <a:gd name="T2" fmla="*/ 0 w 35"/>
                  <a:gd name="T3" fmla="*/ 0 h 75"/>
                  <a:gd name="T4" fmla="*/ 0 w 35"/>
                  <a:gd name="T5" fmla="*/ 5 h 75"/>
                  <a:gd name="T6" fmla="*/ 2 w 35"/>
                  <a:gd name="T7" fmla="*/ 12 h 75"/>
                  <a:gd name="T8" fmla="*/ 6 w 35"/>
                  <a:gd name="T9" fmla="*/ 21 h 75"/>
                  <a:gd name="T10" fmla="*/ 11 w 35"/>
                  <a:gd name="T11" fmla="*/ 32 h 75"/>
                  <a:gd name="T12" fmla="*/ 16 w 35"/>
                  <a:gd name="T13" fmla="*/ 42 h 75"/>
                  <a:gd name="T14" fmla="*/ 21 w 35"/>
                  <a:gd name="T15" fmla="*/ 54 h 75"/>
                  <a:gd name="T16" fmla="*/ 26 w 35"/>
                  <a:gd name="T17" fmla="*/ 65 h 75"/>
                  <a:gd name="T18" fmla="*/ 30 w 35"/>
                  <a:gd name="T19" fmla="*/ 74 h 75"/>
                  <a:gd name="T20" fmla="*/ 34 w 35"/>
                  <a:gd name="T21" fmla="*/ 74 h 75"/>
                  <a:gd name="T22" fmla="*/ 30 w 35"/>
                  <a:gd name="T23" fmla="*/ 63 h 75"/>
                  <a:gd name="T24" fmla="*/ 25 w 35"/>
                  <a:gd name="T25" fmla="*/ 52 h 75"/>
                  <a:gd name="T26" fmla="*/ 20 w 35"/>
                  <a:gd name="T27" fmla="*/ 41 h 75"/>
                  <a:gd name="T28" fmla="*/ 15 w 35"/>
                  <a:gd name="T29" fmla="*/ 30 h 75"/>
                  <a:gd name="T30" fmla="*/ 10 w 35"/>
                  <a:gd name="T31" fmla="*/ 19 h 75"/>
                  <a:gd name="T32" fmla="*/ 6 w 35"/>
                  <a:gd name="T33" fmla="*/ 10 h 75"/>
                  <a:gd name="T34" fmla="*/ 3 w 35"/>
                  <a:gd name="T35" fmla="*/ 4 h 75"/>
                  <a:gd name="T36" fmla="*/ 3 w 35"/>
                  <a:gd name="T37" fmla="*/ 2 h 75"/>
                  <a:gd name="T38" fmla="*/ 0 w 35"/>
                  <a:gd name="T39" fmla="*/ 0 h 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75">
                    <a:moveTo>
                      <a:pt x="0" y="0"/>
                    </a:moveTo>
                    <a:lnTo>
                      <a:pt x="0" y="0"/>
                    </a:lnTo>
                    <a:lnTo>
                      <a:pt x="0" y="5"/>
                    </a:lnTo>
                    <a:lnTo>
                      <a:pt x="2" y="12"/>
                    </a:lnTo>
                    <a:lnTo>
                      <a:pt x="6" y="21"/>
                    </a:lnTo>
                    <a:lnTo>
                      <a:pt x="11" y="32"/>
                    </a:lnTo>
                    <a:lnTo>
                      <a:pt x="16" y="42"/>
                    </a:lnTo>
                    <a:lnTo>
                      <a:pt x="21" y="54"/>
                    </a:lnTo>
                    <a:lnTo>
                      <a:pt x="26" y="65"/>
                    </a:lnTo>
                    <a:lnTo>
                      <a:pt x="30" y="74"/>
                    </a:lnTo>
                    <a:lnTo>
                      <a:pt x="34" y="74"/>
                    </a:lnTo>
                    <a:lnTo>
                      <a:pt x="30" y="63"/>
                    </a:lnTo>
                    <a:lnTo>
                      <a:pt x="25" y="52"/>
                    </a:lnTo>
                    <a:lnTo>
                      <a:pt x="20" y="41"/>
                    </a:lnTo>
                    <a:lnTo>
                      <a:pt x="15" y="30"/>
                    </a:lnTo>
                    <a:lnTo>
                      <a:pt x="10" y="19"/>
                    </a:lnTo>
                    <a:lnTo>
                      <a:pt x="6" y="10"/>
                    </a:lnTo>
                    <a:lnTo>
                      <a:pt x="3" y="4"/>
                    </a:lnTo>
                    <a:lnTo>
                      <a:pt x="3" y="2"/>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3" name="Freeform 246">
                <a:extLst>
                  <a:ext uri="{FF2B5EF4-FFF2-40B4-BE49-F238E27FC236}">
                    <a16:creationId xmlns:a16="http://schemas.microsoft.com/office/drawing/2014/main" id="{9FE5FEC3-3BCC-EF38-A349-A500086BCE30}"/>
                  </a:ext>
                </a:extLst>
              </p:cNvPr>
              <p:cNvSpPr>
                <a:spLocks/>
              </p:cNvSpPr>
              <p:nvPr/>
            </p:nvSpPr>
            <p:spPr bwMode="auto">
              <a:xfrm>
                <a:off x="4203" y="1195"/>
                <a:ext cx="41" cy="176"/>
              </a:xfrm>
              <a:custGeom>
                <a:avLst/>
                <a:gdLst>
                  <a:gd name="T0" fmla="*/ 36 w 41"/>
                  <a:gd name="T1" fmla="*/ 0 h 177"/>
                  <a:gd name="T2" fmla="*/ 36 w 41"/>
                  <a:gd name="T3" fmla="*/ 0 h 177"/>
                  <a:gd name="T4" fmla="*/ 32 w 41"/>
                  <a:gd name="T5" fmla="*/ 11 h 177"/>
                  <a:gd name="T6" fmla="*/ 29 w 41"/>
                  <a:gd name="T7" fmla="*/ 23 h 177"/>
                  <a:gd name="T8" fmla="*/ 26 w 41"/>
                  <a:gd name="T9" fmla="*/ 35 h 177"/>
                  <a:gd name="T10" fmla="*/ 24 w 41"/>
                  <a:gd name="T11" fmla="*/ 47 h 177"/>
                  <a:gd name="T12" fmla="*/ 22 w 41"/>
                  <a:gd name="T13" fmla="*/ 59 h 177"/>
                  <a:gd name="T14" fmla="*/ 20 w 41"/>
                  <a:gd name="T15" fmla="*/ 72 h 177"/>
                  <a:gd name="T16" fmla="*/ 18 w 41"/>
                  <a:gd name="T17" fmla="*/ 85 h 177"/>
                  <a:gd name="T18" fmla="*/ 17 w 41"/>
                  <a:gd name="T19" fmla="*/ 97 h 177"/>
                  <a:gd name="T20" fmla="*/ 16 w 41"/>
                  <a:gd name="T21" fmla="*/ 109 h 177"/>
                  <a:gd name="T22" fmla="*/ 15 w 41"/>
                  <a:gd name="T23" fmla="*/ 121 h 177"/>
                  <a:gd name="T24" fmla="*/ 13 w 41"/>
                  <a:gd name="T25" fmla="*/ 131 h 177"/>
                  <a:gd name="T26" fmla="*/ 11 w 41"/>
                  <a:gd name="T27" fmla="*/ 142 h 177"/>
                  <a:gd name="T28" fmla="*/ 9 w 41"/>
                  <a:gd name="T29" fmla="*/ 151 h 177"/>
                  <a:gd name="T30" fmla="*/ 7 w 41"/>
                  <a:gd name="T31" fmla="*/ 160 h 177"/>
                  <a:gd name="T32" fmla="*/ 3 w 41"/>
                  <a:gd name="T33" fmla="*/ 167 h 177"/>
                  <a:gd name="T34" fmla="*/ 0 w 41"/>
                  <a:gd name="T35" fmla="*/ 174 h 177"/>
                  <a:gd name="T36" fmla="*/ 3 w 41"/>
                  <a:gd name="T37" fmla="*/ 176 h 177"/>
                  <a:gd name="T38" fmla="*/ 7 w 41"/>
                  <a:gd name="T39" fmla="*/ 169 h 177"/>
                  <a:gd name="T40" fmla="*/ 10 w 41"/>
                  <a:gd name="T41" fmla="*/ 161 h 177"/>
                  <a:gd name="T42" fmla="*/ 13 w 41"/>
                  <a:gd name="T43" fmla="*/ 152 h 177"/>
                  <a:gd name="T44" fmla="*/ 15 w 41"/>
                  <a:gd name="T45" fmla="*/ 143 h 177"/>
                  <a:gd name="T46" fmla="*/ 17 w 41"/>
                  <a:gd name="T47" fmla="*/ 132 h 177"/>
                  <a:gd name="T48" fmla="*/ 18 w 41"/>
                  <a:gd name="T49" fmla="*/ 121 h 177"/>
                  <a:gd name="T50" fmla="*/ 20 w 41"/>
                  <a:gd name="T51" fmla="*/ 109 h 177"/>
                  <a:gd name="T52" fmla="*/ 21 w 41"/>
                  <a:gd name="T53" fmla="*/ 97 h 177"/>
                  <a:gd name="T54" fmla="*/ 22 w 41"/>
                  <a:gd name="T55" fmla="*/ 85 h 177"/>
                  <a:gd name="T56" fmla="*/ 24 w 41"/>
                  <a:gd name="T57" fmla="*/ 73 h 177"/>
                  <a:gd name="T58" fmla="*/ 25 w 41"/>
                  <a:gd name="T59" fmla="*/ 60 h 177"/>
                  <a:gd name="T60" fmla="*/ 27 w 41"/>
                  <a:gd name="T61" fmla="*/ 48 h 177"/>
                  <a:gd name="T62" fmla="*/ 30 w 41"/>
                  <a:gd name="T63" fmla="*/ 36 h 177"/>
                  <a:gd name="T64" fmla="*/ 33 w 41"/>
                  <a:gd name="T65" fmla="*/ 24 h 177"/>
                  <a:gd name="T66" fmla="*/ 36 w 41"/>
                  <a:gd name="T67" fmla="*/ 12 h 177"/>
                  <a:gd name="T68" fmla="*/ 40 w 41"/>
                  <a:gd name="T69" fmla="*/ 1 h 177"/>
                  <a:gd name="T70" fmla="*/ 36 w 41"/>
                  <a:gd name="T71" fmla="*/ 0 h 17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177">
                    <a:moveTo>
                      <a:pt x="36" y="0"/>
                    </a:moveTo>
                    <a:lnTo>
                      <a:pt x="36" y="0"/>
                    </a:lnTo>
                    <a:lnTo>
                      <a:pt x="32" y="11"/>
                    </a:lnTo>
                    <a:lnTo>
                      <a:pt x="29" y="23"/>
                    </a:lnTo>
                    <a:lnTo>
                      <a:pt x="26" y="35"/>
                    </a:lnTo>
                    <a:lnTo>
                      <a:pt x="24" y="47"/>
                    </a:lnTo>
                    <a:lnTo>
                      <a:pt x="22" y="59"/>
                    </a:lnTo>
                    <a:lnTo>
                      <a:pt x="20" y="72"/>
                    </a:lnTo>
                    <a:lnTo>
                      <a:pt x="18" y="85"/>
                    </a:lnTo>
                    <a:lnTo>
                      <a:pt x="17" y="97"/>
                    </a:lnTo>
                    <a:lnTo>
                      <a:pt x="16" y="109"/>
                    </a:lnTo>
                    <a:lnTo>
                      <a:pt x="15" y="121"/>
                    </a:lnTo>
                    <a:lnTo>
                      <a:pt x="13" y="131"/>
                    </a:lnTo>
                    <a:lnTo>
                      <a:pt x="11" y="142"/>
                    </a:lnTo>
                    <a:lnTo>
                      <a:pt x="9" y="151"/>
                    </a:lnTo>
                    <a:lnTo>
                      <a:pt x="7" y="160"/>
                    </a:lnTo>
                    <a:lnTo>
                      <a:pt x="3" y="167"/>
                    </a:lnTo>
                    <a:lnTo>
                      <a:pt x="0" y="174"/>
                    </a:lnTo>
                    <a:lnTo>
                      <a:pt x="3" y="176"/>
                    </a:lnTo>
                    <a:lnTo>
                      <a:pt x="7" y="169"/>
                    </a:lnTo>
                    <a:lnTo>
                      <a:pt x="10" y="161"/>
                    </a:lnTo>
                    <a:lnTo>
                      <a:pt x="13" y="152"/>
                    </a:lnTo>
                    <a:lnTo>
                      <a:pt x="15" y="143"/>
                    </a:lnTo>
                    <a:lnTo>
                      <a:pt x="17" y="132"/>
                    </a:lnTo>
                    <a:lnTo>
                      <a:pt x="18" y="121"/>
                    </a:lnTo>
                    <a:lnTo>
                      <a:pt x="20" y="109"/>
                    </a:lnTo>
                    <a:lnTo>
                      <a:pt x="21" y="97"/>
                    </a:lnTo>
                    <a:lnTo>
                      <a:pt x="22" y="85"/>
                    </a:lnTo>
                    <a:lnTo>
                      <a:pt x="24" y="73"/>
                    </a:lnTo>
                    <a:lnTo>
                      <a:pt x="25" y="60"/>
                    </a:lnTo>
                    <a:lnTo>
                      <a:pt x="27" y="48"/>
                    </a:lnTo>
                    <a:lnTo>
                      <a:pt x="30" y="36"/>
                    </a:lnTo>
                    <a:lnTo>
                      <a:pt x="33" y="24"/>
                    </a:lnTo>
                    <a:lnTo>
                      <a:pt x="36" y="12"/>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4" name="Freeform 247">
                <a:extLst>
                  <a:ext uri="{FF2B5EF4-FFF2-40B4-BE49-F238E27FC236}">
                    <a16:creationId xmlns:a16="http://schemas.microsoft.com/office/drawing/2014/main" id="{B67FA37D-7CD5-0E21-F304-4616BAA21559}"/>
                  </a:ext>
                </a:extLst>
              </p:cNvPr>
              <p:cNvSpPr>
                <a:spLocks/>
              </p:cNvSpPr>
              <p:nvPr/>
            </p:nvSpPr>
            <p:spPr bwMode="auto">
              <a:xfrm>
                <a:off x="4239" y="1087"/>
                <a:ext cx="78" cy="109"/>
              </a:xfrm>
              <a:custGeom>
                <a:avLst/>
                <a:gdLst>
                  <a:gd name="T0" fmla="*/ 74 w 78"/>
                  <a:gd name="T1" fmla="*/ 2 h 109"/>
                  <a:gd name="T2" fmla="*/ 73 w 78"/>
                  <a:gd name="T3" fmla="*/ 1 h 109"/>
                  <a:gd name="T4" fmla="*/ 73 w 78"/>
                  <a:gd name="T5" fmla="*/ 10 h 109"/>
                  <a:gd name="T6" fmla="*/ 72 w 78"/>
                  <a:gd name="T7" fmla="*/ 18 h 109"/>
                  <a:gd name="T8" fmla="*/ 69 w 78"/>
                  <a:gd name="T9" fmla="*/ 25 h 109"/>
                  <a:gd name="T10" fmla="*/ 66 w 78"/>
                  <a:gd name="T11" fmla="*/ 32 h 109"/>
                  <a:gd name="T12" fmla="*/ 62 w 78"/>
                  <a:gd name="T13" fmla="*/ 39 h 109"/>
                  <a:gd name="T14" fmla="*/ 56 w 78"/>
                  <a:gd name="T15" fmla="*/ 45 h 109"/>
                  <a:gd name="T16" fmla="*/ 50 w 78"/>
                  <a:gd name="T17" fmla="*/ 51 h 109"/>
                  <a:gd name="T18" fmla="*/ 44 w 78"/>
                  <a:gd name="T19" fmla="*/ 57 h 109"/>
                  <a:gd name="T20" fmla="*/ 38 w 78"/>
                  <a:gd name="T21" fmla="*/ 64 h 109"/>
                  <a:gd name="T22" fmla="*/ 31 w 78"/>
                  <a:gd name="T23" fmla="*/ 69 h 109"/>
                  <a:gd name="T24" fmla="*/ 25 w 78"/>
                  <a:gd name="T25" fmla="*/ 75 h 109"/>
                  <a:gd name="T26" fmla="*/ 19 w 78"/>
                  <a:gd name="T27" fmla="*/ 81 h 109"/>
                  <a:gd name="T28" fmla="*/ 13 w 78"/>
                  <a:gd name="T29" fmla="*/ 87 h 109"/>
                  <a:gd name="T30" fmla="*/ 8 w 78"/>
                  <a:gd name="T31" fmla="*/ 93 h 109"/>
                  <a:gd name="T32" fmla="*/ 4 w 78"/>
                  <a:gd name="T33" fmla="*/ 100 h 109"/>
                  <a:gd name="T34" fmla="*/ 0 w 78"/>
                  <a:gd name="T35" fmla="*/ 107 h 109"/>
                  <a:gd name="T36" fmla="*/ 4 w 78"/>
                  <a:gd name="T37" fmla="*/ 108 h 109"/>
                  <a:gd name="T38" fmla="*/ 7 w 78"/>
                  <a:gd name="T39" fmla="*/ 101 h 109"/>
                  <a:gd name="T40" fmla="*/ 11 w 78"/>
                  <a:gd name="T41" fmla="*/ 95 h 109"/>
                  <a:gd name="T42" fmla="*/ 16 w 78"/>
                  <a:gd name="T43" fmla="*/ 90 h 109"/>
                  <a:gd name="T44" fmla="*/ 21 w 78"/>
                  <a:gd name="T45" fmla="*/ 84 h 109"/>
                  <a:gd name="T46" fmla="*/ 28 w 78"/>
                  <a:gd name="T47" fmla="*/ 78 h 109"/>
                  <a:gd name="T48" fmla="*/ 34 w 78"/>
                  <a:gd name="T49" fmla="*/ 73 h 109"/>
                  <a:gd name="T50" fmla="*/ 41 w 78"/>
                  <a:gd name="T51" fmla="*/ 67 h 109"/>
                  <a:gd name="T52" fmla="*/ 47 w 78"/>
                  <a:gd name="T53" fmla="*/ 61 h 109"/>
                  <a:gd name="T54" fmla="*/ 53 w 78"/>
                  <a:gd name="T55" fmla="*/ 54 h 109"/>
                  <a:gd name="T56" fmla="*/ 59 w 78"/>
                  <a:gd name="T57" fmla="*/ 48 h 109"/>
                  <a:gd name="T58" fmla="*/ 65 w 78"/>
                  <a:gd name="T59" fmla="*/ 41 h 109"/>
                  <a:gd name="T60" fmla="*/ 69 w 78"/>
                  <a:gd name="T61" fmla="*/ 34 h 109"/>
                  <a:gd name="T62" fmla="*/ 73 w 78"/>
                  <a:gd name="T63" fmla="*/ 27 h 109"/>
                  <a:gd name="T64" fmla="*/ 75 w 78"/>
                  <a:gd name="T65" fmla="*/ 19 h 109"/>
                  <a:gd name="T66" fmla="*/ 77 w 78"/>
                  <a:gd name="T67" fmla="*/ 10 h 109"/>
                  <a:gd name="T68" fmla="*/ 77 w 78"/>
                  <a:gd name="T69" fmla="*/ 1 h 109"/>
                  <a:gd name="T70" fmla="*/ 77 w 78"/>
                  <a:gd name="T71" fmla="*/ 0 h 109"/>
                  <a:gd name="T72" fmla="*/ 77 w 78"/>
                  <a:gd name="T73" fmla="*/ 1 h 109"/>
                  <a:gd name="T74" fmla="*/ 77 w 78"/>
                  <a:gd name="T75" fmla="*/ 0 h 109"/>
                  <a:gd name="T76" fmla="*/ 74 w 78"/>
                  <a:gd name="T77" fmla="*/ 2 h 1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8" h="109">
                    <a:moveTo>
                      <a:pt x="74" y="2"/>
                    </a:moveTo>
                    <a:lnTo>
                      <a:pt x="73" y="1"/>
                    </a:lnTo>
                    <a:lnTo>
                      <a:pt x="73" y="10"/>
                    </a:lnTo>
                    <a:lnTo>
                      <a:pt x="72" y="18"/>
                    </a:lnTo>
                    <a:lnTo>
                      <a:pt x="69" y="25"/>
                    </a:lnTo>
                    <a:lnTo>
                      <a:pt x="66" y="32"/>
                    </a:lnTo>
                    <a:lnTo>
                      <a:pt x="62" y="39"/>
                    </a:lnTo>
                    <a:lnTo>
                      <a:pt x="56" y="45"/>
                    </a:lnTo>
                    <a:lnTo>
                      <a:pt x="50" y="51"/>
                    </a:lnTo>
                    <a:lnTo>
                      <a:pt x="44" y="57"/>
                    </a:lnTo>
                    <a:lnTo>
                      <a:pt x="38" y="64"/>
                    </a:lnTo>
                    <a:lnTo>
                      <a:pt x="31" y="69"/>
                    </a:lnTo>
                    <a:lnTo>
                      <a:pt x="25" y="75"/>
                    </a:lnTo>
                    <a:lnTo>
                      <a:pt x="19" y="81"/>
                    </a:lnTo>
                    <a:lnTo>
                      <a:pt x="13" y="87"/>
                    </a:lnTo>
                    <a:lnTo>
                      <a:pt x="8" y="93"/>
                    </a:lnTo>
                    <a:lnTo>
                      <a:pt x="4" y="100"/>
                    </a:lnTo>
                    <a:lnTo>
                      <a:pt x="0" y="107"/>
                    </a:lnTo>
                    <a:lnTo>
                      <a:pt x="4" y="108"/>
                    </a:lnTo>
                    <a:lnTo>
                      <a:pt x="7" y="101"/>
                    </a:lnTo>
                    <a:lnTo>
                      <a:pt x="11" y="95"/>
                    </a:lnTo>
                    <a:lnTo>
                      <a:pt x="16" y="90"/>
                    </a:lnTo>
                    <a:lnTo>
                      <a:pt x="21" y="84"/>
                    </a:lnTo>
                    <a:lnTo>
                      <a:pt x="28" y="78"/>
                    </a:lnTo>
                    <a:lnTo>
                      <a:pt x="34" y="73"/>
                    </a:lnTo>
                    <a:lnTo>
                      <a:pt x="41" y="67"/>
                    </a:lnTo>
                    <a:lnTo>
                      <a:pt x="47" y="61"/>
                    </a:lnTo>
                    <a:lnTo>
                      <a:pt x="53" y="54"/>
                    </a:lnTo>
                    <a:lnTo>
                      <a:pt x="59" y="48"/>
                    </a:lnTo>
                    <a:lnTo>
                      <a:pt x="65" y="41"/>
                    </a:lnTo>
                    <a:lnTo>
                      <a:pt x="69" y="34"/>
                    </a:lnTo>
                    <a:lnTo>
                      <a:pt x="73" y="27"/>
                    </a:lnTo>
                    <a:lnTo>
                      <a:pt x="75" y="19"/>
                    </a:lnTo>
                    <a:lnTo>
                      <a:pt x="77" y="10"/>
                    </a:lnTo>
                    <a:lnTo>
                      <a:pt x="77" y="1"/>
                    </a:lnTo>
                    <a:lnTo>
                      <a:pt x="77" y="0"/>
                    </a:lnTo>
                    <a:lnTo>
                      <a:pt x="77" y="1"/>
                    </a:lnTo>
                    <a:lnTo>
                      <a:pt x="77" y="0"/>
                    </a:lnTo>
                    <a:lnTo>
                      <a:pt x="74"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5" name="Freeform 248">
                <a:extLst>
                  <a:ext uri="{FF2B5EF4-FFF2-40B4-BE49-F238E27FC236}">
                    <a16:creationId xmlns:a16="http://schemas.microsoft.com/office/drawing/2014/main" id="{C05C9B5A-8F64-2C29-BE56-2C1AAA6FB10D}"/>
                  </a:ext>
                </a:extLst>
              </p:cNvPr>
              <p:cNvSpPr>
                <a:spLocks/>
              </p:cNvSpPr>
              <p:nvPr/>
            </p:nvSpPr>
            <p:spPr bwMode="auto">
              <a:xfrm>
                <a:off x="4295" y="1066"/>
                <a:ext cx="22" cy="24"/>
              </a:xfrm>
              <a:custGeom>
                <a:avLst/>
                <a:gdLst>
                  <a:gd name="T0" fmla="*/ 0 w 22"/>
                  <a:gd name="T1" fmla="*/ 2 h 24"/>
                  <a:gd name="T2" fmla="*/ 1 w 22"/>
                  <a:gd name="T3" fmla="*/ 2 h 24"/>
                  <a:gd name="T4" fmla="*/ 18 w 22"/>
                  <a:gd name="T5" fmla="*/ 23 h 24"/>
                  <a:gd name="T6" fmla="*/ 21 w 22"/>
                  <a:gd name="T7" fmla="*/ 21 h 24"/>
                  <a:gd name="T8" fmla="*/ 3 w 22"/>
                  <a:gd name="T9" fmla="*/ 0 h 24"/>
                  <a:gd name="T10" fmla="*/ 4 w 22"/>
                  <a:gd name="T11" fmla="*/ 0 h 24"/>
                  <a:gd name="T12" fmla="*/ 0 w 22"/>
                  <a:gd name="T13" fmla="*/ 2 h 24"/>
                  <a:gd name="T14" fmla="*/ 1 w 22"/>
                  <a:gd name="T15" fmla="*/ 2 h 24"/>
                  <a:gd name="T16" fmla="*/ 0 w 22"/>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24">
                    <a:moveTo>
                      <a:pt x="0" y="2"/>
                    </a:moveTo>
                    <a:lnTo>
                      <a:pt x="1" y="2"/>
                    </a:lnTo>
                    <a:lnTo>
                      <a:pt x="18" y="23"/>
                    </a:lnTo>
                    <a:lnTo>
                      <a:pt x="21" y="21"/>
                    </a:lnTo>
                    <a:lnTo>
                      <a:pt x="3" y="0"/>
                    </a:lnTo>
                    <a:lnTo>
                      <a:pt x="4" y="0"/>
                    </a:lnTo>
                    <a:lnTo>
                      <a:pt x="0" y="2"/>
                    </a:lnTo>
                    <a:lnTo>
                      <a:pt x="1" y="2"/>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6" name="Freeform 249">
                <a:extLst>
                  <a:ext uri="{FF2B5EF4-FFF2-40B4-BE49-F238E27FC236}">
                    <a16:creationId xmlns:a16="http://schemas.microsoft.com/office/drawing/2014/main" id="{E2F35CCB-73C1-ACC2-3E2F-B4E2A7F91F83}"/>
                  </a:ext>
                </a:extLst>
              </p:cNvPr>
              <p:cNvSpPr>
                <a:spLocks/>
              </p:cNvSpPr>
              <p:nvPr/>
            </p:nvSpPr>
            <p:spPr bwMode="auto">
              <a:xfrm>
                <a:off x="4274" y="1039"/>
                <a:ext cx="26" cy="29"/>
              </a:xfrm>
              <a:custGeom>
                <a:avLst/>
                <a:gdLst>
                  <a:gd name="T0" fmla="*/ 0 w 26"/>
                  <a:gd name="T1" fmla="*/ 4 h 30"/>
                  <a:gd name="T2" fmla="*/ 0 w 26"/>
                  <a:gd name="T3" fmla="*/ 4 h 30"/>
                  <a:gd name="T4" fmla="*/ 8 w 26"/>
                  <a:gd name="T5" fmla="*/ 4 h 30"/>
                  <a:gd name="T6" fmla="*/ 12 w 26"/>
                  <a:gd name="T7" fmla="*/ 5 h 30"/>
                  <a:gd name="T8" fmla="*/ 13 w 26"/>
                  <a:gd name="T9" fmla="*/ 6 h 30"/>
                  <a:gd name="T10" fmla="*/ 14 w 26"/>
                  <a:gd name="T11" fmla="*/ 8 h 30"/>
                  <a:gd name="T12" fmla="*/ 15 w 26"/>
                  <a:gd name="T13" fmla="*/ 11 h 30"/>
                  <a:gd name="T14" fmla="*/ 16 w 26"/>
                  <a:gd name="T15" fmla="*/ 15 h 30"/>
                  <a:gd name="T16" fmla="*/ 18 w 26"/>
                  <a:gd name="T17" fmla="*/ 21 h 30"/>
                  <a:gd name="T18" fmla="*/ 21 w 26"/>
                  <a:gd name="T19" fmla="*/ 29 h 30"/>
                  <a:gd name="T20" fmla="*/ 25 w 26"/>
                  <a:gd name="T21" fmla="*/ 27 h 30"/>
                  <a:gd name="T22" fmla="*/ 22 w 26"/>
                  <a:gd name="T23" fmla="*/ 20 h 30"/>
                  <a:gd name="T24" fmla="*/ 20 w 26"/>
                  <a:gd name="T25" fmla="*/ 14 h 30"/>
                  <a:gd name="T26" fmla="*/ 19 w 26"/>
                  <a:gd name="T27" fmla="*/ 10 h 30"/>
                  <a:gd name="T28" fmla="*/ 18 w 26"/>
                  <a:gd name="T29" fmla="*/ 6 h 30"/>
                  <a:gd name="T30" fmla="*/ 16 w 26"/>
                  <a:gd name="T31" fmla="*/ 4 h 30"/>
                  <a:gd name="T32" fmla="*/ 13 w 26"/>
                  <a:gd name="T33" fmla="*/ 2 h 30"/>
                  <a:gd name="T34" fmla="*/ 8 w 26"/>
                  <a:gd name="T35" fmla="*/ 0 h 30"/>
                  <a:gd name="T36" fmla="*/ 0 w 26"/>
                  <a:gd name="T37" fmla="*/ 0 h 30"/>
                  <a:gd name="T38" fmla="*/ 0 w 26"/>
                  <a:gd name="T39" fmla="*/ 4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30">
                    <a:moveTo>
                      <a:pt x="0" y="4"/>
                    </a:moveTo>
                    <a:lnTo>
                      <a:pt x="0" y="4"/>
                    </a:lnTo>
                    <a:lnTo>
                      <a:pt x="8" y="4"/>
                    </a:lnTo>
                    <a:lnTo>
                      <a:pt x="12" y="5"/>
                    </a:lnTo>
                    <a:lnTo>
                      <a:pt x="13" y="6"/>
                    </a:lnTo>
                    <a:lnTo>
                      <a:pt x="14" y="8"/>
                    </a:lnTo>
                    <a:lnTo>
                      <a:pt x="15" y="11"/>
                    </a:lnTo>
                    <a:lnTo>
                      <a:pt x="16" y="15"/>
                    </a:lnTo>
                    <a:lnTo>
                      <a:pt x="18" y="21"/>
                    </a:lnTo>
                    <a:lnTo>
                      <a:pt x="21" y="29"/>
                    </a:lnTo>
                    <a:lnTo>
                      <a:pt x="25" y="27"/>
                    </a:lnTo>
                    <a:lnTo>
                      <a:pt x="22" y="20"/>
                    </a:lnTo>
                    <a:lnTo>
                      <a:pt x="20" y="14"/>
                    </a:lnTo>
                    <a:lnTo>
                      <a:pt x="19" y="10"/>
                    </a:lnTo>
                    <a:lnTo>
                      <a:pt x="18" y="6"/>
                    </a:lnTo>
                    <a:lnTo>
                      <a:pt x="16" y="4"/>
                    </a:lnTo>
                    <a:lnTo>
                      <a:pt x="13" y="2"/>
                    </a:lnTo>
                    <a:lnTo>
                      <a:pt x="8" y="0"/>
                    </a:lnTo>
                    <a:lnTo>
                      <a:pt x="0"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7" name="Freeform 250">
                <a:extLst>
                  <a:ext uri="{FF2B5EF4-FFF2-40B4-BE49-F238E27FC236}">
                    <a16:creationId xmlns:a16="http://schemas.microsoft.com/office/drawing/2014/main" id="{4962FF3C-910D-9195-1429-FBC55110A9B7}"/>
                  </a:ext>
                </a:extLst>
              </p:cNvPr>
              <p:cNvSpPr>
                <a:spLocks/>
              </p:cNvSpPr>
              <p:nvPr/>
            </p:nvSpPr>
            <p:spPr bwMode="auto">
              <a:xfrm>
                <a:off x="4081" y="1039"/>
                <a:ext cx="194" cy="250"/>
              </a:xfrm>
              <a:custGeom>
                <a:avLst/>
                <a:gdLst>
                  <a:gd name="T0" fmla="*/ 4 w 194"/>
                  <a:gd name="T1" fmla="*/ 249 h 250"/>
                  <a:gd name="T2" fmla="*/ 4 w 194"/>
                  <a:gd name="T3" fmla="*/ 249 h 250"/>
                  <a:gd name="T4" fmla="*/ 8 w 194"/>
                  <a:gd name="T5" fmla="*/ 231 h 250"/>
                  <a:gd name="T6" fmla="*/ 14 w 194"/>
                  <a:gd name="T7" fmla="*/ 212 h 250"/>
                  <a:gd name="T8" fmla="*/ 20 w 194"/>
                  <a:gd name="T9" fmla="*/ 192 h 250"/>
                  <a:gd name="T10" fmla="*/ 27 w 194"/>
                  <a:gd name="T11" fmla="*/ 171 h 250"/>
                  <a:gd name="T12" fmla="*/ 36 w 194"/>
                  <a:gd name="T13" fmla="*/ 151 h 250"/>
                  <a:gd name="T14" fmla="*/ 45 w 194"/>
                  <a:gd name="T15" fmla="*/ 130 h 250"/>
                  <a:gd name="T16" fmla="*/ 55 w 194"/>
                  <a:gd name="T17" fmla="*/ 109 h 250"/>
                  <a:gd name="T18" fmla="*/ 66 w 194"/>
                  <a:gd name="T19" fmla="*/ 89 h 250"/>
                  <a:gd name="T20" fmla="*/ 79 w 194"/>
                  <a:gd name="T21" fmla="*/ 71 h 250"/>
                  <a:gd name="T22" fmla="*/ 93 w 194"/>
                  <a:gd name="T23" fmla="*/ 55 h 250"/>
                  <a:gd name="T24" fmla="*/ 107 w 194"/>
                  <a:gd name="T25" fmla="*/ 39 h 250"/>
                  <a:gd name="T26" fmla="*/ 122 w 194"/>
                  <a:gd name="T27" fmla="*/ 26 h 250"/>
                  <a:gd name="T28" fmla="*/ 139 w 194"/>
                  <a:gd name="T29" fmla="*/ 16 h 250"/>
                  <a:gd name="T30" fmla="*/ 156 w 194"/>
                  <a:gd name="T31" fmla="*/ 9 h 250"/>
                  <a:gd name="T32" fmla="*/ 173 w 194"/>
                  <a:gd name="T33" fmla="*/ 4 h 250"/>
                  <a:gd name="T34" fmla="*/ 193 w 194"/>
                  <a:gd name="T35" fmla="*/ 4 h 250"/>
                  <a:gd name="T36" fmla="*/ 193 w 194"/>
                  <a:gd name="T37" fmla="*/ 0 h 250"/>
                  <a:gd name="T38" fmla="*/ 173 w 194"/>
                  <a:gd name="T39" fmla="*/ 0 h 250"/>
                  <a:gd name="T40" fmla="*/ 155 w 194"/>
                  <a:gd name="T41" fmla="*/ 5 h 250"/>
                  <a:gd name="T42" fmla="*/ 137 w 194"/>
                  <a:gd name="T43" fmla="*/ 12 h 250"/>
                  <a:gd name="T44" fmla="*/ 120 w 194"/>
                  <a:gd name="T45" fmla="*/ 24 h 250"/>
                  <a:gd name="T46" fmla="*/ 104 w 194"/>
                  <a:gd name="T47" fmla="*/ 36 h 250"/>
                  <a:gd name="T48" fmla="*/ 90 w 194"/>
                  <a:gd name="T49" fmla="*/ 51 h 250"/>
                  <a:gd name="T50" fmla="*/ 76 w 194"/>
                  <a:gd name="T51" fmla="*/ 69 h 250"/>
                  <a:gd name="T52" fmla="*/ 63 w 194"/>
                  <a:gd name="T53" fmla="*/ 87 h 250"/>
                  <a:gd name="T54" fmla="*/ 51 w 194"/>
                  <a:gd name="T55" fmla="*/ 107 h 250"/>
                  <a:gd name="T56" fmla="*/ 41 w 194"/>
                  <a:gd name="T57" fmla="*/ 128 h 250"/>
                  <a:gd name="T58" fmla="*/ 32 w 194"/>
                  <a:gd name="T59" fmla="*/ 149 h 250"/>
                  <a:gd name="T60" fmla="*/ 24 w 194"/>
                  <a:gd name="T61" fmla="*/ 171 h 250"/>
                  <a:gd name="T62" fmla="*/ 16 w 194"/>
                  <a:gd name="T63" fmla="*/ 191 h 250"/>
                  <a:gd name="T64" fmla="*/ 10 w 194"/>
                  <a:gd name="T65" fmla="*/ 211 h 250"/>
                  <a:gd name="T66" fmla="*/ 4 w 194"/>
                  <a:gd name="T67" fmla="*/ 230 h 250"/>
                  <a:gd name="T68" fmla="*/ 0 w 194"/>
                  <a:gd name="T69" fmla="*/ 248 h 250"/>
                  <a:gd name="T70" fmla="*/ 4 w 194"/>
                  <a:gd name="T71" fmla="*/ 249 h 2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4" h="250">
                    <a:moveTo>
                      <a:pt x="4" y="249"/>
                    </a:moveTo>
                    <a:lnTo>
                      <a:pt x="4" y="249"/>
                    </a:lnTo>
                    <a:lnTo>
                      <a:pt x="8" y="231"/>
                    </a:lnTo>
                    <a:lnTo>
                      <a:pt x="14" y="212"/>
                    </a:lnTo>
                    <a:lnTo>
                      <a:pt x="20" y="192"/>
                    </a:lnTo>
                    <a:lnTo>
                      <a:pt x="27" y="171"/>
                    </a:lnTo>
                    <a:lnTo>
                      <a:pt x="36" y="151"/>
                    </a:lnTo>
                    <a:lnTo>
                      <a:pt x="45" y="130"/>
                    </a:lnTo>
                    <a:lnTo>
                      <a:pt x="55" y="109"/>
                    </a:lnTo>
                    <a:lnTo>
                      <a:pt x="66" y="89"/>
                    </a:lnTo>
                    <a:lnTo>
                      <a:pt x="79" y="71"/>
                    </a:lnTo>
                    <a:lnTo>
                      <a:pt x="93" y="55"/>
                    </a:lnTo>
                    <a:lnTo>
                      <a:pt x="107" y="39"/>
                    </a:lnTo>
                    <a:lnTo>
                      <a:pt x="122" y="26"/>
                    </a:lnTo>
                    <a:lnTo>
                      <a:pt x="139" y="16"/>
                    </a:lnTo>
                    <a:lnTo>
                      <a:pt x="156" y="9"/>
                    </a:lnTo>
                    <a:lnTo>
                      <a:pt x="173" y="4"/>
                    </a:lnTo>
                    <a:lnTo>
                      <a:pt x="193" y="4"/>
                    </a:lnTo>
                    <a:lnTo>
                      <a:pt x="193" y="0"/>
                    </a:lnTo>
                    <a:lnTo>
                      <a:pt x="173" y="0"/>
                    </a:lnTo>
                    <a:lnTo>
                      <a:pt x="155" y="5"/>
                    </a:lnTo>
                    <a:lnTo>
                      <a:pt x="137" y="12"/>
                    </a:lnTo>
                    <a:lnTo>
                      <a:pt x="120" y="24"/>
                    </a:lnTo>
                    <a:lnTo>
                      <a:pt x="104" y="36"/>
                    </a:lnTo>
                    <a:lnTo>
                      <a:pt x="90" y="51"/>
                    </a:lnTo>
                    <a:lnTo>
                      <a:pt x="76" y="69"/>
                    </a:lnTo>
                    <a:lnTo>
                      <a:pt x="63" y="87"/>
                    </a:lnTo>
                    <a:lnTo>
                      <a:pt x="51" y="107"/>
                    </a:lnTo>
                    <a:lnTo>
                      <a:pt x="41" y="128"/>
                    </a:lnTo>
                    <a:lnTo>
                      <a:pt x="32" y="149"/>
                    </a:lnTo>
                    <a:lnTo>
                      <a:pt x="24" y="171"/>
                    </a:lnTo>
                    <a:lnTo>
                      <a:pt x="16" y="191"/>
                    </a:lnTo>
                    <a:lnTo>
                      <a:pt x="10" y="211"/>
                    </a:lnTo>
                    <a:lnTo>
                      <a:pt x="4" y="230"/>
                    </a:lnTo>
                    <a:lnTo>
                      <a:pt x="0" y="248"/>
                    </a:lnTo>
                    <a:lnTo>
                      <a:pt x="4" y="2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8" name="Freeform 251">
                <a:extLst>
                  <a:ext uri="{FF2B5EF4-FFF2-40B4-BE49-F238E27FC236}">
                    <a16:creationId xmlns:a16="http://schemas.microsoft.com/office/drawing/2014/main" id="{E480E2FD-1142-72F4-E407-42AACDE03E3B}"/>
                  </a:ext>
                </a:extLst>
              </p:cNvPr>
              <p:cNvSpPr>
                <a:spLocks/>
              </p:cNvSpPr>
              <p:nvPr/>
            </p:nvSpPr>
            <p:spPr bwMode="auto">
              <a:xfrm>
                <a:off x="4059" y="1287"/>
                <a:ext cx="27" cy="122"/>
              </a:xfrm>
              <a:custGeom>
                <a:avLst/>
                <a:gdLst>
                  <a:gd name="T0" fmla="*/ 10 w 27"/>
                  <a:gd name="T1" fmla="*/ 120 h 122"/>
                  <a:gd name="T2" fmla="*/ 10 w 27"/>
                  <a:gd name="T3" fmla="*/ 120 h 122"/>
                  <a:gd name="T4" fmla="*/ 8 w 27"/>
                  <a:gd name="T5" fmla="*/ 105 h 122"/>
                  <a:gd name="T6" fmla="*/ 6 w 27"/>
                  <a:gd name="T7" fmla="*/ 93 h 122"/>
                  <a:gd name="T8" fmla="*/ 4 w 27"/>
                  <a:gd name="T9" fmla="*/ 84 h 122"/>
                  <a:gd name="T10" fmla="*/ 4 w 27"/>
                  <a:gd name="T11" fmla="*/ 76 h 122"/>
                  <a:gd name="T12" fmla="*/ 4 w 27"/>
                  <a:gd name="T13" fmla="*/ 71 h 122"/>
                  <a:gd name="T14" fmla="*/ 4 w 27"/>
                  <a:gd name="T15" fmla="*/ 67 h 122"/>
                  <a:gd name="T16" fmla="*/ 4 w 27"/>
                  <a:gd name="T17" fmla="*/ 64 h 122"/>
                  <a:gd name="T18" fmla="*/ 5 w 27"/>
                  <a:gd name="T19" fmla="*/ 62 h 122"/>
                  <a:gd name="T20" fmla="*/ 6 w 27"/>
                  <a:gd name="T21" fmla="*/ 59 h 122"/>
                  <a:gd name="T22" fmla="*/ 8 w 27"/>
                  <a:gd name="T23" fmla="*/ 55 h 122"/>
                  <a:gd name="T24" fmla="*/ 11 w 27"/>
                  <a:gd name="T25" fmla="*/ 51 h 122"/>
                  <a:gd name="T26" fmla="*/ 13 w 27"/>
                  <a:gd name="T27" fmla="*/ 46 h 122"/>
                  <a:gd name="T28" fmla="*/ 16 w 27"/>
                  <a:gd name="T29" fmla="*/ 38 h 122"/>
                  <a:gd name="T30" fmla="*/ 19 w 27"/>
                  <a:gd name="T31" fmla="*/ 28 h 122"/>
                  <a:gd name="T32" fmla="*/ 22 w 27"/>
                  <a:gd name="T33" fmla="*/ 16 h 122"/>
                  <a:gd name="T34" fmla="*/ 26 w 27"/>
                  <a:gd name="T35" fmla="*/ 1 h 122"/>
                  <a:gd name="T36" fmla="*/ 22 w 27"/>
                  <a:gd name="T37" fmla="*/ 0 h 122"/>
                  <a:gd name="T38" fmla="*/ 18 w 27"/>
                  <a:gd name="T39" fmla="*/ 15 h 122"/>
                  <a:gd name="T40" fmla="*/ 15 w 27"/>
                  <a:gd name="T41" fmla="*/ 27 h 122"/>
                  <a:gd name="T42" fmla="*/ 12 w 27"/>
                  <a:gd name="T43" fmla="*/ 37 h 122"/>
                  <a:gd name="T44" fmla="*/ 9 w 27"/>
                  <a:gd name="T45" fmla="*/ 44 h 122"/>
                  <a:gd name="T46" fmla="*/ 7 w 27"/>
                  <a:gd name="T47" fmla="*/ 49 h 122"/>
                  <a:gd name="T48" fmla="*/ 5 w 27"/>
                  <a:gd name="T49" fmla="*/ 54 h 122"/>
                  <a:gd name="T50" fmla="*/ 2 w 27"/>
                  <a:gd name="T51" fmla="*/ 57 h 122"/>
                  <a:gd name="T52" fmla="*/ 2 w 27"/>
                  <a:gd name="T53" fmla="*/ 60 h 122"/>
                  <a:gd name="T54" fmla="*/ 0 w 27"/>
                  <a:gd name="T55" fmla="*/ 63 h 122"/>
                  <a:gd name="T56" fmla="*/ 0 w 27"/>
                  <a:gd name="T57" fmla="*/ 67 h 122"/>
                  <a:gd name="T58" fmla="*/ 0 w 27"/>
                  <a:gd name="T59" fmla="*/ 71 h 122"/>
                  <a:gd name="T60" fmla="*/ 0 w 27"/>
                  <a:gd name="T61" fmla="*/ 76 h 122"/>
                  <a:gd name="T62" fmla="*/ 1 w 27"/>
                  <a:gd name="T63" fmla="*/ 84 h 122"/>
                  <a:gd name="T64" fmla="*/ 2 w 27"/>
                  <a:gd name="T65" fmla="*/ 94 h 122"/>
                  <a:gd name="T66" fmla="*/ 4 w 27"/>
                  <a:gd name="T67" fmla="*/ 106 h 122"/>
                  <a:gd name="T68" fmla="*/ 6 w 27"/>
                  <a:gd name="T69" fmla="*/ 121 h 122"/>
                  <a:gd name="T70" fmla="*/ 10 w 27"/>
                  <a:gd name="T71" fmla="*/ 120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7" h="122">
                    <a:moveTo>
                      <a:pt x="10" y="120"/>
                    </a:moveTo>
                    <a:lnTo>
                      <a:pt x="10" y="120"/>
                    </a:lnTo>
                    <a:lnTo>
                      <a:pt x="8" y="105"/>
                    </a:lnTo>
                    <a:lnTo>
                      <a:pt x="6" y="93"/>
                    </a:lnTo>
                    <a:lnTo>
                      <a:pt x="4" y="84"/>
                    </a:lnTo>
                    <a:lnTo>
                      <a:pt x="4" y="76"/>
                    </a:lnTo>
                    <a:lnTo>
                      <a:pt x="4" y="71"/>
                    </a:lnTo>
                    <a:lnTo>
                      <a:pt x="4" y="67"/>
                    </a:lnTo>
                    <a:lnTo>
                      <a:pt x="4" y="64"/>
                    </a:lnTo>
                    <a:lnTo>
                      <a:pt x="5" y="62"/>
                    </a:lnTo>
                    <a:lnTo>
                      <a:pt x="6" y="59"/>
                    </a:lnTo>
                    <a:lnTo>
                      <a:pt x="8" y="55"/>
                    </a:lnTo>
                    <a:lnTo>
                      <a:pt x="11" y="51"/>
                    </a:lnTo>
                    <a:lnTo>
                      <a:pt x="13" y="46"/>
                    </a:lnTo>
                    <a:lnTo>
                      <a:pt x="16" y="38"/>
                    </a:lnTo>
                    <a:lnTo>
                      <a:pt x="19" y="28"/>
                    </a:lnTo>
                    <a:lnTo>
                      <a:pt x="22" y="16"/>
                    </a:lnTo>
                    <a:lnTo>
                      <a:pt x="26" y="1"/>
                    </a:lnTo>
                    <a:lnTo>
                      <a:pt x="22" y="0"/>
                    </a:lnTo>
                    <a:lnTo>
                      <a:pt x="18" y="15"/>
                    </a:lnTo>
                    <a:lnTo>
                      <a:pt x="15" y="27"/>
                    </a:lnTo>
                    <a:lnTo>
                      <a:pt x="12" y="37"/>
                    </a:lnTo>
                    <a:lnTo>
                      <a:pt x="9" y="44"/>
                    </a:lnTo>
                    <a:lnTo>
                      <a:pt x="7" y="49"/>
                    </a:lnTo>
                    <a:lnTo>
                      <a:pt x="5" y="54"/>
                    </a:lnTo>
                    <a:lnTo>
                      <a:pt x="2" y="57"/>
                    </a:lnTo>
                    <a:lnTo>
                      <a:pt x="2" y="60"/>
                    </a:lnTo>
                    <a:lnTo>
                      <a:pt x="0" y="63"/>
                    </a:lnTo>
                    <a:lnTo>
                      <a:pt x="0" y="67"/>
                    </a:lnTo>
                    <a:lnTo>
                      <a:pt x="0" y="71"/>
                    </a:lnTo>
                    <a:lnTo>
                      <a:pt x="0" y="76"/>
                    </a:lnTo>
                    <a:lnTo>
                      <a:pt x="1" y="84"/>
                    </a:lnTo>
                    <a:lnTo>
                      <a:pt x="2" y="94"/>
                    </a:lnTo>
                    <a:lnTo>
                      <a:pt x="4" y="106"/>
                    </a:lnTo>
                    <a:lnTo>
                      <a:pt x="6" y="121"/>
                    </a:lnTo>
                    <a:lnTo>
                      <a:pt x="10" y="12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79" name="Freeform 252">
                <a:extLst>
                  <a:ext uri="{FF2B5EF4-FFF2-40B4-BE49-F238E27FC236}">
                    <a16:creationId xmlns:a16="http://schemas.microsoft.com/office/drawing/2014/main" id="{3D1ECAE0-075D-BBA2-F448-D90E68710D5C}"/>
                  </a:ext>
                </a:extLst>
              </p:cNvPr>
              <p:cNvSpPr>
                <a:spLocks/>
              </p:cNvSpPr>
              <p:nvPr/>
            </p:nvSpPr>
            <p:spPr bwMode="auto">
              <a:xfrm>
                <a:off x="4065" y="1406"/>
                <a:ext cx="62" cy="66"/>
              </a:xfrm>
              <a:custGeom>
                <a:avLst/>
                <a:gdLst>
                  <a:gd name="T0" fmla="*/ 61 w 62"/>
                  <a:gd name="T1" fmla="*/ 61 h 65"/>
                  <a:gd name="T2" fmla="*/ 61 w 62"/>
                  <a:gd name="T3" fmla="*/ 61 h 65"/>
                  <a:gd name="T4" fmla="*/ 52 w 62"/>
                  <a:gd name="T5" fmla="*/ 58 h 65"/>
                  <a:gd name="T6" fmla="*/ 42 w 62"/>
                  <a:gd name="T7" fmla="*/ 54 h 65"/>
                  <a:gd name="T8" fmla="*/ 33 w 62"/>
                  <a:gd name="T9" fmla="*/ 49 h 65"/>
                  <a:gd name="T10" fmla="*/ 25 w 62"/>
                  <a:gd name="T11" fmla="*/ 42 h 65"/>
                  <a:gd name="T12" fmla="*/ 18 w 62"/>
                  <a:gd name="T13" fmla="*/ 35 h 65"/>
                  <a:gd name="T14" fmla="*/ 12 w 62"/>
                  <a:gd name="T15" fmla="*/ 25 h 65"/>
                  <a:gd name="T16" fmla="*/ 7 w 62"/>
                  <a:gd name="T17" fmla="*/ 13 h 65"/>
                  <a:gd name="T18" fmla="*/ 4 w 62"/>
                  <a:gd name="T19" fmla="*/ 0 h 65"/>
                  <a:gd name="T20" fmla="*/ 0 w 62"/>
                  <a:gd name="T21" fmla="*/ 1 h 65"/>
                  <a:gd name="T22" fmla="*/ 3 w 62"/>
                  <a:gd name="T23" fmla="*/ 15 h 65"/>
                  <a:gd name="T24" fmla="*/ 8 w 62"/>
                  <a:gd name="T25" fmla="*/ 27 h 65"/>
                  <a:gd name="T26" fmla="*/ 15 w 62"/>
                  <a:gd name="T27" fmla="*/ 37 h 65"/>
                  <a:gd name="T28" fmla="*/ 22 w 62"/>
                  <a:gd name="T29" fmla="*/ 45 h 65"/>
                  <a:gd name="T30" fmla="*/ 31 w 62"/>
                  <a:gd name="T31" fmla="*/ 52 h 65"/>
                  <a:gd name="T32" fmla="*/ 40 w 62"/>
                  <a:gd name="T33" fmla="*/ 58 h 65"/>
                  <a:gd name="T34" fmla="*/ 50 w 62"/>
                  <a:gd name="T35" fmla="*/ 62 h 65"/>
                  <a:gd name="T36" fmla="*/ 60 w 62"/>
                  <a:gd name="T37" fmla="*/ 64 h 65"/>
                  <a:gd name="T38" fmla="*/ 61 w 62"/>
                  <a:gd name="T39" fmla="*/ 61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5">
                    <a:moveTo>
                      <a:pt x="61" y="61"/>
                    </a:moveTo>
                    <a:lnTo>
                      <a:pt x="61" y="61"/>
                    </a:lnTo>
                    <a:lnTo>
                      <a:pt x="52" y="58"/>
                    </a:lnTo>
                    <a:lnTo>
                      <a:pt x="42" y="54"/>
                    </a:lnTo>
                    <a:lnTo>
                      <a:pt x="33" y="49"/>
                    </a:lnTo>
                    <a:lnTo>
                      <a:pt x="25" y="42"/>
                    </a:lnTo>
                    <a:lnTo>
                      <a:pt x="18" y="35"/>
                    </a:lnTo>
                    <a:lnTo>
                      <a:pt x="12" y="25"/>
                    </a:lnTo>
                    <a:lnTo>
                      <a:pt x="7" y="13"/>
                    </a:lnTo>
                    <a:lnTo>
                      <a:pt x="4" y="0"/>
                    </a:lnTo>
                    <a:lnTo>
                      <a:pt x="0" y="1"/>
                    </a:lnTo>
                    <a:lnTo>
                      <a:pt x="3" y="15"/>
                    </a:lnTo>
                    <a:lnTo>
                      <a:pt x="8" y="27"/>
                    </a:lnTo>
                    <a:lnTo>
                      <a:pt x="15" y="37"/>
                    </a:lnTo>
                    <a:lnTo>
                      <a:pt x="22" y="45"/>
                    </a:lnTo>
                    <a:lnTo>
                      <a:pt x="31" y="52"/>
                    </a:lnTo>
                    <a:lnTo>
                      <a:pt x="40" y="58"/>
                    </a:lnTo>
                    <a:lnTo>
                      <a:pt x="50" y="62"/>
                    </a:lnTo>
                    <a:lnTo>
                      <a:pt x="60" y="64"/>
                    </a:lnTo>
                    <a:lnTo>
                      <a:pt x="61" y="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0" name="Freeform 253">
                <a:extLst>
                  <a:ext uri="{FF2B5EF4-FFF2-40B4-BE49-F238E27FC236}">
                    <a16:creationId xmlns:a16="http://schemas.microsoft.com/office/drawing/2014/main" id="{1DE76FF9-0EB4-5A9B-09F2-62C1A4D58215}"/>
                  </a:ext>
                </a:extLst>
              </p:cNvPr>
              <p:cNvSpPr>
                <a:spLocks/>
              </p:cNvSpPr>
              <p:nvPr/>
            </p:nvSpPr>
            <p:spPr bwMode="auto">
              <a:xfrm>
                <a:off x="4125" y="1468"/>
                <a:ext cx="112" cy="66"/>
              </a:xfrm>
              <a:custGeom>
                <a:avLst/>
                <a:gdLst>
                  <a:gd name="T0" fmla="*/ 108 w 112"/>
                  <a:gd name="T1" fmla="*/ 58 h 66"/>
                  <a:gd name="T2" fmla="*/ 109 w 112"/>
                  <a:gd name="T3" fmla="*/ 57 h 66"/>
                  <a:gd name="T4" fmla="*/ 103 w 112"/>
                  <a:gd name="T5" fmla="*/ 60 h 66"/>
                  <a:gd name="T6" fmla="*/ 98 w 112"/>
                  <a:gd name="T7" fmla="*/ 61 h 66"/>
                  <a:gd name="T8" fmla="*/ 93 w 112"/>
                  <a:gd name="T9" fmla="*/ 61 h 66"/>
                  <a:gd name="T10" fmla="*/ 86 w 112"/>
                  <a:gd name="T11" fmla="*/ 59 h 66"/>
                  <a:gd name="T12" fmla="*/ 80 w 112"/>
                  <a:gd name="T13" fmla="*/ 55 h 66"/>
                  <a:gd name="T14" fmla="*/ 73 w 112"/>
                  <a:gd name="T15" fmla="*/ 51 h 66"/>
                  <a:gd name="T16" fmla="*/ 66 w 112"/>
                  <a:gd name="T17" fmla="*/ 46 h 66"/>
                  <a:gd name="T18" fmla="*/ 60 w 112"/>
                  <a:gd name="T19" fmla="*/ 40 h 66"/>
                  <a:gd name="T20" fmla="*/ 53 w 112"/>
                  <a:gd name="T21" fmla="*/ 34 h 66"/>
                  <a:gd name="T22" fmla="*/ 46 w 112"/>
                  <a:gd name="T23" fmla="*/ 27 h 66"/>
                  <a:gd name="T24" fmla="*/ 39 w 112"/>
                  <a:gd name="T25" fmla="*/ 21 h 66"/>
                  <a:gd name="T26" fmla="*/ 31 w 112"/>
                  <a:gd name="T27" fmla="*/ 15 h 66"/>
                  <a:gd name="T28" fmla="*/ 24 w 112"/>
                  <a:gd name="T29" fmla="*/ 10 h 66"/>
                  <a:gd name="T30" fmla="*/ 16 w 112"/>
                  <a:gd name="T31" fmla="*/ 5 h 66"/>
                  <a:gd name="T32" fmla="*/ 9 w 112"/>
                  <a:gd name="T33" fmla="*/ 1 h 66"/>
                  <a:gd name="T34" fmla="*/ 1 w 112"/>
                  <a:gd name="T35" fmla="*/ 0 h 66"/>
                  <a:gd name="T36" fmla="*/ 0 w 112"/>
                  <a:gd name="T37" fmla="*/ 3 h 66"/>
                  <a:gd name="T38" fmla="*/ 7 w 112"/>
                  <a:gd name="T39" fmla="*/ 5 h 66"/>
                  <a:gd name="T40" fmla="*/ 14 w 112"/>
                  <a:gd name="T41" fmla="*/ 8 h 66"/>
                  <a:gd name="T42" fmla="*/ 22 w 112"/>
                  <a:gd name="T43" fmla="*/ 13 h 66"/>
                  <a:gd name="T44" fmla="*/ 29 w 112"/>
                  <a:gd name="T45" fmla="*/ 18 h 66"/>
                  <a:gd name="T46" fmla="*/ 36 w 112"/>
                  <a:gd name="T47" fmla="*/ 24 h 66"/>
                  <a:gd name="T48" fmla="*/ 43 w 112"/>
                  <a:gd name="T49" fmla="*/ 30 h 66"/>
                  <a:gd name="T50" fmla="*/ 50 w 112"/>
                  <a:gd name="T51" fmla="*/ 37 h 66"/>
                  <a:gd name="T52" fmla="*/ 57 w 112"/>
                  <a:gd name="T53" fmla="*/ 43 h 66"/>
                  <a:gd name="T54" fmla="*/ 64 w 112"/>
                  <a:gd name="T55" fmla="*/ 49 h 66"/>
                  <a:gd name="T56" fmla="*/ 71 w 112"/>
                  <a:gd name="T57" fmla="*/ 54 h 66"/>
                  <a:gd name="T58" fmla="*/ 78 w 112"/>
                  <a:gd name="T59" fmla="*/ 58 h 66"/>
                  <a:gd name="T60" fmla="*/ 85 w 112"/>
                  <a:gd name="T61" fmla="*/ 62 h 66"/>
                  <a:gd name="T62" fmla="*/ 92 w 112"/>
                  <a:gd name="T63" fmla="*/ 64 h 66"/>
                  <a:gd name="T64" fmla="*/ 98 w 112"/>
                  <a:gd name="T65" fmla="*/ 65 h 66"/>
                  <a:gd name="T66" fmla="*/ 105 w 112"/>
                  <a:gd name="T67" fmla="*/ 64 h 66"/>
                  <a:gd name="T68" fmla="*/ 111 w 112"/>
                  <a:gd name="T69" fmla="*/ 60 h 66"/>
                  <a:gd name="T70" fmla="*/ 111 w 112"/>
                  <a:gd name="T71" fmla="*/ 59 h 66"/>
                  <a:gd name="T72" fmla="*/ 111 w 112"/>
                  <a:gd name="T73" fmla="*/ 60 h 66"/>
                  <a:gd name="T74" fmla="*/ 111 w 112"/>
                  <a:gd name="T75" fmla="*/ 59 h 66"/>
                  <a:gd name="T76" fmla="*/ 108 w 112"/>
                  <a:gd name="T77" fmla="*/ 58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2" h="66">
                    <a:moveTo>
                      <a:pt x="108" y="58"/>
                    </a:moveTo>
                    <a:lnTo>
                      <a:pt x="109" y="57"/>
                    </a:lnTo>
                    <a:lnTo>
                      <a:pt x="103" y="60"/>
                    </a:lnTo>
                    <a:lnTo>
                      <a:pt x="98" y="61"/>
                    </a:lnTo>
                    <a:lnTo>
                      <a:pt x="93" y="61"/>
                    </a:lnTo>
                    <a:lnTo>
                      <a:pt x="86" y="59"/>
                    </a:lnTo>
                    <a:lnTo>
                      <a:pt x="80" y="55"/>
                    </a:lnTo>
                    <a:lnTo>
                      <a:pt x="73" y="51"/>
                    </a:lnTo>
                    <a:lnTo>
                      <a:pt x="66" y="46"/>
                    </a:lnTo>
                    <a:lnTo>
                      <a:pt x="60" y="40"/>
                    </a:lnTo>
                    <a:lnTo>
                      <a:pt x="53" y="34"/>
                    </a:lnTo>
                    <a:lnTo>
                      <a:pt x="46" y="27"/>
                    </a:lnTo>
                    <a:lnTo>
                      <a:pt x="39" y="21"/>
                    </a:lnTo>
                    <a:lnTo>
                      <a:pt x="31" y="15"/>
                    </a:lnTo>
                    <a:lnTo>
                      <a:pt x="24" y="10"/>
                    </a:lnTo>
                    <a:lnTo>
                      <a:pt x="16" y="5"/>
                    </a:lnTo>
                    <a:lnTo>
                      <a:pt x="9" y="1"/>
                    </a:lnTo>
                    <a:lnTo>
                      <a:pt x="1" y="0"/>
                    </a:lnTo>
                    <a:lnTo>
                      <a:pt x="0" y="3"/>
                    </a:lnTo>
                    <a:lnTo>
                      <a:pt x="7" y="5"/>
                    </a:lnTo>
                    <a:lnTo>
                      <a:pt x="14" y="8"/>
                    </a:lnTo>
                    <a:lnTo>
                      <a:pt x="22" y="13"/>
                    </a:lnTo>
                    <a:lnTo>
                      <a:pt x="29" y="18"/>
                    </a:lnTo>
                    <a:lnTo>
                      <a:pt x="36" y="24"/>
                    </a:lnTo>
                    <a:lnTo>
                      <a:pt x="43" y="30"/>
                    </a:lnTo>
                    <a:lnTo>
                      <a:pt x="50" y="37"/>
                    </a:lnTo>
                    <a:lnTo>
                      <a:pt x="57" y="43"/>
                    </a:lnTo>
                    <a:lnTo>
                      <a:pt x="64" y="49"/>
                    </a:lnTo>
                    <a:lnTo>
                      <a:pt x="71" y="54"/>
                    </a:lnTo>
                    <a:lnTo>
                      <a:pt x="78" y="58"/>
                    </a:lnTo>
                    <a:lnTo>
                      <a:pt x="85" y="62"/>
                    </a:lnTo>
                    <a:lnTo>
                      <a:pt x="92" y="64"/>
                    </a:lnTo>
                    <a:lnTo>
                      <a:pt x="98" y="65"/>
                    </a:lnTo>
                    <a:lnTo>
                      <a:pt x="105" y="64"/>
                    </a:lnTo>
                    <a:lnTo>
                      <a:pt x="111" y="60"/>
                    </a:lnTo>
                    <a:lnTo>
                      <a:pt x="111" y="59"/>
                    </a:lnTo>
                    <a:lnTo>
                      <a:pt x="111" y="60"/>
                    </a:lnTo>
                    <a:lnTo>
                      <a:pt x="111" y="59"/>
                    </a:lnTo>
                    <a:lnTo>
                      <a:pt x="108"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1" name="Freeform 254">
                <a:extLst>
                  <a:ext uri="{FF2B5EF4-FFF2-40B4-BE49-F238E27FC236}">
                    <a16:creationId xmlns:a16="http://schemas.microsoft.com/office/drawing/2014/main" id="{B62C209A-AB1E-EE05-010D-7B223AF2D7C5}"/>
                  </a:ext>
                </a:extLst>
              </p:cNvPr>
              <p:cNvSpPr>
                <a:spLocks/>
              </p:cNvSpPr>
              <p:nvPr/>
            </p:nvSpPr>
            <p:spPr bwMode="auto">
              <a:xfrm>
                <a:off x="4233" y="1513"/>
                <a:ext cx="17" cy="17"/>
              </a:xfrm>
              <a:custGeom>
                <a:avLst/>
                <a:gdLst>
                  <a:gd name="T0" fmla="*/ 10 w 17"/>
                  <a:gd name="T1" fmla="*/ 1 h 17"/>
                  <a:gd name="T2" fmla="*/ 11 w 17"/>
                  <a:gd name="T3" fmla="*/ 0 h 17"/>
                  <a:gd name="T4" fmla="*/ 0 w 17"/>
                  <a:gd name="T5" fmla="*/ 14 h 17"/>
                  <a:gd name="T6" fmla="*/ 4 w 17"/>
                  <a:gd name="T7" fmla="*/ 16 h 17"/>
                  <a:gd name="T8" fmla="*/ 16 w 17"/>
                  <a:gd name="T9" fmla="*/ 2 h 17"/>
                  <a:gd name="T10" fmla="*/ 16 w 17"/>
                  <a:gd name="T11" fmla="*/ 0 h 17"/>
                  <a:gd name="T12" fmla="*/ 16 w 17"/>
                  <a:gd name="T13" fmla="*/ 2 h 17"/>
                  <a:gd name="T14" fmla="*/ 16 w 17"/>
                  <a:gd name="T15" fmla="*/ 1 h 17"/>
                  <a:gd name="T16" fmla="*/ 16 w 17"/>
                  <a:gd name="T17" fmla="*/ 0 h 17"/>
                  <a:gd name="T18" fmla="*/ 1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0" y="1"/>
                    </a:moveTo>
                    <a:lnTo>
                      <a:pt x="11" y="0"/>
                    </a:lnTo>
                    <a:lnTo>
                      <a:pt x="0" y="14"/>
                    </a:lnTo>
                    <a:lnTo>
                      <a:pt x="4" y="16"/>
                    </a:lnTo>
                    <a:lnTo>
                      <a:pt x="16" y="2"/>
                    </a:lnTo>
                    <a:lnTo>
                      <a:pt x="16" y="0"/>
                    </a:lnTo>
                    <a:lnTo>
                      <a:pt x="16" y="2"/>
                    </a:lnTo>
                    <a:lnTo>
                      <a:pt x="16" y="1"/>
                    </a:lnTo>
                    <a:lnTo>
                      <a:pt x="16" y="0"/>
                    </a:lnTo>
                    <a:lnTo>
                      <a:pt x="1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2" name="Freeform 255">
                <a:extLst>
                  <a:ext uri="{FF2B5EF4-FFF2-40B4-BE49-F238E27FC236}">
                    <a16:creationId xmlns:a16="http://schemas.microsoft.com/office/drawing/2014/main" id="{719DCB23-FC7E-E7A9-CCFB-40EAC58DC60D}"/>
                  </a:ext>
                </a:extLst>
              </p:cNvPr>
              <p:cNvSpPr>
                <a:spLocks/>
              </p:cNvSpPr>
              <p:nvPr/>
            </p:nvSpPr>
            <p:spPr bwMode="auto">
              <a:xfrm>
                <a:off x="4075" y="1046"/>
                <a:ext cx="207" cy="383"/>
              </a:xfrm>
              <a:custGeom>
                <a:avLst/>
                <a:gdLst>
                  <a:gd name="T0" fmla="*/ 206 w 207"/>
                  <a:gd name="T1" fmla="*/ 2 h 383"/>
                  <a:gd name="T2" fmla="*/ 206 w 207"/>
                  <a:gd name="T3" fmla="*/ 2 h 383"/>
                  <a:gd name="T4" fmla="*/ 192 w 207"/>
                  <a:gd name="T5" fmla="*/ 0 h 383"/>
                  <a:gd name="T6" fmla="*/ 179 w 207"/>
                  <a:gd name="T7" fmla="*/ 0 h 383"/>
                  <a:gd name="T8" fmla="*/ 165 w 207"/>
                  <a:gd name="T9" fmla="*/ 3 h 383"/>
                  <a:gd name="T10" fmla="*/ 153 w 207"/>
                  <a:gd name="T11" fmla="*/ 7 h 383"/>
                  <a:gd name="T12" fmla="*/ 142 w 207"/>
                  <a:gd name="T13" fmla="*/ 12 h 383"/>
                  <a:gd name="T14" fmla="*/ 131 w 207"/>
                  <a:gd name="T15" fmla="*/ 19 h 383"/>
                  <a:gd name="T16" fmla="*/ 121 w 207"/>
                  <a:gd name="T17" fmla="*/ 27 h 383"/>
                  <a:gd name="T18" fmla="*/ 111 w 207"/>
                  <a:gd name="T19" fmla="*/ 36 h 383"/>
                  <a:gd name="T20" fmla="*/ 103 w 207"/>
                  <a:gd name="T21" fmla="*/ 46 h 383"/>
                  <a:gd name="T22" fmla="*/ 95 w 207"/>
                  <a:gd name="T23" fmla="*/ 56 h 383"/>
                  <a:gd name="T24" fmla="*/ 88 w 207"/>
                  <a:gd name="T25" fmla="*/ 68 h 383"/>
                  <a:gd name="T26" fmla="*/ 82 w 207"/>
                  <a:gd name="T27" fmla="*/ 80 h 383"/>
                  <a:gd name="T28" fmla="*/ 76 w 207"/>
                  <a:gd name="T29" fmla="*/ 92 h 383"/>
                  <a:gd name="T30" fmla="*/ 71 w 207"/>
                  <a:gd name="T31" fmla="*/ 104 h 383"/>
                  <a:gd name="T32" fmla="*/ 67 w 207"/>
                  <a:gd name="T33" fmla="*/ 116 h 383"/>
                  <a:gd name="T34" fmla="*/ 64 w 207"/>
                  <a:gd name="T35" fmla="*/ 128 h 383"/>
                  <a:gd name="T36" fmla="*/ 58 w 207"/>
                  <a:gd name="T37" fmla="*/ 149 h 383"/>
                  <a:gd name="T38" fmla="*/ 52 w 207"/>
                  <a:gd name="T39" fmla="*/ 168 h 383"/>
                  <a:gd name="T40" fmla="*/ 45 w 207"/>
                  <a:gd name="T41" fmla="*/ 185 h 383"/>
                  <a:gd name="T42" fmla="*/ 38 w 207"/>
                  <a:gd name="T43" fmla="*/ 203 h 383"/>
                  <a:gd name="T44" fmla="*/ 32 w 207"/>
                  <a:gd name="T45" fmla="*/ 219 h 383"/>
                  <a:gd name="T46" fmla="*/ 25 w 207"/>
                  <a:gd name="T47" fmla="*/ 234 h 383"/>
                  <a:gd name="T48" fmla="*/ 19 w 207"/>
                  <a:gd name="T49" fmla="*/ 248 h 383"/>
                  <a:gd name="T50" fmla="*/ 13 w 207"/>
                  <a:gd name="T51" fmla="*/ 263 h 383"/>
                  <a:gd name="T52" fmla="*/ 8 w 207"/>
                  <a:gd name="T53" fmla="*/ 277 h 383"/>
                  <a:gd name="T54" fmla="*/ 4 w 207"/>
                  <a:gd name="T55" fmla="*/ 291 h 383"/>
                  <a:gd name="T56" fmla="*/ 1 w 207"/>
                  <a:gd name="T57" fmla="*/ 305 h 383"/>
                  <a:gd name="T58" fmla="*/ 0 w 207"/>
                  <a:gd name="T59" fmla="*/ 319 h 383"/>
                  <a:gd name="T60" fmla="*/ 0 w 207"/>
                  <a:gd name="T61" fmla="*/ 334 h 383"/>
                  <a:gd name="T62" fmla="*/ 2 w 207"/>
                  <a:gd name="T63" fmla="*/ 349 h 383"/>
                  <a:gd name="T64" fmla="*/ 5 w 207"/>
                  <a:gd name="T65" fmla="*/ 365 h 383"/>
                  <a:gd name="T66" fmla="*/ 11 w 207"/>
                  <a:gd name="T67" fmla="*/ 382 h 3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7" h="383">
                    <a:moveTo>
                      <a:pt x="206" y="2"/>
                    </a:moveTo>
                    <a:lnTo>
                      <a:pt x="206" y="2"/>
                    </a:lnTo>
                    <a:lnTo>
                      <a:pt x="192" y="0"/>
                    </a:lnTo>
                    <a:lnTo>
                      <a:pt x="179" y="0"/>
                    </a:lnTo>
                    <a:lnTo>
                      <a:pt x="165" y="3"/>
                    </a:lnTo>
                    <a:lnTo>
                      <a:pt x="153" y="7"/>
                    </a:lnTo>
                    <a:lnTo>
                      <a:pt x="142" y="12"/>
                    </a:lnTo>
                    <a:lnTo>
                      <a:pt x="131" y="19"/>
                    </a:lnTo>
                    <a:lnTo>
                      <a:pt x="121" y="27"/>
                    </a:lnTo>
                    <a:lnTo>
                      <a:pt x="111" y="36"/>
                    </a:lnTo>
                    <a:lnTo>
                      <a:pt x="103" y="46"/>
                    </a:lnTo>
                    <a:lnTo>
                      <a:pt x="95" y="56"/>
                    </a:lnTo>
                    <a:lnTo>
                      <a:pt x="88" y="68"/>
                    </a:lnTo>
                    <a:lnTo>
                      <a:pt x="82" y="80"/>
                    </a:lnTo>
                    <a:lnTo>
                      <a:pt x="76" y="92"/>
                    </a:lnTo>
                    <a:lnTo>
                      <a:pt x="71" y="104"/>
                    </a:lnTo>
                    <a:lnTo>
                      <a:pt x="67" y="116"/>
                    </a:lnTo>
                    <a:lnTo>
                      <a:pt x="64" y="128"/>
                    </a:lnTo>
                    <a:lnTo>
                      <a:pt x="58" y="149"/>
                    </a:lnTo>
                    <a:lnTo>
                      <a:pt x="52" y="168"/>
                    </a:lnTo>
                    <a:lnTo>
                      <a:pt x="45" y="185"/>
                    </a:lnTo>
                    <a:lnTo>
                      <a:pt x="38" y="203"/>
                    </a:lnTo>
                    <a:lnTo>
                      <a:pt x="32" y="219"/>
                    </a:lnTo>
                    <a:lnTo>
                      <a:pt x="25" y="234"/>
                    </a:lnTo>
                    <a:lnTo>
                      <a:pt x="19" y="248"/>
                    </a:lnTo>
                    <a:lnTo>
                      <a:pt x="13" y="263"/>
                    </a:lnTo>
                    <a:lnTo>
                      <a:pt x="8" y="277"/>
                    </a:lnTo>
                    <a:lnTo>
                      <a:pt x="4" y="291"/>
                    </a:lnTo>
                    <a:lnTo>
                      <a:pt x="1" y="305"/>
                    </a:lnTo>
                    <a:lnTo>
                      <a:pt x="0" y="319"/>
                    </a:lnTo>
                    <a:lnTo>
                      <a:pt x="0" y="334"/>
                    </a:lnTo>
                    <a:lnTo>
                      <a:pt x="2" y="349"/>
                    </a:lnTo>
                    <a:lnTo>
                      <a:pt x="5" y="365"/>
                    </a:lnTo>
                    <a:lnTo>
                      <a:pt x="11" y="38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3" name="Freeform 256">
                <a:extLst>
                  <a:ext uri="{FF2B5EF4-FFF2-40B4-BE49-F238E27FC236}">
                    <a16:creationId xmlns:a16="http://schemas.microsoft.com/office/drawing/2014/main" id="{6377E97A-6440-3592-CBDA-8FDB0B20810A}"/>
                  </a:ext>
                </a:extLst>
              </p:cNvPr>
              <p:cNvSpPr>
                <a:spLocks/>
              </p:cNvSpPr>
              <p:nvPr/>
            </p:nvSpPr>
            <p:spPr bwMode="auto">
              <a:xfrm>
                <a:off x="4132" y="1054"/>
                <a:ext cx="107" cy="174"/>
              </a:xfrm>
              <a:custGeom>
                <a:avLst/>
                <a:gdLst>
                  <a:gd name="T0" fmla="*/ 106 w 107"/>
                  <a:gd name="T1" fmla="*/ 0 h 173"/>
                  <a:gd name="T2" fmla="*/ 106 w 107"/>
                  <a:gd name="T3" fmla="*/ 0 h 173"/>
                  <a:gd name="T4" fmla="*/ 97 w 107"/>
                  <a:gd name="T5" fmla="*/ 7 h 173"/>
                  <a:gd name="T6" fmla="*/ 88 w 107"/>
                  <a:gd name="T7" fmla="*/ 14 h 173"/>
                  <a:gd name="T8" fmla="*/ 79 w 107"/>
                  <a:gd name="T9" fmla="*/ 23 h 173"/>
                  <a:gd name="T10" fmla="*/ 71 w 107"/>
                  <a:gd name="T11" fmla="*/ 31 h 173"/>
                  <a:gd name="T12" fmla="*/ 63 w 107"/>
                  <a:gd name="T13" fmla="*/ 41 h 173"/>
                  <a:gd name="T14" fmla="*/ 55 w 107"/>
                  <a:gd name="T15" fmla="*/ 51 h 173"/>
                  <a:gd name="T16" fmla="*/ 47 w 107"/>
                  <a:gd name="T17" fmla="*/ 62 h 173"/>
                  <a:gd name="T18" fmla="*/ 40 w 107"/>
                  <a:gd name="T19" fmla="*/ 73 h 173"/>
                  <a:gd name="T20" fmla="*/ 34 w 107"/>
                  <a:gd name="T21" fmla="*/ 84 h 173"/>
                  <a:gd name="T22" fmla="*/ 27 w 107"/>
                  <a:gd name="T23" fmla="*/ 96 h 173"/>
                  <a:gd name="T24" fmla="*/ 21 w 107"/>
                  <a:gd name="T25" fmla="*/ 109 h 173"/>
                  <a:gd name="T26" fmla="*/ 15 w 107"/>
                  <a:gd name="T27" fmla="*/ 121 h 173"/>
                  <a:gd name="T28" fmla="*/ 10 w 107"/>
                  <a:gd name="T29" fmla="*/ 134 h 173"/>
                  <a:gd name="T30" fmla="*/ 6 w 107"/>
                  <a:gd name="T31" fmla="*/ 146 h 173"/>
                  <a:gd name="T32" fmla="*/ 2 w 107"/>
                  <a:gd name="T33" fmla="*/ 159 h 173"/>
                  <a:gd name="T34" fmla="*/ 0 w 107"/>
                  <a:gd name="T35" fmla="*/ 172 h 1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73">
                    <a:moveTo>
                      <a:pt x="106" y="0"/>
                    </a:moveTo>
                    <a:lnTo>
                      <a:pt x="106" y="0"/>
                    </a:lnTo>
                    <a:lnTo>
                      <a:pt x="97" y="7"/>
                    </a:lnTo>
                    <a:lnTo>
                      <a:pt x="88" y="14"/>
                    </a:lnTo>
                    <a:lnTo>
                      <a:pt x="79" y="23"/>
                    </a:lnTo>
                    <a:lnTo>
                      <a:pt x="71" y="31"/>
                    </a:lnTo>
                    <a:lnTo>
                      <a:pt x="63" y="41"/>
                    </a:lnTo>
                    <a:lnTo>
                      <a:pt x="55" y="51"/>
                    </a:lnTo>
                    <a:lnTo>
                      <a:pt x="47" y="62"/>
                    </a:lnTo>
                    <a:lnTo>
                      <a:pt x="40" y="73"/>
                    </a:lnTo>
                    <a:lnTo>
                      <a:pt x="34" y="84"/>
                    </a:lnTo>
                    <a:lnTo>
                      <a:pt x="27" y="96"/>
                    </a:lnTo>
                    <a:lnTo>
                      <a:pt x="21" y="109"/>
                    </a:lnTo>
                    <a:lnTo>
                      <a:pt x="15" y="121"/>
                    </a:lnTo>
                    <a:lnTo>
                      <a:pt x="10" y="134"/>
                    </a:lnTo>
                    <a:lnTo>
                      <a:pt x="6" y="146"/>
                    </a:lnTo>
                    <a:lnTo>
                      <a:pt x="2" y="159"/>
                    </a:lnTo>
                    <a:lnTo>
                      <a:pt x="0" y="17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4" name="Freeform 257">
                <a:extLst>
                  <a:ext uri="{FF2B5EF4-FFF2-40B4-BE49-F238E27FC236}">
                    <a16:creationId xmlns:a16="http://schemas.microsoft.com/office/drawing/2014/main" id="{1A6401C8-8E45-DFE4-7272-8EB28A9ECC11}"/>
                  </a:ext>
                </a:extLst>
              </p:cNvPr>
              <p:cNvSpPr>
                <a:spLocks/>
              </p:cNvSpPr>
              <p:nvPr/>
            </p:nvSpPr>
            <p:spPr bwMode="auto">
              <a:xfrm>
                <a:off x="4337" y="1082"/>
                <a:ext cx="91" cy="72"/>
              </a:xfrm>
              <a:custGeom>
                <a:avLst/>
                <a:gdLst>
                  <a:gd name="T0" fmla="*/ 0 w 91"/>
                  <a:gd name="T1" fmla="*/ 0 h 72"/>
                  <a:gd name="T2" fmla="*/ 0 w 91"/>
                  <a:gd name="T3" fmla="*/ 0 h 72"/>
                  <a:gd name="T4" fmla="*/ 6 w 91"/>
                  <a:gd name="T5" fmla="*/ 7 h 72"/>
                  <a:gd name="T6" fmla="*/ 12 w 91"/>
                  <a:gd name="T7" fmla="*/ 13 h 72"/>
                  <a:gd name="T8" fmla="*/ 17 w 91"/>
                  <a:gd name="T9" fmla="*/ 18 h 72"/>
                  <a:gd name="T10" fmla="*/ 23 w 91"/>
                  <a:gd name="T11" fmla="*/ 23 h 72"/>
                  <a:gd name="T12" fmla="*/ 28 w 91"/>
                  <a:gd name="T13" fmla="*/ 28 h 72"/>
                  <a:gd name="T14" fmla="*/ 33 w 91"/>
                  <a:gd name="T15" fmla="*/ 33 h 72"/>
                  <a:gd name="T16" fmla="*/ 38 w 91"/>
                  <a:gd name="T17" fmla="*/ 37 h 72"/>
                  <a:gd name="T18" fmla="*/ 43 w 91"/>
                  <a:gd name="T19" fmla="*/ 41 h 72"/>
                  <a:gd name="T20" fmla="*/ 48 w 91"/>
                  <a:gd name="T21" fmla="*/ 45 h 72"/>
                  <a:gd name="T22" fmla="*/ 54 w 91"/>
                  <a:gd name="T23" fmla="*/ 48 h 72"/>
                  <a:gd name="T24" fmla="*/ 59 w 91"/>
                  <a:gd name="T25" fmla="*/ 52 h 72"/>
                  <a:gd name="T26" fmla="*/ 65 w 91"/>
                  <a:gd name="T27" fmla="*/ 56 h 72"/>
                  <a:gd name="T28" fmla="*/ 71 w 91"/>
                  <a:gd name="T29" fmla="*/ 59 h 72"/>
                  <a:gd name="T30" fmla="*/ 77 w 91"/>
                  <a:gd name="T31" fmla="*/ 63 h 72"/>
                  <a:gd name="T32" fmla="*/ 84 w 91"/>
                  <a:gd name="T33" fmla="*/ 67 h 72"/>
                  <a:gd name="T34" fmla="*/ 90 w 91"/>
                  <a:gd name="T35" fmla="*/ 71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72">
                    <a:moveTo>
                      <a:pt x="0" y="0"/>
                    </a:moveTo>
                    <a:lnTo>
                      <a:pt x="0" y="0"/>
                    </a:lnTo>
                    <a:lnTo>
                      <a:pt x="6" y="7"/>
                    </a:lnTo>
                    <a:lnTo>
                      <a:pt x="12" y="13"/>
                    </a:lnTo>
                    <a:lnTo>
                      <a:pt x="17" y="18"/>
                    </a:lnTo>
                    <a:lnTo>
                      <a:pt x="23" y="23"/>
                    </a:lnTo>
                    <a:lnTo>
                      <a:pt x="28" y="28"/>
                    </a:lnTo>
                    <a:lnTo>
                      <a:pt x="33" y="33"/>
                    </a:lnTo>
                    <a:lnTo>
                      <a:pt x="38" y="37"/>
                    </a:lnTo>
                    <a:lnTo>
                      <a:pt x="43" y="41"/>
                    </a:lnTo>
                    <a:lnTo>
                      <a:pt x="48" y="45"/>
                    </a:lnTo>
                    <a:lnTo>
                      <a:pt x="54" y="48"/>
                    </a:lnTo>
                    <a:lnTo>
                      <a:pt x="59" y="52"/>
                    </a:lnTo>
                    <a:lnTo>
                      <a:pt x="65" y="56"/>
                    </a:lnTo>
                    <a:lnTo>
                      <a:pt x="71" y="59"/>
                    </a:lnTo>
                    <a:lnTo>
                      <a:pt x="77" y="63"/>
                    </a:lnTo>
                    <a:lnTo>
                      <a:pt x="84" y="67"/>
                    </a:lnTo>
                    <a:lnTo>
                      <a:pt x="90" y="7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5" name="Freeform 258">
                <a:extLst>
                  <a:ext uri="{FF2B5EF4-FFF2-40B4-BE49-F238E27FC236}">
                    <a16:creationId xmlns:a16="http://schemas.microsoft.com/office/drawing/2014/main" id="{B8639751-0141-AB09-49D4-E52B335910AA}"/>
                  </a:ext>
                </a:extLst>
              </p:cNvPr>
              <p:cNvSpPr>
                <a:spLocks/>
              </p:cNvSpPr>
              <p:nvPr/>
            </p:nvSpPr>
            <p:spPr bwMode="auto">
              <a:xfrm>
                <a:off x="4483" y="1130"/>
                <a:ext cx="64" cy="330"/>
              </a:xfrm>
              <a:custGeom>
                <a:avLst/>
                <a:gdLst>
                  <a:gd name="T0" fmla="*/ 0 w 64"/>
                  <a:gd name="T1" fmla="*/ 0 h 330"/>
                  <a:gd name="T2" fmla="*/ 0 w 64"/>
                  <a:gd name="T3" fmla="*/ 0 h 330"/>
                  <a:gd name="T4" fmla="*/ 12 w 64"/>
                  <a:gd name="T5" fmla="*/ 9 h 330"/>
                  <a:gd name="T6" fmla="*/ 22 w 64"/>
                  <a:gd name="T7" fmla="*/ 21 h 330"/>
                  <a:gd name="T8" fmla="*/ 31 w 64"/>
                  <a:gd name="T9" fmla="*/ 34 h 330"/>
                  <a:gd name="T10" fmla="*/ 39 w 64"/>
                  <a:gd name="T11" fmla="*/ 48 h 330"/>
                  <a:gd name="T12" fmla="*/ 46 w 64"/>
                  <a:gd name="T13" fmla="*/ 64 h 330"/>
                  <a:gd name="T14" fmla="*/ 51 w 64"/>
                  <a:gd name="T15" fmla="*/ 80 h 330"/>
                  <a:gd name="T16" fmla="*/ 55 w 64"/>
                  <a:gd name="T17" fmla="*/ 97 h 330"/>
                  <a:gd name="T18" fmla="*/ 59 w 64"/>
                  <a:gd name="T19" fmla="*/ 114 h 330"/>
                  <a:gd name="T20" fmla="*/ 61 w 64"/>
                  <a:gd name="T21" fmla="*/ 133 h 330"/>
                  <a:gd name="T22" fmla="*/ 63 w 64"/>
                  <a:gd name="T23" fmla="*/ 150 h 330"/>
                  <a:gd name="T24" fmla="*/ 63 w 64"/>
                  <a:gd name="T25" fmla="*/ 168 h 330"/>
                  <a:gd name="T26" fmla="*/ 63 w 64"/>
                  <a:gd name="T27" fmla="*/ 185 h 330"/>
                  <a:gd name="T28" fmla="*/ 63 w 64"/>
                  <a:gd name="T29" fmla="*/ 202 h 330"/>
                  <a:gd name="T30" fmla="*/ 63 w 64"/>
                  <a:gd name="T31" fmla="*/ 219 h 330"/>
                  <a:gd name="T32" fmla="*/ 61 w 64"/>
                  <a:gd name="T33" fmla="*/ 234 h 330"/>
                  <a:gd name="T34" fmla="*/ 60 w 64"/>
                  <a:gd name="T35" fmla="*/ 248 h 330"/>
                  <a:gd name="T36" fmla="*/ 59 w 64"/>
                  <a:gd name="T37" fmla="*/ 256 h 330"/>
                  <a:gd name="T38" fmla="*/ 58 w 64"/>
                  <a:gd name="T39" fmla="*/ 263 h 330"/>
                  <a:gd name="T40" fmla="*/ 56 w 64"/>
                  <a:gd name="T41" fmla="*/ 269 h 330"/>
                  <a:gd name="T42" fmla="*/ 55 w 64"/>
                  <a:gd name="T43" fmla="*/ 273 h 330"/>
                  <a:gd name="T44" fmla="*/ 53 w 64"/>
                  <a:gd name="T45" fmla="*/ 277 h 330"/>
                  <a:gd name="T46" fmla="*/ 51 w 64"/>
                  <a:gd name="T47" fmla="*/ 280 h 330"/>
                  <a:gd name="T48" fmla="*/ 49 w 64"/>
                  <a:gd name="T49" fmla="*/ 284 h 330"/>
                  <a:gd name="T50" fmla="*/ 48 w 64"/>
                  <a:gd name="T51" fmla="*/ 286 h 330"/>
                  <a:gd name="T52" fmla="*/ 46 w 64"/>
                  <a:gd name="T53" fmla="*/ 289 h 330"/>
                  <a:gd name="T54" fmla="*/ 45 w 64"/>
                  <a:gd name="T55" fmla="*/ 292 h 330"/>
                  <a:gd name="T56" fmla="*/ 43 w 64"/>
                  <a:gd name="T57" fmla="*/ 296 h 330"/>
                  <a:gd name="T58" fmla="*/ 42 w 64"/>
                  <a:gd name="T59" fmla="*/ 301 h 330"/>
                  <a:gd name="T60" fmla="*/ 41 w 64"/>
                  <a:gd name="T61" fmla="*/ 306 h 330"/>
                  <a:gd name="T62" fmla="*/ 39 w 64"/>
                  <a:gd name="T63" fmla="*/ 312 h 330"/>
                  <a:gd name="T64" fmla="*/ 38 w 64"/>
                  <a:gd name="T65" fmla="*/ 320 h 330"/>
                  <a:gd name="T66" fmla="*/ 37 w 64"/>
                  <a:gd name="T67" fmla="*/ 329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330">
                    <a:moveTo>
                      <a:pt x="0" y="0"/>
                    </a:moveTo>
                    <a:lnTo>
                      <a:pt x="0" y="0"/>
                    </a:lnTo>
                    <a:lnTo>
                      <a:pt x="12" y="9"/>
                    </a:lnTo>
                    <a:lnTo>
                      <a:pt x="22" y="21"/>
                    </a:lnTo>
                    <a:lnTo>
                      <a:pt x="31" y="34"/>
                    </a:lnTo>
                    <a:lnTo>
                      <a:pt x="39" y="48"/>
                    </a:lnTo>
                    <a:lnTo>
                      <a:pt x="46" y="64"/>
                    </a:lnTo>
                    <a:lnTo>
                      <a:pt x="51" y="80"/>
                    </a:lnTo>
                    <a:lnTo>
                      <a:pt x="55" y="97"/>
                    </a:lnTo>
                    <a:lnTo>
                      <a:pt x="59" y="114"/>
                    </a:lnTo>
                    <a:lnTo>
                      <a:pt x="61" y="133"/>
                    </a:lnTo>
                    <a:lnTo>
                      <a:pt x="63" y="150"/>
                    </a:lnTo>
                    <a:lnTo>
                      <a:pt x="63" y="168"/>
                    </a:lnTo>
                    <a:lnTo>
                      <a:pt x="63" y="185"/>
                    </a:lnTo>
                    <a:lnTo>
                      <a:pt x="63" y="202"/>
                    </a:lnTo>
                    <a:lnTo>
                      <a:pt x="63" y="219"/>
                    </a:lnTo>
                    <a:lnTo>
                      <a:pt x="61" y="234"/>
                    </a:lnTo>
                    <a:lnTo>
                      <a:pt x="60" y="248"/>
                    </a:lnTo>
                    <a:lnTo>
                      <a:pt x="59" y="256"/>
                    </a:lnTo>
                    <a:lnTo>
                      <a:pt x="58" y="263"/>
                    </a:lnTo>
                    <a:lnTo>
                      <a:pt x="56" y="269"/>
                    </a:lnTo>
                    <a:lnTo>
                      <a:pt x="55" y="273"/>
                    </a:lnTo>
                    <a:lnTo>
                      <a:pt x="53" y="277"/>
                    </a:lnTo>
                    <a:lnTo>
                      <a:pt x="51" y="280"/>
                    </a:lnTo>
                    <a:lnTo>
                      <a:pt x="49" y="284"/>
                    </a:lnTo>
                    <a:lnTo>
                      <a:pt x="48" y="286"/>
                    </a:lnTo>
                    <a:lnTo>
                      <a:pt x="46" y="289"/>
                    </a:lnTo>
                    <a:lnTo>
                      <a:pt x="45" y="292"/>
                    </a:lnTo>
                    <a:lnTo>
                      <a:pt x="43" y="296"/>
                    </a:lnTo>
                    <a:lnTo>
                      <a:pt x="42" y="301"/>
                    </a:lnTo>
                    <a:lnTo>
                      <a:pt x="41" y="306"/>
                    </a:lnTo>
                    <a:lnTo>
                      <a:pt x="39" y="312"/>
                    </a:lnTo>
                    <a:lnTo>
                      <a:pt x="38" y="320"/>
                    </a:lnTo>
                    <a:lnTo>
                      <a:pt x="37" y="3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6" name="Freeform 259">
                <a:extLst>
                  <a:ext uri="{FF2B5EF4-FFF2-40B4-BE49-F238E27FC236}">
                    <a16:creationId xmlns:a16="http://schemas.microsoft.com/office/drawing/2014/main" id="{31514863-36A8-759A-30EC-0BB5EA942879}"/>
                  </a:ext>
                </a:extLst>
              </p:cNvPr>
              <p:cNvSpPr>
                <a:spLocks/>
              </p:cNvSpPr>
              <p:nvPr/>
            </p:nvSpPr>
            <p:spPr bwMode="auto">
              <a:xfrm>
                <a:off x="4583" y="1366"/>
                <a:ext cx="17" cy="96"/>
              </a:xfrm>
              <a:custGeom>
                <a:avLst/>
                <a:gdLst>
                  <a:gd name="T0" fmla="*/ 16 w 17"/>
                  <a:gd name="T1" fmla="*/ 0 h 94"/>
                  <a:gd name="T2" fmla="*/ 16 w 17"/>
                  <a:gd name="T3" fmla="*/ 0 h 94"/>
                  <a:gd name="T4" fmla="*/ 11 w 17"/>
                  <a:gd name="T5" fmla="*/ 16 h 94"/>
                  <a:gd name="T6" fmla="*/ 8 w 17"/>
                  <a:gd name="T7" fmla="*/ 28 h 94"/>
                  <a:gd name="T8" fmla="*/ 4 w 17"/>
                  <a:gd name="T9" fmla="*/ 37 h 94"/>
                  <a:gd name="T10" fmla="*/ 3 w 17"/>
                  <a:gd name="T11" fmla="*/ 43 h 94"/>
                  <a:gd name="T12" fmla="*/ 1 w 17"/>
                  <a:gd name="T13" fmla="*/ 46 h 94"/>
                  <a:gd name="T14" fmla="*/ 0 w 17"/>
                  <a:gd name="T15" fmla="*/ 48 h 94"/>
                  <a:gd name="T16" fmla="*/ 1 w 17"/>
                  <a:gd name="T17" fmla="*/ 49 h 94"/>
                  <a:gd name="T18" fmla="*/ 1 w 17"/>
                  <a:gd name="T19" fmla="*/ 53 h 94"/>
                  <a:gd name="T20" fmla="*/ 3 w 17"/>
                  <a:gd name="T21" fmla="*/ 58 h 94"/>
                  <a:gd name="T22" fmla="*/ 4 w 17"/>
                  <a:gd name="T23" fmla="*/ 66 h 94"/>
                  <a:gd name="T24" fmla="*/ 8 w 17"/>
                  <a:gd name="T25" fmla="*/ 78 h 94"/>
                  <a:gd name="T26" fmla="*/ 9 w 17"/>
                  <a:gd name="T27" fmla="*/ 93 h 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94">
                    <a:moveTo>
                      <a:pt x="16" y="0"/>
                    </a:moveTo>
                    <a:lnTo>
                      <a:pt x="16" y="0"/>
                    </a:lnTo>
                    <a:lnTo>
                      <a:pt x="11" y="16"/>
                    </a:lnTo>
                    <a:lnTo>
                      <a:pt x="8" y="28"/>
                    </a:lnTo>
                    <a:lnTo>
                      <a:pt x="4" y="37"/>
                    </a:lnTo>
                    <a:lnTo>
                      <a:pt x="3" y="43"/>
                    </a:lnTo>
                    <a:lnTo>
                      <a:pt x="1" y="46"/>
                    </a:lnTo>
                    <a:lnTo>
                      <a:pt x="0" y="48"/>
                    </a:lnTo>
                    <a:lnTo>
                      <a:pt x="1" y="49"/>
                    </a:lnTo>
                    <a:lnTo>
                      <a:pt x="1" y="53"/>
                    </a:lnTo>
                    <a:lnTo>
                      <a:pt x="3" y="58"/>
                    </a:lnTo>
                    <a:lnTo>
                      <a:pt x="4" y="66"/>
                    </a:lnTo>
                    <a:lnTo>
                      <a:pt x="8" y="78"/>
                    </a:lnTo>
                    <a:lnTo>
                      <a:pt x="9" y="9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7" name="Freeform 260">
                <a:extLst>
                  <a:ext uri="{FF2B5EF4-FFF2-40B4-BE49-F238E27FC236}">
                    <a16:creationId xmlns:a16="http://schemas.microsoft.com/office/drawing/2014/main" id="{D50A4CFF-5781-FE08-BF6E-7E341661895F}"/>
                  </a:ext>
                </a:extLst>
              </p:cNvPr>
              <p:cNvSpPr>
                <a:spLocks/>
              </p:cNvSpPr>
              <p:nvPr/>
            </p:nvSpPr>
            <p:spPr bwMode="auto">
              <a:xfrm>
                <a:off x="4288" y="1007"/>
                <a:ext cx="36" cy="34"/>
              </a:xfrm>
              <a:custGeom>
                <a:avLst/>
                <a:gdLst>
                  <a:gd name="T0" fmla="*/ 35 w 36"/>
                  <a:gd name="T1" fmla="*/ 0 h 34"/>
                  <a:gd name="T2" fmla="*/ 27 w 36"/>
                  <a:gd name="T3" fmla="*/ 0 h 34"/>
                  <a:gd name="T4" fmla="*/ 21 w 36"/>
                  <a:gd name="T5" fmla="*/ 2 h 34"/>
                  <a:gd name="T6" fmla="*/ 15 w 36"/>
                  <a:gd name="T7" fmla="*/ 5 h 34"/>
                  <a:gd name="T8" fmla="*/ 10 w 36"/>
                  <a:gd name="T9" fmla="*/ 9 h 34"/>
                  <a:gd name="T10" fmla="*/ 6 w 36"/>
                  <a:gd name="T11" fmla="*/ 14 h 34"/>
                  <a:gd name="T12" fmla="*/ 3 w 36"/>
                  <a:gd name="T13" fmla="*/ 20 h 34"/>
                  <a:gd name="T14" fmla="*/ 1 w 36"/>
                  <a:gd name="T15" fmla="*/ 26 h 34"/>
                  <a:gd name="T16" fmla="*/ 0 w 36"/>
                  <a:gd name="T17" fmla="*/ 32 h 34"/>
                  <a:gd name="T18" fmla="*/ 4 w 36"/>
                  <a:gd name="T19" fmla="*/ 33 h 34"/>
                  <a:gd name="T20" fmla="*/ 5 w 36"/>
                  <a:gd name="T21" fmla="*/ 27 h 34"/>
                  <a:gd name="T22" fmla="*/ 7 w 36"/>
                  <a:gd name="T23" fmla="*/ 22 h 34"/>
                  <a:gd name="T24" fmla="*/ 9 w 36"/>
                  <a:gd name="T25" fmla="*/ 16 h 34"/>
                  <a:gd name="T26" fmla="*/ 13 w 36"/>
                  <a:gd name="T27" fmla="*/ 12 h 34"/>
                  <a:gd name="T28" fmla="*/ 17 w 36"/>
                  <a:gd name="T29" fmla="*/ 8 h 34"/>
                  <a:gd name="T30" fmla="*/ 22 w 36"/>
                  <a:gd name="T31" fmla="*/ 6 h 34"/>
                  <a:gd name="T32" fmla="*/ 28 w 36"/>
                  <a:gd name="T33" fmla="*/ 4 h 34"/>
                  <a:gd name="T34" fmla="*/ 35 w 36"/>
                  <a:gd name="T35" fmla="*/ 4 h 34"/>
                  <a:gd name="T36" fmla="*/ 35 w 36"/>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34">
                    <a:moveTo>
                      <a:pt x="35" y="0"/>
                    </a:moveTo>
                    <a:lnTo>
                      <a:pt x="27" y="0"/>
                    </a:lnTo>
                    <a:lnTo>
                      <a:pt x="21" y="2"/>
                    </a:lnTo>
                    <a:lnTo>
                      <a:pt x="15" y="5"/>
                    </a:lnTo>
                    <a:lnTo>
                      <a:pt x="10" y="9"/>
                    </a:lnTo>
                    <a:lnTo>
                      <a:pt x="6" y="14"/>
                    </a:lnTo>
                    <a:lnTo>
                      <a:pt x="3" y="20"/>
                    </a:lnTo>
                    <a:lnTo>
                      <a:pt x="1" y="26"/>
                    </a:lnTo>
                    <a:lnTo>
                      <a:pt x="0" y="32"/>
                    </a:lnTo>
                    <a:lnTo>
                      <a:pt x="4" y="33"/>
                    </a:lnTo>
                    <a:lnTo>
                      <a:pt x="5" y="27"/>
                    </a:lnTo>
                    <a:lnTo>
                      <a:pt x="7" y="22"/>
                    </a:lnTo>
                    <a:lnTo>
                      <a:pt x="9" y="16"/>
                    </a:lnTo>
                    <a:lnTo>
                      <a:pt x="13" y="12"/>
                    </a:lnTo>
                    <a:lnTo>
                      <a:pt x="17" y="8"/>
                    </a:lnTo>
                    <a:lnTo>
                      <a:pt x="22" y="6"/>
                    </a:lnTo>
                    <a:lnTo>
                      <a:pt x="28" y="4"/>
                    </a:lnTo>
                    <a:lnTo>
                      <a:pt x="35" y="4"/>
                    </a:lnTo>
                    <a:lnTo>
                      <a:pt x="3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8" name="Freeform 261">
                <a:extLst>
                  <a:ext uri="{FF2B5EF4-FFF2-40B4-BE49-F238E27FC236}">
                    <a16:creationId xmlns:a16="http://schemas.microsoft.com/office/drawing/2014/main" id="{DB02730D-9CBA-9E87-1A2D-6A9771B57A01}"/>
                  </a:ext>
                </a:extLst>
              </p:cNvPr>
              <p:cNvSpPr>
                <a:spLocks/>
              </p:cNvSpPr>
              <p:nvPr/>
            </p:nvSpPr>
            <p:spPr bwMode="auto">
              <a:xfrm>
                <a:off x="4235" y="1100"/>
                <a:ext cx="72" cy="89"/>
              </a:xfrm>
              <a:custGeom>
                <a:avLst/>
                <a:gdLst>
                  <a:gd name="T0" fmla="*/ 71 w 72"/>
                  <a:gd name="T1" fmla="*/ 0 h 89"/>
                  <a:gd name="T2" fmla="*/ 71 w 72"/>
                  <a:gd name="T3" fmla="*/ 0 h 89"/>
                  <a:gd name="T4" fmla="*/ 67 w 72"/>
                  <a:gd name="T5" fmla="*/ 6 h 89"/>
                  <a:gd name="T6" fmla="*/ 63 w 72"/>
                  <a:gd name="T7" fmla="*/ 12 h 89"/>
                  <a:gd name="T8" fmla="*/ 59 w 72"/>
                  <a:gd name="T9" fmla="*/ 18 h 89"/>
                  <a:gd name="T10" fmla="*/ 54 w 72"/>
                  <a:gd name="T11" fmla="*/ 24 h 89"/>
                  <a:gd name="T12" fmla="*/ 50 w 72"/>
                  <a:gd name="T13" fmla="*/ 29 h 89"/>
                  <a:gd name="T14" fmla="*/ 46 w 72"/>
                  <a:gd name="T15" fmla="*/ 34 h 89"/>
                  <a:gd name="T16" fmla="*/ 41 w 72"/>
                  <a:gd name="T17" fmla="*/ 40 h 89"/>
                  <a:gd name="T18" fmla="*/ 37 w 72"/>
                  <a:gd name="T19" fmla="*/ 45 h 89"/>
                  <a:gd name="T20" fmla="*/ 32 w 72"/>
                  <a:gd name="T21" fmla="*/ 50 h 89"/>
                  <a:gd name="T22" fmla="*/ 27 w 72"/>
                  <a:gd name="T23" fmla="*/ 56 h 89"/>
                  <a:gd name="T24" fmla="*/ 23 w 72"/>
                  <a:gd name="T25" fmla="*/ 61 h 89"/>
                  <a:gd name="T26" fmla="*/ 18 w 72"/>
                  <a:gd name="T27" fmla="*/ 66 h 89"/>
                  <a:gd name="T28" fmla="*/ 13 w 72"/>
                  <a:gd name="T29" fmla="*/ 71 h 89"/>
                  <a:gd name="T30" fmla="*/ 9 w 72"/>
                  <a:gd name="T31" fmla="*/ 77 h 89"/>
                  <a:gd name="T32" fmla="*/ 4 w 72"/>
                  <a:gd name="T33" fmla="*/ 83 h 89"/>
                  <a:gd name="T34" fmla="*/ 0 w 72"/>
                  <a:gd name="T35" fmla="*/ 88 h 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89">
                    <a:moveTo>
                      <a:pt x="71" y="0"/>
                    </a:moveTo>
                    <a:lnTo>
                      <a:pt x="71" y="0"/>
                    </a:lnTo>
                    <a:lnTo>
                      <a:pt x="67" y="6"/>
                    </a:lnTo>
                    <a:lnTo>
                      <a:pt x="63" y="12"/>
                    </a:lnTo>
                    <a:lnTo>
                      <a:pt x="59" y="18"/>
                    </a:lnTo>
                    <a:lnTo>
                      <a:pt x="54" y="24"/>
                    </a:lnTo>
                    <a:lnTo>
                      <a:pt x="50" y="29"/>
                    </a:lnTo>
                    <a:lnTo>
                      <a:pt x="46" y="34"/>
                    </a:lnTo>
                    <a:lnTo>
                      <a:pt x="41" y="40"/>
                    </a:lnTo>
                    <a:lnTo>
                      <a:pt x="37" y="45"/>
                    </a:lnTo>
                    <a:lnTo>
                      <a:pt x="32" y="50"/>
                    </a:lnTo>
                    <a:lnTo>
                      <a:pt x="27" y="56"/>
                    </a:lnTo>
                    <a:lnTo>
                      <a:pt x="23" y="61"/>
                    </a:lnTo>
                    <a:lnTo>
                      <a:pt x="18" y="66"/>
                    </a:lnTo>
                    <a:lnTo>
                      <a:pt x="13" y="71"/>
                    </a:lnTo>
                    <a:lnTo>
                      <a:pt x="9" y="77"/>
                    </a:lnTo>
                    <a:lnTo>
                      <a:pt x="4" y="83"/>
                    </a:lnTo>
                    <a:lnTo>
                      <a:pt x="0" y="8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89" name="Freeform 262">
                <a:extLst>
                  <a:ext uri="{FF2B5EF4-FFF2-40B4-BE49-F238E27FC236}">
                    <a16:creationId xmlns:a16="http://schemas.microsoft.com/office/drawing/2014/main" id="{C07F014C-A10D-0379-FD45-351916A351D5}"/>
                  </a:ext>
                </a:extLst>
              </p:cNvPr>
              <p:cNvSpPr>
                <a:spLocks/>
              </p:cNvSpPr>
              <p:nvPr/>
            </p:nvSpPr>
            <p:spPr bwMode="auto">
              <a:xfrm>
                <a:off x="4180" y="1325"/>
                <a:ext cx="30" cy="168"/>
              </a:xfrm>
              <a:custGeom>
                <a:avLst/>
                <a:gdLst>
                  <a:gd name="T0" fmla="*/ 29 w 30"/>
                  <a:gd name="T1" fmla="*/ 0 h 168"/>
                  <a:gd name="T2" fmla="*/ 29 w 30"/>
                  <a:gd name="T3" fmla="*/ 0 h 168"/>
                  <a:gd name="T4" fmla="*/ 27 w 30"/>
                  <a:gd name="T5" fmla="*/ 5 h 168"/>
                  <a:gd name="T6" fmla="*/ 26 w 30"/>
                  <a:gd name="T7" fmla="*/ 10 h 168"/>
                  <a:gd name="T8" fmla="*/ 24 w 30"/>
                  <a:gd name="T9" fmla="*/ 16 h 168"/>
                  <a:gd name="T10" fmla="*/ 22 w 30"/>
                  <a:gd name="T11" fmla="*/ 21 h 168"/>
                  <a:gd name="T12" fmla="*/ 20 w 30"/>
                  <a:gd name="T13" fmla="*/ 26 h 168"/>
                  <a:gd name="T14" fmla="*/ 18 w 30"/>
                  <a:gd name="T15" fmla="*/ 32 h 168"/>
                  <a:gd name="T16" fmla="*/ 16 w 30"/>
                  <a:gd name="T17" fmla="*/ 37 h 168"/>
                  <a:gd name="T18" fmla="*/ 14 w 30"/>
                  <a:gd name="T19" fmla="*/ 42 h 168"/>
                  <a:gd name="T20" fmla="*/ 12 w 30"/>
                  <a:gd name="T21" fmla="*/ 47 h 168"/>
                  <a:gd name="T22" fmla="*/ 10 w 30"/>
                  <a:gd name="T23" fmla="*/ 53 h 168"/>
                  <a:gd name="T24" fmla="*/ 9 w 30"/>
                  <a:gd name="T25" fmla="*/ 58 h 168"/>
                  <a:gd name="T26" fmla="*/ 7 w 30"/>
                  <a:gd name="T27" fmla="*/ 63 h 168"/>
                  <a:gd name="T28" fmla="*/ 6 w 30"/>
                  <a:gd name="T29" fmla="*/ 69 h 168"/>
                  <a:gd name="T30" fmla="*/ 4 w 30"/>
                  <a:gd name="T31" fmla="*/ 75 h 168"/>
                  <a:gd name="T32" fmla="*/ 4 w 30"/>
                  <a:gd name="T33" fmla="*/ 80 h 168"/>
                  <a:gd name="T34" fmla="*/ 3 w 30"/>
                  <a:gd name="T35" fmla="*/ 85 h 168"/>
                  <a:gd name="T36" fmla="*/ 3 w 30"/>
                  <a:gd name="T37" fmla="*/ 91 h 168"/>
                  <a:gd name="T38" fmla="*/ 2 w 30"/>
                  <a:gd name="T39" fmla="*/ 96 h 168"/>
                  <a:gd name="T40" fmla="*/ 2 w 30"/>
                  <a:gd name="T41" fmla="*/ 101 h 168"/>
                  <a:gd name="T42" fmla="*/ 1 w 30"/>
                  <a:gd name="T43" fmla="*/ 107 h 168"/>
                  <a:gd name="T44" fmla="*/ 1 w 30"/>
                  <a:gd name="T45" fmla="*/ 112 h 168"/>
                  <a:gd name="T46" fmla="*/ 0 w 30"/>
                  <a:gd name="T47" fmla="*/ 117 h 168"/>
                  <a:gd name="T48" fmla="*/ 0 w 30"/>
                  <a:gd name="T49" fmla="*/ 123 h 168"/>
                  <a:gd name="T50" fmla="*/ 0 w 30"/>
                  <a:gd name="T51" fmla="*/ 128 h 168"/>
                  <a:gd name="T52" fmla="*/ 0 w 30"/>
                  <a:gd name="T53" fmla="*/ 133 h 168"/>
                  <a:gd name="T54" fmla="*/ 1 w 30"/>
                  <a:gd name="T55" fmla="*/ 139 h 168"/>
                  <a:gd name="T56" fmla="*/ 2 w 30"/>
                  <a:gd name="T57" fmla="*/ 144 h 168"/>
                  <a:gd name="T58" fmla="*/ 3 w 30"/>
                  <a:gd name="T59" fmla="*/ 149 h 168"/>
                  <a:gd name="T60" fmla="*/ 4 w 30"/>
                  <a:gd name="T61" fmla="*/ 153 h 168"/>
                  <a:gd name="T62" fmla="*/ 7 w 30"/>
                  <a:gd name="T63" fmla="*/ 158 h 168"/>
                  <a:gd name="T64" fmla="*/ 10 w 30"/>
                  <a:gd name="T65" fmla="*/ 163 h 168"/>
                  <a:gd name="T66" fmla="*/ 13 w 30"/>
                  <a:gd name="T67" fmla="*/ 16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168">
                    <a:moveTo>
                      <a:pt x="29" y="0"/>
                    </a:moveTo>
                    <a:lnTo>
                      <a:pt x="29" y="0"/>
                    </a:lnTo>
                    <a:lnTo>
                      <a:pt x="27" y="5"/>
                    </a:lnTo>
                    <a:lnTo>
                      <a:pt x="26" y="10"/>
                    </a:lnTo>
                    <a:lnTo>
                      <a:pt x="24" y="16"/>
                    </a:lnTo>
                    <a:lnTo>
                      <a:pt x="22" y="21"/>
                    </a:lnTo>
                    <a:lnTo>
                      <a:pt x="20" y="26"/>
                    </a:lnTo>
                    <a:lnTo>
                      <a:pt x="18" y="32"/>
                    </a:lnTo>
                    <a:lnTo>
                      <a:pt x="16" y="37"/>
                    </a:lnTo>
                    <a:lnTo>
                      <a:pt x="14" y="42"/>
                    </a:lnTo>
                    <a:lnTo>
                      <a:pt x="12" y="47"/>
                    </a:lnTo>
                    <a:lnTo>
                      <a:pt x="10" y="53"/>
                    </a:lnTo>
                    <a:lnTo>
                      <a:pt x="9" y="58"/>
                    </a:lnTo>
                    <a:lnTo>
                      <a:pt x="7" y="63"/>
                    </a:lnTo>
                    <a:lnTo>
                      <a:pt x="6" y="69"/>
                    </a:lnTo>
                    <a:lnTo>
                      <a:pt x="4" y="75"/>
                    </a:lnTo>
                    <a:lnTo>
                      <a:pt x="4" y="80"/>
                    </a:lnTo>
                    <a:lnTo>
                      <a:pt x="3" y="85"/>
                    </a:lnTo>
                    <a:lnTo>
                      <a:pt x="3" y="91"/>
                    </a:lnTo>
                    <a:lnTo>
                      <a:pt x="2" y="96"/>
                    </a:lnTo>
                    <a:lnTo>
                      <a:pt x="2" y="101"/>
                    </a:lnTo>
                    <a:lnTo>
                      <a:pt x="1" y="107"/>
                    </a:lnTo>
                    <a:lnTo>
                      <a:pt x="1" y="112"/>
                    </a:lnTo>
                    <a:lnTo>
                      <a:pt x="0" y="117"/>
                    </a:lnTo>
                    <a:lnTo>
                      <a:pt x="0" y="123"/>
                    </a:lnTo>
                    <a:lnTo>
                      <a:pt x="0" y="128"/>
                    </a:lnTo>
                    <a:lnTo>
                      <a:pt x="0" y="133"/>
                    </a:lnTo>
                    <a:lnTo>
                      <a:pt x="1" y="139"/>
                    </a:lnTo>
                    <a:lnTo>
                      <a:pt x="2" y="144"/>
                    </a:lnTo>
                    <a:lnTo>
                      <a:pt x="3" y="149"/>
                    </a:lnTo>
                    <a:lnTo>
                      <a:pt x="4" y="153"/>
                    </a:lnTo>
                    <a:lnTo>
                      <a:pt x="7" y="158"/>
                    </a:lnTo>
                    <a:lnTo>
                      <a:pt x="10" y="163"/>
                    </a:lnTo>
                    <a:lnTo>
                      <a:pt x="13" y="16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0" name="Freeform 263">
                <a:extLst>
                  <a:ext uri="{FF2B5EF4-FFF2-40B4-BE49-F238E27FC236}">
                    <a16:creationId xmlns:a16="http://schemas.microsoft.com/office/drawing/2014/main" id="{78A9C88E-B09A-59A0-BE7E-560F9B1207F2}"/>
                  </a:ext>
                </a:extLst>
              </p:cNvPr>
              <p:cNvSpPr>
                <a:spLocks/>
              </p:cNvSpPr>
              <p:nvPr/>
            </p:nvSpPr>
            <p:spPr bwMode="auto">
              <a:xfrm>
                <a:off x="4116" y="1203"/>
                <a:ext cx="117" cy="263"/>
              </a:xfrm>
              <a:custGeom>
                <a:avLst/>
                <a:gdLst>
                  <a:gd name="T0" fmla="*/ 116 w 117"/>
                  <a:gd name="T1" fmla="*/ 0 h 263"/>
                  <a:gd name="T2" fmla="*/ 116 w 117"/>
                  <a:gd name="T3" fmla="*/ 0 h 263"/>
                  <a:gd name="T4" fmla="*/ 114 w 117"/>
                  <a:gd name="T5" fmla="*/ 2 h 263"/>
                  <a:gd name="T6" fmla="*/ 111 w 117"/>
                  <a:gd name="T7" fmla="*/ 4 h 263"/>
                  <a:gd name="T8" fmla="*/ 110 w 117"/>
                  <a:gd name="T9" fmla="*/ 6 h 263"/>
                  <a:gd name="T10" fmla="*/ 108 w 117"/>
                  <a:gd name="T11" fmla="*/ 9 h 263"/>
                  <a:gd name="T12" fmla="*/ 107 w 117"/>
                  <a:gd name="T13" fmla="*/ 11 h 263"/>
                  <a:gd name="T14" fmla="*/ 106 w 117"/>
                  <a:gd name="T15" fmla="*/ 13 h 263"/>
                  <a:gd name="T16" fmla="*/ 106 w 117"/>
                  <a:gd name="T17" fmla="*/ 15 h 263"/>
                  <a:gd name="T18" fmla="*/ 106 w 117"/>
                  <a:gd name="T19" fmla="*/ 17 h 263"/>
                  <a:gd name="T20" fmla="*/ 104 w 117"/>
                  <a:gd name="T21" fmla="*/ 29 h 263"/>
                  <a:gd name="T22" fmla="*/ 102 w 117"/>
                  <a:gd name="T23" fmla="*/ 41 h 263"/>
                  <a:gd name="T24" fmla="*/ 100 w 117"/>
                  <a:gd name="T25" fmla="*/ 53 h 263"/>
                  <a:gd name="T26" fmla="*/ 97 w 117"/>
                  <a:gd name="T27" fmla="*/ 64 h 263"/>
                  <a:gd name="T28" fmla="*/ 94 w 117"/>
                  <a:gd name="T29" fmla="*/ 75 h 263"/>
                  <a:gd name="T30" fmla="*/ 90 w 117"/>
                  <a:gd name="T31" fmla="*/ 86 h 263"/>
                  <a:gd name="T32" fmla="*/ 86 w 117"/>
                  <a:gd name="T33" fmla="*/ 96 h 263"/>
                  <a:gd name="T34" fmla="*/ 81 w 117"/>
                  <a:gd name="T35" fmla="*/ 106 h 263"/>
                  <a:gd name="T36" fmla="*/ 75 w 117"/>
                  <a:gd name="T37" fmla="*/ 116 h 263"/>
                  <a:gd name="T38" fmla="*/ 69 w 117"/>
                  <a:gd name="T39" fmla="*/ 125 h 263"/>
                  <a:gd name="T40" fmla="*/ 62 w 117"/>
                  <a:gd name="T41" fmla="*/ 134 h 263"/>
                  <a:gd name="T42" fmla="*/ 56 w 117"/>
                  <a:gd name="T43" fmla="*/ 143 h 263"/>
                  <a:gd name="T44" fmla="*/ 48 w 117"/>
                  <a:gd name="T45" fmla="*/ 152 h 263"/>
                  <a:gd name="T46" fmla="*/ 40 w 117"/>
                  <a:gd name="T47" fmla="*/ 161 h 263"/>
                  <a:gd name="T48" fmla="*/ 31 w 117"/>
                  <a:gd name="T49" fmla="*/ 169 h 263"/>
                  <a:gd name="T50" fmla="*/ 21 w 117"/>
                  <a:gd name="T51" fmla="*/ 177 h 263"/>
                  <a:gd name="T52" fmla="*/ 18 w 117"/>
                  <a:gd name="T53" fmla="*/ 181 h 263"/>
                  <a:gd name="T54" fmla="*/ 14 w 117"/>
                  <a:gd name="T55" fmla="*/ 185 h 263"/>
                  <a:gd name="T56" fmla="*/ 11 w 117"/>
                  <a:gd name="T57" fmla="*/ 190 h 263"/>
                  <a:gd name="T58" fmla="*/ 8 w 117"/>
                  <a:gd name="T59" fmla="*/ 195 h 263"/>
                  <a:gd name="T60" fmla="*/ 5 w 117"/>
                  <a:gd name="T61" fmla="*/ 200 h 263"/>
                  <a:gd name="T62" fmla="*/ 3 w 117"/>
                  <a:gd name="T63" fmla="*/ 205 h 263"/>
                  <a:gd name="T64" fmla="*/ 1 w 117"/>
                  <a:gd name="T65" fmla="*/ 211 h 263"/>
                  <a:gd name="T66" fmla="*/ 1 w 117"/>
                  <a:gd name="T67" fmla="*/ 217 h 263"/>
                  <a:gd name="T68" fmla="*/ 0 w 117"/>
                  <a:gd name="T69" fmla="*/ 222 h 263"/>
                  <a:gd name="T70" fmla="*/ 0 w 117"/>
                  <a:gd name="T71" fmla="*/ 228 h 263"/>
                  <a:gd name="T72" fmla="*/ 1 w 117"/>
                  <a:gd name="T73" fmla="*/ 234 h 263"/>
                  <a:gd name="T74" fmla="*/ 1 w 117"/>
                  <a:gd name="T75" fmla="*/ 240 h 263"/>
                  <a:gd name="T76" fmla="*/ 3 w 117"/>
                  <a:gd name="T77" fmla="*/ 246 h 263"/>
                  <a:gd name="T78" fmla="*/ 6 w 117"/>
                  <a:gd name="T79" fmla="*/ 251 h 263"/>
                  <a:gd name="T80" fmla="*/ 9 w 117"/>
                  <a:gd name="T81" fmla="*/ 257 h 263"/>
                  <a:gd name="T82" fmla="*/ 13 w 117"/>
                  <a:gd name="T83" fmla="*/ 262 h 2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7" h="263">
                    <a:moveTo>
                      <a:pt x="116" y="0"/>
                    </a:moveTo>
                    <a:lnTo>
                      <a:pt x="116" y="0"/>
                    </a:lnTo>
                    <a:lnTo>
                      <a:pt x="114" y="2"/>
                    </a:lnTo>
                    <a:lnTo>
                      <a:pt x="111" y="4"/>
                    </a:lnTo>
                    <a:lnTo>
                      <a:pt x="110" y="6"/>
                    </a:lnTo>
                    <a:lnTo>
                      <a:pt x="108" y="9"/>
                    </a:lnTo>
                    <a:lnTo>
                      <a:pt x="107" y="11"/>
                    </a:lnTo>
                    <a:lnTo>
                      <a:pt x="106" y="13"/>
                    </a:lnTo>
                    <a:lnTo>
                      <a:pt x="106" y="15"/>
                    </a:lnTo>
                    <a:lnTo>
                      <a:pt x="106" y="17"/>
                    </a:lnTo>
                    <a:lnTo>
                      <a:pt x="104" y="29"/>
                    </a:lnTo>
                    <a:lnTo>
                      <a:pt x="102" y="41"/>
                    </a:lnTo>
                    <a:lnTo>
                      <a:pt x="100" y="53"/>
                    </a:lnTo>
                    <a:lnTo>
                      <a:pt x="97" y="64"/>
                    </a:lnTo>
                    <a:lnTo>
                      <a:pt x="94" y="75"/>
                    </a:lnTo>
                    <a:lnTo>
                      <a:pt x="90" y="86"/>
                    </a:lnTo>
                    <a:lnTo>
                      <a:pt x="86" y="96"/>
                    </a:lnTo>
                    <a:lnTo>
                      <a:pt x="81" y="106"/>
                    </a:lnTo>
                    <a:lnTo>
                      <a:pt x="75" y="116"/>
                    </a:lnTo>
                    <a:lnTo>
                      <a:pt x="69" y="125"/>
                    </a:lnTo>
                    <a:lnTo>
                      <a:pt x="62" y="134"/>
                    </a:lnTo>
                    <a:lnTo>
                      <a:pt x="56" y="143"/>
                    </a:lnTo>
                    <a:lnTo>
                      <a:pt x="48" y="152"/>
                    </a:lnTo>
                    <a:lnTo>
                      <a:pt x="40" y="161"/>
                    </a:lnTo>
                    <a:lnTo>
                      <a:pt x="31" y="169"/>
                    </a:lnTo>
                    <a:lnTo>
                      <a:pt x="21" y="177"/>
                    </a:lnTo>
                    <a:lnTo>
                      <a:pt x="18" y="181"/>
                    </a:lnTo>
                    <a:lnTo>
                      <a:pt x="14" y="185"/>
                    </a:lnTo>
                    <a:lnTo>
                      <a:pt x="11" y="190"/>
                    </a:lnTo>
                    <a:lnTo>
                      <a:pt x="8" y="195"/>
                    </a:lnTo>
                    <a:lnTo>
                      <a:pt x="5" y="200"/>
                    </a:lnTo>
                    <a:lnTo>
                      <a:pt x="3" y="205"/>
                    </a:lnTo>
                    <a:lnTo>
                      <a:pt x="1" y="211"/>
                    </a:lnTo>
                    <a:lnTo>
                      <a:pt x="1" y="217"/>
                    </a:lnTo>
                    <a:lnTo>
                      <a:pt x="0" y="222"/>
                    </a:lnTo>
                    <a:lnTo>
                      <a:pt x="0" y="228"/>
                    </a:lnTo>
                    <a:lnTo>
                      <a:pt x="1" y="234"/>
                    </a:lnTo>
                    <a:lnTo>
                      <a:pt x="1" y="240"/>
                    </a:lnTo>
                    <a:lnTo>
                      <a:pt x="3" y="246"/>
                    </a:lnTo>
                    <a:lnTo>
                      <a:pt x="6" y="251"/>
                    </a:lnTo>
                    <a:lnTo>
                      <a:pt x="9" y="257"/>
                    </a:lnTo>
                    <a:lnTo>
                      <a:pt x="13" y="26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1" name="Freeform 264">
                <a:extLst>
                  <a:ext uri="{FF2B5EF4-FFF2-40B4-BE49-F238E27FC236}">
                    <a16:creationId xmlns:a16="http://schemas.microsoft.com/office/drawing/2014/main" id="{A11DC31E-1C5F-9229-EFA3-4ACD36164CA5}"/>
                  </a:ext>
                </a:extLst>
              </p:cNvPr>
              <p:cNvSpPr>
                <a:spLocks/>
              </p:cNvSpPr>
              <p:nvPr/>
            </p:nvSpPr>
            <p:spPr bwMode="auto">
              <a:xfrm>
                <a:off x="4533" y="1188"/>
                <a:ext cx="47" cy="199"/>
              </a:xfrm>
              <a:custGeom>
                <a:avLst/>
                <a:gdLst>
                  <a:gd name="T0" fmla="*/ 0 w 47"/>
                  <a:gd name="T1" fmla="*/ 0 h 199"/>
                  <a:gd name="T2" fmla="*/ 0 w 47"/>
                  <a:gd name="T3" fmla="*/ 0 h 199"/>
                  <a:gd name="T4" fmla="*/ 6 w 47"/>
                  <a:gd name="T5" fmla="*/ 12 h 199"/>
                  <a:gd name="T6" fmla="*/ 13 w 47"/>
                  <a:gd name="T7" fmla="*/ 24 h 199"/>
                  <a:gd name="T8" fmla="*/ 18 w 47"/>
                  <a:gd name="T9" fmla="*/ 35 h 199"/>
                  <a:gd name="T10" fmla="*/ 23 w 47"/>
                  <a:gd name="T11" fmla="*/ 47 h 199"/>
                  <a:gd name="T12" fmla="*/ 26 w 47"/>
                  <a:gd name="T13" fmla="*/ 59 h 199"/>
                  <a:gd name="T14" fmla="*/ 30 w 47"/>
                  <a:gd name="T15" fmla="*/ 71 h 199"/>
                  <a:gd name="T16" fmla="*/ 33 w 47"/>
                  <a:gd name="T17" fmla="*/ 83 h 199"/>
                  <a:gd name="T18" fmla="*/ 36 w 47"/>
                  <a:gd name="T19" fmla="*/ 96 h 199"/>
                  <a:gd name="T20" fmla="*/ 39 w 47"/>
                  <a:gd name="T21" fmla="*/ 109 h 199"/>
                  <a:gd name="T22" fmla="*/ 41 w 47"/>
                  <a:gd name="T23" fmla="*/ 121 h 199"/>
                  <a:gd name="T24" fmla="*/ 43 w 47"/>
                  <a:gd name="T25" fmla="*/ 134 h 199"/>
                  <a:gd name="T26" fmla="*/ 44 w 47"/>
                  <a:gd name="T27" fmla="*/ 147 h 199"/>
                  <a:gd name="T28" fmla="*/ 45 w 47"/>
                  <a:gd name="T29" fmla="*/ 160 h 199"/>
                  <a:gd name="T30" fmla="*/ 45 w 47"/>
                  <a:gd name="T31" fmla="*/ 173 h 199"/>
                  <a:gd name="T32" fmla="*/ 46 w 47"/>
                  <a:gd name="T33" fmla="*/ 185 h 199"/>
                  <a:gd name="T34" fmla="*/ 46 w 47"/>
                  <a:gd name="T35" fmla="*/ 198 h 1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199">
                    <a:moveTo>
                      <a:pt x="0" y="0"/>
                    </a:moveTo>
                    <a:lnTo>
                      <a:pt x="0" y="0"/>
                    </a:lnTo>
                    <a:lnTo>
                      <a:pt x="6" y="12"/>
                    </a:lnTo>
                    <a:lnTo>
                      <a:pt x="13" y="24"/>
                    </a:lnTo>
                    <a:lnTo>
                      <a:pt x="18" y="35"/>
                    </a:lnTo>
                    <a:lnTo>
                      <a:pt x="23" y="47"/>
                    </a:lnTo>
                    <a:lnTo>
                      <a:pt x="26" y="59"/>
                    </a:lnTo>
                    <a:lnTo>
                      <a:pt x="30" y="71"/>
                    </a:lnTo>
                    <a:lnTo>
                      <a:pt x="33" y="83"/>
                    </a:lnTo>
                    <a:lnTo>
                      <a:pt x="36" y="96"/>
                    </a:lnTo>
                    <a:lnTo>
                      <a:pt x="39" y="109"/>
                    </a:lnTo>
                    <a:lnTo>
                      <a:pt x="41" y="121"/>
                    </a:lnTo>
                    <a:lnTo>
                      <a:pt x="43" y="134"/>
                    </a:lnTo>
                    <a:lnTo>
                      <a:pt x="44" y="147"/>
                    </a:lnTo>
                    <a:lnTo>
                      <a:pt x="45" y="160"/>
                    </a:lnTo>
                    <a:lnTo>
                      <a:pt x="45" y="173"/>
                    </a:lnTo>
                    <a:lnTo>
                      <a:pt x="46" y="185"/>
                    </a:lnTo>
                    <a:lnTo>
                      <a:pt x="46" y="19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2" name="Freeform 265">
                <a:extLst>
                  <a:ext uri="{FF2B5EF4-FFF2-40B4-BE49-F238E27FC236}">
                    <a16:creationId xmlns:a16="http://schemas.microsoft.com/office/drawing/2014/main" id="{EFDFA0F0-43B6-CB23-F6DB-BC1451B639B5}"/>
                  </a:ext>
                </a:extLst>
              </p:cNvPr>
              <p:cNvSpPr>
                <a:spLocks/>
              </p:cNvSpPr>
              <p:nvPr/>
            </p:nvSpPr>
            <p:spPr bwMode="auto">
              <a:xfrm>
                <a:off x="4321" y="2791"/>
                <a:ext cx="107" cy="130"/>
              </a:xfrm>
              <a:custGeom>
                <a:avLst/>
                <a:gdLst>
                  <a:gd name="T0" fmla="*/ 42 w 107"/>
                  <a:gd name="T1" fmla="*/ 0 h 131"/>
                  <a:gd name="T2" fmla="*/ 1 w 107"/>
                  <a:gd name="T3" fmla="*/ 2 h 131"/>
                  <a:gd name="T4" fmla="*/ 0 w 107"/>
                  <a:gd name="T5" fmla="*/ 19 h 131"/>
                  <a:gd name="T6" fmla="*/ 27 w 107"/>
                  <a:gd name="T7" fmla="*/ 95 h 131"/>
                  <a:gd name="T8" fmla="*/ 18 w 107"/>
                  <a:gd name="T9" fmla="*/ 102 h 131"/>
                  <a:gd name="T10" fmla="*/ 39 w 107"/>
                  <a:gd name="T11" fmla="*/ 130 h 131"/>
                  <a:gd name="T12" fmla="*/ 66 w 107"/>
                  <a:gd name="T13" fmla="*/ 119 h 131"/>
                  <a:gd name="T14" fmla="*/ 72 w 107"/>
                  <a:gd name="T15" fmla="*/ 107 h 131"/>
                  <a:gd name="T16" fmla="*/ 68 w 107"/>
                  <a:gd name="T17" fmla="*/ 95 h 131"/>
                  <a:gd name="T18" fmla="*/ 90 w 107"/>
                  <a:gd name="T19" fmla="*/ 27 h 131"/>
                  <a:gd name="T20" fmla="*/ 106 w 107"/>
                  <a:gd name="T21" fmla="*/ 5 h 131"/>
                  <a:gd name="T22" fmla="*/ 87 w 107"/>
                  <a:gd name="T23" fmla="*/ 0 h 131"/>
                  <a:gd name="T24" fmla="*/ 42 w 107"/>
                  <a:gd name="T25" fmla="*/ 0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7" h="131">
                    <a:moveTo>
                      <a:pt x="42" y="0"/>
                    </a:moveTo>
                    <a:lnTo>
                      <a:pt x="1" y="2"/>
                    </a:lnTo>
                    <a:lnTo>
                      <a:pt x="0" y="19"/>
                    </a:lnTo>
                    <a:lnTo>
                      <a:pt x="27" y="95"/>
                    </a:lnTo>
                    <a:lnTo>
                      <a:pt x="18" y="102"/>
                    </a:lnTo>
                    <a:lnTo>
                      <a:pt x="39" y="130"/>
                    </a:lnTo>
                    <a:lnTo>
                      <a:pt x="66" y="119"/>
                    </a:lnTo>
                    <a:lnTo>
                      <a:pt x="72" y="107"/>
                    </a:lnTo>
                    <a:lnTo>
                      <a:pt x="68" y="95"/>
                    </a:lnTo>
                    <a:lnTo>
                      <a:pt x="90" y="27"/>
                    </a:lnTo>
                    <a:lnTo>
                      <a:pt x="106" y="5"/>
                    </a:lnTo>
                    <a:lnTo>
                      <a:pt x="87" y="0"/>
                    </a:lnTo>
                    <a:lnTo>
                      <a:pt x="4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3" name="Freeform 266">
                <a:extLst>
                  <a:ext uri="{FF2B5EF4-FFF2-40B4-BE49-F238E27FC236}">
                    <a16:creationId xmlns:a16="http://schemas.microsoft.com/office/drawing/2014/main" id="{12099B0F-21DF-C8F4-CF31-ED3BD84556C1}"/>
                  </a:ext>
                </a:extLst>
              </p:cNvPr>
              <p:cNvSpPr>
                <a:spLocks/>
              </p:cNvSpPr>
              <p:nvPr/>
            </p:nvSpPr>
            <p:spPr bwMode="auto">
              <a:xfrm>
                <a:off x="4310" y="2777"/>
                <a:ext cx="128" cy="124"/>
              </a:xfrm>
              <a:custGeom>
                <a:avLst/>
                <a:gdLst>
                  <a:gd name="T0" fmla="*/ 75 w 128"/>
                  <a:gd name="T1" fmla="*/ 120 h 124"/>
                  <a:gd name="T2" fmla="*/ 61 w 128"/>
                  <a:gd name="T3" fmla="*/ 123 h 124"/>
                  <a:gd name="T4" fmla="*/ 62 w 128"/>
                  <a:gd name="T5" fmla="*/ 114 h 124"/>
                  <a:gd name="T6" fmla="*/ 63 w 128"/>
                  <a:gd name="T7" fmla="*/ 103 h 124"/>
                  <a:gd name="T8" fmla="*/ 61 w 128"/>
                  <a:gd name="T9" fmla="*/ 90 h 124"/>
                  <a:gd name="T10" fmla="*/ 60 w 128"/>
                  <a:gd name="T11" fmla="*/ 77 h 124"/>
                  <a:gd name="T12" fmla="*/ 64 w 128"/>
                  <a:gd name="T13" fmla="*/ 67 h 124"/>
                  <a:gd name="T14" fmla="*/ 69 w 128"/>
                  <a:gd name="T15" fmla="*/ 55 h 124"/>
                  <a:gd name="T16" fmla="*/ 75 w 128"/>
                  <a:gd name="T17" fmla="*/ 45 h 124"/>
                  <a:gd name="T18" fmla="*/ 83 w 128"/>
                  <a:gd name="T19" fmla="*/ 37 h 124"/>
                  <a:gd name="T20" fmla="*/ 92 w 128"/>
                  <a:gd name="T21" fmla="*/ 33 h 124"/>
                  <a:gd name="T22" fmla="*/ 102 w 128"/>
                  <a:gd name="T23" fmla="*/ 28 h 124"/>
                  <a:gd name="T24" fmla="*/ 109 w 128"/>
                  <a:gd name="T25" fmla="*/ 25 h 124"/>
                  <a:gd name="T26" fmla="*/ 108 w 128"/>
                  <a:gd name="T27" fmla="*/ 20 h 124"/>
                  <a:gd name="T28" fmla="*/ 103 w 128"/>
                  <a:gd name="T29" fmla="*/ 19 h 124"/>
                  <a:gd name="T30" fmla="*/ 95 w 128"/>
                  <a:gd name="T31" fmla="*/ 20 h 124"/>
                  <a:gd name="T32" fmla="*/ 84 w 128"/>
                  <a:gd name="T33" fmla="*/ 23 h 124"/>
                  <a:gd name="T34" fmla="*/ 69 w 128"/>
                  <a:gd name="T35" fmla="*/ 26 h 124"/>
                  <a:gd name="T36" fmla="*/ 53 w 128"/>
                  <a:gd name="T37" fmla="*/ 26 h 124"/>
                  <a:gd name="T38" fmla="*/ 42 w 128"/>
                  <a:gd name="T39" fmla="*/ 24 h 124"/>
                  <a:gd name="T40" fmla="*/ 32 w 128"/>
                  <a:gd name="T41" fmla="*/ 22 h 124"/>
                  <a:gd name="T42" fmla="*/ 24 w 128"/>
                  <a:gd name="T43" fmla="*/ 21 h 124"/>
                  <a:gd name="T44" fmla="*/ 17 w 128"/>
                  <a:gd name="T45" fmla="*/ 22 h 124"/>
                  <a:gd name="T46" fmla="*/ 17 w 128"/>
                  <a:gd name="T47" fmla="*/ 27 h 124"/>
                  <a:gd name="T48" fmla="*/ 22 w 128"/>
                  <a:gd name="T49" fmla="*/ 30 h 124"/>
                  <a:gd name="T50" fmla="*/ 27 w 128"/>
                  <a:gd name="T51" fmla="*/ 32 h 124"/>
                  <a:gd name="T52" fmla="*/ 36 w 128"/>
                  <a:gd name="T53" fmla="*/ 37 h 124"/>
                  <a:gd name="T54" fmla="*/ 43 w 128"/>
                  <a:gd name="T55" fmla="*/ 47 h 124"/>
                  <a:gd name="T56" fmla="*/ 47 w 128"/>
                  <a:gd name="T57" fmla="*/ 59 h 124"/>
                  <a:gd name="T58" fmla="*/ 50 w 128"/>
                  <a:gd name="T59" fmla="*/ 69 h 124"/>
                  <a:gd name="T60" fmla="*/ 52 w 128"/>
                  <a:gd name="T61" fmla="*/ 78 h 124"/>
                  <a:gd name="T62" fmla="*/ 52 w 128"/>
                  <a:gd name="T63" fmla="*/ 90 h 124"/>
                  <a:gd name="T64" fmla="*/ 51 w 128"/>
                  <a:gd name="T65" fmla="*/ 103 h 124"/>
                  <a:gd name="T66" fmla="*/ 51 w 128"/>
                  <a:gd name="T67" fmla="*/ 113 h 124"/>
                  <a:gd name="T68" fmla="*/ 52 w 128"/>
                  <a:gd name="T69" fmla="*/ 123 h 124"/>
                  <a:gd name="T70" fmla="*/ 37 w 128"/>
                  <a:gd name="T71" fmla="*/ 120 h 124"/>
                  <a:gd name="T72" fmla="*/ 31 w 128"/>
                  <a:gd name="T73" fmla="*/ 109 h 124"/>
                  <a:gd name="T74" fmla="*/ 29 w 128"/>
                  <a:gd name="T75" fmla="*/ 100 h 124"/>
                  <a:gd name="T76" fmla="*/ 27 w 128"/>
                  <a:gd name="T77" fmla="*/ 92 h 124"/>
                  <a:gd name="T78" fmla="*/ 25 w 128"/>
                  <a:gd name="T79" fmla="*/ 83 h 124"/>
                  <a:gd name="T80" fmla="*/ 20 w 128"/>
                  <a:gd name="T81" fmla="*/ 70 h 124"/>
                  <a:gd name="T82" fmla="*/ 13 w 128"/>
                  <a:gd name="T83" fmla="*/ 56 h 124"/>
                  <a:gd name="T84" fmla="*/ 6 w 128"/>
                  <a:gd name="T85" fmla="*/ 48 h 124"/>
                  <a:gd name="T86" fmla="*/ 2 w 128"/>
                  <a:gd name="T87" fmla="*/ 42 h 124"/>
                  <a:gd name="T88" fmla="*/ 0 w 128"/>
                  <a:gd name="T89" fmla="*/ 36 h 124"/>
                  <a:gd name="T90" fmla="*/ 0 w 128"/>
                  <a:gd name="T91" fmla="*/ 28 h 124"/>
                  <a:gd name="T92" fmla="*/ 4 w 128"/>
                  <a:gd name="T93" fmla="*/ 19 h 124"/>
                  <a:gd name="T94" fmla="*/ 10 w 128"/>
                  <a:gd name="T95" fmla="*/ 12 h 124"/>
                  <a:gd name="T96" fmla="*/ 25 w 128"/>
                  <a:gd name="T97" fmla="*/ 7 h 124"/>
                  <a:gd name="T98" fmla="*/ 48 w 128"/>
                  <a:gd name="T99" fmla="*/ 2 h 124"/>
                  <a:gd name="T100" fmla="*/ 71 w 128"/>
                  <a:gd name="T101" fmla="*/ 0 h 124"/>
                  <a:gd name="T102" fmla="*/ 94 w 128"/>
                  <a:gd name="T103" fmla="*/ 4 h 124"/>
                  <a:gd name="T104" fmla="*/ 113 w 128"/>
                  <a:gd name="T105" fmla="*/ 11 h 124"/>
                  <a:gd name="T106" fmla="*/ 124 w 128"/>
                  <a:gd name="T107" fmla="*/ 19 h 124"/>
                  <a:gd name="T108" fmla="*/ 127 w 128"/>
                  <a:gd name="T109" fmla="*/ 35 h 124"/>
                  <a:gd name="T110" fmla="*/ 121 w 128"/>
                  <a:gd name="T111" fmla="*/ 48 h 124"/>
                  <a:gd name="T112" fmla="*/ 108 w 128"/>
                  <a:gd name="T113" fmla="*/ 60 h 124"/>
                  <a:gd name="T114" fmla="*/ 97 w 128"/>
                  <a:gd name="T115" fmla="*/ 72 h 124"/>
                  <a:gd name="T116" fmla="*/ 91 w 128"/>
                  <a:gd name="T117" fmla="*/ 83 h 124"/>
                  <a:gd name="T118" fmla="*/ 89 w 128"/>
                  <a:gd name="T119" fmla="*/ 93 h 124"/>
                  <a:gd name="T120" fmla="*/ 87 w 128"/>
                  <a:gd name="T121" fmla="*/ 103 h 124"/>
                  <a:gd name="T122" fmla="*/ 84 w 128"/>
                  <a:gd name="T123" fmla="*/ 112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8" h="124">
                    <a:moveTo>
                      <a:pt x="82" y="117"/>
                    </a:moveTo>
                    <a:lnTo>
                      <a:pt x="82" y="117"/>
                    </a:lnTo>
                    <a:lnTo>
                      <a:pt x="79" y="118"/>
                    </a:lnTo>
                    <a:lnTo>
                      <a:pt x="75" y="120"/>
                    </a:lnTo>
                    <a:lnTo>
                      <a:pt x="71" y="122"/>
                    </a:lnTo>
                    <a:lnTo>
                      <a:pt x="67" y="123"/>
                    </a:lnTo>
                    <a:lnTo>
                      <a:pt x="63" y="123"/>
                    </a:lnTo>
                    <a:lnTo>
                      <a:pt x="61" y="123"/>
                    </a:lnTo>
                    <a:lnTo>
                      <a:pt x="59" y="121"/>
                    </a:lnTo>
                    <a:lnTo>
                      <a:pt x="60" y="118"/>
                    </a:lnTo>
                    <a:lnTo>
                      <a:pt x="61" y="116"/>
                    </a:lnTo>
                    <a:lnTo>
                      <a:pt x="62" y="114"/>
                    </a:lnTo>
                    <a:lnTo>
                      <a:pt x="63" y="111"/>
                    </a:lnTo>
                    <a:lnTo>
                      <a:pt x="63" y="109"/>
                    </a:lnTo>
                    <a:lnTo>
                      <a:pt x="63" y="106"/>
                    </a:lnTo>
                    <a:lnTo>
                      <a:pt x="63" y="103"/>
                    </a:lnTo>
                    <a:lnTo>
                      <a:pt x="62" y="99"/>
                    </a:lnTo>
                    <a:lnTo>
                      <a:pt x="62" y="96"/>
                    </a:lnTo>
                    <a:lnTo>
                      <a:pt x="61" y="93"/>
                    </a:lnTo>
                    <a:lnTo>
                      <a:pt x="61" y="90"/>
                    </a:lnTo>
                    <a:lnTo>
                      <a:pt x="61" y="87"/>
                    </a:lnTo>
                    <a:lnTo>
                      <a:pt x="60" y="83"/>
                    </a:lnTo>
                    <a:lnTo>
                      <a:pt x="60" y="80"/>
                    </a:lnTo>
                    <a:lnTo>
                      <a:pt x="60" y="77"/>
                    </a:lnTo>
                    <a:lnTo>
                      <a:pt x="61" y="75"/>
                    </a:lnTo>
                    <a:lnTo>
                      <a:pt x="61" y="73"/>
                    </a:lnTo>
                    <a:lnTo>
                      <a:pt x="63" y="69"/>
                    </a:lnTo>
                    <a:lnTo>
                      <a:pt x="64" y="67"/>
                    </a:lnTo>
                    <a:lnTo>
                      <a:pt x="65" y="63"/>
                    </a:lnTo>
                    <a:lnTo>
                      <a:pt x="66" y="61"/>
                    </a:lnTo>
                    <a:lnTo>
                      <a:pt x="67" y="58"/>
                    </a:lnTo>
                    <a:lnTo>
                      <a:pt x="69" y="55"/>
                    </a:lnTo>
                    <a:lnTo>
                      <a:pt x="70" y="53"/>
                    </a:lnTo>
                    <a:lnTo>
                      <a:pt x="71" y="50"/>
                    </a:lnTo>
                    <a:lnTo>
                      <a:pt x="73" y="47"/>
                    </a:lnTo>
                    <a:lnTo>
                      <a:pt x="75" y="45"/>
                    </a:lnTo>
                    <a:lnTo>
                      <a:pt x="77" y="43"/>
                    </a:lnTo>
                    <a:lnTo>
                      <a:pt x="79" y="41"/>
                    </a:lnTo>
                    <a:lnTo>
                      <a:pt x="81" y="39"/>
                    </a:lnTo>
                    <a:lnTo>
                      <a:pt x="83" y="37"/>
                    </a:lnTo>
                    <a:lnTo>
                      <a:pt x="86" y="36"/>
                    </a:lnTo>
                    <a:lnTo>
                      <a:pt x="89" y="35"/>
                    </a:lnTo>
                    <a:lnTo>
                      <a:pt x="90" y="34"/>
                    </a:lnTo>
                    <a:lnTo>
                      <a:pt x="92" y="33"/>
                    </a:lnTo>
                    <a:lnTo>
                      <a:pt x="94" y="32"/>
                    </a:lnTo>
                    <a:lnTo>
                      <a:pt x="97" y="31"/>
                    </a:lnTo>
                    <a:lnTo>
                      <a:pt x="100" y="29"/>
                    </a:lnTo>
                    <a:lnTo>
                      <a:pt x="102" y="28"/>
                    </a:lnTo>
                    <a:lnTo>
                      <a:pt x="105" y="27"/>
                    </a:lnTo>
                    <a:lnTo>
                      <a:pt x="107" y="26"/>
                    </a:lnTo>
                    <a:lnTo>
                      <a:pt x="108" y="26"/>
                    </a:lnTo>
                    <a:lnTo>
                      <a:pt x="109" y="25"/>
                    </a:lnTo>
                    <a:lnTo>
                      <a:pt x="109" y="24"/>
                    </a:lnTo>
                    <a:lnTo>
                      <a:pt x="109" y="23"/>
                    </a:lnTo>
                    <a:lnTo>
                      <a:pt x="109" y="22"/>
                    </a:lnTo>
                    <a:lnTo>
                      <a:pt x="108" y="20"/>
                    </a:lnTo>
                    <a:lnTo>
                      <a:pt x="107" y="20"/>
                    </a:lnTo>
                    <a:lnTo>
                      <a:pt x="106" y="19"/>
                    </a:lnTo>
                    <a:lnTo>
                      <a:pt x="105" y="19"/>
                    </a:lnTo>
                    <a:lnTo>
                      <a:pt x="103" y="19"/>
                    </a:lnTo>
                    <a:lnTo>
                      <a:pt x="101" y="19"/>
                    </a:lnTo>
                    <a:lnTo>
                      <a:pt x="99" y="19"/>
                    </a:lnTo>
                    <a:lnTo>
                      <a:pt x="97" y="20"/>
                    </a:lnTo>
                    <a:lnTo>
                      <a:pt x="95" y="20"/>
                    </a:lnTo>
                    <a:lnTo>
                      <a:pt x="93" y="21"/>
                    </a:lnTo>
                    <a:lnTo>
                      <a:pt x="90" y="22"/>
                    </a:lnTo>
                    <a:lnTo>
                      <a:pt x="87" y="22"/>
                    </a:lnTo>
                    <a:lnTo>
                      <a:pt x="84" y="23"/>
                    </a:lnTo>
                    <a:lnTo>
                      <a:pt x="81" y="24"/>
                    </a:lnTo>
                    <a:lnTo>
                      <a:pt x="77" y="24"/>
                    </a:lnTo>
                    <a:lnTo>
                      <a:pt x="73" y="25"/>
                    </a:lnTo>
                    <a:lnTo>
                      <a:pt x="69" y="26"/>
                    </a:lnTo>
                    <a:lnTo>
                      <a:pt x="65" y="26"/>
                    </a:lnTo>
                    <a:lnTo>
                      <a:pt x="60" y="26"/>
                    </a:lnTo>
                    <a:lnTo>
                      <a:pt x="56" y="26"/>
                    </a:lnTo>
                    <a:lnTo>
                      <a:pt x="53" y="26"/>
                    </a:lnTo>
                    <a:lnTo>
                      <a:pt x="50" y="25"/>
                    </a:lnTo>
                    <a:lnTo>
                      <a:pt x="47" y="25"/>
                    </a:lnTo>
                    <a:lnTo>
                      <a:pt x="44" y="24"/>
                    </a:lnTo>
                    <a:lnTo>
                      <a:pt x="42" y="24"/>
                    </a:lnTo>
                    <a:lnTo>
                      <a:pt x="39" y="23"/>
                    </a:lnTo>
                    <a:lnTo>
                      <a:pt x="37" y="22"/>
                    </a:lnTo>
                    <a:lnTo>
                      <a:pt x="34" y="22"/>
                    </a:lnTo>
                    <a:lnTo>
                      <a:pt x="32" y="22"/>
                    </a:lnTo>
                    <a:lnTo>
                      <a:pt x="30" y="21"/>
                    </a:lnTo>
                    <a:lnTo>
                      <a:pt x="28" y="21"/>
                    </a:lnTo>
                    <a:lnTo>
                      <a:pt x="26" y="21"/>
                    </a:lnTo>
                    <a:lnTo>
                      <a:pt x="24" y="21"/>
                    </a:lnTo>
                    <a:lnTo>
                      <a:pt x="22" y="21"/>
                    </a:lnTo>
                    <a:lnTo>
                      <a:pt x="20" y="21"/>
                    </a:lnTo>
                    <a:lnTo>
                      <a:pt x="19" y="21"/>
                    </a:lnTo>
                    <a:lnTo>
                      <a:pt x="17" y="22"/>
                    </a:lnTo>
                    <a:lnTo>
                      <a:pt x="17" y="23"/>
                    </a:lnTo>
                    <a:lnTo>
                      <a:pt x="16" y="24"/>
                    </a:lnTo>
                    <a:lnTo>
                      <a:pt x="16" y="26"/>
                    </a:lnTo>
                    <a:lnTo>
                      <a:pt x="17" y="27"/>
                    </a:lnTo>
                    <a:lnTo>
                      <a:pt x="18" y="29"/>
                    </a:lnTo>
                    <a:lnTo>
                      <a:pt x="20" y="29"/>
                    </a:lnTo>
                    <a:lnTo>
                      <a:pt x="21" y="29"/>
                    </a:lnTo>
                    <a:lnTo>
                      <a:pt x="22" y="30"/>
                    </a:lnTo>
                    <a:lnTo>
                      <a:pt x="23" y="30"/>
                    </a:lnTo>
                    <a:lnTo>
                      <a:pt x="24" y="31"/>
                    </a:lnTo>
                    <a:lnTo>
                      <a:pt x="25" y="31"/>
                    </a:lnTo>
                    <a:lnTo>
                      <a:pt x="27" y="32"/>
                    </a:lnTo>
                    <a:lnTo>
                      <a:pt x="28" y="33"/>
                    </a:lnTo>
                    <a:lnTo>
                      <a:pt x="30" y="34"/>
                    </a:lnTo>
                    <a:lnTo>
                      <a:pt x="33" y="35"/>
                    </a:lnTo>
                    <a:lnTo>
                      <a:pt x="36" y="37"/>
                    </a:lnTo>
                    <a:lnTo>
                      <a:pt x="38" y="39"/>
                    </a:lnTo>
                    <a:lnTo>
                      <a:pt x="40" y="41"/>
                    </a:lnTo>
                    <a:lnTo>
                      <a:pt x="42" y="44"/>
                    </a:lnTo>
                    <a:lnTo>
                      <a:pt x="43" y="47"/>
                    </a:lnTo>
                    <a:lnTo>
                      <a:pt x="45" y="50"/>
                    </a:lnTo>
                    <a:lnTo>
                      <a:pt x="46" y="53"/>
                    </a:lnTo>
                    <a:lnTo>
                      <a:pt x="47" y="56"/>
                    </a:lnTo>
                    <a:lnTo>
                      <a:pt x="47" y="59"/>
                    </a:lnTo>
                    <a:lnTo>
                      <a:pt x="48" y="62"/>
                    </a:lnTo>
                    <a:lnTo>
                      <a:pt x="49" y="64"/>
                    </a:lnTo>
                    <a:lnTo>
                      <a:pt x="49" y="67"/>
                    </a:lnTo>
                    <a:lnTo>
                      <a:pt x="50" y="69"/>
                    </a:lnTo>
                    <a:lnTo>
                      <a:pt x="50" y="71"/>
                    </a:lnTo>
                    <a:lnTo>
                      <a:pt x="51" y="73"/>
                    </a:lnTo>
                    <a:lnTo>
                      <a:pt x="51" y="75"/>
                    </a:lnTo>
                    <a:lnTo>
                      <a:pt x="52" y="78"/>
                    </a:lnTo>
                    <a:lnTo>
                      <a:pt x="52" y="81"/>
                    </a:lnTo>
                    <a:lnTo>
                      <a:pt x="52" y="84"/>
                    </a:lnTo>
                    <a:lnTo>
                      <a:pt x="52" y="87"/>
                    </a:lnTo>
                    <a:lnTo>
                      <a:pt x="52" y="90"/>
                    </a:lnTo>
                    <a:lnTo>
                      <a:pt x="51" y="93"/>
                    </a:lnTo>
                    <a:lnTo>
                      <a:pt x="51" y="97"/>
                    </a:lnTo>
                    <a:lnTo>
                      <a:pt x="51" y="99"/>
                    </a:lnTo>
                    <a:lnTo>
                      <a:pt x="51" y="103"/>
                    </a:lnTo>
                    <a:lnTo>
                      <a:pt x="51" y="105"/>
                    </a:lnTo>
                    <a:lnTo>
                      <a:pt x="51" y="108"/>
                    </a:lnTo>
                    <a:lnTo>
                      <a:pt x="51" y="111"/>
                    </a:lnTo>
                    <a:lnTo>
                      <a:pt x="51" y="113"/>
                    </a:lnTo>
                    <a:lnTo>
                      <a:pt x="52" y="116"/>
                    </a:lnTo>
                    <a:lnTo>
                      <a:pt x="53" y="118"/>
                    </a:lnTo>
                    <a:lnTo>
                      <a:pt x="53" y="121"/>
                    </a:lnTo>
                    <a:lnTo>
                      <a:pt x="52" y="123"/>
                    </a:lnTo>
                    <a:lnTo>
                      <a:pt x="49" y="123"/>
                    </a:lnTo>
                    <a:lnTo>
                      <a:pt x="45" y="123"/>
                    </a:lnTo>
                    <a:lnTo>
                      <a:pt x="41" y="122"/>
                    </a:lnTo>
                    <a:lnTo>
                      <a:pt x="37" y="120"/>
                    </a:lnTo>
                    <a:lnTo>
                      <a:pt x="34" y="117"/>
                    </a:lnTo>
                    <a:lnTo>
                      <a:pt x="32" y="113"/>
                    </a:lnTo>
                    <a:lnTo>
                      <a:pt x="31" y="111"/>
                    </a:lnTo>
                    <a:lnTo>
                      <a:pt x="31" y="109"/>
                    </a:lnTo>
                    <a:lnTo>
                      <a:pt x="30" y="107"/>
                    </a:lnTo>
                    <a:lnTo>
                      <a:pt x="29" y="104"/>
                    </a:lnTo>
                    <a:lnTo>
                      <a:pt x="29" y="102"/>
                    </a:lnTo>
                    <a:lnTo>
                      <a:pt x="29" y="100"/>
                    </a:lnTo>
                    <a:lnTo>
                      <a:pt x="28" y="98"/>
                    </a:lnTo>
                    <a:lnTo>
                      <a:pt x="28" y="96"/>
                    </a:lnTo>
                    <a:lnTo>
                      <a:pt x="27" y="94"/>
                    </a:lnTo>
                    <a:lnTo>
                      <a:pt x="27" y="92"/>
                    </a:lnTo>
                    <a:lnTo>
                      <a:pt x="26" y="90"/>
                    </a:lnTo>
                    <a:lnTo>
                      <a:pt x="26" y="88"/>
                    </a:lnTo>
                    <a:lnTo>
                      <a:pt x="25" y="86"/>
                    </a:lnTo>
                    <a:lnTo>
                      <a:pt x="25" y="83"/>
                    </a:lnTo>
                    <a:lnTo>
                      <a:pt x="24" y="81"/>
                    </a:lnTo>
                    <a:lnTo>
                      <a:pt x="23" y="79"/>
                    </a:lnTo>
                    <a:lnTo>
                      <a:pt x="21" y="74"/>
                    </a:lnTo>
                    <a:lnTo>
                      <a:pt x="20" y="70"/>
                    </a:lnTo>
                    <a:lnTo>
                      <a:pt x="18" y="66"/>
                    </a:lnTo>
                    <a:lnTo>
                      <a:pt x="16" y="62"/>
                    </a:lnTo>
                    <a:lnTo>
                      <a:pt x="14" y="59"/>
                    </a:lnTo>
                    <a:lnTo>
                      <a:pt x="13" y="56"/>
                    </a:lnTo>
                    <a:lnTo>
                      <a:pt x="11" y="54"/>
                    </a:lnTo>
                    <a:lnTo>
                      <a:pt x="9" y="52"/>
                    </a:lnTo>
                    <a:lnTo>
                      <a:pt x="7" y="50"/>
                    </a:lnTo>
                    <a:lnTo>
                      <a:pt x="6" y="48"/>
                    </a:lnTo>
                    <a:lnTo>
                      <a:pt x="4" y="46"/>
                    </a:lnTo>
                    <a:lnTo>
                      <a:pt x="4" y="45"/>
                    </a:lnTo>
                    <a:lnTo>
                      <a:pt x="2" y="43"/>
                    </a:lnTo>
                    <a:lnTo>
                      <a:pt x="2" y="42"/>
                    </a:lnTo>
                    <a:lnTo>
                      <a:pt x="1" y="41"/>
                    </a:lnTo>
                    <a:lnTo>
                      <a:pt x="1" y="39"/>
                    </a:lnTo>
                    <a:lnTo>
                      <a:pt x="0" y="38"/>
                    </a:lnTo>
                    <a:lnTo>
                      <a:pt x="0" y="36"/>
                    </a:lnTo>
                    <a:lnTo>
                      <a:pt x="0" y="35"/>
                    </a:lnTo>
                    <a:lnTo>
                      <a:pt x="0" y="33"/>
                    </a:lnTo>
                    <a:lnTo>
                      <a:pt x="0" y="30"/>
                    </a:lnTo>
                    <a:lnTo>
                      <a:pt x="0" y="28"/>
                    </a:lnTo>
                    <a:lnTo>
                      <a:pt x="1" y="26"/>
                    </a:lnTo>
                    <a:lnTo>
                      <a:pt x="2" y="24"/>
                    </a:lnTo>
                    <a:lnTo>
                      <a:pt x="3" y="22"/>
                    </a:lnTo>
                    <a:lnTo>
                      <a:pt x="4" y="19"/>
                    </a:lnTo>
                    <a:lnTo>
                      <a:pt x="6" y="17"/>
                    </a:lnTo>
                    <a:lnTo>
                      <a:pt x="7" y="15"/>
                    </a:lnTo>
                    <a:lnTo>
                      <a:pt x="9" y="14"/>
                    </a:lnTo>
                    <a:lnTo>
                      <a:pt x="10" y="12"/>
                    </a:lnTo>
                    <a:lnTo>
                      <a:pt x="12" y="11"/>
                    </a:lnTo>
                    <a:lnTo>
                      <a:pt x="15" y="10"/>
                    </a:lnTo>
                    <a:lnTo>
                      <a:pt x="20" y="8"/>
                    </a:lnTo>
                    <a:lnTo>
                      <a:pt x="25" y="7"/>
                    </a:lnTo>
                    <a:lnTo>
                      <a:pt x="31" y="6"/>
                    </a:lnTo>
                    <a:lnTo>
                      <a:pt x="37" y="4"/>
                    </a:lnTo>
                    <a:lnTo>
                      <a:pt x="42" y="3"/>
                    </a:lnTo>
                    <a:lnTo>
                      <a:pt x="48" y="2"/>
                    </a:lnTo>
                    <a:lnTo>
                      <a:pt x="53" y="1"/>
                    </a:lnTo>
                    <a:lnTo>
                      <a:pt x="59" y="0"/>
                    </a:lnTo>
                    <a:lnTo>
                      <a:pt x="65" y="0"/>
                    </a:lnTo>
                    <a:lnTo>
                      <a:pt x="71" y="0"/>
                    </a:lnTo>
                    <a:lnTo>
                      <a:pt x="77" y="0"/>
                    </a:lnTo>
                    <a:lnTo>
                      <a:pt x="83" y="1"/>
                    </a:lnTo>
                    <a:lnTo>
                      <a:pt x="88" y="2"/>
                    </a:lnTo>
                    <a:lnTo>
                      <a:pt x="94" y="4"/>
                    </a:lnTo>
                    <a:lnTo>
                      <a:pt x="100" y="6"/>
                    </a:lnTo>
                    <a:lnTo>
                      <a:pt x="106" y="8"/>
                    </a:lnTo>
                    <a:lnTo>
                      <a:pt x="110" y="10"/>
                    </a:lnTo>
                    <a:lnTo>
                      <a:pt x="113" y="11"/>
                    </a:lnTo>
                    <a:lnTo>
                      <a:pt x="117" y="13"/>
                    </a:lnTo>
                    <a:lnTo>
                      <a:pt x="119" y="14"/>
                    </a:lnTo>
                    <a:lnTo>
                      <a:pt x="122" y="17"/>
                    </a:lnTo>
                    <a:lnTo>
                      <a:pt x="124" y="19"/>
                    </a:lnTo>
                    <a:lnTo>
                      <a:pt x="125" y="23"/>
                    </a:lnTo>
                    <a:lnTo>
                      <a:pt x="127" y="27"/>
                    </a:lnTo>
                    <a:lnTo>
                      <a:pt x="127" y="31"/>
                    </a:lnTo>
                    <a:lnTo>
                      <a:pt x="127" y="35"/>
                    </a:lnTo>
                    <a:lnTo>
                      <a:pt x="126" y="38"/>
                    </a:lnTo>
                    <a:lnTo>
                      <a:pt x="125" y="42"/>
                    </a:lnTo>
                    <a:lnTo>
                      <a:pt x="123" y="45"/>
                    </a:lnTo>
                    <a:lnTo>
                      <a:pt x="121" y="48"/>
                    </a:lnTo>
                    <a:lnTo>
                      <a:pt x="118" y="51"/>
                    </a:lnTo>
                    <a:lnTo>
                      <a:pt x="115" y="54"/>
                    </a:lnTo>
                    <a:lnTo>
                      <a:pt x="112" y="57"/>
                    </a:lnTo>
                    <a:lnTo>
                      <a:pt x="108" y="60"/>
                    </a:lnTo>
                    <a:lnTo>
                      <a:pt x="105" y="63"/>
                    </a:lnTo>
                    <a:lnTo>
                      <a:pt x="102" y="66"/>
                    </a:lnTo>
                    <a:lnTo>
                      <a:pt x="99" y="69"/>
                    </a:lnTo>
                    <a:lnTo>
                      <a:pt x="97" y="72"/>
                    </a:lnTo>
                    <a:lnTo>
                      <a:pt x="94" y="75"/>
                    </a:lnTo>
                    <a:lnTo>
                      <a:pt x="93" y="78"/>
                    </a:lnTo>
                    <a:lnTo>
                      <a:pt x="92" y="81"/>
                    </a:lnTo>
                    <a:lnTo>
                      <a:pt x="91" y="83"/>
                    </a:lnTo>
                    <a:lnTo>
                      <a:pt x="90" y="85"/>
                    </a:lnTo>
                    <a:lnTo>
                      <a:pt x="90" y="88"/>
                    </a:lnTo>
                    <a:lnTo>
                      <a:pt x="89" y="91"/>
                    </a:lnTo>
                    <a:lnTo>
                      <a:pt x="89" y="93"/>
                    </a:lnTo>
                    <a:lnTo>
                      <a:pt x="88" y="95"/>
                    </a:lnTo>
                    <a:lnTo>
                      <a:pt x="88" y="98"/>
                    </a:lnTo>
                    <a:lnTo>
                      <a:pt x="87" y="100"/>
                    </a:lnTo>
                    <a:lnTo>
                      <a:pt x="87" y="103"/>
                    </a:lnTo>
                    <a:lnTo>
                      <a:pt x="86" y="105"/>
                    </a:lnTo>
                    <a:lnTo>
                      <a:pt x="86" y="108"/>
                    </a:lnTo>
                    <a:lnTo>
                      <a:pt x="85" y="110"/>
                    </a:lnTo>
                    <a:lnTo>
                      <a:pt x="84" y="112"/>
                    </a:lnTo>
                    <a:lnTo>
                      <a:pt x="83" y="115"/>
                    </a:lnTo>
                    <a:lnTo>
                      <a:pt x="82" y="1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4" name="Freeform 267">
                <a:extLst>
                  <a:ext uri="{FF2B5EF4-FFF2-40B4-BE49-F238E27FC236}">
                    <a16:creationId xmlns:a16="http://schemas.microsoft.com/office/drawing/2014/main" id="{B2B0C010-C835-3AD6-4D2D-3E7097D486F5}"/>
                  </a:ext>
                </a:extLst>
              </p:cNvPr>
              <p:cNvSpPr>
                <a:spLocks/>
              </p:cNvSpPr>
              <p:nvPr/>
            </p:nvSpPr>
            <p:spPr bwMode="auto">
              <a:xfrm>
                <a:off x="4194" y="2732"/>
                <a:ext cx="81" cy="68"/>
              </a:xfrm>
              <a:custGeom>
                <a:avLst/>
                <a:gdLst>
                  <a:gd name="T0" fmla="*/ 60 w 81"/>
                  <a:gd name="T1" fmla="*/ 11 h 69"/>
                  <a:gd name="T2" fmla="*/ 64 w 81"/>
                  <a:gd name="T3" fmla="*/ 15 h 69"/>
                  <a:gd name="T4" fmla="*/ 70 w 81"/>
                  <a:gd name="T5" fmla="*/ 17 h 69"/>
                  <a:gd name="T6" fmla="*/ 74 w 81"/>
                  <a:gd name="T7" fmla="*/ 19 h 69"/>
                  <a:gd name="T8" fmla="*/ 76 w 81"/>
                  <a:gd name="T9" fmla="*/ 23 h 69"/>
                  <a:gd name="T10" fmla="*/ 77 w 81"/>
                  <a:gd name="T11" fmla="*/ 25 h 69"/>
                  <a:gd name="T12" fmla="*/ 78 w 81"/>
                  <a:gd name="T13" fmla="*/ 27 h 69"/>
                  <a:gd name="T14" fmla="*/ 78 w 81"/>
                  <a:gd name="T15" fmla="*/ 30 h 69"/>
                  <a:gd name="T16" fmla="*/ 76 w 81"/>
                  <a:gd name="T17" fmla="*/ 33 h 69"/>
                  <a:gd name="T18" fmla="*/ 77 w 81"/>
                  <a:gd name="T19" fmla="*/ 35 h 69"/>
                  <a:gd name="T20" fmla="*/ 79 w 81"/>
                  <a:gd name="T21" fmla="*/ 39 h 69"/>
                  <a:gd name="T22" fmla="*/ 80 w 81"/>
                  <a:gd name="T23" fmla="*/ 43 h 69"/>
                  <a:gd name="T24" fmla="*/ 78 w 81"/>
                  <a:gd name="T25" fmla="*/ 49 h 69"/>
                  <a:gd name="T26" fmla="*/ 77 w 81"/>
                  <a:gd name="T27" fmla="*/ 52 h 69"/>
                  <a:gd name="T28" fmla="*/ 76 w 81"/>
                  <a:gd name="T29" fmla="*/ 55 h 69"/>
                  <a:gd name="T30" fmla="*/ 75 w 81"/>
                  <a:gd name="T31" fmla="*/ 58 h 69"/>
                  <a:gd name="T32" fmla="*/ 72 w 81"/>
                  <a:gd name="T33" fmla="*/ 61 h 69"/>
                  <a:gd name="T34" fmla="*/ 69 w 81"/>
                  <a:gd name="T35" fmla="*/ 62 h 69"/>
                  <a:gd name="T36" fmla="*/ 67 w 81"/>
                  <a:gd name="T37" fmla="*/ 63 h 69"/>
                  <a:gd name="T38" fmla="*/ 66 w 81"/>
                  <a:gd name="T39" fmla="*/ 64 h 69"/>
                  <a:gd name="T40" fmla="*/ 65 w 81"/>
                  <a:gd name="T41" fmla="*/ 65 h 69"/>
                  <a:gd name="T42" fmla="*/ 64 w 81"/>
                  <a:gd name="T43" fmla="*/ 67 h 69"/>
                  <a:gd name="T44" fmla="*/ 61 w 81"/>
                  <a:gd name="T45" fmla="*/ 68 h 69"/>
                  <a:gd name="T46" fmla="*/ 57 w 81"/>
                  <a:gd name="T47" fmla="*/ 68 h 69"/>
                  <a:gd name="T48" fmla="*/ 54 w 81"/>
                  <a:gd name="T49" fmla="*/ 67 h 69"/>
                  <a:gd name="T50" fmla="*/ 51 w 81"/>
                  <a:gd name="T51" fmla="*/ 66 h 69"/>
                  <a:gd name="T52" fmla="*/ 48 w 81"/>
                  <a:gd name="T53" fmla="*/ 65 h 69"/>
                  <a:gd name="T54" fmla="*/ 45 w 81"/>
                  <a:gd name="T55" fmla="*/ 62 h 69"/>
                  <a:gd name="T56" fmla="*/ 38 w 81"/>
                  <a:gd name="T57" fmla="*/ 57 h 69"/>
                  <a:gd name="T58" fmla="*/ 30 w 81"/>
                  <a:gd name="T59" fmla="*/ 50 h 69"/>
                  <a:gd name="T60" fmla="*/ 22 w 81"/>
                  <a:gd name="T61" fmla="*/ 43 h 69"/>
                  <a:gd name="T62" fmla="*/ 14 w 81"/>
                  <a:gd name="T63" fmla="*/ 37 h 69"/>
                  <a:gd name="T64" fmla="*/ 7 w 81"/>
                  <a:gd name="T65" fmla="*/ 31 h 69"/>
                  <a:gd name="T66" fmla="*/ 3 w 81"/>
                  <a:gd name="T67" fmla="*/ 28 h 69"/>
                  <a:gd name="T68" fmla="*/ 2 w 81"/>
                  <a:gd name="T69" fmla="*/ 26 h 69"/>
                  <a:gd name="T70" fmla="*/ 1 w 81"/>
                  <a:gd name="T71" fmla="*/ 22 h 69"/>
                  <a:gd name="T72" fmla="*/ 0 w 81"/>
                  <a:gd name="T73" fmla="*/ 17 h 69"/>
                  <a:gd name="T74" fmla="*/ 0 w 81"/>
                  <a:gd name="T75" fmla="*/ 13 h 69"/>
                  <a:gd name="T76" fmla="*/ 3 w 81"/>
                  <a:gd name="T77" fmla="*/ 9 h 69"/>
                  <a:gd name="T78" fmla="*/ 10 w 81"/>
                  <a:gd name="T79" fmla="*/ 4 h 69"/>
                  <a:gd name="T80" fmla="*/ 18 w 81"/>
                  <a:gd name="T81" fmla="*/ 1 h 69"/>
                  <a:gd name="T82" fmla="*/ 27 w 81"/>
                  <a:gd name="T83" fmla="*/ 0 h 69"/>
                  <a:gd name="T84" fmla="*/ 36 w 81"/>
                  <a:gd name="T85" fmla="*/ 0 h 69"/>
                  <a:gd name="T86" fmla="*/ 44 w 81"/>
                  <a:gd name="T87" fmla="*/ 2 h 69"/>
                  <a:gd name="T88" fmla="*/ 51 w 81"/>
                  <a:gd name="T89" fmla="*/ 5 h 69"/>
                  <a:gd name="T90" fmla="*/ 58 w 81"/>
                  <a:gd name="T91" fmla="*/ 9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60" y="11"/>
                    </a:moveTo>
                    <a:lnTo>
                      <a:pt x="60" y="11"/>
                    </a:lnTo>
                    <a:lnTo>
                      <a:pt x="62" y="14"/>
                    </a:lnTo>
                    <a:lnTo>
                      <a:pt x="64" y="15"/>
                    </a:lnTo>
                    <a:lnTo>
                      <a:pt x="67" y="17"/>
                    </a:lnTo>
                    <a:lnTo>
                      <a:pt x="70" y="17"/>
                    </a:lnTo>
                    <a:lnTo>
                      <a:pt x="72" y="18"/>
                    </a:lnTo>
                    <a:lnTo>
                      <a:pt x="74" y="19"/>
                    </a:lnTo>
                    <a:lnTo>
                      <a:pt x="75" y="21"/>
                    </a:lnTo>
                    <a:lnTo>
                      <a:pt x="76" y="23"/>
                    </a:lnTo>
                    <a:lnTo>
                      <a:pt x="76" y="24"/>
                    </a:lnTo>
                    <a:lnTo>
                      <a:pt x="77" y="25"/>
                    </a:lnTo>
                    <a:lnTo>
                      <a:pt x="78" y="26"/>
                    </a:lnTo>
                    <a:lnTo>
                      <a:pt x="78" y="27"/>
                    </a:lnTo>
                    <a:lnTo>
                      <a:pt x="78" y="29"/>
                    </a:lnTo>
                    <a:lnTo>
                      <a:pt x="78" y="30"/>
                    </a:lnTo>
                    <a:lnTo>
                      <a:pt x="77" y="31"/>
                    </a:lnTo>
                    <a:lnTo>
                      <a:pt x="76" y="33"/>
                    </a:lnTo>
                    <a:lnTo>
                      <a:pt x="76" y="34"/>
                    </a:lnTo>
                    <a:lnTo>
                      <a:pt x="77" y="35"/>
                    </a:lnTo>
                    <a:lnTo>
                      <a:pt x="78" y="37"/>
                    </a:lnTo>
                    <a:lnTo>
                      <a:pt x="79" y="39"/>
                    </a:lnTo>
                    <a:lnTo>
                      <a:pt x="80" y="40"/>
                    </a:lnTo>
                    <a:lnTo>
                      <a:pt x="80" y="43"/>
                    </a:lnTo>
                    <a:lnTo>
                      <a:pt x="80" y="45"/>
                    </a:lnTo>
                    <a:lnTo>
                      <a:pt x="78" y="49"/>
                    </a:lnTo>
                    <a:lnTo>
                      <a:pt x="77" y="51"/>
                    </a:lnTo>
                    <a:lnTo>
                      <a:pt x="77" y="52"/>
                    </a:lnTo>
                    <a:lnTo>
                      <a:pt x="76" y="53"/>
                    </a:lnTo>
                    <a:lnTo>
                      <a:pt x="76" y="55"/>
                    </a:lnTo>
                    <a:lnTo>
                      <a:pt x="76" y="57"/>
                    </a:lnTo>
                    <a:lnTo>
                      <a:pt x="75" y="58"/>
                    </a:lnTo>
                    <a:lnTo>
                      <a:pt x="74" y="60"/>
                    </a:lnTo>
                    <a:lnTo>
                      <a:pt x="72" y="61"/>
                    </a:lnTo>
                    <a:lnTo>
                      <a:pt x="70" y="62"/>
                    </a:lnTo>
                    <a:lnTo>
                      <a:pt x="69" y="62"/>
                    </a:lnTo>
                    <a:lnTo>
                      <a:pt x="68" y="62"/>
                    </a:lnTo>
                    <a:lnTo>
                      <a:pt x="67" y="63"/>
                    </a:lnTo>
                    <a:lnTo>
                      <a:pt x="66" y="63"/>
                    </a:lnTo>
                    <a:lnTo>
                      <a:pt x="66" y="64"/>
                    </a:lnTo>
                    <a:lnTo>
                      <a:pt x="66" y="65"/>
                    </a:lnTo>
                    <a:lnTo>
                      <a:pt x="65" y="65"/>
                    </a:lnTo>
                    <a:lnTo>
                      <a:pt x="64" y="66"/>
                    </a:lnTo>
                    <a:lnTo>
                      <a:pt x="64" y="67"/>
                    </a:lnTo>
                    <a:lnTo>
                      <a:pt x="63" y="67"/>
                    </a:lnTo>
                    <a:lnTo>
                      <a:pt x="61" y="68"/>
                    </a:lnTo>
                    <a:lnTo>
                      <a:pt x="59" y="68"/>
                    </a:lnTo>
                    <a:lnTo>
                      <a:pt x="57" y="68"/>
                    </a:lnTo>
                    <a:lnTo>
                      <a:pt x="56" y="68"/>
                    </a:lnTo>
                    <a:lnTo>
                      <a:pt x="54" y="67"/>
                    </a:lnTo>
                    <a:lnTo>
                      <a:pt x="52" y="67"/>
                    </a:lnTo>
                    <a:lnTo>
                      <a:pt x="51" y="66"/>
                    </a:lnTo>
                    <a:lnTo>
                      <a:pt x="49" y="65"/>
                    </a:lnTo>
                    <a:lnTo>
                      <a:pt x="48" y="65"/>
                    </a:lnTo>
                    <a:lnTo>
                      <a:pt x="47" y="64"/>
                    </a:lnTo>
                    <a:lnTo>
                      <a:pt x="45" y="62"/>
                    </a:lnTo>
                    <a:lnTo>
                      <a:pt x="42" y="60"/>
                    </a:lnTo>
                    <a:lnTo>
                      <a:pt x="38" y="57"/>
                    </a:lnTo>
                    <a:lnTo>
                      <a:pt x="34" y="54"/>
                    </a:lnTo>
                    <a:lnTo>
                      <a:pt x="30" y="50"/>
                    </a:lnTo>
                    <a:lnTo>
                      <a:pt x="26" y="47"/>
                    </a:lnTo>
                    <a:lnTo>
                      <a:pt x="22" y="43"/>
                    </a:lnTo>
                    <a:lnTo>
                      <a:pt x="18" y="40"/>
                    </a:lnTo>
                    <a:lnTo>
                      <a:pt x="14" y="37"/>
                    </a:lnTo>
                    <a:lnTo>
                      <a:pt x="10" y="34"/>
                    </a:lnTo>
                    <a:lnTo>
                      <a:pt x="7" y="31"/>
                    </a:lnTo>
                    <a:lnTo>
                      <a:pt x="5" y="29"/>
                    </a:lnTo>
                    <a:lnTo>
                      <a:pt x="3" y="28"/>
                    </a:lnTo>
                    <a:lnTo>
                      <a:pt x="2" y="27"/>
                    </a:lnTo>
                    <a:lnTo>
                      <a:pt x="2" y="26"/>
                    </a:lnTo>
                    <a:lnTo>
                      <a:pt x="2" y="24"/>
                    </a:lnTo>
                    <a:lnTo>
                      <a:pt x="1" y="22"/>
                    </a:lnTo>
                    <a:lnTo>
                      <a:pt x="1" y="19"/>
                    </a:lnTo>
                    <a:lnTo>
                      <a:pt x="0" y="17"/>
                    </a:lnTo>
                    <a:lnTo>
                      <a:pt x="0" y="15"/>
                    </a:lnTo>
                    <a:lnTo>
                      <a:pt x="0" y="13"/>
                    </a:lnTo>
                    <a:lnTo>
                      <a:pt x="0" y="11"/>
                    </a:lnTo>
                    <a:lnTo>
                      <a:pt x="3" y="9"/>
                    </a:lnTo>
                    <a:lnTo>
                      <a:pt x="6" y="6"/>
                    </a:lnTo>
                    <a:lnTo>
                      <a:pt x="10" y="4"/>
                    </a:lnTo>
                    <a:lnTo>
                      <a:pt x="14" y="3"/>
                    </a:lnTo>
                    <a:lnTo>
                      <a:pt x="18" y="1"/>
                    </a:lnTo>
                    <a:lnTo>
                      <a:pt x="22" y="1"/>
                    </a:lnTo>
                    <a:lnTo>
                      <a:pt x="27" y="0"/>
                    </a:lnTo>
                    <a:lnTo>
                      <a:pt x="31" y="0"/>
                    </a:lnTo>
                    <a:lnTo>
                      <a:pt x="36" y="0"/>
                    </a:lnTo>
                    <a:lnTo>
                      <a:pt x="40" y="1"/>
                    </a:lnTo>
                    <a:lnTo>
                      <a:pt x="44" y="2"/>
                    </a:lnTo>
                    <a:lnTo>
                      <a:pt x="48" y="3"/>
                    </a:lnTo>
                    <a:lnTo>
                      <a:pt x="51" y="5"/>
                    </a:lnTo>
                    <a:lnTo>
                      <a:pt x="54" y="7"/>
                    </a:lnTo>
                    <a:lnTo>
                      <a:pt x="58" y="9"/>
                    </a:lnTo>
                    <a:lnTo>
                      <a:pt x="6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5" name="Freeform 268">
                <a:extLst>
                  <a:ext uri="{FF2B5EF4-FFF2-40B4-BE49-F238E27FC236}">
                    <a16:creationId xmlns:a16="http://schemas.microsoft.com/office/drawing/2014/main" id="{0E17CD03-7A34-D9CD-0ACE-67FFC6D257C3}"/>
                  </a:ext>
                </a:extLst>
              </p:cNvPr>
              <p:cNvSpPr>
                <a:spLocks/>
              </p:cNvSpPr>
              <p:nvPr/>
            </p:nvSpPr>
            <p:spPr bwMode="auto">
              <a:xfrm>
                <a:off x="4478" y="2731"/>
                <a:ext cx="81" cy="70"/>
              </a:xfrm>
              <a:custGeom>
                <a:avLst/>
                <a:gdLst>
                  <a:gd name="T0" fmla="*/ 20 w 81"/>
                  <a:gd name="T1" fmla="*/ 12 h 69"/>
                  <a:gd name="T2" fmla="*/ 15 w 81"/>
                  <a:gd name="T3" fmla="*/ 16 h 69"/>
                  <a:gd name="T4" fmla="*/ 10 w 81"/>
                  <a:gd name="T5" fmla="*/ 18 h 69"/>
                  <a:gd name="T6" fmla="*/ 6 w 81"/>
                  <a:gd name="T7" fmla="*/ 19 h 69"/>
                  <a:gd name="T8" fmla="*/ 4 w 81"/>
                  <a:gd name="T9" fmla="*/ 23 h 69"/>
                  <a:gd name="T10" fmla="*/ 3 w 81"/>
                  <a:gd name="T11" fmla="*/ 25 h 69"/>
                  <a:gd name="T12" fmla="*/ 2 w 81"/>
                  <a:gd name="T13" fmla="*/ 28 h 69"/>
                  <a:gd name="T14" fmla="*/ 2 w 81"/>
                  <a:gd name="T15" fmla="*/ 30 h 69"/>
                  <a:gd name="T16" fmla="*/ 3 w 81"/>
                  <a:gd name="T17" fmla="*/ 33 h 69"/>
                  <a:gd name="T18" fmla="*/ 3 w 81"/>
                  <a:gd name="T19" fmla="*/ 36 h 69"/>
                  <a:gd name="T20" fmla="*/ 1 w 81"/>
                  <a:gd name="T21" fmla="*/ 39 h 69"/>
                  <a:gd name="T22" fmla="*/ 0 w 81"/>
                  <a:gd name="T23" fmla="*/ 43 h 69"/>
                  <a:gd name="T24" fmla="*/ 1 w 81"/>
                  <a:gd name="T25" fmla="*/ 49 h 69"/>
                  <a:gd name="T26" fmla="*/ 3 w 81"/>
                  <a:gd name="T27" fmla="*/ 51 h 69"/>
                  <a:gd name="T28" fmla="*/ 3 w 81"/>
                  <a:gd name="T29" fmla="*/ 53 h 69"/>
                  <a:gd name="T30" fmla="*/ 4 w 81"/>
                  <a:gd name="T31" fmla="*/ 57 h 69"/>
                  <a:gd name="T32" fmla="*/ 6 w 81"/>
                  <a:gd name="T33" fmla="*/ 60 h 69"/>
                  <a:gd name="T34" fmla="*/ 9 w 81"/>
                  <a:gd name="T35" fmla="*/ 62 h 69"/>
                  <a:gd name="T36" fmla="*/ 12 w 81"/>
                  <a:gd name="T37" fmla="*/ 62 h 69"/>
                  <a:gd name="T38" fmla="*/ 13 w 81"/>
                  <a:gd name="T39" fmla="*/ 64 h 69"/>
                  <a:gd name="T40" fmla="*/ 15 w 81"/>
                  <a:gd name="T41" fmla="*/ 65 h 69"/>
                  <a:gd name="T42" fmla="*/ 16 w 81"/>
                  <a:gd name="T43" fmla="*/ 67 h 69"/>
                  <a:gd name="T44" fmla="*/ 19 w 81"/>
                  <a:gd name="T45" fmla="*/ 68 h 69"/>
                  <a:gd name="T46" fmla="*/ 23 w 81"/>
                  <a:gd name="T47" fmla="*/ 68 h 69"/>
                  <a:gd name="T48" fmla="*/ 27 w 81"/>
                  <a:gd name="T49" fmla="*/ 68 h 69"/>
                  <a:gd name="T50" fmla="*/ 30 w 81"/>
                  <a:gd name="T51" fmla="*/ 67 h 69"/>
                  <a:gd name="T52" fmla="*/ 33 w 81"/>
                  <a:gd name="T53" fmla="*/ 65 h 69"/>
                  <a:gd name="T54" fmla="*/ 38 w 81"/>
                  <a:gd name="T55" fmla="*/ 61 h 69"/>
                  <a:gd name="T56" fmla="*/ 46 w 81"/>
                  <a:gd name="T57" fmla="*/ 54 h 69"/>
                  <a:gd name="T58" fmla="*/ 54 w 81"/>
                  <a:gd name="T59" fmla="*/ 48 h 69"/>
                  <a:gd name="T60" fmla="*/ 62 w 81"/>
                  <a:gd name="T61" fmla="*/ 40 h 69"/>
                  <a:gd name="T62" fmla="*/ 70 w 81"/>
                  <a:gd name="T63" fmla="*/ 34 h 69"/>
                  <a:gd name="T64" fmla="*/ 75 w 81"/>
                  <a:gd name="T65" fmla="*/ 30 h 69"/>
                  <a:gd name="T66" fmla="*/ 77 w 81"/>
                  <a:gd name="T67" fmla="*/ 28 h 69"/>
                  <a:gd name="T68" fmla="*/ 78 w 81"/>
                  <a:gd name="T69" fmla="*/ 24 h 69"/>
                  <a:gd name="T70" fmla="*/ 79 w 81"/>
                  <a:gd name="T71" fmla="*/ 20 h 69"/>
                  <a:gd name="T72" fmla="*/ 79 w 81"/>
                  <a:gd name="T73" fmla="*/ 16 h 69"/>
                  <a:gd name="T74" fmla="*/ 80 w 81"/>
                  <a:gd name="T75" fmla="*/ 11 h 69"/>
                  <a:gd name="T76" fmla="*/ 73 w 81"/>
                  <a:gd name="T77" fmla="*/ 6 h 69"/>
                  <a:gd name="T78" fmla="*/ 66 w 81"/>
                  <a:gd name="T79" fmla="*/ 3 h 69"/>
                  <a:gd name="T80" fmla="*/ 57 w 81"/>
                  <a:gd name="T81" fmla="*/ 1 h 69"/>
                  <a:gd name="T82" fmla="*/ 48 w 81"/>
                  <a:gd name="T83" fmla="*/ 0 h 69"/>
                  <a:gd name="T84" fmla="*/ 40 w 81"/>
                  <a:gd name="T85" fmla="*/ 1 h 69"/>
                  <a:gd name="T86" fmla="*/ 32 w 81"/>
                  <a:gd name="T87" fmla="*/ 3 h 69"/>
                  <a:gd name="T88" fmla="*/ 25 w 81"/>
                  <a:gd name="T89" fmla="*/ 7 h 69"/>
                  <a:gd name="T90" fmla="*/ 20 w 81"/>
                  <a:gd name="T91" fmla="*/ 12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20" y="12"/>
                    </a:moveTo>
                    <a:lnTo>
                      <a:pt x="20" y="12"/>
                    </a:lnTo>
                    <a:lnTo>
                      <a:pt x="18" y="14"/>
                    </a:lnTo>
                    <a:lnTo>
                      <a:pt x="15" y="16"/>
                    </a:lnTo>
                    <a:lnTo>
                      <a:pt x="13" y="17"/>
                    </a:lnTo>
                    <a:lnTo>
                      <a:pt x="10" y="18"/>
                    </a:lnTo>
                    <a:lnTo>
                      <a:pt x="8" y="18"/>
                    </a:lnTo>
                    <a:lnTo>
                      <a:pt x="6" y="19"/>
                    </a:lnTo>
                    <a:lnTo>
                      <a:pt x="5" y="21"/>
                    </a:lnTo>
                    <a:lnTo>
                      <a:pt x="4" y="23"/>
                    </a:lnTo>
                    <a:lnTo>
                      <a:pt x="3" y="24"/>
                    </a:lnTo>
                    <a:lnTo>
                      <a:pt x="3" y="25"/>
                    </a:lnTo>
                    <a:lnTo>
                      <a:pt x="2" y="26"/>
                    </a:lnTo>
                    <a:lnTo>
                      <a:pt x="2" y="28"/>
                    </a:lnTo>
                    <a:lnTo>
                      <a:pt x="2" y="29"/>
                    </a:lnTo>
                    <a:lnTo>
                      <a:pt x="2" y="30"/>
                    </a:lnTo>
                    <a:lnTo>
                      <a:pt x="3" y="32"/>
                    </a:lnTo>
                    <a:lnTo>
                      <a:pt x="3" y="33"/>
                    </a:lnTo>
                    <a:lnTo>
                      <a:pt x="3" y="34"/>
                    </a:lnTo>
                    <a:lnTo>
                      <a:pt x="3" y="36"/>
                    </a:lnTo>
                    <a:lnTo>
                      <a:pt x="2" y="37"/>
                    </a:lnTo>
                    <a:lnTo>
                      <a:pt x="1" y="39"/>
                    </a:lnTo>
                    <a:lnTo>
                      <a:pt x="1" y="40"/>
                    </a:lnTo>
                    <a:lnTo>
                      <a:pt x="0" y="43"/>
                    </a:lnTo>
                    <a:lnTo>
                      <a:pt x="0" y="46"/>
                    </a:lnTo>
                    <a:lnTo>
                      <a:pt x="1" y="49"/>
                    </a:lnTo>
                    <a:lnTo>
                      <a:pt x="2" y="50"/>
                    </a:lnTo>
                    <a:lnTo>
                      <a:pt x="3" y="51"/>
                    </a:lnTo>
                    <a:lnTo>
                      <a:pt x="3" y="52"/>
                    </a:lnTo>
                    <a:lnTo>
                      <a:pt x="3" y="53"/>
                    </a:lnTo>
                    <a:lnTo>
                      <a:pt x="3" y="55"/>
                    </a:lnTo>
                    <a:lnTo>
                      <a:pt x="4" y="57"/>
                    </a:lnTo>
                    <a:lnTo>
                      <a:pt x="5" y="58"/>
                    </a:lnTo>
                    <a:lnTo>
                      <a:pt x="6" y="60"/>
                    </a:lnTo>
                    <a:lnTo>
                      <a:pt x="8" y="61"/>
                    </a:lnTo>
                    <a:lnTo>
                      <a:pt x="9" y="62"/>
                    </a:lnTo>
                    <a:lnTo>
                      <a:pt x="11" y="62"/>
                    </a:lnTo>
                    <a:lnTo>
                      <a:pt x="12" y="62"/>
                    </a:lnTo>
                    <a:lnTo>
                      <a:pt x="13" y="63"/>
                    </a:lnTo>
                    <a:lnTo>
                      <a:pt x="13" y="64"/>
                    </a:lnTo>
                    <a:lnTo>
                      <a:pt x="14" y="64"/>
                    </a:lnTo>
                    <a:lnTo>
                      <a:pt x="15" y="65"/>
                    </a:lnTo>
                    <a:lnTo>
                      <a:pt x="15" y="66"/>
                    </a:lnTo>
                    <a:lnTo>
                      <a:pt x="16" y="67"/>
                    </a:lnTo>
                    <a:lnTo>
                      <a:pt x="17" y="68"/>
                    </a:lnTo>
                    <a:lnTo>
                      <a:pt x="19" y="68"/>
                    </a:lnTo>
                    <a:lnTo>
                      <a:pt x="21" y="68"/>
                    </a:lnTo>
                    <a:lnTo>
                      <a:pt x="23" y="68"/>
                    </a:lnTo>
                    <a:lnTo>
                      <a:pt x="25" y="68"/>
                    </a:lnTo>
                    <a:lnTo>
                      <a:pt x="27" y="68"/>
                    </a:lnTo>
                    <a:lnTo>
                      <a:pt x="28" y="68"/>
                    </a:lnTo>
                    <a:lnTo>
                      <a:pt x="30" y="67"/>
                    </a:lnTo>
                    <a:lnTo>
                      <a:pt x="32" y="66"/>
                    </a:lnTo>
                    <a:lnTo>
                      <a:pt x="33" y="65"/>
                    </a:lnTo>
                    <a:lnTo>
                      <a:pt x="36" y="63"/>
                    </a:lnTo>
                    <a:lnTo>
                      <a:pt x="38" y="61"/>
                    </a:lnTo>
                    <a:lnTo>
                      <a:pt x="42" y="58"/>
                    </a:lnTo>
                    <a:lnTo>
                      <a:pt x="46" y="54"/>
                    </a:lnTo>
                    <a:lnTo>
                      <a:pt x="50" y="51"/>
                    </a:lnTo>
                    <a:lnTo>
                      <a:pt x="54" y="48"/>
                    </a:lnTo>
                    <a:lnTo>
                      <a:pt x="58" y="44"/>
                    </a:lnTo>
                    <a:lnTo>
                      <a:pt x="62" y="40"/>
                    </a:lnTo>
                    <a:lnTo>
                      <a:pt x="66" y="37"/>
                    </a:lnTo>
                    <a:lnTo>
                      <a:pt x="70" y="34"/>
                    </a:lnTo>
                    <a:lnTo>
                      <a:pt x="73" y="32"/>
                    </a:lnTo>
                    <a:lnTo>
                      <a:pt x="75" y="30"/>
                    </a:lnTo>
                    <a:lnTo>
                      <a:pt x="76" y="28"/>
                    </a:lnTo>
                    <a:lnTo>
                      <a:pt x="77" y="28"/>
                    </a:lnTo>
                    <a:lnTo>
                      <a:pt x="78" y="26"/>
                    </a:lnTo>
                    <a:lnTo>
                      <a:pt x="78" y="24"/>
                    </a:lnTo>
                    <a:lnTo>
                      <a:pt x="78" y="22"/>
                    </a:lnTo>
                    <a:lnTo>
                      <a:pt x="79" y="20"/>
                    </a:lnTo>
                    <a:lnTo>
                      <a:pt x="79" y="18"/>
                    </a:lnTo>
                    <a:lnTo>
                      <a:pt x="79" y="16"/>
                    </a:lnTo>
                    <a:lnTo>
                      <a:pt x="80" y="14"/>
                    </a:lnTo>
                    <a:lnTo>
                      <a:pt x="80" y="11"/>
                    </a:lnTo>
                    <a:lnTo>
                      <a:pt x="76" y="9"/>
                    </a:lnTo>
                    <a:lnTo>
                      <a:pt x="73" y="6"/>
                    </a:lnTo>
                    <a:lnTo>
                      <a:pt x="70" y="4"/>
                    </a:lnTo>
                    <a:lnTo>
                      <a:pt x="66" y="3"/>
                    </a:lnTo>
                    <a:lnTo>
                      <a:pt x="61" y="2"/>
                    </a:lnTo>
                    <a:lnTo>
                      <a:pt x="57" y="1"/>
                    </a:lnTo>
                    <a:lnTo>
                      <a:pt x="53" y="0"/>
                    </a:lnTo>
                    <a:lnTo>
                      <a:pt x="48" y="0"/>
                    </a:lnTo>
                    <a:lnTo>
                      <a:pt x="44" y="0"/>
                    </a:lnTo>
                    <a:lnTo>
                      <a:pt x="40" y="1"/>
                    </a:lnTo>
                    <a:lnTo>
                      <a:pt x="36" y="2"/>
                    </a:lnTo>
                    <a:lnTo>
                      <a:pt x="32" y="3"/>
                    </a:lnTo>
                    <a:lnTo>
                      <a:pt x="29" y="5"/>
                    </a:lnTo>
                    <a:lnTo>
                      <a:pt x="25" y="7"/>
                    </a:lnTo>
                    <a:lnTo>
                      <a:pt x="22" y="9"/>
                    </a:lnTo>
                    <a:lnTo>
                      <a:pt x="20"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6" name="Freeform 269">
                <a:extLst>
                  <a:ext uri="{FF2B5EF4-FFF2-40B4-BE49-F238E27FC236}">
                    <a16:creationId xmlns:a16="http://schemas.microsoft.com/office/drawing/2014/main" id="{3C31347F-86AE-DB5C-6499-6FE45284DEEC}"/>
                  </a:ext>
                </a:extLst>
              </p:cNvPr>
              <p:cNvSpPr>
                <a:spLocks/>
              </p:cNvSpPr>
              <p:nvPr/>
            </p:nvSpPr>
            <p:spPr bwMode="auto">
              <a:xfrm>
                <a:off x="4202" y="2773"/>
                <a:ext cx="44" cy="29"/>
              </a:xfrm>
              <a:custGeom>
                <a:avLst/>
                <a:gdLst>
                  <a:gd name="T0" fmla="*/ 34 w 44"/>
                  <a:gd name="T1" fmla="*/ 28 h 29"/>
                  <a:gd name="T2" fmla="*/ 34 w 44"/>
                  <a:gd name="T3" fmla="*/ 28 h 29"/>
                  <a:gd name="T4" fmla="*/ 32 w 44"/>
                  <a:gd name="T5" fmla="*/ 28 h 29"/>
                  <a:gd name="T6" fmla="*/ 30 w 44"/>
                  <a:gd name="T7" fmla="*/ 27 h 29"/>
                  <a:gd name="T8" fmla="*/ 27 w 44"/>
                  <a:gd name="T9" fmla="*/ 26 h 29"/>
                  <a:gd name="T10" fmla="*/ 24 w 44"/>
                  <a:gd name="T11" fmla="*/ 24 h 29"/>
                  <a:gd name="T12" fmla="*/ 22 w 44"/>
                  <a:gd name="T13" fmla="*/ 23 h 29"/>
                  <a:gd name="T14" fmla="*/ 19 w 44"/>
                  <a:gd name="T15" fmla="*/ 22 h 29"/>
                  <a:gd name="T16" fmla="*/ 16 w 44"/>
                  <a:gd name="T17" fmla="*/ 20 h 29"/>
                  <a:gd name="T18" fmla="*/ 14 w 44"/>
                  <a:gd name="T19" fmla="*/ 18 h 29"/>
                  <a:gd name="T20" fmla="*/ 11 w 44"/>
                  <a:gd name="T21" fmla="*/ 16 h 29"/>
                  <a:gd name="T22" fmla="*/ 9 w 44"/>
                  <a:gd name="T23" fmla="*/ 14 h 29"/>
                  <a:gd name="T24" fmla="*/ 6 w 44"/>
                  <a:gd name="T25" fmla="*/ 12 h 29"/>
                  <a:gd name="T26" fmla="*/ 4 w 44"/>
                  <a:gd name="T27" fmla="*/ 10 h 29"/>
                  <a:gd name="T28" fmla="*/ 2 w 44"/>
                  <a:gd name="T29" fmla="*/ 8 h 29"/>
                  <a:gd name="T30" fmla="*/ 1 w 44"/>
                  <a:gd name="T31" fmla="*/ 5 h 29"/>
                  <a:gd name="T32" fmla="*/ 0 w 44"/>
                  <a:gd name="T33" fmla="*/ 2 h 29"/>
                  <a:gd name="T34" fmla="*/ 0 w 44"/>
                  <a:gd name="T35" fmla="*/ 0 h 29"/>
                  <a:gd name="T36" fmla="*/ 3 w 44"/>
                  <a:gd name="T37" fmla="*/ 1 h 29"/>
                  <a:gd name="T38" fmla="*/ 6 w 44"/>
                  <a:gd name="T39" fmla="*/ 2 h 29"/>
                  <a:gd name="T40" fmla="*/ 9 w 44"/>
                  <a:gd name="T41" fmla="*/ 4 h 29"/>
                  <a:gd name="T42" fmla="*/ 12 w 44"/>
                  <a:gd name="T43" fmla="*/ 5 h 29"/>
                  <a:gd name="T44" fmla="*/ 14 w 44"/>
                  <a:gd name="T45" fmla="*/ 6 h 29"/>
                  <a:gd name="T46" fmla="*/ 17 w 44"/>
                  <a:gd name="T47" fmla="*/ 8 h 29"/>
                  <a:gd name="T48" fmla="*/ 20 w 44"/>
                  <a:gd name="T49" fmla="*/ 10 h 29"/>
                  <a:gd name="T50" fmla="*/ 23 w 44"/>
                  <a:gd name="T51" fmla="*/ 12 h 29"/>
                  <a:gd name="T52" fmla="*/ 25 w 44"/>
                  <a:gd name="T53" fmla="*/ 14 h 29"/>
                  <a:gd name="T54" fmla="*/ 28 w 44"/>
                  <a:gd name="T55" fmla="*/ 16 h 29"/>
                  <a:gd name="T56" fmla="*/ 30 w 44"/>
                  <a:gd name="T57" fmla="*/ 18 h 29"/>
                  <a:gd name="T58" fmla="*/ 33 w 44"/>
                  <a:gd name="T59" fmla="*/ 20 h 29"/>
                  <a:gd name="T60" fmla="*/ 36 w 44"/>
                  <a:gd name="T61" fmla="*/ 22 h 29"/>
                  <a:gd name="T62" fmla="*/ 38 w 44"/>
                  <a:gd name="T63" fmla="*/ 24 h 29"/>
                  <a:gd name="T64" fmla="*/ 40 w 44"/>
                  <a:gd name="T65" fmla="*/ 26 h 29"/>
                  <a:gd name="T66" fmla="*/ 43 w 44"/>
                  <a:gd name="T67" fmla="*/ 28 h 29"/>
                  <a:gd name="T68" fmla="*/ 34 w 44"/>
                  <a:gd name="T69" fmla="*/ 28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29">
                    <a:moveTo>
                      <a:pt x="34" y="28"/>
                    </a:moveTo>
                    <a:lnTo>
                      <a:pt x="34" y="28"/>
                    </a:lnTo>
                    <a:lnTo>
                      <a:pt x="32" y="28"/>
                    </a:lnTo>
                    <a:lnTo>
                      <a:pt x="30" y="27"/>
                    </a:lnTo>
                    <a:lnTo>
                      <a:pt x="27" y="26"/>
                    </a:lnTo>
                    <a:lnTo>
                      <a:pt x="24" y="24"/>
                    </a:lnTo>
                    <a:lnTo>
                      <a:pt x="22" y="23"/>
                    </a:lnTo>
                    <a:lnTo>
                      <a:pt x="19" y="22"/>
                    </a:lnTo>
                    <a:lnTo>
                      <a:pt x="16" y="20"/>
                    </a:lnTo>
                    <a:lnTo>
                      <a:pt x="14" y="18"/>
                    </a:lnTo>
                    <a:lnTo>
                      <a:pt x="11" y="16"/>
                    </a:lnTo>
                    <a:lnTo>
                      <a:pt x="9" y="14"/>
                    </a:lnTo>
                    <a:lnTo>
                      <a:pt x="6" y="12"/>
                    </a:lnTo>
                    <a:lnTo>
                      <a:pt x="4" y="10"/>
                    </a:lnTo>
                    <a:lnTo>
                      <a:pt x="2" y="8"/>
                    </a:lnTo>
                    <a:lnTo>
                      <a:pt x="1" y="5"/>
                    </a:lnTo>
                    <a:lnTo>
                      <a:pt x="0" y="2"/>
                    </a:lnTo>
                    <a:lnTo>
                      <a:pt x="0" y="0"/>
                    </a:lnTo>
                    <a:lnTo>
                      <a:pt x="3" y="1"/>
                    </a:lnTo>
                    <a:lnTo>
                      <a:pt x="6" y="2"/>
                    </a:lnTo>
                    <a:lnTo>
                      <a:pt x="9" y="4"/>
                    </a:lnTo>
                    <a:lnTo>
                      <a:pt x="12" y="5"/>
                    </a:lnTo>
                    <a:lnTo>
                      <a:pt x="14" y="6"/>
                    </a:lnTo>
                    <a:lnTo>
                      <a:pt x="17" y="8"/>
                    </a:lnTo>
                    <a:lnTo>
                      <a:pt x="20" y="10"/>
                    </a:lnTo>
                    <a:lnTo>
                      <a:pt x="23" y="12"/>
                    </a:lnTo>
                    <a:lnTo>
                      <a:pt x="25" y="14"/>
                    </a:lnTo>
                    <a:lnTo>
                      <a:pt x="28" y="16"/>
                    </a:lnTo>
                    <a:lnTo>
                      <a:pt x="30" y="18"/>
                    </a:lnTo>
                    <a:lnTo>
                      <a:pt x="33" y="20"/>
                    </a:lnTo>
                    <a:lnTo>
                      <a:pt x="36" y="22"/>
                    </a:lnTo>
                    <a:lnTo>
                      <a:pt x="38" y="24"/>
                    </a:lnTo>
                    <a:lnTo>
                      <a:pt x="40" y="26"/>
                    </a:lnTo>
                    <a:lnTo>
                      <a:pt x="43" y="28"/>
                    </a:lnTo>
                    <a:lnTo>
                      <a:pt x="34" y="2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7" name="Freeform 270">
                <a:extLst>
                  <a:ext uri="{FF2B5EF4-FFF2-40B4-BE49-F238E27FC236}">
                    <a16:creationId xmlns:a16="http://schemas.microsoft.com/office/drawing/2014/main" id="{AF21ED7D-5E9C-75B5-C2DD-370EC9635C48}"/>
                  </a:ext>
                </a:extLst>
              </p:cNvPr>
              <p:cNvSpPr>
                <a:spLocks/>
              </p:cNvSpPr>
              <p:nvPr/>
            </p:nvSpPr>
            <p:spPr bwMode="auto">
              <a:xfrm>
                <a:off x="4514" y="2768"/>
                <a:ext cx="44" cy="29"/>
              </a:xfrm>
              <a:custGeom>
                <a:avLst/>
                <a:gdLst>
                  <a:gd name="T0" fmla="*/ 8 w 44"/>
                  <a:gd name="T1" fmla="*/ 29 h 30"/>
                  <a:gd name="T2" fmla="*/ 8 w 44"/>
                  <a:gd name="T3" fmla="*/ 29 h 30"/>
                  <a:gd name="T4" fmla="*/ 10 w 44"/>
                  <a:gd name="T5" fmla="*/ 28 h 30"/>
                  <a:gd name="T6" fmla="*/ 13 w 44"/>
                  <a:gd name="T7" fmla="*/ 27 h 30"/>
                  <a:gd name="T8" fmla="*/ 16 w 44"/>
                  <a:gd name="T9" fmla="*/ 26 h 30"/>
                  <a:gd name="T10" fmla="*/ 18 w 44"/>
                  <a:gd name="T11" fmla="*/ 25 h 30"/>
                  <a:gd name="T12" fmla="*/ 21 w 44"/>
                  <a:gd name="T13" fmla="*/ 24 h 30"/>
                  <a:gd name="T14" fmla="*/ 24 w 44"/>
                  <a:gd name="T15" fmla="*/ 22 h 30"/>
                  <a:gd name="T16" fmla="*/ 26 w 44"/>
                  <a:gd name="T17" fmla="*/ 20 h 30"/>
                  <a:gd name="T18" fmla="*/ 29 w 44"/>
                  <a:gd name="T19" fmla="*/ 19 h 30"/>
                  <a:gd name="T20" fmla="*/ 32 w 44"/>
                  <a:gd name="T21" fmla="*/ 17 h 30"/>
                  <a:gd name="T22" fmla="*/ 34 w 44"/>
                  <a:gd name="T23" fmla="*/ 14 h 30"/>
                  <a:gd name="T24" fmla="*/ 36 w 44"/>
                  <a:gd name="T25" fmla="*/ 12 h 30"/>
                  <a:gd name="T26" fmla="*/ 38 w 44"/>
                  <a:gd name="T27" fmla="*/ 10 h 30"/>
                  <a:gd name="T28" fmla="*/ 40 w 44"/>
                  <a:gd name="T29" fmla="*/ 8 h 30"/>
                  <a:gd name="T30" fmla="*/ 41 w 44"/>
                  <a:gd name="T31" fmla="*/ 6 h 30"/>
                  <a:gd name="T32" fmla="*/ 42 w 44"/>
                  <a:gd name="T33" fmla="*/ 3 h 30"/>
                  <a:gd name="T34" fmla="*/ 43 w 44"/>
                  <a:gd name="T35" fmla="*/ 0 h 30"/>
                  <a:gd name="T36" fmla="*/ 40 w 44"/>
                  <a:gd name="T37" fmla="*/ 2 h 30"/>
                  <a:gd name="T38" fmla="*/ 37 w 44"/>
                  <a:gd name="T39" fmla="*/ 3 h 30"/>
                  <a:gd name="T40" fmla="*/ 34 w 44"/>
                  <a:gd name="T41" fmla="*/ 4 h 30"/>
                  <a:gd name="T42" fmla="*/ 31 w 44"/>
                  <a:gd name="T43" fmla="*/ 6 h 30"/>
                  <a:gd name="T44" fmla="*/ 28 w 44"/>
                  <a:gd name="T45" fmla="*/ 7 h 30"/>
                  <a:gd name="T46" fmla="*/ 25 w 44"/>
                  <a:gd name="T47" fmla="*/ 9 h 30"/>
                  <a:gd name="T48" fmla="*/ 23 w 44"/>
                  <a:gd name="T49" fmla="*/ 10 h 30"/>
                  <a:gd name="T50" fmla="*/ 20 w 44"/>
                  <a:gd name="T51" fmla="*/ 12 h 30"/>
                  <a:gd name="T52" fmla="*/ 17 w 44"/>
                  <a:gd name="T53" fmla="*/ 14 h 30"/>
                  <a:gd name="T54" fmla="*/ 15 w 44"/>
                  <a:gd name="T55" fmla="*/ 16 h 30"/>
                  <a:gd name="T56" fmla="*/ 12 w 44"/>
                  <a:gd name="T57" fmla="*/ 18 h 30"/>
                  <a:gd name="T58" fmla="*/ 10 w 44"/>
                  <a:gd name="T59" fmla="*/ 20 h 30"/>
                  <a:gd name="T60" fmla="*/ 7 w 44"/>
                  <a:gd name="T61" fmla="*/ 22 h 30"/>
                  <a:gd name="T62" fmla="*/ 5 w 44"/>
                  <a:gd name="T63" fmla="*/ 24 h 30"/>
                  <a:gd name="T64" fmla="*/ 2 w 44"/>
                  <a:gd name="T65" fmla="*/ 26 h 30"/>
                  <a:gd name="T66" fmla="*/ 0 w 44"/>
                  <a:gd name="T67" fmla="*/ 28 h 30"/>
                  <a:gd name="T68" fmla="*/ 8 w 44"/>
                  <a:gd name="T69" fmla="*/ 29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30">
                    <a:moveTo>
                      <a:pt x="8" y="29"/>
                    </a:moveTo>
                    <a:lnTo>
                      <a:pt x="8" y="29"/>
                    </a:lnTo>
                    <a:lnTo>
                      <a:pt x="10" y="28"/>
                    </a:lnTo>
                    <a:lnTo>
                      <a:pt x="13" y="27"/>
                    </a:lnTo>
                    <a:lnTo>
                      <a:pt x="16" y="26"/>
                    </a:lnTo>
                    <a:lnTo>
                      <a:pt x="18" y="25"/>
                    </a:lnTo>
                    <a:lnTo>
                      <a:pt x="21" y="24"/>
                    </a:lnTo>
                    <a:lnTo>
                      <a:pt x="24" y="22"/>
                    </a:lnTo>
                    <a:lnTo>
                      <a:pt x="26" y="20"/>
                    </a:lnTo>
                    <a:lnTo>
                      <a:pt x="29" y="19"/>
                    </a:lnTo>
                    <a:lnTo>
                      <a:pt x="32" y="17"/>
                    </a:lnTo>
                    <a:lnTo>
                      <a:pt x="34" y="14"/>
                    </a:lnTo>
                    <a:lnTo>
                      <a:pt x="36" y="12"/>
                    </a:lnTo>
                    <a:lnTo>
                      <a:pt x="38" y="10"/>
                    </a:lnTo>
                    <a:lnTo>
                      <a:pt x="40" y="8"/>
                    </a:lnTo>
                    <a:lnTo>
                      <a:pt x="41" y="6"/>
                    </a:lnTo>
                    <a:lnTo>
                      <a:pt x="42" y="3"/>
                    </a:lnTo>
                    <a:lnTo>
                      <a:pt x="43" y="0"/>
                    </a:lnTo>
                    <a:lnTo>
                      <a:pt x="40" y="2"/>
                    </a:lnTo>
                    <a:lnTo>
                      <a:pt x="37" y="3"/>
                    </a:lnTo>
                    <a:lnTo>
                      <a:pt x="34" y="4"/>
                    </a:lnTo>
                    <a:lnTo>
                      <a:pt x="31" y="6"/>
                    </a:lnTo>
                    <a:lnTo>
                      <a:pt x="28" y="7"/>
                    </a:lnTo>
                    <a:lnTo>
                      <a:pt x="25" y="9"/>
                    </a:lnTo>
                    <a:lnTo>
                      <a:pt x="23" y="10"/>
                    </a:lnTo>
                    <a:lnTo>
                      <a:pt x="20" y="12"/>
                    </a:lnTo>
                    <a:lnTo>
                      <a:pt x="17" y="14"/>
                    </a:lnTo>
                    <a:lnTo>
                      <a:pt x="15" y="16"/>
                    </a:lnTo>
                    <a:lnTo>
                      <a:pt x="12" y="18"/>
                    </a:lnTo>
                    <a:lnTo>
                      <a:pt x="10" y="20"/>
                    </a:lnTo>
                    <a:lnTo>
                      <a:pt x="7" y="22"/>
                    </a:lnTo>
                    <a:lnTo>
                      <a:pt x="5" y="24"/>
                    </a:lnTo>
                    <a:lnTo>
                      <a:pt x="2" y="26"/>
                    </a:lnTo>
                    <a:lnTo>
                      <a:pt x="0" y="28"/>
                    </a:lnTo>
                    <a:lnTo>
                      <a:pt x="8" y="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8" name="Freeform 271">
                <a:extLst>
                  <a:ext uri="{FF2B5EF4-FFF2-40B4-BE49-F238E27FC236}">
                    <a16:creationId xmlns:a16="http://schemas.microsoft.com/office/drawing/2014/main" id="{41F8371E-CD8B-B3D4-2F71-530F44EEEAB9}"/>
                  </a:ext>
                </a:extLst>
              </p:cNvPr>
              <p:cNvSpPr>
                <a:spLocks/>
              </p:cNvSpPr>
              <p:nvPr/>
            </p:nvSpPr>
            <p:spPr bwMode="auto">
              <a:xfrm>
                <a:off x="4317" y="3042"/>
                <a:ext cx="43" cy="17"/>
              </a:xfrm>
              <a:custGeom>
                <a:avLst/>
                <a:gdLst>
                  <a:gd name="T0" fmla="*/ 40 w 43"/>
                  <a:gd name="T1" fmla="*/ 0 h 17"/>
                  <a:gd name="T2" fmla="*/ 40 w 43"/>
                  <a:gd name="T3" fmla="*/ 0 h 17"/>
                  <a:gd name="T4" fmla="*/ 39 w 43"/>
                  <a:gd name="T5" fmla="*/ 3 h 17"/>
                  <a:gd name="T6" fmla="*/ 38 w 43"/>
                  <a:gd name="T7" fmla="*/ 7 h 17"/>
                  <a:gd name="T8" fmla="*/ 36 w 43"/>
                  <a:gd name="T9" fmla="*/ 8 h 17"/>
                  <a:gd name="T10" fmla="*/ 33 w 43"/>
                  <a:gd name="T11" fmla="*/ 12 h 17"/>
                  <a:gd name="T12" fmla="*/ 31 w 43"/>
                  <a:gd name="T13" fmla="*/ 12 h 17"/>
                  <a:gd name="T14" fmla="*/ 28 w 43"/>
                  <a:gd name="T15" fmla="*/ 14 h 17"/>
                  <a:gd name="T16" fmla="*/ 25 w 43"/>
                  <a:gd name="T17" fmla="*/ 14 h 17"/>
                  <a:gd name="T18" fmla="*/ 22 w 43"/>
                  <a:gd name="T19" fmla="*/ 14 h 17"/>
                  <a:gd name="T20" fmla="*/ 19 w 43"/>
                  <a:gd name="T21" fmla="*/ 12 h 17"/>
                  <a:gd name="T22" fmla="*/ 16 w 43"/>
                  <a:gd name="T23" fmla="*/ 12 h 17"/>
                  <a:gd name="T24" fmla="*/ 13 w 43"/>
                  <a:gd name="T25" fmla="*/ 10 h 17"/>
                  <a:gd name="T26" fmla="*/ 10 w 43"/>
                  <a:gd name="T27" fmla="*/ 10 h 17"/>
                  <a:gd name="T28" fmla="*/ 8 w 43"/>
                  <a:gd name="T29" fmla="*/ 8 h 17"/>
                  <a:gd name="T30" fmla="*/ 5 w 43"/>
                  <a:gd name="T31" fmla="*/ 7 h 17"/>
                  <a:gd name="T32" fmla="*/ 3 w 43"/>
                  <a:gd name="T33" fmla="*/ 5 h 17"/>
                  <a:gd name="T34" fmla="*/ 1 w 43"/>
                  <a:gd name="T35" fmla="*/ 5 h 17"/>
                  <a:gd name="T36" fmla="*/ 0 w 43"/>
                  <a:gd name="T37" fmla="*/ 7 h 17"/>
                  <a:gd name="T38" fmla="*/ 2 w 43"/>
                  <a:gd name="T39" fmla="*/ 8 h 17"/>
                  <a:gd name="T40" fmla="*/ 4 w 43"/>
                  <a:gd name="T41" fmla="*/ 8 h 17"/>
                  <a:gd name="T42" fmla="*/ 7 w 43"/>
                  <a:gd name="T43" fmla="*/ 10 h 17"/>
                  <a:gd name="T44" fmla="*/ 10 w 43"/>
                  <a:gd name="T45" fmla="*/ 12 h 17"/>
                  <a:gd name="T46" fmla="*/ 13 w 43"/>
                  <a:gd name="T47" fmla="*/ 14 h 17"/>
                  <a:gd name="T48" fmla="*/ 16 w 43"/>
                  <a:gd name="T49" fmla="*/ 14 h 17"/>
                  <a:gd name="T50" fmla="*/ 19 w 43"/>
                  <a:gd name="T51" fmla="*/ 16 h 17"/>
                  <a:gd name="T52" fmla="*/ 22 w 43"/>
                  <a:gd name="T53" fmla="*/ 16 h 17"/>
                  <a:gd name="T54" fmla="*/ 25 w 43"/>
                  <a:gd name="T55" fmla="*/ 16 h 17"/>
                  <a:gd name="T56" fmla="*/ 28 w 43"/>
                  <a:gd name="T57" fmla="*/ 16 h 17"/>
                  <a:gd name="T58" fmla="*/ 31 w 43"/>
                  <a:gd name="T59" fmla="*/ 16 h 17"/>
                  <a:gd name="T60" fmla="*/ 34 w 43"/>
                  <a:gd name="T61" fmla="*/ 14 h 17"/>
                  <a:gd name="T62" fmla="*/ 36 w 43"/>
                  <a:gd name="T63" fmla="*/ 12 h 17"/>
                  <a:gd name="T64" fmla="*/ 38 w 43"/>
                  <a:gd name="T65" fmla="*/ 8 h 17"/>
                  <a:gd name="T66" fmla="*/ 40 w 43"/>
                  <a:gd name="T67" fmla="*/ 5 h 17"/>
                  <a:gd name="T68" fmla="*/ 42 w 43"/>
                  <a:gd name="T69" fmla="*/ 1 h 17"/>
                  <a:gd name="T70" fmla="*/ 40 w 43"/>
                  <a:gd name="T71" fmla="*/ 0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40" y="0"/>
                    </a:moveTo>
                    <a:lnTo>
                      <a:pt x="40" y="0"/>
                    </a:lnTo>
                    <a:lnTo>
                      <a:pt x="39" y="3"/>
                    </a:lnTo>
                    <a:lnTo>
                      <a:pt x="38" y="7"/>
                    </a:lnTo>
                    <a:lnTo>
                      <a:pt x="36" y="8"/>
                    </a:lnTo>
                    <a:lnTo>
                      <a:pt x="33" y="12"/>
                    </a:lnTo>
                    <a:lnTo>
                      <a:pt x="31" y="12"/>
                    </a:lnTo>
                    <a:lnTo>
                      <a:pt x="28" y="14"/>
                    </a:lnTo>
                    <a:lnTo>
                      <a:pt x="25" y="14"/>
                    </a:lnTo>
                    <a:lnTo>
                      <a:pt x="22" y="14"/>
                    </a:lnTo>
                    <a:lnTo>
                      <a:pt x="19" y="12"/>
                    </a:lnTo>
                    <a:lnTo>
                      <a:pt x="16" y="12"/>
                    </a:lnTo>
                    <a:lnTo>
                      <a:pt x="13" y="10"/>
                    </a:lnTo>
                    <a:lnTo>
                      <a:pt x="10" y="10"/>
                    </a:lnTo>
                    <a:lnTo>
                      <a:pt x="8" y="8"/>
                    </a:lnTo>
                    <a:lnTo>
                      <a:pt x="5" y="7"/>
                    </a:lnTo>
                    <a:lnTo>
                      <a:pt x="3" y="5"/>
                    </a:lnTo>
                    <a:lnTo>
                      <a:pt x="1" y="5"/>
                    </a:lnTo>
                    <a:lnTo>
                      <a:pt x="0" y="7"/>
                    </a:lnTo>
                    <a:lnTo>
                      <a:pt x="2" y="8"/>
                    </a:lnTo>
                    <a:lnTo>
                      <a:pt x="4" y="8"/>
                    </a:lnTo>
                    <a:lnTo>
                      <a:pt x="7" y="10"/>
                    </a:lnTo>
                    <a:lnTo>
                      <a:pt x="10" y="12"/>
                    </a:lnTo>
                    <a:lnTo>
                      <a:pt x="13" y="14"/>
                    </a:lnTo>
                    <a:lnTo>
                      <a:pt x="16" y="14"/>
                    </a:lnTo>
                    <a:lnTo>
                      <a:pt x="19" y="16"/>
                    </a:lnTo>
                    <a:lnTo>
                      <a:pt x="22" y="16"/>
                    </a:lnTo>
                    <a:lnTo>
                      <a:pt x="25" y="16"/>
                    </a:lnTo>
                    <a:lnTo>
                      <a:pt x="28" y="16"/>
                    </a:lnTo>
                    <a:lnTo>
                      <a:pt x="31" y="16"/>
                    </a:lnTo>
                    <a:lnTo>
                      <a:pt x="34" y="14"/>
                    </a:lnTo>
                    <a:lnTo>
                      <a:pt x="36" y="12"/>
                    </a:lnTo>
                    <a:lnTo>
                      <a:pt x="38" y="8"/>
                    </a:lnTo>
                    <a:lnTo>
                      <a:pt x="40" y="5"/>
                    </a:lnTo>
                    <a:lnTo>
                      <a:pt x="42"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899" name="Freeform 272">
                <a:extLst>
                  <a:ext uri="{FF2B5EF4-FFF2-40B4-BE49-F238E27FC236}">
                    <a16:creationId xmlns:a16="http://schemas.microsoft.com/office/drawing/2014/main" id="{E26D6216-705F-2B87-A71C-1108CE86B07C}"/>
                  </a:ext>
                </a:extLst>
              </p:cNvPr>
              <p:cNvSpPr>
                <a:spLocks/>
              </p:cNvSpPr>
              <p:nvPr/>
            </p:nvSpPr>
            <p:spPr bwMode="auto">
              <a:xfrm>
                <a:off x="4340" y="3017"/>
                <a:ext cx="21" cy="25"/>
              </a:xfrm>
              <a:custGeom>
                <a:avLst/>
                <a:gdLst>
                  <a:gd name="T0" fmla="*/ 0 w 21"/>
                  <a:gd name="T1" fmla="*/ 1 h 26"/>
                  <a:gd name="T2" fmla="*/ 3 w 21"/>
                  <a:gd name="T3" fmla="*/ 3 h 26"/>
                  <a:gd name="T4" fmla="*/ 6 w 21"/>
                  <a:gd name="T5" fmla="*/ 5 h 26"/>
                  <a:gd name="T6" fmla="*/ 10 w 21"/>
                  <a:gd name="T7" fmla="*/ 8 h 26"/>
                  <a:gd name="T8" fmla="*/ 13 w 21"/>
                  <a:gd name="T9" fmla="*/ 11 h 26"/>
                  <a:gd name="T10" fmla="*/ 16 w 21"/>
                  <a:gd name="T11" fmla="*/ 14 h 26"/>
                  <a:gd name="T12" fmla="*/ 18 w 21"/>
                  <a:gd name="T13" fmla="*/ 17 h 26"/>
                  <a:gd name="T14" fmla="*/ 18 w 21"/>
                  <a:gd name="T15" fmla="*/ 20 h 26"/>
                  <a:gd name="T16" fmla="*/ 17 w 21"/>
                  <a:gd name="T17" fmla="*/ 24 h 26"/>
                  <a:gd name="T18" fmla="*/ 19 w 21"/>
                  <a:gd name="T19" fmla="*/ 25 h 26"/>
                  <a:gd name="T20" fmla="*/ 20 w 21"/>
                  <a:gd name="T21" fmla="*/ 20 h 26"/>
                  <a:gd name="T22" fmla="*/ 19 w 21"/>
                  <a:gd name="T23" fmla="*/ 16 h 26"/>
                  <a:gd name="T24" fmla="*/ 17 w 21"/>
                  <a:gd name="T25" fmla="*/ 13 h 26"/>
                  <a:gd name="T26" fmla="*/ 14 w 21"/>
                  <a:gd name="T27" fmla="*/ 10 h 26"/>
                  <a:gd name="T28" fmla="*/ 11 w 21"/>
                  <a:gd name="T29" fmla="*/ 7 h 26"/>
                  <a:gd name="T30" fmla="*/ 7 w 21"/>
                  <a:gd name="T31" fmla="*/ 5 h 26"/>
                  <a:gd name="T32" fmla="*/ 4 w 21"/>
                  <a:gd name="T33" fmla="*/ 2 h 26"/>
                  <a:gd name="T34" fmla="*/ 1 w 21"/>
                  <a:gd name="T35" fmla="*/ 0 h 26"/>
                  <a:gd name="T36" fmla="*/ 0 w 21"/>
                  <a:gd name="T37" fmla="*/ 1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6">
                    <a:moveTo>
                      <a:pt x="0" y="1"/>
                    </a:moveTo>
                    <a:lnTo>
                      <a:pt x="3" y="3"/>
                    </a:lnTo>
                    <a:lnTo>
                      <a:pt x="6" y="5"/>
                    </a:lnTo>
                    <a:lnTo>
                      <a:pt x="10" y="8"/>
                    </a:lnTo>
                    <a:lnTo>
                      <a:pt x="13" y="11"/>
                    </a:lnTo>
                    <a:lnTo>
                      <a:pt x="16" y="14"/>
                    </a:lnTo>
                    <a:lnTo>
                      <a:pt x="18" y="17"/>
                    </a:lnTo>
                    <a:lnTo>
                      <a:pt x="18" y="20"/>
                    </a:lnTo>
                    <a:lnTo>
                      <a:pt x="17" y="24"/>
                    </a:lnTo>
                    <a:lnTo>
                      <a:pt x="19" y="25"/>
                    </a:lnTo>
                    <a:lnTo>
                      <a:pt x="20" y="20"/>
                    </a:lnTo>
                    <a:lnTo>
                      <a:pt x="19" y="16"/>
                    </a:lnTo>
                    <a:lnTo>
                      <a:pt x="17" y="13"/>
                    </a:lnTo>
                    <a:lnTo>
                      <a:pt x="14" y="10"/>
                    </a:lnTo>
                    <a:lnTo>
                      <a:pt x="11" y="7"/>
                    </a:lnTo>
                    <a:lnTo>
                      <a:pt x="7" y="5"/>
                    </a:lnTo>
                    <a:lnTo>
                      <a:pt x="4" y="2"/>
                    </a:lnTo>
                    <a:lnTo>
                      <a:pt x="1"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0" name="Freeform 273">
                <a:extLst>
                  <a:ext uri="{FF2B5EF4-FFF2-40B4-BE49-F238E27FC236}">
                    <a16:creationId xmlns:a16="http://schemas.microsoft.com/office/drawing/2014/main" id="{1B104083-E0A5-B643-1DB4-996926489C22}"/>
                  </a:ext>
                </a:extLst>
              </p:cNvPr>
              <p:cNvSpPr>
                <a:spLocks/>
              </p:cNvSpPr>
              <p:nvPr/>
            </p:nvSpPr>
            <p:spPr bwMode="auto">
              <a:xfrm>
                <a:off x="4352" y="3025"/>
                <a:ext cx="17" cy="17"/>
              </a:xfrm>
              <a:custGeom>
                <a:avLst/>
                <a:gdLst>
                  <a:gd name="T0" fmla="*/ 0 w 17"/>
                  <a:gd name="T1" fmla="*/ 8 h 17"/>
                  <a:gd name="T2" fmla="*/ 4 w 17"/>
                  <a:gd name="T3" fmla="*/ 13 h 17"/>
                  <a:gd name="T4" fmla="*/ 8 w 17"/>
                  <a:gd name="T5" fmla="*/ 16 h 17"/>
                  <a:gd name="T6" fmla="*/ 10 w 17"/>
                  <a:gd name="T7" fmla="*/ 16 h 17"/>
                  <a:gd name="T8" fmla="*/ 14 w 17"/>
                  <a:gd name="T9" fmla="*/ 13 h 17"/>
                  <a:gd name="T10" fmla="*/ 16 w 17"/>
                  <a:gd name="T11" fmla="*/ 10 h 17"/>
                  <a:gd name="T12" fmla="*/ 16 w 17"/>
                  <a:gd name="T13" fmla="*/ 8 h 17"/>
                  <a:gd name="T14" fmla="*/ 16 w 17"/>
                  <a:gd name="T15" fmla="*/ 2 h 17"/>
                  <a:gd name="T16" fmla="*/ 14 w 17"/>
                  <a:gd name="T17" fmla="*/ 0 h 17"/>
                  <a:gd name="T18" fmla="*/ 12 w 17"/>
                  <a:gd name="T19" fmla="*/ 2 h 17"/>
                  <a:gd name="T20" fmla="*/ 14 w 17"/>
                  <a:gd name="T21" fmla="*/ 5 h 17"/>
                  <a:gd name="T22" fmla="*/ 14 w 17"/>
                  <a:gd name="T23" fmla="*/ 8 h 17"/>
                  <a:gd name="T24" fmla="*/ 12 w 17"/>
                  <a:gd name="T25" fmla="*/ 10 h 17"/>
                  <a:gd name="T26" fmla="*/ 10 w 17"/>
                  <a:gd name="T27" fmla="*/ 10 h 17"/>
                  <a:gd name="T28" fmla="*/ 8 w 17"/>
                  <a:gd name="T29" fmla="*/ 10 h 17"/>
                  <a:gd name="T30" fmla="*/ 6 w 17"/>
                  <a:gd name="T31" fmla="*/ 10 h 17"/>
                  <a:gd name="T32" fmla="*/ 2 w 17"/>
                  <a:gd name="T33" fmla="*/ 5 h 17"/>
                  <a:gd name="T34" fmla="*/ 0 w 17"/>
                  <a:gd name="T35" fmla="*/ 8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0" y="8"/>
                    </a:moveTo>
                    <a:lnTo>
                      <a:pt x="4" y="13"/>
                    </a:lnTo>
                    <a:lnTo>
                      <a:pt x="8" y="16"/>
                    </a:lnTo>
                    <a:lnTo>
                      <a:pt x="10" y="16"/>
                    </a:lnTo>
                    <a:lnTo>
                      <a:pt x="14" y="13"/>
                    </a:lnTo>
                    <a:lnTo>
                      <a:pt x="16" y="10"/>
                    </a:lnTo>
                    <a:lnTo>
                      <a:pt x="16" y="8"/>
                    </a:lnTo>
                    <a:lnTo>
                      <a:pt x="16" y="2"/>
                    </a:lnTo>
                    <a:lnTo>
                      <a:pt x="14" y="0"/>
                    </a:lnTo>
                    <a:lnTo>
                      <a:pt x="12" y="2"/>
                    </a:lnTo>
                    <a:lnTo>
                      <a:pt x="14" y="5"/>
                    </a:lnTo>
                    <a:lnTo>
                      <a:pt x="14" y="8"/>
                    </a:lnTo>
                    <a:lnTo>
                      <a:pt x="12" y="10"/>
                    </a:lnTo>
                    <a:lnTo>
                      <a:pt x="10" y="10"/>
                    </a:lnTo>
                    <a:lnTo>
                      <a:pt x="8" y="10"/>
                    </a:lnTo>
                    <a:lnTo>
                      <a:pt x="6" y="10"/>
                    </a:lnTo>
                    <a:lnTo>
                      <a:pt x="2" y="5"/>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1" name="Freeform 274">
                <a:extLst>
                  <a:ext uri="{FF2B5EF4-FFF2-40B4-BE49-F238E27FC236}">
                    <a16:creationId xmlns:a16="http://schemas.microsoft.com/office/drawing/2014/main" id="{791072B4-8EE5-116F-542E-DB5B315054A9}"/>
                  </a:ext>
                </a:extLst>
              </p:cNvPr>
              <p:cNvSpPr>
                <a:spLocks/>
              </p:cNvSpPr>
              <p:nvPr/>
            </p:nvSpPr>
            <p:spPr bwMode="auto">
              <a:xfrm>
                <a:off x="4365" y="3023"/>
                <a:ext cx="17" cy="17"/>
              </a:xfrm>
              <a:custGeom>
                <a:avLst/>
                <a:gdLst>
                  <a:gd name="T0" fmla="*/ 2 w 17"/>
                  <a:gd name="T1" fmla="*/ 0 h 17"/>
                  <a:gd name="T2" fmla="*/ 0 w 17"/>
                  <a:gd name="T3" fmla="*/ 4 h 17"/>
                  <a:gd name="T4" fmla="*/ 0 w 17"/>
                  <a:gd name="T5" fmla="*/ 6 h 17"/>
                  <a:gd name="T6" fmla="*/ 0 w 17"/>
                  <a:gd name="T7" fmla="*/ 11 h 17"/>
                  <a:gd name="T8" fmla="*/ 2 w 17"/>
                  <a:gd name="T9" fmla="*/ 13 h 17"/>
                  <a:gd name="T10" fmla="*/ 5 w 17"/>
                  <a:gd name="T11" fmla="*/ 16 h 17"/>
                  <a:gd name="T12" fmla="*/ 8 w 17"/>
                  <a:gd name="T13" fmla="*/ 16 h 17"/>
                  <a:gd name="T14" fmla="*/ 10 w 17"/>
                  <a:gd name="T15" fmla="*/ 16 h 17"/>
                  <a:gd name="T16" fmla="*/ 16 w 17"/>
                  <a:gd name="T17" fmla="*/ 13 h 17"/>
                  <a:gd name="T18" fmla="*/ 16 w 17"/>
                  <a:gd name="T19" fmla="*/ 11 h 17"/>
                  <a:gd name="T20" fmla="*/ 10 w 17"/>
                  <a:gd name="T21" fmla="*/ 13 h 17"/>
                  <a:gd name="T22" fmla="*/ 8 w 17"/>
                  <a:gd name="T23" fmla="*/ 13 h 17"/>
                  <a:gd name="T24" fmla="*/ 5 w 17"/>
                  <a:gd name="T25" fmla="*/ 13 h 17"/>
                  <a:gd name="T26" fmla="*/ 5 w 17"/>
                  <a:gd name="T27" fmla="*/ 11 h 17"/>
                  <a:gd name="T28" fmla="*/ 2 w 17"/>
                  <a:gd name="T29" fmla="*/ 9 h 17"/>
                  <a:gd name="T30" fmla="*/ 5 w 17"/>
                  <a:gd name="T31" fmla="*/ 4 h 17"/>
                  <a:gd name="T32" fmla="*/ 5 w 17"/>
                  <a:gd name="T33" fmla="*/ 2 h 17"/>
                  <a:gd name="T34" fmla="*/ 2 w 17"/>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2" y="0"/>
                    </a:moveTo>
                    <a:lnTo>
                      <a:pt x="0" y="4"/>
                    </a:lnTo>
                    <a:lnTo>
                      <a:pt x="0" y="6"/>
                    </a:lnTo>
                    <a:lnTo>
                      <a:pt x="0" y="11"/>
                    </a:lnTo>
                    <a:lnTo>
                      <a:pt x="2" y="13"/>
                    </a:lnTo>
                    <a:lnTo>
                      <a:pt x="5" y="16"/>
                    </a:lnTo>
                    <a:lnTo>
                      <a:pt x="8" y="16"/>
                    </a:lnTo>
                    <a:lnTo>
                      <a:pt x="10" y="16"/>
                    </a:lnTo>
                    <a:lnTo>
                      <a:pt x="16" y="13"/>
                    </a:lnTo>
                    <a:lnTo>
                      <a:pt x="16" y="11"/>
                    </a:lnTo>
                    <a:lnTo>
                      <a:pt x="10" y="13"/>
                    </a:lnTo>
                    <a:lnTo>
                      <a:pt x="8" y="13"/>
                    </a:lnTo>
                    <a:lnTo>
                      <a:pt x="5" y="13"/>
                    </a:lnTo>
                    <a:lnTo>
                      <a:pt x="5" y="11"/>
                    </a:lnTo>
                    <a:lnTo>
                      <a:pt x="2" y="9"/>
                    </a:lnTo>
                    <a:lnTo>
                      <a:pt x="5" y="4"/>
                    </a:lnTo>
                    <a:lnTo>
                      <a:pt x="5" y="2"/>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2" name="Freeform 275">
                <a:extLst>
                  <a:ext uri="{FF2B5EF4-FFF2-40B4-BE49-F238E27FC236}">
                    <a16:creationId xmlns:a16="http://schemas.microsoft.com/office/drawing/2014/main" id="{6758C628-C482-D5F4-8DE9-F0606CF1D7B1}"/>
                  </a:ext>
                </a:extLst>
              </p:cNvPr>
              <p:cNvSpPr>
                <a:spLocks/>
              </p:cNvSpPr>
              <p:nvPr/>
            </p:nvSpPr>
            <p:spPr bwMode="auto">
              <a:xfrm>
                <a:off x="4365" y="3042"/>
                <a:ext cx="43" cy="17"/>
              </a:xfrm>
              <a:custGeom>
                <a:avLst/>
                <a:gdLst>
                  <a:gd name="T0" fmla="*/ 0 w 43"/>
                  <a:gd name="T1" fmla="*/ 1 h 17"/>
                  <a:gd name="T2" fmla="*/ 0 w 43"/>
                  <a:gd name="T3" fmla="*/ 1 h 17"/>
                  <a:gd name="T4" fmla="*/ 2 w 43"/>
                  <a:gd name="T5" fmla="*/ 5 h 17"/>
                  <a:gd name="T6" fmla="*/ 4 w 43"/>
                  <a:gd name="T7" fmla="*/ 8 h 17"/>
                  <a:gd name="T8" fmla="*/ 6 w 43"/>
                  <a:gd name="T9" fmla="*/ 12 h 17"/>
                  <a:gd name="T10" fmla="*/ 8 w 43"/>
                  <a:gd name="T11" fmla="*/ 14 h 17"/>
                  <a:gd name="T12" fmla="*/ 11 w 43"/>
                  <a:gd name="T13" fmla="*/ 16 h 17"/>
                  <a:gd name="T14" fmla="*/ 14 w 43"/>
                  <a:gd name="T15" fmla="*/ 16 h 17"/>
                  <a:gd name="T16" fmla="*/ 17 w 43"/>
                  <a:gd name="T17" fmla="*/ 16 h 17"/>
                  <a:gd name="T18" fmla="*/ 20 w 43"/>
                  <a:gd name="T19" fmla="*/ 16 h 17"/>
                  <a:gd name="T20" fmla="*/ 23 w 43"/>
                  <a:gd name="T21" fmla="*/ 16 h 17"/>
                  <a:gd name="T22" fmla="*/ 26 w 43"/>
                  <a:gd name="T23" fmla="*/ 14 h 17"/>
                  <a:gd name="T24" fmla="*/ 30 w 43"/>
                  <a:gd name="T25" fmla="*/ 14 h 17"/>
                  <a:gd name="T26" fmla="*/ 32 w 43"/>
                  <a:gd name="T27" fmla="*/ 12 h 17"/>
                  <a:gd name="T28" fmla="*/ 35 w 43"/>
                  <a:gd name="T29" fmla="*/ 10 h 17"/>
                  <a:gd name="T30" fmla="*/ 38 w 43"/>
                  <a:gd name="T31" fmla="*/ 8 h 17"/>
                  <a:gd name="T32" fmla="*/ 40 w 43"/>
                  <a:gd name="T33" fmla="*/ 8 h 17"/>
                  <a:gd name="T34" fmla="*/ 42 w 43"/>
                  <a:gd name="T35" fmla="*/ 7 h 17"/>
                  <a:gd name="T36" fmla="*/ 42 w 43"/>
                  <a:gd name="T37" fmla="*/ 5 h 17"/>
                  <a:gd name="T38" fmla="*/ 40 w 43"/>
                  <a:gd name="T39" fmla="*/ 5 h 17"/>
                  <a:gd name="T40" fmla="*/ 37 w 43"/>
                  <a:gd name="T41" fmla="*/ 7 h 17"/>
                  <a:gd name="T42" fmla="*/ 35 w 43"/>
                  <a:gd name="T43" fmla="*/ 8 h 17"/>
                  <a:gd name="T44" fmla="*/ 32 w 43"/>
                  <a:gd name="T45" fmla="*/ 10 h 17"/>
                  <a:gd name="T46" fmla="*/ 29 w 43"/>
                  <a:gd name="T47" fmla="*/ 10 h 17"/>
                  <a:gd name="T48" fmla="*/ 26 w 43"/>
                  <a:gd name="T49" fmla="*/ 12 h 17"/>
                  <a:gd name="T50" fmla="*/ 23 w 43"/>
                  <a:gd name="T51" fmla="*/ 12 h 17"/>
                  <a:gd name="T52" fmla="*/ 20 w 43"/>
                  <a:gd name="T53" fmla="*/ 14 h 17"/>
                  <a:gd name="T54" fmla="*/ 17 w 43"/>
                  <a:gd name="T55" fmla="*/ 14 h 17"/>
                  <a:gd name="T56" fmla="*/ 14 w 43"/>
                  <a:gd name="T57" fmla="*/ 14 h 17"/>
                  <a:gd name="T58" fmla="*/ 12 w 43"/>
                  <a:gd name="T59" fmla="*/ 12 h 17"/>
                  <a:gd name="T60" fmla="*/ 9 w 43"/>
                  <a:gd name="T61" fmla="*/ 12 h 17"/>
                  <a:gd name="T62" fmla="*/ 6 w 43"/>
                  <a:gd name="T63" fmla="*/ 8 h 17"/>
                  <a:gd name="T64" fmla="*/ 5 w 43"/>
                  <a:gd name="T65" fmla="*/ 7 h 17"/>
                  <a:gd name="T66" fmla="*/ 3 w 43"/>
                  <a:gd name="T67" fmla="*/ 3 h 17"/>
                  <a:gd name="T68" fmla="*/ 2 w 43"/>
                  <a:gd name="T69" fmla="*/ 0 h 17"/>
                  <a:gd name="T70" fmla="*/ 0 w 43"/>
                  <a:gd name="T71" fmla="*/ 1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0" y="1"/>
                    </a:moveTo>
                    <a:lnTo>
                      <a:pt x="0" y="1"/>
                    </a:lnTo>
                    <a:lnTo>
                      <a:pt x="2" y="5"/>
                    </a:lnTo>
                    <a:lnTo>
                      <a:pt x="4" y="8"/>
                    </a:lnTo>
                    <a:lnTo>
                      <a:pt x="6" y="12"/>
                    </a:lnTo>
                    <a:lnTo>
                      <a:pt x="8" y="14"/>
                    </a:lnTo>
                    <a:lnTo>
                      <a:pt x="11" y="16"/>
                    </a:lnTo>
                    <a:lnTo>
                      <a:pt x="14" y="16"/>
                    </a:lnTo>
                    <a:lnTo>
                      <a:pt x="17" y="16"/>
                    </a:lnTo>
                    <a:lnTo>
                      <a:pt x="20" y="16"/>
                    </a:lnTo>
                    <a:lnTo>
                      <a:pt x="23" y="16"/>
                    </a:lnTo>
                    <a:lnTo>
                      <a:pt x="26" y="14"/>
                    </a:lnTo>
                    <a:lnTo>
                      <a:pt x="30" y="14"/>
                    </a:lnTo>
                    <a:lnTo>
                      <a:pt x="32" y="12"/>
                    </a:lnTo>
                    <a:lnTo>
                      <a:pt x="35" y="10"/>
                    </a:lnTo>
                    <a:lnTo>
                      <a:pt x="38" y="8"/>
                    </a:lnTo>
                    <a:lnTo>
                      <a:pt x="40" y="8"/>
                    </a:lnTo>
                    <a:lnTo>
                      <a:pt x="42" y="7"/>
                    </a:lnTo>
                    <a:lnTo>
                      <a:pt x="42" y="5"/>
                    </a:lnTo>
                    <a:lnTo>
                      <a:pt x="40" y="5"/>
                    </a:lnTo>
                    <a:lnTo>
                      <a:pt x="37" y="7"/>
                    </a:lnTo>
                    <a:lnTo>
                      <a:pt x="35" y="8"/>
                    </a:lnTo>
                    <a:lnTo>
                      <a:pt x="32" y="10"/>
                    </a:lnTo>
                    <a:lnTo>
                      <a:pt x="29" y="10"/>
                    </a:lnTo>
                    <a:lnTo>
                      <a:pt x="26" y="12"/>
                    </a:lnTo>
                    <a:lnTo>
                      <a:pt x="23" y="12"/>
                    </a:lnTo>
                    <a:lnTo>
                      <a:pt x="20" y="14"/>
                    </a:lnTo>
                    <a:lnTo>
                      <a:pt x="17" y="14"/>
                    </a:lnTo>
                    <a:lnTo>
                      <a:pt x="14" y="14"/>
                    </a:lnTo>
                    <a:lnTo>
                      <a:pt x="12" y="12"/>
                    </a:lnTo>
                    <a:lnTo>
                      <a:pt x="9" y="12"/>
                    </a:lnTo>
                    <a:lnTo>
                      <a:pt x="6" y="8"/>
                    </a:lnTo>
                    <a:lnTo>
                      <a:pt x="5" y="7"/>
                    </a:lnTo>
                    <a:lnTo>
                      <a:pt x="3" y="3"/>
                    </a:lnTo>
                    <a:lnTo>
                      <a:pt x="2"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3" name="Freeform 276">
                <a:extLst>
                  <a:ext uri="{FF2B5EF4-FFF2-40B4-BE49-F238E27FC236}">
                    <a16:creationId xmlns:a16="http://schemas.microsoft.com/office/drawing/2014/main" id="{14945744-DA09-A650-778D-77AD36B6CEDA}"/>
                  </a:ext>
                </a:extLst>
              </p:cNvPr>
              <p:cNvSpPr>
                <a:spLocks/>
              </p:cNvSpPr>
              <p:nvPr/>
            </p:nvSpPr>
            <p:spPr bwMode="auto">
              <a:xfrm>
                <a:off x="4365" y="3017"/>
                <a:ext cx="20" cy="25"/>
              </a:xfrm>
              <a:custGeom>
                <a:avLst/>
                <a:gdLst>
                  <a:gd name="T0" fmla="*/ 18 w 20"/>
                  <a:gd name="T1" fmla="*/ 0 h 26"/>
                  <a:gd name="T2" fmla="*/ 16 w 20"/>
                  <a:gd name="T3" fmla="*/ 2 h 26"/>
                  <a:gd name="T4" fmla="*/ 12 w 20"/>
                  <a:gd name="T5" fmla="*/ 5 h 26"/>
                  <a:gd name="T6" fmla="*/ 8 w 20"/>
                  <a:gd name="T7" fmla="*/ 7 h 26"/>
                  <a:gd name="T8" fmla="*/ 5 w 20"/>
                  <a:gd name="T9" fmla="*/ 10 h 26"/>
                  <a:gd name="T10" fmla="*/ 2 w 20"/>
                  <a:gd name="T11" fmla="*/ 13 h 26"/>
                  <a:gd name="T12" fmla="*/ 0 w 20"/>
                  <a:gd name="T13" fmla="*/ 16 h 26"/>
                  <a:gd name="T14" fmla="*/ 0 w 20"/>
                  <a:gd name="T15" fmla="*/ 20 h 26"/>
                  <a:gd name="T16" fmla="*/ 0 w 20"/>
                  <a:gd name="T17" fmla="*/ 25 h 26"/>
                  <a:gd name="T18" fmla="*/ 2 w 20"/>
                  <a:gd name="T19" fmla="*/ 24 h 26"/>
                  <a:gd name="T20" fmla="*/ 1 w 20"/>
                  <a:gd name="T21" fmla="*/ 20 h 26"/>
                  <a:gd name="T22" fmla="*/ 2 w 20"/>
                  <a:gd name="T23" fmla="*/ 17 h 26"/>
                  <a:gd name="T24" fmla="*/ 3 w 20"/>
                  <a:gd name="T25" fmla="*/ 14 h 26"/>
                  <a:gd name="T26" fmla="*/ 6 w 20"/>
                  <a:gd name="T27" fmla="*/ 11 h 26"/>
                  <a:gd name="T28" fmla="*/ 10 w 20"/>
                  <a:gd name="T29" fmla="*/ 8 h 26"/>
                  <a:gd name="T30" fmla="*/ 13 w 20"/>
                  <a:gd name="T31" fmla="*/ 5 h 26"/>
                  <a:gd name="T32" fmla="*/ 16 w 20"/>
                  <a:gd name="T33" fmla="*/ 3 h 26"/>
                  <a:gd name="T34" fmla="*/ 19 w 20"/>
                  <a:gd name="T35" fmla="*/ 1 h 26"/>
                  <a:gd name="T36" fmla="*/ 18 w 20"/>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6">
                    <a:moveTo>
                      <a:pt x="18" y="0"/>
                    </a:moveTo>
                    <a:lnTo>
                      <a:pt x="16" y="2"/>
                    </a:lnTo>
                    <a:lnTo>
                      <a:pt x="12" y="5"/>
                    </a:lnTo>
                    <a:lnTo>
                      <a:pt x="8" y="7"/>
                    </a:lnTo>
                    <a:lnTo>
                      <a:pt x="5" y="10"/>
                    </a:lnTo>
                    <a:lnTo>
                      <a:pt x="2" y="13"/>
                    </a:lnTo>
                    <a:lnTo>
                      <a:pt x="0" y="16"/>
                    </a:lnTo>
                    <a:lnTo>
                      <a:pt x="0" y="20"/>
                    </a:lnTo>
                    <a:lnTo>
                      <a:pt x="0" y="25"/>
                    </a:lnTo>
                    <a:lnTo>
                      <a:pt x="2" y="24"/>
                    </a:lnTo>
                    <a:lnTo>
                      <a:pt x="1" y="20"/>
                    </a:lnTo>
                    <a:lnTo>
                      <a:pt x="2" y="17"/>
                    </a:lnTo>
                    <a:lnTo>
                      <a:pt x="3" y="14"/>
                    </a:lnTo>
                    <a:lnTo>
                      <a:pt x="6" y="11"/>
                    </a:lnTo>
                    <a:lnTo>
                      <a:pt x="10" y="8"/>
                    </a:lnTo>
                    <a:lnTo>
                      <a:pt x="13" y="5"/>
                    </a:lnTo>
                    <a:lnTo>
                      <a:pt x="16" y="3"/>
                    </a:lnTo>
                    <a:lnTo>
                      <a:pt x="19" y="1"/>
                    </a:lnTo>
                    <a:lnTo>
                      <a:pt x="18"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4" name="Freeform 277">
                <a:extLst>
                  <a:ext uri="{FF2B5EF4-FFF2-40B4-BE49-F238E27FC236}">
                    <a16:creationId xmlns:a16="http://schemas.microsoft.com/office/drawing/2014/main" id="{B2661988-8BFA-590E-A495-022ABC02FC5C}"/>
                  </a:ext>
                </a:extLst>
              </p:cNvPr>
              <p:cNvSpPr>
                <a:spLocks/>
              </p:cNvSpPr>
              <p:nvPr/>
            </p:nvSpPr>
            <p:spPr bwMode="auto">
              <a:xfrm>
                <a:off x="4334" y="2882"/>
                <a:ext cx="17" cy="17"/>
              </a:xfrm>
              <a:custGeom>
                <a:avLst/>
                <a:gdLst>
                  <a:gd name="T0" fmla="*/ 2 w 17"/>
                  <a:gd name="T1" fmla="*/ 16 h 17"/>
                  <a:gd name="T2" fmla="*/ 2 w 17"/>
                  <a:gd name="T3" fmla="*/ 16 h 17"/>
                  <a:gd name="T4" fmla="*/ 5 w 17"/>
                  <a:gd name="T5" fmla="*/ 13 h 17"/>
                  <a:gd name="T6" fmla="*/ 5 w 17"/>
                  <a:gd name="T7" fmla="*/ 11 h 17"/>
                  <a:gd name="T8" fmla="*/ 5 w 17"/>
                  <a:gd name="T9" fmla="*/ 9 h 17"/>
                  <a:gd name="T10" fmla="*/ 8 w 17"/>
                  <a:gd name="T11" fmla="*/ 6 h 17"/>
                  <a:gd name="T12" fmla="*/ 8 w 17"/>
                  <a:gd name="T13" fmla="*/ 4 h 17"/>
                  <a:gd name="T14" fmla="*/ 10 w 17"/>
                  <a:gd name="T15" fmla="*/ 4 h 17"/>
                  <a:gd name="T16" fmla="*/ 13 w 17"/>
                  <a:gd name="T17" fmla="*/ 2 h 17"/>
                  <a:gd name="T18" fmla="*/ 16 w 17"/>
                  <a:gd name="T19" fmla="*/ 2 h 17"/>
                  <a:gd name="T20" fmla="*/ 13 w 17"/>
                  <a:gd name="T21" fmla="*/ 0 h 17"/>
                  <a:gd name="T22" fmla="*/ 10 w 17"/>
                  <a:gd name="T23" fmla="*/ 0 h 17"/>
                  <a:gd name="T24" fmla="*/ 8 w 17"/>
                  <a:gd name="T25" fmla="*/ 2 h 17"/>
                  <a:gd name="T26" fmla="*/ 5 w 17"/>
                  <a:gd name="T27" fmla="*/ 4 h 17"/>
                  <a:gd name="T28" fmla="*/ 2 w 17"/>
                  <a:gd name="T29" fmla="*/ 9 h 17"/>
                  <a:gd name="T30" fmla="*/ 2 w 17"/>
                  <a:gd name="T31" fmla="*/ 11 h 17"/>
                  <a:gd name="T32" fmla="*/ 0 w 17"/>
                  <a:gd name="T33" fmla="*/ 13 h 17"/>
                  <a:gd name="T34" fmla="*/ 0 w 17"/>
                  <a:gd name="T35" fmla="*/ 16 h 17"/>
                  <a:gd name="T36" fmla="*/ 2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2" y="16"/>
                    </a:moveTo>
                    <a:lnTo>
                      <a:pt x="2" y="16"/>
                    </a:lnTo>
                    <a:lnTo>
                      <a:pt x="5" y="13"/>
                    </a:lnTo>
                    <a:lnTo>
                      <a:pt x="5" y="11"/>
                    </a:lnTo>
                    <a:lnTo>
                      <a:pt x="5" y="9"/>
                    </a:lnTo>
                    <a:lnTo>
                      <a:pt x="8" y="6"/>
                    </a:lnTo>
                    <a:lnTo>
                      <a:pt x="8" y="4"/>
                    </a:lnTo>
                    <a:lnTo>
                      <a:pt x="10" y="4"/>
                    </a:lnTo>
                    <a:lnTo>
                      <a:pt x="13" y="2"/>
                    </a:lnTo>
                    <a:lnTo>
                      <a:pt x="16" y="2"/>
                    </a:lnTo>
                    <a:lnTo>
                      <a:pt x="13" y="0"/>
                    </a:lnTo>
                    <a:lnTo>
                      <a:pt x="10" y="0"/>
                    </a:lnTo>
                    <a:lnTo>
                      <a:pt x="8" y="2"/>
                    </a:lnTo>
                    <a:lnTo>
                      <a:pt x="5" y="4"/>
                    </a:lnTo>
                    <a:lnTo>
                      <a:pt x="2" y="9"/>
                    </a:lnTo>
                    <a:lnTo>
                      <a:pt x="2" y="11"/>
                    </a:lnTo>
                    <a:lnTo>
                      <a:pt x="0" y="13"/>
                    </a:lnTo>
                    <a:lnTo>
                      <a:pt x="0" y="16"/>
                    </a:lnTo>
                    <a:lnTo>
                      <a:pt x="2"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5" name="Freeform 278">
                <a:extLst>
                  <a:ext uri="{FF2B5EF4-FFF2-40B4-BE49-F238E27FC236}">
                    <a16:creationId xmlns:a16="http://schemas.microsoft.com/office/drawing/2014/main" id="{F9961C49-C30D-BAEA-44BF-9A1CB83A731A}"/>
                  </a:ext>
                </a:extLst>
              </p:cNvPr>
              <p:cNvSpPr>
                <a:spLocks/>
              </p:cNvSpPr>
              <p:nvPr/>
            </p:nvSpPr>
            <p:spPr bwMode="auto">
              <a:xfrm>
                <a:off x="4333" y="2889"/>
                <a:ext cx="17" cy="38"/>
              </a:xfrm>
              <a:custGeom>
                <a:avLst/>
                <a:gdLst>
                  <a:gd name="T0" fmla="*/ 16 w 17"/>
                  <a:gd name="T1" fmla="*/ 37 h 38"/>
                  <a:gd name="T2" fmla="*/ 16 w 17"/>
                  <a:gd name="T3" fmla="*/ 37 h 38"/>
                  <a:gd name="T4" fmla="*/ 12 w 17"/>
                  <a:gd name="T5" fmla="*/ 35 h 38"/>
                  <a:gd name="T6" fmla="*/ 12 w 17"/>
                  <a:gd name="T7" fmla="*/ 33 h 38"/>
                  <a:gd name="T8" fmla="*/ 12 w 17"/>
                  <a:gd name="T9" fmla="*/ 31 h 38"/>
                  <a:gd name="T10" fmla="*/ 9 w 17"/>
                  <a:gd name="T11" fmla="*/ 28 h 38"/>
                  <a:gd name="T12" fmla="*/ 9 w 17"/>
                  <a:gd name="T13" fmla="*/ 25 h 38"/>
                  <a:gd name="T14" fmla="*/ 6 w 17"/>
                  <a:gd name="T15" fmla="*/ 23 h 38"/>
                  <a:gd name="T16" fmla="*/ 6 w 17"/>
                  <a:gd name="T17" fmla="*/ 20 h 38"/>
                  <a:gd name="T18" fmla="*/ 6 w 17"/>
                  <a:gd name="T19" fmla="*/ 18 h 38"/>
                  <a:gd name="T20" fmla="*/ 6 w 17"/>
                  <a:gd name="T21" fmla="*/ 15 h 38"/>
                  <a:gd name="T22" fmla="*/ 3 w 17"/>
                  <a:gd name="T23" fmla="*/ 13 h 38"/>
                  <a:gd name="T24" fmla="*/ 3 w 17"/>
                  <a:gd name="T25" fmla="*/ 10 h 38"/>
                  <a:gd name="T26" fmla="*/ 3 w 17"/>
                  <a:gd name="T27" fmla="*/ 8 h 38"/>
                  <a:gd name="T28" fmla="*/ 3 w 17"/>
                  <a:gd name="T29" fmla="*/ 5 h 38"/>
                  <a:gd name="T30" fmla="*/ 6 w 17"/>
                  <a:gd name="T31" fmla="*/ 3 h 38"/>
                  <a:gd name="T32" fmla="*/ 6 w 17"/>
                  <a:gd name="T33" fmla="*/ 2 h 38"/>
                  <a:gd name="T34" fmla="*/ 6 w 17"/>
                  <a:gd name="T35" fmla="*/ 0 h 38"/>
                  <a:gd name="T36" fmla="*/ 3 w 17"/>
                  <a:gd name="T37" fmla="*/ 0 h 38"/>
                  <a:gd name="T38" fmla="*/ 0 w 17"/>
                  <a:gd name="T39" fmla="*/ 1 h 38"/>
                  <a:gd name="T40" fmla="*/ 0 w 17"/>
                  <a:gd name="T41" fmla="*/ 3 h 38"/>
                  <a:gd name="T42" fmla="*/ 0 w 17"/>
                  <a:gd name="T43" fmla="*/ 5 h 38"/>
                  <a:gd name="T44" fmla="*/ 0 w 17"/>
                  <a:gd name="T45" fmla="*/ 8 h 38"/>
                  <a:gd name="T46" fmla="*/ 0 w 17"/>
                  <a:gd name="T47" fmla="*/ 10 h 38"/>
                  <a:gd name="T48" fmla="*/ 0 w 17"/>
                  <a:gd name="T49" fmla="*/ 13 h 38"/>
                  <a:gd name="T50" fmla="*/ 0 w 17"/>
                  <a:gd name="T51" fmla="*/ 15 h 38"/>
                  <a:gd name="T52" fmla="*/ 0 w 17"/>
                  <a:gd name="T53" fmla="*/ 18 h 38"/>
                  <a:gd name="T54" fmla="*/ 3 w 17"/>
                  <a:gd name="T55" fmla="*/ 21 h 38"/>
                  <a:gd name="T56" fmla="*/ 3 w 17"/>
                  <a:gd name="T57" fmla="*/ 23 h 38"/>
                  <a:gd name="T58" fmla="*/ 6 w 17"/>
                  <a:gd name="T59" fmla="*/ 26 h 38"/>
                  <a:gd name="T60" fmla="*/ 6 w 17"/>
                  <a:gd name="T61" fmla="*/ 29 h 38"/>
                  <a:gd name="T62" fmla="*/ 6 w 17"/>
                  <a:gd name="T63" fmla="*/ 31 h 38"/>
                  <a:gd name="T64" fmla="*/ 9 w 17"/>
                  <a:gd name="T65" fmla="*/ 33 h 38"/>
                  <a:gd name="T66" fmla="*/ 9 w 17"/>
                  <a:gd name="T67" fmla="*/ 35 h 38"/>
                  <a:gd name="T68" fmla="*/ 9 w 17"/>
                  <a:gd name="T69" fmla="*/ 37 h 38"/>
                  <a:gd name="T70" fmla="*/ 16 w 17"/>
                  <a:gd name="T71" fmla="*/ 3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38">
                    <a:moveTo>
                      <a:pt x="16" y="37"/>
                    </a:moveTo>
                    <a:lnTo>
                      <a:pt x="16" y="37"/>
                    </a:lnTo>
                    <a:lnTo>
                      <a:pt x="12" y="35"/>
                    </a:lnTo>
                    <a:lnTo>
                      <a:pt x="12" y="33"/>
                    </a:lnTo>
                    <a:lnTo>
                      <a:pt x="12" y="31"/>
                    </a:lnTo>
                    <a:lnTo>
                      <a:pt x="9" y="28"/>
                    </a:lnTo>
                    <a:lnTo>
                      <a:pt x="9" y="25"/>
                    </a:lnTo>
                    <a:lnTo>
                      <a:pt x="6" y="23"/>
                    </a:lnTo>
                    <a:lnTo>
                      <a:pt x="6" y="20"/>
                    </a:lnTo>
                    <a:lnTo>
                      <a:pt x="6" y="18"/>
                    </a:lnTo>
                    <a:lnTo>
                      <a:pt x="6" y="15"/>
                    </a:lnTo>
                    <a:lnTo>
                      <a:pt x="3" y="13"/>
                    </a:lnTo>
                    <a:lnTo>
                      <a:pt x="3" y="10"/>
                    </a:lnTo>
                    <a:lnTo>
                      <a:pt x="3" y="8"/>
                    </a:lnTo>
                    <a:lnTo>
                      <a:pt x="3" y="5"/>
                    </a:lnTo>
                    <a:lnTo>
                      <a:pt x="6" y="3"/>
                    </a:lnTo>
                    <a:lnTo>
                      <a:pt x="6" y="2"/>
                    </a:lnTo>
                    <a:lnTo>
                      <a:pt x="6" y="0"/>
                    </a:lnTo>
                    <a:lnTo>
                      <a:pt x="3" y="0"/>
                    </a:lnTo>
                    <a:lnTo>
                      <a:pt x="0" y="1"/>
                    </a:lnTo>
                    <a:lnTo>
                      <a:pt x="0" y="3"/>
                    </a:lnTo>
                    <a:lnTo>
                      <a:pt x="0" y="5"/>
                    </a:lnTo>
                    <a:lnTo>
                      <a:pt x="0" y="8"/>
                    </a:lnTo>
                    <a:lnTo>
                      <a:pt x="0" y="10"/>
                    </a:lnTo>
                    <a:lnTo>
                      <a:pt x="0" y="13"/>
                    </a:lnTo>
                    <a:lnTo>
                      <a:pt x="0" y="15"/>
                    </a:lnTo>
                    <a:lnTo>
                      <a:pt x="0" y="18"/>
                    </a:lnTo>
                    <a:lnTo>
                      <a:pt x="3" y="21"/>
                    </a:lnTo>
                    <a:lnTo>
                      <a:pt x="3" y="23"/>
                    </a:lnTo>
                    <a:lnTo>
                      <a:pt x="6" y="26"/>
                    </a:lnTo>
                    <a:lnTo>
                      <a:pt x="6" y="29"/>
                    </a:lnTo>
                    <a:lnTo>
                      <a:pt x="6" y="31"/>
                    </a:lnTo>
                    <a:lnTo>
                      <a:pt x="9" y="33"/>
                    </a:lnTo>
                    <a:lnTo>
                      <a:pt x="9" y="35"/>
                    </a:lnTo>
                    <a:lnTo>
                      <a:pt x="9" y="37"/>
                    </a:lnTo>
                    <a:lnTo>
                      <a:pt x="16"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6" name="Freeform 279">
                <a:extLst>
                  <a:ext uri="{FF2B5EF4-FFF2-40B4-BE49-F238E27FC236}">
                    <a16:creationId xmlns:a16="http://schemas.microsoft.com/office/drawing/2014/main" id="{78E2F65F-82A4-C8A0-53CD-4F9329794F5C}"/>
                  </a:ext>
                </a:extLst>
              </p:cNvPr>
              <p:cNvSpPr>
                <a:spLocks/>
              </p:cNvSpPr>
              <p:nvPr/>
            </p:nvSpPr>
            <p:spPr bwMode="auto">
              <a:xfrm>
                <a:off x="4336" y="2927"/>
                <a:ext cx="17" cy="58"/>
              </a:xfrm>
              <a:custGeom>
                <a:avLst/>
                <a:gdLst>
                  <a:gd name="T0" fmla="*/ 16 w 17"/>
                  <a:gd name="T1" fmla="*/ 58 h 59"/>
                  <a:gd name="T2" fmla="*/ 16 w 17"/>
                  <a:gd name="T3" fmla="*/ 58 h 59"/>
                  <a:gd name="T4" fmla="*/ 16 w 17"/>
                  <a:gd name="T5" fmla="*/ 54 h 59"/>
                  <a:gd name="T6" fmla="*/ 10 w 17"/>
                  <a:gd name="T7" fmla="*/ 51 h 59"/>
                  <a:gd name="T8" fmla="*/ 10 w 17"/>
                  <a:gd name="T9" fmla="*/ 47 h 59"/>
                  <a:gd name="T10" fmla="*/ 10 w 17"/>
                  <a:gd name="T11" fmla="*/ 44 h 59"/>
                  <a:gd name="T12" fmla="*/ 10 w 17"/>
                  <a:gd name="T13" fmla="*/ 40 h 59"/>
                  <a:gd name="T14" fmla="*/ 10 w 17"/>
                  <a:gd name="T15" fmla="*/ 36 h 59"/>
                  <a:gd name="T16" fmla="*/ 10 w 17"/>
                  <a:gd name="T17" fmla="*/ 33 h 59"/>
                  <a:gd name="T18" fmla="*/ 16 w 17"/>
                  <a:gd name="T19" fmla="*/ 29 h 59"/>
                  <a:gd name="T20" fmla="*/ 16 w 17"/>
                  <a:gd name="T21" fmla="*/ 25 h 59"/>
                  <a:gd name="T22" fmla="*/ 16 w 17"/>
                  <a:gd name="T23" fmla="*/ 22 h 59"/>
                  <a:gd name="T24" fmla="*/ 16 w 17"/>
                  <a:gd name="T25" fmla="*/ 18 h 59"/>
                  <a:gd name="T26" fmla="*/ 16 w 17"/>
                  <a:gd name="T27" fmla="*/ 14 h 59"/>
                  <a:gd name="T28" fmla="*/ 16 w 17"/>
                  <a:gd name="T29" fmla="*/ 10 h 59"/>
                  <a:gd name="T30" fmla="*/ 16 w 17"/>
                  <a:gd name="T31" fmla="*/ 7 h 59"/>
                  <a:gd name="T32" fmla="*/ 10 w 17"/>
                  <a:gd name="T33" fmla="*/ 3 h 59"/>
                  <a:gd name="T34" fmla="*/ 10 w 17"/>
                  <a:gd name="T35" fmla="*/ 0 h 59"/>
                  <a:gd name="T36" fmla="*/ 0 w 17"/>
                  <a:gd name="T37" fmla="*/ 0 h 59"/>
                  <a:gd name="T38" fmla="*/ 5 w 17"/>
                  <a:gd name="T39" fmla="*/ 3 h 59"/>
                  <a:gd name="T40" fmla="*/ 5 w 17"/>
                  <a:gd name="T41" fmla="*/ 7 h 59"/>
                  <a:gd name="T42" fmla="*/ 10 w 17"/>
                  <a:gd name="T43" fmla="*/ 10 h 59"/>
                  <a:gd name="T44" fmla="*/ 10 w 17"/>
                  <a:gd name="T45" fmla="*/ 14 h 59"/>
                  <a:gd name="T46" fmla="*/ 10 w 17"/>
                  <a:gd name="T47" fmla="*/ 18 h 59"/>
                  <a:gd name="T48" fmla="*/ 5 w 17"/>
                  <a:gd name="T49" fmla="*/ 22 h 59"/>
                  <a:gd name="T50" fmla="*/ 5 w 17"/>
                  <a:gd name="T51" fmla="*/ 25 h 59"/>
                  <a:gd name="T52" fmla="*/ 5 w 17"/>
                  <a:gd name="T53" fmla="*/ 29 h 59"/>
                  <a:gd name="T54" fmla="*/ 5 w 17"/>
                  <a:gd name="T55" fmla="*/ 33 h 59"/>
                  <a:gd name="T56" fmla="*/ 5 w 17"/>
                  <a:gd name="T57" fmla="*/ 36 h 59"/>
                  <a:gd name="T58" fmla="*/ 5 w 17"/>
                  <a:gd name="T59" fmla="*/ 40 h 59"/>
                  <a:gd name="T60" fmla="*/ 5 w 17"/>
                  <a:gd name="T61" fmla="*/ 44 h 59"/>
                  <a:gd name="T62" fmla="*/ 5 w 17"/>
                  <a:gd name="T63" fmla="*/ 47 h 59"/>
                  <a:gd name="T64" fmla="*/ 5 w 17"/>
                  <a:gd name="T65" fmla="*/ 51 h 59"/>
                  <a:gd name="T66" fmla="*/ 5 w 17"/>
                  <a:gd name="T67" fmla="*/ 55 h 59"/>
                  <a:gd name="T68" fmla="*/ 10 w 17"/>
                  <a:gd name="T69" fmla="*/ 58 h 59"/>
                  <a:gd name="T70" fmla="*/ 16 w 17"/>
                  <a:gd name="T71" fmla="*/ 58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9">
                    <a:moveTo>
                      <a:pt x="16" y="58"/>
                    </a:moveTo>
                    <a:lnTo>
                      <a:pt x="16" y="58"/>
                    </a:lnTo>
                    <a:lnTo>
                      <a:pt x="16" y="54"/>
                    </a:lnTo>
                    <a:lnTo>
                      <a:pt x="10" y="51"/>
                    </a:lnTo>
                    <a:lnTo>
                      <a:pt x="10" y="47"/>
                    </a:lnTo>
                    <a:lnTo>
                      <a:pt x="10" y="44"/>
                    </a:lnTo>
                    <a:lnTo>
                      <a:pt x="10" y="40"/>
                    </a:lnTo>
                    <a:lnTo>
                      <a:pt x="10" y="36"/>
                    </a:lnTo>
                    <a:lnTo>
                      <a:pt x="10" y="33"/>
                    </a:lnTo>
                    <a:lnTo>
                      <a:pt x="16" y="29"/>
                    </a:lnTo>
                    <a:lnTo>
                      <a:pt x="16" y="25"/>
                    </a:lnTo>
                    <a:lnTo>
                      <a:pt x="16" y="22"/>
                    </a:lnTo>
                    <a:lnTo>
                      <a:pt x="16" y="18"/>
                    </a:lnTo>
                    <a:lnTo>
                      <a:pt x="16" y="14"/>
                    </a:lnTo>
                    <a:lnTo>
                      <a:pt x="16" y="10"/>
                    </a:lnTo>
                    <a:lnTo>
                      <a:pt x="16" y="7"/>
                    </a:lnTo>
                    <a:lnTo>
                      <a:pt x="10" y="3"/>
                    </a:lnTo>
                    <a:lnTo>
                      <a:pt x="10" y="0"/>
                    </a:lnTo>
                    <a:lnTo>
                      <a:pt x="0" y="0"/>
                    </a:lnTo>
                    <a:lnTo>
                      <a:pt x="5" y="3"/>
                    </a:lnTo>
                    <a:lnTo>
                      <a:pt x="5" y="7"/>
                    </a:lnTo>
                    <a:lnTo>
                      <a:pt x="10" y="10"/>
                    </a:lnTo>
                    <a:lnTo>
                      <a:pt x="10" y="14"/>
                    </a:lnTo>
                    <a:lnTo>
                      <a:pt x="10" y="18"/>
                    </a:lnTo>
                    <a:lnTo>
                      <a:pt x="5" y="22"/>
                    </a:lnTo>
                    <a:lnTo>
                      <a:pt x="5" y="25"/>
                    </a:lnTo>
                    <a:lnTo>
                      <a:pt x="5" y="29"/>
                    </a:lnTo>
                    <a:lnTo>
                      <a:pt x="5" y="33"/>
                    </a:lnTo>
                    <a:lnTo>
                      <a:pt x="5" y="36"/>
                    </a:lnTo>
                    <a:lnTo>
                      <a:pt x="5" y="40"/>
                    </a:lnTo>
                    <a:lnTo>
                      <a:pt x="5" y="44"/>
                    </a:lnTo>
                    <a:lnTo>
                      <a:pt x="5" y="47"/>
                    </a:lnTo>
                    <a:lnTo>
                      <a:pt x="5" y="51"/>
                    </a:lnTo>
                    <a:lnTo>
                      <a:pt x="5" y="55"/>
                    </a:lnTo>
                    <a:lnTo>
                      <a:pt x="10" y="58"/>
                    </a:lnTo>
                    <a:lnTo>
                      <a:pt x="16"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7" name="Freeform 280">
                <a:extLst>
                  <a:ext uri="{FF2B5EF4-FFF2-40B4-BE49-F238E27FC236}">
                    <a16:creationId xmlns:a16="http://schemas.microsoft.com/office/drawing/2014/main" id="{EC9C06FF-B5DB-C4A0-F698-1068E8B6977F}"/>
                  </a:ext>
                </a:extLst>
              </p:cNvPr>
              <p:cNvSpPr>
                <a:spLocks/>
              </p:cNvSpPr>
              <p:nvPr/>
            </p:nvSpPr>
            <p:spPr bwMode="auto">
              <a:xfrm>
                <a:off x="4337" y="2985"/>
                <a:ext cx="17" cy="21"/>
              </a:xfrm>
              <a:custGeom>
                <a:avLst/>
                <a:gdLst>
                  <a:gd name="T0" fmla="*/ 10 w 17"/>
                  <a:gd name="T1" fmla="*/ 21 h 22"/>
                  <a:gd name="T2" fmla="*/ 10 w 17"/>
                  <a:gd name="T3" fmla="*/ 18 h 22"/>
                  <a:gd name="T4" fmla="*/ 5 w 17"/>
                  <a:gd name="T5" fmla="*/ 16 h 22"/>
                  <a:gd name="T6" fmla="*/ 5 w 17"/>
                  <a:gd name="T7" fmla="*/ 13 h 22"/>
                  <a:gd name="T8" fmla="*/ 10 w 17"/>
                  <a:gd name="T9" fmla="*/ 11 h 22"/>
                  <a:gd name="T10" fmla="*/ 10 w 17"/>
                  <a:gd name="T11" fmla="*/ 8 h 22"/>
                  <a:gd name="T12" fmla="*/ 10 w 17"/>
                  <a:gd name="T13" fmla="*/ 5 h 22"/>
                  <a:gd name="T14" fmla="*/ 16 w 17"/>
                  <a:gd name="T15" fmla="*/ 2 h 22"/>
                  <a:gd name="T16" fmla="*/ 10 w 17"/>
                  <a:gd name="T17" fmla="*/ 0 h 22"/>
                  <a:gd name="T18" fmla="*/ 5 w 17"/>
                  <a:gd name="T19" fmla="*/ 0 h 22"/>
                  <a:gd name="T20" fmla="*/ 5 w 17"/>
                  <a:gd name="T21" fmla="*/ 2 h 22"/>
                  <a:gd name="T22" fmla="*/ 5 w 17"/>
                  <a:gd name="T23" fmla="*/ 5 h 22"/>
                  <a:gd name="T24" fmla="*/ 5 w 17"/>
                  <a:gd name="T25" fmla="*/ 7 h 22"/>
                  <a:gd name="T26" fmla="*/ 0 w 17"/>
                  <a:gd name="T27" fmla="*/ 10 h 22"/>
                  <a:gd name="T28" fmla="*/ 0 w 17"/>
                  <a:gd name="T29" fmla="*/ 13 h 22"/>
                  <a:gd name="T30" fmla="*/ 0 w 17"/>
                  <a:gd name="T31" fmla="*/ 16 h 22"/>
                  <a:gd name="T32" fmla="*/ 0 w 17"/>
                  <a:gd name="T33" fmla="*/ 19 h 22"/>
                  <a:gd name="T34" fmla="*/ 5 w 17"/>
                  <a:gd name="T35" fmla="*/ 21 h 22"/>
                  <a:gd name="T36" fmla="*/ 10 w 17"/>
                  <a:gd name="T37" fmla="*/ 21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21"/>
                    </a:moveTo>
                    <a:lnTo>
                      <a:pt x="10" y="18"/>
                    </a:lnTo>
                    <a:lnTo>
                      <a:pt x="5" y="16"/>
                    </a:lnTo>
                    <a:lnTo>
                      <a:pt x="5" y="13"/>
                    </a:lnTo>
                    <a:lnTo>
                      <a:pt x="10" y="11"/>
                    </a:lnTo>
                    <a:lnTo>
                      <a:pt x="10" y="8"/>
                    </a:lnTo>
                    <a:lnTo>
                      <a:pt x="10" y="5"/>
                    </a:lnTo>
                    <a:lnTo>
                      <a:pt x="16" y="2"/>
                    </a:lnTo>
                    <a:lnTo>
                      <a:pt x="10" y="0"/>
                    </a:lnTo>
                    <a:lnTo>
                      <a:pt x="5" y="0"/>
                    </a:lnTo>
                    <a:lnTo>
                      <a:pt x="5" y="2"/>
                    </a:lnTo>
                    <a:lnTo>
                      <a:pt x="5" y="5"/>
                    </a:lnTo>
                    <a:lnTo>
                      <a:pt x="5" y="7"/>
                    </a:lnTo>
                    <a:lnTo>
                      <a:pt x="0" y="10"/>
                    </a:lnTo>
                    <a:lnTo>
                      <a:pt x="0" y="13"/>
                    </a:lnTo>
                    <a:lnTo>
                      <a:pt x="0" y="16"/>
                    </a:lnTo>
                    <a:lnTo>
                      <a:pt x="0" y="19"/>
                    </a:lnTo>
                    <a:lnTo>
                      <a:pt x="5" y="21"/>
                    </a:lnTo>
                    <a:lnTo>
                      <a:pt x="10" y="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8" name="Freeform 281">
                <a:extLst>
                  <a:ext uri="{FF2B5EF4-FFF2-40B4-BE49-F238E27FC236}">
                    <a16:creationId xmlns:a16="http://schemas.microsoft.com/office/drawing/2014/main" id="{FC219C81-26B7-BE83-FCCF-134E40E11FCA}"/>
                  </a:ext>
                </a:extLst>
              </p:cNvPr>
              <p:cNvSpPr>
                <a:spLocks/>
              </p:cNvSpPr>
              <p:nvPr/>
            </p:nvSpPr>
            <p:spPr bwMode="auto">
              <a:xfrm>
                <a:off x="4394" y="2883"/>
                <a:ext cx="17" cy="54"/>
              </a:xfrm>
              <a:custGeom>
                <a:avLst/>
                <a:gdLst>
                  <a:gd name="T0" fmla="*/ 3 w 17"/>
                  <a:gd name="T1" fmla="*/ 53 h 54"/>
                  <a:gd name="T2" fmla="*/ 3 w 17"/>
                  <a:gd name="T3" fmla="*/ 53 h 54"/>
                  <a:gd name="T4" fmla="*/ 6 w 17"/>
                  <a:gd name="T5" fmla="*/ 50 h 54"/>
                  <a:gd name="T6" fmla="*/ 6 w 17"/>
                  <a:gd name="T7" fmla="*/ 47 h 54"/>
                  <a:gd name="T8" fmla="*/ 9 w 17"/>
                  <a:gd name="T9" fmla="*/ 44 h 54"/>
                  <a:gd name="T10" fmla="*/ 9 w 17"/>
                  <a:gd name="T11" fmla="*/ 41 h 54"/>
                  <a:gd name="T12" fmla="*/ 12 w 17"/>
                  <a:gd name="T13" fmla="*/ 37 h 54"/>
                  <a:gd name="T14" fmla="*/ 16 w 17"/>
                  <a:gd name="T15" fmla="*/ 33 h 54"/>
                  <a:gd name="T16" fmla="*/ 16 w 17"/>
                  <a:gd name="T17" fmla="*/ 30 h 54"/>
                  <a:gd name="T18" fmla="*/ 16 w 17"/>
                  <a:gd name="T19" fmla="*/ 26 h 54"/>
                  <a:gd name="T20" fmla="*/ 16 w 17"/>
                  <a:gd name="T21" fmla="*/ 23 h 54"/>
                  <a:gd name="T22" fmla="*/ 16 w 17"/>
                  <a:gd name="T23" fmla="*/ 19 h 54"/>
                  <a:gd name="T24" fmla="*/ 16 w 17"/>
                  <a:gd name="T25" fmla="*/ 16 h 54"/>
                  <a:gd name="T26" fmla="*/ 16 w 17"/>
                  <a:gd name="T27" fmla="*/ 13 h 54"/>
                  <a:gd name="T28" fmla="*/ 16 w 17"/>
                  <a:gd name="T29" fmla="*/ 9 h 54"/>
                  <a:gd name="T30" fmla="*/ 16 w 17"/>
                  <a:gd name="T31" fmla="*/ 6 h 54"/>
                  <a:gd name="T32" fmla="*/ 12 w 17"/>
                  <a:gd name="T33" fmla="*/ 3 h 54"/>
                  <a:gd name="T34" fmla="*/ 9 w 17"/>
                  <a:gd name="T35" fmla="*/ 0 h 54"/>
                  <a:gd name="T36" fmla="*/ 3 w 17"/>
                  <a:gd name="T37" fmla="*/ 0 h 54"/>
                  <a:gd name="T38" fmla="*/ 9 w 17"/>
                  <a:gd name="T39" fmla="*/ 3 h 54"/>
                  <a:gd name="T40" fmla="*/ 9 w 17"/>
                  <a:gd name="T41" fmla="*/ 6 h 54"/>
                  <a:gd name="T42" fmla="*/ 12 w 17"/>
                  <a:gd name="T43" fmla="*/ 9 h 54"/>
                  <a:gd name="T44" fmla="*/ 12 w 17"/>
                  <a:gd name="T45" fmla="*/ 13 h 54"/>
                  <a:gd name="T46" fmla="*/ 12 w 17"/>
                  <a:gd name="T47" fmla="*/ 16 h 54"/>
                  <a:gd name="T48" fmla="*/ 12 w 17"/>
                  <a:gd name="T49" fmla="*/ 19 h 54"/>
                  <a:gd name="T50" fmla="*/ 12 w 17"/>
                  <a:gd name="T51" fmla="*/ 23 h 54"/>
                  <a:gd name="T52" fmla="*/ 12 w 17"/>
                  <a:gd name="T53" fmla="*/ 26 h 54"/>
                  <a:gd name="T54" fmla="*/ 12 w 17"/>
                  <a:gd name="T55" fmla="*/ 30 h 54"/>
                  <a:gd name="T56" fmla="*/ 9 w 17"/>
                  <a:gd name="T57" fmla="*/ 33 h 54"/>
                  <a:gd name="T58" fmla="*/ 9 w 17"/>
                  <a:gd name="T59" fmla="*/ 37 h 54"/>
                  <a:gd name="T60" fmla="*/ 6 w 17"/>
                  <a:gd name="T61" fmla="*/ 40 h 54"/>
                  <a:gd name="T62" fmla="*/ 6 w 17"/>
                  <a:gd name="T63" fmla="*/ 43 h 54"/>
                  <a:gd name="T64" fmla="*/ 3 w 17"/>
                  <a:gd name="T65" fmla="*/ 47 h 54"/>
                  <a:gd name="T66" fmla="*/ 3 w 17"/>
                  <a:gd name="T67" fmla="*/ 50 h 54"/>
                  <a:gd name="T68" fmla="*/ 0 w 17"/>
                  <a:gd name="T69" fmla="*/ 53 h 54"/>
                  <a:gd name="T70" fmla="*/ 3 w 17"/>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4">
                    <a:moveTo>
                      <a:pt x="3" y="53"/>
                    </a:moveTo>
                    <a:lnTo>
                      <a:pt x="3" y="53"/>
                    </a:lnTo>
                    <a:lnTo>
                      <a:pt x="6" y="50"/>
                    </a:lnTo>
                    <a:lnTo>
                      <a:pt x="6" y="47"/>
                    </a:lnTo>
                    <a:lnTo>
                      <a:pt x="9" y="44"/>
                    </a:lnTo>
                    <a:lnTo>
                      <a:pt x="9" y="41"/>
                    </a:lnTo>
                    <a:lnTo>
                      <a:pt x="12" y="37"/>
                    </a:lnTo>
                    <a:lnTo>
                      <a:pt x="16" y="33"/>
                    </a:lnTo>
                    <a:lnTo>
                      <a:pt x="16" y="30"/>
                    </a:lnTo>
                    <a:lnTo>
                      <a:pt x="16" y="26"/>
                    </a:lnTo>
                    <a:lnTo>
                      <a:pt x="16" y="23"/>
                    </a:lnTo>
                    <a:lnTo>
                      <a:pt x="16" y="19"/>
                    </a:lnTo>
                    <a:lnTo>
                      <a:pt x="16" y="16"/>
                    </a:lnTo>
                    <a:lnTo>
                      <a:pt x="16" y="13"/>
                    </a:lnTo>
                    <a:lnTo>
                      <a:pt x="16" y="9"/>
                    </a:lnTo>
                    <a:lnTo>
                      <a:pt x="16" y="6"/>
                    </a:lnTo>
                    <a:lnTo>
                      <a:pt x="12" y="3"/>
                    </a:lnTo>
                    <a:lnTo>
                      <a:pt x="9" y="0"/>
                    </a:lnTo>
                    <a:lnTo>
                      <a:pt x="3" y="0"/>
                    </a:lnTo>
                    <a:lnTo>
                      <a:pt x="9" y="3"/>
                    </a:lnTo>
                    <a:lnTo>
                      <a:pt x="9" y="6"/>
                    </a:lnTo>
                    <a:lnTo>
                      <a:pt x="12" y="9"/>
                    </a:lnTo>
                    <a:lnTo>
                      <a:pt x="12" y="13"/>
                    </a:lnTo>
                    <a:lnTo>
                      <a:pt x="12" y="16"/>
                    </a:lnTo>
                    <a:lnTo>
                      <a:pt x="12" y="19"/>
                    </a:lnTo>
                    <a:lnTo>
                      <a:pt x="12" y="23"/>
                    </a:lnTo>
                    <a:lnTo>
                      <a:pt x="12" y="26"/>
                    </a:lnTo>
                    <a:lnTo>
                      <a:pt x="12" y="30"/>
                    </a:lnTo>
                    <a:lnTo>
                      <a:pt x="9" y="33"/>
                    </a:lnTo>
                    <a:lnTo>
                      <a:pt x="9" y="37"/>
                    </a:lnTo>
                    <a:lnTo>
                      <a:pt x="6" y="40"/>
                    </a:lnTo>
                    <a:lnTo>
                      <a:pt x="6" y="43"/>
                    </a:lnTo>
                    <a:lnTo>
                      <a:pt x="3" y="47"/>
                    </a:lnTo>
                    <a:lnTo>
                      <a:pt x="3" y="50"/>
                    </a:lnTo>
                    <a:lnTo>
                      <a:pt x="0" y="53"/>
                    </a:lnTo>
                    <a:lnTo>
                      <a:pt x="3"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09" name="Freeform 282">
                <a:extLst>
                  <a:ext uri="{FF2B5EF4-FFF2-40B4-BE49-F238E27FC236}">
                    <a16:creationId xmlns:a16="http://schemas.microsoft.com/office/drawing/2014/main" id="{A5177610-EBEF-EEDE-2D88-FDD2ED73D4C5}"/>
                  </a:ext>
                </a:extLst>
              </p:cNvPr>
              <p:cNvSpPr>
                <a:spLocks/>
              </p:cNvSpPr>
              <p:nvPr/>
            </p:nvSpPr>
            <p:spPr bwMode="auto">
              <a:xfrm>
                <a:off x="4391" y="2936"/>
                <a:ext cx="17" cy="60"/>
              </a:xfrm>
              <a:custGeom>
                <a:avLst/>
                <a:gdLst>
                  <a:gd name="T0" fmla="*/ 8 w 17"/>
                  <a:gd name="T1" fmla="*/ 60 h 61"/>
                  <a:gd name="T2" fmla="*/ 8 w 17"/>
                  <a:gd name="T3" fmla="*/ 60 h 61"/>
                  <a:gd name="T4" fmla="*/ 8 w 17"/>
                  <a:gd name="T5" fmla="*/ 57 h 61"/>
                  <a:gd name="T6" fmla="*/ 12 w 17"/>
                  <a:gd name="T7" fmla="*/ 53 h 61"/>
                  <a:gd name="T8" fmla="*/ 12 w 17"/>
                  <a:gd name="T9" fmla="*/ 49 h 61"/>
                  <a:gd name="T10" fmla="*/ 12 w 17"/>
                  <a:gd name="T11" fmla="*/ 45 h 61"/>
                  <a:gd name="T12" fmla="*/ 12 w 17"/>
                  <a:gd name="T13" fmla="*/ 41 h 61"/>
                  <a:gd name="T14" fmla="*/ 12 w 17"/>
                  <a:gd name="T15" fmla="*/ 38 h 61"/>
                  <a:gd name="T16" fmla="*/ 12 w 17"/>
                  <a:gd name="T17" fmla="*/ 34 h 61"/>
                  <a:gd name="T18" fmla="*/ 12 w 17"/>
                  <a:gd name="T19" fmla="*/ 30 h 61"/>
                  <a:gd name="T20" fmla="*/ 8 w 17"/>
                  <a:gd name="T21" fmla="*/ 26 h 61"/>
                  <a:gd name="T22" fmla="*/ 8 w 17"/>
                  <a:gd name="T23" fmla="*/ 23 h 61"/>
                  <a:gd name="T24" fmla="*/ 8 w 17"/>
                  <a:gd name="T25" fmla="*/ 19 h 61"/>
                  <a:gd name="T26" fmla="*/ 8 w 17"/>
                  <a:gd name="T27" fmla="*/ 15 h 61"/>
                  <a:gd name="T28" fmla="*/ 8 w 17"/>
                  <a:gd name="T29" fmla="*/ 11 h 61"/>
                  <a:gd name="T30" fmla="*/ 12 w 17"/>
                  <a:gd name="T31" fmla="*/ 7 h 61"/>
                  <a:gd name="T32" fmla="*/ 12 w 17"/>
                  <a:gd name="T33" fmla="*/ 4 h 61"/>
                  <a:gd name="T34" fmla="*/ 16 w 17"/>
                  <a:gd name="T35" fmla="*/ 0 h 61"/>
                  <a:gd name="T36" fmla="*/ 12 w 17"/>
                  <a:gd name="T37" fmla="*/ 0 h 61"/>
                  <a:gd name="T38" fmla="*/ 8 w 17"/>
                  <a:gd name="T39" fmla="*/ 4 h 61"/>
                  <a:gd name="T40" fmla="*/ 8 w 17"/>
                  <a:gd name="T41" fmla="*/ 7 h 61"/>
                  <a:gd name="T42" fmla="*/ 4 w 17"/>
                  <a:gd name="T43" fmla="*/ 11 h 61"/>
                  <a:gd name="T44" fmla="*/ 4 w 17"/>
                  <a:gd name="T45" fmla="*/ 15 h 61"/>
                  <a:gd name="T46" fmla="*/ 4 w 17"/>
                  <a:gd name="T47" fmla="*/ 19 h 61"/>
                  <a:gd name="T48" fmla="*/ 4 w 17"/>
                  <a:gd name="T49" fmla="*/ 23 h 61"/>
                  <a:gd name="T50" fmla="*/ 4 w 17"/>
                  <a:gd name="T51" fmla="*/ 26 h 61"/>
                  <a:gd name="T52" fmla="*/ 8 w 17"/>
                  <a:gd name="T53" fmla="*/ 30 h 61"/>
                  <a:gd name="T54" fmla="*/ 8 w 17"/>
                  <a:gd name="T55" fmla="*/ 34 h 61"/>
                  <a:gd name="T56" fmla="*/ 8 w 17"/>
                  <a:gd name="T57" fmla="*/ 38 h 61"/>
                  <a:gd name="T58" fmla="*/ 8 w 17"/>
                  <a:gd name="T59" fmla="*/ 41 h 61"/>
                  <a:gd name="T60" fmla="*/ 8 w 17"/>
                  <a:gd name="T61" fmla="*/ 45 h 61"/>
                  <a:gd name="T62" fmla="*/ 8 w 17"/>
                  <a:gd name="T63" fmla="*/ 49 h 61"/>
                  <a:gd name="T64" fmla="*/ 8 w 17"/>
                  <a:gd name="T65" fmla="*/ 53 h 61"/>
                  <a:gd name="T66" fmla="*/ 4 w 17"/>
                  <a:gd name="T67" fmla="*/ 56 h 61"/>
                  <a:gd name="T68" fmla="*/ 0 w 17"/>
                  <a:gd name="T69" fmla="*/ 60 h 61"/>
                  <a:gd name="T70" fmla="*/ 8 w 17"/>
                  <a:gd name="T71" fmla="*/ 6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61">
                    <a:moveTo>
                      <a:pt x="8" y="60"/>
                    </a:moveTo>
                    <a:lnTo>
                      <a:pt x="8" y="60"/>
                    </a:lnTo>
                    <a:lnTo>
                      <a:pt x="8" y="57"/>
                    </a:lnTo>
                    <a:lnTo>
                      <a:pt x="12" y="53"/>
                    </a:lnTo>
                    <a:lnTo>
                      <a:pt x="12" y="49"/>
                    </a:lnTo>
                    <a:lnTo>
                      <a:pt x="12" y="45"/>
                    </a:lnTo>
                    <a:lnTo>
                      <a:pt x="12" y="41"/>
                    </a:lnTo>
                    <a:lnTo>
                      <a:pt x="12" y="38"/>
                    </a:lnTo>
                    <a:lnTo>
                      <a:pt x="12" y="34"/>
                    </a:lnTo>
                    <a:lnTo>
                      <a:pt x="12" y="30"/>
                    </a:lnTo>
                    <a:lnTo>
                      <a:pt x="8" y="26"/>
                    </a:lnTo>
                    <a:lnTo>
                      <a:pt x="8" y="23"/>
                    </a:lnTo>
                    <a:lnTo>
                      <a:pt x="8" y="19"/>
                    </a:lnTo>
                    <a:lnTo>
                      <a:pt x="8" y="15"/>
                    </a:lnTo>
                    <a:lnTo>
                      <a:pt x="8" y="11"/>
                    </a:lnTo>
                    <a:lnTo>
                      <a:pt x="12" y="7"/>
                    </a:lnTo>
                    <a:lnTo>
                      <a:pt x="12" y="4"/>
                    </a:lnTo>
                    <a:lnTo>
                      <a:pt x="16" y="0"/>
                    </a:lnTo>
                    <a:lnTo>
                      <a:pt x="12" y="0"/>
                    </a:lnTo>
                    <a:lnTo>
                      <a:pt x="8" y="4"/>
                    </a:lnTo>
                    <a:lnTo>
                      <a:pt x="8" y="7"/>
                    </a:lnTo>
                    <a:lnTo>
                      <a:pt x="4" y="11"/>
                    </a:lnTo>
                    <a:lnTo>
                      <a:pt x="4" y="15"/>
                    </a:lnTo>
                    <a:lnTo>
                      <a:pt x="4" y="19"/>
                    </a:lnTo>
                    <a:lnTo>
                      <a:pt x="4" y="23"/>
                    </a:lnTo>
                    <a:lnTo>
                      <a:pt x="4" y="26"/>
                    </a:lnTo>
                    <a:lnTo>
                      <a:pt x="8" y="30"/>
                    </a:lnTo>
                    <a:lnTo>
                      <a:pt x="8" y="34"/>
                    </a:lnTo>
                    <a:lnTo>
                      <a:pt x="8" y="38"/>
                    </a:lnTo>
                    <a:lnTo>
                      <a:pt x="8" y="41"/>
                    </a:lnTo>
                    <a:lnTo>
                      <a:pt x="8" y="45"/>
                    </a:lnTo>
                    <a:lnTo>
                      <a:pt x="8" y="49"/>
                    </a:lnTo>
                    <a:lnTo>
                      <a:pt x="8" y="53"/>
                    </a:lnTo>
                    <a:lnTo>
                      <a:pt x="4" y="56"/>
                    </a:lnTo>
                    <a:lnTo>
                      <a:pt x="0" y="60"/>
                    </a:lnTo>
                    <a:lnTo>
                      <a:pt x="8" y="6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0" name="Freeform 283">
                <a:extLst>
                  <a:ext uri="{FF2B5EF4-FFF2-40B4-BE49-F238E27FC236}">
                    <a16:creationId xmlns:a16="http://schemas.microsoft.com/office/drawing/2014/main" id="{8C0DEFB5-1F7A-027B-9E69-0646602DA356}"/>
                  </a:ext>
                </a:extLst>
              </p:cNvPr>
              <p:cNvSpPr>
                <a:spLocks/>
              </p:cNvSpPr>
              <p:nvPr/>
            </p:nvSpPr>
            <p:spPr bwMode="auto">
              <a:xfrm>
                <a:off x="4390" y="2996"/>
                <a:ext cx="17" cy="17"/>
              </a:xfrm>
              <a:custGeom>
                <a:avLst/>
                <a:gdLst>
                  <a:gd name="T0" fmla="*/ 0 w 17"/>
                  <a:gd name="T1" fmla="*/ 16 h 17"/>
                  <a:gd name="T2" fmla="*/ 5 w 17"/>
                  <a:gd name="T3" fmla="*/ 16 h 17"/>
                  <a:gd name="T4" fmla="*/ 10 w 17"/>
                  <a:gd name="T5" fmla="*/ 13 h 17"/>
                  <a:gd name="T6" fmla="*/ 10 w 17"/>
                  <a:gd name="T7" fmla="*/ 11 h 17"/>
                  <a:gd name="T8" fmla="*/ 10 w 17"/>
                  <a:gd name="T9" fmla="*/ 6 h 17"/>
                  <a:gd name="T10" fmla="*/ 16 w 17"/>
                  <a:gd name="T11" fmla="*/ 4 h 17"/>
                  <a:gd name="T12" fmla="*/ 16 w 17"/>
                  <a:gd name="T13" fmla="*/ 2 h 17"/>
                  <a:gd name="T14" fmla="*/ 16 w 17"/>
                  <a:gd name="T15" fmla="*/ 0 h 17"/>
                  <a:gd name="T16" fmla="*/ 5 w 17"/>
                  <a:gd name="T17" fmla="*/ 0 h 17"/>
                  <a:gd name="T18" fmla="*/ 5 w 17"/>
                  <a:gd name="T19" fmla="*/ 2 h 17"/>
                  <a:gd name="T20" fmla="*/ 5 w 17"/>
                  <a:gd name="T21" fmla="*/ 6 h 17"/>
                  <a:gd name="T22" fmla="*/ 5 w 17"/>
                  <a:gd name="T23" fmla="*/ 9 h 17"/>
                  <a:gd name="T24" fmla="*/ 0 w 17"/>
                  <a:gd name="T25" fmla="*/ 11 h 17"/>
                  <a:gd name="T26" fmla="*/ 0 w 17"/>
                  <a:gd name="T27" fmla="*/ 13 h 17"/>
                  <a:gd name="T28" fmla="*/ 5 w 17"/>
                  <a:gd name="T29" fmla="*/ 16 h 17"/>
                  <a:gd name="T30" fmla="*/ 0 w 17"/>
                  <a:gd name="T31" fmla="*/ 1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17">
                    <a:moveTo>
                      <a:pt x="0" y="16"/>
                    </a:moveTo>
                    <a:lnTo>
                      <a:pt x="5" y="16"/>
                    </a:lnTo>
                    <a:lnTo>
                      <a:pt x="10" y="13"/>
                    </a:lnTo>
                    <a:lnTo>
                      <a:pt x="10" y="11"/>
                    </a:lnTo>
                    <a:lnTo>
                      <a:pt x="10" y="6"/>
                    </a:lnTo>
                    <a:lnTo>
                      <a:pt x="16" y="4"/>
                    </a:lnTo>
                    <a:lnTo>
                      <a:pt x="16" y="2"/>
                    </a:lnTo>
                    <a:lnTo>
                      <a:pt x="16" y="0"/>
                    </a:lnTo>
                    <a:lnTo>
                      <a:pt x="5" y="0"/>
                    </a:lnTo>
                    <a:lnTo>
                      <a:pt x="5" y="2"/>
                    </a:lnTo>
                    <a:lnTo>
                      <a:pt x="5" y="6"/>
                    </a:lnTo>
                    <a:lnTo>
                      <a:pt x="5" y="9"/>
                    </a:lnTo>
                    <a:lnTo>
                      <a:pt x="0" y="11"/>
                    </a:lnTo>
                    <a:lnTo>
                      <a:pt x="0" y="13"/>
                    </a:lnTo>
                    <a:lnTo>
                      <a:pt x="5" y="16"/>
                    </a:lnTo>
                    <a:lnTo>
                      <a:pt x="0"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1" name="Freeform 284">
                <a:extLst>
                  <a:ext uri="{FF2B5EF4-FFF2-40B4-BE49-F238E27FC236}">
                    <a16:creationId xmlns:a16="http://schemas.microsoft.com/office/drawing/2014/main" id="{072F7657-120C-BBF7-F62B-649E39C5EF9A}"/>
                  </a:ext>
                </a:extLst>
              </p:cNvPr>
              <p:cNvSpPr>
                <a:spLocks/>
              </p:cNvSpPr>
              <p:nvPr/>
            </p:nvSpPr>
            <p:spPr bwMode="auto">
              <a:xfrm>
                <a:off x="4338" y="2889"/>
                <a:ext cx="58" cy="138"/>
              </a:xfrm>
              <a:custGeom>
                <a:avLst/>
                <a:gdLst>
                  <a:gd name="T0" fmla="*/ 1 w 58"/>
                  <a:gd name="T1" fmla="*/ 4 h 138"/>
                  <a:gd name="T2" fmla="*/ 1 w 58"/>
                  <a:gd name="T3" fmla="*/ 12 h 138"/>
                  <a:gd name="T4" fmla="*/ 1 w 58"/>
                  <a:gd name="T5" fmla="*/ 17 h 138"/>
                  <a:gd name="T6" fmla="*/ 1 w 58"/>
                  <a:gd name="T7" fmla="*/ 24 h 138"/>
                  <a:gd name="T8" fmla="*/ 3 w 58"/>
                  <a:gd name="T9" fmla="*/ 28 h 138"/>
                  <a:gd name="T10" fmla="*/ 2 w 58"/>
                  <a:gd name="T11" fmla="*/ 33 h 138"/>
                  <a:gd name="T12" fmla="*/ 3 w 58"/>
                  <a:gd name="T13" fmla="*/ 38 h 138"/>
                  <a:gd name="T14" fmla="*/ 5 w 58"/>
                  <a:gd name="T15" fmla="*/ 43 h 138"/>
                  <a:gd name="T16" fmla="*/ 4 w 58"/>
                  <a:gd name="T17" fmla="*/ 48 h 138"/>
                  <a:gd name="T18" fmla="*/ 6 w 58"/>
                  <a:gd name="T19" fmla="*/ 54 h 138"/>
                  <a:gd name="T20" fmla="*/ 6 w 58"/>
                  <a:gd name="T21" fmla="*/ 58 h 138"/>
                  <a:gd name="T22" fmla="*/ 5 w 58"/>
                  <a:gd name="T23" fmla="*/ 64 h 138"/>
                  <a:gd name="T24" fmla="*/ 7 w 58"/>
                  <a:gd name="T25" fmla="*/ 69 h 138"/>
                  <a:gd name="T26" fmla="*/ 5 w 58"/>
                  <a:gd name="T27" fmla="*/ 74 h 138"/>
                  <a:gd name="T28" fmla="*/ 6 w 58"/>
                  <a:gd name="T29" fmla="*/ 79 h 138"/>
                  <a:gd name="T30" fmla="*/ 7 w 58"/>
                  <a:gd name="T31" fmla="*/ 83 h 138"/>
                  <a:gd name="T32" fmla="*/ 6 w 58"/>
                  <a:gd name="T33" fmla="*/ 88 h 138"/>
                  <a:gd name="T34" fmla="*/ 7 w 58"/>
                  <a:gd name="T35" fmla="*/ 93 h 138"/>
                  <a:gd name="T36" fmla="*/ 7 w 58"/>
                  <a:gd name="T37" fmla="*/ 99 h 138"/>
                  <a:gd name="T38" fmla="*/ 6 w 58"/>
                  <a:gd name="T39" fmla="*/ 104 h 138"/>
                  <a:gd name="T40" fmla="*/ 8 w 58"/>
                  <a:gd name="T41" fmla="*/ 109 h 138"/>
                  <a:gd name="T42" fmla="*/ 7 w 58"/>
                  <a:gd name="T43" fmla="*/ 114 h 138"/>
                  <a:gd name="T44" fmla="*/ 13 w 58"/>
                  <a:gd name="T45" fmla="*/ 129 h 138"/>
                  <a:gd name="T46" fmla="*/ 22 w 58"/>
                  <a:gd name="T47" fmla="*/ 135 h 138"/>
                  <a:gd name="T48" fmla="*/ 28 w 58"/>
                  <a:gd name="T49" fmla="*/ 135 h 138"/>
                  <a:gd name="T50" fmla="*/ 41 w 58"/>
                  <a:gd name="T51" fmla="*/ 125 h 138"/>
                  <a:gd name="T52" fmla="*/ 45 w 58"/>
                  <a:gd name="T53" fmla="*/ 111 h 138"/>
                  <a:gd name="T54" fmla="*/ 45 w 58"/>
                  <a:gd name="T55" fmla="*/ 105 h 138"/>
                  <a:gd name="T56" fmla="*/ 47 w 58"/>
                  <a:gd name="T57" fmla="*/ 100 h 138"/>
                  <a:gd name="T58" fmla="*/ 45 w 58"/>
                  <a:gd name="T59" fmla="*/ 95 h 138"/>
                  <a:gd name="T60" fmla="*/ 47 w 58"/>
                  <a:gd name="T61" fmla="*/ 91 h 138"/>
                  <a:gd name="T62" fmla="*/ 48 w 58"/>
                  <a:gd name="T63" fmla="*/ 86 h 138"/>
                  <a:gd name="T64" fmla="*/ 48 w 58"/>
                  <a:gd name="T65" fmla="*/ 81 h 138"/>
                  <a:gd name="T66" fmla="*/ 49 w 58"/>
                  <a:gd name="T67" fmla="*/ 76 h 138"/>
                  <a:gd name="T68" fmla="*/ 50 w 58"/>
                  <a:gd name="T69" fmla="*/ 71 h 138"/>
                  <a:gd name="T70" fmla="*/ 51 w 58"/>
                  <a:gd name="T71" fmla="*/ 66 h 138"/>
                  <a:gd name="T72" fmla="*/ 49 w 58"/>
                  <a:gd name="T73" fmla="*/ 61 h 138"/>
                  <a:gd name="T74" fmla="*/ 51 w 58"/>
                  <a:gd name="T75" fmla="*/ 56 h 138"/>
                  <a:gd name="T76" fmla="*/ 52 w 58"/>
                  <a:gd name="T77" fmla="*/ 51 h 138"/>
                  <a:gd name="T78" fmla="*/ 51 w 58"/>
                  <a:gd name="T79" fmla="*/ 47 h 138"/>
                  <a:gd name="T80" fmla="*/ 53 w 58"/>
                  <a:gd name="T81" fmla="*/ 43 h 138"/>
                  <a:gd name="T82" fmla="*/ 53 w 58"/>
                  <a:gd name="T83" fmla="*/ 38 h 138"/>
                  <a:gd name="T84" fmla="*/ 52 w 58"/>
                  <a:gd name="T85" fmla="*/ 32 h 138"/>
                  <a:gd name="T86" fmla="*/ 54 w 58"/>
                  <a:gd name="T87" fmla="*/ 27 h 138"/>
                  <a:gd name="T88" fmla="*/ 53 w 58"/>
                  <a:gd name="T89" fmla="*/ 22 h 138"/>
                  <a:gd name="T90" fmla="*/ 53 w 58"/>
                  <a:gd name="T91" fmla="*/ 18 h 138"/>
                  <a:gd name="T92" fmla="*/ 56 w 58"/>
                  <a:gd name="T93" fmla="*/ 14 h 138"/>
                  <a:gd name="T94" fmla="*/ 57 w 58"/>
                  <a:gd name="T95" fmla="*/ 7 h 138"/>
                  <a:gd name="T96" fmla="*/ 55 w 58"/>
                  <a:gd name="T97" fmla="*/ 2 h 138"/>
                  <a:gd name="T98" fmla="*/ 41 w 58"/>
                  <a:gd name="T99" fmla="*/ 20 h 138"/>
                  <a:gd name="T100" fmla="*/ 21 w 58"/>
                  <a:gd name="T101" fmla="*/ 21 h 138"/>
                  <a:gd name="T102" fmla="*/ 5 w 58"/>
                  <a:gd name="T103" fmla="*/ 5 h 1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8" h="138">
                    <a:moveTo>
                      <a:pt x="3" y="0"/>
                    </a:moveTo>
                    <a:lnTo>
                      <a:pt x="3" y="0"/>
                    </a:lnTo>
                    <a:lnTo>
                      <a:pt x="2" y="1"/>
                    </a:lnTo>
                    <a:lnTo>
                      <a:pt x="2" y="2"/>
                    </a:lnTo>
                    <a:lnTo>
                      <a:pt x="1" y="4"/>
                    </a:lnTo>
                    <a:lnTo>
                      <a:pt x="1" y="5"/>
                    </a:lnTo>
                    <a:lnTo>
                      <a:pt x="0" y="6"/>
                    </a:lnTo>
                    <a:lnTo>
                      <a:pt x="0" y="8"/>
                    </a:lnTo>
                    <a:lnTo>
                      <a:pt x="0" y="11"/>
                    </a:lnTo>
                    <a:lnTo>
                      <a:pt x="1" y="12"/>
                    </a:lnTo>
                    <a:lnTo>
                      <a:pt x="1" y="13"/>
                    </a:lnTo>
                    <a:lnTo>
                      <a:pt x="1" y="14"/>
                    </a:lnTo>
                    <a:lnTo>
                      <a:pt x="1" y="15"/>
                    </a:lnTo>
                    <a:lnTo>
                      <a:pt x="1" y="16"/>
                    </a:lnTo>
                    <a:lnTo>
                      <a:pt x="1" y="17"/>
                    </a:lnTo>
                    <a:lnTo>
                      <a:pt x="1" y="18"/>
                    </a:lnTo>
                    <a:lnTo>
                      <a:pt x="0" y="20"/>
                    </a:lnTo>
                    <a:lnTo>
                      <a:pt x="0" y="22"/>
                    </a:lnTo>
                    <a:lnTo>
                      <a:pt x="0" y="23"/>
                    </a:lnTo>
                    <a:lnTo>
                      <a:pt x="1" y="24"/>
                    </a:lnTo>
                    <a:lnTo>
                      <a:pt x="1" y="25"/>
                    </a:lnTo>
                    <a:lnTo>
                      <a:pt x="2" y="25"/>
                    </a:lnTo>
                    <a:lnTo>
                      <a:pt x="2" y="26"/>
                    </a:lnTo>
                    <a:lnTo>
                      <a:pt x="3" y="27"/>
                    </a:lnTo>
                    <a:lnTo>
                      <a:pt x="3" y="28"/>
                    </a:lnTo>
                    <a:lnTo>
                      <a:pt x="3" y="29"/>
                    </a:lnTo>
                    <a:lnTo>
                      <a:pt x="3" y="30"/>
                    </a:lnTo>
                    <a:lnTo>
                      <a:pt x="3" y="32"/>
                    </a:lnTo>
                    <a:lnTo>
                      <a:pt x="2" y="32"/>
                    </a:lnTo>
                    <a:lnTo>
                      <a:pt x="2" y="33"/>
                    </a:lnTo>
                    <a:lnTo>
                      <a:pt x="1" y="34"/>
                    </a:lnTo>
                    <a:lnTo>
                      <a:pt x="1" y="36"/>
                    </a:lnTo>
                    <a:lnTo>
                      <a:pt x="2" y="36"/>
                    </a:lnTo>
                    <a:lnTo>
                      <a:pt x="2" y="38"/>
                    </a:lnTo>
                    <a:lnTo>
                      <a:pt x="3" y="38"/>
                    </a:lnTo>
                    <a:lnTo>
                      <a:pt x="3" y="39"/>
                    </a:lnTo>
                    <a:lnTo>
                      <a:pt x="4" y="40"/>
                    </a:lnTo>
                    <a:lnTo>
                      <a:pt x="4" y="41"/>
                    </a:lnTo>
                    <a:lnTo>
                      <a:pt x="5" y="42"/>
                    </a:lnTo>
                    <a:lnTo>
                      <a:pt x="5" y="43"/>
                    </a:lnTo>
                    <a:lnTo>
                      <a:pt x="5" y="44"/>
                    </a:lnTo>
                    <a:lnTo>
                      <a:pt x="5" y="45"/>
                    </a:lnTo>
                    <a:lnTo>
                      <a:pt x="5" y="46"/>
                    </a:lnTo>
                    <a:lnTo>
                      <a:pt x="4" y="47"/>
                    </a:lnTo>
                    <a:lnTo>
                      <a:pt x="4" y="48"/>
                    </a:lnTo>
                    <a:lnTo>
                      <a:pt x="4" y="50"/>
                    </a:lnTo>
                    <a:lnTo>
                      <a:pt x="4" y="51"/>
                    </a:lnTo>
                    <a:lnTo>
                      <a:pt x="5" y="52"/>
                    </a:lnTo>
                    <a:lnTo>
                      <a:pt x="6" y="53"/>
                    </a:lnTo>
                    <a:lnTo>
                      <a:pt x="6" y="54"/>
                    </a:lnTo>
                    <a:lnTo>
                      <a:pt x="7" y="55"/>
                    </a:lnTo>
                    <a:lnTo>
                      <a:pt x="7" y="56"/>
                    </a:lnTo>
                    <a:lnTo>
                      <a:pt x="7" y="57"/>
                    </a:lnTo>
                    <a:lnTo>
                      <a:pt x="7" y="58"/>
                    </a:lnTo>
                    <a:lnTo>
                      <a:pt x="6" y="58"/>
                    </a:lnTo>
                    <a:lnTo>
                      <a:pt x="6" y="59"/>
                    </a:lnTo>
                    <a:lnTo>
                      <a:pt x="5" y="60"/>
                    </a:lnTo>
                    <a:lnTo>
                      <a:pt x="5" y="61"/>
                    </a:lnTo>
                    <a:lnTo>
                      <a:pt x="5" y="63"/>
                    </a:lnTo>
                    <a:lnTo>
                      <a:pt x="5" y="64"/>
                    </a:lnTo>
                    <a:lnTo>
                      <a:pt x="5" y="65"/>
                    </a:lnTo>
                    <a:lnTo>
                      <a:pt x="6" y="66"/>
                    </a:lnTo>
                    <a:lnTo>
                      <a:pt x="7" y="67"/>
                    </a:lnTo>
                    <a:lnTo>
                      <a:pt x="7" y="68"/>
                    </a:lnTo>
                    <a:lnTo>
                      <a:pt x="7" y="69"/>
                    </a:lnTo>
                    <a:lnTo>
                      <a:pt x="7" y="70"/>
                    </a:lnTo>
                    <a:lnTo>
                      <a:pt x="7" y="71"/>
                    </a:lnTo>
                    <a:lnTo>
                      <a:pt x="7" y="72"/>
                    </a:lnTo>
                    <a:lnTo>
                      <a:pt x="6" y="73"/>
                    </a:lnTo>
                    <a:lnTo>
                      <a:pt x="5" y="74"/>
                    </a:lnTo>
                    <a:lnTo>
                      <a:pt x="5" y="75"/>
                    </a:lnTo>
                    <a:lnTo>
                      <a:pt x="5" y="76"/>
                    </a:lnTo>
                    <a:lnTo>
                      <a:pt x="5" y="77"/>
                    </a:lnTo>
                    <a:lnTo>
                      <a:pt x="6" y="78"/>
                    </a:lnTo>
                    <a:lnTo>
                      <a:pt x="6" y="79"/>
                    </a:lnTo>
                    <a:lnTo>
                      <a:pt x="7" y="79"/>
                    </a:lnTo>
                    <a:lnTo>
                      <a:pt x="7" y="80"/>
                    </a:lnTo>
                    <a:lnTo>
                      <a:pt x="7" y="81"/>
                    </a:lnTo>
                    <a:lnTo>
                      <a:pt x="7" y="82"/>
                    </a:lnTo>
                    <a:lnTo>
                      <a:pt x="7" y="83"/>
                    </a:lnTo>
                    <a:lnTo>
                      <a:pt x="7" y="84"/>
                    </a:lnTo>
                    <a:lnTo>
                      <a:pt x="7" y="85"/>
                    </a:lnTo>
                    <a:lnTo>
                      <a:pt x="7" y="86"/>
                    </a:lnTo>
                    <a:lnTo>
                      <a:pt x="6" y="87"/>
                    </a:lnTo>
                    <a:lnTo>
                      <a:pt x="6" y="88"/>
                    </a:lnTo>
                    <a:lnTo>
                      <a:pt x="5" y="89"/>
                    </a:lnTo>
                    <a:lnTo>
                      <a:pt x="5" y="90"/>
                    </a:lnTo>
                    <a:lnTo>
                      <a:pt x="6" y="91"/>
                    </a:lnTo>
                    <a:lnTo>
                      <a:pt x="6" y="92"/>
                    </a:lnTo>
                    <a:lnTo>
                      <a:pt x="7" y="93"/>
                    </a:lnTo>
                    <a:lnTo>
                      <a:pt x="7" y="94"/>
                    </a:lnTo>
                    <a:lnTo>
                      <a:pt x="8" y="95"/>
                    </a:lnTo>
                    <a:lnTo>
                      <a:pt x="8" y="97"/>
                    </a:lnTo>
                    <a:lnTo>
                      <a:pt x="8" y="98"/>
                    </a:lnTo>
                    <a:lnTo>
                      <a:pt x="7" y="99"/>
                    </a:lnTo>
                    <a:lnTo>
                      <a:pt x="7" y="100"/>
                    </a:lnTo>
                    <a:lnTo>
                      <a:pt x="7" y="101"/>
                    </a:lnTo>
                    <a:lnTo>
                      <a:pt x="6" y="102"/>
                    </a:lnTo>
                    <a:lnTo>
                      <a:pt x="6" y="103"/>
                    </a:lnTo>
                    <a:lnTo>
                      <a:pt x="6" y="104"/>
                    </a:lnTo>
                    <a:lnTo>
                      <a:pt x="6" y="105"/>
                    </a:lnTo>
                    <a:lnTo>
                      <a:pt x="7" y="106"/>
                    </a:lnTo>
                    <a:lnTo>
                      <a:pt x="7" y="107"/>
                    </a:lnTo>
                    <a:lnTo>
                      <a:pt x="8" y="108"/>
                    </a:lnTo>
                    <a:lnTo>
                      <a:pt x="8" y="109"/>
                    </a:lnTo>
                    <a:lnTo>
                      <a:pt x="8" y="110"/>
                    </a:lnTo>
                    <a:lnTo>
                      <a:pt x="8" y="111"/>
                    </a:lnTo>
                    <a:lnTo>
                      <a:pt x="8" y="112"/>
                    </a:lnTo>
                    <a:lnTo>
                      <a:pt x="8" y="113"/>
                    </a:lnTo>
                    <a:lnTo>
                      <a:pt x="7" y="114"/>
                    </a:lnTo>
                    <a:lnTo>
                      <a:pt x="6" y="118"/>
                    </a:lnTo>
                    <a:lnTo>
                      <a:pt x="7" y="121"/>
                    </a:lnTo>
                    <a:lnTo>
                      <a:pt x="8" y="124"/>
                    </a:lnTo>
                    <a:lnTo>
                      <a:pt x="10" y="127"/>
                    </a:lnTo>
                    <a:lnTo>
                      <a:pt x="13" y="129"/>
                    </a:lnTo>
                    <a:lnTo>
                      <a:pt x="15" y="131"/>
                    </a:lnTo>
                    <a:lnTo>
                      <a:pt x="18" y="134"/>
                    </a:lnTo>
                    <a:lnTo>
                      <a:pt x="21" y="137"/>
                    </a:lnTo>
                    <a:lnTo>
                      <a:pt x="21" y="136"/>
                    </a:lnTo>
                    <a:lnTo>
                      <a:pt x="22" y="135"/>
                    </a:lnTo>
                    <a:lnTo>
                      <a:pt x="23" y="135"/>
                    </a:lnTo>
                    <a:lnTo>
                      <a:pt x="25" y="135"/>
                    </a:lnTo>
                    <a:lnTo>
                      <a:pt x="26" y="135"/>
                    </a:lnTo>
                    <a:lnTo>
                      <a:pt x="27" y="135"/>
                    </a:lnTo>
                    <a:lnTo>
                      <a:pt x="28" y="135"/>
                    </a:lnTo>
                    <a:lnTo>
                      <a:pt x="29" y="136"/>
                    </a:lnTo>
                    <a:lnTo>
                      <a:pt x="32" y="133"/>
                    </a:lnTo>
                    <a:lnTo>
                      <a:pt x="35" y="131"/>
                    </a:lnTo>
                    <a:lnTo>
                      <a:pt x="38" y="128"/>
                    </a:lnTo>
                    <a:lnTo>
                      <a:pt x="41" y="125"/>
                    </a:lnTo>
                    <a:lnTo>
                      <a:pt x="44" y="123"/>
                    </a:lnTo>
                    <a:lnTo>
                      <a:pt x="46" y="119"/>
                    </a:lnTo>
                    <a:lnTo>
                      <a:pt x="46" y="115"/>
                    </a:lnTo>
                    <a:lnTo>
                      <a:pt x="46" y="111"/>
                    </a:lnTo>
                    <a:lnTo>
                      <a:pt x="45" y="111"/>
                    </a:lnTo>
                    <a:lnTo>
                      <a:pt x="45" y="109"/>
                    </a:lnTo>
                    <a:lnTo>
                      <a:pt x="45" y="108"/>
                    </a:lnTo>
                    <a:lnTo>
                      <a:pt x="45" y="107"/>
                    </a:lnTo>
                    <a:lnTo>
                      <a:pt x="45" y="106"/>
                    </a:lnTo>
                    <a:lnTo>
                      <a:pt x="45" y="105"/>
                    </a:lnTo>
                    <a:lnTo>
                      <a:pt x="46" y="105"/>
                    </a:lnTo>
                    <a:lnTo>
                      <a:pt x="47" y="103"/>
                    </a:lnTo>
                    <a:lnTo>
                      <a:pt x="47" y="102"/>
                    </a:lnTo>
                    <a:lnTo>
                      <a:pt x="47" y="101"/>
                    </a:lnTo>
                    <a:lnTo>
                      <a:pt x="47" y="100"/>
                    </a:lnTo>
                    <a:lnTo>
                      <a:pt x="47" y="99"/>
                    </a:lnTo>
                    <a:lnTo>
                      <a:pt x="47" y="98"/>
                    </a:lnTo>
                    <a:lnTo>
                      <a:pt x="46" y="97"/>
                    </a:lnTo>
                    <a:lnTo>
                      <a:pt x="46" y="96"/>
                    </a:lnTo>
                    <a:lnTo>
                      <a:pt x="45" y="95"/>
                    </a:lnTo>
                    <a:lnTo>
                      <a:pt x="45" y="94"/>
                    </a:lnTo>
                    <a:lnTo>
                      <a:pt x="46" y="93"/>
                    </a:lnTo>
                    <a:lnTo>
                      <a:pt x="46" y="92"/>
                    </a:lnTo>
                    <a:lnTo>
                      <a:pt x="46" y="91"/>
                    </a:lnTo>
                    <a:lnTo>
                      <a:pt x="47" y="91"/>
                    </a:lnTo>
                    <a:lnTo>
                      <a:pt x="47" y="90"/>
                    </a:lnTo>
                    <a:lnTo>
                      <a:pt x="48" y="89"/>
                    </a:lnTo>
                    <a:lnTo>
                      <a:pt x="48" y="88"/>
                    </a:lnTo>
                    <a:lnTo>
                      <a:pt x="48" y="87"/>
                    </a:lnTo>
                    <a:lnTo>
                      <a:pt x="48" y="86"/>
                    </a:lnTo>
                    <a:lnTo>
                      <a:pt x="47" y="85"/>
                    </a:lnTo>
                    <a:lnTo>
                      <a:pt x="47" y="84"/>
                    </a:lnTo>
                    <a:lnTo>
                      <a:pt x="47" y="83"/>
                    </a:lnTo>
                    <a:lnTo>
                      <a:pt x="48" y="82"/>
                    </a:lnTo>
                    <a:lnTo>
                      <a:pt x="48" y="81"/>
                    </a:lnTo>
                    <a:lnTo>
                      <a:pt x="49" y="80"/>
                    </a:lnTo>
                    <a:lnTo>
                      <a:pt x="49" y="79"/>
                    </a:lnTo>
                    <a:lnTo>
                      <a:pt x="50" y="78"/>
                    </a:lnTo>
                    <a:lnTo>
                      <a:pt x="49" y="77"/>
                    </a:lnTo>
                    <a:lnTo>
                      <a:pt x="49" y="76"/>
                    </a:lnTo>
                    <a:lnTo>
                      <a:pt x="49" y="75"/>
                    </a:lnTo>
                    <a:lnTo>
                      <a:pt x="49" y="74"/>
                    </a:lnTo>
                    <a:lnTo>
                      <a:pt x="49" y="73"/>
                    </a:lnTo>
                    <a:lnTo>
                      <a:pt x="49" y="72"/>
                    </a:lnTo>
                    <a:lnTo>
                      <a:pt x="50" y="71"/>
                    </a:lnTo>
                    <a:lnTo>
                      <a:pt x="51" y="70"/>
                    </a:lnTo>
                    <a:lnTo>
                      <a:pt x="51" y="69"/>
                    </a:lnTo>
                    <a:lnTo>
                      <a:pt x="51" y="68"/>
                    </a:lnTo>
                    <a:lnTo>
                      <a:pt x="51" y="67"/>
                    </a:lnTo>
                    <a:lnTo>
                      <a:pt x="51" y="66"/>
                    </a:lnTo>
                    <a:lnTo>
                      <a:pt x="51" y="65"/>
                    </a:lnTo>
                    <a:lnTo>
                      <a:pt x="50" y="64"/>
                    </a:lnTo>
                    <a:lnTo>
                      <a:pt x="50" y="63"/>
                    </a:lnTo>
                    <a:lnTo>
                      <a:pt x="49" y="62"/>
                    </a:lnTo>
                    <a:lnTo>
                      <a:pt x="49" y="61"/>
                    </a:lnTo>
                    <a:lnTo>
                      <a:pt x="50" y="60"/>
                    </a:lnTo>
                    <a:lnTo>
                      <a:pt x="50" y="59"/>
                    </a:lnTo>
                    <a:lnTo>
                      <a:pt x="50" y="58"/>
                    </a:lnTo>
                    <a:lnTo>
                      <a:pt x="51" y="57"/>
                    </a:lnTo>
                    <a:lnTo>
                      <a:pt x="51" y="56"/>
                    </a:lnTo>
                    <a:lnTo>
                      <a:pt x="52" y="55"/>
                    </a:lnTo>
                    <a:lnTo>
                      <a:pt x="52" y="54"/>
                    </a:lnTo>
                    <a:lnTo>
                      <a:pt x="52" y="53"/>
                    </a:lnTo>
                    <a:lnTo>
                      <a:pt x="52" y="52"/>
                    </a:lnTo>
                    <a:lnTo>
                      <a:pt x="52" y="51"/>
                    </a:lnTo>
                    <a:lnTo>
                      <a:pt x="52" y="50"/>
                    </a:lnTo>
                    <a:lnTo>
                      <a:pt x="51" y="50"/>
                    </a:lnTo>
                    <a:lnTo>
                      <a:pt x="51" y="49"/>
                    </a:lnTo>
                    <a:lnTo>
                      <a:pt x="51" y="48"/>
                    </a:lnTo>
                    <a:lnTo>
                      <a:pt x="51" y="47"/>
                    </a:lnTo>
                    <a:lnTo>
                      <a:pt x="51" y="46"/>
                    </a:lnTo>
                    <a:lnTo>
                      <a:pt x="52" y="45"/>
                    </a:lnTo>
                    <a:lnTo>
                      <a:pt x="52" y="44"/>
                    </a:lnTo>
                    <a:lnTo>
                      <a:pt x="53" y="44"/>
                    </a:lnTo>
                    <a:lnTo>
                      <a:pt x="53" y="43"/>
                    </a:lnTo>
                    <a:lnTo>
                      <a:pt x="53" y="42"/>
                    </a:lnTo>
                    <a:lnTo>
                      <a:pt x="54" y="41"/>
                    </a:lnTo>
                    <a:lnTo>
                      <a:pt x="54" y="40"/>
                    </a:lnTo>
                    <a:lnTo>
                      <a:pt x="53" y="39"/>
                    </a:lnTo>
                    <a:lnTo>
                      <a:pt x="53" y="38"/>
                    </a:lnTo>
                    <a:lnTo>
                      <a:pt x="52" y="37"/>
                    </a:lnTo>
                    <a:lnTo>
                      <a:pt x="52" y="36"/>
                    </a:lnTo>
                    <a:lnTo>
                      <a:pt x="51" y="35"/>
                    </a:lnTo>
                    <a:lnTo>
                      <a:pt x="51" y="34"/>
                    </a:lnTo>
                    <a:lnTo>
                      <a:pt x="52" y="32"/>
                    </a:lnTo>
                    <a:lnTo>
                      <a:pt x="53" y="31"/>
                    </a:lnTo>
                    <a:lnTo>
                      <a:pt x="53" y="30"/>
                    </a:lnTo>
                    <a:lnTo>
                      <a:pt x="54" y="29"/>
                    </a:lnTo>
                    <a:lnTo>
                      <a:pt x="54" y="28"/>
                    </a:lnTo>
                    <a:lnTo>
                      <a:pt x="54" y="27"/>
                    </a:lnTo>
                    <a:lnTo>
                      <a:pt x="54" y="26"/>
                    </a:lnTo>
                    <a:lnTo>
                      <a:pt x="54" y="25"/>
                    </a:lnTo>
                    <a:lnTo>
                      <a:pt x="53" y="24"/>
                    </a:lnTo>
                    <a:lnTo>
                      <a:pt x="53" y="23"/>
                    </a:lnTo>
                    <a:lnTo>
                      <a:pt x="53" y="22"/>
                    </a:lnTo>
                    <a:lnTo>
                      <a:pt x="52" y="22"/>
                    </a:lnTo>
                    <a:lnTo>
                      <a:pt x="52" y="21"/>
                    </a:lnTo>
                    <a:lnTo>
                      <a:pt x="52" y="20"/>
                    </a:lnTo>
                    <a:lnTo>
                      <a:pt x="52" y="19"/>
                    </a:lnTo>
                    <a:lnTo>
                      <a:pt x="53" y="18"/>
                    </a:lnTo>
                    <a:lnTo>
                      <a:pt x="53" y="17"/>
                    </a:lnTo>
                    <a:lnTo>
                      <a:pt x="54" y="16"/>
                    </a:lnTo>
                    <a:lnTo>
                      <a:pt x="55" y="16"/>
                    </a:lnTo>
                    <a:lnTo>
                      <a:pt x="55" y="15"/>
                    </a:lnTo>
                    <a:lnTo>
                      <a:pt x="56" y="14"/>
                    </a:lnTo>
                    <a:lnTo>
                      <a:pt x="57" y="13"/>
                    </a:lnTo>
                    <a:lnTo>
                      <a:pt x="57" y="12"/>
                    </a:lnTo>
                    <a:lnTo>
                      <a:pt x="57" y="10"/>
                    </a:lnTo>
                    <a:lnTo>
                      <a:pt x="57" y="8"/>
                    </a:lnTo>
                    <a:lnTo>
                      <a:pt x="57" y="7"/>
                    </a:lnTo>
                    <a:lnTo>
                      <a:pt x="56" y="6"/>
                    </a:lnTo>
                    <a:lnTo>
                      <a:pt x="56" y="5"/>
                    </a:lnTo>
                    <a:lnTo>
                      <a:pt x="55" y="4"/>
                    </a:lnTo>
                    <a:lnTo>
                      <a:pt x="55" y="3"/>
                    </a:lnTo>
                    <a:lnTo>
                      <a:pt x="55" y="2"/>
                    </a:lnTo>
                    <a:lnTo>
                      <a:pt x="53" y="7"/>
                    </a:lnTo>
                    <a:lnTo>
                      <a:pt x="51" y="11"/>
                    </a:lnTo>
                    <a:lnTo>
                      <a:pt x="48" y="15"/>
                    </a:lnTo>
                    <a:lnTo>
                      <a:pt x="45" y="18"/>
                    </a:lnTo>
                    <a:lnTo>
                      <a:pt x="41" y="20"/>
                    </a:lnTo>
                    <a:lnTo>
                      <a:pt x="37" y="21"/>
                    </a:lnTo>
                    <a:lnTo>
                      <a:pt x="33" y="22"/>
                    </a:lnTo>
                    <a:lnTo>
                      <a:pt x="29" y="22"/>
                    </a:lnTo>
                    <a:lnTo>
                      <a:pt x="25" y="22"/>
                    </a:lnTo>
                    <a:lnTo>
                      <a:pt x="21" y="21"/>
                    </a:lnTo>
                    <a:lnTo>
                      <a:pt x="17" y="19"/>
                    </a:lnTo>
                    <a:lnTo>
                      <a:pt x="13" y="16"/>
                    </a:lnTo>
                    <a:lnTo>
                      <a:pt x="10" y="13"/>
                    </a:lnTo>
                    <a:lnTo>
                      <a:pt x="7" y="9"/>
                    </a:lnTo>
                    <a:lnTo>
                      <a:pt x="5" y="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2" name="Freeform 285">
                <a:extLst>
                  <a:ext uri="{FF2B5EF4-FFF2-40B4-BE49-F238E27FC236}">
                    <a16:creationId xmlns:a16="http://schemas.microsoft.com/office/drawing/2014/main" id="{6CC6E486-0E13-10EA-A379-D6951640198B}"/>
                  </a:ext>
                </a:extLst>
              </p:cNvPr>
              <p:cNvSpPr>
                <a:spLocks/>
              </p:cNvSpPr>
              <p:nvPr/>
            </p:nvSpPr>
            <p:spPr bwMode="auto">
              <a:xfrm>
                <a:off x="4186" y="2720"/>
                <a:ext cx="381" cy="99"/>
              </a:xfrm>
              <a:custGeom>
                <a:avLst/>
                <a:gdLst>
                  <a:gd name="T0" fmla="*/ 226 w 381"/>
                  <a:gd name="T1" fmla="*/ 56 h 99"/>
                  <a:gd name="T2" fmla="*/ 197 w 381"/>
                  <a:gd name="T3" fmla="*/ 48 h 99"/>
                  <a:gd name="T4" fmla="*/ 167 w 381"/>
                  <a:gd name="T5" fmla="*/ 51 h 99"/>
                  <a:gd name="T6" fmla="*/ 139 w 381"/>
                  <a:gd name="T7" fmla="*/ 61 h 99"/>
                  <a:gd name="T8" fmla="*/ 116 w 381"/>
                  <a:gd name="T9" fmla="*/ 70 h 99"/>
                  <a:gd name="T10" fmla="*/ 93 w 381"/>
                  <a:gd name="T11" fmla="*/ 84 h 99"/>
                  <a:gd name="T12" fmla="*/ 70 w 381"/>
                  <a:gd name="T13" fmla="*/ 86 h 99"/>
                  <a:gd name="T14" fmla="*/ 52 w 381"/>
                  <a:gd name="T15" fmla="*/ 71 h 99"/>
                  <a:gd name="T16" fmla="*/ 31 w 381"/>
                  <a:gd name="T17" fmla="*/ 51 h 99"/>
                  <a:gd name="T18" fmla="*/ 13 w 381"/>
                  <a:gd name="T19" fmla="*/ 37 h 99"/>
                  <a:gd name="T20" fmla="*/ 20 w 381"/>
                  <a:gd name="T21" fmla="*/ 28 h 99"/>
                  <a:gd name="T22" fmla="*/ 26 w 381"/>
                  <a:gd name="T23" fmla="*/ 31 h 99"/>
                  <a:gd name="T24" fmla="*/ 27 w 381"/>
                  <a:gd name="T25" fmla="*/ 25 h 99"/>
                  <a:gd name="T26" fmla="*/ 23 w 381"/>
                  <a:gd name="T27" fmla="*/ 17 h 99"/>
                  <a:gd name="T28" fmla="*/ 30 w 381"/>
                  <a:gd name="T29" fmla="*/ 18 h 99"/>
                  <a:gd name="T30" fmla="*/ 39 w 381"/>
                  <a:gd name="T31" fmla="*/ 25 h 99"/>
                  <a:gd name="T32" fmla="*/ 39 w 381"/>
                  <a:gd name="T33" fmla="*/ 19 h 99"/>
                  <a:gd name="T34" fmla="*/ 45 w 381"/>
                  <a:gd name="T35" fmla="*/ 21 h 99"/>
                  <a:gd name="T36" fmla="*/ 44 w 381"/>
                  <a:gd name="T37" fmla="*/ 18 h 99"/>
                  <a:gd name="T38" fmla="*/ 58 w 381"/>
                  <a:gd name="T39" fmla="*/ 23 h 99"/>
                  <a:gd name="T40" fmla="*/ 61 w 381"/>
                  <a:gd name="T41" fmla="*/ 19 h 99"/>
                  <a:gd name="T42" fmla="*/ 67 w 381"/>
                  <a:gd name="T43" fmla="*/ 21 h 99"/>
                  <a:gd name="T44" fmla="*/ 43 w 381"/>
                  <a:gd name="T45" fmla="*/ 7 h 99"/>
                  <a:gd name="T46" fmla="*/ 25 w 381"/>
                  <a:gd name="T47" fmla="*/ 3 h 99"/>
                  <a:gd name="T48" fmla="*/ 5 w 381"/>
                  <a:gd name="T49" fmla="*/ 9 h 99"/>
                  <a:gd name="T50" fmla="*/ 1 w 381"/>
                  <a:gd name="T51" fmla="*/ 35 h 99"/>
                  <a:gd name="T52" fmla="*/ 24 w 381"/>
                  <a:gd name="T53" fmla="*/ 57 h 99"/>
                  <a:gd name="T54" fmla="*/ 49 w 381"/>
                  <a:gd name="T55" fmla="*/ 80 h 99"/>
                  <a:gd name="T56" fmla="*/ 72 w 381"/>
                  <a:gd name="T57" fmla="*/ 98 h 99"/>
                  <a:gd name="T58" fmla="*/ 106 w 381"/>
                  <a:gd name="T59" fmla="*/ 89 h 99"/>
                  <a:gd name="T60" fmla="*/ 124 w 381"/>
                  <a:gd name="T61" fmla="*/ 88 h 99"/>
                  <a:gd name="T62" fmla="*/ 138 w 381"/>
                  <a:gd name="T63" fmla="*/ 68 h 99"/>
                  <a:gd name="T64" fmla="*/ 166 w 381"/>
                  <a:gd name="T65" fmla="*/ 60 h 99"/>
                  <a:gd name="T66" fmla="*/ 193 w 381"/>
                  <a:gd name="T67" fmla="*/ 57 h 99"/>
                  <a:gd name="T68" fmla="*/ 220 w 381"/>
                  <a:gd name="T69" fmla="*/ 61 h 99"/>
                  <a:gd name="T70" fmla="*/ 245 w 381"/>
                  <a:gd name="T71" fmla="*/ 72 h 99"/>
                  <a:gd name="T72" fmla="*/ 252 w 381"/>
                  <a:gd name="T73" fmla="*/ 90 h 99"/>
                  <a:gd name="T74" fmla="*/ 281 w 381"/>
                  <a:gd name="T75" fmla="*/ 90 h 99"/>
                  <a:gd name="T76" fmla="*/ 314 w 381"/>
                  <a:gd name="T77" fmla="*/ 96 h 99"/>
                  <a:gd name="T78" fmla="*/ 336 w 381"/>
                  <a:gd name="T79" fmla="*/ 75 h 99"/>
                  <a:gd name="T80" fmla="*/ 362 w 381"/>
                  <a:gd name="T81" fmla="*/ 53 h 99"/>
                  <a:gd name="T82" fmla="*/ 380 w 381"/>
                  <a:gd name="T83" fmla="*/ 27 h 99"/>
                  <a:gd name="T84" fmla="*/ 369 w 381"/>
                  <a:gd name="T85" fmla="*/ 7 h 99"/>
                  <a:gd name="T86" fmla="*/ 350 w 381"/>
                  <a:gd name="T87" fmla="*/ 0 h 99"/>
                  <a:gd name="T88" fmla="*/ 326 w 381"/>
                  <a:gd name="T89" fmla="*/ 9 h 99"/>
                  <a:gd name="T90" fmla="*/ 313 w 381"/>
                  <a:gd name="T91" fmla="*/ 23 h 99"/>
                  <a:gd name="T92" fmla="*/ 318 w 381"/>
                  <a:gd name="T93" fmla="*/ 21 h 99"/>
                  <a:gd name="T94" fmla="*/ 326 w 381"/>
                  <a:gd name="T95" fmla="*/ 19 h 99"/>
                  <a:gd name="T96" fmla="*/ 332 w 381"/>
                  <a:gd name="T97" fmla="*/ 20 h 99"/>
                  <a:gd name="T98" fmla="*/ 340 w 381"/>
                  <a:gd name="T99" fmla="*/ 18 h 99"/>
                  <a:gd name="T100" fmla="*/ 338 w 381"/>
                  <a:gd name="T101" fmla="*/ 24 h 99"/>
                  <a:gd name="T102" fmla="*/ 346 w 381"/>
                  <a:gd name="T103" fmla="*/ 20 h 99"/>
                  <a:gd name="T104" fmla="*/ 354 w 381"/>
                  <a:gd name="T105" fmla="*/ 16 h 99"/>
                  <a:gd name="T106" fmla="*/ 353 w 381"/>
                  <a:gd name="T107" fmla="*/ 24 h 99"/>
                  <a:gd name="T108" fmla="*/ 353 w 381"/>
                  <a:gd name="T109" fmla="*/ 32 h 99"/>
                  <a:gd name="T110" fmla="*/ 358 w 381"/>
                  <a:gd name="T111" fmla="*/ 27 h 99"/>
                  <a:gd name="T112" fmla="*/ 367 w 381"/>
                  <a:gd name="T113" fmla="*/ 35 h 99"/>
                  <a:gd name="T114" fmla="*/ 351 w 381"/>
                  <a:gd name="T115" fmla="*/ 49 h 99"/>
                  <a:gd name="T116" fmla="*/ 330 w 381"/>
                  <a:gd name="T117" fmla="*/ 69 h 99"/>
                  <a:gd name="T118" fmla="*/ 311 w 381"/>
                  <a:gd name="T119" fmla="*/ 85 h 99"/>
                  <a:gd name="T120" fmla="*/ 289 w 381"/>
                  <a:gd name="T121" fmla="*/ 84 h 99"/>
                  <a:gd name="T122" fmla="*/ 267 w 381"/>
                  <a:gd name="T123" fmla="*/ 72 h 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81" h="99">
                    <a:moveTo>
                      <a:pt x="247" y="63"/>
                    </a:moveTo>
                    <a:lnTo>
                      <a:pt x="247" y="63"/>
                    </a:lnTo>
                    <a:lnTo>
                      <a:pt x="244" y="62"/>
                    </a:lnTo>
                    <a:lnTo>
                      <a:pt x="240" y="61"/>
                    </a:lnTo>
                    <a:lnTo>
                      <a:pt x="237" y="60"/>
                    </a:lnTo>
                    <a:lnTo>
                      <a:pt x="233" y="59"/>
                    </a:lnTo>
                    <a:lnTo>
                      <a:pt x="230" y="57"/>
                    </a:lnTo>
                    <a:lnTo>
                      <a:pt x="226" y="56"/>
                    </a:lnTo>
                    <a:lnTo>
                      <a:pt x="223" y="55"/>
                    </a:lnTo>
                    <a:lnTo>
                      <a:pt x="219" y="53"/>
                    </a:lnTo>
                    <a:lnTo>
                      <a:pt x="216" y="53"/>
                    </a:lnTo>
                    <a:lnTo>
                      <a:pt x="212" y="51"/>
                    </a:lnTo>
                    <a:lnTo>
                      <a:pt x="209" y="51"/>
                    </a:lnTo>
                    <a:lnTo>
                      <a:pt x="205" y="49"/>
                    </a:lnTo>
                    <a:lnTo>
                      <a:pt x="201" y="49"/>
                    </a:lnTo>
                    <a:lnTo>
                      <a:pt x="197" y="48"/>
                    </a:lnTo>
                    <a:lnTo>
                      <a:pt x="193" y="48"/>
                    </a:lnTo>
                    <a:lnTo>
                      <a:pt x="189" y="48"/>
                    </a:lnTo>
                    <a:lnTo>
                      <a:pt x="185" y="48"/>
                    </a:lnTo>
                    <a:lnTo>
                      <a:pt x="181" y="48"/>
                    </a:lnTo>
                    <a:lnTo>
                      <a:pt x="177" y="49"/>
                    </a:lnTo>
                    <a:lnTo>
                      <a:pt x="174" y="49"/>
                    </a:lnTo>
                    <a:lnTo>
                      <a:pt x="170" y="51"/>
                    </a:lnTo>
                    <a:lnTo>
                      <a:pt x="167" y="51"/>
                    </a:lnTo>
                    <a:lnTo>
                      <a:pt x="163" y="53"/>
                    </a:lnTo>
                    <a:lnTo>
                      <a:pt x="159" y="53"/>
                    </a:lnTo>
                    <a:lnTo>
                      <a:pt x="156" y="55"/>
                    </a:lnTo>
                    <a:lnTo>
                      <a:pt x="153" y="56"/>
                    </a:lnTo>
                    <a:lnTo>
                      <a:pt x="149" y="57"/>
                    </a:lnTo>
                    <a:lnTo>
                      <a:pt x="146" y="59"/>
                    </a:lnTo>
                    <a:lnTo>
                      <a:pt x="142" y="60"/>
                    </a:lnTo>
                    <a:lnTo>
                      <a:pt x="139" y="61"/>
                    </a:lnTo>
                    <a:lnTo>
                      <a:pt x="135" y="62"/>
                    </a:lnTo>
                    <a:lnTo>
                      <a:pt x="132" y="63"/>
                    </a:lnTo>
                    <a:lnTo>
                      <a:pt x="130" y="63"/>
                    </a:lnTo>
                    <a:lnTo>
                      <a:pt x="127" y="64"/>
                    </a:lnTo>
                    <a:lnTo>
                      <a:pt x="124" y="65"/>
                    </a:lnTo>
                    <a:lnTo>
                      <a:pt x="122" y="66"/>
                    </a:lnTo>
                    <a:lnTo>
                      <a:pt x="120" y="67"/>
                    </a:lnTo>
                    <a:lnTo>
                      <a:pt x="116" y="70"/>
                    </a:lnTo>
                    <a:lnTo>
                      <a:pt x="113" y="73"/>
                    </a:lnTo>
                    <a:lnTo>
                      <a:pt x="110" y="76"/>
                    </a:lnTo>
                    <a:lnTo>
                      <a:pt x="108" y="78"/>
                    </a:lnTo>
                    <a:lnTo>
                      <a:pt x="105" y="79"/>
                    </a:lnTo>
                    <a:lnTo>
                      <a:pt x="102" y="81"/>
                    </a:lnTo>
                    <a:lnTo>
                      <a:pt x="100" y="82"/>
                    </a:lnTo>
                    <a:lnTo>
                      <a:pt x="96" y="83"/>
                    </a:lnTo>
                    <a:lnTo>
                      <a:pt x="93" y="84"/>
                    </a:lnTo>
                    <a:lnTo>
                      <a:pt x="90" y="84"/>
                    </a:lnTo>
                    <a:lnTo>
                      <a:pt x="87" y="85"/>
                    </a:lnTo>
                    <a:lnTo>
                      <a:pt x="84" y="85"/>
                    </a:lnTo>
                    <a:lnTo>
                      <a:pt x="80" y="86"/>
                    </a:lnTo>
                    <a:lnTo>
                      <a:pt x="78" y="86"/>
                    </a:lnTo>
                    <a:lnTo>
                      <a:pt x="74" y="86"/>
                    </a:lnTo>
                    <a:lnTo>
                      <a:pt x="72" y="86"/>
                    </a:lnTo>
                    <a:lnTo>
                      <a:pt x="70" y="86"/>
                    </a:lnTo>
                    <a:lnTo>
                      <a:pt x="68" y="85"/>
                    </a:lnTo>
                    <a:lnTo>
                      <a:pt x="67" y="85"/>
                    </a:lnTo>
                    <a:lnTo>
                      <a:pt x="64" y="83"/>
                    </a:lnTo>
                    <a:lnTo>
                      <a:pt x="62" y="81"/>
                    </a:lnTo>
                    <a:lnTo>
                      <a:pt x="59" y="79"/>
                    </a:lnTo>
                    <a:lnTo>
                      <a:pt x="56" y="77"/>
                    </a:lnTo>
                    <a:lnTo>
                      <a:pt x="54" y="74"/>
                    </a:lnTo>
                    <a:lnTo>
                      <a:pt x="52" y="71"/>
                    </a:lnTo>
                    <a:lnTo>
                      <a:pt x="49" y="69"/>
                    </a:lnTo>
                    <a:lnTo>
                      <a:pt x="47" y="66"/>
                    </a:lnTo>
                    <a:lnTo>
                      <a:pt x="44" y="63"/>
                    </a:lnTo>
                    <a:lnTo>
                      <a:pt x="42" y="60"/>
                    </a:lnTo>
                    <a:lnTo>
                      <a:pt x="39" y="57"/>
                    </a:lnTo>
                    <a:lnTo>
                      <a:pt x="37" y="55"/>
                    </a:lnTo>
                    <a:lnTo>
                      <a:pt x="34" y="53"/>
                    </a:lnTo>
                    <a:lnTo>
                      <a:pt x="31" y="51"/>
                    </a:lnTo>
                    <a:lnTo>
                      <a:pt x="28" y="49"/>
                    </a:lnTo>
                    <a:lnTo>
                      <a:pt x="26" y="48"/>
                    </a:lnTo>
                    <a:lnTo>
                      <a:pt x="23" y="47"/>
                    </a:lnTo>
                    <a:lnTo>
                      <a:pt x="20" y="45"/>
                    </a:lnTo>
                    <a:lnTo>
                      <a:pt x="18" y="43"/>
                    </a:lnTo>
                    <a:lnTo>
                      <a:pt x="16" y="41"/>
                    </a:lnTo>
                    <a:lnTo>
                      <a:pt x="14" y="39"/>
                    </a:lnTo>
                    <a:lnTo>
                      <a:pt x="13" y="37"/>
                    </a:lnTo>
                    <a:lnTo>
                      <a:pt x="12" y="35"/>
                    </a:lnTo>
                    <a:lnTo>
                      <a:pt x="12" y="33"/>
                    </a:lnTo>
                    <a:lnTo>
                      <a:pt x="13" y="31"/>
                    </a:lnTo>
                    <a:lnTo>
                      <a:pt x="14" y="30"/>
                    </a:lnTo>
                    <a:lnTo>
                      <a:pt x="16" y="29"/>
                    </a:lnTo>
                    <a:lnTo>
                      <a:pt x="18" y="29"/>
                    </a:lnTo>
                    <a:lnTo>
                      <a:pt x="19" y="29"/>
                    </a:lnTo>
                    <a:lnTo>
                      <a:pt x="20" y="28"/>
                    </a:lnTo>
                    <a:lnTo>
                      <a:pt x="22" y="27"/>
                    </a:lnTo>
                    <a:lnTo>
                      <a:pt x="22" y="25"/>
                    </a:lnTo>
                    <a:lnTo>
                      <a:pt x="22" y="27"/>
                    </a:lnTo>
                    <a:lnTo>
                      <a:pt x="22" y="28"/>
                    </a:lnTo>
                    <a:lnTo>
                      <a:pt x="23" y="29"/>
                    </a:lnTo>
                    <a:lnTo>
                      <a:pt x="24" y="30"/>
                    </a:lnTo>
                    <a:lnTo>
                      <a:pt x="25" y="31"/>
                    </a:lnTo>
                    <a:lnTo>
                      <a:pt x="26" y="31"/>
                    </a:lnTo>
                    <a:lnTo>
                      <a:pt x="26" y="32"/>
                    </a:lnTo>
                    <a:lnTo>
                      <a:pt x="27" y="32"/>
                    </a:lnTo>
                    <a:lnTo>
                      <a:pt x="28" y="32"/>
                    </a:lnTo>
                    <a:lnTo>
                      <a:pt x="28" y="31"/>
                    </a:lnTo>
                    <a:lnTo>
                      <a:pt x="28" y="30"/>
                    </a:lnTo>
                    <a:lnTo>
                      <a:pt x="28" y="29"/>
                    </a:lnTo>
                    <a:lnTo>
                      <a:pt x="27" y="26"/>
                    </a:lnTo>
                    <a:lnTo>
                      <a:pt x="27" y="25"/>
                    </a:lnTo>
                    <a:lnTo>
                      <a:pt x="26" y="24"/>
                    </a:lnTo>
                    <a:lnTo>
                      <a:pt x="26" y="23"/>
                    </a:lnTo>
                    <a:lnTo>
                      <a:pt x="25" y="23"/>
                    </a:lnTo>
                    <a:lnTo>
                      <a:pt x="24" y="22"/>
                    </a:lnTo>
                    <a:lnTo>
                      <a:pt x="23" y="21"/>
                    </a:lnTo>
                    <a:lnTo>
                      <a:pt x="23" y="19"/>
                    </a:lnTo>
                    <a:lnTo>
                      <a:pt x="23" y="18"/>
                    </a:lnTo>
                    <a:lnTo>
                      <a:pt x="23" y="17"/>
                    </a:lnTo>
                    <a:lnTo>
                      <a:pt x="24" y="17"/>
                    </a:lnTo>
                    <a:lnTo>
                      <a:pt x="24" y="16"/>
                    </a:lnTo>
                    <a:lnTo>
                      <a:pt x="26" y="16"/>
                    </a:lnTo>
                    <a:lnTo>
                      <a:pt x="27" y="15"/>
                    </a:lnTo>
                    <a:lnTo>
                      <a:pt x="28" y="16"/>
                    </a:lnTo>
                    <a:lnTo>
                      <a:pt x="29" y="16"/>
                    </a:lnTo>
                    <a:lnTo>
                      <a:pt x="30" y="17"/>
                    </a:lnTo>
                    <a:lnTo>
                      <a:pt x="30" y="18"/>
                    </a:lnTo>
                    <a:lnTo>
                      <a:pt x="31" y="19"/>
                    </a:lnTo>
                    <a:lnTo>
                      <a:pt x="32" y="20"/>
                    </a:lnTo>
                    <a:lnTo>
                      <a:pt x="33" y="20"/>
                    </a:lnTo>
                    <a:lnTo>
                      <a:pt x="34" y="21"/>
                    </a:lnTo>
                    <a:lnTo>
                      <a:pt x="35" y="21"/>
                    </a:lnTo>
                    <a:lnTo>
                      <a:pt x="37" y="22"/>
                    </a:lnTo>
                    <a:lnTo>
                      <a:pt x="38" y="24"/>
                    </a:lnTo>
                    <a:lnTo>
                      <a:pt x="39" y="25"/>
                    </a:lnTo>
                    <a:lnTo>
                      <a:pt x="40" y="25"/>
                    </a:lnTo>
                    <a:lnTo>
                      <a:pt x="41" y="25"/>
                    </a:lnTo>
                    <a:lnTo>
                      <a:pt x="41" y="24"/>
                    </a:lnTo>
                    <a:lnTo>
                      <a:pt x="41" y="23"/>
                    </a:lnTo>
                    <a:lnTo>
                      <a:pt x="41" y="22"/>
                    </a:lnTo>
                    <a:lnTo>
                      <a:pt x="40" y="21"/>
                    </a:lnTo>
                    <a:lnTo>
                      <a:pt x="40" y="20"/>
                    </a:lnTo>
                    <a:lnTo>
                      <a:pt x="39" y="19"/>
                    </a:lnTo>
                    <a:lnTo>
                      <a:pt x="38" y="19"/>
                    </a:lnTo>
                    <a:lnTo>
                      <a:pt x="38" y="18"/>
                    </a:lnTo>
                    <a:lnTo>
                      <a:pt x="37" y="18"/>
                    </a:lnTo>
                    <a:lnTo>
                      <a:pt x="39" y="18"/>
                    </a:lnTo>
                    <a:lnTo>
                      <a:pt x="41" y="19"/>
                    </a:lnTo>
                    <a:lnTo>
                      <a:pt x="42" y="19"/>
                    </a:lnTo>
                    <a:lnTo>
                      <a:pt x="44" y="21"/>
                    </a:lnTo>
                    <a:lnTo>
                      <a:pt x="45" y="21"/>
                    </a:lnTo>
                    <a:lnTo>
                      <a:pt x="46" y="22"/>
                    </a:lnTo>
                    <a:lnTo>
                      <a:pt x="47" y="22"/>
                    </a:lnTo>
                    <a:lnTo>
                      <a:pt x="48" y="21"/>
                    </a:lnTo>
                    <a:lnTo>
                      <a:pt x="48" y="20"/>
                    </a:lnTo>
                    <a:lnTo>
                      <a:pt x="47" y="20"/>
                    </a:lnTo>
                    <a:lnTo>
                      <a:pt x="46" y="19"/>
                    </a:lnTo>
                    <a:lnTo>
                      <a:pt x="45" y="19"/>
                    </a:lnTo>
                    <a:lnTo>
                      <a:pt x="44" y="18"/>
                    </a:lnTo>
                    <a:lnTo>
                      <a:pt x="44" y="17"/>
                    </a:lnTo>
                    <a:lnTo>
                      <a:pt x="46" y="17"/>
                    </a:lnTo>
                    <a:lnTo>
                      <a:pt x="49" y="17"/>
                    </a:lnTo>
                    <a:lnTo>
                      <a:pt x="51" y="18"/>
                    </a:lnTo>
                    <a:lnTo>
                      <a:pt x="53" y="19"/>
                    </a:lnTo>
                    <a:lnTo>
                      <a:pt x="55" y="21"/>
                    </a:lnTo>
                    <a:lnTo>
                      <a:pt x="57" y="22"/>
                    </a:lnTo>
                    <a:lnTo>
                      <a:pt x="58" y="23"/>
                    </a:lnTo>
                    <a:lnTo>
                      <a:pt x="60" y="24"/>
                    </a:lnTo>
                    <a:lnTo>
                      <a:pt x="61" y="24"/>
                    </a:lnTo>
                    <a:lnTo>
                      <a:pt x="62" y="24"/>
                    </a:lnTo>
                    <a:lnTo>
                      <a:pt x="62" y="23"/>
                    </a:lnTo>
                    <a:lnTo>
                      <a:pt x="62" y="22"/>
                    </a:lnTo>
                    <a:lnTo>
                      <a:pt x="61" y="21"/>
                    </a:lnTo>
                    <a:lnTo>
                      <a:pt x="61" y="20"/>
                    </a:lnTo>
                    <a:lnTo>
                      <a:pt x="61" y="19"/>
                    </a:lnTo>
                    <a:lnTo>
                      <a:pt x="62" y="20"/>
                    </a:lnTo>
                    <a:lnTo>
                      <a:pt x="63" y="20"/>
                    </a:lnTo>
                    <a:lnTo>
                      <a:pt x="64" y="21"/>
                    </a:lnTo>
                    <a:lnTo>
                      <a:pt x="65" y="21"/>
                    </a:lnTo>
                    <a:lnTo>
                      <a:pt x="66" y="22"/>
                    </a:lnTo>
                    <a:lnTo>
                      <a:pt x="66" y="23"/>
                    </a:lnTo>
                    <a:lnTo>
                      <a:pt x="67" y="23"/>
                    </a:lnTo>
                    <a:lnTo>
                      <a:pt x="67" y="21"/>
                    </a:lnTo>
                    <a:lnTo>
                      <a:pt x="66" y="18"/>
                    </a:lnTo>
                    <a:lnTo>
                      <a:pt x="65" y="16"/>
                    </a:lnTo>
                    <a:lnTo>
                      <a:pt x="63" y="14"/>
                    </a:lnTo>
                    <a:lnTo>
                      <a:pt x="60" y="12"/>
                    </a:lnTo>
                    <a:lnTo>
                      <a:pt x="57" y="10"/>
                    </a:lnTo>
                    <a:lnTo>
                      <a:pt x="54" y="9"/>
                    </a:lnTo>
                    <a:lnTo>
                      <a:pt x="50" y="8"/>
                    </a:lnTo>
                    <a:lnTo>
                      <a:pt x="43" y="7"/>
                    </a:lnTo>
                    <a:lnTo>
                      <a:pt x="39" y="5"/>
                    </a:lnTo>
                    <a:lnTo>
                      <a:pt x="35" y="4"/>
                    </a:lnTo>
                    <a:lnTo>
                      <a:pt x="33" y="2"/>
                    </a:lnTo>
                    <a:lnTo>
                      <a:pt x="31" y="1"/>
                    </a:lnTo>
                    <a:lnTo>
                      <a:pt x="30" y="0"/>
                    </a:lnTo>
                    <a:lnTo>
                      <a:pt x="29" y="0"/>
                    </a:lnTo>
                    <a:lnTo>
                      <a:pt x="27" y="0"/>
                    </a:lnTo>
                    <a:lnTo>
                      <a:pt x="25" y="3"/>
                    </a:lnTo>
                    <a:lnTo>
                      <a:pt x="23" y="5"/>
                    </a:lnTo>
                    <a:lnTo>
                      <a:pt x="20" y="6"/>
                    </a:lnTo>
                    <a:lnTo>
                      <a:pt x="18" y="7"/>
                    </a:lnTo>
                    <a:lnTo>
                      <a:pt x="15" y="7"/>
                    </a:lnTo>
                    <a:lnTo>
                      <a:pt x="12" y="8"/>
                    </a:lnTo>
                    <a:lnTo>
                      <a:pt x="10" y="7"/>
                    </a:lnTo>
                    <a:lnTo>
                      <a:pt x="8" y="7"/>
                    </a:lnTo>
                    <a:lnTo>
                      <a:pt x="5" y="9"/>
                    </a:lnTo>
                    <a:lnTo>
                      <a:pt x="3" y="11"/>
                    </a:lnTo>
                    <a:lnTo>
                      <a:pt x="2" y="14"/>
                    </a:lnTo>
                    <a:lnTo>
                      <a:pt x="0" y="17"/>
                    </a:lnTo>
                    <a:lnTo>
                      <a:pt x="0" y="20"/>
                    </a:lnTo>
                    <a:lnTo>
                      <a:pt x="0" y="23"/>
                    </a:lnTo>
                    <a:lnTo>
                      <a:pt x="0" y="27"/>
                    </a:lnTo>
                    <a:lnTo>
                      <a:pt x="0" y="31"/>
                    </a:lnTo>
                    <a:lnTo>
                      <a:pt x="1" y="35"/>
                    </a:lnTo>
                    <a:lnTo>
                      <a:pt x="2" y="39"/>
                    </a:lnTo>
                    <a:lnTo>
                      <a:pt x="4" y="42"/>
                    </a:lnTo>
                    <a:lnTo>
                      <a:pt x="7" y="45"/>
                    </a:lnTo>
                    <a:lnTo>
                      <a:pt x="10" y="48"/>
                    </a:lnTo>
                    <a:lnTo>
                      <a:pt x="13" y="51"/>
                    </a:lnTo>
                    <a:lnTo>
                      <a:pt x="16" y="53"/>
                    </a:lnTo>
                    <a:lnTo>
                      <a:pt x="20" y="55"/>
                    </a:lnTo>
                    <a:lnTo>
                      <a:pt x="24" y="57"/>
                    </a:lnTo>
                    <a:lnTo>
                      <a:pt x="28" y="59"/>
                    </a:lnTo>
                    <a:lnTo>
                      <a:pt x="32" y="62"/>
                    </a:lnTo>
                    <a:lnTo>
                      <a:pt x="35" y="65"/>
                    </a:lnTo>
                    <a:lnTo>
                      <a:pt x="38" y="68"/>
                    </a:lnTo>
                    <a:lnTo>
                      <a:pt x="41" y="71"/>
                    </a:lnTo>
                    <a:lnTo>
                      <a:pt x="44" y="74"/>
                    </a:lnTo>
                    <a:lnTo>
                      <a:pt x="46" y="77"/>
                    </a:lnTo>
                    <a:lnTo>
                      <a:pt x="49" y="80"/>
                    </a:lnTo>
                    <a:lnTo>
                      <a:pt x="52" y="83"/>
                    </a:lnTo>
                    <a:lnTo>
                      <a:pt x="54" y="86"/>
                    </a:lnTo>
                    <a:lnTo>
                      <a:pt x="57" y="89"/>
                    </a:lnTo>
                    <a:lnTo>
                      <a:pt x="60" y="91"/>
                    </a:lnTo>
                    <a:lnTo>
                      <a:pt x="62" y="94"/>
                    </a:lnTo>
                    <a:lnTo>
                      <a:pt x="66" y="95"/>
                    </a:lnTo>
                    <a:lnTo>
                      <a:pt x="68" y="97"/>
                    </a:lnTo>
                    <a:lnTo>
                      <a:pt x="72" y="98"/>
                    </a:lnTo>
                    <a:lnTo>
                      <a:pt x="77" y="98"/>
                    </a:lnTo>
                    <a:lnTo>
                      <a:pt x="81" y="98"/>
                    </a:lnTo>
                    <a:lnTo>
                      <a:pt x="86" y="97"/>
                    </a:lnTo>
                    <a:lnTo>
                      <a:pt x="90" y="95"/>
                    </a:lnTo>
                    <a:lnTo>
                      <a:pt x="94" y="94"/>
                    </a:lnTo>
                    <a:lnTo>
                      <a:pt x="98" y="92"/>
                    </a:lnTo>
                    <a:lnTo>
                      <a:pt x="102" y="90"/>
                    </a:lnTo>
                    <a:lnTo>
                      <a:pt x="106" y="89"/>
                    </a:lnTo>
                    <a:lnTo>
                      <a:pt x="110" y="88"/>
                    </a:lnTo>
                    <a:lnTo>
                      <a:pt x="113" y="86"/>
                    </a:lnTo>
                    <a:lnTo>
                      <a:pt x="116" y="86"/>
                    </a:lnTo>
                    <a:lnTo>
                      <a:pt x="119" y="86"/>
                    </a:lnTo>
                    <a:lnTo>
                      <a:pt x="121" y="87"/>
                    </a:lnTo>
                    <a:lnTo>
                      <a:pt x="122" y="88"/>
                    </a:lnTo>
                    <a:lnTo>
                      <a:pt x="124" y="91"/>
                    </a:lnTo>
                    <a:lnTo>
                      <a:pt x="124" y="88"/>
                    </a:lnTo>
                    <a:lnTo>
                      <a:pt x="124" y="85"/>
                    </a:lnTo>
                    <a:lnTo>
                      <a:pt x="126" y="82"/>
                    </a:lnTo>
                    <a:lnTo>
                      <a:pt x="127" y="79"/>
                    </a:lnTo>
                    <a:lnTo>
                      <a:pt x="128" y="75"/>
                    </a:lnTo>
                    <a:lnTo>
                      <a:pt x="130" y="73"/>
                    </a:lnTo>
                    <a:lnTo>
                      <a:pt x="133" y="71"/>
                    </a:lnTo>
                    <a:lnTo>
                      <a:pt x="135" y="69"/>
                    </a:lnTo>
                    <a:lnTo>
                      <a:pt x="138" y="68"/>
                    </a:lnTo>
                    <a:lnTo>
                      <a:pt x="141" y="67"/>
                    </a:lnTo>
                    <a:lnTo>
                      <a:pt x="145" y="65"/>
                    </a:lnTo>
                    <a:lnTo>
                      <a:pt x="148" y="64"/>
                    </a:lnTo>
                    <a:lnTo>
                      <a:pt x="152" y="63"/>
                    </a:lnTo>
                    <a:lnTo>
                      <a:pt x="155" y="62"/>
                    </a:lnTo>
                    <a:lnTo>
                      <a:pt x="159" y="61"/>
                    </a:lnTo>
                    <a:lnTo>
                      <a:pt x="162" y="61"/>
                    </a:lnTo>
                    <a:lnTo>
                      <a:pt x="166" y="60"/>
                    </a:lnTo>
                    <a:lnTo>
                      <a:pt x="169" y="59"/>
                    </a:lnTo>
                    <a:lnTo>
                      <a:pt x="173" y="59"/>
                    </a:lnTo>
                    <a:lnTo>
                      <a:pt x="176" y="58"/>
                    </a:lnTo>
                    <a:lnTo>
                      <a:pt x="179" y="57"/>
                    </a:lnTo>
                    <a:lnTo>
                      <a:pt x="183" y="57"/>
                    </a:lnTo>
                    <a:lnTo>
                      <a:pt x="186" y="57"/>
                    </a:lnTo>
                    <a:lnTo>
                      <a:pt x="189" y="57"/>
                    </a:lnTo>
                    <a:lnTo>
                      <a:pt x="193" y="57"/>
                    </a:lnTo>
                    <a:lnTo>
                      <a:pt x="196" y="57"/>
                    </a:lnTo>
                    <a:lnTo>
                      <a:pt x="200" y="57"/>
                    </a:lnTo>
                    <a:lnTo>
                      <a:pt x="203" y="58"/>
                    </a:lnTo>
                    <a:lnTo>
                      <a:pt x="207" y="58"/>
                    </a:lnTo>
                    <a:lnTo>
                      <a:pt x="210" y="59"/>
                    </a:lnTo>
                    <a:lnTo>
                      <a:pt x="213" y="59"/>
                    </a:lnTo>
                    <a:lnTo>
                      <a:pt x="217" y="61"/>
                    </a:lnTo>
                    <a:lnTo>
                      <a:pt x="220" y="61"/>
                    </a:lnTo>
                    <a:lnTo>
                      <a:pt x="223" y="62"/>
                    </a:lnTo>
                    <a:lnTo>
                      <a:pt x="227" y="63"/>
                    </a:lnTo>
                    <a:lnTo>
                      <a:pt x="230" y="65"/>
                    </a:lnTo>
                    <a:lnTo>
                      <a:pt x="233" y="66"/>
                    </a:lnTo>
                    <a:lnTo>
                      <a:pt x="237" y="67"/>
                    </a:lnTo>
                    <a:lnTo>
                      <a:pt x="239" y="69"/>
                    </a:lnTo>
                    <a:lnTo>
                      <a:pt x="243" y="70"/>
                    </a:lnTo>
                    <a:lnTo>
                      <a:pt x="245" y="72"/>
                    </a:lnTo>
                    <a:lnTo>
                      <a:pt x="247" y="74"/>
                    </a:lnTo>
                    <a:lnTo>
                      <a:pt x="248" y="77"/>
                    </a:lnTo>
                    <a:lnTo>
                      <a:pt x="249" y="80"/>
                    </a:lnTo>
                    <a:lnTo>
                      <a:pt x="250" y="83"/>
                    </a:lnTo>
                    <a:lnTo>
                      <a:pt x="251" y="86"/>
                    </a:lnTo>
                    <a:lnTo>
                      <a:pt x="251" y="89"/>
                    </a:lnTo>
                    <a:lnTo>
                      <a:pt x="251" y="92"/>
                    </a:lnTo>
                    <a:lnTo>
                      <a:pt x="252" y="90"/>
                    </a:lnTo>
                    <a:lnTo>
                      <a:pt x="254" y="88"/>
                    </a:lnTo>
                    <a:lnTo>
                      <a:pt x="257" y="87"/>
                    </a:lnTo>
                    <a:lnTo>
                      <a:pt x="260" y="86"/>
                    </a:lnTo>
                    <a:lnTo>
                      <a:pt x="264" y="86"/>
                    </a:lnTo>
                    <a:lnTo>
                      <a:pt x="268" y="87"/>
                    </a:lnTo>
                    <a:lnTo>
                      <a:pt x="272" y="88"/>
                    </a:lnTo>
                    <a:lnTo>
                      <a:pt x="276" y="89"/>
                    </a:lnTo>
                    <a:lnTo>
                      <a:pt x="281" y="90"/>
                    </a:lnTo>
                    <a:lnTo>
                      <a:pt x="286" y="92"/>
                    </a:lnTo>
                    <a:lnTo>
                      <a:pt x="291" y="93"/>
                    </a:lnTo>
                    <a:lnTo>
                      <a:pt x="295" y="94"/>
                    </a:lnTo>
                    <a:lnTo>
                      <a:pt x="299" y="96"/>
                    </a:lnTo>
                    <a:lnTo>
                      <a:pt x="304" y="96"/>
                    </a:lnTo>
                    <a:lnTo>
                      <a:pt x="307" y="97"/>
                    </a:lnTo>
                    <a:lnTo>
                      <a:pt x="311" y="97"/>
                    </a:lnTo>
                    <a:lnTo>
                      <a:pt x="314" y="96"/>
                    </a:lnTo>
                    <a:lnTo>
                      <a:pt x="317" y="95"/>
                    </a:lnTo>
                    <a:lnTo>
                      <a:pt x="320" y="93"/>
                    </a:lnTo>
                    <a:lnTo>
                      <a:pt x="322" y="91"/>
                    </a:lnTo>
                    <a:lnTo>
                      <a:pt x="325" y="88"/>
                    </a:lnTo>
                    <a:lnTo>
                      <a:pt x="328" y="85"/>
                    </a:lnTo>
                    <a:lnTo>
                      <a:pt x="330" y="82"/>
                    </a:lnTo>
                    <a:lnTo>
                      <a:pt x="333" y="79"/>
                    </a:lnTo>
                    <a:lnTo>
                      <a:pt x="336" y="75"/>
                    </a:lnTo>
                    <a:lnTo>
                      <a:pt x="339" y="72"/>
                    </a:lnTo>
                    <a:lnTo>
                      <a:pt x="342" y="69"/>
                    </a:lnTo>
                    <a:lnTo>
                      <a:pt x="344" y="65"/>
                    </a:lnTo>
                    <a:lnTo>
                      <a:pt x="348" y="62"/>
                    </a:lnTo>
                    <a:lnTo>
                      <a:pt x="351" y="59"/>
                    </a:lnTo>
                    <a:lnTo>
                      <a:pt x="355" y="57"/>
                    </a:lnTo>
                    <a:lnTo>
                      <a:pt x="359" y="55"/>
                    </a:lnTo>
                    <a:lnTo>
                      <a:pt x="362" y="53"/>
                    </a:lnTo>
                    <a:lnTo>
                      <a:pt x="366" y="51"/>
                    </a:lnTo>
                    <a:lnTo>
                      <a:pt x="370" y="48"/>
                    </a:lnTo>
                    <a:lnTo>
                      <a:pt x="372" y="45"/>
                    </a:lnTo>
                    <a:lnTo>
                      <a:pt x="375" y="42"/>
                    </a:lnTo>
                    <a:lnTo>
                      <a:pt x="377" y="39"/>
                    </a:lnTo>
                    <a:lnTo>
                      <a:pt x="378" y="35"/>
                    </a:lnTo>
                    <a:lnTo>
                      <a:pt x="379" y="31"/>
                    </a:lnTo>
                    <a:lnTo>
                      <a:pt x="380" y="27"/>
                    </a:lnTo>
                    <a:lnTo>
                      <a:pt x="380" y="23"/>
                    </a:lnTo>
                    <a:lnTo>
                      <a:pt x="379" y="20"/>
                    </a:lnTo>
                    <a:lnTo>
                      <a:pt x="379" y="17"/>
                    </a:lnTo>
                    <a:lnTo>
                      <a:pt x="378" y="14"/>
                    </a:lnTo>
                    <a:lnTo>
                      <a:pt x="376" y="11"/>
                    </a:lnTo>
                    <a:lnTo>
                      <a:pt x="374" y="9"/>
                    </a:lnTo>
                    <a:lnTo>
                      <a:pt x="372" y="7"/>
                    </a:lnTo>
                    <a:lnTo>
                      <a:pt x="369" y="7"/>
                    </a:lnTo>
                    <a:lnTo>
                      <a:pt x="367" y="8"/>
                    </a:lnTo>
                    <a:lnTo>
                      <a:pt x="364" y="7"/>
                    </a:lnTo>
                    <a:lnTo>
                      <a:pt x="362" y="7"/>
                    </a:lnTo>
                    <a:lnTo>
                      <a:pt x="359" y="6"/>
                    </a:lnTo>
                    <a:lnTo>
                      <a:pt x="356" y="5"/>
                    </a:lnTo>
                    <a:lnTo>
                      <a:pt x="354" y="3"/>
                    </a:lnTo>
                    <a:lnTo>
                      <a:pt x="352" y="0"/>
                    </a:lnTo>
                    <a:lnTo>
                      <a:pt x="350" y="0"/>
                    </a:lnTo>
                    <a:lnTo>
                      <a:pt x="349" y="0"/>
                    </a:lnTo>
                    <a:lnTo>
                      <a:pt x="348" y="1"/>
                    </a:lnTo>
                    <a:lnTo>
                      <a:pt x="346" y="2"/>
                    </a:lnTo>
                    <a:lnTo>
                      <a:pt x="344" y="4"/>
                    </a:lnTo>
                    <a:lnTo>
                      <a:pt x="340" y="5"/>
                    </a:lnTo>
                    <a:lnTo>
                      <a:pt x="336" y="7"/>
                    </a:lnTo>
                    <a:lnTo>
                      <a:pt x="329" y="8"/>
                    </a:lnTo>
                    <a:lnTo>
                      <a:pt x="326" y="9"/>
                    </a:lnTo>
                    <a:lnTo>
                      <a:pt x="322" y="10"/>
                    </a:lnTo>
                    <a:lnTo>
                      <a:pt x="319" y="12"/>
                    </a:lnTo>
                    <a:lnTo>
                      <a:pt x="317" y="14"/>
                    </a:lnTo>
                    <a:lnTo>
                      <a:pt x="315" y="16"/>
                    </a:lnTo>
                    <a:lnTo>
                      <a:pt x="313" y="18"/>
                    </a:lnTo>
                    <a:lnTo>
                      <a:pt x="312" y="21"/>
                    </a:lnTo>
                    <a:lnTo>
                      <a:pt x="312" y="23"/>
                    </a:lnTo>
                    <a:lnTo>
                      <a:pt x="313" y="23"/>
                    </a:lnTo>
                    <a:lnTo>
                      <a:pt x="314" y="22"/>
                    </a:lnTo>
                    <a:lnTo>
                      <a:pt x="315" y="21"/>
                    </a:lnTo>
                    <a:lnTo>
                      <a:pt x="316" y="20"/>
                    </a:lnTo>
                    <a:lnTo>
                      <a:pt x="317" y="20"/>
                    </a:lnTo>
                    <a:lnTo>
                      <a:pt x="318" y="20"/>
                    </a:lnTo>
                    <a:lnTo>
                      <a:pt x="319" y="19"/>
                    </a:lnTo>
                    <a:lnTo>
                      <a:pt x="318" y="20"/>
                    </a:lnTo>
                    <a:lnTo>
                      <a:pt x="318" y="21"/>
                    </a:lnTo>
                    <a:lnTo>
                      <a:pt x="318" y="22"/>
                    </a:lnTo>
                    <a:lnTo>
                      <a:pt x="317" y="23"/>
                    </a:lnTo>
                    <a:lnTo>
                      <a:pt x="318" y="24"/>
                    </a:lnTo>
                    <a:lnTo>
                      <a:pt x="319" y="24"/>
                    </a:lnTo>
                    <a:lnTo>
                      <a:pt x="321" y="23"/>
                    </a:lnTo>
                    <a:lnTo>
                      <a:pt x="322" y="22"/>
                    </a:lnTo>
                    <a:lnTo>
                      <a:pt x="324" y="21"/>
                    </a:lnTo>
                    <a:lnTo>
                      <a:pt x="326" y="19"/>
                    </a:lnTo>
                    <a:lnTo>
                      <a:pt x="328" y="18"/>
                    </a:lnTo>
                    <a:lnTo>
                      <a:pt x="330" y="17"/>
                    </a:lnTo>
                    <a:lnTo>
                      <a:pt x="333" y="17"/>
                    </a:lnTo>
                    <a:lnTo>
                      <a:pt x="336" y="17"/>
                    </a:lnTo>
                    <a:lnTo>
                      <a:pt x="335" y="18"/>
                    </a:lnTo>
                    <a:lnTo>
                      <a:pt x="334" y="19"/>
                    </a:lnTo>
                    <a:lnTo>
                      <a:pt x="333" y="19"/>
                    </a:lnTo>
                    <a:lnTo>
                      <a:pt x="332" y="20"/>
                    </a:lnTo>
                    <a:lnTo>
                      <a:pt x="331" y="21"/>
                    </a:lnTo>
                    <a:lnTo>
                      <a:pt x="332" y="22"/>
                    </a:lnTo>
                    <a:lnTo>
                      <a:pt x="333" y="22"/>
                    </a:lnTo>
                    <a:lnTo>
                      <a:pt x="334" y="21"/>
                    </a:lnTo>
                    <a:lnTo>
                      <a:pt x="335" y="21"/>
                    </a:lnTo>
                    <a:lnTo>
                      <a:pt x="337" y="19"/>
                    </a:lnTo>
                    <a:lnTo>
                      <a:pt x="338" y="19"/>
                    </a:lnTo>
                    <a:lnTo>
                      <a:pt x="340" y="18"/>
                    </a:lnTo>
                    <a:lnTo>
                      <a:pt x="342" y="18"/>
                    </a:lnTo>
                    <a:lnTo>
                      <a:pt x="341" y="19"/>
                    </a:lnTo>
                    <a:lnTo>
                      <a:pt x="340" y="19"/>
                    </a:lnTo>
                    <a:lnTo>
                      <a:pt x="339" y="20"/>
                    </a:lnTo>
                    <a:lnTo>
                      <a:pt x="339" y="21"/>
                    </a:lnTo>
                    <a:lnTo>
                      <a:pt x="338" y="22"/>
                    </a:lnTo>
                    <a:lnTo>
                      <a:pt x="338" y="23"/>
                    </a:lnTo>
                    <a:lnTo>
                      <a:pt x="338" y="24"/>
                    </a:lnTo>
                    <a:lnTo>
                      <a:pt x="338" y="25"/>
                    </a:lnTo>
                    <a:lnTo>
                      <a:pt x="339" y="25"/>
                    </a:lnTo>
                    <a:lnTo>
                      <a:pt x="340" y="25"/>
                    </a:lnTo>
                    <a:lnTo>
                      <a:pt x="341" y="24"/>
                    </a:lnTo>
                    <a:lnTo>
                      <a:pt x="342" y="22"/>
                    </a:lnTo>
                    <a:lnTo>
                      <a:pt x="344" y="21"/>
                    </a:lnTo>
                    <a:lnTo>
                      <a:pt x="345" y="21"/>
                    </a:lnTo>
                    <a:lnTo>
                      <a:pt x="346" y="20"/>
                    </a:lnTo>
                    <a:lnTo>
                      <a:pt x="348" y="20"/>
                    </a:lnTo>
                    <a:lnTo>
                      <a:pt x="348" y="19"/>
                    </a:lnTo>
                    <a:lnTo>
                      <a:pt x="349" y="18"/>
                    </a:lnTo>
                    <a:lnTo>
                      <a:pt x="350" y="17"/>
                    </a:lnTo>
                    <a:lnTo>
                      <a:pt x="350" y="16"/>
                    </a:lnTo>
                    <a:lnTo>
                      <a:pt x="351" y="16"/>
                    </a:lnTo>
                    <a:lnTo>
                      <a:pt x="352" y="15"/>
                    </a:lnTo>
                    <a:lnTo>
                      <a:pt x="354" y="16"/>
                    </a:lnTo>
                    <a:lnTo>
                      <a:pt x="355" y="16"/>
                    </a:lnTo>
                    <a:lnTo>
                      <a:pt x="356" y="17"/>
                    </a:lnTo>
                    <a:lnTo>
                      <a:pt x="356" y="18"/>
                    </a:lnTo>
                    <a:lnTo>
                      <a:pt x="356" y="19"/>
                    </a:lnTo>
                    <a:lnTo>
                      <a:pt x="356" y="21"/>
                    </a:lnTo>
                    <a:lnTo>
                      <a:pt x="355" y="22"/>
                    </a:lnTo>
                    <a:lnTo>
                      <a:pt x="354" y="23"/>
                    </a:lnTo>
                    <a:lnTo>
                      <a:pt x="353" y="24"/>
                    </a:lnTo>
                    <a:lnTo>
                      <a:pt x="352" y="25"/>
                    </a:lnTo>
                    <a:lnTo>
                      <a:pt x="352" y="26"/>
                    </a:lnTo>
                    <a:lnTo>
                      <a:pt x="351" y="29"/>
                    </a:lnTo>
                    <a:lnTo>
                      <a:pt x="351" y="30"/>
                    </a:lnTo>
                    <a:lnTo>
                      <a:pt x="351" y="31"/>
                    </a:lnTo>
                    <a:lnTo>
                      <a:pt x="351" y="32"/>
                    </a:lnTo>
                    <a:lnTo>
                      <a:pt x="352" y="32"/>
                    </a:lnTo>
                    <a:lnTo>
                      <a:pt x="353" y="32"/>
                    </a:lnTo>
                    <a:lnTo>
                      <a:pt x="354" y="31"/>
                    </a:lnTo>
                    <a:lnTo>
                      <a:pt x="355" y="30"/>
                    </a:lnTo>
                    <a:lnTo>
                      <a:pt x="356" y="30"/>
                    </a:lnTo>
                    <a:lnTo>
                      <a:pt x="356" y="29"/>
                    </a:lnTo>
                    <a:lnTo>
                      <a:pt x="357" y="28"/>
                    </a:lnTo>
                    <a:lnTo>
                      <a:pt x="357" y="27"/>
                    </a:lnTo>
                    <a:lnTo>
                      <a:pt x="357" y="25"/>
                    </a:lnTo>
                    <a:lnTo>
                      <a:pt x="358" y="27"/>
                    </a:lnTo>
                    <a:lnTo>
                      <a:pt x="358" y="28"/>
                    </a:lnTo>
                    <a:lnTo>
                      <a:pt x="360" y="29"/>
                    </a:lnTo>
                    <a:lnTo>
                      <a:pt x="362" y="29"/>
                    </a:lnTo>
                    <a:lnTo>
                      <a:pt x="363" y="29"/>
                    </a:lnTo>
                    <a:lnTo>
                      <a:pt x="365" y="30"/>
                    </a:lnTo>
                    <a:lnTo>
                      <a:pt x="366" y="31"/>
                    </a:lnTo>
                    <a:lnTo>
                      <a:pt x="367" y="33"/>
                    </a:lnTo>
                    <a:lnTo>
                      <a:pt x="367" y="35"/>
                    </a:lnTo>
                    <a:lnTo>
                      <a:pt x="366" y="37"/>
                    </a:lnTo>
                    <a:lnTo>
                      <a:pt x="365" y="39"/>
                    </a:lnTo>
                    <a:lnTo>
                      <a:pt x="363" y="41"/>
                    </a:lnTo>
                    <a:lnTo>
                      <a:pt x="361" y="43"/>
                    </a:lnTo>
                    <a:lnTo>
                      <a:pt x="359" y="45"/>
                    </a:lnTo>
                    <a:lnTo>
                      <a:pt x="356" y="47"/>
                    </a:lnTo>
                    <a:lnTo>
                      <a:pt x="354" y="48"/>
                    </a:lnTo>
                    <a:lnTo>
                      <a:pt x="351" y="49"/>
                    </a:lnTo>
                    <a:lnTo>
                      <a:pt x="348" y="51"/>
                    </a:lnTo>
                    <a:lnTo>
                      <a:pt x="345" y="53"/>
                    </a:lnTo>
                    <a:lnTo>
                      <a:pt x="342" y="55"/>
                    </a:lnTo>
                    <a:lnTo>
                      <a:pt x="340" y="57"/>
                    </a:lnTo>
                    <a:lnTo>
                      <a:pt x="338" y="60"/>
                    </a:lnTo>
                    <a:lnTo>
                      <a:pt x="335" y="63"/>
                    </a:lnTo>
                    <a:lnTo>
                      <a:pt x="332" y="66"/>
                    </a:lnTo>
                    <a:lnTo>
                      <a:pt x="330" y="69"/>
                    </a:lnTo>
                    <a:lnTo>
                      <a:pt x="328" y="71"/>
                    </a:lnTo>
                    <a:lnTo>
                      <a:pt x="325" y="74"/>
                    </a:lnTo>
                    <a:lnTo>
                      <a:pt x="323" y="77"/>
                    </a:lnTo>
                    <a:lnTo>
                      <a:pt x="320" y="79"/>
                    </a:lnTo>
                    <a:lnTo>
                      <a:pt x="318" y="81"/>
                    </a:lnTo>
                    <a:lnTo>
                      <a:pt x="315" y="83"/>
                    </a:lnTo>
                    <a:lnTo>
                      <a:pt x="312" y="85"/>
                    </a:lnTo>
                    <a:lnTo>
                      <a:pt x="311" y="85"/>
                    </a:lnTo>
                    <a:lnTo>
                      <a:pt x="309" y="86"/>
                    </a:lnTo>
                    <a:lnTo>
                      <a:pt x="307" y="86"/>
                    </a:lnTo>
                    <a:lnTo>
                      <a:pt x="305" y="86"/>
                    </a:lnTo>
                    <a:lnTo>
                      <a:pt x="302" y="86"/>
                    </a:lnTo>
                    <a:lnTo>
                      <a:pt x="299" y="86"/>
                    </a:lnTo>
                    <a:lnTo>
                      <a:pt x="296" y="85"/>
                    </a:lnTo>
                    <a:lnTo>
                      <a:pt x="293" y="85"/>
                    </a:lnTo>
                    <a:lnTo>
                      <a:pt x="289" y="84"/>
                    </a:lnTo>
                    <a:lnTo>
                      <a:pt x="286" y="83"/>
                    </a:lnTo>
                    <a:lnTo>
                      <a:pt x="283" y="83"/>
                    </a:lnTo>
                    <a:lnTo>
                      <a:pt x="280" y="81"/>
                    </a:lnTo>
                    <a:lnTo>
                      <a:pt x="277" y="80"/>
                    </a:lnTo>
                    <a:lnTo>
                      <a:pt x="275" y="79"/>
                    </a:lnTo>
                    <a:lnTo>
                      <a:pt x="272" y="77"/>
                    </a:lnTo>
                    <a:lnTo>
                      <a:pt x="270" y="76"/>
                    </a:lnTo>
                    <a:lnTo>
                      <a:pt x="267" y="72"/>
                    </a:lnTo>
                    <a:lnTo>
                      <a:pt x="263" y="69"/>
                    </a:lnTo>
                    <a:lnTo>
                      <a:pt x="260" y="67"/>
                    </a:lnTo>
                    <a:lnTo>
                      <a:pt x="258" y="65"/>
                    </a:lnTo>
                    <a:lnTo>
                      <a:pt x="255" y="64"/>
                    </a:lnTo>
                    <a:lnTo>
                      <a:pt x="253" y="63"/>
                    </a:lnTo>
                    <a:lnTo>
                      <a:pt x="250" y="63"/>
                    </a:lnTo>
                    <a:lnTo>
                      <a:pt x="247" y="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3" name="Freeform 286">
                <a:extLst>
                  <a:ext uri="{FF2B5EF4-FFF2-40B4-BE49-F238E27FC236}">
                    <a16:creationId xmlns:a16="http://schemas.microsoft.com/office/drawing/2014/main" id="{6AFFF73B-AB55-E50E-2C4E-33E38F414D39}"/>
                  </a:ext>
                </a:extLst>
              </p:cNvPr>
              <p:cNvSpPr>
                <a:spLocks/>
              </p:cNvSpPr>
              <p:nvPr/>
            </p:nvSpPr>
            <p:spPr bwMode="auto">
              <a:xfrm>
                <a:off x="4538" y="2699"/>
                <a:ext cx="23" cy="32"/>
              </a:xfrm>
              <a:custGeom>
                <a:avLst/>
                <a:gdLst>
                  <a:gd name="T0" fmla="*/ 22 w 23"/>
                  <a:gd name="T1" fmla="*/ 1 h 32"/>
                  <a:gd name="T2" fmla="*/ 20 w 23"/>
                  <a:gd name="T3" fmla="*/ 4 h 32"/>
                  <a:gd name="T4" fmla="*/ 19 w 23"/>
                  <a:gd name="T5" fmla="*/ 7 h 32"/>
                  <a:gd name="T6" fmla="*/ 19 w 23"/>
                  <a:gd name="T7" fmla="*/ 11 h 32"/>
                  <a:gd name="T8" fmla="*/ 18 w 23"/>
                  <a:gd name="T9" fmla="*/ 15 h 32"/>
                  <a:gd name="T10" fmla="*/ 18 w 23"/>
                  <a:gd name="T11" fmla="*/ 19 h 32"/>
                  <a:gd name="T12" fmla="*/ 18 w 23"/>
                  <a:gd name="T13" fmla="*/ 23 h 32"/>
                  <a:gd name="T14" fmla="*/ 19 w 23"/>
                  <a:gd name="T15" fmla="*/ 26 h 32"/>
                  <a:gd name="T16" fmla="*/ 20 w 23"/>
                  <a:gd name="T17" fmla="*/ 28 h 32"/>
                  <a:gd name="T18" fmla="*/ 21 w 23"/>
                  <a:gd name="T19" fmla="*/ 30 h 32"/>
                  <a:gd name="T20" fmla="*/ 18 w 23"/>
                  <a:gd name="T21" fmla="*/ 30 h 32"/>
                  <a:gd name="T22" fmla="*/ 16 w 23"/>
                  <a:gd name="T23" fmla="*/ 30 h 32"/>
                  <a:gd name="T24" fmla="*/ 14 w 23"/>
                  <a:gd name="T25" fmla="*/ 30 h 32"/>
                  <a:gd name="T26" fmla="*/ 13 w 23"/>
                  <a:gd name="T27" fmla="*/ 29 h 32"/>
                  <a:gd name="T28" fmla="*/ 12 w 23"/>
                  <a:gd name="T29" fmla="*/ 30 h 32"/>
                  <a:gd name="T30" fmla="*/ 10 w 23"/>
                  <a:gd name="T31" fmla="*/ 30 h 32"/>
                  <a:gd name="T32" fmla="*/ 8 w 23"/>
                  <a:gd name="T33" fmla="*/ 30 h 32"/>
                  <a:gd name="T34" fmla="*/ 7 w 23"/>
                  <a:gd name="T35" fmla="*/ 30 h 32"/>
                  <a:gd name="T36" fmla="*/ 8 w 23"/>
                  <a:gd name="T37" fmla="*/ 28 h 32"/>
                  <a:gd name="T38" fmla="*/ 6 w 23"/>
                  <a:gd name="T39" fmla="*/ 27 h 32"/>
                  <a:gd name="T40" fmla="*/ 4 w 23"/>
                  <a:gd name="T41" fmla="*/ 28 h 32"/>
                  <a:gd name="T42" fmla="*/ 3 w 23"/>
                  <a:gd name="T43" fmla="*/ 27 h 32"/>
                  <a:gd name="T44" fmla="*/ 4 w 23"/>
                  <a:gd name="T45" fmla="*/ 26 h 32"/>
                  <a:gd name="T46" fmla="*/ 2 w 23"/>
                  <a:gd name="T47" fmla="*/ 24 h 32"/>
                  <a:gd name="T48" fmla="*/ 1 w 23"/>
                  <a:gd name="T49" fmla="*/ 25 h 32"/>
                  <a:gd name="T50" fmla="*/ 0 w 23"/>
                  <a:gd name="T51" fmla="*/ 24 h 32"/>
                  <a:gd name="T52" fmla="*/ 0 w 23"/>
                  <a:gd name="T53" fmla="*/ 22 h 32"/>
                  <a:gd name="T54" fmla="*/ 4 w 23"/>
                  <a:gd name="T55" fmla="*/ 19 h 32"/>
                  <a:gd name="T56" fmla="*/ 7 w 23"/>
                  <a:gd name="T57" fmla="*/ 14 h 32"/>
                  <a:gd name="T58" fmla="*/ 8 w 23"/>
                  <a:gd name="T59" fmla="*/ 8 h 32"/>
                  <a:gd name="T60" fmla="*/ 10 w 23"/>
                  <a:gd name="T61" fmla="*/ 2 h 32"/>
                  <a:gd name="T62" fmla="*/ 22 w 23"/>
                  <a:gd name="T63" fmla="*/ 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32">
                    <a:moveTo>
                      <a:pt x="22" y="1"/>
                    </a:moveTo>
                    <a:lnTo>
                      <a:pt x="22" y="1"/>
                    </a:lnTo>
                    <a:lnTo>
                      <a:pt x="21" y="2"/>
                    </a:lnTo>
                    <a:lnTo>
                      <a:pt x="20" y="4"/>
                    </a:lnTo>
                    <a:lnTo>
                      <a:pt x="20" y="5"/>
                    </a:lnTo>
                    <a:lnTo>
                      <a:pt x="19" y="7"/>
                    </a:lnTo>
                    <a:lnTo>
                      <a:pt x="19" y="9"/>
                    </a:lnTo>
                    <a:lnTo>
                      <a:pt x="19" y="11"/>
                    </a:lnTo>
                    <a:lnTo>
                      <a:pt x="18" y="13"/>
                    </a:lnTo>
                    <a:lnTo>
                      <a:pt x="18" y="15"/>
                    </a:lnTo>
                    <a:lnTo>
                      <a:pt x="18" y="17"/>
                    </a:lnTo>
                    <a:lnTo>
                      <a:pt x="18" y="19"/>
                    </a:lnTo>
                    <a:lnTo>
                      <a:pt x="18" y="21"/>
                    </a:lnTo>
                    <a:lnTo>
                      <a:pt x="18" y="23"/>
                    </a:lnTo>
                    <a:lnTo>
                      <a:pt x="18" y="25"/>
                    </a:lnTo>
                    <a:lnTo>
                      <a:pt x="19" y="26"/>
                    </a:lnTo>
                    <a:lnTo>
                      <a:pt x="19" y="28"/>
                    </a:lnTo>
                    <a:lnTo>
                      <a:pt x="20" y="28"/>
                    </a:lnTo>
                    <a:lnTo>
                      <a:pt x="20" y="29"/>
                    </a:lnTo>
                    <a:lnTo>
                      <a:pt x="21" y="30"/>
                    </a:lnTo>
                    <a:lnTo>
                      <a:pt x="20" y="30"/>
                    </a:lnTo>
                    <a:lnTo>
                      <a:pt x="18" y="30"/>
                    </a:lnTo>
                    <a:lnTo>
                      <a:pt x="17" y="29"/>
                    </a:lnTo>
                    <a:lnTo>
                      <a:pt x="16" y="30"/>
                    </a:lnTo>
                    <a:lnTo>
                      <a:pt x="15" y="30"/>
                    </a:lnTo>
                    <a:lnTo>
                      <a:pt x="14" y="30"/>
                    </a:lnTo>
                    <a:lnTo>
                      <a:pt x="13" y="30"/>
                    </a:lnTo>
                    <a:lnTo>
                      <a:pt x="13" y="29"/>
                    </a:lnTo>
                    <a:lnTo>
                      <a:pt x="12" y="29"/>
                    </a:lnTo>
                    <a:lnTo>
                      <a:pt x="12" y="30"/>
                    </a:lnTo>
                    <a:lnTo>
                      <a:pt x="11" y="30"/>
                    </a:lnTo>
                    <a:lnTo>
                      <a:pt x="10" y="30"/>
                    </a:lnTo>
                    <a:lnTo>
                      <a:pt x="9" y="30"/>
                    </a:lnTo>
                    <a:lnTo>
                      <a:pt x="8" y="30"/>
                    </a:lnTo>
                    <a:lnTo>
                      <a:pt x="8" y="31"/>
                    </a:lnTo>
                    <a:lnTo>
                      <a:pt x="7" y="30"/>
                    </a:lnTo>
                    <a:lnTo>
                      <a:pt x="8" y="29"/>
                    </a:lnTo>
                    <a:lnTo>
                      <a:pt x="8" y="28"/>
                    </a:lnTo>
                    <a:lnTo>
                      <a:pt x="7" y="27"/>
                    </a:lnTo>
                    <a:lnTo>
                      <a:pt x="6" y="27"/>
                    </a:lnTo>
                    <a:lnTo>
                      <a:pt x="5" y="27"/>
                    </a:lnTo>
                    <a:lnTo>
                      <a:pt x="4" y="28"/>
                    </a:lnTo>
                    <a:lnTo>
                      <a:pt x="3" y="28"/>
                    </a:lnTo>
                    <a:lnTo>
                      <a:pt x="3" y="27"/>
                    </a:lnTo>
                    <a:lnTo>
                      <a:pt x="3" y="26"/>
                    </a:lnTo>
                    <a:lnTo>
                      <a:pt x="4" y="26"/>
                    </a:lnTo>
                    <a:lnTo>
                      <a:pt x="4" y="25"/>
                    </a:lnTo>
                    <a:lnTo>
                      <a:pt x="2" y="24"/>
                    </a:lnTo>
                    <a:lnTo>
                      <a:pt x="1" y="24"/>
                    </a:lnTo>
                    <a:lnTo>
                      <a:pt x="1" y="25"/>
                    </a:lnTo>
                    <a:lnTo>
                      <a:pt x="1" y="26"/>
                    </a:lnTo>
                    <a:lnTo>
                      <a:pt x="0" y="24"/>
                    </a:lnTo>
                    <a:lnTo>
                      <a:pt x="0" y="23"/>
                    </a:lnTo>
                    <a:lnTo>
                      <a:pt x="0" y="22"/>
                    </a:lnTo>
                    <a:lnTo>
                      <a:pt x="1" y="22"/>
                    </a:lnTo>
                    <a:lnTo>
                      <a:pt x="4" y="19"/>
                    </a:lnTo>
                    <a:lnTo>
                      <a:pt x="6" y="17"/>
                    </a:lnTo>
                    <a:lnTo>
                      <a:pt x="7" y="14"/>
                    </a:lnTo>
                    <a:lnTo>
                      <a:pt x="8" y="12"/>
                    </a:lnTo>
                    <a:lnTo>
                      <a:pt x="8" y="8"/>
                    </a:lnTo>
                    <a:lnTo>
                      <a:pt x="10" y="6"/>
                    </a:lnTo>
                    <a:lnTo>
                      <a:pt x="10" y="2"/>
                    </a:lnTo>
                    <a:lnTo>
                      <a:pt x="12" y="0"/>
                    </a:lnTo>
                    <a:lnTo>
                      <a:pt x="22"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4" name="Freeform 287">
                <a:extLst>
                  <a:ext uri="{FF2B5EF4-FFF2-40B4-BE49-F238E27FC236}">
                    <a16:creationId xmlns:a16="http://schemas.microsoft.com/office/drawing/2014/main" id="{E418BAA7-0629-580D-D316-308A0C030F02}"/>
                  </a:ext>
                </a:extLst>
              </p:cNvPr>
              <p:cNvSpPr>
                <a:spLocks/>
              </p:cNvSpPr>
              <p:nvPr/>
            </p:nvSpPr>
            <p:spPr bwMode="auto">
              <a:xfrm>
                <a:off x="4364" y="3006"/>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5" name="Freeform 288">
                <a:extLst>
                  <a:ext uri="{FF2B5EF4-FFF2-40B4-BE49-F238E27FC236}">
                    <a16:creationId xmlns:a16="http://schemas.microsoft.com/office/drawing/2014/main" id="{5937ECC7-7825-4B9E-8CAF-A0D8B24146F9}"/>
                  </a:ext>
                </a:extLst>
              </p:cNvPr>
              <p:cNvSpPr>
                <a:spLocks/>
              </p:cNvSpPr>
              <p:nvPr/>
            </p:nvSpPr>
            <p:spPr bwMode="auto">
              <a:xfrm>
                <a:off x="4364" y="3008"/>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6" name="Freeform 289">
                <a:extLst>
                  <a:ext uri="{FF2B5EF4-FFF2-40B4-BE49-F238E27FC236}">
                    <a16:creationId xmlns:a16="http://schemas.microsoft.com/office/drawing/2014/main" id="{D710B0A6-AA78-FF62-DD19-3F7E950523C8}"/>
                  </a:ext>
                </a:extLst>
              </p:cNvPr>
              <p:cNvSpPr>
                <a:spLocks/>
              </p:cNvSpPr>
              <p:nvPr/>
            </p:nvSpPr>
            <p:spPr bwMode="auto">
              <a:xfrm>
                <a:off x="4364" y="3011"/>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7" name="Freeform 290">
                <a:extLst>
                  <a:ext uri="{FF2B5EF4-FFF2-40B4-BE49-F238E27FC236}">
                    <a16:creationId xmlns:a16="http://schemas.microsoft.com/office/drawing/2014/main" id="{C41A3292-B8CE-F0E9-966B-E65BCD95EE86}"/>
                  </a:ext>
                </a:extLst>
              </p:cNvPr>
              <p:cNvSpPr>
                <a:spLocks/>
              </p:cNvSpPr>
              <p:nvPr/>
            </p:nvSpPr>
            <p:spPr bwMode="auto">
              <a:xfrm>
                <a:off x="4381" y="2924"/>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8" name="Freeform 291">
                <a:extLst>
                  <a:ext uri="{FF2B5EF4-FFF2-40B4-BE49-F238E27FC236}">
                    <a16:creationId xmlns:a16="http://schemas.microsoft.com/office/drawing/2014/main" id="{1134C62C-ECFC-24C0-07BE-9E15F5F38622}"/>
                  </a:ext>
                </a:extLst>
              </p:cNvPr>
              <p:cNvSpPr>
                <a:spLocks/>
              </p:cNvSpPr>
              <p:nvPr/>
            </p:nvSpPr>
            <p:spPr bwMode="auto">
              <a:xfrm>
                <a:off x="4384" y="2921"/>
                <a:ext cx="17" cy="17"/>
              </a:xfrm>
              <a:custGeom>
                <a:avLst/>
                <a:gdLst>
                  <a:gd name="T0" fmla="*/ 16 w 17"/>
                  <a:gd name="T1" fmla="*/ 16 h 17"/>
                  <a:gd name="T2" fmla="*/ 16 w 17"/>
                  <a:gd name="T3" fmla="*/ 16 h 17"/>
                  <a:gd name="T4" fmla="*/ 0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19" name="Freeform 292">
                <a:extLst>
                  <a:ext uri="{FF2B5EF4-FFF2-40B4-BE49-F238E27FC236}">
                    <a16:creationId xmlns:a16="http://schemas.microsoft.com/office/drawing/2014/main" id="{C34BF9E4-143D-DCC1-DA74-3B2C78F68F55}"/>
                  </a:ext>
                </a:extLst>
              </p:cNvPr>
              <p:cNvSpPr>
                <a:spLocks/>
              </p:cNvSpPr>
              <p:nvPr/>
            </p:nvSpPr>
            <p:spPr bwMode="auto">
              <a:xfrm>
                <a:off x="4386" y="2919"/>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0" name="Freeform 293">
                <a:extLst>
                  <a:ext uri="{FF2B5EF4-FFF2-40B4-BE49-F238E27FC236}">
                    <a16:creationId xmlns:a16="http://schemas.microsoft.com/office/drawing/2014/main" id="{8DB600A7-8540-066B-8313-2E880F599DB2}"/>
                  </a:ext>
                </a:extLst>
              </p:cNvPr>
              <p:cNvSpPr>
                <a:spLocks/>
              </p:cNvSpPr>
              <p:nvPr/>
            </p:nvSpPr>
            <p:spPr bwMode="auto">
              <a:xfrm>
                <a:off x="4381" y="2938"/>
                <a:ext cx="17" cy="17"/>
              </a:xfrm>
              <a:custGeom>
                <a:avLst/>
                <a:gdLst>
                  <a:gd name="T0" fmla="*/ 16 w 17"/>
                  <a:gd name="T1" fmla="*/ 16 h 17"/>
                  <a:gd name="T2" fmla="*/ 16 w 17"/>
                  <a:gd name="T3" fmla="*/ 16 h 17"/>
                  <a:gd name="T4" fmla="*/ 8 w 17"/>
                  <a:gd name="T5" fmla="*/ 16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1" name="Freeform 294">
                <a:extLst>
                  <a:ext uri="{FF2B5EF4-FFF2-40B4-BE49-F238E27FC236}">
                    <a16:creationId xmlns:a16="http://schemas.microsoft.com/office/drawing/2014/main" id="{12373820-9F5E-5AC5-5D55-2F8DFB057149}"/>
                  </a:ext>
                </a:extLst>
              </p:cNvPr>
              <p:cNvSpPr>
                <a:spLocks/>
              </p:cNvSpPr>
              <p:nvPr/>
            </p:nvSpPr>
            <p:spPr bwMode="auto">
              <a:xfrm>
                <a:off x="4383" y="2936"/>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2" name="Freeform 295">
                <a:extLst>
                  <a:ext uri="{FF2B5EF4-FFF2-40B4-BE49-F238E27FC236}">
                    <a16:creationId xmlns:a16="http://schemas.microsoft.com/office/drawing/2014/main" id="{27F16B95-6FCB-03E0-C666-2A41AACEDEF8}"/>
                  </a:ext>
                </a:extLst>
              </p:cNvPr>
              <p:cNvSpPr>
                <a:spLocks/>
              </p:cNvSpPr>
              <p:nvPr/>
            </p:nvSpPr>
            <p:spPr bwMode="auto">
              <a:xfrm>
                <a:off x="4385" y="2935"/>
                <a:ext cx="17" cy="17"/>
              </a:xfrm>
              <a:custGeom>
                <a:avLst/>
                <a:gdLst>
                  <a:gd name="T0" fmla="*/ 16 w 17"/>
                  <a:gd name="T1" fmla="*/ 16 h 17"/>
                  <a:gd name="T2" fmla="*/ 16 w 17"/>
                  <a:gd name="T3" fmla="*/ 16 h 17"/>
                  <a:gd name="T4" fmla="*/ 16 w 17"/>
                  <a:gd name="T5" fmla="*/ 12 h 17"/>
                  <a:gd name="T6" fmla="*/ 8 w 17"/>
                  <a:gd name="T7" fmla="*/ 12 h 17"/>
                  <a:gd name="T8" fmla="*/ 8 w 17"/>
                  <a:gd name="T9" fmla="*/ 9 h 17"/>
                  <a:gd name="T10" fmla="*/ 0 w 17"/>
                  <a:gd name="T11" fmla="*/ 6 h 17"/>
                  <a:gd name="T12" fmla="*/ 0 w 17"/>
                  <a:gd name="T13" fmla="*/ 3 h 17"/>
                  <a:gd name="T14" fmla="*/ 0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16" y="12"/>
                    </a:lnTo>
                    <a:lnTo>
                      <a:pt x="8" y="12"/>
                    </a:lnTo>
                    <a:lnTo>
                      <a:pt x="8"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3" name="Freeform 296">
                <a:extLst>
                  <a:ext uri="{FF2B5EF4-FFF2-40B4-BE49-F238E27FC236}">
                    <a16:creationId xmlns:a16="http://schemas.microsoft.com/office/drawing/2014/main" id="{52904304-C265-11DB-E87D-98F53F88FA9D}"/>
                  </a:ext>
                </a:extLst>
              </p:cNvPr>
              <p:cNvSpPr>
                <a:spLocks/>
              </p:cNvSpPr>
              <p:nvPr/>
            </p:nvSpPr>
            <p:spPr bwMode="auto">
              <a:xfrm>
                <a:off x="4379" y="2960"/>
                <a:ext cx="17" cy="17"/>
              </a:xfrm>
              <a:custGeom>
                <a:avLst/>
                <a:gdLst>
                  <a:gd name="T0" fmla="*/ 16 w 17"/>
                  <a:gd name="T1" fmla="*/ 16 h 17"/>
                  <a:gd name="T2" fmla="*/ 16 w 17"/>
                  <a:gd name="T3" fmla="*/ 16 h 17"/>
                  <a:gd name="T4" fmla="*/ 8 w 17"/>
                  <a:gd name="T5" fmla="*/ 16 h 17"/>
                  <a:gd name="T6" fmla="*/ 8 w 17"/>
                  <a:gd name="T7" fmla="*/ 12 h 17"/>
                  <a:gd name="T8" fmla="*/ 0 w 17"/>
                  <a:gd name="T9" fmla="*/ 12 h 17"/>
                  <a:gd name="T10" fmla="*/ 0 w 17"/>
                  <a:gd name="T11" fmla="*/ 9 h 17"/>
                  <a:gd name="T12" fmla="*/ 0 w 17"/>
                  <a:gd name="T13" fmla="*/ 6 h 17"/>
                  <a:gd name="T14" fmla="*/ 0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8" y="16"/>
                    </a:lnTo>
                    <a:lnTo>
                      <a:pt x="8" y="12"/>
                    </a:lnTo>
                    <a:lnTo>
                      <a:pt x="0"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4" name="Freeform 297">
                <a:extLst>
                  <a:ext uri="{FF2B5EF4-FFF2-40B4-BE49-F238E27FC236}">
                    <a16:creationId xmlns:a16="http://schemas.microsoft.com/office/drawing/2014/main" id="{428E38D6-D5FB-50F2-E3AA-FAFB58A7EEF9}"/>
                  </a:ext>
                </a:extLst>
              </p:cNvPr>
              <p:cNvSpPr>
                <a:spLocks/>
              </p:cNvSpPr>
              <p:nvPr/>
            </p:nvSpPr>
            <p:spPr bwMode="auto">
              <a:xfrm>
                <a:off x="4381" y="2958"/>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8" y="9"/>
                    </a:lnTo>
                    <a:lnTo>
                      <a:pt x="0" y="6"/>
                    </a:lnTo>
                    <a:lnTo>
                      <a:pt x="0" y="3"/>
                    </a:lnTo>
                    <a:lnTo>
                      <a:pt x="8"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5" name="Freeform 298">
                <a:extLst>
                  <a:ext uri="{FF2B5EF4-FFF2-40B4-BE49-F238E27FC236}">
                    <a16:creationId xmlns:a16="http://schemas.microsoft.com/office/drawing/2014/main" id="{0BA92FB2-B220-7778-55BD-1AD8A29A1067}"/>
                  </a:ext>
                </a:extLst>
              </p:cNvPr>
              <p:cNvSpPr>
                <a:spLocks/>
              </p:cNvSpPr>
              <p:nvPr/>
            </p:nvSpPr>
            <p:spPr bwMode="auto">
              <a:xfrm>
                <a:off x="4384" y="2956"/>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6" name="Freeform 299">
                <a:extLst>
                  <a:ext uri="{FF2B5EF4-FFF2-40B4-BE49-F238E27FC236}">
                    <a16:creationId xmlns:a16="http://schemas.microsoft.com/office/drawing/2014/main" id="{21530A47-C6B7-99CA-FE07-0C6345ADF68D}"/>
                  </a:ext>
                </a:extLst>
              </p:cNvPr>
              <p:cNvSpPr>
                <a:spLocks/>
              </p:cNvSpPr>
              <p:nvPr/>
            </p:nvSpPr>
            <p:spPr bwMode="auto">
              <a:xfrm>
                <a:off x="4374" y="2977"/>
                <a:ext cx="17" cy="16"/>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7" name="Freeform 300">
                <a:extLst>
                  <a:ext uri="{FF2B5EF4-FFF2-40B4-BE49-F238E27FC236}">
                    <a16:creationId xmlns:a16="http://schemas.microsoft.com/office/drawing/2014/main" id="{CC693CD2-D44D-2DE1-0A36-95C0F736CD94}"/>
                  </a:ext>
                </a:extLst>
              </p:cNvPr>
              <p:cNvSpPr>
                <a:spLocks/>
              </p:cNvSpPr>
              <p:nvPr/>
            </p:nvSpPr>
            <p:spPr bwMode="auto">
              <a:xfrm>
                <a:off x="4377" y="2974"/>
                <a:ext cx="17" cy="17"/>
              </a:xfrm>
              <a:custGeom>
                <a:avLst/>
                <a:gdLst>
                  <a:gd name="T0" fmla="*/ 16 w 17"/>
                  <a:gd name="T1" fmla="*/ 16 h 17"/>
                  <a:gd name="T2" fmla="*/ 16 w 17"/>
                  <a:gd name="T3" fmla="*/ 16 h 17"/>
                  <a:gd name="T4" fmla="*/ 8 w 17"/>
                  <a:gd name="T5" fmla="*/ 12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8" name="Freeform 301">
                <a:extLst>
                  <a:ext uri="{FF2B5EF4-FFF2-40B4-BE49-F238E27FC236}">
                    <a16:creationId xmlns:a16="http://schemas.microsoft.com/office/drawing/2014/main" id="{C3765109-33C3-C75F-AB4E-2C383E833CF7}"/>
                  </a:ext>
                </a:extLst>
              </p:cNvPr>
              <p:cNvSpPr>
                <a:spLocks/>
              </p:cNvSpPr>
              <p:nvPr/>
            </p:nvSpPr>
            <p:spPr bwMode="auto">
              <a:xfrm>
                <a:off x="4379" y="2971"/>
                <a:ext cx="17" cy="17"/>
              </a:xfrm>
              <a:custGeom>
                <a:avLst/>
                <a:gdLst>
                  <a:gd name="T0" fmla="*/ 16 w 17"/>
                  <a:gd name="T1" fmla="*/ 16 h 17"/>
                  <a:gd name="T2" fmla="*/ 16 w 17"/>
                  <a:gd name="T3" fmla="*/ 16 h 17"/>
                  <a:gd name="T4" fmla="*/ 8 w 17"/>
                  <a:gd name="T5" fmla="*/ 13 h 17"/>
                  <a:gd name="T6" fmla="*/ 0 w 17"/>
                  <a:gd name="T7" fmla="*/ 10 h 17"/>
                  <a:gd name="T8" fmla="*/ 0 w 17"/>
                  <a:gd name="T9" fmla="*/ 8 h 17"/>
                  <a:gd name="T10" fmla="*/ 0 w 17"/>
                  <a:gd name="T11" fmla="*/ 5 h 17"/>
                  <a:gd name="T12" fmla="*/ 0 w 17"/>
                  <a:gd name="T13" fmla="*/ 2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3"/>
                    </a:lnTo>
                    <a:lnTo>
                      <a:pt x="0" y="10"/>
                    </a:lnTo>
                    <a:lnTo>
                      <a:pt x="0" y="8"/>
                    </a:lnTo>
                    <a:lnTo>
                      <a:pt x="0" y="5"/>
                    </a:lnTo>
                    <a:lnTo>
                      <a:pt x="0" y="2"/>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29" name="Freeform 302">
                <a:extLst>
                  <a:ext uri="{FF2B5EF4-FFF2-40B4-BE49-F238E27FC236}">
                    <a16:creationId xmlns:a16="http://schemas.microsoft.com/office/drawing/2014/main" id="{7719C475-2407-E34D-7813-EE95B80800EA}"/>
                  </a:ext>
                </a:extLst>
              </p:cNvPr>
              <p:cNvSpPr>
                <a:spLocks/>
              </p:cNvSpPr>
              <p:nvPr/>
            </p:nvSpPr>
            <p:spPr bwMode="auto">
              <a:xfrm>
                <a:off x="4375" y="2995"/>
                <a:ext cx="17" cy="17"/>
              </a:xfrm>
              <a:custGeom>
                <a:avLst/>
                <a:gdLst>
                  <a:gd name="T0" fmla="*/ 16 w 17"/>
                  <a:gd name="T1" fmla="*/ 16 h 17"/>
                  <a:gd name="T2" fmla="*/ 16 w 17"/>
                  <a:gd name="T3" fmla="*/ 16 h 17"/>
                  <a:gd name="T4" fmla="*/ 8 w 17"/>
                  <a:gd name="T5" fmla="*/ 16 h 17"/>
                  <a:gd name="T6" fmla="*/ 0 w 17"/>
                  <a:gd name="T7" fmla="*/ 16 h 17"/>
                  <a:gd name="T8" fmla="*/ 0 w 17"/>
                  <a:gd name="T9" fmla="*/ 12 h 17"/>
                  <a:gd name="T10" fmla="*/ 0 w 17"/>
                  <a:gd name="T11" fmla="*/ 8 h 17"/>
                  <a:gd name="T12" fmla="*/ 0 w 17"/>
                  <a:gd name="T13" fmla="*/ 4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6"/>
                    </a:lnTo>
                    <a:lnTo>
                      <a:pt x="0" y="12"/>
                    </a:lnTo>
                    <a:lnTo>
                      <a:pt x="0" y="8"/>
                    </a:lnTo>
                    <a:lnTo>
                      <a:pt x="0"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0" name="Freeform 303">
                <a:extLst>
                  <a:ext uri="{FF2B5EF4-FFF2-40B4-BE49-F238E27FC236}">
                    <a16:creationId xmlns:a16="http://schemas.microsoft.com/office/drawing/2014/main" id="{74331718-55C0-6559-C623-5FCFB257C8CE}"/>
                  </a:ext>
                </a:extLst>
              </p:cNvPr>
              <p:cNvSpPr>
                <a:spLocks/>
              </p:cNvSpPr>
              <p:nvPr/>
            </p:nvSpPr>
            <p:spPr bwMode="auto">
              <a:xfrm>
                <a:off x="4377" y="2992"/>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1" name="Freeform 304">
                <a:extLst>
                  <a:ext uri="{FF2B5EF4-FFF2-40B4-BE49-F238E27FC236}">
                    <a16:creationId xmlns:a16="http://schemas.microsoft.com/office/drawing/2014/main" id="{F6A368BC-2B16-B225-1063-8D5530B0A74A}"/>
                  </a:ext>
                </a:extLst>
              </p:cNvPr>
              <p:cNvSpPr>
                <a:spLocks/>
              </p:cNvSpPr>
              <p:nvPr/>
            </p:nvSpPr>
            <p:spPr bwMode="auto">
              <a:xfrm>
                <a:off x="4379" y="2990"/>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8"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2" name="Freeform 305">
                <a:extLst>
                  <a:ext uri="{FF2B5EF4-FFF2-40B4-BE49-F238E27FC236}">
                    <a16:creationId xmlns:a16="http://schemas.microsoft.com/office/drawing/2014/main" id="{4E0662FE-93BB-0070-3EFC-19866E43200B}"/>
                  </a:ext>
                </a:extLst>
              </p:cNvPr>
              <p:cNvSpPr>
                <a:spLocks/>
              </p:cNvSpPr>
              <p:nvPr/>
            </p:nvSpPr>
            <p:spPr bwMode="auto">
              <a:xfrm>
                <a:off x="4354" y="2996"/>
                <a:ext cx="17" cy="17"/>
              </a:xfrm>
              <a:custGeom>
                <a:avLst/>
                <a:gdLst>
                  <a:gd name="T0" fmla="*/ 0 w 17"/>
                  <a:gd name="T1" fmla="*/ 16 h 17"/>
                  <a:gd name="T2" fmla="*/ 0 w 17"/>
                  <a:gd name="T3" fmla="*/ 16 h 17"/>
                  <a:gd name="T4" fmla="*/ 16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3" name="Freeform 306">
                <a:extLst>
                  <a:ext uri="{FF2B5EF4-FFF2-40B4-BE49-F238E27FC236}">
                    <a16:creationId xmlns:a16="http://schemas.microsoft.com/office/drawing/2014/main" id="{3C61030E-03F8-51C7-C431-D3D48765F69E}"/>
                  </a:ext>
                </a:extLst>
              </p:cNvPr>
              <p:cNvSpPr>
                <a:spLocks/>
              </p:cNvSpPr>
              <p:nvPr/>
            </p:nvSpPr>
            <p:spPr bwMode="auto">
              <a:xfrm>
                <a:off x="4351" y="2995"/>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4" name="Freeform 307">
                <a:extLst>
                  <a:ext uri="{FF2B5EF4-FFF2-40B4-BE49-F238E27FC236}">
                    <a16:creationId xmlns:a16="http://schemas.microsoft.com/office/drawing/2014/main" id="{0C919C75-CD65-2804-277F-BC0A04FAD6A9}"/>
                  </a:ext>
                </a:extLst>
              </p:cNvPr>
              <p:cNvSpPr>
                <a:spLocks/>
              </p:cNvSpPr>
              <p:nvPr/>
            </p:nvSpPr>
            <p:spPr bwMode="auto">
              <a:xfrm>
                <a:off x="4349" y="2992"/>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5" name="Freeform 308">
                <a:extLst>
                  <a:ext uri="{FF2B5EF4-FFF2-40B4-BE49-F238E27FC236}">
                    <a16:creationId xmlns:a16="http://schemas.microsoft.com/office/drawing/2014/main" id="{DF86AD08-E0C3-0553-C9A3-FFF705D9C7ED}"/>
                  </a:ext>
                </a:extLst>
              </p:cNvPr>
              <p:cNvSpPr>
                <a:spLocks/>
              </p:cNvSpPr>
              <p:nvPr/>
            </p:nvSpPr>
            <p:spPr bwMode="auto">
              <a:xfrm>
                <a:off x="4355" y="2985"/>
                <a:ext cx="17" cy="17"/>
              </a:xfrm>
              <a:custGeom>
                <a:avLst/>
                <a:gdLst>
                  <a:gd name="T0" fmla="*/ 0 w 17"/>
                  <a:gd name="T1" fmla="*/ 16 h 17"/>
                  <a:gd name="T2" fmla="*/ 0 w 17"/>
                  <a:gd name="T3" fmla="*/ 16 h 17"/>
                  <a:gd name="T4" fmla="*/ 0 w 17"/>
                  <a:gd name="T5" fmla="*/ 13 h 17"/>
                  <a:gd name="T6" fmla="*/ 8 w 17"/>
                  <a:gd name="T7" fmla="*/ 10 h 17"/>
                  <a:gd name="T8" fmla="*/ 8 w 17"/>
                  <a:gd name="T9" fmla="*/ 8 h 17"/>
                  <a:gd name="T10" fmla="*/ 16 w 17"/>
                  <a:gd name="T11" fmla="*/ 5 h 17"/>
                  <a:gd name="T12" fmla="*/ 8 w 17"/>
                  <a:gd name="T13" fmla="*/ 5 h 17"/>
                  <a:gd name="T14" fmla="*/ 8 w 17"/>
                  <a:gd name="T15" fmla="*/ 2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3"/>
                    </a:lnTo>
                    <a:lnTo>
                      <a:pt x="8" y="10"/>
                    </a:lnTo>
                    <a:lnTo>
                      <a:pt x="8" y="8"/>
                    </a:lnTo>
                    <a:lnTo>
                      <a:pt x="16" y="5"/>
                    </a:lnTo>
                    <a:lnTo>
                      <a:pt x="8" y="5"/>
                    </a:lnTo>
                    <a:lnTo>
                      <a:pt x="8" y="2"/>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6" name="Freeform 309">
                <a:extLst>
                  <a:ext uri="{FF2B5EF4-FFF2-40B4-BE49-F238E27FC236}">
                    <a16:creationId xmlns:a16="http://schemas.microsoft.com/office/drawing/2014/main" id="{8D60D118-8594-E215-890B-DE2A17AA1729}"/>
                  </a:ext>
                </a:extLst>
              </p:cNvPr>
              <p:cNvSpPr>
                <a:spLocks/>
              </p:cNvSpPr>
              <p:nvPr/>
            </p:nvSpPr>
            <p:spPr bwMode="auto">
              <a:xfrm>
                <a:off x="4352" y="2983"/>
                <a:ext cx="17" cy="17"/>
              </a:xfrm>
              <a:custGeom>
                <a:avLst/>
                <a:gdLst>
                  <a:gd name="T0" fmla="*/ 0 w 17"/>
                  <a:gd name="T1" fmla="*/ 16 h 17"/>
                  <a:gd name="T2" fmla="*/ 0 w 17"/>
                  <a:gd name="T3" fmla="*/ 16 h 17"/>
                  <a:gd name="T4" fmla="*/ 8 w 17"/>
                  <a:gd name="T5" fmla="*/ 16 h 17"/>
                  <a:gd name="T6" fmla="*/ 8 w 17"/>
                  <a:gd name="T7" fmla="*/ 12 h 17"/>
                  <a:gd name="T8" fmla="*/ 16 w 17"/>
                  <a:gd name="T9" fmla="*/ 12 h 17"/>
                  <a:gd name="T10" fmla="*/ 16 w 17"/>
                  <a:gd name="T11" fmla="*/ 9 h 17"/>
                  <a:gd name="T12" fmla="*/ 16 w 17"/>
                  <a:gd name="T13" fmla="*/ 6 h 17"/>
                  <a:gd name="T14" fmla="*/ 16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6"/>
                    </a:lnTo>
                    <a:lnTo>
                      <a:pt x="8" y="12"/>
                    </a:lnTo>
                    <a:lnTo>
                      <a:pt x="16"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7" name="Freeform 310">
                <a:extLst>
                  <a:ext uri="{FF2B5EF4-FFF2-40B4-BE49-F238E27FC236}">
                    <a16:creationId xmlns:a16="http://schemas.microsoft.com/office/drawing/2014/main" id="{4583147A-8CC9-4412-8CF1-D2B4FADB09F2}"/>
                  </a:ext>
                </a:extLst>
              </p:cNvPr>
              <p:cNvSpPr>
                <a:spLocks/>
              </p:cNvSpPr>
              <p:nvPr/>
            </p:nvSpPr>
            <p:spPr bwMode="auto">
              <a:xfrm>
                <a:off x="4349" y="2981"/>
                <a:ext cx="17" cy="17"/>
              </a:xfrm>
              <a:custGeom>
                <a:avLst/>
                <a:gdLst>
                  <a:gd name="T0" fmla="*/ 0 w 17"/>
                  <a:gd name="T1" fmla="*/ 16 h 17"/>
                  <a:gd name="T2" fmla="*/ 0 w 17"/>
                  <a:gd name="T3" fmla="*/ 16 h 17"/>
                  <a:gd name="T4" fmla="*/ 5 w 17"/>
                  <a:gd name="T5" fmla="*/ 12 h 17"/>
                  <a:gd name="T6" fmla="*/ 10 w 17"/>
                  <a:gd name="T7" fmla="*/ 12 h 17"/>
                  <a:gd name="T8" fmla="*/ 10 w 17"/>
                  <a:gd name="T9" fmla="*/ 9 h 17"/>
                  <a:gd name="T10" fmla="*/ 16 w 17"/>
                  <a:gd name="T11" fmla="*/ 6 h 17"/>
                  <a:gd name="T12" fmla="*/ 10 w 17"/>
                  <a:gd name="T13" fmla="*/ 3 h 17"/>
                  <a:gd name="T14" fmla="*/ 1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5" y="12"/>
                    </a:lnTo>
                    <a:lnTo>
                      <a:pt x="10" y="12"/>
                    </a:lnTo>
                    <a:lnTo>
                      <a:pt x="10" y="9"/>
                    </a:lnTo>
                    <a:lnTo>
                      <a:pt x="16" y="6"/>
                    </a:lnTo>
                    <a:lnTo>
                      <a:pt x="10" y="3"/>
                    </a:lnTo>
                    <a:lnTo>
                      <a:pt x="1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8" name="Freeform 311">
                <a:extLst>
                  <a:ext uri="{FF2B5EF4-FFF2-40B4-BE49-F238E27FC236}">
                    <a16:creationId xmlns:a16="http://schemas.microsoft.com/office/drawing/2014/main" id="{2336B420-F29D-457E-9C28-59C93129520E}"/>
                  </a:ext>
                </a:extLst>
              </p:cNvPr>
              <p:cNvSpPr>
                <a:spLocks/>
              </p:cNvSpPr>
              <p:nvPr/>
            </p:nvSpPr>
            <p:spPr bwMode="auto">
              <a:xfrm>
                <a:off x="4353" y="2971"/>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39" name="Freeform 312">
                <a:extLst>
                  <a:ext uri="{FF2B5EF4-FFF2-40B4-BE49-F238E27FC236}">
                    <a16:creationId xmlns:a16="http://schemas.microsoft.com/office/drawing/2014/main" id="{53D94400-96C5-AD4E-DC10-95FC34E7037C}"/>
                  </a:ext>
                </a:extLst>
              </p:cNvPr>
              <p:cNvSpPr>
                <a:spLocks/>
              </p:cNvSpPr>
              <p:nvPr/>
            </p:nvSpPr>
            <p:spPr bwMode="auto">
              <a:xfrm>
                <a:off x="4350" y="2967"/>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0" name="Freeform 313">
                <a:extLst>
                  <a:ext uri="{FF2B5EF4-FFF2-40B4-BE49-F238E27FC236}">
                    <a16:creationId xmlns:a16="http://schemas.microsoft.com/office/drawing/2014/main" id="{D69E0354-750C-5746-1EF9-3CFA4CD04E44}"/>
                  </a:ext>
                </a:extLst>
              </p:cNvPr>
              <p:cNvSpPr>
                <a:spLocks/>
              </p:cNvSpPr>
              <p:nvPr/>
            </p:nvSpPr>
            <p:spPr bwMode="auto">
              <a:xfrm>
                <a:off x="4348" y="2966"/>
                <a:ext cx="17" cy="17"/>
              </a:xfrm>
              <a:custGeom>
                <a:avLst/>
                <a:gdLst>
                  <a:gd name="T0" fmla="*/ 0 w 17"/>
                  <a:gd name="T1" fmla="*/ 16 h 17"/>
                  <a:gd name="T2" fmla="*/ 0 w 17"/>
                  <a:gd name="T3" fmla="*/ 16 h 17"/>
                  <a:gd name="T4" fmla="*/ 8 w 17"/>
                  <a:gd name="T5" fmla="*/ 16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1" name="Freeform 314">
                <a:extLst>
                  <a:ext uri="{FF2B5EF4-FFF2-40B4-BE49-F238E27FC236}">
                    <a16:creationId xmlns:a16="http://schemas.microsoft.com/office/drawing/2014/main" id="{889B5277-F30F-C180-ECCA-085DCF15EB1E}"/>
                  </a:ext>
                </a:extLst>
              </p:cNvPr>
              <p:cNvSpPr>
                <a:spLocks/>
              </p:cNvSpPr>
              <p:nvPr/>
            </p:nvSpPr>
            <p:spPr bwMode="auto">
              <a:xfrm>
                <a:off x="4351" y="2935"/>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2"/>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2" name="Freeform 315">
                <a:extLst>
                  <a:ext uri="{FF2B5EF4-FFF2-40B4-BE49-F238E27FC236}">
                    <a16:creationId xmlns:a16="http://schemas.microsoft.com/office/drawing/2014/main" id="{6A312A36-EE6D-013F-AF43-127EACA7CF04}"/>
                  </a:ext>
                </a:extLst>
              </p:cNvPr>
              <p:cNvSpPr>
                <a:spLocks/>
              </p:cNvSpPr>
              <p:nvPr/>
            </p:nvSpPr>
            <p:spPr bwMode="auto">
              <a:xfrm>
                <a:off x="4349" y="2931"/>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3" name="Freeform 316">
                <a:extLst>
                  <a:ext uri="{FF2B5EF4-FFF2-40B4-BE49-F238E27FC236}">
                    <a16:creationId xmlns:a16="http://schemas.microsoft.com/office/drawing/2014/main" id="{F882CB8A-4806-E111-3EFC-4BA6460B34CC}"/>
                  </a:ext>
                </a:extLst>
              </p:cNvPr>
              <p:cNvSpPr>
                <a:spLocks/>
              </p:cNvSpPr>
              <p:nvPr/>
            </p:nvSpPr>
            <p:spPr bwMode="auto">
              <a:xfrm>
                <a:off x="4347" y="2929"/>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4" name="Freeform 317">
                <a:extLst>
                  <a:ext uri="{FF2B5EF4-FFF2-40B4-BE49-F238E27FC236}">
                    <a16:creationId xmlns:a16="http://schemas.microsoft.com/office/drawing/2014/main" id="{7EFC7A9A-A979-47EB-7C54-2465DB3DF0D2}"/>
                  </a:ext>
                </a:extLst>
              </p:cNvPr>
              <p:cNvSpPr>
                <a:spLocks/>
              </p:cNvSpPr>
              <p:nvPr/>
            </p:nvSpPr>
            <p:spPr bwMode="auto">
              <a:xfrm>
                <a:off x="4347" y="2916"/>
                <a:ext cx="17" cy="17"/>
              </a:xfrm>
              <a:custGeom>
                <a:avLst/>
                <a:gdLst>
                  <a:gd name="T0" fmla="*/ 0 w 17"/>
                  <a:gd name="T1" fmla="*/ 16 h 17"/>
                  <a:gd name="T2" fmla="*/ 0 w 17"/>
                  <a:gd name="T3" fmla="*/ 16 h 17"/>
                  <a:gd name="T4" fmla="*/ 8 w 17"/>
                  <a:gd name="T5" fmla="*/ 13 h 17"/>
                  <a:gd name="T6" fmla="*/ 16 w 17"/>
                  <a:gd name="T7" fmla="*/ 10 h 17"/>
                  <a:gd name="T8" fmla="*/ 16 w 17"/>
                  <a:gd name="T9" fmla="*/ 8 h 17"/>
                  <a:gd name="T10" fmla="*/ 16 w 17"/>
                  <a:gd name="T11" fmla="*/ 5 h 17"/>
                  <a:gd name="T12" fmla="*/ 16 w 17"/>
                  <a:gd name="T13" fmla="*/ 2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3"/>
                    </a:lnTo>
                    <a:lnTo>
                      <a:pt x="16" y="10"/>
                    </a:lnTo>
                    <a:lnTo>
                      <a:pt x="16" y="8"/>
                    </a:lnTo>
                    <a:lnTo>
                      <a:pt x="16" y="5"/>
                    </a:lnTo>
                    <a:lnTo>
                      <a:pt x="16" y="2"/>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5" name="Freeform 318">
                <a:extLst>
                  <a:ext uri="{FF2B5EF4-FFF2-40B4-BE49-F238E27FC236}">
                    <a16:creationId xmlns:a16="http://schemas.microsoft.com/office/drawing/2014/main" id="{6149C179-B307-83BE-D25A-D629A920495C}"/>
                  </a:ext>
                </a:extLst>
              </p:cNvPr>
              <p:cNvSpPr>
                <a:spLocks/>
              </p:cNvSpPr>
              <p:nvPr/>
            </p:nvSpPr>
            <p:spPr bwMode="auto">
              <a:xfrm>
                <a:off x="4345" y="2913"/>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2"/>
                    </a:lnTo>
                    <a:lnTo>
                      <a:pt x="16" y="12"/>
                    </a:lnTo>
                    <a:lnTo>
                      <a:pt x="16"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6" name="Freeform 319">
                <a:extLst>
                  <a:ext uri="{FF2B5EF4-FFF2-40B4-BE49-F238E27FC236}">
                    <a16:creationId xmlns:a16="http://schemas.microsoft.com/office/drawing/2014/main" id="{B35D5CCD-F660-4CBE-C2F3-7D78027CCE95}"/>
                  </a:ext>
                </a:extLst>
              </p:cNvPr>
              <p:cNvSpPr>
                <a:spLocks/>
              </p:cNvSpPr>
              <p:nvPr/>
            </p:nvSpPr>
            <p:spPr bwMode="auto">
              <a:xfrm>
                <a:off x="4343" y="2912"/>
                <a:ext cx="17" cy="17"/>
              </a:xfrm>
              <a:custGeom>
                <a:avLst/>
                <a:gdLst>
                  <a:gd name="T0" fmla="*/ 0 w 17"/>
                  <a:gd name="T1" fmla="*/ 16 h 17"/>
                  <a:gd name="T2" fmla="*/ 0 w 17"/>
                  <a:gd name="T3" fmla="*/ 16 h 17"/>
                  <a:gd name="T4" fmla="*/ 0 w 17"/>
                  <a:gd name="T5" fmla="*/ 12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0" y="12"/>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7" name="Freeform 320">
                <a:extLst>
                  <a:ext uri="{FF2B5EF4-FFF2-40B4-BE49-F238E27FC236}">
                    <a16:creationId xmlns:a16="http://schemas.microsoft.com/office/drawing/2014/main" id="{E04F51FB-61BC-708C-1990-CA192ED39810}"/>
                  </a:ext>
                </a:extLst>
              </p:cNvPr>
              <p:cNvSpPr>
                <a:spLocks/>
              </p:cNvSpPr>
              <p:nvPr/>
            </p:nvSpPr>
            <p:spPr bwMode="auto">
              <a:xfrm>
                <a:off x="4339" y="2900"/>
                <a:ext cx="18" cy="20"/>
              </a:xfrm>
              <a:custGeom>
                <a:avLst/>
                <a:gdLst>
                  <a:gd name="T0" fmla="*/ 0 w 18"/>
                  <a:gd name="T1" fmla="*/ 0 h 19"/>
                  <a:gd name="T2" fmla="*/ 0 w 18"/>
                  <a:gd name="T3" fmla="*/ 0 h 19"/>
                  <a:gd name="T4" fmla="*/ 2 w 18"/>
                  <a:gd name="T5" fmla="*/ 3 h 19"/>
                  <a:gd name="T6" fmla="*/ 4 w 18"/>
                  <a:gd name="T7" fmla="*/ 6 h 19"/>
                  <a:gd name="T8" fmla="*/ 5 w 18"/>
                  <a:gd name="T9" fmla="*/ 9 h 19"/>
                  <a:gd name="T10" fmla="*/ 7 w 18"/>
                  <a:gd name="T11" fmla="*/ 11 h 19"/>
                  <a:gd name="T12" fmla="*/ 9 w 18"/>
                  <a:gd name="T13" fmla="*/ 13 h 19"/>
                  <a:gd name="T14" fmla="*/ 12 w 18"/>
                  <a:gd name="T15" fmla="*/ 15 h 19"/>
                  <a:gd name="T16" fmla="*/ 14 w 18"/>
                  <a:gd name="T17" fmla="*/ 17 h 19"/>
                  <a:gd name="T18" fmla="*/ 17 w 18"/>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9">
                    <a:moveTo>
                      <a:pt x="0" y="0"/>
                    </a:moveTo>
                    <a:lnTo>
                      <a:pt x="0" y="0"/>
                    </a:lnTo>
                    <a:lnTo>
                      <a:pt x="2" y="3"/>
                    </a:lnTo>
                    <a:lnTo>
                      <a:pt x="4" y="6"/>
                    </a:lnTo>
                    <a:lnTo>
                      <a:pt x="5" y="9"/>
                    </a:lnTo>
                    <a:lnTo>
                      <a:pt x="7" y="11"/>
                    </a:lnTo>
                    <a:lnTo>
                      <a:pt x="9" y="13"/>
                    </a:lnTo>
                    <a:lnTo>
                      <a:pt x="12" y="15"/>
                    </a:lnTo>
                    <a:lnTo>
                      <a:pt x="14" y="17"/>
                    </a:lnTo>
                    <a:lnTo>
                      <a:pt x="17"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8" name="Freeform 321">
                <a:extLst>
                  <a:ext uri="{FF2B5EF4-FFF2-40B4-BE49-F238E27FC236}">
                    <a16:creationId xmlns:a16="http://schemas.microsoft.com/office/drawing/2014/main" id="{CD86F8FA-4DC5-E40B-A52E-B2A9634C4465}"/>
                  </a:ext>
                </a:extLst>
              </p:cNvPr>
              <p:cNvSpPr>
                <a:spLocks/>
              </p:cNvSpPr>
              <p:nvPr/>
            </p:nvSpPr>
            <p:spPr bwMode="auto">
              <a:xfrm>
                <a:off x="4341" y="2917"/>
                <a:ext cx="18" cy="17"/>
              </a:xfrm>
              <a:custGeom>
                <a:avLst/>
                <a:gdLst>
                  <a:gd name="T0" fmla="*/ 0 w 18"/>
                  <a:gd name="T1" fmla="*/ 0 h 18"/>
                  <a:gd name="T2" fmla="*/ 0 w 18"/>
                  <a:gd name="T3" fmla="*/ 0 h 18"/>
                  <a:gd name="T4" fmla="*/ 2 w 18"/>
                  <a:gd name="T5" fmla="*/ 3 h 18"/>
                  <a:gd name="T6" fmla="*/ 4 w 18"/>
                  <a:gd name="T7" fmla="*/ 6 h 18"/>
                  <a:gd name="T8" fmla="*/ 5 w 18"/>
                  <a:gd name="T9" fmla="*/ 9 h 18"/>
                  <a:gd name="T10" fmla="*/ 7 w 18"/>
                  <a:gd name="T11" fmla="*/ 11 h 18"/>
                  <a:gd name="T12" fmla="*/ 9 w 18"/>
                  <a:gd name="T13" fmla="*/ 13 h 18"/>
                  <a:gd name="T14" fmla="*/ 12 w 18"/>
                  <a:gd name="T15" fmla="*/ 15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2" y="3"/>
                    </a:lnTo>
                    <a:lnTo>
                      <a:pt x="4" y="6"/>
                    </a:lnTo>
                    <a:lnTo>
                      <a:pt x="5" y="9"/>
                    </a:lnTo>
                    <a:lnTo>
                      <a:pt x="7" y="11"/>
                    </a:lnTo>
                    <a:lnTo>
                      <a:pt x="9" y="13"/>
                    </a:lnTo>
                    <a:lnTo>
                      <a:pt x="12" y="15"/>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49" name="Freeform 322">
                <a:extLst>
                  <a:ext uri="{FF2B5EF4-FFF2-40B4-BE49-F238E27FC236}">
                    <a16:creationId xmlns:a16="http://schemas.microsoft.com/office/drawing/2014/main" id="{1F929328-4E93-14AD-9E7E-12EE70635B15}"/>
                  </a:ext>
                </a:extLst>
              </p:cNvPr>
              <p:cNvSpPr>
                <a:spLocks/>
              </p:cNvSpPr>
              <p:nvPr/>
            </p:nvSpPr>
            <p:spPr bwMode="auto">
              <a:xfrm>
                <a:off x="4343" y="2931"/>
                <a:ext cx="17" cy="17"/>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0" name="Freeform 323">
                <a:extLst>
                  <a:ext uri="{FF2B5EF4-FFF2-40B4-BE49-F238E27FC236}">
                    <a16:creationId xmlns:a16="http://schemas.microsoft.com/office/drawing/2014/main" id="{4BC2BA71-92CE-243A-2989-B00BCA575AD8}"/>
                  </a:ext>
                </a:extLst>
              </p:cNvPr>
              <p:cNvSpPr>
                <a:spLocks/>
              </p:cNvSpPr>
              <p:nvPr/>
            </p:nvSpPr>
            <p:spPr bwMode="auto">
              <a:xfrm>
                <a:off x="4345" y="2942"/>
                <a:ext cx="17" cy="17"/>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1" name="Freeform 324">
                <a:extLst>
                  <a:ext uri="{FF2B5EF4-FFF2-40B4-BE49-F238E27FC236}">
                    <a16:creationId xmlns:a16="http://schemas.microsoft.com/office/drawing/2014/main" id="{C50CC7D8-1DAA-746B-C014-CF12AA258476}"/>
                  </a:ext>
                </a:extLst>
              </p:cNvPr>
              <p:cNvSpPr>
                <a:spLocks/>
              </p:cNvSpPr>
              <p:nvPr/>
            </p:nvSpPr>
            <p:spPr bwMode="auto">
              <a:xfrm>
                <a:off x="4345" y="2956"/>
                <a:ext cx="17" cy="17"/>
              </a:xfrm>
              <a:custGeom>
                <a:avLst/>
                <a:gdLst>
                  <a:gd name="T0" fmla="*/ 0 w 17"/>
                  <a:gd name="T1" fmla="*/ 0 h 18"/>
                  <a:gd name="T2" fmla="*/ 0 w 17"/>
                  <a:gd name="T3" fmla="*/ 0 h 18"/>
                  <a:gd name="T4" fmla="*/ 1 w 17"/>
                  <a:gd name="T5" fmla="*/ 3 h 18"/>
                  <a:gd name="T6" fmla="*/ 3 w 17"/>
                  <a:gd name="T7" fmla="*/ 6 h 18"/>
                  <a:gd name="T8" fmla="*/ 4 w 17"/>
                  <a:gd name="T9" fmla="*/ 9 h 18"/>
                  <a:gd name="T10" fmla="*/ 6 w 17"/>
                  <a:gd name="T11" fmla="*/ 11 h 18"/>
                  <a:gd name="T12" fmla="*/ 8 w 17"/>
                  <a:gd name="T13" fmla="*/ 13 h 18"/>
                  <a:gd name="T14" fmla="*/ 11 w 17"/>
                  <a:gd name="T15" fmla="*/ 14 h 18"/>
                  <a:gd name="T16" fmla="*/ 13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4" y="9"/>
                    </a:lnTo>
                    <a:lnTo>
                      <a:pt x="6" y="11"/>
                    </a:lnTo>
                    <a:lnTo>
                      <a:pt x="8" y="13"/>
                    </a:lnTo>
                    <a:lnTo>
                      <a:pt x="11" y="14"/>
                    </a:lnTo>
                    <a:lnTo>
                      <a:pt x="13"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2" name="Freeform 325">
                <a:extLst>
                  <a:ext uri="{FF2B5EF4-FFF2-40B4-BE49-F238E27FC236}">
                    <a16:creationId xmlns:a16="http://schemas.microsoft.com/office/drawing/2014/main" id="{F7B0CC07-6A84-CB28-78BC-FECA3ECC8D0D}"/>
                  </a:ext>
                </a:extLst>
              </p:cNvPr>
              <p:cNvSpPr>
                <a:spLocks/>
              </p:cNvSpPr>
              <p:nvPr/>
            </p:nvSpPr>
            <p:spPr bwMode="auto">
              <a:xfrm>
                <a:off x="4346" y="2970"/>
                <a:ext cx="17" cy="18"/>
              </a:xfrm>
              <a:custGeom>
                <a:avLst/>
                <a:gdLst>
                  <a:gd name="T0" fmla="*/ 0 w 17"/>
                  <a:gd name="T1" fmla="*/ 0 h 19"/>
                  <a:gd name="T2" fmla="*/ 0 w 17"/>
                  <a:gd name="T3" fmla="*/ 0 h 19"/>
                  <a:gd name="T4" fmla="*/ 1 w 17"/>
                  <a:gd name="T5" fmla="*/ 4 h 19"/>
                  <a:gd name="T6" fmla="*/ 3 w 17"/>
                  <a:gd name="T7" fmla="*/ 7 h 19"/>
                  <a:gd name="T8" fmla="*/ 5 w 17"/>
                  <a:gd name="T9" fmla="*/ 9 h 19"/>
                  <a:gd name="T10" fmla="*/ 7 w 17"/>
                  <a:gd name="T11" fmla="*/ 11 h 19"/>
                  <a:gd name="T12" fmla="*/ 9 w 17"/>
                  <a:gd name="T13" fmla="*/ 13 h 19"/>
                  <a:gd name="T14" fmla="*/ 11 w 17"/>
                  <a:gd name="T15" fmla="*/ 15 h 19"/>
                  <a:gd name="T16" fmla="*/ 13 w 17"/>
                  <a:gd name="T17" fmla="*/ 17 h 19"/>
                  <a:gd name="T18" fmla="*/ 16 w 17"/>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9">
                    <a:moveTo>
                      <a:pt x="0" y="0"/>
                    </a:moveTo>
                    <a:lnTo>
                      <a:pt x="0" y="0"/>
                    </a:lnTo>
                    <a:lnTo>
                      <a:pt x="1" y="4"/>
                    </a:lnTo>
                    <a:lnTo>
                      <a:pt x="3" y="7"/>
                    </a:lnTo>
                    <a:lnTo>
                      <a:pt x="5" y="9"/>
                    </a:lnTo>
                    <a:lnTo>
                      <a:pt x="7" y="11"/>
                    </a:lnTo>
                    <a:lnTo>
                      <a:pt x="9" y="13"/>
                    </a:lnTo>
                    <a:lnTo>
                      <a:pt x="11" y="15"/>
                    </a:lnTo>
                    <a:lnTo>
                      <a:pt x="13" y="17"/>
                    </a:lnTo>
                    <a:lnTo>
                      <a:pt x="16"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3" name="Freeform 326">
                <a:extLst>
                  <a:ext uri="{FF2B5EF4-FFF2-40B4-BE49-F238E27FC236}">
                    <a16:creationId xmlns:a16="http://schemas.microsoft.com/office/drawing/2014/main" id="{8929A503-E6A8-76A5-414F-50AE9575C451}"/>
                  </a:ext>
                </a:extLst>
              </p:cNvPr>
              <p:cNvSpPr>
                <a:spLocks/>
              </p:cNvSpPr>
              <p:nvPr/>
            </p:nvSpPr>
            <p:spPr bwMode="auto">
              <a:xfrm>
                <a:off x="4346" y="2983"/>
                <a:ext cx="18" cy="18"/>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4" name="Freeform 327">
                <a:extLst>
                  <a:ext uri="{FF2B5EF4-FFF2-40B4-BE49-F238E27FC236}">
                    <a16:creationId xmlns:a16="http://schemas.microsoft.com/office/drawing/2014/main" id="{FE1895C7-1F25-8C44-0B73-52A66F3650E0}"/>
                  </a:ext>
                </a:extLst>
              </p:cNvPr>
              <p:cNvSpPr>
                <a:spLocks/>
              </p:cNvSpPr>
              <p:nvPr/>
            </p:nvSpPr>
            <p:spPr bwMode="auto">
              <a:xfrm>
                <a:off x="4346" y="2996"/>
                <a:ext cx="18" cy="17"/>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5" name="Freeform 328">
                <a:extLst>
                  <a:ext uri="{FF2B5EF4-FFF2-40B4-BE49-F238E27FC236}">
                    <a16:creationId xmlns:a16="http://schemas.microsoft.com/office/drawing/2014/main" id="{700CA2DE-31B2-54E7-AD83-14EA80EA17B2}"/>
                  </a:ext>
                </a:extLst>
              </p:cNvPr>
              <p:cNvSpPr>
                <a:spLocks/>
              </p:cNvSpPr>
              <p:nvPr/>
            </p:nvSpPr>
            <p:spPr bwMode="auto">
              <a:xfrm>
                <a:off x="4372" y="2994"/>
                <a:ext cx="17" cy="17"/>
              </a:xfrm>
              <a:custGeom>
                <a:avLst/>
                <a:gdLst>
                  <a:gd name="T0" fmla="*/ 16 w 17"/>
                  <a:gd name="T1" fmla="*/ 0 h 17"/>
                  <a:gd name="T2" fmla="*/ 16 w 17"/>
                  <a:gd name="T3" fmla="*/ 0 h 17"/>
                  <a:gd name="T4" fmla="*/ 14 w 17"/>
                  <a:gd name="T5" fmla="*/ 4 h 17"/>
                  <a:gd name="T6" fmla="*/ 13 w 17"/>
                  <a:gd name="T7" fmla="*/ 6 h 17"/>
                  <a:gd name="T8" fmla="*/ 11 w 17"/>
                  <a:gd name="T9" fmla="*/ 8 h 17"/>
                  <a:gd name="T10" fmla="*/ 10 w 17"/>
                  <a:gd name="T11" fmla="*/ 10 h 17"/>
                  <a:gd name="T12" fmla="*/ 7 w 17"/>
                  <a:gd name="T13" fmla="*/ 12 h 17"/>
                  <a:gd name="T14" fmla="*/ 4 w 17"/>
                  <a:gd name="T15" fmla="*/ 14 h 17"/>
                  <a:gd name="T16" fmla="*/ 1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4"/>
                    </a:lnTo>
                    <a:lnTo>
                      <a:pt x="13" y="6"/>
                    </a:lnTo>
                    <a:lnTo>
                      <a:pt x="11" y="8"/>
                    </a:lnTo>
                    <a:lnTo>
                      <a:pt x="10" y="10"/>
                    </a:lnTo>
                    <a:lnTo>
                      <a:pt x="7" y="12"/>
                    </a:lnTo>
                    <a:lnTo>
                      <a:pt x="4" y="14"/>
                    </a:lnTo>
                    <a:lnTo>
                      <a:pt x="1"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6" name="Freeform 329">
                <a:extLst>
                  <a:ext uri="{FF2B5EF4-FFF2-40B4-BE49-F238E27FC236}">
                    <a16:creationId xmlns:a16="http://schemas.microsoft.com/office/drawing/2014/main" id="{0BE04E71-80F9-45D4-BB02-F39E3352D59B}"/>
                  </a:ext>
                </a:extLst>
              </p:cNvPr>
              <p:cNvSpPr>
                <a:spLocks/>
              </p:cNvSpPr>
              <p:nvPr/>
            </p:nvSpPr>
            <p:spPr bwMode="auto">
              <a:xfrm>
                <a:off x="4370" y="2981"/>
                <a:ext cx="17" cy="17"/>
              </a:xfrm>
              <a:custGeom>
                <a:avLst/>
                <a:gdLst>
                  <a:gd name="T0" fmla="*/ 16 w 17"/>
                  <a:gd name="T1" fmla="*/ 0 h 17"/>
                  <a:gd name="T2" fmla="*/ 16 w 17"/>
                  <a:gd name="T3" fmla="*/ 0 h 17"/>
                  <a:gd name="T4" fmla="*/ 14 w 17"/>
                  <a:gd name="T5" fmla="*/ 2 h 17"/>
                  <a:gd name="T6" fmla="*/ 13 w 17"/>
                  <a:gd name="T7" fmla="*/ 5 h 17"/>
                  <a:gd name="T8" fmla="*/ 12 w 17"/>
                  <a:gd name="T9" fmla="*/ 8 h 17"/>
                  <a:gd name="T10" fmla="*/ 10 w 17"/>
                  <a:gd name="T11" fmla="*/ 10 h 17"/>
                  <a:gd name="T12" fmla="*/ 8 w 17"/>
                  <a:gd name="T13" fmla="*/ 13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3" y="5"/>
                    </a:lnTo>
                    <a:lnTo>
                      <a:pt x="12" y="8"/>
                    </a:lnTo>
                    <a:lnTo>
                      <a:pt x="10" y="10"/>
                    </a:lnTo>
                    <a:lnTo>
                      <a:pt x="8" y="13"/>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7" name="Freeform 330">
                <a:extLst>
                  <a:ext uri="{FF2B5EF4-FFF2-40B4-BE49-F238E27FC236}">
                    <a16:creationId xmlns:a16="http://schemas.microsoft.com/office/drawing/2014/main" id="{25367408-79DE-A17A-5926-BA6C77E8AF24}"/>
                  </a:ext>
                </a:extLst>
              </p:cNvPr>
              <p:cNvSpPr>
                <a:spLocks/>
              </p:cNvSpPr>
              <p:nvPr/>
            </p:nvSpPr>
            <p:spPr bwMode="auto">
              <a:xfrm>
                <a:off x="4372" y="2971"/>
                <a:ext cx="17" cy="17"/>
              </a:xfrm>
              <a:custGeom>
                <a:avLst/>
                <a:gdLst>
                  <a:gd name="T0" fmla="*/ 16 w 17"/>
                  <a:gd name="T1" fmla="*/ 0 h 17"/>
                  <a:gd name="T2" fmla="*/ 16 w 17"/>
                  <a:gd name="T3" fmla="*/ 0 h 17"/>
                  <a:gd name="T4" fmla="*/ 14 w 17"/>
                  <a:gd name="T5" fmla="*/ 2 h 17"/>
                  <a:gd name="T6" fmla="*/ 12 w 17"/>
                  <a:gd name="T7" fmla="*/ 5 h 17"/>
                  <a:gd name="T8" fmla="*/ 11 w 17"/>
                  <a:gd name="T9" fmla="*/ 8 h 17"/>
                  <a:gd name="T10" fmla="*/ 9 w 17"/>
                  <a:gd name="T11" fmla="*/ 10 h 17"/>
                  <a:gd name="T12" fmla="*/ 8 w 17"/>
                  <a:gd name="T13" fmla="*/ 12 h 17"/>
                  <a:gd name="T14" fmla="*/ 5 w 17"/>
                  <a:gd name="T15" fmla="*/ 13 h 17"/>
                  <a:gd name="T16" fmla="*/ 3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2" y="5"/>
                    </a:lnTo>
                    <a:lnTo>
                      <a:pt x="11" y="8"/>
                    </a:lnTo>
                    <a:lnTo>
                      <a:pt x="9" y="10"/>
                    </a:lnTo>
                    <a:lnTo>
                      <a:pt x="8" y="12"/>
                    </a:lnTo>
                    <a:lnTo>
                      <a:pt x="5"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8" name="Freeform 331">
                <a:extLst>
                  <a:ext uri="{FF2B5EF4-FFF2-40B4-BE49-F238E27FC236}">
                    <a16:creationId xmlns:a16="http://schemas.microsoft.com/office/drawing/2014/main" id="{68AF5F1C-26DC-B443-C73A-FA127F379BE0}"/>
                  </a:ext>
                </a:extLst>
              </p:cNvPr>
              <p:cNvSpPr>
                <a:spLocks/>
              </p:cNvSpPr>
              <p:nvPr/>
            </p:nvSpPr>
            <p:spPr bwMode="auto">
              <a:xfrm>
                <a:off x="4373" y="2961"/>
                <a:ext cx="17" cy="17"/>
              </a:xfrm>
              <a:custGeom>
                <a:avLst/>
                <a:gdLst>
                  <a:gd name="T0" fmla="*/ 16 w 17"/>
                  <a:gd name="T1" fmla="*/ 0 h 17"/>
                  <a:gd name="T2" fmla="*/ 16 w 17"/>
                  <a:gd name="T3" fmla="*/ 0 h 17"/>
                  <a:gd name="T4" fmla="*/ 13 w 17"/>
                  <a:gd name="T5" fmla="*/ 2 h 17"/>
                  <a:gd name="T6" fmla="*/ 12 w 17"/>
                  <a:gd name="T7" fmla="*/ 6 h 17"/>
                  <a:gd name="T8" fmla="*/ 10 w 17"/>
                  <a:gd name="T9" fmla="*/ 9 h 17"/>
                  <a:gd name="T10" fmla="*/ 9 w 17"/>
                  <a:gd name="T11" fmla="*/ 10 h 17"/>
                  <a:gd name="T12" fmla="*/ 7 w 17"/>
                  <a:gd name="T13" fmla="*/ 13 h 17"/>
                  <a:gd name="T14" fmla="*/ 5 w 17"/>
                  <a:gd name="T15" fmla="*/ 14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3" y="2"/>
                    </a:lnTo>
                    <a:lnTo>
                      <a:pt x="12" y="6"/>
                    </a:lnTo>
                    <a:lnTo>
                      <a:pt x="10" y="9"/>
                    </a:lnTo>
                    <a:lnTo>
                      <a:pt x="9" y="10"/>
                    </a:lnTo>
                    <a:lnTo>
                      <a:pt x="7" y="13"/>
                    </a:lnTo>
                    <a:lnTo>
                      <a:pt x="5" y="14"/>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59" name="Freeform 332">
                <a:extLst>
                  <a:ext uri="{FF2B5EF4-FFF2-40B4-BE49-F238E27FC236}">
                    <a16:creationId xmlns:a16="http://schemas.microsoft.com/office/drawing/2014/main" id="{7CF6C00B-5A68-2A13-2A99-657670793717}"/>
                  </a:ext>
                </a:extLst>
              </p:cNvPr>
              <p:cNvSpPr>
                <a:spLocks/>
              </p:cNvSpPr>
              <p:nvPr/>
            </p:nvSpPr>
            <p:spPr bwMode="auto">
              <a:xfrm>
                <a:off x="4372" y="2946"/>
                <a:ext cx="17" cy="17"/>
              </a:xfrm>
              <a:custGeom>
                <a:avLst/>
                <a:gdLst>
                  <a:gd name="T0" fmla="*/ 16 w 17"/>
                  <a:gd name="T1" fmla="*/ 0 h 17"/>
                  <a:gd name="T2" fmla="*/ 16 w 17"/>
                  <a:gd name="T3" fmla="*/ 0 h 17"/>
                  <a:gd name="T4" fmla="*/ 15 w 17"/>
                  <a:gd name="T5" fmla="*/ 2 h 17"/>
                  <a:gd name="T6" fmla="*/ 13 w 17"/>
                  <a:gd name="T7" fmla="*/ 5 h 17"/>
                  <a:gd name="T8" fmla="*/ 11 w 17"/>
                  <a:gd name="T9" fmla="*/ 8 h 17"/>
                  <a:gd name="T10" fmla="*/ 9 w 17"/>
                  <a:gd name="T11" fmla="*/ 10 h 17"/>
                  <a:gd name="T12" fmla="*/ 7 w 17"/>
                  <a:gd name="T13" fmla="*/ 12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5" y="2"/>
                    </a:lnTo>
                    <a:lnTo>
                      <a:pt x="13" y="5"/>
                    </a:lnTo>
                    <a:lnTo>
                      <a:pt x="11" y="8"/>
                    </a:lnTo>
                    <a:lnTo>
                      <a:pt x="9" y="10"/>
                    </a:lnTo>
                    <a:lnTo>
                      <a:pt x="7" y="12"/>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0" name="Freeform 333">
                <a:extLst>
                  <a:ext uri="{FF2B5EF4-FFF2-40B4-BE49-F238E27FC236}">
                    <a16:creationId xmlns:a16="http://schemas.microsoft.com/office/drawing/2014/main" id="{1F30E669-C6D7-9FBD-2FF0-E55E33ACB632}"/>
                  </a:ext>
                </a:extLst>
              </p:cNvPr>
              <p:cNvSpPr>
                <a:spLocks/>
              </p:cNvSpPr>
              <p:nvPr/>
            </p:nvSpPr>
            <p:spPr bwMode="auto">
              <a:xfrm>
                <a:off x="4372" y="2935"/>
                <a:ext cx="19" cy="17"/>
              </a:xfrm>
              <a:custGeom>
                <a:avLst/>
                <a:gdLst>
                  <a:gd name="T0" fmla="*/ 18 w 19"/>
                  <a:gd name="T1" fmla="*/ 0 h 17"/>
                  <a:gd name="T2" fmla="*/ 18 w 19"/>
                  <a:gd name="T3" fmla="*/ 0 h 17"/>
                  <a:gd name="T4" fmla="*/ 16 w 19"/>
                  <a:gd name="T5" fmla="*/ 3 h 17"/>
                  <a:gd name="T6" fmla="*/ 15 w 19"/>
                  <a:gd name="T7" fmla="*/ 5 h 17"/>
                  <a:gd name="T8" fmla="*/ 13 w 19"/>
                  <a:gd name="T9" fmla="*/ 8 h 17"/>
                  <a:gd name="T10" fmla="*/ 11 w 19"/>
                  <a:gd name="T11" fmla="*/ 10 h 17"/>
                  <a:gd name="T12" fmla="*/ 9 w 19"/>
                  <a:gd name="T13" fmla="*/ 12 h 17"/>
                  <a:gd name="T14" fmla="*/ 7 w 19"/>
                  <a:gd name="T15" fmla="*/ 13 h 17"/>
                  <a:gd name="T16" fmla="*/ 3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6" y="3"/>
                    </a:lnTo>
                    <a:lnTo>
                      <a:pt x="15" y="5"/>
                    </a:lnTo>
                    <a:lnTo>
                      <a:pt x="13" y="8"/>
                    </a:lnTo>
                    <a:lnTo>
                      <a:pt x="11" y="10"/>
                    </a:lnTo>
                    <a:lnTo>
                      <a:pt x="9" y="12"/>
                    </a:lnTo>
                    <a:lnTo>
                      <a:pt x="7"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1" name="Freeform 334">
                <a:extLst>
                  <a:ext uri="{FF2B5EF4-FFF2-40B4-BE49-F238E27FC236}">
                    <a16:creationId xmlns:a16="http://schemas.microsoft.com/office/drawing/2014/main" id="{9CA984CC-2FDF-FC2F-5964-1355641D8342}"/>
                  </a:ext>
                </a:extLst>
              </p:cNvPr>
              <p:cNvSpPr>
                <a:spLocks/>
              </p:cNvSpPr>
              <p:nvPr/>
            </p:nvSpPr>
            <p:spPr bwMode="auto">
              <a:xfrm>
                <a:off x="4373" y="2920"/>
                <a:ext cx="18" cy="17"/>
              </a:xfrm>
              <a:custGeom>
                <a:avLst/>
                <a:gdLst>
                  <a:gd name="T0" fmla="*/ 17 w 18"/>
                  <a:gd name="T1" fmla="*/ 0 h 17"/>
                  <a:gd name="T2" fmla="*/ 17 w 18"/>
                  <a:gd name="T3" fmla="*/ 0 h 17"/>
                  <a:gd name="T4" fmla="*/ 16 w 18"/>
                  <a:gd name="T5" fmla="*/ 3 h 17"/>
                  <a:gd name="T6" fmla="*/ 14 w 18"/>
                  <a:gd name="T7" fmla="*/ 6 h 17"/>
                  <a:gd name="T8" fmla="*/ 13 w 18"/>
                  <a:gd name="T9" fmla="*/ 8 h 17"/>
                  <a:gd name="T10" fmla="*/ 11 w 18"/>
                  <a:gd name="T11" fmla="*/ 10 h 17"/>
                  <a:gd name="T12" fmla="*/ 9 w 18"/>
                  <a:gd name="T13" fmla="*/ 12 h 17"/>
                  <a:gd name="T14" fmla="*/ 6 w 18"/>
                  <a:gd name="T15" fmla="*/ 13 h 17"/>
                  <a:gd name="T16" fmla="*/ 3 w 18"/>
                  <a:gd name="T17" fmla="*/ 14 h 17"/>
                  <a:gd name="T18" fmla="*/ 0 w 1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7">
                    <a:moveTo>
                      <a:pt x="17" y="0"/>
                    </a:moveTo>
                    <a:lnTo>
                      <a:pt x="17" y="0"/>
                    </a:lnTo>
                    <a:lnTo>
                      <a:pt x="16" y="3"/>
                    </a:lnTo>
                    <a:lnTo>
                      <a:pt x="14" y="6"/>
                    </a:lnTo>
                    <a:lnTo>
                      <a:pt x="13" y="8"/>
                    </a:lnTo>
                    <a:lnTo>
                      <a:pt x="11" y="10"/>
                    </a:lnTo>
                    <a:lnTo>
                      <a:pt x="9" y="12"/>
                    </a:lnTo>
                    <a:lnTo>
                      <a:pt x="6"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2" name="Freeform 335">
                <a:extLst>
                  <a:ext uri="{FF2B5EF4-FFF2-40B4-BE49-F238E27FC236}">
                    <a16:creationId xmlns:a16="http://schemas.microsoft.com/office/drawing/2014/main" id="{9E4FD8B9-B346-4D7D-6F5A-17924B60D52F}"/>
                  </a:ext>
                </a:extLst>
              </p:cNvPr>
              <p:cNvSpPr>
                <a:spLocks/>
              </p:cNvSpPr>
              <p:nvPr/>
            </p:nvSpPr>
            <p:spPr bwMode="auto">
              <a:xfrm>
                <a:off x="4372" y="2910"/>
                <a:ext cx="19" cy="17"/>
              </a:xfrm>
              <a:custGeom>
                <a:avLst/>
                <a:gdLst>
                  <a:gd name="T0" fmla="*/ 18 w 19"/>
                  <a:gd name="T1" fmla="*/ 0 h 17"/>
                  <a:gd name="T2" fmla="*/ 18 w 19"/>
                  <a:gd name="T3" fmla="*/ 0 h 17"/>
                  <a:gd name="T4" fmla="*/ 17 w 19"/>
                  <a:gd name="T5" fmla="*/ 3 h 17"/>
                  <a:gd name="T6" fmla="*/ 15 w 19"/>
                  <a:gd name="T7" fmla="*/ 5 h 17"/>
                  <a:gd name="T8" fmla="*/ 13 w 19"/>
                  <a:gd name="T9" fmla="*/ 8 h 17"/>
                  <a:gd name="T10" fmla="*/ 12 w 19"/>
                  <a:gd name="T11" fmla="*/ 10 h 17"/>
                  <a:gd name="T12" fmla="*/ 9 w 19"/>
                  <a:gd name="T13" fmla="*/ 12 h 17"/>
                  <a:gd name="T14" fmla="*/ 7 w 19"/>
                  <a:gd name="T15" fmla="*/ 14 h 17"/>
                  <a:gd name="T16" fmla="*/ 4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7" y="3"/>
                    </a:lnTo>
                    <a:lnTo>
                      <a:pt x="15" y="5"/>
                    </a:lnTo>
                    <a:lnTo>
                      <a:pt x="13" y="8"/>
                    </a:lnTo>
                    <a:lnTo>
                      <a:pt x="12" y="10"/>
                    </a:lnTo>
                    <a:lnTo>
                      <a:pt x="9" y="12"/>
                    </a:lnTo>
                    <a:lnTo>
                      <a:pt x="7" y="14"/>
                    </a:lnTo>
                    <a:lnTo>
                      <a:pt x="4"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3" name="Freeform 336">
                <a:extLst>
                  <a:ext uri="{FF2B5EF4-FFF2-40B4-BE49-F238E27FC236}">
                    <a16:creationId xmlns:a16="http://schemas.microsoft.com/office/drawing/2014/main" id="{6FB3DD7B-BF96-D56B-97CF-434C6F2974A6}"/>
                  </a:ext>
                </a:extLst>
              </p:cNvPr>
              <p:cNvSpPr>
                <a:spLocks/>
              </p:cNvSpPr>
              <p:nvPr/>
            </p:nvSpPr>
            <p:spPr bwMode="auto">
              <a:xfrm>
                <a:off x="4365" y="2920"/>
                <a:ext cx="17" cy="17"/>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4" name="Freeform 337">
                <a:extLst>
                  <a:ext uri="{FF2B5EF4-FFF2-40B4-BE49-F238E27FC236}">
                    <a16:creationId xmlns:a16="http://schemas.microsoft.com/office/drawing/2014/main" id="{15656CA6-1AA9-3A44-A52F-A47481EC3ECA}"/>
                  </a:ext>
                </a:extLst>
              </p:cNvPr>
              <p:cNvSpPr>
                <a:spLocks/>
              </p:cNvSpPr>
              <p:nvPr/>
            </p:nvSpPr>
            <p:spPr bwMode="auto">
              <a:xfrm>
                <a:off x="4365" y="291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5" name="Freeform 338">
                <a:extLst>
                  <a:ext uri="{FF2B5EF4-FFF2-40B4-BE49-F238E27FC236}">
                    <a16:creationId xmlns:a16="http://schemas.microsoft.com/office/drawing/2014/main" id="{B1F2B8F0-DA62-797E-B76C-A3E7647D2E1A}"/>
                  </a:ext>
                </a:extLst>
              </p:cNvPr>
              <p:cNvSpPr>
                <a:spLocks/>
              </p:cNvSpPr>
              <p:nvPr/>
            </p:nvSpPr>
            <p:spPr bwMode="auto">
              <a:xfrm>
                <a:off x="4364" y="2913"/>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6" name="Freeform 339">
                <a:extLst>
                  <a:ext uri="{FF2B5EF4-FFF2-40B4-BE49-F238E27FC236}">
                    <a16:creationId xmlns:a16="http://schemas.microsoft.com/office/drawing/2014/main" id="{91FCA961-D062-6E99-427F-773876DF0662}"/>
                  </a:ext>
                </a:extLst>
              </p:cNvPr>
              <p:cNvSpPr>
                <a:spLocks/>
              </p:cNvSpPr>
              <p:nvPr/>
            </p:nvSpPr>
            <p:spPr bwMode="auto">
              <a:xfrm>
                <a:off x="4365" y="2931"/>
                <a:ext cx="17" cy="16"/>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7" name="Freeform 340">
                <a:extLst>
                  <a:ext uri="{FF2B5EF4-FFF2-40B4-BE49-F238E27FC236}">
                    <a16:creationId xmlns:a16="http://schemas.microsoft.com/office/drawing/2014/main" id="{A08FF2E3-A34D-F015-D18E-A71E37127EF5}"/>
                  </a:ext>
                </a:extLst>
              </p:cNvPr>
              <p:cNvSpPr>
                <a:spLocks/>
              </p:cNvSpPr>
              <p:nvPr/>
            </p:nvSpPr>
            <p:spPr bwMode="auto">
              <a:xfrm>
                <a:off x="4365" y="292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8" name="Freeform 341">
                <a:extLst>
                  <a:ext uri="{FF2B5EF4-FFF2-40B4-BE49-F238E27FC236}">
                    <a16:creationId xmlns:a16="http://schemas.microsoft.com/office/drawing/2014/main" id="{2E21BC69-4766-1528-4842-C9D05A96E759}"/>
                  </a:ext>
                </a:extLst>
              </p:cNvPr>
              <p:cNvSpPr>
                <a:spLocks/>
              </p:cNvSpPr>
              <p:nvPr/>
            </p:nvSpPr>
            <p:spPr bwMode="auto">
              <a:xfrm>
                <a:off x="4364" y="292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69" name="Freeform 342">
                <a:extLst>
                  <a:ext uri="{FF2B5EF4-FFF2-40B4-BE49-F238E27FC236}">
                    <a16:creationId xmlns:a16="http://schemas.microsoft.com/office/drawing/2014/main" id="{A03E4D38-536F-F473-5D88-BD140A581999}"/>
                  </a:ext>
                </a:extLst>
              </p:cNvPr>
              <p:cNvSpPr>
                <a:spLocks/>
              </p:cNvSpPr>
              <p:nvPr/>
            </p:nvSpPr>
            <p:spPr bwMode="auto">
              <a:xfrm>
                <a:off x="4364" y="2940"/>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0" name="Freeform 343">
                <a:extLst>
                  <a:ext uri="{FF2B5EF4-FFF2-40B4-BE49-F238E27FC236}">
                    <a16:creationId xmlns:a16="http://schemas.microsoft.com/office/drawing/2014/main" id="{7EDEF773-551E-7E41-9E09-BD0FA8EBCD96}"/>
                  </a:ext>
                </a:extLst>
              </p:cNvPr>
              <p:cNvSpPr>
                <a:spLocks/>
              </p:cNvSpPr>
              <p:nvPr/>
            </p:nvSpPr>
            <p:spPr bwMode="auto">
              <a:xfrm>
                <a:off x="4364" y="293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1" name="Freeform 344">
                <a:extLst>
                  <a:ext uri="{FF2B5EF4-FFF2-40B4-BE49-F238E27FC236}">
                    <a16:creationId xmlns:a16="http://schemas.microsoft.com/office/drawing/2014/main" id="{A65A76F1-95EB-732B-EDF0-D3593B5BC50B}"/>
                  </a:ext>
                </a:extLst>
              </p:cNvPr>
              <p:cNvSpPr>
                <a:spLocks/>
              </p:cNvSpPr>
              <p:nvPr/>
            </p:nvSpPr>
            <p:spPr bwMode="auto">
              <a:xfrm>
                <a:off x="4364" y="293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2" name="Freeform 345">
                <a:extLst>
                  <a:ext uri="{FF2B5EF4-FFF2-40B4-BE49-F238E27FC236}">
                    <a16:creationId xmlns:a16="http://schemas.microsoft.com/office/drawing/2014/main" id="{51E08082-83D8-DA9F-66D2-C296B524A8F2}"/>
                  </a:ext>
                </a:extLst>
              </p:cNvPr>
              <p:cNvSpPr>
                <a:spLocks/>
              </p:cNvSpPr>
              <p:nvPr/>
            </p:nvSpPr>
            <p:spPr bwMode="auto">
              <a:xfrm>
                <a:off x="4365" y="2941"/>
                <a:ext cx="17" cy="17"/>
              </a:xfrm>
              <a:custGeom>
                <a:avLst/>
                <a:gdLst>
                  <a:gd name="T0" fmla="*/ 0 w 17"/>
                  <a:gd name="T1" fmla="*/ 0 h 17"/>
                  <a:gd name="T2" fmla="*/ 0 w 17"/>
                  <a:gd name="T3" fmla="*/ 0 h 17"/>
                  <a:gd name="T4" fmla="*/ 0 w 17"/>
                  <a:gd name="T5" fmla="*/ 6 h 17"/>
                  <a:gd name="T6" fmla="*/ 4 w 17"/>
                  <a:gd name="T7" fmla="*/ 11 h 17"/>
                  <a:gd name="T8" fmla="*/ 8 w 17"/>
                  <a:gd name="T9" fmla="*/ 14 h 17"/>
                  <a:gd name="T10" fmla="*/ 8 w 17"/>
                  <a:gd name="T11" fmla="*/ 16 h 17"/>
                  <a:gd name="T12" fmla="*/ 12 w 17"/>
                  <a:gd name="T13" fmla="*/ 16 h 17"/>
                  <a:gd name="T14" fmla="*/ 16 w 17"/>
                  <a:gd name="T15" fmla="*/ 16 h 17"/>
                  <a:gd name="T16" fmla="*/ 16 w 17"/>
                  <a:gd name="T17" fmla="*/ 1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0"/>
                    </a:moveTo>
                    <a:lnTo>
                      <a:pt x="0" y="0"/>
                    </a:lnTo>
                    <a:lnTo>
                      <a:pt x="0" y="6"/>
                    </a:lnTo>
                    <a:lnTo>
                      <a:pt x="4" y="11"/>
                    </a:lnTo>
                    <a:lnTo>
                      <a:pt x="8" y="14"/>
                    </a:lnTo>
                    <a:lnTo>
                      <a:pt x="8" y="16"/>
                    </a:lnTo>
                    <a:lnTo>
                      <a:pt x="12" y="16"/>
                    </a:lnTo>
                    <a:lnTo>
                      <a:pt x="16" y="16"/>
                    </a:lnTo>
                    <a:lnTo>
                      <a:pt x="16" y="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3" name="Freeform 346">
                <a:extLst>
                  <a:ext uri="{FF2B5EF4-FFF2-40B4-BE49-F238E27FC236}">
                    <a16:creationId xmlns:a16="http://schemas.microsoft.com/office/drawing/2014/main" id="{6584C081-A7BD-CD0B-82CC-1FBDA5382F4E}"/>
                  </a:ext>
                </a:extLst>
              </p:cNvPr>
              <p:cNvSpPr>
                <a:spLocks/>
              </p:cNvSpPr>
              <p:nvPr/>
            </p:nvSpPr>
            <p:spPr bwMode="auto">
              <a:xfrm>
                <a:off x="4365" y="2946"/>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4" name="Freeform 347">
                <a:extLst>
                  <a:ext uri="{FF2B5EF4-FFF2-40B4-BE49-F238E27FC236}">
                    <a16:creationId xmlns:a16="http://schemas.microsoft.com/office/drawing/2014/main" id="{9717772D-997D-A431-DE36-D05404FB595D}"/>
                  </a:ext>
                </a:extLst>
              </p:cNvPr>
              <p:cNvSpPr>
                <a:spLocks/>
              </p:cNvSpPr>
              <p:nvPr/>
            </p:nvSpPr>
            <p:spPr bwMode="auto">
              <a:xfrm>
                <a:off x="4364" y="294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5" name="Freeform 348">
                <a:extLst>
                  <a:ext uri="{FF2B5EF4-FFF2-40B4-BE49-F238E27FC236}">
                    <a16:creationId xmlns:a16="http://schemas.microsoft.com/office/drawing/2014/main" id="{10E62467-96E6-8F7B-A768-CAD5FDE04F00}"/>
                  </a:ext>
                </a:extLst>
              </p:cNvPr>
              <p:cNvSpPr>
                <a:spLocks/>
              </p:cNvSpPr>
              <p:nvPr/>
            </p:nvSpPr>
            <p:spPr bwMode="auto">
              <a:xfrm>
                <a:off x="4364" y="2960"/>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6" name="Freeform 349">
                <a:extLst>
                  <a:ext uri="{FF2B5EF4-FFF2-40B4-BE49-F238E27FC236}">
                    <a16:creationId xmlns:a16="http://schemas.microsoft.com/office/drawing/2014/main" id="{CBF79D9C-81D4-97FE-311F-01EC793F87B9}"/>
                  </a:ext>
                </a:extLst>
              </p:cNvPr>
              <p:cNvSpPr>
                <a:spLocks/>
              </p:cNvSpPr>
              <p:nvPr/>
            </p:nvSpPr>
            <p:spPr bwMode="auto">
              <a:xfrm>
                <a:off x="4364" y="295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7" name="Freeform 350">
                <a:extLst>
                  <a:ext uri="{FF2B5EF4-FFF2-40B4-BE49-F238E27FC236}">
                    <a16:creationId xmlns:a16="http://schemas.microsoft.com/office/drawing/2014/main" id="{8A4EB582-7D65-0D41-4BE5-9B3893BF3760}"/>
                  </a:ext>
                </a:extLst>
              </p:cNvPr>
              <p:cNvSpPr>
                <a:spLocks/>
              </p:cNvSpPr>
              <p:nvPr/>
            </p:nvSpPr>
            <p:spPr bwMode="auto">
              <a:xfrm>
                <a:off x="4364" y="2953"/>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8" name="Freeform 351">
                <a:extLst>
                  <a:ext uri="{FF2B5EF4-FFF2-40B4-BE49-F238E27FC236}">
                    <a16:creationId xmlns:a16="http://schemas.microsoft.com/office/drawing/2014/main" id="{3A937280-E365-13FF-375B-C1CDDBF14D9B}"/>
                  </a:ext>
                </a:extLst>
              </p:cNvPr>
              <p:cNvSpPr>
                <a:spLocks/>
              </p:cNvSpPr>
              <p:nvPr/>
            </p:nvSpPr>
            <p:spPr bwMode="auto">
              <a:xfrm>
                <a:off x="4365" y="297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79" name="Freeform 352">
                <a:extLst>
                  <a:ext uri="{FF2B5EF4-FFF2-40B4-BE49-F238E27FC236}">
                    <a16:creationId xmlns:a16="http://schemas.microsoft.com/office/drawing/2014/main" id="{3446531B-FCAB-6AFD-0B64-74535B360DAE}"/>
                  </a:ext>
                </a:extLst>
              </p:cNvPr>
              <p:cNvSpPr>
                <a:spLocks/>
              </p:cNvSpPr>
              <p:nvPr/>
            </p:nvSpPr>
            <p:spPr bwMode="auto">
              <a:xfrm>
                <a:off x="4365" y="2967"/>
                <a:ext cx="17" cy="17"/>
              </a:xfrm>
              <a:custGeom>
                <a:avLst/>
                <a:gdLst>
                  <a:gd name="T0" fmla="*/ 0 w 17"/>
                  <a:gd name="T1" fmla="*/ 10 h 17"/>
                  <a:gd name="T2" fmla="*/ 0 w 17"/>
                  <a:gd name="T3" fmla="*/ 10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0" name="Freeform 353">
                <a:extLst>
                  <a:ext uri="{FF2B5EF4-FFF2-40B4-BE49-F238E27FC236}">
                    <a16:creationId xmlns:a16="http://schemas.microsoft.com/office/drawing/2014/main" id="{5E6FD257-65AE-FF53-059C-1786FAB56DD0}"/>
                  </a:ext>
                </a:extLst>
              </p:cNvPr>
              <p:cNvSpPr>
                <a:spLocks/>
              </p:cNvSpPr>
              <p:nvPr/>
            </p:nvSpPr>
            <p:spPr bwMode="auto">
              <a:xfrm>
                <a:off x="4364" y="2963"/>
                <a:ext cx="17" cy="17"/>
              </a:xfrm>
              <a:custGeom>
                <a:avLst/>
                <a:gdLst>
                  <a:gd name="T0" fmla="*/ 0 w 17"/>
                  <a:gd name="T1" fmla="*/ 10 h 17"/>
                  <a:gd name="T2" fmla="*/ 0 w 17"/>
                  <a:gd name="T3" fmla="*/ 10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1" name="Freeform 354">
                <a:extLst>
                  <a:ext uri="{FF2B5EF4-FFF2-40B4-BE49-F238E27FC236}">
                    <a16:creationId xmlns:a16="http://schemas.microsoft.com/office/drawing/2014/main" id="{FA9CB2B5-D83E-C385-9C57-3F3A535BA334}"/>
                  </a:ext>
                </a:extLst>
              </p:cNvPr>
              <p:cNvSpPr>
                <a:spLocks/>
              </p:cNvSpPr>
              <p:nvPr/>
            </p:nvSpPr>
            <p:spPr bwMode="auto">
              <a:xfrm>
                <a:off x="4365" y="298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2" name="Freeform 355">
                <a:extLst>
                  <a:ext uri="{FF2B5EF4-FFF2-40B4-BE49-F238E27FC236}">
                    <a16:creationId xmlns:a16="http://schemas.microsoft.com/office/drawing/2014/main" id="{4A4205A2-3D49-3075-90A3-D5DCE7D1E82F}"/>
                  </a:ext>
                </a:extLst>
              </p:cNvPr>
              <p:cNvSpPr>
                <a:spLocks/>
              </p:cNvSpPr>
              <p:nvPr/>
            </p:nvSpPr>
            <p:spPr bwMode="auto">
              <a:xfrm>
                <a:off x="4365" y="2977"/>
                <a:ext cx="17" cy="17"/>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3" name="Freeform 356">
                <a:extLst>
                  <a:ext uri="{FF2B5EF4-FFF2-40B4-BE49-F238E27FC236}">
                    <a16:creationId xmlns:a16="http://schemas.microsoft.com/office/drawing/2014/main" id="{29C9845B-CBD0-2FDF-EA6F-2BC05A1FED16}"/>
                  </a:ext>
                </a:extLst>
              </p:cNvPr>
              <p:cNvSpPr>
                <a:spLocks/>
              </p:cNvSpPr>
              <p:nvPr/>
            </p:nvSpPr>
            <p:spPr bwMode="auto">
              <a:xfrm>
                <a:off x="4364" y="2974"/>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4" name="Freeform 357">
                <a:extLst>
                  <a:ext uri="{FF2B5EF4-FFF2-40B4-BE49-F238E27FC236}">
                    <a16:creationId xmlns:a16="http://schemas.microsoft.com/office/drawing/2014/main" id="{46904ED5-5742-2291-76AB-77BA351C1245}"/>
                  </a:ext>
                </a:extLst>
              </p:cNvPr>
              <p:cNvSpPr>
                <a:spLocks/>
              </p:cNvSpPr>
              <p:nvPr/>
            </p:nvSpPr>
            <p:spPr bwMode="auto">
              <a:xfrm>
                <a:off x="4364" y="2991"/>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5" name="Freeform 358">
                <a:extLst>
                  <a:ext uri="{FF2B5EF4-FFF2-40B4-BE49-F238E27FC236}">
                    <a16:creationId xmlns:a16="http://schemas.microsoft.com/office/drawing/2014/main" id="{61E748F5-0C80-A789-E764-1604B131107C}"/>
                  </a:ext>
                </a:extLst>
              </p:cNvPr>
              <p:cNvSpPr>
                <a:spLocks/>
              </p:cNvSpPr>
              <p:nvPr/>
            </p:nvSpPr>
            <p:spPr bwMode="auto">
              <a:xfrm>
                <a:off x="4364" y="2988"/>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6" name="Freeform 359">
                <a:extLst>
                  <a:ext uri="{FF2B5EF4-FFF2-40B4-BE49-F238E27FC236}">
                    <a16:creationId xmlns:a16="http://schemas.microsoft.com/office/drawing/2014/main" id="{B3AEDB02-2E11-FCBD-E7F9-9DCEF69098EF}"/>
                  </a:ext>
                </a:extLst>
              </p:cNvPr>
              <p:cNvSpPr>
                <a:spLocks/>
              </p:cNvSpPr>
              <p:nvPr/>
            </p:nvSpPr>
            <p:spPr bwMode="auto">
              <a:xfrm>
                <a:off x="4364" y="298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7" name="Freeform 360">
                <a:extLst>
                  <a:ext uri="{FF2B5EF4-FFF2-40B4-BE49-F238E27FC236}">
                    <a16:creationId xmlns:a16="http://schemas.microsoft.com/office/drawing/2014/main" id="{9FCBBBE1-4CE4-4BDE-B827-3EF200A38DC2}"/>
                  </a:ext>
                </a:extLst>
              </p:cNvPr>
              <p:cNvSpPr>
                <a:spLocks/>
              </p:cNvSpPr>
              <p:nvPr/>
            </p:nvSpPr>
            <p:spPr bwMode="auto">
              <a:xfrm>
                <a:off x="4365" y="3002"/>
                <a:ext cx="17" cy="16"/>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8" name="Freeform 361">
                <a:extLst>
                  <a:ext uri="{FF2B5EF4-FFF2-40B4-BE49-F238E27FC236}">
                    <a16:creationId xmlns:a16="http://schemas.microsoft.com/office/drawing/2014/main" id="{DD4058CB-55F5-E0DE-F509-2B56C97C3EA4}"/>
                  </a:ext>
                </a:extLst>
              </p:cNvPr>
              <p:cNvSpPr>
                <a:spLocks/>
              </p:cNvSpPr>
              <p:nvPr/>
            </p:nvSpPr>
            <p:spPr bwMode="auto">
              <a:xfrm>
                <a:off x="4365" y="2998"/>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89" name="Freeform 362">
                <a:extLst>
                  <a:ext uri="{FF2B5EF4-FFF2-40B4-BE49-F238E27FC236}">
                    <a16:creationId xmlns:a16="http://schemas.microsoft.com/office/drawing/2014/main" id="{7CAD64C6-AC40-F129-D2DC-8C74FC250FF7}"/>
                  </a:ext>
                </a:extLst>
              </p:cNvPr>
              <p:cNvSpPr>
                <a:spLocks/>
              </p:cNvSpPr>
              <p:nvPr/>
            </p:nvSpPr>
            <p:spPr bwMode="auto">
              <a:xfrm>
                <a:off x="4364" y="299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90" name="Freeform 363">
                <a:extLst>
                  <a:ext uri="{FF2B5EF4-FFF2-40B4-BE49-F238E27FC236}">
                    <a16:creationId xmlns:a16="http://schemas.microsoft.com/office/drawing/2014/main" id="{91A79F78-0716-A7A2-B92B-77B5E1795F6D}"/>
                  </a:ext>
                </a:extLst>
              </p:cNvPr>
              <p:cNvSpPr>
                <a:spLocks/>
              </p:cNvSpPr>
              <p:nvPr/>
            </p:nvSpPr>
            <p:spPr bwMode="auto">
              <a:xfrm>
                <a:off x="4364" y="3017"/>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
            <p:nvSpPr>
              <p:cNvPr id="26991" name="Freeform 364">
                <a:extLst>
                  <a:ext uri="{FF2B5EF4-FFF2-40B4-BE49-F238E27FC236}">
                    <a16:creationId xmlns:a16="http://schemas.microsoft.com/office/drawing/2014/main" id="{CDEF6920-3FC2-03C1-97F3-D9A4AAC56D9C}"/>
                  </a:ext>
                </a:extLst>
              </p:cNvPr>
              <p:cNvSpPr>
                <a:spLocks/>
              </p:cNvSpPr>
              <p:nvPr/>
            </p:nvSpPr>
            <p:spPr bwMode="auto">
              <a:xfrm>
                <a:off x="4364" y="3015"/>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grpSp>
      </p:grpSp>
      <p:sp>
        <p:nvSpPr>
          <p:cNvPr id="26630" name="Line 365">
            <a:extLst>
              <a:ext uri="{FF2B5EF4-FFF2-40B4-BE49-F238E27FC236}">
                <a16:creationId xmlns:a16="http://schemas.microsoft.com/office/drawing/2014/main" id="{FA64F539-34E1-A50A-2AE0-01D548E824E7}"/>
              </a:ext>
            </a:extLst>
          </p:cNvPr>
          <p:cNvSpPr>
            <a:spLocks noChangeShapeType="1"/>
          </p:cNvSpPr>
          <p:nvPr/>
        </p:nvSpPr>
        <p:spPr bwMode="auto">
          <a:xfrm>
            <a:off x="4505325" y="3475038"/>
            <a:ext cx="2428875" cy="1325562"/>
          </a:xfrm>
          <a:prstGeom prst="line">
            <a:avLst/>
          </a:prstGeom>
          <a:noFill/>
          <a:ln w="12700">
            <a:solidFill>
              <a:srgbClr val="A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ar-JO" i="1">
              <a:solidFill>
                <a:srgbClr val="0070C0"/>
              </a:solidFill>
              <a:effectLst>
                <a:outerShdw blurRad="38100" dist="38100" dir="2700000" algn="tl">
                  <a:srgbClr val="000000">
                    <a:alpha val="43137"/>
                  </a:srgbClr>
                </a:outerShdw>
              </a:effectLst>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Number Placeholder 4">
            <a:extLst>
              <a:ext uri="{FF2B5EF4-FFF2-40B4-BE49-F238E27FC236}">
                <a16:creationId xmlns:a16="http://schemas.microsoft.com/office/drawing/2014/main" id="{E40E950C-04B3-AF9E-D4B7-9DEBB1356455}"/>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47914BE9-5C22-4A67-B372-6936C70D08A8}" type="slidenum">
              <a:rPr lang="en-US" altLang="en-US" sz="1200">
                <a:latin typeface="Arial" panose="020B0604020202020204" pitchFamily="34" charset="0"/>
              </a:rPr>
              <a:pPr>
                <a:spcBef>
                  <a:spcPct val="0"/>
                </a:spcBef>
                <a:buClrTx/>
                <a:buSzTx/>
                <a:buFontTx/>
                <a:buNone/>
              </a:pPr>
              <a:t>22</a:t>
            </a:fld>
            <a:endParaRPr lang="en-US" altLang="en-US" sz="1200">
              <a:latin typeface="Arial" panose="020B0604020202020204" pitchFamily="34" charset="0"/>
            </a:endParaRPr>
          </a:p>
        </p:txBody>
      </p:sp>
      <p:sp>
        <p:nvSpPr>
          <p:cNvPr id="47107" name="Rectangle 2">
            <a:extLst>
              <a:ext uri="{FF2B5EF4-FFF2-40B4-BE49-F238E27FC236}">
                <a16:creationId xmlns:a16="http://schemas.microsoft.com/office/drawing/2014/main" id="{4AABCD16-37C1-B1DA-B368-B35F1AA8B278}"/>
              </a:ext>
            </a:extLst>
          </p:cNvPr>
          <p:cNvSpPr>
            <a:spLocks noGrp="1" noRot="1" noChangeArrowheads="1"/>
          </p:cNvSpPr>
          <p:nvPr>
            <p:ph type="title"/>
          </p:nvPr>
        </p:nvSpPr>
        <p:spPr>
          <a:xfrm>
            <a:off x="457200" y="476250"/>
            <a:ext cx="8229600" cy="1296988"/>
          </a:xfrm>
        </p:spPr>
        <p:txBody>
          <a:bodyPr lIns="88900" tIns="44450" rIns="88900" bIns="44450"/>
          <a:lstStyle/>
          <a:p>
            <a:pPr eaLnBrk="1" hangingPunct="1"/>
            <a:r>
              <a:rPr lang="en-US" altLang="en-US">
                <a:solidFill>
                  <a:srgbClr val="FF0000"/>
                </a:solidFill>
                <a:effectLst/>
              </a:rPr>
              <a:t>Diaphragms:</a:t>
            </a:r>
            <a:br>
              <a:rPr lang="en-US" altLang="en-US">
                <a:solidFill>
                  <a:srgbClr val="FF0000"/>
                </a:solidFill>
                <a:effectLst/>
              </a:rPr>
            </a:br>
            <a:r>
              <a:rPr lang="en-US" altLang="en-US">
                <a:solidFill>
                  <a:srgbClr val="FF0000"/>
                </a:solidFill>
                <a:effectLst/>
              </a:rPr>
              <a:t>Contraceptive Benefits</a:t>
            </a:r>
          </a:p>
        </p:txBody>
      </p:sp>
      <p:sp>
        <p:nvSpPr>
          <p:cNvPr id="47108" name="Rectangle 3">
            <a:extLst>
              <a:ext uri="{FF2B5EF4-FFF2-40B4-BE49-F238E27FC236}">
                <a16:creationId xmlns:a16="http://schemas.microsoft.com/office/drawing/2014/main" id="{A56575BC-314B-450D-A6F4-6DD489017D24}"/>
              </a:ext>
            </a:extLst>
          </p:cNvPr>
          <p:cNvSpPr>
            <a:spLocks noGrp="1" noChangeArrowheads="1"/>
          </p:cNvSpPr>
          <p:nvPr>
            <p:ph type="body" idx="1"/>
          </p:nvPr>
        </p:nvSpPr>
        <p:spPr>
          <a:xfrm>
            <a:off x="914400" y="2565400"/>
            <a:ext cx="7391400" cy="3527425"/>
          </a:xfrm>
        </p:spPr>
        <p:txBody>
          <a:bodyPr lIns="88900" tIns="44450" rIns="88900" bIns="44450"/>
          <a:lstStyle/>
          <a:p>
            <a:pPr marL="914400" lvl="1" indent="-514350" eaLnBrk="1" hangingPunct="1">
              <a:buFont typeface="Garamond" panose="02020404030301010803" pitchFamily="18" charset="0"/>
              <a:buAutoNum type="arabicPeriod"/>
            </a:pPr>
            <a:r>
              <a:rPr lang="en-US" altLang="en-US">
                <a:effectLst/>
              </a:rPr>
              <a:t>Effective immediately</a:t>
            </a:r>
          </a:p>
          <a:p>
            <a:pPr marL="914400" lvl="1" indent="-514350" eaLnBrk="1" hangingPunct="1">
              <a:buFont typeface="Garamond" panose="02020404030301010803" pitchFamily="18" charset="0"/>
              <a:buAutoNum type="arabicPeriod"/>
            </a:pPr>
            <a:r>
              <a:rPr lang="en-US" altLang="en-US">
                <a:effectLst/>
              </a:rPr>
              <a:t>Do not affect breastfeeding</a:t>
            </a:r>
          </a:p>
          <a:p>
            <a:pPr marL="914400" lvl="1" indent="-514350" eaLnBrk="1" hangingPunct="1">
              <a:buFont typeface="Garamond" panose="02020404030301010803" pitchFamily="18" charset="0"/>
              <a:buAutoNum type="arabicPeriod"/>
            </a:pPr>
            <a:r>
              <a:rPr lang="en-US" altLang="en-US">
                <a:effectLst/>
              </a:rPr>
              <a:t>Do not interfere with intercourse (may be inserted up to 6 hours before)</a:t>
            </a:r>
          </a:p>
          <a:p>
            <a:pPr marL="914400" lvl="1" indent="-514350" eaLnBrk="1" hangingPunct="1">
              <a:buFont typeface="Garamond" panose="02020404030301010803" pitchFamily="18" charset="0"/>
              <a:buAutoNum type="arabicPeriod"/>
            </a:pPr>
            <a:r>
              <a:rPr lang="en-US" altLang="en-US">
                <a:effectLst/>
              </a:rPr>
              <a:t>No method-related health risks</a:t>
            </a:r>
          </a:p>
          <a:p>
            <a:pPr marL="914400" lvl="1" indent="-514350" eaLnBrk="1" hangingPunct="1">
              <a:buFont typeface="Garamond" panose="02020404030301010803" pitchFamily="18" charset="0"/>
              <a:buAutoNum type="arabicPeriod"/>
            </a:pPr>
            <a:r>
              <a:rPr lang="en-US" altLang="en-US">
                <a:effectLst/>
              </a:rPr>
              <a:t>No systemic side effects</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Number Placeholder 4">
            <a:extLst>
              <a:ext uri="{FF2B5EF4-FFF2-40B4-BE49-F238E27FC236}">
                <a16:creationId xmlns:a16="http://schemas.microsoft.com/office/drawing/2014/main" id="{B13A802A-A54F-9463-0FE6-0F013FDD6ED6}"/>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CA9FF76D-61BA-48F4-838C-625A21928626}" type="slidenum">
              <a:rPr lang="en-US" altLang="en-US" sz="1200">
                <a:latin typeface="Arial" panose="020B0604020202020204" pitchFamily="34" charset="0"/>
              </a:rPr>
              <a:pPr>
                <a:spcBef>
                  <a:spcPct val="0"/>
                </a:spcBef>
                <a:buClrTx/>
                <a:buSzTx/>
                <a:buFontTx/>
                <a:buNone/>
              </a:pPr>
              <a:t>23</a:t>
            </a:fld>
            <a:endParaRPr lang="en-US" altLang="en-US" sz="1200">
              <a:latin typeface="Arial" panose="020B0604020202020204" pitchFamily="34" charset="0"/>
            </a:endParaRPr>
          </a:p>
        </p:txBody>
      </p:sp>
      <p:sp>
        <p:nvSpPr>
          <p:cNvPr id="49155" name="Rectangle 2">
            <a:extLst>
              <a:ext uri="{FF2B5EF4-FFF2-40B4-BE49-F238E27FC236}">
                <a16:creationId xmlns:a16="http://schemas.microsoft.com/office/drawing/2014/main" id="{D6A30E74-64B8-8ADE-0298-A8F7BF7FF17D}"/>
              </a:ext>
            </a:extLst>
          </p:cNvPr>
          <p:cNvSpPr>
            <a:spLocks noGrp="1" noRot="1" noChangeArrowheads="1"/>
          </p:cNvSpPr>
          <p:nvPr>
            <p:ph type="title"/>
          </p:nvPr>
        </p:nvSpPr>
        <p:spPr>
          <a:xfrm>
            <a:off x="395288" y="620713"/>
            <a:ext cx="8229600" cy="1143000"/>
          </a:xfrm>
        </p:spPr>
        <p:txBody>
          <a:bodyPr lIns="88900" tIns="44450" rIns="88900" bIns="44450"/>
          <a:lstStyle/>
          <a:p>
            <a:pPr eaLnBrk="1" hangingPunct="1"/>
            <a:r>
              <a:rPr lang="en-US" altLang="en-US">
                <a:solidFill>
                  <a:srgbClr val="FF0000"/>
                </a:solidFill>
                <a:effectLst/>
              </a:rPr>
              <a:t>Diaphragms: Non-contraceptive Benefits</a:t>
            </a:r>
          </a:p>
        </p:txBody>
      </p:sp>
      <p:sp>
        <p:nvSpPr>
          <p:cNvPr id="49156" name="Rectangle 3">
            <a:extLst>
              <a:ext uri="{FF2B5EF4-FFF2-40B4-BE49-F238E27FC236}">
                <a16:creationId xmlns:a16="http://schemas.microsoft.com/office/drawing/2014/main" id="{FC595DBA-1A32-B7EF-1607-E4BF0368D035}"/>
              </a:ext>
            </a:extLst>
          </p:cNvPr>
          <p:cNvSpPr>
            <a:spLocks noGrp="1" noChangeArrowheads="1"/>
          </p:cNvSpPr>
          <p:nvPr>
            <p:ph type="body" idx="1"/>
          </p:nvPr>
        </p:nvSpPr>
        <p:spPr>
          <a:xfrm>
            <a:off x="457200" y="2276475"/>
            <a:ext cx="8229600" cy="3849688"/>
          </a:xfrm>
        </p:spPr>
        <p:txBody>
          <a:bodyPr lIns="88900" tIns="44450" rIns="88900" bIns="44450"/>
          <a:lstStyle/>
          <a:p>
            <a:pPr algn="ctr" eaLnBrk="1" hangingPunct="1">
              <a:defRPr/>
            </a:pPr>
            <a:r>
              <a:rPr lang="en-US" altLang="en-US" sz="3600" i="1" dirty="0">
                <a:solidFill>
                  <a:schemeClr val="tx1">
                    <a:lumMod val="50000"/>
                    <a:lumOff val="50000"/>
                  </a:schemeClr>
                </a:solidFill>
                <a:effectLst/>
              </a:rPr>
              <a:t>Some protection against STDs (e.g., HBV, HIV/AIDS) especially when used with spermicide.</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Number Placeholder 4">
            <a:extLst>
              <a:ext uri="{FF2B5EF4-FFF2-40B4-BE49-F238E27FC236}">
                <a16:creationId xmlns:a16="http://schemas.microsoft.com/office/drawing/2014/main" id="{7AB2ABDD-9C16-78C8-BA26-A3ACDBA39835}"/>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C401B095-AED7-49F9-9EEA-964C3AAF3655}" type="slidenum">
              <a:rPr lang="en-US" altLang="en-US" sz="1200">
                <a:latin typeface="Arial" panose="020B0604020202020204" pitchFamily="34" charset="0"/>
              </a:rPr>
              <a:pPr>
                <a:spcBef>
                  <a:spcPct val="0"/>
                </a:spcBef>
                <a:buClrTx/>
                <a:buSzTx/>
                <a:buFontTx/>
                <a:buNone/>
              </a:pPr>
              <a:t>24</a:t>
            </a:fld>
            <a:endParaRPr lang="en-US" altLang="en-US" sz="1200">
              <a:latin typeface="Arial" panose="020B0604020202020204" pitchFamily="34" charset="0"/>
            </a:endParaRPr>
          </a:p>
        </p:txBody>
      </p:sp>
      <p:sp>
        <p:nvSpPr>
          <p:cNvPr id="51203" name="Rectangle 2">
            <a:extLst>
              <a:ext uri="{FF2B5EF4-FFF2-40B4-BE49-F238E27FC236}">
                <a16:creationId xmlns:a16="http://schemas.microsoft.com/office/drawing/2014/main" id="{0D94EC47-730D-6480-4ECC-2BD377991915}"/>
              </a:ext>
            </a:extLst>
          </p:cNvPr>
          <p:cNvSpPr>
            <a:spLocks noGrp="1" noRot="1" noChangeArrowheads="1"/>
          </p:cNvSpPr>
          <p:nvPr>
            <p:ph type="title"/>
          </p:nvPr>
        </p:nvSpPr>
        <p:spPr/>
        <p:txBody>
          <a:bodyPr lIns="88900" tIns="44450" rIns="88900" bIns="44450"/>
          <a:lstStyle/>
          <a:p>
            <a:pPr eaLnBrk="1" hangingPunct="1"/>
            <a:r>
              <a:rPr lang="en-US" altLang="en-US">
                <a:solidFill>
                  <a:srgbClr val="FF0000"/>
                </a:solidFill>
                <a:effectLst/>
              </a:rPr>
              <a:t>Female Condoms: Definition</a:t>
            </a:r>
          </a:p>
        </p:txBody>
      </p:sp>
      <p:sp>
        <p:nvSpPr>
          <p:cNvPr id="29700" name="Rectangle 3">
            <a:extLst>
              <a:ext uri="{FF2B5EF4-FFF2-40B4-BE49-F238E27FC236}">
                <a16:creationId xmlns:a16="http://schemas.microsoft.com/office/drawing/2014/main" id="{7C6D2A1B-AA44-A484-9A47-19EF4E4AB702}"/>
              </a:ext>
            </a:extLst>
          </p:cNvPr>
          <p:cNvSpPr>
            <a:spLocks noGrp="1" noChangeArrowheads="1"/>
          </p:cNvSpPr>
          <p:nvPr>
            <p:ph type="body" idx="1"/>
          </p:nvPr>
        </p:nvSpPr>
        <p:spPr>
          <a:xfrm>
            <a:off x="457200" y="1600200"/>
            <a:ext cx="8435975" cy="4525963"/>
          </a:xfrm>
        </p:spPr>
        <p:txBody>
          <a:bodyPr lIns="88900" tIns="44450" rIns="88900" bIns="44450"/>
          <a:lstStyle/>
          <a:p>
            <a:pPr eaLnBrk="1" hangingPunct="1">
              <a:defRPr/>
            </a:pPr>
            <a:r>
              <a:rPr lang="en-US" altLang="en-US" i="1" dirty="0">
                <a:solidFill>
                  <a:schemeClr val="bg2">
                    <a:lumMod val="50000"/>
                  </a:schemeClr>
                </a:solidFill>
                <a:effectLst/>
              </a:rPr>
              <a:t>Thin sheath of polyurethane plastic with polyurethane rings at either end. They are inserted into the vagina before intercourse</a:t>
            </a:r>
            <a:r>
              <a:rPr lang="en-US" altLang="en-US" dirty="0">
                <a:effectLst/>
              </a:rPr>
              <a:t>.</a:t>
            </a:r>
          </a:p>
        </p:txBody>
      </p:sp>
      <p:sp>
        <p:nvSpPr>
          <p:cNvPr id="51205" name="Oval 4">
            <a:extLst>
              <a:ext uri="{FF2B5EF4-FFF2-40B4-BE49-F238E27FC236}">
                <a16:creationId xmlns:a16="http://schemas.microsoft.com/office/drawing/2014/main" id="{5379FF8F-770E-441F-7972-EFFB331B39FC}"/>
              </a:ext>
            </a:extLst>
          </p:cNvPr>
          <p:cNvSpPr>
            <a:spLocks noChangeArrowheads="1"/>
          </p:cNvSpPr>
          <p:nvPr/>
        </p:nvSpPr>
        <p:spPr bwMode="auto">
          <a:xfrm>
            <a:off x="4724400" y="3124200"/>
            <a:ext cx="1066800" cy="1143000"/>
          </a:xfrm>
          <a:prstGeom prst="ellipse">
            <a:avLst/>
          </a:prstGeom>
          <a:noFill/>
          <a:ln w="762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51206" name="Oval 5">
            <a:extLst>
              <a:ext uri="{FF2B5EF4-FFF2-40B4-BE49-F238E27FC236}">
                <a16:creationId xmlns:a16="http://schemas.microsoft.com/office/drawing/2014/main" id="{EF053020-DC96-9E94-4E74-AEE3975B03B1}"/>
              </a:ext>
            </a:extLst>
          </p:cNvPr>
          <p:cNvSpPr>
            <a:spLocks noChangeArrowheads="1"/>
          </p:cNvSpPr>
          <p:nvPr/>
        </p:nvSpPr>
        <p:spPr bwMode="auto">
          <a:xfrm>
            <a:off x="2819400" y="4267200"/>
            <a:ext cx="1066800" cy="1143000"/>
          </a:xfrm>
          <a:prstGeom prst="ellipse">
            <a:avLst/>
          </a:prstGeom>
          <a:noFill/>
          <a:ln w="762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51207" name="Freeform 6">
            <a:extLst>
              <a:ext uri="{FF2B5EF4-FFF2-40B4-BE49-F238E27FC236}">
                <a16:creationId xmlns:a16="http://schemas.microsoft.com/office/drawing/2014/main" id="{582F5722-9DC4-4394-CAA4-E8C9E997EB69}"/>
              </a:ext>
            </a:extLst>
          </p:cNvPr>
          <p:cNvSpPr>
            <a:spLocks/>
          </p:cNvSpPr>
          <p:nvPr/>
        </p:nvSpPr>
        <p:spPr bwMode="auto">
          <a:xfrm>
            <a:off x="3122613" y="3203575"/>
            <a:ext cx="1833562" cy="1066800"/>
          </a:xfrm>
          <a:custGeom>
            <a:avLst/>
            <a:gdLst>
              <a:gd name="T0" fmla="*/ 0 w 1155"/>
              <a:gd name="T1" fmla="*/ 2147483646 h 672"/>
              <a:gd name="T2" fmla="*/ 2147483646 w 1155"/>
              <a:gd name="T3" fmla="*/ 2147483646 h 672"/>
              <a:gd name="T4" fmla="*/ 2147483646 w 1155"/>
              <a:gd name="T5" fmla="*/ 2147483646 h 672"/>
              <a:gd name="T6" fmla="*/ 2147483646 w 1155"/>
              <a:gd name="T7" fmla="*/ 2147483646 h 672"/>
              <a:gd name="T8" fmla="*/ 2147483646 w 1155"/>
              <a:gd name="T9" fmla="*/ 2147483646 h 672"/>
              <a:gd name="T10" fmla="*/ 2147483646 w 1155"/>
              <a:gd name="T11" fmla="*/ 2147483646 h 672"/>
              <a:gd name="T12" fmla="*/ 2147483646 w 1155"/>
              <a:gd name="T13" fmla="*/ 2147483646 h 672"/>
              <a:gd name="T14" fmla="*/ 2147483646 w 1155"/>
              <a:gd name="T15" fmla="*/ 2147483646 h 672"/>
              <a:gd name="T16" fmla="*/ 2147483646 w 1155"/>
              <a:gd name="T17" fmla="*/ 2147483646 h 672"/>
              <a:gd name="T18" fmla="*/ 2147483646 w 1155"/>
              <a:gd name="T19" fmla="*/ 2147483646 h 672"/>
              <a:gd name="T20" fmla="*/ 2147483646 w 1155"/>
              <a:gd name="T21" fmla="*/ 2147483646 h 672"/>
              <a:gd name="T22" fmla="*/ 2147483646 w 1155"/>
              <a:gd name="T23" fmla="*/ 2147483646 h 672"/>
              <a:gd name="T24" fmla="*/ 2147483646 w 1155"/>
              <a:gd name="T25" fmla="*/ 2147483646 h 672"/>
              <a:gd name="T26" fmla="*/ 2147483646 w 1155"/>
              <a:gd name="T27" fmla="*/ 2147483646 h 672"/>
              <a:gd name="T28" fmla="*/ 2147483646 w 1155"/>
              <a:gd name="T29" fmla="*/ 0 h 6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55" h="672">
                <a:moveTo>
                  <a:pt x="0" y="671"/>
                </a:moveTo>
                <a:lnTo>
                  <a:pt x="125" y="624"/>
                </a:lnTo>
                <a:lnTo>
                  <a:pt x="255" y="568"/>
                </a:lnTo>
                <a:lnTo>
                  <a:pt x="390" y="508"/>
                </a:lnTo>
                <a:lnTo>
                  <a:pt x="460" y="469"/>
                </a:lnTo>
                <a:lnTo>
                  <a:pt x="530" y="430"/>
                </a:lnTo>
                <a:lnTo>
                  <a:pt x="605" y="383"/>
                </a:lnTo>
                <a:lnTo>
                  <a:pt x="695" y="327"/>
                </a:lnTo>
                <a:lnTo>
                  <a:pt x="784" y="262"/>
                </a:lnTo>
                <a:lnTo>
                  <a:pt x="874" y="198"/>
                </a:lnTo>
                <a:lnTo>
                  <a:pt x="959" y="138"/>
                </a:lnTo>
                <a:lnTo>
                  <a:pt x="1039" y="82"/>
                </a:lnTo>
                <a:lnTo>
                  <a:pt x="1104" y="34"/>
                </a:lnTo>
                <a:lnTo>
                  <a:pt x="1134" y="17"/>
                </a:lnTo>
                <a:lnTo>
                  <a:pt x="1154" y="0"/>
                </a:ln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08" name="Freeform 7">
            <a:extLst>
              <a:ext uri="{FF2B5EF4-FFF2-40B4-BE49-F238E27FC236}">
                <a16:creationId xmlns:a16="http://schemas.microsoft.com/office/drawing/2014/main" id="{FE68F20C-1844-9E5C-F7DD-59BEF54F8EFA}"/>
              </a:ext>
            </a:extLst>
          </p:cNvPr>
          <p:cNvSpPr>
            <a:spLocks/>
          </p:cNvSpPr>
          <p:nvPr/>
        </p:nvSpPr>
        <p:spPr bwMode="auto">
          <a:xfrm>
            <a:off x="3732213" y="4267200"/>
            <a:ext cx="1681162" cy="993775"/>
          </a:xfrm>
          <a:custGeom>
            <a:avLst/>
            <a:gdLst>
              <a:gd name="T0" fmla="*/ 0 w 1059"/>
              <a:gd name="T1" fmla="*/ 2147483646 h 626"/>
              <a:gd name="T2" fmla="*/ 2147483646 w 1059"/>
              <a:gd name="T3" fmla="*/ 2147483646 h 626"/>
              <a:gd name="T4" fmla="*/ 2147483646 w 1059"/>
              <a:gd name="T5" fmla="*/ 2147483646 h 626"/>
              <a:gd name="T6" fmla="*/ 2147483646 w 1059"/>
              <a:gd name="T7" fmla="*/ 2147483646 h 626"/>
              <a:gd name="T8" fmla="*/ 2147483646 w 1059"/>
              <a:gd name="T9" fmla="*/ 2147483646 h 626"/>
              <a:gd name="T10" fmla="*/ 2147483646 w 1059"/>
              <a:gd name="T11" fmla="*/ 2147483646 h 626"/>
              <a:gd name="T12" fmla="*/ 2147483646 w 1059"/>
              <a:gd name="T13" fmla="*/ 2147483646 h 626"/>
              <a:gd name="T14" fmla="*/ 2147483646 w 1059"/>
              <a:gd name="T15" fmla="*/ 2147483646 h 626"/>
              <a:gd name="T16" fmla="*/ 2147483646 w 1059"/>
              <a:gd name="T17" fmla="*/ 0 h 6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59" h="626">
                <a:moveTo>
                  <a:pt x="0" y="625"/>
                </a:moveTo>
                <a:lnTo>
                  <a:pt x="98" y="519"/>
                </a:lnTo>
                <a:lnTo>
                  <a:pt x="202" y="418"/>
                </a:lnTo>
                <a:lnTo>
                  <a:pt x="311" y="323"/>
                </a:lnTo>
                <a:lnTo>
                  <a:pt x="431" y="238"/>
                </a:lnTo>
                <a:lnTo>
                  <a:pt x="573" y="169"/>
                </a:lnTo>
                <a:lnTo>
                  <a:pt x="731" y="106"/>
                </a:lnTo>
                <a:lnTo>
                  <a:pt x="889" y="53"/>
                </a:lnTo>
                <a:lnTo>
                  <a:pt x="1058" y="0"/>
                </a:lnTo>
              </a:path>
            </a:pathLst>
          </a:custGeom>
          <a:noFill/>
          <a:ln w="254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09" name="Freeform 8">
            <a:extLst>
              <a:ext uri="{FF2B5EF4-FFF2-40B4-BE49-F238E27FC236}">
                <a16:creationId xmlns:a16="http://schemas.microsoft.com/office/drawing/2014/main" id="{9D524E3E-B668-3595-7FDA-F8D7B28B2939}"/>
              </a:ext>
            </a:extLst>
          </p:cNvPr>
          <p:cNvSpPr>
            <a:spLocks/>
          </p:cNvSpPr>
          <p:nvPr/>
        </p:nvSpPr>
        <p:spPr bwMode="auto">
          <a:xfrm>
            <a:off x="3508375" y="3275013"/>
            <a:ext cx="2057400" cy="993775"/>
          </a:xfrm>
          <a:custGeom>
            <a:avLst/>
            <a:gdLst>
              <a:gd name="T0" fmla="*/ 0 w 1296"/>
              <a:gd name="T1" fmla="*/ 2147483646 h 626"/>
              <a:gd name="T2" fmla="*/ 2147483646 w 1296"/>
              <a:gd name="T3" fmla="*/ 2147483646 h 626"/>
              <a:gd name="T4" fmla="*/ 2147483646 w 1296"/>
              <a:gd name="T5" fmla="*/ 2147483646 h 626"/>
              <a:gd name="T6" fmla="*/ 2147483646 w 1296"/>
              <a:gd name="T7" fmla="*/ 2147483646 h 626"/>
              <a:gd name="T8" fmla="*/ 2147483646 w 1296"/>
              <a:gd name="T9" fmla="*/ 2147483646 h 626"/>
              <a:gd name="T10" fmla="*/ 2147483646 w 1296"/>
              <a:gd name="T11" fmla="*/ 2147483646 h 626"/>
              <a:gd name="T12" fmla="*/ 2147483646 w 1296"/>
              <a:gd name="T13" fmla="*/ 2147483646 h 626"/>
              <a:gd name="T14" fmla="*/ 2147483646 w 1296"/>
              <a:gd name="T15" fmla="*/ 2147483646 h 626"/>
              <a:gd name="T16" fmla="*/ 2147483646 w 1296"/>
              <a:gd name="T17" fmla="*/ 2147483646 h 626"/>
              <a:gd name="T18" fmla="*/ 2147483646 w 1296"/>
              <a:gd name="T19" fmla="*/ 2147483646 h 626"/>
              <a:gd name="T20" fmla="*/ 2147483646 w 1296"/>
              <a:gd name="T21" fmla="*/ 2147483646 h 626"/>
              <a:gd name="T22" fmla="*/ 2147483646 w 1296"/>
              <a:gd name="T23" fmla="*/ 2147483646 h 626"/>
              <a:gd name="T24" fmla="*/ 2147483646 w 1296"/>
              <a:gd name="T25" fmla="*/ 2147483646 h 626"/>
              <a:gd name="T26" fmla="*/ 2147483646 w 1296"/>
              <a:gd name="T27" fmla="*/ 2147483646 h 626"/>
              <a:gd name="T28" fmla="*/ 2147483646 w 1296"/>
              <a:gd name="T29" fmla="*/ 2147483646 h 626"/>
              <a:gd name="T30" fmla="*/ 2147483646 w 1296"/>
              <a:gd name="T31" fmla="*/ 2147483646 h 626"/>
              <a:gd name="T32" fmla="*/ 2147483646 w 1296"/>
              <a:gd name="T33" fmla="*/ 2147483646 h 626"/>
              <a:gd name="T34" fmla="*/ 2147483646 w 1296"/>
              <a:gd name="T35" fmla="*/ 2147483646 h 626"/>
              <a:gd name="T36" fmla="*/ 2147483646 w 1296"/>
              <a:gd name="T37" fmla="*/ 2147483646 h 626"/>
              <a:gd name="T38" fmla="*/ 2147483646 w 1296"/>
              <a:gd name="T39" fmla="*/ 2147483646 h 626"/>
              <a:gd name="T40" fmla="*/ 2147483646 w 1296"/>
              <a:gd name="T41" fmla="*/ 2147483646 h 626"/>
              <a:gd name="T42" fmla="*/ 2147483646 w 1296"/>
              <a:gd name="T43" fmla="*/ 0 h 626"/>
              <a:gd name="T44" fmla="*/ 2147483646 w 1296"/>
              <a:gd name="T45" fmla="*/ 0 h 626"/>
              <a:gd name="T46" fmla="*/ 2147483646 w 1296"/>
              <a:gd name="T47" fmla="*/ 2147483646 h 626"/>
              <a:gd name="T48" fmla="*/ 2147483646 w 1296"/>
              <a:gd name="T49" fmla="*/ 2147483646 h 626"/>
              <a:gd name="T50" fmla="*/ 2147483646 w 1296"/>
              <a:gd name="T51" fmla="*/ 2147483646 h 626"/>
              <a:gd name="T52" fmla="*/ 2147483646 w 1296"/>
              <a:gd name="T53" fmla="*/ 2147483646 h 626"/>
              <a:gd name="T54" fmla="*/ 2147483646 w 1296"/>
              <a:gd name="T55" fmla="*/ 2147483646 h 626"/>
              <a:gd name="T56" fmla="*/ 2147483646 w 1296"/>
              <a:gd name="T57" fmla="*/ 2147483646 h 626"/>
              <a:gd name="T58" fmla="*/ 2147483646 w 1296"/>
              <a:gd name="T59" fmla="*/ 2147483646 h 626"/>
              <a:gd name="T60" fmla="*/ 2147483646 w 1296"/>
              <a:gd name="T61" fmla="*/ 2147483646 h 626"/>
              <a:gd name="T62" fmla="*/ 2147483646 w 1296"/>
              <a:gd name="T63" fmla="*/ 2147483646 h 626"/>
              <a:gd name="T64" fmla="*/ 2147483646 w 1296"/>
              <a:gd name="T65" fmla="*/ 2147483646 h 626"/>
              <a:gd name="T66" fmla="*/ 2147483646 w 1296"/>
              <a:gd name="T67" fmla="*/ 2147483646 h 626"/>
              <a:gd name="T68" fmla="*/ 2147483646 w 1296"/>
              <a:gd name="T69" fmla="*/ 2147483646 h 626"/>
              <a:gd name="T70" fmla="*/ 2147483646 w 1296"/>
              <a:gd name="T71" fmla="*/ 2147483646 h 626"/>
              <a:gd name="T72" fmla="*/ 2147483646 w 1296"/>
              <a:gd name="T73" fmla="*/ 2147483646 h 626"/>
              <a:gd name="T74" fmla="*/ 2147483646 w 1296"/>
              <a:gd name="T75" fmla="*/ 2147483646 h 626"/>
              <a:gd name="T76" fmla="*/ 2147483646 w 1296"/>
              <a:gd name="T77" fmla="*/ 2147483646 h 626"/>
              <a:gd name="T78" fmla="*/ 2147483646 w 1296"/>
              <a:gd name="T79" fmla="*/ 2147483646 h 626"/>
              <a:gd name="T80" fmla="*/ 2147483646 w 1296"/>
              <a:gd name="T81" fmla="*/ 2147483646 h 626"/>
              <a:gd name="T82" fmla="*/ 2147483646 w 1296"/>
              <a:gd name="T83" fmla="*/ 2147483646 h 626"/>
              <a:gd name="T84" fmla="*/ 2147483646 w 1296"/>
              <a:gd name="T85" fmla="*/ 2147483646 h 626"/>
              <a:gd name="T86" fmla="*/ 2147483646 w 1296"/>
              <a:gd name="T87" fmla="*/ 2147483646 h 626"/>
              <a:gd name="T88" fmla="*/ 0 w 1296"/>
              <a:gd name="T89" fmla="*/ 2147483646 h 6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96" h="626">
                <a:moveTo>
                  <a:pt x="0" y="625"/>
                </a:moveTo>
                <a:lnTo>
                  <a:pt x="5" y="621"/>
                </a:lnTo>
                <a:lnTo>
                  <a:pt x="16" y="617"/>
                </a:lnTo>
                <a:lnTo>
                  <a:pt x="33" y="604"/>
                </a:lnTo>
                <a:lnTo>
                  <a:pt x="61" y="591"/>
                </a:lnTo>
                <a:lnTo>
                  <a:pt x="123" y="556"/>
                </a:lnTo>
                <a:lnTo>
                  <a:pt x="207" y="517"/>
                </a:lnTo>
                <a:lnTo>
                  <a:pt x="297" y="470"/>
                </a:lnTo>
                <a:lnTo>
                  <a:pt x="392" y="423"/>
                </a:lnTo>
                <a:lnTo>
                  <a:pt x="487" y="379"/>
                </a:lnTo>
                <a:lnTo>
                  <a:pt x="572" y="336"/>
                </a:lnTo>
                <a:lnTo>
                  <a:pt x="616" y="315"/>
                </a:lnTo>
                <a:lnTo>
                  <a:pt x="667" y="293"/>
                </a:lnTo>
                <a:lnTo>
                  <a:pt x="779" y="237"/>
                </a:lnTo>
                <a:lnTo>
                  <a:pt x="897" y="181"/>
                </a:lnTo>
                <a:lnTo>
                  <a:pt x="1015" y="125"/>
                </a:lnTo>
                <a:lnTo>
                  <a:pt x="1121" y="77"/>
                </a:lnTo>
                <a:lnTo>
                  <a:pt x="1172" y="51"/>
                </a:lnTo>
                <a:lnTo>
                  <a:pt x="1211" y="34"/>
                </a:lnTo>
                <a:lnTo>
                  <a:pt x="1245" y="17"/>
                </a:lnTo>
                <a:lnTo>
                  <a:pt x="1273" y="8"/>
                </a:lnTo>
                <a:lnTo>
                  <a:pt x="1289" y="0"/>
                </a:lnTo>
                <a:lnTo>
                  <a:pt x="1295" y="0"/>
                </a:lnTo>
                <a:lnTo>
                  <a:pt x="1289" y="4"/>
                </a:lnTo>
                <a:lnTo>
                  <a:pt x="1273" y="13"/>
                </a:lnTo>
                <a:lnTo>
                  <a:pt x="1245" y="30"/>
                </a:lnTo>
                <a:lnTo>
                  <a:pt x="1211" y="47"/>
                </a:lnTo>
                <a:lnTo>
                  <a:pt x="1172" y="73"/>
                </a:lnTo>
                <a:lnTo>
                  <a:pt x="1121" y="99"/>
                </a:lnTo>
                <a:lnTo>
                  <a:pt x="1015" y="155"/>
                </a:lnTo>
                <a:lnTo>
                  <a:pt x="897" y="220"/>
                </a:lnTo>
                <a:lnTo>
                  <a:pt x="779" y="280"/>
                </a:lnTo>
                <a:lnTo>
                  <a:pt x="667" y="336"/>
                </a:lnTo>
                <a:lnTo>
                  <a:pt x="616" y="362"/>
                </a:lnTo>
                <a:lnTo>
                  <a:pt x="572" y="384"/>
                </a:lnTo>
                <a:lnTo>
                  <a:pt x="487" y="423"/>
                </a:lnTo>
                <a:lnTo>
                  <a:pt x="392" y="466"/>
                </a:lnTo>
                <a:lnTo>
                  <a:pt x="297" y="509"/>
                </a:lnTo>
                <a:lnTo>
                  <a:pt x="207" y="548"/>
                </a:lnTo>
                <a:lnTo>
                  <a:pt x="123" y="582"/>
                </a:lnTo>
                <a:lnTo>
                  <a:pt x="61" y="608"/>
                </a:lnTo>
                <a:lnTo>
                  <a:pt x="33" y="617"/>
                </a:lnTo>
                <a:lnTo>
                  <a:pt x="16" y="621"/>
                </a:lnTo>
                <a:lnTo>
                  <a:pt x="5" y="625"/>
                </a:lnTo>
                <a:lnTo>
                  <a:pt x="0" y="625"/>
                </a:lnTo>
              </a:path>
            </a:pathLst>
          </a:custGeom>
          <a:noFill/>
          <a:ln w="127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10" name="Freeform 9">
            <a:extLst>
              <a:ext uri="{FF2B5EF4-FFF2-40B4-BE49-F238E27FC236}">
                <a16:creationId xmlns:a16="http://schemas.microsoft.com/office/drawing/2014/main" id="{105A0C66-6077-33D0-FE5A-47A126C6011E}"/>
              </a:ext>
            </a:extLst>
          </p:cNvPr>
          <p:cNvSpPr>
            <a:spLocks/>
          </p:cNvSpPr>
          <p:nvPr/>
        </p:nvSpPr>
        <p:spPr bwMode="auto">
          <a:xfrm>
            <a:off x="3732213" y="3505200"/>
            <a:ext cx="1985962" cy="915988"/>
          </a:xfrm>
          <a:custGeom>
            <a:avLst/>
            <a:gdLst>
              <a:gd name="T0" fmla="*/ 0 w 1251"/>
              <a:gd name="T1" fmla="*/ 2147483646 h 577"/>
              <a:gd name="T2" fmla="*/ 2147483646 w 1251"/>
              <a:gd name="T3" fmla="*/ 2147483646 h 577"/>
              <a:gd name="T4" fmla="*/ 2147483646 w 1251"/>
              <a:gd name="T5" fmla="*/ 2147483646 h 577"/>
              <a:gd name="T6" fmla="*/ 2147483646 w 1251"/>
              <a:gd name="T7" fmla="*/ 2147483646 h 577"/>
              <a:gd name="T8" fmla="*/ 2147483646 w 1251"/>
              <a:gd name="T9" fmla="*/ 2147483646 h 577"/>
              <a:gd name="T10" fmla="*/ 2147483646 w 1251"/>
              <a:gd name="T11" fmla="*/ 2147483646 h 577"/>
              <a:gd name="T12" fmla="*/ 2147483646 w 1251"/>
              <a:gd name="T13" fmla="*/ 2147483646 h 577"/>
              <a:gd name="T14" fmla="*/ 2147483646 w 1251"/>
              <a:gd name="T15" fmla="*/ 2147483646 h 577"/>
              <a:gd name="T16" fmla="*/ 2147483646 w 1251"/>
              <a:gd name="T17" fmla="*/ 2147483646 h 577"/>
              <a:gd name="T18" fmla="*/ 2147483646 w 1251"/>
              <a:gd name="T19" fmla="*/ 2147483646 h 577"/>
              <a:gd name="T20" fmla="*/ 2147483646 w 1251"/>
              <a:gd name="T21" fmla="*/ 2147483646 h 577"/>
              <a:gd name="T22" fmla="*/ 2147483646 w 1251"/>
              <a:gd name="T23" fmla="*/ 2147483646 h 577"/>
              <a:gd name="T24" fmla="*/ 2147483646 w 1251"/>
              <a:gd name="T25" fmla="*/ 2147483646 h 577"/>
              <a:gd name="T26" fmla="*/ 2147483646 w 1251"/>
              <a:gd name="T27" fmla="*/ 2147483646 h 577"/>
              <a:gd name="T28" fmla="*/ 2147483646 w 1251"/>
              <a:gd name="T29" fmla="*/ 2147483646 h 577"/>
              <a:gd name="T30" fmla="*/ 2147483646 w 1251"/>
              <a:gd name="T31" fmla="*/ 2147483646 h 577"/>
              <a:gd name="T32" fmla="*/ 2147483646 w 1251"/>
              <a:gd name="T33" fmla="*/ 2147483646 h 577"/>
              <a:gd name="T34" fmla="*/ 2147483646 w 1251"/>
              <a:gd name="T35" fmla="*/ 2147483646 h 577"/>
              <a:gd name="T36" fmla="*/ 2147483646 w 1251"/>
              <a:gd name="T37" fmla="*/ 2147483646 h 577"/>
              <a:gd name="T38" fmla="*/ 2147483646 w 1251"/>
              <a:gd name="T39" fmla="*/ 2147483646 h 577"/>
              <a:gd name="T40" fmla="*/ 2147483646 w 1251"/>
              <a:gd name="T41" fmla="*/ 2147483646 h 577"/>
              <a:gd name="T42" fmla="*/ 2147483646 w 1251"/>
              <a:gd name="T43" fmla="*/ 0 h 577"/>
              <a:gd name="T44" fmla="*/ 2147483646 w 1251"/>
              <a:gd name="T45" fmla="*/ 0 h 577"/>
              <a:gd name="T46" fmla="*/ 2147483646 w 1251"/>
              <a:gd name="T47" fmla="*/ 2147483646 h 577"/>
              <a:gd name="T48" fmla="*/ 2147483646 w 1251"/>
              <a:gd name="T49" fmla="*/ 2147483646 h 577"/>
              <a:gd name="T50" fmla="*/ 2147483646 w 1251"/>
              <a:gd name="T51" fmla="*/ 2147483646 h 577"/>
              <a:gd name="T52" fmla="*/ 2147483646 w 1251"/>
              <a:gd name="T53" fmla="*/ 2147483646 h 577"/>
              <a:gd name="T54" fmla="*/ 2147483646 w 1251"/>
              <a:gd name="T55" fmla="*/ 2147483646 h 577"/>
              <a:gd name="T56" fmla="*/ 2147483646 w 1251"/>
              <a:gd name="T57" fmla="*/ 2147483646 h 577"/>
              <a:gd name="T58" fmla="*/ 2147483646 w 1251"/>
              <a:gd name="T59" fmla="*/ 2147483646 h 577"/>
              <a:gd name="T60" fmla="*/ 2147483646 w 1251"/>
              <a:gd name="T61" fmla="*/ 2147483646 h 577"/>
              <a:gd name="T62" fmla="*/ 2147483646 w 1251"/>
              <a:gd name="T63" fmla="*/ 2147483646 h 577"/>
              <a:gd name="T64" fmla="*/ 2147483646 w 1251"/>
              <a:gd name="T65" fmla="*/ 2147483646 h 577"/>
              <a:gd name="T66" fmla="*/ 2147483646 w 1251"/>
              <a:gd name="T67" fmla="*/ 2147483646 h 577"/>
              <a:gd name="T68" fmla="*/ 2147483646 w 1251"/>
              <a:gd name="T69" fmla="*/ 2147483646 h 577"/>
              <a:gd name="T70" fmla="*/ 2147483646 w 1251"/>
              <a:gd name="T71" fmla="*/ 2147483646 h 577"/>
              <a:gd name="T72" fmla="*/ 2147483646 w 1251"/>
              <a:gd name="T73" fmla="*/ 2147483646 h 577"/>
              <a:gd name="T74" fmla="*/ 2147483646 w 1251"/>
              <a:gd name="T75" fmla="*/ 2147483646 h 577"/>
              <a:gd name="T76" fmla="*/ 2147483646 w 1251"/>
              <a:gd name="T77" fmla="*/ 2147483646 h 577"/>
              <a:gd name="T78" fmla="*/ 2147483646 w 1251"/>
              <a:gd name="T79" fmla="*/ 2147483646 h 577"/>
              <a:gd name="T80" fmla="*/ 2147483646 w 1251"/>
              <a:gd name="T81" fmla="*/ 2147483646 h 577"/>
              <a:gd name="T82" fmla="*/ 2147483646 w 1251"/>
              <a:gd name="T83" fmla="*/ 2147483646 h 577"/>
              <a:gd name="T84" fmla="*/ 2147483646 w 1251"/>
              <a:gd name="T85" fmla="*/ 2147483646 h 577"/>
              <a:gd name="T86" fmla="*/ 2147483646 w 1251"/>
              <a:gd name="T87" fmla="*/ 2147483646 h 577"/>
              <a:gd name="T88" fmla="*/ 0 w 1251"/>
              <a:gd name="T89" fmla="*/ 2147483646 h 5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51" h="577">
                <a:moveTo>
                  <a:pt x="0" y="576"/>
                </a:moveTo>
                <a:lnTo>
                  <a:pt x="5" y="572"/>
                </a:lnTo>
                <a:lnTo>
                  <a:pt x="17" y="567"/>
                </a:lnTo>
                <a:lnTo>
                  <a:pt x="34" y="558"/>
                </a:lnTo>
                <a:lnTo>
                  <a:pt x="63" y="549"/>
                </a:lnTo>
                <a:lnTo>
                  <a:pt x="126" y="522"/>
                </a:lnTo>
                <a:lnTo>
                  <a:pt x="213" y="491"/>
                </a:lnTo>
                <a:lnTo>
                  <a:pt x="305" y="451"/>
                </a:lnTo>
                <a:lnTo>
                  <a:pt x="397" y="411"/>
                </a:lnTo>
                <a:lnTo>
                  <a:pt x="489" y="375"/>
                </a:lnTo>
                <a:lnTo>
                  <a:pt x="576" y="335"/>
                </a:lnTo>
                <a:lnTo>
                  <a:pt x="616" y="317"/>
                </a:lnTo>
                <a:lnTo>
                  <a:pt x="662" y="295"/>
                </a:lnTo>
                <a:lnTo>
                  <a:pt x="772" y="241"/>
                </a:lnTo>
                <a:lnTo>
                  <a:pt x="881" y="187"/>
                </a:lnTo>
                <a:lnTo>
                  <a:pt x="991" y="129"/>
                </a:lnTo>
                <a:lnTo>
                  <a:pt x="1094" y="76"/>
                </a:lnTo>
                <a:lnTo>
                  <a:pt x="1135" y="53"/>
                </a:lnTo>
                <a:lnTo>
                  <a:pt x="1175" y="35"/>
                </a:lnTo>
                <a:lnTo>
                  <a:pt x="1204" y="17"/>
                </a:lnTo>
                <a:lnTo>
                  <a:pt x="1227" y="9"/>
                </a:lnTo>
                <a:lnTo>
                  <a:pt x="1244" y="0"/>
                </a:lnTo>
                <a:lnTo>
                  <a:pt x="1250" y="0"/>
                </a:lnTo>
                <a:lnTo>
                  <a:pt x="1244" y="4"/>
                </a:lnTo>
                <a:lnTo>
                  <a:pt x="1227" y="13"/>
                </a:lnTo>
                <a:lnTo>
                  <a:pt x="1204" y="31"/>
                </a:lnTo>
                <a:lnTo>
                  <a:pt x="1175" y="49"/>
                </a:lnTo>
                <a:lnTo>
                  <a:pt x="1135" y="76"/>
                </a:lnTo>
                <a:lnTo>
                  <a:pt x="1094" y="102"/>
                </a:lnTo>
                <a:lnTo>
                  <a:pt x="991" y="160"/>
                </a:lnTo>
                <a:lnTo>
                  <a:pt x="881" y="223"/>
                </a:lnTo>
                <a:lnTo>
                  <a:pt x="772" y="286"/>
                </a:lnTo>
                <a:lnTo>
                  <a:pt x="662" y="339"/>
                </a:lnTo>
                <a:lnTo>
                  <a:pt x="616" y="366"/>
                </a:lnTo>
                <a:lnTo>
                  <a:pt x="576" y="384"/>
                </a:lnTo>
                <a:lnTo>
                  <a:pt x="489" y="420"/>
                </a:lnTo>
                <a:lnTo>
                  <a:pt x="397" y="455"/>
                </a:lnTo>
                <a:lnTo>
                  <a:pt x="305" y="491"/>
                </a:lnTo>
                <a:lnTo>
                  <a:pt x="213" y="522"/>
                </a:lnTo>
                <a:lnTo>
                  <a:pt x="126" y="545"/>
                </a:lnTo>
                <a:lnTo>
                  <a:pt x="63" y="563"/>
                </a:lnTo>
                <a:lnTo>
                  <a:pt x="34" y="572"/>
                </a:lnTo>
                <a:lnTo>
                  <a:pt x="17" y="576"/>
                </a:lnTo>
                <a:lnTo>
                  <a:pt x="5" y="576"/>
                </a:lnTo>
                <a:lnTo>
                  <a:pt x="0" y="576"/>
                </a:lnTo>
              </a:path>
            </a:pathLst>
          </a:custGeom>
          <a:noFill/>
          <a:ln w="127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11" name="Freeform 10">
            <a:extLst>
              <a:ext uri="{FF2B5EF4-FFF2-40B4-BE49-F238E27FC236}">
                <a16:creationId xmlns:a16="http://schemas.microsoft.com/office/drawing/2014/main" id="{AB9215F9-7433-6D69-6953-A2CB80704731}"/>
              </a:ext>
            </a:extLst>
          </p:cNvPr>
          <p:cNvSpPr>
            <a:spLocks/>
          </p:cNvSpPr>
          <p:nvPr/>
        </p:nvSpPr>
        <p:spPr bwMode="auto">
          <a:xfrm>
            <a:off x="3883025" y="3813175"/>
            <a:ext cx="1911350" cy="911225"/>
          </a:xfrm>
          <a:custGeom>
            <a:avLst/>
            <a:gdLst>
              <a:gd name="T0" fmla="*/ 0 w 1204"/>
              <a:gd name="T1" fmla="*/ 2147483646 h 574"/>
              <a:gd name="T2" fmla="*/ 2147483646 w 1204"/>
              <a:gd name="T3" fmla="*/ 2147483646 h 574"/>
              <a:gd name="T4" fmla="*/ 2147483646 w 1204"/>
              <a:gd name="T5" fmla="*/ 2147483646 h 574"/>
              <a:gd name="T6" fmla="*/ 2147483646 w 1204"/>
              <a:gd name="T7" fmla="*/ 2147483646 h 574"/>
              <a:gd name="T8" fmla="*/ 2147483646 w 1204"/>
              <a:gd name="T9" fmla="*/ 2147483646 h 574"/>
              <a:gd name="T10" fmla="*/ 2147483646 w 1204"/>
              <a:gd name="T11" fmla="*/ 2147483646 h 574"/>
              <a:gd name="T12" fmla="*/ 2147483646 w 1204"/>
              <a:gd name="T13" fmla="*/ 2147483646 h 574"/>
              <a:gd name="T14" fmla="*/ 2147483646 w 1204"/>
              <a:gd name="T15" fmla="*/ 2147483646 h 574"/>
              <a:gd name="T16" fmla="*/ 2147483646 w 1204"/>
              <a:gd name="T17" fmla="*/ 2147483646 h 574"/>
              <a:gd name="T18" fmla="*/ 2147483646 w 1204"/>
              <a:gd name="T19" fmla="*/ 2147483646 h 574"/>
              <a:gd name="T20" fmla="*/ 2147483646 w 1204"/>
              <a:gd name="T21" fmla="*/ 2147483646 h 574"/>
              <a:gd name="T22" fmla="*/ 2147483646 w 1204"/>
              <a:gd name="T23" fmla="*/ 2147483646 h 574"/>
              <a:gd name="T24" fmla="*/ 2147483646 w 1204"/>
              <a:gd name="T25" fmla="*/ 2147483646 h 574"/>
              <a:gd name="T26" fmla="*/ 2147483646 w 1204"/>
              <a:gd name="T27" fmla="*/ 2147483646 h 574"/>
              <a:gd name="T28" fmla="*/ 2147483646 w 1204"/>
              <a:gd name="T29" fmla="*/ 2147483646 h 574"/>
              <a:gd name="T30" fmla="*/ 2147483646 w 1204"/>
              <a:gd name="T31" fmla="*/ 2147483646 h 574"/>
              <a:gd name="T32" fmla="*/ 2147483646 w 1204"/>
              <a:gd name="T33" fmla="*/ 2147483646 h 574"/>
              <a:gd name="T34" fmla="*/ 2147483646 w 1204"/>
              <a:gd name="T35" fmla="*/ 2147483646 h 574"/>
              <a:gd name="T36" fmla="*/ 2147483646 w 1204"/>
              <a:gd name="T37" fmla="*/ 2147483646 h 574"/>
              <a:gd name="T38" fmla="*/ 2147483646 w 1204"/>
              <a:gd name="T39" fmla="*/ 2147483646 h 574"/>
              <a:gd name="T40" fmla="*/ 2147483646 w 1204"/>
              <a:gd name="T41" fmla="*/ 0 h 574"/>
              <a:gd name="T42" fmla="*/ 2147483646 w 1204"/>
              <a:gd name="T43" fmla="*/ 0 h 574"/>
              <a:gd name="T44" fmla="*/ 2147483646 w 1204"/>
              <a:gd name="T45" fmla="*/ 2147483646 h 574"/>
              <a:gd name="T46" fmla="*/ 2147483646 w 1204"/>
              <a:gd name="T47" fmla="*/ 2147483646 h 574"/>
              <a:gd name="T48" fmla="*/ 2147483646 w 1204"/>
              <a:gd name="T49" fmla="*/ 2147483646 h 574"/>
              <a:gd name="T50" fmla="*/ 2147483646 w 1204"/>
              <a:gd name="T51" fmla="*/ 2147483646 h 574"/>
              <a:gd name="T52" fmla="*/ 2147483646 w 1204"/>
              <a:gd name="T53" fmla="*/ 2147483646 h 574"/>
              <a:gd name="T54" fmla="*/ 2147483646 w 1204"/>
              <a:gd name="T55" fmla="*/ 2147483646 h 574"/>
              <a:gd name="T56" fmla="*/ 2147483646 w 1204"/>
              <a:gd name="T57" fmla="*/ 2147483646 h 574"/>
              <a:gd name="T58" fmla="*/ 2147483646 w 1204"/>
              <a:gd name="T59" fmla="*/ 2147483646 h 574"/>
              <a:gd name="T60" fmla="*/ 2147483646 w 1204"/>
              <a:gd name="T61" fmla="*/ 2147483646 h 574"/>
              <a:gd name="T62" fmla="*/ 2147483646 w 1204"/>
              <a:gd name="T63" fmla="*/ 2147483646 h 574"/>
              <a:gd name="T64" fmla="*/ 2147483646 w 1204"/>
              <a:gd name="T65" fmla="*/ 2147483646 h 574"/>
              <a:gd name="T66" fmla="*/ 2147483646 w 1204"/>
              <a:gd name="T67" fmla="*/ 2147483646 h 574"/>
              <a:gd name="T68" fmla="*/ 2147483646 w 1204"/>
              <a:gd name="T69" fmla="*/ 2147483646 h 574"/>
              <a:gd name="T70" fmla="*/ 2147483646 w 1204"/>
              <a:gd name="T71" fmla="*/ 2147483646 h 574"/>
              <a:gd name="T72" fmla="*/ 2147483646 w 1204"/>
              <a:gd name="T73" fmla="*/ 2147483646 h 574"/>
              <a:gd name="T74" fmla="*/ 2147483646 w 1204"/>
              <a:gd name="T75" fmla="*/ 2147483646 h 574"/>
              <a:gd name="T76" fmla="*/ 2147483646 w 1204"/>
              <a:gd name="T77" fmla="*/ 2147483646 h 574"/>
              <a:gd name="T78" fmla="*/ 2147483646 w 1204"/>
              <a:gd name="T79" fmla="*/ 2147483646 h 574"/>
              <a:gd name="T80" fmla="*/ 2147483646 w 1204"/>
              <a:gd name="T81" fmla="*/ 2147483646 h 574"/>
              <a:gd name="T82" fmla="*/ 2147483646 w 1204"/>
              <a:gd name="T83" fmla="*/ 2147483646 h 574"/>
              <a:gd name="T84" fmla="*/ 0 w 1204"/>
              <a:gd name="T85" fmla="*/ 2147483646 h 5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04" h="574">
                <a:moveTo>
                  <a:pt x="0" y="573"/>
                </a:moveTo>
                <a:lnTo>
                  <a:pt x="6" y="569"/>
                </a:lnTo>
                <a:lnTo>
                  <a:pt x="12" y="564"/>
                </a:lnTo>
                <a:lnTo>
                  <a:pt x="47" y="545"/>
                </a:lnTo>
                <a:lnTo>
                  <a:pt x="100" y="521"/>
                </a:lnTo>
                <a:lnTo>
                  <a:pt x="164" y="487"/>
                </a:lnTo>
                <a:lnTo>
                  <a:pt x="240" y="449"/>
                </a:lnTo>
                <a:lnTo>
                  <a:pt x="321" y="411"/>
                </a:lnTo>
                <a:lnTo>
                  <a:pt x="403" y="373"/>
                </a:lnTo>
                <a:lnTo>
                  <a:pt x="485" y="335"/>
                </a:lnTo>
                <a:lnTo>
                  <a:pt x="526" y="316"/>
                </a:lnTo>
                <a:lnTo>
                  <a:pt x="572" y="292"/>
                </a:lnTo>
                <a:lnTo>
                  <a:pt x="683" y="239"/>
                </a:lnTo>
                <a:lnTo>
                  <a:pt x="800" y="187"/>
                </a:lnTo>
                <a:lnTo>
                  <a:pt x="917" y="129"/>
                </a:lnTo>
                <a:lnTo>
                  <a:pt x="1028" y="77"/>
                </a:lnTo>
                <a:lnTo>
                  <a:pt x="1075" y="53"/>
                </a:lnTo>
                <a:lnTo>
                  <a:pt x="1121" y="34"/>
                </a:lnTo>
                <a:lnTo>
                  <a:pt x="1156" y="19"/>
                </a:lnTo>
                <a:lnTo>
                  <a:pt x="1180" y="10"/>
                </a:lnTo>
                <a:lnTo>
                  <a:pt x="1197" y="0"/>
                </a:lnTo>
                <a:lnTo>
                  <a:pt x="1203" y="0"/>
                </a:lnTo>
                <a:lnTo>
                  <a:pt x="1197" y="5"/>
                </a:lnTo>
                <a:lnTo>
                  <a:pt x="1180" y="15"/>
                </a:lnTo>
                <a:lnTo>
                  <a:pt x="1156" y="29"/>
                </a:lnTo>
                <a:lnTo>
                  <a:pt x="1121" y="48"/>
                </a:lnTo>
                <a:lnTo>
                  <a:pt x="1075" y="72"/>
                </a:lnTo>
                <a:lnTo>
                  <a:pt x="1028" y="101"/>
                </a:lnTo>
                <a:lnTo>
                  <a:pt x="917" y="158"/>
                </a:lnTo>
                <a:lnTo>
                  <a:pt x="800" y="220"/>
                </a:lnTo>
                <a:lnTo>
                  <a:pt x="683" y="282"/>
                </a:lnTo>
                <a:lnTo>
                  <a:pt x="572" y="339"/>
                </a:lnTo>
                <a:lnTo>
                  <a:pt x="526" y="363"/>
                </a:lnTo>
                <a:lnTo>
                  <a:pt x="485" y="382"/>
                </a:lnTo>
                <a:lnTo>
                  <a:pt x="403" y="421"/>
                </a:lnTo>
                <a:lnTo>
                  <a:pt x="321" y="454"/>
                </a:lnTo>
                <a:lnTo>
                  <a:pt x="240" y="487"/>
                </a:lnTo>
                <a:lnTo>
                  <a:pt x="164" y="516"/>
                </a:lnTo>
                <a:lnTo>
                  <a:pt x="100" y="545"/>
                </a:lnTo>
                <a:lnTo>
                  <a:pt x="47" y="559"/>
                </a:lnTo>
                <a:lnTo>
                  <a:pt x="12" y="573"/>
                </a:lnTo>
                <a:lnTo>
                  <a:pt x="6" y="573"/>
                </a:lnTo>
                <a:lnTo>
                  <a:pt x="0" y="573"/>
                </a:lnTo>
              </a:path>
            </a:pathLst>
          </a:custGeom>
          <a:noFill/>
          <a:ln w="127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12" name="Freeform 11">
            <a:extLst>
              <a:ext uri="{FF2B5EF4-FFF2-40B4-BE49-F238E27FC236}">
                <a16:creationId xmlns:a16="http://schemas.microsoft.com/office/drawing/2014/main" id="{E6D359A0-BC85-424D-5914-155AF7E68C42}"/>
              </a:ext>
            </a:extLst>
          </p:cNvPr>
          <p:cNvSpPr>
            <a:spLocks/>
          </p:cNvSpPr>
          <p:nvPr/>
        </p:nvSpPr>
        <p:spPr bwMode="auto">
          <a:xfrm>
            <a:off x="2820988" y="3806825"/>
            <a:ext cx="1911350" cy="1071563"/>
          </a:xfrm>
          <a:custGeom>
            <a:avLst/>
            <a:gdLst>
              <a:gd name="T0" fmla="*/ 0 w 1204"/>
              <a:gd name="T1" fmla="*/ 2147483646 h 675"/>
              <a:gd name="T2" fmla="*/ 2147483646 w 1204"/>
              <a:gd name="T3" fmla="*/ 2147483646 h 675"/>
              <a:gd name="T4" fmla="*/ 2147483646 w 1204"/>
              <a:gd name="T5" fmla="*/ 2147483646 h 675"/>
              <a:gd name="T6" fmla="*/ 2147483646 w 1204"/>
              <a:gd name="T7" fmla="*/ 2147483646 h 675"/>
              <a:gd name="T8" fmla="*/ 2147483646 w 1204"/>
              <a:gd name="T9" fmla="*/ 2147483646 h 675"/>
              <a:gd name="T10" fmla="*/ 2147483646 w 1204"/>
              <a:gd name="T11" fmla="*/ 2147483646 h 675"/>
              <a:gd name="T12" fmla="*/ 2147483646 w 1204"/>
              <a:gd name="T13" fmla="*/ 2147483646 h 675"/>
              <a:gd name="T14" fmla="*/ 2147483646 w 1204"/>
              <a:gd name="T15" fmla="*/ 2147483646 h 675"/>
              <a:gd name="T16" fmla="*/ 2147483646 w 1204"/>
              <a:gd name="T17" fmla="*/ 2147483646 h 675"/>
              <a:gd name="T18" fmla="*/ 2147483646 w 1204"/>
              <a:gd name="T19" fmla="*/ 2147483646 h 675"/>
              <a:gd name="T20" fmla="*/ 2147483646 w 1204"/>
              <a:gd name="T21" fmla="*/ 2147483646 h 675"/>
              <a:gd name="T22" fmla="*/ 2147483646 w 1204"/>
              <a:gd name="T23" fmla="*/ 2147483646 h 675"/>
              <a:gd name="T24" fmla="*/ 2147483646 w 1204"/>
              <a:gd name="T25" fmla="*/ 2147483646 h 675"/>
              <a:gd name="T26" fmla="*/ 2147483646 w 1204"/>
              <a:gd name="T27" fmla="*/ 2147483646 h 675"/>
              <a:gd name="T28" fmla="*/ 2147483646 w 1204"/>
              <a:gd name="T29" fmla="*/ 2147483646 h 675"/>
              <a:gd name="T30" fmla="*/ 2147483646 w 1204"/>
              <a:gd name="T31" fmla="*/ 2147483646 h 675"/>
              <a:gd name="T32" fmla="*/ 2147483646 w 1204"/>
              <a:gd name="T33" fmla="*/ 2147483646 h 675"/>
              <a:gd name="T34" fmla="*/ 2147483646 w 1204"/>
              <a:gd name="T35" fmla="*/ 2147483646 h 675"/>
              <a:gd name="T36" fmla="*/ 2147483646 w 1204"/>
              <a:gd name="T37" fmla="*/ 2147483646 h 675"/>
              <a:gd name="T38" fmla="*/ 2147483646 w 1204"/>
              <a:gd name="T39" fmla="*/ 2147483646 h 675"/>
              <a:gd name="T40" fmla="*/ 2147483646 w 1204"/>
              <a:gd name="T41" fmla="*/ 2147483646 h 675"/>
              <a:gd name="T42" fmla="*/ 2147483646 w 1204"/>
              <a:gd name="T43" fmla="*/ 0 h 675"/>
              <a:gd name="T44" fmla="*/ 2147483646 w 1204"/>
              <a:gd name="T45" fmla="*/ 0 h 675"/>
              <a:gd name="T46" fmla="*/ 2147483646 w 1204"/>
              <a:gd name="T47" fmla="*/ 0 h 675"/>
              <a:gd name="T48" fmla="*/ 2147483646 w 1204"/>
              <a:gd name="T49" fmla="*/ 2147483646 h 675"/>
              <a:gd name="T50" fmla="*/ 2147483646 w 1204"/>
              <a:gd name="T51" fmla="*/ 2147483646 h 675"/>
              <a:gd name="T52" fmla="*/ 2147483646 w 1204"/>
              <a:gd name="T53" fmla="*/ 2147483646 h 675"/>
              <a:gd name="T54" fmla="*/ 2147483646 w 1204"/>
              <a:gd name="T55" fmla="*/ 2147483646 h 675"/>
              <a:gd name="T56" fmla="*/ 2147483646 w 1204"/>
              <a:gd name="T57" fmla="*/ 2147483646 h 675"/>
              <a:gd name="T58" fmla="*/ 2147483646 w 1204"/>
              <a:gd name="T59" fmla="*/ 2147483646 h 675"/>
              <a:gd name="T60" fmla="*/ 2147483646 w 1204"/>
              <a:gd name="T61" fmla="*/ 2147483646 h 675"/>
              <a:gd name="T62" fmla="*/ 2147483646 w 1204"/>
              <a:gd name="T63" fmla="*/ 2147483646 h 675"/>
              <a:gd name="T64" fmla="*/ 2147483646 w 1204"/>
              <a:gd name="T65" fmla="*/ 2147483646 h 675"/>
              <a:gd name="T66" fmla="*/ 2147483646 w 1204"/>
              <a:gd name="T67" fmla="*/ 2147483646 h 675"/>
              <a:gd name="T68" fmla="*/ 2147483646 w 1204"/>
              <a:gd name="T69" fmla="*/ 2147483646 h 675"/>
              <a:gd name="T70" fmla="*/ 2147483646 w 1204"/>
              <a:gd name="T71" fmla="*/ 2147483646 h 675"/>
              <a:gd name="T72" fmla="*/ 2147483646 w 1204"/>
              <a:gd name="T73" fmla="*/ 2147483646 h 675"/>
              <a:gd name="T74" fmla="*/ 2147483646 w 1204"/>
              <a:gd name="T75" fmla="*/ 2147483646 h 675"/>
              <a:gd name="T76" fmla="*/ 2147483646 w 1204"/>
              <a:gd name="T77" fmla="*/ 2147483646 h 675"/>
              <a:gd name="T78" fmla="*/ 2147483646 w 1204"/>
              <a:gd name="T79" fmla="*/ 2147483646 h 675"/>
              <a:gd name="T80" fmla="*/ 2147483646 w 1204"/>
              <a:gd name="T81" fmla="*/ 2147483646 h 675"/>
              <a:gd name="T82" fmla="*/ 2147483646 w 1204"/>
              <a:gd name="T83" fmla="*/ 2147483646 h 675"/>
              <a:gd name="T84" fmla="*/ 2147483646 w 1204"/>
              <a:gd name="T85" fmla="*/ 2147483646 h 675"/>
              <a:gd name="T86" fmla="*/ 2147483646 w 1204"/>
              <a:gd name="T87" fmla="*/ 2147483646 h 675"/>
              <a:gd name="T88" fmla="*/ 2147483646 w 1204"/>
              <a:gd name="T89" fmla="*/ 2147483646 h 675"/>
              <a:gd name="T90" fmla="*/ 0 w 1204"/>
              <a:gd name="T91" fmla="*/ 2147483646 h 6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04" h="675">
                <a:moveTo>
                  <a:pt x="0" y="674"/>
                </a:moveTo>
                <a:lnTo>
                  <a:pt x="9" y="664"/>
                </a:lnTo>
                <a:lnTo>
                  <a:pt x="33" y="654"/>
                </a:lnTo>
                <a:lnTo>
                  <a:pt x="62" y="635"/>
                </a:lnTo>
                <a:lnTo>
                  <a:pt x="101" y="610"/>
                </a:lnTo>
                <a:lnTo>
                  <a:pt x="139" y="585"/>
                </a:lnTo>
                <a:lnTo>
                  <a:pt x="187" y="555"/>
                </a:lnTo>
                <a:lnTo>
                  <a:pt x="298" y="491"/>
                </a:lnTo>
                <a:lnTo>
                  <a:pt x="414" y="422"/>
                </a:lnTo>
                <a:lnTo>
                  <a:pt x="524" y="352"/>
                </a:lnTo>
                <a:lnTo>
                  <a:pt x="630" y="293"/>
                </a:lnTo>
                <a:lnTo>
                  <a:pt x="678" y="268"/>
                </a:lnTo>
                <a:lnTo>
                  <a:pt x="717" y="243"/>
                </a:lnTo>
                <a:lnTo>
                  <a:pt x="799" y="199"/>
                </a:lnTo>
                <a:lnTo>
                  <a:pt x="881" y="154"/>
                </a:lnTo>
                <a:lnTo>
                  <a:pt x="967" y="109"/>
                </a:lnTo>
                <a:lnTo>
                  <a:pt x="1044" y="70"/>
                </a:lnTo>
                <a:lnTo>
                  <a:pt x="1116" y="35"/>
                </a:lnTo>
                <a:lnTo>
                  <a:pt x="1141" y="25"/>
                </a:lnTo>
                <a:lnTo>
                  <a:pt x="1165" y="10"/>
                </a:lnTo>
                <a:lnTo>
                  <a:pt x="1184" y="5"/>
                </a:lnTo>
                <a:lnTo>
                  <a:pt x="1193" y="0"/>
                </a:lnTo>
                <a:lnTo>
                  <a:pt x="1203" y="0"/>
                </a:lnTo>
                <a:lnTo>
                  <a:pt x="1198" y="0"/>
                </a:lnTo>
                <a:lnTo>
                  <a:pt x="1189" y="5"/>
                </a:lnTo>
                <a:lnTo>
                  <a:pt x="1169" y="20"/>
                </a:lnTo>
                <a:lnTo>
                  <a:pt x="1141" y="35"/>
                </a:lnTo>
                <a:lnTo>
                  <a:pt x="1107" y="55"/>
                </a:lnTo>
                <a:lnTo>
                  <a:pt x="1068" y="80"/>
                </a:lnTo>
                <a:lnTo>
                  <a:pt x="1025" y="104"/>
                </a:lnTo>
                <a:lnTo>
                  <a:pt x="924" y="159"/>
                </a:lnTo>
                <a:lnTo>
                  <a:pt x="818" y="223"/>
                </a:lnTo>
                <a:lnTo>
                  <a:pt x="712" y="283"/>
                </a:lnTo>
                <a:lnTo>
                  <a:pt x="611" y="337"/>
                </a:lnTo>
                <a:lnTo>
                  <a:pt x="568" y="362"/>
                </a:lnTo>
                <a:lnTo>
                  <a:pt x="529" y="387"/>
                </a:lnTo>
                <a:lnTo>
                  <a:pt x="447" y="431"/>
                </a:lnTo>
                <a:lnTo>
                  <a:pt x="356" y="481"/>
                </a:lnTo>
                <a:lnTo>
                  <a:pt x="264" y="531"/>
                </a:lnTo>
                <a:lnTo>
                  <a:pt x="178" y="580"/>
                </a:lnTo>
                <a:lnTo>
                  <a:pt x="101" y="625"/>
                </a:lnTo>
                <a:lnTo>
                  <a:pt x="67" y="640"/>
                </a:lnTo>
                <a:lnTo>
                  <a:pt x="38" y="654"/>
                </a:lnTo>
                <a:lnTo>
                  <a:pt x="19" y="664"/>
                </a:lnTo>
                <a:lnTo>
                  <a:pt x="4" y="674"/>
                </a:lnTo>
                <a:lnTo>
                  <a:pt x="0" y="674"/>
                </a:lnTo>
              </a:path>
            </a:pathLst>
          </a:custGeom>
          <a:noFill/>
          <a:ln w="127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13" name="Freeform 12">
            <a:extLst>
              <a:ext uri="{FF2B5EF4-FFF2-40B4-BE49-F238E27FC236}">
                <a16:creationId xmlns:a16="http://schemas.microsoft.com/office/drawing/2014/main" id="{C6512368-0EC8-AF38-1923-D7FAAFFE7BEA}"/>
              </a:ext>
            </a:extLst>
          </p:cNvPr>
          <p:cNvSpPr>
            <a:spLocks/>
          </p:cNvSpPr>
          <p:nvPr/>
        </p:nvSpPr>
        <p:spPr bwMode="auto">
          <a:xfrm>
            <a:off x="2895600" y="4111625"/>
            <a:ext cx="1984375" cy="993775"/>
          </a:xfrm>
          <a:custGeom>
            <a:avLst/>
            <a:gdLst>
              <a:gd name="T0" fmla="*/ 2147483646 w 1250"/>
              <a:gd name="T1" fmla="*/ 0 h 626"/>
              <a:gd name="T2" fmla="*/ 2147483646 w 1250"/>
              <a:gd name="T3" fmla="*/ 0 h 626"/>
              <a:gd name="T4" fmla="*/ 2147483646 w 1250"/>
              <a:gd name="T5" fmla="*/ 2147483646 h 626"/>
              <a:gd name="T6" fmla="*/ 2147483646 w 1250"/>
              <a:gd name="T7" fmla="*/ 2147483646 h 626"/>
              <a:gd name="T8" fmla="*/ 2147483646 w 1250"/>
              <a:gd name="T9" fmla="*/ 2147483646 h 626"/>
              <a:gd name="T10" fmla="*/ 2147483646 w 1250"/>
              <a:gd name="T11" fmla="*/ 2147483646 h 626"/>
              <a:gd name="T12" fmla="*/ 2147483646 w 1250"/>
              <a:gd name="T13" fmla="*/ 2147483646 h 626"/>
              <a:gd name="T14" fmla="*/ 2147483646 w 1250"/>
              <a:gd name="T15" fmla="*/ 2147483646 h 626"/>
              <a:gd name="T16" fmla="*/ 2147483646 w 1250"/>
              <a:gd name="T17" fmla="*/ 2147483646 h 626"/>
              <a:gd name="T18" fmla="*/ 2147483646 w 1250"/>
              <a:gd name="T19" fmla="*/ 2147483646 h 626"/>
              <a:gd name="T20" fmla="*/ 2147483646 w 1250"/>
              <a:gd name="T21" fmla="*/ 2147483646 h 626"/>
              <a:gd name="T22" fmla="*/ 2147483646 w 1250"/>
              <a:gd name="T23" fmla="*/ 2147483646 h 626"/>
              <a:gd name="T24" fmla="*/ 2147483646 w 1250"/>
              <a:gd name="T25" fmla="*/ 2147483646 h 626"/>
              <a:gd name="T26" fmla="*/ 2147483646 w 1250"/>
              <a:gd name="T27" fmla="*/ 2147483646 h 626"/>
              <a:gd name="T28" fmla="*/ 2147483646 w 1250"/>
              <a:gd name="T29" fmla="*/ 2147483646 h 626"/>
              <a:gd name="T30" fmla="*/ 2147483646 w 1250"/>
              <a:gd name="T31" fmla="*/ 2147483646 h 626"/>
              <a:gd name="T32" fmla="*/ 2147483646 w 1250"/>
              <a:gd name="T33" fmla="*/ 2147483646 h 626"/>
              <a:gd name="T34" fmla="*/ 2147483646 w 1250"/>
              <a:gd name="T35" fmla="*/ 2147483646 h 626"/>
              <a:gd name="T36" fmla="*/ 2147483646 w 1250"/>
              <a:gd name="T37" fmla="*/ 2147483646 h 626"/>
              <a:gd name="T38" fmla="*/ 2147483646 w 1250"/>
              <a:gd name="T39" fmla="*/ 2147483646 h 626"/>
              <a:gd name="T40" fmla="*/ 2147483646 w 1250"/>
              <a:gd name="T41" fmla="*/ 2147483646 h 626"/>
              <a:gd name="T42" fmla="*/ 2147483646 w 1250"/>
              <a:gd name="T43" fmla="*/ 2147483646 h 626"/>
              <a:gd name="T44" fmla="*/ 2147483646 w 1250"/>
              <a:gd name="T45" fmla="*/ 2147483646 h 626"/>
              <a:gd name="T46" fmla="*/ 0 w 1250"/>
              <a:gd name="T47" fmla="*/ 2147483646 h 626"/>
              <a:gd name="T48" fmla="*/ 2147483646 w 1250"/>
              <a:gd name="T49" fmla="*/ 2147483646 h 626"/>
              <a:gd name="T50" fmla="*/ 2147483646 w 1250"/>
              <a:gd name="T51" fmla="*/ 2147483646 h 626"/>
              <a:gd name="T52" fmla="*/ 2147483646 w 1250"/>
              <a:gd name="T53" fmla="*/ 2147483646 h 626"/>
              <a:gd name="T54" fmla="*/ 2147483646 w 1250"/>
              <a:gd name="T55" fmla="*/ 2147483646 h 626"/>
              <a:gd name="T56" fmla="*/ 2147483646 w 1250"/>
              <a:gd name="T57" fmla="*/ 2147483646 h 626"/>
              <a:gd name="T58" fmla="*/ 2147483646 w 1250"/>
              <a:gd name="T59" fmla="*/ 2147483646 h 626"/>
              <a:gd name="T60" fmla="*/ 2147483646 w 1250"/>
              <a:gd name="T61" fmla="*/ 2147483646 h 626"/>
              <a:gd name="T62" fmla="*/ 2147483646 w 1250"/>
              <a:gd name="T63" fmla="*/ 2147483646 h 626"/>
              <a:gd name="T64" fmla="*/ 2147483646 w 1250"/>
              <a:gd name="T65" fmla="*/ 2147483646 h 626"/>
              <a:gd name="T66" fmla="*/ 2147483646 w 1250"/>
              <a:gd name="T67" fmla="*/ 2147483646 h 626"/>
              <a:gd name="T68" fmla="*/ 2147483646 w 1250"/>
              <a:gd name="T69" fmla="*/ 2147483646 h 626"/>
              <a:gd name="T70" fmla="*/ 2147483646 w 1250"/>
              <a:gd name="T71" fmla="*/ 2147483646 h 626"/>
              <a:gd name="T72" fmla="*/ 2147483646 w 1250"/>
              <a:gd name="T73" fmla="*/ 2147483646 h 626"/>
              <a:gd name="T74" fmla="*/ 2147483646 w 1250"/>
              <a:gd name="T75" fmla="*/ 2147483646 h 626"/>
              <a:gd name="T76" fmla="*/ 2147483646 w 1250"/>
              <a:gd name="T77" fmla="*/ 2147483646 h 626"/>
              <a:gd name="T78" fmla="*/ 2147483646 w 1250"/>
              <a:gd name="T79" fmla="*/ 2147483646 h 626"/>
              <a:gd name="T80" fmla="*/ 2147483646 w 1250"/>
              <a:gd name="T81" fmla="*/ 2147483646 h 626"/>
              <a:gd name="T82" fmla="*/ 2147483646 w 1250"/>
              <a:gd name="T83" fmla="*/ 2147483646 h 626"/>
              <a:gd name="T84" fmla="*/ 2147483646 w 1250"/>
              <a:gd name="T85" fmla="*/ 2147483646 h 626"/>
              <a:gd name="T86" fmla="*/ 2147483646 w 1250"/>
              <a:gd name="T87" fmla="*/ 2147483646 h 626"/>
              <a:gd name="T88" fmla="*/ 2147483646 w 1250"/>
              <a:gd name="T89" fmla="*/ 2147483646 h 626"/>
              <a:gd name="T90" fmla="*/ 2147483646 w 1250"/>
              <a:gd name="T91" fmla="*/ 2147483646 h 626"/>
              <a:gd name="T92" fmla="*/ 2147483646 w 1250"/>
              <a:gd name="T93" fmla="*/ 0 h 62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0" h="626">
                <a:moveTo>
                  <a:pt x="1249" y="0"/>
                </a:moveTo>
                <a:lnTo>
                  <a:pt x="1244" y="0"/>
                </a:lnTo>
                <a:lnTo>
                  <a:pt x="1234" y="5"/>
                </a:lnTo>
                <a:lnTo>
                  <a:pt x="1219" y="5"/>
                </a:lnTo>
                <a:lnTo>
                  <a:pt x="1195" y="16"/>
                </a:lnTo>
                <a:lnTo>
                  <a:pt x="1170" y="21"/>
                </a:lnTo>
                <a:lnTo>
                  <a:pt x="1136" y="31"/>
                </a:lnTo>
                <a:lnTo>
                  <a:pt x="1062" y="57"/>
                </a:lnTo>
                <a:lnTo>
                  <a:pt x="979" y="88"/>
                </a:lnTo>
                <a:lnTo>
                  <a:pt x="890" y="119"/>
                </a:lnTo>
                <a:lnTo>
                  <a:pt x="802" y="155"/>
                </a:lnTo>
                <a:lnTo>
                  <a:pt x="718" y="196"/>
                </a:lnTo>
                <a:lnTo>
                  <a:pt x="674" y="217"/>
                </a:lnTo>
                <a:lnTo>
                  <a:pt x="629" y="243"/>
                </a:lnTo>
                <a:lnTo>
                  <a:pt x="521" y="305"/>
                </a:lnTo>
                <a:lnTo>
                  <a:pt x="398" y="377"/>
                </a:lnTo>
                <a:lnTo>
                  <a:pt x="280" y="449"/>
                </a:lnTo>
                <a:lnTo>
                  <a:pt x="172" y="516"/>
                </a:lnTo>
                <a:lnTo>
                  <a:pt x="123" y="542"/>
                </a:lnTo>
                <a:lnTo>
                  <a:pt x="84" y="568"/>
                </a:lnTo>
                <a:lnTo>
                  <a:pt x="49" y="594"/>
                </a:lnTo>
                <a:lnTo>
                  <a:pt x="25" y="609"/>
                </a:lnTo>
                <a:lnTo>
                  <a:pt x="5" y="620"/>
                </a:lnTo>
                <a:lnTo>
                  <a:pt x="0" y="625"/>
                </a:lnTo>
                <a:lnTo>
                  <a:pt x="5" y="625"/>
                </a:lnTo>
                <a:lnTo>
                  <a:pt x="25" y="614"/>
                </a:lnTo>
                <a:lnTo>
                  <a:pt x="49" y="604"/>
                </a:lnTo>
                <a:lnTo>
                  <a:pt x="84" y="583"/>
                </a:lnTo>
                <a:lnTo>
                  <a:pt x="123" y="563"/>
                </a:lnTo>
                <a:lnTo>
                  <a:pt x="172" y="537"/>
                </a:lnTo>
                <a:lnTo>
                  <a:pt x="280" y="475"/>
                </a:lnTo>
                <a:lnTo>
                  <a:pt x="398" y="413"/>
                </a:lnTo>
                <a:lnTo>
                  <a:pt x="521" y="346"/>
                </a:lnTo>
                <a:lnTo>
                  <a:pt x="629" y="289"/>
                </a:lnTo>
                <a:lnTo>
                  <a:pt x="674" y="263"/>
                </a:lnTo>
                <a:lnTo>
                  <a:pt x="718" y="243"/>
                </a:lnTo>
                <a:lnTo>
                  <a:pt x="802" y="202"/>
                </a:lnTo>
                <a:lnTo>
                  <a:pt x="890" y="165"/>
                </a:lnTo>
                <a:lnTo>
                  <a:pt x="979" y="124"/>
                </a:lnTo>
                <a:lnTo>
                  <a:pt x="1062" y="88"/>
                </a:lnTo>
                <a:lnTo>
                  <a:pt x="1136" y="57"/>
                </a:lnTo>
                <a:lnTo>
                  <a:pt x="1170" y="42"/>
                </a:lnTo>
                <a:lnTo>
                  <a:pt x="1195" y="26"/>
                </a:lnTo>
                <a:lnTo>
                  <a:pt x="1219" y="16"/>
                </a:lnTo>
                <a:lnTo>
                  <a:pt x="1234" y="11"/>
                </a:lnTo>
                <a:lnTo>
                  <a:pt x="1244" y="5"/>
                </a:lnTo>
                <a:lnTo>
                  <a:pt x="1249" y="0"/>
                </a:lnTo>
              </a:path>
            </a:pathLst>
          </a:custGeom>
          <a:noFill/>
          <a:ln w="127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Number Placeholder 4">
            <a:extLst>
              <a:ext uri="{FF2B5EF4-FFF2-40B4-BE49-F238E27FC236}">
                <a16:creationId xmlns:a16="http://schemas.microsoft.com/office/drawing/2014/main" id="{06FEA8C5-58F8-36B5-22F1-4AF45243F110}"/>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F87F6C03-8EDC-4772-984E-A2D789BB73EC}" type="slidenum">
              <a:rPr lang="en-US" altLang="en-US" sz="1200" i="1">
                <a:solidFill>
                  <a:srgbClr val="0070C0"/>
                </a:solidFill>
                <a:latin typeface="Arial" panose="020B0604020202020204" pitchFamily="34" charset="0"/>
              </a:rPr>
              <a:pPr>
                <a:spcBef>
                  <a:spcPct val="0"/>
                </a:spcBef>
                <a:buClrTx/>
                <a:buSzTx/>
                <a:buFontTx/>
                <a:buNone/>
              </a:pPr>
              <a:t>25</a:t>
            </a:fld>
            <a:endParaRPr lang="en-US" altLang="en-US" sz="1200" i="1">
              <a:solidFill>
                <a:srgbClr val="0070C0"/>
              </a:solidFill>
              <a:latin typeface="Arial" panose="020B0604020202020204" pitchFamily="34" charset="0"/>
            </a:endParaRPr>
          </a:p>
        </p:txBody>
      </p:sp>
      <p:sp>
        <p:nvSpPr>
          <p:cNvPr id="53251" name="Rectangle 2">
            <a:extLst>
              <a:ext uri="{FF2B5EF4-FFF2-40B4-BE49-F238E27FC236}">
                <a16:creationId xmlns:a16="http://schemas.microsoft.com/office/drawing/2014/main" id="{42D2CF83-6AE6-9F64-BD3B-88AA1C79C2AF}"/>
              </a:ext>
            </a:extLst>
          </p:cNvPr>
          <p:cNvSpPr>
            <a:spLocks noGrp="1" noRot="1" noChangeArrowheads="1"/>
          </p:cNvSpPr>
          <p:nvPr>
            <p:ph type="title"/>
          </p:nvPr>
        </p:nvSpPr>
        <p:spPr/>
        <p:txBody>
          <a:bodyPr lIns="88900" tIns="44450" rIns="88900" bIns="44450"/>
          <a:lstStyle/>
          <a:p>
            <a:pPr eaLnBrk="1" hangingPunct="1"/>
            <a:r>
              <a:rPr lang="en-US" altLang="en-US" b="0" i="1">
                <a:solidFill>
                  <a:srgbClr val="0070C0"/>
                </a:solidFill>
                <a:effectLst/>
              </a:rPr>
              <a:t>Female Condoms: Mechanisms of Action</a:t>
            </a:r>
          </a:p>
        </p:txBody>
      </p:sp>
      <p:sp>
        <p:nvSpPr>
          <p:cNvPr id="53252" name="Rectangle 3">
            <a:extLst>
              <a:ext uri="{FF2B5EF4-FFF2-40B4-BE49-F238E27FC236}">
                <a16:creationId xmlns:a16="http://schemas.microsoft.com/office/drawing/2014/main" id="{68175949-C213-4AAB-0004-BE077C058062}"/>
              </a:ext>
            </a:extLst>
          </p:cNvPr>
          <p:cNvSpPr>
            <a:spLocks noGrp="1" noChangeArrowheads="1"/>
          </p:cNvSpPr>
          <p:nvPr>
            <p:ph type="body" idx="1"/>
          </p:nvPr>
        </p:nvSpPr>
        <p:spPr>
          <a:xfrm>
            <a:off x="1371600" y="2057400"/>
            <a:ext cx="2971800" cy="990600"/>
          </a:xfrm>
        </p:spPr>
        <p:txBody>
          <a:bodyPr lIns="88900" tIns="44450" rIns="88900" bIns="44450"/>
          <a:lstStyle/>
          <a:p>
            <a:pPr marL="0" indent="0" defTabSz="885825" eaLnBrk="1" hangingPunct="1">
              <a:buFont typeface="Wingdings" panose="05000000000000000000" pitchFamily="2" charset="2"/>
              <a:buNone/>
            </a:pPr>
            <a:r>
              <a:rPr lang="en-US" altLang="en-US" i="1">
                <a:solidFill>
                  <a:srgbClr val="0070C0"/>
                </a:solidFill>
                <a:effectLst/>
              </a:rPr>
              <a:t>Prevent sperm from gaining access to female reproductive tract </a:t>
            </a:r>
          </a:p>
        </p:txBody>
      </p:sp>
      <p:grpSp>
        <p:nvGrpSpPr>
          <p:cNvPr id="53253" name="Group 4">
            <a:extLst>
              <a:ext uri="{FF2B5EF4-FFF2-40B4-BE49-F238E27FC236}">
                <a16:creationId xmlns:a16="http://schemas.microsoft.com/office/drawing/2014/main" id="{0398CEAE-4C7D-3866-DC45-C4C96BF75ACD}"/>
              </a:ext>
            </a:extLst>
          </p:cNvPr>
          <p:cNvGrpSpPr>
            <a:grpSpLocks/>
          </p:cNvGrpSpPr>
          <p:nvPr/>
        </p:nvGrpSpPr>
        <p:grpSpPr bwMode="auto">
          <a:xfrm>
            <a:off x="5664200" y="1587500"/>
            <a:ext cx="2514600" cy="3935413"/>
            <a:chOff x="3568" y="1000"/>
            <a:chExt cx="1584" cy="2479"/>
          </a:xfrm>
        </p:grpSpPr>
        <p:sp>
          <p:nvSpPr>
            <p:cNvPr id="53259" name="Freeform 5">
              <a:extLst>
                <a:ext uri="{FF2B5EF4-FFF2-40B4-BE49-F238E27FC236}">
                  <a16:creationId xmlns:a16="http://schemas.microsoft.com/office/drawing/2014/main" id="{31EAD5D8-6AEA-FFEE-0685-7BDA979736AB}"/>
                </a:ext>
              </a:extLst>
            </p:cNvPr>
            <p:cNvSpPr>
              <a:spLocks/>
            </p:cNvSpPr>
            <p:nvPr/>
          </p:nvSpPr>
          <p:spPr bwMode="auto">
            <a:xfrm>
              <a:off x="3570" y="2294"/>
              <a:ext cx="481" cy="982"/>
            </a:xfrm>
            <a:custGeom>
              <a:avLst/>
              <a:gdLst>
                <a:gd name="T0" fmla="*/ 468 w 481"/>
                <a:gd name="T1" fmla="*/ 75 h 982"/>
                <a:gd name="T2" fmla="*/ 459 w 481"/>
                <a:gd name="T3" fmla="*/ 127 h 982"/>
                <a:gd name="T4" fmla="*/ 453 w 481"/>
                <a:gd name="T5" fmla="*/ 181 h 982"/>
                <a:gd name="T6" fmla="*/ 433 w 481"/>
                <a:gd name="T7" fmla="*/ 247 h 982"/>
                <a:gd name="T8" fmla="*/ 406 w 481"/>
                <a:gd name="T9" fmla="*/ 309 h 982"/>
                <a:gd name="T10" fmla="*/ 311 w 481"/>
                <a:gd name="T11" fmla="*/ 513 h 982"/>
                <a:gd name="T12" fmla="*/ 304 w 481"/>
                <a:gd name="T13" fmla="*/ 530 h 982"/>
                <a:gd name="T14" fmla="*/ 287 w 481"/>
                <a:gd name="T15" fmla="*/ 573 h 982"/>
                <a:gd name="T16" fmla="*/ 268 w 481"/>
                <a:gd name="T17" fmla="*/ 624 h 982"/>
                <a:gd name="T18" fmla="*/ 265 w 481"/>
                <a:gd name="T19" fmla="*/ 669 h 982"/>
                <a:gd name="T20" fmla="*/ 267 w 481"/>
                <a:gd name="T21" fmla="*/ 719 h 982"/>
                <a:gd name="T22" fmla="*/ 254 w 481"/>
                <a:gd name="T23" fmla="*/ 767 h 982"/>
                <a:gd name="T24" fmla="*/ 226 w 481"/>
                <a:gd name="T25" fmla="*/ 824 h 982"/>
                <a:gd name="T26" fmla="*/ 202 w 481"/>
                <a:gd name="T27" fmla="*/ 890 h 982"/>
                <a:gd name="T28" fmla="*/ 174 w 481"/>
                <a:gd name="T29" fmla="*/ 949 h 982"/>
                <a:gd name="T30" fmla="*/ 159 w 481"/>
                <a:gd name="T31" fmla="*/ 952 h 982"/>
                <a:gd name="T32" fmla="*/ 160 w 481"/>
                <a:gd name="T33" fmla="*/ 916 h 982"/>
                <a:gd name="T34" fmla="*/ 178 w 481"/>
                <a:gd name="T35" fmla="*/ 860 h 982"/>
                <a:gd name="T36" fmla="*/ 175 w 481"/>
                <a:gd name="T37" fmla="*/ 848 h 982"/>
                <a:gd name="T38" fmla="*/ 154 w 481"/>
                <a:gd name="T39" fmla="*/ 920 h 982"/>
                <a:gd name="T40" fmla="*/ 131 w 481"/>
                <a:gd name="T41" fmla="*/ 973 h 982"/>
                <a:gd name="T42" fmla="*/ 111 w 481"/>
                <a:gd name="T43" fmla="*/ 971 h 982"/>
                <a:gd name="T44" fmla="*/ 114 w 481"/>
                <a:gd name="T45" fmla="*/ 937 h 982"/>
                <a:gd name="T46" fmla="*/ 123 w 481"/>
                <a:gd name="T47" fmla="*/ 899 h 982"/>
                <a:gd name="T48" fmla="*/ 138 w 481"/>
                <a:gd name="T49" fmla="*/ 842 h 982"/>
                <a:gd name="T50" fmla="*/ 128 w 481"/>
                <a:gd name="T51" fmla="*/ 874 h 982"/>
                <a:gd name="T52" fmla="*/ 103 w 481"/>
                <a:gd name="T53" fmla="*/ 955 h 982"/>
                <a:gd name="T54" fmla="*/ 63 w 481"/>
                <a:gd name="T55" fmla="*/ 975 h 982"/>
                <a:gd name="T56" fmla="*/ 66 w 481"/>
                <a:gd name="T57" fmla="*/ 946 h 982"/>
                <a:gd name="T58" fmla="*/ 87 w 481"/>
                <a:gd name="T59" fmla="*/ 869 h 982"/>
                <a:gd name="T60" fmla="*/ 94 w 481"/>
                <a:gd name="T61" fmla="*/ 837 h 982"/>
                <a:gd name="T62" fmla="*/ 67 w 481"/>
                <a:gd name="T63" fmla="*/ 899 h 982"/>
                <a:gd name="T64" fmla="*/ 41 w 481"/>
                <a:gd name="T65" fmla="*/ 944 h 982"/>
                <a:gd name="T66" fmla="*/ 24 w 481"/>
                <a:gd name="T67" fmla="*/ 940 h 982"/>
                <a:gd name="T68" fmla="*/ 28 w 481"/>
                <a:gd name="T69" fmla="*/ 896 h 982"/>
                <a:gd name="T70" fmla="*/ 47 w 481"/>
                <a:gd name="T71" fmla="*/ 829 h 982"/>
                <a:gd name="T72" fmla="*/ 73 w 481"/>
                <a:gd name="T73" fmla="*/ 770 h 982"/>
                <a:gd name="T74" fmla="*/ 82 w 481"/>
                <a:gd name="T75" fmla="*/ 747 h 982"/>
                <a:gd name="T76" fmla="*/ 49 w 481"/>
                <a:gd name="T77" fmla="*/ 786 h 982"/>
                <a:gd name="T78" fmla="*/ 19 w 481"/>
                <a:gd name="T79" fmla="*/ 822 h 982"/>
                <a:gd name="T80" fmla="*/ 2 w 481"/>
                <a:gd name="T81" fmla="*/ 798 h 982"/>
                <a:gd name="T82" fmla="*/ 19 w 481"/>
                <a:gd name="T83" fmla="*/ 746 h 982"/>
                <a:gd name="T84" fmla="*/ 40 w 481"/>
                <a:gd name="T85" fmla="*/ 711 h 982"/>
                <a:gd name="T86" fmla="*/ 62 w 481"/>
                <a:gd name="T87" fmla="*/ 680 h 982"/>
                <a:gd name="T88" fmla="*/ 73 w 481"/>
                <a:gd name="T89" fmla="*/ 668 h 982"/>
                <a:gd name="T90" fmla="*/ 93 w 481"/>
                <a:gd name="T91" fmla="*/ 649 h 982"/>
                <a:gd name="T92" fmla="*/ 116 w 481"/>
                <a:gd name="T93" fmla="*/ 625 h 982"/>
                <a:gd name="T94" fmla="*/ 154 w 481"/>
                <a:gd name="T95" fmla="*/ 604 h 982"/>
                <a:gd name="T96" fmla="*/ 173 w 481"/>
                <a:gd name="T97" fmla="*/ 529 h 982"/>
                <a:gd name="T98" fmla="*/ 182 w 481"/>
                <a:gd name="T99" fmla="*/ 488 h 982"/>
                <a:gd name="T100" fmla="*/ 202 w 481"/>
                <a:gd name="T101" fmla="*/ 354 h 982"/>
                <a:gd name="T102" fmla="*/ 208 w 481"/>
                <a:gd name="T103" fmla="*/ 306 h 982"/>
                <a:gd name="T104" fmla="*/ 216 w 481"/>
                <a:gd name="T105" fmla="*/ 249 h 982"/>
                <a:gd name="T106" fmla="*/ 235 w 481"/>
                <a:gd name="T107" fmla="*/ 181 h 982"/>
                <a:gd name="T108" fmla="*/ 258 w 481"/>
                <a:gd name="T109" fmla="*/ 115 h 982"/>
                <a:gd name="T110" fmla="*/ 273 w 481"/>
                <a:gd name="T111" fmla="*/ 75 h 982"/>
                <a:gd name="T112" fmla="*/ 290 w 481"/>
                <a:gd name="T113" fmla="*/ 25 h 9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1" h="982">
                  <a:moveTo>
                    <a:pt x="480" y="26"/>
                  </a:moveTo>
                  <a:lnTo>
                    <a:pt x="478" y="34"/>
                  </a:lnTo>
                  <a:lnTo>
                    <a:pt x="475" y="43"/>
                  </a:lnTo>
                  <a:lnTo>
                    <a:pt x="473" y="53"/>
                  </a:lnTo>
                  <a:lnTo>
                    <a:pt x="470" y="64"/>
                  </a:lnTo>
                  <a:lnTo>
                    <a:pt x="468" y="75"/>
                  </a:lnTo>
                  <a:lnTo>
                    <a:pt x="465" y="85"/>
                  </a:lnTo>
                  <a:lnTo>
                    <a:pt x="463" y="94"/>
                  </a:lnTo>
                  <a:lnTo>
                    <a:pt x="461" y="101"/>
                  </a:lnTo>
                  <a:lnTo>
                    <a:pt x="460" y="109"/>
                  </a:lnTo>
                  <a:lnTo>
                    <a:pt x="459" y="118"/>
                  </a:lnTo>
                  <a:lnTo>
                    <a:pt x="459" y="127"/>
                  </a:lnTo>
                  <a:lnTo>
                    <a:pt x="459" y="136"/>
                  </a:lnTo>
                  <a:lnTo>
                    <a:pt x="459" y="145"/>
                  </a:lnTo>
                  <a:lnTo>
                    <a:pt x="459" y="153"/>
                  </a:lnTo>
                  <a:lnTo>
                    <a:pt x="457" y="162"/>
                  </a:lnTo>
                  <a:lnTo>
                    <a:pt x="456" y="170"/>
                  </a:lnTo>
                  <a:lnTo>
                    <a:pt x="453" y="181"/>
                  </a:lnTo>
                  <a:lnTo>
                    <a:pt x="450" y="193"/>
                  </a:lnTo>
                  <a:lnTo>
                    <a:pt x="447" y="204"/>
                  </a:lnTo>
                  <a:lnTo>
                    <a:pt x="444" y="215"/>
                  </a:lnTo>
                  <a:lnTo>
                    <a:pt x="441" y="226"/>
                  </a:lnTo>
                  <a:lnTo>
                    <a:pt x="437" y="236"/>
                  </a:lnTo>
                  <a:lnTo>
                    <a:pt x="433" y="247"/>
                  </a:lnTo>
                  <a:lnTo>
                    <a:pt x="429" y="258"/>
                  </a:lnTo>
                  <a:lnTo>
                    <a:pt x="425" y="268"/>
                  </a:lnTo>
                  <a:lnTo>
                    <a:pt x="421" y="278"/>
                  </a:lnTo>
                  <a:lnTo>
                    <a:pt x="417" y="289"/>
                  </a:lnTo>
                  <a:lnTo>
                    <a:pt x="411" y="299"/>
                  </a:lnTo>
                  <a:lnTo>
                    <a:pt x="406" y="309"/>
                  </a:lnTo>
                  <a:lnTo>
                    <a:pt x="401" y="319"/>
                  </a:lnTo>
                  <a:lnTo>
                    <a:pt x="395" y="329"/>
                  </a:lnTo>
                  <a:lnTo>
                    <a:pt x="388" y="339"/>
                  </a:lnTo>
                  <a:lnTo>
                    <a:pt x="315" y="501"/>
                  </a:lnTo>
                  <a:lnTo>
                    <a:pt x="312" y="509"/>
                  </a:lnTo>
                  <a:lnTo>
                    <a:pt x="311" y="513"/>
                  </a:lnTo>
                  <a:lnTo>
                    <a:pt x="310" y="514"/>
                  </a:lnTo>
                  <a:lnTo>
                    <a:pt x="309" y="515"/>
                  </a:lnTo>
                  <a:lnTo>
                    <a:pt x="308" y="515"/>
                  </a:lnTo>
                  <a:lnTo>
                    <a:pt x="308" y="517"/>
                  </a:lnTo>
                  <a:lnTo>
                    <a:pt x="306" y="522"/>
                  </a:lnTo>
                  <a:lnTo>
                    <a:pt x="304" y="530"/>
                  </a:lnTo>
                  <a:lnTo>
                    <a:pt x="302" y="535"/>
                  </a:lnTo>
                  <a:lnTo>
                    <a:pt x="300" y="542"/>
                  </a:lnTo>
                  <a:lnTo>
                    <a:pt x="297" y="549"/>
                  </a:lnTo>
                  <a:lnTo>
                    <a:pt x="294" y="556"/>
                  </a:lnTo>
                  <a:lnTo>
                    <a:pt x="290" y="564"/>
                  </a:lnTo>
                  <a:lnTo>
                    <a:pt x="287" y="573"/>
                  </a:lnTo>
                  <a:lnTo>
                    <a:pt x="283" y="582"/>
                  </a:lnTo>
                  <a:lnTo>
                    <a:pt x="280" y="590"/>
                  </a:lnTo>
                  <a:lnTo>
                    <a:pt x="277" y="599"/>
                  </a:lnTo>
                  <a:lnTo>
                    <a:pt x="274" y="608"/>
                  </a:lnTo>
                  <a:lnTo>
                    <a:pt x="271" y="616"/>
                  </a:lnTo>
                  <a:lnTo>
                    <a:pt x="268" y="624"/>
                  </a:lnTo>
                  <a:lnTo>
                    <a:pt x="266" y="632"/>
                  </a:lnTo>
                  <a:lnTo>
                    <a:pt x="265" y="639"/>
                  </a:lnTo>
                  <a:lnTo>
                    <a:pt x="264" y="645"/>
                  </a:lnTo>
                  <a:lnTo>
                    <a:pt x="264" y="650"/>
                  </a:lnTo>
                  <a:lnTo>
                    <a:pt x="265" y="660"/>
                  </a:lnTo>
                  <a:lnTo>
                    <a:pt x="265" y="669"/>
                  </a:lnTo>
                  <a:lnTo>
                    <a:pt x="266" y="679"/>
                  </a:lnTo>
                  <a:lnTo>
                    <a:pt x="267" y="687"/>
                  </a:lnTo>
                  <a:lnTo>
                    <a:pt x="268" y="695"/>
                  </a:lnTo>
                  <a:lnTo>
                    <a:pt x="268" y="703"/>
                  </a:lnTo>
                  <a:lnTo>
                    <a:pt x="268" y="711"/>
                  </a:lnTo>
                  <a:lnTo>
                    <a:pt x="267" y="719"/>
                  </a:lnTo>
                  <a:lnTo>
                    <a:pt x="266" y="727"/>
                  </a:lnTo>
                  <a:lnTo>
                    <a:pt x="265" y="734"/>
                  </a:lnTo>
                  <a:lnTo>
                    <a:pt x="263" y="742"/>
                  </a:lnTo>
                  <a:lnTo>
                    <a:pt x="261" y="750"/>
                  </a:lnTo>
                  <a:lnTo>
                    <a:pt x="258" y="758"/>
                  </a:lnTo>
                  <a:lnTo>
                    <a:pt x="254" y="767"/>
                  </a:lnTo>
                  <a:lnTo>
                    <a:pt x="249" y="775"/>
                  </a:lnTo>
                  <a:lnTo>
                    <a:pt x="244" y="785"/>
                  </a:lnTo>
                  <a:lnTo>
                    <a:pt x="239" y="794"/>
                  </a:lnTo>
                  <a:lnTo>
                    <a:pt x="234" y="803"/>
                  </a:lnTo>
                  <a:lnTo>
                    <a:pt x="230" y="814"/>
                  </a:lnTo>
                  <a:lnTo>
                    <a:pt x="226" y="824"/>
                  </a:lnTo>
                  <a:lnTo>
                    <a:pt x="222" y="835"/>
                  </a:lnTo>
                  <a:lnTo>
                    <a:pt x="218" y="846"/>
                  </a:lnTo>
                  <a:lnTo>
                    <a:pt x="214" y="857"/>
                  </a:lnTo>
                  <a:lnTo>
                    <a:pt x="210" y="868"/>
                  </a:lnTo>
                  <a:lnTo>
                    <a:pt x="206" y="879"/>
                  </a:lnTo>
                  <a:lnTo>
                    <a:pt x="202" y="890"/>
                  </a:lnTo>
                  <a:lnTo>
                    <a:pt x="198" y="901"/>
                  </a:lnTo>
                  <a:lnTo>
                    <a:pt x="194" y="912"/>
                  </a:lnTo>
                  <a:lnTo>
                    <a:pt x="189" y="922"/>
                  </a:lnTo>
                  <a:lnTo>
                    <a:pt x="184" y="932"/>
                  </a:lnTo>
                  <a:lnTo>
                    <a:pt x="179" y="941"/>
                  </a:lnTo>
                  <a:lnTo>
                    <a:pt x="174" y="949"/>
                  </a:lnTo>
                  <a:lnTo>
                    <a:pt x="172" y="949"/>
                  </a:lnTo>
                  <a:lnTo>
                    <a:pt x="170" y="951"/>
                  </a:lnTo>
                  <a:lnTo>
                    <a:pt x="167" y="952"/>
                  </a:lnTo>
                  <a:lnTo>
                    <a:pt x="165" y="953"/>
                  </a:lnTo>
                  <a:lnTo>
                    <a:pt x="162" y="953"/>
                  </a:lnTo>
                  <a:lnTo>
                    <a:pt x="159" y="952"/>
                  </a:lnTo>
                  <a:lnTo>
                    <a:pt x="157" y="949"/>
                  </a:lnTo>
                  <a:lnTo>
                    <a:pt x="155" y="945"/>
                  </a:lnTo>
                  <a:lnTo>
                    <a:pt x="155" y="940"/>
                  </a:lnTo>
                  <a:lnTo>
                    <a:pt x="157" y="933"/>
                  </a:lnTo>
                  <a:lnTo>
                    <a:pt x="158" y="925"/>
                  </a:lnTo>
                  <a:lnTo>
                    <a:pt x="160" y="916"/>
                  </a:lnTo>
                  <a:lnTo>
                    <a:pt x="163" y="908"/>
                  </a:lnTo>
                  <a:lnTo>
                    <a:pt x="166" y="898"/>
                  </a:lnTo>
                  <a:lnTo>
                    <a:pt x="169" y="888"/>
                  </a:lnTo>
                  <a:lnTo>
                    <a:pt x="172" y="879"/>
                  </a:lnTo>
                  <a:lnTo>
                    <a:pt x="175" y="869"/>
                  </a:lnTo>
                  <a:lnTo>
                    <a:pt x="178" y="860"/>
                  </a:lnTo>
                  <a:lnTo>
                    <a:pt x="180" y="850"/>
                  </a:lnTo>
                  <a:lnTo>
                    <a:pt x="182" y="842"/>
                  </a:lnTo>
                  <a:lnTo>
                    <a:pt x="182" y="834"/>
                  </a:lnTo>
                  <a:lnTo>
                    <a:pt x="182" y="828"/>
                  </a:lnTo>
                  <a:lnTo>
                    <a:pt x="178" y="837"/>
                  </a:lnTo>
                  <a:lnTo>
                    <a:pt x="175" y="848"/>
                  </a:lnTo>
                  <a:lnTo>
                    <a:pt x="171" y="859"/>
                  </a:lnTo>
                  <a:lnTo>
                    <a:pt x="167" y="871"/>
                  </a:lnTo>
                  <a:lnTo>
                    <a:pt x="164" y="883"/>
                  </a:lnTo>
                  <a:lnTo>
                    <a:pt x="160" y="896"/>
                  </a:lnTo>
                  <a:lnTo>
                    <a:pt x="157" y="908"/>
                  </a:lnTo>
                  <a:lnTo>
                    <a:pt x="154" y="920"/>
                  </a:lnTo>
                  <a:lnTo>
                    <a:pt x="150" y="931"/>
                  </a:lnTo>
                  <a:lnTo>
                    <a:pt x="147" y="942"/>
                  </a:lnTo>
                  <a:lnTo>
                    <a:pt x="143" y="951"/>
                  </a:lnTo>
                  <a:lnTo>
                    <a:pt x="139" y="960"/>
                  </a:lnTo>
                  <a:lnTo>
                    <a:pt x="135" y="967"/>
                  </a:lnTo>
                  <a:lnTo>
                    <a:pt x="131" y="973"/>
                  </a:lnTo>
                  <a:lnTo>
                    <a:pt x="127" y="977"/>
                  </a:lnTo>
                  <a:lnTo>
                    <a:pt x="123" y="978"/>
                  </a:lnTo>
                  <a:lnTo>
                    <a:pt x="119" y="978"/>
                  </a:lnTo>
                  <a:lnTo>
                    <a:pt x="115" y="977"/>
                  </a:lnTo>
                  <a:lnTo>
                    <a:pt x="113" y="975"/>
                  </a:lnTo>
                  <a:lnTo>
                    <a:pt x="111" y="971"/>
                  </a:lnTo>
                  <a:lnTo>
                    <a:pt x="110" y="967"/>
                  </a:lnTo>
                  <a:lnTo>
                    <a:pt x="110" y="962"/>
                  </a:lnTo>
                  <a:lnTo>
                    <a:pt x="110" y="956"/>
                  </a:lnTo>
                  <a:lnTo>
                    <a:pt x="111" y="950"/>
                  </a:lnTo>
                  <a:lnTo>
                    <a:pt x="113" y="943"/>
                  </a:lnTo>
                  <a:lnTo>
                    <a:pt x="114" y="937"/>
                  </a:lnTo>
                  <a:lnTo>
                    <a:pt x="115" y="930"/>
                  </a:lnTo>
                  <a:lnTo>
                    <a:pt x="117" y="923"/>
                  </a:lnTo>
                  <a:lnTo>
                    <a:pt x="119" y="916"/>
                  </a:lnTo>
                  <a:lnTo>
                    <a:pt x="121" y="910"/>
                  </a:lnTo>
                  <a:lnTo>
                    <a:pt x="122" y="905"/>
                  </a:lnTo>
                  <a:lnTo>
                    <a:pt x="123" y="899"/>
                  </a:lnTo>
                  <a:lnTo>
                    <a:pt x="126" y="887"/>
                  </a:lnTo>
                  <a:lnTo>
                    <a:pt x="129" y="876"/>
                  </a:lnTo>
                  <a:lnTo>
                    <a:pt x="131" y="866"/>
                  </a:lnTo>
                  <a:lnTo>
                    <a:pt x="133" y="858"/>
                  </a:lnTo>
                  <a:lnTo>
                    <a:pt x="135" y="850"/>
                  </a:lnTo>
                  <a:lnTo>
                    <a:pt x="138" y="842"/>
                  </a:lnTo>
                  <a:lnTo>
                    <a:pt x="141" y="833"/>
                  </a:lnTo>
                  <a:lnTo>
                    <a:pt x="145" y="825"/>
                  </a:lnTo>
                  <a:lnTo>
                    <a:pt x="141" y="835"/>
                  </a:lnTo>
                  <a:lnTo>
                    <a:pt x="137" y="847"/>
                  </a:lnTo>
                  <a:lnTo>
                    <a:pt x="132" y="860"/>
                  </a:lnTo>
                  <a:lnTo>
                    <a:pt x="128" y="874"/>
                  </a:lnTo>
                  <a:lnTo>
                    <a:pt x="124" y="888"/>
                  </a:lnTo>
                  <a:lnTo>
                    <a:pt x="120" y="903"/>
                  </a:lnTo>
                  <a:lnTo>
                    <a:pt x="116" y="918"/>
                  </a:lnTo>
                  <a:lnTo>
                    <a:pt x="111" y="932"/>
                  </a:lnTo>
                  <a:lnTo>
                    <a:pt x="107" y="944"/>
                  </a:lnTo>
                  <a:lnTo>
                    <a:pt x="103" y="955"/>
                  </a:lnTo>
                  <a:lnTo>
                    <a:pt x="97" y="965"/>
                  </a:lnTo>
                  <a:lnTo>
                    <a:pt x="91" y="973"/>
                  </a:lnTo>
                  <a:lnTo>
                    <a:pt x="85" y="978"/>
                  </a:lnTo>
                  <a:lnTo>
                    <a:pt x="79" y="981"/>
                  </a:lnTo>
                  <a:lnTo>
                    <a:pt x="71" y="979"/>
                  </a:lnTo>
                  <a:lnTo>
                    <a:pt x="63" y="975"/>
                  </a:lnTo>
                  <a:lnTo>
                    <a:pt x="61" y="976"/>
                  </a:lnTo>
                  <a:lnTo>
                    <a:pt x="61" y="974"/>
                  </a:lnTo>
                  <a:lnTo>
                    <a:pt x="61" y="971"/>
                  </a:lnTo>
                  <a:lnTo>
                    <a:pt x="62" y="964"/>
                  </a:lnTo>
                  <a:lnTo>
                    <a:pt x="63" y="956"/>
                  </a:lnTo>
                  <a:lnTo>
                    <a:pt x="66" y="946"/>
                  </a:lnTo>
                  <a:lnTo>
                    <a:pt x="69" y="935"/>
                  </a:lnTo>
                  <a:lnTo>
                    <a:pt x="72" y="923"/>
                  </a:lnTo>
                  <a:lnTo>
                    <a:pt x="75" y="910"/>
                  </a:lnTo>
                  <a:lnTo>
                    <a:pt x="79" y="896"/>
                  </a:lnTo>
                  <a:lnTo>
                    <a:pt x="83" y="883"/>
                  </a:lnTo>
                  <a:lnTo>
                    <a:pt x="87" y="869"/>
                  </a:lnTo>
                  <a:lnTo>
                    <a:pt x="91" y="855"/>
                  </a:lnTo>
                  <a:lnTo>
                    <a:pt x="94" y="842"/>
                  </a:lnTo>
                  <a:lnTo>
                    <a:pt x="98" y="830"/>
                  </a:lnTo>
                  <a:lnTo>
                    <a:pt x="101" y="819"/>
                  </a:lnTo>
                  <a:lnTo>
                    <a:pt x="98" y="827"/>
                  </a:lnTo>
                  <a:lnTo>
                    <a:pt x="94" y="837"/>
                  </a:lnTo>
                  <a:lnTo>
                    <a:pt x="90" y="846"/>
                  </a:lnTo>
                  <a:lnTo>
                    <a:pt x="86" y="857"/>
                  </a:lnTo>
                  <a:lnTo>
                    <a:pt x="81" y="868"/>
                  </a:lnTo>
                  <a:lnTo>
                    <a:pt x="77" y="878"/>
                  </a:lnTo>
                  <a:lnTo>
                    <a:pt x="72" y="889"/>
                  </a:lnTo>
                  <a:lnTo>
                    <a:pt x="67" y="899"/>
                  </a:lnTo>
                  <a:lnTo>
                    <a:pt x="62" y="910"/>
                  </a:lnTo>
                  <a:lnTo>
                    <a:pt x="57" y="918"/>
                  </a:lnTo>
                  <a:lnTo>
                    <a:pt x="53" y="927"/>
                  </a:lnTo>
                  <a:lnTo>
                    <a:pt x="49" y="934"/>
                  </a:lnTo>
                  <a:lnTo>
                    <a:pt x="45" y="940"/>
                  </a:lnTo>
                  <a:lnTo>
                    <a:pt x="41" y="944"/>
                  </a:lnTo>
                  <a:lnTo>
                    <a:pt x="39" y="946"/>
                  </a:lnTo>
                  <a:lnTo>
                    <a:pt x="36" y="947"/>
                  </a:lnTo>
                  <a:lnTo>
                    <a:pt x="31" y="947"/>
                  </a:lnTo>
                  <a:lnTo>
                    <a:pt x="28" y="945"/>
                  </a:lnTo>
                  <a:lnTo>
                    <a:pt x="25" y="943"/>
                  </a:lnTo>
                  <a:lnTo>
                    <a:pt x="24" y="940"/>
                  </a:lnTo>
                  <a:lnTo>
                    <a:pt x="23" y="935"/>
                  </a:lnTo>
                  <a:lnTo>
                    <a:pt x="22" y="928"/>
                  </a:lnTo>
                  <a:lnTo>
                    <a:pt x="23" y="922"/>
                  </a:lnTo>
                  <a:lnTo>
                    <a:pt x="24" y="914"/>
                  </a:lnTo>
                  <a:lnTo>
                    <a:pt x="25" y="905"/>
                  </a:lnTo>
                  <a:lnTo>
                    <a:pt x="28" y="896"/>
                  </a:lnTo>
                  <a:lnTo>
                    <a:pt x="30" y="886"/>
                  </a:lnTo>
                  <a:lnTo>
                    <a:pt x="34" y="875"/>
                  </a:lnTo>
                  <a:lnTo>
                    <a:pt x="37" y="864"/>
                  </a:lnTo>
                  <a:lnTo>
                    <a:pt x="40" y="852"/>
                  </a:lnTo>
                  <a:lnTo>
                    <a:pt x="44" y="841"/>
                  </a:lnTo>
                  <a:lnTo>
                    <a:pt x="47" y="829"/>
                  </a:lnTo>
                  <a:lnTo>
                    <a:pt x="52" y="816"/>
                  </a:lnTo>
                  <a:lnTo>
                    <a:pt x="56" y="804"/>
                  </a:lnTo>
                  <a:lnTo>
                    <a:pt x="60" y="795"/>
                  </a:lnTo>
                  <a:lnTo>
                    <a:pt x="64" y="786"/>
                  </a:lnTo>
                  <a:lnTo>
                    <a:pt x="69" y="778"/>
                  </a:lnTo>
                  <a:lnTo>
                    <a:pt x="73" y="770"/>
                  </a:lnTo>
                  <a:lnTo>
                    <a:pt x="78" y="762"/>
                  </a:lnTo>
                  <a:lnTo>
                    <a:pt x="83" y="753"/>
                  </a:lnTo>
                  <a:lnTo>
                    <a:pt x="81" y="756"/>
                  </a:lnTo>
                  <a:lnTo>
                    <a:pt x="81" y="754"/>
                  </a:lnTo>
                  <a:lnTo>
                    <a:pt x="81" y="750"/>
                  </a:lnTo>
                  <a:lnTo>
                    <a:pt x="82" y="747"/>
                  </a:lnTo>
                  <a:lnTo>
                    <a:pt x="81" y="745"/>
                  </a:lnTo>
                  <a:lnTo>
                    <a:pt x="77" y="747"/>
                  </a:lnTo>
                  <a:lnTo>
                    <a:pt x="69" y="756"/>
                  </a:lnTo>
                  <a:lnTo>
                    <a:pt x="57" y="773"/>
                  </a:lnTo>
                  <a:lnTo>
                    <a:pt x="53" y="780"/>
                  </a:lnTo>
                  <a:lnTo>
                    <a:pt x="49" y="786"/>
                  </a:lnTo>
                  <a:lnTo>
                    <a:pt x="44" y="793"/>
                  </a:lnTo>
                  <a:lnTo>
                    <a:pt x="39" y="798"/>
                  </a:lnTo>
                  <a:lnTo>
                    <a:pt x="34" y="804"/>
                  </a:lnTo>
                  <a:lnTo>
                    <a:pt x="29" y="810"/>
                  </a:lnTo>
                  <a:lnTo>
                    <a:pt x="24" y="816"/>
                  </a:lnTo>
                  <a:lnTo>
                    <a:pt x="19" y="822"/>
                  </a:lnTo>
                  <a:lnTo>
                    <a:pt x="11" y="825"/>
                  </a:lnTo>
                  <a:lnTo>
                    <a:pt x="5" y="824"/>
                  </a:lnTo>
                  <a:lnTo>
                    <a:pt x="2" y="822"/>
                  </a:lnTo>
                  <a:lnTo>
                    <a:pt x="0" y="816"/>
                  </a:lnTo>
                  <a:lnTo>
                    <a:pt x="0" y="808"/>
                  </a:lnTo>
                  <a:lnTo>
                    <a:pt x="2" y="798"/>
                  </a:lnTo>
                  <a:lnTo>
                    <a:pt x="5" y="785"/>
                  </a:lnTo>
                  <a:lnTo>
                    <a:pt x="9" y="771"/>
                  </a:lnTo>
                  <a:lnTo>
                    <a:pt x="11" y="764"/>
                  </a:lnTo>
                  <a:lnTo>
                    <a:pt x="13" y="758"/>
                  </a:lnTo>
                  <a:lnTo>
                    <a:pt x="16" y="752"/>
                  </a:lnTo>
                  <a:lnTo>
                    <a:pt x="19" y="746"/>
                  </a:lnTo>
                  <a:lnTo>
                    <a:pt x="22" y="740"/>
                  </a:lnTo>
                  <a:lnTo>
                    <a:pt x="25" y="734"/>
                  </a:lnTo>
                  <a:lnTo>
                    <a:pt x="29" y="728"/>
                  </a:lnTo>
                  <a:lnTo>
                    <a:pt x="33" y="723"/>
                  </a:lnTo>
                  <a:lnTo>
                    <a:pt x="37" y="717"/>
                  </a:lnTo>
                  <a:lnTo>
                    <a:pt x="40" y="711"/>
                  </a:lnTo>
                  <a:lnTo>
                    <a:pt x="44" y="706"/>
                  </a:lnTo>
                  <a:lnTo>
                    <a:pt x="47" y="701"/>
                  </a:lnTo>
                  <a:lnTo>
                    <a:pt x="51" y="695"/>
                  </a:lnTo>
                  <a:lnTo>
                    <a:pt x="55" y="690"/>
                  </a:lnTo>
                  <a:lnTo>
                    <a:pt x="59" y="685"/>
                  </a:lnTo>
                  <a:lnTo>
                    <a:pt x="62" y="680"/>
                  </a:lnTo>
                  <a:lnTo>
                    <a:pt x="64" y="678"/>
                  </a:lnTo>
                  <a:lnTo>
                    <a:pt x="66" y="675"/>
                  </a:lnTo>
                  <a:lnTo>
                    <a:pt x="68" y="673"/>
                  </a:lnTo>
                  <a:lnTo>
                    <a:pt x="70" y="671"/>
                  </a:lnTo>
                  <a:lnTo>
                    <a:pt x="71" y="669"/>
                  </a:lnTo>
                  <a:lnTo>
                    <a:pt x="73" y="668"/>
                  </a:lnTo>
                  <a:lnTo>
                    <a:pt x="76" y="666"/>
                  </a:lnTo>
                  <a:lnTo>
                    <a:pt x="78" y="664"/>
                  </a:lnTo>
                  <a:lnTo>
                    <a:pt x="82" y="660"/>
                  </a:lnTo>
                  <a:lnTo>
                    <a:pt x="86" y="656"/>
                  </a:lnTo>
                  <a:lnTo>
                    <a:pt x="89" y="652"/>
                  </a:lnTo>
                  <a:lnTo>
                    <a:pt x="93" y="649"/>
                  </a:lnTo>
                  <a:lnTo>
                    <a:pt x="95" y="645"/>
                  </a:lnTo>
                  <a:lnTo>
                    <a:pt x="99" y="642"/>
                  </a:lnTo>
                  <a:lnTo>
                    <a:pt x="101" y="638"/>
                  </a:lnTo>
                  <a:lnTo>
                    <a:pt x="105" y="634"/>
                  </a:lnTo>
                  <a:lnTo>
                    <a:pt x="110" y="630"/>
                  </a:lnTo>
                  <a:lnTo>
                    <a:pt x="116" y="625"/>
                  </a:lnTo>
                  <a:lnTo>
                    <a:pt x="121" y="621"/>
                  </a:lnTo>
                  <a:lnTo>
                    <a:pt x="127" y="617"/>
                  </a:lnTo>
                  <a:lnTo>
                    <a:pt x="133" y="613"/>
                  </a:lnTo>
                  <a:lnTo>
                    <a:pt x="140" y="610"/>
                  </a:lnTo>
                  <a:lnTo>
                    <a:pt x="147" y="607"/>
                  </a:lnTo>
                  <a:lnTo>
                    <a:pt x="154" y="604"/>
                  </a:lnTo>
                  <a:lnTo>
                    <a:pt x="161" y="584"/>
                  </a:lnTo>
                  <a:lnTo>
                    <a:pt x="164" y="570"/>
                  </a:lnTo>
                  <a:lnTo>
                    <a:pt x="167" y="557"/>
                  </a:lnTo>
                  <a:lnTo>
                    <a:pt x="169" y="546"/>
                  </a:lnTo>
                  <a:lnTo>
                    <a:pt x="171" y="537"/>
                  </a:lnTo>
                  <a:lnTo>
                    <a:pt x="173" y="529"/>
                  </a:lnTo>
                  <a:lnTo>
                    <a:pt x="174" y="522"/>
                  </a:lnTo>
                  <a:lnTo>
                    <a:pt x="176" y="515"/>
                  </a:lnTo>
                  <a:lnTo>
                    <a:pt x="178" y="509"/>
                  </a:lnTo>
                  <a:lnTo>
                    <a:pt x="179" y="503"/>
                  </a:lnTo>
                  <a:lnTo>
                    <a:pt x="181" y="496"/>
                  </a:lnTo>
                  <a:lnTo>
                    <a:pt x="182" y="488"/>
                  </a:lnTo>
                  <a:lnTo>
                    <a:pt x="184" y="480"/>
                  </a:lnTo>
                  <a:lnTo>
                    <a:pt x="186" y="471"/>
                  </a:lnTo>
                  <a:lnTo>
                    <a:pt x="188" y="459"/>
                  </a:lnTo>
                  <a:lnTo>
                    <a:pt x="191" y="447"/>
                  </a:lnTo>
                  <a:lnTo>
                    <a:pt x="194" y="432"/>
                  </a:lnTo>
                  <a:lnTo>
                    <a:pt x="202" y="354"/>
                  </a:lnTo>
                  <a:lnTo>
                    <a:pt x="203" y="350"/>
                  </a:lnTo>
                  <a:lnTo>
                    <a:pt x="204" y="344"/>
                  </a:lnTo>
                  <a:lnTo>
                    <a:pt x="204" y="335"/>
                  </a:lnTo>
                  <a:lnTo>
                    <a:pt x="206" y="325"/>
                  </a:lnTo>
                  <a:lnTo>
                    <a:pt x="206" y="315"/>
                  </a:lnTo>
                  <a:lnTo>
                    <a:pt x="208" y="306"/>
                  </a:lnTo>
                  <a:lnTo>
                    <a:pt x="208" y="300"/>
                  </a:lnTo>
                  <a:lnTo>
                    <a:pt x="208" y="296"/>
                  </a:lnTo>
                  <a:lnTo>
                    <a:pt x="209" y="284"/>
                  </a:lnTo>
                  <a:lnTo>
                    <a:pt x="211" y="272"/>
                  </a:lnTo>
                  <a:lnTo>
                    <a:pt x="214" y="261"/>
                  </a:lnTo>
                  <a:lnTo>
                    <a:pt x="216" y="249"/>
                  </a:lnTo>
                  <a:lnTo>
                    <a:pt x="219" y="237"/>
                  </a:lnTo>
                  <a:lnTo>
                    <a:pt x="222" y="226"/>
                  </a:lnTo>
                  <a:lnTo>
                    <a:pt x="225" y="215"/>
                  </a:lnTo>
                  <a:lnTo>
                    <a:pt x="228" y="203"/>
                  </a:lnTo>
                  <a:lnTo>
                    <a:pt x="232" y="193"/>
                  </a:lnTo>
                  <a:lnTo>
                    <a:pt x="235" y="181"/>
                  </a:lnTo>
                  <a:lnTo>
                    <a:pt x="239" y="171"/>
                  </a:lnTo>
                  <a:lnTo>
                    <a:pt x="243" y="159"/>
                  </a:lnTo>
                  <a:lnTo>
                    <a:pt x="246" y="149"/>
                  </a:lnTo>
                  <a:lnTo>
                    <a:pt x="250" y="137"/>
                  </a:lnTo>
                  <a:lnTo>
                    <a:pt x="254" y="127"/>
                  </a:lnTo>
                  <a:lnTo>
                    <a:pt x="258" y="115"/>
                  </a:lnTo>
                  <a:lnTo>
                    <a:pt x="260" y="110"/>
                  </a:lnTo>
                  <a:lnTo>
                    <a:pt x="262" y="104"/>
                  </a:lnTo>
                  <a:lnTo>
                    <a:pt x="265" y="97"/>
                  </a:lnTo>
                  <a:lnTo>
                    <a:pt x="267" y="90"/>
                  </a:lnTo>
                  <a:lnTo>
                    <a:pt x="270" y="83"/>
                  </a:lnTo>
                  <a:lnTo>
                    <a:pt x="273" y="75"/>
                  </a:lnTo>
                  <a:lnTo>
                    <a:pt x="276" y="66"/>
                  </a:lnTo>
                  <a:lnTo>
                    <a:pt x="279" y="58"/>
                  </a:lnTo>
                  <a:lnTo>
                    <a:pt x="282" y="49"/>
                  </a:lnTo>
                  <a:lnTo>
                    <a:pt x="284" y="41"/>
                  </a:lnTo>
                  <a:lnTo>
                    <a:pt x="287" y="32"/>
                  </a:lnTo>
                  <a:lnTo>
                    <a:pt x="290" y="25"/>
                  </a:lnTo>
                  <a:lnTo>
                    <a:pt x="292" y="18"/>
                  </a:lnTo>
                  <a:lnTo>
                    <a:pt x="294" y="11"/>
                  </a:lnTo>
                  <a:lnTo>
                    <a:pt x="296" y="5"/>
                  </a:lnTo>
                  <a:lnTo>
                    <a:pt x="298" y="0"/>
                  </a:lnTo>
                  <a:lnTo>
                    <a:pt x="480" y="2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0" name="Freeform 6">
              <a:extLst>
                <a:ext uri="{FF2B5EF4-FFF2-40B4-BE49-F238E27FC236}">
                  <a16:creationId xmlns:a16="http://schemas.microsoft.com/office/drawing/2014/main" id="{9DA9A090-8EBF-C85A-E334-542FE9BC617F}"/>
                </a:ext>
              </a:extLst>
            </p:cNvPr>
            <p:cNvSpPr>
              <a:spLocks/>
            </p:cNvSpPr>
            <p:nvPr/>
          </p:nvSpPr>
          <p:spPr bwMode="auto">
            <a:xfrm>
              <a:off x="3659" y="2951"/>
              <a:ext cx="93" cy="90"/>
            </a:xfrm>
            <a:custGeom>
              <a:avLst/>
              <a:gdLst>
                <a:gd name="T0" fmla="*/ 26 w 93"/>
                <a:gd name="T1" fmla="*/ 86 h 90"/>
                <a:gd name="T2" fmla="*/ 26 w 93"/>
                <a:gd name="T3" fmla="*/ 86 h 90"/>
                <a:gd name="T4" fmla="*/ 34 w 93"/>
                <a:gd name="T5" fmla="*/ 84 h 90"/>
                <a:gd name="T6" fmla="*/ 43 w 93"/>
                <a:gd name="T7" fmla="*/ 82 h 90"/>
                <a:gd name="T8" fmla="*/ 50 w 93"/>
                <a:gd name="T9" fmla="*/ 79 h 90"/>
                <a:gd name="T10" fmla="*/ 57 w 93"/>
                <a:gd name="T11" fmla="*/ 76 h 90"/>
                <a:gd name="T12" fmla="*/ 63 w 93"/>
                <a:gd name="T13" fmla="*/ 71 h 90"/>
                <a:gd name="T14" fmla="*/ 69 w 93"/>
                <a:gd name="T15" fmla="*/ 66 h 90"/>
                <a:gd name="T16" fmla="*/ 74 w 93"/>
                <a:gd name="T17" fmla="*/ 62 h 90"/>
                <a:gd name="T18" fmla="*/ 78 w 93"/>
                <a:gd name="T19" fmla="*/ 56 h 90"/>
                <a:gd name="T20" fmla="*/ 82 w 93"/>
                <a:gd name="T21" fmla="*/ 50 h 90"/>
                <a:gd name="T22" fmla="*/ 85 w 93"/>
                <a:gd name="T23" fmla="*/ 44 h 90"/>
                <a:gd name="T24" fmla="*/ 87 w 93"/>
                <a:gd name="T25" fmla="*/ 37 h 90"/>
                <a:gd name="T26" fmla="*/ 89 w 93"/>
                <a:gd name="T27" fmla="*/ 30 h 90"/>
                <a:gd name="T28" fmla="*/ 91 w 93"/>
                <a:gd name="T29" fmla="*/ 23 h 90"/>
                <a:gd name="T30" fmla="*/ 92 w 93"/>
                <a:gd name="T31" fmla="*/ 16 h 90"/>
                <a:gd name="T32" fmla="*/ 92 w 93"/>
                <a:gd name="T33" fmla="*/ 8 h 90"/>
                <a:gd name="T34" fmla="*/ 92 w 93"/>
                <a:gd name="T35" fmla="*/ 0 h 90"/>
                <a:gd name="T36" fmla="*/ 92 w 93"/>
                <a:gd name="T37" fmla="*/ 9 h 90"/>
                <a:gd name="T38" fmla="*/ 91 w 93"/>
                <a:gd name="T39" fmla="*/ 18 h 90"/>
                <a:gd name="T40" fmla="*/ 89 w 93"/>
                <a:gd name="T41" fmla="*/ 27 h 90"/>
                <a:gd name="T42" fmla="*/ 85 w 93"/>
                <a:gd name="T43" fmla="*/ 36 h 90"/>
                <a:gd name="T44" fmla="*/ 82 w 93"/>
                <a:gd name="T45" fmla="*/ 43 h 90"/>
                <a:gd name="T46" fmla="*/ 78 w 93"/>
                <a:gd name="T47" fmla="*/ 51 h 90"/>
                <a:gd name="T48" fmla="*/ 72 w 93"/>
                <a:gd name="T49" fmla="*/ 58 h 90"/>
                <a:gd name="T50" fmla="*/ 66 w 93"/>
                <a:gd name="T51" fmla="*/ 64 h 90"/>
                <a:gd name="T52" fmla="*/ 59 w 93"/>
                <a:gd name="T53" fmla="*/ 70 h 90"/>
                <a:gd name="T54" fmla="*/ 52 w 93"/>
                <a:gd name="T55" fmla="*/ 75 h 90"/>
                <a:gd name="T56" fmla="*/ 44 w 93"/>
                <a:gd name="T57" fmla="*/ 79 h 90"/>
                <a:gd name="T58" fmla="*/ 36 w 93"/>
                <a:gd name="T59" fmla="*/ 83 h 90"/>
                <a:gd name="T60" fmla="*/ 27 w 93"/>
                <a:gd name="T61" fmla="*/ 86 h 90"/>
                <a:gd name="T62" fmla="*/ 19 w 93"/>
                <a:gd name="T63" fmla="*/ 88 h 90"/>
                <a:gd name="T64" fmla="*/ 10 w 93"/>
                <a:gd name="T65" fmla="*/ 89 h 90"/>
                <a:gd name="T66" fmla="*/ 0 w 93"/>
                <a:gd name="T67" fmla="*/ 89 h 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0">
                  <a:moveTo>
                    <a:pt x="26" y="86"/>
                  </a:moveTo>
                  <a:lnTo>
                    <a:pt x="26" y="86"/>
                  </a:lnTo>
                  <a:lnTo>
                    <a:pt x="34" y="84"/>
                  </a:lnTo>
                  <a:lnTo>
                    <a:pt x="43" y="82"/>
                  </a:lnTo>
                  <a:lnTo>
                    <a:pt x="50" y="79"/>
                  </a:lnTo>
                  <a:lnTo>
                    <a:pt x="57" y="76"/>
                  </a:lnTo>
                  <a:lnTo>
                    <a:pt x="63" y="71"/>
                  </a:lnTo>
                  <a:lnTo>
                    <a:pt x="69" y="66"/>
                  </a:lnTo>
                  <a:lnTo>
                    <a:pt x="74" y="62"/>
                  </a:lnTo>
                  <a:lnTo>
                    <a:pt x="78" y="56"/>
                  </a:lnTo>
                  <a:lnTo>
                    <a:pt x="82" y="50"/>
                  </a:lnTo>
                  <a:lnTo>
                    <a:pt x="85" y="44"/>
                  </a:lnTo>
                  <a:lnTo>
                    <a:pt x="87" y="37"/>
                  </a:lnTo>
                  <a:lnTo>
                    <a:pt x="89" y="30"/>
                  </a:lnTo>
                  <a:lnTo>
                    <a:pt x="91" y="23"/>
                  </a:lnTo>
                  <a:lnTo>
                    <a:pt x="92" y="16"/>
                  </a:lnTo>
                  <a:lnTo>
                    <a:pt x="92" y="8"/>
                  </a:lnTo>
                  <a:lnTo>
                    <a:pt x="92" y="0"/>
                  </a:lnTo>
                  <a:lnTo>
                    <a:pt x="92" y="9"/>
                  </a:lnTo>
                  <a:lnTo>
                    <a:pt x="91" y="18"/>
                  </a:lnTo>
                  <a:lnTo>
                    <a:pt x="89" y="27"/>
                  </a:lnTo>
                  <a:lnTo>
                    <a:pt x="85" y="36"/>
                  </a:lnTo>
                  <a:lnTo>
                    <a:pt x="82" y="43"/>
                  </a:lnTo>
                  <a:lnTo>
                    <a:pt x="78" y="51"/>
                  </a:lnTo>
                  <a:lnTo>
                    <a:pt x="72" y="58"/>
                  </a:lnTo>
                  <a:lnTo>
                    <a:pt x="66" y="64"/>
                  </a:lnTo>
                  <a:lnTo>
                    <a:pt x="59" y="70"/>
                  </a:lnTo>
                  <a:lnTo>
                    <a:pt x="52" y="75"/>
                  </a:lnTo>
                  <a:lnTo>
                    <a:pt x="44" y="79"/>
                  </a:lnTo>
                  <a:lnTo>
                    <a:pt x="36" y="83"/>
                  </a:lnTo>
                  <a:lnTo>
                    <a:pt x="27" y="86"/>
                  </a:lnTo>
                  <a:lnTo>
                    <a:pt x="19" y="88"/>
                  </a:lnTo>
                  <a:lnTo>
                    <a:pt x="10" y="89"/>
                  </a:lnTo>
                  <a:lnTo>
                    <a:pt x="0" y="8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1" name="Freeform 7">
              <a:extLst>
                <a:ext uri="{FF2B5EF4-FFF2-40B4-BE49-F238E27FC236}">
                  <a16:creationId xmlns:a16="http://schemas.microsoft.com/office/drawing/2014/main" id="{BEC7903C-A0BC-30A2-280E-F87126CEF1A5}"/>
                </a:ext>
              </a:extLst>
            </p:cNvPr>
            <p:cNvSpPr>
              <a:spLocks/>
            </p:cNvSpPr>
            <p:nvPr/>
          </p:nvSpPr>
          <p:spPr bwMode="auto">
            <a:xfrm>
              <a:off x="3668" y="2951"/>
              <a:ext cx="112" cy="114"/>
            </a:xfrm>
            <a:custGeom>
              <a:avLst/>
              <a:gdLst>
                <a:gd name="T0" fmla="*/ 3 w 112"/>
                <a:gd name="T1" fmla="*/ 105 h 114"/>
                <a:gd name="T2" fmla="*/ 11 w 112"/>
                <a:gd name="T3" fmla="*/ 106 h 114"/>
                <a:gd name="T4" fmla="*/ 19 w 112"/>
                <a:gd name="T5" fmla="*/ 108 h 114"/>
                <a:gd name="T6" fmla="*/ 27 w 112"/>
                <a:gd name="T7" fmla="*/ 110 h 114"/>
                <a:gd name="T8" fmla="*/ 39 w 112"/>
                <a:gd name="T9" fmla="*/ 112 h 114"/>
                <a:gd name="T10" fmla="*/ 57 w 112"/>
                <a:gd name="T11" fmla="*/ 112 h 114"/>
                <a:gd name="T12" fmla="*/ 76 w 112"/>
                <a:gd name="T13" fmla="*/ 109 h 114"/>
                <a:gd name="T14" fmla="*/ 94 w 112"/>
                <a:gd name="T15" fmla="*/ 104 h 114"/>
                <a:gd name="T16" fmla="*/ 101 w 112"/>
                <a:gd name="T17" fmla="*/ 100 h 114"/>
                <a:gd name="T18" fmla="*/ 106 w 112"/>
                <a:gd name="T19" fmla="*/ 99 h 114"/>
                <a:gd name="T20" fmla="*/ 111 w 112"/>
                <a:gd name="T21" fmla="*/ 98 h 114"/>
                <a:gd name="T22" fmla="*/ 107 w 112"/>
                <a:gd name="T23" fmla="*/ 95 h 114"/>
                <a:gd name="T24" fmla="*/ 98 w 112"/>
                <a:gd name="T25" fmla="*/ 86 h 114"/>
                <a:gd name="T26" fmla="*/ 98 w 112"/>
                <a:gd name="T27" fmla="*/ 75 h 114"/>
                <a:gd name="T28" fmla="*/ 97 w 112"/>
                <a:gd name="T29" fmla="*/ 63 h 114"/>
                <a:gd name="T30" fmla="*/ 96 w 112"/>
                <a:gd name="T31" fmla="*/ 52 h 114"/>
                <a:gd name="T32" fmla="*/ 95 w 112"/>
                <a:gd name="T33" fmla="*/ 40 h 114"/>
                <a:gd name="T34" fmla="*/ 94 w 112"/>
                <a:gd name="T35" fmla="*/ 29 h 114"/>
                <a:gd name="T36" fmla="*/ 94 w 112"/>
                <a:gd name="T37" fmla="*/ 17 h 114"/>
                <a:gd name="T38" fmla="*/ 95 w 112"/>
                <a:gd name="T39" fmla="*/ 6 h 114"/>
                <a:gd name="T40" fmla="*/ 93 w 112"/>
                <a:gd name="T41" fmla="*/ 0 h 114"/>
                <a:gd name="T42" fmla="*/ 86 w 112"/>
                <a:gd name="T43" fmla="*/ 0 h 114"/>
                <a:gd name="T44" fmla="*/ 84 w 112"/>
                <a:gd name="T45" fmla="*/ 10 h 114"/>
                <a:gd name="T46" fmla="*/ 81 w 112"/>
                <a:gd name="T47" fmla="*/ 26 h 114"/>
                <a:gd name="T48" fmla="*/ 75 w 112"/>
                <a:gd name="T49" fmla="*/ 41 h 114"/>
                <a:gd name="T50" fmla="*/ 67 w 112"/>
                <a:gd name="T51" fmla="*/ 54 h 114"/>
                <a:gd name="T52" fmla="*/ 57 w 112"/>
                <a:gd name="T53" fmla="*/ 66 h 114"/>
                <a:gd name="T54" fmla="*/ 44 w 112"/>
                <a:gd name="T55" fmla="*/ 76 h 114"/>
                <a:gd name="T56" fmla="*/ 29 w 112"/>
                <a:gd name="T57" fmla="*/ 83 h 114"/>
                <a:gd name="T58" fmla="*/ 13 w 112"/>
                <a:gd name="T59" fmla="*/ 88 h 114"/>
                <a:gd name="T60" fmla="*/ 2 w 112"/>
                <a:gd name="T61" fmla="*/ 90 h 114"/>
                <a:gd name="T62" fmla="*/ 1 w 112"/>
                <a:gd name="T63" fmla="*/ 94 h 114"/>
                <a:gd name="T64" fmla="*/ 1 w 112"/>
                <a:gd name="T65" fmla="*/ 99 h 114"/>
                <a:gd name="T66" fmla="*/ 2 w 112"/>
                <a:gd name="T67" fmla="*/ 104 h 114"/>
                <a:gd name="T68" fmla="*/ 0 w 112"/>
                <a:gd name="T69" fmla="*/ 106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114">
                  <a:moveTo>
                    <a:pt x="0" y="105"/>
                  </a:move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2" name="Freeform 8">
              <a:extLst>
                <a:ext uri="{FF2B5EF4-FFF2-40B4-BE49-F238E27FC236}">
                  <a16:creationId xmlns:a16="http://schemas.microsoft.com/office/drawing/2014/main" id="{FC8A4E42-ABEB-CBC3-3D1C-7A65B58F6152}"/>
                </a:ext>
              </a:extLst>
            </p:cNvPr>
            <p:cNvSpPr>
              <a:spLocks/>
            </p:cNvSpPr>
            <p:nvPr/>
          </p:nvSpPr>
          <p:spPr bwMode="auto">
            <a:xfrm>
              <a:off x="3668" y="2951"/>
              <a:ext cx="112" cy="114"/>
            </a:xfrm>
            <a:custGeom>
              <a:avLst/>
              <a:gdLst>
                <a:gd name="T0" fmla="*/ 0 w 112"/>
                <a:gd name="T1" fmla="*/ 105 h 114"/>
                <a:gd name="T2" fmla="*/ 7 w 112"/>
                <a:gd name="T3" fmla="*/ 105 h 114"/>
                <a:gd name="T4" fmla="*/ 15 w 112"/>
                <a:gd name="T5" fmla="*/ 107 h 114"/>
                <a:gd name="T6" fmla="*/ 23 w 112"/>
                <a:gd name="T7" fmla="*/ 109 h 114"/>
                <a:gd name="T8" fmla="*/ 30 w 112"/>
                <a:gd name="T9" fmla="*/ 110 h 114"/>
                <a:gd name="T10" fmla="*/ 48 w 112"/>
                <a:gd name="T11" fmla="*/ 113 h 114"/>
                <a:gd name="T12" fmla="*/ 67 w 112"/>
                <a:gd name="T13" fmla="*/ 111 h 114"/>
                <a:gd name="T14" fmla="*/ 84 w 112"/>
                <a:gd name="T15" fmla="*/ 107 h 114"/>
                <a:gd name="T16" fmla="*/ 103 w 112"/>
                <a:gd name="T17" fmla="*/ 102 h 114"/>
                <a:gd name="T18" fmla="*/ 103 w 112"/>
                <a:gd name="T19" fmla="*/ 100 h 114"/>
                <a:gd name="T20" fmla="*/ 108 w 112"/>
                <a:gd name="T21" fmla="*/ 99 h 114"/>
                <a:gd name="T22" fmla="*/ 110 w 112"/>
                <a:gd name="T23" fmla="*/ 97 h 114"/>
                <a:gd name="T24" fmla="*/ 98 w 112"/>
                <a:gd name="T25" fmla="*/ 92 h 114"/>
                <a:gd name="T26" fmla="*/ 98 w 112"/>
                <a:gd name="T27" fmla="*/ 80 h 114"/>
                <a:gd name="T28" fmla="*/ 98 w 112"/>
                <a:gd name="T29" fmla="*/ 69 h 114"/>
                <a:gd name="T30" fmla="*/ 96 w 112"/>
                <a:gd name="T31" fmla="*/ 58 h 114"/>
                <a:gd name="T32" fmla="*/ 96 w 112"/>
                <a:gd name="T33" fmla="*/ 46 h 114"/>
                <a:gd name="T34" fmla="*/ 94 w 112"/>
                <a:gd name="T35" fmla="*/ 34 h 114"/>
                <a:gd name="T36" fmla="*/ 94 w 112"/>
                <a:gd name="T37" fmla="*/ 23 h 114"/>
                <a:gd name="T38" fmla="*/ 94 w 112"/>
                <a:gd name="T39" fmla="*/ 12 h 114"/>
                <a:gd name="T40" fmla="*/ 96 w 112"/>
                <a:gd name="T41" fmla="*/ 0 h 114"/>
                <a:gd name="T42" fmla="*/ 89 w 112"/>
                <a:gd name="T43" fmla="*/ 0 h 114"/>
                <a:gd name="T44" fmla="*/ 86 w 112"/>
                <a:gd name="T45" fmla="*/ 2 h 114"/>
                <a:gd name="T46" fmla="*/ 83 w 112"/>
                <a:gd name="T47" fmla="*/ 18 h 114"/>
                <a:gd name="T48" fmla="*/ 78 w 112"/>
                <a:gd name="T49" fmla="*/ 34 h 114"/>
                <a:gd name="T50" fmla="*/ 71 w 112"/>
                <a:gd name="T51" fmla="*/ 48 h 114"/>
                <a:gd name="T52" fmla="*/ 62 w 112"/>
                <a:gd name="T53" fmla="*/ 60 h 114"/>
                <a:gd name="T54" fmla="*/ 50 w 112"/>
                <a:gd name="T55" fmla="*/ 71 h 114"/>
                <a:gd name="T56" fmla="*/ 37 w 112"/>
                <a:gd name="T57" fmla="*/ 80 h 114"/>
                <a:gd name="T58" fmla="*/ 21 w 112"/>
                <a:gd name="T59" fmla="*/ 86 h 114"/>
                <a:gd name="T60" fmla="*/ 4 w 112"/>
                <a:gd name="T61" fmla="*/ 89 h 114"/>
                <a:gd name="T62" fmla="*/ 1 w 112"/>
                <a:gd name="T63" fmla="*/ 92 h 114"/>
                <a:gd name="T64" fmla="*/ 1 w 112"/>
                <a:gd name="T65" fmla="*/ 96 h 114"/>
                <a:gd name="T66" fmla="*/ 2 w 112"/>
                <a:gd name="T67" fmla="*/ 102 h 114"/>
                <a:gd name="T68" fmla="*/ 1 w 112"/>
                <a:gd name="T69" fmla="*/ 106 h 114"/>
                <a:gd name="T70" fmla="*/ 0 w 112"/>
                <a:gd name="T71" fmla="*/ 105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2" h="114">
                  <a:moveTo>
                    <a:pt x="0" y="105"/>
                  </a:moveTo>
                  <a:lnTo>
                    <a:pt x="0" y="105"/>
                  </a:ln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3" name="Freeform 9">
              <a:extLst>
                <a:ext uri="{FF2B5EF4-FFF2-40B4-BE49-F238E27FC236}">
                  <a16:creationId xmlns:a16="http://schemas.microsoft.com/office/drawing/2014/main" id="{1F8D4863-3D7C-633B-ACB7-1FB5D593D467}"/>
                </a:ext>
              </a:extLst>
            </p:cNvPr>
            <p:cNvSpPr>
              <a:spLocks/>
            </p:cNvSpPr>
            <p:nvPr/>
          </p:nvSpPr>
          <p:spPr bwMode="auto">
            <a:xfrm>
              <a:off x="3663" y="3110"/>
              <a:ext cx="17" cy="17"/>
            </a:xfrm>
            <a:custGeom>
              <a:avLst/>
              <a:gdLst>
                <a:gd name="T0" fmla="*/ 0 w 17"/>
                <a:gd name="T1" fmla="*/ 6 h 17"/>
                <a:gd name="T2" fmla="*/ 0 w 17"/>
                <a:gd name="T3" fmla="*/ 6 h 17"/>
                <a:gd name="T4" fmla="*/ 1 w 17"/>
                <a:gd name="T5" fmla="*/ 3 h 17"/>
                <a:gd name="T6" fmla="*/ 3 w 17"/>
                <a:gd name="T7" fmla="*/ 0 h 17"/>
                <a:gd name="T8" fmla="*/ 4 w 17"/>
                <a:gd name="T9" fmla="*/ 0 h 17"/>
                <a:gd name="T10" fmla="*/ 5 w 17"/>
                <a:gd name="T11" fmla="*/ 0 h 17"/>
                <a:gd name="T12" fmla="*/ 8 w 17"/>
                <a:gd name="T13" fmla="*/ 6 h 17"/>
                <a:gd name="T14" fmla="*/ 10 w 17"/>
                <a:gd name="T15" fmla="*/ 12 h 17"/>
                <a:gd name="T16" fmla="*/ 12 w 17"/>
                <a:gd name="T17" fmla="*/ 16 h 17"/>
                <a:gd name="T18" fmla="*/ 16 w 17"/>
                <a:gd name="T19" fmla="*/ 1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6"/>
                  </a:moveTo>
                  <a:lnTo>
                    <a:pt x="0" y="6"/>
                  </a:lnTo>
                  <a:lnTo>
                    <a:pt x="1" y="3"/>
                  </a:lnTo>
                  <a:lnTo>
                    <a:pt x="3" y="0"/>
                  </a:lnTo>
                  <a:lnTo>
                    <a:pt x="4" y="0"/>
                  </a:lnTo>
                  <a:lnTo>
                    <a:pt x="5" y="0"/>
                  </a:lnTo>
                  <a:lnTo>
                    <a:pt x="8" y="6"/>
                  </a:lnTo>
                  <a:lnTo>
                    <a:pt x="10" y="12"/>
                  </a:lnTo>
                  <a:lnTo>
                    <a:pt x="12" y="16"/>
                  </a:lnTo>
                  <a:lnTo>
                    <a:pt x="16"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4" name="Freeform 10">
              <a:extLst>
                <a:ext uri="{FF2B5EF4-FFF2-40B4-BE49-F238E27FC236}">
                  <a16:creationId xmlns:a16="http://schemas.microsoft.com/office/drawing/2014/main" id="{747896D3-193D-60C7-5969-01919BC435FD}"/>
                </a:ext>
              </a:extLst>
            </p:cNvPr>
            <p:cNvSpPr>
              <a:spLocks/>
            </p:cNvSpPr>
            <p:nvPr/>
          </p:nvSpPr>
          <p:spPr bwMode="auto">
            <a:xfrm>
              <a:off x="3699" y="3117"/>
              <a:ext cx="30" cy="17"/>
            </a:xfrm>
            <a:custGeom>
              <a:avLst/>
              <a:gdLst>
                <a:gd name="T0" fmla="*/ 0 w 30"/>
                <a:gd name="T1" fmla="*/ 0 h 17"/>
                <a:gd name="T2" fmla="*/ 0 w 30"/>
                <a:gd name="T3" fmla="*/ 0 h 17"/>
                <a:gd name="T4" fmla="*/ 4 w 30"/>
                <a:gd name="T5" fmla="*/ 10 h 17"/>
                <a:gd name="T6" fmla="*/ 8 w 30"/>
                <a:gd name="T7" fmla="*/ 10 h 17"/>
                <a:gd name="T8" fmla="*/ 11 w 30"/>
                <a:gd name="T9" fmla="*/ 10 h 17"/>
                <a:gd name="T10" fmla="*/ 15 w 30"/>
                <a:gd name="T11" fmla="*/ 10 h 17"/>
                <a:gd name="T12" fmla="*/ 19 w 30"/>
                <a:gd name="T13" fmla="*/ 10 h 17"/>
                <a:gd name="T14" fmla="*/ 22 w 30"/>
                <a:gd name="T15" fmla="*/ 10 h 17"/>
                <a:gd name="T16" fmla="*/ 26 w 30"/>
                <a:gd name="T17" fmla="*/ 10 h 17"/>
                <a:gd name="T18" fmla="*/ 29 w 30"/>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7">
                  <a:moveTo>
                    <a:pt x="0" y="0"/>
                  </a:moveTo>
                  <a:lnTo>
                    <a:pt x="0" y="0"/>
                  </a:lnTo>
                  <a:lnTo>
                    <a:pt x="4" y="10"/>
                  </a:lnTo>
                  <a:lnTo>
                    <a:pt x="8" y="10"/>
                  </a:lnTo>
                  <a:lnTo>
                    <a:pt x="11" y="10"/>
                  </a:lnTo>
                  <a:lnTo>
                    <a:pt x="15" y="10"/>
                  </a:lnTo>
                  <a:lnTo>
                    <a:pt x="19" y="10"/>
                  </a:lnTo>
                  <a:lnTo>
                    <a:pt x="22" y="10"/>
                  </a:lnTo>
                  <a:lnTo>
                    <a:pt x="26" y="10"/>
                  </a:lnTo>
                  <a:lnTo>
                    <a:pt x="2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5" name="Freeform 11">
              <a:extLst>
                <a:ext uri="{FF2B5EF4-FFF2-40B4-BE49-F238E27FC236}">
                  <a16:creationId xmlns:a16="http://schemas.microsoft.com/office/drawing/2014/main" id="{394045F2-54BC-4555-1870-5B34B3490D8A}"/>
                </a:ext>
              </a:extLst>
            </p:cNvPr>
            <p:cNvSpPr>
              <a:spLocks/>
            </p:cNvSpPr>
            <p:nvPr/>
          </p:nvSpPr>
          <p:spPr bwMode="auto">
            <a:xfrm>
              <a:off x="3699" y="3054"/>
              <a:ext cx="97" cy="17"/>
            </a:xfrm>
            <a:custGeom>
              <a:avLst/>
              <a:gdLst>
                <a:gd name="T0" fmla="*/ 0 w 97"/>
                <a:gd name="T1" fmla="*/ 14 h 17"/>
                <a:gd name="T2" fmla="*/ 0 w 97"/>
                <a:gd name="T3" fmla="*/ 14 h 17"/>
                <a:gd name="T4" fmla="*/ 9 w 97"/>
                <a:gd name="T5" fmla="*/ 14 h 17"/>
                <a:gd name="T6" fmla="*/ 17 w 97"/>
                <a:gd name="T7" fmla="*/ 14 h 17"/>
                <a:gd name="T8" fmla="*/ 26 w 97"/>
                <a:gd name="T9" fmla="*/ 14 h 17"/>
                <a:gd name="T10" fmla="*/ 34 w 97"/>
                <a:gd name="T11" fmla="*/ 13 h 17"/>
                <a:gd name="T12" fmla="*/ 42 w 97"/>
                <a:gd name="T13" fmla="*/ 12 h 17"/>
                <a:gd name="T14" fmla="*/ 50 w 97"/>
                <a:gd name="T15" fmla="*/ 9 h 17"/>
                <a:gd name="T16" fmla="*/ 58 w 97"/>
                <a:gd name="T17" fmla="*/ 6 h 17"/>
                <a:gd name="T18" fmla="*/ 66 w 97"/>
                <a:gd name="T19" fmla="*/ 2 h 17"/>
                <a:gd name="T20" fmla="*/ 70 w 97"/>
                <a:gd name="T21" fmla="*/ 0 h 17"/>
                <a:gd name="T22" fmla="*/ 74 w 97"/>
                <a:gd name="T23" fmla="*/ 0 h 17"/>
                <a:gd name="T24" fmla="*/ 79 w 97"/>
                <a:gd name="T25" fmla="*/ 0 h 17"/>
                <a:gd name="T26" fmla="*/ 83 w 97"/>
                <a:gd name="T27" fmla="*/ 2 h 17"/>
                <a:gd name="T28" fmla="*/ 87 w 97"/>
                <a:gd name="T29" fmla="*/ 3 h 17"/>
                <a:gd name="T30" fmla="*/ 90 w 97"/>
                <a:gd name="T31" fmla="*/ 7 h 17"/>
                <a:gd name="T32" fmla="*/ 94 w 97"/>
                <a:gd name="T33" fmla="*/ 11 h 17"/>
                <a:gd name="T34" fmla="*/ 96 w 97"/>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7" h="17">
                  <a:moveTo>
                    <a:pt x="0" y="14"/>
                  </a:moveTo>
                  <a:lnTo>
                    <a:pt x="0" y="14"/>
                  </a:lnTo>
                  <a:lnTo>
                    <a:pt x="9" y="14"/>
                  </a:lnTo>
                  <a:lnTo>
                    <a:pt x="17" y="14"/>
                  </a:lnTo>
                  <a:lnTo>
                    <a:pt x="26" y="14"/>
                  </a:lnTo>
                  <a:lnTo>
                    <a:pt x="34" y="13"/>
                  </a:lnTo>
                  <a:lnTo>
                    <a:pt x="42" y="12"/>
                  </a:lnTo>
                  <a:lnTo>
                    <a:pt x="50" y="9"/>
                  </a:lnTo>
                  <a:lnTo>
                    <a:pt x="58" y="6"/>
                  </a:lnTo>
                  <a:lnTo>
                    <a:pt x="66" y="2"/>
                  </a:lnTo>
                  <a:lnTo>
                    <a:pt x="70" y="0"/>
                  </a:lnTo>
                  <a:lnTo>
                    <a:pt x="74" y="0"/>
                  </a:lnTo>
                  <a:lnTo>
                    <a:pt x="79" y="0"/>
                  </a:lnTo>
                  <a:lnTo>
                    <a:pt x="83" y="2"/>
                  </a:lnTo>
                  <a:lnTo>
                    <a:pt x="87" y="3"/>
                  </a:lnTo>
                  <a:lnTo>
                    <a:pt x="90" y="7"/>
                  </a:lnTo>
                  <a:lnTo>
                    <a:pt x="94" y="11"/>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6" name="Freeform 12">
              <a:extLst>
                <a:ext uri="{FF2B5EF4-FFF2-40B4-BE49-F238E27FC236}">
                  <a16:creationId xmlns:a16="http://schemas.microsoft.com/office/drawing/2014/main" id="{21FA52DE-5601-FAE6-E214-AE27E2068B2B}"/>
                </a:ext>
              </a:extLst>
            </p:cNvPr>
            <p:cNvSpPr>
              <a:spLocks/>
            </p:cNvSpPr>
            <p:nvPr/>
          </p:nvSpPr>
          <p:spPr bwMode="auto">
            <a:xfrm>
              <a:off x="3637" y="3019"/>
              <a:ext cx="26" cy="31"/>
            </a:xfrm>
            <a:custGeom>
              <a:avLst/>
              <a:gdLst>
                <a:gd name="T0" fmla="*/ 18 w 26"/>
                <a:gd name="T1" fmla="*/ 30 h 31"/>
                <a:gd name="T2" fmla="*/ 18 w 26"/>
                <a:gd name="T3" fmla="*/ 30 h 31"/>
                <a:gd name="T4" fmla="*/ 18 w 26"/>
                <a:gd name="T5" fmla="*/ 26 h 31"/>
                <a:gd name="T6" fmla="*/ 18 w 26"/>
                <a:gd name="T7" fmla="*/ 22 h 31"/>
                <a:gd name="T8" fmla="*/ 17 w 26"/>
                <a:gd name="T9" fmla="*/ 19 h 31"/>
                <a:gd name="T10" fmla="*/ 16 w 26"/>
                <a:gd name="T11" fmla="*/ 15 h 31"/>
                <a:gd name="T12" fmla="*/ 14 w 26"/>
                <a:gd name="T13" fmla="*/ 12 h 31"/>
                <a:gd name="T14" fmla="*/ 12 w 26"/>
                <a:gd name="T15" fmla="*/ 8 h 31"/>
                <a:gd name="T16" fmla="*/ 12 w 26"/>
                <a:gd name="T17" fmla="*/ 4 h 31"/>
                <a:gd name="T18" fmla="*/ 11 w 26"/>
                <a:gd name="T19" fmla="*/ 0 h 31"/>
                <a:gd name="T20" fmla="*/ 12 w 26"/>
                <a:gd name="T21" fmla="*/ 2 h 31"/>
                <a:gd name="T22" fmla="*/ 14 w 26"/>
                <a:gd name="T23" fmla="*/ 6 h 31"/>
                <a:gd name="T24" fmla="*/ 14 w 26"/>
                <a:gd name="T25" fmla="*/ 9 h 31"/>
                <a:gd name="T26" fmla="*/ 14 w 26"/>
                <a:gd name="T27" fmla="*/ 12 h 31"/>
                <a:gd name="T28" fmla="*/ 16 w 26"/>
                <a:gd name="T29" fmla="*/ 15 h 31"/>
                <a:gd name="T30" fmla="*/ 17 w 26"/>
                <a:gd name="T31" fmla="*/ 18 h 31"/>
                <a:gd name="T32" fmla="*/ 21 w 26"/>
                <a:gd name="T33" fmla="*/ 20 h 31"/>
                <a:gd name="T34" fmla="*/ 25 w 26"/>
                <a:gd name="T35" fmla="*/ 21 h 31"/>
                <a:gd name="T36" fmla="*/ 21 w 26"/>
                <a:gd name="T37" fmla="*/ 22 h 31"/>
                <a:gd name="T38" fmla="*/ 18 w 26"/>
                <a:gd name="T39" fmla="*/ 22 h 31"/>
                <a:gd name="T40" fmla="*/ 14 w 26"/>
                <a:gd name="T41" fmla="*/ 20 h 31"/>
                <a:gd name="T42" fmla="*/ 11 w 26"/>
                <a:gd name="T43" fmla="*/ 20 h 31"/>
                <a:gd name="T44" fmla="*/ 8 w 26"/>
                <a:gd name="T45" fmla="*/ 18 h 31"/>
                <a:gd name="T46" fmla="*/ 5 w 26"/>
                <a:gd name="T47" fmla="*/ 16 h 31"/>
                <a:gd name="T48" fmla="*/ 3 w 26"/>
                <a:gd name="T49" fmla="*/ 14 h 31"/>
                <a:gd name="T50" fmla="*/ 0 w 26"/>
                <a:gd name="T51" fmla="*/ 11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6" h="31">
                  <a:moveTo>
                    <a:pt x="18" y="30"/>
                  </a:moveTo>
                  <a:lnTo>
                    <a:pt x="18" y="30"/>
                  </a:lnTo>
                  <a:lnTo>
                    <a:pt x="18" y="26"/>
                  </a:lnTo>
                  <a:lnTo>
                    <a:pt x="18" y="22"/>
                  </a:lnTo>
                  <a:lnTo>
                    <a:pt x="17" y="19"/>
                  </a:lnTo>
                  <a:lnTo>
                    <a:pt x="16" y="15"/>
                  </a:lnTo>
                  <a:lnTo>
                    <a:pt x="14" y="12"/>
                  </a:lnTo>
                  <a:lnTo>
                    <a:pt x="12" y="8"/>
                  </a:lnTo>
                  <a:lnTo>
                    <a:pt x="12" y="4"/>
                  </a:lnTo>
                  <a:lnTo>
                    <a:pt x="11" y="0"/>
                  </a:lnTo>
                  <a:lnTo>
                    <a:pt x="12" y="2"/>
                  </a:lnTo>
                  <a:lnTo>
                    <a:pt x="14" y="6"/>
                  </a:lnTo>
                  <a:lnTo>
                    <a:pt x="14" y="9"/>
                  </a:lnTo>
                  <a:lnTo>
                    <a:pt x="14" y="12"/>
                  </a:lnTo>
                  <a:lnTo>
                    <a:pt x="16" y="15"/>
                  </a:lnTo>
                  <a:lnTo>
                    <a:pt x="17" y="18"/>
                  </a:lnTo>
                  <a:lnTo>
                    <a:pt x="21" y="20"/>
                  </a:lnTo>
                  <a:lnTo>
                    <a:pt x="25" y="21"/>
                  </a:lnTo>
                  <a:lnTo>
                    <a:pt x="21" y="22"/>
                  </a:lnTo>
                  <a:lnTo>
                    <a:pt x="18" y="22"/>
                  </a:lnTo>
                  <a:lnTo>
                    <a:pt x="14" y="20"/>
                  </a:lnTo>
                  <a:lnTo>
                    <a:pt x="11" y="20"/>
                  </a:lnTo>
                  <a:lnTo>
                    <a:pt x="8" y="18"/>
                  </a:lnTo>
                  <a:lnTo>
                    <a:pt x="5" y="16"/>
                  </a:lnTo>
                  <a:lnTo>
                    <a:pt x="3" y="14"/>
                  </a:lnTo>
                  <a:lnTo>
                    <a:pt x="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7" name="Freeform 13">
              <a:extLst>
                <a:ext uri="{FF2B5EF4-FFF2-40B4-BE49-F238E27FC236}">
                  <a16:creationId xmlns:a16="http://schemas.microsoft.com/office/drawing/2014/main" id="{CADB4EBA-864B-B782-FA2B-9227382BFAF4}"/>
                </a:ext>
              </a:extLst>
            </p:cNvPr>
            <p:cNvSpPr>
              <a:spLocks/>
            </p:cNvSpPr>
            <p:nvPr/>
          </p:nvSpPr>
          <p:spPr bwMode="auto">
            <a:xfrm>
              <a:off x="3637" y="3086"/>
              <a:ext cx="17" cy="17"/>
            </a:xfrm>
            <a:custGeom>
              <a:avLst/>
              <a:gdLst>
                <a:gd name="T0" fmla="*/ 0 w 17"/>
                <a:gd name="T1" fmla="*/ 0 h 17"/>
                <a:gd name="T2" fmla="*/ 0 w 17"/>
                <a:gd name="T3" fmla="*/ 0 h 17"/>
                <a:gd name="T4" fmla="*/ 2 w 17"/>
                <a:gd name="T5" fmla="*/ 3 h 17"/>
                <a:gd name="T6" fmla="*/ 3 w 17"/>
                <a:gd name="T7" fmla="*/ 5 h 17"/>
                <a:gd name="T8" fmla="*/ 4 w 17"/>
                <a:gd name="T9" fmla="*/ 8 h 17"/>
                <a:gd name="T10" fmla="*/ 6 w 17"/>
                <a:gd name="T11" fmla="*/ 10 h 17"/>
                <a:gd name="T12" fmla="*/ 7 w 17"/>
                <a:gd name="T13" fmla="*/ 13 h 17"/>
                <a:gd name="T14" fmla="*/ 10 w 17"/>
                <a:gd name="T15" fmla="*/ 14 h 17"/>
                <a:gd name="T16" fmla="*/ 12 w 17"/>
                <a:gd name="T17" fmla="*/ 15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3"/>
                  </a:lnTo>
                  <a:lnTo>
                    <a:pt x="3" y="5"/>
                  </a:lnTo>
                  <a:lnTo>
                    <a:pt x="4" y="8"/>
                  </a:lnTo>
                  <a:lnTo>
                    <a:pt x="6" y="10"/>
                  </a:lnTo>
                  <a:lnTo>
                    <a:pt x="7" y="13"/>
                  </a:lnTo>
                  <a:lnTo>
                    <a:pt x="10" y="14"/>
                  </a:lnTo>
                  <a:lnTo>
                    <a:pt x="12" y="15"/>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8" name="Freeform 14">
              <a:extLst>
                <a:ext uri="{FF2B5EF4-FFF2-40B4-BE49-F238E27FC236}">
                  <a16:creationId xmlns:a16="http://schemas.microsoft.com/office/drawing/2014/main" id="{4A147862-9C78-2A54-31B1-116BA4CE2D3A}"/>
                </a:ext>
              </a:extLst>
            </p:cNvPr>
            <p:cNvSpPr>
              <a:spLocks/>
            </p:cNvSpPr>
            <p:nvPr/>
          </p:nvSpPr>
          <p:spPr bwMode="auto">
            <a:xfrm>
              <a:off x="3693" y="3119"/>
              <a:ext cx="62" cy="153"/>
            </a:xfrm>
            <a:custGeom>
              <a:avLst/>
              <a:gdLst>
                <a:gd name="T0" fmla="*/ 1 w 62"/>
                <a:gd name="T1" fmla="*/ 152 h 153"/>
                <a:gd name="T2" fmla="*/ 1 w 62"/>
                <a:gd name="T3" fmla="*/ 152 h 153"/>
                <a:gd name="T4" fmla="*/ 5 w 62"/>
                <a:gd name="T5" fmla="*/ 150 h 153"/>
                <a:gd name="T6" fmla="*/ 10 w 62"/>
                <a:gd name="T7" fmla="*/ 146 h 153"/>
                <a:gd name="T8" fmla="*/ 14 w 62"/>
                <a:gd name="T9" fmla="*/ 140 h 153"/>
                <a:gd name="T10" fmla="*/ 18 w 62"/>
                <a:gd name="T11" fmla="*/ 133 h 153"/>
                <a:gd name="T12" fmla="*/ 22 w 62"/>
                <a:gd name="T13" fmla="*/ 124 h 153"/>
                <a:gd name="T14" fmla="*/ 25 w 62"/>
                <a:gd name="T15" fmla="*/ 115 h 153"/>
                <a:gd name="T16" fmla="*/ 29 w 62"/>
                <a:gd name="T17" fmla="*/ 104 h 153"/>
                <a:gd name="T18" fmla="*/ 32 w 62"/>
                <a:gd name="T19" fmla="*/ 93 h 153"/>
                <a:gd name="T20" fmla="*/ 36 w 62"/>
                <a:gd name="T21" fmla="*/ 81 h 153"/>
                <a:gd name="T22" fmla="*/ 39 w 62"/>
                <a:gd name="T23" fmla="*/ 68 h 153"/>
                <a:gd name="T24" fmla="*/ 43 w 62"/>
                <a:gd name="T25" fmla="*/ 56 h 153"/>
                <a:gd name="T26" fmla="*/ 46 w 62"/>
                <a:gd name="T27" fmla="*/ 44 h 153"/>
                <a:gd name="T28" fmla="*/ 50 w 62"/>
                <a:gd name="T29" fmla="*/ 32 h 153"/>
                <a:gd name="T30" fmla="*/ 54 w 62"/>
                <a:gd name="T31" fmla="*/ 21 h 153"/>
                <a:gd name="T32" fmla="*/ 57 w 62"/>
                <a:gd name="T33" fmla="*/ 11 h 153"/>
                <a:gd name="T34" fmla="*/ 61 w 62"/>
                <a:gd name="T35" fmla="*/ 2 h 153"/>
                <a:gd name="T36" fmla="*/ 57 w 62"/>
                <a:gd name="T37" fmla="*/ 0 h 153"/>
                <a:gd name="T38" fmla="*/ 53 w 62"/>
                <a:gd name="T39" fmla="*/ 10 h 153"/>
                <a:gd name="T40" fmla="*/ 50 w 62"/>
                <a:gd name="T41" fmla="*/ 20 h 153"/>
                <a:gd name="T42" fmla="*/ 46 w 62"/>
                <a:gd name="T43" fmla="*/ 31 h 153"/>
                <a:gd name="T44" fmla="*/ 42 w 62"/>
                <a:gd name="T45" fmla="*/ 43 h 153"/>
                <a:gd name="T46" fmla="*/ 39 w 62"/>
                <a:gd name="T47" fmla="*/ 55 h 153"/>
                <a:gd name="T48" fmla="*/ 35 w 62"/>
                <a:gd name="T49" fmla="*/ 67 h 153"/>
                <a:gd name="T50" fmla="*/ 32 w 62"/>
                <a:gd name="T51" fmla="*/ 80 h 153"/>
                <a:gd name="T52" fmla="*/ 29 w 62"/>
                <a:gd name="T53" fmla="*/ 91 h 153"/>
                <a:gd name="T54" fmla="*/ 25 w 62"/>
                <a:gd name="T55" fmla="*/ 103 h 153"/>
                <a:gd name="T56" fmla="*/ 22 w 62"/>
                <a:gd name="T57" fmla="*/ 113 h 153"/>
                <a:gd name="T58" fmla="*/ 18 w 62"/>
                <a:gd name="T59" fmla="*/ 122 h 153"/>
                <a:gd name="T60" fmla="*/ 14 w 62"/>
                <a:gd name="T61" fmla="*/ 131 h 153"/>
                <a:gd name="T62" fmla="*/ 10 w 62"/>
                <a:gd name="T63" fmla="*/ 138 h 153"/>
                <a:gd name="T64" fmla="*/ 7 w 62"/>
                <a:gd name="T65" fmla="*/ 144 h 153"/>
                <a:gd name="T66" fmla="*/ 3 w 62"/>
                <a:gd name="T67" fmla="*/ 147 h 153"/>
                <a:gd name="T68" fmla="*/ 0 w 62"/>
                <a:gd name="T69" fmla="*/ 148 h 153"/>
                <a:gd name="T70" fmla="*/ 1 w 62"/>
                <a:gd name="T71" fmla="*/ 152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3">
                  <a:moveTo>
                    <a:pt x="1" y="152"/>
                  </a:moveTo>
                  <a:lnTo>
                    <a:pt x="1" y="152"/>
                  </a:lnTo>
                  <a:lnTo>
                    <a:pt x="5" y="150"/>
                  </a:lnTo>
                  <a:lnTo>
                    <a:pt x="10" y="146"/>
                  </a:lnTo>
                  <a:lnTo>
                    <a:pt x="14" y="140"/>
                  </a:lnTo>
                  <a:lnTo>
                    <a:pt x="18" y="133"/>
                  </a:lnTo>
                  <a:lnTo>
                    <a:pt x="22" y="124"/>
                  </a:lnTo>
                  <a:lnTo>
                    <a:pt x="25" y="115"/>
                  </a:lnTo>
                  <a:lnTo>
                    <a:pt x="29" y="104"/>
                  </a:lnTo>
                  <a:lnTo>
                    <a:pt x="32" y="93"/>
                  </a:lnTo>
                  <a:lnTo>
                    <a:pt x="36" y="81"/>
                  </a:lnTo>
                  <a:lnTo>
                    <a:pt x="39" y="68"/>
                  </a:lnTo>
                  <a:lnTo>
                    <a:pt x="43" y="56"/>
                  </a:lnTo>
                  <a:lnTo>
                    <a:pt x="46" y="44"/>
                  </a:lnTo>
                  <a:lnTo>
                    <a:pt x="50" y="32"/>
                  </a:lnTo>
                  <a:lnTo>
                    <a:pt x="54" y="21"/>
                  </a:lnTo>
                  <a:lnTo>
                    <a:pt x="57" y="11"/>
                  </a:lnTo>
                  <a:lnTo>
                    <a:pt x="61" y="2"/>
                  </a:lnTo>
                  <a:lnTo>
                    <a:pt x="57" y="0"/>
                  </a:lnTo>
                  <a:lnTo>
                    <a:pt x="53" y="10"/>
                  </a:lnTo>
                  <a:lnTo>
                    <a:pt x="50" y="20"/>
                  </a:lnTo>
                  <a:lnTo>
                    <a:pt x="46" y="31"/>
                  </a:lnTo>
                  <a:lnTo>
                    <a:pt x="42" y="43"/>
                  </a:lnTo>
                  <a:lnTo>
                    <a:pt x="39" y="55"/>
                  </a:lnTo>
                  <a:lnTo>
                    <a:pt x="35" y="67"/>
                  </a:lnTo>
                  <a:lnTo>
                    <a:pt x="32" y="80"/>
                  </a:lnTo>
                  <a:lnTo>
                    <a:pt x="29" y="91"/>
                  </a:lnTo>
                  <a:lnTo>
                    <a:pt x="25" y="103"/>
                  </a:lnTo>
                  <a:lnTo>
                    <a:pt x="22" y="113"/>
                  </a:lnTo>
                  <a:lnTo>
                    <a:pt x="18" y="122"/>
                  </a:lnTo>
                  <a:lnTo>
                    <a:pt x="14" y="131"/>
                  </a:lnTo>
                  <a:lnTo>
                    <a:pt x="10" y="138"/>
                  </a:lnTo>
                  <a:lnTo>
                    <a:pt x="7" y="144"/>
                  </a:lnTo>
                  <a:lnTo>
                    <a:pt x="3" y="147"/>
                  </a:lnTo>
                  <a:lnTo>
                    <a:pt x="0" y="148"/>
                  </a:lnTo>
                  <a:lnTo>
                    <a:pt x="1" y="1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9" name="Freeform 15">
              <a:extLst>
                <a:ext uri="{FF2B5EF4-FFF2-40B4-BE49-F238E27FC236}">
                  <a16:creationId xmlns:a16="http://schemas.microsoft.com/office/drawing/2014/main" id="{0367623D-9322-6C02-0C7F-3D1E5DB051F7}"/>
                </a:ext>
              </a:extLst>
            </p:cNvPr>
            <p:cNvSpPr>
              <a:spLocks/>
            </p:cNvSpPr>
            <p:nvPr/>
          </p:nvSpPr>
          <p:spPr bwMode="auto">
            <a:xfrm>
              <a:off x="3678" y="3190"/>
              <a:ext cx="18" cy="82"/>
            </a:xfrm>
            <a:custGeom>
              <a:avLst/>
              <a:gdLst>
                <a:gd name="T0" fmla="*/ 13 w 18"/>
                <a:gd name="T1" fmla="*/ 0 h 82"/>
                <a:gd name="T2" fmla="*/ 13 w 18"/>
                <a:gd name="T3" fmla="*/ 0 h 82"/>
                <a:gd name="T4" fmla="*/ 12 w 18"/>
                <a:gd name="T5" fmla="*/ 5 h 82"/>
                <a:gd name="T6" fmla="*/ 11 w 18"/>
                <a:gd name="T7" fmla="*/ 11 h 82"/>
                <a:gd name="T8" fmla="*/ 9 w 18"/>
                <a:gd name="T9" fmla="*/ 17 h 82"/>
                <a:gd name="T10" fmla="*/ 7 w 18"/>
                <a:gd name="T11" fmla="*/ 24 h 82"/>
                <a:gd name="T12" fmla="*/ 5 w 18"/>
                <a:gd name="T13" fmla="*/ 31 h 82"/>
                <a:gd name="T14" fmla="*/ 4 w 18"/>
                <a:gd name="T15" fmla="*/ 37 h 82"/>
                <a:gd name="T16" fmla="*/ 3 w 18"/>
                <a:gd name="T17" fmla="*/ 44 h 82"/>
                <a:gd name="T18" fmla="*/ 1 w 18"/>
                <a:gd name="T19" fmla="*/ 51 h 82"/>
                <a:gd name="T20" fmla="*/ 0 w 18"/>
                <a:gd name="T21" fmla="*/ 57 h 82"/>
                <a:gd name="T22" fmla="*/ 0 w 18"/>
                <a:gd name="T23" fmla="*/ 63 h 82"/>
                <a:gd name="T24" fmla="*/ 0 w 18"/>
                <a:gd name="T25" fmla="*/ 68 h 82"/>
                <a:gd name="T26" fmla="*/ 1 w 18"/>
                <a:gd name="T27" fmla="*/ 73 h 82"/>
                <a:gd name="T28" fmla="*/ 3 w 18"/>
                <a:gd name="T29" fmla="*/ 77 h 82"/>
                <a:gd name="T30" fmla="*/ 7 w 18"/>
                <a:gd name="T31" fmla="*/ 80 h 82"/>
                <a:gd name="T32" fmla="*/ 11 w 18"/>
                <a:gd name="T33" fmla="*/ 81 h 82"/>
                <a:gd name="T34" fmla="*/ 16 w 18"/>
                <a:gd name="T35" fmla="*/ 81 h 82"/>
                <a:gd name="T36" fmla="*/ 15 w 18"/>
                <a:gd name="T37" fmla="*/ 77 h 82"/>
                <a:gd name="T38" fmla="*/ 11 w 18"/>
                <a:gd name="T39" fmla="*/ 77 h 82"/>
                <a:gd name="T40" fmla="*/ 8 w 18"/>
                <a:gd name="T41" fmla="*/ 77 h 82"/>
                <a:gd name="T42" fmla="*/ 7 w 18"/>
                <a:gd name="T43" fmla="*/ 75 h 82"/>
                <a:gd name="T44" fmla="*/ 5 w 18"/>
                <a:gd name="T45" fmla="*/ 72 h 82"/>
                <a:gd name="T46" fmla="*/ 4 w 18"/>
                <a:gd name="T47" fmla="*/ 68 h 82"/>
                <a:gd name="T48" fmla="*/ 4 w 18"/>
                <a:gd name="T49" fmla="*/ 63 h 82"/>
                <a:gd name="T50" fmla="*/ 4 w 18"/>
                <a:gd name="T51" fmla="*/ 57 h 82"/>
                <a:gd name="T52" fmla="*/ 5 w 18"/>
                <a:gd name="T53" fmla="*/ 51 h 82"/>
                <a:gd name="T54" fmla="*/ 7 w 18"/>
                <a:gd name="T55" fmla="*/ 45 h 82"/>
                <a:gd name="T56" fmla="*/ 8 w 18"/>
                <a:gd name="T57" fmla="*/ 38 h 82"/>
                <a:gd name="T58" fmla="*/ 9 w 18"/>
                <a:gd name="T59" fmla="*/ 32 h 82"/>
                <a:gd name="T60" fmla="*/ 11 w 18"/>
                <a:gd name="T61" fmla="*/ 25 h 82"/>
                <a:gd name="T62" fmla="*/ 13 w 18"/>
                <a:gd name="T63" fmla="*/ 18 h 82"/>
                <a:gd name="T64" fmla="*/ 15 w 18"/>
                <a:gd name="T65" fmla="*/ 12 h 82"/>
                <a:gd name="T66" fmla="*/ 16 w 18"/>
                <a:gd name="T67" fmla="*/ 6 h 82"/>
                <a:gd name="T68" fmla="*/ 17 w 18"/>
                <a:gd name="T69" fmla="*/ 1 h 82"/>
                <a:gd name="T70" fmla="*/ 13 w 18"/>
                <a:gd name="T71" fmla="*/ 0 h 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 h="82">
                  <a:moveTo>
                    <a:pt x="13" y="0"/>
                  </a:moveTo>
                  <a:lnTo>
                    <a:pt x="13" y="0"/>
                  </a:lnTo>
                  <a:lnTo>
                    <a:pt x="12" y="5"/>
                  </a:lnTo>
                  <a:lnTo>
                    <a:pt x="11" y="11"/>
                  </a:lnTo>
                  <a:lnTo>
                    <a:pt x="9" y="17"/>
                  </a:lnTo>
                  <a:lnTo>
                    <a:pt x="7" y="24"/>
                  </a:lnTo>
                  <a:lnTo>
                    <a:pt x="5" y="31"/>
                  </a:lnTo>
                  <a:lnTo>
                    <a:pt x="4" y="37"/>
                  </a:lnTo>
                  <a:lnTo>
                    <a:pt x="3" y="44"/>
                  </a:lnTo>
                  <a:lnTo>
                    <a:pt x="1" y="51"/>
                  </a:lnTo>
                  <a:lnTo>
                    <a:pt x="0" y="57"/>
                  </a:lnTo>
                  <a:lnTo>
                    <a:pt x="0" y="63"/>
                  </a:lnTo>
                  <a:lnTo>
                    <a:pt x="0" y="68"/>
                  </a:lnTo>
                  <a:lnTo>
                    <a:pt x="1" y="73"/>
                  </a:lnTo>
                  <a:lnTo>
                    <a:pt x="3" y="77"/>
                  </a:lnTo>
                  <a:lnTo>
                    <a:pt x="7" y="80"/>
                  </a:lnTo>
                  <a:lnTo>
                    <a:pt x="11" y="81"/>
                  </a:lnTo>
                  <a:lnTo>
                    <a:pt x="16" y="81"/>
                  </a:lnTo>
                  <a:lnTo>
                    <a:pt x="15" y="77"/>
                  </a:lnTo>
                  <a:lnTo>
                    <a:pt x="11" y="77"/>
                  </a:lnTo>
                  <a:lnTo>
                    <a:pt x="8" y="77"/>
                  </a:lnTo>
                  <a:lnTo>
                    <a:pt x="7" y="75"/>
                  </a:lnTo>
                  <a:lnTo>
                    <a:pt x="5" y="72"/>
                  </a:lnTo>
                  <a:lnTo>
                    <a:pt x="4" y="68"/>
                  </a:lnTo>
                  <a:lnTo>
                    <a:pt x="4" y="63"/>
                  </a:lnTo>
                  <a:lnTo>
                    <a:pt x="4" y="57"/>
                  </a:lnTo>
                  <a:lnTo>
                    <a:pt x="5" y="51"/>
                  </a:lnTo>
                  <a:lnTo>
                    <a:pt x="7" y="45"/>
                  </a:lnTo>
                  <a:lnTo>
                    <a:pt x="8" y="38"/>
                  </a:lnTo>
                  <a:lnTo>
                    <a:pt x="9" y="32"/>
                  </a:lnTo>
                  <a:lnTo>
                    <a:pt x="11" y="25"/>
                  </a:lnTo>
                  <a:lnTo>
                    <a:pt x="13" y="18"/>
                  </a:lnTo>
                  <a:lnTo>
                    <a:pt x="15" y="12"/>
                  </a:lnTo>
                  <a:lnTo>
                    <a:pt x="16" y="6"/>
                  </a:lnTo>
                  <a:lnTo>
                    <a:pt x="17" y="1"/>
                  </a:lnTo>
                  <a:lnTo>
                    <a:pt x="1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0" name="Freeform 16">
              <a:extLst>
                <a:ext uri="{FF2B5EF4-FFF2-40B4-BE49-F238E27FC236}">
                  <a16:creationId xmlns:a16="http://schemas.microsoft.com/office/drawing/2014/main" id="{6A7A39D7-9F51-DFD7-D841-0A5487168C84}"/>
                </a:ext>
              </a:extLst>
            </p:cNvPr>
            <p:cNvSpPr>
              <a:spLocks/>
            </p:cNvSpPr>
            <p:nvPr/>
          </p:nvSpPr>
          <p:spPr bwMode="auto">
            <a:xfrm>
              <a:off x="3691" y="3115"/>
              <a:ext cx="27" cy="77"/>
            </a:xfrm>
            <a:custGeom>
              <a:avLst/>
              <a:gdLst>
                <a:gd name="T0" fmla="*/ 26 w 27"/>
                <a:gd name="T1" fmla="*/ 2 h 77"/>
                <a:gd name="T2" fmla="*/ 22 w 27"/>
                <a:gd name="T3" fmla="*/ 0 h 77"/>
                <a:gd name="T4" fmla="*/ 18 w 27"/>
                <a:gd name="T5" fmla="*/ 9 h 77"/>
                <a:gd name="T6" fmla="*/ 15 w 27"/>
                <a:gd name="T7" fmla="*/ 18 h 77"/>
                <a:gd name="T8" fmla="*/ 12 w 27"/>
                <a:gd name="T9" fmla="*/ 26 h 77"/>
                <a:gd name="T10" fmla="*/ 10 w 27"/>
                <a:gd name="T11" fmla="*/ 34 h 77"/>
                <a:gd name="T12" fmla="*/ 8 w 27"/>
                <a:gd name="T13" fmla="*/ 43 h 77"/>
                <a:gd name="T14" fmla="*/ 6 w 27"/>
                <a:gd name="T15" fmla="*/ 52 h 77"/>
                <a:gd name="T16" fmla="*/ 4 w 27"/>
                <a:gd name="T17" fmla="*/ 63 h 77"/>
                <a:gd name="T18" fmla="*/ 0 w 27"/>
                <a:gd name="T19" fmla="*/ 75 h 77"/>
                <a:gd name="T20" fmla="*/ 4 w 27"/>
                <a:gd name="T21" fmla="*/ 76 h 77"/>
                <a:gd name="T22" fmla="*/ 7 w 27"/>
                <a:gd name="T23" fmla="*/ 64 h 77"/>
                <a:gd name="T24" fmla="*/ 10 w 27"/>
                <a:gd name="T25" fmla="*/ 53 h 77"/>
                <a:gd name="T26" fmla="*/ 12 w 27"/>
                <a:gd name="T27" fmla="*/ 43 h 77"/>
                <a:gd name="T28" fmla="*/ 14 w 27"/>
                <a:gd name="T29" fmla="*/ 35 h 77"/>
                <a:gd name="T30" fmla="*/ 16 w 27"/>
                <a:gd name="T31" fmla="*/ 27 h 77"/>
                <a:gd name="T32" fmla="*/ 19 w 27"/>
                <a:gd name="T33" fmla="*/ 19 h 77"/>
                <a:gd name="T34" fmla="*/ 22 w 27"/>
                <a:gd name="T35" fmla="*/ 11 h 77"/>
                <a:gd name="T36" fmla="*/ 26 w 27"/>
                <a:gd name="T37" fmla="*/ 2 h 77"/>
                <a:gd name="T38" fmla="*/ 22 w 27"/>
                <a:gd name="T39" fmla="*/ 0 h 77"/>
                <a:gd name="T40" fmla="*/ 26 w 2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77">
                  <a:moveTo>
                    <a:pt x="26" y="2"/>
                  </a:moveTo>
                  <a:lnTo>
                    <a:pt x="22" y="0"/>
                  </a:lnTo>
                  <a:lnTo>
                    <a:pt x="18" y="9"/>
                  </a:lnTo>
                  <a:lnTo>
                    <a:pt x="15" y="18"/>
                  </a:lnTo>
                  <a:lnTo>
                    <a:pt x="12" y="26"/>
                  </a:lnTo>
                  <a:lnTo>
                    <a:pt x="10" y="34"/>
                  </a:lnTo>
                  <a:lnTo>
                    <a:pt x="8" y="43"/>
                  </a:lnTo>
                  <a:lnTo>
                    <a:pt x="6" y="52"/>
                  </a:lnTo>
                  <a:lnTo>
                    <a:pt x="4" y="63"/>
                  </a:lnTo>
                  <a:lnTo>
                    <a:pt x="0" y="75"/>
                  </a:lnTo>
                  <a:lnTo>
                    <a:pt x="4" y="76"/>
                  </a:lnTo>
                  <a:lnTo>
                    <a:pt x="7" y="64"/>
                  </a:lnTo>
                  <a:lnTo>
                    <a:pt x="10" y="53"/>
                  </a:lnTo>
                  <a:lnTo>
                    <a:pt x="12" y="43"/>
                  </a:lnTo>
                  <a:lnTo>
                    <a:pt x="14" y="35"/>
                  </a:lnTo>
                  <a:lnTo>
                    <a:pt x="16" y="27"/>
                  </a:lnTo>
                  <a:lnTo>
                    <a:pt x="19" y="19"/>
                  </a:lnTo>
                  <a:lnTo>
                    <a:pt x="22" y="11"/>
                  </a:lnTo>
                  <a:lnTo>
                    <a:pt x="26" y="2"/>
                  </a:lnTo>
                  <a:lnTo>
                    <a:pt x="22" y="0"/>
                  </a:lnTo>
                  <a:lnTo>
                    <a:pt x="2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1" name="Freeform 17">
              <a:extLst>
                <a:ext uri="{FF2B5EF4-FFF2-40B4-BE49-F238E27FC236}">
                  <a16:creationId xmlns:a16="http://schemas.microsoft.com/office/drawing/2014/main" id="{FACBF140-FB6C-949E-55E0-241B3DCE3C04}"/>
                </a:ext>
              </a:extLst>
            </p:cNvPr>
            <p:cNvSpPr>
              <a:spLocks/>
            </p:cNvSpPr>
            <p:nvPr/>
          </p:nvSpPr>
          <p:spPr bwMode="auto">
            <a:xfrm>
              <a:off x="3632" y="3115"/>
              <a:ext cx="86" cy="161"/>
            </a:xfrm>
            <a:custGeom>
              <a:avLst/>
              <a:gdLst>
                <a:gd name="T0" fmla="*/ 3 w 86"/>
                <a:gd name="T1" fmla="*/ 154 h 161"/>
                <a:gd name="T2" fmla="*/ 0 w 86"/>
                <a:gd name="T3" fmla="*/ 154 h 161"/>
                <a:gd name="T4" fmla="*/ 9 w 86"/>
                <a:gd name="T5" fmla="*/ 158 h 161"/>
                <a:gd name="T6" fmla="*/ 17 w 86"/>
                <a:gd name="T7" fmla="*/ 160 h 161"/>
                <a:gd name="T8" fmla="*/ 24 w 86"/>
                <a:gd name="T9" fmla="*/ 156 h 161"/>
                <a:gd name="T10" fmla="*/ 31 w 86"/>
                <a:gd name="T11" fmla="*/ 151 h 161"/>
                <a:gd name="T12" fmla="*/ 37 w 86"/>
                <a:gd name="T13" fmla="*/ 143 h 161"/>
                <a:gd name="T14" fmla="*/ 42 w 86"/>
                <a:gd name="T15" fmla="*/ 133 h 161"/>
                <a:gd name="T16" fmla="*/ 47 w 86"/>
                <a:gd name="T17" fmla="*/ 121 h 161"/>
                <a:gd name="T18" fmla="*/ 51 w 86"/>
                <a:gd name="T19" fmla="*/ 108 h 161"/>
                <a:gd name="T20" fmla="*/ 56 w 86"/>
                <a:gd name="T21" fmla="*/ 94 h 161"/>
                <a:gd name="T22" fmla="*/ 60 w 86"/>
                <a:gd name="T23" fmla="*/ 80 h 161"/>
                <a:gd name="T24" fmla="*/ 64 w 86"/>
                <a:gd name="T25" fmla="*/ 65 h 161"/>
                <a:gd name="T26" fmla="*/ 68 w 86"/>
                <a:gd name="T27" fmla="*/ 51 h 161"/>
                <a:gd name="T28" fmla="*/ 72 w 86"/>
                <a:gd name="T29" fmla="*/ 37 h 161"/>
                <a:gd name="T30" fmla="*/ 76 w 86"/>
                <a:gd name="T31" fmla="*/ 24 h 161"/>
                <a:gd name="T32" fmla="*/ 81 w 86"/>
                <a:gd name="T33" fmla="*/ 12 h 161"/>
                <a:gd name="T34" fmla="*/ 85 w 86"/>
                <a:gd name="T35" fmla="*/ 2 h 161"/>
                <a:gd name="T36" fmla="*/ 81 w 86"/>
                <a:gd name="T37" fmla="*/ 0 h 161"/>
                <a:gd name="T38" fmla="*/ 77 w 86"/>
                <a:gd name="T39" fmla="*/ 11 h 161"/>
                <a:gd name="T40" fmla="*/ 73 w 86"/>
                <a:gd name="T41" fmla="*/ 23 h 161"/>
                <a:gd name="T42" fmla="*/ 68 w 86"/>
                <a:gd name="T43" fmla="*/ 36 h 161"/>
                <a:gd name="T44" fmla="*/ 64 w 86"/>
                <a:gd name="T45" fmla="*/ 50 h 161"/>
                <a:gd name="T46" fmla="*/ 60 w 86"/>
                <a:gd name="T47" fmla="*/ 65 h 161"/>
                <a:gd name="T48" fmla="*/ 56 w 86"/>
                <a:gd name="T49" fmla="*/ 79 h 161"/>
                <a:gd name="T50" fmla="*/ 52 w 86"/>
                <a:gd name="T51" fmla="*/ 93 h 161"/>
                <a:gd name="T52" fmla="*/ 48 w 86"/>
                <a:gd name="T53" fmla="*/ 107 h 161"/>
                <a:gd name="T54" fmla="*/ 43 w 86"/>
                <a:gd name="T55" fmla="*/ 120 h 161"/>
                <a:gd name="T56" fmla="*/ 39 w 86"/>
                <a:gd name="T57" fmla="*/ 131 h 161"/>
                <a:gd name="T58" fmla="*/ 34 w 86"/>
                <a:gd name="T59" fmla="*/ 141 h 161"/>
                <a:gd name="T60" fmla="*/ 28 w 86"/>
                <a:gd name="T61" fmla="*/ 148 h 161"/>
                <a:gd name="T62" fmla="*/ 22 w 86"/>
                <a:gd name="T63" fmla="*/ 153 h 161"/>
                <a:gd name="T64" fmla="*/ 16 w 86"/>
                <a:gd name="T65" fmla="*/ 156 h 161"/>
                <a:gd name="T66" fmla="*/ 10 w 86"/>
                <a:gd name="T67" fmla="*/ 155 h 161"/>
                <a:gd name="T68" fmla="*/ 2 w 86"/>
                <a:gd name="T69" fmla="*/ 151 h 161"/>
                <a:gd name="T70" fmla="*/ 0 w 86"/>
                <a:gd name="T71" fmla="*/ 151 h 161"/>
                <a:gd name="T72" fmla="*/ 2 w 86"/>
                <a:gd name="T73" fmla="*/ 151 h 161"/>
                <a:gd name="T74" fmla="*/ 1 w 86"/>
                <a:gd name="T75" fmla="*/ 150 h 161"/>
                <a:gd name="T76" fmla="*/ 0 w 86"/>
                <a:gd name="T77" fmla="*/ 151 h 161"/>
                <a:gd name="T78" fmla="*/ 3 w 86"/>
                <a:gd name="T79" fmla="*/ 154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1">
                  <a:moveTo>
                    <a:pt x="3" y="154"/>
                  </a:moveTo>
                  <a:lnTo>
                    <a:pt x="0" y="154"/>
                  </a:lnTo>
                  <a:lnTo>
                    <a:pt x="9" y="158"/>
                  </a:lnTo>
                  <a:lnTo>
                    <a:pt x="17" y="160"/>
                  </a:lnTo>
                  <a:lnTo>
                    <a:pt x="24" y="156"/>
                  </a:lnTo>
                  <a:lnTo>
                    <a:pt x="31" y="151"/>
                  </a:lnTo>
                  <a:lnTo>
                    <a:pt x="37" y="143"/>
                  </a:lnTo>
                  <a:lnTo>
                    <a:pt x="42" y="133"/>
                  </a:lnTo>
                  <a:lnTo>
                    <a:pt x="47" y="121"/>
                  </a:lnTo>
                  <a:lnTo>
                    <a:pt x="51" y="108"/>
                  </a:lnTo>
                  <a:lnTo>
                    <a:pt x="56" y="94"/>
                  </a:lnTo>
                  <a:lnTo>
                    <a:pt x="60" y="80"/>
                  </a:lnTo>
                  <a:lnTo>
                    <a:pt x="64" y="65"/>
                  </a:lnTo>
                  <a:lnTo>
                    <a:pt x="68" y="51"/>
                  </a:lnTo>
                  <a:lnTo>
                    <a:pt x="72" y="37"/>
                  </a:lnTo>
                  <a:lnTo>
                    <a:pt x="76" y="24"/>
                  </a:lnTo>
                  <a:lnTo>
                    <a:pt x="81" y="12"/>
                  </a:lnTo>
                  <a:lnTo>
                    <a:pt x="85" y="2"/>
                  </a:lnTo>
                  <a:lnTo>
                    <a:pt x="81" y="0"/>
                  </a:lnTo>
                  <a:lnTo>
                    <a:pt x="77" y="11"/>
                  </a:lnTo>
                  <a:lnTo>
                    <a:pt x="73" y="23"/>
                  </a:lnTo>
                  <a:lnTo>
                    <a:pt x="68" y="36"/>
                  </a:lnTo>
                  <a:lnTo>
                    <a:pt x="64" y="50"/>
                  </a:lnTo>
                  <a:lnTo>
                    <a:pt x="60" y="65"/>
                  </a:lnTo>
                  <a:lnTo>
                    <a:pt x="56" y="79"/>
                  </a:lnTo>
                  <a:lnTo>
                    <a:pt x="52" y="93"/>
                  </a:lnTo>
                  <a:lnTo>
                    <a:pt x="48" y="107"/>
                  </a:lnTo>
                  <a:lnTo>
                    <a:pt x="43" y="120"/>
                  </a:lnTo>
                  <a:lnTo>
                    <a:pt x="39" y="131"/>
                  </a:lnTo>
                  <a:lnTo>
                    <a:pt x="34" y="141"/>
                  </a:lnTo>
                  <a:lnTo>
                    <a:pt x="28" y="148"/>
                  </a:lnTo>
                  <a:lnTo>
                    <a:pt x="22" y="153"/>
                  </a:lnTo>
                  <a:lnTo>
                    <a:pt x="16" y="156"/>
                  </a:lnTo>
                  <a:lnTo>
                    <a:pt x="10" y="155"/>
                  </a:lnTo>
                  <a:lnTo>
                    <a:pt x="2" y="151"/>
                  </a:lnTo>
                  <a:lnTo>
                    <a:pt x="0" y="151"/>
                  </a:lnTo>
                  <a:lnTo>
                    <a:pt x="2" y="151"/>
                  </a:lnTo>
                  <a:lnTo>
                    <a:pt x="1" y="150"/>
                  </a:lnTo>
                  <a:lnTo>
                    <a:pt x="0" y="151"/>
                  </a:lnTo>
                  <a:lnTo>
                    <a:pt x="3" y="15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2" name="Freeform 18">
              <a:extLst>
                <a:ext uri="{FF2B5EF4-FFF2-40B4-BE49-F238E27FC236}">
                  <a16:creationId xmlns:a16="http://schemas.microsoft.com/office/drawing/2014/main" id="{42E41AB8-84F4-95D8-8560-9BAE6395CB54}"/>
                </a:ext>
              </a:extLst>
            </p:cNvPr>
            <p:cNvSpPr>
              <a:spLocks/>
            </p:cNvSpPr>
            <p:nvPr/>
          </p:nvSpPr>
          <p:spPr bwMode="auto">
            <a:xfrm>
              <a:off x="3629" y="3110"/>
              <a:ext cx="45" cy="162"/>
            </a:xfrm>
            <a:custGeom>
              <a:avLst/>
              <a:gdLst>
                <a:gd name="T0" fmla="*/ 44 w 45"/>
                <a:gd name="T1" fmla="*/ 1 h 162"/>
                <a:gd name="T2" fmla="*/ 40 w 45"/>
                <a:gd name="T3" fmla="*/ 0 h 162"/>
                <a:gd name="T4" fmla="*/ 37 w 45"/>
                <a:gd name="T5" fmla="*/ 11 h 162"/>
                <a:gd name="T6" fmla="*/ 34 w 45"/>
                <a:gd name="T7" fmla="*/ 24 h 162"/>
                <a:gd name="T8" fmla="*/ 30 w 45"/>
                <a:gd name="T9" fmla="*/ 36 h 162"/>
                <a:gd name="T10" fmla="*/ 26 w 45"/>
                <a:gd name="T11" fmla="*/ 50 h 162"/>
                <a:gd name="T12" fmla="*/ 22 w 45"/>
                <a:gd name="T13" fmla="*/ 64 h 162"/>
                <a:gd name="T14" fmla="*/ 18 w 45"/>
                <a:gd name="T15" fmla="*/ 78 h 162"/>
                <a:gd name="T16" fmla="*/ 14 w 45"/>
                <a:gd name="T17" fmla="*/ 92 h 162"/>
                <a:gd name="T18" fmla="*/ 11 w 45"/>
                <a:gd name="T19" fmla="*/ 105 h 162"/>
                <a:gd name="T20" fmla="*/ 8 w 45"/>
                <a:gd name="T21" fmla="*/ 117 h 162"/>
                <a:gd name="T22" fmla="*/ 5 w 45"/>
                <a:gd name="T23" fmla="*/ 128 h 162"/>
                <a:gd name="T24" fmla="*/ 2 w 45"/>
                <a:gd name="T25" fmla="*/ 138 h 162"/>
                <a:gd name="T26" fmla="*/ 1 w 45"/>
                <a:gd name="T27" fmla="*/ 146 h 162"/>
                <a:gd name="T28" fmla="*/ 0 w 45"/>
                <a:gd name="T29" fmla="*/ 153 h 162"/>
                <a:gd name="T30" fmla="*/ 0 w 45"/>
                <a:gd name="T31" fmla="*/ 157 h 162"/>
                <a:gd name="T32" fmla="*/ 2 w 45"/>
                <a:gd name="T33" fmla="*/ 161 h 162"/>
                <a:gd name="T34" fmla="*/ 6 w 45"/>
                <a:gd name="T35" fmla="*/ 159 h 162"/>
                <a:gd name="T36" fmla="*/ 3 w 45"/>
                <a:gd name="T37" fmla="*/ 156 h 162"/>
                <a:gd name="T38" fmla="*/ 3 w 45"/>
                <a:gd name="T39" fmla="*/ 157 h 162"/>
                <a:gd name="T40" fmla="*/ 4 w 45"/>
                <a:gd name="T41" fmla="*/ 153 h 162"/>
                <a:gd name="T42" fmla="*/ 5 w 45"/>
                <a:gd name="T43" fmla="*/ 147 h 162"/>
                <a:gd name="T44" fmla="*/ 6 w 45"/>
                <a:gd name="T45" fmla="*/ 139 h 162"/>
                <a:gd name="T46" fmla="*/ 8 w 45"/>
                <a:gd name="T47" fmla="*/ 129 h 162"/>
                <a:gd name="T48" fmla="*/ 12 w 45"/>
                <a:gd name="T49" fmla="*/ 118 h 162"/>
                <a:gd name="T50" fmla="*/ 15 w 45"/>
                <a:gd name="T51" fmla="*/ 106 h 162"/>
                <a:gd name="T52" fmla="*/ 18 w 45"/>
                <a:gd name="T53" fmla="*/ 93 h 162"/>
                <a:gd name="T54" fmla="*/ 22 w 45"/>
                <a:gd name="T55" fmla="*/ 79 h 162"/>
                <a:gd name="T56" fmla="*/ 26 w 45"/>
                <a:gd name="T57" fmla="*/ 65 h 162"/>
                <a:gd name="T58" fmla="*/ 30 w 45"/>
                <a:gd name="T59" fmla="*/ 51 h 162"/>
                <a:gd name="T60" fmla="*/ 34 w 45"/>
                <a:gd name="T61" fmla="*/ 38 h 162"/>
                <a:gd name="T62" fmla="*/ 37 w 45"/>
                <a:gd name="T63" fmla="*/ 24 h 162"/>
                <a:gd name="T64" fmla="*/ 41 w 45"/>
                <a:gd name="T65" fmla="*/ 12 h 162"/>
                <a:gd name="T66" fmla="*/ 44 w 45"/>
                <a:gd name="T67" fmla="*/ 1 h 162"/>
                <a:gd name="T68" fmla="*/ 40 w 45"/>
                <a:gd name="T69" fmla="*/ 0 h 162"/>
                <a:gd name="T70" fmla="*/ 44 w 45"/>
                <a:gd name="T71" fmla="*/ 1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62">
                  <a:moveTo>
                    <a:pt x="44" y="1"/>
                  </a:moveTo>
                  <a:lnTo>
                    <a:pt x="40" y="0"/>
                  </a:lnTo>
                  <a:lnTo>
                    <a:pt x="37" y="11"/>
                  </a:lnTo>
                  <a:lnTo>
                    <a:pt x="34" y="24"/>
                  </a:lnTo>
                  <a:lnTo>
                    <a:pt x="30" y="36"/>
                  </a:lnTo>
                  <a:lnTo>
                    <a:pt x="26" y="50"/>
                  </a:lnTo>
                  <a:lnTo>
                    <a:pt x="22" y="64"/>
                  </a:lnTo>
                  <a:lnTo>
                    <a:pt x="18" y="78"/>
                  </a:lnTo>
                  <a:lnTo>
                    <a:pt x="14" y="92"/>
                  </a:lnTo>
                  <a:lnTo>
                    <a:pt x="11" y="105"/>
                  </a:lnTo>
                  <a:lnTo>
                    <a:pt x="8" y="117"/>
                  </a:lnTo>
                  <a:lnTo>
                    <a:pt x="5" y="128"/>
                  </a:lnTo>
                  <a:lnTo>
                    <a:pt x="2" y="138"/>
                  </a:lnTo>
                  <a:lnTo>
                    <a:pt x="1" y="146"/>
                  </a:lnTo>
                  <a:lnTo>
                    <a:pt x="0" y="153"/>
                  </a:lnTo>
                  <a:lnTo>
                    <a:pt x="0" y="157"/>
                  </a:lnTo>
                  <a:lnTo>
                    <a:pt x="2" y="161"/>
                  </a:lnTo>
                  <a:lnTo>
                    <a:pt x="6" y="159"/>
                  </a:lnTo>
                  <a:lnTo>
                    <a:pt x="3" y="156"/>
                  </a:lnTo>
                  <a:lnTo>
                    <a:pt x="3" y="157"/>
                  </a:lnTo>
                  <a:lnTo>
                    <a:pt x="4" y="153"/>
                  </a:lnTo>
                  <a:lnTo>
                    <a:pt x="5" y="147"/>
                  </a:lnTo>
                  <a:lnTo>
                    <a:pt x="6" y="139"/>
                  </a:lnTo>
                  <a:lnTo>
                    <a:pt x="8" y="129"/>
                  </a:lnTo>
                  <a:lnTo>
                    <a:pt x="12" y="118"/>
                  </a:lnTo>
                  <a:lnTo>
                    <a:pt x="15" y="106"/>
                  </a:lnTo>
                  <a:lnTo>
                    <a:pt x="18" y="93"/>
                  </a:lnTo>
                  <a:lnTo>
                    <a:pt x="22" y="79"/>
                  </a:lnTo>
                  <a:lnTo>
                    <a:pt x="26" y="65"/>
                  </a:lnTo>
                  <a:lnTo>
                    <a:pt x="30" y="51"/>
                  </a:lnTo>
                  <a:lnTo>
                    <a:pt x="34" y="38"/>
                  </a:lnTo>
                  <a:lnTo>
                    <a:pt x="37" y="24"/>
                  </a:lnTo>
                  <a:lnTo>
                    <a:pt x="41" y="12"/>
                  </a:lnTo>
                  <a:lnTo>
                    <a:pt x="44" y="1"/>
                  </a:lnTo>
                  <a:lnTo>
                    <a:pt x="40" y="0"/>
                  </a:lnTo>
                  <a:lnTo>
                    <a:pt x="4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3" name="Freeform 19">
              <a:extLst>
                <a:ext uri="{FF2B5EF4-FFF2-40B4-BE49-F238E27FC236}">
                  <a16:creationId xmlns:a16="http://schemas.microsoft.com/office/drawing/2014/main" id="{42AD6031-97CD-AB3F-C380-D4EA8DAD0B0E}"/>
                </a:ext>
              </a:extLst>
            </p:cNvPr>
            <p:cNvSpPr>
              <a:spLocks/>
            </p:cNvSpPr>
            <p:nvPr/>
          </p:nvSpPr>
          <p:spPr bwMode="auto">
            <a:xfrm>
              <a:off x="3605" y="3110"/>
              <a:ext cx="69" cy="130"/>
            </a:xfrm>
            <a:custGeom>
              <a:avLst/>
              <a:gdLst>
                <a:gd name="T0" fmla="*/ 2 w 69"/>
                <a:gd name="T1" fmla="*/ 129 h 130"/>
                <a:gd name="T2" fmla="*/ 0 w 69"/>
                <a:gd name="T3" fmla="*/ 129 h 130"/>
                <a:gd name="T4" fmla="*/ 4 w 69"/>
                <a:gd name="T5" fmla="*/ 129 h 130"/>
                <a:gd name="T6" fmla="*/ 8 w 69"/>
                <a:gd name="T7" fmla="*/ 127 h 130"/>
                <a:gd name="T8" fmla="*/ 12 w 69"/>
                <a:gd name="T9" fmla="*/ 122 h 130"/>
                <a:gd name="T10" fmla="*/ 15 w 69"/>
                <a:gd name="T11" fmla="*/ 117 h 130"/>
                <a:gd name="T12" fmla="*/ 20 w 69"/>
                <a:gd name="T13" fmla="*/ 110 h 130"/>
                <a:gd name="T14" fmla="*/ 24 w 69"/>
                <a:gd name="T15" fmla="*/ 102 h 130"/>
                <a:gd name="T16" fmla="*/ 29 w 69"/>
                <a:gd name="T17" fmla="*/ 92 h 130"/>
                <a:gd name="T18" fmla="*/ 34 w 69"/>
                <a:gd name="T19" fmla="*/ 83 h 130"/>
                <a:gd name="T20" fmla="*/ 39 w 69"/>
                <a:gd name="T21" fmla="*/ 72 h 130"/>
                <a:gd name="T22" fmla="*/ 44 w 69"/>
                <a:gd name="T23" fmla="*/ 61 h 130"/>
                <a:gd name="T24" fmla="*/ 48 w 69"/>
                <a:gd name="T25" fmla="*/ 51 h 130"/>
                <a:gd name="T26" fmla="*/ 53 w 69"/>
                <a:gd name="T27" fmla="*/ 39 h 130"/>
                <a:gd name="T28" fmla="*/ 57 w 69"/>
                <a:gd name="T29" fmla="*/ 29 h 130"/>
                <a:gd name="T30" fmla="*/ 61 w 69"/>
                <a:gd name="T31" fmla="*/ 19 h 130"/>
                <a:gd name="T32" fmla="*/ 65 w 69"/>
                <a:gd name="T33" fmla="*/ 9 h 130"/>
                <a:gd name="T34" fmla="*/ 68 w 69"/>
                <a:gd name="T35" fmla="*/ 1 h 130"/>
                <a:gd name="T36" fmla="*/ 64 w 69"/>
                <a:gd name="T37" fmla="*/ 0 h 130"/>
                <a:gd name="T38" fmla="*/ 61 w 69"/>
                <a:gd name="T39" fmla="*/ 8 h 130"/>
                <a:gd name="T40" fmla="*/ 58 w 69"/>
                <a:gd name="T41" fmla="*/ 18 h 130"/>
                <a:gd name="T42" fmla="*/ 53 w 69"/>
                <a:gd name="T43" fmla="*/ 28 h 130"/>
                <a:gd name="T44" fmla="*/ 49 w 69"/>
                <a:gd name="T45" fmla="*/ 38 h 130"/>
                <a:gd name="T46" fmla="*/ 44 w 69"/>
                <a:gd name="T47" fmla="*/ 49 h 130"/>
                <a:gd name="T48" fmla="*/ 40 w 69"/>
                <a:gd name="T49" fmla="*/ 60 h 130"/>
                <a:gd name="T50" fmla="*/ 35 w 69"/>
                <a:gd name="T51" fmla="*/ 70 h 130"/>
                <a:gd name="T52" fmla="*/ 30 w 69"/>
                <a:gd name="T53" fmla="*/ 81 h 130"/>
                <a:gd name="T54" fmla="*/ 26 w 69"/>
                <a:gd name="T55" fmla="*/ 90 h 130"/>
                <a:gd name="T56" fmla="*/ 21 w 69"/>
                <a:gd name="T57" fmla="*/ 100 h 130"/>
                <a:gd name="T58" fmla="*/ 17 w 69"/>
                <a:gd name="T59" fmla="*/ 108 h 130"/>
                <a:gd name="T60" fmla="*/ 12 w 69"/>
                <a:gd name="T61" fmla="*/ 115 h 130"/>
                <a:gd name="T62" fmla="*/ 9 w 69"/>
                <a:gd name="T63" fmla="*/ 120 h 130"/>
                <a:gd name="T64" fmla="*/ 5 w 69"/>
                <a:gd name="T65" fmla="*/ 124 h 130"/>
                <a:gd name="T66" fmla="*/ 2 w 69"/>
                <a:gd name="T67" fmla="*/ 126 h 130"/>
                <a:gd name="T68" fmla="*/ 0 w 69"/>
                <a:gd name="T69" fmla="*/ 126 h 130"/>
                <a:gd name="T70" fmla="*/ 2 w 69"/>
                <a:gd name="T71" fmla="*/ 126 h 130"/>
                <a:gd name="T72" fmla="*/ 1 w 69"/>
                <a:gd name="T73" fmla="*/ 126 h 130"/>
                <a:gd name="T74" fmla="*/ 0 w 69"/>
                <a:gd name="T75" fmla="*/ 126 h 130"/>
                <a:gd name="T76" fmla="*/ 2 w 69"/>
                <a:gd name="T77" fmla="*/ 129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 h="130">
                  <a:moveTo>
                    <a:pt x="2" y="129"/>
                  </a:moveTo>
                  <a:lnTo>
                    <a:pt x="0" y="129"/>
                  </a:lnTo>
                  <a:lnTo>
                    <a:pt x="4" y="129"/>
                  </a:lnTo>
                  <a:lnTo>
                    <a:pt x="8" y="127"/>
                  </a:lnTo>
                  <a:lnTo>
                    <a:pt x="12" y="122"/>
                  </a:lnTo>
                  <a:lnTo>
                    <a:pt x="15" y="117"/>
                  </a:lnTo>
                  <a:lnTo>
                    <a:pt x="20" y="110"/>
                  </a:lnTo>
                  <a:lnTo>
                    <a:pt x="24" y="102"/>
                  </a:lnTo>
                  <a:lnTo>
                    <a:pt x="29" y="92"/>
                  </a:lnTo>
                  <a:lnTo>
                    <a:pt x="34" y="83"/>
                  </a:lnTo>
                  <a:lnTo>
                    <a:pt x="39" y="72"/>
                  </a:lnTo>
                  <a:lnTo>
                    <a:pt x="44" y="61"/>
                  </a:lnTo>
                  <a:lnTo>
                    <a:pt x="48" y="51"/>
                  </a:lnTo>
                  <a:lnTo>
                    <a:pt x="53" y="39"/>
                  </a:lnTo>
                  <a:lnTo>
                    <a:pt x="57" y="29"/>
                  </a:lnTo>
                  <a:lnTo>
                    <a:pt x="61" y="19"/>
                  </a:lnTo>
                  <a:lnTo>
                    <a:pt x="65" y="9"/>
                  </a:lnTo>
                  <a:lnTo>
                    <a:pt x="68" y="1"/>
                  </a:lnTo>
                  <a:lnTo>
                    <a:pt x="64" y="0"/>
                  </a:lnTo>
                  <a:lnTo>
                    <a:pt x="61" y="8"/>
                  </a:lnTo>
                  <a:lnTo>
                    <a:pt x="58" y="18"/>
                  </a:lnTo>
                  <a:lnTo>
                    <a:pt x="53" y="28"/>
                  </a:lnTo>
                  <a:lnTo>
                    <a:pt x="49" y="38"/>
                  </a:lnTo>
                  <a:lnTo>
                    <a:pt x="44" y="49"/>
                  </a:lnTo>
                  <a:lnTo>
                    <a:pt x="40" y="60"/>
                  </a:lnTo>
                  <a:lnTo>
                    <a:pt x="35" y="70"/>
                  </a:lnTo>
                  <a:lnTo>
                    <a:pt x="30" y="81"/>
                  </a:lnTo>
                  <a:lnTo>
                    <a:pt x="26" y="90"/>
                  </a:lnTo>
                  <a:lnTo>
                    <a:pt x="21" y="100"/>
                  </a:lnTo>
                  <a:lnTo>
                    <a:pt x="17" y="108"/>
                  </a:lnTo>
                  <a:lnTo>
                    <a:pt x="12" y="115"/>
                  </a:lnTo>
                  <a:lnTo>
                    <a:pt x="9" y="120"/>
                  </a:lnTo>
                  <a:lnTo>
                    <a:pt x="5" y="124"/>
                  </a:lnTo>
                  <a:lnTo>
                    <a:pt x="2" y="126"/>
                  </a:lnTo>
                  <a:lnTo>
                    <a:pt x="0" y="126"/>
                  </a:lnTo>
                  <a:lnTo>
                    <a:pt x="2" y="126"/>
                  </a:lnTo>
                  <a:lnTo>
                    <a:pt x="1" y="126"/>
                  </a:lnTo>
                  <a:lnTo>
                    <a:pt x="0" y="126"/>
                  </a:lnTo>
                  <a:lnTo>
                    <a:pt x="2" y="1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4" name="Freeform 20">
              <a:extLst>
                <a:ext uri="{FF2B5EF4-FFF2-40B4-BE49-F238E27FC236}">
                  <a16:creationId xmlns:a16="http://schemas.microsoft.com/office/drawing/2014/main" id="{4557F9A4-C383-C271-170A-DFBCC996D584}"/>
                </a:ext>
              </a:extLst>
            </p:cNvPr>
            <p:cNvSpPr>
              <a:spLocks/>
            </p:cNvSpPr>
            <p:nvPr/>
          </p:nvSpPr>
          <p:spPr bwMode="auto">
            <a:xfrm>
              <a:off x="3590" y="3120"/>
              <a:ext cx="30" cy="121"/>
            </a:xfrm>
            <a:custGeom>
              <a:avLst/>
              <a:gdLst>
                <a:gd name="T0" fmla="*/ 26 w 30"/>
                <a:gd name="T1" fmla="*/ 0 h 121"/>
                <a:gd name="T2" fmla="*/ 26 w 30"/>
                <a:gd name="T3" fmla="*/ 0 h 121"/>
                <a:gd name="T4" fmla="*/ 22 w 30"/>
                <a:gd name="T5" fmla="*/ 12 h 121"/>
                <a:gd name="T6" fmla="*/ 19 w 30"/>
                <a:gd name="T7" fmla="*/ 24 h 121"/>
                <a:gd name="T8" fmla="*/ 15 w 30"/>
                <a:gd name="T9" fmla="*/ 35 h 121"/>
                <a:gd name="T10" fmla="*/ 12 w 30"/>
                <a:gd name="T11" fmla="*/ 46 h 121"/>
                <a:gd name="T12" fmla="*/ 9 w 30"/>
                <a:gd name="T13" fmla="*/ 57 h 121"/>
                <a:gd name="T14" fmla="*/ 6 w 30"/>
                <a:gd name="T15" fmla="*/ 67 h 121"/>
                <a:gd name="T16" fmla="*/ 4 w 30"/>
                <a:gd name="T17" fmla="*/ 76 h 121"/>
                <a:gd name="T18" fmla="*/ 2 w 30"/>
                <a:gd name="T19" fmla="*/ 85 h 121"/>
                <a:gd name="T20" fmla="*/ 1 w 30"/>
                <a:gd name="T21" fmla="*/ 94 h 121"/>
                <a:gd name="T22" fmla="*/ 0 w 30"/>
                <a:gd name="T23" fmla="*/ 100 h 121"/>
                <a:gd name="T24" fmla="*/ 1 w 30"/>
                <a:gd name="T25" fmla="*/ 106 h 121"/>
                <a:gd name="T26" fmla="*/ 2 w 30"/>
                <a:gd name="T27" fmla="*/ 112 h 121"/>
                <a:gd name="T28" fmla="*/ 4 w 30"/>
                <a:gd name="T29" fmla="*/ 116 h 121"/>
                <a:gd name="T30" fmla="*/ 7 w 30"/>
                <a:gd name="T31" fmla="*/ 118 h 121"/>
                <a:gd name="T32" fmla="*/ 11 w 30"/>
                <a:gd name="T33" fmla="*/ 120 h 121"/>
                <a:gd name="T34" fmla="*/ 17 w 30"/>
                <a:gd name="T35" fmla="*/ 119 h 121"/>
                <a:gd name="T36" fmla="*/ 15 w 30"/>
                <a:gd name="T37" fmla="*/ 116 h 121"/>
                <a:gd name="T38" fmla="*/ 11 w 30"/>
                <a:gd name="T39" fmla="*/ 116 h 121"/>
                <a:gd name="T40" fmla="*/ 9 w 30"/>
                <a:gd name="T41" fmla="*/ 116 h 121"/>
                <a:gd name="T42" fmla="*/ 7 w 30"/>
                <a:gd name="T43" fmla="*/ 114 h 121"/>
                <a:gd name="T44" fmla="*/ 5 w 30"/>
                <a:gd name="T45" fmla="*/ 111 h 121"/>
                <a:gd name="T46" fmla="*/ 5 w 30"/>
                <a:gd name="T47" fmla="*/ 106 h 121"/>
                <a:gd name="T48" fmla="*/ 4 w 30"/>
                <a:gd name="T49" fmla="*/ 100 h 121"/>
                <a:gd name="T50" fmla="*/ 5 w 30"/>
                <a:gd name="T51" fmla="*/ 94 h 121"/>
                <a:gd name="T52" fmla="*/ 6 w 30"/>
                <a:gd name="T53" fmla="*/ 86 h 121"/>
                <a:gd name="T54" fmla="*/ 7 w 30"/>
                <a:gd name="T55" fmla="*/ 77 h 121"/>
                <a:gd name="T56" fmla="*/ 10 w 30"/>
                <a:gd name="T57" fmla="*/ 68 h 121"/>
                <a:gd name="T58" fmla="*/ 12 w 30"/>
                <a:gd name="T59" fmla="*/ 58 h 121"/>
                <a:gd name="T60" fmla="*/ 15 w 30"/>
                <a:gd name="T61" fmla="*/ 47 h 121"/>
                <a:gd name="T62" fmla="*/ 19 w 30"/>
                <a:gd name="T63" fmla="*/ 36 h 121"/>
                <a:gd name="T64" fmla="*/ 22 w 30"/>
                <a:gd name="T65" fmla="*/ 24 h 121"/>
                <a:gd name="T66" fmla="*/ 26 w 30"/>
                <a:gd name="T67" fmla="*/ 13 h 121"/>
                <a:gd name="T68" fmla="*/ 29 w 30"/>
                <a:gd name="T69" fmla="*/ 1 h 121"/>
                <a:gd name="T70" fmla="*/ 26 w 30"/>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121">
                  <a:moveTo>
                    <a:pt x="26" y="0"/>
                  </a:moveTo>
                  <a:lnTo>
                    <a:pt x="26" y="0"/>
                  </a:lnTo>
                  <a:lnTo>
                    <a:pt x="22" y="12"/>
                  </a:lnTo>
                  <a:lnTo>
                    <a:pt x="19" y="24"/>
                  </a:lnTo>
                  <a:lnTo>
                    <a:pt x="15" y="35"/>
                  </a:lnTo>
                  <a:lnTo>
                    <a:pt x="12" y="46"/>
                  </a:lnTo>
                  <a:lnTo>
                    <a:pt x="9" y="57"/>
                  </a:lnTo>
                  <a:lnTo>
                    <a:pt x="6" y="67"/>
                  </a:lnTo>
                  <a:lnTo>
                    <a:pt x="4" y="76"/>
                  </a:lnTo>
                  <a:lnTo>
                    <a:pt x="2" y="85"/>
                  </a:lnTo>
                  <a:lnTo>
                    <a:pt x="1" y="94"/>
                  </a:lnTo>
                  <a:lnTo>
                    <a:pt x="0" y="100"/>
                  </a:lnTo>
                  <a:lnTo>
                    <a:pt x="1" y="106"/>
                  </a:lnTo>
                  <a:lnTo>
                    <a:pt x="2" y="112"/>
                  </a:lnTo>
                  <a:lnTo>
                    <a:pt x="4" y="116"/>
                  </a:lnTo>
                  <a:lnTo>
                    <a:pt x="7" y="118"/>
                  </a:lnTo>
                  <a:lnTo>
                    <a:pt x="11" y="120"/>
                  </a:lnTo>
                  <a:lnTo>
                    <a:pt x="17" y="119"/>
                  </a:lnTo>
                  <a:lnTo>
                    <a:pt x="15" y="116"/>
                  </a:lnTo>
                  <a:lnTo>
                    <a:pt x="11" y="116"/>
                  </a:lnTo>
                  <a:lnTo>
                    <a:pt x="9" y="116"/>
                  </a:lnTo>
                  <a:lnTo>
                    <a:pt x="7" y="114"/>
                  </a:lnTo>
                  <a:lnTo>
                    <a:pt x="5" y="111"/>
                  </a:lnTo>
                  <a:lnTo>
                    <a:pt x="5" y="106"/>
                  </a:lnTo>
                  <a:lnTo>
                    <a:pt x="4" y="100"/>
                  </a:lnTo>
                  <a:lnTo>
                    <a:pt x="5" y="94"/>
                  </a:lnTo>
                  <a:lnTo>
                    <a:pt x="6" y="86"/>
                  </a:lnTo>
                  <a:lnTo>
                    <a:pt x="7" y="77"/>
                  </a:lnTo>
                  <a:lnTo>
                    <a:pt x="10" y="68"/>
                  </a:lnTo>
                  <a:lnTo>
                    <a:pt x="12" y="58"/>
                  </a:lnTo>
                  <a:lnTo>
                    <a:pt x="15" y="47"/>
                  </a:lnTo>
                  <a:lnTo>
                    <a:pt x="19" y="36"/>
                  </a:lnTo>
                  <a:lnTo>
                    <a:pt x="22" y="24"/>
                  </a:lnTo>
                  <a:lnTo>
                    <a:pt x="26" y="13"/>
                  </a:lnTo>
                  <a:lnTo>
                    <a:pt x="29" y="1"/>
                  </a:lnTo>
                  <a:lnTo>
                    <a:pt x="2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5" name="Freeform 21">
              <a:extLst>
                <a:ext uri="{FF2B5EF4-FFF2-40B4-BE49-F238E27FC236}">
                  <a16:creationId xmlns:a16="http://schemas.microsoft.com/office/drawing/2014/main" id="{1148D8EF-AC52-10A5-E07F-400BC71B25EA}"/>
                </a:ext>
              </a:extLst>
            </p:cNvPr>
            <p:cNvSpPr>
              <a:spLocks/>
            </p:cNvSpPr>
            <p:nvPr/>
          </p:nvSpPr>
          <p:spPr bwMode="auto">
            <a:xfrm>
              <a:off x="3616" y="3045"/>
              <a:ext cx="40" cy="77"/>
            </a:xfrm>
            <a:custGeom>
              <a:avLst/>
              <a:gdLst>
                <a:gd name="T0" fmla="*/ 39 w 40"/>
                <a:gd name="T1" fmla="*/ 2 h 77"/>
                <a:gd name="T2" fmla="*/ 36 w 40"/>
                <a:gd name="T3" fmla="*/ 0 h 77"/>
                <a:gd name="T4" fmla="*/ 31 w 40"/>
                <a:gd name="T5" fmla="*/ 8 h 77"/>
                <a:gd name="T6" fmla="*/ 26 w 40"/>
                <a:gd name="T7" fmla="*/ 16 h 77"/>
                <a:gd name="T8" fmla="*/ 21 w 40"/>
                <a:gd name="T9" fmla="*/ 23 h 77"/>
                <a:gd name="T10" fmla="*/ 16 w 40"/>
                <a:gd name="T11" fmla="*/ 31 h 77"/>
                <a:gd name="T12" fmla="*/ 12 w 40"/>
                <a:gd name="T13" fmla="*/ 40 h 77"/>
                <a:gd name="T14" fmla="*/ 8 w 40"/>
                <a:gd name="T15" fmla="*/ 50 h 77"/>
                <a:gd name="T16" fmla="*/ 4 w 40"/>
                <a:gd name="T17" fmla="*/ 61 h 77"/>
                <a:gd name="T18" fmla="*/ 0 w 40"/>
                <a:gd name="T19" fmla="*/ 75 h 77"/>
                <a:gd name="T20" fmla="*/ 3 w 40"/>
                <a:gd name="T21" fmla="*/ 76 h 77"/>
                <a:gd name="T22" fmla="*/ 8 w 40"/>
                <a:gd name="T23" fmla="*/ 62 h 77"/>
                <a:gd name="T24" fmla="*/ 12 w 40"/>
                <a:gd name="T25" fmla="*/ 51 h 77"/>
                <a:gd name="T26" fmla="*/ 16 w 40"/>
                <a:gd name="T27" fmla="*/ 42 h 77"/>
                <a:gd name="T28" fmla="*/ 20 w 40"/>
                <a:gd name="T29" fmla="*/ 33 h 77"/>
                <a:gd name="T30" fmla="*/ 24 w 40"/>
                <a:gd name="T31" fmla="*/ 25 h 77"/>
                <a:gd name="T32" fmla="*/ 29 w 40"/>
                <a:gd name="T33" fmla="*/ 18 h 77"/>
                <a:gd name="T34" fmla="*/ 33 w 40"/>
                <a:gd name="T35" fmla="*/ 10 h 77"/>
                <a:gd name="T36" fmla="*/ 39 w 40"/>
                <a:gd name="T37" fmla="*/ 2 h 77"/>
                <a:gd name="T38" fmla="*/ 36 w 40"/>
                <a:gd name="T39" fmla="*/ 0 h 77"/>
                <a:gd name="T40" fmla="*/ 39 w 40"/>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9" y="2"/>
                  </a:moveTo>
                  <a:lnTo>
                    <a:pt x="36" y="0"/>
                  </a:lnTo>
                  <a:lnTo>
                    <a:pt x="31" y="8"/>
                  </a:lnTo>
                  <a:lnTo>
                    <a:pt x="26" y="16"/>
                  </a:lnTo>
                  <a:lnTo>
                    <a:pt x="21" y="23"/>
                  </a:lnTo>
                  <a:lnTo>
                    <a:pt x="16" y="31"/>
                  </a:lnTo>
                  <a:lnTo>
                    <a:pt x="12" y="40"/>
                  </a:lnTo>
                  <a:lnTo>
                    <a:pt x="8" y="50"/>
                  </a:lnTo>
                  <a:lnTo>
                    <a:pt x="4" y="61"/>
                  </a:lnTo>
                  <a:lnTo>
                    <a:pt x="0" y="75"/>
                  </a:lnTo>
                  <a:lnTo>
                    <a:pt x="3" y="76"/>
                  </a:lnTo>
                  <a:lnTo>
                    <a:pt x="8" y="62"/>
                  </a:lnTo>
                  <a:lnTo>
                    <a:pt x="12" y="51"/>
                  </a:lnTo>
                  <a:lnTo>
                    <a:pt x="16" y="42"/>
                  </a:lnTo>
                  <a:lnTo>
                    <a:pt x="20" y="33"/>
                  </a:lnTo>
                  <a:lnTo>
                    <a:pt x="24" y="25"/>
                  </a:lnTo>
                  <a:lnTo>
                    <a:pt x="29" y="18"/>
                  </a:lnTo>
                  <a:lnTo>
                    <a:pt x="33" y="10"/>
                  </a:lnTo>
                  <a:lnTo>
                    <a:pt x="39" y="2"/>
                  </a:lnTo>
                  <a:lnTo>
                    <a:pt x="36" y="0"/>
                  </a:lnTo>
                  <a:lnTo>
                    <a:pt x="39"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6" name="Freeform 22">
              <a:extLst>
                <a:ext uri="{FF2B5EF4-FFF2-40B4-BE49-F238E27FC236}">
                  <a16:creationId xmlns:a16="http://schemas.microsoft.com/office/drawing/2014/main" id="{936C001A-BD0F-78EA-122C-00E5968815C1}"/>
                </a:ext>
              </a:extLst>
            </p:cNvPr>
            <p:cNvSpPr>
              <a:spLocks/>
            </p:cNvSpPr>
            <p:nvPr/>
          </p:nvSpPr>
          <p:spPr bwMode="auto">
            <a:xfrm>
              <a:off x="3626" y="3035"/>
              <a:ext cx="30" cy="31"/>
            </a:xfrm>
            <a:custGeom>
              <a:avLst/>
              <a:gdLst>
                <a:gd name="T0" fmla="*/ 3 w 30"/>
                <a:gd name="T1" fmla="*/ 30 h 31"/>
                <a:gd name="T2" fmla="*/ 3 w 30"/>
                <a:gd name="T3" fmla="*/ 30 h 31"/>
                <a:gd name="T4" fmla="*/ 15 w 30"/>
                <a:gd name="T5" fmla="*/ 13 h 31"/>
                <a:gd name="T6" fmla="*/ 22 w 30"/>
                <a:gd name="T7" fmla="*/ 5 h 31"/>
                <a:gd name="T8" fmla="*/ 25 w 30"/>
                <a:gd name="T9" fmla="*/ 4 h 31"/>
                <a:gd name="T10" fmla="*/ 24 w 30"/>
                <a:gd name="T11" fmla="*/ 4 h 31"/>
                <a:gd name="T12" fmla="*/ 23 w 30"/>
                <a:gd name="T13" fmla="*/ 8 h 31"/>
                <a:gd name="T14" fmla="*/ 23 w 30"/>
                <a:gd name="T15" fmla="*/ 11 h 31"/>
                <a:gd name="T16" fmla="*/ 26 w 30"/>
                <a:gd name="T17" fmla="*/ 15 h 31"/>
                <a:gd name="T18" fmla="*/ 29 w 30"/>
                <a:gd name="T19" fmla="*/ 12 h 31"/>
                <a:gd name="T20" fmla="*/ 26 w 30"/>
                <a:gd name="T21" fmla="*/ 10 h 31"/>
                <a:gd name="T22" fmla="*/ 25 w 30"/>
                <a:gd name="T23" fmla="*/ 11 h 31"/>
                <a:gd name="T24" fmla="*/ 27 w 30"/>
                <a:gd name="T25" fmla="*/ 11 h 31"/>
                <a:gd name="T26" fmla="*/ 27 w 30"/>
                <a:gd name="T27" fmla="*/ 8 h 31"/>
                <a:gd name="T28" fmla="*/ 28 w 30"/>
                <a:gd name="T29" fmla="*/ 3 h 31"/>
                <a:gd name="T30" fmla="*/ 25 w 30"/>
                <a:gd name="T31" fmla="*/ 0 h 31"/>
                <a:gd name="T32" fmla="*/ 19 w 30"/>
                <a:gd name="T33" fmla="*/ 2 h 31"/>
                <a:gd name="T34" fmla="*/ 12 w 30"/>
                <a:gd name="T35" fmla="*/ 11 h 31"/>
                <a:gd name="T36" fmla="*/ 0 w 30"/>
                <a:gd name="T37" fmla="*/ 28 h 31"/>
                <a:gd name="T38" fmla="*/ 3 w 30"/>
                <a:gd name="T39" fmla="*/ 30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0" h="31">
                  <a:moveTo>
                    <a:pt x="3" y="30"/>
                  </a:moveTo>
                  <a:lnTo>
                    <a:pt x="3" y="30"/>
                  </a:lnTo>
                  <a:lnTo>
                    <a:pt x="15" y="13"/>
                  </a:lnTo>
                  <a:lnTo>
                    <a:pt x="22" y="5"/>
                  </a:lnTo>
                  <a:lnTo>
                    <a:pt x="25" y="4"/>
                  </a:lnTo>
                  <a:lnTo>
                    <a:pt x="24" y="4"/>
                  </a:lnTo>
                  <a:lnTo>
                    <a:pt x="23" y="8"/>
                  </a:lnTo>
                  <a:lnTo>
                    <a:pt x="23" y="11"/>
                  </a:lnTo>
                  <a:lnTo>
                    <a:pt x="26" y="15"/>
                  </a:lnTo>
                  <a:lnTo>
                    <a:pt x="29" y="12"/>
                  </a:lnTo>
                  <a:lnTo>
                    <a:pt x="26" y="10"/>
                  </a:lnTo>
                  <a:lnTo>
                    <a:pt x="25" y="11"/>
                  </a:lnTo>
                  <a:lnTo>
                    <a:pt x="27" y="11"/>
                  </a:lnTo>
                  <a:lnTo>
                    <a:pt x="27" y="8"/>
                  </a:lnTo>
                  <a:lnTo>
                    <a:pt x="28" y="3"/>
                  </a:lnTo>
                  <a:lnTo>
                    <a:pt x="25" y="0"/>
                  </a:lnTo>
                  <a:lnTo>
                    <a:pt x="19" y="2"/>
                  </a:lnTo>
                  <a:lnTo>
                    <a:pt x="12" y="11"/>
                  </a:lnTo>
                  <a:lnTo>
                    <a:pt x="0" y="28"/>
                  </a:lnTo>
                  <a:lnTo>
                    <a:pt x="3" y="3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7" name="Freeform 23">
              <a:extLst>
                <a:ext uri="{FF2B5EF4-FFF2-40B4-BE49-F238E27FC236}">
                  <a16:creationId xmlns:a16="http://schemas.microsoft.com/office/drawing/2014/main" id="{7DA9E6C6-A7DF-B29B-837F-8BB60638808F}"/>
                </a:ext>
              </a:extLst>
            </p:cNvPr>
            <p:cNvSpPr>
              <a:spLocks/>
            </p:cNvSpPr>
            <p:nvPr/>
          </p:nvSpPr>
          <p:spPr bwMode="auto">
            <a:xfrm>
              <a:off x="3587" y="3063"/>
              <a:ext cx="43" cy="53"/>
            </a:xfrm>
            <a:custGeom>
              <a:avLst/>
              <a:gdLst>
                <a:gd name="T0" fmla="*/ 3 w 43"/>
                <a:gd name="T1" fmla="*/ 52 h 53"/>
                <a:gd name="T2" fmla="*/ 3 w 43"/>
                <a:gd name="T3" fmla="*/ 51 h 53"/>
                <a:gd name="T4" fmla="*/ 8 w 43"/>
                <a:gd name="T5" fmla="*/ 45 h 53"/>
                <a:gd name="T6" fmla="*/ 14 w 43"/>
                <a:gd name="T7" fmla="*/ 39 h 53"/>
                <a:gd name="T8" fmla="*/ 18 w 43"/>
                <a:gd name="T9" fmla="*/ 34 h 53"/>
                <a:gd name="T10" fmla="*/ 24 w 43"/>
                <a:gd name="T11" fmla="*/ 28 h 53"/>
                <a:gd name="T12" fmla="*/ 29 w 43"/>
                <a:gd name="T13" fmla="*/ 22 h 53"/>
                <a:gd name="T14" fmla="*/ 33 w 43"/>
                <a:gd name="T15" fmla="*/ 16 h 53"/>
                <a:gd name="T16" fmla="*/ 38 w 43"/>
                <a:gd name="T17" fmla="*/ 10 h 53"/>
                <a:gd name="T18" fmla="*/ 42 w 43"/>
                <a:gd name="T19" fmla="*/ 2 h 53"/>
                <a:gd name="T20" fmla="*/ 39 w 43"/>
                <a:gd name="T21" fmla="*/ 0 h 53"/>
                <a:gd name="T22" fmla="*/ 35 w 43"/>
                <a:gd name="T23" fmla="*/ 8 h 53"/>
                <a:gd name="T24" fmla="*/ 30 w 43"/>
                <a:gd name="T25" fmla="*/ 14 h 53"/>
                <a:gd name="T26" fmla="*/ 26 w 43"/>
                <a:gd name="T27" fmla="*/ 20 h 53"/>
                <a:gd name="T28" fmla="*/ 21 w 43"/>
                <a:gd name="T29" fmla="*/ 25 h 53"/>
                <a:gd name="T30" fmla="*/ 16 w 43"/>
                <a:gd name="T31" fmla="*/ 31 h 53"/>
                <a:gd name="T32" fmla="*/ 11 w 43"/>
                <a:gd name="T33" fmla="*/ 37 h 53"/>
                <a:gd name="T34" fmla="*/ 6 w 43"/>
                <a:gd name="T35" fmla="*/ 42 h 53"/>
                <a:gd name="T36" fmla="*/ 0 w 43"/>
                <a:gd name="T37" fmla="*/ 49 h 53"/>
                <a:gd name="T38" fmla="*/ 1 w 43"/>
                <a:gd name="T39" fmla="*/ 48 h 53"/>
                <a:gd name="T40" fmla="*/ 3 w 43"/>
                <a:gd name="T41" fmla="*/ 52 h 53"/>
                <a:gd name="T42" fmla="*/ 3 w 43"/>
                <a:gd name="T43" fmla="*/ 51 h 53"/>
                <a:gd name="T44" fmla="*/ 3 w 43"/>
                <a:gd name="T45" fmla="*/ 52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3" h="53">
                  <a:moveTo>
                    <a:pt x="3" y="52"/>
                  </a:moveTo>
                  <a:lnTo>
                    <a:pt x="3" y="51"/>
                  </a:lnTo>
                  <a:lnTo>
                    <a:pt x="8" y="45"/>
                  </a:lnTo>
                  <a:lnTo>
                    <a:pt x="14" y="39"/>
                  </a:lnTo>
                  <a:lnTo>
                    <a:pt x="18" y="34"/>
                  </a:lnTo>
                  <a:lnTo>
                    <a:pt x="24" y="28"/>
                  </a:lnTo>
                  <a:lnTo>
                    <a:pt x="29" y="22"/>
                  </a:lnTo>
                  <a:lnTo>
                    <a:pt x="33" y="16"/>
                  </a:lnTo>
                  <a:lnTo>
                    <a:pt x="38" y="10"/>
                  </a:lnTo>
                  <a:lnTo>
                    <a:pt x="42" y="2"/>
                  </a:lnTo>
                  <a:lnTo>
                    <a:pt x="39" y="0"/>
                  </a:lnTo>
                  <a:lnTo>
                    <a:pt x="35" y="8"/>
                  </a:lnTo>
                  <a:lnTo>
                    <a:pt x="30" y="14"/>
                  </a:lnTo>
                  <a:lnTo>
                    <a:pt x="26" y="20"/>
                  </a:lnTo>
                  <a:lnTo>
                    <a:pt x="21" y="25"/>
                  </a:lnTo>
                  <a:lnTo>
                    <a:pt x="16" y="31"/>
                  </a:lnTo>
                  <a:lnTo>
                    <a:pt x="11" y="37"/>
                  </a:lnTo>
                  <a:lnTo>
                    <a:pt x="6" y="42"/>
                  </a:lnTo>
                  <a:lnTo>
                    <a:pt x="0" y="49"/>
                  </a:lnTo>
                  <a:lnTo>
                    <a:pt x="1" y="48"/>
                  </a:lnTo>
                  <a:lnTo>
                    <a:pt x="3" y="52"/>
                  </a:lnTo>
                  <a:lnTo>
                    <a:pt x="3" y="51"/>
                  </a:lnTo>
                  <a:lnTo>
                    <a:pt x="3"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8" name="Freeform 24">
              <a:extLst>
                <a:ext uri="{FF2B5EF4-FFF2-40B4-BE49-F238E27FC236}">
                  <a16:creationId xmlns:a16="http://schemas.microsoft.com/office/drawing/2014/main" id="{5043CD80-F02B-6960-25D5-2B257F15B05A}"/>
                </a:ext>
              </a:extLst>
            </p:cNvPr>
            <p:cNvSpPr>
              <a:spLocks/>
            </p:cNvSpPr>
            <p:nvPr/>
          </p:nvSpPr>
          <p:spPr bwMode="auto">
            <a:xfrm>
              <a:off x="3568" y="3061"/>
              <a:ext cx="23" cy="58"/>
            </a:xfrm>
            <a:custGeom>
              <a:avLst/>
              <a:gdLst>
                <a:gd name="T0" fmla="*/ 9 w 23"/>
                <a:gd name="T1" fmla="*/ 0 h 58"/>
                <a:gd name="T2" fmla="*/ 9 w 23"/>
                <a:gd name="T3" fmla="*/ 0 h 58"/>
                <a:gd name="T4" fmla="*/ 5 w 23"/>
                <a:gd name="T5" fmla="*/ 15 h 58"/>
                <a:gd name="T6" fmla="*/ 2 w 23"/>
                <a:gd name="T7" fmla="*/ 28 h 58"/>
                <a:gd name="T8" fmla="*/ 0 w 23"/>
                <a:gd name="T9" fmla="*/ 39 h 58"/>
                <a:gd name="T10" fmla="*/ 0 w 23"/>
                <a:gd name="T11" fmla="*/ 47 h 58"/>
                <a:gd name="T12" fmla="*/ 2 w 23"/>
                <a:gd name="T13" fmla="*/ 53 h 58"/>
                <a:gd name="T14" fmla="*/ 7 w 23"/>
                <a:gd name="T15" fmla="*/ 57 h 58"/>
                <a:gd name="T16" fmla="*/ 13 w 23"/>
                <a:gd name="T17" fmla="*/ 57 h 58"/>
                <a:gd name="T18" fmla="*/ 22 w 23"/>
                <a:gd name="T19" fmla="*/ 54 h 58"/>
                <a:gd name="T20" fmla="*/ 20 w 23"/>
                <a:gd name="T21" fmla="*/ 50 h 58"/>
                <a:gd name="T22" fmla="*/ 12 w 23"/>
                <a:gd name="T23" fmla="*/ 53 h 58"/>
                <a:gd name="T24" fmla="*/ 7 w 23"/>
                <a:gd name="T25" fmla="*/ 53 h 58"/>
                <a:gd name="T26" fmla="*/ 5 w 23"/>
                <a:gd name="T27" fmla="*/ 51 h 58"/>
                <a:gd name="T28" fmla="*/ 4 w 23"/>
                <a:gd name="T29" fmla="*/ 46 h 58"/>
                <a:gd name="T30" fmla="*/ 4 w 23"/>
                <a:gd name="T31" fmla="*/ 39 h 58"/>
                <a:gd name="T32" fmla="*/ 5 w 23"/>
                <a:gd name="T33" fmla="*/ 29 h 58"/>
                <a:gd name="T34" fmla="*/ 9 w 23"/>
                <a:gd name="T35" fmla="*/ 16 h 58"/>
                <a:gd name="T36" fmla="*/ 13 w 23"/>
                <a:gd name="T37" fmla="*/ 1 h 58"/>
                <a:gd name="T38" fmla="*/ 9 w 23"/>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9" y="0"/>
                  </a:moveTo>
                  <a:lnTo>
                    <a:pt x="9" y="0"/>
                  </a:lnTo>
                  <a:lnTo>
                    <a:pt x="5" y="15"/>
                  </a:lnTo>
                  <a:lnTo>
                    <a:pt x="2" y="28"/>
                  </a:lnTo>
                  <a:lnTo>
                    <a:pt x="0" y="39"/>
                  </a:lnTo>
                  <a:lnTo>
                    <a:pt x="0" y="47"/>
                  </a:lnTo>
                  <a:lnTo>
                    <a:pt x="2" y="53"/>
                  </a:lnTo>
                  <a:lnTo>
                    <a:pt x="7" y="57"/>
                  </a:lnTo>
                  <a:lnTo>
                    <a:pt x="13" y="57"/>
                  </a:lnTo>
                  <a:lnTo>
                    <a:pt x="22" y="54"/>
                  </a:lnTo>
                  <a:lnTo>
                    <a:pt x="20" y="50"/>
                  </a:lnTo>
                  <a:lnTo>
                    <a:pt x="12" y="53"/>
                  </a:lnTo>
                  <a:lnTo>
                    <a:pt x="7" y="53"/>
                  </a:lnTo>
                  <a:lnTo>
                    <a:pt x="5" y="51"/>
                  </a:lnTo>
                  <a:lnTo>
                    <a:pt x="4" y="46"/>
                  </a:lnTo>
                  <a:lnTo>
                    <a:pt x="4" y="39"/>
                  </a:lnTo>
                  <a:lnTo>
                    <a:pt x="5" y="29"/>
                  </a:lnTo>
                  <a:lnTo>
                    <a:pt x="9" y="16"/>
                  </a:lnTo>
                  <a:lnTo>
                    <a:pt x="13" y="1"/>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79" name="Freeform 25">
              <a:extLst>
                <a:ext uri="{FF2B5EF4-FFF2-40B4-BE49-F238E27FC236}">
                  <a16:creationId xmlns:a16="http://schemas.microsoft.com/office/drawing/2014/main" id="{CB3CD9D8-1EAE-359D-DC05-946E8BCE932B}"/>
                </a:ext>
              </a:extLst>
            </p:cNvPr>
            <p:cNvSpPr>
              <a:spLocks/>
            </p:cNvSpPr>
            <p:nvPr/>
          </p:nvSpPr>
          <p:spPr bwMode="auto">
            <a:xfrm>
              <a:off x="3577" y="2972"/>
              <a:ext cx="57" cy="91"/>
            </a:xfrm>
            <a:custGeom>
              <a:avLst/>
              <a:gdLst>
                <a:gd name="T0" fmla="*/ 54 w 57"/>
                <a:gd name="T1" fmla="*/ 0 h 91"/>
                <a:gd name="T2" fmla="*/ 54 w 57"/>
                <a:gd name="T3" fmla="*/ 0 h 91"/>
                <a:gd name="T4" fmla="*/ 50 w 57"/>
                <a:gd name="T5" fmla="*/ 5 h 91"/>
                <a:gd name="T6" fmla="*/ 47 w 57"/>
                <a:gd name="T7" fmla="*/ 9 h 91"/>
                <a:gd name="T8" fmla="*/ 43 w 57"/>
                <a:gd name="T9" fmla="*/ 14 h 91"/>
                <a:gd name="T10" fmla="*/ 39 w 57"/>
                <a:gd name="T11" fmla="*/ 19 h 91"/>
                <a:gd name="T12" fmla="*/ 36 w 57"/>
                <a:gd name="T13" fmla="*/ 25 h 91"/>
                <a:gd name="T14" fmla="*/ 32 w 57"/>
                <a:gd name="T15" fmla="*/ 30 h 91"/>
                <a:gd name="T16" fmla="*/ 28 w 57"/>
                <a:gd name="T17" fmla="*/ 35 h 91"/>
                <a:gd name="T18" fmla="*/ 24 w 57"/>
                <a:gd name="T19" fmla="*/ 41 h 91"/>
                <a:gd name="T20" fmla="*/ 20 w 57"/>
                <a:gd name="T21" fmla="*/ 47 h 91"/>
                <a:gd name="T22" fmla="*/ 17 w 57"/>
                <a:gd name="T23" fmla="*/ 52 h 91"/>
                <a:gd name="T24" fmla="*/ 14 w 57"/>
                <a:gd name="T25" fmla="*/ 59 h 91"/>
                <a:gd name="T26" fmla="*/ 10 w 57"/>
                <a:gd name="T27" fmla="*/ 64 h 91"/>
                <a:gd name="T28" fmla="*/ 7 w 57"/>
                <a:gd name="T29" fmla="*/ 71 h 91"/>
                <a:gd name="T30" fmla="*/ 4 w 57"/>
                <a:gd name="T31" fmla="*/ 76 h 91"/>
                <a:gd name="T32" fmla="*/ 2 w 57"/>
                <a:gd name="T33" fmla="*/ 83 h 91"/>
                <a:gd name="T34" fmla="*/ 0 w 57"/>
                <a:gd name="T35" fmla="*/ 89 h 91"/>
                <a:gd name="T36" fmla="*/ 4 w 57"/>
                <a:gd name="T37" fmla="*/ 90 h 91"/>
                <a:gd name="T38" fmla="*/ 6 w 57"/>
                <a:gd name="T39" fmla="*/ 84 h 91"/>
                <a:gd name="T40" fmla="*/ 8 w 57"/>
                <a:gd name="T41" fmla="*/ 78 h 91"/>
                <a:gd name="T42" fmla="*/ 11 w 57"/>
                <a:gd name="T43" fmla="*/ 72 h 91"/>
                <a:gd name="T44" fmla="*/ 14 w 57"/>
                <a:gd name="T45" fmla="*/ 66 h 91"/>
                <a:gd name="T46" fmla="*/ 17 w 57"/>
                <a:gd name="T47" fmla="*/ 61 h 91"/>
                <a:gd name="T48" fmla="*/ 20 w 57"/>
                <a:gd name="T49" fmla="*/ 54 h 91"/>
                <a:gd name="T50" fmla="*/ 23 w 57"/>
                <a:gd name="T51" fmla="*/ 49 h 91"/>
                <a:gd name="T52" fmla="*/ 27 w 57"/>
                <a:gd name="T53" fmla="*/ 43 h 91"/>
                <a:gd name="T54" fmla="*/ 31 w 57"/>
                <a:gd name="T55" fmla="*/ 37 h 91"/>
                <a:gd name="T56" fmla="*/ 35 w 57"/>
                <a:gd name="T57" fmla="*/ 32 h 91"/>
                <a:gd name="T58" fmla="*/ 39 w 57"/>
                <a:gd name="T59" fmla="*/ 27 h 91"/>
                <a:gd name="T60" fmla="*/ 42 w 57"/>
                <a:gd name="T61" fmla="*/ 21 h 91"/>
                <a:gd name="T62" fmla="*/ 46 w 57"/>
                <a:gd name="T63" fmla="*/ 16 h 91"/>
                <a:gd name="T64" fmla="*/ 50 w 57"/>
                <a:gd name="T65" fmla="*/ 11 h 91"/>
                <a:gd name="T66" fmla="*/ 53 w 57"/>
                <a:gd name="T67" fmla="*/ 6 h 91"/>
                <a:gd name="T68" fmla="*/ 56 w 57"/>
                <a:gd name="T69" fmla="*/ 1 h 91"/>
                <a:gd name="T70" fmla="*/ 54 w 57"/>
                <a:gd name="T71" fmla="*/ 0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7" h="91">
                  <a:moveTo>
                    <a:pt x="54" y="0"/>
                  </a:moveTo>
                  <a:lnTo>
                    <a:pt x="54" y="0"/>
                  </a:lnTo>
                  <a:lnTo>
                    <a:pt x="50" y="5"/>
                  </a:lnTo>
                  <a:lnTo>
                    <a:pt x="47" y="9"/>
                  </a:lnTo>
                  <a:lnTo>
                    <a:pt x="43" y="14"/>
                  </a:lnTo>
                  <a:lnTo>
                    <a:pt x="39" y="19"/>
                  </a:lnTo>
                  <a:lnTo>
                    <a:pt x="36" y="25"/>
                  </a:lnTo>
                  <a:lnTo>
                    <a:pt x="32" y="30"/>
                  </a:lnTo>
                  <a:lnTo>
                    <a:pt x="28" y="35"/>
                  </a:lnTo>
                  <a:lnTo>
                    <a:pt x="24" y="41"/>
                  </a:lnTo>
                  <a:lnTo>
                    <a:pt x="20" y="47"/>
                  </a:lnTo>
                  <a:lnTo>
                    <a:pt x="17" y="52"/>
                  </a:lnTo>
                  <a:lnTo>
                    <a:pt x="14" y="59"/>
                  </a:lnTo>
                  <a:lnTo>
                    <a:pt x="10" y="64"/>
                  </a:lnTo>
                  <a:lnTo>
                    <a:pt x="7" y="71"/>
                  </a:lnTo>
                  <a:lnTo>
                    <a:pt x="4" y="76"/>
                  </a:lnTo>
                  <a:lnTo>
                    <a:pt x="2" y="83"/>
                  </a:lnTo>
                  <a:lnTo>
                    <a:pt x="0" y="89"/>
                  </a:lnTo>
                  <a:lnTo>
                    <a:pt x="4" y="90"/>
                  </a:lnTo>
                  <a:lnTo>
                    <a:pt x="6" y="84"/>
                  </a:lnTo>
                  <a:lnTo>
                    <a:pt x="8" y="78"/>
                  </a:lnTo>
                  <a:lnTo>
                    <a:pt x="11" y="72"/>
                  </a:lnTo>
                  <a:lnTo>
                    <a:pt x="14" y="66"/>
                  </a:lnTo>
                  <a:lnTo>
                    <a:pt x="17" y="61"/>
                  </a:lnTo>
                  <a:lnTo>
                    <a:pt x="20" y="54"/>
                  </a:lnTo>
                  <a:lnTo>
                    <a:pt x="23" y="49"/>
                  </a:lnTo>
                  <a:lnTo>
                    <a:pt x="27" y="43"/>
                  </a:lnTo>
                  <a:lnTo>
                    <a:pt x="31" y="37"/>
                  </a:lnTo>
                  <a:lnTo>
                    <a:pt x="35" y="32"/>
                  </a:lnTo>
                  <a:lnTo>
                    <a:pt x="39" y="27"/>
                  </a:lnTo>
                  <a:lnTo>
                    <a:pt x="42" y="21"/>
                  </a:lnTo>
                  <a:lnTo>
                    <a:pt x="46" y="16"/>
                  </a:lnTo>
                  <a:lnTo>
                    <a:pt x="50" y="11"/>
                  </a:lnTo>
                  <a:lnTo>
                    <a:pt x="53" y="6"/>
                  </a:lnTo>
                  <a:lnTo>
                    <a:pt x="56" y="1"/>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80" name="Freeform 26">
              <a:extLst>
                <a:ext uri="{FF2B5EF4-FFF2-40B4-BE49-F238E27FC236}">
                  <a16:creationId xmlns:a16="http://schemas.microsoft.com/office/drawing/2014/main" id="{5D81B559-A104-3CED-0246-537A11A84C73}"/>
                </a:ext>
              </a:extLst>
            </p:cNvPr>
            <p:cNvSpPr>
              <a:spLocks/>
            </p:cNvSpPr>
            <p:nvPr/>
          </p:nvSpPr>
          <p:spPr bwMode="auto">
            <a:xfrm>
              <a:off x="3631" y="2954"/>
              <a:ext cx="19" cy="20"/>
            </a:xfrm>
            <a:custGeom>
              <a:avLst/>
              <a:gdLst>
                <a:gd name="T0" fmla="*/ 15 w 19"/>
                <a:gd name="T1" fmla="*/ 0 h 20"/>
                <a:gd name="T2" fmla="*/ 15 w 19"/>
                <a:gd name="T3" fmla="*/ 0 h 20"/>
                <a:gd name="T4" fmla="*/ 13 w 19"/>
                <a:gd name="T5" fmla="*/ 2 h 20"/>
                <a:gd name="T6" fmla="*/ 11 w 19"/>
                <a:gd name="T7" fmla="*/ 4 h 20"/>
                <a:gd name="T8" fmla="*/ 9 w 19"/>
                <a:gd name="T9" fmla="*/ 6 h 20"/>
                <a:gd name="T10" fmla="*/ 8 w 19"/>
                <a:gd name="T11" fmla="*/ 8 h 20"/>
                <a:gd name="T12" fmla="*/ 6 w 19"/>
                <a:gd name="T13" fmla="*/ 9 h 20"/>
                <a:gd name="T14" fmla="*/ 4 w 19"/>
                <a:gd name="T15" fmla="*/ 11 h 20"/>
                <a:gd name="T16" fmla="*/ 1 w 19"/>
                <a:gd name="T17" fmla="*/ 15 h 20"/>
                <a:gd name="T18" fmla="*/ 0 w 19"/>
                <a:gd name="T19" fmla="*/ 18 h 20"/>
                <a:gd name="T20" fmla="*/ 2 w 19"/>
                <a:gd name="T21" fmla="*/ 19 h 20"/>
                <a:gd name="T22" fmla="*/ 4 w 19"/>
                <a:gd name="T23" fmla="*/ 17 h 20"/>
                <a:gd name="T24" fmla="*/ 6 w 19"/>
                <a:gd name="T25" fmla="*/ 14 h 20"/>
                <a:gd name="T26" fmla="*/ 8 w 19"/>
                <a:gd name="T27" fmla="*/ 13 h 20"/>
                <a:gd name="T28" fmla="*/ 10 w 19"/>
                <a:gd name="T29" fmla="*/ 11 h 20"/>
                <a:gd name="T30" fmla="*/ 12 w 19"/>
                <a:gd name="T31" fmla="*/ 9 h 20"/>
                <a:gd name="T32" fmla="*/ 14 w 19"/>
                <a:gd name="T33" fmla="*/ 7 h 20"/>
                <a:gd name="T34" fmla="*/ 16 w 19"/>
                <a:gd name="T35" fmla="*/ 5 h 20"/>
                <a:gd name="T36" fmla="*/ 18 w 19"/>
                <a:gd name="T37" fmla="*/ 3 h 20"/>
                <a:gd name="T38" fmla="*/ 15 w 19"/>
                <a:gd name="T39" fmla="*/ 0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0">
                  <a:moveTo>
                    <a:pt x="15" y="0"/>
                  </a:moveTo>
                  <a:lnTo>
                    <a:pt x="15" y="0"/>
                  </a:lnTo>
                  <a:lnTo>
                    <a:pt x="13" y="2"/>
                  </a:lnTo>
                  <a:lnTo>
                    <a:pt x="11" y="4"/>
                  </a:lnTo>
                  <a:lnTo>
                    <a:pt x="9" y="6"/>
                  </a:lnTo>
                  <a:lnTo>
                    <a:pt x="8" y="8"/>
                  </a:lnTo>
                  <a:lnTo>
                    <a:pt x="6" y="9"/>
                  </a:lnTo>
                  <a:lnTo>
                    <a:pt x="4" y="11"/>
                  </a:lnTo>
                  <a:lnTo>
                    <a:pt x="1" y="15"/>
                  </a:lnTo>
                  <a:lnTo>
                    <a:pt x="0" y="18"/>
                  </a:lnTo>
                  <a:lnTo>
                    <a:pt x="2" y="19"/>
                  </a:lnTo>
                  <a:lnTo>
                    <a:pt x="4" y="17"/>
                  </a:lnTo>
                  <a:lnTo>
                    <a:pt x="6" y="14"/>
                  </a:lnTo>
                  <a:lnTo>
                    <a:pt x="8" y="13"/>
                  </a:lnTo>
                  <a:lnTo>
                    <a:pt x="10" y="11"/>
                  </a:lnTo>
                  <a:lnTo>
                    <a:pt x="12" y="9"/>
                  </a:lnTo>
                  <a:lnTo>
                    <a:pt x="14" y="7"/>
                  </a:lnTo>
                  <a:lnTo>
                    <a:pt x="16" y="5"/>
                  </a:lnTo>
                  <a:lnTo>
                    <a:pt x="18" y="3"/>
                  </a:lnTo>
                  <a:lnTo>
                    <a:pt x="1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81" name="Freeform 27">
              <a:extLst>
                <a:ext uri="{FF2B5EF4-FFF2-40B4-BE49-F238E27FC236}">
                  <a16:creationId xmlns:a16="http://schemas.microsoft.com/office/drawing/2014/main" id="{F7FA8B3A-CEE3-B383-0667-4DCBB1F589C3}"/>
                </a:ext>
              </a:extLst>
            </p:cNvPr>
            <p:cNvSpPr>
              <a:spLocks/>
            </p:cNvSpPr>
            <p:nvPr/>
          </p:nvSpPr>
          <p:spPr bwMode="auto">
            <a:xfrm>
              <a:off x="3646" y="2926"/>
              <a:ext cx="31" cy="32"/>
            </a:xfrm>
            <a:custGeom>
              <a:avLst/>
              <a:gdLst>
                <a:gd name="T0" fmla="*/ 27 w 31"/>
                <a:gd name="T1" fmla="*/ 0 h 32"/>
                <a:gd name="T2" fmla="*/ 27 w 31"/>
                <a:gd name="T3" fmla="*/ 0 h 32"/>
                <a:gd name="T4" fmla="*/ 24 w 31"/>
                <a:gd name="T5" fmla="*/ 3 h 32"/>
                <a:gd name="T6" fmla="*/ 21 w 31"/>
                <a:gd name="T7" fmla="*/ 6 h 32"/>
                <a:gd name="T8" fmla="*/ 18 w 31"/>
                <a:gd name="T9" fmla="*/ 10 h 32"/>
                <a:gd name="T10" fmla="*/ 15 w 31"/>
                <a:gd name="T11" fmla="*/ 13 h 32"/>
                <a:gd name="T12" fmla="*/ 12 w 31"/>
                <a:gd name="T13" fmla="*/ 17 h 32"/>
                <a:gd name="T14" fmla="*/ 8 w 31"/>
                <a:gd name="T15" fmla="*/ 20 h 32"/>
                <a:gd name="T16" fmla="*/ 5 w 31"/>
                <a:gd name="T17" fmla="*/ 24 h 32"/>
                <a:gd name="T18" fmla="*/ 0 w 31"/>
                <a:gd name="T19" fmla="*/ 28 h 32"/>
                <a:gd name="T20" fmla="*/ 3 w 31"/>
                <a:gd name="T21" fmla="*/ 31 h 32"/>
                <a:gd name="T22" fmla="*/ 7 w 31"/>
                <a:gd name="T23" fmla="*/ 27 h 32"/>
                <a:gd name="T24" fmla="*/ 11 w 31"/>
                <a:gd name="T25" fmla="*/ 23 h 32"/>
                <a:gd name="T26" fmla="*/ 15 w 31"/>
                <a:gd name="T27" fmla="*/ 20 h 32"/>
                <a:gd name="T28" fmla="*/ 18 w 31"/>
                <a:gd name="T29" fmla="*/ 16 h 32"/>
                <a:gd name="T30" fmla="*/ 21 w 31"/>
                <a:gd name="T31" fmla="*/ 12 h 32"/>
                <a:gd name="T32" fmla="*/ 24 w 31"/>
                <a:gd name="T33" fmla="*/ 9 h 32"/>
                <a:gd name="T34" fmla="*/ 27 w 31"/>
                <a:gd name="T35" fmla="*/ 6 h 32"/>
                <a:gd name="T36" fmla="*/ 30 w 31"/>
                <a:gd name="T37" fmla="*/ 2 h 32"/>
                <a:gd name="T38" fmla="*/ 27 w 31"/>
                <a:gd name="T39" fmla="*/ 0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2">
                  <a:moveTo>
                    <a:pt x="27" y="0"/>
                  </a:moveTo>
                  <a:lnTo>
                    <a:pt x="27" y="0"/>
                  </a:lnTo>
                  <a:lnTo>
                    <a:pt x="24" y="3"/>
                  </a:lnTo>
                  <a:lnTo>
                    <a:pt x="21" y="6"/>
                  </a:lnTo>
                  <a:lnTo>
                    <a:pt x="18" y="10"/>
                  </a:lnTo>
                  <a:lnTo>
                    <a:pt x="15" y="13"/>
                  </a:lnTo>
                  <a:lnTo>
                    <a:pt x="12" y="17"/>
                  </a:lnTo>
                  <a:lnTo>
                    <a:pt x="8" y="20"/>
                  </a:lnTo>
                  <a:lnTo>
                    <a:pt x="5" y="24"/>
                  </a:lnTo>
                  <a:lnTo>
                    <a:pt x="0" y="28"/>
                  </a:lnTo>
                  <a:lnTo>
                    <a:pt x="3" y="31"/>
                  </a:lnTo>
                  <a:lnTo>
                    <a:pt x="7" y="27"/>
                  </a:lnTo>
                  <a:lnTo>
                    <a:pt x="11" y="23"/>
                  </a:lnTo>
                  <a:lnTo>
                    <a:pt x="15" y="20"/>
                  </a:lnTo>
                  <a:lnTo>
                    <a:pt x="18" y="16"/>
                  </a:lnTo>
                  <a:lnTo>
                    <a:pt x="21" y="12"/>
                  </a:lnTo>
                  <a:lnTo>
                    <a:pt x="24" y="9"/>
                  </a:lnTo>
                  <a:lnTo>
                    <a:pt x="27" y="6"/>
                  </a:lnTo>
                  <a:lnTo>
                    <a:pt x="30" y="2"/>
                  </a:lnTo>
                  <a:lnTo>
                    <a:pt x="27"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82" name="Freeform 28">
              <a:extLst>
                <a:ext uri="{FF2B5EF4-FFF2-40B4-BE49-F238E27FC236}">
                  <a16:creationId xmlns:a16="http://schemas.microsoft.com/office/drawing/2014/main" id="{71CCB6A5-ACE9-A146-7987-0F86F1726DEF}"/>
                </a:ext>
              </a:extLst>
            </p:cNvPr>
            <p:cNvSpPr>
              <a:spLocks/>
            </p:cNvSpPr>
            <p:nvPr/>
          </p:nvSpPr>
          <p:spPr bwMode="auto">
            <a:xfrm>
              <a:off x="3673" y="2894"/>
              <a:ext cx="53" cy="35"/>
            </a:xfrm>
            <a:custGeom>
              <a:avLst/>
              <a:gdLst>
                <a:gd name="T0" fmla="*/ 49 w 53"/>
                <a:gd name="T1" fmla="*/ 1 h 35"/>
                <a:gd name="T2" fmla="*/ 50 w 53"/>
                <a:gd name="T3" fmla="*/ 0 h 35"/>
                <a:gd name="T4" fmla="*/ 42 w 53"/>
                <a:gd name="T5" fmla="*/ 2 h 35"/>
                <a:gd name="T6" fmla="*/ 36 w 53"/>
                <a:gd name="T7" fmla="*/ 5 h 35"/>
                <a:gd name="T8" fmla="*/ 29 w 53"/>
                <a:gd name="T9" fmla="*/ 10 h 35"/>
                <a:gd name="T10" fmla="*/ 23 w 53"/>
                <a:gd name="T11" fmla="*/ 13 h 35"/>
                <a:gd name="T12" fmla="*/ 17 w 53"/>
                <a:gd name="T13" fmla="*/ 17 h 35"/>
                <a:gd name="T14" fmla="*/ 12 w 53"/>
                <a:gd name="T15" fmla="*/ 22 h 35"/>
                <a:gd name="T16" fmla="*/ 6 w 53"/>
                <a:gd name="T17" fmla="*/ 26 h 35"/>
                <a:gd name="T18" fmla="*/ 0 w 53"/>
                <a:gd name="T19" fmla="*/ 32 h 35"/>
                <a:gd name="T20" fmla="*/ 3 w 53"/>
                <a:gd name="T21" fmla="*/ 34 h 35"/>
                <a:gd name="T22" fmla="*/ 8 w 53"/>
                <a:gd name="T23" fmla="*/ 29 h 35"/>
                <a:gd name="T24" fmla="*/ 14 w 53"/>
                <a:gd name="T25" fmla="*/ 24 h 35"/>
                <a:gd name="T26" fmla="*/ 19 w 53"/>
                <a:gd name="T27" fmla="*/ 20 h 35"/>
                <a:gd name="T28" fmla="*/ 25 w 53"/>
                <a:gd name="T29" fmla="*/ 16 h 35"/>
                <a:gd name="T30" fmla="*/ 31 w 53"/>
                <a:gd name="T31" fmla="*/ 12 h 35"/>
                <a:gd name="T32" fmla="*/ 38 w 53"/>
                <a:gd name="T33" fmla="*/ 9 h 35"/>
                <a:gd name="T34" fmla="*/ 44 w 53"/>
                <a:gd name="T35" fmla="*/ 6 h 35"/>
                <a:gd name="T36" fmla="*/ 51 w 53"/>
                <a:gd name="T37" fmla="*/ 3 h 35"/>
                <a:gd name="T38" fmla="*/ 52 w 53"/>
                <a:gd name="T39" fmla="*/ 2 h 35"/>
                <a:gd name="T40" fmla="*/ 51 w 53"/>
                <a:gd name="T41" fmla="*/ 3 h 35"/>
                <a:gd name="T42" fmla="*/ 52 w 53"/>
                <a:gd name="T43" fmla="*/ 3 h 35"/>
                <a:gd name="T44" fmla="*/ 52 w 53"/>
                <a:gd name="T45" fmla="*/ 2 h 35"/>
                <a:gd name="T46" fmla="*/ 49 w 53"/>
                <a:gd name="T47" fmla="*/ 1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5">
                  <a:moveTo>
                    <a:pt x="49" y="1"/>
                  </a:moveTo>
                  <a:lnTo>
                    <a:pt x="50" y="0"/>
                  </a:lnTo>
                  <a:lnTo>
                    <a:pt x="42" y="2"/>
                  </a:lnTo>
                  <a:lnTo>
                    <a:pt x="36" y="5"/>
                  </a:lnTo>
                  <a:lnTo>
                    <a:pt x="29" y="10"/>
                  </a:lnTo>
                  <a:lnTo>
                    <a:pt x="23" y="13"/>
                  </a:lnTo>
                  <a:lnTo>
                    <a:pt x="17" y="17"/>
                  </a:lnTo>
                  <a:lnTo>
                    <a:pt x="12" y="22"/>
                  </a:lnTo>
                  <a:lnTo>
                    <a:pt x="6" y="26"/>
                  </a:lnTo>
                  <a:lnTo>
                    <a:pt x="0" y="32"/>
                  </a:lnTo>
                  <a:lnTo>
                    <a:pt x="3" y="34"/>
                  </a:lnTo>
                  <a:lnTo>
                    <a:pt x="8" y="29"/>
                  </a:lnTo>
                  <a:lnTo>
                    <a:pt x="14" y="24"/>
                  </a:lnTo>
                  <a:lnTo>
                    <a:pt x="19" y="20"/>
                  </a:lnTo>
                  <a:lnTo>
                    <a:pt x="25" y="16"/>
                  </a:lnTo>
                  <a:lnTo>
                    <a:pt x="31" y="12"/>
                  </a:lnTo>
                  <a:lnTo>
                    <a:pt x="38" y="9"/>
                  </a:lnTo>
                  <a:lnTo>
                    <a:pt x="44" y="6"/>
                  </a:lnTo>
                  <a:lnTo>
                    <a:pt x="51" y="3"/>
                  </a:lnTo>
                  <a:lnTo>
                    <a:pt x="52" y="2"/>
                  </a:lnTo>
                  <a:lnTo>
                    <a:pt x="51" y="3"/>
                  </a:lnTo>
                  <a:lnTo>
                    <a:pt x="52" y="3"/>
                  </a:lnTo>
                  <a:lnTo>
                    <a:pt x="52" y="2"/>
                  </a:lnTo>
                  <a:lnTo>
                    <a:pt x="49"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283" name="Group 29">
              <a:extLst>
                <a:ext uri="{FF2B5EF4-FFF2-40B4-BE49-F238E27FC236}">
                  <a16:creationId xmlns:a16="http://schemas.microsoft.com/office/drawing/2014/main" id="{BC982B3F-0AF1-B67D-1AA8-75433D2F6EE1}"/>
                </a:ext>
              </a:extLst>
            </p:cNvPr>
            <p:cNvGrpSpPr>
              <a:grpSpLocks/>
            </p:cNvGrpSpPr>
            <p:nvPr/>
          </p:nvGrpSpPr>
          <p:grpSpPr bwMode="auto">
            <a:xfrm>
              <a:off x="3722" y="1000"/>
              <a:ext cx="1430" cy="2479"/>
              <a:chOff x="3722" y="1000"/>
              <a:chExt cx="1430" cy="2479"/>
            </a:xfrm>
          </p:grpSpPr>
          <p:sp>
            <p:nvSpPr>
              <p:cNvPr id="53284" name="Freeform 30">
                <a:extLst>
                  <a:ext uri="{FF2B5EF4-FFF2-40B4-BE49-F238E27FC236}">
                    <a16:creationId xmlns:a16="http://schemas.microsoft.com/office/drawing/2014/main" id="{FF80AFF4-4001-F7BF-1B0F-3D66C7BC9663}"/>
                  </a:ext>
                </a:extLst>
              </p:cNvPr>
              <p:cNvSpPr>
                <a:spLocks/>
              </p:cNvSpPr>
              <p:nvPr/>
            </p:nvSpPr>
            <p:spPr bwMode="auto">
              <a:xfrm>
                <a:off x="4676" y="2276"/>
                <a:ext cx="474" cy="983"/>
              </a:xfrm>
              <a:custGeom>
                <a:avLst/>
                <a:gdLst>
                  <a:gd name="T0" fmla="*/ 5 w 474"/>
                  <a:gd name="T1" fmla="*/ 47 h 983"/>
                  <a:gd name="T2" fmla="*/ 9 w 474"/>
                  <a:gd name="T3" fmla="*/ 80 h 983"/>
                  <a:gd name="T4" fmla="*/ 13 w 474"/>
                  <a:gd name="T5" fmla="*/ 110 h 983"/>
                  <a:gd name="T6" fmla="*/ 17 w 474"/>
                  <a:gd name="T7" fmla="*/ 163 h 983"/>
                  <a:gd name="T8" fmla="*/ 34 w 474"/>
                  <a:gd name="T9" fmla="*/ 227 h 983"/>
                  <a:gd name="T10" fmla="*/ 58 w 474"/>
                  <a:gd name="T11" fmla="*/ 290 h 983"/>
                  <a:gd name="T12" fmla="*/ 159 w 474"/>
                  <a:gd name="T13" fmla="*/ 502 h 983"/>
                  <a:gd name="T14" fmla="*/ 168 w 474"/>
                  <a:gd name="T15" fmla="*/ 523 h 983"/>
                  <a:gd name="T16" fmla="*/ 184 w 474"/>
                  <a:gd name="T17" fmla="*/ 565 h 983"/>
                  <a:gd name="T18" fmla="*/ 204 w 474"/>
                  <a:gd name="T19" fmla="*/ 617 h 983"/>
                  <a:gd name="T20" fmla="*/ 210 w 474"/>
                  <a:gd name="T21" fmla="*/ 661 h 983"/>
                  <a:gd name="T22" fmla="*/ 207 w 474"/>
                  <a:gd name="T23" fmla="*/ 712 h 983"/>
                  <a:gd name="T24" fmla="*/ 216 w 474"/>
                  <a:gd name="T25" fmla="*/ 759 h 983"/>
                  <a:gd name="T26" fmla="*/ 244 w 474"/>
                  <a:gd name="T27" fmla="*/ 815 h 983"/>
                  <a:gd name="T28" fmla="*/ 268 w 474"/>
                  <a:gd name="T29" fmla="*/ 880 h 983"/>
                  <a:gd name="T30" fmla="*/ 294 w 474"/>
                  <a:gd name="T31" fmla="*/ 942 h 983"/>
                  <a:gd name="T32" fmla="*/ 308 w 474"/>
                  <a:gd name="T33" fmla="*/ 954 h 983"/>
                  <a:gd name="T34" fmla="*/ 317 w 474"/>
                  <a:gd name="T35" fmla="*/ 934 h 983"/>
                  <a:gd name="T36" fmla="*/ 301 w 474"/>
                  <a:gd name="T37" fmla="*/ 880 h 983"/>
                  <a:gd name="T38" fmla="*/ 291 w 474"/>
                  <a:gd name="T39" fmla="*/ 828 h 983"/>
                  <a:gd name="T40" fmla="*/ 313 w 474"/>
                  <a:gd name="T41" fmla="*/ 896 h 983"/>
                  <a:gd name="T42" fmla="*/ 334 w 474"/>
                  <a:gd name="T43" fmla="*/ 961 h 983"/>
                  <a:gd name="T44" fmla="*/ 358 w 474"/>
                  <a:gd name="T45" fmla="*/ 978 h 983"/>
                  <a:gd name="T46" fmla="*/ 361 w 474"/>
                  <a:gd name="T47" fmla="*/ 951 h 983"/>
                  <a:gd name="T48" fmla="*/ 351 w 474"/>
                  <a:gd name="T49" fmla="*/ 911 h 983"/>
                  <a:gd name="T50" fmla="*/ 340 w 474"/>
                  <a:gd name="T51" fmla="*/ 859 h 983"/>
                  <a:gd name="T52" fmla="*/ 337 w 474"/>
                  <a:gd name="T53" fmla="*/ 848 h 983"/>
                  <a:gd name="T54" fmla="*/ 362 w 474"/>
                  <a:gd name="T55" fmla="*/ 932 h 983"/>
                  <a:gd name="T56" fmla="*/ 395 w 474"/>
                  <a:gd name="T57" fmla="*/ 982 h 983"/>
                  <a:gd name="T58" fmla="*/ 410 w 474"/>
                  <a:gd name="T59" fmla="*/ 959 h 983"/>
                  <a:gd name="T60" fmla="*/ 393 w 474"/>
                  <a:gd name="T61" fmla="*/ 893 h 983"/>
                  <a:gd name="T62" fmla="*/ 373 w 474"/>
                  <a:gd name="T63" fmla="*/ 820 h 983"/>
                  <a:gd name="T64" fmla="*/ 396 w 474"/>
                  <a:gd name="T65" fmla="*/ 880 h 983"/>
                  <a:gd name="T66" fmla="*/ 424 w 474"/>
                  <a:gd name="T67" fmla="*/ 934 h 983"/>
                  <a:gd name="T68" fmla="*/ 445 w 474"/>
                  <a:gd name="T69" fmla="*/ 946 h 983"/>
                  <a:gd name="T70" fmla="*/ 449 w 474"/>
                  <a:gd name="T71" fmla="*/ 915 h 983"/>
                  <a:gd name="T72" fmla="*/ 433 w 474"/>
                  <a:gd name="T73" fmla="*/ 854 h 983"/>
                  <a:gd name="T74" fmla="*/ 408 w 474"/>
                  <a:gd name="T75" fmla="*/ 787 h 983"/>
                  <a:gd name="T76" fmla="*/ 392 w 474"/>
                  <a:gd name="T77" fmla="*/ 755 h 983"/>
                  <a:gd name="T78" fmla="*/ 415 w 474"/>
                  <a:gd name="T79" fmla="*/ 774 h 983"/>
                  <a:gd name="T80" fmla="*/ 444 w 474"/>
                  <a:gd name="T81" fmla="*/ 811 h 983"/>
                  <a:gd name="T82" fmla="*/ 473 w 474"/>
                  <a:gd name="T83" fmla="*/ 817 h 983"/>
                  <a:gd name="T84" fmla="*/ 459 w 474"/>
                  <a:gd name="T85" fmla="*/ 759 h 983"/>
                  <a:gd name="T86" fmla="*/ 440 w 474"/>
                  <a:gd name="T87" fmla="*/ 723 h 983"/>
                  <a:gd name="T88" fmla="*/ 417 w 474"/>
                  <a:gd name="T89" fmla="*/ 692 h 983"/>
                  <a:gd name="T90" fmla="*/ 403 w 474"/>
                  <a:gd name="T91" fmla="*/ 672 h 983"/>
                  <a:gd name="T92" fmla="*/ 388 w 474"/>
                  <a:gd name="T93" fmla="*/ 658 h 983"/>
                  <a:gd name="T94" fmla="*/ 367 w 474"/>
                  <a:gd name="T95" fmla="*/ 636 h 983"/>
                  <a:gd name="T96" fmla="*/ 332 w 474"/>
                  <a:gd name="T97" fmla="*/ 611 h 983"/>
                  <a:gd name="T98" fmla="*/ 304 w 474"/>
                  <a:gd name="T99" fmla="*/ 547 h 983"/>
                  <a:gd name="T100" fmla="*/ 294 w 474"/>
                  <a:gd name="T101" fmla="*/ 503 h 983"/>
                  <a:gd name="T102" fmla="*/ 284 w 474"/>
                  <a:gd name="T103" fmla="*/ 449 h 983"/>
                  <a:gd name="T104" fmla="*/ 269 w 474"/>
                  <a:gd name="T105" fmla="*/ 326 h 983"/>
                  <a:gd name="T106" fmla="*/ 263 w 474"/>
                  <a:gd name="T107" fmla="*/ 274 h 983"/>
                  <a:gd name="T108" fmla="*/ 246 w 474"/>
                  <a:gd name="T109" fmla="*/ 206 h 983"/>
                  <a:gd name="T110" fmla="*/ 223 w 474"/>
                  <a:gd name="T111" fmla="*/ 139 h 983"/>
                  <a:gd name="T112" fmla="*/ 208 w 474"/>
                  <a:gd name="T113" fmla="*/ 91 h 983"/>
                  <a:gd name="T114" fmla="*/ 196 w 474"/>
                  <a:gd name="T115" fmla="*/ 42 h 983"/>
                  <a:gd name="T116" fmla="*/ 185 w 474"/>
                  <a:gd name="T117" fmla="*/ 0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74" h="983">
                    <a:moveTo>
                      <a:pt x="0" y="23"/>
                    </a:moveTo>
                    <a:lnTo>
                      <a:pt x="1" y="27"/>
                    </a:lnTo>
                    <a:lnTo>
                      <a:pt x="2" y="32"/>
                    </a:lnTo>
                    <a:lnTo>
                      <a:pt x="3" y="37"/>
                    </a:lnTo>
                    <a:lnTo>
                      <a:pt x="4" y="42"/>
                    </a:lnTo>
                    <a:lnTo>
                      <a:pt x="5" y="47"/>
                    </a:lnTo>
                    <a:lnTo>
                      <a:pt x="6" y="52"/>
                    </a:lnTo>
                    <a:lnTo>
                      <a:pt x="6" y="58"/>
                    </a:lnTo>
                    <a:lnTo>
                      <a:pt x="7" y="64"/>
                    </a:lnTo>
                    <a:lnTo>
                      <a:pt x="8" y="70"/>
                    </a:lnTo>
                    <a:lnTo>
                      <a:pt x="8" y="75"/>
                    </a:lnTo>
                    <a:lnTo>
                      <a:pt x="9" y="80"/>
                    </a:lnTo>
                    <a:lnTo>
                      <a:pt x="10" y="86"/>
                    </a:lnTo>
                    <a:lnTo>
                      <a:pt x="10" y="90"/>
                    </a:lnTo>
                    <a:lnTo>
                      <a:pt x="11" y="94"/>
                    </a:lnTo>
                    <a:lnTo>
                      <a:pt x="11" y="99"/>
                    </a:lnTo>
                    <a:lnTo>
                      <a:pt x="12" y="102"/>
                    </a:lnTo>
                    <a:lnTo>
                      <a:pt x="13" y="110"/>
                    </a:lnTo>
                    <a:lnTo>
                      <a:pt x="14" y="119"/>
                    </a:lnTo>
                    <a:lnTo>
                      <a:pt x="15" y="127"/>
                    </a:lnTo>
                    <a:lnTo>
                      <a:pt x="15" y="137"/>
                    </a:lnTo>
                    <a:lnTo>
                      <a:pt x="15" y="145"/>
                    </a:lnTo>
                    <a:lnTo>
                      <a:pt x="16" y="154"/>
                    </a:lnTo>
                    <a:lnTo>
                      <a:pt x="17" y="163"/>
                    </a:lnTo>
                    <a:lnTo>
                      <a:pt x="19" y="171"/>
                    </a:lnTo>
                    <a:lnTo>
                      <a:pt x="22" y="182"/>
                    </a:lnTo>
                    <a:lnTo>
                      <a:pt x="25" y="194"/>
                    </a:lnTo>
                    <a:lnTo>
                      <a:pt x="27" y="205"/>
                    </a:lnTo>
                    <a:lnTo>
                      <a:pt x="31" y="216"/>
                    </a:lnTo>
                    <a:lnTo>
                      <a:pt x="34" y="227"/>
                    </a:lnTo>
                    <a:lnTo>
                      <a:pt x="37" y="237"/>
                    </a:lnTo>
                    <a:lnTo>
                      <a:pt x="41" y="248"/>
                    </a:lnTo>
                    <a:lnTo>
                      <a:pt x="45" y="259"/>
                    </a:lnTo>
                    <a:lnTo>
                      <a:pt x="49" y="269"/>
                    </a:lnTo>
                    <a:lnTo>
                      <a:pt x="54" y="279"/>
                    </a:lnTo>
                    <a:lnTo>
                      <a:pt x="58" y="290"/>
                    </a:lnTo>
                    <a:lnTo>
                      <a:pt x="63" y="300"/>
                    </a:lnTo>
                    <a:lnTo>
                      <a:pt x="69" y="310"/>
                    </a:lnTo>
                    <a:lnTo>
                      <a:pt x="74" y="320"/>
                    </a:lnTo>
                    <a:lnTo>
                      <a:pt x="80" y="330"/>
                    </a:lnTo>
                    <a:lnTo>
                      <a:pt x="86" y="340"/>
                    </a:lnTo>
                    <a:lnTo>
                      <a:pt x="159" y="502"/>
                    </a:lnTo>
                    <a:lnTo>
                      <a:pt x="162" y="510"/>
                    </a:lnTo>
                    <a:lnTo>
                      <a:pt x="163" y="514"/>
                    </a:lnTo>
                    <a:lnTo>
                      <a:pt x="165" y="516"/>
                    </a:lnTo>
                    <a:lnTo>
                      <a:pt x="167" y="516"/>
                    </a:lnTo>
                    <a:lnTo>
                      <a:pt x="167" y="518"/>
                    </a:lnTo>
                    <a:lnTo>
                      <a:pt x="168" y="523"/>
                    </a:lnTo>
                    <a:lnTo>
                      <a:pt x="171" y="530"/>
                    </a:lnTo>
                    <a:lnTo>
                      <a:pt x="172" y="536"/>
                    </a:lnTo>
                    <a:lnTo>
                      <a:pt x="175" y="542"/>
                    </a:lnTo>
                    <a:lnTo>
                      <a:pt x="177" y="550"/>
                    </a:lnTo>
                    <a:lnTo>
                      <a:pt x="180" y="557"/>
                    </a:lnTo>
                    <a:lnTo>
                      <a:pt x="184" y="565"/>
                    </a:lnTo>
                    <a:lnTo>
                      <a:pt x="187" y="574"/>
                    </a:lnTo>
                    <a:lnTo>
                      <a:pt x="190" y="582"/>
                    </a:lnTo>
                    <a:lnTo>
                      <a:pt x="194" y="591"/>
                    </a:lnTo>
                    <a:lnTo>
                      <a:pt x="197" y="600"/>
                    </a:lnTo>
                    <a:lnTo>
                      <a:pt x="201" y="609"/>
                    </a:lnTo>
                    <a:lnTo>
                      <a:pt x="204" y="617"/>
                    </a:lnTo>
                    <a:lnTo>
                      <a:pt x="206" y="625"/>
                    </a:lnTo>
                    <a:lnTo>
                      <a:pt x="209" y="633"/>
                    </a:lnTo>
                    <a:lnTo>
                      <a:pt x="210" y="640"/>
                    </a:lnTo>
                    <a:lnTo>
                      <a:pt x="211" y="646"/>
                    </a:lnTo>
                    <a:lnTo>
                      <a:pt x="211" y="651"/>
                    </a:lnTo>
                    <a:lnTo>
                      <a:pt x="210" y="661"/>
                    </a:lnTo>
                    <a:lnTo>
                      <a:pt x="209" y="670"/>
                    </a:lnTo>
                    <a:lnTo>
                      <a:pt x="209" y="679"/>
                    </a:lnTo>
                    <a:lnTo>
                      <a:pt x="207" y="688"/>
                    </a:lnTo>
                    <a:lnTo>
                      <a:pt x="207" y="696"/>
                    </a:lnTo>
                    <a:lnTo>
                      <a:pt x="207" y="704"/>
                    </a:lnTo>
                    <a:lnTo>
                      <a:pt x="207" y="712"/>
                    </a:lnTo>
                    <a:lnTo>
                      <a:pt x="207" y="719"/>
                    </a:lnTo>
                    <a:lnTo>
                      <a:pt x="208" y="727"/>
                    </a:lnTo>
                    <a:lnTo>
                      <a:pt x="209" y="735"/>
                    </a:lnTo>
                    <a:lnTo>
                      <a:pt x="211" y="743"/>
                    </a:lnTo>
                    <a:lnTo>
                      <a:pt x="213" y="751"/>
                    </a:lnTo>
                    <a:lnTo>
                      <a:pt x="216" y="759"/>
                    </a:lnTo>
                    <a:lnTo>
                      <a:pt x="220" y="767"/>
                    </a:lnTo>
                    <a:lnTo>
                      <a:pt x="224" y="776"/>
                    </a:lnTo>
                    <a:lnTo>
                      <a:pt x="229" y="785"/>
                    </a:lnTo>
                    <a:lnTo>
                      <a:pt x="234" y="795"/>
                    </a:lnTo>
                    <a:lnTo>
                      <a:pt x="239" y="804"/>
                    </a:lnTo>
                    <a:lnTo>
                      <a:pt x="244" y="815"/>
                    </a:lnTo>
                    <a:lnTo>
                      <a:pt x="248" y="825"/>
                    </a:lnTo>
                    <a:lnTo>
                      <a:pt x="252" y="836"/>
                    </a:lnTo>
                    <a:lnTo>
                      <a:pt x="256" y="846"/>
                    </a:lnTo>
                    <a:lnTo>
                      <a:pt x="260" y="858"/>
                    </a:lnTo>
                    <a:lnTo>
                      <a:pt x="264" y="869"/>
                    </a:lnTo>
                    <a:lnTo>
                      <a:pt x="268" y="880"/>
                    </a:lnTo>
                    <a:lnTo>
                      <a:pt x="272" y="891"/>
                    </a:lnTo>
                    <a:lnTo>
                      <a:pt x="276" y="902"/>
                    </a:lnTo>
                    <a:lnTo>
                      <a:pt x="280" y="912"/>
                    </a:lnTo>
                    <a:lnTo>
                      <a:pt x="284" y="923"/>
                    </a:lnTo>
                    <a:lnTo>
                      <a:pt x="289" y="933"/>
                    </a:lnTo>
                    <a:lnTo>
                      <a:pt x="294" y="942"/>
                    </a:lnTo>
                    <a:lnTo>
                      <a:pt x="300" y="950"/>
                    </a:lnTo>
                    <a:lnTo>
                      <a:pt x="299" y="950"/>
                    </a:lnTo>
                    <a:lnTo>
                      <a:pt x="300" y="950"/>
                    </a:lnTo>
                    <a:lnTo>
                      <a:pt x="302" y="952"/>
                    </a:lnTo>
                    <a:lnTo>
                      <a:pt x="305" y="953"/>
                    </a:lnTo>
                    <a:lnTo>
                      <a:pt x="308" y="954"/>
                    </a:lnTo>
                    <a:lnTo>
                      <a:pt x="311" y="954"/>
                    </a:lnTo>
                    <a:lnTo>
                      <a:pt x="314" y="953"/>
                    </a:lnTo>
                    <a:lnTo>
                      <a:pt x="316" y="950"/>
                    </a:lnTo>
                    <a:lnTo>
                      <a:pt x="318" y="946"/>
                    </a:lnTo>
                    <a:lnTo>
                      <a:pt x="318" y="940"/>
                    </a:lnTo>
                    <a:lnTo>
                      <a:pt x="317" y="934"/>
                    </a:lnTo>
                    <a:lnTo>
                      <a:pt x="315" y="926"/>
                    </a:lnTo>
                    <a:lnTo>
                      <a:pt x="313" y="917"/>
                    </a:lnTo>
                    <a:lnTo>
                      <a:pt x="310" y="908"/>
                    </a:lnTo>
                    <a:lnTo>
                      <a:pt x="307" y="899"/>
                    </a:lnTo>
                    <a:lnTo>
                      <a:pt x="304" y="889"/>
                    </a:lnTo>
                    <a:lnTo>
                      <a:pt x="301" y="880"/>
                    </a:lnTo>
                    <a:lnTo>
                      <a:pt x="298" y="870"/>
                    </a:lnTo>
                    <a:lnTo>
                      <a:pt x="295" y="860"/>
                    </a:lnTo>
                    <a:lnTo>
                      <a:pt x="293" y="851"/>
                    </a:lnTo>
                    <a:lnTo>
                      <a:pt x="292" y="843"/>
                    </a:lnTo>
                    <a:lnTo>
                      <a:pt x="290" y="835"/>
                    </a:lnTo>
                    <a:lnTo>
                      <a:pt x="291" y="828"/>
                    </a:lnTo>
                    <a:lnTo>
                      <a:pt x="295" y="838"/>
                    </a:lnTo>
                    <a:lnTo>
                      <a:pt x="298" y="848"/>
                    </a:lnTo>
                    <a:lnTo>
                      <a:pt x="302" y="860"/>
                    </a:lnTo>
                    <a:lnTo>
                      <a:pt x="306" y="872"/>
                    </a:lnTo>
                    <a:lnTo>
                      <a:pt x="309" y="884"/>
                    </a:lnTo>
                    <a:lnTo>
                      <a:pt x="313" y="896"/>
                    </a:lnTo>
                    <a:lnTo>
                      <a:pt x="316" y="908"/>
                    </a:lnTo>
                    <a:lnTo>
                      <a:pt x="320" y="920"/>
                    </a:lnTo>
                    <a:lnTo>
                      <a:pt x="324" y="932"/>
                    </a:lnTo>
                    <a:lnTo>
                      <a:pt x="327" y="943"/>
                    </a:lnTo>
                    <a:lnTo>
                      <a:pt x="331" y="952"/>
                    </a:lnTo>
                    <a:lnTo>
                      <a:pt x="334" y="961"/>
                    </a:lnTo>
                    <a:lnTo>
                      <a:pt x="338" y="968"/>
                    </a:lnTo>
                    <a:lnTo>
                      <a:pt x="342" y="973"/>
                    </a:lnTo>
                    <a:lnTo>
                      <a:pt x="346" y="977"/>
                    </a:lnTo>
                    <a:lnTo>
                      <a:pt x="350" y="979"/>
                    </a:lnTo>
                    <a:lnTo>
                      <a:pt x="354" y="979"/>
                    </a:lnTo>
                    <a:lnTo>
                      <a:pt x="358" y="978"/>
                    </a:lnTo>
                    <a:lnTo>
                      <a:pt x="360" y="975"/>
                    </a:lnTo>
                    <a:lnTo>
                      <a:pt x="362" y="972"/>
                    </a:lnTo>
                    <a:lnTo>
                      <a:pt x="363" y="968"/>
                    </a:lnTo>
                    <a:lnTo>
                      <a:pt x="363" y="963"/>
                    </a:lnTo>
                    <a:lnTo>
                      <a:pt x="362" y="957"/>
                    </a:lnTo>
                    <a:lnTo>
                      <a:pt x="361" y="951"/>
                    </a:lnTo>
                    <a:lnTo>
                      <a:pt x="360" y="944"/>
                    </a:lnTo>
                    <a:lnTo>
                      <a:pt x="358" y="938"/>
                    </a:lnTo>
                    <a:lnTo>
                      <a:pt x="356" y="931"/>
                    </a:lnTo>
                    <a:lnTo>
                      <a:pt x="355" y="924"/>
                    </a:lnTo>
                    <a:lnTo>
                      <a:pt x="353" y="917"/>
                    </a:lnTo>
                    <a:lnTo>
                      <a:pt x="351" y="911"/>
                    </a:lnTo>
                    <a:lnTo>
                      <a:pt x="350" y="906"/>
                    </a:lnTo>
                    <a:lnTo>
                      <a:pt x="348" y="900"/>
                    </a:lnTo>
                    <a:lnTo>
                      <a:pt x="346" y="888"/>
                    </a:lnTo>
                    <a:lnTo>
                      <a:pt x="344" y="877"/>
                    </a:lnTo>
                    <a:lnTo>
                      <a:pt x="342" y="868"/>
                    </a:lnTo>
                    <a:lnTo>
                      <a:pt x="340" y="859"/>
                    </a:lnTo>
                    <a:lnTo>
                      <a:pt x="338" y="851"/>
                    </a:lnTo>
                    <a:lnTo>
                      <a:pt x="336" y="843"/>
                    </a:lnTo>
                    <a:lnTo>
                      <a:pt x="332" y="834"/>
                    </a:lnTo>
                    <a:lnTo>
                      <a:pt x="328" y="826"/>
                    </a:lnTo>
                    <a:lnTo>
                      <a:pt x="332" y="836"/>
                    </a:lnTo>
                    <a:lnTo>
                      <a:pt x="337" y="848"/>
                    </a:lnTo>
                    <a:lnTo>
                      <a:pt x="341" y="861"/>
                    </a:lnTo>
                    <a:lnTo>
                      <a:pt x="345" y="875"/>
                    </a:lnTo>
                    <a:lnTo>
                      <a:pt x="349" y="890"/>
                    </a:lnTo>
                    <a:lnTo>
                      <a:pt x="353" y="904"/>
                    </a:lnTo>
                    <a:lnTo>
                      <a:pt x="357" y="918"/>
                    </a:lnTo>
                    <a:lnTo>
                      <a:pt x="362" y="932"/>
                    </a:lnTo>
                    <a:lnTo>
                      <a:pt x="366" y="945"/>
                    </a:lnTo>
                    <a:lnTo>
                      <a:pt x="371" y="956"/>
                    </a:lnTo>
                    <a:lnTo>
                      <a:pt x="376" y="967"/>
                    </a:lnTo>
                    <a:lnTo>
                      <a:pt x="382" y="974"/>
                    </a:lnTo>
                    <a:lnTo>
                      <a:pt x="388" y="979"/>
                    </a:lnTo>
                    <a:lnTo>
                      <a:pt x="395" y="982"/>
                    </a:lnTo>
                    <a:lnTo>
                      <a:pt x="402" y="981"/>
                    </a:lnTo>
                    <a:lnTo>
                      <a:pt x="410" y="977"/>
                    </a:lnTo>
                    <a:lnTo>
                      <a:pt x="411" y="975"/>
                    </a:lnTo>
                    <a:lnTo>
                      <a:pt x="412" y="972"/>
                    </a:lnTo>
                    <a:lnTo>
                      <a:pt x="411" y="966"/>
                    </a:lnTo>
                    <a:lnTo>
                      <a:pt x="410" y="959"/>
                    </a:lnTo>
                    <a:lnTo>
                      <a:pt x="408" y="950"/>
                    </a:lnTo>
                    <a:lnTo>
                      <a:pt x="406" y="940"/>
                    </a:lnTo>
                    <a:lnTo>
                      <a:pt x="403" y="930"/>
                    </a:lnTo>
                    <a:lnTo>
                      <a:pt x="400" y="918"/>
                    </a:lnTo>
                    <a:lnTo>
                      <a:pt x="396" y="906"/>
                    </a:lnTo>
                    <a:lnTo>
                      <a:pt x="393" y="893"/>
                    </a:lnTo>
                    <a:lnTo>
                      <a:pt x="389" y="880"/>
                    </a:lnTo>
                    <a:lnTo>
                      <a:pt x="386" y="868"/>
                    </a:lnTo>
                    <a:lnTo>
                      <a:pt x="382" y="855"/>
                    </a:lnTo>
                    <a:lnTo>
                      <a:pt x="378" y="842"/>
                    </a:lnTo>
                    <a:lnTo>
                      <a:pt x="376" y="831"/>
                    </a:lnTo>
                    <a:lnTo>
                      <a:pt x="373" y="820"/>
                    </a:lnTo>
                    <a:lnTo>
                      <a:pt x="376" y="828"/>
                    </a:lnTo>
                    <a:lnTo>
                      <a:pt x="379" y="838"/>
                    </a:lnTo>
                    <a:lnTo>
                      <a:pt x="382" y="848"/>
                    </a:lnTo>
                    <a:lnTo>
                      <a:pt x="386" y="858"/>
                    </a:lnTo>
                    <a:lnTo>
                      <a:pt x="391" y="869"/>
                    </a:lnTo>
                    <a:lnTo>
                      <a:pt x="396" y="880"/>
                    </a:lnTo>
                    <a:lnTo>
                      <a:pt x="400" y="890"/>
                    </a:lnTo>
                    <a:lnTo>
                      <a:pt x="406" y="901"/>
                    </a:lnTo>
                    <a:lnTo>
                      <a:pt x="410" y="911"/>
                    </a:lnTo>
                    <a:lnTo>
                      <a:pt x="415" y="920"/>
                    </a:lnTo>
                    <a:lnTo>
                      <a:pt x="419" y="928"/>
                    </a:lnTo>
                    <a:lnTo>
                      <a:pt x="424" y="934"/>
                    </a:lnTo>
                    <a:lnTo>
                      <a:pt x="428" y="940"/>
                    </a:lnTo>
                    <a:lnTo>
                      <a:pt x="431" y="945"/>
                    </a:lnTo>
                    <a:lnTo>
                      <a:pt x="435" y="947"/>
                    </a:lnTo>
                    <a:lnTo>
                      <a:pt x="437" y="948"/>
                    </a:lnTo>
                    <a:lnTo>
                      <a:pt x="442" y="948"/>
                    </a:lnTo>
                    <a:lnTo>
                      <a:pt x="445" y="946"/>
                    </a:lnTo>
                    <a:lnTo>
                      <a:pt x="448" y="944"/>
                    </a:lnTo>
                    <a:lnTo>
                      <a:pt x="449" y="941"/>
                    </a:lnTo>
                    <a:lnTo>
                      <a:pt x="450" y="936"/>
                    </a:lnTo>
                    <a:lnTo>
                      <a:pt x="451" y="930"/>
                    </a:lnTo>
                    <a:lnTo>
                      <a:pt x="450" y="923"/>
                    </a:lnTo>
                    <a:lnTo>
                      <a:pt x="449" y="915"/>
                    </a:lnTo>
                    <a:lnTo>
                      <a:pt x="447" y="906"/>
                    </a:lnTo>
                    <a:lnTo>
                      <a:pt x="445" y="897"/>
                    </a:lnTo>
                    <a:lnTo>
                      <a:pt x="443" y="887"/>
                    </a:lnTo>
                    <a:lnTo>
                      <a:pt x="439" y="876"/>
                    </a:lnTo>
                    <a:lnTo>
                      <a:pt x="437" y="865"/>
                    </a:lnTo>
                    <a:lnTo>
                      <a:pt x="433" y="854"/>
                    </a:lnTo>
                    <a:lnTo>
                      <a:pt x="429" y="842"/>
                    </a:lnTo>
                    <a:lnTo>
                      <a:pt x="425" y="830"/>
                    </a:lnTo>
                    <a:lnTo>
                      <a:pt x="421" y="816"/>
                    </a:lnTo>
                    <a:lnTo>
                      <a:pt x="417" y="805"/>
                    </a:lnTo>
                    <a:lnTo>
                      <a:pt x="412" y="796"/>
                    </a:lnTo>
                    <a:lnTo>
                      <a:pt x="408" y="787"/>
                    </a:lnTo>
                    <a:lnTo>
                      <a:pt x="404" y="778"/>
                    </a:lnTo>
                    <a:lnTo>
                      <a:pt x="400" y="771"/>
                    </a:lnTo>
                    <a:lnTo>
                      <a:pt x="395" y="763"/>
                    </a:lnTo>
                    <a:lnTo>
                      <a:pt x="390" y="754"/>
                    </a:lnTo>
                    <a:lnTo>
                      <a:pt x="392" y="757"/>
                    </a:lnTo>
                    <a:lnTo>
                      <a:pt x="392" y="755"/>
                    </a:lnTo>
                    <a:lnTo>
                      <a:pt x="391" y="751"/>
                    </a:lnTo>
                    <a:lnTo>
                      <a:pt x="391" y="747"/>
                    </a:lnTo>
                    <a:lnTo>
                      <a:pt x="392" y="746"/>
                    </a:lnTo>
                    <a:lnTo>
                      <a:pt x="396" y="748"/>
                    </a:lnTo>
                    <a:lnTo>
                      <a:pt x="403" y="757"/>
                    </a:lnTo>
                    <a:lnTo>
                      <a:pt x="415" y="774"/>
                    </a:lnTo>
                    <a:lnTo>
                      <a:pt x="420" y="781"/>
                    </a:lnTo>
                    <a:lnTo>
                      <a:pt x="425" y="787"/>
                    </a:lnTo>
                    <a:lnTo>
                      <a:pt x="429" y="793"/>
                    </a:lnTo>
                    <a:lnTo>
                      <a:pt x="434" y="799"/>
                    </a:lnTo>
                    <a:lnTo>
                      <a:pt x="439" y="805"/>
                    </a:lnTo>
                    <a:lnTo>
                      <a:pt x="444" y="811"/>
                    </a:lnTo>
                    <a:lnTo>
                      <a:pt x="449" y="816"/>
                    </a:lnTo>
                    <a:lnTo>
                      <a:pt x="454" y="823"/>
                    </a:lnTo>
                    <a:lnTo>
                      <a:pt x="462" y="826"/>
                    </a:lnTo>
                    <a:lnTo>
                      <a:pt x="468" y="825"/>
                    </a:lnTo>
                    <a:lnTo>
                      <a:pt x="471" y="822"/>
                    </a:lnTo>
                    <a:lnTo>
                      <a:pt x="473" y="817"/>
                    </a:lnTo>
                    <a:lnTo>
                      <a:pt x="473" y="809"/>
                    </a:lnTo>
                    <a:lnTo>
                      <a:pt x="471" y="799"/>
                    </a:lnTo>
                    <a:lnTo>
                      <a:pt x="469" y="786"/>
                    </a:lnTo>
                    <a:lnTo>
                      <a:pt x="464" y="771"/>
                    </a:lnTo>
                    <a:lnTo>
                      <a:pt x="462" y="765"/>
                    </a:lnTo>
                    <a:lnTo>
                      <a:pt x="459" y="759"/>
                    </a:lnTo>
                    <a:lnTo>
                      <a:pt x="457" y="753"/>
                    </a:lnTo>
                    <a:lnTo>
                      <a:pt x="454" y="747"/>
                    </a:lnTo>
                    <a:lnTo>
                      <a:pt x="450" y="741"/>
                    </a:lnTo>
                    <a:lnTo>
                      <a:pt x="447" y="735"/>
                    </a:lnTo>
                    <a:lnTo>
                      <a:pt x="443" y="729"/>
                    </a:lnTo>
                    <a:lnTo>
                      <a:pt x="440" y="723"/>
                    </a:lnTo>
                    <a:lnTo>
                      <a:pt x="436" y="718"/>
                    </a:lnTo>
                    <a:lnTo>
                      <a:pt x="432" y="713"/>
                    </a:lnTo>
                    <a:lnTo>
                      <a:pt x="428" y="707"/>
                    </a:lnTo>
                    <a:lnTo>
                      <a:pt x="425" y="702"/>
                    </a:lnTo>
                    <a:lnTo>
                      <a:pt x="421" y="697"/>
                    </a:lnTo>
                    <a:lnTo>
                      <a:pt x="417" y="692"/>
                    </a:lnTo>
                    <a:lnTo>
                      <a:pt x="413" y="687"/>
                    </a:lnTo>
                    <a:lnTo>
                      <a:pt x="410" y="682"/>
                    </a:lnTo>
                    <a:lnTo>
                      <a:pt x="408" y="679"/>
                    </a:lnTo>
                    <a:lnTo>
                      <a:pt x="406" y="677"/>
                    </a:lnTo>
                    <a:lnTo>
                      <a:pt x="404" y="674"/>
                    </a:lnTo>
                    <a:lnTo>
                      <a:pt x="403" y="672"/>
                    </a:lnTo>
                    <a:lnTo>
                      <a:pt x="401" y="670"/>
                    </a:lnTo>
                    <a:lnTo>
                      <a:pt x="400" y="669"/>
                    </a:lnTo>
                    <a:lnTo>
                      <a:pt x="398" y="667"/>
                    </a:lnTo>
                    <a:lnTo>
                      <a:pt x="396" y="665"/>
                    </a:lnTo>
                    <a:lnTo>
                      <a:pt x="391" y="662"/>
                    </a:lnTo>
                    <a:lnTo>
                      <a:pt x="388" y="658"/>
                    </a:lnTo>
                    <a:lnTo>
                      <a:pt x="384" y="654"/>
                    </a:lnTo>
                    <a:lnTo>
                      <a:pt x="380" y="650"/>
                    </a:lnTo>
                    <a:lnTo>
                      <a:pt x="377" y="647"/>
                    </a:lnTo>
                    <a:lnTo>
                      <a:pt x="374" y="643"/>
                    </a:lnTo>
                    <a:lnTo>
                      <a:pt x="370" y="640"/>
                    </a:lnTo>
                    <a:lnTo>
                      <a:pt x="367" y="636"/>
                    </a:lnTo>
                    <a:lnTo>
                      <a:pt x="362" y="631"/>
                    </a:lnTo>
                    <a:lnTo>
                      <a:pt x="357" y="626"/>
                    </a:lnTo>
                    <a:lnTo>
                      <a:pt x="351" y="622"/>
                    </a:lnTo>
                    <a:lnTo>
                      <a:pt x="346" y="618"/>
                    </a:lnTo>
                    <a:lnTo>
                      <a:pt x="339" y="614"/>
                    </a:lnTo>
                    <a:lnTo>
                      <a:pt x="332" y="611"/>
                    </a:lnTo>
                    <a:lnTo>
                      <a:pt x="325" y="608"/>
                    </a:lnTo>
                    <a:lnTo>
                      <a:pt x="318" y="605"/>
                    </a:lnTo>
                    <a:lnTo>
                      <a:pt x="312" y="585"/>
                    </a:lnTo>
                    <a:lnTo>
                      <a:pt x="309" y="570"/>
                    </a:lnTo>
                    <a:lnTo>
                      <a:pt x="306" y="558"/>
                    </a:lnTo>
                    <a:lnTo>
                      <a:pt x="304" y="547"/>
                    </a:lnTo>
                    <a:lnTo>
                      <a:pt x="302" y="538"/>
                    </a:lnTo>
                    <a:lnTo>
                      <a:pt x="300" y="530"/>
                    </a:lnTo>
                    <a:lnTo>
                      <a:pt x="299" y="523"/>
                    </a:lnTo>
                    <a:lnTo>
                      <a:pt x="297" y="516"/>
                    </a:lnTo>
                    <a:lnTo>
                      <a:pt x="296" y="509"/>
                    </a:lnTo>
                    <a:lnTo>
                      <a:pt x="294" y="503"/>
                    </a:lnTo>
                    <a:lnTo>
                      <a:pt x="293" y="497"/>
                    </a:lnTo>
                    <a:lnTo>
                      <a:pt x="292" y="489"/>
                    </a:lnTo>
                    <a:lnTo>
                      <a:pt x="290" y="481"/>
                    </a:lnTo>
                    <a:lnTo>
                      <a:pt x="288" y="472"/>
                    </a:lnTo>
                    <a:lnTo>
                      <a:pt x="286" y="461"/>
                    </a:lnTo>
                    <a:lnTo>
                      <a:pt x="284" y="449"/>
                    </a:lnTo>
                    <a:lnTo>
                      <a:pt x="281" y="435"/>
                    </a:lnTo>
                    <a:lnTo>
                      <a:pt x="271" y="354"/>
                    </a:lnTo>
                    <a:lnTo>
                      <a:pt x="271" y="351"/>
                    </a:lnTo>
                    <a:lnTo>
                      <a:pt x="270" y="345"/>
                    </a:lnTo>
                    <a:lnTo>
                      <a:pt x="270" y="336"/>
                    </a:lnTo>
                    <a:lnTo>
                      <a:pt x="269" y="326"/>
                    </a:lnTo>
                    <a:lnTo>
                      <a:pt x="268" y="316"/>
                    </a:lnTo>
                    <a:lnTo>
                      <a:pt x="267" y="306"/>
                    </a:lnTo>
                    <a:lnTo>
                      <a:pt x="266" y="300"/>
                    </a:lnTo>
                    <a:lnTo>
                      <a:pt x="266" y="297"/>
                    </a:lnTo>
                    <a:lnTo>
                      <a:pt x="265" y="285"/>
                    </a:lnTo>
                    <a:lnTo>
                      <a:pt x="263" y="274"/>
                    </a:lnTo>
                    <a:lnTo>
                      <a:pt x="261" y="262"/>
                    </a:lnTo>
                    <a:lnTo>
                      <a:pt x="258" y="250"/>
                    </a:lnTo>
                    <a:lnTo>
                      <a:pt x="256" y="239"/>
                    </a:lnTo>
                    <a:lnTo>
                      <a:pt x="253" y="228"/>
                    </a:lnTo>
                    <a:lnTo>
                      <a:pt x="249" y="217"/>
                    </a:lnTo>
                    <a:lnTo>
                      <a:pt x="246" y="206"/>
                    </a:lnTo>
                    <a:lnTo>
                      <a:pt x="243" y="194"/>
                    </a:lnTo>
                    <a:lnTo>
                      <a:pt x="239" y="183"/>
                    </a:lnTo>
                    <a:lnTo>
                      <a:pt x="235" y="172"/>
                    </a:lnTo>
                    <a:lnTo>
                      <a:pt x="231" y="161"/>
                    </a:lnTo>
                    <a:lnTo>
                      <a:pt x="227" y="150"/>
                    </a:lnTo>
                    <a:lnTo>
                      <a:pt x="223" y="139"/>
                    </a:lnTo>
                    <a:lnTo>
                      <a:pt x="219" y="128"/>
                    </a:lnTo>
                    <a:lnTo>
                      <a:pt x="215" y="116"/>
                    </a:lnTo>
                    <a:lnTo>
                      <a:pt x="214" y="111"/>
                    </a:lnTo>
                    <a:lnTo>
                      <a:pt x="212" y="105"/>
                    </a:lnTo>
                    <a:lnTo>
                      <a:pt x="210" y="98"/>
                    </a:lnTo>
                    <a:lnTo>
                      <a:pt x="208" y="91"/>
                    </a:lnTo>
                    <a:lnTo>
                      <a:pt x="206" y="84"/>
                    </a:lnTo>
                    <a:lnTo>
                      <a:pt x="204" y="76"/>
                    </a:lnTo>
                    <a:lnTo>
                      <a:pt x="202" y="67"/>
                    </a:lnTo>
                    <a:lnTo>
                      <a:pt x="200" y="58"/>
                    </a:lnTo>
                    <a:lnTo>
                      <a:pt x="198" y="50"/>
                    </a:lnTo>
                    <a:lnTo>
                      <a:pt x="196" y="42"/>
                    </a:lnTo>
                    <a:lnTo>
                      <a:pt x="194" y="33"/>
                    </a:lnTo>
                    <a:lnTo>
                      <a:pt x="192" y="26"/>
                    </a:lnTo>
                    <a:lnTo>
                      <a:pt x="190" y="18"/>
                    </a:lnTo>
                    <a:lnTo>
                      <a:pt x="189" y="12"/>
                    </a:lnTo>
                    <a:lnTo>
                      <a:pt x="187" y="6"/>
                    </a:lnTo>
                    <a:lnTo>
                      <a:pt x="185" y="0"/>
                    </a:lnTo>
                    <a:lnTo>
                      <a:pt x="0" y="2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85" name="Freeform 31">
                <a:extLst>
                  <a:ext uri="{FF2B5EF4-FFF2-40B4-BE49-F238E27FC236}">
                    <a16:creationId xmlns:a16="http://schemas.microsoft.com/office/drawing/2014/main" id="{8E5B02DF-D65B-E623-F167-5605ABFAA29D}"/>
                  </a:ext>
                </a:extLst>
              </p:cNvPr>
              <p:cNvSpPr>
                <a:spLocks/>
              </p:cNvSpPr>
              <p:nvPr/>
            </p:nvSpPr>
            <p:spPr bwMode="auto">
              <a:xfrm>
                <a:off x="4895" y="2897"/>
                <a:ext cx="36" cy="25"/>
              </a:xfrm>
              <a:custGeom>
                <a:avLst/>
                <a:gdLst>
                  <a:gd name="T0" fmla="*/ 35 w 36"/>
                  <a:gd name="T1" fmla="*/ 0 h 25"/>
                  <a:gd name="T2" fmla="*/ 35 w 36"/>
                  <a:gd name="T3" fmla="*/ 0 h 25"/>
                  <a:gd name="T4" fmla="*/ 26 w 36"/>
                  <a:gd name="T5" fmla="*/ 1 h 25"/>
                  <a:gd name="T6" fmla="*/ 19 w 36"/>
                  <a:gd name="T7" fmla="*/ 4 h 25"/>
                  <a:gd name="T8" fmla="*/ 14 w 36"/>
                  <a:gd name="T9" fmla="*/ 7 h 25"/>
                  <a:gd name="T10" fmla="*/ 10 w 36"/>
                  <a:gd name="T11" fmla="*/ 10 h 25"/>
                  <a:gd name="T12" fmla="*/ 7 w 36"/>
                  <a:gd name="T13" fmla="*/ 14 h 25"/>
                  <a:gd name="T14" fmla="*/ 5 w 36"/>
                  <a:gd name="T15" fmla="*/ 18 h 25"/>
                  <a:gd name="T16" fmla="*/ 2 w 36"/>
                  <a:gd name="T17" fmla="*/ 21 h 25"/>
                  <a:gd name="T18" fmla="*/ 0 w 36"/>
                  <a:gd name="T19" fmla="*/ 2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25">
                    <a:moveTo>
                      <a:pt x="35" y="0"/>
                    </a:moveTo>
                    <a:lnTo>
                      <a:pt x="35" y="0"/>
                    </a:lnTo>
                    <a:lnTo>
                      <a:pt x="26" y="1"/>
                    </a:lnTo>
                    <a:lnTo>
                      <a:pt x="19" y="4"/>
                    </a:lnTo>
                    <a:lnTo>
                      <a:pt x="14" y="7"/>
                    </a:lnTo>
                    <a:lnTo>
                      <a:pt x="10" y="10"/>
                    </a:lnTo>
                    <a:lnTo>
                      <a:pt x="7" y="14"/>
                    </a:lnTo>
                    <a:lnTo>
                      <a:pt x="5" y="18"/>
                    </a:lnTo>
                    <a:lnTo>
                      <a:pt x="2" y="21"/>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86" name="Freeform 32">
                <a:extLst>
                  <a:ext uri="{FF2B5EF4-FFF2-40B4-BE49-F238E27FC236}">
                    <a16:creationId xmlns:a16="http://schemas.microsoft.com/office/drawing/2014/main" id="{85470F29-35ED-638B-612F-71852629604E}"/>
                  </a:ext>
                </a:extLst>
              </p:cNvPr>
              <p:cNvSpPr>
                <a:spLocks/>
              </p:cNvSpPr>
              <p:nvPr/>
            </p:nvSpPr>
            <p:spPr bwMode="auto">
              <a:xfrm>
                <a:off x="4968" y="2936"/>
                <a:ext cx="93" cy="91"/>
              </a:xfrm>
              <a:custGeom>
                <a:avLst/>
                <a:gdLst>
                  <a:gd name="T0" fmla="*/ 66 w 93"/>
                  <a:gd name="T1" fmla="*/ 85 h 91"/>
                  <a:gd name="T2" fmla="*/ 66 w 93"/>
                  <a:gd name="T3" fmla="*/ 85 h 91"/>
                  <a:gd name="T4" fmla="*/ 58 w 93"/>
                  <a:gd name="T5" fmla="*/ 83 h 91"/>
                  <a:gd name="T6" fmla="*/ 50 w 93"/>
                  <a:gd name="T7" fmla="*/ 81 h 91"/>
                  <a:gd name="T8" fmla="*/ 42 w 93"/>
                  <a:gd name="T9" fmla="*/ 78 h 91"/>
                  <a:gd name="T10" fmla="*/ 35 w 93"/>
                  <a:gd name="T11" fmla="*/ 75 h 91"/>
                  <a:gd name="T12" fmla="*/ 29 w 93"/>
                  <a:gd name="T13" fmla="*/ 71 h 91"/>
                  <a:gd name="T14" fmla="*/ 23 w 93"/>
                  <a:gd name="T15" fmla="*/ 66 h 91"/>
                  <a:gd name="T16" fmla="*/ 18 w 93"/>
                  <a:gd name="T17" fmla="*/ 61 h 91"/>
                  <a:gd name="T18" fmla="*/ 14 w 93"/>
                  <a:gd name="T19" fmla="*/ 55 h 91"/>
                  <a:gd name="T20" fmla="*/ 10 w 93"/>
                  <a:gd name="T21" fmla="*/ 49 h 91"/>
                  <a:gd name="T22" fmla="*/ 7 w 93"/>
                  <a:gd name="T23" fmla="*/ 43 h 91"/>
                  <a:gd name="T24" fmla="*/ 5 w 93"/>
                  <a:gd name="T25" fmla="*/ 36 h 91"/>
                  <a:gd name="T26" fmla="*/ 3 w 93"/>
                  <a:gd name="T27" fmla="*/ 29 h 91"/>
                  <a:gd name="T28" fmla="*/ 1 w 93"/>
                  <a:gd name="T29" fmla="*/ 22 h 91"/>
                  <a:gd name="T30" fmla="*/ 0 w 93"/>
                  <a:gd name="T31" fmla="*/ 15 h 91"/>
                  <a:gd name="T32" fmla="*/ 0 w 93"/>
                  <a:gd name="T33" fmla="*/ 7 h 91"/>
                  <a:gd name="T34" fmla="*/ 0 w 93"/>
                  <a:gd name="T35" fmla="*/ 0 h 91"/>
                  <a:gd name="T36" fmla="*/ 0 w 93"/>
                  <a:gd name="T37" fmla="*/ 9 h 91"/>
                  <a:gd name="T38" fmla="*/ 1 w 93"/>
                  <a:gd name="T39" fmla="*/ 18 h 91"/>
                  <a:gd name="T40" fmla="*/ 3 w 93"/>
                  <a:gd name="T41" fmla="*/ 27 h 91"/>
                  <a:gd name="T42" fmla="*/ 6 w 93"/>
                  <a:gd name="T43" fmla="*/ 35 h 91"/>
                  <a:gd name="T44" fmla="*/ 10 w 93"/>
                  <a:gd name="T45" fmla="*/ 43 h 91"/>
                  <a:gd name="T46" fmla="*/ 15 w 93"/>
                  <a:gd name="T47" fmla="*/ 51 h 91"/>
                  <a:gd name="T48" fmla="*/ 20 w 93"/>
                  <a:gd name="T49" fmla="*/ 58 h 91"/>
                  <a:gd name="T50" fmla="*/ 26 w 93"/>
                  <a:gd name="T51" fmla="*/ 64 h 91"/>
                  <a:gd name="T52" fmla="*/ 33 w 93"/>
                  <a:gd name="T53" fmla="*/ 70 h 91"/>
                  <a:gd name="T54" fmla="*/ 40 w 93"/>
                  <a:gd name="T55" fmla="*/ 75 h 91"/>
                  <a:gd name="T56" fmla="*/ 48 w 93"/>
                  <a:gd name="T57" fmla="*/ 79 h 91"/>
                  <a:gd name="T58" fmla="*/ 57 w 93"/>
                  <a:gd name="T59" fmla="*/ 83 h 91"/>
                  <a:gd name="T60" fmla="*/ 65 w 93"/>
                  <a:gd name="T61" fmla="*/ 86 h 91"/>
                  <a:gd name="T62" fmla="*/ 74 w 93"/>
                  <a:gd name="T63" fmla="*/ 88 h 91"/>
                  <a:gd name="T64" fmla="*/ 83 w 93"/>
                  <a:gd name="T65" fmla="*/ 89 h 91"/>
                  <a:gd name="T66" fmla="*/ 92 w 93"/>
                  <a:gd name="T67" fmla="*/ 90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1">
                    <a:moveTo>
                      <a:pt x="66" y="85"/>
                    </a:moveTo>
                    <a:lnTo>
                      <a:pt x="66" y="85"/>
                    </a:lnTo>
                    <a:lnTo>
                      <a:pt x="58" y="83"/>
                    </a:lnTo>
                    <a:lnTo>
                      <a:pt x="50" y="81"/>
                    </a:lnTo>
                    <a:lnTo>
                      <a:pt x="42" y="78"/>
                    </a:lnTo>
                    <a:lnTo>
                      <a:pt x="35" y="75"/>
                    </a:lnTo>
                    <a:lnTo>
                      <a:pt x="29" y="71"/>
                    </a:lnTo>
                    <a:lnTo>
                      <a:pt x="23" y="66"/>
                    </a:lnTo>
                    <a:lnTo>
                      <a:pt x="18" y="61"/>
                    </a:lnTo>
                    <a:lnTo>
                      <a:pt x="14" y="55"/>
                    </a:lnTo>
                    <a:lnTo>
                      <a:pt x="10" y="49"/>
                    </a:lnTo>
                    <a:lnTo>
                      <a:pt x="7" y="43"/>
                    </a:lnTo>
                    <a:lnTo>
                      <a:pt x="5" y="36"/>
                    </a:lnTo>
                    <a:lnTo>
                      <a:pt x="3" y="29"/>
                    </a:lnTo>
                    <a:lnTo>
                      <a:pt x="1" y="22"/>
                    </a:lnTo>
                    <a:lnTo>
                      <a:pt x="0" y="15"/>
                    </a:lnTo>
                    <a:lnTo>
                      <a:pt x="0" y="7"/>
                    </a:lnTo>
                    <a:lnTo>
                      <a:pt x="0" y="0"/>
                    </a:lnTo>
                    <a:lnTo>
                      <a:pt x="0" y="9"/>
                    </a:lnTo>
                    <a:lnTo>
                      <a:pt x="1" y="18"/>
                    </a:lnTo>
                    <a:lnTo>
                      <a:pt x="3" y="27"/>
                    </a:lnTo>
                    <a:lnTo>
                      <a:pt x="6" y="35"/>
                    </a:lnTo>
                    <a:lnTo>
                      <a:pt x="10" y="43"/>
                    </a:lnTo>
                    <a:lnTo>
                      <a:pt x="15" y="51"/>
                    </a:lnTo>
                    <a:lnTo>
                      <a:pt x="20" y="58"/>
                    </a:lnTo>
                    <a:lnTo>
                      <a:pt x="26" y="64"/>
                    </a:lnTo>
                    <a:lnTo>
                      <a:pt x="33" y="70"/>
                    </a:lnTo>
                    <a:lnTo>
                      <a:pt x="40" y="75"/>
                    </a:lnTo>
                    <a:lnTo>
                      <a:pt x="48" y="79"/>
                    </a:lnTo>
                    <a:lnTo>
                      <a:pt x="57" y="83"/>
                    </a:lnTo>
                    <a:lnTo>
                      <a:pt x="65" y="86"/>
                    </a:lnTo>
                    <a:lnTo>
                      <a:pt x="74" y="88"/>
                    </a:lnTo>
                    <a:lnTo>
                      <a:pt x="83" y="89"/>
                    </a:lnTo>
                    <a:lnTo>
                      <a:pt x="92" y="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87" name="Freeform 33">
                <a:extLst>
                  <a:ext uri="{FF2B5EF4-FFF2-40B4-BE49-F238E27FC236}">
                    <a16:creationId xmlns:a16="http://schemas.microsoft.com/office/drawing/2014/main" id="{B394C099-E085-3392-7539-6DADE23943B6}"/>
                  </a:ext>
                </a:extLst>
              </p:cNvPr>
              <p:cNvSpPr>
                <a:spLocks/>
              </p:cNvSpPr>
              <p:nvPr/>
            </p:nvSpPr>
            <p:spPr bwMode="auto">
              <a:xfrm>
                <a:off x="4947" y="2705"/>
                <a:ext cx="17" cy="121"/>
              </a:xfrm>
              <a:custGeom>
                <a:avLst/>
                <a:gdLst>
                  <a:gd name="T0" fmla="*/ 0 w 17"/>
                  <a:gd name="T1" fmla="*/ 0 h 121"/>
                  <a:gd name="T2" fmla="*/ 0 w 17"/>
                  <a:gd name="T3" fmla="*/ 0 h 121"/>
                  <a:gd name="T4" fmla="*/ 0 w 17"/>
                  <a:gd name="T5" fmla="*/ 7 h 121"/>
                  <a:gd name="T6" fmla="*/ 0 w 17"/>
                  <a:gd name="T7" fmla="*/ 15 h 121"/>
                  <a:gd name="T8" fmla="*/ 0 w 17"/>
                  <a:gd name="T9" fmla="*/ 23 h 121"/>
                  <a:gd name="T10" fmla="*/ 0 w 17"/>
                  <a:gd name="T11" fmla="*/ 31 h 121"/>
                  <a:gd name="T12" fmla="*/ 0 w 17"/>
                  <a:gd name="T13" fmla="*/ 38 h 121"/>
                  <a:gd name="T14" fmla="*/ 1 w 17"/>
                  <a:gd name="T15" fmla="*/ 46 h 121"/>
                  <a:gd name="T16" fmla="*/ 2 w 17"/>
                  <a:gd name="T17" fmla="*/ 53 h 121"/>
                  <a:gd name="T18" fmla="*/ 2 w 17"/>
                  <a:gd name="T19" fmla="*/ 61 h 121"/>
                  <a:gd name="T20" fmla="*/ 4 w 17"/>
                  <a:gd name="T21" fmla="*/ 69 h 121"/>
                  <a:gd name="T22" fmla="*/ 5 w 17"/>
                  <a:gd name="T23" fmla="*/ 76 h 121"/>
                  <a:gd name="T24" fmla="*/ 7 w 17"/>
                  <a:gd name="T25" fmla="*/ 84 h 121"/>
                  <a:gd name="T26" fmla="*/ 10 w 17"/>
                  <a:gd name="T27" fmla="*/ 91 h 121"/>
                  <a:gd name="T28" fmla="*/ 10 w 17"/>
                  <a:gd name="T29" fmla="*/ 98 h 121"/>
                  <a:gd name="T30" fmla="*/ 13 w 17"/>
                  <a:gd name="T31" fmla="*/ 105 h 121"/>
                  <a:gd name="T32" fmla="*/ 14 w 17"/>
                  <a:gd name="T33" fmla="*/ 113 h 121"/>
                  <a:gd name="T34" fmla="*/ 16 w 17"/>
                  <a:gd name="T35" fmla="*/ 120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21">
                    <a:moveTo>
                      <a:pt x="0" y="0"/>
                    </a:moveTo>
                    <a:lnTo>
                      <a:pt x="0" y="0"/>
                    </a:lnTo>
                    <a:lnTo>
                      <a:pt x="0" y="7"/>
                    </a:lnTo>
                    <a:lnTo>
                      <a:pt x="0" y="15"/>
                    </a:lnTo>
                    <a:lnTo>
                      <a:pt x="0" y="23"/>
                    </a:lnTo>
                    <a:lnTo>
                      <a:pt x="0" y="31"/>
                    </a:lnTo>
                    <a:lnTo>
                      <a:pt x="0" y="38"/>
                    </a:lnTo>
                    <a:lnTo>
                      <a:pt x="1" y="46"/>
                    </a:lnTo>
                    <a:lnTo>
                      <a:pt x="2" y="53"/>
                    </a:lnTo>
                    <a:lnTo>
                      <a:pt x="2" y="61"/>
                    </a:lnTo>
                    <a:lnTo>
                      <a:pt x="4" y="69"/>
                    </a:lnTo>
                    <a:lnTo>
                      <a:pt x="5" y="76"/>
                    </a:lnTo>
                    <a:lnTo>
                      <a:pt x="7" y="84"/>
                    </a:lnTo>
                    <a:lnTo>
                      <a:pt x="10" y="91"/>
                    </a:lnTo>
                    <a:lnTo>
                      <a:pt x="10" y="98"/>
                    </a:lnTo>
                    <a:lnTo>
                      <a:pt x="13" y="105"/>
                    </a:lnTo>
                    <a:lnTo>
                      <a:pt x="14" y="113"/>
                    </a:lnTo>
                    <a:lnTo>
                      <a:pt x="16" y="12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88" name="Freeform 34">
                <a:extLst>
                  <a:ext uri="{FF2B5EF4-FFF2-40B4-BE49-F238E27FC236}">
                    <a16:creationId xmlns:a16="http://schemas.microsoft.com/office/drawing/2014/main" id="{F03EB8FF-A7EB-8C32-0601-19A943B6BE68}"/>
                  </a:ext>
                </a:extLst>
              </p:cNvPr>
              <p:cNvSpPr>
                <a:spLocks/>
              </p:cNvSpPr>
              <p:nvPr/>
            </p:nvSpPr>
            <p:spPr bwMode="auto">
              <a:xfrm>
                <a:off x="4942" y="2937"/>
                <a:ext cx="109" cy="113"/>
              </a:xfrm>
              <a:custGeom>
                <a:avLst/>
                <a:gdLst>
                  <a:gd name="T0" fmla="*/ 104 w 109"/>
                  <a:gd name="T1" fmla="*/ 104 h 113"/>
                  <a:gd name="T2" fmla="*/ 97 w 109"/>
                  <a:gd name="T3" fmla="*/ 106 h 113"/>
                  <a:gd name="T4" fmla="*/ 90 w 109"/>
                  <a:gd name="T5" fmla="*/ 107 h 113"/>
                  <a:gd name="T6" fmla="*/ 83 w 109"/>
                  <a:gd name="T7" fmla="*/ 109 h 113"/>
                  <a:gd name="T8" fmla="*/ 70 w 109"/>
                  <a:gd name="T9" fmla="*/ 112 h 113"/>
                  <a:gd name="T10" fmla="*/ 52 w 109"/>
                  <a:gd name="T11" fmla="*/ 112 h 113"/>
                  <a:gd name="T12" fmla="*/ 34 w 109"/>
                  <a:gd name="T13" fmla="*/ 108 h 113"/>
                  <a:gd name="T14" fmla="*/ 16 w 109"/>
                  <a:gd name="T15" fmla="*/ 104 h 113"/>
                  <a:gd name="T16" fmla="*/ 10 w 109"/>
                  <a:gd name="T17" fmla="*/ 100 h 113"/>
                  <a:gd name="T18" fmla="*/ 6 w 109"/>
                  <a:gd name="T19" fmla="*/ 99 h 113"/>
                  <a:gd name="T20" fmla="*/ 0 w 109"/>
                  <a:gd name="T21" fmla="*/ 97 h 113"/>
                  <a:gd name="T22" fmla="*/ 4 w 109"/>
                  <a:gd name="T23" fmla="*/ 94 h 113"/>
                  <a:gd name="T24" fmla="*/ 12 w 109"/>
                  <a:gd name="T25" fmla="*/ 86 h 113"/>
                  <a:gd name="T26" fmla="*/ 12 w 109"/>
                  <a:gd name="T27" fmla="*/ 74 h 113"/>
                  <a:gd name="T28" fmla="*/ 14 w 109"/>
                  <a:gd name="T29" fmla="*/ 63 h 113"/>
                  <a:gd name="T30" fmla="*/ 14 w 109"/>
                  <a:gd name="T31" fmla="*/ 52 h 113"/>
                  <a:gd name="T32" fmla="*/ 16 w 109"/>
                  <a:gd name="T33" fmla="*/ 40 h 113"/>
                  <a:gd name="T34" fmla="*/ 16 w 109"/>
                  <a:gd name="T35" fmla="*/ 28 h 113"/>
                  <a:gd name="T36" fmla="*/ 16 w 109"/>
                  <a:gd name="T37" fmla="*/ 17 h 113"/>
                  <a:gd name="T38" fmla="*/ 14 w 109"/>
                  <a:gd name="T39" fmla="*/ 6 h 113"/>
                  <a:gd name="T40" fmla="*/ 17 w 109"/>
                  <a:gd name="T41" fmla="*/ 1 h 113"/>
                  <a:gd name="T42" fmla="*/ 22 w 109"/>
                  <a:gd name="T43" fmla="*/ 0 h 113"/>
                  <a:gd name="T44" fmla="*/ 24 w 109"/>
                  <a:gd name="T45" fmla="*/ 9 h 113"/>
                  <a:gd name="T46" fmla="*/ 27 w 109"/>
                  <a:gd name="T47" fmla="*/ 25 h 113"/>
                  <a:gd name="T48" fmla="*/ 34 w 109"/>
                  <a:gd name="T49" fmla="*/ 40 h 113"/>
                  <a:gd name="T50" fmla="*/ 42 w 109"/>
                  <a:gd name="T51" fmla="*/ 53 h 113"/>
                  <a:gd name="T52" fmla="*/ 53 w 109"/>
                  <a:gd name="T53" fmla="*/ 65 h 113"/>
                  <a:gd name="T54" fmla="*/ 65 w 109"/>
                  <a:gd name="T55" fmla="*/ 75 h 113"/>
                  <a:gd name="T56" fmla="*/ 80 w 109"/>
                  <a:gd name="T57" fmla="*/ 82 h 113"/>
                  <a:gd name="T58" fmla="*/ 95 w 109"/>
                  <a:gd name="T59" fmla="*/ 87 h 113"/>
                  <a:gd name="T60" fmla="*/ 106 w 109"/>
                  <a:gd name="T61" fmla="*/ 89 h 113"/>
                  <a:gd name="T62" fmla="*/ 107 w 109"/>
                  <a:gd name="T63" fmla="*/ 92 h 113"/>
                  <a:gd name="T64" fmla="*/ 107 w 109"/>
                  <a:gd name="T65" fmla="*/ 98 h 113"/>
                  <a:gd name="T66" fmla="*/ 107 w 109"/>
                  <a:gd name="T67" fmla="*/ 104 h 113"/>
                  <a:gd name="T68" fmla="*/ 108 w 109"/>
                  <a:gd name="T69" fmla="*/ 106 h 113"/>
                  <a:gd name="T70" fmla="*/ 108 w 109"/>
                  <a:gd name="T71" fmla="*/ 104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89" name="Freeform 35">
                <a:extLst>
                  <a:ext uri="{FF2B5EF4-FFF2-40B4-BE49-F238E27FC236}">
                    <a16:creationId xmlns:a16="http://schemas.microsoft.com/office/drawing/2014/main" id="{5D45C1ED-AB5A-4492-DC66-03FC547B7D85}"/>
                  </a:ext>
                </a:extLst>
              </p:cNvPr>
              <p:cNvSpPr>
                <a:spLocks/>
              </p:cNvSpPr>
              <p:nvPr/>
            </p:nvSpPr>
            <p:spPr bwMode="auto">
              <a:xfrm>
                <a:off x="4942" y="2937"/>
                <a:ext cx="109" cy="113"/>
              </a:xfrm>
              <a:custGeom>
                <a:avLst/>
                <a:gdLst>
                  <a:gd name="T0" fmla="*/ 108 w 109"/>
                  <a:gd name="T1" fmla="*/ 104 h 113"/>
                  <a:gd name="T2" fmla="*/ 100 w 109"/>
                  <a:gd name="T3" fmla="*/ 105 h 113"/>
                  <a:gd name="T4" fmla="*/ 93 w 109"/>
                  <a:gd name="T5" fmla="*/ 106 h 113"/>
                  <a:gd name="T6" fmla="*/ 86 w 109"/>
                  <a:gd name="T7" fmla="*/ 108 h 113"/>
                  <a:gd name="T8" fmla="*/ 80 w 109"/>
                  <a:gd name="T9" fmla="*/ 110 h 113"/>
                  <a:gd name="T10" fmla="*/ 61 w 109"/>
                  <a:gd name="T11" fmla="*/ 112 h 113"/>
                  <a:gd name="T12" fmla="*/ 43 w 109"/>
                  <a:gd name="T13" fmla="*/ 110 h 113"/>
                  <a:gd name="T14" fmla="*/ 26 w 109"/>
                  <a:gd name="T15" fmla="*/ 106 h 113"/>
                  <a:gd name="T16" fmla="*/ 8 w 109"/>
                  <a:gd name="T17" fmla="*/ 102 h 113"/>
                  <a:gd name="T18" fmla="*/ 9 w 109"/>
                  <a:gd name="T19" fmla="*/ 99 h 113"/>
                  <a:gd name="T20" fmla="*/ 3 w 109"/>
                  <a:gd name="T21" fmla="*/ 98 h 113"/>
                  <a:gd name="T22" fmla="*/ 0 w 109"/>
                  <a:gd name="T23" fmla="*/ 96 h 113"/>
                  <a:gd name="T24" fmla="*/ 12 w 109"/>
                  <a:gd name="T25" fmla="*/ 92 h 113"/>
                  <a:gd name="T26" fmla="*/ 12 w 109"/>
                  <a:gd name="T27" fmla="*/ 80 h 113"/>
                  <a:gd name="T28" fmla="*/ 13 w 109"/>
                  <a:gd name="T29" fmla="*/ 69 h 113"/>
                  <a:gd name="T30" fmla="*/ 14 w 109"/>
                  <a:gd name="T31" fmla="*/ 57 h 113"/>
                  <a:gd name="T32" fmla="*/ 15 w 109"/>
                  <a:gd name="T33" fmla="*/ 46 h 113"/>
                  <a:gd name="T34" fmla="*/ 16 w 109"/>
                  <a:gd name="T35" fmla="*/ 34 h 113"/>
                  <a:gd name="T36" fmla="*/ 16 w 109"/>
                  <a:gd name="T37" fmla="*/ 23 h 113"/>
                  <a:gd name="T38" fmla="*/ 15 w 109"/>
                  <a:gd name="T39" fmla="*/ 11 h 113"/>
                  <a:gd name="T40" fmla="*/ 14 w 109"/>
                  <a:gd name="T41" fmla="*/ 0 h 113"/>
                  <a:gd name="T42" fmla="*/ 20 w 109"/>
                  <a:gd name="T43" fmla="*/ 0 h 113"/>
                  <a:gd name="T44" fmla="*/ 24 w 109"/>
                  <a:gd name="T45" fmla="*/ 1 h 113"/>
                  <a:gd name="T46" fmla="*/ 26 w 109"/>
                  <a:gd name="T47" fmla="*/ 18 h 113"/>
                  <a:gd name="T48" fmla="*/ 30 w 109"/>
                  <a:gd name="T49" fmla="*/ 33 h 113"/>
                  <a:gd name="T50" fmla="*/ 37 w 109"/>
                  <a:gd name="T51" fmla="*/ 47 h 113"/>
                  <a:gd name="T52" fmla="*/ 47 w 109"/>
                  <a:gd name="T53" fmla="*/ 60 h 113"/>
                  <a:gd name="T54" fmla="*/ 58 w 109"/>
                  <a:gd name="T55" fmla="*/ 70 h 113"/>
                  <a:gd name="T56" fmla="*/ 72 w 109"/>
                  <a:gd name="T57" fmla="*/ 79 h 113"/>
                  <a:gd name="T58" fmla="*/ 87 w 109"/>
                  <a:gd name="T59" fmla="*/ 85 h 113"/>
                  <a:gd name="T60" fmla="*/ 104 w 109"/>
                  <a:gd name="T61" fmla="*/ 89 h 113"/>
                  <a:gd name="T62" fmla="*/ 107 w 109"/>
                  <a:gd name="T63" fmla="*/ 91 h 113"/>
                  <a:gd name="T64" fmla="*/ 108 w 109"/>
                  <a:gd name="T65" fmla="*/ 95 h 113"/>
                  <a:gd name="T66" fmla="*/ 107 w 109"/>
                  <a:gd name="T67" fmla="*/ 101 h 113"/>
                  <a:gd name="T68" fmla="*/ 107 w 109"/>
                  <a:gd name="T69" fmla="*/ 106 h 113"/>
                  <a:gd name="T70" fmla="*/ 108 w 109"/>
                  <a:gd name="T71" fmla="*/ 105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8" y="104"/>
                    </a:ln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0" name="Freeform 36">
                <a:extLst>
                  <a:ext uri="{FF2B5EF4-FFF2-40B4-BE49-F238E27FC236}">
                    <a16:creationId xmlns:a16="http://schemas.microsoft.com/office/drawing/2014/main" id="{34B57322-BC67-42A3-B296-D6D1F4D21400}"/>
                  </a:ext>
                </a:extLst>
              </p:cNvPr>
              <p:cNvSpPr>
                <a:spLocks/>
              </p:cNvSpPr>
              <p:nvPr/>
            </p:nvSpPr>
            <p:spPr bwMode="auto">
              <a:xfrm>
                <a:off x="5040" y="3095"/>
                <a:ext cx="17" cy="17"/>
              </a:xfrm>
              <a:custGeom>
                <a:avLst/>
                <a:gdLst>
                  <a:gd name="T0" fmla="*/ 16 w 17"/>
                  <a:gd name="T1" fmla="*/ 6 h 17"/>
                  <a:gd name="T2" fmla="*/ 16 w 17"/>
                  <a:gd name="T3" fmla="*/ 6 h 17"/>
                  <a:gd name="T4" fmla="*/ 16 w 17"/>
                  <a:gd name="T5" fmla="*/ 3 h 17"/>
                  <a:gd name="T6" fmla="*/ 14 w 17"/>
                  <a:gd name="T7" fmla="*/ 0 h 17"/>
                  <a:gd name="T8" fmla="*/ 13 w 17"/>
                  <a:gd name="T9" fmla="*/ 0 h 17"/>
                  <a:gd name="T10" fmla="*/ 11 w 17"/>
                  <a:gd name="T11" fmla="*/ 3 h 17"/>
                  <a:gd name="T12" fmla="*/ 9 w 17"/>
                  <a:gd name="T13" fmla="*/ 6 h 17"/>
                  <a:gd name="T14" fmla="*/ 6 w 17"/>
                  <a:gd name="T15" fmla="*/ 12 h 17"/>
                  <a:gd name="T16" fmla="*/ 4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6"/>
                    </a:moveTo>
                    <a:lnTo>
                      <a:pt x="16" y="6"/>
                    </a:lnTo>
                    <a:lnTo>
                      <a:pt x="16" y="3"/>
                    </a:lnTo>
                    <a:lnTo>
                      <a:pt x="14" y="0"/>
                    </a:lnTo>
                    <a:lnTo>
                      <a:pt x="13" y="0"/>
                    </a:lnTo>
                    <a:lnTo>
                      <a:pt x="11" y="3"/>
                    </a:lnTo>
                    <a:lnTo>
                      <a:pt x="9" y="6"/>
                    </a:lnTo>
                    <a:lnTo>
                      <a:pt x="6" y="12"/>
                    </a:lnTo>
                    <a:lnTo>
                      <a:pt x="4"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1" name="Freeform 37">
                <a:extLst>
                  <a:ext uri="{FF2B5EF4-FFF2-40B4-BE49-F238E27FC236}">
                    <a16:creationId xmlns:a16="http://schemas.microsoft.com/office/drawing/2014/main" id="{2854382C-DB04-56C0-502D-AFF89FA08A1A}"/>
                  </a:ext>
                </a:extLst>
              </p:cNvPr>
              <p:cNvSpPr>
                <a:spLocks/>
              </p:cNvSpPr>
              <p:nvPr/>
            </p:nvSpPr>
            <p:spPr bwMode="auto">
              <a:xfrm>
                <a:off x="4991" y="3103"/>
                <a:ext cx="28" cy="17"/>
              </a:xfrm>
              <a:custGeom>
                <a:avLst/>
                <a:gdLst>
                  <a:gd name="T0" fmla="*/ 27 w 28"/>
                  <a:gd name="T1" fmla="*/ 0 h 17"/>
                  <a:gd name="T2" fmla="*/ 27 w 28"/>
                  <a:gd name="T3" fmla="*/ 0 h 17"/>
                  <a:gd name="T4" fmla="*/ 24 w 28"/>
                  <a:gd name="T5" fmla="*/ 5 h 17"/>
                  <a:gd name="T6" fmla="*/ 21 w 28"/>
                  <a:gd name="T7" fmla="*/ 5 h 17"/>
                  <a:gd name="T8" fmla="*/ 17 w 28"/>
                  <a:gd name="T9" fmla="*/ 5 h 17"/>
                  <a:gd name="T10" fmla="*/ 14 w 28"/>
                  <a:gd name="T11" fmla="*/ 5 h 17"/>
                  <a:gd name="T12" fmla="*/ 10 w 28"/>
                  <a:gd name="T13" fmla="*/ 5 h 17"/>
                  <a:gd name="T14" fmla="*/ 7 w 28"/>
                  <a:gd name="T15" fmla="*/ 5 h 17"/>
                  <a:gd name="T16" fmla="*/ 4 w 28"/>
                  <a:gd name="T17" fmla="*/ 5 h 17"/>
                  <a:gd name="T18" fmla="*/ 0 w 2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17">
                    <a:moveTo>
                      <a:pt x="27" y="0"/>
                    </a:moveTo>
                    <a:lnTo>
                      <a:pt x="27" y="0"/>
                    </a:lnTo>
                    <a:lnTo>
                      <a:pt x="24" y="5"/>
                    </a:lnTo>
                    <a:lnTo>
                      <a:pt x="21" y="5"/>
                    </a:lnTo>
                    <a:lnTo>
                      <a:pt x="17" y="5"/>
                    </a:lnTo>
                    <a:lnTo>
                      <a:pt x="14" y="5"/>
                    </a:lnTo>
                    <a:lnTo>
                      <a:pt x="10" y="5"/>
                    </a:lnTo>
                    <a:lnTo>
                      <a:pt x="7" y="5"/>
                    </a:lnTo>
                    <a:lnTo>
                      <a:pt x="4" y="5"/>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2" name="Freeform 38">
                <a:extLst>
                  <a:ext uri="{FF2B5EF4-FFF2-40B4-BE49-F238E27FC236}">
                    <a16:creationId xmlns:a16="http://schemas.microsoft.com/office/drawing/2014/main" id="{2A10B081-06BC-A401-ADD1-A446A3F8B1F1}"/>
                  </a:ext>
                </a:extLst>
              </p:cNvPr>
              <p:cNvSpPr>
                <a:spLocks/>
              </p:cNvSpPr>
              <p:nvPr/>
            </p:nvSpPr>
            <p:spPr bwMode="auto">
              <a:xfrm>
                <a:off x="4936" y="3109"/>
                <a:ext cx="43" cy="17"/>
              </a:xfrm>
              <a:custGeom>
                <a:avLst/>
                <a:gdLst>
                  <a:gd name="T0" fmla="*/ 42 w 43"/>
                  <a:gd name="T1" fmla="*/ 0 h 17"/>
                  <a:gd name="T2" fmla="*/ 42 w 43"/>
                  <a:gd name="T3" fmla="*/ 0 h 17"/>
                  <a:gd name="T4" fmla="*/ 37 w 43"/>
                  <a:gd name="T5" fmla="*/ 0 h 17"/>
                  <a:gd name="T6" fmla="*/ 31 w 43"/>
                  <a:gd name="T7" fmla="*/ 5 h 17"/>
                  <a:gd name="T8" fmla="*/ 26 w 43"/>
                  <a:gd name="T9" fmla="*/ 10 h 17"/>
                  <a:gd name="T10" fmla="*/ 20 w 43"/>
                  <a:gd name="T11" fmla="*/ 16 h 17"/>
                  <a:gd name="T12" fmla="*/ 15 w 43"/>
                  <a:gd name="T13" fmla="*/ 16 h 17"/>
                  <a:gd name="T14" fmla="*/ 10 w 43"/>
                  <a:gd name="T15" fmla="*/ 10 h 17"/>
                  <a:gd name="T16" fmla="*/ 5 w 43"/>
                  <a:gd name="T17" fmla="*/ 10 h 17"/>
                  <a:gd name="T18" fmla="*/ 0 w 43"/>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17">
                    <a:moveTo>
                      <a:pt x="42" y="0"/>
                    </a:moveTo>
                    <a:lnTo>
                      <a:pt x="42" y="0"/>
                    </a:lnTo>
                    <a:lnTo>
                      <a:pt x="37" y="0"/>
                    </a:lnTo>
                    <a:lnTo>
                      <a:pt x="31" y="5"/>
                    </a:lnTo>
                    <a:lnTo>
                      <a:pt x="26" y="10"/>
                    </a:lnTo>
                    <a:lnTo>
                      <a:pt x="20" y="16"/>
                    </a:lnTo>
                    <a:lnTo>
                      <a:pt x="15" y="16"/>
                    </a:lnTo>
                    <a:lnTo>
                      <a:pt x="10" y="10"/>
                    </a:lnTo>
                    <a:lnTo>
                      <a:pt x="5" y="10"/>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3" name="Freeform 39">
                <a:extLst>
                  <a:ext uri="{FF2B5EF4-FFF2-40B4-BE49-F238E27FC236}">
                    <a16:creationId xmlns:a16="http://schemas.microsoft.com/office/drawing/2014/main" id="{02737B1C-CD84-CC47-5EB3-A040AEE2138A}"/>
                  </a:ext>
                </a:extLst>
              </p:cNvPr>
              <p:cNvSpPr>
                <a:spLocks/>
              </p:cNvSpPr>
              <p:nvPr/>
            </p:nvSpPr>
            <p:spPr bwMode="auto">
              <a:xfrm>
                <a:off x="4925" y="3040"/>
                <a:ext cx="96" cy="17"/>
              </a:xfrm>
              <a:custGeom>
                <a:avLst/>
                <a:gdLst>
                  <a:gd name="T0" fmla="*/ 95 w 96"/>
                  <a:gd name="T1" fmla="*/ 14 h 17"/>
                  <a:gd name="T2" fmla="*/ 95 w 96"/>
                  <a:gd name="T3" fmla="*/ 14 h 17"/>
                  <a:gd name="T4" fmla="*/ 87 w 96"/>
                  <a:gd name="T5" fmla="*/ 16 h 17"/>
                  <a:gd name="T6" fmla="*/ 78 w 96"/>
                  <a:gd name="T7" fmla="*/ 16 h 17"/>
                  <a:gd name="T8" fmla="*/ 70 w 96"/>
                  <a:gd name="T9" fmla="*/ 14 h 17"/>
                  <a:gd name="T10" fmla="*/ 61 w 96"/>
                  <a:gd name="T11" fmla="*/ 14 h 17"/>
                  <a:gd name="T12" fmla="*/ 54 w 96"/>
                  <a:gd name="T13" fmla="*/ 11 h 17"/>
                  <a:gd name="T14" fmla="*/ 46 w 96"/>
                  <a:gd name="T15" fmla="*/ 10 h 17"/>
                  <a:gd name="T16" fmla="*/ 38 w 96"/>
                  <a:gd name="T17" fmla="*/ 5 h 17"/>
                  <a:gd name="T18" fmla="*/ 31 w 96"/>
                  <a:gd name="T19" fmla="*/ 1 h 17"/>
                  <a:gd name="T20" fmla="*/ 27 w 96"/>
                  <a:gd name="T21" fmla="*/ 0 h 17"/>
                  <a:gd name="T22" fmla="*/ 22 w 96"/>
                  <a:gd name="T23" fmla="*/ 0 h 17"/>
                  <a:gd name="T24" fmla="*/ 18 w 96"/>
                  <a:gd name="T25" fmla="*/ 0 h 17"/>
                  <a:gd name="T26" fmla="*/ 14 w 96"/>
                  <a:gd name="T27" fmla="*/ 1 h 17"/>
                  <a:gd name="T28" fmla="*/ 10 w 96"/>
                  <a:gd name="T29" fmla="*/ 4 h 17"/>
                  <a:gd name="T30" fmla="*/ 6 w 96"/>
                  <a:gd name="T31" fmla="*/ 7 h 17"/>
                  <a:gd name="T32" fmla="*/ 3 w 96"/>
                  <a:gd name="T33" fmla="*/ 11 h 17"/>
                  <a:gd name="T34" fmla="*/ 0 w 96"/>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6" h="17">
                    <a:moveTo>
                      <a:pt x="95" y="14"/>
                    </a:moveTo>
                    <a:lnTo>
                      <a:pt x="95" y="14"/>
                    </a:lnTo>
                    <a:lnTo>
                      <a:pt x="87" y="16"/>
                    </a:lnTo>
                    <a:lnTo>
                      <a:pt x="78" y="16"/>
                    </a:lnTo>
                    <a:lnTo>
                      <a:pt x="70" y="14"/>
                    </a:lnTo>
                    <a:lnTo>
                      <a:pt x="61" y="14"/>
                    </a:lnTo>
                    <a:lnTo>
                      <a:pt x="54" y="11"/>
                    </a:lnTo>
                    <a:lnTo>
                      <a:pt x="46" y="10"/>
                    </a:lnTo>
                    <a:lnTo>
                      <a:pt x="38" y="5"/>
                    </a:lnTo>
                    <a:lnTo>
                      <a:pt x="31" y="1"/>
                    </a:lnTo>
                    <a:lnTo>
                      <a:pt x="27" y="0"/>
                    </a:lnTo>
                    <a:lnTo>
                      <a:pt x="22" y="0"/>
                    </a:lnTo>
                    <a:lnTo>
                      <a:pt x="18" y="0"/>
                    </a:lnTo>
                    <a:lnTo>
                      <a:pt x="14" y="1"/>
                    </a:lnTo>
                    <a:lnTo>
                      <a:pt x="10" y="4"/>
                    </a:lnTo>
                    <a:lnTo>
                      <a:pt x="6" y="7"/>
                    </a:lnTo>
                    <a:lnTo>
                      <a:pt x="3" y="11"/>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4" name="Freeform 40">
                <a:extLst>
                  <a:ext uri="{FF2B5EF4-FFF2-40B4-BE49-F238E27FC236}">
                    <a16:creationId xmlns:a16="http://schemas.microsoft.com/office/drawing/2014/main" id="{9596F815-E80E-FB0C-629D-4A9EEF35A354}"/>
                  </a:ext>
                </a:extLst>
              </p:cNvPr>
              <p:cNvSpPr>
                <a:spLocks/>
              </p:cNvSpPr>
              <p:nvPr/>
            </p:nvSpPr>
            <p:spPr bwMode="auto">
              <a:xfrm>
                <a:off x="4902" y="3031"/>
                <a:ext cx="35" cy="17"/>
              </a:xfrm>
              <a:custGeom>
                <a:avLst/>
                <a:gdLst>
                  <a:gd name="T0" fmla="*/ 34 w 35"/>
                  <a:gd name="T1" fmla="*/ 16 h 17"/>
                  <a:gd name="T2" fmla="*/ 34 w 35"/>
                  <a:gd name="T3" fmla="*/ 16 h 17"/>
                  <a:gd name="T4" fmla="*/ 29 w 35"/>
                  <a:gd name="T5" fmla="*/ 16 h 17"/>
                  <a:gd name="T6" fmla="*/ 25 w 35"/>
                  <a:gd name="T7" fmla="*/ 16 h 17"/>
                  <a:gd name="T8" fmla="*/ 21 w 35"/>
                  <a:gd name="T9" fmla="*/ 14 h 17"/>
                  <a:gd name="T10" fmla="*/ 17 w 35"/>
                  <a:gd name="T11" fmla="*/ 12 h 17"/>
                  <a:gd name="T12" fmla="*/ 13 w 35"/>
                  <a:gd name="T13" fmla="*/ 8 h 17"/>
                  <a:gd name="T14" fmla="*/ 9 w 35"/>
                  <a:gd name="T15" fmla="*/ 6 h 17"/>
                  <a:gd name="T16" fmla="*/ 5 w 35"/>
                  <a:gd name="T17" fmla="*/ 4 h 17"/>
                  <a:gd name="T18" fmla="*/ 0 w 3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7">
                    <a:moveTo>
                      <a:pt x="34" y="16"/>
                    </a:moveTo>
                    <a:lnTo>
                      <a:pt x="34" y="16"/>
                    </a:lnTo>
                    <a:lnTo>
                      <a:pt x="29" y="16"/>
                    </a:lnTo>
                    <a:lnTo>
                      <a:pt x="25" y="16"/>
                    </a:lnTo>
                    <a:lnTo>
                      <a:pt x="21" y="14"/>
                    </a:lnTo>
                    <a:lnTo>
                      <a:pt x="17" y="12"/>
                    </a:lnTo>
                    <a:lnTo>
                      <a:pt x="13" y="8"/>
                    </a:lnTo>
                    <a:lnTo>
                      <a:pt x="9" y="6"/>
                    </a:lnTo>
                    <a:lnTo>
                      <a:pt x="5"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5" name="Freeform 41">
                <a:extLst>
                  <a:ext uri="{FF2B5EF4-FFF2-40B4-BE49-F238E27FC236}">
                    <a16:creationId xmlns:a16="http://schemas.microsoft.com/office/drawing/2014/main" id="{78A6AB9F-E864-30FA-579C-D7662E684096}"/>
                  </a:ext>
                </a:extLst>
              </p:cNvPr>
              <p:cNvSpPr>
                <a:spLocks/>
              </p:cNvSpPr>
              <p:nvPr/>
            </p:nvSpPr>
            <p:spPr bwMode="auto">
              <a:xfrm>
                <a:off x="4910" y="3041"/>
                <a:ext cx="17" cy="17"/>
              </a:xfrm>
              <a:custGeom>
                <a:avLst/>
                <a:gdLst>
                  <a:gd name="T0" fmla="*/ 16 w 17"/>
                  <a:gd name="T1" fmla="*/ 0 h 17"/>
                  <a:gd name="T2" fmla="*/ 16 w 17"/>
                  <a:gd name="T3" fmla="*/ 0 h 17"/>
                  <a:gd name="T4" fmla="*/ 12 w 17"/>
                  <a:gd name="T5" fmla="*/ 5 h 17"/>
                  <a:gd name="T6" fmla="*/ 6 w 17"/>
                  <a:gd name="T7" fmla="*/ 8 h 17"/>
                  <a:gd name="T8" fmla="*/ 2 w 17"/>
                  <a:gd name="T9" fmla="*/ 10 h 17"/>
                  <a:gd name="T10" fmla="*/ 0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6" y="0"/>
                    </a:lnTo>
                    <a:lnTo>
                      <a:pt x="12" y="5"/>
                    </a:lnTo>
                    <a:lnTo>
                      <a:pt x="6" y="8"/>
                    </a:lnTo>
                    <a:lnTo>
                      <a:pt x="2" y="10"/>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6" name="Freeform 42">
                <a:extLst>
                  <a:ext uri="{FF2B5EF4-FFF2-40B4-BE49-F238E27FC236}">
                    <a16:creationId xmlns:a16="http://schemas.microsoft.com/office/drawing/2014/main" id="{55547B7B-5FCC-AA4A-D8A1-3B11530B1042}"/>
                  </a:ext>
                </a:extLst>
              </p:cNvPr>
              <p:cNvSpPr>
                <a:spLocks/>
              </p:cNvSpPr>
              <p:nvPr/>
            </p:nvSpPr>
            <p:spPr bwMode="auto">
              <a:xfrm>
                <a:off x="5059" y="3004"/>
                <a:ext cx="24" cy="31"/>
              </a:xfrm>
              <a:custGeom>
                <a:avLst/>
                <a:gdLst>
                  <a:gd name="T0" fmla="*/ 7 w 24"/>
                  <a:gd name="T1" fmla="*/ 30 h 31"/>
                  <a:gd name="T2" fmla="*/ 7 w 24"/>
                  <a:gd name="T3" fmla="*/ 30 h 31"/>
                  <a:gd name="T4" fmla="*/ 6 w 24"/>
                  <a:gd name="T5" fmla="*/ 26 h 31"/>
                  <a:gd name="T6" fmla="*/ 6 w 24"/>
                  <a:gd name="T7" fmla="*/ 22 h 31"/>
                  <a:gd name="T8" fmla="*/ 6 w 24"/>
                  <a:gd name="T9" fmla="*/ 18 h 31"/>
                  <a:gd name="T10" fmla="*/ 8 w 24"/>
                  <a:gd name="T11" fmla="*/ 15 h 31"/>
                  <a:gd name="T12" fmla="*/ 9 w 24"/>
                  <a:gd name="T13" fmla="*/ 11 h 31"/>
                  <a:gd name="T14" fmla="*/ 11 w 24"/>
                  <a:gd name="T15" fmla="*/ 7 h 31"/>
                  <a:gd name="T16" fmla="*/ 12 w 24"/>
                  <a:gd name="T17" fmla="*/ 4 h 31"/>
                  <a:gd name="T18" fmla="*/ 13 w 24"/>
                  <a:gd name="T19" fmla="*/ 0 h 31"/>
                  <a:gd name="T20" fmla="*/ 11 w 24"/>
                  <a:gd name="T21" fmla="*/ 3 h 31"/>
                  <a:gd name="T22" fmla="*/ 10 w 24"/>
                  <a:gd name="T23" fmla="*/ 7 h 31"/>
                  <a:gd name="T24" fmla="*/ 9 w 24"/>
                  <a:gd name="T25" fmla="*/ 10 h 31"/>
                  <a:gd name="T26" fmla="*/ 9 w 24"/>
                  <a:gd name="T27" fmla="*/ 13 h 31"/>
                  <a:gd name="T28" fmla="*/ 8 w 24"/>
                  <a:gd name="T29" fmla="*/ 16 h 31"/>
                  <a:gd name="T30" fmla="*/ 6 w 24"/>
                  <a:gd name="T31" fmla="*/ 19 h 31"/>
                  <a:gd name="T32" fmla="*/ 3 w 24"/>
                  <a:gd name="T33" fmla="*/ 21 h 31"/>
                  <a:gd name="T34" fmla="*/ 0 w 24"/>
                  <a:gd name="T35" fmla="*/ 22 h 31"/>
                  <a:gd name="T36" fmla="*/ 3 w 24"/>
                  <a:gd name="T37" fmla="*/ 22 h 31"/>
                  <a:gd name="T38" fmla="*/ 6 w 24"/>
                  <a:gd name="T39" fmla="*/ 22 h 31"/>
                  <a:gd name="T40" fmla="*/ 9 w 24"/>
                  <a:gd name="T41" fmla="*/ 21 h 31"/>
                  <a:gd name="T42" fmla="*/ 12 w 24"/>
                  <a:gd name="T43" fmla="*/ 20 h 31"/>
                  <a:gd name="T44" fmla="*/ 15 w 24"/>
                  <a:gd name="T45" fmla="*/ 19 h 31"/>
                  <a:gd name="T46" fmla="*/ 18 w 24"/>
                  <a:gd name="T47" fmla="*/ 17 h 31"/>
                  <a:gd name="T48" fmla="*/ 20 w 24"/>
                  <a:gd name="T49" fmla="*/ 15 h 31"/>
                  <a:gd name="T50" fmla="*/ 23 w 24"/>
                  <a:gd name="T51" fmla="*/ 12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 h="31">
                    <a:moveTo>
                      <a:pt x="7" y="30"/>
                    </a:moveTo>
                    <a:lnTo>
                      <a:pt x="7" y="30"/>
                    </a:lnTo>
                    <a:lnTo>
                      <a:pt x="6" y="26"/>
                    </a:lnTo>
                    <a:lnTo>
                      <a:pt x="6" y="22"/>
                    </a:lnTo>
                    <a:lnTo>
                      <a:pt x="6" y="18"/>
                    </a:lnTo>
                    <a:lnTo>
                      <a:pt x="8" y="15"/>
                    </a:lnTo>
                    <a:lnTo>
                      <a:pt x="9" y="11"/>
                    </a:lnTo>
                    <a:lnTo>
                      <a:pt x="11" y="7"/>
                    </a:lnTo>
                    <a:lnTo>
                      <a:pt x="12" y="4"/>
                    </a:lnTo>
                    <a:lnTo>
                      <a:pt x="13" y="0"/>
                    </a:lnTo>
                    <a:lnTo>
                      <a:pt x="11" y="3"/>
                    </a:lnTo>
                    <a:lnTo>
                      <a:pt x="10" y="7"/>
                    </a:lnTo>
                    <a:lnTo>
                      <a:pt x="9" y="10"/>
                    </a:lnTo>
                    <a:lnTo>
                      <a:pt x="9" y="13"/>
                    </a:lnTo>
                    <a:lnTo>
                      <a:pt x="8" y="16"/>
                    </a:lnTo>
                    <a:lnTo>
                      <a:pt x="6" y="19"/>
                    </a:lnTo>
                    <a:lnTo>
                      <a:pt x="3" y="21"/>
                    </a:lnTo>
                    <a:lnTo>
                      <a:pt x="0" y="22"/>
                    </a:lnTo>
                    <a:lnTo>
                      <a:pt x="3" y="22"/>
                    </a:lnTo>
                    <a:lnTo>
                      <a:pt x="6" y="22"/>
                    </a:lnTo>
                    <a:lnTo>
                      <a:pt x="9" y="21"/>
                    </a:lnTo>
                    <a:lnTo>
                      <a:pt x="12" y="20"/>
                    </a:lnTo>
                    <a:lnTo>
                      <a:pt x="15" y="19"/>
                    </a:lnTo>
                    <a:lnTo>
                      <a:pt x="18" y="17"/>
                    </a:lnTo>
                    <a:lnTo>
                      <a:pt x="20" y="15"/>
                    </a:lnTo>
                    <a:lnTo>
                      <a:pt x="23"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7" name="Freeform 43">
                <a:extLst>
                  <a:ext uri="{FF2B5EF4-FFF2-40B4-BE49-F238E27FC236}">
                    <a16:creationId xmlns:a16="http://schemas.microsoft.com/office/drawing/2014/main" id="{21E5B594-3F93-D1B0-1AAA-793A77976755}"/>
                  </a:ext>
                </a:extLst>
              </p:cNvPr>
              <p:cNvSpPr>
                <a:spLocks/>
              </p:cNvSpPr>
              <p:nvPr/>
            </p:nvSpPr>
            <p:spPr bwMode="auto">
              <a:xfrm>
                <a:off x="5069" y="3072"/>
                <a:ext cx="17" cy="17"/>
              </a:xfrm>
              <a:custGeom>
                <a:avLst/>
                <a:gdLst>
                  <a:gd name="T0" fmla="*/ 16 w 17"/>
                  <a:gd name="T1" fmla="*/ 0 h 17"/>
                  <a:gd name="T2" fmla="*/ 16 w 17"/>
                  <a:gd name="T3" fmla="*/ 0 h 17"/>
                  <a:gd name="T4" fmla="*/ 14 w 17"/>
                  <a:gd name="T5" fmla="*/ 3 h 17"/>
                  <a:gd name="T6" fmla="*/ 13 w 17"/>
                  <a:gd name="T7" fmla="*/ 5 h 17"/>
                  <a:gd name="T8" fmla="*/ 11 w 17"/>
                  <a:gd name="T9" fmla="*/ 7 h 17"/>
                  <a:gd name="T10" fmla="*/ 10 w 17"/>
                  <a:gd name="T11" fmla="*/ 10 h 17"/>
                  <a:gd name="T12" fmla="*/ 8 w 17"/>
                  <a:gd name="T13" fmla="*/ 11 h 17"/>
                  <a:gd name="T14" fmla="*/ 5 w 17"/>
                  <a:gd name="T15" fmla="*/ 13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3"/>
                    </a:lnTo>
                    <a:lnTo>
                      <a:pt x="13" y="5"/>
                    </a:lnTo>
                    <a:lnTo>
                      <a:pt x="11" y="7"/>
                    </a:lnTo>
                    <a:lnTo>
                      <a:pt x="10" y="10"/>
                    </a:lnTo>
                    <a:lnTo>
                      <a:pt x="8" y="11"/>
                    </a:lnTo>
                    <a:lnTo>
                      <a:pt x="5" y="13"/>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8" name="Freeform 44">
                <a:extLst>
                  <a:ext uri="{FF2B5EF4-FFF2-40B4-BE49-F238E27FC236}">
                    <a16:creationId xmlns:a16="http://schemas.microsoft.com/office/drawing/2014/main" id="{8B327AA9-5E82-70CD-BC8C-2EB45A437AC7}"/>
                  </a:ext>
                </a:extLst>
              </p:cNvPr>
              <p:cNvSpPr>
                <a:spLocks/>
              </p:cNvSpPr>
              <p:nvPr/>
            </p:nvSpPr>
            <p:spPr bwMode="auto">
              <a:xfrm>
                <a:off x="4674" y="2298"/>
                <a:ext cx="17" cy="17"/>
              </a:xfrm>
              <a:custGeom>
                <a:avLst/>
                <a:gdLst>
                  <a:gd name="T0" fmla="*/ 16 w 17"/>
                  <a:gd name="T1" fmla="*/ 8 h 17"/>
                  <a:gd name="T2" fmla="*/ 12 w 17"/>
                  <a:gd name="T3" fmla="*/ 0 h 17"/>
                  <a:gd name="T4" fmla="*/ 8 w 17"/>
                  <a:gd name="T5" fmla="*/ 0 h 17"/>
                  <a:gd name="T6" fmla="*/ 4 w 17"/>
                  <a:gd name="T7" fmla="*/ 0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8" y="0"/>
                    </a:lnTo>
                    <a:lnTo>
                      <a:pt x="4" y="0"/>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99" name="Freeform 45">
                <a:extLst>
                  <a:ext uri="{FF2B5EF4-FFF2-40B4-BE49-F238E27FC236}">
                    <a16:creationId xmlns:a16="http://schemas.microsoft.com/office/drawing/2014/main" id="{F6A8FA0C-1918-BA9A-461C-4F2D2C36BF94}"/>
                  </a:ext>
                </a:extLst>
              </p:cNvPr>
              <p:cNvSpPr>
                <a:spLocks/>
              </p:cNvSpPr>
              <p:nvPr/>
            </p:nvSpPr>
            <p:spPr bwMode="auto">
              <a:xfrm>
                <a:off x="4674" y="2299"/>
                <a:ext cx="17" cy="79"/>
              </a:xfrm>
              <a:custGeom>
                <a:avLst/>
                <a:gdLst>
                  <a:gd name="T0" fmla="*/ 16 w 17"/>
                  <a:gd name="T1" fmla="*/ 77 h 79"/>
                  <a:gd name="T2" fmla="*/ 16 w 17"/>
                  <a:gd name="T3" fmla="*/ 77 h 79"/>
                  <a:gd name="T4" fmla="*/ 15 w 17"/>
                  <a:gd name="T5" fmla="*/ 74 h 79"/>
                  <a:gd name="T6" fmla="*/ 15 w 17"/>
                  <a:gd name="T7" fmla="*/ 70 h 79"/>
                  <a:gd name="T8" fmla="*/ 14 w 17"/>
                  <a:gd name="T9" fmla="*/ 65 h 79"/>
                  <a:gd name="T10" fmla="*/ 13 w 17"/>
                  <a:gd name="T11" fmla="*/ 61 h 79"/>
                  <a:gd name="T12" fmla="*/ 13 w 17"/>
                  <a:gd name="T13" fmla="*/ 55 h 79"/>
                  <a:gd name="T14" fmla="*/ 12 w 17"/>
                  <a:gd name="T15" fmla="*/ 50 h 79"/>
                  <a:gd name="T16" fmla="*/ 12 w 17"/>
                  <a:gd name="T17" fmla="*/ 45 h 79"/>
                  <a:gd name="T18" fmla="*/ 10 w 17"/>
                  <a:gd name="T19" fmla="*/ 39 h 79"/>
                  <a:gd name="T20" fmla="*/ 10 w 17"/>
                  <a:gd name="T21" fmla="*/ 33 h 79"/>
                  <a:gd name="T22" fmla="*/ 9 w 17"/>
                  <a:gd name="T23" fmla="*/ 28 h 79"/>
                  <a:gd name="T24" fmla="*/ 8 w 17"/>
                  <a:gd name="T25" fmla="*/ 23 h 79"/>
                  <a:gd name="T26" fmla="*/ 8 w 17"/>
                  <a:gd name="T27" fmla="*/ 17 h 79"/>
                  <a:gd name="T28" fmla="*/ 7 w 17"/>
                  <a:gd name="T29" fmla="*/ 12 h 79"/>
                  <a:gd name="T30" fmla="*/ 6 w 17"/>
                  <a:gd name="T31" fmla="*/ 8 h 79"/>
                  <a:gd name="T32" fmla="*/ 5 w 17"/>
                  <a:gd name="T33" fmla="*/ 4 h 79"/>
                  <a:gd name="T34" fmla="*/ 4 w 17"/>
                  <a:gd name="T35" fmla="*/ 0 h 79"/>
                  <a:gd name="T36" fmla="*/ 0 w 17"/>
                  <a:gd name="T37" fmla="*/ 1 h 79"/>
                  <a:gd name="T38" fmla="*/ 2 w 17"/>
                  <a:gd name="T39" fmla="*/ 5 h 79"/>
                  <a:gd name="T40" fmla="*/ 2 w 17"/>
                  <a:gd name="T41" fmla="*/ 9 h 79"/>
                  <a:gd name="T42" fmla="*/ 3 w 17"/>
                  <a:gd name="T43" fmla="*/ 13 h 79"/>
                  <a:gd name="T44" fmla="*/ 4 w 17"/>
                  <a:gd name="T45" fmla="*/ 19 h 79"/>
                  <a:gd name="T46" fmla="*/ 4 w 17"/>
                  <a:gd name="T47" fmla="*/ 24 h 79"/>
                  <a:gd name="T48" fmla="*/ 5 w 17"/>
                  <a:gd name="T49" fmla="*/ 29 h 79"/>
                  <a:gd name="T50" fmla="*/ 6 w 17"/>
                  <a:gd name="T51" fmla="*/ 34 h 79"/>
                  <a:gd name="T52" fmla="*/ 7 w 17"/>
                  <a:gd name="T53" fmla="*/ 39 h 79"/>
                  <a:gd name="T54" fmla="*/ 8 w 17"/>
                  <a:gd name="T55" fmla="*/ 46 h 79"/>
                  <a:gd name="T56" fmla="*/ 8 w 17"/>
                  <a:gd name="T57" fmla="*/ 51 h 79"/>
                  <a:gd name="T58" fmla="*/ 9 w 17"/>
                  <a:gd name="T59" fmla="*/ 56 h 79"/>
                  <a:gd name="T60" fmla="*/ 10 w 17"/>
                  <a:gd name="T61" fmla="*/ 61 h 79"/>
                  <a:gd name="T62" fmla="*/ 10 w 17"/>
                  <a:gd name="T63" fmla="*/ 66 h 79"/>
                  <a:gd name="T64" fmla="*/ 11 w 17"/>
                  <a:gd name="T65" fmla="*/ 71 h 79"/>
                  <a:gd name="T66" fmla="*/ 12 w 17"/>
                  <a:gd name="T67" fmla="*/ 74 h 79"/>
                  <a:gd name="T68" fmla="*/ 12 w 17"/>
                  <a:gd name="T69" fmla="*/ 78 h 79"/>
                  <a:gd name="T70" fmla="*/ 16 w 17"/>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79">
                    <a:moveTo>
                      <a:pt x="16" y="77"/>
                    </a:moveTo>
                    <a:lnTo>
                      <a:pt x="16" y="77"/>
                    </a:lnTo>
                    <a:lnTo>
                      <a:pt x="15" y="74"/>
                    </a:lnTo>
                    <a:lnTo>
                      <a:pt x="15" y="70"/>
                    </a:lnTo>
                    <a:lnTo>
                      <a:pt x="14" y="65"/>
                    </a:lnTo>
                    <a:lnTo>
                      <a:pt x="13" y="61"/>
                    </a:lnTo>
                    <a:lnTo>
                      <a:pt x="13" y="55"/>
                    </a:lnTo>
                    <a:lnTo>
                      <a:pt x="12" y="50"/>
                    </a:lnTo>
                    <a:lnTo>
                      <a:pt x="12" y="45"/>
                    </a:lnTo>
                    <a:lnTo>
                      <a:pt x="10" y="39"/>
                    </a:lnTo>
                    <a:lnTo>
                      <a:pt x="10" y="33"/>
                    </a:lnTo>
                    <a:lnTo>
                      <a:pt x="9" y="28"/>
                    </a:lnTo>
                    <a:lnTo>
                      <a:pt x="8" y="23"/>
                    </a:lnTo>
                    <a:lnTo>
                      <a:pt x="8" y="17"/>
                    </a:lnTo>
                    <a:lnTo>
                      <a:pt x="7" y="12"/>
                    </a:lnTo>
                    <a:lnTo>
                      <a:pt x="6" y="8"/>
                    </a:lnTo>
                    <a:lnTo>
                      <a:pt x="5" y="4"/>
                    </a:lnTo>
                    <a:lnTo>
                      <a:pt x="4" y="0"/>
                    </a:lnTo>
                    <a:lnTo>
                      <a:pt x="0" y="1"/>
                    </a:lnTo>
                    <a:lnTo>
                      <a:pt x="2" y="5"/>
                    </a:lnTo>
                    <a:lnTo>
                      <a:pt x="2" y="9"/>
                    </a:lnTo>
                    <a:lnTo>
                      <a:pt x="3" y="13"/>
                    </a:lnTo>
                    <a:lnTo>
                      <a:pt x="4" y="19"/>
                    </a:lnTo>
                    <a:lnTo>
                      <a:pt x="4" y="24"/>
                    </a:lnTo>
                    <a:lnTo>
                      <a:pt x="5" y="29"/>
                    </a:lnTo>
                    <a:lnTo>
                      <a:pt x="6" y="34"/>
                    </a:lnTo>
                    <a:lnTo>
                      <a:pt x="7" y="39"/>
                    </a:lnTo>
                    <a:lnTo>
                      <a:pt x="8" y="46"/>
                    </a:lnTo>
                    <a:lnTo>
                      <a:pt x="8" y="51"/>
                    </a:lnTo>
                    <a:lnTo>
                      <a:pt x="9" y="56"/>
                    </a:lnTo>
                    <a:lnTo>
                      <a:pt x="10" y="61"/>
                    </a:lnTo>
                    <a:lnTo>
                      <a:pt x="10" y="66"/>
                    </a:lnTo>
                    <a:lnTo>
                      <a:pt x="11" y="71"/>
                    </a:lnTo>
                    <a:lnTo>
                      <a:pt x="12" y="74"/>
                    </a:lnTo>
                    <a:lnTo>
                      <a:pt x="12" y="78"/>
                    </a:lnTo>
                    <a:lnTo>
                      <a:pt x="16"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0" name="Freeform 46">
                <a:extLst>
                  <a:ext uri="{FF2B5EF4-FFF2-40B4-BE49-F238E27FC236}">
                    <a16:creationId xmlns:a16="http://schemas.microsoft.com/office/drawing/2014/main" id="{2311C7F3-F84B-20D0-8CF4-F96B50C961D5}"/>
                  </a:ext>
                </a:extLst>
              </p:cNvPr>
              <p:cNvSpPr>
                <a:spLocks/>
              </p:cNvSpPr>
              <p:nvPr/>
            </p:nvSpPr>
            <p:spPr bwMode="auto">
              <a:xfrm>
                <a:off x="4686" y="2376"/>
                <a:ext cx="17" cy="72"/>
              </a:xfrm>
              <a:custGeom>
                <a:avLst/>
                <a:gdLst>
                  <a:gd name="T0" fmla="*/ 16 w 17"/>
                  <a:gd name="T1" fmla="*/ 71 h 72"/>
                  <a:gd name="T2" fmla="*/ 16 w 17"/>
                  <a:gd name="T3" fmla="*/ 71 h 72"/>
                  <a:gd name="T4" fmla="*/ 13 w 17"/>
                  <a:gd name="T5" fmla="*/ 62 h 72"/>
                  <a:gd name="T6" fmla="*/ 11 w 17"/>
                  <a:gd name="T7" fmla="*/ 54 h 72"/>
                  <a:gd name="T8" fmla="*/ 10 w 17"/>
                  <a:gd name="T9" fmla="*/ 45 h 72"/>
                  <a:gd name="T10" fmla="*/ 10 w 17"/>
                  <a:gd name="T11" fmla="*/ 37 h 72"/>
                  <a:gd name="T12" fmla="*/ 10 w 17"/>
                  <a:gd name="T13" fmla="*/ 27 h 72"/>
                  <a:gd name="T14" fmla="*/ 8 w 17"/>
                  <a:gd name="T15" fmla="*/ 18 h 72"/>
                  <a:gd name="T16" fmla="*/ 7 w 17"/>
                  <a:gd name="T17" fmla="*/ 9 h 72"/>
                  <a:gd name="T18" fmla="*/ 5 w 17"/>
                  <a:gd name="T19" fmla="*/ 0 h 72"/>
                  <a:gd name="T20" fmla="*/ 0 w 17"/>
                  <a:gd name="T21" fmla="*/ 1 h 72"/>
                  <a:gd name="T22" fmla="*/ 1 w 17"/>
                  <a:gd name="T23" fmla="*/ 9 h 72"/>
                  <a:gd name="T24" fmla="*/ 2 w 17"/>
                  <a:gd name="T25" fmla="*/ 18 h 72"/>
                  <a:gd name="T26" fmla="*/ 4 w 17"/>
                  <a:gd name="T27" fmla="*/ 27 h 72"/>
                  <a:gd name="T28" fmla="*/ 4 w 17"/>
                  <a:gd name="T29" fmla="*/ 37 h 72"/>
                  <a:gd name="T30" fmla="*/ 4 w 17"/>
                  <a:gd name="T31" fmla="*/ 45 h 72"/>
                  <a:gd name="T32" fmla="*/ 5 w 17"/>
                  <a:gd name="T33" fmla="*/ 54 h 72"/>
                  <a:gd name="T34" fmla="*/ 7 w 17"/>
                  <a:gd name="T35" fmla="*/ 63 h 72"/>
                  <a:gd name="T36" fmla="*/ 10 w 17"/>
                  <a:gd name="T37" fmla="*/ 71 h 72"/>
                  <a:gd name="T38" fmla="*/ 16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16" y="71"/>
                    </a:moveTo>
                    <a:lnTo>
                      <a:pt x="16" y="71"/>
                    </a:lnTo>
                    <a:lnTo>
                      <a:pt x="13" y="62"/>
                    </a:lnTo>
                    <a:lnTo>
                      <a:pt x="11" y="54"/>
                    </a:lnTo>
                    <a:lnTo>
                      <a:pt x="10" y="45"/>
                    </a:lnTo>
                    <a:lnTo>
                      <a:pt x="10" y="37"/>
                    </a:lnTo>
                    <a:lnTo>
                      <a:pt x="10" y="27"/>
                    </a:lnTo>
                    <a:lnTo>
                      <a:pt x="8" y="18"/>
                    </a:lnTo>
                    <a:lnTo>
                      <a:pt x="7" y="9"/>
                    </a:lnTo>
                    <a:lnTo>
                      <a:pt x="5" y="0"/>
                    </a:lnTo>
                    <a:lnTo>
                      <a:pt x="0" y="1"/>
                    </a:lnTo>
                    <a:lnTo>
                      <a:pt x="1" y="9"/>
                    </a:lnTo>
                    <a:lnTo>
                      <a:pt x="2" y="18"/>
                    </a:lnTo>
                    <a:lnTo>
                      <a:pt x="4" y="27"/>
                    </a:lnTo>
                    <a:lnTo>
                      <a:pt x="4" y="37"/>
                    </a:lnTo>
                    <a:lnTo>
                      <a:pt x="4" y="45"/>
                    </a:lnTo>
                    <a:lnTo>
                      <a:pt x="5" y="54"/>
                    </a:lnTo>
                    <a:lnTo>
                      <a:pt x="7" y="63"/>
                    </a:lnTo>
                    <a:lnTo>
                      <a:pt x="10" y="71"/>
                    </a:lnTo>
                    <a:lnTo>
                      <a:pt x="16"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1" name="Freeform 47">
                <a:extLst>
                  <a:ext uri="{FF2B5EF4-FFF2-40B4-BE49-F238E27FC236}">
                    <a16:creationId xmlns:a16="http://schemas.microsoft.com/office/drawing/2014/main" id="{B68403FC-2C3B-8117-88E7-D5A7E4C85F2A}"/>
                  </a:ext>
                </a:extLst>
              </p:cNvPr>
              <p:cNvSpPr>
                <a:spLocks/>
              </p:cNvSpPr>
              <p:nvPr/>
            </p:nvSpPr>
            <p:spPr bwMode="auto">
              <a:xfrm>
                <a:off x="4693" y="2447"/>
                <a:ext cx="72" cy="170"/>
              </a:xfrm>
              <a:custGeom>
                <a:avLst/>
                <a:gdLst>
                  <a:gd name="T0" fmla="*/ 71 w 72"/>
                  <a:gd name="T1" fmla="*/ 167 h 170"/>
                  <a:gd name="T2" fmla="*/ 71 w 72"/>
                  <a:gd name="T3" fmla="*/ 167 h 170"/>
                  <a:gd name="T4" fmla="*/ 64 w 72"/>
                  <a:gd name="T5" fmla="*/ 157 h 170"/>
                  <a:gd name="T6" fmla="*/ 59 w 72"/>
                  <a:gd name="T7" fmla="*/ 147 h 170"/>
                  <a:gd name="T8" fmla="*/ 53 w 72"/>
                  <a:gd name="T9" fmla="*/ 137 h 170"/>
                  <a:gd name="T10" fmla="*/ 48 w 72"/>
                  <a:gd name="T11" fmla="*/ 127 h 170"/>
                  <a:gd name="T12" fmla="*/ 43 w 72"/>
                  <a:gd name="T13" fmla="*/ 116 h 170"/>
                  <a:gd name="T14" fmla="*/ 38 w 72"/>
                  <a:gd name="T15" fmla="*/ 106 h 170"/>
                  <a:gd name="T16" fmla="*/ 34 w 72"/>
                  <a:gd name="T17" fmla="*/ 96 h 170"/>
                  <a:gd name="T18" fmla="*/ 30 w 72"/>
                  <a:gd name="T19" fmla="*/ 86 h 170"/>
                  <a:gd name="T20" fmla="*/ 26 w 72"/>
                  <a:gd name="T21" fmla="*/ 75 h 170"/>
                  <a:gd name="T22" fmla="*/ 22 w 72"/>
                  <a:gd name="T23" fmla="*/ 65 h 170"/>
                  <a:gd name="T24" fmla="*/ 18 w 72"/>
                  <a:gd name="T25" fmla="*/ 54 h 170"/>
                  <a:gd name="T26" fmla="*/ 16 w 72"/>
                  <a:gd name="T27" fmla="*/ 44 h 170"/>
                  <a:gd name="T28" fmla="*/ 12 w 72"/>
                  <a:gd name="T29" fmla="*/ 33 h 170"/>
                  <a:gd name="T30" fmla="*/ 10 w 72"/>
                  <a:gd name="T31" fmla="*/ 22 h 170"/>
                  <a:gd name="T32" fmla="*/ 6 w 72"/>
                  <a:gd name="T33" fmla="*/ 10 h 170"/>
                  <a:gd name="T34" fmla="*/ 4 w 72"/>
                  <a:gd name="T35" fmla="*/ 0 h 170"/>
                  <a:gd name="T36" fmla="*/ 0 w 72"/>
                  <a:gd name="T37" fmla="*/ 0 h 170"/>
                  <a:gd name="T38" fmla="*/ 3 w 72"/>
                  <a:gd name="T39" fmla="*/ 11 h 170"/>
                  <a:gd name="T40" fmla="*/ 6 w 72"/>
                  <a:gd name="T41" fmla="*/ 23 h 170"/>
                  <a:gd name="T42" fmla="*/ 8 w 72"/>
                  <a:gd name="T43" fmla="*/ 34 h 170"/>
                  <a:gd name="T44" fmla="*/ 12 w 72"/>
                  <a:gd name="T45" fmla="*/ 44 h 170"/>
                  <a:gd name="T46" fmla="*/ 15 w 72"/>
                  <a:gd name="T47" fmla="*/ 55 h 170"/>
                  <a:gd name="T48" fmla="*/ 18 w 72"/>
                  <a:gd name="T49" fmla="*/ 66 h 170"/>
                  <a:gd name="T50" fmla="*/ 22 w 72"/>
                  <a:gd name="T51" fmla="*/ 76 h 170"/>
                  <a:gd name="T52" fmla="*/ 26 w 72"/>
                  <a:gd name="T53" fmla="*/ 87 h 170"/>
                  <a:gd name="T54" fmla="*/ 30 w 72"/>
                  <a:gd name="T55" fmla="*/ 98 h 170"/>
                  <a:gd name="T56" fmla="*/ 35 w 72"/>
                  <a:gd name="T57" fmla="*/ 108 h 170"/>
                  <a:gd name="T58" fmla="*/ 39 w 72"/>
                  <a:gd name="T59" fmla="*/ 118 h 170"/>
                  <a:gd name="T60" fmla="*/ 44 w 72"/>
                  <a:gd name="T61" fmla="*/ 128 h 170"/>
                  <a:gd name="T62" fmla="*/ 50 w 72"/>
                  <a:gd name="T63" fmla="*/ 138 h 170"/>
                  <a:gd name="T64" fmla="*/ 56 w 72"/>
                  <a:gd name="T65" fmla="*/ 149 h 170"/>
                  <a:gd name="T66" fmla="*/ 62 w 72"/>
                  <a:gd name="T67" fmla="*/ 159 h 170"/>
                  <a:gd name="T68" fmla="*/ 68 w 72"/>
                  <a:gd name="T69" fmla="*/ 169 h 170"/>
                  <a:gd name="T70" fmla="*/ 67 w 72"/>
                  <a:gd name="T71" fmla="*/ 169 h 170"/>
                  <a:gd name="T72" fmla="*/ 71 w 72"/>
                  <a:gd name="T73" fmla="*/ 167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71" y="167"/>
                    </a:moveTo>
                    <a:lnTo>
                      <a:pt x="71" y="167"/>
                    </a:lnTo>
                    <a:lnTo>
                      <a:pt x="64" y="157"/>
                    </a:lnTo>
                    <a:lnTo>
                      <a:pt x="59" y="147"/>
                    </a:lnTo>
                    <a:lnTo>
                      <a:pt x="53" y="137"/>
                    </a:lnTo>
                    <a:lnTo>
                      <a:pt x="48" y="127"/>
                    </a:lnTo>
                    <a:lnTo>
                      <a:pt x="43" y="116"/>
                    </a:lnTo>
                    <a:lnTo>
                      <a:pt x="38" y="106"/>
                    </a:lnTo>
                    <a:lnTo>
                      <a:pt x="34" y="96"/>
                    </a:lnTo>
                    <a:lnTo>
                      <a:pt x="30" y="86"/>
                    </a:lnTo>
                    <a:lnTo>
                      <a:pt x="26" y="75"/>
                    </a:lnTo>
                    <a:lnTo>
                      <a:pt x="22" y="65"/>
                    </a:lnTo>
                    <a:lnTo>
                      <a:pt x="18" y="54"/>
                    </a:lnTo>
                    <a:lnTo>
                      <a:pt x="16" y="44"/>
                    </a:lnTo>
                    <a:lnTo>
                      <a:pt x="12" y="33"/>
                    </a:lnTo>
                    <a:lnTo>
                      <a:pt x="10" y="22"/>
                    </a:lnTo>
                    <a:lnTo>
                      <a:pt x="6" y="10"/>
                    </a:lnTo>
                    <a:lnTo>
                      <a:pt x="4" y="0"/>
                    </a:lnTo>
                    <a:lnTo>
                      <a:pt x="0" y="0"/>
                    </a:lnTo>
                    <a:lnTo>
                      <a:pt x="3" y="11"/>
                    </a:lnTo>
                    <a:lnTo>
                      <a:pt x="6" y="23"/>
                    </a:lnTo>
                    <a:lnTo>
                      <a:pt x="8" y="34"/>
                    </a:lnTo>
                    <a:lnTo>
                      <a:pt x="12" y="44"/>
                    </a:lnTo>
                    <a:lnTo>
                      <a:pt x="15" y="55"/>
                    </a:lnTo>
                    <a:lnTo>
                      <a:pt x="18" y="66"/>
                    </a:lnTo>
                    <a:lnTo>
                      <a:pt x="22" y="76"/>
                    </a:lnTo>
                    <a:lnTo>
                      <a:pt x="26" y="87"/>
                    </a:lnTo>
                    <a:lnTo>
                      <a:pt x="30" y="98"/>
                    </a:lnTo>
                    <a:lnTo>
                      <a:pt x="35" y="108"/>
                    </a:lnTo>
                    <a:lnTo>
                      <a:pt x="39" y="118"/>
                    </a:lnTo>
                    <a:lnTo>
                      <a:pt x="44" y="128"/>
                    </a:lnTo>
                    <a:lnTo>
                      <a:pt x="50" y="138"/>
                    </a:lnTo>
                    <a:lnTo>
                      <a:pt x="56" y="149"/>
                    </a:lnTo>
                    <a:lnTo>
                      <a:pt x="62" y="159"/>
                    </a:lnTo>
                    <a:lnTo>
                      <a:pt x="68" y="169"/>
                    </a:lnTo>
                    <a:lnTo>
                      <a:pt x="67" y="169"/>
                    </a:lnTo>
                    <a:lnTo>
                      <a:pt x="71" y="16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2" name="Freeform 48">
                <a:extLst>
                  <a:ext uri="{FF2B5EF4-FFF2-40B4-BE49-F238E27FC236}">
                    <a16:creationId xmlns:a16="http://schemas.microsoft.com/office/drawing/2014/main" id="{D82D1095-2E96-BD42-DBF3-0A4ADD254FB0}"/>
                  </a:ext>
                </a:extLst>
              </p:cNvPr>
              <p:cNvSpPr>
                <a:spLocks/>
              </p:cNvSpPr>
              <p:nvPr/>
            </p:nvSpPr>
            <p:spPr bwMode="auto">
              <a:xfrm>
                <a:off x="4760" y="2614"/>
                <a:ext cx="78" cy="164"/>
              </a:xfrm>
              <a:custGeom>
                <a:avLst/>
                <a:gdLst>
                  <a:gd name="T0" fmla="*/ 77 w 78"/>
                  <a:gd name="T1" fmla="*/ 162 h 164"/>
                  <a:gd name="T2" fmla="*/ 77 w 78"/>
                  <a:gd name="T3" fmla="*/ 161 h 164"/>
                  <a:gd name="T4" fmla="*/ 4 w 78"/>
                  <a:gd name="T5" fmla="*/ 0 h 164"/>
                  <a:gd name="T6" fmla="*/ 0 w 78"/>
                  <a:gd name="T7" fmla="*/ 2 h 164"/>
                  <a:gd name="T8" fmla="*/ 73 w 78"/>
                  <a:gd name="T9" fmla="*/ 163 h 164"/>
                  <a:gd name="T10" fmla="*/ 77 w 78"/>
                  <a:gd name="T11" fmla="*/ 162 h 1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164">
                    <a:moveTo>
                      <a:pt x="77" y="162"/>
                    </a:moveTo>
                    <a:lnTo>
                      <a:pt x="77" y="161"/>
                    </a:lnTo>
                    <a:lnTo>
                      <a:pt x="4" y="0"/>
                    </a:lnTo>
                    <a:lnTo>
                      <a:pt x="0" y="2"/>
                    </a:lnTo>
                    <a:lnTo>
                      <a:pt x="73" y="163"/>
                    </a:lnTo>
                    <a:lnTo>
                      <a:pt x="77" y="1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3" name="Freeform 49">
                <a:extLst>
                  <a:ext uri="{FF2B5EF4-FFF2-40B4-BE49-F238E27FC236}">
                    <a16:creationId xmlns:a16="http://schemas.microsoft.com/office/drawing/2014/main" id="{C92DAFF0-140F-C882-BB42-5128EB8F4127}"/>
                  </a:ext>
                </a:extLst>
              </p:cNvPr>
              <p:cNvSpPr>
                <a:spLocks/>
              </p:cNvSpPr>
              <p:nvPr/>
            </p:nvSpPr>
            <p:spPr bwMode="auto">
              <a:xfrm>
                <a:off x="4833" y="2776"/>
                <a:ext cx="17" cy="31"/>
              </a:xfrm>
              <a:custGeom>
                <a:avLst/>
                <a:gdLst>
                  <a:gd name="T0" fmla="*/ 16 w 17"/>
                  <a:gd name="T1" fmla="*/ 28 h 31"/>
                  <a:gd name="T2" fmla="*/ 16 w 17"/>
                  <a:gd name="T3" fmla="*/ 28 h 31"/>
                  <a:gd name="T4" fmla="*/ 13 w 17"/>
                  <a:gd name="T5" fmla="*/ 21 h 31"/>
                  <a:gd name="T6" fmla="*/ 11 w 17"/>
                  <a:gd name="T7" fmla="*/ 16 h 31"/>
                  <a:gd name="T8" fmla="*/ 10 w 17"/>
                  <a:gd name="T9" fmla="*/ 15 h 31"/>
                  <a:gd name="T10" fmla="*/ 10 w 17"/>
                  <a:gd name="T11" fmla="*/ 14 h 31"/>
                  <a:gd name="T12" fmla="*/ 9 w 17"/>
                  <a:gd name="T13" fmla="*/ 14 h 31"/>
                  <a:gd name="T14" fmla="*/ 8 w 17"/>
                  <a:gd name="T15" fmla="*/ 13 h 31"/>
                  <a:gd name="T16" fmla="*/ 6 w 17"/>
                  <a:gd name="T17" fmla="*/ 8 h 31"/>
                  <a:gd name="T18" fmla="*/ 4 w 17"/>
                  <a:gd name="T19" fmla="*/ 0 h 31"/>
                  <a:gd name="T20" fmla="*/ 0 w 17"/>
                  <a:gd name="T21" fmla="*/ 1 h 31"/>
                  <a:gd name="T22" fmla="*/ 3 w 17"/>
                  <a:gd name="T23" fmla="*/ 9 h 31"/>
                  <a:gd name="T24" fmla="*/ 5 w 17"/>
                  <a:gd name="T25" fmla="*/ 14 h 31"/>
                  <a:gd name="T26" fmla="*/ 6 w 17"/>
                  <a:gd name="T27" fmla="*/ 16 h 31"/>
                  <a:gd name="T28" fmla="*/ 6 w 17"/>
                  <a:gd name="T29" fmla="*/ 17 h 31"/>
                  <a:gd name="T30" fmla="*/ 7 w 17"/>
                  <a:gd name="T31" fmla="*/ 17 h 31"/>
                  <a:gd name="T32" fmla="*/ 8 w 17"/>
                  <a:gd name="T33" fmla="*/ 18 h 31"/>
                  <a:gd name="T34" fmla="*/ 10 w 17"/>
                  <a:gd name="T35" fmla="*/ 22 h 31"/>
                  <a:gd name="T36" fmla="*/ 12 w 17"/>
                  <a:gd name="T37" fmla="*/ 30 h 31"/>
                  <a:gd name="T38" fmla="*/ 16 w 17"/>
                  <a:gd name="T39" fmla="*/ 28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1">
                    <a:moveTo>
                      <a:pt x="16" y="28"/>
                    </a:moveTo>
                    <a:lnTo>
                      <a:pt x="16" y="28"/>
                    </a:lnTo>
                    <a:lnTo>
                      <a:pt x="13" y="21"/>
                    </a:lnTo>
                    <a:lnTo>
                      <a:pt x="11" y="16"/>
                    </a:lnTo>
                    <a:lnTo>
                      <a:pt x="10" y="15"/>
                    </a:lnTo>
                    <a:lnTo>
                      <a:pt x="10" y="14"/>
                    </a:lnTo>
                    <a:lnTo>
                      <a:pt x="9" y="14"/>
                    </a:lnTo>
                    <a:lnTo>
                      <a:pt x="8" y="13"/>
                    </a:lnTo>
                    <a:lnTo>
                      <a:pt x="6" y="8"/>
                    </a:lnTo>
                    <a:lnTo>
                      <a:pt x="4" y="0"/>
                    </a:lnTo>
                    <a:lnTo>
                      <a:pt x="0" y="1"/>
                    </a:lnTo>
                    <a:lnTo>
                      <a:pt x="3" y="9"/>
                    </a:lnTo>
                    <a:lnTo>
                      <a:pt x="5" y="14"/>
                    </a:lnTo>
                    <a:lnTo>
                      <a:pt x="6" y="16"/>
                    </a:lnTo>
                    <a:lnTo>
                      <a:pt x="6" y="17"/>
                    </a:lnTo>
                    <a:lnTo>
                      <a:pt x="7" y="17"/>
                    </a:lnTo>
                    <a:lnTo>
                      <a:pt x="8" y="18"/>
                    </a:lnTo>
                    <a:lnTo>
                      <a:pt x="10" y="22"/>
                    </a:lnTo>
                    <a:lnTo>
                      <a:pt x="12" y="30"/>
                    </a:lnTo>
                    <a:lnTo>
                      <a:pt x="16" y="2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4" name="Freeform 50">
                <a:extLst>
                  <a:ext uri="{FF2B5EF4-FFF2-40B4-BE49-F238E27FC236}">
                    <a16:creationId xmlns:a16="http://schemas.microsoft.com/office/drawing/2014/main" id="{DC9A0380-EED9-484C-746D-D117629AF64D}"/>
                  </a:ext>
                </a:extLst>
              </p:cNvPr>
              <p:cNvSpPr>
                <a:spLocks/>
              </p:cNvSpPr>
              <p:nvPr/>
            </p:nvSpPr>
            <p:spPr bwMode="auto">
              <a:xfrm>
                <a:off x="4845" y="2804"/>
                <a:ext cx="43" cy="123"/>
              </a:xfrm>
              <a:custGeom>
                <a:avLst/>
                <a:gdLst>
                  <a:gd name="T0" fmla="*/ 42 w 43"/>
                  <a:gd name="T1" fmla="*/ 122 h 123"/>
                  <a:gd name="T2" fmla="*/ 42 w 43"/>
                  <a:gd name="T3" fmla="*/ 122 h 123"/>
                  <a:gd name="T4" fmla="*/ 42 w 43"/>
                  <a:gd name="T5" fmla="*/ 116 h 123"/>
                  <a:gd name="T6" fmla="*/ 42 w 43"/>
                  <a:gd name="T7" fmla="*/ 110 h 123"/>
                  <a:gd name="T8" fmla="*/ 40 w 43"/>
                  <a:gd name="T9" fmla="*/ 103 h 123"/>
                  <a:gd name="T10" fmla="*/ 38 w 43"/>
                  <a:gd name="T11" fmla="*/ 95 h 123"/>
                  <a:gd name="T12" fmla="*/ 36 w 43"/>
                  <a:gd name="T13" fmla="*/ 88 h 123"/>
                  <a:gd name="T14" fmla="*/ 33 w 43"/>
                  <a:gd name="T15" fmla="*/ 79 h 123"/>
                  <a:gd name="T16" fmla="*/ 30 w 43"/>
                  <a:gd name="T17" fmla="*/ 70 h 123"/>
                  <a:gd name="T18" fmla="*/ 26 w 43"/>
                  <a:gd name="T19" fmla="*/ 62 h 123"/>
                  <a:gd name="T20" fmla="*/ 23 w 43"/>
                  <a:gd name="T21" fmla="*/ 53 h 123"/>
                  <a:gd name="T22" fmla="*/ 20 w 43"/>
                  <a:gd name="T23" fmla="*/ 44 h 123"/>
                  <a:gd name="T24" fmla="*/ 16 w 43"/>
                  <a:gd name="T25" fmla="*/ 36 h 123"/>
                  <a:gd name="T26" fmla="*/ 13 w 43"/>
                  <a:gd name="T27" fmla="*/ 28 h 123"/>
                  <a:gd name="T28" fmla="*/ 10 w 43"/>
                  <a:gd name="T29" fmla="*/ 20 h 123"/>
                  <a:gd name="T30" fmla="*/ 8 w 43"/>
                  <a:gd name="T31" fmla="*/ 13 h 123"/>
                  <a:gd name="T32" fmla="*/ 5 w 43"/>
                  <a:gd name="T33" fmla="*/ 6 h 123"/>
                  <a:gd name="T34" fmla="*/ 4 w 43"/>
                  <a:gd name="T35" fmla="*/ 0 h 123"/>
                  <a:gd name="T36" fmla="*/ 0 w 43"/>
                  <a:gd name="T37" fmla="*/ 2 h 123"/>
                  <a:gd name="T38" fmla="*/ 1 w 43"/>
                  <a:gd name="T39" fmla="*/ 7 h 123"/>
                  <a:gd name="T40" fmla="*/ 4 w 43"/>
                  <a:gd name="T41" fmla="*/ 14 h 123"/>
                  <a:gd name="T42" fmla="*/ 6 w 43"/>
                  <a:gd name="T43" fmla="*/ 21 h 123"/>
                  <a:gd name="T44" fmla="*/ 9 w 43"/>
                  <a:gd name="T45" fmla="*/ 29 h 123"/>
                  <a:gd name="T46" fmla="*/ 13 w 43"/>
                  <a:gd name="T47" fmla="*/ 37 h 123"/>
                  <a:gd name="T48" fmla="*/ 16 w 43"/>
                  <a:gd name="T49" fmla="*/ 46 h 123"/>
                  <a:gd name="T50" fmla="*/ 20 w 43"/>
                  <a:gd name="T51" fmla="*/ 54 h 123"/>
                  <a:gd name="T52" fmla="*/ 23 w 43"/>
                  <a:gd name="T53" fmla="*/ 63 h 123"/>
                  <a:gd name="T54" fmla="*/ 26 w 43"/>
                  <a:gd name="T55" fmla="*/ 71 h 123"/>
                  <a:gd name="T56" fmla="*/ 30 w 43"/>
                  <a:gd name="T57" fmla="*/ 80 h 123"/>
                  <a:gd name="T58" fmla="*/ 32 w 43"/>
                  <a:gd name="T59" fmla="*/ 88 h 123"/>
                  <a:gd name="T60" fmla="*/ 35 w 43"/>
                  <a:gd name="T61" fmla="*/ 96 h 123"/>
                  <a:gd name="T62" fmla="*/ 37 w 43"/>
                  <a:gd name="T63" fmla="*/ 104 h 123"/>
                  <a:gd name="T64" fmla="*/ 38 w 43"/>
                  <a:gd name="T65" fmla="*/ 110 h 123"/>
                  <a:gd name="T66" fmla="*/ 38 w 43"/>
                  <a:gd name="T67" fmla="*/ 116 h 123"/>
                  <a:gd name="T68" fmla="*/ 38 w 43"/>
                  <a:gd name="T69" fmla="*/ 122 h 123"/>
                  <a:gd name="T70" fmla="*/ 42 w 43"/>
                  <a:gd name="T71" fmla="*/ 122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23">
                    <a:moveTo>
                      <a:pt x="42" y="122"/>
                    </a:moveTo>
                    <a:lnTo>
                      <a:pt x="42" y="122"/>
                    </a:lnTo>
                    <a:lnTo>
                      <a:pt x="42" y="116"/>
                    </a:lnTo>
                    <a:lnTo>
                      <a:pt x="42" y="110"/>
                    </a:lnTo>
                    <a:lnTo>
                      <a:pt x="40" y="103"/>
                    </a:lnTo>
                    <a:lnTo>
                      <a:pt x="38" y="95"/>
                    </a:lnTo>
                    <a:lnTo>
                      <a:pt x="36" y="88"/>
                    </a:lnTo>
                    <a:lnTo>
                      <a:pt x="33" y="79"/>
                    </a:lnTo>
                    <a:lnTo>
                      <a:pt x="30" y="70"/>
                    </a:lnTo>
                    <a:lnTo>
                      <a:pt x="26" y="62"/>
                    </a:lnTo>
                    <a:lnTo>
                      <a:pt x="23" y="53"/>
                    </a:lnTo>
                    <a:lnTo>
                      <a:pt x="20" y="44"/>
                    </a:lnTo>
                    <a:lnTo>
                      <a:pt x="16" y="36"/>
                    </a:lnTo>
                    <a:lnTo>
                      <a:pt x="13" y="28"/>
                    </a:lnTo>
                    <a:lnTo>
                      <a:pt x="10" y="20"/>
                    </a:lnTo>
                    <a:lnTo>
                      <a:pt x="8" y="13"/>
                    </a:lnTo>
                    <a:lnTo>
                      <a:pt x="5" y="6"/>
                    </a:lnTo>
                    <a:lnTo>
                      <a:pt x="4" y="0"/>
                    </a:lnTo>
                    <a:lnTo>
                      <a:pt x="0" y="2"/>
                    </a:lnTo>
                    <a:lnTo>
                      <a:pt x="1" y="7"/>
                    </a:lnTo>
                    <a:lnTo>
                      <a:pt x="4" y="14"/>
                    </a:lnTo>
                    <a:lnTo>
                      <a:pt x="6" y="21"/>
                    </a:lnTo>
                    <a:lnTo>
                      <a:pt x="9" y="29"/>
                    </a:lnTo>
                    <a:lnTo>
                      <a:pt x="13" y="37"/>
                    </a:lnTo>
                    <a:lnTo>
                      <a:pt x="16" y="46"/>
                    </a:lnTo>
                    <a:lnTo>
                      <a:pt x="20" y="54"/>
                    </a:lnTo>
                    <a:lnTo>
                      <a:pt x="23" y="63"/>
                    </a:lnTo>
                    <a:lnTo>
                      <a:pt x="26" y="71"/>
                    </a:lnTo>
                    <a:lnTo>
                      <a:pt x="30" y="80"/>
                    </a:lnTo>
                    <a:lnTo>
                      <a:pt x="32" y="88"/>
                    </a:lnTo>
                    <a:lnTo>
                      <a:pt x="35" y="96"/>
                    </a:lnTo>
                    <a:lnTo>
                      <a:pt x="37" y="104"/>
                    </a:lnTo>
                    <a:lnTo>
                      <a:pt x="38" y="110"/>
                    </a:lnTo>
                    <a:lnTo>
                      <a:pt x="38" y="116"/>
                    </a:lnTo>
                    <a:lnTo>
                      <a:pt x="38" y="122"/>
                    </a:lnTo>
                    <a:lnTo>
                      <a:pt x="42" y="1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5" name="Freeform 51">
                <a:extLst>
                  <a:ext uri="{FF2B5EF4-FFF2-40B4-BE49-F238E27FC236}">
                    <a16:creationId xmlns:a16="http://schemas.microsoft.com/office/drawing/2014/main" id="{37624D3F-A476-881E-FB5B-3E0B451F0579}"/>
                  </a:ext>
                </a:extLst>
              </p:cNvPr>
              <p:cNvSpPr>
                <a:spLocks/>
              </p:cNvSpPr>
              <p:nvPr/>
            </p:nvSpPr>
            <p:spPr bwMode="auto">
              <a:xfrm>
                <a:off x="4880" y="2926"/>
                <a:ext cx="28" cy="138"/>
              </a:xfrm>
              <a:custGeom>
                <a:avLst/>
                <a:gdLst>
                  <a:gd name="T0" fmla="*/ 27 w 28"/>
                  <a:gd name="T1" fmla="*/ 135 h 138"/>
                  <a:gd name="T2" fmla="*/ 27 w 28"/>
                  <a:gd name="T3" fmla="*/ 135 h 138"/>
                  <a:gd name="T4" fmla="*/ 22 w 28"/>
                  <a:gd name="T5" fmla="*/ 125 h 138"/>
                  <a:gd name="T6" fmla="*/ 18 w 28"/>
                  <a:gd name="T7" fmla="*/ 117 h 138"/>
                  <a:gd name="T8" fmla="*/ 14 w 28"/>
                  <a:gd name="T9" fmla="*/ 108 h 138"/>
                  <a:gd name="T10" fmla="*/ 11 w 28"/>
                  <a:gd name="T11" fmla="*/ 100 h 138"/>
                  <a:gd name="T12" fmla="*/ 9 w 28"/>
                  <a:gd name="T13" fmla="*/ 92 h 138"/>
                  <a:gd name="T14" fmla="*/ 7 w 28"/>
                  <a:gd name="T15" fmla="*/ 84 h 138"/>
                  <a:gd name="T16" fmla="*/ 5 w 28"/>
                  <a:gd name="T17" fmla="*/ 76 h 138"/>
                  <a:gd name="T18" fmla="*/ 5 w 28"/>
                  <a:gd name="T19" fmla="*/ 69 h 138"/>
                  <a:gd name="T20" fmla="*/ 4 w 28"/>
                  <a:gd name="T21" fmla="*/ 61 h 138"/>
                  <a:gd name="T22" fmla="*/ 4 w 28"/>
                  <a:gd name="T23" fmla="*/ 53 h 138"/>
                  <a:gd name="T24" fmla="*/ 4 w 28"/>
                  <a:gd name="T25" fmla="*/ 45 h 138"/>
                  <a:gd name="T26" fmla="*/ 5 w 28"/>
                  <a:gd name="T27" fmla="*/ 37 h 138"/>
                  <a:gd name="T28" fmla="*/ 5 w 28"/>
                  <a:gd name="T29" fmla="*/ 28 h 138"/>
                  <a:gd name="T30" fmla="*/ 6 w 28"/>
                  <a:gd name="T31" fmla="*/ 19 h 138"/>
                  <a:gd name="T32" fmla="*/ 7 w 28"/>
                  <a:gd name="T33" fmla="*/ 10 h 138"/>
                  <a:gd name="T34" fmla="*/ 7 w 28"/>
                  <a:gd name="T35" fmla="*/ 0 h 138"/>
                  <a:gd name="T36" fmla="*/ 3 w 28"/>
                  <a:gd name="T37" fmla="*/ 0 h 138"/>
                  <a:gd name="T38" fmla="*/ 3 w 28"/>
                  <a:gd name="T39" fmla="*/ 10 h 138"/>
                  <a:gd name="T40" fmla="*/ 2 w 28"/>
                  <a:gd name="T41" fmla="*/ 19 h 138"/>
                  <a:gd name="T42" fmla="*/ 1 w 28"/>
                  <a:gd name="T43" fmla="*/ 28 h 138"/>
                  <a:gd name="T44" fmla="*/ 1 w 28"/>
                  <a:gd name="T45" fmla="*/ 37 h 138"/>
                  <a:gd name="T46" fmla="*/ 0 w 28"/>
                  <a:gd name="T47" fmla="*/ 45 h 138"/>
                  <a:gd name="T48" fmla="*/ 0 w 28"/>
                  <a:gd name="T49" fmla="*/ 53 h 138"/>
                  <a:gd name="T50" fmla="*/ 0 w 28"/>
                  <a:gd name="T51" fmla="*/ 61 h 138"/>
                  <a:gd name="T52" fmla="*/ 1 w 28"/>
                  <a:gd name="T53" fmla="*/ 69 h 138"/>
                  <a:gd name="T54" fmla="*/ 2 w 28"/>
                  <a:gd name="T55" fmla="*/ 77 h 138"/>
                  <a:gd name="T56" fmla="*/ 3 w 28"/>
                  <a:gd name="T57" fmla="*/ 85 h 138"/>
                  <a:gd name="T58" fmla="*/ 5 w 28"/>
                  <a:gd name="T59" fmla="*/ 93 h 138"/>
                  <a:gd name="T60" fmla="*/ 7 w 28"/>
                  <a:gd name="T61" fmla="*/ 101 h 138"/>
                  <a:gd name="T62" fmla="*/ 10 w 28"/>
                  <a:gd name="T63" fmla="*/ 109 h 138"/>
                  <a:gd name="T64" fmla="*/ 14 w 28"/>
                  <a:gd name="T65" fmla="*/ 118 h 138"/>
                  <a:gd name="T66" fmla="*/ 18 w 28"/>
                  <a:gd name="T67" fmla="*/ 127 h 138"/>
                  <a:gd name="T68" fmla="*/ 24 w 28"/>
                  <a:gd name="T69" fmla="*/ 137 h 138"/>
                  <a:gd name="T70" fmla="*/ 27 w 28"/>
                  <a:gd name="T71" fmla="*/ 135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8" h="138">
                    <a:moveTo>
                      <a:pt x="27" y="135"/>
                    </a:moveTo>
                    <a:lnTo>
                      <a:pt x="27" y="135"/>
                    </a:lnTo>
                    <a:lnTo>
                      <a:pt x="22" y="125"/>
                    </a:lnTo>
                    <a:lnTo>
                      <a:pt x="18" y="117"/>
                    </a:lnTo>
                    <a:lnTo>
                      <a:pt x="14" y="108"/>
                    </a:lnTo>
                    <a:lnTo>
                      <a:pt x="11" y="100"/>
                    </a:lnTo>
                    <a:lnTo>
                      <a:pt x="9" y="92"/>
                    </a:lnTo>
                    <a:lnTo>
                      <a:pt x="7" y="84"/>
                    </a:lnTo>
                    <a:lnTo>
                      <a:pt x="5" y="76"/>
                    </a:lnTo>
                    <a:lnTo>
                      <a:pt x="5" y="69"/>
                    </a:lnTo>
                    <a:lnTo>
                      <a:pt x="4" y="61"/>
                    </a:lnTo>
                    <a:lnTo>
                      <a:pt x="4" y="53"/>
                    </a:lnTo>
                    <a:lnTo>
                      <a:pt x="4" y="45"/>
                    </a:lnTo>
                    <a:lnTo>
                      <a:pt x="5" y="37"/>
                    </a:lnTo>
                    <a:lnTo>
                      <a:pt x="5" y="28"/>
                    </a:lnTo>
                    <a:lnTo>
                      <a:pt x="6" y="19"/>
                    </a:lnTo>
                    <a:lnTo>
                      <a:pt x="7" y="10"/>
                    </a:lnTo>
                    <a:lnTo>
                      <a:pt x="7" y="0"/>
                    </a:lnTo>
                    <a:lnTo>
                      <a:pt x="3" y="0"/>
                    </a:lnTo>
                    <a:lnTo>
                      <a:pt x="3" y="10"/>
                    </a:lnTo>
                    <a:lnTo>
                      <a:pt x="2" y="19"/>
                    </a:lnTo>
                    <a:lnTo>
                      <a:pt x="1" y="28"/>
                    </a:lnTo>
                    <a:lnTo>
                      <a:pt x="1" y="37"/>
                    </a:lnTo>
                    <a:lnTo>
                      <a:pt x="0" y="45"/>
                    </a:lnTo>
                    <a:lnTo>
                      <a:pt x="0" y="53"/>
                    </a:lnTo>
                    <a:lnTo>
                      <a:pt x="0" y="61"/>
                    </a:lnTo>
                    <a:lnTo>
                      <a:pt x="1" y="69"/>
                    </a:lnTo>
                    <a:lnTo>
                      <a:pt x="2" y="77"/>
                    </a:lnTo>
                    <a:lnTo>
                      <a:pt x="3" y="85"/>
                    </a:lnTo>
                    <a:lnTo>
                      <a:pt x="5" y="93"/>
                    </a:lnTo>
                    <a:lnTo>
                      <a:pt x="7" y="101"/>
                    </a:lnTo>
                    <a:lnTo>
                      <a:pt x="10" y="109"/>
                    </a:lnTo>
                    <a:lnTo>
                      <a:pt x="14" y="118"/>
                    </a:lnTo>
                    <a:lnTo>
                      <a:pt x="18" y="127"/>
                    </a:lnTo>
                    <a:lnTo>
                      <a:pt x="24" y="137"/>
                    </a:lnTo>
                    <a:lnTo>
                      <a:pt x="27" y="13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6" name="Freeform 52">
                <a:extLst>
                  <a:ext uri="{FF2B5EF4-FFF2-40B4-BE49-F238E27FC236}">
                    <a16:creationId xmlns:a16="http://schemas.microsoft.com/office/drawing/2014/main" id="{F4A19DD5-FDFD-2AEC-5A20-496DCE15D841}"/>
                  </a:ext>
                </a:extLst>
              </p:cNvPr>
              <p:cNvSpPr>
                <a:spLocks/>
              </p:cNvSpPr>
              <p:nvPr/>
            </p:nvSpPr>
            <p:spPr bwMode="auto">
              <a:xfrm>
                <a:off x="4904" y="3061"/>
                <a:ext cx="73" cy="167"/>
              </a:xfrm>
              <a:custGeom>
                <a:avLst/>
                <a:gdLst>
                  <a:gd name="T0" fmla="*/ 68 w 73"/>
                  <a:gd name="T1" fmla="*/ 166 h 167"/>
                  <a:gd name="T2" fmla="*/ 72 w 73"/>
                  <a:gd name="T3" fmla="*/ 165 h 167"/>
                  <a:gd name="T4" fmla="*/ 66 w 73"/>
                  <a:gd name="T5" fmla="*/ 155 h 167"/>
                  <a:gd name="T6" fmla="*/ 62 w 73"/>
                  <a:gd name="T7" fmla="*/ 146 h 167"/>
                  <a:gd name="T8" fmla="*/ 57 w 73"/>
                  <a:gd name="T9" fmla="*/ 136 h 167"/>
                  <a:gd name="T10" fmla="*/ 53 w 73"/>
                  <a:gd name="T11" fmla="*/ 126 h 167"/>
                  <a:gd name="T12" fmla="*/ 49 w 73"/>
                  <a:gd name="T13" fmla="*/ 116 h 167"/>
                  <a:gd name="T14" fmla="*/ 45 w 73"/>
                  <a:gd name="T15" fmla="*/ 105 h 167"/>
                  <a:gd name="T16" fmla="*/ 41 w 73"/>
                  <a:gd name="T17" fmla="*/ 94 h 167"/>
                  <a:gd name="T18" fmla="*/ 37 w 73"/>
                  <a:gd name="T19" fmla="*/ 82 h 167"/>
                  <a:gd name="T20" fmla="*/ 33 w 73"/>
                  <a:gd name="T21" fmla="*/ 71 h 167"/>
                  <a:gd name="T22" fmla="*/ 30 w 73"/>
                  <a:gd name="T23" fmla="*/ 60 h 167"/>
                  <a:gd name="T24" fmla="*/ 26 w 73"/>
                  <a:gd name="T25" fmla="*/ 49 h 167"/>
                  <a:gd name="T26" fmla="*/ 21 w 73"/>
                  <a:gd name="T27" fmla="*/ 39 h 167"/>
                  <a:gd name="T28" fmla="*/ 17 w 73"/>
                  <a:gd name="T29" fmla="*/ 28 h 167"/>
                  <a:gd name="T30" fmla="*/ 13 w 73"/>
                  <a:gd name="T31" fmla="*/ 18 h 167"/>
                  <a:gd name="T32" fmla="*/ 8 w 73"/>
                  <a:gd name="T33" fmla="*/ 9 h 167"/>
                  <a:gd name="T34" fmla="*/ 3 w 73"/>
                  <a:gd name="T35" fmla="*/ 0 h 167"/>
                  <a:gd name="T36" fmla="*/ 0 w 73"/>
                  <a:gd name="T37" fmla="*/ 2 h 167"/>
                  <a:gd name="T38" fmla="*/ 4 w 73"/>
                  <a:gd name="T39" fmla="*/ 11 h 167"/>
                  <a:gd name="T40" fmla="*/ 9 w 73"/>
                  <a:gd name="T41" fmla="*/ 20 h 167"/>
                  <a:gd name="T42" fmla="*/ 13 w 73"/>
                  <a:gd name="T43" fmla="*/ 30 h 167"/>
                  <a:gd name="T44" fmla="*/ 18 w 73"/>
                  <a:gd name="T45" fmla="*/ 39 h 167"/>
                  <a:gd name="T46" fmla="*/ 22 w 73"/>
                  <a:gd name="T47" fmla="*/ 50 h 167"/>
                  <a:gd name="T48" fmla="*/ 26 w 73"/>
                  <a:gd name="T49" fmla="*/ 61 h 167"/>
                  <a:gd name="T50" fmla="*/ 30 w 73"/>
                  <a:gd name="T51" fmla="*/ 72 h 167"/>
                  <a:gd name="T52" fmla="*/ 33 w 73"/>
                  <a:gd name="T53" fmla="*/ 83 h 167"/>
                  <a:gd name="T54" fmla="*/ 37 w 73"/>
                  <a:gd name="T55" fmla="*/ 95 h 167"/>
                  <a:gd name="T56" fmla="*/ 41 w 73"/>
                  <a:gd name="T57" fmla="*/ 105 h 167"/>
                  <a:gd name="T58" fmla="*/ 45 w 73"/>
                  <a:gd name="T59" fmla="*/ 117 h 167"/>
                  <a:gd name="T60" fmla="*/ 49 w 73"/>
                  <a:gd name="T61" fmla="*/ 127 h 167"/>
                  <a:gd name="T62" fmla="*/ 54 w 73"/>
                  <a:gd name="T63" fmla="*/ 138 h 167"/>
                  <a:gd name="T64" fmla="*/ 58 w 73"/>
                  <a:gd name="T65" fmla="*/ 148 h 167"/>
                  <a:gd name="T66" fmla="*/ 64 w 73"/>
                  <a:gd name="T67" fmla="*/ 157 h 167"/>
                  <a:gd name="T68" fmla="*/ 69 w 73"/>
                  <a:gd name="T69" fmla="*/ 166 h 167"/>
                  <a:gd name="T70" fmla="*/ 72 w 73"/>
                  <a:gd name="T71" fmla="*/ 165 h 167"/>
                  <a:gd name="T72" fmla="*/ 68 w 73"/>
                  <a:gd name="T73" fmla="*/ 166 h 1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167">
                    <a:moveTo>
                      <a:pt x="68" y="166"/>
                    </a:moveTo>
                    <a:lnTo>
                      <a:pt x="72" y="165"/>
                    </a:lnTo>
                    <a:lnTo>
                      <a:pt x="66" y="155"/>
                    </a:lnTo>
                    <a:lnTo>
                      <a:pt x="62" y="146"/>
                    </a:lnTo>
                    <a:lnTo>
                      <a:pt x="57" y="136"/>
                    </a:lnTo>
                    <a:lnTo>
                      <a:pt x="53" y="126"/>
                    </a:lnTo>
                    <a:lnTo>
                      <a:pt x="49" y="116"/>
                    </a:lnTo>
                    <a:lnTo>
                      <a:pt x="45" y="105"/>
                    </a:lnTo>
                    <a:lnTo>
                      <a:pt x="41" y="94"/>
                    </a:lnTo>
                    <a:lnTo>
                      <a:pt x="37" y="82"/>
                    </a:lnTo>
                    <a:lnTo>
                      <a:pt x="33" y="71"/>
                    </a:lnTo>
                    <a:lnTo>
                      <a:pt x="30" y="60"/>
                    </a:lnTo>
                    <a:lnTo>
                      <a:pt x="26" y="49"/>
                    </a:lnTo>
                    <a:lnTo>
                      <a:pt x="21" y="39"/>
                    </a:lnTo>
                    <a:lnTo>
                      <a:pt x="17" y="28"/>
                    </a:lnTo>
                    <a:lnTo>
                      <a:pt x="13" y="18"/>
                    </a:lnTo>
                    <a:lnTo>
                      <a:pt x="8" y="9"/>
                    </a:lnTo>
                    <a:lnTo>
                      <a:pt x="3" y="0"/>
                    </a:lnTo>
                    <a:lnTo>
                      <a:pt x="0" y="2"/>
                    </a:lnTo>
                    <a:lnTo>
                      <a:pt x="4" y="11"/>
                    </a:lnTo>
                    <a:lnTo>
                      <a:pt x="9" y="20"/>
                    </a:lnTo>
                    <a:lnTo>
                      <a:pt x="13" y="30"/>
                    </a:lnTo>
                    <a:lnTo>
                      <a:pt x="18" y="39"/>
                    </a:lnTo>
                    <a:lnTo>
                      <a:pt x="22" y="50"/>
                    </a:lnTo>
                    <a:lnTo>
                      <a:pt x="26" y="61"/>
                    </a:lnTo>
                    <a:lnTo>
                      <a:pt x="30" y="72"/>
                    </a:lnTo>
                    <a:lnTo>
                      <a:pt x="33" y="83"/>
                    </a:lnTo>
                    <a:lnTo>
                      <a:pt x="37" y="95"/>
                    </a:lnTo>
                    <a:lnTo>
                      <a:pt x="41" y="105"/>
                    </a:lnTo>
                    <a:lnTo>
                      <a:pt x="45" y="117"/>
                    </a:lnTo>
                    <a:lnTo>
                      <a:pt x="49" y="127"/>
                    </a:lnTo>
                    <a:lnTo>
                      <a:pt x="54" y="138"/>
                    </a:lnTo>
                    <a:lnTo>
                      <a:pt x="58" y="148"/>
                    </a:lnTo>
                    <a:lnTo>
                      <a:pt x="64" y="157"/>
                    </a:lnTo>
                    <a:lnTo>
                      <a:pt x="69" y="166"/>
                    </a:lnTo>
                    <a:lnTo>
                      <a:pt x="72" y="165"/>
                    </a:lnTo>
                    <a:lnTo>
                      <a:pt x="68" y="16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7" name="Freeform 53">
                <a:extLst>
                  <a:ext uri="{FF2B5EF4-FFF2-40B4-BE49-F238E27FC236}">
                    <a16:creationId xmlns:a16="http://schemas.microsoft.com/office/drawing/2014/main" id="{F10B4130-5741-48D7-97C3-2369F5C3E885}"/>
                  </a:ext>
                </a:extLst>
              </p:cNvPr>
              <p:cNvSpPr>
                <a:spLocks/>
              </p:cNvSpPr>
              <p:nvPr/>
            </p:nvSpPr>
            <p:spPr bwMode="auto">
              <a:xfrm>
                <a:off x="4972" y="3223"/>
                <a:ext cx="20" cy="17"/>
              </a:xfrm>
              <a:custGeom>
                <a:avLst/>
                <a:gdLst>
                  <a:gd name="T0" fmla="*/ 17 w 20"/>
                  <a:gd name="T1" fmla="*/ 8 h 17"/>
                  <a:gd name="T2" fmla="*/ 17 w 20"/>
                  <a:gd name="T3" fmla="*/ 8 h 17"/>
                  <a:gd name="T4" fmla="*/ 15 w 20"/>
                  <a:gd name="T5" fmla="*/ 8 h 17"/>
                  <a:gd name="T6" fmla="*/ 13 w 20"/>
                  <a:gd name="T7" fmla="*/ 8 h 17"/>
                  <a:gd name="T8" fmla="*/ 10 w 20"/>
                  <a:gd name="T9" fmla="*/ 7 h 17"/>
                  <a:gd name="T10" fmla="*/ 7 w 20"/>
                  <a:gd name="T11" fmla="*/ 5 h 17"/>
                  <a:gd name="T12" fmla="*/ 5 w 20"/>
                  <a:gd name="T13" fmla="*/ 1 h 17"/>
                  <a:gd name="T14" fmla="*/ 3 w 20"/>
                  <a:gd name="T15" fmla="*/ 0 h 17"/>
                  <a:gd name="T16" fmla="*/ 0 w 20"/>
                  <a:gd name="T17" fmla="*/ 1 h 17"/>
                  <a:gd name="T18" fmla="*/ 0 w 20"/>
                  <a:gd name="T19" fmla="*/ 7 h 17"/>
                  <a:gd name="T20" fmla="*/ 4 w 20"/>
                  <a:gd name="T21" fmla="*/ 5 h 17"/>
                  <a:gd name="T22" fmla="*/ 2 w 20"/>
                  <a:gd name="T23" fmla="*/ 7 h 17"/>
                  <a:gd name="T24" fmla="*/ 3 w 20"/>
                  <a:gd name="T25" fmla="*/ 7 h 17"/>
                  <a:gd name="T26" fmla="*/ 6 w 20"/>
                  <a:gd name="T27" fmla="*/ 10 h 17"/>
                  <a:gd name="T28" fmla="*/ 8 w 20"/>
                  <a:gd name="T29" fmla="*/ 14 h 17"/>
                  <a:gd name="T30" fmla="*/ 12 w 20"/>
                  <a:gd name="T31" fmla="*/ 16 h 17"/>
                  <a:gd name="T32" fmla="*/ 15 w 20"/>
                  <a:gd name="T33" fmla="*/ 16 h 17"/>
                  <a:gd name="T34" fmla="*/ 19 w 20"/>
                  <a:gd name="T35" fmla="*/ 14 h 17"/>
                  <a:gd name="T36" fmla="*/ 17 w 20"/>
                  <a:gd name="T37" fmla="*/ 8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7">
                    <a:moveTo>
                      <a:pt x="17" y="8"/>
                    </a:moveTo>
                    <a:lnTo>
                      <a:pt x="17" y="8"/>
                    </a:lnTo>
                    <a:lnTo>
                      <a:pt x="15" y="8"/>
                    </a:lnTo>
                    <a:lnTo>
                      <a:pt x="13" y="8"/>
                    </a:lnTo>
                    <a:lnTo>
                      <a:pt x="10" y="7"/>
                    </a:lnTo>
                    <a:lnTo>
                      <a:pt x="7" y="5"/>
                    </a:lnTo>
                    <a:lnTo>
                      <a:pt x="5" y="1"/>
                    </a:lnTo>
                    <a:lnTo>
                      <a:pt x="3" y="0"/>
                    </a:lnTo>
                    <a:lnTo>
                      <a:pt x="0" y="1"/>
                    </a:lnTo>
                    <a:lnTo>
                      <a:pt x="0" y="7"/>
                    </a:lnTo>
                    <a:lnTo>
                      <a:pt x="4" y="5"/>
                    </a:lnTo>
                    <a:lnTo>
                      <a:pt x="2" y="7"/>
                    </a:lnTo>
                    <a:lnTo>
                      <a:pt x="3" y="7"/>
                    </a:lnTo>
                    <a:lnTo>
                      <a:pt x="6" y="10"/>
                    </a:lnTo>
                    <a:lnTo>
                      <a:pt x="8" y="14"/>
                    </a:lnTo>
                    <a:lnTo>
                      <a:pt x="12" y="16"/>
                    </a:lnTo>
                    <a:lnTo>
                      <a:pt x="15" y="16"/>
                    </a:lnTo>
                    <a:lnTo>
                      <a:pt x="19" y="14"/>
                    </a:lnTo>
                    <a:lnTo>
                      <a:pt x="17"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8" name="Freeform 54">
                <a:extLst>
                  <a:ext uri="{FF2B5EF4-FFF2-40B4-BE49-F238E27FC236}">
                    <a16:creationId xmlns:a16="http://schemas.microsoft.com/office/drawing/2014/main" id="{2A5A795F-3A08-E25C-2117-2DEF0E123E74}"/>
                  </a:ext>
                </a:extLst>
              </p:cNvPr>
              <p:cNvSpPr>
                <a:spLocks/>
              </p:cNvSpPr>
              <p:nvPr/>
            </p:nvSpPr>
            <p:spPr bwMode="auto">
              <a:xfrm>
                <a:off x="4964" y="3098"/>
                <a:ext cx="32" cy="134"/>
              </a:xfrm>
              <a:custGeom>
                <a:avLst/>
                <a:gdLst>
                  <a:gd name="T0" fmla="*/ 5 w 32"/>
                  <a:gd name="T1" fmla="*/ 6 h 134"/>
                  <a:gd name="T2" fmla="*/ 1 w 32"/>
                  <a:gd name="T3" fmla="*/ 6 h 134"/>
                  <a:gd name="T4" fmla="*/ 0 w 32"/>
                  <a:gd name="T5" fmla="*/ 13 h 134"/>
                  <a:gd name="T6" fmla="*/ 2 w 32"/>
                  <a:gd name="T7" fmla="*/ 21 h 134"/>
                  <a:gd name="T8" fmla="*/ 3 w 32"/>
                  <a:gd name="T9" fmla="*/ 30 h 134"/>
                  <a:gd name="T10" fmla="*/ 5 w 32"/>
                  <a:gd name="T11" fmla="*/ 39 h 134"/>
                  <a:gd name="T12" fmla="*/ 8 w 32"/>
                  <a:gd name="T13" fmla="*/ 48 h 134"/>
                  <a:gd name="T14" fmla="*/ 11 w 32"/>
                  <a:gd name="T15" fmla="*/ 58 h 134"/>
                  <a:gd name="T16" fmla="*/ 14 w 32"/>
                  <a:gd name="T17" fmla="*/ 68 h 134"/>
                  <a:gd name="T18" fmla="*/ 17 w 32"/>
                  <a:gd name="T19" fmla="*/ 77 h 134"/>
                  <a:gd name="T20" fmla="*/ 20 w 32"/>
                  <a:gd name="T21" fmla="*/ 87 h 134"/>
                  <a:gd name="T22" fmla="*/ 22 w 32"/>
                  <a:gd name="T23" fmla="*/ 96 h 134"/>
                  <a:gd name="T24" fmla="*/ 25 w 32"/>
                  <a:gd name="T25" fmla="*/ 104 h 134"/>
                  <a:gd name="T26" fmla="*/ 26 w 32"/>
                  <a:gd name="T27" fmla="*/ 112 h 134"/>
                  <a:gd name="T28" fmla="*/ 27 w 32"/>
                  <a:gd name="T29" fmla="*/ 118 h 134"/>
                  <a:gd name="T30" fmla="*/ 27 w 32"/>
                  <a:gd name="T31" fmla="*/ 124 h 134"/>
                  <a:gd name="T32" fmla="*/ 26 w 32"/>
                  <a:gd name="T33" fmla="*/ 128 h 134"/>
                  <a:gd name="T34" fmla="*/ 25 w 32"/>
                  <a:gd name="T35" fmla="*/ 130 h 134"/>
                  <a:gd name="T36" fmla="*/ 27 w 32"/>
                  <a:gd name="T37" fmla="*/ 133 h 134"/>
                  <a:gd name="T38" fmla="*/ 30 w 32"/>
                  <a:gd name="T39" fmla="*/ 129 h 134"/>
                  <a:gd name="T40" fmla="*/ 31 w 32"/>
                  <a:gd name="T41" fmla="*/ 124 h 134"/>
                  <a:gd name="T42" fmla="*/ 31 w 32"/>
                  <a:gd name="T43" fmla="*/ 118 h 134"/>
                  <a:gd name="T44" fmla="*/ 30 w 32"/>
                  <a:gd name="T45" fmla="*/ 111 h 134"/>
                  <a:gd name="T46" fmla="*/ 29 w 32"/>
                  <a:gd name="T47" fmla="*/ 104 h 134"/>
                  <a:gd name="T48" fmla="*/ 26 w 32"/>
                  <a:gd name="T49" fmla="*/ 95 h 134"/>
                  <a:gd name="T50" fmla="*/ 24 w 32"/>
                  <a:gd name="T51" fmla="*/ 86 h 134"/>
                  <a:gd name="T52" fmla="*/ 21 w 32"/>
                  <a:gd name="T53" fmla="*/ 76 h 134"/>
                  <a:gd name="T54" fmla="*/ 17 w 32"/>
                  <a:gd name="T55" fmla="*/ 67 h 134"/>
                  <a:gd name="T56" fmla="*/ 14 w 32"/>
                  <a:gd name="T57" fmla="*/ 57 h 134"/>
                  <a:gd name="T58" fmla="*/ 12 w 32"/>
                  <a:gd name="T59" fmla="*/ 47 h 134"/>
                  <a:gd name="T60" fmla="*/ 9 w 32"/>
                  <a:gd name="T61" fmla="*/ 38 h 134"/>
                  <a:gd name="T62" fmla="*/ 7 w 32"/>
                  <a:gd name="T63" fmla="*/ 29 h 134"/>
                  <a:gd name="T64" fmla="*/ 5 w 32"/>
                  <a:gd name="T65" fmla="*/ 20 h 134"/>
                  <a:gd name="T66" fmla="*/ 4 w 32"/>
                  <a:gd name="T67" fmla="*/ 13 h 134"/>
                  <a:gd name="T68" fmla="*/ 5 w 32"/>
                  <a:gd name="T69" fmla="*/ 7 h 134"/>
                  <a:gd name="T70" fmla="*/ 1 w 32"/>
                  <a:gd name="T71" fmla="*/ 7 h 134"/>
                  <a:gd name="T72" fmla="*/ 5 w 32"/>
                  <a:gd name="T73" fmla="*/ 6 h 134"/>
                  <a:gd name="T74" fmla="*/ 2 w 32"/>
                  <a:gd name="T75" fmla="*/ 0 h 134"/>
                  <a:gd name="T76" fmla="*/ 1 w 32"/>
                  <a:gd name="T77" fmla="*/ 6 h 134"/>
                  <a:gd name="T78" fmla="*/ 5 w 32"/>
                  <a:gd name="T79" fmla="*/ 6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2" h="134">
                    <a:moveTo>
                      <a:pt x="5" y="6"/>
                    </a:moveTo>
                    <a:lnTo>
                      <a:pt x="1" y="6"/>
                    </a:lnTo>
                    <a:lnTo>
                      <a:pt x="0" y="13"/>
                    </a:lnTo>
                    <a:lnTo>
                      <a:pt x="2" y="21"/>
                    </a:lnTo>
                    <a:lnTo>
                      <a:pt x="3" y="30"/>
                    </a:lnTo>
                    <a:lnTo>
                      <a:pt x="5" y="39"/>
                    </a:lnTo>
                    <a:lnTo>
                      <a:pt x="8" y="48"/>
                    </a:lnTo>
                    <a:lnTo>
                      <a:pt x="11" y="58"/>
                    </a:lnTo>
                    <a:lnTo>
                      <a:pt x="14" y="68"/>
                    </a:lnTo>
                    <a:lnTo>
                      <a:pt x="17" y="77"/>
                    </a:lnTo>
                    <a:lnTo>
                      <a:pt x="20" y="87"/>
                    </a:lnTo>
                    <a:lnTo>
                      <a:pt x="22" y="96"/>
                    </a:lnTo>
                    <a:lnTo>
                      <a:pt x="25" y="104"/>
                    </a:lnTo>
                    <a:lnTo>
                      <a:pt x="26" y="112"/>
                    </a:lnTo>
                    <a:lnTo>
                      <a:pt x="27" y="118"/>
                    </a:lnTo>
                    <a:lnTo>
                      <a:pt x="27" y="124"/>
                    </a:lnTo>
                    <a:lnTo>
                      <a:pt x="26" y="128"/>
                    </a:lnTo>
                    <a:lnTo>
                      <a:pt x="25" y="130"/>
                    </a:lnTo>
                    <a:lnTo>
                      <a:pt x="27" y="133"/>
                    </a:lnTo>
                    <a:lnTo>
                      <a:pt x="30" y="129"/>
                    </a:lnTo>
                    <a:lnTo>
                      <a:pt x="31" y="124"/>
                    </a:lnTo>
                    <a:lnTo>
                      <a:pt x="31" y="118"/>
                    </a:lnTo>
                    <a:lnTo>
                      <a:pt x="30" y="111"/>
                    </a:lnTo>
                    <a:lnTo>
                      <a:pt x="29" y="104"/>
                    </a:lnTo>
                    <a:lnTo>
                      <a:pt x="26" y="95"/>
                    </a:lnTo>
                    <a:lnTo>
                      <a:pt x="24" y="86"/>
                    </a:lnTo>
                    <a:lnTo>
                      <a:pt x="21" y="76"/>
                    </a:lnTo>
                    <a:lnTo>
                      <a:pt x="17" y="67"/>
                    </a:lnTo>
                    <a:lnTo>
                      <a:pt x="14" y="57"/>
                    </a:lnTo>
                    <a:lnTo>
                      <a:pt x="12" y="47"/>
                    </a:lnTo>
                    <a:lnTo>
                      <a:pt x="9" y="38"/>
                    </a:lnTo>
                    <a:lnTo>
                      <a:pt x="7" y="29"/>
                    </a:lnTo>
                    <a:lnTo>
                      <a:pt x="5" y="20"/>
                    </a:lnTo>
                    <a:lnTo>
                      <a:pt x="4" y="13"/>
                    </a:lnTo>
                    <a:lnTo>
                      <a:pt x="5" y="7"/>
                    </a:lnTo>
                    <a:lnTo>
                      <a:pt x="1" y="7"/>
                    </a:lnTo>
                    <a:lnTo>
                      <a:pt x="5" y="6"/>
                    </a:lnTo>
                    <a:lnTo>
                      <a:pt x="2" y="0"/>
                    </a:lnTo>
                    <a:lnTo>
                      <a:pt x="1" y="6"/>
                    </a:lnTo>
                    <a:lnTo>
                      <a:pt x="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09" name="Freeform 55">
                <a:extLst>
                  <a:ext uri="{FF2B5EF4-FFF2-40B4-BE49-F238E27FC236}">
                    <a16:creationId xmlns:a16="http://schemas.microsoft.com/office/drawing/2014/main" id="{B84E6737-585A-3D3E-5B90-06BA5F4EAFC4}"/>
                  </a:ext>
                </a:extLst>
              </p:cNvPr>
              <p:cNvSpPr>
                <a:spLocks/>
              </p:cNvSpPr>
              <p:nvPr/>
            </p:nvSpPr>
            <p:spPr bwMode="auto">
              <a:xfrm>
                <a:off x="4965" y="3104"/>
                <a:ext cx="62" cy="154"/>
              </a:xfrm>
              <a:custGeom>
                <a:avLst/>
                <a:gdLst>
                  <a:gd name="T0" fmla="*/ 61 w 62"/>
                  <a:gd name="T1" fmla="*/ 149 h 154"/>
                  <a:gd name="T2" fmla="*/ 61 w 62"/>
                  <a:gd name="T3" fmla="*/ 149 h 154"/>
                  <a:gd name="T4" fmla="*/ 57 w 62"/>
                  <a:gd name="T5" fmla="*/ 147 h 154"/>
                  <a:gd name="T6" fmla="*/ 54 w 62"/>
                  <a:gd name="T7" fmla="*/ 144 h 154"/>
                  <a:gd name="T8" fmla="*/ 50 w 62"/>
                  <a:gd name="T9" fmla="*/ 139 h 154"/>
                  <a:gd name="T10" fmla="*/ 47 w 62"/>
                  <a:gd name="T11" fmla="*/ 132 h 154"/>
                  <a:gd name="T12" fmla="*/ 43 w 62"/>
                  <a:gd name="T13" fmla="*/ 123 h 154"/>
                  <a:gd name="T14" fmla="*/ 39 w 62"/>
                  <a:gd name="T15" fmla="*/ 113 h 154"/>
                  <a:gd name="T16" fmla="*/ 36 w 62"/>
                  <a:gd name="T17" fmla="*/ 103 h 154"/>
                  <a:gd name="T18" fmla="*/ 32 w 62"/>
                  <a:gd name="T19" fmla="*/ 91 h 154"/>
                  <a:gd name="T20" fmla="*/ 29 w 62"/>
                  <a:gd name="T21" fmla="*/ 79 h 154"/>
                  <a:gd name="T22" fmla="*/ 25 w 62"/>
                  <a:gd name="T23" fmla="*/ 67 h 154"/>
                  <a:gd name="T24" fmla="*/ 21 w 62"/>
                  <a:gd name="T25" fmla="*/ 55 h 154"/>
                  <a:gd name="T26" fmla="*/ 18 w 62"/>
                  <a:gd name="T27" fmla="*/ 43 h 154"/>
                  <a:gd name="T28" fmla="*/ 15 w 62"/>
                  <a:gd name="T29" fmla="*/ 31 h 154"/>
                  <a:gd name="T30" fmla="*/ 11 w 62"/>
                  <a:gd name="T31" fmla="*/ 20 h 154"/>
                  <a:gd name="T32" fmla="*/ 8 w 62"/>
                  <a:gd name="T33" fmla="*/ 10 h 154"/>
                  <a:gd name="T34" fmla="*/ 4 w 62"/>
                  <a:gd name="T35" fmla="*/ 0 h 154"/>
                  <a:gd name="T36" fmla="*/ 0 w 62"/>
                  <a:gd name="T37" fmla="*/ 1 h 154"/>
                  <a:gd name="T38" fmla="*/ 4 w 62"/>
                  <a:gd name="T39" fmla="*/ 10 h 154"/>
                  <a:gd name="T40" fmla="*/ 7 w 62"/>
                  <a:gd name="T41" fmla="*/ 21 h 154"/>
                  <a:gd name="T42" fmla="*/ 11 w 62"/>
                  <a:gd name="T43" fmla="*/ 32 h 154"/>
                  <a:gd name="T44" fmla="*/ 14 w 62"/>
                  <a:gd name="T45" fmla="*/ 44 h 154"/>
                  <a:gd name="T46" fmla="*/ 18 w 62"/>
                  <a:gd name="T47" fmla="*/ 56 h 154"/>
                  <a:gd name="T48" fmla="*/ 21 w 62"/>
                  <a:gd name="T49" fmla="*/ 68 h 154"/>
                  <a:gd name="T50" fmla="*/ 25 w 62"/>
                  <a:gd name="T51" fmla="*/ 80 h 154"/>
                  <a:gd name="T52" fmla="*/ 28 w 62"/>
                  <a:gd name="T53" fmla="*/ 92 h 154"/>
                  <a:gd name="T54" fmla="*/ 32 w 62"/>
                  <a:gd name="T55" fmla="*/ 104 h 154"/>
                  <a:gd name="T56" fmla="*/ 35 w 62"/>
                  <a:gd name="T57" fmla="*/ 114 h 154"/>
                  <a:gd name="T58" fmla="*/ 39 w 62"/>
                  <a:gd name="T59" fmla="*/ 124 h 154"/>
                  <a:gd name="T60" fmla="*/ 43 w 62"/>
                  <a:gd name="T61" fmla="*/ 133 h 154"/>
                  <a:gd name="T62" fmla="*/ 47 w 62"/>
                  <a:gd name="T63" fmla="*/ 140 h 154"/>
                  <a:gd name="T64" fmla="*/ 51 w 62"/>
                  <a:gd name="T65" fmla="*/ 147 h 154"/>
                  <a:gd name="T66" fmla="*/ 55 w 62"/>
                  <a:gd name="T67" fmla="*/ 150 h 154"/>
                  <a:gd name="T68" fmla="*/ 60 w 62"/>
                  <a:gd name="T69" fmla="*/ 153 h 154"/>
                  <a:gd name="T70" fmla="*/ 61 w 62"/>
                  <a:gd name="T71" fmla="*/ 149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4">
                    <a:moveTo>
                      <a:pt x="61" y="149"/>
                    </a:moveTo>
                    <a:lnTo>
                      <a:pt x="61" y="149"/>
                    </a:lnTo>
                    <a:lnTo>
                      <a:pt x="57" y="147"/>
                    </a:lnTo>
                    <a:lnTo>
                      <a:pt x="54" y="144"/>
                    </a:lnTo>
                    <a:lnTo>
                      <a:pt x="50" y="139"/>
                    </a:lnTo>
                    <a:lnTo>
                      <a:pt x="47" y="132"/>
                    </a:lnTo>
                    <a:lnTo>
                      <a:pt x="43" y="123"/>
                    </a:lnTo>
                    <a:lnTo>
                      <a:pt x="39" y="113"/>
                    </a:lnTo>
                    <a:lnTo>
                      <a:pt x="36" y="103"/>
                    </a:lnTo>
                    <a:lnTo>
                      <a:pt x="32" y="91"/>
                    </a:lnTo>
                    <a:lnTo>
                      <a:pt x="29" y="79"/>
                    </a:lnTo>
                    <a:lnTo>
                      <a:pt x="25" y="67"/>
                    </a:lnTo>
                    <a:lnTo>
                      <a:pt x="21" y="55"/>
                    </a:lnTo>
                    <a:lnTo>
                      <a:pt x="18" y="43"/>
                    </a:lnTo>
                    <a:lnTo>
                      <a:pt x="15" y="31"/>
                    </a:lnTo>
                    <a:lnTo>
                      <a:pt x="11" y="20"/>
                    </a:lnTo>
                    <a:lnTo>
                      <a:pt x="8" y="10"/>
                    </a:lnTo>
                    <a:lnTo>
                      <a:pt x="4" y="0"/>
                    </a:lnTo>
                    <a:lnTo>
                      <a:pt x="0" y="1"/>
                    </a:lnTo>
                    <a:lnTo>
                      <a:pt x="4" y="10"/>
                    </a:lnTo>
                    <a:lnTo>
                      <a:pt x="7" y="21"/>
                    </a:lnTo>
                    <a:lnTo>
                      <a:pt x="11" y="32"/>
                    </a:lnTo>
                    <a:lnTo>
                      <a:pt x="14" y="44"/>
                    </a:lnTo>
                    <a:lnTo>
                      <a:pt x="18" y="56"/>
                    </a:lnTo>
                    <a:lnTo>
                      <a:pt x="21" y="68"/>
                    </a:lnTo>
                    <a:lnTo>
                      <a:pt x="25" y="80"/>
                    </a:lnTo>
                    <a:lnTo>
                      <a:pt x="28" y="92"/>
                    </a:lnTo>
                    <a:lnTo>
                      <a:pt x="32" y="104"/>
                    </a:lnTo>
                    <a:lnTo>
                      <a:pt x="35" y="114"/>
                    </a:lnTo>
                    <a:lnTo>
                      <a:pt x="39" y="124"/>
                    </a:lnTo>
                    <a:lnTo>
                      <a:pt x="43" y="133"/>
                    </a:lnTo>
                    <a:lnTo>
                      <a:pt x="47" y="140"/>
                    </a:lnTo>
                    <a:lnTo>
                      <a:pt x="51" y="147"/>
                    </a:lnTo>
                    <a:lnTo>
                      <a:pt x="55" y="150"/>
                    </a:lnTo>
                    <a:lnTo>
                      <a:pt x="60" y="153"/>
                    </a:lnTo>
                    <a:lnTo>
                      <a:pt x="61" y="1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0" name="Freeform 56">
                <a:extLst>
                  <a:ext uri="{FF2B5EF4-FFF2-40B4-BE49-F238E27FC236}">
                    <a16:creationId xmlns:a16="http://schemas.microsoft.com/office/drawing/2014/main" id="{774DA3EF-0D9C-C360-34D0-8169366F2181}"/>
                  </a:ext>
                </a:extLst>
              </p:cNvPr>
              <p:cNvSpPr>
                <a:spLocks/>
              </p:cNvSpPr>
              <p:nvPr/>
            </p:nvSpPr>
            <p:spPr bwMode="auto">
              <a:xfrm>
                <a:off x="5022" y="3174"/>
                <a:ext cx="19" cy="84"/>
              </a:xfrm>
              <a:custGeom>
                <a:avLst/>
                <a:gdLst>
                  <a:gd name="T0" fmla="*/ 0 w 19"/>
                  <a:gd name="T1" fmla="*/ 1 h 84"/>
                  <a:gd name="T2" fmla="*/ 0 w 19"/>
                  <a:gd name="T3" fmla="*/ 1 h 84"/>
                  <a:gd name="T4" fmla="*/ 2 w 19"/>
                  <a:gd name="T5" fmla="*/ 6 h 84"/>
                  <a:gd name="T6" fmla="*/ 3 w 19"/>
                  <a:gd name="T7" fmla="*/ 12 h 84"/>
                  <a:gd name="T8" fmla="*/ 5 w 19"/>
                  <a:gd name="T9" fmla="*/ 18 h 84"/>
                  <a:gd name="T10" fmla="*/ 7 w 19"/>
                  <a:gd name="T11" fmla="*/ 25 h 84"/>
                  <a:gd name="T12" fmla="*/ 8 w 19"/>
                  <a:gd name="T13" fmla="*/ 32 h 84"/>
                  <a:gd name="T14" fmla="*/ 10 w 19"/>
                  <a:gd name="T15" fmla="*/ 39 h 84"/>
                  <a:gd name="T16" fmla="*/ 12 w 19"/>
                  <a:gd name="T17" fmla="*/ 46 h 84"/>
                  <a:gd name="T18" fmla="*/ 13 w 19"/>
                  <a:gd name="T19" fmla="*/ 53 h 84"/>
                  <a:gd name="T20" fmla="*/ 14 w 19"/>
                  <a:gd name="T21" fmla="*/ 58 h 84"/>
                  <a:gd name="T22" fmla="*/ 15 w 19"/>
                  <a:gd name="T23" fmla="*/ 64 h 84"/>
                  <a:gd name="T24" fmla="*/ 15 w 19"/>
                  <a:gd name="T25" fmla="*/ 69 h 84"/>
                  <a:gd name="T26" fmla="*/ 14 w 19"/>
                  <a:gd name="T27" fmla="*/ 73 h 84"/>
                  <a:gd name="T28" fmla="*/ 13 w 19"/>
                  <a:gd name="T29" fmla="*/ 76 h 84"/>
                  <a:gd name="T30" fmla="*/ 11 w 19"/>
                  <a:gd name="T31" fmla="*/ 79 h 84"/>
                  <a:gd name="T32" fmla="*/ 8 w 19"/>
                  <a:gd name="T33" fmla="*/ 79 h 84"/>
                  <a:gd name="T34" fmla="*/ 4 w 19"/>
                  <a:gd name="T35" fmla="*/ 79 h 84"/>
                  <a:gd name="T36" fmla="*/ 3 w 19"/>
                  <a:gd name="T37" fmla="*/ 83 h 84"/>
                  <a:gd name="T38" fmla="*/ 8 w 19"/>
                  <a:gd name="T39" fmla="*/ 83 h 84"/>
                  <a:gd name="T40" fmla="*/ 13 w 19"/>
                  <a:gd name="T41" fmla="*/ 81 h 84"/>
                  <a:gd name="T42" fmla="*/ 16 w 19"/>
                  <a:gd name="T43" fmla="*/ 78 h 84"/>
                  <a:gd name="T44" fmla="*/ 18 w 19"/>
                  <a:gd name="T45" fmla="*/ 74 h 84"/>
                  <a:gd name="T46" fmla="*/ 18 w 19"/>
                  <a:gd name="T47" fmla="*/ 69 h 84"/>
                  <a:gd name="T48" fmla="*/ 18 w 19"/>
                  <a:gd name="T49" fmla="*/ 64 h 84"/>
                  <a:gd name="T50" fmla="*/ 18 w 19"/>
                  <a:gd name="T51" fmla="*/ 58 h 84"/>
                  <a:gd name="T52" fmla="*/ 17 w 19"/>
                  <a:gd name="T53" fmla="*/ 52 h 84"/>
                  <a:gd name="T54" fmla="*/ 16 w 19"/>
                  <a:gd name="T55" fmla="*/ 45 h 84"/>
                  <a:gd name="T56" fmla="*/ 14 w 19"/>
                  <a:gd name="T57" fmla="*/ 38 h 84"/>
                  <a:gd name="T58" fmla="*/ 12 w 19"/>
                  <a:gd name="T59" fmla="*/ 31 h 84"/>
                  <a:gd name="T60" fmla="*/ 11 w 19"/>
                  <a:gd name="T61" fmla="*/ 24 h 84"/>
                  <a:gd name="T62" fmla="*/ 9 w 19"/>
                  <a:gd name="T63" fmla="*/ 18 h 84"/>
                  <a:gd name="T64" fmla="*/ 7 w 19"/>
                  <a:gd name="T65" fmla="*/ 11 h 84"/>
                  <a:gd name="T66" fmla="*/ 6 w 19"/>
                  <a:gd name="T67" fmla="*/ 6 h 84"/>
                  <a:gd name="T68" fmla="*/ 4 w 19"/>
                  <a:gd name="T69" fmla="*/ 0 h 84"/>
                  <a:gd name="T70" fmla="*/ 0 w 19"/>
                  <a:gd name="T71" fmla="*/ 1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 h="84">
                    <a:moveTo>
                      <a:pt x="0" y="1"/>
                    </a:moveTo>
                    <a:lnTo>
                      <a:pt x="0" y="1"/>
                    </a:lnTo>
                    <a:lnTo>
                      <a:pt x="2" y="6"/>
                    </a:lnTo>
                    <a:lnTo>
                      <a:pt x="3" y="12"/>
                    </a:lnTo>
                    <a:lnTo>
                      <a:pt x="5" y="18"/>
                    </a:lnTo>
                    <a:lnTo>
                      <a:pt x="7" y="25"/>
                    </a:lnTo>
                    <a:lnTo>
                      <a:pt x="8" y="32"/>
                    </a:lnTo>
                    <a:lnTo>
                      <a:pt x="10" y="39"/>
                    </a:lnTo>
                    <a:lnTo>
                      <a:pt x="12" y="46"/>
                    </a:lnTo>
                    <a:lnTo>
                      <a:pt x="13" y="53"/>
                    </a:lnTo>
                    <a:lnTo>
                      <a:pt x="14" y="58"/>
                    </a:lnTo>
                    <a:lnTo>
                      <a:pt x="15" y="64"/>
                    </a:lnTo>
                    <a:lnTo>
                      <a:pt x="15" y="69"/>
                    </a:lnTo>
                    <a:lnTo>
                      <a:pt x="14" y="73"/>
                    </a:lnTo>
                    <a:lnTo>
                      <a:pt x="13" y="76"/>
                    </a:lnTo>
                    <a:lnTo>
                      <a:pt x="11" y="79"/>
                    </a:lnTo>
                    <a:lnTo>
                      <a:pt x="8" y="79"/>
                    </a:lnTo>
                    <a:lnTo>
                      <a:pt x="4" y="79"/>
                    </a:lnTo>
                    <a:lnTo>
                      <a:pt x="3" y="83"/>
                    </a:lnTo>
                    <a:lnTo>
                      <a:pt x="8" y="83"/>
                    </a:lnTo>
                    <a:lnTo>
                      <a:pt x="13" y="81"/>
                    </a:lnTo>
                    <a:lnTo>
                      <a:pt x="16" y="78"/>
                    </a:lnTo>
                    <a:lnTo>
                      <a:pt x="18" y="74"/>
                    </a:lnTo>
                    <a:lnTo>
                      <a:pt x="18" y="69"/>
                    </a:lnTo>
                    <a:lnTo>
                      <a:pt x="18" y="64"/>
                    </a:lnTo>
                    <a:lnTo>
                      <a:pt x="18" y="58"/>
                    </a:lnTo>
                    <a:lnTo>
                      <a:pt x="17" y="52"/>
                    </a:lnTo>
                    <a:lnTo>
                      <a:pt x="16" y="45"/>
                    </a:lnTo>
                    <a:lnTo>
                      <a:pt x="14" y="38"/>
                    </a:lnTo>
                    <a:lnTo>
                      <a:pt x="12" y="31"/>
                    </a:lnTo>
                    <a:lnTo>
                      <a:pt x="11" y="24"/>
                    </a:lnTo>
                    <a:lnTo>
                      <a:pt x="9" y="18"/>
                    </a:lnTo>
                    <a:lnTo>
                      <a:pt x="7" y="11"/>
                    </a:lnTo>
                    <a:lnTo>
                      <a:pt x="6" y="6"/>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1" name="Freeform 57">
                <a:extLst>
                  <a:ext uri="{FF2B5EF4-FFF2-40B4-BE49-F238E27FC236}">
                    <a16:creationId xmlns:a16="http://schemas.microsoft.com/office/drawing/2014/main" id="{958E00B7-8E15-8750-9310-E0E4C33F0112}"/>
                  </a:ext>
                </a:extLst>
              </p:cNvPr>
              <p:cNvSpPr>
                <a:spLocks/>
              </p:cNvSpPr>
              <p:nvPr/>
            </p:nvSpPr>
            <p:spPr bwMode="auto">
              <a:xfrm>
                <a:off x="5002" y="3100"/>
                <a:ext cx="25" cy="76"/>
              </a:xfrm>
              <a:custGeom>
                <a:avLst/>
                <a:gdLst>
                  <a:gd name="T0" fmla="*/ 4 w 25"/>
                  <a:gd name="T1" fmla="*/ 0 h 76"/>
                  <a:gd name="T2" fmla="*/ 0 w 25"/>
                  <a:gd name="T3" fmla="*/ 2 h 76"/>
                  <a:gd name="T4" fmla="*/ 4 w 25"/>
                  <a:gd name="T5" fmla="*/ 11 h 76"/>
                  <a:gd name="T6" fmla="*/ 8 w 25"/>
                  <a:gd name="T7" fmla="*/ 18 h 76"/>
                  <a:gd name="T8" fmla="*/ 10 w 25"/>
                  <a:gd name="T9" fmla="*/ 26 h 76"/>
                  <a:gd name="T10" fmla="*/ 12 w 25"/>
                  <a:gd name="T11" fmla="*/ 34 h 76"/>
                  <a:gd name="T12" fmla="*/ 14 w 25"/>
                  <a:gd name="T13" fmla="*/ 43 h 76"/>
                  <a:gd name="T14" fmla="*/ 16 w 25"/>
                  <a:gd name="T15" fmla="*/ 52 h 76"/>
                  <a:gd name="T16" fmla="*/ 18 w 25"/>
                  <a:gd name="T17" fmla="*/ 63 h 76"/>
                  <a:gd name="T18" fmla="*/ 20 w 25"/>
                  <a:gd name="T19" fmla="*/ 75 h 76"/>
                  <a:gd name="T20" fmla="*/ 24 w 25"/>
                  <a:gd name="T21" fmla="*/ 74 h 76"/>
                  <a:gd name="T22" fmla="*/ 22 w 25"/>
                  <a:gd name="T23" fmla="*/ 62 h 76"/>
                  <a:gd name="T24" fmla="*/ 20 w 25"/>
                  <a:gd name="T25" fmla="*/ 51 h 76"/>
                  <a:gd name="T26" fmla="*/ 18 w 25"/>
                  <a:gd name="T27" fmla="*/ 42 h 76"/>
                  <a:gd name="T28" fmla="*/ 16 w 25"/>
                  <a:gd name="T29" fmla="*/ 33 h 76"/>
                  <a:gd name="T30" fmla="*/ 14 w 25"/>
                  <a:gd name="T31" fmla="*/ 26 h 76"/>
                  <a:gd name="T32" fmla="*/ 11 w 25"/>
                  <a:gd name="T33" fmla="*/ 17 h 76"/>
                  <a:gd name="T34" fmla="*/ 8 w 25"/>
                  <a:gd name="T35" fmla="*/ 9 h 76"/>
                  <a:gd name="T36" fmla="*/ 4 w 25"/>
                  <a:gd name="T37" fmla="*/ 0 h 76"/>
                  <a:gd name="T38" fmla="*/ 0 w 25"/>
                  <a:gd name="T39" fmla="*/ 2 h 76"/>
                  <a:gd name="T40" fmla="*/ 4 w 25"/>
                  <a:gd name="T41" fmla="*/ 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6">
                    <a:moveTo>
                      <a:pt x="4" y="0"/>
                    </a:moveTo>
                    <a:lnTo>
                      <a:pt x="0" y="2"/>
                    </a:lnTo>
                    <a:lnTo>
                      <a:pt x="4" y="11"/>
                    </a:lnTo>
                    <a:lnTo>
                      <a:pt x="8" y="18"/>
                    </a:lnTo>
                    <a:lnTo>
                      <a:pt x="10" y="26"/>
                    </a:lnTo>
                    <a:lnTo>
                      <a:pt x="12" y="34"/>
                    </a:lnTo>
                    <a:lnTo>
                      <a:pt x="14" y="43"/>
                    </a:lnTo>
                    <a:lnTo>
                      <a:pt x="16" y="52"/>
                    </a:lnTo>
                    <a:lnTo>
                      <a:pt x="18" y="63"/>
                    </a:lnTo>
                    <a:lnTo>
                      <a:pt x="20" y="75"/>
                    </a:lnTo>
                    <a:lnTo>
                      <a:pt x="24" y="74"/>
                    </a:lnTo>
                    <a:lnTo>
                      <a:pt x="22" y="62"/>
                    </a:lnTo>
                    <a:lnTo>
                      <a:pt x="20" y="51"/>
                    </a:lnTo>
                    <a:lnTo>
                      <a:pt x="18" y="42"/>
                    </a:lnTo>
                    <a:lnTo>
                      <a:pt x="16" y="33"/>
                    </a:lnTo>
                    <a:lnTo>
                      <a:pt x="14" y="26"/>
                    </a:lnTo>
                    <a:lnTo>
                      <a:pt x="11" y="17"/>
                    </a:lnTo>
                    <a:lnTo>
                      <a:pt x="8" y="9"/>
                    </a:lnTo>
                    <a:lnTo>
                      <a:pt x="4" y="0"/>
                    </a:lnTo>
                    <a:lnTo>
                      <a:pt x="0" y="2"/>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2" name="Freeform 58">
                <a:extLst>
                  <a:ext uri="{FF2B5EF4-FFF2-40B4-BE49-F238E27FC236}">
                    <a16:creationId xmlns:a16="http://schemas.microsoft.com/office/drawing/2014/main" id="{D08F1B39-77E9-7C57-4021-F883CE28BF08}"/>
                  </a:ext>
                </a:extLst>
              </p:cNvPr>
              <p:cNvSpPr>
                <a:spLocks/>
              </p:cNvSpPr>
              <p:nvPr/>
            </p:nvSpPr>
            <p:spPr bwMode="auto">
              <a:xfrm>
                <a:off x="5002" y="3100"/>
                <a:ext cx="86" cy="160"/>
              </a:xfrm>
              <a:custGeom>
                <a:avLst/>
                <a:gdLst>
                  <a:gd name="T0" fmla="*/ 84 w 86"/>
                  <a:gd name="T1" fmla="*/ 150 h 160"/>
                  <a:gd name="T2" fmla="*/ 83 w 86"/>
                  <a:gd name="T3" fmla="*/ 151 h 160"/>
                  <a:gd name="T4" fmla="*/ 75 w 86"/>
                  <a:gd name="T5" fmla="*/ 154 h 160"/>
                  <a:gd name="T6" fmla="*/ 69 w 86"/>
                  <a:gd name="T7" fmla="*/ 155 h 160"/>
                  <a:gd name="T8" fmla="*/ 63 w 86"/>
                  <a:gd name="T9" fmla="*/ 153 h 160"/>
                  <a:gd name="T10" fmla="*/ 57 w 86"/>
                  <a:gd name="T11" fmla="*/ 148 h 160"/>
                  <a:gd name="T12" fmla="*/ 52 w 86"/>
                  <a:gd name="T13" fmla="*/ 141 h 160"/>
                  <a:gd name="T14" fmla="*/ 47 w 86"/>
                  <a:gd name="T15" fmla="*/ 131 h 160"/>
                  <a:gd name="T16" fmla="*/ 42 w 86"/>
                  <a:gd name="T17" fmla="*/ 120 h 160"/>
                  <a:gd name="T18" fmla="*/ 38 w 86"/>
                  <a:gd name="T19" fmla="*/ 108 h 160"/>
                  <a:gd name="T20" fmla="*/ 33 w 86"/>
                  <a:gd name="T21" fmla="*/ 94 h 160"/>
                  <a:gd name="T22" fmla="*/ 29 w 86"/>
                  <a:gd name="T23" fmla="*/ 80 h 160"/>
                  <a:gd name="T24" fmla="*/ 25 w 86"/>
                  <a:gd name="T25" fmla="*/ 65 h 160"/>
                  <a:gd name="T26" fmla="*/ 21 w 86"/>
                  <a:gd name="T27" fmla="*/ 50 h 160"/>
                  <a:gd name="T28" fmla="*/ 17 w 86"/>
                  <a:gd name="T29" fmla="*/ 36 h 160"/>
                  <a:gd name="T30" fmla="*/ 13 w 86"/>
                  <a:gd name="T31" fmla="*/ 24 h 160"/>
                  <a:gd name="T32" fmla="*/ 8 w 86"/>
                  <a:gd name="T33" fmla="*/ 12 h 160"/>
                  <a:gd name="T34" fmla="*/ 4 w 86"/>
                  <a:gd name="T35" fmla="*/ 0 h 160"/>
                  <a:gd name="T36" fmla="*/ 0 w 86"/>
                  <a:gd name="T37" fmla="*/ 2 h 160"/>
                  <a:gd name="T38" fmla="*/ 5 w 86"/>
                  <a:gd name="T39" fmla="*/ 12 h 160"/>
                  <a:gd name="T40" fmla="*/ 9 w 86"/>
                  <a:gd name="T41" fmla="*/ 24 h 160"/>
                  <a:gd name="T42" fmla="*/ 13 w 86"/>
                  <a:gd name="T43" fmla="*/ 38 h 160"/>
                  <a:gd name="T44" fmla="*/ 17 w 86"/>
                  <a:gd name="T45" fmla="*/ 51 h 160"/>
                  <a:gd name="T46" fmla="*/ 21 w 86"/>
                  <a:gd name="T47" fmla="*/ 66 h 160"/>
                  <a:gd name="T48" fmla="*/ 25 w 86"/>
                  <a:gd name="T49" fmla="*/ 80 h 160"/>
                  <a:gd name="T50" fmla="*/ 30 w 86"/>
                  <a:gd name="T51" fmla="*/ 95 h 160"/>
                  <a:gd name="T52" fmla="*/ 34 w 86"/>
                  <a:gd name="T53" fmla="*/ 109 h 160"/>
                  <a:gd name="T54" fmla="*/ 38 w 86"/>
                  <a:gd name="T55" fmla="*/ 121 h 160"/>
                  <a:gd name="T56" fmla="*/ 43 w 86"/>
                  <a:gd name="T57" fmla="*/ 133 h 160"/>
                  <a:gd name="T58" fmla="*/ 48 w 86"/>
                  <a:gd name="T59" fmla="*/ 143 h 160"/>
                  <a:gd name="T60" fmla="*/ 54 w 86"/>
                  <a:gd name="T61" fmla="*/ 151 h 160"/>
                  <a:gd name="T62" fmla="*/ 61 w 86"/>
                  <a:gd name="T63" fmla="*/ 156 h 160"/>
                  <a:gd name="T64" fmla="*/ 69 w 86"/>
                  <a:gd name="T65" fmla="*/ 159 h 160"/>
                  <a:gd name="T66" fmla="*/ 76 w 86"/>
                  <a:gd name="T67" fmla="*/ 158 h 160"/>
                  <a:gd name="T68" fmla="*/ 85 w 86"/>
                  <a:gd name="T69" fmla="*/ 153 h 160"/>
                  <a:gd name="T70" fmla="*/ 84 w 86"/>
                  <a:gd name="T71" fmla="*/ 154 h 160"/>
                  <a:gd name="T72" fmla="*/ 84 w 86"/>
                  <a:gd name="T73" fmla="*/ 150 h 160"/>
                  <a:gd name="T74" fmla="*/ 83 w 86"/>
                  <a:gd name="T75" fmla="*/ 150 h 160"/>
                  <a:gd name="T76" fmla="*/ 83 w 86"/>
                  <a:gd name="T77" fmla="*/ 151 h 160"/>
                  <a:gd name="T78" fmla="*/ 84 w 86"/>
                  <a:gd name="T79" fmla="*/ 15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0">
                    <a:moveTo>
                      <a:pt x="84" y="150"/>
                    </a:moveTo>
                    <a:lnTo>
                      <a:pt x="83" y="151"/>
                    </a:lnTo>
                    <a:lnTo>
                      <a:pt x="75" y="154"/>
                    </a:lnTo>
                    <a:lnTo>
                      <a:pt x="69" y="155"/>
                    </a:lnTo>
                    <a:lnTo>
                      <a:pt x="63" y="153"/>
                    </a:lnTo>
                    <a:lnTo>
                      <a:pt x="57" y="148"/>
                    </a:lnTo>
                    <a:lnTo>
                      <a:pt x="52" y="141"/>
                    </a:lnTo>
                    <a:lnTo>
                      <a:pt x="47" y="131"/>
                    </a:lnTo>
                    <a:lnTo>
                      <a:pt x="42" y="120"/>
                    </a:lnTo>
                    <a:lnTo>
                      <a:pt x="38" y="108"/>
                    </a:lnTo>
                    <a:lnTo>
                      <a:pt x="33" y="94"/>
                    </a:lnTo>
                    <a:lnTo>
                      <a:pt x="29" y="80"/>
                    </a:lnTo>
                    <a:lnTo>
                      <a:pt x="25" y="65"/>
                    </a:lnTo>
                    <a:lnTo>
                      <a:pt x="21" y="50"/>
                    </a:lnTo>
                    <a:lnTo>
                      <a:pt x="17" y="36"/>
                    </a:lnTo>
                    <a:lnTo>
                      <a:pt x="13" y="24"/>
                    </a:lnTo>
                    <a:lnTo>
                      <a:pt x="8" y="12"/>
                    </a:lnTo>
                    <a:lnTo>
                      <a:pt x="4" y="0"/>
                    </a:lnTo>
                    <a:lnTo>
                      <a:pt x="0" y="2"/>
                    </a:lnTo>
                    <a:lnTo>
                      <a:pt x="5" y="12"/>
                    </a:lnTo>
                    <a:lnTo>
                      <a:pt x="9" y="24"/>
                    </a:lnTo>
                    <a:lnTo>
                      <a:pt x="13" y="38"/>
                    </a:lnTo>
                    <a:lnTo>
                      <a:pt x="17" y="51"/>
                    </a:lnTo>
                    <a:lnTo>
                      <a:pt x="21" y="66"/>
                    </a:lnTo>
                    <a:lnTo>
                      <a:pt x="25" y="80"/>
                    </a:lnTo>
                    <a:lnTo>
                      <a:pt x="30" y="95"/>
                    </a:lnTo>
                    <a:lnTo>
                      <a:pt x="34" y="109"/>
                    </a:lnTo>
                    <a:lnTo>
                      <a:pt x="38" y="121"/>
                    </a:lnTo>
                    <a:lnTo>
                      <a:pt x="43" y="133"/>
                    </a:lnTo>
                    <a:lnTo>
                      <a:pt x="48" y="143"/>
                    </a:lnTo>
                    <a:lnTo>
                      <a:pt x="54" y="151"/>
                    </a:lnTo>
                    <a:lnTo>
                      <a:pt x="61" y="156"/>
                    </a:lnTo>
                    <a:lnTo>
                      <a:pt x="69" y="159"/>
                    </a:lnTo>
                    <a:lnTo>
                      <a:pt x="76" y="158"/>
                    </a:lnTo>
                    <a:lnTo>
                      <a:pt x="85" y="153"/>
                    </a:lnTo>
                    <a:lnTo>
                      <a:pt x="84" y="154"/>
                    </a:lnTo>
                    <a:lnTo>
                      <a:pt x="84" y="150"/>
                    </a:lnTo>
                    <a:lnTo>
                      <a:pt x="83" y="150"/>
                    </a:lnTo>
                    <a:lnTo>
                      <a:pt x="83" y="151"/>
                    </a:lnTo>
                    <a:lnTo>
                      <a:pt x="84" y="15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3" name="Freeform 59">
                <a:extLst>
                  <a:ext uri="{FF2B5EF4-FFF2-40B4-BE49-F238E27FC236}">
                    <a16:creationId xmlns:a16="http://schemas.microsoft.com/office/drawing/2014/main" id="{EEF8BA41-6FAE-6D87-D0BC-374EC1EA7071}"/>
                  </a:ext>
                </a:extLst>
              </p:cNvPr>
              <p:cNvSpPr>
                <a:spLocks/>
              </p:cNvSpPr>
              <p:nvPr/>
            </p:nvSpPr>
            <p:spPr bwMode="auto">
              <a:xfrm>
                <a:off x="5045" y="3094"/>
                <a:ext cx="46" cy="161"/>
              </a:xfrm>
              <a:custGeom>
                <a:avLst/>
                <a:gdLst>
                  <a:gd name="T0" fmla="*/ 4 w 46"/>
                  <a:gd name="T1" fmla="*/ 0 h 161"/>
                  <a:gd name="T2" fmla="*/ 0 w 46"/>
                  <a:gd name="T3" fmla="*/ 1 h 161"/>
                  <a:gd name="T4" fmla="*/ 3 w 46"/>
                  <a:gd name="T5" fmla="*/ 12 h 161"/>
                  <a:gd name="T6" fmla="*/ 7 w 46"/>
                  <a:gd name="T7" fmla="*/ 24 h 161"/>
                  <a:gd name="T8" fmla="*/ 10 w 46"/>
                  <a:gd name="T9" fmla="*/ 37 h 161"/>
                  <a:gd name="T10" fmla="*/ 14 w 46"/>
                  <a:gd name="T11" fmla="*/ 50 h 161"/>
                  <a:gd name="T12" fmla="*/ 18 w 46"/>
                  <a:gd name="T13" fmla="*/ 62 h 161"/>
                  <a:gd name="T14" fmla="*/ 22 w 46"/>
                  <a:gd name="T15" fmla="*/ 76 h 161"/>
                  <a:gd name="T16" fmla="*/ 26 w 46"/>
                  <a:gd name="T17" fmla="*/ 88 h 161"/>
                  <a:gd name="T18" fmla="*/ 29 w 46"/>
                  <a:gd name="T19" fmla="*/ 101 h 161"/>
                  <a:gd name="T20" fmla="*/ 33 w 46"/>
                  <a:gd name="T21" fmla="*/ 112 h 161"/>
                  <a:gd name="T22" fmla="*/ 36 w 46"/>
                  <a:gd name="T23" fmla="*/ 123 h 161"/>
                  <a:gd name="T24" fmla="*/ 38 w 46"/>
                  <a:gd name="T25" fmla="*/ 133 h 161"/>
                  <a:gd name="T26" fmla="*/ 40 w 46"/>
                  <a:gd name="T27" fmla="*/ 142 h 161"/>
                  <a:gd name="T28" fmla="*/ 41 w 46"/>
                  <a:gd name="T29" fmla="*/ 148 h 161"/>
                  <a:gd name="T30" fmla="*/ 41 w 46"/>
                  <a:gd name="T31" fmla="*/ 153 h 161"/>
                  <a:gd name="T32" fmla="*/ 40 w 46"/>
                  <a:gd name="T33" fmla="*/ 155 h 161"/>
                  <a:gd name="T34" fmla="*/ 41 w 46"/>
                  <a:gd name="T35" fmla="*/ 156 h 161"/>
                  <a:gd name="T36" fmla="*/ 41 w 46"/>
                  <a:gd name="T37" fmla="*/ 160 h 161"/>
                  <a:gd name="T38" fmla="*/ 44 w 46"/>
                  <a:gd name="T39" fmla="*/ 157 h 161"/>
                  <a:gd name="T40" fmla="*/ 45 w 46"/>
                  <a:gd name="T41" fmla="*/ 153 h 161"/>
                  <a:gd name="T42" fmla="*/ 44 w 46"/>
                  <a:gd name="T43" fmla="*/ 148 h 161"/>
                  <a:gd name="T44" fmla="*/ 44 w 46"/>
                  <a:gd name="T45" fmla="*/ 140 h 161"/>
                  <a:gd name="T46" fmla="*/ 42 w 46"/>
                  <a:gd name="T47" fmla="*/ 132 h 161"/>
                  <a:gd name="T48" fmla="*/ 39 w 46"/>
                  <a:gd name="T49" fmla="*/ 122 h 161"/>
                  <a:gd name="T50" fmla="*/ 37 w 46"/>
                  <a:gd name="T51" fmla="*/ 111 h 161"/>
                  <a:gd name="T52" fmla="*/ 33 w 46"/>
                  <a:gd name="T53" fmla="*/ 100 h 161"/>
                  <a:gd name="T54" fmla="*/ 29 w 46"/>
                  <a:gd name="T55" fmla="*/ 88 h 161"/>
                  <a:gd name="T56" fmla="*/ 26 w 46"/>
                  <a:gd name="T57" fmla="*/ 74 h 161"/>
                  <a:gd name="T58" fmla="*/ 22 w 46"/>
                  <a:gd name="T59" fmla="*/ 62 h 161"/>
                  <a:gd name="T60" fmla="*/ 18 w 46"/>
                  <a:gd name="T61" fmla="*/ 49 h 161"/>
                  <a:gd name="T62" fmla="*/ 14 w 46"/>
                  <a:gd name="T63" fmla="*/ 36 h 161"/>
                  <a:gd name="T64" fmla="*/ 10 w 46"/>
                  <a:gd name="T65" fmla="*/ 23 h 161"/>
                  <a:gd name="T66" fmla="*/ 7 w 46"/>
                  <a:gd name="T67" fmla="*/ 11 h 161"/>
                  <a:gd name="T68" fmla="*/ 4 w 46"/>
                  <a:gd name="T69" fmla="*/ 0 h 161"/>
                  <a:gd name="T70" fmla="*/ 0 w 46"/>
                  <a:gd name="T71" fmla="*/ 1 h 161"/>
                  <a:gd name="T72" fmla="*/ 4 w 46"/>
                  <a:gd name="T73" fmla="*/ 0 h 1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161">
                    <a:moveTo>
                      <a:pt x="4" y="0"/>
                    </a:moveTo>
                    <a:lnTo>
                      <a:pt x="0" y="1"/>
                    </a:lnTo>
                    <a:lnTo>
                      <a:pt x="3" y="12"/>
                    </a:lnTo>
                    <a:lnTo>
                      <a:pt x="7" y="24"/>
                    </a:lnTo>
                    <a:lnTo>
                      <a:pt x="10" y="37"/>
                    </a:lnTo>
                    <a:lnTo>
                      <a:pt x="14" y="50"/>
                    </a:lnTo>
                    <a:lnTo>
                      <a:pt x="18" y="62"/>
                    </a:lnTo>
                    <a:lnTo>
                      <a:pt x="22" y="76"/>
                    </a:lnTo>
                    <a:lnTo>
                      <a:pt x="26" y="88"/>
                    </a:lnTo>
                    <a:lnTo>
                      <a:pt x="29" y="101"/>
                    </a:lnTo>
                    <a:lnTo>
                      <a:pt x="33" y="112"/>
                    </a:lnTo>
                    <a:lnTo>
                      <a:pt x="36" y="123"/>
                    </a:lnTo>
                    <a:lnTo>
                      <a:pt x="38" y="133"/>
                    </a:lnTo>
                    <a:lnTo>
                      <a:pt x="40" y="142"/>
                    </a:lnTo>
                    <a:lnTo>
                      <a:pt x="41" y="148"/>
                    </a:lnTo>
                    <a:lnTo>
                      <a:pt x="41" y="153"/>
                    </a:lnTo>
                    <a:lnTo>
                      <a:pt x="40" y="155"/>
                    </a:lnTo>
                    <a:lnTo>
                      <a:pt x="41" y="156"/>
                    </a:lnTo>
                    <a:lnTo>
                      <a:pt x="41" y="160"/>
                    </a:lnTo>
                    <a:lnTo>
                      <a:pt x="44" y="157"/>
                    </a:lnTo>
                    <a:lnTo>
                      <a:pt x="45" y="153"/>
                    </a:lnTo>
                    <a:lnTo>
                      <a:pt x="44" y="148"/>
                    </a:lnTo>
                    <a:lnTo>
                      <a:pt x="44" y="140"/>
                    </a:lnTo>
                    <a:lnTo>
                      <a:pt x="42" y="132"/>
                    </a:lnTo>
                    <a:lnTo>
                      <a:pt x="39" y="122"/>
                    </a:lnTo>
                    <a:lnTo>
                      <a:pt x="37" y="111"/>
                    </a:lnTo>
                    <a:lnTo>
                      <a:pt x="33" y="100"/>
                    </a:lnTo>
                    <a:lnTo>
                      <a:pt x="29" y="88"/>
                    </a:lnTo>
                    <a:lnTo>
                      <a:pt x="26" y="74"/>
                    </a:lnTo>
                    <a:lnTo>
                      <a:pt x="22" y="62"/>
                    </a:lnTo>
                    <a:lnTo>
                      <a:pt x="18" y="49"/>
                    </a:lnTo>
                    <a:lnTo>
                      <a:pt x="14" y="36"/>
                    </a:lnTo>
                    <a:lnTo>
                      <a:pt x="10" y="23"/>
                    </a:lnTo>
                    <a:lnTo>
                      <a:pt x="7" y="11"/>
                    </a:lnTo>
                    <a:lnTo>
                      <a:pt x="4" y="0"/>
                    </a:lnTo>
                    <a:lnTo>
                      <a:pt x="0" y="1"/>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4" name="Freeform 60">
                <a:extLst>
                  <a:ext uri="{FF2B5EF4-FFF2-40B4-BE49-F238E27FC236}">
                    <a16:creationId xmlns:a16="http://schemas.microsoft.com/office/drawing/2014/main" id="{D4D61E17-231F-BF44-9244-A94538CDD012}"/>
                  </a:ext>
                </a:extLst>
              </p:cNvPr>
              <p:cNvSpPr>
                <a:spLocks/>
              </p:cNvSpPr>
              <p:nvPr/>
            </p:nvSpPr>
            <p:spPr bwMode="auto">
              <a:xfrm>
                <a:off x="5045" y="3094"/>
                <a:ext cx="69" cy="131"/>
              </a:xfrm>
              <a:custGeom>
                <a:avLst/>
                <a:gdLst>
                  <a:gd name="T0" fmla="*/ 68 w 69"/>
                  <a:gd name="T1" fmla="*/ 126 h 131"/>
                  <a:gd name="T2" fmla="*/ 68 w 69"/>
                  <a:gd name="T3" fmla="*/ 126 h 131"/>
                  <a:gd name="T4" fmla="*/ 66 w 69"/>
                  <a:gd name="T5" fmla="*/ 126 h 131"/>
                  <a:gd name="T6" fmla="*/ 64 w 69"/>
                  <a:gd name="T7" fmla="*/ 124 h 131"/>
                  <a:gd name="T8" fmla="*/ 60 w 69"/>
                  <a:gd name="T9" fmla="*/ 120 h 131"/>
                  <a:gd name="T10" fmla="*/ 56 w 69"/>
                  <a:gd name="T11" fmla="*/ 115 h 131"/>
                  <a:gd name="T12" fmla="*/ 52 w 69"/>
                  <a:gd name="T13" fmla="*/ 108 h 131"/>
                  <a:gd name="T14" fmla="*/ 48 w 69"/>
                  <a:gd name="T15" fmla="*/ 100 h 131"/>
                  <a:gd name="T16" fmla="*/ 43 w 69"/>
                  <a:gd name="T17" fmla="*/ 91 h 131"/>
                  <a:gd name="T18" fmla="*/ 38 w 69"/>
                  <a:gd name="T19" fmla="*/ 81 h 131"/>
                  <a:gd name="T20" fmla="*/ 33 w 69"/>
                  <a:gd name="T21" fmla="*/ 71 h 131"/>
                  <a:gd name="T22" fmla="*/ 29 w 69"/>
                  <a:gd name="T23" fmla="*/ 60 h 131"/>
                  <a:gd name="T24" fmla="*/ 23 w 69"/>
                  <a:gd name="T25" fmla="*/ 49 h 131"/>
                  <a:gd name="T26" fmla="*/ 19 w 69"/>
                  <a:gd name="T27" fmla="*/ 39 h 131"/>
                  <a:gd name="T28" fmla="*/ 15 w 69"/>
                  <a:gd name="T29" fmla="*/ 28 h 131"/>
                  <a:gd name="T30" fmla="*/ 11 w 69"/>
                  <a:gd name="T31" fmla="*/ 18 h 131"/>
                  <a:gd name="T32" fmla="*/ 7 w 69"/>
                  <a:gd name="T33" fmla="*/ 8 h 131"/>
                  <a:gd name="T34" fmla="*/ 4 w 69"/>
                  <a:gd name="T35" fmla="*/ 0 h 131"/>
                  <a:gd name="T36" fmla="*/ 0 w 69"/>
                  <a:gd name="T37" fmla="*/ 1 h 131"/>
                  <a:gd name="T38" fmla="*/ 3 w 69"/>
                  <a:gd name="T39" fmla="*/ 10 h 131"/>
                  <a:gd name="T40" fmla="*/ 7 w 69"/>
                  <a:gd name="T41" fmla="*/ 19 h 131"/>
                  <a:gd name="T42" fmla="*/ 11 w 69"/>
                  <a:gd name="T43" fmla="*/ 29 h 131"/>
                  <a:gd name="T44" fmla="*/ 15 w 69"/>
                  <a:gd name="T45" fmla="*/ 40 h 131"/>
                  <a:gd name="T46" fmla="*/ 19 w 69"/>
                  <a:gd name="T47" fmla="*/ 51 h 131"/>
                  <a:gd name="T48" fmla="*/ 25 w 69"/>
                  <a:gd name="T49" fmla="*/ 62 h 131"/>
                  <a:gd name="T50" fmla="*/ 29 w 69"/>
                  <a:gd name="T51" fmla="*/ 72 h 131"/>
                  <a:gd name="T52" fmla="*/ 34 w 69"/>
                  <a:gd name="T53" fmla="*/ 83 h 131"/>
                  <a:gd name="T54" fmla="*/ 39 w 69"/>
                  <a:gd name="T55" fmla="*/ 93 h 131"/>
                  <a:gd name="T56" fmla="*/ 44 w 69"/>
                  <a:gd name="T57" fmla="*/ 102 h 131"/>
                  <a:gd name="T58" fmla="*/ 49 w 69"/>
                  <a:gd name="T59" fmla="*/ 110 h 131"/>
                  <a:gd name="T60" fmla="*/ 54 w 69"/>
                  <a:gd name="T61" fmla="*/ 117 h 131"/>
                  <a:gd name="T62" fmla="*/ 58 w 69"/>
                  <a:gd name="T63" fmla="*/ 122 h 131"/>
                  <a:gd name="T64" fmla="*/ 61 w 69"/>
                  <a:gd name="T65" fmla="*/ 127 h 131"/>
                  <a:gd name="T66" fmla="*/ 65 w 69"/>
                  <a:gd name="T67" fmla="*/ 130 h 131"/>
                  <a:gd name="T68" fmla="*/ 68 w 69"/>
                  <a:gd name="T69" fmla="*/ 130 h 131"/>
                  <a:gd name="T70" fmla="*/ 68 w 69"/>
                  <a:gd name="T71" fmla="*/ 126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31">
                    <a:moveTo>
                      <a:pt x="68" y="126"/>
                    </a:moveTo>
                    <a:lnTo>
                      <a:pt x="68" y="126"/>
                    </a:lnTo>
                    <a:lnTo>
                      <a:pt x="66" y="126"/>
                    </a:lnTo>
                    <a:lnTo>
                      <a:pt x="64" y="124"/>
                    </a:lnTo>
                    <a:lnTo>
                      <a:pt x="60" y="120"/>
                    </a:lnTo>
                    <a:lnTo>
                      <a:pt x="56" y="115"/>
                    </a:lnTo>
                    <a:lnTo>
                      <a:pt x="52" y="108"/>
                    </a:lnTo>
                    <a:lnTo>
                      <a:pt x="48" y="100"/>
                    </a:lnTo>
                    <a:lnTo>
                      <a:pt x="43" y="91"/>
                    </a:lnTo>
                    <a:lnTo>
                      <a:pt x="38" y="81"/>
                    </a:lnTo>
                    <a:lnTo>
                      <a:pt x="33" y="71"/>
                    </a:lnTo>
                    <a:lnTo>
                      <a:pt x="29" y="60"/>
                    </a:lnTo>
                    <a:lnTo>
                      <a:pt x="23" y="49"/>
                    </a:lnTo>
                    <a:lnTo>
                      <a:pt x="19" y="39"/>
                    </a:lnTo>
                    <a:lnTo>
                      <a:pt x="15" y="28"/>
                    </a:lnTo>
                    <a:lnTo>
                      <a:pt x="11" y="18"/>
                    </a:lnTo>
                    <a:lnTo>
                      <a:pt x="7" y="8"/>
                    </a:lnTo>
                    <a:lnTo>
                      <a:pt x="4" y="0"/>
                    </a:lnTo>
                    <a:lnTo>
                      <a:pt x="0" y="1"/>
                    </a:lnTo>
                    <a:lnTo>
                      <a:pt x="3" y="10"/>
                    </a:lnTo>
                    <a:lnTo>
                      <a:pt x="7" y="19"/>
                    </a:lnTo>
                    <a:lnTo>
                      <a:pt x="11" y="29"/>
                    </a:lnTo>
                    <a:lnTo>
                      <a:pt x="15" y="40"/>
                    </a:lnTo>
                    <a:lnTo>
                      <a:pt x="19" y="51"/>
                    </a:lnTo>
                    <a:lnTo>
                      <a:pt x="25" y="62"/>
                    </a:lnTo>
                    <a:lnTo>
                      <a:pt x="29" y="72"/>
                    </a:lnTo>
                    <a:lnTo>
                      <a:pt x="34" y="83"/>
                    </a:lnTo>
                    <a:lnTo>
                      <a:pt x="39" y="93"/>
                    </a:lnTo>
                    <a:lnTo>
                      <a:pt x="44" y="102"/>
                    </a:lnTo>
                    <a:lnTo>
                      <a:pt x="49" y="110"/>
                    </a:lnTo>
                    <a:lnTo>
                      <a:pt x="54" y="117"/>
                    </a:lnTo>
                    <a:lnTo>
                      <a:pt x="58" y="122"/>
                    </a:lnTo>
                    <a:lnTo>
                      <a:pt x="61" y="127"/>
                    </a:lnTo>
                    <a:lnTo>
                      <a:pt x="65" y="130"/>
                    </a:lnTo>
                    <a:lnTo>
                      <a:pt x="68" y="130"/>
                    </a:lnTo>
                    <a:lnTo>
                      <a:pt x="68" y="12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5" name="Freeform 61">
                <a:extLst>
                  <a:ext uri="{FF2B5EF4-FFF2-40B4-BE49-F238E27FC236}">
                    <a16:creationId xmlns:a16="http://schemas.microsoft.com/office/drawing/2014/main" id="{5F2640D7-3990-2F04-9FBA-2CB8B7A0999A}"/>
                  </a:ext>
                </a:extLst>
              </p:cNvPr>
              <p:cNvSpPr>
                <a:spLocks/>
              </p:cNvSpPr>
              <p:nvPr/>
            </p:nvSpPr>
            <p:spPr bwMode="auto">
              <a:xfrm>
                <a:off x="5099" y="3104"/>
                <a:ext cx="29" cy="121"/>
              </a:xfrm>
              <a:custGeom>
                <a:avLst/>
                <a:gdLst>
                  <a:gd name="T0" fmla="*/ 0 w 29"/>
                  <a:gd name="T1" fmla="*/ 1 h 121"/>
                  <a:gd name="T2" fmla="*/ 0 w 29"/>
                  <a:gd name="T3" fmla="*/ 1 h 121"/>
                  <a:gd name="T4" fmla="*/ 4 w 29"/>
                  <a:gd name="T5" fmla="*/ 13 h 121"/>
                  <a:gd name="T6" fmla="*/ 7 w 29"/>
                  <a:gd name="T7" fmla="*/ 25 h 121"/>
                  <a:gd name="T8" fmla="*/ 11 w 29"/>
                  <a:gd name="T9" fmla="*/ 36 h 121"/>
                  <a:gd name="T10" fmla="*/ 14 w 29"/>
                  <a:gd name="T11" fmla="*/ 47 h 121"/>
                  <a:gd name="T12" fmla="*/ 17 w 29"/>
                  <a:gd name="T13" fmla="*/ 58 h 121"/>
                  <a:gd name="T14" fmla="*/ 19 w 29"/>
                  <a:gd name="T15" fmla="*/ 68 h 121"/>
                  <a:gd name="T16" fmla="*/ 21 w 29"/>
                  <a:gd name="T17" fmla="*/ 78 h 121"/>
                  <a:gd name="T18" fmla="*/ 23 w 29"/>
                  <a:gd name="T19" fmla="*/ 86 h 121"/>
                  <a:gd name="T20" fmla="*/ 24 w 29"/>
                  <a:gd name="T21" fmla="*/ 94 h 121"/>
                  <a:gd name="T22" fmla="*/ 24 w 29"/>
                  <a:gd name="T23" fmla="*/ 101 h 121"/>
                  <a:gd name="T24" fmla="*/ 24 w 29"/>
                  <a:gd name="T25" fmla="*/ 107 h 121"/>
                  <a:gd name="T26" fmla="*/ 24 w 29"/>
                  <a:gd name="T27" fmla="*/ 111 h 121"/>
                  <a:gd name="T28" fmla="*/ 22 w 29"/>
                  <a:gd name="T29" fmla="*/ 114 h 121"/>
                  <a:gd name="T30" fmla="*/ 21 w 29"/>
                  <a:gd name="T31" fmla="*/ 116 h 121"/>
                  <a:gd name="T32" fmla="*/ 18 w 29"/>
                  <a:gd name="T33" fmla="*/ 117 h 121"/>
                  <a:gd name="T34" fmla="*/ 14 w 29"/>
                  <a:gd name="T35" fmla="*/ 116 h 121"/>
                  <a:gd name="T36" fmla="*/ 14 w 29"/>
                  <a:gd name="T37" fmla="*/ 120 h 121"/>
                  <a:gd name="T38" fmla="*/ 18 w 29"/>
                  <a:gd name="T39" fmla="*/ 120 h 121"/>
                  <a:gd name="T40" fmla="*/ 22 w 29"/>
                  <a:gd name="T41" fmla="*/ 119 h 121"/>
                  <a:gd name="T42" fmla="*/ 26 w 29"/>
                  <a:gd name="T43" fmla="*/ 116 h 121"/>
                  <a:gd name="T44" fmla="*/ 28 w 29"/>
                  <a:gd name="T45" fmla="*/ 112 h 121"/>
                  <a:gd name="T46" fmla="*/ 28 w 29"/>
                  <a:gd name="T47" fmla="*/ 107 h 121"/>
                  <a:gd name="T48" fmla="*/ 28 w 29"/>
                  <a:gd name="T49" fmla="*/ 101 h 121"/>
                  <a:gd name="T50" fmla="*/ 28 w 29"/>
                  <a:gd name="T51" fmla="*/ 94 h 121"/>
                  <a:gd name="T52" fmla="*/ 27 w 29"/>
                  <a:gd name="T53" fmla="*/ 86 h 121"/>
                  <a:gd name="T54" fmla="*/ 25 w 29"/>
                  <a:gd name="T55" fmla="*/ 77 h 121"/>
                  <a:gd name="T56" fmla="*/ 23 w 29"/>
                  <a:gd name="T57" fmla="*/ 67 h 121"/>
                  <a:gd name="T58" fmla="*/ 21 w 29"/>
                  <a:gd name="T59" fmla="*/ 57 h 121"/>
                  <a:gd name="T60" fmla="*/ 18 w 29"/>
                  <a:gd name="T61" fmla="*/ 46 h 121"/>
                  <a:gd name="T62" fmla="*/ 14 w 29"/>
                  <a:gd name="T63" fmla="*/ 35 h 121"/>
                  <a:gd name="T64" fmla="*/ 11 w 29"/>
                  <a:gd name="T65" fmla="*/ 24 h 121"/>
                  <a:gd name="T66" fmla="*/ 8 w 29"/>
                  <a:gd name="T67" fmla="*/ 12 h 121"/>
                  <a:gd name="T68" fmla="*/ 4 w 29"/>
                  <a:gd name="T69" fmla="*/ 0 h 121"/>
                  <a:gd name="T70" fmla="*/ 0 w 29"/>
                  <a:gd name="T71" fmla="*/ 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21">
                    <a:moveTo>
                      <a:pt x="0" y="1"/>
                    </a:moveTo>
                    <a:lnTo>
                      <a:pt x="0" y="1"/>
                    </a:lnTo>
                    <a:lnTo>
                      <a:pt x="4" y="13"/>
                    </a:lnTo>
                    <a:lnTo>
                      <a:pt x="7" y="25"/>
                    </a:lnTo>
                    <a:lnTo>
                      <a:pt x="11" y="36"/>
                    </a:lnTo>
                    <a:lnTo>
                      <a:pt x="14" y="47"/>
                    </a:lnTo>
                    <a:lnTo>
                      <a:pt x="17" y="58"/>
                    </a:lnTo>
                    <a:lnTo>
                      <a:pt x="19" y="68"/>
                    </a:lnTo>
                    <a:lnTo>
                      <a:pt x="21" y="78"/>
                    </a:lnTo>
                    <a:lnTo>
                      <a:pt x="23" y="86"/>
                    </a:lnTo>
                    <a:lnTo>
                      <a:pt x="24" y="94"/>
                    </a:lnTo>
                    <a:lnTo>
                      <a:pt x="24" y="101"/>
                    </a:lnTo>
                    <a:lnTo>
                      <a:pt x="24" y="107"/>
                    </a:lnTo>
                    <a:lnTo>
                      <a:pt x="24" y="111"/>
                    </a:lnTo>
                    <a:lnTo>
                      <a:pt x="22" y="114"/>
                    </a:lnTo>
                    <a:lnTo>
                      <a:pt x="21" y="116"/>
                    </a:lnTo>
                    <a:lnTo>
                      <a:pt x="18" y="117"/>
                    </a:lnTo>
                    <a:lnTo>
                      <a:pt x="14" y="116"/>
                    </a:lnTo>
                    <a:lnTo>
                      <a:pt x="14" y="120"/>
                    </a:lnTo>
                    <a:lnTo>
                      <a:pt x="18" y="120"/>
                    </a:lnTo>
                    <a:lnTo>
                      <a:pt x="22" y="119"/>
                    </a:lnTo>
                    <a:lnTo>
                      <a:pt x="26" y="116"/>
                    </a:lnTo>
                    <a:lnTo>
                      <a:pt x="28" y="112"/>
                    </a:lnTo>
                    <a:lnTo>
                      <a:pt x="28" y="107"/>
                    </a:lnTo>
                    <a:lnTo>
                      <a:pt x="28" y="101"/>
                    </a:lnTo>
                    <a:lnTo>
                      <a:pt x="28" y="94"/>
                    </a:lnTo>
                    <a:lnTo>
                      <a:pt x="27" y="86"/>
                    </a:lnTo>
                    <a:lnTo>
                      <a:pt x="25" y="77"/>
                    </a:lnTo>
                    <a:lnTo>
                      <a:pt x="23" y="67"/>
                    </a:lnTo>
                    <a:lnTo>
                      <a:pt x="21" y="57"/>
                    </a:lnTo>
                    <a:lnTo>
                      <a:pt x="18" y="46"/>
                    </a:lnTo>
                    <a:lnTo>
                      <a:pt x="14" y="35"/>
                    </a:lnTo>
                    <a:lnTo>
                      <a:pt x="11" y="24"/>
                    </a:lnTo>
                    <a:lnTo>
                      <a:pt x="8" y="12"/>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6" name="Freeform 62">
                <a:extLst>
                  <a:ext uri="{FF2B5EF4-FFF2-40B4-BE49-F238E27FC236}">
                    <a16:creationId xmlns:a16="http://schemas.microsoft.com/office/drawing/2014/main" id="{29E80D2F-55B2-4A55-3222-2DC78041AC24}"/>
                  </a:ext>
                </a:extLst>
              </p:cNvPr>
              <p:cNvSpPr>
                <a:spLocks/>
              </p:cNvSpPr>
              <p:nvPr/>
            </p:nvSpPr>
            <p:spPr bwMode="auto">
              <a:xfrm>
                <a:off x="5064" y="3029"/>
                <a:ext cx="40" cy="77"/>
              </a:xfrm>
              <a:custGeom>
                <a:avLst/>
                <a:gdLst>
                  <a:gd name="T0" fmla="*/ 3 w 40"/>
                  <a:gd name="T1" fmla="*/ 0 h 77"/>
                  <a:gd name="T2" fmla="*/ 0 w 40"/>
                  <a:gd name="T3" fmla="*/ 2 h 77"/>
                  <a:gd name="T4" fmla="*/ 5 w 40"/>
                  <a:gd name="T5" fmla="*/ 10 h 77"/>
                  <a:gd name="T6" fmla="*/ 9 w 40"/>
                  <a:gd name="T7" fmla="*/ 18 h 77"/>
                  <a:gd name="T8" fmla="*/ 14 w 40"/>
                  <a:gd name="T9" fmla="*/ 26 h 77"/>
                  <a:gd name="T10" fmla="*/ 18 w 40"/>
                  <a:gd name="T11" fmla="*/ 34 h 77"/>
                  <a:gd name="T12" fmla="*/ 22 w 40"/>
                  <a:gd name="T13" fmla="*/ 43 h 77"/>
                  <a:gd name="T14" fmla="*/ 27 w 40"/>
                  <a:gd name="T15" fmla="*/ 52 h 77"/>
                  <a:gd name="T16" fmla="*/ 31 w 40"/>
                  <a:gd name="T17" fmla="*/ 63 h 77"/>
                  <a:gd name="T18" fmla="*/ 35 w 40"/>
                  <a:gd name="T19" fmla="*/ 76 h 77"/>
                  <a:gd name="T20" fmla="*/ 39 w 40"/>
                  <a:gd name="T21" fmla="*/ 75 h 77"/>
                  <a:gd name="T22" fmla="*/ 35 w 40"/>
                  <a:gd name="T23" fmla="*/ 62 h 77"/>
                  <a:gd name="T24" fmla="*/ 30 w 40"/>
                  <a:gd name="T25" fmla="*/ 50 h 77"/>
                  <a:gd name="T26" fmla="*/ 26 w 40"/>
                  <a:gd name="T27" fmla="*/ 41 h 77"/>
                  <a:gd name="T28" fmla="*/ 22 w 40"/>
                  <a:gd name="T29" fmla="*/ 32 h 77"/>
                  <a:gd name="T30" fmla="*/ 17 w 40"/>
                  <a:gd name="T31" fmla="*/ 24 h 77"/>
                  <a:gd name="T32" fmla="*/ 13 w 40"/>
                  <a:gd name="T33" fmla="*/ 16 h 77"/>
                  <a:gd name="T34" fmla="*/ 8 w 40"/>
                  <a:gd name="T35" fmla="*/ 8 h 77"/>
                  <a:gd name="T36" fmla="*/ 3 w 40"/>
                  <a:gd name="T37" fmla="*/ 0 h 77"/>
                  <a:gd name="T38" fmla="*/ 0 w 40"/>
                  <a:gd name="T39" fmla="*/ 2 h 77"/>
                  <a:gd name="T40" fmla="*/ 3 w 40"/>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 y="0"/>
                    </a:moveTo>
                    <a:lnTo>
                      <a:pt x="0" y="2"/>
                    </a:lnTo>
                    <a:lnTo>
                      <a:pt x="5" y="10"/>
                    </a:lnTo>
                    <a:lnTo>
                      <a:pt x="9" y="18"/>
                    </a:lnTo>
                    <a:lnTo>
                      <a:pt x="14" y="26"/>
                    </a:lnTo>
                    <a:lnTo>
                      <a:pt x="18" y="34"/>
                    </a:lnTo>
                    <a:lnTo>
                      <a:pt x="22" y="43"/>
                    </a:lnTo>
                    <a:lnTo>
                      <a:pt x="27" y="52"/>
                    </a:lnTo>
                    <a:lnTo>
                      <a:pt x="31" y="63"/>
                    </a:lnTo>
                    <a:lnTo>
                      <a:pt x="35" y="76"/>
                    </a:lnTo>
                    <a:lnTo>
                      <a:pt x="39" y="75"/>
                    </a:lnTo>
                    <a:lnTo>
                      <a:pt x="35" y="62"/>
                    </a:lnTo>
                    <a:lnTo>
                      <a:pt x="30" y="50"/>
                    </a:lnTo>
                    <a:lnTo>
                      <a:pt x="26" y="41"/>
                    </a:lnTo>
                    <a:lnTo>
                      <a:pt x="22" y="32"/>
                    </a:lnTo>
                    <a:lnTo>
                      <a:pt x="17" y="24"/>
                    </a:lnTo>
                    <a:lnTo>
                      <a:pt x="13" y="16"/>
                    </a:lnTo>
                    <a:lnTo>
                      <a:pt x="8" y="8"/>
                    </a:lnTo>
                    <a:lnTo>
                      <a:pt x="3" y="0"/>
                    </a:lnTo>
                    <a:lnTo>
                      <a:pt x="0" y="2"/>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7" name="Freeform 63">
                <a:extLst>
                  <a:ext uri="{FF2B5EF4-FFF2-40B4-BE49-F238E27FC236}">
                    <a16:creationId xmlns:a16="http://schemas.microsoft.com/office/drawing/2014/main" id="{81E4A203-6B9C-3F95-4591-A43C74CD74CE}"/>
                  </a:ext>
                </a:extLst>
              </p:cNvPr>
              <p:cNvSpPr>
                <a:spLocks/>
              </p:cNvSpPr>
              <p:nvPr/>
            </p:nvSpPr>
            <p:spPr bwMode="auto">
              <a:xfrm>
                <a:off x="5064" y="3020"/>
                <a:ext cx="28" cy="32"/>
              </a:xfrm>
              <a:custGeom>
                <a:avLst/>
                <a:gdLst>
                  <a:gd name="T0" fmla="*/ 27 w 28"/>
                  <a:gd name="T1" fmla="*/ 29 h 32"/>
                  <a:gd name="T2" fmla="*/ 27 w 28"/>
                  <a:gd name="T3" fmla="*/ 29 h 32"/>
                  <a:gd name="T4" fmla="*/ 16 w 28"/>
                  <a:gd name="T5" fmla="*/ 12 h 32"/>
                  <a:gd name="T6" fmla="*/ 8 w 28"/>
                  <a:gd name="T7" fmla="*/ 3 h 32"/>
                  <a:gd name="T8" fmla="*/ 4 w 28"/>
                  <a:gd name="T9" fmla="*/ 0 h 32"/>
                  <a:gd name="T10" fmla="*/ 1 w 28"/>
                  <a:gd name="T11" fmla="*/ 3 h 32"/>
                  <a:gd name="T12" fmla="*/ 1 w 28"/>
                  <a:gd name="T13" fmla="*/ 7 h 32"/>
                  <a:gd name="T14" fmla="*/ 2 w 28"/>
                  <a:gd name="T15" fmla="*/ 11 h 32"/>
                  <a:gd name="T16" fmla="*/ 5 w 28"/>
                  <a:gd name="T17" fmla="*/ 11 h 32"/>
                  <a:gd name="T18" fmla="*/ 3 w 28"/>
                  <a:gd name="T19" fmla="*/ 9 h 32"/>
                  <a:gd name="T20" fmla="*/ 0 w 28"/>
                  <a:gd name="T21" fmla="*/ 11 h 32"/>
                  <a:gd name="T22" fmla="*/ 3 w 28"/>
                  <a:gd name="T23" fmla="*/ 14 h 32"/>
                  <a:gd name="T24" fmla="*/ 6 w 28"/>
                  <a:gd name="T25" fmla="*/ 11 h 32"/>
                  <a:gd name="T26" fmla="*/ 5 w 28"/>
                  <a:gd name="T27" fmla="*/ 7 h 32"/>
                  <a:gd name="T28" fmla="*/ 5 w 28"/>
                  <a:gd name="T29" fmla="*/ 3 h 32"/>
                  <a:gd name="T30" fmla="*/ 3 w 28"/>
                  <a:gd name="T31" fmla="*/ 4 h 32"/>
                  <a:gd name="T32" fmla="*/ 6 w 28"/>
                  <a:gd name="T33" fmla="*/ 6 h 32"/>
                  <a:gd name="T34" fmla="*/ 13 w 28"/>
                  <a:gd name="T35" fmla="*/ 14 h 32"/>
                  <a:gd name="T36" fmla="*/ 25 w 28"/>
                  <a:gd name="T37" fmla="*/ 31 h 32"/>
                  <a:gd name="T38" fmla="*/ 27 w 28"/>
                  <a:gd name="T39" fmla="*/ 29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 h="32">
                    <a:moveTo>
                      <a:pt x="27" y="29"/>
                    </a:moveTo>
                    <a:lnTo>
                      <a:pt x="27" y="29"/>
                    </a:lnTo>
                    <a:lnTo>
                      <a:pt x="16" y="12"/>
                    </a:lnTo>
                    <a:lnTo>
                      <a:pt x="8" y="3"/>
                    </a:lnTo>
                    <a:lnTo>
                      <a:pt x="4" y="0"/>
                    </a:lnTo>
                    <a:lnTo>
                      <a:pt x="1" y="3"/>
                    </a:lnTo>
                    <a:lnTo>
                      <a:pt x="1" y="7"/>
                    </a:lnTo>
                    <a:lnTo>
                      <a:pt x="2" y="11"/>
                    </a:lnTo>
                    <a:lnTo>
                      <a:pt x="5" y="11"/>
                    </a:lnTo>
                    <a:lnTo>
                      <a:pt x="3" y="9"/>
                    </a:lnTo>
                    <a:lnTo>
                      <a:pt x="0" y="11"/>
                    </a:lnTo>
                    <a:lnTo>
                      <a:pt x="3" y="14"/>
                    </a:lnTo>
                    <a:lnTo>
                      <a:pt x="6" y="11"/>
                    </a:lnTo>
                    <a:lnTo>
                      <a:pt x="5" y="7"/>
                    </a:lnTo>
                    <a:lnTo>
                      <a:pt x="5" y="3"/>
                    </a:lnTo>
                    <a:lnTo>
                      <a:pt x="3" y="4"/>
                    </a:lnTo>
                    <a:lnTo>
                      <a:pt x="6" y="6"/>
                    </a:lnTo>
                    <a:lnTo>
                      <a:pt x="13" y="14"/>
                    </a:lnTo>
                    <a:lnTo>
                      <a:pt x="25" y="31"/>
                    </a:lnTo>
                    <a:lnTo>
                      <a:pt x="27"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8" name="Freeform 64">
                <a:extLst>
                  <a:ext uri="{FF2B5EF4-FFF2-40B4-BE49-F238E27FC236}">
                    <a16:creationId xmlns:a16="http://schemas.microsoft.com/office/drawing/2014/main" id="{1BFD44FE-9710-B5EE-6E84-F6AAA443C6F6}"/>
                  </a:ext>
                </a:extLst>
              </p:cNvPr>
              <p:cNvSpPr>
                <a:spLocks/>
              </p:cNvSpPr>
              <p:nvPr/>
            </p:nvSpPr>
            <p:spPr bwMode="auto">
              <a:xfrm>
                <a:off x="5089" y="3049"/>
                <a:ext cx="44" cy="51"/>
              </a:xfrm>
              <a:custGeom>
                <a:avLst/>
                <a:gdLst>
                  <a:gd name="T0" fmla="*/ 42 w 44"/>
                  <a:gd name="T1" fmla="*/ 46 h 51"/>
                  <a:gd name="T2" fmla="*/ 43 w 44"/>
                  <a:gd name="T3" fmla="*/ 47 h 51"/>
                  <a:gd name="T4" fmla="*/ 37 w 44"/>
                  <a:gd name="T5" fmla="*/ 41 h 51"/>
                  <a:gd name="T6" fmla="*/ 32 w 44"/>
                  <a:gd name="T7" fmla="*/ 36 h 51"/>
                  <a:gd name="T8" fmla="*/ 27 w 44"/>
                  <a:gd name="T9" fmla="*/ 30 h 51"/>
                  <a:gd name="T10" fmla="*/ 22 w 44"/>
                  <a:gd name="T11" fmla="*/ 24 h 51"/>
                  <a:gd name="T12" fmla="*/ 16 w 44"/>
                  <a:gd name="T13" fmla="*/ 19 h 51"/>
                  <a:gd name="T14" fmla="*/ 12 w 44"/>
                  <a:gd name="T15" fmla="*/ 13 h 51"/>
                  <a:gd name="T16" fmla="*/ 7 w 44"/>
                  <a:gd name="T17" fmla="*/ 7 h 51"/>
                  <a:gd name="T18" fmla="*/ 2 w 44"/>
                  <a:gd name="T19" fmla="*/ 0 h 51"/>
                  <a:gd name="T20" fmla="*/ 0 w 44"/>
                  <a:gd name="T21" fmla="*/ 2 h 51"/>
                  <a:gd name="T22" fmla="*/ 4 w 44"/>
                  <a:gd name="T23" fmla="*/ 9 h 51"/>
                  <a:gd name="T24" fmla="*/ 9 w 44"/>
                  <a:gd name="T25" fmla="*/ 15 h 51"/>
                  <a:gd name="T26" fmla="*/ 14 w 44"/>
                  <a:gd name="T27" fmla="*/ 22 h 51"/>
                  <a:gd name="T28" fmla="*/ 19 w 44"/>
                  <a:gd name="T29" fmla="*/ 27 h 51"/>
                  <a:gd name="T30" fmla="*/ 24 w 44"/>
                  <a:gd name="T31" fmla="*/ 33 h 51"/>
                  <a:gd name="T32" fmla="*/ 29 w 44"/>
                  <a:gd name="T33" fmla="*/ 38 h 51"/>
                  <a:gd name="T34" fmla="*/ 34 w 44"/>
                  <a:gd name="T35" fmla="*/ 44 h 51"/>
                  <a:gd name="T36" fmla="*/ 40 w 44"/>
                  <a:gd name="T37" fmla="*/ 50 h 51"/>
                  <a:gd name="T38" fmla="*/ 42 w 44"/>
                  <a:gd name="T39" fmla="*/ 46 h 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51">
                    <a:moveTo>
                      <a:pt x="42" y="46"/>
                    </a:moveTo>
                    <a:lnTo>
                      <a:pt x="43" y="47"/>
                    </a:lnTo>
                    <a:lnTo>
                      <a:pt x="37" y="41"/>
                    </a:lnTo>
                    <a:lnTo>
                      <a:pt x="32" y="36"/>
                    </a:lnTo>
                    <a:lnTo>
                      <a:pt x="27" y="30"/>
                    </a:lnTo>
                    <a:lnTo>
                      <a:pt x="22" y="24"/>
                    </a:lnTo>
                    <a:lnTo>
                      <a:pt x="16" y="19"/>
                    </a:lnTo>
                    <a:lnTo>
                      <a:pt x="12" y="13"/>
                    </a:lnTo>
                    <a:lnTo>
                      <a:pt x="7" y="7"/>
                    </a:lnTo>
                    <a:lnTo>
                      <a:pt x="2" y="0"/>
                    </a:lnTo>
                    <a:lnTo>
                      <a:pt x="0" y="2"/>
                    </a:lnTo>
                    <a:lnTo>
                      <a:pt x="4" y="9"/>
                    </a:lnTo>
                    <a:lnTo>
                      <a:pt x="9" y="15"/>
                    </a:lnTo>
                    <a:lnTo>
                      <a:pt x="14" y="22"/>
                    </a:lnTo>
                    <a:lnTo>
                      <a:pt x="19" y="27"/>
                    </a:lnTo>
                    <a:lnTo>
                      <a:pt x="24" y="33"/>
                    </a:lnTo>
                    <a:lnTo>
                      <a:pt x="29" y="38"/>
                    </a:lnTo>
                    <a:lnTo>
                      <a:pt x="34" y="44"/>
                    </a:lnTo>
                    <a:lnTo>
                      <a:pt x="40" y="50"/>
                    </a:lnTo>
                    <a:lnTo>
                      <a:pt x="42"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19" name="Freeform 65">
                <a:extLst>
                  <a:ext uri="{FF2B5EF4-FFF2-40B4-BE49-F238E27FC236}">
                    <a16:creationId xmlns:a16="http://schemas.microsoft.com/office/drawing/2014/main" id="{36225804-9CA9-3696-F66B-903BA9BE6248}"/>
                  </a:ext>
                </a:extLst>
              </p:cNvPr>
              <p:cNvSpPr>
                <a:spLocks/>
              </p:cNvSpPr>
              <p:nvPr/>
            </p:nvSpPr>
            <p:spPr bwMode="auto">
              <a:xfrm>
                <a:off x="5129" y="3045"/>
                <a:ext cx="23" cy="58"/>
              </a:xfrm>
              <a:custGeom>
                <a:avLst/>
                <a:gdLst>
                  <a:gd name="T0" fmla="*/ 8 w 23"/>
                  <a:gd name="T1" fmla="*/ 1 h 58"/>
                  <a:gd name="T2" fmla="*/ 8 w 23"/>
                  <a:gd name="T3" fmla="*/ 1 h 58"/>
                  <a:gd name="T4" fmla="*/ 13 w 23"/>
                  <a:gd name="T5" fmla="*/ 16 h 58"/>
                  <a:gd name="T6" fmla="*/ 16 w 23"/>
                  <a:gd name="T7" fmla="*/ 30 h 58"/>
                  <a:gd name="T8" fmla="*/ 18 w 23"/>
                  <a:gd name="T9" fmla="*/ 40 h 58"/>
                  <a:gd name="T10" fmla="*/ 18 w 23"/>
                  <a:gd name="T11" fmla="*/ 47 h 58"/>
                  <a:gd name="T12" fmla="*/ 17 w 23"/>
                  <a:gd name="T13" fmla="*/ 52 h 58"/>
                  <a:gd name="T14" fmla="*/ 14 w 23"/>
                  <a:gd name="T15" fmla="*/ 54 h 58"/>
                  <a:gd name="T16" fmla="*/ 10 w 23"/>
                  <a:gd name="T17" fmla="*/ 54 h 58"/>
                  <a:gd name="T18" fmla="*/ 2 w 23"/>
                  <a:gd name="T19" fmla="*/ 50 h 58"/>
                  <a:gd name="T20" fmla="*/ 0 w 23"/>
                  <a:gd name="T21" fmla="*/ 54 h 58"/>
                  <a:gd name="T22" fmla="*/ 9 w 23"/>
                  <a:gd name="T23" fmla="*/ 57 h 58"/>
                  <a:gd name="T24" fmla="*/ 16 w 23"/>
                  <a:gd name="T25" fmla="*/ 57 h 58"/>
                  <a:gd name="T26" fmla="*/ 20 w 23"/>
                  <a:gd name="T27" fmla="*/ 54 h 58"/>
                  <a:gd name="T28" fmla="*/ 22 w 23"/>
                  <a:gd name="T29" fmla="*/ 47 h 58"/>
                  <a:gd name="T30" fmla="*/ 22 w 23"/>
                  <a:gd name="T31" fmla="*/ 40 h 58"/>
                  <a:gd name="T32" fmla="*/ 20 w 23"/>
                  <a:gd name="T33" fmla="*/ 28 h 58"/>
                  <a:gd name="T34" fmla="*/ 16 w 23"/>
                  <a:gd name="T35" fmla="*/ 16 h 58"/>
                  <a:gd name="T36" fmla="*/ 12 w 23"/>
                  <a:gd name="T37" fmla="*/ 0 h 58"/>
                  <a:gd name="T38" fmla="*/ 8 w 23"/>
                  <a:gd name="T39" fmla="*/ 1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8" y="1"/>
                    </a:moveTo>
                    <a:lnTo>
                      <a:pt x="8" y="1"/>
                    </a:lnTo>
                    <a:lnTo>
                      <a:pt x="13" y="16"/>
                    </a:lnTo>
                    <a:lnTo>
                      <a:pt x="16" y="30"/>
                    </a:lnTo>
                    <a:lnTo>
                      <a:pt x="18" y="40"/>
                    </a:lnTo>
                    <a:lnTo>
                      <a:pt x="18" y="47"/>
                    </a:lnTo>
                    <a:lnTo>
                      <a:pt x="17" y="52"/>
                    </a:lnTo>
                    <a:lnTo>
                      <a:pt x="14" y="54"/>
                    </a:lnTo>
                    <a:lnTo>
                      <a:pt x="10" y="54"/>
                    </a:lnTo>
                    <a:lnTo>
                      <a:pt x="2" y="50"/>
                    </a:lnTo>
                    <a:lnTo>
                      <a:pt x="0" y="54"/>
                    </a:lnTo>
                    <a:lnTo>
                      <a:pt x="9" y="57"/>
                    </a:lnTo>
                    <a:lnTo>
                      <a:pt x="16" y="57"/>
                    </a:lnTo>
                    <a:lnTo>
                      <a:pt x="20" y="54"/>
                    </a:lnTo>
                    <a:lnTo>
                      <a:pt x="22" y="47"/>
                    </a:lnTo>
                    <a:lnTo>
                      <a:pt x="22" y="40"/>
                    </a:lnTo>
                    <a:lnTo>
                      <a:pt x="20" y="28"/>
                    </a:lnTo>
                    <a:lnTo>
                      <a:pt x="16" y="16"/>
                    </a:lnTo>
                    <a:lnTo>
                      <a:pt x="12"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0" name="Freeform 66">
                <a:extLst>
                  <a:ext uri="{FF2B5EF4-FFF2-40B4-BE49-F238E27FC236}">
                    <a16:creationId xmlns:a16="http://schemas.microsoft.com/office/drawing/2014/main" id="{02FD3405-AD9D-A8D4-FE50-A680FA2022C1}"/>
                  </a:ext>
                </a:extLst>
              </p:cNvPr>
              <p:cNvSpPr>
                <a:spLocks/>
              </p:cNvSpPr>
              <p:nvPr/>
            </p:nvSpPr>
            <p:spPr bwMode="auto">
              <a:xfrm>
                <a:off x="5084" y="2956"/>
                <a:ext cx="58" cy="91"/>
              </a:xfrm>
              <a:custGeom>
                <a:avLst/>
                <a:gdLst>
                  <a:gd name="T0" fmla="*/ 0 w 58"/>
                  <a:gd name="T1" fmla="*/ 2 h 91"/>
                  <a:gd name="T2" fmla="*/ 0 w 58"/>
                  <a:gd name="T3" fmla="*/ 2 h 91"/>
                  <a:gd name="T4" fmla="*/ 4 w 58"/>
                  <a:gd name="T5" fmla="*/ 7 h 91"/>
                  <a:gd name="T6" fmla="*/ 7 w 58"/>
                  <a:gd name="T7" fmla="*/ 12 h 91"/>
                  <a:gd name="T8" fmla="*/ 11 w 58"/>
                  <a:gd name="T9" fmla="*/ 17 h 91"/>
                  <a:gd name="T10" fmla="*/ 15 w 58"/>
                  <a:gd name="T11" fmla="*/ 22 h 91"/>
                  <a:gd name="T12" fmla="*/ 19 w 58"/>
                  <a:gd name="T13" fmla="*/ 28 h 91"/>
                  <a:gd name="T14" fmla="*/ 23 w 58"/>
                  <a:gd name="T15" fmla="*/ 33 h 91"/>
                  <a:gd name="T16" fmla="*/ 27 w 58"/>
                  <a:gd name="T17" fmla="*/ 39 h 91"/>
                  <a:gd name="T18" fmla="*/ 30 w 58"/>
                  <a:gd name="T19" fmla="*/ 44 h 91"/>
                  <a:gd name="T20" fmla="*/ 34 w 58"/>
                  <a:gd name="T21" fmla="*/ 50 h 91"/>
                  <a:gd name="T22" fmla="*/ 37 w 58"/>
                  <a:gd name="T23" fmla="*/ 55 h 91"/>
                  <a:gd name="T24" fmla="*/ 40 w 58"/>
                  <a:gd name="T25" fmla="*/ 61 h 91"/>
                  <a:gd name="T26" fmla="*/ 43 w 58"/>
                  <a:gd name="T27" fmla="*/ 67 h 91"/>
                  <a:gd name="T28" fmla="*/ 46 w 58"/>
                  <a:gd name="T29" fmla="*/ 73 h 91"/>
                  <a:gd name="T30" fmla="*/ 49 w 58"/>
                  <a:gd name="T31" fmla="*/ 79 h 91"/>
                  <a:gd name="T32" fmla="*/ 51 w 58"/>
                  <a:gd name="T33" fmla="*/ 85 h 91"/>
                  <a:gd name="T34" fmla="*/ 53 w 58"/>
                  <a:gd name="T35" fmla="*/ 90 h 91"/>
                  <a:gd name="T36" fmla="*/ 57 w 58"/>
                  <a:gd name="T37" fmla="*/ 89 h 91"/>
                  <a:gd name="T38" fmla="*/ 55 w 58"/>
                  <a:gd name="T39" fmla="*/ 83 h 91"/>
                  <a:gd name="T40" fmla="*/ 52 w 58"/>
                  <a:gd name="T41" fmla="*/ 77 h 91"/>
                  <a:gd name="T42" fmla="*/ 49 w 58"/>
                  <a:gd name="T43" fmla="*/ 71 h 91"/>
                  <a:gd name="T44" fmla="*/ 47 w 58"/>
                  <a:gd name="T45" fmla="*/ 65 h 91"/>
                  <a:gd name="T46" fmla="*/ 44 w 58"/>
                  <a:gd name="T47" fmla="*/ 59 h 91"/>
                  <a:gd name="T48" fmla="*/ 40 w 58"/>
                  <a:gd name="T49" fmla="*/ 53 h 91"/>
                  <a:gd name="T50" fmla="*/ 37 w 58"/>
                  <a:gd name="T51" fmla="*/ 48 h 91"/>
                  <a:gd name="T52" fmla="*/ 33 w 58"/>
                  <a:gd name="T53" fmla="*/ 42 h 91"/>
                  <a:gd name="T54" fmla="*/ 29 w 58"/>
                  <a:gd name="T55" fmla="*/ 37 h 91"/>
                  <a:gd name="T56" fmla="*/ 26 w 58"/>
                  <a:gd name="T57" fmla="*/ 31 h 91"/>
                  <a:gd name="T58" fmla="*/ 22 w 58"/>
                  <a:gd name="T59" fmla="*/ 26 h 91"/>
                  <a:gd name="T60" fmla="*/ 18 w 58"/>
                  <a:gd name="T61" fmla="*/ 21 h 91"/>
                  <a:gd name="T62" fmla="*/ 14 w 58"/>
                  <a:gd name="T63" fmla="*/ 15 h 91"/>
                  <a:gd name="T64" fmla="*/ 10 w 58"/>
                  <a:gd name="T65" fmla="*/ 10 h 91"/>
                  <a:gd name="T66" fmla="*/ 7 w 58"/>
                  <a:gd name="T67" fmla="*/ 5 h 91"/>
                  <a:gd name="T68" fmla="*/ 3 w 58"/>
                  <a:gd name="T69" fmla="*/ 0 h 91"/>
                  <a:gd name="T70" fmla="*/ 0 w 58"/>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91">
                    <a:moveTo>
                      <a:pt x="0" y="2"/>
                    </a:moveTo>
                    <a:lnTo>
                      <a:pt x="0" y="2"/>
                    </a:lnTo>
                    <a:lnTo>
                      <a:pt x="4" y="7"/>
                    </a:lnTo>
                    <a:lnTo>
                      <a:pt x="7" y="12"/>
                    </a:lnTo>
                    <a:lnTo>
                      <a:pt x="11" y="17"/>
                    </a:lnTo>
                    <a:lnTo>
                      <a:pt x="15" y="22"/>
                    </a:lnTo>
                    <a:lnTo>
                      <a:pt x="19" y="28"/>
                    </a:lnTo>
                    <a:lnTo>
                      <a:pt x="23" y="33"/>
                    </a:lnTo>
                    <a:lnTo>
                      <a:pt x="27" y="39"/>
                    </a:lnTo>
                    <a:lnTo>
                      <a:pt x="30" y="44"/>
                    </a:lnTo>
                    <a:lnTo>
                      <a:pt x="34" y="50"/>
                    </a:lnTo>
                    <a:lnTo>
                      <a:pt x="37" y="55"/>
                    </a:lnTo>
                    <a:lnTo>
                      <a:pt x="40" y="61"/>
                    </a:lnTo>
                    <a:lnTo>
                      <a:pt x="43" y="67"/>
                    </a:lnTo>
                    <a:lnTo>
                      <a:pt x="46" y="73"/>
                    </a:lnTo>
                    <a:lnTo>
                      <a:pt x="49" y="79"/>
                    </a:lnTo>
                    <a:lnTo>
                      <a:pt x="51" y="85"/>
                    </a:lnTo>
                    <a:lnTo>
                      <a:pt x="53" y="90"/>
                    </a:lnTo>
                    <a:lnTo>
                      <a:pt x="57" y="89"/>
                    </a:lnTo>
                    <a:lnTo>
                      <a:pt x="55" y="83"/>
                    </a:lnTo>
                    <a:lnTo>
                      <a:pt x="52" y="77"/>
                    </a:lnTo>
                    <a:lnTo>
                      <a:pt x="49" y="71"/>
                    </a:lnTo>
                    <a:lnTo>
                      <a:pt x="47" y="65"/>
                    </a:lnTo>
                    <a:lnTo>
                      <a:pt x="44" y="59"/>
                    </a:lnTo>
                    <a:lnTo>
                      <a:pt x="40" y="53"/>
                    </a:lnTo>
                    <a:lnTo>
                      <a:pt x="37" y="48"/>
                    </a:lnTo>
                    <a:lnTo>
                      <a:pt x="33" y="42"/>
                    </a:lnTo>
                    <a:lnTo>
                      <a:pt x="29" y="37"/>
                    </a:lnTo>
                    <a:lnTo>
                      <a:pt x="26" y="31"/>
                    </a:lnTo>
                    <a:lnTo>
                      <a:pt x="22" y="26"/>
                    </a:lnTo>
                    <a:lnTo>
                      <a:pt x="18" y="21"/>
                    </a:lnTo>
                    <a:lnTo>
                      <a:pt x="14" y="15"/>
                    </a:lnTo>
                    <a:lnTo>
                      <a:pt x="10" y="10"/>
                    </a:lnTo>
                    <a:lnTo>
                      <a:pt x="7" y="5"/>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1" name="Freeform 67">
                <a:extLst>
                  <a:ext uri="{FF2B5EF4-FFF2-40B4-BE49-F238E27FC236}">
                    <a16:creationId xmlns:a16="http://schemas.microsoft.com/office/drawing/2014/main" id="{1D555D2E-2F92-22DB-B8E0-D46A5E20352F}"/>
                  </a:ext>
                </a:extLst>
              </p:cNvPr>
              <p:cNvSpPr>
                <a:spLocks/>
              </p:cNvSpPr>
              <p:nvPr/>
            </p:nvSpPr>
            <p:spPr bwMode="auto">
              <a:xfrm>
                <a:off x="5069" y="2938"/>
                <a:ext cx="19" cy="21"/>
              </a:xfrm>
              <a:custGeom>
                <a:avLst/>
                <a:gdLst>
                  <a:gd name="T0" fmla="*/ 0 w 19"/>
                  <a:gd name="T1" fmla="*/ 3 h 21"/>
                  <a:gd name="T2" fmla="*/ 0 w 19"/>
                  <a:gd name="T3" fmla="*/ 3 h 21"/>
                  <a:gd name="T4" fmla="*/ 2 w 19"/>
                  <a:gd name="T5" fmla="*/ 5 h 21"/>
                  <a:gd name="T6" fmla="*/ 4 w 19"/>
                  <a:gd name="T7" fmla="*/ 8 h 21"/>
                  <a:gd name="T8" fmla="*/ 6 w 19"/>
                  <a:gd name="T9" fmla="*/ 10 h 21"/>
                  <a:gd name="T10" fmla="*/ 8 w 19"/>
                  <a:gd name="T11" fmla="*/ 11 h 21"/>
                  <a:gd name="T12" fmla="*/ 9 w 19"/>
                  <a:gd name="T13" fmla="*/ 13 h 21"/>
                  <a:gd name="T14" fmla="*/ 11 w 19"/>
                  <a:gd name="T15" fmla="*/ 15 h 21"/>
                  <a:gd name="T16" fmla="*/ 13 w 19"/>
                  <a:gd name="T17" fmla="*/ 18 h 21"/>
                  <a:gd name="T18" fmla="*/ 15 w 19"/>
                  <a:gd name="T19" fmla="*/ 20 h 21"/>
                  <a:gd name="T20" fmla="*/ 18 w 19"/>
                  <a:gd name="T21" fmla="*/ 18 h 21"/>
                  <a:gd name="T22" fmla="*/ 16 w 19"/>
                  <a:gd name="T23" fmla="*/ 15 h 21"/>
                  <a:gd name="T24" fmla="*/ 14 w 19"/>
                  <a:gd name="T25" fmla="*/ 13 h 21"/>
                  <a:gd name="T26" fmla="*/ 12 w 19"/>
                  <a:gd name="T27" fmla="*/ 11 h 21"/>
                  <a:gd name="T28" fmla="*/ 11 w 19"/>
                  <a:gd name="T29" fmla="*/ 8 h 21"/>
                  <a:gd name="T30" fmla="*/ 9 w 19"/>
                  <a:gd name="T31" fmla="*/ 7 h 21"/>
                  <a:gd name="T32" fmla="*/ 7 w 19"/>
                  <a:gd name="T33" fmla="*/ 5 h 21"/>
                  <a:gd name="T34" fmla="*/ 5 w 19"/>
                  <a:gd name="T35" fmla="*/ 2 h 21"/>
                  <a:gd name="T36" fmla="*/ 3 w 19"/>
                  <a:gd name="T37" fmla="*/ 0 h 21"/>
                  <a:gd name="T38" fmla="*/ 0 w 19"/>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1">
                    <a:moveTo>
                      <a:pt x="0" y="3"/>
                    </a:moveTo>
                    <a:lnTo>
                      <a:pt x="0" y="3"/>
                    </a:lnTo>
                    <a:lnTo>
                      <a:pt x="2" y="5"/>
                    </a:lnTo>
                    <a:lnTo>
                      <a:pt x="4" y="8"/>
                    </a:lnTo>
                    <a:lnTo>
                      <a:pt x="6" y="10"/>
                    </a:lnTo>
                    <a:lnTo>
                      <a:pt x="8" y="11"/>
                    </a:lnTo>
                    <a:lnTo>
                      <a:pt x="9" y="13"/>
                    </a:lnTo>
                    <a:lnTo>
                      <a:pt x="11" y="15"/>
                    </a:lnTo>
                    <a:lnTo>
                      <a:pt x="13" y="18"/>
                    </a:lnTo>
                    <a:lnTo>
                      <a:pt x="15" y="20"/>
                    </a:lnTo>
                    <a:lnTo>
                      <a:pt x="18" y="18"/>
                    </a:lnTo>
                    <a:lnTo>
                      <a:pt x="16" y="15"/>
                    </a:lnTo>
                    <a:lnTo>
                      <a:pt x="14" y="13"/>
                    </a:lnTo>
                    <a:lnTo>
                      <a:pt x="12" y="11"/>
                    </a:lnTo>
                    <a:lnTo>
                      <a:pt x="11" y="8"/>
                    </a:lnTo>
                    <a:lnTo>
                      <a:pt x="9" y="7"/>
                    </a:lnTo>
                    <a:lnTo>
                      <a:pt x="7" y="5"/>
                    </a:lnTo>
                    <a:lnTo>
                      <a:pt x="5" y="2"/>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2" name="Freeform 68">
                <a:extLst>
                  <a:ext uri="{FF2B5EF4-FFF2-40B4-BE49-F238E27FC236}">
                    <a16:creationId xmlns:a16="http://schemas.microsoft.com/office/drawing/2014/main" id="{4EDD3B0A-B989-2715-CFA5-C7DDE4BFE1D6}"/>
                  </a:ext>
                </a:extLst>
              </p:cNvPr>
              <p:cNvSpPr>
                <a:spLocks/>
              </p:cNvSpPr>
              <p:nvPr/>
            </p:nvSpPr>
            <p:spPr bwMode="auto">
              <a:xfrm>
                <a:off x="5042" y="2911"/>
                <a:ext cx="31" cy="31"/>
              </a:xfrm>
              <a:custGeom>
                <a:avLst/>
                <a:gdLst>
                  <a:gd name="T0" fmla="*/ 0 w 31"/>
                  <a:gd name="T1" fmla="*/ 3 h 31"/>
                  <a:gd name="T2" fmla="*/ 0 w 31"/>
                  <a:gd name="T3" fmla="*/ 3 h 31"/>
                  <a:gd name="T4" fmla="*/ 3 w 31"/>
                  <a:gd name="T5" fmla="*/ 6 h 31"/>
                  <a:gd name="T6" fmla="*/ 6 w 31"/>
                  <a:gd name="T7" fmla="*/ 10 h 31"/>
                  <a:gd name="T8" fmla="*/ 9 w 31"/>
                  <a:gd name="T9" fmla="*/ 13 h 31"/>
                  <a:gd name="T10" fmla="*/ 12 w 31"/>
                  <a:gd name="T11" fmla="*/ 16 h 31"/>
                  <a:gd name="T12" fmla="*/ 16 w 31"/>
                  <a:gd name="T13" fmla="*/ 19 h 31"/>
                  <a:gd name="T14" fmla="*/ 20 w 31"/>
                  <a:gd name="T15" fmla="*/ 23 h 31"/>
                  <a:gd name="T16" fmla="*/ 23 w 31"/>
                  <a:gd name="T17" fmla="*/ 27 h 31"/>
                  <a:gd name="T18" fmla="*/ 27 w 31"/>
                  <a:gd name="T19" fmla="*/ 30 h 31"/>
                  <a:gd name="T20" fmla="*/ 30 w 31"/>
                  <a:gd name="T21" fmla="*/ 27 h 31"/>
                  <a:gd name="T22" fmla="*/ 26 w 31"/>
                  <a:gd name="T23" fmla="*/ 23 h 31"/>
                  <a:gd name="T24" fmla="*/ 22 w 31"/>
                  <a:gd name="T25" fmla="*/ 20 h 31"/>
                  <a:gd name="T26" fmla="*/ 19 w 31"/>
                  <a:gd name="T27" fmla="*/ 16 h 31"/>
                  <a:gd name="T28" fmla="*/ 15 w 31"/>
                  <a:gd name="T29" fmla="*/ 13 h 31"/>
                  <a:gd name="T30" fmla="*/ 12 w 31"/>
                  <a:gd name="T31" fmla="*/ 10 h 31"/>
                  <a:gd name="T32" fmla="*/ 9 w 31"/>
                  <a:gd name="T33" fmla="*/ 7 h 31"/>
                  <a:gd name="T34" fmla="*/ 6 w 31"/>
                  <a:gd name="T35" fmla="*/ 3 h 31"/>
                  <a:gd name="T36" fmla="*/ 2 w 31"/>
                  <a:gd name="T37" fmla="*/ 0 h 31"/>
                  <a:gd name="T38" fmla="*/ 0 w 31"/>
                  <a:gd name="T39" fmla="*/ 3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1">
                    <a:moveTo>
                      <a:pt x="0" y="3"/>
                    </a:moveTo>
                    <a:lnTo>
                      <a:pt x="0" y="3"/>
                    </a:lnTo>
                    <a:lnTo>
                      <a:pt x="3" y="6"/>
                    </a:lnTo>
                    <a:lnTo>
                      <a:pt x="6" y="10"/>
                    </a:lnTo>
                    <a:lnTo>
                      <a:pt x="9" y="13"/>
                    </a:lnTo>
                    <a:lnTo>
                      <a:pt x="12" y="16"/>
                    </a:lnTo>
                    <a:lnTo>
                      <a:pt x="16" y="19"/>
                    </a:lnTo>
                    <a:lnTo>
                      <a:pt x="20" y="23"/>
                    </a:lnTo>
                    <a:lnTo>
                      <a:pt x="23" y="27"/>
                    </a:lnTo>
                    <a:lnTo>
                      <a:pt x="27" y="30"/>
                    </a:lnTo>
                    <a:lnTo>
                      <a:pt x="30" y="27"/>
                    </a:lnTo>
                    <a:lnTo>
                      <a:pt x="26" y="23"/>
                    </a:lnTo>
                    <a:lnTo>
                      <a:pt x="22" y="20"/>
                    </a:lnTo>
                    <a:lnTo>
                      <a:pt x="19" y="16"/>
                    </a:lnTo>
                    <a:lnTo>
                      <a:pt x="15" y="13"/>
                    </a:lnTo>
                    <a:lnTo>
                      <a:pt x="12" y="10"/>
                    </a:lnTo>
                    <a:lnTo>
                      <a:pt x="9" y="7"/>
                    </a:lnTo>
                    <a:lnTo>
                      <a:pt x="6" y="3"/>
                    </a:lnTo>
                    <a:lnTo>
                      <a:pt x="2"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3" name="Freeform 69">
                <a:extLst>
                  <a:ext uri="{FF2B5EF4-FFF2-40B4-BE49-F238E27FC236}">
                    <a16:creationId xmlns:a16="http://schemas.microsoft.com/office/drawing/2014/main" id="{9F06EDD9-D36A-7F74-955F-99FC3750D569}"/>
                  </a:ext>
                </a:extLst>
              </p:cNvPr>
              <p:cNvSpPr>
                <a:spLocks/>
              </p:cNvSpPr>
              <p:nvPr/>
            </p:nvSpPr>
            <p:spPr bwMode="auto">
              <a:xfrm>
                <a:off x="4992" y="2878"/>
                <a:ext cx="53" cy="37"/>
              </a:xfrm>
              <a:custGeom>
                <a:avLst/>
                <a:gdLst>
                  <a:gd name="T0" fmla="*/ 0 w 53"/>
                  <a:gd name="T1" fmla="*/ 2 h 37"/>
                  <a:gd name="T2" fmla="*/ 2 w 53"/>
                  <a:gd name="T3" fmla="*/ 4 h 37"/>
                  <a:gd name="T4" fmla="*/ 8 w 53"/>
                  <a:gd name="T5" fmla="*/ 6 h 37"/>
                  <a:gd name="T6" fmla="*/ 16 w 53"/>
                  <a:gd name="T7" fmla="*/ 10 h 37"/>
                  <a:gd name="T8" fmla="*/ 22 w 53"/>
                  <a:gd name="T9" fmla="*/ 13 h 37"/>
                  <a:gd name="T10" fmla="*/ 28 w 53"/>
                  <a:gd name="T11" fmla="*/ 17 h 37"/>
                  <a:gd name="T12" fmla="*/ 34 w 53"/>
                  <a:gd name="T13" fmla="*/ 21 h 37"/>
                  <a:gd name="T14" fmla="*/ 40 w 53"/>
                  <a:gd name="T15" fmla="*/ 26 h 37"/>
                  <a:gd name="T16" fmla="*/ 45 w 53"/>
                  <a:gd name="T17" fmla="*/ 31 h 37"/>
                  <a:gd name="T18" fmla="*/ 50 w 53"/>
                  <a:gd name="T19" fmla="*/ 36 h 37"/>
                  <a:gd name="T20" fmla="*/ 52 w 53"/>
                  <a:gd name="T21" fmla="*/ 33 h 37"/>
                  <a:gd name="T22" fmla="*/ 48 w 53"/>
                  <a:gd name="T23" fmla="*/ 28 h 37"/>
                  <a:gd name="T24" fmla="*/ 42 w 53"/>
                  <a:gd name="T25" fmla="*/ 23 h 37"/>
                  <a:gd name="T26" fmla="*/ 36 w 53"/>
                  <a:gd name="T27" fmla="*/ 18 h 37"/>
                  <a:gd name="T28" fmla="*/ 30 w 53"/>
                  <a:gd name="T29" fmla="*/ 14 h 37"/>
                  <a:gd name="T30" fmla="*/ 24 w 53"/>
                  <a:gd name="T31" fmla="*/ 10 h 37"/>
                  <a:gd name="T32" fmla="*/ 18 w 53"/>
                  <a:gd name="T33" fmla="*/ 6 h 37"/>
                  <a:gd name="T34" fmla="*/ 10 w 53"/>
                  <a:gd name="T35" fmla="*/ 2 h 37"/>
                  <a:gd name="T36" fmla="*/ 3 w 53"/>
                  <a:gd name="T37" fmla="*/ 0 h 37"/>
                  <a:gd name="T38" fmla="*/ 4 w 53"/>
                  <a:gd name="T39" fmla="*/ 1 h 37"/>
                  <a:gd name="T40" fmla="*/ 0 w 53"/>
                  <a:gd name="T41" fmla="*/ 2 h 37"/>
                  <a:gd name="T42" fmla="*/ 1 w 53"/>
                  <a:gd name="T43" fmla="*/ 3 h 37"/>
                  <a:gd name="T44" fmla="*/ 2 w 53"/>
                  <a:gd name="T45" fmla="*/ 4 h 37"/>
                  <a:gd name="T46" fmla="*/ 0 w 53"/>
                  <a:gd name="T47" fmla="*/ 2 h 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7">
                    <a:moveTo>
                      <a:pt x="0" y="2"/>
                    </a:moveTo>
                    <a:lnTo>
                      <a:pt x="2" y="4"/>
                    </a:lnTo>
                    <a:lnTo>
                      <a:pt x="8" y="6"/>
                    </a:lnTo>
                    <a:lnTo>
                      <a:pt x="16" y="10"/>
                    </a:lnTo>
                    <a:lnTo>
                      <a:pt x="22" y="13"/>
                    </a:lnTo>
                    <a:lnTo>
                      <a:pt x="28" y="17"/>
                    </a:lnTo>
                    <a:lnTo>
                      <a:pt x="34" y="21"/>
                    </a:lnTo>
                    <a:lnTo>
                      <a:pt x="40" y="26"/>
                    </a:lnTo>
                    <a:lnTo>
                      <a:pt x="45" y="31"/>
                    </a:lnTo>
                    <a:lnTo>
                      <a:pt x="50" y="36"/>
                    </a:lnTo>
                    <a:lnTo>
                      <a:pt x="52" y="33"/>
                    </a:lnTo>
                    <a:lnTo>
                      <a:pt x="48" y="28"/>
                    </a:lnTo>
                    <a:lnTo>
                      <a:pt x="42" y="23"/>
                    </a:lnTo>
                    <a:lnTo>
                      <a:pt x="36" y="18"/>
                    </a:lnTo>
                    <a:lnTo>
                      <a:pt x="30" y="14"/>
                    </a:lnTo>
                    <a:lnTo>
                      <a:pt x="24" y="10"/>
                    </a:lnTo>
                    <a:lnTo>
                      <a:pt x="18" y="6"/>
                    </a:lnTo>
                    <a:lnTo>
                      <a:pt x="10" y="2"/>
                    </a:lnTo>
                    <a:lnTo>
                      <a:pt x="3" y="0"/>
                    </a:lnTo>
                    <a:lnTo>
                      <a:pt x="4" y="1"/>
                    </a:lnTo>
                    <a:lnTo>
                      <a:pt x="0" y="2"/>
                    </a:lnTo>
                    <a:lnTo>
                      <a:pt x="1" y="3"/>
                    </a:lnTo>
                    <a:lnTo>
                      <a:pt x="2" y="4"/>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4" name="Freeform 70">
                <a:extLst>
                  <a:ext uri="{FF2B5EF4-FFF2-40B4-BE49-F238E27FC236}">
                    <a16:creationId xmlns:a16="http://schemas.microsoft.com/office/drawing/2014/main" id="{06C80AE1-930F-6271-265B-A9C1610E716D}"/>
                  </a:ext>
                </a:extLst>
              </p:cNvPr>
              <p:cNvSpPr>
                <a:spLocks/>
              </p:cNvSpPr>
              <p:nvPr/>
            </p:nvSpPr>
            <p:spPr bwMode="auto">
              <a:xfrm>
                <a:off x="4985" y="2860"/>
                <a:ext cx="17" cy="21"/>
              </a:xfrm>
              <a:custGeom>
                <a:avLst/>
                <a:gdLst>
                  <a:gd name="T0" fmla="*/ 0 w 17"/>
                  <a:gd name="T1" fmla="*/ 1 h 21"/>
                  <a:gd name="T2" fmla="*/ 0 w 17"/>
                  <a:gd name="T3" fmla="*/ 1 h 21"/>
                  <a:gd name="T4" fmla="*/ 10 w 17"/>
                  <a:gd name="T5" fmla="*/ 20 h 21"/>
                  <a:gd name="T6" fmla="*/ 16 w 17"/>
                  <a:gd name="T7" fmla="*/ 19 h 21"/>
                  <a:gd name="T8" fmla="*/ 5 w 17"/>
                  <a:gd name="T9" fmla="*/ 0 h 21"/>
                  <a:gd name="T10" fmla="*/ 0 w 17"/>
                  <a:gd name="T11" fmla="*/ 1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0" y="1"/>
                    </a:moveTo>
                    <a:lnTo>
                      <a:pt x="0" y="1"/>
                    </a:lnTo>
                    <a:lnTo>
                      <a:pt x="10" y="20"/>
                    </a:lnTo>
                    <a:lnTo>
                      <a:pt x="16" y="19"/>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5" name="Freeform 71">
                <a:extLst>
                  <a:ext uri="{FF2B5EF4-FFF2-40B4-BE49-F238E27FC236}">
                    <a16:creationId xmlns:a16="http://schemas.microsoft.com/office/drawing/2014/main" id="{B3B2E5D7-99E7-F14D-2F33-8AD2CD9F3560}"/>
                  </a:ext>
                </a:extLst>
              </p:cNvPr>
              <p:cNvSpPr>
                <a:spLocks/>
              </p:cNvSpPr>
              <p:nvPr/>
            </p:nvSpPr>
            <p:spPr bwMode="auto">
              <a:xfrm>
                <a:off x="4955" y="2709"/>
                <a:ext cx="35" cy="153"/>
              </a:xfrm>
              <a:custGeom>
                <a:avLst/>
                <a:gdLst>
                  <a:gd name="T0" fmla="*/ 0 w 35"/>
                  <a:gd name="T1" fmla="*/ 0 h 153"/>
                  <a:gd name="T2" fmla="*/ 0 w 35"/>
                  <a:gd name="T3" fmla="*/ 0 h 153"/>
                  <a:gd name="T4" fmla="*/ 3 w 35"/>
                  <a:gd name="T5" fmla="*/ 15 h 153"/>
                  <a:gd name="T6" fmla="*/ 5 w 35"/>
                  <a:gd name="T7" fmla="*/ 28 h 153"/>
                  <a:gd name="T8" fmla="*/ 7 w 35"/>
                  <a:gd name="T9" fmla="*/ 39 h 153"/>
                  <a:gd name="T10" fmla="*/ 9 w 35"/>
                  <a:gd name="T11" fmla="*/ 48 h 153"/>
                  <a:gd name="T12" fmla="*/ 11 w 35"/>
                  <a:gd name="T13" fmla="*/ 56 h 153"/>
                  <a:gd name="T14" fmla="*/ 12 w 35"/>
                  <a:gd name="T15" fmla="*/ 64 h 153"/>
                  <a:gd name="T16" fmla="*/ 13 w 35"/>
                  <a:gd name="T17" fmla="*/ 71 h 153"/>
                  <a:gd name="T18" fmla="*/ 14 w 35"/>
                  <a:gd name="T19" fmla="*/ 77 h 153"/>
                  <a:gd name="T20" fmla="*/ 16 w 35"/>
                  <a:gd name="T21" fmla="*/ 84 h 153"/>
                  <a:gd name="T22" fmla="*/ 17 w 35"/>
                  <a:gd name="T23" fmla="*/ 90 h 153"/>
                  <a:gd name="T24" fmla="*/ 19 w 35"/>
                  <a:gd name="T25" fmla="*/ 97 h 153"/>
                  <a:gd name="T26" fmla="*/ 21 w 35"/>
                  <a:gd name="T27" fmla="*/ 105 h 153"/>
                  <a:gd name="T28" fmla="*/ 23 w 35"/>
                  <a:gd name="T29" fmla="*/ 115 h 153"/>
                  <a:gd name="T30" fmla="*/ 24 w 35"/>
                  <a:gd name="T31" fmla="*/ 126 h 153"/>
                  <a:gd name="T32" fmla="*/ 27 w 35"/>
                  <a:gd name="T33" fmla="*/ 138 h 153"/>
                  <a:gd name="T34" fmla="*/ 30 w 35"/>
                  <a:gd name="T35" fmla="*/ 152 h 153"/>
                  <a:gd name="T36" fmla="*/ 34 w 35"/>
                  <a:gd name="T37" fmla="*/ 151 h 153"/>
                  <a:gd name="T38" fmla="*/ 31 w 35"/>
                  <a:gd name="T39" fmla="*/ 137 h 153"/>
                  <a:gd name="T40" fmla="*/ 28 w 35"/>
                  <a:gd name="T41" fmla="*/ 125 h 153"/>
                  <a:gd name="T42" fmla="*/ 26 w 35"/>
                  <a:gd name="T43" fmla="*/ 114 h 153"/>
                  <a:gd name="T44" fmla="*/ 24 w 35"/>
                  <a:gd name="T45" fmla="*/ 105 h 153"/>
                  <a:gd name="T46" fmla="*/ 23 w 35"/>
                  <a:gd name="T47" fmla="*/ 97 h 153"/>
                  <a:gd name="T48" fmla="*/ 21 w 35"/>
                  <a:gd name="T49" fmla="*/ 90 h 153"/>
                  <a:gd name="T50" fmla="*/ 20 w 35"/>
                  <a:gd name="T51" fmla="*/ 83 h 153"/>
                  <a:gd name="T52" fmla="*/ 18 w 35"/>
                  <a:gd name="T53" fmla="*/ 76 h 153"/>
                  <a:gd name="T54" fmla="*/ 17 w 35"/>
                  <a:gd name="T55" fmla="*/ 70 h 153"/>
                  <a:gd name="T56" fmla="*/ 16 w 35"/>
                  <a:gd name="T57" fmla="*/ 63 h 153"/>
                  <a:gd name="T58" fmla="*/ 14 w 35"/>
                  <a:gd name="T59" fmla="*/ 56 h 153"/>
                  <a:gd name="T60" fmla="*/ 13 w 35"/>
                  <a:gd name="T61" fmla="*/ 47 h 153"/>
                  <a:gd name="T62" fmla="*/ 11 w 35"/>
                  <a:gd name="T63" fmla="*/ 38 h 153"/>
                  <a:gd name="T64" fmla="*/ 9 w 35"/>
                  <a:gd name="T65" fmla="*/ 27 h 153"/>
                  <a:gd name="T66" fmla="*/ 7 w 35"/>
                  <a:gd name="T67" fmla="*/ 14 h 153"/>
                  <a:gd name="T68" fmla="*/ 4 w 35"/>
                  <a:gd name="T69" fmla="*/ 0 h 153"/>
                  <a:gd name="T70" fmla="*/ 0 w 35"/>
                  <a:gd name="T71" fmla="*/ 0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5" h="153">
                    <a:moveTo>
                      <a:pt x="0" y="0"/>
                    </a:moveTo>
                    <a:lnTo>
                      <a:pt x="0" y="0"/>
                    </a:lnTo>
                    <a:lnTo>
                      <a:pt x="3" y="15"/>
                    </a:lnTo>
                    <a:lnTo>
                      <a:pt x="5" y="28"/>
                    </a:lnTo>
                    <a:lnTo>
                      <a:pt x="7" y="39"/>
                    </a:lnTo>
                    <a:lnTo>
                      <a:pt x="9" y="48"/>
                    </a:lnTo>
                    <a:lnTo>
                      <a:pt x="11" y="56"/>
                    </a:lnTo>
                    <a:lnTo>
                      <a:pt x="12" y="64"/>
                    </a:lnTo>
                    <a:lnTo>
                      <a:pt x="13" y="71"/>
                    </a:lnTo>
                    <a:lnTo>
                      <a:pt x="14" y="77"/>
                    </a:lnTo>
                    <a:lnTo>
                      <a:pt x="16" y="84"/>
                    </a:lnTo>
                    <a:lnTo>
                      <a:pt x="17" y="90"/>
                    </a:lnTo>
                    <a:lnTo>
                      <a:pt x="19" y="97"/>
                    </a:lnTo>
                    <a:lnTo>
                      <a:pt x="21" y="105"/>
                    </a:lnTo>
                    <a:lnTo>
                      <a:pt x="23" y="115"/>
                    </a:lnTo>
                    <a:lnTo>
                      <a:pt x="24" y="126"/>
                    </a:lnTo>
                    <a:lnTo>
                      <a:pt x="27" y="138"/>
                    </a:lnTo>
                    <a:lnTo>
                      <a:pt x="30" y="152"/>
                    </a:lnTo>
                    <a:lnTo>
                      <a:pt x="34" y="151"/>
                    </a:lnTo>
                    <a:lnTo>
                      <a:pt x="31" y="137"/>
                    </a:lnTo>
                    <a:lnTo>
                      <a:pt x="28" y="125"/>
                    </a:lnTo>
                    <a:lnTo>
                      <a:pt x="26" y="114"/>
                    </a:lnTo>
                    <a:lnTo>
                      <a:pt x="24" y="105"/>
                    </a:lnTo>
                    <a:lnTo>
                      <a:pt x="23" y="97"/>
                    </a:lnTo>
                    <a:lnTo>
                      <a:pt x="21" y="90"/>
                    </a:lnTo>
                    <a:lnTo>
                      <a:pt x="20" y="83"/>
                    </a:lnTo>
                    <a:lnTo>
                      <a:pt x="18" y="76"/>
                    </a:lnTo>
                    <a:lnTo>
                      <a:pt x="17" y="70"/>
                    </a:lnTo>
                    <a:lnTo>
                      <a:pt x="16" y="63"/>
                    </a:lnTo>
                    <a:lnTo>
                      <a:pt x="14" y="56"/>
                    </a:lnTo>
                    <a:lnTo>
                      <a:pt x="13" y="47"/>
                    </a:lnTo>
                    <a:lnTo>
                      <a:pt x="11" y="38"/>
                    </a:lnTo>
                    <a:lnTo>
                      <a:pt x="9" y="27"/>
                    </a:lnTo>
                    <a:lnTo>
                      <a:pt x="7" y="14"/>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6" name="Freeform 72">
                <a:extLst>
                  <a:ext uri="{FF2B5EF4-FFF2-40B4-BE49-F238E27FC236}">
                    <a16:creationId xmlns:a16="http://schemas.microsoft.com/office/drawing/2014/main" id="{04826E05-313E-87F9-657C-6E87CE779D8D}"/>
                  </a:ext>
                </a:extLst>
              </p:cNvPr>
              <p:cNvSpPr>
                <a:spLocks/>
              </p:cNvSpPr>
              <p:nvPr/>
            </p:nvSpPr>
            <p:spPr bwMode="auto">
              <a:xfrm>
                <a:off x="4945" y="2630"/>
                <a:ext cx="17" cy="80"/>
              </a:xfrm>
              <a:custGeom>
                <a:avLst/>
                <a:gdLst>
                  <a:gd name="T0" fmla="*/ 0 w 17"/>
                  <a:gd name="T1" fmla="*/ 0 h 80"/>
                  <a:gd name="T2" fmla="*/ 0 w 17"/>
                  <a:gd name="T3" fmla="*/ 1 h 80"/>
                  <a:gd name="T4" fmla="*/ 11 w 17"/>
                  <a:gd name="T5" fmla="*/ 79 h 80"/>
                  <a:gd name="T6" fmla="*/ 16 w 17"/>
                  <a:gd name="T7" fmla="*/ 79 h 80"/>
                  <a:gd name="T8" fmla="*/ 4 w 17"/>
                  <a:gd name="T9" fmla="*/ 0 h 80"/>
                  <a:gd name="T10" fmla="*/ 0 w 17"/>
                  <a:gd name="T11" fmla="*/ 0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0">
                    <a:moveTo>
                      <a:pt x="0" y="0"/>
                    </a:moveTo>
                    <a:lnTo>
                      <a:pt x="0" y="1"/>
                    </a:lnTo>
                    <a:lnTo>
                      <a:pt x="11" y="79"/>
                    </a:lnTo>
                    <a:lnTo>
                      <a:pt x="16" y="79"/>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7" name="Freeform 73">
                <a:extLst>
                  <a:ext uri="{FF2B5EF4-FFF2-40B4-BE49-F238E27FC236}">
                    <a16:creationId xmlns:a16="http://schemas.microsoft.com/office/drawing/2014/main" id="{90A69C14-8F59-5626-7380-196BC8548E65}"/>
                  </a:ext>
                </a:extLst>
              </p:cNvPr>
              <p:cNvSpPr>
                <a:spLocks/>
              </p:cNvSpPr>
              <p:nvPr/>
            </p:nvSpPr>
            <p:spPr bwMode="auto">
              <a:xfrm>
                <a:off x="4941" y="2573"/>
                <a:ext cx="17" cy="58"/>
              </a:xfrm>
              <a:custGeom>
                <a:avLst/>
                <a:gdLst>
                  <a:gd name="T0" fmla="*/ 0 w 17"/>
                  <a:gd name="T1" fmla="*/ 0 h 58"/>
                  <a:gd name="T2" fmla="*/ 0 w 17"/>
                  <a:gd name="T3" fmla="*/ 0 h 58"/>
                  <a:gd name="T4" fmla="*/ 0 w 17"/>
                  <a:gd name="T5" fmla="*/ 3 h 58"/>
                  <a:gd name="T6" fmla="*/ 0 w 17"/>
                  <a:gd name="T7" fmla="*/ 9 h 58"/>
                  <a:gd name="T8" fmla="*/ 2 w 17"/>
                  <a:gd name="T9" fmla="*/ 18 h 58"/>
                  <a:gd name="T10" fmla="*/ 4 w 17"/>
                  <a:gd name="T11" fmla="*/ 28 h 58"/>
                  <a:gd name="T12" fmla="*/ 6 w 17"/>
                  <a:gd name="T13" fmla="*/ 38 h 58"/>
                  <a:gd name="T14" fmla="*/ 6 w 17"/>
                  <a:gd name="T15" fmla="*/ 47 h 58"/>
                  <a:gd name="T16" fmla="*/ 8 w 17"/>
                  <a:gd name="T17" fmla="*/ 54 h 58"/>
                  <a:gd name="T18" fmla="*/ 8 w 17"/>
                  <a:gd name="T19" fmla="*/ 57 h 58"/>
                  <a:gd name="T20" fmla="*/ 16 w 17"/>
                  <a:gd name="T21" fmla="*/ 57 h 58"/>
                  <a:gd name="T22" fmla="*/ 16 w 17"/>
                  <a:gd name="T23" fmla="*/ 54 h 58"/>
                  <a:gd name="T24" fmla="*/ 14 w 17"/>
                  <a:gd name="T25" fmla="*/ 47 h 58"/>
                  <a:gd name="T26" fmla="*/ 12 w 17"/>
                  <a:gd name="T27" fmla="*/ 38 h 58"/>
                  <a:gd name="T28" fmla="*/ 12 w 17"/>
                  <a:gd name="T29" fmla="*/ 28 h 58"/>
                  <a:gd name="T30" fmla="*/ 10 w 17"/>
                  <a:gd name="T31" fmla="*/ 18 h 58"/>
                  <a:gd name="T32" fmla="*/ 8 w 17"/>
                  <a:gd name="T33" fmla="*/ 9 h 58"/>
                  <a:gd name="T34" fmla="*/ 6 w 17"/>
                  <a:gd name="T35" fmla="*/ 3 h 58"/>
                  <a:gd name="T36" fmla="*/ 6 w 17"/>
                  <a:gd name="T37" fmla="*/ 0 h 58"/>
                  <a:gd name="T38" fmla="*/ 0 w 17"/>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8">
                    <a:moveTo>
                      <a:pt x="0" y="0"/>
                    </a:moveTo>
                    <a:lnTo>
                      <a:pt x="0" y="0"/>
                    </a:lnTo>
                    <a:lnTo>
                      <a:pt x="0" y="3"/>
                    </a:lnTo>
                    <a:lnTo>
                      <a:pt x="0" y="9"/>
                    </a:lnTo>
                    <a:lnTo>
                      <a:pt x="2" y="18"/>
                    </a:lnTo>
                    <a:lnTo>
                      <a:pt x="4" y="28"/>
                    </a:lnTo>
                    <a:lnTo>
                      <a:pt x="6" y="38"/>
                    </a:lnTo>
                    <a:lnTo>
                      <a:pt x="6" y="47"/>
                    </a:lnTo>
                    <a:lnTo>
                      <a:pt x="8" y="54"/>
                    </a:lnTo>
                    <a:lnTo>
                      <a:pt x="8" y="57"/>
                    </a:lnTo>
                    <a:lnTo>
                      <a:pt x="16" y="57"/>
                    </a:lnTo>
                    <a:lnTo>
                      <a:pt x="16" y="54"/>
                    </a:lnTo>
                    <a:lnTo>
                      <a:pt x="14" y="47"/>
                    </a:lnTo>
                    <a:lnTo>
                      <a:pt x="12" y="38"/>
                    </a:lnTo>
                    <a:lnTo>
                      <a:pt x="12" y="28"/>
                    </a:lnTo>
                    <a:lnTo>
                      <a:pt x="10" y="18"/>
                    </a:lnTo>
                    <a:lnTo>
                      <a:pt x="8" y="9"/>
                    </a:lnTo>
                    <a:lnTo>
                      <a:pt x="6" y="3"/>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8" name="Freeform 74">
                <a:extLst>
                  <a:ext uri="{FF2B5EF4-FFF2-40B4-BE49-F238E27FC236}">
                    <a16:creationId xmlns:a16="http://schemas.microsoft.com/office/drawing/2014/main" id="{EDF392E7-9824-8CA7-7012-02CD207E5CD7}"/>
                  </a:ext>
                </a:extLst>
              </p:cNvPr>
              <p:cNvSpPr>
                <a:spLocks/>
              </p:cNvSpPr>
              <p:nvPr/>
            </p:nvSpPr>
            <p:spPr bwMode="auto">
              <a:xfrm>
                <a:off x="4889" y="2391"/>
                <a:ext cx="56" cy="183"/>
              </a:xfrm>
              <a:custGeom>
                <a:avLst/>
                <a:gdLst>
                  <a:gd name="T0" fmla="*/ 0 w 56"/>
                  <a:gd name="T1" fmla="*/ 0 h 183"/>
                  <a:gd name="T2" fmla="*/ 0 w 56"/>
                  <a:gd name="T3" fmla="*/ 0 h 183"/>
                  <a:gd name="T4" fmla="*/ 4 w 56"/>
                  <a:gd name="T5" fmla="*/ 12 h 183"/>
                  <a:gd name="T6" fmla="*/ 8 w 56"/>
                  <a:gd name="T7" fmla="*/ 23 h 183"/>
                  <a:gd name="T8" fmla="*/ 12 w 56"/>
                  <a:gd name="T9" fmla="*/ 34 h 183"/>
                  <a:gd name="T10" fmla="*/ 16 w 56"/>
                  <a:gd name="T11" fmla="*/ 45 h 183"/>
                  <a:gd name="T12" fmla="*/ 20 w 56"/>
                  <a:gd name="T13" fmla="*/ 56 h 183"/>
                  <a:gd name="T14" fmla="*/ 24 w 56"/>
                  <a:gd name="T15" fmla="*/ 67 h 183"/>
                  <a:gd name="T16" fmla="*/ 28 w 56"/>
                  <a:gd name="T17" fmla="*/ 79 h 183"/>
                  <a:gd name="T18" fmla="*/ 31 w 56"/>
                  <a:gd name="T19" fmla="*/ 90 h 183"/>
                  <a:gd name="T20" fmla="*/ 35 w 56"/>
                  <a:gd name="T21" fmla="*/ 101 h 183"/>
                  <a:gd name="T22" fmla="*/ 38 w 56"/>
                  <a:gd name="T23" fmla="*/ 112 h 183"/>
                  <a:gd name="T24" fmla="*/ 41 w 56"/>
                  <a:gd name="T25" fmla="*/ 124 h 183"/>
                  <a:gd name="T26" fmla="*/ 43 w 56"/>
                  <a:gd name="T27" fmla="*/ 135 h 183"/>
                  <a:gd name="T28" fmla="*/ 46 w 56"/>
                  <a:gd name="T29" fmla="*/ 147 h 183"/>
                  <a:gd name="T30" fmla="*/ 48 w 56"/>
                  <a:gd name="T31" fmla="*/ 159 h 183"/>
                  <a:gd name="T32" fmla="*/ 50 w 56"/>
                  <a:gd name="T33" fmla="*/ 171 h 183"/>
                  <a:gd name="T34" fmla="*/ 52 w 56"/>
                  <a:gd name="T35" fmla="*/ 182 h 183"/>
                  <a:gd name="T36" fmla="*/ 55 w 56"/>
                  <a:gd name="T37" fmla="*/ 182 h 183"/>
                  <a:gd name="T38" fmla="*/ 54 w 56"/>
                  <a:gd name="T39" fmla="*/ 169 h 183"/>
                  <a:gd name="T40" fmla="*/ 52 w 56"/>
                  <a:gd name="T41" fmla="*/ 157 h 183"/>
                  <a:gd name="T42" fmla="*/ 50 w 56"/>
                  <a:gd name="T43" fmla="*/ 146 h 183"/>
                  <a:gd name="T44" fmla="*/ 47 w 56"/>
                  <a:gd name="T45" fmla="*/ 134 h 183"/>
                  <a:gd name="T46" fmla="*/ 45 w 56"/>
                  <a:gd name="T47" fmla="*/ 123 h 183"/>
                  <a:gd name="T48" fmla="*/ 42 w 56"/>
                  <a:gd name="T49" fmla="*/ 111 h 183"/>
                  <a:gd name="T50" fmla="*/ 38 w 56"/>
                  <a:gd name="T51" fmla="*/ 100 h 183"/>
                  <a:gd name="T52" fmla="*/ 35 w 56"/>
                  <a:gd name="T53" fmla="*/ 89 h 183"/>
                  <a:gd name="T54" fmla="*/ 32 w 56"/>
                  <a:gd name="T55" fmla="*/ 78 h 183"/>
                  <a:gd name="T56" fmla="*/ 28 w 56"/>
                  <a:gd name="T57" fmla="*/ 66 h 183"/>
                  <a:gd name="T58" fmla="*/ 24 w 56"/>
                  <a:gd name="T59" fmla="*/ 56 h 183"/>
                  <a:gd name="T60" fmla="*/ 20 w 56"/>
                  <a:gd name="T61" fmla="*/ 44 h 183"/>
                  <a:gd name="T62" fmla="*/ 16 w 56"/>
                  <a:gd name="T63" fmla="*/ 33 h 183"/>
                  <a:gd name="T64" fmla="*/ 12 w 56"/>
                  <a:gd name="T65" fmla="*/ 22 h 183"/>
                  <a:gd name="T66" fmla="*/ 8 w 56"/>
                  <a:gd name="T67" fmla="*/ 11 h 183"/>
                  <a:gd name="T68" fmla="*/ 4 w 56"/>
                  <a:gd name="T69" fmla="*/ 0 h 183"/>
                  <a:gd name="T70" fmla="*/ 0 w 56"/>
                  <a:gd name="T71" fmla="*/ 0 h 1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 h="183">
                    <a:moveTo>
                      <a:pt x="0" y="0"/>
                    </a:moveTo>
                    <a:lnTo>
                      <a:pt x="0" y="0"/>
                    </a:lnTo>
                    <a:lnTo>
                      <a:pt x="4" y="12"/>
                    </a:lnTo>
                    <a:lnTo>
                      <a:pt x="8" y="23"/>
                    </a:lnTo>
                    <a:lnTo>
                      <a:pt x="12" y="34"/>
                    </a:lnTo>
                    <a:lnTo>
                      <a:pt x="16" y="45"/>
                    </a:lnTo>
                    <a:lnTo>
                      <a:pt x="20" y="56"/>
                    </a:lnTo>
                    <a:lnTo>
                      <a:pt x="24" y="67"/>
                    </a:lnTo>
                    <a:lnTo>
                      <a:pt x="28" y="79"/>
                    </a:lnTo>
                    <a:lnTo>
                      <a:pt x="31" y="90"/>
                    </a:lnTo>
                    <a:lnTo>
                      <a:pt x="35" y="101"/>
                    </a:lnTo>
                    <a:lnTo>
                      <a:pt x="38" y="112"/>
                    </a:lnTo>
                    <a:lnTo>
                      <a:pt x="41" y="124"/>
                    </a:lnTo>
                    <a:lnTo>
                      <a:pt x="43" y="135"/>
                    </a:lnTo>
                    <a:lnTo>
                      <a:pt x="46" y="147"/>
                    </a:lnTo>
                    <a:lnTo>
                      <a:pt x="48" y="159"/>
                    </a:lnTo>
                    <a:lnTo>
                      <a:pt x="50" y="171"/>
                    </a:lnTo>
                    <a:lnTo>
                      <a:pt x="52" y="182"/>
                    </a:lnTo>
                    <a:lnTo>
                      <a:pt x="55" y="182"/>
                    </a:lnTo>
                    <a:lnTo>
                      <a:pt x="54" y="169"/>
                    </a:lnTo>
                    <a:lnTo>
                      <a:pt x="52" y="157"/>
                    </a:lnTo>
                    <a:lnTo>
                      <a:pt x="50" y="146"/>
                    </a:lnTo>
                    <a:lnTo>
                      <a:pt x="47" y="134"/>
                    </a:lnTo>
                    <a:lnTo>
                      <a:pt x="45" y="123"/>
                    </a:lnTo>
                    <a:lnTo>
                      <a:pt x="42" y="111"/>
                    </a:lnTo>
                    <a:lnTo>
                      <a:pt x="38" y="100"/>
                    </a:lnTo>
                    <a:lnTo>
                      <a:pt x="35" y="89"/>
                    </a:lnTo>
                    <a:lnTo>
                      <a:pt x="32" y="78"/>
                    </a:lnTo>
                    <a:lnTo>
                      <a:pt x="28" y="66"/>
                    </a:lnTo>
                    <a:lnTo>
                      <a:pt x="24" y="56"/>
                    </a:lnTo>
                    <a:lnTo>
                      <a:pt x="20" y="44"/>
                    </a:lnTo>
                    <a:lnTo>
                      <a:pt x="16" y="33"/>
                    </a:lnTo>
                    <a:lnTo>
                      <a:pt x="12" y="22"/>
                    </a:lnTo>
                    <a:lnTo>
                      <a:pt x="8" y="11"/>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29" name="Freeform 75">
                <a:extLst>
                  <a:ext uri="{FF2B5EF4-FFF2-40B4-BE49-F238E27FC236}">
                    <a16:creationId xmlns:a16="http://schemas.microsoft.com/office/drawing/2014/main" id="{073416BD-F904-F58E-6BBC-4A914B3A9FDC}"/>
                  </a:ext>
                </a:extLst>
              </p:cNvPr>
              <p:cNvSpPr>
                <a:spLocks/>
              </p:cNvSpPr>
              <p:nvPr/>
            </p:nvSpPr>
            <p:spPr bwMode="auto">
              <a:xfrm>
                <a:off x="4859" y="2276"/>
                <a:ext cx="35" cy="116"/>
              </a:xfrm>
              <a:custGeom>
                <a:avLst/>
                <a:gdLst>
                  <a:gd name="T0" fmla="*/ 0 w 35"/>
                  <a:gd name="T1" fmla="*/ 1 h 116"/>
                  <a:gd name="T2" fmla="*/ 2 w 35"/>
                  <a:gd name="T3" fmla="*/ 6 h 116"/>
                  <a:gd name="T4" fmla="*/ 4 w 35"/>
                  <a:gd name="T5" fmla="*/ 12 h 116"/>
                  <a:gd name="T6" fmla="*/ 6 w 35"/>
                  <a:gd name="T7" fmla="*/ 19 h 116"/>
                  <a:gd name="T8" fmla="*/ 7 w 35"/>
                  <a:gd name="T9" fmla="*/ 26 h 116"/>
                  <a:gd name="T10" fmla="*/ 9 w 35"/>
                  <a:gd name="T11" fmla="*/ 34 h 116"/>
                  <a:gd name="T12" fmla="*/ 11 w 35"/>
                  <a:gd name="T13" fmla="*/ 42 h 116"/>
                  <a:gd name="T14" fmla="*/ 13 w 35"/>
                  <a:gd name="T15" fmla="*/ 50 h 116"/>
                  <a:gd name="T16" fmla="*/ 16 w 35"/>
                  <a:gd name="T17" fmla="*/ 58 h 116"/>
                  <a:gd name="T18" fmla="*/ 17 w 35"/>
                  <a:gd name="T19" fmla="*/ 66 h 116"/>
                  <a:gd name="T20" fmla="*/ 19 w 35"/>
                  <a:gd name="T21" fmla="*/ 75 h 116"/>
                  <a:gd name="T22" fmla="*/ 21 w 35"/>
                  <a:gd name="T23" fmla="*/ 83 h 116"/>
                  <a:gd name="T24" fmla="*/ 23 w 35"/>
                  <a:gd name="T25" fmla="*/ 90 h 116"/>
                  <a:gd name="T26" fmla="*/ 25 w 35"/>
                  <a:gd name="T27" fmla="*/ 97 h 116"/>
                  <a:gd name="T28" fmla="*/ 27 w 35"/>
                  <a:gd name="T29" fmla="*/ 104 h 116"/>
                  <a:gd name="T30" fmla="*/ 29 w 35"/>
                  <a:gd name="T31" fmla="*/ 110 h 116"/>
                  <a:gd name="T32" fmla="*/ 30 w 35"/>
                  <a:gd name="T33" fmla="*/ 115 h 116"/>
                  <a:gd name="T34" fmla="*/ 34 w 35"/>
                  <a:gd name="T35" fmla="*/ 115 h 116"/>
                  <a:gd name="T36" fmla="*/ 33 w 35"/>
                  <a:gd name="T37" fmla="*/ 109 h 116"/>
                  <a:gd name="T38" fmla="*/ 31 w 35"/>
                  <a:gd name="T39" fmla="*/ 103 h 116"/>
                  <a:gd name="T40" fmla="*/ 29 w 35"/>
                  <a:gd name="T41" fmla="*/ 96 h 116"/>
                  <a:gd name="T42" fmla="*/ 27 w 35"/>
                  <a:gd name="T43" fmla="*/ 89 h 116"/>
                  <a:gd name="T44" fmla="*/ 25 w 35"/>
                  <a:gd name="T45" fmla="*/ 82 h 116"/>
                  <a:gd name="T46" fmla="*/ 23 w 35"/>
                  <a:gd name="T47" fmla="*/ 74 h 116"/>
                  <a:gd name="T48" fmla="*/ 21 w 35"/>
                  <a:gd name="T49" fmla="*/ 66 h 116"/>
                  <a:gd name="T50" fmla="*/ 19 w 35"/>
                  <a:gd name="T51" fmla="*/ 57 h 116"/>
                  <a:gd name="T52" fmla="*/ 17 w 35"/>
                  <a:gd name="T53" fmla="*/ 49 h 116"/>
                  <a:gd name="T54" fmla="*/ 15 w 35"/>
                  <a:gd name="T55" fmla="*/ 40 h 116"/>
                  <a:gd name="T56" fmla="*/ 13 w 35"/>
                  <a:gd name="T57" fmla="*/ 33 h 116"/>
                  <a:gd name="T58" fmla="*/ 11 w 35"/>
                  <a:gd name="T59" fmla="*/ 25 h 116"/>
                  <a:gd name="T60" fmla="*/ 9 w 35"/>
                  <a:gd name="T61" fmla="*/ 18 h 116"/>
                  <a:gd name="T62" fmla="*/ 7 w 35"/>
                  <a:gd name="T63" fmla="*/ 11 h 116"/>
                  <a:gd name="T64" fmla="*/ 6 w 35"/>
                  <a:gd name="T65" fmla="*/ 5 h 116"/>
                  <a:gd name="T66" fmla="*/ 4 w 35"/>
                  <a:gd name="T67" fmla="*/ 0 h 116"/>
                  <a:gd name="T68" fmla="*/ 0 w 35"/>
                  <a:gd name="T69" fmla="*/ 1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116">
                    <a:moveTo>
                      <a:pt x="0" y="1"/>
                    </a:moveTo>
                    <a:lnTo>
                      <a:pt x="2" y="6"/>
                    </a:lnTo>
                    <a:lnTo>
                      <a:pt x="4" y="12"/>
                    </a:lnTo>
                    <a:lnTo>
                      <a:pt x="6" y="19"/>
                    </a:lnTo>
                    <a:lnTo>
                      <a:pt x="7" y="26"/>
                    </a:lnTo>
                    <a:lnTo>
                      <a:pt x="9" y="34"/>
                    </a:lnTo>
                    <a:lnTo>
                      <a:pt x="11" y="42"/>
                    </a:lnTo>
                    <a:lnTo>
                      <a:pt x="13" y="50"/>
                    </a:lnTo>
                    <a:lnTo>
                      <a:pt x="16" y="58"/>
                    </a:lnTo>
                    <a:lnTo>
                      <a:pt x="17" y="66"/>
                    </a:lnTo>
                    <a:lnTo>
                      <a:pt x="19" y="75"/>
                    </a:lnTo>
                    <a:lnTo>
                      <a:pt x="21" y="83"/>
                    </a:lnTo>
                    <a:lnTo>
                      <a:pt x="23" y="90"/>
                    </a:lnTo>
                    <a:lnTo>
                      <a:pt x="25" y="97"/>
                    </a:lnTo>
                    <a:lnTo>
                      <a:pt x="27" y="104"/>
                    </a:lnTo>
                    <a:lnTo>
                      <a:pt x="29" y="110"/>
                    </a:lnTo>
                    <a:lnTo>
                      <a:pt x="30" y="115"/>
                    </a:lnTo>
                    <a:lnTo>
                      <a:pt x="34" y="115"/>
                    </a:lnTo>
                    <a:lnTo>
                      <a:pt x="33" y="109"/>
                    </a:lnTo>
                    <a:lnTo>
                      <a:pt x="31" y="103"/>
                    </a:lnTo>
                    <a:lnTo>
                      <a:pt x="29" y="96"/>
                    </a:lnTo>
                    <a:lnTo>
                      <a:pt x="27" y="89"/>
                    </a:lnTo>
                    <a:lnTo>
                      <a:pt x="25" y="82"/>
                    </a:lnTo>
                    <a:lnTo>
                      <a:pt x="23" y="74"/>
                    </a:lnTo>
                    <a:lnTo>
                      <a:pt x="21" y="66"/>
                    </a:lnTo>
                    <a:lnTo>
                      <a:pt x="19" y="57"/>
                    </a:lnTo>
                    <a:lnTo>
                      <a:pt x="17" y="49"/>
                    </a:lnTo>
                    <a:lnTo>
                      <a:pt x="15" y="40"/>
                    </a:lnTo>
                    <a:lnTo>
                      <a:pt x="13" y="33"/>
                    </a:lnTo>
                    <a:lnTo>
                      <a:pt x="11" y="25"/>
                    </a:lnTo>
                    <a:lnTo>
                      <a:pt x="9" y="18"/>
                    </a:lnTo>
                    <a:lnTo>
                      <a:pt x="7" y="11"/>
                    </a:lnTo>
                    <a:lnTo>
                      <a:pt x="6" y="5"/>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0" name="Freeform 76">
                <a:extLst>
                  <a:ext uri="{FF2B5EF4-FFF2-40B4-BE49-F238E27FC236}">
                    <a16:creationId xmlns:a16="http://schemas.microsoft.com/office/drawing/2014/main" id="{BDC1752F-BC79-E65C-8F23-A04EE198D9F6}"/>
                  </a:ext>
                </a:extLst>
              </p:cNvPr>
              <p:cNvSpPr>
                <a:spLocks/>
              </p:cNvSpPr>
              <p:nvPr/>
            </p:nvSpPr>
            <p:spPr bwMode="auto">
              <a:xfrm>
                <a:off x="4859" y="2274"/>
                <a:ext cx="17" cy="17"/>
              </a:xfrm>
              <a:custGeom>
                <a:avLst/>
                <a:gdLst>
                  <a:gd name="T0" fmla="*/ 16 w 17"/>
                  <a:gd name="T1" fmla="*/ 10 h 17"/>
                  <a:gd name="T2" fmla="*/ 12 w 17"/>
                  <a:gd name="T3" fmla="*/ 0 h 17"/>
                  <a:gd name="T4" fmla="*/ 8 w 17"/>
                  <a:gd name="T5" fmla="*/ 0 h 17"/>
                  <a:gd name="T6" fmla="*/ 4 w 17"/>
                  <a:gd name="T7" fmla="*/ 10 h 17"/>
                  <a:gd name="T8" fmla="*/ 0 w 17"/>
                  <a:gd name="T9" fmla="*/ 16 h 17"/>
                  <a:gd name="T10" fmla="*/ 16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0"/>
                    </a:moveTo>
                    <a:lnTo>
                      <a:pt x="12" y="0"/>
                    </a:lnTo>
                    <a:lnTo>
                      <a:pt x="8" y="0"/>
                    </a:lnTo>
                    <a:lnTo>
                      <a:pt x="4" y="10"/>
                    </a:lnTo>
                    <a:lnTo>
                      <a:pt x="0" y="16"/>
                    </a:lnTo>
                    <a:lnTo>
                      <a:pt x="16"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1" name="Freeform 77">
                <a:extLst>
                  <a:ext uri="{FF2B5EF4-FFF2-40B4-BE49-F238E27FC236}">
                    <a16:creationId xmlns:a16="http://schemas.microsoft.com/office/drawing/2014/main" id="{0874B150-032E-D6EA-9031-AF061F6F8D10}"/>
                  </a:ext>
                </a:extLst>
              </p:cNvPr>
              <p:cNvSpPr>
                <a:spLocks/>
              </p:cNvSpPr>
              <p:nvPr/>
            </p:nvSpPr>
            <p:spPr bwMode="auto">
              <a:xfrm>
                <a:off x="3764" y="2897"/>
                <a:ext cx="74" cy="41"/>
              </a:xfrm>
              <a:custGeom>
                <a:avLst/>
                <a:gdLst>
                  <a:gd name="T0" fmla="*/ 0 w 74"/>
                  <a:gd name="T1" fmla="*/ 0 h 41"/>
                  <a:gd name="T2" fmla="*/ 0 w 74"/>
                  <a:gd name="T3" fmla="*/ 0 h 41"/>
                  <a:gd name="T4" fmla="*/ 10 w 74"/>
                  <a:gd name="T5" fmla="*/ 2 h 41"/>
                  <a:gd name="T6" fmla="*/ 22 w 74"/>
                  <a:gd name="T7" fmla="*/ 6 h 41"/>
                  <a:gd name="T8" fmla="*/ 34 w 74"/>
                  <a:gd name="T9" fmla="*/ 11 h 41"/>
                  <a:gd name="T10" fmla="*/ 45 w 74"/>
                  <a:gd name="T11" fmla="*/ 17 h 41"/>
                  <a:gd name="T12" fmla="*/ 54 w 74"/>
                  <a:gd name="T13" fmla="*/ 24 h 41"/>
                  <a:gd name="T14" fmla="*/ 63 w 74"/>
                  <a:gd name="T15" fmla="*/ 30 h 41"/>
                  <a:gd name="T16" fmla="*/ 69 w 74"/>
                  <a:gd name="T17" fmla="*/ 36 h 41"/>
                  <a:gd name="T18" fmla="*/ 73 w 74"/>
                  <a:gd name="T19" fmla="*/ 4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4" h="41">
                    <a:moveTo>
                      <a:pt x="0" y="0"/>
                    </a:moveTo>
                    <a:lnTo>
                      <a:pt x="0" y="0"/>
                    </a:lnTo>
                    <a:lnTo>
                      <a:pt x="10" y="2"/>
                    </a:lnTo>
                    <a:lnTo>
                      <a:pt x="22" y="6"/>
                    </a:lnTo>
                    <a:lnTo>
                      <a:pt x="34" y="11"/>
                    </a:lnTo>
                    <a:lnTo>
                      <a:pt x="45" y="17"/>
                    </a:lnTo>
                    <a:lnTo>
                      <a:pt x="54" y="24"/>
                    </a:lnTo>
                    <a:lnTo>
                      <a:pt x="63" y="30"/>
                    </a:lnTo>
                    <a:lnTo>
                      <a:pt x="69" y="36"/>
                    </a:lnTo>
                    <a:lnTo>
                      <a:pt x="73" y="4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2" name="Freeform 78">
                <a:extLst>
                  <a:ext uri="{FF2B5EF4-FFF2-40B4-BE49-F238E27FC236}">
                    <a16:creationId xmlns:a16="http://schemas.microsoft.com/office/drawing/2014/main" id="{427B4EA3-6031-BF8A-813F-ECFC31C42FF0}"/>
                  </a:ext>
                </a:extLst>
              </p:cNvPr>
              <p:cNvSpPr>
                <a:spLocks/>
              </p:cNvSpPr>
              <p:nvPr/>
            </p:nvSpPr>
            <p:spPr bwMode="auto">
              <a:xfrm>
                <a:off x="3774" y="2708"/>
                <a:ext cx="17" cy="119"/>
              </a:xfrm>
              <a:custGeom>
                <a:avLst/>
                <a:gdLst>
                  <a:gd name="T0" fmla="*/ 16 w 17"/>
                  <a:gd name="T1" fmla="*/ 0 h 119"/>
                  <a:gd name="T2" fmla="*/ 16 w 17"/>
                  <a:gd name="T3" fmla="*/ 0 h 119"/>
                  <a:gd name="T4" fmla="*/ 16 w 17"/>
                  <a:gd name="T5" fmla="*/ 7 h 119"/>
                  <a:gd name="T6" fmla="*/ 14 w 17"/>
                  <a:gd name="T7" fmla="*/ 15 h 119"/>
                  <a:gd name="T8" fmla="*/ 14 w 17"/>
                  <a:gd name="T9" fmla="*/ 22 h 119"/>
                  <a:gd name="T10" fmla="*/ 14 w 17"/>
                  <a:gd name="T11" fmla="*/ 30 h 119"/>
                  <a:gd name="T12" fmla="*/ 14 w 17"/>
                  <a:gd name="T13" fmla="*/ 37 h 119"/>
                  <a:gd name="T14" fmla="*/ 13 w 17"/>
                  <a:gd name="T15" fmla="*/ 45 h 119"/>
                  <a:gd name="T16" fmla="*/ 11 w 17"/>
                  <a:gd name="T17" fmla="*/ 52 h 119"/>
                  <a:gd name="T18" fmla="*/ 11 w 17"/>
                  <a:gd name="T19" fmla="*/ 59 h 119"/>
                  <a:gd name="T20" fmla="*/ 10 w 17"/>
                  <a:gd name="T21" fmla="*/ 67 h 119"/>
                  <a:gd name="T22" fmla="*/ 8 w 17"/>
                  <a:gd name="T23" fmla="*/ 74 h 119"/>
                  <a:gd name="T24" fmla="*/ 7 w 17"/>
                  <a:gd name="T25" fmla="*/ 81 h 119"/>
                  <a:gd name="T26" fmla="*/ 5 w 17"/>
                  <a:gd name="T27" fmla="*/ 89 h 119"/>
                  <a:gd name="T28" fmla="*/ 4 w 17"/>
                  <a:gd name="T29" fmla="*/ 96 h 119"/>
                  <a:gd name="T30" fmla="*/ 2 w 17"/>
                  <a:gd name="T31" fmla="*/ 104 h 119"/>
                  <a:gd name="T32" fmla="*/ 0 w 17"/>
                  <a:gd name="T33" fmla="*/ 111 h 119"/>
                  <a:gd name="T34" fmla="*/ 0 w 17"/>
                  <a:gd name="T35" fmla="*/ 11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19">
                    <a:moveTo>
                      <a:pt x="16" y="0"/>
                    </a:moveTo>
                    <a:lnTo>
                      <a:pt x="16" y="0"/>
                    </a:lnTo>
                    <a:lnTo>
                      <a:pt x="16" y="7"/>
                    </a:lnTo>
                    <a:lnTo>
                      <a:pt x="14" y="15"/>
                    </a:lnTo>
                    <a:lnTo>
                      <a:pt x="14" y="22"/>
                    </a:lnTo>
                    <a:lnTo>
                      <a:pt x="14" y="30"/>
                    </a:lnTo>
                    <a:lnTo>
                      <a:pt x="14" y="37"/>
                    </a:lnTo>
                    <a:lnTo>
                      <a:pt x="13" y="45"/>
                    </a:lnTo>
                    <a:lnTo>
                      <a:pt x="11" y="52"/>
                    </a:lnTo>
                    <a:lnTo>
                      <a:pt x="11" y="59"/>
                    </a:lnTo>
                    <a:lnTo>
                      <a:pt x="10" y="67"/>
                    </a:lnTo>
                    <a:lnTo>
                      <a:pt x="8" y="74"/>
                    </a:lnTo>
                    <a:lnTo>
                      <a:pt x="7" y="81"/>
                    </a:lnTo>
                    <a:lnTo>
                      <a:pt x="5" y="89"/>
                    </a:lnTo>
                    <a:lnTo>
                      <a:pt x="4" y="96"/>
                    </a:lnTo>
                    <a:lnTo>
                      <a:pt x="2" y="104"/>
                    </a:lnTo>
                    <a:lnTo>
                      <a:pt x="0" y="111"/>
                    </a:lnTo>
                    <a:lnTo>
                      <a:pt x="0" y="1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3" name="Freeform 79">
                <a:extLst>
                  <a:ext uri="{FF2B5EF4-FFF2-40B4-BE49-F238E27FC236}">
                    <a16:creationId xmlns:a16="http://schemas.microsoft.com/office/drawing/2014/main" id="{9B891E36-62DD-1E8F-B283-F6CA4A643B60}"/>
                  </a:ext>
                </a:extLst>
              </p:cNvPr>
              <p:cNvSpPr>
                <a:spLocks/>
              </p:cNvSpPr>
              <p:nvPr/>
            </p:nvSpPr>
            <p:spPr bwMode="auto">
              <a:xfrm>
                <a:off x="3741" y="3123"/>
                <a:ext cx="44" cy="17"/>
              </a:xfrm>
              <a:custGeom>
                <a:avLst/>
                <a:gdLst>
                  <a:gd name="T0" fmla="*/ 0 w 44"/>
                  <a:gd name="T1" fmla="*/ 0 h 17"/>
                  <a:gd name="T2" fmla="*/ 0 w 44"/>
                  <a:gd name="T3" fmla="*/ 0 h 17"/>
                  <a:gd name="T4" fmla="*/ 5 w 44"/>
                  <a:gd name="T5" fmla="*/ 4 h 17"/>
                  <a:gd name="T6" fmla="*/ 11 w 44"/>
                  <a:gd name="T7" fmla="*/ 12 h 17"/>
                  <a:gd name="T8" fmla="*/ 17 w 44"/>
                  <a:gd name="T9" fmla="*/ 12 h 17"/>
                  <a:gd name="T10" fmla="*/ 22 w 44"/>
                  <a:gd name="T11" fmla="*/ 16 h 17"/>
                  <a:gd name="T12" fmla="*/ 27 w 44"/>
                  <a:gd name="T13" fmla="*/ 16 h 17"/>
                  <a:gd name="T14" fmla="*/ 33 w 44"/>
                  <a:gd name="T15" fmla="*/ 12 h 17"/>
                  <a:gd name="T16" fmla="*/ 38 w 44"/>
                  <a:gd name="T17" fmla="*/ 12 h 17"/>
                  <a:gd name="T18" fmla="*/ 43 w 4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17">
                    <a:moveTo>
                      <a:pt x="0" y="0"/>
                    </a:moveTo>
                    <a:lnTo>
                      <a:pt x="0" y="0"/>
                    </a:lnTo>
                    <a:lnTo>
                      <a:pt x="5" y="4"/>
                    </a:lnTo>
                    <a:lnTo>
                      <a:pt x="11" y="12"/>
                    </a:lnTo>
                    <a:lnTo>
                      <a:pt x="17" y="12"/>
                    </a:lnTo>
                    <a:lnTo>
                      <a:pt x="22" y="16"/>
                    </a:lnTo>
                    <a:lnTo>
                      <a:pt x="27" y="16"/>
                    </a:lnTo>
                    <a:lnTo>
                      <a:pt x="33" y="12"/>
                    </a:lnTo>
                    <a:lnTo>
                      <a:pt x="38" y="12"/>
                    </a:lnTo>
                    <a:lnTo>
                      <a:pt x="4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4" name="Freeform 80">
                <a:extLst>
                  <a:ext uri="{FF2B5EF4-FFF2-40B4-BE49-F238E27FC236}">
                    <a16:creationId xmlns:a16="http://schemas.microsoft.com/office/drawing/2014/main" id="{1B81D92B-4CCE-9753-EA50-398F68A25130}"/>
                  </a:ext>
                </a:extLst>
              </p:cNvPr>
              <p:cNvSpPr>
                <a:spLocks/>
              </p:cNvSpPr>
              <p:nvPr/>
            </p:nvSpPr>
            <p:spPr bwMode="auto">
              <a:xfrm>
                <a:off x="3785" y="3046"/>
                <a:ext cx="34" cy="17"/>
              </a:xfrm>
              <a:custGeom>
                <a:avLst/>
                <a:gdLst>
                  <a:gd name="T0" fmla="*/ 0 w 34"/>
                  <a:gd name="T1" fmla="*/ 16 h 17"/>
                  <a:gd name="T2" fmla="*/ 0 w 34"/>
                  <a:gd name="T3" fmla="*/ 16 h 17"/>
                  <a:gd name="T4" fmla="*/ 5 w 34"/>
                  <a:gd name="T5" fmla="*/ 16 h 17"/>
                  <a:gd name="T6" fmla="*/ 9 w 34"/>
                  <a:gd name="T7" fmla="*/ 16 h 17"/>
                  <a:gd name="T8" fmla="*/ 13 w 34"/>
                  <a:gd name="T9" fmla="*/ 13 h 17"/>
                  <a:gd name="T10" fmla="*/ 17 w 34"/>
                  <a:gd name="T11" fmla="*/ 11 h 17"/>
                  <a:gd name="T12" fmla="*/ 21 w 34"/>
                  <a:gd name="T13" fmla="*/ 9 h 17"/>
                  <a:gd name="T14" fmla="*/ 25 w 34"/>
                  <a:gd name="T15" fmla="*/ 4 h 17"/>
                  <a:gd name="T16" fmla="*/ 29 w 34"/>
                  <a:gd name="T17" fmla="*/ 2 h 17"/>
                  <a:gd name="T18" fmla="*/ 33 w 3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7">
                    <a:moveTo>
                      <a:pt x="0" y="16"/>
                    </a:moveTo>
                    <a:lnTo>
                      <a:pt x="0" y="16"/>
                    </a:lnTo>
                    <a:lnTo>
                      <a:pt x="5" y="16"/>
                    </a:lnTo>
                    <a:lnTo>
                      <a:pt x="9" y="16"/>
                    </a:lnTo>
                    <a:lnTo>
                      <a:pt x="13" y="13"/>
                    </a:lnTo>
                    <a:lnTo>
                      <a:pt x="17" y="11"/>
                    </a:lnTo>
                    <a:lnTo>
                      <a:pt x="21" y="9"/>
                    </a:lnTo>
                    <a:lnTo>
                      <a:pt x="25" y="4"/>
                    </a:lnTo>
                    <a:lnTo>
                      <a:pt x="29" y="2"/>
                    </a:lnTo>
                    <a:lnTo>
                      <a:pt x="3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5" name="Freeform 81">
                <a:extLst>
                  <a:ext uri="{FF2B5EF4-FFF2-40B4-BE49-F238E27FC236}">
                    <a16:creationId xmlns:a16="http://schemas.microsoft.com/office/drawing/2014/main" id="{2A9E1673-23FC-8FE4-DB20-FEC9F9B57A77}"/>
                  </a:ext>
                </a:extLst>
              </p:cNvPr>
              <p:cNvSpPr>
                <a:spLocks/>
              </p:cNvSpPr>
              <p:nvPr/>
            </p:nvSpPr>
            <p:spPr bwMode="auto">
              <a:xfrm>
                <a:off x="3798" y="3056"/>
                <a:ext cx="17" cy="17"/>
              </a:xfrm>
              <a:custGeom>
                <a:avLst/>
                <a:gdLst>
                  <a:gd name="T0" fmla="*/ 0 w 17"/>
                  <a:gd name="T1" fmla="*/ 0 h 17"/>
                  <a:gd name="T2" fmla="*/ 0 w 17"/>
                  <a:gd name="T3" fmla="*/ 0 h 17"/>
                  <a:gd name="T4" fmla="*/ 3 w 17"/>
                  <a:gd name="T5" fmla="*/ 6 h 17"/>
                  <a:gd name="T6" fmla="*/ 8 w 17"/>
                  <a:gd name="T7" fmla="*/ 9 h 17"/>
                  <a:gd name="T8" fmla="*/ 12 w 17"/>
                  <a:gd name="T9" fmla="*/ 12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0"/>
                    </a:lnTo>
                    <a:lnTo>
                      <a:pt x="3" y="6"/>
                    </a:lnTo>
                    <a:lnTo>
                      <a:pt x="8" y="9"/>
                    </a:lnTo>
                    <a:lnTo>
                      <a:pt x="12" y="12"/>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6" name="Freeform 82">
                <a:extLst>
                  <a:ext uri="{FF2B5EF4-FFF2-40B4-BE49-F238E27FC236}">
                    <a16:creationId xmlns:a16="http://schemas.microsoft.com/office/drawing/2014/main" id="{32587394-5259-8EFE-2974-841566F383C2}"/>
                  </a:ext>
                </a:extLst>
              </p:cNvPr>
              <p:cNvSpPr>
                <a:spLocks/>
              </p:cNvSpPr>
              <p:nvPr/>
            </p:nvSpPr>
            <p:spPr bwMode="auto">
              <a:xfrm>
                <a:off x="4048" y="2316"/>
                <a:ext cx="17" cy="17"/>
              </a:xfrm>
              <a:custGeom>
                <a:avLst/>
                <a:gdLst>
                  <a:gd name="T0" fmla="*/ 16 w 17"/>
                  <a:gd name="T1" fmla="*/ 16 h 17"/>
                  <a:gd name="T2" fmla="*/ 12 w 17"/>
                  <a:gd name="T3" fmla="*/ 8 h 17"/>
                  <a:gd name="T4" fmla="*/ 12 w 17"/>
                  <a:gd name="T5" fmla="*/ 0 h 17"/>
                  <a:gd name="T6" fmla="*/ 4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12" y="0"/>
                    </a:lnTo>
                    <a:lnTo>
                      <a:pt x="4"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7" name="Freeform 83">
                <a:extLst>
                  <a:ext uri="{FF2B5EF4-FFF2-40B4-BE49-F238E27FC236}">
                    <a16:creationId xmlns:a16="http://schemas.microsoft.com/office/drawing/2014/main" id="{CB27A93D-D143-864C-6B9E-F42371609C56}"/>
                  </a:ext>
                </a:extLst>
              </p:cNvPr>
              <p:cNvSpPr>
                <a:spLocks/>
              </p:cNvSpPr>
              <p:nvPr/>
            </p:nvSpPr>
            <p:spPr bwMode="auto">
              <a:xfrm>
                <a:off x="4029" y="2318"/>
                <a:ext cx="24" cy="76"/>
              </a:xfrm>
              <a:custGeom>
                <a:avLst/>
                <a:gdLst>
                  <a:gd name="T0" fmla="*/ 4 w 24"/>
                  <a:gd name="T1" fmla="*/ 75 h 76"/>
                  <a:gd name="T2" fmla="*/ 4 w 24"/>
                  <a:gd name="T3" fmla="*/ 75 h 76"/>
                  <a:gd name="T4" fmla="*/ 6 w 24"/>
                  <a:gd name="T5" fmla="*/ 68 h 76"/>
                  <a:gd name="T6" fmla="*/ 8 w 24"/>
                  <a:gd name="T7" fmla="*/ 59 h 76"/>
                  <a:gd name="T8" fmla="*/ 10 w 24"/>
                  <a:gd name="T9" fmla="*/ 49 h 76"/>
                  <a:gd name="T10" fmla="*/ 13 w 24"/>
                  <a:gd name="T11" fmla="*/ 38 h 76"/>
                  <a:gd name="T12" fmla="*/ 16 w 24"/>
                  <a:gd name="T13" fmla="*/ 28 h 76"/>
                  <a:gd name="T14" fmla="*/ 18 w 24"/>
                  <a:gd name="T15" fmla="*/ 18 h 76"/>
                  <a:gd name="T16" fmla="*/ 20 w 24"/>
                  <a:gd name="T17" fmla="*/ 8 h 76"/>
                  <a:gd name="T18" fmla="*/ 23 w 24"/>
                  <a:gd name="T19" fmla="*/ 0 h 76"/>
                  <a:gd name="T20" fmla="*/ 19 w 24"/>
                  <a:gd name="T21" fmla="*/ 0 h 76"/>
                  <a:gd name="T22" fmla="*/ 17 w 24"/>
                  <a:gd name="T23" fmla="*/ 7 h 76"/>
                  <a:gd name="T24" fmla="*/ 14 w 24"/>
                  <a:gd name="T25" fmla="*/ 17 h 76"/>
                  <a:gd name="T26" fmla="*/ 12 w 24"/>
                  <a:gd name="T27" fmla="*/ 27 h 76"/>
                  <a:gd name="T28" fmla="*/ 9 w 24"/>
                  <a:gd name="T29" fmla="*/ 37 h 76"/>
                  <a:gd name="T30" fmla="*/ 7 w 24"/>
                  <a:gd name="T31" fmla="*/ 48 h 76"/>
                  <a:gd name="T32" fmla="*/ 4 w 24"/>
                  <a:gd name="T33" fmla="*/ 58 h 76"/>
                  <a:gd name="T34" fmla="*/ 2 w 24"/>
                  <a:gd name="T35" fmla="*/ 67 h 76"/>
                  <a:gd name="T36" fmla="*/ 0 w 24"/>
                  <a:gd name="T37" fmla="*/ 74 h 76"/>
                  <a:gd name="T38" fmla="*/ 4 w 24"/>
                  <a:gd name="T39" fmla="*/ 75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76">
                    <a:moveTo>
                      <a:pt x="4" y="75"/>
                    </a:moveTo>
                    <a:lnTo>
                      <a:pt x="4" y="75"/>
                    </a:lnTo>
                    <a:lnTo>
                      <a:pt x="6" y="68"/>
                    </a:lnTo>
                    <a:lnTo>
                      <a:pt x="8" y="59"/>
                    </a:lnTo>
                    <a:lnTo>
                      <a:pt x="10" y="49"/>
                    </a:lnTo>
                    <a:lnTo>
                      <a:pt x="13" y="38"/>
                    </a:lnTo>
                    <a:lnTo>
                      <a:pt x="16" y="28"/>
                    </a:lnTo>
                    <a:lnTo>
                      <a:pt x="18" y="18"/>
                    </a:lnTo>
                    <a:lnTo>
                      <a:pt x="20" y="8"/>
                    </a:lnTo>
                    <a:lnTo>
                      <a:pt x="23" y="0"/>
                    </a:lnTo>
                    <a:lnTo>
                      <a:pt x="19" y="0"/>
                    </a:lnTo>
                    <a:lnTo>
                      <a:pt x="17" y="7"/>
                    </a:lnTo>
                    <a:lnTo>
                      <a:pt x="14" y="17"/>
                    </a:lnTo>
                    <a:lnTo>
                      <a:pt x="12" y="27"/>
                    </a:lnTo>
                    <a:lnTo>
                      <a:pt x="9" y="37"/>
                    </a:lnTo>
                    <a:lnTo>
                      <a:pt x="7" y="48"/>
                    </a:lnTo>
                    <a:lnTo>
                      <a:pt x="4" y="58"/>
                    </a:lnTo>
                    <a:lnTo>
                      <a:pt x="2" y="67"/>
                    </a:lnTo>
                    <a:lnTo>
                      <a:pt x="0" y="74"/>
                    </a:lnTo>
                    <a:lnTo>
                      <a:pt x="4"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8" name="Freeform 84">
                <a:extLst>
                  <a:ext uri="{FF2B5EF4-FFF2-40B4-BE49-F238E27FC236}">
                    <a16:creationId xmlns:a16="http://schemas.microsoft.com/office/drawing/2014/main" id="{28037D1A-9A46-100B-005A-C3303A37B1E9}"/>
                  </a:ext>
                </a:extLst>
              </p:cNvPr>
              <p:cNvSpPr>
                <a:spLocks/>
              </p:cNvSpPr>
              <p:nvPr/>
            </p:nvSpPr>
            <p:spPr bwMode="auto">
              <a:xfrm>
                <a:off x="4024" y="2392"/>
                <a:ext cx="17" cy="72"/>
              </a:xfrm>
              <a:custGeom>
                <a:avLst/>
                <a:gdLst>
                  <a:gd name="T0" fmla="*/ 5 w 17"/>
                  <a:gd name="T1" fmla="*/ 71 h 72"/>
                  <a:gd name="T2" fmla="*/ 5 w 17"/>
                  <a:gd name="T3" fmla="*/ 71 h 72"/>
                  <a:gd name="T4" fmla="*/ 8 w 17"/>
                  <a:gd name="T5" fmla="*/ 63 h 72"/>
                  <a:gd name="T6" fmla="*/ 12 w 17"/>
                  <a:gd name="T7" fmla="*/ 53 h 72"/>
                  <a:gd name="T8" fmla="*/ 12 w 17"/>
                  <a:gd name="T9" fmla="*/ 44 h 72"/>
                  <a:gd name="T10" fmla="*/ 12 w 17"/>
                  <a:gd name="T11" fmla="*/ 35 h 72"/>
                  <a:gd name="T12" fmla="*/ 12 w 17"/>
                  <a:gd name="T13" fmla="*/ 27 h 72"/>
                  <a:gd name="T14" fmla="*/ 12 w 17"/>
                  <a:gd name="T15" fmla="*/ 17 h 72"/>
                  <a:gd name="T16" fmla="*/ 14 w 17"/>
                  <a:gd name="T17" fmla="*/ 9 h 72"/>
                  <a:gd name="T18" fmla="*/ 16 w 17"/>
                  <a:gd name="T19" fmla="*/ 1 h 72"/>
                  <a:gd name="T20" fmla="*/ 8 w 17"/>
                  <a:gd name="T21" fmla="*/ 0 h 72"/>
                  <a:gd name="T22" fmla="*/ 7 w 17"/>
                  <a:gd name="T23" fmla="*/ 9 h 72"/>
                  <a:gd name="T24" fmla="*/ 5 w 17"/>
                  <a:gd name="T25" fmla="*/ 17 h 72"/>
                  <a:gd name="T26" fmla="*/ 5 w 17"/>
                  <a:gd name="T27" fmla="*/ 27 h 72"/>
                  <a:gd name="T28" fmla="*/ 5 w 17"/>
                  <a:gd name="T29" fmla="*/ 35 h 72"/>
                  <a:gd name="T30" fmla="*/ 5 w 17"/>
                  <a:gd name="T31" fmla="*/ 44 h 72"/>
                  <a:gd name="T32" fmla="*/ 5 w 17"/>
                  <a:gd name="T33" fmla="*/ 53 h 72"/>
                  <a:gd name="T34" fmla="*/ 3 w 17"/>
                  <a:gd name="T35" fmla="*/ 61 h 72"/>
                  <a:gd name="T36" fmla="*/ 0 w 17"/>
                  <a:gd name="T37" fmla="*/ 70 h 72"/>
                  <a:gd name="T38" fmla="*/ 5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5" y="71"/>
                    </a:moveTo>
                    <a:lnTo>
                      <a:pt x="5" y="71"/>
                    </a:lnTo>
                    <a:lnTo>
                      <a:pt x="8" y="63"/>
                    </a:lnTo>
                    <a:lnTo>
                      <a:pt x="12" y="53"/>
                    </a:lnTo>
                    <a:lnTo>
                      <a:pt x="12" y="44"/>
                    </a:lnTo>
                    <a:lnTo>
                      <a:pt x="12" y="35"/>
                    </a:lnTo>
                    <a:lnTo>
                      <a:pt x="12" y="27"/>
                    </a:lnTo>
                    <a:lnTo>
                      <a:pt x="12" y="17"/>
                    </a:lnTo>
                    <a:lnTo>
                      <a:pt x="14" y="9"/>
                    </a:lnTo>
                    <a:lnTo>
                      <a:pt x="16" y="1"/>
                    </a:lnTo>
                    <a:lnTo>
                      <a:pt x="8" y="0"/>
                    </a:lnTo>
                    <a:lnTo>
                      <a:pt x="7" y="9"/>
                    </a:lnTo>
                    <a:lnTo>
                      <a:pt x="5" y="17"/>
                    </a:lnTo>
                    <a:lnTo>
                      <a:pt x="5" y="27"/>
                    </a:lnTo>
                    <a:lnTo>
                      <a:pt x="5" y="35"/>
                    </a:lnTo>
                    <a:lnTo>
                      <a:pt x="5" y="44"/>
                    </a:lnTo>
                    <a:lnTo>
                      <a:pt x="5" y="53"/>
                    </a:lnTo>
                    <a:lnTo>
                      <a:pt x="3" y="61"/>
                    </a:lnTo>
                    <a:lnTo>
                      <a:pt x="0" y="70"/>
                    </a:lnTo>
                    <a:lnTo>
                      <a:pt x="5"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39" name="Freeform 85">
                <a:extLst>
                  <a:ext uri="{FF2B5EF4-FFF2-40B4-BE49-F238E27FC236}">
                    <a16:creationId xmlns:a16="http://schemas.microsoft.com/office/drawing/2014/main" id="{071DD535-3A4F-0ECE-C597-0051F1199D29}"/>
                  </a:ext>
                </a:extLst>
              </p:cNvPr>
              <p:cNvSpPr>
                <a:spLocks/>
              </p:cNvSpPr>
              <p:nvPr/>
            </p:nvSpPr>
            <p:spPr bwMode="auto">
              <a:xfrm>
                <a:off x="3956" y="2462"/>
                <a:ext cx="72" cy="170"/>
              </a:xfrm>
              <a:custGeom>
                <a:avLst/>
                <a:gdLst>
                  <a:gd name="T0" fmla="*/ 4 w 72"/>
                  <a:gd name="T1" fmla="*/ 169 h 170"/>
                  <a:gd name="T2" fmla="*/ 4 w 72"/>
                  <a:gd name="T3" fmla="*/ 169 h 170"/>
                  <a:gd name="T4" fmla="*/ 10 w 72"/>
                  <a:gd name="T5" fmla="*/ 159 h 170"/>
                  <a:gd name="T6" fmla="*/ 16 w 72"/>
                  <a:gd name="T7" fmla="*/ 149 h 170"/>
                  <a:gd name="T8" fmla="*/ 22 w 72"/>
                  <a:gd name="T9" fmla="*/ 139 h 170"/>
                  <a:gd name="T10" fmla="*/ 27 w 72"/>
                  <a:gd name="T11" fmla="*/ 129 h 170"/>
                  <a:gd name="T12" fmla="*/ 33 w 72"/>
                  <a:gd name="T13" fmla="*/ 119 h 170"/>
                  <a:gd name="T14" fmla="*/ 37 w 72"/>
                  <a:gd name="T15" fmla="*/ 108 h 170"/>
                  <a:gd name="T16" fmla="*/ 41 w 72"/>
                  <a:gd name="T17" fmla="*/ 98 h 170"/>
                  <a:gd name="T18" fmla="*/ 45 w 72"/>
                  <a:gd name="T19" fmla="*/ 88 h 170"/>
                  <a:gd name="T20" fmla="*/ 49 w 72"/>
                  <a:gd name="T21" fmla="*/ 77 h 170"/>
                  <a:gd name="T22" fmla="*/ 53 w 72"/>
                  <a:gd name="T23" fmla="*/ 66 h 170"/>
                  <a:gd name="T24" fmla="*/ 57 w 72"/>
                  <a:gd name="T25" fmla="*/ 56 h 170"/>
                  <a:gd name="T26" fmla="*/ 60 w 72"/>
                  <a:gd name="T27" fmla="*/ 45 h 170"/>
                  <a:gd name="T28" fmla="*/ 63 w 72"/>
                  <a:gd name="T29" fmla="*/ 35 h 170"/>
                  <a:gd name="T30" fmla="*/ 66 w 72"/>
                  <a:gd name="T31" fmla="*/ 24 h 170"/>
                  <a:gd name="T32" fmla="*/ 69 w 72"/>
                  <a:gd name="T33" fmla="*/ 12 h 170"/>
                  <a:gd name="T34" fmla="*/ 71 w 72"/>
                  <a:gd name="T35" fmla="*/ 1 h 170"/>
                  <a:gd name="T36" fmla="*/ 68 w 72"/>
                  <a:gd name="T37" fmla="*/ 0 h 170"/>
                  <a:gd name="T38" fmla="*/ 65 w 72"/>
                  <a:gd name="T39" fmla="*/ 11 h 170"/>
                  <a:gd name="T40" fmla="*/ 62 w 72"/>
                  <a:gd name="T41" fmla="*/ 23 h 170"/>
                  <a:gd name="T42" fmla="*/ 59 w 72"/>
                  <a:gd name="T43" fmla="*/ 34 h 170"/>
                  <a:gd name="T44" fmla="*/ 56 w 72"/>
                  <a:gd name="T45" fmla="*/ 44 h 170"/>
                  <a:gd name="T46" fmla="*/ 53 w 72"/>
                  <a:gd name="T47" fmla="*/ 55 h 170"/>
                  <a:gd name="T48" fmla="*/ 49 w 72"/>
                  <a:gd name="T49" fmla="*/ 66 h 170"/>
                  <a:gd name="T50" fmla="*/ 45 w 72"/>
                  <a:gd name="T51" fmla="*/ 76 h 170"/>
                  <a:gd name="T52" fmla="*/ 41 w 72"/>
                  <a:gd name="T53" fmla="*/ 86 h 170"/>
                  <a:gd name="T54" fmla="*/ 38 w 72"/>
                  <a:gd name="T55" fmla="*/ 97 h 170"/>
                  <a:gd name="T56" fmla="*/ 33 w 72"/>
                  <a:gd name="T57" fmla="*/ 107 h 170"/>
                  <a:gd name="T58" fmla="*/ 29 w 72"/>
                  <a:gd name="T59" fmla="*/ 117 h 170"/>
                  <a:gd name="T60" fmla="*/ 23 w 72"/>
                  <a:gd name="T61" fmla="*/ 127 h 170"/>
                  <a:gd name="T62" fmla="*/ 18 w 72"/>
                  <a:gd name="T63" fmla="*/ 137 h 170"/>
                  <a:gd name="T64" fmla="*/ 13 w 72"/>
                  <a:gd name="T65" fmla="*/ 147 h 170"/>
                  <a:gd name="T66" fmla="*/ 7 w 72"/>
                  <a:gd name="T67" fmla="*/ 157 h 170"/>
                  <a:gd name="T68" fmla="*/ 1 w 72"/>
                  <a:gd name="T69" fmla="*/ 167 h 170"/>
                  <a:gd name="T70" fmla="*/ 0 w 72"/>
                  <a:gd name="T71" fmla="*/ 167 h 170"/>
                  <a:gd name="T72" fmla="*/ 4 w 72"/>
                  <a:gd name="T73" fmla="*/ 169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4" y="169"/>
                    </a:moveTo>
                    <a:lnTo>
                      <a:pt x="4" y="169"/>
                    </a:lnTo>
                    <a:lnTo>
                      <a:pt x="10" y="159"/>
                    </a:lnTo>
                    <a:lnTo>
                      <a:pt x="16" y="149"/>
                    </a:lnTo>
                    <a:lnTo>
                      <a:pt x="22" y="139"/>
                    </a:lnTo>
                    <a:lnTo>
                      <a:pt x="27" y="129"/>
                    </a:lnTo>
                    <a:lnTo>
                      <a:pt x="33" y="119"/>
                    </a:lnTo>
                    <a:lnTo>
                      <a:pt x="37" y="108"/>
                    </a:lnTo>
                    <a:lnTo>
                      <a:pt x="41" y="98"/>
                    </a:lnTo>
                    <a:lnTo>
                      <a:pt x="45" y="88"/>
                    </a:lnTo>
                    <a:lnTo>
                      <a:pt x="49" y="77"/>
                    </a:lnTo>
                    <a:lnTo>
                      <a:pt x="53" y="66"/>
                    </a:lnTo>
                    <a:lnTo>
                      <a:pt x="57" y="56"/>
                    </a:lnTo>
                    <a:lnTo>
                      <a:pt x="60" y="45"/>
                    </a:lnTo>
                    <a:lnTo>
                      <a:pt x="63" y="35"/>
                    </a:lnTo>
                    <a:lnTo>
                      <a:pt x="66" y="24"/>
                    </a:lnTo>
                    <a:lnTo>
                      <a:pt x="69" y="12"/>
                    </a:lnTo>
                    <a:lnTo>
                      <a:pt x="71" y="1"/>
                    </a:lnTo>
                    <a:lnTo>
                      <a:pt x="68" y="0"/>
                    </a:lnTo>
                    <a:lnTo>
                      <a:pt x="65" y="11"/>
                    </a:lnTo>
                    <a:lnTo>
                      <a:pt x="62" y="23"/>
                    </a:lnTo>
                    <a:lnTo>
                      <a:pt x="59" y="34"/>
                    </a:lnTo>
                    <a:lnTo>
                      <a:pt x="56" y="44"/>
                    </a:lnTo>
                    <a:lnTo>
                      <a:pt x="53" y="55"/>
                    </a:lnTo>
                    <a:lnTo>
                      <a:pt x="49" y="66"/>
                    </a:lnTo>
                    <a:lnTo>
                      <a:pt x="45" y="76"/>
                    </a:lnTo>
                    <a:lnTo>
                      <a:pt x="41" y="86"/>
                    </a:lnTo>
                    <a:lnTo>
                      <a:pt x="38" y="97"/>
                    </a:lnTo>
                    <a:lnTo>
                      <a:pt x="33" y="107"/>
                    </a:lnTo>
                    <a:lnTo>
                      <a:pt x="29" y="117"/>
                    </a:lnTo>
                    <a:lnTo>
                      <a:pt x="23" y="127"/>
                    </a:lnTo>
                    <a:lnTo>
                      <a:pt x="18" y="137"/>
                    </a:lnTo>
                    <a:lnTo>
                      <a:pt x="13" y="147"/>
                    </a:lnTo>
                    <a:lnTo>
                      <a:pt x="7" y="157"/>
                    </a:lnTo>
                    <a:lnTo>
                      <a:pt x="1" y="167"/>
                    </a:lnTo>
                    <a:lnTo>
                      <a:pt x="0" y="167"/>
                    </a:lnTo>
                    <a:lnTo>
                      <a:pt x="4" y="16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0" name="Freeform 86">
                <a:extLst>
                  <a:ext uri="{FF2B5EF4-FFF2-40B4-BE49-F238E27FC236}">
                    <a16:creationId xmlns:a16="http://schemas.microsoft.com/office/drawing/2014/main" id="{F4A64CE5-950D-7943-D36D-93F6FC5D443A}"/>
                  </a:ext>
                </a:extLst>
              </p:cNvPr>
              <p:cNvSpPr>
                <a:spLocks/>
              </p:cNvSpPr>
              <p:nvPr/>
            </p:nvSpPr>
            <p:spPr bwMode="auto">
              <a:xfrm>
                <a:off x="3884" y="2629"/>
                <a:ext cx="77" cy="165"/>
              </a:xfrm>
              <a:custGeom>
                <a:avLst/>
                <a:gdLst>
                  <a:gd name="T0" fmla="*/ 3 w 77"/>
                  <a:gd name="T1" fmla="*/ 164 h 165"/>
                  <a:gd name="T2" fmla="*/ 3 w 77"/>
                  <a:gd name="T3" fmla="*/ 164 h 165"/>
                  <a:gd name="T4" fmla="*/ 76 w 77"/>
                  <a:gd name="T5" fmla="*/ 2 h 165"/>
                  <a:gd name="T6" fmla="*/ 72 w 77"/>
                  <a:gd name="T7" fmla="*/ 0 h 165"/>
                  <a:gd name="T8" fmla="*/ 0 w 77"/>
                  <a:gd name="T9" fmla="*/ 162 h 165"/>
                  <a:gd name="T10" fmla="*/ 0 w 77"/>
                  <a:gd name="T11" fmla="*/ 163 h 165"/>
                  <a:gd name="T12" fmla="*/ 3 w 77"/>
                  <a:gd name="T13" fmla="*/ 164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165">
                    <a:moveTo>
                      <a:pt x="3" y="164"/>
                    </a:moveTo>
                    <a:lnTo>
                      <a:pt x="3" y="164"/>
                    </a:lnTo>
                    <a:lnTo>
                      <a:pt x="76" y="2"/>
                    </a:lnTo>
                    <a:lnTo>
                      <a:pt x="72" y="0"/>
                    </a:lnTo>
                    <a:lnTo>
                      <a:pt x="0" y="162"/>
                    </a:lnTo>
                    <a:lnTo>
                      <a:pt x="0" y="163"/>
                    </a:lnTo>
                    <a:lnTo>
                      <a:pt x="3" y="1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1" name="Freeform 87">
                <a:extLst>
                  <a:ext uri="{FF2B5EF4-FFF2-40B4-BE49-F238E27FC236}">
                    <a16:creationId xmlns:a16="http://schemas.microsoft.com/office/drawing/2014/main" id="{CA0AA040-33D6-1704-505E-09DB1A97EC93}"/>
                  </a:ext>
                </a:extLst>
              </p:cNvPr>
              <p:cNvSpPr>
                <a:spLocks/>
              </p:cNvSpPr>
              <p:nvPr/>
            </p:nvSpPr>
            <p:spPr bwMode="auto">
              <a:xfrm>
                <a:off x="3872" y="2792"/>
                <a:ext cx="17" cy="30"/>
              </a:xfrm>
              <a:custGeom>
                <a:avLst/>
                <a:gdLst>
                  <a:gd name="T0" fmla="*/ 4 w 17"/>
                  <a:gd name="T1" fmla="*/ 29 h 30"/>
                  <a:gd name="T2" fmla="*/ 4 w 17"/>
                  <a:gd name="T3" fmla="*/ 29 h 30"/>
                  <a:gd name="T4" fmla="*/ 6 w 17"/>
                  <a:gd name="T5" fmla="*/ 21 h 30"/>
                  <a:gd name="T6" fmla="*/ 8 w 17"/>
                  <a:gd name="T7" fmla="*/ 17 h 30"/>
                  <a:gd name="T8" fmla="*/ 8 w 17"/>
                  <a:gd name="T9" fmla="*/ 15 h 30"/>
                  <a:gd name="T10" fmla="*/ 7 w 17"/>
                  <a:gd name="T11" fmla="*/ 16 h 30"/>
                  <a:gd name="T12" fmla="*/ 9 w 17"/>
                  <a:gd name="T13" fmla="*/ 16 h 30"/>
                  <a:gd name="T14" fmla="*/ 11 w 17"/>
                  <a:gd name="T15" fmla="*/ 14 h 30"/>
                  <a:gd name="T16" fmla="*/ 12 w 17"/>
                  <a:gd name="T17" fmla="*/ 9 h 30"/>
                  <a:gd name="T18" fmla="*/ 16 w 17"/>
                  <a:gd name="T19" fmla="*/ 1 h 30"/>
                  <a:gd name="T20" fmla="*/ 12 w 17"/>
                  <a:gd name="T21" fmla="*/ 0 h 30"/>
                  <a:gd name="T22" fmla="*/ 9 w 17"/>
                  <a:gd name="T23" fmla="*/ 8 h 30"/>
                  <a:gd name="T24" fmla="*/ 7 w 17"/>
                  <a:gd name="T25" fmla="*/ 12 h 30"/>
                  <a:gd name="T26" fmla="*/ 6 w 17"/>
                  <a:gd name="T27" fmla="*/ 13 h 30"/>
                  <a:gd name="T28" fmla="*/ 7 w 17"/>
                  <a:gd name="T29" fmla="*/ 12 h 30"/>
                  <a:gd name="T30" fmla="*/ 5 w 17"/>
                  <a:gd name="T31" fmla="*/ 14 h 30"/>
                  <a:gd name="T32" fmla="*/ 4 w 17"/>
                  <a:gd name="T33" fmla="*/ 16 h 30"/>
                  <a:gd name="T34" fmla="*/ 2 w 17"/>
                  <a:gd name="T35" fmla="*/ 20 h 30"/>
                  <a:gd name="T36" fmla="*/ 0 w 17"/>
                  <a:gd name="T37" fmla="*/ 28 h 30"/>
                  <a:gd name="T38" fmla="*/ 4 w 17"/>
                  <a:gd name="T39" fmla="*/ 29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0">
                    <a:moveTo>
                      <a:pt x="4" y="29"/>
                    </a:moveTo>
                    <a:lnTo>
                      <a:pt x="4" y="29"/>
                    </a:lnTo>
                    <a:lnTo>
                      <a:pt x="6" y="21"/>
                    </a:lnTo>
                    <a:lnTo>
                      <a:pt x="8" y="17"/>
                    </a:lnTo>
                    <a:lnTo>
                      <a:pt x="8" y="15"/>
                    </a:lnTo>
                    <a:lnTo>
                      <a:pt x="7" y="16"/>
                    </a:lnTo>
                    <a:lnTo>
                      <a:pt x="9" y="16"/>
                    </a:lnTo>
                    <a:lnTo>
                      <a:pt x="11" y="14"/>
                    </a:lnTo>
                    <a:lnTo>
                      <a:pt x="12" y="9"/>
                    </a:lnTo>
                    <a:lnTo>
                      <a:pt x="16" y="1"/>
                    </a:lnTo>
                    <a:lnTo>
                      <a:pt x="12" y="0"/>
                    </a:lnTo>
                    <a:lnTo>
                      <a:pt x="9" y="8"/>
                    </a:lnTo>
                    <a:lnTo>
                      <a:pt x="7" y="12"/>
                    </a:lnTo>
                    <a:lnTo>
                      <a:pt x="6" y="13"/>
                    </a:lnTo>
                    <a:lnTo>
                      <a:pt x="7" y="12"/>
                    </a:lnTo>
                    <a:lnTo>
                      <a:pt x="5" y="14"/>
                    </a:lnTo>
                    <a:lnTo>
                      <a:pt x="4" y="16"/>
                    </a:lnTo>
                    <a:lnTo>
                      <a:pt x="2" y="20"/>
                    </a:lnTo>
                    <a:lnTo>
                      <a:pt x="0" y="28"/>
                    </a:lnTo>
                    <a:lnTo>
                      <a:pt x="4"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2" name="Freeform 88">
                <a:extLst>
                  <a:ext uri="{FF2B5EF4-FFF2-40B4-BE49-F238E27FC236}">
                    <a16:creationId xmlns:a16="http://schemas.microsoft.com/office/drawing/2014/main" id="{ABB92978-D1C0-9DA7-6BA1-7FF6AC93527F}"/>
                  </a:ext>
                </a:extLst>
              </p:cNvPr>
              <p:cNvSpPr>
                <a:spLocks/>
              </p:cNvSpPr>
              <p:nvPr/>
            </p:nvSpPr>
            <p:spPr bwMode="auto">
              <a:xfrm>
                <a:off x="3832" y="2820"/>
                <a:ext cx="45" cy="122"/>
              </a:xfrm>
              <a:custGeom>
                <a:avLst/>
                <a:gdLst>
                  <a:gd name="T0" fmla="*/ 4 w 45"/>
                  <a:gd name="T1" fmla="*/ 121 h 122"/>
                  <a:gd name="T2" fmla="*/ 4 w 45"/>
                  <a:gd name="T3" fmla="*/ 121 h 122"/>
                  <a:gd name="T4" fmla="*/ 4 w 45"/>
                  <a:gd name="T5" fmla="*/ 116 h 122"/>
                  <a:gd name="T6" fmla="*/ 5 w 45"/>
                  <a:gd name="T7" fmla="*/ 110 h 122"/>
                  <a:gd name="T8" fmla="*/ 6 w 45"/>
                  <a:gd name="T9" fmla="*/ 104 h 122"/>
                  <a:gd name="T10" fmla="*/ 8 w 45"/>
                  <a:gd name="T11" fmla="*/ 96 h 122"/>
                  <a:gd name="T12" fmla="*/ 11 w 45"/>
                  <a:gd name="T13" fmla="*/ 88 h 122"/>
                  <a:gd name="T14" fmla="*/ 14 w 45"/>
                  <a:gd name="T15" fmla="*/ 80 h 122"/>
                  <a:gd name="T16" fmla="*/ 17 w 45"/>
                  <a:gd name="T17" fmla="*/ 70 h 122"/>
                  <a:gd name="T18" fmla="*/ 20 w 45"/>
                  <a:gd name="T19" fmla="*/ 62 h 122"/>
                  <a:gd name="T20" fmla="*/ 23 w 45"/>
                  <a:gd name="T21" fmla="*/ 54 h 122"/>
                  <a:gd name="T22" fmla="*/ 27 w 45"/>
                  <a:gd name="T23" fmla="*/ 45 h 122"/>
                  <a:gd name="T24" fmla="*/ 30 w 45"/>
                  <a:gd name="T25" fmla="*/ 36 h 122"/>
                  <a:gd name="T26" fmla="*/ 34 w 45"/>
                  <a:gd name="T27" fmla="*/ 28 h 122"/>
                  <a:gd name="T28" fmla="*/ 37 w 45"/>
                  <a:gd name="T29" fmla="*/ 20 h 122"/>
                  <a:gd name="T30" fmla="*/ 40 w 45"/>
                  <a:gd name="T31" fmla="*/ 13 h 122"/>
                  <a:gd name="T32" fmla="*/ 42 w 45"/>
                  <a:gd name="T33" fmla="*/ 7 h 122"/>
                  <a:gd name="T34" fmla="*/ 44 w 45"/>
                  <a:gd name="T35" fmla="*/ 1 h 122"/>
                  <a:gd name="T36" fmla="*/ 40 w 45"/>
                  <a:gd name="T37" fmla="*/ 0 h 122"/>
                  <a:gd name="T38" fmla="*/ 38 w 45"/>
                  <a:gd name="T39" fmla="*/ 6 h 122"/>
                  <a:gd name="T40" fmla="*/ 36 w 45"/>
                  <a:gd name="T41" fmla="*/ 12 h 122"/>
                  <a:gd name="T42" fmla="*/ 33 w 45"/>
                  <a:gd name="T43" fmla="*/ 19 h 122"/>
                  <a:gd name="T44" fmla="*/ 30 w 45"/>
                  <a:gd name="T45" fmla="*/ 27 h 122"/>
                  <a:gd name="T46" fmla="*/ 27 w 45"/>
                  <a:gd name="T47" fmla="*/ 35 h 122"/>
                  <a:gd name="T48" fmla="*/ 23 w 45"/>
                  <a:gd name="T49" fmla="*/ 43 h 122"/>
                  <a:gd name="T50" fmla="*/ 20 w 45"/>
                  <a:gd name="T51" fmla="*/ 52 h 122"/>
                  <a:gd name="T52" fmla="*/ 16 w 45"/>
                  <a:gd name="T53" fmla="*/ 61 h 122"/>
                  <a:gd name="T54" fmla="*/ 13 w 45"/>
                  <a:gd name="T55" fmla="*/ 70 h 122"/>
                  <a:gd name="T56" fmla="*/ 10 w 45"/>
                  <a:gd name="T57" fmla="*/ 79 h 122"/>
                  <a:gd name="T58" fmla="*/ 7 w 45"/>
                  <a:gd name="T59" fmla="*/ 87 h 122"/>
                  <a:gd name="T60" fmla="*/ 4 w 45"/>
                  <a:gd name="T61" fmla="*/ 95 h 122"/>
                  <a:gd name="T62" fmla="*/ 2 w 45"/>
                  <a:gd name="T63" fmla="*/ 103 h 122"/>
                  <a:gd name="T64" fmla="*/ 1 w 45"/>
                  <a:gd name="T65" fmla="*/ 109 h 122"/>
                  <a:gd name="T66" fmla="*/ 0 w 45"/>
                  <a:gd name="T67" fmla="*/ 116 h 122"/>
                  <a:gd name="T68" fmla="*/ 0 w 45"/>
                  <a:gd name="T69" fmla="*/ 121 h 122"/>
                  <a:gd name="T70" fmla="*/ 4 w 45"/>
                  <a:gd name="T71" fmla="*/ 121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22">
                    <a:moveTo>
                      <a:pt x="4" y="121"/>
                    </a:moveTo>
                    <a:lnTo>
                      <a:pt x="4" y="121"/>
                    </a:lnTo>
                    <a:lnTo>
                      <a:pt x="4" y="116"/>
                    </a:lnTo>
                    <a:lnTo>
                      <a:pt x="5" y="110"/>
                    </a:lnTo>
                    <a:lnTo>
                      <a:pt x="6" y="104"/>
                    </a:lnTo>
                    <a:lnTo>
                      <a:pt x="8" y="96"/>
                    </a:lnTo>
                    <a:lnTo>
                      <a:pt x="11" y="88"/>
                    </a:lnTo>
                    <a:lnTo>
                      <a:pt x="14" y="80"/>
                    </a:lnTo>
                    <a:lnTo>
                      <a:pt x="17" y="70"/>
                    </a:lnTo>
                    <a:lnTo>
                      <a:pt x="20" y="62"/>
                    </a:lnTo>
                    <a:lnTo>
                      <a:pt x="23" y="54"/>
                    </a:lnTo>
                    <a:lnTo>
                      <a:pt x="27" y="45"/>
                    </a:lnTo>
                    <a:lnTo>
                      <a:pt x="30" y="36"/>
                    </a:lnTo>
                    <a:lnTo>
                      <a:pt x="34" y="28"/>
                    </a:lnTo>
                    <a:lnTo>
                      <a:pt x="37" y="20"/>
                    </a:lnTo>
                    <a:lnTo>
                      <a:pt x="40" y="13"/>
                    </a:lnTo>
                    <a:lnTo>
                      <a:pt x="42" y="7"/>
                    </a:lnTo>
                    <a:lnTo>
                      <a:pt x="44" y="1"/>
                    </a:lnTo>
                    <a:lnTo>
                      <a:pt x="40" y="0"/>
                    </a:lnTo>
                    <a:lnTo>
                      <a:pt x="38" y="6"/>
                    </a:lnTo>
                    <a:lnTo>
                      <a:pt x="36" y="12"/>
                    </a:lnTo>
                    <a:lnTo>
                      <a:pt x="33" y="19"/>
                    </a:lnTo>
                    <a:lnTo>
                      <a:pt x="30" y="27"/>
                    </a:lnTo>
                    <a:lnTo>
                      <a:pt x="27" y="35"/>
                    </a:lnTo>
                    <a:lnTo>
                      <a:pt x="23" y="43"/>
                    </a:lnTo>
                    <a:lnTo>
                      <a:pt x="20" y="52"/>
                    </a:lnTo>
                    <a:lnTo>
                      <a:pt x="16" y="61"/>
                    </a:lnTo>
                    <a:lnTo>
                      <a:pt x="13" y="70"/>
                    </a:lnTo>
                    <a:lnTo>
                      <a:pt x="10" y="79"/>
                    </a:lnTo>
                    <a:lnTo>
                      <a:pt x="7" y="87"/>
                    </a:lnTo>
                    <a:lnTo>
                      <a:pt x="4" y="95"/>
                    </a:lnTo>
                    <a:lnTo>
                      <a:pt x="2" y="103"/>
                    </a:lnTo>
                    <a:lnTo>
                      <a:pt x="1" y="109"/>
                    </a:lnTo>
                    <a:lnTo>
                      <a:pt x="0" y="116"/>
                    </a:lnTo>
                    <a:lnTo>
                      <a:pt x="0" y="121"/>
                    </a:lnTo>
                    <a:lnTo>
                      <a:pt x="4" y="1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3" name="Freeform 89">
                <a:extLst>
                  <a:ext uri="{FF2B5EF4-FFF2-40B4-BE49-F238E27FC236}">
                    <a16:creationId xmlns:a16="http://schemas.microsoft.com/office/drawing/2014/main" id="{80D73425-D8F5-F303-2E59-CD80B9EB3A57}"/>
                  </a:ext>
                </a:extLst>
              </p:cNvPr>
              <p:cNvSpPr>
                <a:spLocks/>
              </p:cNvSpPr>
              <p:nvPr/>
            </p:nvSpPr>
            <p:spPr bwMode="auto">
              <a:xfrm>
                <a:off x="3812" y="2941"/>
                <a:ext cx="29" cy="138"/>
              </a:xfrm>
              <a:custGeom>
                <a:avLst/>
                <a:gdLst>
                  <a:gd name="T0" fmla="*/ 3 w 29"/>
                  <a:gd name="T1" fmla="*/ 137 h 138"/>
                  <a:gd name="T2" fmla="*/ 3 w 29"/>
                  <a:gd name="T3" fmla="*/ 137 h 138"/>
                  <a:gd name="T4" fmla="*/ 9 w 29"/>
                  <a:gd name="T5" fmla="*/ 128 h 138"/>
                  <a:gd name="T6" fmla="*/ 14 w 29"/>
                  <a:gd name="T7" fmla="*/ 119 h 138"/>
                  <a:gd name="T8" fmla="*/ 18 w 29"/>
                  <a:gd name="T9" fmla="*/ 110 h 138"/>
                  <a:gd name="T10" fmla="*/ 21 w 29"/>
                  <a:gd name="T11" fmla="*/ 101 h 138"/>
                  <a:gd name="T12" fmla="*/ 23 w 29"/>
                  <a:gd name="T13" fmla="*/ 93 h 138"/>
                  <a:gd name="T14" fmla="*/ 25 w 29"/>
                  <a:gd name="T15" fmla="*/ 85 h 138"/>
                  <a:gd name="T16" fmla="*/ 26 w 29"/>
                  <a:gd name="T17" fmla="*/ 77 h 138"/>
                  <a:gd name="T18" fmla="*/ 27 w 29"/>
                  <a:gd name="T19" fmla="*/ 70 h 138"/>
                  <a:gd name="T20" fmla="*/ 28 w 29"/>
                  <a:gd name="T21" fmla="*/ 62 h 138"/>
                  <a:gd name="T22" fmla="*/ 28 w 29"/>
                  <a:gd name="T23" fmla="*/ 54 h 138"/>
                  <a:gd name="T24" fmla="*/ 28 w 29"/>
                  <a:gd name="T25" fmla="*/ 46 h 138"/>
                  <a:gd name="T26" fmla="*/ 27 w 29"/>
                  <a:gd name="T27" fmla="*/ 37 h 138"/>
                  <a:gd name="T28" fmla="*/ 26 w 29"/>
                  <a:gd name="T29" fmla="*/ 29 h 138"/>
                  <a:gd name="T30" fmla="*/ 25 w 29"/>
                  <a:gd name="T31" fmla="*/ 20 h 138"/>
                  <a:gd name="T32" fmla="*/ 25 w 29"/>
                  <a:gd name="T33" fmla="*/ 10 h 138"/>
                  <a:gd name="T34" fmla="*/ 24 w 29"/>
                  <a:gd name="T35" fmla="*/ 0 h 138"/>
                  <a:gd name="T36" fmla="*/ 20 w 29"/>
                  <a:gd name="T37" fmla="*/ 0 h 138"/>
                  <a:gd name="T38" fmla="*/ 21 w 29"/>
                  <a:gd name="T39" fmla="*/ 10 h 138"/>
                  <a:gd name="T40" fmla="*/ 21 w 29"/>
                  <a:gd name="T41" fmla="*/ 20 h 138"/>
                  <a:gd name="T42" fmla="*/ 22 w 29"/>
                  <a:gd name="T43" fmla="*/ 29 h 138"/>
                  <a:gd name="T44" fmla="*/ 23 w 29"/>
                  <a:gd name="T45" fmla="*/ 37 h 138"/>
                  <a:gd name="T46" fmla="*/ 24 w 29"/>
                  <a:gd name="T47" fmla="*/ 46 h 138"/>
                  <a:gd name="T48" fmla="*/ 24 w 29"/>
                  <a:gd name="T49" fmla="*/ 54 h 138"/>
                  <a:gd name="T50" fmla="*/ 24 w 29"/>
                  <a:gd name="T51" fmla="*/ 62 h 138"/>
                  <a:gd name="T52" fmla="*/ 23 w 29"/>
                  <a:gd name="T53" fmla="*/ 70 h 138"/>
                  <a:gd name="T54" fmla="*/ 22 w 29"/>
                  <a:gd name="T55" fmla="*/ 77 h 138"/>
                  <a:gd name="T56" fmla="*/ 21 w 29"/>
                  <a:gd name="T57" fmla="*/ 84 h 138"/>
                  <a:gd name="T58" fmla="*/ 19 w 29"/>
                  <a:gd name="T59" fmla="*/ 92 h 138"/>
                  <a:gd name="T60" fmla="*/ 17 w 29"/>
                  <a:gd name="T61" fmla="*/ 100 h 138"/>
                  <a:gd name="T62" fmla="*/ 14 w 29"/>
                  <a:gd name="T63" fmla="*/ 108 h 138"/>
                  <a:gd name="T64" fmla="*/ 10 w 29"/>
                  <a:gd name="T65" fmla="*/ 117 h 138"/>
                  <a:gd name="T66" fmla="*/ 5 w 29"/>
                  <a:gd name="T67" fmla="*/ 126 h 138"/>
                  <a:gd name="T68" fmla="*/ 0 w 29"/>
                  <a:gd name="T69" fmla="*/ 135 h 138"/>
                  <a:gd name="T70" fmla="*/ 3 w 29"/>
                  <a:gd name="T71" fmla="*/ 13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38">
                    <a:moveTo>
                      <a:pt x="3" y="137"/>
                    </a:moveTo>
                    <a:lnTo>
                      <a:pt x="3" y="137"/>
                    </a:lnTo>
                    <a:lnTo>
                      <a:pt x="9" y="128"/>
                    </a:lnTo>
                    <a:lnTo>
                      <a:pt x="14" y="119"/>
                    </a:lnTo>
                    <a:lnTo>
                      <a:pt x="18" y="110"/>
                    </a:lnTo>
                    <a:lnTo>
                      <a:pt x="21" y="101"/>
                    </a:lnTo>
                    <a:lnTo>
                      <a:pt x="23" y="93"/>
                    </a:lnTo>
                    <a:lnTo>
                      <a:pt x="25" y="85"/>
                    </a:lnTo>
                    <a:lnTo>
                      <a:pt x="26" y="77"/>
                    </a:lnTo>
                    <a:lnTo>
                      <a:pt x="27" y="70"/>
                    </a:lnTo>
                    <a:lnTo>
                      <a:pt x="28" y="62"/>
                    </a:lnTo>
                    <a:lnTo>
                      <a:pt x="28" y="54"/>
                    </a:lnTo>
                    <a:lnTo>
                      <a:pt x="28" y="46"/>
                    </a:lnTo>
                    <a:lnTo>
                      <a:pt x="27" y="37"/>
                    </a:lnTo>
                    <a:lnTo>
                      <a:pt x="26" y="29"/>
                    </a:lnTo>
                    <a:lnTo>
                      <a:pt x="25" y="20"/>
                    </a:lnTo>
                    <a:lnTo>
                      <a:pt x="25" y="10"/>
                    </a:lnTo>
                    <a:lnTo>
                      <a:pt x="24" y="0"/>
                    </a:lnTo>
                    <a:lnTo>
                      <a:pt x="20" y="0"/>
                    </a:lnTo>
                    <a:lnTo>
                      <a:pt x="21" y="10"/>
                    </a:lnTo>
                    <a:lnTo>
                      <a:pt x="21" y="20"/>
                    </a:lnTo>
                    <a:lnTo>
                      <a:pt x="22" y="29"/>
                    </a:lnTo>
                    <a:lnTo>
                      <a:pt x="23" y="37"/>
                    </a:lnTo>
                    <a:lnTo>
                      <a:pt x="24" y="46"/>
                    </a:lnTo>
                    <a:lnTo>
                      <a:pt x="24" y="54"/>
                    </a:lnTo>
                    <a:lnTo>
                      <a:pt x="24" y="62"/>
                    </a:lnTo>
                    <a:lnTo>
                      <a:pt x="23" y="70"/>
                    </a:lnTo>
                    <a:lnTo>
                      <a:pt x="22" y="77"/>
                    </a:lnTo>
                    <a:lnTo>
                      <a:pt x="21" y="84"/>
                    </a:lnTo>
                    <a:lnTo>
                      <a:pt x="19" y="92"/>
                    </a:lnTo>
                    <a:lnTo>
                      <a:pt x="17" y="100"/>
                    </a:lnTo>
                    <a:lnTo>
                      <a:pt x="14" y="108"/>
                    </a:lnTo>
                    <a:lnTo>
                      <a:pt x="10" y="117"/>
                    </a:lnTo>
                    <a:lnTo>
                      <a:pt x="5" y="126"/>
                    </a:lnTo>
                    <a:lnTo>
                      <a:pt x="0" y="135"/>
                    </a:lnTo>
                    <a:lnTo>
                      <a:pt x="3" y="1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4" name="Freeform 90">
                <a:extLst>
                  <a:ext uri="{FF2B5EF4-FFF2-40B4-BE49-F238E27FC236}">
                    <a16:creationId xmlns:a16="http://schemas.microsoft.com/office/drawing/2014/main" id="{A1448C61-046C-30D5-87A5-48139D438702}"/>
                  </a:ext>
                </a:extLst>
              </p:cNvPr>
              <p:cNvSpPr>
                <a:spLocks/>
              </p:cNvSpPr>
              <p:nvPr/>
            </p:nvSpPr>
            <p:spPr bwMode="auto">
              <a:xfrm>
                <a:off x="3742" y="3076"/>
                <a:ext cx="74" cy="166"/>
              </a:xfrm>
              <a:custGeom>
                <a:avLst/>
                <a:gdLst>
                  <a:gd name="T0" fmla="*/ 0 w 74"/>
                  <a:gd name="T1" fmla="*/ 163 h 166"/>
                  <a:gd name="T2" fmla="*/ 3 w 74"/>
                  <a:gd name="T3" fmla="*/ 165 h 166"/>
                  <a:gd name="T4" fmla="*/ 9 w 74"/>
                  <a:gd name="T5" fmla="*/ 157 h 166"/>
                  <a:gd name="T6" fmla="*/ 14 w 74"/>
                  <a:gd name="T7" fmla="*/ 148 h 166"/>
                  <a:gd name="T8" fmla="*/ 19 w 74"/>
                  <a:gd name="T9" fmla="*/ 138 h 166"/>
                  <a:gd name="T10" fmla="*/ 24 w 74"/>
                  <a:gd name="T11" fmla="*/ 128 h 166"/>
                  <a:gd name="T12" fmla="*/ 28 w 74"/>
                  <a:gd name="T13" fmla="*/ 117 h 166"/>
                  <a:gd name="T14" fmla="*/ 32 w 74"/>
                  <a:gd name="T15" fmla="*/ 106 h 166"/>
                  <a:gd name="T16" fmla="*/ 36 w 74"/>
                  <a:gd name="T17" fmla="*/ 95 h 166"/>
                  <a:gd name="T18" fmla="*/ 40 w 74"/>
                  <a:gd name="T19" fmla="*/ 84 h 166"/>
                  <a:gd name="T20" fmla="*/ 44 w 74"/>
                  <a:gd name="T21" fmla="*/ 73 h 166"/>
                  <a:gd name="T22" fmla="*/ 48 w 74"/>
                  <a:gd name="T23" fmla="*/ 62 h 166"/>
                  <a:gd name="T24" fmla="*/ 52 w 74"/>
                  <a:gd name="T25" fmla="*/ 51 h 166"/>
                  <a:gd name="T26" fmla="*/ 56 w 74"/>
                  <a:gd name="T27" fmla="*/ 40 h 166"/>
                  <a:gd name="T28" fmla="*/ 60 w 74"/>
                  <a:gd name="T29" fmla="*/ 30 h 166"/>
                  <a:gd name="T30" fmla="*/ 64 w 74"/>
                  <a:gd name="T31" fmla="*/ 20 h 166"/>
                  <a:gd name="T32" fmla="*/ 69 w 74"/>
                  <a:gd name="T33" fmla="*/ 11 h 166"/>
                  <a:gd name="T34" fmla="*/ 73 w 74"/>
                  <a:gd name="T35" fmla="*/ 2 h 166"/>
                  <a:gd name="T36" fmla="*/ 70 w 74"/>
                  <a:gd name="T37" fmla="*/ 0 h 166"/>
                  <a:gd name="T38" fmla="*/ 65 w 74"/>
                  <a:gd name="T39" fmla="*/ 9 h 166"/>
                  <a:gd name="T40" fmla="*/ 60 w 74"/>
                  <a:gd name="T41" fmla="*/ 18 h 166"/>
                  <a:gd name="T42" fmla="*/ 56 w 74"/>
                  <a:gd name="T43" fmla="*/ 28 h 166"/>
                  <a:gd name="T44" fmla="*/ 52 w 74"/>
                  <a:gd name="T45" fmla="*/ 40 h 166"/>
                  <a:gd name="T46" fmla="*/ 48 w 74"/>
                  <a:gd name="T47" fmla="*/ 50 h 166"/>
                  <a:gd name="T48" fmla="*/ 44 w 74"/>
                  <a:gd name="T49" fmla="*/ 61 h 166"/>
                  <a:gd name="T50" fmla="*/ 40 w 74"/>
                  <a:gd name="T51" fmla="*/ 72 h 166"/>
                  <a:gd name="T52" fmla="*/ 36 w 74"/>
                  <a:gd name="T53" fmla="*/ 83 h 166"/>
                  <a:gd name="T54" fmla="*/ 32 w 74"/>
                  <a:gd name="T55" fmla="*/ 94 h 166"/>
                  <a:gd name="T56" fmla="*/ 28 w 74"/>
                  <a:gd name="T57" fmla="*/ 105 h 166"/>
                  <a:gd name="T58" fmla="*/ 24 w 74"/>
                  <a:gd name="T59" fmla="*/ 116 h 166"/>
                  <a:gd name="T60" fmla="*/ 20 w 74"/>
                  <a:gd name="T61" fmla="*/ 126 h 166"/>
                  <a:gd name="T62" fmla="*/ 15 w 74"/>
                  <a:gd name="T63" fmla="*/ 136 h 166"/>
                  <a:gd name="T64" fmla="*/ 10 w 74"/>
                  <a:gd name="T65" fmla="*/ 146 h 166"/>
                  <a:gd name="T66" fmla="*/ 6 w 74"/>
                  <a:gd name="T67" fmla="*/ 155 h 166"/>
                  <a:gd name="T68" fmla="*/ 0 w 74"/>
                  <a:gd name="T69" fmla="*/ 163 h 166"/>
                  <a:gd name="T70" fmla="*/ 3 w 74"/>
                  <a:gd name="T71" fmla="*/ 165 h 166"/>
                  <a:gd name="T72" fmla="*/ 0 w 74"/>
                  <a:gd name="T73" fmla="*/ 163 h 1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166">
                    <a:moveTo>
                      <a:pt x="0" y="163"/>
                    </a:moveTo>
                    <a:lnTo>
                      <a:pt x="3" y="165"/>
                    </a:lnTo>
                    <a:lnTo>
                      <a:pt x="9" y="157"/>
                    </a:lnTo>
                    <a:lnTo>
                      <a:pt x="14" y="148"/>
                    </a:lnTo>
                    <a:lnTo>
                      <a:pt x="19" y="138"/>
                    </a:lnTo>
                    <a:lnTo>
                      <a:pt x="24" y="128"/>
                    </a:lnTo>
                    <a:lnTo>
                      <a:pt x="28" y="117"/>
                    </a:lnTo>
                    <a:lnTo>
                      <a:pt x="32" y="106"/>
                    </a:lnTo>
                    <a:lnTo>
                      <a:pt x="36" y="95"/>
                    </a:lnTo>
                    <a:lnTo>
                      <a:pt x="40" y="84"/>
                    </a:lnTo>
                    <a:lnTo>
                      <a:pt x="44" y="73"/>
                    </a:lnTo>
                    <a:lnTo>
                      <a:pt x="48" y="62"/>
                    </a:lnTo>
                    <a:lnTo>
                      <a:pt x="52" y="51"/>
                    </a:lnTo>
                    <a:lnTo>
                      <a:pt x="56" y="40"/>
                    </a:lnTo>
                    <a:lnTo>
                      <a:pt x="60" y="30"/>
                    </a:lnTo>
                    <a:lnTo>
                      <a:pt x="64" y="20"/>
                    </a:lnTo>
                    <a:lnTo>
                      <a:pt x="69" y="11"/>
                    </a:lnTo>
                    <a:lnTo>
                      <a:pt x="73" y="2"/>
                    </a:lnTo>
                    <a:lnTo>
                      <a:pt x="70" y="0"/>
                    </a:lnTo>
                    <a:lnTo>
                      <a:pt x="65" y="9"/>
                    </a:lnTo>
                    <a:lnTo>
                      <a:pt x="60" y="18"/>
                    </a:lnTo>
                    <a:lnTo>
                      <a:pt x="56" y="28"/>
                    </a:lnTo>
                    <a:lnTo>
                      <a:pt x="52" y="40"/>
                    </a:lnTo>
                    <a:lnTo>
                      <a:pt x="48" y="50"/>
                    </a:lnTo>
                    <a:lnTo>
                      <a:pt x="44" y="61"/>
                    </a:lnTo>
                    <a:lnTo>
                      <a:pt x="40" y="72"/>
                    </a:lnTo>
                    <a:lnTo>
                      <a:pt x="36" y="83"/>
                    </a:lnTo>
                    <a:lnTo>
                      <a:pt x="32" y="94"/>
                    </a:lnTo>
                    <a:lnTo>
                      <a:pt x="28" y="105"/>
                    </a:lnTo>
                    <a:lnTo>
                      <a:pt x="24" y="116"/>
                    </a:lnTo>
                    <a:lnTo>
                      <a:pt x="20" y="126"/>
                    </a:lnTo>
                    <a:lnTo>
                      <a:pt x="15" y="136"/>
                    </a:lnTo>
                    <a:lnTo>
                      <a:pt x="10" y="146"/>
                    </a:lnTo>
                    <a:lnTo>
                      <a:pt x="6" y="155"/>
                    </a:lnTo>
                    <a:lnTo>
                      <a:pt x="0" y="163"/>
                    </a:lnTo>
                    <a:lnTo>
                      <a:pt x="3" y="165"/>
                    </a:lnTo>
                    <a:lnTo>
                      <a:pt x="0" y="16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5" name="Freeform 91">
                <a:extLst>
                  <a:ext uri="{FF2B5EF4-FFF2-40B4-BE49-F238E27FC236}">
                    <a16:creationId xmlns:a16="http://schemas.microsoft.com/office/drawing/2014/main" id="{44F4EBC9-15C3-7AFC-DEC6-A65BAFBA785F}"/>
                  </a:ext>
                </a:extLst>
              </p:cNvPr>
              <p:cNvSpPr>
                <a:spLocks/>
              </p:cNvSpPr>
              <p:nvPr/>
            </p:nvSpPr>
            <p:spPr bwMode="auto">
              <a:xfrm>
                <a:off x="3728" y="3239"/>
                <a:ext cx="19" cy="17"/>
              </a:xfrm>
              <a:custGeom>
                <a:avLst/>
                <a:gdLst>
                  <a:gd name="T0" fmla="*/ 0 w 19"/>
                  <a:gd name="T1" fmla="*/ 12 h 17"/>
                  <a:gd name="T2" fmla="*/ 0 w 19"/>
                  <a:gd name="T3" fmla="*/ 12 h 17"/>
                  <a:gd name="T4" fmla="*/ 3 w 19"/>
                  <a:gd name="T5" fmla="*/ 16 h 17"/>
                  <a:gd name="T6" fmla="*/ 7 w 19"/>
                  <a:gd name="T7" fmla="*/ 16 h 17"/>
                  <a:gd name="T8" fmla="*/ 10 w 19"/>
                  <a:gd name="T9" fmla="*/ 14 h 17"/>
                  <a:gd name="T10" fmla="*/ 13 w 19"/>
                  <a:gd name="T11" fmla="*/ 10 h 17"/>
                  <a:gd name="T12" fmla="*/ 14 w 19"/>
                  <a:gd name="T13" fmla="*/ 8 h 17"/>
                  <a:gd name="T14" fmla="*/ 16 w 19"/>
                  <a:gd name="T15" fmla="*/ 4 h 17"/>
                  <a:gd name="T16" fmla="*/ 14 w 19"/>
                  <a:gd name="T17" fmla="*/ 0 h 17"/>
                  <a:gd name="T18" fmla="*/ 17 w 19"/>
                  <a:gd name="T19" fmla="*/ 4 h 17"/>
                  <a:gd name="T20" fmla="*/ 18 w 19"/>
                  <a:gd name="T21" fmla="*/ 0 h 17"/>
                  <a:gd name="T22" fmla="*/ 14 w 19"/>
                  <a:gd name="T23" fmla="*/ 0 h 17"/>
                  <a:gd name="T24" fmla="*/ 13 w 19"/>
                  <a:gd name="T25" fmla="*/ 0 h 17"/>
                  <a:gd name="T26" fmla="*/ 11 w 19"/>
                  <a:gd name="T27" fmla="*/ 4 h 17"/>
                  <a:gd name="T28" fmla="*/ 8 w 19"/>
                  <a:gd name="T29" fmla="*/ 6 h 17"/>
                  <a:gd name="T30" fmla="*/ 6 w 19"/>
                  <a:gd name="T31" fmla="*/ 8 h 17"/>
                  <a:gd name="T32" fmla="*/ 4 w 19"/>
                  <a:gd name="T33" fmla="*/ 8 h 17"/>
                  <a:gd name="T34" fmla="*/ 3 w 19"/>
                  <a:gd name="T35" fmla="*/ 6 h 17"/>
                  <a:gd name="T36" fmla="*/ 2 w 19"/>
                  <a:gd name="T37" fmla="*/ 6 h 17"/>
                  <a:gd name="T38" fmla="*/ 0 w 19"/>
                  <a:gd name="T39" fmla="*/ 12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17">
                    <a:moveTo>
                      <a:pt x="0" y="12"/>
                    </a:moveTo>
                    <a:lnTo>
                      <a:pt x="0" y="12"/>
                    </a:lnTo>
                    <a:lnTo>
                      <a:pt x="3" y="16"/>
                    </a:lnTo>
                    <a:lnTo>
                      <a:pt x="7" y="16"/>
                    </a:lnTo>
                    <a:lnTo>
                      <a:pt x="10" y="14"/>
                    </a:lnTo>
                    <a:lnTo>
                      <a:pt x="13" y="10"/>
                    </a:lnTo>
                    <a:lnTo>
                      <a:pt x="14" y="8"/>
                    </a:lnTo>
                    <a:lnTo>
                      <a:pt x="16" y="4"/>
                    </a:lnTo>
                    <a:lnTo>
                      <a:pt x="14" y="0"/>
                    </a:lnTo>
                    <a:lnTo>
                      <a:pt x="17" y="4"/>
                    </a:lnTo>
                    <a:lnTo>
                      <a:pt x="18" y="0"/>
                    </a:lnTo>
                    <a:lnTo>
                      <a:pt x="14" y="0"/>
                    </a:lnTo>
                    <a:lnTo>
                      <a:pt x="13" y="0"/>
                    </a:lnTo>
                    <a:lnTo>
                      <a:pt x="11" y="4"/>
                    </a:lnTo>
                    <a:lnTo>
                      <a:pt x="8" y="6"/>
                    </a:lnTo>
                    <a:lnTo>
                      <a:pt x="6" y="8"/>
                    </a:lnTo>
                    <a:lnTo>
                      <a:pt x="4" y="8"/>
                    </a:lnTo>
                    <a:lnTo>
                      <a:pt x="3" y="6"/>
                    </a:lnTo>
                    <a:lnTo>
                      <a:pt x="2" y="6"/>
                    </a:lnTo>
                    <a:lnTo>
                      <a:pt x="0" y="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6" name="Freeform 92">
                <a:extLst>
                  <a:ext uri="{FF2B5EF4-FFF2-40B4-BE49-F238E27FC236}">
                    <a16:creationId xmlns:a16="http://schemas.microsoft.com/office/drawing/2014/main" id="{11C3F82F-8EA5-49D2-6421-A181BF9763B8}"/>
                  </a:ext>
                </a:extLst>
              </p:cNvPr>
              <p:cNvSpPr>
                <a:spLocks/>
              </p:cNvSpPr>
              <p:nvPr/>
            </p:nvSpPr>
            <p:spPr bwMode="auto">
              <a:xfrm>
                <a:off x="3724" y="3114"/>
                <a:ext cx="31" cy="132"/>
              </a:xfrm>
              <a:custGeom>
                <a:avLst/>
                <a:gdLst>
                  <a:gd name="T0" fmla="*/ 30 w 31"/>
                  <a:gd name="T1" fmla="*/ 7 h 132"/>
                  <a:gd name="T2" fmla="*/ 26 w 31"/>
                  <a:gd name="T3" fmla="*/ 7 h 132"/>
                  <a:gd name="T4" fmla="*/ 27 w 31"/>
                  <a:gd name="T5" fmla="*/ 13 h 132"/>
                  <a:gd name="T6" fmla="*/ 26 w 31"/>
                  <a:gd name="T7" fmla="*/ 20 h 132"/>
                  <a:gd name="T8" fmla="*/ 24 w 31"/>
                  <a:gd name="T9" fmla="*/ 28 h 132"/>
                  <a:gd name="T10" fmla="*/ 22 w 31"/>
                  <a:gd name="T11" fmla="*/ 37 h 132"/>
                  <a:gd name="T12" fmla="*/ 20 w 31"/>
                  <a:gd name="T13" fmla="*/ 46 h 132"/>
                  <a:gd name="T14" fmla="*/ 16 w 31"/>
                  <a:gd name="T15" fmla="*/ 56 h 132"/>
                  <a:gd name="T16" fmla="*/ 13 w 31"/>
                  <a:gd name="T17" fmla="*/ 66 h 132"/>
                  <a:gd name="T18" fmla="*/ 10 w 31"/>
                  <a:gd name="T19" fmla="*/ 76 h 132"/>
                  <a:gd name="T20" fmla="*/ 7 w 31"/>
                  <a:gd name="T21" fmla="*/ 85 h 132"/>
                  <a:gd name="T22" fmla="*/ 4 w 31"/>
                  <a:gd name="T23" fmla="*/ 94 h 132"/>
                  <a:gd name="T24" fmla="*/ 2 w 31"/>
                  <a:gd name="T25" fmla="*/ 102 h 132"/>
                  <a:gd name="T26" fmla="*/ 1 w 31"/>
                  <a:gd name="T27" fmla="*/ 110 h 132"/>
                  <a:gd name="T28" fmla="*/ 0 w 31"/>
                  <a:gd name="T29" fmla="*/ 117 h 132"/>
                  <a:gd name="T30" fmla="*/ 0 w 31"/>
                  <a:gd name="T31" fmla="*/ 123 h 132"/>
                  <a:gd name="T32" fmla="*/ 1 w 31"/>
                  <a:gd name="T33" fmla="*/ 127 h 132"/>
                  <a:gd name="T34" fmla="*/ 4 w 31"/>
                  <a:gd name="T35" fmla="*/ 131 h 132"/>
                  <a:gd name="T36" fmla="*/ 6 w 31"/>
                  <a:gd name="T37" fmla="*/ 128 h 132"/>
                  <a:gd name="T38" fmla="*/ 4 w 31"/>
                  <a:gd name="T39" fmla="*/ 125 h 132"/>
                  <a:gd name="T40" fmla="*/ 3 w 31"/>
                  <a:gd name="T41" fmla="*/ 122 h 132"/>
                  <a:gd name="T42" fmla="*/ 3 w 31"/>
                  <a:gd name="T43" fmla="*/ 117 h 132"/>
                  <a:gd name="T44" fmla="*/ 4 w 31"/>
                  <a:gd name="T45" fmla="*/ 111 h 132"/>
                  <a:gd name="T46" fmla="*/ 6 w 31"/>
                  <a:gd name="T47" fmla="*/ 103 h 132"/>
                  <a:gd name="T48" fmla="*/ 8 w 31"/>
                  <a:gd name="T49" fmla="*/ 95 h 132"/>
                  <a:gd name="T50" fmla="*/ 11 w 31"/>
                  <a:gd name="T51" fmla="*/ 86 h 132"/>
                  <a:gd name="T52" fmla="*/ 14 w 31"/>
                  <a:gd name="T53" fmla="*/ 76 h 132"/>
                  <a:gd name="T54" fmla="*/ 17 w 31"/>
                  <a:gd name="T55" fmla="*/ 67 h 132"/>
                  <a:gd name="T56" fmla="*/ 20 w 31"/>
                  <a:gd name="T57" fmla="*/ 57 h 132"/>
                  <a:gd name="T58" fmla="*/ 23 w 31"/>
                  <a:gd name="T59" fmla="*/ 47 h 132"/>
                  <a:gd name="T60" fmla="*/ 26 w 31"/>
                  <a:gd name="T61" fmla="*/ 38 h 132"/>
                  <a:gd name="T62" fmla="*/ 28 w 31"/>
                  <a:gd name="T63" fmla="*/ 29 h 132"/>
                  <a:gd name="T64" fmla="*/ 30 w 31"/>
                  <a:gd name="T65" fmla="*/ 20 h 132"/>
                  <a:gd name="T66" fmla="*/ 30 w 31"/>
                  <a:gd name="T67" fmla="*/ 13 h 132"/>
                  <a:gd name="T68" fmla="*/ 30 w 31"/>
                  <a:gd name="T69" fmla="*/ 6 h 132"/>
                  <a:gd name="T70" fmla="*/ 26 w 31"/>
                  <a:gd name="T71" fmla="*/ 5 h 132"/>
                  <a:gd name="T72" fmla="*/ 30 w 31"/>
                  <a:gd name="T73" fmla="*/ 6 h 132"/>
                  <a:gd name="T74" fmla="*/ 29 w 31"/>
                  <a:gd name="T75" fmla="*/ 0 h 132"/>
                  <a:gd name="T76" fmla="*/ 26 w 31"/>
                  <a:gd name="T77" fmla="*/ 5 h 132"/>
                  <a:gd name="T78" fmla="*/ 30 w 31"/>
                  <a:gd name="T79" fmla="*/ 7 h 1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1" h="132">
                    <a:moveTo>
                      <a:pt x="30" y="7"/>
                    </a:moveTo>
                    <a:lnTo>
                      <a:pt x="26" y="7"/>
                    </a:lnTo>
                    <a:lnTo>
                      <a:pt x="27" y="13"/>
                    </a:lnTo>
                    <a:lnTo>
                      <a:pt x="26" y="20"/>
                    </a:lnTo>
                    <a:lnTo>
                      <a:pt x="24" y="28"/>
                    </a:lnTo>
                    <a:lnTo>
                      <a:pt x="22" y="37"/>
                    </a:lnTo>
                    <a:lnTo>
                      <a:pt x="20" y="46"/>
                    </a:lnTo>
                    <a:lnTo>
                      <a:pt x="16" y="56"/>
                    </a:lnTo>
                    <a:lnTo>
                      <a:pt x="13" y="66"/>
                    </a:lnTo>
                    <a:lnTo>
                      <a:pt x="10" y="76"/>
                    </a:lnTo>
                    <a:lnTo>
                      <a:pt x="7" y="85"/>
                    </a:lnTo>
                    <a:lnTo>
                      <a:pt x="4" y="94"/>
                    </a:lnTo>
                    <a:lnTo>
                      <a:pt x="2" y="102"/>
                    </a:lnTo>
                    <a:lnTo>
                      <a:pt x="1" y="110"/>
                    </a:lnTo>
                    <a:lnTo>
                      <a:pt x="0" y="117"/>
                    </a:lnTo>
                    <a:lnTo>
                      <a:pt x="0" y="123"/>
                    </a:lnTo>
                    <a:lnTo>
                      <a:pt x="1" y="127"/>
                    </a:lnTo>
                    <a:lnTo>
                      <a:pt x="4" y="131"/>
                    </a:lnTo>
                    <a:lnTo>
                      <a:pt x="6" y="128"/>
                    </a:lnTo>
                    <a:lnTo>
                      <a:pt x="4" y="125"/>
                    </a:lnTo>
                    <a:lnTo>
                      <a:pt x="3" y="122"/>
                    </a:lnTo>
                    <a:lnTo>
                      <a:pt x="3" y="117"/>
                    </a:lnTo>
                    <a:lnTo>
                      <a:pt x="4" y="111"/>
                    </a:lnTo>
                    <a:lnTo>
                      <a:pt x="6" y="103"/>
                    </a:lnTo>
                    <a:lnTo>
                      <a:pt x="8" y="95"/>
                    </a:lnTo>
                    <a:lnTo>
                      <a:pt x="11" y="86"/>
                    </a:lnTo>
                    <a:lnTo>
                      <a:pt x="14" y="76"/>
                    </a:lnTo>
                    <a:lnTo>
                      <a:pt x="17" y="67"/>
                    </a:lnTo>
                    <a:lnTo>
                      <a:pt x="20" y="57"/>
                    </a:lnTo>
                    <a:lnTo>
                      <a:pt x="23" y="47"/>
                    </a:lnTo>
                    <a:lnTo>
                      <a:pt x="26" y="38"/>
                    </a:lnTo>
                    <a:lnTo>
                      <a:pt x="28" y="29"/>
                    </a:lnTo>
                    <a:lnTo>
                      <a:pt x="30" y="20"/>
                    </a:lnTo>
                    <a:lnTo>
                      <a:pt x="30" y="13"/>
                    </a:lnTo>
                    <a:lnTo>
                      <a:pt x="30" y="6"/>
                    </a:lnTo>
                    <a:lnTo>
                      <a:pt x="26" y="5"/>
                    </a:lnTo>
                    <a:lnTo>
                      <a:pt x="30" y="6"/>
                    </a:lnTo>
                    <a:lnTo>
                      <a:pt x="29" y="0"/>
                    </a:lnTo>
                    <a:lnTo>
                      <a:pt x="26" y="5"/>
                    </a:lnTo>
                    <a:lnTo>
                      <a:pt x="30" y="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7" name="Freeform 93">
                <a:extLst>
                  <a:ext uri="{FF2B5EF4-FFF2-40B4-BE49-F238E27FC236}">
                    <a16:creationId xmlns:a16="http://schemas.microsoft.com/office/drawing/2014/main" id="{4F3CB9FC-4D3B-F5A2-122C-08D8BE5153A2}"/>
                  </a:ext>
                </a:extLst>
              </p:cNvPr>
              <p:cNvSpPr>
                <a:spLocks/>
              </p:cNvSpPr>
              <p:nvPr/>
            </p:nvSpPr>
            <p:spPr bwMode="auto">
              <a:xfrm>
                <a:off x="3722" y="2876"/>
                <a:ext cx="17" cy="21"/>
              </a:xfrm>
              <a:custGeom>
                <a:avLst/>
                <a:gdLst>
                  <a:gd name="T0" fmla="*/ 10 w 17"/>
                  <a:gd name="T1" fmla="*/ 0 h 21"/>
                  <a:gd name="T2" fmla="*/ 10 w 17"/>
                  <a:gd name="T3" fmla="*/ 0 h 21"/>
                  <a:gd name="T4" fmla="*/ 0 w 17"/>
                  <a:gd name="T5" fmla="*/ 19 h 21"/>
                  <a:gd name="T6" fmla="*/ 4 w 17"/>
                  <a:gd name="T7" fmla="*/ 20 h 21"/>
                  <a:gd name="T8" fmla="*/ 16 w 17"/>
                  <a:gd name="T9" fmla="*/ 1 h 21"/>
                  <a:gd name="T10" fmla="*/ 10 w 17"/>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10" y="0"/>
                    </a:moveTo>
                    <a:lnTo>
                      <a:pt x="10" y="0"/>
                    </a:lnTo>
                    <a:lnTo>
                      <a:pt x="0" y="19"/>
                    </a:lnTo>
                    <a:lnTo>
                      <a:pt x="4" y="20"/>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8" name="Freeform 94">
                <a:extLst>
                  <a:ext uri="{FF2B5EF4-FFF2-40B4-BE49-F238E27FC236}">
                    <a16:creationId xmlns:a16="http://schemas.microsoft.com/office/drawing/2014/main" id="{8BD4D82B-869D-F52B-0E62-A7A8E3754F0E}"/>
                  </a:ext>
                </a:extLst>
              </p:cNvPr>
              <p:cNvSpPr>
                <a:spLocks/>
              </p:cNvSpPr>
              <p:nvPr/>
            </p:nvSpPr>
            <p:spPr bwMode="auto">
              <a:xfrm>
                <a:off x="3729" y="2724"/>
                <a:ext cx="38" cy="154"/>
              </a:xfrm>
              <a:custGeom>
                <a:avLst/>
                <a:gdLst>
                  <a:gd name="T0" fmla="*/ 33 w 38"/>
                  <a:gd name="T1" fmla="*/ 1 h 154"/>
                  <a:gd name="T2" fmla="*/ 33 w 38"/>
                  <a:gd name="T3" fmla="*/ 0 h 154"/>
                  <a:gd name="T4" fmla="*/ 30 w 38"/>
                  <a:gd name="T5" fmla="*/ 15 h 154"/>
                  <a:gd name="T6" fmla="*/ 27 w 38"/>
                  <a:gd name="T7" fmla="*/ 27 h 154"/>
                  <a:gd name="T8" fmla="*/ 25 w 38"/>
                  <a:gd name="T9" fmla="*/ 38 h 154"/>
                  <a:gd name="T10" fmla="*/ 23 w 38"/>
                  <a:gd name="T11" fmla="*/ 48 h 154"/>
                  <a:gd name="T12" fmla="*/ 21 w 38"/>
                  <a:gd name="T13" fmla="*/ 56 h 154"/>
                  <a:gd name="T14" fmla="*/ 20 w 38"/>
                  <a:gd name="T15" fmla="*/ 63 h 154"/>
                  <a:gd name="T16" fmla="*/ 18 w 38"/>
                  <a:gd name="T17" fmla="*/ 70 h 154"/>
                  <a:gd name="T18" fmla="*/ 17 w 38"/>
                  <a:gd name="T19" fmla="*/ 76 h 154"/>
                  <a:gd name="T20" fmla="*/ 15 w 38"/>
                  <a:gd name="T21" fmla="*/ 83 h 154"/>
                  <a:gd name="T22" fmla="*/ 13 w 38"/>
                  <a:gd name="T23" fmla="*/ 90 h 154"/>
                  <a:gd name="T24" fmla="*/ 12 w 38"/>
                  <a:gd name="T25" fmla="*/ 97 h 154"/>
                  <a:gd name="T26" fmla="*/ 10 w 38"/>
                  <a:gd name="T27" fmla="*/ 105 h 154"/>
                  <a:gd name="T28" fmla="*/ 8 w 38"/>
                  <a:gd name="T29" fmla="*/ 114 h 154"/>
                  <a:gd name="T30" fmla="*/ 6 w 38"/>
                  <a:gd name="T31" fmla="*/ 126 h 154"/>
                  <a:gd name="T32" fmla="*/ 3 w 38"/>
                  <a:gd name="T33" fmla="*/ 138 h 154"/>
                  <a:gd name="T34" fmla="*/ 0 w 38"/>
                  <a:gd name="T35" fmla="*/ 152 h 154"/>
                  <a:gd name="T36" fmla="*/ 4 w 38"/>
                  <a:gd name="T37" fmla="*/ 153 h 154"/>
                  <a:gd name="T38" fmla="*/ 7 w 38"/>
                  <a:gd name="T39" fmla="*/ 139 h 154"/>
                  <a:gd name="T40" fmla="*/ 10 w 38"/>
                  <a:gd name="T41" fmla="*/ 126 h 154"/>
                  <a:gd name="T42" fmla="*/ 12 w 38"/>
                  <a:gd name="T43" fmla="*/ 115 h 154"/>
                  <a:gd name="T44" fmla="*/ 14 w 38"/>
                  <a:gd name="T45" fmla="*/ 106 h 154"/>
                  <a:gd name="T46" fmla="*/ 16 w 38"/>
                  <a:gd name="T47" fmla="*/ 98 h 154"/>
                  <a:gd name="T48" fmla="*/ 17 w 38"/>
                  <a:gd name="T49" fmla="*/ 90 h 154"/>
                  <a:gd name="T50" fmla="*/ 19 w 38"/>
                  <a:gd name="T51" fmla="*/ 84 h 154"/>
                  <a:gd name="T52" fmla="*/ 21 w 38"/>
                  <a:gd name="T53" fmla="*/ 77 h 154"/>
                  <a:gd name="T54" fmla="*/ 22 w 38"/>
                  <a:gd name="T55" fmla="*/ 71 h 154"/>
                  <a:gd name="T56" fmla="*/ 23 w 38"/>
                  <a:gd name="T57" fmla="*/ 64 h 154"/>
                  <a:gd name="T58" fmla="*/ 25 w 38"/>
                  <a:gd name="T59" fmla="*/ 57 h 154"/>
                  <a:gd name="T60" fmla="*/ 27 w 38"/>
                  <a:gd name="T61" fmla="*/ 49 h 154"/>
                  <a:gd name="T62" fmla="*/ 29 w 38"/>
                  <a:gd name="T63" fmla="*/ 39 h 154"/>
                  <a:gd name="T64" fmla="*/ 31 w 38"/>
                  <a:gd name="T65" fmla="*/ 28 h 154"/>
                  <a:gd name="T66" fmla="*/ 33 w 38"/>
                  <a:gd name="T67" fmla="*/ 16 h 154"/>
                  <a:gd name="T68" fmla="*/ 37 w 38"/>
                  <a:gd name="T69" fmla="*/ 1 h 154"/>
                  <a:gd name="T70" fmla="*/ 33 w 38"/>
                  <a:gd name="T71" fmla="*/ 1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8" h="154">
                    <a:moveTo>
                      <a:pt x="33" y="1"/>
                    </a:moveTo>
                    <a:lnTo>
                      <a:pt x="33" y="0"/>
                    </a:lnTo>
                    <a:lnTo>
                      <a:pt x="30" y="15"/>
                    </a:lnTo>
                    <a:lnTo>
                      <a:pt x="27" y="27"/>
                    </a:lnTo>
                    <a:lnTo>
                      <a:pt x="25" y="38"/>
                    </a:lnTo>
                    <a:lnTo>
                      <a:pt x="23" y="48"/>
                    </a:lnTo>
                    <a:lnTo>
                      <a:pt x="21" y="56"/>
                    </a:lnTo>
                    <a:lnTo>
                      <a:pt x="20" y="63"/>
                    </a:lnTo>
                    <a:lnTo>
                      <a:pt x="18" y="70"/>
                    </a:lnTo>
                    <a:lnTo>
                      <a:pt x="17" y="76"/>
                    </a:lnTo>
                    <a:lnTo>
                      <a:pt x="15" y="83"/>
                    </a:lnTo>
                    <a:lnTo>
                      <a:pt x="13" y="90"/>
                    </a:lnTo>
                    <a:lnTo>
                      <a:pt x="12" y="97"/>
                    </a:lnTo>
                    <a:lnTo>
                      <a:pt x="10" y="105"/>
                    </a:lnTo>
                    <a:lnTo>
                      <a:pt x="8" y="114"/>
                    </a:lnTo>
                    <a:lnTo>
                      <a:pt x="6" y="126"/>
                    </a:lnTo>
                    <a:lnTo>
                      <a:pt x="3" y="138"/>
                    </a:lnTo>
                    <a:lnTo>
                      <a:pt x="0" y="152"/>
                    </a:lnTo>
                    <a:lnTo>
                      <a:pt x="4" y="153"/>
                    </a:lnTo>
                    <a:lnTo>
                      <a:pt x="7" y="139"/>
                    </a:lnTo>
                    <a:lnTo>
                      <a:pt x="10" y="126"/>
                    </a:lnTo>
                    <a:lnTo>
                      <a:pt x="12" y="115"/>
                    </a:lnTo>
                    <a:lnTo>
                      <a:pt x="14" y="106"/>
                    </a:lnTo>
                    <a:lnTo>
                      <a:pt x="16" y="98"/>
                    </a:lnTo>
                    <a:lnTo>
                      <a:pt x="17" y="90"/>
                    </a:lnTo>
                    <a:lnTo>
                      <a:pt x="19" y="84"/>
                    </a:lnTo>
                    <a:lnTo>
                      <a:pt x="21" y="77"/>
                    </a:lnTo>
                    <a:lnTo>
                      <a:pt x="22" y="71"/>
                    </a:lnTo>
                    <a:lnTo>
                      <a:pt x="23" y="64"/>
                    </a:lnTo>
                    <a:lnTo>
                      <a:pt x="25" y="57"/>
                    </a:lnTo>
                    <a:lnTo>
                      <a:pt x="27" y="49"/>
                    </a:lnTo>
                    <a:lnTo>
                      <a:pt x="29" y="39"/>
                    </a:lnTo>
                    <a:lnTo>
                      <a:pt x="31" y="28"/>
                    </a:lnTo>
                    <a:lnTo>
                      <a:pt x="33" y="16"/>
                    </a:lnTo>
                    <a:lnTo>
                      <a:pt x="37" y="1"/>
                    </a:lnTo>
                    <a:lnTo>
                      <a:pt x="33"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49" name="Freeform 95">
                <a:extLst>
                  <a:ext uri="{FF2B5EF4-FFF2-40B4-BE49-F238E27FC236}">
                    <a16:creationId xmlns:a16="http://schemas.microsoft.com/office/drawing/2014/main" id="{ADB25799-F260-D709-3891-8BED75BE36F2}"/>
                  </a:ext>
                </a:extLst>
              </p:cNvPr>
              <p:cNvSpPr>
                <a:spLocks/>
              </p:cNvSpPr>
              <p:nvPr/>
            </p:nvSpPr>
            <p:spPr bwMode="auto">
              <a:xfrm>
                <a:off x="3762" y="2644"/>
                <a:ext cx="17" cy="82"/>
              </a:xfrm>
              <a:custGeom>
                <a:avLst/>
                <a:gdLst>
                  <a:gd name="T0" fmla="*/ 10 w 17"/>
                  <a:gd name="T1" fmla="*/ 0 h 82"/>
                  <a:gd name="T2" fmla="*/ 10 w 17"/>
                  <a:gd name="T3" fmla="*/ 1 h 82"/>
                  <a:gd name="T4" fmla="*/ 0 w 17"/>
                  <a:gd name="T5" fmla="*/ 81 h 82"/>
                  <a:gd name="T6" fmla="*/ 5 w 17"/>
                  <a:gd name="T7" fmla="*/ 81 h 82"/>
                  <a:gd name="T8" fmla="*/ 16 w 17"/>
                  <a:gd name="T9" fmla="*/ 1 h 82"/>
                  <a:gd name="T10" fmla="*/ 16 w 17"/>
                  <a:gd name="T11" fmla="*/ 2 h 82"/>
                  <a:gd name="T12" fmla="*/ 10 w 17"/>
                  <a:gd name="T13" fmla="*/ 0 h 82"/>
                  <a:gd name="T14" fmla="*/ 10 w 17"/>
                  <a:gd name="T15" fmla="*/ 1 h 82"/>
                  <a:gd name="T16" fmla="*/ 10 w 17"/>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2">
                    <a:moveTo>
                      <a:pt x="10" y="0"/>
                    </a:moveTo>
                    <a:lnTo>
                      <a:pt x="10" y="1"/>
                    </a:lnTo>
                    <a:lnTo>
                      <a:pt x="0" y="81"/>
                    </a:lnTo>
                    <a:lnTo>
                      <a:pt x="5" y="81"/>
                    </a:lnTo>
                    <a:lnTo>
                      <a:pt x="16" y="1"/>
                    </a:lnTo>
                    <a:lnTo>
                      <a:pt x="16" y="2"/>
                    </a:lnTo>
                    <a:lnTo>
                      <a:pt x="10" y="0"/>
                    </a:lnTo>
                    <a:lnTo>
                      <a:pt x="10"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0" name="Freeform 96">
                <a:extLst>
                  <a:ext uri="{FF2B5EF4-FFF2-40B4-BE49-F238E27FC236}">
                    <a16:creationId xmlns:a16="http://schemas.microsoft.com/office/drawing/2014/main" id="{64182250-18C4-A42C-F2AD-32F458BAA09B}"/>
                  </a:ext>
                </a:extLst>
              </p:cNvPr>
              <p:cNvSpPr>
                <a:spLocks/>
              </p:cNvSpPr>
              <p:nvPr/>
            </p:nvSpPr>
            <p:spPr bwMode="auto">
              <a:xfrm>
                <a:off x="3770" y="2587"/>
                <a:ext cx="17" cy="60"/>
              </a:xfrm>
              <a:custGeom>
                <a:avLst/>
                <a:gdLst>
                  <a:gd name="T0" fmla="*/ 9 w 17"/>
                  <a:gd name="T1" fmla="*/ 0 h 60"/>
                  <a:gd name="T2" fmla="*/ 9 w 17"/>
                  <a:gd name="T3" fmla="*/ 0 h 60"/>
                  <a:gd name="T4" fmla="*/ 9 w 17"/>
                  <a:gd name="T5" fmla="*/ 4 h 60"/>
                  <a:gd name="T6" fmla="*/ 9 w 17"/>
                  <a:gd name="T7" fmla="*/ 10 h 60"/>
                  <a:gd name="T8" fmla="*/ 6 w 17"/>
                  <a:gd name="T9" fmla="*/ 19 h 60"/>
                  <a:gd name="T10" fmla="*/ 6 w 17"/>
                  <a:gd name="T11" fmla="*/ 29 h 60"/>
                  <a:gd name="T12" fmla="*/ 4 w 17"/>
                  <a:gd name="T13" fmla="*/ 39 h 60"/>
                  <a:gd name="T14" fmla="*/ 3 w 17"/>
                  <a:gd name="T15" fmla="*/ 48 h 60"/>
                  <a:gd name="T16" fmla="*/ 1 w 17"/>
                  <a:gd name="T17" fmla="*/ 54 h 60"/>
                  <a:gd name="T18" fmla="*/ 0 w 17"/>
                  <a:gd name="T19" fmla="*/ 57 h 60"/>
                  <a:gd name="T20" fmla="*/ 6 w 17"/>
                  <a:gd name="T21" fmla="*/ 59 h 60"/>
                  <a:gd name="T22" fmla="*/ 6 w 17"/>
                  <a:gd name="T23" fmla="*/ 55 h 60"/>
                  <a:gd name="T24" fmla="*/ 9 w 17"/>
                  <a:gd name="T25" fmla="*/ 48 h 60"/>
                  <a:gd name="T26" fmla="*/ 9 w 17"/>
                  <a:gd name="T27" fmla="*/ 39 h 60"/>
                  <a:gd name="T28" fmla="*/ 12 w 17"/>
                  <a:gd name="T29" fmla="*/ 29 h 60"/>
                  <a:gd name="T30" fmla="*/ 12 w 17"/>
                  <a:gd name="T31" fmla="*/ 19 h 60"/>
                  <a:gd name="T32" fmla="*/ 14 w 17"/>
                  <a:gd name="T33" fmla="*/ 10 h 60"/>
                  <a:gd name="T34" fmla="*/ 16 w 17"/>
                  <a:gd name="T35" fmla="*/ 4 h 60"/>
                  <a:gd name="T36" fmla="*/ 16 w 17"/>
                  <a:gd name="T37" fmla="*/ 0 h 60"/>
                  <a:gd name="T38" fmla="*/ 9 w 17"/>
                  <a:gd name="T39" fmla="*/ 0 h 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0">
                    <a:moveTo>
                      <a:pt x="9" y="0"/>
                    </a:moveTo>
                    <a:lnTo>
                      <a:pt x="9" y="0"/>
                    </a:lnTo>
                    <a:lnTo>
                      <a:pt x="9" y="4"/>
                    </a:lnTo>
                    <a:lnTo>
                      <a:pt x="9" y="10"/>
                    </a:lnTo>
                    <a:lnTo>
                      <a:pt x="6" y="19"/>
                    </a:lnTo>
                    <a:lnTo>
                      <a:pt x="6" y="29"/>
                    </a:lnTo>
                    <a:lnTo>
                      <a:pt x="4" y="39"/>
                    </a:lnTo>
                    <a:lnTo>
                      <a:pt x="3" y="48"/>
                    </a:lnTo>
                    <a:lnTo>
                      <a:pt x="1" y="54"/>
                    </a:lnTo>
                    <a:lnTo>
                      <a:pt x="0" y="57"/>
                    </a:lnTo>
                    <a:lnTo>
                      <a:pt x="6" y="59"/>
                    </a:lnTo>
                    <a:lnTo>
                      <a:pt x="6" y="55"/>
                    </a:lnTo>
                    <a:lnTo>
                      <a:pt x="9" y="48"/>
                    </a:lnTo>
                    <a:lnTo>
                      <a:pt x="9" y="39"/>
                    </a:lnTo>
                    <a:lnTo>
                      <a:pt x="12" y="29"/>
                    </a:lnTo>
                    <a:lnTo>
                      <a:pt x="12" y="19"/>
                    </a:lnTo>
                    <a:lnTo>
                      <a:pt x="14" y="10"/>
                    </a:lnTo>
                    <a:lnTo>
                      <a:pt x="16" y="4"/>
                    </a:lnTo>
                    <a:lnTo>
                      <a:pt x="16" y="0"/>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1" name="Freeform 97">
                <a:extLst>
                  <a:ext uri="{FF2B5EF4-FFF2-40B4-BE49-F238E27FC236}">
                    <a16:creationId xmlns:a16="http://schemas.microsoft.com/office/drawing/2014/main" id="{79013EB2-D6CA-F155-DF76-5BAD034FE754}"/>
                  </a:ext>
                </a:extLst>
              </p:cNvPr>
              <p:cNvSpPr>
                <a:spLocks/>
              </p:cNvSpPr>
              <p:nvPr/>
            </p:nvSpPr>
            <p:spPr bwMode="auto">
              <a:xfrm>
                <a:off x="3776" y="2406"/>
                <a:ext cx="55" cy="182"/>
              </a:xfrm>
              <a:custGeom>
                <a:avLst/>
                <a:gdLst>
                  <a:gd name="T0" fmla="*/ 50 w 55"/>
                  <a:gd name="T1" fmla="*/ 0 h 182"/>
                  <a:gd name="T2" fmla="*/ 50 w 55"/>
                  <a:gd name="T3" fmla="*/ 0 h 182"/>
                  <a:gd name="T4" fmla="*/ 46 w 55"/>
                  <a:gd name="T5" fmla="*/ 12 h 182"/>
                  <a:gd name="T6" fmla="*/ 42 w 55"/>
                  <a:gd name="T7" fmla="*/ 23 h 182"/>
                  <a:gd name="T8" fmla="*/ 39 w 55"/>
                  <a:gd name="T9" fmla="*/ 34 h 182"/>
                  <a:gd name="T10" fmla="*/ 35 w 55"/>
                  <a:gd name="T11" fmla="*/ 45 h 182"/>
                  <a:gd name="T12" fmla="*/ 31 w 55"/>
                  <a:gd name="T13" fmla="*/ 56 h 182"/>
                  <a:gd name="T14" fmla="*/ 27 w 55"/>
                  <a:gd name="T15" fmla="*/ 67 h 182"/>
                  <a:gd name="T16" fmla="*/ 24 w 55"/>
                  <a:gd name="T17" fmla="*/ 78 h 182"/>
                  <a:gd name="T18" fmla="*/ 20 w 55"/>
                  <a:gd name="T19" fmla="*/ 90 h 182"/>
                  <a:gd name="T20" fmla="*/ 17 w 55"/>
                  <a:gd name="T21" fmla="*/ 101 h 182"/>
                  <a:gd name="T22" fmla="*/ 14 w 55"/>
                  <a:gd name="T23" fmla="*/ 112 h 182"/>
                  <a:gd name="T24" fmla="*/ 11 w 55"/>
                  <a:gd name="T25" fmla="*/ 123 h 182"/>
                  <a:gd name="T26" fmla="*/ 8 w 55"/>
                  <a:gd name="T27" fmla="*/ 134 h 182"/>
                  <a:gd name="T28" fmla="*/ 6 w 55"/>
                  <a:gd name="T29" fmla="*/ 146 h 182"/>
                  <a:gd name="T30" fmla="*/ 3 w 55"/>
                  <a:gd name="T31" fmla="*/ 157 h 182"/>
                  <a:gd name="T32" fmla="*/ 2 w 55"/>
                  <a:gd name="T33" fmla="*/ 169 h 182"/>
                  <a:gd name="T34" fmla="*/ 0 w 55"/>
                  <a:gd name="T35" fmla="*/ 181 h 182"/>
                  <a:gd name="T36" fmla="*/ 4 w 55"/>
                  <a:gd name="T37" fmla="*/ 181 h 182"/>
                  <a:gd name="T38" fmla="*/ 5 w 55"/>
                  <a:gd name="T39" fmla="*/ 170 h 182"/>
                  <a:gd name="T40" fmla="*/ 7 w 55"/>
                  <a:gd name="T41" fmla="*/ 158 h 182"/>
                  <a:gd name="T42" fmla="*/ 10 w 55"/>
                  <a:gd name="T43" fmla="*/ 147 h 182"/>
                  <a:gd name="T44" fmla="*/ 12 w 55"/>
                  <a:gd name="T45" fmla="*/ 135 h 182"/>
                  <a:gd name="T46" fmla="*/ 15 w 55"/>
                  <a:gd name="T47" fmla="*/ 124 h 182"/>
                  <a:gd name="T48" fmla="*/ 18 w 55"/>
                  <a:gd name="T49" fmla="*/ 113 h 182"/>
                  <a:gd name="T50" fmla="*/ 20 w 55"/>
                  <a:gd name="T51" fmla="*/ 102 h 182"/>
                  <a:gd name="T52" fmla="*/ 24 w 55"/>
                  <a:gd name="T53" fmla="*/ 91 h 182"/>
                  <a:gd name="T54" fmla="*/ 28 w 55"/>
                  <a:gd name="T55" fmla="*/ 79 h 182"/>
                  <a:gd name="T56" fmla="*/ 31 w 55"/>
                  <a:gd name="T57" fmla="*/ 68 h 182"/>
                  <a:gd name="T58" fmla="*/ 35 w 55"/>
                  <a:gd name="T59" fmla="*/ 57 h 182"/>
                  <a:gd name="T60" fmla="*/ 39 w 55"/>
                  <a:gd name="T61" fmla="*/ 46 h 182"/>
                  <a:gd name="T62" fmla="*/ 42 w 55"/>
                  <a:gd name="T63" fmla="*/ 35 h 182"/>
                  <a:gd name="T64" fmla="*/ 46 w 55"/>
                  <a:gd name="T65" fmla="*/ 24 h 182"/>
                  <a:gd name="T66" fmla="*/ 50 w 55"/>
                  <a:gd name="T67" fmla="*/ 13 h 182"/>
                  <a:gd name="T68" fmla="*/ 54 w 55"/>
                  <a:gd name="T69" fmla="*/ 1 h 182"/>
                  <a:gd name="T70" fmla="*/ 50 w 55"/>
                  <a:gd name="T71" fmla="*/ 0 h 1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5" h="182">
                    <a:moveTo>
                      <a:pt x="50" y="0"/>
                    </a:moveTo>
                    <a:lnTo>
                      <a:pt x="50" y="0"/>
                    </a:lnTo>
                    <a:lnTo>
                      <a:pt x="46" y="12"/>
                    </a:lnTo>
                    <a:lnTo>
                      <a:pt x="42" y="23"/>
                    </a:lnTo>
                    <a:lnTo>
                      <a:pt x="39" y="34"/>
                    </a:lnTo>
                    <a:lnTo>
                      <a:pt x="35" y="45"/>
                    </a:lnTo>
                    <a:lnTo>
                      <a:pt x="31" y="56"/>
                    </a:lnTo>
                    <a:lnTo>
                      <a:pt x="27" y="67"/>
                    </a:lnTo>
                    <a:lnTo>
                      <a:pt x="24" y="78"/>
                    </a:lnTo>
                    <a:lnTo>
                      <a:pt x="20" y="90"/>
                    </a:lnTo>
                    <a:lnTo>
                      <a:pt x="17" y="101"/>
                    </a:lnTo>
                    <a:lnTo>
                      <a:pt x="14" y="112"/>
                    </a:lnTo>
                    <a:lnTo>
                      <a:pt x="11" y="123"/>
                    </a:lnTo>
                    <a:lnTo>
                      <a:pt x="8" y="134"/>
                    </a:lnTo>
                    <a:lnTo>
                      <a:pt x="6" y="146"/>
                    </a:lnTo>
                    <a:lnTo>
                      <a:pt x="3" y="157"/>
                    </a:lnTo>
                    <a:lnTo>
                      <a:pt x="2" y="169"/>
                    </a:lnTo>
                    <a:lnTo>
                      <a:pt x="0" y="181"/>
                    </a:lnTo>
                    <a:lnTo>
                      <a:pt x="4" y="181"/>
                    </a:lnTo>
                    <a:lnTo>
                      <a:pt x="5" y="170"/>
                    </a:lnTo>
                    <a:lnTo>
                      <a:pt x="7" y="158"/>
                    </a:lnTo>
                    <a:lnTo>
                      <a:pt x="10" y="147"/>
                    </a:lnTo>
                    <a:lnTo>
                      <a:pt x="12" y="135"/>
                    </a:lnTo>
                    <a:lnTo>
                      <a:pt x="15" y="124"/>
                    </a:lnTo>
                    <a:lnTo>
                      <a:pt x="18" y="113"/>
                    </a:lnTo>
                    <a:lnTo>
                      <a:pt x="20" y="102"/>
                    </a:lnTo>
                    <a:lnTo>
                      <a:pt x="24" y="91"/>
                    </a:lnTo>
                    <a:lnTo>
                      <a:pt x="28" y="79"/>
                    </a:lnTo>
                    <a:lnTo>
                      <a:pt x="31" y="68"/>
                    </a:lnTo>
                    <a:lnTo>
                      <a:pt x="35" y="57"/>
                    </a:lnTo>
                    <a:lnTo>
                      <a:pt x="39" y="46"/>
                    </a:lnTo>
                    <a:lnTo>
                      <a:pt x="42" y="35"/>
                    </a:lnTo>
                    <a:lnTo>
                      <a:pt x="46" y="24"/>
                    </a:lnTo>
                    <a:lnTo>
                      <a:pt x="50" y="13"/>
                    </a:lnTo>
                    <a:lnTo>
                      <a:pt x="54" y="1"/>
                    </a:lnTo>
                    <a:lnTo>
                      <a:pt x="5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2" name="Freeform 98">
                <a:extLst>
                  <a:ext uri="{FF2B5EF4-FFF2-40B4-BE49-F238E27FC236}">
                    <a16:creationId xmlns:a16="http://schemas.microsoft.com/office/drawing/2014/main" id="{00CC4B9B-82C9-6E53-9E0F-75CF8BC98E24}"/>
                  </a:ext>
                </a:extLst>
              </p:cNvPr>
              <p:cNvSpPr>
                <a:spLocks/>
              </p:cNvSpPr>
              <p:nvPr/>
            </p:nvSpPr>
            <p:spPr bwMode="auto">
              <a:xfrm>
                <a:off x="3826" y="2290"/>
                <a:ext cx="45" cy="118"/>
              </a:xfrm>
              <a:custGeom>
                <a:avLst/>
                <a:gdLst>
                  <a:gd name="T0" fmla="*/ 40 w 45"/>
                  <a:gd name="T1" fmla="*/ 0 h 118"/>
                  <a:gd name="T2" fmla="*/ 38 w 45"/>
                  <a:gd name="T3" fmla="*/ 6 h 118"/>
                  <a:gd name="T4" fmla="*/ 36 w 45"/>
                  <a:gd name="T5" fmla="*/ 12 h 118"/>
                  <a:gd name="T6" fmla="*/ 34 w 45"/>
                  <a:gd name="T7" fmla="*/ 18 h 118"/>
                  <a:gd name="T8" fmla="*/ 32 w 45"/>
                  <a:gd name="T9" fmla="*/ 26 h 118"/>
                  <a:gd name="T10" fmla="*/ 29 w 45"/>
                  <a:gd name="T11" fmla="*/ 33 h 118"/>
                  <a:gd name="T12" fmla="*/ 26 w 45"/>
                  <a:gd name="T13" fmla="*/ 41 h 118"/>
                  <a:gd name="T14" fmla="*/ 24 w 45"/>
                  <a:gd name="T15" fmla="*/ 50 h 118"/>
                  <a:gd name="T16" fmla="*/ 21 w 45"/>
                  <a:gd name="T17" fmla="*/ 58 h 118"/>
                  <a:gd name="T18" fmla="*/ 18 w 45"/>
                  <a:gd name="T19" fmla="*/ 67 h 118"/>
                  <a:gd name="T20" fmla="*/ 15 w 45"/>
                  <a:gd name="T21" fmla="*/ 75 h 118"/>
                  <a:gd name="T22" fmla="*/ 12 w 45"/>
                  <a:gd name="T23" fmla="*/ 83 h 118"/>
                  <a:gd name="T24" fmla="*/ 9 w 45"/>
                  <a:gd name="T25" fmla="*/ 91 h 118"/>
                  <a:gd name="T26" fmla="*/ 7 w 45"/>
                  <a:gd name="T27" fmla="*/ 98 h 118"/>
                  <a:gd name="T28" fmla="*/ 4 w 45"/>
                  <a:gd name="T29" fmla="*/ 105 h 118"/>
                  <a:gd name="T30" fmla="*/ 2 w 45"/>
                  <a:gd name="T31" fmla="*/ 111 h 118"/>
                  <a:gd name="T32" fmla="*/ 0 w 45"/>
                  <a:gd name="T33" fmla="*/ 116 h 118"/>
                  <a:gd name="T34" fmla="*/ 4 w 45"/>
                  <a:gd name="T35" fmla="*/ 117 h 118"/>
                  <a:gd name="T36" fmla="*/ 6 w 45"/>
                  <a:gd name="T37" fmla="*/ 112 h 118"/>
                  <a:gd name="T38" fmla="*/ 8 w 45"/>
                  <a:gd name="T39" fmla="*/ 106 h 118"/>
                  <a:gd name="T40" fmla="*/ 11 w 45"/>
                  <a:gd name="T41" fmla="*/ 99 h 118"/>
                  <a:gd name="T42" fmla="*/ 13 w 45"/>
                  <a:gd name="T43" fmla="*/ 92 h 118"/>
                  <a:gd name="T44" fmla="*/ 16 w 45"/>
                  <a:gd name="T45" fmla="*/ 84 h 118"/>
                  <a:gd name="T46" fmla="*/ 19 w 45"/>
                  <a:gd name="T47" fmla="*/ 76 h 118"/>
                  <a:gd name="T48" fmla="*/ 22 w 45"/>
                  <a:gd name="T49" fmla="*/ 68 h 118"/>
                  <a:gd name="T50" fmla="*/ 24 w 45"/>
                  <a:gd name="T51" fmla="*/ 59 h 118"/>
                  <a:gd name="T52" fmla="*/ 27 w 45"/>
                  <a:gd name="T53" fmla="*/ 51 h 118"/>
                  <a:gd name="T54" fmla="*/ 30 w 45"/>
                  <a:gd name="T55" fmla="*/ 42 h 118"/>
                  <a:gd name="T56" fmla="*/ 33 w 45"/>
                  <a:gd name="T57" fmla="*/ 34 h 118"/>
                  <a:gd name="T58" fmla="*/ 36 w 45"/>
                  <a:gd name="T59" fmla="*/ 26 h 118"/>
                  <a:gd name="T60" fmla="*/ 38 w 45"/>
                  <a:gd name="T61" fmla="*/ 19 h 118"/>
                  <a:gd name="T62" fmla="*/ 40 w 45"/>
                  <a:gd name="T63" fmla="*/ 13 h 118"/>
                  <a:gd name="T64" fmla="*/ 42 w 45"/>
                  <a:gd name="T65" fmla="*/ 6 h 118"/>
                  <a:gd name="T66" fmla="*/ 44 w 45"/>
                  <a:gd name="T67" fmla="*/ 1 h 118"/>
                  <a:gd name="T68" fmla="*/ 40 w 45"/>
                  <a:gd name="T69" fmla="*/ 0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18">
                    <a:moveTo>
                      <a:pt x="40" y="0"/>
                    </a:moveTo>
                    <a:lnTo>
                      <a:pt x="38" y="6"/>
                    </a:lnTo>
                    <a:lnTo>
                      <a:pt x="36" y="12"/>
                    </a:lnTo>
                    <a:lnTo>
                      <a:pt x="34" y="18"/>
                    </a:lnTo>
                    <a:lnTo>
                      <a:pt x="32" y="26"/>
                    </a:lnTo>
                    <a:lnTo>
                      <a:pt x="29" y="33"/>
                    </a:lnTo>
                    <a:lnTo>
                      <a:pt x="26" y="41"/>
                    </a:lnTo>
                    <a:lnTo>
                      <a:pt x="24" y="50"/>
                    </a:lnTo>
                    <a:lnTo>
                      <a:pt x="21" y="58"/>
                    </a:lnTo>
                    <a:lnTo>
                      <a:pt x="18" y="67"/>
                    </a:lnTo>
                    <a:lnTo>
                      <a:pt x="15" y="75"/>
                    </a:lnTo>
                    <a:lnTo>
                      <a:pt x="12" y="83"/>
                    </a:lnTo>
                    <a:lnTo>
                      <a:pt x="9" y="91"/>
                    </a:lnTo>
                    <a:lnTo>
                      <a:pt x="7" y="98"/>
                    </a:lnTo>
                    <a:lnTo>
                      <a:pt x="4" y="105"/>
                    </a:lnTo>
                    <a:lnTo>
                      <a:pt x="2" y="111"/>
                    </a:lnTo>
                    <a:lnTo>
                      <a:pt x="0" y="116"/>
                    </a:lnTo>
                    <a:lnTo>
                      <a:pt x="4" y="117"/>
                    </a:lnTo>
                    <a:lnTo>
                      <a:pt x="6" y="112"/>
                    </a:lnTo>
                    <a:lnTo>
                      <a:pt x="8" y="106"/>
                    </a:lnTo>
                    <a:lnTo>
                      <a:pt x="11" y="99"/>
                    </a:lnTo>
                    <a:lnTo>
                      <a:pt x="13" y="92"/>
                    </a:lnTo>
                    <a:lnTo>
                      <a:pt x="16" y="84"/>
                    </a:lnTo>
                    <a:lnTo>
                      <a:pt x="19" y="76"/>
                    </a:lnTo>
                    <a:lnTo>
                      <a:pt x="22" y="68"/>
                    </a:lnTo>
                    <a:lnTo>
                      <a:pt x="24" y="59"/>
                    </a:lnTo>
                    <a:lnTo>
                      <a:pt x="27" y="51"/>
                    </a:lnTo>
                    <a:lnTo>
                      <a:pt x="30" y="42"/>
                    </a:lnTo>
                    <a:lnTo>
                      <a:pt x="33" y="34"/>
                    </a:lnTo>
                    <a:lnTo>
                      <a:pt x="36" y="26"/>
                    </a:lnTo>
                    <a:lnTo>
                      <a:pt x="38" y="19"/>
                    </a:lnTo>
                    <a:lnTo>
                      <a:pt x="40" y="13"/>
                    </a:lnTo>
                    <a:lnTo>
                      <a:pt x="42" y="6"/>
                    </a:lnTo>
                    <a:lnTo>
                      <a:pt x="44"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3" name="Freeform 99">
                <a:extLst>
                  <a:ext uri="{FF2B5EF4-FFF2-40B4-BE49-F238E27FC236}">
                    <a16:creationId xmlns:a16="http://schemas.microsoft.com/office/drawing/2014/main" id="{1FDD4258-4399-2EA9-A2AD-314499CBFE0A}"/>
                  </a:ext>
                </a:extLst>
              </p:cNvPr>
              <p:cNvSpPr>
                <a:spLocks/>
              </p:cNvSpPr>
              <p:nvPr/>
            </p:nvSpPr>
            <p:spPr bwMode="auto">
              <a:xfrm>
                <a:off x="3866" y="2289"/>
                <a:ext cx="17" cy="17"/>
              </a:xfrm>
              <a:custGeom>
                <a:avLst/>
                <a:gdLst>
                  <a:gd name="T0" fmla="*/ 16 w 17"/>
                  <a:gd name="T1" fmla="*/ 16 h 17"/>
                  <a:gd name="T2" fmla="*/ 16 w 17"/>
                  <a:gd name="T3" fmla="*/ 8 h 17"/>
                  <a:gd name="T4" fmla="*/ 12 w 17"/>
                  <a:gd name="T5" fmla="*/ 0 h 17"/>
                  <a:gd name="T6" fmla="*/ 4 w 17"/>
                  <a:gd name="T7" fmla="*/ 0 h 17"/>
                  <a:gd name="T8" fmla="*/ 0 w 17"/>
                  <a:gd name="T9" fmla="*/ 8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12" y="0"/>
                    </a:lnTo>
                    <a:lnTo>
                      <a:pt x="4" y="0"/>
                    </a:lnTo>
                    <a:lnTo>
                      <a:pt x="0" y="8"/>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4" name="Freeform 100">
                <a:extLst>
                  <a:ext uri="{FF2B5EF4-FFF2-40B4-BE49-F238E27FC236}">
                    <a16:creationId xmlns:a16="http://schemas.microsoft.com/office/drawing/2014/main" id="{2A247B60-36CA-C915-BB9C-CEBCE809C6DC}"/>
                  </a:ext>
                </a:extLst>
              </p:cNvPr>
              <p:cNvSpPr>
                <a:spLocks/>
              </p:cNvSpPr>
              <p:nvPr/>
            </p:nvSpPr>
            <p:spPr bwMode="auto">
              <a:xfrm>
                <a:off x="4381" y="3375"/>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5" name="Freeform 101">
                <a:extLst>
                  <a:ext uri="{FF2B5EF4-FFF2-40B4-BE49-F238E27FC236}">
                    <a16:creationId xmlns:a16="http://schemas.microsoft.com/office/drawing/2014/main" id="{06C7B52A-08CF-D6D9-A45E-048D9D427E58}"/>
                  </a:ext>
                </a:extLst>
              </p:cNvPr>
              <p:cNvSpPr>
                <a:spLocks/>
              </p:cNvSpPr>
              <p:nvPr/>
            </p:nvSpPr>
            <p:spPr bwMode="auto">
              <a:xfrm>
                <a:off x="4381" y="3377"/>
                <a:ext cx="17" cy="66"/>
              </a:xfrm>
              <a:custGeom>
                <a:avLst/>
                <a:gdLst>
                  <a:gd name="T0" fmla="*/ 16 w 17"/>
                  <a:gd name="T1" fmla="*/ 65 h 66"/>
                  <a:gd name="T2" fmla="*/ 16 w 17"/>
                  <a:gd name="T3" fmla="*/ 65 h 66"/>
                  <a:gd name="T4" fmla="*/ 12 w 17"/>
                  <a:gd name="T5" fmla="*/ 0 h 66"/>
                  <a:gd name="T6" fmla="*/ 0 w 17"/>
                  <a:gd name="T7" fmla="*/ 0 h 66"/>
                  <a:gd name="T8" fmla="*/ 3 w 17"/>
                  <a:gd name="T9" fmla="*/ 65 h 66"/>
                  <a:gd name="T10" fmla="*/ 16 w 17"/>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6">
                    <a:moveTo>
                      <a:pt x="16" y="65"/>
                    </a:moveTo>
                    <a:lnTo>
                      <a:pt x="16" y="65"/>
                    </a:lnTo>
                    <a:lnTo>
                      <a:pt x="12" y="0"/>
                    </a:lnTo>
                    <a:lnTo>
                      <a:pt x="0" y="0"/>
                    </a:lnTo>
                    <a:lnTo>
                      <a:pt x="3" y="65"/>
                    </a:lnTo>
                    <a:lnTo>
                      <a:pt x="16"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6" name="Freeform 102">
                <a:extLst>
                  <a:ext uri="{FF2B5EF4-FFF2-40B4-BE49-F238E27FC236}">
                    <a16:creationId xmlns:a16="http://schemas.microsoft.com/office/drawing/2014/main" id="{D1523D9F-439B-A28E-5E07-00F6AAA62C34}"/>
                  </a:ext>
                </a:extLst>
              </p:cNvPr>
              <p:cNvSpPr>
                <a:spLocks/>
              </p:cNvSpPr>
              <p:nvPr/>
            </p:nvSpPr>
            <p:spPr bwMode="auto">
              <a:xfrm>
                <a:off x="4680" y="3375"/>
                <a:ext cx="32" cy="104"/>
              </a:xfrm>
              <a:custGeom>
                <a:avLst/>
                <a:gdLst>
                  <a:gd name="T0" fmla="*/ 29 w 32"/>
                  <a:gd name="T1" fmla="*/ 0 h 104"/>
                  <a:gd name="T2" fmla="*/ 27 w 32"/>
                  <a:gd name="T3" fmla="*/ 0 h 104"/>
                  <a:gd name="T4" fmla="*/ 0 w 32"/>
                  <a:gd name="T5" fmla="*/ 101 h 104"/>
                  <a:gd name="T6" fmla="*/ 4 w 32"/>
                  <a:gd name="T7" fmla="*/ 103 h 104"/>
                  <a:gd name="T8" fmla="*/ 31 w 32"/>
                  <a:gd name="T9" fmla="*/ 1 h 104"/>
                  <a:gd name="T10" fmla="*/ 29 w 32"/>
                  <a:gd name="T11" fmla="*/ 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04">
                    <a:moveTo>
                      <a:pt x="29" y="0"/>
                    </a:moveTo>
                    <a:lnTo>
                      <a:pt x="27" y="0"/>
                    </a:lnTo>
                    <a:lnTo>
                      <a:pt x="0" y="101"/>
                    </a:lnTo>
                    <a:lnTo>
                      <a:pt x="4" y="103"/>
                    </a:lnTo>
                    <a:lnTo>
                      <a:pt x="31" y="1"/>
                    </a:lnTo>
                    <a:lnTo>
                      <a:pt x="2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7" name="Freeform 103">
                <a:extLst>
                  <a:ext uri="{FF2B5EF4-FFF2-40B4-BE49-F238E27FC236}">
                    <a16:creationId xmlns:a16="http://schemas.microsoft.com/office/drawing/2014/main" id="{F3E58803-1FA9-DCF9-4572-E0E75DA4301B}"/>
                  </a:ext>
                </a:extLst>
              </p:cNvPr>
              <p:cNvSpPr>
                <a:spLocks/>
              </p:cNvSpPr>
              <p:nvPr/>
            </p:nvSpPr>
            <p:spPr bwMode="auto">
              <a:xfrm>
                <a:off x="4707" y="3373"/>
                <a:ext cx="17" cy="17"/>
              </a:xfrm>
              <a:custGeom>
                <a:avLst/>
                <a:gdLst>
                  <a:gd name="T0" fmla="*/ 16 w 17"/>
                  <a:gd name="T1" fmla="*/ 16 h 17"/>
                  <a:gd name="T2" fmla="*/ 16 w 17"/>
                  <a:gd name="T3" fmla="*/ 10 h 17"/>
                  <a:gd name="T4" fmla="*/ 12 w 17"/>
                  <a:gd name="T5" fmla="*/ 0 h 17"/>
                  <a:gd name="T6" fmla="*/ 4 w 17"/>
                  <a:gd name="T7" fmla="*/ 0 h 17"/>
                  <a:gd name="T8" fmla="*/ 0 w 17"/>
                  <a:gd name="T9" fmla="*/ 1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2" y="0"/>
                    </a:lnTo>
                    <a:lnTo>
                      <a:pt x="4" y="0"/>
                    </a:lnTo>
                    <a:lnTo>
                      <a:pt x="0" y="1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8" name="Freeform 104">
                <a:extLst>
                  <a:ext uri="{FF2B5EF4-FFF2-40B4-BE49-F238E27FC236}">
                    <a16:creationId xmlns:a16="http://schemas.microsoft.com/office/drawing/2014/main" id="{1E658FA8-C6ED-50DE-6FB4-603B5BD5032E}"/>
                  </a:ext>
                </a:extLst>
              </p:cNvPr>
              <p:cNvSpPr>
                <a:spLocks/>
              </p:cNvSpPr>
              <p:nvPr/>
            </p:nvSpPr>
            <p:spPr bwMode="auto">
              <a:xfrm>
                <a:off x="3868" y="1414"/>
                <a:ext cx="994" cy="1967"/>
              </a:xfrm>
              <a:custGeom>
                <a:avLst/>
                <a:gdLst>
                  <a:gd name="T0" fmla="*/ 984 w 994"/>
                  <a:gd name="T1" fmla="*/ 767 h 1967"/>
                  <a:gd name="T2" fmla="*/ 987 w 994"/>
                  <a:gd name="T3" fmla="*/ 652 h 1967"/>
                  <a:gd name="T4" fmla="*/ 989 w 994"/>
                  <a:gd name="T5" fmla="*/ 553 h 1967"/>
                  <a:gd name="T6" fmla="*/ 987 w 994"/>
                  <a:gd name="T7" fmla="*/ 456 h 1967"/>
                  <a:gd name="T8" fmla="*/ 969 w 994"/>
                  <a:gd name="T9" fmla="*/ 364 h 1967"/>
                  <a:gd name="T10" fmla="*/ 917 w 994"/>
                  <a:gd name="T11" fmla="*/ 284 h 1967"/>
                  <a:gd name="T12" fmla="*/ 835 w 994"/>
                  <a:gd name="T13" fmla="*/ 250 h 1967"/>
                  <a:gd name="T14" fmla="*/ 748 w 994"/>
                  <a:gd name="T15" fmla="*/ 237 h 1967"/>
                  <a:gd name="T16" fmla="*/ 683 w 994"/>
                  <a:gd name="T17" fmla="*/ 206 h 1967"/>
                  <a:gd name="T18" fmla="*/ 632 w 994"/>
                  <a:gd name="T19" fmla="*/ 158 h 1967"/>
                  <a:gd name="T20" fmla="*/ 616 w 994"/>
                  <a:gd name="T21" fmla="*/ 86 h 1967"/>
                  <a:gd name="T22" fmla="*/ 622 w 994"/>
                  <a:gd name="T23" fmla="*/ 9 h 1967"/>
                  <a:gd name="T24" fmla="*/ 372 w 994"/>
                  <a:gd name="T25" fmla="*/ 67 h 1967"/>
                  <a:gd name="T26" fmla="*/ 372 w 994"/>
                  <a:gd name="T27" fmla="*/ 142 h 1967"/>
                  <a:gd name="T28" fmla="*/ 332 w 994"/>
                  <a:gd name="T29" fmla="*/ 201 h 1967"/>
                  <a:gd name="T30" fmla="*/ 270 w 994"/>
                  <a:gd name="T31" fmla="*/ 236 h 1967"/>
                  <a:gd name="T32" fmla="*/ 193 w 994"/>
                  <a:gd name="T33" fmla="*/ 255 h 1967"/>
                  <a:gd name="T34" fmla="*/ 106 w 994"/>
                  <a:gd name="T35" fmla="*/ 272 h 1967"/>
                  <a:gd name="T36" fmla="*/ 40 w 994"/>
                  <a:gd name="T37" fmla="*/ 342 h 1967"/>
                  <a:gd name="T38" fmla="*/ 10 w 994"/>
                  <a:gd name="T39" fmla="*/ 429 h 1967"/>
                  <a:gd name="T40" fmla="*/ 4 w 994"/>
                  <a:gd name="T41" fmla="*/ 525 h 1967"/>
                  <a:gd name="T42" fmla="*/ 7 w 994"/>
                  <a:gd name="T43" fmla="*/ 622 h 1967"/>
                  <a:gd name="T44" fmla="*/ 9 w 994"/>
                  <a:gd name="T45" fmla="*/ 735 h 1967"/>
                  <a:gd name="T46" fmla="*/ 5 w 994"/>
                  <a:gd name="T47" fmla="*/ 852 h 1967"/>
                  <a:gd name="T48" fmla="*/ 190 w 994"/>
                  <a:gd name="T49" fmla="*/ 872 h 1967"/>
                  <a:gd name="T50" fmla="*/ 199 w 994"/>
                  <a:gd name="T51" fmla="*/ 815 h 1967"/>
                  <a:gd name="T52" fmla="*/ 202 w 994"/>
                  <a:gd name="T53" fmla="*/ 842 h 1967"/>
                  <a:gd name="T54" fmla="*/ 209 w 994"/>
                  <a:gd name="T55" fmla="*/ 929 h 1967"/>
                  <a:gd name="T56" fmla="*/ 213 w 994"/>
                  <a:gd name="T57" fmla="*/ 1017 h 1967"/>
                  <a:gd name="T58" fmla="*/ 203 w 994"/>
                  <a:gd name="T59" fmla="*/ 1096 h 1967"/>
                  <a:gd name="T60" fmla="*/ 165 w 994"/>
                  <a:gd name="T61" fmla="*/ 1172 h 1967"/>
                  <a:gd name="T62" fmla="*/ 127 w 994"/>
                  <a:gd name="T63" fmla="*/ 1240 h 1967"/>
                  <a:gd name="T64" fmla="*/ 99 w 994"/>
                  <a:gd name="T65" fmla="*/ 1402 h 1967"/>
                  <a:gd name="T66" fmla="*/ 85 w 994"/>
                  <a:gd name="T67" fmla="*/ 1536 h 1967"/>
                  <a:gd name="T68" fmla="*/ 81 w 994"/>
                  <a:gd name="T69" fmla="*/ 1664 h 1967"/>
                  <a:gd name="T70" fmla="*/ 107 w 994"/>
                  <a:gd name="T71" fmla="*/ 1804 h 1967"/>
                  <a:gd name="T72" fmla="*/ 143 w 994"/>
                  <a:gd name="T73" fmla="*/ 1899 h 1967"/>
                  <a:gd name="T74" fmla="*/ 158 w 994"/>
                  <a:gd name="T75" fmla="*/ 1946 h 1967"/>
                  <a:gd name="T76" fmla="*/ 495 w 994"/>
                  <a:gd name="T77" fmla="*/ 1947 h 1967"/>
                  <a:gd name="T78" fmla="*/ 494 w 994"/>
                  <a:gd name="T79" fmla="*/ 1911 h 1967"/>
                  <a:gd name="T80" fmla="*/ 503 w 994"/>
                  <a:gd name="T81" fmla="*/ 1710 h 1967"/>
                  <a:gd name="T82" fmla="*/ 507 w 994"/>
                  <a:gd name="T83" fmla="*/ 1778 h 1967"/>
                  <a:gd name="T84" fmla="*/ 513 w 994"/>
                  <a:gd name="T85" fmla="*/ 1874 h 1967"/>
                  <a:gd name="T86" fmla="*/ 850 w 994"/>
                  <a:gd name="T87" fmla="*/ 1931 h 1967"/>
                  <a:gd name="T88" fmla="*/ 882 w 994"/>
                  <a:gd name="T89" fmla="*/ 1831 h 1967"/>
                  <a:gd name="T90" fmla="*/ 912 w 994"/>
                  <a:gd name="T91" fmla="*/ 1677 h 1967"/>
                  <a:gd name="T92" fmla="*/ 905 w 994"/>
                  <a:gd name="T93" fmla="*/ 1542 h 1967"/>
                  <a:gd name="T94" fmla="*/ 882 w 994"/>
                  <a:gd name="T95" fmla="*/ 1406 h 1967"/>
                  <a:gd name="T96" fmla="*/ 855 w 994"/>
                  <a:gd name="T97" fmla="*/ 1254 h 1967"/>
                  <a:gd name="T98" fmla="*/ 828 w 994"/>
                  <a:gd name="T99" fmla="*/ 1179 h 1967"/>
                  <a:gd name="T100" fmla="*/ 789 w 994"/>
                  <a:gd name="T101" fmla="*/ 1104 h 1967"/>
                  <a:gd name="T102" fmla="*/ 776 w 994"/>
                  <a:gd name="T103" fmla="*/ 1029 h 1967"/>
                  <a:gd name="T104" fmla="*/ 780 w 994"/>
                  <a:gd name="T105" fmla="*/ 942 h 1967"/>
                  <a:gd name="T106" fmla="*/ 789 w 994"/>
                  <a:gd name="T107" fmla="*/ 854 h 1967"/>
                  <a:gd name="T108" fmla="*/ 796 w 994"/>
                  <a:gd name="T109" fmla="*/ 794 h 1967"/>
                  <a:gd name="T110" fmla="*/ 799 w 994"/>
                  <a:gd name="T111" fmla="*/ 840 h 1967"/>
                  <a:gd name="T112" fmla="*/ 810 w 994"/>
                  <a:gd name="T113" fmla="*/ 888 h 19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4" h="1967">
                    <a:moveTo>
                      <a:pt x="993" y="868"/>
                    </a:moveTo>
                    <a:lnTo>
                      <a:pt x="990" y="854"/>
                    </a:lnTo>
                    <a:lnTo>
                      <a:pt x="988" y="840"/>
                    </a:lnTo>
                    <a:lnTo>
                      <a:pt x="987" y="825"/>
                    </a:lnTo>
                    <a:lnTo>
                      <a:pt x="985" y="811"/>
                    </a:lnTo>
                    <a:lnTo>
                      <a:pt x="985" y="797"/>
                    </a:lnTo>
                    <a:lnTo>
                      <a:pt x="985" y="782"/>
                    </a:lnTo>
                    <a:lnTo>
                      <a:pt x="984" y="767"/>
                    </a:lnTo>
                    <a:lnTo>
                      <a:pt x="985" y="753"/>
                    </a:lnTo>
                    <a:lnTo>
                      <a:pt x="985" y="739"/>
                    </a:lnTo>
                    <a:lnTo>
                      <a:pt x="985" y="724"/>
                    </a:lnTo>
                    <a:lnTo>
                      <a:pt x="985" y="709"/>
                    </a:lnTo>
                    <a:lnTo>
                      <a:pt x="986" y="695"/>
                    </a:lnTo>
                    <a:lnTo>
                      <a:pt x="986" y="680"/>
                    </a:lnTo>
                    <a:lnTo>
                      <a:pt x="987" y="666"/>
                    </a:lnTo>
                    <a:lnTo>
                      <a:pt x="987" y="652"/>
                    </a:lnTo>
                    <a:lnTo>
                      <a:pt x="987" y="637"/>
                    </a:lnTo>
                    <a:lnTo>
                      <a:pt x="987" y="625"/>
                    </a:lnTo>
                    <a:lnTo>
                      <a:pt x="987" y="614"/>
                    </a:lnTo>
                    <a:lnTo>
                      <a:pt x="987" y="602"/>
                    </a:lnTo>
                    <a:lnTo>
                      <a:pt x="988" y="589"/>
                    </a:lnTo>
                    <a:lnTo>
                      <a:pt x="988" y="577"/>
                    </a:lnTo>
                    <a:lnTo>
                      <a:pt x="988" y="565"/>
                    </a:lnTo>
                    <a:lnTo>
                      <a:pt x="989" y="553"/>
                    </a:lnTo>
                    <a:lnTo>
                      <a:pt x="989" y="541"/>
                    </a:lnTo>
                    <a:lnTo>
                      <a:pt x="989" y="528"/>
                    </a:lnTo>
                    <a:lnTo>
                      <a:pt x="989" y="517"/>
                    </a:lnTo>
                    <a:lnTo>
                      <a:pt x="989" y="504"/>
                    </a:lnTo>
                    <a:lnTo>
                      <a:pt x="989" y="492"/>
                    </a:lnTo>
                    <a:lnTo>
                      <a:pt x="989" y="480"/>
                    </a:lnTo>
                    <a:lnTo>
                      <a:pt x="988" y="468"/>
                    </a:lnTo>
                    <a:lnTo>
                      <a:pt x="987" y="456"/>
                    </a:lnTo>
                    <a:lnTo>
                      <a:pt x="986" y="444"/>
                    </a:lnTo>
                    <a:lnTo>
                      <a:pt x="985" y="432"/>
                    </a:lnTo>
                    <a:lnTo>
                      <a:pt x="983" y="421"/>
                    </a:lnTo>
                    <a:lnTo>
                      <a:pt x="981" y="409"/>
                    </a:lnTo>
                    <a:lnTo>
                      <a:pt x="979" y="398"/>
                    </a:lnTo>
                    <a:lnTo>
                      <a:pt x="976" y="386"/>
                    </a:lnTo>
                    <a:lnTo>
                      <a:pt x="973" y="375"/>
                    </a:lnTo>
                    <a:lnTo>
                      <a:pt x="969" y="364"/>
                    </a:lnTo>
                    <a:lnTo>
                      <a:pt x="964" y="353"/>
                    </a:lnTo>
                    <a:lnTo>
                      <a:pt x="959" y="343"/>
                    </a:lnTo>
                    <a:lnTo>
                      <a:pt x="954" y="333"/>
                    </a:lnTo>
                    <a:lnTo>
                      <a:pt x="948" y="323"/>
                    </a:lnTo>
                    <a:lnTo>
                      <a:pt x="941" y="313"/>
                    </a:lnTo>
                    <a:lnTo>
                      <a:pt x="933" y="303"/>
                    </a:lnTo>
                    <a:lnTo>
                      <a:pt x="925" y="294"/>
                    </a:lnTo>
                    <a:lnTo>
                      <a:pt x="917" y="284"/>
                    </a:lnTo>
                    <a:lnTo>
                      <a:pt x="907" y="276"/>
                    </a:lnTo>
                    <a:lnTo>
                      <a:pt x="897" y="269"/>
                    </a:lnTo>
                    <a:lnTo>
                      <a:pt x="888" y="264"/>
                    </a:lnTo>
                    <a:lnTo>
                      <a:pt x="878" y="259"/>
                    </a:lnTo>
                    <a:lnTo>
                      <a:pt x="867" y="256"/>
                    </a:lnTo>
                    <a:lnTo>
                      <a:pt x="857" y="253"/>
                    </a:lnTo>
                    <a:lnTo>
                      <a:pt x="846" y="251"/>
                    </a:lnTo>
                    <a:lnTo>
                      <a:pt x="835" y="250"/>
                    </a:lnTo>
                    <a:lnTo>
                      <a:pt x="824" y="249"/>
                    </a:lnTo>
                    <a:lnTo>
                      <a:pt x="813" y="248"/>
                    </a:lnTo>
                    <a:lnTo>
                      <a:pt x="802" y="247"/>
                    </a:lnTo>
                    <a:lnTo>
                      <a:pt x="790" y="246"/>
                    </a:lnTo>
                    <a:lnTo>
                      <a:pt x="780" y="244"/>
                    </a:lnTo>
                    <a:lnTo>
                      <a:pt x="769" y="242"/>
                    </a:lnTo>
                    <a:lnTo>
                      <a:pt x="758" y="240"/>
                    </a:lnTo>
                    <a:lnTo>
                      <a:pt x="748" y="237"/>
                    </a:lnTo>
                    <a:lnTo>
                      <a:pt x="738" y="233"/>
                    </a:lnTo>
                    <a:lnTo>
                      <a:pt x="730" y="230"/>
                    </a:lnTo>
                    <a:lnTo>
                      <a:pt x="723" y="226"/>
                    </a:lnTo>
                    <a:lnTo>
                      <a:pt x="715" y="223"/>
                    </a:lnTo>
                    <a:lnTo>
                      <a:pt x="706" y="219"/>
                    </a:lnTo>
                    <a:lnTo>
                      <a:pt x="699" y="215"/>
                    </a:lnTo>
                    <a:lnTo>
                      <a:pt x="691" y="211"/>
                    </a:lnTo>
                    <a:lnTo>
                      <a:pt x="683" y="206"/>
                    </a:lnTo>
                    <a:lnTo>
                      <a:pt x="676" y="201"/>
                    </a:lnTo>
                    <a:lnTo>
                      <a:pt x="668" y="197"/>
                    </a:lnTo>
                    <a:lnTo>
                      <a:pt x="661" y="191"/>
                    </a:lnTo>
                    <a:lnTo>
                      <a:pt x="654" y="185"/>
                    </a:lnTo>
                    <a:lnTo>
                      <a:pt x="648" y="179"/>
                    </a:lnTo>
                    <a:lnTo>
                      <a:pt x="642" y="173"/>
                    </a:lnTo>
                    <a:lnTo>
                      <a:pt x="637" y="166"/>
                    </a:lnTo>
                    <a:lnTo>
                      <a:pt x="632" y="158"/>
                    </a:lnTo>
                    <a:lnTo>
                      <a:pt x="628" y="150"/>
                    </a:lnTo>
                    <a:lnTo>
                      <a:pt x="624" y="141"/>
                    </a:lnTo>
                    <a:lnTo>
                      <a:pt x="621" y="132"/>
                    </a:lnTo>
                    <a:lnTo>
                      <a:pt x="619" y="123"/>
                    </a:lnTo>
                    <a:lnTo>
                      <a:pt x="618" y="114"/>
                    </a:lnTo>
                    <a:lnTo>
                      <a:pt x="617" y="105"/>
                    </a:lnTo>
                    <a:lnTo>
                      <a:pt x="617" y="96"/>
                    </a:lnTo>
                    <a:lnTo>
                      <a:pt x="616" y="86"/>
                    </a:lnTo>
                    <a:lnTo>
                      <a:pt x="617" y="77"/>
                    </a:lnTo>
                    <a:lnTo>
                      <a:pt x="617" y="67"/>
                    </a:lnTo>
                    <a:lnTo>
                      <a:pt x="618" y="58"/>
                    </a:lnTo>
                    <a:lnTo>
                      <a:pt x="618" y="48"/>
                    </a:lnTo>
                    <a:lnTo>
                      <a:pt x="619" y="38"/>
                    </a:lnTo>
                    <a:lnTo>
                      <a:pt x="620" y="28"/>
                    </a:lnTo>
                    <a:lnTo>
                      <a:pt x="621" y="19"/>
                    </a:lnTo>
                    <a:lnTo>
                      <a:pt x="622" y="9"/>
                    </a:lnTo>
                    <a:lnTo>
                      <a:pt x="622" y="0"/>
                    </a:lnTo>
                    <a:lnTo>
                      <a:pt x="365" y="10"/>
                    </a:lnTo>
                    <a:lnTo>
                      <a:pt x="366" y="19"/>
                    </a:lnTo>
                    <a:lnTo>
                      <a:pt x="367" y="28"/>
                    </a:lnTo>
                    <a:lnTo>
                      <a:pt x="368" y="38"/>
                    </a:lnTo>
                    <a:lnTo>
                      <a:pt x="369" y="48"/>
                    </a:lnTo>
                    <a:lnTo>
                      <a:pt x="370" y="57"/>
                    </a:lnTo>
                    <a:lnTo>
                      <a:pt x="372" y="67"/>
                    </a:lnTo>
                    <a:lnTo>
                      <a:pt x="373" y="76"/>
                    </a:lnTo>
                    <a:lnTo>
                      <a:pt x="374" y="86"/>
                    </a:lnTo>
                    <a:lnTo>
                      <a:pt x="375" y="96"/>
                    </a:lnTo>
                    <a:lnTo>
                      <a:pt x="375" y="105"/>
                    </a:lnTo>
                    <a:lnTo>
                      <a:pt x="375" y="114"/>
                    </a:lnTo>
                    <a:lnTo>
                      <a:pt x="375" y="123"/>
                    </a:lnTo>
                    <a:lnTo>
                      <a:pt x="374" y="133"/>
                    </a:lnTo>
                    <a:lnTo>
                      <a:pt x="372" y="142"/>
                    </a:lnTo>
                    <a:lnTo>
                      <a:pt x="369" y="151"/>
                    </a:lnTo>
                    <a:lnTo>
                      <a:pt x="365" y="160"/>
                    </a:lnTo>
                    <a:lnTo>
                      <a:pt x="361" y="168"/>
                    </a:lnTo>
                    <a:lnTo>
                      <a:pt x="356" y="176"/>
                    </a:lnTo>
                    <a:lnTo>
                      <a:pt x="351" y="182"/>
                    </a:lnTo>
                    <a:lnTo>
                      <a:pt x="345" y="189"/>
                    </a:lnTo>
                    <a:lnTo>
                      <a:pt x="339" y="195"/>
                    </a:lnTo>
                    <a:lnTo>
                      <a:pt x="332" y="201"/>
                    </a:lnTo>
                    <a:lnTo>
                      <a:pt x="325" y="206"/>
                    </a:lnTo>
                    <a:lnTo>
                      <a:pt x="318" y="211"/>
                    </a:lnTo>
                    <a:lnTo>
                      <a:pt x="310" y="216"/>
                    </a:lnTo>
                    <a:lnTo>
                      <a:pt x="302" y="220"/>
                    </a:lnTo>
                    <a:lnTo>
                      <a:pt x="294" y="225"/>
                    </a:lnTo>
                    <a:lnTo>
                      <a:pt x="286" y="228"/>
                    </a:lnTo>
                    <a:lnTo>
                      <a:pt x="278" y="232"/>
                    </a:lnTo>
                    <a:lnTo>
                      <a:pt x="270" y="236"/>
                    </a:lnTo>
                    <a:lnTo>
                      <a:pt x="263" y="240"/>
                    </a:lnTo>
                    <a:lnTo>
                      <a:pt x="255" y="243"/>
                    </a:lnTo>
                    <a:lnTo>
                      <a:pt x="245" y="247"/>
                    </a:lnTo>
                    <a:lnTo>
                      <a:pt x="235" y="250"/>
                    </a:lnTo>
                    <a:lnTo>
                      <a:pt x="225" y="252"/>
                    </a:lnTo>
                    <a:lnTo>
                      <a:pt x="215" y="254"/>
                    </a:lnTo>
                    <a:lnTo>
                      <a:pt x="203" y="255"/>
                    </a:lnTo>
                    <a:lnTo>
                      <a:pt x="193" y="255"/>
                    </a:lnTo>
                    <a:lnTo>
                      <a:pt x="181" y="256"/>
                    </a:lnTo>
                    <a:lnTo>
                      <a:pt x="170" y="257"/>
                    </a:lnTo>
                    <a:lnTo>
                      <a:pt x="159" y="258"/>
                    </a:lnTo>
                    <a:lnTo>
                      <a:pt x="148" y="260"/>
                    </a:lnTo>
                    <a:lnTo>
                      <a:pt x="137" y="262"/>
                    </a:lnTo>
                    <a:lnTo>
                      <a:pt x="127" y="264"/>
                    </a:lnTo>
                    <a:lnTo>
                      <a:pt x="116" y="268"/>
                    </a:lnTo>
                    <a:lnTo>
                      <a:pt x="106" y="272"/>
                    </a:lnTo>
                    <a:lnTo>
                      <a:pt x="97" y="278"/>
                    </a:lnTo>
                    <a:lnTo>
                      <a:pt x="87" y="284"/>
                    </a:lnTo>
                    <a:lnTo>
                      <a:pt x="78" y="293"/>
                    </a:lnTo>
                    <a:lnTo>
                      <a:pt x="69" y="302"/>
                    </a:lnTo>
                    <a:lnTo>
                      <a:pt x="61" y="312"/>
                    </a:lnTo>
                    <a:lnTo>
                      <a:pt x="53" y="321"/>
                    </a:lnTo>
                    <a:lnTo>
                      <a:pt x="46" y="331"/>
                    </a:lnTo>
                    <a:lnTo>
                      <a:pt x="40" y="342"/>
                    </a:lnTo>
                    <a:lnTo>
                      <a:pt x="34" y="352"/>
                    </a:lnTo>
                    <a:lnTo>
                      <a:pt x="30" y="362"/>
                    </a:lnTo>
                    <a:lnTo>
                      <a:pt x="26" y="373"/>
                    </a:lnTo>
                    <a:lnTo>
                      <a:pt x="21" y="384"/>
                    </a:lnTo>
                    <a:lnTo>
                      <a:pt x="18" y="395"/>
                    </a:lnTo>
                    <a:lnTo>
                      <a:pt x="15" y="406"/>
                    </a:lnTo>
                    <a:lnTo>
                      <a:pt x="13" y="418"/>
                    </a:lnTo>
                    <a:lnTo>
                      <a:pt x="10" y="429"/>
                    </a:lnTo>
                    <a:lnTo>
                      <a:pt x="9" y="441"/>
                    </a:lnTo>
                    <a:lnTo>
                      <a:pt x="7" y="453"/>
                    </a:lnTo>
                    <a:lnTo>
                      <a:pt x="6" y="465"/>
                    </a:lnTo>
                    <a:lnTo>
                      <a:pt x="6" y="477"/>
                    </a:lnTo>
                    <a:lnTo>
                      <a:pt x="5" y="489"/>
                    </a:lnTo>
                    <a:lnTo>
                      <a:pt x="4" y="501"/>
                    </a:lnTo>
                    <a:lnTo>
                      <a:pt x="4" y="513"/>
                    </a:lnTo>
                    <a:lnTo>
                      <a:pt x="4" y="525"/>
                    </a:lnTo>
                    <a:lnTo>
                      <a:pt x="4" y="537"/>
                    </a:lnTo>
                    <a:lnTo>
                      <a:pt x="5" y="550"/>
                    </a:lnTo>
                    <a:lnTo>
                      <a:pt x="5" y="562"/>
                    </a:lnTo>
                    <a:lnTo>
                      <a:pt x="6" y="574"/>
                    </a:lnTo>
                    <a:lnTo>
                      <a:pt x="6" y="586"/>
                    </a:lnTo>
                    <a:lnTo>
                      <a:pt x="6" y="598"/>
                    </a:lnTo>
                    <a:lnTo>
                      <a:pt x="7" y="610"/>
                    </a:lnTo>
                    <a:lnTo>
                      <a:pt x="7" y="622"/>
                    </a:lnTo>
                    <a:lnTo>
                      <a:pt x="7" y="634"/>
                    </a:lnTo>
                    <a:lnTo>
                      <a:pt x="7" y="646"/>
                    </a:lnTo>
                    <a:lnTo>
                      <a:pt x="7" y="660"/>
                    </a:lnTo>
                    <a:lnTo>
                      <a:pt x="7" y="675"/>
                    </a:lnTo>
                    <a:lnTo>
                      <a:pt x="7" y="690"/>
                    </a:lnTo>
                    <a:lnTo>
                      <a:pt x="8" y="705"/>
                    </a:lnTo>
                    <a:lnTo>
                      <a:pt x="8" y="719"/>
                    </a:lnTo>
                    <a:lnTo>
                      <a:pt x="9" y="735"/>
                    </a:lnTo>
                    <a:lnTo>
                      <a:pt x="9" y="749"/>
                    </a:lnTo>
                    <a:lnTo>
                      <a:pt x="9" y="764"/>
                    </a:lnTo>
                    <a:lnTo>
                      <a:pt x="9" y="779"/>
                    </a:lnTo>
                    <a:lnTo>
                      <a:pt x="9" y="793"/>
                    </a:lnTo>
                    <a:lnTo>
                      <a:pt x="8" y="808"/>
                    </a:lnTo>
                    <a:lnTo>
                      <a:pt x="8" y="823"/>
                    </a:lnTo>
                    <a:lnTo>
                      <a:pt x="6" y="837"/>
                    </a:lnTo>
                    <a:lnTo>
                      <a:pt x="5" y="852"/>
                    </a:lnTo>
                    <a:lnTo>
                      <a:pt x="3" y="867"/>
                    </a:lnTo>
                    <a:lnTo>
                      <a:pt x="0" y="881"/>
                    </a:lnTo>
                    <a:lnTo>
                      <a:pt x="181" y="907"/>
                    </a:lnTo>
                    <a:lnTo>
                      <a:pt x="183" y="900"/>
                    </a:lnTo>
                    <a:lnTo>
                      <a:pt x="185" y="893"/>
                    </a:lnTo>
                    <a:lnTo>
                      <a:pt x="186" y="886"/>
                    </a:lnTo>
                    <a:lnTo>
                      <a:pt x="188" y="879"/>
                    </a:lnTo>
                    <a:lnTo>
                      <a:pt x="190" y="872"/>
                    </a:lnTo>
                    <a:lnTo>
                      <a:pt x="191" y="864"/>
                    </a:lnTo>
                    <a:lnTo>
                      <a:pt x="193" y="857"/>
                    </a:lnTo>
                    <a:lnTo>
                      <a:pt x="195" y="850"/>
                    </a:lnTo>
                    <a:lnTo>
                      <a:pt x="195" y="843"/>
                    </a:lnTo>
                    <a:lnTo>
                      <a:pt x="197" y="836"/>
                    </a:lnTo>
                    <a:lnTo>
                      <a:pt x="198" y="828"/>
                    </a:lnTo>
                    <a:lnTo>
                      <a:pt x="198" y="822"/>
                    </a:lnTo>
                    <a:lnTo>
                      <a:pt x="199" y="815"/>
                    </a:lnTo>
                    <a:lnTo>
                      <a:pt x="199" y="809"/>
                    </a:lnTo>
                    <a:lnTo>
                      <a:pt x="199" y="802"/>
                    </a:lnTo>
                    <a:lnTo>
                      <a:pt x="199" y="795"/>
                    </a:lnTo>
                    <a:lnTo>
                      <a:pt x="199" y="804"/>
                    </a:lnTo>
                    <a:lnTo>
                      <a:pt x="200" y="813"/>
                    </a:lnTo>
                    <a:lnTo>
                      <a:pt x="200" y="823"/>
                    </a:lnTo>
                    <a:lnTo>
                      <a:pt x="201" y="832"/>
                    </a:lnTo>
                    <a:lnTo>
                      <a:pt x="202" y="842"/>
                    </a:lnTo>
                    <a:lnTo>
                      <a:pt x="203" y="853"/>
                    </a:lnTo>
                    <a:lnTo>
                      <a:pt x="203" y="863"/>
                    </a:lnTo>
                    <a:lnTo>
                      <a:pt x="205" y="874"/>
                    </a:lnTo>
                    <a:lnTo>
                      <a:pt x="205" y="885"/>
                    </a:lnTo>
                    <a:lnTo>
                      <a:pt x="207" y="896"/>
                    </a:lnTo>
                    <a:lnTo>
                      <a:pt x="207" y="907"/>
                    </a:lnTo>
                    <a:lnTo>
                      <a:pt x="208" y="918"/>
                    </a:lnTo>
                    <a:lnTo>
                      <a:pt x="209" y="929"/>
                    </a:lnTo>
                    <a:lnTo>
                      <a:pt x="210" y="940"/>
                    </a:lnTo>
                    <a:lnTo>
                      <a:pt x="211" y="951"/>
                    </a:lnTo>
                    <a:lnTo>
                      <a:pt x="212" y="963"/>
                    </a:lnTo>
                    <a:lnTo>
                      <a:pt x="212" y="974"/>
                    </a:lnTo>
                    <a:lnTo>
                      <a:pt x="213" y="985"/>
                    </a:lnTo>
                    <a:lnTo>
                      <a:pt x="213" y="995"/>
                    </a:lnTo>
                    <a:lnTo>
                      <a:pt x="213" y="1007"/>
                    </a:lnTo>
                    <a:lnTo>
                      <a:pt x="213" y="1017"/>
                    </a:lnTo>
                    <a:lnTo>
                      <a:pt x="213" y="1028"/>
                    </a:lnTo>
                    <a:lnTo>
                      <a:pt x="212" y="1039"/>
                    </a:lnTo>
                    <a:lnTo>
                      <a:pt x="212" y="1049"/>
                    </a:lnTo>
                    <a:lnTo>
                      <a:pt x="211" y="1059"/>
                    </a:lnTo>
                    <a:lnTo>
                      <a:pt x="209" y="1068"/>
                    </a:lnTo>
                    <a:lnTo>
                      <a:pt x="208" y="1078"/>
                    </a:lnTo>
                    <a:lnTo>
                      <a:pt x="206" y="1087"/>
                    </a:lnTo>
                    <a:lnTo>
                      <a:pt x="203" y="1096"/>
                    </a:lnTo>
                    <a:lnTo>
                      <a:pt x="201" y="1104"/>
                    </a:lnTo>
                    <a:lnTo>
                      <a:pt x="198" y="1112"/>
                    </a:lnTo>
                    <a:lnTo>
                      <a:pt x="195" y="1120"/>
                    </a:lnTo>
                    <a:lnTo>
                      <a:pt x="189" y="1133"/>
                    </a:lnTo>
                    <a:lnTo>
                      <a:pt x="183" y="1144"/>
                    </a:lnTo>
                    <a:lnTo>
                      <a:pt x="177" y="1154"/>
                    </a:lnTo>
                    <a:lnTo>
                      <a:pt x="171" y="1164"/>
                    </a:lnTo>
                    <a:lnTo>
                      <a:pt x="165" y="1172"/>
                    </a:lnTo>
                    <a:lnTo>
                      <a:pt x="159" y="1180"/>
                    </a:lnTo>
                    <a:lnTo>
                      <a:pt x="154" y="1189"/>
                    </a:lnTo>
                    <a:lnTo>
                      <a:pt x="149" y="1196"/>
                    </a:lnTo>
                    <a:lnTo>
                      <a:pt x="144" y="1204"/>
                    </a:lnTo>
                    <a:lnTo>
                      <a:pt x="139" y="1212"/>
                    </a:lnTo>
                    <a:lnTo>
                      <a:pt x="135" y="1221"/>
                    </a:lnTo>
                    <a:lnTo>
                      <a:pt x="131" y="1230"/>
                    </a:lnTo>
                    <a:lnTo>
                      <a:pt x="127" y="1240"/>
                    </a:lnTo>
                    <a:lnTo>
                      <a:pt x="124" y="1251"/>
                    </a:lnTo>
                    <a:lnTo>
                      <a:pt x="121" y="1263"/>
                    </a:lnTo>
                    <a:lnTo>
                      <a:pt x="117" y="1276"/>
                    </a:lnTo>
                    <a:lnTo>
                      <a:pt x="105" y="1328"/>
                    </a:lnTo>
                    <a:lnTo>
                      <a:pt x="104" y="1347"/>
                    </a:lnTo>
                    <a:lnTo>
                      <a:pt x="102" y="1366"/>
                    </a:lnTo>
                    <a:lnTo>
                      <a:pt x="101" y="1384"/>
                    </a:lnTo>
                    <a:lnTo>
                      <a:pt x="99" y="1402"/>
                    </a:lnTo>
                    <a:lnTo>
                      <a:pt x="97" y="1420"/>
                    </a:lnTo>
                    <a:lnTo>
                      <a:pt x="95" y="1437"/>
                    </a:lnTo>
                    <a:lnTo>
                      <a:pt x="94" y="1454"/>
                    </a:lnTo>
                    <a:lnTo>
                      <a:pt x="92" y="1470"/>
                    </a:lnTo>
                    <a:lnTo>
                      <a:pt x="90" y="1487"/>
                    </a:lnTo>
                    <a:lnTo>
                      <a:pt x="88" y="1503"/>
                    </a:lnTo>
                    <a:lnTo>
                      <a:pt x="86" y="1520"/>
                    </a:lnTo>
                    <a:lnTo>
                      <a:pt x="85" y="1536"/>
                    </a:lnTo>
                    <a:lnTo>
                      <a:pt x="83" y="1551"/>
                    </a:lnTo>
                    <a:lnTo>
                      <a:pt x="82" y="1568"/>
                    </a:lnTo>
                    <a:lnTo>
                      <a:pt x="81" y="1583"/>
                    </a:lnTo>
                    <a:lnTo>
                      <a:pt x="80" y="1599"/>
                    </a:lnTo>
                    <a:lnTo>
                      <a:pt x="80" y="1615"/>
                    </a:lnTo>
                    <a:lnTo>
                      <a:pt x="80" y="1632"/>
                    </a:lnTo>
                    <a:lnTo>
                      <a:pt x="80" y="1648"/>
                    </a:lnTo>
                    <a:lnTo>
                      <a:pt x="81" y="1664"/>
                    </a:lnTo>
                    <a:lnTo>
                      <a:pt x="82" y="1681"/>
                    </a:lnTo>
                    <a:lnTo>
                      <a:pt x="84" y="1698"/>
                    </a:lnTo>
                    <a:lnTo>
                      <a:pt x="87" y="1714"/>
                    </a:lnTo>
                    <a:lnTo>
                      <a:pt x="89" y="1732"/>
                    </a:lnTo>
                    <a:lnTo>
                      <a:pt x="93" y="1749"/>
                    </a:lnTo>
                    <a:lnTo>
                      <a:pt x="97" y="1768"/>
                    </a:lnTo>
                    <a:lnTo>
                      <a:pt x="102" y="1786"/>
                    </a:lnTo>
                    <a:lnTo>
                      <a:pt x="107" y="1804"/>
                    </a:lnTo>
                    <a:lnTo>
                      <a:pt x="114" y="1823"/>
                    </a:lnTo>
                    <a:lnTo>
                      <a:pt x="121" y="1843"/>
                    </a:lnTo>
                    <a:lnTo>
                      <a:pt x="129" y="1863"/>
                    </a:lnTo>
                    <a:lnTo>
                      <a:pt x="138" y="1884"/>
                    </a:lnTo>
                    <a:lnTo>
                      <a:pt x="139" y="1886"/>
                    </a:lnTo>
                    <a:lnTo>
                      <a:pt x="140" y="1890"/>
                    </a:lnTo>
                    <a:lnTo>
                      <a:pt x="141" y="1894"/>
                    </a:lnTo>
                    <a:lnTo>
                      <a:pt x="143" y="1899"/>
                    </a:lnTo>
                    <a:lnTo>
                      <a:pt x="145" y="1904"/>
                    </a:lnTo>
                    <a:lnTo>
                      <a:pt x="147" y="1910"/>
                    </a:lnTo>
                    <a:lnTo>
                      <a:pt x="149" y="1916"/>
                    </a:lnTo>
                    <a:lnTo>
                      <a:pt x="151" y="1922"/>
                    </a:lnTo>
                    <a:lnTo>
                      <a:pt x="153" y="1928"/>
                    </a:lnTo>
                    <a:lnTo>
                      <a:pt x="154" y="1934"/>
                    </a:lnTo>
                    <a:lnTo>
                      <a:pt x="156" y="1940"/>
                    </a:lnTo>
                    <a:lnTo>
                      <a:pt x="158" y="1946"/>
                    </a:lnTo>
                    <a:lnTo>
                      <a:pt x="159" y="1951"/>
                    </a:lnTo>
                    <a:lnTo>
                      <a:pt x="161" y="1956"/>
                    </a:lnTo>
                    <a:lnTo>
                      <a:pt x="163" y="1961"/>
                    </a:lnTo>
                    <a:lnTo>
                      <a:pt x="163" y="1964"/>
                    </a:lnTo>
                    <a:lnTo>
                      <a:pt x="495" y="1966"/>
                    </a:lnTo>
                    <a:lnTo>
                      <a:pt x="495" y="1959"/>
                    </a:lnTo>
                    <a:lnTo>
                      <a:pt x="495" y="1953"/>
                    </a:lnTo>
                    <a:lnTo>
                      <a:pt x="495" y="1947"/>
                    </a:lnTo>
                    <a:lnTo>
                      <a:pt x="495" y="1942"/>
                    </a:lnTo>
                    <a:lnTo>
                      <a:pt x="494" y="1937"/>
                    </a:lnTo>
                    <a:lnTo>
                      <a:pt x="494" y="1932"/>
                    </a:lnTo>
                    <a:lnTo>
                      <a:pt x="494" y="1927"/>
                    </a:lnTo>
                    <a:lnTo>
                      <a:pt x="494" y="1923"/>
                    </a:lnTo>
                    <a:lnTo>
                      <a:pt x="494" y="1919"/>
                    </a:lnTo>
                    <a:lnTo>
                      <a:pt x="494" y="1915"/>
                    </a:lnTo>
                    <a:lnTo>
                      <a:pt x="494" y="1911"/>
                    </a:lnTo>
                    <a:lnTo>
                      <a:pt x="493" y="1906"/>
                    </a:lnTo>
                    <a:lnTo>
                      <a:pt x="493" y="1902"/>
                    </a:lnTo>
                    <a:lnTo>
                      <a:pt x="493" y="1898"/>
                    </a:lnTo>
                    <a:lnTo>
                      <a:pt x="493" y="1893"/>
                    </a:lnTo>
                    <a:lnTo>
                      <a:pt x="493" y="1888"/>
                    </a:lnTo>
                    <a:lnTo>
                      <a:pt x="493" y="1818"/>
                    </a:lnTo>
                    <a:lnTo>
                      <a:pt x="493" y="1792"/>
                    </a:lnTo>
                    <a:lnTo>
                      <a:pt x="503" y="1710"/>
                    </a:lnTo>
                    <a:lnTo>
                      <a:pt x="502" y="1718"/>
                    </a:lnTo>
                    <a:lnTo>
                      <a:pt x="502" y="1726"/>
                    </a:lnTo>
                    <a:lnTo>
                      <a:pt x="502" y="1734"/>
                    </a:lnTo>
                    <a:lnTo>
                      <a:pt x="503" y="1742"/>
                    </a:lnTo>
                    <a:lnTo>
                      <a:pt x="504" y="1750"/>
                    </a:lnTo>
                    <a:lnTo>
                      <a:pt x="505" y="1759"/>
                    </a:lnTo>
                    <a:lnTo>
                      <a:pt x="506" y="1768"/>
                    </a:lnTo>
                    <a:lnTo>
                      <a:pt x="507" y="1778"/>
                    </a:lnTo>
                    <a:lnTo>
                      <a:pt x="509" y="1788"/>
                    </a:lnTo>
                    <a:lnTo>
                      <a:pt x="510" y="1798"/>
                    </a:lnTo>
                    <a:lnTo>
                      <a:pt x="511" y="1809"/>
                    </a:lnTo>
                    <a:lnTo>
                      <a:pt x="512" y="1821"/>
                    </a:lnTo>
                    <a:lnTo>
                      <a:pt x="513" y="1833"/>
                    </a:lnTo>
                    <a:lnTo>
                      <a:pt x="513" y="1846"/>
                    </a:lnTo>
                    <a:lnTo>
                      <a:pt x="514" y="1859"/>
                    </a:lnTo>
                    <a:lnTo>
                      <a:pt x="513" y="1874"/>
                    </a:lnTo>
                    <a:lnTo>
                      <a:pt x="515" y="1963"/>
                    </a:lnTo>
                    <a:lnTo>
                      <a:pt x="841" y="1963"/>
                    </a:lnTo>
                    <a:lnTo>
                      <a:pt x="842" y="1961"/>
                    </a:lnTo>
                    <a:lnTo>
                      <a:pt x="843" y="1957"/>
                    </a:lnTo>
                    <a:lnTo>
                      <a:pt x="844" y="1953"/>
                    </a:lnTo>
                    <a:lnTo>
                      <a:pt x="845" y="1950"/>
                    </a:lnTo>
                    <a:lnTo>
                      <a:pt x="847" y="1941"/>
                    </a:lnTo>
                    <a:lnTo>
                      <a:pt x="850" y="1931"/>
                    </a:lnTo>
                    <a:lnTo>
                      <a:pt x="852" y="1921"/>
                    </a:lnTo>
                    <a:lnTo>
                      <a:pt x="855" y="1909"/>
                    </a:lnTo>
                    <a:lnTo>
                      <a:pt x="858" y="1899"/>
                    </a:lnTo>
                    <a:lnTo>
                      <a:pt x="861" y="1889"/>
                    </a:lnTo>
                    <a:lnTo>
                      <a:pt x="863" y="1881"/>
                    </a:lnTo>
                    <a:lnTo>
                      <a:pt x="865" y="1875"/>
                    </a:lnTo>
                    <a:lnTo>
                      <a:pt x="874" y="1853"/>
                    </a:lnTo>
                    <a:lnTo>
                      <a:pt x="882" y="1831"/>
                    </a:lnTo>
                    <a:lnTo>
                      <a:pt x="888" y="1810"/>
                    </a:lnTo>
                    <a:lnTo>
                      <a:pt x="894" y="1790"/>
                    </a:lnTo>
                    <a:lnTo>
                      <a:pt x="899" y="1770"/>
                    </a:lnTo>
                    <a:lnTo>
                      <a:pt x="903" y="1751"/>
                    </a:lnTo>
                    <a:lnTo>
                      <a:pt x="906" y="1732"/>
                    </a:lnTo>
                    <a:lnTo>
                      <a:pt x="909" y="1713"/>
                    </a:lnTo>
                    <a:lnTo>
                      <a:pt x="911" y="1695"/>
                    </a:lnTo>
                    <a:lnTo>
                      <a:pt x="912" y="1677"/>
                    </a:lnTo>
                    <a:lnTo>
                      <a:pt x="913" y="1660"/>
                    </a:lnTo>
                    <a:lnTo>
                      <a:pt x="913" y="1643"/>
                    </a:lnTo>
                    <a:lnTo>
                      <a:pt x="913" y="1625"/>
                    </a:lnTo>
                    <a:lnTo>
                      <a:pt x="912" y="1609"/>
                    </a:lnTo>
                    <a:lnTo>
                      <a:pt x="911" y="1592"/>
                    </a:lnTo>
                    <a:lnTo>
                      <a:pt x="909" y="1575"/>
                    </a:lnTo>
                    <a:lnTo>
                      <a:pt x="907" y="1559"/>
                    </a:lnTo>
                    <a:lnTo>
                      <a:pt x="905" y="1542"/>
                    </a:lnTo>
                    <a:lnTo>
                      <a:pt x="903" y="1526"/>
                    </a:lnTo>
                    <a:lnTo>
                      <a:pt x="900" y="1510"/>
                    </a:lnTo>
                    <a:lnTo>
                      <a:pt x="897" y="1493"/>
                    </a:lnTo>
                    <a:lnTo>
                      <a:pt x="894" y="1476"/>
                    </a:lnTo>
                    <a:lnTo>
                      <a:pt x="891" y="1459"/>
                    </a:lnTo>
                    <a:lnTo>
                      <a:pt x="888" y="1442"/>
                    </a:lnTo>
                    <a:lnTo>
                      <a:pt x="885" y="1424"/>
                    </a:lnTo>
                    <a:lnTo>
                      <a:pt x="882" y="1406"/>
                    </a:lnTo>
                    <a:lnTo>
                      <a:pt x="879" y="1388"/>
                    </a:lnTo>
                    <a:lnTo>
                      <a:pt x="876" y="1370"/>
                    </a:lnTo>
                    <a:lnTo>
                      <a:pt x="874" y="1351"/>
                    </a:lnTo>
                    <a:lnTo>
                      <a:pt x="871" y="1331"/>
                    </a:lnTo>
                    <a:lnTo>
                      <a:pt x="869" y="1311"/>
                    </a:lnTo>
                    <a:lnTo>
                      <a:pt x="867" y="1291"/>
                    </a:lnTo>
                    <a:lnTo>
                      <a:pt x="858" y="1268"/>
                    </a:lnTo>
                    <a:lnTo>
                      <a:pt x="855" y="1254"/>
                    </a:lnTo>
                    <a:lnTo>
                      <a:pt x="853" y="1242"/>
                    </a:lnTo>
                    <a:lnTo>
                      <a:pt x="850" y="1231"/>
                    </a:lnTo>
                    <a:lnTo>
                      <a:pt x="846" y="1221"/>
                    </a:lnTo>
                    <a:lnTo>
                      <a:pt x="843" y="1212"/>
                    </a:lnTo>
                    <a:lnTo>
                      <a:pt x="840" y="1204"/>
                    </a:lnTo>
                    <a:lnTo>
                      <a:pt x="836" y="1195"/>
                    </a:lnTo>
                    <a:lnTo>
                      <a:pt x="833" y="1187"/>
                    </a:lnTo>
                    <a:lnTo>
                      <a:pt x="828" y="1179"/>
                    </a:lnTo>
                    <a:lnTo>
                      <a:pt x="824" y="1171"/>
                    </a:lnTo>
                    <a:lnTo>
                      <a:pt x="820" y="1163"/>
                    </a:lnTo>
                    <a:lnTo>
                      <a:pt x="814" y="1154"/>
                    </a:lnTo>
                    <a:lnTo>
                      <a:pt x="810" y="1145"/>
                    </a:lnTo>
                    <a:lnTo>
                      <a:pt x="804" y="1135"/>
                    </a:lnTo>
                    <a:lnTo>
                      <a:pt x="799" y="1124"/>
                    </a:lnTo>
                    <a:lnTo>
                      <a:pt x="792" y="1112"/>
                    </a:lnTo>
                    <a:lnTo>
                      <a:pt x="789" y="1104"/>
                    </a:lnTo>
                    <a:lnTo>
                      <a:pt x="786" y="1095"/>
                    </a:lnTo>
                    <a:lnTo>
                      <a:pt x="784" y="1087"/>
                    </a:lnTo>
                    <a:lnTo>
                      <a:pt x="782" y="1078"/>
                    </a:lnTo>
                    <a:lnTo>
                      <a:pt x="780" y="1069"/>
                    </a:lnTo>
                    <a:lnTo>
                      <a:pt x="779" y="1059"/>
                    </a:lnTo>
                    <a:lnTo>
                      <a:pt x="778" y="1050"/>
                    </a:lnTo>
                    <a:lnTo>
                      <a:pt x="777" y="1039"/>
                    </a:lnTo>
                    <a:lnTo>
                      <a:pt x="776" y="1029"/>
                    </a:lnTo>
                    <a:lnTo>
                      <a:pt x="776" y="1019"/>
                    </a:lnTo>
                    <a:lnTo>
                      <a:pt x="776" y="1008"/>
                    </a:lnTo>
                    <a:lnTo>
                      <a:pt x="776" y="997"/>
                    </a:lnTo>
                    <a:lnTo>
                      <a:pt x="777" y="986"/>
                    </a:lnTo>
                    <a:lnTo>
                      <a:pt x="777" y="975"/>
                    </a:lnTo>
                    <a:lnTo>
                      <a:pt x="778" y="964"/>
                    </a:lnTo>
                    <a:lnTo>
                      <a:pt x="779" y="953"/>
                    </a:lnTo>
                    <a:lnTo>
                      <a:pt x="780" y="942"/>
                    </a:lnTo>
                    <a:lnTo>
                      <a:pt x="781" y="930"/>
                    </a:lnTo>
                    <a:lnTo>
                      <a:pt x="782" y="919"/>
                    </a:lnTo>
                    <a:lnTo>
                      <a:pt x="783" y="908"/>
                    </a:lnTo>
                    <a:lnTo>
                      <a:pt x="784" y="897"/>
                    </a:lnTo>
                    <a:lnTo>
                      <a:pt x="786" y="886"/>
                    </a:lnTo>
                    <a:lnTo>
                      <a:pt x="787" y="875"/>
                    </a:lnTo>
                    <a:lnTo>
                      <a:pt x="788" y="864"/>
                    </a:lnTo>
                    <a:lnTo>
                      <a:pt x="789" y="854"/>
                    </a:lnTo>
                    <a:lnTo>
                      <a:pt x="790" y="843"/>
                    </a:lnTo>
                    <a:lnTo>
                      <a:pt x="791" y="833"/>
                    </a:lnTo>
                    <a:lnTo>
                      <a:pt x="792" y="823"/>
                    </a:lnTo>
                    <a:lnTo>
                      <a:pt x="792" y="814"/>
                    </a:lnTo>
                    <a:lnTo>
                      <a:pt x="794" y="804"/>
                    </a:lnTo>
                    <a:lnTo>
                      <a:pt x="794" y="795"/>
                    </a:lnTo>
                    <a:lnTo>
                      <a:pt x="794" y="787"/>
                    </a:lnTo>
                    <a:lnTo>
                      <a:pt x="796" y="794"/>
                    </a:lnTo>
                    <a:lnTo>
                      <a:pt x="796" y="799"/>
                    </a:lnTo>
                    <a:lnTo>
                      <a:pt x="796" y="805"/>
                    </a:lnTo>
                    <a:lnTo>
                      <a:pt x="796" y="811"/>
                    </a:lnTo>
                    <a:lnTo>
                      <a:pt x="796" y="816"/>
                    </a:lnTo>
                    <a:lnTo>
                      <a:pt x="797" y="822"/>
                    </a:lnTo>
                    <a:lnTo>
                      <a:pt x="798" y="828"/>
                    </a:lnTo>
                    <a:lnTo>
                      <a:pt x="798" y="833"/>
                    </a:lnTo>
                    <a:lnTo>
                      <a:pt x="799" y="840"/>
                    </a:lnTo>
                    <a:lnTo>
                      <a:pt x="800" y="845"/>
                    </a:lnTo>
                    <a:lnTo>
                      <a:pt x="802" y="851"/>
                    </a:lnTo>
                    <a:lnTo>
                      <a:pt x="803" y="858"/>
                    </a:lnTo>
                    <a:lnTo>
                      <a:pt x="804" y="863"/>
                    </a:lnTo>
                    <a:lnTo>
                      <a:pt x="806" y="870"/>
                    </a:lnTo>
                    <a:lnTo>
                      <a:pt x="807" y="876"/>
                    </a:lnTo>
                    <a:lnTo>
                      <a:pt x="808" y="882"/>
                    </a:lnTo>
                    <a:lnTo>
                      <a:pt x="810" y="888"/>
                    </a:lnTo>
                    <a:lnTo>
                      <a:pt x="993" y="86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9" name="Freeform 105">
                <a:extLst>
                  <a:ext uri="{FF2B5EF4-FFF2-40B4-BE49-F238E27FC236}">
                    <a16:creationId xmlns:a16="http://schemas.microsoft.com/office/drawing/2014/main" id="{C7FECBCA-33DF-B8B0-5881-D27BC0AB1583}"/>
                  </a:ext>
                </a:extLst>
              </p:cNvPr>
              <p:cNvSpPr>
                <a:spLocks/>
              </p:cNvSpPr>
              <p:nvPr/>
            </p:nvSpPr>
            <p:spPr bwMode="auto">
              <a:xfrm>
                <a:off x="4347" y="1716"/>
                <a:ext cx="41" cy="19"/>
              </a:xfrm>
              <a:custGeom>
                <a:avLst/>
                <a:gdLst>
                  <a:gd name="T0" fmla="*/ 0 w 41"/>
                  <a:gd name="T1" fmla="*/ 7 h 19"/>
                  <a:gd name="T2" fmla="*/ 2 w 41"/>
                  <a:gd name="T3" fmla="*/ 11 h 19"/>
                  <a:gd name="T4" fmla="*/ 5 w 41"/>
                  <a:gd name="T5" fmla="*/ 14 h 19"/>
                  <a:gd name="T6" fmla="*/ 9 w 41"/>
                  <a:gd name="T7" fmla="*/ 17 h 19"/>
                  <a:gd name="T8" fmla="*/ 14 w 41"/>
                  <a:gd name="T9" fmla="*/ 18 h 19"/>
                  <a:gd name="T10" fmla="*/ 18 w 41"/>
                  <a:gd name="T11" fmla="*/ 18 h 19"/>
                  <a:gd name="T12" fmla="*/ 23 w 41"/>
                  <a:gd name="T13" fmla="*/ 18 h 19"/>
                  <a:gd name="T14" fmla="*/ 28 w 41"/>
                  <a:gd name="T15" fmla="*/ 16 h 19"/>
                  <a:gd name="T16" fmla="*/ 31 w 41"/>
                  <a:gd name="T17" fmla="*/ 14 h 19"/>
                  <a:gd name="T18" fmla="*/ 32 w 41"/>
                  <a:gd name="T19" fmla="*/ 13 h 19"/>
                  <a:gd name="T20" fmla="*/ 34 w 41"/>
                  <a:gd name="T21" fmla="*/ 12 h 19"/>
                  <a:gd name="T22" fmla="*/ 35 w 41"/>
                  <a:gd name="T23" fmla="*/ 10 h 19"/>
                  <a:gd name="T24" fmla="*/ 37 w 41"/>
                  <a:gd name="T25" fmla="*/ 8 h 19"/>
                  <a:gd name="T26" fmla="*/ 38 w 41"/>
                  <a:gd name="T27" fmla="*/ 7 h 19"/>
                  <a:gd name="T28" fmla="*/ 39 w 41"/>
                  <a:gd name="T29" fmla="*/ 4 h 19"/>
                  <a:gd name="T30" fmla="*/ 40 w 41"/>
                  <a:gd name="T31" fmla="*/ 2 h 19"/>
                  <a:gd name="T32" fmla="*/ 40 w 41"/>
                  <a:gd name="T33" fmla="*/ 0 h 19"/>
                  <a:gd name="T34" fmla="*/ 0 w 41"/>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lnTo>
                      <a:pt x="0" y="7"/>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0" name="Freeform 106">
                <a:extLst>
                  <a:ext uri="{FF2B5EF4-FFF2-40B4-BE49-F238E27FC236}">
                    <a16:creationId xmlns:a16="http://schemas.microsoft.com/office/drawing/2014/main" id="{E163165C-4DCC-998B-2A8D-D422FE9DEF16}"/>
                  </a:ext>
                </a:extLst>
              </p:cNvPr>
              <p:cNvSpPr>
                <a:spLocks/>
              </p:cNvSpPr>
              <p:nvPr/>
            </p:nvSpPr>
            <p:spPr bwMode="auto">
              <a:xfrm>
                <a:off x="4347" y="1716"/>
                <a:ext cx="41" cy="19"/>
              </a:xfrm>
              <a:custGeom>
                <a:avLst/>
                <a:gdLst>
                  <a:gd name="T0" fmla="*/ 0 w 41"/>
                  <a:gd name="T1" fmla="*/ 7 h 19"/>
                  <a:gd name="T2" fmla="*/ 0 w 41"/>
                  <a:gd name="T3" fmla="*/ 7 h 19"/>
                  <a:gd name="T4" fmla="*/ 2 w 41"/>
                  <a:gd name="T5" fmla="*/ 11 h 19"/>
                  <a:gd name="T6" fmla="*/ 5 w 41"/>
                  <a:gd name="T7" fmla="*/ 14 h 19"/>
                  <a:gd name="T8" fmla="*/ 9 w 41"/>
                  <a:gd name="T9" fmla="*/ 17 h 19"/>
                  <a:gd name="T10" fmla="*/ 14 w 41"/>
                  <a:gd name="T11" fmla="*/ 18 h 19"/>
                  <a:gd name="T12" fmla="*/ 18 w 41"/>
                  <a:gd name="T13" fmla="*/ 18 h 19"/>
                  <a:gd name="T14" fmla="*/ 23 w 41"/>
                  <a:gd name="T15" fmla="*/ 18 h 19"/>
                  <a:gd name="T16" fmla="*/ 28 w 41"/>
                  <a:gd name="T17" fmla="*/ 16 h 19"/>
                  <a:gd name="T18" fmla="*/ 31 w 41"/>
                  <a:gd name="T19" fmla="*/ 14 h 19"/>
                  <a:gd name="T20" fmla="*/ 32 w 41"/>
                  <a:gd name="T21" fmla="*/ 13 h 19"/>
                  <a:gd name="T22" fmla="*/ 34 w 41"/>
                  <a:gd name="T23" fmla="*/ 12 h 19"/>
                  <a:gd name="T24" fmla="*/ 35 w 41"/>
                  <a:gd name="T25" fmla="*/ 10 h 19"/>
                  <a:gd name="T26" fmla="*/ 37 w 41"/>
                  <a:gd name="T27" fmla="*/ 8 h 19"/>
                  <a:gd name="T28" fmla="*/ 38 w 41"/>
                  <a:gd name="T29" fmla="*/ 7 h 19"/>
                  <a:gd name="T30" fmla="*/ 39 w 41"/>
                  <a:gd name="T31" fmla="*/ 4 h 19"/>
                  <a:gd name="T32" fmla="*/ 40 w 41"/>
                  <a:gd name="T33" fmla="*/ 2 h 19"/>
                  <a:gd name="T34" fmla="*/ 40 w 41"/>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0" y="7"/>
                    </a:ln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1" name="Freeform 107">
                <a:extLst>
                  <a:ext uri="{FF2B5EF4-FFF2-40B4-BE49-F238E27FC236}">
                    <a16:creationId xmlns:a16="http://schemas.microsoft.com/office/drawing/2014/main" id="{EFA7E3B7-B8CA-BC5D-C132-900C9BC7020E}"/>
                  </a:ext>
                </a:extLst>
              </p:cNvPr>
              <p:cNvSpPr>
                <a:spLocks/>
              </p:cNvSpPr>
              <p:nvPr/>
            </p:nvSpPr>
            <p:spPr bwMode="auto">
              <a:xfrm>
                <a:off x="4041" y="1720"/>
                <a:ext cx="107" cy="97"/>
              </a:xfrm>
              <a:custGeom>
                <a:avLst/>
                <a:gdLst>
                  <a:gd name="T0" fmla="*/ 56 w 107"/>
                  <a:gd name="T1" fmla="*/ 0 h 97"/>
                  <a:gd name="T2" fmla="*/ 62 w 107"/>
                  <a:gd name="T3" fmla="*/ 5 h 97"/>
                  <a:gd name="T4" fmla="*/ 67 w 107"/>
                  <a:gd name="T5" fmla="*/ 10 h 97"/>
                  <a:gd name="T6" fmla="*/ 72 w 107"/>
                  <a:gd name="T7" fmla="*/ 14 h 97"/>
                  <a:gd name="T8" fmla="*/ 79 w 107"/>
                  <a:gd name="T9" fmla="*/ 16 h 97"/>
                  <a:gd name="T10" fmla="*/ 85 w 107"/>
                  <a:gd name="T11" fmla="*/ 18 h 97"/>
                  <a:gd name="T12" fmla="*/ 92 w 107"/>
                  <a:gd name="T13" fmla="*/ 19 h 97"/>
                  <a:gd name="T14" fmla="*/ 99 w 107"/>
                  <a:gd name="T15" fmla="*/ 20 h 97"/>
                  <a:gd name="T16" fmla="*/ 106 w 107"/>
                  <a:gd name="T17" fmla="*/ 20 h 97"/>
                  <a:gd name="T18" fmla="*/ 99 w 107"/>
                  <a:gd name="T19" fmla="*/ 24 h 97"/>
                  <a:gd name="T20" fmla="*/ 91 w 107"/>
                  <a:gd name="T21" fmla="*/ 27 h 97"/>
                  <a:gd name="T22" fmla="*/ 84 w 107"/>
                  <a:gd name="T23" fmla="*/ 31 h 97"/>
                  <a:gd name="T24" fmla="*/ 77 w 107"/>
                  <a:gd name="T25" fmla="*/ 36 h 97"/>
                  <a:gd name="T26" fmla="*/ 70 w 107"/>
                  <a:gd name="T27" fmla="*/ 39 h 97"/>
                  <a:gd name="T28" fmla="*/ 63 w 107"/>
                  <a:gd name="T29" fmla="*/ 44 h 97"/>
                  <a:gd name="T30" fmla="*/ 56 w 107"/>
                  <a:gd name="T31" fmla="*/ 48 h 97"/>
                  <a:gd name="T32" fmla="*/ 49 w 107"/>
                  <a:gd name="T33" fmla="*/ 53 h 97"/>
                  <a:gd name="T34" fmla="*/ 42 w 107"/>
                  <a:gd name="T35" fmla="*/ 58 h 97"/>
                  <a:gd name="T36" fmla="*/ 36 w 107"/>
                  <a:gd name="T37" fmla="*/ 63 h 97"/>
                  <a:gd name="T38" fmla="*/ 30 w 107"/>
                  <a:gd name="T39" fmla="*/ 68 h 97"/>
                  <a:gd name="T40" fmla="*/ 23 w 107"/>
                  <a:gd name="T41" fmla="*/ 73 h 97"/>
                  <a:gd name="T42" fmla="*/ 18 w 107"/>
                  <a:gd name="T43" fmla="*/ 78 h 97"/>
                  <a:gd name="T44" fmla="*/ 12 w 107"/>
                  <a:gd name="T45" fmla="*/ 84 h 97"/>
                  <a:gd name="T46" fmla="*/ 6 w 107"/>
                  <a:gd name="T47" fmla="*/ 90 h 97"/>
                  <a:gd name="T48" fmla="*/ 0 w 107"/>
                  <a:gd name="T49" fmla="*/ 96 h 97"/>
                  <a:gd name="T50" fmla="*/ 4 w 107"/>
                  <a:gd name="T51" fmla="*/ 90 h 97"/>
                  <a:gd name="T52" fmla="*/ 9 w 107"/>
                  <a:gd name="T53" fmla="*/ 85 h 97"/>
                  <a:gd name="T54" fmla="*/ 14 w 107"/>
                  <a:gd name="T55" fmla="*/ 79 h 97"/>
                  <a:gd name="T56" fmla="*/ 19 w 107"/>
                  <a:gd name="T57" fmla="*/ 74 h 97"/>
                  <a:gd name="T58" fmla="*/ 25 w 107"/>
                  <a:gd name="T59" fmla="*/ 68 h 97"/>
                  <a:gd name="T60" fmla="*/ 30 w 107"/>
                  <a:gd name="T61" fmla="*/ 63 h 97"/>
                  <a:gd name="T62" fmla="*/ 35 w 107"/>
                  <a:gd name="T63" fmla="*/ 58 h 97"/>
                  <a:gd name="T64" fmla="*/ 40 w 107"/>
                  <a:gd name="T65" fmla="*/ 52 h 97"/>
                  <a:gd name="T66" fmla="*/ 45 w 107"/>
                  <a:gd name="T67" fmla="*/ 46 h 97"/>
                  <a:gd name="T68" fmla="*/ 49 w 107"/>
                  <a:gd name="T69" fmla="*/ 40 h 97"/>
                  <a:gd name="T70" fmla="*/ 52 w 107"/>
                  <a:gd name="T71" fmla="*/ 34 h 97"/>
                  <a:gd name="T72" fmla="*/ 55 w 107"/>
                  <a:gd name="T73" fmla="*/ 28 h 97"/>
                  <a:gd name="T74" fmla="*/ 57 w 107"/>
                  <a:gd name="T75" fmla="*/ 21 h 97"/>
                  <a:gd name="T76" fmla="*/ 58 w 107"/>
                  <a:gd name="T77" fmla="*/ 14 h 97"/>
                  <a:gd name="T78" fmla="*/ 58 w 107"/>
                  <a:gd name="T79" fmla="*/ 7 h 97"/>
                  <a:gd name="T80" fmla="*/ 56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6" y="0"/>
                    </a:move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2" name="Freeform 108">
                <a:extLst>
                  <a:ext uri="{FF2B5EF4-FFF2-40B4-BE49-F238E27FC236}">
                    <a16:creationId xmlns:a16="http://schemas.microsoft.com/office/drawing/2014/main" id="{AE447825-28EE-61C8-205F-317584E5B6EF}"/>
                  </a:ext>
                </a:extLst>
              </p:cNvPr>
              <p:cNvSpPr>
                <a:spLocks/>
              </p:cNvSpPr>
              <p:nvPr/>
            </p:nvSpPr>
            <p:spPr bwMode="auto">
              <a:xfrm>
                <a:off x="4041" y="1720"/>
                <a:ext cx="107" cy="97"/>
              </a:xfrm>
              <a:custGeom>
                <a:avLst/>
                <a:gdLst>
                  <a:gd name="T0" fmla="*/ 56 w 107"/>
                  <a:gd name="T1" fmla="*/ 0 h 97"/>
                  <a:gd name="T2" fmla="*/ 56 w 107"/>
                  <a:gd name="T3" fmla="*/ 0 h 97"/>
                  <a:gd name="T4" fmla="*/ 62 w 107"/>
                  <a:gd name="T5" fmla="*/ 5 h 97"/>
                  <a:gd name="T6" fmla="*/ 67 w 107"/>
                  <a:gd name="T7" fmla="*/ 10 h 97"/>
                  <a:gd name="T8" fmla="*/ 72 w 107"/>
                  <a:gd name="T9" fmla="*/ 14 h 97"/>
                  <a:gd name="T10" fmla="*/ 79 w 107"/>
                  <a:gd name="T11" fmla="*/ 16 h 97"/>
                  <a:gd name="T12" fmla="*/ 85 w 107"/>
                  <a:gd name="T13" fmla="*/ 18 h 97"/>
                  <a:gd name="T14" fmla="*/ 92 w 107"/>
                  <a:gd name="T15" fmla="*/ 19 h 97"/>
                  <a:gd name="T16" fmla="*/ 99 w 107"/>
                  <a:gd name="T17" fmla="*/ 20 h 97"/>
                  <a:gd name="T18" fmla="*/ 106 w 107"/>
                  <a:gd name="T19" fmla="*/ 20 h 97"/>
                  <a:gd name="T20" fmla="*/ 99 w 107"/>
                  <a:gd name="T21" fmla="*/ 24 h 97"/>
                  <a:gd name="T22" fmla="*/ 91 w 107"/>
                  <a:gd name="T23" fmla="*/ 27 h 97"/>
                  <a:gd name="T24" fmla="*/ 84 w 107"/>
                  <a:gd name="T25" fmla="*/ 31 h 97"/>
                  <a:gd name="T26" fmla="*/ 77 w 107"/>
                  <a:gd name="T27" fmla="*/ 36 h 97"/>
                  <a:gd name="T28" fmla="*/ 70 w 107"/>
                  <a:gd name="T29" fmla="*/ 39 h 97"/>
                  <a:gd name="T30" fmla="*/ 63 w 107"/>
                  <a:gd name="T31" fmla="*/ 44 h 97"/>
                  <a:gd name="T32" fmla="*/ 56 w 107"/>
                  <a:gd name="T33" fmla="*/ 48 h 97"/>
                  <a:gd name="T34" fmla="*/ 49 w 107"/>
                  <a:gd name="T35" fmla="*/ 53 h 97"/>
                  <a:gd name="T36" fmla="*/ 42 w 107"/>
                  <a:gd name="T37" fmla="*/ 58 h 97"/>
                  <a:gd name="T38" fmla="*/ 36 w 107"/>
                  <a:gd name="T39" fmla="*/ 63 h 97"/>
                  <a:gd name="T40" fmla="*/ 30 w 107"/>
                  <a:gd name="T41" fmla="*/ 68 h 97"/>
                  <a:gd name="T42" fmla="*/ 23 w 107"/>
                  <a:gd name="T43" fmla="*/ 73 h 97"/>
                  <a:gd name="T44" fmla="*/ 18 w 107"/>
                  <a:gd name="T45" fmla="*/ 78 h 97"/>
                  <a:gd name="T46" fmla="*/ 12 w 107"/>
                  <a:gd name="T47" fmla="*/ 84 h 97"/>
                  <a:gd name="T48" fmla="*/ 6 w 107"/>
                  <a:gd name="T49" fmla="*/ 90 h 97"/>
                  <a:gd name="T50" fmla="*/ 0 w 107"/>
                  <a:gd name="T51" fmla="*/ 96 h 97"/>
                  <a:gd name="T52" fmla="*/ 4 w 107"/>
                  <a:gd name="T53" fmla="*/ 90 h 97"/>
                  <a:gd name="T54" fmla="*/ 9 w 107"/>
                  <a:gd name="T55" fmla="*/ 85 h 97"/>
                  <a:gd name="T56" fmla="*/ 14 w 107"/>
                  <a:gd name="T57" fmla="*/ 79 h 97"/>
                  <a:gd name="T58" fmla="*/ 19 w 107"/>
                  <a:gd name="T59" fmla="*/ 74 h 97"/>
                  <a:gd name="T60" fmla="*/ 25 w 107"/>
                  <a:gd name="T61" fmla="*/ 68 h 97"/>
                  <a:gd name="T62" fmla="*/ 30 w 107"/>
                  <a:gd name="T63" fmla="*/ 63 h 97"/>
                  <a:gd name="T64" fmla="*/ 35 w 107"/>
                  <a:gd name="T65" fmla="*/ 58 h 97"/>
                  <a:gd name="T66" fmla="*/ 40 w 107"/>
                  <a:gd name="T67" fmla="*/ 52 h 97"/>
                  <a:gd name="T68" fmla="*/ 45 w 107"/>
                  <a:gd name="T69" fmla="*/ 46 h 97"/>
                  <a:gd name="T70" fmla="*/ 49 w 107"/>
                  <a:gd name="T71" fmla="*/ 40 h 97"/>
                  <a:gd name="T72" fmla="*/ 52 w 107"/>
                  <a:gd name="T73" fmla="*/ 34 h 97"/>
                  <a:gd name="T74" fmla="*/ 55 w 107"/>
                  <a:gd name="T75" fmla="*/ 28 h 97"/>
                  <a:gd name="T76" fmla="*/ 57 w 107"/>
                  <a:gd name="T77" fmla="*/ 21 h 97"/>
                  <a:gd name="T78" fmla="*/ 58 w 107"/>
                  <a:gd name="T79" fmla="*/ 14 h 97"/>
                  <a:gd name="T80" fmla="*/ 58 w 107"/>
                  <a:gd name="T81" fmla="*/ 7 h 97"/>
                  <a:gd name="T82" fmla="*/ 56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6" y="0"/>
                    </a:moveTo>
                    <a:lnTo>
                      <a:pt x="56" y="0"/>
                    </a:ln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3" name="Freeform 109">
                <a:extLst>
                  <a:ext uri="{FF2B5EF4-FFF2-40B4-BE49-F238E27FC236}">
                    <a16:creationId xmlns:a16="http://schemas.microsoft.com/office/drawing/2014/main" id="{68821947-87A5-A8BF-8BF9-5D92D13D882A}"/>
                  </a:ext>
                </a:extLst>
              </p:cNvPr>
              <p:cNvSpPr>
                <a:spLocks/>
              </p:cNvSpPr>
              <p:nvPr/>
            </p:nvSpPr>
            <p:spPr bwMode="auto">
              <a:xfrm>
                <a:off x="4011" y="1913"/>
                <a:ext cx="304" cy="379"/>
              </a:xfrm>
              <a:custGeom>
                <a:avLst/>
                <a:gdLst>
                  <a:gd name="T0" fmla="*/ 4 w 304"/>
                  <a:gd name="T1" fmla="*/ 11 h 379"/>
                  <a:gd name="T2" fmla="*/ 3 w 304"/>
                  <a:gd name="T3" fmla="*/ 27 h 379"/>
                  <a:gd name="T4" fmla="*/ 2 w 304"/>
                  <a:gd name="T5" fmla="*/ 43 h 379"/>
                  <a:gd name="T6" fmla="*/ 0 w 304"/>
                  <a:gd name="T7" fmla="*/ 58 h 379"/>
                  <a:gd name="T8" fmla="*/ 1 w 304"/>
                  <a:gd name="T9" fmla="*/ 75 h 379"/>
                  <a:gd name="T10" fmla="*/ 6 w 304"/>
                  <a:gd name="T11" fmla="*/ 93 h 379"/>
                  <a:gd name="T12" fmla="*/ 18 w 304"/>
                  <a:gd name="T13" fmla="*/ 116 h 379"/>
                  <a:gd name="T14" fmla="*/ 28 w 304"/>
                  <a:gd name="T15" fmla="*/ 139 h 379"/>
                  <a:gd name="T16" fmla="*/ 33 w 304"/>
                  <a:gd name="T17" fmla="*/ 167 h 379"/>
                  <a:gd name="T18" fmla="*/ 34 w 304"/>
                  <a:gd name="T19" fmla="*/ 196 h 379"/>
                  <a:gd name="T20" fmla="*/ 35 w 304"/>
                  <a:gd name="T21" fmla="*/ 224 h 379"/>
                  <a:gd name="T22" fmla="*/ 38 w 304"/>
                  <a:gd name="T23" fmla="*/ 252 h 379"/>
                  <a:gd name="T24" fmla="*/ 45 w 304"/>
                  <a:gd name="T25" fmla="*/ 278 h 379"/>
                  <a:gd name="T26" fmla="*/ 56 w 304"/>
                  <a:gd name="T27" fmla="*/ 300 h 379"/>
                  <a:gd name="T28" fmla="*/ 68 w 304"/>
                  <a:gd name="T29" fmla="*/ 311 h 379"/>
                  <a:gd name="T30" fmla="*/ 81 w 304"/>
                  <a:gd name="T31" fmla="*/ 321 h 379"/>
                  <a:gd name="T32" fmla="*/ 96 w 304"/>
                  <a:gd name="T33" fmla="*/ 338 h 379"/>
                  <a:gd name="T34" fmla="*/ 110 w 304"/>
                  <a:gd name="T35" fmla="*/ 359 h 379"/>
                  <a:gd name="T36" fmla="*/ 129 w 304"/>
                  <a:gd name="T37" fmla="*/ 373 h 379"/>
                  <a:gd name="T38" fmla="*/ 167 w 304"/>
                  <a:gd name="T39" fmla="*/ 378 h 379"/>
                  <a:gd name="T40" fmla="*/ 202 w 304"/>
                  <a:gd name="T41" fmla="*/ 369 h 379"/>
                  <a:gd name="T42" fmla="*/ 234 w 304"/>
                  <a:gd name="T43" fmla="*/ 351 h 379"/>
                  <a:gd name="T44" fmla="*/ 262 w 304"/>
                  <a:gd name="T45" fmla="*/ 324 h 379"/>
                  <a:gd name="T46" fmla="*/ 283 w 304"/>
                  <a:gd name="T47" fmla="*/ 293 h 379"/>
                  <a:gd name="T48" fmla="*/ 293 w 304"/>
                  <a:gd name="T49" fmla="*/ 271 h 379"/>
                  <a:gd name="T50" fmla="*/ 298 w 304"/>
                  <a:gd name="T51" fmla="*/ 254 h 379"/>
                  <a:gd name="T52" fmla="*/ 301 w 304"/>
                  <a:gd name="T53" fmla="*/ 238 h 379"/>
                  <a:gd name="T54" fmla="*/ 303 w 304"/>
                  <a:gd name="T55" fmla="*/ 221 h 379"/>
                  <a:gd name="T56" fmla="*/ 303 w 304"/>
                  <a:gd name="T57" fmla="*/ 204 h 379"/>
                  <a:gd name="T58" fmla="*/ 303 w 304"/>
                  <a:gd name="T59" fmla="*/ 198 h 379"/>
                  <a:gd name="T60" fmla="*/ 300 w 304"/>
                  <a:gd name="T61" fmla="*/ 214 h 379"/>
                  <a:gd name="T62" fmla="*/ 295 w 304"/>
                  <a:gd name="T63" fmla="*/ 231 h 379"/>
                  <a:gd name="T64" fmla="*/ 291 w 304"/>
                  <a:gd name="T65" fmla="*/ 239 h 379"/>
                  <a:gd name="T66" fmla="*/ 285 w 304"/>
                  <a:gd name="T67" fmla="*/ 249 h 379"/>
                  <a:gd name="T68" fmla="*/ 280 w 304"/>
                  <a:gd name="T69" fmla="*/ 257 h 379"/>
                  <a:gd name="T70" fmla="*/ 259 w 304"/>
                  <a:gd name="T71" fmla="*/ 289 h 379"/>
                  <a:gd name="T72" fmla="*/ 231 w 304"/>
                  <a:gd name="T73" fmla="*/ 313 h 379"/>
                  <a:gd name="T74" fmla="*/ 199 w 304"/>
                  <a:gd name="T75" fmla="*/ 329 h 379"/>
                  <a:gd name="T76" fmla="*/ 163 w 304"/>
                  <a:gd name="T77" fmla="*/ 336 h 379"/>
                  <a:gd name="T78" fmla="*/ 126 w 304"/>
                  <a:gd name="T79" fmla="*/ 336 h 379"/>
                  <a:gd name="T80" fmla="*/ 91 w 304"/>
                  <a:gd name="T81" fmla="*/ 325 h 379"/>
                  <a:gd name="T82" fmla="*/ 65 w 304"/>
                  <a:gd name="T83" fmla="*/ 306 h 379"/>
                  <a:gd name="T84" fmla="*/ 48 w 304"/>
                  <a:gd name="T85" fmla="*/ 278 h 379"/>
                  <a:gd name="T86" fmla="*/ 40 w 304"/>
                  <a:gd name="T87" fmla="*/ 247 h 379"/>
                  <a:gd name="T88" fmla="*/ 40 w 304"/>
                  <a:gd name="T89" fmla="*/ 214 h 379"/>
                  <a:gd name="T90" fmla="*/ 47 w 304"/>
                  <a:gd name="T91" fmla="*/ 184 h 379"/>
                  <a:gd name="T92" fmla="*/ 52 w 304"/>
                  <a:gd name="T93" fmla="*/ 159 h 379"/>
                  <a:gd name="T94" fmla="*/ 51 w 304"/>
                  <a:gd name="T95" fmla="*/ 133 h 379"/>
                  <a:gd name="T96" fmla="*/ 41 w 304"/>
                  <a:gd name="T97" fmla="*/ 107 h 379"/>
                  <a:gd name="T98" fmla="*/ 21 w 304"/>
                  <a:gd name="T99" fmla="*/ 83 h 379"/>
                  <a:gd name="T100" fmla="*/ 8 w 304"/>
                  <a:gd name="T101" fmla="*/ 5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4" name="Freeform 110">
                <a:extLst>
                  <a:ext uri="{FF2B5EF4-FFF2-40B4-BE49-F238E27FC236}">
                    <a16:creationId xmlns:a16="http://schemas.microsoft.com/office/drawing/2014/main" id="{A6F745CE-61BF-39DC-6547-5A38F342A88C}"/>
                  </a:ext>
                </a:extLst>
              </p:cNvPr>
              <p:cNvSpPr>
                <a:spLocks/>
              </p:cNvSpPr>
              <p:nvPr/>
            </p:nvSpPr>
            <p:spPr bwMode="auto">
              <a:xfrm>
                <a:off x="4011" y="1913"/>
                <a:ext cx="304" cy="379"/>
              </a:xfrm>
              <a:custGeom>
                <a:avLst/>
                <a:gdLst>
                  <a:gd name="T0" fmla="*/ 4 w 304"/>
                  <a:gd name="T1" fmla="*/ 6 h 379"/>
                  <a:gd name="T2" fmla="*/ 4 w 304"/>
                  <a:gd name="T3" fmla="*/ 22 h 379"/>
                  <a:gd name="T4" fmla="*/ 2 w 304"/>
                  <a:gd name="T5" fmla="*/ 38 h 379"/>
                  <a:gd name="T6" fmla="*/ 0 w 304"/>
                  <a:gd name="T7" fmla="*/ 53 h 379"/>
                  <a:gd name="T8" fmla="*/ 0 w 304"/>
                  <a:gd name="T9" fmla="*/ 69 h 379"/>
                  <a:gd name="T10" fmla="*/ 3 w 304"/>
                  <a:gd name="T11" fmla="*/ 85 h 379"/>
                  <a:gd name="T12" fmla="*/ 15 w 304"/>
                  <a:gd name="T13" fmla="*/ 109 h 379"/>
                  <a:gd name="T14" fmla="*/ 26 w 304"/>
                  <a:gd name="T15" fmla="*/ 131 h 379"/>
                  <a:gd name="T16" fmla="*/ 32 w 304"/>
                  <a:gd name="T17" fmla="*/ 158 h 379"/>
                  <a:gd name="T18" fmla="*/ 34 w 304"/>
                  <a:gd name="T19" fmla="*/ 186 h 379"/>
                  <a:gd name="T20" fmla="*/ 35 w 304"/>
                  <a:gd name="T21" fmla="*/ 215 h 379"/>
                  <a:gd name="T22" fmla="*/ 37 w 304"/>
                  <a:gd name="T23" fmla="*/ 242 h 379"/>
                  <a:gd name="T24" fmla="*/ 42 w 304"/>
                  <a:gd name="T25" fmla="*/ 270 h 379"/>
                  <a:gd name="T26" fmla="*/ 53 w 304"/>
                  <a:gd name="T27" fmla="*/ 296 h 379"/>
                  <a:gd name="T28" fmla="*/ 64 w 304"/>
                  <a:gd name="T29" fmla="*/ 308 h 379"/>
                  <a:gd name="T30" fmla="*/ 77 w 304"/>
                  <a:gd name="T31" fmla="*/ 317 h 379"/>
                  <a:gd name="T32" fmla="*/ 91 w 304"/>
                  <a:gd name="T33" fmla="*/ 331 h 379"/>
                  <a:gd name="T34" fmla="*/ 105 w 304"/>
                  <a:gd name="T35" fmla="*/ 353 h 379"/>
                  <a:gd name="T36" fmla="*/ 121 w 304"/>
                  <a:gd name="T37" fmla="*/ 371 h 379"/>
                  <a:gd name="T38" fmla="*/ 154 w 304"/>
                  <a:gd name="T39" fmla="*/ 378 h 379"/>
                  <a:gd name="T40" fmla="*/ 190 w 304"/>
                  <a:gd name="T41" fmla="*/ 373 h 379"/>
                  <a:gd name="T42" fmla="*/ 224 w 304"/>
                  <a:gd name="T43" fmla="*/ 358 h 379"/>
                  <a:gd name="T44" fmla="*/ 253 w 304"/>
                  <a:gd name="T45" fmla="*/ 333 h 379"/>
                  <a:gd name="T46" fmla="*/ 277 w 304"/>
                  <a:gd name="T47" fmla="*/ 303 h 379"/>
                  <a:gd name="T48" fmla="*/ 291 w 304"/>
                  <a:gd name="T49" fmla="*/ 276 h 379"/>
                  <a:gd name="T50" fmla="*/ 297 w 304"/>
                  <a:gd name="T51" fmla="*/ 260 h 379"/>
                  <a:gd name="T52" fmla="*/ 300 w 304"/>
                  <a:gd name="T53" fmla="*/ 244 h 379"/>
                  <a:gd name="T54" fmla="*/ 303 w 304"/>
                  <a:gd name="T55" fmla="*/ 227 h 379"/>
                  <a:gd name="T56" fmla="*/ 303 w 304"/>
                  <a:gd name="T57" fmla="*/ 210 h 379"/>
                  <a:gd name="T58" fmla="*/ 303 w 304"/>
                  <a:gd name="T59" fmla="*/ 192 h 379"/>
                  <a:gd name="T60" fmla="*/ 301 w 304"/>
                  <a:gd name="T61" fmla="*/ 209 h 379"/>
                  <a:gd name="T62" fmla="*/ 297 w 304"/>
                  <a:gd name="T63" fmla="*/ 225 h 379"/>
                  <a:gd name="T64" fmla="*/ 292 w 304"/>
                  <a:gd name="T65" fmla="*/ 237 h 379"/>
                  <a:gd name="T66" fmla="*/ 287 w 304"/>
                  <a:gd name="T67" fmla="*/ 246 h 379"/>
                  <a:gd name="T68" fmla="*/ 281 w 304"/>
                  <a:gd name="T69" fmla="*/ 255 h 379"/>
                  <a:gd name="T70" fmla="*/ 267 w 304"/>
                  <a:gd name="T71" fmla="*/ 279 h 379"/>
                  <a:gd name="T72" fmla="*/ 241 w 304"/>
                  <a:gd name="T73" fmla="*/ 306 h 379"/>
                  <a:gd name="T74" fmla="*/ 210 w 304"/>
                  <a:gd name="T75" fmla="*/ 324 h 379"/>
                  <a:gd name="T76" fmla="*/ 175 w 304"/>
                  <a:gd name="T77" fmla="*/ 335 h 379"/>
                  <a:gd name="T78" fmla="*/ 138 w 304"/>
                  <a:gd name="T79" fmla="*/ 337 h 379"/>
                  <a:gd name="T80" fmla="*/ 102 w 304"/>
                  <a:gd name="T81" fmla="*/ 330 h 379"/>
                  <a:gd name="T82" fmla="*/ 72 w 304"/>
                  <a:gd name="T83" fmla="*/ 313 h 379"/>
                  <a:gd name="T84" fmla="*/ 52 w 304"/>
                  <a:gd name="T85" fmla="*/ 288 h 379"/>
                  <a:gd name="T86" fmla="*/ 42 w 304"/>
                  <a:gd name="T87" fmla="*/ 258 h 379"/>
                  <a:gd name="T88" fmla="*/ 39 w 304"/>
                  <a:gd name="T89" fmla="*/ 225 h 379"/>
                  <a:gd name="T90" fmla="*/ 45 w 304"/>
                  <a:gd name="T91" fmla="*/ 192 h 379"/>
                  <a:gd name="T92" fmla="*/ 51 w 304"/>
                  <a:gd name="T93" fmla="*/ 167 h 379"/>
                  <a:gd name="T94" fmla="*/ 52 w 304"/>
                  <a:gd name="T95" fmla="*/ 142 h 379"/>
                  <a:gd name="T96" fmla="*/ 46 w 304"/>
                  <a:gd name="T97" fmla="*/ 115 h 379"/>
                  <a:gd name="T98" fmla="*/ 28 w 304"/>
                  <a:gd name="T99" fmla="*/ 91 h 379"/>
                  <a:gd name="T100" fmla="*/ 10 w 304"/>
                  <a:gd name="T101" fmla="*/ 6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3" y="0"/>
                    </a:ln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5" name="Freeform 111">
                <a:extLst>
                  <a:ext uri="{FF2B5EF4-FFF2-40B4-BE49-F238E27FC236}">
                    <a16:creationId xmlns:a16="http://schemas.microsoft.com/office/drawing/2014/main" id="{9D0CF4CE-CA9C-B949-7F7F-32746B6A3533}"/>
                  </a:ext>
                </a:extLst>
              </p:cNvPr>
              <p:cNvSpPr>
                <a:spLocks/>
              </p:cNvSpPr>
              <p:nvPr/>
            </p:nvSpPr>
            <p:spPr bwMode="auto">
              <a:xfrm>
                <a:off x="4068" y="2059"/>
                <a:ext cx="17" cy="17"/>
              </a:xfrm>
              <a:custGeom>
                <a:avLst/>
                <a:gdLst>
                  <a:gd name="T0" fmla="*/ 16 w 17"/>
                  <a:gd name="T1" fmla="*/ 16 h 17"/>
                  <a:gd name="T2" fmla="*/ 12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6" name="Freeform 112">
                <a:extLst>
                  <a:ext uri="{FF2B5EF4-FFF2-40B4-BE49-F238E27FC236}">
                    <a16:creationId xmlns:a16="http://schemas.microsoft.com/office/drawing/2014/main" id="{76AB83E9-1E01-C395-8EB4-EDD8B4FD46DD}"/>
                  </a:ext>
                </a:extLst>
              </p:cNvPr>
              <p:cNvSpPr>
                <a:spLocks/>
              </p:cNvSpPr>
              <p:nvPr/>
            </p:nvSpPr>
            <p:spPr bwMode="auto">
              <a:xfrm>
                <a:off x="4065" y="2061"/>
                <a:ext cx="17" cy="17"/>
              </a:xfrm>
              <a:custGeom>
                <a:avLst/>
                <a:gdLst>
                  <a:gd name="T0" fmla="*/ 9 w 17"/>
                  <a:gd name="T1" fmla="*/ 16 h 17"/>
                  <a:gd name="T2" fmla="*/ 9 w 17"/>
                  <a:gd name="T3" fmla="*/ 16 h 17"/>
                  <a:gd name="T4" fmla="*/ 11 w 17"/>
                  <a:gd name="T5" fmla="*/ 12 h 17"/>
                  <a:gd name="T6" fmla="*/ 13 w 17"/>
                  <a:gd name="T7" fmla="*/ 10 h 17"/>
                  <a:gd name="T8" fmla="*/ 13 w 17"/>
                  <a:gd name="T9" fmla="*/ 6 h 17"/>
                  <a:gd name="T10" fmla="*/ 16 w 17"/>
                  <a:gd name="T11" fmla="*/ 0 h 17"/>
                  <a:gd name="T12" fmla="*/ 6 w 17"/>
                  <a:gd name="T13" fmla="*/ 0 h 17"/>
                  <a:gd name="T14" fmla="*/ 6 w 17"/>
                  <a:gd name="T15" fmla="*/ 2 h 17"/>
                  <a:gd name="T16" fmla="*/ 4 w 17"/>
                  <a:gd name="T17" fmla="*/ 6 h 17"/>
                  <a:gd name="T18" fmla="*/ 2 w 17"/>
                  <a:gd name="T19" fmla="*/ 10 h 17"/>
                  <a:gd name="T20" fmla="*/ 0 w 17"/>
                  <a:gd name="T21" fmla="*/ 12 h 17"/>
                  <a:gd name="T22" fmla="*/ 9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9" y="16"/>
                    </a:moveTo>
                    <a:lnTo>
                      <a:pt x="9" y="16"/>
                    </a:lnTo>
                    <a:lnTo>
                      <a:pt x="11" y="12"/>
                    </a:lnTo>
                    <a:lnTo>
                      <a:pt x="13" y="10"/>
                    </a:lnTo>
                    <a:lnTo>
                      <a:pt x="13" y="6"/>
                    </a:lnTo>
                    <a:lnTo>
                      <a:pt x="16" y="0"/>
                    </a:lnTo>
                    <a:lnTo>
                      <a:pt x="6" y="0"/>
                    </a:lnTo>
                    <a:lnTo>
                      <a:pt x="6" y="2"/>
                    </a:lnTo>
                    <a:lnTo>
                      <a:pt x="4" y="6"/>
                    </a:lnTo>
                    <a:lnTo>
                      <a:pt x="2" y="10"/>
                    </a:lnTo>
                    <a:lnTo>
                      <a:pt x="0" y="12"/>
                    </a:lnTo>
                    <a:lnTo>
                      <a:pt x="9"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7" name="Freeform 113">
                <a:extLst>
                  <a:ext uri="{FF2B5EF4-FFF2-40B4-BE49-F238E27FC236}">
                    <a16:creationId xmlns:a16="http://schemas.microsoft.com/office/drawing/2014/main" id="{9BB7DB0A-1DDC-255C-766B-88948244AF00}"/>
                  </a:ext>
                </a:extLst>
              </p:cNvPr>
              <p:cNvSpPr>
                <a:spLocks/>
              </p:cNvSpPr>
              <p:nvPr/>
            </p:nvSpPr>
            <p:spPr bwMode="auto">
              <a:xfrm>
                <a:off x="4046" y="2067"/>
                <a:ext cx="67" cy="181"/>
              </a:xfrm>
              <a:custGeom>
                <a:avLst/>
                <a:gdLst>
                  <a:gd name="T0" fmla="*/ 66 w 67"/>
                  <a:gd name="T1" fmla="*/ 176 h 181"/>
                  <a:gd name="T2" fmla="*/ 66 w 67"/>
                  <a:gd name="T3" fmla="*/ 176 h 181"/>
                  <a:gd name="T4" fmla="*/ 52 w 67"/>
                  <a:gd name="T5" fmla="*/ 171 h 181"/>
                  <a:gd name="T6" fmla="*/ 40 w 67"/>
                  <a:gd name="T7" fmla="*/ 165 h 181"/>
                  <a:gd name="T8" fmla="*/ 30 w 67"/>
                  <a:gd name="T9" fmla="*/ 157 h 181"/>
                  <a:gd name="T10" fmla="*/ 22 w 67"/>
                  <a:gd name="T11" fmla="*/ 148 h 181"/>
                  <a:gd name="T12" fmla="*/ 15 w 67"/>
                  <a:gd name="T13" fmla="*/ 138 h 181"/>
                  <a:gd name="T14" fmla="*/ 11 w 67"/>
                  <a:gd name="T15" fmla="*/ 127 h 181"/>
                  <a:gd name="T16" fmla="*/ 7 w 67"/>
                  <a:gd name="T17" fmla="*/ 115 h 181"/>
                  <a:gd name="T18" fmla="*/ 5 w 67"/>
                  <a:gd name="T19" fmla="*/ 102 h 181"/>
                  <a:gd name="T20" fmla="*/ 4 w 67"/>
                  <a:gd name="T21" fmla="*/ 90 h 181"/>
                  <a:gd name="T22" fmla="*/ 5 w 67"/>
                  <a:gd name="T23" fmla="*/ 76 h 181"/>
                  <a:gd name="T24" fmla="*/ 6 w 67"/>
                  <a:gd name="T25" fmla="*/ 63 h 181"/>
                  <a:gd name="T26" fmla="*/ 8 w 67"/>
                  <a:gd name="T27" fmla="*/ 50 h 181"/>
                  <a:gd name="T28" fmla="*/ 11 w 67"/>
                  <a:gd name="T29" fmla="*/ 37 h 181"/>
                  <a:gd name="T30" fmla="*/ 15 w 67"/>
                  <a:gd name="T31" fmla="*/ 24 h 181"/>
                  <a:gd name="T32" fmla="*/ 19 w 67"/>
                  <a:gd name="T33" fmla="*/ 13 h 181"/>
                  <a:gd name="T34" fmla="*/ 23 w 67"/>
                  <a:gd name="T35" fmla="*/ 2 h 181"/>
                  <a:gd name="T36" fmla="*/ 19 w 67"/>
                  <a:gd name="T37" fmla="*/ 0 h 181"/>
                  <a:gd name="T38" fmla="*/ 15 w 67"/>
                  <a:gd name="T39" fmla="*/ 12 h 181"/>
                  <a:gd name="T40" fmla="*/ 11 w 67"/>
                  <a:gd name="T41" fmla="*/ 24 h 181"/>
                  <a:gd name="T42" fmla="*/ 7 w 67"/>
                  <a:gd name="T43" fmla="*/ 36 h 181"/>
                  <a:gd name="T44" fmla="*/ 5 w 67"/>
                  <a:gd name="T45" fmla="*/ 49 h 181"/>
                  <a:gd name="T46" fmla="*/ 2 w 67"/>
                  <a:gd name="T47" fmla="*/ 62 h 181"/>
                  <a:gd name="T48" fmla="*/ 1 w 67"/>
                  <a:gd name="T49" fmla="*/ 76 h 181"/>
                  <a:gd name="T50" fmla="*/ 0 w 67"/>
                  <a:gd name="T51" fmla="*/ 90 h 181"/>
                  <a:gd name="T52" fmla="*/ 1 w 67"/>
                  <a:gd name="T53" fmla="*/ 102 h 181"/>
                  <a:gd name="T54" fmla="*/ 3 w 67"/>
                  <a:gd name="T55" fmla="*/ 116 h 181"/>
                  <a:gd name="T56" fmla="*/ 7 w 67"/>
                  <a:gd name="T57" fmla="*/ 128 h 181"/>
                  <a:gd name="T58" fmla="*/ 12 w 67"/>
                  <a:gd name="T59" fmla="*/ 140 h 181"/>
                  <a:gd name="T60" fmla="*/ 19 w 67"/>
                  <a:gd name="T61" fmla="*/ 150 h 181"/>
                  <a:gd name="T62" fmla="*/ 27 w 67"/>
                  <a:gd name="T63" fmla="*/ 160 h 181"/>
                  <a:gd name="T64" fmla="*/ 38 w 67"/>
                  <a:gd name="T65" fmla="*/ 168 h 181"/>
                  <a:gd name="T66" fmla="*/ 50 w 67"/>
                  <a:gd name="T67" fmla="*/ 175 h 181"/>
                  <a:gd name="T68" fmla="*/ 65 w 67"/>
                  <a:gd name="T69" fmla="*/ 180 h 181"/>
                  <a:gd name="T70" fmla="*/ 66 w 67"/>
                  <a:gd name="T71" fmla="*/ 176 h 1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81">
                    <a:moveTo>
                      <a:pt x="66" y="176"/>
                    </a:moveTo>
                    <a:lnTo>
                      <a:pt x="66" y="176"/>
                    </a:lnTo>
                    <a:lnTo>
                      <a:pt x="52" y="171"/>
                    </a:lnTo>
                    <a:lnTo>
                      <a:pt x="40" y="165"/>
                    </a:lnTo>
                    <a:lnTo>
                      <a:pt x="30" y="157"/>
                    </a:lnTo>
                    <a:lnTo>
                      <a:pt x="22" y="148"/>
                    </a:lnTo>
                    <a:lnTo>
                      <a:pt x="15" y="138"/>
                    </a:lnTo>
                    <a:lnTo>
                      <a:pt x="11" y="127"/>
                    </a:lnTo>
                    <a:lnTo>
                      <a:pt x="7" y="115"/>
                    </a:lnTo>
                    <a:lnTo>
                      <a:pt x="5" y="102"/>
                    </a:lnTo>
                    <a:lnTo>
                      <a:pt x="4" y="90"/>
                    </a:lnTo>
                    <a:lnTo>
                      <a:pt x="5" y="76"/>
                    </a:lnTo>
                    <a:lnTo>
                      <a:pt x="6" y="63"/>
                    </a:lnTo>
                    <a:lnTo>
                      <a:pt x="8" y="50"/>
                    </a:lnTo>
                    <a:lnTo>
                      <a:pt x="11" y="37"/>
                    </a:lnTo>
                    <a:lnTo>
                      <a:pt x="15" y="24"/>
                    </a:lnTo>
                    <a:lnTo>
                      <a:pt x="19" y="13"/>
                    </a:lnTo>
                    <a:lnTo>
                      <a:pt x="23" y="2"/>
                    </a:lnTo>
                    <a:lnTo>
                      <a:pt x="19" y="0"/>
                    </a:lnTo>
                    <a:lnTo>
                      <a:pt x="15" y="12"/>
                    </a:lnTo>
                    <a:lnTo>
                      <a:pt x="11" y="24"/>
                    </a:lnTo>
                    <a:lnTo>
                      <a:pt x="7" y="36"/>
                    </a:lnTo>
                    <a:lnTo>
                      <a:pt x="5" y="49"/>
                    </a:lnTo>
                    <a:lnTo>
                      <a:pt x="2" y="62"/>
                    </a:lnTo>
                    <a:lnTo>
                      <a:pt x="1" y="76"/>
                    </a:lnTo>
                    <a:lnTo>
                      <a:pt x="0" y="90"/>
                    </a:lnTo>
                    <a:lnTo>
                      <a:pt x="1" y="102"/>
                    </a:lnTo>
                    <a:lnTo>
                      <a:pt x="3" y="116"/>
                    </a:lnTo>
                    <a:lnTo>
                      <a:pt x="7" y="128"/>
                    </a:lnTo>
                    <a:lnTo>
                      <a:pt x="12" y="140"/>
                    </a:lnTo>
                    <a:lnTo>
                      <a:pt x="19" y="150"/>
                    </a:lnTo>
                    <a:lnTo>
                      <a:pt x="27" y="160"/>
                    </a:lnTo>
                    <a:lnTo>
                      <a:pt x="38" y="168"/>
                    </a:lnTo>
                    <a:lnTo>
                      <a:pt x="50" y="175"/>
                    </a:lnTo>
                    <a:lnTo>
                      <a:pt x="65" y="180"/>
                    </a:lnTo>
                    <a:lnTo>
                      <a:pt x="66" y="17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8" name="Freeform 114">
                <a:extLst>
                  <a:ext uri="{FF2B5EF4-FFF2-40B4-BE49-F238E27FC236}">
                    <a16:creationId xmlns:a16="http://schemas.microsoft.com/office/drawing/2014/main" id="{1AA6EF5B-A5FC-28FA-E88A-7E13A8DE8D29}"/>
                  </a:ext>
                </a:extLst>
              </p:cNvPr>
              <p:cNvSpPr>
                <a:spLocks/>
              </p:cNvSpPr>
              <p:nvPr/>
            </p:nvSpPr>
            <p:spPr bwMode="auto">
              <a:xfrm>
                <a:off x="4111" y="2225"/>
                <a:ext cx="122" cy="27"/>
              </a:xfrm>
              <a:custGeom>
                <a:avLst/>
                <a:gdLst>
                  <a:gd name="T0" fmla="*/ 119 w 122"/>
                  <a:gd name="T1" fmla="*/ 0 h 27"/>
                  <a:gd name="T2" fmla="*/ 119 w 122"/>
                  <a:gd name="T3" fmla="*/ 0 h 27"/>
                  <a:gd name="T4" fmla="*/ 112 w 122"/>
                  <a:gd name="T5" fmla="*/ 3 h 27"/>
                  <a:gd name="T6" fmla="*/ 105 w 122"/>
                  <a:gd name="T7" fmla="*/ 5 h 27"/>
                  <a:gd name="T8" fmla="*/ 98 w 122"/>
                  <a:gd name="T9" fmla="*/ 8 h 27"/>
                  <a:gd name="T10" fmla="*/ 91 w 122"/>
                  <a:gd name="T11" fmla="*/ 11 h 27"/>
                  <a:gd name="T12" fmla="*/ 84 w 122"/>
                  <a:gd name="T13" fmla="*/ 13 h 27"/>
                  <a:gd name="T14" fmla="*/ 76 w 122"/>
                  <a:gd name="T15" fmla="*/ 15 h 27"/>
                  <a:gd name="T16" fmla="*/ 69 w 122"/>
                  <a:gd name="T17" fmla="*/ 18 h 27"/>
                  <a:gd name="T18" fmla="*/ 61 w 122"/>
                  <a:gd name="T19" fmla="*/ 19 h 27"/>
                  <a:gd name="T20" fmla="*/ 53 w 122"/>
                  <a:gd name="T21" fmla="*/ 21 h 27"/>
                  <a:gd name="T22" fmla="*/ 46 w 122"/>
                  <a:gd name="T23" fmla="*/ 22 h 27"/>
                  <a:gd name="T24" fmla="*/ 39 w 122"/>
                  <a:gd name="T25" fmla="*/ 22 h 27"/>
                  <a:gd name="T26" fmla="*/ 31 w 122"/>
                  <a:gd name="T27" fmla="*/ 22 h 27"/>
                  <a:gd name="T28" fmla="*/ 23 w 122"/>
                  <a:gd name="T29" fmla="*/ 22 h 27"/>
                  <a:gd name="T30" fmla="*/ 16 w 122"/>
                  <a:gd name="T31" fmla="*/ 21 h 27"/>
                  <a:gd name="T32" fmla="*/ 9 w 122"/>
                  <a:gd name="T33" fmla="*/ 20 h 27"/>
                  <a:gd name="T34" fmla="*/ 1 w 122"/>
                  <a:gd name="T35" fmla="*/ 18 h 27"/>
                  <a:gd name="T36" fmla="*/ 0 w 122"/>
                  <a:gd name="T37" fmla="*/ 22 h 27"/>
                  <a:gd name="T38" fmla="*/ 8 w 122"/>
                  <a:gd name="T39" fmla="*/ 24 h 27"/>
                  <a:gd name="T40" fmla="*/ 16 w 122"/>
                  <a:gd name="T41" fmla="*/ 25 h 27"/>
                  <a:gd name="T42" fmla="*/ 23 w 122"/>
                  <a:gd name="T43" fmla="*/ 25 h 27"/>
                  <a:gd name="T44" fmla="*/ 31 w 122"/>
                  <a:gd name="T45" fmla="*/ 26 h 27"/>
                  <a:gd name="T46" fmla="*/ 39 w 122"/>
                  <a:gd name="T47" fmla="*/ 26 h 27"/>
                  <a:gd name="T48" fmla="*/ 46 w 122"/>
                  <a:gd name="T49" fmla="*/ 25 h 27"/>
                  <a:gd name="T50" fmla="*/ 55 w 122"/>
                  <a:gd name="T51" fmla="*/ 25 h 27"/>
                  <a:gd name="T52" fmla="*/ 62 w 122"/>
                  <a:gd name="T53" fmla="*/ 23 h 27"/>
                  <a:gd name="T54" fmla="*/ 70 w 122"/>
                  <a:gd name="T55" fmla="*/ 22 h 27"/>
                  <a:gd name="T56" fmla="*/ 77 w 122"/>
                  <a:gd name="T57" fmla="*/ 19 h 27"/>
                  <a:gd name="T58" fmla="*/ 85 w 122"/>
                  <a:gd name="T59" fmla="*/ 17 h 27"/>
                  <a:gd name="T60" fmla="*/ 92 w 122"/>
                  <a:gd name="T61" fmla="*/ 15 h 27"/>
                  <a:gd name="T62" fmla="*/ 99 w 122"/>
                  <a:gd name="T63" fmla="*/ 12 h 27"/>
                  <a:gd name="T64" fmla="*/ 106 w 122"/>
                  <a:gd name="T65" fmla="*/ 9 h 27"/>
                  <a:gd name="T66" fmla="*/ 114 w 122"/>
                  <a:gd name="T67" fmla="*/ 7 h 27"/>
                  <a:gd name="T68" fmla="*/ 121 w 122"/>
                  <a:gd name="T69" fmla="*/ 3 h 27"/>
                  <a:gd name="T70" fmla="*/ 119 w 122"/>
                  <a:gd name="T71" fmla="*/ 0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0"/>
                    </a:moveTo>
                    <a:lnTo>
                      <a:pt x="119" y="0"/>
                    </a:lnTo>
                    <a:lnTo>
                      <a:pt x="112" y="3"/>
                    </a:lnTo>
                    <a:lnTo>
                      <a:pt x="105" y="5"/>
                    </a:lnTo>
                    <a:lnTo>
                      <a:pt x="98" y="8"/>
                    </a:lnTo>
                    <a:lnTo>
                      <a:pt x="91" y="11"/>
                    </a:lnTo>
                    <a:lnTo>
                      <a:pt x="84" y="13"/>
                    </a:lnTo>
                    <a:lnTo>
                      <a:pt x="76" y="15"/>
                    </a:lnTo>
                    <a:lnTo>
                      <a:pt x="69" y="18"/>
                    </a:lnTo>
                    <a:lnTo>
                      <a:pt x="61" y="19"/>
                    </a:lnTo>
                    <a:lnTo>
                      <a:pt x="53" y="21"/>
                    </a:lnTo>
                    <a:lnTo>
                      <a:pt x="46" y="22"/>
                    </a:lnTo>
                    <a:lnTo>
                      <a:pt x="39" y="22"/>
                    </a:lnTo>
                    <a:lnTo>
                      <a:pt x="31" y="22"/>
                    </a:lnTo>
                    <a:lnTo>
                      <a:pt x="23" y="22"/>
                    </a:lnTo>
                    <a:lnTo>
                      <a:pt x="16" y="21"/>
                    </a:lnTo>
                    <a:lnTo>
                      <a:pt x="9" y="20"/>
                    </a:lnTo>
                    <a:lnTo>
                      <a:pt x="1" y="18"/>
                    </a:lnTo>
                    <a:lnTo>
                      <a:pt x="0" y="22"/>
                    </a:lnTo>
                    <a:lnTo>
                      <a:pt x="8" y="24"/>
                    </a:lnTo>
                    <a:lnTo>
                      <a:pt x="16" y="25"/>
                    </a:lnTo>
                    <a:lnTo>
                      <a:pt x="23" y="25"/>
                    </a:lnTo>
                    <a:lnTo>
                      <a:pt x="31" y="26"/>
                    </a:lnTo>
                    <a:lnTo>
                      <a:pt x="39" y="26"/>
                    </a:lnTo>
                    <a:lnTo>
                      <a:pt x="46" y="25"/>
                    </a:lnTo>
                    <a:lnTo>
                      <a:pt x="55" y="25"/>
                    </a:lnTo>
                    <a:lnTo>
                      <a:pt x="62" y="23"/>
                    </a:lnTo>
                    <a:lnTo>
                      <a:pt x="70" y="22"/>
                    </a:lnTo>
                    <a:lnTo>
                      <a:pt x="77" y="19"/>
                    </a:lnTo>
                    <a:lnTo>
                      <a:pt x="85" y="17"/>
                    </a:lnTo>
                    <a:lnTo>
                      <a:pt x="92" y="15"/>
                    </a:lnTo>
                    <a:lnTo>
                      <a:pt x="99" y="12"/>
                    </a:lnTo>
                    <a:lnTo>
                      <a:pt x="106" y="9"/>
                    </a:lnTo>
                    <a:lnTo>
                      <a:pt x="114" y="7"/>
                    </a:lnTo>
                    <a:lnTo>
                      <a:pt x="121" y="3"/>
                    </a:lnTo>
                    <a:lnTo>
                      <a:pt x="11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69" name="Freeform 115">
                <a:extLst>
                  <a:ext uri="{FF2B5EF4-FFF2-40B4-BE49-F238E27FC236}">
                    <a16:creationId xmlns:a16="http://schemas.microsoft.com/office/drawing/2014/main" id="{8B474298-5DCF-D007-5C38-F9DE2FDD63E0}"/>
                  </a:ext>
                </a:extLst>
              </p:cNvPr>
              <p:cNvSpPr>
                <a:spLocks/>
              </p:cNvSpPr>
              <p:nvPr/>
            </p:nvSpPr>
            <p:spPr bwMode="auto">
              <a:xfrm>
                <a:off x="4230" y="2133"/>
                <a:ext cx="81" cy="96"/>
              </a:xfrm>
              <a:custGeom>
                <a:avLst/>
                <a:gdLst>
                  <a:gd name="T0" fmla="*/ 76 w 81"/>
                  <a:gd name="T1" fmla="*/ 0 h 96"/>
                  <a:gd name="T2" fmla="*/ 74 w 81"/>
                  <a:gd name="T3" fmla="*/ 8 h 96"/>
                  <a:gd name="T4" fmla="*/ 71 w 81"/>
                  <a:gd name="T5" fmla="*/ 16 h 96"/>
                  <a:gd name="T6" fmla="*/ 68 w 81"/>
                  <a:gd name="T7" fmla="*/ 22 h 96"/>
                  <a:gd name="T8" fmla="*/ 64 w 81"/>
                  <a:gd name="T9" fmla="*/ 29 h 96"/>
                  <a:gd name="T10" fmla="*/ 61 w 81"/>
                  <a:gd name="T11" fmla="*/ 36 h 96"/>
                  <a:gd name="T12" fmla="*/ 57 w 81"/>
                  <a:gd name="T13" fmla="*/ 42 h 96"/>
                  <a:gd name="T14" fmla="*/ 52 w 81"/>
                  <a:gd name="T15" fmla="*/ 49 h 96"/>
                  <a:gd name="T16" fmla="*/ 47 w 81"/>
                  <a:gd name="T17" fmla="*/ 54 h 96"/>
                  <a:gd name="T18" fmla="*/ 42 w 81"/>
                  <a:gd name="T19" fmla="*/ 60 h 96"/>
                  <a:gd name="T20" fmla="*/ 37 w 81"/>
                  <a:gd name="T21" fmla="*/ 66 h 96"/>
                  <a:gd name="T22" fmla="*/ 31 w 81"/>
                  <a:gd name="T23" fmla="*/ 71 h 96"/>
                  <a:gd name="T24" fmla="*/ 25 w 81"/>
                  <a:gd name="T25" fmla="*/ 76 h 96"/>
                  <a:gd name="T26" fmla="*/ 19 w 81"/>
                  <a:gd name="T27" fmla="*/ 80 h 96"/>
                  <a:gd name="T28" fmla="*/ 13 w 81"/>
                  <a:gd name="T29" fmla="*/ 85 h 96"/>
                  <a:gd name="T30" fmla="*/ 6 w 81"/>
                  <a:gd name="T31" fmla="*/ 88 h 96"/>
                  <a:gd name="T32" fmla="*/ 0 w 81"/>
                  <a:gd name="T33" fmla="*/ 92 h 96"/>
                  <a:gd name="T34" fmla="*/ 2 w 81"/>
                  <a:gd name="T35" fmla="*/ 95 h 96"/>
                  <a:gd name="T36" fmla="*/ 8 w 81"/>
                  <a:gd name="T37" fmla="*/ 92 h 96"/>
                  <a:gd name="T38" fmla="*/ 15 w 81"/>
                  <a:gd name="T39" fmla="*/ 88 h 96"/>
                  <a:gd name="T40" fmla="*/ 21 w 81"/>
                  <a:gd name="T41" fmla="*/ 83 h 96"/>
                  <a:gd name="T42" fmla="*/ 27 w 81"/>
                  <a:gd name="T43" fmla="*/ 78 h 96"/>
                  <a:gd name="T44" fmla="*/ 34 w 81"/>
                  <a:gd name="T45" fmla="*/ 74 h 96"/>
                  <a:gd name="T46" fmla="*/ 40 w 81"/>
                  <a:gd name="T47" fmla="*/ 68 h 96"/>
                  <a:gd name="T48" fmla="*/ 45 w 81"/>
                  <a:gd name="T49" fmla="*/ 63 h 96"/>
                  <a:gd name="T50" fmla="*/ 50 w 81"/>
                  <a:gd name="T51" fmla="*/ 57 h 96"/>
                  <a:gd name="T52" fmla="*/ 55 w 81"/>
                  <a:gd name="T53" fmla="*/ 51 h 96"/>
                  <a:gd name="T54" fmla="*/ 60 w 81"/>
                  <a:gd name="T55" fmla="*/ 44 h 96"/>
                  <a:gd name="T56" fmla="*/ 64 w 81"/>
                  <a:gd name="T57" fmla="*/ 38 h 96"/>
                  <a:gd name="T58" fmla="*/ 68 w 81"/>
                  <a:gd name="T59" fmla="*/ 31 h 96"/>
                  <a:gd name="T60" fmla="*/ 72 w 81"/>
                  <a:gd name="T61" fmla="*/ 24 h 96"/>
                  <a:gd name="T62" fmla="*/ 75 w 81"/>
                  <a:gd name="T63" fmla="*/ 16 h 96"/>
                  <a:gd name="T64" fmla="*/ 78 w 81"/>
                  <a:gd name="T65" fmla="*/ 9 h 96"/>
                  <a:gd name="T66" fmla="*/ 80 w 81"/>
                  <a:gd name="T67" fmla="*/ 2 h 96"/>
                  <a:gd name="T68" fmla="*/ 76 w 81"/>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1" h="96">
                    <a:moveTo>
                      <a:pt x="76" y="0"/>
                    </a:moveTo>
                    <a:lnTo>
                      <a:pt x="74" y="8"/>
                    </a:lnTo>
                    <a:lnTo>
                      <a:pt x="71" y="16"/>
                    </a:lnTo>
                    <a:lnTo>
                      <a:pt x="68" y="22"/>
                    </a:lnTo>
                    <a:lnTo>
                      <a:pt x="64" y="29"/>
                    </a:lnTo>
                    <a:lnTo>
                      <a:pt x="61" y="36"/>
                    </a:lnTo>
                    <a:lnTo>
                      <a:pt x="57" y="42"/>
                    </a:lnTo>
                    <a:lnTo>
                      <a:pt x="52" y="49"/>
                    </a:lnTo>
                    <a:lnTo>
                      <a:pt x="47" y="54"/>
                    </a:lnTo>
                    <a:lnTo>
                      <a:pt x="42" y="60"/>
                    </a:lnTo>
                    <a:lnTo>
                      <a:pt x="37" y="66"/>
                    </a:lnTo>
                    <a:lnTo>
                      <a:pt x="31" y="71"/>
                    </a:lnTo>
                    <a:lnTo>
                      <a:pt x="25" y="76"/>
                    </a:lnTo>
                    <a:lnTo>
                      <a:pt x="19" y="80"/>
                    </a:lnTo>
                    <a:lnTo>
                      <a:pt x="13" y="85"/>
                    </a:lnTo>
                    <a:lnTo>
                      <a:pt x="6" y="88"/>
                    </a:lnTo>
                    <a:lnTo>
                      <a:pt x="0" y="92"/>
                    </a:lnTo>
                    <a:lnTo>
                      <a:pt x="2" y="95"/>
                    </a:lnTo>
                    <a:lnTo>
                      <a:pt x="8" y="92"/>
                    </a:lnTo>
                    <a:lnTo>
                      <a:pt x="15" y="88"/>
                    </a:lnTo>
                    <a:lnTo>
                      <a:pt x="21" y="83"/>
                    </a:lnTo>
                    <a:lnTo>
                      <a:pt x="27" y="78"/>
                    </a:lnTo>
                    <a:lnTo>
                      <a:pt x="34" y="74"/>
                    </a:lnTo>
                    <a:lnTo>
                      <a:pt x="40" y="68"/>
                    </a:lnTo>
                    <a:lnTo>
                      <a:pt x="45" y="63"/>
                    </a:lnTo>
                    <a:lnTo>
                      <a:pt x="50" y="57"/>
                    </a:lnTo>
                    <a:lnTo>
                      <a:pt x="55" y="51"/>
                    </a:lnTo>
                    <a:lnTo>
                      <a:pt x="60" y="44"/>
                    </a:lnTo>
                    <a:lnTo>
                      <a:pt x="64" y="38"/>
                    </a:lnTo>
                    <a:lnTo>
                      <a:pt x="68" y="31"/>
                    </a:lnTo>
                    <a:lnTo>
                      <a:pt x="72" y="24"/>
                    </a:lnTo>
                    <a:lnTo>
                      <a:pt x="75" y="16"/>
                    </a:lnTo>
                    <a:lnTo>
                      <a:pt x="78" y="9"/>
                    </a:lnTo>
                    <a:lnTo>
                      <a:pt x="80" y="2"/>
                    </a:lnTo>
                    <a:lnTo>
                      <a:pt x="7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0" name="Freeform 116">
                <a:extLst>
                  <a:ext uri="{FF2B5EF4-FFF2-40B4-BE49-F238E27FC236}">
                    <a16:creationId xmlns:a16="http://schemas.microsoft.com/office/drawing/2014/main" id="{79119621-84F7-BFD6-9999-C5B4039CF83C}"/>
                  </a:ext>
                </a:extLst>
              </p:cNvPr>
              <p:cNvSpPr>
                <a:spLocks/>
              </p:cNvSpPr>
              <p:nvPr/>
            </p:nvSpPr>
            <p:spPr bwMode="auto">
              <a:xfrm>
                <a:off x="4306" y="2132"/>
                <a:ext cx="17" cy="17"/>
              </a:xfrm>
              <a:custGeom>
                <a:avLst/>
                <a:gdLst>
                  <a:gd name="T0" fmla="*/ 16 w 17"/>
                  <a:gd name="T1" fmla="*/ 16 h 17"/>
                  <a:gd name="T2" fmla="*/ 16 w 17"/>
                  <a:gd name="T3" fmla="*/ 5 h 17"/>
                  <a:gd name="T4" fmla="*/ 12 w 17"/>
                  <a:gd name="T5" fmla="*/ 0 h 17"/>
                  <a:gd name="T6" fmla="*/ 4 w 17"/>
                  <a:gd name="T7" fmla="*/ 0 h 17"/>
                  <a:gd name="T8" fmla="*/ 0 w 17"/>
                  <a:gd name="T9" fmla="*/ 5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5"/>
                    </a:lnTo>
                    <a:lnTo>
                      <a:pt x="12" y="0"/>
                    </a:lnTo>
                    <a:lnTo>
                      <a:pt x="4" y="0"/>
                    </a:lnTo>
                    <a:lnTo>
                      <a:pt x="0" y="5"/>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1" name="Freeform 117">
                <a:extLst>
                  <a:ext uri="{FF2B5EF4-FFF2-40B4-BE49-F238E27FC236}">
                    <a16:creationId xmlns:a16="http://schemas.microsoft.com/office/drawing/2014/main" id="{41064ED3-EEFB-2873-332B-DE0DB203DF9F}"/>
                  </a:ext>
                </a:extLst>
              </p:cNvPr>
              <p:cNvSpPr>
                <a:spLocks/>
              </p:cNvSpPr>
              <p:nvPr/>
            </p:nvSpPr>
            <p:spPr bwMode="auto">
              <a:xfrm>
                <a:off x="4407" y="1912"/>
                <a:ext cx="303" cy="380"/>
              </a:xfrm>
              <a:custGeom>
                <a:avLst/>
                <a:gdLst>
                  <a:gd name="T0" fmla="*/ 298 w 303"/>
                  <a:gd name="T1" fmla="*/ 11 h 380"/>
                  <a:gd name="T2" fmla="*/ 299 w 303"/>
                  <a:gd name="T3" fmla="*/ 27 h 380"/>
                  <a:gd name="T4" fmla="*/ 301 w 303"/>
                  <a:gd name="T5" fmla="*/ 43 h 380"/>
                  <a:gd name="T6" fmla="*/ 302 w 303"/>
                  <a:gd name="T7" fmla="*/ 59 h 380"/>
                  <a:gd name="T8" fmla="*/ 302 w 303"/>
                  <a:gd name="T9" fmla="*/ 75 h 380"/>
                  <a:gd name="T10" fmla="*/ 296 w 303"/>
                  <a:gd name="T11" fmla="*/ 94 h 380"/>
                  <a:gd name="T12" fmla="*/ 285 w 303"/>
                  <a:gd name="T13" fmla="*/ 116 h 380"/>
                  <a:gd name="T14" fmla="*/ 274 w 303"/>
                  <a:gd name="T15" fmla="*/ 140 h 380"/>
                  <a:gd name="T16" fmla="*/ 270 w 303"/>
                  <a:gd name="T17" fmla="*/ 168 h 380"/>
                  <a:gd name="T18" fmla="*/ 269 w 303"/>
                  <a:gd name="T19" fmla="*/ 196 h 380"/>
                  <a:gd name="T20" fmla="*/ 268 w 303"/>
                  <a:gd name="T21" fmla="*/ 225 h 380"/>
                  <a:gd name="T22" fmla="*/ 265 w 303"/>
                  <a:gd name="T23" fmla="*/ 252 h 380"/>
                  <a:gd name="T24" fmla="*/ 259 w 303"/>
                  <a:gd name="T25" fmla="*/ 279 h 380"/>
                  <a:gd name="T26" fmla="*/ 248 w 303"/>
                  <a:gd name="T27" fmla="*/ 301 h 380"/>
                  <a:gd name="T28" fmla="*/ 235 w 303"/>
                  <a:gd name="T29" fmla="*/ 312 h 380"/>
                  <a:gd name="T30" fmla="*/ 221 w 303"/>
                  <a:gd name="T31" fmla="*/ 321 h 380"/>
                  <a:gd name="T32" fmla="*/ 207 w 303"/>
                  <a:gd name="T33" fmla="*/ 338 h 380"/>
                  <a:gd name="T34" fmla="*/ 193 w 303"/>
                  <a:gd name="T35" fmla="*/ 360 h 380"/>
                  <a:gd name="T36" fmla="*/ 175 w 303"/>
                  <a:gd name="T37" fmla="*/ 374 h 380"/>
                  <a:gd name="T38" fmla="*/ 137 w 303"/>
                  <a:gd name="T39" fmla="*/ 379 h 380"/>
                  <a:gd name="T40" fmla="*/ 102 w 303"/>
                  <a:gd name="T41" fmla="*/ 370 h 380"/>
                  <a:gd name="T42" fmla="*/ 69 w 303"/>
                  <a:gd name="T43" fmla="*/ 352 h 380"/>
                  <a:gd name="T44" fmla="*/ 42 w 303"/>
                  <a:gd name="T45" fmla="*/ 325 h 380"/>
                  <a:gd name="T46" fmla="*/ 20 w 303"/>
                  <a:gd name="T47" fmla="*/ 294 h 380"/>
                  <a:gd name="T48" fmla="*/ 10 w 303"/>
                  <a:gd name="T49" fmla="*/ 272 h 380"/>
                  <a:gd name="T50" fmla="*/ 5 w 303"/>
                  <a:gd name="T51" fmla="*/ 255 h 380"/>
                  <a:gd name="T52" fmla="*/ 2 w 303"/>
                  <a:gd name="T53" fmla="*/ 239 h 380"/>
                  <a:gd name="T54" fmla="*/ 0 w 303"/>
                  <a:gd name="T55" fmla="*/ 222 h 380"/>
                  <a:gd name="T56" fmla="*/ 0 w 303"/>
                  <a:gd name="T57" fmla="*/ 205 h 380"/>
                  <a:gd name="T58" fmla="*/ 1 w 303"/>
                  <a:gd name="T59" fmla="*/ 199 h 380"/>
                  <a:gd name="T60" fmla="*/ 4 w 303"/>
                  <a:gd name="T61" fmla="*/ 215 h 380"/>
                  <a:gd name="T62" fmla="*/ 8 w 303"/>
                  <a:gd name="T63" fmla="*/ 231 h 380"/>
                  <a:gd name="T64" fmla="*/ 12 w 303"/>
                  <a:gd name="T65" fmla="*/ 239 h 380"/>
                  <a:gd name="T66" fmla="*/ 19 w 303"/>
                  <a:gd name="T67" fmla="*/ 250 h 380"/>
                  <a:gd name="T68" fmla="*/ 23 w 303"/>
                  <a:gd name="T69" fmla="*/ 258 h 380"/>
                  <a:gd name="T70" fmla="*/ 44 w 303"/>
                  <a:gd name="T71" fmla="*/ 290 h 380"/>
                  <a:gd name="T72" fmla="*/ 72 w 303"/>
                  <a:gd name="T73" fmla="*/ 314 h 380"/>
                  <a:gd name="T74" fmla="*/ 105 w 303"/>
                  <a:gd name="T75" fmla="*/ 330 h 380"/>
                  <a:gd name="T76" fmla="*/ 140 w 303"/>
                  <a:gd name="T77" fmla="*/ 337 h 380"/>
                  <a:gd name="T78" fmla="*/ 177 w 303"/>
                  <a:gd name="T79" fmla="*/ 337 h 380"/>
                  <a:gd name="T80" fmla="*/ 211 w 303"/>
                  <a:gd name="T81" fmla="*/ 326 h 380"/>
                  <a:gd name="T82" fmla="*/ 238 w 303"/>
                  <a:gd name="T83" fmla="*/ 307 h 380"/>
                  <a:gd name="T84" fmla="*/ 255 w 303"/>
                  <a:gd name="T85" fmla="*/ 279 h 380"/>
                  <a:gd name="T86" fmla="*/ 264 w 303"/>
                  <a:gd name="T87" fmla="*/ 247 h 380"/>
                  <a:gd name="T88" fmla="*/ 263 w 303"/>
                  <a:gd name="T89" fmla="*/ 214 h 380"/>
                  <a:gd name="T90" fmla="*/ 255 w 303"/>
                  <a:gd name="T91" fmla="*/ 184 h 380"/>
                  <a:gd name="T92" fmla="*/ 251 w 303"/>
                  <a:gd name="T93" fmla="*/ 160 h 380"/>
                  <a:gd name="T94" fmla="*/ 252 w 303"/>
                  <a:gd name="T95" fmla="*/ 134 h 380"/>
                  <a:gd name="T96" fmla="*/ 262 w 303"/>
                  <a:gd name="T97" fmla="*/ 108 h 380"/>
                  <a:gd name="T98" fmla="*/ 282 w 303"/>
                  <a:gd name="T99" fmla="*/ 84 h 380"/>
                  <a:gd name="T100" fmla="*/ 295 w 303"/>
                  <a:gd name="T101" fmla="*/ 5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2" name="Freeform 118">
                <a:extLst>
                  <a:ext uri="{FF2B5EF4-FFF2-40B4-BE49-F238E27FC236}">
                    <a16:creationId xmlns:a16="http://schemas.microsoft.com/office/drawing/2014/main" id="{3FD5FA6D-A0DE-45D8-F4AC-39CEB262F315}"/>
                  </a:ext>
                </a:extLst>
              </p:cNvPr>
              <p:cNvSpPr>
                <a:spLocks/>
              </p:cNvSpPr>
              <p:nvPr/>
            </p:nvSpPr>
            <p:spPr bwMode="auto">
              <a:xfrm>
                <a:off x="4407" y="1912"/>
                <a:ext cx="303" cy="380"/>
              </a:xfrm>
              <a:custGeom>
                <a:avLst/>
                <a:gdLst>
                  <a:gd name="T0" fmla="*/ 299 w 303"/>
                  <a:gd name="T1" fmla="*/ 5 h 380"/>
                  <a:gd name="T2" fmla="*/ 299 w 303"/>
                  <a:gd name="T3" fmla="*/ 22 h 380"/>
                  <a:gd name="T4" fmla="*/ 300 w 303"/>
                  <a:gd name="T5" fmla="*/ 38 h 380"/>
                  <a:gd name="T6" fmla="*/ 302 w 303"/>
                  <a:gd name="T7" fmla="*/ 54 h 380"/>
                  <a:gd name="T8" fmla="*/ 302 w 303"/>
                  <a:gd name="T9" fmla="*/ 70 h 380"/>
                  <a:gd name="T10" fmla="*/ 299 w 303"/>
                  <a:gd name="T11" fmla="*/ 86 h 380"/>
                  <a:gd name="T12" fmla="*/ 289 w 303"/>
                  <a:gd name="T13" fmla="*/ 109 h 380"/>
                  <a:gd name="T14" fmla="*/ 277 w 303"/>
                  <a:gd name="T15" fmla="*/ 132 h 380"/>
                  <a:gd name="T16" fmla="*/ 271 w 303"/>
                  <a:gd name="T17" fmla="*/ 159 h 380"/>
                  <a:gd name="T18" fmla="*/ 269 w 303"/>
                  <a:gd name="T19" fmla="*/ 187 h 380"/>
                  <a:gd name="T20" fmla="*/ 269 w 303"/>
                  <a:gd name="T21" fmla="*/ 215 h 380"/>
                  <a:gd name="T22" fmla="*/ 267 w 303"/>
                  <a:gd name="T23" fmla="*/ 243 h 380"/>
                  <a:gd name="T24" fmla="*/ 262 w 303"/>
                  <a:gd name="T25" fmla="*/ 270 h 380"/>
                  <a:gd name="T26" fmla="*/ 251 w 303"/>
                  <a:gd name="T27" fmla="*/ 297 h 380"/>
                  <a:gd name="T28" fmla="*/ 240 w 303"/>
                  <a:gd name="T29" fmla="*/ 309 h 380"/>
                  <a:gd name="T30" fmla="*/ 226 w 303"/>
                  <a:gd name="T31" fmla="*/ 318 h 380"/>
                  <a:gd name="T32" fmla="*/ 212 w 303"/>
                  <a:gd name="T33" fmla="*/ 331 h 380"/>
                  <a:gd name="T34" fmla="*/ 198 w 303"/>
                  <a:gd name="T35" fmla="*/ 353 h 380"/>
                  <a:gd name="T36" fmla="*/ 182 w 303"/>
                  <a:gd name="T37" fmla="*/ 372 h 380"/>
                  <a:gd name="T38" fmla="*/ 149 w 303"/>
                  <a:gd name="T39" fmla="*/ 379 h 380"/>
                  <a:gd name="T40" fmla="*/ 113 w 303"/>
                  <a:gd name="T41" fmla="*/ 374 h 380"/>
                  <a:gd name="T42" fmla="*/ 80 w 303"/>
                  <a:gd name="T43" fmla="*/ 359 h 380"/>
                  <a:gd name="T44" fmla="*/ 50 w 303"/>
                  <a:gd name="T45" fmla="*/ 334 h 380"/>
                  <a:gd name="T46" fmla="*/ 26 w 303"/>
                  <a:gd name="T47" fmla="*/ 304 h 380"/>
                  <a:gd name="T48" fmla="*/ 12 w 303"/>
                  <a:gd name="T49" fmla="*/ 277 h 380"/>
                  <a:gd name="T50" fmla="*/ 7 w 303"/>
                  <a:gd name="T51" fmla="*/ 261 h 380"/>
                  <a:gd name="T52" fmla="*/ 3 w 303"/>
                  <a:gd name="T53" fmla="*/ 245 h 380"/>
                  <a:gd name="T54" fmla="*/ 0 w 303"/>
                  <a:gd name="T55" fmla="*/ 228 h 380"/>
                  <a:gd name="T56" fmla="*/ 0 w 303"/>
                  <a:gd name="T57" fmla="*/ 211 h 380"/>
                  <a:gd name="T58" fmla="*/ 0 w 303"/>
                  <a:gd name="T59" fmla="*/ 193 h 380"/>
                  <a:gd name="T60" fmla="*/ 2 w 303"/>
                  <a:gd name="T61" fmla="*/ 210 h 380"/>
                  <a:gd name="T62" fmla="*/ 6 w 303"/>
                  <a:gd name="T63" fmla="*/ 225 h 380"/>
                  <a:gd name="T64" fmla="*/ 11 w 303"/>
                  <a:gd name="T65" fmla="*/ 237 h 380"/>
                  <a:gd name="T66" fmla="*/ 17 w 303"/>
                  <a:gd name="T67" fmla="*/ 246 h 380"/>
                  <a:gd name="T68" fmla="*/ 22 w 303"/>
                  <a:gd name="T69" fmla="*/ 256 h 380"/>
                  <a:gd name="T70" fmla="*/ 36 w 303"/>
                  <a:gd name="T71" fmla="*/ 280 h 380"/>
                  <a:gd name="T72" fmla="*/ 62 w 303"/>
                  <a:gd name="T73" fmla="*/ 307 h 380"/>
                  <a:gd name="T74" fmla="*/ 93 w 303"/>
                  <a:gd name="T75" fmla="*/ 325 h 380"/>
                  <a:gd name="T76" fmla="*/ 128 w 303"/>
                  <a:gd name="T77" fmla="*/ 336 h 380"/>
                  <a:gd name="T78" fmla="*/ 165 w 303"/>
                  <a:gd name="T79" fmla="*/ 338 h 380"/>
                  <a:gd name="T80" fmla="*/ 201 w 303"/>
                  <a:gd name="T81" fmla="*/ 331 h 380"/>
                  <a:gd name="T82" fmla="*/ 230 w 303"/>
                  <a:gd name="T83" fmla="*/ 314 h 380"/>
                  <a:gd name="T84" fmla="*/ 250 w 303"/>
                  <a:gd name="T85" fmla="*/ 289 h 380"/>
                  <a:gd name="T86" fmla="*/ 262 w 303"/>
                  <a:gd name="T87" fmla="*/ 259 h 380"/>
                  <a:gd name="T88" fmla="*/ 264 w 303"/>
                  <a:gd name="T89" fmla="*/ 225 h 380"/>
                  <a:gd name="T90" fmla="*/ 258 w 303"/>
                  <a:gd name="T91" fmla="*/ 192 h 380"/>
                  <a:gd name="T92" fmla="*/ 252 w 303"/>
                  <a:gd name="T93" fmla="*/ 168 h 380"/>
                  <a:gd name="T94" fmla="*/ 251 w 303"/>
                  <a:gd name="T95" fmla="*/ 143 h 380"/>
                  <a:gd name="T96" fmla="*/ 257 w 303"/>
                  <a:gd name="T97" fmla="*/ 116 h 380"/>
                  <a:gd name="T98" fmla="*/ 275 w 303"/>
                  <a:gd name="T99" fmla="*/ 92 h 380"/>
                  <a:gd name="T100" fmla="*/ 292 w 303"/>
                  <a:gd name="T101" fmla="*/ 6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0"/>
                    </a:ln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3" name="Freeform 119">
                <a:extLst>
                  <a:ext uri="{FF2B5EF4-FFF2-40B4-BE49-F238E27FC236}">
                    <a16:creationId xmlns:a16="http://schemas.microsoft.com/office/drawing/2014/main" id="{0EB08444-7680-6DE6-4C13-84BB9B24E769}"/>
                  </a:ext>
                </a:extLst>
              </p:cNvPr>
              <p:cNvSpPr>
                <a:spLocks/>
              </p:cNvSpPr>
              <p:nvPr/>
            </p:nvSpPr>
            <p:spPr bwMode="auto">
              <a:xfrm>
                <a:off x="4411" y="2131"/>
                <a:ext cx="17" cy="17"/>
              </a:xfrm>
              <a:custGeom>
                <a:avLst/>
                <a:gdLst>
                  <a:gd name="T0" fmla="*/ 16 w 17"/>
                  <a:gd name="T1" fmla="*/ 8 h 17"/>
                  <a:gd name="T2" fmla="*/ 12 w 17"/>
                  <a:gd name="T3" fmla="*/ 0 h 17"/>
                  <a:gd name="T4" fmla="*/ 4 w 17"/>
                  <a:gd name="T5" fmla="*/ 0 h 17"/>
                  <a:gd name="T6" fmla="*/ 0 w 17"/>
                  <a:gd name="T7" fmla="*/ 8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4" y="0"/>
                    </a:lnTo>
                    <a:lnTo>
                      <a:pt x="0" y="8"/>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4" name="Freeform 120">
                <a:extLst>
                  <a:ext uri="{FF2B5EF4-FFF2-40B4-BE49-F238E27FC236}">
                    <a16:creationId xmlns:a16="http://schemas.microsoft.com/office/drawing/2014/main" id="{69D529C7-2FFB-CAB8-ACCC-C3ACB85F0952}"/>
                  </a:ext>
                </a:extLst>
              </p:cNvPr>
              <p:cNvSpPr>
                <a:spLocks/>
              </p:cNvSpPr>
              <p:nvPr/>
            </p:nvSpPr>
            <p:spPr bwMode="auto">
              <a:xfrm>
                <a:off x="4411" y="2132"/>
                <a:ext cx="81" cy="97"/>
              </a:xfrm>
              <a:custGeom>
                <a:avLst/>
                <a:gdLst>
                  <a:gd name="T0" fmla="*/ 80 w 81"/>
                  <a:gd name="T1" fmla="*/ 93 h 97"/>
                  <a:gd name="T2" fmla="*/ 80 w 81"/>
                  <a:gd name="T3" fmla="*/ 93 h 97"/>
                  <a:gd name="T4" fmla="*/ 74 w 81"/>
                  <a:gd name="T5" fmla="*/ 89 h 97"/>
                  <a:gd name="T6" fmla="*/ 67 w 81"/>
                  <a:gd name="T7" fmla="*/ 86 h 97"/>
                  <a:gd name="T8" fmla="*/ 60 w 81"/>
                  <a:gd name="T9" fmla="*/ 81 h 97"/>
                  <a:gd name="T10" fmla="*/ 54 w 81"/>
                  <a:gd name="T11" fmla="*/ 77 h 97"/>
                  <a:gd name="T12" fmla="*/ 49 w 81"/>
                  <a:gd name="T13" fmla="*/ 72 h 97"/>
                  <a:gd name="T14" fmla="*/ 43 w 81"/>
                  <a:gd name="T15" fmla="*/ 67 h 97"/>
                  <a:gd name="T16" fmla="*/ 38 w 81"/>
                  <a:gd name="T17" fmla="*/ 61 h 97"/>
                  <a:gd name="T18" fmla="*/ 33 w 81"/>
                  <a:gd name="T19" fmla="*/ 55 h 97"/>
                  <a:gd name="T20" fmla="*/ 28 w 81"/>
                  <a:gd name="T21" fmla="*/ 49 h 97"/>
                  <a:gd name="T22" fmla="*/ 23 w 81"/>
                  <a:gd name="T23" fmla="*/ 43 h 97"/>
                  <a:gd name="T24" fmla="*/ 19 w 81"/>
                  <a:gd name="T25" fmla="*/ 37 h 97"/>
                  <a:gd name="T26" fmla="*/ 16 w 81"/>
                  <a:gd name="T27" fmla="*/ 29 h 97"/>
                  <a:gd name="T28" fmla="*/ 12 w 81"/>
                  <a:gd name="T29" fmla="*/ 22 h 97"/>
                  <a:gd name="T30" fmla="*/ 9 w 81"/>
                  <a:gd name="T31" fmla="*/ 15 h 97"/>
                  <a:gd name="T32" fmla="*/ 6 w 81"/>
                  <a:gd name="T33" fmla="*/ 8 h 97"/>
                  <a:gd name="T34" fmla="*/ 4 w 81"/>
                  <a:gd name="T35" fmla="*/ 0 h 97"/>
                  <a:gd name="T36" fmla="*/ 0 w 81"/>
                  <a:gd name="T37" fmla="*/ 1 h 97"/>
                  <a:gd name="T38" fmla="*/ 2 w 81"/>
                  <a:gd name="T39" fmla="*/ 9 h 97"/>
                  <a:gd name="T40" fmla="*/ 5 w 81"/>
                  <a:gd name="T41" fmla="*/ 17 h 97"/>
                  <a:gd name="T42" fmla="*/ 8 w 81"/>
                  <a:gd name="T43" fmla="*/ 24 h 97"/>
                  <a:gd name="T44" fmla="*/ 12 w 81"/>
                  <a:gd name="T45" fmla="*/ 31 h 97"/>
                  <a:gd name="T46" fmla="*/ 16 w 81"/>
                  <a:gd name="T47" fmla="*/ 39 h 97"/>
                  <a:gd name="T48" fmla="*/ 20 w 81"/>
                  <a:gd name="T49" fmla="*/ 45 h 97"/>
                  <a:gd name="T50" fmla="*/ 25 w 81"/>
                  <a:gd name="T51" fmla="*/ 51 h 97"/>
                  <a:gd name="T52" fmla="*/ 30 w 81"/>
                  <a:gd name="T53" fmla="*/ 58 h 97"/>
                  <a:gd name="T54" fmla="*/ 35 w 81"/>
                  <a:gd name="T55" fmla="*/ 64 h 97"/>
                  <a:gd name="T56" fmla="*/ 40 w 81"/>
                  <a:gd name="T57" fmla="*/ 69 h 97"/>
                  <a:gd name="T58" fmla="*/ 46 w 81"/>
                  <a:gd name="T59" fmla="*/ 75 h 97"/>
                  <a:gd name="T60" fmla="*/ 52 w 81"/>
                  <a:gd name="T61" fmla="*/ 79 h 97"/>
                  <a:gd name="T62" fmla="*/ 59 w 81"/>
                  <a:gd name="T63" fmla="*/ 84 h 97"/>
                  <a:gd name="T64" fmla="*/ 65 w 81"/>
                  <a:gd name="T65" fmla="*/ 89 h 97"/>
                  <a:gd name="T66" fmla="*/ 72 w 81"/>
                  <a:gd name="T67" fmla="*/ 93 h 97"/>
                  <a:gd name="T68" fmla="*/ 78 w 81"/>
                  <a:gd name="T69" fmla="*/ 96 h 97"/>
                  <a:gd name="T70" fmla="*/ 80 w 81"/>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 h="97">
                    <a:moveTo>
                      <a:pt x="80" y="93"/>
                    </a:moveTo>
                    <a:lnTo>
                      <a:pt x="80" y="93"/>
                    </a:lnTo>
                    <a:lnTo>
                      <a:pt x="74" y="89"/>
                    </a:lnTo>
                    <a:lnTo>
                      <a:pt x="67" y="86"/>
                    </a:lnTo>
                    <a:lnTo>
                      <a:pt x="60" y="81"/>
                    </a:lnTo>
                    <a:lnTo>
                      <a:pt x="54" y="77"/>
                    </a:lnTo>
                    <a:lnTo>
                      <a:pt x="49" y="72"/>
                    </a:lnTo>
                    <a:lnTo>
                      <a:pt x="43" y="67"/>
                    </a:lnTo>
                    <a:lnTo>
                      <a:pt x="38" y="61"/>
                    </a:lnTo>
                    <a:lnTo>
                      <a:pt x="33" y="55"/>
                    </a:lnTo>
                    <a:lnTo>
                      <a:pt x="28" y="49"/>
                    </a:lnTo>
                    <a:lnTo>
                      <a:pt x="23" y="43"/>
                    </a:lnTo>
                    <a:lnTo>
                      <a:pt x="19" y="37"/>
                    </a:lnTo>
                    <a:lnTo>
                      <a:pt x="16" y="29"/>
                    </a:lnTo>
                    <a:lnTo>
                      <a:pt x="12" y="22"/>
                    </a:lnTo>
                    <a:lnTo>
                      <a:pt x="9" y="15"/>
                    </a:lnTo>
                    <a:lnTo>
                      <a:pt x="6" y="8"/>
                    </a:lnTo>
                    <a:lnTo>
                      <a:pt x="4" y="0"/>
                    </a:lnTo>
                    <a:lnTo>
                      <a:pt x="0" y="1"/>
                    </a:lnTo>
                    <a:lnTo>
                      <a:pt x="2" y="9"/>
                    </a:lnTo>
                    <a:lnTo>
                      <a:pt x="5" y="17"/>
                    </a:lnTo>
                    <a:lnTo>
                      <a:pt x="8" y="24"/>
                    </a:lnTo>
                    <a:lnTo>
                      <a:pt x="12" y="31"/>
                    </a:lnTo>
                    <a:lnTo>
                      <a:pt x="16" y="39"/>
                    </a:lnTo>
                    <a:lnTo>
                      <a:pt x="20" y="45"/>
                    </a:lnTo>
                    <a:lnTo>
                      <a:pt x="25" y="51"/>
                    </a:lnTo>
                    <a:lnTo>
                      <a:pt x="30" y="58"/>
                    </a:lnTo>
                    <a:lnTo>
                      <a:pt x="35" y="64"/>
                    </a:lnTo>
                    <a:lnTo>
                      <a:pt x="40" y="69"/>
                    </a:lnTo>
                    <a:lnTo>
                      <a:pt x="46" y="75"/>
                    </a:lnTo>
                    <a:lnTo>
                      <a:pt x="52" y="79"/>
                    </a:lnTo>
                    <a:lnTo>
                      <a:pt x="59" y="84"/>
                    </a:lnTo>
                    <a:lnTo>
                      <a:pt x="65" y="89"/>
                    </a:lnTo>
                    <a:lnTo>
                      <a:pt x="72" y="93"/>
                    </a:lnTo>
                    <a:lnTo>
                      <a:pt x="78" y="96"/>
                    </a:lnTo>
                    <a:lnTo>
                      <a:pt x="80" y="9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5" name="Freeform 121">
                <a:extLst>
                  <a:ext uri="{FF2B5EF4-FFF2-40B4-BE49-F238E27FC236}">
                    <a16:creationId xmlns:a16="http://schemas.microsoft.com/office/drawing/2014/main" id="{C418763D-0C7A-C277-7D9E-4629CA13A08D}"/>
                  </a:ext>
                </a:extLst>
              </p:cNvPr>
              <p:cNvSpPr>
                <a:spLocks/>
              </p:cNvSpPr>
              <p:nvPr/>
            </p:nvSpPr>
            <p:spPr bwMode="auto">
              <a:xfrm>
                <a:off x="4489" y="2225"/>
                <a:ext cx="122" cy="27"/>
              </a:xfrm>
              <a:custGeom>
                <a:avLst/>
                <a:gdLst>
                  <a:gd name="T0" fmla="*/ 119 w 122"/>
                  <a:gd name="T1" fmla="*/ 18 h 27"/>
                  <a:gd name="T2" fmla="*/ 119 w 122"/>
                  <a:gd name="T3" fmla="*/ 18 h 27"/>
                  <a:gd name="T4" fmla="*/ 112 w 122"/>
                  <a:gd name="T5" fmla="*/ 20 h 27"/>
                  <a:gd name="T6" fmla="*/ 105 w 122"/>
                  <a:gd name="T7" fmla="*/ 21 h 27"/>
                  <a:gd name="T8" fmla="*/ 97 w 122"/>
                  <a:gd name="T9" fmla="*/ 22 h 27"/>
                  <a:gd name="T10" fmla="*/ 89 w 122"/>
                  <a:gd name="T11" fmla="*/ 22 h 27"/>
                  <a:gd name="T12" fmla="*/ 82 w 122"/>
                  <a:gd name="T13" fmla="*/ 22 h 27"/>
                  <a:gd name="T14" fmla="*/ 74 w 122"/>
                  <a:gd name="T15" fmla="*/ 22 h 27"/>
                  <a:gd name="T16" fmla="*/ 67 w 122"/>
                  <a:gd name="T17" fmla="*/ 21 h 27"/>
                  <a:gd name="T18" fmla="*/ 59 w 122"/>
                  <a:gd name="T19" fmla="*/ 19 h 27"/>
                  <a:gd name="T20" fmla="*/ 52 w 122"/>
                  <a:gd name="T21" fmla="*/ 18 h 27"/>
                  <a:gd name="T22" fmla="*/ 45 w 122"/>
                  <a:gd name="T23" fmla="*/ 15 h 27"/>
                  <a:gd name="T24" fmla="*/ 37 w 122"/>
                  <a:gd name="T25" fmla="*/ 13 h 27"/>
                  <a:gd name="T26" fmla="*/ 30 w 122"/>
                  <a:gd name="T27" fmla="*/ 11 h 27"/>
                  <a:gd name="T28" fmla="*/ 23 w 122"/>
                  <a:gd name="T29" fmla="*/ 8 h 27"/>
                  <a:gd name="T30" fmla="*/ 16 w 122"/>
                  <a:gd name="T31" fmla="*/ 5 h 27"/>
                  <a:gd name="T32" fmla="*/ 9 w 122"/>
                  <a:gd name="T33" fmla="*/ 3 h 27"/>
                  <a:gd name="T34" fmla="*/ 2 w 122"/>
                  <a:gd name="T35" fmla="*/ 0 h 27"/>
                  <a:gd name="T36" fmla="*/ 0 w 122"/>
                  <a:gd name="T37" fmla="*/ 3 h 27"/>
                  <a:gd name="T38" fmla="*/ 7 w 122"/>
                  <a:gd name="T39" fmla="*/ 7 h 27"/>
                  <a:gd name="T40" fmla="*/ 14 w 122"/>
                  <a:gd name="T41" fmla="*/ 9 h 27"/>
                  <a:gd name="T42" fmla="*/ 21 w 122"/>
                  <a:gd name="T43" fmla="*/ 12 h 27"/>
                  <a:gd name="T44" fmla="*/ 29 w 122"/>
                  <a:gd name="T45" fmla="*/ 15 h 27"/>
                  <a:gd name="T46" fmla="*/ 36 w 122"/>
                  <a:gd name="T47" fmla="*/ 17 h 27"/>
                  <a:gd name="T48" fmla="*/ 43 w 122"/>
                  <a:gd name="T49" fmla="*/ 19 h 27"/>
                  <a:gd name="T50" fmla="*/ 51 w 122"/>
                  <a:gd name="T51" fmla="*/ 22 h 27"/>
                  <a:gd name="T52" fmla="*/ 58 w 122"/>
                  <a:gd name="T53" fmla="*/ 23 h 27"/>
                  <a:gd name="T54" fmla="*/ 66 w 122"/>
                  <a:gd name="T55" fmla="*/ 25 h 27"/>
                  <a:gd name="T56" fmla="*/ 74 w 122"/>
                  <a:gd name="T57" fmla="*/ 25 h 27"/>
                  <a:gd name="T58" fmla="*/ 82 w 122"/>
                  <a:gd name="T59" fmla="*/ 26 h 27"/>
                  <a:gd name="T60" fmla="*/ 89 w 122"/>
                  <a:gd name="T61" fmla="*/ 26 h 27"/>
                  <a:gd name="T62" fmla="*/ 97 w 122"/>
                  <a:gd name="T63" fmla="*/ 25 h 27"/>
                  <a:gd name="T64" fmla="*/ 105 w 122"/>
                  <a:gd name="T65" fmla="*/ 25 h 27"/>
                  <a:gd name="T66" fmla="*/ 113 w 122"/>
                  <a:gd name="T67" fmla="*/ 24 h 27"/>
                  <a:gd name="T68" fmla="*/ 121 w 122"/>
                  <a:gd name="T69" fmla="*/ 22 h 27"/>
                  <a:gd name="T70" fmla="*/ 119 w 122"/>
                  <a:gd name="T71" fmla="*/ 18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18"/>
                    </a:moveTo>
                    <a:lnTo>
                      <a:pt x="119" y="18"/>
                    </a:lnTo>
                    <a:lnTo>
                      <a:pt x="112" y="20"/>
                    </a:lnTo>
                    <a:lnTo>
                      <a:pt x="105" y="21"/>
                    </a:lnTo>
                    <a:lnTo>
                      <a:pt x="97" y="22"/>
                    </a:lnTo>
                    <a:lnTo>
                      <a:pt x="89" y="22"/>
                    </a:lnTo>
                    <a:lnTo>
                      <a:pt x="82" y="22"/>
                    </a:lnTo>
                    <a:lnTo>
                      <a:pt x="74" y="22"/>
                    </a:lnTo>
                    <a:lnTo>
                      <a:pt x="67" y="21"/>
                    </a:lnTo>
                    <a:lnTo>
                      <a:pt x="59" y="19"/>
                    </a:lnTo>
                    <a:lnTo>
                      <a:pt x="52" y="18"/>
                    </a:lnTo>
                    <a:lnTo>
                      <a:pt x="45" y="15"/>
                    </a:lnTo>
                    <a:lnTo>
                      <a:pt x="37" y="13"/>
                    </a:lnTo>
                    <a:lnTo>
                      <a:pt x="30" y="11"/>
                    </a:lnTo>
                    <a:lnTo>
                      <a:pt x="23" y="8"/>
                    </a:lnTo>
                    <a:lnTo>
                      <a:pt x="16" y="5"/>
                    </a:lnTo>
                    <a:lnTo>
                      <a:pt x="9" y="3"/>
                    </a:lnTo>
                    <a:lnTo>
                      <a:pt x="2" y="0"/>
                    </a:lnTo>
                    <a:lnTo>
                      <a:pt x="0" y="3"/>
                    </a:lnTo>
                    <a:lnTo>
                      <a:pt x="7" y="7"/>
                    </a:lnTo>
                    <a:lnTo>
                      <a:pt x="14" y="9"/>
                    </a:lnTo>
                    <a:lnTo>
                      <a:pt x="21" y="12"/>
                    </a:lnTo>
                    <a:lnTo>
                      <a:pt x="29" y="15"/>
                    </a:lnTo>
                    <a:lnTo>
                      <a:pt x="36" y="17"/>
                    </a:lnTo>
                    <a:lnTo>
                      <a:pt x="43" y="19"/>
                    </a:lnTo>
                    <a:lnTo>
                      <a:pt x="51" y="22"/>
                    </a:lnTo>
                    <a:lnTo>
                      <a:pt x="58" y="23"/>
                    </a:lnTo>
                    <a:lnTo>
                      <a:pt x="66" y="25"/>
                    </a:lnTo>
                    <a:lnTo>
                      <a:pt x="74" y="25"/>
                    </a:lnTo>
                    <a:lnTo>
                      <a:pt x="82" y="26"/>
                    </a:lnTo>
                    <a:lnTo>
                      <a:pt x="89" y="26"/>
                    </a:lnTo>
                    <a:lnTo>
                      <a:pt x="97" y="25"/>
                    </a:lnTo>
                    <a:lnTo>
                      <a:pt x="105" y="25"/>
                    </a:lnTo>
                    <a:lnTo>
                      <a:pt x="113" y="24"/>
                    </a:lnTo>
                    <a:lnTo>
                      <a:pt x="121" y="22"/>
                    </a:lnTo>
                    <a:lnTo>
                      <a:pt x="119" y="1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6" name="Freeform 122">
                <a:extLst>
                  <a:ext uri="{FF2B5EF4-FFF2-40B4-BE49-F238E27FC236}">
                    <a16:creationId xmlns:a16="http://schemas.microsoft.com/office/drawing/2014/main" id="{00A6422C-E6DA-DC03-0672-12849F035E41}"/>
                  </a:ext>
                </a:extLst>
              </p:cNvPr>
              <p:cNvSpPr>
                <a:spLocks/>
              </p:cNvSpPr>
              <p:nvPr/>
            </p:nvSpPr>
            <p:spPr bwMode="auto">
              <a:xfrm>
                <a:off x="4608" y="2085"/>
                <a:ext cx="67" cy="163"/>
              </a:xfrm>
              <a:custGeom>
                <a:avLst/>
                <a:gdLst>
                  <a:gd name="T0" fmla="*/ 48 w 67"/>
                  <a:gd name="T1" fmla="*/ 1 h 163"/>
                  <a:gd name="T2" fmla="*/ 48 w 67"/>
                  <a:gd name="T3" fmla="*/ 1 h 163"/>
                  <a:gd name="T4" fmla="*/ 52 w 67"/>
                  <a:gd name="T5" fmla="*/ 12 h 163"/>
                  <a:gd name="T6" fmla="*/ 55 w 67"/>
                  <a:gd name="T7" fmla="*/ 23 h 163"/>
                  <a:gd name="T8" fmla="*/ 58 w 67"/>
                  <a:gd name="T9" fmla="*/ 35 h 163"/>
                  <a:gd name="T10" fmla="*/ 60 w 67"/>
                  <a:gd name="T11" fmla="*/ 47 h 163"/>
                  <a:gd name="T12" fmla="*/ 61 w 67"/>
                  <a:gd name="T13" fmla="*/ 59 h 163"/>
                  <a:gd name="T14" fmla="*/ 62 w 67"/>
                  <a:gd name="T15" fmla="*/ 70 h 163"/>
                  <a:gd name="T16" fmla="*/ 62 w 67"/>
                  <a:gd name="T17" fmla="*/ 82 h 163"/>
                  <a:gd name="T18" fmla="*/ 60 w 67"/>
                  <a:gd name="T19" fmla="*/ 94 h 163"/>
                  <a:gd name="T20" fmla="*/ 57 w 67"/>
                  <a:gd name="T21" fmla="*/ 104 h 163"/>
                  <a:gd name="T22" fmla="*/ 54 w 67"/>
                  <a:gd name="T23" fmla="*/ 115 h 163"/>
                  <a:gd name="T24" fmla="*/ 49 w 67"/>
                  <a:gd name="T25" fmla="*/ 125 h 163"/>
                  <a:gd name="T26" fmla="*/ 42 w 67"/>
                  <a:gd name="T27" fmla="*/ 133 h 163"/>
                  <a:gd name="T28" fmla="*/ 34 w 67"/>
                  <a:gd name="T29" fmla="*/ 141 h 163"/>
                  <a:gd name="T30" fmla="*/ 25 w 67"/>
                  <a:gd name="T31" fmla="*/ 148 h 163"/>
                  <a:gd name="T32" fmla="*/ 14 w 67"/>
                  <a:gd name="T33" fmla="*/ 153 h 163"/>
                  <a:gd name="T34" fmla="*/ 0 w 67"/>
                  <a:gd name="T35" fmla="*/ 158 h 163"/>
                  <a:gd name="T36" fmla="*/ 2 w 67"/>
                  <a:gd name="T37" fmla="*/ 162 h 163"/>
                  <a:gd name="T38" fmla="*/ 15 w 67"/>
                  <a:gd name="T39" fmla="*/ 157 h 163"/>
                  <a:gd name="T40" fmla="*/ 27 w 67"/>
                  <a:gd name="T41" fmla="*/ 151 h 163"/>
                  <a:gd name="T42" fmla="*/ 37 w 67"/>
                  <a:gd name="T43" fmla="*/ 144 h 163"/>
                  <a:gd name="T44" fmla="*/ 45 w 67"/>
                  <a:gd name="T45" fmla="*/ 136 h 163"/>
                  <a:gd name="T46" fmla="*/ 52 w 67"/>
                  <a:gd name="T47" fmla="*/ 126 h 163"/>
                  <a:gd name="T48" fmla="*/ 57 w 67"/>
                  <a:gd name="T49" fmla="*/ 117 h 163"/>
                  <a:gd name="T50" fmla="*/ 61 w 67"/>
                  <a:gd name="T51" fmla="*/ 106 h 163"/>
                  <a:gd name="T52" fmla="*/ 64 w 67"/>
                  <a:gd name="T53" fmla="*/ 94 h 163"/>
                  <a:gd name="T54" fmla="*/ 66 w 67"/>
                  <a:gd name="T55" fmla="*/ 82 h 163"/>
                  <a:gd name="T56" fmla="*/ 66 w 67"/>
                  <a:gd name="T57" fmla="*/ 70 h 163"/>
                  <a:gd name="T58" fmla="*/ 65 w 67"/>
                  <a:gd name="T59" fmla="*/ 59 h 163"/>
                  <a:gd name="T60" fmla="*/ 64 w 67"/>
                  <a:gd name="T61" fmla="*/ 46 h 163"/>
                  <a:gd name="T62" fmla="*/ 62 w 67"/>
                  <a:gd name="T63" fmla="*/ 34 h 163"/>
                  <a:gd name="T64" fmla="*/ 59 w 67"/>
                  <a:gd name="T65" fmla="*/ 22 h 163"/>
                  <a:gd name="T66" fmla="*/ 56 w 67"/>
                  <a:gd name="T67" fmla="*/ 11 h 163"/>
                  <a:gd name="T68" fmla="*/ 52 w 67"/>
                  <a:gd name="T69" fmla="*/ 0 h 163"/>
                  <a:gd name="T70" fmla="*/ 48 w 67"/>
                  <a:gd name="T71" fmla="*/ 1 h 16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63">
                    <a:moveTo>
                      <a:pt x="48" y="1"/>
                    </a:moveTo>
                    <a:lnTo>
                      <a:pt x="48" y="1"/>
                    </a:lnTo>
                    <a:lnTo>
                      <a:pt x="52" y="12"/>
                    </a:lnTo>
                    <a:lnTo>
                      <a:pt x="55" y="23"/>
                    </a:lnTo>
                    <a:lnTo>
                      <a:pt x="58" y="35"/>
                    </a:lnTo>
                    <a:lnTo>
                      <a:pt x="60" y="47"/>
                    </a:lnTo>
                    <a:lnTo>
                      <a:pt x="61" y="59"/>
                    </a:lnTo>
                    <a:lnTo>
                      <a:pt x="62" y="70"/>
                    </a:lnTo>
                    <a:lnTo>
                      <a:pt x="62" y="82"/>
                    </a:lnTo>
                    <a:lnTo>
                      <a:pt x="60" y="94"/>
                    </a:lnTo>
                    <a:lnTo>
                      <a:pt x="57" y="104"/>
                    </a:lnTo>
                    <a:lnTo>
                      <a:pt x="54" y="115"/>
                    </a:lnTo>
                    <a:lnTo>
                      <a:pt x="49" y="125"/>
                    </a:lnTo>
                    <a:lnTo>
                      <a:pt x="42" y="133"/>
                    </a:lnTo>
                    <a:lnTo>
                      <a:pt x="34" y="141"/>
                    </a:lnTo>
                    <a:lnTo>
                      <a:pt x="25" y="148"/>
                    </a:lnTo>
                    <a:lnTo>
                      <a:pt x="14" y="153"/>
                    </a:lnTo>
                    <a:lnTo>
                      <a:pt x="0" y="158"/>
                    </a:lnTo>
                    <a:lnTo>
                      <a:pt x="2" y="162"/>
                    </a:lnTo>
                    <a:lnTo>
                      <a:pt x="15" y="157"/>
                    </a:lnTo>
                    <a:lnTo>
                      <a:pt x="27" y="151"/>
                    </a:lnTo>
                    <a:lnTo>
                      <a:pt x="37" y="144"/>
                    </a:lnTo>
                    <a:lnTo>
                      <a:pt x="45" y="136"/>
                    </a:lnTo>
                    <a:lnTo>
                      <a:pt x="52" y="126"/>
                    </a:lnTo>
                    <a:lnTo>
                      <a:pt x="57" y="117"/>
                    </a:lnTo>
                    <a:lnTo>
                      <a:pt x="61" y="106"/>
                    </a:lnTo>
                    <a:lnTo>
                      <a:pt x="64" y="94"/>
                    </a:lnTo>
                    <a:lnTo>
                      <a:pt x="66" y="82"/>
                    </a:lnTo>
                    <a:lnTo>
                      <a:pt x="66" y="70"/>
                    </a:lnTo>
                    <a:lnTo>
                      <a:pt x="65" y="59"/>
                    </a:lnTo>
                    <a:lnTo>
                      <a:pt x="64" y="46"/>
                    </a:lnTo>
                    <a:lnTo>
                      <a:pt x="62" y="34"/>
                    </a:lnTo>
                    <a:lnTo>
                      <a:pt x="59" y="22"/>
                    </a:lnTo>
                    <a:lnTo>
                      <a:pt x="56" y="11"/>
                    </a:lnTo>
                    <a:lnTo>
                      <a:pt x="52" y="0"/>
                    </a:lnTo>
                    <a:lnTo>
                      <a:pt x="4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7" name="Freeform 123">
                <a:extLst>
                  <a:ext uri="{FF2B5EF4-FFF2-40B4-BE49-F238E27FC236}">
                    <a16:creationId xmlns:a16="http://schemas.microsoft.com/office/drawing/2014/main" id="{45744AAE-E806-D568-2C8E-91213960BF19}"/>
                  </a:ext>
                </a:extLst>
              </p:cNvPr>
              <p:cNvSpPr>
                <a:spLocks/>
              </p:cNvSpPr>
              <p:nvPr/>
            </p:nvSpPr>
            <p:spPr bwMode="auto">
              <a:xfrm>
                <a:off x="4647" y="2064"/>
                <a:ext cx="17" cy="23"/>
              </a:xfrm>
              <a:custGeom>
                <a:avLst/>
                <a:gdLst>
                  <a:gd name="T0" fmla="*/ 0 w 17"/>
                  <a:gd name="T1" fmla="*/ 0 h 23"/>
                  <a:gd name="T2" fmla="*/ 1 w 17"/>
                  <a:gd name="T3" fmla="*/ 3 h 23"/>
                  <a:gd name="T4" fmla="*/ 3 w 17"/>
                  <a:gd name="T5" fmla="*/ 7 h 23"/>
                  <a:gd name="T6" fmla="*/ 4 w 17"/>
                  <a:gd name="T7" fmla="*/ 10 h 23"/>
                  <a:gd name="T8" fmla="*/ 6 w 17"/>
                  <a:gd name="T9" fmla="*/ 12 h 23"/>
                  <a:gd name="T10" fmla="*/ 8 w 17"/>
                  <a:gd name="T11" fmla="*/ 15 h 23"/>
                  <a:gd name="T12" fmla="*/ 8 w 17"/>
                  <a:gd name="T13" fmla="*/ 17 h 23"/>
                  <a:gd name="T14" fmla="*/ 9 w 17"/>
                  <a:gd name="T15" fmla="*/ 19 h 23"/>
                  <a:gd name="T16" fmla="*/ 11 w 17"/>
                  <a:gd name="T17" fmla="*/ 22 h 23"/>
                  <a:gd name="T18" fmla="*/ 16 w 17"/>
                  <a:gd name="T19" fmla="*/ 21 h 23"/>
                  <a:gd name="T20" fmla="*/ 14 w 17"/>
                  <a:gd name="T21" fmla="*/ 18 h 23"/>
                  <a:gd name="T22" fmla="*/ 13 w 17"/>
                  <a:gd name="T23" fmla="*/ 16 h 23"/>
                  <a:gd name="T24" fmla="*/ 12 w 17"/>
                  <a:gd name="T25" fmla="*/ 13 h 23"/>
                  <a:gd name="T26" fmla="*/ 11 w 17"/>
                  <a:gd name="T27" fmla="*/ 10 h 23"/>
                  <a:gd name="T28" fmla="*/ 9 w 17"/>
                  <a:gd name="T29" fmla="*/ 8 h 23"/>
                  <a:gd name="T30" fmla="*/ 8 w 17"/>
                  <a:gd name="T31" fmla="*/ 5 h 23"/>
                  <a:gd name="T32" fmla="*/ 6 w 17"/>
                  <a:gd name="T33" fmla="*/ 2 h 23"/>
                  <a:gd name="T34" fmla="*/ 4 w 17"/>
                  <a:gd name="T35" fmla="*/ 0 h 23"/>
                  <a:gd name="T36" fmla="*/ 0 w 17"/>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3">
                    <a:moveTo>
                      <a:pt x="0" y="0"/>
                    </a:moveTo>
                    <a:lnTo>
                      <a:pt x="1" y="3"/>
                    </a:lnTo>
                    <a:lnTo>
                      <a:pt x="3" y="7"/>
                    </a:lnTo>
                    <a:lnTo>
                      <a:pt x="4" y="10"/>
                    </a:lnTo>
                    <a:lnTo>
                      <a:pt x="6" y="12"/>
                    </a:lnTo>
                    <a:lnTo>
                      <a:pt x="8" y="15"/>
                    </a:lnTo>
                    <a:lnTo>
                      <a:pt x="8" y="17"/>
                    </a:lnTo>
                    <a:lnTo>
                      <a:pt x="9" y="19"/>
                    </a:lnTo>
                    <a:lnTo>
                      <a:pt x="11" y="22"/>
                    </a:lnTo>
                    <a:lnTo>
                      <a:pt x="16" y="21"/>
                    </a:lnTo>
                    <a:lnTo>
                      <a:pt x="14" y="18"/>
                    </a:lnTo>
                    <a:lnTo>
                      <a:pt x="13" y="16"/>
                    </a:lnTo>
                    <a:lnTo>
                      <a:pt x="12" y="13"/>
                    </a:lnTo>
                    <a:lnTo>
                      <a:pt x="11" y="10"/>
                    </a:lnTo>
                    <a:lnTo>
                      <a:pt x="9" y="8"/>
                    </a:lnTo>
                    <a:lnTo>
                      <a:pt x="8" y="5"/>
                    </a:lnTo>
                    <a:lnTo>
                      <a:pt x="6" y="2"/>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8" name="Freeform 124">
                <a:extLst>
                  <a:ext uri="{FF2B5EF4-FFF2-40B4-BE49-F238E27FC236}">
                    <a16:creationId xmlns:a16="http://schemas.microsoft.com/office/drawing/2014/main" id="{115EC793-B08C-92B6-21FB-00F639F7561A}"/>
                  </a:ext>
                </a:extLst>
              </p:cNvPr>
              <p:cNvSpPr>
                <a:spLocks/>
              </p:cNvSpPr>
              <p:nvPr/>
            </p:nvSpPr>
            <p:spPr bwMode="auto">
              <a:xfrm>
                <a:off x="4647" y="2062"/>
                <a:ext cx="17" cy="17"/>
              </a:xfrm>
              <a:custGeom>
                <a:avLst/>
                <a:gdLst>
                  <a:gd name="T0" fmla="*/ 16 w 17"/>
                  <a:gd name="T1" fmla="*/ 16 h 17"/>
                  <a:gd name="T2" fmla="*/ 12 w 17"/>
                  <a:gd name="T3" fmla="*/ 0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79" name="Freeform 125">
                <a:extLst>
                  <a:ext uri="{FF2B5EF4-FFF2-40B4-BE49-F238E27FC236}">
                    <a16:creationId xmlns:a16="http://schemas.microsoft.com/office/drawing/2014/main" id="{241A8508-1750-C4AD-C620-A73DF12870BA}"/>
                  </a:ext>
                </a:extLst>
              </p:cNvPr>
              <p:cNvSpPr>
                <a:spLocks/>
              </p:cNvSpPr>
              <p:nvPr/>
            </p:nvSpPr>
            <p:spPr bwMode="auto">
              <a:xfrm>
                <a:off x="4595" y="1734"/>
                <a:ext cx="107" cy="97"/>
              </a:xfrm>
              <a:custGeom>
                <a:avLst/>
                <a:gdLst>
                  <a:gd name="T0" fmla="*/ 50 w 107"/>
                  <a:gd name="T1" fmla="*/ 0 h 97"/>
                  <a:gd name="T2" fmla="*/ 45 w 107"/>
                  <a:gd name="T3" fmla="*/ 6 h 97"/>
                  <a:gd name="T4" fmla="*/ 39 w 107"/>
                  <a:gd name="T5" fmla="*/ 10 h 97"/>
                  <a:gd name="T6" fmla="*/ 33 w 107"/>
                  <a:gd name="T7" fmla="*/ 14 h 97"/>
                  <a:gd name="T8" fmla="*/ 27 w 107"/>
                  <a:gd name="T9" fmla="*/ 16 h 97"/>
                  <a:gd name="T10" fmla="*/ 21 w 107"/>
                  <a:gd name="T11" fmla="*/ 18 h 97"/>
                  <a:gd name="T12" fmla="*/ 14 w 107"/>
                  <a:gd name="T13" fmla="*/ 20 h 97"/>
                  <a:gd name="T14" fmla="*/ 7 w 107"/>
                  <a:gd name="T15" fmla="*/ 20 h 97"/>
                  <a:gd name="T16" fmla="*/ 0 w 107"/>
                  <a:gd name="T17" fmla="*/ 20 h 97"/>
                  <a:gd name="T18" fmla="*/ 7 w 107"/>
                  <a:gd name="T19" fmla="*/ 24 h 97"/>
                  <a:gd name="T20" fmla="*/ 15 w 107"/>
                  <a:gd name="T21" fmla="*/ 28 h 97"/>
                  <a:gd name="T22" fmla="*/ 22 w 107"/>
                  <a:gd name="T23" fmla="*/ 32 h 97"/>
                  <a:gd name="T24" fmla="*/ 29 w 107"/>
                  <a:gd name="T25" fmla="*/ 36 h 97"/>
                  <a:gd name="T26" fmla="*/ 37 w 107"/>
                  <a:gd name="T27" fmla="*/ 40 h 97"/>
                  <a:gd name="T28" fmla="*/ 43 w 107"/>
                  <a:gd name="T29" fmla="*/ 44 h 97"/>
                  <a:gd name="T30" fmla="*/ 50 w 107"/>
                  <a:gd name="T31" fmla="*/ 49 h 97"/>
                  <a:gd name="T32" fmla="*/ 57 w 107"/>
                  <a:gd name="T33" fmla="*/ 53 h 97"/>
                  <a:gd name="T34" fmla="*/ 64 w 107"/>
                  <a:gd name="T35" fmla="*/ 58 h 97"/>
                  <a:gd name="T36" fmla="*/ 70 w 107"/>
                  <a:gd name="T37" fmla="*/ 63 h 97"/>
                  <a:gd name="T38" fmla="*/ 77 w 107"/>
                  <a:gd name="T39" fmla="*/ 68 h 97"/>
                  <a:gd name="T40" fmla="*/ 83 w 107"/>
                  <a:gd name="T41" fmla="*/ 73 h 97"/>
                  <a:gd name="T42" fmla="*/ 89 w 107"/>
                  <a:gd name="T43" fmla="*/ 79 h 97"/>
                  <a:gd name="T44" fmla="*/ 95 w 107"/>
                  <a:gd name="T45" fmla="*/ 84 h 97"/>
                  <a:gd name="T46" fmla="*/ 101 w 107"/>
                  <a:gd name="T47" fmla="*/ 90 h 97"/>
                  <a:gd name="T48" fmla="*/ 106 w 107"/>
                  <a:gd name="T49" fmla="*/ 96 h 97"/>
                  <a:gd name="T50" fmla="*/ 102 w 107"/>
                  <a:gd name="T51" fmla="*/ 91 h 97"/>
                  <a:gd name="T52" fmla="*/ 97 w 107"/>
                  <a:gd name="T53" fmla="*/ 85 h 97"/>
                  <a:gd name="T54" fmla="*/ 92 w 107"/>
                  <a:gd name="T55" fmla="*/ 79 h 97"/>
                  <a:gd name="T56" fmla="*/ 87 w 107"/>
                  <a:gd name="T57" fmla="*/ 74 h 97"/>
                  <a:gd name="T58" fmla="*/ 81 w 107"/>
                  <a:gd name="T59" fmla="*/ 69 h 97"/>
                  <a:gd name="T60" fmla="*/ 76 w 107"/>
                  <a:gd name="T61" fmla="*/ 64 h 97"/>
                  <a:gd name="T62" fmla="*/ 71 w 107"/>
                  <a:gd name="T63" fmla="*/ 58 h 97"/>
                  <a:gd name="T64" fmla="*/ 66 w 107"/>
                  <a:gd name="T65" fmla="*/ 52 h 97"/>
                  <a:gd name="T66" fmla="*/ 61 w 107"/>
                  <a:gd name="T67" fmla="*/ 46 h 97"/>
                  <a:gd name="T68" fmla="*/ 57 w 107"/>
                  <a:gd name="T69" fmla="*/ 40 h 97"/>
                  <a:gd name="T70" fmla="*/ 54 w 107"/>
                  <a:gd name="T71" fmla="*/ 34 h 97"/>
                  <a:gd name="T72" fmla="*/ 51 w 107"/>
                  <a:gd name="T73" fmla="*/ 28 h 97"/>
                  <a:gd name="T74" fmla="*/ 49 w 107"/>
                  <a:gd name="T75" fmla="*/ 22 h 97"/>
                  <a:gd name="T76" fmla="*/ 48 w 107"/>
                  <a:gd name="T77" fmla="*/ 15 h 97"/>
                  <a:gd name="T78" fmla="*/ 48 w 107"/>
                  <a:gd name="T79" fmla="*/ 8 h 97"/>
                  <a:gd name="T80" fmla="*/ 50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0" y="0"/>
                    </a:move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0" name="Freeform 126">
                <a:extLst>
                  <a:ext uri="{FF2B5EF4-FFF2-40B4-BE49-F238E27FC236}">
                    <a16:creationId xmlns:a16="http://schemas.microsoft.com/office/drawing/2014/main" id="{5C1E63A8-6334-63A4-D0A8-9B34BF68B739}"/>
                  </a:ext>
                </a:extLst>
              </p:cNvPr>
              <p:cNvSpPr>
                <a:spLocks/>
              </p:cNvSpPr>
              <p:nvPr/>
            </p:nvSpPr>
            <p:spPr bwMode="auto">
              <a:xfrm>
                <a:off x="4595" y="1734"/>
                <a:ext cx="107" cy="97"/>
              </a:xfrm>
              <a:custGeom>
                <a:avLst/>
                <a:gdLst>
                  <a:gd name="T0" fmla="*/ 50 w 107"/>
                  <a:gd name="T1" fmla="*/ 0 h 97"/>
                  <a:gd name="T2" fmla="*/ 50 w 107"/>
                  <a:gd name="T3" fmla="*/ 0 h 97"/>
                  <a:gd name="T4" fmla="*/ 45 w 107"/>
                  <a:gd name="T5" fmla="*/ 6 h 97"/>
                  <a:gd name="T6" fmla="*/ 39 w 107"/>
                  <a:gd name="T7" fmla="*/ 10 h 97"/>
                  <a:gd name="T8" fmla="*/ 33 w 107"/>
                  <a:gd name="T9" fmla="*/ 14 h 97"/>
                  <a:gd name="T10" fmla="*/ 27 w 107"/>
                  <a:gd name="T11" fmla="*/ 16 h 97"/>
                  <a:gd name="T12" fmla="*/ 21 w 107"/>
                  <a:gd name="T13" fmla="*/ 18 h 97"/>
                  <a:gd name="T14" fmla="*/ 14 w 107"/>
                  <a:gd name="T15" fmla="*/ 20 h 97"/>
                  <a:gd name="T16" fmla="*/ 7 w 107"/>
                  <a:gd name="T17" fmla="*/ 20 h 97"/>
                  <a:gd name="T18" fmla="*/ 0 w 107"/>
                  <a:gd name="T19" fmla="*/ 20 h 97"/>
                  <a:gd name="T20" fmla="*/ 7 w 107"/>
                  <a:gd name="T21" fmla="*/ 24 h 97"/>
                  <a:gd name="T22" fmla="*/ 15 w 107"/>
                  <a:gd name="T23" fmla="*/ 28 h 97"/>
                  <a:gd name="T24" fmla="*/ 22 w 107"/>
                  <a:gd name="T25" fmla="*/ 32 h 97"/>
                  <a:gd name="T26" fmla="*/ 29 w 107"/>
                  <a:gd name="T27" fmla="*/ 36 h 97"/>
                  <a:gd name="T28" fmla="*/ 37 w 107"/>
                  <a:gd name="T29" fmla="*/ 40 h 97"/>
                  <a:gd name="T30" fmla="*/ 43 w 107"/>
                  <a:gd name="T31" fmla="*/ 44 h 97"/>
                  <a:gd name="T32" fmla="*/ 50 w 107"/>
                  <a:gd name="T33" fmla="*/ 49 h 97"/>
                  <a:gd name="T34" fmla="*/ 57 w 107"/>
                  <a:gd name="T35" fmla="*/ 53 h 97"/>
                  <a:gd name="T36" fmla="*/ 64 w 107"/>
                  <a:gd name="T37" fmla="*/ 58 h 97"/>
                  <a:gd name="T38" fmla="*/ 70 w 107"/>
                  <a:gd name="T39" fmla="*/ 63 h 97"/>
                  <a:gd name="T40" fmla="*/ 77 w 107"/>
                  <a:gd name="T41" fmla="*/ 68 h 97"/>
                  <a:gd name="T42" fmla="*/ 83 w 107"/>
                  <a:gd name="T43" fmla="*/ 73 h 97"/>
                  <a:gd name="T44" fmla="*/ 89 w 107"/>
                  <a:gd name="T45" fmla="*/ 79 h 97"/>
                  <a:gd name="T46" fmla="*/ 95 w 107"/>
                  <a:gd name="T47" fmla="*/ 84 h 97"/>
                  <a:gd name="T48" fmla="*/ 101 w 107"/>
                  <a:gd name="T49" fmla="*/ 90 h 97"/>
                  <a:gd name="T50" fmla="*/ 106 w 107"/>
                  <a:gd name="T51" fmla="*/ 96 h 97"/>
                  <a:gd name="T52" fmla="*/ 102 w 107"/>
                  <a:gd name="T53" fmla="*/ 91 h 97"/>
                  <a:gd name="T54" fmla="*/ 97 w 107"/>
                  <a:gd name="T55" fmla="*/ 85 h 97"/>
                  <a:gd name="T56" fmla="*/ 92 w 107"/>
                  <a:gd name="T57" fmla="*/ 79 h 97"/>
                  <a:gd name="T58" fmla="*/ 87 w 107"/>
                  <a:gd name="T59" fmla="*/ 74 h 97"/>
                  <a:gd name="T60" fmla="*/ 81 w 107"/>
                  <a:gd name="T61" fmla="*/ 69 h 97"/>
                  <a:gd name="T62" fmla="*/ 76 w 107"/>
                  <a:gd name="T63" fmla="*/ 64 h 97"/>
                  <a:gd name="T64" fmla="*/ 71 w 107"/>
                  <a:gd name="T65" fmla="*/ 58 h 97"/>
                  <a:gd name="T66" fmla="*/ 66 w 107"/>
                  <a:gd name="T67" fmla="*/ 52 h 97"/>
                  <a:gd name="T68" fmla="*/ 61 w 107"/>
                  <a:gd name="T69" fmla="*/ 46 h 97"/>
                  <a:gd name="T70" fmla="*/ 57 w 107"/>
                  <a:gd name="T71" fmla="*/ 40 h 97"/>
                  <a:gd name="T72" fmla="*/ 54 w 107"/>
                  <a:gd name="T73" fmla="*/ 34 h 97"/>
                  <a:gd name="T74" fmla="*/ 51 w 107"/>
                  <a:gd name="T75" fmla="*/ 28 h 97"/>
                  <a:gd name="T76" fmla="*/ 49 w 107"/>
                  <a:gd name="T77" fmla="*/ 22 h 97"/>
                  <a:gd name="T78" fmla="*/ 48 w 107"/>
                  <a:gd name="T79" fmla="*/ 15 h 97"/>
                  <a:gd name="T80" fmla="*/ 48 w 107"/>
                  <a:gd name="T81" fmla="*/ 8 h 97"/>
                  <a:gd name="T82" fmla="*/ 50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0" y="0"/>
                    </a:moveTo>
                    <a:lnTo>
                      <a:pt x="50" y="0"/>
                    </a:ln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1" name="Freeform 127">
                <a:extLst>
                  <a:ext uri="{FF2B5EF4-FFF2-40B4-BE49-F238E27FC236}">
                    <a16:creationId xmlns:a16="http://schemas.microsoft.com/office/drawing/2014/main" id="{65BB17D8-871E-8FC7-EAB7-1FDD24DC4ACB}"/>
                  </a:ext>
                </a:extLst>
              </p:cNvPr>
              <p:cNvSpPr>
                <a:spLocks/>
              </p:cNvSpPr>
              <p:nvPr/>
            </p:nvSpPr>
            <p:spPr bwMode="auto">
              <a:xfrm>
                <a:off x="4109" y="1617"/>
                <a:ext cx="208" cy="105"/>
              </a:xfrm>
              <a:custGeom>
                <a:avLst/>
                <a:gdLst>
                  <a:gd name="T0" fmla="*/ 0 w 208"/>
                  <a:gd name="T1" fmla="*/ 73 h 105"/>
                  <a:gd name="T2" fmla="*/ 0 w 208"/>
                  <a:gd name="T3" fmla="*/ 73 h 105"/>
                  <a:gd name="T4" fmla="*/ 13 w 208"/>
                  <a:gd name="T5" fmla="*/ 74 h 105"/>
                  <a:gd name="T6" fmla="*/ 25 w 208"/>
                  <a:gd name="T7" fmla="*/ 76 h 105"/>
                  <a:gd name="T8" fmla="*/ 38 w 208"/>
                  <a:gd name="T9" fmla="*/ 79 h 105"/>
                  <a:gd name="T10" fmla="*/ 50 w 208"/>
                  <a:gd name="T11" fmla="*/ 81 h 105"/>
                  <a:gd name="T12" fmla="*/ 63 w 208"/>
                  <a:gd name="T13" fmla="*/ 84 h 105"/>
                  <a:gd name="T14" fmla="*/ 75 w 208"/>
                  <a:gd name="T15" fmla="*/ 88 h 105"/>
                  <a:gd name="T16" fmla="*/ 87 w 208"/>
                  <a:gd name="T17" fmla="*/ 91 h 105"/>
                  <a:gd name="T18" fmla="*/ 99 w 208"/>
                  <a:gd name="T19" fmla="*/ 93 h 105"/>
                  <a:gd name="T20" fmla="*/ 112 w 208"/>
                  <a:gd name="T21" fmla="*/ 96 h 105"/>
                  <a:gd name="T22" fmla="*/ 124 w 208"/>
                  <a:gd name="T23" fmla="*/ 99 h 105"/>
                  <a:gd name="T24" fmla="*/ 137 w 208"/>
                  <a:gd name="T25" fmla="*/ 101 h 105"/>
                  <a:gd name="T26" fmla="*/ 150 w 208"/>
                  <a:gd name="T27" fmla="*/ 103 h 105"/>
                  <a:gd name="T28" fmla="*/ 163 w 208"/>
                  <a:gd name="T29" fmla="*/ 103 h 105"/>
                  <a:gd name="T30" fmla="*/ 175 w 208"/>
                  <a:gd name="T31" fmla="*/ 104 h 105"/>
                  <a:gd name="T32" fmla="*/ 189 w 208"/>
                  <a:gd name="T33" fmla="*/ 103 h 105"/>
                  <a:gd name="T34" fmla="*/ 202 w 208"/>
                  <a:gd name="T35" fmla="*/ 102 h 105"/>
                  <a:gd name="T36" fmla="*/ 205 w 208"/>
                  <a:gd name="T37" fmla="*/ 101 h 105"/>
                  <a:gd name="T38" fmla="*/ 206 w 208"/>
                  <a:gd name="T39" fmla="*/ 99 h 105"/>
                  <a:gd name="T40" fmla="*/ 207 w 208"/>
                  <a:gd name="T41" fmla="*/ 97 h 105"/>
                  <a:gd name="T42" fmla="*/ 207 w 208"/>
                  <a:gd name="T43" fmla="*/ 95 h 105"/>
                  <a:gd name="T44" fmla="*/ 207 w 208"/>
                  <a:gd name="T45" fmla="*/ 93 h 105"/>
                  <a:gd name="T46" fmla="*/ 207 w 208"/>
                  <a:gd name="T47" fmla="*/ 90 h 105"/>
                  <a:gd name="T48" fmla="*/ 206 w 208"/>
                  <a:gd name="T49" fmla="*/ 87 h 105"/>
                  <a:gd name="T50" fmla="*/ 205 w 208"/>
                  <a:gd name="T51" fmla="*/ 84 h 105"/>
                  <a:gd name="T52" fmla="*/ 203 w 208"/>
                  <a:gd name="T53" fmla="*/ 80 h 105"/>
                  <a:gd name="T54" fmla="*/ 200 w 208"/>
                  <a:gd name="T55" fmla="*/ 75 h 105"/>
                  <a:gd name="T56" fmla="*/ 198 w 208"/>
                  <a:gd name="T57" fmla="*/ 70 h 105"/>
                  <a:gd name="T58" fmla="*/ 195 w 208"/>
                  <a:gd name="T59" fmla="*/ 65 h 105"/>
                  <a:gd name="T60" fmla="*/ 193 w 208"/>
                  <a:gd name="T61" fmla="*/ 60 h 105"/>
                  <a:gd name="T62" fmla="*/ 191 w 208"/>
                  <a:gd name="T63" fmla="*/ 55 h 105"/>
                  <a:gd name="T64" fmla="*/ 189 w 208"/>
                  <a:gd name="T65" fmla="*/ 49 h 105"/>
                  <a:gd name="T66" fmla="*/ 187 w 208"/>
                  <a:gd name="T67" fmla="*/ 44 h 105"/>
                  <a:gd name="T68" fmla="*/ 185 w 208"/>
                  <a:gd name="T69" fmla="*/ 39 h 105"/>
                  <a:gd name="T70" fmla="*/ 182 w 208"/>
                  <a:gd name="T71" fmla="*/ 34 h 105"/>
                  <a:gd name="T72" fmla="*/ 180 w 208"/>
                  <a:gd name="T73" fmla="*/ 28 h 105"/>
                  <a:gd name="T74" fmla="*/ 178 w 208"/>
                  <a:gd name="T75" fmla="*/ 22 h 105"/>
                  <a:gd name="T76" fmla="*/ 176 w 208"/>
                  <a:gd name="T77" fmla="*/ 17 h 105"/>
                  <a:gd name="T78" fmla="*/ 173 w 208"/>
                  <a:gd name="T79" fmla="*/ 12 h 105"/>
                  <a:gd name="T80" fmla="*/ 172 w 208"/>
                  <a:gd name="T81" fmla="*/ 6 h 105"/>
                  <a:gd name="T82" fmla="*/ 169 w 208"/>
                  <a:gd name="T83" fmla="*/ 0 h 10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8" h="105">
                    <a:moveTo>
                      <a:pt x="0" y="73"/>
                    </a:moveTo>
                    <a:lnTo>
                      <a:pt x="0" y="73"/>
                    </a:lnTo>
                    <a:lnTo>
                      <a:pt x="13" y="74"/>
                    </a:lnTo>
                    <a:lnTo>
                      <a:pt x="25" y="76"/>
                    </a:lnTo>
                    <a:lnTo>
                      <a:pt x="38" y="79"/>
                    </a:lnTo>
                    <a:lnTo>
                      <a:pt x="50" y="81"/>
                    </a:lnTo>
                    <a:lnTo>
                      <a:pt x="63" y="84"/>
                    </a:lnTo>
                    <a:lnTo>
                      <a:pt x="75" y="88"/>
                    </a:lnTo>
                    <a:lnTo>
                      <a:pt x="87" y="91"/>
                    </a:lnTo>
                    <a:lnTo>
                      <a:pt x="99" y="93"/>
                    </a:lnTo>
                    <a:lnTo>
                      <a:pt x="112" y="96"/>
                    </a:lnTo>
                    <a:lnTo>
                      <a:pt x="124" y="99"/>
                    </a:lnTo>
                    <a:lnTo>
                      <a:pt x="137" y="101"/>
                    </a:lnTo>
                    <a:lnTo>
                      <a:pt x="150" y="103"/>
                    </a:lnTo>
                    <a:lnTo>
                      <a:pt x="163" y="103"/>
                    </a:lnTo>
                    <a:lnTo>
                      <a:pt x="175" y="104"/>
                    </a:lnTo>
                    <a:lnTo>
                      <a:pt x="189" y="103"/>
                    </a:lnTo>
                    <a:lnTo>
                      <a:pt x="202" y="102"/>
                    </a:lnTo>
                    <a:lnTo>
                      <a:pt x="205" y="101"/>
                    </a:lnTo>
                    <a:lnTo>
                      <a:pt x="206" y="99"/>
                    </a:lnTo>
                    <a:lnTo>
                      <a:pt x="207" y="97"/>
                    </a:lnTo>
                    <a:lnTo>
                      <a:pt x="207" y="95"/>
                    </a:lnTo>
                    <a:lnTo>
                      <a:pt x="207" y="93"/>
                    </a:lnTo>
                    <a:lnTo>
                      <a:pt x="207" y="90"/>
                    </a:lnTo>
                    <a:lnTo>
                      <a:pt x="206" y="87"/>
                    </a:lnTo>
                    <a:lnTo>
                      <a:pt x="205" y="84"/>
                    </a:lnTo>
                    <a:lnTo>
                      <a:pt x="203" y="80"/>
                    </a:lnTo>
                    <a:lnTo>
                      <a:pt x="200" y="75"/>
                    </a:lnTo>
                    <a:lnTo>
                      <a:pt x="198" y="70"/>
                    </a:lnTo>
                    <a:lnTo>
                      <a:pt x="195" y="65"/>
                    </a:lnTo>
                    <a:lnTo>
                      <a:pt x="193" y="60"/>
                    </a:lnTo>
                    <a:lnTo>
                      <a:pt x="191" y="55"/>
                    </a:lnTo>
                    <a:lnTo>
                      <a:pt x="189" y="49"/>
                    </a:lnTo>
                    <a:lnTo>
                      <a:pt x="187" y="44"/>
                    </a:lnTo>
                    <a:lnTo>
                      <a:pt x="185" y="39"/>
                    </a:lnTo>
                    <a:lnTo>
                      <a:pt x="182" y="34"/>
                    </a:lnTo>
                    <a:lnTo>
                      <a:pt x="180" y="28"/>
                    </a:lnTo>
                    <a:lnTo>
                      <a:pt x="178" y="22"/>
                    </a:lnTo>
                    <a:lnTo>
                      <a:pt x="176" y="17"/>
                    </a:lnTo>
                    <a:lnTo>
                      <a:pt x="173" y="12"/>
                    </a:lnTo>
                    <a:lnTo>
                      <a:pt x="172" y="6"/>
                    </a:lnTo>
                    <a:lnTo>
                      <a:pt x="16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2" name="Freeform 128">
                <a:extLst>
                  <a:ext uri="{FF2B5EF4-FFF2-40B4-BE49-F238E27FC236}">
                    <a16:creationId xmlns:a16="http://schemas.microsoft.com/office/drawing/2014/main" id="{1434F676-399A-F9E7-DE72-4E66EF01D4FB}"/>
                  </a:ext>
                </a:extLst>
              </p:cNvPr>
              <p:cNvSpPr>
                <a:spLocks/>
              </p:cNvSpPr>
              <p:nvPr/>
            </p:nvSpPr>
            <p:spPr bwMode="auto">
              <a:xfrm>
                <a:off x="4434" y="1591"/>
                <a:ext cx="202" cy="133"/>
              </a:xfrm>
              <a:custGeom>
                <a:avLst/>
                <a:gdLst>
                  <a:gd name="T0" fmla="*/ 33 w 202"/>
                  <a:gd name="T1" fmla="*/ 0 h 133"/>
                  <a:gd name="T2" fmla="*/ 33 w 202"/>
                  <a:gd name="T3" fmla="*/ 0 h 133"/>
                  <a:gd name="T4" fmla="*/ 32 w 202"/>
                  <a:gd name="T5" fmla="*/ 5 h 133"/>
                  <a:gd name="T6" fmla="*/ 31 w 202"/>
                  <a:gd name="T7" fmla="*/ 11 h 133"/>
                  <a:gd name="T8" fmla="*/ 30 w 202"/>
                  <a:gd name="T9" fmla="*/ 16 h 133"/>
                  <a:gd name="T10" fmla="*/ 29 w 202"/>
                  <a:gd name="T11" fmla="*/ 22 h 133"/>
                  <a:gd name="T12" fmla="*/ 27 w 202"/>
                  <a:gd name="T13" fmla="*/ 27 h 133"/>
                  <a:gd name="T14" fmla="*/ 24 w 202"/>
                  <a:gd name="T15" fmla="*/ 34 h 133"/>
                  <a:gd name="T16" fmla="*/ 22 w 202"/>
                  <a:gd name="T17" fmla="*/ 39 h 133"/>
                  <a:gd name="T18" fmla="*/ 20 w 202"/>
                  <a:gd name="T19" fmla="*/ 45 h 133"/>
                  <a:gd name="T20" fmla="*/ 17 w 202"/>
                  <a:gd name="T21" fmla="*/ 51 h 133"/>
                  <a:gd name="T22" fmla="*/ 15 w 202"/>
                  <a:gd name="T23" fmla="*/ 58 h 133"/>
                  <a:gd name="T24" fmla="*/ 12 w 202"/>
                  <a:gd name="T25" fmla="*/ 63 h 133"/>
                  <a:gd name="T26" fmla="*/ 10 w 202"/>
                  <a:gd name="T27" fmla="*/ 70 h 133"/>
                  <a:gd name="T28" fmla="*/ 7 w 202"/>
                  <a:gd name="T29" fmla="*/ 76 h 133"/>
                  <a:gd name="T30" fmla="*/ 5 w 202"/>
                  <a:gd name="T31" fmla="*/ 82 h 133"/>
                  <a:gd name="T32" fmla="*/ 4 w 202"/>
                  <a:gd name="T33" fmla="*/ 88 h 133"/>
                  <a:gd name="T34" fmla="*/ 2 w 202"/>
                  <a:gd name="T35" fmla="*/ 95 h 133"/>
                  <a:gd name="T36" fmla="*/ 0 w 202"/>
                  <a:gd name="T37" fmla="*/ 105 h 133"/>
                  <a:gd name="T38" fmla="*/ 1 w 202"/>
                  <a:gd name="T39" fmla="*/ 114 h 133"/>
                  <a:gd name="T40" fmla="*/ 4 w 202"/>
                  <a:gd name="T41" fmla="*/ 121 h 133"/>
                  <a:gd name="T42" fmla="*/ 9 w 202"/>
                  <a:gd name="T43" fmla="*/ 126 h 133"/>
                  <a:gd name="T44" fmla="*/ 15 w 202"/>
                  <a:gd name="T45" fmla="*/ 129 h 133"/>
                  <a:gd name="T46" fmla="*/ 23 w 202"/>
                  <a:gd name="T47" fmla="*/ 131 h 133"/>
                  <a:gd name="T48" fmla="*/ 31 w 202"/>
                  <a:gd name="T49" fmla="*/ 132 h 133"/>
                  <a:gd name="T50" fmla="*/ 41 w 202"/>
                  <a:gd name="T51" fmla="*/ 132 h 133"/>
                  <a:gd name="T52" fmla="*/ 51 w 202"/>
                  <a:gd name="T53" fmla="*/ 131 h 133"/>
                  <a:gd name="T54" fmla="*/ 61 w 202"/>
                  <a:gd name="T55" fmla="*/ 130 h 133"/>
                  <a:gd name="T56" fmla="*/ 71 w 202"/>
                  <a:gd name="T57" fmla="*/ 129 h 133"/>
                  <a:gd name="T58" fmla="*/ 81 w 202"/>
                  <a:gd name="T59" fmla="*/ 128 h 133"/>
                  <a:gd name="T60" fmla="*/ 91 w 202"/>
                  <a:gd name="T61" fmla="*/ 127 h 133"/>
                  <a:gd name="T62" fmla="*/ 102 w 202"/>
                  <a:gd name="T63" fmla="*/ 125 h 133"/>
                  <a:gd name="T64" fmla="*/ 112 w 202"/>
                  <a:gd name="T65" fmla="*/ 123 h 133"/>
                  <a:gd name="T66" fmla="*/ 122 w 202"/>
                  <a:gd name="T67" fmla="*/ 122 h 133"/>
                  <a:gd name="T68" fmla="*/ 132 w 202"/>
                  <a:gd name="T69" fmla="*/ 120 h 133"/>
                  <a:gd name="T70" fmla="*/ 142 w 202"/>
                  <a:gd name="T71" fmla="*/ 117 h 133"/>
                  <a:gd name="T72" fmla="*/ 152 w 202"/>
                  <a:gd name="T73" fmla="*/ 116 h 133"/>
                  <a:gd name="T74" fmla="*/ 162 w 202"/>
                  <a:gd name="T75" fmla="*/ 113 h 133"/>
                  <a:gd name="T76" fmla="*/ 172 w 202"/>
                  <a:gd name="T77" fmla="*/ 110 h 133"/>
                  <a:gd name="T78" fmla="*/ 181 w 202"/>
                  <a:gd name="T79" fmla="*/ 108 h 133"/>
                  <a:gd name="T80" fmla="*/ 191 w 202"/>
                  <a:gd name="T81" fmla="*/ 105 h 133"/>
                  <a:gd name="T82" fmla="*/ 201 w 202"/>
                  <a:gd name="T83" fmla="*/ 102 h 1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2" h="133">
                    <a:moveTo>
                      <a:pt x="33" y="0"/>
                    </a:moveTo>
                    <a:lnTo>
                      <a:pt x="33" y="0"/>
                    </a:lnTo>
                    <a:lnTo>
                      <a:pt x="32" y="5"/>
                    </a:lnTo>
                    <a:lnTo>
                      <a:pt x="31" y="11"/>
                    </a:lnTo>
                    <a:lnTo>
                      <a:pt x="30" y="16"/>
                    </a:lnTo>
                    <a:lnTo>
                      <a:pt x="29" y="22"/>
                    </a:lnTo>
                    <a:lnTo>
                      <a:pt x="27" y="27"/>
                    </a:lnTo>
                    <a:lnTo>
                      <a:pt x="24" y="34"/>
                    </a:lnTo>
                    <a:lnTo>
                      <a:pt x="22" y="39"/>
                    </a:lnTo>
                    <a:lnTo>
                      <a:pt x="20" y="45"/>
                    </a:lnTo>
                    <a:lnTo>
                      <a:pt x="17" y="51"/>
                    </a:lnTo>
                    <a:lnTo>
                      <a:pt x="15" y="58"/>
                    </a:lnTo>
                    <a:lnTo>
                      <a:pt x="12" y="63"/>
                    </a:lnTo>
                    <a:lnTo>
                      <a:pt x="10" y="70"/>
                    </a:lnTo>
                    <a:lnTo>
                      <a:pt x="7" y="76"/>
                    </a:lnTo>
                    <a:lnTo>
                      <a:pt x="5" y="82"/>
                    </a:lnTo>
                    <a:lnTo>
                      <a:pt x="4" y="88"/>
                    </a:lnTo>
                    <a:lnTo>
                      <a:pt x="2" y="95"/>
                    </a:lnTo>
                    <a:lnTo>
                      <a:pt x="0" y="105"/>
                    </a:lnTo>
                    <a:lnTo>
                      <a:pt x="1" y="114"/>
                    </a:lnTo>
                    <a:lnTo>
                      <a:pt x="4" y="121"/>
                    </a:lnTo>
                    <a:lnTo>
                      <a:pt x="9" y="126"/>
                    </a:lnTo>
                    <a:lnTo>
                      <a:pt x="15" y="129"/>
                    </a:lnTo>
                    <a:lnTo>
                      <a:pt x="23" y="131"/>
                    </a:lnTo>
                    <a:lnTo>
                      <a:pt x="31" y="132"/>
                    </a:lnTo>
                    <a:lnTo>
                      <a:pt x="41" y="132"/>
                    </a:lnTo>
                    <a:lnTo>
                      <a:pt x="51" y="131"/>
                    </a:lnTo>
                    <a:lnTo>
                      <a:pt x="61" y="130"/>
                    </a:lnTo>
                    <a:lnTo>
                      <a:pt x="71" y="129"/>
                    </a:lnTo>
                    <a:lnTo>
                      <a:pt x="81" y="128"/>
                    </a:lnTo>
                    <a:lnTo>
                      <a:pt x="91" y="127"/>
                    </a:lnTo>
                    <a:lnTo>
                      <a:pt x="102" y="125"/>
                    </a:lnTo>
                    <a:lnTo>
                      <a:pt x="112" y="123"/>
                    </a:lnTo>
                    <a:lnTo>
                      <a:pt x="122" y="122"/>
                    </a:lnTo>
                    <a:lnTo>
                      <a:pt x="132" y="120"/>
                    </a:lnTo>
                    <a:lnTo>
                      <a:pt x="142" y="117"/>
                    </a:lnTo>
                    <a:lnTo>
                      <a:pt x="152" y="116"/>
                    </a:lnTo>
                    <a:lnTo>
                      <a:pt x="162" y="113"/>
                    </a:lnTo>
                    <a:lnTo>
                      <a:pt x="172" y="110"/>
                    </a:lnTo>
                    <a:lnTo>
                      <a:pt x="181" y="108"/>
                    </a:lnTo>
                    <a:lnTo>
                      <a:pt x="191" y="105"/>
                    </a:lnTo>
                    <a:lnTo>
                      <a:pt x="201" y="1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3" name="Freeform 129">
                <a:extLst>
                  <a:ext uri="{FF2B5EF4-FFF2-40B4-BE49-F238E27FC236}">
                    <a16:creationId xmlns:a16="http://schemas.microsoft.com/office/drawing/2014/main" id="{17472952-2354-E549-CDD5-6CCB98392971}"/>
                  </a:ext>
                </a:extLst>
              </p:cNvPr>
              <p:cNvSpPr>
                <a:spLocks/>
              </p:cNvSpPr>
              <p:nvPr/>
            </p:nvSpPr>
            <p:spPr bwMode="auto">
              <a:xfrm>
                <a:off x="4301" y="1570"/>
                <a:ext cx="71" cy="164"/>
              </a:xfrm>
              <a:custGeom>
                <a:avLst/>
                <a:gdLst>
                  <a:gd name="T0" fmla="*/ 0 w 71"/>
                  <a:gd name="T1" fmla="*/ 0 h 164"/>
                  <a:gd name="T2" fmla="*/ 0 w 71"/>
                  <a:gd name="T3" fmla="*/ 0 h 164"/>
                  <a:gd name="T4" fmla="*/ 5 w 71"/>
                  <a:gd name="T5" fmla="*/ 8 h 164"/>
                  <a:gd name="T6" fmla="*/ 9 w 71"/>
                  <a:gd name="T7" fmla="*/ 17 h 164"/>
                  <a:gd name="T8" fmla="*/ 12 w 71"/>
                  <a:gd name="T9" fmla="*/ 28 h 164"/>
                  <a:gd name="T10" fmla="*/ 15 w 71"/>
                  <a:gd name="T11" fmla="*/ 41 h 164"/>
                  <a:gd name="T12" fmla="*/ 17 w 71"/>
                  <a:gd name="T13" fmla="*/ 54 h 164"/>
                  <a:gd name="T14" fmla="*/ 20 w 71"/>
                  <a:gd name="T15" fmla="*/ 67 h 164"/>
                  <a:gd name="T16" fmla="*/ 22 w 71"/>
                  <a:gd name="T17" fmla="*/ 81 h 164"/>
                  <a:gd name="T18" fmla="*/ 24 w 71"/>
                  <a:gd name="T19" fmla="*/ 94 h 164"/>
                  <a:gd name="T20" fmla="*/ 27 w 71"/>
                  <a:gd name="T21" fmla="*/ 108 h 164"/>
                  <a:gd name="T22" fmla="*/ 30 w 71"/>
                  <a:gd name="T23" fmla="*/ 120 h 164"/>
                  <a:gd name="T24" fmla="*/ 35 w 71"/>
                  <a:gd name="T25" fmla="*/ 132 h 164"/>
                  <a:gd name="T26" fmla="*/ 40 w 71"/>
                  <a:gd name="T27" fmla="*/ 142 h 164"/>
                  <a:gd name="T28" fmla="*/ 45 w 71"/>
                  <a:gd name="T29" fmla="*/ 150 h 164"/>
                  <a:gd name="T30" fmla="*/ 52 w 71"/>
                  <a:gd name="T31" fmla="*/ 157 h 164"/>
                  <a:gd name="T32" fmla="*/ 61 w 71"/>
                  <a:gd name="T33" fmla="*/ 162 h 164"/>
                  <a:gd name="T34" fmla="*/ 70 w 71"/>
                  <a:gd name="T35" fmla="*/ 163 h 1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164">
                    <a:moveTo>
                      <a:pt x="0" y="0"/>
                    </a:moveTo>
                    <a:lnTo>
                      <a:pt x="0" y="0"/>
                    </a:lnTo>
                    <a:lnTo>
                      <a:pt x="5" y="8"/>
                    </a:lnTo>
                    <a:lnTo>
                      <a:pt x="9" y="17"/>
                    </a:lnTo>
                    <a:lnTo>
                      <a:pt x="12" y="28"/>
                    </a:lnTo>
                    <a:lnTo>
                      <a:pt x="15" y="41"/>
                    </a:lnTo>
                    <a:lnTo>
                      <a:pt x="17" y="54"/>
                    </a:lnTo>
                    <a:lnTo>
                      <a:pt x="20" y="67"/>
                    </a:lnTo>
                    <a:lnTo>
                      <a:pt x="22" y="81"/>
                    </a:lnTo>
                    <a:lnTo>
                      <a:pt x="24" y="94"/>
                    </a:lnTo>
                    <a:lnTo>
                      <a:pt x="27" y="108"/>
                    </a:lnTo>
                    <a:lnTo>
                      <a:pt x="30" y="120"/>
                    </a:lnTo>
                    <a:lnTo>
                      <a:pt x="35" y="132"/>
                    </a:lnTo>
                    <a:lnTo>
                      <a:pt x="40" y="142"/>
                    </a:lnTo>
                    <a:lnTo>
                      <a:pt x="45" y="150"/>
                    </a:lnTo>
                    <a:lnTo>
                      <a:pt x="52" y="157"/>
                    </a:lnTo>
                    <a:lnTo>
                      <a:pt x="61" y="162"/>
                    </a:lnTo>
                    <a:lnTo>
                      <a:pt x="70" y="1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4" name="Freeform 130">
                <a:extLst>
                  <a:ext uri="{FF2B5EF4-FFF2-40B4-BE49-F238E27FC236}">
                    <a16:creationId xmlns:a16="http://schemas.microsoft.com/office/drawing/2014/main" id="{E427322A-46CF-A93E-9CDC-7B56FA600BAC}"/>
                  </a:ext>
                </a:extLst>
              </p:cNvPr>
              <p:cNvSpPr>
                <a:spLocks/>
              </p:cNvSpPr>
              <p:nvPr/>
            </p:nvSpPr>
            <p:spPr bwMode="auto">
              <a:xfrm>
                <a:off x="4096" y="2122"/>
                <a:ext cx="71" cy="50"/>
              </a:xfrm>
              <a:custGeom>
                <a:avLst/>
                <a:gdLst>
                  <a:gd name="T0" fmla="*/ 0 w 71"/>
                  <a:gd name="T1" fmla="*/ 15 h 50"/>
                  <a:gd name="T2" fmla="*/ 4 w 71"/>
                  <a:gd name="T3" fmla="*/ 11 h 50"/>
                  <a:gd name="T4" fmla="*/ 9 w 71"/>
                  <a:gd name="T5" fmla="*/ 9 h 50"/>
                  <a:gd name="T6" fmla="*/ 13 w 71"/>
                  <a:gd name="T7" fmla="*/ 6 h 50"/>
                  <a:gd name="T8" fmla="*/ 17 w 71"/>
                  <a:gd name="T9" fmla="*/ 3 h 50"/>
                  <a:gd name="T10" fmla="*/ 22 w 71"/>
                  <a:gd name="T11" fmla="*/ 1 h 50"/>
                  <a:gd name="T12" fmla="*/ 27 w 71"/>
                  <a:gd name="T13" fmla="*/ 1 h 50"/>
                  <a:gd name="T14" fmla="*/ 32 w 71"/>
                  <a:gd name="T15" fmla="*/ 0 h 50"/>
                  <a:gd name="T16" fmla="*/ 37 w 71"/>
                  <a:gd name="T17" fmla="*/ 1 h 50"/>
                  <a:gd name="T18" fmla="*/ 43 w 71"/>
                  <a:gd name="T19" fmla="*/ 2 h 50"/>
                  <a:gd name="T20" fmla="*/ 49 w 71"/>
                  <a:gd name="T21" fmla="*/ 3 h 50"/>
                  <a:gd name="T22" fmla="*/ 55 w 71"/>
                  <a:gd name="T23" fmla="*/ 6 h 50"/>
                  <a:gd name="T24" fmla="*/ 60 w 71"/>
                  <a:gd name="T25" fmla="*/ 9 h 50"/>
                  <a:gd name="T26" fmla="*/ 64 w 71"/>
                  <a:gd name="T27" fmla="*/ 13 h 50"/>
                  <a:gd name="T28" fmla="*/ 68 w 71"/>
                  <a:gd name="T29" fmla="*/ 17 h 50"/>
                  <a:gd name="T30" fmla="*/ 70 w 71"/>
                  <a:gd name="T31" fmla="*/ 23 h 50"/>
                  <a:gd name="T32" fmla="*/ 70 w 71"/>
                  <a:gd name="T33" fmla="*/ 29 h 50"/>
                  <a:gd name="T34" fmla="*/ 68 w 71"/>
                  <a:gd name="T35" fmla="*/ 35 h 50"/>
                  <a:gd name="T36" fmla="*/ 65 w 71"/>
                  <a:gd name="T37" fmla="*/ 40 h 50"/>
                  <a:gd name="T38" fmla="*/ 61 w 71"/>
                  <a:gd name="T39" fmla="*/ 44 h 50"/>
                  <a:gd name="T40" fmla="*/ 55 w 71"/>
                  <a:gd name="T41" fmla="*/ 47 h 50"/>
                  <a:gd name="T42" fmla="*/ 49 w 71"/>
                  <a:gd name="T43" fmla="*/ 49 h 50"/>
                  <a:gd name="T44" fmla="*/ 43 w 71"/>
                  <a:gd name="T45" fmla="*/ 49 h 50"/>
                  <a:gd name="T46" fmla="*/ 36 w 71"/>
                  <a:gd name="T47" fmla="*/ 49 h 50"/>
                  <a:gd name="T48" fmla="*/ 30 w 71"/>
                  <a:gd name="T49" fmla="*/ 48 h 50"/>
                  <a:gd name="T50" fmla="*/ 26 w 71"/>
                  <a:gd name="T51" fmla="*/ 47 h 50"/>
                  <a:gd name="T52" fmla="*/ 21 w 71"/>
                  <a:gd name="T53" fmla="*/ 45 h 50"/>
                  <a:gd name="T54" fmla="*/ 17 w 71"/>
                  <a:gd name="T55" fmla="*/ 44 h 50"/>
                  <a:gd name="T56" fmla="*/ 13 w 71"/>
                  <a:gd name="T57" fmla="*/ 42 h 50"/>
                  <a:gd name="T58" fmla="*/ 9 w 71"/>
                  <a:gd name="T59" fmla="*/ 39 h 50"/>
                  <a:gd name="T60" fmla="*/ 6 w 71"/>
                  <a:gd name="T61" fmla="*/ 37 h 50"/>
                  <a:gd name="T62" fmla="*/ 4 w 71"/>
                  <a:gd name="T63" fmla="*/ 33 h 50"/>
                  <a:gd name="T64" fmla="*/ 3 w 71"/>
                  <a:gd name="T65" fmla="*/ 28 h 50"/>
                  <a:gd name="T66" fmla="*/ 0 w 71"/>
                  <a:gd name="T67" fmla="*/ 15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1" h="50">
                    <a:moveTo>
                      <a:pt x="0" y="15"/>
                    </a:move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5" name="Freeform 131">
                <a:extLst>
                  <a:ext uri="{FF2B5EF4-FFF2-40B4-BE49-F238E27FC236}">
                    <a16:creationId xmlns:a16="http://schemas.microsoft.com/office/drawing/2014/main" id="{C6AAE567-B473-516E-A283-4E526209D0A5}"/>
                  </a:ext>
                </a:extLst>
              </p:cNvPr>
              <p:cNvSpPr>
                <a:spLocks/>
              </p:cNvSpPr>
              <p:nvPr/>
            </p:nvSpPr>
            <p:spPr bwMode="auto">
              <a:xfrm>
                <a:off x="4096" y="2122"/>
                <a:ext cx="71" cy="50"/>
              </a:xfrm>
              <a:custGeom>
                <a:avLst/>
                <a:gdLst>
                  <a:gd name="T0" fmla="*/ 0 w 71"/>
                  <a:gd name="T1" fmla="*/ 15 h 50"/>
                  <a:gd name="T2" fmla="*/ 0 w 71"/>
                  <a:gd name="T3" fmla="*/ 15 h 50"/>
                  <a:gd name="T4" fmla="*/ 4 w 71"/>
                  <a:gd name="T5" fmla="*/ 11 h 50"/>
                  <a:gd name="T6" fmla="*/ 9 w 71"/>
                  <a:gd name="T7" fmla="*/ 9 h 50"/>
                  <a:gd name="T8" fmla="*/ 13 w 71"/>
                  <a:gd name="T9" fmla="*/ 6 h 50"/>
                  <a:gd name="T10" fmla="*/ 17 w 71"/>
                  <a:gd name="T11" fmla="*/ 3 h 50"/>
                  <a:gd name="T12" fmla="*/ 22 w 71"/>
                  <a:gd name="T13" fmla="*/ 1 h 50"/>
                  <a:gd name="T14" fmla="*/ 27 w 71"/>
                  <a:gd name="T15" fmla="*/ 1 h 50"/>
                  <a:gd name="T16" fmla="*/ 32 w 71"/>
                  <a:gd name="T17" fmla="*/ 0 h 50"/>
                  <a:gd name="T18" fmla="*/ 37 w 71"/>
                  <a:gd name="T19" fmla="*/ 1 h 50"/>
                  <a:gd name="T20" fmla="*/ 43 w 71"/>
                  <a:gd name="T21" fmla="*/ 2 h 50"/>
                  <a:gd name="T22" fmla="*/ 49 w 71"/>
                  <a:gd name="T23" fmla="*/ 3 h 50"/>
                  <a:gd name="T24" fmla="*/ 55 w 71"/>
                  <a:gd name="T25" fmla="*/ 6 h 50"/>
                  <a:gd name="T26" fmla="*/ 60 w 71"/>
                  <a:gd name="T27" fmla="*/ 9 h 50"/>
                  <a:gd name="T28" fmla="*/ 64 w 71"/>
                  <a:gd name="T29" fmla="*/ 13 h 50"/>
                  <a:gd name="T30" fmla="*/ 68 w 71"/>
                  <a:gd name="T31" fmla="*/ 17 h 50"/>
                  <a:gd name="T32" fmla="*/ 70 w 71"/>
                  <a:gd name="T33" fmla="*/ 23 h 50"/>
                  <a:gd name="T34" fmla="*/ 70 w 71"/>
                  <a:gd name="T35" fmla="*/ 29 h 50"/>
                  <a:gd name="T36" fmla="*/ 68 w 71"/>
                  <a:gd name="T37" fmla="*/ 35 h 50"/>
                  <a:gd name="T38" fmla="*/ 65 w 71"/>
                  <a:gd name="T39" fmla="*/ 40 h 50"/>
                  <a:gd name="T40" fmla="*/ 61 w 71"/>
                  <a:gd name="T41" fmla="*/ 44 h 50"/>
                  <a:gd name="T42" fmla="*/ 55 w 71"/>
                  <a:gd name="T43" fmla="*/ 47 h 50"/>
                  <a:gd name="T44" fmla="*/ 49 w 71"/>
                  <a:gd name="T45" fmla="*/ 49 h 50"/>
                  <a:gd name="T46" fmla="*/ 43 w 71"/>
                  <a:gd name="T47" fmla="*/ 49 h 50"/>
                  <a:gd name="T48" fmla="*/ 36 w 71"/>
                  <a:gd name="T49" fmla="*/ 49 h 50"/>
                  <a:gd name="T50" fmla="*/ 30 w 71"/>
                  <a:gd name="T51" fmla="*/ 48 h 50"/>
                  <a:gd name="T52" fmla="*/ 26 w 71"/>
                  <a:gd name="T53" fmla="*/ 47 h 50"/>
                  <a:gd name="T54" fmla="*/ 21 w 71"/>
                  <a:gd name="T55" fmla="*/ 45 h 50"/>
                  <a:gd name="T56" fmla="*/ 17 w 71"/>
                  <a:gd name="T57" fmla="*/ 44 h 50"/>
                  <a:gd name="T58" fmla="*/ 13 w 71"/>
                  <a:gd name="T59" fmla="*/ 42 h 50"/>
                  <a:gd name="T60" fmla="*/ 9 w 71"/>
                  <a:gd name="T61" fmla="*/ 39 h 50"/>
                  <a:gd name="T62" fmla="*/ 6 w 71"/>
                  <a:gd name="T63" fmla="*/ 37 h 50"/>
                  <a:gd name="T64" fmla="*/ 4 w 71"/>
                  <a:gd name="T65" fmla="*/ 33 h 50"/>
                  <a:gd name="T66" fmla="*/ 3 w 71"/>
                  <a:gd name="T67" fmla="*/ 28 h 50"/>
                  <a:gd name="T68" fmla="*/ 0 w 71"/>
                  <a:gd name="T69" fmla="*/ 15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 h="50">
                    <a:moveTo>
                      <a:pt x="0" y="15"/>
                    </a:moveTo>
                    <a:lnTo>
                      <a:pt x="0" y="15"/>
                    </a:ln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6" name="Freeform 132">
                <a:extLst>
                  <a:ext uri="{FF2B5EF4-FFF2-40B4-BE49-F238E27FC236}">
                    <a16:creationId xmlns:a16="http://schemas.microsoft.com/office/drawing/2014/main" id="{64B00967-FA86-6EF6-C2D8-89D1C49C86AA}"/>
                  </a:ext>
                </a:extLst>
              </p:cNvPr>
              <p:cNvSpPr>
                <a:spLocks/>
              </p:cNvSpPr>
              <p:nvPr/>
            </p:nvSpPr>
            <p:spPr bwMode="auto">
              <a:xfrm>
                <a:off x="4123" y="2141"/>
                <a:ext cx="22" cy="17"/>
              </a:xfrm>
              <a:custGeom>
                <a:avLst/>
                <a:gdLst>
                  <a:gd name="T0" fmla="*/ 0 w 22"/>
                  <a:gd name="T1" fmla="*/ 4 h 17"/>
                  <a:gd name="T2" fmla="*/ 1 w 22"/>
                  <a:gd name="T3" fmla="*/ 9 h 17"/>
                  <a:gd name="T4" fmla="*/ 2 w 22"/>
                  <a:gd name="T5" fmla="*/ 12 h 17"/>
                  <a:gd name="T6" fmla="*/ 5 w 22"/>
                  <a:gd name="T7" fmla="*/ 14 h 17"/>
                  <a:gd name="T8" fmla="*/ 8 w 22"/>
                  <a:gd name="T9" fmla="*/ 15 h 17"/>
                  <a:gd name="T10" fmla="*/ 11 w 22"/>
                  <a:gd name="T11" fmla="*/ 16 h 17"/>
                  <a:gd name="T12" fmla="*/ 14 w 22"/>
                  <a:gd name="T13" fmla="*/ 15 h 17"/>
                  <a:gd name="T14" fmla="*/ 18 w 22"/>
                  <a:gd name="T15" fmla="*/ 14 h 17"/>
                  <a:gd name="T16" fmla="*/ 20 w 22"/>
                  <a:gd name="T17" fmla="*/ 12 h 17"/>
                  <a:gd name="T18" fmla="*/ 21 w 22"/>
                  <a:gd name="T19" fmla="*/ 9 h 17"/>
                  <a:gd name="T20" fmla="*/ 21 w 22"/>
                  <a:gd name="T21" fmla="*/ 6 h 17"/>
                  <a:gd name="T22" fmla="*/ 20 w 22"/>
                  <a:gd name="T23" fmla="*/ 4 h 17"/>
                  <a:gd name="T24" fmla="*/ 19 w 22"/>
                  <a:gd name="T25" fmla="*/ 0 h 17"/>
                  <a:gd name="T26" fmla="*/ 18 w 22"/>
                  <a:gd name="T27" fmla="*/ 1 h 17"/>
                  <a:gd name="T28" fmla="*/ 17 w 22"/>
                  <a:gd name="T29" fmla="*/ 2 h 17"/>
                  <a:gd name="T30" fmla="*/ 0 w 22"/>
                  <a:gd name="T31" fmla="*/ 4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lnTo>
                      <a:pt x="0" y="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7" name="Freeform 133">
                <a:extLst>
                  <a:ext uri="{FF2B5EF4-FFF2-40B4-BE49-F238E27FC236}">
                    <a16:creationId xmlns:a16="http://schemas.microsoft.com/office/drawing/2014/main" id="{2C53BF84-499A-C242-DCF8-DD71FAFD34D8}"/>
                  </a:ext>
                </a:extLst>
              </p:cNvPr>
              <p:cNvSpPr>
                <a:spLocks/>
              </p:cNvSpPr>
              <p:nvPr/>
            </p:nvSpPr>
            <p:spPr bwMode="auto">
              <a:xfrm>
                <a:off x="4123" y="2141"/>
                <a:ext cx="22" cy="17"/>
              </a:xfrm>
              <a:custGeom>
                <a:avLst/>
                <a:gdLst>
                  <a:gd name="T0" fmla="*/ 0 w 22"/>
                  <a:gd name="T1" fmla="*/ 4 h 17"/>
                  <a:gd name="T2" fmla="*/ 0 w 22"/>
                  <a:gd name="T3" fmla="*/ 4 h 17"/>
                  <a:gd name="T4" fmla="*/ 1 w 22"/>
                  <a:gd name="T5" fmla="*/ 9 h 17"/>
                  <a:gd name="T6" fmla="*/ 2 w 22"/>
                  <a:gd name="T7" fmla="*/ 12 h 17"/>
                  <a:gd name="T8" fmla="*/ 5 w 22"/>
                  <a:gd name="T9" fmla="*/ 14 h 17"/>
                  <a:gd name="T10" fmla="*/ 8 w 22"/>
                  <a:gd name="T11" fmla="*/ 15 h 17"/>
                  <a:gd name="T12" fmla="*/ 11 w 22"/>
                  <a:gd name="T13" fmla="*/ 16 h 17"/>
                  <a:gd name="T14" fmla="*/ 14 w 22"/>
                  <a:gd name="T15" fmla="*/ 15 h 17"/>
                  <a:gd name="T16" fmla="*/ 18 w 22"/>
                  <a:gd name="T17" fmla="*/ 14 h 17"/>
                  <a:gd name="T18" fmla="*/ 20 w 22"/>
                  <a:gd name="T19" fmla="*/ 12 h 17"/>
                  <a:gd name="T20" fmla="*/ 21 w 22"/>
                  <a:gd name="T21" fmla="*/ 9 h 17"/>
                  <a:gd name="T22" fmla="*/ 21 w 22"/>
                  <a:gd name="T23" fmla="*/ 6 h 17"/>
                  <a:gd name="T24" fmla="*/ 20 w 22"/>
                  <a:gd name="T25" fmla="*/ 4 h 17"/>
                  <a:gd name="T26" fmla="*/ 19 w 22"/>
                  <a:gd name="T27" fmla="*/ 0 h 17"/>
                  <a:gd name="T28" fmla="*/ 18 w 22"/>
                  <a:gd name="T29" fmla="*/ 1 h 17"/>
                  <a:gd name="T30" fmla="*/ 17 w 22"/>
                  <a:gd name="T31" fmla="*/ 2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0" y="4"/>
                    </a:ln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8" name="Freeform 134">
                <a:extLst>
                  <a:ext uri="{FF2B5EF4-FFF2-40B4-BE49-F238E27FC236}">
                    <a16:creationId xmlns:a16="http://schemas.microsoft.com/office/drawing/2014/main" id="{7D9307FA-BC4D-6C71-4C42-B1D67A79B3BD}"/>
                  </a:ext>
                </a:extLst>
              </p:cNvPr>
              <p:cNvSpPr>
                <a:spLocks/>
              </p:cNvSpPr>
              <p:nvPr/>
            </p:nvSpPr>
            <p:spPr bwMode="auto">
              <a:xfrm>
                <a:off x="4547" y="2119"/>
                <a:ext cx="74" cy="49"/>
              </a:xfrm>
              <a:custGeom>
                <a:avLst/>
                <a:gdLst>
                  <a:gd name="T0" fmla="*/ 0 w 74"/>
                  <a:gd name="T1" fmla="*/ 24 h 49"/>
                  <a:gd name="T2" fmla="*/ 4 w 74"/>
                  <a:gd name="T3" fmla="*/ 20 h 49"/>
                  <a:gd name="T4" fmla="*/ 7 w 74"/>
                  <a:gd name="T5" fmla="*/ 16 h 49"/>
                  <a:gd name="T6" fmla="*/ 11 w 74"/>
                  <a:gd name="T7" fmla="*/ 12 h 49"/>
                  <a:gd name="T8" fmla="*/ 15 w 74"/>
                  <a:gd name="T9" fmla="*/ 8 h 49"/>
                  <a:gd name="T10" fmla="*/ 19 w 74"/>
                  <a:gd name="T11" fmla="*/ 6 h 49"/>
                  <a:gd name="T12" fmla="*/ 24 w 74"/>
                  <a:gd name="T13" fmla="*/ 3 h 49"/>
                  <a:gd name="T14" fmla="*/ 28 w 74"/>
                  <a:gd name="T15" fmla="*/ 1 h 49"/>
                  <a:gd name="T16" fmla="*/ 33 w 74"/>
                  <a:gd name="T17" fmla="*/ 1 h 49"/>
                  <a:gd name="T18" fmla="*/ 39 w 74"/>
                  <a:gd name="T19" fmla="*/ 0 h 49"/>
                  <a:gd name="T20" fmla="*/ 46 w 74"/>
                  <a:gd name="T21" fmla="*/ 1 h 49"/>
                  <a:gd name="T22" fmla="*/ 52 w 74"/>
                  <a:gd name="T23" fmla="*/ 2 h 49"/>
                  <a:gd name="T24" fmla="*/ 58 w 74"/>
                  <a:gd name="T25" fmla="*/ 3 h 49"/>
                  <a:gd name="T26" fmla="*/ 63 w 74"/>
                  <a:gd name="T27" fmla="*/ 6 h 49"/>
                  <a:gd name="T28" fmla="*/ 67 w 74"/>
                  <a:gd name="T29" fmla="*/ 9 h 49"/>
                  <a:gd name="T30" fmla="*/ 70 w 74"/>
                  <a:gd name="T31" fmla="*/ 14 h 49"/>
                  <a:gd name="T32" fmla="*/ 72 w 74"/>
                  <a:gd name="T33" fmla="*/ 19 h 49"/>
                  <a:gd name="T34" fmla="*/ 73 w 74"/>
                  <a:gd name="T35" fmla="*/ 26 h 49"/>
                  <a:gd name="T36" fmla="*/ 71 w 74"/>
                  <a:gd name="T37" fmla="*/ 32 h 49"/>
                  <a:gd name="T38" fmla="*/ 68 w 74"/>
                  <a:gd name="T39" fmla="*/ 36 h 49"/>
                  <a:gd name="T40" fmla="*/ 63 w 74"/>
                  <a:gd name="T41" fmla="*/ 41 h 49"/>
                  <a:gd name="T42" fmla="*/ 58 w 74"/>
                  <a:gd name="T43" fmla="*/ 44 h 49"/>
                  <a:gd name="T44" fmla="*/ 51 w 74"/>
                  <a:gd name="T45" fmla="*/ 46 h 49"/>
                  <a:gd name="T46" fmla="*/ 45 w 74"/>
                  <a:gd name="T47" fmla="*/ 48 h 49"/>
                  <a:gd name="T48" fmla="*/ 39 w 74"/>
                  <a:gd name="T49" fmla="*/ 48 h 49"/>
                  <a:gd name="T50" fmla="*/ 34 w 74"/>
                  <a:gd name="T51" fmla="*/ 48 h 49"/>
                  <a:gd name="T52" fmla="*/ 29 w 74"/>
                  <a:gd name="T53" fmla="*/ 48 h 49"/>
                  <a:gd name="T54" fmla="*/ 25 w 74"/>
                  <a:gd name="T55" fmla="*/ 47 h 49"/>
                  <a:gd name="T56" fmla="*/ 21 w 74"/>
                  <a:gd name="T57" fmla="*/ 47 h 49"/>
                  <a:gd name="T58" fmla="*/ 17 w 74"/>
                  <a:gd name="T59" fmla="*/ 45 h 49"/>
                  <a:gd name="T60" fmla="*/ 13 w 74"/>
                  <a:gd name="T61" fmla="*/ 43 h 49"/>
                  <a:gd name="T62" fmla="*/ 10 w 74"/>
                  <a:gd name="T63" fmla="*/ 40 h 49"/>
                  <a:gd name="T64" fmla="*/ 7 w 74"/>
                  <a:gd name="T65" fmla="*/ 35 h 49"/>
                  <a:gd name="T66" fmla="*/ 0 w 74"/>
                  <a:gd name="T67" fmla="*/ 24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4" h="49">
                    <a:moveTo>
                      <a:pt x="0" y="24"/>
                    </a:move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89" name="Freeform 135">
                <a:extLst>
                  <a:ext uri="{FF2B5EF4-FFF2-40B4-BE49-F238E27FC236}">
                    <a16:creationId xmlns:a16="http://schemas.microsoft.com/office/drawing/2014/main" id="{75230377-5EB2-44BC-B8FE-F0E6D8A20AA1}"/>
                  </a:ext>
                </a:extLst>
              </p:cNvPr>
              <p:cNvSpPr>
                <a:spLocks/>
              </p:cNvSpPr>
              <p:nvPr/>
            </p:nvSpPr>
            <p:spPr bwMode="auto">
              <a:xfrm>
                <a:off x="4547" y="2119"/>
                <a:ext cx="74" cy="49"/>
              </a:xfrm>
              <a:custGeom>
                <a:avLst/>
                <a:gdLst>
                  <a:gd name="T0" fmla="*/ 0 w 74"/>
                  <a:gd name="T1" fmla="*/ 24 h 49"/>
                  <a:gd name="T2" fmla="*/ 0 w 74"/>
                  <a:gd name="T3" fmla="*/ 24 h 49"/>
                  <a:gd name="T4" fmla="*/ 4 w 74"/>
                  <a:gd name="T5" fmla="*/ 20 h 49"/>
                  <a:gd name="T6" fmla="*/ 7 w 74"/>
                  <a:gd name="T7" fmla="*/ 16 h 49"/>
                  <a:gd name="T8" fmla="*/ 11 w 74"/>
                  <a:gd name="T9" fmla="*/ 12 h 49"/>
                  <a:gd name="T10" fmla="*/ 15 w 74"/>
                  <a:gd name="T11" fmla="*/ 8 h 49"/>
                  <a:gd name="T12" fmla="*/ 19 w 74"/>
                  <a:gd name="T13" fmla="*/ 6 h 49"/>
                  <a:gd name="T14" fmla="*/ 24 w 74"/>
                  <a:gd name="T15" fmla="*/ 3 h 49"/>
                  <a:gd name="T16" fmla="*/ 28 w 74"/>
                  <a:gd name="T17" fmla="*/ 1 h 49"/>
                  <a:gd name="T18" fmla="*/ 33 w 74"/>
                  <a:gd name="T19" fmla="*/ 1 h 49"/>
                  <a:gd name="T20" fmla="*/ 39 w 74"/>
                  <a:gd name="T21" fmla="*/ 0 h 49"/>
                  <a:gd name="T22" fmla="*/ 46 w 74"/>
                  <a:gd name="T23" fmla="*/ 1 h 49"/>
                  <a:gd name="T24" fmla="*/ 52 w 74"/>
                  <a:gd name="T25" fmla="*/ 2 h 49"/>
                  <a:gd name="T26" fmla="*/ 58 w 74"/>
                  <a:gd name="T27" fmla="*/ 3 h 49"/>
                  <a:gd name="T28" fmla="*/ 63 w 74"/>
                  <a:gd name="T29" fmla="*/ 6 h 49"/>
                  <a:gd name="T30" fmla="*/ 67 w 74"/>
                  <a:gd name="T31" fmla="*/ 9 h 49"/>
                  <a:gd name="T32" fmla="*/ 70 w 74"/>
                  <a:gd name="T33" fmla="*/ 14 h 49"/>
                  <a:gd name="T34" fmla="*/ 72 w 74"/>
                  <a:gd name="T35" fmla="*/ 19 h 49"/>
                  <a:gd name="T36" fmla="*/ 73 w 74"/>
                  <a:gd name="T37" fmla="*/ 26 h 49"/>
                  <a:gd name="T38" fmla="*/ 71 w 74"/>
                  <a:gd name="T39" fmla="*/ 32 h 49"/>
                  <a:gd name="T40" fmla="*/ 68 w 74"/>
                  <a:gd name="T41" fmla="*/ 36 h 49"/>
                  <a:gd name="T42" fmla="*/ 63 w 74"/>
                  <a:gd name="T43" fmla="*/ 41 h 49"/>
                  <a:gd name="T44" fmla="*/ 58 w 74"/>
                  <a:gd name="T45" fmla="*/ 44 h 49"/>
                  <a:gd name="T46" fmla="*/ 51 w 74"/>
                  <a:gd name="T47" fmla="*/ 46 h 49"/>
                  <a:gd name="T48" fmla="*/ 45 w 74"/>
                  <a:gd name="T49" fmla="*/ 48 h 49"/>
                  <a:gd name="T50" fmla="*/ 39 w 74"/>
                  <a:gd name="T51" fmla="*/ 48 h 49"/>
                  <a:gd name="T52" fmla="*/ 34 w 74"/>
                  <a:gd name="T53" fmla="*/ 48 h 49"/>
                  <a:gd name="T54" fmla="*/ 29 w 74"/>
                  <a:gd name="T55" fmla="*/ 48 h 49"/>
                  <a:gd name="T56" fmla="*/ 25 w 74"/>
                  <a:gd name="T57" fmla="*/ 47 h 49"/>
                  <a:gd name="T58" fmla="*/ 21 w 74"/>
                  <a:gd name="T59" fmla="*/ 47 h 49"/>
                  <a:gd name="T60" fmla="*/ 17 w 74"/>
                  <a:gd name="T61" fmla="*/ 45 h 49"/>
                  <a:gd name="T62" fmla="*/ 13 w 74"/>
                  <a:gd name="T63" fmla="*/ 43 h 49"/>
                  <a:gd name="T64" fmla="*/ 10 w 74"/>
                  <a:gd name="T65" fmla="*/ 40 h 49"/>
                  <a:gd name="T66" fmla="*/ 7 w 74"/>
                  <a:gd name="T67" fmla="*/ 35 h 49"/>
                  <a:gd name="T68" fmla="*/ 0 w 74"/>
                  <a:gd name="T69" fmla="*/ 24 h 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9">
                    <a:moveTo>
                      <a:pt x="0" y="24"/>
                    </a:moveTo>
                    <a:lnTo>
                      <a:pt x="0" y="24"/>
                    </a:ln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0" name="Freeform 136">
                <a:extLst>
                  <a:ext uri="{FF2B5EF4-FFF2-40B4-BE49-F238E27FC236}">
                    <a16:creationId xmlns:a16="http://schemas.microsoft.com/office/drawing/2014/main" id="{E14D3D0D-2144-B9A9-94B5-EAD9D01AC79F}"/>
                  </a:ext>
                </a:extLst>
              </p:cNvPr>
              <p:cNvSpPr>
                <a:spLocks/>
              </p:cNvSpPr>
              <p:nvPr/>
            </p:nvSpPr>
            <p:spPr bwMode="auto">
              <a:xfrm>
                <a:off x="4576" y="2135"/>
                <a:ext cx="23" cy="18"/>
              </a:xfrm>
              <a:custGeom>
                <a:avLst/>
                <a:gdLst>
                  <a:gd name="T0" fmla="*/ 0 w 23"/>
                  <a:gd name="T1" fmla="*/ 9 h 18"/>
                  <a:gd name="T2" fmla="*/ 2 w 23"/>
                  <a:gd name="T3" fmla="*/ 13 h 18"/>
                  <a:gd name="T4" fmla="*/ 5 w 23"/>
                  <a:gd name="T5" fmla="*/ 16 h 18"/>
                  <a:gd name="T6" fmla="*/ 8 w 23"/>
                  <a:gd name="T7" fmla="*/ 17 h 18"/>
                  <a:gd name="T8" fmla="*/ 12 w 23"/>
                  <a:gd name="T9" fmla="*/ 17 h 18"/>
                  <a:gd name="T10" fmla="*/ 14 w 23"/>
                  <a:gd name="T11" fmla="*/ 17 h 18"/>
                  <a:gd name="T12" fmla="*/ 18 w 23"/>
                  <a:gd name="T13" fmla="*/ 15 h 18"/>
                  <a:gd name="T14" fmla="*/ 20 w 23"/>
                  <a:gd name="T15" fmla="*/ 13 h 18"/>
                  <a:gd name="T16" fmla="*/ 22 w 23"/>
                  <a:gd name="T17" fmla="*/ 10 h 18"/>
                  <a:gd name="T18" fmla="*/ 22 w 23"/>
                  <a:gd name="T19" fmla="*/ 8 h 18"/>
                  <a:gd name="T20" fmla="*/ 22 w 23"/>
                  <a:gd name="T21" fmla="*/ 5 h 18"/>
                  <a:gd name="T22" fmla="*/ 20 w 23"/>
                  <a:gd name="T23" fmla="*/ 3 h 18"/>
                  <a:gd name="T24" fmla="*/ 17 w 23"/>
                  <a:gd name="T25" fmla="*/ 0 h 18"/>
                  <a:gd name="T26" fmla="*/ 17 w 23"/>
                  <a:gd name="T27" fmla="*/ 1 h 18"/>
                  <a:gd name="T28" fmla="*/ 17 w 23"/>
                  <a:gd name="T29" fmla="*/ 2 h 18"/>
                  <a:gd name="T30" fmla="*/ 16 w 23"/>
                  <a:gd name="T31" fmla="*/ 2 h 18"/>
                  <a:gd name="T32" fmla="*/ 0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lnTo>
                      <a:pt x="0" y="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1" name="Freeform 137">
                <a:extLst>
                  <a:ext uri="{FF2B5EF4-FFF2-40B4-BE49-F238E27FC236}">
                    <a16:creationId xmlns:a16="http://schemas.microsoft.com/office/drawing/2014/main" id="{F670AB62-CF0A-7036-A060-72069BFE1D9E}"/>
                  </a:ext>
                </a:extLst>
              </p:cNvPr>
              <p:cNvSpPr>
                <a:spLocks/>
              </p:cNvSpPr>
              <p:nvPr/>
            </p:nvSpPr>
            <p:spPr bwMode="auto">
              <a:xfrm>
                <a:off x="4576" y="2135"/>
                <a:ext cx="23" cy="18"/>
              </a:xfrm>
              <a:custGeom>
                <a:avLst/>
                <a:gdLst>
                  <a:gd name="T0" fmla="*/ 0 w 23"/>
                  <a:gd name="T1" fmla="*/ 9 h 18"/>
                  <a:gd name="T2" fmla="*/ 0 w 23"/>
                  <a:gd name="T3" fmla="*/ 9 h 18"/>
                  <a:gd name="T4" fmla="*/ 2 w 23"/>
                  <a:gd name="T5" fmla="*/ 13 h 18"/>
                  <a:gd name="T6" fmla="*/ 5 w 23"/>
                  <a:gd name="T7" fmla="*/ 16 h 18"/>
                  <a:gd name="T8" fmla="*/ 8 w 23"/>
                  <a:gd name="T9" fmla="*/ 17 h 18"/>
                  <a:gd name="T10" fmla="*/ 12 w 23"/>
                  <a:gd name="T11" fmla="*/ 17 h 18"/>
                  <a:gd name="T12" fmla="*/ 14 w 23"/>
                  <a:gd name="T13" fmla="*/ 17 h 18"/>
                  <a:gd name="T14" fmla="*/ 18 w 23"/>
                  <a:gd name="T15" fmla="*/ 15 h 18"/>
                  <a:gd name="T16" fmla="*/ 20 w 23"/>
                  <a:gd name="T17" fmla="*/ 13 h 18"/>
                  <a:gd name="T18" fmla="*/ 22 w 23"/>
                  <a:gd name="T19" fmla="*/ 10 h 18"/>
                  <a:gd name="T20" fmla="*/ 22 w 23"/>
                  <a:gd name="T21" fmla="*/ 8 h 18"/>
                  <a:gd name="T22" fmla="*/ 22 w 23"/>
                  <a:gd name="T23" fmla="*/ 5 h 18"/>
                  <a:gd name="T24" fmla="*/ 20 w 23"/>
                  <a:gd name="T25" fmla="*/ 3 h 18"/>
                  <a:gd name="T26" fmla="*/ 17 w 23"/>
                  <a:gd name="T27" fmla="*/ 0 h 18"/>
                  <a:gd name="T28" fmla="*/ 17 w 23"/>
                  <a:gd name="T29" fmla="*/ 1 h 18"/>
                  <a:gd name="T30" fmla="*/ 17 w 23"/>
                  <a:gd name="T31" fmla="*/ 2 h 18"/>
                  <a:gd name="T32" fmla="*/ 16 w 23"/>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2" name="Freeform 138">
                <a:extLst>
                  <a:ext uri="{FF2B5EF4-FFF2-40B4-BE49-F238E27FC236}">
                    <a16:creationId xmlns:a16="http://schemas.microsoft.com/office/drawing/2014/main" id="{FC504C5A-FAF7-EAB4-C02A-1F19307017E9}"/>
                  </a:ext>
                </a:extLst>
              </p:cNvPr>
              <p:cNvSpPr>
                <a:spLocks/>
              </p:cNvSpPr>
              <p:nvPr/>
            </p:nvSpPr>
            <p:spPr bwMode="auto">
              <a:xfrm>
                <a:off x="4403" y="1548"/>
                <a:ext cx="37" cy="139"/>
              </a:xfrm>
              <a:custGeom>
                <a:avLst/>
                <a:gdLst>
                  <a:gd name="T0" fmla="*/ 36 w 37"/>
                  <a:gd name="T1" fmla="*/ 0 h 139"/>
                  <a:gd name="T2" fmla="*/ 36 w 37"/>
                  <a:gd name="T3" fmla="*/ 0 h 139"/>
                  <a:gd name="T4" fmla="*/ 34 w 37"/>
                  <a:gd name="T5" fmla="*/ 9 h 139"/>
                  <a:gd name="T6" fmla="*/ 33 w 37"/>
                  <a:gd name="T7" fmla="*/ 18 h 139"/>
                  <a:gd name="T8" fmla="*/ 31 w 37"/>
                  <a:gd name="T9" fmla="*/ 28 h 139"/>
                  <a:gd name="T10" fmla="*/ 28 w 37"/>
                  <a:gd name="T11" fmla="*/ 37 h 139"/>
                  <a:gd name="T12" fmla="*/ 26 w 37"/>
                  <a:gd name="T13" fmla="*/ 47 h 139"/>
                  <a:gd name="T14" fmla="*/ 24 w 37"/>
                  <a:gd name="T15" fmla="*/ 57 h 139"/>
                  <a:gd name="T16" fmla="*/ 21 w 37"/>
                  <a:gd name="T17" fmla="*/ 67 h 139"/>
                  <a:gd name="T18" fmla="*/ 18 w 37"/>
                  <a:gd name="T19" fmla="*/ 77 h 139"/>
                  <a:gd name="T20" fmla="*/ 16 w 37"/>
                  <a:gd name="T21" fmla="*/ 87 h 139"/>
                  <a:gd name="T22" fmla="*/ 13 w 37"/>
                  <a:gd name="T23" fmla="*/ 96 h 139"/>
                  <a:gd name="T24" fmla="*/ 10 w 37"/>
                  <a:gd name="T25" fmla="*/ 104 h 139"/>
                  <a:gd name="T26" fmla="*/ 8 w 37"/>
                  <a:gd name="T27" fmla="*/ 112 h 139"/>
                  <a:gd name="T28" fmla="*/ 5 w 37"/>
                  <a:gd name="T29" fmla="*/ 120 h 139"/>
                  <a:gd name="T30" fmla="*/ 3 w 37"/>
                  <a:gd name="T31" fmla="*/ 127 h 139"/>
                  <a:gd name="T32" fmla="*/ 1 w 37"/>
                  <a:gd name="T33" fmla="*/ 132 h 139"/>
                  <a:gd name="T34" fmla="*/ 0 w 37"/>
                  <a:gd name="T35" fmla="*/ 138 h 1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139">
                    <a:moveTo>
                      <a:pt x="36" y="0"/>
                    </a:moveTo>
                    <a:lnTo>
                      <a:pt x="36" y="0"/>
                    </a:lnTo>
                    <a:lnTo>
                      <a:pt x="34" y="9"/>
                    </a:lnTo>
                    <a:lnTo>
                      <a:pt x="33" y="18"/>
                    </a:lnTo>
                    <a:lnTo>
                      <a:pt x="31" y="28"/>
                    </a:lnTo>
                    <a:lnTo>
                      <a:pt x="28" y="37"/>
                    </a:lnTo>
                    <a:lnTo>
                      <a:pt x="26" y="47"/>
                    </a:lnTo>
                    <a:lnTo>
                      <a:pt x="24" y="57"/>
                    </a:lnTo>
                    <a:lnTo>
                      <a:pt x="21" y="67"/>
                    </a:lnTo>
                    <a:lnTo>
                      <a:pt x="18" y="77"/>
                    </a:lnTo>
                    <a:lnTo>
                      <a:pt x="16" y="87"/>
                    </a:lnTo>
                    <a:lnTo>
                      <a:pt x="13" y="96"/>
                    </a:lnTo>
                    <a:lnTo>
                      <a:pt x="10" y="104"/>
                    </a:lnTo>
                    <a:lnTo>
                      <a:pt x="8" y="112"/>
                    </a:lnTo>
                    <a:lnTo>
                      <a:pt x="5" y="120"/>
                    </a:lnTo>
                    <a:lnTo>
                      <a:pt x="3" y="127"/>
                    </a:lnTo>
                    <a:lnTo>
                      <a:pt x="1" y="132"/>
                    </a:lnTo>
                    <a:lnTo>
                      <a:pt x="0" y="13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3" name="Freeform 139">
                <a:extLst>
                  <a:ext uri="{FF2B5EF4-FFF2-40B4-BE49-F238E27FC236}">
                    <a16:creationId xmlns:a16="http://schemas.microsoft.com/office/drawing/2014/main" id="{4C744CA3-5B3C-A9DF-EE26-BED134E07943}"/>
                  </a:ext>
                </a:extLst>
              </p:cNvPr>
              <p:cNvSpPr>
                <a:spLocks/>
              </p:cNvSpPr>
              <p:nvPr/>
            </p:nvSpPr>
            <p:spPr bwMode="auto">
              <a:xfrm>
                <a:off x="3892" y="2123"/>
                <a:ext cx="83" cy="176"/>
              </a:xfrm>
              <a:custGeom>
                <a:avLst/>
                <a:gdLst>
                  <a:gd name="T0" fmla="*/ 0 w 83"/>
                  <a:gd name="T1" fmla="*/ 175 h 176"/>
                  <a:gd name="T2" fmla="*/ 4 w 83"/>
                  <a:gd name="T3" fmla="*/ 170 h 176"/>
                  <a:gd name="T4" fmla="*/ 8 w 83"/>
                  <a:gd name="T5" fmla="*/ 165 h 176"/>
                  <a:gd name="T6" fmla="*/ 12 w 83"/>
                  <a:gd name="T7" fmla="*/ 162 h 176"/>
                  <a:gd name="T8" fmla="*/ 17 w 83"/>
                  <a:gd name="T9" fmla="*/ 159 h 176"/>
                  <a:gd name="T10" fmla="*/ 22 w 83"/>
                  <a:gd name="T11" fmla="*/ 158 h 176"/>
                  <a:gd name="T12" fmla="*/ 27 w 83"/>
                  <a:gd name="T13" fmla="*/ 157 h 176"/>
                  <a:gd name="T14" fmla="*/ 32 w 83"/>
                  <a:gd name="T15" fmla="*/ 157 h 176"/>
                  <a:gd name="T16" fmla="*/ 37 w 83"/>
                  <a:gd name="T17" fmla="*/ 157 h 176"/>
                  <a:gd name="T18" fmla="*/ 43 w 83"/>
                  <a:gd name="T19" fmla="*/ 158 h 176"/>
                  <a:gd name="T20" fmla="*/ 48 w 83"/>
                  <a:gd name="T21" fmla="*/ 159 h 176"/>
                  <a:gd name="T22" fmla="*/ 53 w 83"/>
                  <a:gd name="T23" fmla="*/ 159 h 176"/>
                  <a:gd name="T24" fmla="*/ 59 w 83"/>
                  <a:gd name="T25" fmla="*/ 161 h 176"/>
                  <a:gd name="T26" fmla="*/ 65 w 83"/>
                  <a:gd name="T27" fmla="*/ 162 h 176"/>
                  <a:gd name="T28" fmla="*/ 71 w 83"/>
                  <a:gd name="T29" fmla="*/ 163 h 176"/>
                  <a:gd name="T30" fmla="*/ 76 w 83"/>
                  <a:gd name="T31" fmla="*/ 163 h 176"/>
                  <a:gd name="T32" fmla="*/ 82 w 83"/>
                  <a:gd name="T33" fmla="*/ 163 h 176"/>
                  <a:gd name="T34" fmla="*/ 73 w 83"/>
                  <a:gd name="T35" fmla="*/ 157 h 176"/>
                  <a:gd name="T36" fmla="*/ 64 w 83"/>
                  <a:gd name="T37" fmla="*/ 149 h 176"/>
                  <a:gd name="T38" fmla="*/ 57 w 83"/>
                  <a:gd name="T39" fmla="*/ 141 h 176"/>
                  <a:gd name="T40" fmla="*/ 49 w 83"/>
                  <a:gd name="T41" fmla="*/ 132 h 176"/>
                  <a:gd name="T42" fmla="*/ 43 w 83"/>
                  <a:gd name="T43" fmla="*/ 123 h 176"/>
                  <a:gd name="T44" fmla="*/ 38 w 83"/>
                  <a:gd name="T45" fmla="*/ 113 h 176"/>
                  <a:gd name="T46" fmla="*/ 33 w 83"/>
                  <a:gd name="T47" fmla="*/ 103 h 176"/>
                  <a:gd name="T48" fmla="*/ 29 w 83"/>
                  <a:gd name="T49" fmla="*/ 92 h 176"/>
                  <a:gd name="T50" fmla="*/ 25 w 83"/>
                  <a:gd name="T51" fmla="*/ 81 h 176"/>
                  <a:gd name="T52" fmla="*/ 22 w 83"/>
                  <a:gd name="T53" fmla="*/ 70 h 176"/>
                  <a:gd name="T54" fmla="*/ 19 w 83"/>
                  <a:gd name="T55" fmla="*/ 58 h 176"/>
                  <a:gd name="T56" fmla="*/ 17 w 83"/>
                  <a:gd name="T57" fmla="*/ 46 h 176"/>
                  <a:gd name="T58" fmla="*/ 15 w 83"/>
                  <a:gd name="T59" fmla="*/ 35 h 176"/>
                  <a:gd name="T60" fmla="*/ 14 w 83"/>
                  <a:gd name="T61" fmla="*/ 23 h 176"/>
                  <a:gd name="T62" fmla="*/ 12 w 83"/>
                  <a:gd name="T63" fmla="*/ 11 h 176"/>
                  <a:gd name="T64" fmla="*/ 12 w 83"/>
                  <a:gd name="T65" fmla="*/ 0 h 176"/>
                  <a:gd name="T66" fmla="*/ 14 w 83"/>
                  <a:gd name="T67" fmla="*/ 4 h 176"/>
                  <a:gd name="T68" fmla="*/ 14 w 83"/>
                  <a:gd name="T69" fmla="*/ 8 h 176"/>
                  <a:gd name="T70" fmla="*/ 14 w 83"/>
                  <a:gd name="T71" fmla="*/ 12 h 176"/>
                  <a:gd name="T72" fmla="*/ 14 w 83"/>
                  <a:gd name="T73" fmla="*/ 15 h 176"/>
                  <a:gd name="T74" fmla="*/ 14 w 83"/>
                  <a:gd name="T75" fmla="*/ 20 h 176"/>
                  <a:gd name="T76" fmla="*/ 13 w 83"/>
                  <a:gd name="T77" fmla="*/ 25 h 176"/>
                  <a:gd name="T78" fmla="*/ 13 w 83"/>
                  <a:gd name="T79" fmla="*/ 30 h 176"/>
                  <a:gd name="T80" fmla="*/ 14 w 83"/>
                  <a:gd name="T81" fmla="*/ 37 h 176"/>
                  <a:gd name="T82" fmla="*/ 14 w 83"/>
                  <a:gd name="T83" fmla="*/ 43 h 176"/>
                  <a:gd name="T84" fmla="*/ 15 w 83"/>
                  <a:gd name="T85" fmla="*/ 48 h 176"/>
                  <a:gd name="T86" fmla="*/ 16 w 83"/>
                  <a:gd name="T87" fmla="*/ 54 h 176"/>
                  <a:gd name="T88" fmla="*/ 18 w 83"/>
                  <a:gd name="T89" fmla="*/ 61 h 176"/>
                  <a:gd name="T90" fmla="*/ 19 w 83"/>
                  <a:gd name="T91" fmla="*/ 68 h 176"/>
                  <a:gd name="T92" fmla="*/ 21 w 83"/>
                  <a:gd name="T93" fmla="*/ 74 h 176"/>
                  <a:gd name="T94" fmla="*/ 22 w 83"/>
                  <a:gd name="T95" fmla="*/ 80 h 176"/>
                  <a:gd name="T96" fmla="*/ 23 w 83"/>
                  <a:gd name="T97" fmla="*/ 87 h 176"/>
                  <a:gd name="T98" fmla="*/ 24 w 83"/>
                  <a:gd name="T99" fmla="*/ 93 h 176"/>
                  <a:gd name="T100" fmla="*/ 25 w 83"/>
                  <a:gd name="T101" fmla="*/ 100 h 176"/>
                  <a:gd name="T102" fmla="*/ 25 w 83"/>
                  <a:gd name="T103" fmla="*/ 107 h 176"/>
                  <a:gd name="T104" fmla="*/ 25 w 83"/>
                  <a:gd name="T105" fmla="*/ 113 h 176"/>
                  <a:gd name="T106" fmla="*/ 24 w 83"/>
                  <a:gd name="T107" fmla="*/ 119 h 176"/>
                  <a:gd name="T108" fmla="*/ 22 w 83"/>
                  <a:gd name="T109" fmla="*/ 126 h 176"/>
                  <a:gd name="T110" fmla="*/ 21 w 83"/>
                  <a:gd name="T111" fmla="*/ 131 h 176"/>
                  <a:gd name="T112" fmla="*/ 18 w 83"/>
                  <a:gd name="T113" fmla="*/ 137 h 176"/>
                  <a:gd name="T114" fmla="*/ 0 w 83"/>
                  <a:gd name="T115" fmla="*/ 175 h 1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6">
                    <a:moveTo>
                      <a:pt x="0" y="175"/>
                    </a:move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4" name="Freeform 140">
                <a:extLst>
                  <a:ext uri="{FF2B5EF4-FFF2-40B4-BE49-F238E27FC236}">
                    <a16:creationId xmlns:a16="http://schemas.microsoft.com/office/drawing/2014/main" id="{BFBBF495-D7EA-9D06-7227-9794F4F444AE}"/>
                  </a:ext>
                </a:extLst>
              </p:cNvPr>
              <p:cNvSpPr>
                <a:spLocks/>
              </p:cNvSpPr>
              <p:nvPr/>
            </p:nvSpPr>
            <p:spPr bwMode="auto">
              <a:xfrm>
                <a:off x="3892" y="2123"/>
                <a:ext cx="83" cy="176"/>
              </a:xfrm>
              <a:custGeom>
                <a:avLst/>
                <a:gdLst>
                  <a:gd name="T0" fmla="*/ 0 w 83"/>
                  <a:gd name="T1" fmla="*/ 175 h 176"/>
                  <a:gd name="T2" fmla="*/ 0 w 83"/>
                  <a:gd name="T3" fmla="*/ 175 h 176"/>
                  <a:gd name="T4" fmla="*/ 4 w 83"/>
                  <a:gd name="T5" fmla="*/ 170 h 176"/>
                  <a:gd name="T6" fmla="*/ 8 w 83"/>
                  <a:gd name="T7" fmla="*/ 165 h 176"/>
                  <a:gd name="T8" fmla="*/ 12 w 83"/>
                  <a:gd name="T9" fmla="*/ 162 h 176"/>
                  <a:gd name="T10" fmla="*/ 17 w 83"/>
                  <a:gd name="T11" fmla="*/ 159 h 176"/>
                  <a:gd name="T12" fmla="*/ 22 w 83"/>
                  <a:gd name="T13" fmla="*/ 158 h 176"/>
                  <a:gd name="T14" fmla="*/ 27 w 83"/>
                  <a:gd name="T15" fmla="*/ 157 h 176"/>
                  <a:gd name="T16" fmla="*/ 32 w 83"/>
                  <a:gd name="T17" fmla="*/ 157 h 176"/>
                  <a:gd name="T18" fmla="*/ 37 w 83"/>
                  <a:gd name="T19" fmla="*/ 157 h 176"/>
                  <a:gd name="T20" fmla="*/ 43 w 83"/>
                  <a:gd name="T21" fmla="*/ 158 h 176"/>
                  <a:gd name="T22" fmla="*/ 48 w 83"/>
                  <a:gd name="T23" fmla="*/ 159 h 176"/>
                  <a:gd name="T24" fmla="*/ 53 w 83"/>
                  <a:gd name="T25" fmla="*/ 159 h 176"/>
                  <a:gd name="T26" fmla="*/ 59 w 83"/>
                  <a:gd name="T27" fmla="*/ 161 h 176"/>
                  <a:gd name="T28" fmla="*/ 65 w 83"/>
                  <a:gd name="T29" fmla="*/ 162 h 176"/>
                  <a:gd name="T30" fmla="*/ 71 w 83"/>
                  <a:gd name="T31" fmla="*/ 163 h 176"/>
                  <a:gd name="T32" fmla="*/ 76 w 83"/>
                  <a:gd name="T33" fmla="*/ 163 h 176"/>
                  <a:gd name="T34" fmla="*/ 82 w 83"/>
                  <a:gd name="T35" fmla="*/ 163 h 176"/>
                  <a:gd name="T36" fmla="*/ 73 w 83"/>
                  <a:gd name="T37" fmla="*/ 157 h 176"/>
                  <a:gd name="T38" fmla="*/ 64 w 83"/>
                  <a:gd name="T39" fmla="*/ 149 h 176"/>
                  <a:gd name="T40" fmla="*/ 57 w 83"/>
                  <a:gd name="T41" fmla="*/ 141 h 176"/>
                  <a:gd name="T42" fmla="*/ 49 w 83"/>
                  <a:gd name="T43" fmla="*/ 132 h 176"/>
                  <a:gd name="T44" fmla="*/ 43 w 83"/>
                  <a:gd name="T45" fmla="*/ 123 h 176"/>
                  <a:gd name="T46" fmla="*/ 38 w 83"/>
                  <a:gd name="T47" fmla="*/ 113 h 176"/>
                  <a:gd name="T48" fmla="*/ 33 w 83"/>
                  <a:gd name="T49" fmla="*/ 103 h 176"/>
                  <a:gd name="T50" fmla="*/ 29 w 83"/>
                  <a:gd name="T51" fmla="*/ 92 h 176"/>
                  <a:gd name="T52" fmla="*/ 25 w 83"/>
                  <a:gd name="T53" fmla="*/ 81 h 176"/>
                  <a:gd name="T54" fmla="*/ 22 w 83"/>
                  <a:gd name="T55" fmla="*/ 70 h 176"/>
                  <a:gd name="T56" fmla="*/ 19 w 83"/>
                  <a:gd name="T57" fmla="*/ 58 h 176"/>
                  <a:gd name="T58" fmla="*/ 17 w 83"/>
                  <a:gd name="T59" fmla="*/ 46 h 176"/>
                  <a:gd name="T60" fmla="*/ 15 w 83"/>
                  <a:gd name="T61" fmla="*/ 35 h 176"/>
                  <a:gd name="T62" fmla="*/ 14 w 83"/>
                  <a:gd name="T63" fmla="*/ 23 h 176"/>
                  <a:gd name="T64" fmla="*/ 12 w 83"/>
                  <a:gd name="T65" fmla="*/ 11 h 176"/>
                  <a:gd name="T66" fmla="*/ 12 w 83"/>
                  <a:gd name="T67" fmla="*/ 0 h 176"/>
                  <a:gd name="T68" fmla="*/ 14 w 83"/>
                  <a:gd name="T69" fmla="*/ 4 h 176"/>
                  <a:gd name="T70" fmla="*/ 14 w 83"/>
                  <a:gd name="T71" fmla="*/ 8 h 176"/>
                  <a:gd name="T72" fmla="*/ 14 w 83"/>
                  <a:gd name="T73" fmla="*/ 12 h 176"/>
                  <a:gd name="T74" fmla="*/ 14 w 83"/>
                  <a:gd name="T75" fmla="*/ 15 h 176"/>
                  <a:gd name="T76" fmla="*/ 14 w 83"/>
                  <a:gd name="T77" fmla="*/ 20 h 176"/>
                  <a:gd name="T78" fmla="*/ 13 w 83"/>
                  <a:gd name="T79" fmla="*/ 25 h 176"/>
                  <a:gd name="T80" fmla="*/ 13 w 83"/>
                  <a:gd name="T81" fmla="*/ 30 h 176"/>
                  <a:gd name="T82" fmla="*/ 14 w 83"/>
                  <a:gd name="T83" fmla="*/ 37 h 176"/>
                  <a:gd name="T84" fmla="*/ 14 w 83"/>
                  <a:gd name="T85" fmla="*/ 43 h 176"/>
                  <a:gd name="T86" fmla="*/ 15 w 83"/>
                  <a:gd name="T87" fmla="*/ 48 h 176"/>
                  <a:gd name="T88" fmla="*/ 16 w 83"/>
                  <a:gd name="T89" fmla="*/ 54 h 176"/>
                  <a:gd name="T90" fmla="*/ 18 w 83"/>
                  <a:gd name="T91" fmla="*/ 61 h 176"/>
                  <a:gd name="T92" fmla="*/ 19 w 83"/>
                  <a:gd name="T93" fmla="*/ 68 h 176"/>
                  <a:gd name="T94" fmla="*/ 21 w 83"/>
                  <a:gd name="T95" fmla="*/ 74 h 176"/>
                  <a:gd name="T96" fmla="*/ 22 w 83"/>
                  <a:gd name="T97" fmla="*/ 80 h 176"/>
                  <a:gd name="T98" fmla="*/ 23 w 83"/>
                  <a:gd name="T99" fmla="*/ 87 h 176"/>
                  <a:gd name="T100" fmla="*/ 24 w 83"/>
                  <a:gd name="T101" fmla="*/ 93 h 176"/>
                  <a:gd name="T102" fmla="*/ 25 w 83"/>
                  <a:gd name="T103" fmla="*/ 100 h 176"/>
                  <a:gd name="T104" fmla="*/ 25 w 83"/>
                  <a:gd name="T105" fmla="*/ 107 h 176"/>
                  <a:gd name="T106" fmla="*/ 25 w 83"/>
                  <a:gd name="T107" fmla="*/ 113 h 176"/>
                  <a:gd name="T108" fmla="*/ 24 w 83"/>
                  <a:gd name="T109" fmla="*/ 119 h 176"/>
                  <a:gd name="T110" fmla="*/ 22 w 83"/>
                  <a:gd name="T111" fmla="*/ 126 h 176"/>
                  <a:gd name="T112" fmla="*/ 21 w 83"/>
                  <a:gd name="T113" fmla="*/ 131 h 176"/>
                  <a:gd name="T114" fmla="*/ 18 w 83"/>
                  <a:gd name="T115" fmla="*/ 137 h 176"/>
                  <a:gd name="T116" fmla="*/ 0 w 83"/>
                  <a:gd name="T117" fmla="*/ 175 h 1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6">
                    <a:moveTo>
                      <a:pt x="0" y="175"/>
                    </a:moveTo>
                    <a:lnTo>
                      <a:pt x="0" y="175"/>
                    </a:ln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5" name="Freeform 141">
                <a:extLst>
                  <a:ext uri="{FF2B5EF4-FFF2-40B4-BE49-F238E27FC236}">
                    <a16:creationId xmlns:a16="http://schemas.microsoft.com/office/drawing/2014/main" id="{92050126-05C8-E5F8-F8D3-487791E9D00D}"/>
                  </a:ext>
                </a:extLst>
              </p:cNvPr>
              <p:cNvSpPr>
                <a:spLocks/>
              </p:cNvSpPr>
              <p:nvPr/>
            </p:nvSpPr>
            <p:spPr bwMode="auto">
              <a:xfrm>
                <a:off x="4761" y="2105"/>
                <a:ext cx="83" cy="177"/>
              </a:xfrm>
              <a:custGeom>
                <a:avLst/>
                <a:gdLst>
                  <a:gd name="T0" fmla="*/ 82 w 83"/>
                  <a:gd name="T1" fmla="*/ 176 h 177"/>
                  <a:gd name="T2" fmla="*/ 78 w 83"/>
                  <a:gd name="T3" fmla="*/ 171 h 177"/>
                  <a:gd name="T4" fmla="*/ 74 w 83"/>
                  <a:gd name="T5" fmla="*/ 166 h 177"/>
                  <a:gd name="T6" fmla="*/ 70 w 83"/>
                  <a:gd name="T7" fmla="*/ 163 h 177"/>
                  <a:gd name="T8" fmla="*/ 65 w 83"/>
                  <a:gd name="T9" fmla="*/ 160 h 177"/>
                  <a:gd name="T10" fmla="*/ 60 w 83"/>
                  <a:gd name="T11" fmla="*/ 159 h 177"/>
                  <a:gd name="T12" fmla="*/ 55 w 83"/>
                  <a:gd name="T13" fmla="*/ 158 h 177"/>
                  <a:gd name="T14" fmla="*/ 50 w 83"/>
                  <a:gd name="T15" fmla="*/ 158 h 177"/>
                  <a:gd name="T16" fmla="*/ 45 w 83"/>
                  <a:gd name="T17" fmla="*/ 158 h 177"/>
                  <a:gd name="T18" fmla="*/ 39 w 83"/>
                  <a:gd name="T19" fmla="*/ 159 h 177"/>
                  <a:gd name="T20" fmla="*/ 34 w 83"/>
                  <a:gd name="T21" fmla="*/ 159 h 177"/>
                  <a:gd name="T22" fmla="*/ 28 w 83"/>
                  <a:gd name="T23" fmla="*/ 160 h 177"/>
                  <a:gd name="T24" fmla="*/ 23 w 83"/>
                  <a:gd name="T25" fmla="*/ 161 h 177"/>
                  <a:gd name="T26" fmla="*/ 17 w 83"/>
                  <a:gd name="T27" fmla="*/ 163 h 177"/>
                  <a:gd name="T28" fmla="*/ 11 w 83"/>
                  <a:gd name="T29" fmla="*/ 163 h 177"/>
                  <a:gd name="T30" fmla="*/ 6 w 83"/>
                  <a:gd name="T31" fmla="*/ 164 h 177"/>
                  <a:gd name="T32" fmla="*/ 0 w 83"/>
                  <a:gd name="T33" fmla="*/ 164 h 177"/>
                  <a:gd name="T34" fmla="*/ 9 w 83"/>
                  <a:gd name="T35" fmla="*/ 157 h 177"/>
                  <a:gd name="T36" fmla="*/ 18 w 83"/>
                  <a:gd name="T37" fmla="*/ 150 h 177"/>
                  <a:gd name="T38" fmla="*/ 25 w 83"/>
                  <a:gd name="T39" fmla="*/ 142 h 177"/>
                  <a:gd name="T40" fmla="*/ 32 w 83"/>
                  <a:gd name="T41" fmla="*/ 133 h 177"/>
                  <a:gd name="T42" fmla="*/ 38 w 83"/>
                  <a:gd name="T43" fmla="*/ 124 h 177"/>
                  <a:gd name="T44" fmla="*/ 44 w 83"/>
                  <a:gd name="T45" fmla="*/ 114 h 177"/>
                  <a:gd name="T46" fmla="*/ 49 w 83"/>
                  <a:gd name="T47" fmla="*/ 104 h 177"/>
                  <a:gd name="T48" fmla="*/ 53 w 83"/>
                  <a:gd name="T49" fmla="*/ 93 h 177"/>
                  <a:gd name="T50" fmla="*/ 57 w 83"/>
                  <a:gd name="T51" fmla="*/ 82 h 177"/>
                  <a:gd name="T52" fmla="*/ 60 w 83"/>
                  <a:gd name="T53" fmla="*/ 71 h 177"/>
                  <a:gd name="T54" fmla="*/ 63 w 83"/>
                  <a:gd name="T55" fmla="*/ 59 h 177"/>
                  <a:gd name="T56" fmla="*/ 65 w 83"/>
                  <a:gd name="T57" fmla="*/ 47 h 177"/>
                  <a:gd name="T58" fmla="*/ 67 w 83"/>
                  <a:gd name="T59" fmla="*/ 36 h 177"/>
                  <a:gd name="T60" fmla="*/ 68 w 83"/>
                  <a:gd name="T61" fmla="*/ 24 h 177"/>
                  <a:gd name="T62" fmla="*/ 70 w 83"/>
                  <a:gd name="T63" fmla="*/ 12 h 177"/>
                  <a:gd name="T64" fmla="*/ 70 w 83"/>
                  <a:gd name="T65" fmla="*/ 0 h 177"/>
                  <a:gd name="T66" fmla="*/ 68 w 83"/>
                  <a:gd name="T67" fmla="*/ 5 h 177"/>
                  <a:gd name="T68" fmla="*/ 68 w 83"/>
                  <a:gd name="T69" fmla="*/ 8 h 177"/>
                  <a:gd name="T70" fmla="*/ 68 w 83"/>
                  <a:gd name="T71" fmla="*/ 12 h 177"/>
                  <a:gd name="T72" fmla="*/ 68 w 83"/>
                  <a:gd name="T73" fmla="*/ 16 h 177"/>
                  <a:gd name="T74" fmla="*/ 68 w 83"/>
                  <a:gd name="T75" fmla="*/ 21 h 177"/>
                  <a:gd name="T76" fmla="*/ 69 w 83"/>
                  <a:gd name="T77" fmla="*/ 26 h 177"/>
                  <a:gd name="T78" fmla="*/ 69 w 83"/>
                  <a:gd name="T79" fmla="*/ 31 h 177"/>
                  <a:gd name="T80" fmla="*/ 68 w 83"/>
                  <a:gd name="T81" fmla="*/ 38 h 177"/>
                  <a:gd name="T82" fmla="*/ 68 w 83"/>
                  <a:gd name="T83" fmla="*/ 44 h 177"/>
                  <a:gd name="T84" fmla="*/ 67 w 83"/>
                  <a:gd name="T85" fmla="*/ 49 h 177"/>
                  <a:gd name="T86" fmla="*/ 66 w 83"/>
                  <a:gd name="T87" fmla="*/ 55 h 177"/>
                  <a:gd name="T88" fmla="*/ 64 w 83"/>
                  <a:gd name="T89" fmla="*/ 61 h 177"/>
                  <a:gd name="T90" fmla="*/ 62 w 83"/>
                  <a:gd name="T91" fmla="*/ 67 h 177"/>
                  <a:gd name="T92" fmla="*/ 61 w 83"/>
                  <a:gd name="T93" fmla="*/ 74 h 177"/>
                  <a:gd name="T94" fmla="*/ 60 w 83"/>
                  <a:gd name="T95" fmla="*/ 80 h 177"/>
                  <a:gd name="T96" fmla="*/ 58 w 83"/>
                  <a:gd name="T97" fmla="*/ 87 h 177"/>
                  <a:gd name="T98" fmla="*/ 58 w 83"/>
                  <a:gd name="T99" fmla="*/ 94 h 177"/>
                  <a:gd name="T100" fmla="*/ 57 w 83"/>
                  <a:gd name="T101" fmla="*/ 100 h 177"/>
                  <a:gd name="T102" fmla="*/ 57 w 83"/>
                  <a:gd name="T103" fmla="*/ 107 h 177"/>
                  <a:gd name="T104" fmla="*/ 57 w 83"/>
                  <a:gd name="T105" fmla="*/ 114 h 177"/>
                  <a:gd name="T106" fmla="*/ 58 w 83"/>
                  <a:gd name="T107" fmla="*/ 120 h 177"/>
                  <a:gd name="T108" fmla="*/ 59 w 83"/>
                  <a:gd name="T109" fmla="*/ 126 h 177"/>
                  <a:gd name="T110" fmla="*/ 61 w 83"/>
                  <a:gd name="T111" fmla="*/ 132 h 177"/>
                  <a:gd name="T112" fmla="*/ 64 w 83"/>
                  <a:gd name="T113" fmla="*/ 138 h 177"/>
                  <a:gd name="T114" fmla="*/ 82 w 83"/>
                  <a:gd name="T115" fmla="*/ 176 h 17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7">
                    <a:moveTo>
                      <a:pt x="82" y="176"/>
                    </a:move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6" name="Freeform 142">
                <a:extLst>
                  <a:ext uri="{FF2B5EF4-FFF2-40B4-BE49-F238E27FC236}">
                    <a16:creationId xmlns:a16="http://schemas.microsoft.com/office/drawing/2014/main" id="{BE04092E-8E2C-73BF-B020-32B74B3DECC8}"/>
                  </a:ext>
                </a:extLst>
              </p:cNvPr>
              <p:cNvSpPr>
                <a:spLocks/>
              </p:cNvSpPr>
              <p:nvPr/>
            </p:nvSpPr>
            <p:spPr bwMode="auto">
              <a:xfrm>
                <a:off x="4761" y="2105"/>
                <a:ext cx="83" cy="177"/>
              </a:xfrm>
              <a:custGeom>
                <a:avLst/>
                <a:gdLst>
                  <a:gd name="T0" fmla="*/ 82 w 83"/>
                  <a:gd name="T1" fmla="*/ 176 h 177"/>
                  <a:gd name="T2" fmla="*/ 82 w 83"/>
                  <a:gd name="T3" fmla="*/ 176 h 177"/>
                  <a:gd name="T4" fmla="*/ 78 w 83"/>
                  <a:gd name="T5" fmla="*/ 171 h 177"/>
                  <a:gd name="T6" fmla="*/ 74 w 83"/>
                  <a:gd name="T7" fmla="*/ 166 h 177"/>
                  <a:gd name="T8" fmla="*/ 70 w 83"/>
                  <a:gd name="T9" fmla="*/ 163 h 177"/>
                  <a:gd name="T10" fmla="*/ 65 w 83"/>
                  <a:gd name="T11" fmla="*/ 160 h 177"/>
                  <a:gd name="T12" fmla="*/ 60 w 83"/>
                  <a:gd name="T13" fmla="*/ 159 h 177"/>
                  <a:gd name="T14" fmla="*/ 55 w 83"/>
                  <a:gd name="T15" fmla="*/ 158 h 177"/>
                  <a:gd name="T16" fmla="*/ 50 w 83"/>
                  <a:gd name="T17" fmla="*/ 158 h 177"/>
                  <a:gd name="T18" fmla="*/ 45 w 83"/>
                  <a:gd name="T19" fmla="*/ 158 h 177"/>
                  <a:gd name="T20" fmla="*/ 39 w 83"/>
                  <a:gd name="T21" fmla="*/ 159 h 177"/>
                  <a:gd name="T22" fmla="*/ 34 w 83"/>
                  <a:gd name="T23" fmla="*/ 159 h 177"/>
                  <a:gd name="T24" fmla="*/ 28 w 83"/>
                  <a:gd name="T25" fmla="*/ 160 h 177"/>
                  <a:gd name="T26" fmla="*/ 23 w 83"/>
                  <a:gd name="T27" fmla="*/ 161 h 177"/>
                  <a:gd name="T28" fmla="*/ 17 w 83"/>
                  <a:gd name="T29" fmla="*/ 163 h 177"/>
                  <a:gd name="T30" fmla="*/ 11 w 83"/>
                  <a:gd name="T31" fmla="*/ 163 h 177"/>
                  <a:gd name="T32" fmla="*/ 6 w 83"/>
                  <a:gd name="T33" fmla="*/ 164 h 177"/>
                  <a:gd name="T34" fmla="*/ 0 w 83"/>
                  <a:gd name="T35" fmla="*/ 164 h 177"/>
                  <a:gd name="T36" fmla="*/ 9 w 83"/>
                  <a:gd name="T37" fmla="*/ 157 h 177"/>
                  <a:gd name="T38" fmla="*/ 18 w 83"/>
                  <a:gd name="T39" fmla="*/ 150 h 177"/>
                  <a:gd name="T40" fmla="*/ 25 w 83"/>
                  <a:gd name="T41" fmla="*/ 142 h 177"/>
                  <a:gd name="T42" fmla="*/ 32 w 83"/>
                  <a:gd name="T43" fmla="*/ 133 h 177"/>
                  <a:gd name="T44" fmla="*/ 38 w 83"/>
                  <a:gd name="T45" fmla="*/ 124 h 177"/>
                  <a:gd name="T46" fmla="*/ 44 w 83"/>
                  <a:gd name="T47" fmla="*/ 114 h 177"/>
                  <a:gd name="T48" fmla="*/ 49 w 83"/>
                  <a:gd name="T49" fmla="*/ 104 h 177"/>
                  <a:gd name="T50" fmla="*/ 53 w 83"/>
                  <a:gd name="T51" fmla="*/ 93 h 177"/>
                  <a:gd name="T52" fmla="*/ 57 w 83"/>
                  <a:gd name="T53" fmla="*/ 82 h 177"/>
                  <a:gd name="T54" fmla="*/ 60 w 83"/>
                  <a:gd name="T55" fmla="*/ 71 h 177"/>
                  <a:gd name="T56" fmla="*/ 63 w 83"/>
                  <a:gd name="T57" fmla="*/ 59 h 177"/>
                  <a:gd name="T58" fmla="*/ 65 w 83"/>
                  <a:gd name="T59" fmla="*/ 47 h 177"/>
                  <a:gd name="T60" fmla="*/ 67 w 83"/>
                  <a:gd name="T61" fmla="*/ 36 h 177"/>
                  <a:gd name="T62" fmla="*/ 68 w 83"/>
                  <a:gd name="T63" fmla="*/ 24 h 177"/>
                  <a:gd name="T64" fmla="*/ 70 w 83"/>
                  <a:gd name="T65" fmla="*/ 12 h 177"/>
                  <a:gd name="T66" fmla="*/ 70 w 83"/>
                  <a:gd name="T67" fmla="*/ 0 h 177"/>
                  <a:gd name="T68" fmla="*/ 68 w 83"/>
                  <a:gd name="T69" fmla="*/ 5 h 177"/>
                  <a:gd name="T70" fmla="*/ 68 w 83"/>
                  <a:gd name="T71" fmla="*/ 8 h 177"/>
                  <a:gd name="T72" fmla="*/ 68 w 83"/>
                  <a:gd name="T73" fmla="*/ 12 h 177"/>
                  <a:gd name="T74" fmla="*/ 68 w 83"/>
                  <a:gd name="T75" fmla="*/ 16 h 177"/>
                  <a:gd name="T76" fmla="*/ 68 w 83"/>
                  <a:gd name="T77" fmla="*/ 21 h 177"/>
                  <a:gd name="T78" fmla="*/ 69 w 83"/>
                  <a:gd name="T79" fmla="*/ 26 h 177"/>
                  <a:gd name="T80" fmla="*/ 69 w 83"/>
                  <a:gd name="T81" fmla="*/ 31 h 177"/>
                  <a:gd name="T82" fmla="*/ 68 w 83"/>
                  <a:gd name="T83" fmla="*/ 38 h 177"/>
                  <a:gd name="T84" fmla="*/ 68 w 83"/>
                  <a:gd name="T85" fmla="*/ 44 h 177"/>
                  <a:gd name="T86" fmla="*/ 67 w 83"/>
                  <a:gd name="T87" fmla="*/ 49 h 177"/>
                  <a:gd name="T88" fmla="*/ 66 w 83"/>
                  <a:gd name="T89" fmla="*/ 55 h 177"/>
                  <a:gd name="T90" fmla="*/ 64 w 83"/>
                  <a:gd name="T91" fmla="*/ 61 h 177"/>
                  <a:gd name="T92" fmla="*/ 62 w 83"/>
                  <a:gd name="T93" fmla="*/ 67 h 177"/>
                  <a:gd name="T94" fmla="*/ 61 w 83"/>
                  <a:gd name="T95" fmla="*/ 74 h 177"/>
                  <a:gd name="T96" fmla="*/ 60 w 83"/>
                  <a:gd name="T97" fmla="*/ 80 h 177"/>
                  <a:gd name="T98" fmla="*/ 58 w 83"/>
                  <a:gd name="T99" fmla="*/ 87 h 177"/>
                  <a:gd name="T100" fmla="*/ 58 w 83"/>
                  <a:gd name="T101" fmla="*/ 94 h 177"/>
                  <a:gd name="T102" fmla="*/ 57 w 83"/>
                  <a:gd name="T103" fmla="*/ 100 h 177"/>
                  <a:gd name="T104" fmla="*/ 57 w 83"/>
                  <a:gd name="T105" fmla="*/ 107 h 177"/>
                  <a:gd name="T106" fmla="*/ 57 w 83"/>
                  <a:gd name="T107" fmla="*/ 114 h 177"/>
                  <a:gd name="T108" fmla="*/ 58 w 83"/>
                  <a:gd name="T109" fmla="*/ 120 h 177"/>
                  <a:gd name="T110" fmla="*/ 59 w 83"/>
                  <a:gd name="T111" fmla="*/ 126 h 177"/>
                  <a:gd name="T112" fmla="*/ 61 w 83"/>
                  <a:gd name="T113" fmla="*/ 132 h 177"/>
                  <a:gd name="T114" fmla="*/ 64 w 83"/>
                  <a:gd name="T115" fmla="*/ 138 h 177"/>
                  <a:gd name="T116" fmla="*/ 82 w 83"/>
                  <a:gd name="T117" fmla="*/ 176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7">
                    <a:moveTo>
                      <a:pt x="82" y="176"/>
                    </a:moveTo>
                    <a:lnTo>
                      <a:pt x="82" y="176"/>
                    </a:ln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7" name="Freeform 143">
                <a:extLst>
                  <a:ext uri="{FF2B5EF4-FFF2-40B4-BE49-F238E27FC236}">
                    <a16:creationId xmlns:a16="http://schemas.microsoft.com/office/drawing/2014/main" id="{54C4ADE7-D37D-A225-A54C-D9D06A8446D3}"/>
                  </a:ext>
                </a:extLst>
              </p:cNvPr>
              <p:cNvSpPr>
                <a:spLocks/>
              </p:cNvSpPr>
              <p:nvPr/>
            </p:nvSpPr>
            <p:spPr bwMode="auto">
              <a:xfrm>
                <a:off x="4357" y="2628"/>
                <a:ext cx="22" cy="38"/>
              </a:xfrm>
              <a:custGeom>
                <a:avLst/>
                <a:gdLst>
                  <a:gd name="T0" fmla="*/ 6 w 22"/>
                  <a:gd name="T1" fmla="*/ 1 h 38"/>
                  <a:gd name="T2" fmla="*/ 6 w 22"/>
                  <a:gd name="T3" fmla="*/ 1 h 38"/>
                  <a:gd name="T4" fmla="*/ 10 w 22"/>
                  <a:gd name="T5" fmla="*/ 0 h 38"/>
                  <a:gd name="T6" fmla="*/ 13 w 22"/>
                  <a:gd name="T7" fmla="*/ 1 h 38"/>
                  <a:gd name="T8" fmla="*/ 16 w 22"/>
                  <a:gd name="T9" fmla="*/ 4 h 38"/>
                  <a:gd name="T10" fmla="*/ 18 w 22"/>
                  <a:gd name="T11" fmla="*/ 7 h 38"/>
                  <a:gd name="T12" fmla="*/ 16 w 22"/>
                  <a:gd name="T13" fmla="*/ 4 h 38"/>
                  <a:gd name="T14" fmla="*/ 14 w 22"/>
                  <a:gd name="T15" fmla="*/ 3 h 38"/>
                  <a:gd name="T16" fmla="*/ 11 w 22"/>
                  <a:gd name="T17" fmla="*/ 3 h 38"/>
                  <a:gd name="T18" fmla="*/ 10 w 22"/>
                  <a:gd name="T19" fmla="*/ 4 h 38"/>
                  <a:gd name="T20" fmla="*/ 6 w 22"/>
                  <a:gd name="T21" fmla="*/ 7 h 38"/>
                  <a:gd name="T22" fmla="*/ 3 w 22"/>
                  <a:gd name="T23" fmla="*/ 10 h 38"/>
                  <a:gd name="T24" fmla="*/ 1 w 22"/>
                  <a:gd name="T25" fmla="*/ 14 h 38"/>
                  <a:gd name="T26" fmla="*/ 0 w 22"/>
                  <a:gd name="T27" fmla="*/ 18 h 38"/>
                  <a:gd name="T28" fmla="*/ 0 w 22"/>
                  <a:gd name="T29" fmla="*/ 23 h 38"/>
                  <a:gd name="T30" fmla="*/ 1 w 22"/>
                  <a:gd name="T31" fmla="*/ 28 h 38"/>
                  <a:gd name="T32" fmla="*/ 3 w 22"/>
                  <a:gd name="T33" fmla="*/ 32 h 38"/>
                  <a:gd name="T34" fmla="*/ 7 w 22"/>
                  <a:gd name="T35" fmla="*/ 35 h 38"/>
                  <a:gd name="T36" fmla="*/ 9 w 22"/>
                  <a:gd name="T37" fmla="*/ 36 h 38"/>
                  <a:gd name="T38" fmla="*/ 11 w 22"/>
                  <a:gd name="T39" fmla="*/ 37 h 38"/>
                  <a:gd name="T40" fmla="*/ 13 w 22"/>
                  <a:gd name="T41" fmla="*/ 37 h 38"/>
                  <a:gd name="T42" fmla="*/ 15 w 22"/>
                  <a:gd name="T43" fmla="*/ 36 h 38"/>
                  <a:gd name="T44" fmla="*/ 17 w 22"/>
                  <a:gd name="T45" fmla="*/ 34 h 38"/>
                  <a:gd name="T46" fmla="*/ 18 w 22"/>
                  <a:gd name="T47" fmla="*/ 33 h 38"/>
                  <a:gd name="T48" fmla="*/ 20 w 22"/>
                  <a:gd name="T49" fmla="*/ 31 h 38"/>
                  <a:gd name="T50" fmla="*/ 21 w 22"/>
                  <a:gd name="T51" fmla="*/ 3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 h="38">
                    <a:moveTo>
                      <a:pt x="6" y="1"/>
                    </a:moveTo>
                    <a:lnTo>
                      <a:pt x="6" y="1"/>
                    </a:lnTo>
                    <a:lnTo>
                      <a:pt x="10" y="0"/>
                    </a:lnTo>
                    <a:lnTo>
                      <a:pt x="13" y="1"/>
                    </a:lnTo>
                    <a:lnTo>
                      <a:pt x="16" y="4"/>
                    </a:lnTo>
                    <a:lnTo>
                      <a:pt x="18" y="7"/>
                    </a:lnTo>
                    <a:lnTo>
                      <a:pt x="16" y="4"/>
                    </a:lnTo>
                    <a:lnTo>
                      <a:pt x="14" y="3"/>
                    </a:lnTo>
                    <a:lnTo>
                      <a:pt x="11" y="3"/>
                    </a:lnTo>
                    <a:lnTo>
                      <a:pt x="10" y="4"/>
                    </a:lnTo>
                    <a:lnTo>
                      <a:pt x="6" y="7"/>
                    </a:lnTo>
                    <a:lnTo>
                      <a:pt x="3" y="10"/>
                    </a:lnTo>
                    <a:lnTo>
                      <a:pt x="1" y="14"/>
                    </a:lnTo>
                    <a:lnTo>
                      <a:pt x="0" y="18"/>
                    </a:lnTo>
                    <a:lnTo>
                      <a:pt x="0" y="23"/>
                    </a:lnTo>
                    <a:lnTo>
                      <a:pt x="1" y="28"/>
                    </a:lnTo>
                    <a:lnTo>
                      <a:pt x="3" y="32"/>
                    </a:lnTo>
                    <a:lnTo>
                      <a:pt x="7" y="35"/>
                    </a:lnTo>
                    <a:lnTo>
                      <a:pt x="9" y="36"/>
                    </a:lnTo>
                    <a:lnTo>
                      <a:pt x="11" y="37"/>
                    </a:lnTo>
                    <a:lnTo>
                      <a:pt x="13" y="37"/>
                    </a:lnTo>
                    <a:lnTo>
                      <a:pt x="15" y="36"/>
                    </a:lnTo>
                    <a:lnTo>
                      <a:pt x="17" y="34"/>
                    </a:lnTo>
                    <a:lnTo>
                      <a:pt x="18" y="33"/>
                    </a:lnTo>
                    <a:lnTo>
                      <a:pt x="20" y="31"/>
                    </a:lnTo>
                    <a:lnTo>
                      <a:pt x="21" y="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8" name="Freeform 144">
                <a:extLst>
                  <a:ext uri="{FF2B5EF4-FFF2-40B4-BE49-F238E27FC236}">
                    <a16:creationId xmlns:a16="http://schemas.microsoft.com/office/drawing/2014/main" id="{28EF6A71-A50E-F352-9284-373BEA209599}"/>
                  </a:ext>
                </a:extLst>
              </p:cNvPr>
              <p:cNvSpPr>
                <a:spLocks/>
              </p:cNvSpPr>
              <p:nvPr/>
            </p:nvSpPr>
            <p:spPr bwMode="auto">
              <a:xfrm>
                <a:off x="4529" y="2975"/>
                <a:ext cx="17" cy="17"/>
              </a:xfrm>
              <a:custGeom>
                <a:avLst/>
                <a:gdLst>
                  <a:gd name="T0" fmla="*/ 16 w 17"/>
                  <a:gd name="T1" fmla="*/ 16 h 17"/>
                  <a:gd name="T2" fmla="*/ 16 w 17"/>
                  <a:gd name="T3" fmla="*/ 10 h 17"/>
                  <a:gd name="T4" fmla="*/ 16 w 17"/>
                  <a:gd name="T5" fmla="*/ 0 h 17"/>
                  <a:gd name="T6" fmla="*/ 5 w 17"/>
                  <a:gd name="T7" fmla="*/ 0 h 17"/>
                  <a:gd name="T8" fmla="*/ 0 w 17"/>
                  <a:gd name="T9" fmla="*/ 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6" y="0"/>
                    </a:lnTo>
                    <a:lnTo>
                      <a:pt x="5" y="0"/>
                    </a:lnTo>
                    <a:lnTo>
                      <a:pt x="0" y="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99" name="Freeform 145">
                <a:extLst>
                  <a:ext uri="{FF2B5EF4-FFF2-40B4-BE49-F238E27FC236}">
                    <a16:creationId xmlns:a16="http://schemas.microsoft.com/office/drawing/2014/main" id="{21B7D2A0-87C4-BA45-4988-CED9AE6655D8}"/>
                  </a:ext>
                </a:extLst>
              </p:cNvPr>
              <p:cNvSpPr>
                <a:spLocks/>
              </p:cNvSpPr>
              <p:nvPr/>
            </p:nvSpPr>
            <p:spPr bwMode="auto">
              <a:xfrm>
                <a:off x="4500" y="2975"/>
                <a:ext cx="33" cy="37"/>
              </a:xfrm>
              <a:custGeom>
                <a:avLst/>
                <a:gdLst>
                  <a:gd name="T0" fmla="*/ 3 w 33"/>
                  <a:gd name="T1" fmla="*/ 36 h 37"/>
                  <a:gd name="T2" fmla="*/ 3 w 33"/>
                  <a:gd name="T3" fmla="*/ 36 h 37"/>
                  <a:gd name="T4" fmla="*/ 7 w 33"/>
                  <a:gd name="T5" fmla="*/ 31 h 37"/>
                  <a:gd name="T6" fmla="*/ 10 w 33"/>
                  <a:gd name="T7" fmla="*/ 27 h 37"/>
                  <a:gd name="T8" fmla="*/ 13 w 33"/>
                  <a:gd name="T9" fmla="*/ 25 h 37"/>
                  <a:gd name="T10" fmla="*/ 15 w 33"/>
                  <a:gd name="T11" fmla="*/ 22 h 37"/>
                  <a:gd name="T12" fmla="*/ 17 w 33"/>
                  <a:gd name="T13" fmla="*/ 20 h 37"/>
                  <a:gd name="T14" fmla="*/ 20 w 33"/>
                  <a:gd name="T15" fmla="*/ 16 h 37"/>
                  <a:gd name="T16" fmla="*/ 25 w 33"/>
                  <a:gd name="T17" fmla="*/ 11 h 37"/>
                  <a:gd name="T18" fmla="*/ 32 w 33"/>
                  <a:gd name="T19" fmla="*/ 3 h 37"/>
                  <a:gd name="T20" fmla="*/ 29 w 33"/>
                  <a:gd name="T21" fmla="*/ 0 h 37"/>
                  <a:gd name="T22" fmla="*/ 22 w 33"/>
                  <a:gd name="T23" fmla="*/ 8 h 37"/>
                  <a:gd name="T24" fmla="*/ 18 w 33"/>
                  <a:gd name="T25" fmla="*/ 14 h 37"/>
                  <a:gd name="T26" fmla="*/ 14 w 33"/>
                  <a:gd name="T27" fmla="*/ 17 h 37"/>
                  <a:gd name="T28" fmla="*/ 12 w 33"/>
                  <a:gd name="T29" fmla="*/ 20 h 37"/>
                  <a:gd name="T30" fmla="*/ 10 w 33"/>
                  <a:gd name="T31" fmla="*/ 22 h 37"/>
                  <a:gd name="T32" fmla="*/ 8 w 33"/>
                  <a:gd name="T33" fmla="*/ 24 h 37"/>
                  <a:gd name="T34" fmla="*/ 5 w 33"/>
                  <a:gd name="T35" fmla="*/ 28 h 37"/>
                  <a:gd name="T36" fmla="*/ 0 w 33"/>
                  <a:gd name="T37" fmla="*/ 34 h 37"/>
                  <a:gd name="T38" fmla="*/ 3 w 33"/>
                  <a:gd name="T39" fmla="*/ 36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37">
                    <a:moveTo>
                      <a:pt x="3" y="36"/>
                    </a:moveTo>
                    <a:lnTo>
                      <a:pt x="3" y="36"/>
                    </a:lnTo>
                    <a:lnTo>
                      <a:pt x="7" y="31"/>
                    </a:lnTo>
                    <a:lnTo>
                      <a:pt x="10" y="27"/>
                    </a:lnTo>
                    <a:lnTo>
                      <a:pt x="13" y="25"/>
                    </a:lnTo>
                    <a:lnTo>
                      <a:pt x="15" y="22"/>
                    </a:lnTo>
                    <a:lnTo>
                      <a:pt x="17" y="20"/>
                    </a:lnTo>
                    <a:lnTo>
                      <a:pt x="20" y="16"/>
                    </a:lnTo>
                    <a:lnTo>
                      <a:pt x="25" y="11"/>
                    </a:lnTo>
                    <a:lnTo>
                      <a:pt x="32" y="3"/>
                    </a:lnTo>
                    <a:lnTo>
                      <a:pt x="29" y="0"/>
                    </a:lnTo>
                    <a:lnTo>
                      <a:pt x="22" y="8"/>
                    </a:lnTo>
                    <a:lnTo>
                      <a:pt x="18" y="14"/>
                    </a:lnTo>
                    <a:lnTo>
                      <a:pt x="14" y="17"/>
                    </a:lnTo>
                    <a:lnTo>
                      <a:pt x="12" y="20"/>
                    </a:lnTo>
                    <a:lnTo>
                      <a:pt x="10" y="22"/>
                    </a:lnTo>
                    <a:lnTo>
                      <a:pt x="8" y="24"/>
                    </a:lnTo>
                    <a:lnTo>
                      <a:pt x="5" y="28"/>
                    </a:lnTo>
                    <a:lnTo>
                      <a:pt x="0" y="34"/>
                    </a:lnTo>
                    <a:lnTo>
                      <a:pt x="3"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0" name="Freeform 146">
                <a:extLst>
                  <a:ext uri="{FF2B5EF4-FFF2-40B4-BE49-F238E27FC236}">
                    <a16:creationId xmlns:a16="http://schemas.microsoft.com/office/drawing/2014/main" id="{F4DD337B-ABC5-27D8-DD4A-7D485E2EDCAF}"/>
                  </a:ext>
                </a:extLst>
              </p:cNvPr>
              <p:cNvSpPr>
                <a:spLocks/>
              </p:cNvSpPr>
              <p:nvPr/>
            </p:nvSpPr>
            <p:spPr bwMode="auto">
              <a:xfrm>
                <a:off x="4440" y="3009"/>
                <a:ext cx="64" cy="75"/>
              </a:xfrm>
              <a:custGeom>
                <a:avLst/>
                <a:gdLst>
                  <a:gd name="T0" fmla="*/ 3 w 64"/>
                  <a:gd name="T1" fmla="*/ 74 h 75"/>
                  <a:gd name="T2" fmla="*/ 3 w 64"/>
                  <a:gd name="T3" fmla="*/ 74 h 75"/>
                  <a:gd name="T4" fmla="*/ 11 w 64"/>
                  <a:gd name="T5" fmla="*/ 65 h 75"/>
                  <a:gd name="T6" fmla="*/ 18 w 64"/>
                  <a:gd name="T7" fmla="*/ 56 h 75"/>
                  <a:gd name="T8" fmla="*/ 25 w 64"/>
                  <a:gd name="T9" fmla="*/ 47 h 75"/>
                  <a:gd name="T10" fmla="*/ 33 w 64"/>
                  <a:gd name="T11" fmla="*/ 39 h 75"/>
                  <a:gd name="T12" fmla="*/ 41 w 64"/>
                  <a:gd name="T13" fmla="*/ 30 h 75"/>
                  <a:gd name="T14" fmla="*/ 48 w 64"/>
                  <a:gd name="T15" fmla="*/ 21 h 75"/>
                  <a:gd name="T16" fmla="*/ 55 w 64"/>
                  <a:gd name="T17" fmla="*/ 12 h 75"/>
                  <a:gd name="T18" fmla="*/ 63 w 64"/>
                  <a:gd name="T19" fmla="*/ 2 h 75"/>
                  <a:gd name="T20" fmla="*/ 60 w 64"/>
                  <a:gd name="T21" fmla="*/ 0 h 75"/>
                  <a:gd name="T22" fmla="*/ 53 w 64"/>
                  <a:gd name="T23" fmla="*/ 10 h 75"/>
                  <a:gd name="T24" fmla="*/ 45 w 64"/>
                  <a:gd name="T25" fmla="*/ 18 h 75"/>
                  <a:gd name="T26" fmla="*/ 38 w 64"/>
                  <a:gd name="T27" fmla="*/ 27 h 75"/>
                  <a:gd name="T28" fmla="*/ 30 w 64"/>
                  <a:gd name="T29" fmla="*/ 36 h 75"/>
                  <a:gd name="T30" fmla="*/ 23 w 64"/>
                  <a:gd name="T31" fmla="*/ 44 h 75"/>
                  <a:gd name="T32" fmla="*/ 15 w 64"/>
                  <a:gd name="T33" fmla="*/ 54 h 75"/>
                  <a:gd name="T34" fmla="*/ 8 w 64"/>
                  <a:gd name="T35" fmla="*/ 62 h 75"/>
                  <a:gd name="T36" fmla="*/ 0 w 64"/>
                  <a:gd name="T37" fmla="*/ 71 h 75"/>
                  <a:gd name="T38" fmla="*/ 0 w 64"/>
                  <a:gd name="T39" fmla="*/ 72 h 75"/>
                  <a:gd name="T40" fmla="*/ 3 w 64"/>
                  <a:gd name="T41" fmla="*/ 74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75">
                    <a:moveTo>
                      <a:pt x="3" y="74"/>
                    </a:moveTo>
                    <a:lnTo>
                      <a:pt x="3" y="74"/>
                    </a:lnTo>
                    <a:lnTo>
                      <a:pt x="11" y="65"/>
                    </a:lnTo>
                    <a:lnTo>
                      <a:pt x="18" y="56"/>
                    </a:lnTo>
                    <a:lnTo>
                      <a:pt x="25" y="47"/>
                    </a:lnTo>
                    <a:lnTo>
                      <a:pt x="33" y="39"/>
                    </a:lnTo>
                    <a:lnTo>
                      <a:pt x="41" y="30"/>
                    </a:lnTo>
                    <a:lnTo>
                      <a:pt x="48" y="21"/>
                    </a:lnTo>
                    <a:lnTo>
                      <a:pt x="55" y="12"/>
                    </a:lnTo>
                    <a:lnTo>
                      <a:pt x="63" y="2"/>
                    </a:lnTo>
                    <a:lnTo>
                      <a:pt x="60" y="0"/>
                    </a:lnTo>
                    <a:lnTo>
                      <a:pt x="53" y="10"/>
                    </a:lnTo>
                    <a:lnTo>
                      <a:pt x="45" y="18"/>
                    </a:lnTo>
                    <a:lnTo>
                      <a:pt x="38" y="27"/>
                    </a:lnTo>
                    <a:lnTo>
                      <a:pt x="30" y="36"/>
                    </a:lnTo>
                    <a:lnTo>
                      <a:pt x="23" y="44"/>
                    </a:lnTo>
                    <a:lnTo>
                      <a:pt x="15" y="54"/>
                    </a:lnTo>
                    <a:lnTo>
                      <a:pt x="8" y="62"/>
                    </a:lnTo>
                    <a:lnTo>
                      <a:pt x="0" y="71"/>
                    </a:lnTo>
                    <a:lnTo>
                      <a:pt x="0" y="72"/>
                    </a:lnTo>
                    <a:lnTo>
                      <a:pt x="3" y="7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1" name="Freeform 147">
                <a:extLst>
                  <a:ext uri="{FF2B5EF4-FFF2-40B4-BE49-F238E27FC236}">
                    <a16:creationId xmlns:a16="http://schemas.microsoft.com/office/drawing/2014/main" id="{E2D7B367-17C2-0D7D-8586-55974C49EDB7}"/>
                  </a:ext>
                </a:extLst>
              </p:cNvPr>
              <p:cNvSpPr>
                <a:spLocks/>
              </p:cNvSpPr>
              <p:nvPr/>
            </p:nvSpPr>
            <p:spPr bwMode="auto">
              <a:xfrm>
                <a:off x="4374" y="3081"/>
                <a:ext cx="70" cy="48"/>
              </a:xfrm>
              <a:custGeom>
                <a:avLst/>
                <a:gdLst>
                  <a:gd name="T0" fmla="*/ 1 w 70"/>
                  <a:gd name="T1" fmla="*/ 47 h 48"/>
                  <a:gd name="T2" fmla="*/ 2 w 70"/>
                  <a:gd name="T3" fmla="*/ 43 h 48"/>
                  <a:gd name="T4" fmla="*/ 3 w 70"/>
                  <a:gd name="T5" fmla="*/ 45 h 48"/>
                  <a:gd name="T6" fmla="*/ 7 w 70"/>
                  <a:gd name="T7" fmla="*/ 41 h 48"/>
                  <a:gd name="T8" fmla="*/ 15 w 70"/>
                  <a:gd name="T9" fmla="*/ 38 h 48"/>
                  <a:gd name="T10" fmla="*/ 26 w 70"/>
                  <a:gd name="T11" fmla="*/ 32 h 48"/>
                  <a:gd name="T12" fmla="*/ 38 w 70"/>
                  <a:gd name="T13" fmla="*/ 25 h 48"/>
                  <a:gd name="T14" fmla="*/ 50 w 70"/>
                  <a:gd name="T15" fmla="*/ 18 h 48"/>
                  <a:gd name="T16" fmla="*/ 61 w 70"/>
                  <a:gd name="T17" fmla="*/ 11 h 48"/>
                  <a:gd name="T18" fmla="*/ 69 w 70"/>
                  <a:gd name="T19" fmla="*/ 2 h 48"/>
                  <a:gd name="T20" fmla="*/ 66 w 70"/>
                  <a:gd name="T21" fmla="*/ 0 h 48"/>
                  <a:gd name="T22" fmla="*/ 58 w 70"/>
                  <a:gd name="T23" fmla="*/ 8 h 48"/>
                  <a:gd name="T24" fmla="*/ 48 w 70"/>
                  <a:gd name="T25" fmla="*/ 15 h 48"/>
                  <a:gd name="T26" fmla="*/ 36 w 70"/>
                  <a:gd name="T27" fmla="*/ 23 h 48"/>
                  <a:gd name="T28" fmla="*/ 24 w 70"/>
                  <a:gd name="T29" fmla="*/ 28 h 48"/>
                  <a:gd name="T30" fmla="*/ 13 w 70"/>
                  <a:gd name="T31" fmla="*/ 34 h 48"/>
                  <a:gd name="T32" fmla="*/ 5 w 70"/>
                  <a:gd name="T33" fmla="*/ 39 h 48"/>
                  <a:gd name="T34" fmla="*/ 0 w 70"/>
                  <a:gd name="T35" fmla="*/ 41 h 48"/>
                  <a:gd name="T36" fmla="*/ 1 w 70"/>
                  <a:gd name="T37" fmla="*/ 47 h 48"/>
                  <a:gd name="T38" fmla="*/ 2 w 70"/>
                  <a:gd name="T39" fmla="*/ 43 h 48"/>
                  <a:gd name="T40" fmla="*/ 1 w 70"/>
                  <a:gd name="T41" fmla="*/ 47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48">
                    <a:moveTo>
                      <a:pt x="1" y="47"/>
                    </a:moveTo>
                    <a:lnTo>
                      <a:pt x="2" y="43"/>
                    </a:lnTo>
                    <a:lnTo>
                      <a:pt x="3" y="45"/>
                    </a:lnTo>
                    <a:lnTo>
                      <a:pt x="7" y="41"/>
                    </a:lnTo>
                    <a:lnTo>
                      <a:pt x="15" y="38"/>
                    </a:lnTo>
                    <a:lnTo>
                      <a:pt x="26" y="32"/>
                    </a:lnTo>
                    <a:lnTo>
                      <a:pt x="38" y="25"/>
                    </a:lnTo>
                    <a:lnTo>
                      <a:pt x="50" y="18"/>
                    </a:lnTo>
                    <a:lnTo>
                      <a:pt x="61" y="11"/>
                    </a:lnTo>
                    <a:lnTo>
                      <a:pt x="69" y="2"/>
                    </a:lnTo>
                    <a:lnTo>
                      <a:pt x="66" y="0"/>
                    </a:lnTo>
                    <a:lnTo>
                      <a:pt x="58" y="8"/>
                    </a:lnTo>
                    <a:lnTo>
                      <a:pt x="48" y="15"/>
                    </a:lnTo>
                    <a:lnTo>
                      <a:pt x="36" y="23"/>
                    </a:lnTo>
                    <a:lnTo>
                      <a:pt x="24" y="28"/>
                    </a:lnTo>
                    <a:lnTo>
                      <a:pt x="13" y="34"/>
                    </a:lnTo>
                    <a:lnTo>
                      <a:pt x="5" y="39"/>
                    </a:lnTo>
                    <a:lnTo>
                      <a:pt x="0" y="41"/>
                    </a:lnTo>
                    <a:lnTo>
                      <a:pt x="1" y="47"/>
                    </a:lnTo>
                    <a:lnTo>
                      <a:pt x="2" y="43"/>
                    </a:lnTo>
                    <a:lnTo>
                      <a:pt x="1" y="4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2" name="Freeform 148">
                <a:extLst>
                  <a:ext uri="{FF2B5EF4-FFF2-40B4-BE49-F238E27FC236}">
                    <a16:creationId xmlns:a16="http://schemas.microsoft.com/office/drawing/2014/main" id="{9B1F021E-0A1C-2F55-691A-A517D6B91A19}"/>
                  </a:ext>
                </a:extLst>
              </p:cNvPr>
              <p:cNvSpPr>
                <a:spLocks/>
              </p:cNvSpPr>
              <p:nvPr/>
            </p:nvSpPr>
            <p:spPr bwMode="auto">
              <a:xfrm>
                <a:off x="4301" y="3086"/>
                <a:ext cx="76" cy="43"/>
              </a:xfrm>
              <a:custGeom>
                <a:avLst/>
                <a:gdLst>
                  <a:gd name="T0" fmla="*/ 0 w 76"/>
                  <a:gd name="T1" fmla="*/ 3 h 43"/>
                  <a:gd name="T2" fmla="*/ 1 w 76"/>
                  <a:gd name="T3" fmla="*/ 3 h 43"/>
                  <a:gd name="T4" fmla="*/ 9 w 76"/>
                  <a:gd name="T5" fmla="*/ 9 h 43"/>
                  <a:gd name="T6" fmla="*/ 17 w 76"/>
                  <a:gd name="T7" fmla="*/ 14 h 43"/>
                  <a:gd name="T8" fmla="*/ 26 w 76"/>
                  <a:gd name="T9" fmla="*/ 20 h 43"/>
                  <a:gd name="T10" fmla="*/ 35 w 76"/>
                  <a:gd name="T11" fmla="*/ 25 h 43"/>
                  <a:gd name="T12" fmla="*/ 45 w 76"/>
                  <a:gd name="T13" fmla="*/ 30 h 43"/>
                  <a:gd name="T14" fmla="*/ 54 w 76"/>
                  <a:gd name="T15" fmla="*/ 34 h 43"/>
                  <a:gd name="T16" fmla="*/ 64 w 76"/>
                  <a:gd name="T17" fmla="*/ 38 h 43"/>
                  <a:gd name="T18" fmla="*/ 74 w 76"/>
                  <a:gd name="T19" fmla="*/ 42 h 43"/>
                  <a:gd name="T20" fmla="*/ 75 w 76"/>
                  <a:gd name="T21" fmla="*/ 38 h 43"/>
                  <a:gd name="T22" fmla="*/ 66 w 76"/>
                  <a:gd name="T23" fmla="*/ 34 h 43"/>
                  <a:gd name="T24" fmla="*/ 56 w 76"/>
                  <a:gd name="T25" fmla="*/ 30 h 43"/>
                  <a:gd name="T26" fmla="*/ 47 w 76"/>
                  <a:gd name="T27" fmla="*/ 26 h 43"/>
                  <a:gd name="T28" fmla="*/ 37 w 76"/>
                  <a:gd name="T29" fmla="*/ 21 h 43"/>
                  <a:gd name="T30" fmla="*/ 28 w 76"/>
                  <a:gd name="T31" fmla="*/ 17 h 43"/>
                  <a:gd name="T32" fmla="*/ 19 w 76"/>
                  <a:gd name="T33" fmla="*/ 12 h 43"/>
                  <a:gd name="T34" fmla="*/ 11 w 76"/>
                  <a:gd name="T35" fmla="*/ 6 h 43"/>
                  <a:gd name="T36" fmla="*/ 3 w 76"/>
                  <a:gd name="T37" fmla="*/ 0 h 43"/>
                  <a:gd name="T38" fmla="*/ 0 w 76"/>
                  <a:gd name="T39" fmla="*/ 3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6" h="43">
                    <a:moveTo>
                      <a:pt x="0" y="3"/>
                    </a:moveTo>
                    <a:lnTo>
                      <a:pt x="1" y="3"/>
                    </a:lnTo>
                    <a:lnTo>
                      <a:pt x="9" y="9"/>
                    </a:lnTo>
                    <a:lnTo>
                      <a:pt x="17" y="14"/>
                    </a:lnTo>
                    <a:lnTo>
                      <a:pt x="26" y="20"/>
                    </a:lnTo>
                    <a:lnTo>
                      <a:pt x="35" y="25"/>
                    </a:lnTo>
                    <a:lnTo>
                      <a:pt x="45" y="30"/>
                    </a:lnTo>
                    <a:lnTo>
                      <a:pt x="54" y="34"/>
                    </a:lnTo>
                    <a:lnTo>
                      <a:pt x="64" y="38"/>
                    </a:lnTo>
                    <a:lnTo>
                      <a:pt x="74" y="42"/>
                    </a:lnTo>
                    <a:lnTo>
                      <a:pt x="75" y="38"/>
                    </a:lnTo>
                    <a:lnTo>
                      <a:pt x="66" y="34"/>
                    </a:lnTo>
                    <a:lnTo>
                      <a:pt x="56" y="30"/>
                    </a:lnTo>
                    <a:lnTo>
                      <a:pt x="47" y="26"/>
                    </a:lnTo>
                    <a:lnTo>
                      <a:pt x="37" y="21"/>
                    </a:lnTo>
                    <a:lnTo>
                      <a:pt x="28" y="17"/>
                    </a:lnTo>
                    <a:lnTo>
                      <a:pt x="19" y="12"/>
                    </a:lnTo>
                    <a:lnTo>
                      <a:pt x="11" y="6"/>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3" name="Freeform 149">
                <a:extLst>
                  <a:ext uri="{FF2B5EF4-FFF2-40B4-BE49-F238E27FC236}">
                    <a16:creationId xmlns:a16="http://schemas.microsoft.com/office/drawing/2014/main" id="{745056BF-6325-D6E4-5BD9-0F1BED2CBA46}"/>
                  </a:ext>
                </a:extLst>
              </p:cNvPr>
              <p:cNvSpPr>
                <a:spLocks/>
              </p:cNvSpPr>
              <p:nvPr/>
            </p:nvSpPr>
            <p:spPr bwMode="auto">
              <a:xfrm>
                <a:off x="4233" y="2999"/>
                <a:ext cx="72" cy="91"/>
              </a:xfrm>
              <a:custGeom>
                <a:avLst/>
                <a:gdLst>
                  <a:gd name="T0" fmla="*/ 0 w 72"/>
                  <a:gd name="T1" fmla="*/ 2 h 91"/>
                  <a:gd name="T2" fmla="*/ 0 w 72"/>
                  <a:gd name="T3" fmla="*/ 2 h 91"/>
                  <a:gd name="T4" fmla="*/ 5 w 72"/>
                  <a:gd name="T5" fmla="*/ 6 h 91"/>
                  <a:gd name="T6" fmla="*/ 9 w 72"/>
                  <a:gd name="T7" fmla="*/ 10 h 91"/>
                  <a:gd name="T8" fmla="*/ 12 w 72"/>
                  <a:gd name="T9" fmla="*/ 15 h 91"/>
                  <a:gd name="T10" fmla="*/ 17 w 72"/>
                  <a:gd name="T11" fmla="*/ 21 h 91"/>
                  <a:gd name="T12" fmla="*/ 21 w 72"/>
                  <a:gd name="T13" fmla="*/ 26 h 91"/>
                  <a:gd name="T14" fmla="*/ 24 w 72"/>
                  <a:gd name="T15" fmla="*/ 32 h 91"/>
                  <a:gd name="T16" fmla="*/ 28 w 72"/>
                  <a:gd name="T17" fmla="*/ 38 h 91"/>
                  <a:gd name="T18" fmla="*/ 32 w 72"/>
                  <a:gd name="T19" fmla="*/ 44 h 91"/>
                  <a:gd name="T20" fmla="*/ 36 w 72"/>
                  <a:gd name="T21" fmla="*/ 51 h 91"/>
                  <a:gd name="T22" fmla="*/ 41 w 72"/>
                  <a:gd name="T23" fmla="*/ 57 h 91"/>
                  <a:gd name="T24" fmla="*/ 45 w 72"/>
                  <a:gd name="T25" fmla="*/ 63 h 91"/>
                  <a:gd name="T26" fmla="*/ 49 w 72"/>
                  <a:gd name="T27" fmla="*/ 69 h 91"/>
                  <a:gd name="T28" fmla="*/ 54 w 72"/>
                  <a:gd name="T29" fmla="*/ 75 h 91"/>
                  <a:gd name="T30" fmla="*/ 58 w 72"/>
                  <a:gd name="T31" fmla="*/ 80 h 91"/>
                  <a:gd name="T32" fmla="*/ 63 w 72"/>
                  <a:gd name="T33" fmla="*/ 85 h 91"/>
                  <a:gd name="T34" fmla="*/ 68 w 72"/>
                  <a:gd name="T35" fmla="*/ 90 h 91"/>
                  <a:gd name="T36" fmla="*/ 71 w 72"/>
                  <a:gd name="T37" fmla="*/ 87 h 91"/>
                  <a:gd name="T38" fmla="*/ 66 w 72"/>
                  <a:gd name="T39" fmla="*/ 82 h 91"/>
                  <a:gd name="T40" fmla="*/ 61 w 72"/>
                  <a:gd name="T41" fmla="*/ 77 h 91"/>
                  <a:gd name="T42" fmla="*/ 57 w 72"/>
                  <a:gd name="T43" fmla="*/ 72 h 91"/>
                  <a:gd name="T44" fmla="*/ 52 w 72"/>
                  <a:gd name="T45" fmla="*/ 67 h 91"/>
                  <a:gd name="T46" fmla="*/ 48 w 72"/>
                  <a:gd name="T47" fmla="*/ 61 h 91"/>
                  <a:gd name="T48" fmla="*/ 43 w 72"/>
                  <a:gd name="T49" fmla="*/ 55 h 91"/>
                  <a:gd name="T50" fmla="*/ 39 w 72"/>
                  <a:gd name="T51" fmla="*/ 49 h 91"/>
                  <a:gd name="T52" fmla="*/ 35 w 72"/>
                  <a:gd name="T53" fmla="*/ 42 h 91"/>
                  <a:gd name="T54" fmla="*/ 31 w 72"/>
                  <a:gd name="T55" fmla="*/ 36 h 91"/>
                  <a:gd name="T56" fmla="*/ 27 w 72"/>
                  <a:gd name="T57" fmla="*/ 30 h 91"/>
                  <a:gd name="T58" fmla="*/ 23 w 72"/>
                  <a:gd name="T59" fmla="*/ 24 h 91"/>
                  <a:gd name="T60" fmla="*/ 19 w 72"/>
                  <a:gd name="T61" fmla="*/ 19 h 91"/>
                  <a:gd name="T62" fmla="*/ 15 w 72"/>
                  <a:gd name="T63" fmla="*/ 13 h 91"/>
                  <a:gd name="T64" fmla="*/ 11 w 72"/>
                  <a:gd name="T65" fmla="*/ 8 h 91"/>
                  <a:gd name="T66" fmla="*/ 7 w 72"/>
                  <a:gd name="T67" fmla="*/ 3 h 91"/>
                  <a:gd name="T68" fmla="*/ 3 w 72"/>
                  <a:gd name="T69" fmla="*/ 0 h 91"/>
                  <a:gd name="T70" fmla="*/ 0 w 72"/>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2" h="91">
                    <a:moveTo>
                      <a:pt x="0" y="2"/>
                    </a:moveTo>
                    <a:lnTo>
                      <a:pt x="0" y="2"/>
                    </a:lnTo>
                    <a:lnTo>
                      <a:pt x="5" y="6"/>
                    </a:lnTo>
                    <a:lnTo>
                      <a:pt x="9" y="10"/>
                    </a:lnTo>
                    <a:lnTo>
                      <a:pt x="12" y="15"/>
                    </a:lnTo>
                    <a:lnTo>
                      <a:pt x="17" y="21"/>
                    </a:lnTo>
                    <a:lnTo>
                      <a:pt x="21" y="26"/>
                    </a:lnTo>
                    <a:lnTo>
                      <a:pt x="24" y="32"/>
                    </a:lnTo>
                    <a:lnTo>
                      <a:pt x="28" y="38"/>
                    </a:lnTo>
                    <a:lnTo>
                      <a:pt x="32" y="44"/>
                    </a:lnTo>
                    <a:lnTo>
                      <a:pt x="36" y="51"/>
                    </a:lnTo>
                    <a:lnTo>
                      <a:pt x="41" y="57"/>
                    </a:lnTo>
                    <a:lnTo>
                      <a:pt x="45" y="63"/>
                    </a:lnTo>
                    <a:lnTo>
                      <a:pt x="49" y="69"/>
                    </a:lnTo>
                    <a:lnTo>
                      <a:pt x="54" y="75"/>
                    </a:lnTo>
                    <a:lnTo>
                      <a:pt x="58" y="80"/>
                    </a:lnTo>
                    <a:lnTo>
                      <a:pt x="63" y="85"/>
                    </a:lnTo>
                    <a:lnTo>
                      <a:pt x="68" y="90"/>
                    </a:lnTo>
                    <a:lnTo>
                      <a:pt x="71" y="87"/>
                    </a:lnTo>
                    <a:lnTo>
                      <a:pt x="66" y="82"/>
                    </a:lnTo>
                    <a:lnTo>
                      <a:pt x="61" y="77"/>
                    </a:lnTo>
                    <a:lnTo>
                      <a:pt x="57" y="72"/>
                    </a:lnTo>
                    <a:lnTo>
                      <a:pt x="52" y="67"/>
                    </a:lnTo>
                    <a:lnTo>
                      <a:pt x="48" y="61"/>
                    </a:lnTo>
                    <a:lnTo>
                      <a:pt x="43" y="55"/>
                    </a:lnTo>
                    <a:lnTo>
                      <a:pt x="39" y="49"/>
                    </a:lnTo>
                    <a:lnTo>
                      <a:pt x="35" y="42"/>
                    </a:lnTo>
                    <a:lnTo>
                      <a:pt x="31" y="36"/>
                    </a:lnTo>
                    <a:lnTo>
                      <a:pt x="27" y="30"/>
                    </a:lnTo>
                    <a:lnTo>
                      <a:pt x="23" y="24"/>
                    </a:lnTo>
                    <a:lnTo>
                      <a:pt x="19" y="19"/>
                    </a:lnTo>
                    <a:lnTo>
                      <a:pt x="15" y="13"/>
                    </a:lnTo>
                    <a:lnTo>
                      <a:pt x="11" y="8"/>
                    </a:lnTo>
                    <a:lnTo>
                      <a:pt x="7" y="3"/>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4" name="Freeform 150">
                <a:extLst>
                  <a:ext uri="{FF2B5EF4-FFF2-40B4-BE49-F238E27FC236}">
                    <a16:creationId xmlns:a16="http://schemas.microsoft.com/office/drawing/2014/main" id="{7D21337B-BD13-5922-2FCE-B057100B6527}"/>
                  </a:ext>
                </a:extLst>
              </p:cNvPr>
              <p:cNvSpPr>
                <a:spLocks/>
              </p:cNvSpPr>
              <p:nvPr/>
            </p:nvSpPr>
            <p:spPr bwMode="auto">
              <a:xfrm>
                <a:off x="4216" y="2979"/>
                <a:ext cx="21" cy="23"/>
              </a:xfrm>
              <a:custGeom>
                <a:avLst/>
                <a:gdLst>
                  <a:gd name="T0" fmla="*/ 0 w 21"/>
                  <a:gd name="T1" fmla="*/ 2 h 23"/>
                  <a:gd name="T2" fmla="*/ 2 w 21"/>
                  <a:gd name="T3" fmla="*/ 5 h 23"/>
                  <a:gd name="T4" fmla="*/ 4 w 21"/>
                  <a:gd name="T5" fmla="*/ 8 h 23"/>
                  <a:gd name="T6" fmla="*/ 7 w 21"/>
                  <a:gd name="T7" fmla="*/ 10 h 23"/>
                  <a:gd name="T8" fmla="*/ 9 w 21"/>
                  <a:gd name="T9" fmla="*/ 13 h 23"/>
                  <a:gd name="T10" fmla="*/ 11 w 21"/>
                  <a:gd name="T11" fmla="*/ 15 h 23"/>
                  <a:gd name="T12" fmla="*/ 13 w 21"/>
                  <a:gd name="T13" fmla="*/ 18 h 23"/>
                  <a:gd name="T14" fmla="*/ 16 w 21"/>
                  <a:gd name="T15" fmla="*/ 20 h 23"/>
                  <a:gd name="T16" fmla="*/ 17 w 21"/>
                  <a:gd name="T17" fmla="*/ 22 h 23"/>
                  <a:gd name="T18" fmla="*/ 20 w 21"/>
                  <a:gd name="T19" fmla="*/ 20 h 23"/>
                  <a:gd name="T20" fmla="*/ 18 w 21"/>
                  <a:gd name="T21" fmla="*/ 17 h 23"/>
                  <a:gd name="T22" fmla="*/ 16 w 21"/>
                  <a:gd name="T23" fmla="*/ 15 h 23"/>
                  <a:gd name="T24" fmla="*/ 14 w 21"/>
                  <a:gd name="T25" fmla="*/ 12 h 23"/>
                  <a:gd name="T26" fmla="*/ 12 w 21"/>
                  <a:gd name="T27" fmla="*/ 10 h 23"/>
                  <a:gd name="T28" fmla="*/ 10 w 21"/>
                  <a:gd name="T29" fmla="*/ 8 h 23"/>
                  <a:gd name="T30" fmla="*/ 7 w 21"/>
                  <a:gd name="T31" fmla="*/ 5 h 23"/>
                  <a:gd name="T32" fmla="*/ 5 w 21"/>
                  <a:gd name="T33" fmla="*/ 2 h 23"/>
                  <a:gd name="T34" fmla="*/ 3 w 21"/>
                  <a:gd name="T35" fmla="*/ 0 h 23"/>
                  <a:gd name="T36" fmla="*/ 0 w 21"/>
                  <a:gd name="T37" fmla="*/ 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3">
                    <a:moveTo>
                      <a:pt x="0" y="2"/>
                    </a:moveTo>
                    <a:lnTo>
                      <a:pt x="2" y="5"/>
                    </a:lnTo>
                    <a:lnTo>
                      <a:pt x="4" y="8"/>
                    </a:lnTo>
                    <a:lnTo>
                      <a:pt x="7" y="10"/>
                    </a:lnTo>
                    <a:lnTo>
                      <a:pt x="9" y="13"/>
                    </a:lnTo>
                    <a:lnTo>
                      <a:pt x="11" y="15"/>
                    </a:lnTo>
                    <a:lnTo>
                      <a:pt x="13" y="18"/>
                    </a:lnTo>
                    <a:lnTo>
                      <a:pt x="16" y="20"/>
                    </a:lnTo>
                    <a:lnTo>
                      <a:pt x="17" y="22"/>
                    </a:lnTo>
                    <a:lnTo>
                      <a:pt x="20" y="20"/>
                    </a:lnTo>
                    <a:lnTo>
                      <a:pt x="18" y="17"/>
                    </a:lnTo>
                    <a:lnTo>
                      <a:pt x="16" y="15"/>
                    </a:lnTo>
                    <a:lnTo>
                      <a:pt x="14" y="12"/>
                    </a:lnTo>
                    <a:lnTo>
                      <a:pt x="12" y="10"/>
                    </a:lnTo>
                    <a:lnTo>
                      <a:pt x="10" y="8"/>
                    </a:lnTo>
                    <a:lnTo>
                      <a:pt x="7" y="5"/>
                    </a:lnTo>
                    <a:lnTo>
                      <a:pt x="5" y="2"/>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5" name="Freeform 151">
                <a:extLst>
                  <a:ext uri="{FF2B5EF4-FFF2-40B4-BE49-F238E27FC236}">
                    <a16:creationId xmlns:a16="http://schemas.microsoft.com/office/drawing/2014/main" id="{9E6F9ED7-FA9D-7FBF-0F5F-25A136E3E0FE}"/>
                  </a:ext>
                </a:extLst>
              </p:cNvPr>
              <p:cNvSpPr>
                <a:spLocks/>
              </p:cNvSpPr>
              <p:nvPr/>
            </p:nvSpPr>
            <p:spPr bwMode="auto">
              <a:xfrm>
                <a:off x="4216" y="2978"/>
                <a:ext cx="17" cy="17"/>
              </a:xfrm>
              <a:custGeom>
                <a:avLst/>
                <a:gdLst>
                  <a:gd name="T0" fmla="*/ 16 w 17"/>
                  <a:gd name="T1" fmla="*/ 0 h 17"/>
                  <a:gd name="T2" fmla="*/ 10 w 17"/>
                  <a:gd name="T3" fmla="*/ 0 h 17"/>
                  <a:gd name="T4" fmla="*/ 5 w 17"/>
                  <a:gd name="T5" fmla="*/ 0 h 17"/>
                  <a:gd name="T6" fmla="*/ 0 w 17"/>
                  <a:gd name="T7" fmla="*/ 10 h 17"/>
                  <a:gd name="T8" fmla="*/ 0 w 17"/>
                  <a:gd name="T9" fmla="*/ 16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0" y="0"/>
                    </a:lnTo>
                    <a:lnTo>
                      <a:pt x="5" y="0"/>
                    </a:lnTo>
                    <a:lnTo>
                      <a:pt x="0" y="10"/>
                    </a:lnTo>
                    <a:lnTo>
                      <a:pt x="0" y="16"/>
                    </a:lnTo>
                    <a:lnTo>
                      <a:pt x="1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6" name="Freeform 152">
                <a:extLst>
                  <a:ext uri="{FF2B5EF4-FFF2-40B4-BE49-F238E27FC236}">
                    <a16:creationId xmlns:a16="http://schemas.microsoft.com/office/drawing/2014/main" id="{86CD82F0-DE6B-58DC-10A7-42D45C8808A6}"/>
                  </a:ext>
                </a:extLst>
              </p:cNvPr>
              <p:cNvSpPr>
                <a:spLocks/>
              </p:cNvSpPr>
              <p:nvPr/>
            </p:nvSpPr>
            <p:spPr bwMode="auto">
              <a:xfrm>
                <a:off x="4360" y="2635"/>
                <a:ext cx="21" cy="28"/>
              </a:xfrm>
              <a:custGeom>
                <a:avLst/>
                <a:gdLst>
                  <a:gd name="T0" fmla="*/ 8 w 21"/>
                  <a:gd name="T1" fmla="*/ 1 h 28"/>
                  <a:gd name="T2" fmla="*/ 6 w 21"/>
                  <a:gd name="T3" fmla="*/ 3 h 28"/>
                  <a:gd name="T4" fmla="*/ 4 w 21"/>
                  <a:gd name="T5" fmla="*/ 6 h 28"/>
                  <a:gd name="T6" fmla="*/ 2 w 21"/>
                  <a:gd name="T7" fmla="*/ 9 h 28"/>
                  <a:gd name="T8" fmla="*/ 1 w 21"/>
                  <a:gd name="T9" fmla="*/ 13 h 28"/>
                  <a:gd name="T10" fmla="*/ 0 w 21"/>
                  <a:gd name="T11" fmla="*/ 16 h 28"/>
                  <a:gd name="T12" fmla="*/ 0 w 21"/>
                  <a:gd name="T13" fmla="*/ 19 h 28"/>
                  <a:gd name="T14" fmla="*/ 2 w 21"/>
                  <a:gd name="T15" fmla="*/ 23 h 28"/>
                  <a:gd name="T16" fmla="*/ 4 w 21"/>
                  <a:gd name="T17" fmla="*/ 25 h 28"/>
                  <a:gd name="T18" fmla="*/ 7 w 21"/>
                  <a:gd name="T19" fmla="*/ 27 h 28"/>
                  <a:gd name="T20" fmla="*/ 10 w 21"/>
                  <a:gd name="T21" fmla="*/ 27 h 28"/>
                  <a:gd name="T22" fmla="*/ 13 w 21"/>
                  <a:gd name="T23" fmla="*/ 26 h 28"/>
                  <a:gd name="T24" fmla="*/ 15 w 21"/>
                  <a:gd name="T25" fmla="*/ 24 h 28"/>
                  <a:gd name="T26" fmla="*/ 17 w 21"/>
                  <a:gd name="T27" fmla="*/ 22 h 28"/>
                  <a:gd name="T28" fmla="*/ 19 w 21"/>
                  <a:gd name="T29" fmla="*/ 19 h 28"/>
                  <a:gd name="T30" fmla="*/ 20 w 21"/>
                  <a:gd name="T31" fmla="*/ 16 h 28"/>
                  <a:gd name="T32" fmla="*/ 20 w 21"/>
                  <a:gd name="T33" fmla="*/ 14 h 28"/>
                  <a:gd name="T34" fmla="*/ 20 w 21"/>
                  <a:gd name="T35" fmla="*/ 11 h 28"/>
                  <a:gd name="T36" fmla="*/ 20 w 21"/>
                  <a:gd name="T37" fmla="*/ 8 h 28"/>
                  <a:gd name="T38" fmla="*/ 19 w 21"/>
                  <a:gd name="T39" fmla="*/ 5 h 28"/>
                  <a:gd name="T40" fmla="*/ 18 w 21"/>
                  <a:gd name="T41" fmla="*/ 3 h 28"/>
                  <a:gd name="T42" fmla="*/ 17 w 21"/>
                  <a:gd name="T43" fmla="*/ 1 h 28"/>
                  <a:gd name="T44" fmla="*/ 14 w 21"/>
                  <a:gd name="T45" fmla="*/ 0 h 28"/>
                  <a:gd name="T46" fmla="*/ 11 w 21"/>
                  <a:gd name="T47" fmla="*/ 0 h 28"/>
                  <a:gd name="T48" fmla="*/ 8 w 21"/>
                  <a:gd name="T49" fmla="*/ 1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8">
                    <a:moveTo>
                      <a:pt x="8" y="1"/>
                    </a:move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7" name="Freeform 153">
                <a:extLst>
                  <a:ext uri="{FF2B5EF4-FFF2-40B4-BE49-F238E27FC236}">
                    <a16:creationId xmlns:a16="http://schemas.microsoft.com/office/drawing/2014/main" id="{FEB8C9A4-C417-2B2F-2383-04B269EB1BB1}"/>
                  </a:ext>
                </a:extLst>
              </p:cNvPr>
              <p:cNvSpPr>
                <a:spLocks/>
              </p:cNvSpPr>
              <p:nvPr/>
            </p:nvSpPr>
            <p:spPr bwMode="auto">
              <a:xfrm>
                <a:off x="4360" y="2635"/>
                <a:ext cx="21" cy="28"/>
              </a:xfrm>
              <a:custGeom>
                <a:avLst/>
                <a:gdLst>
                  <a:gd name="T0" fmla="*/ 8 w 21"/>
                  <a:gd name="T1" fmla="*/ 1 h 28"/>
                  <a:gd name="T2" fmla="*/ 8 w 21"/>
                  <a:gd name="T3" fmla="*/ 1 h 28"/>
                  <a:gd name="T4" fmla="*/ 6 w 21"/>
                  <a:gd name="T5" fmla="*/ 3 h 28"/>
                  <a:gd name="T6" fmla="*/ 4 w 21"/>
                  <a:gd name="T7" fmla="*/ 6 h 28"/>
                  <a:gd name="T8" fmla="*/ 2 w 21"/>
                  <a:gd name="T9" fmla="*/ 9 h 28"/>
                  <a:gd name="T10" fmla="*/ 1 w 21"/>
                  <a:gd name="T11" fmla="*/ 13 h 28"/>
                  <a:gd name="T12" fmla="*/ 0 w 21"/>
                  <a:gd name="T13" fmla="*/ 16 h 28"/>
                  <a:gd name="T14" fmla="*/ 0 w 21"/>
                  <a:gd name="T15" fmla="*/ 19 h 28"/>
                  <a:gd name="T16" fmla="*/ 2 w 21"/>
                  <a:gd name="T17" fmla="*/ 23 h 28"/>
                  <a:gd name="T18" fmla="*/ 4 w 21"/>
                  <a:gd name="T19" fmla="*/ 25 h 28"/>
                  <a:gd name="T20" fmla="*/ 7 w 21"/>
                  <a:gd name="T21" fmla="*/ 27 h 28"/>
                  <a:gd name="T22" fmla="*/ 10 w 21"/>
                  <a:gd name="T23" fmla="*/ 27 h 28"/>
                  <a:gd name="T24" fmla="*/ 13 w 21"/>
                  <a:gd name="T25" fmla="*/ 26 h 28"/>
                  <a:gd name="T26" fmla="*/ 15 w 21"/>
                  <a:gd name="T27" fmla="*/ 24 h 28"/>
                  <a:gd name="T28" fmla="*/ 17 w 21"/>
                  <a:gd name="T29" fmla="*/ 22 h 28"/>
                  <a:gd name="T30" fmla="*/ 19 w 21"/>
                  <a:gd name="T31" fmla="*/ 19 h 28"/>
                  <a:gd name="T32" fmla="*/ 20 w 21"/>
                  <a:gd name="T33" fmla="*/ 16 h 28"/>
                  <a:gd name="T34" fmla="*/ 20 w 21"/>
                  <a:gd name="T35" fmla="*/ 14 h 28"/>
                  <a:gd name="T36" fmla="*/ 20 w 21"/>
                  <a:gd name="T37" fmla="*/ 11 h 28"/>
                  <a:gd name="T38" fmla="*/ 20 w 21"/>
                  <a:gd name="T39" fmla="*/ 8 h 28"/>
                  <a:gd name="T40" fmla="*/ 19 w 21"/>
                  <a:gd name="T41" fmla="*/ 5 h 28"/>
                  <a:gd name="T42" fmla="*/ 18 w 21"/>
                  <a:gd name="T43" fmla="*/ 3 h 28"/>
                  <a:gd name="T44" fmla="*/ 17 w 21"/>
                  <a:gd name="T45" fmla="*/ 1 h 28"/>
                  <a:gd name="T46" fmla="*/ 14 w 21"/>
                  <a:gd name="T47" fmla="*/ 0 h 28"/>
                  <a:gd name="T48" fmla="*/ 11 w 21"/>
                  <a:gd name="T49" fmla="*/ 0 h 28"/>
                  <a:gd name="T50" fmla="*/ 8 w 21"/>
                  <a:gd name="T51" fmla="*/ 1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 h="28">
                    <a:moveTo>
                      <a:pt x="8" y="1"/>
                    </a:moveTo>
                    <a:lnTo>
                      <a:pt x="8" y="1"/>
                    </a:ln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8" name="Freeform 154">
                <a:extLst>
                  <a:ext uri="{FF2B5EF4-FFF2-40B4-BE49-F238E27FC236}">
                    <a16:creationId xmlns:a16="http://schemas.microsoft.com/office/drawing/2014/main" id="{277454EB-56CB-8222-6766-60EA77ED700F}"/>
                  </a:ext>
                </a:extLst>
              </p:cNvPr>
              <p:cNvSpPr>
                <a:spLocks/>
              </p:cNvSpPr>
              <p:nvPr/>
            </p:nvSpPr>
            <p:spPr bwMode="auto">
              <a:xfrm>
                <a:off x="4369" y="3085"/>
                <a:ext cx="17" cy="42"/>
              </a:xfrm>
              <a:custGeom>
                <a:avLst/>
                <a:gdLst>
                  <a:gd name="T0" fmla="*/ 8 w 17"/>
                  <a:gd name="T1" fmla="*/ 5 h 42"/>
                  <a:gd name="T2" fmla="*/ 2 w 17"/>
                  <a:gd name="T3" fmla="*/ 6 h 42"/>
                  <a:gd name="T4" fmla="*/ 6 w 17"/>
                  <a:gd name="T5" fmla="*/ 10 h 42"/>
                  <a:gd name="T6" fmla="*/ 8 w 17"/>
                  <a:gd name="T7" fmla="*/ 14 h 42"/>
                  <a:gd name="T8" fmla="*/ 8 w 17"/>
                  <a:gd name="T9" fmla="*/ 19 h 42"/>
                  <a:gd name="T10" fmla="*/ 6 w 17"/>
                  <a:gd name="T11" fmla="*/ 22 h 42"/>
                  <a:gd name="T12" fmla="*/ 4 w 17"/>
                  <a:gd name="T13" fmla="*/ 27 h 42"/>
                  <a:gd name="T14" fmla="*/ 4 w 17"/>
                  <a:gd name="T15" fmla="*/ 32 h 42"/>
                  <a:gd name="T16" fmla="*/ 2 w 17"/>
                  <a:gd name="T17" fmla="*/ 37 h 42"/>
                  <a:gd name="T18" fmla="*/ 4 w 17"/>
                  <a:gd name="T19" fmla="*/ 41 h 42"/>
                  <a:gd name="T20" fmla="*/ 12 w 17"/>
                  <a:gd name="T21" fmla="*/ 41 h 42"/>
                  <a:gd name="T22" fmla="*/ 10 w 17"/>
                  <a:gd name="T23" fmla="*/ 37 h 42"/>
                  <a:gd name="T24" fmla="*/ 12 w 17"/>
                  <a:gd name="T25" fmla="*/ 32 h 42"/>
                  <a:gd name="T26" fmla="*/ 12 w 17"/>
                  <a:gd name="T27" fmla="*/ 28 h 42"/>
                  <a:gd name="T28" fmla="*/ 14 w 17"/>
                  <a:gd name="T29" fmla="*/ 23 h 42"/>
                  <a:gd name="T30" fmla="*/ 16 w 17"/>
                  <a:gd name="T31" fmla="*/ 19 h 42"/>
                  <a:gd name="T32" fmla="*/ 16 w 17"/>
                  <a:gd name="T33" fmla="*/ 14 h 42"/>
                  <a:gd name="T34" fmla="*/ 12 w 17"/>
                  <a:gd name="T35" fmla="*/ 9 h 42"/>
                  <a:gd name="T36" fmla="*/ 8 w 17"/>
                  <a:gd name="T37" fmla="*/ 4 h 42"/>
                  <a:gd name="T38" fmla="*/ 0 w 17"/>
                  <a:gd name="T39" fmla="*/ 5 h 42"/>
                  <a:gd name="T40" fmla="*/ 8 w 17"/>
                  <a:gd name="T41" fmla="*/ 4 h 42"/>
                  <a:gd name="T42" fmla="*/ 0 w 17"/>
                  <a:gd name="T43" fmla="*/ 0 h 42"/>
                  <a:gd name="T44" fmla="*/ 0 w 17"/>
                  <a:gd name="T45" fmla="*/ 5 h 42"/>
                  <a:gd name="T46" fmla="*/ 8 w 17"/>
                  <a:gd name="T47" fmla="*/ 5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2">
                    <a:moveTo>
                      <a:pt x="8" y="5"/>
                    </a:moveTo>
                    <a:lnTo>
                      <a:pt x="2" y="6"/>
                    </a:lnTo>
                    <a:lnTo>
                      <a:pt x="6" y="10"/>
                    </a:lnTo>
                    <a:lnTo>
                      <a:pt x="8" y="14"/>
                    </a:lnTo>
                    <a:lnTo>
                      <a:pt x="8" y="19"/>
                    </a:lnTo>
                    <a:lnTo>
                      <a:pt x="6" y="22"/>
                    </a:lnTo>
                    <a:lnTo>
                      <a:pt x="4" y="27"/>
                    </a:lnTo>
                    <a:lnTo>
                      <a:pt x="4" y="32"/>
                    </a:lnTo>
                    <a:lnTo>
                      <a:pt x="2" y="37"/>
                    </a:lnTo>
                    <a:lnTo>
                      <a:pt x="4" y="41"/>
                    </a:lnTo>
                    <a:lnTo>
                      <a:pt x="12" y="41"/>
                    </a:lnTo>
                    <a:lnTo>
                      <a:pt x="10" y="37"/>
                    </a:lnTo>
                    <a:lnTo>
                      <a:pt x="12" y="32"/>
                    </a:lnTo>
                    <a:lnTo>
                      <a:pt x="12" y="28"/>
                    </a:lnTo>
                    <a:lnTo>
                      <a:pt x="14" y="23"/>
                    </a:lnTo>
                    <a:lnTo>
                      <a:pt x="16" y="19"/>
                    </a:lnTo>
                    <a:lnTo>
                      <a:pt x="16" y="14"/>
                    </a:lnTo>
                    <a:lnTo>
                      <a:pt x="12" y="9"/>
                    </a:lnTo>
                    <a:lnTo>
                      <a:pt x="8" y="4"/>
                    </a:lnTo>
                    <a:lnTo>
                      <a:pt x="0" y="5"/>
                    </a:lnTo>
                    <a:lnTo>
                      <a:pt x="8" y="4"/>
                    </a:lnTo>
                    <a:lnTo>
                      <a:pt x="0" y="0"/>
                    </a:lnTo>
                    <a:lnTo>
                      <a:pt x="0" y="5"/>
                    </a:lnTo>
                    <a:lnTo>
                      <a:pt x="8" y="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09" name="Freeform 155">
                <a:extLst>
                  <a:ext uri="{FF2B5EF4-FFF2-40B4-BE49-F238E27FC236}">
                    <a16:creationId xmlns:a16="http://schemas.microsoft.com/office/drawing/2014/main" id="{4AB71117-E110-8F8C-C7CE-4E83A8EAABCB}"/>
                  </a:ext>
                </a:extLst>
              </p:cNvPr>
              <p:cNvSpPr>
                <a:spLocks/>
              </p:cNvSpPr>
              <p:nvPr/>
            </p:nvSpPr>
            <p:spPr bwMode="auto">
              <a:xfrm>
                <a:off x="4367" y="3090"/>
                <a:ext cx="17" cy="44"/>
              </a:xfrm>
              <a:custGeom>
                <a:avLst/>
                <a:gdLst>
                  <a:gd name="T0" fmla="*/ 6 w 17"/>
                  <a:gd name="T1" fmla="*/ 36 h 44"/>
                  <a:gd name="T2" fmla="*/ 11 w 17"/>
                  <a:gd name="T3" fmla="*/ 34 h 44"/>
                  <a:gd name="T4" fmla="*/ 8 w 17"/>
                  <a:gd name="T5" fmla="*/ 31 h 44"/>
                  <a:gd name="T6" fmla="*/ 6 w 17"/>
                  <a:gd name="T7" fmla="*/ 27 h 44"/>
                  <a:gd name="T8" fmla="*/ 4 w 17"/>
                  <a:gd name="T9" fmla="*/ 23 h 44"/>
                  <a:gd name="T10" fmla="*/ 6 w 17"/>
                  <a:gd name="T11" fmla="*/ 19 h 44"/>
                  <a:gd name="T12" fmla="*/ 6 w 17"/>
                  <a:gd name="T13" fmla="*/ 14 h 44"/>
                  <a:gd name="T14" fmla="*/ 8 w 17"/>
                  <a:gd name="T15" fmla="*/ 10 h 44"/>
                  <a:gd name="T16" fmla="*/ 9 w 17"/>
                  <a:gd name="T17" fmla="*/ 4 h 44"/>
                  <a:gd name="T18" fmla="*/ 9 w 17"/>
                  <a:gd name="T19" fmla="*/ 0 h 44"/>
                  <a:gd name="T20" fmla="*/ 3 w 17"/>
                  <a:gd name="T21" fmla="*/ 0 h 44"/>
                  <a:gd name="T22" fmla="*/ 3 w 17"/>
                  <a:gd name="T23" fmla="*/ 4 h 44"/>
                  <a:gd name="T24" fmla="*/ 1 w 17"/>
                  <a:gd name="T25" fmla="*/ 9 h 44"/>
                  <a:gd name="T26" fmla="*/ 0 w 17"/>
                  <a:gd name="T27" fmla="*/ 14 h 44"/>
                  <a:gd name="T28" fmla="*/ 0 w 17"/>
                  <a:gd name="T29" fmla="*/ 19 h 44"/>
                  <a:gd name="T30" fmla="*/ 0 w 17"/>
                  <a:gd name="T31" fmla="*/ 23 h 44"/>
                  <a:gd name="T32" fmla="*/ 0 w 17"/>
                  <a:gd name="T33" fmla="*/ 28 h 44"/>
                  <a:gd name="T34" fmla="*/ 1 w 17"/>
                  <a:gd name="T35" fmla="*/ 33 h 44"/>
                  <a:gd name="T36" fmla="*/ 6 w 17"/>
                  <a:gd name="T37" fmla="*/ 37 h 44"/>
                  <a:gd name="T38" fmla="*/ 12 w 17"/>
                  <a:gd name="T39" fmla="*/ 36 h 44"/>
                  <a:gd name="T40" fmla="*/ 6 w 17"/>
                  <a:gd name="T41" fmla="*/ 37 h 44"/>
                  <a:gd name="T42" fmla="*/ 16 w 17"/>
                  <a:gd name="T43" fmla="*/ 43 h 44"/>
                  <a:gd name="T44" fmla="*/ 12 w 17"/>
                  <a:gd name="T45" fmla="*/ 36 h 44"/>
                  <a:gd name="T46" fmla="*/ 6 w 17"/>
                  <a:gd name="T47" fmla="*/ 36 h 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4">
                    <a:moveTo>
                      <a:pt x="6" y="36"/>
                    </a:moveTo>
                    <a:lnTo>
                      <a:pt x="11" y="34"/>
                    </a:lnTo>
                    <a:lnTo>
                      <a:pt x="8" y="31"/>
                    </a:lnTo>
                    <a:lnTo>
                      <a:pt x="6" y="27"/>
                    </a:lnTo>
                    <a:lnTo>
                      <a:pt x="4" y="23"/>
                    </a:lnTo>
                    <a:lnTo>
                      <a:pt x="6" y="19"/>
                    </a:lnTo>
                    <a:lnTo>
                      <a:pt x="6" y="14"/>
                    </a:lnTo>
                    <a:lnTo>
                      <a:pt x="8" y="10"/>
                    </a:lnTo>
                    <a:lnTo>
                      <a:pt x="9" y="4"/>
                    </a:lnTo>
                    <a:lnTo>
                      <a:pt x="9" y="0"/>
                    </a:lnTo>
                    <a:lnTo>
                      <a:pt x="3" y="0"/>
                    </a:lnTo>
                    <a:lnTo>
                      <a:pt x="3" y="4"/>
                    </a:lnTo>
                    <a:lnTo>
                      <a:pt x="1" y="9"/>
                    </a:lnTo>
                    <a:lnTo>
                      <a:pt x="0" y="14"/>
                    </a:lnTo>
                    <a:lnTo>
                      <a:pt x="0" y="19"/>
                    </a:lnTo>
                    <a:lnTo>
                      <a:pt x="0" y="23"/>
                    </a:lnTo>
                    <a:lnTo>
                      <a:pt x="0" y="28"/>
                    </a:lnTo>
                    <a:lnTo>
                      <a:pt x="1" y="33"/>
                    </a:lnTo>
                    <a:lnTo>
                      <a:pt x="6" y="37"/>
                    </a:lnTo>
                    <a:lnTo>
                      <a:pt x="12" y="36"/>
                    </a:lnTo>
                    <a:lnTo>
                      <a:pt x="6" y="37"/>
                    </a:lnTo>
                    <a:lnTo>
                      <a:pt x="16" y="43"/>
                    </a:lnTo>
                    <a:lnTo>
                      <a:pt x="12" y="36"/>
                    </a:lnTo>
                    <a:lnTo>
                      <a:pt x="6"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0" name="Freeform 156">
                <a:extLst>
                  <a:ext uri="{FF2B5EF4-FFF2-40B4-BE49-F238E27FC236}">
                    <a16:creationId xmlns:a16="http://schemas.microsoft.com/office/drawing/2014/main" id="{A0DE575D-F687-0B63-8A3C-42440A4D10AB}"/>
                  </a:ext>
                </a:extLst>
              </p:cNvPr>
              <p:cNvSpPr>
                <a:spLocks/>
              </p:cNvSpPr>
              <p:nvPr/>
            </p:nvSpPr>
            <p:spPr bwMode="auto">
              <a:xfrm>
                <a:off x="4038" y="2666"/>
                <a:ext cx="78" cy="170"/>
              </a:xfrm>
              <a:custGeom>
                <a:avLst/>
                <a:gdLst>
                  <a:gd name="T0" fmla="*/ 3 w 78"/>
                  <a:gd name="T1" fmla="*/ 0 h 170"/>
                  <a:gd name="T2" fmla="*/ 3 w 78"/>
                  <a:gd name="T3" fmla="*/ 0 h 170"/>
                  <a:gd name="T4" fmla="*/ 1 w 78"/>
                  <a:gd name="T5" fmla="*/ 9 h 170"/>
                  <a:gd name="T6" fmla="*/ 0 w 78"/>
                  <a:gd name="T7" fmla="*/ 20 h 170"/>
                  <a:gd name="T8" fmla="*/ 1 w 78"/>
                  <a:gd name="T9" fmla="*/ 31 h 170"/>
                  <a:gd name="T10" fmla="*/ 4 w 78"/>
                  <a:gd name="T11" fmla="*/ 42 h 170"/>
                  <a:gd name="T12" fmla="*/ 8 w 78"/>
                  <a:gd name="T13" fmla="*/ 54 h 170"/>
                  <a:gd name="T14" fmla="*/ 13 w 78"/>
                  <a:gd name="T15" fmla="*/ 66 h 170"/>
                  <a:gd name="T16" fmla="*/ 19 w 78"/>
                  <a:gd name="T17" fmla="*/ 78 h 170"/>
                  <a:gd name="T18" fmla="*/ 25 w 78"/>
                  <a:gd name="T19" fmla="*/ 90 h 170"/>
                  <a:gd name="T20" fmla="*/ 33 w 78"/>
                  <a:gd name="T21" fmla="*/ 102 h 170"/>
                  <a:gd name="T22" fmla="*/ 40 w 78"/>
                  <a:gd name="T23" fmla="*/ 113 h 170"/>
                  <a:gd name="T24" fmla="*/ 47 w 78"/>
                  <a:gd name="T25" fmla="*/ 125 h 170"/>
                  <a:gd name="T26" fmla="*/ 55 w 78"/>
                  <a:gd name="T27" fmla="*/ 135 h 170"/>
                  <a:gd name="T28" fmla="*/ 61 w 78"/>
                  <a:gd name="T29" fmla="*/ 145 h 170"/>
                  <a:gd name="T30" fmla="*/ 67 w 78"/>
                  <a:gd name="T31" fmla="*/ 154 h 170"/>
                  <a:gd name="T32" fmla="*/ 72 w 78"/>
                  <a:gd name="T33" fmla="*/ 162 h 170"/>
                  <a:gd name="T34" fmla="*/ 77 w 78"/>
                  <a:gd name="T35" fmla="*/ 169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8" h="170">
                    <a:moveTo>
                      <a:pt x="3" y="0"/>
                    </a:moveTo>
                    <a:lnTo>
                      <a:pt x="3" y="0"/>
                    </a:lnTo>
                    <a:lnTo>
                      <a:pt x="1" y="9"/>
                    </a:lnTo>
                    <a:lnTo>
                      <a:pt x="0" y="20"/>
                    </a:lnTo>
                    <a:lnTo>
                      <a:pt x="1" y="31"/>
                    </a:lnTo>
                    <a:lnTo>
                      <a:pt x="4" y="42"/>
                    </a:lnTo>
                    <a:lnTo>
                      <a:pt x="8" y="54"/>
                    </a:lnTo>
                    <a:lnTo>
                      <a:pt x="13" y="66"/>
                    </a:lnTo>
                    <a:lnTo>
                      <a:pt x="19" y="78"/>
                    </a:lnTo>
                    <a:lnTo>
                      <a:pt x="25" y="90"/>
                    </a:lnTo>
                    <a:lnTo>
                      <a:pt x="33" y="102"/>
                    </a:lnTo>
                    <a:lnTo>
                      <a:pt x="40" y="113"/>
                    </a:lnTo>
                    <a:lnTo>
                      <a:pt x="47" y="125"/>
                    </a:lnTo>
                    <a:lnTo>
                      <a:pt x="55" y="135"/>
                    </a:lnTo>
                    <a:lnTo>
                      <a:pt x="61" y="145"/>
                    </a:lnTo>
                    <a:lnTo>
                      <a:pt x="67" y="154"/>
                    </a:lnTo>
                    <a:lnTo>
                      <a:pt x="72" y="162"/>
                    </a:lnTo>
                    <a:lnTo>
                      <a:pt x="77" y="16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1" name="Freeform 157">
                <a:extLst>
                  <a:ext uri="{FF2B5EF4-FFF2-40B4-BE49-F238E27FC236}">
                    <a16:creationId xmlns:a16="http://schemas.microsoft.com/office/drawing/2014/main" id="{69BCBDCA-E503-454E-015E-B70F64E703C9}"/>
                  </a:ext>
                </a:extLst>
              </p:cNvPr>
              <p:cNvSpPr>
                <a:spLocks/>
              </p:cNvSpPr>
              <p:nvPr/>
            </p:nvSpPr>
            <p:spPr bwMode="auto">
              <a:xfrm>
                <a:off x="4606" y="2652"/>
                <a:ext cx="77" cy="191"/>
              </a:xfrm>
              <a:custGeom>
                <a:avLst/>
                <a:gdLst>
                  <a:gd name="T0" fmla="*/ 66 w 77"/>
                  <a:gd name="T1" fmla="*/ 0 h 191"/>
                  <a:gd name="T2" fmla="*/ 66 w 77"/>
                  <a:gd name="T3" fmla="*/ 0 h 191"/>
                  <a:gd name="T4" fmla="*/ 71 w 77"/>
                  <a:gd name="T5" fmla="*/ 19 h 191"/>
                  <a:gd name="T6" fmla="*/ 75 w 77"/>
                  <a:gd name="T7" fmla="*/ 37 h 191"/>
                  <a:gd name="T8" fmla="*/ 76 w 77"/>
                  <a:gd name="T9" fmla="*/ 52 h 191"/>
                  <a:gd name="T10" fmla="*/ 76 w 77"/>
                  <a:gd name="T11" fmla="*/ 66 h 191"/>
                  <a:gd name="T12" fmla="*/ 74 w 77"/>
                  <a:gd name="T13" fmla="*/ 78 h 191"/>
                  <a:gd name="T14" fmla="*/ 71 w 77"/>
                  <a:gd name="T15" fmla="*/ 89 h 191"/>
                  <a:gd name="T16" fmla="*/ 66 w 77"/>
                  <a:gd name="T17" fmla="*/ 100 h 191"/>
                  <a:gd name="T18" fmla="*/ 61 w 77"/>
                  <a:gd name="T19" fmla="*/ 110 h 191"/>
                  <a:gd name="T20" fmla="*/ 54 w 77"/>
                  <a:gd name="T21" fmla="*/ 119 h 191"/>
                  <a:gd name="T22" fmla="*/ 48 w 77"/>
                  <a:gd name="T23" fmla="*/ 128 h 191"/>
                  <a:gd name="T24" fmla="*/ 40 w 77"/>
                  <a:gd name="T25" fmla="*/ 137 h 191"/>
                  <a:gd name="T26" fmla="*/ 32 w 77"/>
                  <a:gd name="T27" fmla="*/ 147 h 191"/>
                  <a:gd name="T28" fmla="*/ 24 w 77"/>
                  <a:gd name="T29" fmla="*/ 156 h 191"/>
                  <a:gd name="T30" fmla="*/ 16 w 77"/>
                  <a:gd name="T31" fmla="*/ 166 h 191"/>
                  <a:gd name="T32" fmla="*/ 8 w 77"/>
                  <a:gd name="T33" fmla="*/ 178 h 191"/>
                  <a:gd name="T34" fmla="*/ 0 w 77"/>
                  <a:gd name="T35" fmla="*/ 190 h 1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7" h="191">
                    <a:moveTo>
                      <a:pt x="66" y="0"/>
                    </a:moveTo>
                    <a:lnTo>
                      <a:pt x="66" y="0"/>
                    </a:lnTo>
                    <a:lnTo>
                      <a:pt x="71" y="19"/>
                    </a:lnTo>
                    <a:lnTo>
                      <a:pt x="75" y="37"/>
                    </a:lnTo>
                    <a:lnTo>
                      <a:pt x="76" y="52"/>
                    </a:lnTo>
                    <a:lnTo>
                      <a:pt x="76" y="66"/>
                    </a:lnTo>
                    <a:lnTo>
                      <a:pt x="74" y="78"/>
                    </a:lnTo>
                    <a:lnTo>
                      <a:pt x="71" y="89"/>
                    </a:lnTo>
                    <a:lnTo>
                      <a:pt x="66" y="100"/>
                    </a:lnTo>
                    <a:lnTo>
                      <a:pt x="61" y="110"/>
                    </a:lnTo>
                    <a:lnTo>
                      <a:pt x="54" y="119"/>
                    </a:lnTo>
                    <a:lnTo>
                      <a:pt x="48" y="128"/>
                    </a:lnTo>
                    <a:lnTo>
                      <a:pt x="40" y="137"/>
                    </a:lnTo>
                    <a:lnTo>
                      <a:pt x="32" y="147"/>
                    </a:lnTo>
                    <a:lnTo>
                      <a:pt x="24" y="156"/>
                    </a:lnTo>
                    <a:lnTo>
                      <a:pt x="16" y="166"/>
                    </a:lnTo>
                    <a:lnTo>
                      <a:pt x="8" y="178"/>
                    </a:lnTo>
                    <a:lnTo>
                      <a:pt x="0" y="1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2" name="Freeform 158">
                <a:extLst>
                  <a:ext uri="{FF2B5EF4-FFF2-40B4-BE49-F238E27FC236}">
                    <a16:creationId xmlns:a16="http://schemas.microsoft.com/office/drawing/2014/main" id="{30D7BE4D-BD2A-B28A-CD3A-94B2B5AF2BE9}"/>
                  </a:ext>
                </a:extLst>
              </p:cNvPr>
              <p:cNvSpPr>
                <a:spLocks/>
              </p:cNvSpPr>
              <p:nvPr/>
            </p:nvSpPr>
            <p:spPr bwMode="auto">
              <a:xfrm>
                <a:off x="4239" y="3006"/>
                <a:ext cx="231" cy="141"/>
              </a:xfrm>
              <a:custGeom>
                <a:avLst/>
                <a:gdLst>
                  <a:gd name="T0" fmla="*/ 0 w 231"/>
                  <a:gd name="T1" fmla="*/ 0 h 141"/>
                  <a:gd name="T2" fmla="*/ 0 w 231"/>
                  <a:gd name="T3" fmla="*/ 0 h 141"/>
                  <a:gd name="T4" fmla="*/ 7 w 231"/>
                  <a:gd name="T5" fmla="*/ 8 h 141"/>
                  <a:gd name="T6" fmla="*/ 13 w 231"/>
                  <a:gd name="T7" fmla="*/ 15 h 141"/>
                  <a:gd name="T8" fmla="*/ 19 w 231"/>
                  <a:gd name="T9" fmla="*/ 23 h 141"/>
                  <a:gd name="T10" fmla="*/ 25 w 231"/>
                  <a:gd name="T11" fmla="*/ 31 h 141"/>
                  <a:gd name="T12" fmla="*/ 30 w 231"/>
                  <a:gd name="T13" fmla="*/ 39 h 141"/>
                  <a:gd name="T14" fmla="*/ 35 w 231"/>
                  <a:gd name="T15" fmla="*/ 47 h 141"/>
                  <a:gd name="T16" fmla="*/ 41 w 231"/>
                  <a:gd name="T17" fmla="*/ 54 h 141"/>
                  <a:gd name="T18" fmla="*/ 47 w 231"/>
                  <a:gd name="T19" fmla="*/ 62 h 141"/>
                  <a:gd name="T20" fmla="*/ 53 w 231"/>
                  <a:gd name="T21" fmla="*/ 69 h 141"/>
                  <a:gd name="T22" fmla="*/ 60 w 231"/>
                  <a:gd name="T23" fmla="*/ 77 h 141"/>
                  <a:gd name="T24" fmla="*/ 69 w 231"/>
                  <a:gd name="T25" fmla="*/ 84 h 141"/>
                  <a:gd name="T26" fmla="*/ 78 w 231"/>
                  <a:gd name="T27" fmla="*/ 91 h 141"/>
                  <a:gd name="T28" fmla="*/ 88 w 231"/>
                  <a:gd name="T29" fmla="*/ 98 h 141"/>
                  <a:gd name="T30" fmla="*/ 100 w 231"/>
                  <a:gd name="T31" fmla="*/ 105 h 141"/>
                  <a:gd name="T32" fmla="*/ 114 w 231"/>
                  <a:gd name="T33" fmla="*/ 112 h 141"/>
                  <a:gd name="T34" fmla="*/ 129 w 231"/>
                  <a:gd name="T35" fmla="*/ 118 h 141"/>
                  <a:gd name="T36" fmla="*/ 131 w 231"/>
                  <a:gd name="T37" fmla="*/ 120 h 141"/>
                  <a:gd name="T38" fmla="*/ 132 w 231"/>
                  <a:gd name="T39" fmla="*/ 122 h 141"/>
                  <a:gd name="T40" fmla="*/ 133 w 231"/>
                  <a:gd name="T41" fmla="*/ 124 h 141"/>
                  <a:gd name="T42" fmla="*/ 134 w 231"/>
                  <a:gd name="T43" fmla="*/ 127 h 141"/>
                  <a:gd name="T44" fmla="*/ 134 w 231"/>
                  <a:gd name="T45" fmla="*/ 130 h 141"/>
                  <a:gd name="T46" fmla="*/ 134 w 231"/>
                  <a:gd name="T47" fmla="*/ 133 h 141"/>
                  <a:gd name="T48" fmla="*/ 134 w 231"/>
                  <a:gd name="T49" fmla="*/ 137 h 141"/>
                  <a:gd name="T50" fmla="*/ 134 w 231"/>
                  <a:gd name="T51" fmla="*/ 140 h 141"/>
                  <a:gd name="T52" fmla="*/ 134 w 231"/>
                  <a:gd name="T53" fmla="*/ 138 h 141"/>
                  <a:gd name="T54" fmla="*/ 133 w 231"/>
                  <a:gd name="T55" fmla="*/ 135 h 141"/>
                  <a:gd name="T56" fmla="*/ 133 w 231"/>
                  <a:gd name="T57" fmla="*/ 132 h 141"/>
                  <a:gd name="T58" fmla="*/ 133 w 231"/>
                  <a:gd name="T59" fmla="*/ 128 h 141"/>
                  <a:gd name="T60" fmla="*/ 133 w 231"/>
                  <a:gd name="T61" fmla="*/ 125 h 141"/>
                  <a:gd name="T62" fmla="*/ 133 w 231"/>
                  <a:gd name="T63" fmla="*/ 122 h 141"/>
                  <a:gd name="T64" fmla="*/ 134 w 231"/>
                  <a:gd name="T65" fmla="*/ 120 h 141"/>
                  <a:gd name="T66" fmla="*/ 135 w 231"/>
                  <a:gd name="T67" fmla="*/ 118 h 141"/>
                  <a:gd name="T68" fmla="*/ 139 w 231"/>
                  <a:gd name="T69" fmla="*/ 116 h 141"/>
                  <a:gd name="T70" fmla="*/ 144 w 231"/>
                  <a:gd name="T71" fmla="*/ 113 h 141"/>
                  <a:gd name="T72" fmla="*/ 150 w 231"/>
                  <a:gd name="T73" fmla="*/ 111 h 141"/>
                  <a:gd name="T74" fmla="*/ 156 w 231"/>
                  <a:gd name="T75" fmla="*/ 108 h 141"/>
                  <a:gd name="T76" fmla="*/ 163 w 231"/>
                  <a:gd name="T77" fmla="*/ 105 h 141"/>
                  <a:gd name="T78" fmla="*/ 170 w 231"/>
                  <a:gd name="T79" fmla="*/ 102 h 141"/>
                  <a:gd name="T80" fmla="*/ 177 w 231"/>
                  <a:gd name="T81" fmla="*/ 98 h 141"/>
                  <a:gd name="T82" fmla="*/ 182 w 231"/>
                  <a:gd name="T83" fmla="*/ 94 h 141"/>
                  <a:gd name="T84" fmla="*/ 189 w 231"/>
                  <a:gd name="T85" fmla="*/ 88 h 141"/>
                  <a:gd name="T86" fmla="*/ 195 w 231"/>
                  <a:gd name="T87" fmla="*/ 82 h 141"/>
                  <a:gd name="T88" fmla="*/ 202 w 231"/>
                  <a:gd name="T89" fmla="*/ 77 h 141"/>
                  <a:gd name="T90" fmla="*/ 207 w 231"/>
                  <a:gd name="T91" fmla="*/ 70 h 141"/>
                  <a:gd name="T92" fmla="*/ 212 w 231"/>
                  <a:gd name="T93" fmla="*/ 64 h 141"/>
                  <a:gd name="T94" fmla="*/ 218 w 231"/>
                  <a:gd name="T95" fmla="*/ 58 h 141"/>
                  <a:gd name="T96" fmla="*/ 224 w 231"/>
                  <a:gd name="T97" fmla="*/ 52 h 141"/>
                  <a:gd name="T98" fmla="*/ 230 w 231"/>
                  <a:gd name="T99" fmla="*/ 45 h 1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1" h="141">
                    <a:moveTo>
                      <a:pt x="0" y="0"/>
                    </a:moveTo>
                    <a:lnTo>
                      <a:pt x="0" y="0"/>
                    </a:lnTo>
                    <a:lnTo>
                      <a:pt x="7" y="8"/>
                    </a:lnTo>
                    <a:lnTo>
                      <a:pt x="13" y="15"/>
                    </a:lnTo>
                    <a:lnTo>
                      <a:pt x="19" y="23"/>
                    </a:lnTo>
                    <a:lnTo>
                      <a:pt x="25" y="31"/>
                    </a:lnTo>
                    <a:lnTo>
                      <a:pt x="30" y="39"/>
                    </a:lnTo>
                    <a:lnTo>
                      <a:pt x="35" y="47"/>
                    </a:lnTo>
                    <a:lnTo>
                      <a:pt x="41" y="54"/>
                    </a:lnTo>
                    <a:lnTo>
                      <a:pt x="47" y="62"/>
                    </a:lnTo>
                    <a:lnTo>
                      <a:pt x="53" y="69"/>
                    </a:lnTo>
                    <a:lnTo>
                      <a:pt x="60" y="77"/>
                    </a:lnTo>
                    <a:lnTo>
                      <a:pt x="69" y="84"/>
                    </a:lnTo>
                    <a:lnTo>
                      <a:pt x="78" y="91"/>
                    </a:lnTo>
                    <a:lnTo>
                      <a:pt x="88" y="98"/>
                    </a:lnTo>
                    <a:lnTo>
                      <a:pt x="100" y="105"/>
                    </a:lnTo>
                    <a:lnTo>
                      <a:pt x="114" y="112"/>
                    </a:lnTo>
                    <a:lnTo>
                      <a:pt x="129" y="118"/>
                    </a:lnTo>
                    <a:lnTo>
                      <a:pt x="131" y="120"/>
                    </a:lnTo>
                    <a:lnTo>
                      <a:pt x="132" y="122"/>
                    </a:lnTo>
                    <a:lnTo>
                      <a:pt x="133" y="124"/>
                    </a:lnTo>
                    <a:lnTo>
                      <a:pt x="134" y="127"/>
                    </a:lnTo>
                    <a:lnTo>
                      <a:pt x="134" y="130"/>
                    </a:lnTo>
                    <a:lnTo>
                      <a:pt x="134" y="133"/>
                    </a:lnTo>
                    <a:lnTo>
                      <a:pt x="134" y="137"/>
                    </a:lnTo>
                    <a:lnTo>
                      <a:pt x="134" y="140"/>
                    </a:lnTo>
                    <a:lnTo>
                      <a:pt x="134" y="138"/>
                    </a:lnTo>
                    <a:lnTo>
                      <a:pt x="133" y="135"/>
                    </a:lnTo>
                    <a:lnTo>
                      <a:pt x="133" y="132"/>
                    </a:lnTo>
                    <a:lnTo>
                      <a:pt x="133" y="128"/>
                    </a:lnTo>
                    <a:lnTo>
                      <a:pt x="133" y="125"/>
                    </a:lnTo>
                    <a:lnTo>
                      <a:pt x="133" y="122"/>
                    </a:lnTo>
                    <a:lnTo>
                      <a:pt x="134" y="120"/>
                    </a:lnTo>
                    <a:lnTo>
                      <a:pt x="135" y="118"/>
                    </a:lnTo>
                    <a:lnTo>
                      <a:pt x="139" y="116"/>
                    </a:lnTo>
                    <a:lnTo>
                      <a:pt x="144" y="113"/>
                    </a:lnTo>
                    <a:lnTo>
                      <a:pt x="150" y="111"/>
                    </a:lnTo>
                    <a:lnTo>
                      <a:pt x="156" y="108"/>
                    </a:lnTo>
                    <a:lnTo>
                      <a:pt x="163" y="105"/>
                    </a:lnTo>
                    <a:lnTo>
                      <a:pt x="170" y="102"/>
                    </a:lnTo>
                    <a:lnTo>
                      <a:pt x="177" y="98"/>
                    </a:lnTo>
                    <a:lnTo>
                      <a:pt x="182" y="94"/>
                    </a:lnTo>
                    <a:lnTo>
                      <a:pt x="189" y="88"/>
                    </a:lnTo>
                    <a:lnTo>
                      <a:pt x="195" y="82"/>
                    </a:lnTo>
                    <a:lnTo>
                      <a:pt x="202" y="77"/>
                    </a:lnTo>
                    <a:lnTo>
                      <a:pt x="207" y="70"/>
                    </a:lnTo>
                    <a:lnTo>
                      <a:pt x="212" y="64"/>
                    </a:lnTo>
                    <a:lnTo>
                      <a:pt x="218" y="58"/>
                    </a:lnTo>
                    <a:lnTo>
                      <a:pt x="224" y="52"/>
                    </a:lnTo>
                    <a:lnTo>
                      <a:pt x="230" y="4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3" name="Freeform 159">
                <a:extLst>
                  <a:ext uri="{FF2B5EF4-FFF2-40B4-BE49-F238E27FC236}">
                    <a16:creationId xmlns:a16="http://schemas.microsoft.com/office/drawing/2014/main" id="{AC9FF830-6162-C2A0-73A7-84B944B499A3}"/>
                  </a:ext>
                </a:extLst>
              </p:cNvPr>
              <p:cNvSpPr>
                <a:spLocks/>
              </p:cNvSpPr>
              <p:nvPr/>
            </p:nvSpPr>
            <p:spPr bwMode="auto">
              <a:xfrm>
                <a:off x="4012"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4" name="Freeform 160">
                <a:extLst>
                  <a:ext uri="{FF2B5EF4-FFF2-40B4-BE49-F238E27FC236}">
                    <a16:creationId xmlns:a16="http://schemas.microsoft.com/office/drawing/2014/main" id="{FD3E90F6-6E1D-47C2-2DD9-A365391D3937}"/>
                  </a:ext>
                </a:extLst>
              </p:cNvPr>
              <p:cNvSpPr>
                <a:spLocks/>
              </p:cNvSpPr>
              <p:nvPr/>
            </p:nvSpPr>
            <p:spPr bwMode="auto">
              <a:xfrm>
                <a:off x="4012" y="1952"/>
                <a:ext cx="36" cy="66"/>
              </a:xfrm>
              <a:custGeom>
                <a:avLst/>
                <a:gdLst>
                  <a:gd name="T0" fmla="*/ 35 w 36"/>
                  <a:gd name="T1" fmla="*/ 62 h 66"/>
                  <a:gd name="T2" fmla="*/ 35 w 36"/>
                  <a:gd name="T3" fmla="*/ 62 h 66"/>
                  <a:gd name="T4" fmla="*/ 29 w 36"/>
                  <a:gd name="T5" fmla="*/ 55 h 66"/>
                  <a:gd name="T6" fmla="*/ 24 w 36"/>
                  <a:gd name="T7" fmla="*/ 48 h 66"/>
                  <a:gd name="T8" fmla="*/ 19 w 36"/>
                  <a:gd name="T9" fmla="*/ 41 h 66"/>
                  <a:gd name="T10" fmla="*/ 15 w 36"/>
                  <a:gd name="T11" fmla="*/ 32 h 66"/>
                  <a:gd name="T12" fmla="*/ 11 w 36"/>
                  <a:gd name="T13" fmla="*/ 25 h 66"/>
                  <a:gd name="T14" fmla="*/ 7 w 36"/>
                  <a:gd name="T15" fmla="*/ 17 h 66"/>
                  <a:gd name="T16" fmla="*/ 5 w 36"/>
                  <a:gd name="T17" fmla="*/ 9 h 66"/>
                  <a:gd name="T18" fmla="*/ 4 w 36"/>
                  <a:gd name="T19" fmla="*/ 0 h 66"/>
                  <a:gd name="T20" fmla="*/ 0 w 36"/>
                  <a:gd name="T21" fmla="*/ 0 h 66"/>
                  <a:gd name="T22" fmla="*/ 1 w 36"/>
                  <a:gd name="T23" fmla="*/ 10 h 66"/>
                  <a:gd name="T24" fmla="*/ 4 w 36"/>
                  <a:gd name="T25" fmla="*/ 18 h 66"/>
                  <a:gd name="T26" fmla="*/ 7 w 36"/>
                  <a:gd name="T27" fmla="*/ 27 h 66"/>
                  <a:gd name="T28" fmla="*/ 11 w 36"/>
                  <a:gd name="T29" fmla="*/ 34 h 66"/>
                  <a:gd name="T30" fmla="*/ 15 w 36"/>
                  <a:gd name="T31" fmla="*/ 43 h 66"/>
                  <a:gd name="T32" fmla="*/ 21 w 36"/>
                  <a:gd name="T33" fmla="*/ 50 h 66"/>
                  <a:gd name="T34" fmla="*/ 27 w 36"/>
                  <a:gd name="T35" fmla="*/ 57 h 66"/>
                  <a:gd name="T36" fmla="*/ 32 w 36"/>
                  <a:gd name="T37" fmla="*/ 65 h 66"/>
                  <a:gd name="T38" fmla="*/ 35 w 36"/>
                  <a:gd name="T39" fmla="*/ 6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66">
                    <a:moveTo>
                      <a:pt x="35" y="62"/>
                    </a:moveTo>
                    <a:lnTo>
                      <a:pt x="35" y="62"/>
                    </a:lnTo>
                    <a:lnTo>
                      <a:pt x="29" y="55"/>
                    </a:lnTo>
                    <a:lnTo>
                      <a:pt x="24" y="48"/>
                    </a:lnTo>
                    <a:lnTo>
                      <a:pt x="19" y="41"/>
                    </a:lnTo>
                    <a:lnTo>
                      <a:pt x="15" y="32"/>
                    </a:lnTo>
                    <a:lnTo>
                      <a:pt x="11" y="25"/>
                    </a:lnTo>
                    <a:lnTo>
                      <a:pt x="7" y="17"/>
                    </a:lnTo>
                    <a:lnTo>
                      <a:pt x="5" y="9"/>
                    </a:lnTo>
                    <a:lnTo>
                      <a:pt x="4" y="0"/>
                    </a:lnTo>
                    <a:lnTo>
                      <a:pt x="0" y="0"/>
                    </a:lnTo>
                    <a:lnTo>
                      <a:pt x="1" y="10"/>
                    </a:lnTo>
                    <a:lnTo>
                      <a:pt x="4" y="18"/>
                    </a:lnTo>
                    <a:lnTo>
                      <a:pt x="7" y="27"/>
                    </a:lnTo>
                    <a:lnTo>
                      <a:pt x="11" y="34"/>
                    </a:lnTo>
                    <a:lnTo>
                      <a:pt x="15" y="43"/>
                    </a:lnTo>
                    <a:lnTo>
                      <a:pt x="21" y="50"/>
                    </a:lnTo>
                    <a:lnTo>
                      <a:pt x="27" y="57"/>
                    </a:lnTo>
                    <a:lnTo>
                      <a:pt x="32" y="65"/>
                    </a:lnTo>
                    <a:lnTo>
                      <a:pt x="35" y="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5" name="Freeform 161">
                <a:extLst>
                  <a:ext uri="{FF2B5EF4-FFF2-40B4-BE49-F238E27FC236}">
                    <a16:creationId xmlns:a16="http://schemas.microsoft.com/office/drawing/2014/main" id="{99127BE8-CC51-5668-B2EE-EBCF0402AE94}"/>
                  </a:ext>
                </a:extLst>
              </p:cNvPr>
              <p:cNvSpPr>
                <a:spLocks/>
              </p:cNvSpPr>
              <p:nvPr/>
            </p:nvSpPr>
            <p:spPr bwMode="auto">
              <a:xfrm>
                <a:off x="4044" y="2014"/>
                <a:ext cx="23" cy="76"/>
              </a:xfrm>
              <a:custGeom>
                <a:avLst/>
                <a:gdLst>
                  <a:gd name="T0" fmla="*/ 19 w 23"/>
                  <a:gd name="T1" fmla="*/ 75 h 76"/>
                  <a:gd name="T2" fmla="*/ 21 w 23"/>
                  <a:gd name="T3" fmla="*/ 64 h 76"/>
                  <a:gd name="T4" fmla="*/ 22 w 23"/>
                  <a:gd name="T5" fmla="*/ 54 h 76"/>
                  <a:gd name="T6" fmla="*/ 22 w 23"/>
                  <a:gd name="T7" fmla="*/ 45 h 76"/>
                  <a:gd name="T8" fmla="*/ 21 w 23"/>
                  <a:gd name="T9" fmla="*/ 36 h 76"/>
                  <a:gd name="T10" fmla="*/ 19 w 23"/>
                  <a:gd name="T11" fmla="*/ 27 h 76"/>
                  <a:gd name="T12" fmla="*/ 15 w 23"/>
                  <a:gd name="T13" fmla="*/ 18 h 76"/>
                  <a:gd name="T14" fmla="*/ 10 w 23"/>
                  <a:gd name="T15" fmla="*/ 9 h 76"/>
                  <a:gd name="T16" fmla="*/ 3 w 23"/>
                  <a:gd name="T17" fmla="*/ 0 h 76"/>
                  <a:gd name="T18" fmla="*/ 0 w 23"/>
                  <a:gd name="T19" fmla="*/ 3 h 76"/>
                  <a:gd name="T20" fmla="*/ 7 w 23"/>
                  <a:gd name="T21" fmla="*/ 11 h 76"/>
                  <a:gd name="T22" fmla="*/ 11 w 23"/>
                  <a:gd name="T23" fmla="*/ 20 h 76"/>
                  <a:gd name="T24" fmla="*/ 15 w 23"/>
                  <a:gd name="T25" fmla="*/ 28 h 76"/>
                  <a:gd name="T26" fmla="*/ 17 w 23"/>
                  <a:gd name="T27" fmla="*/ 36 h 76"/>
                  <a:gd name="T28" fmla="*/ 18 w 23"/>
                  <a:gd name="T29" fmla="*/ 45 h 76"/>
                  <a:gd name="T30" fmla="*/ 18 w 23"/>
                  <a:gd name="T31" fmla="*/ 54 h 76"/>
                  <a:gd name="T32" fmla="*/ 17 w 23"/>
                  <a:gd name="T33" fmla="*/ 64 h 76"/>
                  <a:gd name="T34" fmla="*/ 16 w 23"/>
                  <a:gd name="T35" fmla="*/ 74 h 76"/>
                  <a:gd name="T36" fmla="*/ 19 w 23"/>
                  <a:gd name="T37" fmla="*/ 75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76">
                    <a:moveTo>
                      <a:pt x="19" y="75"/>
                    </a:moveTo>
                    <a:lnTo>
                      <a:pt x="21" y="64"/>
                    </a:lnTo>
                    <a:lnTo>
                      <a:pt x="22" y="54"/>
                    </a:lnTo>
                    <a:lnTo>
                      <a:pt x="22" y="45"/>
                    </a:lnTo>
                    <a:lnTo>
                      <a:pt x="21" y="36"/>
                    </a:lnTo>
                    <a:lnTo>
                      <a:pt x="19" y="27"/>
                    </a:lnTo>
                    <a:lnTo>
                      <a:pt x="15" y="18"/>
                    </a:lnTo>
                    <a:lnTo>
                      <a:pt x="10" y="9"/>
                    </a:lnTo>
                    <a:lnTo>
                      <a:pt x="3" y="0"/>
                    </a:lnTo>
                    <a:lnTo>
                      <a:pt x="0" y="3"/>
                    </a:lnTo>
                    <a:lnTo>
                      <a:pt x="7" y="11"/>
                    </a:lnTo>
                    <a:lnTo>
                      <a:pt x="11" y="20"/>
                    </a:lnTo>
                    <a:lnTo>
                      <a:pt x="15" y="28"/>
                    </a:lnTo>
                    <a:lnTo>
                      <a:pt x="17" y="36"/>
                    </a:lnTo>
                    <a:lnTo>
                      <a:pt x="18" y="45"/>
                    </a:lnTo>
                    <a:lnTo>
                      <a:pt x="18" y="54"/>
                    </a:lnTo>
                    <a:lnTo>
                      <a:pt x="17" y="64"/>
                    </a:lnTo>
                    <a:lnTo>
                      <a:pt x="16" y="74"/>
                    </a:lnTo>
                    <a:lnTo>
                      <a:pt x="19"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6" name="Freeform 162">
                <a:extLst>
                  <a:ext uri="{FF2B5EF4-FFF2-40B4-BE49-F238E27FC236}">
                    <a16:creationId xmlns:a16="http://schemas.microsoft.com/office/drawing/2014/main" id="{88E99786-AE07-C0A9-3325-089102C98AD5}"/>
                  </a:ext>
                </a:extLst>
              </p:cNvPr>
              <p:cNvSpPr>
                <a:spLocks/>
              </p:cNvSpPr>
              <p:nvPr/>
            </p:nvSpPr>
            <p:spPr bwMode="auto">
              <a:xfrm>
                <a:off x="4060" y="2088"/>
                <a:ext cx="17" cy="17"/>
              </a:xfrm>
              <a:custGeom>
                <a:avLst/>
                <a:gdLst>
                  <a:gd name="T0" fmla="*/ 0 w 17"/>
                  <a:gd name="T1" fmla="*/ 0 h 17"/>
                  <a:gd name="T2" fmla="*/ 0 w 17"/>
                  <a:gd name="T3" fmla="*/ 8 h 17"/>
                  <a:gd name="T4" fmla="*/ 5 w 17"/>
                  <a:gd name="T5" fmla="*/ 16 h 17"/>
                  <a:gd name="T6" fmla="*/ 16 w 17"/>
                  <a:gd name="T7" fmla="*/ 8 h 17"/>
                  <a:gd name="T8" fmla="*/ 0 w 17"/>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0"/>
                    </a:moveTo>
                    <a:lnTo>
                      <a:pt x="0" y="8"/>
                    </a:lnTo>
                    <a:lnTo>
                      <a:pt x="5" y="16"/>
                    </a:lnTo>
                    <a:lnTo>
                      <a:pt x="16" y="8"/>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7" name="Freeform 163">
                <a:extLst>
                  <a:ext uri="{FF2B5EF4-FFF2-40B4-BE49-F238E27FC236}">
                    <a16:creationId xmlns:a16="http://schemas.microsoft.com/office/drawing/2014/main" id="{1E39B0A0-D2E6-17D1-BF9D-28C1940F3947}"/>
                  </a:ext>
                </a:extLst>
              </p:cNvPr>
              <p:cNvSpPr>
                <a:spLocks/>
              </p:cNvSpPr>
              <p:nvPr/>
            </p:nvSpPr>
            <p:spPr bwMode="auto">
              <a:xfrm>
                <a:off x="4704"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8" name="Freeform 164">
                <a:extLst>
                  <a:ext uri="{FF2B5EF4-FFF2-40B4-BE49-F238E27FC236}">
                    <a16:creationId xmlns:a16="http://schemas.microsoft.com/office/drawing/2014/main" id="{7F0EF2FA-372E-1173-99D1-4422BF9E5457}"/>
                  </a:ext>
                </a:extLst>
              </p:cNvPr>
              <p:cNvSpPr>
                <a:spLocks/>
              </p:cNvSpPr>
              <p:nvPr/>
            </p:nvSpPr>
            <p:spPr bwMode="auto">
              <a:xfrm>
                <a:off x="4674" y="1952"/>
                <a:ext cx="35" cy="66"/>
              </a:xfrm>
              <a:custGeom>
                <a:avLst/>
                <a:gdLst>
                  <a:gd name="T0" fmla="*/ 2 w 35"/>
                  <a:gd name="T1" fmla="*/ 65 h 66"/>
                  <a:gd name="T2" fmla="*/ 2 w 35"/>
                  <a:gd name="T3" fmla="*/ 65 h 66"/>
                  <a:gd name="T4" fmla="*/ 8 w 35"/>
                  <a:gd name="T5" fmla="*/ 57 h 66"/>
                  <a:gd name="T6" fmla="*/ 14 w 35"/>
                  <a:gd name="T7" fmla="*/ 50 h 66"/>
                  <a:gd name="T8" fmla="*/ 19 w 35"/>
                  <a:gd name="T9" fmla="*/ 43 h 66"/>
                  <a:gd name="T10" fmla="*/ 23 w 35"/>
                  <a:gd name="T11" fmla="*/ 34 h 66"/>
                  <a:gd name="T12" fmla="*/ 28 w 35"/>
                  <a:gd name="T13" fmla="*/ 27 h 66"/>
                  <a:gd name="T14" fmla="*/ 31 w 35"/>
                  <a:gd name="T15" fmla="*/ 18 h 66"/>
                  <a:gd name="T16" fmla="*/ 33 w 35"/>
                  <a:gd name="T17" fmla="*/ 10 h 66"/>
                  <a:gd name="T18" fmla="*/ 34 w 35"/>
                  <a:gd name="T19" fmla="*/ 0 h 66"/>
                  <a:gd name="T20" fmla="*/ 30 w 35"/>
                  <a:gd name="T21" fmla="*/ 0 h 66"/>
                  <a:gd name="T22" fmla="*/ 29 w 35"/>
                  <a:gd name="T23" fmla="*/ 9 h 66"/>
                  <a:gd name="T24" fmla="*/ 27 w 35"/>
                  <a:gd name="T25" fmla="*/ 17 h 66"/>
                  <a:gd name="T26" fmla="*/ 24 w 35"/>
                  <a:gd name="T27" fmla="*/ 25 h 66"/>
                  <a:gd name="T28" fmla="*/ 20 w 35"/>
                  <a:gd name="T29" fmla="*/ 32 h 66"/>
                  <a:gd name="T30" fmla="*/ 16 w 35"/>
                  <a:gd name="T31" fmla="*/ 41 h 66"/>
                  <a:gd name="T32" fmla="*/ 11 w 35"/>
                  <a:gd name="T33" fmla="*/ 48 h 66"/>
                  <a:gd name="T34" fmla="*/ 5 w 35"/>
                  <a:gd name="T35" fmla="*/ 55 h 66"/>
                  <a:gd name="T36" fmla="*/ 0 w 35"/>
                  <a:gd name="T37" fmla="*/ 62 h 66"/>
                  <a:gd name="T38" fmla="*/ 2 w 35"/>
                  <a:gd name="T39" fmla="*/ 65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66">
                    <a:moveTo>
                      <a:pt x="2" y="65"/>
                    </a:moveTo>
                    <a:lnTo>
                      <a:pt x="2" y="65"/>
                    </a:lnTo>
                    <a:lnTo>
                      <a:pt x="8" y="57"/>
                    </a:lnTo>
                    <a:lnTo>
                      <a:pt x="14" y="50"/>
                    </a:lnTo>
                    <a:lnTo>
                      <a:pt x="19" y="43"/>
                    </a:lnTo>
                    <a:lnTo>
                      <a:pt x="23" y="34"/>
                    </a:lnTo>
                    <a:lnTo>
                      <a:pt x="28" y="27"/>
                    </a:lnTo>
                    <a:lnTo>
                      <a:pt x="31" y="18"/>
                    </a:lnTo>
                    <a:lnTo>
                      <a:pt x="33" y="10"/>
                    </a:lnTo>
                    <a:lnTo>
                      <a:pt x="34" y="0"/>
                    </a:lnTo>
                    <a:lnTo>
                      <a:pt x="30" y="0"/>
                    </a:lnTo>
                    <a:lnTo>
                      <a:pt x="29" y="9"/>
                    </a:lnTo>
                    <a:lnTo>
                      <a:pt x="27" y="17"/>
                    </a:lnTo>
                    <a:lnTo>
                      <a:pt x="24" y="25"/>
                    </a:lnTo>
                    <a:lnTo>
                      <a:pt x="20" y="32"/>
                    </a:lnTo>
                    <a:lnTo>
                      <a:pt x="16" y="41"/>
                    </a:lnTo>
                    <a:lnTo>
                      <a:pt x="11" y="48"/>
                    </a:lnTo>
                    <a:lnTo>
                      <a:pt x="5" y="55"/>
                    </a:lnTo>
                    <a:lnTo>
                      <a:pt x="0" y="62"/>
                    </a:lnTo>
                    <a:lnTo>
                      <a:pt x="2"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19" name="Freeform 165">
                <a:extLst>
                  <a:ext uri="{FF2B5EF4-FFF2-40B4-BE49-F238E27FC236}">
                    <a16:creationId xmlns:a16="http://schemas.microsoft.com/office/drawing/2014/main" id="{F2403631-BE8E-57C6-D4F9-E9EC0EAA3101}"/>
                  </a:ext>
                </a:extLst>
              </p:cNvPr>
              <p:cNvSpPr>
                <a:spLocks/>
              </p:cNvSpPr>
              <p:nvPr/>
            </p:nvSpPr>
            <p:spPr bwMode="auto">
              <a:xfrm>
                <a:off x="4656" y="2014"/>
                <a:ext cx="21" cy="65"/>
              </a:xfrm>
              <a:custGeom>
                <a:avLst/>
                <a:gdLst>
                  <a:gd name="T0" fmla="*/ 5 w 21"/>
                  <a:gd name="T1" fmla="*/ 64 h 65"/>
                  <a:gd name="T2" fmla="*/ 5 w 21"/>
                  <a:gd name="T3" fmla="*/ 64 h 65"/>
                  <a:gd name="T4" fmla="*/ 4 w 21"/>
                  <a:gd name="T5" fmla="*/ 56 h 65"/>
                  <a:gd name="T6" fmla="*/ 4 w 21"/>
                  <a:gd name="T7" fmla="*/ 48 h 65"/>
                  <a:gd name="T8" fmla="*/ 4 w 21"/>
                  <a:gd name="T9" fmla="*/ 40 h 65"/>
                  <a:gd name="T10" fmla="*/ 6 w 21"/>
                  <a:gd name="T11" fmla="*/ 32 h 65"/>
                  <a:gd name="T12" fmla="*/ 8 w 21"/>
                  <a:gd name="T13" fmla="*/ 25 h 65"/>
                  <a:gd name="T14" fmla="*/ 11 w 21"/>
                  <a:gd name="T15" fmla="*/ 18 h 65"/>
                  <a:gd name="T16" fmla="*/ 15 w 21"/>
                  <a:gd name="T17" fmla="*/ 10 h 65"/>
                  <a:gd name="T18" fmla="*/ 20 w 21"/>
                  <a:gd name="T19" fmla="*/ 3 h 65"/>
                  <a:gd name="T20" fmla="*/ 18 w 21"/>
                  <a:gd name="T21" fmla="*/ 0 h 65"/>
                  <a:gd name="T22" fmla="*/ 12 w 21"/>
                  <a:gd name="T23" fmla="*/ 8 h 65"/>
                  <a:gd name="T24" fmla="*/ 7 w 21"/>
                  <a:gd name="T25" fmla="*/ 16 h 65"/>
                  <a:gd name="T26" fmla="*/ 4 w 21"/>
                  <a:gd name="T27" fmla="*/ 24 h 65"/>
                  <a:gd name="T28" fmla="*/ 2 w 21"/>
                  <a:gd name="T29" fmla="*/ 31 h 65"/>
                  <a:gd name="T30" fmla="*/ 0 w 21"/>
                  <a:gd name="T31" fmla="*/ 40 h 65"/>
                  <a:gd name="T32" fmla="*/ 0 w 21"/>
                  <a:gd name="T33" fmla="*/ 48 h 65"/>
                  <a:gd name="T34" fmla="*/ 0 w 21"/>
                  <a:gd name="T35" fmla="*/ 56 h 65"/>
                  <a:gd name="T36" fmla="*/ 1 w 21"/>
                  <a:gd name="T37" fmla="*/ 64 h 65"/>
                  <a:gd name="T38" fmla="*/ 5 w 21"/>
                  <a:gd name="T39" fmla="*/ 64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65">
                    <a:moveTo>
                      <a:pt x="5" y="64"/>
                    </a:moveTo>
                    <a:lnTo>
                      <a:pt x="5" y="64"/>
                    </a:lnTo>
                    <a:lnTo>
                      <a:pt x="4" y="56"/>
                    </a:lnTo>
                    <a:lnTo>
                      <a:pt x="4" y="48"/>
                    </a:lnTo>
                    <a:lnTo>
                      <a:pt x="4" y="40"/>
                    </a:lnTo>
                    <a:lnTo>
                      <a:pt x="6" y="32"/>
                    </a:lnTo>
                    <a:lnTo>
                      <a:pt x="8" y="25"/>
                    </a:lnTo>
                    <a:lnTo>
                      <a:pt x="11" y="18"/>
                    </a:lnTo>
                    <a:lnTo>
                      <a:pt x="15" y="10"/>
                    </a:lnTo>
                    <a:lnTo>
                      <a:pt x="20" y="3"/>
                    </a:lnTo>
                    <a:lnTo>
                      <a:pt x="18" y="0"/>
                    </a:lnTo>
                    <a:lnTo>
                      <a:pt x="12" y="8"/>
                    </a:lnTo>
                    <a:lnTo>
                      <a:pt x="7" y="16"/>
                    </a:lnTo>
                    <a:lnTo>
                      <a:pt x="4" y="24"/>
                    </a:lnTo>
                    <a:lnTo>
                      <a:pt x="2" y="31"/>
                    </a:lnTo>
                    <a:lnTo>
                      <a:pt x="0" y="40"/>
                    </a:lnTo>
                    <a:lnTo>
                      <a:pt x="0" y="48"/>
                    </a:lnTo>
                    <a:lnTo>
                      <a:pt x="0" y="56"/>
                    </a:lnTo>
                    <a:lnTo>
                      <a:pt x="1" y="64"/>
                    </a:lnTo>
                    <a:lnTo>
                      <a:pt x="5" y="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0" name="Freeform 166">
                <a:extLst>
                  <a:ext uri="{FF2B5EF4-FFF2-40B4-BE49-F238E27FC236}">
                    <a16:creationId xmlns:a16="http://schemas.microsoft.com/office/drawing/2014/main" id="{8391DA48-A4C8-237B-11FF-F6CEFEFF19DF}"/>
                  </a:ext>
                </a:extLst>
              </p:cNvPr>
              <p:cNvSpPr>
                <a:spLocks/>
              </p:cNvSpPr>
              <p:nvPr/>
            </p:nvSpPr>
            <p:spPr bwMode="auto">
              <a:xfrm>
                <a:off x="4657" y="2078"/>
                <a:ext cx="17" cy="17"/>
              </a:xfrm>
              <a:custGeom>
                <a:avLst/>
                <a:gdLst>
                  <a:gd name="T0" fmla="*/ 16 w 17"/>
                  <a:gd name="T1" fmla="*/ 16 h 17"/>
                  <a:gd name="T2" fmla="*/ 16 w 17"/>
                  <a:gd name="T3" fmla="*/ 14 h 17"/>
                  <a:gd name="T4" fmla="*/ 16 w 17"/>
                  <a:gd name="T5" fmla="*/ 11 h 17"/>
                  <a:gd name="T6" fmla="*/ 16 w 17"/>
                  <a:gd name="T7" fmla="*/ 10 h 17"/>
                  <a:gd name="T8" fmla="*/ 16 w 17"/>
                  <a:gd name="T9" fmla="*/ 7 h 17"/>
                  <a:gd name="T10" fmla="*/ 16 w 17"/>
                  <a:gd name="T11" fmla="*/ 6 h 17"/>
                  <a:gd name="T12" fmla="*/ 12 w 17"/>
                  <a:gd name="T13" fmla="*/ 5 h 17"/>
                  <a:gd name="T14" fmla="*/ 12 w 17"/>
                  <a:gd name="T15" fmla="*/ 2 h 17"/>
                  <a:gd name="T16" fmla="*/ 12 w 17"/>
                  <a:gd name="T17" fmla="*/ 0 h 17"/>
                  <a:gd name="T18" fmla="*/ 0 w 17"/>
                  <a:gd name="T19" fmla="*/ 0 h 17"/>
                  <a:gd name="T20" fmla="*/ 0 w 17"/>
                  <a:gd name="T21" fmla="*/ 2 h 17"/>
                  <a:gd name="T22" fmla="*/ 0 w 17"/>
                  <a:gd name="T23" fmla="*/ 5 h 17"/>
                  <a:gd name="T24" fmla="*/ 3 w 17"/>
                  <a:gd name="T25" fmla="*/ 7 h 17"/>
                  <a:gd name="T26" fmla="*/ 3 w 17"/>
                  <a:gd name="T27" fmla="*/ 8 h 17"/>
                  <a:gd name="T28" fmla="*/ 3 w 17"/>
                  <a:gd name="T29" fmla="*/ 10 h 17"/>
                  <a:gd name="T30" fmla="*/ 6 w 17"/>
                  <a:gd name="T31" fmla="*/ 11 h 17"/>
                  <a:gd name="T32" fmla="*/ 6 w 17"/>
                  <a:gd name="T33" fmla="*/ 14 h 17"/>
                  <a:gd name="T34" fmla="*/ 6 w 17"/>
                  <a:gd name="T35" fmla="*/ 16 h 17"/>
                  <a:gd name="T36" fmla="*/ 16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16" y="16"/>
                    </a:moveTo>
                    <a:lnTo>
                      <a:pt x="16" y="14"/>
                    </a:lnTo>
                    <a:lnTo>
                      <a:pt x="16" y="11"/>
                    </a:lnTo>
                    <a:lnTo>
                      <a:pt x="16" y="10"/>
                    </a:lnTo>
                    <a:lnTo>
                      <a:pt x="16" y="7"/>
                    </a:lnTo>
                    <a:lnTo>
                      <a:pt x="16" y="6"/>
                    </a:lnTo>
                    <a:lnTo>
                      <a:pt x="12" y="5"/>
                    </a:lnTo>
                    <a:lnTo>
                      <a:pt x="12" y="2"/>
                    </a:lnTo>
                    <a:lnTo>
                      <a:pt x="12" y="0"/>
                    </a:lnTo>
                    <a:lnTo>
                      <a:pt x="0" y="0"/>
                    </a:lnTo>
                    <a:lnTo>
                      <a:pt x="0" y="2"/>
                    </a:lnTo>
                    <a:lnTo>
                      <a:pt x="0" y="5"/>
                    </a:lnTo>
                    <a:lnTo>
                      <a:pt x="3" y="7"/>
                    </a:lnTo>
                    <a:lnTo>
                      <a:pt x="3" y="8"/>
                    </a:lnTo>
                    <a:lnTo>
                      <a:pt x="3" y="10"/>
                    </a:lnTo>
                    <a:lnTo>
                      <a:pt x="6" y="11"/>
                    </a:lnTo>
                    <a:lnTo>
                      <a:pt x="6" y="14"/>
                    </a:lnTo>
                    <a:lnTo>
                      <a:pt x="6"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1" name="Freeform 167">
                <a:extLst>
                  <a:ext uri="{FF2B5EF4-FFF2-40B4-BE49-F238E27FC236}">
                    <a16:creationId xmlns:a16="http://schemas.microsoft.com/office/drawing/2014/main" id="{BDABF197-DF4F-4818-18CC-EA5D3C7DCB76}"/>
                  </a:ext>
                </a:extLst>
              </p:cNvPr>
              <p:cNvSpPr>
                <a:spLocks/>
              </p:cNvSpPr>
              <p:nvPr/>
            </p:nvSpPr>
            <p:spPr bwMode="auto">
              <a:xfrm>
                <a:off x="4659" y="2094"/>
                <a:ext cx="17" cy="17"/>
              </a:xfrm>
              <a:custGeom>
                <a:avLst/>
                <a:gdLst>
                  <a:gd name="T0" fmla="*/ 0 w 17"/>
                  <a:gd name="T1" fmla="*/ 0 h 17"/>
                  <a:gd name="T2" fmla="*/ 0 w 17"/>
                  <a:gd name="T3" fmla="*/ 8 h 17"/>
                  <a:gd name="T4" fmla="*/ 5 w 17"/>
                  <a:gd name="T5" fmla="*/ 16 h 17"/>
                  <a:gd name="T6" fmla="*/ 16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8"/>
                    </a:lnTo>
                    <a:lnTo>
                      <a:pt x="5" y="16"/>
                    </a:lnTo>
                    <a:lnTo>
                      <a:pt x="16"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2" name="Freeform 168">
                <a:extLst>
                  <a:ext uri="{FF2B5EF4-FFF2-40B4-BE49-F238E27FC236}">
                    <a16:creationId xmlns:a16="http://schemas.microsoft.com/office/drawing/2014/main" id="{65E2D85C-8AE0-4B2B-80BB-2B4331F428AD}"/>
                  </a:ext>
                </a:extLst>
              </p:cNvPr>
              <p:cNvSpPr>
                <a:spLocks/>
              </p:cNvSpPr>
              <p:nvPr/>
            </p:nvSpPr>
            <p:spPr bwMode="auto">
              <a:xfrm>
                <a:off x="4047" y="2320"/>
                <a:ext cx="17" cy="17"/>
              </a:xfrm>
              <a:custGeom>
                <a:avLst/>
                <a:gdLst>
                  <a:gd name="T0" fmla="*/ 0 w 17"/>
                  <a:gd name="T1" fmla="*/ 0 h 17"/>
                  <a:gd name="T2" fmla="*/ 0 w 17"/>
                  <a:gd name="T3" fmla="*/ 10 h 17"/>
                  <a:gd name="T4" fmla="*/ 4 w 17"/>
                  <a:gd name="T5" fmla="*/ 16 h 17"/>
                  <a:gd name="T6" fmla="*/ 8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0"/>
                    </a:lnTo>
                    <a:lnTo>
                      <a:pt x="4" y="16"/>
                    </a:lnTo>
                    <a:lnTo>
                      <a:pt x="8"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3" name="Freeform 169">
                <a:extLst>
                  <a:ext uri="{FF2B5EF4-FFF2-40B4-BE49-F238E27FC236}">
                    <a16:creationId xmlns:a16="http://schemas.microsoft.com/office/drawing/2014/main" id="{26E552F2-B540-196E-2AB6-9228729D3A0A}"/>
                  </a:ext>
                </a:extLst>
              </p:cNvPr>
              <p:cNvSpPr>
                <a:spLocks/>
              </p:cNvSpPr>
              <p:nvPr/>
            </p:nvSpPr>
            <p:spPr bwMode="auto">
              <a:xfrm>
                <a:off x="4047" y="2222"/>
                <a:ext cx="25" cy="100"/>
              </a:xfrm>
              <a:custGeom>
                <a:avLst/>
                <a:gdLst>
                  <a:gd name="T0" fmla="*/ 24 w 25"/>
                  <a:gd name="T1" fmla="*/ 0 h 100"/>
                  <a:gd name="T2" fmla="*/ 20 w 25"/>
                  <a:gd name="T3" fmla="*/ 0 h 100"/>
                  <a:gd name="T4" fmla="*/ 20 w 25"/>
                  <a:gd name="T5" fmla="*/ 3 h 100"/>
                  <a:gd name="T6" fmla="*/ 19 w 25"/>
                  <a:gd name="T7" fmla="*/ 7 h 100"/>
                  <a:gd name="T8" fmla="*/ 19 w 25"/>
                  <a:gd name="T9" fmla="*/ 10 h 100"/>
                  <a:gd name="T10" fmla="*/ 18 w 25"/>
                  <a:gd name="T11" fmla="*/ 16 h 100"/>
                  <a:gd name="T12" fmla="*/ 17 w 25"/>
                  <a:gd name="T13" fmla="*/ 21 h 100"/>
                  <a:gd name="T14" fmla="*/ 16 w 25"/>
                  <a:gd name="T15" fmla="*/ 27 h 100"/>
                  <a:gd name="T16" fmla="*/ 15 w 25"/>
                  <a:gd name="T17" fmla="*/ 33 h 100"/>
                  <a:gd name="T18" fmla="*/ 14 w 25"/>
                  <a:gd name="T19" fmla="*/ 40 h 100"/>
                  <a:gd name="T20" fmla="*/ 12 w 25"/>
                  <a:gd name="T21" fmla="*/ 47 h 100"/>
                  <a:gd name="T22" fmla="*/ 11 w 25"/>
                  <a:gd name="T23" fmla="*/ 54 h 100"/>
                  <a:gd name="T24" fmla="*/ 9 w 25"/>
                  <a:gd name="T25" fmla="*/ 61 h 100"/>
                  <a:gd name="T26" fmla="*/ 7 w 25"/>
                  <a:gd name="T27" fmla="*/ 69 h 100"/>
                  <a:gd name="T28" fmla="*/ 6 w 25"/>
                  <a:gd name="T29" fmla="*/ 76 h 100"/>
                  <a:gd name="T30" fmla="*/ 4 w 25"/>
                  <a:gd name="T31" fmla="*/ 84 h 100"/>
                  <a:gd name="T32" fmla="*/ 2 w 25"/>
                  <a:gd name="T33" fmla="*/ 91 h 100"/>
                  <a:gd name="T34" fmla="*/ 0 w 25"/>
                  <a:gd name="T35" fmla="*/ 98 h 100"/>
                  <a:gd name="T36" fmla="*/ 4 w 25"/>
                  <a:gd name="T37" fmla="*/ 99 h 100"/>
                  <a:gd name="T38" fmla="*/ 6 w 25"/>
                  <a:gd name="T39" fmla="*/ 92 h 100"/>
                  <a:gd name="T40" fmla="*/ 7 w 25"/>
                  <a:gd name="T41" fmla="*/ 84 h 100"/>
                  <a:gd name="T42" fmla="*/ 9 w 25"/>
                  <a:gd name="T43" fmla="*/ 77 h 100"/>
                  <a:gd name="T44" fmla="*/ 11 w 25"/>
                  <a:gd name="T45" fmla="*/ 70 h 100"/>
                  <a:gd name="T46" fmla="*/ 13 w 25"/>
                  <a:gd name="T47" fmla="*/ 62 h 100"/>
                  <a:gd name="T48" fmla="*/ 14 w 25"/>
                  <a:gd name="T49" fmla="*/ 55 h 100"/>
                  <a:gd name="T50" fmla="*/ 16 w 25"/>
                  <a:gd name="T51" fmla="*/ 48 h 100"/>
                  <a:gd name="T52" fmla="*/ 17 w 25"/>
                  <a:gd name="T53" fmla="*/ 40 h 100"/>
                  <a:gd name="T54" fmla="*/ 19 w 25"/>
                  <a:gd name="T55" fmla="*/ 34 h 100"/>
                  <a:gd name="T56" fmla="*/ 20 w 25"/>
                  <a:gd name="T57" fmla="*/ 28 h 100"/>
                  <a:gd name="T58" fmla="*/ 21 w 25"/>
                  <a:gd name="T59" fmla="*/ 22 h 100"/>
                  <a:gd name="T60" fmla="*/ 22 w 25"/>
                  <a:gd name="T61" fmla="*/ 16 h 100"/>
                  <a:gd name="T62" fmla="*/ 23 w 25"/>
                  <a:gd name="T63" fmla="*/ 11 h 100"/>
                  <a:gd name="T64" fmla="*/ 23 w 25"/>
                  <a:gd name="T65" fmla="*/ 7 h 100"/>
                  <a:gd name="T66" fmla="*/ 24 w 25"/>
                  <a:gd name="T67" fmla="*/ 3 h 100"/>
                  <a:gd name="T68" fmla="*/ 24 w 25"/>
                  <a:gd name="T69" fmla="*/ 0 h 100"/>
                  <a:gd name="T70" fmla="*/ 20 w 25"/>
                  <a:gd name="T71" fmla="*/ 0 h 100"/>
                  <a:gd name="T72" fmla="*/ 24 w 25"/>
                  <a:gd name="T73" fmla="*/ 0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0">
                    <a:moveTo>
                      <a:pt x="24" y="0"/>
                    </a:moveTo>
                    <a:lnTo>
                      <a:pt x="20" y="0"/>
                    </a:lnTo>
                    <a:lnTo>
                      <a:pt x="20" y="3"/>
                    </a:lnTo>
                    <a:lnTo>
                      <a:pt x="19" y="7"/>
                    </a:lnTo>
                    <a:lnTo>
                      <a:pt x="19" y="10"/>
                    </a:lnTo>
                    <a:lnTo>
                      <a:pt x="18" y="16"/>
                    </a:lnTo>
                    <a:lnTo>
                      <a:pt x="17" y="21"/>
                    </a:lnTo>
                    <a:lnTo>
                      <a:pt x="16" y="27"/>
                    </a:lnTo>
                    <a:lnTo>
                      <a:pt x="15" y="33"/>
                    </a:lnTo>
                    <a:lnTo>
                      <a:pt x="14" y="40"/>
                    </a:lnTo>
                    <a:lnTo>
                      <a:pt x="12" y="47"/>
                    </a:lnTo>
                    <a:lnTo>
                      <a:pt x="11" y="54"/>
                    </a:lnTo>
                    <a:lnTo>
                      <a:pt x="9" y="61"/>
                    </a:lnTo>
                    <a:lnTo>
                      <a:pt x="7" y="69"/>
                    </a:lnTo>
                    <a:lnTo>
                      <a:pt x="6" y="76"/>
                    </a:lnTo>
                    <a:lnTo>
                      <a:pt x="4" y="84"/>
                    </a:lnTo>
                    <a:lnTo>
                      <a:pt x="2" y="91"/>
                    </a:lnTo>
                    <a:lnTo>
                      <a:pt x="0" y="98"/>
                    </a:lnTo>
                    <a:lnTo>
                      <a:pt x="4" y="99"/>
                    </a:lnTo>
                    <a:lnTo>
                      <a:pt x="6" y="92"/>
                    </a:lnTo>
                    <a:lnTo>
                      <a:pt x="7" y="84"/>
                    </a:lnTo>
                    <a:lnTo>
                      <a:pt x="9" y="77"/>
                    </a:lnTo>
                    <a:lnTo>
                      <a:pt x="11" y="70"/>
                    </a:lnTo>
                    <a:lnTo>
                      <a:pt x="13" y="62"/>
                    </a:lnTo>
                    <a:lnTo>
                      <a:pt x="14" y="55"/>
                    </a:lnTo>
                    <a:lnTo>
                      <a:pt x="16" y="48"/>
                    </a:lnTo>
                    <a:lnTo>
                      <a:pt x="17" y="40"/>
                    </a:lnTo>
                    <a:lnTo>
                      <a:pt x="19" y="34"/>
                    </a:lnTo>
                    <a:lnTo>
                      <a:pt x="20" y="28"/>
                    </a:lnTo>
                    <a:lnTo>
                      <a:pt x="21" y="22"/>
                    </a:lnTo>
                    <a:lnTo>
                      <a:pt x="22" y="16"/>
                    </a:lnTo>
                    <a:lnTo>
                      <a:pt x="23" y="11"/>
                    </a:lnTo>
                    <a:lnTo>
                      <a:pt x="23" y="7"/>
                    </a:lnTo>
                    <a:lnTo>
                      <a:pt x="24" y="3"/>
                    </a:lnTo>
                    <a:lnTo>
                      <a:pt x="24" y="0"/>
                    </a:lnTo>
                    <a:lnTo>
                      <a:pt x="20" y="0"/>
                    </a:lnTo>
                    <a:lnTo>
                      <a:pt x="2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4" name="Freeform 170">
                <a:extLst>
                  <a:ext uri="{FF2B5EF4-FFF2-40B4-BE49-F238E27FC236}">
                    <a16:creationId xmlns:a16="http://schemas.microsoft.com/office/drawing/2014/main" id="{80AEB422-E686-E30C-0C12-2E79A2BF4D4C}"/>
                  </a:ext>
                </a:extLst>
              </p:cNvPr>
              <p:cNvSpPr>
                <a:spLocks/>
              </p:cNvSpPr>
              <p:nvPr/>
            </p:nvSpPr>
            <p:spPr bwMode="auto">
              <a:xfrm>
                <a:off x="4063" y="2222"/>
                <a:ext cx="21" cy="313"/>
              </a:xfrm>
              <a:custGeom>
                <a:avLst/>
                <a:gdLst>
                  <a:gd name="T0" fmla="*/ 3 w 21"/>
                  <a:gd name="T1" fmla="*/ 312 h 313"/>
                  <a:gd name="T2" fmla="*/ 10 w 21"/>
                  <a:gd name="T3" fmla="*/ 296 h 313"/>
                  <a:gd name="T4" fmla="*/ 14 w 21"/>
                  <a:gd name="T5" fmla="*/ 279 h 313"/>
                  <a:gd name="T6" fmla="*/ 18 w 21"/>
                  <a:gd name="T7" fmla="*/ 261 h 313"/>
                  <a:gd name="T8" fmla="*/ 20 w 21"/>
                  <a:gd name="T9" fmla="*/ 242 h 313"/>
                  <a:gd name="T10" fmla="*/ 20 w 21"/>
                  <a:gd name="T11" fmla="*/ 222 h 313"/>
                  <a:gd name="T12" fmla="*/ 20 w 21"/>
                  <a:gd name="T13" fmla="*/ 202 h 313"/>
                  <a:gd name="T14" fmla="*/ 20 w 21"/>
                  <a:gd name="T15" fmla="*/ 181 h 313"/>
                  <a:gd name="T16" fmla="*/ 19 w 21"/>
                  <a:gd name="T17" fmla="*/ 160 h 313"/>
                  <a:gd name="T18" fmla="*/ 17 w 21"/>
                  <a:gd name="T19" fmla="*/ 140 h 313"/>
                  <a:gd name="T20" fmla="*/ 15 w 21"/>
                  <a:gd name="T21" fmla="*/ 118 h 313"/>
                  <a:gd name="T22" fmla="*/ 13 w 21"/>
                  <a:gd name="T23" fmla="*/ 98 h 313"/>
                  <a:gd name="T24" fmla="*/ 12 w 21"/>
                  <a:gd name="T25" fmla="*/ 76 h 313"/>
                  <a:gd name="T26" fmla="*/ 10 w 21"/>
                  <a:gd name="T27" fmla="*/ 56 h 313"/>
                  <a:gd name="T28" fmla="*/ 8 w 21"/>
                  <a:gd name="T29" fmla="*/ 37 h 313"/>
                  <a:gd name="T30" fmla="*/ 8 w 21"/>
                  <a:gd name="T31" fmla="*/ 18 h 313"/>
                  <a:gd name="T32" fmla="*/ 8 w 21"/>
                  <a:gd name="T33" fmla="*/ 0 h 313"/>
                  <a:gd name="T34" fmla="*/ 4 w 21"/>
                  <a:gd name="T35" fmla="*/ 9 h 313"/>
                  <a:gd name="T36" fmla="*/ 4 w 21"/>
                  <a:gd name="T37" fmla="*/ 27 h 313"/>
                  <a:gd name="T38" fmla="*/ 5 w 21"/>
                  <a:gd name="T39" fmla="*/ 46 h 313"/>
                  <a:gd name="T40" fmla="*/ 7 w 21"/>
                  <a:gd name="T41" fmla="*/ 66 h 313"/>
                  <a:gd name="T42" fmla="*/ 8 w 21"/>
                  <a:gd name="T43" fmla="*/ 87 h 313"/>
                  <a:gd name="T44" fmla="*/ 10 w 21"/>
                  <a:gd name="T45" fmla="*/ 108 h 313"/>
                  <a:gd name="T46" fmla="*/ 12 w 21"/>
                  <a:gd name="T47" fmla="*/ 128 h 313"/>
                  <a:gd name="T48" fmla="*/ 14 w 21"/>
                  <a:gd name="T49" fmla="*/ 150 h 313"/>
                  <a:gd name="T50" fmla="*/ 16 w 21"/>
                  <a:gd name="T51" fmla="*/ 171 h 313"/>
                  <a:gd name="T52" fmla="*/ 17 w 21"/>
                  <a:gd name="T53" fmla="*/ 191 h 313"/>
                  <a:gd name="T54" fmla="*/ 17 w 21"/>
                  <a:gd name="T55" fmla="*/ 212 h 313"/>
                  <a:gd name="T56" fmla="*/ 16 w 21"/>
                  <a:gd name="T57" fmla="*/ 232 h 313"/>
                  <a:gd name="T58" fmla="*/ 15 w 21"/>
                  <a:gd name="T59" fmla="*/ 251 h 313"/>
                  <a:gd name="T60" fmla="*/ 12 w 21"/>
                  <a:gd name="T61" fmla="*/ 269 h 313"/>
                  <a:gd name="T62" fmla="*/ 8 w 21"/>
                  <a:gd name="T63" fmla="*/ 287 h 313"/>
                  <a:gd name="T64" fmla="*/ 3 w 21"/>
                  <a:gd name="T65" fmla="*/ 303 h 313"/>
                  <a:gd name="T66" fmla="*/ 3 w 21"/>
                  <a:gd name="T67" fmla="*/ 312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 h="313">
                    <a:moveTo>
                      <a:pt x="3" y="312"/>
                    </a:moveTo>
                    <a:lnTo>
                      <a:pt x="3" y="312"/>
                    </a:lnTo>
                    <a:lnTo>
                      <a:pt x="7" y="304"/>
                    </a:lnTo>
                    <a:lnTo>
                      <a:pt x="10" y="296"/>
                    </a:lnTo>
                    <a:lnTo>
                      <a:pt x="12" y="287"/>
                    </a:lnTo>
                    <a:lnTo>
                      <a:pt x="14" y="279"/>
                    </a:lnTo>
                    <a:lnTo>
                      <a:pt x="16" y="270"/>
                    </a:lnTo>
                    <a:lnTo>
                      <a:pt x="18" y="261"/>
                    </a:lnTo>
                    <a:lnTo>
                      <a:pt x="18" y="251"/>
                    </a:lnTo>
                    <a:lnTo>
                      <a:pt x="20" y="242"/>
                    </a:lnTo>
                    <a:lnTo>
                      <a:pt x="20" y="232"/>
                    </a:lnTo>
                    <a:lnTo>
                      <a:pt x="20" y="222"/>
                    </a:lnTo>
                    <a:lnTo>
                      <a:pt x="20" y="212"/>
                    </a:lnTo>
                    <a:lnTo>
                      <a:pt x="20" y="202"/>
                    </a:lnTo>
                    <a:lnTo>
                      <a:pt x="20" y="191"/>
                    </a:lnTo>
                    <a:lnTo>
                      <a:pt x="20" y="181"/>
                    </a:lnTo>
                    <a:lnTo>
                      <a:pt x="20" y="171"/>
                    </a:lnTo>
                    <a:lnTo>
                      <a:pt x="19" y="160"/>
                    </a:lnTo>
                    <a:lnTo>
                      <a:pt x="18" y="150"/>
                    </a:lnTo>
                    <a:lnTo>
                      <a:pt x="17" y="140"/>
                    </a:lnTo>
                    <a:lnTo>
                      <a:pt x="16" y="128"/>
                    </a:lnTo>
                    <a:lnTo>
                      <a:pt x="15" y="118"/>
                    </a:lnTo>
                    <a:lnTo>
                      <a:pt x="14" y="108"/>
                    </a:lnTo>
                    <a:lnTo>
                      <a:pt x="13" y="98"/>
                    </a:lnTo>
                    <a:lnTo>
                      <a:pt x="12" y="87"/>
                    </a:lnTo>
                    <a:lnTo>
                      <a:pt x="12" y="76"/>
                    </a:lnTo>
                    <a:lnTo>
                      <a:pt x="10" y="66"/>
                    </a:lnTo>
                    <a:lnTo>
                      <a:pt x="10" y="56"/>
                    </a:lnTo>
                    <a:lnTo>
                      <a:pt x="9" y="46"/>
                    </a:lnTo>
                    <a:lnTo>
                      <a:pt x="8" y="37"/>
                    </a:lnTo>
                    <a:lnTo>
                      <a:pt x="8" y="27"/>
                    </a:lnTo>
                    <a:lnTo>
                      <a:pt x="8" y="18"/>
                    </a:lnTo>
                    <a:lnTo>
                      <a:pt x="8" y="9"/>
                    </a:lnTo>
                    <a:lnTo>
                      <a:pt x="8" y="0"/>
                    </a:lnTo>
                    <a:lnTo>
                      <a:pt x="4" y="0"/>
                    </a:lnTo>
                    <a:lnTo>
                      <a:pt x="4" y="9"/>
                    </a:lnTo>
                    <a:lnTo>
                      <a:pt x="4" y="18"/>
                    </a:lnTo>
                    <a:lnTo>
                      <a:pt x="4" y="27"/>
                    </a:lnTo>
                    <a:lnTo>
                      <a:pt x="5" y="37"/>
                    </a:lnTo>
                    <a:lnTo>
                      <a:pt x="5" y="46"/>
                    </a:lnTo>
                    <a:lnTo>
                      <a:pt x="6" y="56"/>
                    </a:lnTo>
                    <a:lnTo>
                      <a:pt x="7" y="66"/>
                    </a:lnTo>
                    <a:lnTo>
                      <a:pt x="8" y="76"/>
                    </a:lnTo>
                    <a:lnTo>
                      <a:pt x="8" y="87"/>
                    </a:lnTo>
                    <a:lnTo>
                      <a:pt x="10" y="98"/>
                    </a:lnTo>
                    <a:lnTo>
                      <a:pt x="10" y="108"/>
                    </a:lnTo>
                    <a:lnTo>
                      <a:pt x="12" y="118"/>
                    </a:lnTo>
                    <a:lnTo>
                      <a:pt x="12" y="128"/>
                    </a:lnTo>
                    <a:lnTo>
                      <a:pt x="13" y="140"/>
                    </a:lnTo>
                    <a:lnTo>
                      <a:pt x="14" y="150"/>
                    </a:lnTo>
                    <a:lnTo>
                      <a:pt x="15" y="160"/>
                    </a:lnTo>
                    <a:lnTo>
                      <a:pt x="16" y="171"/>
                    </a:lnTo>
                    <a:lnTo>
                      <a:pt x="16" y="181"/>
                    </a:lnTo>
                    <a:lnTo>
                      <a:pt x="17" y="191"/>
                    </a:lnTo>
                    <a:lnTo>
                      <a:pt x="17" y="202"/>
                    </a:lnTo>
                    <a:lnTo>
                      <a:pt x="17" y="212"/>
                    </a:lnTo>
                    <a:lnTo>
                      <a:pt x="17" y="222"/>
                    </a:lnTo>
                    <a:lnTo>
                      <a:pt x="16" y="232"/>
                    </a:lnTo>
                    <a:lnTo>
                      <a:pt x="16" y="242"/>
                    </a:lnTo>
                    <a:lnTo>
                      <a:pt x="15" y="251"/>
                    </a:lnTo>
                    <a:lnTo>
                      <a:pt x="14" y="260"/>
                    </a:lnTo>
                    <a:lnTo>
                      <a:pt x="12" y="269"/>
                    </a:lnTo>
                    <a:lnTo>
                      <a:pt x="10" y="278"/>
                    </a:lnTo>
                    <a:lnTo>
                      <a:pt x="8" y="287"/>
                    </a:lnTo>
                    <a:lnTo>
                      <a:pt x="6" y="295"/>
                    </a:lnTo>
                    <a:lnTo>
                      <a:pt x="3" y="303"/>
                    </a:lnTo>
                    <a:lnTo>
                      <a:pt x="0" y="310"/>
                    </a:lnTo>
                    <a:lnTo>
                      <a:pt x="3" y="3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5" name="Freeform 171">
                <a:extLst>
                  <a:ext uri="{FF2B5EF4-FFF2-40B4-BE49-F238E27FC236}">
                    <a16:creationId xmlns:a16="http://schemas.microsoft.com/office/drawing/2014/main" id="{A7FF423F-83A1-DA43-0193-2140C815B1B4}"/>
                  </a:ext>
                </a:extLst>
              </p:cNvPr>
              <p:cNvSpPr>
                <a:spLocks/>
              </p:cNvSpPr>
              <p:nvPr/>
            </p:nvSpPr>
            <p:spPr bwMode="auto">
              <a:xfrm>
                <a:off x="3985" y="2532"/>
                <a:ext cx="82" cy="160"/>
              </a:xfrm>
              <a:custGeom>
                <a:avLst/>
                <a:gdLst>
                  <a:gd name="T0" fmla="*/ 4 w 82"/>
                  <a:gd name="T1" fmla="*/ 159 h 160"/>
                  <a:gd name="T2" fmla="*/ 4 w 82"/>
                  <a:gd name="T3" fmla="*/ 159 h 160"/>
                  <a:gd name="T4" fmla="*/ 7 w 82"/>
                  <a:gd name="T5" fmla="*/ 145 h 160"/>
                  <a:gd name="T6" fmla="*/ 10 w 82"/>
                  <a:gd name="T7" fmla="*/ 133 h 160"/>
                  <a:gd name="T8" fmla="*/ 14 w 82"/>
                  <a:gd name="T9" fmla="*/ 122 h 160"/>
                  <a:gd name="T10" fmla="*/ 17 w 82"/>
                  <a:gd name="T11" fmla="*/ 112 h 160"/>
                  <a:gd name="T12" fmla="*/ 21 w 82"/>
                  <a:gd name="T13" fmla="*/ 104 h 160"/>
                  <a:gd name="T14" fmla="*/ 25 w 82"/>
                  <a:gd name="T15" fmla="*/ 94 h 160"/>
                  <a:gd name="T16" fmla="*/ 30 w 82"/>
                  <a:gd name="T17" fmla="*/ 86 h 160"/>
                  <a:gd name="T18" fmla="*/ 34 w 82"/>
                  <a:gd name="T19" fmla="*/ 78 h 160"/>
                  <a:gd name="T20" fmla="*/ 40 w 82"/>
                  <a:gd name="T21" fmla="*/ 71 h 160"/>
                  <a:gd name="T22" fmla="*/ 45 w 82"/>
                  <a:gd name="T23" fmla="*/ 62 h 160"/>
                  <a:gd name="T24" fmla="*/ 51 w 82"/>
                  <a:gd name="T25" fmla="*/ 54 h 160"/>
                  <a:gd name="T26" fmla="*/ 56 w 82"/>
                  <a:gd name="T27" fmla="*/ 45 h 160"/>
                  <a:gd name="T28" fmla="*/ 62 w 82"/>
                  <a:gd name="T29" fmla="*/ 36 h 160"/>
                  <a:gd name="T30" fmla="*/ 68 w 82"/>
                  <a:gd name="T31" fmla="*/ 26 h 160"/>
                  <a:gd name="T32" fmla="*/ 75 w 82"/>
                  <a:gd name="T33" fmla="*/ 14 h 160"/>
                  <a:gd name="T34" fmla="*/ 81 w 82"/>
                  <a:gd name="T35" fmla="*/ 2 h 160"/>
                  <a:gd name="T36" fmla="*/ 78 w 82"/>
                  <a:gd name="T37" fmla="*/ 0 h 160"/>
                  <a:gd name="T38" fmla="*/ 71 w 82"/>
                  <a:gd name="T39" fmla="*/ 12 h 160"/>
                  <a:gd name="T40" fmla="*/ 66 w 82"/>
                  <a:gd name="T41" fmla="*/ 24 h 160"/>
                  <a:gd name="T42" fmla="*/ 59 w 82"/>
                  <a:gd name="T43" fmla="*/ 34 h 160"/>
                  <a:gd name="T44" fmla="*/ 54 w 82"/>
                  <a:gd name="T45" fmla="*/ 43 h 160"/>
                  <a:gd name="T46" fmla="*/ 48 w 82"/>
                  <a:gd name="T47" fmla="*/ 52 h 160"/>
                  <a:gd name="T48" fmla="*/ 42 w 82"/>
                  <a:gd name="T49" fmla="*/ 60 h 160"/>
                  <a:gd name="T50" fmla="*/ 37 w 82"/>
                  <a:gd name="T51" fmla="*/ 69 h 160"/>
                  <a:gd name="T52" fmla="*/ 32 w 82"/>
                  <a:gd name="T53" fmla="*/ 76 h 160"/>
                  <a:gd name="T54" fmla="*/ 27 w 82"/>
                  <a:gd name="T55" fmla="*/ 84 h 160"/>
                  <a:gd name="T56" fmla="*/ 22 w 82"/>
                  <a:gd name="T57" fmla="*/ 92 h 160"/>
                  <a:gd name="T58" fmla="*/ 17 w 82"/>
                  <a:gd name="T59" fmla="*/ 102 h 160"/>
                  <a:gd name="T60" fmla="*/ 14 w 82"/>
                  <a:gd name="T61" fmla="*/ 111 h 160"/>
                  <a:gd name="T62" fmla="*/ 10 w 82"/>
                  <a:gd name="T63" fmla="*/ 121 h 160"/>
                  <a:gd name="T64" fmla="*/ 6 w 82"/>
                  <a:gd name="T65" fmla="*/ 132 h 160"/>
                  <a:gd name="T66" fmla="*/ 3 w 82"/>
                  <a:gd name="T67" fmla="*/ 145 h 160"/>
                  <a:gd name="T68" fmla="*/ 0 w 82"/>
                  <a:gd name="T69" fmla="*/ 158 h 160"/>
                  <a:gd name="T70" fmla="*/ 4 w 82"/>
                  <a:gd name="T71" fmla="*/ 159 h 1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2" h="160">
                    <a:moveTo>
                      <a:pt x="4" y="159"/>
                    </a:moveTo>
                    <a:lnTo>
                      <a:pt x="4" y="159"/>
                    </a:lnTo>
                    <a:lnTo>
                      <a:pt x="7" y="145"/>
                    </a:lnTo>
                    <a:lnTo>
                      <a:pt x="10" y="133"/>
                    </a:lnTo>
                    <a:lnTo>
                      <a:pt x="14" y="122"/>
                    </a:lnTo>
                    <a:lnTo>
                      <a:pt x="17" y="112"/>
                    </a:lnTo>
                    <a:lnTo>
                      <a:pt x="21" y="104"/>
                    </a:lnTo>
                    <a:lnTo>
                      <a:pt x="25" y="94"/>
                    </a:lnTo>
                    <a:lnTo>
                      <a:pt x="30" y="86"/>
                    </a:lnTo>
                    <a:lnTo>
                      <a:pt x="34" y="78"/>
                    </a:lnTo>
                    <a:lnTo>
                      <a:pt x="40" y="71"/>
                    </a:lnTo>
                    <a:lnTo>
                      <a:pt x="45" y="62"/>
                    </a:lnTo>
                    <a:lnTo>
                      <a:pt x="51" y="54"/>
                    </a:lnTo>
                    <a:lnTo>
                      <a:pt x="56" y="45"/>
                    </a:lnTo>
                    <a:lnTo>
                      <a:pt x="62" y="36"/>
                    </a:lnTo>
                    <a:lnTo>
                      <a:pt x="68" y="26"/>
                    </a:lnTo>
                    <a:lnTo>
                      <a:pt x="75" y="14"/>
                    </a:lnTo>
                    <a:lnTo>
                      <a:pt x="81" y="2"/>
                    </a:lnTo>
                    <a:lnTo>
                      <a:pt x="78" y="0"/>
                    </a:lnTo>
                    <a:lnTo>
                      <a:pt x="71" y="12"/>
                    </a:lnTo>
                    <a:lnTo>
                      <a:pt x="66" y="24"/>
                    </a:lnTo>
                    <a:lnTo>
                      <a:pt x="59" y="34"/>
                    </a:lnTo>
                    <a:lnTo>
                      <a:pt x="54" y="43"/>
                    </a:lnTo>
                    <a:lnTo>
                      <a:pt x="48" y="52"/>
                    </a:lnTo>
                    <a:lnTo>
                      <a:pt x="42" y="60"/>
                    </a:lnTo>
                    <a:lnTo>
                      <a:pt x="37" y="69"/>
                    </a:lnTo>
                    <a:lnTo>
                      <a:pt x="32" y="76"/>
                    </a:lnTo>
                    <a:lnTo>
                      <a:pt x="27" y="84"/>
                    </a:lnTo>
                    <a:lnTo>
                      <a:pt x="22" y="92"/>
                    </a:lnTo>
                    <a:lnTo>
                      <a:pt x="17" y="102"/>
                    </a:lnTo>
                    <a:lnTo>
                      <a:pt x="14" y="111"/>
                    </a:lnTo>
                    <a:lnTo>
                      <a:pt x="10" y="121"/>
                    </a:lnTo>
                    <a:lnTo>
                      <a:pt x="6" y="132"/>
                    </a:lnTo>
                    <a:lnTo>
                      <a:pt x="3" y="145"/>
                    </a:lnTo>
                    <a:lnTo>
                      <a:pt x="0" y="158"/>
                    </a:lnTo>
                    <a:lnTo>
                      <a:pt x="4" y="1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6" name="Freeform 172">
                <a:extLst>
                  <a:ext uri="{FF2B5EF4-FFF2-40B4-BE49-F238E27FC236}">
                    <a16:creationId xmlns:a16="http://schemas.microsoft.com/office/drawing/2014/main" id="{E3DACB94-206A-ED72-573F-52F4CD62F117}"/>
                  </a:ext>
                </a:extLst>
              </p:cNvPr>
              <p:cNvSpPr>
                <a:spLocks/>
              </p:cNvSpPr>
              <p:nvPr/>
            </p:nvSpPr>
            <p:spPr bwMode="auto">
              <a:xfrm>
                <a:off x="3972" y="2690"/>
                <a:ext cx="18" cy="54"/>
              </a:xfrm>
              <a:custGeom>
                <a:avLst/>
                <a:gdLst>
                  <a:gd name="T0" fmla="*/ 4 w 18"/>
                  <a:gd name="T1" fmla="*/ 52 h 54"/>
                  <a:gd name="T2" fmla="*/ 4 w 18"/>
                  <a:gd name="T3" fmla="*/ 53 h 54"/>
                  <a:gd name="T4" fmla="*/ 17 w 18"/>
                  <a:gd name="T5" fmla="*/ 1 h 54"/>
                  <a:gd name="T6" fmla="*/ 13 w 18"/>
                  <a:gd name="T7" fmla="*/ 0 h 54"/>
                  <a:gd name="T8" fmla="*/ 0 w 18"/>
                  <a:gd name="T9" fmla="*/ 51 h 54"/>
                  <a:gd name="T10" fmla="*/ 0 w 18"/>
                  <a:gd name="T11" fmla="*/ 52 h 54"/>
                  <a:gd name="T12" fmla="*/ 0 w 18"/>
                  <a:gd name="T13" fmla="*/ 51 h 54"/>
                  <a:gd name="T14" fmla="*/ 0 w 18"/>
                  <a:gd name="T15" fmla="*/ 52 h 54"/>
                  <a:gd name="T16" fmla="*/ 4 w 18"/>
                  <a:gd name="T17" fmla="*/ 5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4">
                    <a:moveTo>
                      <a:pt x="4" y="52"/>
                    </a:moveTo>
                    <a:lnTo>
                      <a:pt x="4" y="53"/>
                    </a:lnTo>
                    <a:lnTo>
                      <a:pt x="17" y="1"/>
                    </a:lnTo>
                    <a:lnTo>
                      <a:pt x="13" y="0"/>
                    </a:lnTo>
                    <a:lnTo>
                      <a:pt x="0" y="51"/>
                    </a:lnTo>
                    <a:lnTo>
                      <a:pt x="0" y="52"/>
                    </a:lnTo>
                    <a:lnTo>
                      <a:pt x="0" y="51"/>
                    </a:lnTo>
                    <a:lnTo>
                      <a:pt x="0" y="52"/>
                    </a:lnTo>
                    <a:lnTo>
                      <a:pt x="4"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7" name="Freeform 173">
                <a:extLst>
                  <a:ext uri="{FF2B5EF4-FFF2-40B4-BE49-F238E27FC236}">
                    <a16:creationId xmlns:a16="http://schemas.microsoft.com/office/drawing/2014/main" id="{A33F8B24-A69F-56C4-05BA-BD766A074527}"/>
                  </a:ext>
                </a:extLst>
              </p:cNvPr>
              <p:cNvSpPr>
                <a:spLocks/>
              </p:cNvSpPr>
              <p:nvPr/>
            </p:nvSpPr>
            <p:spPr bwMode="auto">
              <a:xfrm>
                <a:off x="3947" y="2742"/>
                <a:ext cx="63" cy="556"/>
              </a:xfrm>
              <a:custGeom>
                <a:avLst/>
                <a:gdLst>
                  <a:gd name="T0" fmla="*/ 62 w 63"/>
                  <a:gd name="T1" fmla="*/ 553 h 556"/>
                  <a:gd name="T2" fmla="*/ 45 w 63"/>
                  <a:gd name="T3" fmla="*/ 513 h 556"/>
                  <a:gd name="T4" fmla="*/ 32 w 63"/>
                  <a:gd name="T5" fmla="*/ 474 h 556"/>
                  <a:gd name="T6" fmla="*/ 21 w 63"/>
                  <a:gd name="T7" fmla="*/ 438 h 556"/>
                  <a:gd name="T8" fmla="*/ 14 w 63"/>
                  <a:gd name="T9" fmla="*/ 402 h 556"/>
                  <a:gd name="T10" fmla="*/ 8 w 63"/>
                  <a:gd name="T11" fmla="*/ 368 h 556"/>
                  <a:gd name="T12" fmla="*/ 6 w 63"/>
                  <a:gd name="T13" fmla="*/ 335 h 556"/>
                  <a:gd name="T14" fmla="*/ 4 w 63"/>
                  <a:gd name="T15" fmla="*/ 303 h 556"/>
                  <a:gd name="T16" fmla="*/ 5 w 63"/>
                  <a:gd name="T17" fmla="*/ 271 h 556"/>
                  <a:gd name="T18" fmla="*/ 6 w 63"/>
                  <a:gd name="T19" fmla="*/ 239 h 556"/>
                  <a:gd name="T20" fmla="*/ 9 w 63"/>
                  <a:gd name="T21" fmla="*/ 207 h 556"/>
                  <a:gd name="T22" fmla="*/ 12 w 63"/>
                  <a:gd name="T23" fmla="*/ 175 h 556"/>
                  <a:gd name="T24" fmla="*/ 16 w 63"/>
                  <a:gd name="T25" fmla="*/ 142 h 556"/>
                  <a:gd name="T26" fmla="*/ 20 w 63"/>
                  <a:gd name="T27" fmla="*/ 108 h 556"/>
                  <a:gd name="T28" fmla="*/ 23 w 63"/>
                  <a:gd name="T29" fmla="*/ 74 h 556"/>
                  <a:gd name="T30" fmla="*/ 26 w 63"/>
                  <a:gd name="T31" fmla="*/ 38 h 556"/>
                  <a:gd name="T32" fmla="*/ 29 w 63"/>
                  <a:gd name="T33" fmla="*/ 0 h 556"/>
                  <a:gd name="T34" fmla="*/ 24 w 63"/>
                  <a:gd name="T35" fmla="*/ 19 h 556"/>
                  <a:gd name="T36" fmla="*/ 21 w 63"/>
                  <a:gd name="T37" fmla="*/ 56 h 556"/>
                  <a:gd name="T38" fmla="*/ 18 w 63"/>
                  <a:gd name="T39" fmla="*/ 91 h 556"/>
                  <a:gd name="T40" fmla="*/ 14 w 63"/>
                  <a:gd name="T41" fmla="*/ 126 h 556"/>
                  <a:gd name="T42" fmla="*/ 10 w 63"/>
                  <a:gd name="T43" fmla="*/ 159 h 556"/>
                  <a:gd name="T44" fmla="*/ 6 w 63"/>
                  <a:gd name="T45" fmla="*/ 191 h 556"/>
                  <a:gd name="T46" fmla="*/ 4 w 63"/>
                  <a:gd name="T47" fmla="*/ 223 h 556"/>
                  <a:gd name="T48" fmla="*/ 1 w 63"/>
                  <a:gd name="T49" fmla="*/ 255 h 556"/>
                  <a:gd name="T50" fmla="*/ 0 w 63"/>
                  <a:gd name="T51" fmla="*/ 287 h 556"/>
                  <a:gd name="T52" fmla="*/ 1 w 63"/>
                  <a:gd name="T53" fmla="*/ 319 h 556"/>
                  <a:gd name="T54" fmla="*/ 3 w 63"/>
                  <a:gd name="T55" fmla="*/ 352 h 556"/>
                  <a:gd name="T56" fmla="*/ 7 w 63"/>
                  <a:gd name="T57" fmla="*/ 386 h 556"/>
                  <a:gd name="T58" fmla="*/ 13 w 63"/>
                  <a:gd name="T59" fmla="*/ 421 h 556"/>
                  <a:gd name="T60" fmla="*/ 22 w 63"/>
                  <a:gd name="T61" fmla="*/ 457 h 556"/>
                  <a:gd name="T62" fmla="*/ 34 w 63"/>
                  <a:gd name="T63" fmla="*/ 495 h 556"/>
                  <a:gd name="T64" fmla="*/ 50 w 63"/>
                  <a:gd name="T65" fmla="*/ 535 h 556"/>
                  <a:gd name="T66" fmla="*/ 62 w 63"/>
                  <a:gd name="T67" fmla="*/ 553 h 5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56">
                    <a:moveTo>
                      <a:pt x="62" y="553"/>
                    </a:moveTo>
                    <a:lnTo>
                      <a:pt x="62" y="553"/>
                    </a:lnTo>
                    <a:lnTo>
                      <a:pt x="53" y="533"/>
                    </a:lnTo>
                    <a:lnTo>
                      <a:pt x="45" y="513"/>
                    </a:lnTo>
                    <a:lnTo>
                      <a:pt x="38" y="494"/>
                    </a:lnTo>
                    <a:lnTo>
                      <a:pt x="32" y="474"/>
                    </a:lnTo>
                    <a:lnTo>
                      <a:pt x="26" y="456"/>
                    </a:lnTo>
                    <a:lnTo>
                      <a:pt x="21" y="438"/>
                    </a:lnTo>
                    <a:lnTo>
                      <a:pt x="17" y="420"/>
                    </a:lnTo>
                    <a:lnTo>
                      <a:pt x="14" y="402"/>
                    </a:lnTo>
                    <a:lnTo>
                      <a:pt x="11" y="385"/>
                    </a:lnTo>
                    <a:lnTo>
                      <a:pt x="8" y="368"/>
                    </a:lnTo>
                    <a:lnTo>
                      <a:pt x="6" y="352"/>
                    </a:lnTo>
                    <a:lnTo>
                      <a:pt x="6" y="335"/>
                    </a:lnTo>
                    <a:lnTo>
                      <a:pt x="5" y="319"/>
                    </a:lnTo>
                    <a:lnTo>
                      <a:pt x="4" y="303"/>
                    </a:lnTo>
                    <a:lnTo>
                      <a:pt x="4" y="287"/>
                    </a:lnTo>
                    <a:lnTo>
                      <a:pt x="5" y="271"/>
                    </a:lnTo>
                    <a:lnTo>
                      <a:pt x="5" y="255"/>
                    </a:lnTo>
                    <a:lnTo>
                      <a:pt x="6" y="239"/>
                    </a:lnTo>
                    <a:lnTo>
                      <a:pt x="8" y="223"/>
                    </a:lnTo>
                    <a:lnTo>
                      <a:pt x="9" y="207"/>
                    </a:lnTo>
                    <a:lnTo>
                      <a:pt x="10" y="191"/>
                    </a:lnTo>
                    <a:lnTo>
                      <a:pt x="12" y="175"/>
                    </a:lnTo>
                    <a:lnTo>
                      <a:pt x="14" y="159"/>
                    </a:lnTo>
                    <a:lnTo>
                      <a:pt x="16" y="142"/>
                    </a:lnTo>
                    <a:lnTo>
                      <a:pt x="18" y="126"/>
                    </a:lnTo>
                    <a:lnTo>
                      <a:pt x="20" y="108"/>
                    </a:lnTo>
                    <a:lnTo>
                      <a:pt x="22" y="91"/>
                    </a:lnTo>
                    <a:lnTo>
                      <a:pt x="23" y="74"/>
                    </a:lnTo>
                    <a:lnTo>
                      <a:pt x="25" y="56"/>
                    </a:lnTo>
                    <a:lnTo>
                      <a:pt x="26" y="38"/>
                    </a:lnTo>
                    <a:lnTo>
                      <a:pt x="28" y="19"/>
                    </a:lnTo>
                    <a:lnTo>
                      <a:pt x="29" y="0"/>
                    </a:lnTo>
                    <a:lnTo>
                      <a:pt x="25" y="0"/>
                    </a:lnTo>
                    <a:lnTo>
                      <a:pt x="24" y="19"/>
                    </a:lnTo>
                    <a:lnTo>
                      <a:pt x="23" y="38"/>
                    </a:lnTo>
                    <a:lnTo>
                      <a:pt x="21" y="56"/>
                    </a:lnTo>
                    <a:lnTo>
                      <a:pt x="20" y="74"/>
                    </a:lnTo>
                    <a:lnTo>
                      <a:pt x="18" y="91"/>
                    </a:lnTo>
                    <a:lnTo>
                      <a:pt x="16" y="108"/>
                    </a:lnTo>
                    <a:lnTo>
                      <a:pt x="14" y="126"/>
                    </a:lnTo>
                    <a:lnTo>
                      <a:pt x="12" y="142"/>
                    </a:lnTo>
                    <a:lnTo>
                      <a:pt x="10" y="159"/>
                    </a:lnTo>
                    <a:lnTo>
                      <a:pt x="8" y="175"/>
                    </a:lnTo>
                    <a:lnTo>
                      <a:pt x="6" y="191"/>
                    </a:lnTo>
                    <a:lnTo>
                      <a:pt x="5" y="207"/>
                    </a:lnTo>
                    <a:lnTo>
                      <a:pt x="4" y="223"/>
                    </a:lnTo>
                    <a:lnTo>
                      <a:pt x="2" y="239"/>
                    </a:lnTo>
                    <a:lnTo>
                      <a:pt x="1" y="255"/>
                    </a:lnTo>
                    <a:lnTo>
                      <a:pt x="1" y="271"/>
                    </a:lnTo>
                    <a:lnTo>
                      <a:pt x="0" y="287"/>
                    </a:lnTo>
                    <a:lnTo>
                      <a:pt x="0" y="303"/>
                    </a:lnTo>
                    <a:lnTo>
                      <a:pt x="1" y="319"/>
                    </a:lnTo>
                    <a:lnTo>
                      <a:pt x="2" y="335"/>
                    </a:lnTo>
                    <a:lnTo>
                      <a:pt x="3" y="352"/>
                    </a:lnTo>
                    <a:lnTo>
                      <a:pt x="5" y="368"/>
                    </a:lnTo>
                    <a:lnTo>
                      <a:pt x="7" y="386"/>
                    </a:lnTo>
                    <a:lnTo>
                      <a:pt x="10" y="403"/>
                    </a:lnTo>
                    <a:lnTo>
                      <a:pt x="13" y="421"/>
                    </a:lnTo>
                    <a:lnTo>
                      <a:pt x="18" y="438"/>
                    </a:lnTo>
                    <a:lnTo>
                      <a:pt x="22" y="457"/>
                    </a:lnTo>
                    <a:lnTo>
                      <a:pt x="28" y="475"/>
                    </a:lnTo>
                    <a:lnTo>
                      <a:pt x="34" y="495"/>
                    </a:lnTo>
                    <a:lnTo>
                      <a:pt x="42" y="514"/>
                    </a:lnTo>
                    <a:lnTo>
                      <a:pt x="50" y="535"/>
                    </a:lnTo>
                    <a:lnTo>
                      <a:pt x="58" y="555"/>
                    </a:lnTo>
                    <a:lnTo>
                      <a:pt x="62" y="5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8" name="Freeform 174">
                <a:extLst>
                  <a:ext uri="{FF2B5EF4-FFF2-40B4-BE49-F238E27FC236}">
                    <a16:creationId xmlns:a16="http://schemas.microsoft.com/office/drawing/2014/main" id="{085DEAFD-FFC2-E7D6-0582-E252B5409647}"/>
                  </a:ext>
                </a:extLst>
              </p:cNvPr>
              <p:cNvSpPr>
                <a:spLocks/>
              </p:cNvSpPr>
              <p:nvPr/>
            </p:nvSpPr>
            <p:spPr bwMode="auto">
              <a:xfrm>
                <a:off x="4005" y="3295"/>
                <a:ext cx="29" cy="84"/>
              </a:xfrm>
              <a:custGeom>
                <a:avLst/>
                <a:gdLst>
                  <a:gd name="T0" fmla="*/ 28 w 29"/>
                  <a:gd name="T1" fmla="*/ 81 h 84"/>
                  <a:gd name="T2" fmla="*/ 27 w 29"/>
                  <a:gd name="T3" fmla="*/ 78 h 84"/>
                  <a:gd name="T4" fmla="*/ 26 w 29"/>
                  <a:gd name="T5" fmla="*/ 73 h 84"/>
                  <a:gd name="T6" fmla="*/ 24 w 29"/>
                  <a:gd name="T7" fmla="*/ 68 h 84"/>
                  <a:gd name="T8" fmla="*/ 22 w 29"/>
                  <a:gd name="T9" fmla="*/ 63 h 84"/>
                  <a:gd name="T10" fmla="*/ 21 w 29"/>
                  <a:gd name="T11" fmla="*/ 58 h 84"/>
                  <a:gd name="T12" fmla="*/ 19 w 29"/>
                  <a:gd name="T13" fmla="*/ 51 h 84"/>
                  <a:gd name="T14" fmla="*/ 17 w 29"/>
                  <a:gd name="T15" fmla="*/ 45 h 84"/>
                  <a:gd name="T16" fmla="*/ 16 w 29"/>
                  <a:gd name="T17" fmla="*/ 39 h 84"/>
                  <a:gd name="T18" fmla="*/ 14 w 29"/>
                  <a:gd name="T19" fmla="*/ 33 h 84"/>
                  <a:gd name="T20" fmla="*/ 12 w 29"/>
                  <a:gd name="T21" fmla="*/ 27 h 84"/>
                  <a:gd name="T22" fmla="*/ 11 w 29"/>
                  <a:gd name="T23" fmla="*/ 21 h 84"/>
                  <a:gd name="T24" fmla="*/ 9 w 29"/>
                  <a:gd name="T25" fmla="*/ 16 h 84"/>
                  <a:gd name="T26" fmla="*/ 8 w 29"/>
                  <a:gd name="T27" fmla="*/ 11 h 84"/>
                  <a:gd name="T28" fmla="*/ 6 w 29"/>
                  <a:gd name="T29" fmla="*/ 7 h 84"/>
                  <a:gd name="T30" fmla="*/ 5 w 29"/>
                  <a:gd name="T31" fmla="*/ 3 h 84"/>
                  <a:gd name="T32" fmla="*/ 4 w 29"/>
                  <a:gd name="T33" fmla="*/ 0 h 84"/>
                  <a:gd name="T34" fmla="*/ 0 w 29"/>
                  <a:gd name="T35" fmla="*/ 2 h 84"/>
                  <a:gd name="T36" fmla="*/ 1 w 29"/>
                  <a:gd name="T37" fmla="*/ 4 h 84"/>
                  <a:gd name="T38" fmla="*/ 2 w 29"/>
                  <a:gd name="T39" fmla="*/ 8 h 84"/>
                  <a:gd name="T40" fmla="*/ 4 w 29"/>
                  <a:gd name="T41" fmla="*/ 12 h 84"/>
                  <a:gd name="T42" fmla="*/ 5 w 29"/>
                  <a:gd name="T43" fmla="*/ 17 h 84"/>
                  <a:gd name="T44" fmla="*/ 7 w 29"/>
                  <a:gd name="T45" fmla="*/ 22 h 84"/>
                  <a:gd name="T46" fmla="*/ 8 w 29"/>
                  <a:gd name="T47" fmla="*/ 28 h 84"/>
                  <a:gd name="T48" fmla="*/ 10 w 29"/>
                  <a:gd name="T49" fmla="*/ 34 h 84"/>
                  <a:gd name="T50" fmla="*/ 12 w 29"/>
                  <a:gd name="T51" fmla="*/ 40 h 84"/>
                  <a:gd name="T52" fmla="*/ 14 w 29"/>
                  <a:gd name="T53" fmla="*/ 46 h 84"/>
                  <a:gd name="T54" fmla="*/ 15 w 29"/>
                  <a:gd name="T55" fmla="*/ 52 h 84"/>
                  <a:gd name="T56" fmla="*/ 17 w 29"/>
                  <a:gd name="T57" fmla="*/ 58 h 84"/>
                  <a:gd name="T58" fmla="*/ 18 w 29"/>
                  <a:gd name="T59" fmla="*/ 64 h 84"/>
                  <a:gd name="T60" fmla="*/ 20 w 29"/>
                  <a:gd name="T61" fmla="*/ 69 h 84"/>
                  <a:gd name="T62" fmla="*/ 22 w 29"/>
                  <a:gd name="T63" fmla="*/ 74 h 84"/>
                  <a:gd name="T64" fmla="*/ 23 w 29"/>
                  <a:gd name="T65" fmla="*/ 78 h 84"/>
                  <a:gd name="T66" fmla="*/ 24 w 29"/>
                  <a:gd name="T67" fmla="*/ 83 h 84"/>
                  <a:gd name="T68" fmla="*/ 28 w 29"/>
                  <a:gd name="T69" fmla="*/ 81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 h="84">
                    <a:moveTo>
                      <a:pt x="28" y="81"/>
                    </a:moveTo>
                    <a:lnTo>
                      <a:pt x="27" y="78"/>
                    </a:lnTo>
                    <a:lnTo>
                      <a:pt x="26" y="73"/>
                    </a:lnTo>
                    <a:lnTo>
                      <a:pt x="24" y="68"/>
                    </a:lnTo>
                    <a:lnTo>
                      <a:pt x="22" y="63"/>
                    </a:lnTo>
                    <a:lnTo>
                      <a:pt x="21" y="58"/>
                    </a:lnTo>
                    <a:lnTo>
                      <a:pt x="19" y="51"/>
                    </a:lnTo>
                    <a:lnTo>
                      <a:pt x="17" y="45"/>
                    </a:lnTo>
                    <a:lnTo>
                      <a:pt x="16" y="39"/>
                    </a:lnTo>
                    <a:lnTo>
                      <a:pt x="14" y="33"/>
                    </a:lnTo>
                    <a:lnTo>
                      <a:pt x="12" y="27"/>
                    </a:lnTo>
                    <a:lnTo>
                      <a:pt x="11" y="21"/>
                    </a:lnTo>
                    <a:lnTo>
                      <a:pt x="9" y="16"/>
                    </a:lnTo>
                    <a:lnTo>
                      <a:pt x="8" y="11"/>
                    </a:lnTo>
                    <a:lnTo>
                      <a:pt x="6" y="7"/>
                    </a:lnTo>
                    <a:lnTo>
                      <a:pt x="5" y="3"/>
                    </a:lnTo>
                    <a:lnTo>
                      <a:pt x="4" y="0"/>
                    </a:lnTo>
                    <a:lnTo>
                      <a:pt x="0" y="2"/>
                    </a:lnTo>
                    <a:lnTo>
                      <a:pt x="1" y="4"/>
                    </a:lnTo>
                    <a:lnTo>
                      <a:pt x="2" y="8"/>
                    </a:lnTo>
                    <a:lnTo>
                      <a:pt x="4" y="12"/>
                    </a:lnTo>
                    <a:lnTo>
                      <a:pt x="5" y="17"/>
                    </a:lnTo>
                    <a:lnTo>
                      <a:pt x="7" y="22"/>
                    </a:lnTo>
                    <a:lnTo>
                      <a:pt x="8" y="28"/>
                    </a:lnTo>
                    <a:lnTo>
                      <a:pt x="10" y="34"/>
                    </a:lnTo>
                    <a:lnTo>
                      <a:pt x="12" y="40"/>
                    </a:lnTo>
                    <a:lnTo>
                      <a:pt x="14" y="46"/>
                    </a:lnTo>
                    <a:lnTo>
                      <a:pt x="15" y="52"/>
                    </a:lnTo>
                    <a:lnTo>
                      <a:pt x="17" y="58"/>
                    </a:lnTo>
                    <a:lnTo>
                      <a:pt x="18" y="64"/>
                    </a:lnTo>
                    <a:lnTo>
                      <a:pt x="20" y="69"/>
                    </a:lnTo>
                    <a:lnTo>
                      <a:pt x="22" y="74"/>
                    </a:lnTo>
                    <a:lnTo>
                      <a:pt x="23" y="78"/>
                    </a:lnTo>
                    <a:lnTo>
                      <a:pt x="24" y="83"/>
                    </a:lnTo>
                    <a:lnTo>
                      <a:pt x="28" y="8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29" name="Freeform 175">
                <a:extLst>
                  <a:ext uri="{FF2B5EF4-FFF2-40B4-BE49-F238E27FC236}">
                    <a16:creationId xmlns:a16="http://schemas.microsoft.com/office/drawing/2014/main" id="{62A5EFC9-A120-6DCF-6973-FB4FC0BA95D5}"/>
                  </a:ext>
                </a:extLst>
              </p:cNvPr>
              <p:cNvSpPr>
                <a:spLocks/>
              </p:cNvSpPr>
              <p:nvPr/>
            </p:nvSpPr>
            <p:spPr bwMode="auto">
              <a:xfrm>
                <a:off x="4029" y="3376"/>
                <a:ext cx="17" cy="17"/>
              </a:xfrm>
              <a:custGeom>
                <a:avLst/>
                <a:gdLst>
                  <a:gd name="T0" fmla="*/ 0 w 17"/>
                  <a:gd name="T1" fmla="*/ 10 h 17"/>
                  <a:gd name="T2" fmla="*/ 8 w 17"/>
                  <a:gd name="T3" fmla="*/ 16 h 17"/>
                  <a:gd name="T4" fmla="*/ 12 w 17"/>
                  <a:gd name="T5" fmla="*/ 16 h 17"/>
                  <a:gd name="T6" fmla="*/ 16 w 17"/>
                  <a:gd name="T7" fmla="*/ 5 h 17"/>
                  <a:gd name="T8" fmla="*/ 16 w 17"/>
                  <a:gd name="T9" fmla="*/ 0 h 17"/>
                  <a:gd name="T10" fmla="*/ 0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8" y="16"/>
                    </a:lnTo>
                    <a:lnTo>
                      <a:pt x="12" y="16"/>
                    </a:lnTo>
                    <a:lnTo>
                      <a:pt x="16" y="5"/>
                    </a:lnTo>
                    <a:lnTo>
                      <a:pt x="16" y="0"/>
                    </a:lnTo>
                    <a:lnTo>
                      <a:pt x="0"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0" name="Freeform 176">
                <a:extLst>
                  <a:ext uri="{FF2B5EF4-FFF2-40B4-BE49-F238E27FC236}">
                    <a16:creationId xmlns:a16="http://schemas.microsoft.com/office/drawing/2014/main" id="{558CB0DB-E213-D6C9-2EA9-A5B35DB03883}"/>
                  </a:ext>
                </a:extLst>
              </p:cNvPr>
              <p:cNvSpPr>
                <a:spLocks/>
              </p:cNvSpPr>
              <p:nvPr/>
            </p:nvSpPr>
            <p:spPr bwMode="auto">
              <a:xfrm>
                <a:off x="4361" y="3378"/>
                <a:ext cx="17" cy="17"/>
              </a:xfrm>
              <a:custGeom>
                <a:avLst/>
                <a:gdLst>
                  <a:gd name="T0" fmla="*/ 0 w 17"/>
                  <a:gd name="T1" fmla="*/ 0 h 17"/>
                  <a:gd name="T2" fmla="*/ 0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1" name="Freeform 177">
                <a:extLst>
                  <a:ext uri="{FF2B5EF4-FFF2-40B4-BE49-F238E27FC236}">
                    <a16:creationId xmlns:a16="http://schemas.microsoft.com/office/drawing/2014/main" id="{1E6F9528-F8AF-080E-7586-3B6F888426CD}"/>
                  </a:ext>
                </a:extLst>
              </p:cNvPr>
              <p:cNvSpPr>
                <a:spLocks/>
              </p:cNvSpPr>
              <p:nvPr/>
            </p:nvSpPr>
            <p:spPr bwMode="auto">
              <a:xfrm>
                <a:off x="4360" y="3302"/>
                <a:ext cx="17" cy="77"/>
              </a:xfrm>
              <a:custGeom>
                <a:avLst/>
                <a:gdLst>
                  <a:gd name="T0" fmla="*/ 3 w 17"/>
                  <a:gd name="T1" fmla="*/ 0 h 77"/>
                  <a:gd name="T2" fmla="*/ 3 w 17"/>
                  <a:gd name="T3" fmla="*/ 0 h 77"/>
                  <a:gd name="T4" fmla="*/ 3 w 17"/>
                  <a:gd name="T5" fmla="*/ 9 h 77"/>
                  <a:gd name="T6" fmla="*/ 3 w 17"/>
                  <a:gd name="T7" fmla="*/ 18 h 77"/>
                  <a:gd name="T8" fmla="*/ 0 w 17"/>
                  <a:gd name="T9" fmla="*/ 25 h 77"/>
                  <a:gd name="T10" fmla="*/ 0 w 17"/>
                  <a:gd name="T11" fmla="*/ 34 h 77"/>
                  <a:gd name="T12" fmla="*/ 0 w 17"/>
                  <a:gd name="T13" fmla="*/ 43 h 77"/>
                  <a:gd name="T14" fmla="*/ 0 w 17"/>
                  <a:gd name="T15" fmla="*/ 52 h 77"/>
                  <a:gd name="T16" fmla="*/ 0 w 17"/>
                  <a:gd name="T17" fmla="*/ 63 h 77"/>
                  <a:gd name="T18" fmla="*/ 3 w 17"/>
                  <a:gd name="T19" fmla="*/ 76 h 77"/>
                  <a:gd name="T20" fmla="*/ 16 w 17"/>
                  <a:gd name="T21" fmla="*/ 76 h 77"/>
                  <a:gd name="T22" fmla="*/ 12 w 17"/>
                  <a:gd name="T23" fmla="*/ 63 h 77"/>
                  <a:gd name="T24" fmla="*/ 12 w 17"/>
                  <a:gd name="T25" fmla="*/ 52 h 77"/>
                  <a:gd name="T26" fmla="*/ 12 w 17"/>
                  <a:gd name="T27" fmla="*/ 43 h 77"/>
                  <a:gd name="T28" fmla="*/ 12 w 17"/>
                  <a:gd name="T29" fmla="*/ 34 h 77"/>
                  <a:gd name="T30" fmla="*/ 12 w 17"/>
                  <a:gd name="T31" fmla="*/ 25 h 77"/>
                  <a:gd name="T32" fmla="*/ 16 w 17"/>
                  <a:gd name="T33" fmla="*/ 18 h 77"/>
                  <a:gd name="T34" fmla="*/ 16 w 17"/>
                  <a:gd name="T35" fmla="*/ 9 h 77"/>
                  <a:gd name="T36" fmla="*/ 16 w 17"/>
                  <a:gd name="T37" fmla="*/ 0 h 77"/>
                  <a:gd name="T38" fmla="*/ 3 w 17"/>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7">
                    <a:moveTo>
                      <a:pt x="3" y="0"/>
                    </a:moveTo>
                    <a:lnTo>
                      <a:pt x="3" y="0"/>
                    </a:lnTo>
                    <a:lnTo>
                      <a:pt x="3" y="9"/>
                    </a:lnTo>
                    <a:lnTo>
                      <a:pt x="3" y="18"/>
                    </a:lnTo>
                    <a:lnTo>
                      <a:pt x="0" y="25"/>
                    </a:lnTo>
                    <a:lnTo>
                      <a:pt x="0" y="34"/>
                    </a:lnTo>
                    <a:lnTo>
                      <a:pt x="0" y="43"/>
                    </a:lnTo>
                    <a:lnTo>
                      <a:pt x="0" y="52"/>
                    </a:lnTo>
                    <a:lnTo>
                      <a:pt x="0" y="63"/>
                    </a:lnTo>
                    <a:lnTo>
                      <a:pt x="3" y="76"/>
                    </a:lnTo>
                    <a:lnTo>
                      <a:pt x="16" y="76"/>
                    </a:lnTo>
                    <a:lnTo>
                      <a:pt x="12" y="63"/>
                    </a:lnTo>
                    <a:lnTo>
                      <a:pt x="12" y="52"/>
                    </a:lnTo>
                    <a:lnTo>
                      <a:pt x="12" y="43"/>
                    </a:lnTo>
                    <a:lnTo>
                      <a:pt x="12" y="34"/>
                    </a:lnTo>
                    <a:lnTo>
                      <a:pt x="12" y="25"/>
                    </a:lnTo>
                    <a:lnTo>
                      <a:pt x="16" y="18"/>
                    </a:lnTo>
                    <a:lnTo>
                      <a:pt x="16" y="9"/>
                    </a:lnTo>
                    <a:lnTo>
                      <a:pt x="16"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2" name="Freeform 178">
                <a:extLst>
                  <a:ext uri="{FF2B5EF4-FFF2-40B4-BE49-F238E27FC236}">
                    <a16:creationId xmlns:a16="http://schemas.microsoft.com/office/drawing/2014/main" id="{42979541-4416-99C9-D687-1095E8D0F1F4}"/>
                  </a:ext>
                </a:extLst>
              </p:cNvPr>
              <p:cNvSpPr>
                <a:spLocks/>
              </p:cNvSpPr>
              <p:nvPr/>
            </p:nvSpPr>
            <p:spPr bwMode="auto">
              <a:xfrm>
                <a:off x="4361" y="3232"/>
                <a:ext cx="17" cy="71"/>
              </a:xfrm>
              <a:custGeom>
                <a:avLst/>
                <a:gdLst>
                  <a:gd name="T0" fmla="*/ 0 w 17"/>
                  <a:gd name="T1" fmla="*/ 0 h 71"/>
                  <a:gd name="T2" fmla="*/ 0 w 17"/>
                  <a:gd name="T3" fmla="*/ 0 h 71"/>
                  <a:gd name="T4" fmla="*/ 0 w 17"/>
                  <a:gd name="T5" fmla="*/ 70 h 71"/>
                  <a:gd name="T6" fmla="*/ 16 w 17"/>
                  <a:gd name="T7" fmla="*/ 70 h 71"/>
                  <a:gd name="T8" fmla="*/ 16 w 17"/>
                  <a:gd name="T9" fmla="*/ 0 h 71"/>
                  <a:gd name="T10" fmla="*/ 0 w 17"/>
                  <a:gd name="T11" fmla="*/ 0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1">
                    <a:moveTo>
                      <a:pt x="0" y="0"/>
                    </a:moveTo>
                    <a:lnTo>
                      <a:pt x="0" y="0"/>
                    </a:lnTo>
                    <a:lnTo>
                      <a:pt x="0" y="70"/>
                    </a:lnTo>
                    <a:lnTo>
                      <a:pt x="16" y="70"/>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3" name="Freeform 179">
                <a:extLst>
                  <a:ext uri="{FF2B5EF4-FFF2-40B4-BE49-F238E27FC236}">
                    <a16:creationId xmlns:a16="http://schemas.microsoft.com/office/drawing/2014/main" id="{F367D8A5-6B8F-A059-6729-8FDE177301BC}"/>
                  </a:ext>
                </a:extLst>
              </p:cNvPr>
              <p:cNvSpPr>
                <a:spLocks/>
              </p:cNvSpPr>
              <p:nvPr/>
            </p:nvSpPr>
            <p:spPr bwMode="auto">
              <a:xfrm>
                <a:off x="4361" y="3206"/>
                <a:ext cx="17" cy="27"/>
              </a:xfrm>
              <a:custGeom>
                <a:avLst/>
                <a:gdLst>
                  <a:gd name="T0" fmla="*/ 0 w 17"/>
                  <a:gd name="T1" fmla="*/ 0 h 27"/>
                  <a:gd name="T2" fmla="*/ 0 w 17"/>
                  <a:gd name="T3" fmla="*/ 0 h 27"/>
                  <a:gd name="T4" fmla="*/ 0 w 17"/>
                  <a:gd name="T5" fmla="*/ 26 h 27"/>
                  <a:gd name="T6" fmla="*/ 16 w 17"/>
                  <a:gd name="T7" fmla="*/ 26 h 27"/>
                  <a:gd name="T8" fmla="*/ 16 w 17"/>
                  <a:gd name="T9" fmla="*/ 0 h 27"/>
                  <a:gd name="T10" fmla="*/ 0 w 17"/>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7">
                    <a:moveTo>
                      <a:pt x="0" y="0"/>
                    </a:moveTo>
                    <a:lnTo>
                      <a:pt x="0" y="0"/>
                    </a:lnTo>
                    <a:lnTo>
                      <a:pt x="0" y="26"/>
                    </a:lnTo>
                    <a:lnTo>
                      <a:pt x="16" y="2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4" name="Freeform 180">
                <a:extLst>
                  <a:ext uri="{FF2B5EF4-FFF2-40B4-BE49-F238E27FC236}">
                    <a16:creationId xmlns:a16="http://schemas.microsoft.com/office/drawing/2014/main" id="{D0AA2E9D-FEF7-EE0B-E06D-72B7E806DDCD}"/>
                  </a:ext>
                </a:extLst>
              </p:cNvPr>
              <p:cNvSpPr>
                <a:spLocks/>
              </p:cNvSpPr>
              <p:nvPr/>
            </p:nvSpPr>
            <p:spPr bwMode="auto">
              <a:xfrm>
                <a:off x="4361" y="3122"/>
                <a:ext cx="17" cy="85"/>
              </a:xfrm>
              <a:custGeom>
                <a:avLst/>
                <a:gdLst>
                  <a:gd name="T0" fmla="*/ 16 w 17"/>
                  <a:gd name="T1" fmla="*/ 2 h 85"/>
                  <a:gd name="T2" fmla="*/ 11 w 17"/>
                  <a:gd name="T3" fmla="*/ 1 h 85"/>
                  <a:gd name="T4" fmla="*/ 0 w 17"/>
                  <a:gd name="T5" fmla="*/ 84 h 85"/>
                  <a:gd name="T6" fmla="*/ 4 w 17"/>
                  <a:gd name="T7" fmla="*/ 84 h 85"/>
                  <a:gd name="T8" fmla="*/ 16 w 17"/>
                  <a:gd name="T9" fmla="*/ 1 h 85"/>
                  <a:gd name="T10" fmla="*/ 11 w 17"/>
                  <a:gd name="T11" fmla="*/ 0 h 85"/>
                  <a:gd name="T12" fmla="*/ 16 w 17"/>
                  <a:gd name="T13" fmla="*/ 2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85">
                    <a:moveTo>
                      <a:pt x="16" y="2"/>
                    </a:moveTo>
                    <a:lnTo>
                      <a:pt x="11" y="1"/>
                    </a:lnTo>
                    <a:lnTo>
                      <a:pt x="0" y="84"/>
                    </a:lnTo>
                    <a:lnTo>
                      <a:pt x="4" y="84"/>
                    </a:lnTo>
                    <a:lnTo>
                      <a:pt x="16" y="1"/>
                    </a:lnTo>
                    <a:lnTo>
                      <a:pt x="11" y="0"/>
                    </a:lnTo>
                    <a:lnTo>
                      <a:pt x="1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5" name="Freeform 181">
                <a:extLst>
                  <a:ext uri="{FF2B5EF4-FFF2-40B4-BE49-F238E27FC236}">
                    <a16:creationId xmlns:a16="http://schemas.microsoft.com/office/drawing/2014/main" id="{79F76EED-0115-9249-D472-9EC2A5DF3F47}"/>
                  </a:ext>
                </a:extLst>
              </p:cNvPr>
              <p:cNvSpPr>
                <a:spLocks/>
              </p:cNvSpPr>
              <p:nvPr/>
            </p:nvSpPr>
            <p:spPr bwMode="auto">
              <a:xfrm>
                <a:off x="4370" y="3122"/>
                <a:ext cx="17" cy="166"/>
              </a:xfrm>
              <a:custGeom>
                <a:avLst/>
                <a:gdLst>
                  <a:gd name="T0" fmla="*/ 16 w 17"/>
                  <a:gd name="T1" fmla="*/ 165 h 166"/>
                  <a:gd name="T2" fmla="*/ 16 w 17"/>
                  <a:gd name="T3" fmla="*/ 165 h 166"/>
                  <a:gd name="T4" fmla="*/ 16 w 17"/>
                  <a:gd name="T5" fmla="*/ 150 h 166"/>
                  <a:gd name="T6" fmla="*/ 16 w 17"/>
                  <a:gd name="T7" fmla="*/ 136 h 166"/>
                  <a:gd name="T8" fmla="*/ 14 w 17"/>
                  <a:gd name="T9" fmla="*/ 123 h 166"/>
                  <a:gd name="T10" fmla="*/ 14 w 17"/>
                  <a:gd name="T11" fmla="*/ 112 h 166"/>
                  <a:gd name="T12" fmla="*/ 12 w 17"/>
                  <a:gd name="T13" fmla="*/ 100 h 166"/>
                  <a:gd name="T14" fmla="*/ 11 w 17"/>
                  <a:gd name="T15" fmla="*/ 88 h 166"/>
                  <a:gd name="T16" fmla="*/ 10 w 17"/>
                  <a:gd name="T17" fmla="*/ 78 h 166"/>
                  <a:gd name="T18" fmla="*/ 8 w 17"/>
                  <a:gd name="T19" fmla="*/ 68 h 166"/>
                  <a:gd name="T20" fmla="*/ 7 w 17"/>
                  <a:gd name="T21" fmla="*/ 59 h 166"/>
                  <a:gd name="T22" fmla="*/ 6 w 17"/>
                  <a:gd name="T23" fmla="*/ 50 h 166"/>
                  <a:gd name="T24" fmla="*/ 5 w 17"/>
                  <a:gd name="T25" fmla="*/ 41 h 166"/>
                  <a:gd name="T26" fmla="*/ 4 w 17"/>
                  <a:gd name="T27" fmla="*/ 33 h 166"/>
                  <a:gd name="T28" fmla="*/ 4 w 17"/>
                  <a:gd name="T29" fmla="*/ 24 h 166"/>
                  <a:gd name="T30" fmla="*/ 4 w 17"/>
                  <a:gd name="T31" fmla="*/ 16 h 166"/>
                  <a:gd name="T32" fmla="*/ 4 w 17"/>
                  <a:gd name="T33" fmla="*/ 9 h 166"/>
                  <a:gd name="T34" fmla="*/ 5 w 17"/>
                  <a:gd name="T35" fmla="*/ 2 h 166"/>
                  <a:gd name="T36" fmla="*/ 1 w 17"/>
                  <a:gd name="T37" fmla="*/ 0 h 166"/>
                  <a:gd name="T38" fmla="*/ 0 w 17"/>
                  <a:gd name="T39" fmla="*/ 9 h 166"/>
                  <a:gd name="T40" fmla="*/ 0 w 17"/>
                  <a:gd name="T41" fmla="*/ 16 h 166"/>
                  <a:gd name="T42" fmla="*/ 0 w 17"/>
                  <a:gd name="T43" fmla="*/ 24 h 166"/>
                  <a:gd name="T44" fmla="*/ 0 w 17"/>
                  <a:gd name="T45" fmla="*/ 33 h 166"/>
                  <a:gd name="T46" fmla="*/ 1 w 17"/>
                  <a:gd name="T47" fmla="*/ 41 h 166"/>
                  <a:gd name="T48" fmla="*/ 2 w 17"/>
                  <a:gd name="T49" fmla="*/ 50 h 166"/>
                  <a:gd name="T50" fmla="*/ 3 w 17"/>
                  <a:gd name="T51" fmla="*/ 59 h 166"/>
                  <a:gd name="T52" fmla="*/ 5 w 17"/>
                  <a:gd name="T53" fmla="*/ 69 h 166"/>
                  <a:gd name="T54" fmla="*/ 6 w 17"/>
                  <a:gd name="T55" fmla="*/ 79 h 166"/>
                  <a:gd name="T56" fmla="*/ 7 w 17"/>
                  <a:gd name="T57" fmla="*/ 88 h 166"/>
                  <a:gd name="T58" fmla="*/ 8 w 17"/>
                  <a:gd name="T59" fmla="*/ 100 h 166"/>
                  <a:gd name="T60" fmla="*/ 10 w 17"/>
                  <a:gd name="T61" fmla="*/ 112 h 166"/>
                  <a:gd name="T62" fmla="*/ 10 w 17"/>
                  <a:gd name="T63" fmla="*/ 123 h 166"/>
                  <a:gd name="T64" fmla="*/ 11 w 17"/>
                  <a:gd name="T65" fmla="*/ 136 h 166"/>
                  <a:gd name="T66" fmla="*/ 11 w 17"/>
                  <a:gd name="T67" fmla="*/ 150 h 166"/>
                  <a:gd name="T68" fmla="*/ 11 w 17"/>
                  <a:gd name="T69" fmla="*/ 165 h 166"/>
                  <a:gd name="T70" fmla="*/ 16 w 17"/>
                  <a:gd name="T71" fmla="*/ 165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66">
                    <a:moveTo>
                      <a:pt x="16" y="165"/>
                    </a:moveTo>
                    <a:lnTo>
                      <a:pt x="16" y="165"/>
                    </a:lnTo>
                    <a:lnTo>
                      <a:pt x="16" y="150"/>
                    </a:lnTo>
                    <a:lnTo>
                      <a:pt x="16" y="136"/>
                    </a:lnTo>
                    <a:lnTo>
                      <a:pt x="14" y="123"/>
                    </a:lnTo>
                    <a:lnTo>
                      <a:pt x="14" y="112"/>
                    </a:lnTo>
                    <a:lnTo>
                      <a:pt x="12" y="100"/>
                    </a:lnTo>
                    <a:lnTo>
                      <a:pt x="11" y="88"/>
                    </a:lnTo>
                    <a:lnTo>
                      <a:pt x="10" y="78"/>
                    </a:lnTo>
                    <a:lnTo>
                      <a:pt x="8" y="68"/>
                    </a:lnTo>
                    <a:lnTo>
                      <a:pt x="7" y="59"/>
                    </a:lnTo>
                    <a:lnTo>
                      <a:pt x="6" y="50"/>
                    </a:lnTo>
                    <a:lnTo>
                      <a:pt x="5" y="41"/>
                    </a:lnTo>
                    <a:lnTo>
                      <a:pt x="4" y="33"/>
                    </a:lnTo>
                    <a:lnTo>
                      <a:pt x="4" y="24"/>
                    </a:lnTo>
                    <a:lnTo>
                      <a:pt x="4" y="16"/>
                    </a:lnTo>
                    <a:lnTo>
                      <a:pt x="4" y="9"/>
                    </a:lnTo>
                    <a:lnTo>
                      <a:pt x="5" y="2"/>
                    </a:lnTo>
                    <a:lnTo>
                      <a:pt x="1" y="0"/>
                    </a:lnTo>
                    <a:lnTo>
                      <a:pt x="0" y="9"/>
                    </a:lnTo>
                    <a:lnTo>
                      <a:pt x="0" y="16"/>
                    </a:lnTo>
                    <a:lnTo>
                      <a:pt x="0" y="24"/>
                    </a:lnTo>
                    <a:lnTo>
                      <a:pt x="0" y="33"/>
                    </a:lnTo>
                    <a:lnTo>
                      <a:pt x="1" y="41"/>
                    </a:lnTo>
                    <a:lnTo>
                      <a:pt x="2" y="50"/>
                    </a:lnTo>
                    <a:lnTo>
                      <a:pt x="3" y="59"/>
                    </a:lnTo>
                    <a:lnTo>
                      <a:pt x="5" y="69"/>
                    </a:lnTo>
                    <a:lnTo>
                      <a:pt x="6" y="79"/>
                    </a:lnTo>
                    <a:lnTo>
                      <a:pt x="7" y="88"/>
                    </a:lnTo>
                    <a:lnTo>
                      <a:pt x="8" y="100"/>
                    </a:lnTo>
                    <a:lnTo>
                      <a:pt x="10" y="112"/>
                    </a:lnTo>
                    <a:lnTo>
                      <a:pt x="10" y="123"/>
                    </a:lnTo>
                    <a:lnTo>
                      <a:pt x="11" y="136"/>
                    </a:lnTo>
                    <a:lnTo>
                      <a:pt x="11" y="150"/>
                    </a:lnTo>
                    <a:lnTo>
                      <a:pt x="11" y="165"/>
                    </a:lnTo>
                    <a:lnTo>
                      <a:pt x="16" y="1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6" name="Freeform 182">
                <a:extLst>
                  <a:ext uri="{FF2B5EF4-FFF2-40B4-BE49-F238E27FC236}">
                    <a16:creationId xmlns:a16="http://schemas.microsoft.com/office/drawing/2014/main" id="{5646E010-2943-D327-A292-C2C8DA03BF61}"/>
                  </a:ext>
                </a:extLst>
              </p:cNvPr>
              <p:cNvSpPr>
                <a:spLocks/>
              </p:cNvSpPr>
              <p:nvPr/>
            </p:nvSpPr>
            <p:spPr bwMode="auto">
              <a:xfrm>
                <a:off x="4381" y="3287"/>
                <a:ext cx="17" cy="89"/>
              </a:xfrm>
              <a:custGeom>
                <a:avLst/>
                <a:gdLst>
                  <a:gd name="T0" fmla="*/ 9 w 17"/>
                  <a:gd name="T1" fmla="*/ 88 h 89"/>
                  <a:gd name="T2" fmla="*/ 16 w 17"/>
                  <a:gd name="T3" fmla="*/ 88 h 89"/>
                  <a:gd name="T4" fmla="*/ 12 w 17"/>
                  <a:gd name="T5" fmla="*/ 0 h 89"/>
                  <a:gd name="T6" fmla="*/ 0 w 17"/>
                  <a:gd name="T7" fmla="*/ 0 h 89"/>
                  <a:gd name="T8" fmla="*/ 3 w 17"/>
                  <a:gd name="T9" fmla="*/ 88 h 89"/>
                  <a:gd name="T10" fmla="*/ 9 w 17"/>
                  <a:gd name="T11" fmla="*/ 88 h 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9">
                    <a:moveTo>
                      <a:pt x="9" y="88"/>
                    </a:moveTo>
                    <a:lnTo>
                      <a:pt x="16" y="88"/>
                    </a:lnTo>
                    <a:lnTo>
                      <a:pt x="12" y="0"/>
                    </a:lnTo>
                    <a:lnTo>
                      <a:pt x="0" y="0"/>
                    </a:lnTo>
                    <a:lnTo>
                      <a:pt x="3" y="88"/>
                    </a:lnTo>
                    <a:lnTo>
                      <a:pt x="9" y="8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7" name="Freeform 183">
                <a:extLst>
                  <a:ext uri="{FF2B5EF4-FFF2-40B4-BE49-F238E27FC236}">
                    <a16:creationId xmlns:a16="http://schemas.microsoft.com/office/drawing/2014/main" id="{0B91D992-330D-1E88-E33F-A90235CF3B08}"/>
                  </a:ext>
                </a:extLst>
              </p:cNvPr>
              <p:cNvSpPr>
                <a:spLocks/>
              </p:cNvSpPr>
              <p:nvPr/>
            </p:nvSpPr>
            <p:spPr bwMode="auto">
              <a:xfrm>
                <a:off x="4382" y="3375"/>
                <a:ext cx="17" cy="17"/>
              </a:xfrm>
              <a:custGeom>
                <a:avLst/>
                <a:gdLst>
                  <a:gd name="T0" fmla="*/ 0 w 17"/>
                  <a:gd name="T1" fmla="*/ 0 h 17"/>
                  <a:gd name="T2" fmla="*/ 4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8" name="Freeform 184">
                <a:extLst>
                  <a:ext uri="{FF2B5EF4-FFF2-40B4-BE49-F238E27FC236}">
                    <a16:creationId xmlns:a16="http://schemas.microsoft.com/office/drawing/2014/main" id="{40AFFF4A-98BB-6BB4-FFA0-B69544DC0C9D}"/>
                  </a:ext>
                </a:extLst>
              </p:cNvPr>
              <p:cNvSpPr>
                <a:spLocks/>
              </p:cNvSpPr>
              <p:nvPr/>
            </p:nvSpPr>
            <p:spPr bwMode="auto">
              <a:xfrm>
                <a:off x="4707" y="3373"/>
                <a:ext cx="17" cy="17"/>
              </a:xfrm>
              <a:custGeom>
                <a:avLst/>
                <a:gdLst>
                  <a:gd name="T0" fmla="*/ 0 w 17"/>
                  <a:gd name="T1" fmla="*/ 0 h 17"/>
                  <a:gd name="T2" fmla="*/ 4 w 17"/>
                  <a:gd name="T3" fmla="*/ 10 h 17"/>
                  <a:gd name="T4" fmla="*/ 8 w 17"/>
                  <a:gd name="T5" fmla="*/ 16 h 17"/>
                  <a:gd name="T6" fmla="*/ 12 w 17"/>
                  <a:gd name="T7" fmla="*/ 10 h 17"/>
                  <a:gd name="T8" fmla="*/ 16 w 17"/>
                  <a:gd name="T9" fmla="*/ 1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0"/>
                    </a:lnTo>
                    <a:lnTo>
                      <a:pt x="8" y="16"/>
                    </a:lnTo>
                    <a:lnTo>
                      <a:pt x="12" y="10"/>
                    </a:lnTo>
                    <a:lnTo>
                      <a:pt x="16" y="1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39" name="Freeform 185">
                <a:extLst>
                  <a:ext uri="{FF2B5EF4-FFF2-40B4-BE49-F238E27FC236}">
                    <a16:creationId xmlns:a16="http://schemas.microsoft.com/office/drawing/2014/main" id="{6EC0B6AB-E9AD-AE90-CD79-46404B78DC46}"/>
                  </a:ext>
                </a:extLst>
              </p:cNvPr>
              <p:cNvSpPr>
                <a:spLocks/>
              </p:cNvSpPr>
              <p:nvPr/>
            </p:nvSpPr>
            <p:spPr bwMode="auto">
              <a:xfrm>
                <a:off x="4707" y="3363"/>
                <a:ext cx="17" cy="17"/>
              </a:xfrm>
              <a:custGeom>
                <a:avLst/>
                <a:gdLst>
                  <a:gd name="T0" fmla="*/ 6 w 17"/>
                  <a:gd name="T1" fmla="*/ 0 h 17"/>
                  <a:gd name="T2" fmla="*/ 6 w 17"/>
                  <a:gd name="T3" fmla="*/ 0 h 17"/>
                  <a:gd name="T4" fmla="*/ 4 w 17"/>
                  <a:gd name="T5" fmla="*/ 9 h 17"/>
                  <a:gd name="T6" fmla="*/ 2 w 17"/>
                  <a:gd name="T7" fmla="*/ 10 h 17"/>
                  <a:gd name="T8" fmla="*/ 11 w 17"/>
                  <a:gd name="T9" fmla="*/ 12 h 17"/>
                  <a:gd name="T10" fmla="*/ 13 w 17"/>
                  <a:gd name="T11" fmla="*/ 9 h 17"/>
                  <a:gd name="T12" fmla="*/ 13 w 17"/>
                  <a:gd name="T13" fmla="*/ 6 h 17"/>
                  <a:gd name="T14" fmla="*/ 4 w 17"/>
                  <a:gd name="T15" fmla="*/ 2 h 17"/>
                  <a:gd name="T16" fmla="*/ 4 w 17"/>
                  <a:gd name="T17" fmla="*/ 6 h 17"/>
                  <a:gd name="T18" fmla="*/ 0 w 17"/>
                  <a:gd name="T19" fmla="*/ 13 h 17"/>
                  <a:gd name="T20" fmla="*/ 9 w 17"/>
                  <a:gd name="T21" fmla="*/ 16 h 17"/>
                  <a:gd name="T22" fmla="*/ 13 w 17"/>
                  <a:gd name="T23" fmla="*/ 8 h 17"/>
                  <a:gd name="T24" fmla="*/ 13 w 17"/>
                  <a:gd name="T25" fmla="*/ 5 h 17"/>
                  <a:gd name="T26" fmla="*/ 4 w 17"/>
                  <a:gd name="T27" fmla="*/ 5 h 17"/>
                  <a:gd name="T28" fmla="*/ 4 w 17"/>
                  <a:gd name="T29" fmla="*/ 8 h 17"/>
                  <a:gd name="T30" fmla="*/ 2 w 17"/>
                  <a:gd name="T31" fmla="*/ 10 h 17"/>
                  <a:gd name="T32" fmla="*/ 11 w 17"/>
                  <a:gd name="T33" fmla="*/ 13 h 17"/>
                  <a:gd name="T34" fmla="*/ 13 w 17"/>
                  <a:gd name="T35" fmla="*/ 10 h 17"/>
                  <a:gd name="T36" fmla="*/ 16 w 17"/>
                  <a:gd name="T37" fmla="*/ 1 h 17"/>
                  <a:gd name="T38" fmla="*/ 6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17">
                    <a:moveTo>
                      <a:pt x="6" y="0"/>
                    </a:moveTo>
                    <a:lnTo>
                      <a:pt x="6" y="0"/>
                    </a:lnTo>
                    <a:lnTo>
                      <a:pt x="4" y="9"/>
                    </a:lnTo>
                    <a:lnTo>
                      <a:pt x="2" y="10"/>
                    </a:lnTo>
                    <a:lnTo>
                      <a:pt x="11" y="12"/>
                    </a:lnTo>
                    <a:lnTo>
                      <a:pt x="13" y="9"/>
                    </a:lnTo>
                    <a:lnTo>
                      <a:pt x="13" y="6"/>
                    </a:lnTo>
                    <a:lnTo>
                      <a:pt x="4" y="2"/>
                    </a:lnTo>
                    <a:lnTo>
                      <a:pt x="4" y="6"/>
                    </a:lnTo>
                    <a:lnTo>
                      <a:pt x="0" y="13"/>
                    </a:lnTo>
                    <a:lnTo>
                      <a:pt x="9" y="16"/>
                    </a:lnTo>
                    <a:lnTo>
                      <a:pt x="13" y="8"/>
                    </a:lnTo>
                    <a:lnTo>
                      <a:pt x="13" y="5"/>
                    </a:lnTo>
                    <a:lnTo>
                      <a:pt x="4" y="5"/>
                    </a:lnTo>
                    <a:lnTo>
                      <a:pt x="4" y="8"/>
                    </a:lnTo>
                    <a:lnTo>
                      <a:pt x="2" y="10"/>
                    </a:lnTo>
                    <a:lnTo>
                      <a:pt x="11" y="13"/>
                    </a:lnTo>
                    <a:lnTo>
                      <a:pt x="13" y="10"/>
                    </a:lnTo>
                    <a:lnTo>
                      <a:pt x="16" y="1"/>
                    </a:lnTo>
                    <a:lnTo>
                      <a:pt x="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0" name="Freeform 186">
                <a:extLst>
                  <a:ext uri="{FF2B5EF4-FFF2-40B4-BE49-F238E27FC236}">
                    <a16:creationId xmlns:a16="http://schemas.microsoft.com/office/drawing/2014/main" id="{5C70BB2B-B34A-02D1-9CF3-7BF382B70DDB}"/>
                  </a:ext>
                </a:extLst>
              </p:cNvPr>
              <p:cNvSpPr>
                <a:spLocks/>
              </p:cNvSpPr>
              <p:nvPr/>
            </p:nvSpPr>
            <p:spPr bwMode="auto">
              <a:xfrm>
                <a:off x="4710" y="3289"/>
                <a:ext cx="26" cy="76"/>
              </a:xfrm>
              <a:custGeom>
                <a:avLst/>
                <a:gdLst>
                  <a:gd name="T0" fmla="*/ 21 w 26"/>
                  <a:gd name="T1" fmla="*/ 0 h 76"/>
                  <a:gd name="T2" fmla="*/ 21 w 26"/>
                  <a:gd name="T3" fmla="*/ 0 h 76"/>
                  <a:gd name="T4" fmla="*/ 20 w 26"/>
                  <a:gd name="T5" fmla="*/ 6 h 76"/>
                  <a:gd name="T6" fmla="*/ 17 w 26"/>
                  <a:gd name="T7" fmla="*/ 14 h 76"/>
                  <a:gd name="T8" fmla="*/ 15 w 26"/>
                  <a:gd name="T9" fmla="*/ 24 h 76"/>
                  <a:gd name="T10" fmla="*/ 11 w 26"/>
                  <a:gd name="T11" fmla="*/ 34 h 76"/>
                  <a:gd name="T12" fmla="*/ 8 w 26"/>
                  <a:gd name="T13" fmla="*/ 46 h 76"/>
                  <a:gd name="T14" fmla="*/ 5 w 26"/>
                  <a:gd name="T15" fmla="*/ 57 h 76"/>
                  <a:gd name="T16" fmla="*/ 3 w 26"/>
                  <a:gd name="T17" fmla="*/ 66 h 76"/>
                  <a:gd name="T18" fmla="*/ 0 w 26"/>
                  <a:gd name="T19" fmla="*/ 74 h 76"/>
                  <a:gd name="T20" fmla="*/ 4 w 26"/>
                  <a:gd name="T21" fmla="*/ 75 h 76"/>
                  <a:gd name="T22" fmla="*/ 6 w 26"/>
                  <a:gd name="T23" fmla="*/ 67 h 76"/>
                  <a:gd name="T24" fmla="*/ 9 w 26"/>
                  <a:gd name="T25" fmla="*/ 58 h 76"/>
                  <a:gd name="T26" fmla="*/ 12 w 26"/>
                  <a:gd name="T27" fmla="*/ 47 h 76"/>
                  <a:gd name="T28" fmla="*/ 15 w 26"/>
                  <a:gd name="T29" fmla="*/ 35 h 76"/>
                  <a:gd name="T30" fmla="*/ 18 w 26"/>
                  <a:gd name="T31" fmla="*/ 25 h 76"/>
                  <a:gd name="T32" fmla="*/ 21 w 26"/>
                  <a:gd name="T33" fmla="*/ 15 h 76"/>
                  <a:gd name="T34" fmla="*/ 23 w 26"/>
                  <a:gd name="T35" fmla="*/ 6 h 76"/>
                  <a:gd name="T36" fmla="*/ 25 w 26"/>
                  <a:gd name="T37" fmla="*/ 1 h 76"/>
                  <a:gd name="T38" fmla="*/ 21 w 26"/>
                  <a:gd name="T39" fmla="*/ 0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76">
                    <a:moveTo>
                      <a:pt x="21" y="0"/>
                    </a:moveTo>
                    <a:lnTo>
                      <a:pt x="21" y="0"/>
                    </a:lnTo>
                    <a:lnTo>
                      <a:pt x="20" y="6"/>
                    </a:lnTo>
                    <a:lnTo>
                      <a:pt x="17" y="14"/>
                    </a:lnTo>
                    <a:lnTo>
                      <a:pt x="15" y="24"/>
                    </a:lnTo>
                    <a:lnTo>
                      <a:pt x="11" y="34"/>
                    </a:lnTo>
                    <a:lnTo>
                      <a:pt x="8" y="46"/>
                    </a:lnTo>
                    <a:lnTo>
                      <a:pt x="5" y="57"/>
                    </a:lnTo>
                    <a:lnTo>
                      <a:pt x="3" y="66"/>
                    </a:lnTo>
                    <a:lnTo>
                      <a:pt x="0" y="74"/>
                    </a:lnTo>
                    <a:lnTo>
                      <a:pt x="4" y="75"/>
                    </a:lnTo>
                    <a:lnTo>
                      <a:pt x="6" y="67"/>
                    </a:lnTo>
                    <a:lnTo>
                      <a:pt x="9" y="58"/>
                    </a:lnTo>
                    <a:lnTo>
                      <a:pt x="12" y="47"/>
                    </a:lnTo>
                    <a:lnTo>
                      <a:pt x="15" y="35"/>
                    </a:lnTo>
                    <a:lnTo>
                      <a:pt x="18" y="25"/>
                    </a:lnTo>
                    <a:lnTo>
                      <a:pt x="21" y="15"/>
                    </a:lnTo>
                    <a:lnTo>
                      <a:pt x="23" y="6"/>
                    </a:lnTo>
                    <a:lnTo>
                      <a:pt x="25" y="1"/>
                    </a:lnTo>
                    <a:lnTo>
                      <a:pt x="2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1" name="Freeform 187">
                <a:extLst>
                  <a:ext uri="{FF2B5EF4-FFF2-40B4-BE49-F238E27FC236}">
                    <a16:creationId xmlns:a16="http://schemas.microsoft.com/office/drawing/2014/main" id="{2C39008B-7F6D-7E7E-E8D4-7287117E80DF}"/>
                  </a:ext>
                </a:extLst>
              </p:cNvPr>
              <p:cNvSpPr>
                <a:spLocks/>
              </p:cNvSpPr>
              <p:nvPr/>
            </p:nvSpPr>
            <p:spPr bwMode="auto">
              <a:xfrm>
                <a:off x="4731" y="2703"/>
                <a:ext cx="54" cy="588"/>
              </a:xfrm>
              <a:custGeom>
                <a:avLst/>
                <a:gdLst>
                  <a:gd name="T0" fmla="*/ 4 w 54"/>
                  <a:gd name="T1" fmla="*/ 0 h 588"/>
                  <a:gd name="T2" fmla="*/ 8 w 54"/>
                  <a:gd name="T3" fmla="*/ 41 h 588"/>
                  <a:gd name="T4" fmla="*/ 12 w 54"/>
                  <a:gd name="T5" fmla="*/ 80 h 588"/>
                  <a:gd name="T6" fmla="*/ 18 w 54"/>
                  <a:gd name="T7" fmla="*/ 116 h 588"/>
                  <a:gd name="T8" fmla="*/ 24 w 54"/>
                  <a:gd name="T9" fmla="*/ 152 h 588"/>
                  <a:gd name="T10" fmla="*/ 31 w 54"/>
                  <a:gd name="T11" fmla="*/ 186 h 588"/>
                  <a:gd name="T12" fmla="*/ 36 w 54"/>
                  <a:gd name="T13" fmla="*/ 220 h 588"/>
                  <a:gd name="T14" fmla="*/ 42 w 54"/>
                  <a:gd name="T15" fmla="*/ 252 h 588"/>
                  <a:gd name="T16" fmla="*/ 46 w 54"/>
                  <a:gd name="T17" fmla="*/ 286 h 588"/>
                  <a:gd name="T18" fmla="*/ 48 w 54"/>
                  <a:gd name="T19" fmla="*/ 318 h 588"/>
                  <a:gd name="T20" fmla="*/ 49 w 54"/>
                  <a:gd name="T21" fmla="*/ 352 h 588"/>
                  <a:gd name="T22" fmla="*/ 48 w 54"/>
                  <a:gd name="T23" fmla="*/ 387 h 588"/>
                  <a:gd name="T24" fmla="*/ 44 w 54"/>
                  <a:gd name="T25" fmla="*/ 423 h 588"/>
                  <a:gd name="T26" fmla="*/ 39 w 54"/>
                  <a:gd name="T27" fmla="*/ 460 h 588"/>
                  <a:gd name="T28" fmla="*/ 29 w 54"/>
                  <a:gd name="T29" fmla="*/ 500 h 588"/>
                  <a:gd name="T30" fmla="*/ 17 w 54"/>
                  <a:gd name="T31" fmla="*/ 541 h 588"/>
                  <a:gd name="T32" fmla="*/ 0 w 54"/>
                  <a:gd name="T33" fmla="*/ 586 h 588"/>
                  <a:gd name="T34" fmla="*/ 13 w 54"/>
                  <a:gd name="T35" fmla="*/ 564 h 588"/>
                  <a:gd name="T36" fmla="*/ 27 w 54"/>
                  <a:gd name="T37" fmla="*/ 521 h 588"/>
                  <a:gd name="T38" fmla="*/ 38 w 54"/>
                  <a:gd name="T39" fmla="*/ 481 h 588"/>
                  <a:gd name="T40" fmla="*/ 46 w 54"/>
                  <a:gd name="T41" fmla="*/ 442 h 588"/>
                  <a:gd name="T42" fmla="*/ 51 w 54"/>
                  <a:gd name="T43" fmla="*/ 405 h 588"/>
                  <a:gd name="T44" fmla="*/ 53 w 54"/>
                  <a:gd name="T45" fmla="*/ 370 h 588"/>
                  <a:gd name="T46" fmla="*/ 53 w 54"/>
                  <a:gd name="T47" fmla="*/ 336 h 588"/>
                  <a:gd name="T48" fmla="*/ 51 w 54"/>
                  <a:gd name="T49" fmla="*/ 302 h 588"/>
                  <a:gd name="T50" fmla="*/ 48 w 54"/>
                  <a:gd name="T51" fmla="*/ 269 h 588"/>
                  <a:gd name="T52" fmla="*/ 43 w 54"/>
                  <a:gd name="T53" fmla="*/ 235 h 588"/>
                  <a:gd name="T54" fmla="*/ 37 w 54"/>
                  <a:gd name="T55" fmla="*/ 202 h 588"/>
                  <a:gd name="T56" fmla="*/ 32 w 54"/>
                  <a:gd name="T57" fmla="*/ 168 h 588"/>
                  <a:gd name="T58" fmla="*/ 26 w 54"/>
                  <a:gd name="T59" fmla="*/ 133 h 588"/>
                  <a:gd name="T60" fmla="*/ 19 w 54"/>
                  <a:gd name="T61" fmla="*/ 97 h 588"/>
                  <a:gd name="T62" fmla="*/ 14 w 54"/>
                  <a:gd name="T63" fmla="*/ 60 h 588"/>
                  <a:gd name="T64" fmla="*/ 9 w 54"/>
                  <a:gd name="T65" fmla="*/ 21 h 588"/>
                  <a:gd name="T66" fmla="*/ 4 w 54"/>
                  <a:gd name="T67" fmla="*/ 1 h 5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4" h="588">
                    <a:moveTo>
                      <a:pt x="4" y="1"/>
                    </a:moveTo>
                    <a:lnTo>
                      <a:pt x="4" y="0"/>
                    </a:lnTo>
                    <a:lnTo>
                      <a:pt x="5" y="21"/>
                    </a:lnTo>
                    <a:lnTo>
                      <a:pt x="8" y="41"/>
                    </a:lnTo>
                    <a:lnTo>
                      <a:pt x="10" y="60"/>
                    </a:lnTo>
                    <a:lnTo>
                      <a:pt x="12" y="80"/>
                    </a:lnTo>
                    <a:lnTo>
                      <a:pt x="16" y="98"/>
                    </a:lnTo>
                    <a:lnTo>
                      <a:pt x="18" y="116"/>
                    </a:lnTo>
                    <a:lnTo>
                      <a:pt x="22" y="135"/>
                    </a:lnTo>
                    <a:lnTo>
                      <a:pt x="24" y="152"/>
                    </a:lnTo>
                    <a:lnTo>
                      <a:pt x="28" y="169"/>
                    </a:lnTo>
                    <a:lnTo>
                      <a:pt x="31" y="186"/>
                    </a:lnTo>
                    <a:lnTo>
                      <a:pt x="34" y="203"/>
                    </a:lnTo>
                    <a:lnTo>
                      <a:pt x="36" y="220"/>
                    </a:lnTo>
                    <a:lnTo>
                      <a:pt x="39" y="236"/>
                    </a:lnTo>
                    <a:lnTo>
                      <a:pt x="42" y="252"/>
                    </a:lnTo>
                    <a:lnTo>
                      <a:pt x="44" y="269"/>
                    </a:lnTo>
                    <a:lnTo>
                      <a:pt x="46" y="286"/>
                    </a:lnTo>
                    <a:lnTo>
                      <a:pt x="47" y="302"/>
                    </a:lnTo>
                    <a:lnTo>
                      <a:pt x="48" y="318"/>
                    </a:lnTo>
                    <a:lnTo>
                      <a:pt x="49" y="336"/>
                    </a:lnTo>
                    <a:lnTo>
                      <a:pt x="49" y="352"/>
                    </a:lnTo>
                    <a:lnTo>
                      <a:pt x="49" y="370"/>
                    </a:lnTo>
                    <a:lnTo>
                      <a:pt x="48" y="387"/>
                    </a:lnTo>
                    <a:lnTo>
                      <a:pt x="47" y="405"/>
                    </a:lnTo>
                    <a:lnTo>
                      <a:pt x="44" y="423"/>
                    </a:lnTo>
                    <a:lnTo>
                      <a:pt x="42" y="441"/>
                    </a:lnTo>
                    <a:lnTo>
                      <a:pt x="39" y="460"/>
                    </a:lnTo>
                    <a:lnTo>
                      <a:pt x="34" y="480"/>
                    </a:lnTo>
                    <a:lnTo>
                      <a:pt x="29" y="500"/>
                    </a:lnTo>
                    <a:lnTo>
                      <a:pt x="24" y="521"/>
                    </a:lnTo>
                    <a:lnTo>
                      <a:pt x="17" y="541"/>
                    </a:lnTo>
                    <a:lnTo>
                      <a:pt x="9" y="563"/>
                    </a:lnTo>
                    <a:lnTo>
                      <a:pt x="0" y="586"/>
                    </a:lnTo>
                    <a:lnTo>
                      <a:pt x="4" y="587"/>
                    </a:lnTo>
                    <a:lnTo>
                      <a:pt x="13" y="564"/>
                    </a:lnTo>
                    <a:lnTo>
                      <a:pt x="21" y="542"/>
                    </a:lnTo>
                    <a:lnTo>
                      <a:pt x="27" y="521"/>
                    </a:lnTo>
                    <a:lnTo>
                      <a:pt x="33" y="501"/>
                    </a:lnTo>
                    <a:lnTo>
                      <a:pt x="38" y="481"/>
                    </a:lnTo>
                    <a:lnTo>
                      <a:pt x="43" y="461"/>
                    </a:lnTo>
                    <a:lnTo>
                      <a:pt x="46" y="442"/>
                    </a:lnTo>
                    <a:lnTo>
                      <a:pt x="48" y="423"/>
                    </a:lnTo>
                    <a:lnTo>
                      <a:pt x="51" y="405"/>
                    </a:lnTo>
                    <a:lnTo>
                      <a:pt x="52" y="387"/>
                    </a:lnTo>
                    <a:lnTo>
                      <a:pt x="53" y="370"/>
                    </a:lnTo>
                    <a:lnTo>
                      <a:pt x="53" y="352"/>
                    </a:lnTo>
                    <a:lnTo>
                      <a:pt x="53" y="336"/>
                    </a:lnTo>
                    <a:lnTo>
                      <a:pt x="52" y="318"/>
                    </a:lnTo>
                    <a:lnTo>
                      <a:pt x="51" y="302"/>
                    </a:lnTo>
                    <a:lnTo>
                      <a:pt x="49" y="286"/>
                    </a:lnTo>
                    <a:lnTo>
                      <a:pt x="48" y="269"/>
                    </a:lnTo>
                    <a:lnTo>
                      <a:pt x="46" y="252"/>
                    </a:lnTo>
                    <a:lnTo>
                      <a:pt x="43" y="235"/>
                    </a:lnTo>
                    <a:lnTo>
                      <a:pt x="40" y="219"/>
                    </a:lnTo>
                    <a:lnTo>
                      <a:pt x="37" y="202"/>
                    </a:lnTo>
                    <a:lnTo>
                      <a:pt x="34" y="185"/>
                    </a:lnTo>
                    <a:lnTo>
                      <a:pt x="32" y="168"/>
                    </a:lnTo>
                    <a:lnTo>
                      <a:pt x="28" y="151"/>
                    </a:lnTo>
                    <a:lnTo>
                      <a:pt x="26" y="133"/>
                    </a:lnTo>
                    <a:lnTo>
                      <a:pt x="22" y="115"/>
                    </a:lnTo>
                    <a:lnTo>
                      <a:pt x="19" y="97"/>
                    </a:lnTo>
                    <a:lnTo>
                      <a:pt x="16" y="79"/>
                    </a:lnTo>
                    <a:lnTo>
                      <a:pt x="14" y="60"/>
                    </a:lnTo>
                    <a:lnTo>
                      <a:pt x="12" y="41"/>
                    </a:lnTo>
                    <a:lnTo>
                      <a:pt x="9" y="21"/>
                    </a:lnTo>
                    <a:lnTo>
                      <a:pt x="7" y="0"/>
                    </a:lnTo>
                    <a:lnTo>
                      <a:pt x="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2" name="Freeform 188">
                <a:extLst>
                  <a:ext uri="{FF2B5EF4-FFF2-40B4-BE49-F238E27FC236}">
                    <a16:creationId xmlns:a16="http://schemas.microsoft.com/office/drawing/2014/main" id="{8725B6E1-039F-A05E-E818-36A51A20A740}"/>
                  </a:ext>
                </a:extLst>
              </p:cNvPr>
              <p:cNvSpPr>
                <a:spLocks/>
              </p:cNvSpPr>
              <p:nvPr/>
            </p:nvSpPr>
            <p:spPr bwMode="auto">
              <a:xfrm>
                <a:off x="4726" y="2680"/>
                <a:ext cx="17" cy="25"/>
              </a:xfrm>
              <a:custGeom>
                <a:avLst/>
                <a:gdLst>
                  <a:gd name="T0" fmla="*/ 0 w 17"/>
                  <a:gd name="T1" fmla="*/ 1 h 25"/>
                  <a:gd name="T2" fmla="*/ 0 w 17"/>
                  <a:gd name="T3" fmla="*/ 1 h 25"/>
                  <a:gd name="T4" fmla="*/ 12 w 17"/>
                  <a:gd name="T5" fmla="*/ 24 h 25"/>
                  <a:gd name="T6" fmla="*/ 16 w 17"/>
                  <a:gd name="T7" fmla="*/ 23 h 25"/>
                  <a:gd name="T8" fmla="*/ 5 w 17"/>
                  <a:gd name="T9" fmla="*/ 0 h 25"/>
                  <a:gd name="T10" fmla="*/ 0 w 17"/>
                  <a:gd name="T11" fmla="*/ 1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5">
                    <a:moveTo>
                      <a:pt x="0" y="1"/>
                    </a:moveTo>
                    <a:lnTo>
                      <a:pt x="0" y="1"/>
                    </a:lnTo>
                    <a:lnTo>
                      <a:pt x="12" y="24"/>
                    </a:lnTo>
                    <a:lnTo>
                      <a:pt x="16" y="23"/>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3" name="Freeform 189">
                <a:extLst>
                  <a:ext uri="{FF2B5EF4-FFF2-40B4-BE49-F238E27FC236}">
                    <a16:creationId xmlns:a16="http://schemas.microsoft.com/office/drawing/2014/main" id="{58B4D6B0-1CBB-8EA1-8E53-43DA37AF2DB8}"/>
                  </a:ext>
                </a:extLst>
              </p:cNvPr>
              <p:cNvSpPr>
                <a:spLocks/>
              </p:cNvSpPr>
              <p:nvPr/>
            </p:nvSpPr>
            <p:spPr bwMode="auto">
              <a:xfrm>
                <a:off x="4660" y="2523"/>
                <a:ext cx="71" cy="159"/>
              </a:xfrm>
              <a:custGeom>
                <a:avLst/>
                <a:gdLst>
                  <a:gd name="T0" fmla="*/ 0 w 71"/>
                  <a:gd name="T1" fmla="*/ 2 h 159"/>
                  <a:gd name="T2" fmla="*/ 0 w 71"/>
                  <a:gd name="T3" fmla="*/ 2 h 159"/>
                  <a:gd name="T4" fmla="*/ 6 w 71"/>
                  <a:gd name="T5" fmla="*/ 15 h 159"/>
                  <a:gd name="T6" fmla="*/ 12 w 71"/>
                  <a:gd name="T7" fmla="*/ 26 h 159"/>
                  <a:gd name="T8" fmla="*/ 17 w 71"/>
                  <a:gd name="T9" fmla="*/ 36 h 159"/>
                  <a:gd name="T10" fmla="*/ 22 w 71"/>
                  <a:gd name="T11" fmla="*/ 46 h 159"/>
                  <a:gd name="T12" fmla="*/ 28 w 71"/>
                  <a:gd name="T13" fmla="*/ 55 h 159"/>
                  <a:gd name="T14" fmla="*/ 32 w 71"/>
                  <a:gd name="T15" fmla="*/ 63 h 159"/>
                  <a:gd name="T16" fmla="*/ 36 w 71"/>
                  <a:gd name="T17" fmla="*/ 71 h 159"/>
                  <a:gd name="T18" fmla="*/ 40 w 71"/>
                  <a:gd name="T19" fmla="*/ 79 h 159"/>
                  <a:gd name="T20" fmla="*/ 44 w 71"/>
                  <a:gd name="T21" fmla="*/ 87 h 159"/>
                  <a:gd name="T22" fmla="*/ 47 w 71"/>
                  <a:gd name="T23" fmla="*/ 95 h 159"/>
                  <a:gd name="T24" fmla="*/ 51 w 71"/>
                  <a:gd name="T25" fmla="*/ 103 h 159"/>
                  <a:gd name="T26" fmla="*/ 54 w 71"/>
                  <a:gd name="T27" fmla="*/ 112 h 159"/>
                  <a:gd name="T28" fmla="*/ 57 w 71"/>
                  <a:gd name="T29" fmla="*/ 122 h 159"/>
                  <a:gd name="T30" fmla="*/ 60 w 71"/>
                  <a:gd name="T31" fmla="*/ 133 h 159"/>
                  <a:gd name="T32" fmla="*/ 63 w 71"/>
                  <a:gd name="T33" fmla="*/ 144 h 159"/>
                  <a:gd name="T34" fmla="*/ 66 w 71"/>
                  <a:gd name="T35" fmla="*/ 158 h 159"/>
                  <a:gd name="T36" fmla="*/ 70 w 71"/>
                  <a:gd name="T37" fmla="*/ 157 h 159"/>
                  <a:gd name="T38" fmla="*/ 67 w 71"/>
                  <a:gd name="T39" fmla="*/ 144 h 159"/>
                  <a:gd name="T40" fmla="*/ 64 w 71"/>
                  <a:gd name="T41" fmla="*/ 132 h 159"/>
                  <a:gd name="T42" fmla="*/ 61 w 71"/>
                  <a:gd name="T43" fmla="*/ 121 h 159"/>
                  <a:gd name="T44" fmla="*/ 58 w 71"/>
                  <a:gd name="T45" fmla="*/ 111 h 159"/>
                  <a:gd name="T46" fmla="*/ 55 w 71"/>
                  <a:gd name="T47" fmla="*/ 102 h 159"/>
                  <a:gd name="T48" fmla="*/ 51 w 71"/>
                  <a:gd name="T49" fmla="*/ 93 h 159"/>
                  <a:gd name="T50" fmla="*/ 48 w 71"/>
                  <a:gd name="T51" fmla="*/ 85 h 159"/>
                  <a:gd name="T52" fmla="*/ 44 w 71"/>
                  <a:gd name="T53" fmla="*/ 77 h 159"/>
                  <a:gd name="T54" fmla="*/ 39 w 71"/>
                  <a:gd name="T55" fmla="*/ 69 h 159"/>
                  <a:gd name="T56" fmla="*/ 36 w 71"/>
                  <a:gd name="T57" fmla="*/ 61 h 159"/>
                  <a:gd name="T58" fmla="*/ 31 w 71"/>
                  <a:gd name="T59" fmla="*/ 53 h 159"/>
                  <a:gd name="T60" fmla="*/ 26 w 71"/>
                  <a:gd name="T61" fmla="*/ 44 h 159"/>
                  <a:gd name="T62" fmla="*/ 21 w 71"/>
                  <a:gd name="T63" fmla="*/ 34 h 159"/>
                  <a:gd name="T64" fmla="*/ 16 w 71"/>
                  <a:gd name="T65" fmla="*/ 24 h 159"/>
                  <a:gd name="T66" fmla="*/ 10 w 71"/>
                  <a:gd name="T67" fmla="*/ 13 h 159"/>
                  <a:gd name="T68" fmla="*/ 4 w 71"/>
                  <a:gd name="T69" fmla="*/ 0 h 159"/>
                  <a:gd name="T70" fmla="*/ 0 w 71"/>
                  <a:gd name="T71" fmla="*/ 2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1" h="159">
                    <a:moveTo>
                      <a:pt x="0" y="2"/>
                    </a:moveTo>
                    <a:lnTo>
                      <a:pt x="0" y="2"/>
                    </a:lnTo>
                    <a:lnTo>
                      <a:pt x="6" y="15"/>
                    </a:lnTo>
                    <a:lnTo>
                      <a:pt x="12" y="26"/>
                    </a:lnTo>
                    <a:lnTo>
                      <a:pt x="17" y="36"/>
                    </a:lnTo>
                    <a:lnTo>
                      <a:pt x="22" y="46"/>
                    </a:lnTo>
                    <a:lnTo>
                      <a:pt x="28" y="55"/>
                    </a:lnTo>
                    <a:lnTo>
                      <a:pt x="32" y="63"/>
                    </a:lnTo>
                    <a:lnTo>
                      <a:pt x="36" y="71"/>
                    </a:lnTo>
                    <a:lnTo>
                      <a:pt x="40" y="79"/>
                    </a:lnTo>
                    <a:lnTo>
                      <a:pt x="44" y="87"/>
                    </a:lnTo>
                    <a:lnTo>
                      <a:pt x="47" y="95"/>
                    </a:lnTo>
                    <a:lnTo>
                      <a:pt x="51" y="103"/>
                    </a:lnTo>
                    <a:lnTo>
                      <a:pt x="54" y="112"/>
                    </a:lnTo>
                    <a:lnTo>
                      <a:pt x="57" y="122"/>
                    </a:lnTo>
                    <a:lnTo>
                      <a:pt x="60" y="133"/>
                    </a:lnTo>
                    <a:lnTo>
                      <a:pt x="63" y="144"/>
                    </a:lnTo>
                    <a:lnTo>
                      <a:pt x="66" y="158"/>
                    </a:lnTo>
                    <a:lnTo>
                      <a:pt x="70" y="157"/>
                    </a:lnTo>
                    <a:lnTo>
                      <a:pt x="67" y="144"/>
                    </a:lnTo>
                    <a:lnTo>
                      <a:pt x="64" y="132"/>
                    </a:lnTo>
                    <a:lnTo>
                      <a:pt x="61" y="121"/>
                    </a:lnTo>
                    <a:lnTo>
                      <a:pt x="58" y="111"/>
                    </a:lnTo>
                    <a:lnTo>
                      <a:pt x="55" y="102"/>
                    </a:lnTo>
                    <a:lnTo>
                      <a:pt x="51" y="93"/>
                    </a:lnTo>
                    <a:lnTo>
                      <a:pt x="48" y="85"/>
                    </a:lnTo>
                    <a:lnTo>
                      <a:pt x="44" y="77"/>
                    </a:lnTo>
                    <a:lnTo>
                      <a:pt x="39" y="69"/>
                    </a:lnTo>
                    <a:lnTo>
                      <a:pt x="36" y="61"/>
                    </a:lnTo>
                    <a:lnTo>
                      <a:pt x="31" y="53"/>
                    </a:lnTo>
                    <a:lnTo>
                      <a:pt x="26" y="44"/>
                    </a:lnTo>
                    <a:lnTo>
                      <a:pt x="21" y="34"/>
                    </a:lnTo>
                    <a:lnTo>
                      <a:pt x="16" y="24"/>
                    </a:lnTo>
                    <a:lnTo>
                      <a:pt x="10" y="13"/>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4" name="Freeform 190">
                <a:extLst>
                  <a:ext uri="{FF2B5EF4-FFF2-40B4-BE49-F238E27FC236}">
                    <a16:creationId xmlns:a16="http://schemas.microsoft.com/office/drawing/2014/main" id="{26D774F5-041A-0841-4418-D2152A390F58}"/>
                  </a:ext>
                </a:extLst>
              </p:cNvPr>
              <p:cNvSpPr>
                <a:spLocks/>
              </p:cNvSpPr>
              <p:nvPr/>
            </p:nvSpPr>
            <p:spPr bwMode="auto">
              <a:xfrm>
                <a:off x="4643" y="2184"/>
                <a:ext cx="23" cy="342"/>
              </a:xfrm>
              <a:custGeom>
                <a:avLst/>
                <a:gdLst>
                  <a:gd name="T0" fmla="*/ 19 w 23"/>
                  <a:gd name="T1" fmla="*/ 15 h 342"/>
                  <a:gd name="T2" fmla="*/ 18 w 23"/>
                  <a:gd name="T3" fmla="*/ 33 h 342"/>
                  <a:gd name="T4" fmla="*/ 17 w 23"/>
                  <a:gd name="T5" fmla="*/ 52 h 342"/>
                  <a:gd name="T6" fmla="*/ 15 w 23"/>
                  <a:gd name="T7" fmla="*/ 73 h 342"/>
                  <a:gd name="T8" fmla="*/ 12 w 23"/>
                  <a:gd name="T9" fmla="*/ 94 h 342"/>
                  <a:gd name="T10" fmla="*/ 10 w 23"/>
                  <a:gd name="T11" fmla="*/ 116 h 342"/>
                  <a:gd name="T12" fmla="*/ 7 w 23"/>
                  <a:gd name="T13" fmla="*/ 138 h 342"/>
                  <a:gd name="T14" fmla="*/ 5 w 23"/>
                  <a:gd name="T15" fmla="*/ 160 h 342"/>
                  <a:gd name="T16" fmla="*/ 3 w 23"/>
                  <a:gd name="T17" fmla="*/ 183 h 342"/>
                  <a:gd name="T18" fmla="*/ 2 w 23"/>
                  <a:gd name="T19" fmla="*/ 205 h 342"/>
                  <a:gd name="T20" fmla="*/ 1 w 23"/>
                  <a:gd name="T21" fmla="*/ 227 h 342"/>
                  <a:gd name="T22" fmla="*/ 1 w 23"/>
                  <a:gd name="T23" fmla="*/ 248 h 342"/>
                  <a:gd name="T24" fmla="*/ 1 w 23"/>
                  <a:gd name="T25" fmla="*/ 269 h 342"/>
                  <a:gd name="T26" fmla="*/ 3 w 23"/>
                  <a:gd name="T27" fmla="*/ 288 h 342"/>
                  <a:gd name="T28" fmla="*/ 7 w 23"/>
                  <a:gd name="T29" fmla="*/ 308 h 342"/>
                  <a:gd name="T30" fmla="*/ 11 w 23"/>
                  <a:gd name="T31" fmla="*/ 325 h 342"/>
                  <a:gd name="T32" fmla="*/ 17 w 23"/>
                  <a:gd name="T33" fmla="*/ 341 h 342"/>
                  <a:gd name="T34" fmla="*/ 17 w 23"/>
                  <a:gd name="T35" fmla="*/ 332 h 342"/>
                  <a:gd name="T36" fmla="*/ 12 w 23"/>
                  <a:gd name="T37" fmla="*/ 315 h 342"/>
                  <a:gd name="T38" fmla="*/ 9 w 23"/>
                  <a:gd name="T39" fmla="*/ 297 h 342"/>
                  <a:gd name="T40" fmla="*/ 6 w 23"/>
                  <a:gd name="T41" fmla="*/ 279 h 342"/>
                  <a:gd name="T42" fmla="*/ 5 w 23"/>
                  <a:gd name="T43" fmla="*/ 259 h 342"/>
                  <a:gd name="T44" fmla="*/ 4 w 23"/>
                  <a:gd name="T45" fmla="*/ 237 h 342"/>
                  <a:gd name="T46" fmla="*/ 5 w 23"/>
                  <a:gd name="T47" fmla="*/ 215 h 342"/>
                  <a:gd name="T48" fmla="*/ 6 w 23"/>
                  <a:gd name="T49" fmla="*/ 193 h 342"/>
                  <a:gd name="T50" fmla="*/ 8 w 23"/>
                  <a:gd name="T51" fmla="*/ 171 h 342"/>
                  <a:gd name="T52" fmla="*/ 11 w 23"/>
                  <a:gd name="T53" fmla="*/ 149 h 342"/>
                  <a:gd name="T54" fmla="*/ 13 w 23"/>
                  <a:gd name="T55" fmla="*/ 127 h 342"/>
                  <a:gd name="T56" fmla="*/ 15 w 23"/>
                  <a:gd name="T57" fmla="*/ 105 h 342"/>
                  <a:gd name="T58" fmla="*/ 17 w 23"/>
                  <a:gd name="T59" fmla="*/ 83 h 342"/>
                  <a:gd name="T60" fmla="*/ 19 w 23"/>
                  <a:gd name="T61" fmla="*/ 62 h 342"/>
                  <a:gd name="T62" fmla="*/ 21 w 23"/>
                  <a:gd name="T63" fmla="*/ 43 h 342"/>
                  <a:gd name="T64" fmla="*/ 22 w 23"/>
                  <a:gd name="T65" fmla="*/ 24 h 342"/>
                  <a:gd name="T66" fmla="*/ 19 w 23"/>
                  <a:gd name="T67" fmla="*/ 15 h 342"/>
                  <a:gd name="T68" fmla="*/ 19 w 23"/>
                  <a:gd name="T69" fmla="*/ 0 h 342"/>
                  <a:gd name="T70" fmla="*/ 22 w 23"/>
                  <a:gd name="T71" fmla="*/ 15 h 3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342">
                    <a:moveTo>
                      <a:pt x="22" y="15"/>
                    </a:moveTo>
                    <a:lnTo>
                      <a:pt x="19" y="15"/>
                    </a:lnTo>
                    <a:lnTo>
                      <a:pt x="19" y="24"/>
                    </a:lnTo>
                    <a:lnTo>
                      <a:pt x="18" y="33"/>
                    </a:lnTo>
                    <a:lnTo>
                      <a:pt x="17" y="43"/>
                    </a:lnTo>
                    <a:lnTo>
                      <a:pt x="17" y="52"/>
                    </a:lnTo>
                    <a:lnTo>
                      <a:pt x="16" y="62"/>
                    </a:lnTo>
                    <a:lnTo>
                      <a:pt x="15" y="73"/>
                    </a:lnTo>
                    <a:lnTo>
                      <a:pt x="14" y="83"/>
                    </a:lnTo>
                    <a:lnTo>
                      <a:pt x="12" y="94"/>
                    </a:lnTo>
                    <a:lnTo>
                      <a:pt x="11" y="105"/>
                    </a:lnTo>
                    <a:lnTo>
                      <a:pt x="10" y="116"/>
                    </a:lnTo>
                    <a:lnTo>
                      <a:pt x="9" y="127"/>
                    </a:lnTo>
                    <a:lnTo>
                      <a:pt x="7" y="138"/>
                    </a:lnTo>
                    <a:lnTo>
                      <a:pt x="7" y="149"/>
                    </a:lnTo>
                    <a:lnTo>
                      <a:pt x="5" y="160"/>
                    </a:lnTo>
                    <a:lnTo>
                      <a:pt x="4" y="171"/>
                    </a:lnTo>
                    <a:lnTo>
                      <a:pt x="3" y="183"/>
                    </a:lnTo>
                    <a:lnTo>
                      <a:pt x="2" y="193"/>
                    </a:lnTo>
                    <a:lnTo>
                      <a:pt x="2" y="205"/>
                    </a:lnTo>
                    <a:lnTo>
                      <a:pt x="1" y="215"/>
                    </a:lnTo>
                    <a:lnTo>
                      <a:pt x="1" y="227"/>
                    </a:lnTo>
                    <a:lnTo>
                      <a:pt x="0" y="237"/>
                    </a:lnTo>
                    <a:lnTo>
                      <a:pt x="1" y="248"/>
                    </a:lnTo>
                    <a:lnTo>
                      <a:pt x="1" y="259"/>
                    </a:lnTo>
                    <a:lnTo>
                      <a:pt x="1" y="269"/>
                    </a:lnTo>
                    <a:lnTo>
                      <a:pt x="2" y="279"/>
                    </a:lnTo>
                    <a:lnTo>
                      <a:pt x="3" y="288"/>
                    </a:lnTo>
                    <a:lnTo>
                      <a:pt x="5" y="298"/>
                    </a:lnTo>
                    <a:lnTo>
                      <a:pt x="7" y="308"/>
                    </a:lnTo>
                    <a:lnTo>
                      <a:pt x="9" y="317"/>
                    </a:lnTo>
                    <a:lnTo>
                      <a:pt x="11" y="325"/>
                    </a:lnTo>
                    <a:lnTo>
                      <a:pt x="14" y="333"/>
                    </a:lnTo>
                    <a:lnTo>
                      <a:pt x="17" y="341"/>
                    </a:lnTo>
                    <a:lnTo>
                      <a:pt x="21" y="339"/>
                    </a:lnTo>
                    <a:lnTo>
                      <a:pt x="17" y="332"/>
                    </a:lnTo>
                    <a:lnTo>
                      <a:pt x="15" y="324"/>
                    </a:lnTo>
                    <a:lnTo>
                      <a:pt x="12" y="315"/>
                    </a:lnTo>
                    <a:lnTo>
                      <a:pt x="11" y="307"/>
                    </a:lnTo>
                    <a:lnTo>
                      <a:pt x="9" y="297"/>
                    </a:lnTo>
                    <a:lnTo>
                      <a:pt x="7" y="288"/>
                    </a:lnTo>
                    <a:lnTo>
                      <a:pt x="6" y="279"/>
                    </a:lnTo>
                    <a:lnTo>
                      <a:pt x="5" y="269"/>
                    </a:lnTo>
                    <a:lnTo>
                      <a:pt x="5" y="259"/>
                    </a:lnTo>
                    <a:lnTo>
                      <a:pt x="5" y="248"/>
                    </a:lnTo>
                    <a:lnTo>
                      <a:pt x="4" y="237"/>
                    </a:lnTo>
                    <a:lnTo>
                      <a:pt x="5" y="227"/>
                    </a:lnTo>
                    <a:lnTo>
                      <a:pt x="5" y="215"/>
                    </a:lnTo>
                    <a:lnTo>
                      <a:pt x="6" y="205"/>
                    </a:lnTo>
                    <a:lnTo>
                      <a:pt x="6" y="193"/>
                    </a:lnTo>
                    <a:lnTo>
                      <a:pt x="7" y="183"/>
                    </a:lnTo>
                    <a:lnTo>
                      <a:pt x="8" y="171"/>
                    </a:lnTo>
                    <a:lnTo>
                      <a:pt x="9" y="160"/>
                    </a:lnTo>
                    <a:lnTo>
                      <a:pt x="11" y="149"/>
                    </a:lnTo>
                    <a:lnTo>
                      <a:pt x="11" y="138"/>
                    </a:lnTo>
                    <a:lnTo>
                      <a:pt x="13" y="127"/>
                    </a:lnTo>
                    <a:lnTo>
                      <a:pt x="14" y="116"/>
                    </a:lnTo>
                    <a:lnTo>
                      <a:pt x="15" y="105"/>
                    </a:lnTo>
                    <a:lnTo>
                      <a:pt x="16" y="94"/>
                    </a:lnTo>
                    <a:lnTo>
                      <a:pt x="17" y="83"/>
                    </a:lnTo>
                    <a:lnTo>
                      <a:pt x="19" y="73"/>
                    </a:lnTo>
                    <a:lnTo>
                      <a:pt x="19" y="62"/>
                    </a:lnTo>
                    <a:lnTo>
                      <a:pt x="21" y="52"/>
                    </a:lnTo>
                    <a:lnTo>
                      <a:pt x="21" y="43"/>
                    </a:lnTo>
                    <a:lnTo>
                      <a:pt x="22" y="33"/>
                    </a:lnTo>
                    <a:lnTo>
                      <a:pt x="22" y="24"/>
                    </a:lnTo>
                    <a:lnTo>
                      <a:pt x="22" y="15"/>
                    </a:lnTo>
                    <a:lnTo>
                      <a:pt x="19" y="15"/>
                    </a:lnTo>
                    <a:lnTo>
                      <a:pt x="22" y="15"/>
                    </a:lnTo>
                    <a:lnTo>
                      <a:pt x="19" y="0"/>
                    </a:lnTo>
                    <a:lnTo>
                      <a:pt x="19" y="15"/>
                    </a:lnTo>
                    <a:lnTo>
                      <a:pt x="22" y="1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5" name="Freeform 191">
                <a:extLst>
                  <a:ext uri="{FF2B5EF4-FFF2-40B4-BE49-F238E27FC236}">
                    <a16:creationId xmlns:a16="http://schemas.microsoft.com/office/drawing/2014/main" id="{554699F1-B1BC-40D1-9E98-6D4909723DB9}"/>
                  </a:ext>
                </a:extLst>
              </p:cNvPr>
              <p:cNvSpPr>
                <a:spLocks/>
              </p:cNvSpPr>
              <p:nvPr/>
            </p:nvSpPr>
            <p:spPr bwMode="auto">
              <a:xfrm>
                <a:off x="4662" y="2199"/>
                <a:ext cx="17" cy="17"/>
              </a:xfrm>
              <a:custGeom>
                <a:avLst/>
                <a:gdLst>
                  <a:gd name="T0" fmla="*/ 16 w 17"/>
                  <a:gd name="T1" fmla="*/ 14 h 17"/>
                  <a:gd name="T2" fmla="*/ 16 w 17"/>
                  <a:gd name="T3" fmla="*/ 14 h 17"/>
                  <a:gd name="T4" fmla="*/ 9 w 17"/>
                  <a:gd name="T5" fmla="*/ 0 h 17"/>
                  <a:gd name="T6" fmla="*/ 0 w 17"/>
                  <a:gd name="T7" fmla="*/ 0 h 17"/>
                  <a:gd name="T8" fmla="*/ 3 w 17"/>
                  <a:gd name="T9" fmla="*/ 16 h 17"/>
                  <a:gd name="T10" fmla="*/ 3 w 17"/>
                  <a:gd name="T11" fmla="*/ 14 h 17"/>
                  <a:gd name="T12" fmla="*/ 16 w 17"/>
                  <a:gd name="T13" fmla="*/ 14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4"/>
                    </a:moveTo>
                    <a:lnTo>
                      <a:pt x="16" y="14"/>
                    </a:lnTo>
                    <a:lnTo>
                      <a:pt x="9" y="0"/>
                    </a:lnTo>
                    <a:lnTo>
                      <a:pt x="0" y="0"/>
                    </a:lnTo>
                    <a:lnTo>
                      <a:pt x="3" y="16"/>
                    </a:lnTo>
                    <a:lnTo>
                      <a:pt x="3" y="14"/>
                    </a:lnTo>
                    <a:lnTo>
                      <a:pt x="16" y="1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6" name="Freeform 192">
                <a:extLst>
                  <a:ext uri="{FF2B5EF4-FFF2-40B4-BE49-F238E27FC236}">
                    <a16:creationId xmlns:a16="http://schemas.microsoft.com/office/drawing/2014/main" id="{A17592B6-E287-11EF-674E-CC875C8AB43C}"/>
                  </a:ext>
                </a:extLst>
              </p:cNvPr>
              <p:cNvSpPr>
                <a:spLocks/>
              </p:cNvSpPr>
              <p:nvPr/>
            </p:nvSpPr>
            <p:spPr bwMode="auto">
              <a:xfrm>
                <a:off x="4663" y="2206"/>
                <a:ext cx="18" cy="98"/>
              </a:xfrm>
              <a:custGeom>
                <a:avLst/>
                <a:gdLst>
                  <a:gd name="T0" fmla="*/ 17 w 18"/>
                  <a:gd name="T1" fmla="*/ 96 h 98"/>
                  <a:gd name="T2" fmla="*/ 15 w 18"/>
                  <a:gd name="T3" fmla="*/ 90 h 98"/>
                  <a:gd name="T4" fmla="*/ 14 w 18"/>
                  <a:gd name="T5" fmla="*/ 83 h 98"/>
                  <a:gd name="T6" fmla="*/ 13 w 18"/>
                  <a:gd name="T7" fmla="*/ 77 h 98"/>
                  <a:gd name="T8" fmla="*/ 11 w 18"/>
                  <a:gd name="T9" fmla="*/ 71 h 98"/>
                  <a:gd name="T10" fmla="*/ 9 w 18"/>
                  <a:gd name="T11" fmla="*/ 65 h 98"/>
                  <a:gd name="T12" fmla="*/ 9 w 18"/>
                  <a:gd name="T13" fmla="*/ 59 h 98"/>
                  <a:gd name="T14" fmla="*/ 8 w 18"/>
                  <a:gd name="T15" fmla="*/ 53 h 98"/>
                  <a:gd name="T16" fmla="*/ 7 w 18"/>
                  <a:gd name="T17" fmla="*/ 46 h 98"/>
                  <a:gd name="T18" fmla="*/ 6 w 18"/>
                  <a:gd name="T19" fmla="*/ 41 h 98"/>
                  <a:gd name="T20" fmla="*/ 5 w 18"/>
                  <a:gd name="T21" fmla="*/ 35 h 98"/>
                  <a:gd name="T22" fmla="*/ 4 w 18"/>
                  <a:gd name="T23" fmla="*/ 29 h 98"/>
                  <a:gd name="T24" fmla="*/ 4 w 18"/>
                  <a:gd name="T25" fmla="*/ 23 h 98"/>
                  <a:gd name="T26" fmla="*/ 4 w 18"/>
                  <a:gd name="T27" fmla="*/ 17 h 98"/>
                  <a:gd name="T28" fmla="*/ 4 w 18"/>
                  <a:gd name="T29" fmla="*/ 12 h 98"/>
                  <a:gd name="T30" fmla="*/ 4 w 18"/>
                  <a:gd name="T31" fmla="*/ 6 h 98"/>
                  <a:gd name="T32" fmla="*/ 4 w 18"/>
                  <a:gd name="T33" fmla="*/ 0 h 98"/>
                  <a:gd name="T34" fmla="*/ 0 w 18"/>
                  <a:gd name="T35" fmla="*/ 0 h 98"/>
                  <a:gd name="T36" fmla="*/ 0 w 18"/>
                  <a:gd name="T37" fmla="*/ 6 h 98"/>
                  <a:gd name="T38" fmla="*/ 0 w 18"/>
                  <a:gd name="T39" fmla="*/ 12 h 98"/>
                  <a:gd name="T40" fmla="*/ 0 w 18"/>
                  <a:gd name="T41" fmla="*/ 17 h 98"/>
                  <a:gd name="T42" fmla="*/ 0 w 18"/>
                  <a:gd name="T43" fmla="*/ 23 h 98"/>
                  <a:gd name="T44" fmla="*/ 1 w 18"/>
                  <a:gd name="T45" fmla="*/ 29 h 98"/>
                  <a:gd name="T46" fmla="*/ 1 w 18"/>
                  <a:gd name="T47" fmla="*/ 35 h 98"/>
                  <a:gd name="T48" fmla="*/ 2 w 18"/>
                  <a:gd name="T49" fmla="*/ 42 h 98"/>
                  <a:gd name="T50" fmla="*/ 3 w 18"/>
                  <a:gd name="T51" fmla="*/ 48 h 98"/>
                  <a:gd name="T52" fmla="*/ 4 w 18"/>
                  <a:gd name="T53" fmla="*/ 54 h 98"/>
                  <a:gd name="T54" fmla="*/ 5 w 18"/>
                  <a:gd name="T55" fmla="*/ 60 h 98"/>
                  <a:gd name="T56" fmla="*/ 6 w 18"/>
                  <a:gd name="T57" fmla="*/ 66 h 98"/>
                  <a:gd name="T58" fmla="*/ 7 w 18"/>
                  <a:gd name="T59" fmla="*/ 72 h 98"/>
                  <a:gd name="T60" fmla="*/ 9 w 18"/>
                  <a:gd name="T61" fmla="*/ 78 h 98"/>
                  <a:gd name="T62" fmla="*/ 10 w 18"/>
                  <a:gd name="T63" fmla="*/ 84 h 98"/>
                  <a:gd name="T64" fmla="*/ 11 w 18"/>
                  <a:gd name="T65" fmla="*/ 90 h 98"/>
                  <a:gd name="T66" fmla="*/ 13 w 18"/>
                  <a:gd name="T67" fmla="*/ 97 h 98"/>
                  <a:gd name="T68" fmla="*/ 17 w 18"/>
                  <a:gd name="T69" fmla="*/ 96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98">
                    <a:moveTo>
                      <a:pt x="17" y="96"/>
                    </a:moveTo>
                    <a:lnTo>
                      <a:pt x="15" y="90"/>
                    </a:lnTo>
                    <a:lnTo>
                      <a:pt x="14" y="83"/>
                    </a:lnTo>
                    <a:lnTo>
                      <a:pt x="13" y="77"/>
                    </a:lnTo>
                    <a:lnTo>
                      <a:pt x="11" y="71"/>
                    </a:lnTo>
                    <a:lnTo>
                      <a:pt x="9" y="65"/>
                    </a:lnTo>
                    <a:lnTo>
                      <a:pt x="9" y="59"/>
                    </a:lnTo>
                    <a:lnTo>
                      <a:pt x="8" y="53"/>
                    </a:lnTo>
                    <a:lnTo>
                      <a:pt x="7" y="46"/>
                    </a:lnTo>
                    <a:lnTo>
                      <a:pt x="6" y="41"/>
                    </a:lnTo>
                    <a:lnTo>
                      <a:pt x="5" y="35"/>
                    </a:lnTo>
                    <a:lnTo>
                      <a:pt x="4" y="29"/>
                    </a:lnTo>
                    <a:lnTo>
                      <a:pt x="4" y="23"/>
                    </a:lnTo>
                    <a:lnTo>
                      <a:pt x="4" y="17"/>
                    </a:lnTo>
                    <a:lnTo>
                      <a:pt x="4" y="12"/>
                    </a:lnTo>
                    <a:lnTo>
                      <a:pt x="4" y="6"/>
                    </a:lnTo>
                    <a:lnTo>
                      <a:pt x="4" y="0"/>
                    </a:lnTo>
                    <a:lnTo>
                      <a:pt x="0" y="0"/>
                    </a:lnTo>
                    <a:lnTo>
                      <a:pt x="0" y="6"/>
                    </a:lnTo>
                    <a:lnTo>
                      <a:pt x="0" y="12"/>
                    </a:lnTo>
                    <a:lnTo>
                      <a:pt x="0" y="17"/>
                    </a:lnTo>
                    <a:lnTo>
                      <a:pt x="0" y="23"/>
                    </a:lnTo>
                    <a:lnTo>
                      <a:pt x="1" y="29"/>
                    </a:lnTo>
                    <a:lnTo>
                      <a:pt x="1" y="35"/>
                    </a:lnTo>
                    <a:lnTo>
                      <a:pt x="2" y="42"/>
                    </a:lnTo>
                    <a:lnTo>
                      <a:pt x="3" y="48"/>
                    </a:lnTo>
                    <a:lnTo>
                      <a:pt x="4" y="54"/>
                    </a:lnTo>
                    <a:lnTo>
                      <a:pt x="5" y="60"/>
                    </a:lnTo>
                    <a:lnTo>
                      <a:pt x="6" y="66"/>
                    </a:lnTo>
                    <a:lnTo>
                      <a:pt x="7" y="72"/>
                    </a:lnTo>
                    <a:lnTo>
                      <a:pt x="9" y="78"/>
                    </a:lnTo>
                    <a:lnTo>
                      <a:pt x="10" y="84"/>
                    </a:lnTo>
                    <a:lnTo>
                      <a:pt x="11" y="90"/>
                    </a:lnTo>
                    <a:lnTo>
                      <a:pt x="13" y="97"/>
                    </a:lnTo>
                    <a:lnTo>
                      <a:pt x="17" y="9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7" name="Freeform 193">
                <a:extLst>
                  <a:ext uri="{FF2B5EF4-FFF2-40B4-BE49-F238E27FC236}">
                    <a16:creationId xmlns:a16="http://schemas.microsoft.com/office/drawing/2014/main" id="{705EBB2D-57B2-3B4C-293B-56D28D3F6D5D}"/>
                  </a:ext>
                </a:extLst>
              </p:cNvPr>
              <p:cNvSpPr>
                <a:spLocks/>
              </p:cNvSpPr>
              <p:nvPr/>
            </p:nvSpPr>
            <p:spPr bwMode="auto">
              <a:xfrm>
                <a:off x="4676" y="2302"/>
                <a:ext cx="17" cy="17"/>
              </a:xfrm>
              <a:custGeom>
                <a:avLst/>
                <a:gdLst>
                  <a:gd name="T0" fmla="*/ 0 w 17"/>
                  <a:gd name="T1" fmla="*/ 8 h 17"/>
                  <a:gd name="T2" fmla="*/ 4 w 17"/>
                  <a:gd name="T3" fmla="*/ 16 h 17"/>
                  <a:gd name="T4" fmla="*/ 8 w 17"/>
                  <a:gd name="T5" fmla="*/ 16 h 17"/>
                  <a:gd name="T6" fmla="*/ 12 w 17"/>
                  <a:gd name="T7" fmla="*/ 8 h 17"/>
                  <a:gd name="T8" fmla="*/ 16 w 17"/>
                  <a:gd name="T9" fmla="*/ 0 h 17"/>
                  <a:gd name="T10" fmla="*/ 0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8"/>
                    </a:moveTo>
                    <a:lnTo>
                      <a:pt x="4" y="16"/>
                    </a:lnTo>
                    <a:lnTo>
                      <a:pt x="8" y="16"/>
                    </a:lnTo>
                    <a:lnTo>
                      <a:pt x="12" y="8"/>
                    </a:lnTo>
                    <a:lnTo>
                      <a:pt x="16" y="0"/>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8" name="Freeform 194">
                <a:extLst>
                  <a:ext uri="{FF2B5EF4-FFF2-40B4-BE49-F238E27FC236}">
                    <a16:creationId xmlns:a16="http://schemas.microsoft.com/office/drawing/2014/main" id="{E1D21FB1-F387-C999-AB4A-BF75AB8055E7}"/>
                  </a:ext>
                </a:extLst>
              </p:cNvPr>
              <p:cNvSpPr>
                <a:spLocks/>
              </p:cNvSpPr>
              <p:nvPr/>
            </p:nvSpPr>
            <p:spPr bwMode="auto">
              <a:xfrm>
                <a:off x="4861" y="2282"/>
                <a:ext cx="17" cy="17"/>
              </a:xfrm>
              <a:custGeom>
                <a:avLst/>
                <a:gdLst>
                  <a:gd name="T0" fmla="*/ 0 w 17"/>
                  <a:gd name="T1" fmla="*/ 0 h 17"/>
                  <a:gd name="T2" fmla="*/ 0 w 17"/>
                  <a:gd name="T3" fmla="*/ 16 h 17"/>
                  <a:gd name="T4" fmla="*/ 8 w 17"/>
                  <a:gd name="T5" fmla="*/ 16 h 17"/>
                  <a:gd name="T6" fmla="*/ 12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49" name="Freeform 195">
                <a:extLst>
                  <a:ext uri="{FF2B5EF4-FFF2-40B4-BE49-F238E27FC236}">
                    <a16:creationId xmlns:a16="http://schemas.microsoft.com/office/drawing/2014/main" id="{8EF9B45A-EBFC-ABFC-7DFA-CBF326286C2B}"/>
                  </a:ext>
                </a:extLst>
              </p:cNvPr>
              <p:cNvSpPr>
                <a:spLocks/>
              </p:cNvSpPr>
              <p:nvPr/>
            </p:nvSpPr>
            <p:spPr bwMode="auto">
              <a:xfrm>
                <a:off x="4851" y="2050"/>
                <a:ext cx="17" cy="233"/>
              </a:xfrm>
              <a:custGeom>
                <a:avLst/>
                <a:gdLst>
                  <a:gd name="T0" fmla="*/ 2 w 17"/>
                  <a:gd name="T1" fmla="*/ 0 h 233"/>
                  <a:gd name="T2" fmla="*/ 2 w 17"/>
                  <a:gd name="T3" fmla="*/ 0 h 233"/>
                  <a:gd name="T4" fmla="*/ 2 w 17"/>
                  <a:gd name="T5" fmla="*/ 14 h 233"/>
                  <a:gd name="T6" fmla="*/ 2 w 17"/>
                  <a:gd name="T7" fmla="*/ 29 h 233"/>
                  <a:gd name="T8" fmla="*/ 2 w 17"/>
                  <a:gd name="T9" fmla="*/ 43 h 233"/>
                  <a:gd name="T10" fmla="*/ 2 w 17"/>
                  <a:gd name="T11" fmla="*/ 58 h 233"/>
                  <a:gd name="T12" fmla="*/ 2 w 17"/>
                  <a:gd name="T13" fmla="*/ 73 h 233"/>
                  <a:gd name="T14" fmla="*/ 1 w 17"/>
                  <a:gd name="T15" fmla="*/ 87 h 233"/>
                  <a:gd name="T16" fmla="*/ 1 w 17"/>
                  <a:gd name="T17" fmla="*/ 102 h 233"/>
                  <a:gd name="T18" fmla="*/ 0 w 17"/>
                  <a:gd name="T19" fmla="*/ 117 h 233"/>
                  <a:gd name="T20" fmla="*/ 0 w 17"/>
                  <a:gd name="T21" fmla="*/ 131 h 233"/>
                  <a:gd name="T22" fmla="*/ 1 w 17"/>
                  <a:gd name="T23" fmla="*/ 145 h 233"/>
                  <a:gd name="T24" fmla="*/ 2 w 17"/>
                  <a:gd name="T25" fmla="*/ 160 h 233"/>
                  <a:gd name="T26" fmla="*/ 2 w 17"/>
                  <a:gd name="T27" fmla="*/ 175 h 233"/>
                  <a:gd name="T28" fmla="*/ 3 w 17"/>
                  <a:gd name="T29" fmla="*/ 188 h 233"/>
                  <a:gd name="T30" fmla="*/ 5 w 17"/>
                  <a:gd name="T31" fmla="*/ 203 h 233"/>
                  <a:gd name="T32" fmla="*/ 8 w 17"/>
                  <a:gd name="T33" fmla="*/ 218 h 233"/>
                  <a:gd name="T34" fmla="*/ 11 w 17"/>
                  <a:gd name="T35" fmla="*/ 232 h 233"/>
                  <a:gd name="T36" fmla="*/ 16 w 17"/>
                  <a:gd name="T37" fmla="*/ 232 h 233"/>
                  <a:gd name="T38" fmla="*/ 11 w 17"/>
                  <a:gd name="T39" fmla="*/ 217 h 233"/>
                  <a:gd name="T40" fmla="*/ 10 w 17"/>
                  <a:gd name="T41" fmla="*/ 203 h 233"/>
                  <a:gd name="T42" fmla="*/ 8 w 17"/>
                  <a:gd name="T43" fmla="*/ 188 h 233"/>
                  <a:gd name="T44" fmla="*/ 6 w 17"/>
                  <a:gd name="T45" fmla="*/ 175 h 233"/>
                  <a:gd name="T46" fmla="*/ 5 w 17"/>
                  <a:gd name="T47" fmla="*/ 160 h 233"/>
                  <a:gd name="T48" fmla="*/ 5 w 17"/>
                  <a:gd name="T49" fmla="*/ 145 h 233"/>
                  <a:gd name="T50" fmla="*/ 4 w 17"/>
                  <a:gd name="T51" fmla="*/ 131 h 233"/>
                  <a:gd name="T52" fmla="*/ 4 w 17"/>
                  <a:gd name="T53" fmla="*/ 117 h 233"/>
                  <a:gd name="T54" fmla="*/ 5 w 17"/>
                  <a:gd name="T55" fmla="*/ 102 h 233"/>
                  <a:gd name="T56" fmla="*/ 5 w 17"/>
                  <a:gd name="T57" fmla="*/ 87 h 233"/>
                  <a:gd name="T58" fmla="*/ 5 w 17"/>
                  <a:gd name="T59" fmla="*/ 73 h 233"/>
                  <a:gd name="T60" fmla="*/ 6 w 17"/>
                  <a:gd name="T61" fmla="*/ 58 h 233"/>
                  <a:gd name="T62" fmla="*/ 6 w 17"/>
                  <a:gd name="T63" fmla="*/ 43 h 233"/>
                  <a:gd name="T64" fmla="*/ 6 w 17"/>
                  <a:gd name="T65" fmla="*/ 29 h 233"/>
                  <a:gd name="T66" fmla="*/ 6 w 17"/>
                  <a:gd name="T67" fmla="*/ 14 h 233"/>
                  <a:gd name="T68" fmla="*/ 6 w 17"/>
                  <a:gd name="T69" fmla="*/ 0 h 233"/>
                  <a:gd name="T70" fmla="*/ 2 w 17"/>
                  <a:gd name="T71" fmla="*/ 0 h 2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233">
                    <a:moveTo>
                      <a:pt x="2" y="0"/>
                    </a:moveTo>
                    <a:lnTo>
                      <a:pt x="2" y="0"/>
                    </a:lnTo>
                    <a:lnTo>
                      <a:pt x="2" y="14"/>
                    </a:lnTo>
                    <a:lnTo>
                      <a:pt x="2" y="29"/>
                    </a:lnTo>
                    <a:lnTo>
                      <a:pt x="2" y="43"/>
                    </a:lnTo>
                    <a:lnTo>
                      <a:pt x="2" y="58"/>
                    </a:lnTo>
                    <a:lnTo>
                      <a:pt x="2" y="73"/>
                    </a:lnTo>
                    <a:lnTo>
                      <a:pt x="1" y="87"/>
                    </a:lnTo>
                    <a:lnTo>
                      <a:pt x="1" y="102"/>
                    </a:lnTo>
                    <a:lnTo>
                      <a:pt x="0" y="117"/>
                    </a:lnTo>
                    <a:lnTo>
                      <a:pt x="0" y="131"/>
                    </a:lnTo>
                    <a:lnTo>
                      <a:pt x="1" y="145"/>
                    </a:lnTo>
                    <a:lnTo>
                      <a:pt x="2" y="160"/>
                    </a:lnTo>
                    <a:lnTo>
                      <a:pt x="2" y="175"/>
                    </a:lnTo>
                    <a:lnTo>
                      <a:pt x="3" y="188"/>
                    </a:lnTo>
                    <a:lnTo>
                      <a:pt x="5" y="203"/>
                    </a:lnTo>
                    <a:lnTo>
                      <a:pt x="8" y="218"/>
                    </a:lnTo>
                    <a:lnTo>
                      <a:pt x="11" y="232"/>
                    </a:lnTo>
                    <a:lnTo>
                      <a:pt x="16" y="232"/>
                    </a:lnTo>
                    <a:lnTo>
                      <a:pt x="11" y="217"/>
                    </a:lnTo>
                    <a:lnTo>
                      <a:pt x="10" y="203"/>
                    </a:lnTo>
                    <a:lnTo>
                      <a:pt x="8" y="188"/>
                    </a:lnTo>
                    <a:lnTo>
                      <a:pt x="6" y="175"/>
                    </a:lnTo>
                    <a:lnTo>
                      <a:pt x="5" y="160"/>
                    </a:lnTo>
                    <a:lnTo>
                      <a:pt x="5" y="145"/>
                    </a:lnTo>
                    <a:lnTo>
                      <a:pt x="4" y="131"/>
                    </a:lnTo>
                    <a:lnTo>
                      <a:pt x="4" y="117"/>
                    </a:lnTo>
                    <a:lnTo>
                      <a:pt x="5" y="102"/>
                    </a:lnTo>
                    <a:lnTo>
                      <a:pt x="5" y="87"/>
                    </a:lnTo>
                    <a:lnTo>
                      <a:pt x="5" y="73"/>
                    </a:lnTo>
                    <a:lnTo>
                      <a:pt x="6" y="58"/>
                    </a:lnTo>
                    <a:lnTo>
                      <a:pt x="6" y="43"/>
                    </a:lnTo>
                    <a:lnTo>
                      <a:pt x="6" y="29"/>
                    </a:lnTo>
                    <a:lnTo>
                      <a:pt x="6" y="14"/>
                    </a:lnTo>
                    <a:lnTo>
                      <a:pt x="6" y="0"/>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0" name="Freeform 196">
                <a:extLst>
                  <a:ext uri="{FF2B5EF4-FFF2-40B4-BE49-F238E27FC236}">
                    <a16:creationId xmlns:a16="http://schemas.microsoft.com/office/drawing/2014/main" id="{146E3A3A-D4DF-B662-13F8-9F7DFCC1D307}"/>
                  </a:ext>
                </a:extLst>
              </p:cNvPr>
              <p:cNvSpPr>
                <a:spLocks/>
              </p:cNvSpPr>
              <p:nvPr/>
            </p:nvSpPr>
            <p:spPr bwMode="auto">
              <a:xfrm>
                <a:off x="4774" y="1687"/>
                <a:ext cx="87" cy="364"/>
              </a:xfrm>
              <a:custGeom>
                <a:avLst/>
                <a:gdLst>
                  <a:gd name="T0" fmla="*/ 0 w 87"/>
                  <a:gd name="T1" fmla="*/ 3 h 364"/>
                  <a:gd name="T2" fmla="*/ 18 w 87"/>
                  <a:gd name="T3" fmla="*/ 21 h 364"/>
                  <a:gd name="T4" fmla="*/ 34 w 87"/>
                  <a:gd name="T5" fmla="*/ 39 h 364"/>
                  <a:gd name="T6" fmla="*/ 47 w 87"/>
                  <a:gd name="T7" fmla="*/ 59 h 364"/>
                  <a:gd name="T8" fmla="*/ 57 w 87"/>
                  <a:gd name="T9" fmla="*/ 80 h 364"/>
                  <a:gd name="T10" fmla="*/ 65 w 87"/>
                  <a:gd name="T11" fmla="*/ 101 h 364"/>
                  <a:gd name="T12" fmla="*/ 72 w 87"/>
                  <a:gd name="T13" fmla="*/ 124 h 364"/>
                  <a:gd name="T14" fmla="*/ 77 w 87"/>
                  <a:gd name="T15" fmla="*/ 147 h 364"/>
                  <a:gd name="T16" fmla="*/ 79 w 87"/>
                  <a:gd name="T17" fmla="*/ 170 h 364"/>
                  <a:gd name="T18" fmla="*/ 81 w 87"/>
                  <a:gd name="T19" fmla="*/ 194 h 364"/>
                  <a:gd name="T20" fmla="*/ 82 w 87"/>
                  <a:gd name="T21" fmla="*/ 218 h 364"/>
                  <a:gd name="T22" fmla="*/ 82 w 87"/>
                  <a:gd name="T23" fmla="*/ 243 h 364"/>
                  <a:gd name="T24" fmla="*/ 82 w 87"/>
                  <a:gd name="T25" fmla="*/ 267 h 364"/>
                  <a:gd name="T26" fmla="*/ 81 w 87"/>
                  <a:gd name="T27" fmla="*/ 291 h 364"/>
                  <a:gd name="T28" fmla="*/ 80 w 87"/>
                  <a:gd name="T29" fmla="*/ 315 h 364"/>
                  <a:gd name="T30" fmla="*/ 80 w 87"/>
                  <a:gd name="T31" fmla="*/ 339 h 364"/>
                  <a:gd name="T32" fmla="*/ 79 w 87"/>
                  <a:gd name="T33" fmla="*/ 363 h 364"/>
                  <a:gd name="T34" fmla="*/ 83 w 87"/>
                  <a:gd name="T35" fmla="*/ 351 h 364"/>
                  <a:gd name="T36" fmla="*/ 84 w 87"/>
                  <a:gd name="T37" fmla="*/ 327 h 364"/>
                  <a:gd name="T38" fmla="*/ 85 w 87"/>
                  <a:gd name="T39" fmla="*/ 303 h 364"/>
                  <a:gd name="T40" fmla="*/ 86 w 87"/>
                  <a:gd name="T41" fmla="*/ 279 h 364"/>
                  <a:gd name="T42" fmla="*/ 86 w 87"/>
                  <a:gd name="T43" fmla="*/ 255 h 364"/>
                  <a:gd name="T44" fmla="*/ 86 w 87"/>
                  <a:gd name="T45" fmla="*/ 231 h 364"/>
                  <a:gd name="T46" fmla="*/ 86 w 87"/>
                  <a:gd name="T47" fmla="*/ 206 h 364"/>
                  <a:gd name="T48" fmla="*/ 85 w 87"/>
                  <a:gd name="T49" fmla="*/ 182 h 364"/>
                  <a:gd name="T50" fmla="*/ 82 w 87"/>
                  <a:gd name="T51" fmla="*/ 158 h 364"/>
                  <a:gd name="T52" fmla="*/ 78 w 87"/>
                  <a:gd name="T53" fmla="*/ 135 h 364"/>
                  <a:gd name="T54" fmla="*/ 73 w 87"/>
                  <a:gd name="T55" fmla="*/ 112 h 364"/>
                  <a:gd name="T56" fmla="*/ 65 w 87"/>
                  <a:gd name="T57" fmla="*/ 89 h 364"/>
                  <a:gd name="T58" fmla="*/ 56 w 87"/>
                  <a:gd name="T59" fmla="*/ 68 h 364"/>
                  <a:gd name="T60" fmla="*/ 44 w 87"/>
                  <a:gd name="T61" fmla="*/ 47 h 364"/>
                  <a:gd name="T62" fmla="*/ 29 w 87"/>
                  <a:gd name="T63" fmla="*/ 27 h 364"/>
                  <a:gd name="T64" fmla="*/ 12 w 87"/>
                  <a:gd name="T65" fmla="*/ 9 h 364"/>
                  <a:gd name="T66" fmla="*/ 0 w 87"/>
                  <a:gd name="T67" fmla="*/ 3 h 3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7" h="364">
                    <a:moveTo>
                      <a:pt x="0" y="3"/>
                    </a:moveTo>
                    <a:lnTo>
                      <a:pt x="0" y="3"/>
                    </a:lnTo>
                    <a:lnTo>
                      <a:pt x="9" y="11"/>
                    </a:lnTo>
                    <a:lnTo>
                      <a:pt x="18" y="21"/>
                    </a:lnTo>
                    <a:lnTo>
                      <a:pt x="26" y="30"/>
                    </a:lnTo>
                    <a:lnTo>
                      <a:pt x="34" y="39"/>
                    </a:lnTo>
                    <a:lnTo>
                      <a:pt x="41" y="49"/>
                    </a:lnTo>
                    <a:lnTo>
                      <a:pt x="47" y="59"/>
                    </a:lnTo>
                    <a:lnTo>
                      <a:pt x="52" y="70"/>
                    </a:lnTo>
                    <a:lnTo>
                      <a:pt x="57" y="80"/>
                    </a:lnTo>
                    <a:lnTo>
                      <a:pt x="61" y="91"/>
                    </a:lnTo>
                    <a:lnTo>
                      <a:pt x="65" y="101"/>
                    </a:lnTo>
                    <a:lnTo>
                      <a:pt x="69" y="113"/>
                    </a:lnTo>
                    <a:lnTo>
                      <a:pt x="72" y="124"/>
                    </a:lnTo>
                    <a:lnTo>
                      <a:pt x="74" y="136"/>
                    </a:lnTo>
                    <a:lnTo>
                      <a:pt x="77" y="147"/>
                    </a:lnTo>
                    <a:lnTo>
                      <a:pt x="78" y="158"/>
                    </a:lnTo>
                    <a:lnTo>
                      <a:pt x="79" y="170"/>
                    </a:lnTo>
                    <a:lnTo>
                      <a:pt x="81" y="182"/>
                    </a:lnTo>
                    <a:lnTo>
                      <a:pt x="81" y="194"/>
                    </a:lnTo>
                    <a:lnTo>
                      <a:pt x="82" y="206"/>
                    </a:lnTo>
                    <a:lnTo>
                      <a:pt x="82" y="218"/>
                    </a:lnTo>
                    <a:lnTo>
                      <a:pt x="82" y="231"/>
                    </a:lnTo>
                    <a:lnTo>
                      <a:pt x="82" y="243"/>
                    </a:lnTo>
                    <a:lnTo>
                      <a:pt x="82" y="255"/>
                    </a:lnTo>
                    <a:lnTo>
                      <a:pt x="82" y="267"/>
                    </a:lnTo>
                    <a:lnTo>
                      <a:pt x="82" y="279"/>
                    </a:lnTo>
                    <a:lnTo>
                      <a:pt x="81" y="291"/>
                    </a:lnTo>
                    <a:lnTo>
                      <a:pt x="81" y="303"/>
                    </a:lnTo>
                    <a:lnTo>
                      <a:pt x="80" y="315"/>
                    </a:lnTo>
                    <a:lnTo>
                      <a:pt x="80" y="327"/>
                    </a:lnTo>
                    <a:lnTo>
                      <a:pt x="80" y="339"/>
                    </a:lnTo>
                    <a:lnTo>
                      <a:pt x="79" y="351"/>
                    </a:lnTo>
                    <a:lnTo>
                      <a:pt x="79" y="363"/>
                    </a:lnTo>
                    <a:lnTo>
                      <a:pt x="83" y="363"/>
                    </a:lnTo>
                    <a:lnTo>
                      <a:pt x="83" y="351"/>
                    </a:lnTo>
                    <a:lnTo>
                      <a:pt x="84" y="339"/>
                    </a:lnTo>
                    <a:lnTo>
                      <a:pt x="84" y="327"/>
                    </a:lnTo>
                    <a:lnTo>
                      <a:pt x="84" y="315"/>
                    </a:lnTo>
                    <a:lnTo>
                      <a:pt x="85" y="303"/>
                    </a:lnTo>
                    <a:lnTo>
                      <a:pt x="85" y="291"/>
                    </a:lnTo>
                    <a:lnTo>
                      <a:pt x="86" y="279"/>
                    </a:lnTo>
                    <a:lnTo>
                      <a:pt x="86" y="267"/>
                    </a:lnTo>
                    <a:lnTo>
                      <a:pt x="86" y="255"/>
                    </a:lnTo>
                    <a:lnTo>
                      <a:pt x="86" y="243"/>
                    </a:lnTo>
                    <a:lnTo>
                      <a:pt x="86" y="231"/>
                    </a:lnTo>
                    <a:lnTo>
                      <a:pt x="86" y="218"/>
                    </a:lnTo>
                    <a:lnTo>
                      <a:pt x="86" y="206"/>
                    </a:lnTo>
                    <a:lnTo>
                      <a:pt x="85" y="194"/>
                    </a:lnTo>
                    <a:lnTo>
                      <a:pt x="85" y="182"/>
                    </a:lnTo>
                    <a:lnTo>
                      <a:pt x="83" y="170"/>
                    </a:lnTo>
                    <a:lnTo>
                      <a:pt x="82" y="158"/>
                    </a:lnTo>
                    <a:lnTo>
                      <a:pt x="80" y="146"/>
                    </a:lnTo>
                    <a:lnTo>
                      <a:pt x="78" y="135"/>
                    </a:lnTo>
                    <a:lnTo>
                      <a:pt x="76" y="123"/>
                    </a:lnTo>
                    <a:lnTo>
                      <a:pt x="73" y="112"/>
                    </a:lnTo>
                    <a:lnTo>
                      <a:pt x="69" y="101"/>
                    </a:lnTo>
                    <a:lnTo>
                      <a:pt x="65" y="89"/>
                    </a:lnTo>
                    <a:lnTo>
                      <a:pt x="61" y="79"/>
                    </a:lnTo>
                    <a:lnTo>
                      <a:pt x="56" y="68"/>
                    </a:lnTo>
                    <a:lnTo>
                      <a:pt x="50" y="57"/>
                    </a:lnTo>
                    <a:lnTo>
                      <a:pt x="44" y="47"/>
                    </a:lnTo>
                    <a:lnTo>
                      <a:pt x="37" y="37"/>
                    </a:lnTo>
                    <a:lnTo>
                      <a:pt x="29" y="27"/>
                    </a:lnTo>
                    <a:lnTo>
                      <a:pt x="21" y="18"/>
                    </a:lnTo>
                    <a:lnTo>
                      <a:pt x="12" y="9"/>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1" name="Freeform 197">
                <a:extLst>
                  <a:ext uri="{FF2B5EF4-FFF2-40B4-BE49-F238E27FC236}">
                    <a16:creationId xmlns:a16="http://schemas.microsoft.com/office/drawing/2014/main" id="{034D0360-4603-B1A4-44AB-42F05101DBBF}"/>
                  </a:ext>
                </a:extLst>
              </p:cNvPr>
              <p:cNvSpPr>
                <a:spLocks/>
              </p:cNvSpPr>
              <p:nvPr/>
            </p:nvSpPr>
            <p:spPr bwMode="auto">
              <a:xfrm>
                <a:off x="4606" y="1645"/>
                <a:ext cx="172" cy="46"/>
              </a:xfrm>
              <a:custGeom>
                <a:avLst/>
                <a:gdLst>
                  <a:gd name="T0" fmla="*/ 0 w 172"/>
                  <a:gd name="T1" fmla="*/ 4 h 46"/>
                  <a:gd name="T2" fmla="*/ 0 w 172"/>
                  <a:gd name="T3" fmla="*/ 4 h 46"/>
                  <a:gd name="T4" fmla="*/ 11 w 172"/>
                  <a:gd name="T5" fmla="*/ 8 h 46"/>
                  <a:gd name="T6" fmla="*/ 21 w 172"/>
                  <a:gd name="T7" fmla="*/ 11 h 46"/>
                  <a:gd name="T8" fmla="*/ 32 w 172"/>
                  <a:gd name="T9" fmla="*/ 13 h 46"/>
                  <a:gd name="T10" fmla="*/ 42 w 172"/>
                  <a:gd name="T11" fmla="*/ 14 h 46"/>
                  <a:gd name="T12" fmla="*/ 54 w 172"/>
                  <a:gd name="T13" fmla="*/ 16 h 46"/>
                  <a:gd name="T14" fmla="*/ 65 w 172"/>
                  <a:gd name="T15" fmla="*/ 16 h 46"/>
                  <a:gd name="T16" fmla="*/ 76 w 172"/>
                  <a:gd name="T17" fmla="*/ 17 h 46"/>
                  <a:gd name="T18" fmla="*/ 87 w 172"/>
                  <a:gd name="T19" fmla="*/ 18 h 46"/>
                  <a:gd name="T20" fmla="*/ 98 w 172"/>
                  <a:gd name="T21" fmla="*/ 19 h 46"/>
                  <a:gd name="T22" fmla="*/ 108 w 172"/>
                  <a:gd name="T23" fmla="*/ 21 h 46"/>
                  <a:gd name="T24" fmla="*/ 119 w 172"/>
                  <a:gd name="T25" fmla="*/ 23 h 46"/>
                  <a:gd name="T26" fmla="*/ 130 w 172"/>
                  <a:gd name="T27" fmla="*/ 25 h 46"/>
                  <a:gd name="T28" fmla="*/ 140 w 172"/>
                  <a:gd name="T29" fmla="*/ 29 h 46"/>
                  <a:gd name="T30" fmla="*/ 149 w 172"/>
                  <a:gd name="T31" fmla="*/ 33 h 46"/>
                  <a:gd name="T32" fmla="*/ 159 w 172"/>
                  <a:gd name="T33" fmla="*/ 38 h 46"/>
                  <a:gd name="T34" fmla="*/ 168 w 172"/>
                  <a:gd name="T35" fmla="*/ 45 h 46"/>
                  <a:gd name="T36" fmla="*/ 171 w 172"/>
                  <a:gd name="T37" fmla="*/ 42 h 46"/>
                  <a:gd name="T38" fmla="*/ 161 w 172"/>
                  <a:gd name="T39" fmla="*/ 35 h 46"/>
                  <a:gd name="T40" fmla="*/ 151 w 172"/>
                  <a:gd name="T41" fmla="*/ 29 h 46"/>
                  <a:gd name="T42" fmla="*/ 141 w 172"/>
                  <a:gd name="T43" fmla="*/ 25 h 46"/>
                  <a:gd name="T44" fmla="*/ 131 w 172"/>
                  <a:gd name="T45" fmla="*/ 21 h 46"/>
                  <a:gd name="T46" fmla="*/ 120 w 172"/>
                  <a:gd name="T47" fmla="*/ 19 h 46"/>
                  <a:gd name="T48" fmla="*/ 109 w 172"/>
                  <a:gd name="T49" fmla="*/ 17 h 46"/>
                  <a:gd name="T50" fmla="*/ 98 w 172"/>
                  <a:gd name="T51" fmla="*/ 15 h 46"/>
                  <a:gd name="T52" fmla="*/ 87 w 172"/>
                  <a:gd name="T53" fmla="*/ 14 h 46"/>
                  <a:gd name="T54" fmla="*/ 76 w 172"/>
                  <a:gd name="T55" fmla="*/ 13 h 46"/>
                  <a:gd name="T56" fmla="*/ 65 w 172"/>
                  <a:gd name="T57" fmla="*/ 12 h 46"/>
                  <a:gd name="T58" fmla="*/ 54 w 172"/>
                  <a:gd name="T59" fmla="*/ 12 h 46"/>
                  <a:gd name="T60" fmla="*/ 43 w 172"/>
                  <a:gd name="T61" fmla="*/ 11 h 46"/>
                  <a:gd name="T62" fmla="*/ 33 w 172"/>
                  <a:gd name="T63" fmla="*/ 9 h 46"/>
                  <a:gd name="T64" fmla="*/ 22 w 172"/>
                  <a:gd name="T65" fmla="*/ 7 h 46"/>
                  <a:gd name="T66" fmla="*/ 12 w 172"/>
                  <a:gd name="T67" fmla="*/ 4 h 46"/>
                  <a:gd name="T68" fmla="*/ 2 w 172"/>
                  <a:gd name="T69" fmla="*/ 0 h 46"/>
                  <a:gd name="T70" fmla="*/ 0 w 172"/>
                  <a:gd name="T71" fmla="*/ 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6">
                    <a:moveTo>
                      <a:pt x="0" y="4"/>
                    </a:moveTo>
                    <a:lnTo>
                      <a:pt x="0" y="4"/>
                    </a:lnTo>
                    <a:lnTo>
                      <a:pt x="11" y="8"/>
                    </a:lnTo>
                    <a:lnTo>
                      <a:pt x="21" y="11"/>
                    </a:lnTo>
                    <a:lnTo>
                      <a:pt x="32" y="13"/>
                    </a:lnTo>
                    <a:lnTo>
                      <a:pt x="42" y="14"/>
                    </a:lnTo>
                    <a:lnTo>
                      <a:pt x="54" y="16"/>
                    </a:lnTo>
                    <a:lnTo>
                      <a:pt x="65" y="16"/>
                    </a:lnTo>
                    <a:lnTo>
                      <a:pt x="76" y="17"/>
                    </a:lnTo>
                    <a:lnTo>
                      <a:pt x="87" y="18"/>
                    </a:lnTo>
                    <a:lnTo>
                      <a:pt x="98" y="19"/>
                    </a:lnTo>
                    <a:lnTo>
                      <a:pt x="108" y="21"/>
                    </a:lnTo>
                    <a:lnTo>
                      <a:pt x="119" y="23"/>
                    </a:lnTo>
                    <a:lnTo>
                      <a:pt x="130" y="25"/>
                    </a:lnTo>
                    <a:lnTo>
                      <a:pt x="140" y="29"/>
                    </a:lnTo>
                    <a:lnTo>
                      <a:pt x="149" y="33"/>
                    </a:lnTo>
                    <a:lnTo>
                      <a:pt x="159" y="38"/>
                    </a:lnTo>
                    <a:lnTo>
                      <a:pt x="168" y="45"/>
                    </a:lnTo>
                    <a:lnTo>
                      <a:pt x="171" y="42"/>
                    </a:lnTo>
                    <a:lnTo>
                      <a:pt x="161" y="35"/>
                    </a:lnTo>
                    <a:lnTo>
                      <a:pt x="151" y="29"/>
                    </a:lnTo>
                    <a:lnTo>
                      <a:pt x="141" y="25"/>
                    </a:lnTo>
                    <a:lnTo>
                      <a:pt x="131" y="21"/>
                    </a:lnTo>
                    <a:lnTo>
                      <a:pt x="120" y="19"/>
                    </a:lnTo>
                    <a:lnTo>
                      <a:pt x="109" y="17"/>
                    </a:lnTo>
                    <a:lnTo>
                      <a:pt x="98" y="15"/>
                    </a:lnTo>
                    <a:lnTo>
                      <a:pt x="87" y="14"/>
                    </a:lnTo>
                    <a:lnTo>
                      <a:pt x="76" y="13"/>
                    </a:lnTo>
                    <a:lnTo>
                      <a:pt x="65" y="12"/>
                    </a:lnTo>
                    <a:lnTo>
                      <a:pt x="54" y="12"/>
                    </a:lnTo>
                    <a:lnTo>
                      <a:pt x="43" y="11"/>
                    </a:lnTo>
                    <a:lnTo>
                      <a:pt x="33" y="9"/>
                    </a:lnTo>
                    <a:lnTo>
                      <a:pt x="22" y="7"/>
                    </a:lnTo>
                    <a:lnTo>
                      <a:pt x="12" y="4"/>
                    </a:lnTo>
                    <a:lnTo>
                      <a:pt x="2"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2" name="Freeform 198">
                <a:extLst>
                  <a:ext uri="{FF2B5EF4-FFF2-40B4-BE49-F238E27FC236}">
                    <a16:creationId xmlns:a16="http://schemas.microsoft.com/office/drawing/2014/main" id="{647F74CC-D04C-A57B-DD0C-BFDD17A48EC7}"/>
                  </a:ext>
                </a:extLst>
              </p:cNvPr>
              <p:cNvSpPr>
                <a:spLocks/>
              </p:cNvSpPr>
              <p:nvPr/>
            </p:nvSpPr>
            <p:spPr bwMode="auto">
              <a:xfrm>
                <a:off x="4495" y="1563"/>
                <a:ext cx="114" cy="87"/>
              </a:xfrm>
              <a:custGeom>
                <a:avLst/>
                <a:gdLst>
                  <a:gd name="T0" fmla="*/ 0 w 114"/>
                  <a:gd name="T1" fmla="*/ 2 h 87"/>
                  <a:gd name="T2" fmla="*/ 0 w 114"/>
                  <a:gd name="T3" fmla="*/ 2 h 87"/>
                  <a:gd name="T4" fmla="*/ 5 w 114"/>
                  <a:gd name="T5" fmla="*/ 10 h 87"/>
                  <a:gd name="T6" fmla="*/ 10 w 114"/>
                  <a:gd name="T7" fmla="*/ 18 h 87"/>
                  <a:gd name="T8" fmla="*/ 15 w 114"/>
                  <a:gd name="T9" fmla="*/ 25 h 87"/>
                  <a:gd name="T10" fmla="*/ 21 w 114"/>
                  <a:gd name="T11" fmla="*/ 32 h 87"/>
                  <a:gd name="T12" fmla="*/ 27 w 114"/>
                  <a:gd name="T13" fmla="*/ 38 h 87"/>
                  <a:gd name="T14" fmla="*/ 34 w 114"/>
                  <a:gd name="T15" fmla="*/ 44 h 87"/>
                  <a:gd name="T16" fmla="*/ 41 w 114"/>
                  <a:gd name="T17" fmla="*/ 49 h 87"/>
                  <a:gd name="T18" fmla="*/ 49 w 114"/>
                  <a:gd name="T19" fmla="*/ 54 h 87"/>
                  <a:gd name="T20" fmla="*/ 57 w 114"/>
                  <a:gd name="T21" fmla="*/ 58 h 87"/>
                  <a:gd name="T22" fmla="*/ 64 w 114"/>
                  <a:gd name="T23" fmla="*/ 63 h 87"/>
                  <a:gd name="T24" fmla="*/ 73 w 114"/>
                  <a:gd name="T25" fmla="*/ 67 h 87"/>
                  <a:gd name="T26" fmla="*/ 80 w 114"/>
                  <a:gd name="T27" fmla="*/ 71 h 87"/>
                  <a:gd name="T28" fmla="*/ 88 w 114"/>
                  <a:gd name="T29" fmla="*/ 75 h 87"/>
                  <a:gd name="T30" fmla="*/ 96 w 114"/>
                  <a:gd name="T31" fmla="*/ 79 h 87"/>
                  <a:gd name="T32" fmla="*/ 104 w 114"/>
                  <a:gd name="T33" fmla="*/ 83 h 87"/>
                  <a:gd name="T34" fmla="*/ 111 w 114"/>
                  <a:gd name="T35" fmla="*/ 86 h 87"/>
                  <a:gd name="T36" fmla="*/ 113 w 114"/>
                  <a:gd name="T37" fmla="*/ 82 h 87"/>
                  <a:gd name="T38" fmla="*/ 106 w 114"/>
                  <a:gd name="T39" fmla="*/ 79 h 87"/>
                  <a:gd name="T40" fmla="*/ 98 w 114"/>
                  <a:gd name="T41" fmla="*/ 75 h 87"/>
                  <a:gd name="T42" fmla="*/ 90 w 114"/>
                  <a:gd name="T43" fmla="*/ 71 h 87"/>
                  <a:gd name="T44" fmla="*/ 82 w 114"/>
                  <a:gd name="T45" fmla="*/ 67 h 87"/>
                  <a:gd name="T46" fmla="*/ 74 w 114"/>
                  <a:gd name="T47" fmla="*/ 64 h 87"/>
                  <a:gd name="T48" fmla="*/ 66 w 114"/>
                  <a:gd name="T49" fmla="*/ 59 h 87"/>
                  <a:gd name="T50" fmla="*/ 59 w 114"/>
                  <a:gd name="T51" fmla="*/ 55 h 87"/>
                  <a:gd name="T52" fmla="*/ 51 w 114"/>
                  <a:gd name="T53" fmla="*/ 51 h 87"/>
                  <a:gd name="T54" fmla="*/ 43 w 114"/>
                  <a:gd name="T55" fmla="*/ 46 h 87"/>
                  <a:gd name="T56" fmla="*/ 36 w 114"/>
                  <a:gd name="T57" fmla="*/ 40 h 87"/>
                  <a:gd name="T58" fmla="*/ 30 w 114"/>
                  <a:gd name="T59" fmla="*/ 35 h 87"/>
                  <a:gd name="T60" fmla="*/ 24 w 114"/>
                  <a:gd name="T61" fmla="*/ 29 h 87"/>
                  <a:gd name="T62" fmla="*/ 18 w 114"/>
                  <a:gd name="T63" fmla="*/ 22 h 87"/>
                  <a:gd name="T64" fmla="*/ 13 w 114"/>
                  <a:gd name="T65" fmla="*/ 16 h 87"/>
                  <a:gd name="T66" fmla="*/ 8 w 114"/>
                  <a:gd name="T67" fmla="*/ 8 h 87"/>
                  <a:gd name="T68" fmla="*/ 4 w 114"/>
                  <a:gd name="T69" fmla="*/ 0 h 87"/>
                  <a:gd name="T70" fmla="*/ 0 w 114"/>
                  <a:gd name="T71" fmla="*/ 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0" y="2"/>
                    </a:moveTo>
                    <a:lnTo>
                      <a:pt x="0" y="2"/>
                    </a:lnTo>
                    <a:lnTo>
                      <a:pt x="5" y="10"/>
                    </a:lnTo>
                    <a:lnTo>
                      <a:pt x="10" y="18"/>
                    </a:lnTo>
                    <a:lnTo>
                      <a:pt x="15" y="25"/>
                    </a:lnTo>
                    <a:lnTo>
                      <a:pt x="21" y="32"/>
                    </a:lnTo>
                    <a:lnTo>
                      <a:pt x="27" y="38"/>
                    </a:lnTo>
                    <a:lnTo>
                      <a:pt x="34" y="44"/>
                    </a:lnTo>
                    <a:lnTo>
                      <a:pt x="41" y="49"/>
                    </a:lnTo>
                    <a:lnTo>
                      <a:pt x="49" y="54"/>
                    </a:lnTo>
                    <a:lnTo>
                      <a:pt x="57" y="58"/>
                    </a:lnTo>
                    <a:lnTo>
                      <a:pt x="64" y="63"/>
                    </a:lnTo>
                    <a:lnTo>
                      <a:pt x="73" y="67"/>
                    </a:lnTo>
                    <a:lnTo>
                      <a:pt x="80" y="71"/>
                    </a:lnTo>
                    <a:lnTo>
                      <a:pt x="88" y="75"/>
                    </a:lnTo>
                    <a:lnTo>
                      <a:pt x="96" y="79"/>
                    </a:lnTo>
                    <a:lnTo>
                      <a:pt x="104" y="83"/>
                    </a:lnTo>
                    <a:lnTo>
                      <a:pt x="111" y="86"/>
                    </a:lnTo>
                    <a:lnTo>
                      <a:pt x="113" y="82"/>
                    </a:lnTo>
                    <a:lnTo>
                      <a:pt x="106" y="79"/>
                    </a:lnTo>
                    <a:lnTo>
                      <a:pt x="98" y="75"/>
                    </a:lnTo>
                    <a:lnTo>
                      <a:pt x="90" y="71"/>
                    </a:lnTo>
                    <a:lnTo>
                      <a:pt x="82" y="67"/>
                    </a:lnTo>
                    <a:lnTo>
                      <a:pt x="74" y="64"/>
                    </a:lnTo>
                    <a:lnTo>
                      <a:pt x="66" y="59"/>
                    </a:lnTo>
                    <a:lnTo>
                      <a:pt x="59" y="55"/>
                    </a:lnTo>
                    <a:lnTo>
                      <a:pt x="51" y="51"/>
                    </a:lnTo>
                    <a:lnTo>
                      <a:pt x="43" y="46"/>
                    </a:lnTo>
                    <a:lnTo>
                      <a:pt x="36" y="40"/>
                    </a:lnTo>
                    <a:lnTo>
                      <a:pt x="30" y="35"/>
                    </a:lnTo>
                    <a:lnTo>
                      <a:pt x="24" y="29"/>
                    </a:lnTo>
                    <a:lnTo>
                      <a:pt x="18" y="22"/>
                    </a:lnTo>
                    <a:lnTo>
                      <a:pt x="13" y="16"/>
                    </a:lnTo>
                    <a:lnTo>
                      <a:pt x="8" y="8"/>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3" name="Freeform 199">
                <a:extLst>
                  <a:ext uri="{FF2B5EF4-FFF2-40B4-BE49-F238E27FC236}">
                    <a16:creationId xmlns:a16="http://schemas.microsoft.com/office/drawing/2014/main" id="{E3DEFE83-7E1A-269A-EB9F-A54EF7D15BD1}"/>
                  </a:ext>
                </a:extLst>
              </p:cNvPr>
              <p:cNvSpPr>
                <a:spLocks/>
              </p:cNvSpPr>
              <p:nvPr/>
            </p:nvSpPr>
            <p:spPr bwMode="auto">
              <a:xfrm>
                <a:off x="4483" y="1412"/>
                <a:ext cx="17" cy="154"/>
              </a:xfrm>
              <a:custGeom>
                <a:avLst/>
                <a:gdLst>
                  <a:gd name="T0" fmla="*/ 9 w 17"/>
                  <a:gd name="T1" fmla="*/ 3 h 154"/>
                  <a:gd name="T2" fmla="*/ 7 w 17"/>
                  <a:gd name="T3" fmla="*/ 2 h 154"/>
                  <a:gd name="T4" fmla="*/ 6 w 17"/>
                  <a:gd name="T5" fmla="*/ 11 h 154"/>
                  <a:gd name="T6" fmla="*/ 6 w 17"/>
                  <a:gd name="T7" fmla="*/ 20 h 154"/>
                  <a:gd name="T8" fmla="*/ 5 w 17"/>
                  <a:gd name="T9" fmla="*/ 30 h 154"/>
                  <a:gd name="T10" fmla="*/ 4 w 17"/>
                  <a:gd name="T11" fmla="*/ 40 h 154"/>
                  <a:gd name="T12" fmla="*/ 3 w 17"/>
                  <a:gd name="T13" fmla="*/ 49 h 154"/>
                  <a:gd name="T14" fmla="*/ 2 w 17"/>
                  <a:gd name="T15" fmla="*/ 59 h 154"/>
                  <a:gd name="T16" fmla="*/ 2 w 17"/>
                  <a:gd name="T17" fmla="*/ 68 h 154"/>
                  <a:gd name="T18" fmla="*/ 1 w 17"/>
                  <a:gd name="T19" fmla="*/ 78 h 154"/>
                  <a:gd name="T20" fmla="*/ 0 w 17"/>
                  <a:gd name="T21" fmla="*/ 88 h 154"/>
                  <a:gd name="T22" fmla="*/ 1 w 17"/>
                  <a:gd name="T23" fmla="*/ 97 h 154"/>
                  <a:gd name="T24" fmla="*/ 2 w 17"/>
                  <a:gd name="T25" fmla="*/ 106 h 154"/>
                  <a:gd name="T26" fmla="*/ 2 w 17"/>
                  <a:gd name="T27" fmla="*/ 116 h 154"/>
                  <a:gd name="T28" fmla="*/ 4 w 17"/>
                  <a:gd name="T29" fmla="*/ 125 h 154"/>
                  <a:gd name="T30" fmla="*/ 6 w 17"/>
                  <a:gd name="T31" fmla="*/ 134 h 154"/>
                  <a:gd name="T32" fmla="*/ 9 w 17"/>
                  <a:gd name="T33" fmla="*/ 143 h 154"/>
                  <a:gd name="T34" fmla="*/ 12 w 17"/>
                  <a:gd name="T35" fmla="*/ 153 h 154"/>
                  <a:gd name="T36" fmla="*/ 16 w 17"/>
                  <a:gd name="T37" fmla="*/ 151 h 154"/>
                  <a:gd name="T38" fmla="*/ 12 w 17"/>
                  <a:gd name="T39" fmla="*/ 142 h 154"/>
                  <a:gd name="T40" fmla="*/ 10 w 17"/>
                  <a:gd name="T41" fmla="*/ 133 h 154"/>
                  <a:gd name="T42" fmla="*/ 8 w 17"/>
                  <a:gd name="T43" fmla="*/ 124 h 154"/>
                  <a:gd name="T44" fmla="*/ 6 w 17"/>
                  <a:gd name="T45" fmla="*/ 115 h 154"/>
                  <a:gd name="T46" fmla="*/ 5 w 17"/>
                  <a:gd name="T47" fmla="*/ 106 h 154"/>
                  <a:gd name="T48" fmla="*/ 5 w 17"/>
                  <a:gd name="T49" fmla="*/ 97 h 154"/>
                  <a:gd name="T50" fmla="*/ 4 w 17"/>
                  <a:gd name="T51" fmla="*/ 88 h 154"/>
                  <a:gd name="T52" fmla="*/ 5 w 17"/>
                  <a:gd name="T53" fmla="*/ 78 h 154"/>
                  <a:gd name="T54" fmla="*/ 5 w 17"/>
                  <a:gd name="T55" fmla="*/ 68 h 154"/>
                  <a:gd name="T56" fmla="*/ 6 w 17"/>
                  <a:gd name="T57" fmla="*/ 59 h 154"/>
                  <a:gd name="T58" fmla="*/ 7 w 17"/>
                  <a:gd name="T59" fmla="*/ 49 h 154"/>
                  <a:gd name="T60" fmla="*/ 8 w 17"/>
                  <a:gd name="T61" fmla="*/ 40 h 154"/>
                  <a:gd name="T62" fmla="*/ 9 w 17"/>
                  <a:gd name="T63" fmla="*/ 30 h 154"/>
                  <a:gd name="T64" fmla="*/ 10 w 17"/>
                  <a:gd name="T65" fmla="*/ 20 h 154"/>
                  <a:gd name="T66" fmla="*/ 10 w 17"/>
                  <a:gd name="T67" fmla="*/ 11 h 154"/>
                  <a:gd name="T68" fmla="*/ 10 w 17"/>
                  <a:gd name="T69" fmla="*/ 2 h 154"/>
                  <a:gd name="T70" fmla="*/ 9 w 17"/>
                  <a:gd name="T71" fmla="*/ 0 h 154"/>
                  <a:gd name="T72" fmla="*/ 10 w 17"/>
                  <a:gd name="T73" fmla="*/ 2 h 154"/>
                  <a:gd name="T74" fmla="*/ 10 w 17"/>
                  <a:gd name="T75" fmla="*/ 0 h 154"/>
                  <a:gd name="T76" fmla="*/ 9 w 17"/>
                  <a:gd name="T77" fmla="*/ 0 h 154"/>
                  <a:gd name="T78" fmla="*/ 9 w 17"/>
                  <a:gd name="T79" fmla="*/ 3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 h="154">
                    <a:moveTo>
                      <a:pt x="9" y="3"/>
                    </a:moveTo>
                    <a:lnTo>
                      <a:pt x="7" y="2"/>
                    </a:lnTo>
                    <a:lnTo>
                      <a:pt x="6" y="11"/>
                    </a:lnTo>
                    <a:lnTo>
                      <a:pt x="6" y="20"/>
                    </a:lnTo>
                    <a:lnTo>
                      <a:pt x="5" y="30"/>
                    </a:lnTo>
                    <a:lnTo>
                      <a:pt x="4" y="40"/>
                    </a:lnTo>
                    <a:lnTo>
                      <a:pt x="3" y="49"/>
                    </a:lnTo>
                    <a:lnTo>
                      <a:pt x="2" y="59"/>
                    </a:lnTo>
                    <a:lnTo>
                      <a:pt x="2" y="68"/>
                    </a:lnTo>
                    <a:lnTo>
                      <a:pt x="1" y="78"/>
                    </a:lnTo>
                    <a:lnTo>
                      <a:pt x="0" y="88"/>
                    </a:lnTo>
                    <a:lnTo>
                      <a:pt x="1" y="97"/>
                    </a:lnTo>
                    <a:lnTo>
                      <a:pt x="2" y="106"/>
                    </a:lnTo>
                    <a:lnTo>
                      <a:pt x="2" y="116"/>
                    </a:lnTo>
                    <a:lnTo>
                      <a:pt x="4" y="125"/>
                    </a:lnTo>
                    <a:lnTo>
                      <a:pt x="6" y="134"/>
                    </a:lnTo>
                    <a:lnTo>
                      <a:pt x="9" y="143"/>
                    </a:lnTo>
                    <a:lnTo>
                      <a:pt x="12" y="153"/>
                    </a:lnTo>
                    <a:lnTo>
                      <a:pt x="16" y="151"/>
                    </a:lnTo>
                    <a:lnTo>
                      <a:pt x="12" y="142"/>
                    </a:lnTo>
                    <a:lnTo>
                      <a:pt x="10" y="133"/>
                    </a:lnTo>
                    <a:lnTo>
                      <a:pt x="8" y="124"/>
                    </a:lnTo>
                    <a:lnTo>
                      <a:pt x="6" y="115"/>
                    </a:lnTo>
                    <a:lnTo>
                      <a:pt x="5" y="106"/>
                    </a:lnTo>
                    <a:lnTo>
                      <a:pt x="5" y="97"/>
                    </a:lnTo>
                    <a:lnTo>
                      <a:pt x="4" y="88"/>
                    </a:lnTo>
                    <a:lnTo>
                      <a:pt x="5" y="78"/>
                    </a:lnTo>
                    <a:lnTo>
                      <a:pt x="5" y="68"/>
                    </a:lnTo>
                    <a:lnTo>
                      <a:pt x="6" y="59"/>
                    </a:lnTo>
                    <a:lnTo>
                      <a:pt x="7" y="49"/>
                    </a:lnTo>
                    <a:lnTo>
                      <a:pt x="8" y="40"/>
                    </a:lnTo>
                    <a:lnTo>
                      <a:pt x="9" y="30"/>
                    </a:lnTo>
                    <a:lnTo>
                      <a:pt x="10" y="20"/>
                    </a:lnTo>
                    <a:lnTo>
                      <a:pt x="10" y="11"/>
                    </a:lnTo>
                    <a:lnTo>
                      <a:pt x="10" y="2"/>
                    </a:lnTo>
                    <a:lnTo>
                      <a:pt x="9" y="0"/>
                    </a:lnTo>
                    <a:lnTo>
                      <a:pt x="10" y="2"/>
                    </a:lnTo>
                    <a:lnTo>
                      <a:pt x="10" y="0"/>
                    </a:lnTo>
                    <a:lnTo>
                      <a:pt x="9" y="0"/>
                    </a:lnTo>
                    <a:lnTo>
                      <a:pt x="9"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4" name="Freeform 200">
                <a:extLst>
                  <a:ext uri="{FF2B5EF4-FFF2-40B4-BE49-F238E27FC236}">
                    <a16:creationId xmlns:a16="http://schemas.microsoft.com/office/drawing/2014/main" id="{463AE7F5-0B65-749F-B36A-BAD6CAF7C5A0}"/>
                  </a:ext>
                </a:extLst>
              </p:cNvPr>
              <p:cNvSpPr>
                <a:spLocks/>
              </p:cNvSpPr>
              <p:nvPr/>
            </p:nvSpPr>
            <p:spPr bwMode="auto">
              <a:xfrm>
                <a:off x="4233" y="1412"/>
                <a:ext cx="260" cy="17"/>
              </a:xfrm>
              <a:custGeom>
                <a:avLst/>
                <a:gdLst>
                  <a:gd name="T0" fmla="*/ 4 w 260"/>
                  <a:gd name="T1" fmla="*/ 13 h 17"/>
                  <a:gd name="T2" fmla="*/ 2 w 260"/>
                  <a:gd name="T3" fmla="*/ 16 h 17"/>
                  <a:gd name="T4" fmla="*/ 259 w 260"/>
                  <a:gd name="T5" fmla="*/ 4 h 17"/>
                  <a:gd name="T6" fmla="*/ 259 w 260"/>
                  <a:gd name="T7" fmla="*/ 0 h 17"/>
                  <a:gd name="T8" fmla="*/ 2 w 260"/>
                  <a:gd name="T9" fmla="*/ 10 h 17"/>
                  <a:gd name="T10" fmla="*/ 0 w 260"/>
                  <a:gd name="T11" fmla="*/ 13 h 17"/>
                  <a:gd name="T12" fmla="*/ 2 w 260"/>
                  <a:gd name="T13" fmla="*/ 10 h 17"/>
                  <a:gd name="T14" fmla="*/ 0 w 260"/>
                  <a:gd name="T15" fmla="*/ 10 h 17"/>
                  <a:gd name="T16" fmla="*/ 0 w 260"/>
                  <a:gd name="T17" fmla="*/ 13 h 17"/>
                  <a:gd name="T18" fmla="*/ 4 w 260"/>
                  <a:gd name="T19" fmla="*/ 13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0" h="17">
                    <a:moveTo>
                      <a:pt x="4" y="13"/>
                    </a:moveTo>
                    <a:lnTo>
                      <a:pt x="2" y="16"/>
                    </a:lnTo>
                    <a:lnTo>
                      <a:pt x="259" y="4"/>
                    </a:lnTo>
                    <a:lnTo>
                      <a:pt x="259" y="0"/>
                    </a:lnTo>
                    <a:lnTo>
                      <a:pt x="2" y="10"/>
                    </a:lnTo>
                    <a:lnTo>
                      <a:pt x="0" y="13"/>
                    </a:lnTo>
                    <a:lnTo>
                      <a:pt x="2" y="10"/>
                    </a:lnTo>
                    <a:lnTo>
                      <a:pt x="0" y="10"/>
                    </a:lnTo>
                    <a:lnTo>
                      <a:pt x="0" y="13"/>
                    </a:lnTo>
                    <a:lnTo>
                      <a:pt x="4" y="1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5" name="Freeform 201">
                <a:extLst>
                  <a:ext uri="{FF2B5EF4-FFF2-40B4-BE49-F238E27FC236}">
                    <a16:creationId xmlns:a16="http://schemas.microsoft.com/office/drawing/2014/main" id="{5EA22971-F6FE-5FAD-D321-2F369327ADBF}"/>
                  </a:ext>
                </a:extLst>
              </p:cNvPr>
              <p:cNvSpPr>
                <a:spLocks/>
              </p:cNvSpPr>
              <p:nvPr/>
            </p:nvSpPr>
            <p:spPr bwMode="auto">
              <a:xfrm>
                <a:off x="4233" y="1422"/>
                <a:ext cx="17" cy="152"/>
              </a:xfrm>
              <a:custGeom>
                <a:avLst/>
                <a:gdLst>
                  <a:gd name="T0" fmla="*/ 4 w 17"/>
                  <a:gd name="T1" fmla="*/ 151 h 152"/>
                  <a:gd name="T2" fmla="*/ 4 w 17"/>
                  <a:gd name="T3" fmla="*/ 151 h 152"/>
                  <a:gd name="T4" fmla="*/ 8 w 17"/>
                  <a:gd name="T5" fmla="*/ 142 h 152"/>
                  <a:gd name="T6" fmla="*/ 11 w 17"/>
                  <a:gd name="T7" fmla="*/ 133 h 152"/>
                  <a:gd name="T8" fmla="*/ 13 w 17"/>
                  <a:gd name="T9" fmla="*/ 124 h 152"/>
                  <a:gd name="T10" fmla="*/ 14 w 17"/>
                  <a:gd name="T11" fmla="*/ 114 h 152"/>
                  <a:gd name="T12" fmla="*/ 16 w 17"/>
                  <a:gd name="T13" fmla="*/ 105 h 152"/>
                  <a:gd name="T14" fmla="*/ 16 w 17"/>
                  <a:gd name="T15" fmla="*/ 95 h 152"/>
                  <a:gd name="T16" fmla="*/ 14 w 17"/>
                  <a:gd name="T17" fmla="*/ 86 h 152"/>
                  <a:gd name="T18" fmla="*/ 13 w 17"/>
                  <a:gd name="T19" fmla="*/ 76 h 152"/>
                  <a:gd name="T20" fmla="*/ 12 w 17"/>
                  <a:gd name="T21" fmla="*/ 67 h 152"/>
                  <a:gd name="T22" fmla="*/ 11 w 17"/>
                  <a:gd name="T23" fmla="*/ 58 h 152"/>
                  <a:gd name="T24" fmla="*/ 10 w 17"/>
                  <a:gd name="T25" fmla="*/ 48 h 152"/>
                  <a:gd name="T26" fmla="*/ 8 w 17"/>
                  <a:gd name="T27" fmla="*/ 38 h 152"/>
                  <a:gd name="T28" fmla="*/ 6 w 17"/>
                  <a:gd name="T29" fmla="*/ 29 h 152"/>
                  <a:gd name="T30" fmla="*/ 5 w 17"/>
                  <a:gd name="T31" fmla="*/ 19 h 152"/>
                  <a:gd name="T32" fmla="*/ 4 w 17"/>
                  <a:gd name="T33" fmla="*/ 10 h 152"/>
                  <a:gd name="T34" fmla="*/ 4 w 17"/>
                  <a:gd name="T35" fmla="*/ 0 h 152"/>
                  <a:gd name="T36" fmla="*/ 0 w 17"/>
                  <a:gd name="T37" fmla="*/ 0 h 152"/>
                  <a:gd name="T38" fmla="*/ 0 w 17"/>
                  <a:gd name="T39" fmla="*/ 10 h 152"/>
                  <a:gd name="T40" fmla="*/ 1 w 17"/>
                  <a:gd name="T41" fmla="*/ 19 h 152"/>
                  <a:gd name="T42" fmla="*/ 2 w 17"/>
                  <a:gd name="T43" fmla="*/ 29 h 152"/>
                  <a:gd name="T44" fmla="*/ 4 w 17"/>
                  <a:gd name="T45" fmla="*/ 39 h 152"/>
                  <a:gd name="T46" fmla="*/ 5 w 17"/>
                  <a:gd name="T47" fmla="*/ 48 h 152"/>
                  <a:gd name="T48" fmla="*/ 6 w 17"/>
                  <a:gd name="T49" fmla="*/ 58 h 152"/>
                  <a:gd name="T50" fmla="*/ 8 w 17"/>
                  <a:gd name="T51" fmla="*/ 67 h 152"/>
                  <a:gd name="T52" fmla="*/ 10 w 17"/>
                  <a:gd name="T53" fmla="*/ 76 h 152"/>
                  <a:gd name="T54" fmla="*/ 10 w 17"/>
                  <a:gd name="T55" fmla="*/ 86 h 152"/>
                  <a:gd name="T56" fmla="*/ 11 w 17"/>
                  <a:gd name="T57" fmla="*/ 95 h 152"/>
                  <a:gd name="T58" fmla="*/ 11 w 17"/>
                  <a:gd name="T59" fmla="*/ 105 h 152"/>
                  <a:gd name="T60" fmla="*/ 10 w 17"/>
                  <a:gd name="T61" fmla="*/ 114 h 152"/>
                  <a:gd name="T62" fmla="*/ 9 w 17"/>
                  <a:gd name="T63" fmla="*/ 123 h 152"/>
                  <a:gd name="T64" fmla="*/ 6 w 17"/>
                  <a:gd name="T65" fmla="*/ 132 h 152"/>
                  <a:gd name="T66" fmla="*/ 4 w 17"/>
                  <a:gd name="T67" fmla="*/ 141 h 152"/>
                  <a:gd name="T68" fmla="*/ 0 w 17"/>
                  <a:gd name="T69" fmla="*/ 149 h 152"/>
                  <a:gd name="T70" fmla="*/ 4 w 17"/>
                  <a:gd name="T71" fmla="*/ 151 h 1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52">
                    <a:moveTo>
                      <a:pt x="4" y="151"/>
                    </a:moveTo>
                    <a:lnTo>
                      <a:pt x="4" y="151"/>
                    </a:lnTo>
                    <a:lnTo>
                      <a:pt x="8" y="142"/>
                    </a:lnTo>
                    <a:lnTo>
                      <a:pt x="11" y="133"/>
                    </a:lnTo>
                    <a:lnTo>
                      <a:pt x="13" y="124"/>
                    </a:lnTo>
                    <a:lnTo>
                      <a:pt x="14" y="114"/>
                    </a:lnTo>
                    <a:lnTo>
                      <a:pt x="16" y="105"/>
                    </a:lnTo>
                    <a:lnTo>
                      <a:pt x="16" y="95"/>
                    </a:lnTo>
                    <a:lnTo>
                      <a:pt x="14" y="86"/>
                    </a:lnTo>
                    <a:lnTo>
                      <a:pt x="13" y="76"/>
                    </a:lnTo>
                    <a:lnTo>
                      <a:pt x="12" y="67"/>
                    </a:lnTo>
                    <a:lnTo>
                      <a:pt x="11" y="58"/>
                    </a:lnTo>
                    <a:lnTo>
                      <a:pt x="10" y="48"/>
                    </a:lnTo>
                    <a:lnTo>
                      <a:pt x="8" y="38"/>
                    </a:lnTo>
                    <a:lnTo>
                      <a:pt x="6" y="29"/>
                    </a:lnTo>
                    <a:lnTo>
                      <a:pt x="5" y="19"/>
                    </a:lnTo>
                    <a:lnTo>
                      <a:pt x="4" y="10"/>
                    </a:lnTo>
                    <a:lnTo>
                      <a:pt x="4" y="0"/>
                    </a:lnTo>
                    <a:lnTo>
                      <a:pt x="0" y="0"/>
                    </a:lnTo>
                    <a:lnTo>
                      <a:pt x="0" y="10"/>
                    </a:lnTo>
                    <a:lnTo>
                      <a:pt x="1" y="19"/>
                    </a:lnTo>
                    <a:lnTo>
                      <a:pt x="2" y="29"/>
                    </a:lnTo>
                    <a:lnTo>
                      <a:pt x="4" y="39"/>
                    </a:lnTo>
                    <a:lnTo>
                      <a:pt x="5" y="48"/>
                    </a:lnTo>
                    <a:lnTo>
                      <a:pt x="6" y="58"/>
                    </a:lnTo>
                    <a:lnTo>
                      <a:pt x="8" y="67"/>
                    </a:lnTo>
                    <a:lnTo>
                      <a:pt x="10" y="76"/>
                    </a:lnTo>
                    <a:lnTo>
                      <a:pt x="10" y="86"/>
                    </a:lnTo>
                    <a:lnTo>
                      <a:pt x="11" y="95"/>
                    </a:lnTo>
                    <a:lnTo>
                      <a:pt x="11" y="105"/>
                    </a:lnTo>
                    <a:lnTo>
                      <a:pt x="10" y="114"/>
                    </a:lnTo>
                    <a:lnTo>
                      <a:pt x="9" y="123"/>
                    </a:lnTo>
                    <a:lnTo>
                      <a:pt x="6" y="132"/>
                    </a:lnTo>
                    <a:lnTo>
                      <a:pt x="4" y="141"/>
                    </a:lnTo>
                    <a:lnTo>
                      <a:pt x="0" y="149"/>
                    </a:lnTo>
                    <a:lnTo>
                      <a:pt x="4" y="15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6" name="Freeform 202">
                <a:extLst>
                  <a:ext uri="{FF2B5EF4-FFF2-40B4-BE49-F238E27FC236}">
                    <a16:creationId xmlns:a16="http://schemas.microsoft.com/office/drawing/2014/main" id="{1C0C9D25-A413-CEC9-EAE5-D3E979E9E58F}"/>
                  </a:ext>
                </a:extLst>
              </p:cNvPr>
              <p:cNvSpPr>
                <a:spLocks/>
              </p:cNvSpPr>
              <p:nvPr/>
            </p:nvSpPr>
            <p:spPr bwMode="auto">
              <a:xfrm>
                <a:off x="4124" y="1571"/>
                <a:ext cx="114" cy="87"/>
              </a:xfrm>
              <a:custGeom>
                <a:avLst/>
                <a:gdLst>
                  <a:gd name="T0" fmla="*/ 1 w 114"/>
                  <a:gd name="T1" fmla="*/ 86 h 87"/>
                  <a:gd name="T2" fmla="*/ 1 w 114"/>
                  <a:gd name="T3" fmla="*/ 86 h 87"/>
                  <a:gd name="T4" fmla="*/ 9 w 114"/>
                  <a:gd name="T5" fmla="*/ 83 h 87"/>
                  <a:gd name="T6" fmla="*/ 17 w 114"/>
                  <a:gd name="T7" fmla="*/ 80 h 87"/>
                  <a:gd name="T8" fmla="*/ 25 w 114"/>
                  <a:gd name="T9" fmla="*/ 76 h 87"/>
                  <a:gd name="T10" fmla="*/ 33 w 114"/>
                  <a:gd name="T11" fmla="*/ 72 h 87"/>
                  <a:gd name="T12" fmla="*/ 40 w 114"/>
                  <a:gd name="T13" fmla="*/ 68 h 87"/>
                  <a:gd name="T14" fmla="*/ 49 w 114"/>
                  <a:gd name="T15" fmla="*/ 64 h 87"/>
                  <a:gd name="T16" fmla="*/ 56 w 114"/>
                  <a:gd name="T17" fmla="*/ 59 h 87"/>
                  <a:gd name="T18" fmla="*/ 64 w 114"/>
                  <a:gd name="T19" fmla="*/ 54 h 87"/>
                  <a:gd name="T20" fmla="*/ 72 w 114"/>
                  <a:gd name="T21" fmla="*/ 49 h 87"/>
                  <a:gd name="T22" fmla="*/ 79 w 114"/>
                  <a:gd name="T23" fmla="*/ 44 h 87"/>
                  <a:gd name="T24" fmla="*/ 86 w 114"/>
                  <a:gd name="T25" fmla="*/ 38 h 87"/>
                  <a:gd name="T26" fmla="*/ 92 w 114"/>
                  <a:gd name="T27" fmla="*/ 32 h 87"/>
                  <a:gd name="T28" fmla="*/ 98 w 114"/>
                  <a:gd name="T29" fmla="*/ 25 h 87"/>
                  <a:gd name="T30" fmla="*/ 103 w 114"/>
                  <a:gd name="T31" fmla="*/ 18 h 87"/>
                  <a:gd name="T32" fmla="*/ 108 w 114"/>
                  <a:gd name="T33" fmla="*/ 10 h 87"/>
                  <a:gd name="T34" fmla="*/ 113 w 114"/>
                  <a:gd name="T35" fmla="*/ 2 h 87"/>
                  <a:gd name="T36" fmla="*/ 109 w 114"/>
                  <a:gd name="T37" fmla="*/ 0 h 87"/>
                  <a:gd name="T38" fmla="*/ 105 w 114"/>
                  <a:gd name="T39" fmla="*/ 9 h 87"/>
                  <a:gd name="T40" fmla="*/ 100 w 114"/>
                  <a:gd name="T41" fmla="*/ 16 h 87"/>
                  <a:gd name="T42" fmla="*/ 95 w 114"/>
                  <a:gd name="T43" fmla="*/ 22 h 87"/>
                  <a:gd name="T44" fmla="*/ 89 w 114"/>
                  <a:gd name="T45" fmla="*/ 29 h 87"/>
                  <a:gd name="T46" fmla="*/ 83 w 114"/>
                  <a:gd name="T47" fmla="*/ 36 h 87"/>
                  <a:gd name="T48" fmla="*/ 77 w 114"/>
                  <a:gd name="T49" fmla="*/ 41 h 87"/>
                  <a:gd name="T50" fmla="*/ 70 w 114"/>
                  <a:gd name="T51" fmla="*/ 46 h 87"/>
                  <a:gd name="T52" fmla="*/ 62 w 114"/>
                  <a:gd name="T53" fmla="*/ 51 h 87"/>
                  <a:gd name="T54" fmla="*/ 54 w 114"/>
                  <a:gd name="T55" fmla="*/ 56 h 87"/>
                  <a:gd name="T56" fmla="*/ 47 w 114"/>
                  <a:gd name="T57" fmla="*/ 60 h 87"/>
                  <a:gd name="T58" fmla="*/ 39 w 114"/>
                  <a:gd name="T59" fmla="*/ 64 h 87"/>
                  <a:gd name="T60" fmla="*/ 31 w 114"/>
                  <a:gd name="T61" fmla="*/ 68 h 87"/>
                  <a:gd name="T62" fmla="*/ 23 w 114"/>
                  <a:gd name="T63" fmla="*/ 72 h 87"/>
                  <a:gd name="T64" fmla="*/ 15 w 114"/>
                  <a:gd name="T65" fmla="*/ 76 h 87"/>
                  <a:gd name="T66" fmla="*/ 7 w 114"/>
                  <a:gd name="T67" fmla="*/ 80 h 87"/>
                  <a:gd name="T68" fmla="*/ 0 w 114"/>
                  <a:gd name="T69" fmla="*/ 83 h 87"/>
                  <a:gd name="T70" fmla="*/ 1 w 114"/>
                  <a:gd name="T71" fmla="*/ 8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1" y="86"/>
                    </a:moveTo>
                    <a:lnTo>
                      <a:pt x="1" y="86"/>
                    </a:lnTo>
                    <a:lnTo>
                      <a:pt x="9" y="83"/>
                    </a:lnTo>
                    <a:lnTo>
                      <a:pt x="17" y="80"/>
                    </a:lnTo>
                    <a:lnTo>
                      <a:pt x="25" y="76"/>
                    </a:lnTo>
                    <a:lnTo>
                      <a:pt x="33" y="72"/>
                    </a:lnTo>
                    <a:lnTo>
                      <a:pt x="40" y="68"/>
                    </a:lnTo>
                    <a:lnTo>
                      <a:pt x="49" y="64"/>
                    </a:lnTo>
                    <a:lnTo>
                      <a:pt x="56" y="59"/>
                    </a:lnTo>
                    <a:lnTo>
                      <a:pt x="64" y="54"/>
                    </a:lnTo>
                    <a:lnTo>
                      <a:pt x="72" y="49"/>
                    </a:lnTo>
                    <a:lnTo>
                      <a:pt x="79" y="44"/>
                    </a:lnTo>
                    <a:lnTo>
                      <a:pt x="86" y="38"/>
                    </a:lnTo>
                    <a:lnTo>
                      <a:pt x="92" y="32"/>
                    </a:lnTo>
                    <a:lnTo>
                      <a:pt x="98" y="25"/>
                    </a:lnTo>
                    <a:lnTo>
                      <a:pt x="103" y="18"/>
                    </a:lnTo>
                    <a:lnTo>
                      <a:pt x="108" y="10"/>
                    </a:lnTo>
                    <a:lnTo>
                      <a:pt x="113" y="2"/>
                    </a:lnTo>
                    <a:lnTo>
                      <a:pt x="109" y="0"/>
                    </a:lnTo>
                    <a:lnTo>
                      <a:pt x="105" y="9"/>
                    </a:lnTo>
                    <a:lnTo>
                      <a:pt x="100" y="16"/>
                    </a:lnTo>
                    <a:lnTo>
                      <a:pt x="95" y="22"/>
                    </a:lnTo>
                    <a:lnTo>
                      <a:pt x="89" y="29"/>
                    </a:lnTo>
                    <a:lnTo>
                      <a:pt x="83" y="36"/>
                    </a:lnTo>
                    <a:lnTo>
                      <a:pt x="77" y="41"/>
                    </a:lnTo>
                    <a:lnTo>
                      <a:pt x="70" y="46"/>
                    </a:lnTo>
                    <a:lnTo>
                      <a:pt x="62" y="51"/>
                    </a:lnTo>
                    <a:lnTo>
                      <a:pt x="54" y="56"/>
                    </a:lnTo>
                    <a:lnTo>
                      <a:pt x="47" y="60"/>
                    </a:lnTo>
                    <a:lnTo>
                      <a:pt x="39" y="64"/>
                    </a:lnTo>
                    <a:lnTo>
                      <a:pt x="31" y="68"/>
                    </a:lnTo>
                    <a:lnTo>
                      <a:pt x="23" y="72"/>
                    </a:lnTo>
                    <a:lnTo>
                      <a:pt x="15" y="76"/>
                    </a:lnTo>
                    <a:lnTo>
                      <a:pt x="7" y="80"/>
                    </a:lnTo>
                    <a:lnTo>
                      <a:pt x="0" y="83"/>
                    </a:lnTo>
                    <a:lnTo>
                      <a:pt x="1" y="8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7" name="Freeform 203">
                <a:extLst>
                  <a:ext uri="{FF2B5EF4-FFF2-40B4-BE49-F238E27FC236}">
                    <a16:creationId xmlns:a16="http://schemas.microsoft.com/office/drawing/2014/main" id="{34CFE31F-8246-9372-B319-3BDA99D29E4C}"/>
                  </a:ext>
                </a:extLst>
              </p:cNvPr>
              <p:cNvSpPr>
                <a:spLocks/>
              </p:cNvSpPr>
              <p:nvPr/>
            </p:nvSpPr>
            <p:spPr bwMode="auto">
              <a:xfrm>
                <a:off x="3954" y="1654"/>
                <a:ext cx="172" cy="47"/>
              </a:xfrm>
              <a:custGeom>
                <a:avLst/>
                <a:gdLst>
                  <a:gd name="T0" fmla="*/ 3 w 172"/>
                  <a:gd name="T1" fmla="*/ 46 h 47"/>
                  <a:gd name="T2" fmla="*/ 3 w 172"/>
                  <a:gd name="T3" fmla="*/ 46 h 47"/>
                  <a:gd name="T4" fmla="*/ 12 w 172"/>
                  <a:gd name="T5" fmla="*/ 39 h 47"/>
                  <a:gd name="T6" fmla="*/ 21 w 172"/>
                  <a:gd name="T7" fmla="*/ 34 h 47"/>
                  <a:gd name="T8" fmla="*/ 31 w 172"/>
                  <a:gd name="T9" fmla="*/ 29 h 47"/>
                  <a:gd name="T10" fmla="*/ 41 w 172"/>
                  <a:gd name="T11" fmla="*/ 25 h 47"/>
                  <a:gd name="T12" fmla="*/ 53 w 172"/>
                  <a:gd name="T13" fmla="*/ 22 h 47"/>
                  <a:gd name="T14" fmla="*/ 63 w 172"/>
                  <a:gd name="T15" fmla="*/ 21 h 47"/>
                  <a:gd name="T16" fmla="*/ 73 w 172"/>
                  <a:gd name="T17" fmla="*/ 19 h 47"/>
                  <a:gd name="T18" fmla="*/ 85 w 172"/>
                  <a:gd name="T19" fmla="*/ 18 h 47"/>
                  <a:gd name="T20" fmla="*/ 96 w 172"/>
                  <a:gd name="T21" fmla="*/ 17 h 47"/>
                  <a:gd name="T22" fmla="*/ 107 w 172"/>
                  <a:gd name="T23" fmla="*/ 16 h 47"/>
                  <a:gd name="T24" fmla="*/ 119 w 172"/>
                  <a:gd name="T25" fmla="*/ 15 h 47"/>
                  <a:gd name="T26" fmla="*/ 129 w 172"/>
                  <a:gd name="T27" fmla="*/ 14 h 47"/>
                  <a:gd name="T28" fmla="*/ 141 w 172"/>
                  <a:gd name="T29" fmla="*/ 12 h 47"/>
                  <a:gd name="T30" fmla="*/ 151 w 172"/>
                  <a:gd name="T31" fmla="*/ 10 h 47"/>
                  <a:gd name="T32" fmla="*/ 161 w 172"/>
                  <a:gd name="T33" fmla="*/ 7 h 47"/>
                  <a:gd name="T34" fmla="*/ 171 w 172"/>
                  <a:gd name="T35" fmla="*/ 3 h 47"/>
                  <a:gd name="T36" fmla="*/ 170 w 172"/>
                  <a:gd name="T37" fmla="*/ 0 h 47"/>
                  <a:gd name="T38" fmla="*/ 160 w 172"/>
                  <a:gd name="T39" fmla="*/ 3 h 47"/>
                  <a:gd name="T40" fmla="*/ 150 w 172"/>
                  <a:gd name="T41" fmla="*/ 6 h 47"/>
                  <a:gd name="T42" fmla="*/ 139 w 172"/>
                  <a:gd name="T43" fmla="*/ 9 h 47"/>
                  <a:gd name="T44" fmla="*/ 129 w 172"/>
                  <a:gd name="T45" fmla="*/ 10 h 47"/>
                  <a:gd name="T46" fmla="*/ 119 w 172"/>
                  <a:gd name="T47" fmla="*/ 12 h 47"/>
                  <a:gd name="T48" fmla="*/ 107 w 172"/>
                  <a:gd name="T49" fmla="*/ 12 h 47"/>
                  <a:gd name="T50" fmla="*/ 96 w 172"/>
                  <a:gd name="T51" fmla="*/ 13 h 47"/>
                  <a:gd name="T52" fmla="*/ 85 w 172"/>
                  <a:gd name="T53" fmla="*/ 14 h 47"/>
                  <a:gd name="T54" fmla="*/ 73 w 172"/>
                  <a:gd name="T55" fmla="*/ 15 h 47"/>
                  <a:gd name="T56" fmla="*/ 62 w 172"/>
                  <a:gd name="T57" fmla="*/ 17 h 47"/>
                  <a:gd name="T58" fmla="*/ 52 w 172"/>
                  <a:gd name="T59" fmla="*/ 19 h 47"/>
                  <a:gd name="T60" fmla="*/ 41 w 172"/>
                  <a:gd name="T61" fmla="*/ 22 h 47"/>
                  <a:gd name="T62" fmla="*/ 30 w 172"/>
                  <a:gd name="T63" fmla="*/ 25 h 47"/>
                  <a:gd name="T64" fmla="*/ 19 w 172"/>
                  <a:gd name="T65" fmla="*/ 30 h 47"/>
                  <a:gd name="T66" fmla="*/ 10 w 172"/>
                  <a:gd name="T67" fmla="*/ 36 h 47"/>
                  <a:gd name="T68" fmla="*/ 0 w 172"/>
                  <a:gd name="T69" fmla="*/ 43 h 47"/>
                  <a:gd name="T70" fmla="*/ 3 w 172"/>
                  <a:gd name="T71" fmla="*/ 46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7">
                    <a:moveTo>
                      <a:pt x="3" y="46"/>
                    </a:moveTo>
                    <a:lnTo>
                      <a:pt x="3" y="46"/>
                    </a:lnTo>
                    <a:lnTo>
                      <a:pt x="12" y="39"/>
                    </a:lnTo>
                    <a:lnTo>
                      <a:pt x="21" y="34"/>
                    </a:lnTo>
                    <a:lnTo>
                      <a:pt x="31" y="29"/>
                    </a:lnTo>
                    <a:lnTo>
                      <a:pt x="41" y="25"/>
                    </a:lnTo>
                    <a:lnTo>
                      <a:pt x="53" y="22"/>
                    </a:lnTo>
                    <a:lnTo>
                      <a:pt x="63" y="21"/>
                    </a:lnTo>
                    <a:lnTo>
                      <a:pt x="73" y="19"/>
                    </a:lnTo>
                    <a:lnTo>
                      <a:pt x="85" y="18"/>
                    </a:lnTo>
                    <a:lnTo>
                      <a:pt x="96" y="17"/>
                    </a:lnTo>
                    <a:lnTo>
                      <a:pt x="107" y="16"/>
                    </a:lnTo>
                    <a:lnTo>
                      <a:pt x="119" y="15"/>
                    </a:lnTo>
                    <a:lnTo>
                      <a:pt x="129" y="14"/>
                    </a:lnTo>
                    <a:lnTo>
                      <a:pt x="141" y="12"/>
                    </a:lnTo>
                    <a:lnTo>
                      <a:pt x="151" y="10"/>
                    </a:lnTo>
                    <a:lnTo>
                      <a:pt x="161" y="7"/>
                    </a:lnTo>
                    <a:lnTo>
                      <a:pt x="171" y="3"/>
                    </a:lnTo>
                    <a:lnTo>
                      <a:pt x="170" y="0"/>
                    </a:lnTo>
                    <a:lnTo>
                      <a:pt x="160" y="3"/>
                    </a:lnTo>
                    <a:lnTo>
                      <a:pt x="150" y="6"/>
                    </a:lnTo>
                    <a:lnTo>
                      <a:pt x="139" y="9"/>
                    </a:lnTo>
                    <a:lnTo>
                      <a:pt x="129" y="10"/>
                    </a:lnTo>
                    <a:lnTo>
                      <a:pt x="119" y="12"/>
                    </a:lnTo>
                    <a:lnTo>
                      <a:pt x="107" y="12"/>
                    </a:lnTo>
                    <a:lnTo>
                      <a:pt x="96" y="13"/>
                    </a:lnTo>
                    <a:lnTo>
                      <a:pt x="85" y="14"/>
                    </a:lnTo>
                    <a:lnTo>
                      <a:pt x="73" y="15"/>
                    </a:lnTo>
                    <a:lnTo>
                      <a:pt x="62" y="17"/>
                    </a:lnTo>
                    <a:lnTo>
                      <a:pt x="52" y="19"/>
                    </a:lnTo>
                    <a:lnTo>
                      <a:pt x="41" y="22"/>
                    </a:lnTo>
                    <a:lnTo>
                      <a:pt x="30" y="25"/>
                    </a:lnTo>
                    <a:lnTo>
                      <a:pt x="19" y="30"/>
                    </a:lnTo>
                    <a:lnTo>
                      <a:pt x="10" y="36"/>
                    </a:lnTo>
                    <a:lnTo>
                      <a:pt x="0" y="43"/>
                    </a:lnTo>
                    <a:lnTo>
                      <a:pt x="3"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8" name="Freeform 204">
                <a:extLst>
                  <a:ext uri="{FF2B5EF4-FFF2-40B4-BE49-F238E27FC236}">
                    <a16:creationId xmlns:a16="http://schemas.microsoft.com/office/drawing/2014/main" id="{A1C8640B-B89E-E434-3919-EDF89AF5F83B}"/>
                  </a:ext>
                </a:extLst>
              </p:cNvPr>
              <p:cNvSpPr>
                <a:spLocks/>
              </p:cNvSpPr>
              <p:nvPr/>
            </p:nvSpPr>
            <p:spPr bwMode="auto">
              <a:xfrm>
                <a:off x="3872" y="1697"/>
                <a:ext cx="86" cy="362"/>
              </a:xfrm>
              <a:custGeom>
                <a:avLst/>
                <a:gdLst>
                  <a:gd name="T0" fmla="*/ 5 w 86"/>
                  <a:gd name="T1" fmla="*/ 361 h 362"/>
                  <a:gd name="T2" fmla="*/ 5 w 86"/>
                  <a:gd name="T3" fmla="*/ 338 h 362"/>
                  <a:gd name="T4" fmla="*/ 5 w 86"/>
                  <a:gd name="T5" fmla="*/ 314 h 362"/>
                  <a:gd name="T6" fmla="*/ 4 w 86"/>
                  <a:gd name="T7" fmla="*/ 290 h 362"/>
                  <a:gd name="T8" fmla="*/ 3 w 86"/>
                  <a:gd name="T9" fmla="*/ 265 h 362"/>
                  <a:gd name="T10" fmla="*/ 3 w 86"/>
                  <a:gd name="T11" fmla="*/ 241 h 362"/>
                  <a:gd name="T12" fmla="*/ 3 w 86"/>
                  <a:gd name="T13" fmla="*/ 217 h 362"/>
                  <a:gd name="T14" fmla="*/ 4 w 86"/>
                  <a:gd name="T15" fmla="*/ 193 h 362"/>
                  <a:gd name="T16" fmla="*/ 6 w 86"/>
                  <a:gd name="T17" fmla="*/ 169 h 362"/>
                  <a:gd name="T18" fmla="*/ 9 w 86"/>
                  <a:gd name="T19" fmla="*/ 146 h 362"/>
                  <a:gd name="T20" fmla="*/ 14 w 86"/>
                  <a:gd name="T21" fmla="*/ 123 h 362"/>
                  <a:gd name="T22" fmla="*/ 20 w 86"/>
                  <a:gd name="T23" fmla="*/ 101 h 362"/>
                  <a:gd name="T24" fmla="*/ 29 w 86"/>
                  <a:gd name="T25" fmla="*/ 79 h 362"/>
                  <a:gd name="T26" fmla="*/ 38 w 86"/>
                  <a:gd name="T27" fmla="*/ 59 h 362"/>
                  <a:gd name="T28" fmla="*/ 51 w 86"/>
                  <a:gd name="T29" fmla="*/ 39 h 362"/>
                  <a:gd name="T30" fmla="*/ 67 w 86"/>
                  <a:gd name="T31" fmla="*/ 21 h 362"/>
                  <a:gd name="T32" fmla="*/ 85 w 86"/>
                  <a:gd name="T33" fmla="*/ 3 h 362"/>
                  <a:gd name="T34" fmla="*/ 73 w 86"/>
                  <a:gd name="T35" fmla="*/ 9 h 362"/>
                  <a:gd name="T36" fmla="*/ 56 w 86"/>
                  <a:gd name="T37" fmla="*/ 27 h 362"/>
                  <a:gd name="T38" fmla="*/ 42 w 86"/>
                  <a:gd name="T39" fmla="*/ 47 h 362"/>
                  <a:gd name="T40" fmla="*/ 30 w 86"/>
                  <a:gd name="T41" fmla="*/ 67 h 362"/>
                  <a:gd name="T42" fmla="*/ 20 w 86"/>
                  <a:gd name="T43" fmla="*/ 89 h 362"/>
                  <a:gd name="T44" fmla="*/ 13 w 86"/>
                  <a:gd name="T45" fmla="*/ 111 h 362"/>
                  <a:gd name="T46" fmla="*/ 8 w 86"/>
                  <a:gd name="T47" fmla="*/ 133 h 362"/>
                  <a:gd name="T48" fmla="*/ 4 w 86"/>
                  <a:gd name="T49" fmla="*/ 157 h 362"/>
                  <a:gd name="T50" fmla="*/ 2 w 86"/>
                  <a:gd name="T51" fmla="*/ 181 h 362"/>
                  <a:gd name="T52" fmla="*/ 0 w 86"/>
                  <a:gd name="T53" fmla="*/ 205 h 362"/>
                  <a:gd name="T54" fmla="*/ 0 w 86"/>
                  <a:gd name="T55" fmla="*/ 230 h 362"/>
                  <a:gd name="T56" fmla="*/ 0 w 86"/>
                  <a:gd name="T57" fmla="*/ 254 h 362"/>
                  <a:gd name="T58" fmla="*/ 0 w 86"/>
                  <a:gd name="T59" fmla="*/ 278 h 362"/>
                  <a:gd name="T60" fmla="*/ 0 w 86"/>
                  <a:gd name="T61" fmla="*/ 302 h 362"/>
                  <a:gd name="T62" fmla="*/ 2 w 86"/>
                  <a:gd name="T63" fmla="*/ 326 h 362"/>
                  <a:gd name="T64" fmla="*/ 2 w 86"/>
                  <a:gd name="T65" fmla="*/ 350 h 362"/>
                  <a:gd name="T66" fmla="*/ 5 w 86"/>
                  <a:gd name="T67" fmla="*/ 361 h 3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6" h="362">
                    <a:moveTo>
                      <a:pt x="5" y="361"/>
                    </a:moveTo>
                    <a:lnTo>
                      <a:pt x="5" y="361"/>
                    </a:lnTo>
                    <a:lnTo>
                      <a:pt x="5" y="350"/>
                    </a:lnTo>
                    <a:lnTo>
                      <a:pt x="5" y="338"/>
                    </a:lnTo>
                    <a:lnTo>
                      <a:pt x="5" y="326"/>
                    </a:lnTo>
                    <a:lnTo>
                      <a:pt x="5" y="314"/>
                    </a:lnTo>
                    <a:lnTo>
                      <a:pt x="4" y="302"/>
                    </a:lnTo>
                    <a:lnTo>
                      <a:pt x="4" y="290"/>
                    </a:lnTo>
                    <a:lnTo>
                      <a:pt x="4" y="278"/>
                    </a:lnTo>
                    <a:lnTo>
                      <a:pt x="3" y="265"/>
                    </a:lnTo>
                    <a:lnTo>
                      <a:pt x="3" y="254"/>
                    </a:lnTo>
                    <a:lnTo>
                      <a:pt x="3" y="241"/>
                    </a:lnTo>
                    <a:lnTo>
                      <a:pt x="3" y="230"/>
                    </a:lnTo>
                    <a:lnTo>
                      <a:pt x="3" y="217"/>
                    </a:lnTo>
                    <a:lnTo>
                      <a:pt x="4" y="205"/>
                    </a:lnTo>
                    <a:lnTo>
                      <a:pt x="4" y="193"/>
                    </a:lnTo>
                    <a:lnTo>
                      <a:pt x="5" y="181"/>
                    </a:lnTo>
                    <a:lnTo>
                      <a:pt x="6" y="169"/>
                    </a:lnTo>
                    <a:lnTo>
                      <a:pt x="8" y="157"/>
                    </a:lnTo>
                    <a:lnTo>
                      <a:pt x="9" y="146"/>
                    </a:lnTo>
                    <a:lnTo>
                      <a:pt x="12" y="134"/>
                    </a:lnTo>
                    <a:lnTo>
                      <a:pt x="14" y="123"/>
                    </a:lnTo>
                    <a:lnTo>
                      <a:pt x="17" y="112"/>
                    </a:lnTo>
                    <a:lnTo>
                      <a:pt x="20" y="101"/>
                    </a:lnTo>
                    <a:lnTo>
                      <a:pt x="24" y="90"/>
                    </a:lnTo>
                    <a:lnTo>
                      <a:pt x="29" y="79"/>
                    </a:lnTo>
                    <a:lnTo>
                      <a:pt x="34" y="69"/>
                    </a:lnTo>
                    <a:lnTo>
                      <a:pt x="38" y="59"/>
                    </a:lnTo>
                    <a:lnTo>
                      <a:pt x="44" y="49"/>
                    </a:lnTo>
                    <a:lnTo>
                      <a:pt x="51" y="39"/>
                    </a:lnTo>
                    <a:lnTo>
                      <a:pt x="59" y="30"/>
                    </a:lnTo>
                    <a:lnTo>
                      <a:pt x="67" y="21"/>
                    </a:lnTo>
                    <a:lnTo>
                      <a:pt x="75" y="11"/>
                    </a:lnTo>
                    <a:lnTo>
                      <a:pt x="85" y="3"/>
                    </a:lnTo>
                    <a:lnTo>
                      <a:pt x="82" y="0"/>
                    </a:lnTo>
                    <a:lnTo>
                      <a:pt x="73" y="9"/>
                    </a:lnTo>
                    <a:lnTo>
                      <a:pt x="64" y="18"/>
                    </a:lnTo>
                    <a:lnTo>
                      <a:pt x="56" y="27"/>
                    </a:lnTo>
                    <a:lnTo>
                      <a:pt x="48" y="37"/>
                    </a:lnTo>
                    <a:lnTo>
                      <a:pt x="42" y="47"/>
                    </a:lnTo>
                    <a:lnTo>
                      <a:pt x="35" y="57"/>
                    </a:lnTo>
                    <a:lnTo>
                      <a:pt x="30" y="67"/>
                    </a:lnTo>
                    <a:lnTo>
                      <a:pt x="25" y="77"/>
                    </a:lnTo>
                    <a:lnTo>
                      <a:pt x="20" y="89"/>
                    </a:lnTo>
                    <a:lnTo>
                      <a:pt x="16" y="99"/>
                    </a:lnTo>
                    <a:lnTo>
                      <a:pt x="13" y="111"/>
                    </a:lnTo>
                    <a:lnTo>
                      <a:pt x="10" y="122"/>
                    </a:lnTo>
                    <a:lnTo>
                      <a:pt x="8" y="133"/>
                    </a:lnTo>
                    <a:lnTo>
                      <a:pt x="5" y="145"/>
                    </a:lnTo>
                    <a:lnTo>
                      <a:pt x="4" y="157"/>
                    </a:lnTo>
                    <a:lnTo>
                      <a:pt x="2" y="169"/>
                    </a:lnTo>
                    <a:lnTo>
                      <a:pt x="2" y="181"/>
                    </a:lnTo>
                    <a:lnTo>
                      <a:pt x="0" y="193"/>
                    </a:lnTo>
                    <a:lnTo>
                      <a:pt x="0" y="205"/>
                    </a:lnTo>
                    <a:lnTo>
                      <a:pt x="0" y="217"/>
                    </a:lnTo>
                    <a:lnTo>
                      <a:pt x="0" y="230"/>
                    </a:lnTo>
                    <a:lnTo>
                      <a:pt x="0" y="241"/>
                    </a:lnTo>
                    <a:lnTo>
                      <a:pt x="0" y="254"/>
                    </a:lnTo>
                    <a:lnTo>
                      <a:pt x="0" y="265"/>
                    </a:lnTo>
                    <a:lnTo>
                      <a:pt x="0" y="278"/>
                    </a:lnTo>
                    <a:lnTo>
                      <a:pt x="0" y="290"/>
                    </a:lnTo>
                    <a:lnTo>
                      <a:pt x="0" y="302"/>
                    </a:lnTo>
                    <a:lnTo>
                      <a:pt x="1" y="314"/>
                    </a:lnTo>
                    <a:lnTo>
                      <a:pt x="2" y="326"/>
                    </a:lnTo>
                    <a:lnTo>
                      <a:pt x="2" y="338"/>
                    </a:lnTo>
                    <a:lnTo>
                      <a:pt x="2" y="350"/>
                    </a:lnTo>
                    <a:lnTo>
                      <a:pt x="2" y="361"/>
                    </a:lnTo>
                    <a:lnTo>
                      <a:pt x="5" y="3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9" name="Freeform 205">
                <a:extLst>
                  <a:ext uri="{FF2B5EF4-FFF2-40B4-BE49-F238E27FC236}">
                    <a16:creationId xmlns:a16="http://schemas.microsoft.com/office/drawing/2014/main" id="{79D914BF-18E5-FEF2-04E7-1D7ABED30894}"/>
                  </a:ext>
                </a:extLst>
              </p:cNvPr>
              <p:cNvSpPr>
                <a:spLocks/>
              </p:cNvSpPr>
              <p:nvPr/>
            </p:nvSpPr>
            <p:spPr bwMode="auto">
              <a:xfrm>
                <a:off x="3866" y="2058"/>
                <a:ext cx="17" cy="237"/>
              </a:xfrm>
              <a:custGeom>
                <a:avLst/>
                <a:gdLst>
                  <a:gd name="T0" fmla="*/ 4 w 17"/>
                  <a:gd name="T1" fmla="*/ 236 h 237"/>
                  <a:gd name="T2" fmla="*/ 8 w 17"/>
                  <a:gd name="T3" fmla="*/ 222 h 237"/>
                  <a:gd name="T4" fmla="*/ 10 w 17"/>
                  <a:gd name="T5" fmla="*/ 207 h 237"/>
                  <a:gd name="T6" fmla="*/ 12 w 17"/>
                  <a:gd name="T7" fmla="*/ 192 h 237"/>
                  <a:gd name="T8" fmla="*/ 13 w 17"/>
                  <a:gd name="T9" fmla="*/ 177 h 237"/>
                  <a:gd name="T10" fmla="*/ 14 w 17"/>
                  <a:gd name="T11" fmla="*/ 163 h 237"/>
                  <a:gd name="T12" fmla="*/ 14 w 17"/>
                  <a:gd name="T13" fmla="*/ 148 h 237"/>
                  <a:gd name="T14" fmla="*/ 16 w 17"/>
                  <a:gd name="T15" fmla="*/ 133 h 237"/>
                  <a:gd name="T16" fmla="*/ 16 w 17"/>
                  <a:gd name="T17" fmla="*/ 119 h 237"/>
                  <a:gd name="T18" fmla="*/ 16 w 17"/>
                  <a:gd name="T19" fmla="*/ 104 h 237"/>
                  <a:gd name="T20" fmla="*/ 14 w 17"/>
                  <a:gd name="T21" fmla="*/ 89 h 237"/>
                  <a:gd name="T22" fmla="*/ 14 w 17"/>
                  <a:gd name="T23" fmla="*/ 74 h 237"/>
                  <a:gd name="T24" fmla="*/ 13 w 17"/>
                  <a:gd name="T25" fmla="*/ 59 h 237"/>
                  <a:gd name="T26" fmla="*/ 13 w 17"/>
                  <a:gd name="T27" fmla="*/ 45 h 237"/>
                  <a:gd name="T28" fmla="*/ 13 w 17"/>
                  <a:gd name="T29" fmla="*/ 30 h 237"/>
                  <a:gd name="T30" fmla="*/ 12 w 17"/>
                  <a:gd name="T31" fmla="*/ 15 h 237"/>
                  <a:gd name="T32" fmla="*/ 12 w 17"/>
                  <a:gd name="T33" fmla="*/ 0 h 237"/>
                  <a:gd name="T34" fmla="*/ 9 w 17"/>
                  <a:gd name="T35" fmla="*/ 0 h 237"/>
                  <a:gd name="T36" fmla="*/ 9 w 17"/>
                  <a:gd name="T37" fmla="*/ 15 h 237"/>
                  <a:gd name="T38" fmla="*/ 9 w 17"/>
                  <a:gd name="T39" fmla="*/ 30 h 237"/>
                  <a:gd name="T40" fmla="*/ 9 w 17"/>
                  <a:gd name="T41" fmla="*/ 45 h 237"/>
                  <a:gd name="T42" fmla="*/ 9 w 17"/>
                  <a:gd name="T43" fmla="*/ 59 h 237"/>
                  <a:gd name="T44" fmla="*/ 10 w 17"/>
                  <a:gd name="T45" fmla="*/ 74 h 237"/>
                  <a:gd name="T46" fmla="*/ 10 w 17"/>
                  <a:gd name="T47" fmla="*/ 89 h 237"/>
                  <a:gd name="T48" fmla="*/ 11 w 17"/>
                  <a:gd name="T49" fmla="*/ 104 h 237"/>
                  <a:gd name="T50" fmla="*/ 11 w 17"/>
                  <a:gd name="T51" fmla="*/ 119 h 237"/>
                  <a:gd name="T52" fmla="*/ 11 w 17"/>
                  <a:gd name="T53" fmla="*/ 133 h 237"/>
                  <a:gd name="T54" fmla="*/ 10 w 17"/>
                  <a:gd name="T55" fmla="*/ 148 h 237"/>
                  <a:gd name="T56" fmla="*/ 10 w 17"/>
                  <a:gd name="T57" fmla="*/ 163 h 237"/>
                  <a:gd name="T58" fmla="*/ 9 w 17"/>
                  <a:gd name="T59" fmla="*/ 177 h 237"/>
                  <a:gd name="T60" fmla="*/ 8 w 17"/>
                  <a:gd name="T61" fmla="*/ 192 h 237"/>
                  <a:gd name="T62" fmla="*/ 5 w 17"/>
                  <a:gd name="T63" fmla="*/ 206 h 237"/>
                  <a:gd name="T64" fmla="*/ 3 w 17"/>
                  <a:gd name="T65" fmla="*/ 221 h 237"/>
                  <a:gd name="T66" fmla="*/ 0 w 17"/>
                  <a:gd name="T67" fmla="*/ 235 h 237"/>
                  <a:gd name="T68" fmla="*/ 4 w 17"/>
                  <a:gd name="T69" fmla="*/ 236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 h="237">
                    <a:moveTo>
                      <a:pt x="4" y="236"/>
                    </a:moveTo>
                    <a:lnTo>
                      <a:pt x="8" y="222"/>
                    </a:lnTo>
                    <a:lnTo>
                      <a:pt x="10" y="207"/>
                    </a:lnTo>
                    <a:lnTo>
                      <a:pt x="12" y="192"/>
                    </a:lnTo>
                    <a:lnTo>
                      <a:pt x="13" y="177"/>
                    </a:lnTo>
                    <a:lnTo>
                      <a:pt x="14" y="163"/>
                    </a:lnTo>
                    <a:lnTo>
                      <a:pt x="14" y="148"/>
                    </a:lnTo>
                    <a:lnTo>
                      <a:pt x="16" y="133"/>
                    </a:lnTo>
                    <a:lnTo>
                      <a:pt x="16" y="119"/>
                    </a:lnTo>
                    <a:lnTo>
                      <a:pt x="16" y="104"/>
                    </a:lnTo>
                    <a:lnTo>
                      <a:pt x="14" y="89"/>
                    </a:lnTo>
                    <a:lnTo>
                      <a:pt x="14" y="74"/>
                    </a:lnTo>
                    <a:lnTo>
                      <a:pt x="13" y="59"/>
                    </a:lnTo>
                    <a:lnTo>
                      <a:pt x="13" y="45"/>
                    </a:lnTo>
                    <a:lnTo>
                      <a:pt x="13" y="30"/>
                    </a:lnTo>
                    <a:lnTo>
                      <a:pt x="12" y="15"/>
                    </a:lnTo>
                    <a:lnTo>
                      <a:pt x="12" y="0"/>
                    </a:lnTo>
                    <a:lnTo>
                      <a:pt x="9" y="0"/>
                    </a:lnTo>
                    <a:lnTo>
                      <a:pt x="9" y="15"/>
                    </a:lnTo>
                    <a:lnTo>
                      <a:pt x="9" y="30"/>
                    </a:lnTo>
                    <a:lnTo>
                      <a:pt x="9" y="45"/>
                    </a:lnTo>
                    <a:lnTo>
                      <a:pt x="9" y="59"/>
                    </a:lnTo>
                    <a:lnTo>
                      <a:pt x="10" y="74"/>
                    </a:lnTo>
                    <a:lnTo>
                      <a:pt x="10" y="89"/>
                    </a:lnTo>
                    <a:lnTo>
                      <a:pt x="11" y="104"/>
                    </a:lnTo>
                    <a:lnTo>
                      <a:pt x="11" y="119"/>
                    </a:lnTo>
                    <a:lnTo>
                      <a:pt x="11" y="133"/>
                    </a:lnTo>
                    <a:lnTo>
                      <a:pt x="10" y="148"/>
                    </a:lnTo>
                    <a:lnTo>
                      <a:pt x="10" y="163"/>
                    </a:lnTo>
                    <a:lnTo>
                      <a:pt x="9" y="177"/>
                    </a:lnTo>
                    <a:lnTo>
                      <a:pt x="8" y="192"/>
                    </a:lnTo>
                    <a:lnTo>
                      <a:pt x="5" y="206"/>
                    </a:lnTo>
                    <a:lnTo>
                      <a:pt x="3" y="221"/>
                    </a:lnTo>
                    <a:lnTo>
                      <a:pt x="0" y="235"/>
                    </a:lnTo>
                    <a:lnTo>
                      <a:pt x="4" y="2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0" name="Freeform 206">
                <a:extLst>
                  <a:ext uri="{FF2B5EF4-FFF2-40B4-BE49-F238E27FC236}">
                    <a16:creationId xmlns:a16="http://schemas.microsoft.com/office/drawing/2014/main" id="{85B373DB-CE8B-A859-903A-33D51253A650}"/>
                  </a:ext>
                </a:extLst>
              </p:cNvPr>
              <p:cNvSpPr>
                <a:spLocks/>
              </p:cNvSpPr>
              <p:nvPr/>
            </p:nvSpPr>
            <p:spPr bwMode="auto">
              <a:xfrm>
                <a:off x="3866" y="2293"/>
                <a:ext cx="17" cy="17"/>
              </a:xfrm>
              <a:custGeom>
                <a:avLst/>
                <a:gdLst>
                  <a:gd name="T0" fmla="*/ 0 w 17"/>
                  <a:gd name="T1" fmla="*/ 0 h 17"/>
                  <a:gd name="T2" fmla="*/ 4 w 17"/>
                  <a:gd name="T3" fmla="*/ 5 h 17"/>
                  <a:gd name="T4" fmla="*/ 8 w 17"/>
                  <a:gd name="T5" fmla="*/ 16 h 17"/>
                  <a:gd name="T6" fmla="*/ 12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5"/>
                    </a:lnTo>
                    <a:lnTo>
                      <a:pt x="8" y="16"/>
                    </a:lnTo>
                    <a:lnTo>
                      <a:pt x="12"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1" name="Freeform 207">
                <a:extLst>
                  <a:ext uri="{FF2B5EF4-FFF2-40B4-BE49-F238E27FC236}">
                    <a16:creationId xmlns:a16="http://schemas.microsoft.com/office/drawing/2014/main" id="{31AE6FA2-E005-613D-AE2F-D617BDEC6FC0}"/>
                  </a:ext>
                </a:extLst>
              </p:cNvPr>
              <p:cNvSpPr>
                <a:spLocks/>
              </p:cNvSpPr>
              <p:nvPr/>
            </p:nvSpPr>
            <p:spPr bwMode="auto">
              <a:xfrm>
                <a:off x="4028" y="3369"/>
                <a:ext cx="17" cy="17"/>
              </a:xfrm>
              <a:custGeom>
                <a:avLst/>
                <a:gdLst>
                  <a:gd name="T0" fmla="*/ 16 w 17"/>
                  <a:gd name="T1" fmla="*/ 16 h 17"/>
                  <a:gd name="T2" fmla="*/ 12 w 17"/>
                  <a:gd name="T3" fmla="*/ 0 h 17"/>
                  <a:gd name="T4" fmla="*/ 4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4"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2" name="Freeform 208">
                <a:extLst>
                  <a:ext uri="{FF2B5EF4-FFF2-40B4-BE49-F238E27FC236}">
                    <a16:creationId xmlns:a16="http://schemas.microsoft.com/office/drawing/2014/main" id="{A7D7A8C6-BABB-4362-78B5-9240A50FCAA3}"/>
                  </a:ext>
                </a:extLst>
              </p:cNvPr>
              <p:cNvSpPr>
                <a:spLocks/>
              </p:cNvSpPr>
              <p:nvPr/>
            </p:nvSpPr>
            <p:spPr bwMode="auto">
              <a:xfrm>
                <a:off x="4028" y="3371"/>
                <a:ext cx="26" cy="79"/>
              </a:xfrm>
              <a:custGeom>
                <a:avLst/>
                <a:gdLst>
                  <a:gd name="T0" fmla="*/ 25 w 26"/>
                  <a:gd name="T1" fmla="*/ 77 h 79"/>
                  <a:gd name="T2" fmla="*/ 25 w 26"/>
                  <a:gd name="T3" fmla="*/ 77 h 79"/>
                  <a:gd name="T4" fmla="*/ 24 w 26"/>
                  <a:gd name="T5" fmla="*/ 72 h 79"/>
                  <a:gd name="T6" fmla="*/ 23 w 26"/>
                  <a:gd name="T7" fmla="*/ 68 h 79"/>
                  <a:gd name="T8" fmla="*/ 21 w 26"/>
                  <a:gd name="T9" fmla="*/ 63 h 79"/>
                  <a:gd name="T10" fmla="*/ 20 w 26"/>
                  <a:gd name="T11" fmla="*/ 58 h 79"/>
                  <a:gd name="T12" fmla="*/ 18 w 26"/>
                  <a:gd name="T13" fmla="*/ 53 h 79"/>
                  <a:gd name="T14" fmla="*/ 17 w 26"/>
                  <a:gd name="T15" fmla="*/ 49 h 79"/>
                  <a:gd name="T16" fmla="*/ 15 w 26"/>
                  <a:gd name="T17" fmla="*/ 44 h 79"/>
                  <a:gd name="T18" fmla="*/ 14 w 26"/>
                  <a:gd name="T19" fmla="*/ 39 h 79"/>
                  <a:gd name="T20" fmla="*/ 13 w 26"/>
                  <a:gd name="T21" fmla="*/ 34 h 79"/>
                  <a:gd name="T22" fmla="*/ 11 w 26"/>
                  <a:gd name="T23" fmla="*/ 29 h 79"/>
                  <a:gd name="T24" fmla="*/ 10 w 26"/>
                  <a:gd name="T25" fmla="*/ 25 h 79"/>
                  <a:gd name="T26" fmla="*/ 9 w 26"/>
                  <a:gd name="T27" fmla="*/ 19 h 79"/>
                  <a:gd name="T28" fmla="*/ 7 w 26"/>
                  <a:gd name="T29" fmla="*/ 15 h 79"/>
                  <a:gd name="T30" fmla="*/ 6 w 26"/>
                  <a:gd name="T31" fmla="*/ 9 h 79"/>
                  <a:gd name="T32" fmla="*/ 5 w 26"/>
                  <a:gd name="T33" fmla="*/ 5 h 79"/>
                  <a:gd name="T34" fmla="*/ 4 w 26"/>
                  <a:gd name="T35" fmla="*/ 0 h 79"/>
                  <a:gd name="T36" fmla="*/ 0 w 26"/>
                  <a:gd name="T37" fmla="*/ 0 h 79"/>
                  <a:gd name="T38" fmla="*/ 1 w 26"/>
                  <a:gd name="T39" fmla="*/ 6 h 79"/>
                  <a:gd name="T40" fmla="*/ 3 w 26"/>
                  <a:gd name="T41" fmla="*/ 10 h 79"/>
                  <a:gd name="T42" fmla="*/ 3 w 26"/>
                  <a:gd name="T43" fmla="*/ 16 h 79"/>
                  <a:gd name="T44" fmla="*/ 5 w 26"/>
                  <a:gd name="T45" fmla="*/ 21 h 79"/>
                  <a:gd name="T46" fmla="*/ 6 w 26"/>
                  <a:gd name="T47" fmla="*/ 26 h 79"/>
                  <a:gd name="T48" fmla="*/ 8 w 26"/>
                  <a:gd name="T49" fmla="*/ 31 h 79"/>
                  <a:gd name="T50" fmla="*/ 9 w 26"/>
                  <a:gd name="T51" fmla="*/ 35 h 79"/>
                  <a:gd name="T52" fmla="*/ 10 w 26"/>
                  <a:gd name="T53" fmla="*/ 40 h 79"/>
                  <a:gd name="T54" fmla="*/ 11 w 26"/>
                  <a:gd name="T55" fmla="*/ 45 h 79"/>
                  <a:gd name="T56" fmla="*/ 13 w 26"/>
                  <a:gd name="T57" fmla="*/ 49 h 79"/>
                  <a:gd name="T58" fmla="*/ 15 w 26"/>
                  <a:gd name="T59" fmla="*/ 54 h 79"/>
                  <a:gd name="T60" fmla="*/ 16 w 26"/>
                  <a:gd name="T61" fmla="*/ 59 h 79"/>
                  <a:gd name="T62" fmla="*/ 17 w 26"/>
                  <a:gd name="T63" fmla="*/ 64 h 79"/>
                  <a:gd name="T64" fmla="*/ 19 w 26"/>
                  <a:gd name="T65" fmla="*/ 69 h 79"/>
                  <a:gd name="T66" fmla="*/ 20 w 26"/>
                  <a:gd name="T67" fmla="*/ 73 h 79"/>
                  <a:gd name="T68" fmla="*/ 21 w 26"/>
                  <a:gd name="T69" fmla="*/ 78 h 79"/>
                  <a:gd name="T70" fmla="*/ 25 w 26"/>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6" h="79">
                    <a:moveTo>
                      <a:pt x="25" y="77"/>
                    </a:moveTo>
                    <a:lnTo>
                      <a:pt x="25" y="77"/>
                    </a:lnTo>
                    <a:lnTo>
                      <a:pt x="24" y="72"/>
                    </a:lnTo>
                    <a:lnTo>
                      <a:pt x="23" y="68"/>
                    </a:lnTo>
                    <a:lnTo>
                      <a:pt x="21" y="63"/>
                    </a:lnTo>
                    <a:lnTo>
                      <a:pt x="20" y="58"/>
                    </a:lnTo>
                    <a:lnTo>
                      <a:pt x="18" y="53"/>
                    </a:lnTo>
                    <a:lnTo>
                      <a:pt x="17" y="49"/>
                    </a:lnTo>
                    <a:lnTo>
                      <a:pt x="15" y="44"/>
                    </a:lnTo>
                    <a:lnTo>
                      <a:pt x="14" y="39"/>
                    </a:lnTo>
                    <a:lnTo>
                      <a:pt x="13" y="34"/>
                    </a:lnTo>
                    <a:lnTo>
                      <a:pt x="11" y="29"/>
                    </a:lnTo>
                    <a:lnTo>
                      <a:pt x="10" y="25"/>
                    </a:lnTo>
                    <a:lnTo>
                      <a:pt x="9" y="19"/>
                    </a:lnTo>
                    <a:lnTo>
                      <a:pt x="7" y="15"/>
                    </a:lnTo>
                    <a:lnTo>
                      <a:pt x="6" y="9"/>
                    </a:lnTo>
                    <a:lnTo>
                      <a:pt x="5" y="5"/>
                    </a:lnTo>
                    <a:lnTo>
                      <a:pt x="4" y="0"/>
                    </a:lnTo>
                    <a:lnTo>
                      <a:pt x="0" y="0"/>
                    </a:lnTo>
                    <a:lnTo>
                      <a:pt x="1" y="6"/>
                    </a:lnTo>
                    <a:lnTo>
                      <a:pt x="3" y="10"/>
                    </a:lnTo>
                    <a:lnTo>
                      <a:pt x="3" y="16"/>
                    </a:lnTo>
                    <a:lnTo>
                      <a:pt x="5" y="21"/>
                    </a:lnTo>
                    <a:lnTo>
                      <a:pt x="6" y="26"/>
                    </a:lnTo>
                    <a:lnTo>
                      <a:pt x="8" y="31"/>
                    </a:lnTo>
                    <a:lnTo>
                      <a:pt x="9" y="35"/>
                    </a:lnTo>
                    <a:lnTo>
                      <a:pt x="10" y="40"/>
                    </a:lnTo>
                    <a:lnTo>
                      <a:pt x="11" y="45"/>
                    </a:lnTo>
                    <a:lnTo>
                      <a:pt x="13" y="49"/>
                    </a:lnTo>
                    <a:lnTo>
                      <a:pt x="15" y="54"/>
                    </a:lnTo>
                    <a:lnTo>
                      <a:pt x="16" y="59"/>
                    </a:lnTo>
                    <a:lnTo>
                      <a:pt x="17" y="64"/>
                    </a:lnTo>
                    <a:lnTo>
                      <a:pt x="19" y="69"/>
                    </a:lnTo>
                    <a:lnTo>
                      <a:pt x="20" y="73"/>
                    </a:lnTo>
                    <a:lnTo>
                      <a:pt x="21" y="78"/>
                    </a:lnTo>
                    <a:lnTo>
                      <a:pt x="25"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3" name="Freeform 209">
                <a:extLst>
                  <a:ext uri="{FF2B5EF4-FFF2-40B4-BE49-F238E27FC236}">
                    <a16:creationId xmlns:a16="http://schemas.microsoft.com/office/drawing/2014/main" id="{A9BCC6EA-A49F-6755-3D41-5FD4F4F956ED}"/>
                  </a:ext>
                </a:extLst>
              </p:cNvPr>
              <p:cNvSpPr>
                <a:spLocks/>
              </p:cNvSpPr>
              <p:nvPr/>
            </p:nvSpPr>
            <p:spPr bwMode="auto">
              <a:xfrm>
                <a:off x="4361" y="3370"/>
                <a:ext cx="17" cy="79"/>
              </a:xfrm>
              <a:custGeom>
                <a:avLst/>
                <a:gdLst>
                  <a:gd name="T0" fmla="*/ 5 w 17"/>
                  <a:gd name="T1" fmla="*/ 0 h 79"/>
                  <a:gd name="T2" fmla="*/ 0 w 17"/>
                  <a:gd name="T3" fmla="*/ 0 h 79"/>
                  <a:gd name="T4" fmla="*/ 5 w 17"/>
                  <a:gd name="T5" fmla="*/ 78 h 79"/>
                  <a:gd name="T6" fmla="*/ 16 w 17"/>
                  <a:gd name="T7" fmla="*/ 78 h 79"/>
                  <a:gd name="T8" fmla="*/ 10 w 17"/>
                  <a:gd name="T9" fmla="*/ 0 h 79"/>
                  <a:gd name="T10" fmla="*/ 5 w 17"/>
                  <a:gd name="T11" fmla="*/ 0 h 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9">
                    <a:moveTo>
                      <a:pt x="5" y="0"/>
                    </a:moveTo>
                    <a:lnTo>
                      <a:pt x="0" y="0"/>
                    </a:lnTo>
                    <a:lnTo>
                      <a:pt x="5" y="78"/>
                    </a:lnTo>
                    <a:lnTo>
                      <a:pt x="16" y="78"/>
                    </a:lnTo>
                    <a:lnTo>
                      <a:pt x="10" y="0"/>
                    </a:lnTo>
                    <a:lnTo>
                      <a:pt x="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4" name="Freeform 210">
                <a:extLst>
                  <a:ext uri="{FF2B5EF4-FFF2-40B4-BE49-F238E27FC236}">
                    <a16:creationId xmlns:a16="http://schemas.microsoft.com/office/drawing/2014/main" id="{97297A26-53B0-BCEC-FD60-2E85F856BEFB}"/>
                  </a:ext>
                </a:extLst>
              </p:cNvPr>
              <p:cNvSpPr>
                <a:spLocks/>
              </p:cNvSpPr>
              <p:nvPr/>
            </p:nvSpPr>
            <p:spPr bwMode="auto">
              <a:xfrm>
                <a:off x="4361" y="3368"/>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5" name="Freeform 211">
                <a:extLst>
                  <a:ext uri="{FF2B5EF4-FFF2-40B4-BE49-F238E27FC236}">
                    <a16:creationId xmlns:a16="http://schemas.microsoft.com/office/drawing/2014/main" id="{8B578A62-7EF2-4159-402B-3617B03B1ACB}"/>
                  </a:ext>
                </a:extLst>
              </p:cNvPr>
              <p:cNvSpPr>
                <a:spLocks/>
              </p:cNvSpPr>
              <p:nvPr/>
            </p:nvSpPr>
            <p:spPr bwMode="auto">
              <a:xfrm>
                <a:off x="4568" y="1223"/>
                <a:ext cx="62" cy="178"/>
              </a:xfrm>
              <a:custGeom>
                <a:avLst/>
                <a:gdLst>
                  <a:gd name="T0" fmla="*/ 0 w 62"/>
                  <a:gd name="T1" fmla="*/ 0 h 178"/>
                  <a:gd name="T2" fmla="*/ 0 w 62"/>
                  <a:gd name="T3" fmla="*/ 0 h 178"/>
                  <a:gd name="T4" fmla="*/ 3 w 62"/>
                  <a:gd name="T5" fmla="*/ 11 h 178"/>
                  <a:gd name="T6" fmla="*/ 6 w 62"/>
                  <a:gd name="T7" fmla="*/ 22 h 178"/>
                  <a:gd name="T8" fmla="*/ 10 w 62"/>
                  <a:gd name="T9" fmla="*/ 34 h 178"/>
                  <a:gd name="T10" fmla="*/ 13 w 62"/>
                  <a:gd name="T11" fmla="*/ 45 h 178"/>
                  <a:gd name="T12" fmla="*/ 16 w 62"/>
                  <a:gd name="T13" fmla="*/ 56 h 178"/>
                  <a:gd name="T14" fmla="*/ 20 w 62"/>
                  <a:gd name="T15" fmla="*/ 67 h 178"/>
                  <a:gd name="T16" fmla="*/ 23 w 62"/>
                  <a:gd name="T17" fmla="*/ 79 h 178"/>
                  <a:gd name="T18" fmla="*/ 27 w 62"/>
                  <a:gd name="T19" fmla="*/ 90 h 178"/>
                  <a:gd name="T20" fmla="*/ 31 w 62"/>
                  <a:gd name="T21" fmla="*/ 101 h 178"/>
                  <a:gd name="T22" fmla="*/ 35 w 62"/>
                  <a:gd name="T23" fmla="*/ 112 h 178"/>
                  <a:gd name="T24" fmla="*/ 38 w 62"/>
                  <a:gd name="T25" fmla="*/ 123 h 178"/>
                  <a:gd name="T26" fmla="*/ 43 w 62"/>
                  <a:gd name="T27" fmla="*/ 134 h 178"/>
                  <a:gd name="T28" fmla="*/ 47 w 62"/>
                  <a:gd name="T29" fmla="*/ 145 h 178"/>
                  <a:gd name="T30" fmla="*/ 52 w 62"/>
                  <a:gd name="T31" fmla="*/ 156 h 178"/>
                  <a:gd name="T32" fmla="*/ 56 w 62"/>
                  <a:gd name="T33" fmla="*/ 167 h 178"/>
                  <a:gd name="T34" fmla="*/ 61 w 62"/>
                  <a:gd name="T35" fmla="*/ 177 h 1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2" h="178">
                    <a:moveTo>
                      <a:pt x="0" y="0"/>
                    </a:moveTo>
                    <a:lnTo>
                      <a:pt x="0" y="0"/>
                    </a:lnTo>
                    <a:lnTo>
                      <a:pt x="3" y="11"/>
                    </a:lnTo>
                    <a:lnTo>
                      <a:pt x="6" y="22"/>
                    </a:lnTo>
                    <a:lnTo>
                      <a:pt x="10" y="34"/>
                    </a:lnTo>
                    <a:lnTo>
                      <a:pt x="13" y="45"/>
                    </a:lnTo>
                    <a:lnTo>
                      <a:pt x="16" y="56"/>
                    </a:lnTo>
                    <a:lnTo>
                      <a:pt x="20" y="67"/>
                    </a:lnTo>
                    <a:lnTo>
                      <a:pt x="23" y="79"/>
                    </a:lnTo>
                    <a:lnTo>
                      <a:pt x="27" y="90"/>
                    </a:lnTo>
                    <a:lnTo>
                      <a:pt x="31" y="101"/>
                    </a:lnTo>
                    <a:lnTo>
                      <a:pt x="35" y="112"/>
                    </a:lnTo>
                    <a:lnTo>
                      <a:pt x="38" y="123"/>
                    </a:lnTo>
                    <a:lnTo>
                      <a:pt x="43" y="134"/>
                    </a:lnTo>
                    <a:lnTo>
                      <a:pt x="47" y="145"/>
                    </a:lnTo>
                    <a:lnTo>
                      <a:pt x="52" y="156"/>
                    </a:lnTo>
                    <a:lnTo>
                      <a:pt x="56" y="167"/>
                    </a:lnTo>
                    <a:lnTo>
                      <a:pt x="61" y="17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6" name="Freeform 212">
                <a:extLst>
                  <a:ext uri="{FF2B5EF4-FFF2-40B4-BE49-F238E27FC236}">
                    <a16:creationId xmlns:a16="http://schemas.microsoft.com/office/drawing/2014/main" id="{60A37A43-F054-9BC4-0889-E37F90E38CA8}"/>
                  </a:ext>
                </a:extLst>
              </p:cNvPr>
              <p:cNvSpPr>
                <a:spLocks/>
              </p:cNvSpPr>
              <p:nvPr/>
            </p:nvSpPr>
            <p:spPr bwMode="auto">
              <a:xfrm>
                <a:off x="4197" y="1058"/>
                <a:ext cx="347" cy="485"/>
              </a:xfrm>
              <a:custGeom>
                <a:avLst/>
                <a:gdLst>
                  <a:gd name="T0" fmla="*/ 33 w 347"/>
                  <a:gd name="T1" fmla="*/ 75 h 485"/>
                  <a:gd name="T2" fmla="*/ 20 w 347"/>
                  <a:gd name="T3" fmla="*/ 108 h 485"/>
                  <a:gd name="T4" fmla="*/ 11 w 347"/>
                  <a:gd name="T5" fmla="*/ 143 h 485"/>
                  <a:gd name="T6" fmla="*/ 4 w 347"/>
                  <a:gd name="T7" fmla="*/ 177 h 485"/>
                  <a:gd name="T8" fmla="*/ 1 w 347"/>
                  <a:gd name="T9" fmla="*/ 212 h 485"/>
                  <a:gd name="T10" fmla="*/ 0 w 347"/>
                  <a:gd name="T11" fmla="*/ 247 h 485"/>
                  <a:gd name="T12" fmla="*/ 3 w 347"/>
                  <a:gd name="T13" fmla="*/ 281 h 485"/>
                  <a:gd name="T14" fmla="*/ 9 w 347"/>
                  <a:gd name="T15" fmla="*/ 316 h 485"/>
                  <a:gd name="T16" fmla="*/ 15 w 347"/>
                  <a:gd name="T17" fmla="*/ 339 h 485"/>
                  <a:gd name="T18" fmla="*/ 19 w 347"/>
                  <a:gd name="T19" fmla="*/ 349 h 485"/>
                  <a:gd name="T20" fmla="*/ 25 w 347"/>
                  <a:gd name="T21" fmla="*/ 361 h 485"/>
                  <a:gd name="T22" fmla="*/ 33 w 347"/>
                  <a:gd name="T23" fmla="*/ 373 h 485"/>
                  <a:gd name="T24" fmla="*/ 41 w 347"/>
                  <a:gd name="T25" fmla="*/ 386 h 485"/>
                  <a:gd name="T26" fmla="*/ 51 w 347"/>
                  <a:gd name="T27" fmla="*/ 399 h 485"/>
                  <a:gd name="T28" fmla="*/ 62 w 347"/>
                  <a:gd name="T29" fmla="*/ 412 h 485"/>
                  <a:gd name="T30" fmla="*/ 75 w 347"/>
                  <a:gd name="T31" fmla="*/ 426 h 485"/>
                  <a:gd name="T32" fmla="*/ 91 w 347"/>
                  <a:gd name="T33" fmla="*/ 443 h 485"/>
                  <a:gd name="T34" fmla="*/ 109 w 347"/>
                  <a:gd name="T35" fmla="*/ 459 h 485"/>
                  <a:gd name="T36" fmla="*/ 124 w 347"/>
                  <a:gd name="T37" fmla="*/ 472 h 485"/>
                  <a:gd name="T38" fmla="*/ 139 w 347"/>
                  <a:gd name="T39" fmla="*/ 479 h 485"/>
                  <a:gd name="T40" fmla="*/ 154 w 347"/>
                  <a:gd name="T41" fmla="*/ 484 h 485"/>
                  <a:gd name="T42" fmla="*/ 168 w 347"/>
                  <a:gd name="T43" fmla="*/ 484 h 485"/>
                  <a:gd name="T44" fmla="*/ 183 w 347"/>
                  <a:gd name="T45" fmla="*/ 481 h 485"/>
                  <a:gd name="T46" fmla="*/ 200 w 347"/>
                  <a:gd name="T47" fmla="*/ 475 h 485"/>
                  <a:gd name="T48" fmla="*/ 221 w 347"/>
                  <a:gd name="T49" fmla="*/ 466 h 485"/>
                  <a:gd name="T50" fmla="*/ 238 w 347"/>
                  <a:gd name="T51" fmla="*/ 454 h 485"/>
                  <a:gd name="T52" fmla="*/ 249 w 347"/>
                  <a:gd name="T53" fmla="*/ 443 h 485"/>
                  <a:gd name="T54" fmla="*/ 258 w 347"/>
                  <a:gd name="T55" fmla="*/ 432 h 485"/>
                  <a:gd name="T56" fmla="*/ 269 w 347"/>
                  <a:gd name="T57" fmla="*/ 420 h 485"/>
                  <a:gd name="T58" fmla="*/ 279 w 347"/>
                  <a:gd name="T59" fmla="*/ 407 h 485"/>
                  <a:gd name="T60" fmla="*/ 289 w 347"/>
                  <a:gd name="T61" fmla="*/ 394 h 485"/>
                  <a:gd name="T62" fmla="*/ 297 w 347"/>
                  <a:gd name="T63" fmla="*/ 381 h 485"/>
                  <a:gd name="T64" fmla="*/ 305 w 347"/>
                  <a:gd name="T65" fmla="*/ 369 h 485"/>
                  <a:gd name="T66" fmla="*/ 311 w 347"/>
                  <a:gd name="T67" fmla="*/ 356 h 485"/>
                  <a:gd name="T68" fmla="*/ 317 w 347"/>
                  <a:gd name="T69" fmla="*/ 344 h 485"/>
                  <a:gd name="T70" fmla="*/ 323 w 347"/>
                  <a:gd name="T71" fmla="*/ 331 h 485"/>
                  <a:gd name="T72" fmla="*/ 331 w 347"/>
                  <a:gd name="T73" fmla="*/ 312 h 485"/>
                  <a:gd name="T74" fmla="*/ 339 w 347"/>
                  <a:gd name="T75" fmla="*/ 289 h 485"/>
                  <a:gd name="T76" fmla="*/ 344 w 347"/>
                  <a:gd name="T77" fmla="*/ 266 h 485"/>
                  <a:gd name="T78" fmla="*/ 346 w 347"/>
                  <a:gd name="T79" fmla="*/ 244 h 485"/>
                  <a:gd name="T80" fmla="*/ 346 w 347"/>
                  <a:gd name="T81" fmla="*/ 223 h 485"/>
                  <a:gd name="T82" fmla="*/ 344 w 347"/>
                  <a:gd name="T83" fmla="*/ 202 h 485"/>
                  <a:gd name="T84" fmla="*/ 339 w 347"/>
                  <a:gd name="T85" fmla="*/ 179 h 485"/>
                  <a:gd name="T86" fmla="*/ 333 w 347"/>
                  <a:gd name="T87" fmla="*/ 155 h 485"/>
                  <a:gd name="T88" fmla="*/ 323 w 347"/>
                  <a:gd name="T89" fmla="*/ 126 h 485"/>
                  <a:gd name="T90" fmla="*/ 306 w 347"/>
                  <a:gd name="T91" fmla="*/ 97 h 485"/>
                  <a:gd name="T92" fmla="*/ 284 w 347"/>
                  <a:gd name="T93" fmla="*/ 71 h 485"/>
                  <a:gd name="T94" fmla="*/ 256 w 347"/>
                  <a:gd name="T95" fmla="*/ 48 h 485"/>
                  <a:gd name="T96" fmla="*/ 226 w 347"/>
                  <a:gd name="T97" fmla="*/ 30 h 485"/>
                  <a:gd name="T98" fmla="*/ 192 w 347"/>
                  <a:gd name="T99" fmla="*/ 16 h 485"/>
                  <a:gd name="T100" fmla="*/ 158 w 347"/>
                  <a:gd name="T101" fmla="*/ 6 h 485"/>
                  <a:gd name="T102" fmla="*/ 123 w 347"/>
                  <a:gd name="T103" fmla="*/ 1 h 485"/>
                  <a:gd name="T104" fmla="*/ 41 w 347"/>
                  <a:gd name="T105" fmla="*/ 58 h 4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7" h="485">
                    <a:moveTo>
                      <a:pt x="41" y="58"/>
                    </a:moveTo>
                    <a:lnTo>
                      <a:pt x="33" y="75"/>
                    </a:lnTo>
                    <a:lnTo>
                      <a:pt x="26" y="91"/>
                    </a:lnTo>
                    <a:lnTo>
                      <a:pt x="20" y="108"/>
                    </a:lnTo>
                    <a:lnTo>
                      <a:pt x="15" y="126"/>
                    </a:lnTo>
                    <a:lnTo>
                      <a:pt x="11" y="143"/>
                    </a:lnTo>
                    <a:lnTo>
                      <a:pt x="7" y="160"/>
                    </a:lnTo>
                    <a:lnTo>
                      <a:pt x="4" y="177"/>
                    </a:lnTo>
                    <a:lnTo>
                      <a:pt x="2" y="195"/>
                    </a:lnTo>
                    <a:lnTo>
                      <a:pt x="1" y="212"/>
                    </a:lnTo>
                    <a:lnTo>
                      <a:pt x="0" y="229"/>
                    </a:lnTo>
                    <a:lnTo>
                      <a:pt x="0" y="247"/>
                    </a:lnTo>
                    <a:lnTo>
                      <a:pt x="1" y="264"/>
                    </a:lnTo>
                    <a:lnTo>
                      <a:pt x="3" y="281"/>
                    </a:lnTo>
                    <a:lnTo>
                      <a:pt x="6" y="299"/>
                    </a:lnTo>
                    <a:lnTo>
                      <a:pt x="9" y="316"/>
                    </a:lnTo>
                    <a:lnTo>
                      <a:pt x="13" y="334"/>
                    </a:lnTo>
                    <a:lnTo>
                      <a:pt x="15" y="339"/>
                    </a:lnTo>
                    <a:lnTo>
                      <a:pt x="17" y="344"/>
                    </a:lnTo>
                    <a:lnTo>
                      <a:pt x="19" y="349"/>
                    </a:lnTo>
                    <a:lnTo>
                      <a:pt x="22" y="354"/>
                    </a:lnTo>
                    <a:lnTo>
                      <a:pt x="25" y="361"/>
                    </a:lnTo>
                    <a:lnTo>
                      <a:pt x="29" y="366"/>
                    </a:lnTo>
                    <a:lnTo>
                      <a:pt x="33" y="373"/>
                    </a:lnTo>
                    <a:lnTo>
                      <a:pt x="37" y="379"/>
                    </a:lnTo>
                    <a:lnTo>
                      <a:pt x="41" y="386"/>
                    </a:lnTo>
                    <a:lnTo>
                      <a:pt x="46" y="392"/>
                    </a:lnTo>
                    <a:lnTo>
                      <a:pt x="51" y="399"/>
                    </a:lnTo>
                    <a:lnTo>
                      <a:pt x="57" y="406"/>
                    </a:lnTo>
                    <a:lnTo>
                      <a:pt x="62" y="412"/>
                    </a:lnTo>
                    <a:lnTo>
                      <a:pt x="68" y="420"/>
                    </a:lnTo>
                    <a:lnTo>
                      <a:pt x="75" y="426"/>
                    </a:lnTo>
                    <a:lnTo>
                      <a:pt x="81" y="433"/>
                    </a:lnTo>
                    <a:lnTo>
                      <a:pt x="91" y="443"/>
                    </a:lnTo>
                    <a:lnTo>
                      <a:pt x="100" y="452"/>
                    </a:lnTo>
                    <a:lnTo>
                      <a:pt x="109" y="459"/>
                    </a:lnTo>
                    <a:lnTo>
                      <a:pt x="117" y="466"/>
                    </a:lnTo>
                    <a:lnTo>
                      <a:pt x="124" y="472"/>
                    </a:lnTo>
                    <a:lnTo>
                      <a:pt x="132" y="476"/>
                    </a:lnTo>
                    <a:lnTo>
                      <a:pt x="139" y="479"/>
                    </a:lnTo>
                    <a:lnTo>
                      <a:pt x="146" y="482"/>
                    </a:lnTo>
                    <a:lnTo>
                      <a:pt x="154" y="484"/>
                    </a:lnTo>
                    <a:lnTo>
                      <a:pt x="161" y="484"/>
                    </a:lnTo>
                    <a:lnTo>
                      <a:pt x="168" y="484"/>
                    </a:lnTo>
                    <a:lnTo>
                      <a:pt x="176" y="483"/>
                    </a:lnTo>
                    <a:lnTo>
                      <a:pt x="183" y="481"/>
                    </a:lnTo>
                    <a:lnTo>
                      <a:pt x="192" y="479"/>
                    </a:lnTo>
                    <a:lnTo>
                      <a:pt x="200" y="475"/>
                    </a:lnTo>
                    <a:lnTo>
                      <a:pt x="209" y="471"/>
                    </a:lnTo>
                    <a:lnTo>
                      <a:pt x="221" y="466"/>
                    </a:lnTo>
                    <a:lnTo>
                      <a:pt x="231" y="460"/>
                    </a:lnTo>
                    <a:lnTo>
                      <a:pt x="238" y="454"/>
                    </a:lnTo>
                    <a:lnTo>
                      <a:pt x="244" y="449"/>
                    </a:lnTo>
                    <a:lnTo>
                      <a:pt x="249" y="443"/>
                    </a:lnTo>
                    <a:lnTo>
                      <a:pt x="254" y="437"/>
                    </a:lnTo>
                    <a:lnTo>
                      <a:pt x="258" y="432"/>
                    </a:lnTo>
                    <a:lnTo>
                      <a:pt x="263" y="426"/>
                    </a:lnTo>
                    <a:lnTo>
                      <a:pt x="269" y="420"/>
                    </a:lnTo>
                    <a:lnTo>
                      <a:pt x="274" y="413"/>
                    </a:lnTo>
                    <a:lnTo>
                      <a:pt x="279" y="407"/>
                    </a:lnTo>
                    <a:lnTo>
                      <a:pt x="284" y="400"/>
                    </a:lnTo>
                    <a:lnTo>
                      <a:pt x="289" y="394"/>
                    </a:lnTo>
                    <a:lnTo>
                      <a:pt x="293" y="388"/>
                    </a:lnTo>
                    <a:lnTo>
                      <a:pt x="297" y="381"/>
                    </a:lnTo>
                    <a:lnTo>
                      <a:pt x="301" y="375"/>
                    </a:lnTo>
                    <a:lnTo>
                      <a:pt x="305" y="369"/>
                    </a:lnTo>
                    <a:lnTo>
                      <a:pt x="308" y="362"/>
                    </a:lnTo>
                    <a:lnTo>
                      <a:pt x="311" y="356"/>
                    </a:lnTo>
                    <a:lnTo>
                      <a:pt x="315" y="350"/>
                    </a:lnTo>
                    <a:lnTo>
                      <a:pt x="317" y="344"/>
                    </a:lnTo>
                    <a:lnTo>
                      <a:pt x="320" y="337"/>
                    </a:lnTo>
                    <a:lnTo>
                      <a:pt x="323" y="331"/>
                    </a:lnTo>
                    <a:lnTo>
                      <a:pt x="326" y="325"/>
                    </a:lnTo>
                    <a:lnTo>
                      <a:pt x="331" y="312"/>
                    </a:lnTo>
                    <a:lnTo>
                      <a:pt x="335" y="300"/>
                    </a:lnTo>
                    <a:lnTo>
                      <a:pt x="339" y="289"/>
                    </a:lnTo>
                    <a:lnTo>
                      <a:pt x="342" y="277"/>
                    </a:lnTo>
                    <a:lnTo>
                      <a:pt x="344" y="266"/>
                    </a:lnTo>
                    <a:lnTo>
                      <a:pt x="345" y="255"/>
                    </a:lnTo>
                    <a:lnTo>
                      <a:pt x="346" y="244"/>
                    </a:lnTo>
                    <a:lnTo>
                      <a:pt x="346" y="234"/>
                    </a:lnTo>
                    <a:lnTo>
                      <a:pt x="346" y="223"/>
                    </a:lnTo>
                    <a:lnTo>
                      <a:pt x="345" y="212"/>
                    </a:lnTo>
                    <a:lnTo>
                      <a:pt x="344" y="202"/>
                    </a:lnTo>
                    <a:lnTo>
                      <a:pt x="341" y="190"/>
                    </a:lnTo>
                    <a:lnTo>
                      <a:pt x="339" y="179"/>
                    </a:lnTo>
                    <a:lnTo>
                      <a:pt x="336" y="167"/>
                    </a:lnTo>
                    <a:lnTo>
                      <a:pt x="333" y="155"/>
                    </a:lnTo>
                    <a:lnTo>
                      <a:pt x="329" y="142"/>
                    </a:lnTo>
                    <a:lnTo>
                      <a:pt x="323" y="126"/>
                    </a:lnTo>
                    <a:lnTo>
                      <a:pt x="315" y="112"/>
                    </a:lnTo>
                    <a:lnTo>
                      <a:pt x="306" y="97"/>
                    </a:lnTo>
                    <a:lnTo>
                      <a:pt x="296" y="84"/>
                    </a:lnTo>
                    <a:lnTo>
                      <a:pt x="284" y="71"/>
                    </a:lnTo>
                    <a:lnTo>
                      <a:pt x="270" y="59"/>
                    </a:lnTo>
                    <a:lnTo>
                      <a:pt x="256" y="48"/>
                    </a:lnTo>
                    <a:lnTo>
                      <a:pt x="242" y="39"/>
                    </a:lnTo>
                    <a:lnTo>
                      <a:pt x="226" y="30"/>
                    </a:lnTo>
                    <a:lnTo>
                      <a:pt x="209" y="22"/>
                    </a:lnTo>
                    <a:lnTo>
                      <a:pt x="192" y="16"/>
                    </a:lnTo>
                    <a:lnTo>
                      <a:pt x="175" y="10"/>
                    </a:lnTo>
                    <a:lnTo>
                      <a:pt x="158" y="6"/>
                    </a:lnTo>
                    <a:lnTo>
                      <a:pt x="140" y="3"/>
                    </a:lnTo>
                    <a:lnTo>
                      <a:pt x="123" y="1"/>
                    </a:lnTo>
                    <a:lnTo>
                      <a:pt x="106" y="0"/>
                    </a:lnTo>
                    <a:lnTo>
                      <a:pt x="41" y="5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7" name="Freeform 213">
                <a:extLst>
                  <a:ext uri="{FF2B5EF4-FFF2-40B4-BE49-F238E27FC236}">
                    <a16:creationId xmlns:a16="http://schemas.microsoft.com/office/drawing/2014/main" id="{2C9E9797-965F-D51C-8548-F2578555D016}"/>
                  </a:ext>
                </a:extLst>
              </p:cNvPr>
              <p:cNvSpPr>
                <a:spLocks/>
              </p:cNvSpPr>
              <p:nvPr/>
            </p:nvSpPr>
            <p:spPr bwMode="auto">
              <a:xfrm>
                <a:off x="4195" y="1114"/>
                <a:ext cx="46" cy="279"/>
              </a:xfrm>
              <a:custGeom>
                <a:avLst/>
                <a:gdLst>
                  <a:gd name="T0" fmla="*/ 17 w 46"/>
                  <a:gd name="T1" fmla="*/ 278 h 279"/>
                  <a:gd name="T2" fmla="*/ 17 w 46"/>
                  <a:gd name="T3" fmla="*/ 278 h 279"/>
                  <a:gd name="T4" fmla="*/ 13 w 46"/>
                  <a:gd name="T5" fmla="*/ 260 h 279"/>
                  <a:gd name="T6" fmla="*/ 10 w 46"/>
                  <a:gd name="T7" fmla="*/ 243 h 279"/>
                  <a:gd name="T8" fmla="*/ 7 w 46"/>
                  <a:gd name="T9" fmla="*/ 225 h 279"/>
                  <a:gd name="T10" fmla="*/ 5 w 46"/>
                  <a:gd name="T11" fmla="*/ 208 h 279"/>
                  <a:gd name="T12" fmla="*/ 4 w 46"/>
                  <a:gd name="T13" fmla="*/ 191 h 279"/>
                  <a:gd name="T14" fmla="*/ 4 w 46"/>
                  <a:gd name="T15" fmla="*/ 173 h 279"/>
                  <a:gd name="T16" fmla="*/ 5 w 46"/>
                  <a:gd name="T17" fmla="*/ 156 h 279"/>
                  <a:gd name="T18" fmla="*/ 6 w 46"/>
                  <a:gd name="T19" fmla="*/ 139 h 279"/>
                  <a:gd name="T20" fmla="*/ 8 w 46"/>
                  <a:gd name="T21" fmla="*/ 122 h 279"/>
                  <a:gd name="T22" fmla="*/ 11 w 46"/>
                  <a:gd name="T23" fmla="*/ 105 h 279"/>
                  <a:gd name="T24" fmla="*/ 15 w 46"/>
                  <a:gd name="T25" fmla="*/ 88 h 279"/>
                  <a:gd name="T26" fmla="*/ 19 w 46"/>
                  <a:gd name="T27" fmla="*/ 70 h 279"/>
                  <a:gd name="T28" fmla="*/ 24 w 46"/>
                  <a:gd name="T29" fmla="*/ 53 h 279"/>
                  <a:gd name="T30" fmla="*/ 30 w 46"/>
                  <a:gd name="T31" fmla="*/ 36 h 279"/>
                  <a:gd name="T32" fmla="*/ 37 w 46"/>
                  <a:gd name="T33" fmla="*/ 20 h 279"/>
                  <a:gd name="T34" fmla="*/ 45 w 46"/>
                  <a:gd name="T35" fmla="*/ 2 h 279"/>
                  <a:gd name="T36" fmla="*/ 41 w 46"/>
                  <a:gd name="T37" fmla="*/ 0 h 279"/>
                  <a:gd name="T38" fmla="*/ 33 w 46"/>
                  <a:gd name="T39" fmla="*/ 18 h 279"/>
                  <a:gd name="T40" fmla="*/ 26 w 46"/>
                  <a:gd name="T41" fmla="*/ 35 h 279"/>
                  <a:gd name="T42" fmla="*/ 20 w 46"/>
                  <a:gd name="T43" fmla="*/ 52 h 279"/>
                  <a:gd name="T44" fmla="*/ 15 w 46"/>
                  <a:gd name="T45" fmla="*/ 69 h 279"/>
                  <a:gd name="T46" fmla="*/ 11 w 46"/>
                  <a:gd name="T47" fmla="*/ 86 h 279"/>
                  <a:gd name="T48" fmla="*/ 7 w 46"/>
                  <a:gd name="T49" fmla="*/ 104 h 279"/>
                  <a:gd name="T50" fmla="*/ 4 w 46"/>
                  <a:gd name="T51" fmla="*/ 121 h 279"/>
                  <a:gd name="T52" fmla="*/ 2 w 46"/>
                  <a:gd name="T53" fmla="*/ 139 h 279"/>
                  <a:gd name="T54" fmla="*/ 1 w 46"/>
                  <a:gd name="T55" fmla="*/ 156 h 279"/>
                  <a:gd name="T56" fmla="*/ 0 w 46"/>
                  <a:gd name="T57" fmla="*/ 173 h 279"/>
                  <a:gd name="T58" fmla="*/ 0 w 46"/>
                  <a:gd name="T59" fmla="*/ 191 h 279"/>
                  <a:gd name="T60" fmla="*/ 1 w 46"/>
                  <a:gd name="T61" fmla="*/ 208 h 279"/>
                  <a:gd name="T62" fmla="*/ 3 w 46"/>
                  <a:gd name="T63" fmla="*/ 225 h 279"/>
                  <a:gd name="T64" fmla="*/ 6 w 46"/>
                  <a:gd name="T65" fmla="*/ 244 h 279"/>
                  <a:gd name="T66" fmla="*/ 9 w 46"/>
                  <a:gd name="T67" fmla="*/ 261 h 279"/>
                  <a:gd name="T68" fmla="*/ 13 w 46"/>
                  <a:gd name="T69" fmla="*/ 278 h 279"/>
                  <a:gd name="T70" fmla="*/ 17 w 46"/>
                  <a:gd name="T71" fmla="*/ 278 h 2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 h="279">
                    <a:moveTo>
                      <a:pt x="17" y="278"/>
                    </a:moveTo>
                    <a:lnTo>
                      <a:pt x="17" y="278"/>
                    </a:lnTo>
                    <a:lnTo>
                      <a:pt x="13" y="260"/>
                    </a:lnTo>
                    <a:lnTo>
                      <a:pt x="10" y="243"/>
                    </a:lnTo>
                    <a:lnTo>
                      <a:pt x="7" y="225"/>
                    </a:lnTo>
                    <a:lnTo>
                      <a:pt x="5" y="208"/>
                    </a:lnTo>
                    <a:lnTo>
                      <a:pt x="4" y="191"/>
                    </a:lnTo>
                    <a:lnTo>
                      <a:pt x="4" y="173"/>
                    </a:lnTo>
                    <a:lnTo>
                      <a:pt x="5" y="156"/>
                    </a:lnTo>
                    <a:lnTo>
                      <a:pt x="6" y="139"/>
                    </a:lnTo>
                    <a:lnTo>
                      <a:pt x="8" y="122"/>
                    </a:lnTo>
                    <a:lnTo>
                      <a:pt x="11" y="105"/>
                    </a:lnTo>
                    <a:lnTo>
                      <a:pt x="15" y="88"/>
                    </a:lnTo>
                    <a:lnTo>
                      <a:pt x="19" y="70"/>
                    </a:lnTo>
                    <a:lnTo>
                      <a:pt x="24" y="53"/>
                    </a:lnTo>
                    <a:lnTo>
                      <a:pt x="30" y="36"/>
                    </a:lnTo>
                    <a:lnTo>
                      <a:pt x="37" y="20"/>
                    </a:lnTo>
                    <a:lnTo>
                      <a:pt x="45" y="2"/>
                    </a:lnTo>
                    <a:lnTo>
                      <a:pt x="41" y="0"/>
                    </a:lnTo>
                    <a:lnTo>
                      <a:pt x="33" y="18"/>
                    </a:lnTo>
                    <a:lnTo>
                      <a:pt x="26" y="35"/>
                    </a:lnTo>
                    <a:lnTo>
                      <a:pt x="20" y="52"/>
                    </a:lnTo>
                    <a:lnTo>
                      <a:pt x="15" y="69"/>
                    </a:lnTo>
                    <a:lnTo>
                      <a:pt x="11" y="86"/>
                    </a:lnTo>
                    <a:lnTo>
                      <a:pt x="7" y="104"/>
                    </a:lnTo>
                    <a:lnTo>
                      <a:pt x="4" y="121"/>
                    </a:lnTo>
                    <a:lnTo>
                      <a:pt x="2" y="139"/>
                    </a:lnTo>
                    <a:lnTo>
                      <a:pt x="1" y="156"/>
                    </a:lnTo>
                    <a:lnTo>
                      <a:pt x="0" y="173"/>
                    </a:lnTo>
                    <a:lnTo>
                      <a:pt x="0" y="191"/>
                    </a:lnTo>
                    <a:lnTo>
                      <a:pt x="1" y="208"/>
                    </a:lnTo>
                    <a:lnTo>
                      <a:pt x="3" y="225"/>
                    </a:lnTo>
                    <a:lnTo>
                      <a:pt x="6" y="244"/>
                    </a:lnTo>
                    <a:lnTo>
                      <a:pt x="9" y="261"/>
                    </a:lnTo>
                    <a:lnTo>
                      <a:pt x="13" y="278"/>
                    </a:lnTo>
                    <a:lnTo>
                      <a:pt x="17" y="27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8" name="Freeform 214">
                <a:extLst>
                  <a:ext uri="{FF2B5EF4-FFF2-40B4-BE49-F238E27FC236}">
                    <a16:creationId xmlns:a16="http://schemas.microsoft.com/office/drawing/2014/main" id="{EDD444ED-344A-1134-02CE-5C3247A1E1FF}"/>
                  </a:ext>
                </a:extLst>
              </p:cNvPr>
              <p:cNvSpPr>
                <a:spLocks/>
              </p:cNvSpPr>
              <p:nvPr/>
            </p:nvSpPr>
            <p:spPr bwMode="auto">
              <a:xfrm>
                <a:off x="4208" y="1392"/>
                <a:ext cx="73" cy="101"/>
              </a:xfrm>
              <a:custGeom>
                <a:avLst/>
                <a:gdLst>
                  <a:gd name="T0" fmla="*/ 72 w 73"/>
                  <a:gd name="T1" fmla="*/ 98 h 101"/>
                  <a:gd name="T2" fmla="*/ 72 w 73"/>
                  <a:gd name="T3" fmla="*/ 98 h 101"/>
                  <a:gd name="T4" fmla="*/ 65 w 73"/>
                  <a:gd name="T5" fmla="*/ 91 h 101"/>
                  <a:gd name="T6" fmla="*/ 59 w 73"/>
                  <a:gd name="T7" fmla="*/ 84 h 101"/>
                  <a:gd name="T8" fmla="*/ 52 w 73"/>
                  <a:gd name="T9" fmla="*/ 77 h 101"/>
                  <a:gd name="T10" fmla="*/ 47 w 73"/>
                  <a:gd name="T11" fmla="*/ 70 h 101"/>
                  <a:gd name="T12" fmla="*/ 42 w 73"/>
                  <a:gd name="T13" fmla="*/ 64 h 101"/>
                  <a:gd name="T14" fmla="*/ 36 w 73"/>
                  <a:gd name="T15" fmla="*/ 57 h 101"/>
                  <a:gd name="T16" fmla="*/ 32 w 73"/>
                  <a:gd name="T17" fmla="*/ 50 h 101"/>
                  <a:gd name="T18" fmla="*/ 27 w 73"/>
                  <a:gd name="T19" fmla="*/ 44 h 101"/>
                  <a:gd name="T20" fmla="*/ 23 w 73"/>
                  <a:gd name="T21" fmla="*/ 38 h 101"/>
                  <a:gd name="T22" fmla="*/ 19 w 73"/>
                  <a:gd name="T23" fmla="*/ 32 h 101"/>
                  <a:gd name="T24" fmla="*/ 15 w 73"/>
                  <a:gd name="T25" fmla="*/ 26 h 101"/>
                  <a:gd name="T26" fmla="*/ 13 w 73"/>
                  <a:gd name="T27" fmla="*/ 20 h 101"/>
                  <a:gd name="T28" fmla="*/ 10 w 73"/>
                  <a:gd name="T29" fmla="*/ 14 h 101"/>
                  <a:gd name="T30" fmla="*/ 8 w 73"/>
                  <a:gd name="T31" fmla="*/ 8 h 101"/>
                  <a:gd name="T32" fmla="*/ 6 w 73"/>
                  <a:gd name="T33" fmla="*/ 4 h 101"/>
                  <a:gd name="T34" fmla="*/ 4 w 73"/>
                  <a:gd name="T35" fmla="*/ 0 h 101"/>
                  <a:gd name="T36" fmla="*/ 0 w 73"/>
                  <a:gd name="T37" fmla="*/ 0 h 101"/>
                  <a:gd name="T38" fmla="*/ 2 w 73"/>
                  <a:gd name="T39" fmla="*/ 5 h 101"/>
                  <a:gd name="T40" fmla="*/ 4 w 73"/>
                  <a:gd name="T41" fmla="*/ 10 h 101"/>
                  <a:gd name="T42" fmla="*/ 6 w 73"/>
                  <a:gd name="T43" fmla="*/ 16 h 101"/>
                  <a:gd name="T44" fmla="*/ 9 w 73"/>
                  <a:gd name="T45" fmla="*/ 22 h 101"/>
                  <a:gd name="T46" fmla="*/ 12 w 73"/>
                  <a:gd name="T47" fmla="*/ 28 h 101"/>
                  <a:gd name="T48" fmla="*/ 16 w 73"/>
                  <a:gd name="T49" fmla="*/ 33 h 101"/>
                  <a:gd name="T50" fmla="*/ 20 w 73"/>
                  <a:gd name="T51" fmla="*/ 40 h 101"/>
                  <a:gd name="T52" fmla="*/ 24 w 73"/>
                  <a:gd name="T53" fmla="*/ 46 h 101"/>
                  <a:gd name="T54" fmla="*/ 29 w 73"/>
                  <a:gd name="T55" fmla="*/ 52 h 101"/>
                  <a:gd name="T56" fmla="*/ 34 w 73"/>
                  <a:gd name="T57" fmla="*/ 59 h 101"/>
                  <a:gd name="T58" fmla="*/ 39 w 73"/>
                  <a:gd name="T59" fmla="*/ 66 h 101"/>
                  <a:gd name="T60" fmla="*/ 44 w 73"/>
                  <a:gd name="T61" fmla="*/ 73 h 101"/>
                  <a:gd name="T62" fmla="*/ 50 w 73"/>
                  <a:gd name="T63" fmla="*/ 80 h 101"/>
                  <a:gd name="T64" fmla="*/ 56 w 73"/>
                  <a:gd name="T65" fmla="*/ 87 h 101"/>
                  <a:gd name="T66" fmla="*/ 62 w 73"/>
                  <a:gd name="T67" fmla="*/ 94 h 101"/>
                  <a:gd name="T68" fmla="*/ 69 w 73"/>
                  <a:gd name="T69" fmla="*/ 100 h 101"/>
                  <a:gd name="T70" fmla="*/ 72 w 73"/>
                  <a:gd name="T71" fmla="*/ 98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3" h="101">
                    <a:moveTo>
                      <a:pt x="72" y="98"/>
                    </a:moveTo>
                    <a:lnTo>
                      <a:pt x="72" y="98"/>
                    </a:lnTo>
                    <a:lnTo>
                      <a:pt x="65" y="91"/>
                    </a:lnTo>
                    <a:lnTo>
                      <a:pt x="59" y="84"/>
                    </a:lnTo>
                    <a:lnTo>
                      <a:pt x="52" y="77"/>
                    </a:lnTo>
                    <a:lnTo>
                      <a:pt x="47" y="70"/>
                    </a:lnTo>
                    <a:lnTo>
                      <a:pt x="42" y="64"/>
                    </a:lnTo>
                    <a:lnTo>
                      <a:pt x="36" y="57"/>
                    </a:lnTo>
                    <a:lnTo>
                      <a:pt x="32" y="50"/>
                    </a:lnTo>
                    <a:lnTo>
                      <a:pt x="27" y="44"/>
                    </a:lnTo>
                    <a:lnTo>
                      <a:pt x="23" y="38"/>
                    </a:lnTo>
                    <a:lnTo>
                      <a:pt x="19" y="32"/>
                    </a:lnTo>
                    <a:lnTo>
                      <a:pt x="15" y="26"/>
                    </a:lnTo>
                    <a:lnTo>
                      <a:pt x="13" y="20"/>
                    </a:lnTo>
                    <a:lnTo>
                      <a:pt x="10" y="14"/>
                    </a:lnTo>
                    <a:lnTo>
                      <a:pt x="8" y="8"/>
                    </a:lnTo>
                    <a:lnTo>
                      <a:pt x="6" y="4"/>
                    </a:lnTo>
                    <a:lnTo>
                      <a:pt x="4" y="0"/>
                    </a:lnTo>
                    <a:lnTo>
                      <a:pt x="0" y="0"/>
                    </a:lnTo>
                    <a:lnTo>
                      <a:pt x="2" y="5"/>
                    </a:lnTo>
                    <a:lnTo>
                      <a:pt x="4" y="10"/>
                    </a:lnTo>
                    <a:lnTo>
                      <a:pt x="6" y="16"/>
                    </a:lnTo>
                    <a:lnTo>
                      <a:pt x="9" y="22"/>
                    </a:lnTo>
                    <a:lnTo>
                      <a:pt x="12" y="28"/>
                    </a:lnTo>
                    <a:lnTo>
                      <a:pt x="16" y="33"/>
                    </a:lnTo>
                    <a:lnTo>
                      <a:pt x="20" y="40"/>
                    </a:lnTo>
                    <a:lnTo>
                      <a:pt x="24" y="46"/>
                    </a:lnTo>
                    <a:lnTo>
                      <a:pt x="29" y="52"/>
                    </a:lnTo>
                    <a:lnTo>
                      <a:pt x="34" y="59"/>
                    </a:lnTo>
                    <a:lnTo>
                      <a:pt x="39" y="66"/>
                    </a:lnTo>
                    <a:lnTo>
                      <a:pt x="44" y="73"/>
                    </a:lnTo>
                    <a:lnTo>
                      <a:pt x="50" y="80"/>
                    </a:lnTo>
                    <a:lnTo>
                      <a:pt x="56" y="87"/>
                    </a:lnTo>
                    <a:lnTo>
                      <a:pt x="62" y="94"/>
                    </a:lnTo>
                    <a:lnTo>
                      <a:pt x="69" y="100"/>
                    </a:lnTo>
                    <a:lnTo>
                      <a:pt x="72" y="9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69" name="Freeform 215">
                <a:extLst>
                  <a:ext uri="{FF2B5EF4-FFF2-40B4-BE49-F238E27FC236}">
                    <a16:creationId xmlns:a16="http://schemas.microsoft.com/office/drawing/2014/main" id="{65BC7FF9-A1EE-2C2C-F525-89BA580647BE}"/>
                  </a:ext>
                </a:extLst>
              </p:cNvPr>
              <p:cNvSpPr>
                <a:spLocks/>
              </p:cNvSpPr>
              <p:nvPr/>
            </p:nvSpPr>
            <p:spPr bwMode="auto">
              <a:xfrm>
                <a:off x="4277" y="1490"/>
                <a:ext cx="131" cy="55"/>
              </a:xfrm>
              <a:custGeom>
                <a:avLst/>
                <a:gdLst>
                  <a:gd name="T0" fmla="*/ 128 w 131"/>
                  <a:gd name="T1" fmla="*/ 37 h 55"/>
                  <a:gd name="T2" fmla="*/ 128 w 131"/>
                  <a:gd name="T3" fmla="*/ 37 h 55"/>
                  <a:gd name="T4" fmla="*/ 118 w 131"/>
                  <a:gd name="T5" fmla="*/ 41 h 55"/>
                  <a:gd name="T6" fmla="*/ 111 w 131"/>
                  <a:gd name="T7" fmla="*/ 45 h 55"/>
                  <a:gd name="T8" fmla="*/ 103 w 131"/>
                  <a:gd name="T9" fmla="*/ 47 h 55"/>
                  <a:gd name="T10" fmla="*/ 95 w 131"/>
                  <a:gd name="T11" fmla="*/ 49 h 55"/>
                  <a:gd name="T12" fmla="*/ 88 w 131"/>
                  <a:gd name="T13" fmla="*/ 51 h 55"/>
                  <a:gd name="T14" fmla="*/ 81 w 131"/>
                  <a:gd name="T15" fmla="*/ 51 h 55"/>
                  <a:gd name="T16" fmla="*/ 74 w 131"/>
                  <a:gd name="T17" fmla="*/ 50 h 55"/>
                  <a:gd name="T18" fmla="*/ 67 w 131"/>
                  <a:gd name="T19" fmla="*/ 48 h 55"/>
                  <a:gd name="T20" fmla="*/ 60 w 131"/>
                  <a:gd name="T21" fmla="*/ 46 h 55"/>
                  <a:gd name="T22" fmla="*/ 53 w 131"/>
                  <a:gd name="T23" fmla="*/ 42 h 55"/>
                  <a:gd name="T24" fmla="*/ 46 w 131"/>
                  <a:gd name="T25" fmla="*/ 39 h 55"/>
                  <a:gd name="T26" fmla="*/ 37 w 131"/>
                  <a:gd name="T27" fmla="*/ 33 h 55"/>
                  <a:gd name="T28" fmla="*/ 30 w 131"/>
                  <a:gd name="T29" fmla="*/ 26 h 55"/>
                  <a:gd name="T30" fmla="*/ 21 w 131"/>
                  <a:gd name="T31" fmla="*/ 18 h 55"/>
                  <a:gd name="T32" fmla="*/ 12 w 131"/>
                  <a:gd name="T33" fmla="*/ 10 h 55"/>
                  <a:gd name="T34" fmla="*/ 3 w 131"/>
                  <a:gd name="T35" fmla="*/ 0 h 55"/>
                  <a:gd name="T36" fmla="*/ 0 w 131"/>
                  <a:gd name="T37" fmla="*/ 2 h 55"/>
                  <a:gd name="T38" fmla="*/ 9 w 131"/>
                  <a:gd name="T39" fmla="*/ 12 h 55"/>
                  <a:gd name="T40" fmla="*/ 19 w 131"/>
                  <a:gd name="T41" fmla="*/ 21 h 55"/>
                  <a:gd name="T42" fmla="*/ 27 w 131"/>
                  <a:gd name="T43" fmla="*/ 29 h 55"/>
                  <a:gd name="T44" fmla="*/ 36 w 131"/>
                  <a:gd name="T45" fmla="*/ 36 h 55"/>
                  <a:gd name="T46" fmla="*/ 44 w 131"/>
                  <a:gd name="T47" fmla="*/ 41 h 55"/>
                  <a:gd name="T48" fmla="*/ 51 w 131"/>
                  <a:gd name="T49" fmla="*/ 46 h 55"/>
                  <a:gd name="T50" fmla="*/ 59 w 131"/>
                  <a:gd name="T51" fmla="*/ 49 h 55"/>
                  <a:gd name="T52" fmla="*/ 66 w 131"/>
                  <a:gd name="T53" fmla="*/ 52 h 55"/>
                  <a:gd name="T54" fmla="*/ 73 w 131"/>
                  <a:gd name="T55" fmla="*/ 54 h 55"/>
                  <a:gd name="T56" fmla="*/ 81 w 131"/>
                  <a:gd name="T57" fmla="*/ 54 h 55"/>
                  <a:gd name="T58" fmla="*/ 88 w 131"/>
                  <a:gd name="T59" fmla="*/ 54 h 55"/>
                  <a:gd name="T60" fmla="*/ 96 w 131"/>
                  <a:gd name="T61" fmla="*/ 53 h 55"/>
                  <a:gd name="T62" fmla="*/ 104 w 131"/>
                  <a:gd name="T63" fmla="*/ 51 h 55"/>
                  <a:gd name="T64" fmla="*/ 112 w 131"/>
                  <a:gd name="T65" fmla="*/ 49 h 55"/>
                  <a:gd name="T66" fmla="*/ 120 w 131"/>
                  <a:gd name="T67" fmla="*/ 45 h 55"/>
                  <a:gd name="T68" fmla="*/ 130 w 131"/>
                  <a:gd name="T69" fmla="*/ 41 h 55"/>
                  <a:gd name="T70" fmla="*/ 128 w 131"/>
                  <a:gd name="T71" fmla="*/ 37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1" h="55">
                    <a:moveTo>
                      <a:pt x="128" y="37"/>
                    </a:moveTo>
                    <a:lnTo>
                      <a:pt x="128" y="37"/>
                    </a:lnTo>
                    <a:lnTo>
                      <a:pt x="118" y="41"/>
                    </a:lnTo>
                    <a:lnTo>
                      <a:pt x="111" y="45"/>
                    </a:lnTo>
                    <a:lnTo>
                      <a:pt x="103" y="47"/>
                    </a:lnTo>
                    <a:lnTo>
                      <a:pt x="95" y="49"/>
                    </a:lnTo>
                    <a:lnTo>
                      <a:pt x="88" y="51"/>
                    </a:lnTo>
                    <a:lnTo>
                      <a:pt x="81" y="51"/>
                    </a:lnTo>
                    <a:lnTo>
                      <a:pt x="74" y="50"/>
                    </a:lnTo>
                    <a:lnTo>
                      <a:pt x="67" y="48"/>
                    </a:lnTo>
                    <a:lnTo>
                      <a:pt x="60" y="46"/>
                    </a:lnTo>
                    <a:lnTo>
                      <a:pt x="53" y="42"/>
                    </a:lnTo>
                    <a:lnTo>
                      <a:pt x="46" y="39"/>
                    </a:lnTo>
                    <a:lnTo>
                      <a:pt x="37" y="33"/>
                    </a:lnTo>
                    <a:lnTo>
                      <a:pt x="30" y="26"/>
                    </a:lnTo>
                    <a:lnTo>
                      <a:pt x="21" y="18"/>
                    </a:lnTo>
                    <a:lnTo>
                      <a:pt x="12" y="10"/>
                    </a:lnTo>
                    <a:lnTo>
                      <a:pt x="3" y="0"/>
                    </a:lnTo>
                    <a:lnTo>
                      <a:pt x="0" y="2"/>
                    </a:lnTo>
                    <a:lnTo>
                      <a:pt x="9" y="12"/>
                    </a:lnTo>
                    <a:lnTo>
                      <a:pt x="19" y="21"/>
                    </a:lnTo>
                    <a:lnTo>
                      <a:pt x="27" y="29"/>
                    </a:lnTo>
                    <a:lnTo>
                      <a:pt x="36" y="36"/>
                    </a:lnTo>
                    <a:lnTo>
                      <a:pt x="44" y="41"/>
                    </a:lnTo>
                    <a:lnTo>
                      <a:pt x="51" y="46"/>
                    </a:lnTo>
                    <a:lnTo>
                      <a:pt x="59" y="49"/>
                    </a:lnTo>
                    <a:lnTo>
                      <a:pt x="66" y="52"/>
                    </a:lnTo>
                    <a:lnTo>
                      <a:pt x="73" y="54"/>
                    </a:lnTo>
                    <a:lnTo>
                      <a:pt x="81" y="54"/>
                    </a:lnTo>
                    <a:lnTo>
                      <a:pt x="88" y="54"/>
                    </a:lnTo>
                    <a:lnTo>
                      <a:pt x="96" y="53"/>
                    </a:lnTo>
                    <a:lnTo>
                      <a:pt x="104" y="51"/>
                    </a:lnTo>
                    <a:lnTo>
                      <a:pt x="112" y="49"/>
                    </a:lnTo>
                    <a:lnTo>
                      <a:pt x="120" y="45"/>
                    </a:lnTo>
                    <a:lnTo>
                      <a:pt x="130" y="41"/>
                    </a:lnTo>
                    <a:lnTo>
                      <a:pt x="128"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0" name="Freeform 216">
                <a:extLst>
                  <a:ext uri="{FF2B5EF4-FFF2-40B4-BE49-F238E27FC236}">
                    <a16:creationId xmlns:a16="http://schemas.microsoft.com/office/drawing/2014/main" id="{8E1668FE-D043-967D-5A8A-4169CEE5F690}"/>
                  </a:ext>
                </a:extLst>
              </p:cNvPr>
              <p:cNvSpPr>
                <a:spLocks/>
              </p:cNvSpPr>
              <p:nvPr/>
            </p:nvSpPr>
            <p:spPr bwMode="auto">
              <a:xfrm>
                <a:off x="4405" y="1482"/>
                <a:ext cx="57" cy="50"/>
              </a:xfrm>
              <a:custGeom>
                <a:avLst/>
                <a:gdLst>
                  <a:gd name="T0" fmla="*/ 54 w 57"/>
                  <a:gd name="T1" fmla="*/ 0 h 50"/>
                  <a:gd name="T2" fmla="*/ 54 w 57"/>
                  <a:gd name="T3" fmla="*/ 0 h 50"/>
                  <a:gd name="T4" fmla="*/ 49 w 57"/>
                  <a:gd name="T5" fmla="*/ 6 h 50"/>
                  <a:gd name="T6" fmla="*/ 44 w 57"/>
                  <a:gd name="T7" fmla="*/ 12 h 50"/>
                  <a:gd name="T8" fmla="*/ 40 w 57"/>
                  <a:gd name="T9" fmla="*/ 18 h 50"/>
                  <a:gd name="T10" fmla="*/ 35 w 57"/>
                  <a:gd name="T11" fmla="*/ 23 h 50"/>
                  <a:gd name="T12" fmla="*/ 29 w 57"/>
                  <a:gd name="T13" fmla="*/ 29 h 50"/>
                  <a:gd name="T14" fmla="*/ 22 w 57"/>
                  <a:gd name="T15" fmla="*/ 35 h 50"/>
                  <a:gd name="T16" fmla="*/ 12 w 57"/>
                  <a:gd name="T17" fmla="*/ 40 h 50"/>
                  <a:gd name="T18" fmla="*/ 0 w 57"/>
                  <a:gd name="T19" fmla="*/ 45 h 50"/>
                  <a:gd name="T20" fmla="*/ 2 w 57"/>
                  <a:gd name="T21" fmla="*/ 49 h 50"/>
                  <a:gd name="T22" fmla="*/ 14 w 57"/>
                  <a:gd name="T23" fmla="*/ 44 h 50"/>
                  <a:gd name="T24" fmla="*/ 24 w 57"/>
                  <a:gd name="T25" fmla="*/ 37 h 50"/>
                  <a:gd name="T26" fmla="*/ 32 w 57"/>
                  <a:gd name="T27" fmla="*/ 32 h 50"/>
                  <a:gd name="T28" fmla="*/ 38 w 57"/>
                  <a:gd name="T29" fmla="*/ 26 h 50"/>
                  <a:gd name="T30" fmla="*/ 43 w 57"/>
                  <a:gd name="T31" fmla="*/ 20 h 50"/>
                  <a:gd name="T32" fmla="*/ 48 w 57"/>
                  <a:gd name="T33" fmla="*/ 14 h 50"/>
                  <a:gd name="T34" fmla="*/ 52 w 57"/>
                  <a:gd name="T35" fmla="*/ 8 h 50"/>
                  <a:gd name="T36" fmla="*/ 56 w 57"/>
                  <a:gd name="T37" fmla="*/ 3 h 50"/>
                  <a:gd name="T38" fmla="*/ 54 w 57"/>
                  <a:gd name="T39" fmla="*/ 0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50">
                    <a:moveTo>
                      <a:pt x="54" y="0"/>
                    </a:moveTo>
                    <a:lnTo>
                      <a:pt x="54" y="0"/>
                    </a:lnTo>
                    <a:lnTo>
                      <a:pt x="49" y="6"/>
                    </a:lnTo>
                    <a:lnTo>
                      <a:pt x="44" y="12"/>
                    </a:lnTo>
                    <a:lnTo>
                      <a:pt x="40" y="18"/>
                    </a:lnTo>
                    <a:lnTo>
                      <a:pt x="35" y="23"/>
                    </a:lnTo>
                    <a:lnTo>
                      <a:pt x="29" y="29"/>
                    </a:lnTo>
                    <a:lnTo>
                      <a:pt x="22" y="35"/>
                    </a:lnTo>
                    <a:lnTo>
                      <a:pt x="12" y="40"/>
                    </a:lnTo>
                    <a:lnTo>
                      <a:pt x="0" y="45"/>
                    </a:lnTo>
                    <a:lnTo>
                      <a:pt x="2" y="49"/>
                    </a:lnTo>
                    <a:lnTo>
                      <a:pt x="14" y="44"/>
                    </a:lnTo>
                    <a:lnTo>
                      <a:pt x="24" y="37"/>
                    </a:lnTo>
                    <a:lnTo>
                      <a:pt x="32" y="32"/>
                    </a:lnTo>
                    <a:lnTo>
                      <a:pt x="38" y="26"/>
                    </a:lnTo>
                    <a:lnTo>
                      <a:pt x="43" y="20"/>
                    </a:lnTo>
                    <a:lnTo>
                      <a:pt x="48" y="14"/>
                    </a:lnTo>
                    <a:lnTo>
                      <a:pt x="52" y="8"/>
                    </a:lnTo>
                    <a:lnTo>
                      <a:pt x="56" y="3"/>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1" name="Freeform 217">
                <a:extLst>
                  <a:ext uri="{FF2B5EF4-FFF2-40B4-BE49-F238E27FC236}">
                    <a16:creationId xmlns:a16="http://schemas.microsoft.com/office/drawing/2014/main" id="{2E6CACC4-60DD-7825-8483-82A608CE6DD9}"/>
                  </a:ext>
                </a:extLst>
              </p:cNvPr>
              <p:cNvSpPr>
                <a:spLocks/>
              </p:cNvSpPr>
              <p:nvPr/>
            </p:nvSpPr>
            <p:spPr bwMode="auto">
              <a:xfrm>
                <a:off x="4459" y="1382"/>
                <a:ext cx="67" cy="104"/>
              </a:xfrm>
              <a:custGeom>
                <a:avLst/>
                <a:gdLst>
                  <a:gd name="T0" fmla="*/ 62 w 67"/>
                  <a:gd name="T1" fmla="*/ 1 h 104"/>
                  <a:gd name="T2" fmla="*/ 62 w 67"/>
                  <a:gd name="T3" fmla="*/ 0 h 104"/>
                  <a:gd name="T4" fmla="*/ 59 w 67"/>
                  <a:gd name="T5" fmla="*/ 6 h 104"/>
                  <a:gd name="T6" fmla="*/ 56 w 67"/>
                  <a:gd name="T7" fmla="*/ 12 h 104"/>
                  <a:gd name="T8" fmla="*/ 53 w 67"/>
                  <a:gd name="T9" fmla="*/ 18 h 104"/>
                  <a:gd name="T10" fmla="*/ 51 w 67"/>
                  <a:gd name="T11" fmla="*/ 25 h 104"/>
                  <a:gd name="T12" fmla="*/ 48 w 67"/>
                  <a:gd name="T13" fmla="*/ 31 h 104"/>
                  <a:gd name="T14" fmla="*/ 44 w 67"/>
                  <a:gd name="T15" fmla="*/ 37 h 104"/>
                  <a:gd name="T16" fmla="*/ 41 w 67"/>
                  <a:gd name="T17" fmla="*/ 44 h 104"/>
                  <a:gd name="T18" fmla="*/ 38 w 67"/>
                  <a:gd name="T19" fmla="*/ 50 h 104"/>
                  <a:gd name="T20" fmla="*/ 34 w 67"/>
                  <a:gd name="T21" fmla="*/ 56 h 104"/>
                  <a:gd name="T22" fmla="*/ 30 w 67"/>
                  <a:gd name="T23" fmla="*/ 63 h 104"/>
                  <a:gd name="T24" fmla="*/ 26 w 67"/>
                  <a:gd name="T25" fmla="*/ 69 h 104"/>
                  <a:gd name="T26" fmla="*/ 21 w 67"/>
                  <a:gd name="T27" fmla="*/ 76 h 104"/>
                  <a:gd name="T28" fmla="*/ 16 w 67"/>
                  <a:gd name="T29" fmla="*/ 82 h 104"/>
                  <a:gd name="T30" fmla="*/ 11 w 67"/>
                  <a:gd name="T31" fmla="*/ 88 h 104"/>
                  <a:gd name="T32" fmla="*/ 6 w 67"/>
                  <a:gd name="T33" fmla="*/ 94 h 104"/>
                  <a:gd name="T34" fmla="*/ 0 w 67"/>
                  <a:gd name="T35" fmla="*/ 100 h 104"/>
                  <a:gd name="T36" fmla="*/ 2 w 67"/>
                  <a:gd name="T37" fmla="*/ 103 h 104"/>
                  <a:gd name="T38" fmla="*/ 8 w 67"/>
                  <a:gd name="T39" fmla="*/ 97 h 104"/>
                  <a:gd name="T40" fmla="*/ 14 w 67"/>
                  <a:gd name="T41" fmla="*/ 91 h 104"/>
                  <a:gd name="T42" fmla="*/ 19 w 67"/>
                  <a:gd name="T43" fmla="*/ 84 h 104"/>
                  <a:gd name="T44" fmla="*/ 24 w 67"/>
                  <a:gd name="T45" fmla="*/ 77 h 104"/>
                  <a:gd name="T46" fmla="*/ 28 w 67"/>
                  <a:gd name="T47" fmla="*/ 71 h 104"/>
                  <a:gd name="T48" fmla="*/ 33 w 67"/>
                  <a:gd name="T49" fmla="*/ 65 h 104"/>
                  <a:gd name="T50" fmla="*/ 36 w 67"/>
                  <a:gd name="T51" fmla="*/ 58 h 104"/>
                  <a:gd name="T52" fmla="*/ 41 w 67"/>
                  <a:gd name="T53" fmla="*/ 52 h 104"/>
                  <a:gd name="T54" fmla="*/ 44 w 67"/>
                  <a:gd name="T55" fmla="*/ 46 h 104"/>
                  <a:gd name="T56" fmla="*/ 48 w 67"/>
                  <a:gd name="T57" fmla="*/ 39 h 104"/>
                  <a:gd name="T58" fmla="*/ 51 w 67"/>
                  <a:gd name="T59" fmla="*/ 33 h 104"/>
                  <a:gd name="T60" fmla="*/ 55 w 67"/>
                  <a:gd name="T61" fmla="*/ 27 h 104"/>
                  <a:gd name="T62" fmla="*/ 57 w 67"/>
                  <a:gd name="T63" fmla="*/ 20 h 104"/>
                  <a:gd name="T64" fmla="*/ 60 w 67"/>
                  <a:gd name="T65" fmla="*/ 14 h 104"/>
                  <a:gd name="T66" fmla="*/ 63 w 67"/>
                  <a:gd name="T67" fmla="*/ 8 h 104"/>
                  <a:gd name="T68" fmla="*/ 66 w 67"/>
                  <a:gd name="T69" fmla="*/ 2 h 104"/>
                  <a:gd name="T70" fmla="*/ 62 w 67"/>
                  <a:gd name="T71" fmla="*/ 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04">
                    <a:moveTo>
                      <a:pt x="62" y="1"/>
                    </a:moveTo>
                    <a:lnTo>
                      <a:pt x="62" y="0"/>
                    </a:lnTo>
                    <a:lnTo>
                      <a:pt x="59" y="6"/>
                    </a:lnTo>
                    <a:lnTo>
                      <a:pt x="56" y="12"/>
                    </a:lnTo>
                    <a:lnTo>
                      <a:pt x="53" y="18"/>
                    </a:lnTo>
                    <a:lnTo>
                      <a:pt x="51" y="25"/>
                    </a:lnTo>
                    <a:lnTo>
                      <a:pt x="48" y="31"/>
                    </a:lnTo>
                    <a:lnTo>
                      <a:pt x="44" y="37"/>
                    </a:lnTo>
                    <a:lnTo>
                      <a:pt x="41" y="44"/>
                    </a:lnTo>
                    <a:lnTo>
                      <a:pt x="38" y="50"/>
                    </a:lnTo>
                    <a:lnTo>
                      <a:pt x="34" y="56"/>
                    </a:lnTo>
                    <a:lnTo>
                      <a:pt x="30" y="63"/>
                    </a:lnTo>
                    <a:lnTo>
                      <a:pt x="26" y="69"/>
                    </a:lnTo>
                    <a:lnTo>
                      <a:pt x="21" y="76"/>
                    </a:lnTo>
                    <a:lnTo>
                      <a:pt x="16" y="82"/>
                    </a:lnTo>
                    <a:lnTo>
                      <a:pt x="11" y="88"/>
                    </a:lnTo>
                    <a:lnTo>
                      <a:pt x="6" y="94"/>
                    </a:lnTo>
                    <a:lnTo>
                      <a:pt x="0" y="100"/>
                    </a:lnTo>
                    <a:lnTo>
                      <a:pt x="2" y="103"/>
                    </a:lnTo>
                    <a:lnTo>
                      <a:pt x="8" y="97"/>
                    </a:lnTo>
                    <a:lnTo>
                      <a:pt x="14" y="91"/>
                    </a:lnTo>
                    <a:lnTo>
                      <a:pt x="19" y="84"/>
                    </a:lnTo>
                    <a:lnTo>
                      <a:pt x="24" y="77"/>
                    </a:lnTo>
                    <a:lnTo>
                      <a:pt x="28" y="71"/>
                    </a:lnTo>
                    <a:lnTo>
                      <a:pt x="33" y="65"/>
                    </a:lnTo>
                    <a:lnTo>
                      <a:pt x="36" y="58"/>
                    </a:lnTo>
                    <a:lnTo>
                      <a:pt x="41" y="52"/>
                    </a:lnTo>
                    <a:lnTo>
                      <a:pt x="44" y="46"/>
                    </a:lnTo>
                    <a:lnTo>
                      <a:pt x="48" y="39"/>
                    </a:lnTo>
                    <a:lnTo>
                      <a:pt x="51" y="33"/>
                    </a:lnTo>
                    <a:lnTo>
                      <a:pt x="55" y="27"/>
                    </a:lnTo>
                    <a:lnTo>
                      <a:pt x="57" y="20"/>
                    </a:lnTo>
                    <a:lnTo>
                      <a:pt x="60" y="14"/>
                    </a:lnTo>
                    <a:lnTo>
                      <a:pt x="63" y="8"/>
                    </a:lnTo>
                    <a:lnTo>
                      <a:pt x="66" y="2"/>
                    </a:lnTo>
                    <a:lnTo>
                      <a:pt x="62"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2" name="Freeform 218">
                <a:extLst>
                  <a:ext uri="{FF2B5EF4-FFF2-40B4-BE49-F238E27FC236}">
                    <a16:creationId xmlns:a16="http://schemas.microsoft.com/office/drawing/2014/main" id="{D339B76F-16CF-5E49-463D-6D1B3F722C38}"/>
                  </a:ext>
                </a:extLst>
              </p:cNvPr>
              <p:cNvSpPr>
                <a:spLocks/>
              </p:cNvSpPr>
              <p:nvPr/>
            </p:nvSpPr>
            <p:spPr bwMode="auto">
              <a:xfrm>
                <a:off x="4521" y="1200"/>
                <a:ext cx="25" cy="185"/>
              </a:xfrm>
              <a:custGeom>
                <a:avLst/>
                <a:gdLst>
                  <a:gd name="T0" fmla="*/ 3 w 25"/>
                  <a:gd name="T1" fmla="*/ 0 h 185"/>
                  <a:gd name="T2" fmla="*/ 3 w 25"/>
                  <a:gd name="T3" fmla="*/ 0 h 185"/>
                  <a:gd name="T4" fmla="*/ 7 w 25"/>
                  <a:gd name="T5" fmla="*/ 14 h 185"/>
                  <a:gd name="T6" fmla="*/ 10 w 25"/>
                  <a:gd name="T7" fmla="*/ 26 h 185"/>
                  <a:gd name="T8" fmla="*/ 13 w 25"/>
                  <a:gd name="T9" fmla="*/ 37 h 185"/>
                  <a:gd name="T10" fmla="*/ 15 w 25"/>
                  <a:gd name="T11" fmla="*/ 49 h 185"/>
                  <a:gd name="T12" fmla="*/ 18 w 25"/>
                  <a:gd name="T13" fmla="*/ 60 h 185"/>
                  <a:gd name="T14" fmla="*/ 19 w 25"/>
                  <a:gd name="T15" fmla="*/ 70 h 185"/>
                  <a:gd name="T16" fmla="*/ 20 w 25"/>
                  <a:gd name="T17" fmla="*/ 81 h 185"/>
                  <a:gd name="T18" fmla="*/ 20 w 25"/>
                  <a:gd name="T19" fmla="*/ 92 h 185"/>
                  <a:gd name="T20" fmla="*/ 20 w 25"/>
                  <a:gd name="T21" fmla="*/ 102 h 185"/>
                  <a:gd name="T22" fmla="*/ 19 w 25"/>
                  <a:gd name="T23" fmla="*/ 113 h 185"/>
                  <a:gd name="T24" fmla="*/ 18 w 25"/>
                  <a:gd name="T25" fmla="*/ 123 h 185"/>
                  <a:gd name="T26" fmla="*/ 16 w 25"/>
                  <a:gd name="T27" fmla="*/ 135 h 185"/>
                  <a:gd name="T28" fmla="*/ 13 w 25"/>
                  <a:gd name="T29" fmla="*/ 146 h 185"/>
                  <a:gd name="T30" fmla="*/ 9 w 25"/>
                  <a:gd name="T31" fmla="*/ 158 h 185"/>
                  <a:gd name="T32" fmla="*/ 5 w 25"/>
                  <a:gd name="T33" fmla="*/ 170 h 185"/>
                  <a:gd name="T34" fmla="*/ 0 w 25"/>
                  <a:gd name="T35" fmla="*/ 183 h 185"/>
                  <a:gd name="T36" fmla="*/ 4 w 25"/>
                  <a:gd name="T37" fmla="*/ 184 h 185"/>
                  <a:gd name="T38" fmla="*/ 9 w 25"/>
                  <a:gd name="T39" fmla="*/ 171 h 185"/>
                  <a:gd name="T40" fmla="*/ 13 w 25"/>
                  <a:gd name="T41" fmla="*/ 159 h 185"/>
                  <a:gd name="T42" fmla="*/ 17 w 25"/>
                  <a:gd name="T43" fmla="*/ 147 h 185"/>
                  <a:gd name="T44" fmla="*/ 20 w 25"/>
                  <a:gd name="T45" fmla="*/ 136 h 185"/>
                  <a:gd name="T46" fmla="*/ 21 w 25"/>
                  <a:gd name="T47" fmla="*/ 124 h 185"/>
                  <a:gd name="T48" fmla="*/ 23 w 25"/>
                  <a:gd name="T49" fmla="*/ 113 h 185"/>
                  <a:gd name="T50" fmla="*/ 24 w 25"/>
                  <a:gd name="T51" fmla="*/ 102 h 185"/>
                  <a:gd name="T52" fmla="*/ 24 w 25"/>
                  <a:gd name="T53" fmla="*/ 92 h 185"/>
                  <a:gd name="T54" fmla="*/ 24 w 25"/>
                  <a:gd name="T55" fmla="*/ 81 h 185"/>
                  <a:gd name="T56" fmla="*/ 23 w 25"/>
                  <a:gd name="T57" fmla="*/ 70 h 185"/>
                  <a:gd name="T58" fmla="*/ 21 w 25"/>
                  <a:gd name="T59" fmla="*/ 59 h 185"/>
                  <a:gd name="T60" fmla="*/ 19 w 25"/>
                  <a:gd name="T61" fmla="*/ 48 h 185"/>
                  <a:gd name="T62" fmla="*/ 17 w 25"/>
                  <a:gd name="T63" fmla="*/ 36 h 185"/>
                  <a:gd name="T64" fmla="*/ 14 w 25"/>
                  <a:gd name="T65" fmla="*/ 25 h 185"/>
                  <a:gd name="T66" fmla="*/ 11 w 25"/>
                  <a:gd name="T67" fmla="*/ 12 h 185"/>
                  <a:gd name="T68" fmla="*/ 7 w 25"/>
                  <a:gd name="T69" fmla="*/ 0 h 185"/>
                  <a:gd name="T70" fmla="*/ 3 w 25"/>
                  <a:gd name="T71" fmla="*/ 0 h 18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 h="185">
                    <a:moveTo>
                      <a:pt x="3" y="0"/>
                    </a:moveTo>
                    <a:lnTo>
                      <a:pt x="3" y="0"/>
                    </a:lnTo>
                    <a:lnTo>
                      <a:pt x="7" y="14"/>
                    </a:lnTo>
                    <a:lnTo>
                      <a:pt x="10" y="26"/>
                    </a:lnTo>
                    <a:lnTo>
                      <a:pt x="13" y="37"/>
                    </a:lnTo>
                    <a:lnTo>
                      <a:pt x="15" y="49"/>
                    </a:lnTo>
                    <a:lnTo>
                      <a:pt x="18" y="60"/>
                    </a:lnTo>
                    <a:lnTo>
                      <a:pt x="19" y="70"/>
                    </a:lnTo>
                    <a:lnTo>
                      <a:pt x="20" y="81"/>
                    </a:lnTo>
                    <a:lnTo>
                      <a:pt x="20" y="92"/>
                    </a:lnTo>
                    <a:lnTo>
                      <a:pt x="20" y="102"/>
                    </a:lnTo>
                    <a:lnTo>
                      <a:pt x="19" y="113"/>
                    </a:lnTo>
                    <a:lnTo>
                      <a:pt x="18" y="123"/>
                    </a:lnTo>
                    <a:lnTo>
                      <a:pt x="16" y="135"/>
                    </a:lnTo>
                    <a:lnTo>
                      <a:pt x="13" y="146"/>
                    </a:lnTo>
                    <a:lnTo>
                      <a:pt x="9" y="158"/>
                    </a:lnTo>
                    <a:lnTo>
                      <a:pt x="5" y="170"/>
                    </a:lnTo>
                    <a:lnTo>
                      <a:pt x="0" y="183"/>
                    </a:lnTo>
                    <a:lnTo>
                      <a:pt x="4" y="184"/>
                    </a:lnTo>
                    <a:lnTo>
                      <a:pt x="9" y="171"/>
                    </a:lnTo>
                    <a:lnTo>
                      <a:pt x="13" y="159"/>
                    </a:lnTo>
                    <a:lnTo>
                      <a:pt x="17" y="147"/>
                    </a:lnTo>
                    <a:lnTo>
                      <a:pt x="20" y="136"/>
                    </a:lnTo>
                    <a:lnTo>
                      <a:pt x="21" y="124"/>
                    </a:lnTo>
                    <a:lnTo>
                      <a:pt x="23" y="113"/>
                    </a:lnTo>
                    <a:lnTo>
                      <a:pt x="24" y="102"/>
                    </a:lnTo>
                    <a:lnTo>
                      <a:pt x="24" y="92"/>
                    </a:lnTo>
                    <a:lnTo>
                      <a:pt x="24" y="81"/>
                    </a:lnTo>
                    <a:lnTo>
                      <a:pt x="23" y="70"/>
                    </a:lnTo>
                    <a:lnTo>
                      <a:pt x="21" y="59"/>
                    </a:lnTo>
                    <a:lnTo>
                      <a:pt x="19" y="48"/>
                    </a:lnTo>
                    <a:lnTo>
                      <a:pt x="17" y="36"/>
                    </a:lnTo>
                    <a:lnTo>
                      <a:pt x="14" y="25"/>
                    </a:lnTo>
                    <a:lnTo>
                      <a:pt x="11" y="12"/>
                    </a:lnTo>
                    <a:lnTo>
                      <a:pt x="7"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3" name="Freeform 219">
                <a:extLst>
                  <a:ext uri="{FF2B5EF4-FFF2-40B4-BE49-F238E27FC236}">
                    <a16:creationId xmlns:a16="http://schemas.microsoft.com/office/drawing/2014/main" id="{1B3FF758-AE55-1172-3C62-5C180E84D74A}"/>
                  </a:ext>
                </a:extLst>
              </p:cNvPr>
              <p:cNvSpPr>
                <a:spLocks/>
              </p:cNvSpPr>
              <p:nvPr/>
            </p:nvSpPr>
            <p:spPr bwMode="auto">
              <a:xfrm>
                <a:off x="4301" y="1056"/>
                <a:ext cx="228" cy="145"/>
              </a:xfrm>
              <a:custGeom>
                <a:avLst/>
                <a:gdLst>
                  <a:gd name="T0" fmla="*/ 3 w 228"/>
                  <a:gd name="T1" fmla="*/ 4 h 145"/>
                  <a:gd name="T2" fmla="*/ 2 w 228"/>
                  <a:gd name="T3" fmla="*/ 4 h 145"/>
                  <a:gd name="T4" fmla="*/ 19 w 228"/>
                  <a:gd name="T5" fmla="*/ 5 h 145"/>
                  <a:gd name="T6" fmla="*/ 36 w 228"/>
                  <a:gd name="T7" fmla="*/ 7 h 145"/>
                  <a:gd name="T8" fmla="*/ 54 w 228"/>
                  <a:gd name="T9" fmla="*/ 10 h 145"/>
                  <a:gd name="T10" fmla="*/ 71 w 228"/>
                  <a:gd name="T11" fmla="*/ 14 h 145"/>
                  <a:gd name="T12" fmla="*/ 88 w 228"/>
                  <a:gd name="T13" fmla="*/ 20 h 145"/>
                  <a:gd name="T14" fmla="*/ 104 w 228"/>
                  <a:gd name="T15" fmla="*/ 26 h 145"/>
                  <a:gd name="T16" fmla="*/ 121 w 228"/>
                  <a:gd name="T17" fmla="*/ 34 h 145"/>
                  <a:gd name="T18" fmla="*/ 137 w 228"/>
                  <a:gd name="T19" fmla="*/ 42 h 145"/>
                  <a:gd name="T20" fmla="*/ 152 w 228"/>
                  <a:gd name="T21" fmla="*/ 52 h 145"/>
                  <a:gd name="T22" fmla="*/ 165 w 228"/>
                  <a:gd name="T23" fmla="*/ 63 h 145"/>
                  <a:gd name="T24" fmla="*/ 178 w 228"/>
                  <a:gd name="T25" fmla="*/ 74 h 145"/>
                  <a:gd name="T26" fmla="*/ 190 w 228"/>
                  <a:gd name="T27" fmla="*/ 87 h 145"/>
                  <a:gd name="T28" fmla="*/ 201 w 228"/>
                  <a:gd name="T29" fmla="*/ 100 h 145"/>
                  <a:gd name="T30" fmla="*/ 209 w 228"/>
                  <a:gd name="T31" fmla="*/ 114 h 145"/>
                  <a:gd name="T32" fmla="*/ 217 w 228"/>
                  <a:gd name="T33" fmla="*/ 129 h 145"/>
                  <a:gd name="T34" fmla="*/ 223 w 228"/>
                  <a:gd name="T35" fmla="*/ 144 h 145"/>
                  <a:gd name="T36" fmla="*/ 227 w 228"/>
                  <a:gd name="T37" fmla="*/ 144 h 145"/>
                  <a:gd name="T38" fmla="*/ 221 w 228"/>
                  <a:gd name="T39" fmla="*/ 127 h 145"/>
                  <a:gd name="T40" fmla="*/ 213 w 228"/>
                  <a:gd name="T41" fmla="*/ 112 h 145"/>
                  <a:gd name="T42" fmla="*/ 204 w 228"/>
                  <a:gd name="T43" fmla="*/ 98 h 145"/>
                  <a:gd name="T44" fmla="*/ 193 w 228"/>
                  <a:gd name="T45" fmla="*/ 84 h 145"/>
                  <a:gd name="T46" fmla="*/ 181 w 228"/>
                  <a:gd name="T47" fmla="*/ 71 h 145"/>
                  <a:gd name="T48" fmla="*/ 168 w 228"/>
                  <a:gd name="T49" fmla="*/ 60 h 145"/>
                  <a:gd name="T50" fmla="*/ 153 w 228"/>
                  <a:gd name="T51" fmla="*/ 49 h 145"/>
                  <a:gd name="T52" fmla="*/ 138 w 228"/>
                  <a:gd name="T53" fmla="*/ 39 h 145"/>
                  <a:gd name="T54" fmla="*/ 123 w 228"/>
                  <a:gd name="T55" fmla="*/ 30 h 145"/>
                  <a:gd name="T56" fmla="*/ 106 w 228"/>
                  <a:gd name="T57" fmla="*/ 23 h 145"/>
                  <a:gd name="T58" fmla="*/ 89 w 228"/>
                  <a:gd name="T59" fmla="*/ 16 h 145"/>
                  <a:gd name="T60" fmla="*/ 72 w 228"/>
                  <a:gd name="T61" fmla="*/ 10 h 145"/>
                  <a:gd name="T62" fmla="*/ 54 w 228"/>
                  <a:gd name="T63" fmla="*/ 6 h 145"/>
                  <a:gd name="T64" fmla="*/ 37 w 228"/>
                  <a:gd name="T65" fmla="*/ 3 h 145"/>
                  <a:gd name="T66" fmla="*/ 19 w 228"/>
                  <a:gd name="T67" fmla="*/ 1 h 145"/>
                  <a:gd name="T68" fmla="*/ 2 w 228"/>
                  <a:gd name="T69" fmla="*/ 0 h 145"/>
                  <a:gd name="T70" fmla="*/ 0 w 228"/>
                  <a:gd name="T71" fmla="*/ 1 h 145"/>
                  <a:gd name="T72" fmla="*/ 2 w 228"/>
                  <a:gd name="T73" fmla="*/ 0 h 145"/>
                  <a:gd name="T74" fmla="*/ 1 w 228"/>
                  <a:gd name="T75" fmla="*/ 0 h 145"/>
                  <a:gd name="T76" fmla="*/ 0 w 228"/>
                  <a:gd name="T77" fmla="*/ 1 h 145"/>
                  <a:gd name="T78" fmla="*/ 3 w 228"/>
                  <a:gd name="T79" fmla="*/ 4 h 1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8" h="145">
                    <a:moveTo>
                      <a:pt x="3" y="4"/>
                    </a:moveTo>
                    <a:lnTo>
                      <a:pt x="2" y="4"/>
                    </a:lnTo>
                    <a:lnTo>
                      <a:pt x="19" y="5"/>
                    </a:lnTo>
                    <a:lnTo>
                      <a:pt x="36" y="7"/>
                    </a:lnTo>
                    <a:lnTo>
                      <a:pt x="54" y="10"/>
                    </a:lnTo>
                    <a:lnTo>
                      <a:pt x="71" y="14"/>
                    </a:lnTo>
                    <a:lnTo>
                      <a:pt x="88" y="20"/>
                    </a:lnTo>
                    <a:lnTo>
                      <a:pt x="104" y="26"/>
                    </a:lnTo>
                    <a:lnTo>
                      <a:pt x="121" y="34"/>
                    </a:lnTo>
                    <a:lnTo>
                      <a:pt x="137" y="42"/>
                    </a:lnTo>
                    <a:lnTo>
                      <a:pt x="152" y="52"/>
                    </a:lnTo>
                    <a:lnTo>
                      <a:pt x="165" y="63"/>
                    </a:lnTo>
                    <a:lnTo>
                      <a:pt x="178" y="74"/>
                    </a:lnTo>
                    <a:lnTo>
                      <a:pt x="190" y="87"/>
                    </a:lnTo>
                    <a:lnTo>
                      <a:pt x="201" y="100"/>
                    </a:lnTo>
                    <a:lnTo>
                      <a:pt x="209" y="114"/>
                    </a:lnTo>
                    <a:lnTo>
                      <a:pt x="217" y="129"/>
                    </a:lnTo>
                    <a:lnTo>
                      <a:pt x="223" y="144"/>
                    </a:lnTo>
                    <a:lnTo>
                      <a:pt x="227" y="144"/>
                    </a:lnTo>
                    <a:lnTo>
                      <a:pt x="221" y="127"/>
                    </a:lnTo>
                    <a:lnTo>
                      <a:pt x="213" y="112"/>
                    </a:lnTo>
                    <a:lnTo>
                      <a:pt x="204" y="98"/>
                    </a:lnTo>
                    <a:lnTo>
                      <a:pt x="193" y="84"/>
                    </a:lnTo>
                    <a:lnTo>
                      <a:pt x="181" y="71"/>
                    </a:lnTo>
                    <a:lnTo>
                      <a:pt x="168" y="60"/>
                    </a:lnTo>
                    <a:lnTo>
                      <a:pt x="153" y="49"/>
                    </a:lnTo>
                    <a:lnTo>
                      <a:pt x="138" y="39"/>
                    </a:lnTo>
                    <a:lnTo>
                      <a:pt x="123" y="30"/>
                    </a:lnTo>
                    <a:lnTo>
                      <a:pt x="106" y="23"/>
                    </a:lnTo>
                    <a:lnTo>
                      <a:pt x="89" y="16"/>
                    </a:lnTo>
                    <a:lnTo>
                      <a:pt x="72" y="10"/>
                    </a:lnTo>
                    <a:lnTo>
                      <a:pt x="54" y="6"/>
                    </a:lnTo>
                    <a:lnTo>
                      <a:pt x="37" y="3"/>
                    </a:lnTo>
                    <a:lnTo>
                      <a:pt x="19" y="1"/>
                    </a:lnTo>
                    <a:lnTo>
                      <a:pt x="2" y="0"/>
                    </a:lnTo>
                    <a:lnTo>
                      <a:pt x="0" y="1"/>
                    </a:lnTo>
                    <a:lnTo>
                      <a:pt x="2" y="0"/>
                    </a:lnTo>
                    <a:lnTo>
                      <a:pt x="1" y="0"/>
                    </a:lnTo>
                    <a:lnTo>
                      <a:pt x="0" y="1"/>
                    </a:lnTo>
                    <a:lnTo>
                      <a:pt x="3"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4" name="Freeform 220">
                <a:extLst>
                  <a:ext uri="{FF2B5EF4-FFF2-40B4-BE49-F238E27FC236}">
                    <a16:creationId xmlns:a16="http://schemas.microsoft.com/office/drawing/2014/main" id="{31302590-E6EC-5955-334E-D1865158DCA1}"/>
                  </a:ext>
                </a:extLst>
              </p:cNvPr>
              <p:cNvSpPr>
                <a:spLocks/>
              </p:cNvSpPr>
              <p:nvPr/>
            </p:nvSpPr>
            <p:spPr bwMode="auto">
              <a:xfrm>
                <a:off x="4236" y="1057"/>
                <a:ext cx="69" cy="61"/>
              </a:xfrm>
              <a:custGeom>
                <a:avLst/>
                <a:gdLst>
                  <a:gd name="T0" fmla="*/ 4 w 69"/>
                  <a:gd name="T1" fmla="*/ 59 h 61"/>
                  <a:gd name="T2" fmla="*/ 3 w 69"/>
                  <a:gd name="T3" fmla="*/ 60 h 61"/>
                  <a:gd name="T4" fmla="*/ 68 w 69"/>
                  <a:gd name="T5" fmla="*/ 3 h 61"/>
                  <a:gd name="T6" fmla="*/ 65 w 69"/>
                  <a:gd name="T7" fmla="*/ 0 h 61"/>
                  <a:gd name="T8" fmla="*/ 0 w 69"/>
                  <a:gd name="T9" fmla="*/ 57 h 61"/>
                  <a:gd name="T10" fmla="*/ 4 w 69"/>
                  <a:gd name="T11" fmla="*/ 59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61">
                    <a:moveTo>
                      <a:pt x="4" y="59"/>
                    </a:moveTo>
                    <a:lnTo>
                      <a:pt x="3" y="60"/>
                    </a:lnTo>
                    <a:lnTo>
                      <a:pt x="68" y="3"/>
                    </a:lnTo>
                    <a:lnTo>
                      <a:pt x="65" y="0"/>
                    </a:lnTo>
                    <a:lnTo>
                      <a:pt x="0" y="57"/>
                    </a:lnTo>
                    <a:lnTo>
                      <a:pt x="4" y="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5" name="Freeform 221">
                <a:extLst>
                  <a:ext uri="{FF2B5EF4-FFF2-40B4-BE49-F238E27FC236}">
                    <a16:creationId xmlns:a16="http://schemas.microsoft.com/office/drawing/2014/main" id="{1E7EE321-07FB-4E17-2B16-917FED866C35}"/>
                  </a:ext>
                </a:extLst>
              </p:cNvPr>
              <p:cNvSpPr>
                <a:spLocks/>
              </p:cNvSpPr>
              <p:nvPr/>
            </p:nvSpPr>
            <p:spPr bwMode="auto">
              <a:xfrm>
                <a:off x="4281" y="1004"/>
                <a:ext cx="375" cy="530"/>
              </a:xfrm>
              <a:custGeom>
                <a:avLst/>
                <a:gdLst>
                  <a:gd name="T0" fmla="*/ 200 w 375"/>
                  <a:gd name="T1" fmla="*/ 494 h 530"/>
                  <a:gd name="T2" fmla="*/ 204 w 375"/>
                  <a:gd name="T3" fmla="*/ 460 h 530"/>
                  <a:gd name="T4" fmla="*/ 218 w 375"/>
                  <a:gd name="T5" fmla="*/ 422 h 530"/>
                  <a:gd name="T6" fmla="*/ 239 w 375"/>
                  <a:gd name="T7" fmla="*/ 384 h 530"/>
                  <a:gd name="T8" fmla="*/ 245 w 375"/>
                  <a:gd name="T9" fmla="*/ 364 h 530"/>
                  <a:gd name="T10" fmla="*/ 249 w 375"/>
                  <a:gd name="T11" fmla="*/ 348 h 530"/>
                  <a:gd name="T12" fmla="*/ 250 w 375"/>
                  <a:gd name="T13" fmla="*/ 323 h 530"/>
                  <a:gd name="T14" fmla="*/ 246 w 375"/>
                  <a:gd name="T15" fmla="*/ 300 h 530"/>
                  <a:gd name="T16" fmla="*/ 247 w 375"/>
                  <a:gd name="T17" fmla="*/ 278 h 530"/>
                  <a:gd name="T18" fmla="*/ 249 w 375"/>
                  <a:gd name="T19" fmla="*/ 255 h 530"/>
                  <a:gd name="T20" fmla="*/ 246 w 375"/>
                  <a:gd name="T21" fmla="*/ 235 h 530"/>
                  <a:gd name="T22" fmla="*/ 241 w 375"/>
                  <a:gd name="T23" fmla="*/ 216 h 530"/>
                  <a:gd name="T24" fmla="*/ 235 w 375"/>
                  <a:gd name="T25" fmla="*/ 196 h 530"/>
                  <a:gd name="T26" fmla="*/ 227 w 375"/>
                  <a:gd name="T27" fmla="*/ 176 h 530"/>
                  <a:gd name="T28" fmla="*/ 218 w 375"/>
                  <a:gd name="T29" fmla="*/ 165 h 530"/>
                  <a:gd name="T30" fmla="*/ 199 w 375"/>
                  <a:gd name="T31" fmla="*/ 160 h 530"/>
                  <a:gd name="T32" fmla="*/ 173 w 375"/>
                  <a:gd name="T33" fmla="*/ 156 h 530"/>
                  <a:gd name="T34" fmla="*/ 148 w 375"/>
                  <a:gd name="T35" fmla="*/ 148 h 530"/>
                  <a:gd name="T36" fmla="*/ 150 w 375"/>
                  <a:gd name="T37" fmla="*/ 158 h 530"/>
                  <a:gd name="T38" fmla="*/ 167 w 375"/>
                  <a:gd name="T39" fmla="*/ 166 h 530"/>
                  <a:gd name="T40" fmla="*/ 138 w 375"/>
                  <a:gd name="T41" fmla="*/ 160 h 530"/>
                  <a:gd name="T42" fmla="*/ 97 w 375"/>
                  <a:gd name="T43" fmla="*/ 140 h 530"/>
                  <a:gd name="T44" fmla="*/ 62 w 375"/>
                  <a:gd name="T45" fmla="*/ 112 h 530"/>
                  <a:gd name="T46" fmla="*/ 32 w 375"/>
                  <a:gd name="T47" fmla="*/ 79 h 530"/>
                  <a:gd name="T48" fmla="*/ 16 w 375"/>
                  <a:gd name="T49" fmla="*/ 22 h 530"/>
                  <a:gd name="T50" fmla="*/ 30 w 375"/>
                  <a:gd name="T51" fmla="*/ 7 h 530"/>
                  <a:gd name="T52" fmla="*/ 46 w 375"/>
                  <a:gd name="T53" fmla="*/ 0 h 530"/>
                  <a:gd name="T54" fmla="*/ 69 w 375"/>
                  <a:gd name="T55" fmla="*/ 1 h 530"/>
                  <a:gd name="T56" fmla="*/ 100 w 375"/>
                  <a:gd name="T57" fmla="*/ 2 h 530"/>
                  <a:gd name="T58" fmla="*/ 123 w 375"/>
                  <a:gd name="T59" fmla="*/ 3 h 530"/>
                  <a:gd name="T60" fmla="*/ 158 w 375"/>
                  <a:gd name="T61" fmla="*/ 13 h 530"/>
                  <a:gd name="T62" fmla="*/ 202 w 375"/>
                  <a:gd name="T63" fmla="*/ 31 h 530"/>
                  <a:gd name="T64" fmla="*/ 231 w 375"/>
                  <a:gd name="T65" fmla="*/ 51 h 530"/>
                  <a:gd name="T66" fmla="*/ 258 w 375"/>
                  <a:gd name="T67" fmla="*/ 81 h 530"/>
                  <a:gd name="T68" fmla="*/ 287 w 375"/>
                  <a:gd name="T69" fmla="*/ 117 h 530"/>
                  <a:gd name="T70" fmla="*/ 298 w 375"/>
                  <a:gd name="T71" fmla="*/ 134 h 530"/>
                  <a:gd name="T72" fmla="*/ 311 w 375"/>
                  <a:gd name="T73" fmla="*/ 165 h 530"/>
                  <a:gd name="T74" fmla="*/ 322 w 375"/>
                  <a:gd name="T75" fmla="*/ 187 h 530"/>
                  <a:gd name="T76" fmla="*/ 330 w 375"/>
                  <a:gd name="T77" fmla="*/ 212 h 530"/>
                  <a:gd name="T78" fmla="*/ 339 w 375"/>
                  <a:gd name="T79" fmla="*/ 233 h 530"/>
                  <a:gd name="T80" fmla="*/ 347 w 375"/>
                  <a:gd name="T81" fmla="*/ 252 h 530"/>
                  <a:gd name="T82" fmla="*/ 358 w 375"/>
                  <a:gd name="T83" fmla="*/ 283 h 530"/>
                  <a:gd name="T84" fmla="*/ 368 w 375"/>
                  <a:gd name="T85" fmla="*/ 321 h 530"/>
                  <a:gd name="T86" fmla="*/ 374 w 375"/>
                  <a:gd name="T87" fmla="*/ 343 h 530"/>
                  <a:gd name="T88" fmla="*/ 373 w 375"/>
                  <a:gd name="T89" fmla="*/ 369 h 530"/>
                  <a:gd name="T90" fmla="*/ 366 w 375"/>
                  <a:gd name="T91" fmla="*/ 393 h 530"/>
                  <a:gd name="T92" fmla="*/ 356 w 375"/>
                  <a:gd name="T93" fmla="*/ 416 h 530"/>
                  <a:gd name="T94" fmla="*/ 341 w 375"/>
                  <a:gd name="T95" fmla="*/ 435 h 530"/>
                  <a:gd name="T96" fmla="*/ 332 w 375"/>
                  <a:gd name="T97" fmla="*/ 444 h 530"/>
                  <a:gd name="T98" fmla="*/ 314 w 375"/>
                  <a:gd name="T99" fmla="*/ 458 h 530"/>
                  <a:gd name="T100" fmla="*/ 285 w 375"/>
                  <a:gd name="T101" fmla="*/ 486 h 530"/>
                  <a:gd name="T102" fmla="*/ 257 w 375"/>
                  <a:gd name="T103" fmla="*/ 513 h 530"/>
                  <a:gd name="T104" fmla="*/ 227 w 375"/>
                  <a:gd name="T105" fmla="*/ 529 h 5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75" h="530">
                    <a:moveTo>
                      <a:pt x="199" y="518"/>
                    </a:moveTo>
                    <a:lnTo>
                      <a:pt x="199" y="510"/>
                    </a:lnTo>
                    <a:lnTo>
                      <a:pt x="200" y="502"/>
                    </a:lnTo>
                    <a:lnTo>
                      <a:pt x="200" y="494"/>
                    </a:lnTo>
                    <a:lnTo>
                      <a:pt x="201" y="486"/>
                    </a:lnTo>
                    <a:lnTo>
                      <a:pt x="202" y="477"/>
                    </a:lnTo>
                    <a:lnTo>
                      <a:pt x="203" y="468"/>
                    </a:lnTo>
                    <a:lnTo>
                      <a:pt x="204" y="460"/>
                    </a:lnTo>
                    <a:lnTo>
                      <a:pt x="206" y="451"/>
                    </a:lnTo>
                    <a:lnTo>
                      <a:pt x="209" y="442"/>
                    </a:lnTo>
                    <a:lnTo>
                      <a:pt x="213" y="432"/>
                    </a:lnTo>
                    <a:lnTo>
                      <a:pt x="218" y="422"/>
                    </a:lnTo>
                    <a:lnTo>
                      <a:pt x="224" y="412"/>
                    </a:lnTo>
                    <a:lnTo>
                      <a:pt x="229" y="402"/>
                    </a:lnTo>
                    <a:lnTo>
                      <a:pt x="234" y="393"/>
                    </a:lnTo>
                    <a:lnTo>
                      <a:pt x="239" y="384"/>
                    </a:lnTo>
                    <a:lnTo>
                      <a:pt x="242" y="376"/>
                    </a:lnTo>
                    <a:lnTo>
                      <a:pt x="243" y="372"/>
                    </a:lnTo>
                    <a:lnTo>
                      <a:pt x="244" y="368"/>
                    </a:lnTo>
                    <a:lnTo>
                      <a:pt x="245" y="364"/>
                    </a:lnTo>
                    <a:lnTo>
                      <a:pt x="246" y="360"/>
                    </a:lnTo>
                    <a:lnTo>
                      <a:pt x="247" y="356"/>
                    </a:lnTo>
                    <a:lnTo>
                      <a:pt x="248" y="352"/>
                    </a:lnTo>
                    <a:lnTo>
                      <a:pt x="249" y="348"/>
                    </a:lnTo>
                    <a:lnTo>
                      <a:pt x="249" y="344"/>
                    </a:lnTo>
                    <a:lnTo>
                      <a:pt x="250" y="335"/>
                    </a:lnTo>
                    <a:lnTo>
                      <a:pt x="251" y="329"/>
                    </a:lnTo>
                    <a:lnTo>
                      <a:pt x="250" y="323"/>
                    </a:lnTo>
                    <a:lnTo>
                      <a:pt x="249" y="317"/>
                    </a:lnTo>
                    <a:lnTo>
                      <a:pt x="248" y="311"/>
                    </a:lnTo>
                    <a:lnTo>
                      <a:pt x="247" y="306"/>
                    </a:lnTo>
                    <a:lnTo>
                      <a:pt x="246" y="300"/>
                    </a:lnTo>
                    <a:lnTo>
                      <a:pt x="245" y="292"/>
                    </a:lnTo>
                    <a:lnTo>
                      <a:pt x="245" y="288"/>
                    </a:lnTo>
                    <a:lnTo>
                      <a:pt x="246" y="283"/>
                    </a:lnTo>
                    <a:lnTo>
                      <a:pt x="247" y="278"/>
                    </a:lnTo>
                    <a:lnTo>
                      <a:pt x="248" y="272"/>
                    </a:lnTo>
                    <a:lnTo>
                      <a:pt x="248" y="266"/>
                    </a:lnTo>
                    <a:lnTo>
                      <a:pt x="249" y="260"/>
                    </a:lnTo>
                    <a:lnTo>
                      <a:pt x="249" y="255"/>
                    </a:lnTo>
                    <a:lnTo>
                      <a:pt x="249" y="250"/>
                    </a:lnTo>
                    <a:lnTo>
                      <a:pt x="248" y="245"/>
                    </a:lnTo>
                    <a:lnTo>
                      <a:pt x="247" y="241"/>
                    </a:lnTo>
                    <a:lnTo>
                      <a:pt x="246" y="235"/>
                    </a:lnTo>
                    <a:lnTo>
                      <a:pt x="245" y="231"/>
                    </a:lnTo>
                    <a:lnTo>
                      <a:pt x="244" y="226"/>
                    </a:lnTo>
                    <a:lnTo>
                      <a:pt x="243" y="221"/>
                    </a:lnTo>
                    <a:lnTo>
                      <a:pt x="241" y="216"/>
                    </a:lnTo>
                    <a:lnTo>
                      <a:pt x="239" y="211"/>
                    </a:lnTo>
                    <a:lnTo>
                      <a:pt x="238" y="206"/>
                    </a:lnTo>
                    <a:lnTo>
                      <a:pt x="236" y="201"/>
                    </a:lnTo>
                    <a:lnTo>
                      <a:pt x="235" y="196"/>
                    </a:lnTo>
                    <a:lnTo>
                      <a:pt x="233" y="191"/>
                    </a:lnTo>
                    <a:lnTo>
                      <a:pt x="231" y="186"/>
                    </a:lnTo>
                    <a:lnTo>
                      <a:pt x="229" y="180"/>
                    </a:lnTo>
                    <a:lnTo>
                      <a:pt x="227" y="176"/>
                    </a:lnTo>
                    <a:lnTo>
                      <a:pt x="225" y="170"/>
                    </a:lnTo>
                    <a:lnTo>
                      <a:pt x="224" y="168"/>
                    </a:lnTo>
                    <a:lnTo>
                      <a:pt x="221" y="166"/>
                    </a:lnTo>
                    <a:lnTo>
                      <a:pt x="218" y="165"/>
                    </a:lnTo>
                    <a:lnTo>
                      <a:pt x="214" y="164"/>
                    </a:lnTo>
                    <a:lnTo>
                      <a:pt x="210" y="162"/>
                    </a:lnTo>
                    <a:lnTo>
                      <a:pt x="204" y="161"/>
                    </a:lnTo>
                    <a:lnTo>
                      <a:pt x="199" y="160"/>
                    </a:lnTo>
                    <a:lnTo>
                      <a:pt x="193" y="159"/>
                    </a:lnTo>
                    <a:lnTo>
                      <a:pt x="186" y="158"/>
                    </a:lnTo>
                    <a:lnTo>
                      <a:pt x="180" y="157"/>
                    </a:lnTo>
                    <a:lnTo>
                      <a:pt x="173" y="156"/>
                    </a:lnTo>
                    <a:lnTo>
                      <a:pt x="167" y="154"/>
                    </a:lnTo>
                    <a:lnTo>
                      <a:pt x="160" y="152"/>
                    </a:lnTo>
                    <a:lnTo>
                      <a:pt x="154" y="151"/>
                    </a:lnTo>
                    <a:lnTo>
                      <a:pt x="148" y="148"/>
                    </a:lnTo>
                    <a:lnTo>
                      <a:pt x="143" y="146"/>
                    </a:lnTo>
                    <a:lnTo>
                      <a:pt x="145" y="150"/>
                    </a:lnTo>
                    <a:lnTo>
                      <a:pt x="147" y="154"/>
                    </a:lnTo>
                    <a:lnTo>
                      <a:pt x="150" y="158"/>
                    </a:lnTo>
                    <a:lnTo>
                      <a:pt x="154" y="160"/>
                    </a:lnTo>
                    <a:lnTo>
                      <a:pt x="158" y="162"/>
                    </a:lnTo>
                    <a:lnTo>
                      <a:pt x="162" y="164"/>
                    </a:lnTo>
                    <a:lnTo>
                      <a:pt x="167" y="166"/>
                    </a:lnTo>
                    <a:lnTo>
                      <a:pt x="172" y="167"/>
                    </a:lnTo>
                    <a:lnTo>
                      <a:pt x="160" y="166"/>
                    </a:lnTo>
                    <a:lnTo>
                      <a:pt x="148" y="164"/>
                    </a:lnTo>
                    <a:lnTo>
                      <a:pt x="138" y="160"/>
                    </a:lnTo>
                    <a:lnTo>
                      <a:pt x="127" y="156"/>
                    </a:lnTo>
                    <a:lnTo>
                      <a:pt x="117" y="152"/>
                    </a:lnTo>
                    <a:lnTo>
                      <a:pt x="107" y="146"/>
                    </a:lnTo>
                    <a:lnTo>
                      <a:pt x="97" y="140"/>
                    </a:lnTo>
                    <a:lnTo>
                      <a:pt x="88" y="134"/>
                    </a:lnTo>
                    <a:lnTo>
                      <a:pt x="80" y="127"/>
                    </a:lnTo>
                    <a:lnTo>
                      <a:pt x="71" y="120"/>
                    </a:lnTo>
                    <a:lnTo>
                      <a:pt x="62" y="112"/>
                    </a:lnTo>
                    <a:lnTo>
                      <a:pt x="54" y="104"/>
                    </a:lnTo>
                    <a:lnTo>
                      <a:pt x="47" y="96"/>
                    </a:lnTo>
                    <a:lnTo>
                      <a:pt x="39" y="88"/>
                    </a:lnTo>
                    <a:lnTo>
                      <a:pt x="32" y="79"/>
                    </a:lnTo>
                    <a:lnTo>
                      <a:pt x="25" y="71"/>
                    </a:lnTo>
                    <a:lnTo>
                      <a:pt x="0" y="40"/>
                    </a:lnTo>
                    <a:lnTo>
                      <a:pt x="10" y="30"/>
                    </a:lnTo>
                    <a:lnTo>
                      <a:pt x="16" y="22"/>
                    </a:lnTo>
                    <a:lnTo>
                      <a:pt x="21" y="17"/>
                    </a:lnTo>
                    <a:lnTo>
                      <a:pt x="24" y="13"/>
                    </a:lnTo>
                    <a:lnTo>
                      <a:pt x="27" y="10"/>
                    </a:lnTo>
                    <a:lnTo>
                      <a:pt x="30" y="7"/>
                    </a:lnTo>
                    <a:lnTo>
                      <a:pt x="35" y="5"/>
                    </a:lnTo>
                    <a:lnTo>
                      <a:pt x="43" y="0"/>
                    </a:lnTo>
                    <a:lnTo>
                      <a:pt x="44" y="0"/>
                    </a:lnTo>
                    <a:lnTo>
                      <a:pt x="46" y="0"/>
                    </a:lnTo>
                    <a:lnTo>
                      <a:pt x="50" y="1"/>
                    </a:lnTo>
                    <a:lnTo>
                      <a:pt x="56" y="1"/>
                    </a:lnTo>
                    <a:lnTo>
                      <a:pt x="62" y="1"/>
                    </a:lnTo>
                    <a:lnTo>
                      <a:pt x="69" y="1"/>
                    </a:lnTo>
                    <a:lnTo>
                      <a:pt x="77" y="2"/>
                    </a:lnTo>
                    <a:lnTo>
                      <a:pt x="84" y="2"/>
                    </a:lnTo>
                    <a:lnTo>
                      <a:pt x="92" y="2"/>
                    </a:lnTo>
                    <a:lnTo>
                      <a:pt x="100" y="2"/>
                    </a:lnTo>
                    <a:lnTo>
                      <a:pt x="107" y="2"/>
                    </a:lnTo>
                    <a:lnTo>
                      <a:pt x="113" y="2"/>
                    </a:lnTo>
                    <a:lnTo>
                      <a:pt x="118" y="3"/>
                    </a:lnTo>
                    <a:lnTo>
                      <a:pt x="123" y="3"/>
                    </a:lnTo>
                    <a:lnTo>
                      <a:pt x="125" y="3"/>
                    </a:lnTo>
                    <a:lnTo>
                      <a:pt x="126" y="3"/>
                    </a:lnTo>
                    <a:lnTo>
                      <a:pt x="143" y="8"/>
                    </a:lnTo>
                    <a:lnTo>
                      <a:pt x="158" y="13"/>
                    </a:lnTo>
                    <a:lnTo>
                      <a:pt x="170" y="18"/>
                    </a:lnTo>
                    <a:lnTo>
                      <a:pt x="182" y="22"/>
                    </a:lnTo>
                    <a:lnTo>
                      <a:pt x="192" y="27"/>
                    </a:lnTo>
                    <a:lnTo>
                      <a:pt x="202" y="31"/>
                    </a:lnTo>
                    <a:lnTo>
                      <a:pt x="210" y="35"/>
                    </a:lnTo>
                    <a:lnTo>
                      <a:pt x="217" y="40"/>
                    </a:lnTo>
                    <a:lnTo>
                      <a:pt x="224" y="45"/>
                    </a:lnTo>
                    <a:lnTo>
                      <a:pt x="231" y="51"/>
                    </a:lnTo>
                    <a:lnTo>
                      <a:pt x="237" y="57"/>
                    </a:lnTo>
                    <a:lnTo>
                      <a:pt x="244" y="64"/>
                    </a:lnTo>
                    <a:lnTo>
                      <a:pt x="251" y="72"/>
                    </a:lnTo>
                    <a:lnTo>
                      <a:pt x="258" y="81"/>
                    </a:lnTo>
                    <a:lnTo>
                      <a:pt x="266" y="91"/>
                    </a:lnTo>
                    <a:lnTo>
                      <a:pt x="275" y="103"/>
                    </a:lnTo>
                    <a:lnTo>
                      <a:pt x="282" y="112"/>
                    </a:lnTo>
                    <a:lnTo>
                      <a:pt x="287" y="117"/>
                    </a:lnTo>
                    <a:lnTo>
                      <a:pt x="291" y="122"/>
                    </a:lnTo>
                    <a:lnTo>
                      <a:pt x="293" y="125"/>
                    </a:lnTo>
                    <a:lnTo>
                      <a:pt x="296" y="129"/>
                    </a:lnTo>
                    <a:lnTo>
                      <a:pt x="298" y="134"/>
                    </a:lnTo>
                    <a:lnTo>
                      <a:pt x="302" y="142"/>
                    </a:lnTo>
                    <a:lnTo>
                      <a:pt x="307" y="154"/>
                    </a:lnTo>
                    <a:lnTo>
                      <a:pt x="308" y="160"/>
                    </a:lnTo>
                    <a:lnTo>
                      <a:pt x="311" y="165"/>
                    </a:lnTo>
                    <a:lnTo>
                      <a:pt x="314" y="170"/>
                    </a:lnTo>
                    <a:lnTo>
                      <a:pt x="317" y="176"/>
                    </a:lnTo>
                    <a:lnTo>
                      <a:pt x="319" y="182"/>
                    </a:lnTo>
                    <a:lnTo>
                      <a:pt x="322" y="187"/>
                    </a:lnTo>
                    <a:lnTo>
                      <a:pt x="324" y="192"/>
                    </a:lnTo>
                    <a:lnTo>
                      <a:pt x="325" y="198"/>
                    </a:lnTo>
                    <a:lnTo>
                      <a:pt x="327" y="206"/>
                    </a:lnTo>
                    <a:lnTo>
                      <a:pt x="330" y="212"/>
                    </a:lnTo>
                    <a:lnTo>
                      <a:pt x="332" y="218"/>
                    </a:lnTo>
                    <a:lnTo>
                      <a:pt x="335" y="223"/>
                    </a:lnTo>
                    <a:lnTo>
                      <a:pt x="337" y="228"/>
                    </a:lnTo>
                    <a:lnTo>
                      <a:pt x="339" y="233"/>
                    </a:lnTo>
                    <a:lnTo>
                      <a:pt x="341" y="237"/>
                    </a:lnTo>
                    <a:lnTo>
                      <a:pt x="343" y="242"/>
                    </a:lnTo>
                    <a:lnTo>
                      <a:pt x="345" y="247"/>
                    </a:lnTo>
                    <a:lnTo>
                      <a:pt x="347" y="252"/>
                    </a:lnTo>
                    <a:lnTo>
                      <a:pt x="349" y="258"/>
                    </a:lnTo>
                    <a:lnTo>
                      <a:pt x="352" y="265"/>
                    </a:lnTo>
                    <a:lnTo>
                      <a:pt x="355" y="273"/>
                    </a:lnTo>
                    <a:lnTo>
                      <a:pt x="358" y="283"/>
                    </a:lnTo>
                    <a:lnTo>
                      <a:pt x="361" y="293"/>
                    </a:lnTo>
                    <a:lnTo>
                      <a:pt x="364" y="306"/>
                    </a:lnTo>
                    <a:lnTo>
                      <a:pt x="366" y="314"/>
                    </a:lnTo>
                    <a:lnTo>
                      <a:pt x="368" y="321"/>
                    </a:lnTo>
                    <a:lnTo>
                      <a:pt x="371" y="326"/>
                    </a:lnTo>
                    <a:lnTo>
                      <a:pt x="372" y="331"/>
                    </a:lnTo>
                    <a:lnTo>
                      <a:pt x="373" y="337"/>
                    </a:lnTo>
                    <a:lnTo>
                      <a:pt x="374" y="343"/>
                    </a:lnTo>
                    <a:lnTo>
                      <a:pt x="374" y="350"/>
                    </a:lnTo>
                    <a:lnTo>
                      <a:pt x="374" y="359"/>
                    </a:lnTo>
                    <a:lnTo>
                      <a:pt x="373" y="364"/>
                    </a:lnTo>
                    <a:lnTo>
                      <a:pt x="373" y="369"/>
                    </a:lnTo>
                    <a:lnTo>
                      <a:pt x="371" y="374"/>
                    </a:lnTo>
                    <a:lnTo>
                      <a:pt x="370" y="380"/>
                    </a:lnTo>
                    <a:lnTo>
                      <a:pt x="368" y="386"/>
                    </a:lnTo>
                    <a:lnTo>
                      <a:pt x="366" y="393"/>
                    </a:lnTo>
                    <a:lnTo>
                      <a:pt x="364" y="398"/>
                    </a:lnTo>
                    <a:lnTo>
                      <a:pt x="361" y="405"/>
                    </a:lnTo>
                    <a:lnTo>
                      <a:pt x="359" y="411"/>
                    </a:lnTo>
                    <a:lnTo>
                      <a:pt x="356" y="416"/>
                    </a:lnTo>
                    <a:lnTo>
                      <a:pt x="352" y="422"/>
                    </a:lnTo>
                    <a:lnTo>
                      <a:pt x="349" y="427"/>
                    </a:lnTo>
                    <a:lnTo>
                      <a:pt x="345" y="431"/>
                    </a:lnTo>
                    <a:lnTo>
                      <a:pt x="341" y="435"/>
                    </a:lnTo>
                    <a:lnTo>
                      <a:pt x="337" y="438"/>
                    </a:lnTo>
                    <a:lnTo>
                      <a:pt x="334" y="440"/>
                    </a:lnTo>
                    <a:lnTo>
                      <a:pt x="332" y="441"/>
                    </a:lnTo>
                    <a:lnTo>
                      <a:pt x="332" y="444"/>
                    </a:lnTo>
                    <a:lnTo>
                      <a:pt x="331" y="447"/>
                    </a:lnTo>
                    <a:lnTo>
                      <a:pt x="329" y="448"/>
                    </a:lnTo>
                    <a:lnTo>
                      <a:pt x="322" y="453"/>
                    </a:lnTo>
                    <a:lnTo>
                      <a:pt x="314" y="458"/>
                    </a:lnTo>
                    <a:lnTo>
                      <a:pt x="307" y="464"/>
                    </a:lnTo>
                    <a:lnTo>
                      <a:pt x="300" y="471"/>
                    </a:lnTo>
                    <a:lnTo>
                      <a:pt x="293" y="478"/>
                    </a:lnTo>
                    <a:lnTo>
                      <a:pt x="285" y="486"/>
                    </a:lnTo>
                    <a:lnTo>
                      <a:pt x="279" y="493"/>
                    </a:lnTo>
                    <a:lnTo>
                      <a:pt x="272" y="500"/>
                    </a:lnTo>
                    <a:lnTo>
                      <a:pt x="265" y="507"/>
                    </a:lnTo>
                    <a:lnTo>
                      <a:pt x="257" y="513"/>
                    </a:lnTo>
                    <a:lnTo>
                      <a:pt x="250" y="518"/>
                    </a:lnTo>
                    <a:lnTo>
                      <a:pt x="243" y="523"/>
                    </a:lnTo>
                    <a:lnTo>
                      <a:pt x="235" y="526"/>
                    </a:lnTo>
                    <a:lnTo>
                      <a:pt x="227" y="529"/>
                    </a:lnTo>
                    <a:lnTo>
                      <a:pt x="219" y="529"/>
                    </a:lnTo>
                    <a:lnTo>
                      <a:pt x="211" y="528"/>
                    </a:lnTo>
                    <a:lnTo>
                      <a:pt x="199" y="51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6" name="Freeform 222">
                <a:extLst>
                  <a:ext uri="{FF2B5EF4-FFF2-40B4-BE49-F238E27FC236}">
                    <a16:creationId xmlns:a16="http://schemas.microsoft.com/office/drawing/2014/main" id="{49104184-0D3F-24E5-B850-138171F79192}"/>
                  </a:ext>
                </a:extLst>
              </p:cNvPr>
              <p:cNvSpPr>
                <a:spLocks/>
              </p:cNvSpPr>
              <p:nvPr/>
            </p:nvSpPr>
            <p:spPr bwMode="auto">
              <a:xfrm>
                <a:off x="4478" y="1454"/>
                <a:ext cx="17" cy="69"/>
              </a:xfrm>
              <a:custGeom>
                <a:avLst/>
                <a:gdLst>
                  <a:gd name="T0" fmla="*/ 10 w 17"/>
                  <a:gd name="T1" fmla="*/ 0 h 69"/>
                  <a:gd name="T2" fmla="*/ 10 w 17"/>
                  <a:gd name="T3" fmla="*/ 0 h 69"/>
                  <a:gd name="T4" fmla="*/ 7 w 17"/>
                  <a:gd name="T5" fmla="*/ 9 h 69"/>
                  <a:gd name="T6" fmla="*/ 5 w 17"/>
                  <a:gd name="T7" fmla="*/ 18 h 69"/>
                  <a:gd name="T8" fmla="*/ 4 w 17"/>
                  <a:gd name="T9" fmla="*/ 26 h 69"/>
                  <a:gd name="T10" fmla="*/ 2 w 17"/>
                  <a:gd name="T11" fmla="*/ 36 h 69"/>
                  <a:gd name="T12" fmla="*/ 1 w 17"/>
                  <a:gd name="T13" fmla="*/ 44 h 69"/>
                  <a:gd name="T14" fmla="*/ 1 w 17"/>
                  <a:gd name="T15" fmla="*/ 52 h 69"/>
                  <a:gd name="T16" fmla="*/ 0 w 17"/>
                  <a:gd name="T17" fmla="*/ 60 h 69"/>
                  <a:gd name="T18" fmla="*/ 0 w 17"/>
                  <a:gd name="T19" fmla="*/ 68 h 69"/>
                  <a:gd name="T20" fmla="*/ 5 w 17"/>
                  <a:gd name="T21" fmla="*/ 68 h 69"/>
                  <a:gd name="T22" fmla="*/ 5 w 17"/>
                  <a:gd name="T23" fmla="*/ 60 h 69"/>
                  <a:gd name="T24" fmla="*/ 7 w 17"/>
                  <a:gd name="T25" fmla="*/ 52 h 69"/>
                  <a:gd name="T26" fmla="*/ 7 w 17"/>
                  <a:gd name="T27" fmla="*/ 44 h 69"/>
                  <a:gd name="T28" fmla="*/ 7 w 17"/>
                  <a:gd name="T29" fmla="*/ 36 h 69"/>
                  <a:gd name="T30" fmla="*/ 10 w 17"/>
                  <a:gd name="T31" fmla="*/ 27 h 69"/>
                  <a:gd name="T32" fmla="*/ 11 w 17"/>
                  <a:gd name="T33" fmla="*/ 19 h 69"/>
                  <a:gd name="T34" fmla="*/ 13 w 17"/>
                  <a:gd name="T35" fmla="*/ 10 h 69"/>
                  <a:gd name="T36" fmla="*/ 16 w 17"/>
                  <a:gd name="T37" fmla="*/ 2 h 69"/>
                  <a:gd name="T38" fmla="*/ 10 w 17"/>
                  <a:gd name="T39" fmla="*/ 0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9">
                    <a:moveTo>
                      <a:pt x="10" y="0"/>
                    </a:moveTo>
                    <a:lnTo>
                      <a:pt x="10" y="0"/>
                    </a:lnTo>
                    <a:lnTo>
                      <a:pt x="7" y="9"/>
                    </a:lnTo>
                    <a:lnTo>
                      <a:pt x="5" y="18"/>
                    </a:lnTo>
                    <a:lnTo>
                      <a:pt x="4" y="26"/>
                    </a:lnTo>
                    <a:lnTo>
                      <a:pt x="2" y="36"/>
                    </a:lnTo>
                    <a:lnTo>
                      <a:pt x="1" y="44"/>
                    </a:lnTo>
                    <a:lnTo>
                      <a:pt x="1" y="52"/>
                    </a:lnTo>
                    <a:lnTo>
                      <a:pt x="0" y="60"/>
                    </a:lnTo>
                    <a:lnTo>
                      <a:pt x="0" y="68"/>
                    </a:lnTo>
                    <a:lnTo>
                      <a:pt x="5" y="68"/>
                    </a:lnTo>
                    <a:lnTo>
                      <a:pt x="5" y="60"/>
                    </a:lnTo>
                    <a:lnTo>
                      <a:pt x="7" y="52"/>
                    </a:lnTo>
                    <a:lnTo>
                      <a:pt x="7" y="44"/>
                    </a:lnTo>
                    <a:lnTo>
                      <a:pt x="7" y="36"/>
                    </a:lnTo>
                    <a:lnTo>
                      <a:pt x="10" y="27"/>
                    </a:lnTo>
                    <a:lnTo>
                      <a:pt x="11" y="19"/>
                    </a:lnTo>
                    <a:lnTo>
                      <a:pt x="13" y="10"/>
                    </a:lnTo>
                    <a:lnTo>
                      <a:pt x="16" y="2"/>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7" name="Freeform 223">
                <a:extLst>
                  <a:ext uri="{FF2B5EF4-FFF2-40B4-BE49-F238E27FC236}">
                    <a16:creationId xmlns:a16="http://schemas.microsoft.com/office/drawing/2014/main" id="{BF3959C4-B3C4-F6E1-AA04-161F5BF474BA}"/>
                  </a:ext>
                </a:extLst>
              </p:cNvPr>
              <p:cNvSpPr>
                <a:spLocks/>
              </p:cNvSpPr>
              <p:nvPr/>
            </p:nvSpPr>
            <p:spPr bwMode="auto">
              <a:xfrm>
                <a:off x="4485" y="1380"/>
                <a:ext cx="41" cy="77"/>
              </a:xfrm>
              <a:custGeom>
                <a:avLst/>
                <a:gdLst>
                  <a:gd name="T0" fmla="*/ 36 w 41"/>
                  <a:gd name="T1" fmla="*/ 0 h 77"/>
                  <a:gd name="T2" fmla="*/ 36 w 41"/>
                  <a:gd name="T3" fmla="*/ 0 h 77"/>
                  <a:gd name="T4" fmla="*/ 33 w 41"/>
                  <a:gd name="T5" fmla="*/ 8 h 77"/>
                  <a:gd name="T6" fmla="*/ 29 w 41"/>
                  <a:gd name="T7" fmla="*/ 16 h 77"/>
                  <a:gd name="T8" fmla="*/ 24 w 41"/>
                  <a:gd name="T9" fmla="*/ 25 h 77"/>
                  <a:gd name="T10" fmla="*/ 18 w 41"/>
                  <a:gd name="T11" fmla="*/ 35 h 77"/>
                  <a:gd name="T12" fmla="*/ 12 w 41"/>
                  <a:gd name="T13" fmla="*/ 45 h 77"/>
                  <a:gd name="T14" fmla="*/ 7 w 41"/>
                  <a:gd name="T15" fmla="*/ 55 h 77"/>
                  <a:gd name="T16" fmla="*/ 3 w 41"/>
                  <a:gd name="T17" fmla="*/ 65 h 77"/>
                  <a:gd name="T18" fmla="*/ 0 w 41"/>
                  <a:gd name="T19" fmla="*/ 74 h 77"/>
                  <a:gd name="T20" fmla="*/ 4 w 41"/>
                  <a:gd name="T21" fmla="*/ 76 h 77"/>
                  <a:gd name="T22" fmla="*/ 7 w 41"/>
                  <a:gd name="T23" fmla="*/ 66 h 77"/>
                  <a:gd name="T24" fmla="*/ 11 w 41"/>
                  <a:gd name="T25" fmla="*/ 57 h 77"/>
                  <a:gd name="T26" fmla="*/ 16 w 41"/>
                  <a:gd name="T27" fmla="*/ 47 h 77"/>
                  <a:gd name="T28" fmla="*/ 21 w 41"/>
                  <a:gd name="T29" fmla="*/ 37 h 77"/>
                  <a:gd name="T30" fmla="*/ 27 w 41"/>
                  <a:gd name="T31" fmla="*/ 27 h 77"/>
                  <a:gd name="T32" fmla="*/ 32 w 41"/>
                  <a:gd name="T33" fmla="*/ 18 h 77"/>
                  <a:gd name="T34" fmla="*/ 37 w 41"/>
                  <a:gd name="T35" fmla="*/ 10 h 77"/>
                  <a:gd name="T36" fmla="*/ 40 w 41"/>
                  <a:gd name="T37" fmla="*/ 1 h 77"/>
                  <a:gd name="T38" fmla="*/ 36 w 41"/>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 h="77">
                    <a:moveTo>
                      <a:pt x="36" y="0"/>
                    </a:moveTo>
                    <a:lnTo>
                      <a:pt x="36" y="0"/>
                    </a:lnTo>
                    <a:lnTo>
                      <a:pt x="33" y="8"/>
                    </a:lnTo>
                    <a:lnTo>
                      <a:pt x="29" y="16"/>
                    </a:lnTo>
                    <a:lnTo>
                      <a:pt x="24" y="25"/>
                    </a:lnTo>
                    <a:lnTo>
                      <a:pt x="18" y="35"/>
                    </a:lnTo>
                    <a:lnTo>
                      <a:pt x="12" y="45"/>
                    </a:lnTo>
                    <a:lnTo>
                      <a:pt x="7" y="55"/>
                    </a:lnTo>
                    <a:lnTo>
                      <a:pt x="3" y="65"/>
                    </a:lnTo>
                    <a:lnTo>
                      <a:pt x="0" y="74"/>
                    </a:lnTo>
                    <a:lnTo>
                      <a:pt x="4" y="76"/>
                    </a:lnTo>
                    <a:lnTo>
                      <a:pt x="7" y="66"/>
                    </a:lnTo>
                    <a:lnTo>
                      <a:pt x="11" y="57"/>
                    </a:lnTo>
                    <a:lnTo>
                      <a:pt x="16" y="47"/>
                    </a:lnTo>
                    <a:lnTo>
                      <a:pt x="21" y="37"/>
                    </a:lnTo>
                    <a:lnTo>
                      <a:pt x="27" y="27"/>
                    </a:lnTo>
                    <a:lnTo>
                      <a:pt x="32" y="18"/>
                    </a:lnTo>
                    <a:lnTo>
                      <a:pt x="37" y="10"/>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8" name="Freeform 224">
                <a:extLst>
                  <a:ext uri="{FF2B5EF4-FFF2-40B4-BE49-F238E27FC236}">
                    <a16:creationId xmlns:a16="http://schemas.microsoft.com/office/drawing/2014/main" id="{6A01C17E-D428-DC2A-6935-7C57EE2AB5E9}"/>
                  </a:ext>
                </a:extLst>
              </p:cNvPr>
              <p:cNvSpPr>
                <a:spLocks/>
              </p:cNvSpPr>
              <p:nvPr/>
            </p:nvSpPr>
            <p:spPr bwMode="auto">
              <a:xfrm>
                <a:off x="4521" y="1347"/>
                <a:ext cx="17" cy="35"/>
              </a:xfrm>
              <a:custGeom>
                <a:avLst/>
                <a:gdLst>
                  <a:gd name="T0" fmla="*/ 10 w 17"/>
                  <a:gd name="T1" fmla="*/ 0 h 35"/>
                  <a:gd name="T2" fmla="*/ 10 w 17"/>
                  <a:gd name="T3" fmla="*/ 1 h 35"/>
                  <a:gd name="T4" fmla="*/ 10 w 17"/>
                  <a:gd name="T5" fmla="*/ 4 h 35"/>
                  <a:gd name="T6" fmla="*/ 8 w 17"/>
                  <a:gd name="T7" fmla="*/ 9 h 35"/>
                  <a:gd name="T8" fmla="*/ 7 w 17"/>
                  <a:gd name="T9" fmla="*/ 12 h 35"/>
                  <a:gd name="T10" fmla="*/ 5 w 17"/>
                  <a:gd name="T11" fmla="*/ 16 h 35"/>
                  <a:gd name="T12" fmla="*/ 4 w 17"/>
                  <a:gd name="T13" fmla="*/ 21 h 35"/>
                  <a:gd name="T14" fmla="*/ 2 w 17"/>
                  <a:gd name="T15" fmla="*/ 24 h 35"/>
                  <a:gd name="T16" fmla="*/ 1 w 17"/>
                  <a:gd name="T17" fmla="*/ 29 h 35"/>
                  <a:gd name="T18" fmla="*/ 0 w 17"/>
                  <a:gd name="T19" fmla="*/ 33 h 35"/>
                  <a:gd name="T20" fmla="*/ 5 w 17"/>
                  <a:gd name="T21" fmla="*/ 34 h 35"/>
                  <a:gd name="T22" fmla="*/ 7 w 17"/>
                  <a:gd name="T23" fmla="*/ 30 h 35"/>
                  <a:gd name="T24" fmla="*/ 8 w 17"/>
                  <a:gd name="T25" fmla="*/ 25 h 35"/>
                  <a:gd name="T26" fmla="*/ 10 w 17"/>
                  <a:gd name="T27" fmla="*/ 21 h 35"/>
                  <a:gd name="T28" fmla="*/ 11 w 17"/>
                  <a:gd name="T29" fmla="*/ 17 h 35"/>
                  <a:gd name="T30" fmla="*/ 13 w 17"/>
                  <a:gd name="T31" fmla="*/ 14 h 35"/>
                  <a:gd name="T32" fmla="*/ 14 w 17"/>
                  <a:gd name="T33" fmla="*/ 10 h 35"/>
                  <a:gd name="T34" fmla="*/ 16 w 17"/>
                  <a:gd name="T35" fmla="*/ 6 h 35"/>
                  <a:gd name="T36" fmla="*/ 16 w 17"/>
                  <a:gd name="T37" fmla="*/ 1 h 35"/>
                  <a:gd name="T38" fmla="*/ 10 w 17"/>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5">
                    <a:moveTo>
                      <a:pt x="10" y="0"/>
                    </a:moveTo>
                    <a:lnTo>
                      <a:pt x="10" y="1"/>
                    </a:lnTo>
                    <a:lnTo>
                      <a:pt x="10" y="4"/>
                    </a:lnTo>
                    <a:lnTo>
                      <a:pt x="8" y="9"/>
                    </a:lnTo>
                    <a:lnTo>
                      <a:pt x="7" y="12"/>
                    </a:lnTo>
                    <a:lnTo>
                      <a:pt x="5" y="16"/>
                    </a:lnTo>
                    <a:lnTo>
                      <a:pt x="4" y="21"/>
                    </a:lnTo>
                    <a:lnTo>
                      <a:pt x="2" y="24"/>
                    </a:lnTo>
                    <a:lnTo>
                      <a:pt x="1" y="29"/>
                    </a:lnTo>
                    <a:lnTo>
                      <a:pt x="0" y="33"/>
                    </a:lnTo>
                    <a:lnTo>
                      <a:pt x="5" y="34"/>
                    </a:lnTo>
                    <a:lnTo>
                      <a:pt x="7" y="30"/>
                    </a:lnTo>
                    <a:lnTo>
                      <a:pt x="8" y="25"/>
                    </a:lnTo>
                    <a:lnTo>
                      <a:pt x="10" y="21"/>
                    </a:lnTo>
                    <a:lnTo>
                      <a:pt x="11" y="17"/>
                    </a:lnTo>
                    <a:lnTo>
                      <a:pt x="13" y="14"/>
                    </a:lnTo>
                    <a:lnTo>
                      <a:pt x="14" y="10"/>
                    </a:lnTo>
                    <a:lnTo>
                      <a:pt x="16" y="6"/>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9" name="Freeform 225">
                <a:extLst>
                  <a:ext uri="{FF2B5EF4-FFF2-40B4-BE49-F238E27FC236}">
                    <a16:creationId xmlns:a16="http://schemas.microsoft.com/office/drawing/2014/main" id="{960E1FD1-61C8-50EE-DCA6-EB777060878E}"/>
                  </a:ext>
                </a:extLst>
              </p:cNvPr>
              <p:cNvSpPr>
                <a:spLocks/>
              </p:cNvSpPr>
              <p:nvPr/>
            </p:nvSpPr>
            <p:spPr bwMode="auto">
              <a:xfrm>
                <a:off x="4524" y="1296"/>
                <a:ext cx="17" cy="53"/>
              </a:xfrm>
              <a:custGeom>
                <a:avLst/>
                <a:gdLst>
                  <a:gd name="T0" fmla="*/ 0 w 17"/>
                  <a:gd name="T1" fmla="*/ 0 h 53"/>
                  <a:gd name="T2" fmla="*/ 0 w 17"/>
                  <a:gd name="T3" fmla="*/ 0 h 53"/>
                  <a:gd name="T4" fmla="*/ 1 w 17"/>
                  <a:gd name="T5" fmla="*/ 8 h 53"/>
                  <a:gd name="T6" fmla="*/ 3 w 17"/>
                  <a:gd name="T7" fmla="*/ 14 h 53"/>
                  <a:gd name="T8" fmla="*/ 4 w 17"/>
                  <a:gd name="T9" fmla="*/ 20 h 53"/>
                  <a:gd name="T10" fmla="*/ 6 w 17"/>
                  <a:gd name="T11" fmla="*/ 26 h 53"/>
                  <a:gd name="T12" fmla="*/ 8 w 17"/>
                  <a:gd name="T13" fmla="*/ 31 h 53"/>
                  <a:gd name="T14" fmla="*/ 9 w 17"/>
                  <a:gd name="T15" fmla="*/ 37 h 53"/>
                  <a:gd name="T16" fmla="*/ 8 w 17"/>
                  <a:gd name="T17" fmla="*/ 43 h 53"/>
                  <a:gd name="T18" fmla="*/ 6 w 17"/>
                  <a:gd name="T19" fmla="*/ 51 h 53"/>
                  <a:gd name="T20" fmla="*/ 12 w 17"/>
                  <a:gd name="T21" fmla="*/ 52 h 53"/>
                  <a:gd name="T22" fmla="*/ 14 w 17"/>
                  <a:gd name="T23" fmla="*/ 43 h 53"/>
                  <a:gd name="T24" fmla="*/ 16 w 17"/>
                  <a:gd name="T25" fmla="*/ 37 h 53"/>
                  <a:gd name="T26" fmla="*/ 14 w 17"/>
                  <a:gd name="T27" fmla="*/ 31 h 53"/>
                  <a:gd name="T28" fmla="*/ 12 w 17"/>
                  <a:gd name="T29" fmla="*/ 25 h 53"/>
                  <a:gd name="T30" fmla="*/ 11 w 17"/>
                  <a:gd name="T31" fmla="*/ 19 h 53"/>
                  <a:gd name="T32" fmla="*/ 9 w 17"/>
                  <a:gd name="T33" fmla="*/ 13 h 53"/>
                  <a:gd name="T34" fmla="*/ 8 w 17"/>
                  <a:gd name="T35" fmla="*/ 7 h 53"/>
                  <a:gd name="T36" fmla="*/ 6 w 17"/>
                  <a:gd name="T37" fmla="*/ 0 h 53"/>
                  <a:gd name="T38" fmla="*/ 0 w 17"/>
                  <a:gd name="T39" fmla="*/ 0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3">
                    <a:moveTo>
                      <a:pt x="0" y="0"/>
                    </a:moveTo>
                    <a:lnTo>
                      <a:pt x="0" y="0"/>
                    </a:lnTo>
                    <a:lnTo>
                      <a:pt x="1" y="8"/>
                    </a:lnTo>
                    <a:lnTo>
                      <a:pt x="3" y="14"/>
                    </a:lnTo>
                    <a:lnTo>
                      <a:pt x="4" y="20"/>
                    </a:lnTo>
                    <a:lnTo>
                      <a:pt x="6" y="26"/>
                    </a:lnTo>
                    <a:lnTo>
                      <a:pt x="8" y="31"/>
                    </a:lnTo>
                    <a:lnTo>
                      <a:pt x="9" y="37"/>
                    </a:lnTo>
                    <a:lnTo>
                      <a:pt x="8" y="43"/>
                    </a:lnTo>
                    <a:lnTo>
                      <a:pt x="6" y="51"/>
                    </a:lnTo>
                    <a:lnTo>
                      <a:pt x="12" y="52"/>
                    </a:lnTo>
                    <a:lnTo>
                      <a:pt x="14" y="43"/>
                    </a:lnTo>
                    <a:lnTo>
                      <a:pt x="16" y="37"/>
                    </a:lnTo>
                    <a:lnTo>
                      <a:pt x="14" y="31"/>
                    </a:lnTo>
                    <a:lnTo>
                      <a:pt x="12" y="25"/>
                    </a:lnTo>
                    <a:lnTo>
                      <a:pt x="11" y="19"/>
                    </a:lnTo>
                    <a:lnTo>
                      <a:pt x="9" y="13"/>
                    </a:lnTo>
                    <a:lnTo>
                      <a:pt x="8" y="7"/>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0" name="Freeform 226">
                <a:extLst>
                  <a:ext uri="{FF2B5EF4-FFF2-40B4-BE49-F238E27FC236}">
                    <a16:creationId xmlns:a16="http://schemas.microsoft.com/office/drawing/2014/main" id="{E525DD91-5066-1679-A471-E15EF32C1F68}"/>
                  </a:ext>
                </a:extLst>
              </p:cNvPr>
              <p:cNvSpPr>
                <a:spLocks/>
              </p:cNvSpPr>
              <p:nvPr/>
            </p:nvSpPr>
            <p:spPr bwMode="auto">
              <a:xfrm>
                <a:off x="4524" y="1254"/>
                <a:ext cx="17" cy="43"/>
              </a:xfrm>
              <a:custGeom>
                <a:avLst/>
                <a:gdLst>
                  <a:gd name="T0" fmla="*/ 8 w 17"/>
                  <a:gd name="T1" fmla="*/ 1 h 43"/>
                  <a:gd name="T2" fmla="*/ 8 w 17"/>
                  <a:gd name="T3" fmla="*/ 1 h 43"/>
                  <a:gd name="T4" fmla="*/ 8 w 17"/>
                  <a:gd name="T5" fmla="*/ 5 h 43"/>
                  <a:gd name="T6" fmla="*/ 8 w 17"/>
                  <a:gd name="T7" fmla="*/ 10 h 43"/>
                  <a:gd name="T8" fmla="*/ 6 w 17"/>
                  <a:gd name="T9" fmla="*/ 16 h 43"/>
                  <a:gd name="T10" fmla="*/ 6 w 17"/>
                  <a:gd name="T11" fmla="*/ 22 h 43"/>
                  <a:gd name="T12" fmla="*/ 4 w 17"/>
                  <a:gd name="T13" fmla="*/ 27 h 43"/>
                  <a:gd name="T14" fmla="*/ 2 w 17"/>
                  <a:gd name="T15" fmla="*/ 33 h 43"/>
                  <a:gd name="T16" fmla="*/ 0 w 17"/>
                  <a:gd name="T17" fmla="*/ 38 h 43"/>
                  <a:gd name="T18" fmla="*/ 0 w 17"/>
                  <a:gd name="T19" fmla="*/ 42 h 43"/>
                  <a:gd name="T20" fmla="*/ 8 w 17"/>
                  <a:gd name="T21" fmla="*/ 42 h 43"/>
                  <a:gd name="T22" fmla="*/ 8 w 17"/>
                  <a:gd name="T23" fmla="*/ 38 h 43"/>
                  <a:gd name="T24" fmla="*/ 10 w 17"/>
                  <a:gd name="T25" fmla="*/ 34 h 43"/>
                  <a:gd name="T26" fmla="*/ 12 w 17"/>
                  <a:gd name="T27" fmla="*/ 28 h 43"/>
                  <a:gd name="T28" fmla="*/ 14 w 17"/>
                  <a:gd name="T29" fmla="*/ 22 h 43"/>
                  <a:gd name="T30" fmla="*/ 14 w 17"/>
                  <a:gd name="T31" fmla="*/ 16 h 43"/>
                  <a:gd name="T32" fmla="*/ 16 w 17"/>
                  <a:gd name="T33" fmla="*/ 10 h 43"/>
                  <a:gd name="T34" fmla="*/ 16 w 17"/>
                  <a:gd name="T35" fmla="*/ 5 h 43"/>
                  <a:gd name="T36" fmla="*/ 16 w 17"/>
                  <a:gd name="T37" fmla="*/ 0 h 43"/>
                  <a:gd name="T38" fmla="*/ 8 w 17"/>
                  <a:gd name="T39" fmla="*/ 1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43">
                    <a:moveTo>
                      <a:pt x="8" y="1"/>
                    </a:moveTo>
                    <a:lnTo>
                      <a:pt x="8" y="1"/>
                    </a:lnTo>
                    <a:lnTo>
                      <a:pt x="8" y="5"/>
                    </a:lnTo>
                    <a:lnTo>
                      <a:pt x="8" y="10"/>
                    </a:lnTo>
                    <a:lnTo>
                      <a:pt x="6" y="16"/>
                    </a:lnTo>
                    <a:lnTo>
                      <a:pt x="6" y="22"/>
                    </a:lnTo>
                    <a:lnTo>
                      <a:pt x="4" y="27"/>
                    </a:lnTo>
                    <a:lnTo>
                      <a:pt x="2" y="33"/>
                    </a:lnTo>
                    <a:lnTo>
                      <a:pt x="0" y="38"/>
                    </a:lnTo>
                    <a:lnTo>
                      <a:pt x="0" y="42"/>
                    </a:lnTo>
                    <a:lnTo>
                      <a:pt x="8" y="42"/>
                    </a:lnTo>
                    <a:lnTo>
                      <a:pt x="8" y="38"/>
                    </a:lnTo>
                    <a:lnTo>
                      <a:pt x="10" y="34"/>
                    </a:lnTo>
                    <a:lnTo>
                      <a:pt x="12" y="28"/>
                    </a:lnTo>
                    <a:lnTo>
                      <a:pt x="14" y="22"/>
                    </a:lnTo>
                    <a:lnTo>
                      <a:pt x="14" y="16"/>
                    </a:lnTo>
                    <a:lnTo>
                      <a:pt x="16" y="10"/>
                    </a:lnTo>
                    <a:lnTo>
                      <a:pt x="16" y="5"/>
                    </a:lnTo>
                    <a:lnTo>
                      <a:pt x="16"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1" name="Freeform 227">
                <a:extLst>
                  <a:ext uri="{FF2B5EF4-FFF2-40B4-BE49-F238E27FC236}">
                    <a16:creationId xmlns:a16="http://schemas.microsoft.com/office/drawing/2014/main" id="{F2C8D6CD-01E7-99AF-FE36-3A5B4B2EB821}"/>
                  </a:ext>
                </a:extLst>
              </p:cNvPr>
              <p:cNvSpPr>
                <a:spLocks/>
              </p:cNvSpPr>
              <p:nvPr/>
            </p:nvSpPr>
            <p:spPr bwMode="auto">
              <a:xfrm>
                <a:off x="4504" y="1173"/>
                <a:ext cx="29" cy="83"/>
              </a:xfrm>
              <a:custGeom>
                <a:avLst/>
                <a:gdLst>
                  <a:gd name="T0" fmla="*/ 0 w 29"/>
                  <a:gd name="T1" fmla="*/ 2 h 83"/>
                  <a:gd name="T2" fmla="*/ 0 w 29"/>
                  <a:gd name="T3" fmla="*/ 2 h 83"/>
                  <a:gd name="T4" fmla="*/ 2 w 29"/>
                  <a:gd name="T5" fmla="*/ 7 h 83"/>
                  <a:gd name="T6" fmla="*/ 4 w 29"/>
                  <a:gd name="T7" fmla="*/ 12 h 83"/>
                  <a:gd name="T8" fmla="*/ 6 w 29"/>
                  <a:gd name="T9" fmla="*/ 17 h 83"/>
                  <a:gd name="T10" fmla="*/ 8 w 29"/>
                  <a:gd name="T11" fmla="*/ 22 h 83"/>
                  <a:gd name="T12" fmla="*/ 10 w 29"/>
                  <a:gd name="T13" fmla="*/ 27 h 83"/>
                  <a:gd name="T14" fmla="*/ 11 w 29"/>
                  <a:gd name="T15" fmla="*/ 32 h 83"/>
                  <a:gd name="T16" fmla="*/ 13 w 29"/>
                  <a:gd name="T17" fmla="*/ 37 h 83"/>
                  <a:gd name="T18" fmla="*/ 15 w 29"/>
                  <a:gd name="T19" fmla="*/ 42 h 83"/>
                  <a:gd name="T20" fmla="*/ 16 w 29"/>
                  <a:gd name="T21" fmla="*/ 48 h 83"/>
                  <a:gd name="T22" fmla="*/ 18 w 29"/>
                  <a:gd name="T23" fmla="*/ 52 h 83"/>
                  <a:gd name="T24" fmla="*/ 19 w 29"/>
                  <a:gd name="T25" fmla="*/ 58 h 83"/>
                  <a:gd name="T26" fmla="*/ 20 w 29"/>
                  <a:gd name="T27" fmla="*/ 62 h 83"/>
                  <a:gd name="T28" fmla="*/ 21 w 29"/>
                  <a:gd name="T29" fmla="*/ 67 h 83"/>
                  <a:gd name="T30" fmla="*/ 22 w 29"/>
                  <a:gd name="T31" fmla="*/ 72 h 83"/>
                  <a:gd name="T32" fmla="*/ 23 w 29"/>
                  <a:gd name="T33" fmla="*/ 77 h 83"/>
                  <a:gd name="T34" fmla="*/ 24 w 29"/>
                  <a:gd name="T35" fmla="*/ 82 h 83"/>
                  <a:gd name="T36" fmla="*/ 28 w 29"/>
                  <a:gd name="T37" fmla="*/ 81 h 83"/>
                  <a:gd name="T38" fmla="*/ 27 w 29"/>
                  <a:gd name="T39" fmla="*/ 76 h 83"/>
                  <a:gd name="T40" fmla="*/ 26 w 29"/>
                  <a:gd name="T41" fmla="*/ 71 h 83"/>
                  <a:gd name="T42" fmla="*/ 25 w 29"/>
                  <a:gd name="T43" fmla="*/ 66 h 83"/>
                  <a:gd name="T44" fmla="*/ 24 w 29"/>
                  <a:gd name="T45" fmla="*/ 61 h 83"/>
                  <a:gd name="T46" fmla="*/ 23 w 29"/>
                  <a:gd name="T47" fmla="*/ 56 h 83"/>
                  <a:gd name="T48" fmla="*/ 21 w 29"/>
                  <a:gd name="T49" fmla="*/ 51 h 83"/>
                  <a:gd name="T50" fmla="*/ 20 w 29"/>
                  <a:gd name="T51" fmla="*/ 47 h 83"/>
                  <a:gd name="T52" fmla="*/ 18 w 29"/>
                  <a:gd name="T53" fmla="*/ 41 h 83"/>
                  <a:gd name="T54" fmla="*/ 17 w 29"/>
                  <a:gd name="T55" fmla="*/ 37 h 83"/>
                  <a:gd name="T56" fmla="*/ 15 w 29"/>
                  <a:gd name="T57" fmla="*/ 31 h 83"/>
                  <a:gd name="T58" fmla="*/ 14 w 29"/>
                  <a:gd name="T59" fmla="*/ 26 h 83"/>
                  <a:gd name="T60" fmla="*/ 12 w 29"/>
                  <a:gd name="T61" fmla="*/ 21 h 83"/>
                  <a:gd name="T62" fmla="*/ 10 w 29"/>
                  <a:gd name="T63" fmla="*/ 16 h 83"/>
                  <a:gd name="T64" fmla="*/ 8 w 29"/>
                  <a:gd name="T65" fmla="*/ 10 h 83"/>
                  <a:gd name="T66" fmla="*/ 6 w 29"/>
                  <a:gd name="T67" fmla="*/ 5 h 83"/>
                  <a:gd name="T68" fmla="*/ 4 w 29"/>
                  <a:gd name="T69" fmla="*/ 0 h 83"/>
                  <a:gd name="T70" fmla="*/ 4 w 29"/>
                  <a:gd name="T71" fmla="*/ 1 h 83"/>
                  <a:gd name="T72" fmla="*/ 0 w 29"/>
                  <a:gd name="T73" fmla="*/ 2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83">
                    <a:moveTo>
                      <a:pt x="0" y="2"/>
                    </a:moveTo>
                    <a:lnTo>
                      <a:pt x="0" y="2"/>
                    </a:lnTo>
                    <a:lnTo>
                      <a:pt x="2" y="7"/>
                    </a:lnTo>
                    <a:lnTo>
                      <a:pt x="4" y="12"/>
                    </a:lnTo>
                    <a:lnTo>
                      <a:pt x="6" y="17"/>
                    </a:lnTo>
                    <a:lnTo>
                      <a:pt x="8" y="22"/>
                    </a:lnTo>
                    <a:lnTo>
                      <a:pt x="10" y="27"/>
                    </a:lnTo>
                    <a:lnTo>
                      <a:pt x="11" y="32"/>
                    </a:lnTo>
                    <a:lnTo>
                      <a:pt x="13" y="37"/>
                    </a:lnTo>
                    <a:lnTo>
                      <a:pt x="15" y="42"/>
                    </a:lnTo>
                    <a:lnTo>
                      <a:pt x="16" y="48"/>
                    </a:lnTo>
                    <a:lnTo>
                      <a:pt x="18" y="52"/>
                    </a:lnTo>
                    <a:lnTo>
                      <a:pt x="19" y="58"/>
                    </a:lnTo>
                    <a:lnTo>
                      <a:pt x="20" y="62"/>
                    </a:lnTo>
                    <a:lnTo>
                      <a:pt x="21" y="67"/>
                    </a:lnTo>
                    <a:lnTo>
                      <a:pt x="22" y="72"/>
                    </a:lnTo>
                    <a:lnTo>
                      <a:pt x="23" y="77"/>
                    </a:lnTo>
                    <a:lnTo>
                      <a:pt x="24" y="82"/>
                    </a:lnTo>
                    <a:lnTo>
                      <a:pt x="28" y="81"/>
                    </a:lnTo>
                    <a:lnTo>
                      <a:pt x="27" y="76"/>
                    </a:lnTo>
                    <a:lnTo>
                      <a:pt x="26" y="71"/>
                    </a:lnTo>
                    <a:lnTo>
                      <a:pt x="25" y="66"/>
                    </a:lnTo>
                    <a:lnTo>
                      <a:pt x="24" y="61"/>
                    </a:lnTo>
                    <a:lnTo>
                      <a:pt x="23" y="56"/>
                    </a:lnTo>
                    <a:lnTo>
                      <a:pt x="21" y="51"/>
                    </a:lnTo>
                    <a:lnTo>
                      <a:pt x="20" y="47"/>
                    </a:lnTo>
                    <a:lnTo>
                      <a:pt x="18" y="41"/>
                    </a:lnTo>
                    <a:lnTo>
                      <a:pt x="17" y="37"/>
                    </a:lnTo>
                    <a:lnTo>
                      <a:pt x="15" y="31"/>
                    </a:lnTo>
                    <a:lnTo>
                      <a:pt x="14" y="26"/>
                    </a:lnTo>
                    <a:lnTo>
                      <a:pt x="12" y="21"/>
                    </a:lnTo>
                    <a:lnTo>
                      <a:pt x="10" y="16"/>
                    </a:lnTo>
                    <a:lnTo>
                      <a:pt x="8" y="10"/>
                    </a:lnTo>
                    <a:lnTo>
                      <a:pt x="6" y="5"/>
                    </a:lnTo>
                    <a:lnTo>
                      <a:pt x="4" y="0"/>
                    </a:lnTo>
                    <a:lnTo>
                      <a:pt x="4" y="1"/>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2" name="Freeform 228">
                <a:extLst>
                  <a:ext uri="{FF2B5EF4-FFF2-40B4-BE49-F238E27FC236}">
                    <a16:creationId xmlns:a16="http://schemas.microsoft.com/office/drawing/2014/main" id="{D1988793-A213-1850-E819-114C39A125C8}"/>
                  </a:ext>
                </a:extLst>
              </p:cNvPr>
              <p:cNvSpPr>
                <a:spLocks/>
              </p:cNvSpPr>
              <p:nvPr/>
            </p:nvSpPr>
            <p:spPr bwMode="auto">
              <a:xfrm>
                <a:off x="4421" y="1146"/>
                <a:ext cx="88" cy="30"/>
              </a:xfrm>
              <a:custGeom>
                <a:avLst/>
                <a:gdLst>
                  <a:gd name="T0" fmla="*/ 5 w 88"/>
                  <a:gd name="T1" fmla="*/ 3 h 30"/>
                  <a:gd name="T2" fmla="*/ 2 w 88"/>
                  <a:gd name="T3" fmla="*/ 6 h 30"/>
                  <a:gd name="T4" fmla="*/ 8 w 88"/>
                  <a:gd name="T5" fmla="*/ 8 h 30"/>
                  <a:gd name="T6" fmla="*/ 14 w 88"/>
                  <a:gd name="T7" fmla="*/ 10 h 30"/>
                  <a:gd name="T8" fmla="*/ 20 w 88"/>
                  <a:gd name="T9" fmla="*/ 12 h 30"/>
                  <a:gd name="T10" fmla="*/ 27 w 88"/>
                  <a:gd name="T11" fmla="*/ 14 h 30"/>
                  <a:gd name="T12" fmla="*/ 33 w 88"/>
                  <a:gd name="T13" fmla="*/ 15 h 30"/>
                  <a:gd name="T14" fmla="*/ 40 w 88"/>
                  <a:gd name="T15" fmla="*/ 17 h 30"/>
                  <a:gd name="T16" fmla="*/ 46 w 88"/>
                  <a:gd name="T17" fmla="*/ 18 h 30"/>
                  <a:gd name="T18" fmla="*/ 52 w 88"/>
                  <a:gd name="T19" fmla="*/ 19 h 30"/>
                  <a:gd name="T20" fmla="*/ 58 w 88"/>
                  <a:gd name="T21" fmla="*/ 20 h 30"/>
                  <a:gd name="T22" fmla="*/ 64 w 88"/>
                  <a:gd name="T23" fmla="*/ 21 h 30"/>
                  <a:gd name="T24" fmla="*/ 69 w 88"/>
                  <a:gd name="T25" fmla="*/ 22 h 30"/>
                  <a:gd name="T26" fmla="*/ 74 w 88"/>
                  <a:gd name="T27" fmla="*/ 24 h 30"/>
                  <a:gd name="T28" fmla="*/ 77 w 88"/>
                  <a:gd name="T29" fmla="*/ 25 h 30"/>
                  <a:gd name="T30" fmla="*/ 80 w 88"/>
                  <a:gd name="T31" fmla="*/ 26 h 30"/>
                  <a:gd name="T32" fmla="*/ 82 w 88"/>
                  <a:gd name="T33" fmla="*/ 28 h 30"/>
                  <a:gd name="T34" fmla="*/ 83 w 88"/>
                  <a:gd name="T35" fmla="*/ 29 h 30"/>
                  <a:gd name="T36" fmla="*/ 87 w 88"/>
                  <a:gd name="T37" fmla="*/ 28 h 30"/>
                  <a:gd name="T38" fmla="*/ 85 w 88"/>
                  <a:gd name="T39" fmla="*/ 25 h 30"/>
                  <a:gd name="T40" fmla="*/ 82 w 88"/>
                  <a:gd name="T41" fmla="*/ 23 h 30"/>
                  <a:gd name="T42" fmla="*/ 79 w 88"/>
                  <a:gd name="T43" fmla="*/ 21 h 30"/>
                  <a:gd name="T44" fmla="*/ 75 w 88"/>
                  <a:gd name="T45" fmla="*/ 20 h 30"/>
                  <a:gd name="T46" fmla="*/ 70 w 88"/>
                  <a:gd name="T47" fmla="*/ 19 h 30"/>
                  <a:gd name="T48" fmla="*/ 65 w 88"/>
                  <a:gd name="T49" fmla="*/ 17 h 30"/>
                  <a:gd name="T50" fmla="*/ 59 w 88"/>
                  <a:gd name="T51" fmla="*/ 16 h 30"/>
                  <a:gd name="T52" fmla="*/ 54 w 88"/>
                  <a:gd name="T53" fmla="*/ 15 h 30"/>
                  <a:gd name="T54" fmla="*/ 47 w 88"/>
                  <a:gd name="T55" fmla="*/ 14 h 30"/>
                  <a:gd name="T56" fmla="*/ 40 w 88"/>
                  <a:gd name="T57" fmla="*/ 13 h 30"/>
                  <a:gd name="T58" fmla="*/ 34 w 88"/>
                  <a:gd name="T59" fmla="*/ 12 h 30"/>
                  <a:gd name="T60" fmla="*/ 28 w 88"/>
                  <a:gd name="T61" fmla="*/ 10 h 30"/>
                  <a:gd name="T62" fmla="*/ 21 w 88"/>
                  <a:gd name="T63" fmla="*/ 9 h 30"/>
                  <a:gd name="T64" fmla="*/ 15 w 88"/>
                  <a:gd name="T65" fmla="*/ 7 h 30"/>
                  <a:gd name="T66" fmla="*/ 10 w 88"/>
                  <a:gd name="T67" fmla="*/ 4 h 30"/>
                  <a:gd name="T68" fmla="*/ 4 w 88"/>
                  <a:gd name="T69" fmla="*/ 2 h 30"/>
                  <a:gd name="T70" fmla="*/ 1 w 88"/>
                  <a:gd name="T71" fmla="*/ 4 h 30"/>
                  <a:gd name="T72" fmla="*/ 4 w 88"/>
                  <a:gd name="T73" fmla="*/ 2 h 30"/>
                  <a:gd name="T74" fmla="*/ 0 w 88"/>
                  <a:gd name="T75" fmla="*/ 0 h 30"/>
                  <a:gd name="T76" fmla="*/ 1 w 88"/>
                  <a:gd name="T77" fmla="*/ 4 h 30"/>
                  <a:gd name="T78" fmla="*/ 5 w 88"/>
                  <a:gd name="T79" fmla="*/ 3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8" h="30">
                    <a:moveTo>
                      <a:pt x="5" y="3"/>
                    </a:moveTo>
                    <a:lnTo>
                      <a:pt x="2" y="6"/>
                    </a:lnTo>
                    <a:lnTo>
                      <a:pt x="8" y="8"/>
                    </a:lnTo>
                    <a:lnTo>
                      <a:pt x="14" y="10"/>
                    </a:lnTo>
                    <a:lnTo>
                      <a:pt x="20" y="12"/>
                    </a:lnTo>
                    <a:lnTo>
                      <a:pt x="27" y="14"/>
                    </a:lnTo>
                    <a:lnTo>
                      <a:pt x="33" y="15"/>
                    </a:lnTo>
                    <a:lnTo>
                      <a:pt x="40" y="17"/>
                    </a:lnTo>
                    <a:lnTo>
                      <a:pt x="46" y="18"/>
                    </a:lnTo>
                    <a:lnTo>
                      <a:pt x="52" y="19"/>
                    </a:lnTo>
                    <a:lnTo>
                      <a:pt x="58" y="20"/>
                    </a:lnTo>
                    <a:lnTo>
                      <a:pt x="64" y="21"/>
                    </a:lnTo>
                    <a:lnTo>
                      <a:pt x="69" y="22"/>
                    </a:lnTo>
                    <a:lnTo>
                      <a:pt x="74" y="24"/>
                    </a:lnTo>
                    <a:lnTo>
                      <a:pt x="77" y="25"/>
                    </a:lnTo>
                    <a:lnTo>
                      <a:pt x="80" y="26"/>
                    </a:lnTo>
                    <a:lnTo>
                      <a:pt x="82" y="28"/>
                    </a:lnTo>
                    <a:lnTo>
                      <a:pt x="83" y="29"/>
                    </a:lnTo>
                    <a:lnTo>
                      <a:pt x="87" y="28"/>
                    </a:lnTo>
                    <a:lnTo>
                      <a:pt x="85" y="25"/>
                    </a:lnTo>
                    <a:lnTo>
                      <a:pt x="82" y="23"/>
                    </a:lnTo>
                    <a:lnTo>
                      <a:pt x="79" y="21"/>
                    </a:lnTo>
                    <a:lnTo>
                      <a:pt x="75" y="20"/>
                    </a:lnTo>
                    <a:lnTo>
                      <a:pt x="70" y="19"/>
                    </a:lnTo>
                    <a:lnTo>
                      <a:pt x="65" y="17"/>
                    </a:lnTo>
                    <a:lnTo>
                      <a:pt x="59" y="16"/>
                    </a:lnTo>
                    <a:lnTo>
                      <a:pt x="54" y="15"/>
                    </a:lnTo>
                    <a:lnTo>
                      <a:pt x="47" y="14"/>
                    </a:lnTo>
                    <a:lnTo>
                      <a:pt x="40" y="13"/>
                    </a:lnTo>
                    <a:lnTo>
                      <a:pt x="34" y="12"/>
                    </a:lnTo>
                    <a:lnTo>
                      <a:pt x="28" y="10"/>
                    </a:lnTo>
                    <a:lnTo>
                      <a:pt x="21" y="9"/>
                    </a:lnTo>
                    <a:lnTo>
                      <a:pt x="15" y="7"/>
                    </a:lnTo>
                    <a:lnTo>
                      <a:pt x="10" y="4"/>
                    </a:lnTo>
                    <a:lnTo>
                      <a:pt x="4" y="2"/>
                    </a:lnTo>
                    <a:lnTo>
                      <a:pt x="1" y="4"/>
                    </a:lnTo>
                    <a:lnTo>
                      <a:pt x="4" y="2"/>
                    </a:lnTo>
                    <a:lnTo>
                      <a:pt x="0" y="0"/>
                    </a:lnTo>
                    <a:lnTo>
                      <a:pt x="1" y="4"/>
                    </a:lnTo>
                    <a:lnTo>
                      <a:pt x="5"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3" name="Freeform 229">
                <a:extLst>
                  <a:ext uri="{FF2B5EF4-FFF2-40B4-BE49-F238E27FC236}">
                    <a16:creationId xmlns:a16="http://schemas.microsoft.com/office/drawing/2014/main" id="{62A82E22-4E11-7451-C5F3-75F14DE59FB7}"/>
                  </a:ext>
                </a:extLst>
              </p:cNvPr>
              <p:cNvSpPr>
                <a:spLocks/>
              </p:cNvSpPr>
              <p:nvPr/>
            </p:nvSpPr>
            <p:spPr bwMode="auto">
              <a:xfrm>
                <a:off x="4422" y="1149"/>
                <a:ext cx="32" cy="25"/>
              </a:xfrm>
              <a:custGeom>
                <a:avLst/>
                <a:gdLst>
                  <a:gd name="T0" fmla="*/ 31 w 32"/>
                  <a:gd name="T1" fmla="*/ 24 h 25"/>
                  <a:gd name="T2" fmla="*/ 31 w 32"/>
                  <a:gd name="T3" fmla="*/ 21 h 25"/>
                  <a:gd name="T4" fmla="*/ 27 w 32"/>
                  <a:gd name="T5" fmla="*/ 19 h 25"/>
                  <a:gd name="T6" fmla="*/ 22 w 32"/>
                  <a:gd name="T7" fmla="*/ 17 h 25"/>
                  <a:gd name="T8" fmla="*/ 18 w 32"/>
                  <a:gd name="T9" fmla="*/ 16 h 25"/>
                  <a:gd name="T10" fmla="*/ 14 w 32"/>
                  <a:gd name="T11" fmla="*/ 14 h 25"/>
                  <a:gd name="T12" fmla="*/ 11 w 32"/>
                  <a:gd name="T13" fmla="*/ 11 h 25"/>
                  <a:gd name="T14" fmla="*/ 7 w 32"/>
                  <a:gd name="T15" fmla="*/ 9 h 25"/>
                  <a:gd name="T16" fmla="*/ 6 w 32"/>
                  <a:gd name="T17" fmla="*/ 4 h 25"/>
                  <a:gd name="T18" fmla="*/ 4 w 32"/>
                  <a:gd name="T19" fmla="*/ 0 h 25"/>
                  <a:gd name="T20" fmla="*/ 0 w 32"/>
                  <a:gd name="T21" fmla="*/ 1 h 25"/>
                  <a:gd name="T22" fmla="*/ 2 w 32"/>
                  <a:gd name="T23" fmla="*/ 6 h 25"/>
                  <a:gd name="T24" fmla="*/ 5 w 32"/>
                  <a:gd name="T25" fmla="*/ 11 h 25"/>
                  <a:gd name="T26" fmla="*/ 8 w 32"/>
                  <a:gd name="T27" fmla="*/ 14 h 25"/>
                  <a:gd name="T28" fmla="*/ 12 w 32"/>
                  <a:gd name="T29" fmla="*/ 17 h 25"/>
                  <a:gd name="T30" fmla="*/ 16 w 32"/>
                  <a:gd name="T31" fmla="*/ 19 h 25"/>
                  <a:gd name="T32" fmla="*/ 21 w 32"/>
                  <a:gd name="T33" fmla="*/ 21 h 25"/>
                  <a:gd name="T34" fmla="*/ 26 w 32"/>
                  <a:gd name="T35" fmla="*/ 23 h 25"/>
                  <a:gd name="T36" fmla="*/ 31 w 32"/>
                  <a:gd name="T37" fmla="*/ 24 h 25"/>
                  <a:gd name="T38" fmla="*/ 31 w 32"/>
                  <a:gd name="T39" fmla="*/ 21 h 25"/>
                  <a:gd name="T40" fmla="*/ 31 w 32"/>
                  <a:gd name="T41" fmla="*/ 2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1" y="24"/>
                    </a:moveTo>
                    <a:lnTo>
                      <a:pt x="31" y="21"/>
                    </a:lnTo>
                    <a:lnTo>
                      <a:pt x="27" y="19"/>
                    </a:lnTo>
                    <a:lnTo>
                      <a:pt x="22" y="17"/>
                    </a:lnTo>
                    <a:lnTo>
                      <a:pt x="18" y="16"/>
                    </a:lnTo>
                    <a:lnTo>
                      <a:pt x="14" y="14"/>
                    </a:lnTo>
                    <a:lnTo>
                      <a:pt x="11" y="11"/>
                    </a:lnTo>
                    <a:lnTo>
                      <a:pt x="7" y="9"/>
                    </a:lnTo>
                    <a:lnTo>
                      <a:pt x="6" y="4"/>
                    </a:lnTo>
                    <a:lnTo>
                      <a:pt x="4" y="0"/>
                    </a:lnTo>
                    <a:lnTo>
                      <a:pt x="0" y="1"/>
                    </a:lnTo>
                    <a:lnTo>
                      <a:pt x="2" y="6"/>
                    </a:lnTo>
                    <a:lnTo>
                      <a:pt x="5" y="11"/>
                    </a:lnTo>
                    <a:lnTo>
                      <a:pt x="8" y="14"/>
                    </a:lnTo>
                    <a:lnTo>
                      <a:pt x="12" y="17"/>
                    </a:lnTo>
                    <a:lnTo>
                      <a:pt x="16" y="19"/>
                    </a:lnTo>
                    <a:lnTo>
                      <a:pt x="21" y="21"/>
                    </a:lnTo>
                    <a:lnTo>
                      <a:pt x="26" y="23"/>
                    </a:lnTo>
                    <a:lnTo>
                      <a:pt x="31" y="24"/>
                    </a:lnTo>
                    <a:lnTo>
                      <a:pt x="31" y="21"/>
                    </a:lnTo>
                    <a:lnTo>
                      <a:pt x="31" y="2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4" name="Freeform 230">
                <a:extLst>
                  <a:ext uri="{FF2B5EF4-FFF2-40B4-BE49-F238E27FC236}">
                    <a16:creationId xmlns:a16="http://schemas.microsoft.com/office/drawing/2014/main" id="{48E6FD63-CDF1-EDB1-F15E-A91A82D40BDB}"/>
                  </a:ext>
                </a:extLst>
              </p:cNvPr>
              <p:cNvSpPr>
                <a:spLocks/>
              </p:cNvSpPr>
              <p:nvPr/>
            </p:nvSpPr>
            <p:spPr bwMode="auto">
              <a:xfrm>
                <a:off x="4304" y="1074"/>
                <a:ext cx="150" cy="100"/>
              </a:xfrm>
              <a:custGeom>
                <a:avLst/>
                <a:gdLst>
                  <a:gd name="T0" fmla="*/ 0 w 150"/>
                  <a:gd name="T1" fmla="*/ 3 h 100"/>
                  <a:gd name="T2" fmla="*/ 0 w 150"/>
                  <a:gd name="T3" fmla="*/ 3 h 100"/>
                  <a:gd name="T4" fmla="*/ 7 w 150"/>
                  <a:gd name="T5" fmla="*/ 11 h 100"/>
                  <a:gd name="T6" fmla="*/ 15 w 150"/>
                  <a:gd name="T7" fmla="*/ 20 h 100"/>
                  <a:gd name="T8" fmla="*/ 22 w 150"/>
                  <a:gd name="T9" fmla="*/ 28 h 100"/>
                  <a:gd name="T10" fmla="*/ 30 w 150"/>
                  <a:gd name="T11" fmla="*/ 36 h 100"/>
                  <a:gd name="T12" fmla="*/ 38 w 150"/>
                  <a:gd name="T13" fmla="*/ 43 h 100"/>
                  <a:gd name="T14" fmla="*/ 47 w 150"/>
                  <a:gd name="T15" fmla="*/ 51 h 100"/>
                  <a:gd name="T16" fmla="*/ 55 w 150"/>
                  <a:gd name="T17" fmla="*/ 58 h 100"/>
                  <a:gd name="T18" fmla="*/ 64 w 150"/>
                  <a:gd name="T19" fmla="*/ 65 h 100"/>
                  <a:gd name="T20" fmla="*/ 73 w 150"/>
                  <a:gd name="T21" fmla="*/ 72 h 100"/>
                  <a:gd name="T22" fmla="*/ 83 w 150"/>
                  <a:gd name="T23" fmla="*/ 78 h 100"/>
                  <a:gd name="T24" fmla="*/ 93 w 150"/>
                  <a:gd name="T25" fmla="*/ 84 h 100"/>
                  <a:gd name="T26" fmla="*/ 103 w 150"/>
                  <a:gd name="T27" fmla="*/ 88 h 100"/>
                  <a:gd name="T28" fmla="*/ 114 w 150"/>
                  <a:gd name="T29" fmla="*/ 92 h 100"/>
                  <a:gd name="T30" fmla="*/ 125 w 150"/>
                  <a:gd name="T31" fmla="*/ 96 h 100"/>
                  <a:gd name="T32" fmla="*/ 137 w 150"/>
                  <a:gd name="T33" fmla="*/ 98 h 100"/>
                  <a:gd name="T34" fmla="*/ 149 w 150"/>
                  <a:gd name="T35" fmla="*/ 99 h 100"/>
                  <a:gd name="T36" fmla="*/ 149 w 150"/>
                  <a:gd name="T37" fmla="*/ 96 h 100"/>
                  <a:gd name="T38" fmla="*/ 137 w 150"/>
                  <a:gd name="T39" fmla="*/ 94 h 100"/>
                  <a:gd name="T40" fmla="*/ 126 w 150"/>
                  <a:gd name="T41" fmla="*/ 92 h 100"/>
                  <a:gd name="T42" fmla="*/ 115 w 150"/>
                  <a:gd name="T43" fmla="*/ 88 h 100"/>
                  <a:gd name="T44" fmla="*/ 105 w 150"/>
                  <a:gd name="T45" fmla="*/ 84 h 100"/>
                  <a:gd name="T46" fmla="*/ 95 w 150"/>
                  <a:gd name="T47" fmla="*/ 80 h 100"/>
                  <a:gd name="T48" fmla="*/ 85 w 150"/>
                  <a:gd name="T49" fmla="*/ 75 h 100"/>
                  <a:gd name="T50" fmla="*/ 75 w 150"/>
                  <a:gd name="T51" fmla="*/ 69 h 100"/>
                  <a:gd name="T52" fmla="*/ 66 w 150"/>
                  <a:gd name="T53" fmla="*/ 62 h 100"/>
                  <a:gd name="T54" fmla="*/ 58 w 150"/>
                  <a:gd name="T55" fmla="*/ 55 h 100"/>
                  <a:gd name="T56" fmla="*/ 49 w 150"/>
                  <a:gd name="T57" fmla="*/ 48 h 100"/>
                  <a:gd name="T58" fmla="*/ 41 w 150"/>
                  <a:gd name="T59" fmla="*/ 40 h 100"/>
                  <a:gd name="T60" fmla="*/ 33 w 150"/>
                  <a:gd name="T61" fmla="*/ 33 h 100"/>
                  <a:gd name="T62" fmla="*/ 25 w 150"/>
                  <a:gd name="T63" fmla="*/ 25 h 100"/>
                  <a:gd name="T64" fmla="*/ 17 w 150"/>
                  <a:gd name="T65" fmla="*/ 16 h 100"/>
                  <a:gd name="T66" fmla="*/ 10 w 150"/>
                  <a:gd name="T67" fmla="*/ 8 h 100"/>
                  <a:gd name="T68" fmla="*/ 3 w 150"/>
                  <a:gd name="T69" fmla="*/ 0 h 100"/>
                  <a:gd name="T70" fmla="*/ 3 w 150"/>
                  <a:gd name="T71" fmla="*/ 1 h 100"/>
                  <a:gd name="T72" fmla="*/ 0 w 150"/>
                  <a:gd name="T73" fmla="*/ 3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100">
                    <a:moveTo>
                      <a:pt x="0" y="3"/>
                    </a:moveTo>
                    <a:lnTo>
                      <a:pt x="0" y="3"/>
                    </a:lnTo>
                    <a:lnTo>
                      <a:pt x="7" y="11"/>
                    </a:lnTo>
                    <a:lnTo>
                      <a:pt x="15" y="20"/>
                    </a:lnTo>
                    <a:lnTo>
                      <a:pt x="22" y="28"/>
                    </a:lnTo>
                    <a:lnTo>
                      <a:pt x="30" y="36"/>
                    </a:lnTo>
                    <a:lnTo>
                      <a:pt x="38" y="43"/>
                    </a:lnTo>
                    <a:lnTo>
                      <a:pt x="47" y="51"/>
                    </a:lnTo>
                    <a:lnTo>
                      <a:pt x="55" y="58"/>
                    </a:lnTo>
                    <a:lnTo>
                      <a:pt x="64" y="65"/>
                    </a:lnTo>
                    <a:lnTo>
                      <a:pt x="73" y="72"/>
                    </a:lnTo>
                    <a:lnTo>
                      <a:pt x="83" y="78"/>
                    </a:lnTo>
                    <a:lnTo>
                      <a:pt x="93" y="84"/>
                    </a:lnTo>
                    <a:lnTo>
                      <a:pt x="103" y="88"/>
                    </a:lnTo>
                    <a:lnTo>
                      <a:pt x="114" y="92"/>
                    </a:lnTo>
                    <a:lnTo>
                      <a:pt x="125" y="96"/>
                    </a:lnTo>
                    <a:lnTo>
                      <a:pt x="137" y="98"/>
                    </a:lnTo>
                    <a:lnTo>
                      <a:pt x="149" y="99"/>
                    </a:lnTo>
                    <a:lnTo>
                      <a:pt x="149" y="96"/>
                    </a:lnTo>
                    <a:lnTo>
                      <a:pt x="137" y="94"/>
                    </a:lnTo>
                    <a:lnTo>
                      <a:pt x="126" y="92"/>
                    </a:lnTo>
                    <a:lnTo>
                      <a:pt x="115" y="88"/>
                    </a:lnTo>
                    <a:lnTo>
                      <a:pt x="105" y="84"/>
                    </a:lnTo>
                    <a:lnTo>
                      <a:pt x="95" y="80"/>
                    </a:lnTo>
                    <a:lnTo>
                      <a:pt x="85" y="75"/>
                    </a:lnTo>
                    <a:lnTo>
                      <a:pt x="75" y="69"/>
                    </a:lnTo>
                    <a:lnTo>
                      <a:pt x="66" y="62"/>
                    </a:lnTo>
                    <a:lnTo>
                      <a:pt x="58" y="55"/>
                    </a:lnTo>
                    <a:lnTo>
                      <a:pt x="49" y="48"/>
                    </a:lnTo>
                    <a:lnTo>
                      <a:pt x="41" y="40"/>
                    </a:lnTo>
                    <a:lnTo>
                      <a:pt x="33" y="33"/>
                    </a:lnTo>
                    <a:lnTo>
                      <a:pt x="25" y="25"/>
                    </a:lnTo>
                    <a:lnTo>
                      <a:pt x="17" y="16"/>
                    </a:lnTo>
                    <a:lnTo>
                      <a:pt x="10" y="8"/>
                    </a:lnTo>
                    <a:lnTo>
                      <a:pt x="3" y="0"/>
                    </a:lnTo>
                    <a:lnTo>
                      <a:pt x="3" y="1"/>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5" name="Freeform 231">
                <a:extLst>
                  <a:ext uri="{FF2B5EF4-FFF2-40B4-BE49-F238E27FC236}">
                    <a16:creationId xmlns:a16="http://schemas.microsoft.com/office/drawing/2014/main" id="{6AE6291A-645E-1B1D-D217-0F5E1FF59C75}"/>
                  </a:ext>
                </a:extLst>
              </p:cNvPr>
              <p:cNvSpPr>
                <a:spLocks/>
              </p:cNvSpPr>
              <p:nvPr/>
            </p:nvSpPr>
            <p:spPr bwMode="auto">
              <a:xfrm>
                <a:off x="4279" y="1043"/>
                <a:ext cx="29" cy="35"/>
              </a:xfrm>
              <a:custGeom>
                <a:avLst/>
                <a:gdLst>
                  <a:gd name="T0" fmla="*/ 1 w 29"/>
                  <a:gd name="T1" fmla="*/ 0 h 35"/>
                  <a:gd name="T2" fmla="*/ 1 w 29"/>
                  <a:gd name="T3" fmla="*/ 2 h 35"/>
                  <a:gd name="T4" fmla="*/ 25 w 29"/>
                  <a:gd name="T5" fmla="*/ 34 h 35"/>
                  <a:gd name="T6" fmla="*/ 28 w 29"/>
                  <a:gd name="T7" fmla="*/ 32 h 35"/>
                  <a:gd name="T8" fmla="*/ 3 w 29"/>
                  <a:gd name="T9" fmla="*/ 0 h 35"/>
                  <a:gd name="T10" fmla="*/ 3 w 29"/>
                  <a:gd name="T11" fmla="*/ 2 h 35"/>
                  <a:gd name="T12" fmla="*/ 1 w 29"/>
                  <a:gd name="T13" fmla="*/ 0 h 35"/>
                  <a:gd name="T14" fmla="*/ 0 w 29"/>
                  <a:gd name="T15" fmla="*/ 1 h 35"/>
                  <a:gd name="T16" fmla="*/ 1 w 29"/>
                  <a:gd name="T17" fmla="*/ 2 h 35"/>
                  <a:gd name="T18" fmla="*/ 1 w 29"/>
                  <a:gd name="T19" fmla="*/ 0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35">
                    <a:moveTo>
                      <a:pt x="1" y="0"/>
                    </a:moveTo>
                    <a:lnTo>
                      <a:pt x="1" y="2"/>
                    </a:lnTo>
                    <a:lnTo>
                      <a:pt x="25" y="34"/>
                    </a:lnTo>
                    <a:lnTo>
                      <a:pt x="28" y="32"/>
                    </a:lnTo>
                    <a:lnTo>
                      <a:pt x="3" y="0"/>
                    </a:lnTo>
                    <a:lnTo>
                      <a:pt x="3" y="2"/>
                    </a:lnTo>
                    <a:lnTo>
                      <a:pt x="1" y="0"/>
                    </a:lnTo>
                    <a:lnTo>
                      <a:pt x="0" y="1"/>
                    </a:lnTo>
                    <a:lnTo>
                      <a:pt x="1" y="2"/>
                    </a:lnTo>
                    <a:lnTo>
                      <a:pt x="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6" name="Freeform 232">
                <a:extLst>
                  <a:ext uri="{FF2B5EF4-FFF2-40B4-BE49-F238E27FC236}">
                    <a16:creationId xmlns:a16="http://schemas.microsoft.com/office/drawing/2014/main" id="{5696AA7E-478A-7796-8667-2201531FB11F}"/>
                  </a:ext>
                </a:extLst>
              </p:cNvPr>
              <p:cNvSpPr>
                <a:spLocks/>
              </p:cNvSpPr>
              <p:nvPr/>
            </p:nvSpPr>
            <p:spPr bwMode="auto">
              <a:xfrm>
                <a:off x="4280" y="1000"/>
                <a:ext cx="47" cy="46"/>
              </a:xfrm>
              <a:custGeom>
                <a:avLst/>
                <a:gdLst>
                  <a:gd name="T0" fmla="*/ 46 w 47"/>
                  <a:gd name="T1" fmla="*/ 4 h 46"/>
                  <a:gd name="T2" fmla="*/ 43 w 47"/>
                  <a:gd name="T3" fmla="*/ 2 h 46"/>
                  <a:gd name="T4" fmla="*/ 36 w 47"/>
                  <a:gd name="T5" fmla="*/ 7 h 46"/>
                  <a:gd name="T6" fmla="*/ 30 w 47"/>
                  <a:gd name="T7" fmla="*/ 10 h 46"/>
                  <a:gd name="T8" fmla="*/ 26 w 47"/>
                  <a:gd name="T9" fmla="*/ 13 h 46"/>
                  <a:gd name="T10" fmla="*/ 24 w 47"/>
                  <a:gd name="T11" fmla="*/ 16 h 46"/>
                  <a:gd name="T12" fmla="*/ 20 w 47"/>
                  <a:gd name="T13" fmla="*/ 19 h 46"/>
                  <a:gd name="T14" fmla="*/ 16 w 47"/>
                  <a:gd name="T15" fmla="*/ 25 h 46"/>
                  <a:gd name="T16" fmla="*/ 9 w 47"/>
                  <a:gd name="T17" fmla="*/ 33 h 46"/>
                  <a:gd name="T18" fmla="*/ 0 w 47"/>
                  <a:gd name="T19" fmla="*/ 43 h 46"/>
                  <a:gd name="T20" fmla="*/ 2 w 47"/>
                  <a:gd name="T21" fmla="*/ 45 h 46"/>
                  <a:gd name="T22" fmla="*/ 12 w 47"/>
                  <a:gd name="T23" fmla="*/ 35 h 46"/>
                  <a:gd name="T24" fmla="*/ 18 w 47"/>
                  <a:gd name="T25" fmla="*/ 28 h 46"/>
                  <a:gd name="T26" fmla="*/ 23 w 47"/>
                  <a:gd name="T27" fmla="*/ 22 h 46"/>
                  <a:gd name="T28" fmla="*/ 26 w 47"/>
                  <a:gd name="T29" fmla="*/ 19 h 46"/>
                  <a:gd name="T30" fmla="*/ 29 w 47"/>
                  <a:gd name="T31" fmla="*/ 16 h 46"/>
                  <a:gd name="T32" fmla="*/ 32 w 47"/>
                  <a:gd name="T33" fmla="*/ 13 h 46"/>
                  <a:gd name="T34" fmla="*/ 37 w 47"/>
                  <a:gd name="T35" fmla="*/ 10 h 46"/>
                  <a:gd name="T36" fmla="*/ 45 w 47"/>
                  <a:gd name="T37" fmla="*/ 5 h 46"/>
                  <a:gd name="T38" fmla="*/ 42 w 47"/>
                  <a:gd name="T39" fmla="*/ 4 h 46"/>
                  <a:gd name="T40" fmla="*/ 46 w 47"/>
                  <a:gd name="T41" fmla="*/ 4 h 46"/>
                  <a:gd name="T42" fmla="*/ 46 w 47"/>
                  <a:gd name="T43" fmla="*/ 0 h 46"/>
                  <a:gd name="T44" fmla="*/ 43 w 47"/>
                  <a:gd name="T45" fmla="*/ 2 h 46"/>
                  <a:gd name="T46" fmla="*/ 46 w 47"/>
                  <a:gd name="T47" fmla="*/ 4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46">
                    <a:moveTo>
                      <a:pt x="46" y="4"/>
                    </a:moveTo>
                    <a:lnTo>
                      <a:pt x="43" y="2"/>
                    </a:lnTo>
                    <a:lnTo>
                      <a:pt x="36" y="7"/>
                    </a:lnTo>
                    <a:lnTo>
                      <a:pt x="30" y="10"/>
                    </a:lnTo>
                    <a:lnTo>
                      <a:pt x="26" y="13"/>
                    </a:lnTo>
                    <a:lnTo>
                      <a:pt x="24" y="16"/>
                    </a:lnTo>
                    <a:lnTo>
                      <a:pt x="20" y="19"/>
                    </a:lnTo>
                    <a:lnTo>
                      <a:pt x="16" y="25"/>
                    </a:lnTo>
                    <a:lnTo>
                      <a:pt x="9" y="33"/>
                    </a:lnTo>
                    <a:lnTo>
                      <a:pt x="0" y="43"/>
                    </a:lnTo>
                    <a:lnTo>
                      <a:pt x="2" y="45"/>
                    </a:lnTo>
                    <a:lnTo>
                      <a:pt x="12" y="35"/>
                    </a:lnTo>
                    <a:lnTo>
                      <a:pt x="18" y="28"/>
                    </a:lnTo>
                    <a:lnTo>
                      <a:pt x="23" y="22"/>
                    </a:lnTo>
                    <a:lnTo>
                      <a:pt x="26" y="19"/>
                    </a:lnTo>
                    <a:lnTo>
                      <a:pt x="29" y="16"/>
                    </a:lnTo>
                    <a:lnTo>
                      <a:pt x="32" y="13"/>
                    </a:lnTo>
                    <a:lnTo>
                      <a:pt x="37" y="10"/>
                    </a:lnTo>
                    <a:lnTo>
                      <a:pt x="45" y="5"/>
                    </a:lnTo>
                    <a:lnTo>
                      <a:pt x="42" y="4"/>
                    </a:lnTo>
                    <a:lnTo>
                      <a:pt x="46" y="4"/>
                    </a:lnTo>
                    <a:lnTo>
                      <a:pt x="46" y="0"/>
                    </a:lnTo>
                    <a:lnTo>
                      <a:pt x="43" y="2"/>
                    </a:lnTo>
                    <a:lnTo>
                      <a:pt x="46"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7" name="Freeform 233">
                <a:extLst>
                  <a:ext uri="{FF2B5EF4-FFF2-40B4-BE49-F238E27FC236}">
                    <a16:creationId xmlns:a16="http://schemas.microsoft.com/office/drawing/2014/main" id="{9BFAAC2E-27E6-30DE-79EF-3B5443A7A28C}"/>
                  </a:ext>
                </a:extLst>
              </p:cNvPr>
              <p:cNvSpPr>
                <a:spLocks/>
              </p:cNvSpPr>
              <p:nvPr/>
            </p:nvSpPr>
            <p:spPr bwMode="auto">
              <a:xfrm>
                <a:off x="4322" y="1002"/>
                <a:ext cx="86" cy="17"/>
              </a:xfrm>
              <a:custGeom>
                <a:avLst/>
                <a:gdLst>
                  <a:gd name="T0" fmla="*/ 85 w 86"/>
                  <a:gd name="T1" fmla="*/ 6 h 17"/>
                  <a:gd name="T2" fmla="*/ 85 w 86"/>
                  <a:gd name="T3" fmla="*/ 6 h 17"/>
                  <a:gd name="T4" fmla="*/ 84 w 86"/>
                  <a:gd name="T5" fmla="*/ 6 h 17"/>
                  <a:gd name="T6" fmla="*/ 82 w 86"/>
                  <a:gd name="T7" fmla="*/ 6 h 17"/>
                  <a:gd name="T8" fmla="*/ 77 w 86"/>
                  <a:gd name="T9" fmla="*/ 6 h 17"/>
                  <a:gd name="T10" fmla="*/ 72 w 86"/>
                  <a:gd name="T11" fmla="*/ 4 h 17"/>
                  <a:gd name="T12" fmla="*/ 66 w 86"/>
                  <a:gd name="T13" fmla="*/ 4 h 17"/>
                  <a:gd name="T14" fmla="*/ 59 w 86"/>
                  <a:gd name="T15" fmla="*/ 4 h 17"/>
                  <a:gd name="T16" fmla="*/ 51 w 86"/>
                  <a:gd name="T17" fmla="*/ 4 h 17"/>
                  <a:gd name="T18" fmla="*/ 43 w 86"/>
                  <a:gd name="T19" fmla="*/ 4 h 17"/>
                  <a:gd name="T20" fmla="*/ 36 w 86"/>
                  <a:gd name="T21" fmla="*/ 4 h 17"/>
                  <a:gd name="T22" fmla="*/ 28 w 86"/>
                  <a:gd name="T23" fmla="*/ 2 h 17"/>
                  <a:gd name="T24" fmla="*/ 21 w 86"/>
                  <a:gd name="T25" fmla="*/ 2 h 17"/>
                  <a:gd name="T26" fmla="*/ 15 w 86"/>
                  <a:gd name="T27" fmla="*/ 2 h 17"/>
                  <a:gd name="T28" fmla="*/ 9 w 86"/>
                  <a:gd name="T29" fmla="*/ 2 h 17"/>
                  <a:gd name="T30" fmla="*/ 5 w 86"/>
                  <a:gd name="T31" fmla="*/ 0 h 17"/>
                  <a:gd name="T32" fmla="*/ 3 w 86"/>
                  <a:gd name="T33" fmla="*/ 0 h 17"/>
                  <a:gd name="T34" fmla="*/ 4 w 86"/>
                  <a:gd name="T35" fmla="*/ 4 h 17"/>
                  <a:gd name="T36" fmla="*/ 0 w 86"/>
                  <a:gd name="T37" fmla="*/ 4 h 17"/>
                  <a:gd name="T38" fmla="*/ 3 w 86"/>
                  <a:gd name="T39" fmla="*/ 9 h 17"/>
                  <a:gd name="T40" fmla="*/ 5 w 86"/>
                  <a:gd name="T41" fmla="*/ 9 h 17"/>
                  <a:gd name="T42" fmla="*/ 9 w 86"/>
                  <a:gd name="T43" fmla="*/ 11 h 17"/>
                  <a:gd name="T44" fmla="*/ 15 w 86"/>
                  <a:gd name="T45" fmla="*/ 11 h 17"/>
                  <a:gd name="T46" fmla="*/ 21 w 86"/>
                  <a:gd name="T47" fmla="*/ 11 h 17"/>
                  <a:gd name="T48" fmla="*/ 28 w 86"/>
                  <a:gd name="T49" fmla="*/ 11 h 17"/>
                  <a:gd name="T50" fmla="*/ 36 w 86"/>
                  <a:gd name="T51" fmla="*/ 11 h 17"/>
                  <a:gd name="T52" fmla="*/ 43 w 86"/>
                  <a:gd name="T53" fmla="*/ 11 h 17"/>
                  <a:gd name="T54" fmla="*/ 51 w 86"/>
                  <a:gd name="T55" fmla="*/ 13 h 17"/>
                  <a:gd name="T56" fmla="*/ 59 w 86"/>
                  <a:gd name="T57" fmla="*/ 13 h 17"/>
                  <a:gd name="T58" fmla="*/ 66 w 86"/>
                  <a:gd name="T59" fmla="*/ 13 h 17"/>
                  <a:gd name="T60" fmla="*/ 72 w 86"/>
                  <a:gd name="T61" fmla="*/ 13 h 17"/>
                  <a:gd name="T62" fmla="*/ 77 w 86"/>
                  <a:gd name="T63" fmla="*/ 16 h 17"/>
                  <a:gd name="T64" fmla="*/ 82 w 86"/>
                  <a:gd name="T65" fmla="*/ 16 h 17"/>
                  <a:gd name="T66" fmla="*/ 84 w 86"/>
                  <a:gd name="T67" fmla="*/ 16 h 17"/>
                  <a:gd name="T68" fmla="*/ 85 w 86"/>
                  <a:gd name="T69" fmla="*/ 16 h 17"/>
                  <a:gd name="T70" fmla="*/ 85 w 86"/>
                  <a:gd name="T71" fmla="*/ 6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6" h="17">
                    <a:moveTo>
                      <a:pt x="85" y="6"/>
                    </a:moveTo>
                    <a:lnTo>
                      <a:pt x="85" y="6"/>
                    </a:lnTo>
                    <a:lnTo>
                      <a:pt x="84" y="6"/>
                    </a:lnTo>
                    <a:lnTo>
                      <a:pt x="82" y="6"/>
                    </a:lnTo>
                    <a:lnTo>
                      <a:pt x="77" y="6"/>
                    </a:lnTo>
                    <a:lnTo>
                      <a:pt x="72" y="4"/>
                    </a:lnTo>
                    <a:lnTo>
                      <a:pt x="66" y="4"/>
                    </a:lnTo>
                    <a:lnTo>
                      <a:pt x="59" y="4"/>
                    </a:lnTo>
                    <a:lnTo>
                      <a:pt x="51" y="4"/>
                    </a:lnTo>
                    <a:lnTo>
                      <a:pt x="43" y="4"/>
                    </a:lnTo>
                    <a:lnTo>
                      <a:pt x="36" y="4"/>
                    </a:lnTo>
                    <a:lnTo>
                      <a:pt x="28" y="2"/>
                    </a:lnTo>
                    <a:lnTo>
                      <a:pt x="21" y="2"/>
                    </a:lnTo>
                    <a:lnTo>
                      <a:pt x="15" y="2"/>
                    </a:lnTo>
                    <a:lnTo>
                      <a:pt x="9" y="2"/>
                    </a:lnTo>
                    <a:lnTo>
                      <a:pt x="5" y="0"/>
                    </a:lnTo>
                    <a:lnTo>
                      <a:pt x="3" y="0"/>
                    </a:lnTo>
                    <a:lnTo>
                      <a:pt x="4" y="4"/>
                    </a:lnTo>
                    <a:lnTo>
                      <a:pt x="0" y="4"/>
                    </a:lnTo>
                    <a:lnTo>
                      <a:pt x="3" y="9"/>
                    </a:lnTo>
                    <a:lnTo>
                      <a:pt x="5" y="9"/>
                    </a:lnTo>
                    <a:lnTo>
                      <a:pt x="9" y="11"/>
                    </a:lnTo>
                    <a:lnTo>
                      <a:pt x="15" y="11"/>
                    </a:lnTo>
                    <a:lnTo>
                      <a:pt x="21" y="11"/>
                    </a:lnTo>
                    <a:lnTo>
                      <a:pt x="28" y="11"/>
                    </a:lnTo>
                    <a:lnTo>
                      <a:pt x="36" y="11"/>
                    </a:lnTo>
                    <a:lnTo>
                      <a:pt x="43" y="11"/>
                    </a:lnTo>
                    <a:lnTo>
                      <a:pt x="51" y="13"/>
                    </a:lnTo>
                    <a:lnTo>
                      <a:pt x="59" y="13"/>
                    </a:lnTo>
                    <a:lnTo>
                      <a:pt x="66" y="13"/>
                    </a:lnTo>
                    <a:lnTo>
                      <a:pt x="72" y="13"/>
                    </a:lnTo>
                    <a:lnTo>
                      <a:pt x="77" y="16"/>
                    </a:lnTo>
                    <a:lnTo>
                      <a:pt x="82" y="16"/>
                    </a:lnTo>
                    <a:lnTo>
                      <a:pt x="84" y="16"/>
                    </a:lnTo>
                    <a:lnTo>
                      <a:pt x="85" y="16"/>
                    </a:lnTo>
                    <a:lnTo>
                      <a:pt x="8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8" name="Freeform 234">
                <a:extLst>
                  <a:ext uri="{FF2B5EF4-FFF2-40B4-BE49-F238E27FC236}">
                    <a16:creationId xmlns:a16="http://schemas.microsoft.com/office/drawing/2014/main" id="{7265EDD4-AD95-6D87-4192-691F645CDF2E}"/>
                  </a:ext>
                </a:extLst>
              </p:cNvPr>
              <p:cNvSpPr>
                <a:spLocks/>
              </p:cNvSpPr>
              <p:nvPr/>
            </p:nvSpPr>
            <p:spPr bwMode="auto">
              <a:xfrm>
                <a:off x="4407" y="1005"/>
                <a:ext cx="151" cy="104"/>
              </a:xfrm>
              <a:custGeom>
                <a:avLst/>
                <a:gdLst>
                  <a:gd name="T0" fmla="*/ 150 w 151"/>
                  <a:gd name="T1" fmla="*/ 101 h 104"/>
                  <a:gd name="T2" fmla="*/ 150 w 151"/>
                  <a:gd name="T3" fmla="*/ 101 h 104"/>
                  <a:gd name="T4" fmla="*/ 141 w 151"/>
                  <a:gd name="T5" fmla="*/ 89 h 104"/>
                  <a:gd name="T6" fmla="*/ 134 w 151"/>
                  <a:gd name="T7" fmla="*/ 79 h 104"/>
                  <a:gd name="T8" fmla="*/ 126 w 151"/>
                  <a:gd name="T9" fmla="*/ 70 h 104"/>
                  <a:gd name="T10" fmla="*/ 119 w 151"/>
                  <a:gd name="T11" fmla="*/ 61 h 104"/>
                  <a:gd name="T12" fmla="*/ 113 w 151"/>
                  <a:gd name="T13" fmla="*/ 54 h 104"/>
                  <a:gd name="T14" fmla="*/ 106 w 151"/>
                  <a:gd name="T15" fmla="*/ 48 h 104"/>
                  <a:gd name="T16" fmla="*/ 99 w 151"/>
                  <a:gd name="T17" fmla="*/ 43 h 104"/>
                  <a:gd name="T18" fmla="*/ 92 w 151"/>
                  <a:gd name="T19" fmla="*/ 38 h 104"/>
                  <a:gd name="T20" fmla="*/ 85 w 151"/>
                  <a:gd name="T21" fmla="*/ 33 h 104"/>
                  <a:gd name="T22" fmla="*/ 76 w 151"/>
                  <a:gd name="T23" fmla="*/ 28 h 104"/>
                  <a:gd name="T24" fmla="*/ 68 w 151"/>
                  <a:gd name="T25" fmla="*/ 24 h 104"/>
                  <a:gd name="T26" fmla="*/ 57 w 151"/>
                  <a:gd name="T27" fmla="*/ 19 h 104"/>
                  <a:gd name="T28" fmla="*/ 45 w 151"/>
                  <a:gd name="T29" fmla="*/ 15 h 104"/>
                  <a:gd name="T30" fmla="*/ 32 w 151"/>
                  <a:gd name="T31" fmla="*/ 10 h 104"/>
                  <a:gd name="T32" fmla="*/ 17 w 151"/>
                  <a:gd name="T33" fmla="*/ 6 h 104"/>
                  <a:gd name="T34" fmla="*/ 0 w 151"/>
                  <a:gd name="T35" fmla="*/ 0 h 104"/>
                  <a:gd name="T36" fmla="*/ 0 w 151"/>
                  <a:gd name="T37" fmla="*/ 4 h 104"/>
                  <a:gd name="T38" fmla="*/ 16 w 151"/>
                  <a:gd name="T39" fmla="*/ 9 h 104"/>
                  <a:gd name="T40" fmla="*/ 31 w 151"/>
                  <a:gd name="T41" fmla="*/ 14 h 104"/>
                  <a:gd name="T42" fmla="*/ 44 w 151"/>
                  <a:gd name="T43" fmla="*/ 19 h 104"/>
                  <a:gd name="T44" fmla="*/ 56 w 151"/>
                  <a:gd name="T45" fmla="*/ 23 h 104"/>
                  <a:gd name="T46" fmla="*/ 66 w 151"/>
                  <a:gd name="T47" fmla="*/ 28 h 104"/>
                  <a:gd name="T48" fmla="*/ 75 w 151"/>
                  <a:gd name="T49" fmla="*/ 32 h 104"/>
                  <a:gd name="T50" fmla="*/ 83 w 151"/>
                  <a:gd name="T51" fmla="*/ 36 h 104"/>
                  <a:gd name="T52" fmla="*/ 90 w 151"/>
                  <a:gd name="T53" fmla="*/ 40 h 104"/>
                  <a:gd name="T54" fmla="*/ 97 w 151"/>
                  <a:gd name="T55" fmla="*/ 46 h 104"/>
                  <a:gd name="T56" fmla="*/ 103 w 151"/>
                  <a:gd name="T57" fmla="*/ 51 h 104"/>
                  <a:gd name="T58" fmla="*/ 110 w 151"/>
                  <a:gd name="T59" fmla="*/ 57 h 104"/>
                  <a:gd name="T60" fmla="*/ 117 w 151"/>
                  <a:gd name="T61" fmla="*/ 64 h 104"/>
                  <a:gd name="T62" fmla="*/ 123 w 151"/>
                  <a:gd name="T63" fmla="*/ 72 h 104"/>
                  <a:gd name="T64" fmla="*/ 131 w 151"/>
                  <a:gd name="T65" fmla="*/ 81 h 104"/>
                  <a:gd name="T66" fmla="*/ 139 w 151"/>
                  <a:gd name="T67" fmla="*/ 91 h 104"/>
                  <a:gd name="T68" fmla="*/ 147 w 151"/>
                  <a:gd name="T69" fmla="*/ 103 h 104"/>
                  <a:gd name="T70" fmla="*/ 150 w 151"/>
                  <a:gd name="T71" fmla="*/ 10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1" h="104">
                    <a:moveTo>
                      <a:pt x="150" y="101"/>
                    </a:moveTo>
                    <a:lnTo>
                      <a:pt x="150" y="101"/>
                    </a:lnTo>
                    <a:lnTo>
                      <a:pt x="141" y="89"/>
                    </a:lnTo>
                    <a:lnTo>
                      <a:pt x="134" y="79"/>
                    </a:lnTo>
                    <a:lnTo>
                      <a:pt x="126" y="70"/>
                    </a:lnTo>
                    <a:lnTo>
                      <a:pt x="119" y="61"/>
                    </a:lnTo>
                    <a:lnTo>
                      <a:pt x="113" y="54"/>
                    </a:lnTo>
                    <a:lnTo>
                      <a:pt x="106" y="48"/>
                    </a:lnTo>
                    <a:lnTo>
                      <a:pt x="99" y="43"/>
                    </a:lnTo>
                    <a:lnTo>
                      <a:pt x="92" y="38"/>
                    </a:lnTo>
                    <a:lnTo>
                      <a:pt x="85" y="33"/>
                    </a:lnTo>
                    <a:lnTo>
                      <a:pt x="76" y="28"/>
                    </a:lnTo>
                    <a:lnTo>
                      <a:pt x="68" y="24"/>
                    </a:lnTo>
                    <a:lnTo>
                      <a:pt x="57" y="19"/>
                    </a:lnTo>
                    <a:lnTo>
                      <a:pt x="45" y="15"/>
                    </a:lnTo>
                    <a:lnTo>
                      <a:pt x="32" y="10"/>
                    </a:lnTo>
                    <a:lnTo>
                      <a:pt x="17" y="6"/>
                    </a:lnTo>
                    <a:lnTo>
                      <a:pt x="0" y="0"/>
                    </a:lnTo>
                    <a:lnTo>
                      <a:pt x="0" y="4"/>
                    </a:lnTo>
                    <a:lnTo>
                      <a:pt x="16" y="9"/>
                    </a:lnTo>
                    <a:lnTo>
                      <a:pt x="31" y="14"/>
                    </a:lnTo>
                    <a:lnTo>
                      <a:pt x="44" y="19"/>
                    </a:lnTo>
                    <a:lnTo>
                      <a:pt x="56" y="23"/>
                    </a:lnTo>
                    <a:lnTo>
                      <a:pt x="66" y="28"/>
                    </a:lnTo>
                    <a:lnTo>
                      <a:pt x="75" y="32"/>
                    </a:lnTo>
                    <a:lnTo>
                      <a:pt x="83" y="36"/>
                    </a:lnTo>
                    <a:lnTo>
                      <a:pt x="90" y="40"/>
                    </a:lnTo>
                    <a:lnTo>
                      <a:pt x="97" y="46"/>
                    </a:lnTo>
                    <a:lnTo>
                      <a:pt x="103" y="51"/>
                    </a:lnTo>
                    <a:lnTo>
                      <a:pt x="110" y="57"/>
                    </a:lnTo>
                    <a:lnTo>
                      <a:pt x="117" y="64"/>
                    </a:lnTo>
                    <a:lnTo>
                      <a:pt x="123" y="72"/>
                    </a:lnTo>
                    <a:lnTo>
                      <a:pt x="131" y="81"/>
                    </a:lnTo>
                    <a:lnTo>
                      <a:pt x="139" y="91"/>
                    </a:lnTo>
                    <a:lnTo>
                      <a:pt x="147" y="103"/>
                    </a:lnTo>
                    <a:lnTo>
                      <a:pt x="150" y="10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9" name="Freeform 235">
                <a:extLst>
                  <a:ext uri="{FF2B5EF4-FFF2-40B4-BE49-F238E27FC236}">
                    <a16:creationId xmlns:a16="http://schemas.microsoft.com/office/drawing/2014/main" id="{D4BC6201-806D-5659-FD28-D990E2B88D31}"/>
                  </a:ext>
                </a:extLst>
              </p:cNvPr>
              <p:cNvSpPr>
                <a:spLocks/>
              </p:cNvSpPr>
              <p:nvPr/>
            </p:nvSpPr>
            <p:spPr bwMode="auto">
              <a:xfrm>
                <a:off x="4554" y="1106"/>
                <a:ext cx="36" cy="54"/>
              </a:xfrm>
              <a:custGeom>
                <a:avLst/>
                <a:gdLst>
                  <a:gd name="T0" fmla="*/ 35 w 36"/>
                  <a:gd name="T1" fmla="*/ 52 h 54"/>
                  <a:gd name="T2" fmla="*/ 35 w 36"/>
                  <a:gd name="T3" fmla="*/ 52 h 54"/>
                  <a:gd name="T4" fmla="*/ 31 w 36"/>
                  <a:gd name="T5" fmla="*/ 40 h 54"/>
                  <a:gd name="T6" fmla="*/ 27 w 36"/>
                  <a:gd name="T7" fmla="*/ 32 h 54"/>
                  <a:gd name="T8" fmla="*/ 25 w 36"/>
                  <a:gd name="T9" fmla="*/ 26 h 54"/>
                  <a:gd name="T10" fmla="*/ 22 w 36"/>
                  <a:gd name="T11" fmla="*/ 22 h 54"/>
                  <a:gd name="T12" fmla="*/ 19 w 36"/>
                  <a:gd name="T13" fmla="*/ 18 h 54"/>
                  <a:gd name="T14" fmla="*/ 15 w 36"/>
                  <a:gd name="T15" fmla="*/ 14 h 54"/>
                  <a:gd name="T16" fmla="*/ 10 w 36"/>
                  <a:gd name="T17" fmla="*/ 8 h 54"/>
                  <a:gd name="T18" fmla="*/ 3 w 36"/>
                  <a:gd name="T19" fmla="*/ 0 h 54"/>
                  <a:gd name="T20" fmla="*/ 0 w 36"/>
                  <a:gd name="T21" fmla="*/ 2 h 54"/>
                  <a:gd name="T22" fmla="*/ 8 w 36"/>
                  <a:gd name="T23" fmla="*/ 11 h 54"/>
                  <a:gd name="T24" fmla="*/ 12 w 36"/>
                  <a:gd name="T25" fmla="*/ 16 h 54"/>
                  <a:gd name="T26" fmla="*/ 16 w 36"/>
                  <a:gd name="T27" fmla="*/ 21 h 54"/>
                  <a:gd name="T28" fmla="*/ 19 w 36"/>
                  <a:gd name="T29" fmla="*/ 24 h 54"/>
                  <a:gd name="T30" fmla="*/ 21 w 36"/>
                  <a:gd name="T31" fmla="*/ 28 h 54"/>
                  <a:gd name="T32" fmla="*/ 24 w 36"/>
                  <a:gd name="T33" fmla="*/ 33 h 54"/>
                  <a:gd name="T34" fmla="*/ 27 w 36"/>
                  <a:gd name="T35" fmla="*/ 41 h 54"/>
                  <a:gd name="T36" fmla="*/ 32 w 36"/>
                  <a:gd name="T37" fmla="*/ 53 h 54"/>
                  <a:gd name="T38" fmla="*/ 35 w 36"/>
                  <a:gd name="T39" fmla="*/ 52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54">
                    <a:moveTo>
                      <a:pt x="35" y="52"/>
                    </a:moveTo>
                    <a:lnTo>
                      <a:pt x="35" y="52"/>
                    </a:lnTo>
                    <a:lnTo>
                      <a:pt x="31" y="40"/>
                    </a:lnTo>
                    <a:lnTo>
                      <a:pt x="27" y="32"/>
                    </a:lnTo>
                    <a:lnTo>
                      <a:pt x="25" y="26"/>
                    </a:lnTo>
                    <a:lnTo>
                      <a:pt x="22" y="22"/>
                    </a:lnTo>
                    <a:lnTo>
                      <a:pt x="19" y="18"/>
                    </a:lnTo>
                    <a:lnTo>
                      <a:pt x="15" y="14"/>
                    </a:lnTo>
                    <a:lnTo>
                      <a:pt x="10" y="8"/>
                    </a:lnTo>
                    <a:lnTo>
                      <a:pt x="3" y="0"/>
                    </a:lnTo>
                    <a:lnTo>
                      <a:pt x="0" y="2"/>
                    </a:lnTo>
                    <a:lnTo>
                      <a:pt x="8" y="11"/>
                    </a:lnTo>
                    <a:lnTo>
                      <a:pt x="12" y="16"/>
                    </a:lnTo>
                    <a:lnTo>
                      <a:pt x="16" y="21"/>
                    </a:lnTo>
                    <a:lnTo>
                      <a:pt x="19" y="24"/>
                    </a:lnTo>
                    <a:lnTo>
                      <a:pt x="21" y="28"/>
                    </a:lnTo>
                    <a:lnTo>
                      <a:pt x="24" y="33"/>
                    </a:lnTo>
                    <a:lnTo>
                      <a:pt x="27" y="41"/>
                    </a:lnTo>
                    <a:lnTo>
                      <a:pt x="32" y="53"/>
                    </a:lnTo>
                    <a:lnTo>
                      <a:pt x="35"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0" name="Freeform 236">
                <a:extLst>
                  <a:ext uri="{FF2B5EF4-FFF2-40B4-BE49-F238E27FC236}">
                    <a16:creationId xmlns:a16="http://schemas.microsoft.com/office/drawing/2014/main" id="{D46CCB31-60F3-AAD6-B624-31D77E518E9C}"/>
                  </a:ext>
                </a:extLst>
              </p:cNvPr>
              <p:cNvSpPr>
                <a:spLocks/>
              </p:cNvSpPr>
              <p:nvPr/>
            </p:nvSpPr>
            <p:spPr bwMode="auto">
              <a:xfrm>
                <a:off x="4586" y="1158"/>
                <a:ext cx="23" cy="45"/>
              </a:xfrm>
              <a:custGeom>
                <a:avLst/>
                <a:gdLst>
                  <a:gd name="T0" fmla="*/ 22 w 23"/>
                  <a:gd name="T1" fmla="*/ 43 h 45"/>
                  <a:gd name="T2" fmla="*/ 22 w 23"/>
                  <a:gd name="T3" fmla="*/ 43 h 45"/>
                  <a:gd name="T4" fmla="*/ 20 w 23"/>
                  <a:gd name="T5" fmla="*/ 38 h 45"/>
                  <a:gd name="T6" fmla="*/ 19 w 23"/>
                  <a:gd name="T7" fmla="*/ 32 h 45"/>
                  <a:gd name="T8" fmla="*/ 16 w 23"/>
                  <a:gd name="T9" fmla="*/ 27 h 45"/>
                  <a:gd name="T10" fmla="*/ 14 w 23"/>
                  <a:gd name="T11" fmla="*/ 21 h 45"/>
                  <a:gd name="T12" fmla="*/ 10 w 23"/>
                  <a:gd name="T13" fmla="*/ 15 h 45"/>
                  <a:gd name="T14" fmla="*/ 8 w 23"/>
                  <a:gd name="T15" fmla="*/ 10 h 45"/>
                  <a:gd name="T16" fmla="*/ 5 w 23"/>
                  <a:gd name="T17" fmla="*/ 5 h 45"/>
                  <a:gd name="T18" fmla="*/ 3 w 23"/>
                  <a:gd name="T19" fmla="*/ 0 h 45"/>
                  <a:gd name="T20" fmla="*/ 0 w 23"/>
                  <a:gd name="T21" fmla="*/ 1 h 45"/>
                  <a:gd name="T22" fmla="*/ 2 w 23"/>
                  <a:gd name="T23" fmla="*/ 7 h 45"/>
                  <a:gd name="T24" fmla="*/ 4 w 23"/>
                  <a:gd name="T25" fmla="*/ 12 h 45"/>
                  <a:gd name="T26" fmla="*/ 7 w 23"/>
                  <a:gd name="T27" fmla="*/ 17 h 45"/>
                  <a:gd name="T28" fmla="*/ 10 w 23"/>
                  <a:gd name="T29" fmla="*/ 23 h 45"/>
                  <a:gd name="T30" fmla="*/ 12 w 23"/>
                  <a:gd name="T31" fmla="*/ 29 h 45"/>
                  <a:gd name="T32" fmla="*/ 15 w 23"/>
                  <a:gd name="T33" fmla="*/ 34 h 45"/>
                  <a:gd name="T34" fmla="*/ 17 w 23"/>
                  <a:gd name="T35" fmla="*/ 39 h 45"/>
                  <a:gd name="T36" fmla="*/ 18 w 23"/>
                  <a:gd name="T37" fmla="*/ 44 h 45"/>
                  <a:gd name="T38" fmla="*/ 22 w 23"/>
                  <a:gd name="T39" fmla="*/ 43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45">
                    <a:moveTo>
                      <a:pt x="22" y="43"/>
                    </a:moveTo>
                    <a:lnTo>
                      <a:pt x="22" y="43"/>
                    </a:lnTo>
                    <a:lnTo>
                      <a:pt x="20" y="38"/>
                    </a:lnTo>
                    <a:lnTo>
                      <a:pt x="19" y="32"/>
                    </a:lnTo>
                    <a:lnTo>
                      <a:pt x="16" y="27"/>
                    </a:lnTo>
                    <a:lnTo>
                      <a:pt x="14" y="21"/>
                    </a:lnTo>
                    <a:lnTo>
                      <a:pt x="10" y="15"/>
                    </a:lnTo>
                    <a:lnTo>
                      <a:pt x="8" y="10"/>
                    </a:lnTo>
                    <a:lnTo>
                      <a:pt x="5" y="5"/>
                    </a:lnTo>
                    <a:lnTo>
                      <a:pt x="3" y="0"/>
                    </a:lnTo>
                    <a:lnTo>
                      <a:pt x="0" y="1"/>
                    </a:lnTo>
                    <a:lnTo>
                      <a:pt x="2" y="7"/>
                    </a:lnTo>
                    <a:lnTo>
                      <a:pt x="4" y="12"/>
                    </a:lnTo>
                    <a:lnTo>
                      <a:pt x="7" y="17"/>
                    </a:lnTo>
                    <a:lnTo>
                      <a:pt x="10" y="23"/>
                    </a:lnTo>
                    <a:lnTo>
                      <a:pt x="12" y="29"/>
                    </a:lnTo>
                    <a:lnTo>
                      <a:pt x="15" y="34"/>
                    </a:lnTo>
                    <a:lnTo>
                      <a:pt x="17" y="39"/>
                    </a:lnTo>
                    <a:lnTo>
                      <a:pt x="18" y="44"/>
                    </a:lnTo>
                    <a:lnTo>
                      <a:pt x="22" y="4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1" name="Freeform 237">
                <a:extLst>
                  <a:ext uri="{FF2B5EF4-FFF2-40B4-BE49-F238E27FC236}">
                    <a16:creationId xmlns:a16="http://schemas.microsoft.com/office/drawing/2014/main" id="{DE775441-3EA1-FE7A-EC18-3D54EB332229}"/>
                  </a:ext>
                </a:extLst>
              </p:cNvPr>
              <p:cNvSpPr>
                <a:spLocks/>
              </p:cNvSpPr>
              <p:nvPr/>
            </p:nvSpPr>
            <p:spPr bwMode="auto">
              <a:xfrm>
                <a:off x="4604" y="1201"/>
                <a:ext cx="44" cy="111"/>
              </a:xfrm>
              <a:custGeom>
                <a:avLst/>
                <a:gdLst>
                  <a:gd name="T0" fmla="*/ 43 w 44"/>
                  <a:gd name="T1" fmla="*/ 109 h 111"/>
                  <a:gd name="T2" fmla="*/ 43 w 44"/>
                  <a:gd name="T3" fmla="*/ 109 h 111"/>
                  <a:gd name="T4" fmla="*/ 39 w 44"/>
                  <a:gd name="T5" fmla="*/ 96 h 111"/>
                  <a:gd name="T6" fmla="*/ 36 w 44"/>
                  <a:gd name="T7" fmla="*/ 85 h 111"/>
                  <a:gd name="T8" fmla="*/ 34 w 44"/>
                  <a:gd name="T9" fmla="*/ 75 h 111"/>
                  <a:gd name="T10" fmla="*/ 31 w 44"/>
                  <a:gd name="T11" fmla="*/ 67 h 111"/>
                  <a:gd name="T12" fmla="*/ 28 w 44"/>
                  <a:gd name="T13" fmla="*/ 60 h 111"/>
                  <a:gd name="T14" fmla="*/ 26 w 44"/>
                  <a:gd name="T15" fmla="*/ 54 h 111"/>
                  <a:gd name="T16" fmla="*/ 24 w 44"/>
                  <a:gd name="T17" fmla="*/ 48 h 111"/>
                  <a:gd name="T18" fmla="*/ 22 w 44"/>
                  <a:gd name="T19" fmla="*/ 44 h 111"/>
                  <a:gd name="T20" fmla="*/ 20 w 44"/>
                  <a:gd name="T21" fmla="*/ 39 h 111"/>
                  <a:gd name="T22" fmla="*/ 18 w 44"/>
                  <a:gd name="T23" fmla="*/ 35 h 111"/>
                  <a:gd name="T24" fmla="*/ 16 w 44"/>
                  <a:gd name="T25" fmla="*/ 30 h 111"/>
                  <a:gd name="T26" fmla="*/ 14 w 44"/>
                  <a:gd name="T27" fmla="*/ 26 h 111"/>
                  <a:gd name="T28" fmla="*/ 11 w 44"/>
                  <a:gd name="T29" fmla="*/ 21 h 111"/>
                  <a:gd name="T30" fmla="*/ 9 w 44"/>
                  <a:gd name="T31" fmla="*/ 15 h 111"/>
                  <a:gd name="T32" fmla="*/ 6 w 44"/>
                  <a:gd name="T33" fmla="*/ 8 h 111"/>
                  <a:gd name="T34" fmla="*/ 4 w 44"/>
                  <a:gd name="T35" fmla="*/ 0 h 111"/>
                  <a:gd name="T36" fmla="*/ 0 w 44"/>
                  <a:gd name="T37" fmla="*/ 1 h 111"/>
                  <a:gd name="T38" fmla="*/ 2 w 44"/>
                  <a:gd name="T39" fmla="*/ 9 h 111"/>
                  <a:gd name="T40" fmla="*/ 5 w 44"/>
                  <a:gd name="T41" fmla="*/ 16 h 111"/>
                  <a:gd name="T42" fmla="*/ 7 w 44"/>
                  <a:gd name="T43" fmla="*/ 22 h 111"/>
                  <a:gd name="T44" fmla="*/ 10 w 44"/>
                  <a:gd name="T45" fmla="*/ 28 h 111"/>
                  <a:gd name="T46" fmla="*/ 12 w 44"/>
                  <a:gd name="T47" fmla="*/ 32 h 111"/>
                  <a:gd name="T48" fmla="*/ 14 w 44"/>
                  <a:gd name="T49" fmla="*/ 37 h 111"/>
                  <a:gd name="T50" fmla="*/ 16 w 44"/>
                  <a:gd name="T51" fmla="*/ 41 h 111"/>
                  <a:gd name="T52" fmla="*/ 18 w 44"/>
                  <a:gd name="T53" fmla="*/ 46 h 111"/>
                  <a:gd name="T54" fmla="*/ 20 w 44"/>
                  <a:gd name="T55" fmla="*/ 50 h 111"/>
                  <a:gd name="T56" fmla="*/ 22 w 44"/>
                  <a:gd name="T57" fmla="*/ 55 h 111"/>
                  <a:gd name="T58" fmla="*/ 24 w 44"/>
                  <a:gd name="T59" fmla="*/ 62 h 111"/>
                  <a:gd name="T60" fmla="*/ 27 w 44"/>
                  <a:gd name="T61" fmla="*/ 68 h 111"/>
                  <a:gd name="T62" fmla="*/ 30 w 44"/>
                  <a:gd name="T63" fmla="*/ 76 h 111"/>
                  <a:gd name="T64" fmla="*/ 33 w 44"/>
                  <a:gd name="T65" fmla="*/ 86 h 111"/>
                  <a:gd name="T66" fmla="*/ 36 w 44"/>
                  <a:gd name="T67" fmla="*/ 97 h 111"/>
                  <a:gd name="T68" fmla="*/ 39 w 44"/>
                  <a:gd name="T69" fmla="*/ 110 h 111"/>
                  <a:gd name="T70" fmla="*/ 43 w 44"/>
                  <a:gd name="T71" fmla="*/ 109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 h="111">
                    <a:moveTo>
                      <a:pt x="43" y="109"/>
                    </a:moveTo>
                    <a:lnTo>
                      <a:pt x="43" y="109"/>
                    </a:lnTo>
                    <a:lnTo>
                      <a:pt x="39" y="96"/>
                    </a:lnTo>
                    <a:lnTo>
                      <a:pt x="36" y="85"/>
                    </a:lnTo>
                    <a:lnTo>
                      <a:pt x="34" y="75"/>
                    </a:lnTo>
                    <a:lnTo>
                      <a:pt x="31" y="67"/>
                    </a:lnTo>
                    <a:lnTo>
                      <a:pt x="28" y="60"/>
                    </a:lnTo>
                    <a:lnTo>
                      <a:pt x="26" y="54"/>
                    </a:lnTo>
                    <a:lnTo>
                      <a:pt x="24" y="48"/>
                    </a:lnTo>
                    <a:lnTo>
                      <a:pt x="22" y="44"/>
                    </a:lnTo>
                    <a:lnTo>
                      <a:pt x="20" y="39"/>
                    </a:lnTo>
                    <a:lnTo>
                      <a:pt x="18" y="35"/>
                    </a:lnTo>
                    <a:lnTo>
                      <a:pt x="16" y="30"/>
                    </a:lnTo>
                    <a:lnTo>
                      <a:pt x="14" y="26"/>
                    </a:lnTo>
                    <a:lnTo>
                      <a:pt x="11" y="21"/>
                    </a:lnTo>
                    <a:lnTo>
                      <a:pt x="9" y="15"/>
                    </a:lnTo>
                    <a:lnTo>
                      <a:pt x="6" y="8"/>
                    </a:lnTo>
                    <a:lnTo>
                      <a:pt x="4" y="0"/>
                    </a:lnTo>
                    <a:lnTo>
                      <a:pt x="0" y="1"/>
                    </a:lnTo>
                    <a:lnTo>
                      <a:pt x="2" y="9"/>
                    </a:lnTo>
                    <a:lnTo>
                      <a:pt x="5" y="16"/>
                    </a:lnTo>
                    <a:lnTo>
                      <a:pt x="7" y="22"/>
                    </a:lnTo>
                    <a:lnTo>
                      <a:pt x="10" y="28"/>
                    </a:lnTo>
                    <a:lnTo>
                      <a:pt x="12" y="32"/>
                    </a:lnTo>
                    <a:lnTo>
                      <a:pt x="14" y="37"/>
                    </a:lnTo>
                    <a:lnTo>
                      <a:pt x="16" y="41"/>
                    </a:lnTo>
                    <a:lnTo>
                      <a:pt x="18" y="46"/>
                    </a:lnTo>
                    <a:lnTo>
                      <a:pt x="20" y="50"/>
                    </a:lnTo>
                    <a:lnTo>
                      <a:pt x="22" y="55"/>
                    </a:lnTo>
                    <a:lnTo>
                      <a:pt x="24" y="62"/>
                    </a:lnTo>
                    <a:lnTo>
                      <a:pt x="27" y="68"/>
                    </a:lnTo>
                    <a:lnTo>
                      <a:pt x="30" y="76"/>
                    </a:lnTo>
                    <a:lnTo>
                      <a:pt x="33" y="86"/>
                    </a:lnTo>
                    <a:lnTo>
                      <a:pt x="36" y="97"/>
                    </a:lnTo>
                    <a:lnTo>
                      <a:pt x="39" y="110"/>
                    </a:lnTo>
                    <a:lnTo>
                      <a:pt x="43" y="10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2" name="Freeform 238">
                <a:extLst>
                  <a:ext uri="{FF2B5EF4-FFF2-40B4-BE49-F238E27FC236}">
                    <a16:creationId xmlns:a16="http://schemas.microsoft.com/office/drawing/2014/main" id="{916DD9DB-F887-E03D-DA6D-214A794D8696}"/>
                  </a:ext>
                </a:extLst>
              </p:cNvPr>
              <p:cNvSpPr>
                <a:spLocks/>
              </p:cNvSpPr>
              <p:nvPr/>
            </p:nvSpPr>
            <p:spPr bwMode="auto">
              <a:xfrm>
                <a:off x="4643" y="1310"/>
                <a:ext cx="17" cy="54"/>
              </a:xfrm>
              <a:custGeom>
                <a:avLst/>
                <a:gdLst>
                  <a:gd name="T0" fmla="*/ 16 w 17"/>
                  <a:gd name="T1" fmla="*/ 53 h 54"/>
                  <a:gd name="T2" fmla="*/ 16 w 17"/>
                  <a:gd name="T3" fmla="*/ 53 h 54"/>
                  <a:gd name="T4" fmla="*/ 16 w 17"/>
                  <a:gd name="T5" fmla="*/ 44 h 54"/>
                  <a:gd name="T6" fmla="*/ 16 w 17"/>
                  <a:gd name="T7" fmla="*/ 37 h 54"/>
                  <a:gd name="T8" fmla="*/ 14 w 17"/>
                  <a:gd name="T9" fmla="*/ 30 h 54"/>
                  <a:gd name="T10" fmla="*/ 13 w 17"/>
                  <a:gd name="T11" fmla="*/ 25 h 54"/>
                  <a:gd name="T12" fmla="*/ 12 w 17"/>
                  <a:gd name="T13" fmla="*/ 19 h 54"/>
                  <a:gd name="T14" fmla="*/ 9 w 17"/>
                  <a:gd name="T15" fmla="*/ 14 h 54"/>
                  <a:gd name="T16" fmla="*/ 6 w 17"/>
                  <a:gd name="T17" fmla="*/ 7 h 54"/>
                  <a:gd name="T18" fmla="*/ 4 w 17"/>
                  <a:gd name="T19" fmla="*/ 0 h 54"/>
                  <a:gd name="T20" fmla="*/ 0 w 17"/>
                  <a:gd name="T21" fmla="*/ 1 h 54"/>
                  <a:gd name="T22" fmla="*/ 2 w 17"/>
                  <a:gd name="T23" fmla="*/ 9 h 54"/>
                  <a:gd name="T24" fmla="*/ 4 w 17"/>
                  <a:gd name="T25" fmla="*/ 15 h 54"/>
                  <a:gd name="T26" fmla="*/ 8 w 17"/>
                  <a:gd name="T27" fmla="*/ 21 h 54"/>
                  <a:gd name="T28" fmla="*/ 9 w 17"/>
                  <a:gd name="T29" fmla="*/ 26 h 54"/>
                  <a:gd name="T30" fmla="*/ 10 w 17"/>
                  <a:gd name="T31" fmla="*/ 31 h 54"/>
                  <a:gd name="T32" fmla="*/ 12 w 17"/>
                  <a:gd name="T33" fmla="*/ 37 h 54"/>
                  <a:gd name="T34" fmla="*/ 12 w 17"/>
                  <a:gd name="T35" fmla="*/ 44 h 54"/>
                  <a:gd name="T36" fmla="*/ 11 w 17"/>
                  <a:gd name="T37" fmla="*/ 53 h 54"/>
                  <a:gd name="T38" fmla="*/ 16 w 17"/>
                  <a:gd name="T39" fmla="*/ 53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4">
                    <a:moveTo>
                      <a:pt x="16" y="53"/>
                    </a:moveTo>
                    <a:lnTo>
                      <a:pt x="16" y="53"/>
                    </a:lnTo>
                    <a:lnTo>
                      <a:pt x="16" y="44"/>
                    </a:lnTo>
                    <a:lnTo>
                      <a:pt x="16" y="37"/>
                    </a:lnTo>
                    <a:lnTo>
                      <a:pt x="14" y="30"/>
                    </a:lnTo>
                    <a:lnTo>
                      <a:pt x="13" y="25"/>
                    </a:lnTo>
                    <a:lnTo>
                      <a:pt x="12" y="19"/>
                    </a:lnTo>
                    <a:lnTo>
                      <a:pt x="9" y="14"/>
                    </a:lnTo>
                    <a:lnTo>
                      <a:pt x="6" y="7"/>
                    </a:lnTo>
                    <a:lnTo>
                      <a:pt x="4" y="0"/>
                    </a:lnTo>
                    <a:lnTo>
                      <a:pt x="0" y="1"/>
                    </a:lnTo>
                    <a:lnTo>
                      <a:pt x="2" y="9"/>
                    </a:lnTo>
                    <a:lnTo>
                      <a:pt x="4" y="15"/>
                    </a:lnTo>
                    <a:lnTo>
                      <a:pt x="8" y="21"/>
                    </a:lnTo>
                    <a:lnTo>
                      <a:pt x="9" y="26"/>
                    </a:lnTo>
                    <a:lnTo>
                      <a:pt x="10" y="31"/>
                    </a:lnTo>
                    <a:lnTo>
                      <a:pt x="12" y="37"/>
                    </a:lnTo>
                    <a:lnTo>
                      <a:pt x="12" y="44"/>
                    </a:lnTo>
                    <a:lnTo>
                      <a:pt x="11" y="53"/>
                    </a:lnTo>
                    <a:lnTo>
                      <a:pt x="16"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3" name="Freeform 239">
                <a:extLst>
                  <a:ext uri="{FF2B5EF4-FFF2-40B4-BE49-F238E27FC236}">
                    <a16:creationId xmlns:a16="http://schemas.microsoft.com/office/drawing/2014/main" id="{47AD4CDF-C72A-DFAC-64C9-642B31A53591}"/>
                  </a:ext>
                </a:extLst>
              </p:cNvPr>
              <p:cNvSpPr>
                <a:spLocks/>
              </p:cNvSpPr>
              <p:nvPr/>
            </p:nvSpPr>
            <p:spPr bwMode="auto">
              <a:xfrm>
                <a:off x="4614" y="1363"/>
                <a:ext cx="44" cy="84"/>
              </a:xfrm>
              <a:custGeom>
                <a:avLst/>
                <a:gdLst>
                  <a:gd name="T0" fmla="*/ 1 w 44"/>
                  <a:gd name="T1" fmla="*/ 83 h 84"/>
                  <a:gd name="T2" fmla="*/ 1 w 44"/>
                  <a:gd name="T3" fmla="*/ 83 h 84"/>
                  <a:gd name="T4" fmla="*/ 6 w 44"/>
                  <a:gd name="T5" fmla="*/ 80 h 84"/>
                  <a:gd name="T6" fmla="*/ 10 w 44"/>
                  <a:gd name="T7" fmla="*/ 77 h 84"/>
                  <a:gd name="T8" fmla="*/ 14 w 44"/>
                  <a:gd name="T9" fmla="*/ 73 h 84"/>
                  <a:gd name="T10" fmla="*/ 18 w 44"/>
                  <a:gd name="T11" fmla="*/ 69 h 84"/>
                  <a:gd name="T12" fmla="*/ 21 w 44"/>
                  <a:gd name="T13" fmla="*/ 64 h 84"/>
                  <a:gd name="T14" fmla="*/ 24 w 44"/>
                  <a:gd name="T15" fmla="*/ 59 h 84"/>
                  <a:gd name="T16" fmla="*/ 28 w 44"/>
                  <a:gd name="T17" fmla="*/ 53 h 84"/>
                  <a:gd name="T18" fmla="*/ 30 w 44"/>
                  <a:gd name="T19" fmla="*/ 47 h 84"/>
                  <a:gd name="T20" fmla="*/ 33 w 44"/>
                  <a:gd name="T21" fmla="*/ 40 h 84"/>
                  <a:gd name="T22" fmla="*/ 35 w 44"/>
                  <a:gd name="T23" fmla="*/ 34 h 84"/>
                  <a:gd name="T24" fmla="*/ 37 w 44"/>
                  <a:gd name="T25" fmla="*/ 28 h 84"/>
                  <a:gd name="T26" fmla="*/ 39 w 44"/>
                  <a:gd name="T27" fmla="*/ 22 h 84"/>
                  <a:gd name="T28" fmla="*/ 40 w 44"/>
                  <a:gd name="T29" fmla="*/ 16 h 84"/>
                  <a:gd name="T30" fmla="*/ 41 w 44"/>
                  <a:gd name="T31" fmla="*/ 10 h 84"/>
                  <a:gd name="T32" fmla="*/ 42 w 44"/>
                  <a:gd name="T33" fmla="*/ 5 h 84"/>
                  <a:gd name="T34" fmla="*/ 43 w 44"/>
                  <a:gd name="T35" fmla="*/ 0 h 84"/>
                  <a:gd name="T36" fmla="*/ 39 w 44"/>
                  <a:gd name="T37" fmla="*/ 0 h 84"/>
                  <a:gd name="T38" fmla="*/ 38 w 44"/>
                  <a:gd name="T39" fmla="*/ 5 h 84"/>
                  <a:gd name="T40" fmla="*/ 38 w 44"/>
                  <a:gd name="T41" fmla="*/ 9 h 84"/>
                  <a:gd name="T42" fmla="*/ 36 w 44"/>
                  <a:gd name="T43" fmla="*/ 15 h 84"/>
                  <a:gd name="T44" fmla="*/ 35 w 44"/>
                  <a:gd name="T45" fmla="*/ 21 h 84"/>
                  <a:gd name="T46" fmla="*/ 33 w 44"/>
                  <a:gd name="T47" fmla="*/ 27 h 84"/>
                  <a:gd name="T48" fmla="*/ 31 w 44"/>
                  <a:gd name="T49" fmla="*/ 33 h 84"/>
                  <a:gd name="T50" fmla="*/ 29 w 44"/>
                  <a:gd name="T51" fmla="*/ 39 h 84"/>
                  <a:gd name="T52" fmla="*/ 26 w 44"/>
                  <a:gd name="T53" fmla="*/ 45 h 84"/>
                  <a:gd name="T54" fmla="*/ 24 w 44"/>
                  <a:gd name="T55" fmla="*/ 51 h 84"/>
                  <a:gd name="T56" fmla="*/ 21 w 44"/>
                  <a:gd name="T57" fmla="*/ 57 h 84"/>
                  <a:gd name="T58" fmla="*/ 18 w 44"/>
                  <a:gd name="T59" fmla="*/ 62 h 84"/>
                  <a:gd name="T60" fmla="*/ 14 w 44"/>
                  <a:gd name="T61" fmla="*/ 67 h 84"/>
                  <a:gd name="T62" fmla="*/ 11 w 44"/>
                  <a:gd name="T63" fmla="*/ 71 h 84"/>
                  <a:gd name="T64" fmla="*/ 7 w 44"/>
                  <a:gd name="T65" fmla="*/ 74 h 84"/>
                  <a:gd name="T66" fmla="*/ 4 w 44"/>
                  <a:gd name="T67" fmla="*/ 77 h 84"/>
                  <a:gd name="T68" fmla="*/ 0 w 44"/>
                  <a:gd name="T69" fmla="*/ 79 h 84"/>
                  <a:gd name="T70" fmla="*/ 1 w 44"/>
                  <a:gd name="T71" fmla="*/ 79 h 84"/>
                  <a:gd name="T72" fmla="*/ 1 w 44"/>
                  <a:gd name="T73" fmla="*/ 83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84">
                    <a:moveTo>
                      <a:pt x="1" y="83"/>
                    </a:moveTo>
                    <a:lnTo>
                      <a:pt x="1" y="83"/>
                    </a:lnTo>
                    <a:lnTo>
                      <a:pt x="6" y="80"/>
                    </a:lnTo>
                    <a:lnTo>
                      <a:pt x="10" y="77"/>
                    </a:lnTo>
                    <a:lnTo>
                      <a:pt x="14" y="73"/>
                    </a:lnTo>
                    <a:lnTo>
                      <a:pt x="18" y="69"/>
                    </a:lnTo>
                    <a:lnTo>
                      <a:pt x="21" y="64"/>
                    </a:lnTo>
                    <a:lnTo>
                      <a:pt x="24" y="59"/>
                    </a:lnTo>
                    <a:lnTo>
                      <a:pt x="28" y="53"/>
                    </a:lnTo>
                    <a:lnTo>
                      <a:pt x="30" y="47"/>
                    </a:lnTo>
                    <a:lnTo>
                      <a:pt x="33" y="40"/>
                    </a:lnTo>
                    <a:lnTo>
                      <a:pt x="35" y="34"/>
                    </a:lnTo>
                    <a:lnTo>
                      <a:pt x="37" y="28"/>
                    </a:lnTo>
                    <a:lnTo>
                      <a:pt x="39" y="22"/>
                    </a:lnTo>
                    <a:lnTo>
                      <a:pt x="40" y="16"/>
                    </a:lnTo>
                    <a:lnTo>
                      <a:pt x="41" y="10"/>
                    </a:lnTo>
                    <a:lnTo>
                      <a:pt x="42" y="5"/>
                    </a:lnTo>
                    <a:lnTo>
                      <a:pt x="43" y="0"/>
                    </a:lnTo>
                    <a:lnTo>
                      <a:pt x="39" y="0"/>
                    </a:lnTo>
                    <a:lnTo>
                      <a:pt x="38" y="5"/>
                    </a:lnTo>
                    <a:lnTo>
                      <a:pt x="38" y="9"/>
                    </a:lnTo>
                    <a:lnTo>
                      <a:pt x="36" y="15"/>
                    </a:lnTo>
                    <a:lnTo>
                      <a:pt x="35" y="21"/>
                    </a:lnTo>
                    <a:lnTo>
                      <a:pt x="33" y="27"/>
                    </a:lnTo>
                    <a:lnTo>
                      <a:pt x="31" y="33"/>
                    </a:lnTo>
                    <a:lnTo>
                      <a:pt x="29" y="39"/>
                    </a:lnTo>
                    <a:lnTo>
                      <a:pt x="26" y="45"/>
                    </a:lnTo>
                    <a:lnTo>
                      <a:pt x="24" y="51"/>
                    </a:lnTo>
                    <a:lnTo>
                      <a:pt x="21" y="57"/>
                    </a:lnTo>
                    <a:lnTo>
                      <a:pt x="18" y="62"/>
                    </a:lnTo>
                    <a:lnTo>
                      <a:pt x="14" y="67"/>
                    </a:lnTo>
                    <a:lnTo>
                      <a:pt x="11" y="71"/>
                    </a:lnTo>
                    <a:lnTo>
                      <a:pt x="7" y="74"/>
                    </a:lnTo>
                    <a:lnTo>
                      <a:pt x="4" y="77"/>
                    </a:lnTo>
                    <a:lnTo>
                      <a:pt x="0" y="79"/>
                    </a:lnTo>
                    <a:lnTo>
                      <a:pt x="1" y="79"/>
                    </a:lnTo>
                    <a:lnTo>
                      <a:pt x="1" y="8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4" name="Freeform 240">
                <a:extLst>
                  <a:ext uri="{FF2B5EF4-FFF2-40B4-BE49-F238E27FC236}">
                    <a16:creationId xmlns:a16="http://schemas.microsoft.com/office/drawing/2014/main" id="{9599DB4B-97CA-ABBF-F554-A0D98116AAFA}"/>
                  </a:ext>
                </a:extLst>
              </p:cNvPr>
              <p:cNvSpPr>
                <a:spLocks/>
              </p:cNvSpPr>
              <p:nvPr/>
            </p:nvSpPr>
            <p:spPr bwMode="auto">
              <a:xfrm>
                <a:off x="4610" y="1442"/>
                <a:ext cx="17" cy="17"/>
              </a:xfrm>
              <a:custGeom>
                <a:avLst/>
                <a:gdLst>
                  <a:gd name="T0" fmla="*/ 3 w 17"/>
                  <a:gd name="T1" fmla="*/ 16 h 17"/>
                  <a:gd name="T2" fmla="*/ 0 w 17"/>
                  <a:gd name="T3" fmla="*/ 16 h 17"/>
                  <a:gd name="T4" fmla="*/ 9 w 17"/>
                  <a:gd name="T5" fmla="*/ 13 h 17"/>
                  <a:gd name="T6" fmla="*/ 16 w 17"/>
                  <a:gd name="T7" fmla="*/ 8 h 17"/>
                  <a:gd name="T8" fmla="*/ 16 w 17"/>
                  <a:gd name="T9" fmla="*/ 5 h 17"/>
                  <a:gd name="T10" fmla="*/ 16 w 17"/>
                  <a:gd name="T11" fmla="*/ 0 h 17"/>
                  <a:gd name="T12" fmla="*/ 3 w 17"/>
                  <a:gd name="T13" fmla="*/ 2 h 17"/>
                  <a:gd name="T14" fmla="*/ 3 w 17"/>
                  <a:gd name="T15" fmla="*/ 6 h 17"/>
                  <a:gd name="T16" fmla="*/ 0 w 17"/>
                  <a:gd name="T17" fmla="*/ 10 h 17"/>
                  <a:gd name="T18" fmla="*/ 3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3" y="16"/>
                    </a:moveTo>
                    <a:lnTo>
                      <a:pt x="0" y="16"/>
                    </a:lnTo>
                    <a:lnTo>
                      <a:pt x="9" y="13"/>
                    </a:lnTo>
                    <a:lnTo>
                      <a:pt x="16" y="8"/>
                    </a:lnTo>
                    <a:lnTo>
                      <a:pt x="16" y="5"/>
                    </a:lnTo>
                    <a:lnTo>
                      <a:pt x="16" y="0"/>
                    </a:lnTo>
                    <a:lnTo>
                      <a:pt x="3" y="2"/>
                    </a:lnTo>
                    <a:lnTo>
                      <a:pt x="3" y="6"/>
                    </a:lnTo>
                    <a:lnTo>
                      <a:pt x="0" y="10"/>
                    </a:lnTo>
                    <a:lnTo>
                      <a:pt x="3"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5" name="Freeform 241">
                <a:extLst>
                  <a:ext uri="{FF2B5EF4-FFF2-40B4-BE49-F238E27FC236}">
                    <a16:creationId xmlns:a16="http://schemas.microsoft.com/office/drawing/2014/main" id="{B29824D4-566A-FAB8-73FF-304AB87A750F}"/>
                  </a:ext>
                </a:extLst>
              </p:cNvPr>
              <p:cNvSpPr>
                <a:spLocks/>
              </p:cNvSpPr>
              <p:nvPr/>
            </p:nvSpPr>
            <p:spPr bwMode="auto">
              <a:xfrm>
                <a:off x="4490" y="1450"/>
                <a:ext cx="122" cy="86"/>
              </a:xfrm>
              <a:custGeom>
                <a:avLst/>
                <a:gdLst>
                  <a:gd name="T0" fmla="*/ 0 w 122"/>
                  <a:gd name="T1" fmla="*/ 84 h 86"/>
                  <a:gd name="T2" fmla="*/ 1 w 122"/>
                  <a:gd name="T3" fmla="*/ 84 h 86"/>
                  <a:gd name="T4" fmla="*/ 10 w 122"/>
                  <a:gd name="T5" fmla="*/ 85 h 86"/>
                  <a:gd name="T6" fmla="*/ 19 w 122"/>
                  <a:gd name="T7" fmla="*/ 85 h 86"/>
                  <a:gd name="T8" fmla="*/ 26 w 122"/>
                  <a:gd name="T9" fmla="*/ 82 h 86"/>
                  <a:gd name="T10" fmla="*/ 34 w 122"/>
                  <a:gd name="T11" fmla="*/ 79 h 86"/>
                  <a:gd name="T12" fmla="*/ 42 w 122"/>
                  <a:gd name="T13" fmla="*/ 74 h 86"/>
                  <a:gd name="T14" fmla="*/ 49 w 122"/>
                  <a:gd name="T15" fmla="*/ 69 h 86"/>
                  <a:gd name="T16" fmla="*/ 57 w 122"/>
                  <a:gd name="T17" fmla="*/ 62 h 86"/>
                  <a:gd name="T18" fmla="*/ 64 w 122"/>
                  <a:gd name="T19" fmla="*/ 56 h 86"/>
                  <a:gd name="T20" fmla="*/ 71 w 122"/>
                  <a:gd name="T21" fmla="*/ 48 h 86"/>
                  <a:gd name="T22" fmla="*/ 78 w 122"/>
                  <a:gd name="T23" fmla="*/ 41 h 86"/>
                  <a:gd name="T24" fmla="*/ 85 w 122"/>
                  <a:gd name="T25" fmla="*/ 34 h 86"/>
                  <a:gd name="T26" fmla="*/ 92 w 122"/>
                  <a:gd name="T27" fmla="*/ 26 h 86"/>
                  <a:gd name="T28" fmla="*/ 99 w 122"/>
                  <a:gd name="T29" fmla="*/ 20 h 86"/>
                  <a:gd name="T30" fmla="*/ 106 w 122"/>
                  <a:gd name="T31" fmla="*/ 14 h 86"/>
                  <a:gd name="T32" fmla="*/ 114 w 122"/>
                  <a:gd name="T33" fmla="*/ 8 h 86"/>
                  <a:gd name="T34" fmla="*/ 121 w 122"/>
                  <a:gd name="T35" fmla="*/ 4 h 86"/>
                  <a:gd name="T36" fmla="*/ 120 w 122"/>
                  <a:gd name="T37" fmla="*/ 0 h 86"/>
                  <a:gd name="T38" fmla="*/ 112 w 122"/>
                  <a:gd name="T39" fmla="*/ 6 h 86"/>
                  <a:gd name="T40" fmla="*/ 104 w 122"/>
                  <a:gd name="T41" fmla="*/ 11 h 86"/>
                  <a:gd name="T42" fmla="*/ 96 w 122"/>
                  <a:gd name="T43" fmla="*/ 17 h 86"/>
                  <a:gd name="T44" fmla="*/ 89 w 122"/>
                  <a:gd name="T45" fmla="*/ 24 h 86"/>
                  <a:gd name="T46" fmla="*/ 82 w 122"/>
                  <a:gd name="T47" fmla="*/ 31 h 86"/>
                  <a:gd name="T48" fmla="*/ 75 w 122"/>
                  <a:gd name="T49" fmla="*/ 38 h 86"/>
                  <a:gd name="T50" fmla="*/ 68 w 122"/>
                  <a:gd name="T51" fmla="*/ 46 h 86"/>
                  <a:gd name="T52" fmla="*/ 61 w 122"/>
                  <a:gd name="T53" fmla="*/ 53 h 86"/>
                  <a:gd name="T54" fmla="*/ 54 w 122"/>
                  <a:gd name="T55" fmla="*/ 60 h 86"/>
                  <a:gd name="T56" fmla="*/ 47 w 122"/>
                  <a:gd name="T57" fmla="*/ 65 h 86"/>
                  <a:gd name="T58" fmla="*/ 40 w 122"/>
                  <a:gd name="T59" fmla="*/ 71 h 86"/>
                  <a:gd name="T60" fmla="*/ 32 w 122"/>
                  <a:gd name="T61" fmla="*/ 75 h 86"/>
                  <a:gd name="T62" fmla="*/ 25 w 122"/>
                  <a:gd name="T63" fmla="*/ 79 h 86"/>
                  <a:gd name="T64" fmla="*/ 18 w 122"/>
                  <a:gd name="T65" fmla="*/ 81 h 86"/>
                  <a:gd name="T66" fmla="*/ 10 w 122"/>
                  <a:gd name="T67" fmla="*/ 81 h 86"/>
                  <a:gd name="T68" fmla="*/ 2 w 122"/>
                  <a:gd name="T69" fmla="*/ 80 h 86"/>
                  <a:gd name="T70" fmla="*/ 3 w 122"/>
                  <a:gd name="T71" fmla="*/ 81 h 86"/>
                  <a:gd name="T72" fmla="*/ 0 w 122"/>
                  <a:gd name="T73" fmla="*/ 84 h 86"/>
                  <a:gd name="T74" fmla="*/ 1 w 122"/>
                  <a:gd name="T75" fmla="*/ 84 h 86"/>
                  <a:gd name="T76" fmla="*/ 0 w 122"/>
                  <a:gd name="T77" fmla="*/ 84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2" h="86">
                    <a:moveTo>
                      <a:pt x="0" y="84"/>
                    </a:moveTo>
                    <a:lnTo>
                      <a:pt x="1" y="84"/>
                    </a:lnTo>
                    <a:lnTo>
                      <a:pt x="10" y="85"/>
                    </a:lnTo>
                    <a:lnTo>
                      <a:pt x="19" y="85"/>
                    </a:lnTo>
                    <a:lnTo>
                      <a:pt x="26" y="82"/>
                    </a:lnTo>
                    <a:lnTo>
                      <a:pt x="34" y="79"/>
                    </a:lnTo>
                    <a:lnTo>
                      <a:pt x="42" y="74"/>
                    </a:lnTo>
                    <a:lnTo>
                      <a:pt x="49" y="69"/>
                    </a:lnTo>
                    <a:lnTo>
                      <a:pt x="57" y="62"/>
                    </a:lnTo>
                    <a:lnTo>
                      <a:pt x="64" y="56"/>
                    </a:lnTo>
                    <a:lnTo>
                      <a:pt x="71" y="48"/>
                    </a:lnTo>
                    <a:lnTo>
                      <a:pt x="78" y="41"/>
                    </a:lnTo>
                    <a:lnTo>
                      <a:pt x="85" y="34"/>
                    </a:lnTo>
                    <a:lnTo>
                      <a:pt x="92" y="26"/>
                    </a:lnTo>
                    <a:lnTo>
                      <a:pt x="99" y="20"/>
                    </a:lnTo>
                    <a:lnTo>
                      <a:pt x="106" y="14"/>
                    </a:lnTo>
                    <a:lnTo>
                      <a:pt x="114" y="8"/>
                    </a:lnTo>
                    <a:lnTo>
                      <a:pt x="121" y="4"/>
                    </a:lnTo>
                    <a:lnTo>
                      <a:pt x="120" y="0"/>
                    </a:lnTo>
                    <a:lnTo>
                      <a:pt x="112" y="6"/>
                    </a:lnTo>
                    <a:lnTo>
                      <a:pt x="104" y="11"/>
                    </a:lnTo>
                    <a:lnTo>
                      <a:pt x="96" y="17"/>
                    </a:lnTo>
                    <a:lnTo>
                      <a:pt x="89" y="24"/>
                    </a:lnTo>
                    <a:lnTo>
                      <a:pt x="82" y="31"/>
                    </a:lnTo>
                    <a:lnTo>
                      <a:pt x="75" y="38"/>
                    </a:lnTo>
                    <a:lnTo>
                      <a:pt x="68" y="46"/>
                    </a:lnTo>
                    <a:lnTo>
                      <a:pt x="61" y="53"/>
                    </a:lnTo>
                    <a:lnTo>
                      <a:pt x="54" y="60"/>
                    </a:lnTo>
                    <a:lnTo>
                      <a:pt x="47" y="65"/>
                    </a:lnTo>
                    <a:lnTo>
                      <a:pt x="40" y="71"/>
                    </a:lnTo>
                    <a:lnTo>
                      <a:pt x="32" y="75"/>
                    </a:lnTo>
                    <a:lnTo>
                      <a:pt x="25" y="79"/>
                    </a:lnTo>
                    <a:lnTo>
                      <a:pt x="18" y="81"/>
                    </a:lnTo>
                    <a:lnTo>
                      <a:pt x="10" y="81"/>
                    </a:lnTo>
                    <a:lnTo>
                      <a:pt x="2" y="80"/>
                    </a:lnTo>
                    <a:lnTo>
                      <a:pt x="3" y="81"/>
                    </a:lnTo>
                    <a:lnTo>
                      <a:pt x="0" y="84"/>
                    </a:lnTo>
                    <a:lnTo>
                      <a:pt x="1" y="84"/>
                    </a:lnTo>
                    <a:lnTo>
                      <a:pt x="0" y="8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6" name="Freeform 242">
                <a:extLst>
                  <a:ext uri="{FF2B5EF4-FFF2-40B4-BE49-F238E27FC236}">
                    <a16:creationId xmlns:a16="http://schemas.microsoft.com/office/drawing/2014/main" id="{479012AE-F88C-305E-CFB4-5514894C442A}"/>
                  </a:ext>
                </a:extLst>
              </p:cNvPr>
              <p:cNvSpPr>
                <a:spLocks/>
              </p:cNvSpPr>
              <p:nvPr/>
            </p:nvSpPr>
            <p:spPr bwMode="auto">
              <a:xfrm>
                <a:off x="4478" y="1521"/>
                <a:ext cx="17" cy="17"/>
              </a:xfrm>
              <a:custGeom>
                <a:avLst/>
                <a:gdLst>
                  <a:gd name="T0" fmla="*/ 0 w 17"/>
                  <a:gd name="T1" fmla="*/ 1 h 17"/>
                  <a:gd name="T2" fmla="*/ 1 w 17"/>
                  <a:gd name="T3" fmla="*/ 3 h 17"/>
                  <a:gd name="T4" fmla="*/ 12 w 17"/>
                  <a:gd name="T5" fmla="*/ 16 h 17"/>
                  <a:gd name="T6" fmla="*/ 16 w 17"/>
                  <a:gd name="T7" fmla="*/ 12 h 17"/>
                  <a:gd name="T8" fmla="*/ 4 w 17"/>
                  <a:gd name="T9" fmla="*/ 0 h 17"/>
                  <a:gd name="T10" fmla="*/ 4 w 17"/>
                  <a:gd name="T11" fmla="*/ 1 h 17"/>
                  <a:gd name="T12" fmla="*/ 0 w 17"/>
                  <a:gd name="T13" fmla="*/ 1 h 17"/>
                  <a:gd name="T14" fmla="*/ 0 w 17"/>
                  <a:gd name="T15" fmla="*/ 2 h 17"/>
                  <a:gd name="T16" fmla="*/ 1 w 17"/>
                  <a:gd name="T17" fmla="*/ 3 h 17"/>
                  <a:gd name="T18" fmla="*/ 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1"/>
                    </a:moveTo>
                    <a:lnTo>
                      <a:pt x="1" y="3"/>
                    </a:lnTo>
                    <a:lnTo>
                      <a:pt x="12" y="16"/>
                    </a:lnTo>
                    <a:lnTo>
                      <a:pt x="16" y="12"/>
                    </a:lnTo>
                    <a:lnTo>
                      <a:pt x="4" y="0"/>
                    </a:lnTo>
                    <a:lnTo>
                      <a:pt x="4" y="1"/>
                    </a:lnTo>
                    <a:lnTo>
                      <a:pt x="0" y="1"/>
                    </a:lnTo>
                    <a:lnTo>
                      <a:pt x="0" y="2"/>
                    </a:lnTo>
                    <a:lnTo>
                      <a:pt x="1" y="3"/>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7" name="Freeform 243">
                <a:extLst>
                  <a:ext uri="{FF2B5EF4-FFF2-40B4-BE49-F238E27FC236}">
                    <a16:creationId xmlns:a16="http://schemas.microsoft.com/office/drawing/2014/main" id="{406DC87C-F830-4122-125A-CCEB6BF4552A}"/>
                  </a:ext>
                </a:extLst>
              </p:cNvPr>
              <p:cNvSpPr>
                <a:spLocks/>
              </p:cNvSpPr>
              <p:nvPr/>
            </p:nvSpPr>
            <p:spPr bwMode="auto">
              <a:xfrm>
                <a:off x="4061" y="1041"/>
                <a:ext cx="254" cy="491"/>
              </a:xfrm>
              <a:custGeom>
                <a:avLst/>
                <a:gdLst>
                  <a:gd name="T0" fmla="*/ 179 w 254"/>
                  <a:gd name="T1" fmla="*/ 463 h 491"/>
                  <a:gd name="T2" fmla="*/ 178 w 254"/>
                  <a:gd name="T3" fmla="*/ 446 h 491"/>
                  <a:gd name="T4" fmla="*/ 178 w 254"/>
                  <a:gd name="T5" fmla="*/ 429 h 491"/>
                  <a:gd name="T6" fmla="*/ 176 w 254"/>
                  <a:gd name="T7" fmla="*/ 411 h 491"/>
                  <a:gd name="T8" fmla="*/ 170 w 254"/>
                  <a:gd name="T9" fmla="*/ 391 h 491"/>
                  <a:gd name="T10" fmla="*/ 160 w 254"/>
                  <a:gd name="T11" fmla="*/ 369 h 491"/>
                  <a:gd name="T12" fmla="*/ 150 w 254"/>
                  <a:gd name="T13" fmla="*/ 347 h 491"/>
                  <a:gd name="T14" fmla="*/ 144 w 254"/>
                  <a:gd name="T15" fmla="*/ 332 h 491"/>
                  <a:gd name="T16" fmla="*/ 147 w 254"/>
                  <a:gd name="T17" fmla="*/ 322 h 491"/>
                  <a:gd name="T18" fmla="*/ 153 w 254"/>
                  <a:gd name="T19" fmla="*/ 305 h 491"/>
                  <a:gd name="T20" fmla="*/ 157 w 254"/>
                  <a:gd name="T21" fmla="*/ 285 h 491"/>
                  <a:gd name="T22" fmla="*/ 160 w 254"/>
                  <a:gd name="T23" fmla="*/ 262 h 491"/>
                  <a:gd name="T24" fmla="*/ 162 w 254"/>
                  <a:gd name="T25" fmla="*/ 238 h 491"/>
                  <a:gd name="T26" fmla="*/ 166 w 254"/>
                  <a:gd name="T27" fmla="*/ 213 h 491"/>
                  <a:gd name="T28" fmla="*/ 170 w 254"/>
                  <a:gd name="T29" fmla="*/ 188 h 491"/>
                  <a:gd name="T30" fmla="*/ 176 w 254"/>
                  <a:gd name="T31" fmla="*/ 165 h 491"/>
                  <a:gd name="T32" fmla="*/ 183 w 254"/>
                  <a:gd name="T33" fmla="*/ 147 h 491"/>
                  <a:gd name="T34" fmla="*/ 193 w 254"/>
                  <a:gd name="T35" fmla="*/ 134 h 491"/>
                  <a:gd name="T36" fmla="*/ 204 w 254"/>
                  <a:gd name="T37" fmla="*/ 123 h 491"/>
                  <a:gd name="T38" fmla="*/ 217 w 254"/>
                  <a:gd name="T39" fmla="*/ 111 h 491"/>
                  <a:gd name="T40" fmla="*/ 230 w 254"/>
                  <a:gd name="T41" fmla="*/ 99 h 491"/>
                  <a:gd name="T42" fmla="*/ 241 w 254"/>
                  <a:gd name="T43" fmla="*/ 86 h 491"/>
                  <a:gd name="T44" fmla="*/ 249 w 254"/>
                  <a:gd name="T45" fmla="*/ 72 h 491"/>
                  <a:gd name="T46" fmla="*/ 253 w 254"/>
                  <a:gd name="T47" fmla="*/ 56 h 491"/>
                  <a:gd name="T48" fmla="*/ 236 w 254"/>
                  <a:gd name="T49" fmla="*/ 26 h 491"/>
                  <a:gd name="T50" fmla="*/ 231 w 254"/>
                  <a:gd name="T51" fmla="*/ 12 h 491"/>
                  <a:gd name="T52" fmla="*/ 229 w 254"/>
                  <a:gd name="T53" fmla="*/ 5 h 491"/>
                  <a:gd name="T54" fmla="*/ 225 w 254"/>
                  <a:gd name="T55" fmla="*/ 2 h 491"/>
                  <a:gd name="T56" fmla="*/ 213 w 254"/>
                  <a:gd name="T57" fmla="*/ 0 h 491"/>
                  <a:gd name="T58" fmla="*/ 175 w 254"/>
                  <a:gd name="T59" fmla="*/ 5 h 491"/>
                  <a:gd name="T60" fmla="*/ 141 w 254"/>
                  <a:gd name="T61" fmla="*/ 23 h 491"/>
                  <a:gd name="T62" fmla="*/ 111 w 254"/>
                  <a:gd name="T63" fmla="*/ 51 h 491"/>
                  <a:gd name="T64" fmla="*/ 85 w 254"/>
                  <a:gd name="T65" fmla="*/ 86 h 491"/>
                  <a:gd name="T66" fmla="*/ 63 w 254"/>
                  <a:gd name="T67" fmla="*/ 127 h 491"/>
                  <a:gd name="T68" fmla="*/ 46 w 254"/>
                  <a:gd name="T69" fmla="*/ 169 h 491"/>
                  <a:gd name="T70" fmla="*/ 32 w 254"/>
                  <a:gd name="T71" fmla="*/ 210 h 491"/>
                  <a:gd name="T72" fmla="*/ 22 w 254"/>
                  <a:gd name="T73" fmla="*/ 246 h 491"/>
                  <a:gd name="T74" fmla="*/ 15 w 254"/>
                  <a:gd name="T75" fmla="*/ 274 h 491"/>
                  <a:gd name="T76" fmla="*/ 9 w 254"/>
                  <a:gd name="T77" fmla="*/ 291 h 491"/>
                  <a:gd name="T78" fmla="*/ 4 w 254"/>
                  <a:gd name="T79" fmla="*/ 300 h 491"/>
                  <a:gd name="T80" fmla="*/ 2 w 254"/>
                  <a:gd name="T81" fmla="*/ 307 h 491"/>
                  <a:gd name="T82" fmla="*/ 0 w 254"/>
                  <a:gd name="T83" fmla="*/ 313 h 491"/>
                  <a:gd name="T84" fmla="*/ 0 w 254"/>
                  <a:gd name="T85" fmla="*/ 322 h 491"/>
                  <a:gd name="T86" fmla="*/ 2 w 254"/>
                  <a:gd name="T87" fmla="*/ 339 h 491"/>
                  <a:gd name="T88" fmla="*/ 6 w 254"/>
                  <a:gd name="T89" fmla="*/ 367 h 491"/>
                  <a:gd name="T90" fmla="*/ 14 w 254"/>
                  <a:gd name="T91" fmla="*/ 391 h 491"/>
                  <a:gd name="T92" fmla="*/ 28 w 254"/>
                  <a:gd name="T93" fmla="*/ 410 h 491"/>
                  <a:gd name="T94" fmla="*/ 45 w 254"/>
                  <a:gd name="T95" fmla="*/ 422 h 491"/>
                  <a:gd name="T96" fmla="*/ 65 w 254"/>
                  <a:gd name="T97" fmla="*/ 428 h 491"/>
                  <a:gd name="T98" fmla="*/ 79 w 254"/>
                  <a:gd name="T99" fmla="*/ 434 h 491"/>
                  <a:gd name="T100" fmla="*/ 94 w 254"/>
                  <a:gd name="T101" fmla="*/ 444 h 491"/>
                  <a:gd name="T102" fmla="*/ 108 w 254"/>
                  <a:gd name="T103" fmla="*/ 456 h 491"/>
                  <a:gd name="T104" fmla="*/ 123 w 254"/>
                  <a:gd name="T105" fmla="*/ 469 h 491"/>
                  <a:gd name="T106" fmla="*/ 137 w 254"/>
                  <a:gd name="T107" fmla="*/ 479 h 491"/>
                  <a:gd name="T108" fmla="*/ 149 w 254"/>
                  <a:gd name="T109" fmla="*/ 488 h 491"/>
                  <a:gd name="T110" fmla="*/ 162 w 254"/>
                  <a:gd name="T111" fmla="*/ 490 h 491"/>
                  <a:gd name="T112" fmla="*/ 174 w 254"/>
                  <a:gd name="T113" fmla="*/ 486 h 4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4" h="491">
                    <a:moveTo>
                      <a:pt x="181" y="473"/>
                    </a:moveTo>
                    <a:lnTo>
                      <a:pt x="179" y="463"/>
                    </a:lnTo>
                    <a:lnTo>
                      <a:pt x="178" y="455"/>
                    </a:lnTo>
                    <a:lnTo>
                      <a:pt x="178" y="446"/>
                    </a:lnTo>
                    <a:lnTo>
                      <a:pt x="178" y="437"/>
                    </a:lnTo>
                    <a:lnTo>
                      <a:pt x="178" y="429"/>
                    </a:lnTo>
                    <a:lnTo>
                      <a:pt x="177" y="420"/>
                    </a:lnTo>
                    <a:lnTo>
                      <a:pt x="176" y="411"/>
                    </a:lnTo>
                    <a:lnTo>
                      <a:pt x="174" y="401"/>
                    </a:lnTo>
                    <a:lnTo>
                      <a:pt x="170" y="391"/>
                    </a:lnTo>
                    <a:lnTo>
                      <a:pt x="165" y="380"/>
                    </a:lnTo>
                    <a:lnTo>
                      <a:pt x="160" y="369"/>
                    </a:lnTo>
                    <a:lnTo>
                      <a:pt x="155" y="358"/>
                    </a:lnTo>
                    <a:lnTo>
                      <a:pt x="150" y="347"/>
                    </a:lnTo>
                    <a:lnTo>
                      <a:pt x="146" y="339"/>
                    </a:lnTo>
                    <a:lnTo>
                      <a:pt x="144" y="332"/>
                    </a:lnTo>
                    <a:lnTo>
                      <a:pt x="144" y="328"/>
                    </a:lnTo>
                    <a:lnTo>
                      <a:pt x="147" y="322"/>
                    </a:lnTo>
                    <a:lnTo>
                      <a:pt x="150" y="314"/>
                    </a:lnTo>
                    <a:lnTo>
                      <a:pt x="153" y="305"/>
                    </a:lnTo>
                    <a:lnTo>
                      <a:pt x="155" y="295"/>
                    </a:lnTo>
                    <a:lnTo>
                      <a:pt x="157" y="285"/>
                    </a:lnTo>
                    <a:lnTo>
                      <a:pt x="159" y="274"/>
                    </a:lnTo>
                    <a:lnTo>
                      <a:pt x="160" y="262"/>
                    </a:lnTo>
                    <a:lnTo>
                      <a:pt x="161" y="250"/>
                    </a:lnTo>
                    <a:lnTo>
                      <a:pt x="162" y="238"/>
                    </a:lnTo>
                    <a:lnTo>
                      <a:pt x="164" y="226"/>
                    </a:lnTo>
                    <a:lnTo>
                      <a:pt x="166" y="213"/>
                    </a:lnTo>
                    <a:lnTo>
                      <a:pt x="167" y="200"/>
                    </a:lnTo>
                    <a:lnTo>
                      <a:pt x="170" y="188"/>
                    </a:lnTo>
                    <a:lnTo>
                      <a:pt x="173" y="176"/>
                    </a:lnTo>
                    <a:lnTo>
                      <a:pt x="176" y="165"/>
                    </a:lnTo>
                    <a:lnTo>
                      <a:pt x="180" y="153"/>
                    </a:lnTo>
                    <a:lnTo>
                      <a:pt x="183" y="147"/>
                    </a:lnTo>
                    <a:lnTo>
                      <a:pt x="188" y="141"/>
                    </a:lnTo>
                    <a:lnTo>
                      <a:pt x="193" y="134"/>
                    </a:lnTo>
                    <a:lnTo>
                      <a:pt x="198" y="129"/>
                    </a:lnTo>
                    <a:lnTo>
                      <a:pt x="204" y="123"/>
                    </a:lnTo>
                    <a:lnTo>
                      <a:pt x="211" y="117"/>
                    </a:lnTo>
                    <a:lnTo>
                      <a:pt x="217" y="111"/>
                    </a:lnTo>
                    <a:lnTo>
                      <a:pt x="223" y="105"/>
                    </a:lnTo>
                    <a:lnTo>
                      <a:pt x="230" y="99"/>
                    </a:lnTo>
                    <a:lnTo>
                      <a:pt x="235" y="93"/>
                    </a:lnTo>
                    <a:lnTo>
                      <a:pt x="241" y="86"/>
                    </a:lnTo>
                    <a:lnTo>
                      <a:pt x="245" y="79"/>
                    </a:lnTo>
                    <a:lnTo>
                      <a:pt x="249" y="72"/>
                    </a:lnTo>
                    <a:lnTo>
                      <a:pt x="252" y="64"/>
                    </a:lnTo>
                    <a:lnTo>
                      <a:pt x="253" y="56"/>
                    </a:lnTo>
                    <a:lnTo>
                      <a:pt x="253" y="47"/>
                    </a:lnTo>
                    <a:lnTo>
                      <a:pt x="236" y="26"/>
                    </a:lnTo>
                    <a:lnTo>
                      <a:pt x="233" y="18"/>
                    </a:lnTo>
                    <a:lnTo>
                      <a:pt x="231" y="12"/>
                    </a:lnTo>
                    <a:lnTo>
                      <a:pt x="230" y="8"/>
                    </a:lnTo>
                    <a:lnTo>
                      <a:pt x="229" y="5"/>
                    </a:lnTo>
                    <a:lnTo>
                      <a:pt x="228" y="3"/>
                    </a:lnTo>
                    <a:lnTo>
                      <a:pt x="225" y="2"/>
                    </a:lnTo>
                    <a:lnTo>
                      <a:pt x="221" y="0"/>
                    </a:lnTo>
                    <a:lnTo>
                      <a:pt x="213" y="0"/>
                    </a:lnTo>
                    <a:lnTo>
                      <a:pt x="193" y="0"/>
                    </a:lnTo>
                    <a:lnTo>
                      <a:pt x="175" y="5"/>
                    </a:lnTo>
                    <a:lnTo>
                      <a:pt x="157" y="12"/>
                    </a:lnTo>
                    <a:lnTo>
                      <a:pt x="141" y="23"/>
                    </a:lnTo>
                    <a:lnTo>
                      <a:pt x="125" y="36"/>
                    </a:lnTo>
                    <a:lnTo>
                      <a:pt x="111" y="51"/>
                    </a:lnTo>
                    <a:lnTo>
                      <a:pt x="97" y="68"/>
                    </a:lnTo>
                    <a:lnTo>
                      <a:pt x="85" y="86"/>
                    </a:lnTo>
                    <a:lnTo>
                      <a:pt x="73" y="107"/>
                    </a:lnTo>
                    <a:lnTo>
                      <a:pt x="63" y="127"/>
                    </a:lnTo>
                    <a:lnTo>
                      <a:pt x="54" y="148"/>
                    </a:lnTo>
                    <a:lnTo>
                      <a:pt x="46" y="169"/>
                    </a:lnTo>
                    <a:lnTo>
                      <a:pt x="38" y="190"/>
                    </a:lnTo>
                    <a:lnTo>
                      <a:pt x="32" y="210"/>
                    </a:lnTo>
                    <a:lnTo>
                      <a:pt x="26" y="229"/>
                    </a:lnTo>
                    <a:lnTo>
                      <a:pt x="22" y="246"/>
                    </a:lnTo>
                    <a:lnTo>
                      <a:pt x="18" y="262"/>
                    </a:lnTo>
                    <a:lnTo>
                      <a:pt x="15" y="274"/>
                    </a:lnTo>
                    <a:lnTo>
                      <a:pt x="12" y="283"/>
                    </a:lnTo>
                    <a:lnTo>
                      <a:pt x="9" y="291"/>
                    </a:lnTo>
                    <a:lnTo>
                      <a:pt x="7" y="296"/>
                    </a:lnTo>
                    <a:lnTo>
                      <a:pt x="4" y="300"/>
                    </a:lnTo>
                    <a:lnTo>
                      <a:pt x="2" y="304"/>
                    </a:lnTo>
                    <a:lnTo>
                      <a:pt x="2" y="307"/>
                    </a:lnTo>
                    <a:lnTo>
                      <a:pt x="0" y="310"/>
                    </a:lnTo>
                    <a:lnTo>
                      <a:pt x="0" y="313"/>
                    </a:lnTo>
                    <a:lnTo>
                      <a:pt x="0" y="317"/>
                    </a:lnTo>
                    <a:lnTo>
                      <a:pt x="0" y="322"/>
                    </a:lnTo>
                    <a:lnTo>
                      <a:pt x="0" y="330"/>
                    </a:lnTo>
                    <a:lnTo>
                      <a:pt x="2" y="339"/>
                    </a:lnTo>
                    <a:lnTo>
                      <a:pt x="4" y="351"/>
                    </a:lnTo>
                    <a:lnTo>
                      <a:pt x="6" y="367"/>
                    </a:lnTo>
                    <a:lnTo>
                      <a:pt x="9" y="380"/>
                    </a:lnTo>
                    <a:lnTo>
                      <a:pt x="14" y="391"/>
                    </a:lnTo>
                    <a:lnTo>
                      <a:pt x="20" y="401"/>
                    </a:lnTo>
                    <a:lnTo>
                      <a:pt x="28" y="410"/>
                    </a:lnTo>
                    <a:lnTo>
                      <a:pt x="36" y="417"/>
                    </a:lnTo>
                    <a:lnTo>
                      <a:pt x="45" y="422"/>
                    </a:lnTo>
                    <a:lnTo>
                      <a:pt x="55" y="426"/>
                    </a:lnTo>
                    <a:lnTo>
                      <a:pt x="65" y="428"/>
                    </a:lnTo>
                    <a:lnTo>
                      <a:pt x="72" y="430"/>
                    </a:lnTo>
                    <a:lnTo>
                      <a:pt x="79" y="434"/>
                    </a:lnTo>
                    <a:lnTo>
                      <a:pt x="87" y="439"/>
                    </a:lnTo>
                    <a:lnTo>
                      <a:pt x="94" y="444"/>
                    </a:lnTo>
                    <a:lnTo>
                      <a:pt x="101" y="449"/>
                    </a:lnTo>
                    <a:lnTo>
                      <a:pt x="108" y="456"/>
                    </a:lnTo>
                    <a:lnTo>
                      <a:pt x="115" y="462"/>
                    </a:lnTo>
                    <a:lnTo>
                      <a:pt x="123" y="469"/>
                    </a:lnTo>
                    <a:lnTo>
                      <a:pt x="129" y="474"/>
                    </a:lnTo>
                    <a:lnTo>
                      <a:pt x="137" y="479"/>
                    </a:lnTo>
                    <a:lnTo>
                      <a:pt x="143" y="484"/>
                    </a:lnTo>
                    <a:lnTo>
                      <a:pt x="149" y="488"/>
                    </a:lnTo>
                    <a:lnTo>
                      <a:pt x="156" y="489"/>
                    </a:lnTo>
                    <a:lnTo>
                      <a:pt x="162" y="490"/>
                    </a:lnTo>
                    <a:lnTo>
                      <a:pt x="168" y="489"/>
                    </a:lnTo>
                    <a:lnTo>
                      <a:pt x="174" y="486"/>
                    </a:lnTo>
                    <a:lnTo>
                      <a:pt x="181" y="47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8" name="Freeform 244">
                <a:extLst>
                  <a:ext uri="{FF2B5EF4-FFF2-40B4-BE49-F238E27FC236}">
                    <a16:creationId xmlns:a16="http://schemas.microsoft.com/office/drawing/2014/main" id="{4C305CFF-335B-2725-0F38-5D6FCCFCB010}"/>
                  </a:ext>
                </a:extLst>
              </p:cNvPr>
              <p:cNvSpPr>
                <a:spLocks/>
              </p:cNvSpPr>
              <p:nvPr/>
            </p:nvSpPr>
            <p:spPr bwMode="auto">
              <a:xfrm>
                <a:off x="4233" y="1442"/>
                <a:ext cx="17" cy="73"/>
              </a:xfrm>
              <a:custGeom>
                <a:avLst/>
                <a:gdLst>
                  <a:gd name="T0" fmla="*/ 0 w 17"/>
                  <a:gd name="T1" fmla="*/ 0 h 73"/>
                  <a:gd name="T2" fmla="*/ 0 w 17"/>
                  <a:gd name="T3" fmla="*/ 0 h 73"/>
                  <a:gd name="T4" fmla="*/ 2 w 17"/>
                  <a:gd name="T5" fmla="*/ 11 h 73"/>
                  <a:gd name="T6" fmla="*/ 5 w 17"/>
                  <a:gd name="T7" fmla="*/ 19 h 73"/>
                  <a:gd name="T8" fmla="*/ 5 w 17"/>
                  <a:gd name="T9" fmla="*/ 28 h 73"/>
                  <a:gd name="T10" fmla="*/ 5 w 17"/>
                  <a:gd name="T11" fmla="*/ 36 h 73"/>
                  <a:gd name="T12" fmla="*/ 5 w 17"/>
                  <a:gd name="T13" fmla="*/ 45 h 73"/>
                  <a:gd name="T14" fmla="*/ 5 w 17"/>
                  <a:gd name="T15" fmla="*/ 54 h 73"/>
                  <a:gd name="T16" fmla="*/ 7 w 17"/>
                  <a:gd name="T17" fmla="*/ 63 h 73"/>
                  <a:gd name="T18" fmla="*/ 10 w 17"/>
                  <a:gd name="T19" fmla="*/ 72 h 73"/>
                  <a:gd name="T20" fmla="*/ 16 w 17"/>
                  <a:gd name="T21" fmla="*/ 71 h 73"/>
                  <a:gd name="T22" fmla="*/ 13 w 17"/>
                  <a:gd name="T23" fmla="*/ 62 h 73"/>
                  <a:gd name="T24" fmla="*/ 11 w 17"/>
                  <a:gd name="T25" fmla="*/ 54 h 73"/>
                  <a:gd name="T26" fmla="*/ 11 w 17"/>
                  <a:gd name="T27" fmla="*/ 45 h 73"/>
                  <a:gd name="T28" fmla="*/ 11 w 17"/>
                  <a:gd name="T29" fmla="*/ 36 h 73"/>
                  <a:gd name="T30" fmla="*/ 11 w 17"/>
                  <a:gd name="T31" fmla="*/ 28 h 73"/>
                  <a:gd name="T32" fmla="*/ 10 w 17"/>
                  <a:gd name="T33" fmla="*/ 19 h 73"/>
                  <a:gd name="T34" fmla="*/ 8 w 17"/>
                  <a:gd name="T35" fmla="*/ 10 h 73"/>
                  <a:gd name="T36" fmla="*/ 5 w 17"/>
                  <a:gd name="T37" fmla="*/ 0 h 73"/>
                  <a:gd name="T38" fmla="*/ 0 w 17"/>
                  <a:gd name="T39" fmla="*/ 0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3">
                    <a:moveTo>
                      <a:pt x="0" y="0"/>
                    </a:moveTo>
                    <a:lnTo>
                      <a:pt x="0" y="0"/>
                    </a:lnTo>
                    <a:lnTo>
                      <a:pt x="2" y="11"/>
                    </a:lnTo>
                    <a:lnTo>
                      <a:pt x="5" y="19"/>
                    </a:lnTo>
                    <a:lnTo>
                      <a:pt x="5" y="28"/>
                    </a:lnTo>
                    <a:lnTo>
                      <a:pt x="5" y="36"/>
                    </a:lnTo>
                    <a:lnTo>
                      <a:pt x="5" y="45"/>
                    </a:lnTo>
                    <a:lnTo>
                      <a:pt x="5" y="54"/>
                    </a:lnTo>
                    <a:lnTo>
                      <a:pt x="7" y="63"/>
                    </a:lnTo>
                    <a:lnTo>
                      <a:pt x="10" y="72"/>
                    </a:lnTo>
                    <a:lnTo>
                      <a:pt x="16" y="71"/>
                    </a:lnTo>
                    <a:lnTo>
                      <a:pt x="13" y="62"/>
                    </a:lnTo>
                    <a:lnTo>
                      <a:pt x="11" y="54"/>
                    </a:lnTo>
                    <a:lnTo>
                      <a:pt x="11" y="45"/>
                    </a:lnTo>
                    <a:lnTo>
                      <a:pt x="11" y="36"/>
                    </a:lnTo>
                    <a:lnTo>
                      <a:pt x="11" y="28"/>
                    </a:lnTo>
                    <a:lnTo>
                      <a:pt x="10" y="19"/>
                    </a:lnTo>
                    <a:lnTo>
                      <a:pt x="8" y="10"/>
                    </a:lnTo>
                    <a:lnTo>
                      <a:pt x="5"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9" name="Freeform 245">
                <a:extLst>
                  <a:ext uri="{FF2B5EF4-FFF2-40B4-BE49-F238E27FC236}">
                    <a16:creationId xmlns:a16="http://schemas.microsoft.com/office/drawing/2014/main" id="{53766FDF-10B8-C0CC-04AC-D17412CBAE99}"/>
                  </a:ext>
                </a:extLst>
              </p:cNvPr>
              <p:cNvSpPr>
                <a:spLocks/>
              </p:cNvSpPr>
              <p:nvPr/>
            </p:nvSpPr>
            <p:spPr bwMode="auto">
              <a:xfrm>
                <a:off x="4203" y="1368"/>
                <a:ext cx="35" cy="75"/>
              </a:xfrm>
              <a:custGeom>
                <a:avLst/>
                <a:gdLst>
                  <a:gd name="T0" fmla="*/ 0 w 35"/>
                  <a:gd name="T1" fmla="*/ 0 h 75"/>
                  <a:gd name="T2" fmla="*/ 0 w 35"/>
                  <a:gd name="T3" fmla="*/ 0 h 75"/>
                  <a:gd name="T4" fmla="*/ 0 w 35"/>
                  <a:gd name="T5" fmla="*/ 5 h 75"/>
                  <a:gd name="T6" fmla="*/ 2 w 35"/>
                  <a:gd name="T7" fmla="*/ 12 h 75"/>
                  <a:gd name="T8" fmla="*/ 6 w 35"/>
                  <a:gd name="T9" fmla="*/ 21 h 75"/>
                  <a:gd name="T10" fmla="*/ 11 w 35"/>
                  <a:gd name="T11" fmla="*/ 32 h 75"/>
                  <a:gd name="T12" fmla="*/ 16 w 35"/>
                  <a:gd name="T13" fmla="*/ 42 h 75"/>
                  <a:gd name="T14" fmla="*/ 21 w 35"/>
                  <a:gd name="T15" fmla="*/ 54 h 75"/>
                  <a:gd name="T16" fmla="*/ 26 w 35"/>
                  <a:gd name="T17" fmla="*/ 65 h 75"/>
                  <a:gd name="T18" fmla="*/ 30 w 35"/>
                  <a:gd name="T19" fmla="*/ 74 h 75"/>
                  <a:gd name="T20" fmla="*/ 34 w 35"/>
                  <a:gd name="T21" fmla="*/ 74 h 75"/>
                  <a:gd name="T22" fmla="*/ 30 w 35"/>
                  <a:gd name="T23" fmla="*/ 63 h 75"/>
                  <a:gd name="T24" fmla="*/ 25 w 35"/>
                  <a:gd name="T25" fmla="*/ 52 h 75"/>
                  <a:gd name="T26" fmla="*/ 20 w 35"/>
                  <a:gd name="T27" fmla="*/ 41 h 75"/>
                  <a:gd name="T28" fmla="*/ 15 w 35"/>
                  <a:gd name="T29" fmla="*/ 30 h 75"/>
                  <a:gd name="T30" fmla="*/ 10 w 35"/>
                  <a:gd name="T31" fmla="*/ 19 h 75"/>
                  <a:gd name="T32" fmla="*/ 6 w 35"/>
                  <a:gd name="T33" fmla="*/ 10 h 75"/>
                  <a:gd name="T34" fmla="*/ 3 w 35"/>
                  <a:gd name="T35" fmla="*/ 4 h 75"/>
                  <a:gd name="T36" fmla="*/ 3 w 35"/>
                  <a:gd name="T37" fmla="*/ 2 h 75"/>
                  <a:gd name="T38" fmla="*/ 0 w 35"/>
                  <a:gd name="T39" fmla="*/ 0 h 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75">
                    <a:moveTo>
                      <a:pt x="0" y="0"/>
                    </a:moveTo>
                    <a:lnTo>
                      <a:pt x="0" y="0"/>
                    </a:lnTo>
                    <a:lnTo>
                      <a:pt x="0" y="5"/>
                    </a:lnTo>
                    <a:lnTo>
                      <a:pt x="2" y="12"/>
                    </a:lnTo>
                    <a:lnTo>
                      <a:pt x="6" y="21"/>
                    </a:lnTo>
                    <a:lnTo>
                      <a:pt x="11" y="32"/>
                    </a:lnTo>
                    <a:lnTo>
                      <a:pt x="16" y="42"/>
                    </a:lnTo>
                    <a:lnTo>
                      <a:pt x="21" y="54"/>
                    </a:lnTo>
                    <a:lnTo>
                      <a:pt x="26" y="65"/>
                    </a:lnTo>
                    <a:lnTo>
                      <a:pt x="30" y="74"/>
                    </a:lnTo>
                    <a:lnTo>
                      <a:pt x="34" y="74"/>
                    </a:lnTo>
                    <a:lnTo>
                      <a:pt x="30" y="63"/>
                    </a:lnTo>
                    <a:lnTo>
                      <a:pt x="25" y="52"/>
                    </a:lnTo>
                    <a:lnTo>
                      <a:pt x="20" y="41"/>
                    </a:lnTo>
                    <a:lnTo>
                      <a:pt x="15" y="30"/>
                    </a:lnTo>
                    <a:lnTo>
                      <a:pt x="10" y="19"/>
                    </a:lnTo>
                    <a:lnTo>
                      <a:pt x="6" y="10"/>
                    </a:lnTo>
                    <a:lnTo>
                      <a:pt x="3" y="4"/>
                    </a:lnTo>
                    <a:lnTo>
                      <a:pt x="3" y="2"/>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0" name="Freeform 246">
                <a:extLst>
                  <a:ext uri="{FF2B5EF4-FFF2-40B4-BE49-F238E27FC236}">
                    <a16:creationId xmlns:a16="http://schemas.microsoft.com/office/drawing/2014/main" id="{B0540C06-A1AD-6E20-EA40-5C42991CC890}"/>
                  </a:ext>
                </a:extLst>
              </p:cNvPr>
              <p:cNvSpPr>
                <a:spLocks/>
              </p:cNvSpPr>
              <p:nvPr/>
            </p:nvSpPr>
            <p:spPr bwMode="auto">
              <a:xfrm>
                <a:off x="4203" y="1194"/>
                <a:ext cx="41" cy="177"/>
              </a:xfrm>
              <a:custGeom>
                <a:avLst/>
                <a:gdLst>
                  <a:gd name="T0" fmla="*/ 36 w 41"/>
                  <a:gd name="T1" fmla="*/ 0 h 177"/>
                  <a:gd name="T2" fmla="*/ 36 w 41"/>
                  <a:gd name="T3" fmla="*/ 0 h 177"/>
                  <a:gd name="T4" fmla="*/ 32 w 41"/>
                  <a:gd name="T5" fmla="*/ 11 h 177"/>
                  <a:gd name="T6" fmla="*/ 29 w 41"/>
                  <a:gd name="T7" fmla="*/ 23 h 177"/>
                  <a:gd name="T8" fmla="*/ 26 w 41"/>
                  <a:gd name="T9" fmla="*/ 35 h 177"/>
                  <a:gd name="T10" fmla="*/ 24 w 41"/>
                  <a:gd name="T11" fmla="*/ 47 h 177"/>
                  <a:gd name="T12" fmla="*/ 22 w 41"/>
                  <a:gd name="T13" fmla="*/ 59 h 177"/>
                  <a:gd name="T14" fmla="*/ 20 w 41"/>
                  <a:gd name="T15" fmla="*/ 72 h 177"/>
                  <a:gd name="T16" fmla="*/ 18 w 41"/>
                  <a:gd name="T17" fmla="*/ 85 h 177"/>
                  <a:gd name="T18" fmla="*/ 17 w 41"/>
                  <a:gd name="T19" fmla="*/ 97 h 177"/>
                  <a:gd name="T20" fmla="*/ 16 w 41"/>
                  <a:gd name="T21" fmla="*/ 109 h 177"/>
                  <a:gd name="T22" fmla="*/ 15 w 41"/>
                  <a:gd name="T23" fmla="*/ 121 h 177"/>
                  <a:gd name="T24" fmla="*/ 13 w 41"/>
                  <a:gd name="T25" fmla="*/ 131 h 177"/>
                  <a:gd name="T26" fmla="*/ 11 w 41"/>
                  <a:gd name="T27" fmla="*/ 142 h 177"/>
                  <a:gd name="T28" fmla="*/ 9 w 41"/>
                  <a:gd name="T29" fmla="*/ 151 h 177"/>
                  <a:gd name="T30" fmla="*/ 7 w 41"/>
                  <a:gd name="T31" fmla="*/ 160 h 177"/>
                  <a:gd name="T32" fmla="*/ 3 w 41"/>
                  <a:gd name="T33" fmla="*/ 167 h 177"/>
                  <a:gd name="T34" fmla="*/ 0 w 41"/>
                  <a:gd name="T35" fmla="*/ 174 h 177"/>
                  <a:gd name="T36" fmla="*/ 3 w 41"/>
                  <a:gd name="T37" fmla="*/ 176 h 177"/>
                  <a:gd name="T38" fmla="*/ 7 w 41"/>
                  <a:gd name="T39" fmla="*/ 169 h 177"/>
                  <a:gd name="T40" fmla="*/ 10 w 41"/>
                  <a:gd name="T41" fmla="*/ 161 h 177"/>
                  <a:gd name="T42" fmla="*/ 13 w 41"/>
                  <a:gd name="T43" fmla="*/ 152 h 177"/>
                  <a:gd name="T44" fmla="*/ 15 w 41"/>
                  <a:gd name="T45" fmla="*/ 143 h 177"/>
                  <a:gd name="T46" fmla="*/ 17 w 41"/>
                  <a:gd name="T47" fmla="*/ 132 h 177"/>
                  <a:gd name="T48" fmla="*/ 18 w 41"/>
                  <a:gd name="T49" fmla="*/ 121 h 177"/>
                  <a:gd name="T50" fmla="*/ 20 w 41"/>
                  <a:gd name="T51" fmla="*/ 109 h 177"/>
                  <a:gd name="T52" fmla="*/ 21 w 41"/>
                  <a:gd name="T53" fmla="*/ 97 h 177"/>
                  <a:gd name="T54" fmla="*/ 22 w 41"/>
                  <a:gd name="T55" fmla="*/ 85 h 177"/>
                  <a:gd name="T56" fmla="*/ 24 w 41"/>
                  <a:gd name="T57" fmla="*/ 73 h 177"/>
                  <a:gd name="T58" fmla="*/ 25 w 41"/>
                  <a:gd name="T59" fmla="*/ 60 h 177"/>
                  <a:gd name="T60" fmla="*/ 27 w 41"/>
                  <a:gd name="T61" fmla="*/ 48 h 177"/>
                  <a:gd name="T62" fmla="*/ 30 w 41"/>
                  <a:gd name="T63" fmla="*/ 36 h 177"/>
                  <a:gd name="T64" fmla="*/ 33 w 41"/>
                  <a:gd name="T65" fmla="*/ 24 h 177"/>
                  <a:gd name="T66" fmla="*/ 36 w 41"/>
                  <a:gd name="T67" fmla="*/ 12 h 177"/>
                  <a:gd name="T68" fmla="*/ 40 w 41"/>
                  <a:gd name="T69" fmla="*/ 1 h 177"/>
                  <a:gd name="T70" fmla="*/ 36 w 41"/>
                  <a:gd name="T71" fmla="*/ 0 h 17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177">
                    <a:moveTo>
                      <a:pt x="36" y="0"/>
                    </a:moveTo>
                    <a:lnTo>
                      <a:pt x="36" y="0"/>
                    </a:lnTo>
                    <a:lnTo>
                      <a:pt x="32" y="11"/>
                    </a:lnTo>
                    <a:lnTo>
                      <a:pt x="29" y="23"/>
                    </a:lnTo>
                    <a:lnTo>
                      <a:pt x="26" y="35"/>
                    </a:lnTo>
                    <a:lnTo>
                      <a:pt x="24" y="47"/>
                    </a:lnTo>
                    <a:lnTo>
                      <a:pt x="22" y="59"/>
                    </a:lnTo>
                    <a:lnTo>
                      <a:pt x="20" y="72"/>
                    </a:lnTo>
                    <a:lnTo>
                      <a:pt x="18" y="85"/>
                    </a:lnTo>
                    <a:lnTo>
                      <a:pt x="17" y="97"/>
                    </a:lnTo>
                    <a:lnTo>
                      <a:pt x="16" y="109"/>
                    </a:lnTo>
                    <a:lnTo>
                      <a:pt x="15" y="121"/>
                    </a:lnTo>
                    <a:lnTo>
                      <a:pt x="13" y="131"/>
                    </a:lnTo>
                    <a:lnTo>
                      <a:pt x="11" y="142"/>
                    </a:lnTo>
                    <a:lnTo>
                      <a:pt x="9" y="151"/>
                    </a:lnTo>
                    <a:lnTo>
                      <a:pt x="7" y="160"/>
                    </a:lnTo>
                    <a:lnTo>
                      <a:pt x="3" y="167"/>
                    </a:lnTo>
                    <a:lnTo>
                      <a:pt x="0" y="174"/>
                    </a:lnTo>
                    <a:lnTo>
                      <a:pt x="3" y="176"/>
                    </a:lnTo>
                    <a:lnTo>
                      <a:pt x="7" y="169"/>
                    </a:lnTo>
                    <a:lnTo>
                      <a:pt x="10" y="161"/>
                    </a:lnTo>
                    <a:lnTo>
                      <a:pt x="13" y="152"/>
                    </a:lnTo>
                    <a:lnTo>
                      <a:pt x="15" y="143"/>
                    </a:lnTo>
                    <a:lnTo>
                      <a:pt x="17" y="132"/>
                    </a:lnTo>
                    <a:lnTo>
                      <a:pt x="18" y="121"/>
                    </a:lnTo>
                    <a:lnTo>
                      <a:pt x="20" y="109"/>
                    </a:lnTo>
                    <a:lnTo>
                      <a:pt x="21" y="97"/>
                    </a:lnTo>
                    <a:lnTo>
                      <a:pt x="22" y="85"/>
                    </a:lnTo>
                    <a:lnTo>
                      <a:pt x="24" y="73"/>
                    </a:lnTo>
                    <a:lnTo>
                      <a:pt x="25" y="60"/>
                    </a:lnTo>
                    <a:lnTo>
                      <a:pt x="27" y="48"/>
                    </a:lnTo>
                    <a:lnTo>
                      <a:pt x="30" y="36"/>
                    </a:lnTo>
                    <a:lnTo>
                      <a:pt x="33" y="24"/>
                    </a:lnTo>
                    <a:lnTo>
                      <a:pt x="36" y="12"/>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1" name="Freeform 247">
                <a:extLst>
                  <a:ext uri="{FF2B5EF4-FFF2-40B4-BE49-F238E27FC236}">
                    <a16:creationId xmlns:a16="http://schemas.microsoft.com/office/drawing/2014/main" id="{9754AFB4-F5FE-E785-BD2C-2F8C208D3108}"/>
                  </a:ext>
                </a:extLst>
              </p:cNvPr>
              <p:cNvSpPr>
                <a:spLocks/>
              </p:cNvSpPr>
              <p:nvPr/>
            </p:nvSpPr>
            <p:spPr bwMode="auto">
              <a:xfrm>
                <a:off x="4239" y="1087"/>
                <a:ext cx="78" cy="109"/>
              </a:xfrm>
              <a:custGeom>
                <a:avLst/>
                <a:gdLst>
                  <a:gd name="T0" fmla="*/ 74 w 78"/>
                  <a:gd name="T1" fmla="*/ 2 h 109"/>
                  <a:gd name="T2" fmla="*/ 73 w 78"/>
                  <a:gd name="T3" fmla="*/ 1 h 109"/>
                  <a:gd name="T4" fmla="*/ 73 w 78"/>
                  <a:gd name="T5" fmla="*/ 10 h 109"/>
                  <a:gd name="T6" fmla="*/ 72 w 78"/>
                  <a:gd name="T7" fmla="*/ 18 h 109"/>
                  <a:gd name="T8" fmla="*/ 69 w 78"/>
                  <a:gd name="T9" fmla="*/ 25 h 109"/>
                  <a:gd name="T10" fmla="*/ 66 w 78"/>
                  <a:gd name="T11" fmla="*/ 32 h 109"/>
                  <a:gd name="T12" fmla="*/ 62 w 78"/>
                  <a:gd name="T13" fmla="*/ 39 h 109"/>
                  <a:gd name="T14" fmla="*/ 56 w 78"/>
                  <a:gd name="T15" fmla="*/ 45 h 109"/>
                  <a:gd name="T16" fmla="*/ 50 w 78"/>
                  <a:gd name="T17" fmla="*/ 51 h 109"/>
                  <a:gd name="T18" fmla="*/ 44 w 78"/>
                  <a:gd name="T19" fmla="*/ 57 h 109"/>
                  <a:gd name="T20" fmla="*/ 38 w 78"/>
                  <a:gd name="T21" fmla="*/ 64 h 109"/>
                  <a:gd name="T22" fmla="*/ 31 w 78"/>
                  <a:gd name="T23" fmla="*/ 69 h 109"/>
                  <a:gd name="T24" fmla="*/ 25 w 78"/>
                  <a:gd name="T25" fmla="*/ 75 h 109"/>
                  <a:gd name="T26" fmla="*/ 19 w 78"/>
                  <a:gd name="T27" fmla="*/ 81 h 109"/>
                  <a:gd name="T28" fmla="*/ 13 w 78"/>
                  <a:gd name="T29" fmla="*/ 87 h 109"/>
                  <a:gd name="T30" fmla="*/ 8 w 78"/>
                  <a:gd name="T31" fmla="*/ 93 h 109"/>
                  <a:gd name="T32" fmla="*/ 4 w 78"/>
                  <a:gd name="T33" fmla="*/ 100 h 109"/>
                  <a:gd name="T34" fmla="*/ 0 w 78"/>
                  <a:gd name="T35" fmla="*/ 107 h 109"/>
                  <a:gd name="T36" fmla="*/ 4 w 78"/>
                  <a:gd name="T37" fmla="*/ 108 h 109"/>
                  <a:gd name="T38" fmla="*/ 7 w 78"/>
                  <a:gd name="T39" fmla="*/ 101 h 109"/>
                  <a:gd name="T40" fmla="*/ 11 w 78"/>
                  <a:gd name="T41" fmla="*/ 95 h 109"/>
                  <a:gd name="T42" fmla="*/ 16 w 78"/>
                  <a:gd name="T43" fmla="*/ 90 h 109"/>
                  <a:gd name="T44" fmla="*/ 21 w 78"/>
                  <a:gd name="T45" fmla="*/ 84 h 109"/>
                  <a:gd name="T46" fmla="*/ 28 w 78"/>
                  <a:gd name="T47" fmla="*/ 78 h 109"/>
                  <a:gd name="T48" fmla="*/ 34 w 78"/>
                  <a:gd name="T49" fmla="*/ 73 h 109"/>
                  <a:gd name="T50" fmla="*/ 41 w 78"/>
                  <a:gd name="T51" fmla="*/ 67 h 109"/>
                  <a:gd name="T52" fmla="*/ 47 w 78"/>
                  <a:gd name="T53" fmla="*/ 61 h 109"/>
                  <a:gd name="T54" fmla="*/ 53 w 78"/>
                  <a:gd name="T55" fmla="*/ 54 h 109"/>
                  <a:gd name="T56" fmla="*/ 59 w 78"/>
                  <a:gd name="T57" fmla="*/ 48 h 109"/>
                  <a:gd name="T58" fmla="*/ 65 w 78"/>
                  <a:gd name="T59" fmla="*/ 41 h 109"/>
                  <a:gd name="T60" fmla="*/ 69 w 78"/>
                  <a:gd name="T61" fmla="*/ 34 h 109"/>
                  <a:gd name="T62" fmla="*/ 73 w 78"/>
                  <a:gd name="T63" fmla="*/ 27 h 109"/>
                  <a:gd name="T64" fmla="*/ 75 w 78"/>
                  <a:gd name="T65" fmla="*/ 19 h 109"/>
                  <a:gd name="T66" fmla="*/ 77 w 78"/>
                  <a:gd name="T67" fmla="*/ 10 h 109"/>
                  <a:gd name="T68" fmla="*/ 77 w 78"/>
                  <a:gd name="T69" fmla="*/ 1 h 109"/>
                  <a:gd name="T70" fmla="*/ 77 w 78"/>
                  <a:gd name="T71" fmla="*/ 0 h 109"/>
                  <a:gd name="T72" fmla="*/ 77 w 78"/>
                  <a:gd name="T73" fmla="*/ 1 h 109"/>
                  <a:gd name="T74" fmla="*/ 77 w 78"/>
                  <a:gd name="T75" fmla="*/ 0 h 109"/>
                  <a:gd name="T76" fmla="*/ 74 w 78"/>
                  <a:gd name="T77" fmla="*/ 2 h 1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8" h="109">
                    <a:moveTo>
                      <a:pt x="74" y="2"/>
                    </a:moveTo>
                    <a:lnTo>
                      <a:pt x="73" y="1"/>
                    </a:lnTo>
                    <a:lnTo>
                      <a:pt x="73" y="10"/>
                    </a:lnTo>
                    <a:lnTo>
                      <a:pt x="72" y="18"/>
                    </a:lnTo>
                    <a:lnTo>
                      <a:pt x="69" y="25"/>
                    </a:lnTo>
                    <a:lnTo>
                      <a:pt x="66" y="32"/>
                    </a:lnTo>
                    <a:lnTo>
                      <a:pt x="62" y="39"/>
                    </a:lnTo>
                    <a:lnTo>
                      <a:pt x="56" y="45"/>
                    </a:lnTo>
                    <a:lnTo>
                      <a:pt x="50" y="51"/>
                    </a:lnTo>
                    <a:lnTo>
                      <a:pt x="44" y="57"/>
                    </a:lnTo>
                    <a:lnTo>
                      <a:pt x="38" y="64"/>
                    </a:lnTo>
                    <a:lnTo>
                      <a:pt x="31" y="69"/>
                    </a:lnTo>
                    <a:lnTo>
                      <a:pt x="25" y="75"/>
                    </a:lnTo>
                    <a:lnTo>
                      <a:pt x="19" y="81"/>
                    </a:lnTo>
                    <a:lnTo>
                      <a:pt x="13" y="87"/>
                    </a:lnTo>
                    <a:lnTo>
                      <a:pt x="8" y="93"/>
                    </a:lnTo>
                    <a:lnTo>
                      <a:pt x="4" y="100"/>
                    </a:lnTo>
                    <a:lnTo>
                      <a:pt x="0" y="107"/>
                    </a:lnTo>
                    <a:lnTo>
                      <a:pt x="4" y="108"/>
                    </a:lnTo>
                    <a:lnTo>
                      <a:pt x="7" y="101"/>
                    </a:lnTo>
                    <a:lnTo>
                      <a:pt x="11" y="95"/>
                    </a:lnTo>
                    <a:lnTo>
                      <a:pt x="16" y="90"/>
                    </a:lnTo>
                    <a:lnTo>
                      <a:pt x="21" y="84"/>
                    </a:lnTo>
                    <a:lnTo>
                      <a:pt x="28" y="78"/>
                    </a:lnTo>
                    <a:lnTo>
                      <a:pt x="34" y="73"/>
                    </a:lnTo>
                    <a:lnTo>
                      <a:pt x="41" y="67"/>
                    </a:lnTo>
                    <a:lnTo>
                      <a:pt x="47" y="61"/>
                    </a:lnTo>
                    <a:lnTo>
                      <a:pt x="53" y="54"/>
                    </a:lnTo>
                    <a:lnTo>
                      <a:pt x="59" y="48"/>
                    </a:lnTo>
                    <a:lnTo>
                      <a:pt x="65" y="41"/>
                    </a:lnTo>
                    <a:lnTo>
                      <a:pt x="69" y="34"/>
                    </a:lnTo>
                    <a:lnTo>
                      <a:pt x="73" y="27"/>
                    </a:lnTo>
                    <a:lnTo>
                      <a:pt x="75" y="19"/>
                    </a:lnTo>
                    <a:lnTo>
                      <a:pt x="77" y="10"/>
                    </a:lnTo>
                    <a:lnTo>
                      <a:pt x="77" y="1"/>
                    </a:lnTo>
                    <a:lnTo>
                      <a:pt x="77" y="0"/>
                    </a:lnTo>
                    <a:lnTo>
                      <a:pt x="77" y="1"/>
                    </a:lnTo>
                    <a:lnTo>
                      <a:pt x="77" y="0"/>
                    </a:lnTo>
                    <a:lnTo>
                      <a:pt x="74"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2" name="Freeform 248">
                <a:extLst>
                  <a:ext uri="{FF2B5EF4-FFF2-40B4-BE49-F238E27FC236}">
                    <a16:creationId xmlns:a16="http://schemas.microsoft.com/office/drawing/2014/main" id="{ED1BA508-C7D2-D2A8-8618-62D0FD9E51BC}"/>
                  </a:ext>
                </a:extLst>
              </p:cNvPr>
              <p:cNvSpPr>
                <a:spLocks/>
              </p:cNvSpPr>
              <p:nvPr/>
            </p:nvSpPr>
            <p:spPr bwMode="auto">
              <a:xfrm>
                <a:off x="4295" y="1066"/>
                <a:ext cx="22" cy="24"/>
              </a:xfrm>
              <a:custGeom>
                <a:avLst/>
                <a:gdLst>
                  <a:gd name="T0" fmla="*/ 0 w 22"/>
                  <a:gd name="T1" fmla="*/ 2 h 24"/>
                  <a:gd name="T2" fmla="*/ 1 w 22"/>
                  <a:gd name="T3" fmla="*/ 2 h 24"/>
                  <a:gd name="T4" fmla="*/ 18 w 22"/>
                  <a:gd name="T5" fmla="*/ 23 h 24"/>
                  <a:gd name="T6" fmla="*/ 21 w 22"/>
                  <a:gd name="T7" fmla="*/ 21 h 24"/>
                  <a:gd name="T8" fmla="*/ 3 w 22"/>
                  <a:gd name="T9" fmla="*/ 0 h 24"/>
                  <a:gd name="T10" fmla="*/ 4 w 22"/>
                  <a:gd name="T11" fmla="*/ 0 h 24"/>
                  <a:gd name="T12" fmla="*/ 0 w 22"/>
                  <a:gd name="T13" fmla="*/ 2 h 24"/>
                  <a:gd name="T14" fmla="*/ 1 w 22"/>
                  <a:gd name="T15" fmla="*/ 2 h 24"/>
                  <a:gd name="T16" fmla="*/ 0 w 22"/>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24">
                    <a:moveTo>
                      <a:pt x="0" y="2"/>
                    </a:moveTo>
                    <a:lnTo>
                      <a:pt x="1" y="2"/>
                    </a:lnTo>
                    <a:lnTo>
                      <a:pt x="18" y="23"/>
                    </a:lnTo>
                    <a:lnTo>
                      <a:pt x="21" y="21"/>
                    </a:lnTo>
                    <a:lnTo>
                      <a:pt x="3" y="0"/>
                    </a:lnTo>
                    <a:lnTo>
                      <a:pt x="4" y="0"/>
                    </a:lnTo>
                    <a:lnTo>
                      <a:pt x="0" y="2"/>
                    </a:lnTo>
                    <a:lnTo>
                      <a:pt x="1" y="2"/>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3" name="Freeform 249">
                <a:extLst>
                  <a:ext uri="{FF2B5EF4-FFF2-40B4-BE49-F238E27FC236}">
                    <a16:creationId xmlns:a16="http://schemas.microsoft.com/office/drawing/2014/main" id="{CA0F4894-C90F-10A4-306E-2D877FC185CA}"/>
                  </a:ext>
                </a:extLst>
              </p:cNvPr>
              <p:cNvSpPr>
                <a:spLocks/>
              </p:cNvSpPr>
              <p:nvPr/>
            </p:nvSpPr>
            <p:spPr bwMode="auto">
              <a:xfrm>
                <a:off x="4274" y="1039"/>
                <a:ext cx="26" cy="30"/>
              </a:xfrm>
              <a:custGeom>
                <a:avLst/>
                <a:gdLst>
                  <a:gd name="T0" fmla="*/ 0 w 26"/>
                  <a:gd name="T1" fmla="*/ 4 h 30"/>
                  <a:gd name="T2" fmla="*/ 0 w 26"/>
                  <a:gd name="T3" fmla="*/ 4 h 30"/>
                  <a:gd name="T4" fmla="*/ 8 w 26"/>
                  <a:gd name="T5" fmla="*/ 4 h 30"/>
                  <a:gd name="T6" fmla="*/ 12 w 26"/>
                  <a:gd name="T7" fmla="*/ 5 h 30"/>
                  <a:gd name="T8" fmla="*/ 13 w 26"/>
                  <a:gd name="T9" fmla="*/ 6 h 30"/>
                  <a:gd name="T10" fmla="*/ 14 w 26"/>
                  <a:gd name="T11" fmla="*/ 8 h 30"/>
                  <a:gd name="T12" fmla="*/ 15 w 26"/>
                  <a:gd name="T13" fmla="*/ 11 h 30"/>
                  <a:gd name="T14" fmla="*/ 16 w 26"/>
                  <a:gd name="T15" fmla="*/ 15 h 30"/>
                  <a:gd name="T16" fmla="*/ 18 w 26"/>
                  <a:gd name="T17" fmla="*/ 21 h 30"/>
                  <a:gd name="T18" fmla="*/ 21 w 26"/>
                  <a:gd name="T19" fmla="*/ 29 h 30"/>
                  <a:gd name="T20" fmla="*/ 25 w 26"/>
                  <a:gd name="T21" fmla="*/ 27 h 30"/>
                  <a:gd name="T22" fmla="*/ 22 w 26"/>
                  <a:gd name="T23" fmla="*/ 20 h 30"/>
                  <a:gd name="T24" fmla="*/ 20 w 26"/>
                  <a:gd name="T25" fmla="*/ 14 h 30"/>
                  <a:gd name="T26" fmla="*/ 19 w 26"/>
                  <a:gd name="T27" fmla="*/ 10 h 30"/>
                  <a:gd name="T28" fmla="*/ 18 w 26"/>
                  <a:gd name="T29" fmla="*/ 6 h 30"/>
                  <a:gd name="T30" fmla="*/ 16 w 26"/>
                  <a:gd name="T31" fmla="*/ 4 h 30"/>
                  <a:gd name="T32" fmla="*/ 13 w 26"/>
                  <a:gd name="T33" fmla="*/ 2 h 30"/>
                  <a:gd name="T34" fmla="*/ 8 w 26"/>
                  <a:gd name="T35" fmla="*/ 0 h 30"/>
                  <a:gd name="T36" fmla="*/ 0 w 26"/>
                  <a:gd name="T37" fmla="*/ 0 h 30"/>
                  <a:gd name="T38" fmla="*/ 0 w 26"/>
                  <a:gd name="T39" fmla="*/ 4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30">
                    <a:moveTo>
                      <a:pt x="0" y="4"/>
                    </a:moveTo>
                    <a:lnTo>
                      <a:pt x="0" y="4"/>
                    </a:lnTo>
                    <a:lnTo>
                      <a:pt x="8" y="4"/>
                    </a:lnTo>
                    <a:lnTo>
                      <a:pt x="12" y="5"/>
                    </a:lnTo>
                    <a:lnTo>
                      <a:pt x="13" y="6"/>
                    </a:lnTo>
                    <a:lnTo>
                      <a:pt x="14" y="8"/>
                    </a:lnTo>
                    <a:lnTo>
                      <a:pt x="15" y="11"/>
                    </a:lnTo>
                    <a:lnTo>
                      <a:pt x="16" y="15"/>
                    </a:lnTo>
                    <a:lnTo>
                      <a:pt x="18" y="21"/>
                    </a:lnTo>
                    <a:lnTo>
                      <a:pt x="21" y="29"/>
                    </a:lnTo>
                    <a:lnTo>
                      <a:pt x="25" y="27"/>
                    </a:lnTo>
                    <a:lnTo>
                      <a:pt x="22" y="20"/>
                    </a:lnTo>
                    <a:lnTo>
                      <a:pt x="20" y="14"/>
                    </a:lnTo>
                    <a:lnTo>
                      <a:pt x="19" y="10"/>
                    </a:lnTo>
                    <a:lnTo>
                      <a:pt x="18" y="6"/>
                    </a:lnTo>
                    <a:lnTo>
                      <a:pt x="16" y="4"/>
                    </a:lnTo>
                    <a:lnTo>
                      <a:pt x="13" y="2"/>
                    </a:lnTo>
                    <a:lnTo>
                      <a:pt x="8" y="0"/>
                    </a:lnTo>
                    <a:lnTo>
                      <a:pt x="0"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4" name="Freeform 250">
                <a:extLst>
                  <a:ext uri="{FF2B5EF4-FFF2-40B4-BE49-F238E27FC236}">
                    <a16:creationId xmlns:a16="http://schemas.microsoft.com/office/drawing/2014/main" id="{F200B8F6-E531-C3B8-13E3-5A4191505317}"/>
                  </a:ext>
                </a:extLst>
              </p:cNvPr>
              <p:cNvSpPr>
                <a:spLocks/>
              </p:cNvSpPr>
              <p:nvPr/>
            </p:nvSpPr>
            <p:spPr bwMode="auto">
              <a:xfrm>
                <a:off x="4081" y="1039"/>
                <a:ext cx="194" cy="250"/>
              </a:xfrm>
              <a:custGeom>
                <a:avLst/>
                <a:gdLst>
                  <a:gd name="T0" fmla="*/ 4 w 194"/>
                  <a:gd name="T1" fmla="*/ 249 h 250"/>
                  <a:gd name="T2" fmla="*/ 4 w 194"/>
                  <a:gd name="T3" fmla="*/ 249 h 250"/>
                  <a:gd name="T4" fmla="*/ 8 w 194"/>
                  <a:gd name="T5" fmla="*/ 231 h 250"/>
                  <a:gd name="T6" fmla="*/ 14 w 194"/>
                  <a:gd name="T7" fmla="*/ 212 h 250"/>
                  <a:gd name="T8" fmla="*/ 20 w 194"/>
                  <a:gd name="T9" fmla="*/ 192 h 250"/>
                  <a:gd name="T10" fmla="*/ 27 w 194"/>
                  <a:gd name="T11" fmla="*/ 171 h 250"/>
                  <a:gd name="T12" fmla="*/ 36 w 194"/>
                  <a:gd name="T13" fmla="*/ 151 h 250"/>
                  <a:gd name="T14" fmla="*/ 45 w 194"/>
                  <a:gd name="T15" fmla="*/ 130 h 250"/>
                  <a:gd name="T16" fmla="*/ 55 w 194"/>
                  <a:gd name="T17" fmla="*/ 109 h 250"/>
                  <a:gd name="T18" fmla="*/ 66 w 194"/>
                  <a:gd name="T19" fmla="*/ 89 h 250"/>
                  <a:gd name="T20" fmla="*/ 79 w 194"/>
                  <a:gd name="T21" fmla="*/ 71 h 250"/>
                  <a:gd name="T22" fmla="*/ 93 w 194"/>
                  <a:gd name="T23" fmla="*/ 55 h 250"/>
                  <a:gd name="T24" fmla="*/ 107 w 194"/>
                  <a:gd name="T25" fmla="*/ 39 h 250"/>
                  <a:gd name="T26" fmla="*/ 122 w 194"/>
                  <a:gd name="T27" fmla="*/ 26 h 250"/>
                  <a:gd name="T28" fmla="*/ 139 w 194"/>
                  <a:gd name="T29" fmla="*/ 16 h 250"/>
                  <a:gd name="T30" fmla="*/ 156 w 194"/>
                  <a:gd name="T31" fmla="*/ 9 h 250"/>
                  <a:gd name="T32" fmla="*/ 173 w 194"/>
                  <a:gd name="T33" fmla="*/ 4 h 250"/>
                  <a:gd name="T34" fmla="*/ 193 w 194"/>
                  <a:gd name="T35" fmla="*/ 4 h 250"/>
                  <a:gd name="T36" fmla="*/ 193 w 194"/>
                  <a:gd name="T37" fmla="*/ 0 h 250"/>
                  <a:gd name="T38" fmla="*/ 173 w 194"/>
                  <a:gd name="T39" fmla="*/ 0 h 250"/>
                  <a:gd name="T40" fmla="*/ 155 w 194"/>
                  <a:gd name="T41" fmla="*/ 5 h 250"/>
                  <a:gd name="T42" fmla="*/ 137 w 194"/>
                  <a:gd name="T43" fmla="*/ 12 h 250"/>
                  <a:gd name="T44" fmla="*/ 120 w 194"/>
                  <a:gd name="T45" fmla="*/ 24 h 250"/>
                  <a:gd name="T46" fmla="*/ 104 w 194"/>
                  <a:gd name="T47" fmla="*/ 36 h 250"/>
                  <a:gd name="T48" fmla="*/ 90 w 194"/>
                  <a:gd name="T49" fmla="*/ 51 h 250"/>
                  <a:gd name="T50" fmla="*/ 76 w 194"/>
                  <a:gd name="T51" fmla="*/ 69 h 250"/>
                  <a:gd name="T52" fmla="*/ 63 w 194"/>
                  <a:gd name="T53" fmla="*/ 87 h 250"/>
                  <a:gd name="T54" fmla="*/ 51 w 194"/>
                  <a:gd name="T55" fmla="*/ 107 h 250"/>
                  <a:gd name="T56" fmla="*/ 41 w 194"/>
                  <a:gd name="T57" fmla="*/ 128 h 250"/>
                  <a:gd name="T58" fmla="*/ 32 w 194"/>
                  <a:gd name="T59" fmla="*/ 149 h 250"/>
                  <a:gd name="T60" fmla="*/ 24 w 194"/>
                  <a:gd name="T61" fmla="*/ 171 h 250"/>
                  <a:gd name="T62" fmla="*/ 16 w 194"/>
                  <a:gd name="T63" fmla="*/ 191 h 250"/>
                  <a:gd name="T64" fmla="*/ 10 w 194"/>
                  <a:gd name="T65" fmla="*/ 211 h 250"/>
                  <a:gd name="T66" fmla="*/ 4 w 194"/>
                  <a:gd name="T67" fmla="*/ 230 h 250"/>
                  <a:gd name="T68" fmla="*/ 0 w 194"/>
                  <a:gd name="T69" fmla="*/ 248 h 250"/>
                  <a:gd name="T70" fmla="*/ 4 w 194"/>
                  <a:gd name="T71" fmla="*/ 249 h 2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4" h="250">
                    <a:moveTo>
                      <a:pt x="4" y="249"/>
                    </a:moveTo>
                    <a:lnTo>
                      <a:pt x="4" y="249"/>
                    </a:lnTo>
                    <a:lnTo>
                      <a:pt x="8" y="231"/>
                    </a:lnTo>
                    <a:lnTo>
                      <a:pt x="14" y="212"/>
                    </a:lnTo>
                    <a:lnTo>
                      <a:pt x="20" y="192"/>
                    </a:lnTo>
                    <a:lnTo>
                      <a:pt x="27" y="171"/>
                    </a:lnTo>
                    <a:lnTo>
                      <a:pt x="36" y="151"/>
                    </a:lnTo>
                    <a:lnTo>
                      <a:pt x="45" y="130"/>
                    </a:lnTo>
                    <a:lnTo>
                      <a:pt x="55" y="109"/>
                    </a:lnTo>
                    <a:lnTo>
                      <a:pt x="66" y="89"/>
                    </a:lnTo>
                    <a:lnTo>
                      <a:pt x="79" y="71"/>
                    </a:lnTo>
                    <a:lnTo>
                      <a:pt x="93" y="55"/>
                    </a:lnTo>
                    <a:lnTo>
                      <a:pt x="107" y="39"/>
                    </a:lnTo>
                    <a:lnTo>
                      <a:pt x="122" y="26"/>
                    </a:lnTo>
                    <a:lnTo>
                      <a:pt x="139" y="16"/>
                    </a:lnTo>
                    <a:lnTo>
                      <a:pt x="156" y="9"/>
                    </a:lnTo>
                    <a:lnTo>
                      <a:pt x="173" y="4"/>
                    </a:lnTo>
                    <a:lnTo>
                      <a:pt x="193" y="4"/>
                    </a:lnTo>
                    <a:lnTo>
                      <a:pt x="193" y="0"/>
                    </a:lnTo>
                    <a:lnTo>
                      <a:pt x="173" y="0"/>
                    </a:lnTo>
                    <a:lnTo>
                      <a:pt x="155" y="5"/>
                    </a:lnTo>
                    <a:lnTo>
                      <a:pt x="137" y="12"/>
                    </a:lnTo>
                    <a:lnTo>
                      <a:pt x="120" y="24"/>
                    </a:lnTo>
                    <a:lnTo>
                      <a:pt x="104" y="36"/>
                    </a:lnTo>
                    <a:lnTo>
                      <a:pt x="90" y="51"/>
                    </a:lnTo>
                    <a:lnTo>
                      <a:pt x="76" y="69"/>
                    </a:lnTo>
                    <a:lnTo>
                      <a:pt x="63" y="87"/>
                    </a:lnTo>
                    <a:lnTo>
                      <a:pt x="51" y="107"/>
                    </a:lnTo>
                    <a:lnTo>
                      <a:pt x="41" y="128"/>
                    </a:lnTo>
                    <a:lnTo>
                      <a:pt x="32" y="149"/>
                    </a:lnTo>
                    <a:lnTo>
                      <a:pt x="24" y="171"/>
                    </a:lnTo>
                    <a:lnTo>
                      <a:pt x="16" y="191"/>
                    </a:lnTo>
                    <a:lnTo>
                      <a:pt x="10" y="211"/>
                    </a:lnTo>
                    <a:lnTo>
                      <a:pt x="4" y="230"/>
                    </a:lnTo>
                    <a:lnTo>
                      <a:pt x="0" y="248"/>
                    </a:lnTo>
                    <a:lnTo>
                      <a:pt x="4" y="2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5" name="Freeform 251">
                <a:extLst>
                  <a:ext uri="{FF2B5EF4-FFF2-40B4-BE49-F238E27FC236}">
                    <a16:creationId xmlns:a16="http://schemas.microsoft.com/office/drawing/2014/main" id="{7C6D5195-B383-45E8-6630-B278575DF650}"/>
                  </a:ext>
                </a:extLst>
              </p:cNvPr>
              <p:cNvSpPr>
                <a:spLocks/>
              </p:cNvSpPr>
              <p:nvPr/>
            </p:nvSpPr>
            <p:spPr bwMode="auto">
              <a:xfrm>
                <a:off x="4059" y="1287"/>
                <a:ext cx="27" cy="122"/>
              </a:xfrm>
              <a:custGeom>
                <a:avLst/>
                <a:gdLst>
                  <a:gd name="T0" fmla="*/ 10 w 27"/>
                  <a:gd name="T1" fmla="*/ 120 h 122"/>
                  <a:gd name="T2" fmla="*/ 10 w 27"/>
                  <a:gd name="T3" fmla="*/ 120 h 122"/>
                  <a:gd name="T4" fmla="*/ 8 w 27"/>
                  <a:gd name="T5" fmla="*/ 105 h 122"/>
                  <a:gd name="T6" fmla="*/ 6 w 27"/>
                  <a:gd name="T7" fmla="*/ 93 h 122"/>
                  <a:gd name="T8" fmla="*/ 4 w 27"/>
                  <a:gd name="T9" fmla="*/ 84 h 122"/>
                  <a:gd name="T10" fmla="*/ 4 w 27"/>
                  <a:gd name="T11" fmla="*/ 76 h 122"/>
                  <a:gd name="T12" fmla="*/ 4 w 27"/>
                  <a:gd name="T13" fmla="*/ 71 h 122"/>
                  <a:gd name="T14" fmla="*/ 4 w 27"/>
                  <a:gd name="T15" fmla="*/ 67 h 122"/>
                  <a:gd name="T16" fmla="*/ 4 w 27"/>
                  <a:gd name="T17" fmla="*/ 64 h 122"/>
                  <a:gd name="T18" fmla="*/ 5 w 27"/>
                  <a:gd name="T19" fmla="*/ 62 h 122"/>
                  <a:gd name="T20" fmla="*/ 6 w 27"/>
                  <a:gd name="T21" fmla="*/ 59 h 122"/>
                  <a:gd name="T22" fmla="*/ 8 w 27"/>
                  <a:gd name="T23" fmla="*/ 55 h 122"/>
                  <a:gd name="T24" fmla="*/ 11 w 27"/>
                  <a:gd name="T25" fmla="*/ 51 h 122"/>
                  <a:gd name="T26" fmla="*/ 13 w 27"/>
                  <a:gd name="T27" fmla="*/ 46 h 122"/>
                  <a:gd name="T28" fmla="*/ 16 w 27"/>
                  <a:gd name="T29" fmla="*/ 38 h 122"/>
                  <a:gd name="T30" fmla="*/ 19 w 27"/>
                  <a:gd name="T31" fmla="*/ 28 h 122"/>
                  <a:gd name="T32" fmla="*/ 22 w 27"/>
                  <a:gd name="T33" fmla="*/ 16 h 122"/>
                  <a:gd name="T34" fmla="*/ 26 w 27"/>
                  <a:gd name="T35" fmla="*/ 1 h 122"/>
                  <a:gd name="T36" fmla="*/ 22 w 27"/>
                  <a:gd name="T37" fmla="*/ 0 h 122"/>
                  <a:gd name="T38" fmla="*/ 18 w 27"/>
                  <a:gd name="T39" fmla="*/ 15 h 122"/>
                  <a:gd name="T40" fmla="*/ 15 w 27"/>
                  <a:gd name="T41" fmla="*/ 27 h 122"/>
                  <a:gd name="T42" fmla="*/ 12 w 27"/>
                  <a:gd name="T43" fmla="*/ 37 h 122"/>
                  <a:gd name="T44" fmla="*/ 9 w 27"/>
                  <a:gd name="T45" fmla="*/ 44 h 122"/>
                  <a:gd name="T46" fmla="*/ 7 w 27"/>
                  <a:gd name="T47" fmla="*/ 49 h 122"/>
                  <a:gd name="T48" fmla="*/ 5 w 27"/>
                  <a:gd name="T49" fmla="*/ 54 h 122"/>
                  <a:gd name="T50" fmla="*/ 2 w 27"/>
                  <a:gd name="T51" fmla="*/ 57 h 122"/>
                  <a:gd name="T52" fmla="*/ 2 w 27"/>
                  <a:gd name="T53" fmla="*/ 60 h 122"/>
                  <a:gd name="T54" fmla="*/ 0 w 27"/>
                  <a:gd name="T55" fmla="*/ 63 h 122"/>
                  <a:gd name="T56" fmla="*/ 0 w 27"/>
                  <a:gd name="T57" fmla="*/ 67 h 122"/>
                  <a:gd name="T58" fmla="*/ 0 w 27"/>
                  <a:gd name="T59" fmla="*/ 71 h 122"/>
                  <a:gd name="T60" fmla="*/ 0 w 27"/>
                  <a:gd name="T61" fmla="*/ 76 h 122"/>
                  <a:gd name="T62" fmla="*/ 1 w 27"/>
                  <a:gd name="T63" fmla="*/ 84 h 122"/>
                  <a:gd name="T64" fmla="*/ 2 w 27"/>
                  <a:gd name="T65" fmla="*/ 94 h 122"/>
                  <a:gd name="T66" fmla="*/ 4 w 27"/>
                  <a:gd name="T67" fmla="*/ 106 h 122"/>
                  <a:gd name="T68" fmla="*/ 6 w 27"/>
                  <a:gd name="T69" fmla="*/ 121 h 122"/>
                  <a:gd name="T70" fmla="*/ 10 w 27"/>
                  <a:gd name="T71" fmla="*/ 120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7" h="122">
                    <a:moveTo>
                      <a:pt x="10" y="120"/>
                    </a:moveTo>
                    <a:lnTo>
                      <a:pt x="10" y="120"/>
                    </a:lnTo>
                    <a:lnTo>
                      <a:pt x="8" y="105"/>
                    </a:lnTo>
                    <a:lnTo>
                      <a:pt x="6" y="93"/>
                    </a:lnTo>
                    <a:lnTo>
                      <a:pt x="4" y="84"/>
                    </a:lnTo>
                    <a:lnTo>
                      <a:pt x="4" y="76"/>
                    </a:lnTo>
                    <a:lnTo>
                      <a:pt x="4" y="71"/>
                    </a:lnTo>
                    <a:lnTo>
                      <a:pt x="4" y="67"/>
                    </a:lnTo>
                    <a:lnTo>
                      <a:pt x="4" y="64"/>
                    </a:lnTo>
                    <a:lnTo>
                      <a:pt x="5" y="62"/>
                    </a:lnTo>
                    <a:lnTo>
                      <a:pt x="6" y="59"/>
                    </a:lnTo>
                    <a:lnTo>
                      <a:pt x="8" y="55"/>
                    </a:lnTo>
                    <a:lnTo>
                      <a:pt x="11" y="51"/>
                    </a:lnTo>
                    <a:lnTo>
                      <a:pt x="13" y="46"/>
                    </a:lnTo>
                    <a:lnTo>
                      <a:pt x="16" y="38"/>
                    </a:lnTo>
                    <a:lnTo>
                      <a:pt x="19" y="28"/>
                    </a:lnTo>
                    <a:lnTo>
                      <a:pt x="22" y="16"/>
                    </a:lnTo>
                    <a:lnTo>
                      <a:pt x="26" y="1"/>
                    </a:lnTo>
                    <a:lnTo>
                      <a:pt x="22" y="0"/>
                    </a:lnTo>
                    <a:lnTo>
                      <a:pt x="18" y="15"/>
                    </a:lnTo>
                    <a:lnTo>
                      <a:pt x="15" y="27"/>
                    </a:lnTo>
                    <a:lnTo>
                      <a:pt x="12" y="37"/>
                    </a:lnTo>
                    <a:lnTo>
                      <a:pt x="9" y="44"/>
                    </a:lnTo>
                    <a:lnTo>
                      <a:pt x="7" y="49"/>
                    </a:lnTo>
                    <a:lnTo>
                      <a:pt x="5" y="54"/>
                    </a:lnTo>
                    <a:lnTo>
                      <a:pt x="2" y="57"/>
                    </a:lnTo>
                    <a:lnTo>
                      <a:pt x="2" y="60"/>
                    </a:lnTo>
                    <a:lnTo>
                      <a:pt x="0" y="63"/>
                    </a:lnTo>
                    <a:lnTo>
                      <a:pt x="0" y="67"/>
                    </a:lnTo>
                    <a:lnTo>
                      <a:pt x="0" y="71"/>
                    </a:lnTo>
                    <a:lnTo>
                      <a:pt x="0" y="76"/>
                    </a:lnTo>
                    <a:lnTo>
                      <a:pt x="1" y="84"/>
                    </a:lnTo>
                    <a:lnTo>
                      <a:pt x="2" y="94"/>
                    </a:lnTo>
                    <a:lnTo>
                      <a:pt x="4" y="106"/>
                    </a:lnTo>
                    <a:lnTo>
                      <a:pt x="6" y="121"/>
                    </a:lnTo>
                    <a:lnTo>
                      <a:pt x="10" y="12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6" name="Freeform 252">
                <a:extLst>
                  <a:ext uri="{FF2B5EF4-FFF2-40B4-BE49-F238E27FC236}">
                    <a16:creationId xmlns:a16="http://schemas.microsoft.com/office/drawing/2014/main" id="{3D8EA8D5-E7E5-B381-4ED5-965837FE1AA1}"/>
                  </a:ext>
                </a:extLst>
              </p:cNvPr>
              <p:cNvSpPr>
                <a:spLocks/>
              </p:cNvSpPr>
              <p:nvPr/>
            </p:nvSpPr>
            <p:spPr bwMode="auto">
              <a:xfrm>
                <a:off x="4065" y="1407"/>
                <a:ext cx="62" cy="65"/>
              </a:xfrm>
              <a:custGeom>
                <a:avLst/>
                <a:gdLst>
                  <a:gd name="T0" fmla="*/ 61 w 62"/>
                  <a:gd name="T1" fmla="*/ 61 h 65"/>
                  <a:gd name="T2" fmla="*/ 61 w 62"/>
                  <a:gd name="T3" fmla="*/ 61 h 65"/>
                  <a:gd name="T4" fmla="*/ 52 w 62"/>
                  <a:gd name="T5" fmla="*/ 58 h 65"/>
                  <a:gd name="T6" fmla="*/ 42 w 62"/>
                  <a:gd name="T7" fmla="*/ 54 h 65"/>
                  <a:gd name="T8" fmla="*/ 33 w 62"/>
                  <a:gd name="T9" fmla="*/ 49 h 65"/>
                  <a:gd name="T10" fmla="*/ 25 w 62"/>
                  <a:gd name="T11" fmla="*/ 42 h 65"/>
                  <a:gd name="T12" fmla="*/ 18 w 62"/>
                  <a:gd name="T13" fmla="*/ 35 h 65"/>
                  <a:gd name="T14" fmla="*/ 12 w 62"/>
                  <a:gd name="T15" fmla="*/ 25 h 65"/>
                  <a:gd name="T16" fmla="*/ 7 w 62"/>
                  <a:gd name="T17" fmla="*/ 13 h 65"/>
                  <a:gd name="T18" fmla="*/ 4 w 62"/>
                  <a:gd name="T19" fmla="*/ 0 h 65"/>
                  <a:gd name="T20" fmla="*/ 0 w 62"/>
                  <a:gd name="T21" fmla="*/ 1 h 65"/>
                  <a:gd name="T22" fmla="*/ 3 w 62"/>
                  <a:gd name="T23" fmla="*/ 15 h 65"/>
                  <a:gd name="T24" fmla="*/ 8 w 62"/>
                  <a:gd name="T25" fmla="*/ 27 h 65"/>
                  <a:gd name="T26" fmla="*/ 15 w 62"/>
                  <a:gd name="T27" fmla="*/ 37 h 65"/>
                  <a:gd name="T28" fmla="*/ 22 w 62"/>
                  <a:gd name="T29" fmla="*/ 45 h 65"/>
                  <a:gd name="T30" fmla="*/ 31 w 62"/>
                  <a:gd name="T31" fmla="*/ 52 h 65"/>
                  <a:gd name="T32" fmla="*/ 40 w 62"/>
                  <a:gd name="T33" fmla="*/ 58 h 65"/>
                  <a:gd name="T34" fmla="*/ 50 w 62"/>
                  <a:gd name="T35" fmla="*/ 62 h 65"/>
                  <a:gd name="T36" fmla="*/ 60 w 62"/>
                  <a:gd name="T37" fmla="*/ 64 h 65"/>
                  <a:gd name="T38" fmla="*/ 61 w 62"/>
                  <a:gd name="T39" fmla="*/ 61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5">
                    <a:moveTo>
                      <a:pt x="61" y="61"/>
                    </a:moveTo>
                    <a:lnTo>
                      <a:pt x="61" y="61"/>
                    </a:lnTo>
                    <a:lnTo>
                      <a:pt x="52" y="58"/>
                    </a:lnTo>
                    <a:lnTo>
                      <a:pt x="42" y="54"/>
                    </a:lnTo>
                    <a:lnTo>
                      <a:pt x="33" y="49"/>
                    </a:lnTo>
                    <a:lnTo>
                      <a:pt x="25" y="42"/>
                    </a:lnTo>
                    <a:lnTo>
                      <a:pt x="18" y="35"/>
                    </a:lnTo>
                    <a:lnTo>
                      <a:pt x="12" y="25"/>
                    </a:lnTo>
                    <a:lnTo>
                      <a:pt x="7" y="13"/>
                    </a:lnTo>
                    <a:lnTo>
                      <a:pt x="4" y="0"/>
                    </a:lnTo>
                    <a:lnTo>
                      <a:pt x="0" y="1"/>
                    </a:lnTo>
                    <a:lnTo>
                      <a:pt x="3" y="15"/>
                    </a:lnTo>
                    <a:lnTo>
                      <a:pt x="8" y="27"/>
                    </a:lnTo>
                    <a:lnTo>
                      <a:pt x="15" y="37"/>
                    </a:lnTo>
                    <a:lnTo>
                      <a:pt x="22" y="45"/>
                    </a:lnTo>
                    <a:lnTo>
                      <a:pt x="31" y="52"/>
                    </a:lnTo>
                    <a:lnTo>
                      <a:pt x="40" y="58"/>
                    </a:lnTo>
                    <a:lnTo>
                      <a:pt x="50" y="62"/>
                    </a:lnTo>
                    <a:lnTo>
                      <a:pt x="60" y="64"/>
                    </a:lnTo>
                    <a:lnTo>
                      <a:pt x="61" y="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7" name="Freeform 253">
                <a:extLst>
                  <a:ext uri="{FF2B5EF4-FFF2-40B4-BE49-F238E27FC236}">
                    <a16:creationId xmlns:a16="http://schemas.microsoft.com/office/drawing/2014/main" id="{87FEA9A1-61C5-86D6-A867-3AB8F66BB80D}"/>
                  </a:ext>
                </a:extLst>
              </p:cNvPr>
              <p:cNvSpPr>
                <a:spLocks/>
              </p:cNvSpPr>
              <p:nvPr/>
            </p:nvSpPr>
            <p:spPr bwMode="auto">
              <a:xfrm>
                <a:off x="4125" y="1468"/>
                <a:ext cx="112" cy="66"/>
              </a:xfrm>
              <a:custGeom>
                <a:avLst/>
                <a:gdLst>
                  <a:gd name="T0" fmla="*/ 108 w 112"/>
                  <a:gd name="T1" fmla="*/ 58 h 66"/>
                  <a:gd name="T2" fmla="*/ 109 w 112"/>
                  <a:gd name="T3" fmla="*/ 57 h 66"/>
                  <a:gd name="T4" fmla="*/ 103 w 112"/>
                  <a:gd name="T5" fmla="*/ 60 h 66"/>
                  <a:gd name="T6" fmla="*/ 98 w 112"/>
                  <a:gd name="T7" fmla="*/ 61 h 66"/>
                  <a:gd name="T8" fmla="*/ 93 w 112"/>
                  <a:gd name="T9" fmla="*/ 61 h 66"/>
                  <a:gd name="T10" fmla="*/ 86 w 112"/>
                  <a:gd name="T11" fmla="*/ 59 h 66"/>
                  <a:gd name="T12" fmla="*/ 80 w 112"/>
                  <a:gd name="T13" fmla="*/ 55 h 66"/>
                  <a:gd name="T14" fmla="*/ 73 w 112"/>
                  <a:gd name="T15" fmla="*/ 51 h 66"/>
                  <a:gd name="T16" fmla="*/ 66 w 112"/>
                  <a:gd name="T17" fmla="*/ 46 h 66"/>
                  <a:gd name="T18" fmla="*/ 60 w 112"/>
                  <a:gd name="T19" fmla="*/ 40 h 66"/>
                  <a:gd name="T20" fmla="*/ 53 w 112"/>
                  <a:gd name="T21" fmla="*/ 34 h 66"/>
                  <a:gd name="T22" fmla="*/ 46 w 112"/>
                  <a:gd name="T23" fmla="*/ 27 h 66"/>
                  <a:gd name="T24" fmla="*/ 39 w 112"/>
                  <a:gd name="T25" fmla="*/ 21 h 66"/>
                  <a:gd name="T26" fmla="*/ 31 w 112"/>
                  <a:gd name="T27" fmla="*/ 15 h 66"/>
                  <a:gd name="T28" fmla="*/ 24 w 112"/>
                  <a:gd name="T29" fmla="*/ 10 h 66"/>
                  <a:gd name="T30" fmla="*/ 16 w 112"/>
                  <a:gd name="T31" fmla="*/ 5 h 66"/>
                  <a:gd name="T32" fmla="*/ 9 w 112"/>
                  <a:gd name="T33" fmla="*/ 1 h 66"/>
                  <a:gd name="T34" fmla="*/ 1 w 112"/>
                  <a:gd name="T35" fmla="*/ 0 h 66"/>
                  <a:gd name="T36" fmla="*/ 0 w 112"/>
                  <a:gd name="T37" fmla="*/ 3 h 66"/>
                  <a:gd name="T38" fmla="*/ 7 w 112"/>
                  <a:gd name="T39" fmla="*/ 5 h 66"/>
                  <a:gd name="T40" fmla="*/ 14 w 112"/>
                  <a:gd name="T41" fmla="*/ 8 h 66"/>
                  <a:gd name="T42" fmla="*/ 22 w 112"/>
                  <a:gd name="T43" fmla="*/ 13 h 66"/>
                  <a:gd name="T44" fmla="*/ 29 w 112"/>
                  <a:gd name="T45" fmla="*/ 18 h 66"/>
                  <a:gd name="T46" fmla="*/ 36 w 112"/>
                  <a:gd name="T47" fmla="*/ 24 h 66"/>
                  <a:gd name="T48" fmla="*/ 43 w 112"/>
                  <a:gd name="T49" fmla="*/ 30 h 66"/>
                  <a:gd name="T50" fmla="*/ 50 w 112"/>
                  <a:gd name="T51" fmla="*/ 37 h 66"/>
                  <a:gd name="T52" fmla="*/ 57 w 112"/>
                  <a:gd name="T53" fmla="*/ 43 h 66"/>
                  <a:gd name="T54" fmla="*/ 64 w 112"/>
                  <a:gd name="T55" fmla="*/ 49 h 66"/>
                  <a:gd name="T56" fmla="*/ 71 w 112"/>
                  <a:gd name="T57" fmla="*/ 54 h 66"/>
                  <a:gd name="T58" fmla="*/ 78 w 112"/>
                  <a:gd name="T59" fmla="*/ 58 h 66"/>
                  <a:gd name="T60" fmla="*/ 85 w 112"/>
                  <a:gd name="T61" fmla="*/ 62 h 66"/>
                  <a:gd name="T62" fmla="*/ 92 w 112"/>
                  <a:gd name="T63" fmla="*/ 64 h 66"/>
                  <a:gd name="T64" fmla="*/ 98 w 112"/>
                  <a:gd name="T65" fmla="*/ 65 h 66"/>
                  <a:gd name="T66" fmla="*/ 105 w 112"/>
                  <a:gd name="T67" fmla="*/ 64 h 66"/>
                  <a:gd name="T68" fmla="*/ 111 w 112"/>
                  <a:gd name="T69" fmla="*/ 60 h 66"/>
                  <a:gd name="T70" fmla="*/ 111 w 112"/>
                  <a:gd name="T71" fmla="*/ 59 h 66"/>
                  <a:gd name="T72" fmla="*/ 111 w 112"/>
                  <a:gd name="T73" fmla="*/ 60 h 66"/>
                  <a:gd name="T74" fmla="*/ 111 w 112"/>
                  <a:gd name="T75" fmla="*/ 59 h 66"/>
                  <a:gd name="T76" fmla="*/ 108 w 112"/>
                  <a:gd name="T77" fmla="*/ 58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2" h="66">
                    <a:moveTo>
                      <a:pt x="108" y="58"/>
                    </a:moveTo>
                    <a:lnTo>
                      <a:pt x="109" y="57"/>
                    </a:lnTo>
                    <a:lnTo>
                      <a:pt x="103" y="60"/>
                    </a:lnTo>
                    <a:lnTo>
                      <a:pt x="98" y="61"/>
                    </a:lnTo>
                    <a:lnTo>
                      <a:pt x="93" y="61"/>
                    </a:lnTo>
                    <a:lnTo>
                      <a:pt x="86" y="59"/>
                    </a:lnTo>
                    <a:lnTo>
                      <a:pt x="80" y="55"/>
                    </a:lnTo>
                    <a:lnTo>
                      <a:pt x="73" y="51"/>
                    </a:lnTo>
                    <a:lnTo>
                      <a:pt x="66" y="46"/>
                    </a:lnTo>
                    <a:lnTo>
                      <a:pt x="60" y="40"/>
                    </a:lnTo>
                    <a:lnTo>
                      <a:pt x="53" y="34"/>
                    </a:lnTo>
                    <a:lnTo>
                      <a:pt x="46" y="27"/>
                    </a:lnTo>
                    <a:lnTo>
                      <a:pt x="39" y="21"/>
                    </a:lnTo>
                    <a:lnTo>
                      <a:pt x="31" y="15"/>
                    </a:lnTo>
                    <a:lnTo>
                      <a:pt x="24" y="10"/>
                    </a:lnTo>
                    <a:lnTo>
                      <a:pt x="16" y="5"/>
                    </a:lnTo>
                    <a:lnTo>
                      <a:pt x="9" y="1"/>
                    </a:lnTo>
                    <a:lnTo>
                      <a:pt x="1" y="0"/>
                    </a:lnTo>
                    <a:lnTo>
                      <a:pt x="0" y="3"/>
                    </a:lnTo>
                    <a:lnTo>
                      <a:pt x="7" y="5"/>
                    </a:lnTo>
                    <a:lnTo>
                      <a:pt x="14" y="8"/>
                    </a:lnTo>
                    <a:lnTo>
                      <a:pt x="22" y="13"/>
                    </a:lnTo>
                    <a:lnTo>
                      <a:pt x="29" y="18"/>
                    </a:lnTo>
                    <a:lnTo>
                      <a:pt x="36" y="24"/>
                    </a:lnTo>
                    <a:lnTo>
                      <a:pt x="43" y="30"/>
                    </a:lnTo>
                    <a:lnTo>
                      <a:pt x="50" y="37"/>
                    </a:lnTo>
                    <a:lnTo>
                      <a:pt x="57" y="43"/>
                    </a:lnTo>
                    <a:lnTo>
                      <a:pt x="64" y="49"/>
                    </a:lnTo>
                    <a:lnTo>
                      <a:pt x="71" y="54"/>
                    </a:lnTo>
                    <a:lnTo>
                      <a:pt x="78" y="58"/>
                    </a:lnTo>
                    <a:lnTo>
                      <a:pt x="85" y="62"/>
                    </a:lnTo>
                    <a:lnTo>
                      <a:pt x="92" y="64"/>
                    </a:lnTo>
                    <a:lnTo>
                      <a:pt x="98" y="65"/>
                    </a:lnTo>
                    <a:lnTo>
                      <a:pt x="105" y="64"/>
                    </a:lnTo>
                    <a:lnTo>
                      <a:pt x="111" y="60"/>
                    </a:lnTo>
                    <a:lnTo>
                      <a:pt x="111" y="59"/>
                    </a:lnTo>
                    <a:lnTo>
                      <a:pt x="111" y="60"/>
                    </a:lnTo>
                    <a:lnTo>
                      <a:pt x="111" y="59"/>
                    </a:lnTo>
                    <a:lnTo>
                      <a:pt x="108"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8" name="Freeform 254">
                <a:extLst>
                  <a:ext uri="{FF2B5EF4-FFF2-40B4-BE49-F238E27FC236}">
                    <a16:creationId xmlns:a16="http://schemas.microsoft.com/office/drawing/2014/main" id="{5ED61369-E482-C50D-8069-8E0E17E653E6}"/>
                  </a:ext>
                </a:extLst>
              </p:cNvPr>
              <p:cNvSpPr>
                <a:spLocks/>
              </p:cNvSpPr>
              <p:nvPr/>
            </p:nvSpPr>
            <p:spPr bwMode="auto">
              <a:xfrm>
                <a:off x="4233" y="1513"/>
                <a:ext cx="17" cy="17"/>
              </a:xfrm>
              <a:custGeom>
                <a:avLst/>
                <a:gdLst>
                  <a:gd name="T0" fmla="*/ 10 w 17"/>
                  <a:gd name="T1" fmla="*/ 1 h 17"/>
                  <a:gd name="T2" fmla="*/ 11 w 17"/>
                  <a:gd name="T3" fmla="*/ 0 h 17"/>
                  <a:gd name="T4" fmla="*/ 0 w 17"/>
                  <a:gd name="T5" fmla="*/ 14 h 17"/>
                  <a:gd name="T6" fmla="*/ 4 w 17"/>
                  <a:gd name="T7" fmla="*/ 16 h 17"/>
                  <a:gd name="T8" fmla="*/ 16 w 17"/>
                  <a:gd name="T9" fmla="*/ 2 h 17"/>
                  <a:gd name="T10" fmla="*/ 16 w 17"/>
                  <a:gd name="T11" fmla="*/ 0 h 17"/>
                  <a:gd name="T12" fmla="*/ 16 w 17"/>
                  <a:gd name="T13" fmla="*/ 2 h 17"/>
                  <a:gd name="T14" fmla="*/ 16 w 17"/>
                  <a:gd name="T15" fmla="*/ 1 h 17"/>
                  <a:gd name="T16" fmla="*/ 16 w 17"/>
                  <a:gd name="T17" fmla="*/ 0 h 17"/>
                  <a:gd name="T18" fmla="*/ 1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0" y="1"/>
                    </a:moveTo>
                    <a:lnTo>
                      <a:pt x="11" y="0"/>
                    </a:lnTo>
                    <a:lnTo>
                      <a:pt x="0" y="14"/>
                    </a:lnTo>
                    <a:lnTo>
                      <a:pt x="4" y="16"/>
                    </a:lnTo>
                    <a:lnTo>
                      <a:pt x="16" y="2"/>
                    </a:lnTo>
                    <a:lnTo>
                      <a:pt x="16" y="0"/>
                    </a:lnTo>
                    <a:lnTo>
                      <a:pt x="16" y="2"/>
                    </a:lnTo>
                    <a:lnTo>
                      <a:pt x="16" y="1"/>
                    </a:lnTo>
                    <a:lnTo>
                      <a:pt x="16" y="0"/>
                    </a:lnTo>
                    <a:lnTo>
                      <a:pt x="1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09" name="Freeform 255">
                <a:extLst>
                  <a:ext uri="{FF2B5EF4-FFF2-40B4-BE49-F238E27FC236}">
                    <a16:creationId xmlns:a16="http://schemas.microsoft.com/office/drawing/2014/main" id="{DB4FD2C9-EF88-A655-6789-009C07F0BF84}"/>
                  </a:ext>
                </a:extLst>
              </p:cNvPr>
              <p:cNvSpPr>
                <a:spLocks/>
              </p:cNvSpPr>
              <p:nvPr/>
            </p:nvSpPr>
            <p:spPr bwMode="auto">
              <a:xfrm>
                <a:off x="4075" y="1046"/>
                <a:ext cx="207" cy="383"/>
              </a:xfrm>
              <a:custGeom>
                <a:avLst/>
                <a:gdLst>
                  <a:gd name="T0" fmla="*/ 206 w 207"/>
                  <a:gd name="T1" fmla="*/ 2 h 383"/>
                  <a:gd name="T2" fmla="*/ 206 w 207"/>
                  <a:gd name="T3" fmla="*/ 2 h 383"/>
                  <a:gd name="T4" fmla="*/ 192 w 207"/>
                  <a:gd name="T5" fmla="*/ 0 h 383"/>
                  <a:gd name="T6" fmla="*/ 179 w 207"/>
                  <a:gd name="T7" fmla="*/ 0 h 383"/>
                  <a:gd name="T8" fmla="*/ 165 w 207"/>
                  <a:gd name="T9" fmla="*/ 3 h 383"/>
                  <a:gd name="T10" fmla="*/ 153 w 207"/>
                  <a:gd name="T11" fmla="*/ 7 h 383"/>
                  <a:gd name="T12" fmla="*/ 142 w 207"/>
                  <a:gd name="T13" fmla="*/ 12 h 383"/>
                  <a:gd name="T14" fmla="*/ 131 w 207"/>
                  <a:gd name="T15" fmla="*/ 19 h 383"/>
                  <a:gd name="T16" fmla="*/ 121 w 207"/>
                  <a:gd name="T17" fmla="*/ 27 h 383"/>
                  <a:gd name="T18" fmla="*/ 111 w 207"/>
                  <a:gd name="T19" fmla="*/ 36 h 383"/>
                  <a:gd name="T20" fmla="*/ 103 w 207"/>
                  <a:gd name="T21" fmla="*/ 46 h 383"/>
                  <a:gd name="T22" fmla="*/ 95 w 207"/>
                  <a:gd name="T23" fmla="*/ 56 h 383"/>
                  <a:gd name="T24" fmla="*/ 88 w 207"/>
                  <a:gd name="T25" fmla="*/ 68 h 383"/>
                  <a:gd name="T26" fmla="*/ 82 w 207"/>
                  <a:gd name="T27" fmla="*/ 80 h 383"/>
                  <a:gd name="T28" fmla="*/ 76 w 207"/>
                  <a:gd name="T29" fmla="*/ 92 h 383"/>
                  <a:gd name="T30" fmla="*/ 71 w 207"/>
                  <a:gd name="T31" fmla="*/ 104 h 383"/>
                  <a:gd name="T32" fmla="*/ 67 w 207"/>
                  <a:gd name="T33" fmla="*/ 116 h 383"/>
                  <a:gd name="T34" fmla="*/ 64 w 207"/>
                  <a:gd name="T35" fmla="*/ 128 h 383"/>
                  <a:gd name="T36" fmla="*/ 58 w 207"/>
                  <a:gd name="T37" fmla="*/ 149 h 383"/>
                  <a:gd name="T38" fmla="*/ 52 w 207"/>
                  <a:gd name="T39" fmla="*/ 168 h 383"/>
                  <a:gd name="T40" fmla="*/ 45 w 207"/>
                  <a:gd name="T41" fmla="*/ 185 h 383"/>
                  <a:gd name="T42" fmla="*/ 38 w 207"/>
                  <a:gd name="T43" fmla="*/ 203 h 383"/>
                  <a:gd name="T44" fmla="*/ 32 w 207"/>
                  <a:gd name="T45" fmla="*/ 219 h 383"/>
                  <a:gd name="T46" fmla="*/ 25 w 207"/>
                  <a:gd name="T47" fmla="*/ 234 h 383"/>
                  <a:gd name="T48" fmla="*/ 19 w 207"/>
                  <a:gd name="T49" fmla="*/ 248 h 383"/>
                  <a:gd name="T50" fmla="*/ 13 w 207"/>
                  <a:gd name="T51" fmla="*/ 263 h 383"/>
                  <a:gd name="T52" fmla="*/ 8 w 207"/>
                  <a:gd name="T53" fmla="*/ 277 h 383"/>
                  <a:gd name="T54" fmla="*/ 4 w 207"/>
                  <a:gd name="T55" fmla="*/ 291 h 383"/>
                  <a:gd name="T56" fmla="*/ 1 w 207"/>
                  <a:gd name="T57" fmla="*/ 305 h 383"/>
                  <a:gd name="T58" fmla="*/ 0 w 207"/>
                  <a:gd name="T59" fmla="*/ 319 h 383"/>
                  <a:gd name="T60" fmla="*/ 0 w 207"/>
                  <a:gd name="T61" fmla="*/ 334 h 383"/>
                  <a:gd name="T62" fmla="*/ 2 w 207"/>
                  <a:gd name="T63" fmla="*/ 349 h 383"/>
                  <a:gd name="T64" fmla="*/ 5 w 207"/>
                  <a:gd name="T65" fmla="*/ 365 h 383"/>
                  <a:gd name="T66" fmla="*/ 11 w 207"/>
                  <a:gd name="T67" fmla="*/ 382 h 3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7" h="383">
                    <a:moveTo>
                      <a:pt x="206" y="2"/>
                    </a:moveTo>
                    <a:lnTo>
                      <a:pt x="206" y="2"/>
                    </a:lnTo>
                    <a:lnTo>
                      <a:pt x="192" y="0"/>
                    </a:lnTo>
                    <a:lnTo>
                      <a:pt x="179" y="0"/>
                    </a:lnTo>
                    <a:lnTo>
                      <a:pt x="165" y="3"/>
                    </a:lnTo>
                    <a:lnTo>
                      <a:pt x="153" y="7"/>
                    </a:lnTo>
                    <a:lnTo>
                      <a:pt x="142" y="12"/>
                    </a:lnTo>
                    <a:lnTo>
                      <a:pt x="131" y="19"/>
                    </a:lnTo>
                    <a:lnTo>
                      <a:pt x="121" y="27"/>
                    </a:lnTo>
                    <a:lnTo>
                      <a:pt x="111" y="36"/>
                    </a:lnTo>
                    <a:lnTo>
                      <a:pt x="103" y="46"/>
                    </a:lnTo>
                    <a:lnTo>
                      <a:pt x="95" y="56"/>
                    </a:lnTo>
                    <a:lnTo>
                      <a:pt x="88" y="68"/>
                    </a:lnTo>
                    <a:lnTo>
                      <a:pt x="82" y="80"/>
                    </a:lnTo>
                    <a:lnTo>
                      <a:pt x="76" y="92"/>
                    </a:lnTo>
                    <a:lnTo>
                      <a:pt x="71" y="104"/>
                    </a:lnTo>
                    <a:lnTo>
                      <a:pt x="67" y="116"/>
                    </a:lnTo>
                    <a:lnTo>
                      <a:pt x="64" y="128"/>
                    </a:lnTo>
                    <a:lnTo>
                      <a:pt x="58" y="149"/>
                    </a:lnTo>
                    <a:lnTo>
                      <a:pt x="52" y="168"/>
                    </a:lnTo>
                    <a:lnTo>
                      <a:pt x="45" y="185"/>
                    </a:lnTo>
                    <a:lnTo>
                      <a:pt x="38" y="203"/>
                    </a:lnTo>
                    <a:lnTo>
                      <a:pt x="32" y="219"/>
                    </a:lnTo>
                    <a:lnTo>
                      <a:pt x="25" y="234"/>
                    </a:lnTo>
                    <a:lnTo>
                      <a:pt x="19" y="248"/>
                    </a:lnTo>
                    <a:lnTo>
                      <a:pt x="13" y="263"/>
                    </a:lnTo>
                    <a:lnTo>
                      <a:pt x="8" y="277"/>
                    </a:lnTo>
                    <a:lnTo>
                      <a:pt x="4" y="291"/>
                    </a:lnTo>
                    <a:lnTo>
                      <a:pt x="1" y="305"/>
                    </a:lnTo>
                    <a:lnTo>
                      <a:pt x="0" y="319"/>
                    </a:lnTo>
                    <a:lnTo>
                      <a:pt x="0" y="334"/>
                    </a:lnTo>
                    <a:lnTo>
                      <a:pt x="2" y="349"/>
                    </a:lnTo>
                    <a:lnTo>
                      <a:pt x="5" y="365"/>
                    </a:lnTo>
                    <a:lnTo>
                      <a:pt x="11" y="38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0" name="Freeform 256">
                <a:extLst>
                  <a:ext uri="{FF2B5EF4-FFF2-40B4-BE49-F238E27FC236}">
                    <a16:creationId xmlns:a16="http://schemas.microsoft.com/office/drawing/2014/main" id="{879FDA3B-BFB7-B2E6-0858-0551F1BD81B9}"/>
                  </a:ext>
                </a:extLst>
              </p:cNvPr>
              <p:cNvSpPr>
                <a:spLocks/>
              </p:cNvSpPr>
              <p:nvPr/>
            </p:nvSpPr>
            <p:spPr bwMode="auto">
              <a:xfrm>
                <a:off x="4132" y="1054"/>
                <a:ext cx="107" cy="173"/>
              </a:xfrm>
              <a:custGeom>
                <a:avLst/>
                <a:gdLst>
                  <a:gd name="T0" fmla="*/ 106 w 107"/>
                  <a:gd name="T1" fmla="*/ 0 h 173"/>
                  <a:gd name="T2" fmla="*/ 106 w 107"/>
                  <a:gd name="T3" fmla="*/ 0 h 173"/>
                  <a:gd name="T4" fmla="*/ 97 w 107"/>
                  <a:gd name="T5" fmla="*/ 7 h 173"/>
                  <a:gd name="T6" fmla="*/ 88 w 107"/>
                  <a:gd name="T7" fmla="*/ 14 h 173"/>
                  <a:gd name="T8" fmla="*/ 79 w 107"/>
                  <a:gd name="T9" fmla="*/ 23 h 173"/>
                  <a:gd name="T10" fmla="*/ 71 w 107"/>
                  <a:gd name="T11" fmla="*/ 31 h 173"/>
                  <a:gd name="T12" fmla="*/ 63 w 107"/>
                  <a:gd name="T13" fmla="*/ 41 h 173"/>
                  <a:gd name="T14" fmla="*/ 55 w 107"/>
                  <a:gd name="T15" fmla="*/ 51 h 173"/>
                  <a:gd name="T16" fmla="*/ 47 w 107"/>
                  <a:gd name="T17" fmla="*/ 62 h 173"/>
                  <a:gd name="T18" fmla="*/ 40 w 107"/>
                  <a:gd name="T19" fmla="*/ 73 h 173"/>
                  <a:gd name="T20" fmla="*/ 34 w 107"/>
                  <a:gd name="T21" fmla="*/ 84 h 173"/>
                  <a:gd name="T22" fmla="*/ 27 w 107"/>
                  <a:gd name="T23" fmla="*/ 96 h 173"/>
                  <a:gd name="T24" fmla="*/ 21 w 107"/>
                  <a:gd name="T25" fmla="*/ 109 h 173"/>
                  <a:gd name="T26" fmla="*/ 15 w 107"/>
                  <a:gd name="T27" fmla="*/ 121 h 173"/>
                  <a:gd name="T28" fmla="*/ 10 w 107"/>
                  <a:gd name="T29" fmla="*/ 134 h 173"/>
                  <a:gd name="T30" fmla="*/ 6 w 107"/>
                  <a:gd name="T31" fmla="*/ 146 h 173"/>
                  <a:gd name="T32" fmla="*/ 2 w 107"/>
                  <a:gd name="T33" fmla="*/ 159 h 173"/>
                  <a:gd name="T34" fmla="*/ 0 w 107"/>
                  <a:gd name="T35" fmla="*/ 172 h 1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73">
                    <a:moveTo>
                      <a:pt x="106" y="0"/>
                    </a:moveTo>
                    <a:lnTo>
                      <a:pt x="106" y="0"/>
                    </a:lnTo>
                    <a:lnTo>
                      <a:pt x="97" y="7"/>
                    </a:lnTo>
                    <a:lnTo>
                      <a:pt x="88" y="14"/>
                    </a:lnTo>
                    <a:lnTo>
                      <a:pt x="79" y="23"/>
                    </a:lnTo>
                    <a:lnTo>
                      <a:pt x="71" y="31"/>
                    </a:lnTo>
                    <a:lnTo>
                      <a:pt x="63" y="41"/>
                    </a:lnTo>
                    <a:lnTo>
                      <a:pt x="55" y="51"/>
                    </a:lnTo>
                    <a:lnTo>
                      <a:pt x="47" y="62"/>
                    </a:lnTo>
                    <a:lnTo>
                      <a:pt x="40" y="73"/>
                    </a:lnTo>
                    <a:lnTo>
                      <a:pt x="34" y="84"/>
                    </a:lnTo>
                    <a:lnTo>
                      <a:pt x="27" y="96"/>
                    </a:lnTo>
                    <a:lnTo>
                      <a:pt x="21" y="109"/>
                    </a:lnTo>
                    <a:lnTo>
                      <a:pt x="15" y="121"/>
                    </a:lnTo>
                    <a:lnTo>
                      <a:pt x="10" y="134"/>
                    </a:lnTo>
                    <a:lnTo>
                      <a:pt x="6" y="146"/>
                    </a:lnTo>
                    <a:lnTo>
                      <a:pt x="2" y="159"/>
                    </a:lnTo>
                    <a:lnTo>
                      <a:pt x="0" y="17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1" name="Freeform 257">
                <a:extLst>
                  <a:ext uri="{FF2B5EF4-FFF2-40B4-BE49-F238E27FC236}">
                    <a16:creationId xmlns:a16="http://schemas.microsoft.com/office/drawing/2014/main" id="{758218CE-1E1E-F78E-0308-E134B0726A1A}"/>
                  </a:ext>
                </a:extLst>
              </p:cNvPr>
              <p:cNvSpPr>
                <a:spLocks/>
              </p:cNvSpPr>
              <p:nvPr/>
            </p:nvSpPr>
            <p:spPr bwMode="auto">
              <a:xfrm>
                <a:off x="4337" y="1082"/>
                <a:ext cx="91" cy="72"/>
              </a:xfrm>
              <a:custGeom>
                <a:avLst/>
                <a:gdLst>
                  <a:gd name="T0" fmla="*/ 0 w 91"/>
                  <a:gd name="T1" fmla="*/ 0 h 72"/>
                  <a:gd name="T2" fmla="*/ 0 w 91"/>
                  <a:gd name="T3" fmla="*/ 0 h 72"/>
                  <a:gd name="T4" fmla="*/ 6 w 91"/>
                  <a:gd name="T5" fmla="*/ 7 h 72"/>
                  <a:gd name="T6" fmla="*/ 12 w 91"/>
                  <a:gd name="T7" fmla="*/ 13 h 72"/>
                  <a:gd name="T8" fmla="*/ 17 w 91"/>
                  <a:gd name="T9" fmla="*/ 18 h 72"/>
                  <a:gd name="T10" fmla="*/ 23 w 91"/>
                  <a:gd name="T11" fmla="*/ 23 h 72"/>
                  <a:gd name="T12" fmla="*/ 28 w 91"/>
                  <a:gd name="T13" fmla="*/ 28 h 72"/>
                  <a:gd name="T14" fmla="*/ 33 w 91"/>
                  <a:gd name="T15" fmla="*/ 33 h 72"/>
                  <a:gd name="T16" fmla="*/ 38 w 91"/>
                  <a:gd name="T17" fmla="*/ 37 h 72"/>
                  <a:gd name="T18" fmla="*/ 43 w 91"/>
                  <a:gd name="T19" fmla="*/ 41 h 72"/>
                  <a:gd name="T20" fmla="*/ 48 w 91"/>
                  <a:gd name="T21" fmla="*/ 45 h 72"/>
                  <a:gd name="T22" fmla="*/ 54 w 91"/>
                  <a:gd name="T23" fmla="*/ 48 h 72"/>
                  <a:gd name="T24" fmla="*/ 59 w 91"/>
                  <a:gd name="T25" fmla="*/ 52 h 72"/>
                  <a:gd name="T26" fmla="*/ 65 w 91"/>
                  <a:gd name="T27" fmla="*/ 56 h 72"/>
                  <a:gd name="T28" fmla="*/ 71 w 91"/>
                  <a:gd name="T29" fmla="*/ 59 h 72"/>
                  <a:gd name="T30" fmla="*/ 77 w 91"/>
                  <a:gd name="T31" fmla="*/ 63 h 72"/>
                  <a:gd name="T32" fmla="*/ 84 w 91"/>
                  <a:gd name="T33" fmla="*/ 67 h 72"/>
                  <a:gd name="T34" fmla="*/ 90 w 91"/>
                  <a:gd name="T35" fmla="*/ 71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72">
                    <a:moveTo>
                      <a:pt x="0" y="0"/>
                    </a:moveTo>
                    <a:lnTo>
                      <a:pt x="0" y="0"/>
                    </a:lnTo>
                    <a:lnTo>
                      <a:pt x="6" y="7"/>
                    </a:lnTo>
                    <a:lnTo>
                      <a:pt x="12" y="13"/>
                    </a:lnTo>
                    <a:lnTo>
                      <a:pt x="17" y="18"/>
                    </a:lnTo>
                    <a:lnTo>
                      <a:pt x="23" y="23"/>
                    </a:lnTo>
                    <a:lnTo>
                      <a:pt x="28" y="28"/>
                    </a:lnTo>
                    <a:lnTo>
                      <a:pt x="33" y="33"/>
                    </a:lnTo>
                    <a:lnTo>
                      <a:pt x="38" y="37"/>
                    </a:lnTo>
                    <a:lnTo>
                      <a:pt x="43" y="41"/>
                    </a:lnTo>
                    <a:lnTo>
                      <a:pt x="48" y="45"/>
                    </a:lnTo>
                    <a:lnTo>
                      <a:pt x="54" y="48"/>
                    </a:lnTo>
                    <a:lnTo>
                      <a:pt x="59" y="52"/>
                    </a:lnTo>
                    <a:lnTo>
                      <a:pt x="65" y="56"/>
                    </a:lnTo>
                    <a:lnTo>
                      <a:pt x="71" y="59"/>
                    </a:lnTo>
                    <a:lnTo>
                      <a:pt x="77" y="63"/>
                    </a:lnTo>
                    <a:lnTo>
                      <a:pt x="84" y="67"/>
                    </a:lnTo>
                    <a:lnTo>
                      <a:pt x="90" y="7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2" name="Freeform 258">
                <a:extLst>
                  <a:ext uri="{FF2B5EF4-FFF2-40B4-BE49-F238E27FC236}">
                    <a16:creationId xmlns:a16="http://schemas.microsoft.com/office/drawing/2014/main" id="{95486928-F2D8-62F2-CA01-62EB7427F145}"/>
                  </a:ext>
                </a:extLst>
              </p:cNvPr>
              <p:cNvSpPr>
                <a:spLocks/>
              </p:cNvSpPr>
              <p:nvPr/>
            </p:nvSpPr>
            <p:spPr bwMode="auto">
              <a:xfrm>
                <a:off x="4483" y="1130"/>
                <a:ext cx="64" cy="330"/>
              </a:xfrm>
              <a:custGeom>
                <a:avLst/>
                <a:gdLst>
                  <a:gd name="T0" fmla="*/ 0 w 64"/>
                  <a:gd name="T1" fmla="*/ 0 h 330"/>
                  <a:gd name="T2" fmla="*/ 0 w 64"/>
                  <a:gd name="T3" fmla="*/ 0 h 330"/>
                  <a:gd name="T4" fmla="*/ 12 w 64"/>
                  <a:gd name="T5" fmla="*/ 9 h 330"/>
                  <a:gd name="T6" fmla="*/ 22 w 64"/>
                  <a:gd name="T7" fmla="*/ 21 h 330"/>
                  <a:gd name="T8" fmla="*/ 31 w 64"/>
                  <a:gd name="T9" fmla="*/ 34 h 330"/>
                  <a:gd name="T10" fmla="*/ 39 w 64"/>
                  <a:gd name="T11" fmla="*/ 48 h 330"/>
                  <a:gd name="T12" fmla="*/ 46 w 64"/>
                  <a:gd name="T13" fmla="*/ 64 h 330"/>
                  <a:gd name="T14" fmla="*/ 51 w 64"/>
                  <a:gd name="T15" fmla="*/ 80 h 330"/>
                  <a:gd name="T16" fmla="*/ 55 w 64"/>
                  <a:gd name="T17" fmla="*/ 97 h 330"/>
                  <a:gd name="T18" fmla="*/ 59 w 64"/>
                  <a:gd name="T19" fmla="*/ 114 h 330"/>
                  <a:gd name="T20" fmla="*/ 61 w 64"/>
                  <a:gd name="T21" fmla="*/ 133 h 330"/>
                  <a:gd name="T22" fmla="*/ 63 w 64"/>
                  <a:gd name="T23" fmla="*/ 150 h 330"/>
                  <a:gd name="T24" fmla="*/ 63 w 64"/>
                  <a:gd name="T25" fmla="*/ 168 h 330"/>
                  <a:gd name="T26" fmla="*/ 63 w 64"/>
                  <a:gd name="T27" fmla="*/ 185 h 330"/>
                  <a:gd name="T28" fmla="*/ 63 w 64"/>
                  <a:gd name="T29" fmla="*/ 202 h 330"/>
                  <a:gd name="T30" fmla="*/ 63 w 64"/>
                  <a:gd name="T31" fmla="*/ 219 h 330"/>
                  <a:gd name="T32" fmla="*/ 61 w 64"/>
                  <a:gd name="T33" fmla="*/ 234 h 330"/>
                  <a:gd name="T34" fmla="*/ 60 w 64"/>
                  <a:gd name="T35" fmla="*/ 248 h 330"/>
                  <a:gd name="T36" fmla="*/ 59 w 64"/>
                  <a:gd name="T37" fmla="*/ 256 h 330"/>
                  <a:gd name="T38" fmla="*/ 58 w 64"/>
                  <a:gd name="T39" fmla="*/ 263 h 330"/>
                  <a:gd name="T40" fmla="*/ 56 w 64"/>
                  <a:gd name="T41" fmla="*/ 269 h 330"/>
                  <a:gd name="T42" fmla="*/ 55 w 64"/>
                  <a:gd name="T43" fmla="*/ 273 h 330"/>
                  <a:gd name="T44" fmla="*/ 53 w 64"/>
                  <a:gd name="T45" fmla="*/ 277 h 330"/>
                  <a:gd name="T46" fmla="*/ 51 w 64"/>
                  <a:gd name="T47" fmla="*/ 280 h 330"/>
                  <a:gd name="T48" fmla="*/ 49 w 64"/>
                  <a:gd name="T49" fmla="*/ 284 h 330"/>
                  <a:gd name="T50" fmla="*/ 48 w 64"/>
                  <a:gd name="T51" fmla="*/ 286 h 330"/>
                  <a:gd name="T52" fmla="*/ 46 w 64"/>
                  <a:gd name="T53" fmla="*/ 289 h 330"/>
                  <a:gd name="T54" fmla="*/ 45 w 64"/>
                  <a:gd name="T55" fmla="*/ 292 h 330"/>
                  <a:gd name="T56" fmla="*/ 43 w 64"/>
                  <a:gd name="T57" fmla="*/ 296 h 330"/>
                  <a:gd name="T58" fmla="*/ 42 w 64"/>
                  <a:gd name="T59" fmla="*/ 301 h 330"/>
                  <a:gd name="T60" fmla="*/ 41 w 64"/>
                  <a:gd name="T61" fmla="*/ 306 h 330"/>
                  <a:gd name="T62" fmla="*/ 39 w 64"/>
                  <a:gd name="T63" fmla="*/ 312 h 330"/>
                  <a:gd name="T64" fmla="*/ 38 w 64"/>
                  <a:gd name="T65" fmla="*/ 320 h 330"/>
                  <a:gd name="T66" fmla="*/ 37 w 64"/>
                  <a:gd name="T67" fmla="*/ 329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330">
                    <a:moveTo>
                      <a:pt x="0" y="0"/>
                    </a:moveTo>
                    <a:lnTo>
                      <a:pt x="0" y="0"/>
                    </a:lnTo>
                    <a:lnTo>
                      <a:pt x="12" y="9"/>
                    </a:lnTo>
                    <a:lnTo>
                      <a:pt x="22" y="21"/>
                    </a:lnTo>
                    <a:lnTo>
                      <a:pt x="31" y="34"/>
                    </a:lnTo>
                    <a:lnTo>
                      <a:pt x="39" y="48"/>
                    </a:lnTo>
                    <a:lnTo>
                      <a:pt x="46" y="64"/>
                    </a:lnTo>
                    <a:lnTo>
                      <a:pt x="51" y="80"/>
                    </a:lnTo>
                    <a:lnTo>
                      <a:pt x="55" y="97"/>
                    </a:lnTo>
                    <a:lnTo>
                      <a:pt x="59" y="114"/>
                    </a:lnTo>
                    <a:lnTo>
                      <a:pt x="61" y="133"/>
                    </a:lnTo>
                    <a:lnTo>
                      <a:pt x="63" y="150"/>
                    </a:lnTo>
                    <a:lnTo>
                      <a:pt x="63" y="168"/>
                    </a:lnTo>
                    <a:lnTo>
                      <a:pt x="63" y="185"/>
                    </a:lnTo>
                    <a:lnTo>
                      <a:pt x="63" y="202"/>
                    </a:lnTo>
                    <a:lnTo>
                      <a:pt x="63" y="219"/>
                    </a:lnTo>
                    <a:lnTo>
                      <a:pt x="61" y="234"/>
                    </a:lnTo>
                    <a:lnTo>
                      <a:pt x="60" y="248"/>
                    </a:lnTo>
                    <a:lnTo>
                      <a:pt x="59" y="256"/>
                    </a:lnTo>
                    <a:lnTo>
                      <a:pt x="58" y="263"/>
                    </a:lnTo>
                    <a:lnTo>
                      <a:pt x="56" y="269"/>
                    </a:lnTo>
                    <a:lnTo>
                      <a:pt x="55" y="273"/>
                    </a:lnTo>
                    <a:lnTo>
                      <a:pt x="53" y="277"/>
                    </a:lnTo>
                    <a:lnTo>
                      <a:pt x="51" y="280"/>
                    </a:lnTo>
                    <a:lnTo>
                      <a:pt x="49" y="284"/>
                    </a:lnTo>
                    <a:lnTo>
                      <a:pt x="48" y="286"/>
                    </a:lnTo>
                    <a:lnTo>
                      <a:pt x="46" y="289"/>
                    </a:lnTo>
                    <a:lnTo>
                      <a:pt x="45" y="292"/>
                    </a:lnTo>
                    <a:lnTo>
                      <a:pt x="43" y="296"/>
                    </a:lnTo>
                    <a:lnTo>
                      <a:pt x="42" y="301"/>
                    </a:lnTo>
                    <a:lnTo>
                      <a:pt x="41" y="306"/>
                    </a:lnTo>
                    <a:lnTo>
                      <a:pt x="39" y="312"/>
                    </a:lnTo>
                    <a:lnTo>
                      <a:pt x="38" y="320"/>
                    </a:lnTo>
                    <a:lnTo>
                      <a:pt x="37" y="3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3" name="Freeform 259">
                <a:extLst>
                  <a:ext uri="{FF2B5EF4-FFF2-40B4-BE49-F238E27FC236}">
                    <a16:creationId xmlns:a16="http://schemas.microsoft.com/office/drawing/2014/main" id="{29F04030-3AAD-8427-47B6-0F3102CB4E4B}"/>
                  </a:ext>
                </a:extLst>
              </p:cNvPr>
              <p:cNvSpPr>
                <a:spLocks/>
              </p:cNvSpPr>
              <p:nvPr/>
            </p:nvSpPr>
            <p:spPr bwMode="auto">
              <a:xfrm>
                <a:off x="4583" y="1366"/>
                <a:ext cx="17" cy="94"/>
              </a:xfrm>
              <a:custGeom>
                <a:avLst/>
                <a:gdLst>
                  <a:gd name="T0" fmla="*/ 16 w 17"/>
                  <a:gd name="T1" fmla="*/ 0 h 94"/>
                  <a:gd name="T2" fmla="*/ 16 w 17"/>
                  <a:gd name="T3" fmla="*/ 0 h 94"/>
                  <a:gd name="T4" fmla="*/ 11 w 17"/>
                  <a:gd name="T5" fmla="*/ 16 h 94"/>
                  <a:gd name="T6" fmla="*/ 8 w 17"/>
                  <a:gd name="T7" fmla="*/ 28 h 94"/>
                  <a:gd name="T8" fmla="*/ 4 w 17"/>
                  <a:gd name="T9" fmla="*/ 37 h 94"/>
                  <a:gd name="T10" fmla="*/ 3 w 17"/>
                  <a:gd name="T11" fmla="*/ 43 h 94"/>
                  <a:gd name="T12" fmla="*/ 1 w 17"/>
                  <a:gd name="T13" fmla="*/ 46 h 94"/>
                  <a:gd name="T14" fmla="*/ 0 w 17"/>
                  <a:gd name="T15" fmla="*/ 48 h 94"/>
                  <a:gd name="T16" fmla="*/ 1 w 17"/>
                  <a:gd name="T17" fmla="*/ 49 h 94"/>
                  <a:gd name="T18" fmla="*/ 1 w 17"/>
                  <a:gd name="T19" fmla="*/ 53 h 94"/>
                  <a:gd name="T20" fmla="*/ 3 w 17"/>
                  <a:gd name="T21" fmla="*/ 58 h 94"/>
                  <a:gd name="T22" fmla="*/ 4 w 17"/>
                  <a:gd name="T23" fmla="*/ 66 h 94"/>
                  <a:gd name="T24" fmla="*/ 8 w 17"/>
                  <a:gd name="T25" fmla="*/ 78 h 94"/>
                  <a:gd name="T26" fmla="*/ 9 w 17"/>
                  <a:gd name="T27" fmla="*/ 93 h 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94">
                    <a:moveTo>
                      <a:pt x="16" y="0"/>
                    </a:moveTo>
                    <a:lnTo>
                      <a:pt x="16" y="0"/>
                    </a:lnTo>
                    <a:lnTo>
                      <a:pt x="11" y="16"/>
                    </a:lnTo>
                    <a:lnTo>
                      <a:pt x="8" y="28"/>
                    </a:lnTo>
                    <a:lnTo>
                      <a:pt x="4" y="37"/>
                    </a:lnTo>
                    <a:lnTo>
                      <a:pt x="3" y="43"/>
                    </a:lnTo>
                    <a:lnTo>
                      <a:pt x="1" y="46"/>
                    </a:lnTo>
                    <a:lnTo>
                      <a:pt x="0" y="48"/>
                    </a:lnTo>
                    <a:lnTo>
                      <a:pt x="1" y="49"/>
                    </a:lnTo>
                    <a:lnTo>
                      <a:pt x="1" y="53"/>
                    </a:lnTo>
                    <a:lnTo>
                      <a:pt x="3" y="58"/>
                    </a:lnTo>
                    <a:lnTo>
                      <a:pt x="4" y="66"/>
                    </a:lnTo>
                    <a:lnTo>
                      <a:pt x="8" y="78"/>
                    </a:lnTo>
                    <a:lnTo>
                      <a:pt x="9" y="9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4" name="Freeform 260">
                <a:extLst>
                  <a:ext uri="{FF2B5EF4-FFF2-40B4-BE49-F238E27FC236}">
                    <a16:creationId xmlns:a16="http://schemas.microsoft.com/office/drawing/2014/main" id="{5D2844F0-F4C8-B757-FEB7-CE67F1BE9411}"/>
                  </a:ext>
                </a:extLst>
              </p:cNvPr>
              <p:cNvSpPr>
                <a:spLocks/>
              </p:cNvSpPr>
              <p:nvPr/>
            </p:nvSpPr>
            <p:spPr bwMode="auto">
              <a:xfrm>
                <a:off x="4288" y="1007"/>
                <a:ext cx="36" cy="34"/>
              </a:xfrm>
              <a:custGeom>
                <a:avLst/>
                <a:gdLst>
                  <a:gd name="T0" fmla="*/ 35 w 36"/>
                  <a:gd name="T1" fmla="*/ 0 h 34"/>
                  <a:gd name="T2" fmla="*/ 27 w 36"/>
                  <a:gd name="T3" fmla="*/ 0 h 34"/>
                  <a:gd name="T4" fmla="*/ 21 w 36"/>
                  <a:gd name="T5" fmla="*/ 2 h 34"/>
                  <a:gd name="T6" fmla="*/ 15 w 36"/>
                  <a:gd name="T7" fmla="*/ 5 h 34"/>
                  <a:gd name="T8" fmla="*/ 10 w 36"/>
                  <a:gd name="T9" fmla="*/ 9 h 34"/>
                  <a:gd name="T10" fmla="*/ 6 w 36"/>
                  <a:gd name="T11" fmla="*/ 14 h 34"/>
                  <a:gd name="T12" fmla="*/ 3 w 36"/>
                  <a:gd name="T13" fmla="*/ 20 h 34"/>
                  <a:gd name="T14" fmla="*/ 1 w 36"/>
                  <a:gd name="T15" fmla="*/ 26 h 34"/>
                  <a:gd name="T16" fmla="*/ 0 w 36"/>
                  <a:gd name="T17" fmla="*/ 32 h 34"/>
                  <a:gd name="T18" fmla="*/ 4 w 36"/>
                  <a:gd name="T19" fmla="*/ 33 h 34"/>
                  <a:gd name="T20" fmla="*/ 5 w 36"/>
                  <a:gd name="T21" fmla="*/ 27 h 34"/>
                  <a:gd name="T22" fmla="*/ 7 w 36"/>
                  <a:gd name="T23" fmla="*/ 22 h 34"/>
                  <a:gd name="T24" fmla="*/ 9 w 36"/>
                  <a:gd name="T25" fmla="*/ 16 h 34"/>
                  <a:gd name="T26" fmla="*/ 13 w 36"/>
                  <a:gd name="T27" fmla="*/ 12 h 34"/>
                  <a:gd name="T28" fmla="*/ 17 w 36"/>
                  <a:gd name="T29" fmla="*/ 8 h 34"/>
                  <a:gd name="T30" fmla="*/ 22 w 36"/>
                  <a:gd name="T31" fmla="*/ 6 h 34"/>
                  <a:gd name="T32" fmla="*/ 28 w 36"/>
                  <a:gd name="T33" fmla="*/ 4 h 34"/>
                  <a:gd name="T34" fmla="*/ 35 w 36"/>
                  <a:gd name="T35" fmla="*/ 4 h 34"/>
                  <a:gd name="T36" fmla="*/ 35 w 36"/>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34">
                    <a:moveTo>
                      <a:pt x="35" y="0"/>
                    </a:moveTo>
                    <a:lnTo>
                      <a:pt x="27" y="0"/>
                    </a:lnTo>
                    <a:lnTo>
                      <a:pt x="21" y="2"/>
                    </a:lnTo>
                    <a:lnTo>
                      <a:pt x="15" y="5"/>
                    </a:lnTo>
                    <a:lnTo>
                      <a:pt x="10" y="9"/>
                    </a:lnTo>
                    <a:lnTo>
                      <a:pt x="6" y="14"/>
                    </a:lnTo>
                    <a:lnTo>
                      <a:pt x="3" y="20"/>
                    </a:lnTo>
                    <a:lnTo>
                      <a:pt x="1" y="26"/>
                    </a:lnTo>
                    <a:lnTo>
                      <a:pt x="0" y="32"/>
                    </a:lnTo>
                    <a:lnTo>
                      <a:pt x="4" y="33"/>
                    </a:lnTo>
                    <a:lnTo>
                      <a:pt x="5" y="27"/>
                    </a:lnTo>
                    <a:lnTo>
                      <a:pt x="7" y="22"/>
                    </a:lnTo>
                    <a:lnTo>
                      <a:pt x="9" y="16"/>
                    </a:lnTo>
                    <a:lnTo>
                      <a:pt x="13" y="12"/>
                    </a:lnTo>
                    <a:lnTo>
                      <a:pt x="17" y="8"/>
                    </a:lnTo>
                    <a:lnTo>
                      <a:pt x="22" y="6"/>
                    </a:lnTo>
                    <a:lnTo>
                      <a:pt x="28" y="4"/>
                    </a:lnTo>
                    <a:lnTo>
                      <a:pt x="35" y="4"/>
                    </a:lnTo>
                    <a:lnTo>
                      <a:pt x="3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5" name="Freeform 261">
                <a:extLst>
                  <a:ext uri="{FF2B5EF4-FFF2-40B4-BE49-F238E27FC236}">
                    <a16:creationId xmlns:a16="http://schemas.microsoft.com/office/drawing/2014/main" id="{0D9EC4B7-DB95-71BB-E7A3-3028C5DBE558}"/>
                  </a:ext>
                </a:extLst>
              </p:cNvPr>
              <p:cNvSpPr>
                <a:spLocks/>
              </p:cNvSpPr>
              <p:nvPr/>
            </p:nvSpPr>
            <p:spPr bwMode="auto">
              <a:xfrm>
                <a:off x="4235" y="1100"/>
                <a:ext cx="72" cy="89"/>
              </a:xfrm>
              <a:custGeom>
                <a:avLst/>
                <a:gdLst>
                  <a:gd name="T0" fmla="*/ 71 w 72"/>
                  <a:gd name="T1" fmla="*/ 0 h 89"/>
                  <a:gd name="T2" fmla="*/ 71 w 72"/>
                  <a:gd name="T3" fmla="*/ 0 h 89"/>
                  <a:gd name="T4" fmla="*/ 67 w 72"/>
                  <a:gd name="T5" fmla="*/ 6 h 89"/>
                  <a:gd name="T6" fmla="*/ 63 w 72"/>
                  <a:gd name="T7" fmla="*/ 12 h 89"/>
                  <a:gd name="T8" fmla="*/ 59 w 72"/>
                  <a:gd name="T9" fmla="*/ 18 h 89"/>
                  <a:gd name="T10" fmla="*/ 54 w 72"/>
                  <a:gd name="T11" fmla="*/ 24 h 89"/>
                  <a:gd name="T12" fmla="*/ 50 w 72"/>
                  <a:gd name="T13" fmla="*/ 29 h 89"/>
                  <a:gd name="T14" fmla="*/ 46 w 72"/>
                  <a:gd name="T15" fmla="*/ 34 h 89"/>
                  <a:gd name="T16" fmla="*/ 41 w 72"/>
                  <a:gd name="T17" fmla="*/ 40 h 89"/>
                  <a:gd name="T18" fmla="*/ 37 w 72"/>
                  <a:gd name="T19" fmla="*/ 45 h 89"/>
                  <a:gd name="T20" fmla="*/ 32 w 72"/>
                  <a:gd name="T21" fmla="*/ 50 h 89"/>
                  <a:gd name="T22" fmla="*/ 27 w 72"/>
                  <a:gd name="T23" fmla="*/ 56 h 89"/>
                  <a:gd name="T24" fmla="*/ 23 w 72"/>
                  <a:gd name="T25" fmla="*/ 61 h 89"/>
                  <a:gd name="T26" fmla="*/ 18 w 72"/>
                  <a:gd name="T27" fmla="*/ 66 h 89"/>
                  <a:gd name="T28" fmla="*/ 13 w 72"/>
                  <a:gd name="T29" fmla="*/ 71 h 89"/>
                  <a:gd name="T30" fmla="*/ 9 w 72"/>
                  <a:gd name="T31" fmla="*/ 77 h 89"/>
                  <a:gd name="T32" fmla="*/ 4 w 72"/>
                  <a:gd name="T33" fmla="*/ 83 h 89"/>
                  <a:gd name="T34" fmla="*/ 0 w 72"/>
                  <a:gd name="T35" fmla="*/ 88 h 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89">
                    <a:moveTo>
                      <a:pt x="71" y="0"/>
                    </a:moveTo>
                    <a:lnTo>
                      <a:pt x="71" y="0"/>
                    </a:lnTo>
                    <a:lnTo>
                      <a:pt x="67" y="6"/>
                    </a:lnTo>
                    <a:lnTo>
                      <a:pt x="63" y="12"/>
                    </a:lnTo>
                    <a:lnTo>
                      <a:pt x="59" y="18"/>
                    </a:lnTo>
                    <a:lnTo>
                      <a:pt x="54" y="24"/>
                    </a:lnTo>
                    <a:lnTo>
                      <a:pt x="50" y="29"/>
                    </a:lnTo>
                    <a:lnTo>
                      <a:pt x="46" y="34"/>
                    </a:lnTo>
                    <a:lnTo>
                      <a:pt x="41" y="40"/>
                    </a:lnTo>
                    <a:lnTo>
                      <a:pt x="37" y="45"/>
                    </a:lnTo>
                    <a:lnTo>
                      <a:pt x="32" y="50"/>
                    </a:lnTo>
                    <a:lnTo>
                      <a:pt x="27" y="56"/>
                    </a:lnTo>
                    <a:lnTo>
                      <a:pt x="23" y="61"/>
                    </a:lnTo>
                    <a:lnTo>
                      <a:pt x="18" y="66"/>
                    </a:lnTo>
                    <a:lnTo>
                      <a:pt x="13" y="71"/>
                    </a:lnTo>
                    <a:lnTo>
                      <a:pt x="9" y="77"/>
                    </a:lnTo>
                    <a:lnTo>
                      <a:pt x="4" y="83"/>
                    </a:lnTo>
                    <a:lnTo>
                      <a:pt x="0" y="8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6" name="Freeform 262">
                <a:extLst>
                  <a:ext uri="{FF2B5EF4-FFF2-40B4-BE49-F238E27FC236}">
                    <a16:creationId xmlns:a16="http://schemas.microsoft.com/office/drawing/2014/main" id="{65C429B7-91E9-FA13-6FE5-74E12C0DC516}"/>
                  </a:ext>
                </a:extLst>
              </p:cNvPr>
              <p:cNvSpPr>
                <a:spLocks/>
              </p:cNvSpPr>
              <p:nvPr/>
            </p:nvSpPr>
            <p:spPr bwMode="auto">
              <a:xfrm>
                <a:off x="4180" y="1325"/>
                <a:ext cx="30" cy="168"/>
              </a:xfrm>
              <a:custGeom>
                <a:avLst/>
                <a:gdLst>
                  <a:gd name="T0" fmla="*/ 29 w 30"/>
                  <a:gd name="T1" fmla="*/ 0 h 168"/>
                  <a:gd name="T2" fmla="*/ 29 w 30"/>
                  <a:gd name="T3" fmla="*/ 0 h 168"/>
                  <a:gd name="T4" fmla="*/ 27 w 30"/>
                  <a:gd name="T5" fmla="*/ 5 h 168"/>
                  <a:gd name="T6" fmla="*/ 26 w 30"/>
                  <a:gd name="T7" fmla="*/ 10 h 168"/>
                  <a:gd name="T8" fmla="*/ 24 w 30"/>
                  <a:gd name="T9" fmla="*/ 16 h 168"/>
                  <a:gd name="T10" fmla="*/ 22 w 30"/>
                  <a:gd name="T11" fmla="*/ 21 h 168"/>
                  <a:gd name="T12" fmla="*/ 20 w 30"/>
                  <a:gd name="T13" fmla="*/ 26 h 168"/>
                  <a:gd name="T14" fmla="*/ 18 w 30"/>
                  <a:gd name="T15" fmla="*/ 32 h 168"/>
                  <a:gd name="T16" fmla="*/ 16 w 30"/>
                  <a:gd name="T17" fmla="*/ 37 h 168"/>
                  <a:gd name="T18" fmla="*/ 14 w 30"/>
                  <a:gd name="T19" fmla="*/ 42 h 168"/>
                  <a:gd name="T20" fmla="*/ 12 w 30"/>
                  <a:gd name="T21" fmla="*/ 47 h 168"/>
                  <a:gd name="T22" fmla="*/ 10 w 30"/>
                  <a:gd name="T23" fmla="*/ 53 h 168"/>
                  <a:gd name="T24" fmla="*/ 9 w 30"/>
                  <a:gd name="T25" fmla="*/ 58 h 168"/>
                  <a:gd name="T26" fmla="*/ 7 w 30"/>
                  <a:gd name="T27" fmla="*/ 63 h 168"/>
                  <a:gd name="T28" fmla="*/ 6 w 30"/>
                  <a:gd name="T29" fmla="*/ 69 h 168"/>
                  <a:gd name="T30" fmla="*/ 4 w 30"/>
                  <a:gd name="T31" fmla="*/ 75 h 168"/>
                  <a:gd name="T32" fmla="*/ 4 w 30"/>
                  <a:gd name="T33" fmla="*/ 80 h 168"/>
                  <a:gd name="T34" fmla="*/ 3 w 30"/>
                  <a:gd name="T35" fmla="*/ 85 h 168"/>
                  <a:gd name="T36" fmla="*/ 3 w 30"/>
                  <a:gd name="T37" fmla="*/ 91 h 168"/>
                  <a:gd name="T38" fmla="*/ 2 w 30"/>
                  <a:gd name="T39" fmla="*/ 96 h 168"/>
                  <a:gd name="T40" fmla="*/ 2 w 30"/>
                  <a:gd name="T41" fmla="*/ 101 h 168"/>
                  <a:gd name="T42" fmla="*/ 1 w 30"/>
                  <a:gd name="T43" fmla="*/ 107 h 168"/>
                  <a:gd name="T44" fmla="*/ 1 w 30"/>
                  <a:gd name="T45" fmla="*/ 112 h 168"/>
                  <a:gd name="T46" fmla="*/ 0 w 30"/>
                  <a:gd name="T47" fmla="*/ 117 h 168"/>
                  <a:gd name="T48" fmla="*/ 0 w 30"/>
                  <a:gd name="T49" fmla="*/ 123 h 168"/>
                  <a:gd name="T50" fmla="*/ 0 w 30"/>
                  <a:gd name="T51" fmla="*/ 128 h 168"/>
                  <a:gd name="T52" fmla="*/ 0 w 30"/>
                  <a:gd name="T53" fmla="*/ 133 h 168"/>
                  <a:gd name="T54" fmla="*/ 1 w 30"/>
                  <a:gd name="T55" fmla="*/ 139 h 168"/>
                  <a:gd name="T56" fmla="*/ 2 w 30"/>
                  <a:gd name="T57" fmla="*/ 144 h 168"/>
                  <a:gd name="T58" fmla="*/ 3 w 30"/>
                  <a:gd name="T59" fmla="*/ 149 h 168"/>
                  <a:gd name="T60" fmla="*/ 4 w 30"/>
                  <a:gd name="T61" fmla="*/ 153 h 168"/>
                  <a:gd name="T62" fmla="*/ 7 w 30"/>
                  <a:gd name="T63" fmla="*/ 158 h 168"/>
                  <a:gd name="T64" fmla="*/ 10 w 30"/>
                  <a:gd name="T65" fmla="*/ 163 h 168"/>
                  <a:gd name="T66" fmla="*/ 13 w 30"/>
                  <a:gd name="T67" fmla="*/ 16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168">
                    <a:moveTo>
                      <a:pt x="29" y="0"/>
                    </a:moveTo>
                    <a:lnTo>
                      <a:pt x="29" y="0"/>
                    </a:lnTo>
                    <a:lnTo>
                      <a:pt x="27" y="5"/>
                    </a:lnTo>
                    <a:lnTo>
                      <a:pt x="26" y="10"/>
                    </a:lnTo>
                    <a:lnTo>
                      <a:pt x="24" y="16"/>
                    </a:lnTo>
                    <a:lnTo>
                      <a:pt x="22" y="21"/>
                    </a:lnTo>
                    <a:lnTo>
                      <a:pt x="20" y="26"/>
                    </a:lnTo>
                    <a:lnTo>
                      <a:pt x="18" y="32"/>
                    </a:lnTo>
                    <a:lnTo>
                      <a:pt x="16" y="37"/>
                    </a:lnTo>
                    <a:lnTo>
                      <a:pt x="14" y="42"/>
                    </a:lnTo>
                    <a:lnTo>
                      <a:pt x="12" y="47"/>
                    </a:lnTo>
                    <a:lnTo>
                      <a:pt x="10" y="53"/>
                    </a:lnTo>
                    <a:lnTo>
                      <a:pt x="9" y="58"/>
                    </a:lnTo>
                    <a:lnTo>
                      <a:pt x="7" y="63"/>
                    </a:lnTo>
                    <a:lnTo>
                      <a:pt x="6" y="69"/>
                    </a:lnTo>
                    <a:lnTo>
                      <a:pt x="4" y="75"/>
                    </a:lnTo>
                    <a:lnTo>
                      <a:pt x="4" y="80"/>
                    </a:lnTo>
                    <a:lnTo>
                      <a:pt x="3" y="85"/>
                    </a:lnTo>
                    <a:lnTo>
                      <a:pt x="3" y="91"/>
                    </a:lnTo>
                    <a:lnTo>
                      <a:pt x="2" y="96"/>
                    </a:lnTo>
                    <a:lnTo>
                      <a:pt x="2" y="101"/>
                    </a:lnTo>
                    <a:lnTo>
                      <a:pt x="1" y="107"/>
                    </a:lnTo>
                    <a:lnTo>
                      <a:pt x="1" y="112"/>
                    </a:lnTo>
                    <a:lnTo>
                      <a:pt x="0" y="117"/>
                    </a:lnTo>
                    <a:lnTo>
                      <a:pt x="0" y="123"/>
                    </a:lnTo>
                    <a:lnTo>
                      <a:pt x="0" y="128"/>
                    </a:lnTo>
                    <a:lnTo>
                      <a:pt x="0" y="133"/>
                    </a:lnTo>
                    <a:lnTo>
                      <a:pt x="1" y="139"/>
                    </a:lnTo>
                    <a:lnTo>
                      <a:pt x="2" y="144"/>
                    </a:lnTo>
                    <a:lnTo>
                      <a:pt x="3" y="149"/>
                    </a:lnTo>
                    <a:lnTo>
                      <a:pt x="4" y="153"/>
                    </a:lnTo>
                    <a:lnTo>
                      <a:pt x="7" y="158"/>
                    </a:lnTo>
                    <a:lnTo>
                      <a:pt x="10" y="163"/>
                    </a:lnTo>
                    <a:lnTo>
                      <a:pt x="13" y="16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7" name="Freeform 263">
                <a:extLst>
                  <a:ext uri="{FF2B5EF4-FFF2-40B4-BE49-F238E27FC236}">
                    <a16:creationId xmlns:a16="http://schemas.microsoft.com/office/drawing/2014/main" id="{F4B88CF4-3527-EA1F-0039-DB52227C2284}"/>
                  </a:ext>
                </a:extLst>
              </p:cNvPr>
              <p:cNvSpPr>
                <a:spLocks/>
              </p:cNvSpPr>
              <p:nvPr/>
            </p:nvSpPr>
            <p:spPr bwMode="auto">
              <a:xfrm>
                <a:off x="4116" y="1203"/>
                <a:ext cx="117" cy="263"/>
              </a:xfrm>
              <a:custGeom>
                <a:avLst/>
                <a:gdLst>
                  <a:gd name="T0" fmla="*/ 116 w 117"/>
                  <a:gd name="T1" fmla="*/ 0 h 263"/>
                  <a:gd name="T2" fmla="*/ 116 w 117"/>
                  <a:gd name="T3" fmla="*/ 0 h 263"/>
                  <a:gd name="T4" fmla="*/ 114 w 117"/>
                  <a:gd name="T5" fmla="*/ 2 h 263"/>
                  <a:gd name="T6" fmla="*/ 111 w 117"/>
                  <a:gd name="T7" fmla="*/ 4 h 263"/>
                  <a:gd name="T8" fmla="*/ 110 w 117"/>
                  <a:gd name="T9" fmla="*/ 6 h 263"/>
                  <a:gd name="T10" fmla="*/ 108 w 117"/>
                  <a:gd name="T11" fmla="*/ 9 h 263"/>
                  <a:gd name="T12" fmla="*/ 107 w 117"/>
                  <a:gd name="T13" fmla="*/ 11 h 263"/>
                  <a:gd name="T14" fmla="*/ 106 w 117"/>
                  <a:gd name="T15" fmla="*/ 13 h 263"/>
                  <a:gd name="T16" fmla="*/ 106 w 117"/>
                  <a:gd name="T17" fmla="*/ 15 h 263"/>
                  <a:gd name="T18" fmla="*/ 106 w 117"/>
                  <a:gd name="T19" fmla="*/ 17 h 263"/>
                  <a:gd name="T20" fmla="*/ 104 w 117"/>
                  <a:gd name="T21" fmla="*/ 29 h 263"/>
                  <a:gd name="T22" fmla="*/ 102 w 117"/>
                  <a:gd name="T23" fmla="*/ 41 h 263"/>
                  <a:gd name="T24" fmla="*/ 100 w 117"/>
                  <a:gd name="T25" fmla="*/ 53 h 263"/>
                  <a:gd name="T26" fmla="*/ 97 w 117"/>
                  <a:gd name="T27" fmla="*/ 64 h 263"/>
                  <a:gd name="T28" fmla="*/ 94 w 117"/>
                  <a:gd name="T29" fmla="*/ 75 h 263"/>
                  <a:gd name="T30" fmla="*/ 90 w 117"/>
                  <a:gd name="T31" fmla="*/ 86 h 263"/>
                  <a:gd name="T32" fmla="*/ 86 w 117"/>
                  <a:gd name="T33" fmla="*/ 96 h 263"/>
                  <a:gd name="T34" fmla="*/ 81 w 117"/>
                  <a:gd name="T35" fmla="*/ 106 h 263"/>
                  <a:gd name="T36" fmla="*/ 75 w 117"/>
                  <a:gd name="T37" fmla="*/ 116 h 263"/>
                  <a:gd name="T38" fmla="*/ 69 w 117"/>
                  <a:gd name="T39" fmla="*/ 125 h 263"/>
                  <a:gd name="T40" fmla="*/ 62 w 117"/>
                  <a:gd name="T41" fmla="*/ 134 h 263"/>
                  <a:gd name="T42" fmla="*/ 56 w 117"/>
                  <a:gd name="T43" fmla="*/ 143 h 263"/>
                  <a:gd name="T44" fmla="*/ 48 w 117"/>
                  <a:gd name="T45" fmla="*/ 152 h 263"/>
                  <a:gd name="T46" fmla="*/ 40 w 117"/>
                  <a:gd name="T47" fmla="*/ 161 h 263"/>
                  <a:gd name="T48" fmla="*/ 31 w 117"/>
                  <a:gd name="T49" fmla="*/ 169 h 263"/>
                  <a:gd name="T50" fmla="*/ 21 w 117"/>
                  <a:gd name="T51" fmla="*/ 177 h 263"/>
                  <a:gd name="T52" fmla="*/ 18 w 117"/>
                  <a:gd name="T53" fmla="*/ 181 h 263"/>
                  <a:gd name="T54" fmla="*/ 14 w 117"/>
                  <a:gd name="T55" fmla="*/ 185 h 263"/>
                  <a:gd name="T56" fmla="*/ 11 w 117"/>
                  <a:gd name="T57" fmla="*/ 190 h 263"/>
                  <a:gd name="T58" fmla="*/ 8 w 117"/>
                  <a:gd name="T59" fmla="*/ 195 h 263"/>
                  <a:gd name="T60" fmla="*/ 5 w 117"/>
                  <a:gd name="T61" fmla="*/ 200 h 263"/>
                  <a:gd name="T62" fmla="*/ 3 w 117"/>
                  <a:gd name="T63" fmla="*/ 205 h 263"/>
                  <a:gd name="T64" fmla="*/ 1 w 117"/>
                  <a:gd name="T65" fmla="*/ 211 h 263"/>
                  <a:gd name="T66" fmla="*/ 1 w 117"/>
                  <a:gd name="T67" fmla="*/ 217 h 263"/>
                  <a:gd name="T68" fmla="*/ 0 w 117"/>
                  <a:gd name="T69" fmla="*/ 222 h 263"/>
                  <a:gd name="T70" fmla="*/ 0 w 117"/>
                  <a:gd name="T71" fmla="*/ 228 h 263"/>
                  <a:gd name="T72" fmla="*/ 1 w 117"/>
                  <a:gd name="T73" fmla="*/ 234 h 263"/>
                  <a:gd name="T74" fmla="*/ 1 w 117"/>
                  <a:gd name="T75" fmla="*/ 240 h 263"/>
                  <a:gd name="T76" fmla="*/ 3 w 117"/>
                  <a:gd name="T77" fmla="*/ 246 h 263"/>
                  <a:gd name="T78" fmla="*/ 6 w 117"/>
                  <a:gd name="T79" fmla="*/ 251 h 263"/>
                  <a:gd name="T80" fmla="*/ 9 w 117"/>
                  <a:gd name="T81" fmla="*/ 257 h 263"/>
                  <a:gd name="T82" fmla="*/ 13 w 117"/>
                  <a:gd name="T83" fmla="*/ 262 h 2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7" h="263">
                    <a:moveTo>
                      <a:pt x="116" y="0"/>
                    </a:moveTo>
                    <a:lnTo>
                      <a:pt x="116" y="0"/>
                    </a:lnTo>
                    <a:lnTo>
                      <a:pt x="114" y="2"/>
                    </a:lnTo>
                    <a:lnTo>
                      <a:pt x="111" y="4"/>
                    </a:lnTo>
                    <a:lnTo>
                      <a:pt x="110" y="6"/>
                    </a:lnTo>
                    <a:lnTo>
                      <a:pt x="108" y="9"/>
                    </a:lnTo>
                    <a:lnTo>
                      <a:pt x="107" y="11"/>
                    </a:lnTo>
                    <a:lnTo>
                      <a:pt x="106" y="13"/>
                    </a:lnTo>
                    <a:lnTo>
                      <a:pt x="106" y="15"/>
                    </a:lnTo>
                    <a:lnTo>
                      <a:pt x="106" y="17"/>
                    </a:lnTo>
                    <a:lnTo>
                      <a:pt x="104" y="29"/>
                    </a:lnTo>
                    <a:lnTo>
                      <a:pt x="102" y="41"/>
                    </a:lnTo>
                    <a:lnTo>
                      <a:pt x="100" y="53"/>
                    </a:lnTo>
                    <a:lnTo>
                      <a:pt x="97" y="64"/>
                    </a:lnTo>
                    <a:lnTo>
                      <a:pt x="94" y="75"/>
                    </a:lnTo>
                    <a:lnTo>
                      <a:pt x="90" y="86"/>
                    </a:lnTo>
                    <a:lnTo>
                      <a:pt x="86" y="96"/>
                    </a:lnTo>
                    <a:lnTo>
                      <a:pt x="81" y="106"/>
                    </a:lnTo>
                    <a:lnTo>
                      <a:pt x="75" y="116"/>
                    </a:lnTo>
                    <a:lnTo>
                      <a:pt x="69" y="125"/>
                    </a:lnTo>
                    <a:lnTo>
                      <a:pt x="62" y="134"/>
                    </a:lnTo>
                    <a:lnTo>
                      <a:pt x="56" y="143"/>
                    </a:lnTo>
                    <a:lnTo>
                      <a:pt x="48" y="152"/>
                    </a:lnTo>
                    <a:lnTo>
                      <a:pt x="40" y="161"/>
                    </a:lnTo>
                    <a:lnTo>
                      <a:pt x="31" y="169"/>
                    </a:lnTo>
                    <a:lnTo>
                      <a:pt x="21" y="177"/>
                    </a:lnTo>
                    <a:lnTo>
                      <a:pt x="18" y="181"/>
                    </a:lnTo>
                    <a:lnTo>
                      <a:pt x="14" y="185"/>
                    </a:lnTo>
                    <a:lnTo>
                      <a:pt x="11" y="190"/>
                    </a:lnTo>
                    <a:lnTo>
                      <a:pt x="8" y="195"/>
                    </a:lnTo>
                    <a:lnTo>
                      <a:pt x="5" y="200"/>
                    </a:lnTo>
                    <a:lnTo>
                      <a:pt x="3" y="205"/>
                    </a:lnTo>
                    <a:lnTo>
                      <a:pt x="1" y="211"/>
                    </a:lnTo>
                    <a:lnTo>
                      <a:pt x="1" y="217"/>
                    </a:lnTo>
                    <a:lnTo>
                      <a:pt x="0" y="222"/>
                    </a:lnTo>
                    <a:lnTo>
                      <a:pt x="0" y="228"/>
                    </a:lnTo>
                    <a:lnTo>
                      <a:pt x="1" y="234"/>
                    </a:lnTo>
                    <a:lnTo>
                      <a:pt x="1" y="240"/>
                    </a:lnTo>
                    <a:lnTo>
                      <a:pt x="3" y="246"/>
                    </a:lnTo>
                    <a:lnTo>
                      <a:pt x="6" y="251"/>
                    </a:lnTo>
                    <a:lnTo>
                      <a:pt x="9" y="257"/>
                    </a:lnTo>
                    <a:lnTo>
                      <a:pt x="13" y="26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8" name="Freeform 264">
                <a:extLst>
                  <a:ext uri="{FF2B5EF4-FFF2-40B4-BE49-F238E27FC236}">
                    <a16:creationId xmlns:a16="http://schemas.microsoft.com/office/drawing/2014/main" id="{408B46D5-7B80-8F32-063A-5D00C9A958F4}"/>
                  </a:ext>
                </a:extLst>
              </p:cNvPr>
              <p:cNvSpPr>
                <a:spLocks/>
              </p:cNvSpPr>
              <p:nvPr/>
            </p:nvSpPr>
            <p:spPr bwMode="auto">
              <a:xfrm>
                <a:off x="4533" y="1188"/>
                <a:ext cx="47" cy="199"/>
              </a:xfrm>
              <a:custGeom>
                <a:avLst/>
                <a:gdLst>
                  <a:gd name="T0" fmla="*/ 0 w 47"/>
                  <a:gd name="T1" fmla="*/ 0 h 199"/>
                  <a:gd name="T2" fmla="*/ 0 w 47"/>
                  <a:gd name="T3" fmla="*/ 0 h 199"/>
                  <a:gd name="T4" fmla="*/ 6 w 47"/>
                  <a:gd name="T5" fmla="*/ 12 h 199"/>
                  <a:gd name="T6" fmla="*/ 13 w 47"/>
                  <a:gd name="T7" fmla="*/ 24 h 199"/>
                  <a:gd name="T8" fmla="*/ 18 w 47"/>
                  <a:gd name="T9" fmla="*/ 35 h 199"/>
                  <a:gd name="T10" fmla="*/ 23 w 47"/>
                  <a:gd name="T11" fmla="*/ 47 h 199"/>
                  <a:gd name="T12" fmla="*/ 26 w 47"/>
                  <a:gd name="T13" fmla="*/ 59 h 199"/>
                  <a:gd name="T14" fmla="*/ 30 w 47"/>
                  <a:gd name="T15" fmla="*/ 71 h 199"/>
                  <a:gd name="T16" fmla="*/ 33 w 47"/>
                  <a:gd name="T17" fmla="*/ 83 h 199"/>
                  <a:gd name="T18" fmla="*/ 36 w 47"/>
                  <a:gd name="T19" fmla="*/ 96 h 199"/>
                  <a:gd name="T20" fmla="*/ 39 w 47"/>
                  <a:gd name="T21" fmla="*/ 109 h 199"/>
                  <a:gd name="T22" fmla="*/ 41 w 47"/>
                  <a:gd name="T23" fmla="*/ 121 h 199"/>
                  <a:gd name="T24" fmla="*/ 43 w 47"/>
                  <a:gd name="T25" fmla="*/ 134 h 199"/>
                  <a:gd name="T26" fmla="*/ 44 w 47"/>
                  <a:gd name="T27" fmla="*/ 147 h 199"/>
                  <a:gd name="T28" fmla="*/ 45 w 47"/>
                  <a:gd name="T29" fmla="*/ 160 h 199"/>
                  <a:gd name="T30" fmla="*/ 45 w 47"/>
                  <a:gd name="T31" fmla="*/ 173 h 199"/>
                  <a:gd name="T32" fmla="*/ 46 w 47"/>
                  <a:gd name="T33" fmla="*/ 185 h 199"/>
                  <a:gd name="T34" fmla="*/ 46 w 47"/>
                  <a:gd name="T35" fmla="*/ 198 h 1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199">
                    <a:moveTo>
                      <a:pt x="0" y="0"/>
                    </a:moveTo>
                    <a:lnTo>
                      <a:pt x="0" y="0"/>
                    </a:lnTo>
                    <a:lnTo>
                      <a:pt x="6" y="12"/>
                    </a:lnTo>
                    <a:lnTo>
                      <a:pt x="13" y="24"/>
                    </a:lnTo>
                    <a:lnTo>
                      <a:pt x="18" y="35"/>
                    </a:lnTo>
                    <a:lnTo>
                      <a:pt x="23" y="47"/>
                    </a:lnTo>
                    <a:lnTo>
                      <a:pt x="26" y="59"/>
                    </a:lnTo>
                    <a:lnTo>
                      <a:pt x="30" y="71"/>
                    </a:lnTo>
                    <a:lnTo>
                      <a:pt x="33" y="83"/>
                    </a:lnTo>
                    <a:lnTo>
                      <a:pt x="36" y="96"/>
                    </a:lnTo>
                    <a:lnTo>
                      <a:pt x="39" y="109"/>
                    </a:lnTo>
                    <a:lnTo>
                      <a:pt x="41" y="121"/>
                    </a:lnTo>
                    <a:lnTo>
                      <a:pt x="43" y="134"/>
                    </a:lnTo>
                    <a:lnTo>
                      <a:pt x="44" y="147"/>
                    </a:lnTo>
                    <a:lnTo>
                      <a:pt x="45" y="160"/>
                    </a:lnTo>
                    <a:lnTo>
                      <a:pt x="45" y="173"/>
                    </a:lnTo>
                    <a:lnTo>
                      <a:pt x="46" y="185"/>
                    </a:lnTo>
                    <a:lnTo>
                      <a:pt x="46" y="19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19" name="Freeform 265">
                <a:extLst>
                  <a:ext uri="{FF2B5EF4-FFF2-40B4-BE49-F238E27FC236}">
                    <a16:creationId xmlns:a16="http://schemas.microsoft.com/office/drawing/2014/main" id="{DF25CCDB-AF75-1D74-747E-771DF45BE3B0}"/>
                  </a:ext>
                </a:extLst>
              </p:cNvPr>
              <p:cNvSpPr>
                <a:spLocks/>
              </p:cNvSpPr>
              <p:nvPr/>
            </p:nvSpPr>
            <p:spPr bwMode="auto">
              <a:xfrm>
                <a:off x="4321" y="2791"/>
                <a:ext cx="107" cy="131"/>
              </a:xfrm>
              <a:custGeom>
                <a:avLst/>
                <a:gdLst>
                  <a:gd name="T0" fmla="*/ 42 w 107"/>
                  <a:gd name="T1" fmla="*/ 0 h 131"/>
                  <a:gd name="T2" fmla="*/ 1 w 107"/>
                  <a:gd name="T3" fmla="*/ 2 h 131"/>
                  <a:gd name="T4" fmla="*/ 0 w 107"/>
                  <a:gd name="T5" fmla="*/ 19 h 131"/>
                  <a:gd name="T6" fmla="*/ 27 w 107"/>
                  <a:gd name="T7" fmla="*/ 95 h 131"/>
                  <a:gd name="T8" fmla="*/ 18 w 107"/>
                  <a:gd name="T9" fmla="*/ 102 h 131"/>
                  <a:gd name="T10" fmla="*/ 39 w 107"/>
                  <a:gd name="T11" fmla="*/ 130 h 131"/>
                  <a:gd name="T12" fmla="*/ 66 w 107"/>
                  <a:gd name="T13" fmla="*/ 119 h 131"/>
                  <a:gd name="T14" fmla="*/ 72 w 107"/>
                  <a:gd name="T15" fmla="*/ 107 h 131"/>
                  <a:gd name="T16" fmla="*/ 68 w 107"/>
                  <a:gd name="T17" fmla="*/ 95 h 131"/>
                  <a:gd name="T18" fmla="*/ 90 w 107"/>
                  <a:gd name="T19" fmla="*/ 27 h 131"/>
                  <a:gd name="T20" fmla="*/ 106 w 107"/>
                  <a:gd name="T21" fmla="*/ 5 h 131"/>
                  <a:gd name="T22" fmla="*/ 87 w 107"/>
                  <a:gd name="T23" fmla="*/ 0 h 131"/>
                  <a:gd name="T24" fmla="*/ 42 w 107"/>
                  <a:gd name="T25" fmla="*/ 0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7" h="131">
                    <a:moveTo>
                      <a:pt x="42" y="0"/>
                    </a:moveTo>
                    <a:lnTo>
                      <a:pt x="1" y="2"/>
                    </a:lnTo>
                    <a:lnTo>
                      <a:pt x="0" y="19"/>
                    </a:lnTo>
                    <a:lnTo>
                      <a:pt x="27" y="95"/>
                    </a:lnTo>
                    <a:lnTo>
                      <a:pt x="18" y="102"/>
                    </a:lnTo>
                    <a:lnTo>
                      <a:pt x="39" y="130"/>
                    </a:lnTo>
                    <a:lnTo>
                      <a:pt x="66" y="119"/>
                    </a:lnTo>
                    <a:lnTo>
                      <a:pt x="72" y="107"/>
                    </a:lnTo>
                    <a:lnTo>
                      <a:pt x="68" y="95"/>
                    </a:lnTo>
                    <a:lnTo>
                      <a:pt x="90" y="27"/>
                    </a:lnTo>
                    <a:lnTo>
                      <a:pt x="106" y="5"/>
                    </a:lnTo>
                    <a:lnTo>
                      <a:pt x="87" y="0"/>
                    </a:lnTo>
                    <a:lnTo>
                      <a:pt x="4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0" name="Freeform 266">
                <a:extLst>
                  <a:ext uri="{FF2B5EF4-FFF2-40B4-BE49-F238E27FC236}">
                    <a16:creationId xmlns:a16="http://schemas.microsoft.com/office/drawing/2014/main" id="{FA229A4F-F20C-8377-16BB-5981F86F07EF}"/>
                  </a:ext>
                </a:extLst>
              </p:cNvPr>
              <p:cNvSpPr>
                <a:spLocks/>
              </p:cNvSpPr>
              <p:nvPr/>
            </p:nvSpPr>
            <p:spPr bwMode="auto">
              <a:xfrm>
                <a:off x="4310" y="2777"/>
                <a:ext cx="128" cy="124"/>
              </a:xfrm>
              <a:custGeom>
                <a:avLst/>
                <a:gdLst>
                  <a:gd name="T0" fmla="*/ 75 w 128"/>
                  <a:gd name="T1" fmla="*/ 120 h 124"/>
                  <a:gd name="T2" fmla="*/ 61 w 128"/>
                  <a:gd name="T3" fmla="*/ 123 h 124"/>
                  <a:gd name="T4" fmla="*/ 62 w 128"/>
                  <a:gd name="T5" fmla="*/ 114 h 124"/>
                  <a:gd name="T6" fmla="*/ 63 w 128"/>
                  <a:gd name="T7" fmla="*/ 103 h 124"/>
                  <a:gd name="T8" fmla="*/ 61 w 128"/>
                  <a:gd name="T9" fmla="*/ 90 h 124"/>
                  <a:gd name="T10" fmla="*/ 60 w 128"/>
                  <a:gd name="T11" fmla="*/ 77 h 124"/>
                  <a:gd name="T12" fmla="*/ 64 w 128"/>
                  <a:gd name="T13" fmla="*/ 67 h 124"/>
                  <a:gd name="T14" fmla="*/ 69 w 128"/>
                  <a:gd name="T15" fmla="*/ 55 h 124"/>
                  <a:gd name="T16" fmla="*/ 75 w 128"/>
                  <a:gd name="T17" fmla="*/ 45 h 124"/>
                  <a:gd name="T18" fmla="*/ 83 w 128"/>
                  <a:gd name="T19" fmla="*/ 37 h 124"/>
                  <a:gd name="T20" fmla="*/ 92 w 128"/>
                  <a:gd name="T21" fmla="*/ 33 h 124"/>
                  <a:gd name="T22" fmla="*/ 102 w 128"/>
                  <a:gd name="T23" fmla="*/ 28 h 124"/>
                  <a:gd name="T24" fmla="*/ 109 w 128"/>
                  <a:gd name="T25" fmla="*/ 25 h 124"/>
                  <a:gd name="T26" fmla="*/ 108 w 128"/>
                  <a:gd name="T27" fmla="*/ 20 h 124"/>
                  <a:gd name="T28" fmla="*/ 103 w 128"/>
                  <a:gd name="T29" fmla="*/ 19 h 124"/>
                  <a:gd name="T30" fmla="*/ 95 w 128"/>
                  <a:gd name="T31" fmla="*/ 20 h 124"/>
                  <a:gd name="T32" fmla="*/ 84 w 128"/>
                  <a:gd name="T33" fmla="*/ 23 h 124"/>
                  <a:gd name="T34" fmla="*/ 69 w 128"/>
                  <a:gd name="T35" fmla="*/ 26 h 124"/>
                  <a:gd name="T36" fmla="*/ 53 w 128"/>
                  <a:gd name="T37" fmla="*/ 26 h 124"/>
                  <a:gd name="T38" fmla="*/ 42 w 128"/>
                  <a:gd name="T39" fmla="*/ 24 h 124"/>
                  <a:gd name="T40" fmla="*/ 32 w 128"/>
                  <a:gd name="T41" fmla="*/ 22 h 124"/>
                  <a:gd name="T42" fmla="*/ 24 w 128"/>
                  <a:gd name="T43" fmla="*/ 21 h 124"/>
                  <a:gd name="T44" fmla="*/ 17 w 128"/>
                  <a:gd name="T45" fmla="*/ 22 h 124"/>
                  <a:gd name="T46" fmla="*/ 17 w 128"/>
                  <a:gd name="T47" fmla="*/ 27 h 124"/>
                  <a:gd name="T48" fmla="*/ 22 w 128"/>
                  <a:gd name="T49" fmla="*/ 30 h 124"/>
                  <a:gd name="T50" fmla="*/ 27 w 128"/>
                  <a:gd name="T51" fmla="*/ 32 h 124"/>
                  <a:gd name="T52" fmla="*/ 36 w 128"/>
                  <a:gd name="T53" fmla="*/ 37 h 124"/>
                  <a:gd name="T54" fmla="*/ 43 w 128"/>
                  <a:gd name="T55" fmla="*/ 47 h 124"/>
                  <a:gd name="T56" fmla="*/ 47 w 128"/>
                  <a:gd name="T57" fmla="*/ 59 h 124"/>
                  <a:gd name="T58" fmla="*/ 50 w 128"/>
                  <a:gd name="T59" fmla="*/ 69 h 124"/>
                  <a:gd name="T60" fmla="*/ 52 w 128"/>
                  <a:gd name="T61" fmla="*/ 78 h 124"/>
                  <a:gd name="T62" fmla="*/ 52 w 128"/>
                  <a:gd name="T63" fmla="*/ 90 h 124"/>
                  <a:gd name="T64" fmla="*/ 51 w 128"/>
                  <a:gd name="T65" fmla="*/ 103 h 124"/>
                  <a:gd name="T66" fmla="*/ 51 w 128"/>
                  <a:gd name="T67" fmla="*/ 113 h 124"/>
                  <a:gd name="T68" fmla="*/ 52 w 128"/>
                  <a:gd name="T69" fmla="*/ 123 h 124"/>
                  <a:gd name="T70" fmla="*/ 37 w 128"/>
                  <a:gd name="T71" fmla="*/ 120 h 124"/>
                  <a:gd name="T72" fmla="*/ 31 w 128"/>
                  <a:gd name="T73" fmla="*/ 109 h 124"/>
                  <a:gd name="T74" fmla="*/ 29 w 128"/>
                  <a:gd name="T75" fmla="*/ 100 h 124"/>
                  <a:gd name="T76" fmla="*/ 27 w 128"/>
                  <a:gd name="T77" fmla="*/ 92 h 124"/>
                  <a:gd name="T78" fmla="*/ 25 w 128"/>
                  <a:gd name="T79" fmla="*/ 83 h 124"/>
                  <a:gd name="T80" fmla="*/ 20 w 128"/>
                  <a:gd name="T81" fmla="*/ 70 h 124"/>
                  <a:gd name="T82" fmla="*/ 13 w 128"/>
                  <a:gd name="T83" fmla="*/ 56 h 124"/>
                  <a:gd name="T84" fmla="*/ 6 w 128"/>
                  <a:gd name="T85" fmla="*/ 48 h 124"/>
                  <a:gd name="T86" fmla="*/ 2 w 128"/>
                  <a:gd name="T87" fmla="*/ 42 h 124"/>
                  <a:gd name="T88" fmla="*/ 0 w 128"/>
                  <a:gd name="T89" fmla="*/ 36 h 124"/>
                  <a:gd name="T90" fmla="*/ 0 w 128"/>
                  <a:gd name="T91" fmla="*/ 28 h 124"/>
                  <a:gd name="T92" fmla="*/ 4 w 128"/>
                  <a:gd name="T93" fmla="*/ 19 h 124"/>
                  <a:gd name="T94" fmla="*/ 10 w 128"/>
                  <a:gd name="T95" fmla="*/ 12 h 124"/>
                  <a:gd name="T96" fmla="*/ 25 w 128"/>
                  <a:gd name="T97" fmla="*/ 7 h 124"/>
                  <a:gd name="T98" fmla="*/ 48 w 128"/>
                  <a:gd name="T99" fmla="*/ 2 h 124"/>
                  <a:gd name="T100" fmla="*/ 71 w 128"/>
                  <a:gd name="T101" fmla="*/ 0 h 124"/>
                  <a:gd name="T102" fmla="*/ 94 w 128"/>
                  <a:gd name="T103" fmla="*/ 4 h 124"/>
                  <a:gd name="T104" fmla="*/ 113 w 128"/>
                  <a:gd name="T105" fmla="*/ 11 h 124"/>
                  <a:gd name="T106" fmla="*/ 124 w 128"/>
                  <a:gd name="T107" fmla="*/ 19 h 124"/>
                  <a:gd name="T108" fmla="*/ 127 w 128"/>
                  <a:gd name="T109" fmla="*/ 35 h 124"/>
                  <a:gd name="T110" fmla="*/ 121 w 128"/>
                  <a:gd name="T111" fmla="*/ 48 h 124"/>
                  <a:gd name="T112" fmla="*/ 108 w 128"/>
                  <a:gd name="T113" fmla="*/ 60 h 124"/>
                  <a:gd name="T114" fmla="*/ 97 w 128"/>
                  <a:gd name="T115" fmla="*/ 72 h 124"/>
                  <a:gd name="T116" fmla="*/ 91 w 128"/>
                  <a:gd name="T117" fmla="*/ 83 h 124"/>
                  <a:gd name="T118" fmla="*/ 89 w 128"/>
                  <a:gd name="T119" fmla="*/ 93 h 124"/>
                  <a:gd name="T120" fmla="*/ 87 w 128"/>
                  <a:gd name="T121" fmla="*/ 103 h 124"/>
                  <a:gd name="T122" fmla="*/ 84 w 128"/>
                  <a:gd name="T123" fmla="*/ 112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8" h="124">
                    <a:moveTo>
                      <a:pt x="82" y="117"/>
                    </a:moveTo>
                    <a:lnTo>
                      <a:pt x="82" y="117"/>
                    </a:lnTo>
                    <a:lnTo>
                      <a:pt x="79" y="118"/>
                    </a:lnTo>
                    <a:lnTo>
                      <a:pt x="75" y="120"/>
                    </a:lnTo>
                    <a:lnTo>
                      <a:pt x="71" y="122"/>
                    </a:lnTo>
                    <a:lnTo>
                      <a:pt x="67" y="123"/>
                    </a:lnTo>
                    <a:lnTo>
                      <a:pt x="63" y="123"/>
                    </a:lnTo>
                    <a:lnTo>
                      <a:pt x="61" y="123"/>
                    </a:lnTo>
                    <a:lnTo>
                      <a:pt x="59" y="121"/>
                    </a:lnTo>
                    <a:lnTo>
                      <a:pt x="60" y="118"/>
                    </a:lnTo>
                    <a:lnTo>
                      <a:pt x="61" y="116"/>
                    </a:lnTo>
                    <a:lnTo>
                      <a:pt x="62" y="114"/>
                    </a:lnTo>
                    <a:lnTo>
                      <a:pt x="63" y="111"/>
                    </a:lnTo>
                    <a:lnTo>
                      <a:pt x="63" y="109"/>
                    </a:lnTo>
                    <a:lnTo>
                      <a:pt x="63" y="106"/>
                    </a:lnTo>
                    <a:lnTo>
                      <a:pt x="63" y="103"/>
                    </a:lnTo>
                    <a:lnTo>
                      <a:pt x="62" y="99"/>
                    </a:lnTo>
                    <a:lnTo>
                      <a:pt x="62" y="96"/>
                    </a:lnTo>
                    <a:lnTo>
                      <a:pt x="61" y="93"/>
                    </a:lnTo>
                    <a:lnTo>
                      <a:pt x="61" y="90"/>
                    </a:lnTo>
                    <a:lnTo>
                      <a:pt x="61" y="87"/>
                    </a:lnTo>
                    <a:lnTo>
                      <a:pt x="60" y="83"/>
                    </a:lnTo>
                    <a:lnTo>
                      <a:pt x="60" y="80"/>
                    </a:lnTo>
                    <a:lnTo>
                      <a:pt x="60" y="77"/>
                    </a:lnTo>
                    <a:lnTo>
                      <a:pt x="61" y="75"/>
                    </a:lnTo>
                    <a:lnTo>
                      <a:pt x="61" y="73"/>
                    </a:lnTo>
                    <a:lnTo>
                      <a:pt x="63" y="69"/>
                    </a:lnTo>
                    <a:lnTo>
                      <a:pt x="64" y="67"/>
                    </a:lnTo>
                    <a:lnTo>
                      <a:pt x="65" y="63"/>
                    </a:lnTo>
                    <a:lnTo>
                      <a:pt x="66" y="61"/>
                    </a:lnTo>
                    <a:lnTo>
                      <a:pt x="67" y="58"/>
                    </a:lnTo>
                    <a:lnTo>
                      <a:pt x="69" y="55"/>
                    </a:lnTo>
                    <a:lnTo>
                      <a:pt x="70" y="53"/>
                    </a:lnTo>
                    <a:lnTo>
                      <a:pt x="71" y="50"/>
                    </a:lnTo>
                    <a:lnTo>
                      <a:pt x="73" y="47"/>
                    </a:lnTo>
                    <a:lnTo>
                      <a:pt x="75" y="45"/>
                    </a:lnTo>
                    <a:lnTo>
                      <a:pt x="77" y="43"/>
                    </a:lnTo>
                    <a:lnTo>
                      <a:pt x="79" y="41"/>
                    </a:lnTo>
                    <a:lnTo>
                      <a:pt x="81" y="39"/>
                    </a:lnTo>
                    <a:lnTo>
                      <a:pt x="83" y="37"/>
                    </a:lnTo>
                    <a:lnTo>
                      <a:pt x="86" y="36"/>
                    </a:lnTo>
                    <a:lnTo>
                      <a:pt x="89" y="35"/>
                    </a:lnTo>
                    <a:lnTo>
                      <a:pt x="90" y="34"/>
                    </a:lnTo>
                    <a:lnTo>
                      <a:pt x="92" y="33"/>
                    </a:lnTo>
                    <a:lnTo>
                      <a:pt x="94" y="32"/>
                    </a:lnTo>
                    <a:lnTo>
                      <a:pt x="97" y="31"/>
                    </a:lnTo>
                    <a:lnTo>
                      <a:pt x="100" y="29"/>
                    </a:lnTo>
                    <a:lnTo>
                      <a:pt x="102" y="28"/>
                    </a:lnTo>
                    <a:lnTo>
                      <a:pt x="105" y="27"/>
                    </a:lnTo>
                    <a:lnTo>
                      <a:pt x="107" y="26"/>
                    </a:lnTo>
                    <a:lnTo>
                      <a:pt x="108" y="26"/>
                    </a:lnTo>
                    <a:lnTo>
                      <a:pt x="109" y="25"/>
                    </a:lnTo>
                    <a:lnTo>
                      <a:pt x="109" y="24"/>
                    </a:lnTo>
                    <a:lnTo>
                      <a:pt x="109" y="23"/>
                    </a:lnTo>
                    <a:lnTo>
                      <a:pt x="109" y="22"/>
                    </a:lnTo>
                    <a:lnTo>
                      <a:pt x="108" y="20"/>
                    </a:lnTo>
                    <a:lnTo>
                      <a:pt x="107" y="20"/>
                    </a:lnTo>
                    <a:lnTo>
                      <a:pt x="106" y="19"/>
                    </a:lnTo>
                    <a:lnTo>
                      <a:pt x="105" y="19"/>
                    </a:lnTo>
                    <a:lnTo>
                      <a:pt x="103" y="19"/>
                    </a:lnTo>
                    <a:lnTo>
                      <a:pt x="101" y="19"/>
                    </a:lnTo>
                    <a:lnTo>
                      <a:pt x="99" y="19"/>
                    </a:lnTo>
                    <a:lnTo>
                      <a:pt x="97" y="20"/>
                    </a:lnTo>
                    <a:lnTo>
                      <a:pt x="95" y="20"/>
                    </a:lnTo>
                    <a:lnTo>
                      <a:pt x="93" y="21"/>
                    </a:lnTo>
                    <a:lnTo>
                      <a:pt x="90" y="22"/>
                    </a:lnTo>
                    <a:lnTo>
                      <a:pt x="87" y="22"/>
                    </a:lnTo>
                    <a:lnTo>
                      <a:pt x="84" y="23"/>
                    </a:lnTo>
                    <a:lnTo>
                      <a:pt x="81" y="24"/>
                    </a:lnTo>
                    <a:lnTo>
                      <a:pt x="77" y="24"/>
                    </a:lnTo>
                    <a:lnTo>
                      <a:pt x="73" y="25"/>
                    </a:lnTo>
                    <a:lnTo>
                      <a:pt x="69" y="26"/>
                    </a:lnTo>
                    <a:lnTo>
                      <a:pt x="65" y="26"/>
                    </a:lnTo>
                    <a:lnTo>
                      <a:pt x="60" y="26"/>
                    </a:lnTo>
                    <a:lnTo>
                      <a:pt x="56" y="26"/>
                    </a:lnTo>
                    <a:lnTo>
                      <a:pt x="53" y="26"/>
                    </a:lnTo>
                    <a:lnTo>
                      <a:pt x="50" y="25"/>
                    </a:lnTo>
                    <a:lnTo>
                      <a:pt x="47" y="25"/>
                    </a:lnTo>
                    <a:lnTo>
                      <a:pt x="44" y="24"/>
                    </a:lnTo>
                    <a:lnTo>
                      <a:pt x="42" y="24"/>
                    </a:lnTo>
                    <a:lnTo>
                      <a:pt x="39" y="23"/>
                    </a:lnTo>
                    <a:lnTo>
                      <a:pt x="37" y="22"/>
                    </a:lnTo>
                    <a:lnTo>
                      <a:pt x="34" y="22"/>
                    </a:lnTo>
                    <a:lnTo>
                      <a:pt x="32" y="22"/>
                    </a:lnTo>
                    <a:lnTo>
                      <a:pt x="30" y="21"/>
                    </a:lnTo>
                    <a:lnTo>
                      <a:pt x="28" y="21"/>
                    </a:lnTo>
                    <a:lnTo>
                      <a:pt x="26" y="21"/>
                    </a:lnTo>
                    <a:lnTo>
                      <a:pt x="24" y="21"/>
                    </a:lnTo>
                    <a:lnTo>
                      <a:pt x="22" y="21"/>
                    </a:lnTo>
                    <a:lnTo>
                      <a:pt x="20" y="21"/>
                    </a:lnTo>
                    <a:lnTo>
                      <a:pt x="19" y="21"/>
                    </a:lnTo>
                    <a:lnTo>
                      <a:pt x="17" y="22"/>
                    </a:lnTo>
                    <a:lnTo>
                      <a:pt x="17" y="23"/>
                    </a:lnTo>
                    <a:lnTo>
                      <a:pt x="16" y="24"/>
                    </a:lnTo>
                    <a:lnTo>
                      <a:pt x="16" y="26"/>
                    </a:lnTo>
                    <a:lnTo>
                      <a:pt x="17" y="27"/>
                    </a:lnTo>
                    <a:lnTo>
                      <a:pt x="18" y="29"/>
                    </a:lnTo>
                    <a:lnTo>
                      <a:pt x="20" y="29"/>
                    </a:lnTo>
                    <a:lnTo>
                      <a:pt x="21" y="29"/>
                    </a:lnTo>
                    <a:lnTo>
                      <a:pt x="22" y="30"/>
                    </a:lnTo>
                    <a:lnTo>
                      <a:pt x="23" y="30"/>
                    </a:lnTo>
                    <a:lnTo>
                      <a:pt x="24" y="31"/>
                    </a:lnTo>
                    <a:lnTo>
                      <a:pt x="25" y="31"/>
                    </a:lnTo>
                    <a:lnTo>
                      <a:pt x="27" y="32"/>
                    </a:lnTo>
                    <a:lnTo>
                      <a:pt x="28" y="33"/>
                    </a:lnTo>
                    <a:lnTo>
                      <a:pt x="30" y="34"/>
                    </a:lnTo>
                    <a:lnTo>
                      <a:pt x="33" y="35"/>
                    </a:lnTo>
                    <a:lnTo>
                      <a:pt x="36" y="37"/>
                    </a:lnTo>
                    <a:lnTo>
                      <a:pt x="38" y="39"/>
                    </a:lnTo>
                    <a:lnTo>
                      <a:pt x="40" y="41"/>
                    </a:lnTo>
                    <a:lnTo>
                      <a:pt x="42" y="44"/>
                    </a:lnTo>
                    <a:lnTo>
                      <a:pt x="43" y="47"/>
                    </a:lnTo>
                    <a:lnTo>
                      <a:pt x="45" y="50"/>
                    </a:lnTo>
                    <a:lnTo>
                      <a:pt x="46" y="53"/>
                    </a:lnTo>
                    <a:lnTo>
                      <a:pt x="47" y="56"/>
                    </a:lnTo>
                    <a:lnTo>
                      <a:pt x="47" y="59"/>
                    </a:lnTo>
                    <a:lnTo>
                      <a:pt x="48" y="62"/>
                    </a:lnTo>
                    <a:lnTo>
                      <a:pt x="49" y="64"/>
                    </a:lnTo>
                    <a:lnTo>
                      <a:pt x="49" y="67"/>
                    </a:lnTo>
                    <a:lnTo>
                      <a:pt x="50" y="69"/>
                    </a:lnTo>
                    <a:lnTo>
                      <a:pt x="50" y="71"/>
                    </a:lnTo>
                    <a:lnTo>
                      <a:pt x="51" y="73"/>
                    </a:lnTo>
                    <a:lnTo>
                      <a:pt x="51" y="75"/>
                    </a:lnTo>
                    <a:lnTo>
                      <a:pt x="52" y="78"/>
                    </a:lnTo>
                    <a:lnTo>
                      <a:pt x="52" y="81"/>
                    </a:lnTo>
                    <a:lnTo>
                      <a:pt x="52" y="84"/>
                    </a:lnTo>
                    <a:lnTo>
                      <a:pt x="52" y="87"/>
                    </a:lnTo>
                    <a:lnTo>
                      <a:pt x="52" y="90"/>
                    </a:lnTo>
                    <a:lnTo>
                      <a:pt x="51" y="93"/>
                    </a:lnTo>
                    <a:lnTo>
                      <a:pt x="51" y="97"/>
                    </a:lnTo>
                    <a:lnTo>
                      <a:pt x="51" y="99"/>
                    </a:lnTo>
                    <a:lnTo>
                      <a:pt x="51" y="103"/>
                    </a:lnTo>
                    <a:lnTo>
                      <a:pt x="51" y="105"/>
                    </a:lnTo>
                    <a:lnTo>
                      <a:pt x="51" y="108"/>
                    </a:lnTo>
                    <a:lnTo>
                      <a:pt x="51" y="111"/>
                    </a:lnTo>
                    <a:lnTo>
                      <a:pt x="51" y="113"/>
                    </a:lnTo>
                    <a:lnTo>
                      <a:pt x="52" y="116"/>
                    </a:lnTo>
                    <a:lnTo>
                      <a:pt x="53" y="118"/>
                    </a:lnTo>
                    <a:lnTo>
                      <a:pt x="53" y="121"/>
                    </a:lnTo>
                    <a:lnTo>
                      <a:pt x="52" y="123"/>
                    </a:lnTo>
                    <a:lnTo>
                      <a:pt x="49" y="123"/>
                    </a:lnTo>
                    <a:lnTo>
                      <a:pt x="45" y="123"/>
                    </a:lnTo>
                    <a:lnTo>
                      <a:pt x="41" y="122"/>
                    </a:lnTo>
                    <a:lnTo>
                      <a:pt x="37" y="120"/>
                    </a:lnTo>
                    <a:lnTo>
                      <a:pt x="34" y="117"/>
                    </a:lnTo>
                    <a:lnTo>
                      <a:pt x="32" y="113"/>
                    </a:lnTo>
                    <a:lnTo>
                      <a:pt x="31" y="111"/>
                    </a:lnTo>
                    <a:lnTo>
                      <a:pt x="31" y="109"/>
                    </a:lnTo>
                    <a:lnTo>
                      <a:pt x="30" y="107"/>
                    </a:lnTo>
                    <a:lnTo>
                      <a:pt x="29" y="104"/>
                    </a:lnTo>
                    <a:lnTo>
                      <a:pt x="29" y="102"/>
                    </a:lnTo>
                    <a:lnTo>
                      <a:pt x="29" y="100"/>
                    </a:lnTo>
                    <a:lnTo>
                      <a:pt x="28" y="98"/>
                    </a:lnTo>
                    <a:lnTo>
                      <a:pt x="28" y="96"/>
                    </a:lnTo>
                    <a:lnTo>
                      <a:pt x="27" y="94"/>
                    </a:lnTo>
                    <a:lnTo>
                      <a:pt x="27" y="92"/>
                    </a:lnTo>
                    <a:lnTo>
                      <a:pt x="26" y="90"/>
                    </a:lnTo>
                    <a:lnTo>
                      <a:pt x="26" y="88"/>
                    </a:lnTo>
                    <a:lnTo>
                      <a:pt x="25" y="86"/>
                    </a:lnTo>
                    <a:lnTo>
                      <a:pt x="25" y="83"/>
                    </a:lnTo>
                    <a:lnTo>
                      <a:pt x="24" y="81"/>
                    </a:lnTo>
                    <a:lnTo>
                      <a:pt x="23" y="79"/>
                    </a:lnTo>
                    <a:lnTo>
                      <a:pt x="21" y="74"/>
                    </a:lnTo>
                    <a:lnTo>
                      <a:pt x="20" y="70"/>
                    </a:lnTo>
                    <a:lnTo>
                      <a:pt x="18" y="66"/>
                    </a:lnTo>
                    <a:lnTo>
                      <a:pt x="16" y="62"/>
                    </a:lnTo>
                    <a:lnTo>
                      <a:pt x="14" y="59"/>
                    </a:lnTo>
                    <a:lnTo>
                      <a:pt x="13" y="56"/>
                    </a:lnTo>
                    <a:lnTo>
                      <a:pt x="11" y="54"/>
                    </a:lnTo>
                    <a:lnTo>
                      <a:pt x="9" y="52"/>
                    </a:lnTo>
                    <a:lnTo>
                      <a:pt x="7" y="50"/>
                    </a:lnTo>
                    <a:lnTo>
                      <a:pt x="6" y="48"/>
                    </a:lnTo>
                    <a:lnTo>
                      <a:pt x="4" y="46"/>
                    </a:lnTo>
                    <a:lnTo>
                      <a:pt x="4" y="45"/>
                    </a:lnTo>
                    <a:lnTo>
                      <a:pt x="2" y="43"/>
                    </a:lnTo>
                    <a:lnTo>
                      <a:pt x="2" y="42"/>
                    </a:lnTo>
                    <a:lnTo>
                      <a:pt x="1" y="41"/>
                    </a:lnTo>
                    <a:lnTo>
                      <a:pt x="1" y="39"/>
                    </a:lnTo>
                    <a:lnTo>
                      <a:pt x="0" y="38"/>
                    </a:lnTo>
                    <a:lnTo>
                      <a:pt x="0" y="36"/>
                    </a:lnTo>
                    <a:lnTo>
                      <a:pt x="0" y="35"/>
                    </a:lnTo>
                    <a:lnTo>
                      <a:pt x="0" y="33"/>
                    </a:lnTo>
                    <a:lnTo>
                      <a:pt x="0" y="30"/>
                    </a:lnTo>
                    <a:lnTo>
                      <a:pt x="0" y="28"/>
                    </a:lnTo>
                    <a:lnTo>
                      <a:pt x="1" y="26"/>
                    </a:lnTo>
                    <a:lnTo>
                      <a:pt x="2" y="24"/>
                    </a:lnTo>
                    <a:lnTo>
                      <a:pt x="3" y="22"/>
                    </a:lnTo>
                    <a:lnTo>
                      <a:pt x="4" y="19"/>
                    </a:lnTo>
                    <a:lnTo>
                      <a:pt x="6" y="17"/>
                    </a:lnTo>
                    <a:lnTo>
                      <a:pt x="7" y="15"/>
                    </a:lnTo>
                    <a:lnTo>
                      <a:pt x="9" y="14"/>
                    </a:lnTo>
                    <a:lnTo>
                      <a:pt x="10" y="12"/>
                    </a:lnTo>
                    <a:lnTo>
                      <a:pt x="12" y="11"/>
                    </a:lnTo>
                    <a:lnTo>
                      <a:pt x="15" y="10"/>
                    </a:lnTo>
                    <a:lnTo>
                      <a:pt x="20" y="8"/>
                    </a:lnTo>
                    <a:lnTo>
                      <a:pt x="25" y="7"/>
                    </a:lnTo>
                    <a:lnTo>
                      <a:pt x="31" y="6"/>
                    </a:lnTo>
                    <a:lnTo>
                      <a:pt x="37" y="4"/>
                    </a:lnTo>
                    <a:lnTo>
                      <a:pt x="42" y="3"/>
                    </a:lnTo>
                    <a:lnTo>
                      <a:pt x="48" y="2"/>
                    </a:lnTo>
                    <a:lnTo>
                      <a:pt x="53" y="1"/>
                    </a:lnTo>
                    <a:lnTo>
                      <a:pt x="59" y="0"/>
                    </a:lnTo>
                    <a:lnTo>
                      <a:pt x="65" y="0"/>
                    </a:lnTo>
                    <a:lnTo>
                      <a:pt x="71" y="0"/>
                    </a:lnTo>
                    <a:lnTo>
                      <a:pt x="77" y="0"/>
                    </a:lnTo>
                    <a:lnTo>
                      <a:pt x="83" y="1"/>
                    </a:lnTo>
                    <a:lnTo>
                      <a:pt x="88" y="2"/>
                    </a:lnTo>
                    <a:lnTo>
                      <a:pt x="94" y="4"/>
                    </a:lnTo>
                    <a:lnTo>
                      <a:pt x="100" y="6"/>
                    </a:lnTo>
                    <a:lnTo>
                      <a:pt x="106" y="8"/>
                    </a:lnTo>
                    <a:lnTo>
                      <a:pt x="110" y="10"/>
                    </a:lnTo>
                    <a:lnTo>
                      <a:pt x="113" y="11"/>
                    </a:lnTo>
                    <a:lnTo>
                      <a:pt x="117" y="13"/>
                    </a:lnTo>
                    <a:lnTo>
                      <a:pt x="119" y="14"/>
                    </a:lnTo>
                    <a:lnTo>
                      <a:pt x="122" y="17"/>
                    </a:lnTo>
                    <a:lnTo>
                      <a:pt x="124" y="19"/>
                    </a:lnTo>
                    <a:lnTo>
                      <a:pt x="125" y="23"/>
                    </a:lnTo>
                    <a:lnTo>
                      <a:pt x="127" y="27"/>
                    </a:lnTo>
                    <a:lnTo>
                      <a:pt x="127" y="31"/>
                    </a:lnTo>
                    <a:lnTo>
                      <a:pt x="127" y="35"/>
                    </a:lnTo>
                    <a:lnTo>
                      <a:pt x="126" y="38"/>
                    </a:lnTo>
                    <a:lnTo>
                      <a:pt x="125" y="42"/>
                    </a:lnTo>
                    <a:lnTo>
                      <a:pt x="123" y="45"/>
                    </a:lnTo>
                    <a:lnTo>
                      <a:pt x="121" y="48"/>
                    </a:lnTo>
                    <a:lnTo>
                      <a:pt x="118" y="51"/>
                    </a:lnTo>
                    <a:lnTo>
                      <a:pt x="115" y="54"/>
                    </a:lnTo>
                    <a:lnTo>
                      <a:pt x="112" y="57"/>
                    </a:lnTo>
                    <a:lnTo>
                      <a:pt x="108" y="60"/>
                    </a:lnTo>
                    <a:lnTo>
                      <a:pt x="105" y="63"/>
                    </a:lnTo>
                    <a:lnTo>
                      <a:pt x="102" y="66"/>
                    </a:lnTo>
                    <a:lnTo>
                      <a:pt x="99" y="69"/>
                    </a:lnTo>
                    <a:lnTo>
                      <a:pt x="97" y="72"/>
                    </a:lnTo>
                    <a:lnTo>
                      <a:pt x="94" y="75"/>
                    </a:lnTo>
                    <a:lnTo>
                      <a:pt x="93" y="78"/>
                    </a:lnTo>
                    <a:lnTo>
                      <a:pt x="92" y="81"/>
                    </a:lnTo>
                    <a:lnTo>
                      <a:pt x="91" y="83"/>
                    </a:lnTo>
                    <a:lnTo>
                      <a:pt x="90" y="85"/>
                    </a:lnTo>
                    <a:lnTo>
                      <a:pt x="90" y="88"/>
                    </a:lnTo>
                    <a:lnTo>
                      <a:pt x="89" y="91"/>
                    </a:lnTo>
                    <a:lnTo>
                      <a:pt x="89" y="93"/>
                    </a:lnTo>
                    <a:lnTo>
                      <a:pt x="88" y="95"/>
                    </a:lnTo>
                    <a:lnTo>
                      <a:pt x="88" y="98"/>
                    </a:lnTo>
                    <a:lnTo>
                      <a:pt x="87" y="100"/>
                    </a:lnTo>
                    <a:lnTo>
                      <a:pt x="87" y="103"/>
                    </a:lnTo>
                    <a:lnTo>
                      <a:pt x="86" y="105"/>
                    </a:lnTo>
                    <a:lnTo>
                      <a:pt x="86" y="108"/>
                    </a:lnTo>
                    <a:lnTo>
                      <a:pt x="85" y="110"/>
                    </a:lnTo>
                    <a:lnTo>
                      <a:pt x="84" y="112"/>
                    </a:lnTo>
                    <a:lnTo>
                      <a:pt x="83" y="115"/>
                    </a:lnTo>
                    <a:lnTo>
                      <a:pt x="82" y="1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1" name="Freeform 267">
                <a:extLst>
                  <a:ext uri="{FF2B5EF4-FFF2-40B4-BE49-F238E27FC236}">
                    <a16:creationId xmlns:a16="http://schemas.microsoft.com/office/drawing/2014/main" id="{23680BFC-224C-4DC4-9413-F657B958DAA3}"/>
                  </a:ext>
                </a:extLst>
              </p:cNvPr>
              <p:cNvSpPr>
                <a:spLocks/>
              </p:cNvSpPr>
              <p:nvPr/>
            </p:nvSpPr>
            <p:spPr bwMode="auto">
              <a:xfrm>
                <a:off x="4194" y="2732"/>
                <a:ext cx="81" cy="69"/>
              </a:xfrm>
              <a:custGeom>
                <a:avLst/>
                <a:gdLst>
                  <a:gd name="T0" fmla="*/ 60 w 81"/>
                  <a:gd name="T1" fmla="*/ 11 h 69"/>
                  <a:gd name="T2" fmla="*/ 64 w 81"/>
                  <a:gd name="T3" fmla="*/ 15 h 69"/>
                  <a:gd name="T4" fmla="*/ 70 w 81"/>
                  <a:gd name="T5" fmla="*/ 17 h 69"/>
                  <a:gd name="T6" fmla="*/ 74 w 81"/>
                  <a:gd name="T7" fmla="*/ 19 h 69"/>
                  <a:gd name="T8" fmla="*/ 76 w 81"/>
                  <a:gd name="T9" fmla="*/ 23 h 69"/>
                  <a:gd name="T10" fmla="*/ 77 w 81"/>
                  <a:gd name="T11" fmla="*/ 25 h 69"/>
                  <a:gd name="T12" fmla="*/ 78 w 81"/>
                  <a:gd name="T13" fmla="*/ 27 h 69"/>
                  <a:gd name="T14" fmla="*/ 78 w 81"/>
                  <a:gd name="T15" fmla="*/ 30 h 69"/>
                  <a:gd name="T16" fmla="*/ 76 w 81"/>
                  <a:gd name="T17" fmla="*/ 33 h 69"/>
                  <a:gd name="T18" fmla="*/ 77 w 81"/>
                  <a:gd name="T19" fmla="*/ 35 h 69"/>
                  <a:gd name="T20" fmla="*/ 79 w 81"/>
                  <a:gd name="T21" fmla="*/ 39 h 69"/>
                  <a:gd name="T22" fmla="*/ 80 w 81"/>
                  <a:gd name="T23" fmla="*/ 43 h 69"/>
                  <a:gd name="T24" fmla="*/ 78 w 81"/>
                  <a:gd name="T25" fmla="*/ 49 h 69"/>
                  <a:gd name="T26" fmla="*/ 77 w 81"/>
                  <a:gd name="T27" fmla="*/ 52 h 69"/>
                  <a:gd name="T28" fmla="*/ 76 w 81"/>
                  <a:gd name="T29" fmla="*/ 55 h 69"/>
                  <a:gd name="T30" fmla="*/ 75 w 81"/>
                  <a:gd name="T31" fmla="*/ 58 h 69"/>
                  <a:gd name="T32" fmla="*/ 72 w 81"/>
                  <a:gd name="T33" fmla="*/ 61 h 69"/>
                  <a:gd name="T34" fmla="*/ 69 w 81"/>
                  <a:gd name="T35" fmla="*/ 62 h 69"/>
                  <a:gd name="T36" fmla="*/ 67 w 81"/>
                  <a:gd name="T37" fmla="*/ 63 h 69"/>
                  <a:gd name="T38" fmla="*/ 66 w 81"/>
                  <a:gd name="T39" fmla="*/ 64 h 69"/>
                  <a:gd name="T40" fmla="*/ 65 w 81"/>
                  <a:gd name="T41" fmla="*/ 65 h 69"/>
                  <a:gd name="T42" fmla="*/ 64 w 81"/>
                  <a:gd name="T43" fmla="*/ 67 h 69"/>
                  <a:gd name="T44" fmla="*/ 61 w 81"/>
                  <a:gd name="T45" fmla="*/ 68 h 69"/>
                  <a:gd name="T46" fmla="*/ 57 w 81"/>
                  <a:gd name="T47" fmla="*/ 68 h 69"/>
                  <a:gd name="T48" fmla="*/ 54 w 81"/>
                  <a:gd name="T49" fmla="*/ 67 h 69"/>
                  <a:gd name="T50" fmla="*/ 51 w 81"/>
                  <a:gd name="T51" fmla="*/ 66 h 69"/>
                  <a:gd name="T52" fmla="*/ 48 w 81"/>
                  <a:gd name="T53" fmla="*/ 65 h 69"/>
                  <a:gd name="T54" fmla="*/ 45 w 81"/>
                  <a:gd name="T55" fmla="*/ 62 h 69"/>
                  <a:gd name="T56" fmla="*/ 38 w 81"/>
                  <a:gd name="T57" fmla="*/ 57 h 69"/>
                  <a:gd name="T58" fmla="*/ 30 w 81"/>
                  <a:gd name="T59" fmla="*/ 50 h 69"/>
                  <a:gd name="T60" fmla="*/ 22 w 81"/>
                  <a:gd name="T61" fmla="*/ 43 h 69"/>
                  <a:gd name="T62" fmla="*/ 14 w 81"/>
                  <a:gd name="T63" fmla="*/ 37 h 69"/>
                  <a:gd name="T64" fmla="*/ 7 w 81"/>
                  <a:gd name="T65" fmla="*/ 31 h 69"/>
                  <a:gd name="T66" fmla="*/ 3 w 81"/>
                  <a:gd name="T67" fmla="*/ 28 h 69"/>
                  <a:gd name="T68" fmla="*/ 2 w 81"/>
                  <a:gd name="T69" fmla="*/ 26 h 69"/>
                  <a:gd name="T70" fmla="*/ 1 w 81"/>
                  <a:gd name="T71" fmla="*/ 22 h 69"/>
                  <a:gd name="T72" fmla="*/ 0 w 81"/>
                  <a:gd name="T73" fmla="*/ 17 h 69"/>
                  <a:gd name="T74" fmla="*/ 0 w 81"/>
                  <a:gd name="T75" fmla="*/ 13 h 69"/>
                  <a:gd name="T76" fmla="*/ 3 w 81"/>
                  <a:gd name="T77" fmla="*/ 9 h 69"/>
                  <a:gd name="T78" fmla="*/ 10 w 81"/>
                  <a:gd name="T79" fmla="*/ 4 h 69"/>
                  <a:gd name="T80" fmla="*/ 18 w 81"/>
                  <a:gd name="T81" fmla="*/ 1 h 69"/>
                  <a:gd name="T82" fmla="*/ 27 w 81"/>
                  <a:gd name="T83" fmla="*/ 0 h 69"/>
                  <a:gd name="T84" fmla="*/ 36 w 81"/>
                  <a:gd name="T85" fmla="*/ 0 h 69"/>
                  <a:gd name="T86" fmla="*/ 44 w 81"/>
                  <a:gd name="T87" fmla="*/ 2 h 69"/>
                  <a:gd name="T88" fmla="*/ 51 w 81"/>
                  <a:gd name="T89" fmla="*/ 5 h 69"/>
                  <a:gd name="T90" fmla="*/ 58 w 81"/>
                  <a:gd name="T91" fmla="*/ 9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60" y="11"/>
                    </a:moveTo>
                    <a:lnTo>
                      <a:pt x="60" y="11"/>
                    </a:lnTo>
                    <a:lnTo>
                      <a:pt x="62" y="14"/>
                    </a:lnTo>
                    <a:lnTo>
                      <a:pt x="64" y="15"/>
                    </a:lnTo>
                    <a:lnTo>
                      <a:pt x="67" y="17"/>
                    </a:lnTo>
                    <a:lnTo>
                      <a:pt x="70" y="17"/>
                    </a:lnTo>
                    <a:lnTo>
                      <a:pt x="72" y="18"/>
                    </a:lnTo>
                    <a:lnTo>
                      <a:pt x="74" y="19"/>
                    </a:lnTo>
                    <a:lnTo>
                      <a:pt x="75" y="21"/>
                    </a:lnTo>
                    <a:lnTo>
                      <a:pt x="76" y="23"/>
                    </a:lnTo>
                    <a:lnTo>
                      <a:pt x="76" y="24"/>
                    </a:lnTo>
                    <a:lnTo>
                      <a:pt x="77" y="25"/>
                    </a:lnTo>
                    <a:lnTo>
                      <a:pt x="78" y="26"/>
                    </a:lnTo>
                    <a:lnTo>
                      <a:pt x="78" y="27"/>
                    </a:lnTo>
                    <a:lnTo>
                      <a:pt x="78" y="29"/>
                    </a:lnTo>
                    <a:lnTo>
                      <a:pt x="78" y="30"/>
                    </a:lnTo>
                    <a:lnTo>
                      <a:pt x="77" y="31"/>
                    </a:lnTo>
                    <a:lnTo>
                      <a:pt x="76" y="33"/>
                    </a:lnTo>
                    <a:lnTo>
                      <a:pt x="76" y="34"/>
                    </a:lnTo>
                    <a:lnTo>
                      <a:pt x="77" y="35"/>
                    </a:lnTo>
                    <a:lnTo>
                      <a:pt x="78" y="37"/>
                    </a:lnTo>
                    <a:lnTo>
                      <a:pt x="79" y="39"/>
                    </a:lnTo>
                    <a:lnTo>
                      <a:pt x="80" y="40"/>
                    </a:lnTo>
                    <a:lnTo>
                      <a:pt x="80" y="43"/>
                    </a:lnTo>
                    <a:lnTo>
                      <a:pt x="80" y="45"/>
                    </a:lnTo>
                    <a:lnTo>
                      <a:pt x="78" y="49"/>
                    </a:lnTo>
                    <a:lnTo>
                      <a:pt x="77" y="51"/>
                    </a:lnTo>
                    <a:lnTo>
                      <a:pt x="77" y="52"/>
                    </a:lnTo>
                    <a:lnTo>
                      <a:pt x="76" y="53"/>
                    </a:lnTo>
                    <a:lnTo>
                      <a:pt x="76" y="55"/>
                    </a:lnTo>
                    <a:lnTo>
                      <a:pt x="76" y="57"/>
                    </a:lnTo>
                    <a:lnTo>
                      <a:pt x="75" y="58"/>
                    </a:lnTo>
                    <a:lnTo>
                      <a:pt x="74" y="60"/>
                    </a:lnTo>
                    <a:lnTo>
                      <a:pt x="72" y="61"/>
                    </a:lnTo>
                    <a:lnTo>
                      <a:pt x="70" y="62"/>
                    </a:lnTo>
                    <a:lnTo>
                      <a:pt x="69" y="62"/>
                    </a:lnTo>
                    <a:lnTo>
                      <a:pt x="68" y="62"/>
                    </a:lnTo>
                    <a:lnTo>
                      <a:pt x="67" y="63"/>
                    </a:lnTo>
                    <a:lnTo>
                      <a:pt x="66" y="63"/>
                    </a:lnTo>
                    <a:lnTo>
                      <a:pt x="66" y="64"/>
                    </a:lnTo>
                    <a:lnTo>
                      <a:pt x="66" y="65"/>
                    </a:lnTo>
                    <a:lnTo>
                      <a:pt x="65" y="65"/>
                    </a:lnTo>
                    <a:lnTo>
                      <a:pt x="64" y="66"/>
                    </a:lnTo>
                    <a:lnTo>
                      <a:pt x="64" y="67"/>
                    </a:lnTo>
                    <a:lnTo>
                      <a:pt x="63" y="67"/>
                    </a:lnTo>
                    <a:lnTo>
                      <a:pt x="61" y="68"/>
                    </a:lnTo>
                    <a:lnTo>
                      <a:pt x="59" y="68"/>
                    </a:lnTo>
                    <a:lnTo>
                      <a:pt x="57" y="68"/>
                    </a:lnTo>
                    <a:lnTo>
                      <a:pt x="56" y="68"/>
                    </a:lnTo>
                    <a:lnTo>
                      <a:pt x="54" y="67"/>
                    </a:lnTo>
                    <a:lnTo>
                      <a:pt x="52" y="67"/>
                    </a:lnTo>
                    <a:lnTo>
                      <a:pt x="51" y="66"/>
                    </a:lnTo>
                    <a:lnTo>
                      <a:pt x="49" y="65"/>
                    </a:lnTo>
                    <a:lnTo>
                      <a:pt x="48" y="65"/>
                    </a:lnTo>
                    <a:lnTo>
                      <a:pt x="47" y="64"/>
                    </a:lnTo>
                    <a:lnTo>
                      <a:pt x="45" y="62"/>
                    </a:lnTo>
                    <a:lnTo>
                      <a:pt x="42" y="60"/>
                    </a:lnTo>
                    <a:lnTo>
                      <a:pt x="38" y="57"/>
                    </a:lnTo>
                    <a:lnTo>
                      <a:pt x="34" y="54"/>
                    </a:lnTo>
                    <a:lnTo>
                      <a:pt x="30" y="50"/>
                    </a:lnTo>
                    <a:lnTo>
                      <a:pt x="26" y="47"/>
                    </a:lnTo>
                    <a:lnTo>
                      <a:pt x="22" y="43"/>
                    </a:lnTo>
                    <a:lnTo>
                      <a:pt x="18" y="40"/>
                    </a:lnTo>
                    <a:lnTo>
                      <a:pt x="14" y="37"/>
                    </a:lnTo>
                    <a:lnTo>
                      <a:pt x="10" y="34"/>
                    </a:lnTo>
                    <a:lnTo>
                      <a:pt x="7" y="31"/>
                    </a:lnTo>
                    <a:lnTo>
                      <a:pt x="5" y="29"/>
                    </a:lnTo>
                    <a:lnTo>
                      <a:pt x="3" y="28"/>
                    </a:lnTo>
                    <a:lnTo>
                      <a:pt x="2" y="27"/>
                    </a:lnTo>
                    <a:lnTo>
                      <a:pt x="2" y="26"/>
                    </a:lnTo>
                    <a:lnTo>
                      <a:pt x="2" y="24"/>
                    </a:lnTo>
                    <a:lnTo>
                      <a:pt x="1" y="22"/>
                    </a:lnTo>
                    <a:lnTo>
                      <a:pt x="1" y="19"/>
                    </a:lnTo>
                    <a:lnTo>
                      <a:pt x="0" y="17"/>
                    </a:lnTo>
                    <a:lnTo>
                      <a:pt x="0" y="15"/>
                    </a:lnTo>
                    <a:lnTo>
                      <a:pt x="0" y="13"/>
                    </a:lnTo>
                    <a:lnTo>
                      <a:pt x="0" y="11"/>
                    </a:lnTo>
                    <a:lnTo>
                      <a:pt x="3" y="9"/>
                    </a:lnTo>
                    <a:lnTo>
                      <a:pt x="6" y="6"/>
                    </a:lnTo>
                    <a:lnTo>
                      <a:pt x="10" y="4"/>
                    </a:lnTo>
                    <a:lnTo>
                      <a:pt x="14" y="3"/>
                    </a:lnTo>
                    <a:lnTo>
                      <a:pt x="18" y="1"/>
                    </a:lnTo>
                    <a:lnTo>
                      <a:pt x="22" y="1"/>
                    </a:lnTo>
                    <a:lnTo>
                      <a:pt x="27" y="0"/>
                    </a:lnTo>
                    <a:lnTo>
                      <a:pt x="31" y="0"/>
                    </a:lnTo>
                    <a:lnTo>
                      <a:pt x="36" y="0"/>
                    </a:lnTo>
                    <a:lnTo>
                      <a:pt x="40" y="1"/>
                    </a:lnTo>
                    <a:lnTo>
                      <a:pt x="44" y="2"/>
                    </a:lnTo>
                    <a:lnTo>
                      <a:pt x="48" y="3"/>
                    </a:lnTo>
                    <a:lnTo>
                      <a:pt x="51" y="5"/>
                    </a:lnTo>
                    <a:lnTo>
                      <a:pt x="54" y="7"/>
                    </a:lnTo>
                    <a:lnTo>
                      <a:pt x="58" y="9"/>
                    </a:lnTo>
                    <a:lnTo>
                      <a:pt x="6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2" name="Freeform 268">
                <a:extLst>
                  <a:ext uri="{FF2B5EF4-FFF2-40B4-BE49-F238E27FC236}">
                    <a16:creationId xmlns:a16="http://schemas.microsoft.com/office/drawing/2014/main" id="{F851C9D7-81C6-91C3-D05C-C1822CC0C848}"/>
                  </a:ext>
                </a:extLst>
              </p:cNvPr>
              <p:cNvSpPr>
                <a:spLocks/>
              </p:cNvSpPr>
              <p:nvPr/>
            </p:nvSpPr>
            <p:spPr bwMode="auto">
              <a:xfrm>
                <a:off x="4478" y="2731"/>
                <a:ext cx="81" cy="69"/>
              </a:xfrm>
              <a:custGeom>
                <a:avLst/>
                <a:gdLst>
                  <a:gd name="T0" fmla="*/ 20 w 81"/>
                  <a:gd name="T1" fmla="*/ 12 h 69"/>
                  <a:gd name="T2" fmla="*/ 15 w 81"/>
                  <a:gd name="T3" fmla="*/ 16 h 69"/>
                  <a:gd name="T4" fmla="*/ 10 w 81"/>
                  <a:gd name="T5" fmla="*/ 18 h 69"/>
                  <a:gd name="T6" fmla="*/ 6 w 81"/>
                  <a:gd name="T7" fmla="*/ 19 h 69"/>
                  <a:gd name="T8" fmla="*/ 4 w 81"/>
                  <a:gd name="T9" fmla="*/ 23 h 69"/>
                  <a:gd name="T10" fmla="*/ 3 w 81"/>
                  <a:gd name="T11" fmla="*/ 25 h 69"/>
                  <a:gd name="T12" fmla="*/ 2 w 81"/>
                  <a:gd name="T13" fmla="*/ 28 h 69"/>
                  <a:gd name="T14" fmla="*/ 2 w 81"/>
                  <a:gd name="T15" fmla="*/ 30 h 69"/>
                  <a:gd name="T16" fmla="*/ 3 w 81"/>
                  <a:gd name="T17" fmla="*/ 33 h 69"/>
                  <a:gd name="T18" fmla="*/ 3 w 81"/>
                  <a:gd name="T19" fmla="*/ 36 h 69"/>
                  <a:gd name="T20" fmla="*/ 1 w 81"/>
                  <a:gd name="T21" fmla="*/ 39 h 69"/>
                  <a:gd name="T22" fmla="*/ 0 w 81"/>
                  <a:gd name="T23" fmla="*/ 43 h 69"/>
                  <a:gd name="T24" fmla="*/ 1 w 81"/>
                  <a:gd name="T25" fmla="*/ 49 h 69"/>
                  <a:gd name="T26" fmla="*/ 3 w 81"/>
                  <a:gd name="T27" fmla="*/ 51 h 69"/>
                  <a:gd name="T28" fmla="*/ 3 w 81"/>
                  <a:gd name="T29" fmla="*/ 53 h 69"/>
                  <a:gd name="T30" fmla="*/ 4 w 81"/>
                  <a:gd name="T31" fmla="*/ 57 h 69"/>
                  <a:gd name="T32" fmla="*/ 6 w 81"/>
                  <a:gd name="T33" fmla="*/ 60 h 69"/>
                  <a:gd name="T34" fmla="*/ 9 w 81"/>
                  <a:gd name="T35" fmla="*/ 62 h 69"/>
                  <a:gd name="T36" fmla="*/ 12 w 81"/>
                  <a:gd name="T37" fmla="*/ 62 h 69"/>
                  <a:gd name="T38" fmla="*/ 13 w 81"/>
                  <a:gd name="T39" fmla="*/ 64 h 69"/>
                  <a:gd name="T40" fmla="*/ 15 w 81"/>
                  <a:gd name="T41" fmla="*/ 65 h 69"/>
                  <a:gd name="T42" fmla="*/ 16 w 81"/>
                  <a:gd name="T43" fmla="*/ 67 h 69"/>
                  <a:gd name="T44" fmla="*/ 19 w 81"/>
                  <a:gd name="T45" fmla="*/ 68 h 69"/>
                  <a:gd name="T46" fmla="*/ 23 w 81"/>
                  <a:gd name="T47" fmla="*/ 68 h 69"/>
                  <a:gd name="T48" fmla="*/ 27 w 81"/>
                  <a:gd name="T49" fmla="*/ 68 h 69"/>
                  <a:gd name="T50" fmla="*/ 30 w 81"/>
                  <a:gd name="T51" fmla="*/ 67 h 69"/>
                  <a:gd name="T52" fmla="*/ 33 w 81"/>
                  <a:gd name="T53" fmla="*/ 65 h 69"/>
                  <a:gd name="T54" fmla="*/ 38 w 81"/>
                  <a:gd name="T55" fmla="*/ 61 h 69"/>
                  <a:gd name="T56" fmla="*/ 46 w 81"/>
                  <a:gd name="T57" fmla="*/ 54 h 69"/>
                  <a:gd name="T58" fmla="*/ 54 w 81"/>
                  <a:gd name="T59" fmla="*/ 48 h 69"/>
                  <a:gd name="T60" fmla="*/ 62 w 81"/>
                  <a:gd name="T61" fmla="*/ 40 h 69"/>
                  <a:gd name="T62" fmla="*/ 70 w 81"/>
                  <a:gd name="T63" fmla="*/ 34 h 69"/>
                  <a:gd name="T64" fmla="*/ 75 w 81"/>
                  <a:gd name="T65" fmla="*/ 30 h 69"/>
                  <a:gd name="T66" fmla="*/ 77 w 81"/>
                  <a:gd name="T67" fmla="*/ 28 h 69"/>
                  <a:gd name="T68" fmla="*/ 78 w 81"/>
                  <a:gd name="T69" fmla="*/ 24 h 69"/>
                  <a:gd name="T70" fmla="*/ 79 w 81"/>
                  <a:gd name="T71" fmla="*/ 20 h 69"/>
                  <a:gd name="T72" fmla="*/ 79 w 81"/>
                  <a:gd name="T73" fmla="*/ 16 h 69"/>
                  <a:gd name="T74" fmla="*/ 80 w 81"/>
                  <a:gd name="T75" fmla="*/ 11 h 69"/>
                  <a:gd name="T76" fmla="*/ 73 w 81"/>
                  <a:gd name="T77" fmla="*/ 6 h 69"/>
                  <a:gd name="T78" fmla="*/ 66 w 81"/>
                  <a:gd name="T79" fmla="*/ 3 h 69"/>
                  <a:gd name="T80" fmla="*/ 57 w 81"/>
                  <a:gd name="T81" fmla="*/ 1 h 69"/>
                  <a:gd name="T82" fmla="*/ 48 w 81"/>
                  <a:gd name="T83" fmla="*/ 0 h 69"/>
                  <a:gd name="T84" fmla="*/ 40 w 81"/>
                  <a:gd name="T85" fmla="*/ 1 h 69"/>
                  <a:gd name="T86" fmla="*/ 32 w 81"/>
                  <a:gd name="T87" fmla="*/ 3 h 69"/>
                  <a:gd name="T88" fmla="*/ 25 w 81"/>
                  <a:gd name="T89" fmla="*/ 7 h 69"/>
                  <a:gd name="T90" fmla="*/ 20 w 81"/>
                  <a:gd name="T91" fmla="*/ 12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20" y="12"/>
                    </a:moveTo>
                    <a:lnTo>
                      <a:pt x="20" y="12"/>
                    </a:lnTo>
                    <a:lnTo>
                      <a:pt x="18" y="14"/>
                    </a:lnTo>
                    <a:lnTo>
                      <a:pt x="15" y="16"/>
                    </a:lnTo>
                    <a:lnTo>
                      <a:pt x="13" y="17"/>
                    </a:lnTo>
                    <a:lnTo>
                      <a:pt x="10" y="18"/>
                    </a:lnTo>
                    <a:lnTo>
                      <a:pt x="8" y="18"/>
                    </a:lnTo>
                    <a:lnTo>
                      <a:pt x="6" y="19"/>
                    </a:lnTo>
                    <a:lnTo>
                      <a:pt x="5" y="21"/>
                    </a:lnTo>
                    <a:lnTo>
                      <a:pt x="4" y="23"/>
                    </a:lnTo>
                    <a:lnTo>
                      <a:pt x="3" y="24"/>
                    </a:lnTo>
                    <a:lnTo>
                      <a:pt x="3" y="25"/>
                    </a:lnTo>
                    <a:lnTo>
                      <a:pt x="2" y="26"/>
                    </a:lnTo>
                    <a:lnTo>
                      <a:pt x="2" y="28"/>
                    </a:lnTo>
                    <a:lnTo>
                      <a:pt x="2" y="29"/>
                    </a:lnTo>
                    <a:lnTo>
                      <a:pt x="2" y="30"/>
                    </a:lnTo>
                    <a:lnTo>
                      <a:pt x="3" y="32"/>
                    </a:lnTo>
                    <a:lnTo>
                      <a:pt x="3" y="33"/>
                    </a:lnTo>
                    <a:lnTo>
                      <a:pt x="3" y="34"/>
                    </a:lnTo>
                    <a:lnTo>
                      <a:pt x="3" y="36"/>
                    </a:lnTo>
                    <a:lnTo>
                      <a:pt x="2" y="37"/>
                    </a:lnTo>
                    <a:lnTo>
                      <a:pt x="1" y="39"/>
                    </a:lnTo>
                    <a:lnTo>
                      <a:pt x="1" y="40"/>
                    </a:lnTo>
                    <a:lnTo>
                      <a:pt x="0" y="43"/>
                    </a:lnTo>
                    <a:lnTo>
                      <a:pt x="0" y="46"/>
                    </a:lnTo>
                    <a:lnTo>
                      <a:pt x="1" y="49"/>
                    </a:lnTo>
                    <a:lnTo>
                      <a:pt x="2" y="50"/>
                    </a:lnTo>
                    <a:lnTo>
                      <a:pt x="3" y="51"/>
                    </a:lnTo>
                    <a:lnTo>
                      <a:pt x="3" y="52"/>
                    </a:lnTo>
                    <a:lnTo>
                      <a:pt x="3" y="53"/>
                    </a:lnTo>
                    <a:lnTo>
                      <a:pt x="3" y="55"/>
                    </a:lnTo>
                    <a:lnTo>
                      <a:pt x="4" y="57"/>
                    </a:lnTo>
                    <a:lnTo>
                      <a:pt x="5" y="58"/>
                    </a:lnTo>
                    <a:lnTo>
                      <a:pt x="6" y="60"/>
                    </a:lnTo>
                    <a:lnTo>
                      <a:pt x="8" y="61"/>
                    </a:lnTo>
                    <a:lnTo>
                      <a:pt x="9" y="62"/>
                    </a:lnTo>
                    <a:lnTo>
                      <a:pt x="11" y="62"/>
                    </a:lnTo>
                    <a:lnTo>
                      <a:pt x="12" y="62"/>
                    </a:lnTo>
                    <a:lnTo>
                      <a:pt x="13" y="63"/>
                    </a:lnTo>
                    <a:lnTo>
                      <a:pt x="13" y="64"/>
                    </a:lnTo>
                    <a:lnTo>
                      <a:pt x="14" y="64"/>
                    </a:lnTo>
                    <a:lnTo>
                      <a:pt x="15" y="65"/>
                    </a:lnTo>
                    <a:lnTo>
                      <a:pt x="15" y="66"/>
                    </a:lnTo>
                    <a:lnTo>
                      <a:pt x="16" y="67"/>
                    </a:lnTo>
                    <a:lnTo>
                      <a:pt x="17" y="68"/>
                    </a:lnTo>
                    <a:lnTo>
                      <a:pt x="19" y="68"/>
                    </a:lnTo>
                    <a:lnTo>
                      <a:pt x="21" y="68"/>
                    </a:lnTo>
                    <a:lnTo>
                      <a:pt x="23" y="68"/>
                    </a:lnTo>
                    <a:lnTo>
                      <a:pt x="25" y="68"/>
                    </a:lnTo>
                    <a:lnTo>
                      <a:pt x="27" y="68"/>
                    </a:lnTo>
                    <a:lnTo>
                      <a:pt x="28" y="68"/>
                    </a:lnTo>
                    <a:lnTo>
                      <a:pt x="30" y="67"/>
                    </a:lnTo>
                    <a:lnTo>
                      <a:pt x="32" y="66"/>
                    </a:lnTo>
                    <a:lnTo>
                      <a:pt x="33" y="65"/>
                    </a:lnTo>
                    <a:lnTo>
                      <a:pt x="36" y="63"/>
                    </a:lnTo>
                    <a:lnTo>
                      <a:pt x="38" y="61"/>
                    </a:lnTo>
                    <a:lnTo>
                      <a:pt x="42" y="58"/>
                    </a:lnTo>
                    <a:lnTo>
                      <a:pt x="46" y="54"/>
                    </a:lnTo>
                    <a:lnTo>
                      <a:pt x="50" y="51"/>
                    </a:lnTo>
                    <a:lnTo>
                      <a:pt x="54" y="48"/>
                    </a:lnTo>
                    <a:lnTo>
                      <a:pt x="58" y="44"/>
                    </a:lnTo>
                    <a:lnTo>
                      <a:pt x="62" y="40"/>
                    </a:lnTo>
                    <a:lnTo>
                      <a:pt x="66" y="37"/>
                    </a:lnTo>
                    <a:lnTo>
                      <a:pt x="70" y="34"/>
                    </a:lnTo>
                    <a:lnTo>
                      <a:pt x="73" y="32"/>
                    </a:lnTo>
                    <a:lnTo>
                      <a:pt x="75" y="30"/>
                    </a:lnTo>
                    <a:lnTo>
                      <a:pt x="76" y="28"/>
                    </a:lnTo>
                    <a:lnTo>
                      <a:pt x="77" y="28"/>
                    </a:lnTo>
                    <a:lnTo>
                      <a:pt x="78" y="26"/>
                    </a:lnTo>
                    <a:lnTo>
                      <a:pt x="78" y="24"/>
                    </a:lnTo>
                    <a:lnTo>
                      <a:pt x="78" y="22"/>
                    </a:lnTo>
                    <a:lnTo>
                      <a:pt x="79" y="20"/>
                    </a:lnTo>
                    <a:lnTo>
                      <a:pt x="79" y="18"/>
                    </a:lnTo>
                    <a:lnTo>
                      <a:pt x="79" y="16"/>
                    </a:lnTo>
                    <a:lnTo>
                      <a:pt x="80" y="14"/>
                    </a:lnTo>
                    <a:lnTo>
                      <a:pt x="80" y="11"/>
                    </a:lnTo>
                    <a:lnTo>
                      <a:pt x="76" y="9"/>
                    </a:lnTo>
                    <a:lnTo>
                      <a:pt x="73" y="6"/>
                    </a:lnTo>
                    <a:lnTo>
                      <a:pt x="70" y="4"/>
                    </a:lnTo>
                    <a:lnTo>
                      <a:pt x="66" y="3"/>
                    </a:lnTo>
                    <a:lnTo>
                      <a:pt x="61" y="2"/>
                    </a:lnTo>
                    <a:lnTo>
                      <a:pt x="57" y="1"/>
                    </a:lnTo>
                    <a:lnTo>
                      <a:pt x="53" y="0"/>
                    </a:lnTo>
                    <a:lnTo>
                      <a:pt x="48" y="0"/>
                    </a:lnTo>
                    <a:lnTo>
                      <a:pt x="44" y="0"/>
                    </a:lnTo>
                    <a:lnTo>
                      <a:pt x="40" y="1"/>
                    </a:lnTo>
                    <a:lnTo>
                      <a:pt x="36" y="2"/>
                    </a:lnTo>
                    <a:lnTo>
                      <a:pt x="32" y="3"/>
                    </a:lnTo>
                    <a:lnTo>
                      <a:pt x="29" y="5"/>
                    </a:lnTo>
                    <a:lnTo>
                      <a:pt x="25" y="7"/>
                    </a:lnTo>
                    <a:lnTo>
                      <a:pt x="22" y="9"/>
                    </a:lnTo>
                    <a:lnTo>
                      <a:pt x="20"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3" name="Freeform 269">
                <a:extLst>
                  <a:ext uri="{FF2B5EF4-FFF2-40B4-BE49-F238E27FC236}">
                    <a16:creationId xmlns:a16="http://schemas.microsoft.com/office/drawing/2014/main" id="{BF580167-C5A3-8783-7345-9A1237B8C2F3}"/>
                  </a:ext>
                </a:extLst>
              </p:cNvPr>
              <p:cNvSpPr>
                <a:spLocks/>
              </p:cNvSpPr>
              <p:nvPr/>
            </p:nvSpPr>
            <p:spPr bwMode="auto">
              <a:xfrm>
                <a:off x="4202" y="2773"/>
                <a:ext cx="44" cy="29"/>
              </a:xfrm>
              <a:custGeom>
                <a:avLst/>
                <a:gdLst>
                  <a:gd name="T0" fmla="*/ 34 w 44"/>
                  <a:gd name="T1" fmla="*/ 28 h 29"/>
                  <a:gd name="T2" fmla="*/ 34 w 44"/>
                  <a:gd name="T3" fmla="*/ 28 h 29"/>
                  <a:gd name="T4" fmla="*/ 32 w 44"/>
                  <a:gd name="T5" fmla="*/ 28 h 29"/>
                  <a:gd name="T6" fmla="*/ 30 w 44"/>
                  <a:gd name="T7" fmla="*/ 27 h 29"/>
                  <a:gd name="T8" fmla="*/ 27 w 44"/>
                  <a:gd name="T9" fmla="*/ 26 h 29"/>
                  <a:gd name="T10" fmla="*/ 24 w 44"/>
                  <a:gd name="T11" fmla="*/ 24 h 29"/>
                  <a:gd name="T12" fmla="*/ 22 w 44"/>
                  <a:gd name="T13" fmla="*/ 23 h 29"/>
                  <a:gd name="T14" fmla="*/ 19 w 44"/>
                  <a:gd name="T15" fmla="*/ 22 h 29"/>
                  <a:gd name="T16" fmla="*/ 16 w 44"/>
                  <a:gd name="T17" fmla="*/ 20 h 29"/>
                  <a:gd name="T18" fmla="*/ 14 w 44"/>
                  <a:gd name="T19" fmla="*/ 18 h 29"/>
                  <a:gd name="T20" fmla="*/ 11 w 44"/>
                  <a:gd name="T21" fmla="*/ 16 h 29"/>
                  <a:gd name="T22" fmla="*/ 9 w 44"/>
                  <a:gd name="T23" fmla="*/ 14 h 29"/>
                  <a:gd name="T24" fmla="*/ 6 w 44"/>
                  <a:gd name="T25" fmla="*/ 12 h 29"/>
                  <a:gd name="T26" fmla="*/ 4 w 44"/>
                  <a:gd name="T27" fmla="*/ 10 h 29"/>
                  <a:gd name="T28" fmla="*/ 2 w 44"/>
                  <a:gd name="T29" fmla="*/ 8 h 29"/>
                  <a:gd name="T30" fmla="*/ 1 w 44"/>
                  <a:gd name="T31" fmla="*/ 5 h 29"/>
                  <a:gd name="T32" fmla="*/ 0 w 44"/>
                  <a:gd name="T33" fmla="*/ 2 h 29"/>
                  <a:gd name="T34" fmla="*/ 0 w 44"/>
                  <a:gd name="T35" fmla="*/ 0 h 29"/>
                  <a:gd name="T36" fmla="*/ 3 w 44"/>
                  <a:gd name="T37" fmla="*/ 1 h 29"/>
                  <a:gd name="T38" fmla="*/ 6 w 44"/>
                  <a:gd name="T39" fmla="*/ 2 h 29"/>
                  <a:gd name="T40" fmla="*/ 9 w 44"/>
                  <a:gd name="T41" fmla="*/ 4 h 29"/>
                  <a:gd name="T42" fmla="*/ 12 w 44"/>
                  <a:gd name="T43" fmla="*/ 5 h 29"/>
                  <a:gd name="T44" fmla="*/ 14 w 44"/>
                  <a:gd name="T45" fmla="*/ 6 h 29"/>
                  <a:gd name="T46" fmla="*/ 17 w 44"/>
                  <a:gd name="T47" fmla="*/ 8 h 29"/>
                  <a:gd name="T48" fmla="*/ 20 w 44"/>
                  <a:gd name="T49" fmla="*/ 10 h 29"/>
                  <a:gd name="T50" fmla="*/ 23 w 44"/>
                  <a:gd name="T51" fmla="*/ 12 h 29"/>
                  <a:gd name="T52" fmla="*/ 25 w 44"/>
                  <a:gd name="T53" fmla="*/ 14 h 29"/>
                  <a:gd name="T54" fmla="*/ 28 w 44"/>
                  <a:gd name="T55" fmla="*/ 16 h 29"/>
                  <a:gd name="T56" fmla="*/ 30 w 44"/>
                  <a:gd name="T57" fmla="*/ 18 h 29"/>
                  <a:gd name="T58" fmla="*/ 33 w 44"/>
                  <a:gd name="T59" fmla="*/ 20 h 29"/>
                  <a:gd name="T60" fmla="*/ 36 w 44"/>
                  <a:gd name="T61" fmla="*/ 22 h 29"/>
                  <a:gd name="T62" fmla="*/ 38 w 44"/>
                  <a:gd name="T63" fmla="*/ 24 h 29"/>
                  <a:gd name="T64" fmla="*/ 40 w 44"/>
                  <a:gd name="T65" fmla="*/ 26 h 29"/>
                  <a:gd name="T66" fmla="*/ 43 w 44"/>
                  <a:gd name="T67" fmla="*/ 28 h 29"/>
                  <a:gd name="T68" fmla="*/ 34 w 44"/>
                  <a:gd name="T69" fmla="*/ 28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29">
                    <a:moveTo>
                      <a:pt x="34" y="28"/>
                    </a:moveTo>
                    <a:lnTo>
                      <a:pt x="34" y="28"/>
                    </a:lnTo>
                    <a:lnTo>
                      <a:pt x="32" y="28"/>
                    </a:lnTo>
                    <a:lnTo>
                      <a:pt x="30" y="27"/>
                    </a:lnTo>
                    <a:lnTo>
                      <a:pt x="27" y="26"/>
                    </a:lnTo>
                    <a:lnTo>
                      <a:pt x="24" y="24"/>
                    </a:lnTo>
                    <a:lnTo>
                      <a:pt x="22" y="23"/>
                    </a:lnTo>
                    <a:lnTo>
                      <a:pt x="19" y="22"/>
                    </a:lnTo>
                    <a:lnTo>
                      <a:pt x="16" y="20"/>
                    </a:lnTo>
                    <a:lnTo>
                      <a:pt x="14" y="18"/>
                    </a:lnTo>
                    <a:lnTo>
                      <a:pt x="11" y="16"/>
                    </a:lnTo>
                    <a:lnTo>
                      <a:pt x="9" y="14"/>
                    </a:lnTo>
                    <a:lnTo>
                      <a:pt x="6" y="12"/>
                    </a:lnTo>
                    <a:lnTo>
                      <a:pt x="4" y="10"/>
                    </a:lnTo>
                    <a:lnTo>
                      <a:pt x="2" y="8"/>
                    </a:lnTo>
                    <a:lnTo>
                      <a:pt x="1" y="5"/>
                    </a:lnTo>
                    <a:lnTo>
                      <a:pt x="0" y="2"/>
                    </a:lnTo>
                    <a:lnTo>
                      <a:pt x="0" y="0"/>
                    </a:lnTo>
                    <a:lnTo>
                      <a:pt x="3" y="1"/>
                    </a:lnTo>
                    <a:lnTo>
                      <a:pt x="6" y="2"/>
                    </a:lnTo>
                    <a:lnTo>
                      <a:pt x="9" y="4"/>
                    </a:lnTo>
                    <a:lnTo>
                      <a:pt x="12" y="5"/>
                    </a:lnTo>
                    <a:lnTo>
                      <a:pt x="14" y="6"/>
                    </a:lnTo>
                    <a:lnTo>
                      <a:pt x="17" y="8"/>
                    </a:lnTo>
                    <a:lnTo>
                      <a:pt x="20" y="10"/>
                    </a:lnTo>
                    <a:lnTo>
                      <a:pt x="23" y="12"/>
                    </a:lnTo>
                    <a:lnTo>
                      <a:pt x="25" y="14"/>
                    </a:lnTo>
                    <a:lnTo>
                      <a:pt x="28" y="16"/>
                    </a:lnTo>
                    <a:lnTo>
                      <a:pt x="30" y="18"/>
                    </a:lnTo>
                    <a:lnTo>
                      <a:pt x="33" y="20"/>
                    </a:lnTo>
                    <a:lnTo>
                      <a:pt x="36" y="22"/>
                    </a:lnTo>
                    <a:lnTo>
                      <a:pt x="38" y="24"/>
                    </a:lnTo>
                    <a:lnTo>
                      <a:pt x="40" y="26"/>
                    </a:lnTo>
                    <a:lnTo>
                      <a:pt x="43" y="28"/>
                    </a:lnTo>
                    <a:lnTo>
                      <a:pt x="34" y="2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4" name="Freeform 270">
                <a:extLst>
                  <a:ext uri="{FF2B5EF4-FFF2-40B4-BE49-F238E27FC236}">
                    <a16:creationId xmlns:a16="http://schemas.microsoft.com/office/drawing/2014/main" id="{2B4FA244-15C1-A2C9-DEE0-A7EDCAB5488D}"/>
                  </a:ext>
                </a:extLst>
              </p:cNvPr>
              <p:cNvSpPr>
                <a:spLocks/>
              </p:cNvSpPr>
              <p:nvPr/>
            </p:nvSpPr>
            <p:spPr bwMode="auto">
              <a:xfrm>
                <a:off x="4514" y="2767"/>
                <a:ext cx="44" cy="30"/>
              </a:xfrm>
              <a:custGeom>
                <a:avLst/>
                <a:gdLst>
                  <a:gd name="T0" fmla="*/ 8 w 44"/>
                  <a:gd name="T1" fmla="*/ 29 h 30"/>
                  <a:gd name="T2" fmla="*/ 8 w 44"/>
                  <a:gd name="T3" fmla="*/ 29 h 30"/>
                  <a:gd name="T4" fmla="*/ 10 w 44"/>
                  <a:gd name="T5" fmla="*/ 28 h 30"/>
                  <a:gd name="T6" fmla="*/ 13 w 44"/>
                  <a:gd name="T7" fmla="*/ 27 h 30"/>
                  <a:gd name="T8" fmla="*/ 16 w 44"/>
                  <a:gd name="T9" fmla="*/ 26 h 30"/>
                  <a:gd name="T10" fmla="*/ 18 w 44"/>
                  <a:gd name="T11" fmla="*/ 25 h 30"/>
                  <a:gd name="T12" fmla="*/ 21 w 44"/>
                  <a:gd name="T13" fmla="*/ 24 h 30"/>
                  <a:gd name="T14" fmla="*/ 24 w 44"/>
                  <a:gd name="T15" fmla="*/ 22 h 30"/>
                  <a:gd name="T16" fmla="*/ 26 w 44"/>
                  <a:gd name="T17" fmla="*/ 20 h 30"/>
                  <a:gd name="T18" fmla="*/ 29 w 44"/>
                  <a:gd name="T19" fmla="*/ 19 h 30"/>
                  <a:gd name="T20" fmla="*/ 32 w 44"/>
                  <a:gd name="T21" fmla="*/ 17 h 30"/>
                  <a:gd name="T22" fmla="*/ 34 w 44"/>
                  <a:gd name="T23" fmla="*/ 14 h 30"/>
                  <a:gd name="T24" fmla="*/ 36 w 44"/>
                  <a:gd name="T25" fmla="*/ 12 h 30"/>
                  <a:gd name="T26" fmla="*/ 38 w 44"/>
                  <a:gd name="T27" fmla="*/ 10 h 30"/>
                  <a:gd name="T28" fmla="*/ 40 w 44"/>
                  <a:gd name="T29" fmla="*/ 8 h 30"/>
                  <a:gd name="T30" fmla="*/ 41 w 44"/>
                  <a:gd name="T31" fmla="*/ 6 h 30"/>
                  <a:gd name="T32" fmla="*/ 42 w 44"/>
                  <a:gd name="T33" fmla="*/ 3 h 30"/>
                  <a:gd name="T34" fmla="*/ 43 w 44"/>
                  <a:gd name="T35" fmla="*/ 0 h 30"/>
                  <a:gd name="T36" fmla="*/ 40 w 44"/>
                  <a:gd name="T37" fmla="*/ 2 h 30"/>
                  <a:gd name="T38" fmla="*/ 37 w 44"/>
                  <a:gd name="T39" fmla="*/ 3 h 30"/>
                  <a:gd name="T40" fmla="*/ 34 w 44"/>
                  <a:gd name="T41" fmla="*/ 4 h 30"/>
                  <a:gd name="T42" fmla="*/ 31 w 44"/>
                  <a:gd name="T43" fmla="*/ 6 h 30"/>
                  <a:gd name="T44" fmla="*/ 28 w 44"/>
                  <a:gd name="T45" fmla="*/ 7 h 30"/>
                  <a:gd name="T46" fmla="*/ 25 w 44"/>
                  <a:gd name="T47" fmla="*/ 9 h 30"/>
                  <a:gd name="T48" fmla="*/ 23 w 44"/>
                  <a:gd name="T49" fmla="*/ 10 h 30"/>
                  <a:gd name="T50" fmla="*/ 20 w 44"/>
                  <a:gd name="T51" fmla="*/ 12 h 30"/>
                  <a:gd name="T52" fmla="*/ 17 w 44"/>
                  <a:gd name="T53" fmla="*/ 14 h 30"/>
                  <a:gd name="T54" fmla="*/ 15 w 44"/>
                  <a:gd name="T55" fmla="*/ 16 h 30"/>
                  <a:gd name="T56" fmla="*/ 12 w 44"/>
                  <a:gd name="T57" fmla="*/ 18 h 30"/>
                  <a:gd name="T58" fmla="*/ 10 w 44"/>
                  <a:gd name="T59" fmla="*/ 20 h 30"/>
                  <a:gd name="T60" fmla="*/ 7 w 44"/>
                  <a:gd name="T61" fmla="*/ 22 h 30"/>
                  <a:gd name="T62" fmla="*/ 5 w 44"/>
                  <a:gd name="T63" fmla="*/ 24 h 30"/>
                  <a:gd name="T64" fmla="*/ 2 w 44"/>
                  <a:gd name="T65" fmla="*/ 26 h 30"/>
                  <a:gd name="T66" fmla="*/ 0 w 44"/>
                  <a:gd name="T67" fmla="*/ 28 h 30"/>
                  <a:gd name="T68" fmla="*/ 8 w 44"/>
                  <a:gd name="T69" fmla="*/ 29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30">
                    <a:moveTo>
                      <a:pt x="8" y="29"/>
                    </a:moveTo>
                    <a:lnTo>
                      <a:pt x="8" y="29"/>
                    </a:lnTo>
                    <a:lnTo>
                      <a:pt x="10" y="28"/>
                    </a:lnTo>
                    <a:lnTo>
                      <a:pt x="13" y="27"/>
                    </a:lnTo>
                    <a:lnTo>
                      <a:pt x="16" y="26"/>
                    </a:lnTo>
                    <a:lnTo>
                      <a:pt x="18" y="25"/>
                    </a:lnTo>
                    <a:lnTo>
                      <a:pt x="21" y="24"/>
                    </a:lnTo>
                    <a:lnTo>
                      <a:pt x="24" y="22"/>
                    </a:lnTo>
                    <a:lnTo>
                      <a:pt x="26" y="20"/>
                    </a:lnTo>
                    <a:lnTo>
                      <a:pt x="29" y="19"/>
                    </a:lnTo>
                    <a:lnTo>
                      <a:pt x="32" y="17"/>
                    </a:lnTo>
                    <a:lnTo>
                      <a:pt x="34" y="14"/>
                    </a:lnTo>
                    <a:lnTo>
                      <a:pt x="36" y="12"/>
                    </a:lnTo>
                    <a:lnTo>
                      <a:pt x="38" y="10"/>
                    </a:lnTo>
                    <a:lnTo>
                      <a:pt x="40" y="8"/>
                    </a:lnTo>
                    <a:lnTo>
                      <a:pt x="41" y="6"/>
                    </a:lnTo>
                    <a:lnTo>
                      <a:pt x="42" y="3"/>
                    </a:lnTo>
                    <a:lnTo>
                      <a:pt x="43" y="0"/>
                    </a:lnTo>
                    <a:lnTo>
                      <a:pt x="40" y="2"/>
                    </a:lnTo>
                    <a:lnTo>
                      <a:pt x="37" y="3"/>
                    </a:lnTo>
                    <a:lnTo>
                      <a:pt x="34" y="4"/>
                    </a:lnTo>
                    <a:lnTo>
                      <a:pt x="31" y="6"/>
                    </a:lnTo>
                    <a:lnTo>
                      <a:pt x="28" y="7"/>
                    </a:lnTo>
                    <a:lnTo>
                      <a:pt x="25" y="9"/>
                    </a:lnTo>
                    <a:lnTo>
                      <a:pt x="23" y="10"/>
                    </a:lnTo>
                    <a:lnTo>
                      <a:pt x="20" y="12"/>
                    </a:lnTo>
                    <a:lnTo>
                      <a:pt x="17" y="14"/>
                    </a:lnTo>
                    <a:lnTo>
                      <a:pt x="15" y="16"/>
                    </a:lnTo>
                    <a:lnTo>
                      <a:pt x="12" y="18"/>
                    </a:lnTo>
                    <a:lnTo>
                      <a:pt x="10" y="20"/>
                    </a:lnTo>
                    <a:lnTo>
                      <a:pt x="7" y="22"/>
                    </a:lnTo>
                    <a:lnTo>
                      <a:pt x="5" y="24"/>
                    </a:lnTo>
                    <a:lnTo>
                      <a:pt x="2" y="26"/>
                    </a:lnTo>
                    <a:lnTo>
                      <a:pt x="0" y="28"/>
                    </a:lnTo>
                    <a:lnTo>
                      <a:pt x="8" y="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5" name="Freeform 271">
                <a:extLst>
                  <a:ext uri="{FF2B5EF4-FFF2-40B4-BE49-F238E27FC236}">
                    <a16:creationId xmlns:a16="http://schemas.microsoft.com/office/drawing/2014/main" id="{51E69CB0-6B77-8B65-4918-37D64D6F7C3C}"/>
                  </a:ext>
                </a:extLst>
              </p:cNvPr>
              <p:cNvSpPr>
                <a:spLocks/>
              </p:cNvSpPr>
              <p:nvPr/>
            </p:nvSpPr>
            <p:spPr bwMode="auto">
              <a:xfrm>
                <a:off x="4317" y="3042"/>
                <a:ext cx="43" cy="17"/>
              </a:xfrm>
              <a:custGeom>
                <a:avLst/>
                <a:gdLst>
                  <a:gd name="T0" fmla="*/ 40 w 43"/>
                  <a:gd name="T1" fmla="*/ 0 h 17"/>
                  <a:gd name="T2" fmla="*/ 40 w 43"/>
                  <a:gd name="T3" fmla="*/ 0 h 17"/>
                  <a:gd name="T4" fmla="*/ 39 w 43"/>
                  <a:gd name="T5" fmla="*/ 3 h 17"/>
                  <a:gd name="T6" fmla="*/ 38 w 43"/>
                  <a:gd name="T7" fmla="*/ 7 h 17"/>
                  <a:gd name="T8" fmla="*/ 36 w 43"/>
                  <a:gd name="T9" fmla="*/ 8 h 17"/>
                  <a:gd name="T10" fmla="*/ 33 w 43"/>
                  <a:gd name="T11" fmla="*/ 12 h 17"/>
                  <a:gd name="T12" fmla="*/ 31 w 43"/>
                  <a:gd name="T13" fmla="*/ 12 h 17"/>
                  <a:gd name="T14" fmla="*/ 28 w 43"/>
                  <a:gd name="T15" fmla="*/ 14 h 17"/>
                  <a:gd name="T16" fmla="*/ 25 w 43"/>
                  <a:gd name="T17" fmla="*/ 14 h 17"/>
                  <a:gd name="T18" fmla="*/ 22 w 43"/>
                  <a:gd name="T19" fmla="*/ 14 h 17"/>
                  <a:gd name="T20" fmla="*/ 19 w 43"/>
                  <a:gd name="T21" fmla="*/ 12 h 17"/>
                  <a:gd name="T22" fmla="*/ 16 w 43"/>
                  <a:gd name="T23" fmla="*/ 12 h 17"/>
                  <a:gd name="T24" fmla="*/ 13 w 43"/>
                  <a:gd name="T25" fmla="*/ 10 h 17"/>
                  <a:gd name="T26" fmla="*/ 10 w 43"/>
                  <a:gd name="T27" fmla="*/ 10 h 17"/>
                  <a:gd name="T28" fmla="*/ 8 w 43"/>
                  <a:gd name="T29" fmla="*/ 8 h 17"/>
                  <a:gd name="T30" fmla="*/ 5 w 43"/>
                  <a:gd name="T31" fmla="*/ 7 h 17"/>
                  <a:gd name="T32" fmla="*/ 3 w 43"/>
                  <a:gd name="T33" fmla="*/ 5 h 17"/>
                  <a:gd name="T34" fmla="*/ 1 w 43"/>
                  <a:gd name="T35" fmla="*/ 5 h 17"/>
                  <a:gd name="T36" fmla="*/ 0 w 43"/>
                  <a:gd name="T37" fmla="*/ 7 h 17"/>
                  <a:gd name="T38" fmla="*/ 2 w 43"/>
                  <a:gd name="T39" fmla="*/ 8 h 17"/>
                  <a:gd name="T40" fmla="*/ 4 w 43"/>
                  <a:gd name="T41" fmla="*/ 8 h 17"/>
                  <a:gd name="T42" fmla="*/ 7 w 43"/>
                  <a:gd name="T43" fmla="*/ 10 h 17"/>
                  <a:gd name="T44" fmla="*/ 10 w 43"/>
                  <a:gd name="T45" fmla="*/ 12 h 17"/>
                  <a:gd name="T46" fmla="*/ 13 w 43"/>
                  <a:gd name="T47" fmla="*/ 14 h 17"/>
                  <a:gd name="T48" fmla="*/ 16 w 43"/>
                  <a:gd name="T49" fmla="*/ 14 h 17"/>
                  <a:gd name="T50" fmla="*/ 19 w 43"/>
                  <a:gd name="T51" fmla="*/ 16 h 17"/>
                  <a:gd name="T52" fmla="*/ 22 w 43"/>
                  <a:gd name="T53" fmla="*/ 16 h 17"/>
                  <a:gd name="T54" fmla="*/ 25 w 43"/>
                  <a:gd name="T55" fmla="*/ 16 h 17"/>
                  <a:gd name="T56" fmla="*/ 28 w 43"/>
                  <a:gd name="T57" fmla="*/ 16 h 17"/>
                  <a:gd name="T58" fmla="*/ 31 w 43"/>
                  <a:gd name="T59" fmla="*/ 16 h 17"/>
                  <a:gd name="T60" fmla="*/ 34 w 43"/>
                  <a:gd name="T61" fmla="*/ 14 h 17"/>
                  <a:gd name="T62" fmla="*/ 36 w 43"/>
                  <a:gd name="T63" fmla="*/ 12 h 17"/>
                  <a:gd name="T64" fmla="*/ 38 w 43"/>
                  <a:gd name="T65" fmla="*/ 8 h 17"/>
                  <a:gd name="T66" fmla="*/ 40 w 43"/>
                  <a:gd name="T67" fmla="*/ 5 h 17"/>
                  <a:gd name="T68" fmla="*/ 42 w 43"/>
                  <a:gd name="T69" fmla="*/ 1 h 17"/>
                  <a:gd name="T70" fmla="*/ 40 w 43"/>
                  <a:gd name="T71" fmla="*/ 0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40" y="0"/>
                    </a:moveTo>
                    <a:lnTo>
                      <a:pt x="40" y="0"/>
                    </a:lnTo>
                    <a:lnTo>
                      <a:pt x="39" y="3"/>
                    </a:lnTo>
                    <a:lnTo>
                      <a:pt x="38" y="7"/>
                    </a:lnTo>
                    <a:lnTo>
                      <a:pt x="36" y="8"/>
                    </a:lnTo>
                    <a:lnTo>
                      <a:pt x="33" y="12"/>
                    </a:lnTo>
                    <a:lnTo>
                      <a:pt x="31" y="12"/>
                    </a:lnTo>
                    <a:lnTo>
                      <a:pt x="28" y="14"/>
                    </a:lnTo>
                    <a:lnTo>
                      <a:pt x="25" y="14"/>
                    </a:lnTo>
                    <a:lnTo>
                      <a:pt x="22" y="14"/>
                    </a:lnTo>
                    <a:lnTo>
                      <a:pt x="19" y="12"/>
                    </a:lnTo>
                    <a:lnTo>
                      <a:pt x="16" y="12"/>
                    </a:lnTo>
                    <a:lnTo>
                      <a:pt x="13" y="10"/>
                    </a:lnTo>
                    <a:lnTo>
                      <a:pt x="10" y="10"/>
                    </a:lnTo>
                    <a:lnTo>
                      <a:pt x="8" y="8"/>
                    </a:lnTo>
                    <a:lnTo>
                      <a:pt x="5" y="7"/>
                    </a:lnTo>
                    <a:lnTo>
                      <a:pt x="3" y="5"/>
                    </a:lnTo>
                    <a:lnTo>
                      <a:pt x="1" y="5"/>
                    </a:lnTo>
                    <a:lnTo>
                      <a:pt x="0" y="7"/>
                    </a:lnTo>
                    <a:lnTo>
                      <a:pt x="2" y="8"/>
                    </a:lnTo>
                    <a:lnTo>
                      <a:pt x="4" y="8"/>
                    </a:lnTo>
                    <a:lnTo>
                      <a:pt x="7" y="10"/>
                    </a:lnTo>
                    <a:lnTo>
                      <a:pt x="10" y="12"/>
                    </a:lnTo>
                    <a:lnTo>
                      <a:pt x="13" y="14"/>
                    </a:lnTo>
                    <a:lnTo>
                      <a:pt x="16" y="14"/>
                    </a:lnTo>
                    <a:lnTo>
                      <a:pt x="19" y="16"/>
                    </a:lnTo>
                    <a:lnTo>
                      <a:pt x="22" y="16"/>
                    </a:lnTo>
                    <a:lnTo>
                      <a:pt x="25" y="16"/>
                    </a:lnTo>
                    <a:lnTo>
                      <a:pt x="28" y="16"/>
                    </a:lnTo>
                    <a:lnTo>
                      <a:pt x="31" y="16"/>
                    </a:lnTo>
                    <a:lnTo>
                      <a:pt x="34" y="14"/>
                    </a:lnTo>
                    <a:lnTo>
                      <a:pt x="36" y="12"/>
                    </a:lnTo>
                    <a:lnTo>
                      <a:pt x="38" y="8"/>
                    </a:lnTo>
                    <a:lnTo>
                      <a:pt x="40" y="5"/>
                    </a:lnTo>
                    <a:lnTo>
                      <a:pt x="42"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6" name="Freeform 272">
                <a:extLst>
                  <a:ext uri="{FF2B5EF4-FFF2-40B4-BE49-F238E27FC236}">
                    <a16:creationId xmlns:a16="http://schemas.microsoft.com/office/drawing/2014/main" id="{81EBBCCA-49BA-60B5-9EF4-49DB612617D7}"/>
                  </a:ext>
                </a:extLst>
              </p:cNvPr>
              <p:cNvSpPr>
                <a:spLocks/>
              </p:cNvSpPr>
              <p:nvPr/>
            </p:nvSpPr>
            <p:spPr bwMode="auto">
              <a:xfrm>
                <a:off x="4340" y="3018"/>
                <a:ext cx="21" cy="26"/>
              </a:xfrm>
              <a:custGeom>
                <a:avLst/>
                <a:gdLst>
                  <a:gd name="T0" fmla="*/ 0 w 21"/>
                  <a:gd name="T1" fmla="*/ 1 h 26"/>
                  <a:gd name="T2" fmla="*/ 3 w 21"/>
                  <a:gd name="T3" fmla="*/ 3 h 26"/>
                  <a:gd name="T4" fmla="*/ 6 w 21"/>
                  <a:gd name="T5" fmla="*/ 5 h 26"/>
                  <a:gd name="T6" fmla="*/ 10 w 21"/>
                  <a:gd name="T7" fmla="*/ 8 h 26"/>
                  <a:gd name="T8" fmla="*/ 13 w 21"/>
                  <a:gd name="T9" fmla="*/ 11 h 26"/>
                  <a:gd name="T10" fmla="*/ 16 w 21"/>
                  <a:gd name="T11" fmla="*/ 14 h 26"/>
                  <a:gd name="T12" fmla="*/ 18 w 21"/>
                  <a:gd name="T13" fmla="*/ 17 h 26"/>
                  <a:gd name="T14" fmla="*/ 18 w 21"/>
                  <a:gd name="T15" fmla="*/ 20 h 26"/>
                  <a:gd name="T16" fmla="*/ 17 w 21"/>
                  <a:gd name="T17" fmla="*/ 24 h 26"/>
                  <a:gd name="T18" fmla="*/ 19 w 21"/>
                  <a:gd name="T19" fmla="*/ 25 h 26"/>
                  <a:gd name="T20" fmla="*/ 20 w 21"/>
                  <a:gd name="T21" fmla="*/ 20 h 26"/>
                  <a:gd name="T22" fmla="*/ 19 w 21"/>
                  <a:gd name="T23" fmla="*/ 16 h 26"/>
                  <a:gd name="T24" fmla="*/ 17 w 21"/>
                  <a:gd name="T25" fmla="*/ 13 h 26"/>
                  <a:gd name="T26" fmla="*/ 14 w 21"/>
                  <a:gd name="T27" fmla="*/ 10 h 26"/>
                  <a:gd name="T28" fmla="*/ 11 w 21"/>
                  <a:gd name="T29" fmla="*/ 7 h 26"/>
                  <a:gd name="T30" fmla="*/ 7 w 21"/>
                  <a:gd name="T31" fmla="*/ 5 h 26"/>
                  <a:gd name="T32" fmla="*/ 4 w 21"/>
                  <a:gd name="T33" fmla="*/ 2 h 26"/>
                  <a:gd name="T34" fmla="*/ 1 w 21"/>
                  <a:gd name="T35" fmla="*/ 0 h 26"/>
                  <a:gd name="T36" fmla="*/ 0 w 21"/>
                  <a:gd name="T37" fmla="*/ 1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6">
                    <a:moveTo>
                      <a:pt x="0" y="1"/>
                    </a:moveTo>
                    <a:lnTo>
                      <a:pt x="3" y="3"/>
                    </a:lnTo>
                    <a:lnTo>
                      <a:pt x="6" y="5"/>
                    </a:lnTo>
                    <a:lnTo>
                      <a:pt x="10" y="8"/>
                    </a:lnTo>
                    <a:lnTo>
                      <a:pt x="13" y="11"/>
                    </a:lnTo>
                    <a:lnTo>
                      <a:pt x="16" y="14"/>
                    </a:lnTo>
                    <a:lnTo>
                      <a:pt x="18" y="17"/>
                    </a:lnTo>
                    <a:lnTo>
                      <a:pt x="18" y="20"/>
                    </a:lnTo>
                    <a:lnTo>
                      <a:pt x="17" y="24"/>
                    </a:lnTo>
                    <a:lnTo>
                      <a:pt x="19" y="25"/>
                    </a:lnTo>
                    <a:lnTo>
                      <a:pt x="20" y="20"/>
                    </a:lnTo>
                    <a:lnTo>
                      <a:pt x="19" y="16"/>
                    </a:lnTo>
                    <a:lnTo>
                      <a:pt x="17" y="13"/>
                    </a:lnTo>
                    <a:lnTo>
                      <a:pt x="14" y="10"/>
                    </a:lnTo>
                    <a:lnTo>
                      <a:pt x="11" y="7"/>
                    </a:lnTo>
                    <a:lnTo>
                      <a:pt x="7" y="5"/>
                    </a:lnTo>
                    <a:lnTo>
                      <a:pt x="4" y="2"/>
                    </a:lnTo>
                    <a:lnTo>
                      <a:pt x="1"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7" name="Freeform 273">
                <a:extLst>
                  <a:ext uri="{FF2B5EF4-FFF2-40B4-BE49-F238E27FC236}">
                    <a16:creationId xmlns:a16="http://schemas.microsoft.com/office/drawing/2014/main" id="{869412FF-94C1-6B2A-10DD-4075F05AEDB8}"/>
                  </a:ext>
                </a:extLst>
              </p:cNvPr>
              <p:cNvSpPr>
                <a:spLocks/>
              </p:cNvSpPr>
              <p:nvPr/>
            </p:nvSpPr>
            <p:spPr bwMode="auto">
              <a:xfrm>
                <a:off x="4352" y="3025"/>
                <a:ext cx="17" cy="17"/>
              </a:xfrm>
              <a:custGeom>
                <a:avLst/>
                <a:gdLst>
                  <a:gd name="T0" fmla="*/ 0 w 17"/>
                  <a:gd name="T1" fmla="*/ 8 h 17"/>
                  <a:gd name="T2" fmla="*/ 4 w 17"/>
                  <a:gd name="T3" fmla="*/ 13 h 17"/>
                  <a:gd name="T4" fmla="*/ 8 w 17"/>
                  <a:gd name="T5" fmla="*/ 16 h 17"/>
                  <a:gd name="T6" fmla="*/ 10 w 17"/>
                  <a:gd name="T7" fmla="*/ 16 h 17"/>
                  <a:gd name="T8" fmla="*/ 14 w 17"/>
                  <a:gd name="T9" fmla="*/ 13 h 17"/>
                  <a:gd name="T10" fmla="*/ 16 w 17"/>
                  <a:gd name="T11" fmla="*/ 10 h 17"/>
                  <a:gd name="T12" fmla="*/ 16 w 17"/>
                  <a:gd name="T13" fmla="*/ 8 h 17"/>
                  <a:gd name="T14" fmla="*/ 16 w 17"/>
                  <a:gd name="T15" fmla="*/ 2 h 17"/>
                  <a:gd name="T16" fmla="*/ 14 w 17"/>
                  <a:gd name="T17" fmla="*/ 0 h 17"/>
                  <a:gd name="T18" fmla="*/ 12 w 17"/>
                  <a:gd name="T19" fmla="*/ 2 h 17"/>
                  <a:gd name="T20" fmla="*/ 14 w 17"/>
                  <a:gd name="T21" fmla="*/ 5 h 17"/>
                  <a:gd name="T22" fmla="*/ 14 w 17"/>
                  <a:gd name="T23" fmla="*/ 8 h 17"/>
                  <a:gd name="T24" fmla="*/ 12 w 17"/>
                  <a:gd name="T25" fmla="*/ 10 h 17"/>
                  <a:gd name="T26" fmla="*/ 10 w 17"/>
                  <a:gd name="T27" fmla="*/ 10 h 17"/>
                  <a:gd name="T28" fmla="*/ 8 w 17"/>
                  <a:gd name="T29" fmla="*/ 10 h 17"/>
                  <a:gd name="T30" fmla="*/ 6 w 17"/>
                  <a:gd name="T31" fmla="*/ 10 h 17"/>
                  <a:gd name="T32" fmla="*/ 2 w 17"/>
                  <a:gd name="T33" fmla="*/ 5 h 17"/>
                  <a:gd name="T34" fmla="*/ 0 w 17"/>
                  <a:gd name="T35" fmla="*/ 8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0" y="8"/>
                    </a:moveTo>
                    <a:lnTo>
                      <a:pt x="4" y="13"/>
                    </a:lnTo>
                    <a:lnTo>
                      <a:pt x="8" y="16"/>
                    </a:lnTo>
                    <a:lnTo>
                      <a:pt x="10" y="16"/>
                    </a:lnTo>
                    <a:lnTo>
                      <a:pt x="14" y="13"/>
                    </a:lnTo>
                    <a:lnTo>
                      <a:pt x="16" y="10"/>
                    </a:lnTo>
                    <a:lnTo>
                      <a:pt x="16" y="8"/>
                    </a:lnTo>
                    <a:lnTo>
                      <a:pt x="16" y="2"/>
                    </a:lnTo>
                    <a:lnTo>
                      <a:pt x="14" y="0"/>
                    </a:lnTo>
                    <a:lnTo>
                      <a:pt x="12" y="2"/>
                    </a:lnTo>
                    <a:lnTo>
                      <a:pt x="14" y="5"/>
                    </a:lnTo>
                    <a:lnTo>
                      <a:pt x="14" y="8"/>
                    </a:lnTo>
                    <a:lnTo>
                      <a:pt x="12" y="10"/>
                    </a:lnTo>
                    <a:lnTo>
                      <a:pt x="10" y="10"/>
                    </a:lnTo>
                    <a:lnTo>
                      <a:pt x="8" y="10"/>
                    </a:lnTo>
                    <a:lnTo>
                      <a:pt x="6" y="10"/>
                    </a:lnTo>
                    <a:lnTo>
                      <a:pt x="2" y="5"/>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8" name="Freeform 274">
                <a:extLst>
                  <a:ext uri="{FF2B5EF4-FFF2-40B4-BE49-F238E27FC236}">
                    <a16:creationId xmlns:a16="http://schemas.microsoft.com/office/drawing/2014/main" id="{46BF70D4-BA88-FF97-4309-473AA4EA3A8E}"/>
                  </a:ext>
                </a:extLst>
              </p:cNvPr>
              <p:cNvSpPr>
                <a:spLocks/>
              </p:cNvSpPr>
              <p:nvPr/>
            </p:nvSpPr>
            <p:spPr bwMode="auto">
              <a:xfrm>
                <a:off x="4365" y="3023"/>
                <a:ext cx="17" cy="17"/>
              </a:xfrm>
              <a:custGeom>
                <a:avLst/>
                <a:gdLst>
                  <a:gd name="T0" fmla="*/ 2 w 17"/>
                  <a:gd name="T1" fmla="*/ 0 h 17"/>
                  <a:gd name="T2" fmla="*/ 0 w 17"/>
                  <a:gd name="T3" fmla="*/ 4 h 17"/>
                  <a:gd name="T4" fmla="*/ 0 w 17"/>
                  <a:gd name="T5" fmla="*/ 6 h 17"/>
                  <a:gd name="T6" fmla="*/ 0 w 17"/>
                  <a:gd name="T7" fmla="*/ 11 h 17"/>
                  <a:gd name="T8" fmla="*/ 2 w 17"/>
                  <a:gd name="T9" fmla="*/ 13 h 17"/>
                  <a:gd name="T10" fmla="*/ 5 w 17"/>
                  <a:gd name="T11" fmla="*/ 16 h 17"/>
                  <a:gd name="T12" fmla="*/ 8 w 17"/>
                  <a:gd name="T13" fmla="*/ 16 h 17"/>
                  <a:gd name="T14" fmla="*/ 10 w 17"/>
                  <a:gd name="T15" fmla="*/ 16 h 17"/>
                  <a:gd name="T16" fmla="*/ 16 w 17"/>
                  <a:gd name="T17" fmla="*/ 13 h 17"/>
                  <a:gd name="T18" fmla="*/ 16 w 17"/>
                  <a:gd name="T19" fmla="*/ 11 h 17"/>
                  <a:gd name="T20" fmla="*/ 10 w 17"/>
                  <a:gd name="T21" fmla="*/ 13 h 17"/>
                  <a:gd name="T22" fmla="*/ 8 w 17"/>
                  <a:gd name="T23" fmla="*/ 13 h 17"/>
                  <a:gd name="T24" fmla="*/ 5 w 17"/>
                  <a:gd name="T25" fmla="*/ 13 h 17"/>
                  <a:gd name="T26" fmla="*/ 5 w 17"/>
                  <a:gd name="T27" fmla="*/ 11 h 17"/>
                  <a:gd name="T28" fmla="*/ 2 w 17"/>
                  <a:gd name="T29" fmla="*/ 9 h 17"/>
                  <a:gd name="T30" fmla="*/ 5 w 17"/>
                  <a:gd name="T31" fmla="*/ 4 h 17"/>
                  <a:gd name="T32" fmla="*/ 5 w 17"/>
                  <a:gd name="T33" fmla="*/ 2 h 17"/>
                  <a:gd name="T34" fmla="*/ 2 w 17"/>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2" y="0"/>
                    </a:moveTo>
                    <a:lnTo>
                      <a:pt x="0" y="4"/>
                    </a:lnTo>
                    <a:lnTo>
                      <a:pt x="0" y="6"/>
                    </a:lnTo>
                    <a:lnTo>
                      <a:pt x="0" y="11"/>
                    </a:lnTo>
                    <a:lnTo>
                      <a:pt x="2" y="13"/>
                    </a:lnTo>
                    <a:lnTo>
                      <a:pt x="5" y="16"/>
                    </a:lnTo>
                    <a:lnTo>
                      <a:pt x="8" y="16"/>
                    </a:lnTo>
                    <a:lnTo>
                      <a:pt x="10" y="16"/>
                    </a:lnTo>
                    <a:lnTo>
                      <a:pt x="16" y="13"/>
                    </a:lnTo>
                    <a:lnTo>
                      <a:pt x="16" y="11"/>
                    </a:lnTo>
                    <a:lnTo>
                      <a:pt x="10" y="13"/>
                    </a:lnTo>
                    <a:lnTo>
                      <a:pt x="8" y="13"/>
                    </a:lnTo>
                    <a:lnTo>
                      <a:pt x="5" y="13"/>
                    </a:lnTo>
                    <a:lnTo>
                      <a:pt x="5" y="11"/>
                    </a:lnTo>
                    <a:lnTo>
                      <a:pt x="2" y="9"/>
                    </a:lnTo>
                    <a:lnTo>
                      <a:pt x="5" y="4"/>
                    </a:lnTo>
                    <a:lnTo>
                      <a:pt x="5" y="2"/>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29" name="Freeform 275">
                <a:extLst>
                  <a:ext uri="{FF2B5EF4-FFF2-40B4-BE49-F238E27FC236}">
                    <a16:creationId xmlns:a16="http://schemas.microsoft.com/office/drawing/2014/main" id="{71EA8430-6430-60FA-0C02-289EB0406B21}"/>
                  </a:ext>
                </a:extLst>
              </p:cNvPr>
              <p:cNvSpPr>
                <a:spLocks/>
              </p:cNvSpPr>
              <p:nvPr/>
            </p:nvSpPr>
            <p:spPr bwMode="auto">
              <a:xfrm>
                <a:off x="4365" y="3042"/>
                <a:ext cx="43" cy="17"/>
              </a:xfrm>
              <a:custGeom>
                <a:avLst/>
                <a:gdLst>
                  <a:gd name="T0" fmla="*/ 0 w 43"/>
                  <a:gd name="T1" fmla="*/ 1 h 17"/>
                  <a:gd name="T2" fmla="*/ 0 w 43"/>
                  <a:gd name="T3" fmla="*/ 1 h 17"/>
                  <a:gd name="T4" fmla="*/ 2 w 43"/>
                  <a:gd name="T5" fmla="*/ 5 h 17"/>
                  <a:gd name="T6" fmla="*/ 4 w 43"/>
                  <a:gd name="T7" fmla="*/ 8 h 17"/>
                  <a:gd name="T8" fmla="*/ 6 w 43"/>
                  <a:gd name="T9" fmla="*/ 12 h 17"/>
                  <a:gd name="T10" fmla="*/ 8 w 43"/>
                  <a:gd name="T11" fmla="*/ 14 h 17"/>
                  <a:gd name="T12" fmla="*/ 11 w 43"/>
                  <a:gd name="T13" fmla="*/ 16 h 17"/>
                  <a:gd name="T14" fmla="*/ 14 w 43"/>
                  <a:gd name="T15" fmla="*/ 16 h 17"/>
                  <a:gd name="T16" fmla="*/ 17 w 43"/>
                  <a:gd name="T17" fmla="*/ 16 h 17"/>
                  <a:gd name="T18" fmla="*/ 20 w 43"/>
                  <a:gd name="T19" fmla="*/ 16 h 17"/>
                  <a:gd name="T20" fmla="*/ 23 w 43"/>
                  <a:gd name="T21" fmla="*/ 16 h 17"/>
                  <a:gd name="T22" fmla="*/ 26 w 43"/>
                  <a:gd name="T23" fmla="*/ 14 h 17"/>
                  <a:gd name="T24" fmla="*/ 30 w 43"/>
                  <a:gd name="T25" fmla="*/ 14 h 17"/>
                  <a:gd name="T26" fmla="*/ 32 w 43"/>
                  <a:gd name="T27" fmla="*/ 12 h 17"/>
                  <a:gd name="T28" fmla="*/ 35 w 43"/>
                  <a:gd name="T29" fmla="*/ 10 h 17"/>
                  <a:gd name="T30" fmla="*/ 38 w 43"/>
                  <a:gd name="T31" fmla="*/ 8 h 17"/>
                  <a:gd name="T32" fmla="*/ 40 w 43"/>
                  <a:gd name="T33" fmla="*/ 8 h 17"/>
                  <a:gd name="T34" fmla="*/ 42 w 43"/>
                  <a:gd name="T35" fmla="*/ 7 h 17"/>
                  <a:gd name="T36" fmla="*/ 42 w 43"/>
                  <a:gd name="T37" fmla="*/ 5 h 17"/>
                  <a:gd name="T38" fmla="*/ 40 w 43"/>
                  <a:gd name="T39" fmla="*/ 5 h 17"/>
                  <a:gd name="T40" fmla="*/ 37 w 43"/>
                  <a:gd name="T41" fmla="*/ 7 h 17"/>
                  <a:gd name="T42" fmla="*/ 35 w 43"/>
                  <a:gd name="T43" fmla="*/ 8 h 17"/>
                  <a:gd name="T44" fmla="*/ 32 w 43"/>
                  <a:gd name="T45" fmla="*/ 10 h 17"/>
                  <a:gd name="T46" fmla="*/ 29 w 43"/>
                  <a:gd name="T47" fmla="*/ 10 h 17"/>
                  <a:gd name="T48" fmla="*/ 26 w 43"/>
                  <a:gd name="T49" fmla="*/ 12 h 17"/>
                  <a:gd name="T50" fmla="*/ 23 w 43"/>
                  <a:gd name="T51" fmla="*/ 12 h 17"/>
                  <a:gd name="T52" fmla="*/ 20 w 43"/>
                  <a:gd name="T53" fmla="*/ 14 h 17"/>
                  <a:gd name="T54" fmla="*/ 17 w 43"/>
                  <a:gd name="T55" fmla="*/ 14 h 17"/>
                  <a:gd name="T56" fmla="*/ 14 w 43"/>
                  <a:gd name="T57" fmla="*/ 14 h 17"/>
                  <a:gd name="T58" fmla="*/ 12 w 43"/>
                  <a:gd name="T59" fmla="*/ 12 h 17"/>
                  <a:gd name="T60" fmla="*/ 9 w 43"/>
                  <a:gd name="T61" fmla="*/ 12 h 17"/>
                  <a:gd name="T62" fmla="*/ 6 w 43"/>
                  <a:gd name="T63" fmla="*/ 8 h 17"/>
                  <a:gd name="T64" fmla="*/ 5 w 43"/>
                  <a:gd name="T65" fmla="*/ 7 h 17"/>
                  <a:gd name="T66" fmla="*/ 3 w 43"/>
                  <a:gd name="T67" fmla="*/ 3 h 17"/>
                  <a:gd name="T68" fmla="*/ 2 w 43"/>
                  <a:gd name="T69" fmla="*/ 0 h 17"/>
                  <a:gd name="T70" fmla="*/ 0 w 43"/>
                  <a:gd name="T71" fmla="*/ 1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0" y="1"/>
                    </a:moveTo>
                    <a:lnTo>
                      <a:pt x="0" y="1"/>
                    </a:lnTo>
                    <a:lnTo>
                      <a:pt x="2" y="5"/>
                    </a:lnTo>
                    <a:lnTo>
                      <a:pt x="4" y="8"/>
                    </a:lnTo>
                    <a:lnTo>
                      <a:pt x="6" y="12"/>
                    </a:lnTo>
                    <a:lnTo>
                      <a:pt x="8" y="14"/>
                    </a:lnTo>
                    <a:lnTo>
                      <a:pt x="11" y="16"/>
                    </a:lnTo>
                    <a:lnTo>
                      <a:pt x="14" y="16"/>
                    </a:lnTo>
                    <a:lnTo>
                      <a:pt x="17" y="16"/>
                    </a:lnTo>
                    <a:lnTo>
                      <a:pt x="20" y="16"/>
                    </a:lnTo>
                    <a:lnTo>
                      <a:pt x="23" y="16"/>
                    </a:lnTo>
                    <a:lnTo>
                      <a:pt x="26" y="14"/>
                    </a:lnTo>
                    <a:lnTo>
                      <a:pt x="30" y="14"/>
                    </a:lnTo>
                    <a:lnTo>
                      <a:pt x="32" y="12"/>
                    </a:lnTo>
                    <a:lnTo>
                      <a:pt x="35" y="10"/>
                    </a:lnTo>
                    <a:lnTo>
                      <a:pt x="38" y="8"/>
                    </a:lnTo>
                    <a:lnTo>
                      <a:pt x="40" y="8"/>
                    </a:lnTo>
                    <a:lnTo>
                      <a:pt x="42" y="7"/>
                    </a:lnTo>
                    <a:lnTo>
                      <a:pt x="42" y="5"/>
                    </a:lnTo>
                    <a:lnTo>
                      <a:pt x="40" y="5"/>
                    </a:lnTo>
                    <a:lnTo>
                      <a:pt x="37" y="7"/>
                    </a:lnTo>
                    <a:lnTo>
                      <a:pt x="35" y="8"/>
                    </a:lnTo>
                    <a:lnTo>
                      <a:pt x="32" y="10"/>
                    </a:lnTo>
                    <a:lnTo>
                      <a:pt x="29" y="10"/>
                    </a:lnTo>
                    <a:lnTo>
                      <a:pt x="26" y="12"/>
                    </a:lnTo>
                    <a:lnTo>
                      <a:pt x="23" y="12"/>
                    </a:lnTo>
                    <a:lnTo>
                      <a:pt x="20" y="14"/>
                    </a:lnTo>
                    <a:lnTo>
                      <a:pt x="17" y="14"/>
                    </a:lnTo>
                    <a:lnTo>
                      <a:pt x="14" y="14"/>
                    </a:lnTo>
                    <a:lnTo>
                      <a:pt x="12" y="12"/>
                    </a:lnTo>
                    <a:lnTo>
                      <a:pt x="9" y="12"/>
                    </a:lnTo>
                    <a:lnTo>
                      <a:pt x="6" y="8"/>
                    </a:lnTo>
                    <a:lnTo>
                      <a:pt x="5" y="7"/>
                    </a:lnTo>
                    <a:lnTo>
                      <a:pt x="3" y="3"/>
                    </a:lnTo>
                    <a:lnTo>
                      <a:pt x="2"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0" name="Freeform 276">
                <a:extLst>
                  <a:ext uri="{FF2B5EF4-FFF2-40B4-BE49-F238E27FC236}">
                    <a16:creationId xmlns:a16="http://schemas.microsoft.com/office/drawing/2014/main" id="{949063A3-2451-1EF9-40FA-28E801CE980A}"/>
                  </a:ext>
                </a:extLst>
              </p:cNvPr>
              <p:cNvSpPr>
                <a:spLocks/>
              </p:cNvSpPr>
              <p:nvPr/>
            </p:nvSpPr>
            <p:spPr bwMode="auto">
              <a:xfrm>
                <a:off x="4365" y="3018"/>
                <a:ext cx="20" cy="26"/>
              </a:xfrm>
              <a:custGeom>
                <a:avLst/>
                <a:gdLst>
                  <a:gd name="T0" fmla="*/ 18 w 20"/>
                  <a:gd name="T1" fmla="*/ 0 h 26"/>
                  <a:gd name="T2" fmla="*/ 16 w 20"/>
                  <a:gd name="T3" fmla="*/ 2 h 26"/>
                  <a:gd name="T4" fmla="*/ 12 w 20"/>
                  <a:gd name="T5" fmla="*/ 5 h 26"/>
                  <a:gd name="T6" fmla="*/ 8 w 20"/>
                  <a:gd name="T7" fmla="*/ 7 h 26"/>
                  <a:gd name="T8" fmla="*/ 5 w 20"/>
                  <a:gd name="T9" fmla="*/ 10 h 26"/>
                  <a:gd name="T10" fmla="*/ 2 w 20"/>
                  <a:gd name="T11" fmla="*/ 13 h 26"/>
                  <a:gd name="T12" fmla="*/ 0 w 20"/>
                  <a:gd name="T13" fmla="*/ 16 h 26"/>
                  <a:gd name="T14" fmla="*/ 0 w 20"/>
                  <a:gd name="T15" fmla="*/ 20 h 26"/>
                  <a:gd name="T16" fmla="*/ 0 w 20"/>
                  <a:gd name="T17" fmla="*/ 25 h 26"/>
                  <a:gd name="T18" fmla="*/ 2 w 20"/>
                  <a:gd name="T19" fmla="*/ 24 h 26"/>
                  <a:gd name="T20" fmla="*/ 1 w 20"/>
                  <a:gd name="T21" fmla="*/ 20 h 26"/>
                  <a:gd name="T22" fmla="*/ 2 w 20"/>
                  <a:gd name="T23" fmla="*/ 17 h 26"/>
                  <a:gd name="T24" fmla="*/ 3 w 20"/>
                  <a:gd name="T25" fmla="*/ 14 h 26"/>
                  <a:gd name="T26" fmla="*/ 6 w 20"/>
                  <a:gd name="T27" fmla="*/ 11 h 26"/>
                  <a:gd name="T28" fmla="*/ 10 w 20"/>
                  <a:gd name="T29" fmla="*/ 8 h 26"/>
                  <a:gd name="T30" fmla="*/ 13 w 20"/>
                  <a:gd name="T31" fmla="*/ 5 h 26"/>
                  <a:gd name="T32" fmla="*/ 16 w 20"/>
                  <a:gd name="T33" fmla="*/ 3 h 26"/>
                  <a:gd name="T34" fmla="*/ 19 w 20"/>
                  <a:gd name="T35" fmla="*/ 1 h 26"/>
                  <a:gd name="T36" fmla="*/ 18 w 20"/>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6">
                    <a:moveTo>
                      <a:pt x="18" y="0"/>
                    </a:moveTo>
                    <a:lnTo>
                      <a:pt x="16" y="2"/>
                    </a:lnTo>
                    <a:lnTo>
                      <a:pt x="12" y="5"/>
                    </a:lnTo>
                    <a:lnTo>
                      <a:pt x="8" y="7"/>
                    </a:lnTo>
                    <a:lnTo>
                      <a:pt x="5" y="10"/>
                    </a:lnTo>
                    <a:lnTo>
                      <a:pt x="2" y="13"/>
                    </a:lnTo>
                    <a:lnTo>
                      <a:pt x="0" y="16"/>
                    </a:lnTo>
                    <a:lnTo>
                      <a:pt x="0" y="20"/>
                    </a:lnTo>
                    <a:lnTo>
                      <a:pt x="0" y="25"/>
                    </a:lnTo>
                    <a:lnTo>
                      <a:pt x="2" y="24"/>
                    </a:lnTo>
                    <a:lnTo>
                      <a:pt x="1" y="20"/>
                    </a:lnTo>
                    <a:lnTo>
                      <a:pt x="2" y="17"/>
                    </a:lnTo>
                    <a:lnTo>
                      <a:pt x="3" y="14"/>
                    </a:lnTo>
                    <a:lnTo>
                      <a:pt x="6" y="11"/>
                    </a:lnTo>
                    <a:lnTo>
                      <a:pt x="10" y="8"/>
                    </a:lnTo>
                    <a:lnTo>
                      <a:pt x="13" y="5"/>
                    </a:lnTo>
                    <a:lnTo>
                      <a:pt x="16" y="3"/>
                    </a:lnTo>
                    <a:lnTo>
                      <a:pt x="19" y="1"/>
                    </a:lnTo>
                    <a:lnTo>
                      <a:pt x="18"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1" name="Freeform 277">
                <a:extLst>
                  <a:ext uri="{FF2B5EF4-FFF2-40B4-BE49-F238E27FC236}">
                    <a16:creationId xmlns:a16="http://schemas.microsoft.com/office/drawing/2014/main" id="{E6FBC409-F87E-4CD9-75BF-0D0BB86FED2F}"/>
                  </a:ext>
                </a:extLst>
              </p:cNvPr>
              <p:cNvSpPr>
                <a:spLocks/>
              </p:cNvSpPr>
              <p:nvPr/>
            </p:nvSpPr>
            <p:spPr bwMode="auto">
              <a:xfrm>
                <a:off x="4334" y="2882"/>
                <a:ext cx="17" cy="17"/>
              </a:xfrm>
              <a:custGeom>
                <a:avLst/>
                <a:gdLst>
                  <a:gd name="T0" fmla="*/ 2 w 17"/>
                  <a:gd name="T1" fmla="*/ 16 h 17"/>
                  <a:gd name="T2" fmla="*/ 2 w 17"/>
                  <a:gd name="T3" fmla="*/ 16 h 17"/>
                  <a:gd name="T4" fmla="*/ 5 w 17"/>
                  <a:gd name="T5" fmla="*/ 13 h 17"/>
                  <a:gd name="T6" fmla="*/ 5 w 17"/>
                  <a:gd name="T7" fmla="*/ 11 h 17"/>
                  <a:gd name="T8" fmla="*/ 5 w 17"/>
                  <a:gd name="T9" fmla="*/ 9 h 17"/>
                  <a:gd name="T10" fmla="*/ 8 w 17"/>
                  <a:gd name="T11" fmla="*/ 6 h 17"/>
                  <a:gd name="T12" fmla="*/ 8 w 17"/>
                  <a:gd name="T13" fmla="*/ 4 h 17"/>
                  <a:gd name="T14" fmla="*/ 10 w 17"/>
                  <a:gd name="T15" fmla="*/ 4 h 17"/>
                  <a:gd name="T16" fmla="*/ 13 w 17"/>
                  <a:gd name="T17" fmla="*/ 2 h 17"/>
                  <a:gd name="T18" fmla="*/ 16 w 17"/>
                  <a:gd name="T19" fmla="*/ 2 h 17"/>
                  <a:gd name="T20" fmla="*/ 13 w 17"/>
                  <a:gd name="T21" fmla="*/ 0 h 17"/>
                  <a:gd name="T22" fmla="*/ 10 w 17"/>
                  <a:gd name="T23" fmla="*/ 0 h 17"/>
                  <a:gd name="T24" fmla="*/ 8 w 17"/>
                  <a:gd name="T25" fmla="*/ 2 h 17"/>
                  <a:gd name="T26" fmla="*/ 5 w 17"/>
                  <a:gd name="T27" fmla="*/ 4 h 17"/>
                  <a:gd name="T28" fmla="*/ 2 w 17"/>
                  <a:gd name="T29" fmla="*/ 9 h 17"/>
                  <a:gd name="T30" fmla="*/ 2 w 17"/>
                  <a:gd name="T31" fmla="*/ 11 h 17"/>
                  <a:gd name="T32" fmla="*/ 0 w 17"/>
                  <a:gd name="T33" fmla="*/ 13 h 17"/>
                  <a:gd name="T34" fmla="*/ 0 w 17"/>
                  <a:gd name="T35" fmla="*/ 16 h 17"/>
                  <a:gd name="T36" fmla="*/ 2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2" y="16"/>
                    </a:moveTo>
                    <a:lnTo>
                      <a:pt x="2" y="16"/>
                    </a:lnTo>
                    <a:lnTo>
                      <a:pt x="5" y="13"/>
                    </a:lnTo>
                    <a:lnTo>
                      <a:pt x="5" y="11"/>
                    </a:lnTo>
                    <a:lnTo>
                      <a:pt x="5" y="9"/>
                    </a:lnTo>
                    <a:lnTo>
                      <a:pt x="8" y="6"/>
                    </a:lnTo>
                    <a:lnTo>
                      <a:pt x="8" y="4"/>
                    </a:lnTo>
                    <a:lnTo>
                      <a:pt x="10" y="4"/>
                    </a:lnTo>
                    <a:lnTo>
                      <a:pt x="13" y="2"/>
                    </a:lnTo>
                    <a:lnTo>
                      <a:pt x="16" y="2"/>
                    </a:lnTo>
                    <a:lnTo>
                      <a:pt x="13" y="0"/>
                    </a:lnTo>
                    <a:lnTo>
                      <a:pt x="10" y="0"/>
                    </a:lnTo>
                    <a:lnTo>
                      <a:pt x="8" y="2"/>
                    </a:lnTo>
                    <a:lnTo>
                      <a:pt x="5" y="4"/>
                    </a:lnTo>
                    <a:lnTo>
                      <a:pt x="2" y="9"/>
                    </a:lnTo>
                    <a:lnTo>
                      <a:pt x="2" y="11"/>
                    </a:lnTo>
                    <a:lnTo>
                      <a:pt x="0" y="13"/>
                    </a:lnTo>
                    <a:lnTo>
                      <a:pt x="0" y="16"/>
                    </a:lnTo>
                    <a:lnTo>
                      <a:pt x="2"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2" name="Freeform 278">
                <a:extLst>
                  <a:ext uri="{FF2B5EF4-FFF2-40B4-BE49-F238E27FC236}">
                    <a16:creationId xmlns:a16="http://schemas.microsoft.com/office/drawing/2014/main" id="{FE12CC56-9A4D-E760-5B36-67E184C340AF}"/>
                  </a:ext>
                </a:extLst>
              </p:cNvPr>
              <p:cNvSpPr>
                <a:spLocks/>
              </p:cNvSpPr>
              <p:nvPr/>
            </p:nvSpPr>
            <p:spPr bwMode="auto">
              <a:xfrm>
                <a:off x="4333" y="2889"/>
                <a:ext cx="17" cy="38"/>
              </a:xfrm>
              <a:custGeom>
                <a:avLst/>
                <a:gdLst>
                  <a:gd name="T0" fmla="*/ 16 w 17"/>
                  <a:gd name="T1" fmla="*/ 37 h 38"/>
                  <a:gd name="T2" fmla="*/ 16 w 17"/>
                  <a:gd name="T3" fmla="*/ 37 h 38"/>
                  <a:gd name="T4" fmla="*/ 12 w 17"/>
                  <a:gd name="T5" fmla="*/ 35 h 38"/>
                  <a:gd name="T6" fmla="*/ 12 w 17"/>
                  <a:gd name="T7" fmla="*/ 33 h 38"/>
                  <a:gd name="T8" fmla="*/ 12 w 17"/>
                  <a:gd name="T9" fmla="*/ 31 h 38"/>
                  <a:gd name="T10" fmla="*/ 9 w 17"/>
                  <a:gd name="T11" fmla="*/ 28 h 38"/>
                  <a:gd name="T12" fmla="*/ 9 w 17"/>
                  <a:gd name="T13" fmla="*/ 25 h 38"/>
                  <a:gd name="T14" fmla="*/ 6 w 17"/>
                  <a:gd name="T15" fmla="*/ 23 h 38"/>
                  <a:gd name="T16" fmla="*/ 6 w 17"/>
                  <a:gd name="T17" fmla="*/ 20 h 38"/>
                  <a:gd name="T18" fmla="*/ 6 w 17"/>
                  <a:gd name="T19" fmla="*/ 18 h 38"/>
                  <a:gd name="T20" fmla="*/ 6 w 17"/>
                  <a:gd name="T21" fmla="*/ 15 h 38"/>
                  <a:gd name="T22" fmla="*/ 3 w 17"/>
                  <a:gd name="T23" fmla="*/ 13 h 38"/>
                  <a:gd name="T24" fmla="*/ 3 w 17"/>
                  <a:gd name="T25" fmla="*/ 10 h 38"/>
                  <a:gd name="T26" fmla="*/ 3 w 17"/>
                  <a:gd name="T27" fmla="*/ 8 h 38"/>
                  <a:gd name="T28" fmla="*/ 3 w 17"/>
                  <a:gd name="T29" fmla="*/ 5 h 38"/>
                  <a:gd name="T30" fmla="*/ 6 w 17"/>
                  <a:gd name="T31" fmla="*/ 3 h 38"/>
                  <a:gd name="T32" fmla="*/ 6 w 17"/>
                  <a:gd name="T33" fmla="*/ 2 h 38"/>
                  <a:gd name="T34" fmla="*/ 6 w 17"/>
                  <a:gd name="T35" fmla="*/ 0 h 38"/>
                  <a:gd name="T36" fmla="*/ 3 w 17"/>
                  <a:gd name="T37" fmla="*/ 0 h 38"/>
                  <a:gd name="T38" fmla="*/ 0 w 17"/>
                  <a:gd name="T39" fmla="*/ 1 h 38"/>
                  <a:gd name="T40" fmla="*/ 0 w 17"/>
                  <a:gd name="T41" fmla="*/ 3 h 38"/>
                  <a:gd name="T42" fmla="*/ 0 w 17"/>
                  <a:gd name="T43" fmla="*/ 5 h 38"/>
                  <a:gd name="T44" fmla="*/ 0 w 17"/>
                  <a:gd name="T45" fmla="*/ 8 h 38"/>
                  <a:gd name="T46" fmla="*/ 0 w 17"/>
                  <a:gd name="T47" fmla="*/ 10 h 38"/>
                  <a:gd name="T48" fmla="*/ 0 w 17"/>
                  <a:gd name="T49" fmla="*/ 13 h 38"/>
                  <a:gd name="T50" fmla="*/ 0 w 17"/>
                  <a:gd name="T51" fmla="*/ 15 h 38"/>
                  <a:gd name="T52" fmla="*/ 0 w 17"/>
                  <a:gd name="T53" fmla="*/ 18 h 38"/>
                  <a:gd name="T54" fmla="*/ 3 w 17"/>
                  <a:gd name="T55" fmla="*/ 21 h 38"/>
                  <a:gd name="T56" fmla="*/ 3 w 17"/>
                  <a:gd name="T57" fmla="*/ 23 h 38"/>
                  <a:gd name="T58" fmla="*/ 6 w 17"/>
                  <a:gd name="T59" fmla="*/ 26 h 38"/>
                  <a:gd name="T60" fmla="*/ 6 w 17"/>
                  <a:gd name="T61" fmla="*/ 29 h 38"/>
                  <a:gd name="T62" fmla="*/ 6 w 17"/>
                  <a:gd name="T63" fmla="*/ 31 h 38"/>
                  <a:gd name="T64" fmla="*/ 9 w 17"/>
                  <a:gd name="T65" fmla="*/ 33 h 38"/>
                  <a:gd name="T66" fmla="*/ 9 w 17"/>
                  <a:gd name="T67" fmla="*/ 35 h 38"/>
                  <a:gd name="T68" fmla="*/ 9 w 17"/>
                  <a:gd name="T69" fmla="*/ 37 h 38"/>
                  <a:gd name="T70" fmla="*/ 16 w 17"/>
                  <a:gd name="T71" fmla="*/ 3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38">
                    <a:moveTo>
                      <a:pt x="16" y="37"/>
                    </a:moveTo>
                    <a:lnTo>
                      <a:pt x="16" y="37"/>
                    </a:lnTo>
                    <a:lnTo>
                      <a:pt x="12" y="35"/>
                    </a:lnTo>
                    <a:lnTo>
                      <a:pt x="12" y="33"/>
                    </a:lnTo>
                    <a:lnTo>
                      <a:pt x="12" y="31"/>
                    </a:lnTo>
                    <a:lnTo>
                      <a:pt x="9" y="28"/>
                    </a:lnTo>
                    <a:lnTo>
                      <a:pt x="9" y="25"/>
                    </a:lnTo>
                    <a:lnTo>
                      <a:pt x="6" y="23"/>
                    </a:lnTo>
                    <a:lnTo>
                      <a:pt x="6" y="20"/>
                    </a:lnTo>
                    <a:lnTo>
                      <a:pt x="6" y="18"/>
                    </a:lnTo>
                    <a:lnTo>
                      <a:pt x="6" y="15"/>
                    </a:lnTo>
                    <a:lnTo>
                      <a:pt x="3" y="13"/>
                    </a:lnTo>
                    <a:lnTo>
                      <a:pt x="3" y="10"/>
                    </a:lnTo>
                    <a:lnTo>
                      <a:pt x="3" y="8"/>
                    </a:lnTo>
                    <a:lnTo>
                      <a:pt x="3" y="5"/>
                    </a:lnTo>
                    <a:lnTo>
                      <a:pt x="6" y="3"/>
                    </a:lnTo>
                    <a:lnTo>
                      <a:pt x="6" y="2"/>
                    </a:lnTo>
                    <a:lnTo>
                      <a:pt x="6" y="0"/>
                    </a:lnTo>
                    <a:lnTo>
                      <a:pt x="3" y="0"/>
                    </a:lnTo>
                    <a:lnTo>
                      <a:pt x="0" y="1"/>
                    </a:lnTo>
                    <a:lnTo>
                      <a:pt x="0" y="3"/>
                    </a:lnTo>
                    <a:lnTo>
                      <a:pt x="0" y="5"/>
                    </a:lnTo>
                    <a:lnTo>
                      <a:pt x="0" y="8"/>
                    </a:lnTo>
                    <a:lnTo>
                      <a:pt x="0" y="10"/>
                    </a:lnTo>
                    <a:lnTo>
                      <a:pt x="0" y="13"/>
                    </a:lnTo>
                    <a:lnTo>
                      <a:pt x="0" y="15"/>
                    </a:lnTo>
                    <a:lnTo>
                      <a:pt x="0" y="18"/>
                    </a:lnTo>
                    <a:lnTo>
                      <a:pt x="3" y="21"/>
                    </a:lnTo>
                    <a:lnTo>
                      <a:pt x="3" y="23"/>
                    </a:lnTo>
                    <a:lnTo>
                      <a:pt x="6" y="26"/>
                    </a:lnTo>
                    <a:lnTo>
                      <a:pt x="6" y="29"/>
                    </a:lnTo>
                    <a:lnTo>
                      <a:pt x="6" y="31"/>
                    </a:lnTo>
                    <a:lnTo>
                      <a:pt x="9" y="33"/>
                    </a:lnTo>
                    <a:lnTo>
                      <a:pt x="9" y="35"/>
                    </a:lnTo>
                    <a:lnTo>
                      <a:pt x="9" y="37"/>
                    </a:lnTo>
                    <a:lnTo>
                      <a:pt x="16"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3" name="Freeform 279">
                <a:extLst>
                  <a:ext uri="{FF2B5EF4-FFF2-40B4-BE49-F238E27FC236}">
                    <a16:creationId xmlns:a16="http://schemas.microsoft.com/office/drawing/2014/main" id="{DED7E0EC-878A-DC6C-B541-00844A23551D}"/>
                  </a:ext>
                </a:extLst>
              </p:cNvPr>
              <p:cNvSpPr>
                <a:spLocks/>
              </p:cNvSpPr>
              <p:nvPr/>
            </p:nvSpPr>
            <p:spPr bwMode="auto">
              <a:xfrm>
                <a:off x="4336" y="2926"/>
                <a:ext cx="17" cy="59"/>
              </a:xfrm>
              <a:custGeom>
                <a:avLst/>
                <a:gdLst>
                  <a:gd name="T0" fmla="*/ 16 w 17"/>
                  <a:gd name="T1" fmla="*/ 58 h 59"/>
                  <a:gd name="T2" fmla="*/ 16 w 17"/>
                  <a:gd name="T3" fmla="*/ 58 h 59"/>
                  <a:gd name="T4" fmla="*/ 16 w 17"/>
                  <a:gd name="T5" fmla="*/ 54 h 59"/>
                  <a:gd name="T6" fmla="*/ 10 w 17"/>
                  <a:gd name="T7" fmla="*/ 51 h 59"/>
                  <a:gd name="T8" fmla="*/ 10 w 17"/>
                  <a:gd name="T9" fmla="*/ 47 h 59"/>
                  <a:gd name="T10" fmla="*/ 10 w 17"/>
                  <a:gd name="T11" fmla="*/ 44 h 59"/>
                  <a:gd name="T12" fmla="*/ 10 w 17"/>
                  <a:gd name="T13" fmla="*/ 40 h 59"/>
                  <a:gd name="T14" fmla="*/ 10 w 17"/>
                  <a:gd name="T15" fmla="*/ 36 h 59"/>
                  <a:gd name="T16" fmla="*/ 10 w 17"/>
                  <a:gd name="T17" fmla="*/ 33 h 59"/>
                  <a:gd name="T18" fmla="*/ 16 w 17"/>
                  <a:gd name="T19" fmla="*/ 29 h 59"/>
                  <a:gd name="T20" fmla="*/ 16 w 17"/>
                  <a:gd name="T21" fmla="*/ 25 h 59"/>
                  <a:gd name="T22" fmla="*/ 16 w 17"/>
                  <a:gd name="T23" fmla="*/ 22 h 59"/>
                  <a:gd name="T24" fmla="*/ 16 w 17"/>
                  <a:gd name="T25" fmla="*/ 18 h 59"/>
                  <a:gd name="T26" fmla="*/ 16 w 17"/>
                  <a:gd name="T27" fmla="*/ 14 h 59"/>
                  <a:gd name="T28" fmla="*/ 16 w 17"/>
                  <a:gd name="T29" fmla="*/ 10 h 59"/>
                  <a:gd name="T30" fmla="*/ 16 w 17"/>
                  <a:gd name="T31" fmla="*/ 7 h 59"/>
                  <a:gd name="T32" fmla="*/ 10 w 17"/>
                  <a:gd name="T33" fmla="*/ 3 h 59"/>
                  <a:gd name="T34" fmla="*/ 10 w 17"/>
                  <a:gd name="T35" fmla="*/ 0 h 59"/>
                  <a:gd name="T36" fmla="*/ 0 w 17"/>
                  <a:gd name="T37" fmla="*/ 0 h 59"/>
                  <a:gd name="T38" fmla="*/ 5 w 17"/>
                  <a:gd name="T39" fmla="*/ 3 h 59"/>
                  <a:gd name="T40" fmla="*/ 5 w 17"/>
                  <a:gd name="T41" fmla="*/ 7 h 59"/>
                  <a:gd name="T42" fmla="*/ 10 w 17"/>
                  <a:gd name="T43" fmla="*/ 10 h 59"/>
                  <a:gd name="T44" fmla="*/ 10 w 17"/>
                  <a:gd name="T45" fmla="*/ 14 h 59"/>
                  <a:gd name="T46" fmla="*/ 10 w 17"/>
                  <a:gd name="T47" fmla="*/ 18 h 59"/>
                  <a:gd name="T48" fmla="*/ 5 w 17"/>
                  <a:gd name="T49" fmla="*/ 22 h 59"/>
                  <a:gd name="T50" fmla="*/ 5 w 17"/>
                  <a:gd name="T51" fmla="*/ 25 h 59"/>
                  <a:gd name="T52" fmla="*/ 5 w 17"/>
                  <a:gd name="T53" fmla="*/ 29 h 59"/>
                  <a:gd name="T54" fmla="*/ 5 w 17"/>
                  <a:gd name="T55" fmla="*/ 33 h 59"/>
                  <a:gd name="T56" fmla="*/ 5 w 17"/>
                  <a:gd name="T57" fmla="*/ 36 h 59"/>
                  <a:gd name="T58" fmla="*/ 5 w 17"/>
                  <a:gd name="T59" fmla="*/ 40 h 59"/>
                  <a:gd name="T60" fmla="*/ 5 w 17"/>
                  <a:gd name="T61" fmla="*/ 44 h 59"/>
                  <a:gd name="T62" fmla="*/ 5 w 17"/>
                  <a:gd name="T63" fmla="*/ 47 h 59"/>
                  <a:gd name="T64" fmla="*/ 5 w 17"/>
                  <a:gd name="T65" fmla="*/ 51 h 59"/>
                  <a:gd name="T66" fmla="*/ 5 w 17"/>
                  <a:gd name="T67" fmla="*/ 55 h 59"/>
                  <a:gd name="T68" fmla="*/ 10 w 17"/>
                  <a:gd name="T69" fmla="*/ 58 h 59"/>
                  <a:gd name="T70" fmla="*/ 16 w 17"/>
                  <a:gd name="T71" fmla="*/ 58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9">
                    <a:moveTo>
                      <a:pt x="16" y="58"/>
                    </a:moveTo>
                    <a:lnTo>
                      <a:pt x="16" y="58"/>
                    </a:lnTo>
                    <a:lnTo>
                      <a:pt x="16" y="54"/>
                    </a:lnTo>
                    <a:lnTo>
                      <a:pt x="10" y="51"/>
                    </a:lnTo>
                    <a:lnTo>
                      <a:pt x="10" y="47"/>
                    </a:lnTo>
                    <a:lnTo>
                      <a:pt x="10" y="44"/>
                    </a:lnTo>
                    <a:lnTo>
                      <a:pt x="10" y="40"/>
                    </a:lnTo>
                    <a:lnTo>
                      <a:pt x="10" y="36"/>
                    </a:lnTo>
                    <a:lnTo>
                      <a:pt x="10" y="33"/>
                    </a:lnTo>
                    <a:lnTo>
                      <a:pt x="16" y="29"/>
                    </a:lnTo>
                    <a:lnTo>
                      <a:pt x="16" y="25"/>
                    </a:lnTo>
                    <a:lnTo>
                      <a:pt x="16" y="22"/>
                    </a:lnTo>
                    <a:lnTo>
                      <a:pt x="16" y="18"/>
                    </a:lnTo>
                    <a:lnTo>
                      <a:pt x="16" y="14"/>
                    </a:lnTo>
                    <a:lnTo>
                      <a:pt x="16" y="10"/>
                    </a:lnTo>
                    <a:lnTo>
                      <a:pt x="16" y="7"/>
                    </a:lnTo>
                    <a:lnTo>
                      <a:pt x="10" y="3"/>
                    </a:lnTo>
                    <a:lnTo>
                      <a:pt x="10" y="0"/>
                    </a:lnTo>
                    <a:lnTo>
                      <a:pt x="0" y="0"/>
                    </a:lnTo>
                    <a:lnTo>
                      <a:pt x="5" y="3"/>
                    </a:lnTo>
                    <a:lnTo>
                      <a:pt x="5" y="7"/>
                    </a:lnTo>
                    <a:lnTo>
                      <a:pt x="10" y="10"/>
                    </a:lnTo>
                    <a:lnTo>
                      <a:pt x="10" y="14"/>
                    </a:lnTo>
                    <a:lnTo>
                      <a:pt x="10" y="18"/>
                    </a:lnTo>
                    <a:lnTo>
                      <a:pt x="5" y="22"/>
                    </a:lnTo>
                    <a:lnTo>
                      <a:pt x="5" y="25"/>
                    </a:lnTo>
                    <a:lnTo>
                      <a:pt x="5" y="29"/>
                    </a:lnTo>
                    <a:lnTo>
                      <a:pt x="5" y="33"/>
                    </a:lnTo>
                    <a:lnTo>
                      <a:pt x="5" y="36"/>
                    </a:lnTo>
                    <a:lnTo>
                      <a:pt x="5" y="40"/>
                    </a:lnTo>
                    <a:lnTo>
                      <a:pt x="5" y="44"/>
                    </a:lnTo>
                    <a:lnTo>
                      <a:pt x="5" y="47"/>
                    </a:lnTo>
                    <a:lnTo>
                      <a:pt x="5" y="51"/>
                    </a:lnTo>
                    <a:lnTo>
                      <a:pt x="5" y="55"/>
                    </a:lnTo>
                    <a:lnTo>
                      <a:pt x="10" y="58"/>
                    </a:lnTo>
                    <a:lnTo>
                      <a:pt x="16"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4" name="Freeform 280">
                <a:extLst>
                  <a:ext uri="{FF2B5EF4-FFF2-40B4-BE49-F238E27FC236}">
                    <a16:creationId xmlns:a16="http://schemas.microsoft.com/office/drawing/2014/main" id="{09A2BC45-29C3-42C3-3EAB-72486B5BA188}"/>
                  </a:ext>
                </a:extLst>
              </p:cNvPr>
              <p:cNvSpPr>
                <a:spLocks/>
              </p:cNvSpPr>
              <p:nvPr/>
            </p:nvSpPr>
            <p:spPr bwMode="auto">
              <a:xfrm>
                <a:off x="4337" y="2984"/>
                <a:ext cx="17" cy="22"/>
              </a:xfrm>
              <a:custGeom>
                <a:avLst/>
                <a:gdLst>
                  <a:gd name="T0" fmla="*/ 10 w 17"/>
                  <a:gd name="T1" fmla="*/ 21 h 22"/>
                  <a:gd name="T2" fmla="*/ 10 w 17"/>
                  <a:gd name="T3" fmla="*/ 18 h 22"/>
                  <a:gd name="T4" fmla="*/ 5 w 17"/>
                  <a:gd name="T5" fmla="*/ 16 h 22"/>
                  <a:gd name="T6" fmla="*/ 5 w 17"/>
                  <a:gd name="T7" fmla="*/ 13 h 22"/>
                  <a:gd name="T8" fmla="*/ 10 w 17"/>
                  <a:gd name="T9" fmla="*/ 11 h 22"/>
                  <a:gd name="T10" fmla="*/ 10 w 17"/>
                  <a:gd name="T11" fmla="*/ 8 h 22"/>
                  <a:gd name="T12" fmla="*/ 10 w 17"/>
                  <a:gd name="T13" fmla="*/ 5 h 22"/>
                  <a:gd name="T14" fmla="*/ 16 w 17"/>
                  <a:gd name="T15" fmla="*/ 2 h 22"/>
                  <a:gd name="T16" fmla="*/ 10 w 17"/>
                  <a:gd name="T17" fmla="*/ 0 h 22"/>
                  <a:gd name="T18" fmla="*/ 5 w 17"/>
                  <a:gd name="T19" fmla="*/ 0 h 22"/>
                  <a:gd name="T20" fmla="*/ 5 w 17"/>
                  <a:gd name="T21" fmla="*/ 2 h 22"/>
                  <a:gd name="T22" fmla="*/ 5 w 17"/>
                  <a:gd name="T23" fmla="*/ 5 h 22"/>
                  <a:gd name="T24" fmla="*/ 5 w 17"/>
                  <a:gd name="T25" fmla="*/ 7 h 22"/>
                  <a:gd name="T26" fmla="*/ 0 w 17"/>
                  <a:gd name="T27" fmla="*/ 10 h 22"/>
                  <a:gd name="T28" fmla="*/ 0 w 17"/>
                  <a:gd name="T29" fmla="*/ 13 h 22"/>
                  <a:gd name="T30" fmla="*/ 0 w 17"/>
                  <a:gd name="T31" fmla="*/ 16 h 22"/>
                  <a:gd name="T32" fmla="*/ 0 w 17"/>
                  <a:gd name="T33" fmla="*/ 19 h 22"/>
                  <a:gd name="T34" fmla="*/ 5 w 17"/>
                  <a:gd name="T35" fmla="*/ 21 h 22"/>
                  <a:gd name="T36" fmla="*/ 10 w 17"/>
                  <a:gd name="T37" fmla="*/ 21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21"/>
                    </a:moveTo>
                    <a:lnTo>
                      <a:pt x="10" y="18"/>
                    </a:lnTo>
                    <a:lnTo>
                      <a:pt x="5" y="16"/>
                    </a:lnTo>
                    <a:lnTo>
                      <a:pt x="5" y="13"/>
                    </a:lnTo>
                    <a:lnTo>
                      <a:pt x="10" y="11"/>
                    </a:lnTo>
                    <a:lnTo>
                      <a:pt x="10" y="8"/>
                    </a:lnTo>
                    <a:lnTo>
                      <a:pt x="10" y="5"/>
                    </a:lnTo>
                    <a:lnTo>
                      <a:pt x="16" y="2"/>
                    </a:lnTo>
                    <a:lnTo>
                      <a:pt x="10" y="0"/>
                    </a:lnTo>
                    <a:lnTo>
                      <a:pt x="5" y="0"/>
                    </a:lnTo>
                    <a:lnTo>
                      <a:pt x="5" y="2"/>
                    </a:lnTo>
                    <a:lnTo>
                      <a:pt x="5" y="5"/>
                    </a:lnTo>
                    <a:lnTo>
                      <a:pt x="5" y="7"/>
                    </a:lnTo>
                    <a:lnTo>
                      <a:pt x="0" y="10"/>
                    </a:lnTo>
                    <a:lnTo>
                      <a:pt x="0" y="13"/>
                    </a:lnTo>
                    <a:lnTo>
                      <a:pt x="0" y="16"/>
                    </a:lnTo>
                    <a:lnTo>
                      <a:pt x="0" y="19"/>
                    </a:lnTo>
                    <a:lnTo>
                      <a:pt x="5" y="21"/>
                    </a:lnTo>
                    <a:lnTo>
                      <a:pt x="10" y="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5" name="Freeform 281">
                <a:extLst>
                  <a:ext uri="{FF2B5EF4-FFF2-40B4-BE49-F238E27FC236}">
                    <a16:creationId xmlns:a16="http://schemas.microsoft.com/office/drawing/2014/main" id="{8894A229-4A6B-2198-44AA-315598611CB7}"/>
                  </a:ext>
                </a:extLst>
              </p:cNvPr>
              <p:cNvSpPr>
                <a:spLocks/>
              </p:cNvSpPr>
              <p:nvPr/>
            </p:nvSpPr>
            <p:spPr bwMode="auto">
              <a:xfrm>
                <a:off x="4394" y="2883"/>
                <a:ext cx="17" cy="54"/>
              </a:xfrm>
              <a:custGeom>
                <a:avLst/>
                <a:gdLst>
                  <a:gd name="T0" fmla="*/ 3 w 17"/>
                  <a:gd name="T1" fmla="*/ 53 h 54"/>
                  <a:gd name="T2" fmla="*/ 3 w 17"/>
                  <a:gd name="T3" fmla="*/ 53 h 54"/>
                  <a:gd name="T4" fmla="*/ 6 w 17"/>
                  <a:gd name="T5" fmla="*/ 50 h 54"/>
                  <a:gd name="T6" fmla="*/ 6 w 17"/>
                  <a:gd name="T7" fmla="*/ 47 h 54"/>
                  <a:gd name="T8" fmla="*/ 9 w 17"/>
                  <a:gd name="T9" fmla="*/ 44 h 54"/>
                  <a:gd name="T10" fmla="*/ 9 w 17"/>
                  <a:gd name="T11" fmla="*/ 41 h 54"/>
                  <a:gd name="T12" fmla="*/ 12 w 17"/>
                  <a:gd name="T13" fmla="*/ 37 h 54"/>
                  <a:gd name="T14" fmla="*/ 16 w 17"/>
                  <a:gd name="T15" fmla="*/ 33 h 54"/>
                  <a:gd name="T16" fmla="*/ 16 w 17"/>
                  <a:gd name="T17" fmla="*/ 30 h 54"/>
                  <a:gd name="T18" fmla="*/ 16 w 17"/>
                  <a:gd name="T19" fmla="*/ 26 h 54"/>
                  <a:gd name="T20" fmla="*/ 16 w 17"/>
                  <a:gd name="T21" fmla="*/ 23 h 54"/>
                  <a:gd name="T22" fmla="*/ 16 w 17"/>
                  <a:gd name="T23" fmla="*/ 19 h 54"/>
                  <a:gd name="T24" fmla="*/ 16 w 17"/>
                  <a:gd name="T25" fmla="*/ 16 h 54"/>
                  <a:gd name="T26" fmla="*/ 16 w 17"/>
                  <a:gd name="T27" fmla="*/ 13 h 54"/>
                  <a:gd name="T28" fmla="*/ 16 w 17"/>
                  <a:gd name="T29" fmla="*/ 9 h 54"/>
                  <a:gd name="T30" fmla="*/ 16 w 17"/>
                  <a:gd name="T31" fmla="*/ 6 h 54"/>
                  <a:gd name="T32" fmla="*/ 12 w 17"/>
                  <a:gd name="T33" fmla="*/ 3 h 54"/>
                  <a:gd name="T34" fmla="*/ 9 w 17"/>
                  <a:gd name="T35" fmla="*/ 0 h 54"/>
                  <a:gd name="T36" fmla="*/ 3 w 17"/>
                  <a:gd name="T37" fmla="*/ 0 h 54"/>
                  <a:gd name="T38" fmla="*/ 9 w 17"/>
                  <a:gd name="T39" fmla="*/ 3 h 54"/>
                  <a:gd name="T40" fmla="*/ 9 w 17"/>
                  <a:gd name="T41" fmla="*/ 6 h 54"/>
                  <a:gd name="T42" fmla="*/ 12 w 17"/>
                  <a:gd name="T43" fmla="*/ 9 h 54"/>
                  <a:gd name="T44" fmla="*/ 12 w 17"/>
                  <a:gd name="T45" fmla="*/ 13 h 54"/>
                  <a:gd name="T46" fmla="*/ 12 w 17"/>
                  <a:gd name="T47" fmla="*/ 16 h 54"/>
                  <a:gd name="T48" fmla="*/ 12 w 17"/>
                  <a:gd name="T49" fmla="*/ 19 h 54"/>
                  <a:gd name="T50" fmla="*/ 12 w 17"/>
                  <a:gd name="T51" fmla="*/ 23 h 54"/>
                  <a:gd name="T52" fmla="*/ 12 w 17"/>
                  <a:gd name="T53" fmla="*/ 26 h 54"/>
                  <a:gd name="T54" fmla="*/ 12 w 17"/>
                  <a:gd name="T55" fmla="*/ 30 h 54"/>
                  <a:gd name="T56" fmla="*/ 9 w 17"/>
                  <a:gd name="T57" fmla="*/ 33 h 54"/>
                  <a:gd name="T58" fmla="*/ 9 w 17"/>
                  <a:gd name="T59" fmla="*/ 37 h 54"/>
                  <a:gd name="T60" fmla="*/ 6 w 17"/>
                  <a:gd name="T61" fmla="*/ 40 h 54"/>
                  <a:gd name="T62" fmla="*/ 6 w 17"/>
                  <a:gd name="T63" fmla="*/ 43 h 54"/>
                  <a:gd name="T64" fmla="*/ 3 w 17"/>
                  <a:gd name="T65" fmla="*/ 47 h 54"/>
                  <a:gd name="T66" fmla="*/ 3 w 17"/>
                  <a:gd name="T67" fmla="*/ 50 h 54"/>
                  <a:gd name="T68" fmla="*/ 0 w 17"/>
                  <a:gd name="T69" fmla="*/ 53 h 54"/>
                  <a:gd name="T70" fmla="*/ 3 w 17"/>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4">
                    <a:moveTo>
                      <a:pt x="3" y="53"/>
                    </a:moveTo>
                    <a:lnTo>
                      <a:pt x="3" y="53"/>
                    </a:lnTo>
                    <a:lnTo>
                      <a:pt x="6" y="50"/>
                    </a:lnTo>
                    <a:lnTo>
                      <a:pt x="6" y="47"/>
                    </a:lnTo>
                    <a:lnTo>
                      <a:pt x="9" y="44"/>
                    </a:lnTo>
                    <a:lnTo>
                      <a:pt x="9" y="41"/>
                    </a:lnTo>
                    <a:lnTo>
                      <a:pt x="12" y="37"/>
                    </a:lnTo>
                    <a:lnTo>
                      <a:pt x="16" y="33"/>
                    </a:lnTo>
                    <a:lnTo>
                      <a:pt x="16" y="30"/>
                    </a:lnTo>
                    <a:lnTo>
                      <a:pt x="16" y="26"/>
                    </a:lnTo>
                    <a:lnTo>
                      <a:pt x="16" y="23"/>
                    </a:lnTo>
                    <a:lnTo>
                      <a:pt x="16" y="19"/>
                    </a:lnTo>
                    <a:lnTo>
                      <a:pt x="16" y="16"/>
                    </a:lnTo>
                    <a:lnTo>
                      <a:pt x="16" y="13"/>
                    </a:lnTo>
                    <a:lnTo>
                      <a:pt x="16" y="9"/>
                    </a:lnTo>
                    <a:lnTo>
                      <a:pt x="16" y="6"/>
                    </a:lnTo>
                    <a:lnTo>
                      <a:pt x="12" y="3"/>
                    </a:lnTo>
                    <a:lnTo>
                      <a:pt x="9" y="0"/>
                    </a:lnTo>
                    <a:lnTo>
                      <a:pt x="3" y="0"/>
                    </a:lnTo>
                    <a:lnTo>
                      <a:pt x="9" y="3"/>
                    </a:lnTo>
                    <a:lnTo>
                      <a:pt x="9" y="6"/>
                    </a:lnTo>
                    <a:lnTo>
                      <a:pt x="12" y="9"/>
                    </a:lnTo>
                    <a:lnTo>
                      <a:pt x="12" y="13"/>
                    </a:lnTo>
                    <a:lnTo>
                      <a:pt x="12" y="16"/>
                    </a:lnTo>
                    <a:lnTo>
                      <a:pt x="12" y="19"/>
                    </a:lnTo>
                    <a:lnTo>
                      <a:pt x="12" y="23"/>
                    </a:lnTo>
                    <a:lnTo>
                      <a:pt x="12" y="26"/>
                    </a:lnTo>
                    <a:lnTo>
                      <a:pt x="12" y="30"/>
                    </a:lnTo>
                    <a:lnTo>
                      <a:pt x="9" y="33"/>
                    </a:lnTo>
                    <a:lnTo>
                      <a:pt x="9" y="37"/>
                    </a:lnTo>
                    <a:lnTo>
                      <a:pt x="6" y="40"/>
                    </a:lnTo>
                    <a:lnTo>
                      <a:pt x="6" y="43"/>
                    </a:lnTo>
                    <a:lnTo>
                      <a:pt x="3" y="47"/>
                    </a:lnTo>
                    <a:lnTo>
                      <a:pt x="3" y="50"/>
                    </a:lnTo>
                    <a:lnTo>
                      <a:pt x="0" y="53"/>
                    </a:lnTo>
                    <a:lnTo>
                      <a:pt x="3"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6" name="Freeform 282">
                <a:extLst>
                  <a:ext uri="{FF2B5EF4-FFF2-40B4-BE49-F238E27FC236}">
                    <a16:creationId xmlns:a16="http://schemas.microsoft.com/office/drawing/2014/main" id="{32A30D8B-4500-2D1C-1CFB-B6AFA342A5F8}"/>
                  </a:ext>
                </a:extLst>
              </p:cNvPr>
              <p:cNvSpPr>
                <a:spLocks/>
              </p:cNvSpPr>
              <p:nvPr/>
            </p:nvSpPr>
            <p:spPr bwMode="auto">
              <a:xfrm>
                <a:off x="4391" y="2936"/>
                <a:ext cx="17" cy="61"/>
              </a:xfrm>
              <a:custGeom>
                <a:avLst/>
                <a:gdLst>
                  <a:gd name="T0" fmla="*/ 8 w 17"/>
                  <a:gd name="T1" fmla="*/ 60 h 61"/>
                  <a:gd name="T2" fmla="*/ 8 w 17"/>
                  <a:gd name="T3" fmla="*/ 60 h 61"/>
                  <a:gd name="T4" fmla="*/ 8 w 17"/>
                  <a:gd name="T5" fmla="*/ 57 h 61"/>
                  <a:gd name="T6" fmla="*/ 12 w 17"/>
                  <a:gd name="T7" fmla="*/ 53 h 61"/>
                  <a:gd name="T8" fmla="*/ 12 w 17"/>
                  <a:gd name="T9" fmla="*/ 49 h 61"/>
                  <a:gd name="T10" fmla="*/ 12 w 17"/>
                  <a:gd name="T11" fmla="*/ 45 h 61"/>
                  <a:gd name="T12" fmla="*/ 12 w 17"/>
                  <a:gd name="T13" fmla="*/ 41 h 61"/>
                  <a:gd name="T14" fmla="*/ 12 w 17"/>
                  <a:gd name="T15" fmla="*/ 38 h 61"/>
                  <a:gd name="T16" fmla="*/ 12 w 17"/>
                  <a:gd name="T17" fmla="*/ 34 h 61"/>
                  <a:gd name="T18" fmla="*/ 12 w 17"/>
                  <a:gd name="T19" fmla="*/ 30 h 61"/>
                  <a:gd name="T20" fmla="*/ 8 w 17"/>
                  <a:gd name="T21" fmla="*/ 26 h 61"/>
                  <a:gd name="T22" fmla="*/ 8 w 17"/>
                  <a:gd name="T23" fmla="*/ 23 h 61"/>
                  <a:gd name="T24" fmla="*/ 8 w 17"/>
                  <a:gd name="T25" fmla="*/ 19 h 61"/>
                  <a:gd name="T26" fmla="*/ 8 w 17"/>
                  <a:gd name="T27" fmla="*/ 15 h 61"/>
                  <a:gd name="T28" fmla="*/ 8 w 17"/>
                  <a:gd name="T29" fmla="*/ 11 h 61"/>
                  <a:gd name="T30" fmla="*/ 12 w 17"/>
                  <a:gd name="T31" fmla="*/ 7 h 61"/>
                  <a:gd name="T32" fmla="*/ 12 w 17"/>
                  <a:gd name="T33" fmla="*/ 4 h 61"/>
                  <a:gd name="T34" fmla="*/ 16 w 17"/>
                  <a:gd name="T35" fmla="*/ 0 h 61"/>
                  <a:gd name="T36" fmla="*/ 12 w 17"/>
                  <a:gd name="T37" fmla="*/ 0 h 61"/>
                  <a:gd name="T38" fmla="*/ 8 w 17"/>
                  <a:gd name="T39" fmla="*/ 4 h 61"/>
                  <a:gd name="T40" fmla="*/ 8 w 17"/>
                  <a:gd name="T41" fmla="*/ 7 h 61"/>
                  <a:gd name="T42" fmla="*/ 4 w 17"/>
                  <a:gd name="T43" fmla="*/ 11 h 61"/>
                  <a:gd name="T44" fmla="*/ 4 w 17"/>
                  <a:gd name="T45" fmla="*/ 15 h 61"/>
                  <a:gd name="T46" fmla="*/ 4 w 17"/>
                  <a:gd name="T47" fmla="*/ 19 h 61"/>
                  <a:gd name="T48" fmla="*/ 4 w 17"/>
                  <a:gd name="T49" fmla="*/ 23 h 61"/>
                  <a:gd name="T50" fmla="*/ 4 w 17"/>
                  <a:gd name="T51" fmla="*/ 26 h 61"/>
                  <a:gd name="T52" fmla="*/ 8 w 17"/>
                  <a:gd name="T53" fmla="*/ 30 h 61"/>
                  <a:gd name="T54" fmla="*/ 8 w 17"/>
                  <a:gd name="T55" fmla="*/ 34 h 61"/>
                  <a:gd name="T56" fmla="*/ 8 w 17"/>
                  <a:gd name="T57" fmla="*/ 38 h 61"/>
                  <a:gd name="T58" fmla="*/ 8 w 17"/>
                  <a:gd name="T59" fmla="*/ 41 h 61"/>
                  <a:gd name="T60" fmla="*/ 8 w 17"/>
                  <a:gd name="T61" fmla="*/ 45 h 61"/>
                  <a:gd name="T62" fmla="*/ 8 w 17"/>
                  <a:gd name="T63" fmla="*/ 49 h 61"/>
                  <a:gd name="T64" fmla="*/ 8 w 17"/>
                  <a:gd name="T65" fmla="*/ 53 h 61"/>
                  <a:gd name="T66" fmla="*/ 4 w 17"/>
                  <a:gd name="T67" fmla="*/ 56 h 61"/>
                  <a:gd name="T68" fmla="*/ 0 w 17"/>
                  <a:gd name="T69" fmla="*/ 60 h 61"/>
                  <a:gd name="T70" fmla="*/ 8 w 17"/>
                  <a:gd name="T71" fmla="*/ 6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61">
                    <a:moveTo>
                      <a:pt x="8" y="60"/>
                    </a:moveTo>
                    <a:lnTo>
                      <a:pt x="8" y="60"/>
                    </a:lnTo>
                    <a:lnTo>
                      <a:pt x="8" y="57"/>
                    </a:lnTo>
                    <a:lnTo>
                      <a:pt x="12" y="53"/>
                    </a:lnTo>
                    <a:lnTo>
                      <a:pt x="12" y="49"/>
                    </a:lnTo>
                    <a:lnTo>
                      <a:pt x="12" y="45"/>
                    </a:lnTo>
                    <a:lnTo>
                      <a:pt x="12" y="41"/>
                    </a:lnTo>
                    <a:lnTo>
                      <a:pt x="12" y="38"/>
                    </a:lnTo>
                    <a:lnTo>
                      <a:pt x="12" y="34"/>
                    </a:lnTo>
                    <a:lnTo>
                      <a:pt x="12" y="30"/>
                    </a:lnTo>
                    <a:lnTo>
                      <a:pt x="8" y="26"/>
                    </a:lnTo>
                    <a:lnTo>
                      <a:pt x="8" y="23"/>
                    </a:lnTo>
                    <a:lnTo>
                      <a:pt x="8" y="19"/>
                    </a:lnTo>
                    <a:lnTo>
                      <a:pt x="8" y="15"/>
                    </a:lnTo>
                    <a:lnTo>
                      <a:pt x="8" y="11"/>
                    </a:lnTo>
                    <a:lnTo>
                      <a:pt x="12" y="7"/>
                    </a:lnTo>
                    <a:lnTo>
                      <a:pt x="12" y="4"/>
                    </a:lnTo>
                    <a:lnTo>
                      <a:pt x="16" y="0"/>
                    </a:lnTo>
                    <a:lnTo>
                      <a:pt x="12" y="0"/>
                    </a:lnTo>
                    <a:lnTo>
                      <a:pt x="8" y="4"/>
                    </a:lnTo>
                    <a:lnTo>
                      <a:pt x="8" y="7"/>
                    </a:lnTo>
                    <a:lnTo>
                      <a:pt x="4" y="11"/>
                    </a:lnTo>
                    <a:lnTo>
                      <a:pt x="4" y="15"/>
                    </a:lnTo>
                    <a:lnTo>
                      <a:pt x="4" y="19"/>
                    </a:lnTo>
                    <a:lnTo>
                      <a:pt x="4" y="23"/>
                    </a:lnTo>
                    <a:lnTo>
                      <a:pt x="4" y="26"/>
                    </a:lnTo>
                    <a:lnTo>
                      <a:pt x="8" y="30"/>
                    </a:lnTo>
                    <a:lnTo>
                      <a:pt x="8" y="34"/>
                    </a:lnTo>
                    <a:lnTo>
                      <a:pt x="8" y="38"/>
                    </a:lnTo>
                    <a:lnTo>
                      <a:pt x="8" y="41"/>
                    </a:lnTo>
                    <a:lnTo>
                      <a:pt x="8" y="45"/>
                    </a:lnTo>
                    <a:lnTo>
                      <a:pt x="8" y="49"/>
                    </a:lnTo>
                    <a:lnTo>
                      <a:pt x="8" y="53"/>
                    </a:lnTo>
                    <a:lnTo>
                      <a:pt x="4" y="56"/>
                    </a:lnTo>
                    <a:lnTo>
                      <a:pt x="0" y="60"/>
                    </a:lnTo>
                    <a:lnTo>
                      <a:pt x="8" y="6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7" name="Freeform 283">
                <a:extLst>
                  <a:ext uri="{FF2B5EF4-FFF2-40B4-BE49-F238E27FC236}">
                    <a16:creationId xmlns:a16="http://schemas.microsoft.com/office/drawing/2014/main" id="{557A74C3-B86C-121D-40AE-C4BA594EE345}"/>
                  </a:ext>
                </a:extLst>
              </p:cNvPr>
              <p:cNvSpPr>
                <a:spLocks/>
              </p:cNvSpPr>
              <p:nvPr/>
            </p:nvSpPr>
            <p:spPr bwMode="auto">
              <a:xfrm>
                <a:off x="4390" y="2996"/>
                <a:ext cx="17" cy="17"/>
              </a:xfrm>
              <a:custGeom>
                <a:avLst/>
                <a:gdLst>
                  <a:gd name="T0" fmla="*/ 0 w 17"/>
                  <a:gd name="T1" fmla="*/ 16 h 17"/>
                  <a:gd name="T2" fmla="*/ 5 w 17"/>
                  <a:gd name="T3" fmla="*/ 16 h 17"/>
                  <a:gd name="T4" fmla="*/ 10 w 17"/>
                  <a:gd name="T5" fmla="*/ 13 h 17"/>
                  <a:gd name="T6" fmla="*/ 10 w 17"/>
                  <a:gd name="T7" fmla="*/ 11 h 17"/>
                  <a:gd name="T8" fmla="*/ 10 w 17"/>
                  <a:gd name="T9" fmla="*/ 6 h 17"/>
                  <a:gd name="T10" fmla="*/ 16 w 17"/>
                  <a:gd name="T11" fmla="*/ 4 h 17"/>
                  <a:gd name="T12" fmla="*/ 16 w 17"/>
                  <a:gd name="T13" fmla="*/ 2 h 17"/>
                  <a:gd name="T14" fmla="*/ 16 w 17"/>
                  <a:gd name="T15" fmla="*/ 0 h 17"/>
                  <a:gd name="T16" fmla="*/ 5 w 17"/>
                  <a:gd name="T17" fmla="*/ 0 h 17"/>
                  <a:gd name="T18" fmla="*/ 5 w 17"/>
                  <a:gd name="T19" fmla="*/ 2 h 17"/>
                  <a:gd name="T20" fmla="*/ 5 w 17"/>
                  <a:gd name="T21" fmla="*/ 6 h 17"/>
                  <a:gd name="T22" fmla="*/ 5 w 17"/>
                  <a:gd name="T23" fmla="*/ 9 h 17"/>
                  <a:gd name="T24" fmla="*/ 0 w 17"/>
                  <a:gd name="T25" fmla="*/ 11 h 17"/>
                  <a:gd name="T26" fmla="*/ 0 w 17"/>
                  <a:gd name="T27" fmla="*/ 13 h 17"/>
                  <a:gd name="T28" fmla="*/ 5 w 17"/>
                  <a:gd name="T29" fmla="*/ 16 h 17"/>
                  <a:gd name="T30" fmla="*/ 0 w 17"/>
                  <a:gd name="T31" fmla="*/ 1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17">
                    <a:moveTo>
                      <a:pt x="0" y="16"/>
                    </a:moveTo>
                    <a:lnTo>
                      <a:pt x="5" y="16"/>
                    </a:lnTo>
                    <a:lnTo>
                      <a:pt x="10" y="13"/>
                    </a:lnTo>
                    <a:lnTo>
                      <a:pt x="10" y="11"/>
                    </a:lnTo>
                    <a:lnTo>
                      <a:pt x="10" y="6"/>
                    </a:lnTo>
                    <a:lnTo>
                      <a:pt x="16" y="4"/>
                    </a:lnTo>
                    <a:lnTo>
                      <a:pt x="16" y="2"/>
                    </a:lnTo>
                    <a:lnTo>
                      <a:pt x="16" y="0"/>
                    </a:lnTo>
                    <a:lnTo>
                      <a:pt x="5" y="0"/>
                    </a:lnTo>
                    <a:lnTo>
                      <a:pt x="5" y="2"/>
                    </a:lnTo>
                    <a:lnTo>
                      <a:pt x="5" y="6"/>
                    </a:lnTo>
                    <a:lnTo>
                      <a:pt x="5" y="9"/>
                    </a:lnTo>
                    <a:lnTo>
                      <a:pt x="0" y="11"/>
                    </a:lnTo>
                    <a:lnTo>
                      <a:pt x="0" y="13"/>
                    </a:lnTo>
                    <a:lnTo>
                      <a:pt x="5" y="16"/>
                    </a:lnTo>
                    <a:lnTo>
                      <a:pt x="0"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8" name="Freeform 284">
                <a:extLst>
                  <a:ext uri="{FF2B5EF4-FFF2-40B4-BE49-F238E27FC236}">
                    <a16:creationId xmlns:a16="http://schemas.microsoft.com/office/drawing/2014/main" id="{A0A4FC04-C256-08D1-B605-57E2A2C814E3}"/>
                  </a:ext>
                </a:extLst>
              </p:cNvPr>
              <p:cNvSpPr>
                <a:spLocks/>
              </p:cNvSpPr>
              <p:nvPr/>
            </p:nvSpPr>
            <p:spPr bwMode="auto">
              <a:xfrm>
                <a:off x="4338" y="2888"/>
                <a:ext cx="58" cy="138"/>
              </a:xfrm>
              <a:custGeom>
                <a:avLst/>
                <a:gdLst>
                  <a:gd name="T0" fmla="*/ 1 w 58"/>
                  <a:gd name="T1" fmla="*/ 4 h 138"/>
                  <a:gd name="T2" fmla="*/ 1 w 58"/>
                  <a:gd name="T3" fmla="*/ 12 h 138"/>
                  <a:gd name="T4" fmla="*/ 1 w 58"/>
                  <a:gd name="T5" fmla="*/ 17 h 138"/>
                  <a:gd name="T6" fmla="*/ 1 w 58"/>
                  <a:gd name="T7" fmla="*/ 24 h 138"/>
                  <a:gd name="T8" fmla="*/ 3 w 58"/>
                  <a:gd name="T9" fmla="*/ 28 h 138"/>
                  <a:gd name="T10" fmla="*/ 2 w 58"/>
                  <a:gd name="T11" fmla="*/ 33 h 138"/>
                  <a:gd name="T12" fmla="*/ 3 w 58"/>
                  <a:gd name="T13" fmla="*/ 38 h 138"/>
                  <a:gd name="T14" fmla="*/ 5 w 58"/>
                  <a:gd name="T15" fmla="*/ 43 h 138"/>
                  <a:gd name="T16" fmla="*/ 4 w 58"/>
                  <a:gd name="T17" fmla="*/ 48 h 138"/>
                  <a:gd name="T18" fmla="*/ 6 w 58"/>
                  <a:gd name="T19" fmla="*/ 54 h 138"/>
                  <a:gd name="T20" fmla="*/ 6 w 58"/>
                  <a:gd name="T21" fmla="*/ 58 h 138"/>
                  <a:gd name="T22" fmla="*/ 5 w 58"/>
                  <a:gd name="T23" fmla="*/ 64 h 138"/>
                  <a:gd name="T24" fmla="*/ 7 w 58"/>
                  <a:gd name="T25" fmla="*/ 69 h 138"/>
                  <a:gd name="T26" fmla="*/ 5 w 58"/>
                  <a:gd name="T27" fmla="*/ 74 h 138"/>
                  <a:gd name="T28" fmla="*/ 6 w 58"/>
                  <a:gd name="T29" fmla="*/ 79 h 138"/>
                  <a:gd name="T30" fmla="*/ 7 w 58"/>
                  <a:gd name="T31" fmla="*/ 83 h 138"/>
                  <a:gd name="T32" fmla="*/ 6 w 58"/>
                  <a:gd name="T33" fmla="*/ 88 h 138"/>
                  <a:gd name="T34" fmla="*/ 7 w 58"/>
                  <a:gd name="T35" fmla="*/ 93 h 138"/>
                  <a:gd name="T36" fmla="*/ 7 w 58"/>
                  <a:gd name="T37" fmla="*/ 99 h 138"/>
                  <a:gd name="T38" fmla="*/ 6 w 58"/>
                  <a:gd name="T39" fmla="*/ 104 h 138"/>
                  <a:gd name="T40" fmla="*/ 8 w 58"/>
                  <a:gd name="T41" fmla="*/ 109 h 138"/>
                  <a:gd name="T42" fmla="*/ 7 w 58"/>
                  <a:gd name="T43" fmla="*/ 114 h 138"/>
                  <a:gd name="T44" fmla="*/ 13 w 58"/>
                  <a:gd name="T45" fmla="*/ 129 h 138"/>
                  <a:gd name="T46" fmla="*/ 22 w 58"/>
                  <a:gd name="T47" fmla="*/ 135 h 138"/>
                  <a:gd name="T48" fmla="*/ 28 w 58"/>
                  <a:gd name="T49" fmla="*/ 135 h 138"/>
                  <a:gd name="T50" fmla="*/ 41 w 58"/>
                  <a:gd name="T51" fmla="*/ 125 h 138"/>
                  <a:gd name="T52" fmla="*/ 45 w 58"/>
                  <a:gd name="T53" fmla="*/ 111 h 138"/>
                  <a:gd name="T54" fmla="*/ 45 w 58"/>
                  <a:gd name="T55" fmla="*/ 105 h 138"/>
                  <a:gd name="T56" fmla="*/ 47 w 58"/>
                  <a:gd name="T57" fmla="*/ 100 h 138"/>
                  <a:gd name="T58" fmla="*/ 45 w 58"/>
                  <a:gd name="T59" fmla="*/ 95 h 138"/>
                  <a:gd name="T60" fmla="*/ 47 w 58"/>
                  <a:gd name="T61" fmla="*/ 91 h 138"/>
                  <a:gd name="T62" fmla="*/ 48 w 58"/>
                  <a:gd name="T63" fmla="*/ 86 h 138"/>
                  <a:gd name="T64" fmla="*/ 48 w 58"/>
                  <a:gd name="T65" fmla="*/ 81 h 138"/>
                  <a:gd name="T66" fmla="*/ 49 w 58"/>
                  <a:gd name="T67" fmla="*/ 76 h 138"/>
                  <a:gd name="T68" fmla="*/ 50 w 58"/>
                  <a:gd name="T69" fmla="*/ 71 h 138"/>
                  <a:gd name="T70" fmla="*/ 51 w 58"/>
                  <a:gd name="T71" fmla="*/ 66 h 138"/>
                  <a:gd name="T72" fmla="*/ 49 w 58"/>
                  <a:gd name="T73" fmla="*/ 61 h 138"/>
                  <a:gd name="T74" fmla="*/ 51 w 58"/>
                  <a:gd name="T75" fmla="*/ 56 h 138"/>
                  <a:gd name="T76" fmla="*/ 52 w 58"/>
                  <a:gd name="T77" fmla="*/ 51 h 138"/>
                  <a:gd name="T78" fmla="*/ 51 w 58"/>
                  <a:gd name="T79" fmla="*/ 47 h 138"/>
                  <a:gd name="T80" fmla="*/ 53 w 58"/>
                  <a:gd name="T81" fmla="*/ 43 h 138"/>
                  <a:gd name="T82" fmla="*/ 53 w 58"/>
                  <a:gd name="T83" fmla="*/ 38 h 138"/>
                  <a:gd name="T84" fmla="*/ 52 w 58"/>
                  <a:gd name="T85" fmla="*/ 32 h 138"/>
                  <a:gd name="T86" fmla="*/ 54 w 58"/>
                  <a:gd name="T87" fmla="*/ 27 h 138"/>
                  <a:gd name="T88" fmla="*/ 53 w 58"/>
                  <a:gd name="T89" fmla="*/ 22 h 138"/>
                  <a:gd name="T90" fmla="*/ 53 w 58"/>
                  <a:gd name="T91" fmla="*/ 18 h 138"/>
                  <a:gd name="T92" fmla="*/ 56 w 58"/>
                  <a:gd name="T93" fmla="*/ 14 h 138"/>
                  <a:gd name="T94" fmla="*/ 57 w 58"/>
                  <a:gd name="T95" fmla="*/ 7 h 138"/>
                  <a:gd name="T96" fmla="*/ 55 w 58"/>
                  <a:gd name="T97" fmla="*/ 2 h 138"/>
                  <a:gd name="T98" fmla="*/ 41 w 58"/>
                  <a:gd name="T99" fmla="*/ 20 h 138"/>
                  <a:gd name="T100" fmla="*/ 21 w 58"/>
                  <a:gd name="T101" fmla="*/ 21 h 138"/>
                  <a:gd name="T102" fmla="*/ 5 w 58"/>
                  <a:gd name="T103" fmla="*/ 5 h 1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8" h="138">
                    <a:moveTo>
                      <a:pt x="3" y="0"/>
                    </a:moveTo>
                    <a:lnTo>
                      <a:pt x="3" y="0"/>
                    </a:lnTo>
                    <a:lnTo>
                      <a:pt x="2" y="1"/>
                    </a:lnTo>
                    <a:lnTo>
                      <a:pt x="2" y="2"/>
                    </a:lnTo>
                    <a:lnTo>
                      <a:pt x="1" y="4"/>
                    </a:lnTo>
                    <a:lnTo>
                      <a:pt x="1" y="5"/>
                    </a:lnTo>
                    <a:lnTo>
                      <a:pt x="0" y="6"/>
                    </a:lnTo>
                    <a:lnTo>
                      <a:pt x="0" y="8"/>
                    </a:lnTo>
                    <a:lnTo>
                      <a:pt x="0" y="11"/>
                    </a:lnTo>
                    <a:lnTo>
                      <a:pt x="1" y="12"/>
                    </a:lnTo>
                    <a:lnTo>
                      <a:pt x="1" y="13"/>
                    </a:lnTo>
                    <a:lnTo>
                      <a:pt x="1" y="14"/>
                    </a:lnTo>
                    <a:lnTo>
                      <a:pt x="1" y="15"/>
                    </a:lnTo>
                    <a:lnTo>
                      <a:pt x="1" y="16"/>
                    </a:lnTo>
                    <a:lnTo>
                      <a:pt x="1" y="17"/>
                    </a:lnTo>
                    <a:lnTo>
                      <a:pt x="1" y="18"/>
                    </a:lnTo>
                    <a:lnTo>
                      <a:pt x="0" y="20"/>
                    </a:lnTo>
                    <a:lnTo>
                      <a:pt x="0" y="22"/>
                    </a:lnTo>
                    <a:lnTo>
                      <a:pt x="0" y="23"/>
                    </a:lnTo>
                    <a:lnTo>
                      <a:pt x="1" y="24"/>
                    </a:lnTo>
                    <a:lnTo>
                      <a:pt x="1" y="25"/>
                    </a:lnTo>
                    <a:lnTo>
                      <a:pt x="2" y="25"/>
                    </a:lnTo>
                    <a:lnTo>
                      <a:pt x="2" y="26"/>
                    </a:lnTo>
                    <a:lnTo>
                      <a:pt x="3" y="27"/>
                    </a:lnTo>
                    <a:lnTo>
                      <a:pt x="3" y="28"/>
                    </a:lnTo>
                    <a:lnTo>
                      <a:pt x="3" y="29"/>
                    </a:lnTo>
                    <a:lnTo>
                      <a:pt x="3" y="30"/>
                    </a:lnTo>
                    <a:lnTo>
                      <a:pt x="3" y="32"/>
                    </a:lnTo>
                    <a:lnTo>
                      <a:pt x="2" y="32"/>
                    </a:lnTo>
                    <a:lnTo>
                      <a:pt x="2" y="33"/>
                    </a:lnTo>
                    <a:lnTo>
                      <a:pt x="1" y="34"/>
                    </a:lnTo>
                    <a:lnTo>
                      <a:pt x="1" y="36"/>
                    </a:lnTo>
                    <a:lnTo>
                      <a:pt x="2" y="36"/>
                    </a:lnTo>
                    <a:lnTo>
                      <a:pt x="2" y="38"/>
                    </a:lnTo>
                    <a:lnTo>
                      <a:pt x="3" y="38"/>
                    </a:lnTo>
                    <a:lnTo>
                      <a:pt x="3" y="39"/>
                    </a:lnTo>
                    <a:lnTo>
                      <a:pt x="4" y="40"/>
                    </a:lnTo>
                    <a:lnTo>
                      <a:pt x="4" y="41"/>
                    </a:lnTo>
                    <a:lnTo>
                      <a:pt x="5" y="42"/>
                    </a:lnTo>
                    <a:lnTo>
                      <a:pt x="5" y="43"/>
                    </a:lnTo>
                    <a:lnTo>
                      <a:pt x="5" y="44"/>
                    </a:lnTo>
                    <a:lnTo>
                      <a:pt x="5" y="45"/>
                    </a:lnTo>
                    <a:lnTo>
                      <a:pt x="5" y="46"/>
                    </a:lnTo>
                    <a:lnTo>
                      <a:pt x="4" y="47"/>
                    </a:lnTo>
                    <a:lnTo>
                      <a:pt x="4" y="48"/>
                    </a:lnTo>
                    <a:lnTo>
                      <a:pt x="4" y="50"/>
                    </a:lnTo>
                    <a:lnTo>
                      <a:pt x="4" y="51"/>
                    </a:lnTo>
                    <a:lnTo>
                      <a:pt x="5" y="52"/>
                    </a:lnTo>
                    <a:lnTo>
                      <a:pt x="6" y="53"/>
                    </a:lnTo>
                    <a:lnTo>
                      <a:pt x="6" y="54"/>
                    </a:lnTo>
                    <a:lnTo>
                      <a:pt x="7" y="55"/>
                    </a:lnTo>
                    <a:lnTo>
                      <a:pt x="7" y="56"/>
                    </a:lnTo>
                    <a:lnTo>
                      <a:pt x="7" y="57"/>
                    </a:lnTo>
                    <a:lnTo>
                      <a:pt x="7" y="58"/>
                    </a:lnTo>
                    <a:lnTo>
                      <a:pt x="6" y="58"/>
                    </a:lnTo>
                    <a:lnTo>
                      <a:pt x="6" y="59"/>
                    </a:lnTo>
                    <a:lnTo>
                      <a:pt x="5" y="60"/>
                    </a:lnTo>
                    <a:lnTo>
                      <a:pt x="5" y="61"/>
                    </a:lnTo>
                    <a:lnTo>
                      <a:pt x="5" y="63"/>
                    </a:lnTo>
                    <a:lnTo>
                      <a:pt x="5" y="64"/>
                    </a:lnTo>
                    <a:lnTo>
                      <a:pt x="5" y="65"/>
                    </a:lnTo>
                    <a:lnTo>
                      <a:pt x="6" y="66"/>
                    </a:lnTo>
                    <a:lnTo>
                      <a:pt x="7" y="67"/>
                    </a:lnTo>
                    <a:lnTo>
                      <a:pt x="7" y="68"/>
                    </a:lnTo>
                    <a:lnTo>
                      <a:pt x="7" y="69"/>
                    </a:lnTo>
                    <a:lnTo>
                      <a:pt x="7" y="70"/>
                    </a:lnTo>
                    <a:lnTo>
                      <a:pt x="7" y="71"/>
                    </a:lnTo>
                    <a:lnTo>
                      <a:pt x="7" y="72"/>
                    </a:lnTo>
                    <a:lnTo>
                      <a:pt x="6" y="73"/>
                    </a:lnTo>
                    <a:lnTo>
                      <a:pt x="5" y="74"/>
                    </a:lnTo>
                    <a:lnTo>
                      <a:pt x="5" y="75"/>
                    </a:lnTo>
                    <a:lnTo>
                      <a:pt x="5" y="76"/>
                    </a:lnTo>
                    <a:lnTo>
                      <a:pt x="5" y="77"/>
                    </a:lnTo>
                    <a:lnTo>
                      <a:pt x="6" y="78"/>
                    </a:lnTo>
                    <a:lnTo>
                      <a:pt x="6" y="79"/>
                    </a:lnTo>
                    <a:lnTo>
                      <a:pt x="7" y="79"/>
                    </a:lnTo>
                    <a:lnTo>
                      <a:pt x="7" y="80"/>
                    </a:lnTo>
                    <a:lnTo>
                      <a:pt x="7" y="81"/>
                    </a:lnTo>
                    <a:lnTo>
                      <a:pt x="7" y="82"/>
                    </a:lnTo>
                    <a:lnTo>
                      <a:pt x="7" y="83"/>
                    </a:lnTo>
                    <a:lnTo>
                      <a:pt x="7" y="84"/>
                    </a:lnTo>
                    <a:lnTo>
                      <a:pt x="7" y="85"/>
                    </a:lnTo>
                    <a:lnTo>
                      <a:pt x="7" y="86"/>
                    </a:lnTo>
                    <a:lnTo>
                      <a:pt x="6" y="87"/>
                    </a:lnTo>
                    <a:lnTo>
                      <a:pt x="6" y="88"/>
                    </a:lnTo>
                    <a:lnTo>
                      <a:pt x="5" y="89"/>
                    </a:lnTo>
                    <a:lnTo>
                      <a:pt x="5" y="90"/>
                    </a:lnTo>
                    <a:lnTo>
                      <a:pt x="6" y="91"/>
                    </a:lnTo>
                    <a:lnTo>
                      <a:pt x="6" y="92"/>
                    </a:lnTo>
                    <a:lnTo>
                      <a:pt x="7" y="93"/>
                    </a:lnTo>
                    <a:lnTo>
                      <a:pt x="7" y="94"/>
                    </a:lnTo>
                    <a:lnTo>
                      <a:pt x="8" y="95"/>
                    </a:lnTo>
                    <a:lnTo>
                      <a:pt x="8" y="97"/>
                    </a:lnTo>
                    <a:lnTo>
                      <a:pt x="8" y="98"/>
                    </a:lnTo>
                    <a:lnTo>
                      <a:pt x="7" y="99"/>
                    </a:lnTo>
                    <a:lnTo>
                      <a:pt x="7" y="100"/>
                    </a:lnTo>
                    <a:lnTo>
                      <a:pt x="7" y="101"/>
                    </a:lnTo>
                    <a:lnTo>
                      <a:pt x="6" y="102"/>
                    </a:lnTo>
                    <a:lnTo>
                      <a:pt x="6" y="103"/>
                    </a:lnTo>
                    <a:lnTo>
                      <a:pt x="6" y="104"/>
                    </a:lnTo>
                    <a:lnTo>
                      <a:pt x="6" y="105"/>
                    </a:lnTo>
                    <a:lnTo>
                      <a:pt x="7" y="106"/>
                    </a:lnTo>
                    <a:lnTo>
                      <a:pt x="7" y="107"/>
                    </a:lnTo>
                    <a:lnTo>
                      <a:pt x="8" y="108"/>
                    </a:lnTo>
                    <a:lnTo>
                      <a:pt x="8" y="109"/>
                    </a:lnTo>
                    <a:lnTo>
                      <a:pt x="8" y="110"/>
                    </a:lnTo>
                    <a:lnTo>
                      <a:pt x="8" y="111"/>
                    </a:lnTo>
                    <a:lnTo>
                      <a:pt x="8" y="112"/>
                    </a:lnTo>
                    <a:lnTo>
                      <a:pt x="8" y="113"/>
                    </a:lnTo>
                    <a:lnTo>
                      <a:pt x="7" y="114"/>
                    </a:lnTo>
                    <a:lnTo>
                      <a:pt x="6" y="118"/>
                    </a:lnTo>
                    <a:lnTo>
                      <a:pt x="7" y="121"/>
                    </a:lnTo>
                    <a:lnTo>
                      <a:pt x="8" y="124"/>
                    </a:lnTo>
                    <a:lnTo>
                      <a:pt x="10" y="127"/>
                    </a:lnTo>
                    <a:lnTo>
                      <a:pt x="13" y="129"/>
                    </a:lnTo>
                    <a:lnTo>
                      <a:pt x="15" y="131"/>
                    </a:lnTo>
                    <a:lnTo>
                      <a:pt x="18" y="134"/>
                    </a:lnTo>
                    <a:lnTo>
                      <a:pt x="21" y="137"/>
                    </a:lnTo>
                    <a:lnTo>
                      <a:pt x="21" y="136"/>
                    </a:lnTo>
                    <a:lnTo>
                      <a:pt x="22" y="135"/>
                    </a:lnTo>
                    <a:lnTo>
                      <a:pt x="23" y="135"/>
                    </a:lnTo>
                    <a:lnTo>
                      <a:pt x="25" y="135"/>
                    </a:lnTo>
                    <a:lnTo>
                      <a:pt x="26" y="135"/>
                    </a:lnTo>
                    <a:lnTo>
                      <a:pt x="27" y="135"/>
                    </a:lnTo>
                    <a:lnTo>
                      <a:pt x="28" y="135"/>
                    </a:lnTo>
                    <a:lnTo>
                      <a:pt x="29" y="136"/>
                    </a:lnTo>
                    <a:lnTo>
                      <a:pt x="32" y="133"/>
                    </a:lnTo>
                    <a:lnTo>
                      <a:pt x="35" y="131"/>
                    </a:lnTo>
                    <a:lnTo>
                      <a:pt x="38" y="128"/>
                    </a:lnTo>
                    <a:lnTo>
                      <a:pt x="41" y="125"/>
                    </a:lnTo>
                    <a:lnTo>
                      <a:pt x="44" y="123"/>
                    </a:lnTo>
                    <a:lnTo>
                      <a:pt x="46" y="119"/>
                    </a:lnTo>
                    <a:lnTo>
                      <a:pt x="46" y="115"/>
                    </a:lnTo>
                    <a:lnTo>
                      <a:pt x="46" y="111"/>
                    </a:lnTo>
                    <a:lnTo>
                      <a:pt x="45" y="111"/>
                    </a:lnTo>
                    <a:lnTo>
                      <a:pt x="45" y="109"/>
                    </a:lnTo>
                    <a:lnTo>
                      <a:pt x="45" y="108"/>
                    </a:lnTo>
                    <a:lnTo>
                      <a:pt x="45" y="107"/>
                    </a:lnTo>
                    <a:lnTo>
                      <a:pt x="45" y="106"/>
                    </a:lnTo>
                    <a:lnTo>
                      <a:pt x="45" y="105"/>
                    </a:lnTo>
                    <a:lnTo>
                      <a:pt x="46" y="105"/>
                    </a:lnTo>
                    <a:lnTo>
                      <a:pt x="47" y="103"/>
                    </a:lnTo>
                    <a:lnTo>
                      <a:pt x="47" y="102"/>
                    </a:lnTo>
                    <a:lnTo>
                      <a:pt x="47" y="101"/>
                    </a:lnTo>
                    <a:lnTo>
                      <a:pt x="47" y="100"/>
                    </a:lnTo>
                    <a:lnTo>
                      <a:pt x="47" y="99"/>
                    </a:lnTo>
                    <a:lnTo>
                      <a:pt x="47" y="98"/>
                    </a:lnTo>
                    <a:lnTo>
                      <a:pt x="46" y="97"/>
                    </a:lnTo>
                    <a:lnTo>
                      <a:pt x="46" y="96"/>
                    </a:lnTo>
                    <a:lnTo>
                      <a:pt x="45" y="95"/>
                    </a:lnTo>
                    <a:lnTo>
                      <a:pt x="45" y="94"/>
                    </a:lnTo>
                    <a:lnTo>
                      <a:pt x="46" y="93"/>
                    </a:lnTo>
                    <a:lnTo>
                      <a:pt x="46" y="92"/>
                    </a:lnTo>
                    <a:lnTo>
                      <a:pt x="46" y="91"/>
                    </a:lnTo>
                    <a:lnTo>
                      <a:pt x="47" y="91"/>
                    </a:lnTo>
                    <a:lnTo>
                      <a:pt x="47" y="90"/>
                    </a:lnTo>
                    <a:lnTo>
                      <a:pt x="48" y="89"/>
                    </a:lnTo>
                    <a:lnTo>
                      <a:pt x="48" y="88"/>
                    </a:lnTo>
                    <a:lnTo>
                      <a:pt x="48" y="87"/>
                    </a:lnTo>
                    <a:lnTo>
                      <a:pt x="48" y="86"/>
                    </a:lnTo>
                    <a:lnTo>
                      <a:pt x="47" y="85"/>
                    </a:lnTo>
                    <a:lnTo>
                      <a:pt x="47" y="84"/>
                    </a:lnTo>
                    <a:lnTo>
                      <a:pt x="47" y="83"/>
                    </a:lnTo>
                    <a:lnTo>
                      <a:pt x="48" y="82"/>
                    </a:lnTo>
                    <a:lnTo>
                      <a:pt x="48" y="81"/>
                    </a:lnTo>
                    <a:lnTo>
                      <a:pt x="49" y="80"/>
                    </a:lnTo>
                    <a:lnTo>
                      <a:pt x="49" y="79"/>
                    </a:lnTo>
                    <a:lnTo>
                      <a:pt x="50" y="78"/>
                    </a:lnTo>
                    <a:lnTo>
                      <a:pt x="49" y="77"/>
                    </a:lnTo>
                    <a:lnTo>
                      <a:pt x="49" y="76"/>
                    </a:lnTo>
                    <a:lnTo>
                      <a:pt x="49" y="75"/>
                    </a:lnTo>
                    <a:lnTo>
                      <a:pt x="49" y="74"/>
                    </a:lnTo>
                    <a:lnTo>
                      <a:pt x="49" y="73"/>
                    </a:lnTo>
                    <a:lnTo>
                      <a:pt x="49" y="72"/>
                    </a:lnTo>
                    <a:lnTo>
                      <a:pt x="50" y="71"/>
                    </a:lnTo>
                    <a:lnTo>
                      <a:pt x="51" y="70"/>
                    </a:lnTo>
                    <a:lnTo>
                      <a:pt x="51" y="69"/>
                    </a:lnTo>
                    <a:lnTo>
                      <a:pt x="51" y="68"/>
                    </a:lnTo>
                    <a:lnTo>
                      <a:pt x="51" y="67"/>
                    </a:lnTo>
                    <a:lnTo>
                      <a:pt x="51" y="66"/>
                    </a:lnTo>
                    <a:lnTo>
                      <a:pt x="51" y="65"/>
                    </a:lnTo>
                    <a:lnTo>
                      <a:pt x="50" y="64"/>
                    </a:lnTo>
                    <a:lnTo>
                      <a:pt x="50" y="63"/>
                    </a:lnTo>
                    <a:lnTo>
                      <a:pt x="49" y="62"/>
                    </a:lnTo>
                    <a:lnTo>
                      <a:pt x="49" y="61"/>
                    </a:lnTo>
                    <a:lnTo>
                      <a:pt x="50" y="60"/>
                    </a:lnTo>
                    <a:lnTo>
                      <a:pt x="50" y="59"/>
                    </a:lnTo>
                    <a:lnTo>
                      <a:pt x="50" y="58"/>
                    </a:lnTo>
                    <a:lnTo>
                      <a:pt x="51" y="57"/>
                    </a:lnTo>
                    <a:lnTo>
                      <a:pt x="51" y="56"/>
                    </a:lnTo>
                    <a:lnTo>
                      <a:pt x="52" y="55"/>
                    </a:lnTo>
                    <a:lnTo>
                      <a:pt x="52" y="54"/>
                    </a:lnTo>
                    <a:lnTo>
                      <a:pt x="52" y="53"/>
                    </a:lnTo>
                    <a:lnTo>
                      <a:pt x="52" y="52"/>
                    </a:lnTo>
                    <a:lnTo>
                      <a:pt x="52" y="51"/>
                    </a:lnTo>
                    <a:lnTo>
                      <a:pt x="52" y="50"/>
                    </a:lnTo>
                    <a:lnTo>
                      <a:pt x="51" y="50"/>
                    </a:lnTo>
                    <a:lnTo>
                      <a:pt x="51" y="49"/>
                    </a:lnTo>
                    <a:lnTo>
                      <a:pt x="51" y="48"/>
                    </a:lnTo>
                    <a:lnTo>
                      <a:pt x="51" y="47"/>
                    </a:lnTo>
                    <a:lnTo>
                      <a:pt x="51" y="46"/>
                    </a:lnTo>
                    <a:lnTo>
                      <a:pt x="52" y="45"/>
                    </a:lnTo>
                    <a:lnTo>
                      <a:pt x="52" y="44"/>
                    </a:lnTo>
                    <a:lnTo>
                      <a:pt x="53" y="44"/>
                    </a:lnTo>
                    <a:lnTo>
                      <a:pt x="53" y="43"/>
                    </a:lnTo>
                    <a:lnTo>
                      <a:pt x="53" y="42"/>
                    </a:lnTo>
                    <a:lnTo>
                      <a:pt x="54" y="41"/>
                    </a:lnTo>
                    <a:lnTo>
                      <a:pt x="54" y="40"/>
                    </a:lnTo>
                    <a:lnTo>
                      <a:pt x="53" y="39"/>
                    </a:lnTo>
                    <a:lnTo>
                      <a:pt x="53" y="38"/>
                    </a:lnTo>
                    <a:lnTo>
                      <a:pt x="52" y="37"/>
                    </a:lnTo>
                    <a:lnTo>
                      <a:pt x="52" y="36"/>
                    </a:lnTo>
                    <a:lnTo>
                      <a:pt x="51" y="35"/>
                    </a:lnTo>
                    <a:lnTo>
                      <a:pt x="51" y="34"/>
                    </a:lnTo>
                    <a:lnTo>
                      <a:pt x="52" y="32"/>
                    </a:lnTo>
                    <a:lnTo>
                      <a:pt x="53" y="31"/>
                    </a:lnTo>
                    <a:lnTo>
                      <a:pt x="53" y="30"/>
                    </a:lnTo>
                    <a:lnTo>
                      <a:pt x="54" y="29"/>
                    </a:lnTo>
                    <a:lnTo>
                      <a:pt x="54" y="28"/>
                    </a:lnTo>
                    <a:lnTo>
                      <a:pt x="54" y="27"/>
                    </a:lnTo>
                    <a:lnTo>
                      <a:pt x="54" y="26"/>
                    </a:lnTo>
                    <a:lnTo>
                      <a:pt x="54" y="25"/>
                    </a:lnTo>
                    <a:lnTo>
                      <a:pt x="53" y="24"/>
                    </a:lnTo>
                    <a:lnTo>
                      <a:pt x="53" y="23"/>
                    </a:lnTo>
                    <a:lnTo>
                      <a:pt x="53" y="22"/>
                    </a:lnTo>
                    <a:lnTo>
                      <a:pt x="52" y="22"/>
                    </a:lnTo>
                    <a:lnTo>
                      <a:pt x="52" y="21"/>
                    </a:lnTo>
                    <a:lnTo>
                      <a:pt x="52" y="20"/>
                    </a:lnTo>
                    <a:lnTo>
                      <a:pt x="52" y="19"/>
                    </a:lnTo>
                    <a:lnTo>
                      <a:pt x="53" y="18"/>
                    </a:lnTo>
                    <a:lnTo>
                      <a:pt x="53" y="17"/>
                    </a:lnTo>
                    <a:lnTo>
                      <a:pt x="54" y="16"/>
                    </a:lnTo>
                    <a:lnTo>
                      <a:pt x="55" y="16"/>
                    </a:lnTo>
                    <a:lnTo>
                      <a:pt x="55" y="15"/>
                    </a:lnTo>
                    <a:lnTo>
                      <a:pt x="56" y="14"/>
                    </a:lnTo>
                    <a:lnTo>
                      <a:pt x="57" y="13"/>
                    </a:lnTo>
                    <a:lnTo>
                      <a:pt x="57" y="12"/>
                    </a:lnTo>
                    <a:lnTo>
                      <a:pt x="57" y="10"/>
                    </a:lnTo>
                    <a:lnTo>
                      <a:pt x="57" y="8"/>
                    </a:lnTo>
                    <a:lnTo>
                      <a:pt x="57" y="7"/>
                    </a:lnTo>
                    <a:lnTo>
                      <a:pt x="56" y="6"/>
                    </a:lnTo>
                    <a:lnTo>
                      <a:pt x="56" y="5"/>
                    </a:lnTo>
                    <a:lnTo>
                      <a:pt x="55" y="4"/>
                    </a:lnTo>
                    <a:lnTo>
                      <a:pt x="55" y="3"/>
                    </a:lnTo>
                    <a:lnTo>
                      <a:pt x="55" y="2"/>
                    </a:lnTo>
                    <a:lnTo>
                      <a:pt x="53" y="7"/>
                    </a:lnTo>
                    <a:lnTo>
                      <a:pt x="51" y="11"/>
                    </a:lnTo>
                    <a:lnTo>
                      <a:pt x="48" y="15"/>
                    </a:lnTo>
                    <a:lnTo>
                      <a:pt x="45" y="18"/>
                    </a:lnTo>
                    <a:lnTo>
                      <a:pt x="41" y="20"/>
                    </a:lnTo>
                    <a:lnTo>
                      <a:pt x="37" y="21"/>
                    </a:lnTo>
                    <a:lnTo>
                      <a:pt x="33" y="22"/>
                    </a:lnTo>
                    <a:lnTo>
                      <a:pt x="29" y="22"/>
                    </a:lnTo>
                    <a:lnTo>
                      <a:pt x="25" y="22"/>
                    </a:lnTo>
                    <a:lnTo>
                      <a:pt x="21" y="21"/>
                    </a:lnTo>
                    <a:lnTo>
                      <a:pt x="17" y="19"/>
                    </a:lnTo>
                    <a:lnTo>
                      <a:pt x="13" y="16"/>
                    </a:lnTo>
                    <a:lnTo>
                      <a:pt x="10" y="13"/>
                    </a:lnTo>
                    <a:lnTo>
                      <a:pt x="7" y="9"/>
                    </a:lnTo>
                    <a:lnTo>
                      <a:pt x="5" y="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39" name="Freeform 285">
                <a:extLst>
                  <a:ext uri="{FF2B5EF4-FFF2-40B4-BE49-F238E27FC236}">
                    <a16:creationId xmlns:a16="http://schemas.microsoft.com/office/drawing/2014/main" id="{62997598-41CB-88CC-C8A3-7AA25F4D539B}"/>
                  </a:ext>
                </a:extLst>
              </p:cNvPr>
              <p:cNvSpPr>
                <a:spLocks/>
              </p:cNvSpPr>
              <p:nvPr/>
            </p:nvSpPr>
            <p:spPr bwMode="auto">
              <a:xfrm>
                <a:off x="4186" y="2720"/>
                <a:ext cx="381" cy="99"/>
              </a:xfrm>
              <a:custGeom>
                <a:avLst/>
                <a:gdLst>
                  <a:gd name="T0" fmla="*/ 226 w 381"/>
                  <a:gd name="T1" fmla="*/ 56 h 99"/>
                  <a:gd name="T2" fmla="*/ 197 w 381"/>
                  <a:gd name="T3" fmla="*/ 48 h 99"/>
                  <a:gd name="T4" fmla="*/ 167 w 381"/>
                  <a:gd name="T5" fmla="*/ 51 h 99"/>
                  <a:gd name="T6" fmla="*/ 139 w 381"/>
                  <a:gd name="T7" fmla="*/ 61 h 99"/>
                  <a:gd name="T8" fmla="*/ 116 w 381"/>
                  <a:gd name="T9" fmla="*/ 70 h 99"/>
                  <a:gd name="T10" fmla="*/ 93 w 381"/>
                  <a:gd name="T11" fmla="*/ 84 h 99"/>
                  <a:gd name="T12" fmla="*/ 70 w 381"/>
                  <a:gd name="T13" fmla="*/ 86 h 99"/>
                  <a:gd name="T14" fmla="*/ 52 w 381"/>
                  <a:gd name="T15" fmla="*/ 71 h 99"/>
                  <a:gd name="T16" fmla="*/ 31 w 381"/>
                  <a:gd name="T17" fmla="*/ 51 h 99"/>
                  <a:gd name="T18" fmla="*/ 13 w 381"/>
                  <a:gd name="T19" fmla="*/ 37 h 99"/>
                  <a:gd name="T20" fmla="*/ 20 w 381"/>
                  <a:gd name="T21" fmla="*/ 28 h 99"/>
                  <a:gd name="T22" fmla="*/ 26 w 381"/>
                  <a:gd name="T23" fmla="*/ 31 h 99"/>
                  <a:gd name="T24" fmla="*/ 27 w 381"/>
                  <a:gd name="T25" fmla="*/ 25 h 99"/>
                  <a:gd name="T26" fmla="*/ 23 w 381"/>
                  <a:gd name="T27" fmla="*/ 17 h 99"/>
                  <a:gd name="T28" fmla="*/ 30 w 381"/>
                  <a:gd name="T29" fmla="*/ 18 h 99"/>
                  <a:gd name="T30" fmla="*/ 39 w 381"/>
                  <a:gd name="T31" fmla="*/ 25 h 99"/>
                  <a:gd name="T32" fmla="*/ 39 w 381"/>
                  <a:gd name="T33" fmla="*/ 19 h 99"/>
                  <a:gd name="T34" fmla="*/ 45 w 381"/>
                  <a:gd name="T35" fmla="*/ 21 h 99"/>
                  <a:gd name="T36" fmla="*/ 44 w 381"/>
                  <a:gd name="T37" fmla="*/ 18 h 99"/>
                  <a:gd name="T38" fmla="*/ 58 w 381"/>
                  <a:gd name="T39" fmla="*/ 23 h 99"/>
                  <a:gd name="T40" fmla="*/ 61 w 381"/>
                  <a:gd name="T41" fmla="*/ 19 h 99"/>
                  <a:gd name="T42" fmla="*/ 67 w 381"/>
                  <a:gd name="T43" fmla="*/ 21 h 99"/>
                  <a:gd name="T44" fmla="*/ 43 w 381"/>
                  <a:gd name="T45" fmla="*/ 7 h 99"/>
                  <a:gd name="T46" fmla="*/ 25 w 381"/>
                  <a:gd name="T47" fmla="*/ 3 h 99"/>
                  <a:gd name="T48" fmla="*/ 5 w 381"/>
                  <a:gd name="T49" fmla="*/ 9 h 99"/>
                  <a:gd name="T50" fmla="*/ 1 w 381"/>
                  <a:gd name="T51" fmla="*/ 35 h 99"/>
                  <a:gd name="T52" fmla="*/ 24 w 381"/>
                  <a:gd name="T53" fmla="*/ 57 h 99"/>
                  <a:gd name="T54" fmla="*/ 49 w 381"/>
                  <a:gd name="T55" fmla="*/ 80 h 99"/>
                  <a:gd name="T56" fmla="*/ 72 w 381"/>
                  <a:gd name="T57" fmla="*/ 98 h 99"/>
                  <a:gd name="T58" fmla="*/ 106 w 381"/>
                  <a:gd name="T59" fmla="*/ 89 h 99"/>
                  <a:gd name="T60" fmla="*/ 124 w 381"/>
                  <a:gd name="T61" fmla="*/ 88 h 99"/>
                  <a:gd name="T62" fmla="*/ 138 w 381"/>
                  <a:gd name="T63" fmla="*/ 68 h 99"/>
                  <a:gd name="T64" fmla="*/ 166 w 381"/>
                  <a:gd name="T65" fmla="*/ 60 h 99"/>
                  <a:gd name="T66" fmla="*/ 193 w 381"/>
                  <a:gd name="T67" fmla="*/ 57 h 99"/>
                  <a:gd name="T68" fmla="*/ 220 w 381"/>
                  <a:gd name="T69" fmla="*/ 61 h 99"/>
                  <a:gd name="T70" fmla="*/ 245 w 381"/>
                  <a:gd name="T71" fmla="*/ 72 h 99"/>
                  <a:gd name="T72" fmla="*/ 252 w 381"/>
                  <a:gd name="T73" fmla="*/ 90 h 99"/>
                  <a:gd name="T74" fmla="*/ 281 w 381"/>
                  <a:gd name="T75" fmla="*/ 90 h 99"/>
                  <a:gd name="T76" fmla="*/ 314 w 381"/>
                  <a:gd name="T77" fmla="*/ 96 h 99"/>
                  <a:gd name="T78" fmla="*/ 336 w 381"/>
                  <a:gd name="T79" fmla="*/ 75 h 99"/>
                  <a:gd name="T80" fmla="*/ 362 w 381"/>
                  <a:gd name="T81" fmla="*/ 53 h 99"/>
                  <a:gd name="T82" fmla="*/ 380 w 381"/>
                  <a:gd name="T83" fmla="*/ 27 h 99"/>
                  <a:gd name="T84" fmla="*/ 369 w 381"/>
                  <a:gd name="T85" fmla="*/ 7 h 99"/>
                  <a:gd name="T86" fmla="*/ 350 w 381"/>
                  <a:gd name="T87" fmla="*/ 0 h 99"/>
                  <a:gd name="T88" fmla="*/ 326 w 381"/>
                  <a:gd name="T89" fmla="*/ 9 h 99"/>
                  <a:gd name="T90" fmla="*/ 313 w 381"/>
                  <a:gd name="T91" fmla="*/ 23 h 99"/>
                  <a:gd name="T92" fmla="*/ 318 w 381"/>
                  <a:gd name="T93" fmla="*/ 21 h 99"/>
                  <a:gd name="T94" fmla="*/ 326 w 381"/>
                  <a:gd name="T95" fmla="*/ 19 h 99"/>
                  <a:gd name="T96" fmla="*/ 332 w 381"/>
                  <a:gd name="T97" fmla="*/ 20 h 99"/>
                  <a:gd name="T98" fmla="*/ 340 w 381"/>
                  <a:gd name="T99" fmla="*/ 18 h 99"/>
                  <a:gd name="T100" fmla="*/ 338 w 381"/>
                  <a:gd name="T101" fmla="*/ 24 h 99"/>
                  <a:gd name="T102" fmla="*/ 346 w 381"/>
                  <a:gd name="T103" fmla="*/ 20 h 99"/>
                  <a:gd name="T104" fmla="*/ 354 w 381"/>
                  <a:gd name="T105" fmla="*/ 16 h 99"/>
                  <a:gd name="T106" fmla="*/ 353 w 381"/>
                  <a:gd name="T107" fmla="*/ 24 h 99"/>
                  <a:gd name="T108" fmla="*/ 353 w 381"/>
                  <a:gd name="T109" fmla="*/ 32 h 99"/>
                  <a:gd name="T110" fmla="*/ 358 w 381"/>
                  <a:gd name="T111" fmla="*/ 27 h 99"/>
                  <a:gd name="T112" fmla="*/ 367 w 381"/>
                  <a:gd name="T113" fmla="*/ 35 h 99"/>
                  <a:gd name="T114" fmla="*/ 351 w 381"/>
                  <a:gd name="T115" fmla="*/ 49 h 99"/>
                  <a:gd name="T116" fmla="*/ 330 w 381"/>
                  <a:gd name="T117" fmla="*/ 69 h 99"/>
                  <a:gd name="T118" fmla="*/ 311 w 381"/>
                  <a:gd name="T119" fmla="*/ 85 h 99"/>
                  <a:gd name="T120" fmla="*/ 289 w 381"/>
                  <a:gd name="T121" fmla="*/ 84 h 99"/>
                  <a:gd name="T122" fmla="*/ 267 w 381"/>
                  <a:gd name="T123" fmla="*/ 72 h 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81" h="99">
                    <a:moveTo>
                      <a:pt x="247" y="63"/>
                    </a:moveTo>
                    <a:lnTo>
                      <a:pt x="247" y="63"/>
                    </a:lnTo>
                    <a:lnTo>
                      <a:pt x="244" y="62"/>
                    </a:lnTo>
                    <a:lnTo>
                      <a:pt x="240" y="61"/>
                    </a:lnTo>
                    <a:lnTo>
                      <a:pt x="237" y="60"/>
                    </a:lnTo>
                    <a:lnTo>
                      <a:pt x="233" y="59"/>
                    </a:lnTo>
                    <a:lnTo>
                      <a:pt x="230" y="57"/>
                    </a:lnTo>
                    <a:lnTo>
                      <a:pt x="226" y="56"/>
                    </a:lnTo>
                    <a:lnTo>
                      <a:pt x="223" y="55"/>
                    </a:lnTo>
                    <a:lnTo>
                      <a:pt x="219" y="53"/>
                    </a:lnTo>
                    <a:lnTo>
                      <a:pt x="216" y="53"/>
                    </a:lnTo>
                    <a:lnTo>
                      <a:pt x="212" y="51"/>
                    </a:lnTo>
                    <a:lnTo>
                      <a:pt x="209" y="51"/>
                    </a:lnTo>
                    <a:lnTo>
                      <a:pt x="205" y="49"/>
                    </a:lnTo>
                    <a:lnTo>
                      <a:pt x="201" y="49"/>
                    </a:lnTo>
                    <a:lnTo>
                      <a:pt x="197" y="48"/>
                    </a:lnTo>
                    <a:lnTo>
                      <a:pt x="193" y="48"/>
                    </a:lnTo>
                    <a:lnTo>
                      <a:pt x="189" y="48"/>
                    </a:lnTo>
                    <a:lnTo>
                      <a:pt x="185" y="48"/>
                    </a:lnTo>
                    <a:lnTo>
                      <a:pt x="181" y="48"/>
                    </a:lnTo>
                    <a:lnTo>
                      <a:pt x="177" y="49"/>
                    </a:lnTo>
                    <a:lnTo>
                      <a:pt x="174" y="49"/>
                    </a:lnTo>
                    <a:lnTo>
                      <a:pt x="170" y="51"/>
                    </a:lnTo>
                    <a:lnTo>
                      <a:pt x="167" y="51"/>
                    </a:lnTo>
                    <a:lnTo>
                      <a:pt x="163" y="53"/>
                    </a:lnTo>
                    <a:lnTo>
                      <a:pt x="159" y="53"/>
                    </a:lnTo>
                    <a:lnTo>
                      <a:pt x="156" y="55"/>
                    </a:lnTo>
                    <a:lnTo>
                      <a:pt x="153" y="56"/>
                    </a:lnTo>
                    <a:lnTo>
                      <a:pt x="149" y="57"/>
                    </a:lnTo>
                    <a:lnTo>
                      <a:pt x="146" y="59"/>
                    </a:lnTo>
                    <a:lnTo>
                      <a:pt x="142" y="60"/>
                    </a:lnTo>
                    <a:lnTo>
                      <a:pt x="139" y="61"/>
                    </a:lnTo>
                    <a:lnTo>
                      <a:pt x="135" y="62"/>
                    </a:lnTo>
                    <a:lnTo>
                      <a:pt x="132" y="63"/>
                    </a:lnTo>
                    <a:lnTo>
                      <a:pt x="130" y="63"/>
                    </a:lnTo>
                    <a:lnTo>
                      <a:pt x="127" y="64"/>
                    </a:lnTo>
                    <a:lnTo>
                      <a:pt x="124" y="65"/>
                    </a:lnTo>
                    <a:lnTo>
                      <a:pt x="122" y="66"/>
                    </a:lnTo>
                    <a:lnTo>
                      <a:pt x="120" y="67"/>
                    </a:lnTo>
                    <a:lnTo>
                      <a:pt x="116" y="70"/>
                    </a:lnTo>
                    <a:lnTo>
                      <a:pt x="113" y="73"/>
                    </a:lnTo>
                    <a:lnTo>
                      <a:pt x="110" y="76"/>
                    </a:lnTo>
                    <a:lnTo>
                      <a:pt x="108" y="78"/>
                    </a:lnTo>
                    <a:lnTo>
                      <a:pt x="105" y="79"/>
                    </a:lnTo>
                    <a:lnTo>
                      <a:pt x="102" y="81"/>
                    </a:lnTo>
                    <a:lnTo>
                      <a:pt x="100" y="82"/>
                    </a:lnTo>
                    <a:lnTo>
                      <a:pt x="96" y="83"/>
                    </a:lnTo>
                    <a:lnTo>
                      <a:pt x="93" y="84"/>
                    </a:lnTo>
                    <a:lnTo>
                      <a:pt x="90" y="84"/>
                    </a:lnTo>
                    <a:lnTo>
                      <a:pt x="87" y="85"/>
                    </a:lnTo>
                    <a:lnTo>
                      <a:pt x="84" y="85"/>
                    </a:lnTo>
                    <a:lnTo>
                      <a:pt x="80" y="86"/>
                    </a:lnTo>
                    <a:lnTo>
                      <a:pt x="78" y="86"/>
                    </a:lnTo>
                    <a:lnTo>
                      <a:pt x="74" y="86"/>
                    </a:lnTo>
                    <a:lnTo>
                      <a:pt x="72" y="86"/>
                    </a:lnTo>
                    <a:lnTo>
                      <a:pt x="70" y="86"/>
                    </a:lnTo>
                    <a:lnTo>
                      <a:pt x="68" y="85"/>
                    </a:lnTo>
                    <a:lnTo>
                      <a:pt x="67" y="85"/>
                    </a:lnTo>
                    <a:lnTo>
                      <a:pt x="64" y="83"/>
                    </a:lnTo>
                    <a:lnTo>
                      <a:pt x="62" y="81"/>
                    </a:lnTo>
                    <a:lnTo>
                      <a:pt x="59" y="79"/>
                    </a:lnTo>
                    <a:lnTo>
                      <a:pt x="56" y="77"/>
                    </a:lnTo>
                    <a:lnTo>
                      <a:pt x="54" y="74"/>
                    </a:lnTo>
                    <a:lnTo>
                      <a:pt x="52" y="71"/>
                    </a:lnTo>
                    <a:lnTo>
                      <a:pt x="49" y="69"/>
                    </a:lnTo>
                    <a:lnTo>
                      <a:pt x="47" y="66"/>
                    </a:lnTo>
                    <a:lnTo>
                      <a:pt x="44" y="63"/>
                    </a:lnTo>
                    <a:lnTo>
                      <a:pt x="42" y="60"/>
                    </a:lnTo>
                    <a:lnTo>
                      <a:pt x="39" y="57"/>
                    </a:lnTo>
                    <a:lnTo>
                      <a:pt x="37" y="55"/>
                    </a:lnTo>
                    <a:lnTo>
                      <a:pt x="34" y="53"/>
                    </a:lnTo>
                    <a:lnTo>
                      <a:pt x="31" y="51"/>
                    </a:lnTo>
                    <a:lnTo>
                      <a:pt x="28" y="49"/>
                    </a:lnTo>
                    <a:lnTo>
                      <a:pt x="26" y="48"/>
                    </a:lnTo>
                    <a:lnTo>
                      <a:pt x="23" y="47"/>
                    </a:lnTo>
                    <a:lnTo>
                      <a:pt x="20" y="45"/>
                    </a:lnTo>
                    <a:lnTo>
                      <a:pt x="18" y="43"/>
                    </a:lnTo>
                    <a:lnTo>
                      <a:pt x="16" y="41"/>
                    </a:lnTo>
                    <a:lnTo>
                      <a:pt x="14" y="39"/>
                    </a:lnTo>
                    <a:lnTo>
                      <a:pt x="13" y="37"/>
                    </a:lnTo>
                    <a:lnTo>
                      <a:pt x="12" y="35"/>
                    </a:lnTo>
                    <a:lnTo>
                      <a:pt x="12" y="33"/>
                    </a:lnTo>
                    <a:lnTo>
                      <a:pt x="13" y="31"/>
                    </a:lnTo>
                    <a:lnTo>
                      <a:pt x="14" y="30"/>
                    </a:lnTo>
                    <a:lnTo>
                      <a:pt x="16" y="29"/>
                    </a:lnTo>
                    <a:lnTo>
                      <a:pt x="18" y="29"/>
                    </a:lnTo>
                    <a:lnTo>
                      <a:pt x="19" y="29"/>
                    </a:lnTo>
                    <a:lnTo>
                      <a:pt x="20" y="28"/>
                    </a:lnTo>
                    <a:lnTo>
                      <a:pt x="22" y="27"/>
                    </a:lnTo>
                    <a:lnTo>
                      <a:pt x="22" y="25"/>
                    </a:lnTo>
                    <a:lnTo>
                      <a:pt x="22" y="27"/>
                    </a:lnTo>
                    <a:lnTo>
                      <a:pt x="22" y="28"/>
                    </a:lnTo>
                    <a:lnTo>
                      <a:pt x="23" y="29"/>
                    </a:lnTo>
                    <a:lnTo>
                      <a:pt x="24" y="30"/>
                    </a:lnTo>
                    <a:lnTo>
                      <a:pt x="25" y="31"/>
                    </a:lnTo>
                    <a:lnTo>
                      <a:pt x="26" y="31"/>
                    </a:lnTo>
                    <a:lnTo>
                      <a:pt x="26" y="32"/>
                    </a:lnTo>
                    <a:lnTo>
                      <a:pt x="27" y="32"/>
                    </a:lnTo>
                    <a:lnTo>
                      <a:pt x="28" y="32"/>
                    </a:lnTo>
                    <a:lnTo>
                      <a:pt x="28" y="31"/>
                    </a:lnTo>
                    <a:lnTo>
                      <a:pt x="28" y="30"/>
                    </a:lnTo>
                    <a:lnTo>
                      <a:pt x="28" y="29"/>
                    </a:lnTo>
                    <a:lnTo>
                      <a:pt x="27" y="26"/>
                    </a:lnTo>
                    <a:lnTo>
                      <a:pt x="27" y="25"/>
                    </a:lnTo>
                    <a:lnTo>
                      <a:pt x="26" y="24"/>
                    </a:lnTo>
                    <a:lnTo>
                      <a:pt x="26" y="23"/>
                    </a:lnTo>
                    <a:lnTo>
                      <a:pt x="25" y="23"/>
                    </a:lnTo>
                    <a:lnTo>
                      <a:pt x="24" y="22"/>
                    </a:lnTo>
                    <a:lnTo>
                      <a:pt x="23" y="21"/>
                    </a:lnTo>
                    <a:lnTo>
                      <a:pt x="23" y="19"/>
                    </a:lnTo>
                    <a:lnTo>
                      <a:pt x="23" y="18"/>
                    </a:lnTo>
                    <a:lnTo>
                      <a:pt x="23" y="17"/>
                    </a:lnTo>
                    <a:lnTo>
                      <a:pt x="24" y="17"/>
                    </a:lnTo>
                    <a:lnTo>
                      <a:pt x="24" y="16"/>
                    </a:lnTo>
                    <a:lnTo>
                      <a:pt x="26" y="16"/>
                    </a:lnTo>
                    <a:lnTo>
                      <a:pt x="27" y="15"/>
                    </a:lnTo>
                    <a:lnTo>
                      <a:pt x="28" y="16"/>
                    </a:lnTo>
                    <a:lnTo>
                      <a:pt x="29" y="16"/>
                    </a:lnTo>
                    <a:lnTo>
                      <a:pt x="30" y="17"/>
                    </a:lnTo>
                    <a:lnTo>
                      <a:pt x="30" y="18"/>
                    </a:lnTo>
                    <a:lnTo>
                      <a:pt x="31" y="19"/>
                    </a:lnTo>
                    <a:lnTo>
                      <a:pt x="32" y="20"/>
                    </a:lnTo>
                    <a:lnTo>
                      <a:pt x="33" y="20"/>
                    </a:lnTo>
                    <a:lnTo>
                      <a:pt x="34" y="21"/>
                    </a:lnTo>
                    <a:lnTo>
                      <a:pt x="35" y="21"/>
                    </a:lnTo>
                    <a:lnTo>
                      <a:pt x="37" y="22"/>
                    </a:lnTo>
                    <a:lnTo>
                      <a:pt x="38" y="24"/>
                    </a:lnTo>
                    <a:lnTo>
                      <a:pt x="39" y="25"/>
                    </a:lnTo>
                    <a:lnTo>
                      <a:pt x="40" y="25"/>
                    </a:lnTo>
                    <a:lnTo>
                      <a:pt x="41" y="25"/>
                    </a:lnTo>
                    <a:lnTo>
                      <a:pt x="41" y="24"/>
                    </a:lnTo>
                    <a:lnTo>
                      <a:pt x="41" y="23"/>
                    </a:lnTo>
                    <a:lnTo>
                      <a:pt x="41" y="22"/>
                    </a:lnTo>
                    <a:lnTo>
                      <a:pt x="40" y="21"/>
                    </a:lnTo>
                    <a:lnTo>
                      <a:pt x="40" y="20"/>
                    </a:lnTo>
                    <a:lnTo>
                      <a:pt x="39" y="19"/>
                    </a:lnTo>
                    <a:lnTo>
                      <a:pt x="38" y="19"/>
                    </a:lnTo>
                    <a:lnTo>
                      <a:pt x="38" y="18"/>
                    </a:lnTo>
                    <a:lnTo>
                      <a:pt x="37" y="18"/>
                    </a:lnTo>
                    <a:lnTo>
                      <a:pt x="39" y="18"/>
                    </a:lnTo>
                    <a:lnTo>
                      <a:pt x="41" y="19"/>
                    </a:lnTo>
                    <a:lnTo>
                      <a:pt x="42" y="19"/>
                    </a:lnTo>
                    <a:lnTo>
                      <a:pt x="44" y="21"/>
                    </a:lnTo>
                    <a:lnTo>
                      <a:pt x="45" y="21"/>
                    </a:lnTo>
                    <a:lnTo>
                      <a:pt x="46" y="22"/>
                    </a:lnTo>
                    <a:lnTo>
                      <a:pt x="47" y="22"/>
                    </a:lnTo>
                    <a:lnTo>
                      <a:pt x="48" y="21"/>
                    </a:lnTo>
                    <a:lnTo>
                      <a:pt x="48" y="20"/>
                    </a:lnTo>
                    <a:lnTo>
                      <a:pt x="47" y="20"/>
                    </a:lnTo>
                    <a:lnTo>
                      <a:pt x="46" y="19"/>
                    </a:lnTo>
                    <a:lnTo>
                      <a:pt x="45" y="19"/>
                    </a:lnTo>
                    <a:lnTo>
                      <a:pt x="44" y="18"/>
                    </a:lnTo>
                    <a:lnTo>
                      <a:pt x="44" y="17"/>
                    </a:lnTo>
                    <a:lnTo>
                      <a:pt x="46" y="17"/>
                    </a:lnTo>
                    <a:lnTo>
                      <a:pt x="49" y="17"/>
                    </a:lnTo>
                    <a:lnTo>
                      <a:pt x="51" y="18"/>
                    </a:lnTo>
                    <a:lnTo>
                      <a:pt x="53" y="19"/>
                    </a:lnTo>
                    <a:lnTo>
                      <a:pt x="55" y="21"/>
                    </a:lnTo>
                    <a:lnTo>
                      <a:pt x="57" y="22"/>
                    </a:lnTo>
                    <a:lnTo>
                      <a:pt x="58" y="23"/>
                    </a:lnTo>
                    <a:lnTo>
                      <a:pt x="60" y="24"/>
                    </a:lnTo>
                    <a:lnTo>
                      <a:pt x="61" y="24"/>
                    </a:lnTo>
                    <a:lnTo>
                      <a:pt x="62" y="24"/>
                    </a:lnTo>
                    <a:lnTo>
                      <a:pt x="62" y="23"/>
                    </a:lnTo>
                    <a:lnTo>
                      <a:pt x="62" y="22"/>
                    </a:lnTo>
                    <a:lnTo>
                      <a:pt x="61" y="21"/>
                    </a:lnTo>
                    <a:lnTo>
                      <a:pt x="61" y="20"/>
                    </a:lnTo>
                    <a:lnTo>
                      <a:pt x="61" y="19"/>
                    </a:lnTo>
                    <a:lnTo>
                      <a:pt x="62" y="20"/>
                    </a:lnTo>
                    <a:lnTo>
                      <a:pt x="63" y="20"/>
                    </a:lnTo>
                    <a:lnTo>
                      <a:pt x="64" y="21"/>
                    </a:lnTo>
                    <a:lnTo>
                      <a:pt x="65" y="21"/>
                    </a:lnTo>
                    <a:lnTo>
                      <a:pt x="66" y="22"/>
                    </a:lnTo>
                    <a:lnTo>
                      <a:pt x="66" y="23"/>
                    </a:lnTo>
                    <a:lnTo>
                      <a:pt x="67" y="23"/>
                    </a:lnTo>
                    <a:lnTo>
                      <a:pt x="67" y="21"/>
                    </a:lnTo>
                    <a:lnTo>
                      <a:pt x="66" y="18"/>
                    </a:lnTo>
                    <a:lnTo>
                      <a:pt x="65" y="16"/>
                    </a:lnTo>
                    <a:lnTo>
                      <a:pt x="63" y="14"/>
                    </a:lnTo>
                    <a:lnTo>
                      <a:pt x="60" y="12"/>
                    </a:lnTo>
                    <a:lnTo>
                      <a:pt x="57" y="10"/>
                    </a:lnTo>
                    <a:lnTo>
                      <a:pt x="54" y="9"/>
                    </a:lnTo>
                    <a:lnTo>
                      <a:pt x="50" y="8"/>
                    </a:lnTo>
                    <a:lnTo>
                      <a:pt x="43" y="7"/>
                    </a:lnTo>
                    <a:lnTo>
                      <a:pt x="39" y="5"/>
                    </a:lnTo>
                    <a:lnTo>
                      <a:pt x="35" y="4"/>
                    </a:lnTo>
                    <a:lnTo>
                      <a:pt x="33" y="2"/>
                    </a:lnTo>
                    <a:lnTo>
                      <a:pt x="31" y="1"/>
                    </a:lnTo>
                    <a:lnTo>
                      <a:pt x="30" y="0"/>
                    </a:lnTo>
                    <a:lnTo>
                      <a:pt x="29" y="0"/>
                    </a:lnTo>
                    <a:lnTo>
                      <a:pt x="27" y="0"/>
                    </a:lnTo>
                    <a:lnTo>
                      <a:pt x="25" y="3"/>
                    </a:lnTo>
                    <a:lnTo>
                      <a:pt x="23" y="5"/>
                    </a:lnTo>
                    <a:lnTo>
                      <a:pt x="20" y="6"/>
                    </a:lnTo>
                    <a:lnTo>
                      <a:pt x="18" y="7"/>
                    </a:lnTo>
                    <a:lnTo>
                      <a:pt x="15" y="7"/>
                    </a:lnTo>
                    <a:lnTo>
                      <a:pt x="12" y="8"/>
                    </a:lnTo>
                    <a:lnTo>
                      <a:pt x="10" y="7"/>
                    </a:lnTo>
                    <a:lnTo>
                      <a:pt x="8" y="7"/>
                    </a:lnTo>
                    <a:lnTo>
                      <a:pt x="5" y="9"/>
                    </a:lnTo>
                    <a:lnTo>
                      <a:pt x="3" y="11"/>
                    </a:lnTo>
                    <a:lnTo>
                      <a:pt x="2" y="14"/>
                    </a:lnTo>
                    <a:lnTo>
                      <a:pt x="0" y="17"/>
                    </a:lnTo>
                    <a:lnTo>
                      <a:pt x="0" y="20"/>
                    </a:lnTo>
                    <a:lnTo>
                      <a:pt x="0" y="23"/>
                    </a:lnTo>
                    <a:lnTo>
                      <a:pt x="0" y="27"/>
                    </a:lnTo>
                    <a:lnTo>
                      <a:pt x="0" y="31"/>
                    </a:lnTo>
                    <a:lnTo>
                      <a:pt x="1" y="35"/>
                    </a:lnTo>
                    <a:lnTo>
                      <a:pt x="2" y="39"/>
                    </a:lnTo>
                    <a:lnTo>
                      <a:pt x="4" y="42"/>
                    </a:lnTo>
                    <a:lnTo>
                      <a:pt x="7" y="45"/>
                    </a:lnTo>
                    <a:lnTo>
                      <a:pt x="10" y="48"/>
                    </a:lnTo>
                    <a:lnTo>
                      <a:pt x="13" y="51"/>
                    </a:lnTo>
                    <a:lnTo>
                      <a:pt x="16" y="53"/>
                    </a:lnTo>
                    <a:lnTo>
                      <a:pt x="20" y="55"/>
                    </a:lnTo>
                    <a:lnTo>
                      <a:pt x="24" y="57"/>
                    </a:lnTo>
                    <a:lnTo>
                      <a:pt x="28" y="59"/>
                    </a:lnTo>
                    <a:lnTo>
                      <a:pt x="32" y="62"/>
                    </a:lnTo>
                    <a:lnTo>
                      <a:pt x="35" y="65"/>
                    </a:lnTo>
                    <a:lnTo>
                      <a:pt x="38" y="68"/>
                    </a:lnTo>
                    <a:lnTo>
                      <a:pt x="41" y="71"/>
                    </a:lnTo>
                    <a:lnTo>
                      <a:pt x="44" y="74"/>
                    </a:lnTo>
                    <a:lnTo>
                      <a:pt x="46" y="77"/>
                    </a:lnTo>
                    <a:lnTo>
                      <a:pt x="49" y="80"/>
                    </a:lnTo>
                    <a:lnTo>
                      <a:pt x="52" y="83"/>
                    </a:lnTo>
                    <a:lnTo>
                      <a:pt x="54" y="86"/>
                    </a:lnTo>
                    <a:lnTo>
                      <a:pt x="57" y="89"/>
                    </a:lnTo>
                    <a:lnTo>
                      <a:pt x="60" y="91"/>
                    </a:lnTo>
                    <a:lnTo>
                      <a:pt x="62" y="94"/>
                    </a:lnTo>
                    <a:lnTo>
                      <a:pt x="66" y="95"/>
                    </a:lnTo>
                    <a:lnTo>
                      <a:pt x="68" y="97"/>
                    </a:lnTo>
                    <a:lnTo>
                      <a:pt x="72" y="98"/>
                    </a:lnTo>
                    <a:lnTo>
                      <a:pt x="77" y="98"/>
                    </a:lnTo>
                    <a:lnTo>
                      <a:pt x="81" y="98"/>
                    </a:lnTo>
                    <a:lnTo>
                      <a:pt x="86" y="97"/>
                    </a:lnTo>
                    <a:lnTo>
                      <a:pt x="90" y="95"/>
                    </a:lnTo>
                    <a:lnTo>
                      <a:pt x="94" y="94"/>
                    </a:lnTo>
                    <a:lnTo>
                      <a:pt x="98" y="92"/>
                    </a:lnTo>
                    <a:lnTo>
                      <a:pt x="102" y="90"/>
                    </a:lnTo>
                    <a:lnTo>
                      <a:pt x="106" y="89"/>
                    </a:lnTo>
                    <a:lnTo>
                      <a:pt x="110" y="88"/>
                    </a:lnTo>
                    <a:lnTo>
                      <a:pt x="113" y="86"/>
                    </a:lnTo>
                    <a:lnTo>
                      <a:pt x="116" y="86"/>
                    </a:lnTo>
                    <a:lnTo>
                      <a:pt x="119" y="86"/>
                    </a:lnTo>
                    <a:lnTo>
                      <a:pt x="121" y="87"/>
                    </a:lnTo>
                    <a:lnTo>
                      <a:pt x="122" y="88"/>
                    </a:lnTo>
                    <a:lnTo>
                      <a:pt x="124" y="91"/>
                    </a:lnTo>
                    <a:lnTo>
                      <a:pt x="124" y="88"/>
                    </a:lnTo>
                    <a:lnTo>
                      <a:pt x="124" y="85"/>
                    </a:lnTo>
                    <a:lnTo>
                      <a:pt x="126" y="82"/>
                    </a:lnTo>
                    <a:lnTo>
                      <a:pt x="127" y="79"/>
                    </a:lnTo>
                    <a:lnTo>
                      <a:pt x="128" y="75"/>
                    </a:lnTo>
                    <a:lnTo>
                      <a:pt x="130" y="73"/>
                    </a:lnTo>
                    <a:lnTo>
                      <a:pt x="133" y="71"/>
                    </a:lnTo>
                    <a:lnTo>
                      <a:pt x="135" y="69"/>
                    </a:lnTo>
                    <a:lnTo>
                      <a:pt x="138" y="68"/>
                    </a:lnTo>
                    <a:lnTo>
                      <a:pt x="141" y="67"/>
                    </a:lnTo>
                    <a:lnTo>
                      <a:pt x="145" y="65"/>
                    </a:lnTo>
                    <a:lnTo>
                      <a:pt x="148" y="64"/>
                    </a:lnTo>
                    <a:lnTo>
                      <a:pt x="152" y="63"/>
                    </a:lnTo>
                    <a:lnTo>
                      <a:pt x="155" y="62"/>
                    </a:lnTo>
                    <a:lnTo>
                      <a:pt x="159" y="61"/>
                    </a:lnTo>
                    <a:lnTo>
                      <a:pt x="162" y="61"/>
                    </a:lnTo>
                    <a:lnTo>
                      <a:pt x="166" y="60"/>
                    </a:lnTo>
                    <a:lnTo>
                      <a:pt x="169" y="59"/>
                    </a:lnTo>
                    <a:lnTo>
                      <a:pt x="173" y="59"/>
                    </a:lnTo>
                    <a:lnTo>
                      <a:pt x="176" y="58"/>
                    </a:lnTo>
                    <a:lnTo>
                      <a:pt x="179" y="57"/>
                    </a:lnTo>
                    <a:lnTo>
                      <a:pt x="183" y="57"/>
                    </a:lnTo>
                    <a:lnTo>
                      <a:pt x="186" y="57"/>
                    </a:lnTo>
                    <a:lnTo>
                      <a:pt x="189" y="57"/>
                    </a:lnTo>
                    <a:lnTo>
                      <a:pt x="193" y="57"/>
                    </a:lnTo>
                    <a:lnTo>
                      <a:pt x="196" y="57"/>
                    </a:lnTo>
                    <a:lnTo>
                      <a:pt x="200" y="57"/>
                    </a:lnTo>
                    <a:lnTo>
                      <a:pt x="203" y="58"/>
                    </a:lnTo>
                    <a:lnTo>
                      <a:pt x="207" y="58"/>
                    </a:lnTo>
                    <a:lnTo>
                      <a:pt x="210" y="59"/>
                    </a:lnTo>
                    <a:lnTo>
                      <a:pt x="213" y="59"/>
                    </a:lnTo>
                    <a:lnTo>
                      <a:pt x="217" y="61"/>
                    </a:lnTo>
                    <a:lnTo>
                      <a:pt x="220" y="61"/>
                    </a:lnTo>
                    <a:lnTo>
                      <a:pt x="223" y="62"/>
                    </a:lnTo>
                    <a:lnTo>
                      <a:pt x="227" y="63"/>
                    </a:lnTo>
                    <a:lnTo>
                      <a:pt x="230" y="65"/>
                    </a:lnTo>
                    <a:lnTo>
                      <a:pt x="233" y="66"/>
                    </a:lnTo>
                    <a:lnTo>
                      <a:pt x="237" y="67"/>
                    </a:lnTo>
                    <a:lnTo>
                      <a:pt x="239" y="69"/>
                    </a:lnTo>
                    <a:lnTo>
                      <a:pt x="243" y="70"/>
                    </a:lnTo>
                    <a:lnTo>
                      <a:pt x="245" y="72"/>
                    </a:lnTo>
                    <a:lnTo>
                      <a:pt x="247" y="74"/>
                    </a:lnTo>
                    <a:lnTo>
                      <a:pt x="248" y="77"/>
                    </a:lnTo>
                    <a:lnTo>
                      <a:pt x="249" y="80"/>
                    </a:lnTo>
                    <a:lnTo>
                      <a:pt x="250" y="83"/>
                    </a:lnTo>
                    <a:lnTo>
                      <a:pt x="251" y="86"/>
                    </a:lnTo>
                    <a:lnTo>
                      <a:pt x="251" y="89"/>
                    </a:lnTo>
                    <a:lnTo>
                      <a:pt x="251" y="92"/>
                    </a:lnTo>
                    <a:lnTo>
                      <a:pt x="252" y="90"/>
                    </a:lnTo>
                    <a:lnTo>
                      <a:pt x="254" y="88"/>
                    </a:lnTo>
                    <a:lnTo>
                      <a:pt x="257" y="87"/>
                    </a:lnTo>
                    <a:lnTo>
                      <a:pt x="260" y="86"/>
                    </a:lnTo>
                    <a:lnTo>
                      <a:pt x="264" y="86"/>
                    </a:lnTo>
                    <a:lnTo>
                      <a:pt x="268" y="87"/>
                    </a:lnTo>
                    <a:lnTo>
                      <a:pt x="272" y="88"/>
                    </a:lnTo>
                    <a:lnTo>
                      <a:pt x="276" y="89"/>
                    </a:lnTo>
                    <a:lnTo>
                      <a:pt x="281" y="90"/>
                    </a:lnTo>
                    <a:lnTo>
                      <a:pt x="286" y="92"/>
                    </a:lnTo>
                    <a:lnTo>
                      <a:pt x="291" y="93"/>
                    </a:lnTo>
                    <a:lnTo>
                      <a:pt x="295" y="94"/>
                    </a:lnTo>
                    <a:lnTo>
                      <a:pt x="299" y="96"/>
                    </a:lnTo>
                    <a:lnTo>
                      <a:pt x="304" y="96"/>
                    </a:lnTo>
                    <a:lnTo>
                      <a:pt x="307" y="97"/>
                    </a:lnTo>
                    <a:lnTo>
                      <a:pt x="311" y="97"/>
                    </a:lnTo>
                    <a:lnTo>
                      <a:pt x="314" y="96"/>
                    </a:lnTo>
                    <a:lnTo>
                      <a:pt x="317" y="95"/>
                    </a:lnTo>
                    <a:lnTo>
                      <a:pt x="320" y="93"/>
                    </a:lnTo>
                    <a:lnTo>
                      <a:pt x="322" y="91"/>
                    </a:lnTo>
                    <a:lnTo>
                      <a:pt x="325" y="88"/>
                    </a:lnTo>
                    <a:lnTo>
                      <a:pt x="328" y="85"/>
                    </a:lnTo>
                    <a:lnTo>
                      <a:pt x="330" y="82"/>
                    </a:lnTo>
                    <a:lnTo>
                      <a:pt x="333" y="79"/>
                    </a:lnTo>
                    <a:lnTo>
                      <a:pt x="336" y="75"/>
                    </a:lnTo>
                    <a:lnTo>
                      <a:pt x="339" y="72"/>
                    </a:lnTo>
                    <a:lnTo>
                      <a:pt x="342" y="69"/>
                    </a:lnTo>
                    <a:lnTo>
                      <a:pt x="344" y="65"/>
                    </a:lnTo>
                    <a:lnTo>
                      <a:pt x="348" y="62"/>
                    </a:lnTo>
                    <a:lnTo>
                      <a:pt x="351" y="59"/>
                    </a:lnTo>
                    <a:lnTo>
                      <a:pt x="355" y="57"/>
                    </a:lnTo>
                    <a:lnTo>
                      <a:pt x="359" y="55"/>
                    </a:lnTo>
                    <a:lnTo>
                      <a:pt x="362" y="53"/>
                    </a:lnTo>
                    <a:lnTo>
                      <a:pt x="366" y="51"/>
                    </a:lnTo>
                    <a:lnTo>
                      <a:pt x="370" y="48"/>
                    </a:lnTo>
                    <a:lnTo>
                      <a:pt x="372" y="45"/>
                    </a:lnTo>
                    <a:lnTo>
                      <a:pt x="375" y="42"/>
                    </a:lnTo>
                    <a:lnTo>
                      <a:pt x="377" y="39"/>
                    </a:lnTo>
                    <a:lnTo>
                      <a:pt x="378" y="35"/>
                    </a:lnTo>
                    <a:lnTo>
                      <a:pt x="379" y="31"/>
                    </a:lnTo>
                    <a:lnTo>
                      <a:pt x="380" y="27"/>
                    </a:lnTo>
                    <a:lnTo>
                      <a:pt x="380" y="23"/>
                    </a:lnTo>
                    <a:lnTo>
                      <a:pt x="379" y="20"/>
                    </a:lnTo>
                    <a:lnTo>
                      <a:pt x="379" y="17"/>
                    </a:lnTo>
                    <a:lnTo>
                      <a:pt x="378" y="14"/>
                    </a:lnTo>
                    <a:lnTo>
                      <a:pt x="376" y="11"/>
                    </a:lnTo>
                    <a:lnTo>
                      <a:pt x="374" y="9"/>
                    </a:lnTo>
                    <a:lnTo>
                      <a:pt x="372" y="7"/>
                    </a:lnTo>
                    <a:lnTo>
                      <a:pt x="369" y="7"/>
                    </a:lnTo>
                    <a:lnTo>
                      <a:pt x="367" y="8"/>
                    </a:lnTo>
                    <a:lnTo>
                      <a:pt x="364" y="7"/>
                    </a:lnTo>
                    <a:lnTo>
                      <a:pt x="362" y="7"/>
                    </a:lnTo>
                    <a:lnTo>
                      <a:pt x="359" y="6"/>
                    </a:lnTo>
                    <a:lnTo>
                      <a:pt x="356" y="5"/>
                    </a:lnTo>
                    <a:lnTo>
                      <a:pt x="354" y="3"/>
                    </a:lnTo>
                    <a:lnTo>
                      <a:pt x="352" y="0"/>
                    </a:lnTo>
                    <a:lnTo>
                      <a:pt x="350" y="0"/>
                    </a:lnTo>
                    <a:lnTo>
                      <a:pt x="349" y="0"/>
                    </a:lnTo>
                    <a:lnTo>
                      <a:pt x="348" y="1"/>
                    </a:lnTo>
                    <a:lnTo>
                      <a:pt x="346" y="2"/>
                    </a:lnTo>
                    <a:lnTo>
                      <a:pt x="344" y="4"/>
                    </a:lnTo>
                    <a:lnTo>
                      <a:pt x="340" y="5"/>
                    </a:lnTo>
                    <a:lnTo>
                      <a:pt x="336" y="7"/>
                    </a:lnTo>
                    <a:lnTo>
                      <a:pt x="329" y="8"/>
                    </a:lnTo>
                    <a:lnTo>
                      <a:pt x="326" y="9"/>
                    </a:lnTo>
                    <a:lnTo>
                      <a:pt x="322" y="10"/>
                    </a:lnTo>
                    <a:lnTo>
                      <a:pt x="319" y="12"/>
                    </a:lnTo>
                    <a:lnTo>
                      <a:pt x="317" y="14"/>
                    </a:lnTo>
                    <a:lnTo>
                      <a:pt x="315" y="16"/>
                    </a:lnTo>
                    <a:lnTo>
                      <a:pt x="313" y="18"/>
                    </a:lnTo>
                    <a:lnTo>
                      <a:pt x="312" y="21"/>
                    </a:lnTo>
                    <a:lnTo>
                      <a:pt x="312" y="23"/>
                    </a:lnTo>
                    <a:lnTo>
                      <a:pt x="313" y="23"/>
                    </a:lnTo>
                    <a:lnTo>
                      <a:pt x="314" y="22"/>
                    </a:lnTo>
                    <a:lnTo>
                      <a:pt x="315" y="21"/>
                    </a:lnTo>
                    <a:lnTo>
                      <a:pt x="316" y="20"/>
                    </a:lnTo>
                    <a:lnTo>
                      <a:pt x="317" y="20"/>
                    </a:lnTo>
                    <a:lnTo>
                      <a:pt x="318" y="20"/>
                    </a:lnTo>
                    <a:lnTo>
                      <a:pt x="319" y="19"/>
                    </a:lnTo>
                    <a:lnTo>
                      <a:pt x="318" y="20"/>
                    </a:lnTo>
                    <a:lnTo>
                      <a:pt x="318" y="21"/>
                    </a:lnTo>
                    <a:lnTo>
                      <a:pt x="318" y="22"/>
                    </a:lnTo>
                    <a:lnTo>
                      <a:pt x="317" y="23"/>
                    </a:lnTo>
                    <a:lnTo>
                      <a:pt x="318" y="24"/>
                    </a:lnTo>
                    <a:lnTo>
                      <a:pt x="319" y="24"/>
                    </a:lnTo>
                    <a:lnTo>
                      <a:pt x="321" y="23"/>
                    </a:lnTo>
                    <a:lnTo>
                      <a:pt x="322" y="22"/>
                    </a:lnTo>
                    <a:lnTo>
                      <a:pt x="324" y="21"/>
                    </a:lnTo>
                    <a:lnTo>
                      <a:pt x="326" y="19"/>
                    </a:lnTo>
                    <a:lnTo>
                      <a:pt x="328" y="18"/>
                    </a:lnTo>
                    <a:lnTo>
                      <a:pt x="330" y="17"/>
                    </a:lnTo>
                    <a:lnTo>
                      <a:pt x="333" y="17"/>
                    </a:lnTo>
                    <a:lnTo>
                      <a:pt x="336" y="17"/>
                    </a:lnTo>
                    <a:lnTo>
                      <a:pt x="335" y="18"/>
                    </a:lnTo>
                    <a:lnTo>
                      <a:pt x="334" y="19"/>
                    </a:lnTo>
                    <a:lnTo>
                      <a:pt x="333" y="19"/>
                    </a:lnTo>
                    <a:lnTo>
                      <a:pt x="332" y="20"/>
                    </a:lnTo>
                    <a:lnTo>
                      <a:pt x="331" y="21"/>
                    </a:lnTo>
                    <a:lnTo>
                      <a:pt x="332" y="22"/>
                    </a:lnTo>
                    <a:lnTo>
                      <a:pt x="333" y="22"/>
                    </a:lnTo>
                    <a:lnTo>
                      <a:pt x="334" y="21"/>
                    </a:lnTo>
                    <a:lnTo>
                      <a:pt x="335" y="21"/>
                    </a:lnTo>
                    <a:lnTo>
                      <a:pt x="337" y="19"/>
                    </a:lnTo>
                    <a:lnTo>
                      <a:pt x="338" y="19"/>
                    </a:lnTo>
                    <a:lnTo>
                      <a:pt x="340" y="18"/>
                    </a:lnTo>
                    <a:lnTo>
                      <a:pt x="342" y="18"/>
                    </a:lnTo>
                    <a:lnTo>
                      <a:pt x="341" y="19"/>
                    </a:lnTo>
                    <a:lnTo>
                      <a:pt x="340" y="19"/>
                    </a:lnTo>
                    <a:lnTo>
                      <a:pt x="339" y="20"/>
                    </a:lnTo>
                    <a:lnTo>
                      <a:pt x="339" y="21"/>
                    </a:lnTo>
                    <a:lnTo>
                      <a:pt x="338" y="22"/>
                    </a:lnTo>
                    <a:lnTo>
                      <a:pt x="338" y="23"/>
                    </a:lnTo>
                    <a:lnTo>
                      <a:pt x="338" y="24"/>
                    </a:lnTo>
                    <a:lnTo>
                      <a:pt x="338" y="25"/>
                    </a:lnTo>
                    <a:lnTo>
                      <a:pt x="339" y="25"/>
                    </a:lnTo>
                    <a:lnTo>
                      <a:pt x="340" y="25"/>
                    </a:lnTo>
                    <a:lnTo>
                      <a:pt x="341" y="24"/>
                    </a:lnTo>
                    <a:lnTo>
                      <a:pt x="342" y="22"/>
                    </a:lnTo>
                    <a:lnTo>
                      <a:pt x="344" y="21"/>
                    </a:lnTo>
                    <a:lnTo>
                      <a:pt x="345" y="21"/>
                    </a:lnTo>
                    <a:lnTo>
                      <a:pt x="346" y="20"/>
                    </a:lnTo>
                    <a:lnTo>
                      <a:pt x="348" y="20"/>
                    </a:lnTo>
                    <a:lnTo>
                      <a:pt x="348" y="19"/>
                    </a:lnTo>
                    <a:lnTo>
                      <a:pt x="349" y="18"/>
                    </a:lnTo>
                    <a:lnTo>
                      <a:pt x="350" y="17"/>
                    </a:lnTo>
                    <a:lnTo>
                      <a:pt x="350" y="16"/>
                    </a:lnTo>
                    <a:lnTo>
                      <a:pt x="351" y="16"/>
                    </a:lnTo>
                    <a:lnTo>
                      <a:pt x="352" y="15"/>
                    </a:lnTo>
                    <a:lnTo>
                      <a:pt x="354" y="16"/>
                    </a:lnTo>
                    <a:lnTo>
                      <a:pt x="355" y="16"/>
                    </a:lnTo>
                    <a:lnTo>
                      <a:pt x="356" y="17"/>
                    </a:lnTo>
                    <a:lnTo>
                      <a:pt x="356" y="18"/>
                    </a:lnTo>
                    <a:lnTo>
                      <a:pt x="356" y="19"/>
                    </a:lnTo>
                    <a:lnTo>
                      <a:pt x="356" y="21"/>
                    </a:lnTo>
                    <a:lnTo>
                      <a:pt x="355" y="22"/>
                    </a:lnTo>
                    <a:lnTo>
                      <a:pt x="354" y="23"/>
                    </a:lnTo>
                    <a:lnTo>
                      <a:pt x="353" y="24"/>
                    </a:lnTo>
                    <a:lnTo>
                      <a:pt x="352" y="25"/>
                    </a:lnTo>
                    <a:lnTo>
                      <a:pt x="352" y="26"/>
                    </a:lnTo>
                    <a:lnTo>
                      <a:pt x="351" y="29"/>
                    </a:lnTo>
                    <a:lnTo>
                      <a:pt x="351" y="30"/>
                    </a:lnTo>
                    <a:lnTo>
                      <a:pt x="351" y="31"/>
                    </a:lnTo>
                    <a:lnTo>
                      <a:pt x="351" y="32"/>
                    </a:lnTo>
                    <a:lnTo>
                      <a:pt x="352" y="32"/>
                    </a:lnTo>
                    <a:lnTo>
                      <a:pt x="353" y="32"/>
                    </a:lnTo>
                    <a:lnTo>
                      <a:pt x="354" y="31"/>
                    </a:lnTo>
                    <a:lnTo>
                      <a:pt x="355" y="30"/>
                    </a:lnTo>
                    <a:lnTo>
                      <a:pt x="356" y="30"/>
                    </a:lnTo>
                    <a:lnTo>
                      <a:pt x="356" y="29"/>
                    </a:lnTo>
                    <a:lnTo>
                      <a:pt x="357" y="28"/>
                    </a:lnTo>
                    <a:lnTo>
                      <a:pt x="357" y="27"/>
                    </a:lnTo>
                    <a:lnTo>
                      <a:pt x="357" y="25"/>
                    </a:lnTo>
                    <a:lnTo>
                      <a:pt x="358" y="27"/>
                    </a:lnTo>
                    <a:lnTo>
                      <a:pt x="358" y="28"/>
                    </a:lnTo>
                    <a:lnTo>
                      <a:pt x="360" y="29"/>
                    </a:lnTo>
                    <a:lnTo>
                      <a:pt x="362" y="29"/>
                    </a:lnTo>
                    <a:lnTo>
                      <a:pt x="363" y="29"/>
                    </a:lnTo>
                    <a:lnTo>
                      <a:pt x="365" y="30"/>
                    </a:lnTo>
                    <a:lnTo>
                      <a:pt x="366" y="31"/>
                    </a:lnTo>
                    <a:lnTo>
                      <a:pt x="367" y="33"/>
                    </a:lnTo>
                    <a:lnTo>
                      <a:pt x="367" y="35"/>
                    </a:lnTo>
                    <a:lnTo>
                      <a:pt x="366" y="37"/>
                    </a:lnTo>
                    <a:lnTo>
                      <a:pt x="365" y="39"/>
                    </a:lnTo>
                    <a:lnTo>
                      <a:pt x="363" y="41"/>
                    </a:lnTo>
                    <a:lnTo>
                      <a:pt x="361" y="43"/>
                    </a:lnTo>
                    <a:lnTo>
                      <a:pt x="359" y="45"/>
                    </a:lnTo>
                    <a:lnTo>
                      <a:pt x="356" y="47"/>
                    </a:lnTo>
                    <a:lnTo>
                      <a:pt x="354" y="48"/>
                    </a:lnTo>
                    <a:lnTo>
                      <a:pt x="351" y="49"/>
                    </a:lnTo>
                    <a:lnTo>
                      <a:pt x="348" y="51"/>
                    </a:lnTo>
                    <a:lnTo>
                      <a:pt x="345" y="53"/>
                    </a:lnTo>
                    <a:lnTo>
                      <a:pt x="342" y="55"/>
                    </a:lnTo>
                    <a:lnTo>
                      <a:pt x="340" y="57"/>
                    </a:lnTo>
                    <a:lnTo>
                      <a:pt x="338" y="60"/>
                    </a:lnTo>
                    <a:lnTo>
                      <a:pt x="335" y="63"/>
                    </a:lnTo>
                    <a:lnTo>
                      <a:pt x="332" y="66"/>
                    </a:lnTo>
                    <a:lnTo>
                      <a:pt x="330" y="69"/>
                    </a:lnTo>
                    <a:lnTo>
                      <a:pt x="328" y="71"/>
                    </a:lnTo>
                    <a:lnTo>
                      <a:pt x="325" y="74"/>
                    </a:lnTo>
                    <a:lnTo>
                      <a:pt x="323" y="77"/>
                    </a:lnTo>
                    <a:lnTo>
                      <a:pt x="320" y="79"/>
                    </a:lnTo>
                    <a:lnTo>
                      <a:pt x="318" y="81"/>
                    </a:lnTo>
                    <a:lnTo>
                      <a:pt x="315" y="83"/>
                    </a:lnTo>
                    <a:lnTo>
                      <a:pt x="312" y="85"/>
                    </a:lnTo>
                    <a:lnTo>
                      <a:pt x="311" y="85"/>
                    </a:lnTo>
                    <a:lnTo>
                      <a:pt x="309" y="86"/>
                    </a:lnTo>
                    <a:lnTo>
                      <a:pt x="307" y="86"/>
                    </a:lnTo>
                    <a:lnTo>
                      <a:pt x="305" y="86"/>
                    </a:lnTo>
                    <a:lnTo>
                      <a:pt x="302" y="86"/>
                    </a:lnTo>
                    <a:lnTo>
                      <a:pt x="299" y="86"/>
                    </a:lnTo>
                    <a:lnTo>
                      <a:pt x="296" y="85"/>
                    </a:lnTo>
                    <a:lnTo>
                      <a:pt x="293" y="85"/>
                    </a:lnTo>
                    <a:lnTo>
                      <a:pt x="289" y="84"/>
                    </a:lnTo>
                    <a:lnTo>
                      <a:pt x="286" y="83"/>
                    </a:lnTo>
                    <a:lnTo>
                      <a:pt x="283" y="83"/>
                    </a:lnTo>
                    <a:lnTo>
                      <a:pt x="280" y="81"/>
                    </a:lnTo>
                    <a:lnTo>
                      <a:pt x="277" y="80"/>
                    </a:lnTo>
                    <a:lnTo>
                      <a:pt x="275" y="79"/>
                    </a:lnTo>
                    <a:lnTo>
                      <a:pt x="272" y="77"/>
                    </a:lnTo>
                    <a:lnTo>
                      <a:pt x="270" y="76"/>
                    </a:lnTo>
                    <a:lnTo>
                      <a:pt x="267" y="72"/>
                    </a:lnTo>
                    <a:lnTo>
                      <a:pt x="263" y="69"/>
                    </a:lnTo>
                    <a:lnTo>
                      <a:pt x="260" y="67"/>
                    </a:lnTo>
                    <a:lnTo>
                      <a:pt x="258" y="65"/>
                    </a:lnTo>
                    <a:lnTo>
                      <a:pt x="255" y="64"/>
                    </a:lnTo>
                    <a:lnTo>
                      <a:pt x="253" y="63"/>
                    </a:lnTo>
                    <a:lnTo>
                      <a:pt x="250" y="63"/>
                    </a:lnTo>
                    <a:lnTo>
                      <a:pt x="247" y="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0" name="Freeform 286">
                <a:extLst>
                  <a:ext uri="{FF2B5EF4-FFF2-40B4-BE49-F238E27FC236}">
                    <a16:creationId xmlns:a16="http://schemas.microsoft.com/office/drawing/2014/main" id="{2D129CCF-88B9-85CF-931F-515E528B821D}"/>
                  </a:ext>
                </a:extLst>
              </p:cNvPr>
              <p:cNvSpPr>
                <a:spLocks/>
              </p:cNvSpPr>
              <p:nvPr/>
            </p:nvSpPr>
            <p:spPr bwMode="auto">
              <a:xfrm>
                <a:off x="4538" y="2699"/>
                <a:ext cx="23" cy="32"/>
              </a:xfrm>
              <a:custGeom>
                <a:avLst/>
                <a:gdLst>
                  <a:gd name="T0" fmla="*/ 22 w 23"/>
                  <a:gd name="T1" fmla="*/ 1 h 32"/>
                  <a:gd name="T2" fmla="*/ 20 w 23"/>
                  <a:gd name="T3" fmla="*/ 4 h 32"/>
                  <a:gd name="T4" fmla="*/ 19 w 23"/>
                  <a:gd name="T5" fmla="*/ 7 h 32"/>
                  <a:gd name="T6" fmla="*/ 19 w 23"/>
                  <a:gd name="T7" fmla="*/ 11 h 32"/>
                  <a:gd name="T8" fmla="*/ 18 w 23"/>
                  <a:gd name="T9" fmla="*/ 15 h 32"/>
                  <a:gd name="T10" fmla="*/ 18 w 23"/>
                  <a:gd name="T11" fmla="*/ 19 h 32"/>
                  <a:gd name="T12" fmla="*/ 18 w 23"/>
                  <a:gd name="T13" fmla="*/ 23 h 32"/>
                  <a:gd name="T14" fmla="*/ 19 w 23"/>
                  <a:gd name="T15" fmla="*/ 26 h 32"/>
                  <a:gd name="T16" fmla="*/ 20 w 23"/>
                  <a:gd name="T17" fmla="*/ 28 h 32"/>
                  <a:gd name="T18" fmla="*/ 21 w 23"/>
                  <a:gd name="T19" fmla="*/ 30 h 32"/>
                  <a:gd name="T20" fmla="*/ 18 w 23"/>
                  <a:gd name="T21" fmla="*/ 30 h 32"/>
                  <a:gd name="T22" fmla="*/ 16 w 23"/>
                  <a:gd name="T23" fmla="*/ 30 h 32"/>
                  <a:gd name="T24" fmla="*/ 14 w 23"/>
                  <a:gd name="T25" fmla="*/ 30 h 32"/>
                  <a:gd name="T26" fmla="*/ 13 w 23"/>
                  <a:gd name="T27" fmla="*/ 29 h 32"/>
                  <a:gd name="T28" fmla="*/ 12 w 23"/>
                  <a:gd name="T29" fmla="*/ 30 h 32"/>
                  <a:gd name="T30" fmla="*/ 10 w 23"/>
                  <a:gd name="T31" fmla="*/ 30 h 32"/>
                  <a:gd name="T32" fmla="*/ 8 w 23"/>
                  <a:gd name="T33" fmla="*/ 30 h 32"/>
                  <a:gd name="T34" fmla="*/ 7 w 23"/>
                  <a:gd name="T35" fmla="*/ 30 h 32"/>
                  <a:gd name="T36" fmla="*/ 8 w 23"/>
                  <a:gd name="T37" fmla="*/ 28 h 32"/>
                  <a:gd name="T38" fmla="*/ 6 w 23"/>
                  <a:gd name="T39" fmla="*/ 27 h 32"/>
                  <a:gd name="T40" fmla="*/ 4 w 23"/>
                  <a:gd name="T41" fmla="*/ 28 h 32"/>
                  <a:gd name="T42" fmla="*/ 3 w 23"/>
                  <a:gd name="T43" fmla="*/ 27 h 32"/>
                  <a:gd name="T44" fmla="*/ 4 w 23"/>
                  <a:gd name="T45" fmla="*/ 26 h 32"/>
                  <a:gd name="T46" fmla="*/ 2 w 23"/>
                  <a:gd name="T47" fmla="*/ 24 h 32"/>
                  <a:gd name="T48" fmla="*/ 1 w 23"/>
                  <a:gd name="T49" fmla="*/ 25 h 32"/>
                  <a:gd name="T50" fmla="*/ 0 w 23"/>
                  <a:gd name="T51" fmla="*/ 24 h 32"/>
                  <a:gd name="T52" fmla="*/ 0 w 23"/>
                  <a:gd name="T53" fmla="*/ 22 h 32"/>
                  <a:gd name="T54" fmla="*/ 4 w 23"/>
                  <a:gd name="T55" fmla="*/ 19 h 32"/>
                  <a:gd name="T56" fmla="*/ 7 w 23"/>
                  <a:gd name="T57" fmla="*/ 14 h 32"/>
                  <a:gd name="T58" fmla="*/ 8 w 23"/>
                  <a:gd name="T59" fmla="*/ 8 h 32"/>
                  <a:gd name="T60" fmla="*/ 10 w 23"/>
                  <a:gd name="T61" fmla="*/ 2 h 32"/>
                  <a:gd name="T62" fmla="*/ 22 w 23"/>
                  <a:gd name="T63" fmla="*/ 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32">
                    <a:moveTo>
                      <a:pt x="22" y="1"/>
                    </a:moveTo>
                    <a:lnTo>
                      <a:pt x="22" y="1"/>
                    </a:lnTo>
                    <a:lnTo>
                      <a:pt x="21" y="2"/>
                    </a:lnTo>
                    <a:lnTo>
                      <a:pt x="20" y="4"/>
                    </a:lnTo>
                    <a:lnTo>
                      <a:pt x="20" y="5"/>
                    </a:lnTo>
                    <a:lnTo>
                      <a:pt x="19" y="7"/>
                    </a:lnTo>
                    <a:lnTo>
                      <a:pt x="19" y="9"/>
                    </a:lnTo>
                    <a:lnTo>
                      <a:pt x="19" y="11"/>
                    </a:lnTo>
                    <a:lnTo>
                      <a:pt x="18" y="13"/>
                    </a:lnTo>
                    <a:lnTo>
                      <a:pt x="18" y="15"/>
                    </a:lnTo>
                    <a:lnTo>
                      <a:pt x="18" y="17"/>
                    </a:lnTo>
                    <a:lnTo>
                      <a:pt x="18" y="19"/>
                    </a:lnTo>
                    <a:lnTo>
                      <a:pt x="18" y="21"/>
                    </a:lnTo>
                    <a:lnTo>
                      <a:pt x="18" y="23"/>
                    </a:lnTo>
                    <a:lnTo>
                      <a:pt x="18" y="25"/>
                    </a:lnTo>
                    <a:lnTo>
                      <a:pt x="19" y="26"/>
                    </a:lnTo>
                    <a:lnTo>
                      <a:pt x="19" y="28"/>
                    </a:lnTo>
                    <a:lnTo>
                      <a:pt x="20" y="28"/>
                    </a:lnTo>
                    <a:lnTo>
                      <a:pt x="20" y="29"/>
                    </a:lnTo>
                    <a:lnTo>
                      <a:pt x="21" y="30"/>
                    </a:lnTo>
                    <a:lnTo>
                      <a:pt x="20" y="30"/>
                    </a:lnTo>
                    <a:lnTo>
                      <a:pt x="18" y="30"/>
                    </a:lnTo>
                    <a:lnTo>
                      <a:pt x="17" y="29"/>
                    </a:lnTo>
                    <a:lnTo>
                      <a:pt x="16" y="30"/>
                    </a:lnTo>
                    <a:lnTo>
                      <a:pt x="15" y="30"/>
                    </a:lnTo>
                    <a:lnTo>
                      <a:pt x="14" y="30"/>
                    </a:lnTo>
                    <a:lnTo>
                      <a:pt x="13" y="30"/>
                    </a:lnTo>
                    <a:lnTo>
                      <a:pt x="13" y="29"/>
                    </a:lnTo>
                    <a:lnTo>
                      <a:pt x="12" y="29"/>
                    </a:lnTo>
                    <a:lnTo>
                      <a:pt x="12" y="30"/>
                    </a:lnTo>
                    <a:lnTo>
                      <a:pt x="11" y="30"/>
                    </a:lnTo>
                    <a:lnTo>
                      <a:pt x="10" y="30"/>
                    </a:lnTo>
                    <a:lnTo>
                      <a:pt x="9" y="30"/>
                    </a:lnTo>
                    <a:lnTo>
                      <a:pt x="8" y="30"/>
                    </a:lnTo>
                    <a:lnTo>
                      <a:pt x="8" y="31"/>
                    </a:lnTo>
                    <a:lnTo>
                      <a:pt x="7" y="30"/>
                    </a:lnTo>
                    <a:lnTo>
                      <a:pt x="8" y="29"/>
                    </a:lnTo>
                    <a:lnTo>
                      <a:pt x="8" y="28"/>
                    </a:lnTo>
                    <a:lnTo>
                      <a:pt x="7" y="27"/>
                    </a:lnTo>
                    <a:lnTo>
                      <a:pt x="6" y="27"/>
                    </a:lnTo>
                    <a:lnTo>
                      <a:pt x="5" y="27"/>
                    </a:lnTo>
                    <a:lnTo>
                      <a:pt x="4" y="28"/>
                    </a:lnTo>
                    <a:lnTo>
                      <a:pt x="3" y="28"/>
                    </a:lnTo>
                    <a:lnTo>
                      <a:pt x="3" y="27"/>
                    </a:lnTo>
                    <a:lnTo>
                      <a:pt x="3" y="26"/>
                    </a:lnTo>
                    <a:lnTo>
                      <a:pt x="4" y="26"/>
                    </a:lnTo>
                    <a:lnTo>
                      <a:pt x="4" y="25"/>
                    </a:lnTo>
                    <a:lnTo>
                      <a:pt x="2" y="24"/>
                    </a:lnTo>
                    <a:lnTo>
                      <a:pt x="1" y="24"/>
                    </a:lnTo>
                    <a:lnTo>
                      <a:pt x="1" y="25"/>
                    </a:lnTo>
                    <a:lnTo>
                      <a:pt x="1" y="26"/>
                    </a:lnTo>
                    <a:lnTo>
                      <a:pt x="0" y="24"/>
                    </a:lnTo>
                    <a:lnTo>
                      <a:pt x="0" y="23"/>
                    </a:lnTo>
                    <a:lnTo>
                      <a:pt x="0" y="22"/>
                    </a:lnTo>
                    <a:lnTo>
                      <a:pt x="1" y="22"/>
                    </a:lnTo>
                    <a:lnTo>
                      <a:pt x="4" y="19"/>
                    </a:lnTo>
                    <a:lnTo>
                      <a:pt x="6" y="17"/>
                    </a:lnTo>
                    <a:lnTo>
                      <a:pt x="7" y="14"/>
                    </a:lnTo>
                    <a:lnTo>
                      <a:pt x="8" y="12"/>
                    </a:lnTo>
                    <a:lnTo>
                      <a:pt x="8" y="8"/>
                    </a:lnTo>
                    <a:lnTo>
                      <a:pt x="10" y="6"/>
                    </a:lnTo>
                    <a:lnTo>
                      <a:pt x="10" y="2"/>
                    </a:lnTo>
                    <a:lnTo>
                      <a:pt x="12" y="0"/>
                    </a:lnTo>
                    <a:lnTo>
                      <a:pt x="22"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1" name="Freeform 287">
                <a:extLst>
                  <a:ext uri="{FF2B5EF4-FFF2-40B4-BE49-F238E27FC236}">
                    <a16:creationId xmlns:a16="http://schemas.microsoft.com/office/drawing/2014/main" id="{E83957C5-DF71-85D7-8844-8593567D9F44}"/>
                  </a:ext>
                </a:extLst>
              </p:cNvPr>
              <p:cNvSpPr>
                <a:spLocks/>
              </p:cNvSpPr>
              <p:nvPr/>
            </p:nvSpPr>
            <p:spPr bwMode="auto">
              <a:xfrm>
                <a:off x="4364" y="300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2" name="Freeform 288">
                <a:extLst>
                  <a:ext uri="{FF2B5EF4-FFF2-40B4-BE49-F238E27FC236}">
                    <a16:creationId xmlns:a16="http://schemas.microsoft.com/office/drawing/2014/main" id="{874DAF68-8CB4-70FD-EF64-D96E27473FF6}"/>
                  </a:ext>
                </a:extLst>
              </p:cNvPr>
              <p:cNvSpPr>
                <a:spLocks/>
              </p:cNvSpPr>
              <p:nvPr/>
            </p:nvSpPr>
            <p:spPr bwMode="auto">
              <a:xfrm>
                <a:off x="4364" y="3008"/>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3" name="Freeform 289">
                <a:extLst>
                  <a:ext uri="{FF2B5EF4-FFF2-40B4-BE49-F238E27FC236}">
                    <a16:creationId xmlns:a16="http://schemas.microsoft.com/office/drawing/2014/main" id="{659202D1-CFA9-0356-8DC2-D8B5A3C5A381}"/>
                  </a:ext>
                </a:extLst>
              </p:cNvPr>
              <p:cNvSpPr>
                <a:spLocks/>
              </p:cNvSpPr>
              <p:nvPr/>
            </p:nvSpPr>
            <p:spPr bwMode="auto">
              <a:xfrm>
                <a:off x="4364" y="3011"/>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4" name="Freeform 290">
                <a:extLst>
                  <a:ext uri="{FF2B5EF4-FFF2-40B4-BE49-F238E27FC236}">
                    <a16:creationId xmlns:a16="http://schemas.microsoft.com/office/drawing/2014/main" id="{CB5D2801-7957-5495-5168-6B96C6F09F91}"/>
                  </a:ext>
                </a:extLst>
              </p:cNvPr>
              <p:cNvSpPr>
                <a:spLocks/>
              </p:cNvSpPr>
              <p:nvPr/>
            </p:nvSpPr>
            <p:spPr bwMode="auto">
              <a:xfrm>
                <a:off x="4381" y="2924"/>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5" name="Freeform 291">
                <a:extLst>
                  <a:ext uri="{FF2B5EF4-FFF2-40B4-BE49-F238E27FC236}">
                    <a16:creationId xmlns:a16="http://schemas.microsoft.com/office/drawing/2014/main" id="{6AF77A3E-E2DC-742A-C2AE-C29A31EA3865}"/>
                  </a:ext>
                </a:extLst>
              </p:cNvPr>
              <p:cNvSpPr>
                <a:spLocks/>
              </p:cNvSpPr>
              <p:nvPr/>
            </p:nvSpPr>
            <p:spPr bwMode="auto">
              <a:xfrm>
                <a:off x="4384" y="2921"/>
                <a:ext cx="17" cy="17"/>
              </a:xfrm>
              <a:custGeom>
                <a:avLst/>
                <a:gdLst>
                  <a:gd name="T0" fmla="*/ 16 w 17"/>
                  <a:gd name="T1" fmla="*/ 16 h 17"/>
                  <a:gd name="T2" fmla="*/ 16 w 17"/>
                  <a:gd name="T3" fmla="*/ 16 h 17"/>
                  <a:gd name="T4" fmla="*/ 0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6" name="Freeform 292">
                <a:extLst>
                  <a:ext uri="{FF2B5EF4-FFF2-40B4-BE49-F238E27FC236}">
                    <a16:creationId xmlns:a16="http://schemas.microsoft.com/office/drawing/2014/main" id="{3D093BCA-CADA-D2F1-10C6-8DC47144C12C}"/>
                  </a:ext>
                </a:extLst>
              </p:cNvPr>
              <p:cNvSpPr>
                <a:spLocks/>
              </p:cNvSpPr>
              <p:nvPr/>
            </p:nvSpPr>
            <p:spPr bwMode="auto">
              <a:xfrm>
                <a:off x="4386" y="2919"/>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7" name="Freeform 293">
                <a:extLst>
                  <a:ext uri="{FF2B5EF4-FFF2-40B4-BE49-F238E27FC236}">
                    <a16:creationId xmlns:a16="http://schemas.microsoft.com/office/drawing/2014/main" id="{A56F6E6C-B1FC-8BDC-742A-E079C04B71B1}"/>
                  </a:ext>
                </a:extLst>
              </p:cNvPr>
              <p:cNvSpPr>
                <a:spLocks/>
              </p:cNvSpPr>
              <p:nvPr/>
            </p:nvSpPr>
            <p:spPr bwMode="auto">
              <a:xfrm>
                <a:off x="4381" y="2938"/>
                <a:ext cx="17" cy="17"/>
              </a:xfrm>
              <a:custGeom>
                <a:avLst/>
                <a:gdLst>
                  <a:gd name="T0" fmla="*/ 16 w 17"/>
                  <a:gd name="T1" fmla="*/ 16 h 17"/>
                  <a:gd name="T2" fmla="*/ 16 w 17"/>
                  <a:gd name="T3" fmla="*/ 16 h 17"/>
                  <a:gd name="T4" fmla="*/ 8 w 17"/>
                  <a:gd name="T5" fmla="*/ 16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8" name="Freeform 294">
                <a:extLst>
                  <a:ext uri="{FF2B5EF4-FFF2-40B4-BE49-F238E27FC236}">
                    <a16:creationId xmlns:a16="http://schemas.microsoft.com/office/drawing/2014/main" id="{DA186DE5-8DEF-48BE-45FA-AB7E19CEA19B}"/>
                  </a:ext>
                </a:extLst>
              </p:cNvPr>
              <p:cNvSpPr>
                <a:spLocks/>
              </p:cNvSpPr>
              <p:nvPr/>
            </p:nvSpPr>
            <p:spPr bwMode="auto">
              <a:xfrm>
                <a:off x="4383" y="2936"/>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49" name="Freeform 295">
                <a:extLst>
                  <a:ext uri="{FF2B5EF4-FFF2-40B4-BE49-F238E27FC236}">
                    <a16:creationId xmlns:a16="http://schemas.microsoft.com/office/drawing/2014/main" id="{982972BE-0C50-F96B-FC38-8B1E5E61D266}"/>
                  </a:ext>
                </a:extLst>
              </p:cNvPr>
              <p:cNvSpPr>
                <a:spLocks/>
              </p:cNvSpPr>
              <p:nvPr/>
            </p:nvSpPr>
            <p:spPr bwMode="auto">
              <a:xfrm>
                <a:off x="4385" y="2934"/>
                <a:ext cx="17" cy="17"/>
              </a:xfrm>
              <a:custGeom>
                <a:avLst/>
                <a:gdLst>
                  <a:gd name="T0" fmla="*/ 16 w 17"/>
                  <a:gd name="T1" fmla="*/ 16 h 17"/>
                  <a:gd name="T2" fmla="*/ 16 w 17"/>
                  <a:gd name="T3" fmla="*/ 16 h 17"/>
                  <a:gd name="T4" fmla="*/ 16 w 17"/>
                  <a:gd name="T5" fmla="*/ 12 h 17"/>
                  <a:gd name="T6" fmla="*/ 8 w 17"/>
                  <a:gd name="T7" fmla="*/ 12 h 17"/>
                  <a:gd name="T8" fmla="*/ 8 w 17"/>
                  <a:gd name="T9" fmla="*/ 9 h 17"/>
                  <a:gd name="T10" fmla="*/ 0 w 17"/>
                  <a:gd name="T11" fmla="*/ 6 h 17"/>
                  <a:gd name="T12" fmla="*/ 0 w 17"/>
                  <a:gd name="T13" fmla="*/ 3 h 17"/>
                  <a:gd name="T14" fmla="*/ 0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16" y="12"/>
                    </a:lnTo>
                    <a:lnTo>
                      <a:pt x="8" y="12"/>
                    </a:lnTo>
                    <a:lnTo>
                      <a:pt x="8"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0" name="Freeform 296">
                <a:extLst>
                  <a:ext uri="{FF2B5EF4-FFF2-40B4-BE49-F238E27FC236}">
                    <a16:creationId xmlns:a16="http://schemas.microsoft.com/office/drawing/2014/main" id="{C2EE1173-0E77-6DF0-754C-92A42AE5AE33}"/>
                  </a:ext>
                </a:extLst>
              </p:cNvPr>
              <p:cNvSpPr>
                <a:spLocks/>
              </p:cNvSpPr>
              <p:nvPr/>
            </p:nvSpPr>
            <p:spPr bwMode="auto">
              <a:xfrm>
                <a:off x="4379" y="2960"/>
                <a:ext cx="17" cy="17"/>
              </a:xfrm>
              <a:custGeom>
                <a:avLst/>
                <a:gdLst>
                  <a:gd name="T0" fmla="*/ 16 w 17"/>
                  <a:gd name="T1" fmla="*/ 16 h 17"/>
                  <a:gd name="T2" fmla="*/ 16 w 17"/>
                  <a:gd name="T3" fmla="*/ 16 h 17"/>
                  <a:gd name="T4" fmla="*/ 8 w 17"/>
                  <a:gd name="T5" fmla="*/ 16 h 17"/>
                  <a:gd name="T6" fmla="*/ 8 w 17"/>
                  <a:gd name="T7" fmla="*/ 12 h 17"/>
                  <a:gd name="T8" fmla="*/ 0 w 17"/>
                  <a:gd name="T9" fmla="*/ 12 h 17"/>
                  <a:gd name="T10" fmla="*/ 0 w 17"/>
                  <a:gd name="T11" fmla="*/ 9 h 17"/>
                  <a:gd name="T12" fmla="*/ 0 w 17"/>
                  <a:gd name="T13" fmla="*/ 6 h 17"/>
                  <a:gd name="T14" fmla="*/ 0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8" y="16"/>
                    </a:lnTo>
                    <a:lnTo>
                      <a:pt x="8" y="12"/>
                    </a:lnTo>
                    <a:lnTo>
                      <a:pt x="0"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1" name="Freeform 297">
                <a:extLst>
                  <a:ext uri="{FF2B5EF4-FFF2-40B4-BE49-F238E27FC236}">
                    <a16:creationId xmlns:a16="http://schemas.microsoft.com/office/drawing/2014/main" id="{462DE5E5-C1E6-3F4D-2448-E17325F1212A}"/>
                  </a:ext>
                </a:extLst>
              </p:cNvPr>
              <p:cNvSpPr>
                <a:spLocks/>
              </p:cNvSpPr>
              <p:nvPr/>
            </p:nvSpPr>
            <p:spPr bwMode="auto">
              <a:xfrm>
                <a:off x="4381" y="2958"/>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8" y="9"/>
                    </a:lnTo>
                    <a:lnTo>
                      <a:pt x="0" y="6"/>
                    </a:lnTo>
                    <a:lnTo>
                      <a:pt x="0" y="3"/>
                    </a:lnTo>
                    <a:lnTo>
                      <a:pt x="8"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2" name="Freeform 298">
                <a:extLst>
                  <a:ext uri="{FF2B5EF4-FFF2-40B4-BE49-F238E27FC236}">
                    <a16:creationId xmlns:a16="http://schemas.microsoft.com/office/drawing/2014/main" id="{D6663F25-AE47-1F33-2604-9F092B061BDF}"/>
                  </a:ext>
                </a:extLst>
              </p:cNvPr>
              <p:cNvSpPr>
                <a:spLocks/>
              </p:cNvSpPr>
              <p:nvPr/>
            </p:nvSpPr>
            <p:spPr bwMode="auto">
              <a:xfrm>
                <a:off x="4384" y="2956"/>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3" name="Freeform 299">
                <a:extLst>
                  <a:ext uri="{FF2B5EF4-FFF2-40B4-BE49-F238E27FC236}">
                    <a16:creationId xmlns:a16="http://schemas.microsoft.com/office/drawing/2014/main" id="{578EDD98-80A7-5F0F-059B-264EC5EA3CCD}"/>
                  </a:ext>
                </a:extLst>
              </p:cNvPr>
              <p:cNvSpPr>
                <a:spLocks/>
              </p:cNvSpPr>
              <p:nvPr/>
            </p:nvSpPr>
            <p:spPr bwMode="auto">
              <a:xfrm>
                <a:off x="4374" y="2976"/>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4" name="Freeform 300">
                <a:extLst>
                  <a:ext uri="{FF2B5EF4-FFF2-40B4-BE49-F238E27FC236}">
                    <a16:creationId xmlns:a16="http://schemas.microsoft.com/office/drawing/2014/main" id="{CCF6BE35-DA4C-E7CB-C11F-C9E78AD7CB77}"/>
                  </a:ext>
                </a:extLst>
              </p:cNvPr>
              <p:cNvSpPr>
                <a:spLocks/>
              </p:cNvSpPr>
              <p:nvPr/>
            </p:nvSpPr>
            <p:spPr bwMode="auto">
              <a:xfrm>
                <a:off x="4377" y="2974"/>
                <a:ext cx="17" cy="17"/>
              </a:xfrm>
              <a:custGeom>
                <a:avLst/>
                <a:gdLst>
                  <a:gd name="T0" fmla="*/ 16 w 17"/>
                  <a:gd name="T1" fmla="*/ 16 h 17"/>
                  <a:gd name="T2" fmla="*/ 16 w 17"/>
                  <a:gd name="T3" fmla="*/ 16 h 17"/>
                  <a:gd name="T4" fmla="*/ 8 w 17"/>
                  <a:gd name="T5" fmla="*/ 12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5" name="Freeform 301">
                <a:extLst>
                  <a:ext uri="{FF2B5EF4-FFF2-40B4-BE49-F238E27FC236}">
                    <a16:creationId xmlns:a16="http://schemas.microsoft.com/office/drawing/2014/main" id="{080CC787-FEED-0511-DB9A-2EAD03755427}"/>
                  </a:ext>
                </a:extLst>
              </p:cNvPr>
              <p:cNvSpPr>
                <a:spLocks/>
              </p:cNvSpPr>
              <p:nvPr/>
            </p:nvSpPr>
            <p:spPr bwMode="auto">
              <a:xfrm>
                <a:off x="4379" y="2971"/>
                <a:ext cx="17" cy="17"/>
              </a:xfrm>
              <a:custGeom>
                <a:avLst/>
                <a:gdLst>
                  <a:gd name="T0" fmla="*/ 16 w 17"/>
                  <a:gd name="T1" fmla="*/ 16 h 17"/>
                  <a:gd name="T2" fmla="*/ 16 w 17"/>
                  <a:gd name="T3" fmla="*/ 16 h 17"/>
                  <a:gd name="T4" fmla="*/ 8 w 17"/>
                  <a:gd name="T5" fmla="*/ 13 h 17"/>
                  <a:gd name="T6" fmla="*/ 0 w 17"/>
                  <a:gd name="T7" fmla="*/ 10 h 17"/>
                  <a:gd name="T8" fmla="*/ 0 w 17"/>
                  <a:gd name="T9" fmla="*/ 8 h 17"/>
                  <a:gd name="T10" fmla="*/ 0 w 17"/>
                  <a:gd name="T11" fmla="*/ 5 h 17"/>
                  <a:gd name="T12" fmla="*/ 0 w 17"/>
                  <a:gd name="T13" fmla="*/ 2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3"/>
                    </a:lnTo>
                    <a:lnTo>
                      <a:pt x="0" y="10"/>
                    </a:lnTo>
                    <a:lnTo>
                      <a:pt x="0" y="8"/>
                    </a:lnTo>
                    <a:lnTo>
                      <a:pt x="0" y="5"/>
                    </a:lnTo>
                    <a:lnTo>
                      <a:pt x="0" y="2"/>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6" name="Freeform 302">
                <a:extLst>
                  <a:ext uri="{FF2B5EF4-FFF2-40B4-BE49-F238E27FC236}">
                    <a16:creationId xmlns:a16="http://schemas.microsoft.com/office/drawing/2014/main" id="{72C60C1F-3D24-643F-6587-8961DEAF28F1}"/>
                  </a:ext>
                </a:extLst>
              </p:cNvPr>
              <p:cNvSpPr>
                <a:spLocks/>
              </p:cNvSpPr>
              <p:nvPr/>
            </p:nvSpPr>
            <p:spPr bwMode="auto">
              <a:xfrm>
                <a:off x="4375" y="2995"/>
                <a:ext cx="17" cy="17"/>
              </a:xfrm>
              <a:custGeom>
                <a:avLst/>
                <a:gdLst>
                  <a:gd name="T0" fmla="*/ 16 w 17"/>
                  <a:gd name="T1" fmla="*/ 16 h 17"/>
                  <a:gd name="T2" fmla="*/ 16 w 17"/>
                  <a:gd name="T3" fmla="*/ 16 h 17"/>
                  <a:gd name="T4" fmla="*/ 8 w 17"/>
                  <a:gd name="T5" fmla="*/ 16 h 17"/>
                  <a:gd name="T6" fmla="*/ 0 w 17"/>
                  <a:gd name="T7" fmla="*/ 16 h 17"/>
                  <a:gd name="T8" fmla="*/ 0 w 17"/>
                  <a:gd name="T9" fmla="*/ 12 h 17"/>
                  <a:gd name="T10" fmla="*/ 0 w 17"/>
                  <a:gd name="T11" fmla="*/ 8 h 17"/>
                  <a:gd name="T12" fmla="*/ 0 w 17"/>
                  <a:gd name="T13" fmla="*/ 4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6"/>
                    </a:lnTo>
                    <a:lnTo>
                      <a:pt x="0" y="12"/>
                    </a:lnTo>
                    <a:lnTo>
                      <a:pt x="0" y="8"/>
                    </a:lnTo>
                    <a:lnTo>
                      <a:pt x="0"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7" name="Freeform 303">
                <a:extLst>
                  <a:ext uri="{FF2B5EF4-FFF2-40B4-BE49-F238E27FC236}">
                    <a16:creationId xmlns:a16="http://schemas.microsoft.com/office/drawing/2014/main" id="{9E9BEC69-BB78-CFFC-0069-DD89F3855E1D}"/>
                  </a:ext>
                </a:extLst>
              </p:cNvPr>
              <p:cNvSpPr>
                <a:spLocks/>
              </p:cNvSpPr>
              <p:nvPr/>
            </p:nvSpPr>
            <p:spPr bwMode="auto">
              <a:xfrm>
                <a:off x="4377" y="2992"/>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8" name="Freeform 304">
                <a:extLst>
                  <a:ext uri="{FF2B5EF4-FFF2-40B4-BE49-F238E27FC236}">
                    <a16:creationId xmlns:a16="http://schemas.microsoft.com/office/drawing/2014/main" id="{8866EB02-393F-D801-A057-5C5D609595E8}"/>
                  </a:ext>
                </a:extLst>
              </p:cNvPr>
              <p:cNvSpPr>
                <a:spLocks/>
              </p:cNvSpPr>
              <p:nvPr/>
            </p:nvSpPr>
            <p:spPr bwMode="auto">
              <a:xfrm>
                <a:off x="4379" y="2990"/>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8"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9" name="Freeform 305">
                <a:extLst>
                  <a:ext uri="{FF2B5EF4-FFF2-40B4-BE49-F238E27FC236}">
                    <a16:creationId xmlns:a16="http://schemas.microsoft.com/office/drawing/2014/main" id="{79B8E738-C1C3-F402-F91E-31864E8C9FF0}"/>
                  </a:ext>
                </a:extLst>
              </p:cNvPr>
              <p:cNvSpPr>
                <a:spLocks/>
              </p:cNvSpPr>
              <p:nvPr/>
            </p:nvSpPr>
            <p:spPr bwMode="auto">
              <a:xfrm>
                <a:off x="4354" y="2997"/>
                <a:ext cx="17" cy="17"/>
              </a:xfrm>
              <a:custGeom>
                <a:avLst/>
                <a:gdLst>
                  <a:gd name="T0" fmla="*/ 0 w 17"/>
                  <a:gd name="T1" fmla="*/ 16 h 17"/>
                  <a:gd name="T2" fmla="*/ 0 w 17"/>
                  <a:gd name="T3" fmla="*/ 16 h 17"/>
                  <a:gd name="T4" fmla="*/ 16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0" name="Freeform 306">
                <a:extLst>
                  <a:ext uri="{FF2B5EF4-FFF2-40B4-BE49-F238E27FC236}">
                    <a16:creationId xmlns:a16="http://schemas.microsoft.com/office/drawing/2014/main" id="{5F79EC3F-6150-1C5B-DD05-FE1F33280644}"/>
                  </a:ext>
                </a:extLst>
              </p:cNvPr>
              <p:cNvSpPr>
                <a:spLocks/>
              </p:cNvSpPr>
              <p:nvPr/>
            </p:nvSpPr>
            <p:spPr bwMode="auto">
              <a:xfrm>
                <a:off x="4351" y="2995"/>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1" name="Freeform 307">
                <a:extLst>
                  <a:ext uri="{FF2B5EF4-FFF2-40B4-BE49-F238E27FC236}">
                    <a16:creationId xmlns:a16="http://schemas.microsoft.com/office/drawing/2014/main" id="{62EF7A1B-F889-1484-7805-1568AA697F4B}"/>
                  </a:ext>
                </a:extLst>
              </p:cNvPr>
              <p:cNvSpPr>
                <a:spLocks/>
              </p:cNvSpPr>
              <p:nvPr/>
            </p:nvSpPr>
            <p:spPr bwMode="auto">
              <a:xfrm>
                <a:off x="4349" y="2993"/>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2" name="Freeform 308">
                <a:extLst>
                  <a:ext uri="{FF2B5EF4-FFF2-40B4-BE49-F238E27FC236}">
                    <a16:creationId xmlns:a16="http://schemas.microsoft.com/office/drawing/2014/main" id="{8B468208-E902-1A28-256D-659722B280CB}"/>
                  </a:ext>
                </a:extLst>
              </p:cNvPr>
              <p:cNvSpPr>
                <a:spLocks/>
              </p:cNvSpPr>
              <p:nvPr/>
            </p:nvSpPr>
            <p:spPr bwMode="auto">
              <a:xfrm>
                <a:off x="4355" y="2985"/>
                <a:ext cx="17" cy="17"/>
              </a:xfrm>
              <a:custGeom>
                <a:avLst/>
                <a:gdLst>
                  <a:gd name="T0" fmla="*/ 0 w 17"/>
                  <a:gd name="T1" fmla="*/ 16 h 17"/>
                  <a:gd name="T2" fmla="*/ 0 w 17"/>
                  <a:gd name="T3" fmla="*/ 16 h 17"/>
                  <a:gd name="T4" fmla="*/ 0 w 17"/>
                  <a:gd name="T5" fmla="*/ 13 h 17"/>
                  <a:gd name="T6" fmla="*/ 8 w 17"/>
                  <a:gd name="T7" fmla="*/ 10 h 17"/>
                  <a:gd name="T8" fmla="*/ 8 w 17"/>
                  <a:gd name="T9" fmla="*/ 8 h 17"/>
                  <a:gd name="T10" fmla="*/ 16 w 17"/>
                  <a:gd name="T11" fmla="*/ 5 h 17"/>
                  <a:gd name="T12" fmla="*/ 8 w 17"/>
                  <a:gd name="T13" fmla="*/ 5 h 17"/>
                  <a:gd name="T14" fmla="*/ 8 w 17"/>
                  <a:gd name="T15" fmla="*/ 2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3"/>
                    </a:lnTo>
                    <a:lnTo>
                      <a:pt x="8" y="10"/>
                    </a:lnTo>
                    <a:lnTo>
                      <a:pt x="8" y="8"/>
                    </a:lnTo>
                    <a:lnTo>
                      <a:pt x="16" y="5"/>
                    </a:lnTo>
                    <a:lnTo>
                      <a:pt x="8" y="5"/>
                    </a:lnTo>
                    <a:lnTo>
                      <a:pt x="8" y="2"/>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3" name="Freeform 309">
                <a:extLst>
                  <a:ext uri="{FF2B5EF4-FFF2-40B4-BE49-F238E27FC236}">
                    <a16:creationId xmlns:a16="http://schemas.microsoft.com/office/drawing/2014/main" id="{134D5325-03C0-7E89-0448-9E4D86847BEE}"/>
                  </a:ext>
                </a:extLst>
              </p:cNvPr>
              <p:cNvSpPr>
                <a:spLocks/>
              </p:cNvSpPr>
              <p:nvPr/>
            </p:nvSpPr>
            <p:spPr bwMode="auto">
              <a:xfrm>
                <a:off x="4352" y="2983"/>
                <a:ext cx="17" cy="17"/>
              </a:xfrm>
              <a:custGeom>
                <a:avLst/>
                <a:gdLst>
                  <a:gd name="T0" fmla="*/ 0 w 17"/>
                  <a:gd name="T1" fmla="*/ 16 h 17"/>
                  <a:gd name="T2" fmla="*/ 0 w 17"/>
                  <a:gd name="T3" fmla="*/ 16 h 17"/>
                  <a:gd name="T4" fmla="*/ 8 w 17"/>
                  <a:gd name="T5" fmla="*/ 16 h 17"/>
                  <a:gd name="T6" fmla="*/ 8 w 17"/>
                  <a:gd name="T7" fmla="*/ 12 h 17"/>
                  <a:gd name="T8" fmla="*/ 16 w 17"/>
                  <a:gd name="T9" fmla="*/ 12 h 17"/>
                  <a:gd name="T10" fmla="*/ 16 w 17"/>
                  <a:gd name="T11" fmla="*/ 9 h 17"/>
                  <a:gd name="T12" fmla="*/ 16 w 17"/>
                  <a:gd name="T13" fmla="*/ 6 h 17"/>
                  <a:gd name="T14" fmla="*/ 16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6"/>
                    </a:lnTo>
                    <a:lnTo>
                      <a:pt x="8" y="12"/>
                    </a:lnTo>
                    <a:lnTo>
                      <a:pt x="16"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4" name="Freeform 310">
                <a:extLst>
                  <a:ext uri="{FF2B5EF4-FFF2-40B4-BE49-F238E27FC236}">
                    <a16:creationId xmlns:a16="http://schemas.microsoft.com/office/drawing/2014/main" id="{4C08E865-283F-42F2-8334-3A1BB13CAC74}"/>
                  </a:ext>
                </a:extLst>
              </p:cNvPr>
              <p:cNvSpPr>
                <a:spLocks/>
              </p:cNvSpPr>
              <p:nvPr/>
            </p:nvSpPr>
            <p:spPr bwMode="auto">
              <a:xfrm>
                <a:off x="4349" y="2981"/>
                <a:ext cx="17" cy="17"/>
              </a:xfrm>
              <a:custGeom>
                <a:avLst/>
                <a:gdLst>
                  <a:gd name="T0" fmla="*/ 0 w 17"/>
                  <a:gd name="T1" fmla="*/ 16 h 17"/>
                  <a:gd name="T2" fmla="*/ 0 w 17"/>
                  <a:gd name="T3" fmla="*/ 16 h 17"/>
                  <a:gd name="T4" fmla="*/ 5 w 17"/>
                  <a:gd name="T5" fmla="*/ 12 h 17"/>
                  <a:gd name="T6" fmla="*/ 10 w 17"/>
                  <a:gd name="T7" fmla="*/ 12 h 17"/>
                  <a:gd name="T8" fmla="*/ 10 w 17"/>
                  <a:gd name="T9" fmla="*/ 9 h 17"/>
                  <a:gd name="T10" fmla="*/ 16 w 17"/>
                  <a:gd name="T11" fmla="*/ 6 h 17"/>
                  <a:gd name="T12" fmla="*/ 10 w 17"/>
                  <a:gd name="T13" fmla="*/ 3 h 17"/>
                  <a:gd name="T14" fmla="*/ 1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5" y="12"/>
                    </a:lnTo>
                    <a:lnTo>
                      <a:pt x="10" y="12"/>
                    </a:lnTo>
                    <a:lnTo>
                      <a:pt x="10" y="9"/>
                    </a:lnTo>
                    <a:lnTo>
                      <a:pt x="16" y="6"/>
                    </a:lnTo>
                    <a:lnTo>
                      <a:pt x="10" y="3"/>
                    </a:lnTo>
                    <a:lnTo>
                      <a:pt x="1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5" name="Freeform 311">
                <a:extLst>
                  <a:ext uri="{FF2B5EF4-FFF2-40B4-BE49-F238E27FC236}">
                    <a16:creationId xmlns:a16="http://schemas.microsoft.com/office/drawing/2014/main" id="{E4A98AD5-BAC7-0E1C-EFC1-783AB1C5905B}"/>
                  </a:ext>
                </a:extLst>
              </p:cNvPr>
              <p:cNvSpPr>
                <a:spLocks/>
              </p:cNvSpPr>
              <p:nvPr/>
            </p:nvSpPr>
            <p:spPr bwMode="auto">
              <a:xfrm>
                <a:off x="4353" y="2971"/>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6" name="Freeform 312">
                <a:extLst>
                  <a:ext uri="{FF2B5EF4-FFF2-40B4-BE49-F238E27FC236}">
                    <a16:creationId xmlns:a16="http://schemas.microsoft.com/office/drawing/2014/main" id="{FEADF019-5CC0-708A-2F2A-36AB32EC0F06}"/>
                  </a:ext>
                </a:extLst>
              </p:cNvPr>
              <p:cNvSpPr>
                <a:spLocks/>
              </p:cNvSpPr>
              <p:nvPr/>
            </p:nvSpPr>
            <p:spPr bwMode="auto">
              <a:xfrm>
                <a:off x="4350" y="2968"/>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7" name="Freeform 313">
                <a:extLst>
                  <a:ext uri="{FF2B5EF4-FFF2-40B4-BE49-F238E27FC236}">
                    <a16:creationId xmlns:a16="http://schemas.microsoft.com/office/drawing/2014/main" id="{C3718865-332F-4254-F085-996C569A727C}"/>
                  </a:ext>
                </a:extLst>
              </p:cNvPr>
              <p:cNvSpPr>
                <a:spLocks/>
              </p:cNvSpPr>
              <p:nvPr/>
            </p:nvSpPr>
            <p:spPr bwMode="auto">
              <a:xfrm>
                <a:off x="4348" y="2966"/>
                <a:ext cx="17" cy="17"/>
              </a:xfrm>
              <a:custGeom>
                <a:avLst/>
                <a:gdLst>
                  <a:gd name="T0" fmla="*/ 0 w 17"/>
                  <a:gd name="T1" fmla="*/ 16 h 17"/>
                  <a:gd name="T2" fmla="*/ 0 w 17"/>
                  <a:gd name="T3" fmla="*/ 16 h 17"/>
                  <a:gd name="T4" fmla="*/ 8 w 17"/>
                  <a:gd name="T5" fmla="*/ 16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8" name="Freeform 314">
                <a:extLst>
                  <a:ext uri="{FF2B5EF4-FFF2-40B4-BE49-F238E27FC236}">
                    <a16:creationId xmlns:a16="http://schemas.microsoft.com/office/drawing/2014/main" id="{1C8E72AA-34B0-997E-4450-0CD9B29C895C}"/>
                  </a:ext>
                </a:extLst>
              </p:cNvPr>
              <p:cNvSpPr>
                <a:spLocks/>
              </p:cNvSpPr>
              <p:nvPr/>
            </p:nvSpPr>
            <p:spPr bwMode="auto">
              <a:xfrm>
                <a:off x="4351" y="2934"/>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2"/>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69" name="Freeform 315">
                <a:extLst>
                  <a:ext uri="{FF2B5EF4-FFF2-40B4-BE49-F238E27FC236}">
                    <a16:creationId xmlns:a16="http://schemas.microsoft.com/office/drawing/2014/main" id="{92D5DC63-7A6A-0F1C-092C-01092ACE8445}"/>
                  </a:ext>
                </a:extLst>
              </p:cNvPr>
              <p:cNvSpPr>
                <a:spLocks/>
              </p:cNvSpPr>
              <p:nvPr/>
            </p:nvSpPr>
            <p:spPr bwMode="auto">
              <a:xfrm>
                <a:off x="4349" y="2931"/>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0" name="Freeform 316">
                <a:extLst>
                  <a:ext uri="{FF2B5EF4-FFF2-40B4-BE49-F238E27FC236}">
                    <a16:creationId xmlns:a16="http://schemas.microsoft.com/office/drawing/2014/main" id="{18DAFC08-8F8A-D36B-EE8F-62083FC3DBB5}"/>
                  </a:ext>
                </a:extLst>
              </p:cNvPr>
              <p:cNvSpPr>
                <a:spLocks/>
              </p:cNvSpPr>
              <p:nvPr/>
            </p:nvSpPr>
            <p:spPr bwMode="auto">
              <a:xfrm>
                <a:off x="4347" y="2929"/>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1" name="Freeform 317">
                <a:extLst>
                  <a:ext uri="{FF2B5EF4-FFF2-40B4-BE49-F238E27FC236}">
                    <a16:creationId xmlns:a16="http://schemas.microsoft.com/office/drawing/2014/main" id="{75F1942C-298B-3B78-0F42-23C76D3BEFCF}"/>
                  </a:ext>
                </a:extLst>
              </p:cNvPr>
              <p:cNvSpPr>
                <a:spLocks/>
              </p:cNvSpPr>
              <p:nvPr/>
            </p:nvSpPr>
            <p:spPr bwMode="auto">
              <a:xfrm>
                <a:off x="4347" y="2916"/>
                <a:ext cx="17" cy="17"/>
              </a:xfrm>
              <a:custGeom>
                <a:avLst/>
                <a:gdLst>
                  <a:gd name="T0" fmla="*/ 0 w 17"/>
                  <a:gd name="T1" fmla="*/ 16 h 17"/>
                  <a:gd name="T2" fmla="*/ 0 w 17"/>
                  <a:gd name="T3" fmla="*/ 16 h 17"/>
                  <a:gd name="T4" fmla="*/ 8 w 17"/>
                  <a:gd name="T5" fmla="*/ 13 h 17"/>
                  <a:gd name="T6" fmla="*/ 16 w 17"/>
                  <a:gd name="T7" fmla="*/ 10 h 17"/>
                  <a:gd name="T8" fmla="*/ 16 w 17"/>
                  <a:gd name="T9" fmla="*/ 8 h 17"/>
                  <a:gd name="T10" fmla="*/ 16 w 17"/>
                  <a:gd name="T11" fmla="*/ 5 h 17"/>
                  <a:gd name="T12" fmla="*/ 16 w 17"/>
                  <a:gd name="T13" fmla="*/ 2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3"/>
                    </a:lnTo>
                    <a:lnTo>
                      <a:pt x="16" y="10"/>
                    </a:lnTo>
                    <a:lnTo>
                      <a:pt x="16" y="8"/>
                    </a:lnTo>
                    <a:lnTo>
                      <a:pt x="16" y="5"/>
                    </a:lnTo>
                    <a:lnTo>
                      <a:pt x="16" y="2"/>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2" name="Freeform 318">
                <a:extLst>
                  <a:ext uri="{FF2B5EF4-FFF2-40B4-BE49-F238E27FC236}">
                    <a16:creationId xmlns:a16="http://schemas.microsoft.com/office/drawing/2014/main" id="{1CFACD5A-C2E6-6A40-6A10-433193654FDD}"/>
                  </a:ext>
                </a:extLst>
              </p:cNvPr>
              <p:cNvSpPr>
                <a:spLocks/>
              </p:cNvSpPr>
              <p:nvPr/>
            </p:nvSpPr>
            <p:spPr bwMode="auto">
              <a:xfrm>
                <a:off x="4345" y="2914"/>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2"/>
                    </a:lnTo>
                    <a:lnTo>
                      <a:pt x="16" y="12"/>
                    </a:lnTo>
                    <a:lnTo>
                      <a:pt x="16"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3" name="Freeform 319">
                <a:extLst>
                  <a:ext uri="{FF2B5EF4-FFF2-40B4-BE49-F238E27FC236}">
                    <a16:creationId xmlns:a16="http://schemas.microsoft.com/office/drawing/2014/main" id="{339E9B9B-AEEA-8D33-91AC-25E2DFE3DBEF}"/>
                  </a:ext>
                </a:extLst>
              </p:cNvPr>
              <p:cNvSpPr>
                <a:spLocks/>
              </p:cNvSpPr>
              <p:nvPr/>
            </p:nvSpPr>
            <p:spPr bwMode="auto">
              <a:xfrm>
                <a:off x="4343" y="2912"/>
                <a:ext cx="17" cy="17"/>
              </a:xfrm>
              <a:custGeom>
                <a:avLst/>
                <a:gdLst>
                  <a:gd name="T0" fmla="*/ 0 w 17"/>
                  <a:gd name="T1" fmla="*/ 16 h 17"/>
                  <a:gd name="T2" fmla="*/ 0 w 17"/>
                  <a:gd name="T3" fmla="*/ 16 h 17"/>
                  <a:gd name="T4" fmla="*/ 0 w 17"/>
                  <a:gd name="T5" fmla="*/ 12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0" y="12"/>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4" name="Freeform 320">
                <a:extLst>
                  <a:ext uri="{FF2B5EF4-FFF2-40B4-BE49-F238E27FC236}">
                    <a16:creationId xmlns:a16="http://schemas.microsoft.com/office/drawing/2014/main" id="{1347B153-7250-BD8B-2E1D-AF4CBAFCCC1B}"/>
                  </a:ext>
                </a:extLst>
              </p:cNvPr>
              <p:cNvSpPr>
                <a:spLocks/>
              </p:cNvSpPr>
              <p:nvPr/>
            </p:nvSpPr>
            <p:spPr bwMode="auto">
              <a:xfrm>
                <a:off x="4339" y="2901"/>
                <a:ext cx="18" cy="19"/>
              </a:xfrm>
              <a:custGeom>
                <a:avLst/>
                <a:gdLst>
                  <a:gd name="T0" fmla="*/ 0 w 18"/>
                  <a:gd name="T1" fmla="*/ 0 h 19"/>
                  <a:gd name="T2" fmla="*/ 0 w 18"/>
                  <a:gd name="T3" fmla="*/ 0 h 19"/>
                  <a:gd name="T4" fmla="*/ 2 w 18"/>
                  <a:gd name="T5" fmla="*/ 3 h 19"/>
                  <a:gd name="T6" fmla="*/ 4 w 18"/>
                  <a:gd name="T7" fmla="*/ 6 h 19"/>
                  <a:gd name="T8" fmla="*/ 5 w 18"/>
                  <a:gd name="T9" fmla="*/ 9 h 19"/>
                  <a:gd name="T10" fmla="*/ 7 w 18"/>
                  <a:gd name="T11" fmla="*/ 11 h 19"/>
                  <a:gd name="T12" fmla="*/ 9 w 18"/>
                  <a:gd name="T13" fmla="*/ 13 h 19"/>
                  <a:gd name="T14" fmla="*/ 12 w 18"/>
                  <a:gd name="T15" fmla="*/ 15 h 19"/>
                  <a:gd name="T16" fmla="*/ 14 w 18"/>
                  <a:gd name="T17" fmla="*/ 17 h 19"/>
                  <a:gd name="T18" fmla="*/ 17 w 18"/>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9">
                    <a:moveTo>
                      <a:pt x="0" y="0"/>
                    </a:moveTo>
                    <a:lnTo>
                      <a:pt x="0" y="0"/>
                    </a:lnTo>
                    <a:lnTo>
                      <a:pt x="2" y="3"/>
                    </a:lnTo>
                    <a:lnTo>
                      <a:pt x="4" y="6"/>
                    </a:lnTo>
                    <a:lnTo>
                      <a:pt x="5" y="9"/>
                    </a:lnTo>
                    <a:lnTo>
                      <a:pt x="7" y="11"/>
                    </a:lnTo>
                    <a:lnTo>
                      <a:pt x="9" y="13"/>
                    </a:lnTo>
                    <a:lnTo>
                      <a:pt x="12" y="15"/>
                    </a:lnTo>
                    <a:lnTo>
                      <a:pt x="14" y="17"/>
                    </a:lnTo>
                    <a:lnTo>
                      <a:pt x="17"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5" name="Freeform 321">
                <a:extLst>
                  <a:ext uri="{FF2B5EF4-FFF2-40B4-BE49-F238E27FC236}">
                    <a16:creationId xmlns:a16="http://schemas.microsoft.com/office/drawing/2014/main" id="{B36EC49C-9AA0-14A5-2599-994097BA06C6}"/>
                  </a:ext>
                </a:extLst>
              </p:cNvPr>
              <p:cNvSpPr>
                <a:spLocks/>
              </p:cNvSpPr>
              <p:nvPr/>
            </p:nvSpPr>
            <p:spPr bwMode="auto">
              <a:xfrm>
                <a:off x="4341" y="2917"/>
                <a:ext cx="18" cy="18"/>
              </a:xfrm>
              <a:custGeom>
                <a:avLst/>
                <a:gdLst>
                  <a:gd name="T0" fmla="*/ 0 w 18"/>
                  <a:gd name="T1" fmla="*/ 0 h 18"/>
                  <a:gd name="T2" fmla="*/ 0 w 18"/>
                  <a:gd name="T3" fmla="*/ 0 h 18"/>
                  <a:gd name="T4" fmla="*/ 2 w 18"/>
                  <a:gd name="T5" fmla="*/ 3 h 18"/>
                  <a:gd name="T6" fmla="*/ 4 w 18"/>
                  <a:gd name="T7" fmla="*/ 6 h 18"/>
                  <a:gd name="T8" fmla="*/ 5 w 18"/>
                  <a:gd name="T9" fmla="*/ 9 h 18"/>
                  <a:gd name="T10" fmla="*/ 7 w 18"/>
                  <a:gd name="T11" fmla="*/ 11 h 18"/>
                  <a:gd name="T12" fmla="*/ 9 w 18"/>
                  <a:gd name="T13" fmla="*/ 13 h 18"/>
                  <a:gd name="T14" fmla="*/ 12 w 18"/>
                  <a:gd name="T15" fmla="*/ 15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2" y="3"/>
                    </a:lnTo>
                    <a:lnTo>
                      <a:pt x="4" y="6"/>
                    </a:lnTo>
                    <a:lnTo>
                      <a:pt x="5" y="9"/>
                    </a:lnTo>
                    <a:lnTo>
                      <a:pt x="7" y="11"/>
                    </a:lnTo>
                    <a:lnTo>
                      <a:pt x="9" y="13"/>
                    </a:lnTo>
                    <a:lnTo>
                      <a:pt x="12" y="15"/>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6" name="Freeform 322">
                <a:extLst>
                  <a:ext uri="{FF2B5EF4-FFF2-40B4-BE49-F238E27FC236}">
                    <a16:creationId xmlns:a16="http://schemas.microsoft.com/office/drawing/2014/main" id="{BF2A6F67-591E-C45A-A0D1-49E325B620F0}"/>
                  </a:ext>
                </a:extLst>
              </p:cNvPr>
              <p:cNvSpPr>
                <a:spLocks/>
              </p:cNvSpPr>
              <p:nvPr/>
            </p:nvSpPr>
            <p:spPr bwMode="auto">
              <a:xfrm>
                <a:off x="4343" y="2930"/>
                <a:ext cx="17" cy="18"/>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7" name="Freeform 323">
                <a:extLst>
                  <a:ext uri="{FF2B5EF4-FFF2-40B4-BE49-F238E27FC236}">
                    <a16:creationId xmlns:a16="http://schemas.microsoft.com/office/drawing/2014/main" id="{32F59F4D-6DE5-0BA7-7060-9510D3797F3D}"/>
                  </a:ext>
                </a:extLst>
              </p:cNvPr>
              <p:cNvSpPr>
                <a:spLocks/>
              </p:cNvSpPr>
              <p:nvPr/>
            </p:nvSpPr>
            <p:spPr bwMode="auto">
              <a:xfrm>
                <a:off x="4345" y="2943"/>
                <a:ext cx="17" cy="18"/>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8" name="Freeform 324">
                <a:extLst>
                  <a:ext uri="{FF2B5EF4-FFF2-40B4-BE49-F238E27FC236}">
                    <a16:creationId xmlns:a16="http://schemas.microsoft.com/office/drawing/2014/main" id="{F24DA4C9-AC00-4CAB-05F2-4731E1826324}"/>
                  </a:ext>
                </a:extLst>
              </p:cNvPr>
              <p:cNvSpPr>
                <a:spLocks/>
              </p:cNvSpPr>
              <p:nvPr/>
            </p:nvSpPr>
            <p:spPr bwMode="auto">
              <a:xfrm>
                <a:off x="4345" y="2955"/>
                <a:ext cx="17" cy="18"/>
              </a:xfrm>
              <a:custGeom>
                <a:avLst/>
                <a:gdLst>
                  <a:gd name="T0" fmla="*/ 0 w 17"/>
                  <a:gd name="T1" fmla="*/ 0 h 18"/>
                  <a:gd name="T2" fmla="*/ 0 w 17"/>
                  <a:gd name="T3" fmla="*/ 0 h 18"/>
                  <a:gd name="T4" fmla="*/ 1 w 17"/>
                  <a:gd name="T5" fmla="*/ 3 h 18"/>
                  <a:gd name="T6" fmla="*/ 3 w 17"/>
                  <a:gd name="T7" fmla="*/ 6 h 18"/>
                  <a:gd name="T8" fmla="*/ 4 w 17"/>
                  <a:gd name="T9" fmla="*/ 9 h 18"/>
                  <a:gd name="T10" fmla="*/ 6 w 17"/>
                  <a:gd name="T11" fmla="*/ 11 h 18"/>
                  <a:gd name="T12" fmla="*/ 8 w 17"/>
                  <a:gd name="T13" fmla="*/ 13 h 18"/>
                  <a:gd name="T14" fmla="*/ 11 w 17"/>
                  <a:gd name="T15" fmla="*/ 14 h 18"/>
                  <a:gd name="T16" fmla="*/ 13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4" y="9"/>
                    </a:lnTo>
                    <a:lnTo>
                      <a:pt x="6" y="11"/>
                    </a:lnTo>
                    <a:lnTo>
                      <a:pt x="8" y="13"/>
                    </a:lnTo>
                    <a:lnTo>
                      <a:pt x="11" y="14"/>
                    </a:lnTo>
                    <a:lnTo>
                      <a:pt x="13"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79" name="Freeform 325">
                <a:extLst>
                  <a:ext uri="{FF2B5EF4-FFF2-40B4-BE49-F238E27FC236}">
                    <a16:creationId xmlns:a16="http://schemas.microsoft.com/office/drawing/2014/main" id="{9CEA7556-BF75-6501-6A9C-41280AC630F8}"/>
                  </a:ext>
                </a:extLst>
              </p:cNvPr>
              <p:cNvSpPr>
                <a:spLocks/>
              </p:cNvSpPr>
              <p:nvPr/>
            </p:nvSpPr>
            <p:spPr bwMode="auto">
              <a:xfrm>
                <a:off x="4346" y="2970"/>
                <a:ext cx="17" cy="19"/>
              </a:xfrm>
              <a:custGeom>
                <a:avLst/>
                <a:gdLst>
                  <a:gd name="T0" fmla="*/ 0 w 17"/>
                  <a:gd name="T1" fmla="*/ 0 h 19"/>
                  <a:gd name="T2" fmla="*/ 0 w 17"/>
                  <a:gd name="T3" fmla="*/ 0 h 19"/>
                  <a:gd name="T4" fmla="*/ 1 w 17"/>
                  <a:gd name="T5" fmla="*/ 4 h 19"/>
                  <a:gd name="T6" fmla="*/ 3 w 17"/>
                  <a:gd name="T7" fmla="*/ 7 h 19"/>
                  <a:gd name="T8" fmla="*/ 5 w 17"/>
                  <a:gd name="T9" fmla="*/ 9 h 19"/>
                  <a:gd name="T10" fmla="*/ 7 w 17"/>
                  <a:gd name="T11" fmla="*/ 11 h 19"/>
                  <a:gd name="T12" fmla="*/ 9 w 17"/>
                  <a:gd name="T13" fmla="*/ 13 h 19"/>
                  <a:gd name="T14" fmla="*/ 11 w 17"/>
                  <a:gd name="T15" fmla="*/ 15 h 19"/>
                  <a:gd name="T16" fmla="*/ 13 w 17"/>
                  <a:gd name="T17" fmla="*/ 17 h 19"/>
                  <a:gd name="T18" fmla="*/ 16 w 17"/>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9">
                    <a:moveTo>
                      <a:pt x="0" y="0"/>
                    </a:moveTo>
                    <a:lnTo>
                      <a:pt x="0" y="0"/>
                    </a:lnTo>
                    <a:lnTo>
                      <a:pt x="1" y="4"/>
                    </a:lnTo>
                    <a:lnTo>
                      <a:pt x="3" y="7"/>
                    </a:lnTo>
                    <a:lnTo>
                      <a:pt x="5" y="9"/>
                    </a:lnTo>
                    <a:lnTo>
                      <a:pt x="7" y="11"/>
                    </a:lnTo>
                    <a:lnTo>
                      <a:pt x="9" y="13"/>
                    </a:lnTo>
                    <a:lnTo>
                      <a:pt x="11" y="15"/>
                    </a:lnTo>
                    <a:lnTo>
                      <a:pt x="13" y="17"/>
                    </a:lnTo>
                    <a:lnTo>
                      <a:pt x="16"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0" name="Freeform 326">
                <a:extLst>
                  <a:ext uri="{FF2B5EF4-FFF2-40B4-BE49-F238E27FC236}">
                    <a16:creationId xmlns:a16="http://schemas.microsoft.com/office/drawing/2014/main" id="{6C242241-008E-C62C-DEBC-4069A6F8A386}"/>
                  </a:ext>
                </a:extLst>
              </p:cNvPr>
              <p:cNvSpPr>
                <a:spLocks/>
              </p:cNvSpPr>
              <p:nvPr/>
            </p:nvSpPr>
            <p:spPr bwMode="auto">
              <a:xfrm>
                <a:off x="4346" y="2983"/>
                <a:ext cx="18" cy="18"/>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1" name="Freeform 327">
                <a:extLst>
                  <a:ext uri="{FF2B5EF4-FFF2-40B4-BE49-F238E27FC236}">
                    <a16:creationId xmlns:a16="http://schemas.microsoft.com/office/drawing/2014/main" id="{4216FE2F-ADA4-BA44-9F83-7116687940DB}"/>
                  </a:ext>
                </a:extLst>
              </p:cNvPr>
              <p:cNvSpPr>
                <a:spLocks/>
              </p:cNvSpPr>
              <p:nvPr/>
            </p:nvSpPr>
            <p:spPr bwMode="auto">
              <a:xfrm>
                <a:off x="4346" y="2997"/>
                <a:ext cx="18" cy="18"/>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2" name="Freeform 328">
                <a:extLst>
                  <a:ext uri="{FF2B5EF4-FFF2-40B4-BE49-F238E27FC236}">
                    <a16:creationId xmlns:a16="http://schemas.microsoft.com/office/drawing/2014/main" id="{735C17DB-2323-CC93-F46E-43826CD614A4}"/>
                  </a:ext>
                </a:extLst>
              </p:cNvPr>
              <p:cNvSpPr>
                <a:spLocks/>
              </p:cNvSpPr>
              <p:nvPr/>
            </p:nvSpPr>
            <p:spPr bwMode="auto">
              <a:xfrm>
                <a:off x="4372" y="2994"/>
                <a:ext cx="17" cy="17"/>
              </a:xfrm>
              <a:custGeom>
                <a:avLst/>
                <a:gdLst>
                  <a:gd name="T0" fmla="*/ 16 w 17"/>
                  <a:gd name="T1" fmla="*/ 0 h 17"/>
                  <a:gd name="T2" fmla="*/ 16 w 17"/>
                  <a:gd name="T3" fmla="*/ 0 h 17"/>
                  <a:gd name="T4" fmla="*/ 14 w 17"/>
                  <a:gd name="T5" fmla="*/ 4 h 17"/>
                  <a:gd name="T6" fmla="*/ 13 w 17"/>
                  <a:gd name="T7" fmla="*/ 6 h 17"/>
                  <a:gd name="T8" fmla="*/ 11 w 17"/>
                  <a:gd name="T9" fmla="*/ 8 h 17"/>
                  <a:gd name="T10" fmla="*/ 10 w 17"/>
                  <a:gd name="T11" fmla="*/ 10 h 17"/>
                  <a:gd name="T12" fmla="*/ 7 w 17"/>
                  <a:gd name="T13" fmla="*/ 12 h 17"/>
                  <a:gd name="T14" fmla="*/ 4 w 17"/>
                  <a:gd name="T15" fmla="*/ 14 h 17"/>
                  <a:gd name="T16" fmla="*/ 1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4"/>
                    </a:lnTo>
                    <a:lnTo>
                      <a:pt x="13" y="6"/>
                    </a:lnTo>
                    <a:lnTo>
                      <a:pt x="11" y="8"/>
                    </a:lnTo>
                    <a:lnTo>
                      <a:pt x="10" y="10"/>
                    </a:lnTo>
                    <a:lnTo>
                      <a:pt x="7" y="12"/>
                    </a:lnTo>
                    <a:lnTo>
                      <a:pt x="4" y="14"/>
                    </a:lnTo>
                    <a:lnTo>
                      <a:pt x="1"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3" name="Freeform 329">
                <a:extLst>
                  <a:ext uri="{FF2B5EF4-FFF2-40B4-BE49-F238E27FC236}">
                    <a16:creationId xmlns:a16="http://schemas.microsoft.com/office/drawing/2014/main" id="{F9507872-E412-BCD4-A686-D6AF1BA988BB}"/>
                  </a:ext>
                </a:extLst>
              </p:cNvPr>
              <p:cNvSpPr>
                <a:spLocks/>
              </p:cNvSpPr>
              <p:nvPr/>
            </p:nvSpPr>
            <p:spPr bwMode="auto">
              <a:xfrm>
                <a:off x="4370" y="2981"/>
                <a:ext cx="17" cy="17"/>
              </a:xfrm>
              <a:custGeom>
                <a:avLst/>
                <a:gdLst>
                  <a:gd name="T0" fmla="*/ 16 w 17"/>
                  <a:gd name="T1" fmla="*/ 0 h 17"/>
                  <a:gd name="T2" fmla="*/ 16 w 17"/>
                  <a:gd name="T3" fmla="*/ 0 h 17"/>
                  <a:gd name="T4" fmla="*/ 14 w 17"/>
                  <a:gd name="T5" fmla="*/ 2 h 17"/>
                  <a:gd name="T6" fmla="*/ 13 w 17"/>
                  <a:gd name="T7" fmla="*/ 5 h 17"/>
                  <a:gd name="T8" fmla="*/ 12 w 17"/>
                  <a:gd name="T9" fmla="*/ 8 h 17"/>
                  <a:gd name="T10" fmla="*/ 10 w 17"/>
                  <a:gd name="T11" fmla="*/ 10 h 17"/>
                  <a:gd name="T12" fmla="*/ 8 w 17"/>
                  <a:gd name="T13" fmla="*/ 13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3" y="5"/>
                    </a:lnTo>
                    <a:lnTo>
                      <a:pt x="12" y="8"/>
                    </a:lnTo>
                    <a:lnTo>
                      <a:pt x="10" y="10"/>
                    </a:lnTo>
                    <a:lnTo>
                      <a:pt x="8" y="13"/>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4" name="Freeform 330">
                <a:extLst>
                  <a:ext uri="{FF2B5EF4-FFF2-40B4-BE49-F238E27FC236}">
                    <a16:creationId xmlns:a16="http://schemas.microsoft.com/office/drawing/2014/main" id="{4073BC57-A459-7C5B-77FC-A303698CA20A}"/>
                  </a:ext>
                </a:extLst>
              </p:cNvPr>
              <p:cNvSpPr>
                <a:spLocks/>
              </p:cNvSpPr>
              <p:nvPr/>
            </p:nvSpPr>
            <p:spPr bwMode="auto">
              <a:xfrm>
                <a:off x="4372" y="2971"/>
                <a:ext cx="17" cy="17"/>
              </a:xfrm>
              <a:custGeom>
                <a:avLst/>
                <a:gdLst>
                  <a:gd name="T0" fmla="*/ 16 w 17"/>
                  <a:gd name="T1" fmla="*/ 0 h 17"/>
                  <a:gd name="T2" fmla="*/ 16 w 17"/>
                  <a:gd name="T3" fmla="*/ 0 h 17"/>
                  <a:gd name="T4" fmla="*/ 14 w 17"/>
                  <a:gd name="T5" fmla="*/ 2 h 17"/>
                  <a:gd name="T6" fmla="*/ 12 w 17"/>
                  <a:gd name="T7" fmla="*/ 5 h 17"/>
                  <a:gd name="T8" fmla="*/ 11 w 17"/>
                  <a:gd name="T9" fmla="*/ 8 h 17"/>
                  <a:gd name="T10" fmla="*/ 9 w 17"/>
                  <a:gd name="T11" fmla="*/ 10 h 17"/>
                  <a:gd name="T12" fmla="*/ 8 w 17"/>
                  <a:gd name="T13" fmla="*/ 12 h 17"/>
                  <a:gd name="T14" fmla="*/ 5 w 17"/>
                  <a:gd name="T15" fmla="*/ 13 h 17"/>
                  <a:gd name="T16" fmla="*/ 3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2" y="5"/>
                    </a:lnTo>
                    <a:lnTo>
                      <a:pt x="11" y="8"/>
                    </a:lnTo>
                    <a:lnTo>
                      <a:pt x="9" y="10"/>
                    </a:lnTo>
                    <a:lnTo>
                      <a:pt x="8" y="12"/>
                    </a:lnTo>
                    <a:lnTo>
                      <a:pt x="5"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5" name="Freeform 331">
                <a:extLst>
                  <a:ext uri="{FF2B5EF4-FFF2-40B4-BE49-F238E27FC236}">
                    <a16:creationId xmlns:a16="http://schemas.microsoft.com/office/drawing/2014/main" id="{3F539FAF-9782-95F3-891D-7DA1C3725799}"/>
                  </a:ext>
                </a:extLst>
              </p:cNvPr>
              <p:cNvSpPr>
                <a:spLocks/>
              </p:cNvSpPr>
              <p:nvPr/>
            </p:nvSpPr>
            <p:spPr bwMode="auto">
              <a:xfrm>
                <a:off x="4373" y="2961"/>
                <a:ext cx="17" cy="17"/>
              </a:xfrm>
              <a:custGeom>
                <a:avLst/>
                <a:gdLst>
                  <a:gd name="T0" fmla="*/ 16 w 17"/>
                  <a:gd name="T1" fmla="*/ 0 h 17"/>
                  <a:gd name="T2" fmla="*/ 16 w 17"/>
                  <a:gd name="T3" fmla="*/ 0 h 17"/>
                  <a:gd name="T4" fmla="*/ 13 w 17"/>
                  <a:gd name="T5" fmla="*/ 2 h 17"/>
                  <a:gd name="T6" fmla="*/ 12 w 17"/>
                  <a:gd name="T7" fmla="*/ 6 h 17"/>
                  <a:gd name="T8" fmla="*/ 10 w 17"/>
                  <a:gd name="T9" fmla="*/ 9 h 17"/>
                  <a:gd name="T10" fmla="*/ 9 w 17"/>
                  <a:gd name="T11" fmla="*/ 10 h 17"/>
                  <a:gd name="T12" fmla="*/ 7 w 17"/>
                  <a:gd name="T13" fmla="*/ 13 h 17"/>
                  <a:gd name="T14" fmla="*/ 5 w 17"/>
                  <a:gd name="T15" fmla="*/ 14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3" y="2"/>
                    </a:lnTo>
                    <a:lnTo>
                      <a:pt x="12" y="6"/>
                    </a:lnTo>
                    <a:lnTo>
                      <a:pt x="10" y="9"/>
                    </a:lnTo>
                    <a:lnTo>
                      <a:pt x="9" y="10"/>
                    </a:lnTo>
                    <a:lnTo>
                      <a:pt x="7" y="13"/>
                    </a:lnTo>
                    <a:lnTo>
                      <a:pt x="5" y="14"/>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6" name="Freeform 332">
                <a:extLst>
                  <a:ext uri="{FF2B5EF4-FFF2-40B4-BE49-F238E27FC236}">
                    <a16:creationId xmlns:a16="http://schemas.microsoft.com/office/drawing/2014/main" id="{2FE07A22-B572-3E25-B61A-D2E90F39BA50}"/>
                  </a:ext>
                </a:extLst>
              </p:cNvPr>
              <p:cNvSpPr>
                <a:spLocks/>
              </p:cNvSpPr>
              <p:nvPr/>
            </p:nvSpPr>
            <p:spPr bwMode="auto">
              <a:xfrm>
                <a:off x="4372" y="2947"/>
                <a:ext cx="17" cy="17"/>
              </a:xfrm>
              <a:custGeom>
                <a:avLst/>
                <a:gdLst>
                  <a:gd name="T0" fmla="*/ 16 w 17"/>
                  <a:gd name="T1" fmla="*/ 0 h 17"/>
                  <a:gd name="T2" fmla="*/ 16 w 17"/>
                  <a:gd name="T3" fmla="*/ 0 h 17"/>
                  <a:gd name="T4" fmla="*/ 15 w 17"/>
                  <a:gd name="T5" fmla="*/ 2 h 17"/>
                  <a:gd name="T6" fmla="*/ 13 w 17"/>
                  <a:gd name="T7" fmla="*/ 5 h 17"/>
                  <a:gd name="T8" fmla="*/ 11 w 17"/>
                  <a:gd name="T9" fmla="*/ 8 h 17"/>
                  <a:gd name="T10" fmla="*/ 9 w 17"/>
                  <a:gd name="T11" fmla="*/ 10 h 17"/>
                  <a:gd name="T12" fmla="*/ 7 w 17"/>
                  <a:gd name="T13" fmla="*/ 12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5" y="2"/>
                    </a:lnTo>
                    <a:lnTo>
                      <a:pt x="13" y="5"/>
                    </a:lnTo>
                    <a:lnTo>
                      <a:pt x="11" y="8"/>
                    </a:lnTo>
                    <a:lnTo>
                      <a:pt x="9" y="10"/>
                    </a:lnTo>
                    <a:lnTo>
                      <a:pt x="7" y="12"/>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7" name="Freeform 333">
                <a:extLst>
                  <a:ext uri="{FF2B5EF4-FFF2-40B4-BE49-F238E27FC236}">
                    <a16:creationId xmlns:a16="http://schemas.microsoft.com/office/drawing/2014/main" id="{F51DCD4B-EA40-13BD-A0C0-952C4DE3FF4E}"/>
                  </a:ext>
                </a:extLst>
              </p:cNvPr>
              <p:cNvSpPr>
                <a:spLocks/>
              </p:cNvSpPr>
              <p:nvPr/>
            </p:nvSpPr>
            <p:spPr bwMode="auto">
              <a:xfrm>
                <a:off x="4372" y="2935"/>
                <a:ext cx="19" cy="17"/>
              </a:xfrm>
              <a:custGeom>
                <a:avLst/>
                <a:gdLst>
                  <a:gd name="T0" fmla="*/ 18 w 19"/>
                  <a:gd name="T1" fmla="*/ 0 h 17"/>
                  <a:gd name="T2" fmla="*/ 18 w 19"/>
                  <a:gd name="T3" fmla="*/ 0 h 17"/>
                  <a:gd name="T4" fmla="*/ 16 w 19"/>
                  <a:gd name="T5" fmla="*/ 3 h 17"/>
                  <a:gd name="T6" fmla="*/ 15 w 19"/>
                  <a:gd name="T7" fmla="*/ 5 h 17"/>
                  <a:gd name="T8" fmla="*/ 13 w 19"/>
                  <a:gd name="T9" fmla="*/ 8 h 17"/>
                  <a:gd name="T10" fmla="*/ 11 w 19"/>
                  <a:gd name="T11" fmla="*/ 10 h 17"/>
                  <a:gd name="T12" fmla="*/ 9 w 19"/>
                  <a:gd name="T13" fmla="*/ 12 h 17"/>
                  <a:gd name="T14" fmla="*/ 7 w 19"/>
                  <a:gd name="T15" fmla="*/ 13 h 17"/>
                  <a:gd name="T16" fmla="*/ 3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6" y="3"/>
                    </a:lnTo>
                    <a:lnTo>
                      <a:pt x="15" y="5"/>
                    </a:lnTo>
                    <a:lnTo>
                      <a:pt x="13" y="8"/>
                    </a:lnTo>
                    <a:lnTo>
                      <a:pt x="11" y="10"/>
                    </a:lnTo>
                    <a:lnTo>
                      <a:pt x="9" y="12"/>
                    </a:lnTo>
                    <a:lnTo>
                      <a:pt x="7"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8" name="Freeform 334">
                <a:extLst>
                  <a:ext uri="{FF2B5EF4-FFF2-40B4-BE49-F238E27FC236}">
                    <a16:creationId xmlns:a16="http://schemas.microsoft.com/office/drawing/2014/main" id="{98370858-9EF6-66C7-1A74-9BFA8AAE1216}"/>
                  </a:ext>
                </a:extLst>
              </p:cNvPr>
              <p:cNvSpPr>
                <a:spLocks/>
              </p:cNvSpPr>
              <p:nvPr/>
            </p:nvSpPr>
            <p:spPr bwMode="auto">
              <a:xfrm>
                <a:off x="4373" y="2920"/>
                <a:ext cx="18" cy="17"/>
              </a:xfrm>
              <a:custGeom>
                <a:avLst/>
                <a:gdLst>
                  <a:gd name="T0" fmla="*/ 17 w 18"/>
                  <a:gd name="T1" fmla="*/ 0 h 17"/>
                  <a:gd name="T2" fmla="*/ 17 w 18"/>
                  <a:gd name="T3" fmla="*/ 0 h 17"/>
                  <a:gd name="T4" fmla="*/ 16 w 18"/>
                  <a:gd name="T5" fmla="*/ 3 h 17"/>
                  <a:gd name="T6" fmla="*/ 14 w 18"/>
                  <a:gd name="T7" fmla="*/ 6 h 17"/>
                  <a:gd name="T8" fmla="*/ 13 w 18"/>
                  <a:gd name="T9" fmla="*/ 8 h 17"/>
                  <a:gd name="T10" fmla="*/ 11 w 18"/>
                  <a:gd name="T11" fmla="*/ 10 h 17"/>
                  <a:gd name="T12" fmla="*/ 9 w 18"/>
                  <a:gd name="T13" fmla="*/ 12 h 17"/>
                  <a:gd name="T14" fmla="*/ 6 w 18"/>
                  <a:gd name="T15" fmla="*/ 13 h 17"/>
                  <a:gd name="T16" fmla="*/ 3 w 18"/>
                  <a:gd name="T17" fmla="*/ 14 h 17"/>
                  <a:gd name="T18" fmla="*/ 0 w 1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7">
                    <a:moveTo>
                      <a:pt x="17" y="0"/>
                    </a:moveTo>
                    <a:lnTo>
                      <a:pt x="17" y="0"/>
                    </a:lnTo>
                    <a:lnTo>
                      <a:pt x="16" y="3"/>
                    </a:lnTo>
                    <a:lnTo>
                      <a:pt x="14" y="6"/>
                    </a:lnTo>
                    <a:lnTo>
                      <a:pt x="13" y="8"/>
                    </a:lnTo>
                    <a:lnTo>
                      <a:pt x="11" y="10"/>
                    </a:lnTo>
                    <a:lnTo>
                      <a:pt x="9" y="12"/>
                    </a:lnTo>
                    <a:lnTo>
                      <a:pt x="6"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89" name="Freeform 335">
                <a:extLst>
                  <a:ext uri="{FF2B5EF4-FFF2-40B4-BE49-F238E27FC236}">
                    <a16:creationId xmlns:a16="http://schemas.microsoft.com/office/drawing/2014/main" id="{320A91F7-E17A-977F-8444-A93B4E25EBD3}"/>
                  </a:ext>
                </a:extLst>
              </p:cNvPr>
              <p:cNvSpPr>
                <a:spLocks/>
              </p:cNvSpPr>
              <p:nvPr/>
            </p:nvSpPr>
            <p:spPr bwMode="auto">
              <a:xfrm>
                <a:off x="4372" y="2909"/>
                <a:ext cx="19" cy="17"/>
              </a:xfrm>
              <a:custGeom>
                <a:avLst/>
                <a:gdLst>
                  <a:gd name="T0" fmla="*/ 18 w 19"/>
                  <a:gd name="T1" fmla="*/ 0 h 17"/>
                  <a:gd name="T2" fmla="*/ 18 w 19"/>
                  <a:gd name="T3" fmla="*/ 0 h 17"/>
                  <a:gd name="T4" fmla="*/ 17 w 19"/>
                  <a:gd name="T5" fmla="*/ 3 h 17"/>
                  <a:gd name="T6" fmla="*/ 15 w 19"/>
                  <a:gd name="T7" fmla="*/ 5 h 17"/>
                  <a:gd name="T8" fmla="*/ 13 w 19"/>
                  <a:gd name="T9" fmla="*/ 8 h 17"/>
                  <a:gd name="T10" fmla="*/ 12 w 19"/>
                  <a:gd name="T11" fmla="*/ 10 h 17"/>
                  <a:gd name="T12" fmla="*/ 9 w 19"/>
                  <a:gd name="T13" fmla="*/ 12 h 17"/>
                  <a:gd name="T14" fmla="*/ 7 w 19"/>
                  <a:gd name="T15" fmla="*/ 14 h 17"/>
                  <a:gd name="T16" fmla="*/ 4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7" y="3"/>
                    </a:lnTo>
                    <a:lnTo>
                      <a:pt x="15" y="5"/>
                    </a:lnTo>
                    <a:lnTo>
                      <a:pt x="13" y="8"/>
                    </a:lnTo>
                    <a:lnTo>
                      <a:pt x="12" y="10"/>
                    </a:lnTo>
                    <a:lnTo>
                      <a:pt x="9" y="12"/>
                    </a:lnTo>
                    <a:lnTo>
                      <a:pt x="7" y="14"/>
                    </a:lnTo>
                    <a:lnTo>
                      <a:pt x="4"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0" name="Freeform 336">
                <a:extLst>
                  <a:ext uri="{FF2B5EF4-FFF2-40B4-BE49-F238E27FC236}">
                    <a16:creationId xmlns:a16="http://schemas.microsoft.com/office/drawing/2014/main" id="{F4BAD720-C1EE-4FF5-A0FA-A95552B46F58}"/>
                  </a:ext>
                </a:extLst>
              </p:cNvPr>
              <p:cNvSpPr>
                <a:spLocks/>
              </p:cNvSpPr>
              <p:nvPr/>
            </p:nvSpPr>
            <p:spPr bwMode="auto">
              <a:xfrm>
                <a:off x="4365" y="2920"/>
                <a:ext cx="17" cy="17"/>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1" name="Freeform 337">
                <a:extLst>
                  <a:ext uri="{FF2B5EF4-FFF2-40B4-BE49-F238E27FC236}">
                    <a16:creationId xmlns:a16="http://schemas.microsoft.com/office/drawing/2014/main" id="{3BF7546B-D512-C6C9-3DB8-1EB40332DB31}"/>
                  </a:ext>
                </a:extLst>
              </p:cNvPr>
              <p:cNvSpPr>
                <a:spLocks/>
              </p:cNvSpPr>
              <p:nvPr/>
            </p:nvSpPr>
            <p:spPr bwMode="auto">
              <a:xfrm>
                <a:off x="4365" y="291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2" name="Freeform 338">
                <a:extLst>
                  <a:ext uri="{FF2B5EF4-FFF2-40B4-BE49-F238E27FC236}">
                    <a16:creationId xmlns:a16="http://schemas.microsoft.com/office/drawing/2014/main" id="{274ACC8C-5679-0C59-8EC0-338373317581}"/>
                  </a:ext>
                </a:extLst>
              </p:cNvPr>
              <p:cNvSpPr>
                <a:spLocks/>
              </p:cNvSpPr>
              <p:nvPr/>
            </p:nvSpPr>
            <p:spPr bwMode="auto">
              <a:xfrm>
                <a:off x="4364" y="291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3" name="Freeform 339">
                <a:extLst>
                  <a:ext uri="{FF2B5EF4-FFF2-40B4-BE49-F238E27FC236}">
                    <a16:creationId xmlns:a16="http://schemas.microsoft.com/office/drawing/2014/main" id="{0F27FEA2-626C-6494-A9DD-688091C1327B}"/>
                  </a:ext>
                </a:extLst>
              </p:cNvPr>
              <p:cNvSpPr>
                <a:spLocks/>
              </p:cNvSpPr>
              <p:nvPr/>
            </p:nvSpPr>
            <p:spPr bwMode="auto">
              <a:xfrm>
                <a:off x="4365" y="2930"/>
                <a:ext cx="17" cy="17"/>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4" name="Freeform 340">
                <a:extLst>
                  <a:ext uri="{FF2B5EF4-FFF2-40B4-BE49-F238E27FC236}">
                    <a16:creationId xmlns:a16="http://schemas.microsoft.com/office/drawing/2014/main" id="{4DA88E9B-FAF3-42A9-6E73-2AF5529154DA}"/>
                  </a:ext>
                </a:extLst>
              </p:cNvPr>
              <p:cNvSpPr>
                <a:spLocks/>
              </p:cNvSpPr>
              <p:nvPr/>
            </p:nvSpPr>
            <p:spPr bwMode="auto">
              <a:xfrm>
                <a:off x="4365" y="292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5" name="Freeform 341">
                <a:extLst>
                  <a:ext uri="{FF2B5EF4-FFF2-40B4-BE49-F238E27FC236}">
                    <a16:creationId xmlns:a16="http://schemas.microsoft.com/office/drawing/2014/main" id="{A39FDBA7-ED6E-81C4-727C-2843CDF7ECA8}"/>
                  </a:ext>
                </a:extLst>
              </p:cNvPr>
              <p:cNvSpPr>
                <a:spLocks/>
              </p:cNvSpPr>
              <p:nvPr/>
            </p:nvSpPr>
            <p:spPr bwMode="auto">
              <a:xfrm>
                <a:off x="4364" y="292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6" name="Freeform 342">
                <a:extLst>
                  <a:ext uri="{FF2B5EF4-FFF2-40B4-BE49-F238E27FC236}">
                    <a16:creationId xmlns:a16="http://schemas.microsoft.com/office/drawing/2014/main" id="{113BF371-D44E-9617-B3A6-DDF10AD20FC7}"/>
                  </a:ext>
                </a:extLst>
              </p:cNvPr>
              <p:cNvSpPr>
                <a:spLocks/>
              </p:cNvSpPr>
              <p:nvPr/>
            </p:nvSpPr>
            <p:spPr bwMode="auto">
              <a:xfrm>
                <a:off x="4364" y="2940"/>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7" name="Freeform 343">
                <a:extLst>
                  <a:ext uri="{FF2B5EF4-FFF2-40B4-BE49-F238E27FC236}">
                    <a16:creationId xmlns:a16="http://schemas.microsoft.com/office/drawing/2014/main" id="{75618351-8D3E-793A-9EB7-C555BD86ABD1}"/>
                  </a:ext>
                </a:extLst>
              </p:cNvPr>
              <p:cNvSpPr>
                <a:spLocks/>
              </p:cNvSpPr>
              <p:nvPr/>
            </p:nvSpPr>
            <p:spPr bwMode="auto">
              <a:xfrm>
                <a:off x="4364" y="293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8" name="Freeform 344">
                <a:extLst>
                  <a:ext uri="{FF2B5EF4-FFF2-40B4-BE49-F238E27FC236}">
                    <a16:creationId xmlns:a16="http://schemas.microsoft.com/office/drawing/2014/main" id="{A95F577A-7A01-2130-17F2-A493C6E91924}"/>
                  </a:ext>
                </a:extLst>
              </p:cNvPr>
              <p:cNvSpPr>
                <a:spLocks/>
              </p:cNvSpPr>
              <p:nvPr/>
            </p:nvSpPr>
            <p:spPr bwMode="auto">
              <a:xfrm>
                <a:off x="4364" y="293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99" name="Freeform 345">
                <a:extLst>
                  <a:ext uri="{FF2B5EF4-FFF2-40B4-BE49-F238E27FC236}">
                    <a16:creationId xmlns:a16="http://schemas.microsoft.com/office/drawing/2014/main" id="{2E0EF624-B47B-7B61-F4B6-1FD1463659B4}"/>
                  </a:ext>
                </a:extLst>
              </p:cNvPr>
              <p:cNvSpPr>
                <a:spLocks/>
              </p:cNvSpPr>
              <p:nvPr/>
            </p:nvSpPr>
            <p:spPr bwMode="auto">
              <a:xfrm>
                <a:off x="4365" y="2941"/>
                <a:ext cx="17" cy="17"/>
              </a:xfrm>
              <a:custGeom>
                <a:avLst/>
                <a:gdLst>
                  <a:gd name="T0" fmla="*/ 0 w 17"/>
                  <a:gd name="T1" fmla="*/ 0 h 17"/>
                  <a:gd name="T2" fmla="*/ 0 w 17"/>
                  <a:gd name="T3" fmla="*/ 0 h 17"/>
                  <a:gd name="T4" fmla="*/ 0 w 17"/>
                  <a:gd name="T5" fmla="*/ 6 h 17"/>
                  <a:gd name="T6" fmla="*/ 4 w 17"/>
                  <a:gd name="T7" fmla="*/ 11 h 17"/>
                  <a:gd name="T8" fmla="*/ 8 w 17"/>
                  <a:gd name="T9" fmla="*/ 14 h 17"/>
                  <a:gd name="T10" fmla="*/ 8 w 17"/>
                  <a:gd name="T11" fmla="*/ 16 h 17"/>
                  <a:gd name="T12" fmla="*/ 12 w 17"/>
                  <a:gd name="T13" fmla="*/ 16 h 17"/>
                  <a:gd name="T14" fmla="*/ 16 w 17"/>
                  <a:gd name="T15" fmla="*/ 16 h 17"/>
                  <a:gd name="T16" fmla="*/ 16 w 17"/>
                  <a:gd name="T17" fmla="*/ 1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0"/>
                    </a:moveTo>
                    <a:lnTo>
                      <a:pt x="0" y="0"/>
                    </a:lnTo>
                    <a:lnTo>
                      <a:pt x="0" y="6"/>
                    </a:lnTo>
                    <a:lnTo>
                      <a:pt x="4" y="11"/>
                    </a:lnTo>
                    <a:lnTo>
                      <a:pt x="8" y="14"/>
                    </a:lnTo>
                    <a:lnTo>
                      <a:pt x="8" y="16"/>
                    </a:lnTo>
                    <a:lnTo>
                      <a:pt x="12" y="16"/>
                    </a:lnTo>
                    <a:lnTo>
                      <a:pt x="16" y="16"/>
                    </a:lnTo>
                    <a:lnTo>
                      <a:pt x="16" y="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0" name="Freeform 346">
                <a:extLst>
                  <a:ext uri="{FF2B5EF4-FFF2-40B4-BE49-F238E27FC236}">
                    <a16:creationId xmlns:a16="http://schemas.microsoft.com/office/drawing/2014/main" id="{1209B745-5097-B3F4-5BE1-499083F82BFA}"/>
                  </a:ext>
                </a:extLst>
              </p:cNvPr>
              <p:cNvSpPr>
                <a:spLocks/>
              </p:cNvSpPr>
              <p:nvPr/>
            </p:nvSpPr>
            <p:spPr bwMode="auto">
              <a:xfrm>
                <a:off x="4365" y="2947"/>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1" name="Freeform 347">
                <a:extLst>
                  <a:ext uri="{FF2B5EF4-FFF2-40B4-BE49-F238E27FC236}">
                    <a16:creationId xmlns:a16="http://schemas.microsoft.com/office/drawing/2014/main" id="{33640210-964B-C3F6-DA1F-84B2D4BF828F}"/>
                  </a:ext>
                </a:extLst>
              </p:cNvPr>
              <p:cNvSpPr>
                <a:spLocks/>
              </p:cNvSpPr>
              <p:nvPr/>
            </p:nvSpPr>
            <p:spPr bwMode="auto">
              <a:xfrm>
                <a:off x="4364" y="294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2" name="Freeform 348">
                <a:extLst>
                  <a:ext uri="{FF2B5EF4-FFF2-40B4-BE49-F238E27FC236}">
                    <a16:creationId xmlns:a16="http://schemas.microsoft.com/office/drawing/2014/main" id="{047C7A00-DAE9-D20B-2B98-E16CF6B466CA}"/>
                  </a:ext>
                </a:extLst>
              </p:cNvPr>
              <p:cNvSpPr>
                <a:spLocks/>
              </p:cNvSpPr>
              <p:nvPr/>
            </p:nvSpPr>
            <p:spPr bwMode="auto">
              <a:xfrm>
                <a:off x="4364" y="2960"/>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3" name="Freeform 349">
                <a:extLst>
                  <a:ext uri="{FF2B5EF4-FFF2-40B4-BE49-F238E27FC236}">
                    <a16:creationId xmlns:a16="http://schemas.microsoft.com/office/drawing/2014/main" id="{2F6D2F9D-B4F9-D69D-7C03-5687EB4EC607}"/>
                  </a:ext>
                </a:extLst>
              </p:cNvPr>
              <p:cNvSpPr>
                <a:spLocks/>
              </p:cNvSpPr>
              <p:nvPr/>
            </p:nvSpPr>
            <p:spPr bwMode="auto">
              <a:xfrm>
                <a:off x="4364" y="295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4" name="Freeform 350">
                <a:extLst>
                  <a:ext uri="{FF2B5EF4-FFF2-40B4-BE49-F238E27FC236}">
                    <a16:creationId xmlns:a16="http://schemas.microsoft.com/office/drawing/2014/main" id="{2EF1AB38-E668-245F-087C-6CF4E3318344}"/>
                  </a:ext>
                </a:extLst>
              </p:cNvPr>
              <p:cNvSpPr>
                <a:spLocks/>
              </p:cNvSpPr>
              <p:nvPr/>
            </p:nvSpPr>
            <p:spPr bwMode="auto">
              <a:xfrm>
                <a:off x="4364" y="2953"/>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5" name="Freeform 351">
                <a:extLst>
                  <a:ext uri="{FF2B5EF4-FFF2-40B4-BE49-F238E27FC236}">
                    <a16:creationId xmlns:a16="http://schemas.microsoft.com/office/drawing/2014/main" id="{D3EF4A3E-B824-CA69-45FC-091E3193E4AD}"/>
                  </a:ext>
                </a:extLst>
              </p:cNvPr>
              <p:cNvSpPr>
                <a:spLocks/>
              </p:cNvSpPr>
              <p:nvPr/>
            </p:nvSpPr>
            <p:spPr bwMode="auto">
              <a:xfrm>
                <a:off x="4365" y="297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6" name="Freeform 352">
                <a:extLst>
                  <a:ext uri="{FF2B5EF4-FFF2-40B4-BE49-F238E27FC236}">
                    <a16:creationId xmlns:a16="http://schemas.microsoft.com/office/drawing/2014/main" id="{0C81CD56-7B04-2E28-AB64-2E99A3655C8D}"/>
                  </a:ext>
                </a:extLst>
              </p:cNvPr>
              <p:cNvSpPr>
                <a:spLocks/>
              </p:cNvSpPr>
              <p:nvPr/>
            </p:nvSpPr>
            <p:spPr bwMode="auto">
              <a:xfrm>
                <a:off x="4365" y="2967"/>
                <a:ext cx="17" cy="17"/>
              </a:xfrm>
              <a:custGeom>
                <a:avLst/>
                <a:gdLst>
                  <a:gd name="T0" fmla="*/ 0 w 17"/>
                  <a:gd name="T1" fmla="*/ 10 h 17"/>
                  <a:gd name="T2" fmla="*/ 0 w 17"/>
                  <a:gd name="T3" fmla="*/ 10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7" name="Freeform 353">
                <a:extLst>
                  <a:ext uri="{FF2B5EF4-FFF2-40B4-BE49-F238E27FC236}">
                    <a16:creationId xmlns:a16="http://schemas.microsoft.com/office/drawing/2014/main" id="{34050750-0283-1FA1-1BE7-15DE753008E6}"/>
                  </a:ext>
                </a:extLst>
              </p:cNvPr>
              <p:cNvSpPr>
                <a:spLocks/>
              </p:cNvSpPr>
              <p:nvPr/>
            </p:nvSpPr>
            <p:spPr bwMode="auto">
              <a:xfrm>
                <a:off x="4364" y="2964"/>
                <a:ext cx="17" cy="17"/>
              </a:xfrm>
              <a:custGeom>
                <a:avLst/>
                <a:gdLst>
                  <a:gd name="T0" fmla="*/ 0 w 17"/>
                  <a:gd name="T1" fmla="*/ 10 h 17"/>
                  <a:gd name="T2" fmla="*/ 0 w 17"/>
                  <a:gd name="T3" fmla="*/ 10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8" name="Freeform 354">
                <a:extLst>
                  <a:ext uri="{FF2B5EF4-FFF2-40B4-BE49-F238E27FC236}">
                    <a16:creationId xmlns:a16="http://schemas.microsoft.com/office/drawing/2014/main" id="{8AB6693E-8B5B-2C1E-7AB5-6FE8835F1FF1}"/>
                  </a:ext>
                </a:extLst>
              </p:cNvPr>
              <p:cNvSpPr>
                <a:spLocks/>
              </p:cNvSpPr>
              <p:nvPr/>
            </p:nvSpPr>
            <p:spPr bwMode="auto">
              <a:xfrm>
                <a:off x="4365" y="298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09" name="Freeform 355">
                <a:extLst>
                  <a:ext uri="{FF2B5EF4-FFF2-40B4-BE49-F238E27FC236}">
                    <a16:creationId xmlns:a16="http://schemas.microsoft.com/office/drawing/2014/main" id="{DB074BD9-E2F0-EAC8-ED2C-C38FB770C35F}"/>
                  </a:ext>
                </a:extLst>
              </p:cNvPr>
              <p:cNvSpPr>
                <a:spLocks/>
              </p:cNvSpPr>
              <p:nvPr/>
            </p:nvSpPr>
            <p:spPr bwMode="auto">
              <a:xfrm>
                <a:off x="4365" y="2977"/>
                <a:ext cx="17" cy="17"/>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10" name="Freeform 356">
                <a:extLst>
                  <a:ext uri="{FF2B5EF4-FFF2-40B4-BE49-F238E27FC236}">
                    <a16:creationId xmlns:a16="http://schemas.microsoft.com/office/drawing/2014/main" id="{B2315B1D-C99F-AEB0-AF63-F4426A6CC327}"/>
                  </a:ext>
                </a:extLst>
              </p:cNvPr>
              <p:cNvSpPr>
                <a:spLocks/>
              </p:cNvSpPr>
              <p:nvPr/>
            </p:nvSpPr>
            <p:spPr bwMode="auto">
              <a:xfrm>
                <a:off x="4364" y="2974"/>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11" name="Freeform 357">
                <a:extLst>
                  <a:ext uri="{FF2B5EF4-FFF2-40B4-BE49-F238E27FC236}">
                    <a16:creationId xmlns:a16="http://schemas.microsoft.com/office/drawing/2014/main" id="{DF1B5D82-174C-0080-C6E7-42AB55ED6ACA}"/>
                  </a:ext>
                </a:extLst>
              </p:cNvPr>
              <p:cNvSpPr>
                <a:spLocks/>
              </p:cNvSpPr>
              <p:nvPr/>
            </p:nvSpPr>
            <p:spPr bwMode="auto">
              <a:xfrm>
                <a:off x="4364" y="2991"/>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12" name="Freeform 358">
                <a:extLst>
                  <a:ext uri="{FF2B5EF4-FFF2-40B4-BE49-F238E27FC236}">
                    <a16:creationId xmlns:a16="http://schemas.microsoft.com/office/drawing/2014/main" id="{924CF965-5691-0835-1046-A72736CBCB10}"/>
                  </a:ext>
                </a:extLst>
              </p:cNvPr>
              <p:cNvSpPr>
                <a:spLocks/>
              </p:cNvSpPr>
              <p:nvPr/>
            </p:nvSpPr>
            <p:spPr bwMode="auto">
              <a:xfrm>
                <a:off x="4364" y="2988"/>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13" name="Freeform 359">
                <a:extLst>
                  <a:ext uri="{FF2B5EF4-FFF2-40B4-BE49-F238E27FC236}">
                    <a16:creationId xmlns:a16="http://schemas.microsoft.com/office/drawing/2014/main" id="{E7B7BBCE-1A18-5442-A8EB-DE28AE51376B}"/>
                  </a:ext>
                </a:extLst>
              </p:cNvPr>
              <p:cNvSpPr>
                <a:spLocks/>
              </p:cNvSpPr>
              <p:nvPr/>
            </p:nvSpPr>
            <p:spPr bwMode="auto">
              <a:xfrm>
                <a:off x="4364" y="298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14" name="Freeform 360">
                <a:extLst>
                  <a:ext uri="{FF2B5EF4-FFF2-40B4-BE49-F238E27FC236}">
                    <a16:creationId xmlns:a16="http://schemas.microsoft.com/office/drawing/2014/main" id="{702E6B08-CEF4-CC28-C39A-F45232B9AAFA}"/>
                  </a:ext>
                </a:extLst>
              </p:cNvPr>
              <p:cNvSpPr>
                <a:spLocks/>
              </p:cNvSpPr>
              <p:nvPr/>
            </p:nvSpPr>
            <p:spPr bwMode="auto">
              <a:xfrm>
                <a:off x="4365" y="3001"/>
                <a:ext cx="17" cy="17"/>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15" name="Freeform 361">
                <a:extLst>
                  <a:ext uri="{FF2B5EF4-FFF2-40B4-BE49-F238E27FC236}">
                    <a16:creationId xmlns:a16="http://schemas.microsoft.com/office/drawing/2014/main" id="{3DBE5A23-2C88-214A-F106-67E1E25F24F3}"/>
                  </a:ext>
                </a:extLst>
              </p:cNvPr>
              <p:cNvSpPr>
                <a:spLocks/>
              </p:cNvSpPr>
              <p:nvPr/>
            </p:nvSpPr>
            <p:spPr bwMode="auto">
              <a:xfrm>
                <a:off x="4365" y="2998"/>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16" name="Freeform 362">
                <a:extLst>
                  <a:ext uri="{FF2B5EF4-FFF2-40B4-BE49-F238E27FC236}">
                    <a16:creationId xmlns:a16="http://schemas.microsoft.com/office/drawing/2014/main" id="{2BD2E508-C309-2260-6D8B-EE2335E8E56A}"/>
                  </a:ext>
                </a:extLst>
              </p:cNvPr>
              <p:cNvSpPr>
                <a:spLocks/>
              </p:cNvSpPr>
              <p:nvPr/>
            </p:nvSpPr>
            <p:spPr bwMode="auto">
              <a:xfrm>
                <a:off x="4364" y="299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17" name="Freeform 363">
                <a:extLst>
                  <a:ext uri="{FF2B5EF4-FFF2-40B4-BE49-F238E27FC236}">
                    <a16:creationId xmlns:a16="http://schemas.microsoft.com/office/drawing/2014/main" id="{6A4E63C3-E215-71D2-5B01-A1567EFDB3E4}"/>
                  </a:ext>
                </a:extLst>
              </p:cNvPr>
              <p:cNvSpPr>
                <a:spLocks/>
              </p:cNvSpPr>
              <p:nvPr/>
            </p:nvSpPr>
            <p:spPr bwMode="auto">
              <a:xfrm>
                <a:off x="4364" y="3018"/>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18" name="Freeform 364">
                <a:extLst>
                  <a:ext uri="{FF2B5EF4-FFF2-40B4-BE49-F238E27FC236}">
                    <a16:creationId xmlns:a16="http://schemas.microsoft.com/office/drawing/2014/main" id="{7331A7E3-B3CD-CCF8-58CC-1C31EC352CD2}"/>
                  </a:ext>
                </a:extLst>
              </p:cNvPr>
              <p:cNvSpPr>
                <a:spLocks/>
              </p:cNvSpPr>
              <p:nvPr/>
            </p:nvSpPr>
            <p:spPr bwMode="auto">
              <a:xfrm>
                <a:off x="4364" y="3015"/>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53254" name="Rectangle 365">
            <a:extLst>
              <a:ext uri="{FF2B5EF4-FFF2-40B4-BE49-F238E27FC236}">
                <a16:creationId xmlns:a16="http://schemas.microsoft.com/office/drawing/2014/main" id="{19458ECB-8096-0865-BA68-0F47AB83C829}"/>
              </a:ext>
            </a:extLst>
          </p:cNvPr>
          <p:cNvSpPr>
            <a:spLocks noChangeArrowheads="1"/>
          </p:cNvSpPr>
          <p:nvPr/>
        </p:nvSpPr>
        <p:spPr bwMode="auto">
          <a:xfrm>
            <a:off x="1116013" y="5013325"/>
            <a:ext cx="30480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i="1">
                <a:solidFill>
                  <a:srgbClr val="0070C0"/>
                </a:solidFill>
                <a:latin typeface="Arial" panose="020B0604020202020204" pitchFamily="34" charset="0"/>
              </a:rPr>
              <a:t>Prevent microorganisms (STDs) from passing from one partner to another</a:t>
            </a:r>
          </a:p>
        </p:txBody>
      </p:sp>
      <p:sp>
        <p:nvSpPr>
          <p:cNvPr id="53255" name="Line 366">
            <a:extLst>
              <a:ext uri="{FF2B5EF4-FFF2-40B4-BE49-F238E27FC236}">
                <a16:creationId xmlns:a16="http://schemas.microsoft.com/office/drawing/2014/main" id="{86A193F0-D6AD-0745-C315-E25FE94EE188}"/>
              </a:ext>
            </a:extLst>
          </p:cNvPr>
          <p:cNvSpPr>
            <a:spLocks noChangeShapeType="1"/>
          </p:cNvSpPr>
          <p:nvPr/>
        </p:nvSpPr>
        <p:spPr bwMode="auto">
          <a:xfrm>
            <a:off x="4278313" y="2678113"/>
            <a:ext cx="2655887" cy="2122487"/>
          </a:xfrm>
          <a:prstGeom prst="line">
            <a:avLst/>
          </a:prstGeom>
          <a:noFill/>
          <a:ln w="254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56" name="Line 367">
            <a:extLst>
              <a:ext uri="{FF2B5EF4-FFF2-40B4-BE49-F238E27FC236}">
                <a16:creationId xmlns:a16="http://schemas.microsoft.com/office/drawing/2014/main" id="{AF5F9B02-05F8-AC67-A496-0BB6EBE64C1F}"/>
              </a:ext>
            </a:extLst>
          </p:cNvPr>
          <p:cNvSpPr>
            <a:spLocks noChangeShapeType="1"/>
          </p:cNvSpPr>
          <p:nvPr/>
        </p:nvSpPr>
        <p:spPr bwMode="auto">
          <a:xfrm>
            <a:off x="4125913" y="4125913"/>
            <a:ext cx="2808287" cy="750887"/>
          </a:xfrm>
          <a:prstGeom prst="line">
            <a:avLst/>
          </a:prstGeom>
          <a:noFill/>
          <a:ln w="254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57" name="Line 368">
            <a:extLst>
              <a:ext uri="{FF2B5EF4-FFF2-40B4-BE49-F238E27FC236}">
                <a16:creationId xmlns:a16="http://schemas.microsoft.com/office/drawing/2014/main" id="{64F8D46F-587E-8F15-BA56-0856AB8CAC29}"/>
              </a:ext>
            </a:extLst>
          </p:cNvPr>
          <p:cNvSpPr>
            <a:spLocks noChangeShapeType="1"/>
          </p:cNvSpPr>
          <p:nvPr/>
        </p:nvSpPr>
        <p:spPr bwMode="auto">
          <a:xfrm>
            <a:off x="4278313" y="2678113"/>
            <a:ext cx="2427287" cy="1665287"/>
          </a:xfrm>
          <a:prstGeom prst="line">
            <a:avLst/>
          </a:prstGeom>
          <a:noFill/>
          <a:ln w="12700">
            <a:solidFill>
              <a:srgbClr val="CC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58" name="Line 369">
            <a:extLst>
              <a:ext uri="{FF2B5EF4-FFF2-40B4-BE49-F238E27FC236}">
                <a16:creationId xmlns:a16="http://schemas.microsoft.com/office/drawing/2014/main" id="{C559C4A7-D330-BB62-98A1-6CC2828A1D24}"/>
              </a:ext>
            </a:extLst>
          </p:cNvPr>
          <p:cNvSpPr>
            <a:spLocks noChangeShapeType="1"/>
          </p:cNvSpPr>
          <p:nvPr/>
        </p:nvSpPr>
        <p:spPr bwMode="auto">
          <a:xfrm>
            <a:off x="4125913" y="4125913"/>
            <a:ext cx="2732087" cy="674687"/>
          </a:xfrm>
          <a:prstGeom prst="line">
            <a:avLst/>
          </a:prstGeom>
          <a:noFill/>
          <a:ln w="12700">
            <a:solidFill>
              <a:srgbClr val="CC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Number Placeholder 4">
            <a:extLst>
              <a:ext uri="{FF2B5EF4-FFF2-40B4-BE49-F238E27FC236}">
                <a16:creationId xmlns:a16="http://schemas.microsoft.com/office/drawing/2014/main" id="{11F98D91-E9A3-9AAC-DB66-94E47FCE8A69}"/>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BBFA569F-19ED-478D-9626-4E15A079EDB3}" type="slidenum">
              <a:rPr lang="en-US" altLang="en-US" sz="1200">
                <a:latin typeface="Arial" panose="020B0604020202020204" pitchFamily="34" charset="0"/>
              </a:rPr>
              <a:pPr>
                <a:spcBef>
                  <a:spcPct val="0"/>
                </a:spcBef>
                <a:buClrTx/>
                <a:buSzTx/>
                <a:buFontTx/>
                <a:buNone/>
              </a:pPr>
              <a:t>26</a:t>
            </a:fld>
            <a:endParaRPr lang="en-US" altLang="en-US" sz="1200">
              <a:latin typeface="Arial" panose="020B0604020202020204" pitchFamily="34" charset="0"/>
            </a:endParaRPr>
          </a:p>
        </p:txBody>
      </p:sp>
      <p:sp>
        <p:nvSpPr>
          <p:cNvPr id="55299" name="Rectangle 2">
            <a:extLst>
              <a:ext uri="{FF2B5EF4-FFF2-40B4-BE49-F238E27FC236}">
                <a16:creationId xmlns:a16="http://schemas.microsoft.com/office/drawing/2014/main" id="{9026C26B-AC79-E484-33D4-9EB88F346E79}"/>
              </a:ext>
            </a:extLst>
          </p:cNvPr>
          <p:cNvSpPr>
            <a:spLocks noGrp="1" noRot="1" noChangeArrowheads="1"/>
          </p:cNvSpPr>
          <p:nvPr>
            <p:ph type="title"/>
          </p:nvPr>
        </p:nvSpPr>
        <p:spPr>
          <a:xfrm>
            <a:off x="457200" y="404813"/>
            <a:ext cx="8229600" cy="1152525"/>
          </a:xfrm>
        </p:spPr>
        <p:txBody>
          <a:bodyPr lIns="88900" tIns="44450" rIns="88900" bIns="44450"/>
          <a:lstStyle/>
          <a:p>
            <a:pPr eaLnBrk="1" hangingPunct="1"/>
            <a:r>
              <a:rPr lang="en-US" altLang="en-US">
                <a:solidFill>
                  <a:srgbClr val="FF0000"/>
                </a:solidFill>
                <a:effectLst/>
              </a:rPr>
              <a:t>Female Condoms:</a:t>
            </a:r>
            <a:br>
              <a:rPr lang="en-US" altLang="en-US">
                <a:solidFill>
                  <a:srgbClr val="FF0000"/>
                </a:solidFill>
                <a:effectLst/>
              </a:rPr>
            </a:br>
            <a:r>
              <a:rPr lang="en-US" altLang="en-US">
                <a:solidFill>
                  <a:srgbClr val="FF0000"/>
                </a:solidFill>
                <a:effectLst/>
              </a:rPr>
              <a:t>Contraceptive Benefits</a:t>
            </a:r>
          </a:p>
        </p:txBody>
      </p:sp>
      <p:sp>
        <p:nvSpPr>
          <p:cNvPr id="55300" name="Rectangle 3">
            <a:extLst>
              <a:ext uri="{FF2B5EF4-FFF2-40B4-BE49-F238E27FC236}">
                <a16:creationId xmlns:a16="http://schemas.microsoft.com/office/drawing/2014/main" id="{5363B16C-09EB-BE07-E695-70B10B740DE7}"/>
              </a:ext>
            </a:extLst>
          </p:cNvPr>
          <p:cNvSpPr>
            <a:spLocks noGrp="1" noChangeArrowheads="1"/>
          </p:cNvSpPr>
          <p:nvPr>
            <p:ph type="body" idx="1"/>
          </p:nvPr>
        </p:nvSpPr>
        <p:spPr>
          <a:xfrm>
            <a:off x="457200" y="2205038"/>
            <a:ext cx="8291513" cy="4464050"/>
          </a:xfrm>
        </p:spPr>
        <p:txBody>
          <a:bodyPr lIns="88900" tIns="44450" rIns="88900" bIns="44450"/>
          <a:lstStyle/>
          <a:p>
            <a:pPr marL="914400" lvl="1" indent="-514350" eaLnBrk="1" hangingPunct="1">
              <a:buFont typeface="Garamond" panose="02020404030301010803" pitchFamily="18" charset="0"/>
              <a:buAutoNum type="arabicPeriod"/>
            </a:pPr>
            <a:r>
              <a:rPr lang="en-US" altLang="en-US">
                <a:effectLst/>
              </a:rPr>
              <a:t>Effective immediately</a:t>
            </a:r>
          </a:p>
          <a:p>
            <a:pPr marL="914400" lvl="1" indent="-514350" eaLnBrk="1" hangingPunct="1">
              <a:buFont typeface="Garamond" panose="02020404030301010803" pitchFamily="18" charset="0"/>
              <a:buAutoNum type="arabicPeriod"/>
            </a:pPr>
            <a:r>
              <a:rPr lang="en-US" altLang="en-US">
                <a:effectLst/>
              </a:rPr>
              <a:t>Do not affect breastfeeding</a:t>
            </a:r>
          </a:p>
          <a:p>
            <a:pPr marL="914400" lvl="1" indent="-514350" eaLnBrk="1" hangingPunct="1">
              <a:buFont typeface="Garamond" panose="02020404030301010803" pitchFamily="18" charset="0"/>
              <a:buAutoNum type="arabicPeriod"/>
            </a:pPr>
            <a:r>
              <a:rPr lang="en-US" altLang="en-US">
                <a:effectLst/>
              </a:rPr>
              <a:t>Do not interfere with intercourse (may be inserted up to 8 hours before)</a:t>
            </a:r>
          </a:p>
          <a:p>
            <a:pPr marL="914400" lvl="1" indent="-514350" eaLnBrk="1" hangingPunct="1">
              <a:buFont typeface="Garamond" panose="02020404030301010803" pitchFamily="18" charset="0"/>
              <a:buAutoNum type="arabicPeriod"/>
            </a:pPr>
            <a:r>
              <a:rPr lang="en-US" altLang="en-US">
                <a:effectLst/>
              </a:rPr>
              <a:t>Can be used as backup to other methods</a:t>
            </a:r>
          </a:p>
          <a:p>
            <a:pPr marL="914400" lvl="1" indent="-514350" eaLnBrk="1" hangingPunct="1">
              <a:buFont typeface="Garamond" panose="02020404030301010803" pitchFamily="18" charset="0"/>
              <a:buAutoNum type="arabicPeriod"/>
            </a:pPr>
            <a:r>
              <a:rPr lang="en-US" altLang="en-US">
                <a:effectLst/>
              </a:rPr>
              <a:t>No method-related health risks</a:t>
            </a:r>
          </a:p>
          <a:p>
            <a:pPr marL="914400" lvl="1" indent="-514350" eaLnBrk="1" hangingPunct="1">
              <a:buFont typeface="Garamond" panose="02020404030301010803" pitchFamily="18" charset="0"/>
              <a:buAutoNum type="arabicPeriod"/>
            </a:pPr>
            <a:r>
              <a:rPr lang="en-US" altLang="en-US">
                <a:effectLst/>
              </a:rPr>
              <a:t>Controlled by the woman</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Number Placeholder 3">
            <a:extLst>
              <a:ext uri="{FF2B5EF4-FFF2-40B4-BE49-F238E27FC236}">
                <a16:creationId xmlns:a16="http://schemas.microsoft.com/office/drawing/2014/main" id="{AA09B1EA-9411-0AC7-4431-059A5B833F39}"/>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3434A01B-6C91-4AA1-A7E4-BAAE90AC49EC}" type="slidenum">
              <a:rPr lang="en-US" altLang="en-US" sz="1200">
                <a:latin typeface="Arial" panose="020B0604020202020204" pitchFamily="34" charset="0"/>
              </a:rPr>
              <a:pPr>
                <a:spcBef>
                  <a:spcPct val="0"/>
                </a:spcBef>
                <a:buClrTx/>
                <a:buSzTx/>
                <a:buFontTx/>
                <a:buNone/>
              </a:pPr>
              <a:t>27</a:t>
            </a:fld>
            <a:endParaRPr lang="en-US" altLang="en-US" sz="1200">
              <a:latin typeface="Arial" panose="020B0604020202020204" pitchFamily="34" charset="0"/>
            </a:endParaRPr>
          </a:p>
        </p:txBody>
      </p:sp>
      <p:sp>
        <p:nvSpPr>
          <p:cNvPr id="57347" name="Rectangle 2">
            <a:extLst>
              <a:ext uri="{FF2B5EF4-FFF2-40B4-BE49-F238E27FC236}">
                <a16:creationId xmlns:a16="http://schemas.microsoft.com/office/drawing/2014/main" id="{0D735997-D839-14FE-9CBD-3218C897F214}"/>
              </a:ext>
            </a:extLst>
          </p:cNvPr>
          <p:cNvSpPr>
            <a:spLocks noGrp="1" noRot="1" noChangeArrowheads="1"/>
          </p:cNvSpPr>
          <p:nvPr>
            <p:ph type="title"/>
          </p:nvPr>
        </p:nvSpPr>
        <p:spPr/>
        <p:txBody>
          <a:bodyPr lIns="88900" tIns="44450" rIns="88900" bIns="44450"/>
          <a:lstStyle/>
          <a:p>
            <a:pPr eaLnBrk="1" hangingPunct="1"/>
            <a:r>
              <a:rPr lang="en-US" altLang="en-US" sz="3200">
                <a:solidFill>
                  <a:srgbClr val="FF0000"/>
                </a:solidFill>
                <a:effectLst/>
              </a:rPr>
              <a:t>Intrauterine Devices: (IUDs) </a:t>
            </a:r>
            <a:br>
              <a:rPr lang="en-US" altLang="en-US" sz="3200">
                <a:solidFill>
                  <a:srgbClr val="FF0000"/>
                </a:solidFill>
                <a:effectLst/>
              </a:rPr>
            </a:br>
            <a:r>
              <a:rPr lang="en-US" altLang="en-US" sz="3200">
                <a:solidFill>
                  <a:srgbClr val="FF0000"/>
                </a:solidFill>
                <a:effectLst/>
              </a:rPr>
              <a:t>IUDs Around the World</a:t>
            </a:r>
          </a:p>
        </p:txBody>
      </p:sp>
      <p:pic>
        <p:nvPicPr>
          <p:cNvPr id="57348" name="Picture 3">
            <a:extLst>
              <a:ext uri="{FF2B5EF4-FFF2-40B4-BE49-F238E27FC236}">
                <a16:creationId xmlns:a16="http://schemas.microsoft.com/office/drawing/2014/main" id="{F1DF7ABF-39DC-0EAB-CD53-7BFEAD1DB7C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419350"/>
            <a:ext cx="8001000" cy="3829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349" name="Rectangle 4">
            <a:extLst>
              <a:ext uri="{FF2B5EF4-FFF2-40B4-BE49-F238E27FC236}">
                <a16:creationId xmlns:a16="http://schemas.microsoft.com/office/drawing/2014/main" id="{E7C9E8B6-CB57-D64C-E403-43E71BC29973}"/>
              </a:ext>
            </a:extLst>
          </p:cNvPr>
          <p:cNvSpPr>
            <a:spLocks noChangeArrowheads="1"/>
          </p:cNvSpPr>
          <p:nvPr/>
        </p:nvSpPr>
        <p:spPr bwMode="auto">
          <a:xfrm>
            <a:off x="365125" y="6194425"/>
            <a:ext cx="249396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400" b="1" i="1">
                <a:latin typeface="Arial" panose="020B0604020202020204" pitchFamily="34" charset="0"/>
              </a:rPr>
              <a:t>Source</a:t>
            </a:r>
            <a:r>
              <a:rPr lang="en-US" altLang="en-US" sz="1400" b="1">
                <a:latin typeface="Arial" panose="020B0604020202020204" pitchFamily="34" charset="0"/>
              </a:rPr>
              <a:t>: Treiman et al 1995.</a:t>
            </a:r>
          </a:p>
        </p:txBody>
      </p:sp>
      <p:sp>
        <p:nvSpPr>
          <p:cNvPr id="57350" name="Rectangle 5">
            <a:extLst>
              <a:ext uri="{FF2B5EF4-FFF2-40B4-BE49-F238E27FC236}">
                <a16:creationId xmlns:a16="http://schemas.microsoft.com/office/drawing/2014/main" id="{E1306519-277F-9045-F32F-79796F544834}"/>
              </a:ext>
            </a:extLst>
          </p:cNvPr>
          <p:cNvSpPr>
            <a:spLocks noChangeArrowheads="1"/>
          </p:cNvSpPr>
          <p:nvPr/>
        </p:nvSpPr>
        <p:spPr bwMode="auto">
          <a:xfrm>
            <a:off x="914400" y="1676400"/>
            <a:ext cx="7391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8900" tIns="44450" rIns="88900" bIns="44450"/>
          <a:lstStyle>
            <a:lvl1pPr marL="331788" indent="-331788" defTabSz="885825">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defTabSz="885825">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defTabSz="885825">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defTabSz="885825">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defTabSz="885825">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lgn="ctr">
              <a:spcBef>
                <a:spcPct val="10000"/>
              </a:spcBef>
              <a:spcAft>
                <a:spcPct val="40000"/>
              </a:spcAft>
              <a:buClrTx/>
              <a:buSzTx/>
              <a:buFontTx/>
              <a:buNone/>
            </a:pPr>
            <a:r>
              <a:rPr lang="en-US" altLang="en-US" sz="2000" b="1">
                <a:latin typeface="Arial" panose="020B0604020202020204" pitchFamily="34" charset="0"/>
              </a:rPr>
              <a:t>100 million users worldwide	</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Number Placeholder 4">
            <a:extLst>
              <a:ext uri="{FF2B5EF4-FFF2-40B4-BE49-F238E27FC236}">
                <a16:creationId xmlns:a16="http://schemas.microsoft.com/office/drawing/2014/main" id="{1C79369E-7B08-F3E4-C310-17E46B3ED4BF}"/>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13DBB56D-1D78-4D41-A380-13276E26F68F}" type="slidenum">
              <a:rPr lang="en-US" altLang="en-US" sz="1200" i="1">
                <a:solidFill>
                  <a:srgbClr val="00B0F0"/>
                </a:solidFill>
                <a:latin typeface="Arial" panose="020B0604020202020204" pitchFamily="34" charset="0"/>
              </a:rPr>
              <a:pPr>
                <a:spcBef>
                  <a:spcPct val="0"/>
                </a:spcBef>
                <a:buClrTx/>
                <a:buSzTx/>
                <a:buFontTx/>
                <a:buNone/>
              </a:pPr>
              <a:t>28</a:t>
            </a:fld>
            <a:endParaRPr lang="en-US" altLang="en-US" sz="1200" i="1">
              <a:solidFill>
                <a:srgbClr val="00B0F0"/>
              </a:solidFill>
              <a:latin typeface="Arial" panose="020B0604020202020204" pitchFamily="34" charset="0"/>
            </a:endParaRPr>
          </a:p>
        </p:txBody>
      </p:sp>
      <p:sp>
        <p:nvSpPr>
          <p:cNvPr id="59395" name="Rectangle 2">
            <a:extLst>
              <a:ext uri="{FF2B5EF4-FFF2-40B4-BE49-F238E27FC236}">
                <a16:creationId xmlns:a16="http://schemas.microsoft.com/office/drawing/2014/main" id="{7D975BB7-4D5D-150A-9F9A-ECFEA03C2E04}"/>
              </a:ext>
            </a:extLst>
          </p:cNvPr>
          <p:cNvSpPr>
            <a:spLocks noGrp="1" noRot="1" noChangeArrowheads="1"/>
          </p:cNvSpPr>
          <p:nvPr>
            <p:ph type="title"/>
          </p:nvPr>
        </p:nvSpPr>
        <p:spPr>
          <a:xfrm>
            <a:off x="455613" y="404813"/>
            <a:ext cx="8229600" cy="1143000"/>
          </a:xfrm>
        </p:spPr>
        <p:txBody>
          <a:bodyPr lIns="88900" tIns="44450" rIns="88900" bIns="44450"/>
          <a:lstStyle/>
          <a:p>
            <a:pPr eaLnBrk="1" hangingPunct="1"/>
            <a:r>
              <a:rPr lang="en-US" altLang="en-US" i="1">
                <a:solidFill>
                  <a:srgbClr val="00B0F0"/>
                </a:solidFill>
                <a:effectLst/>
              </a:rPr>
              <a:t>Copper IUDs: </a:t>
            </a:r>
            <a:br>
              <a:rPr lang="en-US" altLang="en-US" i="1">
                <a:solidFill>
                  <a:srgbClr val="00B0F0"/>
                </a:solidFill>
                <a:effectLst/>
              </a:rPr>
            </a:br>
            <a:r>
              <a:rPr lang="en-US" altLang="en-US" i="1">
                <a:solidFill>
                  <a:srgbClr val="00B0F0"/>
                </a:solidFill>
                <a:effectLst/>
              </a:rPr>
              <a:t>Mechanisms of Action </a:t>
            </a:r>
          </a:p>
        </p:txBody>
      </p:sp>
      <p:grpSp>
        <p:nvGrpSpPr>
          <p:cNvPr id="59396" name="Group 3">
            <a:extLst>
              <a:ext uri="{FF2B5EF4-FFF2-40B4-BE49-F238E27FC236}">
                <a16:creationId xmlns:a16="http://schemas.microsoft.com/office/drawing/2014/main" id="{A09AEB3F-C323-F34C-F884-4C30275B7C91}"/>
              </a:ext>
            </a:extLst>
          </p:cNvPr>
          <p:cNvGrpSpPr>
            <a:grpSpLocks/>
          </p:cNvGrpSpPr>
          <p:nvPr/>
        </p:nvGrpSpPr>
        <p:grpSpPr bwMode="auto">
          <a:xfrm>
            <a:off x="2922588" y="1763713"/>
            <a:ext cx="3328987" cy="3322637"/>
            <a:chOff x="1841" y="1111"/>
            <a:chExt cx="2097" cy="2093"/>
          </a:xfrm>
        </p:grpSpPr>
        <p:sp>
          <p:nvSpPr>
            <p:cNvPr id="59405" name="Freeform 4">
              <a:extLst>
                <a:ext uri="{FF2B5EF4-FFF2-40B4-BE49-F238E27FC236}">
                  <a16:creationId xmlns:a16="http://schemas.microsoft.com/office/drawing/2014/main" id="{5EDEA5DC-30BB-A601-37DC-3E4AB6E79221}"/>
                </a:ext>
              </a:extLst>
            </p:cNvPr>
            <p:cNvSpPr>
              <a:spLocks/>
            </p:cNvSpPr>
            <p:nvPr/>
          </p:nvSpPr>
          <p:spPr bwMode="auto">
            <a:xfrm>
              <a:off x="2842" y="1991"/>
              <a:ext cx="17" cy="27"/>
            </a:xfrm>
            <a:custGeom>
              <a:avLst/>
              <a:gdLst>
                <a:gd name="T0" fmla="*/ 11 w 17"/>
                <a:gd name="T1" fmla="*/ 11 h 27"/>
                <a:gd name="T2" fmla="*/ 13 w 17"/>
                <a:gd name="T3" fmla="*/ 13 h 27"/>
                <a:gd name="T4" fmla="*/ 14 w 17"/>
                <a:gd name="T5" fmla="*/ 14 h 27"/>
                <a:gd name="T6" fmla="*/ 15 w 17"/>
                <a:gd name="T7" fmla="*/ 16 h 27"/>
                <a:gd name="T8" fmla="*/ 16 w 17"/>
                <a:gd name="T9" fmla="*/ 18 h 27"/>
                <a:gd name="T10" fmla="*/ 15 w 17"/>
                <a:gd name="T11" fmla="*/ 21 h 27"/>
                <a:gd name="T12" fmla="*/ 13 w 17"/>
                <a:gd name="T13" fmla="*/ 23 h 27"/>
                <a:gd name="T14" fmla="*/ 11 w 17"/>
                <a:gd name="T15" fmla="*/ 25 h 27"/>
                <a:gd name="T16" fmla="*/ 7 w 17"/>
                <a:gd name="T17" fmla="*/ 26 h 27"/>
                <a:gd name="T18" fmla="*/ 5 w 17"/>
                <a:gd name="T19" fmla="*/ 25 h 27"/>
                <a:gd name="T20" fmla="*/ 2 w 17"/>
                <a:gd name="T21" fmla="*/ 23 h 27"/>
                <a:gd name="T22" fmla="*/ 1 w 17"/>
                <a:gd name="T23" fmla="*/ 21 h 27"/>
                <a:gd name="T24" fmla="*/ 0 w 17"/>
                <a:gd name="T25" fmla="*/ 18 h 27"/>
                <a:gd name="T26" fmla="*/ 1 w 17"/>
                <a:gd name="T27" fmla="*/ 16 h 27"/>
                <a:gd name="T28" fmla="*/ 1 w 17"/>
                <a:gd name="T29" fmla="*/ 14 h 27"/>
                <a:gd name="T30" fmla="*/ 2 w 17"/>
                <a:gd name="T31" fmla="*/ 13 h 27"/>
                <a:gd name="T32" fmla="*/ 4 w 17"/>
                <a:gd name="T33" fmla="*/ 11 h 27"/>
                <a:gd name="T34" fmla="*/ 4 w 17"/>
                <a:gd name="T35" fmla="*/ 0 h 27"/>
                <a:gd name="T36" fmla="*/ 11 w 17"/>
                <a:gd name="T37" fmla="*/ 0 h 27"/>
                <a:gd name="T38" fmla="*/ 11 w 17"/>
                <a:gd name="T39" fmla="*/ 11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27">
                  <a:moveTo>
                    <a:pt x="11" y="11"/>
                  </a:moveTo>
                  <a:lnTo>
                    <a:pt x="13" y="13"/>
                  </a:lnTo>
                  <a:lnTo>
                    <a:pt x="14" y="14"/>
                  </a:lnTo>
                  <a:lnTo>
                    <a:pt x="15" y="16"/>
                  </a:lnTo>
                  <a:lnTo>
                    <a:pt x="16" y="18"/>
                  </a:lnTo>
                  <a:lnTo>
                    <a:pt x="15" y="21"/>
                  </a:lnTo>
                  <a:lnTo>
                    <a:pt x="13" y="23"/>
                  </a:lnTo>
                  <a:lnTo>
                    <a:pt x="11" y="25"/>
                  </a:lnTo>
                  <a:lnTo>
                    <a:pt x="7" y="26"/>
                  </a:lnTo>
                  <a:lnTo>
                    <a:pt x="5" y="25"/>
                  </a:lnTo>
                  <a:lnTo>
                    <a:pt x="2" y="23"/>
                  </a:lnTo>
                  <a:lnTo>
                    <a:pt x="1" y="21"/>
                  </a:lnTo>
                  <a:lnTo>
                    <a:pt x="0" y="18"/>
                  </a:lnTo>
                  <a:lnTo>
                    <a:pt x="1" y="16"/>
                  </a:lnTo>
                  <a:lnTo>
                    <a:pt x="1" y="14"/>
                  </a:lnTo>
                  <a:lnTo>
                    <a:pt x="2" y="13"/>
                  </a:lnTo>
                  <a:lnTo>
                    <a:pt x="4" y="11"/>
                  </a:lnTo>
                  <a:lnTo>
                    <a:pt x="4" y="0"/>
                  </a:lnTo>
                  <a:lnTo>
                    <a:pt x="11" y="0"/>
                  </a:lnTo>
                  <a:lnTo>
                    <a:pt x="11" y="1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6" name="Freeform 5">
              <a:extLst>
                <a:ext uri="{FF2B5EF4-FFF2-40B4-BE49-F238E27FC236}">
                  <a16:creationId xmlns:a16="http://schemas.microsoft.com/office/drawing/2014/main" id="{594B28E8-5546-C7C4-5D7F-5ECB4CF062F1}"/>
                </a:ext>
              </a:extLst>
            </p:cNvPr>
            <p:cNvSpPr>
              <a:spLocks/>
            </p:cNvSpPr>
            <p:nvPr/>
          </p:nvSpPr>
          <p:spPr bwMode="auto">
            <a:xfrm>
              <a:off x="2842" y="1991"/>
              <a:ext cx="17" cy="27"/>
            </a:xfrm>
            <a:custGeom>
              <a:avLst/>
              <a:gdLst>
                <a:gd name="T0" fmla="*/ 11 w 17"/>
                <a:gd name="T1" fmla="*/ 11 h 27"/>
                <a:gd name="T2" fmla="*/ 11 w 17"/>
                <a:gd name="T3" fmla="*/ 11 h 27"/>
                <a:gd name="T4" fmla="*/ 13 w 17"/>
                <a:gd name="T5" fmla="*/ 13 h 27"/>
                <a:gd name="T6" fmla="*/ 14 w 17"/>
                <a:gd name="T7" fmla="*/ 14 h 27"/>
                <a:gd name="T8" fmla="*/ 15 w 17"/>
                <a:gd name="T9" fmla="*/ 16 h 27"/>
                <a:gd name="T10" fmla="*/ 16 w 17"/>
                <a:gd name="T11" fmla="*/ 18 h 27"/>
                <a:gd name="T12" fmla="*/ 15 w 17"/>
                <a:gd name="T13" fmla="*/ 21 h 27"/>
                <a:gd name="T14" fmla="*/ 13 w 17"/>
                <a:gd name="T15" fmla="*/ 23 h 27"/>
                <a:gd name="T16" fmla="*/ 11 w 17"/>
                <a:gd name="T17" fmla="*/ 25 h 27"/>
                <a:gd name="T18" fmla="*/ 7 w 17"/>
                <a:gd name="T19" fmla="*/ 26 h 27"/>
                <a:gd name="T20" fmla="*/ 5 w 17"/>
                <a:gd name="T21" fmla="*/ 25 h 27"/>
                <a:gd name="T22" fmla="*/ 2 w 17"/>
                <a:gd name="T23" fmla="*/ 23 h 27"/>
                <a:gd name="T24" fmla="*/ 1 w 17"/>
                <a:gd name="T25" fmla="*/ 21 h 27"/>
                <a:gd name="T26" fmla="*/ 0 w 17"/>
                <a:gd name="T27" fmla="*/ 18 h 27"/>
                <a:gd name="T28" fmla="*/ 1 w 17"/>
                <a:gd name="T29" fmla="*/ 16 h 27"/>
                <a:gd name="T30" fmla="*/ 1 w 17"/>
                <a:gd name="T31" fmla="*/ 14 h 27"/>
                <a:gd name="T32" fmla="*/ 2 w 17"/>
                <a:gd name="T33" fmla="*/ 13 h 27"/>
                <a:gd name="T34" fmla="*/ 4 w 17"/>
                <a:gd name="T35" fmla="*/ 11 h 27"/>
                <a:gd name="T36" fmla="*/ 4 w 17"/>
                <a:gd name="T37" fmla="*/ 0 h 27"/>
                <a:gd name="T38" fmla="*/ 11 w 17"/>
                <a:gd name="T39" fmla="*/ 0 h 27"/>
                <a:gd name="T40" fmla="*/ 11 w 17"/>
                <a:gd name="T41" fmla="*/ 11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7">
                  <a:moveTo>
                    <a:pt x="11" y="11"/>
                  </a:moveTo>
                  <a:lnTo>
                    <a:pt x="11" y="11"/>
                  </a:lnTo>
                  <a:lnTo>
                    <a:pt x="13" y="13"/>
                  </a:lnTo>
                  <a:lnTo>
                    <a:pt x="14" y="14"/>
                  </a:lnTo>
                  <a:lnTo>
                    <a:pt x="15" y="16"/>
                  </a:lnTo>
                  <a:lnTo>
                    <a:pt x="16" y="18"/>
                  </a:lnTo>
                  <a:lnTo>
                    <a:pt x="15" y="21"/>
                  </a:lnTo>
                  <a:lnTo>
                    <a:pt x="13" y="23"/>
                  </a:lnTo>
                  <a:lnTo>
                    <a:pt x="11" y="25"/>
                  </a:lnTo>
                  <a:lnTo>
                    <a:pt x="7" y="26"/>
                  </a:lnTo>
                  <a:lnTo>
                    <a:pt x="5" y="25"/>
                  </a:lnTo>
                  <a:lnTo>
                    <a:pt x="2" y="23"/>
                  </a:lnTo>
                  <a:lnTo>
                    <a:pt x="1" y="21"/>
                  </a:lnTo>
                  <a:lnTo>
                    <a:pt x="0" y="18"/>
                  </a:lnTo>
                  <a:lnTo>
                    <a:pt x="1" y="16"/>
                  </a:lnTo>
                  <a:lnTo>
                    <a:pt x="1" y="14"/>
                  </a:lnTo>
                  <a:lnTo>
                    <a:pt x="2" y="13"/>
                  </a:lnTo>
                  <a:lnTo>
                    <a:pt x="4" y="11"/>
                  </a:lnTo>
                  <a:lnTo>
                    <a:pt x="4" y="0"/>
                  </a:lnTo>
                  <a:lnTo>
                    <a:pt x="11" y="0"/>
                  </a:lnTo>
                  <a:lnTo>
                    <a:pt x="11" y="11"/>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7" name="Freeform 6">
              <a:extLst>
                <a:ext uri="{FF2B5EF4-FFF2-40B4-BE49-F238E27FC236}">
                  <a16:creationId xmlns:a16="http://schemas.microsoft.com/office/drawing/2014/main" id="{52099B8E-61CF-FA53-B31A-18B4F61190DB}"/>
                </a:ext>
              </a:extLst>
            </p:cNvPr>
            <p:cNvSpPr>
              <a:spLocks/>
            </p:cNvSpPr>
            <p:nvPr/>
          </p:nvSpPr>
          <p:spPr bwMode="auto">
            <a:xfrm>
              <a:off x="2739" y="1746"/>
              <a:ext cx="223" cy="31"/>
            </a:xfrm>
            <a:custGeom>
              <a:avLst/>
              <a:gdLst>
                <a:gd name="T0" fmla="*/ 114 w 223"/>
                <a:gd name="T1" fmla="*/ 10 h 31"/>
                <a:gd name="T2" fmla="*/ 114 w 223"/>
                <a:gd name="T3" fmla="*/ 12 h 31"/>
                <a:gd name="T4" fmla="*/ 114 w 223"/>
                <a:gd name="T5" fmla="*/ 14 h 31"/>
                <a:gd name="T6" fmla="*/ 110 w 223"/>
                <a:gd name="T7" fmla="*/ 14 h 31"/>
                <a:gd name="T8" fmla="*/ 107 w 223"/>
                <a:gd name="T9" fmla="*/ 14 h 31"/>
                <a:gd name="T10" fmla="*/ 107 w 223"/>
                <a:gd name="T11" fmla="*/ 12 h 31"/>
                <a:gd name="T12" fmla="*/ 107 w 223"/>
                <a:gd name="T13" fmla="*/ 10 h 31"/>
                <a:gd name="T14" fmla="*/ 101 w 223"/>
                <a:gd name="T15" fmla="*/ 9 h 31"/>
                <a:gd name="T16" fmla="*/ 89 w 223"/>
                <a:gd name="T17" fmla="*/ 10 h 31"/>
                <a:gd name="T18" fmla="*/ 76 w 223"/>
                <a:gd name="T19" fmla="*/ 12 h 31"/>
                <a:gd name="T20" fmla="*/ 64 w 223"/>
                <a:gd name="T21" fmla="*/ 12 h 31"/>
                <a:gd name="T22" fmla="*/ 51 w 223"/>
                <a:gd name="T23" fmla="*/ 15 h 31"/>
                <a:gd name="T24" fmla="*/ 39 w 223"/>
                <a:gd name="T25" fmla="*/ 18 h 31"/>
                <a:gd name="T26" fmla="*/ 27 w 223"/>
                <a:gd name="T27" fmla="*/ 22 h 31"/>
                <a:gd name="T28" fmla="*/ 15 w 223"/>
                <a:gd name="T29" fmla="*/ 26 h 31"/>
                <a:gd name="T30" fmla="*/ 7 w 223"/>
                <a:gd name="T31" fmla="*/ 29 h 31"/>
                <a:gd name="T32" fmla="*/ 4 w 223"/>
                <a:gd name="T33" fmla="*/ 30 h 31"/>
                <a:gd name="T34" fmla="*/ 1 w 223"/>
                <a:gd name="T35" fmla="*/ 30 h 31"/>
                <a:gd name="T36" fmla="*/ 0 w 223"/>
                <a:gd name="T37" fmla="*/ 29 h 31"/>
                <a:gd name="T38" fmla="*/ 0 w 223"/>
                <a:gd name="T39" fmla="*/ 27 h 31"/>
                <a:gd name="T40" fmla="*/ 1 w 223"/>
                <a:gd name="T41" fmla="*/ 25 h 31"/>
                <a:gd name="T42" fmla="*/ 4 w 223"/>
                <a:gd name="T43" fmla="*/ 24 h 31"/>
                <a:gd name="T44" fmla="*/ 7 w 223"/>
                <a:gd name="T45" fmla="*/ 22 h 31"/>
                <a:gd name="T46" fmla="*/ 16 w 223"/>
                <a:gd name="T47" fmla="*/ 19 h 31"/>
                <a:gd name="T48" fmla="*/ 29 w 223"/>
                <a:gd name="T49" fmla="*/ 16 h 31"/>
                <a:gd name="T50" fmla="*/ 41 w 223"/>
                <a:gd name="T51" fmla="*/ 12 h 31"/>
                <a:gd name="T52" fmla="*/ 54 w 223"/>
                <a:gd name="T53" fmla="*/ 8 h 31"/>
                <a:gd name="T54" fmla="*/ 66 w 223"/>
                <a:gd name="T55" fmla="*/ 6 h 31"/>
                <a:gd name="T56" fmla="*/ 79 w 223"/>
                <a:gd name="T57" fmla="*/ 3 h 31"/>
                <a:gd name="T58" fmla="*/ 92 w 223"/>
                <a:gd name="T59" fmla="*/ 2 h 31"/>
                <a:gd name="T60" fmla="*/ 104 w 223"/>
                <a:gd name="T61" fmla="*/ 0 h 31"/>
                <a:gd name="T62" fmla="*/ 117 w 223"/>
                <a:gd name="T63" fmla="*/ 0 h 31"/>
                <a:gd name="T64" fmla="*/ 130 w 223"/>
                <a:gd name="T65" fmla="*/ 2 h 31"/>
                <a:gd name="T66" fmla="*/ 142 w 223"/>
                <a:gd name="T67" fmla="*/ 3 h 31"/>
                <a:gd name="T68" fmla="*/ 155 w 223"/>
                <a:gd name="T69" fmla="*/ 6 h 31"/>
                <a:gd name="T70" fmla="*/ 168 w 223"/>
                <a:gd name="T71" fmla="*/ 8 h 31"/>
                <a:gd name="T72" fmla="*/ 181 w 223"/>
                <a:gd name="T73" fmla="*/ 12 h 31"/>
                <a:gd name="T74" fmla="*/ 194 w 223"/>
                <a:gd name="T75" fmla="*/ 16 h 31"/>
                <a:gd name="T76" fmla="*/ 207 w 223"/>
                <a:gd name="T77" fmla="*/ 19 h 31"/>
                <a:gd name="T78" fmla="*/ 215 w 223"/>
                <a:gd name="T79" fmla="*/ 22 h 31"/>
                <a:gd name="T80" fmla="*/ 218 w 223"/>
                <a:gd name="T81" fmla="*/ 24 h 31"/>
                <a:gd name="T82" fmla="*/ 220 w 223"/>
                <a:gd name="T83" fmla="*/ 25 h 31"/>
                <a:gd name="T84" fmla="*/ 222 w 223"/>
                <a:gd name="T85" fmla="*/ 27 h 31"/>
                <a:gd name="T86" fmla="*/ 222 w 223"/>
                <a:gd name="T87" fmla="*/ 29 h 31"/>
                <a:gd name="T88" fmla="*/ 220 w 223"/>
                <a:gd name="T89" fmla="*/ 30 h 31"/>
                <a:gd name="T90" fmla="*/ 218 w 223"/>
                <a:gd name="T91" fmla="*/ 30 h 31"/>
                <a:gd name="T92" fmla="*/ 215 w 223"/>
                <a:gd name="T93" fmla="*/ 29 h 31"/>
                <a:gd name="T94" fmla="*/ 207 w 223"/>
                <a:gd name="T95" fmla="*/ 26 h 31"/>
                <a:gd name="T96" fmla="*/ 195 w 223"/>
                <a:gd name="T97" fmla="*/ 22 h 31"/>
                <a:gd name="T98" fmla="*/ 182 w 223"/>
                <a:gd name="T99" fmla="*/ 18 h 31"/>
                <a:gd name="T100" fmla="*/ 170 w 223"/>
                <a:gd name="T101" fmla="*/ 15 h 31"/>
                <a:gd name="T102" fmla="*/ 158 w 223"/>
                <a:gd name="T103" fmla="*/ 12 h 31"/>
                <a:gd name="T104" fmla="*/ 145 w 223"/>
                <a:gd name="T105" fmla="*/ 11 h 31"/>
                <a:gd name="T106" fmla="*/ 132 w 223"/>
                <a:gd name="T107" fmla="*/ 10 h 31"/>
                <a:gd name="T108" fmla="*/ 120 w 223"/>
                <a:gd name="T109" fmla="*/ 9 h 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23" h="31">
                  <a:moveTo>
                    <a:pt x="114" y="9"/>
                  </a:moveTo>
                  <a:lnTo>
                    <a:pt x="114" y="10"/>
                  </a:lnTo>
                  <a:lnTo>
                    <a:pt x="114" y="11"/>
                  </a:lnTo>
                  <a:lnTo>
                    <a:pt x="114" y="12"/>
                  </a:lnTo>
                  <a:lnTo>
                    <a:pt x="114" y="13"/>
                  </a:lnTo>
                  <a:lnTo>
                    <a:pt x="114" y="14"/>
                  </a:lnTo>
                  <a:lnTo>
                    <a:pt x="112" y="14"/>
                  </a:lnTo>
                  <a:lnTo>
                    <a:pt x="110" y="14"/>
                  </a:lnTo>
                  <a:lnTo>
                    <a:pt x="109" y="14"/>
                  </a:lnTo>
                  <a:lnTo>
                    <a:pt x="107" y="14"/>
                  </a:lnTo>
                  <a:lnTo>
                    <a:pt x="107" y="13"/>
                  </a:lnTo>
                  <a:lnTo>
                    <a:pt x="107" y="12"/>
                  </a:lnTo>
                  <a:lnTo>
                    <a:pt x="107" y="11"/>
                  </a:lnTo>
                  <a:lnTo>
                    <a:pt x="107" y="10"/>
                  </a:lnTo>
                  <a:lnTo>
                    <a:pt x="107" y="9"/>
                  </a:lnTo>
                  <a:lnTo>
                    <a:pt x="101" y="9"/>
                  </a:lnTo>
                  <a:lnTo>
                    <a:pt x="95" y="10"/>
                  </a:lnTo>
                  <a:lnTo>
                    <a:pt x="89" y="10"/>
                  </a:lnTo>
                  <a:lnTo>
                    <a:pt x="82" y="10"/>
                  </a:lnTo>
                  <a:lnTo>
                    <a:pt x="76" y="12"/>
                  </a:lnTo>
                  <a:lnTo>
                    <a:pt x="70" y="12"/>
                  </a:lnTo>
                  <a:lnTo>
                    <a:pt x="64" y="12"/>
                  </a:lnTo>
                  <a:lnTo>
                    <a:pt x="58" y="14"/>
                  </a:lnTo>
                  <a:lnTo>
                    <a:pt x="51" y="15"/>
                  </a:lnTo>
                  <a:lnTo>
                    <a:pt x="46" y="17"/>
                  </a:lnTo>
                  <a:lnTo>
                    <a:pt x="39" y="18"/>
                  </a:lnTo>
                  <a:lnTo>
                    <a:pt x="34" y="20"/>
                  </a:lnTo>
                  <a:lnTo>
                    <a:pt x="27" y="22"/>
                  </a:lnTo>
                  <a:lnTo>
                    <a:pt x="21" y="24"/>
                  </a:lnTo>
                  <a:lnTo>
                    <a:pt x="15" y="26"/>
                  </a:lnTo>
                  <a:lnTo>
                    <a:pt x="9" y="28"/>
                  </a:lnTo>
                  <a:lnTo>
                    <a:pt x="7" y="29"/>
                  </a:lnTo>
                  <a:lnTo>
                    <a:pt x="5" y="29"/>
                  </a:lnTo>
                  <a:lnTo>
                    <a:pt x="4" y="30"/>
                  </a:lnTo>
                  <a:lnTo>
                    <a:pt x="3" y="30"/>
                  </a:lnTo>
                  <a:lnTo>
                    <a:pt x="1" y="30"/>
                  </a:lnTo>
                  <a:lnTo>
                    <a:pt x="1" y="29"/>
                  </a:lnTo>
                  <a:lnTo>
                    <a:pt x="0" y="29"/>
                  </a:lnTo>
                  <a:lnTo>
                    <a:pt x="0" y="28"/>
                  </a:lnTo>
                  <a:lnTo>
                    <a:pt x="0" y="27"/>
                  </a:lnTo>
                  <a:lnTo>
                    <a:pt x="1" y="26"/>
                  </a:lnTo>
                  <a:lnTo>
                    <a:pt x="1" y="25"/>
                  </a:lnTo>
                  <a:lnTo>
                    <a:pt x="3" y="25"/>
                  </a:lnTo>
                  <a:lnTo>
                    <a:pt x="4" y="24"/>
                  </a:lnTo>
                  <a:lnTo>
                    <a:pt x="5" y="22"/>
                  </a:lnTo>
                  <a:lnTo>
                    <a:pt x="7" y="22"/>
                  </a:lnTo>
                  <a:lnTo>
                    <a:pt x="9" y="21"/>
                  </a:lnTo>
                  <a:lnTo>
                    <a:pt x="16" y="19"/>
                  </a:lnTo>
                  <a:lnTo>
                    <a:pt x="22" y="17"/>
                  </a:lnTo>
                  <a:lnTo>
                    <a:pt x="29" y="16"/>
                  </a:lnTo>
                  <a:lnTo>
                    <a:pt x="35" y="13"/>
                  </a:lnTo>
                  <a:lnTo>
                    <a:pt x="41" y="12"/>
                  </a:lnTo>
                  <a:lnTo>
                    <a:pt x="47" y="10"/>
                  </a:lnTo>
                  <a:lnTo>
                    <a:pt x="54" y="8"/>
                  </a:lnTo>
                  <a:lnTo>
                    <a:pt x="60" y="7"/>
                  </a:lnTo>
                  <a:lnTo>
                    <a:pt x="66" y="6"/>
                  </a:lnTo>
                  <a:lnTo>
                    <a:pt x="72" y="4"/>
                  </a:lnTo>
                  <a:lnTo>
                    <a:pt x="79" y="3"/>
                  </a:lnTo>
                  <a:lnTo>
                    <a:pt x="85" y="2"/>
                  </a:lnTo>
                  <a:lnTo>
                    <a:pt x="92" y="2"/>
                  </a:lnTo>
                  <a:lnTo>
                    <a:pt x="98" y="1"/>
                  </a:lnTo>
                  <a:lnTo>
                    <a:pt x="104" y="0"/>
                  </a:lnTo>
                  <a:lnTo>
                    <a:pt x="110" y="0"/>
                  </a:lnTo>
                  <a:lnTo>
                    <a:pt x="117" y="0"/>
                  </a:lnTo>
                  <a:lnTo>
                    <a:pt x="123" y="1"/>
                  </a:lnTo>
                  <a:lnTo>
                    <a:pt x="130" y="2"/>
                  </a:lnTo>
                  <a:lnTo>
                    <a:pt x="136" y="2"/>
                  </a:lnTo>
                  <a:lnTo>
                    <a:pt x="142" y="3"/>
                  </a:lnTo>
                  <a:lnTo>
                    <a:pt x="148" y="4"/>
                  </a:lnTo>
                  <a:lnTo>
                    <a:pt x="155" y="6"/>
                  </a:lnTo>
                  <a:lnTo>
                    <a:pt x="161" y="7"/>
                  </a:lnTo>
                  <a:lnTo>
                    <a:pt x="168" y="8"/>
                  </a:lnTo>
                  <a:lnTo>
                    <a:pt x="174" y="10"/>
                  </a:lnTo>
                  <a:lnTo>
                    <a:pt x="181" y="12"/>
                  </a:lnTo>
                  <a:lnTo>
                    <a:pt x="187" y="13"/>
                  </a:lnTo>
                  <a:lnTo>
                    <a:pt x="194" y="16"/>
                  </a:lnTo>
                  <a:lnTo>
                    <a:pt x="200" y="17"/>
                  </a:lnTo>
                  <a:lnTo>
                    <a:pt x="207" y="19"/>
                  </a:lnTo>
                  <a:lnTo>
                    <a:pt x="214" y="21"/>
                  </a:lnTo>
                  <a:lnTo>
                    <a:pt x="215" y="22"/>
                  </a:lnTo>
                  <a:lnTo>
                    <a:pt x="217" y="22"/>
                  </a:lnTo>
                  <a:lnTo>
                    <a:pt x="218" y="24"/>
                  </a:lnTo>
                  <a:lnTo>
                    <a:pt x="219" y="25"/>
                  </a:lnTo>
                  <a:lnTo>
                    <a:pt x="220" y="25"/>
                  </a:lnTo>
                  <a:lnTo>
                    <a:pt x="221" y="26"/>
                  </a:lnTo>
                  <a:lnTo>
                    <a:pt x="222" y="27"/>
                  </a:lnTo>
                  <a:lnTo>
                    <a:pt x="222" y="28"/>
                  </a:lnTo>
                  <a:lnTo>
                    <a:pt x="222" y="29"/>
                  </a:lnTo>
                  <a:lnTo>
                    <a:pt x="221" y="29"/>
                  </a:lnTo>
                  <a:lnTo>
                    <a:pt x="220" y="30"/>
                  </a:lnTo>
                  <a:lnTo>
                    <a:pt x="219" y="30"/>
                  </a:lnTo>
                  <a:lnTo>
                    <a:pt x="218" y="30"/>
                  </a:lnTo>
                  <a:lnTo>
                    <a:pt x="217" y="29"/>
                  </a:lnTo>
                  <a:lnTo>
                    <a:pt x="215" y="29"/>
                  </a:lnTo>
                  <a:lnTo>
                    <a:pt x="214" y="28"/>
                  </a:lnTo>
                  <a:lnTo>
                    <a:pt x="207" y="26"/>
                  </a:lnTo>
                  <a:lnTo>
                    <a:pt x="202" y="24"/>
                  </a:lnTo>
                  <a:lnTo>
                    <a:pt x="195" y="22"/>
                  </a:lnTo>
                  <a:lnTo>
                    <a:pt x="189" y="20"/>
                  </a:lnTo>
                  <a:lnTo>
                    <a:pt x="182" y="18"/>
                  </a:lnTo>
                  <a:lnTo>
                    <a:pt x="176" y="17"/>
                  </a:lnTo>
                  <a:lnTo>
                    <a:pt x="170" y="15"/>
                  </a:lnTo>
                  <a:lnTo>
                    <a:pt x="164" y="14"/>
                  </a:lnTo>
                  <a:lnTo>
                    <a:pt x="158" y="12"/>
                  </a:lnTo>
                  <a:lnTo>
                    <a:pt x="152" y="12"/>
                  </a:lnTo>
                  <a:lnTo>
                    <a:pt x="145" y="11"/>
                  </a:lnTo>
                  <a:lnTo>
                    <a:pt x="139" y="10"/>
                  </a:lnTo>
                  <a:lnTo>
                    <a:pt x="132" y="10"/>
                  </a:lnTo>
                  <a:lnTo>
                    <a:pt x="126" y="9"/>
                  </a:lnTo>
                  <a:lnTo>
                    <a:pt x="120" y="9"/>
                  </a:lnTo>
                  <a:lnTo>
                    <a:pt x="114" y="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8" name="Freeform 7">
              <a:extLst>
                <a:ext uri="{FF2B5EF4-FFF2-40B4-BE49-F238E27FC236}">
                  <a16:creationId xmlns:a16="http://schemas.microsoft.com/office/drawing/2014/main" id="{89234FD7-A3FD-BB1F-3556-1FF799C423CF}"/>
                </a:ext>
              </a:extLst>
            </p:cNvPr>
            <p:cNvSpPr>
              <a:spLocks/>
            </p:cNvSpPr>
            <p:nvPr/>
          </p:nvSpPr>
          <p:spPr bwMode="auto">
            <a:xfrm>
              <a:off x="2739" y="1746"/>
              <a:ext cx="223" cy="31"/>
            </a:xfrm>
            <a:custGeom>
              <a:avLst/>
              <a:gdLst>
                <a:gd name="T0" fmla="*/ 114 w 223"/>
                <a:gd name="T1" fmla="*/ 9 h 31"/>
                <a:gd name="T2" fmla="*/ 114 w 223"/>
                <a:gd name="T3" fmla="*/ 11 h 31"/>
                <a:gd name="T4" fmla="*/ 114 w 223"/>
                <a:gd name="T5" fmla="*/ 13 h 31"/>
                <a:gd name="T6" fmla="*/ 112 w 223"/>
                <a:gd name="T7" fmla="*/ 14 h 31"/>
                <a:gd name="T8" fmla="*/ 109 w 223"/>
                <a:gd name="T9" fmla="*/ 14 h 31"/>
                <a:gd name="T10" fmla="*/ 107 w 223"/>
                <a:gd name="T11" fmla="*/ 13 h 31"/>
                <a:gd name="T12" fmla="*/ 107 w 223"/>
                <a:gd name="T13" fmla="*/ 11 h 31"/>
                <a:gd name="T14" fmla="*/ 107 w 223"/>
                <a:gd name="T15" fmla="*/ 9 h 31"/>
                <a:gd name="T16" fmla="*/ 95 w 223"/>
                <a:gd name="T17" fmla="*/ 10 h 31"/>
                <a:gd name="T18" fmla="*/ 82 w 223"/>
                <a:gd name="T19" fmla="*/ 10 h 31"/>
                <a:gd name="T20" fmla="*/ 70 w 223"/>
                <a:gd name="T21" fmla="*/ 12 h 31"/>
                <a:gd name="T22" fmla="*/ 58 w 223"/>
                <a:gd name="T23" fmla="*/ 14 h 31"/>
                <a:gd name="T24" fmla="*/ 46 w 223"/>
                <a:gd name="T25" fmla="*/ 17 h 31"/>
                <a:gd name="T26" fmla="*/ 34 w 223"/>
                <a:gd name="T27" fmla="*/ 20 h 31"/>
                <a:gd name="T28" fmla="*/ 21 w 223"/>
                <a:gd name="T29" fmla="*/ 24 h 31"/>
                <a:gd name="T30" fmla="*/ 9 w 223"/>
                <a:gd name="T31" fmla="*/ 28 h 31"/>
                <a:gd name="T32" fmla="*/ 5 w 223"/>
                <a:gd name="T33" fmla="*/ 29 h 31"/>
                <a:gd name="T34" fmla="*/ 3 w 223"/>
                <a:gd name="T35" fmla="*/ 30 h 31"/>
                <a:gd name="T36" fmla="*/ 1 w 223"/>
                <a:gd name="T37" fmla="*/ 29 h 31"/>
                <a:gd name="T38" fmla="*/ 0 w 223"/>
                <a:gd name="T39" fmla="*/ 28 h 31"/>
                <a:gd name="T40" fmla="*/ 1 w 223"/>
                <a:gd name="T41" fmla="*/ 26 h 31"/>
                <a:gd name="T42" fmla="*/ 3 w 223"/>
                <a:gd name="T43" fmla="*/ 25 h 31"/>
                <a:gd name="T44" fmla="*/ 5 w 223"/>
                <a:gd name="T45" fmla="*/ 22 h 31"/>
                <a:gd name="T46" fmla="*/ 9 w 223"/>
                <a:gd name="T47" fmla="*/ 21 h 31"/>
                <a:gd name="T48" fmla="*/ 22 w 223"/>
                <a:gd name="T49" fmla="*/ 17 h 31"/>
                <a:gd name="T50" fmla="*/ 35 w 223"/>
                <a:gd name="T51" fmla="*/ 13 h 31"/>
                <a:gd name="T52" fmla="*/ 47 w 223"/>
                <a:gd name="T53" fmla="*/ 10 h 31"/>
                <a:gd name="T54" fmla="*/ 60 w 223"/>
                <a:gd name="T55" fmla="*/ 7 h 31"/>
                <a:gd name="T56" fmla="*/ 72 w 223"/>
                <a:gd name="T57" fmla="*/ 4 h 31"/>
                <a:gd name="T58" fmla="*/ 85 w 223"/>
                <a:gd name="T59" fmla="*/ 2 h 31"/>
                <a:gd name="T60" fmla="*/ 98 w 223"/>
                <a:gd name="T61" fmla="*/ 1 h 31"/>
                <a:gd name="T62" fmla="*/ 110 w 223"/>
                <a:gd name="T63" fmla="*/ 0 h 31"/>
                <a:gd name="T64" fmla="*/ 123 w 223"/>
                <a:gd name="T65" fmla="*/ 1 h 31"/>
                <a:gd name="T66" fmla="*/ 136 w 223"/>
                <a:gd name="T67" fmla="*/ 2 h 31"/>
                <a:gd name="T68" fmla="*/ 148 w 223"/>
                <a:gd name="T69" fmla="*/ 4 h 31"/>
                <a:gd name="T70" fmla="*/ 161 w 223"/>
                <a:gd name="T71" fmla="*/ 7 h 31"/>
                <a:gd name="T72" fmla="*/ 174 w 223"/>
                <a:gd name="T73" fmla="*/ 10 h 31"/>
                <a:gd name="T74" fmla="*/ 187 w 223"/>
                <a:gd name="T75" fmla="*/ 13 h 31"/>
                <a:gd name="T76" fmla="*/ 200 w 223"/>
                <a:gd name="T77" fmla="*/ 17 h 31"/>
                <a:gd name="T78" fmla="*/ 214 w 223"/>
                <a:gd name="T79" fmla="*/ 21 h 31"/>
                <a:gd name="T80" fmla="*/ 217 w 223"/>
                <a:gd name="T81" fmla="*/ 22 h 31"/>
                <a:gd name="T82" fmla="*/ 219 w 223"/>
                <a:gd name="T83" fmla="*/ 25 h 31"/>
                <a:gd name="T84" fmla="*/ 221 w 223"/>
                <a:gd name="T85" fmla="*/ 26 h 31"/>
                <a:gd name="T86" fmla="*/ 222 w 223"/>
                <a:gd name="T87" fmla="*/ 28 h 31"/>
                <a:gd name="T88" fmla="*/ 221 w 223"/>
                <a:gd name="T89" fmla="*/ 29 h 31"/>
                <a:gd name="T90" fmla="*/ 219 w 223"/>
                <a:gd name="T91" fmla="*/ 30 h 31"/>
                <a:gd name="T92" fmla="*/ 217 w 223"/>
                <a:gd name="T93" fmla="*/ 29 h 31"/>
                <a:gd name="T94" fmla="*/ 214 w 223"/>
                <a:gd name="T95" fmla="*/ 28 h 31"/>
                <a:gd name="T96" fmla="*/ 202 w 223"/>
                <a:gd name="T97" fmla="*/ 24 h 31"/>
                <a:gd name="T98" fmla="*/ 189 w 223"/>
                <a:gd name="T99" fmla="*/ 20 h 31"/>
                <a:gd name="T100" fmla="*/ 176 w 223"/>
                <a:gd name="T101" fmla="*/ 17 h 31"/>
                <a:gd name="T102" fmla="*/ 164 w 223"/>
                <a:gd name="T103" fmla="*/ 14 h 31"/>
                <a:gd name="T104" fmla="*/ 152 w 223"/>
                <a:gd name="T105" fmla="*/ 12 h 31"/>
                <a:gd name="T106" fmla="*/ 139 w 223"/>
                <a:gd name="T107" fmla="*/ 10 h 31"/>
                <a:gd name="T108" fmla="*/ 126 w 223"/>
                <a:gd name="T109" fmla="*/ 9 h 31"/>
                <a:gd name="T110" fmla="*/ 114 w 223"/>
                <a:gd name="T111" fmla="*/ 9 h 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23" h="31">
                  <a:moveTo>
                    <a:pt x="114" y="9"/>
                  </a:moveTo>
                  <a:lnTo>
                    <a:pt x="114" y="9"/>
                  </a:lnTo>
                  <a:lnTo>
                    <a:pt x="114" y="10"/>
                  </a:lnTo>
                  <a:lnTo>
                    <a:pt x="114" y="11"/>
                  </a:lnTo>
                  <a:lnTo>
                    <a:pt x="114" y="12"/>
                  </a:lnTo>
                  <a:lnTo>
                    <a:pt x="114" y="13"/>
                  </a:lnTo>
                  <a:lnTo>
                    <a:pt x="114" y="14"/>
                  </a:lnTo>
                  <a:lnTo>
                    <a:pt x="112" y="14"/>
                  </a:lnTo>
                  <a:lnTo>
                    <a:pt x="110" y="14"/>
                  </a:lnTo>
                  <a:lnTo>
                    <a:pt x="109" y="14"/>
                  </a:lnTo>
                  <a:lnTo>
                    <a:pt x="107" y="14"/>
                  </a:lnTo>
                  <a:lnTo>
                    <a:pt x="107" y="13"/>
                  </a:lnTo>
                  <a:lnTo>
                    <a:pt x="107" y="12"/>
                  </a:lnTo>
                  <a:lnTo>
                    <a:pt x="107" y="11"/>
                  </a:lnTo>
                  <a:lnTo>
                    <a:pt x="107" y="10"/>
                  </a:lnTo>
                  <a:lnTo>
                    <a:pt x="107" y="9"/>
                  </a:lnTo>
                  <a:lnTo>
                    <a:pt x="101" y="9"/>
                  </a:lnTo>
                  <a:lnTo>
                    <a:pt x="95" y="10"/>
                  </a:lnTo>
                  <a:lnTo>
                    <a:pt x="89" y="10"/>
                  </a:lnTo>
                  <a:lnTo>
                    <a:pt x="82" y="10"/>
                  </a:lnTo>
                  <a:lnTo>
                    <a:pt x="76" y="12"/>
                  </a:lnTo>
                  <a:lnTo>
                    <a:pt x="70" y="12"/>
                  </a:lnTo>
                  <a:lnTo>
                    <a:pt x="64" y="12"/>
                  </a:lnTo>
                  <a:lnTo>
                    <a:pt x="58" y="14"/>
                  </a:lnTo>
                  <a:lnTo>
                    <a:pt x="51" y="15"/>
                  </a:lnTo>
                  <a:lnTo>
                    <a:pt x="46" y="17"/>
                  </a:lnTo>
                  <a:lnTo>
                    <a:pt x="39" y="18"/>
                  </a:lnTo>
                  <a:lnTo>
                    <a:pt x="34" y="20"/>
                  </a:lnTo>
                  <a:lnTo>
                    <a:pt x="27" y="22"/>
                  </a:lnTo>
                  <a:lnTo>
                    <a:pt x="21" y="24"/>
                  </a:lnTo>
                  <a:lnTo>
                    <a:pt x="15" y="26"/>
                  </a:lnTo>
                  <a:lnTo>
                    <a:pt x="9" y="28"/>
                  </a:lnTo>
                  <a:lnTo>
                    <a:pt x="7" y="29"/>
                  </a:lnTo>
                  <a:lnTo>
                    <a:pt x="5" y="29"/>
                  </a:lnTo>
                  <a:lnTo>
                    <a:pt x="4" y="30"/>
                  </a:lnTo>
                  <a:lnTo>
                    <a:pt x="3" y="30"/>
                  </a:lnTo>
                  <a:lnTo>
                    <a:pt x="1" y="30"/>
                  </a:lnTo>
                  <a:lnTo>
                    <a:pt x="1" y="29"/>
                  </a:lnTo>
                  <a:lnTo>
                    <a:pt x="0" y="29"/>
                  </a:lnTo>
                  <a:lnTo>
                    <a:pt x="0" y="28"/>
                  </a:lnTo>
                  <a:lnTo>
                    <a:pt x="0" y="27"/>
                  </a:lnTo>
                  <a:lnTo>
                    <a:pt x="1" y="26"/>
                  </a:lnTo>
                  <a:lnTo>
                    <a:pt x="1" y="25"/>
                  </a:lnTo>
                  <a:lnTo>
                    <a:pt x="3" y="25"/>
                  </a:lnTo>
                  <a:lnTo>
                    <a:pt x="4" y="24"/>
                  </a:lnTo>
                  <a:lnTo>
                    <a:pt x="5" y="22"/>
                  </a:lnTo>
                  <a:lnTo>
                    <a:pt x="7" y="22"/>
                  </a:lnTo>
                  <a:lnTo>
                    <a:pt x="9" y="21"/>
                  </a:lnTo>
                  <a:lnTo>
                    <a:pt x="16" y="19"/>
                  </a:lnTo>
                  <a:lnTo>
                    <a:pt x="22" y="17"/>
                  </a:lnTo>
                  <a:lnTo>
                    <a:pt x="29" y="16"/>
                  </a:lnTo>
                  <a:lnTo>
                    <a:pt x="35" y="13"/>
                  </a:lnTo>
                  <a:lnTo>
                    <a:pt x="41" y="12"/>
                  </a:lnTo>
                  <a:lnTo>
                    <a:pt x="47" y="10"/>
                  </a:lnTo>
                  <a:lnTo>
                    <a:pt x="54" y="8"/>
                  </a:lnTo>
                  <a:lnTo>
                    <a:pt x="60" y="7"/>
                  </a:lnTo>
                  <a:lnTo>
                    <a:pt x="66" y="6"/>
                  </a:lnTo>
                  <a:lnTo>
                    <a:pt x="72" y="4"/>
                  </a:lnTo>
                  <a:lnTo>
                    <a:pt x="79" y="3"/>
                  </a:lnTo>
                  <a:lnTo>
                    <a:pt x="85" y="2"/>
                  </a:lnTo>
                  <a:lnTo>
                    <a:pt x="92" y="2"/>
                  </a:lnTo>
                  <a:lnTo>
                    <a:pt x="98" y="1"/>
                  </a:lnTo>
                  <a:lnTo>
                    <a:pt x="104" y="0"/>
                  </a:lnTo>
                  <a:lnTo>
                    <a:pt x="110" y="0"/>
                  </a:lnTo>
                  <a:lnTo>
                    <a:pt x="117" y="0"/>
                  </a:lnTo>
                  <a:lnTo>
                    <a:pt x="123" y="1"/>
                  </a:lnTo>
                  <a:lnTo>
                    <a:pt x="130" y="2"/>
                  </a:lnTo>
                  <a:lnTo>
                    <a:pt x="136" y="2"/>
                  </a:lnTo>
                  <a:lnTo>
                    <a:pt x="142" y="3"/>
                  </a:lnTo>
                  <a:lnTo>
                    <a:pt x="148" y="4"/>
                  </a:lnTo>
                  <a:lnTo>
                    <a:pt x="155" y="6"/>
                  </a:lnTo>
                  <a:lnTo>
                    <a:pt x="161" y="7"/>
                  </a:lnTo>
                  <a:lnTo>
                    <a:pt x="168" y="8"/>
                  </a:lnTo>
                  <a:lnTo>
                    <a:pt x="174" y="10"/>
                  </a:lnTo>
                  <a:lnTo>
                    <a:pt x="181" y="12"/>
                  </a:lnTo>
                  <a:lnTo>
                    <a:pt x="187" y="13"/>
                  </a:lnTo>
                  <a:lnTo>
                    <a:pt x="194" y="16"/>
                  </a:lnTo>
                  <a:lnTo>
                    <a:pt x="200" y="17"/>
                  </a:lnTo>
                  <a:lnTo>
                    <a:pt x="207" y="19"/>
                  </a:lnTo>
                  <a:lnTo>
                    <a:pt x="214" y="21"/>
                  </a:lnTo>
                  <a:lnTo>
                    <a:pt x="215" y="22"/>
                  </a:lnTo>
                  <a:lnTo>
                    <a:pt x="217" y="22"/>
                  </a:lnTo>
                  <a:lnTo>
                    <a:pt x="218" y="24"/>
                  </a:lnTo>
                  <a:lnTo>
                    <a:pt x="219" y="25"/>
                  </a:lnTo>
                  <a:lnTo>
                    <a:pt x="220" y="25"/>
                  </a:lnTo>
                  <a:lnTo>
                    <a:pt x="221" y="26"/>
                  </a:lnTo>
                  <a:lnTo>
                    <a:pt x="222" y="27"/>
                  </a:lnTo>
                  <a:lnTo>
                    <a:pt x="222" y="28"/>
                  </a:lnTo>
                  <a:lnTo>
                    <a:pt x="222" y="29"/>
                  </a:lnTo>
                  <a:lnTo>
                    <a:pt x="221" y="29"/>
                  </a:lnTo>
                  <a:lnTo>
                    <a:pt x="220" y="30"/>
                  </a:lnTo>
                  <a:lnTo>
                    <a:pt x="219" y="30"/>
                  </a:lnTo>
                  <a:lnTo>
                    <a:pt x="218" y="30"/>
                  </a:lnTo>
                  <a:lnTo>
                    <a:pt x="217" y="29"/>
                  </a:lnTo>
                  <a:lnTo>
                    <a:pt x="215" y="29"/>
                  </a:lnTo>
                  <a:lnTo>
                    <a:pt x="214" y="28"/>
                  </a:lnTo>
                  <a:lnTo>
                    <a:pt x="207" y="26"/>
                  </a:lnTo>
                  <a:lnTo>
                    <a:pt x="202" y="24"/>
                  </a:lnTo>
                  <a:lnTo>
                    <a:pt x="195" y="22"/>
                  </a:lnTo>
                  <a:lnTo>
                    <a:pt x="189" y="20"/>
                  </a:lnTo>
                  <a:lnTo>
                    <a:pt x="182" y="18"/>
                  </a:lnTo>
                  <a:lnTo>
                    <a:pt x="176" y="17"/>
                  </a:lnTo>
                  <a:lnTo>
                    <a:pt x="170" y="15"/>
                  </a:lnTo>
                  <a:lnTo>
                    <a:pt x="164" y="14"/>
                  </a:lnTo>
                  <a:lnTo>
                    <a:pt x="158" y="12"/>
                  </a:lnTo>
                  <a:lnTo>
                    <a:pt x="152" y="12"/>
                  </a:lnTo>
                  <a:lnTo>
                    <a:pt x="145" y="11"/>
                  </a:lnTo>
                  <a:lnTo>
                    <a:pt x="139" y="10"/>
                  </a:lnTo>
                  <a:lnTo>
                    <a:pt x="132" y="10"/>
                  </a:lnTo>
                  <a:lnTo>
                    <a:pt x="126" y="9"/>
                  </a:lnTo>
                  <a:lnTo>
                    <a:pt x="120" y="9"/>
                  </a:lnTo>
                  <a:lnTo>
                    <a:pt x="114" y="9"/>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9" name="Freeform 8">
              <a:extLst>
                <a:ext uri="{FF2B5EF4-FFF2-40B4-BE49-F238E27FC236}">
                  <a16:creationId xmlns:a16="http://schemas.microsoft.com/office/drawing/2014/main" id="{D384A2DE-53DD-EEB9-0D90-E9DDB05944EB}"/>
                </a:ext>
              </a:extLst>
            </p:cNvPr>
            <p:cNvSpPr>
              <a:spLocks/>
            </p:cNvSpPr>
            <p:nvPr/>
          </p:nvSpPr>
          <p:spPr bwMode="auto">
            <a:xfrm>
              <a:off x="2844" y="1760"/>
              <a:ext cx="17" cy="238"/>
            </a:xfrm>
            <a:custGeom>
              <a:avLst/>
              <a:gdLst>
                <a:gd name="T0" fmla="*/ 0 w 17"/>
                <a:gd name="T1" fmla="*/ 0 h 238"/>
                <a:gd name="T2" fmla="*/ 16 w 17"/>
                <a:gd name="T3" fmla="*/ 0 h 238"/>
                <a:gd name="T4" fmla="*/ 16 w 17"/>
                <a:gd name="T5" fmla="*/ 237 h 238"/>
                <a:gd name="T6" fmla="*/ 0 w 17"/>
                <a:gd name="T7" fmla="*/ 237 h 238"/>
                <a:gd name="T8" fmla="*/ 0 w 17"/>
                <a:gd name="T9" fmla="*/ 0 h 2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38">
                  <a:moveTo>
                    <a:pt x="0" y="0"/>
                  </a:moveTo>
                  <a:lnTo>
                    <a:pt x="16" y="0"/>
                  </a:lnTo>
                  <a:lnTo>
                    <a:pt x="16" y="237"/>
                  </a:lnTo>
                  <a:lnTo>
                    <a:pt x="0" y="237"/>
                  </a:lnTo>
                  <a:lnTo>
                    <a:pt x="0"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0" name="Freeform 9">
              <a:extLst>
                <a:ext uri="{FF2B5EF4-FFF2-40B4-BE49-F238E27FC236}">
                  <a16:creationId xmlns:a16="http://schemas.microsoft.com/office/drawing/2014/main" id="{E3AE3334-6635-67CE-20F6-D628325531AA}"/>
                </a:ext>
              </a:extLst>
            </p:cNvPr>
            <p:cNvSpPr>
              <a:spLocks/>
            </p:cNvSpPr>
            <p:nvPr/>
          </p:nvSpPr>
          <p:spPr bwMode="auto">
            <a:xfrm>
              <a:off x="2844" y="1760"/>
              <a:ext cx="17" cy="238"/>
            </a:xfrm>
            <a:custGeom>
              <a:avLst/>
              <a:gdLst>
                <a:gd name="T0" fmla="*/ 0 w 17"/>
                <a:gd name="T1" fmla="*/ 0 h 238"/>
                <a:gd name="T2" fmla="*/ 16 w 17"/>
                <a:gd name="T3" fmla="*/ 0 h 238"/>
                <a:gd name="T4" fmla="*/ 16 w 17"/>
                <a:gd name="T5" fmla="*/ 237 h 238"/>
                <a:gd name="T6" fmla="*/ 0 w 17"/>
                <a:gd name="T7" fmla="*/ 237 h 238"/>
                <a:gd name="T8" fmla="*/ 0 w 17"/>
                <a:gd name="T9" fmla="*/ 0 h 2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38">
                  <a:moveTo>
                    <a:pt x="0" y="0"/>
                  </a:moveTo>
                  <a:lnTo>
                    <a:pt x="16" y="0"/>
                  </a:lnTo>
                  <a:lnTo>
                    <a:pt x="16" y="237"/>
                  </a:lnTo>
                  <a:lnTo>
                    <a:pt x="0" y="237"/>
                  </a:lnTo>
                  <a:lnTo>
                    <a:pt x="0" y="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1" name="Freeform 10">
              <a:extLst>
                <a:ext uri="{FF2B5EF4-FFF2-40B4-BE49-F238E27FC236}">
                  <a16:creationId xmlns:a16="http://schemas.microsoft.com/office/drawing/2014/main" id="{1DBBB427-B441-3866-4436-1ECD6D7C91D6}"/>
                </a:ext>
              </a:extLst>
            </p:cNvPr>
            <p:cNvSpPr>
              <a:spLocks/>
            </p:cNvSpPr>
            <p:nvPr/>
          </p:nvSpPr>
          <p:spPr bwMode="auto">
            <a:xfrm>
              <a:off x="2845" y="1994"/>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2" name="Freeform 11">
              <a:extLst>
                <a:ext uri="{FF2B5EF4-FFF2-40B4-BE49-F238E27FC236}">
                  <a16:creationId xmlns:a16="http://schemas.microsoft.com/office/drawing/2014/main" id="{2D6DDCF9-A827-BB5F-238E-B4E7D9219938}"/>
                </a:ext>
              </a:extLst>
            </p:cNvPr>
            <p:cNvSpPr>
              <a:spLocks/>
            </p:cNvSpPr>
            <p:nvPr/>
          </p:nvSpPr>
          <p:spPr bwMode="auto">
            <a:xfrm>
              <a:off x="2845" y="1991"/>
              <a:ext cx="17" cy="17"/>
            </a:xfrm>
            <a:custGeom>
              <a:avLst/>
              <a:gdLst>
                <a:gd name="T0" fmla="*/ 0 w 17"/>
                <a:gd name="T1" fmla="*/ 0 h 17"/>
                <a:gd name="T2" fmla="*/ 0 w 17"/>
                <a:gd name="T3" fmla="*/ 0 h 17"/>
                <a:gd name="T4" fmla="*/ 0 w 17"/>
                <a:gd name="T5" fmla="*/ 8 h 17"/>
                <a:gd name="T6" fmla="*/ 2 w 17"/>
                <a:gd name="T7" fmla="*/ 8 h 17"/>
                <a:gd name="T8" fmla="*/ 4 w 17"/>
                <a:gd name="T9" fmla="*/ 8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8"/>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3" name="Freeform 12">
              <a:extLst>
                <a:ext uri="{FF2B5EF4-FFF2-40B4-BE49-F238E27FC236}">
                  <a16:creationId xmlns:a16="http://schemas.microsoft.com/office/drawing/2014/main" id="{BC4D9402-2DA1-2BB7-24CC-8849F46B439D}"/>
                </a:ext>
              </a:extLst>
            </p:cNvPr>
            <p:cNvSpPr>
              <a:spLocks/>
            </p:cNvSpPr>
            <p:nvPr/>
          </p:nvSpPr>
          <p:spPr bwMode="auto">
            <a:xfrm>
              <a:off x="2845" y="1988"/>
              <a:ext cx="17" cy="17"/>
            </a:xfrm>
            <a:custGeom>
              <a:avLst/>
              <a:gdLst>
                <a:gd name="T0" fmla="*/ 0 w 17"/>
                <a:gd name="T1" fmla="*/ 0 h 17"/>
                <a:gd name="T2" fmla="*/ 0 w 17"/>
                <a:gd name="T3" fmla="*/ 0 h 17"/>
                <a:gd name="T4" fmla="*/ 0 w 17"/>
                <a:gd name="T5" fmla="*/ 8 h 17"/>
                <a:gd name="T6" fmla="*/ 2 w 17"/>
                <a:gd name="T7" fmla="*/ 8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4" name="Freeform 13">
              <a:extLst>
                <a:ext uri="{FF2B5EF4-FFF2-40B4-BE49-F238E27FC236}">
                  <a16:creationId xmlns:a16="http://schemas.microsoft.com/office/drawing/2014/main" id="{B7BE62D5-E0CF-74AB-CF35-85BF65E5702D}"/>
                </a:ext>
              </a:extLst>
            </p:cNvPr>
            <p:cNvSpPr>
              <a:spLocks/>
            </p:cNvSpPr>
            <p:nvPr/>
          </p:nvSpPr>
          <p:spPr bwMode="auto">
            <a:xfrm>
              <a:off x="2845" y="1985"/>
              <a:ext cx="17" cy="17"/>
            </a:xfrm>
            <a:custGeom>
              <a:avLst/>
              <a:gdLst>
                <a:gd name="T0" fmla="*/ 0 w 17"/>
                <a:gd name="T1" fmla="*/ 0 h 17"/>
                <a:gd name="T2" fmla="*/ 0 w 17"/>
                <a:gd name="T3" fmla="*/ 0 h 17"/>
                <a:gd name="T4" fmla="*/ 2 w 17"/>
                <a:gd name="T5" fmla="*/ 0 h 17"/>
                <a:gd name="T6" fmla="*/ 4 w 17"/>
                <a:gd name="T7" fmla="*/ 8 h 17"/>
                <a:gd name="T8" fmla="*/ 6 w 17"/>
                <a:gd name="T9" fmla="*/ 16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0"/>
                  </a:lnTo>
                  <a:lnTo>
                    <a:pt x="4" y="8"/>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5" name="Freeform 14">
              <a:extLst>
                <a:ext uri="{FF2B5EF4-FFF2-40B4-BE49-F238E27FC236}">
                  <a16:creationId xmlns:a16="http://schemas.microsoft.com/office/drawing/2014/main" id="{8B5A9911-B199-F150-6B3D-408170EF9048}"/>
                </a:ext>
              </a:extLst>
            </p:cNvPr>
            <p:cNvSpPr>
              <a:spLocks/>
            </p:cNvSpPr>
            <p:nvPr/>
          </p:nvSpPr>
          <p:spPr bwMode="auto">
            <a:xfrm>
              <a:off x="2845" y="1981"/>
              <a:ext cx="17" cy="17"/>
            </a:xfrm>
            <a:custGeom>
              <a:avLst/>
              <a:gdLst>
                <a:gd name="T0" fmla="*/ 0 w 17"/>
                <a:gd name="T1" fmla="*/ 0 h 17"/>
                <a:gd name="T2" fmla="*/ 0 w 17"/>
                <a:gd name="T3" fmla="*/ 0 h 17"/>
                <a:gd name="T4" fmla="*/ 0 w 17"/>
                <a:gd name="T5" fmla="*/ 5 h 17"/>
                <a:gd name="T6" fmla="*/ 2 w 17"/>
                <a:gd name="T7" fmla="*/ 10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10"/>
                  </a:lnTo>
                  <a:lnTo>
                    <a:pt x="4" y="10"/>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6" name="Freeform 15">
              <a:extLst>
                <a:ext uri="{FF2B5EF4-FFF2-40B4-BE49-F238E27FC236}">
                  <a16:creationId xmlns:a16="http://schemas.microsoft.com/office/drawing/2014/main" id="{0A496D45-3B2E-5DB7-2ED0-C0F5125C9E3F}"/>
                </a:ext>
              </a:extLst>
            </p:cNvPr>
            <p:cNvSpPr>
              <a:spLocks/>
            </p:cNvSpPr>
            <p:nvPr/>
          </p:nvSpPr>
          <p:spPr bwMode="auto">
            <a:xfrm>
              <a:off x="2845" y="1977"/>
              <a:ext cx="17" cy="17"/>
            </a:xfrm>
            <a:custGeom>
              <a:avLst/>
              <a:gdLst>
                <a:gd name="T0" fmla="*/ 0 w 17"/>
                <a:gd name="T1" fmla="*/ 0 h 17"/>
                <a:gd name="T2" fmla="*/ 0 w 17"/>
                <a:gd name="T3" fmla="*/ 0 h 17"/>
                <a:gd name="T4" fmla="*/ 0 w 17"/>
                <a:gd name="T5" fmla="*/ 8 h 17"/>
                <a:gd name="T6" fmla="*/ 2 w 17"/>
                <a:gd name="T7" fmla="*/ 8 h 17"/>
                <a:gd name="T8" fmla="*/ 4 w 17"/>
                <a:gd name="T9" fmla="*/ 12 h 17"/>
                <a:gd name="T10" fmla="*/ 6 w 17"/>
                <a:gd name="T11" fmla="*/ 12 h 17"/>
                <a:gd name="T12" fmla="*/ 8 w 17"/>
                <a:gd name="T13" fmla="*/ 16 h 17"/>
                <a:gd name="T14" fmla="*/ 10 w 17"/>
                <a:gd name="T15" fmla="*/ 16 h 17"/>
                <a:gd name="T16" fmla="*/ 12 w 17"/>
                <a:gd name="T17" fmla="*/ 16 h 17"/>
                <a:gd name="T18" fmla="*/ 14 w 17"/>
                <a:gd name="T19" fmla="*/ 16 h 17"/>
                <a:gd name="T20" fmla="*/ 16 w 17"/>
                <a:gd name="T21" fmla="*/ 1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12"/>
                  </a:lnTo>
                  <a:lnTo>
                    <a:pt x="6" y="12"/>
                  </a:lnTo>
                  <a:lnTo>
                    <a:pt x="8" y="16"/>
                  </a:lnTo>
                  <a:lnTo>
                    <a:pt x="10" y="16"/>
                  </a:lnTo>
                  <a:lnTo>
                    <a:pt x="12" y="16"/>
                  </a:lnTo>
                  <a:lnTo>
                    <a:pt x="14" y="16"/>
                  </a:lnTo>
                  <a:lnTo>
                    <a:pt x="16" y="12"/>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7" name="Freeform 16">
              <a:extLst>
                <a:ext uri="{FF2B5EF4-FFF2-40B4-BE49-F238E27FC236}">
                  <a16:creationId xmlns:a16="http://schemas.microsoft.com/office/drawing/2014/main" id="{17122398-7A9A-2084-8911-5B03D5EB2BAC}"/>
                </a:ext>
              </a:extLst>
            </p:cNvPr>
            <p:cNvSpPr>
              <a:spLocks/>
            </p:cNvSpPr>
            <p:nvPr/>
          </p:nvSpPr>
          <p:spPr bwMode="auto">
            <a:xfrm>
              <a:off x="2845" y="1975"/>
              <a:ext cx="17" cy="17"/>
            </a:xfrm>
            <a:custGeom>
              <a:avLst/>
              <a:gdLst>
                <a:gd name="T0" fmla="*/ 0 w 17"/>
                <a:gd name="T1" fmla="*/ 0 h 17"/>
                <a:gd name="T2" fmla="*/ 0 w 17"/>
                <a:gd name="T3" fmla="*/ 0 h 17"/>
                <a:gd name="T4" fmla="*/ 2 w 17"/>
                <a:gd name="T5" fmla="*/ 0 h 17"/>
                <a:gd name="T6" fmla="*/ 4 w 17"/>
                <a:gd name="T7" fmla="*/ 8 h 17"/>
                <a:gd name="T8" fmla="*/ 6 w 17"/>
                <a:gd name="T9" fmla="*/ 16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0"/>
                  </a:lnTo>
                  <a:lnTo>
                    <a:pt x="4" y="8"/>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8" name="Freeform 17">
              <a:extLst>
                <a:ext uri="{FF2B5EF4-FFF2-40B4-BE49-F238E27FC236}">
                  <a16:creationId xmlns:a16="http://schemas.microsoft.com/office/drawing/2014/main" id="{BDBCF00F-F8BD-5C7A-CB64-6A4C29B6BF4E}"/>
                </a:ext>
              </a:extLst>
            </p:cNvPr>
            <p:cNvSpPr>
              <a:spLocks/>
            </p:cNvSpPr>
            <p:nvPr/>
          </p:nvSpPr>
          <p:spPr bwMode="auto">
            <a:xfrm>
              <a:off x="2845" y="1971"/>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9" name="Freeform 18">
              <a:extLst>
                <a:ext uri="{FF2B5EF4-FFF2-40B4-BE49-F238E27FC236}">
                  <a16:creationId xmlns:a16="http://schemas.microsoft.com/office/drawing/2014/main" id="{F029E024-FC73-D564-534F-0E5EEF21A870}"/>
                </a:ext>
              </a:extLst>
            </p:cNvPr>
            <p:cNvSpPr>
              <a:spLocks/>
            </p:cNvSpPr>
            <p:nvPr/>
          </p:nvSpPr>
          <p:spPr bwMode="auto">
            <a:xfrm>
              <a:off x="2845" y="1967"/>
              <a:ext cx="17" cy="17"/>
            </a:xfrm>
            <a:custGeom>
              <a:avLst/>
              <a:gdLst>
                <a:gd name="T0" fmla="*/ 0 w 17"/>
                <a:gd name="T1" fmla="*/ 0 h 17"/>
                <a:gd name="T2" fmla="*/ 0 w 17"/>
                <a:gd name="T3" fmla="*/ 0 h 17"/>
                <a:gd name="T4" fmla="*/ 0 w 17"/>
                <a:gd name="T5" fmla="*/ 8 h 17"/>
                <a:gd name="T6" fmla="*/ 2 w 17"/>
                <a:gd name="T7" fmla="*/ 8 h 17"/>
                <a:gd name="T8" fmla="*/ 4 w 17"/>
                <a:gd name="T9" fmla="*/ 8 h 17"/>
                <a:gd name="T10" fmla="*/ 6 w 17"/>
                <a:gd name="T11" fmla="*/ 12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8"/>
                  </a:lnTo>
                  <a:lnTo>
                    <a:pt x="6" y="12"/>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0" name="Freeform 19">
              <a:extLst>
                <a:ext uri="{FF2B5EF4-FFF2-40B4-BE49-F238E27FC236}">
                  <a16:creationId xmlns:a16="http://schemas.microsoft.com/office/drawing/2014/main" id="{5B0E0DFA-F5AC-47DF-1A59-352BFBC61F6F}"/>
                </a:ext>
              </a:extLst>
            </p:cNvPr>
            <p:cNvSpPr>
              <a:spLocks/>
            </p:cNvSpPr>
            <p:nvPr/>
          </p:nvSpPr>
          <p:spPr bwMode="auto">
            <a:xfrm>
              <a:off x="2845" y="1964"/>
              <a:ext cx="17" cy="17"/>
            </a:xfrm>
            <a:custGeom>
              <a:avLst/>
              <a:gdLst>
                <a:gd name="T0" fmla="*/ 0 w 17"/>
                <a:gd name="T1" fmla="*/ 0 h 17"/>
                <a:gd name="T2" fmla="*/ 0 w 17"/>
                <a:gd name="T3" fmla="*/ 0 h 17"/>
                <a:gd name="T4" fmla="*/ 0 w 17"/>
                <a:gd name="T5" fmla="*/ 8 h 17"/>
                <a:gd name="T6" fmla="*/ 2 w 17"/>
                <a:gd name="T7" fmla="*/ 8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1" name="Freeform 20">
              <a:extLst>
                <a:ext uri="{FF2B5EF4-FFF2-40B4-BE49-F238E27FC236}">
                  <a16:creationId xmlns:a16="http://schemas.microsoft.com/office/drawing/2014/main" id="{51ACC4D6-436E-A7EE-6A5B-E8F1DC7B46A7}"/>
                </a:ext>
              </a:extLst>
            </p:cNvPr>
            <p:cNvSpPr>
              <a:spLocks/>
            </p:cNvSpPr>
            <p:nvPr/>
          </p:nvSpPr>
          <p:spPr bwMode="auto">
            <a:xfrm>
              <a:off x="2845" y="1961"/>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2" name="Freeform 21">
              <a:extLst>
                <a:ext uri="{FF2B5EF4-FFF2-40B4-BE49-F238E27FC236}">
                  <a16:creationId xmlns:a16="http://schemas.microsoft.com/office/drawing/2014/main" id="{2648331F-70AE-DD0D-FF36-C7778B88BC5A}"/>
                </a:ext>
              </a:extLst>
            </p:cNvPr>
            <p:cNvSpPr>
              <a:spLocks/>
            </p:cNvSpPr>
            <p:nvPr/>
          </p:nvSpPr>
          <p:spPr bwMode="auto">
            <a:xfrm>
              <a:off x="2845" y="1958"/>
              <a:ext cx="17" cy="17"/>
            </a:xfrm>
            <a:custGeom>
              <a:avLst/>
              <a:gdLst>
                <a:gd name="T0" fmla="*/ 0 w 17"/>
                <a:gd name="T1" fmla="*/ 0 h 17"/>
                <a:gd name="T2" fmla="*/ 0 w 17"/>
                <a:gd name="T3" fmla="*/ 0 h 17"/>
                <a:gd name="T4" fmla="*/ 0 w 17"/>
                <a:gd name="T5" fmla="*/ 5 h 17"/>
                <a:gd name="T6" fmla="*/ 2 w 17"/>
                <a:gd name="T7" fmla="*/ 5 h 17"/>
                <a:gd name="T8" fmla="*/ 4 w 17"/>
                <a:gd name="T9" fmla="*/ 5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5"/>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3" name="Freeform 22">
              <a:extLst>
                <a:ext uri="{FF2B5EF4-FFF2-40B4-BE49-F238E27FC236}">
                  <a16:creationId xmlns:a16="http://schemas.microsoft.com/office/drawing/2014/main" id="{39B84262-8CE7-5910-EB49-FDBC4D7310E6}"/>
                </a:ext>
              </a:extLst>
            </p:cNvPr>
            <p:cNvSpPr>
              <a:spLocks/>
            </p:cNvSpPr>
            <p:nvPr/>
          </p:nvSpPr>
          <p:spPr bwMode="auto">
            <a:xfrm>
              <a:off x="2845" y="1954"/>
              <a:ext cx="17" cy="17"/>
            </a:xfrm>
            <a:custGeom>
              <a:avLst/>
              <a:gdLst>
                <a:gd name="T0" fmla="*/ 0 w 17"/>
                <a:gd name="T1" fmla="*/ 0 h 17"/>
                <a:gd name="T2" fmla="*/ 0 w 17"/>
                <a:gd name="T3" fmla="*/ 0 h 17"/>
                <a:gd name="T4" fmla="*/ 0 w 17"/>
                <a:gd name="T5" fmla="*/ 4 h 17"/>
                <a:gd name="T6" fmla="*/ 0 w 17"/>
                <a:gd name="T7" fmla="*/ 8 h 17"/>
                <a:gd name="T8" fmla="*/ 2 w 17"/>
                <a:gd name="T9" fmla="*/ 12 h 17"/>
                <a:gd name="T10" fmla="*/ 4 w 17"/>
                <a:gd name="T11" fmla="*/ 12 h 17"/>
                <a:gd name="T12" fmla="*/ 6 w 17"/>
                <a:gd name="T13" fmla="*/ 12 h 17"/>
                <a:gd name="T14" fmla="*/ 8 w 17"/>
                <a:gd name="T15" fmla="*/ 12 h 17"/>
                <a:gd name="T16" fmla="*/ 10 w 17"/>
                <a:gd name="T17" fmla="*/ 12 h 17"/>
                <a:gd name="T18" fmla="*/ 12 w 17"/>
                <a:gd name="T19" fmla="*/ 16 h 17"/>
                <a:gd name="T20" fmla="*/ 14 w 17"/>
                <a:gd name="T21" fmla="*/ 16 h 17"/>
                <a:gd name="T22" fmla="*/ 16 w 17"/>
                <a:gd name="T23" fmla="*/ 12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0" y="0"/>
                  </a:moveTo>
                  <a:lnTo>
                    <a:pt x="0" y="0"/>
                  </a:lnTo>
                  <a:lnTo>
                    <a:pt x="0" y="4"/>
                  </a:lnTo>
                  <a:lnTo>
                    <a:pt x="0" y="8"/>
                  </a:lnTo>
                  <a:lnTo>
                    <a:pt x="2" y="12"/>
                  </a:lnTo>
                  <a:lnTo>
                    <a:pt x="4" y="12"/>
                  </a:lnTo>
                  <a:lnTo>
                    <a:pt x="6" y="12"/>
                  </a:lnTo>
                  <a:lnTo>
                    <a:pt x="8" y="12"/>
                  </a:lnTo>
                  <a:lnTo>
                    <a:pt x="10" y="12"/>
                  </a:lnTo>
                  <a:lnTo>
                    <a:pt x="12" y="16"/>
                  </a:lnTo>
                  <a:lnTo>
                    <a:pt x="14" y="16"/>
                  </a:lnTo>
                  <a:lnTo>
                    <a:pt x="16" y="12"/>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4" name="Freeform 23">
              <a:extLst>
                <a:ext uri="{FF2B5EF4-FFF2-40B4-BE49-F238E27FC236}">
                  <a16:creationId xmlns:a16="http://schemas.microsoft.com/office/drawing/2014/main" id="{DBFF4B78-47F9-0A07-8E4B-2215DA9B99F3}"/>
                </a:ext>
              </a:extLst>
            </p:cNvPr>
            <p:cNvSpPr>
              <a:spLocks/>
            </p:cNvSpPr>
            <p:nvPr/>
          </p:nvSpPr>
          <p:spPr bwMode="auto">
            <a:xfrm>
              <a:off x="2845" y="1951"/>
              <a:ext cx="17" cy="17"/>
            </a:xfrm>
            <a:custGeom>
              <a:avLst/>
              <a:gdLst>
                <a:gd name="T0" fmla="*/ 0 w 17"/>
                <a:gd name="T1" fmla="*/ 0 h 17"/>
                <a:gd name="T2" fmla="*/ 0 w 17"/>
                <a:gd name="T3" fmla="*/ 0 h 17"/>
                <a:gd name="T4" fmla="*/ 2 w 17"/>
                <a:gd name="T5" fmla="*/ 5 h 17"/>
                <a:gd name="T6" fmla="*/ 4 w 17"/>
                <a:gd name="T7" fmla="*/ 10 h 17"/>
                <a:gd name="T8" fmla="*/ 6 w 17"/>
                <a:gd name="T9" fmla="*/ 16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5"/>
                  </a:lnTo>
                  <a:lnTo>
                    <a:pt x="4" y="10"/>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5" name="Freeform 24">
              <a:extLst>
                <a:ext uri="{FF2B5EF4-FFF2-40B4-BE49-F238E27FC236}">
                  <a16:creationId xmlns:a16="http://schemas.microsoft.com/office/drawing/2014/main" id="{924703C7-BCAF-BB5F-1C1B-21FD74EF2887}"/>
                </a:ext>
              </a:extLst>
            </p:cNvPr>
            <p:cNvSpPr>
              <a:spLocks/>
            </p:cNvSpPr>
            <p:nvPr/>
          </p:nvSpPr>
          <p:spPr bwMode="auto">
            <a:xfrm>
              <a:off x="2845" y="1948"/>
              <a:ext cx="17" cy="17"/>
            </a:xfrm>
            <a:custGeom>
              <a:avLst/>
              <a:gdLst>
                <a:gd name="T0" fmla="*/ 0 w 17"/>
                <a:gd name="T1" fmla="*/ 0 h 17"/>
                <a:gd name="T2" fmla="*/ 0 w 17"/>
                <a:gd name="T3" fmla="*/ 0 h 17"/>
                <a:gd name="T4" fmla="*/ 0 w 17"/>
                <a:gd name="T5" fmla="*/ 5 h 17"/>
                <a:gd name="T6" fmla="*/ 2 w 17"/>
                <a:gd name="T7" fmla="*/ 5 h 17"/>
                <a:gd name="T8" fmla="*/ 4 w 17"/>
                <a:gd name="T9" fmla="*/ 5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5"/>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6" name="Freeform 25">
              <a:extLst>
                <a:ext uri="{FF2B5EF4-FFF2-40B4-BE49-F238E27FC236}">
                  <a16:creationId xmlns:a16="http://schemas.microsoft.com/office/drawing/2014/main" id="{3F0E63B2-60B4-717F-55F7-441C35EB9599}"/>
                </a:ext>
              </a:extLst>
            </p:cNvPr>
            <p:cNvSpPr>
              <a:spLocks/>
            </p:cNvSpPr>
            <p:nvPr/>
          </p:nvSpPr>
          <p:spPr bwMode="auto">
            <a:xfrm>
              <a:off x="2845" y="1945"/>
              <a:ext cx="17" cy="17"/>
            </a:xfrm>
            <a:custGeom>
              <a:avLst/>
              <a:gdLst>
                <a:gd name="T0" fmla="*/ 0 w 17"/>
                <a:gd name="T1" fmla="*/ 0 h 17"/>
                <a:gd name="T2" fmla="*/ 0 w 17"/>
                <a:gd name="T3" fmla="*/ 0 h 17"/>
                <a:gd name="T4" fmla="*/ 0 w 17"/>
                <a:gd name="T5" fmla="*/ 8 h 17"/>
                <a:gd name="T6" fmla="*/ 2 w 17"/>
                <a:gd name="T7" fmla="*/ 16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16"/>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7" name="Freeform 26">
              <a:extLst>
                <a:ext uri="{FF2B5EF4-FFF2-40B4-BE49-F238E27FC236}">
                  <a16:creationId xmlns:a16="http://schemas.microsoft.com/office/drawing/2014/main" id="{DFF06356-65A5-5438-CAD3-2EE8D79B0A88}"/>
                </a:ext>
              </a:extLst>
            </p:cNvPr>
            <p:cNvSpPr>
              <a:spLocks/>
            </p:cNvSpPr>
            <p:nvPr/>
          </p:nvSpPr>
          <p:spPr bwMode="auto">
            <a:xfrm>
              <a:off x="2845" y="1941"/>
              <a:ext cx="17" cy="17"/>
            </a:xfrm>
            <a:custGeom>
              <a:avLst/>
              <a:gdLst>
                <a:gd name="T0" fmla="*/ 0 w 17"/>
                <a:gd name="T1" fmla="*/ 0 h 17"/>
                <a:gd name="T2" fmla="*/ 0 w 17"/>
                <a:gd name="T3" fmla="*/ 0 h 17"/>
                <a:gd name="T4" fmla="*/ 0 w 17"/>
                <a:gd name="T5" fmla="*/ 5 h 17"/>
                <a:gd name="T6" fmla="*/ 0 w 17"/>
                <a:gd name="T7" fmla="*/ 10 h 17"/>
                <a:gd name="T8" fmla="*/ 2 w 17"/>
                <a:gd name="T9" fmla="*/ 10 h 17"/>
                <a:gd name="T10" fmla="*/ 4 w 17"/>
                <a:gd name="T11" fmla="*/ 10 h 17"/>
                <a:gd name="T12" fmla="*/ 6 w 17"/>
                <a:gd name="T13" fmla="*/ 10 h 17"/>
                <a:gd name="T14" fmla="*/ 8 w 17"/>
                <a:gd name="T15" fmla="*/ 16 h 17"/>
                <a:gd name="T16" fmla="*/ 10 w 17"/>
                <a:gd name="T17" fmla="*/ 16 h 17"/>
                <a:gd name="T18" fmla="*/ 12 w 17"/>
                <a:gd name="T19" fmla="*/ 16 h 17"/>
                <a:gd name="T20" fmla="*/ 14 w 17"/>
                <a:gd name="T21" fmla="*/ 16 h 17"/>
                <a:gd name="T22" fmla="*/ 16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0" y="0"/>
                  </a:moveTo>
                  <a:lnTo>
                    <a:pt x="0" y="0"/>
                  </a:lnTo>
                  <a:lnTo>
                    <a:pt x="0" y="5"/>
                  </a:lnTo>
                  <a:lnTo>
                    <a:pt x="0" y="10"/>
                  </a:lnTo>
                  <a:lnTo>
                    <a:pt x="2" y="10"/>
                  </a:lnTo>
                  <a:lnTo>
                    <a:pt x="4" y="10"/>
                  </a:lnTo>
                  <a:lnTo>
                    <a:pt x="6" y="10"/>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8" name="Freeform 27">
              <a:extLst>
                <a:ext uri="{FF2B5EF4-FFF2-40B4-BE49-F238E27FC236}">
                  <a16:creationId xmlns:a16="http://schemas.microsoft.com/office/drawing/2014/main" id="{EA3A6634-60AB-0EDC-1CCA-470DBC6C2FEF}"/>
                </a:ext>
              </a:extLst>
            </p:cNvPr>
            <p:cNvSpPr>
              <a:spLocks/>
            </p:cNvSpPr>
            <p:nvPr/>
          </p:nvSpPr>
          <p:spPr bwMode="auto">
            <a:xfrm>
              <a:off x="2845" y="1939"/>
              <a:ext cx="17" cy="17"/>
            </a:xfrm>
            <a:custGeom>
              <a:avLst/>
              <a:gdLst>
                <a:gd name="T0" fmla="*/ 0 w 17"/>
                <a:gd name="T1" fmla="*/ 0 h 17"/>
                <a:gd name="T2" fmla="*/ 0 w 17"/>
                <a:gd name="T3" fmla="*/ 0 h 17"/>
                <a:gd name="T4" fmla="*/ 2 w 17"/>
                <a:gd name="T5" fmla="*/ 0 h 17"/>
                <a:gd name="T6" fmla="*/ 4 w 17"/>
                <a:gd name="T7" fmla="*/ 8 h 17"/>
                <a:gd name="T8" fmla="*/ 6 w 17"/>
                <a:gd name="T9" fmla="*/ 16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0"/>
                  </a:lnTo>
                  <a:lnTo>
                    <a:pt x="4" y="8"/>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9" name="Freeform 28">
              <a:extLst>
                <a:ext uri="{FF2B5EF4-FFF2-40B4-BE49-F238E27FC236}">
                  <a16:creationId xmlns:a16="http://schemas.microsoft.com/office/drawing/2014/main" id="{F1C9664A-A34C-C50F-EB12-A66DFEA612B6}"/>
                </a:ext>
              </a:extLst>
            </p:cNvPr>
            <p:cNvSpPr>
              <a:spLocks/>
            </p:cNvSpPr>
            <p:nvPr/>
          </p:nvSpPr>
          <p:spPr bwMode="auto">
            <a:xfrm>
              <a:off x="2845" y="1934"/>
              <a:ext cx="17" cy="17"/>
            </a:xfrm>
            <a:custGeom>
              <a:avLst/>
              <a:gdLst>
                <a:gd name="T0" fmla="*/ 0 w 17"/>
                <a:gd name="T1" fmla="*/ 0 h 17"/>
                <a:gd name="T2" fmla="*/ 0 w 17"/>
                <a:gd name="T3" fmla="*/ 0 h 17"/>
                <a:gd name="T4" fmla="*/ 0 w 17"/>
                <a:gd name="T5" fmla="*/ 5 h 17"/>
                <a:gd name="T6" fmla="*/ 2 w 17"/>
                <a:gd name="T7" fmla="*/ 10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10"/>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0" name="Freeform 29">
              <a:extLst>
                <a:ext uri="{FF2B5EF4-FFF2-40B4-BE49-F238E27FC236}">
                  <a16:creationId xmlns:a16="http://schemas.microsoft.com/office/drawing/2014/main" id="{AE1F29D4-8DAA-CAE0-1029-9BEA961F4A30}"/>
                </a:ext>
              </a:extLst>
            </p:cNvPr>
            <p:cNvSpPr>
              <a:spLocks/>
            </p:cNvSpPr>
            <p:nvPr/>
          </p:nvSpPr>
          <p:spPr bwMode="auto">
            <a:xfrm>
              <a:off x="2845" y="1931"/>
              <a:ext cx="17" cy="17"/>
            </a:xfrm>
            <a:custGeom>
              <a:avLst/>
              <a:gdLst>
                <a:gd name="T0" fmla="*/ 0 w 17"/>
                <a:gd name="T1" fmla="*/ 0 h 17"/>
                <a:gd name="T2" fmla="*/ 0 w 17"/>
                <a:gd name="T3" fmla="*/ 0 h 17"/>
                <a:gd name="T4" fmla="*/ 0 w 17"/>
                <a:gd name="T5" fmla="*/ 8 h 17"/>
                <a:gd name="T6" fmla="*/ 0 w 17"/>
                <a:gd name="T7" fmla="*/ 16 h 17"/>
                <a:gd name="T8" fmla="*/ 2 w 17"/>
                <a:gd name="T9" fmla="*/ 16 h 17"/>
                <a:gd name="T10" fmla="*/ 4 w 17"/>
                <a:gd name="T11" fmla="*/ 16 h 17"/>
                <a:gd name="T12" fmla="*/ 6 w 17"/>
                <a:gd name="T13" fmla="*/ 16 h 17"/>
                <a:gd name="T14" fmla="*/ 8 w 17"/>
                <a:gd name="T15" fmla="*/ 16 h 17"/>
                <a:gd name="T16" fmla="*/ 10 w 17"/>
                <a:gd name="T17" fmla="*/ 16 h 17"/>
                <a:gd name="T18" fmla="*/ 12 w 17"/>
                <a:gd name="T19" fmla="*/ 16 h 17"/>
                <a:gd name="T20" fmla="*/ 14 w 17"/>
                <a:gd name="T21" fmla="*/ 16 h 17"/>
                <a:gd name="T22" fmla="*/ 16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0" y="0"/>
                  </a:moveTo>
                  <a:lnTo>
                    <a:pt x="0" y="0"/>
                  </a:lnTo>
                  <a:lnTo>
                    <a:pt x="0" y="8"/>
                  </a:lnTo>
                  <a:lnTo>
                    <a:pt x="0" y="16"/>
                  </a:lnTo>
                  <a:lnTo>
                    <a:pt x="2" y="16"/>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1" name="Freeform 30">
              <a:extLst>
                <a:ext uri="{FF2B5EF4-FFF2-40B4-BE49-F238E27FC236}">
                  <a16:creationId xmlns:a16="http://schemas.microsoft.com/office/drawing/2014/main" id="{F8ED5302-34DC-12F6-A36D-AAC678FF8DAB}"/>
                </a:ext>
              </a:extLst>
            </p:cNvPr>
            <p:cNvSpPr>
              <a:spLocks/>
            </p:cNvSpPr>
            <p:nvPr/>
          </p:nvSpPr>
          <p:spPr bwMode="auto">
            <a:xfrm>
              <a:off x="2845" y="1928"/>
              <a:ext cx="17" cy="17"/>
            </a:xfrm>
            <a:custGeom>
              <a:avLst/>
              <a:gdLst>
                <a:gd name="T0" fmla="*/ 0 w 17"/>
                <a:gd name="T1" fmla="*/ 0 h 17"/>
                <a:gd name="T2" fmla="*/ 0 w 17"/>
                <a:gd name="T3" fmla="*/ 0 h 17"/>
                <a:gd name="T4" fmla="*/ 0 w 17"/>
                <a:gd name="T5" fmla="*/ 5 h 17"/>
                <a:gd name="T6" fmla="*/ 2 w 17"/>
                <a:gd name="T7" fmla="*/ 5 h 17"/>
                <a:gd name="T8" fmla="*/ 4 w 17"/>
                <a:gd name="T9" fmla="*/ 5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5"/>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2" name="Freeform 31">
              <a:extLst>
                <a:ext uri="{FF2B5EF4-FFF2-40B4-BE49-F238E27FC236}">
                  <a16:creationId xmlns:a16="http://schemas.microsoft.com/office/drawing/2014/main" id="{C076C1AD-589D-B270-98CD-58495BE8DEBB}"/>
                </a:ext>
              </a:extLst>
            </p:cNvPr>
            <p:cNvSpPr>
              <a:spLocks/>
            </p:cNvSpPr>
            <p:nvPr/>
          </p:nvSpPr>
          <p:spPr bwMode="auto">
            <a:xfrm>
              <a:off x="2845" y="1925"/>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0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0"/>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3" name="Freeform 32">
              <a:extLst>
                <a:ext uri="{FF2B5EF4-FFF2-40B4-BE49-F238E27FC236}">
                  <a16:creationId xmlns:a16="http://schemas.microsoft.com/office/drawing/2014/main" id="{76562CBA-EC14-712F-2CD1-9E33264319F0}"/>
                </a:ext>
              </a:extLst>
            </p:cNvPr>
            <p:cNvSpPr>
              <a:spLocks/>
            </p:cNvSpPr>
            <p:nvPr/>
          </p:nvSpPr>
          <p:spPr bwMode="auto">
            <a:xfrm>
              <a:off x="2845" y="1920"/>
              <a:ext cx="17" cy="17"/>
            </a:xfrm>
            <a:custGeom>
              <a:avLst/>
              <a:gdLst>
                <a:gd name="T0" fmla="*/ 0 w 17"/>
                <a:gd name="T1" fmla="*/ 0 h 17"/>
                <a:gd name="T2" fmla="*/ 0 w 17"/>
                <a:gd name="T3" fmla="*/ 0 h 17"/>
                <a:gd name="T4" fmla="*/ 0 w 17"/>
                <a:gd name="T5" fmla="*/ 8 h 17"/>
                <a:gd name="T6" fmla="*/ 2 w 17"/>
                <a:gd name="T7" fmla="*/ 12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12"/>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4" name="Freeform 33">
              <a:extLst>
                <a:ext uri="{FF2B5EF4-FFF2-40B4-BE49-F238E27FC236}">
                  <a16:creationId xmlns:a16="http://schemas.microsoft.com/office/drawing/2014/main" id="{B50E1B8C-9A27-B88F-E9C7-924294A3033C}"/>
                </a:ext>
              </a:extLst>
            </p:cNvPr>
            <p:cNvSpPr>
              <a:spLocks/>
            </p:cNvSpPr>
            <p:nvPr/>
          </p:nvSpPr>
          <p:spPr bwMode="auto">
            <a:xfrm>
              <a:off x="2845" y="1918"/>
              <a:ext cx="17" cy="17"/>
            </a:xfrm>
            <a:custGeom>
              <a:avLst/>
              <a:gdLst>
                <a:gd name="T0" fmla="*/ 0 w 17"/>
                <a:gd name="T1" fmla="*/ 0 h 17"/>
                <a:gd name="T2" fmla="*/ 0 w 17"/>
                <a:gd name="T3" fmla="*/ 0 h 17"/>
                <a:gd name="T4" fmla="*/ 0 w 17"/>
                <a:gd name="T5" fmla="*/ 8 h 17"/>
                <a:gd name="T6" fmla="*/ 2 w 17"/>
                <a:gd name="T7" fmla="*/ 8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5" name="Freeform 34">
              <a:extLst>
                <a:ext uri="{FF2B5EF4-FFF2-40B4-BE49-F238E27FC236}">
                  <a16:creationId xmlns:a16="http://schemas.microsoft.com/office/drawing/2014/main" id="{EF0180F5-3AF6-7F75-EDFD-38CBEBAF0FDC}"/>
                </a:ext>
              </a:extLst>
            </p:cNvPr>
            <p:cNvSpPr>
              <a:spLocks/>
            </p:cNvSpPr>
            <p:nvPr/>
          </p:nvSpPr>
          <p:spPr bwMode="auto">
            <a:xfrm>
              <a:off x="2845" y="1915"/>
              <a:ext cx="17" cy="17"/>
            </a:xfrm>
            <a:custGeom>
              <a:avLst/>
              <a:gdLst>
                <a:gd name="T0" fmla="*/ 0 w 17"/>
                <a:gd name="T1" fmla="*/ 0 h 17"/>
                <a:gd name="T2" fmla="*/ 0 w 17"/>
                <a:gd name="T3" fmla="*/ 0 h 17"/>
                <a:gd name="T4" fmla="*/ 0 w 17"/>
                <a:gd name="T5" fmla="*/ 5 h 17"/>
                <a:gd name="T6" fmla="*/ 2 w 17"/>
                <a:gd name="T7" fmla="*/ 5 h 17"/>
                <a:gd name="T8" fmla="*/ 4 w 17"/>
                <a:gd name="T9" fmla="*/ 5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5"/>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6" name="Freeform 35">
              <a:extLst>
                <a:ext uri="{FF2B5EF4-FFF2-40B4-BE49-F238E27FC236}">
                  <a16:creationId xmlns:a16="http://schemas.microsoft.com/office/drawing/2014/main" id="{5756386E-63BD-6CB0-4AD4-CAB15029D19D}"/>
                </a:ext>
              </a:extLst>
            </p:cNvPr>
            <p:cNvSpPr>
              <a:spLocks/>
            </p:cNvSpPr>
            <p:nvPr/>
          </p:nvSpPr>
          <p:spPr bwMode="auto">
            <a:xfrm>
              <a:off x="2845" y="1911"/>
              <a:ext cx="17" cy="17"/>
            </a:xfrm>
            <a:custGeom>
              <a:avLst/>
              <a:gdLst>
                <a:gd name="T0" fmla="*/ 0 w 17"/>
                <a:gd name="T1" fmla="*/ 0 h 17"/>
                <a:gd name="T2" fmla="*/ 0 w 17"/>
                <a:gd name="T3" fmla="*/ 0 h 17"/>
                <a:gd name="T4" fmla="*/ 0 w 17"/>
                <a:gd name="T5" fmla="*/ 5 h 17"/>
                <a:gd name="T6" fmla="*/ 0 w 17"/>
                <a:gd name="T7" fmla="*/ 10 h 17"/>
                <a:gd name="T8" fmla="*/ 2 w 17"/>
                <a:gd name="T9" fmla="*/ 10 h 17"/>
                <a:gd name="T10" fmla="*/ 4 w 17"/>
                <a:gd name="T11" fmla="*/ 16 h 17"/>
                <a:gd name="T12" fmla="*/ 6 w 17"/>
                <a:gd name="T13" fmla="*/ 16 h 17"/>
                <a:gd name="T14" fmla="*/ 8 w 17"/>
                <a:gd name="T15" fmla="*/ 16 h 17"/>
                <a:gd name="T16" fmla="*/ 10 w 17"/>
                <a:gd name="T17" fmla="*/ 16 h 17"/>
                <a:gd name="T18" fmla="*/ 12 w 17"/>
                <a:gd name="T19" fmla="*/ 16 h 17"/>
                <a:gd name="T20" fmla="*/ 14 w 17"/>
                <a:gd name="T21" fmla="*/ 16 h 17"/>
                <a:gd name="T22" fmla="*/ 16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0" y="0"/>
                  </a:moveTo>
                  <a:lnTo>
                    <a:pt x="0" y="0"/>
                  </a:lnTo>
                  <a:lnTo>
                    <a:pt x="0" y="5"/>
                  </a:lnTo>
                  <a:lnTo>
                    <a:pt x="0" y="10"/>
                  </a:lnTo>
                  <a:lnTo>
                    <a:pt x="2" y="10"/>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7" name="Freeform 36">
              <a:extLst>
                <a:ext uri="{FF2B5EF4-FFF2-40B4-BE49-F238E27FC236}">
                  <a16:creationId xmlns:a16="http://schemas.microsoft.com/office/drawing/2014/main" id="{FDD9B114-B213-8679-A680-AAB9A2329504}"/>
                </a:ext>
              </a:extLst>
            </p:cNvPr>
            <p:cNvSpPr>
              <a:spLocks/>
            </p:cNvSpPr>
            <p:nvPr/>
          </p:nvSpPr>
          <p:spPr bwMode="auto">
            <a:xfrm>
              <a:off x="2845" y="1908"/>
              <a:ext cx="17" cy="17"/>
            </a:xfrm>
            <a:custGeom>
              <a:avLst/>
              <a:gdLst>
                <a:gd name="T0" fmla="*/ 0 w 17"/>
                <a:gd name="T1" fmla="*/ 0 h 17"/>
                <a:gd name="T2" fmla="*/ 0 w 17"/>
                <a:gd name="T3" fmla="*/ 0 h 17"/>
                <a:gd name="T4" fmla="*/ 0 w 17"/>
                <a:gd name="T5" fmla="*/ 5 h 17"/>
                <a:gd name="T6" fmla="*/ 2 w 17"/>
                <a:gd name="T7" fmla="*/ 10 h 17"/>
                <a:gd name="T8" fmla="*/ 4 w 17"/>
                <a:gd name="T9" fmla="*/ 10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10"/>
                  </a:lnTo>
                  <a:lnTo>
                    <a:pt x="4" y="10"/>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8" name="Freeform 37">
              <a:extLst>
                <a:ext uri="{FF2B5EF4-FFF2-40B4-BE49-F238E27FC236}">
                  <a16:creationId xmlns:a16="http://schemas.microsoft.com/office/drawing/2014/main" id="{59FAD57C-FD67-0C84-7E50-5DCDC2124689}"/>
                </a:ext>
              </a:extLst>
            </p:cNvPr>
            <p:cNvSpPr>
              <a:spLocks/>
            </p:cNvSpPr>
            <p:nvPr/>
          </p:nvSpPr>
          <p:spPr bwMode="auto">
            <a:xfrm>
              <a:off x="2845" y="1905"/>
              <a:ext cx="17" cy="17"/>
            </a:xfrm>
            <a:custGeom>
              <a:avLst/>
              <a:gdLst>
                <a:gd name="T0" fmla="*/ 0 w 17"/>
                <a:gd name="T1" fmla="*/ 0 h 17"/>
                <a:gd name="T2" fmla="*/ 0 w 17"/>
                <a:gd name="T3" fmla="*/ 0 h 17"/>
                <a:gd name="T4" fmla="*/ 0 w 17"/>
                <a:gd name="T5" fmla="*/ 5 h 17"/>
                <a:gd name="T6" fmla="*/ 2 w 17"/>
                <a:gd name="T7" fmla="*/ 10 h 17"/>
                <a:gd name="T8" fmla="*/ 4 w 17"/>
                <a:gd name="T9" fmla="*/ 10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10"/>
                  </a:lnTo>
                  <a:lnTo>
                    <a:pt x="4" y="10"/>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9" name="Freeform 38">
              <a:extLst>
                <a:ext uri="{FF2B5EF4-FFF2-40B4-BE49-F238E27FC236}">
                  <a16:creationId xmlns:a16="http://schemas.microsoft.com/office/drawing/2014/main" id="{F68CB95A-CB6A-80FE-CD1B-357D1E64F002}"/>
                </a:ext>
              </a:extLst>
            </p:cNvPr>
            <p:cNvSpPr>
              <a:spLocks/>
            </p:cNvSpPr>
            <p:nvPr/>
          </p:nvSpPr>
          <p:spPr bwMode="auto">
            <a:xfrm>
              <a:off x="2845" y="1902"/>
              <a:ext cx="17" cy="17"/>
            </a:xfrm>
            <a:custGeom>
              <a:avLst/>
              <a:gdLst>
                <a:gd name="T0" fmla="*/ 0 w 17"/>
                <a:gd name="T1" fmla="*/ 0 h 17"/>
                <a:gd name="T2" fmla="*/ 0 w 17"/>
                <a:gd name="T3" fmla="*/ 0 h 17"/>
                <a:gd name="T4" fmla="*/ 2 w 17"/>
                <a:gd name="T5" fmla="*/ 8 h 17"/>
                <a:gd name="T6" fmla="*/ 4 w 17"/>
                <a:gd name="T7" fmla="*/ 8 h 17"/>
                <a:gd name="T8" fmla="*/ 6 w 17"/>
                <a:gd name="T9" fmla="*/ 16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8"/>
                  </a:lnTo>
                  <a:lnTo>
                    <a:pt x="4" y="8"/>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0" name="Freeform 39">
              <a:extLst>
                <a:ext uri="{FF2B5EF4-FFF2-40B4-BE49-F238E27FC236}">
                  <a16:creationId xmlns:a16="http://schemas.microsoft.com/office/drawing/2014/main" id="{1A5BD335-C34C-3D2A-0410-4147390FA1FA}"/>
                </a:ext>
              </a:extLst>
            </p:cNvPr>
            <p:cNvSpPr>
              <a:spLocks/>
            </p:cNvSpPr>
            <p:nvPr/>
          </p:nvSpPr>
          <p:spPr bwMode="auto">
            <a:xfrm>
              <a:off x="2845" y="1899"/>
              <a:ext cx="17" cy="17"/>
            </a:xfrm>
            <a:custGeom>
              <a:avLst/>
              <a:gdLst>
                <a:gd name="T0" fmla="*/ 0 w 17"/>
                <a:gd name="T1" fmla="*/ 0 h 17"/>
                <a:gd name="T2" fmla="*/ 0 w 17"/>
                <a:gd name="T3" fmla="*/ 0 h 17"/>
                <a:gd name="T4" fmla="*/ 0 w 17"/>
                <a:gd name="T5" fmla="*/ 8 h 17"/>
                <a:gd name="T6" fmla="*/ 2 w 17"/>
                <a:gd name="T7" fmla="*/ 8 h 17"/>
                <a:gd name="T8" fmla="*/ 4 w 17"/>
                <a:gd name="T9" fmla="*/ 8 h 17"/>
                <a:gd name="T10" fmla="*/ 6 w 17"/>
                <a:gd name="T11" fmla="*/ 8 h 17"/>
                <a:gd name="T12" fmla="*/ 8 w 17"/>
                <a:gd name="T13" fmla="*/ 16 h 17"/>
                <a:gd name="T14" fmla="*/ 10 w 17"/>
                <a:gd name="T15" fmla="*/ 16 h 17"/>
                <a:gd name="T16" fmla="*/ 12 w 17"/>
                <a:gd name="T17" fmla="*/ 16 h 17"/>
                <a:gd name="T18" fmla="*/ 14 w 17"/>
                <a:gd name="T19" fmla="*/ 16 h 17"/>
                <a:gd name="T20" fmla="*/ 16 w 17"/>
                <a:gd name="T21" fmla="*/ 8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8"/>
                  </a:lnTo>
                  <a:lnTo>
                    <a:pt x="6" y="8"/>
                  </a:lnTo>
                  <a:lnTo>
                    <a:pt x="8" y="16"/>
                  </a:lnTo>
                  <a:lnTo>
                    <a:pt x="10" y="16"/>
                  </a:lnTo>
                  <a:lnTo>
                    <a:pt x="12" y="16"/>
                  </a:lnTo>
                  <a:lnTo>
                    <a:pt x="14" y="16"/>
                  </a:lnTo>
                  <a:lnTo>
                    <a:pt x="16" y="8"/>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1" name="Freeform 40">
              <a:extLst>
                <a:ext uri="{FF2B5EF4-FFF2-40B4-BE49-F238E27FC236}">
                  <a16:creationId xmlns:a16="http://schemas.microsoft.com/office/drawing/2014/main" id="{8966F6E4-B1CD-41E9-7659-1736BF8335EB}"/>
                </a:ext>
              </a:extLst>
            </p:cNvPr>
            <p:cNvSpPr>
              <a:spLocks/>
            </p:cNvSpPr>
            <p:nvPr/>
          </p:nvSpPr>
          <p:spPr bwMode="auto">
            <a:xfrm>
              <a:off x="2845" y="1895"/>
              <a:ext cx="17" cy="17"/>
            </a:xfrm>
            <a:custGeom>
              <a:avLst/>
              <a:gdLst>
                <a:gd name="T0" fmla="*/ 0 w 17"/>
                <a:gd name="T1" fmla="*/ 0 h 17"/>
                <a:gd name="T2" fmla="*/ 0 w 17"/>
                <a:gd name="T3" fmla="*/ 0 h 17"/>
                <a:gd name="T4" fmla="*/ 0 w 17"/>
                <a:gd name="T5" fmla="*/ 5 h 17"/>
                <a:gd name="T6" fmla="*/ 2 w 17"/>
                <a:gd name="T7" fmla="*/ 5 h 17"/>
                <a:gd name="T8" fmla="*/ 4 w 17"/>
                <a:gd name="T9" fmla="*/ 5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5"/>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2" name="Freeform 41">
              <a:extLst>
                <a:ext uri="{FF2B5EF4-FFF2-40B4-BE49-F238E27FC236}">
                  <a16:creationId xmlns:a16="http://schemas.microsoft.com/office/drawing/2014/main" id="{6CD534C7-BC83-3EB7-C24A-EF479971705C}"/>
                </a:ext>
              </a:extLst>
            </p:cNvPr>
            <p:cNvSpPr>
              <a:spLocks/>
            </p:cNvSpPr>
            <p:nvPr/>
          </p:nvSpPr>
          <p:spPr bwMode="auto">
            <a:xfrm>
              <a:off x="2845" y="1892"/>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3" name="Freeform 42">
              <a:extLst>
                <a:ext uri="{FF2B5EF4-FFF2-40B4-BE49-F238E27FC236}">
                  <a16:creationId xmlns:a16="http://schemas.microsoft.com/office/drawing/2014/main" id="{4510883A-0B99-5F17-8F81-3F7AA913C59A}"/>
                </a:ext>
              </a:extLst>
            </p:cNvPr>
            <p:cNvSpPr>
              <a:spLocks/>
            </p:cNvSpPr>
            <p:nvPr/>
          </p:nvSpPr>
          <p:spPr bwMode="auto">
            <a:xfrm>
              <a:off x="2845" y="1889"/>
              <a:ext cx="17" cy="17"/>
            </a:xfrm>
            <a:custGeom>
              <a:avLst/>
              <a:gdLst>
                <a:gd name="T0" fmla="*/ 0 w 17"/>
                <a:gd name="T1" fmla="*/ 0 h 17"/>
                <a:gd name="T2" fmla="*/ 0 w 17"/>
                <a:gd name="T3" fmla="*/ 0 h 17"/>
                <a:gd name="T4" fmla="*/ 0 w 17"/>
                <a:gd name="T5" fmla="*/ 8 h 17"/>
                <a:gd name="T6" fmla="*/ 2 w 17"/>
                <a:gd name="T7" fmla="*/ 8 h 17"/>
                <a:gd name="T8" fmla="*/ 4 w 17"/>
                <a:gd name="T9" fmla="*/ 8 h 17"/>
                <a:gd name="T10" fmla="*/ 6 w 17"/>
                <a:gd name="T11" fmla="*/ 8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8"/>
                  </a:lnTo>
                  <a:lnTo>
                    <a:pt x="6" y="8"/>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4" name="Freeform 43">
              <a:extLst>
                <a:ext uri="{FF2B5EF4-FFF2-40B4-BE49-F238E27FC236}">
                  <a16:creationId xmlns:a16="http://schemas.microsoft.com/office/drawing/2014/main" id="{05FAEB5F-0155-AE27-E697-D2E90BE504FF}"/>
                </a:ext>
              </a:extLst>
            </p:cNvPr>
            <p:cNvSpPr>
              <a:spLocks/>
            </p:cNvSpPr>
            <p:nvPr/>
          </p:nvSpPr>
          <p:spPr bwMode="auto">
            <a:xfrm>
              <a:off x="2845" y="1885"/>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5" name="Freeform 44">
              <a:extLst>
                <a:ext uri="{FF2B5EF4-FFF2-40B4-BE49-F238E27FC236}">
                  <a16:creationId xmlns:a16="http://schemas.microsoft.com/office/drawing/2014/main" id="{F1AB7031-C556-3FBF-38A7-667D3B46B70D}"/>
                </a:ext>
              </a:extLst>
            </p:cNvPr>
            <p:cNvSpPr>
              <a:spLocks/>
            </p:cNvSpPr>
            <p:nvPr/>
          </p:nvSpPr>
          <p:spPr bwMode="auto">
            <a:xfrm>
              <a:off x="2845" y="1882"/>
              <a:ext cx="17" cy="17"/>
            </a:xfrm>
            <a:custGeom>
              <a:avLst/>
              <a:gdLst>
                <a:gd name="T0" fmla="*/ 0 w 17"/>
                <a:gd name="T1" fmla="*/ 0 h 17"/>
                <a:gd name="T2" fmla="*/ 0 w 17"/>
                <a:gd name="T3" fmla="*/ 0 h 17"/>
                <a:gd name="T4" fmla="*/ 2 w 17"/>
                <a:gd name="T5" fmla="*/ 8 h 17"/>
                <a:gd name="T6" fmla="*/ 4 w 17"/>
                <a:gd name="T7" fmla="*/ 16 h 17"/>
                <a:gd name="T8" fmla="*/ 6 w 17"/>
                <a:gd name="T9" fmla="*/ 16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8"/>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6" name="Freeform 45">
              <a:extLst>
                <a:ext uri="{FF2B5EF4-FFF2-40B4-BE49-F238E27FC236}">
                  <a16:creationId xmlns:a16="http://schemas.microsoft.com/office/drawing/2014/main" id="{1B072A22-4E12-1F66-B62A-B161BA7E2BF6}"/>
                </a:ext>
              </a:extLst>
            </p:cNvPr>
            <p:cNvSpPr>
              <a:spLocks/>
            </p:cNvSpPr>
            <p:nvPr/>
          </p:nvSpPr>
          <p:spPr bwMode="auto">
            <a:xfrm>
              <a:off x="2845" y="1878"/>
              <a:ext cx="17" cy="17"/>
            </a:xfrm>
            <a:custGeom>
              <a:avLst/>
              <a:gdLst>
                <a:gd name="T0" fmla="*/ 0 w 17"/>
                <a:gd name="T1" fmla="*/ 0 h 17"/>
                <a:gd name="T2" fmla="*/ 0 w 17"/>
                <a:gd name="T3" fmla="*/ 0 h 17"/>
                <a:gd name="T4" fmla="*/ 0 w 17"/>
                <a:gd name="T5" fmla="*/ 5 h 17"/>
                <a:gd name="T6" fmla="*/ 0 w 17"/>
                <a:gd name="T7" fmla="*/ 10 h 17"/>
                <a:gd name="T8" fmla="*/ 2 w 17"/>
                <a:gd name="T9" fmla="*/ 10 h 17"/>
                <a:gd name="T10" fmla="*/ 4 w 17"/>
                <a:gd name="T11" fmla="*/ 10 h 17"/>
                <a:gd name="T12" fmla="*/ 6 w 17"/>
                <a:gd name="T13" fmla="*/ 16 h 17"/>
                <a:gd name="T14" fmla="*/ 8 w 17"/>
                <a:gd name="T15" fmla="*/ 16 h 17"/>
                <a:gd name="T16" fmla="*/ 10 w 17"/>
                <a:gd name="T17" fmla="*/ 16 h 17"/>
                <a:gd name="T18" fmla="*/ 12 w 17"/>
                <a:gd name="T19" fmla="*/ 16 h 17"/>
                <a:gd name="T20" fmla="*/ 14 w 17"/>
                <a:gd name="T21" fmla="*/ 16 h 17"/>
                <a:gd name="T22" fmla="*/ 16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0" y="0"/>
                  </a:moveTo>
                  <a:lnTo>
                    <a:pt x="0" y="0"/>
                  </a:lnTo>
                  <a:lnTo>
                    <a:pt x="0" y="5"/>
                  </a:lnTo>
                  <a:lnTo>
                    <a:pt x="0" y="10"/>
                  </a:lnTo>
                  <a:lnTo>
                    <a:pt x="2" y="10"/>
                  </a:lnTo>
                  <a:lnTo>
                    <a:pt x="4" y="10"/>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7" name="Freeform 46">
              <a:extLst>
                <a:ext uri="{FF2B5EF4-FFF2-40B4-BE49-F238E27FC236}">
                  <a16:creationId xmlns:a16="http://schemas.microsoft.com/office/drawing/2014/main" id="{811B3EE2-2510-47D7-7CB0-D350503E6E2C}"/>
                </a:ext>
              </a:extLst>
            </p:cNvPr>
            <p:cNvSpPr>
              <a:spLocks/>
            </p:cNvSpPr>
            <p:nvPr/>
          </p:nvSpPr>
          <p:spPr bwMode="auto">
            <a:xfrm>
              <a:off x="2845" y="1876"/>
              <a:ext cx="17" cy="17"/>
            </a:xfrm>
            <a:custGeom>
              <a:avLst/>
              <a:gdLst>
                <a:gd name="T0" fmla="*/ 0 w 17"/>
                <a:gd name="T1" fmla="*/ 0 h 17"/>
                <a:gd name="T2" fmla="*/ 0 w 17"/>
                <a:gd name="T3" fmla="*/ 0 h 17"/>
                <a:gd name="T4" fmla="*/ 2 w 17"/>
                <a:gd name="T5" fmla="*/ 8 h 17"/>
                <a:gd name="T6" fmla="*/ 4 w 17"/>
                <a:gd name="T7" fmla="*/ 8 h 17"/>
                <a:gd name="T8" fmla="*/ 6 w 17"/>
                <a:gd name="T9" fmla="*/ 8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8"/>
                  </a:lnTo>
                  <a:lnTo>
                    <a:pt x="4" y="8"/>
                  </a:lnTo>
                  <a:lnTo>
                    <a:pt x="6" y="8"/>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8" name="Freeform 47">
              <a:extLst>
                <a:ext uri="{FF2B5EF4-FFF2-40B4-BE49-F238E27FC236}">
                  <a16:creationId xmlns:a16="http://schemas.microsoft.com/office/drawing/2014/main" id="{3EEE813C-92A7-DCAD-9773-9AC8893F83BE}"/>
                </a:ext>
              </a:extLst>
            </p:cNvPr>
            <p:cNvSpPr>
              <a:spLocks/>
            </p:cNvSpPr>
            <p:nvPr/>
          </p:nvSpPr>
          <p:spPr bwMode="auto">
            <a:xfrm>
              <a:off x="2845" y="1872"/>
              <a:ext cx="17" cy="17"/>
            </a:xfrm>
            <a:custGeom>
              <a:avLst/>
              <a:gdLst>
                <a:gd name="T0" fmla="*/ 0 w 17"/>
                <a:gd name="T1" fmla="*/ 0 h 17"/>
                <a:gd name="T2" fmla="*/ 0 w 17"/>
                <a:gd name="T3" fmla="*/ 0 h 17"/>
                <a:gd name="T4" fmla="*/ 0 w 17"/>
                <a:gd name="T5" fmla="*/ 5 h 17"/>
                <a:gd name="T6" fmla="*/ 2 w 17"/>
                <a:gd name="T7" fmla="*/ 5 h 17"/>
                <a:gd name="T8" fmla="*/ 4 w 17"/>
                <a:gd name="T9" fmla="*/ 5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5"/>
                  </a:lnTo>
                  <a:lnTo>
                    <a:pt x="6" y="10"/>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9" name="Freeform 48">
              <a:extLst>
                <a:ext uri="{FF2B5EF4-FFF2-40B4-BE49-F238E27FC236}">
                  <a16:creationId xmlns:a16="http://schemas.microsoft.com/office/drawing/2014/main" id="{21C802E5-8C93-F01A-60C4-73AA5B755AEF}"/>
                </a:ext>
              </a:extLst>
            </p:cNvPr>
            <p:cNvSpPr>
              <a:spLocks/>
            </p:cNvSpPr>
            <p:nvPr/>
          </p:nvSpPr>
          <p:spPr bwMode="auto">
            <a:xfrm>
              <a:off x="2845" y="1869"/>
              <a:ext cx="17" cy="17"/>
            </a:xfrm>
            <a:custGeom>
              <a:avLst/>
              <a:gdLst>
                <a:gd name="T0" fmla="*/ 0 w 17"/>
                <a:gd name="T1" fmla="*/ 0 h 17"/>
                <a:gd name="T2" fmla="*/ 0 w 17"/>
                <a:gd name="T3" fmla="*/ 0 h 17"/>
                <a:gd name="T4" fmla="*/ 2 w 17"/>
                <a:gd name="T5" fmla="*/ 8 h 17"/>
                <a:gd name="T6" fmla="*/ 4 w 17"/>
                <a:gd name="T7" fmla="*/ 8 h 17"/>
                <a:gd name="T8" fmla="*/ 6 w 17"/>
                <a:gd name="T9" fmla="*/ 8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8"/>
                  </a:lnTo>
                  <a:lnTo>
                    <a:pt x="4" y="8"/>
                  </a:lnTo>
                  <a:lnTo>
                    <a:pt x="6" y="8"/>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0" name="Freeform 49">
              <a:extLst>
                <a:ext uri="{FF2B5EF4-FFF2-40B4-BE49-F238E27FC236}">
                  <a16:creationId xmlns:a16="http://schemas.microsoft.com/office/drawing/2014/main" id="{34BB9339-2E57-9548-3074-1E5EC2F3B8AD}"/>
                </a:ext>
              </a:extLst>
            </p:cNvPr>
            <p:cNvSpPr>
              <a:spLocks/>
            </p:cNvSpPr>
            <p:nvPr/>
          </p:nvSpPr>
          <p:spPr bwMode="auto">
            <a:xfrm>
              <a:off x="2845" y="1866"/>
              <a:ext cx="17" cy="17"/>
            </a:xfrm>
            <a:custGeom>
              <a:avLst/>
              <a:gdLst>
                <a:gd name="T0" fmla="*/ 0 w 17"/>
                <a:gd name="T1" fmla="*/ 0 h 17"/>
                <a:gd name="T2" fmla="*/ 0 w 17"/>
                <a:gd name="T3" fmla="*/ 0 h 17"/>
                <a:gd name="T4" fmla="*/ 2 w 17"/>
                <a:gd name="T5" fmla="*/ 8 h 17"/>
                <a:gd name="T6" fmla="*/ 4 w 17"/>
                <a:gd name="T7" fmla="*/ 16 h 17"/>
                <a:gd name="T8" fmla="*/ 6 w 17"/>
                <a:gd name="T9" fmla="*/ 16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8"/>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1" name="Freeform 50">
              <a:extLst>
                <a:ext uri="{FF2B5EF4-FFF2-40B4-BE49-F238E27FC236}">
                  <a16:creationId xmlns:a16="http://schemas.microsoft.com/office/drawing/2014/main" id="{5BF4F590-4B72-6D54-5849-9983676F8257}"/>
                </a:ext>
              </a:extLst>
            </p:cNvPr>
            <p:cNvSpPr>
              <a:spLocks/>
            </p:cNvSpPr>
            <p:nvPr/>
          </p:nvSpPr>
          <p:spPr bwMode="auto">
            <a:xfrm>
              <a:off x="2845" y="1862"/>
              <a:ext cx="17" cy="17"/>
            </a:xfrm>
            <a:custGeom>
              <a:avLst/>
              <a:gdLst>
                <a:gd name="T0" fmla="*/ 0 w 17"/>
                <a:gd name="T1" fmla="*/ 0 h 17"/>
                <a:gd name="T2" fmla="*/ 0 w 17"/>
                <a:gd name="T3" fmla="*/ 0 h 17"/>
                <a:gd name="T4" fmla="*/ 0 w 17"/>
                <a:gd name="T5" fmla="*/ 5 h 17"/>
                <a:gd name="T6" fmla="*/ 2 w 17"/>
                <a:gd name="T7" fmla="*/ 10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10"/>
                  </a:lnTo>
                  <a:lnTo>
                    <a:pt x="4" y="10"/>
                  </a:lnTo>
                  <a:lnTo>
                    <a:pt x="6" y="10"/>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2" name="Freeform 51">
              <a:extLst>
                <a:ext uri="{FF2B5EF4-FFF2-40B4-BE49-F238E27FC236}">
                  <a16:creationId xmlns:a16="http://schemas.microsoft.com/office/drawing/2014/main" id="{FBAABC46-664E-B8A0-AB8C-F448DD514CD3}"/>
                </a:ext>
              </a:extLst>
            </p:cNvPr>
            <p:cNvSpPr>
              <a:spLocks/>
            </p:cNvSpPr>
            <p:nvPr/>
          </p:nvSpPr>
          <p:spPr bwMode="auto">
            <a:xfrm>
              <a:off x="2845" y="1859"/>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3" name="Freeform 52">
              <a:extLst>
                <a:ext uri="{FF2B5EF4-FFF2-40B4-BE49-F238E27FC236}">
                  <a16:creationId xmlns:a16="http://schemas.microsoft.com/office/drawing/2014/main" id="{F758EBB3-AF0F-C454-685B-6F17D2B4291E}"/>
                </a:ext>
              </a:extLst>
            </p:cNvPr>
            <p:cNvSpPr>
              <a:spLocks/>
            </p:cNvSpPr>
            <p:nvPr/>
          </p:nvSpPr>
          <p:spPr bwMode="auto">
            <a:xfrm>
              <a:off x="2845" y="1856"/>
              <a:ext cx="17" cy="17"/>
            </a:xfrm>
            <a:custGeom>
              <a:avLst/>
              <a:gdLst>
                <a:gd name="T0" fmla="*/ 0 w 17"/>
                <a:gd name="T1" fmla="*/ 0 h 17"/>
                <a:gd name="T2" fmla="*/ 0 w 17"/>
                <a:gd name="T3" fmla="*/ 0 h 17"/>
                <a:gd name="T4" fmla="*/ 2 w 17"/>
                <a:gd name="T5" fmla="*/ 8 h 17"/>
                <a:gd name="T6" fmla="*/ 4 w 17"/>
                <a:gd name="T7" fmla="*/ 8 h 17"/>
                <a:gd name="T8" fmla="*/ 6 w 17"/>
                <a:gd name="T9" fmla="*/ 8 h 17"/>
                <a:gd name="T10" fmla="*/ 8 w 17"/>
                <a:gd name="T11" fmla="*/ 16 h 17"/>
                <a:gd name="T12" fmla="*/ 10 w 17"/>
                <a:gd name="T13" fmla="*/ 16 h 17"/>
                <a:gd name="T14" fmla="*/ 12 w 17"/>
                <a:gd name="T15" fmla="*/ 16 h 17"/>
                <a:gd name="T16" fmla="*/ 14 w 17"/>
                <a:gd name="T17" fmla="*/ 16 h 17"/>
                <a:gd name="T18" fmla="*/ 16 w 17"/>
                <a:gd name="T19" fmla="*/ 8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8"/>
                  </a:lnTo>
                  <a:lnTo>
                    <a:pt x="4" y="8"/>
                  </a:lnTo>
                  <a:lnTo>
                    <a:pt x="6" y="8"/>
                  </a:lnTo>
                  <a:lnTo>
                    <a:pt x="8" y="16"/>
                  </a:lnTo>
                  <a:lnTo>
                    <a:pt x="10" y="16"/>
                  </a:lnTo>
                  <a:lnTo>
                    <a:pt x="12" y="16"/>
                  </a:lnTo>
                  <a:lnTo>
                    <a:pt x="14" y="16"/>
                  </a:lnTo>
                  <a:lnTo>
                    <a:pt x="16" y="8"/>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4" name="Freeform 53">
              <a:extLst>
                <a:ext uri="{FF2B5EF4-FFF2-40B4-BE49-F238E27FC236}">
                  <a16:creationId xmlns:a16="http://schemas.microsoft.com/office/drawing/2014/main" id="{5968B192-C7B6-498E-F541-524166CCBDF9}"/>
                </a:ext>
              </a:extLst>
            </p:cNvPr>
            <p:cNvSpPr>
              <a:spLocks/>
            </p:cNvSpPr>
            <p:nvPr/>
          </p:nvSpPr>
          <p:spPr bwMode="auto">
            <a:xfrm>
              <a:off x="2845" y="1852"/>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5" name="Freeform 54">
              <a:extLst>
                <a:ext uri="{FF2B5EF4-FFF2-40B4-BE49-F238E27FC236}">
                  <a16:creationId xmlns:a16="http://schemas.microsoft.com/office/drawing/2014/main" id="{0704047E-A1EF-831C-172C-1E271DB0561F}"/>
                </a:ext>
              </a:extLst>
            </p:cNvPr>
            <p:cNvSpPr>
              <a:spLocks/>
            </p:cNvSpPr>
            <p:nvPr/>
          </p:nvSpPr>
          <p:spPr bwMode="auto">
            <a:xfrm>
              <a:off x="2845" y="1849"/>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6" name="Freeform 55">
              <a:extLst>
                <a:ext uri="{FF2B5EF4-FFF2-40B4-BE49-F238E27FC236}">
                  <a16:creationId xmlns:a16="http://schemas.microsoft.com/office/drawing/2014/main" id="{F86074BD-1EAE-FBDE-339C-B88D9C2F7F49}"/>
                </a:ext>
              </a:extLst>
            </p:cNvPr>
            <p:cNvSpPr>
              <a:spLocks/>
            </p:cNvSpPr>
            <p:nvPr/>
          </p:nvSpPr>
          <p:spPr bwMode="auto">
            <a:xfrm>
              <a:off x="2845" y="1846"/>
              <a:ext cx="17" cy="17"/>
            </a:xfrm>
            <a:custGeom>
              <a:avLst/>
              <a:gdLst>
                <a:gd name="T0" fmla="*/ 0 w 17"/>
                <a:gd name="T1" fmla="*/ 0 h 17"/>
                <a:gd name="T2" fmla="*/ 0 w 17"/>
                <a:gd name="T3" fmla="*/ 0 h 17"/>
                <a:gd name="T4" fmla="*/ 0 w 17"/>
                <a:gd name="T5" fmla="*/ 8 h 17"/>
                <a:gd name="T6" fmla="*/ 2 w 17"/>
                <a:gd name="T7" fmla="*/ 8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7" name="Freeform 56">
              <a:extLst>
                <a:ext uri="{FF2B5EF4-FFF2-40B4-BE49-F238E27FC236}">
                  <a16:creationId xmlns:a16="http://schemas.microsoft.com/office/drawing/2014/main" id="{E7A5B0D7-35B7-C550-7F17-F566FB5FB05C}"/>
                </a:ext>
              </a:extLst>
            </p:cNvPr>
            <p:cNvSpPr>
              <a:spLocks/>
            </p:cNvSpPr>
            <p:nvPr/>
          </p:nvSpPr>
          <p:spPr bwMode="auto">
            <a:xfrm>
              <a:off x="2845" y="1843"/>
              <a:ext cx="17" cy="17"/>
            </a:xfrm>
            <a:custGeom>
              <a:avLst/>
              <a:gdLst>
                <a:gd name="T0" fmla="*/ 0 w 17"/>
                <a:gd name="T1" fmla="*/ 0 h 17"/>
                <a:gd name="T2" fmla="*/ 0 w 17"/>
                <a:gd name="T3" fmla="*/ 0 h 17"/>
                <a:gd name="T4" fmla="*/ 2 w 17"/>
                <a:gd name="T5" fmla="*/ 8 h 17"/>
                <a:gd name="T6" fmla="*/ 4 w 17"/>
                <a:gd name="T7" fmla="*/ 8 h 17"/>
                <a:gd name="T8" fmla="*/ 6 w 17"/>
                <a:gd name="T9" fmla="*/ 8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8"/>
                  </a:lnTo>
                  <a:lnTo>
                    <a:pt x="4" y="8"/>
                  </a:lnTo>
                  <a:lnTo>
                    <a:pt x="6" y="8"/>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8" name="Freeform 57">
              <a:extLst>
                <a:ext uri="{FF2B5EF4-FFF2-40B4-BE49-F238E27FC236}">
                  <a16:creationId xmlns:a16="http://schemas.microsoft.com/office/drawing/2014/main" id="{85AF9246-0503-A2BA-A69F-4DD8366D513E}"/>
                </a:ext>
              </a:extLst>
            </p:cNvPr>
            <p:cNvSpPr>
              <a:spLocks/>
            </p:cNvSpPr>
            <p:nvPr/>
          </p:nvSpPr>
          <p:spPr bwMode="auto">
            <a:xfrm>
              <a:off x="2845" y="1839"/>
              <a:ext cx="17" cy="17"/>
            </a:xfrm>
            <a:custGeom>
              <a:avLst/>
              <a:gdLst>
                <a:gd name="T0" fmla="*/ 0 w 17"/>
                <a:gd name="T1" fmla="*/ 0 h 17"/>
                <a:gd name="T2" fmla="*/ 0 w 17"/>
                <a:gd name="T3" fmla="*/ 0 h 17"/>
                <a:gd name="T4" fmla="*/ 2 w 17"/>
                <a:gd name="T5" fmla="*/ 0 h 17"/>
                <a:gd name="T6" fmla="*/ 4 w 17"/>
                <a:gd name="T7" fmla="*/ 8 h 17"/>
                <a:gd name="T8" fmla="*/ 6 w 17"/>
                <a:gd name="T9" fmla="*/ 8 h 17"/>
                <a:gd name="T10" fmla="*/ 8 w 17"/>
                <a:gd name="T11" fmla="*/ 12 h 17"/>
                <a:gd name="T12" fmla="*/ 8 w 17"/>
                <a:gd name="T13" fmla="*/ 16 h 17"/>
                <a:gd name="T14" fmla="*/ 10 w 17"/>
                <a:gd name="T15" fmla="*/ 16 h 17"/>
                <a:gd name="T16" fmla="*/ 12 w 17"/>
                <a:gd name="T17" fmla="*/ 16 h 17"/>
                <a:gd name="T18" fmla="*/ 14 w 17"/>
                <a:gd name="T19" fmla="*/ 12 h 17"/>
                <a:gd name="T20" fmla="*/ 16 w 17"/>
                <a:gd name="T21" fmla="*/ 8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2" y="0"/>
                  </a:lnTo>
                  <a:lnTo>
                    <a:pt x="4" y="8"/>
                  </a:lnTo>
                  <a:lnTo>
                    <a:pt x="6" y="8"/>
                  </a:lnTo>
                  <a:lnTo>
                    <a:pt x="8" y="12"/>
                  </a:lnTo>
                  <a:lnTo>
                    <a:pt x="8" y="16"/>
                  </a:lnTo>
                  <a:lnTo>
                    <a:pt x="10" y="16"/>
                  </a:lnTo>
                  <a:lnTo>
                    <a:pt x="12" y="16"/>
                  </a:lnTo>
                  <a:lnTo>
                    <a:pt x="14" y="12"/>
                  </a:lnTo>
                  <a:lnTo>
                    <a:pt x="16" y="8"/>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9" name="Freeform 58">
              <a:extLst>
                <a:ext uri="{FF2B5EF4-FFF2-40B4-BE49-F238E27FC236}">
                  <a16:creationId xmlns:a16="http://schemas.microsoft.com/office/drawing/2014/main" id="{709DE96C-D99F-0D70-ED50-6A5EEA013F89}"/>
                </a:ext>
              </a:extLst>
            </p:cNvPr>
            <p:cNvSpPr>
              <a:spLocks/>
            </p:cNvSpPr>
            <p:nvPr/>
          </p:nvSpPr>
          <p:spPr bwMode="auto">
            <a:xfrm>
              <a:off x="2845" y="1836"/>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0" name="Freeform 59">
              <a:extLst>
                <a:ext uri="{FF2B5EF4-FFF2-40B4-BE49-F238E27FC236}">
                  <a16:creationId xmlns:a16="http://schemas.microsoft.com/office/drawing/2014/main" id="{BCF5565E-D88B-52B8-F6A7-1DBA8303572F}"/>
                </a:ext>
              </a:extLst>
            </p:cNvPr>
            <p:cNvSpPr>
              <a:spLocks/>
            </p:cNvSpPr>
            <p:nvPr/>
          </p:nvSpPr>
          <p:spPr bwMode="auto">
            <a:xfrm>
              <a:off x="2845" y="1832"/>
              <a:ext cx="17" cy="17"/>
            </a:xfrm>
            <a:custGeom>
              <a:avLst/>
              <a:gdLst>
                <a:gd name="T0" fmla="*/ 0 w 17"/>
                <a:gd name="T1" fmla="*/ 0 h 17"/>
                <a:gd name="T2" fmla="*/ 0 w 17"/>
                <a:gd name="T3" fmla="*/ 0 h 17"/>
                <a:gd name="T4" fmla="*/ 0 w 17"/>
                <a:gd name="T5" fmla="*/ 5 h 17"/>
                <a:gd name="T6" fmla="*/ 2 w 17"/>
                <a:gd name="T7" fmla="*/ 10 h 17"/>
                <a:gd name="T8" fmla="*/ 4 w 17"/>
                <a:gd name="T9" fmla="*/ 10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10"/>
                  </a:lnTo>
                  <a:lnTo>
                    <a:pt x="4" y="10"/>
                  </a:lnTo>
                  <a:lnTo>
                    <a:pt x="6" y="16"/>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1" name="Freeform 60">
              <a:extLst>
                <a:ext uri="{FF2B5EF4-FFF2-40B4-BE49-F238E27FC236}">
                  <a16:creationId xmlns:a16="http://schemas.microsoft.com/office/drawing/2014/main" id="{0B824595-D7F1-A7A9-900F-327602171249}"/>
                </a:ext>
              </a:extLst>
            </p:cNvPr>
            <p:cNvSpPr>
              <a:spLocks/>
            </p:cNvSpPr>
            <p:nvPr/>
          </p:nvSpPr>
          <p:spPr bwMode="auto">
            <a:xfrm>
              <a:off x="2845" y="1830"/>
              <a:ext cx="17" cy="17"/>
            </a:xfrm>
            <a:custGeom>
              <a:avLst/>
              <a:gdLst>
                <a:gd name="T0" fmla="*/ 0 w 17"/>
                <a:gd name="T1" fmla="*/ 0 h 17"/>
                <a:gd name="T2" fmla="*/ 0 w 17"/>
                <a:gd name="T3" fmla="*/ 0 h 17"/>
                <a:gd name="T4" fmla="*/ 2 w 17"/>
                <a:gd name="T5" fmla="*/ 0 h 17"/>
                <a:gd name="T6" fmla="*/ 4 w 17"/>
                <a:gd name="T7" fmla="*/ 0 h 17"/>
                <a:gd name="T8" fmla="*/ 6 w 17"/>
                <a:gd name="T9" fmla="*/ 8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0"/>
                  </a:lnTo>
                  <a:lnTo>
                    <a:pt x="4" y="0"/>
                  </a:lnTo>
                  <a:lnTo>
                    <a:pt x="6" y="8"/>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2" name="Freeform 61">
              <a:extLst>
                <a:ext uri="{FF2B5EF4-FFF2-40B4-BE49-F238E27FC236}">
                  <a16:creationId xmlns:a16="http://schemas.microsoft.com/office/drawing/2014/main" id="{8750888F-659B-FA88-3A6C-B190424D52C8}"/>
                </a:ext>
              </a:extLst>
            </p:cNvPr>
            <p:cNvSpPr>
              <a:spLocks/>
            </p:cNvSpPr>
            <p:nvPr/>
          </p:nvSpPr>
          <p:spPr bwMode="auto">
            <a:xfrm>
              <a:off x="2845" y="1825"/>
              <a:ext cx="17" cy="17"/>
            </a:xfrm>
            <a:custGeom>
              <a:avLst/>
              <a:gdLst>
                <a:gd name="T0" fmla="*/ 0 w 17"/>
                <a:gd name="T1" fmla="*/ 0 h 17"/>
                <a:gd name="T2" fmla="*/ 0 w 17"/>
                <a:gd name="T3" fmla="*/ 0 h 17"/>
                <a:gd name="T4" fmla="*/ 0 w 17"/>
                <a:gd name="T5" fmla="*/ 4 h 17"/>
                <a:gd name="T6" fmla="*/ 2 w 17"/>
                <a:gd name="T7" fmla="*/ 4 h 17"/>
                <a:gd name="T8" fmla="*/ 4 w 17"/>
                <a:gd name="T9" fmla="*/ 8 h 17"/>
                <a:gd name="T10" fmla="*/ 6 w 17"/>
                <a:gd name="T11" fmla="*/ 12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4"/>
                  </a:lnTo>
                  <a:lnTo>
                    <a:pt x="2" y="4"/>
                  </a:lnTo>
                  <a:lnTo>
                    <a:pt x="4" y="8"/>
                  </a:lnTo>
                  <a:lnTo>
                    <a:pt x="6" y="12"/>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3" name="Freeform 62">
              <a:extLst>
                <a:ext uri="{FF2B5EF4-FFF2-40B4-BE49-F238E27FC236}">
                  <a16:creationId xmlns:a16="http://schemas.microsoft.com/office/drawing/2014/main" id="{B05BDCCA-E579-B018-6E17-802C98EA3AC5}"/>
                </a:ext>
              </a:extLst>
            </p:cNvPr>
            <p:cNvSpPr>
              <a:spLocks/>
            </p:cNvSpPr>
            <p:nvPr/>
          </p:nvSpPr>
          <p:spPr bwMode="auto">
            <a:xfrm>
              <a:off x="2845" y="1822"/>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4" name="Freeform 63">
              <a:extLst>
                <a:ext uri="{FF2B5EF4-FFF2-40B4-BE49-F238E27FC236}">
                  <a16:creationId xmlns:a16="http://schemas.microsoft.com/office/drawing/2014/main" id="{31F27538-418F-20C7-054F-34F9E2574683}"/>
                </a:ext>
              </a:extLst>
            </p:cNvPr>
            <p:cNvSpPr>
              <a:spLocks/>
            </p:cNvSpPr>
            <p:nvPr/>
          </p:nvSpPr>
          <p:spPr bwMode="auto">
            <a:xfrm>
              <a:off x="2845" y="1819"/>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0"/>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5" name="Freeform 64">
              <a:extLst>
                <a:ext uri="{FF2B5EF4-FFF2-40B4-BE49-F238E27FC236}">
                  <a16:creationId xmlns:a16="http://schemas.microsoft.com/office/drawing/2014/main" id="{E82A84F2-3B62-32C4-037E-915851532DAA}"/>
                </a:ext>
              </a:extLst>
            </p:cNvPr>
            <p:cNvSpPr>
              <a:spLocks/>
            </p:cNvSpPr>
            <p:nvPr/>
          </p:nvSpPr>
          <p:spPr bwMode="auto">
            <a:xfrm>
              <a:off x="2845" y="1817"/>
              <a:ext cx="17" cy="17"/>
            </a:xfrm>
            <a:custGeom>
              <a:avLst/>
              <a:gdLst>
                <a:gd name="T0" fmla="*/ 0 w 17"/>
                <a:gd name="T1" fmla="*/ 0 h 17"/>
                <a:gd name="T2" fmla="*/ 0 w 17"/>
                <a:gd name="T3" fmla="*/ 0 h 17"/>
                <a:gd name="T4" fmla="*/ 2 w 17"/>
                <a:gd name="T5" fmla="*/ 8 h 17"/>
                <a:gd name="T6" fmla="*/ 4 w 17"/>
                <a:gd name="T7" fmla="*/ 8 h 17"/>
                <a:gd name="T8" fmla="*/ 6 w 17"/>
                <a:gd name="T9" fmla="*/ 8 h 17"/>
                <a:gd name="T10" fmla="*/ 8 w 17"/>
                <a:gd name="T11" fmla="*/ 16 h 17"/>
                <a:gd name="T12" fmla="*/ 10 w 17"/>
                <a:gd name="T13" fmla="*/ 16 h 17"/>
                <a:gd name="T14" fmla="*/ 12 w 17"/>
                <a:gd name="T15" fmla="*/ 16 h 17"/>
                <a:gd name="T16" fmla="*/ 14 w 17"/>
                <a:gd name="T17" fmla="*/ 16 h 17"/>
                <a:gd name="T18" fmla="*/ 16 w 17"/>
                <a:gd name="T19" fmla="*/ 8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8"/>
                  </a:lnTo>
                  <a:lnTo>
                    <a:pt x="4" y="8"/>
                  </a:lnTo>
                  <a:lnTo>
                    <a:pt x="6" y="8"/>
                  </a:lnTo>
                  <a:lnTo>
                    <a:pt x="8" y="16"/>
                  </a:lnTo>
                  <a:lnTo>
                    <a:pt x="10" y="16"/>
                  </a:lnTo>
                  <a:lnTo>
                    <a:pt x="12" y="16"/>
                  </a:lnTo>
                  <a:lnTo>
                    <a:pt x="14" y="16"/>
                  </a:lnTo>
                  <a:lnTo>
                    <a:pt x="16" y="8"/>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6" name="Freeform 65">
              <a:extLst>
                <a:ext uri="{FF2B5EF4-FFF2-40B4-BE49-F238E27FC236}">
                  <a16:creationId xmlns:a16="http://schemas.microsoft.com/office/drawing/2014/main" id="{F6F51CF3-F480-5955-801D-6848A1F06F88}"/>
                </a:ext>
              </a:extLst>
            </p:cNvPr>
            <p:cNvSpPr>
              <a:spLocks/>
            </p:cNvSpPr>
            <p:nvPr/>
          </p:nvSpPr>
          <p:spPr bwMode="auto">
            <a:xfrm>
              <a:off x="2845" y="1812"/>
              <a:ext cx="17" cy="17"/>
            </a:xfrm>
            <a:custGeom>
              <a:avLst/>
              <a:gdLst>
                <a:gd name="T0" fmla="*/ 0 w 17"/>
                <a:gd name="T1" fmla="*/ 0 h 17"/>
                <a:gd name="T2" fmla="*/ 0 w 17"/>
                <a:gd name="T3" fmla="*/ 0 h 17"/>
                <a:gd name="T4" fmla="*/ 0 w 17"/>
                <a:gd name="T5" fmla="*/ 5 h 17"/>
                <a:gd name="T6" fmla="*/ 0 w 17"/>
                <a:gd name="T7" fmla="*/ 10 h 17"/>
                <a:gd name="T8" fmla="*/ 2 w 17"/>
                <a:gd name="T9" fmla="*/ 10 h 17"/>
                <a:gd name="T10" fmla="*/ 4 w 17"/>
                <a:gd name="T11" fmla="*/ 10 h 17"/>
                <a:gd name="T12" fmla="*/ 6 w 17"/>
                <a:gd name="T13" fmla="*/ 16 h 17"/>
                <a:gd name="T14" fmla="*/ 8 w 17"/>
                <a:gd name="T15" fmla="*/ 16 h 17"/>
                <a:gd name="T16" fmla="*/ 10 w 17"/>
                <a:gd name="T17" fmla="*/ 16 h 17"/>
                <a:gd name="T18" fmla="*/ 12 w 17"/>
                <a:gd name="T19" fmla="*/ 16 h 17"/>
                <a:gd name="T20" fmla="*/ 14 w 17"/>
                <a:gd name="T21" fmla="*/ 16 h 17"/>
                <a:gd name="T22" fmla="*/ 16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0" y="0"/>
                  </a:moveTo>
                  <a:lnTo>
                    <a:pt x="0" y="0"/>
                  </a:lnTo>
                  <a:lnTo>
                    <a:pt x="0" y="5"/>
                  </a:lnTo>
                  <a:lnTo>
                    <a:pt x="0" y="10"/>
                  </a:lnTo>
                  <a:lnTo>
                    <a:pt x="2" y="10"/>
                  </a:lnTo>
                  <a:lnTo>
                    <a:pt x="4" y="10"/>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7" name="Freeform 66">
              <a:extLst>
                <a:ext uri="{FF2B5EF4-FFF2-40B4-BE49-F238E27FC236}">
                  <a16:creationId xmlns:a16="http://schemas.microsoft.com/office/drawing/2014/main" id="{0AEE4867-C749-2196-2B03-B9D13017F667}"/>
                </a:ext>
              </a:extLst>
            </p:cNvPr>
            <p:cNvSpPr>
              <a:spLocks/>
            </p:cNvSpPr>
            <p:nvPr/>
          </p:nvSpPr>
          <p:spPr bwMode="auto">
            <a:xfrm>
              <a:off x="2845" y="1809"/>
              <a:ext cx="17" cy="17"/>
            </a:xfrm>
            <a:custGeom>
              <a:avLst/>
              <a:gdLst>
                <a:gd name="T0" fmla="*/ 0 w 17"/>
                <a:gd name="T1" fmla="*/ 0 h 17"/>
                <a:gd name="T2" fmla="*/ 0 w 17"/>
                <a:gd name="T3" fmla="*/ 0 h 17"/>
                <a:gd name="T4" fmla="*/ 0 w 17"/>
                <a:gd name="T5" fmla="*/ 5 h 17"/>
                <a:gd name="T6" fmla="*/ 2 w 17"/>
                <a:gd name="T7" fmla="*/ 10 h 17"/>
                <a:gd name="T8" fmla="*/ 4 w 17"/>
                <a:gd name="T9" fmla="*/ 10 h 17"/>
                <a:gd name="T10" fmla="*/ 6 w 17"/>
                <a:gd name="T11" fmla="*/ 10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10"/>
                  </a:lnTo>
                  <a:lnTo>
                    <a:pt x="4" y="10"/>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8" name="Freeform 67">
              <a:extLst>
                <a:ext uri="{FF2B5EF4-FFF2-40B4-BE49-F238E27FC236}">
                  <a16:creationId xmlns:a16="http://schemas.microsoft.com/office/drawing/2014/main" id="{DEE690D4-1BB7-B271-288A-E6A4E3D699BC}"/>
                </a:ext>
              </a:extLst>
            </p:cNvPr>
            <p:cNvSpPr>
              <a:spLocks/>
            </p:cNvSpPr>
            <p:nvPr/>
          </p:nvSpPr>
          <p:spPr bwMode="auto">
            <a:xfrm>
              <a:off x="2845" y="1805"/>
              <a:ext cx="17" cy="17"/>
            </a:xfrm>
            <a:custGeom>
              <a:avLst/>
              <a:gdLst>
                <a:gd name="T0" fmla="*/ 0 w 17"/>
                <a:gd name="T1" fmla="*/ 0 h 17"/>
                <a:gd name="T2" fmla="*/ 0 w 17"/>
                <a:gd name="T3" fmla="*/ 0 h 17"/>
                <a:gd name="T4" fmla="*/ 0 w 17"/>
                <a:gd name="T5" fmla="*/ 4 h 17"/>
                <a:gd name="T6" fmla="*/ 0 w 17"/>
                <a:gd name="T7" fmla="*/ 8 h 17"/>
                <a:gd name="T8" fmla="*/ 2 w 17"/>
                <a:gd name="T9" fmla="*/ 8 h 17"/>
                <a:gd name="T10" fmla="*/ 4 w 17"/>
                <a:gd name="T11" fmla="*/ 8 h 17"/>
                <a:gd name="T12" fmla="*/ 6 w 17"/>
                <a:gd name="T13" fmla="*/ 12 h 17"/>
                <a:gd name="T14" fmla="*/ 8 w 17"/>
                <a:gd name="T15" fmla="*/ 16 h 17"/>
                <a:gd name="T16" fmla="*/ 10 w 17"/>
                <a:gd name="T17" fmla="*/ 16 h 17"/>
                <a:gd name="T18" fmla="*/ 12 w 17"/>
                <a:gd name="T19" fmla="*/ 16 h 17"/>
                <a:gd name="T20" fmla="*/ 14 w 17"/>
                <a:gd name="T21" fmla="*/ 16 h 17"/>
                <a:gd name="T22" fmla="*/ 16 w 17"/>
                <a:gd name="T23" fmla="*/ 12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0" y="0"/>
                  </a:moveTo>
                  <a:lnTo>
                    <a:pt x="0" y="0"/>
                  </a:lnTo>
                  <a:lnTo>
                    <a:pt x="0" y="4"/>
                  </a:lnTo>
                  <a:lnTo>
                    <a:pt x="0" y="8"/>
                  </a:lnTo>
                  <a:lnTo>
                    <a:pt x="2" y="8"/>
                  </a:lnTo>
                  <a:lnTo>
                    <a:pt x="4" y="8"/>
                  </a:lnTo>
                  <a:lnTo>
                    <a:pt x="6" y="12"/>
                  </a:lnTo>
                  <a:lnTo>
                    <a:pt x="8" y="16"/>
                  </a:lnTo>
                  <a:lnTo>
                    <a:pt x="10" y="16"/>
                  </a:lnTo>
                  <a:lnTo>
                    <a:pt x="12" y="16"/>
                  </a:lnTo>
                  <a:lnTo>
                    <a:pt x="14" y="16"/>
                  </a:lnTo>
                  <a:lnTo>
                    <a:pt x="16" y="12"/>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69" name="Freeform 68">
              <a:extLst>
                <a:ext uri="{FF2B5EF4-FFF2-40B4-BE49-F238E27FC236}">
                  <a16:creationId xmlns:a16="http://schemas.microsoft.com/office/drawing/2014/main" id="{0DADE527-146E-BBFD-24B3-2BC047416DDD}"/>
                </a:ext>
              </a:extLst>
            </p:cNvPr>
            <p:cNvSpPr>
              <a:spLocks/>
            </p:cNvSpPr>
            <p:nvPr/>
          </p:nvSpPr>
          <p:spPr bwMode="auto">
            <a:xfrm>
              <a:off x="2845" y="1803"/>
              <a:ext cx="17" cy="17"/>
            </a:xfrm>
            <a:custGeom>
              <a:avLst/>
              <a:gdLst>
                <a:gd name="T0" fmla="*/ 0 w 17"/>
                <a:gd name="T1" fmla="*/ 0 h 17"/>
                <a:gd name="T2" fmla="*/ 0 w 17"/>
                <a:gd name="T3" fmla="*/ 0 h 17"/>
                <a:gd name="T4" fmla="*/ 0 w 17"/>
                <a:gd name="T5" fmla="*/ 8 h 17"/>
                <a:gd name="T6" fmla="*/ 2 w 17"/>
                <a:gd name="T7" fmla="*/ 8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0" name="Freeform 69">
              <a:extLst>
                <a:ext uri="{FF2B5EF4-FFF2-40B4-BE49-F238E27FC236}">
                  <a16:creationId xmlns:a16="http://schemas.microsoft.com/office/drawing/2014/main" id="{1E38EC89-8A29-7624-831E-5ECD6D67F1F6}"/>
                </a:ext>
              </a:extLst>
            </p:cNvPr>
            <p:cNvSpPr>
              <a:spLocks/>
            </p:cNvSpPr>
            <p:nvPr/>
          </p:nvSpPr>
          <p:spPr bwMode="auto">
            <a:xfrm>
              <a:off x="2845" y="1799"/>
              <a:ext cx="17" cy="17"/>
            </a:xfrm>
            <a:custGeom>
              <a:avLst/>
              <a:gdLst>
                <a:gd name="T0" fmla="*/ 0 w 17"/>
                <a:gd name="T1" fmla="*/ 0 h 17"/>
                <a:gd name="T2" fmla="*/ 0 w 17"/>
                <a:gd name="T3" fmla="*/ 0 h 17"/>
                <a:gd name="T4" fmla="*/ 0 w 17"/>
                <a:gd name="T5" fmla="*/ 8 h 17"/>
                <a:gd name="T6" fmla="*/ 2 w 17"/>
                <a:gd name="T7" fmla="*/ 16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16"/>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1" name="Freeform 70">
              <a:extLst>
                <a:ext uri="{FF2B5EF4-FFF2-40B4-BE49-F238E27FC236}">
                  <a16:creationId xmlns:a16="http://schemas.microsoft.com/office/drawing/2014/main" id="{43EE8D01-F522-4896-68C1-BFBD0404B2FD}"/>
                </a:ext>
              </a:extLst>
            </p:cNvPr>
            <p:cNvSpPr>
              <a:spLocks/>
            </p:cNvSpPr>
            <p:nvPr/>
          </p:nvSpPr>
          <p:spPr bwMode="auto">
            <a:xfrm>
              <a:off x="2845" y="1795"/>
              <a:ext cx="17" cy="17"/>
            </a:xfrm>
            <a:custGeom>
              <a:avLst/>
              <a:gdLst>
                <a:gd name="T0" fmla="*/ 0 w 17"/>
                <a:gd name="T1" fmla="*/ 0 h 17"/>
                <a:gd name="T2" fmla="*/ 0 w 17"/>
                <a:gd name="T3" fmla="*/ 0 h 17"/>
                <a:gd name="T4" fmla="*/ 0 w 17"/>
                <a:gd name="T5" fmla="*/ 4 h 17"/>
                <a:gd name="T6" fmla="*/ 0 w 17"/>
                <a:gd name="T7" fmla="*/ 8 h 17"/>
                <a:gd name="T8" fmla="*/ 2 w 17"/>
                <a:gd name="T9" fmla="*/ 8 h 17"/>
                <a:gd name="T10" fmla="*/ 4 w 17"/>
                <a:gd name="T11" fmla="*/ 12 h 17"/>
                <a:gd name="T12" fmla="*/ 6 w 17"/>
                <a:gd name="T13" fmla="*/ 16 h 17"/>
                <a:gd name="T14" fmla="*/ 8 w 17"/>
                <a:gd name="T15" fmla="*/ 16 h 17"/>
                <a:gd name="T16" fmla="*/ 10 w 17"/>
                <a:gd name="T17" fmla="*/ 16 h 17"/>
                <a:gd name="T18" fmla="*/ 12 w 17"/>
                <a:gd name="T19" fmla="*/ 16 h 17"/>
                <a:gd name="T20" fmla="*/ 14 w 17"/>
                <a:gd name="T21" fmla="*/ 16 h 17"/>
                <a:gd name="T22" fmla="*/ 16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0" y="0"/>
                  </a:moveTo>
                  <a:lnTo>
                    <a:pt x="0" y="0"/>
                  </a:lnTo>
                  <a:lnTo>
                    <a:pt x="0" y="4"/>
                  </a:lnTo>
                  <a:lnTo>
                    <a:pt x="0" y="8"/>
                  </a:lnTo>
                  <a:lnTo>
                    <a:pt x="2" y="8"/>
                  </a:lnTo>
                  <a:lnTo>
                    <a:pt x="4" y="12"/>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2" name="Freeform 71">
              <a:extLst>
                <a:ext uri="{FF2B5EF4-FFF2-40B4-BE49-F238E27FC236}">
                  <a16:creationId xmlns:a16="http://schemas.microsoft.com/office/drawing/2014/main" id="{F72A62DD-2821-E8E4-F381-038136ACF560}"/>
                </a:ext>
              </a:extLst>
            </p:cNvPr>
            <p:cNvSpPr>
              <a:spLocks/>
            </p:cNvSpPr>
            <p:nvPr/>
          </p:nvSpPr>
          <p:spPr bwMode="auto">
            <a:xfrm>
              <a:off x="2845" y="1793"/>
              <a:ext cx="17" cy="17"/>
            </a:xfrm>
            <a:custGeom>
              <a:avLst/>
              <a:gdLst>
                <a:gd name="T0" fmla="*/ 0 w 17"/>
                <a:gd name="T1" fmla="*/ 0 h 17"/>
                <a:gd name="T2" fmla="*/ 0 w 17"/>
                <a:gd name="T3" fmla="*/ 0 h 17"/>
                <a:gd name="T4" fmla="*/ 0 w 17"/>
                <a:gd name="T5" fmla="*/ 8 h 17"/>
                <a:gd name="T6" fmla="*/ 2 w 17"/>
                <a:gd name="T7" fmla="*/ 8 h 17"/>
                <a:gd name="T8" fmla="*/ 4 w 17"/>
                <a:gd name="T9" fmla="*/ 8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8"/>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3" name="Freeform 72">
              <a:extLst>
                <a:ext uri="{FF2B5EF4-FFF2-40B4-BE49-F238E27FC236}">
                  <a16:creationId xmlns:a16="http://schemas.microsoft.com/office/drawing/2014/main" id="{5E6A5E1F-8D9F-838E-1DC0-37EDC78F0667}"/>
                </a:ext>
              </a:extLst>
            </p:cNvPr>
            <p:cNvSpPr>
              <a:spLocks/>
            </p:cNvSpPr>
            <p:nvPr/>
          </p:nvSpPr>
          <p:spPr bwMode="auto">
            <a:xfrm>
              <a:off x="2845" y="1790"/>
              <a:ext cx="17" cy="17"/>
            </a:xfrm>
            <a:custGeom>
              <a:avLst/>
              <a:gdLst>
                <a:gd name="T0" fmla="*/ 0 w 17"/>
                <a:gd name="T1" fmla="*/ 0 h 17"/>
                <a:gd name="T2" fmla="*/ 0 w 17"/>
                <a:gd name="T3" fmla="*/ 0 h 17"/>
                <a:gd name="T4" fmla="*/ 2 w 17"/>
                <a:gd name="T5" fmla="*/ 8 h 17"/>
                <a:gd name="T6" fmla="*/ 4 w 17"/>
                <a:gd name="T7" fmla="*/ 8 h 17"/>
                <a:gd name="T8" fmla="*/ 6 w 17"/>
                <a:gd name="T9" fmla="*/ 16 h 17"/>
                <a:gd name="T10" fmla="*/ 8 w 17"/>
                <a:gd name="T11" fmla="*/ 16 h 17"/>
                <a:gd name="T12" fmla="*/ 10 w 17"/>
                <a:gd name="T13" fmla="*/ 16 h 17"/>
                <a:gd name="T14" fmla="*/ 12 w 17"/>
                <a:gd name="T15" fmla="*/ 16 h 17"/>
                <a:gd name="T16" fmla="*/ 14 w 17"/>
                <a:gd name="T17" fmla="*/ 16 h 17"/>
                <a:gd name="T18" fmla="*/ 16 w 17"/>
                <a:gd name="T19" fmla="*/ 8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8"/>
                  </a:lnTo>
                  <a:lnTo>
                    <a:pt x="4" y="8"/>
                  </a:lnTo>
                  <a:lnTo>
                    <a:pt x="6" y="16"/>
                  </a:lnTo>
                  <a:lnTo>
                    <a:pt x="8" y="16"/>
                  </a:lnTo>
                  <a:lnTo>
                    <a:pt x="10" y="16"/>
                  </a:lnTo>
                  <a:lnTo>
                    <a:pt x="12" y="16"/>
                  </a:lnTo>
                  <a:lnTo>
                    <a:pt x="14" y="16"/>
                  </a:lnTo>
                  <a:lnTo>
                    <a:pt x="16" y="8"/>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4" name="Freeform 73">
              <a:extLst>
                <a:ext uri="{FF2B5EF4-FFF2-40B4-BE49-F238E27FC236}">
                  <a16:creationId xmlns:a16="http://schemas.microsoft.com/office/drawing/2014/main" id="{8FB70276-BDB1-3370-74A3-F8622A3FC0F8}"/>
                </a:ext>
              </a:extLst>
            </p:cNvPr>
            <p:cNvSpPr>
              <a:spLocks/>
            </p:cNvSpPr>
            <p:nvPr/>
          </p:nvSpPr>
          <p:spPr bwMode="auto">
            <a:xfrm>
              <a:off x="2845" y="1787"/>
              <a:ext cx="17" cy="17"/>
            </a:xfrm>
            <a:custGeom>
              <a:avLst/>
              <a:gdLst>
                <a:gd name="T0" fmla="*/ 0 w 17"/>
                <a:gd name="T1" fmla="*/ 0 h 17"/>
                <a:gd name="T2" fmla="*/ 0 w 17"/>
                <a:gd name="T3" fmla="*/ 0 h 17"/>
                <a:gd name="T4" fmla="*/ 2 w 17"/>
                <a:gd name="T5" fmla="*/ 0 h 17"/>
                <a:gd name="T6" fmla="*/ 4 w 17"/>
                <a:gd name="T7" fmla="*/ 16 h 17"/>
                <a:gd name="T8" fmla="*/ 6 w 17"/>
                <a:gd name="T9" fmla="*/ 16 h 17"/>
                <a:gd name="T10" fmla="*/ 8 w 17"/>
                <a:gd name="T11" fmla="*/ 16 h 17"/>
                <a:gd name="T12" fmla="*/ 10 w 17"/>
                <a:gd name="T13" fmla="*/ 16 h 17"/>
                <a:gd name="T14" fmla="*/ 12 w 17"/>
                <a:gd name="T15" fmla="*/ 16 h 17"/>
                <a:gd name="T16" fmla="*/ 14 w 17"/>
                <a:gd name="T17" fmla="*/ 16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0"/>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5" name="Freeform 74">
              <a:extLst>
                <a:ext uri="{FF2B5EF4-FFF2-40B4-BE49-F238E27FC236}">
                  <a16:creationId xmlns:a16="http://schemas.microsoft.com/office/drawing/2014/main" id="{957730A2-B7D0-11A2-5F64-4871443AE2B8}"/>
                </a:ext>
              </a:extLst>
            </p:cNvPr>
            <p:cNvSpPr>
              <a:spLocks/>
            </p:cNvSpPr>
            <p:nvPr/>
          </p:nvSpPr>
          <p:spPr bwMode="auto">
            <a:xfrm>
              <a:off x="2845" y="1783"/>
              <a:ext cx="17" cy="17"/>
            </a:xfrm>
            <a:custGeom>
              <a:avLst/>
              <a:gdLst>
                <a:gd name="T0" fmla="*/ 0 w 17"/>
                <a:gd name="T1" fmla="*/ 0 h 17"/>
                <a:gd name="T2" fmla="*/ 0 w 17"/>
                <a:gd name="T3" fmla="*/ 0 h 17"/>
                <a:gd name="T4" fmla="*/ 0 w 17"/>
                <a:gd name="T5" fmla="*/ 5 h 17"/>
                <a:gd name="T6" fmla="*/ 2 w 17"/>
                <a:gd name="T7" fmla="*/ 10 h 17"/>
                <a:gd name="T8" fmla="*/ 4 w 17"/>
                <a:gd name="T9" fmla="*/ 10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10"/>
                  </a:lnTo>
                  <a:lnTo>
                    <a:pt x="4" y="10"/>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6" name="Freeform 75">
              <a:extLst>
                <a:ext uri="{FF2B5EF4-FFF2-40B4-BE49-F238E27FC236}">
                  <a16:creationId xmlns:a16="http://schemas.microsoft.com/office/drawing/2014/main" id="{84F10B74-7B51-D82E-731C-255A372CDA4A}"/>
                </a:ext>
              </a:extLst>
            </p:cNvPr>
            <p:cNvSpPr>
              <a:spLocks/>
            </p:cNvSpPr>
            <p:nvPr/>
          </p:nvSpPr>
          <p:spPr bwMode="auto">
            <a:xfrm>
              <a:off x="2845" y="1779"/>
              <a:ext cx="17" cy="17"/>
            </a:xfrm>
            <a:custGeom>
              <a:avLst/>
              <a:gdLst>
                <a:gd name="T0" fmla="*/ 0 w 17"/>
                <a:gd name="T1" fmla="*/ 0 h 17"/>
                <a:gd name="T2" fmla="*/ 0 w 17"/>
                <a:gd name="T3" fmla="*/ 0 h 17"/>
                <a:gd name="T4" fmla="*/ 0 w 17"/>
                <a:gd name="T5" fmla="*/ 4 h 17"/>
                <a:gd name="T6" fmla="*/ 2 w 17"/>
                <a:gd name="T7" fmla="*/ 4 h 17"/>
                <a:gd name="T8" fmla="*/ 4 w 17"/>
                <a:gd name="T9" fmla="*/ 8 h 17"/>
                <a:gd name="T10" fmla="*/ 6 w 17"/>
                <a:gd name="T11" fmla="*/ 12 h 17"/>
                <a:gd name="T12" fmla="*/ 8 w 17"/>
                <a:gd name="T13" fmla="*/ 16 h 17"/>
                <a:gd name="T14" fmla="*/ 10 w 17"/>
                <a:gd name="T15" fmla="*/ 16 h 17"/>
                <a:gd name="T16" fmla="*/ 12 w 17"/>
                <a:gd name="T17" fmla="*/ 16 h 17"/>
                <a:gd name="T18" fmla="*/ 14 w 17"/>
                <a:gd name="T19" fmla="*/ 12 h 17"/>
                <a:gd name="T20" fmla="*/ 16 w 17"/>
                <a:gd name="T21" fmla="*/ 1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4"/>
                  </a:lnTo>
                  <a:lnTo>
                    <a:pt x="2" y="4"/>
                  </a:lnTo>
                  <a:lnTo>
                    <a:pt x="4" y="8"/>
                  </a:lnTo>
                  <a:lnTo>
                    <a:pt x="6" y="12"/>
                  </a:lnTo>
                  <a:lnTo>
                    <a:pt x="8" y="16"/>
                  </a:lnTo>
                  <a:lnTo>
                    <a:pt x="10" y="16"/>
                  </a:lnTo>
                  <a:lnTo>
                    <a:pt x="12" y="16"/>
                  </a:lnTo>
                  <a:lnTo>
                    <a:pt x="14" y="12"/>
                  </a:lnTo>
                  <a:lnTo>
                    <a:pt x="16" y="12"/>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7" name="Freeform 76">
              <a:extLst>
                <a:ext uri="{FF2B5EF4-FFF2-40B4-BE49-F238E27FC236}">
                  <a16:creationId xmlns:a16="http://schemas.microsoft.com/office/drawing/2014/main" id="{E312702E-1268-F953-39F1-CE32E68601CA}"/>
                </a:ext>
              </a:extLst>
            </p:cNvPr>
            <p:cNvSpPr>
              <a:spLocks/>
            </p:cNvSpPr>
            <p:nvPr/>
          </p:nvSpPr>
          <p:spPr bwMode="auto">
            <a:xfrm>
              <a:off x="2845" y="1776"/>
              <a:ext cx="17" cy="17"/>
            </a:xfrm>
            <a:custGeom>
              <a:avLst/>
              <a:gdLst>
                <a:gd name="T0" fmla="*/ 0 w 17"/>
                <a:gd name="T1" fmla="*/ 0 h 17"/>
                <a:gd name="T2" fmla="*/ 0 w 17"/>
                <a:gd name="T3" fmla="*/ 0 h 17"/>
                <a:gd name="T4" fmla="*/ 0 w 17"/>
                <a:gd name="T5" fmla="*/ 5 h 17"/>
                <a:gd name="T6" fmla="*/ 0 w 17"/>
                <a:gd name="T7" fmla="*/ 10 h 17"/>
                <a:gd name="T8" fmla="*/ 2 w 17"/>
                <a:gd name="T9" fmla="*/ 10 h 17"/>
                <a:gd name="T10" fmla="*/ 4 w 17"/>
                <a:gd name="T11" fmla="*/ 10 h 17"/>
                <a:gd name="T12" fmla="*/ 6 w 17"/>
                <a:gd name="T13" fmla="*/ 10 h 17"/>
                <a:gd name="T14" fmla="*/ 8 w 17"/>
                <a:gd name="T15" fmla="*/ 16 h 17"/>
                <a:gd name="T16" fmla="*/ 10 w 17"/>
                <a:gd name="T17" fmla="*/ 16 h 17"/>
                <a:gd name="T18" fmla="*/ 12 w 17"/>
                <a:gd name="T19" fmla="*/ 16 h 17"/>
                <a:gd name="T20" fmla="*/ 14 w 17"/>
                <a:gd name="T21" fmla="*/ 16 h 17"/>
                <a:gd name="T22" fmla="*/ 16 w 17"/>
                <a:gd name="T23" fmla="*/ 1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0" y="0"/>
                  </a:moveTo>
                  <a:lnTo>
                    <a:pt x="0" y="0"/>
                  </a:lnTo>
                  <a:lnTo>
                    <a:pt x="0" y="5"/>
                  </a:lnTo>
                  <a:lnTo>
                    <a:pt x="0" y="10"/>
                  </a:lnTo>
                  <a:lnTo>
                    <a:pt x="2" y="10"/>
                  </a:lnTo>
                  <a:lnTo>
                    <a:pt x="4" y="10"/>
                  </a:lnTo>
                  <a:lnTo>
                    <a:pt x="6" y="10"/>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8" name="Freeform 77">
              <a:extLst>
                <a:ext uri="{FF2B5EF4-FFF2-40B4-BE49-F238E27FC236}">
                  <a16:creationId xmlns:a16="http://schemas.microsoft.com/office/drawing/2014/main" id="{B80E2819-E8B6-3957-B8F5-884C177FEA60}"/>
                </a:ext>
              </a:extLst>
            </p:cNvPr>
            <p:cNvSpPr>
              <a:spLocks/>
            </p:cNvSpPr>
            <p:nvPr/>
          </p:nvSpPr>
          <p:spPr bwMode="auto">
            <a:xfrm>
              <a:off x="2845" y="1772"/>
              <a:ext cx="17" cy="17"/>
            </a:xfrm>
            <a:custGeom>
              <a:avLst/>
              <a:gdLst>
                <a:gd name="T0" fmla="*/ 0 w 17"/>
                <a:gd name="T1" fmla="*/ 0 h 17"/>
                <a:gd name="T2" fmla="*/ 0 w 17"/>
                <a:gd name="T3" fmla="*/ 0 h 17"/>
                <a:gd name="T4" fmla="*/ 0 w 17"/>
                <a:gd name="T5" fmla="*/ 8 h 17"/>
                <a:gd name="T6" fmla="*/ 2 w 17"/>
                <a:gd name="T7" fmla="*/ 8 h 17"/>
                <a:gd name="T8" fmla="*/ 4 w 17"/>
                <a:gd name="T9" fmla="*/ 12 h 17"/>
                <a:gd name="T10" fmla="*/ 6 w 17"/>
                <a:gd name="T11" fmla="*/ 12 h 17"/>
                <a:gd name="T12" fmla="*/ 8 w 17"/>
                <a:gd name="T13" fmla="*/ 16 h 17"/>
                <a:gd name="T14" fmla="*/ 10 w 17"/>
                <a:gd name="T15" fmla="*/ 16 h 17"/>
                <a:gd name="T16" fmla="*/ 12 w 17"/>
                <a:gd name="T17" fmla="*/ 16 h 17"/>
                <a:gd name="T18" fmla="*/ 14 w 17"/>
                <a:gd name="T19" fmla="*/ 16 h 17"/>
                <a:gd name="T20" fmla="*/ 16 w 17"/>
                <a:gd name="T21" fmla="*/ 1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12"/>
                  </a:lnTo>
                  <a:lnTo>
                    <a:pt x="6" y="12"/>
                  </a:lnTo>
                  <a:lnTo>
                    <a:pt x="8" y="16"/>
                  </a:lnTo>
                  <a:lnTo>
                    <a:pt x="10" y="16"/>
                  </a:lnTo>
                  <a:lnTo>
                    <a:pt x="12" y="16"/>
                  </a:lnTo>
                  <a:lnTo>
                    <a:pt x="14" y="16"/>
                  </a:lnTo>
                  <a:lnTo>
                    <a:pt x="16" y="12"/>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79" name="Freeform 78">
              <a:extLst>
                <a:ext uri="{FF2B5EF4-FFF2-40B4-BE49-F238E27FC236}">
                  <a16:creationId xmlns:a16="http://schemas.microsoft.com/office/drawing/2014/main" id="{0675412B-37E4-F9F0-995F-7055EC005AAC}"/>
                </a:ext>
              </a:extLst>
            </p:cNvPr>
            <p:cNvSpPr>
              <a:spLocks/>
            </p:cNvSpPr>
            <p:nvPr/>
          </p:nvSpPr>
          <p:spPr bwMode="auto">
            <a:xfrm>
              <a:off x="2845" y="1770"/>
              <a:ext cx="17" cy="17"/>
            </a:xfrm>
            <a:custGeom>
              <a:avLst/>
              <a:gdLst>
                <a:gd name="T0" fmla="*/ 0 w 17"/>
                <a:gd name="T1" fmla="*/ 0 h 17"/>
                <a:gd name="T2" fmla="*/ 0 w 17"/>
                <a:gd name="T3" fmla="*/ 0 h 17"/>
                <a:gd name="T4" fmla="*/ 0 w 17"/>
                <a:gd name="T5" fmla="*/ 8 h 17"/>
                <a:gd name="T6" fmla="*/ 2 w 17"/>
                <a:gd name="T7" fmla="*/ 8 h 17"/>
                <a:gd name="T8" fmla="*/ 4 w 17"/>
                <a:gd name="T9" fmla="*/ 8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8"/>
                  </a:lnTo>
                  <a:lnTo>
                    <a:pt x="2" y="8"/>
                  </a:lnTo>
                  <a:lnTo>
                    <a:pt x="4" y="8"/>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0" name="Freeform 79">
              <a:extLst>
                <a:ext uri="{FF2B5EF4-FFF2-40B4-BE49-F238E27FC236}">
                  <a16:creationId xmlns:a16="http://schemas.microsoft.com/office/drawing/2014/main" id="{85EFDD5A-8644-AEE0-59C2-0721650F49D7}"/>
                </a:ext>
              </a:extLst>
            </p:cNvPr>
            <p:cNvSpPr>
              <a:spLocks/>
            </p:cNvSpPr>
            <p:nvPr/>
          </p:nvSpPr>
          <p:spPr bwMode="auto">
            <a:xfrm>
              <a:off x="2845" y="1767"/>
              <a:ext cx="17" cy="17"/>
            </a:xfrm>
            <a:custGeom>
              <a:avLst/>
              <a:gdLst>
                <a:gd name="T0" fmla="*/ 0 w 17"/>
                <a:gd name="T1" fmla="*/ 0 h 17"/>
                <a:gd name="T2" fmla="*/ 0 w 17"/>
                <a:gd name="T3" fmla="*/ 0 h 17"/>
                <a:gd name="T4" fmla="*/ 0 w 17"/>
                <a:gd name="T5" fmla="*/ 16 h 17"/>
                <a:gd name="T6" fmla="*/ 2 w 17"/>
                <a:gd name="T7" fmla="*/ 16 h 17"/>
                <a:gd name="T8" fmla="*/ 4 w 17"/>
                <a:gd name="T9" fmla="*/ 16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16"/>
                  </a:lnTo>
                  <a:lnTo>
                    <a:pt x="2" y="16"/>
                  </a:lnTo>
                  <a:lnTo>
                    <a:pt x="4" y="16"/>
                  </a:lnTo>
                  <a:lnTo>
                    <a:pt x="6" y="16"/>
                  </a:lnTo>
                  <a:lnTo>
                    <a:pt x="8" y="16"/>
                  </a:lnTo>
                  <a:lnTo>
                    <a:pt x="10" y="16"/>
                  </a:lnTo>
                  <a:lnTo>
                    <a:pt x="12" y="16"/>
                  </a:lnTo>
                  <a:lnTo>
                    <a:pt x="14" y="16"/>
                  </a:lnTo>
                  <a:lnTo>
                    <a:pt x="16" y="16"/>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1" name="Freeform 80">
              <a:extLst>
                <a:ext uri="{FF2B5EF4-FFF2-40B4-BE49-F238E27FC236}">
                  <a16:creationId xmlns:a16="http://schemas.microsoft.com/office/drawing/2014/main" id="{1DB64A4A-4598-8343-2982-A6CE3954D1C0}"/>
                </a:ext>
              </a:extLst>
            </p:cNvPr>
            <p:cNvSpPr>
              <a:spLocks/>
            </p:cNvSpPr>
            <p:nvPr/>
          </p:nvSpPr>
          <p:spPr bwMode="auto">
            <a:xfrm>
              <a:off x="2845" y="1763"/>
              <a:ext cx="17" cy="17"/>
            </a:xfrm>
            <a:custGeom>
              <a:avLst/>
              <a:gdLst>
                <a:gd name="T0" fmla="*/ 0 w 17"/>
                <a:gd name="T1" fmla="*/ 0 h 17"/>
                <a:gd name="T2" fmla="*/ 0 w 17"/>
                <a:gd name="T3" fmla="*/ 0 h 17"/>
                <a:gd name="T4" fmla="*/ 0 w 17"/>
                <a:gd name="T5" fmla="*/ 5 h 17"/>
                <a:gd name="T6" fmla="*/ 2 w 17"/>
                <a:gd name="T7" fmla="*/ 5 h 17"/>
                <a:gd name="T8" fmla="*/ 4 w 17"/>
                <a:gd name="T9" fmla="*/ 10 h 17"/>
                <a:gd name="T10" fmla="*/ 6 w 17"/>
                <a:gd name="T11" fmla="*/ 16 h 17"/>
                <a:gd name="T12" fmla="*/ 8 w 17"/>
                <a:gd name="T13" fmla="*/ 16 h 17"/>
                <a:gd name="T14" fmla="*/ 10 w 17"/>
                <a:gd name="T15" fmla="*/ 16 h 17"/>
                <a:gd name="T16" fmla="*/ 12 w 17"/>
                <a:gd name="T17" fmla="*/ 16 h 17"/>
                <a:gd name="T18" fmla="*/ 14 w 17"/>
                <a:gd name="T19" fmla="*/ 16 h 17"/>
                <a:gd name="T20" fmla="*/ 16 w 17"/>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7">
                  <a:moveTo>
                    <a:pt x="0" y="0"/>
                  </a:moveTo>
                  <a:lnTo>
                    <a:pt x="0" y="0"/>
                  </a:lnTo>
                  <a:lnTo>
                    <a:pt x="0" y="5"/>
                  </a:lnTo>
                  <a:lnTo>
                    <a:pt x="2" y="5"/>
                  </a:lnTo>
                  <a:lnTo>
                    <a:pt x="4" y="10"/>
                  </a:lnTo>
                  <a:lnTo>
                    <a:pt x="6" y="16"/>
                  </a:lnTo>
                  <a:lnTo>
                    <a:pt x="8" y="16"/>
                  </a:lnTo>
                  <a:lnTo>
                    <a:pt x="10" y="16"/>
                  </a:lnTo>
                  <a:lnTo>
                    <a:pt x="12" y="16"/>
                  </a:lnTo>
                  <a:lnTo>
                    <a:pt x="14" y="16"/>
                  </a:lnTo>
                  <a:lnTo>
                    <a:pt x="16" y="1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2" name="Freeform 81">
              <a:extLst>
                <a:ext uri="{FF2B5EF4-FFF2-40B4-BE49-F238E27FC236}">
                  <a16:creationId xmlns:a16="http://schemas.microsoft.com/office/drawing/2014/main" id="{6BFE05B1-9FB1-91FD-540D-E36C6F0A4ACC}"/>
                </a:ext>
              </a:extLst>
            </p:cNvPr>
            <p:cNvSpPr>
              <a:spLocks/>
            </p:cNvSpPr>
            <p:nvPr/>
          </p:nvSpPr>
          <p:spPr bwMode="auto">
            <a:xfrm>
              <a:off x="2844" y="1760"/>
              <a:ext cx="17" cy="17"/>
            </a:xfrm>
            <a:custGeom>
              <a:avLst/>
              <a:gdLst>
                <a:gd name="T0" fmla="*/ 0 w 17"/>
                <a:gd name="T1" fmla="*/ 0 h 17"/>
                <a:gd name="T2" fmla="*/ 0 w 17"/>
                <a:gd name="T3" fmla="*/ 0 h 17"/>
                <a:gd name="T4" fmla="*/ 1 w 17"/>
                <a:gd name="T5" fmla="*/ 0 h 17"/>
                <a:gd name="T6" fmla="*/ 3 w 17"/>
                <a:gd name="T7" fmla="*/ 8 h 17"/>
                <a:gd name="T8" fmla="*/ 5 w 17"/>
                <a:gd name="T9" fmla="*/ 8 h 17"/>
                <a:gd name="T10" fmla="*/ 7 w 17"/>
                <a:gd name="T11" fmla="*/ 16 h 17"/>
                <a:gd name="T12" fmla="*/ 8 w 17"/>
                <a:gd name="T13" fmla="*/ 16 h 17"/>
                <a:gd name="T14" fmla="*/ 12 w 17"/>
                <a:gd name="T15" fmla="*/ 16 h 17"/>
                <a:gd name="T16" fmla="*/ 16 w 17"/>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0"/>
                  </a:moveTo>
                  <a:lnTo>
                    <a:pt x="0" y="0"/>
                  </a:lnTo>
                  <a:lnTo>
                    <a:pt x="1" y="0"/>
                  </a:lnTo>
                  <a:lnTo>
                    <a:pt x="3" y="8"/>
                  </a:lnTo>
                  <a:lnTo>
                    <a:pt x="5" y="8"/>
                  </a:lnTo>
                  <a:lnTo>
                    <a:pt x="7" y="16"/>
                  </a:lnTo>
                  <a:lnTo>
                    <a:pt x="8" y="16"/>
                  </a:lnTo>
                  <a:lnTo>
                    <a:pt x="12" y="16"/>
                  </a:lnTo>
                  <a:lnTo>
                    <a:pt x="16" y="8"/>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3" name="Freeform 82">
              <a:extLst>
                <a:ext uri="{FF2B5EF4-FFF2-40B4-BE49-F238E27FC236}">
                  <a16:creationId xmlns:a16="http://schemas.microsoft.com/office/drawing/2014/main" id="{A6364C01-1DC9-8531-C812-BD2D7DD3D94B}"/>
                </a:ext>
              </a:extLst>
            </p:cNvPr>
            <p:cNvSpPr>
              <a:spLocks/>
            </p:cNvSpPr>
            <p:nvPr/>
          </p:nvSpPr>
          <p:spPr bwMode="auto">
            <a:xfrm>
              <a:off x="2847" y="2007"/>
              <a:ext cx="17" cy="17"/>
            </a:xfrm>
            <a:custGeom>
              <a:avLst/>
              <a:gdLst>
                <a:gd name="T0" fmla="*/ 8 w 17"/>
                <a:gd name="T1" fmla="*/ 0 h 17"/>
                <a:gd name="T2" fmla="*/ 8 w 17"/>
                <a:gd name="T3" fmla="*/ 0 h 17"/>
                <a:gd name="T4" fmla="*/ 12 w 17"/>
                <a:gd name="T5" fmla="*/ 4 h 17"/>
                <a:gd name="T6" fmla="*/ 16 w 17"/>
                <a:gd name="T7" fmla="*/ 8 h 17"/>
                <a:gd name="T8" fmla="*/ 16 w 17"/>
                <a:gd name="T9" fmla="*/ 12 h 17"/>
                <a:gd name="T10" fmla="*/ 12 w 17"/>
                <a:gd name="T11" fmla="*/ 12 h 17"/>
                <a:gd name="T12" fmla="*/ 8 w 17"/>
                <a:gd name="T13" fmla="*/ 16 h 17"/>
                <a:gd name="T14" fmla="*/ 4 w 17"/>
                <a:gd name="T15" fmla="*/ 12 h 17"/>
                <a:gd name="T16" fmla="*/ 0 w 17"/>
                <a:gd name="T17" fmla="*/ 12 h 17"/>
                <a:gd name="T18" fmla="*/ 0 w 17"/>
                <a:gd name="T19" fmla="*/ 8 h 17"/>
                <a:gd name="T20" fmla="*/ 4 w 17"/>
                <a:gd name="T21" fmla="*/ 4 h 17"/>
                <a:gd name="T22" fmla="*/ 8 w 17"/>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8" y="0"/>
                  </a:moveTo>
                  <a:lnTo>
                    <a:pt x="8" y="0"/>
                  </a:lnTo>
                  <a:lnTo>
                    <a:pt x="12" y="4"/>
                  </a:lnTo>
                  <a:lnTo>
                    <a:pt x="16" y="8"/>
                  </a:lnTo>
                  <a:lnTo>
                    <a:pt x="16" y="12"/>
                  </a:lnTo>
                  <a:lnTo>
                    <a:pt x="12" y="12"/>
                  </a:lnTo>
                  <a:lnTo>
                    <a:pt x="8" y="16"/>
                  </a:lnTo>
                  <a:lnTo>
                    <a:pt x="4" y="12"/>
                  </a:lnTo>
                  <a:lnTo>
                    <a:pt x="0" y="12"/>
                  </a:lnTo>
                  <a:lnTo>
                    <a:pt x="0" y="8"/>
                  </a:lnTo>
                  <a:lnTo>
                    <a:pt x="4" y="4"/>
                  </a:lnTo>
                  <a:lnTo>
                    <a:pt x="8" y="0"/>
                  </a:lnTo>
                </a:path>
              </a:pathLst>
            </a:custGeom>
            <a:solidFill>
              <a:srgbClr val="151515"/>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4" name="Freeform 83">
              <a:extLst>
                <a:ext uri="{FF2B5EF4-FFF2-40B4-BE49-F238E27FC236}">
                  <a16:creationId xmlns:a16="http://schemas.microsoft.com/office/drawing/2014/main" id="{B2738998-4378-1CE5-7A24-CFA8D1C01827}"/>
                </a:ext>
              </a:extLst>
            </p:cNvPr>
            <p:cNvSpPr>
              <a:spLocks/>
            </p:cNvSpPr>
            <p:nvPr/>
          </p:nvSpPr>
          <p:spPr bwMode="auto">
            <a:xfrm>
              <a:off x="2847" y="2007"/>
              <a:ext cx="17" cy="17"/>
            </a:xfrm>
            <a:custGeom>
              <a:avLst/>
              <a:gdLst>
                <a:gd name="T0" fmla="*/ 8 w 17"/>
                <a:gd name="T1" fmla="*/ 0 h 17"/>
                <a:gd name="T2" fmla="*/ 8 w 17"/>
                <a:gd name="T3" fmla="*/ 0 h 17"/>
                <a:gd name="T4" fmla="*/ 12 w 17"/>
                <a:gd name="T5" fmla="*/ 4 h 17"/>
                <a:gd name="T6" fmla="*/ 16 w 17"/>
                <a:gd name="T7" fmla="*/ 8 h 17"/>
                <a:gd name="T8" fmla="*/ 16 w 17"/>
                <a:gd name="T9" fmla="*/ 12 h 17"/>
                <a:gd name="T10" fmla="*/ 12 w 17"/>
                <a:gd name="T11" fmla="*/ 12 h 17"/>
                <a:gd name="T12" fmla="*/ 8 w 17"/>
                <a:gd name="T13" fmla="*/ 16 h 17"/>
                <a:gd name="T14" fmla="*/ 4 w 17"/>
                <a:gd name="T15" fmla="*/ 12 h 17"/>
                <a:gd name="T16" fmla="*/ 0 w 17"/>
                <a:gd name="T17" fmla="*/ 12 h 17"/>
                <a:gd name="T18" fmla="*/ 0 w 17"/>
                <a:gd name="T19" fmla="*/ 8 h 17"/>
                <a:gd name="T20" fmla="*/ 4 w 17"/>
                <a:gd name="T21" fmla="*/ 4 h 17"/>
                <a:gd name="T22" fmla="*/ 8 w 17"/>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8" y="0"/>
                  </a:moveTo>
                  <a:lnTo>
                    <a:pt x="8" y="0"/>
                  </a:lnTo>
                  <a:lnTo>
                    <a:pt x="12" y="4"/>
                  </a:lnTo>
                  <a:lnTo>
                    <a:pt x="16" y="8"/>
                  </a:lnTo>
                  <a:lnTo>
                    <a:pt x="16" y="12"/>
                  </a:lnTo>
                  <a:lnTo>
                    <a:pt x="12" y="12"/>
                  </a:lnTo>
                  <a:lnTo>
                    <a:pt x="8" y="16"/>
                  </a:lnTo>
                  <a:lnTo>
                    <a:pt x="4" y="12"/>
                  </a:lnTo>
                  <a:lnTo>
                    <a:pt x="0" y="12"/>
                  </a:lnTo>
                  <a:lnTo>
                    <a:pt x="0" y="8"/>
                  </a:lnTo>
                  <a:lnTo>
                    <a:pt x="4" y="4"/>
                  </a:lnTo>
                  <a:lnTo>
                    <a:pt x="8" y="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5" name="Freeform 84">
              <a:extLst>
                <a:ext uri="{FF2B5EF4-FFF2-40B4-BE49-F238E27FC236}">
                  <a16:creationId xmlns:a16="http://schemas.microsoft.com/office/drawing/2014/main" id="{397EEDA8-643B-2A5C-04F3-EFDA330D527D}"/>
                </a:ext>
              </a:extLst>
            </p:cNvPr>
            <p:cNvSpPr>
              <a:spLocks/>
            </p:cNvSpPr>
            <p:nvPr/>
          </p:nvSpPr>
          <p:spPr bwMode="auto">
            <a:xfrm>
              <a:off x="2847" y="2010"/>
              <a:ext cx="17" cy="32"/>
            </a:xfrm>
            <a:custGeom>
              <a:avLst/>
              <a:gdLst>
                <a:gd name="T0" fmla="*/ 8 w 17"/>
                <a:gd name="T1" fmla="*/ 0 h 32"/>
                <a:gd name="T2" fmla="*/ 8 w 17"/>
                <a:gd name="T3" fmla="*/ 0 h 32"/>
                <a:gd name="T4" fmla="*/ 8 w 17"/>
                <a:gd name="T5" fmla="*/ 2 h 32"/>
                <a:gd name="T6" fmla="*/ 4 w 17"/>
                <a:gd name="T7" fmla="*/ 2 h 32"/>
                <a:gd name="T8" fmla="*/ 0 w 17"/>
                <a:gd name="T9" fmla="*/ 3 h 32"/>
                <a:gd name="T10" fmla="*/ 0 w 17"/>
                <a:gd name="T11" fmla="*/ 5 h 32"/>
                <a:gd name="T12" fmla="*/ 4 w 17"/>
                <a:gd name="T13" fmla="*/ 7 h 32"/>
                <a:gd name="T14" fmla="*/ 8 w 17"/>
                <a:gd name="T15" fmla="*/ 8 h 32"/>
                <a:gd name="T16" fmla="*/ 8 w 17"/>
                <a:gd name="T17" fmla="*/ 11 h 32"/>
                <a:gd name="T18" fmla="*/ 8 w 17"/>
                <a:gd name="T19" fmla="*/ 12 h 32"/>
                <a:gd name="T20" fmla="*/ 8 w 17"/>
                <a:gd name="T21" fmla="*/ 16 h 32"/>
                <a:gd name="T22" fmla="*/ 8 w 17"/>
                <a:gd name="T23" fmla="*/ 19 h 32"/>
                <a:gd name="T24" fmla="*/ 8 w 17"/>
                <a:gd name="T25" fmla="*/ 23 h 32"/>
                <a:gd name="T26" fmla="*/ 8 w 17"/>
                <a:gd name="T27" fmla="*/ 26 h 32"/>
                <a:gd name="T28" fmla="*/ 8 w 17"/>
                <a:gd name="T29" fmla="*/ 28 h 32"/>
                <a:gd name="T30" fmla="*/ 8 w 17"/>
                <a:gd name="T31" fmla="*/ 29 h 32"/>
                <a:gd name="T32" fmla="*/ 12 w 17"/>
                <a:gd name="T33" fmla="*/ 30 h 32"/>
                <a:gd name="T34" fmla="*/ 16 w 17"/>
                <a:gd name="T35" fmla="*/ 31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32">
                  <a:moveTo>
                    <a:pt x="8" y="0"/>
                  </a:moveTo>
                  <a:lnTo>
                    <a:pt x="8" y="0"/>
                  </a:lnTo>
                  <a:lnTo>
                    <a:pt x="8" y="2"/>
                  </a:lnTo>
                  <a:lnTo>
                    <a:pt x="4" y="2"/>
                  </a:lnTo>
                  <a:lnTo>
                    <a:pt x="0" y="3"/>
                  </a:lnTo>
                  <a:lnTo>
                    <a:pt x="0" y="5"/>
                  </a:lnTo>
                  <a:lnTo>
                    <a:pt x="4" y="7"/>
                  </a:lnTo>
                  <a:lnTo>
                    <a:pt x="8" y="8"/>
                  </a:lnTo>
                  <a:lnTo>
                    <a:pt x="8" y="11"/>
                  </a:lnTo>
                  <a:lnTo>
                    <a:pt x="8" y="12"/>
                  </a:lnTo>
                  <a:lnTo>
                    <a:pt x="8" y="16"/>
                  </a:lnTo>
                  <a:lnTo>
                    <a:pt x="8" y="19"/>
                  </a:lnTo>
                  <a:lnTo>
                    <a:pt x="8" y="23"/>
                  </a:lnTo>
                  <a:lnTo>
                    <a:pt x="8" y="26"/>
                  </a:lnTo>
                  <a:lnTo>
                    <a:pt x="8" y="28"/>
                  </a:lnTo>
                  <a:lnTo>
                    <a:pt x="8" y="29"/>
                  </a:lnTo>
                  <a:lnTo>
                    <a:pt x="12" y="30"/>
                  </a:lnTo>
                  <a:lnTo>
                    <a:pt x="16" y="31"/>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6" name="Freeform 85">
              <a:extLst>
                <a:ext uri="{FF2B5EF4-FFF2-40B4-BE49-F238E27FC236}">
                  <a16:creationId xmlns:a16="http://schemas.microsoft.com/office/drawing/2014/main" id="{8CF52201-69DD-0690-5FDF-5223398153C1}"/>
                </a:ext>
              </a:extLst>
            </p:cNvPr>
            <p:cNvSpPr>
              <a:spLocks/>
            </p:cNvSpPr>
            <p:nvPr/>
          </p:nvSpPr>
          <p:spPr bwMode="auto">
            <a:xfrm>
              <a:off x="2849" y="2016"/>
              <a:ext cx="17" cy="25"/>
            </a:xfrm>
            <a:custGeom>
              <a:avLst/>
              <a:gdLst>
                <a:gd name="T0" fmla="*/ 16 w 17"/>
                <a:gd name="T1" fmla="*/ 0 h 25"/>
                <a:gd name="T2" fmla="*/ 16 w 17"/>
                <a:gd name="T3" fmla="*/ 0 h 25"/>
                <a:gd name="T4" fmla="*/ 12 w 17"/>
                <a:gd name="T5" fmla="*/ 1 h 25"/>
                <a:gd name="T6" fmla="*/ 8 w 17"/>
                <a:gd name="T7" fmla="*/ 2 h 25"/>
                <a:gd name="T8" fmla="*/ 0 w 17"/>
                <a:gd name="T9" fmla="*/ 2 h 25"/>
                <a:gd name="T10" fmla="*/ 0 w 17"/>
                <a:gd name="T11" fmla="*/ 4 h 25"/>
                <a:gd name="T12" fmla="*/ 0 w 17"/>
                <a:gd name="T13" fmla="*/ 5 h 25"/>
                <a:gd name="T14" fmla="*/ 4 w 17"/>
                <a:gd name="T15" fmla="*/ 6 h 25"/>
                <a:gd name="T16" fmla="*/ 8 w 17"/>
                <a:gd name="T17" fmla="*/ 7 h 25"/>
                <a:gd name="T18" fmla="*/ 8 w 17"/>
                <a:gd name="T19" fmla="*/ 9 h 25"/>
                <a:gd name="T20" fmla="*/ 8 w 17"/>
                <a:gd name="T21" fmla="*/ 10 h 25"/>
                <a:gd name="T22" fmla="*/ 8 w 17"/>
                <a:gd name="T23" fmla="*/ 12 h 25"/>
                <a:gd name="T24" fmla="*/ 8 w 17"/>
                <a:gd name="T25" fmla="*/ 14 h 25"/>
                <a:gd name="T26" fmla="*/ 8 w 17"/>
                <a:gd name="T27" fmla="*/ 15 h 25"/>
                <a:gd name="T28" fmla="*/ 4 w 17"/>
                <a:gd name="T29" fmla="*/ 18 h 25"/>
                <a:gd name="T30" fmla="*/ 0 w 17"/>
                <a:gd name="T31" fmla="*/ 20 h 25"/>
                <a:gd name="T32" fmla="*/ 0 w 17"/>
                <a:gd name="T33" fmla="*/ 22 h 25"/>
                <a:gd name="T34" fmla="*/ 4 w 17"/>
                <a:gd name="T35" fmla="*/ 22 h 25"/>
                <a:gd name="T36" fmla="*/ 8 w 17"/>
                <a:gd name="T37" fmla="*/ 23 h 25"/>
                <a:gd name="T38" fmla="*/ 8 w 17"/>
                <a:gd name="T39" fmla="*/ 24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25">
                  <a:moveTo>
                    <a:pt x="16" y="0"/>
                  </a:moveTo>
                  <a:lnTo>
                    <a:pt x="16" y="0"/>
                  </a:lnTo>
                  <a:lnTo>
                    <a:pt x="12" y="1"/>
                  </a:lnTo>
                  <a:lnTo>
                    <a:pt x="8" y="2"/>
                  </a:lnTo>
                  <a:lnTo>
                    <a:pt x="0" y="2"/>
                  </a:lnTo>
                  <a:lnTo>
                    <a:pt x="0" y="4"/>
                  </a:lnTo>
                  <a:lnTo>
                    <a:pt x="0" y="5"/>
                  </a:lnTo>
                  <a:lnTo>
                    <a:pt x="4" y="6"/>
                  </a:lnTo>
                  <a:lnTo>
                    <a:pt x="8" y="7"/>
                  </a:lnTo>
                  <a:lnTo>
                    <a:pt x="8" y="9"/>
                  </a:lnTo>
                  <a:lnTo>
                    <a:pt x="8" y="10"/>
                  </a:lnTo>
                  <a:lnTo>
                    <a:pt x="8" y="12"/>
                  </a:lnTo>
                  <a:lnTo>
                    <a:pt x="8" y="14"/>
                  </a:lnTo>
                  <a:lnTo>
                    <a:pt x="8" y="15"/>
                  </a:lnTo>
                  <a:lnTo>
                    <a:pt x="4" y="18"/>
                  </a:lnTo>
                  <a:lnTo>
                    <a:pt x="0" y="20"/>
                  </a:lnTo>
                  <a:lnTo>
                    <a:pt x="0" y="22"/>
                  </a:lnTo>
                  <a:lnTo>
                    <a:pt x="4" y="22"/>
                  </a:lnTo>
                  <a:lnTo>
                    <a:pt x="8" y="23"/>
                  </a:lnTo>
                  <a:lnTo>
                    <a:pt x="8" y="24"/>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7" name="Freeform 86">
              <a:extLst>
                <a:ext uri="{FF2B5EF4-FFF2-40B4-BE49-F238E27FC236}">
                  <a16:creationId xmlns:a16="http://schemas.microsoft.com/office/drawing/2014/main" id="{DCDF29FA-878F-47F2-C68D-13127E088F43}"/>
                </a:ext>
              </a:extLst>
            </p:cNvPr>
            <p:cNvSpPr>
              <a:spLocks/>
            </p:cNvSpPr>
            <p:nvPr/>
          </p:nvSpPr>
          <p:spPr bwMode="auto">
            <a:xfrm>
              <a:off x="2849" y="2020"/>
              <a:ext cx="1" cy="17"/>
            </a:xfrm>
            <a:custGeom>
              <a:avLst/>
              <a:gdLst>
                <a:gd name="T0" fmla="*/ 0 w 1"/>
                <a:gd name="T1" fmla="*/ 0 h 17"/>
                <a:gd name="T2" fmla="*/ 0 w 1"/>
                <a:gd name="T3" fmla="*/ 0 h 17"/>
                <a:gd name="T4" fmla="*/ 0 w 1"/>
                <a:gd name="T5" fmla="*/ 16 h 17"/>
                <a:gd name="T6" fmla="*/ 0 w 1"/>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
                  <a:moveTo>
                    <a:pt x="0" y="0"/>
                  </a:moveTo>
                  <a:lnTo>
                    <a:pt x="0" y="0"/>
                  </a:lnTo>
                  <a:lnTo>
                    <a:pt x="0" y="16"/>
                  </a:lnTo>
                  <a:lnTo>
                    <a:pt x="0" y="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8" name="Freeform 87">
              <a:extLst>
                <a:ext uri="{FF2B5EF4-FFF2-40B4-BE49-F238E27FC236}">
                  <a16:creationId xmlns:a16="http://schemas.microsoft.com/office/drawing/2014/main" id="{7AC8E527-F5E9-DCC6-D4AB-9A2B98A7C881}"/>
                </a:ext>
              </a:extLst>
            </p:cNvPr>
            <p:cNvSpPr>
              <a:spLocks/>
            </p:cNvSpPr>
            <p:nvPr/>
          </p:nvSpPr>
          <p:spPr bwMode="auto">
            <a:xfrm>
              <a:off x="2866" y="1748"/>
              <a:ext cx="58" cy="17"/>
            </a:xfrm>
            <a:custGeom>
              <a:avLst/>
              <a:gdLst>
                <a:gd name="T0" fmla="*/ 3 w 58"/>
                <a:gd name="T1" fmla="*/ 0 h 17"/>
                <a:gd name="T2" fmla="*/ 7 w 58"/>
                <a:gd name="T3" fmla="*/ 0 h 17"/>
                <a:gd name="T4" fmla="*/ 10 w 58"/>
                <a:gd name="T5" fmla="*/ 0 h 17"/>
                <a:gd name="T6" fmla="*/ 13 w 58"/>
                <a:gd name="T7" fmla="*/ 1 h 17"/>
                <a:gd name="T8" fmla="*/ 17 w 58"/>
                <a:gd name="T9" fmla="*/ 1 h 17"/>
                <a:gd name="T10" fmla="*/ 21 w 58"/>
                <a:gd name="T11" fmla="*/ 2 h 17"/>
                <a:gd name="T12" fmla="*/ 23 w 58"/>
                <a:gd name="T13" fmla="*/ 2 h 17"/>
                <a:gd name="T14" fmla="*/ 27 w 58"/>
                <a:gd name="T15" fmla="*/ 3 h 17"/>
                <a:gd name="T16" fmla="*/ 30 w 58"/>
                <a:gd name="T17" fmla="*/ 4 h 17"/>
                <a:gd name="T18" fmla="*/ 33 w 58"/>
                <a:gd name="T19" fmla="*/ 4 h 17"/>
                <a:gd name="T20" fmla="*/ 37 w 58"/>
                <a:gd name="T21" fmla="*/ 6 h 17"/>
                <a:gd name="T22" fmla="*/ 40 w 58"/>
                <a:gd name="T23" fmla="*/ 6 h 17"/>
                <a:gd name="T24" fmla="*/ 43 w 58"/>
                <a:gd name="T25" fmla="*/ 6 h 17"/>
                <a:gd name="T26" fmla="*/ 46 w 58"/>
                <a:gd name="T27" fmla="*/ 8 h 17"/>
                <a:gd name="T28" fmla="*/ 50 w 58"/>
                <a:gd name="T29" fmla="*/ 8 h 17"/>
                <a:gd name="T30" fmla="*/ 53 w 58"/>
                <a:gd name="T31" fmla="*/ 10 h 17"/>
                <a:gd name="T32" fmla="*/ 57 w 58"/>
                <a:gd name="T33" fmla="*/ 10 h 17"/>
                <a:gd name="T34" fmla="*/ 56 w 58"/>
                <a:gd name="T35" fmla="*/ 11 h 17"/>
                <a:gd name="T36" fmla="*/ 55 w 58"/>
                <a:gd name="T37" fmla="*/ 12 h 17"/>
                <a:gd name="T38" fmla="*/ 55 w 58"/>
                <a:gd name="T39" fmla="*/ 13 h 17"/>
                <a:gd name="T40" fmla="*/ 55 w 58"/>
                <a:gd name="T41" fmla="*/ 14 h 17"/>
                <a:gd name="T42" fmla="*/ 55 w 58"/>
                <a:gd name="T43" fmla="*/ 15 h 17"/>
                <a:gd name="T44" fmla="*/ 55 w 58"/>
                <a:gd name="T45" fmla="*/ 16 h 17"/>
                <a:gd name="T46" fmla="*/ 51 w 58"/>
                <a:gd name="T47" fmla="*/ 15 h 17"/>
                <a:gd name="T48" fmla="*/ 48 w 58"/>
                <a:gd name="T49" fmla="*/ 14 h 17"/>
                <a:gd name="T50" fmla="*/ 45 w 58"/>
                <a:gd name="T51" fmla="*/ 14 h 17"/>
                <a:gd name="T52" fmla="*/ 42 w 58"/>
                <a:gd name="T53" fmla="*/ 12 h 17"/>
                <a:gd name="T54" fmla="*/ 38 w 58"/>
                <a:gd name="T55" fmla="*/ 12 h 17"/>
                <a:gd name="T56" fmla="*/ 35 w 58"/>
                <a:gd name="T57" fmla="*/ 11 h 17"/>
                <a:gd name="T58" fmla="*/ 31 w 58"/>
                <a:gd name="T59" fmla="*/ 10 h 17"/>
                <a:gd name="T60" fmla="*/ 28 w 58"/>
                <a:gd name="T61" fmla="*/ 10 h 17"/>
                <a:gd name="T62" fmla="*/ 25 w 58"/>
                <a:gd name="T63" fmla="*/ 10 h 17"/>
                <a:gd name="T64" fmla="*/ 21 w 58"/>
                <a:gd name="T65" fmla="*/ 9 h 17"/>
                <a:gd name="T66" fmla="*/ 17 w 58"/>
                <a:gd name="T67" fmla="*/ 8 h 17"/>
                <a:gd name="T68" fmla="*/ 14 w 58"/>
                <a:gd name="T69" fmla="*/ 8 h 17"/>
                <a:gd name="T70" fmla="*/ 11 w 58"/>
                <a:gd name="T71" fmla="*/ 8 h 17"/>
                <a:gd name="T72" fmla="*/ 7 w 58"/>
                <a:gd name="T73" fmla="*/ 8 h 17"/>
                <a:gd name="T74" fmla="*/ 4 w 58"/>
                <a:gd name="T75" fmla="*/ 7 h 17"/>
                <a:gd name="T76" fmla="*/ 0 w 58"/>
                <a:gd name="T77" fmla="*/ 7 h 17"/>
                <a:gd name="T78" fmla="*/ 1 w 58"/>
                <a:gd name="T79" fmla="*/ 6 h 17"/>
                <a:gd name="T80" fmla="*/ 1 w 58"/>
                <a:gd name="T81" fmla="*/ 4 h 17"/>
                <a:gd name="T82" fmla="*/ 1 w 58"/>
                <a:gd name="T83" fmla="*/ 2 h 17"/>
                <a:gd name="T84" fmla="*/ 2 w 58"/>
                <a:gd name="T85" fmla="*/ 1 h 17"/>
                <a:gd name="T86" fmla="*/ 3 w 58"/>
                <a:gd name="T87" fmla="*/ 1 h 17"/>
                <a:gd name="T88" fmla="*/ 3 w 58"/>
                <a:gd name="T89" fmla="*/ 0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8" h="17">
                  <a:moveTo>
                    <a:pt x="3" y="0"/>
                  </a:moveTo>
                  <a:lnTo>
                    <a:pt x="7" y="0"/>
                  </a:lnTo>
                  <a:lnTo>
                    <a:pt x="10" y="0"/>
                  </a:lnTo>
                  <a:lnTo>
                    <a:pt x="13" y="1"/>
                  </a:lnTo>
                  <a:lnTo>
                    <a:pt x="17" y="1"/>
                  </a:lnTo>
                  <a:lnTo>
                    <a:pt x="21" y="2"/>
                  </a:lnTo>
                  <a:lnTo>
                    <a:pt x="23" y="2"/>
                  </a:lnTo>
                  <a:lnTo>
                    <a:pt x="27" y="3"/>
                  </a:lnTo>
                  <a:lnTo>
                    <a:pt x="30" y="4"/>
                  </a:lnTo>
                  <a:lnTo>
                    <a:pt x="33" y="4"/>
                  </a:lnTo>
                  <a:lnTo>
                    <a:pt x="37" y="6"/>
                  </a:lnTo>
                  <a:lnTo>
                    <a:pt x="40" y="6"/>
                  </a:lnTo>
                  <a:lnTo>
                    <a:pt x="43" y="6"/>
                  </a:lnTo>
                  <a:lnTo>
                    <a:pt x="46" y="8"/>
                  </a:lnTo>
                  <a:lnTo>
                    <a:pt x="50" y="8"/>
                  </a:lnTo>
                  <a:lnTo>
                    <a:pt x="53" y="10"/>
                  </a:lnTo>
                  <a:lnTo>
                    <a:pt x="57" y="10"/>
                  </a:lnTo>
                  <a:lnTo>
                    <a:pt x="56" y="11"/>
                  </a:lnTo>
                  <a:lnTo>
                    <a:pt x="55" y="12"/>
                  </a:lnTo>
                  <a:lnTo>
                    <a:pt x="55" y="13"/>
                  </a:lnTo>
                  <a:lnTo>
                    <a:pt x="55" y="14"/>
                  </a:lnTo>
                  <a:lnTo>
                    <a:pt x="55" y="15"/>
                  </a:lnTo>
                  <a:lnTo>
                    <a:pt x="55" y="16"/>
                  </a:lnTo>
                  <a:lnTo>
                    <a:pt x="51" y="15"/>
                  </a:lnTo>
                  <a:lnTo>
                    <a:pt x="48" y="14"/>
                  </a:lnTo>
                  <a:lnTo>
                    <a:pt x="45" y="14"/>
                  </a:lnTo>
                  <a:lnTo>
                    <a:pt x="42" y="12"/>
                  </a:lnTo>
                  <a:lnTo>
                    <a:pt x="38" y="12"/>
                  </a:lnTo>
                  <a:lnTo>
                    <a:pt x="35" y="11"/>
                  </a:lnTo>
                  <a:lnTo>
                    <a:pt x="31" y="10"/>
                  </a:lnTo>
                  <a:lnTo>
                    <a:pt x="28" y="10"/>
                  </a:lnTo>
                  <a:lnTo>
                    <a:pt x="25" y="10"/>
                  </a:lnTo>
                  <a:lnTo>
                    <a:pt x="21" y="9"/>
                  </a:lnTo>
                  <a:lnTo>
                    <a:pt x="17" y="8"/>
                  </a:lnTo>
                  <a:lnTo>
                    <a:pt x="14" y="8"/>
                  </a:lnTo>
                  <a:lnTo>
                    <a:pt x="11" y="8"/>
                  </a:lnTo>
                  <a:lnTo>
                    <a:pt x="7" y="8"/>
                  </a:lnTo>
                  <a:lnTo>
                    <a:pt x="4" y="7"/>
                  </a:lnTo>
                  <a:lnTo>
                    <a:pt x="0" y="7"/>
                  </a:lnTo>
                  <a:lnTo>
                    <a:pt x="1" y="6"/>
                  </a:lnTo>
                  <a:lnTo>
                    <a:pt x="1" y="4"/>
                  </a:lnTo>
                  <a:lnTo>
                    <a:pt x="1" y="2"/>
                  </a:lnTo>
                  <a:lnTo>
                    <a:pt x="2" y="1"/>
                  </a:lnTo>
                  <a:lnTo>
                    <a:pt x="3" y="1"/>
                  </a:lnTo>
                  <a:lnTo>
                    <a:pt x="3" y="0"/>
                  </a:lnTo>
                </a:path>
              </a:pathLst>
            </a:custGeom>
            <a:solidFill>
              <a:srgbClr val="151515"/>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89" name="Freeform 88">
              <a:extLst>
                <a:ext uri="{FF2B5EF4-FFF2-40B4-BE49-F238E27FC236}">
                  <a16:creationId xmlns:a16="http://schemas.microsoft.com/office/drawing/2014/main" id="{17ABE810-91A9-4BCB-426E-7D2E035C37A9}"/>
                </a:ext>
              </a:extLst>
            </p:cNvPr>
            <p:cNvSpPr>
              <a:spLocks/>
            </p:cNvSpPr>
            <p:nvPr/>
          </p:nvSpPr>
          <p:spPr bwMode="auto">
            <a:xfrm>
              <a:off x="2869" y="1740"/>
              <a:ext cx="29" cy="21"/>
            </a:xfrm>
            <a:custGeom>
              <a:avLst/>
              <a:gdLst>
                <a:gd name="T0" fmla="*/ 28 w 29"/>
                <a:gd name="T1" fmla="*/ 4 h 21"/>
                <a:gd name="T2" fmla="*/ 28 w 29"/>
                <a:gd name="T3" fmla="*/ 4 h 21"/>
                <a:gd name="T4" fmla="*/ 25 w 29"/>
                <a:gd name="T5" fmla="*/ 3 h 21"/>
                <a:gd name="T6" fmla="*/ 22 w 29"/>
                <a:gd name="T7" fmla="*/ 2 h 21"/>
                <a:gd name="T8" fmla="*/ 18 w 29"/>
                <a:gd name="T9" fmla="*/ 2 h 21"/>
                <a:gd name="T10" fmla="*/ 15 w 29"/>
                <a:gd name="T11" fmla="*/ 1 h 21"/>
                <a:gd name="T12" fmla="*/ 12 w 29"/>
                <a:gd name="T13" fmla="*/ 1 h 21"/>
                <a:gd name="T14" fmla="*/ 8 w 29"/>
                <a:gd name="T15" fmla="*/ 0 h 21"/>
                <a:gd name="T16" fmla="*/ 4 w 29"/>
                <a:gd name="T17" fmla="*/ 0 h 21"/>
                <a:gd name="T18" fmla="*/ 1 w 29"/>
                <a:gd name="T19" fmla="*/ 0 h 21"/>
                <a:gd name="T20" fmla="*/ 0 w 29"/>
                <a:gd name="T21" fmla="*/ 16 h 21"/>
                <a:gd name="T22" fmla="*/ 3 w 29"/>
                <a:gd name="T23" fmla="*/ 16 h 21"/>
                <a:gd name="T24" fmla="*/ 6 w 29"/>
                <a:gd name="T25" fmla="*/ 16 h 21"/>
                <a:gd name="T26" fmla="*/ 9 w 29"/>
                <a:gd name="T27" fmla="*/ 17 h 21"/>
                <a:gd name="T28" fmla="*/ 13 w 29"/>
                <a:gd name="T29" fmla="*/ 18 h 21"/>
                <a:gd name="T30" fmla="*/ 16 w 29"/>
                <a:gd name="T31" fmla="*/ 18 h 21"/>
                <a:gd name="T32" fmla="*/ 19 w 29"/>
                <a:gd name="T33" fmla="*/ 18 h 21"/>
                <a:gd name="T34" fmla="*/ 22 w 29"/>
                <a:gd name="T35" fmla="*/ 19 h 21"/>
                <a:gd name="T36" fmla="*/ 26 w 29"/>
                <a:gd name="T37" fmla="*/ 20 h 21"/>
                <a:gd name="T38" fmla="*/ 25 w 29"/>
                <a:gd name="T39" fmla="*/ 20 h 21"/>
                <a:gd name="T40" fmla="*/ 28 w 29"/>
                <a:gd name="T41" fmla="*/ 4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1">
                  <a:moveTo>
                    <a:pt x="28" y="4"/>
                  </a:moveTo>
                  <a:lnTo>
                    <a:pt x="28" y="4"/>
                  </a:lnTo>
                  <a:lnTo>
                    <a:pt x="25" y="3"/>
                  </a:lnTo>
                  <a:lnTo>
                    <a:pt x="22" y="2"/>
                  </a:lnTo>
                  <a:lnTo>
                    <a:pt x="18" y="2"/>
                  </a:lnTo>
                  <a:lnTo>
                    <a:pt x="15" y="1"/>
                  </a:lnTo>
                  <a:lnTo>
                    <a:pt x="12" y="1"/>
                  </a:lnTo>
                  <a:lnTo>
                    <a:pt x="8" y="0"/>
                  </a:lnTo>
                  <a:lnTo>
                    <a:pt x="4" y="0"/>
                  </a:lnTo>
                  <a:lnTo>
                    <a:pt x="1" y="0"/>
                  </a:lnTo>
                  <a:lnTo>
                    <a:pt x="0" y="16"/>
                  </a:lnTo>
                  <a:lnTo>
                    <a:pt x="3" y="16"/>
                  </a:lnTo>
                  <a:lnTo>
                    <a:pt x="6" y="16"/>
                  </a:lnTo>
                  <a:lnTo>
                    <a:pt x="9" y="17"/>
                  </a:lnTo>
                  <a:lnTo>
                    <a:pt x="13" y="18"/>
                  </a:lnTo>
                  <a:lnTo>
                    <a:pt x="16" y="18"/>
                  </a:lnTo>
                  <a:lnTo>
                    <a:pt x="19" y="18"/>
                  </a:lnTo>
                  <a:lnTo>
                    <a:pt x="22" y="19"/>
                  </a:lnTo>
                  <a:lnTo>
                    <a:pt x="26" y="20"/>
                  </a:lnTo>
                  <a:lnTo>
                    <a:pt x="25" y="20"/>
                  </a:lnTo>
                  <a:lnTo>
                    <a:pt x="28"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0" name="Freeform 89">
              <a:extLst>
                <a:ext uri="{FF2B5EF4-FFF2-40B4-BE49-F238E27FC236}">
                  <a16:creationId xmlns:a16="http://schemas.microsoft.com/office/drawing/2014/main" id="{2EBB3F5E-480A-C272-2F61-868170D3AEBE}"/>
                </a:ext>
              </a:extLst>
            </p:cNvPr>
            <p:cNvSpPr>
              <a:spLocks/>
            </p:cNvSpPr>
            <p:nvPr/>
          </p:nvSpPr>
          <p:spPr bwMode="auto">
            <a:xfrm>
              <a:off x="2894" y="1744"/>
              <a:ext cx="38" cy="23"/>
            </a:xfrm>
            <a:custGeom>
              <a:avLst/>
              <a:gdLst>
                <a:gd name="T0" fmla="*/ 37 w 38"/>
                <a:gd name="T1" fmla="*/ 14 h 23"/>
                <a:gd name="T2" fmla="*/ 30 w 38"/>
                <a:gd name="T3" fmla="*/ 6 h 23"/>
                <a:gd name="T4" fmla="*/ 27 w 38"/>
                <a:gd name="T5" fmla="*/ 5 h 23"/>
                <a:gd name="T6" fmla="*/ 23 w 38"/>
                <a:gd name="T7" fmla="*/ 4 h 23"/>
                <a:gd name="T8" fmla="*/ 21 w 38"/>
                <a:gd name="T9" fmla="*/ 4 h 23"/>
                <a:gd name="T10" fmla="*/ 18 w 38"/>
                <a:gd name="T11" fmla="*/ 2 h 23"/>
                <a:gd name="T12" fmla="*/ 13 w 38"/>
                <a:gd name="T13" fmla="*/ 2 h 23"/>
                <a:gd name="T14" fmla="*/ 10 w 38"/>
                <a:gd name="T15" fmla="*/ 1 h 23"/>
                <a:gd name="T16" fmla="*/ 7 w 38"/>
                <a:gd name="T17" fmla="*/ 0 h 23"/>
                <a:gd name="T18" fmla="*/ 3 w 38"/>
                <a:gd name="T19" fmla="*/ 0 h 23"/>
                <a:gd name="T20" fmla="*/ 0 w 38"/>
                <a:gd name="T21" fmla="*/ 16 h 23"/>
                <a:gd name="T22" fmla="*/ 3 w 38"/>
                <a:gd name="T23" fmla="*/ 16 h 23"/>
                <a:gd name="T24" fmla="*/ 7 w 38"/>
                <a:gd name="T25" fmla="*/ 18 h 23"/>
                <a:gd name="T26" fmla="*/ 11 w 38"/>
                <a:gd name="T27" fmla="*/ 18 h 23"/>
                <a:gd name="T28" fmla="*/ 13 w 38"/>
                <a:gd name="T29" fmla="*/ 19 h 23"/>
                <a:gd name="T30" fmla="*/ 16 w 38"/>
                <a:gd name="T31" fmla="*/ 20 h 23"/>
                <a:gd name="T32" fmla="*/ 20 w 38"/>
                <a:gd name="T33" fmla="*/ 20 h 23"/>
                <a:gd name="T34" fmla="*/ 23 w 38"/>
                <a:gd name="T35" fmla="*/ 22 h 23"/>
                <a:gd name="T36" fmla="*/ 27 w 38"/>
                <a:gd name="T37" fmla="*/ 22 h 23"/>
                <a:gd name="T38" fmla="*/ 21 w 38"/>
                <a:gd name="T39" fmla="*/ 14 h 23"/>
                <a:gd name="T40" fmla="*/ 37 w 38"/>
                <a:gd name="T41" fmla="*/ 14 h 23"/>
                <a:gd name="T42" fmla="*/ 37 w 38"/>
                <a:gd name="T43" fmla="*/ 8 h 23"/>
                <a:gd name="T44" fmla="*/ 30 w 38"/>
                <a:gd name="T45" fmla="*/ 6 h 23"/>
                <a:gd name="T46" fmla="*/ 37 w 38"/>
                <a:gd name="T47" fmla="*/ 14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8" h="23">
                  <a:moveTo>
                    <a:pt x="37" y="14"/>
                  </a:moveTo>
                  <a:lnTo>
                    <a:pt x="30" y="6"/>
                  </a:lnTo>
                  <a:lnTo>
                    <a:pt x="27" y="5"/>
                  </a:lnTo>
                  <a:lnTo>
                    <a:pt x="23" y="4"/>
                  </a:lnTo>
                  <a:lnTo>
                    <a:pt x="21" y="4"/>
                  </a:lnTo>
                  <a:lnTo>
                    <a:pt x="18" y="2"/>
                  </a:lnTo>
                  <a:lnTo>
                    <a:pt x="13" y="2"/>
                  </a:lnTo>
                  <a:lnTo>
                    <a:pt x="10" y="1"/>
                  </a:lnTo>
                  <a:lnTo>
                    <a:pt x="7" y="0"/>
                  </a:lnTo>
                  <a:lnTo>
                    <a:pt x="3" y="0"/>
                  </a:lnTo>
                  <a:lnTo>
                    <a:pt x="0" y="16"/>
                  </a:lnTo>
                  <a:lnTo>
                    <a:pt x="3" y="16"/>
                  </a:lnTo>
                  <a:lnTo>
                    <a:pt x="7" y="18"/>
                  </a:lnTo>
                  <a:lnTo>
                    <a:pt x="11" y="18"/>
                  </a:lnTo>
                  <a:lnTo>
                    <a:pt x="13" y="19"/>
                  </a:lnTo>
                  <a:lnTo>
                    <a:pt x="16" y="20"/>
                  </a:lnTo>
                  <a:lnTo>
                    <a:pt x="20" y="20"/>
                  </a:lnTo>
                  <a:lnTo>
                    <a:pt x="23" y="22"/>
                  </a:lnTo>
                  <a:lnTo>
                    <a:pt x="27" y="22"/>
                  </a:lnTo>
                  <a:lnTo>
                    <a:pt x="21" y="14"/>
                  </a:lnTo>
                  <a:lnTo>
                    <a:pt x="37" y="14"/>
                  </a:lnTo>
                  <a:lnTo>
                    <a:pt x="37" y="8"/>
                  </a:lnTo>
                  <a:lnTo>
                    <a:pt x="30" y="6"/>
                  </a:lnTo>
                  <a:lnTo>
                    <a:pt x="37" y="1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1" name="Freeform 90">
              <a:extLst>
                <a:ext uri="{FF2B5EF4-FFF2-40B4-BE49-F238E27FC236}">
                  <a16:creationId xmlns:a16="http://schemas.microsoft.com/office/drawing/2014/main" id="{4284B0C3-1B0B-AA4E-5C71-A760CDF4D49D}"/>
                </a:ext>
              </a:extLst>
            </p:cNvPr>
            <p:cNvSpPr>
              <a:spLocks/>
            </p:cNvSpPr>
            <p:nvPr/>
          </p:nvSpPr>
          <p:spPr bwMode="auto">
            <a:xfrm>
              <a:off x="2913" y="1753"/>
              <a:ext cx="19" cy="17"/>
            </a:xfrm>
            <a:custGeom>
              <a:avLst/>
              <a:gdLst>
                <a:gd name="T0" fmla="*/ 8 w 19"/>
                <a:gd name="T1" fmla="*/ 16 h 17"/>
                <a:gd name="T2" fmla="*/ 16 w 19"/>
                <a:gd name="T3" fmla="*/ 8 h 17"/>
                <a:gd name="T4" fmla="*/ 16 w 19"/>
                <a:gd name="T5" fmla="*/ 10 h 17"/>
                <a:gd name="T6" fmla="*/ 16 w 19"/>
                <a:gd name="T7" fmla="*/ 11 h 17"/>
                <a:gd name="T8" fmla="*/ 16 w 19"/>
                <a:gd name="T9" fmla="*/ 9 h 17"/>
                <a:gd name="T10" fmla="*/ 18 w 19"/>
                <a:gd name="T11" fmla="*/ 5 h 17"/>
                <a:gd name="T12" fmla="*/ 2 w 19"/>
                <a:gd name="T13" fmla="*/ 5 h 17"/>
                <a:gd name="T14" fmla="*/ 3 w 19"/>
                <a:gd name="T15" fmla="*/ 2 h 17"/>
                <a:gd name="T16" fmla="*/ 2 w 19"/>
                <a:gd name="T17" fmla="*/ 1 h 17"/>
                <a:gd name="T18" fmla="*/ 1 w 19"/>
                <a:gd name="T19" fmla="*/ 5 h 17"/>
                <a:gd name="T20" fmla="*/ 0 w 19"/>
                <a:gd name="T21" fmla="*/ 8 h 17"/>
                <a:gd name="T22" fmla="*/ 8 w 19"/>
                <a:gd name="T23" fmla="*/ 0 h 17"/>
                <a:gd name="T24" fmla="*/ 8 w 19"/>
                <a:gd name="T25" fmla="*/ 1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7">
                  <a:moveTo>
                    <a:pt x="8" y="16"/>
                  </a:moveTo>
                  <a:lnTo>
                    <a:pt x="16" y="8"/>
                  </a:lnTo>
                  <a:lnTo>
                    <a:pt x="16" y="10"/>
                  </a:lnTo>
                  <a:lnTo>
                    <a:pt x="16" y="11"/>
                  </a:lnTo>
                  <a:lnTo>
                    <a:pt x="16" y="9"/>
                  </a:lnTo>
                  <a:lnTo>
                    <a:pt x="18" y="5"/>
                  </a:lnTo>
                  <a:lnTo>
                    <a:pt x="2" y="5"/>
                  </a:lnTo>
                  <a:lnTo>
                    <a:pt x="3" y="2"/>
                  </a:lnTo>
                  <a:lnTo>
                    <a:pt x="2" y="1"/>
                  </a:lnTo>
                  <a:lnTo>
                    <a:pt x="1" y="5"/>
                  </a:lnTo>
                  <a:lnTo>
                    <a:pt x="0" y="8"/>
                  </a:lnTo>
                  <a:lnTo>
                    <a:pt x="8" y="0"/>
                  </a:lnTo>
                  <a:lnTo>
                    <a:pt x="8"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2" name="Freeform 91">
              <a:extLst>
                <a:ext uri="{FF2B5EF4-FFF2-40B4-BE49-F238E27FC236}">
                  <a16:creationId xmlns:a16="http://schemas.microsoft.com/office/drawing/2014/main" id="{E6D17E4F-0B06-97EE-C8DA-F6F92A5A05E8}"/>
                </a:ext>
              </a:extLst>
            </p:cNvPr>
            <p:cNvSpPr>
              <a:spLocks/>
            </p:cNvSpPr>
            <p:nvPr/>
          </p:nvSpPr>
          <p:spPr bwMode="auto">
            <a:xfrm>
              <a:off x="2913" y="1753"/>
              <a:ext cx="17" cy="24"/>
            </a:xfrm>
            <a:custGeom>
              <a:avLst/>
              <a:gdLst>
                <a:gd name="T0" fmla="*/ 5 w 17"/>
                <a:gd name="T1" fmla="*/ 19 h 24"/>
                <a:gd name="T2" fmla="*/ 16 w 17"/>
                <a:gd name="T3" fmla="*/ 11 h 24"/>
                <a:gd name="T4" fmla="*/ 16 w 17"/>
                <a:gd name="T5" fmla="*/ 10 h 24"/>
                <a:gd name="T6" fmla="*/ 16 w 17"/>
                <a:gd name="T7" fmla="*/ 9 h 24"/>
                <a:gd name="T8" fmla="*/ 15 w 17"/>
                <a:gd name="T9" fmla="*/ 12 h 24"/>
                <a:gd name="T10" fmla="*/ 8 w 17"/>
                <a:gd name="T11" fmla="*/ 16 h 24"/>
                <a:gd name="T12" fmla="*/ 8 w 17"/>
                <a:gd name="T13" fmla="*/ 0 h 24"/>
                <a:gd name="T14" fmla="*/ 1 w 17"/>
                <a:gd name="T15" fmla="*/ 5 h 24"/>
                <a:gd name="T16" fmla="*/ 0 w 17"/>
                <a:gd name="T17" fmla="*/ 9 h 24"/>
                <a:gd name="T18" fmla="*/ 0 w 17"/>
                <a:gd name="T19" fmla="*/ 10 h 24"/>
                <a:gd name="T20" fmla="*/ 0 w 17"/>
                <a:gd name="T21" fmla="*/ 11 h 24"/>
                <a:gd name="T22" fmla="*/ 11 w 17"/>
                <a:gd name="T23" fmla="*/ 4 h 24"/>
                <a:gd name="T24" fmla="*/ 5 w 17"/>
                <a:gd name="T25" fmla="*/ 19 h 24"/>
                <a:gd name="T26" fmla="*/ 16 w 17"/>
                <a:gd name="T27" fmla="*/ 23 h 24"/>
                <a:gd name="T28" fmla="*/ 16 w 17"/>
                <a:gd name="T29" fmla="*/ 11 h 24"/>
                <a:gd name="T30" fmla="*/ 5 w 17"/>
                <a:gd name="T31" fmla="*/ 19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24">
                  <a:moveTo>
                    <a:pt x="5" y="19"/>
                  </a:moveTo>
                  <a:lnTo>
                    <a:pt x="16" y="11"/>
                  </a:lnTo>
                  <a:lnTo>
                    <a:pt x="16" y="10"/>
                  </a:lnTo>
                  <a:lnTo>
                    <a:pt x="16" y="9"/>
                  </a:lnTo>
                  <a:lnTo>
                    <a:pt x="15" y="12"/>
                  </a:lnTo>
                  <a:lnTo>
                    <a:pt x="8" y="16"/>
                  </a:lnTo>
                  <a:lnTo>
                    <a:pt x="8" y="0"/>
                  </a:lnTo>
                  <a:lnTo>
                    <a:pt x="1" y="5"/>
                  </a:lnTo>
                  <a:lnTo>
                    <a:pt x="0" y="9"/>
                  </a:lnTo>
                  <a:lnTo>
                    <a:pt x="0" y="10"/>
                  </a:lnTo>
                  <a:lnTo>
                    <a:pt x="0" y="11"/>
                  </a:lnTo>
                  <a:lnTo>
                    <a:pt x="11" y="4"/>
                  </a:lnTo>
                  <a:lnTo>
                    <a:pt x="5" y="19"/>
                  </a:lnTo>
                  <a:lnTo>
                    <a:pt x="16" y="23"/>
                  </a:lnTo>
                  <a:lnTo>
                    <a:pt x="16" y="11"/>
                  </a:lnTo>
                  <a:lnTo>
                    <a:pt x="5" y="1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3" name="Freeform 92">
              <a:extLst>
                <a:ext uri="{FF2B5EF4-FFF2-40B4-BE49-F238E27FC236}">
                  <a16:creationId xmlns:a16="http://schemas.microsoft.com/office/drawing/2014/main" id="{40958DDD-5B94-E35E-A010-751858FDDF2B}"/>
                </a:ext>
              </a:extLst>
            </p:cNvPr>
            <p:cNvSpPr>
              <a:spLocks/>
            </p:cNvSpPr>
            <p:nvPr/>
          </p:nvSpPr>
          <p:spPr bwMode="auto">
            <a:xfrm>
              <a:off x="2892" y="1750"/>
              <a:ext cx="33" cy="23"/>
            </a:xfrm>
            <a:custGeom>
              <a:avLst/>
              <a:gdLst>
                <a:gd name="T0" fmla="*/ 0 w 33"/>
                <a:gd name="T1" fmla="*/ 16 h 23"/>
                <a:gd name="T2" fmla="*/ 0 w 33"/>
                <a:gd name="T3" fmla="*/ 16 h 23"/>
                <a:gd name="T4" fmla="*/ 4 w 33"/>
                <a:gd name="T5" fmla="*/ 17 h 23"/>
                <a:gd name="T6" fmla="*/ 8 w 33"/>
                <a:gd name="T7" fmla="*/ 17 h 23"/>
                <a:gd name="T8" fmla="*/ 11 w 33"/>
                <a:gd name="T9" fmla="*/ 18 h 23"/>
                <a:gd name="T10" fmla="*/ 13 w 33"/>
                <a:gd name="T11" fmla="*/ 18 h 23"/>
                <a:gd name="T12" fmla="*/ 16 w 33"/>
                <a:gd name="T13" fmla="*/ 20 h 23"/>
                <a:gd name="T14" fmla="*/ 20 w 33"/>
                <a:gd name="T15" fmla="*/ 20 h 23"/>
                <a:gd name="T16" fmla="*/ 23 w 33"/>
                <a:gd name="T17" fmla="*/ 21 h 23"/>
                <a:gd name="T18" fmla="*/ 26 w 33"/>
                <a:gd name="T19" fmla="*/ 22 h 23"/>
                <a:gd name="T20" fmla="*/ 32 w 33"/>
                <a:gd name="T21" fmla="*/ 7 h 23"/>
                <a:gd name="T22" fmla="*/ 28 w 33"/>
                <a:gd name="T23" fmla="*/ 6 h 23"/>
                <a:gd name="T24" fmla="*/ 24 w 33"/>
                <a:gd name="T25" fmla="*/ 4 h 23"/>
                <a:gd name="T26" fmla="*/ 21 w 33"/>
                <a:gd name="T27" fmla="*/ 4 h 23"/>
                <a:gd name="T28" fmla="*/ 18 w 33"/>
                <a:gd name="T29" fmla="*/ 2 h 23"/>
                <a:gd name="T30" fmla="*/ 13 w 33"/>
                <a:gd name="T31" fmla="*/ 2 h 23"/>
                <a:gd name="T32" fmla="*/ 10 w 33"/>
                <a:gd name="T33" fmla="*/ 1 h 23"/>
                <a:gd name="T34" fmla="*/ 7 w 33"/>
                <a:gd name="T35" fmla="*/ 0 h 23"/>
                <a:gd name="T36" fmla="*/ 4 w 33"/>
                <a:gd name="T37" fmla="*/ 0 h 23"/>
                <a:gd name="T38" fmla="*/ 0 w 33"/>
                <a:gd name="T39" fmla="*/ 16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23">
                  <a:moveTo>
                    <a:pt x="0" y="16"/>
                  </a:moveTo>
                  <a:lnTo>
                    <a:pt x="0" y="16"/>
                  </a:lnTo>
                  <a:lnTo>
                    <a:pt x="4" y="17"/>
                  </a:lnTo>
                  <a:lnTo>
                    <a:pt x="8" y="17"/>
                  </a:lnTo>
                  <a:lnTo>
                    <a:pt x="11" y="18"/>
                  </a:lnTo>
                  <a:lnTo>
                    <a:pt x="13" y="18"/>
                  </a:lnTo>
                  <a:lnTo>
                    <a:pt x="16" y="20"/>
                  </a:lnTo>
                  <a:lnTo>
                    <a:pt x="20" y="20"/>
                  </a:lnTo>
                  <a:lnTo>
                    <a:pt x="23" y="21"/>
                  </a:lnTo>
                  <a:lnTo>
                    <a:pt x="26" y="22"/>
                  </a:lnTo>
                  <a:lnTo>
                    <a:pt x="32" y="7"/>
                  </a:lnTo>
                  <a:lnTo>
                    <a:pt x="28" y="6"/>
                  </a:lnTo>
                  <a:lnTo>
                    <a:pt x="24" y="4"/>
                  </a:lnTo>
                  <a:lnTo>
                    <a:pt x="21" y="4"/>
                  </a:lnTo>
                  <a:lnTo>
                    <a:pt x="18" y="2"/>
                  </a:lnTo>
                  <a:lnTo>
                    <a:pt x="13" y="2"/>
                  </a:lnTo>
                  <a:lnTo>
                    <a:pt x="10" y="1"/>
                  </a:lnTo>
                  <a:lnTo>
                    <a:pt x="7" y="0"/>
                  </a:lnTo>
                  <a:lnTo>
                    <a:pt x="4" y="0"/>
                  </a:lnTo>
                  <a:lnTo>
                    <a:pt x="0"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4" name="Freeform 93">
              <a:extLst>
                <a:ext uri="{FF2B5EF4-FFF2-40B4-BE49-F238E27FC236}">
                  <a16:creationId xmlns:a16="http://schemas.microsoft.com/office/drawing/2014/main" id="{E018FE90-7536-8DE3-7515-8965E20723EC}"/>
                </a:ext>
              </a:extLst>
            </p:cNvPr>
            <p:cNvSpPr>
              <a:spLocks/>
            </p:cNvSpPr>
            <p:nvPr/>
          </p:nvSpPr>
          <p:spPr bwMode="auto">
            <a:xfrm>
              <a:off x="2853" y="1747"/>
              <a:ext cx="44" cy="20"/>
            </a:xfrm>
            <a:custGeom>
              <a:avLst/>
              <a:gdLst>
                <a:gd name="T0" fmla="*/ 6 w 44"/>
                <a:gd name="T1" fmla="*/ 5 h 20"/>
                <a:gd name="T2" fmla="*/ 13 w 44"/>
                <a:gd name="T3" fmla="*/ 16 h 20"/>
                <a:gd name="T4" fmla="*/ 16 w 44"/>
                <a:gd name="T5" fmla="*/ 16 h 20"/>
                <a:gd name="T6" fmla="*/ 20 w 44"/>
                <a:gd name="T7" fmla="*/ 17 h 20"/>
                <a:gd name="T8" fmla="*/ 23 w 44"/>
                <a:gd name="T9" fmla="*/ 17 h 20"/>
                <a:gd name="T10" fmla="*/ 26 w 44"/>
                <a:gd name="T11" fmla="*/ 17 h 20"/>
                <a:gd name="T12" fmla="*/ 30 w 44"/>
                <a:gd name="T13" fmla="*/ 17 h 20"/>
                <a:gd name="T14" fmla="*/ 33 w 44"/>
                <a:gd name="T15" fmla="*/ 18 h 20"/>
                <a:gd name="T16" fmla="*/ 36 w 44"/>
                <a:gd name="T17" fmla="*/ 19 h 20"/>
                <a:gd name="T18" fmla="*/ 39 w 44"/>
                <a:gd name="T19" fmla="*/ 19 h 20"/>
                <a:gd name="T20" fmla="*/ 43 w 44"/>
                <a:gd name="T21" fmla="*/ 3 h 20"/>
                <a:gd name="T22" fmla="*/ 38 w 44"/>
                <a:gd name="T23" fmla="*/ 2 h 20"/>
                <a:gd name="T24" fmla="*/ 35 w 44"/>
                <a:gd name="T25" fmla="*/ 2 h 20"/>
                <a:gd name="T26" fmla="*/ 31 w 44"/>
                <a:gd name="T27" fmla="*/ 1 h 20"/>
                <a:gd name="T28" fmla="*/ 28 w 44"/>
                <a:gd name="T29" fmla="*/ 1 h 20"/>
                <a:gd name="T30" fmla="*/ 24 w 44"/>
                <a:gd name="T31" fmla="*/ 1 h 20"/>
                <a:gd name="T32" fmla="*/ 21 w 44"/>
                <a:gd name="T33" fmla="*/ 1 h 20"/>
                <a:gd name="T34" fmla="*/ 17 w 44"/>
                <a:gd name="T35" fmla="*/ 0 h 20"/>
                <a:gd name="T36" fmla="*/ 14 w 44"/>
                <a:gd name="T37" fmla="*/ 0 h 20"/>
                <a:gd name="T38" fmla="*/ 21 w 44"/>
                <a:gd name="T39" fmla="*/ 11 h 20"/>
                <a:gd name="T40" fmla="*/ 6 w 44"/>
                <a:gd name="T41" fmla="*/ 5 h 20"/>
                <a:gd name="T42" fmla="*/ 0 w 44"/>
                <a:gd name="T43" fmla="*/ 16 h 20"/>
                <a:gd name="T44" fmla="*/ 13 w 44"/>
                <a:gd name="T45" fmla="*/ 16 h 20"/>
                <a:gd name="T46" fmla="*/ 6 w 44"/>
                <a:gd name="T47" fmla="*/ 5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 h="20">
                  <a:moveTo>
                    <a:pt x="6" y="5"/>
                  </a:moveTo>
                  <a:lnTo>
                    <a:pt x="13" y="16"/>
                  </a:lnTo>
                  <a:lnTo>
                    <a:pt x="16" y="16"/>
                  </a:lnTo>
                  <a:lnTo>
                    <a:pt x="20" y="17"/>
                  </a:lnTo>
                  <a:lnTo>
                    <a:pt x="23" y="17"/>
                  </a:lnTo>
                  <a:lnTo>
                    <a:pt x="26" y="17"/>
                  </a:lnTo>
                  <a:lnTo>
                    <a:pt x="30" y="17"/>
                  </a:lnTo>
                  <a:lnTo>
                    <a:pt x="33" y="18"/>
                  </a:lnTo>
                  <a:lnTo>
                    <a:pt x="36" y="19"/>
                  </a:lnTo>
                  <a:lnTo>
                    <a:pt x="39" y="19"/>
                  </a:lnTo>
                  <a:lnTo>
                    <a:pt x="43" y="3"/>
                  </a:lnTo>
                  <a:lnTo>
                    <a:pt x="38" y="2"/>
                  </a:lnTo>
                  <a:lnTo>
                    <a:pt x="35" y="2"/>
                  </a:lnTo>
                  <a:lnTo>
                    <a:pt x="31" y="1"/>
                  </a:lnTo>
                  <a:lnTo>
                    <a:pt x="28" y="1"/>
                  </a:lnTo>
                  <a:lnTo>
                    <a:pt x="24" y="1"/>
                  </a:lnTo>
                  <a:lnTo>
                    <a:pt x="21" y="1"/>
                  </a:lnTo>
                  <a:lnTo>
                    <a:pt x="17" y="0"/>
                  </a:lnTo>
                  <a:lnTo>
                    <a:pt x="14" y="0"/>
                  </a:lnTo>
                  <a:lnTo>
                    <a:pt x="21" y="11"/>
                  </a:lnTo>
                  <a:lnTo>
                    <a:pt x="6" y="5"/>
                  </a:lnTo>
                  <a:lnTo>
                    <a:pt x="0" y="16"/>
                  </a:lnTo>
                  <a:lnTo>
                    <a:pt x="13" y="16"/>
                  </a:lnTo>
                  <a:lnTo>
                    <a:pt x="6" y="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5" name="Freeform 94">
              <a:extLst>
                <a:ext uri="{FF2B5EF4-FFF2-40B4-BE49-F238E27FC236}">
                  <a16:creationId xmlns:a16="http://schemas.microsoft.com/office/drawing/2014/main" id="{9E55B281-5F28-81DA-262E-D8C399320F89}"/>
                </a:ext>
              </a:extLst>
            </p:cNvPr>
            <p:cNvSpPr>
              <a:spLocks/>
            </p:cNvSpPr>
            <p:nvPr/>
          </p:nvSpPr>
          <p:spPr bwMode="auto">
            <a:xfrm>
              <a:off x="2859" y="1750"/>
              <a:ext cx="17" cy="17"/>
            </a:xfrm>
            <a:custGeom>
              <a:avLst/>
              <a:gdLst>
                <a:gd name="T0" fmla="*/ 0 w 17"/>
                <a:gd name="T1" fmla="*/ 4 h 17"/>
                <a:gd name="T2" fmla="*/ 0 w 17"/>
                <a:gd name="T3" fmla="*/ 4 h 17"/>
                <a:gd name="T4" fmla="*/ 1 w 17"/>
                <a:gd name="T5" fmla="*/ 0 h 17"/>
                <a:gd name="T6" fmla="*/ 0 w 17"/>
                <a:gd name="T7" fmla="*/ 2 h 17"/>
                <a:gd name="T8" fmla="*/ 0 w 17"/>
                <a:gd name="T9" fmla="*/ 4 h 17"/>
                <a:gd name="T10" fmla="*/ 15 w 17"/>
                <a:gd name="T11" fmla="*/ 16 h 17"/>
                <a:gd name="T12" fmla="*/ 15 w 17"/>
                <a:gd name="T13" fmla="*/ 12 h 17"/>
                <a:gd name="T14" fmla="*/ 16 w 17"/>
                <a:gd name="T15" fmla="*/ 8 h 17"/>
                <a:gd name="T16" fmla="*/ 16 w 17"/>
                <a:gd name="T17" fmla="*/ 4 h 17"/>
                <a:gd name="T18" fmla="*/ 0 w 17"/>
                <a:gd name="T19" fmla="*/ 4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4"/>
                  </a:moveTo>
                  <a:lnTo>
                    <a:pt x="0" y="4"/>
                  </a:lnTo>
                  <a:lnTo>
                    <a:pt x="1" y="0"/>
                  </a:lnTo>
                  <a:lnTo>
                    <a:pt x="0" y="2"/>
                  </a:lnTo>
                  <a:lnTo>
                    <a:pt x="0" y="4"/>
                  </a:lnTo>
                  <a:lnTo>
                    <a:pt x="15" y="16"/>
                  </a:lnTo>
                  <a:lnTo>
                    <a:pt x="15" y="12"/>
                  </a:lnTo>
                  <a:lnTo>
                    <a:pt x="16" y="8"/>
                  </a:lnTo>
                  <a:lnTo>
                    <a:pt x="16" y="4"/>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6" name="Freeform 95">
              <a:extLst>
                <a:ext uri="{FF2B5EF4-FFF2-40B4-BE49-F238E27FC236}">
                  <a16:creationId xmlns:a16="http://schemas.microsoft.com/office/drawing/2014/main" id="{387A081A-3853-AE8E-B878-3D15B9C96EEA}"/>
                </a:ext>
              </a:extLst>
            </p:cNvPr>
            <p:cNvSpPr>
              <a:spLocks/>
            </p:cNvSpPr>
            <p:nvPr/>
          </p:nvSpPr>
          <p:spPr bwMode="auto">
            <a:xfrm>
              <a:off x="2859" y="1740"/>
              <a:ext cx="17" cy="17"/>
            </a:xfrm>
            <a:custGeom>
              <a:avLst/>
              <a:gdLst>
                <a:gd name="T0" fmla="*/ 11 w 17"/>
                <a:gd name="T1" fmla="*/ 0 h 17"/>
                <a:gd name="T2" fmla="*/ 4 w 17"/>
                <a:gd name="T3" fmla="*/ 2 h 17"/>
                <a:gd name="T4" fmla="*/ 3 w 17"/>
                <a:gd name="T5" fmla="*/ 4 h 17"/>
                <a:gd name="T6" fmla="*/ 2 w 17"/>
                <a:gd name="T7" fmla="*/ 5 h 17"/>
                <a:gd name="T8" fmla="*/ 0 w 17"/>
                <a:gd name="T9" fmla="*/ 9 h 17"/>
                <a:gd name="T10" fmla="*/ 0 w 17"/>
                <a:gd name="T11" fmla="*/ 12 h 17"/>
                <a:gd name="T12" fmla="*/ 16 w 17"/>
                <a:gd name="T13" fmla="*/ 12 h 17"/>
                <a:gd name="T14" fmla="*/ 16 w 17"/>
                <a:gd name="T15" fmla="*/ 14 h 17"/>
                <a:gd name="T16" fmla="*/ 10 w 17"/>
                <a:gd name="T17" fmla="*/ 16 h 17"/>
                <a:gd name="T18" fmla="*/ 11 w 17"/>
                <a:gd name="T19" fmla="*/ 0 h 17"/>
                <a:gd name="T20" fmla="*/ 7 w 17"/>
                <a:gd name="T21" fmla="*/ 0 h 17"/>
                <a:gd name="T22" fmla="*/ 4 w 17"/>
                <a:gd name="T23" fmla="*/ 2 h 17"/>
                <a:gd name="T24" fmla="*/ 11 w 17"/>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7">
                  <a:moveTo>
                    <a:pt x="11" y="0"/>
                  </a:moveTo>
                  <a:lnTo>
                    <a:pt x="4" y="2"/>
                  </a:lnTo>
                  <a:lnTo>
                    <a:pt x="3" y="4"/>
                  </a:lnTo>
                  <a:lnTo>
                    <a:pt x="2" y="5"/>
                  </a:lnTo>
                  <a:lnTo>
                    <a:pt x="0" y="9"/>
                  </a:lnTo>
                  <a:lnTo>
                    <a:pt x="0" y="12"/>
                  </a:lnTo>
                  <a:lnTo>
                    <a:pt x="16" y="12"/>
                  </a:lnTo>
                  <a:lnTo>
                    <a:pt x="16" y="14"/>
                  </a:lnTo>
                  <a:lnTo>
                    <a:pt x="10" y="16"/>
                  </a:lnTo>
                  <a:lnTo>
                    <a:pt x="11" y="0"/>
                  </a:lnTo>
                  <a:lnTo>
                    <a:pt x="7" y="0"/>
                  </a:lnTo>
                  <a:lnTo>
                    <a:pt x="4" y="2"/>
                  </a:lnTo>
                  <a:lnTo>
                    <a:pt x="1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7" name="Freeform 96">
              <a:extLst>
                <a:ext uri="{FF2B5EF4-FFF2-40B4-BE49-F238E27FC236}">
                  <a16:creationId xmlns:a16="http://schemas.microsoft.com/office/drawing/2014/main" id="{F507652A-001E-7CCB-76F4-97C3E6D9CFA9}"/>
                </a:ext>
              </a:extLst>
            </p:cNvPr>
            <p:cNvSpPr>
              <a:spLocks/>
            </p:cNvSpPr>
            <p:nvPr/>
          </p:nvSpPr>
          <p:spPr bwMode="auto">
            <a:xfrm>
              <a:off x="2778" y="1748"/>
              <a:ext cx="57" cy="18"/>
            </a:xfrm>
            <a:custGeom>
              <a:avLst/>
              <a:gdLst>
                <a:gd name="T0" fmla="*/ 53 w 57"/>
                <a:gd name="T1" fmla="*/ 0 h 18"/>
                <a:gd name="T2" fmla="*/ 50 w 57"/>
                <a:gd name="T3" fmla="*/ 0 h 18"/>
                <a:gd name="T4" fmla="*/ 46 w 57"/>
                <a:gd name="T5" fmla="*/ 1 h 18"/>
                <a:gd name="T6" fmla="*/ 43 w 57"/>
                <a:gd name="T7" fmla="*/ 1 h 18"/>
                <a:gd name="T8" fmla="*/ 40 w 57"/>
                <a:gd name="T9" fmla="*/ 2 h 18"/>
                <a:gd name="T10" fmla="*/ 37 w 57"/>
                <a:gd name="T11" fmla="*/ 2 h 18"/>
                <a:gd name="T12" fmla="*/ 33 w 57"/>
                <a:gd name="T13" fmla="*/ 3 h 18"/>
                <a:gd name="T14" fmla="*/ 29 w 57"/>
                <a:gd name="T15" fmla="*/ 4 h 18"/>
                <a:gd name="T16" fmla="*/ 26 w 57"/>
                <a:gd name="T17" fmla="*/ 5 h 18"/>
                <a:gd name="T18" fmla="*/ 23 w 57"/>
                <a:gd name="T19" fmla="*/ 6 h 18"/>
                <a:gd name="T20" fmla="*/ 20 w 57"/>
                <a:gd name="T21" fmla="*/ 6 h 18"/>
                <a:gd name="T22" fmla="*/ 17 w 57"/>
                <a:gd name="T23" fmla="*/ 6 h 18"/>
                <a:gd name="T24" fmla="*/ 14 w 57"/>
                <a:gd name="T25" fmla="*/ 7 h 18"/>
                <a:gd name="T26" fmla="*/ 10 w 57"/>
                <a:gd name="T27" fmla="*/ 8 h 18"/>
                <a:gd name="T28" fmla="*/ 7 w 57"/>
                <a:gd name="T29" fmla="*/ 9 h 18"/>
                <a:gd name="T30" fmla="*/ 4 w 57"/>
                <a:gd name="T31" fmla="*/ 10 h 18"/>
                <a:gd name="T32" fmla="*/ 0 w 57"/>
                <a:gd name="T33" fmla="*/ 10 h 18"/>
                <a:gd name="T34" fmla="*/ 0 w 57"/>
                <a:gd name="T35" fmla="*/ 11 h 18"/>
                <a:gd name="T36" fmla="*/ 0 w 57"/>
                <a:gd name="T37" fmla="*/ 12 h 18"/>
                <a:gd name="T38" fmla="*/ 1 w 57"/>
                <a:gd name="T39" fmla="*/ 13 h 18"/>
                <a:gd name="T40" fmla="*/ 1 w 57"/>
                <a:gd name="T41" fmla="*/ 14 h 18"/>
                <a:gd name="T42" fmla="*/ 2 w 57"/>
                <a:gd name="T43" fmla="*/ 15 h 18"/>
                <a:gd name="T44" fmla="*/ 2 w 57"/>
                <a:gd name="T45" fmla="*/ 16 h 18"/>
                <a:gd name="T46" fmla="*/ 2 w 57"/>
                <a:gd name="T47" fmla="*/ 17 h 18"/>
                <a:gd name="T48" fmla="*/ 6 w 57"/>
                <a:gd name="T49" fmla="*/ 16 h 18"/>
                <a:gd name="T50" fmla="*/ 8 w 57"/>
                <a:gd name="T51" fmla="*/ 16 h 18"/>
                <a:gd name="T52" fmla="*/ 12 w 57"/>
                <a:gd name="T53" fmla="*/ 15 h 18"/>
                <a:gd name="T54" fmla="*/ 15 w 57"/>
                <a:gd name="T55" fmla="*/ 14 h 18"/>
                <a:gd name="T56" fmla="*/ 19 w 57"/>
                <a:gd name="T57" fmla="*/ 13 h 18"/>
                <a:gd name="T58" fmla="*/ 21 w 57"/>
                <a:gd name="T59" fmla="*/ 12 h 18"/>
                <a:gd name="T60" fmla="*/ 25 w 57"/>
                <a:gd name="T61" fmla="*/ 11 h 18"/>
                <a:gd name="T62" fmla="*/ 28 w 57"/>
                <a:gd name="T63" fmla="*/ 10 h 18"/>
                <a:gd name="T64" fmla="*/ 31 w 57"/>
                <a:gd name="T65" fmla="*/ 10 h 18"/>
                <a:gd name="T66" fmla="*/ 35 w 57"/>
                <a:gd name="T67" fmla="*/ 10 h 18"/>
                <a:gd name="T68" fmla="*/ 39 w 57"/>
                <a:gd name="T69" fmla="*/ 9 h 18"/>
                <a:gd name="T70" fmla="*/ 42 w 57"/>
                <a:gd name="T71" fmla="*/ 8 h 18"/>
                <a:gd name="T72" fmla="*/ 46 w 57"/>
                <a:gd name="T73" fmla="*/ 8 h 18"/>
                <a:gd name="T74" fmla="*/ 49 w 57"/>
                <a:gd name="T75" fmla="*/ 8 h 18"/>
                <a:gd name="T76" fmla="*/ 53 w 57"/>
                <a:gd name="T77" fmla="*/ 7 h 18"/>
                <a:gd name="T78" fmla="*/ 56 w 57"/>
                <a:gd name="T79" fmla="*/ 7 h 18"/>
                <a:gd name="T80" fmla="*/ 56 w 57"/>
                <a:gd name="T81" fmla="*/ 6 h 18"/>
                <a:gd name="T82" fmla="*/ 55 w 57"/>
                <a:gd name="T83" fmla="*/ 6 h 18"/>
                <a:gd name="T84" fmla="*/ 55 w 57"/>
                <a:gd name="T85" fmla="*/ 5 h 18"/>
                <a:gd name="T86" fmla="*/ 55 w 57"/>
                <a:gd name="T87" fmla="*/ 4 h 18"/>
                <a:gd name="T88" fmla="*/ 54 w 57"/>
                <a:gd name="T89" fmla="*/ 3 h 18"/>
                <a:gd name="T90" fmla="*/ 54 w 57"/>
                <a:gd name="T91" fmla="*/ 2 h 18"/>
                <a:gd name="T92" fmla="*/ 54 w 57"/>
                <a:gd name="T93" fmla="*/ 1 h 18"/>
                <a:gd name="T94" fmla="*/ 53 w 57"/>
                <a:gd name="T95" fmla="*/ 0 h 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7" h="18">
                  <a:moveTo>
                    <a:pt x="53" y="0"/>
                  </a:moveTo>
                  <a:lnTo>
                    <a:pt x="50" y="0"/>
                  </a:lnTo>
                  <a:lnTo>
                    <a:pt x="46" y="1"/>
                  </a:lnTo>
                  <a:lnTo>
                    <a:pt x="43" y="1"/>
                  </a:lnTo>
                  <a:lnTo>
                    <a:pt x="40" y="2"/>
                  </a:lnTo>
                  <a:lnTo>
                    <a:pt x="37" y="2"/>
                  </a:lnTo>
                  <a:lnTo>
                    <a:pt x="33" y="3"/>
                  </a:lnTo>
                  <a:lnTo>
                    <a:pt x="29" y="4"/>
                  </a:lnTo>
                  <a:lnTo>
                    <a:pt x="26" y="5"/>
                  </a:lnTo>
                  <a:lnTo>
                    <a:pt x="23" y="6"/>
                  </a:lnTo>
                  <a:lnTo>
                    <a:pt x="20" y="6"/>
                  </a:lnTo>
                  <a:lnTo>
                    <a:pt x="17" y="6"/>
                  </a:lnTo>
                  <a:lnTo>
                    <a:pt x="14" y="7"/>
                  </a:lnTo>
                  <a:lnTo>
                    <a:pt x="10" y="8"/>
                  </a:lnTo>
                  <a:lnTo>
                    <a:pt x="7" y="9"/>
                  </a:lnTo>
                  <a:lnTo>
                    <a:pt x="4" y="10"/>
                  </a:lnTo>
                  <a:lnTo>
                    <a:pt x="0" y="10"/>
                  </a:lnTo>
                  <a:lnTo>
                    <a:pt x="0" y="11"/>
                  </a:lnTo>
                  <a:lnTo>
                    <a:pt x="0" y="12"/>
                  </a:lnTo>
                  <a:lnTo>
                    <a:pt x="1" y="13"/>
                  </a:lnTo>
                  <a:lnTo>
                    <a:pt x="1" y="14"/>
                  </a:lnTo>
                  <a:lnTo>
                    <a:pt x="2" y="15"/>
                  </a:lnTo>
                  <a:lnTo>
                    <a:pt x="2" y="16"/>
                  </a:lnTo>
                  <a:lnTo>
                    <a:pt x="2" y="17"/>
                  </a:lnTo>
                  <a:lnTo>
                    <a:pt x="6" y="16"/>
                  </a:lnTo>
                  <a:lnTo>
                    <a:pt x="8" y="16"/>
                  </a:lnTo>
                  <a:lnTo>
                    <a:pt x="12" y="15"/>
                  </a:lnTo>
                  <a:lnTo>
                    <a:pt x="15" y="14"/>
                  </a:lnTo>
                  <a:lnTo>
                    <a:pt x="19" y="13"/>
                  </a:lnTo>
                  <a:lnTo>
                    <a:pt x="21" y="12"/>
                  </a:lnTo>
                  <a:lnTo>
                    <a:pt x="25" y="11"/>
                  </a:lnTo>
                  <a:lnTo>
                    <a:pt x="28" y="10"/>
                  </a:lnTo>
                  <a:lnTo>
                    <a:pt x="31" y="10"/>
                  </a:lnTo>
                  <a:lnTo>
                    <a:pt x="35" y="10"/>
                  </a:lnTo>
                  <a:lnTo>
                    <a:pt x="39" y="9"/>
                  </a:lnTo>
                  <a:lnTo>
                    <a:pt x="42" y="8"/>
                  </a:lnTo>
                  <a:lnTo>
                    <a:pt x="46" y="8"/>
                  </a:lnTo>
                  <a:lnTo>
                    <a:pt x="49" y="8"/>
                  </a:lnTo>
                  <a:lnTo>
                    <a:pt x="53" y="7"/>
                  </a:lnTo>
                  <a:lnTo>
                    <a:pt x="56" y="7"/>
                  </a:lnTo>
                  <a:lnTo>
                    <a:pt x="56" y="6"/>
                  </a:lnTo>
                  <a:lnTo>
                    <a:pt x="55" y="6"/>
                  </a:lnTo>
                  <a:lnTo>
                    <a:pt x="55" y="5"/>
                  </a:lnTo>
                  <a:lnTo>
                    <a:pt x="55" y="4"/>
                  </a:lnTo>
                  <a:lnTo>
                    <a:pt x="54" y="3"/>
                  </a:lnTo>
                  <a:lnTo>
                    <a:pt x="54" y="2"/>
                  </a:lnTo>
                  <a:lnTo>
                    <a:pt x="54" y="1"/>
                  </a:lnTo>
                  <a:lnTo>
                    <a:pt x="53" y="0"/>
                  </a:lnTo>
                </a:path>
              </a:pathLst>
            </a:custGeom>
            <a:solidFill>
              <a:srgbClr val="151515"/>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8" name="Freeform 97">
              <a:extLst>
                <a:ext uri="{FF2B5EF4-FFF2-40B4-BE49-F238E27FC236}">
                  <a16:creationId xmlns:a16="http://schemas.microsoft.com/office/drawing/2014/main" id="{08BB2849-7C50-0067-2EE3-B904C1426183}"/>
                </a:ext>
              </a:extLst>
            </p:cNvPr>
            <p:cNvSpPr>
              <a:spLocks/>
            </p:cNvSpPr>
            <p:nvPr/>
          </p:nvSpPr>
          <p:spPr bwMode="auto">
            <a:xfrm>
              <a:off x="2802" y="1740"/>
              <a:ext cx="31" cy="22"/>
            </a:xfrm>
            <a:custGeom>
              <a:avLst/>
              <a:gdLst>
                <a:gd name="T0" fmla="*/ 4 w 31"/>
                <a:gd name="T1" fmla="*/ 21 h 22"/>
                <a:gd name="T2" fmla="*/ 4 w 31"/>
                <a:gd name="T3" fmla="*/ 21 h 22"/>
                <a:gd name="T4" fmla="*/ 7 w 31"/>
                <a:gd name="T5" fmla="*/ 20 h 22"/>
                <a:gd name="T6" fmla="*/ 11 w 31"/>
                <a:gd name="T7" fmla="*/ 19 h 22"/>
                <a:gd name="T8" fmla="*/ 13 w 31"/>
                <a:gd name="T9" fmla="*/ 18 h 22"/>
                <a:gd name="T10" fmla="*/ 17 w 31"/>
                <a:gd name="T11" fmla="*/ 18 h 22"/>
                <a:gd name="T12" fmla="*/ 20 w 31"/>
                <a:gd name="T13" fmla="*/ 18 h 22"/>
                <a:gd name="T14" fmla="*/ 23 w 31"/>
                <a:gd name="T15" fmla="*/ 17 h 22"/>
                <a:gd name="T16" fmla="*/ 26 w 31"/>
                <a:gd name="T17" fmla="*/ 16 h 22"/>
                <a:gd name="T18" fmla="*/ 30 w 31"/>
                <a:gd name="T19" fmla="*/ 16 h 22"/>
                <a:gd name="T20" fmla="*/ 29 w 31"/>
                <a:gd name="T21" fmla="*/ 0 h 22"/>
                <a:gd name="T22" fmla="*/ 25 w 31"/>
                <a:gd name="T23" fmla="*/ 0 h 22"/>
                <a:gd name="T24" fmla="*/ 21 w 31"/>
                <a:gd name="T25" fmla="*/ 1 h 22"/>
                <a:gd name="T26" fmla="*/ 18 w 31"/>
                <a:gd name="T27" fmla="*/ 1 h 22"/>
                <a:gd name="T28" fmla="*/ 15 w 31"/>
                <a:gd name="T29" fmla="*/ 2 h 22"/>
                <a:gd name="T30" fmla="*/ 11 w 31"/>
                <a:gd name="T31" fmla="*/ 2 h 22"/>
                <a:gd name="T32" fmla="*/ 7 w 31"/>
                <a:gd name="T33" fmla="*/ 3 h 22"/>
                <a:gd name="T34" fmla="*/ 4 w 31"/>
                <a:gd name="T35" fmla="*/ 4 h 22"/>
                <a:gd name="T36" fmla="*/ 0 w 31"/>
                <a:gd name="T37" fmla="*/ 5 h 22"/>
                <a:gd name="T38" fmla="*/ 4 w 31"/>
                <a:gd name="T39" fmla="*/ 2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22">
                  <a:moveTo>
                    <a:pt x="4" y="21"/>
                  </a:moveTo>
                  <a:lnTo>
                    <a:pt x="4" y="21"/>
                  </a:lnTo>
                  <a:lnTo>
                    <a:pt x="7" y="20"/>
                  </a:lnTo>
                  <a:lnTo>
                    <a:pt x="11" y="19"/>
                  </a:lnTo>
                  <a:lnTo>
                    <a:pt x="13" y="18"/>
                  </a:lnTo>
                  <a:lnTo>
                    <a:pt x="17" y="18"/>
                  </a:lnTo>
                  <a:lnTo>
                    <a:pt x="20" y="18"/>
                  </a:lnTo>
                  <a:lnTo>
                    <a:pt x="23" y="17"/>
                  </a:lnTo>
                  <a:lnTo>
                    <a:pt x="26" y="16"/>
                  </a:lnTo>
                  <a:lnTo>
                    <a:pt x="30" y="16"/>
                  </a:lnTo>
                  <a:lnTo>
                    <a:pt x="29" y="0"/>
                  </a:lnTo>
                  <a:lnTo>
                    <a:pt x="25" y="0"/>
                  </a:lnTo>
                  <a:lnTo>
                    <a:pt x="21" y="1"/>
                  </a:lnTo>
                  <a:lnTo>
                    <a:pt x="18" y="1"/>
                  </a:lnTo>
                  <a:lnTo>
                    <a:pt x="15" y="2"/>
                  </a:lnTo>
                  <a:lnTo>
                    <a:pt x="11" y="2"/>
                  </a:lnTo>
                  <a:lnTo>
                    <a:pt x="7" y="3"/>
                  </a:lnTo>
                  <a:lnTo>
                    <a:pt x="4" y="4"/>
                  </a:lnTo>
                  <a:lnTo>
                    <a:pt x="0" y="5"/>
                  </a:lnTo>
                  <a:lnTo>
                    <a:pt x="4" y="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99" name="Freeform 98">
              <a:extLst>
                <a:ext uri="{FF2B5EF4-FFF2-40B4-BE49-F238E27FC236}">
                  <a16:creationId xmlns:a16="http://schemas.microsoft.com/office/drawing/2014/main" id="{BEE7BE69-ED55-666B-3EB8-48C705A9CE82}"/>
                </a:ext>
              </a:extLst>
            </p:cNvPr>
            <p:cNvSpPr>
              <a:spLocks/>
            </p:cNvSpPr>
            <p:nvPr/>
          </p:nvSpPr>
          <p:spPr bwMode="auto">
            <a:xfrm>
              <a:off x="2770" y="1745"/>
              <a:ext cx="37" cy="22"/>
            </a:xfrm>
            <a:custGeom>
              <a:avLst/>
              <a:gdLst>
                <a:gd name="T0" fmla="*/ 16 w 37"/>
                <a:gd name="T1" fmla="*/ 13 h 22"/>
                <a:gd name="T2" fmla="*/ 10 w 37"/>
                <a:gd name="T3" fmla="*/ 21 h 22"/>
                <a:gd name="T4" fmla="*/ 13 w 37"/>
                <a:gd name="T5" fmla="*/ 21 h 22"/>
                <a:gd name="T6" fmla="*/ 16 w 37"/>
                <a:gd name="T7" fmla="*/ 20 h 22"/>
                <a:gd name="T8" fmla="*/ 20 w 37"/>
                <a:gd name="T9" fmla="*/ 19 h 22"/>
                <a:gd name="T10" fmla="*/ 23 w 37"/>
                <a:gd name="T11" fmla="*/ 18 h 22"/>
                <a:gd name="T12" fmla="*/ 26 w 37"/>
                <a:gd name="T13" fmla="*/ 18 h 22"/>
                <a:gd name="T14" fmla="*/ 29 w 37"/>
                <a:gd name="T15" fmla="*/ 17 h 22"/>
                <a:gd name="T16" fmla="*/ 32 w 37"/>
                <a:gd name="T17" fmla="*/ 17 h 22"/>
                <a:gd name="T18" fmla="*/ 36 w 37"/>
                <a:gd name="T19" fmla="*/ 16 h 22"/>
                <a:gd name="T20" fmla="*/ 32 w 37"/>
                <a:gd name="T21" fmla="*/ 0 h 22"/>
                <a:gd name="T22" fmla="*/ 30 w 37"/>
                <a:gd name="T23" fmla="*/ 0 h 22"/>
                <a:gd name="T24" fmla="*/ 27 w 37"/>
                <a:gd name="T25" fmla="*/ 1 h 22"/>
                <a:gd name="T26" fmla="*/ 24 w 37"/>
                <a:gd name="T27" fmla="*/ 1 h 22"/>
                <a:gd name="T28" fmla="*/ 20 w 37"/>
                <a:gd name="T29" fmla="*/ 2 h 22"/>
                <a:gd name="T30" fmla="*/ 16 w 37"/>
                <a:gd name="T31" fmla="*/ 3 h 22"/>
                <a:gd name="T32" fmla="*/ 14 w 37"/>
                <a:gd name="T33" fmla="*/ 4 h 22"/>
                <a:gd name="T34" fmla="*/ 11 w 37"/>
                <a:gd name="T35" fmla="*/ 4 h 22"/>
                <a:gd name="T36" fmla="*/ 7 w 37"/>
                <a:gd name="T37" fmla="*/ 5 h 22"/>
                <a:gd name="T38" fmla="*/ 0 w 37"/>
                <a:gd name="T39" fmla="*/ 13 h 22"/>
                <a:gd name="T40" fmla="*/ 7 w 37"/>
                <a:gd name="T41" fmla="*/ 5 h 22"/>
                <a:gd name="T42" fmla="*/ 0 w 37"/>
                <a:gd name="T43" fmla="*/ 7 h 22"/>
                <a:gd name="T44" fmla="*/ 0 w 37"/>
                <a:gd name="T45" fmla="*/ 13 h 22"/>
                <a:gd name="T46" fmla="*/ 16 w 37"/>
                <a:gd name="T47" fmla="*/ 13 h 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7" h="22">
                  <a:moveTo>
                    <a:pt x="16" y="13"/>
                  </a:moveTo>
                  <a:lnTo>
                    <a:pt x="10" y="21"/>
                  </a:lnTo>
                  <a:lnTo>
                    <a:pt x="13" y="21"/>
                  </a:lnTo>
                  <a:lnTo>
                    <a:pt x="16" y="20"/>
                  </a:lnTo>
                  <a:lnTo>
                    <a:pt x="20" y="19"/>
                  </a:lnTo>
                  <a:lnTo>
                    <a:pt x="23" y="18"/>
                  </a:lnTo>
                  <a:lnTo>
                    <a:pt x="26" y="18"/>
                  </a:lnTo>
                  <a:lnTo>
                    <a:pt x="29" y="17"/>
                  </a:lnTo>
                  <a:lnTo>
                    <a:pt x="32" y="17"/>
                  </a:lnTo>
                  <a:lnTo>
                    <a:pt x="36" y="16"/>
                  </a:lnTo>
                  <a:lnTo>
                    <a:pt x="32" y="0"/>
                  </a:lnTo>
                  <a:lnTo>
                    <a:pt x="30" y="0"/>
                  </a:lnTo>
                  <a:lnTo>
                    <a:pt x="27" y="1"/>
                  </a:lnTo>
                  <a:lnTo>
                    <a:pt x="24" y="1"/>
                  </a:lnTo>
                  <a:lnTo>
                    <a:pt x="20" y="2"/>
                  </a:lnTo>
                  <a:lnTo>
                    <a:pt x="16" y="3"/>
                  </a:lnTo>
                  <a:lnTo>
                    <a:pt x="14" y="4"/>
                  </a:lnTo>
                  <a:lnTo>
                    <a:pt x="11" y="4"/>
                  </a:lnTo>
                  <a:lnTo>
                    <a:pt x="7" y="5"/>
                  </a:lnTo>
                  <a:lnTo>
                    <a:pt x="0" y="13"/>
                  </a:lnTo>
                  <a:lnTo>
                    <a:pt x="7" y="5"/>
                  </a:lnTo>
                  <a:lnTo>
                    <a:pt x="0" y="7"/>
                  </a:lnTo>
                  <a:lnTo>
                    <a:pt x="0" y="13"/>
                  </a:lnTo>
                  <a:lnTo>
                    <a:pt x="16" y="1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0" name="Freeform 99">
              <a:extLst>
                <a:ext uri="{FF2B5EF4-FFF2-40B4-BE49-F238E27FC236}">
                  <a16:creationId xmlns:a16="http://schemas.microsoft.com/office/drawing/2014/main" id="{65484350-AF07-0B93-40A7-432EFCEE1C89}"/>
                </a:ext>
              </a:extLst>
            </p:cNvPr>
            <p:cNvSpPr>
              <a:spLocks/>
            </p:cNvSpPr>
            <p:nvPr/>
          </p:nvSpPr>
          <p:spPr bwMode="auto">
            <a:xfrm>
              <a:off x="2770" y="1755"/>
              <a:ext cx="18" cy="17"/>
            </a:xfrm>
            <a:custGeom>
              <a:avLst/>
              <a:gdLst>
                <a:gd name="T0" fmla="*/ 17 w 18"/>
                <a:gd name="T1" fmla="*/ 8 h 17"/>
                <a:gd name="T2" fmla="*/ 15 w 18"/>
                <a:gd name="T3" fmla="*/ 0 h 17"/>
                <a:gd name="T4" fmla="*/ 15 w 18"/>
                <a:gd name="T5" fmla="*/ 2 h 17"/>
                <a:gd name="T6" fmla="*/ 16 w 18"/>
                <a:gd name="T7" fmla="*/ 6 h 17"/>
                <a:gd name="T8" fmla="*/ 16 w 18"/>
                <a:gd name="T9" fmla="*/ 5 h 17"/>
                <a:gd name="T10" fmla="*/ 16 w 18"/>
                <a:gd name="T11" fmla="*/ 4 h 17"/>
                <a:gd name="T12" fmla="*/ 0 w 18"/>
                <a:gd name="T13" fmla="*/ 4 h 17"/>
                <a:gd name="T14" fmla="*/ 0 w 18"/>
                <a:gd name="T15" fmla="*/ 5 h 17"/>
                <a:gd name="T16" fmla="*/ 0 w 18"/>
                <a:gd name="T17" fmla="*/ 6 h 17"/>
                <a:gd name="T18" fmla="*/ 2 w 18"/>
                <a:gd name="T19" fmla="*/ 12 h 17"/>
                <a:gd name="T20" fmla="*/ 3 w 18"/>
                <a:gd name="T21" fmla="*/ 16 h 17"/>
                <a:gd name="T22" fmla="*/ 1 w 18"/>
                <a:gd name="T23" fmla="*/ 8 h 17"/>
                <a:gd name="T24" fmla="*/ 17 w 18"/>
                <a:gd name="T25" fmla="*/ 8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7">
                  <a:moveTo>
                    <a:pt x="17" y="8"/>
                  </a:moveTo>
                  <a:lnTo>
                    <a:pt x="15" y="0"/>
                  </a:lnTo>
                  <a:lnTo>
                    <a:pt x="15" y="2"/>
                  </a:lnTo>
                  <a:lnTo>
                    <a:pt x="16" y="6"/>
                  </a:lnTo>
                  <a:lnTo>
                    <a:pt x="16" y="5"/>
                  </a:lnTo>
                  <a:lnTo>
                    <a:pt x="16" y="4"/>
                  </a:lnTo>
                  <a:lnTo>
                    <a:pt x="0" y="4"/>
                  </a:lnTo>
                  <a:lnTo>
                    <a:pt x="0" y="5"/>
                  </a:lnTo>
                  <a:lnTo>
                    <a:pt x="0" y="6"/>
                  </a:lnTo>
                  <a:lnTo>
                    <a:pt x="2" y="12"/>
                  </a:lnTo>
                  <a:lnTo>
                    <a:pt x="3" y="16"/>
                  </a:lnTo>
                  <a:lnTo>
                    <a:pt x="1" y="8"/>
                  </a:lnTo>
                  <a:lnTo>
                    <a:pt x="17"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1" name="Freeform 100">
              <a:extLst>
                <a:ext uri="{FF2B5EF4-FFF2-40B4-BE49-F238E27FC236}">
                  <a16:creationId xmlns:a16="http://schemas.microsoft.com/office/drawing/2014/main" id="{51EB23B9-1860-4C63-7545-F45B720F7B4A}"/>
                </a:ext>
              </a:extLst>
            </p:cNvPr>
            <p:cNvSpPr>
              <a:spLocks/>
            </p:cNvSpPr>
            <p:nvPr/>
          </p:nvSpPr>
          <p:spPr bwMode="auto">
            <a:xfrm>
              <a:off x="2771" y="1757"/>
              <a:ext cx="18" cy="19"/>
            </a:xfrm>
            <a:custGeom>
              <a:avLst/>
              <a:gdLst>
                <a:gd name="T0" fmla="*/ 7 w 18"/>
                <a:gd name="T1" fmla="*/ 0 h 19"/>
                <a:gd name="T2" fmla="*/ 17 w 18"/>
                <a:gd name="T3" fmla="*/ 8 h 19"/>
                <a:gd name="T4" fmla="*/ 17 w 18"/>
                <a:gd name="T5" fmla="*/ 5 h 19"/>
                <a:gd name="T6" fmla="*/ 15 w 18"/>
                <a:gd name="T7" fmla="*/ 1 h 19"/>
                <a:gd name="T8" fmla="*/ 16 w 18"/>
                <a:gd name="T9" fmla="*/ 3 h 19"/>
                <a:gd name="T10" fmla="*/ 16 w 18"/>
                <a:gd name="T11" fmla="*/ 4 h 19"/>
                <a:gd name="T12" fmla="*/ 0 w 18"/>
                <a:gd name="T13" fmla="*/ 4 h 19"/>
                <a:gd name="T14" fmla="*/ 0 w 18"/>
                <a:gd name="T15" fmla="*/ 7 h 19"/>
                <a:gd name="T16" fmla="*/ 2 w 18"/>
                <a:gd name="T17" fmla="*/ 11 h 19"/>
                <a:gd name="T18" fmla="*/ 2 w 18"/>
                <a:gd name="T19" fmla="*/ 9 h 19"/>
                <a:gd name="T20" fmla="*/ 1 w 18"/>
                <a:gd name="T21" fmla="*/ 8 h 19"/>
                <a:gd name="T22" fmla="*/ 11 w 18"/>
                <a:gd name="T23" fmla="*/ 16 h 19"/>
                <a:gd name="T24" fmla="*/ 1 w 18"/>
                <a:gd name="T25" fmla="*/ 8 h 19"/>
                <a:gd name="T26" fmla="*/ 1 w 18"/>
                <a:gd name="T27" fmla="*/ 18 h 19"/>
                <a:gd name="T28" fmla="*/ 11 w 18"/>
                <a:gd name="T29" fmla="*/ 16 h 19"/>
                <a:gd name="T30" fmla="*/ 7 w 18"/>
                <a:gd name="T31" fmla="*/ 0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9">
                  <a:moveTo>
                    <a:pt x="7" y="0"/>
                  </a:moveTo>
                  <a:lnTo>
                    <a:pt x="17" y="8"/>
                  </a:lnTo>
                  <a:lnTo>
                    <a:pt x="17" y="5"/>
                  </a:lnTo>
                  <a:lnTo>
                    <a:pt x="15" y="1"/>
                  </a:lnTo>
                  <a:lnTo>
                    <a:pt x="16" y="3"/>
                  </a:lnTo>
                  <a:lnTo>
                    <a:pt x="16" y="4"/>
                  </a:lnTo>
                  <a:lnTo>
                    <a:pt x="0" y="4"/>
                  </a:lnTo>
                  <a:lnTo>
                    <a:pt x="0" y="7"/>
                  </a:lnTo>
                  <a:lnTo>
                    <a:pt x="2" y="11"/>
                  </a:lnTo>
                  <a:lnTo>
                    <a:pt x="2" y="9"/>
                  </a:lnTo>
                  <a:lnTo>
                    <a:pt x="1" y="8"/>
                  </a:lnTo>
                  <a:lnTo>
                    <a:pt x="11" y="16"/>
                  </a:lnTo>
                  <a:lnTo>
                    <a:pt x="1" y="8"/>
                  </a:lnTo>
                  <a:lnTo>
                    <a:pt x="1" y="18"/>
                  </a:lnTo>
                  <a:lnTo>
                    <a:pt x="11" y="16"/>
                  </a:lnTo>
                  <a:lnTo>
                    <a:pt x="7"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2" name="Freeform 101">
              <a:extLst>
                <a:ext uri="{FF2B5EF4-FFF2-40B4-BE49-F238E27FC236}">
                  <a16:creationId xmlns:a16="http://schemas.microsoft.com/office/drawing/2014/main" id="{7040214A-AA8D-541F-72CA-747CC902BA83}"/>
                </a:ext>
              </a:extLst>
            </p:cNvPr>
            <p:cNvSpPr>
              <a:spLocks/>
            </p:cNvSpPr>
            <p:nvPr/>
          </p:nvSpPr>
          <p:spPr bwMode="auto">
            <a:xfrm>
              <a:off x="2778" y="1750"/>
              <a:ext cx="31" cy="24"/>
            </a:xfrm>
            <a:custGeom>
              <a:avLst/>
              <a:gdLst>
                <a:gd name="T0" fmla="*/ 27 w 31"/>
                <a:gd name="T1" fmla="*/ 0 h 24"/>
                <a:gd name="T2" fmla="*/ 25 w 31"/>
                <a:gd name="T3" fmla="*/ 1 h 24"/>
                <a:gd name="T4" fmla="*/ 23 w 31"/>
                <a:gd name="T5" fmla="*/ 1 h 24"/>
                <a:gd name="T6" fmla="*/ 19 w 31"/>
                <a:gd name="T7" fmla="*/ 2 h 24"/>
                <a:gd name="T8" fmla="*/ 16 w 31"/>
                <a:gd name="T9" fmla="*/ 3 h 24"/>
                <a:gd name="T10" fmla="*/ 14 w 31"/>
                <a:gd name="T11" fmla="*/ 4 h 24"/>
                <a:gd name="T12" fmla="*/ 10 w 31"/>
                <a:gd name="T13" fmla="*/ 4 h 24"/>
                <a:gd name="T14" fmla="*/ 6 w 31"/>
                <a:gd name="T15" fmla="*/ 6 h 24"/>
                <a:gd name="T16" fmla="*/ 4 w 31"/>
                <a:gd name="T17" fmla="*/ 6 h 24"/>
                <a:gd name="T18" fmla="*/ 0 w 31"/>
                <a:gd name="T19" fmla="*/ 7 h 24"/>
                <a:gd name="T20" fmla="*/ 4 w 31"/>
                <a:gd name="T21" fmla="*/ 23 h 24"/>
                <a:gd name="T22" fmla="*/ 7 w 31"/>
                <a:gd name="T23" fmla="*/ 22 h 24"/>
                <a:gd name="T24" fmla="*/ 11 w 31"/>
                <a:gd name="T25" fmla="*/ 22 h 24"/>
                <a:gd name="T26" fmla="*/ 14 w 31"/>
                <a:gd name="T27" fmla="*/ 21 h 24"/>
                <a:gd name="T28" fmla="*/ 17 w 31"/>
                <a:gd name="T29" fmla="*/ 20 h 24"/>
                <a:gd name="T30" fmla="*/ 21 w 31"/>
                <a:gd name="T31" fmla="*/ 19 h 24"/>
                <a:gd name="T32" fmla="*/ 24 w 31"/>
                <a:gd name="T33" fmla="*/ 18 h 24"/>
                <a:gd name="T34" fmla="*/ 27 w 31"/>
                <a:gd name="T35" fmla="*/ 17 h 24"/>
                <a:gd name="T36" fmla="*/ 30 w 31"/>
                <a:gd name="T37" fmla="*/ 16 h 24"/>
                <a:gd name="T38" fmla="*/ 29 w 31"/>
                <a:gd name="T39" fmla="*/ 17 h 24"/>
                <a:gd name="T40" fmla="*/ 27 w 31"/>
                <a:gd name="T41" fmla="*/ 0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27" y="0"/>
                  </a:moveTo>
                  <a:lnTo>
                    <a:pt x="25" y="1"/>
                  </a:lnTo>
                  <a:lnTo>
                    <a:pt x="23" y="1"/>
                  </a:lnTo>
                  <a:lnTo>
                    <a:pt x="19" y="2"/>
                  </a:lnTo>
                  <a:lnTo>
                    <a:pt x="16" y="3"/>
                  </a:lnTo>
                  <a:lnTo>
                    <a:pt x="14" y="4"/>
                  </a:lnTo>
                  <a:lnTo>
                    <a:pt x="10" y="4"/>
                  </a:lnTo>
                  <a:lnTo>
                    <a:pt x="6" y="6"/>
                  </a:lnTo>
                  <a:lnTo>
                    <a:pt x="4" y="6"/>
                  </a:lnTo>
                  <a:lnTo>
                    <a:pt x="0" y="7"/>
                  </a:lnTo>
                  <a:lnTo>
                    <a:pt x="4" y="23"/>
                  </a:lnTo>
                  <a:lnTo>
                    <a:pt x="7" y="22"/>
                  </a:lnTo>
                  <a:lnTo>
                    <a:pt x="11" y="22"/>
                  </a:lnTo>
                  <a:lnTo>
                    <a:pt x="14" y="21"/>
                  </a:lnTo>
                  <a:lnTo>
                    <a:pt x="17" y="20"/>
                  </a:lnTo>
                  <a:lnTo>
                    <a:pt x="21" y="19"/>
                  </a:lnTo>
                  <a:lnTo>
                    <a:pt x="24" y="18"/>
                  </a:lnTo>
                  <a:lnTo>
                    <a:pt x="27" y="17"/>
                  </a:lnTo>
                  <a:lnTo>
                    <a:pt x="30" y="16"/>
                  </a:lnTo>
                  <a:lnTo>
                    <a:pt x="29" y="17"/>
                  </a:lnTo>
                  <a:lnTo>
                    <a:pt x="27"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3" name="Freeform 102">
              <a:extLst>
                <a:ext uri="{FF2B5EF4-FFF2-40B4-BE49-F238E27FC236}">
                  <a16:creationId xmlns:a16="http://schemas.microsoft.com/office/drawing/2014/main" id="{A3596D46-C4A7-7BA9-DCEE-29C253386C6E}"/>
                </a:ext>
              </a:extLst>
            </p:cNvPr>
            <p:cNvSpPr>
              <a:spLocks/>
            </p:cNvSpPr>
            <p:nvPr/>
          </p:nvSpPr>
          <p:spPr bwMode="auto">
            <a:xfrm>
              <a:off x="2805" y="1747"/>
              <a:ext cx="38" cy="21"/>
            </a:xfrm>
            <a:custGeom>
              <a:avLst/>
              <a:gdLst>
                <a:gd name="T0" fmla="*/ 21 w 38"/>
                <a:gd name="T1" fmla="*/ 8 h 21"/>
                <a:gd name="T2" fmla="*/ 28 w 38"/>
                <a:gd name="T3" fmla="*/ 0 h 21"/>
                <a:gd name="T4" fmla="*/ 25 w 38"/>
                <a:gd name="T5" fmla="*/ 0 h 21"/>
                <a:gd name="T6" fmla="*/ 21 w 38"/>
                <a:gd name="T7" fmla="*/ 1 h 21"/>
                <a:gd name="T8" fmla="*/ 18 w 38"/>
                <a:gd name="T9" fmla="*/ 1 h 21"/>
                <a:gd name="T10" fmla="*/ 15 w 38"/>
                <a:gd name="T11" fmla="*/ 1 h 21"/>
                <a:gd name="T12" fmla="*/ 10 w 38"/>
                <a:gd name="T13" fmla="*/ 2 h 21"/>
                <a:gd name="T14" fmla="*/ 7 w 38"/>
                <a:gd name="T15" fmla="*/ 2 h 21"/>
                <a:gd name="T16" fmla="*/ 3 w 38"/>
                <a:gd name="T17" fmla="*/ 3 h 21"/>
                <a:gd name="T18" fmla="*/ 0 w 38"/>
                <a:gd name="T19" fmla="*/ 3 h 21"/>
                <a:gd name="T20" fmla="*/ 2 w 38"/>
                <a:gd name="T21" fmla="*/ 20 h 21"/>
                <a:gd name="T22" fmla="*/ 6 w 38"/>
                <a:gd name="T23" fmla="*/ 19 h 21"/>
                <a:gd name="T24" fmla="*/ 10 w 38"/>
                <a:gd name="T25" fmla="*/ 19 h 21"/>
                <a:gd name="T26" fmla="*/ 13 w 38"/>
                <a:gd name="T27" fmla="*/ 18 h 21"/>
                <a:gd name="T28" fmla="*/ 16 w 38"/>
                <a:gd name="T29" fmla="*/ 17 h 21"/>
                <a:gd name="T30" fmla="*/ 19 w 38"/>
                <a:gd name="T31" fmla="*/ 17 h 21"/>
                <a:gd name="T32" fmla="*/ 23 w 38"/>
                <a:gd name="T33" fmla="*/ 17 h 21"/>
                <a:gd name="T34" fmla="*/ 26 w 38"/>
                <a:gd name="T35" fmla="*/ 16 h 21"/>
                <a:gd name="T36" fmla="*/ 30 w 38"/>
                <a:gd name="T37" fmla="*/ 16 h 21"/>
                <a:gd name="T38" fmla="*/ 37 w 38"/>
                <a:gd name="T39" fmla="*/ 8 h 21"/>
                <a:gd name="T40" fmla="*/ 30 w 38"/>
                <a:gd name="T41" fmla="*/ 16 h 21"/>
                <a:gd name="T42" fmla="*/ 37 w 38"/>
                <a:gd name="T43" fmla="*/ 16 h 21"/>
                <a:gd name="T44" fmla="*/ 37 w 38"/>
                <a:gd name="T45" fmla="*/ 8 h 21"/>
                <a:gd name="T46" fmla="*/ 21 w 38"/>
                <a:gd name="T47" fmla="*/ 8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8" h="21">
                  <a:moveTo>
                    <a:pt x="21" y="8"/>
                  </a:moveTo>
                  <a:lnTo>
                    <a:pt x="28" y="0"/>
                  </a:lnTo>
                  <a:lnTo>
                    <a:pt x="25" y="0"/>
                  </a:lnTo>
                  <a:lnTo>
                    <a:pt x="21" y="1"/>
                  </a:lnTo>
                  <a:lnTo>
                    <a:pt x="18" y="1"/>
                  </a:lnTo>
                  <a:lnTo>
                    <a:pt x="15" y="1"/>
                  </a:lnTo>
                  <a:lnTo>
                    <a:pt x="10" y="2"/>
                  </a:lnTo>
                  <a:lnTo>
                    <a:pt x="7" y="2"/>
                  </a:lnTo>
                  <a:lnTo>
                    <a:pt x="3" y="3"/>
                  </a:lnTo>
                  <a:lnTo>
                    <a:pt x="0" y="3"/>
                  </a:lnTo>
                  <a:lnTo>
                    <a:pt x="2" y="20"/>
                  </a:lnTo>
                  <a:lnTo>
                    <a:pt x="6" y="19"/>
                  </a:lnTo>
                  <a:lnTo>
                    <a:pt x="10" y="19"/>
                  </a:lnTo>
                  <a:lnTo>
                    <a:pt x="13" y="18"/>
                  </a:lnTo>
                  <a:lnTo>
                    <a:pt x="16" y="17"/>
                  </a:lnTo>
                  <a:lnTo>
                    <a:pt x="19" y="17"/>
                  </a:lnTo>
                  <a:lnTo>
                    <a:pt x="23" y="17"/>
                  </a:lnTo>
                  <a:lnTo>
                    <a:pt x="26" y="16"/>
                  </a:lnTo>
                  <a:lnTo>
                    <a:pt x="30" y="16"/>
                  </a:lnTo>
                  <a:lnTo>
                    <a:pt x="37" y="8"/>
                  </a:lnTo>
                  <a:lnTo>
                    <a:pt x="30" y="16"/>
                  </a:lnTo>
                  <a:lnTo>
                    <a:pt x="37" y="16"/>
                  </a:lnTo>
                  <a:lnTo>
                    <a:pt x="37" y="8"/>
                  </a:lnTo>
                  <a:lnTo>
                    <a:pt x="21"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4" name="Freeform 103">
              <a:extLst>
                <a:ext uri="{FF2B5EF4-FFF2-40B4-BE49-F238E27FC236}">
                  <a16:creationId xmlns:a16="http://schemas.microsoft.com/office/drawing/2014/main" id="{A486B876-52D2-0159-C1E4-C0C6F871252D}"/>
                </a:ext>
              </a:extLst>
            </p:cNvPr>
            <p:cNvSpPr>
              <a:spLocks/>
            </p:cNvSpPr>
            <p:nvPr/>
          </p:nvSpPr>
          <p:spPr bwMode="auto">
            <a:xfrm>
              <a:off x="2825" y="1749"/>
              <a:ext cx="18" cy="17"/>
            </a:xfrm>
            <a:custGeom>
              <a:avLst/>
              <a:gdLst>
                <a:gd name="T0" fmla="*/ 0 w 18"/>
                <a:gd name="T1" fmla="*/ 12 h 17"/>
                <a:gd name="T2" fmla="*/ 0 w 18"/>
                <a:gd name="T3" fmla="*/ 5 h 17"/>
                <a:gd name="T4" fmla="*/ 1 w 18"/>
                <a:gd name="T5" fmla="*/ 12 h 17"/>
                <a:gd name="T6" fmla="*/ 2 w 18"/>
                <a:gd name="T7" fmla="*/ 16 h 17"/>
                <a:gd name="T8" fmla="*/ 2 w 18"/>
                <a:gd name="T9" fmla="*/ 14 h 17"/>
                <a:gd name="T10" fmla="*/ 1 w 18"/>
                <a:gd name="T11" fmla="*/ 10 h 17"/>
                <a:gd name="T12" fmla="*/ 17 w 18"/>
                <a:gd name="T13" fmla="*/ 10 h 17"/>
                <a:gd name="T14" fmla="*/ 16 w 18"/>
                <a:gd name="T15" fmla="*/ 5 h 17"/>
                <a:gd name="T16" fmla="*/ 15 w 18"/>
                <a:gd name="T17" fmla="*/ 0 h 17"/>
                <a:gd name="T18" fmla="*/ 16 w 18"/>
                <a:gd name="T19" fmla="*/ 5 h 17"/>
                <a:gd name="T20" fmla="*/ 15 w 18"/>
                <a:gd name="T21" fmla="*/ 0 h 17"/>
                <a:gd name="T22" fmla="*/ 0 w 18"/>
                <a:gd name="T23" fmla="*/ 12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17">
                  <a:moveTo>
                    <a:pt x="0" y="12"/>
                  </a:moveTo>
                  <a:lnTo>
                    <a:pt x="0" y="5"/>
                  </a:lnTo>
                  <a:lnTo>
                    <a:pt x="1" y="12"/>
                  </a:lnTo>
                  <a:lnTo>
                    <a:pt x="2" y="16"/>
                  </a:lnTo>
                  <a:lnTo>
                    <a:pt x="2" y="14"/>
                  </a:lnTo>
                  <a:lnTo>
                    <a:pt x="1" y="10"/>
                  </a:lnTo>
                  <a:lnTo>
                    <a:pt x="17" y="10"/>
                  </a:lnTo>
                  <a:lnTo>
                    <a:pt x="16" y="5"/>
                  </a:lnTo>
                  <a:lnTo>
                    <a:pt x="15" y="0"/>
                  </a:lnTo>
                  <a:lnTo>
                    <a:pt x="16" y="5"/>
                  </a:lnTo>
                  <a:lnTo>
                    <a:pt x="15" y="0"/>
                  </a:lnTo>
                  <a:lnTo>
                    <a:pt x="0" y="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5" name="Freeform 104">
              <a:extLst>
                <a:ext uri="{FF2B5EF4-FFF2-40B4-BE49-F238E27FC236}">
                  <a16:creationId xmlns:a16="http://schemas.microsoft.com/office/drawing/2014/main" id="{7DFC3285-DEE9-B5A8-4E24-D455E2D58E0C}"/>
                </a:ext>
              </a:extLst>
            </p:cNvPr>
            <p:cNvSpPr>
              <a:spLocks/>
            </p:cNvSpPr>
            <p:nvPr/>
          </p:nvSpPr>
          <p:spPr bwMode="auto">
            <a:xfrm>
              <a:off x="2824" y="1740"/>
              <a:ext cx="17" cy="17"/>
            </a:xfrm>
            <a:custGeom>
              <a:avLst/>
              <a:gdLst>
                <a:gd name="T0" fmla="*/ 8 w 17"/>
                <a:gd name="T1" fmla="*/ 16 h 17"/>
                <a:gd name="T2" fmla="*/ 1 w 17"/>
                <a:gd name="T3" fmla="*/ 14 h 17"/>
                <a:gd name="T4" fmla="*/ 0 w 17"/>
                <a:gd name="T5" fmla="*/ 12 h 17"/>
                <a:gd name="T6" fmla="*/ 0 w 17"/>
                <a:gd name="T7" fmla="*/ 13 h 17"/>
                <a:gd name="T8" fmla="*/ 1 w 17"/>
                <a:gd name="T9" fmla="*/ 16 h 17"/>
                <a:gd name="T10" fmla="*/ 16 w 17"/>
                <a:gd name="T11" fmla="*/ 9 h 17"/>
                <a:gd name="T12" fmla="*/ 16 w 17"/>
                <a:gd name="T13" fmla="*/ 8 h 17"/>
                <a:gd name="T14" fmla="*/ 15 w 17"/>
                <a:gd name="T15" fmla="*/ 4 h 17"/>
                <a:gd name="T16" fmla="*/ 13 w 17"/>
                <a:gd name="T17" fmla="*/ 2 h 17"/>
                <a:gd name="T18" fmla="*/ 7 w 17"/>
                <a:gd name="T19" fmla="*/ 0 h 17"/>
                <a:gd name="T20" fmla="*/ 13 w 17"/>
                <a:gd name="T21" fmla="*/ 2 h 17"/>
                <a:gd name="T22" fmla="*/ 10 w 17"/>
                <a:gd name="T23" fmla="*/ 0 h 17"/>
                <a:gd name="T24" fmla="*/ 7 w 17"/>
                <a:gd name="T25" fmla="*/ 0 h 17"/>
                <a:gd name="T26" fmla="*/ 8 w 17"/>
                <a:gd name="T27" fmla="*/ 1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17">
                  <a:moveTo>
                    <a:pt x="8" y="16"/>
                  </a:moveTo>
                  <a:lnTo>
                    <a:pt x="1" y="14"/>
                  </a:lnTo>
                  <a:lnTo>
                    <a:pt x="0" y="12"/>
                  </a:lnTo>
                  <a:lnTo>
                    <a:pt x="0" y="13"/>
                  </a:lnTo>
                  <a:lnTo>
                    <a:pt x="1" y="16"/>
                  </a:lnTo>
                  <a:lnTo>
                    <a:pt x="16" y="9"/>
                  </a:lnTo>
                  <a:lnTo>
                    <a:pt x="16" y="8"/>
                  </a:lnTo>
                  <a:lnTo>
                    <a:pt x="15" y="4"/>
                  </a:lnTo>
                  <a:lnTo>
                    <a:pt x="13" y="2"/>
                  </a:lnTo>
                  <a:lnTo>
                    <a:pt x="7" y="0"/>
                  </a:lnTo>
                  <a:lnTo>
                    <a:pt x="13" y="2"/>
                  </a:lnTo>
                  <a:lnTo>
                    <a:pt x="10" y="0"/>
                  </a:lnTo>
                  <a:lnTo>
                    <a:pt x="7" y="0"/>
                  </a:lnTo>
                  <a:lnTo>
                    <a:pt x="8"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6" name="Freeform 105">
              <a:extLst>
                <a:ext uri="{FF2B5EF4-FFF2-40B4-BE49-F238E27FC236}">
                  <a16:creationId xmlns:a16="http://schemas.microsoft.com/office/drawing/2014/main" id="{F5F2235E-8B42-240C-AC4C-052E50C833DC}"/>
                </a:ext>
              </a:extLst>
            </p:cNvPr>
            <p:cNvSpPr>
              <a:spLocks/>
            </p:cNvSpPr>
            <p:nvPr/>
          </p:nvSpPr>
          <p:spPr bwMode="auto">
            <a:xfrm>
              <a:off x="2589" y="1654"/>
              <a:ext cx="585" cy="778"/>
            </a:xfrm>
            <a:custGeom>
              <a:avLst/>
              <a:gdLst>
                <a:gd name="T0" fmla="*/ 228 w 585"/>
                <a:gd name="T1" fmla="*/ 4 h 778"/>
                <a:gd name="T2" fmla="*/ 6 w 585"/>
                <a:gd name="T3" fmla="*/ 16 h 778"/>
                <a:gd name="T4" fmla="*/ 0 w 585"/>
                <a:gd name="T5" fmla="*/ 119 h 778"/>
                <a:gd name="T6" fmla="*/ 149 w 585"/>
                <a:gd name="T7" fmla="*/ 571 h 778"/>
                <a:gd name="T8" fmla="*/ 99 w 585"/>
                <a:gd name="T9" fmla="*/ 611 h 778"/>
                <a:gd name="T10" fmla="*/ 213 w 585"/>
                <a:gd name="T11" fmla="*/ 777 h 778"/>
                <a:gd name="T12" fmla="*/ 360 w 585"/>
                <a:gd name="T13" fmla="*/ 707 h 778"/>
                <a:gd name="T14" fmla="*/ 393 w 585"/>
                <a:gd name="T15" fmla="*/ 640 h 778"/>
                <a:gd name="T16" fmla="*/ 375 w 585"/>
                <a:gd name="T17" fmla="*/ 566 h 778"/>
                <a:gd name="T18" fmla="*/ 497 w 585"/>
                <a:gd name="T19" fmla="*/ 164 h 778"/>
                <a:gd name="T20" fmla="*/ 584 w 585"/>
                <a:gd name="T21" fmla="*/ 33 h 778"/>
                <a:gd name="T22" fmla="*/ 477 w 585"/>
                <a:gd name="T23" fmla="*/ 0 h 778"/>
                <a:gd name="T24" fmla="*/ 228 w 585"/>
                <a:gd name="T25" fmla="*/ 4 h 7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5" h="778">
                  <a:moveTo>
                    <a:pt x="228" y="4"/>
                  </a:moveTo>
                  <a:lnTo>
                    <a:pt x="6" y="16"/>
                  </a:lnTo>
                  <a:lnTo>
                    <a:pt x="0" y="119"/>
                  </a:lnTo>
                  <a:lnTo>
                    <a:pt x="149" y="571"/>
                  </a:lnTo>
                  <a:lnTo>
                    <a:pt x="99" y="611"/>
                  </a:lnTo>
                  <a:lnTo>
                    <a:pt x="213" y="777"/>
                  </a:lnTo>
                  <a:lnTo>
                    <a:pt x="360" y="707"/>
                  </a:lnTo>
                  <a:lnTo>
                    <a:pt x="393" y="640"/>
                  </a:lnTo>
                  <a:lnTo>
                    <a:pt x="375" y="566"/>
                  </a:lnTo>
                  <a:lnTo>
                    <a:pt x="497" y="164"/>
                  </a:lnTo>
                  <a:lnTo>
                    <a:pt x="584" y="33"/>
                  </a:lnTo>
                  <a:lnTo>
                    <a:pt x="477" y="0"/>
                  </a:lnTo>
                  <a:lnTo>
                    <a:pt x="228" y="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7" name="Freeform 106">
              <a:extLst>
                <a:ext uri="{FF2B5EF4-FFF2-40B4-BE49-F238E27FC236}">
                  <a16:creationId xmlns:a16="http://schemas.microsoft.com/office/drawing/2014/main" id="{B5D6A721-4AF0-B274-B7BA-144AF037891A}"/>
                </a:ext>
              </a:extLst>
            </p:cNvPr>
            <p:cNvSpPr>
              <a:spLocks/>
            </p:cNvSpPr>
            <p:nvPr/>
          </p:nvSpPr>
          <p:spPr bwMode="auto">
            <a:xfrm>
              <a:off x="2527" y="1574"/>
              <a:ext cx="703" cy="735"/>
            </a:xfrm>
            <a:custGeom>
              <a:avLst/>
              <a:gdLst>
                <a:gd name="T0" fmla="*/ 413 w 703"/>
                <a:gd name="T1" fmla="*/ 716 h 735"/>
                <a:gd name="T2" fmla="*/ 333 w 703"/>
                <a:gd name="T3" fmla="*/ 730 h 735"/>
                <a:gd name="T4" fmla="*/ 342 w 703"/>
                <a:gd name="T5" fmla="*/ 677 h 735"/>
                <a:gd name="T6" fmla="*/ 344 w 703"/>
                <a:gd name="T7" fmla="*/ 610 h 735"/>
                <a:gd name="T8" fmla="*/ 335 w 703"/>
                <a:gd name="T9" fmla="*/ 533 h 735"/>
                <a:gd name="T10" fmla="*/ 333 w 703"/>
                <a:gd name="T11" fmla="*/ 460 h 735"/>
                <a:gd name="T12" fmla="*/ 351 w 703"/>
                <a:gd name="T13" fmla="*/ 397 h 735"/>
                <a:gd name="T14" fmla="*/ 377 w 703"/>
                <a:gd name="T15" fmla="*/ 328 h 735"/>
                <a:gd name="T16" fmla="*/ 411 w 703"/>
                <a:gd name="T17" fmla="*/ 271 h 735"/>
                <a:gd name="T18" fmla="*/ 459 w 703"/>
                <a:gd name="T19" fmla="*/ 223 h 735"/>
                <a:gd name="T20" fmla="*/ 508 w 703"/>
                <a:gd name="T21" fmla="*/ 199 h 735"/>
                <a:gd name="T22" fmla="*/ 564 w 703"/>
                <a:gd name="T23" fmla="*/ 166 h 735"/>
                <a:gd name="T24" fmla="*/ 600 w 703"/>
                <a:gd name="T25" fmla="*/ 149 h 735"/>
                <a:gd name="T26" fmla="*/ 595 w 703"/>
                <a:gd name="T27" fmla="*/ 123 h 735"/>
                <a:gd name="T28" fmla="*/ 568 w 703"/>
                <a:gd name="T29" fmla="*/ 111 h 735"/>
                <a:gd name="T30" fmla="*/ 524 w 703"/>
                <a:gd name="T31" fmla="*/ 120 h 735"/>
                <a:gd name="T32" fmla="*/ 462 w 703"/>
                <a:gd name="T33" fmla="*/ 137 h 735"/>
                <a:gd name="T34" fmla="*/ 380 w 703"/>
                <a:gd name="T35" fmla="*/ 151 h 735"/>
                <a:gd name="T36" fmla="*/ 293 w 703"/>
                <a:gd name="T37" fmla="*/ 151 h 735"/>
                <a:gd name="T38" fmla="*/ 231 w 703"/>
                <a:gd name="T39" fmla="*/ 142 h 735"/>
                <a:gd name="T40" fmla="*/ 178 w 703"/>
                <a:gd name="T41" fmla="*/ 129 h 735"/>
                <a:gd name="T42" fmla="*/ 133 w 703"/>
                <a:gd name="T43" fmla="*/ 125 h 735"/>
                <a:gd name="T44" fmla="*/ 95 w 703"/>
                <a:gd name="T45" fmla="*/ 129 h 735"/>
                <a:gd name="T46" fmla="*/ 93 w 703"/>
                <a:gd name="T47" fmla="*/ 166 h 735"/>
                <a:gd name="T48" fmla="*/ 119 w 703"/>
                <a:gd name="T49" fmla="*/ 177 h 735"/>
                <a:gd name="T50" fmla="*/ 146 w 703"/>
                <a:gd name="T51" fmla="*/ 189 h 735"/>
                <a:gd name="T52" fmla="*/ 197 w 703"/>
                <a:gd name="T53" fmla="*/ 220 h 735"/>
                <a:gd name="T54" fmla="*/ 237 w 703"/>
                <a:gd name="T55" fmla="*/ 281 h 735"/>
                <a:gd name="T56" fmla="*/ 262 w 703"/>
                <a:gd name="T57" fmla="*/ 350 h 735"/>
                <a:gd name="T58" fmla="*/ 275 w 703"/>
                <a:gd name="T59" fmla="*/ 412 h 735"/>
                <a:gd name="T60" fmla="*/ 286 w 703"/>
                <a:gd name="T61" fmla="*/ 464 h 735"/>
                <a:gd name="T62" fmla="*/ 286 w 703"/>
                <a:gd name="T63" fmla="*/ 536 h 735"/>
                <a:gd name="T64" fmla="*/ 279 w 703"/>
                <a:gd name="T65" fmla="*/ 610 h 735"/>
                <a:gd name="T66" fmla="*/ 282 w 703"/>
                <a:gd name="T67" fmla="*/ 675 h 735"/>
                <a:gd name="T68" fmla="*/ 288 w 703"/>
                <a:gd name="T69" fmla="*/ 732 h 735"/>
                <a:gd name="T70" fmla="*/ 204 w 703"/>
                <a:gd name="T71" fmla="*/ 713 h 735"/>
                <a:gd name="T72" fmla="*/ 169 w 703"/>
                <a:gd name="T73" fmla="*/ 646 h 735"/>
                <a:gd name="T74" fmla="*/ 157 w 703"/>
                <a:gd name="T75" fmla="*/ 596 h 735"/>
                <a:gd name="T76" fmla="*/ 148 w 703"/>
                <a:gd name="T77" fmla="*/ 548 h 735"/>
                <a:gd name="T78" fmla="*/ 135 w 703"/>
                <a:gd name="T79" fmla="*/ 498 h 735"/>
                <a:gd name="T80" fmla="*/ 108 w 703"/>
                <a:gd name="T81" fmla="*/ 414 h 735"/>
                <a:gd name="T82" fmla="*/ 68 w 703"/>
                <a:gd name="T83" fmla="*/ 335 h 735"/>
                <a:gd name="T84" fmla="*/ 31 w 703"/>
                <a:gd name="T85" fmla="*/ 287 h 735"/>
                <a:gd name="T86" fmla="*/ 9 w 703"/>
                <a:gd name="T87" fmla="*/ 252 h 735"/>
                <a:gd name="T88" fmla="*/ 0 w 703"/>
                <a:gd name="T89" fmla="*/ 218 h 735"/>
                <a:gd name="T90" fmla="*/ 2 w 703"/>
                <a:gd name="T91" fmla="*/ 168 h 735"/>
                <a:gd name="T92" fmla="*/ 22 w 703"/>
                <a:gd name="T93" fmla="*/ 115 h 735"/>
                <a:gd name="T94" fmla="*/ 57 w 703"/>
                <a:gd name="T95" fmla="*/ 72 h 735"/>
                <a:gd name="T96" fmla="*/ 140 w 703"/>
                <a:gd name="T97" fmla="*/ 41 h 735"/>
                <a:gd name="T98" fmla="*/ 264 w 703"/>
                <a:gd name="T99" fmla="*/ 10 h 735"/>
                <a:gd name="T100" fmla="*/ 390 w 703"/>
                <a:gd name="T101" fmla="*/ 0 h 735"/>
                <a:gd name="T102" fmla="*/ 519 w 703"/>
                <a:gd name="T103" fmla="*/ 22 h 735"/>
                <a:gd name="T104" fmla="*/ 626 w 703"/>
                <a:gd name="T105" fmla="*/ 68 h 735"/>
                <a:gd name="T106" fmla="*/ 682 w 703"/>
                <a:gd name="T107" fmla="*/ 115 h 735"/>
                <a:gd name="T108" fmla="*/ 702 w 703"/>
                <a:gd name="T109" fmla="*/ 206 h 735"/>
                <a:gd name="T110" fmla="*/ 664 w 703"/>
                <a:gd name="T111" fmla="*/ 287 h 735"/>
                <a:gd name="T112" fmla="*/ 597 w 703"/>
                <a:gd name="T113" fmla="*/ 359 h 735"/>
                <a:gd name="T114" fmla="*/ 533 w 703"/>
                <a:gd name="T115" fmla="*/ 428 h 735"/>
                <a:gd name="T116" fmla="*/ 501 w 703"/>
                <a:gd name="T117" fmla="*/ 496 h 735"/>
                <a:gd name="T118" fmla="*/ 488 w 703"/>
                <a:gd name="T119" fmla="*/ 553 h 735"/>
                <a:gd name="T120" fmla="*/ 479 w 703"/>
                <a:gd name="T121" fmla="*/ 610 h 735"/>
                <a:gd name="T122" fmla="*/ 463 w 703"/>
                <a:gd name="T123" fmla="*/ 668 h 7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03" h="735">
                  <a:moveTo>
                    <a:pt x="451" y="694"/>
                  </a:moveTo>
                  <a:lnTo>
                    <a:pt x="451" y="694"/>
                  </a:lnTo>
                  <a:lnTo>
                    <a:pt x="435" y="703"/>
                  </a:lnTo>
                  <a:lnTo>
                    <a:pt x="413" y="716"/>
                  </a:lnTo>
                  <a:lnTo>
                    <a:pt x="390" y="722"/>
                  </a:lnTo>
                  <a:lnTo>
                    <a:pt x="368" y="730"/>
                  </a:lnTo>
                  <a:lnTo>
                    <a:pt x="348" y="732"/>
                  </a:lnTo>
                  <a:lnTo>
                    <a:pt x="333" y="730"/>
                  </a:lnTo>
                  <a:lnTo>
                    <a:pt x="326" y="720"/>
                  </a:lnTo>
                  <a:lnTo>
                    <a:pt x="331" y="701"/>
                  </a:lnTo>
                  <a:lnTo>
                    <a:pt x="337" y="689"/>
                  </a:lnTo>
                  <a:lnTo>
                    <a:pt x="342" y="677"/>
                  </a:lnTo>
                  <a:lnTo>
                    <a:pt x="344" y="663"/>
                  </a:lnTo>
                  <a:lnTo>
                    <a:pt x="346" y="646"/>
                  </a:lnTo>
                  <a:lnTo>
                    <a:pt x="346" y="629"/>
                  </a:lnTo>
                  <a:lnTo>
                    <a:pt x="344" y="610"/>
                  </a:lnTo>
                  <a:lnTo>
                    <a:pt x="342" y="591"/>
                  </a:lnTo>
                  <a:lnTo>
                    <a:pt x="339" y="572"/>
                  </a:lnTo>
                  <a:lnTo>
                    <a:pt x="337" y="553"/>
                  </a:lnTo>
                  <a:lnTo>
                    <a:pt x="335" y="533"/>
                  </a:lnTo>
                  <a:lnTo>
                    <a:pt x="333" y="515"/>
                  </a:lnTo>
                  <a:lnTo>
                    <a:pt x="333" y="496"/>
                  </a:lnTo>
                  <a:lnTo>
                    <a:pt x="331" y="478"/>
                  </a:lnTo>
                  <a:lnTo>
                    <a:pt x="333" y="460"/>
                  </a:lnTo>
                  <a:lnTo>
                    <a:pt x="335" y="445"/>
                  </a:lnTo>
                  <a:lnTo>
                    <a:pt x="339" y="431"/>
                  </a:lnTo>
                  <a:lnTo>
                    <a:pt x="346" y="414"/>
                  </a:lnTo>
                  <a:lnTo>
                    <a:pt x="351" y="397"/>
                  </a:lnTo>
                  <a:lnTo>
                    <a:pt x="357" y="378"/>
                  </a:lnTo>
                  <a:lnTo>
                    <a:pt x="364" y="361"/>
                  </a:lnTo>
                  <a:lnTo>
                    <a:pt x="371" y="345"/>
                  </a:lnTo>
                  <a:lnTo>
                    <a:pt x="377" y="328"/>
                  </a:lnTo>
                  <a:lnTo>
                    <a:pt x="386" y="314"/>
                  </a:lnTo>
                  <a:lnTo>
                    <a:pt x="393" y="297"/>
                  </a:lnTo>
                  <a:lnTo>
                    <a:pt x="402" y="283"/>
                  </a:lnTo>
                  <a:lnTo>
                    <a:pt x="411" y="271"/>
                  </a:lnTo>
                  <a:lnTo>
                    <a:pt x="422" y="256"/>
                  </a:lnTo>
                  <a:lnTo>
                    <a:pt x="433" y="244"/>
                  </a:lnTo>
                  <a:lnTo>
                    <a:pt x="446" y="232"/>
                  </a:lnTo>
                  <a:lnTo>
                    <a:pt x="459" y="223"/>
                  </a:lnTo>
                  <a:lnTo>
                    <a:pt x="473" y="213"/>
                  </a:lnTo>
                  <a:lnTo>
                    <a:pt x="491" y="206"/>
                  </a:lnTo>
                  <a:lnTo>
                    <a:pt x="497" y="204"/>
                  </a:lnTo>
                  <a:lnTo>
                    <a:pt x="508" y="199"/>
                  </a:lnTo>
                  <a:lnTo>
                    <a:pt x="519" y="189"/>
                  </a:lnTo>
                  <a:lnTo>
                    <a:pt x="535" y="182"/>
                  </a:lnTo>
                  <a:lnTo>
                    <a:pt x="550" y="175"/>
                  </a:lnTo>
                  <a:lnTo>
                    <a:pt x="564" y="166"/>
                  </a:lnTo>
                  <a:lnTo>
                    <a:pt x="577" y="160"/>
                  </a:lnTo>
                  <a:lnTo>
                    <a:pt x="588" y="156"/>
                  </a:lnTo>
                  <a:lnTo>
                    <a:pt x="595" y="154"/>
                  </a:lnTo>
                  <a:lnTo>
                    <a:pt x="600" y="149"/>
                  </a:lnTo>
                  <a:lnTo>
                    <a:pt x="601" y="142"/>
                  </a:lnTo>
                  <a:lnTo>
                    <a:pt x="601" y="134"/>
                  </a:lnTo>
                  <a:lnTo>
                    <a:pt x="600" y="127"/>
                  </a:lnTo>
                  <a:lnTo>
                    <a:pt x="595" y="123"/>
                  </a:lnTo>
                  <a:lnTo>
                    <a:pt x="591" y="117"/>
                  </a:lnTo>
                  <a:lnTo>
                    <a:pt x="584" y="115"/>
                  </a:lnTo>
                  <a:lnTo>
                    <a:pt x="577" y="113"/>
                  </a:lnTo>
                  <a:lnTo>
                    <a:pt x="568" y="111"/>
                  </a:lnTo>
                  <a:lnTo>
                    <a:pt x="559" y="111"/>
                  </a:lnTo>
                  <a:lnTo>
                    <a:pt x="549" y="113"/>
                  </a:lnTo>
                  <a:lnTo>
                    <a:pt x="537" y="115"/>
                  </a:lnTo>
                  <a:lnTo>
                    <a:pt x="524" y="120"/>
                  </a:lnTo>
                  <a:lnTo>
                    <a:pt x="511" y="123"/>
                  </a:lnTo>
                  <a:lnTo>
                    <a:pt x="497" y="127"/>
                  </a:lnTo>
                  <a:lnTo>
                    <a:pt x="479" y="132"/>
                  </a:lnTo>
                  <a:lnTo>
                    <a:pt x="462" y="137"/>
                  </a:lnTo>
                  <a:lnTo>
                    <a:pt x="444" y="142"/>
                  </a:lnTo>
                  <a:lnTo>
                    <a:pt x="424" y="146"/>
                  </a:lnTo>
                  <a:lnTo>
                    <a:pt x="404" y="149"/>
                  </a:lnTo>
                  <a:lnTo>
                    <a:pt x="380" y="151"/>
                  </a:lnTo>
                  <a:lnTo>
                    <a:pt x="355" y="154"/>
                  </a:lnTo>
                  <a:lnTo>
                    <a:pt x="331" y="154"/>
                  </a:lnTo>
                  <a:lnTo>
                    <a:pt x="310" y="154"/>
                  </a:lnTo>
                  <a:lnTo>
                    <a:pt x="293" y="151"/>
                  </a:lnTo>
                  <a:lnTo>
                    <a:pt x="275" y="149"/>
                  </a:lnTo>
                  <a:lnTo>
                    <a:pt x="260" y="146"/>
                  </a:lnTo>
                  <a:lnTo>
                    <a:pt x="244" y="144"/>
                  </a:lnTo>
                  <a:lnTo>
                    <a:pt x="231" y="142"/>
                  </a:lnTo>
                  <a:lnTo>
                    <a:pt x="215" y="137"/>
                  </a:lnTo>
                  <a:lnTo>
                    <a:pt x="202" y="134"/>
                  </a:lnTo>
                  <a:lnTo>
                    <a:pt x="189" y="132"/>
                  </a:lnTo>
                  <a:lnTo>
                    <a:pt x="178" y="129"/>
                  </a:lnTo>
                  <a:lnTo>
                    <a:pt x="166" y="125"/>
                  </a:lnTo>
                  <a:lnTo>
                    <a:pt x="155" y="125"/>
                  </a:lnTo>
                  <a:lnTo>
                    <a:pt x="144" y="125"/>
                  </a:lnTo>
                  <a:lnTo>
                    <a:pt x="133" y="125"/>
                  </a:lnTo>
                  <a:lnTo>
                    <a:pt x="122" y="125"/>
                  </a:lnTo>
                  <a:lnTo>
                    <a:pt x="113" y="127"/>
                  </a:lnTo>
                  <a:lnTo>
                    <a:pt x="102" y="125"/>
                  </a:lnTo>
                  <a:lnTo>
                    <a:pt x="95" y="129"/>
                  </a:lnTo>
                  <a:lnTo>
                    <a:pt x="91" y="137"/>
                  </a:lnTo>
                  <a:lnTo>
                    <a:pt x="89" y="146"/>
                  </a:lnTo>
                  <a:lnTo>
                    <a:pt x="89" y="156"/>
                  </a:lnTo>
                  <a:lnTo>
                    <a:pt x="93" y="166"/>
                  </a:lnTo>
                  <a:lnTo>
                    <a:pt x="100" y="172"/>
                  </a:lnTo>
                  <a:lnTo>
                    <a:pt x="108" y="172"/>
                  </a:lnTo>
                  <a:lnTo>
                    <a:pt x="115" y="175"/>
                  </a:lnTo>
                  <a:lnTo>
                    <a:pt x="119" y="177"/>
                  </a:lnTo>
                  <a:lnTo>
                    <a:pt x="127" y="180"/>
                  </a:lnTo>
                  <a:lnTo>
                    <a:pt x="131" y="182"/>
                  </a:lnTo>
                  <a:lnTo>
                    <a:pt x="137" y="184"/>
                  </a:lnTo>
                  <a:lnTo>
                    <a:pt x="146" y="189"/>
                  </a:lnTo>
                  <a:lnTo>
                    <a:pt x="155" y="194"/>
                  </a:lnTo>
                  <a:lnTo>
                    <a:pt x="166" y="204"/>
                  </a:lnTo>
                  <a:lnTo>
                    <a:pt x="184" y="211"/>
                  </a:lnTo>
                  <a:lnTo>
                    <a:pt x="197" y="220"/>
                  </a:lnTo>
                  <a:lnTo>
                    <a:pt x="211" y="235"/>
                  </a:lnTo>
                  <a:lnTo>
                    <a:pt x="222" y="247"/>
                  </a:lnTo>
                  <a:lnTo>
                    <a:pt x="231" y="263"/>
                  </a:lnTo>
                  <a:lnTo>
                    <a:pt x="237" y="281"/>
                  </a:lnTo>
                  <a:lnTo>
                    <a:pt x="246" y="297"/>
                  </a:lnTo>
                  <a:lnTo>
                    <a:pt x="253" y="316"/>
                  </a:lnTo>
                  <a:lnTo>
                    <a:pt x="257" y="333"/>
                  </a:lnTo>
                  <a:lnTo>
                    <a:pt x="262" y="350"/>
                  </a:lnTo>
                  <a:lnTo>
                    <a:pt x="266" y="369"/>
                  </a:lnTo>
                  <a:lnTo>
                    <a:pt x="270" y="383"/>
                  </a:lnTo>
                  <a:lnTo>
                    <a:pt x="272" y="397"/>
                  </a:lnTo>
                  <a:lnTo>
                    <a:pt x="275" y="412"/>
                  </a:lnTo>
                  <a:lnTo>
                    <a:pt x="277" y="421"/>
                  </a:lnTo>
                  <a:lnTo>
                    <a:pt x="279" y="431"/>
                  </a:lnTo>
                  <a:lnTo>
                    <a:pt x="282" y="448"/>
                  </a:lnTo>
                  <a:lnTo>
                    <a:pt x="286" y="464"/>
                  </a:lnTo>
                  <a:lnTo>
                    <a:pt x="286" y="484"/>
                  </a:lnTo>
                  <a:lnTo>
                    <a:pt x="286" y="500"/>
                  </a:lnTo>
                  <a:lnTo>
                    <a:pt x="286" y="519"/>
                  </a:lnTo>
                  <a:lnTo>
                    <a:pt x="286" y="536"/>
                  </a:lnTo>
                  <a:lnTo>
                    <a:pt x="284" y="555"/>
                  </a:lnTo>
                  <a:lnTo>
                    <a:pt x="282" y="574"/>
                  </a:lnTo>
                  <a:lnTo>
                    <a:pt x="279" y="591"/>
                  </a:lnTo>
                  <a:lnTo>
                    <a:pt x="279" y="610"/>
                  </a:lnTo>
                  <a:lnTo>
                    <a:pt x="279" y="627"/>
                  </a:lnTo>
                  <a:lnTo>
                    <a:pt x="279" y="644"/>
                  </a:lnTo>
                  <a:lnTo>
                    <a:pt x="279" y="658"/>
                  </a:lnTo>
                  <a:lnTo>
                    <a:pt x="282" y="675"/>
                  </a:lnTo>
                  <a:lnTo>
                    <a:pt x="286" y="689"/>
                  </a:lnTo>
                  <a:lnTo>
                    <a:pt x="290" y="703"/>
                  </a:lnTo>
                  <a:lnTo>
                    <a:pt x="295" y="720"/>
                  </a:lnTo>
                  <a:lnTo>
                    <a:pt x="288" y="732"/>
                  </a:lnTo>
                  <a:lnTo>
                    <a:pt x="270" y="734"/>
                  </a:lnTo>
                  <a:lnTo>
                    <a:pt x="251" y="732"/>
                  </a:lnTo>
                  <a:lnTo>
                    <a:pt x="226" y="725"/>
                  </a:lnTo>
                  <a:lnTo>
                    <a:pt x="204" y="713"/>
                  </a:lnTo>
                  <a:lnTo>
                    <a:pt x="186" y="696"/>
                  </a:lnTo>
                  <a:lnTo>
                    <a:pt x="175" y="675"/>
                  </a:lnTo>
                  <a:lnTo>
                    <a:pt x="171" y="661"/>
                  </a:lnTo>
                  <a:lnTo>
                    <a:pt x="169" y="646"/>
                  </a:lnTo>
                  <a:lnTo>
                    <a:pt x="166" y="634"/>
                  </a:lnTo>
                  <a:lnTo>
                    <a:pt x="161" y="619"/>
                  </a:lnTo>
                  <a:lnTo>
                    <a:pt x="159" y="608"/>
                  </a:lnTo>
                  <a:lnTo>
                    <a:pt x="157" y="596"/>
                  </a:lnTo>
                  <a:lnTo>
                    <a:pt x="155" y="584"/>
                  </a:lnTo>
                  <a:lnTo>
                    <a:pt x="153" y="572"/>
                  </a:lnTo>
                  <a:lnTo>
                    <a:pt x="151" y="560"/>
                  </a:lnTo>
                  <a:lnTo>
                    <a:pt x="148" y="548"/>
                  </a:lnTo>
                  <a:lnTo>
                    <a:pt x="146" y="536"/>
                  </a:lnTo>
                  <a:lnTo>
                    <a:pt x="142" y="524"/>
                  </a:lnTo>
                  <a:lnTo>
                    <a:pt x="140" y="510"/>
                  </a:lnTo>
                  <a:lnTo>
                    <a:pt x="135" y="498"/>
                  </a:lnTo>
                  <a:lnTo>
                    <a:pt x="131" y="484"/>
                  </a:lnTo>
                  <a:lnTo>
                    <a:pt x="128" y="472"/>
                  </a:lnTo>
                  <a:lnTo>
                    <a:pt x="117" y="443"/>
                  </a:lnTo>
                  <a:lnTo>
                    <a:pt x="108" y="414"/>
                  </a:lnTo>
                  <a:lnTo>
                    <a:pt x="100" y="392"/>
                  </a:lnTo>
                  <a:lnTo>
                    <a:pt x="89" y="371"/>
                  </a:lnTo>
                  <a:lnTo>
                    <a:pt x="80" y="352"/>
                  </a:lnTo>
                  <a:lnTo>
                    <a:pt x="68" y="335"/>
                  </a:lnTo>
                  <a:lnTo>
                    <a:pt x="60" y="321"/>
                  </a:lnTo>
                  <a:lnTo>
                    <a:pt x="48" y="309"/>
                  </a:lnTo>
                  <a:lnTo>
                    <a:pt x="40" y="297"/>
                  </a:lnTo>
                  <a:lnTo>
                    <a:pt x="31" y="287"/>
                  </a:lnTo>
                  <a:lnTo>
                    <a:pt x="24" y="275"/>
                  </a:lnTo>
                  <a:lnTo>
                    <a:pt x="17" y="269"/>
                  </a:lnTo>
                  <a:lnTo>
                    <a:pt x="13" y="259"/>
                  </a:lnTo>
                  <a:lnTo>
                    <a:pt x="9" y="252"/>
                  </a:lnTo>
                  <a:lnTo>
                    <a:pt x="4" y="244"/>
                  </a:lnTo>
                  <a:lnTo>
                    <a:pt x="4" y="235"/>
                  </a:lnTo>
                  <a:lnTo>
                    <a:pt x="0" y="227"/>
                  </a:lnTo>
                  <a:lnTo>
                    <a:pt x="0" y="218"/>
                  </a:lnTo>
                  <a:lnTo>
                    <a:pt x="0" y="206"/>
                  </a:lnTo>
                  <a:lnTo>
                    <a:pt x="0" y="194"/>
                  </a:lnTo>
                  <a:lnTo>
                    <a:pt x="0" y="182"/>
                  </a:lnTo>
                  <a:lnTo>
                    <a:pt x="2" y="168"/>
                  </a:lnTo>
                  <a:lnTo>
                    <a:pt x="6" y="154"/>
                  </a:lnTo>
                  <a:lnTo>
                    <a:pt x="11" y="142"/>
                  </a:lnTo>
                  <a:lnTo>
                    <a:pt x="16" y="127"/>
                  </a:lnTo>
                  <a:lnTo>
                    <a:pt x="22" y="115"/>
                  </a:lnTo>
                  <a:lnTo>
                    <a:pt x="28" y="103"/>
                  </a:lnTo>
                  <a:lnTo>
                    <a:pt x="38" y="91"/>
                  </a:lnTo>
                  <a:lnTo>
                    <a:pt x="47" y="82"/>
                  </a:lnTo>
                  <a:lnTo>
                    <a:pt x="57" y="72"/>
                  </a:lnTo>
                  <a:lnTo>
                    <a:pt x="68" y="65"/>
                  </a:lnTo>
                  <a:lnTo>
                    <a:pt x="80" y="60"/>
                  </a:lnTo>
                  <a:lnTo>
                    <a:pt x="111" y="51"/>
                  </a:lnTo>
                  <a:lnTo>
                    <a:pt x="140" y="41"/>
                  </a:lnTo>
                  <a:lnTo>
                    <a:pt x="171" y="34"/>
                  </a:lnTo>
                  <a:lnTo>
                    <a:pt x="202" y="24"/>
                  </a:lnTo>
                  <a:lnTo>
                    <a:pt x="233" y="17"/>
                  </a:lnTo>
                  <a:lnTo>
                    <a:pt x="264" y="10"/>
                  </a:lnTo>
                  <a:lnTo>
                    <a:pt x="295" y="8"/>
                  </a:lnTo>
                  <a:lnTo>
                    <a:pt x="326" y="3"/>
                  </a:lnTo>
                  <a:lnTo>
                    <a:pt x="357" y="0"/>
                  </a:lnTo>
                  <a:lnTo>
                    <a:pt x="390" y="0"/>
                  </a:lnTo>
                  <a:lnTo>
                    <a:pt x="422" y="3"/>
                  </a:lnTo>
                  <a:lnTo>
                    <a:pt x="455" y="8"/>
                  </a:lnTo>
                  <a:lnTo>
                    <a:pt x="486" y="13"/>
                  </a:lnTo>
                  <a:lnTo>
                    <a:pt x="519" y="22"/>
                  </a:lnTo>
                  <a:lnTo>
                    <a:pt x="553" y="34"/>
                  </a:lnTo>
                  <a:lnTo>
                    <a:pt x="586" y="48"/>
                  </a:lnTo>
                  <a:lnTo>
                    <a:pt x="608" y="58"/>
                  </a:lnTo>
                  <a:lnTo>
                    <a:pt x="626" y="68"/>
                  </a:lnTo>
                  <a:lnTo>
                    <a:pt x="641" y="74"/>
                  </a:lnTo>
                  <a:lnTo>
                    <a:pt x="660" y="86"/>
                  </a:lnTo>
                  <a:lnTo>
                    <a:pt x="670" y="99"/>
                  </a:lnTo>
                  <a:lnTo>
                    <a:pt x="682" y="115"/>
                  </a:lnTo>
                  <a:lnTo>
                    <a:pt x="690" y="134"/>
                  </a:lnTo>
                  <a:lnTo>
                    <a:pt x="697" y="160"/>
                  </a:lnTo>
                  <a:lnTo>
                    <a:pt x="702" y="184"/>
                  </a:lnTo>
                  <a:lnTo>
                    <a:pt x="702" y="206"/>
                  </a:lnTo>
                  <a:lnTo>
                    <a:pt x="697" y="227"/>
                  </a:lnTo>
                  <a:lnTo>
                    <a:pt x="688" y="249"/>
                  </a:lnTo>
                  <a:lnTo>
                    <a:pt x="677" y="269"/>
                  </a:lnTo>
                  <a:lnTo>
                    <a:pt x="664" y="287"/>
                  </a:lnTo>
                  <a:lnTo>
                    <a:pt x="648" y="304"/>
                  </a:lnTo>
                  <a:lnTo>
                    <a:pt x="632" y="324"/>
                  </a:lnTo>
                  <a:lnTo>
                    <a:pt x="615" y="340"/>
                  </a:lnTo>
                  <a:lnTo>
                    <a:pt x="597" y="359"/>
                  </a:lnTo>
                  <a:lnTo>
                    <a:pt x="580" y="376"/>
                  </a:lnTo>
                  <a:lnTo>
                    <a:pt x="564" y="392"/>
                  </a:lnTo>
                  <a:lnTo>
                    <a:pt x="546" y="412"/>
                  </a:lnTo>
                  <a:lnTo>
                    <a:pt x="533" y="428"/>
                  </a:lnTo>
                  <a:lnTo>
                    <a:pt x="519" y="448"/>
                  </a:lnTo>
                  <a:lnTo>
                    <a:pt x="511" y="467"/>
                  </a:lnTo>
                  <a:lnTo>
                    <a:pt x="506" y="478"/>
                  </a:lnTo>
                  <a:lnTo>
                    <a:pt x="501" y="496"/>
                  </a:lnTo>
                  <a:lnTo>
                    <a:pt x="497" y="507"/>
                  </a:lnTo>
                  <a:lnTo>
                    <a:pt x="495" y="524"/>
                  </a:lnTo>
                  <a:lnTo>
                    <a:pt x="491" y="539"/>
                  </a:lnTo>
                  <a:lnTo>
                    <a:pt x="488" y="553"/>
                  </a:lnTo>
                  <a:lnTo>
                    <a:pt x="486" y="567"/>
                  </a:lnTo>
                  <a:lnTo>
                    <a:pt x="483" y="582"/>
                  </a:lnTo>
                  <a:lnTo>
                    <a:pt x="482" y="596"/>
                  </a:lnTo>
                  <a:lnTo>
                    <a:pt x="479" y="610"/>
                  </a:lnTo>
                  <a:lnTo>
                    <a:pt x="475" y="627"/>
                  </a:lnTo>
                  <a:lnTo>
                    <a:pt x="473" y="639"/>
                  </a:lnTo>
                  <a:lnTo>
                    <a:pt x="469" y="653"/>
                  </a:lnTo>
                  <a:lnTo>
                    <a:pt x="463" y="668"/>
                  </a:lnTo>
                  <a:lnTo>
                    <a:pt x="457" y="679"/>
                  </a:lnTo>
                  <a:lnTo>
                    <a:pt x="451" y="69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8" name="Freeform 107">
              <a:extLst>
                <a:ext uri="{FF2B5EF4-FFF2-40B4-BE49-F238E27FC236}">
                  <a16:creationId xmlns:a16="http://schemas.microsoft.com/office/drawing/2014/main" id="{B39B055E-76C9-C611-A8AD-95B20753C608}"/>
                </a:ext>
              </a:extLst>
            </p:cNvPr>
            <p:cNvSpPr>
              <a:spLocks/>
            </p:cNvSpPr>
            <p:nvPr/>
          </p:nvSpPr>
          <p:spPr bwMode="auto">
            <a:xfrm>
              <a:off x="1889" y="1306"/>
              <a:ext cx="439" cy="406"/>
            </a:xfrm>
            <a:custGeom>
              <a:avLst/>
              <a:gdLst>
                <a:gd name="T0" fmla="*/ 326 w 439"/>
                <a:gd name="T1" fmla="*/ 70 h 406"/>
                <a:gd name="T2" fmla="*/ 354 w 439"/>
                <a:gd name="T3" fmla="*/ 94 h 406"/>
                <a:gd name="T4" fmla="*/ 380 w 439"/>
                <a:gd name="T5" fmla="*/ 103 h 406"/>
                <a:gd name="T6" fmla="*/ 402 w 439"/>
                <a:gd name="T7" fmla="*/ 115 h 406"/>
                <a:gd name="T8" fmla="*/ 415 w 439"/>
                <a:gd name="T9" fmla="*/ 137 h 406"/>
                <a:gd name="T10" fmla="*/ 422 w 439"/>
                <a:gd name="T11" fmla="*/ 151 h 406"/>
                <a:gd name="T12" fmla="*/ 426 w 439"/>
                <a:gd name="T13" fmla="*/ 166 h 406"/>
                <a:gd name="T14" fmla="*/ 426 w 439"/>
                <a:gd name="T15" fmla="*/ 180 h 406"/>
                <a:gd name="T16" fmla="*/ 420 w 439"/>
                <a:gd name="T17" fmla="*/ 197 h 406"/>
                <a:gd name="T18" fmla="*/ 422 w 439"/>
                <a:gd name="T19" fmla="*/ 213 h 406"/>
                <a:gd name="T20" fmla="*/ 431 w 439"/>
                <a:gd name="T21" fmla="*/ 230 h 406"/>
                <a:gd name="T22" fmla="*/ 438 w 439"/>
                <a:gd name="T23" fmla="*/ 254 h 406"/>
                <a:gd name="T24" fmla="*/ 429 w 439"/>
                <a:gd name="T25" fmla="*/ 290 h 406"/>
                <a:gd name="T26" fmla="*/ 422 w 439"/>
                <a:gd name="T27" fmla="*/ 302 h 406"/>
                <a:gd name="T28" fmla="*/ 420 w 439"/>
                <a:gd name="T29" fmla="*/ 314 h 406"/>
                <a:gd name="T30" fmla="*/ 415 w 439"/>
                <a:gd name="T31" fmla="*/ 338 h 406"/>
                <a:gd name="T32" fmla="*/ 402 w 439"/>
                <a:gd name="T33" fmla="*/ 354 h 406"/>
                <a:gd name="T34" fmla="*/ 387 w 439"/>
                <a:gd name="T35" fmla="*/ 367 h 406"/>
                <a:gd name="T36" fmla="*/ 371 w 439"/>
                <a:gd name="T37" fmla="*/ 371 h 406"/>
                <a:gd name="T38" fmla="*/ 362 w 439"/>
                <a:gd name="T39" fmla="*/ 376 h 406"/>
                <a:gd name="T40" fmla="*/ 358 w 439"/>
                <a:gd name="T41" fmla="*/ 383 h 406"/>
                <a:gd name="T42" fmla="*/ 354 w 439"/>
                <a:gd name="T43" fmla="*/ 393 h 406"/>
                <a:gd name="T44" fmla="*/ 345 w 439"/>
                <a:gd name="T45" fmla="*/ 400 h 406"/>
                <a:gd name="T46" fmla="*/ 322 w 439"/>
                <a:gd name="T47" fmla="*/ 405 h 406"/>
                <a:gd name="T48" fmla="*/ 304 w 439"/>
                <a:gd name="T49" fmla="*/ 402 h 406"/>
                <a:gd name="T50" fmla="*/ 287 w 439"/>
                <a:gd name="T51" fmla="*/ 395 h 406"/>
                <a:gd name="T52" fmla="*/ 269 w 439"/>
                <a:gd name="T53" fmla="*/ 388 h 406"/>
                <a:gd name="T54" fmla="*/ 258 w 439"/>
                <a:gd name="T55" fmla="*/ 381 h 406"/>
                <a:gd name="T56" fmla="*/ 229 w 439"/>
                <a:gd name="T57" fmla="*/ 354 h 406"/>
                <a:gd name="T58" fmla="*/ 189 w 439"/>
                <a:gd name="T59" fmla="*/ 319 h 406"/>
                <a:gd name="T60" fmla="*/ 140 w 439"/>
                <a:gd name="T61" fmla="*/ 278 h 406"/>
                <a:gd name="T62" fmla="*/ 93 w 439"/>
                <a:gd name="T63" fmla="*/ 237 h 406"/>
                <a:gd name="T64" fmla="*/ 53 w 439"/>
                <a:gd name="T65" fmla="*/ 201 h 406"/>
                <a:gd name="T66" fmla="*/ 24 w 439"/>
                <a:gd name="T67" fmla="*/ 175 h 406"/>
                <a:gd name="T68" fmla="*/ 11 w 439"/>
                <a:gd name="T69" fmla="*/ 166 h 406"/>
                <a:gd name="T70" fmla="*/ 7 w 439"/>
                <a:gd name="T71" fmla="*/ 141 h 406"/>
                <a:gd name="T72" fmla="*/ 3 w 439"/>
                <a:gd name="T73" fmla="*/ 118 h 406"/>
                <a:gd name="T74" fmla="*/ 0 w 439"/>
                <a:gd name="T75" fmla="*/ 92 h 406"/>
                <a:gd name="T76" fmla="*/ 0 w 439"/>
                <a:gd name="T77" fmla="*/ 68 h 406"/>
                <a:gd name="T78" fmla="*/ 34 w 439"/>
                <a:gd name="T79" fmla="*/ 39 h 406"/>
                <a:gd name="T80" fmla="*/ 76 w 439"/>
                <a:gd name="T81" fmla="*/ 18 h 406"/>
                <a:gd name="T82" fmla="*/ 122 w 439"/>
                <a:gd name="T83" fmla="*/ 5 h 406"/>
                <a:gd name="T84" fmla="*/ 171 w 439"/>
                <a:gd name="T85" fmla="*/ 0 h 406"/>
                <a:gd name="T86" fmla="*/ 218 w 439"/>
                <a:gd name="T87" fmla="*/ 5 h 406"/>
                <a:gd name="T88" fmla="*/ 260 w 439"/>
                <a:gd name="T89" fmla="*/ 18 h 406"/>
                <a:gd name="T90" fmla="*/ 298 w 439"/>
                <a:gd name="T91" fmla="*/ 41 h 406"/>
                <a:gd name="T92" fmla="*/ 326 w 439"/>
                <a:gd name="T93" fmla="*/ 70 h 4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39" h="406">
                  <a:moveTo>
                    <a:pt x="326" y="70"/>
                  </a:moveTo>
                  <a:lnTo>
                    <a:pt x="326" y="70"/>
                  </a:lnTo>
                  <a:lnTo>
                    <a:pt x="340" y="84"/>
                  </a:lnTo>
                  <a:lnTo>
                    <a:pt x="354" y="94"/>
                  </a:lnTo>
                  <a:lnTo>
                    <a:pt x="367" y="98"/>
                  </a:lnTo>
                  <a:lnTo>
                    <a:pt x="380" y="103"/>
                  </a:lnTo>
                  <a:lnTo>
                    <a:pt x="393" y="108"/>
                  </a:lnTo>
                  <a:lnTo>
                    <a:pt x="402" y="115"/>
                  </a:lnTo>
                  <a:lnTo>
                    <a:pt x="411" y="123"/>
                  </a:lnTo>
                  <a:lnTo>
                    <a:pt x="415" y="137"/>
                  </a:lnTo>
                  <a:lnTo>
                    <a:pt x="420" y="141"/>
                  </a:lnTo>
                  <a:lnTo>
                    <a:pt x="422" y="151"/>
                  </a:lnTo>
                  <a:lnTo>
                    <a:pt x="425" y="156"/>
                  </a:lnTo>
                  <a:lnTo>
                    <a:pt x="426" y="166"/>
                  </a:lnTo>
                  <a:lnTo>
                    <a:pt x="426" y="172"/>
                  </a:lnTo>
                  <a:lnTo>
                    <a:pt x="426" y="180"/>
                  </a:lnTo>
                  <a:lnTo>
                    <a:pt x="425" y="190"/>
                  </a:lnTo>
                  <a:lnTo>
                    <a:pt x="420" y="197"/>
                  </a:lnTo>
                  <a:lnTo>
                    <a:pt x="420" y="204"/>
                  </a:lnTo>
                  <a:lnTo>
                    <a:pt x="422" y="213"/>
                  </a:lnTo>
                  <a:lnTo>
                    <a:pt x="426" y="221"/>
                  </a:lnTo>
                  <a:lnTo>
                    <a:pt x="431" y="230"/>
                  </a:lnTo>
                  <a:lnTo>
                    <a:pt x="435" y="240"/>
                  </a:lnTo>
                  <a:lnTo>
                    <a:pt x="438" y="254"/>
                  </a:lnTo>
                  <a:lnTo>
                    <a:pt x="435" y="271"/>
                  </a:lnTo>
                  <a:lnTo>
                    <a:pt x="429" y="290"/>
                  </a:lnTo>
                  <a:lnTo>
                    <a:pt x="426" y="295"/>
                  </a:lnTo>
                  <a:lnTo>
                    <a:pt x="422" y="302"/>
                  </a:lnTo>
                  <a:lnTo>
                    <a:pt x="420" y="307"/>
                  </a:lnTo>
                  <a:lnTo>
                    <a:pt x="420" y="314"/>
                  </a:lnTo>
                  <a:lnTo>
                    <a:pt x="418" y="326"/>
                  </a:lnTo>
                  <a:lnTo>
                    <a:pt x="415" y="338"/>
                  </a:lnTo>
                  <a:lnTo>
                    <a:pt x="411" y="348"/>
                  </a:lnTo>
                  <a:lnTo>
                    <a:pt x="402" y="354"/>
                  </a:lnTo>
                  <a:lnTo>
                    <a:pt x="396" y="362"/>
                  </a:lnTo>
                  <a:lnTo>
                    <a:pt x="387" y="367"/>
                  </a:lnTo>
                  <a:lnTo>
                    <a:pt x="378" y="371"/>
                  </a:lnTo>
                  <a:lnTo>
                    <a:pt x="371" y="371"/>
                  </a:lnTo>
                  <a:lnTo>
                    <a:pt x="367" y="373"/>
                  </a:lnTo>
                  <a:lnTo>
                    <a:pt x="362" y="376"/>
                  </a:lnTo>
                  <a:lnTo>
                    <a:pt x="360" y="381"/>
                  </a:lnTo>
                  <a:lnTo>
                    <a:pt x="358" y="383"/>
                  </a:lnTo>
                  <a:lnTo>
                    <a:pt x="355" y="388"/>
                  </a:lnTo>
                  <a:lnTo>
                    <a:pt x="354" y="393"/>
                  </a:lnTo>
                  <a:lnTo>
                    <a:pt x="349" y="397"/>
                  </a:lnTo>
                  <a:lnTo>
                    <a:pt x="345" y="400"/>
                  </a:lnTo>
                  <a:lnTo>
                    <a:pt x="333" y="405"/>
                  </a:lnTo>
                  <a:lnTo>
                    <a:pt x="322" y="405"/>
                  </a:lnTo>
                  <a:lnTo>
                    <a:pt x="314" y="405"/>
                  </a:lnTo>
                  <a:lnTo>
                    <a:pt x="304" y="402"/>
                  </a:lnTo>
                  <a:lnTo>
                    <a:pt x="295" y="400"/>
                  </a:lnTo>
                  <a:lnTo>
                    <a:pt x="287" y="395"/>
                  </a:lnTo>
                  <a:lnTo>
                    <a:pt x="278" y="393"/>
                  </a:lnTo>
                  <a:lnTo>
                    <a:pt x="269" y="388"/>
                  </a:lnTo>
                  <a:lnTo>
                    <a:pt x="264" y="388"/>
                  </a:lnTo>
                  <a:lnTo>
                    <a:pt x="258" y="381"/>
                  </a:lnTo>
                  <a:lnTo>
                    <a:pt x="244" y="369"/>
                  </a:lnTo>
                  <a:lnTo>
                    <a:pt x="229" y="354"/>
                  </a:lnTo>
                  <a:lnTo>
                    <a:pt x="209" y="338"/>
                  </a:lnTo>
                  <a:lnTo>
                    <a:pt x="189" y="319"/>
                  </a:lnTo>
                  <a:lnTo>
                    <a:pt x="165" y="299"/>
                  </a:lnTo>
                  <a:lnTo>
                    <a:pt x="140" y="278"/>
                  </a:lnTo>
                  <a:lnTo>
                    <a:pt x="118" y="259"/>
                  </a:lnTo>
                  <a:lnTo>
                    <a:pt x="93" y="237"/>
                  </a:lnTo>
                  <a:lnTo>
                    <a:pt x="74" y="221"/>
                  </a:lnTo>
                  <a:lnTo>
                    <a:pt x="53" y="201"/>
                  </a:lnTo>
                  <a:lnTo>
                    <a:pt x="38" y="187"/>
                  </a:lnTo>
                  <a:lnTo>
                    <a:pt x="24" y="175"/>
                  </a:lnTo>
                  <a:lnTo>
                    <a:pt x="16" y="168"/>
                  </a:lnTo>
                  <a:lnTo>
                    <a:pt x="11" y="166"/>
                  </a:lnTo>
                  <a:lnTo>
                    <a:pt x="9" y="154"/>
                  </a:lnTo>
                  <a:lnTo>
                    <a:pt x="7" y="141"/>
                  </a:lnTo>
                  <a:lnTo>
                    <a:pt x="4" y="129"/>
                  </a:lnTo>
                  <a:lnTo>
                    <a:pt x="3" y="118"/>
                  </a:lnTo>
                  <a:lnTo>
                    <a:pt x="0" y="103"/>
                  </a:lnTo>
                  <a:lnTo>
                    <a:pt x="0" y="92"/>
                  </a:lnTo>
                  <a:lnTo>
                    <a:pt x="0" y="80"/>
                  </a:lnTo>
                  <a:lnTo>
                    <a:pt x="0" y="68"/>
                  </a:lnTo>
                  <a:lnTo>
                    <a:pt x="16" y="53"/>
                  </a:lnTo>
                  <a:lnTo>
                    <a:pt x="34" y="39"/>
                  </a:lnTo>
                  <a:lnTo>
                    <a:pt x="53" y="27"/>
                  </a:lnTo>
                  <a:lnTo>
                    <a:pt x="76" y="18"/>
                  </a:lnTo>
                  <a:lnTo>
                    <a:pt x="98" y="10"/>
                  </a:lnTo>
                  <a:lnTo>
                    <a:pt x="122" y="5"/>
                  </a:lnTo>
                  <a:lnTo>
                    <a:pt x="145" y="3"/>
                  </a:lnTo>
                  <a:lnTo>
                    <a:pt x="171" y="0"/>
                  </a:lnTo>
                  <a:lnTo>
                    <a:pt x="193" y="3"/>
                  </a:lnTo>
                  <a:lnTo>
                    <a:pt x="218" y="5"/>
                  </a:lnTo>
                  <a:lnTo>
                    <a:pt x="240" y="13"/>
                  </a:lnTo>
                  <a:lnTo>
                    <a:pt x="260" y="18"/>
                  </a:lnTo>
                  <a:lnTo>
                    <a:pt x="280" y="29"/>
                  </a:lnTo>
                  <a:lnTo>
                    <a:pt x="298" y="41"/>
                  </a:lnTo>
                  <a:lnTo>
                    <a:pt x="314" y="53"/>
                  </a:lnTo>
                  <a:lnTo>
                    <a:pt x="326" y="7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09" name="Freeform 108">
              <a:extLst>
                <a:ext uri="{FF2B5EF4-FFF2-40B4-BE49-F238E27FC236}">
                  <a16:creationId xmlns:a16="http://schemas.microsoft.com/office/drawing/2014/main" id="{4F58EFA4-FDFB-B448-0BDD-8D863FB0DD8F}"/>
                </a:ext>
              </a:extLst>
            </p:cNvPr>
            <p:cNvSpPr>
              <a:spLocks/>
            </p:cNvSpPr>
            <p:nvPr/>
          </p:nvSpPr>
          <p:spPr bwMode="auto">
            <a:xfrm>
              <a:off x="3453" y="1302"/>
              <a:ext cx="441" cy="407"/>
            </a:xfrm>
            <a:custGeom>
              <a:avLst/>
              <a:gdLst>
                <a:gd name="T0" fmla="*/ 111 w 441"/>
                <a:gd name="T1" fmla="*/ 69 h 407"/>
                <a:gd name="T2" fmla="*/ 84 w 441"/>
                <a:gd name="T3" fmla="*/ 93 h 407"/>
                <a:gd name="T4" fmla="*/ 58 w 441"/>
                <a:gd name="T5" fmla="*/ 102 h 407"/>
                <a:gd name="T6" fmla="*/ 35 w 441"/>
                <a:gd name="T7" fmla="*/ 115 h 407"/>
                <a:gd name="T8" fmla="*/ 20 w 441"/>
                <a:gd name="T9" fmla="*/ 136 h 407"/>
                <a:gd name="T10" fmla="*/ 15 w 441"/>
                <a:gd name="T11" fmla="*/ 148 h 407"/>
                <a:gd name="T12" fmla="*/ 10 w 441"/>
                <a:gd name="T13" fmla="*/ 165 h 407"/>
                <a:gd name="T14" fmla="*/ 10 w 441"/>
                <a:gd name="T15" fmla="*/ 179 h 407"/>
                <a:gd name="T16" fmla="*/ 18 w 441"/>
                <a:gd name="T17" fmla="*/ 196 h 407"/>
                <a:gd name="T18" fmla="*/ 15 w 441"/>
                <a:gd name="T19" fmla="*/ 213 h 407"/>
                <a:gd name="T20" fmla="*/ 6 w 441"/>
                <a:gd name="T21" fmla="*/ 229 h 407"/>
                <a:gd name="T22" fmla="*/ 0 w 441"/>
                <a:gd name="T23" fmla="*/ 253 h 407"/>
                <a:gd name="T24" fmla="*/ 9 w 441"/>
                <a:gd name="T25" fmla="*/ 289 h 407"/>
                <a:gd name="T26" fmla="*/ 14 w 441"/>
                <a:gd name="T27" fmla="*/ 301 h 407"/>
                <a:gd name="T28" fmla="*/ 18 w 441"/>
                <a:gd name="T29" fmla="*/ 313 h 407"/>
                <a:gd name="T30" fmla="*/ 22 w 441"/>
                <a:gd name="T31" fmla="*/ 337 h 407"/>
                <a:gd name="T32" fmla="*/ 35 w 441"/>
                <a:gd name="T33" fmla="*/ 354 h 407"/>
                <a:gd name="T34" fmla="*/ 51 w 441"/>
                <a:gd name="T35" fmla="*/ 366 h 407"/>
                <a:gd name="T36" fmla="*/ 66 w 441"/>
                <a:gd name="T37" fmla="*/ 371 h 407"/>
                <a:gd name="T38" fmla="*/ 73 w 441"/>
                <a:gd name="T39" fmla="*/ 375 h 407"/>
                <a:gd name="T40" fmla="*/ 80 w 441"/>
                <a:gd name="T41" fmla="*/ 383 h 407"/>
                <a:gd name="T42" fmla="*/ 84 w 441"/>
                <a:gd name="T43" fmla="*/ 392 h 407"/>
                <a:gd name="T44" fmla="*/ 93 w 441"/>
                <a:gd name="T45" fmla="*/ 399 h 407"/>
                <a:gd name="T46" fmla="*/ 118 w 441"/>
                <a:gd name="T47" fmla="*/ 404 h 407"/>
                <a:gd name="T48" fmla="*/ 138 w 441"/>
                <a:gd name="T49" fmla="*/ 404 h 407"/>
                <a:gd name="T50" fmla="*/ 156 w 441"/>
                <a:gd name="T51" fmla="*/ 399 h 407"/>
                <a:gd name="T52" fmla="*/ 175 w 441"/>
                <a:gd name="T53" fmla="*/ 395 h 407"/>
                <a:gd name="T54" fmla="*/ 184 w 441"/>
                <a:gd name="T55" fmla="*/ 385 h 407"/>
                <a:gd name="T56" fmla="*/ 213 w 441"/>
                <a:gd name="T57" fmla="*/ 358 h 407"/>
                <a:gd name="T58" fmla="*/ 253 w 441"/>
                <a:gd name="T59" fmla="*/ 323 h 407"/>
                <a:gd name="T60" fmla="*/ 299 w 441"/>
                <a:gd name="T61" fmla="*/ 282 h 407"/>
                <a:gd name="T62" fmla="*/ 344 w 441"/>
                <a:gd name="T63" fmla="*/ 239 h 407"/>
                <a:gd name="T64" fmla="*/ 386 w 441"/>
                <a:gd name="T65" fmla="*/ 203 h 407"/>
                <a:gd name="T66" fmla="*/ 413 w 441"/>
                <a:gd name="T67" fmla="*/ 176 h 407"/>
                <a:gd name="T68" fmla="*/ 426 w 441"/>
                <a:gd name="T69" fmla="*/ 165 h 407"/>
                <a:gd name="T70" fmla="*/ 431 w 441"/>
                <a:gd name="T71" fmla="*/ 143 h 407"/>
                <a:gd name="T72" fmla="*/ 436 w 441"/>
                <a:gd name="T73" fmla="*/ 117 h 407"/>
                <a:gd name="T74" fmla="*/ 437 w 441"/>
                <a:gd name="T75" fmla="*/ 90 h 407"/>
                <a:gd name="T76" fmla="*/ 440 w 441"/>
                <a:gd name="T77" fmla="*/ 67 h 407"/>
                <a:gd name="T78" fmla="*/ 404 w 441"/>
                <a:gd name="T79" fmla="*/ 38 h 407"/>
                <a:gd name="T80" fmla="*/ 362 w 441"/>
                <a:gd name="T81" fmla="*/ 17 h 407"/>
                <a:gd name="T82" fmla="*/ 315 w 441"/>
                <a:gd name="T83" fmla="*/ 4 h 407"/>
                <a:gd name="T84" fmla="*/ 268 w 441"/>
                <a:gd name="T85" fmla="*/ 0 h 407"/>
                <a:gd name="T86" fmla="*/ 220 w 441"/>
                <a:gd name="T87" fmla="*/ 4 h 407"/>
                <a:gd name="T88" fmla="*/ 175 w 441"/>
                <a:gd name="T89" fmla="*/ 19 h 407"/>
                <a:gd name="T90" fmla="*/ 140 w 441"/>
                <a:gd name="T91" fmla="*/ 38 h 407"/>
                <a:gd name="T92" fmla="*/ 111 w 441"/>
                <a:gd name="T93" fmla="*/ 69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1" h="407">
                  <a:moveTo>
                    <a:pt x="111" y="69"/>
                  </a:moveTo>
                  <a:lnTo>
                    <a:pt x="111" y="69"/>
                  </a:lnTo>
                  <a:lnTo>
                    <a:pt x="98" y="84"/>
                  </a:lnTo>
                  <a:lnTo>
                    <a:pt x="84" y="93"/>
                  </a:lnTo>
                  <a:lnTo>
                    <a:pt x="69" y="98"/>
                  </a:lnTo>
                  <a:lnTo>
                    <a:pt x="58" y="102"/>
                  </a:lnTo>
                  <a:lnTo>
                    <a:pt x="44" y="107"/>
                  </a:lnTo>
                  <a:lnTo>
                    <a:pt x="35" y="115"/>
                  </a:lnTo>
                  <a:lnTo>
                    <a:pt x="26" y="124"/>
                  </a:lnTo>
                  <a:lnTo>
                    <a:pt x="20" y="136"/>
                  </a:lnTo>
                  <a:lnTo>
                    <a:pt x="18" y="143"/>
                  </a:lnTo>
                  <a:lnTo>
                    <a:pt x="15" y="148"/>
                  </a:lnTo>
                  <a:lnTo>
                    <a:pt x="14" y="158"/>
                  </a:lnTo>
                  <a:lnTo>
                    <a:pt x="10" y="165"/>
                  </a:lnTo>
                  <a:lnTo>
                    <a:pt x="10" y="172"/>
                  </a:lnTo>
                  <a:lnTo>
                    <a:pt x="10" y="179"/>
                  </a:lnTo>
                  <a:lnTo>
                    <a:pt x="14" y="188"/>
                  </a:lnTo>
                  <a:lnTo>
                    <a:pt x="18" y="196"/>
                  </a:lnTo>
                  <a:lnTo>
                    <a:pt x="18" y="203"/>
                  </a:lnTo>
                  <a:lnTo>
                    <a:pt x="15" y="213"/>
                  </a:lnTo>
                  <a:lnTo>
                    <a:pt x="10" y="220"/>
                  </a:lnTo>
                  <a:lnTo>
                    <a:pt x="6" y="229"/>
                  </a:lnTo>
                  <a:lnTo>
                    <a:pt x="2" y="241"/>
                  </a:lnTo>
                  <a:lnTo>
                    <a:pt x="0" y="253"/>
                  </a:lnTo>
                  <a:lnTo>
                    <a:pt x="2" y="270"/>
                  </a:lnTo>
                  <a:lnTo>
                    <a:pt x="9" y="289"/>
                  </a:lnTo>
                  <a:lnTo>
                    <a:pt x="10" y="294"/>
                  </a:lnTo>
                  <a:lnTo>
                    <a:pt x="14" y="301"/>
                  </a:lnTo>
                  <a:lnTo>
                    <a:pt x="18" y="308"/>
                  </a:lnTo>
                  <a:lnTo>
                    <a:pt x="18" y="313"/>
                  </a:lnTo>
                  <a:lnTo>
                    <a:pt x="20" y="325"/>
                  </a:lnTo>
                  <a:lnTo>
                    <a:pt x="22" y="337"/>
                  </a:lnTo>
                  <a:lnTo>
                    <a:pt x="29" y="344"/>
                  </a:lnTo>
                  <a:lnTo>
                    <a:pt x="35" y="354"/>
                  </a:lnTo>
                  <a:lnTo>
                    <a:pt x="42" y="361"/>
                  </a:lnTo>
                  <a:lnTo>
                    <a:pt x="51" y="366"/>
                  </a:lnTo>
                  <a:lnTo>
                    <a:pt x="60" y="368"/>
                  </a:lnTo>
                  <a:lnTo>
                    <a:pt x="66" y="371"/>
                  </a:lnTo>
                  <a:lnTo>
                    <a:pt x="71" y="373"/>
                  </a:lnTo>
                  <a:lnTo>
                    <a:pt x="73" y="375"/>
                  </a:lnTo>
                  <a:lnTo>
                    <a:pt x="77" y="380"/>
                  </a:lnTo>
                  <a:lnTo>
                    <a:pt x="80" y="383"/>
                  </a:lnTo>
                  <a:lnTo>
                    <a:pt x="82" y="387"/>
                  </a:lnTo>
                  <a:lnTo>
                    <a:pt x="84" y="392"/>
                  </a:lnTo>
                  <a:lnTo>
                    <a:pt x="89" y="397"/>
                  </a:lnTo>
                  <a:lnTo>
                    <a:pt x="93" y="399"/>
                  </a:lnTo>
                  <a:lnTo>
                    <a:pt x="106" y="404"/>
                  </a:lnTo>
                  <a:lnTo>
                    <a:pt x="118" y="404"/>
                  </a:lnTo>
                  <a:lnTo>
                    <a:pt x="126" y="406"/>
                  </a:lnTo>
                  <a:lnTo>
                    <a:pt x="138" y="404"/>
                  </a:lnTo>
                  <a:lnTo>
                    <a:pt x="146" y="404"/>
                  </a:lnTo>
                  <a:lnTo>
                    <a:pt x="156" y="399"/>
                  </a:lnTo>
                  <a:lnTo>
                    <a:pt x="164" y="397"/>
                  </a:lnTo>
                  <a:lnTo>
                    <a:pt x="175" y="395"/>
                  </a:lnTo>
                  <a:lnTo>
                    <a:pt x="177" y="392"/>
                  </a:lnTo>
                  <a:lnTo>
                    <a:pt x="184" y="385"/>
                  </a:lnTo>
                  <a:lnTo>
                    <a:pt x="197" y="373"/>
                  </a:lnTo>
                  <a:lnTo>
                    <a:pt x="213" y="358"/>
                  </a:lnTo>
                  <a:lnTo>
                    <a:pt x="231" y="342"/>
                  </a:lnTo>
                  <a:lnTo>
                    <a:pt x="253" y="323"/>
                  </a:lnTo>
                  <a:lnTo>
                    <a:pt x="275" y="303"/>
                  </a:lnTo>
                  <a:lnTo>
                    <a:pt x="299" y="282"/>
                  </a:lnTo>
                  <a:lnTo>
                    <a:pt x="322" y="260"/>
                  </a:lnTo>
                  <a:lnTo>
                    <a:pt x="344" y="239"/>
                  </a:lnTo>
                  <a:lnTo>
                    <a:pt x="366" y="220"/>
                  </a:lnTo>
                  <a:lnTo>
                    <a:pt x="386" y="203"/>
                  </a:lnTo>
                  <a:lnTo>
                    <a:pt x="402" y="188"/>
                  </a:lnTo>
                  <a:lnTo>
                    <a:pt x="413" y="176"/>
                  </a:lnTo>
                  <a:lnTo>
                    <a:pt x="422" y="167"/>
                  </a:lnTo>
                  <a:lnTo>
                    <a:pt x="426" y="165"/>
                  </a:lnTo>
                  <a:lnTo>
                    <a:pt x="429" y="153"/>
                  </a:lnTo>
                  <a:lnTo>
                    <a:pt x="431" y="143"/>
                  </a:lnTo>
                  <a:lnTo>
                    <a:pt x="433" y="129"/>
                  </a:lnTo>
                  <a:lnTo>
                    <a:pt x="436" y="117"/>
                  </a:lnTo>
                  <a:lnTo>
                    <a:pt x="437" y="105"/>
                  </a:lnTo>
                  <a:lnTo>
                    <a:pt x="437" y="90"/>
                  </a:lnTo>
                  <a:lnTo>
                    <a:pt x="440" y="79"/>
                  </a:lnTo>
                  <a:lnTo>
                    <a:pt x="440" y="67"/>
                  </a:lnTo>
                  <a:lnTo>
                    <a:pt x="422" y="50"/>
                  </a:lnTo>
                  <a:lnTo>
                    <a:pt x="404" y="38"/>
                  </a:lnTo>
                  <a:lnTo>
                    <a:pt x="384" y="26"/>
                  </a:lnTo>
                  <a:lnTo>
                    <a:pt x="362" y="17"/>
                  </a:lnTo>
                  <a:lnTo>
                    <a:pt x="340" y="9"/>
                  </a:lnTo>
                  <a:lnTo>
                    <a:pt x="315" y="4"/>
                  </a:lnTo>
                  <a:lnTo>
                    <a:pt x="291" y="2"/>
                  </a:lnTo>
                  <a:lnTo>
                    <a:pt x="268" y="0"/>
                  </a:lnTo>
                  <a:lnTo>
                    <a:pt x="244" y="2"/>
                  </a:lnTo>
                  <a:lnTo>
                    <a:pt x="220" y="4"/>
                  </a:lnTo>
                  <a:lnTo>
                    <a:pt x="197" y="9"/>
                  </a:lnTo>
                  <a:lnTo>
                    <a:pt x="175" y="19"/>
                  </a:lnTo>
                  <a:lnTo>
                    <a:pt x="157" y="26"/>
                  </a:lnTo>
                  <a:lnTo>
                    <a:pt x="140" y="38"/>
                  </a:lnTo>
                  <a:lnTo>
                    <a:pt x="122" y="52"/>
                  </a:lnTo>
                  <a:lnTo>
                    <a:pt x="111" y="6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0" name="Freeform 109">
              <a:extLst>
                <a:ext uri="{FF2B5EF4-FFF2-40B4-BE49-F238E27FC236}">
                  <a16:creationId xmlns:a16="http://schemas.microsoft.com/office/drawing/2014/main" id="{911387CB-7305-0B7B-AC9F-0D150DDFA065}"/>
                </a:ext>
              </a:extLst>
            </p:cNvPr>
            <p:cNvSpPr>
              <a:spLocks/>
            </p:cNvSpPr>
            <p:nvPr/>
          </p:nvSpPr>
          <p:spPr bwMode="auto">
            <a:xfrm>
              <a:off x="1929" y="1550"/>
              <a:ext cx="241" cy="167"/>
            </a:xfrm>
            <a:custGeom>
              <a:avLst/>
              <a:gdLst>
                <a:gd name="T0" fmla="*/ 191 w 241"/>
                <a:gd name="T1" fmla="*/ 166 h 167"/>
                <a:gd name="T2" fmla="*/ 191 w 241"/>
                <a:gd name="T3" fmla="*/ 166 h 167"/>
                <a:gd name="T4" fmla="*/ 180 w 241"/>
                <a:gd name="T5" fmla="*/ 163 h 167"/>
                <a:gd name="T6" fmla="*/ 165 w 241"/>
                <a:gd name="T7" fmla="*/ 158 h 167"/>
                <a:gd name="T8" fmla="*/ 151 w 241"/>
                <a:gd name="T9" fmla="*/ 153 h 167"/>
                <a:gd name="T10" fmla="*/ 137 w 241"/>
                <a:gd name="T11" fmla="*/ 147 h 167"/>
                <a:gd name="T12" fmla="*/ 122 w 241"/>
                <a:gd name="T13" fmla="*/ 137 h 167"/>
                <a:gd name="T14" fmla="*/ 106 w 241"/>
                <a:gd name="T15" fmla="*/ 129 h 167"/>
                <a:gd name="T16" fmla="*/ 91 w 241"/>
                <a:gd name="T17" fmla="*/ 120 h 167"/>
                <a:gd name="T18" fmla="*/ 78 w 241"/>
                <a:gd name="T19" fmla="*/ 108 h 167"/>
                <a:gd name="T20" fmla="*/ 62 w 241"/>
                <a:gd name="T21" fmla="*/ 96 h 167"/>
                <a:gd name="T22" fmla="*/ 49 w 241"/>
                <a:gd name="T23" fmla="*/ 84 h 167"/>
                <a:gd name="T24" fmla="*/ 38 w 241"/>
                <a:gd name="T25" fmla="*/ 72 h 167"/>
                <a:gd name="T26" fmla="*/ 26 w 241"/>
                <a:gd name="T27" fmla="*/ 58 h 167"/>
                <a:gd name="T28" fmla="*/ 16 w 241"/>
                <a:gd name="T29" fmla="*/ 46 h 167"/>
                <a:gd name="T30" fmla="*/ 9 w 241"/>
                <a:gd name="T31" fmla="*/ 29 h 167"/>
                <a:gd name="T32" fmla="*/ 2 w 241"/>
                <a:gd name="T33" fmla="*/ 17 h 167"/>
                <a:gd name="T34" fmla="*/ 0 w 241"/>
                <a:gd name="T35" fmla="*/ 0 h 167"/>
                <a:gd name="T36" fmla="*/ 18 w 241"/>
                <a:gd name="T37" fmla="*/ 8 h 167"/>
                <a:gd name="T38" fmla="*/ 34 w 241"/>
                <a:gd name="T39" fmla="*/ 15 h 167"/>
                <a:gd name="T40" fmla="*/ 51 w 241"/>
                <a:gd name="T41" fmla="*/ 22 h 167"/>
                <a:gd name="T42" fmla="*/ 67 w 241"/>
                <a:gd name="T43" fmla="*/ 32 h 167"/>
                <a:gd name="T44" fmla="*/ 82 w 241"/>
                <a:gd name="T45" fmla="*/ 39 h 167"/>
                <a:gd name="T46" fmla="*/ 98 w 241"/>
                <a:gd name="T47" fmla="*/ 51 h 167"/>
                <a:gd name="T48" fmla="*/ 111 w 241"/>
                <a:gd name="T49" fmla="*/ 60 h 167"/>
                <a:gd name="T50" fmla="*/ 127 w 241"/>
                <a:gd name="T51" fmla="*/ 70 h 167"/>
                <a:gd name="T52" fmla="*/ 142 w 241"/>
                <a:gd name="T53" fmla="*/ 82 h 167"/>
                <a:gd name="T54" fmla="*/ 156 w 241"/>
                <a:gd name="T55" fmla="*/ 94 h 167"/>
                <a:gd name="T56" fmla="*/ 169 w 241"/>
                <a:gd name="T57" fmla="*/ 106 h 167"/>
                <a:gd name="T58" fmla="*/ 185 w 241"/>
                <a:gd name="T59" fmla="*/ 118 h 167"/>
                <a:gd name="T60" fmla="*/ 198 w 241"/>
                <a:gd name="T61" fmla="*/ 129 h 167"/>
                <a:gd name="T62" fmla="*/ 211 w 241"/>
                <a:gd name="T63" fmla="*/ 141 h 167"/>
                <a:gd name="T64" fmla="*/ 224 w 241"/>
                <a:gd name="T65" fmla="*/ 153 h 167"/>
                <a:gd name="T66" fmla="*/ 240 w 241"/>
                <a:gd name="T67" fmla="*/ 166 h 167"/>
                <a:gd name="T68" fmla="*/ 191 w 241"/>
                <a:gd name="T69" fmla="*/ 166 h 1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41" h="167">
                  <a:moveTo>
                    <a:pt x="191" y="166"/>
                  </a:moveTo>
                  <a:lnTo>
                    <a:pt x="191" y="166"/>
                  </a:lnTo>
                  <a:lnTo>
                    <a:pt x="180" y="163"/>
                  </a:lnTo>
                  <a:lnTo>
                    <a:pt x="165" y="158"/>
                  </a:lnTo>
                  <a:lnTo>
                    <a:pt x="151" y="153"/>
                  </a:lnTo>
                  <a:lnTo>
                    <a:pt x="137" y="147"/>
                  </a:lnTo>
                  <a:lnTo>
                    <a:pt x="122" y="137"/>
                  </a:lnTo>
                  <a:lnTo>
                    <a:pt x="106" y="129"/>
                  </a:lnTo>
                  <a:lnTo>
                    <a:pt x="91" y="120"/>
                  </a:lnTo>
                  <a:lnTo>
                    <a:pt x="78" y="108"/>
                  </a:lnTo>
                  <a:lnTo>
                    <a:pt x="62" y="96"/>
                  </a:lnTo>
                  <a:lnTo>
                    <a:pt x="49" y="84"/>
                  </a:lnTo>
                  <a:lnTo>
                    <a:pt x="38" y="72"/>
                  </a:lnTo>
                  <a:lnTo>
                    <a:pt x="26" y="58"/>
                  </a:lnTo>
                  <a:lnTo>
                    <a:pt x="16" y="46"/>
                  </a:lnTo>
                  <a:lnTo>
                    <a:pt x="9" y="29"/>
                  </a:lnTo>
                  <a:lnTo>
                    <a:pt x="2" y="17"/>
                  </a:lnTo>
                  <a:lnTo>
                    <a:pt x="0" y="0"/>
                  </a:lnTo>
                  <a:lnTo>
                    <a:pt x="18" y="8"/>
                  </a:lnTo>
                  <a:lnTo>
                    <a:pt x="34" y="15"/>
                  </a:lnTo>
                  <a:lnTo>
                    <a:pt x="51" y="22"/>
                  </a:lnTo>
                  <a:lnTo>
                    <a:pt x="67" y="32"/>
                  </a:lnTo>
                  <a:lnTo>
                    <a:pt x="82" y="39"/>
                  </a:lnTo>
                  <a:lnTo>
                    <a:pt x="98" y="51"/>
                  </a:lnTo>
                  <a:lnTo>
                    <a:pt x="111" y="60"/>
                  </a:lnTo>
                  <a:lnTo>
                    <a:pt x="127" y="70"/>
                  </a:lnTo>
                  <a:lnTo>
                    <a:pt x="142" y="82"/>
                  </a:lnTo>
                  <a:lnTo>
                    <a:pt x="156" y="94"/>
                  </a:lnTo>
                  <a:lnTo>
                    <a:pt x="169" y="106"/>
                  </a:lnTo>
                  <a:lnTo>
                    <a:pt x="185" y="118"/>
                  </a:lnTo>
                  <a:lnTo>
                    <a:pt x="198" y="129"/>
                  </a:lnTo>
                  <a:lnTo>
                    <a:pt x="211" y="141"/>
                  </a:lnTo>
                  <a:lnTo>
                    <a:pt x="224" y="153"/>
                  </a:lnTo>
                  <a:lnTo>
                    <a:pt x="240" y="166"/>
                  </a:lnTo>
                  <a:lnTo>
                    <a:pt x="191" y="16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1" name="Freeform 110">
              <a:extLst>
                <a:ext uri="{FF2B5EF4-FFF2-40B4-BE49-F238E27FC236}">
                  <a16:creationId xmlns:a16="http://schemas.microsoft.com/office/drawing/2014/main" id="{F8C4A2F2-20F8-D8C7-1A4E-37CF4F860B51}"/>
                </a:ext>
              </a:extLst>
            </p:cNvPr>
            <p:cNvSpPr>
              <a:spLocks/>
            </p:cNvSpPr>
            <p:nvPr/>
          </p:nvSpPr>
          <p:spPr bwMode="auto">
            <a:xfrm>
              <a:off x="3650" y="1519"/>
              <a:ext cx="240" cy="167"/>
            </a:xfrm>
            <a:custGeom>
              <a:avLst/>
              <a:gdLst>
                <a:gd name="T0" fmla="*/ 47 w 240"/>
                <a:gd name="T1" fmla="*/ 166 h 167"/>
                <a:gd name="T2" fmla="*/ 47 w 240"/>
                <a:gd name="T3" fmla="*/ 166 h 167"/>
                <a:gd name="T4" fmla="*/ 61 w 240"/>
                <a:gd name="T5" fmla="*/ 163 h 167"/>
                <a:gd name="T6" fmla="*/ 74 w 240"/>
                <a:gd name="T7" fmla="*/ 158 h 167"/>
                <a:gd name="T8" fmla="*/ 87 w 240"/>
                <a:gd name="T9" fmla="*/ 151 h 167"/>
                <a:gd name="T10" fmla="*/ 102 w 240"/>
                <a:gd name="T11" fmla="*/ 146 h 167"/>
                <a:gd name="T12" fmla="*/ 118 w 240"/>
                <a:gd name="T13" fmla="*/ 137 h 167"/>
                <a:gd name="T14" fmla="*/ 134 w 240"/>
                <a:gd name="T15" fmla="*/ 127 h 167"/>
                <a:gd name="T16" fmla="*/ 147 w 240"/>
                <a:gd name="T17" fmla="*/ 117 h 167"/>
                <a:gd name="T18" fmla="*/ 163 w 240"/>
                <a:gd name="T19" fmla="*/ 106 h 167"/>
                <a:gd name="T20" fmla="*/ 176 w 240"/>
                <a:gd name="T21" fmla="*/ 96 h 167"/>
                <a:gd name="T22" fmla="*/ 189 w 240"/>
                <a:gd name="T23" fmla="*/ 82 h 167"/>
                <a:gd name="T24" fmla="*/ 203 w 240"/>
                <a:gd name="T25" fmla="*/ 70 h 167"/>
                <a:gd name="T26" fmla="*/ 211 w 240"/>
                <a:gd name="T27" fmla="*/ 58 h 167"/>
                <a:gd name="T28" fmla="*/ 223 w 240"/>
                <a:gd name="T29" fmla="*/ 43 h 167"/>
                <a:gd name="T30" fmla="*/ 229 w 240"/>
                <a:gd name="T31" fmla="*/ 29 h 167"/>
                <a:gd name="T32" fmla="*/ 236 w 240"/>
                <a:gd name="T33" fmla="*/ 14 h 167"/>
                <a:gd name="T34" fmla="*/ 239 w 240"/>
                <a:gd name="T35" fmla="*/ 0 h 167"/>
                <a:gd name="T36" fmla="*/ 223 w 240"/>
                <a:gd name="T37" fmla="*/ 5 h 167"/>
                <a:gd name="T38" fmla="*/ 205 w 240"/>
                <a:gd name="T39" fmla="*/ 12 h 167"/>
                <a:gd name="T40" fmla="*/ 189 w 240"/>
                <a:gd name="T41" fmla="*/ 22 h 167"/>
                <a:gd name="T42" fmla="*/ 173 w 240"/>
                <a:gd name="T43" fmla="*/ 29 h 167"/>
                <a:gd name="T44" fmla="*/ 158 w 240"/>
                <a:gd name="T45" fmla="*/ 39 h 167"/>
                <a:gd name="T46" fmla="*/ 143 w 240"/>
                <a:gd name="T47" fmla="*/ 48 h 167"/>
                <a:gd name="T48" fmla="*/ 128 w 240"/>
                <a:gd name="T49" fmla="*/ 58 h 167"/>
                <a:gd name="T50" fmla="*/ 114 w 240"/>
                <a:gd name="T51" fmla="*/ 70 h 167"/>
                <a:gd name="T52" fmla="*/ 98 w 240"/>
                <a:gd name="T53" fmla="*/ 82 h 167"/>
                <a:gd name="T54" fmla="*/ 85 w 240"/>
                <a:gd name="T55" fmla="*/ 91 h 167"/>
                <a:gd name="T56" fmla="*/ 71 w 240"/>
                <a:gd name="T57" fmla="*/ 103 h 167"/>
                <a:gd name="T58" fmla="*/ 56 w 240"/>
                <a:gd name="T59" fmla="*/ 115 h 167"/>
                <a:gd name="T60" fmla="*/ 42 w 240"/>
                <a:gd name="T61" fmla="*/ 127 h 167"/>
                <a:gd name="T62" fmla="*/ 27 w 240"/>
                <a:gd name="T63" fmla="*/ 139 h 167"/>
                <a:gd name="T64" fmla="*/ 14 w 240"/>
                <a:gd name="T65" fmla="*/ 151 h 167"/>
                <a:gd name="T66" fmla="*/ 0 w 240"/>
                <a:gd name="T67" fmla="*/ 163 h 167"/>
                <a:gd name="T68" fmla="*/ 47 w 240"/>
                <a:gd name="T69" fmla="*/ 166 h 1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40" h="167">
                  <a:moveTo>
                    <a:pt x="47" y="166"/>
                  </a:moveTo>
                  <a:lnTo>
                    <a:pt x="47" y="166"/>
                  </a:lnTo>
                  <a:lnTo>
                    <a:pt x="61" y="163"/>
                  </a:lnTo>
                  <a:lnTo>
                    <a:pt x="74" y="158"/>
                  </a:lnTo>
                  <a:lnTo>
                    <a:pt x="87" y="151"/>
                  </a:lnTo>
                  <a:lnTo>
                    <a:pt x="102" y="146"/>
                  </a:lnTo>
                  <a:lnTo>
                    <a:pt x="118" y="137"/>
                  </a:lnTo>
                  <a:lnTo>
                    <a:pt x="134" y="127"/>
                  </a:lnTo>
                  <a:lnTo>
                    <a:pt x="147" y="117"/>
                  </a:lnTo>
                  <a:lnTo>
                    <a:pt x="163" y="106"/>
                  </a:lnTo>
                  <a:lnTo>
                    <a:pt x="176" y="96"/>
                  </a:lnTo>
                  <a:lnTo>
                    <a:pt x="189" y="82"/>
                  </a:lnTo>
                  <a:lnTo>
                    <a:pt x="203" y="70"/>
                  </a:lnTo>
                  <a:lnTo>
                    <a:pt x="211" y="58"/>
                  </a:lnTo>
                  <a:lnTo>
                    <a:pt x="223" y="43"/>
                  </a:lnTo>
                  <a:lnTo>
                    <a:pt x="229" y="29"/>
                  </a:lnTo>
                  <a:lnTo>
                    <a:pt x="236" y="14"/>
                  </a:lnTo>
                  <a:lnTo>
                    <a:pt x="239" y="0"/>
                  </a:lnTo>
                  <a:lnTo>
                    <a:pt x="223" y="5"/>
                  </a:lnTo>
                  <a:lnTo>
                    <a:pt x="205" y="12"/>
                  </a:lnTo>
                  <a:lnTo>
                    <a:pt x="189" y="22"/>
                  </a:lnTo>
                  <a:lnTo>
                    <a:pt x="173" y="29"/>
                  </a:lnTo>
                  <a:lnTo>
                    <a:pt x="158" y="39"/>
                  </a:lnTo>
                  <a:lnTo>
                    <a:pt x="143" y="48"/>
                  </a:lnTo>
                  <a:lnTo>
                    <a:pt x="128" y="58"/>
                  </a:lnTo>
                  <a:lnTo>
                    <a:pt x="114" y="70"/>
                  </a:lnTo>
                  <a:lnTo>
                    <a:pt x="98" y="82"/>
                  </a:lnTo>
                  <a:lnTo>
                    <a:pt x="85" y="91"/>
                  </a:lnTo>
                  <a:lnTo>
                    <a:pt x="71" y="103"/>
                  </a:lnTo>
                  <a:lnTo>
                    <a:pt x="56" y="115"/>
                  </a:lnTo>
                  <a:lnTo>
                    <a:pt x="42" y="127"/>
                  </a:lnTo>
                  <a:lnTo>
                    <a:pt x="27" y="139"/>
                  </a:lnTo>
                  <a:lnTo>
                    <a:pt x="14" y="151"/>
                  </a:lnTo>
                  <a:lnTo>
                    <a:pt x="0" y="163"/>
                  </a:lnTo>
                  <a:lnTo>
                    <a:pt x="47" y="16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2" name="Freeform 111">
              <a:extLst>
                <a:ext uri="{FF2B5EF4-FFF2-40B4-BE49-F238E27FC236}">
                  <a16:creationId xmlns:a16="http://schemas.microsoft.com/office/drawing/2014/main" id="{2473D756-5E9E-0258-EC35-3765DAD7D0EA}"/>
                </a:ext>
              </a:extLst>
            </p:cNvPr>
            <p:cNvSpPr>
              <a:spLocks/>
            </p:cNvSpPr>
            <p:nvPr/>
          </p:nvSpPr>
          <p:spPr bwMode="auto">
            <a:xfrm>
              <a:off x="2569" y="3148"/>
              <a:ext cx="229" cy="56"/>
            </a:xfrm>
            <a:custGeom>
              <a:avLst/>
              <a:gdLst>
                <a:gd name="T0" fmla="*/ 220 w 229"/>
                <a:gd name="T1" fmla="*/ 0 h 56"/>
                <a:gd name="T2" fmla="*/ 220 w 229"/>
                <a:gd name="T3" fmla="*/ 0 h 56"/>
                <a:gd name="T4" fmla="*/ 213 w 229"/>
                <a:gd name="T5" fmla="*/ 15 h 56"/>
                <a:gd name="T6" fmla="*/ 204 w 229"/>
                <a:gd name="T7" fmla="*/ 27 h 56"/>
                <a:gd name="T8" fmla="*/ 193 w 229"/>
                <a:gd name="T9" fmla="*/ 34 h 56"/>
                <a:gd name="T10" fmla="*/ 180 w 229"/>
                <a:gd name="T11" fmla="*/ 38 h 56"/>
                <a:gd name="T12" fmla="*/ 167 w 229"/>
                <a:gd name="T13" fmla="*/ 43 h 56"/>
                <a:gd name="T14" fmla="*/ 151 w 229"/>
                <a:gd name="T15" fmla="*/ 46 h 56"/>
                <a:gd name="T16" fmla="*/ 136 w 229"/>
                <a:gd name="T17" fmla="*/ 48 h 56"/>
                <a:gd name="T18" fmla="*/ 119 w 229"/>
                <a:gd name="T19" fmla="*/ 46 h 56"/>
                <a:gd name="T20" fmla="*/ 102 w 229"/>
                <a:gd name="T21" fmla="*/ 46 h 56"/>
                <a:gd name="T22" fmla="*/ 86 w 229"/>
                <a:gd name="T23" fmla="*/ 43 h 56"/>
                <a:gd name="T24" fmla="*/ 69 w 229"/>
                <a:gd name="T25" fmla="*/ 38 h 56"/>
                <a:gd name="T26" fmla="*/ 53 w 229"/>
                <a:gd name="T27" fmla="*/ 34 h 56"/>
                <a:gd name="T28" fmla="*/ 38 w 229"/>
                <a:gd name="T29" fmla="*/ 32 h 56"/>
                <a:gd name="T30" fmla="*/ 24 w 229"/>
                <a:gd name="T31" fmla="*/ 27 h 56"/>
                <a:gd name="T32" fmla="*/ 11 w 229"/>
                <a:gd name="T33" fmla="*/ 22 h 56"/>
                <a:gd name="T34" fmla="*/ 0 w 229"/>
                <a:gd name="T35" fmla="*/ 17 h 56"/>
                <a:gd name="T36" fmla="*/ 0 w 229"/>
                <a:gd name="T37" fmla="*/ 27 h 56"/>
                <a:gd name="T38" fmla="*/ 11 w 229"/>
                <a:gd name="T39" fmla="*/ 29 h 56"/>
                <a:gd name="T40" fmla="*/ 22 w 229"/>
                <a:gd name="T41" fmla="*/ 34 h 56"/>
                <a:gd name="T42" fmla="*/ 35 w 229"/>
                <a:gd name="T43" fmla="*/ 38 h 56"/>
                <a:gd name="T44" fmla="*/ 51 w 229"/>
                <a:gd name="T45" fmla="*/ 43 h 56"/>
                <a:gd name="T46" fmla="*/ 66 w 229"/>
                <a:gd name="T47" fmla="*/ 46 h 56"/>
                <a:gd name="T48" fmla="*/ 85 w 229"/>
                <a:gd name="T49" fmla="*/ 50 h 56"/>
                <a:gd name="T50" fmla="*/ 102 w 229"/>
                <a:gd name="T51" fmla="*/ 53 h 56"/>
                <a:gd name="T52" fmla="*/ 119 w 229"/>
                <a:gd name="T53" fmla="*/ 55 h 56"/>
                <a:gd name="T54" fmla="*/ 136 w 229"/>
                <a:gd name="T55" fmla="*/ 55 h 56"/>
                <a:gd name="T56" fmla="*/ 151 w 229"/>
                <a:gd name="T57" fmla="*/ 55 h 56"/>
                <a:gd name="T58" fmla="*/ 169 w 229"/>
                <a:gd name="T59" fmla="*/ 53 h 56"/>
                <a:gd name="T60" fmla="*/ 182 w 229"/>
                <a:gd name="T61" fmla="*/ 48 h 56"/>
                <a:gd name="T62" fmla="*/ 198 w 229"/>
                <a:gd name="T63" fmla="*/ 41 h 56"/>
                <a:gd name="T64" fmla="*/ 209 w 229"/>
                <a:gd name="T65" fmla="*/ 32 h 56"/>
                <a:gd name="T66" fmla="*/ 220 w 229"/>
                <a:gd name="T67" fmla="*/ 20 h 56"/>
                <a:gd name="T68" fmla="*/ 228 w 229"/>
                <a:gd name="T69" fmla="*/ 5 h 56"/>
                <a:gd name="T70" fmla="*/ 220 w 229"/>
                <a:gd name="T71" fmla="*/ 0 h 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9" h="56">
                  <a:moveTo>
                    <a:pt x="220" y="0"/>
                  </a:moveTo>
                  <a:lnTo>
                    <a:pt x="220" y="0"/>
                  </a:lnTo>
                  <a:lnTo>
                    <a:pt x="213" y="15"/>
                  </a:lnTo>
                  <a:lnTo>
                    <a:pt x="204" y="27"/>
                  </a:lnTo>
                  <a:lnTo>
                    <a:pt x="193" y="34"/>
                  </a:lnTo>
                  <a:lnTo>
                    <a:pt x="180" y="38"/>
                  </a:lnTo>
                  <a:lnTo>
                    <a:pt x="167" y="43"/>
                  </a:lnTo>
                  <a:lnTo>
                    <a:pt x="151" y="46"/>
                  </a:lnTo>
                  <a:lnTo>
                    <a:pt x="136" y="48"/>
                  </a:lnTo>
                  <a:lnTo>
                    <a:pt x="119" y="46"/>
                  </a:lnTo>
                  <a:lnTo>
                    <a:pt x="102" y="46"/>
                  </a:lnTo>
                  <a:lnTo>
                    <a:pt x="86" y="43"/>
                  </a:lnTo>
                  <a:lnTo>
                    <a:pt x="69" y="38"/>
                  </a:lnTo>
                  <a:lnTo>
                    <a:pt x="53" y="34"/>
                  </a:lnTo>
                  <a:lnTo>
                    <a:pt x="38" y="32"/>
                  </a:lnTo>
                  <a:lnTo>
                    <a:pt x="24" y="27"/>
                  </a:lnTo>
                  <a:lnTo>
                    <a:pt x="11" y="22"/>
                  </a:lnTo>
                  <a:lnTo>
                    <a:pt x="0" y="17"/>
                  </a:lnTo>
                  <a:lnTo>
                    <a:pt x="0" y="27"/>
                  </a:lnTo>
                  <a:lnTo>
                    <a:pt x="11" y="29"/>
                  </a:lnTo>
                  <a:lnTo>
                    <a:pt x="22" y="34"/>
                  </a:lnTo>
                  <a:lnTo>
                    <a:pt x="35" y="38"/>
                  </a:lnTo>
                  <a:lnTo>
                    <a:pt x="51" y="43"/>
                  </a:lnTo>
                  <a:lnTo>
                    <a:pt x="66" y="46"/>
                  </a:lnTo>
                  <a:lnTo>
                    <a:pt x="85" y="50"/>
                  </a:lnTo>
                  <a:lnTo>
                    <a:pt x="102" y="53"/>
                  </a:lnTo>
                  <a:lnTo>
                    <a:pt x="119" y="55"/>
                  </a:lnTo>
                  <a:lnTo>
                    <a:pt x="136" y="55"/>
                  </a:lnTo>
                  <a:lnTo>
                    <a:pt x="151" y="55"/>
                  </a:lnTo>
                  <a:lnTo>
                    <a:pt x="169" y="53"/>
                  </a:lnTo>
                  <a:lnTo>
                    <a:pt x="182" y="48"/>
                  </a:lnTo>
                  <a:lnTo>
                    <a:pt x="198" y="41"/>
                  </a:lnTo>
                  <a:lnTo>
                    <a:pt x="209" y="32"/>
                  </a:lnTo>
                  <a:lnTo>
                    <a:pt x="220" y="20"/>
                  </a:lnTo>
                  <a:lnTo>
                    <a:pt x="228" y="5"/>
                  </a:lnTo>
                  <a:lnTo>
                    <a:pt x="22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3" name="Freeform 112">
              <a:extLst>
                <a:ext uri="{FF2B5EF4-FFF2-40B4-BE49-F238E27FC236}">
                  <a16:creationId xmlns:a16="http://schemas.microsoft.com/office/drawing/2014/main" id="{F826E4A1-FDB6-3584-611E-5A284D00D3B5}"/>
                </a:ext>
              </a:extLst>
            </p:cNvPr>
            <p:cNvSpPr>
              <a:spLocks/>
            </p:cNvSpPr>
            <p:nvPr/>
          </p:nvSpPr>
          <p:spPr bwMode="auto">
            <a:xfrm>
              <a:off x="2693" y="3005"/>
              <a:ext cx="110" cy="149"/>
            </a:xfrm>
            <a:custGeom>
              <a:avLst/>
              <a:gdLst>
                <a:gd name="T0" fmla="*/ 0 w 110"/>
                <a:gd name="T1" fmla="*/ 7 h 149"/>
                <a:gd name="T2" fmla="*/ 16 w 110"/>
                <a:gd name="T3" fmla="*/ 19 h 149"/>
                <a:gd name="T4" fmla="*/ 33 w 110"/>
                <a:gd name="T5" fmla="*/ 34 h 149"/>
                <a:gd name="T6" fmla="*/ 53 w 110"/>
                <a:gd name="T7" fmla="*/ 48 h 149"/>
                <a:gd name="T8" fmla="*/ 71 w 110"/>
                <a:gd name="T9" fmla="*/ 65 h 149"/>
                <a:gd name="T10" fmla="*/ 87 w 110"/>
                <a:gd name="T11" fmla="*/ 81 h 149"/>
                <a:gd name="T12" fmla="*/ 98 w 110"/>
                <a:gd name="T13" fmla="*/ 100 h 149"/>
                <a:gd name="T14" fmla="*/ 100 w 110"/>
                <a:gd name="T15" fmla="*/ 122 h 149"/>
                <a:gd name="T16" fmla="*/ 96 w 110"/>
                <a:gd name="T17" fmla="*/ 143 h 149"/>
                <a:gd name="T18" fmla="*/ 104 w 110"/>
                <a:gd name="T19" fmla="*/ 148 h 149"/>
                <a:gd name="T20" fmla="*/ 109 w 110"/>
                <a:gd name="T21" fmla="*/ 122 h 149"/>
                <a:gd name="T22" fmla="*/ 104 w 110"/>
                <a:gd name="T23" fmla="*/ 98 h 149"/>
                <a:gd name="T24" fmla="*/ 94 w 110"/>
                <a:gd name="T25" fmla="*/ 77 h 149"/>
                <a:gd name="T26" fmla="*/ 75 w 110"/>
                <a:gd name="T27" fmla="*/ 60 h 149"/>
                <a:gd name="T28" fmla="*/ 58 w 110"/>
                <a:gd name="T29" fmla="*/ 43 h 149"/>
                <a:gd name="T30" fmla="*/ 38 w 110"/>
                <a:gd name="T31" fmla="*/ 28 h 149"/>
                <a:gd name="T32" fmla="*/ 20 w 110"/>
                <a:gd name="T33" fmla="*/ 14 h 149"/>
                <a:gd name="T34" fmla="*/ 7 w 110"/>
                <a:gd name="T35" fmla="*/ 0 h 149"/>
                <a:gd name="T36" fmla="*/ 0 w 110"/>
                <a:gd name="T37" fmla="*/ 7 h 1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0" h="149">
                  <a:moveTo>
                    <a:pt x="0" y="7"/>
                  </a:moveTo>
                  <a:lnTo>
                    <a:pt x="16" y="19"/>
                  </a:lnTo>
                  <a:lnTo>
                    <a:pt x="33" y="34"/>
                  </a:lnTo>
                  <a:lnTo>
                    <a:pt x="53" y="48"/>
                  </a:lnTo>
                  <a:lnTo>
                    <a:pt x="71" y="65"/>
                  </a:lnTo>
                  <a:lnTo>
                    <a:pt x="87" y="81"/>
                  </a:lnTo>
                  <a:lnTo>
                    <a:pt x="98" y="100"/>
                  </a:lnTo>
                  <a:lnTo>
                    <a:pt x="100" y="122"/>
                  </a:lnTo>
                  <a:lnTo>
                    <a:pt x="96" y="143"/>
                  </a:lnTo>
                  <a:lnTo>
                    <a:pt x="104" y="148"/>
                  </a:lnTo>
                  <a:lnTo>
                    <a:pt x="109" y="122"/>
                  </a:lnTo>
                  <a:lnTo>
                    <a:pt x="104" y="98"/>
                  </a:lnTo>
                  <a:lnTo>
                    <a:pt x="94" y="77"/>
                  </a:lnTo>
                  <a:lnTo>
                    <a:pt x="75" y="60"/>
                  </a:lnTo>
                  <a:lnTo>
                    <a:pt x="58" y="43"/>
                  </a:lnTo>
                  <a:lnTo>
                    <a:pt x="38" y="28"/>
                  </a:lnTo>
                  <a:lnTo>
                    <a:pt x="20" y="14"/>
                  </a:lnTo>
                  <a:lnTo>
                    <a:pt x="7" y="0"/>
                  </a:lnTo>
                  <a:lnTo>
                    <a:pt x="0" y="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4" name="Freeform 113">
              <a:extLst>
                <a:ext uri="{FF2B5EF4-FFF2-40B4-BE49-F238E27FC236}">
                  <a16:creationId xmlns:a16="http://schemas.microsoft.com/office/drawing/2014/main" id="{790980AD-89AB-AD3B-476C-7E4E0181222D}"/>
                </a:ext>
              </a:extLst>
            </p:cNvPr>
            <p:cNvSpPr>
              <a:spLocks/>
            </p:cNvSpPr>
            <p:nvPr/>
          </p:nvSpPr>
          <p:spPr bwMode="auto">
            <a:xfrm>
              <a:off x="2760" y="3048"/>
              <a:ext cx="43" cy="35"/>
            </a:xfrm>
            <a:custGeom>
              <a:avLst/>
              <a:gdLst>
                <a:gd name="T0" fmla="*/ 0 w 43"/>
                <a:gd name="T1" fmla="*/ 19 h 35"/>
                <a:gd name="T2" fmla="*/ 11 w 43"/>
                <a:gd name="T3" fmla="*/ 28 h 35"/>
                <a:gd name="T4" fmla="*/ 20 w 43"/>
                <a:gd name="T5" fmla="*/ 34 h 35"/>
                <a:gd name="T6" fmla="*/ 29 w 43"/>
                <a:gd name="T7" fmla="*/ 34 h 35"/>
                <a:gd name="T8" fmla="*/ 35 w 43"/>
                <a:gd name="T9" fmla="*/ 31 h 35"/>
                <a:gd name="T10" fmla="*/ 42 w 43"/>
                <a:gd name="T11" fmla="*/ 24 h 35"/>
                <a:gd name="T12" fmla="*/ 42 w 43"/>
                <a:gd name="T13" fmla="*/ 17 h 35"/>
                <a:gd name="T14" fmla="*/ 42 w 43"/>
                <a:gd name="T15" fmla="*/ 7 h 35"/>
                <a:gd name="T16" fmla="*/ 39 w 43"/>
                <a:gd name="T17" fmla="*/ 0 h 35"/>
                <a:gd name="T18" fmla="*/ 33 w 43"/>
                <a:gd name="T19" fmla="*/ 5 h 35"/>
                <a:gd name="T20" fmla="*/ 35 w 43"/>
                <a:gd name="T21" fmla="*/ 9 h 35"/>
                <a:gd name="T22" fmla="*/ 35 w 43"/>
                <a:gd name="T23" fmla="*/ 17 h 35"/>
                <a:gd name="T24" fmla="*/ 33 w 43"/>
                <a:gd name="T25" fmla="*/ 22 h 35"/>
                <a:gd name="T26" fmla="*/ 31 w 43"/>
                <a:gd name="T27" fmla="*/ 22 h 35"/>
                <a:gd name="T28" fmla="*/ 27 w 43"/>
                <a:gd name="T29" fmla="*/ 24 h 35"/>
                <a:gd name="T30" fmla="*/ 22 w 43"/>
                <a:gd name="T31" fmla="*/ 24 h 35"/>
                <a:gd name="T32" fmla="*/ 16 w 43"/>
                <a:gd name="T33" fmla="*/ 22 h 35"/>
                <a:gd name="T34" fmla="*/ 7 w 43"/>
                <a:gd name="T35" fmla="*/ 14 h 35"/>
                <a:gd name="T36" fmla="*/ 0 w 43"/>
                <a:gd name="T37" fmla="*/ 19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35">
                  <a:moveTo>
                    <a:pt x="0" y="19"/>
                  </a:moveTo>
                  <a:lnTo>
                    <a:pt x="11" y="28"/>
                  </a:lnTo>
                  <a:lnTo>
                    <a:pt x="20" y="34"/>
                  </a:lnTo>
                  <a:lnTo>
                    <a:pt x="29" y="34"/>
                  </a:lnTo>
                  <a:lnTo>
                    <a:pt x="35" y="31"/>
                  </a:lnTo>
                  <a:lnTo>
                    <a:pt x="42" y="24"/>
                  </a:lnTo>
                  <a:lnTo>
                    <a:pt x="42" y="17"/>
                  </a:lnTo>
                  <a:lnTo>
                    <a:pt x="42" y="7"/>
                  </a:lnTo>
                  <a:lnTo>
                    <a:pt x="39" y="0"/>
                  </a:lnTo>
                  <a:lnTo>
                    <a:pt x="33" y="5"/>
                  </a:lnTo>
                  <a:lnTo>
                    <a:pt x="35" y="9"/>
                  </a:lnTo>
                  <a:lnTo>
                    <a:pt x="35" y="17"/>
                  </a:lnTo>
                  <a:lnTo>
                    <a:pt x="33" y="22"/>
                  </a:lnTo>
                  <a:lnTo>
                    <a:pt x="31" y="22"/>
                  </a:lnTo>
                  <a:lnTo>
                    <a:pt x="27" y="24"/>
                  </a:lnTo>
                  <a:lnTo>
                    <a:pt x="22" y="24"/>
                  </a:lnTo>
                  <a:lnTo>
                    <a:pt x="16" y="22"/>
                  </a:lnTo>
                  <a:lnTo>
                    <a:pt x="7" y="14"/>
                  </a:lnTo>
                  <a:lnTo>
                    <a:pt x="0" y="1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5" name="Freeform 114">
              <a:extLst>
                <a:ext uri="{FF2B5EF4-FFF2-40B4-BE49-F238E27FC236}">
                  <a16:creationId xmlns:a16="http://schemas.microsoft.com/office/drawing/2014/main" id="{30A5C12D-6447-CEA6-1C81-A38792C5831E}"/>
                </a:ext>
              </a:extLst>
            </p:cNvPr>
            <p:cNvSpPr>
              <a:spLocks/>
            </p:cNvSpPr>
            <p:nvPr/>
          </p:nvSpPr>
          <p:spPr bwMode="auto">
            <a:xfrm>
              <a:off x="2828" y="3039"/>
              <a:ext cx="37" cy="38"/>
            </a:xfrm>
            <a:custGeom>
              <a:avLst/>
              <a:gdLst>
                <a:gd name="T0" fmla="*/ 9 w 37"/>
                <a:gd name="T1" fmla="*/ 0 h 38"/>
                <a:gd name="T2" fmla="*/ 3 w 37"/>
                <a:gd name="T3" fmla="*/ 6 h 38"/>
                <a:gd name="T4" fmla="*/ 0 w 37"/>
                <a:gd name="T5" fmla="*/ 16 h 38"/>
                <a:gd name="T6" fmla="*/ 0 w 37"/>
                <a:gd name="T7" fmla="*/ 26 h 38"/>
                <a:gd name="T8" fmla="*/ 7 w 37"/>
                <a:gd name="T9" fmla="*/ 33 h 38"/>
                <a:gd name="T10" fmla="*/ 12 w 37"/>
                <a:gd name="T11" fmla="*/ 37 h 38"/>
                <a:gd name="T12" fmla="*/ 19 w 37"/>
                <a:gd name="T13" fmla="*/ 37 h 38"/>
                <a:gd name="T14" fmla="*/ 27 w 37"/>
                <a:gd name="T15" fmla="*/ 37 h 38"/>
                <a:gd name="T16" fmla="*/ 36 w 37"/>
                <a:gd name="T17" fmla="*/ 31 h 38"/>
                <a:gd name="T18" fmla="*/ 32 w 37"/>
                <a:gd name="T19" fmla="*/ 26 h 38"/>
                <a:gd name="T20" fmla="*/ 25 w 37"/>
                <a:gd name="T21" fmla="*/ 31 h 38"/>
                <a:gd name="T22" fmla="*/ 19 w 37"/>
                <a:gd name="T23" fmla="*/ 31 h 38"/>
                <a:gd name="T24" fmla="*/ 14 w 37"/>
                <a:gd name="T25" fmla="*/ 31 h 38"/>
                <a:gd name="T26" fmla="*/ 12 w 37"/>
                <a:gd name="T27" fmla="*/ 28 h 38"/>
                <a:gd name="T28" fmla="*/ 9 w 37"/>
                <a:gd name="T29" fmla="*/ 23 h 38"/>
                <a:gd name="T30" fmla="*/ 9 w 37"/>
                <a:gd name="T31" fmla="*/ 18 h 38"/>
                <a:gd name="T32" fmla="*/ 12 w 37"/>
                <a:gd name="T33" fmla="*/ 11 h 38"/>
                <a:gd name="T34" fmla="*/ 14 w 37"/>
                <a:gd name="T35" fmla="*/ 2 h 38"/>
                <a:gd name="T36" fmla="*/ 9 w 37"/>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 h="38">
                  <a:moveTo>
                    <a:pt x="9" y="0"/>
                  </a:moveTo>
                  <a:lnTo>
                    <a:pt x="3" y="6"/>
                  </a:lnTo>
                  <a:lnTo>
                    <a:pt x="0" y="16"/>
                  </a:lnTo>
                  <a:lnTo>
                    <a:pt x="0" y="26"/>
                  </a:lnTo>
                  <a:lnTo>
                    <a:pt x="7" y="33"/>
                  </a:lnTo>
                  <a:lnTo>
                    <a:pt x="12" y="37"/>
                  </a:lnTo>
                  <a:lnTo>
                    <a:pt x="19" y="37"/>
                  </a:lnTo>
                  <a:lnTo>
                    <a:pt x="27" y="37"/>
                  </a:lnTo>
                  <a:lnTo>
                    <a:pt x="36" y="31"/>
                  </a:lnTo>
                  <a:lnTo>
                    <a:pt x="32" y="26"/>
                  </a:lnTo>
                  <a:lnTo>
                    <a:pt x="25" y="31"/>
                  </a:lnTo>
                  <a:lnTo>
                    <a:pt x="19" y="31"/>
                  </a:lnTo>
                  <a:lnTo>
                    <a:pt x="14" y="31"/>
                  </a:lnTo>
                  <a:lnTo>
                    <a:pt x="12" y="28"/>
                  </a:lnTo>
                  <a:lnTo>
                    <a:pt x="9" y="23"/>
                  </a:lnTo>
                  <a:lnTo>
                    <a:pt x="9" y="18"/>
                  </a:lnTo>
                  <a:lnTo>
                    <a:pt x="12" y="11"/>
                  </a:lnTo>
                  <a:lnTo>
                    <a:pt x="14" y="2"/>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6" name="Freeform 115">
              <a:extLst>
                <a:ext uri="{FF2B5EF4-FFF2-40B4-BE49-F238E27FC236}">
                  <a16:creationId xmlns:a16="http://schemas.microsoft.com/office/drawing/2014/main" id="{D84B6059-81C7-2412-4B42-61F2BB2717A6}"/>
                </a:ext>
              </a:extLst>
            </p:cNvPr>
            <p:cNvSpPr>
              <a:spLocks/>
            </p:cNvSpPr>
            <p:nvPr/>
          </p:nvSpPr>
          <p:spPr bwMode="auto">
            <a:xfrm>
              <a:off x="2833" y="3148"/>
              <a:ext cx="230" cy="56"/>
            </a:xfrm>
            <a:custGeom>
              <a:avLst/>
              <a:gdLst>
                <a:gd name="T0" fmla="*/ 0 w 230"/>
                <a:gd name="T1" fmla="*/ 5 h 56"/>
                <a:gd name="T2" fmla="*/ 0 w 230"/>
                <a:gd name="T3" fmla="*/ 5 h 56"/>
                <a:gd name="T4" fmla="*/ 7 w 230"/>
                <a:gd name="T5" fmla="*/ 20 h 56"/>
                <a:gd name="T6" fmla="*/ 18 w 230"/>
                <a:gd name="T7" fmla="*/ 32 h 56"/>
                <a:gd name="T8" fmla="*/ 29 w 230"/>
                <a:gd name="T9" fmla="*/ 41 h 56"/>
                <a:gd name="T10" fmla="*/ 45 w 230"/>
                <a:gd name="T11" fmla="*/ 48 h 56"/>
                <a:gd name="T12" fmla="*/ 58 w 230"/>
                <a:gd name="T13" fmla="*/ 53 h 56"/>
                <a:gd name="T14" fmla="*/ 76 w 230"/>
                <a:gd name="T15" fmla="*/ 55 h 56"/>
                <a:gd name="T16" fmla="*/ 91 w 230"/>
                <a:gd name="T17" fmla="*/ 55 h 56"/>
                <a:gd name="T18" fmla="*/ 109 w 230"/>
                <a:gd name="T19" fmla="*/ 55 h 56"/>
                <a:gd name="T20" fmla="*/ 127 w 230"/>
                <a:gd name="T21" fmla="*/ 53 h 56"/>
                <a:gd name="T22" fmla="*/ 142 w 230"/>
                <a:gd name="T23" fmla="*/ 50 h 56"/>
                <a:gd name="T24" fmla="*/ 160 w 230"/>
                <a:gd name="T25" fmla="*/ 46 h 56"/>
                <a:gd name="T26" fmla="*/ 176 w 230"/>
                <a:gd name="T27" fmla="*/ 43 h 56"/>
                <a:gd name="T28" fmla="*/ 191 w 230"/>
                <a:gd name="T29" fmla="*/ 38 h 56"/>
                <a:gd name="T30" fmla="*/ 205 w 230"/>
                <a:gd name="T31" fmla="*/ 34 h 56"/>
                <a:gd name="T32" fmla="*/ 218 w 230"/>
                <a:gd name="T33" fmla="*/ 29 h 56"/>
                <a:gd name="T34" fmla="*/ 229 w 230"/>
                <a:gd name="T35" fmla="*/ 27 h 56"/>
                <a:gd name="T36" fmla="*/ 227 w 230"/>
                <a:gd name="T37" fmla="*/ 17 h 56"/>
                <a:gd name="T38" fmla="*/ 215 w 230"/>
                <a:gd name="T39" fmla="*/ 22 h 56"/>
                <a:gd name="T40" fmla="*/ 202 w 230"/>
                <a:gd name="T41" fmla="*/ 27 h 56"/>
                <a:gd name="T42" fmla="*/ 189 w 230"/>
                <a:gd name="T43" fmla="*/ 32 h 56"/>
                <a:gd name="T44" fmla="*/ 173 w 230"/>
                <a:gd name="T45" fmla="*/ 34 h 56"/>
                <a:gd name="T46" fmla="*/ 157 w 230"/>
                <a:gd name="T47" fmla="*/ 38 h 56"/>
                <a:gd name="T48" fmla="*/ 142 w 230"/>
                <a:gd name="T49" fmla="*/ 43 h 56"/>
                <a:gd name="T50" fmla="*/ 127 w 230"/>
                <a:gd name="T51" fmla="*/ 46 h 56"/>
                <a:gd name="T52" fmla="*/ 109 w 230"/>
                <a:gd name="T53" fmla="*/ 46 h 56"/>
                <a:gd name="T54" fmla="*/ 91 w 230"/>
                <a:gd name="T55" fmla="*/ 48 h 56"/>
                <a:gd name="T56" fmla="*/ 76 w 230"/>
                <a:gd name="T57" fmla="*/ 46 h 56"/>
                <a:gd name="T58" fmla="*/ 60 w 230"/>
                <a:gd name="T59" fmla="*/ 43 h 56"/>
                <a:gd name="T60" fmla="*/ 46 w 230"/>
                <a:gd name="T61" fmla="*/ 38 h 56"/>
                <a:gd name="T62" fmla="*/ 33 w 230"/>
                <a:gd name="T63" fmla="*/ 34 h 56"/>
                <a:gd name="T64" fmla="*/ 22 w 230"/>
                <a:gd name="T65" fmla="*/ 27 h 56"/>
                <a:gd name="T66" fmla="*/ 14 w 230"/>
                <a:gd name="T67" fmla="*/ 15 h 56"/>
                <a:gd name="T68" fmla="*/ 7 w 230"/>
                <a:gd name="T69" fmla="*/ 0 h 56"/>
                <a:gd name="T70" fmla="*/ 0 w 230"/>
                <a:gd name="T71" fmla="*/ 5 h 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0" h="56">
                  <a:moveTo>
                    <a:pt x="0" y="5"/>
                  </a:moveTo>
                  <a:lnTo>
                    <a:pt x="0" y="5"/>
                  </a:lnTo>
                  <a:lnTo>
                    <a:pt x="7" y="20"/>
                  </a:lnTo>
                  <a:lnTo>
                    <a:pt x="18" y="32"/>
                  </a:lnTo>
                  <a:lnTo>
                    <a:pt x="29" y="41"/>
                  </a:lnTo>
                  <a:lnTo>
                    <a:pt x="45" y="48"/>
                  </a:lnTo>
                  <a:lnTo>
                    <a:pt x="58" y="53"/>
                  </a:lnTo>
                  <a:lnTo>
                    <a:pt x="76" y="55"/>
                  </a:lnTo>
                  <a:lnTo>
                    <a:pt x="91" y="55"/>
                  </a:lnTo>
                  <a:lnTo>
                    <a:pt x="109" y="55"/>
                  </a:lnTo>
                  <a:lnTo>
                    <a:pt x="127" y="53"/>
                  </a:lnTo>
                  <a:lnTo>
                    <a:pt x="142" y="50"/>
                  </a:lnTo>
                  <a:lnTo>
                    <a:pt x="160" y="46"/>
                  </a:lnTo>
                  <a:lnTo>
                    <a:pt x="176" y="43"/>
                  </a:lnTo>
                  <a:lnTo>
                    <a:pt x="191" y="38"/>
                  </a:lnTo>
                  <a:lnTo>
                    <a:pt x="205" y="34"/>
                  </a:lnTo>
                  <a:lnTo>
                    <a:pt x="218" y="29"/>
                  </a:lnTo>
                  <a:lnTo>
                    <a:pt x="229" y="27"/>
                  </a:lnTo>
                  <a:lnTo>
                    <a:pt x="227" y="17"/>
                  </a:lnTo>
                  <a:lnTo>
                    <a:pt x="215" y="22"/>
                  </a:lnTo>
                  <a:lnTo>
                    <a:pt x="202" y="27"/>
                  </a:lnTo>
                  <a:lnTo>
                    <a:pt x="189" y="32"/>
                  </a:lnTo>
                  <a:lnTo>
                    <a:pt x="173" y="34"/>
                  </a:lnTo>
                  <a:lnTo>
                    <a:pt x="157" y="38"/>
                  </a:lnTo>
                  <a:lnTo>
                    <a:pt x="142" y="43"/>
                  </a:lnTo>
                  <a:lnTo>
                    <a:pt x="127" y="46"/>
                  </a:lnTo>
                  <a:lnTo>
                    <a:pt x="109" y="46"/>
                  </a:lnTo>
                  <a:lnTo>
                    <a:pt x="91" y="48"/>
                  </a:lnTo>
                  <a:lnTo>
                    <a:pt x="76" y="46"/>
                  </a:lnTo>
                  <a:lnTo>
                    <a:pt x="60" y="43"/>
                  </a:lnTo>
                  <a:lnTo>
                    <a:pt x="46" y="38"/>
                  </a:lnTo>
                  <a:lnTo>
                    <a:pt x="33" y="34"/>
                  </a:lnTo>
                  <a:lnTo>
                    <a:pt x="22" y="27"/>
                  </a:lnTo>
                  <a:lnTo>
                    <a:pt x="14" y="15"/>
                  </a:lnTo>
                  <a:lnTo>
                    <a:pt x="7" y="0"/>
                  </a:lnTo>
                  <a:lnTo>
                    <a:pt x="0" y="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7" name="Freeform 116">
              <a:extLst>
                <a:ext uri="{FF2B5EF4-FFF2-40B4-BE49-F238E27FC236}">
                  <a16:creationId xmlns:a16="http://schemas.microsoft.com/office/drawing/2014/main" id="{03F5DCFE-9190-F7BF-4BE9-B83D62E23C02}"/>
                </a:ext>
              </a:extLst>
            </p:cNvPr>
            <p:cNvSpPr>
              <a:spLocks/>
            </p:cNvSpPr>
            <p:nvPr/>
          </p:nvSpPr>
          <p:spPr bwMode="auto">
            <a:xfrm>
              <a:off x="2828" y="3005"/>
              <a:ext cx="108" cy="149"/>
            </a:xfrm>
            <a:custGeom>
              <a:avLst/>
              <a:gdLst>
                <a:gd name="T0" fmla="*/ 103 w 108"/>
                <a:gd name="T1" fmla="*/ 0 h 149"/>
                <a:gd name="T2" fmla="*/ 87 w 108"/>
                <a:gd name="T3" fmla="*/ 14 h 149"/>
                <a:gd name="T4" fmla="*/ 70 w 108"/>
                <a:gd name="T5" fmla="*/ 28 h 149"/>
                <a:gd name="T6" fmla="*/ 50 w 108"/>
                <a:gd name="T7" fmla="*/ 43 h 149"/>
                <a:gd name="T8" fmla="*/ 32 w 108"/>
                <a:gd name="T9" fmla="*/ 60 h 149"/>
                <a:gd name="T10" fmla="*/ 16 w 108"/>
                <a:gd name="T11" fmla="*/ 77 h 149"/>
                <a:gd name="T12" fmla="*/ 3 w 108"/>
                <a:gd name="T13" fmla="*/ 98 h 149"/>
                <a:gd name="T14" fmla="*/ 0 w 108"/>
                <a:gd name="T15" fmla="*/ 122 h 149"/>
                <a:gd name="T16" fmla="*/ 5 w 108"/>
                <a:gd name="T17" fmla="*/ 148 h 149"/>
                <a:gd name="T18" fmla="*/ 12 w 108"/>
                <a:gd name="T19" fmla="*/ 143 h 149"/>
                <a:gd name="T20" fmla="*/ 7 w 108"/>
                <a:gd name="T21" fmla="*/ 122 h 149"/>
                <a:gd name="T22" fmla="*/ 12 w 108"/>
                <a:gd name="T23" fmla="*/ 100 h 149"/>
                <a:gd name="T24" fmla="*/ 21 w 108"/>
                <a:gd name="T25" fmla="*/ 81 h 149"/>
                <a:gd name="T26" fmla="*/ 36 w 108"/>
                <a:gd name="T27" fmla="*/ 65 h 149"/>
                <a:gd name="T28" fmla="*/ 54 w 108"/>
                <a:gd name="T29" fmla="*/ 48 h 149"/>
                <a:gd name="T30" fmla="*/ 74 w 108"/>
                <a:gd name="T31" fmla="*/ 34 h 149"/>
                <a:gd name="T32" fmla="*/ 92 w 108"/>
                <a:gd name="T33" fmla="*/ 19 h 149"/>
                <a:gd name="T34" fmla="*/ 107 w 108"/>
                <a:gd name="T35" fmla="*/ 7 h 149"/>
                <a:gd name="T36" fmla="*/ 103 w 108"/>
                <a:gd name="T37" fmla="*/ 0 h 1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8" h="149">
                  <a:moveTo>
                    <a:pt x="103" y="0"/>
                  </a:moveTo>
                  <a:lnTo>
                    <a:pt x="87" y="14"/>
                  </a:lnTo>
                  <a:lnTo>
                    <a:pt x="70" y="28"/>
                  </a:lnTo>
                  <a:lnTo>
                    <a:pt x="50" y="43"/>
                  </a:lnTo>
                  <a:lnTo>
                    <a:pt x="32" y="60"/>
                  </a:lnTo>
                  <a:lnTo>
                    <a:pt x="16" y="77"/>
                  </a:lnTo>
                  <a:lnTo>
                    <a:pt x="3" y="98"/>
                  </a:lnTo>
                  <a:lnTo>
                    <a:pt x="0" y="122"/>
                  </a:lnTo>
                  <a:lnTo>
                    <a:pt x="5" y="148"/>
                  </a:lnTo>
                  <a:lnTo>
                    <a:pt x="12" y="143"/>
                  </a:lnTo>
                  <a:lnTo>
                    <a:pt x="7" y="122"/>
                  </a:lnTo>
                  <a:lnTo>
                    <a:pt x="12" y="100"/>
                  </a:lnTo>
                  <a:lnTo>
                    <a:pt x="21" y="81"/>
                  </a:lnTo>
                  <a:lnTo>
                    <a:pt x="36" y="65"/>
                  </a:lnTo>
                  <a:lnTo>
                    <a:pt x="54" y="48"/>
                  </a:lnTo>
                  <a:lnTo>
                    <a:pt x="74" y="34"/>
                  </a:lnTo>
                  <a:lnTo>
                    <a:pt x="92" y="19"/>
                  </a:lnTo>
                  <a:lnTo>
                    <a:pt x="107" y="7"/>
                  </a:lnTo>
                  <a:lnTo>
                    <a:pt x="10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8" name="Freeform 117">
              <a:extLst>
                <a:ext uri="{FF2B5EF4-FFF2-40B4-BE49-F238E27FC236}">
                  <a16:creationId xmlns:a16="http://schemas.microsoft.com/office/drawing/2014/main" id="{A2F8FAAB-052A-6C95-A1D1-C47DD91546BA}"/>
                </a:ext>
              </a:extLst>
            </p:cNvPr>
            <p:cNvSpPr>
              <a:spLocks/>
            </p:cNvSpPr>
            <p:nvPr/>
          </p:nvSpPr>
          <p:spPr bwMode="auto">
            <a:xfrm>
              <a:off x="2660" y="2196"/>
              <a:ext cx="32" cy="44"/>
            </a:xfrm>
            <a:custGeom>
              <a:avLst/>
              <a:gdLst>
                <a:gd name="T0" fmla="*/ 7 w 32"/>
                <a:gd name="T1" fmla="*/ 43 h 44"/>
                <a:gd name="T2" fmla="*/ 7 w 32"/>
                <a:gd name="T3" fmla="*/ 43 h 44"/>
                <a:gd name="T4" fmla="*/ 9 w 32"/>
                <a:gd name="T5" fmla="*/ 39 h 44"/>
                <a:gd name="T6" fmla="*/ 11 w 32"/>
                <a:gd name="T7" fmla="*/ 31 h 44"/>
                <a:gd name="T8" fmla="*/ 13 w 32"/>
                <a:gd name="T9" fmla="*/ 26 h 44"/>
                <a:gd name="T10" fmla="*/ 13 w 32"/>
                <a:gd name="T11" fmla="*/ 22 h 44"/>
                <a:gd name="T12" fmla="*/ 18 w 32"/>
                <a:gd name="T13" fmla="*/ 17 h 44"/>
                <a:gd name="T14" fmla="*/ 22 w 32"/>
                <a:gd name="T15" fmla="*/ 12 h 44"/>
                <a:gd name="T16" fmla="*/ 26 w 32"/>
                <a:gd name="T17" fmla="*/ 10 h 44"/>
                <a:gd name="T18" fmla="*/ 31 w 32"/>
                <a:gd name="T19" fmla="*/ 7 h 44"/>
                <a:gd name="T20" fmla="*/ 28 w 32"/>
                <a:gd name="T21" fmla="*/ 0 h 44"/>
                <a:gd name="T22" fmla="*/ 22 w 32"/>
                <a:gd name="T23" fmla="*/ 0 h 44"/>
                <a:gd name="T24" fmla="*/ 15 w 32"/>
                <a:gd name="T25" fmla="*/ 7 h 44"/>
                <a:gd name="T26" fmla="*/ 13 w 32"/>
                <a:gd name="T27" fmla="*/ 12 h 44"/>
                <a:gd name="T28" fmla="*/ 9 w 32"/>
                <a:gd name="T29" fmla="*/ 17 h 44"/>
                <a:gd name="T30" fmla="*/ 4 w 32"/>
                <a:gd name="T31" fmla="*/ 24 h 44"/>
                <a:gd name="T32" fmla="*/ 2 w 32"/>
                <a:gd name="T33" fmla="*/ 29 h 44"/>
                <a:gd name="T34" fmla="*/ 2 w 32"/>
                <a:gd name="T35" fmla="*/ 36 h 44"/>
                <a:gd name="T36" fmla="*/ 0 w 32"/>
                <a:gd name="T37" fmla="*/ 41 h 44"/>
                <a:gd name="T38" fmla="*/ 7 w 32"/>
                <a:gd name="T39" fmla="*/ 43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 h="44">
                  <a:moveTo>
                    <a:pt x="7" y="43"/>
                  </a:moveTo>
                  <a:lnTo>
                    <a:pt x="7" y="43"/>
                  </a:lnTo>
                  <a:lnTo>
                    <a:pt x="9" y="39"/>
                  </a:lnTo>
                  <a:lnTo>
                    <a:pt x="11" y="31"/>
                  </a:lnTo>
                  <a:lnTo>
                    <a:pt x="13" y="26"/>
                  </a:lnTo>
                  <a:lnTo>
                    <a:pt x="13" y="22"/>
                  </a:lnTo>
                  <a:lnTo>
                    <a:pt x="18" y="17"/>
                  </a:lnTo>
                  <a:lnTo>
                    <a:pt x="22" y="12"/>
                  </a:lnTo>
                  <a:lnTo>
                    <a:pt x="26" y="10"/>
                  </a:lnTo>
                  <a:lnTo>
                    <a:pt x="31" y="7"/>
                  </a:lnTo>
                  <a:lnTo>
                    <a:pt x="28" y="0"/>
                  </a:lnTo>
                  <a:lnTo>
                    <a:pt x="22" y="0"/>
                  </a:lnTo>
                  <a:lnTo>
                    <a:pt x="15" y="7"/>
                  </a:lnTo>
                  <a:lnTo>
                    <a:pt x="13" y="12"/>
                  </a:lnTo>
                  <a:lnTo>
                    <a:pt x="9" y="17"/>
                  </a:lnTo>
                  <a:lnTo>
                    <a:pt x="4" y="24"/>
                  </a:lnTo>
                  <a:lnTo>
                    <a:pt x="2" y="29"/>
                  </a:lnTo>
                  <a:lnTo>
                    <a:pt x="2" y="36"/>
                  </a:lnTo>
                  <a:lnTo>
                    <a:pt x="0" y="41"/>
                  </a:lnTo>
                  <a:lnTo>
                    <a:pt x="7" y="4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19" name="Freeform 118">
              <a:extLst>
                <a:ext uri="{FF2B5EF4-FFF2-40B4-BE49-F238E27FC236}">
                  <a16:creationId xmlns:a16="http://schemas.microsoft.com/office/drawing/2014/main" id="{558D00C0-3C38-3A61-2580-86711C4B695B}"/>
                </a:ext>
              </a:extLst>
            </p:cNvPr>
            <p:cNvSpPr>
              <a:spLocks/>
            </p:cNvSpPr>
            <p:nvPr/>
          </p:nvSpPr>
          <p:spPr bwMode="auto">
            <a:xfrm>
              <a:off x="2654" y="2237"/>
              <a:ext cx="27" cy="221"/>
            </a:xfrm>
            <a:custGeom>
              <a:avLst/>
              <a:gdLst>
                <a:gd name="T0" fmla="*/ 26 w 27"/>
                <a:gd name="T1" fmla="*/ 220 h 221"/>
                <a:gd name="T2" fmla="*/ 26 w 27"/>
                <a:gd name="T3" fmla="*/ 220 h 221"/>
                <a:gd name="T4" fmla="*/ 24 w 27"/>
                <a:gd name="T5" fmla="*/ 208 h 221"/>
                <a:gd name="T6" fmla="*/ 21 w 27"/>
                <a:gd name="T7" fmla="*/ 196 h 221"/>
                <a:gd name="T8" fmla="*/ 19 w 27"/>
                <a:gd name="T9" fmla="*/ 184 h 221"/>
                <a:gd name="T10" fmla="*/ 17 w 27"/>
                <a:gd name="T11" fmla="*/ 169 h 221"/>
                <a:gd name="T12" fmla="*/ 15 w 27"/>
                <a:gd name="T13" fmla="*/ 155 h 221"/>
                <a:gd name="T14" fmla="*/ 13 w 27"/>
                <a:gd name="T15" fmla="*/ 139 h 221"/>
                <a:gd name="T16" fmla="*/ 13 w 27"/>
                <a:gd name="T17" fmla="*/ 124 h 221"/>
                <a:gd name="T18" fmla="*/ 10 w 27"/>
                <a:gd name="T19" fmla="*/ 108 h 221"/>
                <a:gd name="T20" fmla="*/ 8 w 27"/>
                <a:gd name="T21" fmla="*/ 93 h 221"/>
                <a:gd name="T22" fmla="*/ 8 w 27"/>
                <a:gd name="T23" fmla="*/ 79 h 221"/>
                <a:gd name="T24" fmla="*/ 6 w 27"/>
                <a:gd name="T25" fmla="*/ 62 h 221"/>
                <a:gd name="T26" fmla="*/ 6 w 27"/>
                <a:gd name="T27" fmla="*/ 48 h 221"/>
                <a:gd name="T28" fmla="*/ 8 w 27"/>
                <a:gd name="T29" fmla="*/ 36 h 221"/>
                <a:gd name="T30" fmla="*/ 8 w 27"/>
                <a:gd name="T31" fmla="*/ 24 h 221"/>
                <a:gd name="T32" fmla="*/ 10 w 27"/>
                <a:gd name="T33" fmla="*/ 12 h 221"/>
                <a:gd name="T34" fmla="*/ 13 w 27"/>
                <a:gd name="T35" fmla="*/ 2 h 221"/>
                <a:gd name="T36" fmla="*/ 6 w 27"/>
                <a:gd name="T37" fmla="*/ 0 h 221"/>
                <a:gd name="T38" fmla="*/ 1 w 27"/>
                <a:gd name="T39" fmla="*/ 12 h 221"/>
                <a:gd name="T40" fmla="*/ 1 w 27"/>
                <a:gd name="T41" fmla="*/ 21 h 221"/>
                <a:gd name="T42" fmla="*/ 0 w 27"/>
                <a:gd name="T43" fmla="*/ 36 h 221"/>
                <a:gd name="T44" fmla="*/ 0 w 27"/>
                <a:gd name="T45" fmla="*/ 48 h 221"/>
                <a:gd name="T46" fmla="*/ 0 w 27"/>
                <a:gd name="T47" fmla="*/ 62 h 221"/>
                <a:gd name="T48" fmla="*/ 0 w 27"/>
                <a:gd name="T49" fmla="*/ 79 h 221"/>
                <a:gd name="T50" fmla="*/ 1 w 27"/>
                <a:gd name="T51" fmla="*/ 93 h 221"/>
                <a:gd name="T52" fmla="*/ 1 w 27"/>
                <a:gd name="T53" fmla="*/ 110 h 221"/>
                <a:gd name="T54" fmla="*/ 4 w 27"/>
                <a:gd name="T55" fmla="*/ 126 h 221"/>
                <a:gd name="T56" fmla="*/ 6 w 27"/>
                <a:gd name="T57" fmla="*/ 141 h 221"/>
                <a:gd name="T58" fmla="*/ 8 w 27"/>
                <a:gd name="T59" fmla="*/ 155 h 221"/>
                <a:gd name="T60" fmla="*/ 10 w 27"/>
                <a:gd name="T61" fmla="*/ 172 h 221"/>
                <a:gd name="T62" fmla="*/ 13 w 27"/>
                <a:gd name="T63" fmla="*/ 184 h 221"/>
                <a:gd name="T64" fmla="*/ 15 w 27"/>
                <a:gd name="T65" fmla="*/ 198 h 221"/>
                <a:gd name="T66" fmla="*/ 17 w 27"/>
                <a:gd name="T67" fmla="*/ 211 h 221"/>
                <a:gd name="T68" fmla="*/ 19 w 27"/>
                <a:gd name="T69" fmla="*/ 220 h 221"/>
                <a:gd name="T70" fmla="*/ 26 w 27"/>
                <a:gd name="T71" fmla="*/ 220 h 2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7" h="221">
                  <a:moveTo>
                    <a:pt x="26" y="220"/>
                  </a:moveTo>
                  <a:lnTo>
                    <a:pt x="26" y="220"/>
                  </a:lnTo>
                  <a:lnTo>
                    <a:pt x="24" y="208"/>
                  </a:lnTo>
                  <a:lnTo>
                    <a:pt x="21" y="196"/>
                  </a:lnTo>
                  <a:lnTo>
                    <a:pt x="19" y="184"/>
                  </a:lnTo>
                  <a:lnTo>
                    <a:pt x="17" y="169"/>
                  </a:lnTo>
                  <a:lnTo>
                    <a:pt x="15" y="155"/>
                  </a:lnTo>
                  <a:lnTo>
                    <a:pt x="13" y="139"/>
                  </a:lnTo>
                  <a:lnTo>
                    <a:pt x="13" y="124"/>
                  </a:lnTo>
                  <a:lnTo>
                    <a:pt x="10" y="108"/>
                  </a:lnTo>
                  <a:lnTo>
                    <a:pt x="8" y="93"/>
                  </a:lnTo>
                  <a:lnTo>
                    <a:pt x="8" y="79"/>
                  </a:lnTo>
                  <a:lnTo>
                    <a:pt x="6" y="62"/>
                  </a:lnTo>
                  <a:lnTo>
                    <a:pt x="6" y="48"/>
                  </a:lnTo>
                  <a:lnTo>
                    <a:pt x="8" y="36"/>
                  </a:lnTo>
                  <a:lnTo>
                    <a:pt x="8" y="24"/>
                  </a:lnTo>
                  <a:lnTo>
                    <a:pt x="10" y="12"/>
                  </a:lnTo>
                  <a:lnTo>
                    <a:pt x="13" y="2"/>
                  </a:lnTo>
                  <a:lnTo>
                    <a:pt x="6" y="0"/>
                  </a:lnTo>
                  <a:lnTo>
                    <a:pt x="1" y="12"/>
                  </a:lnTo>
                  <a:lnTo>
                    <a:pt x="1" y="21"/>
                  </a:lnTo>
                  <a:lnTo>
                    <a:pt x="0" y="36"/>
                  </a:lnTo>
                  <a:lnTo>
                    <a:pt x="0" y="48"/>
                  </a:lnTo>
                  <a:lnTo>
                    <a:pt x="0" y="62"/>
                  </a:lnTo>
                  <a:lnTo>
                    <a:pt x="0" y="79"/>
                  </a:lnTo>
                  <a:lnTo>
                    <a:pt x="1" y="93"/>
                  </a:lnTo>
                  <a:lnTo>
                    <a:pt x="1" y="110"/>
                  </a:lnTo>
                  <a:lnTo>
                    <a:pt x="4" y="126"/>
                  </a:lnTo>
                  <a:lnTo>
                    <a:pt x="6" y="141"/>
                  </a:lnTo>
                  <a:lnTo>
                    <a:pt x="8" y="155"/>
                  </a:lnTo>
                  <a:lnTo>
                    <a:pt x="10" y="172"/>
                  </a:lnTo>
                  <a:lnTo>
                    <a:pt x="13" y="184"/>
                  </a:lnTo>
                  <a:lnTo>
                    <a:pt x="15" y="198"/>
                  </a:lnTo>
                  <a:lnTo>
                    <a:pt x="17" y="211"/>
                  </a:lnTo>
                  <a:lnTo>
                    <a:pt x="19" y="220"/>
                  </a:lnTo>
                  <a:lnTo>
                    <a:pt x="26" y="22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0" name="Freeform 119">
              <a:extLst>
                <a:ext uri="{FF2B5EF4-FFF2-40B4-BE49-F238E27FC236}">
                  <a16:creationId xmlns:a16="http://schemas.microsoft.com/office/drawing/2014/main" id="{71F345D1-A738-1A31-D2E6-FDCACC55FF1F}"/>
                </a:ext>
              </a:extLst>
            </p:cNvPr>
            <p:cNvSpPr>
              <a:spLocks/>
            </p:cNvSpPr>
            <p:nvPr/>
          </p:nvSpPr>
          <p:spPr bwMode="auto">
            <a:xfrm>
              <a:off x="2673" y="2457"/>
              <a:ext cx="17" cy="348"/>
            </a:xfrm>
            <a:custGeom>
              <a:avLst/>
              <a:gdLst>
                <a:gd name="T0" fmla="*/ 16 w 17"/>
                <a:gd name="T1" fmla="*/ 347 h 348"/>
                <a:gd name="T2" fmla="*/ 16 w 17"/>
                <a:gd name="T3" fmla="*/ 347 h 348"/>
                <a:gd name="T4" fmla="*/ 11 w 17"/>
                <a:gd name="T5" fmla="*/ 326 h 348"/>
                <a:gd name="T6" fmla="*/ 9 w 17"/>
                <a:gd name="T7" fmla="*/ 307 h 348"/>
                <a:gd name="T8" fmla="*/ 9 w 17"/>
                <a:gd name="T9" fmla="*/ 285 h 348"/>
                <a:gd name="T10" fmla="*/ 9 w 17"/>
                <a:gd name="T11" fmla="*/ 264 h 348"/>
                <a:gd name="T12" fmla="*/ 9 w 17"/>
                <a:gd name="T13" fmla="*/ 242 h 348"/>
                <a:gd name="T14" fmla="*/ 9 w 17"/>
                <a:gd name="T15" fmla="*/ 221 h 348"/>
                <a:gd name="T16" fmla="*/ 9 w 17"/>
                <a:gd name="T17" fmla="*/ 196 h 348"/>
                <a:gd name="T18" fmla="*/ 11 w 17"/>
                <a:gd name="T19" fmla="*/ 174 h 348"/>
                <a:gd name="T20" fmla="*/ 11 w 17"/>
                <a:gd name="T21" fmla="*/ 153 h 348"/>
                <a:gd name="T22" fmla="*/ 13 w 17"/>
                <a:gd name="T23" fmla="*/ 129 h 348"/>
                <a:gd name="T24" fmla="*/ 13 w 17"/>
                <a:gd name="T25" fmla="*/ 108 h 348"/>
                <a:gd name="T26" fmla="*/ 13 w 17"/>
                <a:gd name="T27" fmla="*/ 86 h 348"/>
                <a:gd name="T28" fmla="*/ 13 w 17"/>
                <a:gd name="T29" fmla="*/ 65 h 348"/>
                <a:gd name="T30" fmla="*/ 11 w 17"/>
                <a:gd name="T31" fmla="*/ 43 h 348"/>
                <a:gd name="T32" fmla="*/ 9 w 17"/>
                <a:gd name="T33" fmla="*/ 19 h 348"/>
                <a:gd name="T34" fmla="*/ 7 w 17"/>
                <a:gd name="T35" fmla="*/ 0 h 348"/>
                <a:gd name="T36" fmla="*/ 0 w 17"/>
                <a:gd name="T37" fmla="*/ 0 h 348"/>
                <a:gd name="T38" fmla="*/ 2 w 17"/>
                <a:gd name="T39" fmla="*/ 21 h 348"/>
                <a:gd name="T40" fmla="*/ 5 w 17"/>
                <a:gd name="T41" fmla="*/ 43 h 348"/>
                <a:gd name="T42" fmla="*/ 7 w 17"/>
                <a:gd name="T43" fmla="*/ 65 h 348"/>
                <a:gd name="T44" fmla="*/ 7 w 17"/>
                <a:gd name="T45" fmla="*/ 86 h 348"/>
                <a:gd name="T46" fmla="*/ 7 w 17"/>
                <a:gd name="T47" fmla="*/ 108 h 348"/>
                <a:gd name="T48" fmla="*/ 5 w 17"/>
                <a:gd name="T49" fmla="*/ 129 h 348"/>
                <a:gd name="T50" fmla="*/ 5 w 17"/>
                <a:gd name="T51" fmla="*/ 153 h 348"/>
                <a:gd name="T52" fmla="*/ 5 w 17"/>
                <a:gd name="T53" fmla="*/ 174 h 348"/>
                <a:gd name="T54" fmla="*/ 2 w 17"/>
                <a:gd name="T55" fmla="*/ 196 h 348"/>
                <a:gd name="T56" fmla="*/ 2 w 17"/>
                <a:gd name="T57" fmla="*/ 221 h 348"/>
                <a:gd name="T58" fmla="*/ 0 w 17"/>
                <a:gd name="T59" fmla="*/ 242 h 348"/>
                <a:gd name="T60" fmla="*/ 0 w 17"/>
                <a:gd name="T61" fmla="*/ 264 h 348"/>
                <a:gd name="T62" fmla="*/ 0 w 17"/>
                <a:gd name="T63" fmla="*/ 285 h 348"/>
                <a:gd name="T64" fmla="*/ 2 w 17"/>
                <a:gd name="T65" fmla="*/ 307 h 348"/>
                <a:gd name="T66" fmla="*/ 5 w 17"/>
                <a:gd name="T67" fmla="*/ 328 h 348"/>
                <a:gd name="T68" fmla="*/ 9 w 17"/>
                <a:gd name="T69" fmla="*/ 347 h 348"/>
                <a:gd name="T70" fmla="*/ 16 w 17"/>
                <a:gd name="T71" fmla="*/ 347 h 34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348">
                  <a:moveTo>
                    <a:pt x="16" y="347"/>
                  </a:moveTo>
                  <a:lnTo>
                    <a:pt x="16" y="347"/>
                  </a:lnTo>
                  <a:lnTo>
                    <a:pt x="11" y="326"/>
                  </a:lnTo>
                  <a:lnTo>
                    <a:pt x="9" y="307"/>
                  </a:lnTo>
                  <a:lnTo>
                    <a:pt x="9" y="285"/>
                  </a:lnTo>
                  <a:lnTo>
                    <a:pt x="9" y="264"/>
                  </a:lnTo>
                  <a:lnTo>
                    <a:pt x="9" y="242"/>
                  </a:lnTo>
                  <a:lnTo>
                    <a:pt x="9" y="221"/>
                  </a:lnTo>
                  <a:lnTo>
                    <a:pt x="9" y="196"/>
                  </a:lnTo>
                  <a:lnTo>
                    <a:pt x="11" y="174"/>
                  </a:lnTo>
                  <a:lnTo>
                    <a:pt x="11" y="153"/>
                  </a:lnTo>
                  <a:lnTo>
                    <a:pt x="13" y="129"/>
                  </a:lnTo>
                  <a:lnTo>
                    <a:pt x="13" y="108"/>
                  </a:lnTo>
                  <a:lnTo>
                    <a:pt x="13" y="86"/>
                  </a:lnTo>
                  <a:lnTo>
                    <a:pt x="13" y="65"/>
                  </a:lnTo>
                  <a:lnTo>
                    <a:pt x="11" y="43"/>
                  </a:lnTo>
                  <a:lnTo>
                    <a:pt x="9" y="19"/>
                  </a:lnTo>
                  <a:lnTo>
                    <a:pt x="7" y="0"/>
                  </a:lnTo>
                  <a:lnTo>
                    <a:pt x="0" y="0"/>
                  </a:lnTo>
                  <a:lnTo>
                    <a:pt x="2" y="21"/>
                  </a:lnTo>
                  <a:lnTo>
                    <a:pt x="5" y="43"/>
                  </a:lnTo>
                  <a:lnTo>
                    <a:pt x="7" y="65"/>
                  </a:lnTo>
                  <a:lnTo>
                    <a:pt x="7" y="86"/>
                  </a:lnTo>
                  <a:lnTo>
                    <a:pt x="7" y="108"/>
                  </a:lnTo>
                  <a:lnTo>
                    <a:pt x="5" y="129"/>
                  </a:lnTo>
                  <a:lnTo>
                    <a:pt x="5" y="153"/>
                  </a:lnTo>
                  <a:lnTo>
                    <a:pt x="5" y="174"/>
                  </a:lnTo>
                  <a:lnTo>
                    <a:pt x="2" y="196"/>
                  </a:lnTo>
                  <a:lnTo>
                    <a:pt x="2" y="221"/>
                  </a:lnTo>
                  <a:lnTo>
                    <a:pt x="0" y="242"/>
                  </a:lnTo>
                  <a:lnTo>
                    <a:pt x="0" y="264"/>
                  </a:lnTo>
                  <a:lnTo>
                    <a:pt x="0" y="285"/>
                  </a:lnTo>
                  <a:lnTo>
                    <a:pt x="2" y="307"/>
                  </a:lnTo>
                  <a:lnTo>
                    <a:pt x="5" y="328"/>
                  </a:lnTo>
                  <a:lnTo>
                    <a:pt x="9" y="347"/>
                  </a:lnTo>
                  <a:lnTo>
                    <a:pt x="16" y="34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1" name="Freeform 120">
              <a:extLst>
                <a:ext uri="{FF2B5EF4-FFF2-40B4-BE49-F238E27FC236}">
                  <a16:creationId xmlns:a16="http://schemas.microsoft.com/office/drawing/2014/main" id="{FD374E16-3DFB-3D1B-16D6-6205CCDA59D1}"/>
                </a:ext>
              </a:extLst>
            </p:cNvPr>
            <p:cNvSpPr>
              <a:spLocks/>
            </p:cNvSpPr>
            <p:nvPr/>
          </p:nvSpPr>
          <p:spPr bwMode="auto">
            <a:xfrm>
              <a:off x="2675" y="2804"/>
              <a:ext cx="17" cy="127"/>
            </a:xfrm>
            <a:custGeom>
              <a:avLst/>
              <a:gdLst>
                <a:gd name="T0" fmla="*/ 13 w 17"/>
                <a:gd name="T1" fmla="*/ 122 h 127"/>
                <a:gd name="T2" fmla="*/ 9 w 17"/>
                <a:gd name="T3" fmla="*/ 110 h 127"/>
                <a:gd name="T4" fmla="*/ 7 w 17"/>
                <a:gd name="T5" fmla="*/ 96 h 127"/>
                <a:gd name="T6" fmla="*/ 7 w 17"/>
                <a:gd name="T7" fmla="*/ 79 h 127"/>
                <a:gd name="T8" fmla="*/ 9 w 17"/>
                <a:gd name="T9" fmla="*/ 65 h 127"/>
                <a:gd name="T10" fmla="*/ 13 w 17"/>
                <a:gd name="T11" fmla="*/ 45 h 127"/>
                <a:gd name="T12" fmla="*/ 13 w 17"/>
                <a:gd name="T13" fmla="*/ 28 h 127"/>
                <a:gd name="T14" fmla="*/ 16 w 17"/>
                <a:gd name="T15" fmla="*/ 14 h 127"/>
                <a:gd name="T16" fmla="*/ 13 w 17"/>
                <a:gd name="T17" fmla="*/ 0 h 127"/>
                <a:gd name="T18" fmla="*/ 7 w 17"/>
                <a:gd name="T19" fmla="*/ 0 h 127"/>
                <a:gd name="T20" fmla="*/ 7 w 17"/>
                <a:gd name="T21" fmla="*/ 14 h 127"/>
                <a:gd name="T22" fmla="*/ 7 w 17"/>
                <a:gd name="T23" fmla="*/ 28 h 127"/>
                <a:gd name="T24" fmla="*/ 5 w 17"/>
                <a:gd name="T25" fmla="*/ 45 h 127"/>
                <a:gd name="T26" fmla="*/ 3 w 17"/>
                <a:gd name="T27" fmla="*/ 62 h 127"/>
                <a:gd name="T28" fmla="*/ 0 w 17"/>
                <a:gd name="T29" fmla="*/ 79 h 127"/>
                <a:gd name="T30" fmla="*/ 0 w 17"/>
                <a:gd name="T31" fmla="*/ 96 h 127"/>
                <a:gd name="T32" fmla="*/ 3 w 17"/>
                <a:gd name="T33" fmla="*/ 110 h 127"/>
                <a:gd name="T34" fmla="*/ 7 w 17"/>
                <a:gd name="T35" fmla="*/ 126 h 127"/>
                <a:gd name="T36" fmla="*/ 13 w 17"/>
                <a:gd name="T37" fmla="*/ 122 h 1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27">
                  <a:moveTo>
                    <a:pt x="13" y="122"/>
                  </a:moveTo>
                  <a:lnTo>
                    <a:pt x="9" y="110"/>
                  </a:lnTo>
                  <a:lnTo>
                    <a:pt x="7" y="96"/>
                  </a:lnTo>
                  <a:lnTo>
                    <a:pt x="7" y="79"/>
                  </a:lnTo>
                  <a:lnTo>
                    <a:pt x="9" y="65"/>
                  </a:lnTo>
                  <a:lnTo>
                    <a:pt x="13" y="45"/>
                  </a:lnTo>
                  <a:lnTo>
                    <a:pt x="13" y="28"/>
                  </a:lnTo>
                  <a:lnTo>
                    <a:pt x="16" y="14"/>
                  </a:lnTo>
                  <a:lnTo>
                    <a:pt x="13" y="0"/>
                  </a:lnTo>
                  <a:lnTo>
                    <a:pt x="7" y="0"/>
                  </a:lnTo>
                  <a:lnTo>
                    <a:pt x="7" y="14"/>
                  </a:lnTo>
                  <a:lnTo>
                    <a:pt x="7" y="28"/>
                  </a:lnTo>
                  <a:lnTo>
                    <a:pt x="5" y="45"/>
                  </a:lnTo>
                  <a:lnTo>
                    <a:pt x="3" y="62"/>
                  </a:lnTo>
                  <a:lnTo>
                    <a:pt x="0" y="79"/>
                  </a:lnTo>
                  <a:lnTo>
                    <a:pt x="0" y="96"/>
                  </a:lnTo>
                  <a:lnTo>
                    <a:pt x="3" y="110"/>
                  </a:lnTo>
                  <a:lnTo>
                    <a:pt x="7" y="126"/>
                  </a:lnTo>
                  <a:lnTo>
                    <a:pt x="13" y="1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2" name="Freeform 121">
              <a:extLst>
                <a:ext uri="{FF2B5EF4-FFF2-40B4-BE49-F238E27FC236}">
                  <a16:creationId xmlns:a16="http://schemas.microsoft.com/office/drawing/2014/main" id="{3DBB0371-8E14-AD1A-DAD0-90344D9DA0A7}"/>
                </a:ext>
              </a:extLst>
            </p:cNvPr>
            <p:cNvSpPr>
              <a:spLocks/>
            </p:cNvSpPr>
            <p:nvPr/>
          </p:nvSpPr>
          <p:spPr bwMode="auto">
            <a:xfrm>
              <a:off x="2989" y="2203"/>
              <a:ext cx="32" cy="318"/>
            </a:xfrm>
            <a:custGeom>
              <a:avLst/>
              <a:gdLst>
                <a:gd name="T0" fmla="*/ 8 w 32"/>
                <a:gd name="T1" fmla="*/ 317 h 318"/>
                <a:gd name="T2" fmla="*/ 8 w 32"/>
                <a:gd name="T3" fmla="*/ 317 h 318"/>
                <a:gd name="T4" fmla="*/ 11 w 32"/>
                <a:gd name="T5" fmla="*/ 300 h 318"/>
                <a:gd name="T6" fmla="*/ 13 w 32"/>
                <a:gd name="T7" fmla="*/ 280 h 318"/>
                <a:gd name="T8" fmla="*/ 17 w 32"/>
                <a:gd name="T9" fmla="*/ 261 h 318"/>
                <a:gd name="T10" fmla="*/ 20 w 32"/>
                <a:gd name="T11" fmla="*/ 242 h 318"/>
                <a:gd name="T12" fmla="*/ 24 w 32"/>
                <a:gd name="T13" fmla="*/ 220 h 318"/>
                <a:gd name="T14" fmla="*/ 26 w 32"/>
                <a:gd name="T15" fmla="*/ 201 h 318"/>
                <a:gd name="T16" fmla="*/ 29 w 32"/>
                <a:gd name="T17" fmla="*/ 177 h 318"/>
                <a:gd name="T18" fmla="*/ 31 w 32"/>
                <a:gd name="T19" fmla="*/ 156 h 318"/>
                <a:gd name="T20" fmla="*/ 31 w 32"/>
                <a:gd name="T21" fmla="*/ 136 h 318"/>
                <a:gd name="T22" fmla="*/ 31 w 32"/>
                <a:gd name="T23" fmla="*/ 115 h 318"/>
                <a:gd name="T24" fmla="*/ 31 w 32"/>
                <a:gd name="T25" fmla="*/ 96 h 318"/>
                <a:gd name="T26" fmla="*/ 31 w 32"/>
                <a:gd name="T27" fmla="*/ 74 h 318"/>
                <a:gd name="T28" fmla="*/ 29 w 32"/>
                <a:gd name="T29" fmla="*/ 55 h 318"/>
                <a:gd name="T30" fmla="*/ 26 w 32"/>
                <a:gd name="T31" fmla="*/ 36 h 318"/>
                <a:gd name="T32" fmla="*/ 21 w 32"/>
                <a:gd name="T33" fmla="*/ 17 h 318"/>
                <a:gd name="T34" fmla="*/ 17 w 32"/>
                <a:gd name="T35" fmla="*/ 0 h 318"/>
                <a:gd name="T36" fmla="*/ 8 w 32"/>
                <a:gd name="T37" fmla="*/ 3 h 318"/>
                <a:gd name="T38" fmla="*/ 15 w 32"/>
                <a:gd name="T39" fmla="*/ 19 h 318"/>
                <a:gd name="T40" fmla="*/ 17 w 32"/>
                <a:gd name="T41" fmla="*/ 39 h 318"/>
                <a:gd name="T42" fmla="*/ 21 w 32"/>
                <a:gd name="T43" fmla="*/ 58 h 318"/>
                <a:gd name="T44" fmla="*/ 24 w 32"/>
                <a:gd name="T45" fmla="*/ 74 h 318"/>
                <a:gd name="T46" fmla="*/ 24 w 32"/>
                <a:gd name="T47" fmla="*/ 96 h 318"/>
                <a:gd name="T48" fmla="*/ 24 w 32"/>
                <a:gd name="T49" fmla="*/ 115 h 318"/>
                <a:gd name="T50" fmla="*/ 24 w 32"/>
                <a:gd name="T51" fmla="*/ 136 h 318"/>
                <a:gd name="T52" fmla="*/ 24 w 32"/>
                <a:gd name="T53" fmla="*/ 156 h 318"/>
                <a:gd name="T54" fmla="*/ 21 w 32"/>
                <a:gd name="T55" fmla="*/ 177 h 318"/>
                <a:gd name="T56" fmla="*/ 17 w 32"/>
                <a:gd name="T57" fmla="*/ 199 h 318"/>
                <a:gd name="T58" fmla="*/ 15 w 32"/>
                <a:gd name="T59" fmla="*/ 218 h 318"/>
                <a:gd name="T60" fmla="*/ 13 w 32"/>
                <a:gd name="T61" fmla="*/ 240 h 318"/>
                <a:gd name="T62" fmla="*/ 11 w 32"/>
                <a:gd name="T63" fmla="*/ 258 h 318"/>
                <a:gd name="T64" fmla="*/ 7 w 32"/>
                <a:gd name="T65" fmla="*/ 278 h 318"/>
                <a:gd name="T66" fmla="*/ 4 w 32"/>
                <a:gd name="T67" fmla="*/ 297 h 318"/>
                <a:gd name="T68" fmla="*/ 0 w 32"/>
                <a:gd name="T69" fmla="*/ 314 h 318"/>
                <a:gd name="T70" fmla="*/ 8 w 32"/>
                <a:gd name="T71" fmla="*/ 317 h 31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318">
                  <a:moveTo>
                    <a:pt x="8" y="317"/>
                  </a:moveTo>
                  <a:lnTo>
                    <a:pt x="8" y="317"/>
                  </a:lnTo>
                  <a:lnTo>
                    <a:pt x="11" y="300"/>
                  </a:lnTo>
                  <a:lnTo>
                    <a:pt x="13" y="280"/>
                  </a:lnTo>
                  <a:lnTo>
                    <a:pt x="17" y="261"/>
                  </a:lnTo>
                  <a:lnTo>
                    <a:pt x="20" y="242"/>
                  </a:lnTo>
                  <a:lnTo>
                    <a:pt x="24" y="220"/>
                  </a:lnTo>
                  <a:lnTo>
                    <a:pt x="26" y="201"/>
                  </a:lnTo>
                  <a:lnTo>
                    <a:pt x="29" y="177"/>
                  </a:lnTo>
                  <a:lnTo>
                    <a:pt x="31" y="156"/>
                  </a:lnTo>
                  <a:lnTo>
                    <a:pt x="31" y="136"/>
                  </a:lnTo>
                  <a:lnTo>
                    <a:pt x="31" y="115"/>
                  </a:lnTo>
                  <a:lnTo>
                    <a:pt x="31" y="96"/>
                  </a:lnTo>
                  <a:lnTo>
                    <a:pt x="31" y="74"/>
                  </a:lnTo>
                  <a:lnTo>
                    <a:pt x="29" y="55"/>
                  </a:lnTo>
                  <a:lnTo>
                    <a:pt x="26" y="36"/>
                  </a:lnTo>
                  <a:lnTo>
                    <a:pt x="21" y="17"/>
                  </a:lnTo>
                  <a:lnTo>
                    <a:pt x="17" y="0"/>
                  </a:lnTo>
                  <a:lnTo>
                    <a:pt x="8" y="3"/>
                  </a:lnTo>
                  <a:lnTo>
                    <a:pt x="15" y="19"/>
                  </a:lnTo>
                  <a:lnTo>
                    <a:pt x="17" y="39"/>
                  </a:lnTo>
                  <a:lnTo>
                    <a:pt x="21" y="58"/>
                  </a:lnTo>
                  <a:lnTo>
                    <a:pt x="24" y="74"/>
                  </a:lnTo>
                  <a:lnTo>
                    <a:pt x="24" y="96"/>
                  </a:lnTo>
                  <a:lnTo>
                    <a:pt x="24" y="115"/>
                  </a:lnTo>
                  <a:lnTo>
                    <a:pt x="24" y="136"/>
                  </a:lnTo>
                  <a:lnTo>
                    <a:pt x="24" y="156"/>
                  </a:lnTo>
                  <a:lnTo>
                    <a:pt x="21" y="177"/>
                  </a:lnTo>
                  <a:lnTo>
                    <a:pt x="17" y="199"/>
                  </a:lnTo>
                  <a:lnTo>
                    <a:pt x="15" y="218"/>
                  </a:lnTo>
                  <a:lnTo>
                    <a:pt x="13" y="240"/>
                  </a:lnTo>
                  <a:lnTo>
                    <a:pt x="11" y="258"/>
                  </a:lnTo>
                  <a:lnTo>
                    <a:pt x="7" y="278"/>
                  </a:lnTo>
                  <a:lnTo>
                    <a:pt x="4" y="297"/>
                  </a:lnTo>
                  <a:lnTo>
                    <a:pt x="0" y="314"/>
                  </a:lnTo>
                  <a:lnTo>
                    <a:pt x="8" y="31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3" name="Freeform 122">
              <a:extLst>
                <a:ext uri="{FF2B5EF4-FFF2-40B4-BE49-F238E27FC236}">
                  <a16:creationId xmlns:a16="http://schemas.microsoft.com/office/drawing/2014/main" id="{C51B769F-B860-0175-3D76-C9B74690393B}"/>
                </a:ext>
              </a:extLst>
            </p:cNvPr>
            <p:cNvSpPr>
              <a:spLocks/>
            </p:cNvSpPr>
            <p:nvPr/>
          </p:nvSpPr>
          <p:spPr bwMode="auto">
            <a:xfrm>
              <a:off x="2975" y="2517"/>
              <a:ext cx="23" cy="359"/>
            </a:xfrm>
            <a:custGeom>
              <a:avLst/>
              <a:gdLst>
                <a:gd name="T0" fmla="*/ 9 w 23"/>
                <a:gd name="T1" fmla="*/ 358 h 359"/>
                <a:gd name="T2" fmla="*/ 9 w 23"/>
                <a:gd name="T3" fmla="*/ 358 h 359"/>
                <a:gd name="T4" fmla="*/ 11 w 23"/>
                <a:gd name="T5" fmla="*/ 340 h 359"/>
                <a:gd name="T6" fmla="*/ 14 w 23"/>
                <a:gd name="T7" fmla="*/ 315 h 359"/>
                <a:gd name="T8" fmla="*/ 15 w 23"/>
                <a:gd name="T9" fmla="*/ 294 h 359"/>
                <a:gd name="T10" fmla="*/ 15 w 23"/>
                <a:gd name="T11" fmla="*/ 272 h 359"/>
                <a:gd name="T12" fmla="*/ 15 w 23"/>
                <a:gd name="T13" fmla="*/ 249 h 359"/>
                <a:gd name="T14" fmla="*/ 15 w 23"/>
                <a:gd name="T15" fmla="*/ 227 h 359"/>
                <a:gd name="T16" fmla="*/ 15 w 23"/>
                <a:gd name="T17" fmla="*/ 206 h 359"/>
                <a:gd name="T18" fmla="*/ 14 w 23"/>
                <a:gd name="T19" fmla="*/ 182 h 359"/>
                <a:gd name="T20" fmla="*/ 11 w 23"/>
                <a:gd name="T21" fmla="*/ 161 h 359"/>
                <a:gd name="T22" fmla="*/ 11 w 23"/>
                <a:gd name="T23" fmla="*/ 136 h 359"/>
                <a:gd name="T24" fmla="*/ 11 w 23"/>
                <a:gd name="T25" fmla="*/ 112 h 359"/>
                <a:gd name="T26" fmla="*/ 11 w 23"/>
                <a:gd name="T27" fmla="*/ 91 h 359"/>
                <a:gd name="T28" fmla="*/ 11 w 23"/>
                <a:gd name="T29" fmla="*/ 67 h 359"/>
                <a:gd name="T30" fmla="*/ 14 w 23"/>
                <a:gd name="T31" fmla="*/ 46 h 359"/>
                <a:gd name="T32" fmla="*/ 15 w 23"/>
                <a:gd name="T33" fmla="*/ 24 h 359"/>
                <a:gd name="T34" fmla="*/ 22 w 23"/>
                <a:gd name="T35" fmla="*/ 3 h 359"/>
                <a:gd name="T36" fmla="*/ 14 w 23"/>
                <a:gd name="T37" fmla="*/ 0 h 359"/>
                <a:gd name="T38" fmla="*/ 9 w 23"/>
                <a:gd name="T39" fmla="*/ 21 h 359"/>
                <a:gd name="T40" fmla="*/ 7 w 23"/>
                <a:gd name="T41" fmla="*/ 46 h 359"/>
                <a:gd name="T42" fmla="*/ 5 w 23"/>
                <a:gd name="T43" fmla="*/ 67 h 359"/>
                <a:gd name="T44" fmla="*/ 5 w 23"/>
                <a:gd name="T45" fmla="*/ 91 h 359"/>
                <a:gd name="T46" fmla="*/ 5 w 23"/>
                <a:gd name="T47" fmla="*/ 112 h 359"/>
                <a:gd name="T48" fmla="*/ 5 w 23"/>
                <a:gd name="T49" fmla="*/ 136 h 359"/>
                <a:gd name="T50" fmla="*/ 5 w 23"/>
                <a:gd name="T51" fmla="*/ 161 h 359"/>
                <a:gd name="T52" fmla="*/ 7 w 23"/>
                <a:gd name="T53" fmla="*/ 182 h 359"/>
                <a:gd name="T54" fmla="*/ 7 w 23"/>
                <a:gd name="T55" fmla="*/ 206 h 359"/>
                <a:gd name="T56" fmla="*/ 9 w 23"/>
                <a:gd name="T57" fmla="*/ 227 h 359"/>
                <a:gd name="T58" fmla="*/ 9 w 23"/>
                <a:gd name="T59" fmla="*/ 249 h 359"/>
                <a:gd name="T60" fmla="*/ 9 w 23"/>
                <a:gd name="T61" fmla="*/ 272 h 359"/>
                <a:gd name="T62" fmla="*/ 9 w 23"/>
                <a:gd name="T63" fmla="*/ 294 h 359"/>
                <a:gd name="T64" fmla="*/ 7 w 23"/>
                <a:gd name="T65" fmla="*/ 315 h 359"/>
                <a:gd name="T66" fmla="*/ 5 w 23"/>
                <a:gd name="T67" fmla="*/ 337 h 359"/>
                <a:gd name="T68" fmla="*/ 0 w 23"/>
                <a:gd name="T69" fmla="*/ 356 h 359"/>
                <a:gd name="T70" fmla="*/ 0 w 23"/>
                <a:gd name="T71" fmla="*/ 358 h 359"/>
                <a:gd name="T72" fmla="*/ 9 w 23"/>
                <a:gd name="T73" fmla="*/ 358 h 3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 h="359">
                  <a:moveTo>
                    <a:pt x="9" y="358"/>
                  </a:moveTo>
                  <a:lnTo>
                    <a:pt x="9" y="358"/>
                  </a:lnTo>
                  <a:lnTo>
                    <a:pt x="11" y="340"/>
                  </a:lnTo>
                  <a:lnTo>
                    <a:pt x="14" y="315"/>
                  </a:lnTo>
                  <a:lnTo>
                    <a:pt x="15" y="294"/>
                  </a:lnTo>
                  <a:lnTo>
                    <a:pt x="15" y="272"/>
                  </a:lnTo>
                  <a:lnTo>
                    <a:pt x="15" y="249"/>
                  </a:lnTo>
                  <a:lnTo>
                    <a:pt x="15" y="227"/>
                  </a:lnTo>
                  <a:lnTo>
                    <a:pt x="15" y="206"/>
                  </a:lnTo>
                  <a:lnTo>
                    <a:pt x="14" y="182"/>
                  </a:lnTo>
                  <a:lnTo>
                    <a:pt x="11" y="161"/>
                  </a:lnTo>
                  <a:lnTo>
                    <a:pt x="11" y="136"/>
                  </a:lnTo>
                  <a:lnTo>
                    <a:pt x="11" y="112"/>
                  </a:lnTo>
                  <a:lnTo>
                    <a:pt x="11" y="91"/>
                  </a:lnTo>
                  <a:lnTo>
                    <a:pt x="11" y="67"/>
                  </a:lnTo>
                  <a:lnTo>
                    <a:pt x="14" y="46"/>
                  </a:lnTo>
                  <a:lnTo>
                    <a:pt x="15" y="24"/>
                  </a:lnTo>
                  <a:lnTo>
                    <a:pt x="22" y="3"/>
                  </a:lnTo>
                  <a:lnTo>
                    <a:pt x="14" y="0"/>
                  </a:lnTo>
                  <a:lnTo>
                    <a:pt x="9" y="21"/>
                  </a:lnTo>
                  <a:lnTo>
                    <a:pt x="7" y="46"/>
                  </a:lnTo>
                  <a:lnTo>
                    <a:pt x="5" y="67"/>
                  </a:lnTo>
                  <a:lnTo>
                    <a:pt x="5" y="91"/>
                  </a:lnTo>
                  <a:lnTo>
                    <a:pt x="5" y="112"/>
                  </a:lnTo>
                  <a:lnTo>
                    <a:pt x="5" y="136"/>
                  </a:lnTo>
                  <a:lnTo>
                    <a:pt x="5" y="161"/>
                  </a:lnTo>
                  <a:lnTo>
                    <a:pt x="7" y="182"/>
                  </a:lnTo>
                  <a:lnTo>
                    <a:pt x="7" y="206"/>
                  </a:lnTo>
                  <a:lnTo>
                    <a:pt x="9" y="227"/>
                  </a:lnTo>
                  <a:lnTo>
                    <a:pt x="9" y="249"/>
                  </a:lnTo>
                  <a:lnTo>
                    <a:pt x="9" y="272"/>
                  </a:lnTo>
                  <a:lnTo>
                    <a:pt x="9" y="294"/>
                  </a:lnTo>
                  <a:lnTo>
                    <a:pt x="7" y="315"/>
                  </a:lnTo>
                  <a:lnTo>
                    <a:pt x="5" y="337"/>
                  </a:lnTo>
                  <a:lnTo>
                    <a:pt x="0" y="356"/>
                  </a:lnTo>
                  <a:lnTo>
                    <a:pt x="0" y="358"/>
                  </a:lnTo>
                  <a:lnTo>
                    <a:pt x="9" y="3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4" name="Freeform 123">
              <a:extLst>
                <a:ext uri="{FF2B5EF4-FFF2-40B4-BE49-F238E27FC236}">
                  <a16:creationId xmlns:a16="http://schemas.microsoft.com/office/drawing/2014/main" id="{3AFB7B65-3BC1-2E21-727B-F1635A5B4D8C}"/>
                </a:ext>
              </a:extLst>
            </p:cNvPr>
            <p:cNvSpPr>
              <a:spLocks/>
            </p:cNvSpPr>
            <p:nvPr/>
          </p:nvSpPr>
          <p:spPr bwMode="auto">
            <a:xfrm>
              <a:off x="2966" y="2875"/>
              <a:ext cx="19" cy="47"/>
            </a:xfrm>
            <a:custGeom>
              <a:avLst/>
              <a:gdLst>
                <a:gd name="T0" fmla="*/ 0 w 19"/>
                <a:gd name="T1" fmla="*/ 39 h 47"/>
                <a:gd name="T2" fmla="*/ 7 w 19"/>
                <a:gd name="T3" fmla="*/ 46 h 47"/>
                <a:gd name="T4" fmla="*/ 9 w 19"/>
                <a:gd name="T5" fmla="*/ 39 h 47"/>
                <a:gd name="T6" fmla="*/ 12 w 19"/>
                <a:gd name="T7" fmla="*/ 34 h 47"/>
                <a:gd name="T8" fmla="*/ 14 w 19"/>
                <a:gd name="T9" fmla="*/ 27 h 47"/>
                <a:gd name="T10" fmla="*/ 14 w 19"/>
                <a:gd name="T11" fmla="*/ 20 h 47"/>
                <a:gd name="T12" fmla="*/ 16 w 19"/>
                <a:gd name="T13" fmla="*/ 12 h 47"/>
                <a:gd name="T14" fmla="*/ 18 w 19"/>
                <a:gd name="T15" fmla="*/ 6 h 47"/>
                <a:gd name="T16" fmla="*/ 18 w 19"/>
                <a:gd name="T17" fmla="*/ 0 h 47"/>
                <a:gd name="T18" fmla="*/ 9 w 19"/>
                <a:gd name="T19" fmla="*/ 0 h 47"/>
                <a:gd name="T20" fmla="*/ 9 w 19"/>
                <a:gd name="T21" fmla="*/ 3 h 47"/>
                <a:gd name="T22" fmla="*/ 9 w 19"/>
                <a:gd name="T23" fmla="*/ 10 h 47"/>
                <a:gd name="T24" fmla="*/ 7 w 19"/>
                <a:gd name="T25" fmla="*/ 18 h 47"/>
                <a:gd name="T26" fmla="*/ 5 w 19"/>
                <a:gd name="T27" fmla="*/ 27 h 47"/>
                <a:gd name="T28" fmla="*/ 2 w 19"/>
                <a:gd name="T29" fmla="*/ 32 h 47"/>
                <a:gd name="T30" fmla="*/ 2 w 19"/>
                <a:gd name="T31" fmla="*/ 39 h 47"/>
                <a:gd name="T32" fmla="*/ 7 w 19"/>
                <a:gd name="T33" fmla="*/ 39 h 47"/>
                <a:gd name="T34" fmla="*/ 0 w 19"/>
                <a:gd name="T35" fmla="*/ 39 h 4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9" h="47">
                  <a:moveTo>
                    <a:pt x="0" y="39"/>
                  </a:moveTo>
                  <a:lnTo>
                    <a:pt x="7" y="46"/>
                  </a:lnTo>
                  <a:lnTo>
                    <a:pt x="9" y="39"/>
                  </a:lnTo>
                  <a:lnTo>
                    <a:pt x="12" y="34"/>
                  </a:lnTo>
                  <a:lnTo>
                    <a:pt x="14" y="27"/>
                  </a:lnTo>
                  <a:lnTo>
                    <a:pt x="14" y="20"/>
                  </a:lnTo>
                  <a:lnTo>
                    <a:pt x="16" y="12"/>
                  </a:lnTo>
                  <a:lnTo>
                    <a:pt x="18" y="6"/>
                  </a:lnTo>
                  <a:lnTo>
                    <a:pt x="18" y="0"/>
                  </a:lnTo>
                  <a:lnTo>
                    <a:pt x="9" y="0"/>
                  </a:lnTo>
                  <a:lnTo>
                    <a:pt x="9" y="3"/>
                  </a:lnTo>
                  <a:lnTo>
                    <a:pt x="9" y="10"/>
                  </a:lnTo>
                  <a:lnTo>
                    <a:pt x="7" y="18"/>
                  </a:lnTo>
                  <a:lnTo>
                    <a:pt x="5" y="27"/>
                  </a:lnTo>
                  <a:lnTo>
                    <a:pt x="2" y="32"/>
                  </a:lnTo>
                  <a:lnTo>
                    <a:pt x="2" y="39"/>
                  </a:lnTo>
                  <a:lnTo>
                    <a:pt x="7" y="39"/>
                  </a:lnTo>
                  <a:lnTo>
                    <a:pt x="0" y="3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5" name="Freeform 124">
              <a:extLst>
                <a:ext uri="{FF2B5EF4-FFF2-40B4-BE49-F238E27FC236}">
                  <a16:creationId xmlns:a16="http://schemas.microsoft.com/office/drawing/2014/main" id="{00D0988B-E202-6DDB-B485-D9551DF3FCC8}"/>
                </a:ext>
              </a:extLst>
            </p:cNvPr>
            <p:cNvSpPr>
              <a:spLocks/>
            </p:cNvSpPr>
            <p:nvPr/>
          </p:nvSpPr>
          <p:spPr bwMode="auto">
            <a:xfrm>
              <a:off x="2680" y="2232"/>
              <a:ext cx="317" cy="817"/>
            </a:xfrm>
            <a:custGeom>
              <a:avLst/>
              <a:gdLst>
                <a:gd name="T0" fmla="*/ 11 w 317"/>
                <a:gd name="T1" fmla="*/ 17 h 817"/>
                <a:gd name="T2" fmla="*/ 2 w 317"/>
                <a:gd name="T3" fmla="*/ 67 h 817"/>
                <a:gd name="T4" fmla="*/ 8 w 317"/>
                <a:gd name="T5" fmla="*/ 98 h 817"/>
                <a:gd name="T6" fmla="*/ 0 w 317"/>
                <a:gd name="T7" fmla="*/ 125 h 817"/>
                <a:gd name="T8" fmla="*/ 8 w 317"/>
                <a:gd name="T9" fmla="*/ 148 h 817"/>
                <a:gd name="T10" fmla="*/ 18 w 317"/>
                <a:gd name="T11" fmla="*/ 172 h 817"/>
                <a:gd name="T12" fmla="*/ 11 w 317"/>
                <a:gd name="T13" fmla="*/ 199 h 817"/>
                <a:gd name="T14" fmla="*/ 16 w 317"/>
                <a:gd name="T15" fmla="*/ 229 h 817"/>
                <a:gd name="T16" fmla="*/ 29 w 317"/>
                <a:gd name="T17" fmla="*/ 254 h 817"/>
                <a:gd name="T18" fmla="*/ 26 w 317"/>
                <a:gd name="T19" fmla="*/ 276 h 817"/>
                <a:gd name="T20" fmla="*/ 25 w 317"/>
                <a:gd name="T21" fmla="*/ 306 h 817"/>
                <a:gd name="T22" fmla="*/ 37 w 317"/>
                <a:gd name="T23" fmla="*/ 328 h 817"/>
                <a:gd name="T24" fmla="*/ 36 w 317"/>
                <a:gd name="T25" fmla="*/ 348 h 817"/>
                <a:gd name="T26" fmla="*/ 29 w 317"/>
                <a:gd name="T27" fmla="*/ 374 h 817"/>
                <a:gd name="T28" fmla="*/ 37 w 317"/>
                <a:gd name="T29" fmla="*/ 399 h 817"/>
                <a:gd name="T30" fmla="*/ 40 w 317"/>
                <a:gd name="T31" fmla="*/ 426 h 817"/>
                <a:gd name="T32" fmla="*/ 31 w 317"/>
                <a:gd name="T33" fmla="*/ 450 h 817"/>
                <a:gd name="T34" fmla="*/ 37 w 317"/>
                <a:gd name="T35" fmla="*/ 474 h 817"/>
                <a:gd name="T36" fmla="*/ 42 w 317"/>
                <a:gd name="T37" fmla="*/ 500 h 817"/>
                <a:gd name="T38" fmla="*/ 33 w 317"/>
                <a:gd name="T39" fmla="*/ 524 h 817"/>
                <a:gd name="T40" fmla="*/ 36 w 317"/>
                <a:gd name="T41" fmla="*/ 551 h 817"/>
                <a:gd name="T42" fmla="*/ 46 w 317"/>
                <a:gd name="T43" fmla="*/ 577 h 817"/>
                <a:gd name="T44" fmla="*/ 37 w 317"/>
                <a:gd name="T45" fmla="*/ 603 h 817"/>
                <a:gd name="T46" fmla="*/ 36 w 317"/>
                <a:gd name="T47" fmla="*/ 629 h 817"/>
                <a:gd name="T48" fmla="*/ 46 w 317"/>
                <a:gd name="T49" fmla="*/ 653 h 817"/>
                <a:gd name="T50" fmla="*/ 42 w 317"/>
                <a:gd name="T51" fmla="*/ 677 h 817"/>
                <a:gd name="T52" fmla="*/ 71 w 317"/>
                <a:gd name="T53" fmla="*/ 768 h 817"/>
                <a:gd name="T54" fmla="*/ 124 w 317"/>
                <a:gd name="T55" fmla="*/ 804 h 817"/>
                <a:gd name="T56" fmla="*/ 155 w 317"/>
                <a:gd name="T57" fmla="*/ 807 h 817"/>
                <a:gd name="T58" fmla="*/ 229 w 317"/>
                <a:gd name="T59" fmla="*/ 747 h 817"/>
                <a:gd name="T60" fmla="*/ 251 w 317"/>
                <a:gd name="T61" fmla="*/ 658 h 817"/>
                <a:gd name="T62" fmla="*/ 249 w 317"/>
                <a:gd name="T63" fmla="*/ 632 h 817"/>
                <a:gd name="T64" fmla="*/ 262 w 317"/>
                <a:gd name="T65" fmla="*/ 608 h 817"/>
                <a:gd name="T66" fmla="*/ 258 w 317"/>
                <a:gd name="T67" fmla="*/ 584 h 817"/>
                <a:gd name="T68" fmla="*/ 253 w 317"/>
                <a:gd name="T69" fmla="*/ 555 h 817"/>
                <a:gd name="T70" fmla="*/ 266 w 317"/>
                <a:gd name="T71" fmla="*/ 532 h 817"/>
                <a:gd name="T72" fmla="*/ 262 w 317"/>
                <a:gd name="T73" fmla="*/ 507 h 817"/>
                <a:gd name="T74" fmla="*/ 269 w 317"/>
                <a:gd name="T75" fmla="*/ 479 h 817"/>
                <a:gd name="T76" fmla="*/ 273 w 317"/>
                <a:gd name="T77" fmla="*/ 460 h 817"/>
                <a:gd name="T78" fmla="*/ 271 w 317"/>
                <a:gd name="T79" fmla="*/ 436 h 817"/>
                <a:gd name="T80" fmla="*/ 282 w 317"/>
                <a:gd name="T81" fmla="*/ 409 h 817"/>
                <a:gd name="T82" fmla="*/ 280 w 317"/>
                <a:gd name="T83" fmla="*/ 383 h 817"/>
                <a:gd name="T84" fmla="*/ 275 w 317"/>
                <a:gd name="T85" fmla="*/ 359 h 817"/>
                <a:gd name="T86" fmla="*/ 284 w 317"/>
                <a:gd name="T87" fmla="*/ 333 h 817"/>
                <a:gd name="T88" fmla="*/ 288 w 317"/>
                <a:gd name="T89" fmla="*/ 309 h 817"/>
                <a:gd name="T90" fmla="*/ 284 w 317"/>
                <a:gd name="T91" fmla="*/ 285 h 817"/>
                <a:gd name="T92" fmla="*/ 293 w 317"/>
                <a:gd name="T93" fmla="*/ 258 h 817"/>
                <a:gd name="T94" fmla="*/ 295 w 317"/>
                <a:gd name="T95" fmla="*/ 234 h 817"/>
                <a:gd name="T96" fmla="*/ 284 w 317"/>
                <a:gd name="T97" fmla="*/ 211 h 817"/>
                <a:gd name="T98" fmla="*/ 293 w 317"/>
                <a:gd name="T99" fmla="*/ 184 h 817"/>
                <a:gd name="T100" fmla="*/ 300 w 317"/>
                <a:gd name="T101" fmla="*/ 158 h 817"/>
                <a:gd name="T102" fmla="*/ 291 w 317"/>
                <a:gd name="T103" fmla="*/ 134 h 817"/>
                <a:gd name="T104" fmla="*/ 293 w 317"/>
                <a:gd name="T105" fmla="*/ 110 h 817"/>
                <a:gd name="T106" fmla="*/ 309 w 317"/>
                <a:gd name="T107" fmla="*/ 86 h 817"/>
                <a:gd name="T108" fmla="*/ 316 w 317"/>
                <a:gd name="T109" fmla="*/ 60 h 817"/>
                <a:gd name="T110" fmla="*/ 306 w 317"/>
                <a:gd name="T111" fmla="*/ 26 h 817"/>
                <a:gd name="T112" fmla="*/ 266 w 317"/>
                <a:gd name="T113" fmla="*/ 88 h 817"/>
                <a:gd name="T114" fmla="*/ 162 w 317"/>
                <a:gd name="T115" fmla="*/ 134 h 817"/>
                <a:gd name="T116" fmla="*/ 58 w 317"/>
                <a:gd name="T117" fmla="*/ 82 h 8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17" h="817">
                  <a:moveTo>
                    <a:pt x="18" y="0"/>
                  </a:moveTo>
                  <a:lnTo>
                    <a:pt x="18" y="0"/>
                  </a:lnTo>
                  <a:lnTo>
                    <a:pt x="16" y="5"/>
                  </a:lnTo>
                  <a:lnTo>
                    <a:pt x="13" y="10"/>
                  </a:lnTo>
                  <a:lnTo>
                    <a:pt x="11" y="17"/>
                  </a:lnTo>
                  <a:lnTo>
                    <a:pt x="6" y="21"/>
                  </a:lnTo>
                  <a:lnTo>
                    <a:pt x="4" y="31"/>
                  </a:lnTo>
                  <a:lnTo>
                    <a:pt x="2" y="41"/>
                  </a:lnTo>
                  <a:lnTo>
                    <a:pt x="0" y="53"/>
                  </a:lnTo>
                  <a:lnTo>
                    <a:pt x="2" y="67"/>
                  </a:lnTo>
                  <a:lnTo>
                    <a:pt x="4" y="72"/>
                  </a:lnTo>
                  <a:lnTo>
                    <a:pt x="8" y="79"/>
                  </a:lnTo>
                  <a:lnTo>
                    <a:pt x="8" y="84"/>
                  </a:lnTo>
                  <a:lnTo>
                    <a:pt x="8" y="91"/>
                  </a:lnTo>
                  <a:lnTo>
                    <a:pt x="8" y="98"/>
                  </a:lnTo>
                  <a:lnTo>
                    <a:pt x="8" y="103"/>
                  </a:lnTo>
                  <a:lnTo>
                    <a:pt x="6" y="107"/>
                  </a:lnTo>
                  <a:lnTo>
                    <a:pt x="4" y="110"/>
                  </a:lnTo>
                  <a:lnTo>
                    <a:pt x="2" y="117"/>
                  </a:lnTo>
                  <a:lnTo>
                    <a:pt x="0" y="125"/>
                  </a:lnTo>
                  <a:lnTo>
                    <a:pt x="0" y="129"/>
                  </a:lnTo>
                  <a:lnTo>
                    <a:pt x="0" y="134"/>
                  </a:lnTo>
                  <a:lnTo>
                    <a:pt x="2" y="139"/>
                  </a:lnTo>
                  <a:lnTo>
                    <a:pt x="4" y="144"/>
                  </a:lnTo>
                  <a:lnTo>
                    <a:pt x="8" y="148"/>
                  </a:lnTo>
                  <a:lnTo>
                    <a:pt x="11" y="153"/>
                  </a:lnTo>
                  <a:lnTo>
                    <a:pt x="13" y="156"/>
                  </a:lnTo>
                  <a:lnTo>
                    <a:pt x="16" y="160"/>
                  </a:lnTo>
                  <a:lnTo>
                    <a:pt x="18" y="168"/>
                  </a:lnTo>
                  <a:lnTo>
                    <a:pt x="18" y="172"/>
                  </a:lnTo>
                  <a:lnTo>
                    <a:pt x="18" y="179"/>
                  </a:lnTo>
                  <a:lnTo>
                    <a:pt x="16" y="184"/>
                  </a:lnTo>
                  <a:lnTo>
                    <a:pt x="16" y="189"/>
                  </a:lnTo>
                  <a:lnTo>
                    <a:pt x="13" y="194"/>
                  </a:lnTo>
                  <a:lnTo>
                    <a:pt x="11" y="199"/>
                  </a:lnTo>
                  <a:lnTo>
                    <a:pt x="8" y="206"/>
                  </a:lnTo>
                  <a:lnTo>
                    <a:pt x="8" y="213"/>
                  </a:lnTo>
                  <a:lnTo>
                    <a:pt x="11" y="218"/>
                  </a:lnTo>
                  <a:lnTo>
                    <a:pt x="13" y="225"/>
                  </a:lnTo>
                  <a:lnTo>
                    <a:pt x="16" y="229"/>
                  </a:lnTo>
                  <a:lnTo>
                    <a:pt x="18" y="234"/>
                  </a:lnTo>
                  <a:lnTo>
                    <a:pt x="22" y="239"/>
                  </a:lnTo>
                  <a:lnTo>
                    <a:pt x="25" y="244"/>
                  </a:lnTo>
                  <a:lnTo>
                    <a:pt x="26" y="249"/>
                  </a:lnTo>
                  <a:lnTo>
                    <a:pt x="29" y="254"/>
                  </a:lnTo>
                  <a:lnTo>
                    <a:pt x="31" y="258"/>
                  </a:lnTo>
                  <a:lnTo>
                    <a:pt x="31" y="261"/>
                  </a:lnTo>
                  <a:lnTo>
                    <a:pt x="29" y="265"/>
                  </a:lnTo>
                  <a:lnTo>
                    <a:pt x="29" y="271"/>
                  </a:lnTo>
                  <a:lnTo>
                    <a:pt x="26" y="276"/>
                  </a:lnTo>
                  <a:lnTo>
                    <a:pt x="25" y="283"/>
                  </a:lnTo>
                  <a:lnTo>
                    <a:pt x="22" y="290"/>
                  </a:lnTo>
                  <a:lnTo>
                    <a:pt x="22" y="294"/>
                  </a:lnTo>
                  <a:lnTo>
                    <a:pt x="25" y="299"/>
                  </a:lnTo>
                  <a:lnTo>
                    <a:pt x="25" y="306"/>
                  </a:lnTo>
                  <a:lnTo>
                    <a:pt x="26" y="309"/>
                  </a:lnTo>
                  <a:lnTo>
                    <a:pt x="31" y="314"/>
                  </a:lnTo>
                  <a:lnTo>
                    <a:pt x="33" y="319"/>
                  </a:lnTo>
                  <a:lnTo>
                    <a:pt x="36" y="323"/>
                  </a:lnTo>
                  <a:lnTo>
                    <a:pt x="37" y="328"/>
                  </a:lnTo>
                  <a:lnTo>
                    <a:pt x="40" y="331"/>
                  </a:lnTo>
                  <a:lnTo>
                    <a:pt x="40" y="335"/>
                  </a:lnTo>
                  <a:lnTo>
                    <a:pt x="40" y="340"/>
                  </a:lnTo>
                  <a:lnTo>
                    <a:pt x="37" y="345"/>
                  </a:lnTo>
                  <a:lnTo>
                    <a:pt x="36" y="348"/>
                  </a:lnTo>
                  <a:lnTo>
                    <a:pt x="36" y="352"/>
                  </a:lnTo>
                  <a:lnTo>
                    <a:pt x="31" y="357"/>
                  </a:lnTo>
                  <a:lnTo>
                    <a:pt x="31" y="364"/>
                  </a:lnTo>
                  <a:lnTo>
                    <a:pt x="29" y="369"/>
                  </a:lnTo>
                  <a:lnTo>
                    <a:pt x="29" y="374"/>
                  </a:lnTo>
                  <a:lnTo>
                    <a:pt x="29" y="378"/>
                  </a:lnTo>
                  <a:lnTo>
                    <a:pt x="29" y="385"/>
                  </a:lnTo>
                  <a:lnTo>
                    <a:pt x="31" y="388"/>
                  </a:lnTo>
                  <a:lnTo>
                    <a:pt x="36" y="393"/>
                  </a:lnTo>
                  <a:lnTo>
                    <a:pt x="37" y="399"/>
                  </a:lnTo>
                  <a:lnTo>
                    <a:pt x="40" y="407"/>
                  </a:lnTo>
                  <a:lnTo>
                    <a:pt x="40" y="412"/>
                  </a:lnTo>
                  <a:lnTo>
                    <a:pt x="42" y="417"/>
                  </a:lnTo>
                  <a:lnTo>
                    <a:pt x="42" y="421"/>
                  </a:lnTo>
                  <a:lnTo>
                    <a:pt x="40" y="426"/>
                  </a:lnTo>
                  <a:lnTo>
                    <a:pt x="40" y="428"/>
                  </a:lnTo>
                  <a:lnTo>
                    <a:pt x="36" y="433"/>
                  </a:lnTo>
                  <a:lnTo>
                    <a:pt x="33" y="438"/>
                  </a:lnTo>
                  <a:lnTo>
                    <a:pt x="31" y="446"/>
                  </a:lnTo>
                  <a:lnTo>
                    <a:pt x="31" y="450"/>
                  </a:lnTo>
                  <a:lnTo>
                    <a:pt x="31" y="455"/>
                  </a:lnTo>
                  <a:lnTo>
                    <a:pt x="31" y="460"/>
                  </a:lnTo>
                  <a:lnTo>
                    <a:pt x="33" y="464"/>
                  </a:lnTo>
                  <a:lnTo>
                    <a:pt x="36" y="469"/>
                  </a:lnTo>
                  <a:lnTo>
                    <a:pt x="37" y="474"/>
                  </a:lnTo>
                  <a:lnTo>
                    <a:pt x="40" y="479"/>
                  </a:lnTo>
                  <a:lnTo>
                    <a:pt x="40" y="484"/>
                  </a:lnTo>
                  <a:lnTo>
                    <a:pt x="42" y="491"/>
                  </a:lnTo>
                  <a:lnTo>
                    <a:pt x="42" y="495"/>
                  </a:lnTo>
                  <a:lnTo>
                    <a:pt x="42" y="500"/>
                  </a:lnTo>
                  <a:lnTo>
                    <a:pt x="42" y="505"/>
                  </a:lnTo>
                  <a:lnTo>
                    <a:pt x="40" y="510"/>
                  </a:lnTo>
                  <a:lnTo>
                    <a:pt x="37" y="514"/>
                  </a:lnTo>
                  <a:lnTo>
                    <a:pt x="36" y="519"/>
                  </a:lnTo>
                  <a:lnTo>
                    <a:pt x="33" y="524"/>
                  </a:lnTo>
                  <a:lnTo>
                    <a:pt x="31" y="532"/>
                  </a:lnTo>
                  <a:lnTo>
                    <a:pt x="31" y="536"/>
                  </a:lnTo>
                  <a:lnTo>
                    <a:pt x="33" y="541"/>
                  </a:lnTo>
                  <a:lnTo>
                    <a:pt x="36" y="546"/>
                  </a:lnTo>
                  <a:lnTo>
                    <a:pt x="36" y="551"/>
                  </a:lnTo>
                  <a:lnTo>
                    <a:pt x="40" y="555"/>
                  </a:lnTo>
                  <a:lnTo>
                    <a:pt x="42" y="560"/>
                  </a:lnTo>
                  <a:lnTo>
                    <a:pt x="46" y="565"/>
                  </a:lnTo>
                  <a:lnTo>
                    <a:pt x="46" y="569"/>
                  </a:lnTo>
                  <a:lnTo>
                    <a:pt x="46" y="577"/>
                  </a:lnTo>
                  <a:lnTo>
                    <a:pt x="46" y="582"/>
                  </a:lnTo>
                  <a:lnTo>
                    <a:pt x="46" y="586"/>
                  </a:lnTo>
                  <a:lnTo>
                    <a:pt x="42" y="591"/>
                  </a:lnTo>
                  <a:lnTo>
                    <a:pt x="40" y="596"/>
                  </a:lnTo>
                  <a:lnTo>
                    <a:pt x="37" y="603"/>
                  </a:lnTo>
                  <a:lnTo>
                    <a:pt x="36" y="608"/>
                  </a:lnTo>
                  <a:lnTo>
                    <a:pt x="33" y="612"/>
                  </a:lnTo>
                  <a:lnTo>
                    <a:pt x="33" y="617"/>
                  </a:lnTo>
                  <a:lnTo>
                    <a:pt x="36" y="625"/>
                  </a:lnTo>
                  <a:lnTo>
                    <a:pt x="36" y="629"/>
                  </a:lnTo>
                  <a:lnTo>
                    <a:pt x="37" y="632"/>
                  </a:lnTo>
                  <a:lnTo>
                    <a:pt x="40" y="637"/>
                  </a:lnTo>
                  <a:lnTo>
                    <a:pt x="44" y="641"/>
                  </a:lnTo>
                  <a:lnTo>
                    <a:pt x="46" y="646"/>
                  </a:lnTo>
                  <a:lnTo>
                    <a:pt x="46" y="653"/>
                  </a:lnTo>
                  <a:lnTo>
                    <a:pt x="46" y="658"/>
                  </a:lnTo>
                  <a:lnTo>
                    <a:pt x="46" y="663"/>
                  </a:lnTo>
                  <a:lnTo>
                    <a:pt x="46" y="668"/>
                  </a:lnTo>
                  <a:lnTo>
                    <a:pt x="44" y="672"/>
                  </a:lnTo>
                  <a:lnTo>
                    <a:pt x="42" y="677"/>
                  </a:lnTo>
                  <a:lnTo>
                    <a:pt x="36" y="701"/>
                  </a:lnTo>
                  <a:lnTo>
                    <a:pt x="37" y="723"/>
                  </a:lnTo>
                  <a:lnTo>
                    <a:pt x="44" y="740"/>
                  </a:lnTo>
                  <a:lnTo>
                    <a:pt x="58" y="753"/>
                  </a:lnTo>
                  <a:lnTo>
                    <a:pt x="71" y="768"/>
                  </a:lnTo>
                  <a:lnTo>
                    <a:pt x="87" y="782"/>
                  </a:lnTo>
                  <a:lnTo>
                    <a:pt x="102" y="799"/>
                  </a:lnTo>
                  <a:lnTo>
                    <a:pt x="115" y="816"/>
                  </a:lnTo>
                  <a:lnTo>
                    <a:pt x="119" y="809"/>
                  </a:lnTo>
                  <a:lnTo>
                    <a:pt x="124" y="804"/>
                  </a:lnTo>
                  <a:lnTo>
                    <a:pt x="131" y="801"/>
                  </a:lnTo>
                  <a:lnTo>
                    <a:pt x="137" y="801"/>
                  </a:lnTo>
                  <a:lnTo>
                    <a:pt x="144" y="801"/>
                  </a:lnTo>
                  <a:lnTo>
                    <a:pt x="151" y="804"/>
                  </a:lnTo>
                  <a:lnTo>
                    <a:pt x="155" y="807"/>
                  </a:lnTo>
                  <a:lnTo>
                    <a:pt x="160" y="809"/>
                  </a:lnTo>
                  <a:lnTo>
                    <a:pt x="175" y="792"/>
                  </a:lnTo>
                  <a:lnTo>
                    <a:pt x="195" y="778"/>
                  </a:lnTo>
                  <a:lnTo>
                    <a:pt x="213" y="763"/>
                  </a:lnTo>
                  <a:lnTo>
                    <a:pt x="229" y="747"/>
                  </a:lnTo>
                  <a:lnTo>
                    <a:pt x="242" y="730"/>
                  </a:lnTo>
                  <a:lnTo>
                    <a:pt x="253" y="711"/>
                  </a:lnTo>
                  <a:lnTo>
                    <a:pt x="258" y="689"/>
                  </a:lnTo>
                  <a:lnTo>
                    <a:pt x="253" y="665"/>
                  </a:lnTo>
                  <a:lnTo>
                    <a:pt x="251" y="658"/>
                  </a:lnTo>
                  <a:lnTo>
                    <a:pt x="247" y="653"/>
                  </a:lnTo>
                  <a:lnTo>
                    <a:pt x="247" y="646"/>
                  </a:lnTo>
                  <a:lnTo>
                    <a:pt x="247" y="641"/>
                  </a:lnTo>
                  <a:lnTo>
                    <a:pt x="247" y="637"/>
                  </a:lnTo>
                  <a:lnTo>
                    <a:pt x="249" y="632"/>
                  </a:lnTo>
                  <a:lnTo>
                    <a:pt x="251" y="627"/>
                  </a:lnTo>
                  <a:lnTo>
                    <a:pt x="255" y="625"/>
                  </a:lnTo>
                  <a:lnTo>
                    <a:pt x="258" y="617"/>
                  </a:lnTo>
                  <a:lnTo>
                    <a:pt x="262" y="612"/>
                  </a:lnTo>
                  <a:lnTo>
                    <a:pt x="262" y="608"/>
                  </a:lnTo>
                  <a:lnTo>
                    <a:pt x="262" y="603"/>
                  </a:lnTo>
                  <a:lnTo>
                    <a:pt x="262" y="598"/>
                  </a:lnTo>
                  <a:lnTo>
                    <a:pt x="262" y="594"/>
                  </a:lnTo>
                  <a:lnTo>
                    <a:pt x="260" y="589"/>
                  </a:lnTo>
                  <a:lnTo>
                    <a:pt x="258" y="584"/>
                  </a:lnTo>
                  <a:lnTo>
                    <a:pt x="255" y="577"/>
                  </a:lnTo>
                  <a:lnTo>
                    <a:pt x="253" y="572"/>
                  </a:lnTo>
                  <a:lnTo>
                    <a:pt x="251" y="567"/>
                  </a:lnTo>
                  <a:lnTo>
                    <a:pt x="251" y="560"/>
                  </a:lnTo>
                  <a:lnTo>
                    <a:pt x="253" y="555"/>
                  </a:lnTo>
                  <a:lnTo>
                    <a:pt x="253" y="551"/>
                  </a:lnTo>
                  <a:lnTo>
                    <a:pt x="255" y="546"/>
                  </a:lnTo>
                  <a:lnTo>
                    <a:pt x="258" y="543"/>
                  </a:lnTo>
                  <a:lnTo>
                    <a:pt x="262" y="539"/>
                  </a:lnTo>
                  <a:lnTo>
                    <a:pt x="266" y="532"/>
                  </a:lnTo>
                  <a:lnTo>
                    <a:pt x="269" y="527"/>
                  </a:lnTo>
                  <a:lnTo>
                    <a:pt x="269" y="522"/>
                  </a:lnTo>
                  <a:lnTo>
                    <a:pt x="266" y="517"/>
                  </a:lnTo>
                  <a:lnTo>
                    <a:pt x="266" y="514"/>
                  </a:lnTo>
                  <a:lnTo>
                    <a:pt x="262" y="507"/>
                  </a:lnTo>
                  <a:lnTo>
                    <a:pt x="260" y="503"/>
                  </a:lnTo>
                  <a:lnTo>
                    <a:pt x="262" y="495"/>
                  </a:lnTo>
                  <a:lnTo>
                    <a:pt x="265" y="489"/>
                  </a:lnTo>
                  <a:lnTo>
                    <a:pt x="266" y="484"/>
                  </a:lnTo>
                  <a:lnTo>
                    <a:pt x="269" y="479"/>
                  </a:lnTo>
                  <a:lnTo>
                    <a:pt x="271" y="476"/>
                  </a:lnTo>
                  <a:lnTo>
                    <a:pt x="273" y="471"/>
                  </a:lnTo>
                  <a:lnTo>
                    <a:pt x="273" y="469"/>
                  </a:lnTo>
                  <a:lnTo>
                    <a:pt x="275" y="464"/>
                  </a:lnTo>
                  <a:lnTo>
                    <a:pt x="273" y="460"/>
                  </a:lnTo>
                  <a:lnTo>
                    <a:pt x="271" y="457"/>
                  </a:lnTo>
                  <a:lnTo>
                    <a:pt x="271" y="450"/>
                  </a:lnTo>
                  <a:lnTo>
                    <a:pt x="269" y="448"/>
                  </a:lnTo>
                  <a:lnTo>
                    <a:pt x="271" y="440"/>
                  </a:lnTo>
                  <a:lnTo>
                    <a:pt x="271" y="436"/>
                  </a:lnTo>
                  <a:lnTo>
                    <a:pt x="273" y="431"/>
                  </a:lnTo>
                  <a:lnTo>
                    <a:pt x="278" y="424"/>
                  </a:lnTo>
                  <a:lnTo>
                    <a:pt x="280" y="419"/>
                  </a:lnTo>
                  <a:lnTo>
                    <a:pt x="282" y="414"/>
                  </a:lnTo>
                  <a:lnTo>
                    <a:pt x="282" y="409"/>
                  </a:lnTo>
                  <a:lnTo>
                    <a:pt x="284" y="405"/>
                  </a:lnTo>
                  <a:lnTo>
                    <a:pt x="284" y="399"/>
                  </a:lnTo>
                  <a:lnTo>
                    <a:pt x="284" y="395"/>
                  </a:lnTo>
                  <a:lnTo>
                    <a:pt x="282" y="390"/>
                  </a:lnTo>
                  <a:lnTo>
                    <a:pt x="280" y="383"/>
                  </a:lnTo>
                  <a:lnTo>
                    <a:pt x="278" y="381"/>
                  </a:lnTo>
                  <a:lnTo>
                    <a:pt x="275" y="376"/>
                  </a:lnTo>
                  <a:lnTo>
                    <a:pt x="273" y="371"/>
                  </a:lnTo>
                  <a:lnTo>
                    <a:pt x="273" y="366"/>
                  </a:lnTo>
                  <a:lnTo>
                    <a:pt x="275" y="359"/>
                  </a:lnTo>
                  <a:lnTo>
                    <a:pt x="275" y="354"/>
                  </a:lnTo>
                  <a:lnTo>
                    <a:pt x="278" y="348"/>
                  </a:lnTo>
                  <a:lnTo>
                    <a:pt x="280" y="342"/>
                  </a:lnTo>
                  <a:lnTo>
                    <a:pt x="284" y="338"/>
                  </a:lnTo>
                  <a:lnTo>
                    <a:pt x="284" y="333"/>
                  </a:lnTo>
                  <a:lnTo>
                    <a:pt x="286" y="328"/>
                  </a:lnTo>
                  <a:lnTo>
                    <a:pt x="288" y="323"/>
                  </a:lnTo>
                  <a:lnTo>
                    <a:pt x="288" y="319"/>
                  </a:lnTo>
                  <a:lnTo>
                    <a:pt x="288" y="314"/>
                  </a:lnTo>
                  <a:lnTo>
                    <a:pt x="288" y="309"/>
                  </a:lnTo>
                  <a:lnTo>
                    <a:pt x="288" y="304"/>
                  </a:lnTo>
                  <a:lnTo>
                    <a:pt x="286" y="299"/>
                  </a:lnTo>
                  <a:lnTo>
                    <a:pt x="284" y="294"/>
                  </a:lnTo>
                  <a:lnTo>
                    <a:pt x="284" y="290"/>
                  </a:lnTo>
                  <a:lnTo>
                    <a:pt x="284" y="285"/>
                  </a:lnTo>
                  <a:lnTo>
                    <a:pt x="284" y="280"/>
                  </a:lnTo>
                  <a:lnTo>
                    <a:pt x="284" y="276"/>
                  </a:lnTo>
                  <a:lnTo>
                    <a:pt x="286" y="271"/>
                  </a:lnTo>
                  <a:lnTo>
                    <a:pt x="288" y="265"/>
                  </a:lnTo>
                  <a:lnTo>
                    <a:pt x="293" y="258"/>
                  </a:lnTo>
                  <a:lnTo>
                    <a:pt x="295" y="254"/>
                  </a:lnTo>
                  <a:lnTo>
                    <a:pt x="295" y="249"/>
                  </a:lnTo>
                  <a:lnTo>
                    <a:pt x="298" y="244"/>
                  </a:lnTo>
                  <a:lnTo>
                    <a:pt x="298" y="239"/>
                  </a:lnTo>
                  <a:lnTo>
                    <a:pt x="295" y="234"/>
                  </a:lnTo>
                  <a:lnTo>
                    <a:pt x="295" y="229"/>
                  </a:lnTo>
                  <a:lnTo>
                    <a:pt x="291" y="225"/>
                  </a:lnTo>
                  <a:lnTo>
                    <a:pt x="288" y="220"/>
                  </a:lnTo>
                  <a:lnTo>
                    <a:pt x="286" y="216"/>
                  </a:lnTo>
                  <a:lnTo>
                    <a:pt x="284" y="211"/>
                  </a:lnTo>
                  <a:lnTo>
                    <a:pt x="284" y="206"/>
                  </a:lnTo>
                  <a:lnTo>
                    <a:pt x="284" y="201"/>
                  </a:lnTo>
                  <a:lnTo>
                    <a:pt x="286" y="196"/>
                  </a:lnTo>
                  <a:lnTo>
                    <a:pt x="288" y="189"/>
                  </a:lnTo>
                  <a:lnTo>
                    <a:pt x="293" y="184"/>
                  </a:lnTo>
                  <a:lnTo>
                    <a:pt x="295" y="179"/>
                  </a:lnTo>
                  <a:lnTo>
                    <a:pt x="300" y="174"/>
                  </a:lnTo>
                  <a:lnTo>
                    <a:pt x="300" y="170"/>
                  </a:lnTo>
                  <a:lnTo>
                    <a:pt x="300" y="162"/>
                  </a:lnTo>
                  <a:lnTo>
                    <a:pt x="300" y="158"/>
                  </a:lnTo>
                  <a:lnTo>
                    <a:pt x="300" y="153"/>
                  </a:lnTo>
                  <a:lnTo>
                    <a:pt x="298" y="148"/>
                  </a:lnTo>
                  <a:lnTo>
                    <a:pt x="295" y="144"/>
                  </a:lnTo>
                  <a:lnTo>
                    <a:pt x="293" y="139"/>
                  </a:lnTo>
                  <a:lnTo>
                    <a:pt x="291" y="134"/>
                  </a:lnTo>
                  <a:lnTo>
                    <a:pt x="288" y="131"/>
                  </a:lnTo>
                  <a:lnTo>
                    <a:pt x="288" y="127"/>
                  </a:lnTo>
                  <a:lnTo>
                    <a:pt x="288" y="119"/>
                  </a:lnTo>
                  <a:lnTo>
                    <a:pt x="288" y="115"/>
                  </a:lnTo>
                  <a:lnTo>
                    <a:pt x="293" y="110"/>
                  </a:lnTo>
                  <a:lnTo>
                    <a:pt x="295" y="103"/>
                  </a:lnTo>
                  <a:lnTo>
                    <a:pt x="300" y="98"/>
                  </a:lnTo>
                  <a:lnTo>
                    <a:pt x="304" y="93"/>
                  </a:lnTo>
                  <a:lnTo>
                    <a:pt x="306" y="91"/>
                  </a:lnTo>
                  <a:lnTo>
                    <a:pt x="309" y="86"/>
                  </a:lnTo>
                  <a:lnTo>
                    <a:pt x="310" y="84"/>
                  </a:lnTo>
                  <a:lnTo>
                    <a:pt x="313" y="79"/>
                  </a:lnTo>
                  <a:lnTo>
                    <a:pt x="316" y="74"/>
                  </a:lnTo>
                  <a:lnTo>
                    <a:pt x="316" y="70"/>
                  </a:lnTo>
                  <a:lnTo>
                    <a:pt x="316" y="60"/>
                  </a:lnTo>
                  <a:lnTo>
                    <a:pt x="316" y="50"/>
                  </a:lnTo>
                  <a:lnTo>
                    <a:pt x="313" y="45"/>
                  </a:lnTo>
                  <a:lnTo>
                    <a:pt x="310" y="38"/>
                  </a:lnTo>
                  <a:lnTo>
                    <a:pt x="309" y="31"/>
                  </a:lnTo>
                  <a:lnTo>
                    <a:pt x="306" y="26"/>
                  </a:lnTo>
                  <a:lnTo>
                    <a:pt x="306" y="21"/>
                  </a:lnTo>
                  <a:lnTo>
                    <a:pt x="306" y="17"/>
                  </a:lnTo>
                  <a:lnTo>
                    <a:pt x="295" y="43"/>
                  </a:lnTo>
                  <a:lnTo>
                    <a:pt x="282" y="70"/>
                  </a:lnTo>
                  <a:lnTo>
                    <a:pt x="266" y="88"/>
                  </a:lnTo>
                  <a:lnTo>
                    <a:pt x="249" y="105"/>
                  </a:lnTo>
                  <a:lnTo>
                    <a:pt x="229" y="119"/>
                  </a:lnTo>
                  <a:lnTo>
                    <a:pt x="207" y="129"/>
                  </a:lnTo>
                  <a:lnTo>
                    <a:pt x="184" y="134"/>
                  </a:lnTo>
                  <a:lnTo>
                    <a:pt x="162" y="134"/>
                  </a:lnTo>
                  <a:lnTo>
                    <a:pt x="140" y="131"/>
                  </a:lnTo>
                  <a:lnTo>
                    <a:pt x="117" y="127"/>
                  </a:lnTo>
                  <a:lnTo>
                    <a:pt x="96" y="115"/>
                  </a:lnTo>
                  <a:lnTo>
                    <a:pt x="75" y="101"/>
                  </a:lnTo>
                  <a:lnTo>
                    <a:pt x="58" y="82"/>
                  </a:lnTo>
                  <a:lnTo>
                    <a:pt x="40" y="58"/>
                  </a:lnTo>
                  <a:lnTo>
                    <a:pt x="26" y="31"/>
                  </a:lnTo>
                  <a:lnTo>
                    <a:pt x="1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6" name="Freeform 125">
              <a:extLst>
                <a:ext uri="{FF2B5EF4-FFF2-40B4-BE49-F238E27FC236}">
                  <a16:creationId xmlns:a16="http://schemas.microsoft.com/office/drawing/2014/main" id="{79B4CC0F-BBF9-8F51-F180-B6988764F470}"/>
                </a:ext>
              </a:extLst>
            </p:cNvPr>
            <p:cNvSpPr>
              <a:spLocks/>
            </p:cNvSpPr>
            <p:nvPr/>
          </p:nvSpPr>
          <p:spPr bwMode="auto">
            <a:xfrm>
              <a:off x="1841" y="1234"/>
              <a:ext cx="2097" cy="585"/>
            </a:xfrm>
            <a:custGeom>
              <a:avLst/>
              <a:gdLst>
                <a:gd name="T0" fmla="*/ 1232 w 2097"/>
                <a:gd name="T1" fmla="*/ 326 h 585"/>
                <a:gd name="T2" fmla="*/ 1048 w 2097"/>
                <a:gd name="T3" fmla="*/ 285 h 585"/>
                <a:gd name="T4" fmla="*/ 864 w 2097"/>
                <a:gd name="T5" fmla="*/ 326 h 585"/>
                <a:gd name="T6" fmla="*/ 702 w 2097"/>
                <a:gd name="T7" fmla="*/ 381 h 585"/>
                <a:gd name="T8" fmla="*/ 565 w 2097"/>
                <a:gd name="T9" fmla="*/ 482 h 585"/>
                <a:gd name="T10" fmla="*/ 412 w 2097"/>
                <a:gd name="T11" fmla="*/ 512 h 585"/>
                <a:gd name="T12" fmla="*/ 299 w 2097"/>
                <a:gd name="T13" fmla="*/ 441 h 585"/>
                <a:gd name="T14" fmla="*/ 175 w 2097"/>
                <a:gd name="T15" fmla="*/ 305 h 585"/>
                <a:gd name="T16" fmla="*/ 70 w 2097"/>
                <a:gd name="T17" fmla="*/ 207 h 585"/>
                <a:gd name="T18" fmla="*/ 122 w 2097"/>
                <a:gd name="T19" fmla="*/ 154 h 585"/>
                <a:gd name="T20" fmla="*/ 144 w 2097"/>
                <a:gd name="T21" fmla="*/ 187 h 585"/>
                <a:gd name="T22" fmla="*/ 146 w 2097"/>
                <a:gd name="T23" fmla="*/ 147 h 585"/>
                <a:gd name="T24" fmla="*/ 137 w 2097"/>
                <a:gd name="T25" fmla="*/ 97 h 585"/>
                <a:gd name="T26" fmla="*/ 181 w 2097"/>
                <a:gd name="T27" fmla="*/ 123 h 585"/>
                <a:gd name="T28" fmla="*/ 228 w 2097"/>
                <a:gd name="T29" fmla="*/ 140 h 585"/>
                <a:gd name="T30" fmla="*/ 225 w 2097"/>
                <a:gd name="T31" fmla="*/ 113 h 585"/>
                <a:gd name="T32" fmla="*/ 259 w 2097"/>
                <a:gd name="T33" fmla="*/ 118 h 585"/>
                <a:gd name="T34" fmla="*/ 295 w 2097"/>
                <a:gd name="T35" fmla="*/ 118 h 585"/>
                <a:gd name="T36" fmla="*/ 342 w 2097"/>
                <a:gd name="T37" fmla="*/ 132 h 585"/>
                <a:gd name="T38" fmla="*/ 364 w 2097"/>
                <a:gd name="T39" fmla="*/ 132 h 585"/>
                <a:gd name="T40" fmla="*/ 297 w 2097"/>
                <a:gd name="T41" fmla="*/ 56 h 585"/>
                <a:gd name="T42" fmla="*/ 150 w 2097"/>
                <a:gd name="T43" fmla="*/ 4 h 585"/>
                <a:gd name="T44" fmla="*/ 30 w 2097"/>
                <a:gd name="T45" fmla="*/ 53 h 585"/>
                <a:gd name="T46" fmla="*/ 15 w 2097"/>
                <a:gd name="T47" fmla="*/ 230 h 585"/>
                <a:gd name="T48" fmla="*/ 175 w 2097"/>
                <a:gd name="T49" fmla="*/ 369 h 585"/>
                <a:gd name="T50" fmla="*/ 317 w 2097"/>
                <a:gd name="T51" fmla="*/ 532 h 585"/>
                <a:gd name="T52" fmla="*/ 497 w 2097"/>
                <a:gd name="T53" fmla="*/ 570 h 585"/>
                <a:gd name="T54" fmla="*/ 668 w 2097"/>
                <a:gd name="T55" fmla="*/ 517 h 585"/>
                <a:gd name="T56" fmla="*/ 733 w 2097"/>
                <a:gd name="T57" fmla="*/ 420 h 585"/>
                <a:gd name="T58" fmla="*/ 897 w 2097"/>
                <a:gd name="T59" fmla="*/ 362 h 585"/>
                <a:gd name="T60" fmla="*/ 1066 w 2097"/>
                <a:gd name="T61" fmla="*/ 340 h 585"/>
                <a:gd name="T62" fmla="*/ 1235 w 2097"/>
                <a:gd name="T63" fmla="*/ 371 h 585"/>
                <a:gd name="T64" fmla="*/ 1368 w 2097"/>
                <a:gd name="T65" fmla="*/ 457 h 585"/>
                <a:gd name="T66" fmla="*/ 1436 w 2097"/>
                <a:gd name="T67" fmla="*/ 515 h 585"/>
                <a:gd name="T68" fmla="*/ 1652 w 2097"/>
                <a:gd name="T69" fmla="*/ 570 h 585"/>
                <a:gd name="T70" fmla="*/ 1809 w 2097"/>
                <a:gd name="T71" fmla="*/ 508 h 585"/>
                <a:gd name="T72" fmla="*/ 1961 w 2097"/>
                <a:gd name="T73" fmla="*/ 340 h 585"/>
                <a:gd name="T74" fmla="*/ 2094 w 2097"/>
                <a:gd name="T75" fmla="*/ 185 h 585"/>
                <a:gd name="T76" fmla="*/ 2038 w 2097"/>
                <a:gd name="T77" fmla="*/ 47 h 585"/>
                <a:gd name="T78" fmla="*/ 1930 w 2097"/>
                <a:gd name="T79" fmla="*/ 4 h 585"/>
                <a:gd name="T80" fmla="*/ 1763 w 2097"/>
                <a:gd name="T81" fmla="*/ 72 h 585"/>
                <a:gd name="T82" fmla="*/ 1741 w 2097"/>
                <a:gd name="T83" fmla="*/ 125 h 585"/>
                <a:gd name="T84" fmla="*/ 1754 w 2097"/>
                <a:gd name="T85" fmla="*/ 142 h 585"/>
                <a:gd name="T86" fmla="*/ 1825 w 2097"/>
                <a:gd name="T87" fmla="*/ 104 h 585"/>
                <a:gd name="T88" fmla="*/ 1832 w 2097"/>
                <a:gd name="T89" fmla="*/ 123 h 585"/>
                <a:gd name="T90" fmla="*/ 1892 w 2097"/>
                <a:gd name="T91" fmla="*/ 106 h 585"/>
                <a:gd name="T92" fmla="*/ 1870 w 2097"/>
                <a:gd name="T93" fmla="*/ 149 h 585"/>
                <a:gd name="T94" fmla="*/ 1923 w 2097"/>
                <a:gd name="T95" fmla="*/ 118 h 585"/>
                <a:gd name="T96" fmla="*/ 1967 w 2097"/>
                <a:gd name="T97" fmla="*/ 106 h 585"/>
                <a:gd name="T98" fmla="*/ 1943 w 2097"/>
                <a:gd name="T99" fmla="*/ 158 h 585"/>
                <a:gd name="T100" fmla="*/ 1961 w 2097"/>
                <a:gd name="T101" fmla="*/ 183 h 585"/>
                <a:gd name="T102" fmla="*/ 1978 w 2097"/>
                <a:gd name="T103" fmla="*/ 170 h 585"/>
                <a:gd name="T104" fmla="*/ 2014 w 2097"/>
                <a:gd name="T105" fmla="*/ 233 h 585"/>
                <a:gd name="T106" fmla="*/ 1892 w 2097"/>
                <a:gd name="T107" fmla="*/ 328 h 585"/>
                <a:gd name="T108" fmla="*/ 1768 w 2097"/>
                <a:gd name="T109" fmla="*/ 472 h 585"/>
                <a:gd name="T110" fmla="*/ 1652 w 2097"/>
                <a:gd name="T111" fmla="*/ 510 h 585"/>
                <a:gd name="T112" fmla="*/ 1503 w 2097"/>
                <a:gd name="T113" fmla="*/ 460 h 585"/>
                <a:gd name="T114" fmla="*/ 1365 w 2097"/>
                <a:gd name="T115" fmla="*/ 376 h 5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097" h="585">
                  <a:moveTo>
                    <a:pt x="1365" y="376"/>
                  </a:moveTo>
                  <a:lnTo>
                    <a:pt x="1365" y="376"/>
                  </a:lnTo>
                  <a:lnTo>
                    <a:pt x="1346" y="369"/>
                  </a:lnTo>
                  <a:lnTo>
                    <a:pt x="1327" y="364"/>
                  </a:lnTo>
                  <a:lnTo>
                    <a:pt x="1308" y="357"/>
                  </a:lnTo>
                  <a:lnTo>
                    <a:pt x="1290" y="350"/>
                  </a:lnTo>
                  <a:lnTo>
                    <a:pt x="1270" y="343"/>
                  </a:lnTo>
                  <a:lnTo>
                    <a:pt x="1250" y="333"/>
                  </a:lnTo>
                  <a:lnTo>
                    <a:pt x="1232" y="326"/>
                  </a:lnTo>
                  <a:lnTo>
                    <a:pt x="1212" y="321"/>
                  </a:lnTo>
                  <a:lnTo>
                    <a:pt x="1194" y="314"/>
                  </a:lnTo>
                  <a:lnTo>
                    <a:pt x="1172" y="307"/>
                  </a:lnTo>
                  <a:lnTo>
                    <a:pt x="1155" y="302"/>
                  </a:lnTo>
                  <a:lnTo>
                    <a:pt x="1132" y="297"/>
                  </a:lnTo>
                  <a:lnTo>
                    <a:pt x="1112" y="293"/>
                  </a:lnTo>
                  <a:lnTo>
                    <a:pt x="1090" y="290"/>
                  </a:lnTo>
                  <a:lnTo>
                    <a:pt x="1070" y="288"/>
                  </a:lnTo>
                  <a:lnTo>
                    <a:pt x="1048" y="285"/>
                  </a:lnTo>
                  <a:lnTo>
                    <a:pt x="1025" y="288"/>
                  </a:lnTo>
                  <a:lnTo>
                    <a:pt x="1003" y="290"/>
                  </a:lnTo>
                  <a:lnTo>
                    <a:pt x="981" y="293"/>
                  </a:lnTo>
                  <a:lnTo>
                    <a:pt x="961" y="297"/>
                  </a:lnTo>
                  <a:lnTo>
                    <a:pt x="941" y="302"/>
                  </a:lnTo>
                  <a:lnTo>
                    <a:pt x="921" y="307"/>
                  </a:lnTo>
                  <a:lnTo>
                    <a:pt x="901" y="314"/>
                  </a:lnTo>
                  <a:lnTo>
                    <a:pt x="881" y="321"/>
                  </a:lnTo>
                  <a:lnTo>
                    <a:pt x="864" y="326"/>
                  </a:lnTo>
                  <a:lnTo>
                    <a:pt x="843" y="333"/>
                  </a:lnTo>
                  <a:lnTo>
                    <a:pt x="826" y="343"/>
                  </a:lnTo>
                  <a:lnTo>
                    <a:pt x="805" y="350"/>
                  </a:lnTo>
                  <a:lnTo>
                    <a:pt x="788" y="357"/>
                  </a:lnTo>
                  <a:lnTo>
                    <a:pt x="768" y="364"/>
                  </a:lnTo>
                  <a:lnTo>
                    <a:pt x="750" y="369"/>
                  </a:lnTo>
                  <a:lnTo>
                    <a:pt x="730" y="376"/>
                  </a:lnTo>
                  <a:lnTo>
                    <a:pt x="714" y="379"/>
                  </a:lnTo>
                  <a:lnTo>
                    <a:pt x="702" y="381"/>
                  </a:lnTo>
                  <a:lnTo>
                    <a:pt x="688" y="383"/>
                  </a:lnTo>
                  <a:lnTo>
                    <a:pt x="674" y="391"/>
                  </a:lnTo>
                  <a:lnTo>
                    <a:pt x="659" y="402"/>
                  </a:lnTo>
                  <a:lnTo>
                    <a:pt x="644" y="414"/>
                  </a:lnTo>
                  <a:lnTo>
                    <a:pt x="626" y="431"/>
                  </a:lnTo>
                  <a:lnTo>
                    <a:pt x="606" y="453"/>
                  </a:lnTo>
                  <a:lnTo>
                    <a:pt x="595" y="463"/>
                  </a:lnTo>
                  <a:lnTo>
                    <a:pt x="581" y="472"/>
                  </a:lnTo>
                  <a:lnTo>
                    <a:pt x="565" y="482"/>
                  </a:lnTo>
                  <a:lnTo>
                    <a:pt x="550" y="489"/>
                  </a:lnTo>
                  <a:lnTo>
                    <a:pt x="535" y="494"/>
                  </a:lnTo>
                  <a:lnTo>
                    <a:pt x="517" y="500"/>
                  </a:lnTo>
                  <a:lnTo>
                    <a:pt x="497" y="503"/>
                  </a:lnTo>
                  <a:lnTo>
                    <a:pt x="479" y="508"/>
                  </a:lnTo>
                  <a:lnTo>
                    <a:pt x="461" y="510"/>
                  </a:lnTo>
                  <a:lnTo>
                    <a:pt x="446" y="512"/>
                  </a:lnTo>
                  <a:lnTo>
                    <a:pt x="428" y="512"/>
                  </a:lnTo>
                  <a:lnTo>
                    <a:pt x="412" y="512"/>
                  </a:lnTo>
                  <a:lnTo>
                    <a:pt x="399" y="512"/>
                  </a:lnTo>
                  <a:lnTo>
                    <a:pt x="388" y="510"/>
                  </a:lnTo>
                  <a:lnTo>
                    <a:pt x="379" y="508"/>
                  </a:lnTo>
                  <a:lnTo>
                    <a:pt x="372" y="506"/>
                  </a:lnTo>
                  <a:lnTo>
                    <a:pt x="355" y="496"/>
                  </a:lnTo>
                  <a:lnTo>
                    <a:pt x="342" y="484"/>
                  </a:lnTo>
                  <a:lnTo>
                    <a:pt x="328" y="472"/>
                  </a:lnTo>
                  <a:lnTo>
                    <a:pt x="312" y="457"/>
                  </a:lnTo>
                  <a:lnTo>
                    <a:pt x="299" y="441"/>
                  </a:lnTo>
                  <a:lnTo>
                    <a:pt x="286" y="424"/>
                  </a:lnTo>
                  <a:lnTo>
                    <a:pt x="273" y="408"/>
                  </a:lnTo>
                  <a:lnTo>
                    <a:pt x="259" y="391"/>
                  </a:lnTo>
                  <a:lnTo>
                    <a:pt x="246" y="376"/>
                  </a:lnTo>
                  <a:lnTo>
                    <a:pt x="230" y="359"/>
                  </a:lnTo>
                  <a:lnTo>
                    <a:pt x="217" y="343"/>
                  </a:lnTo>
                  <a:lnTo>
                    <a:pt x="204" y="328"/>
                  </a:lnTo>
                  <a:lnTo>
                    <a:pt x="188" y="316"/>
                  </a:lnTo>
                  <a:lnTo>
                    <a:pt x="175" y="305"/>
                  </a:lnTo>
                  <a:lnTo>
                    <a:pt x="159" y="295"/>
                  </a:lnTo>
                  <a:lnTo>
                    <a:pt x="144" y="285"/>
                  </a:lnTo>
                  <a:lnTo>
                    <a:pt x="128" y="278"/>
                  </a:lnTo>
                  <a:lnTo>
                    <a:pt x="113" y="269"/>
                  </a:lnTo>
                  <a:lnTo>
                    <a:pt x="101" y="256"/>
                  </a:lnTo>
                  <a:lnTo>
                    <a:pt x="90" y="244"/>
                  </a:lnTo>
                  <a:lnTo>
                    <a:pt x="82" y="233"/>
                  </a:lnTo>
                  <a:lnTo>
                    <a:pt x="75" y="219"/>
                  </a:lnTo>
                  <a:lnTo>
                    <a:pt x="70" y="207"/>
                  </a:lnTo>
                  <a:lnTo>
                    <a:pt x="68" y="197"/>
                  </a:lnTo>
                  <a:lnTo>
                    <a:pt x="75" y="187"/>
                  </a:lnTo>
                  <a:lnTo>
                    <a:pt x="80" y="180"/>
                  </a:lnTo>
                  <a:lnTo>
                    <a:pt x="90" y="178"/>
                  </a:lnTo>
                  <a:lnTo>
                    <a:pt x="99" y="175"/>
                  </a:lnTo>
                  <a:lnTo>
                    <a:pt x="108" y="173"/>
                  </a:lnTo>
                  <a:lnTo>
                    <a:pt x="114" y="170"/>
                  </a:lnTo>
                  <a:lnTo>
                    <a:pt x="122" y="164"/>
                  </a:lnTo>
                  <a:lnTo>
                    <a:pt x="122" y="154"/>
                  </a:lnTo>
                  <a:lnTo>
                    <a:pt x="122" y="158"/>
                  </a:lnTo>
                  <a:lnTo>
                    <a:pt x="124" y="166"/>
                  </a:lnTo>
                  <a:lnTo>
                    <a:pt x="124" y="170"/>
                  </a:lnTo>
                  <a:lnTo>
                    <a:pt x="128" y="173"/>
                  </a:lnTo>
                  <a:lnTo>
                    <a:pt x="130" y="175"/>
                  </a:lnTo>
                  <a:lnTo>
                    <a:pt x="133" y="180"/>
                  </a:lnTo>
                  <a:lnTo>
                    <a:pt x="135" y="183"/>
                  </a:lnTo>
                  <a:lnTo>
                    <a:pt x="139" y="185"/>
                  </a:lnTo>
                  <a:lnTo>
                    <a:pt x="144" y="187"/>
                  </a:lnTo>
                  <a:lnTo>
                    <a:pt x="148" y="192"/>
                  </a:lnTo>
                  <a:lnTo>
                    <a:pt x="152" y="192"/>
                  </a:lnTo>
                  <a:lnTo>
                    <a:pt x="155" y="192"/>
                  </a:lnTo>
                  <a:lnTo>
                    <a:pt x="157" y="187"/>
                  </a:lnTo>
                  <a:lnTo>
                    <a:pt x="157" y="183"/>
                  </a:lnTo>
                  <a:lnTo>
                    <a:pt x="155" y="170"/>
                  </a:lnTo>
                  <a:lnTo>
                    <a:pt x="152" y="158"/>
                  </a:lnTo>
                  <a:lnTo>
                    <a:pt x="150" y="154"/>
                  </a:lnTo>
                  <a:lnTo>
                    <a:pt x="146" y="147"/>
                  </a:lnTo>
                  <a:lnTo>
                    <a:pt x="141" y="142"/>
                  </a:lnTo>
                  <a:lnTo>
                    <a:pt x="139" y="135"/>
                  </a:lnTo>
                  <a:lnTo>
                    <a:pt x="135" y="130"/>
                  </a:lnTo>
                  <a:lnTo>
                    <a:pt x="130" y="125"/>
                  </a:lnTo>
                  <a:lnTo>
                    <a:pt x="128" y="118"/>
                  </a:lnTo>
                  <a:lnTo>
                    <a:pt x="126" y="111"/>
                  </a:lnTo>
                  <a:lnTo>
                    <a:pt x="128" y="106"/>
                  </a:lnTo>
                  <a:lnTo>
                    <a:pt x="130" y="101"/>
                  </a:lnTo>
                  <a:lnTo>
                    <a:pt x="137" y="97"/>
                  </a:lnTo>
                  <a:lnTo>
                    <a:pt x="144" y="94"/>
                  </a:lnTo>
                  <a:lnTo>
                    <a:pt x="150" y="94"/>
                  </a:lnTo>
                  <a:lnTo>
                    <a:pt x="155" y="94"/>
                  </a:lnTo>
                  <a:lnTo>
                    <a:pt x="161" y="99"/>
                  </a:lnTo>
                  <a:lnTo>
                    <a:pt x="166" y="101"/>
                  </a:lnTo>
                  <a:lnTo>
                    <a:pt x="168" y="111"/>
                  </a:lnTo>
                  <a:lnTo>
                    <a:pt x="173" y="118"/>
                  </a:lnTo>
                  <a:lnTo>
                    <a:pt x="177" y="120"/>
                  </a:lnTo>
                  <a:lnTo>
                    <a:pt x="181" y="123"/>
                  </a:lnTo>
                  <a:lnTo>
                    <a:pt x="188" y="125"/>
                  </a:lnTo>
                  <a:lnTo>
                    <a:pt x="194" y="128"/>
                  </a:lnTo>
                  <a:lnTo>
                    <a:pt x="204" y="135"/>
                  </a:lnTo>
                  <a:lnTo>
                    <a:pt x="213" y="144"/>
                  </a:lnTo>
                  <a:lnTo>
                    <a:pt x="217" y="149"/>
                  </a:lnTo>
                  <a:lnTo>
                    <a:pt x="221" y="149"/>
                  </a:lnTo>
                  <a:lnTo>
                    <a:pt x="225" y="149"/>
                  </a:lnTo>
                  <a:lnTo>
                    <a:pt x="230" y="144"/>
                  </a:lnTo>
                  <a:lnTo>
                    <a:pt x="228" y="140"/>
                  </a:lnTo>
                  <a:lnTo>
                    <a:pt x="228" y="132"/>
                  </a:lnTo>
                  <a:lnTo>
                    <a:pt x="225" y="128"/>
                  </a:lnTo>
                  <a:lnTo>
                    <a:pt x="221" y="123"/>
                  </a:lnTo>
                  <a:lnTo>
                    <a:pt x="217" y="118"/>
                  </a:lnTo>
                  <a:lnTo>
                    <a:pt x="215" y="113"/>
                  </a:lnTo>
                  <a:lnTo>
                    <a:pt x="210" y="111"/>
                  </a:lnTo>
                  <a:lnTo>
                    <a:pt x="204" y="106"/>
                  </a:lnTo>
                  <a:lnTo>
                    <a:pt x="215" y="108"/>
                  </a:lnTo>
                  <a:lnTo>
                    <a:pt x="225" y="113"/>
                  </a:lnTo>
                  <a:lnTo>
                    <a:pt x="235" y="118"/>
                  </a:lnTo>
                  <a:lnTo>
                    <a:pt x="244" y="125"/>
                  </a:lnTo>
                  <a:lnTo>
                    <a:pt x="251" y="130"/>
                  </a:lnTo>
                  <a:lnTo>
                    <a:pt x="257" y="132"/>
                  </a:lnTo>
                  <a:lnTo>
                    <a:pt x="261" y="132"/>
                  </a:lnTo>
                  <a:lnTo>
                    <a:pt x="266" y="128"/>
                  </a:lnTo>
                  <a:lnTo>
                    <a:pt x="263" y="123"/>
                  </a:lnTo>
                  <a:lnTo>
                    <a:pt x="263" y="120"/>
                  </a:lnTo>
                  <a:lnTo>
                    <a:pt x="259" y="118"/>
                  </a:lnTo>
                  <a:lnTo>
                    <a:pt x="253" y="115"/>
                  </a:lnTo>
                  <a:lnTo>
                    <a:pt x="248" y="113"/>
                  </a:lnTo>
                  <a:lnTo>
                    <a:pt x="246" y="108"/>
                  </a:lnTo>
                  <a:lnTo>
                    <a:pt x="244" y="106"/>
                  </a:lnTo>
                  <a:lnTo>
                    <a:pt x="244" y="101"/>
                  </a:lnTo>
                  <a:lnTo>
                    <a:pt x="259" y="101"/>
                  </a:lnTo>
                  <a:lnTo>
                    <a:pt x="270" y="104"/>
                  </a:lnTo>
                  <a:lnTo>
                    <a:pt x="284" y="111"/>
                  </a:lnTo>
                  <a:lnTo>
                    <a:pt x="295" y="118"/>
                  </a:lnTo>
                  <a:lnTo>
                    <a:pt x="304" y="125"/>
                  </a:lnTo>
                  <a:lnTo>
                    <a:pt x="314" y="135"/>
                  </a:lnTo>
                  <a:lnTo>
                    <a:pt x="324" y="140"/>
                  </a:lnTo>
                  <a:lnTo>
                    <a:pt x="332" y="144"/>
                  </a:lnTo>
                  <a:lnTo>
                    <a:pt x="335" y="147"/>
                  </a:lnTo>
                  <a:lnTo>
                    <a:pt x="339" y="144"/>
                  </a:lnTo>
                  <a:lnTo>
                    <a:pt x="342" y="142"/>
                  </a:lnTo>
                  <a:lnTo>
                    <a:pt x="343" y="137"/>
                  </a:lnTo>
                  <a:lnTo>
                    <a:pt x="342" y="132"/>
                  </a:lnTo>
                  <a:lnTo>
                    <a:pt x="339" y="128"/>
                  </a:lnTo>
                  <a:lnTo>
                    <a:pt x="339" y="123"/>
                  </a:lnTo>
                  <a:lnTo>
                    <a:pt x="337" y="118"/>
                  </a:lnTo>
                  <a:lnTo>
                    <a:pt x="342" y="118"/>
                  </a:lnTo>
                  <a:lnTo>
                    <a:pt x="343" y="120"/>
                  </a:lnTo>
                  <a:lnTo>
                    <a:pt x="350" y="123"/>
                  </a:lnTo>
                  <a:lnTo>
                    <a:pt x="355" y="125"/>
                  </a:lnTo>
                  <a:lnTo>
                    <a:pt x="359" y="128"/>
                  </a:lnTo>
                  <a:lnTo>
                    <a:pt x="364" y="132"/>
                  </a:lnTo>
                  <a:lnTo>
                    <a:pt x="368" y="135"/>
                  </a:lnTo>
                  <a:lnTo>
                    <a:pt x="372" y="140"/>
                  </a:lnTo>
                  <a:lnTo>
                    <a:pt x="372" y="125"/>
                  </a:lnTo>
                  <a:lnTo>
                    <a:pt x="368" y="111"/>
                  </a:lnTo>
                  <a:lnTo>
                    <a:pt x="359" y="97"/>
                  </a:lnTo>
                  <a:lnTo>
                    <a:pt x="348" y="85"/>
                  </a:lnTo>
                  <a:lnTo>
                    <a:pt x="332" y="72"/>
                  </a:lnTo>
                  <a:lnTo>
                    <a:pt x="317" y="63"/>
                  </a:lnTo>
                  <a:lnTo>
                    <a:pt x="297" y="56"/>
                  </a:lnTo>
                  <a:lnTo>
                    <a:pt x="277" y="51"/>
                  </a:lnTo>
                  <a:lnTo>
                    <a:pt x="241" y="43"/>
                  </a:lnTo>
                  <a:lnTo>
                    <a:pt x="215" y="34"/>
                  </a:lnTo>
                  <a:lnTo>
                    <a:pt x="197" y="25"/>
                  </a:lnTo>
                  <a:lnTo>
                    <a:pt x="184" y="15"/>
                  </a:lnTo>
                  <a:lnTo>
                    <a:pt x="175" y="8"/>
                  </a:lnTo>
                  <a:lnTo>
                    <a:pt x="166" y="4"/>
                  </a:lnTo>
                  <a:lnTo>
                    <a:pt x="159" y="0"/>
                  </a:lnTo>
                  <a:lnTo>
                    <a:pt x="150" y="4"/>
                  </a:lnTo>
                  <a:lnTo>
                    <a:pt x="139" y="18"/>
                  </a:lnTo>
                  <a:lnTo>
                    <a:pt x="126" y="29"/>
                  </a:lnTo>
                  <a:lnTo>
                    <a:pt x="113" y="37"/>
                  </a:lnTo>
                  <a:lnTo>
                    <a:pt x="99" y="43"/>
                  </a:lnTo>
                  <a:lnTo>
                    <a:pt x="86" y="47"/>
                  </a:lnTo>
                  <a:lnTo>
                    <a:pt x="70" y="49"/>
                  </a:lnTo>
                  <a:lnTo>
                    <a:pt x="57" y="47"/>
                  </a:lnTo>
                  <a:lnTo>
                    <a:pt x="44" y="41"/>
                  </a:lnTo>
                  <a:lnTo>
                    <a:pt x="30" y="53"/>
                  </a:lnTo>
                  <a:lnTo>
                    <a:pt x="19" y="68"/>
                  </a:lnTo>
                  <a:lnTo>
                    <a:pt x="10" y="85"/>
                  </a:lnTo>
                  <a:lnTo>
                    <a:pt x="4" y="101"/>
                  </a:lnTo>
                  <a:lnTo>
                    <a:pt x="2" y="120"/>
                  </a:lnTo>
                  <a:lnTo>
                    <a:pt x="0" y="142"/>
                  </a:lnTo>
                  <a:lnTo>
                    <a:pt x="0" y="164"/>
                  </a:lnTo>
                  <a:lnTo>
                    <a:pt x="2" y="185"/>
                  </a:lnTo>
                  <a:lnTo>
                    <a:pt x="6" y="209"/>
                  </a:lnTo>
                  <a:lnTo>
                    <a:pt x="15" y="230"/>
                  </a:lnTo>
                  <a:lnTo>
                    <a:pt x="26" y="252"/>
                  </a:lnTo>
                  <a:lnTo>
                    <a:pt x="39" y="271"/>
                  </a:lnTo>
                  <a:lnTo>
                    <a:pt x="55" y="290"/>
                  </a:lnTo>
                  <a:lnTo>
                    <a:pt x="75" y="305"/>
                  </a:lnTo>
                  <a:lnTo>
                    <a:pt x="93" y="319"/>
                  </a:lnTo>
                  <a:lnTo>
                    <a:pt x="113" y="328"/>
                  </a:lnTo>
                  <a:lnTo>
                    <a:pt x="135" y="340"/>
                  </a:lnTo>
                  <a:lnTo>
                    <a:pt x="155" y="355"/>
                  </a:lnTo>
                  <a:lnTo>
                    <a:pt x="175" y="369"/>
                  </a:lnTo>
                  <a:lnTo>
                    <a:pt x="193" y="386"/>
                  </a:lnTo>
                  <a:lnTo>
                    <a:pt x="210" y="405"/>
                  </a:lnTo>
                  <a:lnTo>
                    <a:pt x="225" y="422"/>
                  </a:lnTo>
                  <a:lnTo>
                    <a:pt x="241" y="441"/>
                  </a:lnTo>
                  <a:lnTo>
                    <a:pt x="257" y="460"/>
                  </a:lnTo>
                  <a:lnTo>
                    <a:pt x="273" y="479"/>
                  </a:lnTo>
                  <a:lnTo>
                    <a:pt x="286" y="498"/>
                  </a:lnTo>
                  <a:lnTo>
                    <a:pt x="301" y="515"/>
                  </a:lnTo>
                  <a:lnTo>
                    <a:pt x="317" y="532"/>
                  </a:lnTo>
                  <a:lnTo>
                    <a:pt x="330" y="546"/>
                  </a:lnTo>
                  <a:lnTo>
                    <a:pt x="346" y="558"/>
                  </a:lnTo>
                  <a:lnTo>
                    <a:pt x="364" y="570"/>
                  </a:lnTo>
                  <a:lnTo>
                    <a:pt x="379" y="577"/>
                  </a:lnTo>
                  <a:lnTo>
                    <a:pt x="402" y="582"/>
                  </a:lnTo>
                  <a:lnTo>
                    <a:pt x="426" y="584"/>
                  </a:lnTo>
                  <a:lnTo>
                    <a:pt x="448" y="582"/>
                  </a:lnTo>
                  <a:lnTo>
                    <a:pt x="473" y="577"/>
                  </a:lnTo>
                  <a:lnTo>
                    <a:pt x="497" y="570"/>
                  </a:lnTo>
                  <a:lnTo>
                    <a:pt x="519" y="560"/>
                  </a:lnTo>
                  <a:lnTo>
                    <a:pt x="543" y="551"/>
                  </a:lnTo>
                  <a:lnTo>
                    <a:pt x="565" y="541"/>
                  </a:lnTo>
                  <a:lnTo>
                    <a:pt x="585" y="532"/>
                  </a:lnTo>
                  <a:lnTo>
                    <a:pt x="606" y="522"/>
                  </a:lnTo>
                  <a:lnTo>
                    <a:pt x="626" y="517"/>
                  </a:lnTo>
                  <a:lnTo>
                    <a:pt x="641" y="512"/>
                  </a:lnTo>
                  <a:lnTo>
                    <a:pt x="657" y="512"/>
                  </a:lnTo>
                  <a:lnTo>
                    <a:pt x="668" y="517"/>
                  </a:lnTo>
                  <a:lnTo>
                    <a:pt x="677" y="527"/>
                  </a:lnTo>
                  <a:lnTo>
                    <a:pt x="683" y="541"/>
                  </a:lnTo>
                  <a:lnTo>
                    <a:pt x="686" y="524"/>
                  </a:lnTo>
                  <a:lnTo>
                    <a:pt x="688" y="506"/>
                  </a:lnTo>
                  <a:lnTo>
                    <a:pt x="695" y="486"/>
                  </a:lnTo>
                  <a:lnTo>
                    <a:pt x="702" y="467"/>
                  </a:lnTo>
                  <a:lnTo>
                    <a:pt x="710" y="448"/>
                  </a:lnTo>
                  <a:lnTo>
                    <a:pt x="721" y="434"/>
                  </a:lnTo>
                  <a:lnTo>
                    <a:pt x="733" y="420"/>
                  </a:lnTo>
                  <a:lnTo>
                    <a:pt x="746" y="412"/>
                  </a:lnTo>
                  <a:lnTo>
                    <a:pt x="763" y="405"/>
                  </a:lnTo>
                  <a:lnTo>
                    <a:pt x="784" y="396"/>
                  </a:lnTo>
                  <a:lnTo>
                    <a:pt x="801" y="391"/>
                  </a:lnTo>
                  <a:lnTo>
                    <a:pt x="821" y="383"/>
                  </a:lnTo>
                  <a:lnTo>
                    <a:pt x="839" y="376"/>
                  </a:lnTo>
                  <a:lnTo>
                    <a:pt x="859" y="371"/>
                  </a:lnTo>
                  <a:lnTo>
                    <a:pt x="876" y="367"/>
                  </a:lnTo>
                  <a:lnTo>
                    <a:pt x="897" y="362"/>
                  </a:lnTo>
                  <a:lnTo>
                    <a:pt x="917" y="357"/>
                  </a:lnTo>
                  <a:lnTo>
                    <a:pt x="935" y="353"/>
                  </a:lnTo>
                  <a:lnTo>
                    <a:pt x="954" y="350"/>
                  </a:lnTo>
                  <a:lnTo>
                    <a:pt x="972" y="345"/>
                  </a:lnTo>
                  <a:lnTo>
                    <a:pt x="992" y="343"/>
                  </a:lnTo>
                  <a:lnTo>
                    <a:pt x="1010" y="343"/>
                  </a:lnTo>
                  <a:lnTo>
                    <a:pt x="1030" y="340"/>
                  </a:lnTo>
                  <a:lnTo>
                    <a:pt x="1048" y="338"/>
                  </a:lnTo>
                  <a:lnTo>
                    <a:pt x="1066" y="340"/>
                  </a:lnTo>
                  <a:lnTo>
                    <a:pt x="1086" y="340"/>
                  </a:lnTo>
                  <a:lnTo>
                    <a:pt x="1104" y="343"/>
                  </a:lnTo>
                  <a:lnTo>
                    <a:pt x="1123" y="345"/>
                  </a:lnTo>
                  <a:lnTo>
                    <a:pt x="1141" y="348"/>
                  </a:lnTo>
                  <a:lnTo>
                    <a:pt x="1161" y="353"/>
                  </a:lnTo>
                  <a:lnTo>
                    <a:pt x="1179" y="355"/>
                  </a:lnTo>
                  <a:lnTo>
                    <a:pt x="1199" y="362"/>
                  </a:lnTo>
                  <a:lnTo>
                    <a:pt x="1216" y="367"/>
                  </a:lnTo>
                  <a:lnTo>
                    <a:pt x="1235" y="371"/>
                  </a:lnTo>
                  <a:lnTo>
                    <a:pt x="1252" y="379"/>
                  </a:lnTo>
                  <a:lnTo>
                    <a:pt x="1270" y="386"/>
                  </a:lnTo>
                  <a:lnTo>
                    <a:pt x="1287" y="393"/>
                  </a:lnTo>
                  <a:lnTo>
                    <a:pt x="1305" y="400"/>
                  </a:lnTo>
                  <a:lnTo>
                    <a:pt x="1323" y="410"/>
                  </a:lnTo>
                  <a:lnTo>
                    <a:pt x="1339" y="420"/>
                  </a:lnTo>
                  <a:lnTo>
                    <a:pt x="1350" y="429"/>
                  </a:lnTo>
                  <a:lnTo>
                    <a:pt x="1361" y="441"/>
                  </a:lnTo>
                  <a:lnTo>
                    <a:pt x="1368" y="457"/>
                  </a:lnTo>
                  <a:lnTo>
                    <a:pt x="1374" y="477"/>
                  </a:lnTo>
                  <a:lnTo>
                    <a:pt x="1381" y="496"/>
                  </a:lnTo>
                  <a:lnTo>
                    <a:pt x="1383" y="515"/>
                  </a:lnTo>
                  <a:lnTo>
                    <a:pt x="1385" y="534"/>
                  </a:lnTo>
                  <a:lnTo>
                    <a:pt x="1385" y="551"/>
                  </a:lnTo>
                  <a:lnTo>
                    <a:pt x="1394" y="534"/>
                  </a:lnTo>
                  <a:lnTo>
                    <a:pt x="1405" y="524"/>
                  </a:lnTo>
                  <a:lnTo>
                    <a:pt x="1419" y="517"/>
                  </a:lnTo>
                  <a:lnTo>
                    <a:pt x="1436" y="515"/>
                  </a:lnTo>
                  <a:lnTo>
                    <a:pt x="1457" y="517"/>
                  </a:lnTo>
                  <a:lnTo>
                    <a:pt x="1479" y="520"/>
                  </a:lnTo>
                  <a:lnTo>
                    <a:pt x="1501" y="524"/>
                  </a:lnTo>
                  <a:lnTo>
                    <a:pt x="1525" y="532"/>
                  </a:lnTo>
                  <a:lnTo>
                    <a:pt x="1552" y="539"/>
                  </a:lnTo>
                  <a:lnTo>
                    <a:pt x="1576" y="549"/>
                  </a:lnTo>
                  <a:lnTo>
                    <a:pt x="1603" y="556"/>
                  </a:lnTo>
                  <a:lnTo>
                    <a:pt x="1630" y="563"/>
                  </a:lnTo>
                  <a:lnTo>
                    <a:pt x="1652" y="570"/>
                  </a:lnTo>
                  <a:lnTo>
                    <a:pt x="1676" y="575"/>
                  </a:lnTo>
                  <a:lnTo>
                    <a:pt x="1696" y="577"/>
                  </a:lnTo>
                  <a:lnTo>
                    <a:pt x="1716" y="577"/>
                  </a:lnTo>
                  <a:lnTo>
                    <a:pt x="1734" y="572"/>
                  </a:lnTo>
                  <a:lnTo>
                    <a:pt x="1750" y="565"/>
                  </a:lnTo>
                  <a:lnTo>
                    <a:pt x="1768" y="556"/>
                  </a:lnTo>
                  <a:lnTo>
                    <a:pt x="1781" y="541"/>
                  </a:lnTo>
                  <a:lnTo>
                    <a:pt x="1796" y="524"/>
                  </a:lnTo>
                  <a:lnTo>
                    <a:pt x="1809" y="508"/>
                  </a:lnTo>
                  <a:lnTo>
                    <a:pt x="1825" y="489"/>
                  </a:lnTo>
                  <a:lnTo>
                    <a:pt x="1841" y="469"/>
                  </a:lnTo>
                  <a:lnTo>
                    <a:pt x="1854" y="448"/>
                  </a:lnTo>
                  <a:lnTo>
                    <a:pt x="1870" y="429"/>
                  </a:lnTo>
                  <a:lnTo>
                    <a:pt x="1885" y="410"/>
                  </a:lnTo>
                  <a:lnTo>
                    <a:pt x="1903" y="391"/>
                  </a:lnTo>
                  <a:lnTo>
                    <a:pt x="1921" y="371"/>
                  </a:lnTo>
                  <a:lnTo>
                    <a:pt x="1941" y="355"/>
                  </a:lnTo>
                  <a:lnTo>
                    <a:pt x="1961" y="340"/>
                  </a:lnTo>
                  <a:lnTo>
                    <a:pt x="1982" y="328"/>
                  </a:lnTo>
                  <a:lnTo>
                    <a:pt x="2003" y="319"/>
                  </a:lnTo>
                  <a:lnTo>
                    <a:pt x="2020" y="305"/>
                  </a:lnTo>
                  <a:lnTo>
                    <a:pt x="2041" y="290"/>
                  </a:lnTo>
                  <a:lnTo>
                    <a:pt x="2056" y="271"/>
                  </a:lnTo>
                  <a:lnTo>
                    <a:pt x="2070" y="252"/>
                  </a:lnTo>
                  <a:lnTo>
                    <a:pt x="2080" y="230"/>
                  </a:lnTo>
                  <a:lnTo>
                    <a:pt x="2089" y="209"/>
                  </a:lnTo>
                  <a:lnTo>
                    <a:pt x="2094" y="185"/>
                  </a:lnTo>
                  <a:lnTo>
                    <a:pt x="2096" y="164"/>
                  </a:lnTo>
                  <a:lnTo>
                    <a:pt x="2096" y="142"/>
                  </a:lnTo>
                  <a:lnTo>
                    <a:pt x="2094" y="120"/>
                  </a:lnTo>
                  <a:lnTo>
                    <a:pt x="2092" y="101"/>
                  </a:lnTo>
                  <a:lnTo>
                    <a:pt x="2085" y="85"/>
                  </a:lnTo>
                  <a:lnTo>
                    <a:pt x="2074" y="68"/>
                  </a:lnTo>
                  <a:lnTo>
                    <a:pt x="2063" y="53"/>
                  </a:lnTo>
                  <a:lnTo>
                    <a:pt x="2052" y="41"/>
                  </a:lnTo>
                  <a:lnTo>
                    <a:pt x="2038" y="47"/>
                  </a:lnTo>
                  <a:lnTo>
                    <a:pt x="2025" y="49"/>
                  </a:lnTo>
                  <a:lnTo>
                    <a:pt x="2010" y="47"/>
                  </a:lnTo>
                  <a:lnTo>
                    <a:pt x="1996" y="43"/>
                  </a:lnTo>
                  <a:lnTo>
                    <a:pt x="1982" y="37"/>
                  </a:lnTo>
                  <a:lnTo>
                    <a:pt x="1969" y="29"/>
                  </a:lnTo>
                  <a:lnTo>
                    <a:pt x="1956" y="18"/>
                  </a:lnTo>
                  <a:lnTo>
                    <a:pt x="1945" y="4"/>
                  </a:lnTo>
                  <a:lnTo>
                    <a:pt x="1937" y="0"/>
                  </a:lnTo>
                  <a:lnTo>
                    <a:pt x="1930" y="4"/>
                  </a:lnTo>
                  <a:lnTo>
                    <a:pt x="1921" y="8"/>
                  </a:lnTo>
                  <a:lnTo>
                    <a:pt x="1911" y="15"/>
                  </a:lnTo>
                  <a:lnTo>
                    <a:pt x="1899" y="25"/>
                  </a:lnTo>
                  <a:lnTo>
                    <a:pt x="1880" y="34"/>
                  </a:lnTo>
                  <a:lnTo>
                    <a:pt x="1854" y="43"/>
                  </a:lnTo>
                  <a:lnTo>
                    <a:pt x="1819" y="51"/>
                  </a:lnTo>
                  <a:lnTo>
                    <a:pt x="1799" y="56"/>
                  </a:lnTo>
                  <a:lnTo>
                    <a:pt x="1779" y="63"/>
                  </a:lnTo>
                  <a:lnTo>
                    <a:pt x="1763" y="72"/>
                  </a:lnTo>
                  <a:lnTo>
                    <a:pt x="1748" y="85"/>
                  </a:lnTo>
                  <a:lnTo>
                    <a:pt x="1736" y="97"/>
                  </a:lnTo>
                  <a:lnTo>
                    <a:pt x="1727" y="111"/>
                  </a:lnTo>
                  <a:lnTo>
                    <a:pt x="1723" y="125"/>
                  </a:lnTo>
                  <a:lnTo>
                    <a:pt x="1723" y="140"/>
                  </a:lnTo>
                  <a:lnTo>
                    <a:pt x="1727" y="135"/>
                  </a:lnTo>
                  <a:lnTo>
                    <a:pt x="1732" y="132"/>
                  </a:lnTo>
                  <a:lnTo>
                    <a:pt x="1736" y="128"/>
                  </a:lnTo>
                  <a:lnTo>
                    <a:pt x="1741" y="125"/>
                  </a:lnTo>
                  <a:lnTo>
                    <a:pt x="1745" y="123"/>
                  </a:lnTo>
                  <a:lnTo>
                    <a:pt x="1750" y="120"/>
                  </a:lnTo>
                  <a:lnTo>
                    <a:pt x="1754" y="118"/>
                  </a:lnTo>
                  <a:lnTo>
                    <a:pt x="1758" y="118"/>
                  </a:lnTo>
                  <a:lnTo>
                    <a:pt x="1756" y="123"/>
                  </a:lnTo>
                  <a:lnTo>
                    <a:pt x="1756" y="128"/>
                  </a:lnTo>
                  <a:lnTo>
                    <a:pt x="1754" y="132"/>
                  </a:lnTo>
                  <a:lnTo>
                    <a:pt x="1752" y="137"/>
                  </a:lnTo>
                  <a:lnTo>
                    <a:pt x="1754" y="142"/>
                  </a:lnTo>
                  <a:lnTo>
                    <a:pt x="1756" y="144"/>
                  </a:lnTo>
                  <a:lnTo>
                    <a:pt x="1761" y="147"/>
                  </a:lnTo>
                  <a:lnTo>
                    <a:pt x="1763" y="144"/>
                  </a:lnTo>
                  <a:lnTo>
                    <a:pt x="1772" y="140"/>
                  </a:lnTo>
                  <a:lnTo>
                    <a:pt x="1781" y="135"/>
                  </a:lnTo>
                  <a:lnTo>
                    <a:pt x="1792" y="125"/>
                  </a:lnTo>
                  <a:lnTo>
                    <a:pt x="1800" y="118"/>
                  </a:lnTo>
                  <a:lnTo>
                    <a:pt x="1812" y="111"/>
                  </a:lnTo>
                  <a:lnTo>
                    <a:pt x="1825" y="104"/>
                  </a:lnTo>
                  <a:lnTo>
                    <a:pt x="1838" y="101"/>
                  </a:lnTo>
                  <a:lnTo>
                    <a:pt x="1854" y="101"/>
                  </a:lnTo>
                  <a:lnTo>
                    <a:pt x="1854" y="106"/>
                  </a:lnTo>
                  <a:lnTo>
                    <a:pt x="1850" y="108"/>
                  </a:lnTo>
                  <a:lnTo>
                    <a:pt x="1847" y="113"/>
                  </a:lnTo>
                  <a:lnTo>
                    <a:pt x="1843" y="115"/>
                  </a:lnTo>
                  <a:lnTo>
                    <a:pt x="1836" y="118"/>
                  </a:lnTo>
                  <a:lnTo>
                    <a:pt x="1832" y="120"/>
                  </a:lnTo>
                  <a:lnTo>
                    <a:pt x="1832" y="123"/>
                  </a:lnTo>
                  <a:lnTo>
                    <a:pt x="1830" y="128"/>
                  </a:lnTo>
                  <a:lnTo>
                    <a:pt x="1834" y="132"/>
                  </a:lnTo>
                  <a:lnTo>
                    <a:pt x="1838" y="132"/>
                  </a:lnTo>
                  <a:lnTo>
                    <a:pt x="1845" y="130"/>
                  </a:lnTo>
                  <a:lnTo>
                    <a:pt x="1851" y="125"/>
                  </a:lnTo>
                  <a:lnTo>
                    <a:pt x="1859" y="118"/>
                  </a:lnTo>
                  <a:lnTo>
                    <a:pt x="1870" y="113"/>
                  </a:lnTo>
                  <a:lnTo>
                    <a:pt x="1879" y="108"/>
                  </a:lnTo>
                  <a:lnTo>
                    <a:pt x="1892" y="106"/>
                  </a:lnTo>
                  <a:lnTo>
                    <a:pt x="1885" y="111"/>
                  </a:lnTo>
                  <a:lnTo>
                    <a:pt x="1880" y="113"/>
                  </a:lnTo>
                  <a:lnTo>
                    <a:pt x="1876" y="118"/>
                  </a:lnTo>
                  <a:lnTo>
                    <a:pt x="1874" y="123"/>
                  </a:lnTo>
                  <a:lnTo>
                    <a:pt x="1870" y="128"/>
                  </a:lnTo>
                  <a:lnTo>
                    <a:pt x="1867" y="132"/>
                  </a:lnTo>
                  <a:lnTo>
                    <a:pt x="1867" y="140"/>
                  </a:lnTo>
                  <a:lnTo>
                    <a:pt x="1865" y="144"/>
                  </a:lnTo>
                  <a:lnTo>
                    <a:pt x="1870" y="149"/>
                  </a:lnTo>
                  <a:lnTo>
                    <a:pt x="1874" y="149"/>
                  </a:lnTo>
                  <a:lnTo>
                    <a:pt x="1879" y="149"/>
                  </a:lnTo>
                  <a:lnTo>
                    <a:pt x="1883" y="144"/>
                  </a:lnTo>
                  <a:lnTo>
                    <a:pt x="1892" y="135"/>
                  </a:lnTo>
                  <a:lnTo>
                    <a:pt x="1901" y="128"/>
                  </a:lnTo>
                  <a:lnTo>
                    <a:pt x="1907" y="125"/>
                  </a:lnTo>
                  <a:lnTo>
                    <a:pt x="1914" y="123"/>
                  </a:lnTo>
                  <a:lnTo>
                    <a:pt x="1918" y="120"/>
                  </a:lnTo>
                  <a:lnTo>
                    <a:pt x="1923" y="118"/>
                  </a:lnTo>
                  <a:lnTo>
                    <a:pt x="1927" y="111"/>
                  </a:lnTo>
                  <a:lnTo>
                    <a:pt x="1930" y="101"/>
                  </a:lnTo>
                  <a:lnTo>
                    <a:pt x="1934" y="99"/>
                  </a:lnTo>
                  <a:lnTo>
                    <a:pt x="1941" y="94"/>
                  </a:lnTo>
                  <a:lnTo>
                    <a:pt x="1945" y="94"/>
                  </a:lnTo>
                  <a:lnTo>
                    <a:pt x="1952" y="94"/>
                  </a:lnTo>
                  <a:lnTo>
                    <a:pt x="1958" y="97"/>
                  </a:lnTo>
                  <a:lnTo>
                    <a:pt x="1965" y="101"/>
                  </a:lnTo>
                  <a:lnTo>
                    <a:pt x="1967" y="106"/>
                  </a:lnTo>
                  <a:lnTo>
                    <a:pt x="1969" y="111"/>
                  </a:lnTo>
                  <a:lnTo>
                    <a:pt x="1967" y="118"/>
                  </a:lnTo>
                  <a:lnTo>
                    <a:pt x="1965" y="125"/>
                  </a:lnTo>
                  <a:lnTo>
                    <a:pt x="1961" y="130"/>
                  </a:lnTo>
                  <a:lnTo>
                    <a:pt x="1958" y="135"/>
                  </a:lnTo>
                  <a:lnTo>
                    <a:pt x="1954" y="142"/>
                  </a:lnTo>
                  <a:lnTo>
                    <a:pt x="1949" y="147"/>
                  </a:lnTo>
                  <a:lnTo>
                    <a:pt x="1945" y="154"/>
                  </a:lnTo>
                  <a:lnTo>
                    <a:pt x="1943" y="158"/>
                  </a:lnTo>
                  <a:lnTo>
                    <a:pt x="1941" y="170"/>
                  </a:lnTo>
                  <a:lnTo>
                    <a:pt x="1939" y="183"/>
                  </a:lnTo>
                  <a:lnTo>
                    <a:pt x="1939" y="187"/>
                  </a:lnTo>
                  <a:lnTo>
                    <a:pt x="1941" y="192"/>
                  </a:lnTo>
                  <a:lnTo>
                    <a:pt x="1943" y="192"/>
                  </a:lnTo>
                  <a:lnTo>
                    <a:pt x="1947" y="192"/>
                  </a:lnTo>
                  <a:lnTo>
                    <a:pt x="1952" y="187"/>
                  </a:lnTo>
                  <a:lnTo>
                    <a:pt x="1956" y="185"/>
                  </a:lnTo>
                  <a:lnTo>
                    <a:pt x="1961" y="183"/>
                  </a:lnTo>
                  <a:lnTo>
                    <a:pt x="1962" y="180"/>
                  </a:lnTo>
                  <a:lnTo>
                    <a:pt x="1965" y="175"/>
                  </a:lnTo>
                  <a:lnTo>
                    <a:pt x="1967" y="173"/>
                  </a:lnTo>
                  <a:lnTo>
                    <a:pt x="1972" y="170"/>
                  </a:lnTo>
                  <a:lnTo>
                    <a:pt x="1972" y="166"/>
                  </a:lnTo>
                  <a:lnTo>
                    <a:pt x="1972" y="158"/>
                  </a:lnTo>
                  <a:lnTo>
                    <a:pt x="1972" y="154"/>
                  </a:lnTo>
                  <a:lnTo>
                    <a:pt x="1974" y="164"/>
                  </a:lnTo>
                  <a:lnTo>
                    <a:pt x="1978" y="170"/>
                  </a:lnTo>
                  <a:lnTo>
                    <a:pt x="1987" y="173"/>
                  </a:lnTo>
                  <a:lnTo>
                    <a:pt x="1996" y="175"/>
                  </a:lnTo>
                  <a:lnTo>
                    <a:pt x="2005" y="178"/>
                  </a:lnTo>
                  <a:lnTo>
                    <a:pt x="2016" y="180"/>
                  </a:lnTo>
                  <a:lnTo>
                    <a:pt x="2020" y="187"/>
                  </a:lnTo>
                  <a:lnTo>
                    <a:pt x="2025" y="197"/>
                  </a:lnTo>
                  <a:lnTo>
                    <a:pt x="2025" y="207"/>
                  </a:lnTo>
                  <a:lnTo>
                    <a:pt x="2020" y="219"/>
                  </a:lnTo>
                  <a:lnTo>
                    <a:pt x="2014" y="233"/>
                  </a:lnTo>
                  <a:lnTo>
                    <a:pt x="2005" y="244"/>
                  </a:lnTo>
                  <a:lnTo>
                    <a:pt x="1994" y="256"/>
                  </a:lnTo>
                  <a:lnTo>
                    <a:pt x="1982" y="269"/>
                  </a:lnTo>
                  <a:lnTo>
                    <a:pt x="1967" y="278"/>
                  </a:lnTo>
                  <a:lnTo>
                    <a:pt x="1952" y="285"/>
                  </a:lnTo>
                  <a:lnTo>
                    <a:pt x="1937" y="295"/>
                  </a:lnTo>
                  <a:lnTo>
                    <a:pt x="1921" y="305"/>
                  </a:lnTo>
                  <a:lnTo>
                    <a:pt x="1907" y="316"/>
                  </a:lnTo>
                  <a:lnTo>
                    <a:pt x="1892" y="328"/>
                  </a:lnTo>
                  <a:lnTo>
                    <a:pt x="1879" y="343"/>
                  </a:lnTo>
                  <a:lnTo>
                    <a:pt x="1863" y="359"/>
                  </a:lnTo>
                  <a:lnTo>
                    <a:pt x="1850" y="376"/>
                  </a:lnTo>
                  <a:lnTo>
                    <a:pt x="1836" y="391"/>
                  </a:lnTo>
                  <a:lnTo>
                    <a:pt x="1823" y="408"/>
                  </a:lnTo>
                  <a:lnTo>
                    <a:pt x="1809" y="424"/>
                  </a:lnTo>
                  <a:lnTo>
                    <a:pt x="1796" y="441"/>
                  </a:lnTo>
                  <a:lnTo>
                    <a:pt x="1783" y="457"/>
                  </a:lnTo>
                  <a:lnTo>
                    <a:pt x="1768" y="472"/>
                  </a:lnTo>
                  <a:lnTo>
                    <a:pt x="1754" y="484"/>
                  </a:lnTo>
                  <a:lnTo>
                    <a:pt x="1738" y="496"/>
                  </a:lnTo>
                  <a:lnTo>
                    <a:pt x="1723" y="506"/>
                  </a:lnTo>
                  <a:lnTo>
                    <a:pt x="1716" y="508"/>
                  </a:lnTo>
                  <a:lnTo>
                    <a:pt x="1708" y="510"/>
                  </a:lnTo>
                  <a:lnTo>
                    <a:pt x="1696" y="512"/>
                  </a:lnTo>
                  <a:lnTo>
                    <a:pt x="1681" y="512"/>
                  </a:lnTo>
                  <a:lnTo>
                    <a:pt x="1667" y="512"/>
                  </a:lnTo>
                  <a:lnTo>
                    <a:pt x="1652" y="510"/>
                  </a:lnTo>
                  <a:lnTo>
                    <a:pt x="1634" y="508"/>
                  </a:lnTo>
                  <a:lnTo>
                    <a:pt x="1616" y="506"/>
                  </a:lnTo>
                  <a:lnTo>
                    <a:pt x="1599" y="503"/>
                  </a:lnTo>
                  <a:lnTo>
                    <a:pt x="1581" y="498"/>
                  </a:lnTo>
                  <a:lnTo>
                    <a:pt x="1563" y="491"/>
                  </a:lnTo>
                  <a:lnTo>
                    <a:pt x="1546" y="486"/>
                  </a:lnTo>
                  <a:lnTo>
                    <a:pt x="1530" y="479"/>
                  </a:lnTo>
                  <a:lnTo>
                    <a:pt x="1516" y="469"/>
                  </a:lnTo>
                  <a:lnTo>
                    <a:pt x="1503" y="460"/>
                  </a:lnTo>
                  <a:lnTo>
                    <a:pt x="1492" y="451"/>
                  </a:lnTo>
                  <a:lnTo>
                    <a:pt x="1472" y="429"/>
                  </a:lnTo>
                  <a:lnTo>
                    <a:pt x="1452" y="412"/>
                  </a:lnTo>
                  <a:lnTo>
                    <a:pt x="1436" y="398"/>
                  </a:lnTo>
                  <a:lnTo>
                    <a:pt x="1423" y="388"/>
                  </a:lnTo>
                  <a:lnTo>
                    <a:pt x="1410" y="381"/>
                  </a:lnTo>
                  <a:lnTo>
                    <a:pt x="1397" y="376"/>
                  </a:lnTo>
                  <a:lnTo>
                    <a:pt x="1381" y="374"/>
                  </a:lnTo>
                  <a:lnTo>
                    <a:pt x="1365" y="37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7" name="Freeform 126">
              <a:extLst>
                <a:ext uri="{FF2B5EF4-FFF2-40B4-BE49-F238E27FC236}">
                  <a16:creationId xmlns:a16="http://schemas.microsoft.com/office/drawing/2014/main" id="{1A3C4B1A-1782-7363-5D2A-691062415ADC}"/>
                </a:ext>
              </a:extLst>
            </p:cNvPr>
            <p:cNvSpPr>
              <a:spLocks/>
            </p:cNvSpPr>
            <p:nvPr/>
          </p:nvSpPr>
          <p:spPr bwMode="auto">
            <a:xfrm>
              <a:off x="3786" y="1111"/>
              <a:ext cx="119" cy="185"/>
            </a:xfrm>
            <a:custGeom>
              <a:avLst/>
              <a:gdLst>
                <a:gd name="T0" fmla="*/ 118 w 119"/>
                <a:gd name="T1" fmla="*/ 4 h 185"/>
                <a:gd name="T2" fmla="*/ 113 w 119"/>
                <a:gd name="T3" fmla="*/ 16 h 185"/>
                <a:gd name="T4" fmla="*/ 109 w 119"/>
                <a:gd name="T5" fmla="*/ 33 h 185"/>
                <a:gd name="T6" fmla="*/ 103 w 119"/>
                <a:gd name="T7" fmla="*/ 52 h 185"/>
                <a:gd name="T8" fmla="*/ 100 w 119"/>
                <a:gd name="T9" fmla="*/ 76 h 185"/>
                <a:gd name="T10" fmla="*/ 98 w 119"/>
                <a:gd name="T11" fmla="*/ 100 h 185"/>
                <a:gd name="T12" fmla="*/ 98 w 119"/>
                <a:gd name="T13" fmla="*/ 127 h 185"/>
                <a:gd name="T14" fmla="*/ 100 w 119"/>
                <a:gd name="T15" fmla="*/ 148 h 185"/>
                <a:gd name="T16" fmla="*/ 104 w 119"/>
                <a:gd name="T17" fmla="*/ 166 h 185"/>
                <a:gd name="T18" fmla="*/ 111 w 119"/>
                <a:gd name="T19" fmla="*/ 174 h 185"/>
                <a:gd name="T20" fmla="*/ 111 w 119"/>
                <a:gd name="T21" fmla="*/ 179 h 185"/>
                <a:gd name="T22" fmla="*/ 93 w 119"/>
                <a:gd name="T23" fmla="*/ 174 h 185"/>
                <a:gd name="T24" fmla="*/ 87 w 119"/>
                <a:gd name="T25" fmla="*/ 179 h 185"/>
                <a:gd name="T26" fmla="*/ 84 w 119"/>
                <a:gd name="T27" fmla="*/ 181 h 185"/>
                <a:gd name="T28" fmla="*/ 75 w 119"/>
                <a:gd name="T29" fmla="*/ 181 h 185"/>
                <a:gd name="T30" fmla="*/ 69 w 119"/>
                <a:gd name="T31" fmla="*/ 174 h 185"/>
                <a:gd name="T32" fmla="*/ 62 w 119"/>
                <a:gd name="T33" fmla="*/ 176 h 185"/>
                <a:gd name="T34" fmla="*/ 55 w 119"/>
                <a:gd name="T35" fmla="*/ 179 h 185"/>
                <a:gd name="T36" fmla="*/ 45 w 119"/>
                <a:gd name="T37" fmla="*/ 181 h 185"/>
                <a:gd name="T38" fmla="*/ 37 w 119"/>
                <a:gd name="T39" fmla="*/ 181 h 185"/>
                <a:gd name="T40" fmla="*/ 40 w 119"/>
                <a:gd name="T41" fmla="*/ 174 h 185"/>
                <a:gd name="T42" fmla="*/ 42 w 119"/>
                <a:gd name="T43" fmla="*/ 166 h 185"/>
                <a:gd name="T44" fmla="*/ 31 w 119"/>
                <a:gd name="T45" fmla="*/ 160 h 185"/>
                <a:gd name="T46" fmla="*/ 22 w 119"/>
                <a:gd name="T47" fmla="*/ 164 h 185"/>
                <a:gd name="T48" fmla="*/ 16 w 119"/>
                <a:gd name="T49" fmla="*/ 160 h 185"/>
                <a:gd name="T50" fmla="*/ 20 w 119"/>
                <a:gd name="T51" fmla="*/ 152 h 185"/>
                <a:gd name="T52" fmla="*/ 11 w 119"/>
                <a:gd name="T53" fmla="*/ 143 h 185"/>
                <a:gd name="T54" fmla="*/ 4 w 119"/>
                <a:gd name="T55" fmla="*/ 150 h 185"/>
                <a:gd name="T56" fmla="*/ 0 w 119"/>
                <a:gd name="T57" fmla="*/ 143 h 185"/>
                <a:gd name="T58" fmla="*/ 0 w 119"/>
                <a:gd name="T59" fmla="*/ 131 h 185"/>
                <a:gd name="T60" fmla="*/ 17 w 119"/>
                <a:gd name="T61" fmla="*/ 114 h 185"/>
                <a:gd name="T62" fmla="*/ 37 w 119"/>
                <a:gd name="T63" fmla="*/ 86 h 185"/>
                <a:gd name="T64" fmla="*/ 47 w 119"/>
                <a:gd name="T65" fmla="*/ 52 h 185"/>
                <a:gd name="T66" fmla="*/ 55 w 119"/>
                <a:gd name="T67" fmla="*/ 16 h 185"/>
                <a:gd name="T68" fmla="*/ 118 w 119"/>
                <a:gd name="T69" fmla="*/ 4 h 1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9" h="185">
                  <a:moveTo>
                    <a:pt x="118" y="4"/>
                  </a:moveTo>
                  <a:lnTo>
                    <a:pt x="118" y="4"/>
                  </a:lnTo>
                  <a:lnTo>
                    <a:pt x="115" y="9"/>
                  </a:lnTo>
                  <a:lnTo>
                    <a:pt x="113" y="16"/>
                  </a:lnTo>
                  <a:lnTo>
                    <a:pt x="111" y="23"/>
                  </a:lnTo>
                  <a:lnTo>
                    <a:pt x="109" y="33"/>
                  </a:lnTo>
                  <a:lnTo>
                    <a:pt x="104" y="43"/>
                  </a:lnTo>
                  <a:lnTo>
                    <a:pt x="103" y="52"/>
                  </a:lnTo>
                  <a:lnTo>
                    <a:pt x="103" y="64"/>
                  </a:lnTo>
                  <a:lnTo>
                    <a:pt x="100" y="76"/>
                  </a:lnTo>
                  <a:lnTo>
                    <a:pt x="98" y="88"/>
                  </a:lnTo>
                  <a:lnTo>
                    <a:pt x="98" y="100"/>
                  </a:lnTo>
                  <a:lnTo>
                    <a:pt x="98" y="114"/>
                  </a:lnTo>
                  <a:lnTo>
                    <a:pt x="98" y="127"/>
                  </a:lnTo>
                  <a:lnTo>
                    <a:pt x="98" y="136"/>
                  </a:lnTo>
                  <a:lnTo>
                    <a:pt x="100" y="148"/>
                  </a:lnTo>
                  <a:lnTo>
                    <a:pt x="103" y="157"/>
                  </a:lnTo>
                  <a:lnTo>
                    <a:pt x="104" y="166"/>
                  </a:lnTo>
                  <a:lnTo>
                    <a:pt x="109" y="170"/>
                  </a:lnTo>
                  <a:lnTo>
                    <a:pt x="111" y="174"/>
                  </a:lnTo>
                  <a:lnTo>
                    <a:pt x="113" y="176"/>
                  </a:lnTo>
                  <a:lnTo>
                    <a:pt x="111" y="179"/>
                  </a:lnTo>
                  <a:lnTo>
                    <a:pt x="100" y="176"/>
                  </a:lnTo>
                  <a:lnTo>
                    <a:pt x="93" y="174"/>
                  </a:lnTo>
                  <a:lnTo>
                    <a:pt x="89" y="176"/>
                  </a:lnTo>
                  <a:lnTo>
                    <a:pt x="87" y="179"/>
                  </a:lnTo>
                  <a:lnTo>
                    <a:pt x="87" y="181"/>
                  </a:lnTo>
                  <a:lnTo>
                    <a:pt x="84" y="181"/>
                  </a:lnTo>
                  <a:lnTo>
                    <a:pt x="83" y="181"/>
                  </a:lnTo>
                  <a:lnTo>
                    <a:pt x="75" y="181"/>
                  </a:lnTo>
                  <a:lnTo>
                    <a:pt x="71" y="179"/>
                  </a:lnTo>
                  <a:lnTo>
                    <a:pt x="69" y="174"/>
                  </a:lnTo>
                  <a:lnTo>
                    <a:pt x="65" y="172"/>
                  </a:lnTo>
                  <a:lnTo>
                    <a:pt x="62" y="176"/>
                  </a:lnTo>
                  <a:lnTo>
                    <a:pt x="60" y="179"/>
                  </a:lnTo>
                  <a:lnTo>
                    <a:pt x="55" y="179"/>
                  </a:lnTo>
                  <a:lnTo>
                    <a:pt x="49" y="181"/>
                  </a:lnTo>
                  <a:lnTo>
                    <a:pt x="45" y="181"/>
                  </a:lnTo>
                  <a:lnTo>
                    <a:pt x="40" y="184"/>
                  </a:lnTo>
                  <a:lnTo>
                    <a:pt x="37" y="181"/>
                  </a:lnTo>
                  <a:lnTo>
                    <a:pt x="36" y="181"/>
                  </a:lnTo>
                  <a:lnTo>
                    <a:pt x="40" y="174"/>
                  </a:lnTo>
                  <a:lnTo>
                    <a:pt x="42" y="170"/>
                  </a:lnTo>
                  <a:lnTo>
                    <a:pt x="42" y="166"/>
                  </a:lnTo>
                  <a:lnTo>
                    <a:pt x="37" y="162"/>
                  </a:lnTo>
                  <a:lnTo>
                    <a:pt x="31" y="160"/>
                  </a:lnTo>
                  <a:lnTo>
                    <a:pt x="27" y="162"/>
                  </a:lnTo>
                  <a:lnTo>
                    <a:pt x="22" y="164"/>
                  </a:lnTo>
                  <a:lnTo>
                    <a:pt x="16" y="164"/>
                  </a:lnTo>
                  <a:lnTo>
                    <a:pt x="16" y="160"/>
                  </a:lnTo>
                  <a:lnTo>
                    <a:pt x="16" y="157"/>
                  </a:lnTo>
                  <a:lnTo>
                    <a:pt x="20" y="152"/>
                  </a:lnTo>
                  <a:lnTo>
                    <a:pt x="20" y="150"/>
                  </a:lnTo>
                  <a:lnTo>
                    <a:pt x="11" y="143"/>
                  </a:lnTo>
                  <a:lnTo>
                    <a:pt x="7" y="145"/>
                  </a:lnTo>
                  <a:lnTo>
                    <a:pt x="4" y="150"/>
                  </a:lnTo>
                  <a:lnTo>
                    <a:pt x="4" y="152"/>
                  </a:lnTo>
                  <a:lnTo>
                    <a:pt x="0" y="143"/>
                  </a:lnTo>
                  <a:lnTo>
                    <a:pt x="0" y="138"/>
                  </a:lnTo>
                  <a:lnTo>
                    <a:pt x="0" y="131"/>
                  </a:lnTo>
                  <a:lnTo>
                    <a:pt x="2" y="129"/>
                  </a:lnTo>
                  <a:lnTo>
                    <a:pt x="17" y="114"/>
                  </a:lnTo>
                  <a:lnTo>
                    <a:pt x="29" y="100"/>
                  </a:lnTo>
                  <a:lnTo>
                    <a:pt x="37" y="86"/>
                  </a:lnTo>
                  <a:lnTo>
                    <a:pt x="42" y="69"/>
                  </a:lnTo>
                  <a:lnTo>
                    <a:pt x="47" y="52"/>
                  </a:lnTo>
                  <a:lnTo>
                    <a:pt x="51" y="33"/>
                  </a:lnTo>
                  <a:lnTo>
                    <a:pt x="55" y="16"/>
                  </a:lnTo>
                  <a:lnTo>
                    <a:pt x="62" y="0"/>
                  </a:lnTo>
                  <a:lnTo>
                    <a:pt x="118" y="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8" name="Freeform 127">
              <a:extLst>
                <a:ext uri="{FF2B5EF4-FFF2-40B4-BE49-F238E27FC236}">
                  <a16:creationId xmlns:a16="http://schemas.microsoft.com/office/drawing/2014/main" id="{3A6AD536-5B11-3201-12FB-794A384BB2B0}"/>
                </a:ext>
              </a:extLst>
            </p:cNvPr>
            <p:cNvSpPr>
              <a:spLocks/>
            </p:cNvSpPr>
            <p:nvPr/>
          </p:nvSpPr>
          <p:spPr bwMode="auto">
            <a:xfrm>
              <a:off x="2827" y="2928"/>
              <a:ext cx="27" cy="17"/>
            </a:xfrm>
            <a:custGeom>
              <a:avLst/>
              <a:gdLst>
                <a:gd name="T0" fmla="*/ 0 w 27"/>
                <a:gd name="T1" fmla="*/ 16 h 17"/>
                <a:gd name="T2" fmla="*/ 0 w 27"/>
                <a:gd name="T3" fmla="*/ 16 h 17"/>
                <a:gd name="T4" fmla="*/ 8 w 27"/>
                <a:gd name="T5" fmla="*/ 16 h 17"/>
                <a:gd name="T6" fmla="*/ 17 w 27"/>
                <a:gd name="T7" fmla="*/ 12 h 17"/>
                <a:gd name="T8" fmla="*/ 22 w 27"/>
                <a:gd name="T9" fmla="*/ 8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2"/>
                  </a:lnTo>
                  <a:lnTo>
                    <a:pt x="22" y="8"/>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29" name="Freeform 128">
              <a:extLst>
                <a:ext uri="{FF2B5EF4-FFF2-40B4-BE49-F238E27FC236}">
                  <a16:creationId xmlns:a16="http://schemas.microsoft.com/office/drawing/2014/main" id="{09257AB2-B9A4-289D-97FA-ACE2917D66C3}"/>
                </a:ext>
              </a:extLst>
            </p:cNvPr>
            <p:cNvSpPr>
              <a:spLocks/>
            </p:cNvSpPr>
            <p:nvPr/>
          </p:nvSpPr>
          <p:spPr bwMode="auto">
            <a:xfrm>
              <a:off x="2827" y="2947"/>
              <a:ext cx="27" cy="17"/>
            </a:xfrm>
            <a:custGeom>
              <a:avLst/>
              <a:gdLst>
                <a:gd name="T0" fmla="*/ 0 w 27"/>
                <a:gd name="T1" fmla="*/ 16 h 17"/>
                <a:gd name="T2" fmla="*/ 0 w 27"/>
                <a:gd name="T3" fmla="*/ 16 h 17"/>
                <a:gd name="T4" fmla="*/ 8 w 27"/>
                <a:gd name="T5" fmla="*/ 16 h 17"/>
                <a:gd name="T6" fmla="*/ 17 w 27"/>
                <a:gd name="T7" fmla="*/ 12 h 17"/>
                <a:gd name="T8" fmla="*/ 22 w 27"/>
                <a:gd name="T9" fmla="*/ 8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2"/>
                  </a:lnTo>
                  <a:lnTo>
                    <a:pt x="22" y="8"/>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0" name="Freeform 129">
              <a:extLst>
                <a:ext uri="{FF2B5EF4-FFF2-40B4-BE49-F238E27FC236}">
                  <a16:creationId xmlns:a16="http://schemas.microsoft.com/office/drawing/2014/main" id="{AC355153-6FD8-043E-6CFF-97A20C5A6BB2}"/>
                </a:ext>
              </a:extLst>
            </p:cNvPr>
            <p:cNvSpPr>
              <a:spLocks/>
            </p:cNvSpPr>
            <p:nvPr/>
          </p:nvSpPr>
          <p:spPr bwMode="auto">
            <a:xfrm>
              <a:off x="2827" y="2967"/>
              <a:ext cx="27" cy="17"/>
            </a:xfrm>
            <a:custGeom>
              <a:avLst/>
              <a:gdLst>
                <a:gd name="T0" fmla="*/ 0 w 27"/>
                <a:gd name="T1" fmla="*/ 16 h 17"/>
                <a:gd name="T2" fmla="*/ 0 w 27"/>
                <a:gd name="T3" fmla="*/ 16 h 17"/>
                <a:gd name="T4" fmla="*/ 8 w 27"/>
                <a:gd name="T5" fmla="*/ 16 h 17"/>
                <a:gd name="T6" fmla="*/ 17 w 27"/>
                <a:gd name="T7" fmla="*/ 14 h 17"/>
                <a:gd name="T8" fmla="*/ 22 w 27"/>
                <a:gd name="T9" fmla="*/ 9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4"/>
                  </a:lnTo>
                  <a:lnTo>
                    <a:pt x="22" y="9"/>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1" name="Freeform 130">
              <a:extLst>
                <a:ext uri="{FF2B5EF4-FFF2-40B4-BE49-F238E27FC236}">
                  <a16:creationId xmlns:a16="http://schemas.microsoft.com/office/drawing/2014/main" id="{B76F24D8-7863-7E19-37DF-5632EBEEA141}"/>
                </a:ext>
              </a:extLst>
            </p:cNvPr>
            <p:cNvSpPr>
              <a:spLocks/>
            </p:cNvSpPr>
            <p:nvPr/>
          </p:nvSpPr>
          <p:spPr bwMode="auto">
            <a:xfrm>
              <a:off x="2917" y="2445"/>
              <a:ext cx="17" cy="30"/>
            </a:xfrm>
            <a:custGeom>
              <a:avLst/>
              <a:gdLst>
                <a:gd name="T0" fmla="*/ 16 w 17"/>
                <a:gd name="T1" fmla="*/ 29 h 30"/>
                <a:gd name="T2" fmla="*/ 16 w 17"/>
                <a:gd name="T3" fmla="*/ 29 h 30"/>
                <a:gd name="T4" fmla="*/ 13 w 17"/>
                <a:gd name="T5" fmla="*/ 26 h 30"/>
                <a:gd name="T6" fmla="*/ 6 w 17"/>
                <a:gd name="T7" fmla="*/ 24 h 30"/>
                <a:gd name="T8" fmla="*/ 4 w 17"/>
                <a:gd name="T9" fmla="*/ 19 h 30"/>
                <a:gd name="T10" fmla="*/ 4 w 17"/>
                <a:gd name="T11" fmla="*/ 16 h 30"/>
                <a:gd name="T12" fmla="*/ 0 w 17"/>
                <a:gd name="T13" fmla="*/ 12 h 30"/>
                <a:gd name="T14" fmla="*/ 4 w 17"/>
                <a:gd name="T15" fmla="*/ 7 h 30"/>
                <a:gd name="T16" fmla="*/ 4 w 17"/>
                <a:gd name="T17" fmla="*/ 5 h 30"/>
                <a:gd name="T18" fmla="*/ 6 w 17"/>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0">
                  <a:moveTo>
                    <a:pt x="16" y="29"/>
                  </a:moveTo>
                  <a:lnTo>
                    <a:pt x="16" y="29"/>
                  </a:lnTo>
                  <a:lnTo>
                    <a:pt x="13" y="26"/>
                  </a:lnTo>
                  <a:lnTo>
                    <a:pt x="6" y="24"/>
                  </a:lnTo>
                  <a:lnTo>
                    <a:pt x="4" y="19"/>
                  </a:lnTo>
                  <a:lnTo>
                    <a:pt x="4" y="16"/>
                  </a:lnTo>
                  <a:lnTo>
                    <a:pt x="0" y="12"/>
                  </a:lnTo>
                  <a:lnTo>
                    <a:pt x="4" y="7"/>
                  </a:lnTo>
                  <a:lnTo>
                    <a:pt x="4" y="5"/>
                  </a:lnTo>
                  <a:lnTo>
                    <a:pt x="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2" name="Freeform 131">
              <a:extLst>
                <a:ext uri="{FF2B5EF4-FFF2-40B4-BE49-F238E27FC236}">
                  <a16:creationId xmlns:a16="http://schemas.microsoft.com/office/drawing/2014/main" id="{79F36E3A-12F5-4206-FA2D-35EDAD09B9EE}"/>
                </a:ext>
              </a:extLst>
            </p:cNvPr>
            <p:cNvSpPr>
              <a:spLocks/>
            </p:cNvSpPr>
            <p:nvPr/>
          </p:nvSpPr>
          <p:spPr bwMode="auto">
            <a:xfrm>
              <a:off x="2933" y="2431"/>
              <a:ext cx="17" cy="31"/>
            </a:xfrm>
            <a:custGeom>
              <a:avLst/>
              <a:gdLst>
                <a:gd name="T0" fmla="*/ 16 w 17"/>
                <a:gd name="T1" fmla="*/ 30 h 31"/>
                <a:gd name="T2" fmla="*/ 16 w 17"/>
                <a:gd name="T3" fmla="*/ 30 h 31"/>
                <a:gd name="T4" fmla="*/ 12 w 17"/>
                <a:gd name="T5" fmla="*/ 26 h 31"/>
                <a:gd name="T6" fmla="*/ 8 w 17"/>
                <a:gd name="T7" fmla="*/ 23 h 31"/>
                <a:gd name="T8" fmla="*/ 3 w 17"/>
                <a:gd name="T9" fmla="*/ 19 h 31"/>
                <a:gd name="T10" fmla="*/ 0 w 17"/>
                <a:gd name="T11" fmla="*/ 17 h 31"/>
                <a:gd name="T12" fmla="*/ 0 w 17"/>
                <a:gd name="T13" fmla="*/ 12 h 31"/>
                <a:gd name="T14" fmla="*/ 0 w 17"/>
                <a:gd name="T15" fmla="*/ 7 h 31"/>
                <a:gd name="T16" fmla="*/ 0 w 17"/>
                <a:gd name="T17" fmla="*/ 2 h 31"/>
                <a:gd name="T18" fmla="*/ 3 w 17"/>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1">
                  <a:moveTo>
                    <a:pt x="16" y="30"/>
                  </a:moveTo>
                  <a:lnTo>
                    <a:pt x="16" y="30"/>
                  </a:lnTo>
                  <a:lnTo>
                    <a:pt x="12" y="26"/>
                  </a:lnTo>
                  <a:lnTo>
                    <a:pt x="8" y="23"/>
                  </a:lnTo>
                  <a:lnTo>
                    <a:pt x="3" y="19"/>
                  </a:lnTo>
                  <a:lnTo>
                    <a:pt x="0" y="17"/>
                  </a:lnTo>
                  <a:lnTo>
                    <a:pt x="0" y="12"/>
                  </a:lnTo>
                  <a:lnTo>
                    <a:pt x="0" y="7"/>
                  </a:lnTo>
                  <a:lnTo>
                    <a:pt x="0" y="2"/>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3" name="Freeform 132">
              <a:extLst>
                <a:ext uri="{FF2B5EF4-FFF2-40B4-BE49-F238E27FC236}">
                  <a16:creationId xmlns:a16="http://schemas.microsoft.com/office/drawing/2014/main" id="{95E812E5-12E6-EF24-7707-2C179C93069E}"/>
                </a:ext>
              </a:extLst>
            </p:cNvPr>
            <p:cNvSpPr>
              <a:spLocks/>
            </p:cNvSpPr>
            <p:nvPr/>
          </p:nvSpPr>
          <p:spPr bwMode="auto">
            <a:xfrm>
              <a:off x="2945" y="2416"/>
              <a:ext cx="17" cy="33"/>
            </a:xfrm>
            <a:custGeom>
              <a:avLst/>
              <a:gdLst>
                <a:gd name="T0" fmla="*/ 16 w 17"/>
                <a:gd name="T1" fmla="*/ 32 h 33"/>
                <a:gd name="T2" fmla="*/ 16 w 17"/>
                <a:gd name="T3" fmla="*/ 32 h 33"/>
                <a:gd name="T4" fmla="*/ 9 w 17"/>
                <a:gd name="T5" fmla="*/ 29 h 33"/>
                <a:gd name="T6" fmla="*/ 4 w 17"/>
                <a:gd name="T7" fmla="*/ 27 h 33"/>
                <a:gd name="T8" fmla="*/ 4 w 17"/>
                <a:gd name="T9" fmla="*/ 22 h 33"/>
                <a:gd name="T10" fmla="*/ 1 w 17"/>
                <a:gd name="T11" fmla="*/ 17 h 33"/>
                <a:gd name="T12" fmla="*/ 0 w 17"/>
                <a:gd name="T13" fmla="*/ 15 h 33"/>
                <a:gd name="T14" fmla="*/ 1 w 17"/>
                <a:gd name="T15" fmla="*/ 10 h 33"/>
                <a:gd name="T16" fmla="*/ 1 w 17"/>
                <a:gd name="T17" fmla="*/ 5 h 33"/>
                <a:gd name="T18" fmla="*/ 4 w 17"/>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3">
                  <a:moveTo>
                    <a:pt x="16" y="32"/>
                  </a:moveTo>
                  <a:lnTo>
                    <a:pt x="16" y="32"/>
                  </a:lnTo>
                  <a:lnTo>
                    <a:pt x="9" y="29"/>
                  </a:lnTo>
                  <a:lnTo>
                    <a:pt x="4" y="27"/>
                  </a:lnTo>
                  <a:lnTo>
                    <a:pt x="4" y="22"/>
                  </a:lnTo>
                  <a:lnTo>
                    <a:pt x="1" y="17"/>
                  </a:lnTo>
                  <a:lnTo>
                    <a:pt x="0" y="15"/>
                  </a:lnTo>
                  <a:lnTo>
                    <a:pt x="1" y="10"/>
                  </a:lnTo>
                  <a:lnTo>
                    <a:pt x="1" y="5"/>
                  </a:lnTo>
                  <a:lnTo>
                    <a:pt x="4"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4" name="Freeform 133">
              <a:extLst>
                <a:ext uri="{FF2B5EF4-FFF2-40B4-BE49-F238E27FC236}">
                  <a16:creationId xmlns:a16="http://schemas.microsoft.com/office/drawing/2014/main" id="{C0FD657E-AF6F-0C6B-9098-E0F93BF1232A}"/>
                </a:ext>
              </a:extLst>
            </p:cNvPr>
            <p:cNvSpPr>
              <a:spLocks/>
            </p:cNvSpPr>
            <p:nvPr/>
          </p:nvSpPr>
          <p:spPr bwMode="auto">
            <a:xfrm>
              <a:off x="2915" y="2531"/>
              <a:ext cx="17" cy="33"/>
            </a:xfrm>
            <a:custGeom>
              <a:avLst/>
              <a:gdLst>
                <a:gd name="T0" fmla="*/ 16 w 17"/>
                <a:gd name="T1" fmla="*/ 32 h 33"/>
                <a:gd name="T2" fmla="*/ 16 w 17"/>
                <a:gd name="T3" fmla="*/ 32 h 33"/>
                <a:gd name="T4" fmla="*/ 9 w 17"/>
                <a:gd name="T5" fmla="*/ 29 h 33"/>
                <a:gd name="T6" fmla="*/ 6 w 17"/>
                <a:gd name="T7" fmla="*/ 24 h 33"/>
                <a:gd name="T8" fmla="*/ 2 w 17"/>
                <a:gd name="T9" fmla="*/ 22 h 33"/>
                <a:gd name="T10" fmla="*/ 0 w 17"/>
                <a:gd name="T11" fmla="*/ 17 h 33"/>
                <a:gd name="T12" fmla="*/ 0 w 17"/>
                <a:gd name="T13" fmla="*/ 12 h 33"/>
                <a:gd name="T14" fmla="*/ 0 w 17"/>
                <a:gd name="T15" fmla="*/ 7 h 33"/>
                <a:gd name="T16" fmla="*/ 0 w 17"/>
                <a:gd name="T17" fmla="*/ 5 h 33"/>
                <a:gd name="T18" fmla="*/ 2 w 17"/>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3">
                  <a:moveTo>
                    <a:pt x="16" y="32"/>
                  </a:moveTo>
                  <a:lnTo>
                    <a:pt x="16" y="32"/>
                  </a:lnTo>
                  <a:lnTo>
                    <a:pt x="9" y="29"/>
                  </a:lnTo>
                  <a:lnTo>
                    <a:pt x="6" y="24"/>
                  </a:lnTo>
                  <a:lnTo>
                    <a:pt x="2" y="22"/>
                  </a:lnTo>
                  <a:lnTo>
                    <a:pt x="0" y="17"/>
                  </a:lnTo>
                  <a:lnTo>
                    <a:pt x="0" y="12"/>
                  </a:lnTo>
                  <a:lnTo>
                    <a:pt x="0" y="7"/>
                  </a:lnTo>
                  <a:lnTo>
                    <a:pt x="0" y="5"/>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5" name="Freeform 134">
              <a:extLst>
                <a:ext uri="{FF2B5EF4-FFF2-40B4-BE49-F238E27FC236}">
                  <a16:creationId xmlns:a16="http://schemas.microsoft.com/office/drawing/2014/main" id="{6BE2DD78-A557-5676-467A-A435EFC36526}"/>
                </a:ext>
              </a:extLst>
            </p:cNvPr>
            <p:cNvSpPr>
              <a:spLocks/>
            </p:cNvSpPr>
            <p:nvPr/>
          </p:nvSpPr>
          <p:spPr bwMode="auto">
            <a:xfrm>
              <a:off x="2929" y="2517"/>
              <a:ext cx="17" cy="32"/>
            </a:xfrm>
            <a:custGeom>
              <a:avLst/>
              <a:gdLst>
                <a:gd name="T0" fmla="*/ 16 w 17"/>
                <a:gd name="T1" fmla="*/ 31 h 32"/>
                <a:gd name="T2" fmla="*/ 16 w 17"/>
                <a:gd name="T3" fmla="*/ 31 h 32"/>
                <a:gd name="T4" fmla="*/ 13 w 17"/>
                <a:gd name="T5" fmla="*/ 29 h 32"/>
                <a:gd name="T6" fmla="*/ 5 w 17"/>
                <a:gd name="T7" fmla="*/ 26 h 32"/>
                <a:gd name="T8" fmla="*/ 2 w 17"/>
                <a:gd name="T9" fmla="*/ 21 h 32"/>
                <a:gd name="T10" fmla="*/ 2 w 17"/>
                <a:gd name="T11" fmla="*/ 17 h 32"/>
                <a:gd name="T12" fmla="*/ 0 w 17"/>
                <a:gd name="T13" fmla="*/ 12 h 32"/>
                <a:gd name="T14" fmla="*/ 0 w 17"/>
                <a:gd name="T15" fmla="*/ 9 h 32"/>
                <a:gd name="T16" fmla="*/ 2 w 17"/>
                <a:gd name="T17" fmla="*/ 5 h 32"/>
                <a:gd name="T18" fmla="*/ 2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16" y="31"/>
                  </a:moveTo>
                  <a:lnTo>
                    <a:pt x="16" y="31"/>
                  </a:lnTo>
                  <a:lnTo>
                    <a:pt x="13" y="29"/>
                  </a:lnTo>
                  <a:lnTo>
                    <a:pt x="5" y="26"/>
                  </a:lnTo>
                  <a:lnTo>
                    <a:pt x="2" y="21"/>
                  </a:lnTo>
                  <a:lnTo>
                    <a:pt x="2" y="17"/>
                  </a:lnTo>
                  <a:lnTo>
                    <a:pt x="0" y="12"/>
                  </a:lnTo>
                  <a:lnTo>
                    <a:pt x="0" y="9"/>
                  </a:lnTo>
                  <a:lnTo>
                    <a:pt x="2" y="5"/>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6" name="Freeform 135">
              <a:extLst>
                <a:ext uri="{FF2B5EF4-FFF2-40B4-BE49-F238E27FC236}">
                  <a16:creationId xmlns:a16="http://schemas.microsoft.com/office/drawing/2014/main" id="{E6D26EAE-54D7-9B3E-96F1-10832591FDD3}"/>
                </a:ext>
              </a:extLst>
            </p:cNvPr>
            <p:cNvSpPr>
              <a:spLocks/>
            </p:cNvSpPr>
            <p:nvPr/>
          </p:nvSpPr>
          <p:spPr bwMode="auto">
            <a:xfrm>
              <a:off x="2942" y="2505"/>
              <a:ext cx="17" cy="32"/>
            </a:xfrm>
            <a:custGeom>
              <a:avLst/>
              <a:gdLst>
                <a:gd name="T0" fmla="*/ 16 w 17"/>
                <a:gd name="T1" fmla="*/ 31 h 32"/>
                <a:gd name="T2" fmla="*/ 16 w 17"/>
                <a:gd name="T3" fmla="*/ 31 h 32"/>
                <a:gd name="T4" fmla="*/ 10 w 17"/>
                <a:gd name="T5" fmla="*/ 26 h 32"/>
                <a:gd name="T6" fmla="*/ 5 w 17"/>
                <a:gd name="T7" fmla="*/ 24 h 32"/>
                <a:gd name="T8" fmla="*/ 4 w 17"/>
                <a:gd name="T9" fmla="*/ 21 h 32"/>
                <a:gd name="T10" fmla="*/ 0 w 17"/>
                <a:gd name="T11" fmla="*/ 17 h 32"/>
                <a:gd name="T12" fmla="*/ 0 w 17"/>
                <a:gd name="T13" fmla="*/ 12 h 32"/>
                <a:gd name="T14" fmla="*/ 0 w 17"/>
                <a:gd name="T15" fmla="*/ 7 h 32"/>
                <a:gd name="T16" fmla="*/ 0 w 17"/>
                <a:gd name="T17" fmla="*/ 5 h 32"/>
                <a:gd name="T18" fmla="*/ 4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16" y="31"/>
                  </a:moveTo>
                  <a:lnTo>
                    <a:pt x="16" y="31"/>
                  </a:lnTo>
                  <a:lnTo>
                    <a:pt x="10" y="26"/>
                  </a:lnTo>
                  <a:lnTo>
                    <a:pt x="5" y="24"/>
                  </a:lnTo>
                  <a:lnTo>
                    <a:pt x="4" y="21"/>
                  </a:lnTo>
                  <a:lnTo>
                    <a:pt x="0" y="17"/>
                  </a:lnTo>
                  <a:lnTo>
                    <a:pt x="0" y="12"/>
                  </a:lnTo>
                  <a:lnTo>
                    <a:pt x="0" y="7"/>
                  </a:lnTo>
                  <a:lnTo>
                    <a:pt x="0" y="5"/>
                  </a:lnTo>
                  <a:lnTo>
                    <a:pt x="4"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7" name="Freeform 136">
              <a:extLst>
                <a:ext uri="{FF2B5EF4-FFF2-40B4-BE49-F238E27FC236}">
                  <a16:creationId xmlns:a16="http://schemas.microsoft.com/office/drawing/2014/main" id="{771F06CB-7342-34D7-0031-449A4382E944}"/>
                </a:ext>
              </a:extLst>
            </p:cNvPr>
            <p:cNvSpPr>
              <a:spLocks/>
            </p:cNvSpPr>
            <p:nvPr/>
          </p:nvSpPr>
          <p:spPr bwMode="auto">
            <a:xfrm>
              <a:off x="2907" y="2665"/>
              <a:ext cx="17" cy="30"/>
            </a:xfrm>
            <a:custGeom>
              <a:avLst/>
              <a:gdLst>
                <a:gd name="T0" fmla="*/ 16 w 17"/>
                <a:gd name="T1" fmla="*/ 29 h 30"/>
                <a:gd name="T2" fmla="*/ 16 w 17"/>
                <a:gd name="T3" fmla="*/ 29 h 30"/>
                <a:gd name="T4" fmla="*/ 12 w 17"/>
                <a:gd name="T5" fmla="*/ 27 h 30"/>
                <a:gd name="T6" fmla="*/ 6 w 17"/>
                <a:gd name="T7" fmla="*/ 24 h 30"/>
                <a:gd name="T8" fmla="*/ 3 w 17"/>
                <a:gd name="T9" fmla="*/ 19 h 30"/>
                <a:gd name="T10" fmla="*/ 3 w 17"/>
                <a:gd name="T11" fmla="*/ 15 h 30"/>
                <a:gd name="T12" fmla="*/ 0 w 17"/>
                <a:gd name="T13" fmla="*/ 13 h 30"/>
                <a:gd name="T14" fmla="*/ 3 w 17"/>
                <a:gd name="T15" fmla="*/ 7 h 30"/>
                <a:gd name="T16" fmla="*/ 3 w 17"/>
                <a:gd name="T17" fmla="*/ 3 h 30"/>
                <a:gd name="T18" fmla="*/ 6 w 17"/>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0">
                  <a:moveTo>
                    <a:pt x="16" y="29"/>
                  </a:moveTo>
                  <a:lnTo>
                    <a:pt x="16" y="29"/>
                  </a:lnTo>
                  <a:lnTo>
                    <a:pt x="12" y="27"/>
                  </a:lnTo>
                  <a:lnTo>
                    <a:pt x="6" y="24"/>
                  </a:lnTo>
                  <a:lnTo>
                    <a:pt x="3" y="19"/>
                  </a:lnTo>
                  <a:lnTo>
                    <a:pt x="3" y="15"/>
                  </a:lnTo>
                  <a:lnTo>
                    <a:pt x="0" y="13"/>
                  </a:lnTo>
                  <a:lnTo>
                    <a:pt x="3" y="7"/>
                  </a:lnTo>
                  <a:lnTo>
                    <a:pt x="3" y="3"/>
                  </a:lnTo>
                  <a:lnTo>
                    <a:pt x="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8" name="Freeform 137">
              <a:extLst>
                <a:ext uri="{FF2B5EF4-FFF2-40B4-BE49-F238E27FC236}">
                  <a16:creationId xmlns:a16="http://schemas.microsoft.com/office/drawing/2014/main" id="{7376C85A-CFDA-3C1B-49DD-6B41A074249E}"/>
                </a:ext>
              </a:extLst>
            </p:cNvPr>
            <p:cNvSpPr>
              <a:spLocks/>
            </p:cNvSpPr>
            <p:nvPr/>
          </p:nvSpPr>
          <p:spPr bwMode="auto">
            <a:xfrm>
              <a:off x="2920" y="2649"/>
              <a:ext cx="17" cy="32"/>
            </a:xfrm>
            <a:custGeom>
              <a:avLst/>
              <a:gdLst>
                <a:gd name="T0" fmla="*/ 16 w 17"/>
                <a:gd name="T1" fmla="*/ 31 h 32"/>
                <a:gd name="T2" fmla="*/ 16 w 17"/>
                <a:gd name="T3" fmla="*/ 31 h 32"/>
                <a:gd name="T4" fmla="*/ 13 w 17"/>
                <a:gd name="T5" fmla="*/ 29 h 32"/>
                <a:gd name="T6" fmla="*/ 10 w 17"/>
                <a:gd name="T7" fmla="*/ 25 h 32"/>
                <a:gd name="T8" fmla="*/ 2 w 17"/>
                <a:gd name="T9" fmla="*/ 21 h 32"/>
                <a:gd name="T10" fmla="*/ 2 w 17"/>
                <a:gd name="T11" fmla="*/ 16 h 32"/>
                <a:gd name="T12" fmla="*/ 0 w 17"/>
                <a:gd name="T13" fmla="*/ 11 h 32"/>
                <a:gd name="T14" fmla="*/ 0 w 17"/>
                <a:gd name="T15" fmla="*/ 9 h 32"/>
                <a:gd name="T16" fmla="*/ 2 w 17"/>
                <a:gd name="T17" fmla="*/ 4 h 32"/>
                <a:gd name="T18" fmla="*/ 5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16" y="31"/>
                  </a:moveTo>
                  <a:lnTo>
                    <a:pt x="16" y="31"/>
                  </a:lnTo>
                  <a:lnTo>
                    <a:pt x="13" y="29"/>
                  </a:lnTo>
                  <a:lnTo>
                    <a:pt x="10" y="25"/>
                  </a:lnTo>
                  <a:lnTo>
                    <a:pt x="2" y="21"/>
                  </a:lnTo>
                  <a:lnTo>
                    <a:pt x="2" y="16"/>
                  </a:lnTo>
                  <a:lnTo>
                    <a:pt x="0" y="11"/>
                  </a:lnTo>
                  <a:lnTo>
                    <a:pt x="0" y="9"/>
                  </a:lnTo>
                  <a:lnTo>
                    <a:pt x="2" y="4"/>
                  </a:lnTo>
                  <a:lnTo>
                    <a:pt x="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39" name="Freeform 138">
              <a:extLst>
                <a:ext uri="{FF2B5EF4-FFF2-40B4-BE49-F238E27FC236}">
                  <a16:creationId xmlns:a16="http://schemas.microsoft.com/office/drawing/2014/main" id="{77606E0E-7DFF-1D3E-1F28-D5EF808B3D44}"/>
                </a:ext>
              </a:extLst>
            </p:cNvPr>
            <p:cNvSpPr>
              <a:spLocks/>
            </p:cNvSpPr>
            <p:nvPr/>
          </p:nvSpPr>
          <p:spPr bwMode="auto">
            <a:xfrm>
              <a:off x="2933" y="2637"/>
              <a:ext cx="17" cy="32"/>
            </a:xfrm>
            <a:custGeom>
              <a:avLst/>
              <a:gdLst>
                <a:gd name="T0" fmla="*/ 16 w 17"/>
                <a:gd name="T1" fmla="*/ 31 h 32"/>
                <a:gd name="T2" fmla="*/ 16 w 17"/>
                <a:gd name="T3" fmla="*/ 31 h 32"/>
                <a:gd name="T4" fmla="*/ 12 w 17"/>
                <a:gd name="T5" fmla="*/ 28 h 32"/>
                <a:gd name="T6" fmla="*/ 6 w 17"/>
                <a:gd name="T7" fmla="*/ 26 h 32"/>
                <a:gd name="T8" fmla="*/ 2 w 17"/>
                <a:gd name="T9" fmla="*/ 21 h 32"/>
                <a:gd name="T10" fmla="*/ 2 w 17"/>
                <a:gd name="T11" fmla="*/ 16 h 32"/>
                <a:gd name="T12" fmla="*/ 0 w 17"/>
                <a:gd name="T13" fmla="*/ 12 h 32"/>
                <a:gd name="T14" fmla="*/ 2 w 17"/>
                <a:gd name="T15" fmla="*/ 9 h 32"/>
                <a:gd name="T16" fmla="*/ 2 w 17"/>
                <a:gd name="T17" fmla="*/ 4 h 32"/>
                <a:gd name="T18" fmla="*/ 6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16" y="31"/>
                  </a:moveTo>
                  <a:lnTo>
                    <a:pt x="16" y="31"/>
                  </a:lnTo>
                  <a:lnTo>
                    <a:pt x="12" y="28"/>
                  </a:lnTo>
                  <a:lnTo>
                    <a:pt x="6" y="26"/>
                  </a:lnTo>
                  <a:lnTo>
                    <a:pt x="2" y="21"/>
                  </a:lnTo>
                  <a:lnTo>
                    <a:pt x="2" y="16"/>
                  </a:lnTo>
                  <a:lnTo>
                    <a:pt x="0" y="12"/>
                  </a:lnTo>
                  <a:lnTo>
                    <a:pt x="2" y="9"/>
                  </a:lnTo>
                  <a:lnTo>
                    <a:pt x="2" y="4"/>
                  </a:lnTo>
                  <a:lnTo>
                    <a:pt x="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0" name="Freeform 139">
              <a:extLst>
                <a:ext uri="{FF2B5EF4-FFF2-40B4-BE49-F238E27FC236}">
                  <a16:creationId xmlns:a16="http://schemas.microsoft.com/office/drawing/2014/main" id="{1F7FF05A-6FBF-C13E-9E36-DA553500C0D6}"/>
                </a:ext>
              </a:extLst>
            </p:cNvPr>
            <p:cNvSpPr>
              <a:spLocks/>
            </p:cNvSpPr>
            <p:nvPr/>
          </p:nvSpPr>
          <p:spPr bwMode="auto">
            <a:xfrm>
              <a:off x="2879" y="2759"/>
              <a:ext cx="17" cy="29"/>
            </a:xfrm>
            <a:custGeom>
              <a:avLst/>
              <a:gdLst>
                <a:gd name="T0" fmla="*/ 16 w 17"/>
                <a:gd name="T1" fmla="*/ 28 h 29"/>
                <a:gd name="T2" fmla="*/ 16 w 17"/>
                <a:gd name="T3" fmla="*/ 28 h 29"/>
                <a:gd name="T4" fmla="*/ 10 w 17"/>
                <a:gd name="T5" fmla="*/ 26 h 29"/>
                <a:gd name="T6" fmla="*/ 6 w 17"/>
                <a:gd name="T7" fmla="*/ 24 h 29"/>
                <a:gd name="T8" fmla="*/ 4 w 17"/>
                <a:gd name="T9" fmla="*/ 19 h 29"/>
                <a:gd name="T10" fmla="*/ 0 w 17"/>
                <a:gd name="T11" fmla="*/ 16 h 29"/>
                <a:gd name="T12" fmla="*/ 0 w 17"/>
                <a:gd name="T13" fmla="*/ 12 h 29"/>
                <a:gd name="T14" fmla="*/ 0 w 17"/>
                <a:gd name="T15" fmla="*/ 7 h 29"/>
                <a:gd name="T16" fmla="*/ 4 w 17"/>
                <a:gd name="T17" fmla="*/ 5 h 29"/>
                <a:gd name="T18" fmla="*/ 4 w 17"/>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9">
                  <a:moveTo>
                    <a:pt x="16" y="28"/>
                  </a:moveTo>
                  <a:lnTo>
                    <a:pt x="16" y="28"/>
                  </a:lnTo>
                  <a:lnTo>
                    <a:pt x="10" y="26"/>
                  </a:lnTo>
                  <a:lnTo>
                    <a:pt x="6" y="24"/>
                  </a:lnTo>
                  <a:lnTo>
                    <a:pt x="4" y="19"/>
                  </a:lnTo>
                  <a:lnTo>
                    <a:pt x="0" y="16"/>
                  </a:lnTo>
                  <a:lnTo>
                    <a:pt x="0" y="12"/>
                  </a:lnTo>
                  <a:lnTo>
                    <a:pt x="0" y="7"/>
                  </a:lnTo>
                  <a:lnTo>
                    <a:pt x="4" y="5"/>
                  </a:lnTo>
                  <a:lnTo>
                    <a:pt x="4"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1" name="Freeform 140">
              <a:extLst>
                <a:ext uri="{FF2B5EF4-FFF2-40B4-BE49-F238E27FC236}">
                  <a16:creationId xmlns:a16="http://schemas.microsoft.com/office/drawing/2014/main" id="{B2EC5F50-8CAC-DB29-171A-19C47A2C1296}"/>
                </a:ext>
              </a:extLst>
            </p:cNvPr>
            <p:cNvSpPr>
              <a:spLocks/>
            </p:cNvSpPr>
            <p:nvPr/>
          </p:nvSpPr>
          <p:spPr bwMode="auto">
            <a:xfrm>
              <a:off x="2893" y="2744"/>
              <a:ext cx="17" cy="32"/>
            </a:xfrm>
            <a:custGeom>
              <a:avLst/>
              <a:gdLst>
                <a:gd name="T0" fmla="*/ 16 w 17"/>
                <a:gd name="T1" fmla="*/ 31 h 32"/>
                <a:gd name="T2" fmla="*/ 16 w 17"/>
                <a:gd name="T3" fmla="*/ 31 h 32"/>
                <a:gd name="T4" fmla="*/ 10 w 17"/>
                <a:gd name="T5" fmla="*/ 27 h 32"/>
                <a:gd name="T6" fmla="*/ 7 w 17"/>
                <a:gd name="T7" fmla="*/ 24 h 32"/>
                <a:gd name="T8" fmla="*/ 2 w 17"/>
                <a:gd name="T9" fmla="*/ 20 h 32"/>
                <a:gd name="T10" fmla="*/ 0 w 17"/>
                <a:gd name="T11" fmla="*/ 17 h 32"/>
                <a:gd name="T12" fmla="*/ 0 w 17"/>
                <a:gd name="T13" fmla="*/ 12 h 32"/>
                <a:gd name="T14" fmla="*/ 0 w 17"/>
                <a:gd name="T15" fmla="*/ 7 h 32"/>
                <a:gd name="T16" fmla="*/ 2 w 17"/>
                <a:gd name="T17" fmla="*/ 2 h 32"/>
                <a:gd name="T18" fmla="*/ 7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16" y="31"/>
                  </a:moveTo>
                  <a:lnTo>
                    <a:pt x="16" y="31"/>
                  </a:lnTo>
                  <a:lnTo>
                    <a:pt x="10" y="27"/>
                  </a:lnTo>
                  <a:lnTo>
                    <a:pt x="7" y="24"/>
                  </a:lnTo>
                  <a:lnTo>
                    <a:pt x="2" y="20"/>
                  </a:lnTo>
                  <a:lnTo>
                    <a:pt x="0" y="17"/>
                  </a:lnTo>
                  <a:lnTo>
                    <a:pt x="0" y="12"/>
                  </a:lnTo>
                  <a:lnTo>
                    <a:pt x="0" y="7"/>
                  </a:lnTo>
                  <a:lnTo>
                    <a:pt x="2" y="2"/>
                  </a:lnTo>
                  <a:lnTo>
                    <a:pt x="7"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2" name="Freeform 141">
              <a:extLst>
                <a:ext uri="{FF2B5EF4-FFF2-40B4-BE49-F238E27FC236}">
                  <a16:creationId xmlns:a16="http://schemas.microsoft.com/office/drawing/2014/main" id="{3EB08C15-EFA0-CEC9-8525-2D77DE349DD9}"/>
                </a:ext>
              </a:extLst>
            </p:cNvPr>
            <p:cNvSpPr>
              <a:spLocks/>
            </p:cNvSpPr>
            <p:nvPr/>
          </p:nvSpPr>
          <p:spPr bwMode="auto">
            <a:xfrm>
              <a:off x="2907" y="2730"/>
              <a:ext cx="17" cy="35"/>
            </a:xfrm>
            <a:custGeom>
              <a:avLst/>
              <a:gdLst>
                <a:gd name="T0" fmla="*/ 16 w 17"/>
                <a:gd name="T1" fmla="*/ 34 h 35"/>
                <a:gd name="T2" fmla="*/ 16 w 17"/>
                <a:gd name="T3" fmla="*/ 34 h 35"/>
                <a:gd name="T4" fmla="*/ 12 w 17"/>
                <a:gd name="T5" fmla="*/ 29 h 35"/>
                <a:gd name="T6" fmla="*/ 6 w 17"/>
                <a:gd name="T7" fmla="*/ 26 h 35"/>
                <a:gd name="T8" fmla="*/ 3 w 17"/>
                <a:gd name="T9" fmla="*/ 21 h 35"/>
                <a:gd name="T10" fmla="*/ 0 w 17"/>
                <a:gd name="T11" fmla="*/ 16 h 35"/>
                <a:gd name="T12" fmla="*/ 0 w 17"/>
                <a:gd name="T13" fmla="*/ 14 h 35"/>
                <a:gd name="T14" fmla="*/ 0 w 17"/>
                <a:gd name="T15" fmla="*/ 9 h 35"/>
                <a:gd name="T16" fmla="*/ 3 w 17"/>
                <a:gd name="T17" fmla="*/ 5 h 35"/>
                <a:gd name="T18" fmla="*/ 6 w 17"/>
                <a:gd name="T19" fmla="*/ 0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5">
                  <a:moveTo>
                    <a:pt x="16" y="34"/>
                  </a:moveTo>
                  <a:lnTo>
                    <a:pt x="16" y="34"/>
                  </a:lnTo>
                  <a:lnTo>
                    <a:pt x="12" y="29"/>
                  </a:lnTo>
                  <a:lnTo>
                    <a:pt x="6" y="26"/>
                  </a:lnTo>
                  <a:lnTo>
                    <a:pt x="3" y="21"/>
                  </a:lnTo>
                  <a:lnTo>
                    <a:pt x="0" y="16"/>
                  </a:lnTo>
                  <a:lnTo>
                    <a:pt x="0" y="14"/>
                  </a:lnTo>
                  <a:lnTo>
                    <a:pt x="0" y="9"/>
                  </a:lnTo>
                  <a:lnTo>
                    <a:pt x="3" y="5"/>
                  </a:lnTo>
                  <a:lnTo>
                    <a:pt x="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3" name="Freeform 142">
              <a:extLst>
                <a:ext uri="{FF2B5EF4-FFF2-40B4-BE49-F238E27FC236}">
                  <a16:creationId xmlns:a16="http://schemas.microsoft.com/office/drawing/2014/main" id="{799F98EE-3315-1E3C-C4D7-F5DDE43A6F1F}"/>
                </a:ext>
              </a:extLst>
            </p:cNvPr>
            <p:cNvSpPr>
              <a:spLocks/>
            </p:cNvSpPr>
            <p:nvPr/>
          </p:nvSpPr>
          <p:spPr bwMode="auto">
            <a:xfrm>
              <a:off x="2882" y="2866"/>
              <a:ext cx="17" cy="32"/>
            </a:xfrm>
            <a:custGeom>
              <a:avLst/>
              <a:gdLst>
                <a:gd name="T0" fmla="*/ 16 w 17"/>
                <a:gd name="T1" fmla="*/ 31 h 32"/>
                <a:gd name="T2" fmla="*/ 16 w 17"/>
                <a:gd name="T3" fmla="*/ 31 h 32"/>
                <a:gd name="T4" fmla="*/ 13 w 17"/>
                <a:gd name="T5" fmla="*/ 27 h 32"/>
                <a:gd name="T6" fmla="*/ 10 w 17"/>
                <a:gd name="T7" fmla="*/ 24 h 32"/>
                <a:gd name="T8" fmla="*/ 2 w 17"/>
                <a:gd name="T9" fmla="*/ 19 h 32"/>
                <a:gd name="T10" fmla="*/ 2 w 17"/>
                <a:gd name="T11" fmla="*/ 17 h 32"/>
                <a:gd name="T12" fmla="*/ 0 w 17"/>
                <a:gd name="T13" fmla="*/ 12 h 32"/>
                <a:gd name="T14" fmla="*/ 0 w 17"/>
                <a:gd name="T15" fmla="*/ 7 h 32"/>
                <a:gd name="T16" fmla="*/ 2 w 17"/>
                <a:gd name="T17" fmla="*/ 5 h 32"/>
                <a:gd name="T18" fmla="*/ 7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16" y="31"/>
                  </a:moveTo>
                  <a:lnTo>
                    <a:pt x="16" y="31"/>
                  </a:lnTo>
                  <a:lnTo>
                    <a:pt x="13" y="27"/>
                  </a:lnTo>
                  <a:lnTo>
                    <a:pt x="10" y="24"/>
                  </a:lnTo>
                  <a:lnTo>
                    <a:pt x="2" y="19"/>
                  </a:lnTo>
                  <a:lnTo>
                    <a:pt x="2" y="17"/>
                  </a:lnTo>
                  <a:lnTo>
                    <a:pt x="0" y="12"/>
                  </a:lnTo>
                  <a:lnTo>
                    <a:pt x="0" y="7"/>
                  </a:lnTo>
                  <a:lnTo>
                    <a:pt x="2" y="5"/>
                  </a:lnTo>
                  <a:lnTo>
                    <a:pt x="7"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4" name="Freeform 143">
              <a:extLst>
                <a:ext uri="{FF2B5EF4-FFF2-40B4-BE49-F238E27FC236}">
                  <a16:creationId xmlns:a16="http://schemas.microsoft.com/office/drawing/2014/main" id="{86F99746-55DA-8CA0-C89A-875B9FAD0020}"/>
                </a:ext>
              </a:extLst>
            </p:cNvPr>
            <p:cNvSpPr>
              <a:spLocks/>
            </p:cNvSpPr>
            <p:nvPr/>
          </p:nvSpPr>
          <p:spPr bwMode="auto">
            <a:xfrm>
              <a:off x="2898" y="2852"/>
              <a:ext cx="17" cy="32"/>
            </a:xfrm>
            <a:custGeom>
              <a:avLst/>
              <a:gdLst>
                <a:gd name="T0" fmla="*/ 16 w 17"/>
                <a:gd name="T1" fmla="*/ 31 h 32"/>
                <a:gd name="T2" fmla="*/ 16 w 17"/>
                <a:gd name="T3" fmla="*/ 31 h 32"/>
                <a:gd name="T4" fmla="*/ 8 w 17"/>
                <a:gd name="T5" fmla="*/ 26 h 32"/>
                <a:gd name="T6" fmla="*/ 5 w 17"/>
                <a:gd name="T7" fmla="*/ 23 h 32"/>
                <a:gd name="T8" fmla="*/ 2 w 17"/>
                <a:gd name="T9" fmla="*/ 21 h 32"/>
                <a:gd name="T10" fmla="*/ 0 w 17"/>
                <a:gd name="T11" fmla="*/ 17 h 32"/>
                <a:gd name="T12" fmla="*/ 0 w 17"/>
                <a:gd name="T13" fmla="*/ 12 h 32"/>
                <a:gd name="T14" fmla="*/ 0 w 17"/>
                <a:gd name="T15" fmla="*/ 7 h 32"/>
                <a:gd name="T16" fmla="*/ 0 w 17"/>
                <a:gd name="T17" fmla="*/ 5 h 32"/>
                <a:gd name="T18" fmla="*/ 2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16" y="31"/>
                  </a:moveTo>
                  <a:lnTo>
                    <a:pt x="16" y="31"/>
                  </a:lnTo>
                  <a:lnTo>
                    <a:pt x="8" y="26"/>
                  </a:lnTo>
                  <a:lnTo>
                    <a:pt x="5" y="23"/>
                  </a:lnTo>
                  <a:lnTo>
                    <a:pt x="2" y="21"/>
                  </a:lnTo>
                  <a:lnTo>
                    <a:pt x="0" y="17"/>
                  </a:lnTo>
                  <a:lnTo>
                    <a:pt x="0" y="12"/>
                  </a:lnTo>
                  <a:lnTo>
                    <a:pt x="0" y="7"/>
                  </a:lnTo>
                  <a:lnTo>
                    <a:pt x="0" y="5"/>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5" name="Freeform 144">
              <a:extLst>
                <a:ext uri="{FF2B5EF4-FFF2-40B4-BE49-F238E27FC236}">
                  <a16:creationId xmlns:a16="http://schemas.microsoft.com/office/drawing/2014/main" id="{E1667BE4-9B75-801C-1509-1265C3FC65B1}"/>
                </a:ext>
              </a:extLst>
            </p:cNvPr>
            <p:cNvSpPr>
              <a:spLocks/>
            </p:cNvSpPr>
            <p:nvPr/>
          </p:nvSpPr>
          <p:spPr bwMode="auto">
            <a:xfrm>
              <a:off x="2911" y="2838"/>
              <a:ext cx="17" cy="32"/>
            </a:xfrm>
            <a:custGeom>
              <a:avLst/>
              <a:gdLst>
                <a:gd name="T0" fmla="*/ 16 w 17"/>
                <a:gd name="T1" fmla="*/ 31 h 32"/>
                <a:gd name="T2" fmla="*/ 16 w 17"/>
                <a:gd name="T3" fmla="*/ 31 h 32"/>
                <a:gd name="T4" fmla="*/ 10 w 17"/>
                <a:gd name="T5" fmla="*/ 28 h 32"/>
                <a:gd name="T6" fmla="*/ 7 w 17"/>
                <a:gd name="T7" fmla="*/ 26 h 32"/>
                <a:gd name="T8" fmla="*/ 0 w 17"/>
                <a:gd name="T9" fmla="*/ 21 h 32"/>
                <a:gd name="T10" fmla="*/ 0 w 17"/>
                <a:gd name="T11" fmla="*/ 19 h 32"/>
                <a:gd name="T12" fmla="*/ 0 w 17"/>
                <a:gd name="T13" fmla="*/ 14 h 32"/>
                <a:gd name="T14" fmla="*/ 0 w 17"/>
                <a:gd name="T15" fmla="*/ 9 h 32"/>
                <a:gd name="T16" fmla="*/ 0 w 17"/>
                <a:gd name="T17" fmla="*/ 4 h 32"/>
                <a:gd name="T18" fmla="*/ 3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16" y="31"/>
                  </a:moveTo>
                  <a:lnTo>
                    <a:pt x="16" y="31"/>
                  </a:lnTo>
                  <a:lnTo>
                    <a:pt x="10" y="28"/>
                  </a:lnTo>
                  <a:lnTo>
                    <a:pt x="7" y="26"/>
                  </a:lnTo>
                  <a:lnTo>
                    <a:pt x="0" y="21"/>
                  </a:lnTo>
                  <a:lnTo>
                    <a:pt x="0" y="19"/>
                  </a:lnTo>
                  <a:lnTo>
                    <a:pt x="0" y="14"/>
                  </a:lnTo>
                  <a:lnTo>
                    <a:pt x="0" y="9"/>
                  </a:lnTo>
                  <a:lnTo>
                    <a:pt x="0" y="4"/>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6" name="Freeform 145">
              <a:extLst>
                <a:ext uri="{FF2B5EF4-FFF2-40B4-BE49-F238E27FC236}">
                  <a16:creationId xmlns:a16="http://schemas.microsoft.com/office/drawing/2014/main" id="{1CF77C1A-DFE8-121D-0B74-4F34CAFB02A5}"/>
                </a:ext>
              </a:extLst>
            </p:cNvPr>
            <p:cNvSpPr>
              <a:spLocks/>
            </p:cNvSpPr>
            <p:nvPr/>
          </p:nvSpPr>
          <p:spPr bwMode="auto">
            <a:xfrm>
              <a:off x="2768" y="2883"/>
              <a:ext cx="17" cy="32"/>
            </a:xfrm>
            <a:custGeom>
              <a:avLst/>
              <a:gdLst>
                <a:gd name="T0" fmla="*/ 0 w 17"/>
                <a:gd name="T1" fmla="*/ 31 h 32"/>
                <a:gd name="T2" fmla="*/ 0 w 17"/>
                <a:gd name="T3" fmla="*/ 31 h 32"/>
                <a:gd name="T4" fmla="*/ 4 w 17"/>
                <a:gd name="T5" fmla="*/ 26 h 32"/>
                <a:gd name="T6" fmla="*/ 12 w 17"/>
                <a:gd name="T7" fmla="*/ 24 h 32"/>
                <a:gd name="T8" fmla="*/ 12 w 17"/>
                <a:gd name="T9" fmla="*/ 19 h 32"/>
                <a:gd name="T10" fmla="*/ 16 w 17"/>
                <a:gd name="T11" fmla="*/ 17 h 32"/>
                <a:gd name="T12" fmla="*/ 16 w 17"/>
                <a:gd name="T13" fmla="*/ 12 h 32"/>
                <a:gd name="T14" fmla="*/ 16 w 17"/>
                <a:gd name="T15" fmla="*/ 7 h 32"/>
                <a:gd name="T16" fmla="*/ 16 w 17"/>
                <a:gd name="T17" fmla="*/ 2 h 32"/>
                <a:gd name="T18" fmla="*/ 12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0" y="31"/>
                  </a:moveTo>
                  <a:lnTo>
                    <a:pt x="0" y="31"/>
                  </a:lnTo>
                  <a:lnTo>
                    <a:pt x="4" y="26"/>
                  </a:lnTo>
                  <a:lnTo>
                    <a:pt x="12" y="24"/>
                  </a:lnTo>
                  <a:lnTo>
                    <a:pt x="12" y="19"/>
                  </a:lnTo>
                  <a:lnTo>
                    <a:pt x="16" y="17"/>
                  </a:lnTo>
                  <a:lnTo>
                    <a:pt x="16" y="12"/>
                  </a:lnTo>
                  <a:lnTo>
                    <a:pt x="16" y="7"/>
                  </a:lnTo>
                  <a:lnTo>
                    <a:pt x="16" y="2"/>
                  </a:lnTo>
                  <a:lnTo>
                    <a:pt x="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7" name="Freeform 146">
              <a:extLst>
                <a:ext uri="{FF2B5EF4-FFF2-40B4-BE49-F238E27FC236}">
                  <a16:creationId xmlns:a16="http://schemas.microsoft.com/office/drawing/2014/main" id="{36BCE99C-8644-FDF3-E845-6F4A7D82DF8A}"/>
                </a:ext>
              </a:extLst>
            </p:cNvPr>
            <p:cNvSpPr>
              <a:spLocks/>
            </p:cNvSpPr>
            <p:nvPr/>
          </p:nvSpPr>
          <p:spPr bwMode="auto">
            <a:xfrm>
              <a:off x="2753" y="2869"/>
              <a:ext cx="17" cy="32"/>
            </a:xfrm>
            <a:custGeom>
              <a:avLst/>
              <a:gdLst>
                <a:gd name="T0" fmla="*/ 0 w 17"/>
                <a:gd name="T1" fmla="*/ 31 h 32"/>
                <a:gd name="T2" fmla="*/ 0 w 17"/>
                <a:gd name="T3" fmla="*/ 31 h 32"/>
                <a:gd name="T4" fmla="*/ 7 w 17"/>
                <a:gd name="T5" fmla="*/ 28 h 32"/>
                <a:gd name="T6" fmla="*/ 10 w 17"/>
                <a:gd name="T7" fmla="*/ 24 h 32"/>
                <a:gd name="T8" fmla="*/ 13 w 17"/>
                <a:gd name="T9" fmla="*/ 21 h 32"/>
                <a:gd name="T10" fmla="*/ 16 w 17"/>
                <a:gd name="T11" fmla="*/ 16 h 32"/>
                <a:gd name="T12" fmla="*/ 16 w 17"/>
                <a:gd name="T13" fmla="*/ 12 h 32"/>
                <a:gd name="T14" fmla="*/ 16 w 17"/>
                <a:gd name="T15" fmla="*/ 6 h 32"/>
                <a:gd name="T16" fmla="*/ 16 w 17"/>
                <a:gd name="T17" fmla="*/ 4 h 32"/>
                <a:gd name="T18" fmla="*/ 13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0" y="31"/>
                  </a:moveTo>
                  <a:lnTo>
                    <a:pt x="0" y="31"/>
                  </a:lnTo>
                  <a:lnTo>
                    <a:pt x="7" y="28"/>
                  </a:lnTo>
                  <a:lnTo>
                    <a:pt x="10" y="24"/>
                  </a:lnTo>
                  <a:lnTo>
                    <a:pt x="13" y="21"/>
                  </a:lnTo>
                  <a:lnTo>
                    <a:pt x="16" y="16"/>
                  </a:lnTo>
                  <a:lnTo>
                    <a:pt x="16" y="12"/>
                  </a:lnTo>
                  <a:lnTo>
                    <a:pt x="16" y="6"/>
                  </a:lnTo>
                  <a:lnTo>
                    <a:pt x="16" y="4"/>
                  </a:lnTo>
                  <a:lnTo>
                    <a:pt x="1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8" name="Freeform 147">
              <a:extLst>
                <a:ext uri="{FF2B5EF4-FFF2-40B4-BE49-F238E27FC236}">
                  <a16:creationId xmlns:a16="http://schemas.microsoft.com/office/drawing/2014/main" id="{ECEC6B39-26DE-77B9-F034-39F7ADD22418}"/>
                </a:ext>
              </a:extLst>
            </p:cNvPr>
            <p:cNvSpPr>
              <a:spLocks/>
            </p:cNvSpPr>
            <p:nvPr/>
          </p:nvSpPr>
          <p:spPr bwMode="auto">
            <a:xfrm>
              <a:off x="2740" y="2857"/>
              <a:ext cx="17" cy="29"/>
            </a:xfrm>
            <a:custGeom>
              <a:avLst/>
              <a:gdLst>
                <a:gd name="T0" fmla="*/ 0 w 17"/>
                <a:gd name="T1" fmla="*/ 28 h 29"/>
                <a:gd name="T2" fmla="*/ 0 w 17"/>
                <a:gd name="T3" fmla="*/ 28 h 29"/>
                <a:gd name="T4" fmla="*/ 5 w 17"/>
                <a:gd name="T5" fmla="*/ 26 h 29"/>
                <a:gd name="T6" fmla="*/ 13 w 17"/>
                <a:gd name="T7" fmla="*/ 24 h 29"/>
                <a:gd name="T8" fmla="*/ 13 w 17"/>
                <a:gd name="T9" fmla="*/ 18 h 29"/>
                <a:gd name="T10" fmla="*/ 16 w 17"/>
                <a:gd name="T11" fmla="*/ 16 h 29"/>
                <a:gd name="T12" fmla="*/ 16 w 17"/>
                <a:gd name="T13" fmla="*/ 12 h 29"/>
                <a:gd name="T14" fmla="*/ 16 w 17"/>
                <a:gd name="T15" fmla="*/ 7 h 29"/>
                <a:gd name="T16" fmla="*/ 16 w 17"/>
                <a:gd name="T17" fmla="*/ 2 h 29"/>
                <a:gd name="T18" fmla="*/ 13 w 17"/>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9">
                  <a:moveTo>
                    <a:pt x="0" y="28"/>
                  </a:moveTo>
                  <a:lnTo>
                    <a:pt x="0" y="28"/>
                  </a:lnTo>
                  <a:lnTo>
                    <a:pt x="5" y="26"/>
                  </a:lnTo>
                  <a:lnTo>
                    <a:pt x="13" y="24"/>
                  </a:lnTo>
                  <a:lnTo>
                    <a:pt x="13" y="18"/>
                  </a:lnTo>
                  <a:lnTo>
                    <a:pt x="16" y="16"/>
                  </a:lnTo>
                  <a:lnTo>
                    <a:pt x="16" y="12"/>
                  </a:lnTo>
                  <a:lnTo>
                    <a:pt x="16" y="7"/>
                  </a:lnTo>
                  <a:lnTo>
                    <a:pt x="16" y="2"/>
                  </a:lnTo>
                  <a:lnTo>
                    <a:pt x="1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49" name="Freeform 148">
              <a:extLst>
                <a:ext uri="{FF2B5EF4-FFF2-40B4-BE49-F238E27FC236}">
                  <a16:creationId xmlns:a16="http://schemas.microsoft.com/office/drawing/2014/main" id="{48B8A761-1C05-A480-187E-39EE7A49AB18}"/>
                </a:ext>
              </a:extLst>
            </p:cNvPr>
            <p:cNvSpPr>
              <a:spLocks/>
            </p:cNvSpPr>
            <p:nvPr/>
          </p:nvSpPr>
          <p:spPr bwMode="auto">
            <a:xfrm>
              <a:off x="2773" y="2814"/>
              <a:ext cx="17" cy="31"/>
            </a:xfrm>
            <a:custGeom>
              <a:avLst/>
              <a:gdLst>
                <a:gd name="T0" fmla="*/ 0 w 17"/>
                <a:gd name="T1" fmla="*/ 30 h 31"/>
                <a:gd name="T2" fmla="*/ 0 w 17"/>
                <a:gd name="T3" fmla="*/ 30 h 31"/>
                <a:gd name="T4" fmla="*/ 4 w 17"/>
                <a:gd name="T5" fmla="*/ 26 h 31"/>
                <a:gd name="T6" fmla="*/ 10 w 17"/>
                <a:gd name="T7" fmla="*/ 24 h 31"/>
                <a:gd name="T8" fmla="*/ 13 w 17"/>
                <a:gd name="T9" fmla="*/ 18 h 31"/>
                <a:gd name="T10" fmla="*/ 13 w 17"/>
                <a:gd name="T11" fmla="*/ 16 h 31"/>
                <a:gd name="T12" fmla="*/ 16 w 17"/>
                <a:gd name="T13" fmla="*/ 12 h 31"/>
                <a:gd name="T14" fmla="*/ 13 w 17"/>
                <a:gd name="T15" fmla="*/ 7 h 31"/>
                <a:gd name="T16" fmla="*/ 13 w 17"/>
                <a:gd name="T17" fmla="*/ 2 h 31"/>
                <a:gd name="T18" fmla="*/ 10 w 17"/>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1">
                  <a:moveTo>
                    <a:pt x="0" y="30"/>
                  </a:moveTo>
                  <a:lnTo>
                    <a:pt x="0" y="30"/>
                  </a:lnTo>
                  <a:lnTo>
                    <a:pt x="4" y="26"/>
                  </a:lnTo>
                  <a:lnTo>
                    <a:pt x="10" y="24"/>
                  </a:lnTo>
                  <a:lnTo>
                    <a:pt x="13" y="18"/>
                  </a:lnTo>
                  <a:lnTo>
                    <a:pt x="13" y="16"/>
                  </a:lnTo>
                  <a:lnTo>
                    <a:pt x="16" y="12"/>
                  </a:lnTo>
                  <a:lnTo>
                    <a:pt x="13" y="7"/>
                  </a:lnTo>
                  <a:lnTo>
                    <a:pt x="13" y="2"/>
                  </a:lnTo>
                  <a:lnTo>
                    <a:pt x="1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0" name="Freeform 149">
              <a:extLst>
                <a:ext uri="{FF2B5EF4-FFF2-40B4-BE49-F238E27FC236}">
                  <a16:creationId xmlns:a16="http://schemas.microsoft.com/office/drawing/2014/main" id="{BAFF5006-DF64-ECDD-3649-B9A89A2DD237}"/>
                </a:ext>
              </a:extLst>
            </p:cNvPr>
            <p:cNvSpPr>
              <a:spLocks/>
            </p:cNvSpPr>
            <p:nvPr/>
          </p:nvSpPr>
          <p:spPr bwMode="auto">
            <a:xfrm>
              <a:off x="2758" y="2799"/>
              <a:ext cx="17" cy="32"/>
            </a:xfrm>
            <a:custGeom>
              <a:avLst/>
              <a:gdLst>
                <a:gd name="T0" fmla="*/ 0 w 17"/>
                <a:gd name="T1" fmla="*/ 31 h 32"/>
                <a:gd name="T2" fmla="*/ 0 w 17"/>
                <a:gd name="T3" fmla="*/ 31 h 32"/>
                <a:gd name="T4" fmla="*/ 6 w 17"/>
                <a:gd name="T5" fmla="*/ 29 h 32"/>
                <a:gd name="T6" fmla="*/ 9 w 17"/>
                <a:gd name="T7" fmla="*/ 24 h 32"/>
                <a:gd name="T8" fmla="*/ 16 w 17"/>
                <a:gd name="T9" fmla="*/ 22 h 32"/>
                <a:gd name="T10" fmla="*/ 16 w 17"/>
                <a:gd name="T11" fmla="*/ 17 h 32"/>
                <a:gd name="T12" fmla="*/ 16 w 17"/>
                <a:gd name="T13" fmla="*/ 12 h 32"/>
                <a:gd name="T14" fmla="*/ 16 w 17"/>
                <a:gd name="T15" fmla="*/ 7 h 32"/>
                <a:gd name="T16" fmla="*/ 16 w 17"/>
                <a:gd name="T17" fmla="*/ 5 h 32"/>
                <a:gd name="T18" fmla="*/ 14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0" y="31"/>
                  </a:moveTo>
                  <a:lnTo>
                    <a:pt x="0" y="31"/>
                  </a:lnTo>
                  <a:lnTo>
                    <a:pt x="6" y="29"/>
                  </a:lnTo>
                  <a:lnTo>
                    <a:pt x="9" y="24"/>
                  </a:lnTo>
                  <a:lnTo>
                    <a:pt x="16" y="22"/>
                  </a:lnTo>
                  <a:lnTo>
                    <a:pt x="16" y="17"/>
                  </a:lnTo>
                  <a:lnTo>
                    <a:pt x="16" y="12"/>
                  </a:lnTo>
                  <a:lnTo>
                    <a:pt x="16" y="7"/>
                  </a:lnTo>
                  <a:lnTo>
                    <a:pt x="16" y="5"/>
                  </a:lnTo>
                  <a:lnTo>
                    <a:pt x="14"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1" name="Freeform 150">
              <a:extLst>
                <a:ext uri="{FF2B5EF4-FFF2-40B4-BE49-F238E27FC236}">
                  <a16:creationId xmlns:a16="http://schemas.microsoft.com/office/drawing/2014/main" id="{8F3D93DB-C000-A1FE-C0CA-40F7E79AF9B3}"/>
                </a:ext>
              </a:extLst>
            </p:cNvPr>
            <p:cNvSpPr>
              <a:spLocks/>
            </p:cNvSpPr>
            <p:nvPr/>
          </p:nvSpPr>
          <p:spPr bwMode="auto">
            <a:xfrm>
              <a:off x="2744" y="2787"/>
              <a:ext cx="17" cy="30"/>
            </a:xfrm>
            <a:custGeom>
              <a:avLst/>
              <a:gdLst>
                <a:gd name="T0" fmla="*/ 0 w 17"/>
                <a:gd name="T1" fmla="*/ 29 h 30"/>
                <a:gd name="T2" fmla="*/ 0 w 17"/>
                <a:gd name="T3" fmla="*/ 29 h 30"/>
                <a:gd name="T4" fmla="*/ 5 w 17"/>
                <a:gd name="T5" fmla="*/ 27 h 30"/>
                <a:gd name="T6" fmla="*/ 10 w 17"/>
                <a:gd name="T7" fmla="*/ 24 h 30"/>
                <a:gd name="T8" fmla="*/ 10 w 17"/>
                <a:gd name="T9" fmla="*/ 19 h 30"/>
                <a:gd name="T10" fmla="*/ 12 w 17"/>
                <a:gd name="T11" fmla="*/ 17 h 30"/>
                <a:gd name="T12" fmla="*/ 16 w 17"/>
                <a:gd name="T13" fmla="*/ 12 h 30"/>
                <a:gd name="T14" fmla="*/ 12 w 17"/>
                <a:gd name="T15" fmla="*/ 7 h 30"/>
                <a:gd name="T16" fmla="*/ 12 w 17"/>
                <a:gd name="T17" fmla="*/ 2 h 30"/>
                <a:gd name="T18" fmla="*/ 10 w 17"/>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0">
                  <a:moveTo>
                    <a:pt x="0" y="29"/>
                  </a:moveTo>
                  <a:lnTo>
                    <a:pt x="0" y="29"/>
                  </a:lnTo>
                  <a:lnTo>
                    <a:pt x="5" y="27"/>
                  </a:lnTo>
                  <a:lnTo>
                    <a:pt x="10" y="24"/>
                  </a:lnTo>
                  <a:lnTo>
                    <a:pt x="10" y="19"/>
                  </a:lnTo>
                  <a:lnTo>
                    <a:pt x="12" y="17"/>
                  </a:lnTo>
                  <a:lnTo>
                    <a:pt x="16" y="12"/>
                  </a:lnTo>
                  <a:lnTo>
                    <a:pt x="12" y="7"/>
                  </a:lnTo>
                  <a:lnTo>
                    <a:pt x="12" y="2"/>
                  </a:lnTo>
                  <a:lnTo>
                    <a:pt x="1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2" name="Freeform 151">
              <a:extLst>
                <a:ext uri="{FF2B5EF4-FFF2-40B4-BE49-F238E27FC236}">
                  <a16:creationId xmlns:a16="http://schemas.microsoft.com/office/drawing/2014/main" id="{D032D207-28B3-10EE-4354-805E30CBE2A8}"/>
                </a:ext>
              </a:extLst>
            </p:cNvPr>
            <p:cNvSpPr>
              <a:spLocks/>
            </p:cNvSpPr>
            <p:nvPr/>
          </p:nvSpPr>
          <p:spPr bwMode="auto">
            <a:xfrm>
              <a:off x="2762" y="2725"/>
              <a:ext cx="17" cy="32"/>
            </a:xfrm>
            <a:custGeom>
              <a:avLst/>
              <a:gdLst>
                <a:gd name="T0" fmla="*/ 0 w 17"/>
                <a:gd name="T1" fmla="*/ 31 h 32"/>
                <a:gd name="T2" fmla="*/ 0 w 17"/>
                <a:gd name="T3" fmla="*/ 31 h 32"/>
                <a:gd name="T4" fmla="*/ 7 w 17"/>
                <a:gd name="T5" fmla="*/ 29 h 32"/>
                <a:gd name="T6" fmla="*/ 8 w 17"/>
                <a:gd name="T7" fmla="*/ 26 h 32"/>
                <a:gd name="T8" fmla="*/ 13 w 17"/>
                <a:gd name="T9" fmla="*/ 21 h 32"/>
                <a:gd name="T10" fmla="*/ 16 w 17"/>
                <a:gd name="T11" fmla="*/ 17 h 32"/>
                <a:gd name="T12" fmla="*/ 16 w 17"/>
                <a:gd name="T13" fmla="*/ 14 h 32"/>
                <a:gd name="T14" fmla="*/ 16 w 17"/>
                <a:gd name="T15" fmla="*/ 10 h 32"/>
                <a:gd name="T16" fmla="*/ 16 w 17"/>
                <a:gd name="T17" fmla="*/ 5 h 32"/>
                <a:gd name="T18" fmla="*/ 13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0" y="31"/>
                  </a:moveTo>
                  <a:lnTo>
                    <a:pt x="0" y="31"/>
                  </a:lnTo>
                  <a:lnTo>
                    <a:pt x="7" y="29"/>
                  </a:lnTo>
                  <a:lnTo>
                    <a:pt x="8" y="26"/>
                  </a:lnTo>
                  <a:lnTo>
                    <a:pt x="13" y="21"/>
                  </a:lnTo>
                  <a:lnTo>
                    <a:pt x="16" y="17"/>
                  </a:lnTo>
                  <a:lnTo>
                    <a:pt x="16" y="14"/>
                  </a:lnTo>
                  <a:lnTo>
                    <a:pt x="16" y="10"/>
                  </a:lnTo>
                  <a:lnTo>
                    <a:pt x="16" y="5"/>
                  </a:lnTo>
                  <a:lnTo>
                    <a:pt x="1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3" name="Freeform 152">
              <a:extLst>
                <a:ext uri="{FF2B5EF4-FFF2-40B4-BE49-F238E27FC236}">
                  <a16:creationId xmlns:a16="http://schemas.microsoft.com/office/drawing/2014/main" id="{885EAC84-DFA0-9AE6-1923-7B496DECD8C7}"/>
                </a:ext>
              </a:extLst>
            </p:cNvPr>
            <p:cNvSpPr>
              <a:spLocks/>
            </p:cNvSpPr>
            <p:nvPr/>
          </p:nvSpPr>
          <p:spPr bwMode="auto">
            <a:xfrm>
              <a:off x="2749" y="2711"/>
              <a:ext cx="17" cy="32"/>
            </a:xfrm>
            <a:custGeom>
              <a:avLst/>
              <a:gdLst>
                <a:gd name="T0" fmla="*/ 0 w 17"/>
                <a:gd name="T1" fmla="*/ 31 h 32"/>
                <a:gd name="T2" fmla="*/ 0 w 17"/>
                <a:gd name="T3" fmla="*/ 31 h 32"/>
                <a:gd name="T4" fmla="*/ 5 w 17"/>
                <a:gd name="T5" fmla="*/ 28 h 32"/>
                <a:gd name="T6" fmla="*/ 8 w 17"/>
                <a:gd name="T7" fmla="*/ 26 h 32"/>
                <a:gd name="T8" fmla="*/ 13 w 17"/>
                <a:gd name="T9" fmla="*/ 21 h 32"/>
                <a:gd name="T10" fmla="*/ 13 w 17"/>
                <a:gd name="T11" fmla="*/ 16 h 32"/>
                <a:gd name="T12" fmla="*/ 16 w 17"/>
                <a:gd name="T13" fmla="*/ 12 h 32"/>
                <a:gd name="T14" fmla="*/ 16 w 17"/>
                <a:gd name="T15" fmla="*/ 10 h 32"/>
                <a:gd name="T16" fmla="*/ 13 w 17"/>
                <a:gd name="T17" fmla="*/ 5 h 32"/>
                <a:gd name="T18" fmla="*/ 13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0" y="31"/>
                  </a:moveTo>
                  <a:lnTo>
                    <a:pt x="0" y="31"/>
                  </a:lnTo>
                  <a:lnTo>
                    <a:pt x="5" y="28"/>
                  </a:lnTo>
                  <a:lnTo>
                    <a:pt x="8" y="26"/>
                  </a:lnTo>
                  <a:lnTo>
                    <a:pt x="13" y="21"/>
                  </a:lnTo>
                  <a:lnTo>
                    <a:pt x="13" y="16"/>
                  </a:lnTo>
                  <a:lnTo>
                    <a:pt x="16" y="12"/>
                  </a:lnTo>
                  <a:lnTo>
                    <a:pt x="16" y="10"/>
                  </a:lnTo>
                  <a:lnTo>
                    <a:pt x="13" y="5"/>
                  </a:lnTo>
                  <a:lnTo>
                    <a:pt x="1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4" name="Freeform 153">
              <a:extLst>
                <a:ext uri="{FF2B5EF4-FFF2-40B4-BE49-F238E27FC236}">
                  <a16:creationId xmlns:a16="http://schemas.microsoft.com/office/drawing/2014/main" id="{33A5A96A-15E6-5889-409A-239BC78815E6}"/>
                </a:ext>
              </a:extLst>
            </p:cNvPr>
            <p:cNvSpPr>
              <a:spLocks/>
            </p:cNvSpPr>
            <p:nvPr/>
          </p:nvSpPr>
          <p:spPr bwMode="auto">
            <a:xfrm>
              <a:off x="2736" y="2699"/>
              <a:ext cx="17" cy="32"/>
            </a:xfrm>
            <a:custGeom>
              <a:avLst/>
              <a:gdLst>
                <a:gd name="T0" fmla="*/ 0 w 17"/>
                <a:gd name="T1" fmla="*/ 31 h 32"/>
                <a:gd name="T2" fmla="*/ 0 w 17"/>
                <a:gd name="T3" fmla="*/ 31 h 32"/>
                <a:gd name="T4" fmla="*/ 6 w 17"/>
                <a:gd name="T5" fmla="*/ 28 h 32"/>
                <a:gd name="T6" fmla="*/ 9 w 17"/>
                <a:gd name="T7" fmla="*/ 24 h 32"/>
                <a:gd name="T8" fmla="*/ 12 w 17"/>
                <a:gd name="T9" fmla="*/ 22 h 32"/>
                <a:gd name="T10" fmla="*/ 16 w 17"/>
                <a:gd name="T11" fmla="*/ 17 h 32"/>
                <a:gd name="T12" fmla="*/ 16 w 17"/>
                <a:gd name="T13" fmla="*/ 12 h 32"/>
                <a:gd name="T14" fmla="*/ 16 w 17"/>
                <a:gd name="T15" fmla="*/ 7 h 32"/>
                <a:gd name="T16" fmla="*/ 16 w 17"/>
                <a:gd name="T17" fmla="*/ 4 h 32"/>
                <a:gd name="T18" fmla="*/ 12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0" y="31"/>
                  </a:moveTo>
                  <a:lnTo>
                    <a:pt x="0" y="31"/>
                  </a:lnTo>
                  <a:lnTo>
                    <a:pt x="6" y="28"/>
                  </a:lnTo>
                  <a:lnTo>
                    <a:pt x="9" y="24"/>
                  </a:lnTo>
                  <a:lnTo>
                    <a:pt x="12" y="22"/>
                  </a:lnTo>
                  <a:lnTo>
                    <a:pt x="16" y="17"/>
                  </a:lnTo>
                  <a:lnTo>
                    <a:pt x="16" y="12"/>
                  </a:lnTo>
                  <a:lnTo>
                    <a:pt x="16" y="7"/>
                  </a:lnTo>
                  <a:lnTo>
                    <a:pt x="16" y="4"/>
                  </a:lnTo>
                  <a:lnTo>
                    <a:pt x="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5" name="Freeform 154">
              <a:extLst>
                <a:ext uri="{FF2B5EF4-FFF2-40B4-BE49-F238E27FC236}">
                  <a16:creationId xmlns:a16="http://schemas.microsoft.com/office/drawing/2014/main" id="{25F4EE13-2286-D941-3F64-3EF753EE0D02}"/>
                </a:ext>
              </a:extLst>
            </p:cNvPr>
            <p:cNvSpPr>
              <a:spLocks/>
            </p:cNvSpPr>
            <p:nvPr/>
          </p:nvSpPr>
          <p:spPr bwMode="auto">
            <a:xfrm>
              <a:off x="2755" y="2505"/>
              <a:ext cx="17" cy="32"/>
            </a:xfrm>
            <a:custGeom>
              <a:avLst/>
              <a:gdLst>
                <a:gd name="T0" fmla="*/ 0 w 17"/>
                <a:gd name="T1" fmla="*/ 31 h 32"/>
                <a:gd name="T2" fmla="*/ 0 w 17"/>
                <a:gd name="T3" fmla="*/ 31 h 32"/>
                <a:gd name="T4" fmla="*/ 6 w 17"/>
                <a:gd name="T5" fmla="*/ 26 h 32"/>
                <a:gd name="T6" fmla="*/ 12 w 17"/>
                <a:gd name="T7" fmla="*/ 24 h 32"/>
                <a:gd name="T8" fmla="*/ 12 w 17"/>
                <a:gd name="T9" fmla="*/ 21 h 32"/>
                <a:gd name="T10" fmla="*/ 16 w 17"/>
                <a:gd name="T11" fmla="*/ 17 h 32"/>
                <a:gd name="T12" fmla="*/ 16 w 17"/>
                <a:gd name="T13" fmla="*/ 12 h 32"/>
                <a:gd name="T14" fmla="*/ 16 w 17"/>
                <a:gd name="T15" fmla="*/ 7 h 32"/>
                <a:gd name="T16" fmla="*/ 16 w 17"/>
                <a:gd name="T17" fmla="*/ 5 h 32"/>
                <a:gd name="T18" fmla="*/ 12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0" y="31"/>
                  </a:moveTo>
                  <a:lnTo>
                    <a:pt x="0" y="31"/>
                  </a:lnTo>
                  <a:lnTo>
                    <a:pt x="6" y="26"/>
                  </a:lnTo>
                  <a:lnTo>
                    <a:pt x="12" y="24"/>
                  </a:lnTo>
                  <a:lnTo>
                    <a:pt x="12" y="21"/>
                  </a:lnTo>
                  <a:lnTo>
                    <a:pt x="16" y="17"/>
                  </a:lnTo>
                  <a:lnTo>
                    <a:pt x="16" y="12"/>
                  </a:lnTo>
                  <a:lnTo>
                    <a:pt x="16" y="7"/>
                  </a:lnTo>
                  <a:lnTo>
                    <a:pt x="16" y="5"/>
                  </a:lnTo>
                  <a:lnTo>
                    <a:pt x="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6" name="Freeform 155">
              <a:extLst>
                <a:ext uri="{FF2B5EF4-FFF2-40B4-BE49-F238E27FC236}">
                  <a16:creationId xmlns:a16="http://schemas.microsoft.com/office/drawing/2014/main" id="{F768D9BC-8F1E-AF8C-1BE9-734E2F914343}"/>
                </a:ext>
              </a:extLst>
            </p:cNvPr>
            <p:cNvSpPr>
              <a:spLocks/>
            </p:cNvSpPr>
            <p:nvPr/>
          </p:nvSpPr>
          <p:spPr bwMode="auto">
            <a:xfrm>
              <a:off x="2742" y="2490"/>
              <a:ext cx="17" cy="33"/>
            </a:xfrm>
            <a:custGeom>
              <a:avLst/>
              <a:gdLst>
                <a:gd name="T0" fmla="*/ 0 w 17"/>
                <a:gd name="T1" fmla="*/ 32 h 33"/>
                <a:gd name="T2" fmla="*/ 0 w 17"/>
                <a:gd name="T3" fmla="*/ 32 h 33"/>
                <a:gd name="T4" fmla="*/ 5 w 17"/>
                <a:gd name="T5" fmla="*/ 30 h 33"/>
                <a:gd name="T6" fmla="*/ 10 w 17"/>
                <a:gd name="T7" fmla="*/ 25 h 33"/>
                <a:gd name="T8" fmla="*/ 13 w 17"/>
                <a:gd name="T9" fmla="*/ 22 h 33"/>
                <a:gd name="T10" fmla="*/ 16 w 17"/>
                <a:gd name="T11" fmla="*/ 18 h 33"/>
                <a:gd name="T12" fmla="*/ 16 w 17"/>
                <a:gd name="T13" fmla="*/ 13 h 33"/>
                <a:gd name="T14" fmla="*/ 16 w 17"/>
                <a:gd name="T15" fmla="*/ 7 h 33"/>
                <a:gd name="T16" fmla="*/ 16 w 17"/>
                <a:gd name="T17" fmla="*/ 5 h 33"/>
                <a:gd name="T18" fmla="*/ 13 w 17"/>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3">
                  <a:moveTo>
                    <a:pt x="0" y="32"/>
                  </a:moveTo>
                  <a:lnTo>
                    <a:pt x="0" y="32"/>
                  </a:lnTo>
                  <a:lnTo>
                    <a:pt x="5" y="30"/>
                  </a:lnTo>
                  <a:lnTo>
                    <a:pt x="10" y="25"/>
                  </a:lnTo>
                  <a:lnTo>
                    <a:pt x="13" y="22"/>
                  </a:lnTo>
                  <a:lnTo>
                    <a:pt x="16" y="18"/>
                  </a:lnTo>
                  <a:lnTo>
                    <a:pt x="16" y="13"/>
                  </a:lnTo>
                  <a:lnTo>
                    <a:pt x="16" y="7"/>
                  </a:lnTo>
                  <a:lnTo>
                    <a:pt x="16" y="5"/>
                  </a:lnTo>
                  <a:lnTo>
                    <a:pt x="1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7" name="Freeform 156">
              <a:extLst>
                <a:ext uri="{FF2B5EF4-FFF2-40B4-BE49-F238E27FC236}">
                  <a16:creationId xmlns:a16="http://schemas.microsoft.com/office/drawing/2014/main" id="{217C2ED4-8AB2-4FCE-1468-18B6222A25A6}"/>
                </a:ext>
              </a:extLst>
            </p:cNvPr>
            <p:cNvSpPr>
              <a:spLocks/>
            </p:cNvSpPr>
            <p:nvPr/>
          </p:nvSpPr>
          <p:spPr bwMode="auto">
            <a:xfrm>
              <a:off x="2729" y="2478"/>
              <a:ext cx="17" cy="33"/>
            </a:xfrm>
            <a:custGeom>
              <a:avLst/>
              <a:gdLst>
                <a:gd name="T0" fmla="*/ 0 w 17"/>
                <a:gd name="T1" fmla="*/ 32 h 33"/>
                <a:gd name="T2" fmla="*/ 0 w 17"/>
                <a:gd name="T3" fmla="*/ 32 h 33"/>
                <a:gd name="T4" fmla="*/ 7 w 17"/>
                <a:gd name="T5" fmla="*/ 27 h 33"/>
                <a:gd name="T6" fmla="*/ 10 w 17"/>
                <a:gd name="T7" fmla="*/ 25 h 33"/>
                <a:gd name="T8" fmla="*/ 13 w 17"/>
                <a:gd name="T9" fmla="*/ 19 h 33"/>
                <a:gd name="T10" fmla="*/ 16 w 17"/>
                <a:gd name="T11" fmla="*/ 17 h 33"/>
                <a:gd name="T12" fmla="*/ 16 w 17"/>
                <a:gd name="T13" fmla="*/ 12 h 33"/>
                <a:gd name="T14" fmla="*/ 16 w 17"/>
                <a:gd name="T15" fmla="*/ 8 h 33"/>
                <a:gd name="T16" fmla="*/ 16 w 17"/>
                <a:gd name="T17" fmla="*/ 3 h 33"/>
                <a:gd name="T18" fmla="*/ 13 w 17"/>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3">
                  <a:moveTo>
                    <a:pt x="0" y="32"/>
                  </a:moveTo>
                  <a:lnTo>
                    <a:pt x="0" y="32"/>
                  </a:lnTo>
                  <a:lnTo>
                    <a:pt x="7" y="27"/>
                  </a:lnTo>
                  <a:lnTo>
                    <a:pt x="10" y="25"/>
                  </a:lnTo>
                  <a:lnTo>
                    <a:pt x="13" y="19"/>
                  </a:lnTo>
                  <a:lnTo>
                    <a:pt x="16" y="17"/>
                  </a:lnTo>
                  <a:lnTo>
                    <a:pt x="16" y="12"/>
                  </a:lnTo>
                  <a:lnTo>
                    <a:pt x="16" y="8"/>
                  </a:lnTo>
                  <a:lnTo>
                    <a:pt x="16" y="3"/>
                  </a:lnTo>
                  <a:lnTo>
                    <a:pt x="1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8" name="Freeform 157">
              <a:extLst>
                <a:ext uri="{FF2B5EF4-FFF2-40B4-BE49-F238E27FC236}">
                  <a16:creationId xmlns:a16="http://schemas.microsoft.com/office/drawing/2014/main" id="{6A4F8314-C520-62E4-040C-8CF1A7F2AB09}"/>
                </a:ext>
              </a:extLst>
            </p:cNvPr>
            <p:cNvSpPr>
              <a:spLocks/>
            </p:cNvSpPr>
            <p:nvPr/>
          </p:nvSpPr>
          <p:spPr bwMode="auto">
            <a:xfrm>
              <a:off x="2734" y="2402"/>
              <a:ext cx="17" cy="32"/>
            </a:xfrm>
            <a:custGeom>
              <a:avLst/>
              <a:gdLst>
                <a:gd name="T0" fmla="*/ 0 w 17"/>
                <a:gd name="T1" fmla="*/ 31 h 32"/>
                <a:gd name="T2" fmla="*/ 0 w 17"/>
                <a:gd name="T3" fmla="*/ 31 h 32"/>
                <a:gd name="T4" fmla="*/ 6 w 17"/>
                <a:gd name="T5" fmla="*/ 29 h 32"/>
                <a:gd name="T6" fmla="*/ 9 w 17"/>
                <a:gd name="T7" fmla="*/ 26 h 32"/>
                <a:gd name="T8" fmla="*/ 12 w 17"/>
                <a:gd name="T9" fmla="*/ 21 h 32"/>
                <a:gd name="T10" fmla="*/ 16 w 17"/>
                <a:gd name="T11" fmla="*/ 17 h 32"/>
                <a:gd name="T12" fmla="*/ 16 w 17"/>
                <a:gd name="T13" fmla="*/ 12 h 32"/>
                <a:gd name="T14" fmla="*/ 16 w 17"/>
                <a:gd name="T15" fmla="*/ 9 h 32"/>
                <a:gd name="T16" fmla="*/ 12 w 17"/>
                <a:gd name="T17" fmla="*/ 4 h 32"/>
                <a:gd name="T18" fmla="*/ 12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0" y="31"/>
                  </a:moveTo>
                  <a:lnTo>
                    <a:pt x="0" y="31"/>
                  </a:lnTo>
                  <a:lnTo>
                    <a:pt x="6" y="29"/>
                  </a:lnTo>
                  <a:lnTo>
                    <a:pt x="9" y="26"/>
                  </a:lnTo>
                  <a:lnTo>
                    <a:pt x="12" y="21"/>
                  </a:lnTo>
                  <a:lnTo>
                    <a:pt x="16" y="17"/>
                  </a:lnTo>
                  <a:lnTo>
                    <a:pt x="16" y="12"/>
                  </a:lnTo>
                  <a:lnTo>
                    <a:pt x="16" y="9"/>
                  </a:lnTo>
                  <a:lnTo>
                    <a:pt x="12" y="4"/>
                  </a:lnTo>
                  <a:lnTo>
                    <a:pt x="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59" name="Freeform 158">
              <a:extLst>
                <a:ext uri="{FF2B5EF4-FFF2-40B4-BE49-F238E27FC236}">
                  <a16:creationId xmlns:a16="http://schemas.microsoft.com/office/drawing/2014/main" id="{EE6DDFFD-9E6D-37AB-2A85-5505F1E9469E}"/>
                </a:ext>
              </a:extLst>
            </p:cNvPr>
            <p:cNvSpPr>
              <a:spLocks/>
            </p:cNvSpPr>
            <p:nvPr/>
          </p:nvSpPr>
          <p:spPr bwMode="auto">
            <a:xfrm>
              <a:off x="2720" y="2388"/>
              <a:ext cx="17" cy="32"/>
            </a:xfrm>
            <a:custGeom>
              <a:avLst/>
              <a:gdLst>
                <a:gd name="T0" fmla="*/ 0 w 17"/>
                <a:gd name="T1" fmla="*/ 31 h 32"/>
                <a:gd name="T2" fmla="*/ 0 w 17"/>
                <a:gd name="T3" fmla="*/ 31 h 32"/>
                <a:gd name="T4" fmla="*/ 5 w 17"/>
                <a:gd name="T5" fmla="*/ 28 h 32"/>
                <a:gd name="T6" fmla="*/ 8 w 17"/>
                <a:gd name="T7" fmla="*/ 23 h 32"/>
                <a:gd name="T8" fmla="*/ 13 w 17"/>
                <a:gd name="T9" fmla="*/ 21 h 32"/>
                <a:gd name="T10" fmla="*/ 16 w 17"/>
                <a:gd name="T11" fmla="*/ 16 h 32"/>
                <a:gd name="T12" fmla="*/ 16 w 17"/>
                <a:gd name="T13" fmla="*/ 12 h 32"/>
                <a:gd name="T14" fmla="*/ 16 w 17"/>
                <a:gd name="T15" fmla="*/ 6 h 32"/>
                <a:gd name="T16" fmla="*/ 13 w 17"/>
                <a:gd name="T17" fmla="*/ 4 h 32"/>
                <a:gd name="T18" fmla="*/ 8 w 17"/>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2">
                  <a:moveTo>
                    <a:pt x="0" y="31"/>
                  </a:moveTo>
                  <a:lnTo>
                    <a:pt x="0" y="31"/>
                  </a:lnTo>
                  <a:lnTo>
                    <a:pt x="5" y="28"/>
                  </a:lnTo>
                  <a:lnTo>
                    <a:pt x="8" y="23"/>
                  </a:lnTo>
                  <a:lnTo>
                    <a:pt x="13" y="21"/>
                  </a:lnTo>
                  <a:lnTo>
                    <a:pt x="16" y="16"/>
                  </a:lnTo>
                  <a:lnTo>
                    <a:pt x="16" y="12"/>
                  </a:lnTo>
                  <a:lnTo>
                    <a:pt x="16" y="6"/>
                  </a:lnTo>
                  <a:lnTo>
                    <a:pt x="13" y="4"/>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0" name="Freeform 159">
              <a:extLst>
                <a:ext uri="{FF2B5EF4-FFF2-40B4-BE49-F238E27FC236}">
                  <a16:creationId xmlns:a16="http://schemas.microsoft.com/office/drawing/2014/main" id="{D1548B6A-AC87-8EB8-292E-FAD6BE85A4CA}"/>
                </a:ext>
              </a:extLst>
            </p:cNvPr>
            <p:cNvSpPr>
              <a:spLocks/>
            </p:cNvSpPr>
            <p:nvPr/>
          </p:nvSpPr>
          <p:spPr bwMode="auto">
            <a:xfrm>
              <a:off x="2706" y="2376"/>
              <a:ext cx="17" cy="31"/>
            </a:xfrm>
            <a:custGeom>
              <a:avLst/>
              <a:gdLst>
                <a:gd name="T0" fmla="*/ 0 w 17"/>
                <a:gd name="T1" fmla="*/ 30 h 31"/>
                <a:gd name="T2" fmla="*/ 0 w 17"/>
                <a:gd name="T3" fmla="*/ 30 h 31"/>
                <a:gd name="T4" fmla="*/ 7 w 17"/>
                <a:gd name="T5" fmla="*/ 28 h 31"/>
                <a:gd name="T6" fmla="*/ 10 w 17"/>
                <a:gd name="T7" fmla="*/ 24 h 31"/>
                <a:gd name="T8" fmla="*/ 14 w 17"/>
                <a:gd name="T9" fmla="*/ 21 h 31"/>
                <a:gd name="T10" fmla="*/ 16 w 17"/>
                <a:gd name="T11" fmla="*/ 16 h 31"/>
                <a:gd name="T12" fmla="*/ 16 w 17"/>
                <a:gd name="T13" fmla="*/ 12 h 31"/>
                <a:gd name="T14" fmla="*/ 16 w 17"/>
                <a:gd name="T15" fmla="*/ 7 h 31"/>
                <a:gd name="T16" fmla="*/ 14 w 17"/>
                <a:gd name="T17" fmla="*/ 4 h 31"/>
                <a:gd name="T18" fmla="*/ 14 w 17"/>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1">
                  <a:moveTo>
                    <a:pt x="0" y="30"/>
                  </a:moveTo>
                  <a:lnTo>
                    <a:pt x="0" y="30"/>
                  </a:lnTo>
                  <a:lnTo>
                    <a:pt x="7" y="28"/>
                  </a:lnTo>
                  <a:lnTo>
                    <a:pt x="10" y="24"/>
                  </a:lnTo>
                  <a:lnTo>
                    <a:pt x="14" y="21"/>
                  </a:lnTo>
                  <a:lnTo>
                    <a:pt x="16" y="16"/>
                  </a:lnTo>
                  <a:lnTo>
                    <a:pt x="16" y="12"/>
                  </a:lnTo>
                  <a:lnTo>
                    <a:pt x="16" y="7"/>
                  </a:lnTo>
                  <a:lnTo>
                    <a:pt x="14" y="4"/>
                  </a:lnTo>
                  <a:lnTo>
                    <a:pt x="14"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1" name="Freeform 160">
              <a:extLst>
                <a:ext uri="{FF2B5EF4-FFF2-40B4-BE49-F238E27FC236}">
                  <a16:creationId xmlns:a16="http://schemas.microsoft.com/office/drawing/2014/main" id="{E07ED62A-27D1-C41F-0EC6-450219737932}"/>
                </a:ext>
              </a:extLst>
            </p:cNvPr>
            <p:cNvSpPr>
              <a:spLocks/>
            </p:cNvSpPr>
            <p:nvPr/>
          </p:nvSpPr>
          <p:spPr bwMode="auto">
            <a:xfrm>
              <a:off x="2688" y="2311"/>
              <a:ext cx="93" cy="106"/>
            </a:xfrm>
            <a:custGeom>
              <a:avLst/>
              <a:gdLst>
                <a:gd name="T0" fmla="*/ 0 w 93"/>
                <a:gd name="T1" fmla="*/ 0 h 106"/>
                <a:gd name="T2" fmla="*/ 0 w 93"/>
                <a:gd name="T3" fmla="*/ 0 h 106"/>
                <a:gd name="T4" fmla="*/ 10 w 93"/>
                <a:gd name="T5" fmla="*/ 22 h 106"/>
                <a:gd name="T6" fmla="*/ 18 w 93"/>
                <a:gd name="T7" fmla="*/ 38 h 106"/>
                <a:gd name="T8" fmla="*/ 28 w 93"/>
                <a:gd name="T9" fmla="*/ 52 h 106"/>
                <a:gd name="T10" fmla="*/ 38 w 93"/>
                <a:gd name="T11" fmla="*/ 67 h 106"/>
                <a:gd name="T12" fmla="*/ 50 w 93"/>
                <a:gd name="T13" fmla="*/ 79 h 106"/>
                <a:gd name="T14" fmla="*/ 63 w 93"/>
                <a:gd name="T15" fmla="*/ 89 h 106"/>
                <a:gd name="T16" fmla="*/ 76 w 93"/>
                <a:gd name="T17" fmla="*/ 98 h 106"/>
                <a:gd name="T18" fmla="*/ 92 w 93"/>
                <a:gd name="T19" fmla="*/ 105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3" h="106">
                  <a:moveTo>
                    <a:pt x="0" y="0"/>
                  </a:moveTo>
                  <a:lnTo>
                    <a:pt x="0" y="0"/>
                  </a:lnTo>
                  <a:lnTo>
                    <a:pt x="10" y="22"/>
                  </a:lnTo>
                  <a:lnTo>
                    <a:pt x="18" y="38"/>
                  </a:lnTo>
                  <a:lnTo>
                    <a:pt x="28" y="52"/>
                  </a:lnTo>
                  <a:lnTo>
                    <a:pt x="38" y="67"/>
                  </a:lnTo>
                  <a:lnTo>
                    <a:pt x="50" y="79"/>
                  </a:lnTo>
                  <a:lnTo>
                    <a:pt x="63" y="89"/>
                  </a:lnTo>
                  <a:lnTo>
                    <a:pt x="76" y="98"/>
                  </a:lnTo>
                  <a:lnTo>
                    <a:pt x="92"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2" name="Freeform 161">
              <a:extLst>
                <a:ext uri="{FF2B5EF4-FFF2-40B4-BE49-F238E27FC236}">
                  <a16:creationId xmlns:a16="http://schemas.microsoft.com/office/drawing/2014/main" id="{2C776DE5-B720-FDD4-710B-322727594531}"/>
                </a:ext>
              </a:extLst>
            </p:cNvPr>
            <p:cNvSpPr>
              <a:spLocks/>
            </p:cNvSpPr>
            <p:nvPr/>
          </p:nvSpPr>
          <p:spPr bwMode="auto">
            <a:xfrm>
              <a:off x="2700" y="2404"/>
              <a:ext cx="92" cy="107"/>
            </a:xfrm>
            <a:custGeom>
              <a:avLst/>
              <a:gdLst>
                <a:gd name="T0" fmla="*/ 0 w 92"/>
                <a:gd name="T1" fmla="*/ 0 h 107"/>
                <a:gd name="T2" fmla="*/ 0 w 92"/>
                <a:gd name="T3" fmla="*/ 0 h 107"/>
                <a:gd name="T4" fmla="*/ 9 w 92"/>
                <a:gd name="T5" fmla="*/ 19 h 107"/>
                <a:gd name="T6" fmla="*/ 17 w 92"/>
                <a:gd name="T7" fmla="*/ 39 h 107"/>
                <a:gd name="T8" fmla="*/ 26 w 92"/>
                <a:gd name="T9" fmla="*/ 53 h 107"/>
                <a:gd name="T10" fmla="*/ 38 w 92"/>
                <a:gd name="T11" fmla="*/ 67 h 107"/>
                <a:gd name="T12" fmla="*/ 49 w 92"/>
                <a:gd name="T13" fmla="*/ 79 h 107"/>
                <a:gd name="T14" fmla="*/ 62 w 92"/>
                <a:gd name="T15" fmla="*/ 89 h 107"/>
                <a:gd name="T16" fmla="*/ 76 w 92"/>
                <a:gd name="T17" fmla="*/ 99 h 107"/>
                <a:gd name="T18" fmla="*/ 91 w 92"/>
                <a:gd name="T19" fmla="*/ 106 h 1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107">
                  <a:moveTo>
                    <a:pt x="0" y="0"/>
                  </a:moveTo>
                  <a:lnTo>
                    <a:pt x="0" y="0"/>
                  </a:lnTo>
                  <a:lnTo>
                    <a:pt x="9" y="19"/>
                  </a:lnTo>
                  <a:lnTo>
                    <a:pt x="17" y="39"/>
                  </a:lnTo>
                  <a:lnTo>
                    <a:pt x="26" y="53"/>
                  </a:lnTo>
                  <a:lnTo>
                    <a:pt x="38" y="67"/>
                  </a:lnTo>
                  <a:lnTo>
                    <a:pt x="49" y="79"/>
                  </a:lnTo>
                  <a:lnTo>
                    <a:pt x="62" y="89"/>
                  </a:lnTo>
                  <a:lnTo>
                    <a:pt x="76" y="99"/>
                  </a:lnTo>
                  <a:lnTo>
                    <a:pt x="91"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3" name="Freeform 162">
              <a:extLst>
                <a:ext uri="{FF2B5EF4-FFF2-40B4-BE49-F238E27FC236}">
                  <a16:creationId xmlns:a16="http://schemas.microsoft.com/office/drawing/2014/main" id="{77CF7640-75F5-236A-B513-A46CC37CBBD9}"/>
                </a:ext>
              </a:extLst>
            </p:cNvPr>
            <p:cNvSpPr>
              <a:spLocks/>
            </p:cNvSpPr>
            <p:nvPr/>
          </p:nvSpPr>
          <p:spPr bwMode="auto">
            <a:xfrm>
              <a:off x="2709" y="2481"/>
              <a:ext cx="91" cy="106"/>
            </a:xfrm>
            <a:custGeom>
              <a:avLst/>
              <a:gdLst>
                <a:gd name="T0" fmla="*/ 0 w 91"/>
                <a:gd name="T1" fmla="*/ 0 h 106"/>
                <a:gd name="T2" fmla="*/ 0 w 91"/>
                <a:gd name="T3" fmla="*/ 0 h 106"/>
                <a:gd name="T4" fmla="*/ 7 w 91"/>
                <a:gd name="T5" fmla="*/ 22 h 106"/>
                <a:gd name="T6" fmla="*/ 17 w 91"/>
                <a:gd name="T7" fmla="*/ 39 h 106"/>
                <a:gd name="T8" fmla="*/ 27 w 91"/>
                <a:gd name="T9" fmla="*/ 53 h 106"/>
                <a:gd name="T10" fmla="*/ 37 w 91"/>
                <a:gd name="T11" fmla="*/ 67 h 106"/>
                <a:gd name="T12" fmla="*/ 49 w 91"/>
                <a:gd name="T13" fmla="*/ 79 h 106"/>
                <a:gd name="T14" fmla="*/ 62 w 91"/>
                <a:gd name="T15" fmla="*/ 89 h 106"/>
                <a:gd name="T16" fmla="*/ 75 w 91"/>
                <a:gd name="T17" fmla="*/ 99 h 106"/>
                <a:gd name="T18" fmla="*/ 90 w 91"/>
                <a:gd name="T19" fmla="*/ 105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106">
                  <a:moveTo>
                    <a:pt x="0" y="0"/>
                  </a:moveTo>
                  <a:lnTo>
                    <a:pt x="0" y="0"/>
                  </a:lnTo>
                  <a:lnTo>
                    <a:pt x="7" y="22"/>
                  </a:lnTo>
                  <a:lnTo>
                    <a:pt x="17" y="39"/>
                  </a:lnTo>
                  <a:lnTo>
                    <a:pt x="27" y="53"/>
                  </a:lnTo>
                  <a:lnTo>
                    <a:pt x="37" y="67"/>
                  </a:lnTo>
                  <a:lnTo>
                    <a:pt x="49" y="79"/>
                  </a:lnTo>
                  <a:lnTo>
                    <a:pt x="62" y="89"/>
                  </a:lnTo>
                  <a:lnTo>
                    <a:pt x="75" y="99"/>
                  </a:lnTo>
                  <a:lnTo>
                    <a:pt x="90"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4" name="Freeform 163">
              <a:extLst>
                <a:ext uri="{FF2B5EF4-FFF2-40B4-BE49-F238E27FC236}">
                  <a16:creationId xmlns:a16="http://schemas.microsoft.com/office/drawing/2014/main" id="{2431E150-ED4C-346A-0867-115977AD8075}"/>
                </a:ext>
              </a:extLst>
            </p:cNvPr>
            <p:cNvSpPr>
              <a:spLocks/>
            </p:cNvSpPr>
            <p:nvPr/>
          </p:nvSpPr>
          <p:spPr bwMode="auto">
            <a:xfrm>
              <a:off x="2720" y="2560"/>
              <a:ext cx="92" cy="106"/>
            </a:xfrm>
            <a:custGeom>
              <a:avLst/>
              <a:gdLst>
                <a:gd name="T0" fmla="*/ 0 w 92"/>
                <a:gd name="T1" fmla="*/ 0 h 106"/>
                <a:gd name="T2" fmla="*/ 0 w 92"/>
                <a:gd name="T3" fmla="*/ 0 h 106"/>
                <a:gd name="T4" fmla="*/ 6 w 92"/>
                <a:gd name="T5" fmla="*/ 20 h 106"/>
                <a:gd name="T6" fmla="*/ 18 w 92"/>
                <a:gd name="T7" fmla="*/ 36 h 106"/>
                <a:gd name="T8" fmla="*/ 26 w 92"/>
                <a:gd name="T9" fmla="*/ 53 h 106"/>
                <a:gd name="T10" fmla="*/ 38 w 92"/>
                <a:gd name="T11" fmla="*/ 65 h 106"/>
                <a:gd name="T12" fmla="*/ 48 w 92"/>
                <a:gd name="T13" fmla="*/ 77 h 106"/>
                <a:gd name="T14" fmla="*/ 62 w 92"/>
                <a:gd name="T15" fmla="*/ 89 h 106"/>
                <a:gd name="T16" fmla="*/ 75 w 92"/>
                <a:gd name="T17" fmla="*/ 96 h 106"/>
                <a:gd name="T18" fmla="*/ 91 w 92"/>
                <a:gd name="T19" fmla="*/ 105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106">
                  <a:moveTo>
                    <a:pt x="0" y="0"/>
                  </a:moveTo>
                  <a:lnTo>
                    <a:pt x="0" y="0"/>
                  </a:lnTo>
                  <a:lnTo>
                    <a:pt x="6" y="20"/>
                  </a:lnTo>
                  <a:lnTo>
                    <a:pt x="18" y="36"/>
                  </a:lnTo>
                  <a:lnTo>
                    <a:pt x="26" y="53"/>
                  </a:lnTo>
                  <a:lnTo>
                    <a:pt x="38" y="65"/>
                  </a:lnTo>
                  <a:lnTo>
                    <a:pt x="48" y="77"/>
                  </a:lnTo>
                  <a:lnTo>
                    <a:pt x="62" y="89"/>
                  </a:lnTo>
                  <a:lnTo>
                    <a:pt x="75" y="96"/>
                  </a:lnTo>
                  <a:lnTo>
                    <a:pt x="91"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5" name="Freeform 164">
              <a:extLst>
                <a:ext uri="{FF2B5EF4-FFF2-40B4-BE49-F238E27FC236}">
                  <a16:creationId xmlns:a16="http://schemas.microsoft.com/office/drawing/2014/main" id="{80D72E9E-4AF3-83C0-D2EF-6BAD58A349B3}"/>
                </a:ext>
              </a:extLst>
            </p:cNvPr>
            <p:cNvSpPr>
              <a:spLocks/>
            </p:cNvSpPr>
            <p:nvPr/>
          </p:nvSpPr>
          <p:spPr bwMode="auto">
            <a:xfrm>
              <a:off x="2717" y="2631"/>
              <a:ext cx="93" cy="105"/>
            </a:xfrm>
            <a:custGeom>
              <a:avLst/>
              <a:gdLst>
                <a:gd name="T0" fmla="*/ 0 w 93"/>
                <a:gd name="T1" fmla="*/ 0 h 105"/>
                <a:gd name="T2" fmla="*/ 0 w 93"/>
                <a:gd name="T3" fmla="*/ 0 h 105"/>
                <a:gd name="T4" fmla="*/ 9 w 93"/>
                <a:gd name="T5" fmla="*/ 20 h 105"/>
                <a:gd name="T6" fmla="*/ 19 w 93"/>
                <a:gd name="T7" fmla="*/ 37 h 105"/>
                <a:gd name="T8" fmla="*/ 27 w 93"/>
                <a:gd name="T9" fmla="*/ 53 h 105"/>
                <a:gd name="T10" fmla="*/ 38 w 93"/>
                <a:gd name="T11" fmla="*/ 65 h 105"/>
                <a:gd name="T12" fmla="*/ 50 w 93"/>
                <a:gd name="T13" fmla="*/ 77 h 105"/>
                <a:gd name="T14" fmla="*/ 63 w 93"/>
                <a:gd name="T15" fmla="*/ 86 h 105"/>
                <a:gd name="T16" fmla="*/ 76 w 93"/>
                <a:gd name="T17" fmla="*/ 96 h 105"/>
                <a:gd name="T18" fmla="*/ 92 w 93"/>
                <a:gd name="T19" fmla="*/ 104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3" h="105">
                  <a:moveTo>
                    <a:pt x="0" y="0"/>
                  </a:moveTo>
                  <a:lnTo>
                    <a:pt x="0" y="0"/>
                  </a:lnTo>
                  <a:lnTo>
                    <a:pt x="9" y="20"/>
                  </a:lnTo>
                  <a:lnTo>
                    <a:pt x="19" y="37"/>
                  </a:lnTo>
                  <a:lnTo>
                    <a:pt x="27" y="53"/>
                  </a:lnTo>
                  <a:lnTo>
                    <a:pt x="38" y="65"/>
                  </a:lnTo>
                  <a:lnTo>
                    <a:pt x="50" y="77"/>
                  </a:lnTo>
                  <a:lnTo>
                    <a:pt x="63" y="86"/>
                  </a:lnTo>
                  <a:lnTo>
                    <a:pt x="76" y="96"/>
                  </a:lnTo>
                  <a:lnTo>
                    <a:pt x="92" y="10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6" name="Freeform 165">
              <a:extLst>
                <a:ext uri="{FF2B5EF4-FFF2-40B4-BE49-F238E27FC236}">
                  <a16:creationId xmlns:a16="http://schemas.microsoft.com/office/drawing/2014/main" id="{F8F9BA2F-E279-83B6-62AC-BC72A0D59B74}"/>
                </a:ext>
              </a:extLst>
            </p:cNvPr>
            <p:cNvSpPr>
              <a:spLocks/>
            </p:cNvSpPr>
            <p:nvPr/>
          </p:nvSpPr>
          <p:spPr bwMode="auto">
            <a:xfrm>
              <a:off x="2724" y="2723"/>
              <a:ext cx="92" cy="106"/>
            </a:xfrm>
            <a:custGeom>
              <a:avLst/>
              <a:gdLst>
                <a:gd name="T0" fmla="*/ 0 w 92"/>
                <a:gd name="T1" fmla="*/ 0 h 106"/>
                <a:gd name="T2" fmla="*/ 0 w 92"/>
                <a:gd name="T3" fmla="*/ 0 h 106"/>
                <a:gd name="T4" fmla="*/ 7 w 92"/>
                <a:gd name="T5" fmla="*/ 21 h 106"/>
                <a:gd name="T6" fmla="*/ 18 w 92"/>
                <a:gd name="T7" fmla="*/ 38 h 106"/>
                <a:gd name="T8" fmla="*/ 27 w 92"/>
                <a:gd name="T9" fmla="*/ 52 h 106"/>
                <a:gd name="T10" fmla="*/ 38 w 92"/>
                <a:gd name="T11" fmla="*/ 66 h 106"/>
                <a:gd name="T12" fmla="*/ 49 w 92"/>
                <a:gd name="T13" fmla="*/ 78 h 106"/>
                <a:gd name="T14" fmla="*/ 63 w 92"/>
                <a:gd name="T15" fmla="*/ 88 h 106"/>
                <a:gd name="T16" fmla="*/ 75 w 92"/>
                <a:gd name="T17" fmla="*/ 98 h 106"/>
                <a:gd name="T18" fmla="*/ 91 w 92"/>
                <a:gd name="T19" fmla="*/ 105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106">
                  <a:moveTo>
                    <a:pt x="0" y="0"/>
                  </a:moveTo>
                  <a:lnTo>
                    <a:pt x="0" y="0"/>
                  </a:lnTo>
                  <a:lnTo>
                    <a:pt x="7" y="21"/>
                  </a:lnTo>
                  <a:lnTo>
                    <a:pt x="18" y="38"/>
                  </a:lnTo>
                  <a:lnTo>
                    <a:pt x="27" y="52"/>
                  </a:lnTo>
                  <a:lnTo>
                    <a:pt x="38" y="66"/>
                  </a:lnTo>
                  <a:lnTo>
                    <a:pt x="49" y="78"/>
                  </a:lnTo>
                  <a:lnTo>
                    <a:pt x="63" y="88"/>
                  </a:lnTo>
                  <a:lnTo>
                    <a:pt x="75" y="98"/>
                  </a:lnTo>
                  <a:lnTo>
                    <a:pt x="91"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7" name="Freeform 166">
              <a:extLst>
                <a:ext uri="{FF2B5EF4-FFF2-40B4-BE49-F238E27FC236}">
                  <a16:creationId xmlns:a16="http://schemas.microsoft.com/office/drawing/2014/main" id="{EC131EF4-A7BF-8FC7-AB4C-8CE8FF887D7C}"/>
                </a:ext>
              </a:extLst>
            </p:cNvPr>
            <p:cNvSpPr>
              <a:spLocks/>
            </p:cNvSpPr>
            <p:nvPr/>
          </p:nvSpPr>
          <p:spPr bwMode="auto">
            <a:xfrm>
              <a:off x="2726" y="2797"/>
              <a:ext cx="92" cy="106"/>
            </a:xfrm>
            <a:custGeom>
              <a:avLst/>
              <a:gdLst>
                <a:gd name="T0" fmla="*/ 0 w 92"/>
                <a:gd name="T1" fmla="*/ 0 h 106"/>
                <a:gd name="T2" fmla="*/ 0 w 92"/>
                <a:gd name="T3" fmla="*/ 0 h 106"/>
                <a:gd name="T4" fmla="*/ 8 w 92"/>
                <a:gd name="T5" fmla="*/ 19 h 106"/>
                <a:gd name="T6" fmla="*/ 16 w 92"/>
                <a:gd name="T7" fmla="*/ 35 h 106"/>
                <a:gd name="T8" fmla="*/ 27 w 92"/>
                <a:gd name="T9" fmla="*/ 52 h 106"/>
                <a:gd name="T10" fmla="*/ 38 w 92"/>
                <a:gd name="T11" fmla="*/ 64 h 106"/>
                <a:gd name="T12" fmla="*/ 50 w 92"/>
                <a:gd name="T13" fmla="*/ 76 h 106"/>
                <a:gd name="T14" fmla="*/ 63 w 92"/>
                <a:gd name="T15" fmla="*/ 88 h 106"/>
                <a:gd name="T16" fmla="*/ 76 w 92"/>
                <a:gd name="T17" fmla="*/ 96 h 106"/>
                <a:gd name="T18" fmla="*/ 91 w 92"/>
                <a:gd name="T19" fmla="*/ 105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106">
                  <a:moveTo>
                    <a:pt x="0" y="0"/>
                  </a:moveTo>
                  <a:lnTo>
                    <a:pt x="0" y="0"/>
                  </a:lnTo>
                  <a:lnTo>
                    <a:pt x="8" y="19"/>
                  </a:lnTo>
                  <a:lnTo>
                    <a:pt x="16" y="35"/>
                  </a:lnTo>
                  <a:lnTo>
                    <a:pt x="27" y="52"/>
                  </a:lnTo>
                  <a:lnTo>
                    <a:pt x="38" y="64"/>
                  </a:lnTo>
                  <a:lnTo>
                    <a:pt x="50" y="76"/>
                  </a:lnTo>
                  <a:lnTo>
                    <a:pt x="63" y="88"/>
                  </a:lnTo>
                  <a:lnTo>
                    <a:pt x="76" y="96"/>
                  </a:lnTo>
                  <a:lnTo>
                    <a:pt x="91"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8" name="Freeform 167">
              <a:extLst>
                <a:ext uri="{FF2B5EF4-FFF2-40B4-BE49-F238E27FC236}">
                  <a16:creationId xmlns:a16="http://schemas.microsoft.com/office/drawing/2014/main" id="{44ECB890-F6A8-9024-0249-32F5A6DC289B}"/>
                </a:ext>
              </a:extLst>
            </p:cNvPr>
            <p:cNvSpPr>
              <a:spLocks/>
            </p:cNvSpPr>
            <p:nvPr/>
          </p:nvSpPr>
          <p:spPr bwMode="auto">
            <a:xfrm>
              <a:off x="2726" y="2881"/>
              <a:ext cx="92" cy="103"/>
            </a:xfrm>
            <a:custGeom>
              <a:avLst/>
              <a:gdLst>
                <a:gd name="T0" fmla="*/ 0 w 92"/>
                <a:gd name="T1" fmla="*/ 0 h 103"/>
                <a:gd name="T2" fmla="*/ 0 w 92"/>
                <a:gd name="T3" fmla="*/ 0 h 103"/>
                <a:gd name="T4" fmla="*/ 8 w 92"/>
                <a:gd name="T5" fmla="*/ 19 h 103"/>
                <a:gd name="T6" fmla="*/ 16 w 92"/>
                <a:gd name="T7" fmla="*/ 35 h 103"/>
                <a:gd name="T8" fmla="*/ 27 w 92"/>
                <a:gd name="T9" fmla="*/ 52 h 103"/>
                <a:gd name="T10" fmla="*/ 38 w 92"/>
                <a:gd name="T11" fmla="*/ 64 h 103"/>
                <a:gd name="T12" fmla="*/ 50 w 92"/>
                <a:gd name="T13" fmla="*/ 76 h 103"/>
                <a:gd name="T14" fmla="*/ 63 w 92"/>
                <a:gd name="T15" fmla="*/ 86 h 103"/>
                <a:gd name="T16" fmla="*/ 76 w 92"/>
                <a:gd name="T17" fmla="*/ 95 h 103"/>
                <a:gd name="T18" fmla="*/ 91 w 92"/>
                <a:gd name="T19" fmla="*/ 102 h 1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103">
                  <a:moveTo>
                    <a:pt x="0" y="0"/>
                  </a:moveTo>
                  <a:lnTo>
                    <a:pt x="0" y="0"/>
                  </a:lnTo>
                  <a:lnTo>
                    <a:pt x="8" y="19"/>
                  </a:lnTo>
                  <a:lnTo>
                    <a:pt x="16" y="35"/>
                  </a:lnTo>
                  <a:lnTo>
                    <a:pt x="27" y="52"/>
                  </a:lnTo>
                  <a:lnTo>
                    <a:pt x="38" y="64"/>
                  </a:lnTo>
                  <a:lnTo>
                    <a:pt x="50" y="76"/>
                  </a:lnTo>
                  <a:lnTo>
                    <a:pt x="63" y="86"/>
                  </a:lnTo>
                  <a:lnTo>
                    <a:pt x="76" y="95"/>
                  </a:lnTo>
                  <a:lnTo>
                    <a:pt x="91" y="1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69" name="Freeform 168">
              <a:extLst>
                <a:ext uri="{FF2B5EF4-FFF2-40B4-BE49-F238E27FC236}">
                  <a16:creationId xmlns:a16="http://schemas.microsoft.com/office/drawing/2014/main" id="{29854605-92E7-0373-D1E2-A91BDC0F9B66}"/>
                </a:ext>
              </a:extLst>
            </p:cNvPr>
            <p:cNvSpPr>
              <a:spLocks/>
            </p:cNvSpPr>
            <p:nvPr/>
          </p:nvSpPr>
          <p:spPr bwMode="auto">
            <a:xfrm>
              <a:off x="2866" y="2864"/>
              <a:ext cx="64" cy="70"/>
            </a:xfrm>
            <a:custGeom>
              <a:avLst/>
              <a:gdLst>
                <a:gd name="T0" fmla="*/ 63 w 64"/>
                <a:gd name="T1" fmla="*/ 0 h 70"/>
                <a:gd name="T2" fmla="*/ 63 w 64"/>
                <a:gd name="T3" fmla="*/ 0 h 70"/>
                <a:gd name="T4" fmla="*/ 58 w 64"/>
                <a:gd name="T5" fmla="*/ 14 h 70"/>
                <a:gd name="T6" fmla="*/ 54 w 64"/>
                <a:gd name="T7" fmla="*/ 26 h 70"/>
                <a:gd name="T8" fmla="*/ 47 w 64"/>
                <a:gd name="T9" fmla="*/ 38 h 70"/>
                <a:gd name="T10" fmla="*/ 38 w 64"/>
                <a:gd name="T11" fmla="*/ 48 h 70"/>
                <a:gd name="T12" fmla="*/ 29 w 64"/>
                <a:gd name="T13" fmla="*/ 54 h 70"/>
                <a:gd name="T14" fmla="*/ 23 w 64"/>
                <a:gd name="T15" fmla="*/ 62 h 70"/>
                <a:gd name="T16" fmla="*/ 12 w 64"/>
                <a:gd name="T17" fmla="*/ 66 h 70"/>
                <a:gd name="T18" fmla="*/ 0 w 64"/>
                <a:gd name="T19" fmla="*/ 69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4" h="70">
                  <a:moveTo>
                    <a:pt x="63" y="0"/>
                  </a:moveTo>
                  <a:lnTo>
                    <a:pt x="63" y="0"/>
                  </a:lnTo>
                  <a:lnTo>
                    <a:pt x="58" y="14"/>
                  </a:lnTo>
                  <a:lnTo>
                    <a:pt x="54" y="26"/>
                  </a:lnTo>
                  <a:lnTo>
                    <a:pt x="47" y="38"/>
                  </a:lnTo>
                  <a:lnTo>
                    <a:pt x="38" y="48"/>
                  </a:lnTo>
                  <a:lnTo>
                    <a:pt x="29" y="54"/>
                  </a:lnTo>
                  <a:lnTo>
                    <a:pt x="23" y="62"/>
                  </a:lnTo>
                  <a:lnTo>
                    <a:pt x="12" y="66"/>
                  </a:lnTo>
                  <a:lnTo>
                    <a:pt x="0" y="6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0" name="Freeform 169">
              <a:extLst>
                <a:ext uri="{FF2B5EF4-FFF2-40B4-BE49-F238E27FC236}">
                  <a16:creationId xmlns:a16="http://schemas.microsoft.com/office/drawing/2014/main" id="{A0E09D9C-C613-EF28-3B1B-5DC45C0B9265}"/>
                </a:ext>
              </a:extLst>
            </p:cNvPr>
            <p:cNvSpPr>
              <a:spLocks/>
            </p:cNvSpPr>
            <p:nvPr/>
          </p:nvSpPr>
          <p:spPr bwMode="auto">
            <a:xfrm>
              <a:off x="2860" y="2787"/>
              <a:ext cx="76" cy="75"/>
            </a:xfrm>
            <a:custGeom>
              <a:avLst/>
              <a:gdLst>
                <a:gd name="T0" fmla="*/ 75 w 76"/>
                <a:gd name="T1" fmla="*/ 0 h 75"/>
                <a:gd name="T2" fmla="*/ 75 w 76"/>
                <a:gd name="T3" fmla="*/ 0 h 75"/>
                <a:gd name="T4" fmla="*/ 71 w 76"/>
                <a:gd name="T5" fmla="*/ 12 h 75"/>
                <a:gd name="T6" fmla="*/ 67 w 76"/>
                <a:gd name="T7" fmla="*/ 24 h 75"/>
                <a:gd name="T8" fmla="*/ 57 w 76"/>
                <a:gd name="T9" fmla="*/ 36 h 75"/>
                <a:gd name="T10" fmla="*/ 47 w 76"/>
                <a:gd name="T11" fmla="*/ 45 h 75"/>
                <a:gd name="T12" fmla="*/ 35 w 76"/>
                <a:gd name="T13" fmla="*/ 57 h 75"/>
                <a:gd name="T14" fmla="*/ 24 w 76"/>
                <a:gd name="T15" fmla="*/ 65 h 75"/>
                <a:gd name="T16" fmla="*/ 13 w 76"/>
                <a:gd name="T17" fmla="*/ 72 h 75"/>
                <a:gd name="T18" fmla="*/ 0 w 76"/>
                <a:gd name="T19" fmla="*/ 74 h 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75">
                  <a:moveTo>
                    <a:pt x="75" y="0"/>
                  </a:moveTo>
                  <a:lnTo>
                    <a:pt x="75" y="0"/>
                  </a:lnTo>
                  <a:lnTo>
                    <a:pt x="71" y="12"/>
                  </a:lnTo>
                  <a:lnTo>
                    <a:pt x="67" y="24"/>
                  </a:lnTo>
                  <a:lnTo>
                    <a:pt x="57" y="36"/>
                  </a:lnTo>
                  <a:lnTo>
                    <a:pt x="47" y="45"/>
                  </a:lnTo>
                  <a:lnTo>
                    <a:pt x="35" y="57"/>
                  </a:lnTo>
                  <a:lnTo>
                    <a:pt x="24" y="65"/>
                  </a:lnTo>
                  <a:lnTo>
                    <a:pt x="13" y="72"/>
                  </a:lnTo>
                  <a:lnTo>
                    <a:pt x="0" y="7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1" name="Freeform 170">
              <a:extLst>
                <a:ext uri="{FF2B5EF4-FFF2-40B4-BE49-F238E27FC236}">
                  <a16:creationId xmlns:a16="http://schemas.microsoft.com/office/drawing/2014/main" id="{5EA620F0-4C2A-8CB7-3674-94A4C2BEF3CE}"/>
                </a:ext>
              </a:extLst>
            </p:cNvPr>
            <p:cNvSpPr>
              <a:spLocks/>
            </p:cNvSpPr>
            <p:nvPr/>
          </p:nvSpPr>
          <p:spPr bwMode="auto">
            <a:xfrm>
              <a:off x="2866" y="2725"/>
              <a:ext cx="80" cy="75"/>
            </a:xfrm>
            <a:custGeom>
              <a:avLst/>
              <a:gdLst>
                <a:gd name="T0" fmla="*/ 79 w 80"/>
                <a:gd name="T1" fmla="*/ 0 h 75"/>
                <a:gd name="T2" fmla="*/ 79 w 80"/>
                <a:gd name="T3" fmla="*/ 0 h 75"/>
                <a:gd name="T4" fmla="*/ 72 w 80"/>
                <a:gd name="T5" fmla="*/ 17 h 75"/>
                <a:gd name="T6" fmla="*/ 65 w 80"/>
                <a:gd name="T7" fmla="*/ 29 h 75"/>
                <a:gd name="T8" fmla="*/ 56 w 80"/>
                <a:gd name="T9" fmla="*/ 41 h 75"/>
                <a:gd name="T10" fmla="*/ 49 w 80"/>
                <a:gd name="T11" fmla="*/ 50 h 75"/>
                <a:gd name="T12" fmla="*/ 38 w 80"/>
                <a:gd name="T13" fmla="*/ 58 h 75"/>
                <a:gd name="T14" fmla="*/ 27 w 80"/>
                <a:gd name="T15" fmla="*/ 64 h 75"/>
                <a:gd name="T16" fmla="*/ 16 w 80"/>
                <a:gd name="T17" fmla="*/ 69 h 75"/>
                <a:gd name="T18" fmla="*/ 0 w 80"/>
                <a:gd name="T19" fmla="*/ 74 h 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75">
                  <a:moveTo>
                    <a:pt x="79" y="0"/>
                  </a:moveTo>
                  <a:lnTo>
                    <a:pt x="79" y="0"/>
                  </a:lnTo>
                  <a:lnTo>
                    <a:pt x="72" y="17"/>
                  </a:lnTo>
                  <a:lnTo>
                    <a:pt x="65" y="29"/>
                  </a:lnTo>
                  <a:lnTo>
                    <a:pt x="56" y="41"/>
                  </a:lnTo>
                  <a:lnTo>
                    <a:pt x="49" y="50"/>
                  </a:lnTo>
                  <a:lnTo>
                    <a:pt x="38" y="58"/>
                  </a:lnTo>
                  <a:lnTo>
                    <a:pt x="27" y="64"/>
                  </a:lnTo>
                  <a:lnTo>
                    <a:pt x="16" y="69"/>
                  </a:lnTo>
                  <a:lnTo>
                    <a:pt x="0" y="7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2" name="Freeform 171">
              <a:extLst>
                <a:ext uri="{FF2B5EF4-FFF2-40B4-BE49-F238E27FC236}">
                  <a16:creationId xmlns:a16="http://schemas.microsoft.com/office/drawing/2014/main" id="{0E674499-92EC-C091-B09C-6B830009037D}"/>
                </a:ext>
              </a:extLst>
            </p:cNvPr>
            <p:cNvSpPr>
              <a:spLocks/>
            </p:cNvSpPr>
            <p:nvPr/>
          </p:nvSpPr>
          <p:spPr bwMode="auto">
            <a:xfrm>
              <a:off x="2873" y="2665"/>
              <a:ext cx="83" cy="78"/>
            </a:xfrm>
            <a:custGeom>
              <a:avLst/>
              <a:gdLst>
                <a:gd name="T0" fmla="*/ 82 w 83"/>
                <a:gd name="T1" fmla="*/ 0 h 78"/>
                <a:gd name="T2" fmla="*/ 82 w 83"/>
                <a:gd name="T3" fmla="*/ 0 h 78"/>
                <a:gd name="T4" fmla="*/ 76 w 83"/>
                <a:gd name="T5" fmla="*/ 17 h 78"/>
                <a:gd name="T6" fmla="*/ 67 w 83"/>
                <a:gd name="T7" fmla="*/ 31 h 78"/>
                <a:gd name="T8" fmla="*/ 58 w 83"/>
                <a:gd name="T9" fmla="*/ 43 h 78"/>
                <a:gd name="T10" fmla="*/ 49 w 83"/>
                <a:gd name="T11" fmla="*/ 52 h 78"/>
                <a:gd name="T12" fmla="*/ 40 w 83"/>
                <a:gd name="T13" fmla="*/ 62 h 78"/>
                <a:gd name="T14" fmla="*/ 29 w 83"/>
                <a:gd name="T15" fmla="*/ 70 h 78"/>
                <a:gd name="T16" fmla="*/ 16 w 83"/>
                <a:gd name="T17" fmla="*/ 74 h 78"/>
                <a:gd name="T18" fmla="*/ 0 w 83"/>
                <a:gd name="T19" fmla="*/ 77 h 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78">
                  <a:moveTo>
                    <a:pt x="82" y="0"/>
                  </a:moveTo>
                  <a:lnTo>
                    <a:pt x="82" y="0"/>
                  </a:lnTo>
                  <a:lnTo>
                    <a:pt x="76" y="17"/>
                  </a:lnTo>
                  <a:lnTo>
                    <a:pt x="67" y="31"/>
                  </a:lnTo>
                  <a:lnTo>
                    <a:pt x="58" y="43"/>
                  </a:lnTo>
                  <a:lnTo>
                    <a:pt x="49" y="52"/>
                  </a:lnTo>
                  <a:lnTo>
                    <a:pt x="40" y="62"/>
                  </a:lnTo>
                  <a:lnTo>
                    <a:pt x="29" y="70"/>
                  </a:lnTo>
                  <a:lnTo>
                    <a:pt x="16" y="74"/>
                  </a:lnTo>
                  <a:lnTo>
                    <a:pt x="0" y="7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3" name="Freeform 172">
              <a:extLst>
                <a:ext uri="{FF2B5EF4-FFF2-40B4-BE49-F238E27FC236}">
                  <a16:creationId xmlns:a16="http://schemas.microsoft.com/office/drawing/2014/main" id="{3A09D1E3-E1DC-BE94-9727-E0204DAD1FED}"/>
                </a:ext>
              </a:extLst>
            </p:cNvPr>
            <p:cNvSpPr>
              <a:spLocks/>
            </p:cNvSpPr>
            <p:nvPr/>
          </p:nvSpPr>
          <p:spPr bwMode="auto">
            <a:xfrm>
              <a:off x="2869" y="2582"/>
              <a:ext cx="90" cy="97"/>
            </a:xfrm>
            <a:custGeom>
              <a:avLst/>
              <a:gdLst>
                <a:gd name="T0" fmla="*/ 89 w 90"/>
                <a:gd name="T1" fmla="*/ 0 h 97"/>
                <a:gd name="T2" fmla="*/ 89 w 90"/>
                <a:gd name="T3" fmla="*/ 0 h 97"/>
                <a:gd name="T4" fmla="*/ 80 w 90"/>
                <a:gd name="T5" fmla="*/ 16 h 97"/>
                <a:gd name="T6" fmla="*/ 71 w 90"/>
                <a:gd name="T7" fmla="*/ 33 h 97"/>
                <a:gd name="T8" fmla="*/ 62 w 90"/>
                <a:gd name="T9" fmla="*/ 47 h 97"/>
                <a:gd name="T10" fmla="*/ 51 w 90"/>
                <a:gd name="T11" fmla="*/ 62 h 97"/>
                <a:gd name="T12" fmla="*/ 42 w 90"/>
                <a:gd name="T13" fmla="*/ 74 h 97"/>
                <a:gd name="T14" fmla="*/ 29 w 90"/>
                <a:gd name="T15" fmla="*/ 83 h 97"/>
                <a:gd name="T16" fmla="*/ 15 w 90"/>
                <a:gd name="T17" fmla="*/ 90 h 97"/>
                <a:gd name="T18" fmla="*/ 0 w 90"/>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0" h="97">
                  <a:moveTo>
                    <a:pt x="89" y="0"/>
                  </a:moveTo>
                  <a:lnTo>
                    <a:pt x="89" y="0"/>
                  </a:lnTo>
                  <a:lnTo>
                    <a:pt x="80" y="16"/>
                  </a:lnTo>
                  <a:lnTo>
                    <a:pt x="71" y="33"/>
                  </a:lnTo>
                  <a:lnTo>
                    <a:pt x="62" y="47"/>
                  </a:lnTo>
                  <a:lnTo>
                    <a:pt x="51" y="62"/>
                  </a:lnTo>
                  <a:lnTo>
                    <a:pt x="42" y="74"/>
                  </a:lnTo>
                  <a:lnTo>
                    <a:pt x="29" y="83"/>
                  </a:lnTo>
                  <a:lnTo>
                    <a:pt x="15" y="90"/>
                  </a:lnTo>
                  <a:lnTo>
                    <a:pt x="0" y="9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4" name="Freeform 173">
              <a:extLst>
                <a:ext uri="{FF2B5EF4-FFF2-40B4-BE49-F238E27FC236}">
                  <a16:creationId xmlns:a16="http://schemas.microsoft.com/office/drawing/2014/main" id="{407E5593-090D-3908-A365-172DB7A208D2}"/>
                </a:ext>
              </a:extLst>
            </p:cNvPr>
            <p:cNvSpPr>
              <a:spLocks/>
            </p:cNvSpPr>
            <p:nvPr/>
          </p:nvSpPr>
          <p:spPr bwMode="auto">
            <a:xfrm>
              <a:off x="2866" y="2512"/>
              <a:ext cx="101" cy="85"/>
            </a:xfrm>
            <a:custGeom>
              <a:avLst/>
              <a:gdLst>
                <a:gd name="T0" fmla="*/ 100 w 101"/>
                <a:gd name="T1" fmla="*/ 0 h 85"/>
                <a:gd name="T2" fmla="*/ 100 w 101"/>
                <a:gd name="T3" fmla="*/ 0 h 85"/>
                <a:gd name="T4" fmla="*/ 92 w 101"/>
                <a:gd name="T5" fmla="*/ 17 h 85"/>
                <a:gd name="T6" fmla="*/ 85 w 101"/>
                <a:gd name="T7" fmla="*/ 31 h 85"/>
                <a:gd name="T8" fmla="*/ 76 w 101"/>
                <a:gd name="T9" fmla="*/ 43 h 85"/>
                <a:gd name="T10" fmla="*/ 65 w 101"/>
                <a:gd name="T11" fmla="*/ 55 h 85"/>
                <a:gd name="T12" fmla="*/ 54 w 101"/>
                <a:gd name="T13" fmla="*/ 65 h 85"/>
                <a:gd name="T14" fmla="*/ 38 w 101"/>
                <a:gd name="T15" fmla="*/ 72 h 85"/>
                <a:gd name="T16" fmla="*/ 23 w 101"/>
                <a:gd name="T17" fmla="*/ 79 h 85"/>
                <a:gd name="T18" fmla="*/ 0 w 101"/>
                <a:gd name="T19" fmla="*/ 84 h 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85">
                  <a:moveTo>
                    <a:pt x="100" y="0"/>
                  </a:moveTo>
                  <a:lnTo>
                    <a:pt x="100" y="0"/>
                  </a:lnTo>
                  <a:lnTo>
                    <a:pt x="92" y="17"/>
                  </a:lnTo>
                  <a:lnTo>
                    <a:pt x="85" y="31"/>
                  </a:lnTo>
                  <a:lnTo>
                    <a:pt x="76" y="43"/>
                  </a:lnTo>
                  <a:lnTo>
                    <a:pt x="65" y="55"/>
                  </a:lnTo>
                  <a:lnTo>
                    <a:pt x="54" y="65"/>
                  </a:lnTo>
                  <a:lnTo>
                    <a:pt x="38" y="72"/>
                  </a:lnTo>
                  <a:lnTo>
                    <a:pt x="23" y="79"/>
                  </a:lnTo>
                  <a:lnTo>
                    <a:pt x="0" y="8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5" name="Freeform 174">
              <a:extLst>
                <a:ext uri="{FF2B5EF4-FFF2-40B4-BE49-F238E27FC236}">
                  <a16:creationId xmlns:a16="http://schemas.microsoft.com/office/drawing/2014/main" id="{5B47D501-FBCE-2ECC-ACAE-C291836B28EA}"/>
                </a:ext>
              </a:extLst>
            </p:cNvPr>
            <p:cNvSpPr>
              <a:spLocks/>
            </p:cNvSpPr>
            <p:nvPr/>
          </p:nvSpPr>
          <p:spPr bwMode="auto">
            <a:xfrm>
              <a:off x="2871" y="2428"/>
              <a:ext cx="98" cy="85"/>
            </a:xfrm>
            <a:custGeom>
              <a:avLst/>
              <a:gdLst>
                <a:gd name="T0" fmla="*/ 97 w 98"/>
                <a:gd name="T1" fmla="*/ 0 h 85"/>
                <a:gd name="T2" fmla="*/ 97 w 98"/>
                <a:gd name="T3" fmla="*/ 0 h 85"/>
                <a:gd name="T4" fmla="*/ 91 w 98"/>
                <a:gd name="T5" fmla="*/ 15 h 85"/>
                <a:gd name="T6" fmla="*/ 82 w 98"/>
                <a:gd name="T7" fmla="*/ 29 h 85"/>
                <a:gd name="T8" fmla="*/ 74 w 98"/>
                <a:gd name="T9" fmla="*/ 43 h 85"/>
                <a:gd name="T10" fmla="*/ 64 w 98"/>
                <a:gd name="T11" fmla="*/ 55 h 85"/>
                <a:gd name="T12" fmla="*/ 51 w 98"/>
                <a:gd name="T13" fmla="*/ 62 h 85"/>
                <a:gd name="T14" fmla="*/ 38 w 98"/>
                <a:gd name="T15" fmla="*/ 72 h 85"/>
                <a:gd name="T16" fmla="*/ 20 w 98"/>
                <a:gd name="T17" fmla="*/ 80 h 85"/>
                <a:gd name="T18" fmla="*/ 0 w 98"/>
                <a:gd name="T19" fmla="*/ 84 h 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85">
                  <a:moveTo>
                    <a:pt x="97" y="0"/>
                  </a:moveTo>
                  <a:lnTo>
                    <a:pt x="97" y="0"/>
                  </a:lnTo>
                  <a:lnTo>
                    <a:pt x="91" y="15"/>
                  </a:lnTo>
                  <a:lnTo>
                    <a:pt x="82" y="29"/>
                  </a:lnTo>
                  <a:lnTo>
                    <a:pt x="74" y="43"/>
                  </a:lnTo>
                  <a:lnTo>
                    <a:pt x="64" y="55"/>
                  </a:lnTo>
                  <a:lnTo>
                    <a:pt x="51" y="62"/>
                  </a:lnTo>
                  <a:lnTo>
                    <a:pt x="38" y="72"/>
                  </a:lnTo>
                  <a:lnTo>
                    <a:pt x="20" y="80"/>
                  </a:lnTo>
                  <a:lnTo>
                    <a:pt x="0" y="8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6" name="Freeform 175">
              <a:extLst>
                <a:ext uri="{FF2B5EF4-FFF2-40B4-BE49-F238E27FC236}">
                  <a16:creationId xmlns:a16="http://schemas.microsoft.com/office/drawing/2014/main" id="{0EB3C6BB-049A-50BF-BD26-652F7885B302}"/>
                </a:ext>
              </a:extLst>
            </p:cNvPr>
            <p:cNvSpPr>
              <a:spLocks/>
            </p:cNvSpPr>
            <p:nvPr/>
          </p:nvSpPr>
          <p:spPr bwMode="auto">
            <a:xfrm>
              <a:off x="2869" y="2359"/>
              <a:ext cx="100" cy="85"/>
            </a:xfrm>
            <a:custGeom>
              <a:avLst/>
              <a:gdLst>
                <a:gd name="T0" fmla="*/ 99 w 100"/>
                <a:gd name="T1" fmla="*/ 0 h 85"/>
                <a:gd name="T2" fmla="*/ 99 w 100"/>
                <a:gd name="T3" fmla="*/ 0 h 85"/>
                <a:gd name="T4" fmla="*/ 91 w 100"/>
                <a:gd name="T5" fmla="*/ 17 h 85"/>
                <a:gd name="T6" fmla="*/ 84 w 100"/>
                <a:gd name="T7" fmla="*/ 31 h 85"/>
                <a:gd name="T8" fmla="*/ 73 w 100"/>
                <a:gd name="T9" fmla="*/ 45 h 85"/>
                <a:gd name="T10" fmla="*/ 64 w 100"/>
                <a:gd name="T11" fmla="*/ 55 h 85"/>
                <a:gd name="T12" fmla="*/ 51 w 100"/>
                <a:gd name="T13" fmla="*/ 64 h 85"/>
                <a:gd name="T14" fmla="*/ 38 w 100"/>
                <a:gd name="T15" fmla="*/ 74 h 85"/>
                <a:gd name="T16" fmla="*/ 20 w 100"/>
                <a:gd name="T17" fmla="*/ 79 h 85"/>
                <a:gd name="T18" fmla="*/ 0 w 100"/>
                <a:gd name="T19" fmla="*/ 84 h 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0" h="85">
                  <a:moveTo>
                    <a:pt x="99" y="0"/>
                  </a:moveTo>
                  <a:lnTo>
                    <a:pt x="99" y="0"/>
                  </a:lnTo>
                  <a:lnTo>
                    <a:pt x="91" y="17"/>
                  </a:lnTo>
                  <a:lnTo>
                    <a:pt x="84" y="31"/>
                  </a:lnTo>
                  <a:lnTo>
                    <a:pt x="73" y="45"/>
                  </a:lnTo>
                  <a:lnTo>
                    <a:pt x="64" y="55"/>
                  </a:lnTo>
                  <a:lnTo>
                    <a:pt x="51" y="64"/>
                  </a:lnTo>
                  <a:lnTo>
                    <a:pt x="38" y="74"/>
                  </a:lnTo>
                  <a:lnTo>
                    <a:pt x="20" y="79"/>
                  </a:lnTo>
                  <a:lnTo>
                    <a:pt x="0" y="8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7" name="Freeform 176">
              <a:extLst>
                <a:ext uri="{FF2B5EF4-FFF2-40B4-BE49-F238E27FC236}">
                  <a16:creationId xmlns:a16="http://schemas.microsoft.com/office/drawing/2014/main" id="{464B51EF-E9D6-CF8A-079C-BA3700E6C8E0}"/>
                </a:ext>
              </a:extLst>
            </p:cNvPr>
            <p:cNvSpPr>
              <a:spLocks/>
            </p:cNvSpPr>
            <p:nvPr/>
          </p:nvSpPr>
          <p:spPr bwMode="auto">
            <a:xfrm>
              <a:off x="2828" y="2426"/>
              <a:ext cx="26" cy="18"/>
            </a:xfrm>
            <a:custGeom>
              <a:avLst/>
              <a:gdLst>
                <a:gd name="T0" fmla="*/ 0 w 26"/>
                <a:gd name="T1" fmla="*/ 14 h 18"/>
                <a:gd name="T2" fmla="*/ 0 w 26"/>
                <a:gd name="T3" fmla="*/ 14 h 18"/>
                <a:gd name="T4" fmla="*/ 7 w 26"/>
                <a:gd name="T5" fmla="*/ 17 h 18"/>
                <a:gd name="T6" fmla="*/ 16 w 26"/>
                <a:gd name="T7" fmla="*/ 14 h 18"/>
                <a:gd name="T8" fmla="*/ 23 w 26"/>
                <a:gd name="T9" fmla="*/ 7 h 18"/>
                <a:gd name="T10" fmla="*/ 25 w 2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8">
                  <a:moveTo>
                    <a:pt x="0" y="14"/>
                  </a:moveTo>
                  <a:lnTo>
                    <a:pt x="0" y="14"/>
                  </a:lnTo>
                  <a:lnTo>
                    <a:pt x="7" y="17"/>
                  </a:lnTo>
                  <a:lnTo>
                    <a:pt x="16" y="14"/>
                  </a:lnTo>
                  <a:lnTo>
                    <a:pt x="23" y="7"/>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8" name="Freeform 177">
              <a:extLst>
                <a:ext uri="{FF2B5EF4-FFF2-40B4-BE49-F238E27FC236}">
                  <a16:creationId xmlns:a16="http://schemas.microsoft.com/office/drawing/2014/main" id="{A46D08F9-4019-0C6F-7C4E-53AC0440D717}"/>
                </a:ext>
              </a:extLst>
            </p:cNvPr>
            <p:cNvSpPr>
              <a:spLocks/>
            </p:cNvSpPr>
            <p:nvPr/>
          </p:nvSpPr>
          <p:spPr bwMode="auto">
            <a:xfrm>
              <a:off x="2828" y="2404"/>
              <a:ext cx="26" cy="18"/>
            </a:xfrm>
            <a:custGeom>
              <a:avLst/>
              <a:gdLst>
                <a:gd name="T0" fmla="*/ 0 w 26"/>
                <a:gd name="T1" fmla="*/ 17 h 18"/>
                <a:gd name="T2" fmla="*/ 0 w 26"/>
                <a:gd name="T3" fmla="*/ 17 h 18"/>
                <a:gd name="T4" fmla="*/ 7 w 26"/>
                <a:gd name="T5" fmla="*/ 17 h 18"/>
                <a:gd name="T6" fmla="*/ 16 w 26"/>
                <a:gd name="T7" fmla="*/ 15 h 18"/>
                <a:gd name="T8" fmla="*/ 23 w 26"/>
                <a:gd name="T9" fmla="*/ 10 h 18"/>
                <a:gd name="T10" fmla="*/ 25 w 2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8">
                  <a:moveTo>
                    <a:pt x="0" y="17"/>
                  </a:moveTo>
                  <a:lnTo>
                    <a:pt x="0" y="17"/>
                  </a:lnTo>
                  <a:lnTo>
                    <a:pt x="7" y="17"/>
                  </a:lnTo>
                  <a:lnTo>
                    <a:pt x="16" y="15"/>
                  </a:lnTo>
                  <a:lnTo>
                    <a:pt x="23" y="1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79" name="Freeform 178">
              <a:extLst>
                <a:ext uri="{FF2B5EF4-FFF2-40B4-BE49-F238E27FC236}">
                  <a16:creationId xmlns:a16="http://schemas.microsoft.com/office/drawing/2014/main" id="{B16D6376-2384-60A4-4577-3C72FCED18F0}"/>
                </a:ext>
              </a:extLst>
            </p:cNvPr>
            <p:cNvSpPr>
              <a:spLocks/>
            </p:cNvSpPr>
            <p:nvPr/>
          </p:nvSpPr>
          <p:spPr bwMode="auto">
            <a:xfrm>
              <a:off x="2827" y="2388"/>
              <a:ext cx="27" cy="17"/>
            </a:xfrm>
            <a:custGeom>
              <a:avLst/>
              <a:gdLst>
                <a:gd name="T0" fmla="*/ 0 w 27"/>
                <a:gd name="T1" fmla="*/ 16 h 17"/>
                <a:gd name="T2" fmla="*/ 0 w 27"/>
                <a:gd name="T3" fmla="*/ 16 h 17"/>
                <a:gd name="T4" fmla="*/ 8 w 27"/>
                <a:gd name="T5" fmla="*/ 16 h 17"/>
                <a:gd name="T6" fmla="*/ 17 w 27"/>
                <a:gd name="T7" fmla="*/ 13 h 17"/>
                <a:gd name="T8" fmla="*/ 22 w 27"/>
                <a:gd name="T9" fmla="*/ 6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3"/>
                  </a:lnTo>
                  <a:lnTo>
                    <a:pt x="22" y="6"/>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0" name="Freeform 179">
              <a:extLst>
                <a:ext uri="{FF2B5EF4-FFF2-40B4-BE49-F238E27FC236}">
                  <a16:creationId xmlns:a16="http://schemas.microsoft.com/office/drawing/2014/main" id="{BEE19A20-B784-0076-045A-121B749799D6}"/>
                </a:ext>
              </a:extLst>
            </p:cNvPr>
            <p:cNvSpPr>
              <a:spLocks/>
            </p:cNvSpPr>
            <p:nvPr/>
          </p:nvSpPr>
          <p:spPr bwMode="auto">
            <a:xfrm>
              <a:off x="2828" y="2486"/>
              <a:ext cx="26" cy="17"/>
            </a:xfrm>
            <a:custGeom>
              <a:avLst/>
              <a:gdLst>
                <a:gd name="T0" fmla="*/ 0 w 26"/>
                <a:gd name="T1" fmla="*/ 16 h 17"/>
                <a:gd name="T2" fmla="*/ 0 w 26"/>
                <a:gd name="T3" fmla="*/ 16 h 17"/>
                <a:gd name="T4" fmla="*/ 7 w 26"/>
                <a:gd name="T5" fmla="*/ 16 h 17"/>
                <a:gd name="T6" fmla="*/ 16 w 26"/>
                <a:gd name="T7" fmla="*/ 12 h 17"/>
                <a:gd name="T8" fmla="*/ 23 w 26"/>
                <a:gd name="T9" fmla="*/ 8 h 17"/>
                <a:gd name="T10" fmla="*/ 25 w 26"/>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7">
                  <a:moveTo>
                    <a:pt x="0" y="16"/>
                  </a:moveTo>
                  <a:lnTo>
                    <a:pt x="0" y="16"/>
                  </a:lnTo>
                  <a:lnTo>
                    <a:pt x="7" y="16"/>
                  </a:lnTo>
                  <a:lnTo>
                    <a:pt x="16" y="12"/>
                  </a:lnTo>
                  <a:lnTo>
                    <a:pt x="23" y="8"/>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1" name="Freeform 180">
              <a:extLst>
                <a:ext uri="{FF2B5EF4-FFF2-40B4-BE49-F238E27FC236}">
                  <a16:creationId xmlns:a16="http://schemas.microsoft.com/office/drawing/2014/main" id="{03C39BFA-5A11-B604-7FE1-CE0CE9E5526E}"/>
                </a:ext>
              </a:extLst>
            </p:cNvPr>
            <p:cNvSpPr>
              <a:spLocks/>
            </p:cNvSpPr>
            <p:nvPr/>
          </p:nvSpPr>
          <p:spPr bwMode="auto">
            <a:xfrm>
              <a:off x="2828" y="2464"/>
              <a:ext cx="26" cy="18"/>
            </a:xfrm>
            <a:custGeom>
              <a:avLst/>
              <a:gdLst>
                <a:gd name="T0" fmla="*/ 0 w 26"/>
                <a:gd name="T1" fmla="*/ 17 h 18"/>
                <a:gd name="T2" fmla="*/ 0 w 26"/>
                <a:gd name="T3" fmla="*/ 17 h 18"/>
                <a:gd name="T4" fmla="*/ 7 w 26"/>
                <a:gd name="T5" fmla="*/ 17 h 18"/>
                <a:gd name="T6" fmla="*/ 16 w 26"/>
                <a:gd name="T7" fmla="*/ 14 h 18"/>
                <a:gd name="T8" fmla="*/ 23 w 26"/>
                <a:gd name="T9" fmla="*/ 7 h 18"/>
                <a:gd name="T10" fmla="*/ 25 w 2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8">
                  <a:moveTo>
                    <a:pt x="0" y="17"/>
                  </a:moveTo>
                  <a:lnTo>
                    <a:pt x="0" y="17"/>
                  </a:lnTo>
                  <a:lnTo>
                    <a:pt x="7" y="17"/>
                  </a:lnTo>
                  <a:lnTo>
                    <a:pt x="16" y="14"/>
                  </a:lnTo>
                  <a:lnTo>
                    <a:pt x="23" y="7"/>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2" name="Freeform 181">
              <a:extLst>
                <a:ext uri="{FF2B5EF4-FFF2-40B4-BE49-F238E27FC236}">
                  <a16:creationId xmlns:a16="http://schemas.microsoft.com/office/drawing/2014/main" id="{B5A35A08-B4F4-4069-75E2-3C9F7EEDB3C7}"/>
                </a:ext>
              </a:extLst>
            </p:cNvPr>
            <p:cNvSpPr>
              <a:spLocks/>
            </p:cNvSpPr>
            <p:nvPr/>
          </p:nvSpPr>
          <p:spPr bwMode="auto">
            <a:xfrm>
              <a:off x="2827" y="2445"/>
              <a:ext cx="27" cy="17"/>
            </a:xfrm>
            <a:custGeom>
              <a:avLst/>
              <a:gdLst>
                <a:gd name="T0" fmla="*/ 0 w 27"/>
                <a:gd name="T1" fmla="*/ 16 h 17"/>
                <a:gd name="T2" fmla="*/ 0 w 27"/>
                <a:gd name="T3" fmla="*/ 16 h 17"/>
                <a:gd name="T4" fmla="*/ 8 w 27"/>
                <a:gd name="T5" fmla="*/ 16 h 17"/>
                <a:gd name="T6" fmla="*/ 17 w 27"/>
                <a:gd name="T7" fmla="*/ 14 h 17"/>
                <a:gd name="T8" fmla="*/ 22 w 27"/>
                <a:gd name="T9" fmla="*/ 7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4"/>
                  </a:lnTo>
                  <a:lnTo>
                    <a:pt x="22" y="7"/>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3" name="Freeform 182">
              <a:extLst>
                <a:ext uri="{FF2B5EF4-FFF2-40B4-BE49-F238E27FC236}">
                  <a16:creationId xmlns:a16="http://schemas.microsoft.com/office/drawing/2014/main" id="{A070A081-AD3D-6134-1A0A-5873DB956E3F}"/>
                </a:ext>
              </a:extLst>
            </p:cNvPr>
            <p:cNvSpPr>
              <a:spLocks/>
            </p:cNvSpPr>
            <p:nvPr/>
          </p:nvSpPr>
          <p:spPr bwMode="auto">
            <a:xfrm>
              <a:off x="2827" y="2543"/>
              <a:ext cx="27" cy="18"/>
            </a:xfrm>
            <a:custGeom>
              <a:avLst/>
              <a:gdLst>
                <a:gd name="T0" fmla="*/ 0 w 27"/>
                <a:gd name="T1" fmla="*/ 15 h 18"/>
                <a:gd name="T2" fmla="*/ 0 w 27"/>
                <a:gd name="T3" fmla="*/ 15 h 18"/>
                <a:gd name="T4" fmla="*/ 8 w 27"/>
                <a:gd name="T5" fmla="*/ 17 h 18"/>
                <a:gd name="T6" fmla="*/ 17 w 27"/>
                <a:gd name="T7" fmla="*/ 12 h 18"/>
                <a:gd name="T8" fmla="*/ 22 w 27"/>
                <a:gd name="T9" fmla="*/ 8 h 18"/>
                <a:gd name="T10" fmla="*/ 26 w 2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0" y="15"/>
                  </a:moveTo>
                  <a:lnTo>
                    <a:pt x="0" y="15"/>
                  </a:lnTo>
                  <a:lnTo>
                    <a:pt x="8" y="17"/>
                  </a:lnTo>
                  <a:lnTo>
                    <a:pt x="17" y="12"/>
                  </a:lnTo>
                  <a:lnTo>
                    <a:pt x="22" y="8"/>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4" name="Freeform 183">
              <a:extLst>
                <a:ext uri="{FF2B5EF4-FFF2-40B4-BE49-F238E27FC236}">
                  <a16:creationId xmlns:a16="http://schemas.microsoft.com/office/drawing/2014/main" id="{B9291667-D14B-B3E9-815D-ABAF43934C0F}"/>
                </a:ext>
              </a:extLst>
            </p:cNvPr>
            <p:cNvSpPr>
              <a:spLocks/>
            </p:cNvSpPr>
            <p:nvPr/>
          </p:nvSpPr>
          <p:spPr bwMode="auto">
            <a:xfrm>
              <a:off x="2827" y="2522"/>
              <a:ext cx="27" cy="17"/>
            </a:xfrm>
            <a:custGeom>
              <a:avLst/>
              <a:gdLst>
                <a:gd name="T0" fmla="*/ 0 w 27"/>
                <a:gd name="T1" fmla="*/ 16 h 17"/>
                <a:gd name="T2" fmla="*/ 0 w 27"/>
                <a:gd name="T3" fmla="*/ 16 h 17"/>
                <a:gd name="T4" fmla="*/ 8 w 27"/>
                <a:gd name="T5" fmla="*/ 16 h 17"/>
                <a:gd name="T6" fmla="*/ 17 w 27"/>
                <a:gd name="T7" fmla="*/ 14 h 17"/>
                <a:gd name="T8" fmla="*/ 22 w 27"/>
                <a:gd name="T9" fmla="*/ 9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4"/>
                  </a:lnTo>
                  <a:lnTo>
                    <a:pt x="22" y="9"/>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5" name="Freeform 184">
              <a:extLst>
                <a:ext uri="{FF2B5EF4-FFF2-40B4-BE49-F238E27FC236}">
                  <a16:creationId xmlns:a16="http://schemas.microsoft.com/office/drawing/2014/main" id="{D44D0248-EDB8-AF82-3487-3938B41C9225}"/>
                </a:ext>
              </a:extLst>
            </p:cNvPr>
            <p:cNvSpPr>
              <a:spLocks/>
            </p:cNvSpPr>
            <p:nvPr/>
          </p:nvSpPr>
          <p:spPr bwMode="auto">
            <a:xfrm>
              <a:off x="2827" y="2503"/>
              <a:ext cx="27" cy="18"/>
            </a:xfrm>
            <a:custGeom>
              <a:avLst/>
              <a:gdLst>
                <a:gd name="T0" fmla="*/ 0 w 27"/>
                <a:gd name="T1" fmla="*/ 17 h 18"/>
                <a:gd name="T2" fmla="*/ 0 w 27"/>
                <a:gd name="T3" fmla="*/ 17 h 18"/>
                <a:gd name="T4" fmla="*/ 8 w 27"/>
                <a:gd name="T5" fmla="*/ 17 h 18"/>
                <a:gd name="T6" fmla="*/ 17 w 27"/>
                <a:gd name="T7" fmla="*/ 14 h 18"/>
                <a:gd name="T8" fmla="*/ 22 w 27"/>
                <a:gd name="T9" fmla="*/ 9 h 18"/>
                <a:gd name="T10" fmla="*/ 26 w 2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0" y="17"/>
                  </a:moveTo>
                  <a:lnTo>
                    <a:pt x="0" y="17"/>
                  </a:lnTo>
                  <a:lnTo>
                    <a:pt x="8" y="17"/>
                  </a:lnTo>
                  <a:lnTo>
                    <a:pt x="17" y="14"/>
                  </a:lnTo>
                  <a:lnTo>
                    <a:pt x="22" y="9"/>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6" name="Freeform 185">
              <a:extLst>
                <a:ext uri="{FF2B5EF4-FFF2-40B4-BE49-F238E27FC236}">
                  <a16:creationId xmlns:a16="http://schemas.microsoft.com/office/drawing/2014/main" id="{D1A6A320-3230-5466-E0EC-D004CA9263A3}"/>
                </a:ext>
              </a:extLst>
            </p:cNvPr>
            <p:cNvSpPr>
              <a:spLocks/>
            </p:cNvSpPr>
            <p:nvPr/>
          </p:nvSpPr>
          <p:spPr bwMode="auto">
            <a:xfrm>
              <a:off x="2828" y="2546"/>
              <a:ext cx="26" cy="65"/>
            </a:xfrm>
            <a:custGeom>
              <a:avLst/>
              <a:gdLst>
                <a:gd name="T0" fmla="*/ 0 w 26"/>
                <a:gd name="T1" fmla="*/ 0 h 65"/>
                <a:gd name="T2" fmla="*/ 0 w 26"/>
                <a:gd name="T3" fmla="*/ 0 h 65"/>
                <a:gd name="T4" fmla="*/ 5 w 26"/>
                <a:gd name="T5" fmla="*/ 26 h 65"/>
                <a:gd name="T6" fmla="*/ 7 w 26"/>
                <a:gd name="T7" fmla="*/ 43 h 65"/>
                <a:gd name="T8" fmla="*/ 12 w 26"/>
                <a:gd name="T9" fmla="*/ 55 h 65"/>
                <a:gd name="T10" fmla="*/ 16 w 26"/>
                <a:gd name="T11" fmla="*/ 62 h 65"/>
                <a:gd name="T12" fmla="*/ 19 w 26"/>
                <a:gd name="T13" fmla="*/ 64 h 65"/>
                <a:gd name="T14" fmla="*/ 23 w 26"/>
                <a:gd name="T15" fmla="*/ 64 h 65"/>
                <a:gd name="T16" fmla="*/ 23 w 26"/>
                <a:gd name="T17" fmla="*/ 62 h 65"/>
                <a:gd name="T18" fmla="*/ 25 w 26"/>
                <a:gd name="T19" fmla="*/ 5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65">
                  <a:moveTo>
                    <a:pt x="0" y="0"/>
                  </a:moveTo>
                  <a:lnTo>
                    <a:pt x="0" y="0"/>
                  </a:lnTo>
                  <a:lnTo>
                    <a:pt x="5" y="26"/>
                  </a:lnTo>
                  <a:lnTo>
                    <a:pt x="7" y="43"/>
                  </a:lnTo>
                  <a:lnTo>
                    <a:pt x="12" y="55"/>
                  </a:lnTo>
                  <a:lnTo>
                    <a:pt x="16" y="62"/>
                  </a:lnTo>
                  <a:lnTo>
                    <a:pt x="19" y="64"/>
                  </a:lnTo>
                  <a:lnTo>
                    <a:pt x="23" y="64"/>
                  </a:lnTo>
                  <a:lnTo>
                    <a:pt x="23" y="62"/>
                  </a:lnTo>
                  <a:lnTo>
                    <a:pt x="25" y="5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7" name="Freeform 186">
              <a:extLst>
                <a:ext uri="{FF2B5EF4-FFF2-40B4-BE49-F238E27FC236}">
                  <a16:creationId xmlns:a16="http://schemas.microsoft.com/office/drawing/2014/main" id="{39379713-7913-0F21-796F-EDC65E25CE93}"/>
                </a:ext>
              </a:extLst>
            </p:cNvPr>
            <p:cNvSpPr>
              <a:spLocks/>
            </p:cNvSpPr>
            <p:nvPr/>
          </p:nvSpPr>
          <p:spPr bwMode="auto">
            <a:xfrm>
              <a:off x="2828" y="2584"/>
              <a:ext cx="26" cy="17"/>
            </a:xfrm>
            <a:custGeom>
              <a:avLst/>
              <a:gdLst>
                <a:gd name="T0" fmla="*/ 0 w 26"/>
                <a:gd name="T1" fmla="*/ 16 h 17"/>
                <a:gd name="T2" fmla="*/ 0 w 26"/>
                <a:gd name="T3" fmla="*/ 16 h 17"/>
                <a:gd name="T4" fmla="*/ 7 w 26"/>
                <a:gd name="T5" fmla="*/ 16 h 17"/>
                <a:gd name="T6" fmla="*/ 16 w 26"/>
                <a:gd name="T7" fmla="*/ 13 h 17"/>
                <a:gd name="T8" fmla="*/ 23 w 26"/>
                <a:gd name="T9" fmla="*/ 8 h 17"/>
                <a:gd name="T10" fmla="*/ 25 w 26"/>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7">
                  <a:moveTo>
                    <a:pt x="0" y="16"/>
                  </a:moveTo>
                  <a:lnTo>
                    <a:pt x="0" y="16"/>
                  </a:lnTo>
                  <a:lnTo>
                    <a:pt x="7" y="16"/>
                  </a:lnTo>
                  <a:lnTo>
                    <a:pt x="16" y="13"/>
                  </a:lnTo>
                  <a:lnTo>
                    <a:pt x="23" y="8"/>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8" name="Freeform 187">
              <a:extLst>
                <a:ext uri="{FF2B5EF4-FFF2-40B4-BE49-F238E27FC236}">
                  <a16:creationId xmlns:a16="http://schemas.microsoft.com/office/drawing/2014/main" id="{E2646B73-096A-AE66-A16B-896997C6F802}"/>
                </a:ext>
              </a:extLst>
            </p:cNvPr>
            <p:cNvSpPr>
              <a:spLocks/>
            </p:cNvSpPr>
            <p:nvPr/>
          </p:nvSpPr>
          <p:spPr bwMode="auto">
            <a:xfrm>
              <a:off x="2827" y="2565"/>
              <a:ext cx="27" cy="17"/>
            </a:xfrm>
            <a:custGeom>
              <a:avLst/>
              <a:gdLst>
                <a:gd name="T0" fmla="*/ 0 w 27"/>
                <a:gd name="T1" fmla="*/ 16 h 17"/>
                <a:gd name="T2" fmla="*/ 0 w 27"/>
                <a:gd name="T3" fmla="*/ 16 h 17"/>
                <a:gd name="T4" fmla="*/ 8 w 27"/>
                <a:gd name="T5" fmla="*/ 16 h 17"/>
                <a:gd name="T6" fmla="*/ 17 w 27"/>
                <a:gd name="T7" fmla="*/ 12 h 17"/>
                <a:gd name="T8" fmla="*/ 22 w 27"/>
                <a:gd name="T9" fmla="*/ 7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2"/>
                  </a:lnTo>
                  <a:lnTo>
                    <a:pt x="22" y="7"/>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89" name="Freeform 188">
              <a:extLst>
                <a:ext uri="{FF2B5EF4-FFF2-40B4-BE49-F238E27FC236}">
                  <a16:creationId xmlns:a16="http://schemas.microsoft.com/office/drawing/2014/main" id="{217F1BB9-333F-8310-DCE1-B112C3581A5F}"/>
                </a:ext>
              </a:extLst>
            </p:cNvPr>
            <p:cNvSpPr>
              <a:spLocks/>
            </p:cNvSpPr>
            <p:nvPr/>
          </p:nvSpPr>
          <p:spPr bwMode="auto">
            <a:xfrm>
              <a:off x="2827" y="2663"/>
              <a:ext cx="27" cy="17"/>
            </a:xfrm>
            <a:custGeom>
              <a:avLst/>
              <a:gdLst>
                <a:gd name="T0" fmla="*/ 0 w 27"/>
                <a:gd name="T1" fmla="*/ 16 h 17"/>
                <a:gd name="T2" fmla="*/ 0 w 27"/>
                <a:gd name="T3" fmla="*/ 16 h 17"/>
                <a:gd name="T4" fmla="*/ 8 w 27"/>
                <a:gd name="T5" fmla="*/ 16 h 17"/>
                <a:gd name="T6" fmla="*/ 17 w 27"/>
                <a:gd name="T7" fmla="*/ 16 h 17"/>
                <a:gd name="T8" fmla="*/ 22 w 27"/>
                <a:gd name="T9" fmla="*/ 7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6"/>
                  </a:lnTo>
                  <a:lnTo>
                    <a:pt x="22" y="7"/>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0" name="Freeform 189">
              <a:extLst>
                <a:ext uri="{FF2B5EF4-FFF2-40B4-BE49-F238E27FC236}">
                  <a16:creationId xmlns:a16="http://schemas.microsoft.com/office/drawing/2014/main" id="{5997739D-6C2C-2B84-C00A-D8BC48A8D4EB}"/>
                </a:ext>
              </a:extLst>
            </p:cNvPr>
            <p:cNvSpPr>
              <a:spLocks/>
            </p:cNvSpPr>
            <p:nvPr/>
          </p:nvSpPr>
          <p:spPr bwMode="auto">
            <a:xfrm>
              <a:off x="2827" y="2641"/>
              <a:ext cx="27" cy="18"/>
            </a:xfrm>
            <a:custGeom>
              <a:avLst/>
              <a:gdLst>
                <a:gd name="T0" fmla="*/ 0 w 27"/>
                <a:gd name="T1" fmla="*/ 17 h 18"/>
                <a:gd name="T2" fmla="*/ 0 w 27"/>
                <a:gd name="T3" fmla="*/ 17 h 18"/>
                <a:gd name="T4" fmla="*/ 8 w 27"/>
                <a:gd name="T5" fmla="*/ 17 h 18"/>
                <a:gd name="T6" fmla="*/ 17 w 27"/>
                <a:gd name="T7" fmla="*/ 15 h 18"/>
                <a:gd name="T8" fmla="*/ 22 w 27"/>
                <a:gd name="T9" fmla="*/ 8 h 18"/>
                <a:gd name="T10" fmla="*/ 26 w 2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0" y="17"/>
                  </a:moveTo>
                  <a:lnTo>
                    <a:pt x="0" y="17"/>
                  </a:lnTo>
                  <a:lnTo>
                    <a:pt x="8" y="17"/>
                  </a:lnTo>
                  <a:lnTo>
                    <a:pt x="17" y="15"/>
                  </a:lnTo>
                  <a:lnTo>
                    <a:pt x="22" y="8"/>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1" name="Freeform 190">
              <a:extLst>
                <a:ext uri="{FF2B5EF4-FFF2-40B4-BE49-F238E27FC236}">
                  <a16:creationId xmlns:a16="http://schemas.microsoft.com/office/drawing/2014/main" id="{58B3D2EB-AD00-F47A-D05E-B48B027DC93A}"/>
                </a:ext>
              </a:extLst>
            </p:cNvPr>
            <p:cNvSpPr>
              <a:spLocks/>
            </p:cNvSpPr>
            <p:nvPr/>
          </p:nvSpPr>
          <p:spPr bwMode="auto">
            <a:xfrm>
              <a:off x="2827" y="2622"/>
              <a:ext cx="27" cy="18"/>
            </a:xfrm>
            <a:custGeom>
              <a:avLst/>
              <a:gdLst>
                <a:gd name="T0" fmla="*/ 0 w 27"/>
                <a:gd name="T1" fmla="*/ 17 h 18"/>
                <a:gd name="T2" fmla="*/ 0 w 27"/>
                <a:gd name="T3" fmla="*/ 17 h 18"/>
                <a:gd name="T4" fmla="*/ 8 w 27"/>
                <a:gd name="T5" fmla="*/ 17 h 18"/>
                <a:gd name="T6" fmla="*/ 17 w 27"/>
                <a:gd name="T7" fmla="*/ 15 h 18"/>
                <a:gd name="T8" fmla="*/ 22 w 27"/>
                <a:gd name="T9" fmla="*/ 7 h 18"/>
                <a:gd name="T10" fmla="*/ 26 w 2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0" y="17"/>
                  </a:moveTo>
                  <a:lnTo>
                    <a:pt x="0" y="17"/>
                  </a:lnTo>
                  <a:lnTo>
                    <a:pt x="8" y="17"/>
                  </a:lnTo>
                  <a:lnTo>
                    <a:pt x="17" y="15"/>
                  </a:lnTo>
                  <a:lnTo>
                    <a:pt x="22" y="7"/>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2" name="Freeform 191">
              <a:extLst>
                <a:ext uri="{FF2B5EF4-FFF2-40B4-BE49-F238E27FC236}">
                  <a16:creationId xmlns:a16="http://schemas.microsoft.com/office/drawing/2014/main" id="{64431495-D044-83FF-C037-2AA362DD6BBB}"/>
                </a:ext>
              </a:extLst>
            </p:cNvPr>
            <p:cNvSpPr>
              <a:spLocks/>
            </p:cNvSpPr>
            <p:nvPr/>
          </p:nvSpPr>
          <p:spPr bwMode="auto">
            <a:xfrm>
              <a:off x="2828" y="2725"/>
              <a:ext cx="26" cy="17"/>
            </a:xfrm>
            <a:custGeom>
              <a:avLst/>
              <a:gdLst>
                <a:gd name="T0" fmla="*/ 0 w 26"/>
                <a:gd name="T1" fmla="*/ 16 h 17"/>
                <a:gd name="T2" fmla="*/ 0 w 26"/>
                <a:gd name="T3" fmla="*/ 16 h 17"/>
                <a:gd name="T4" fmla="*/ 7 w 26"/>
                <a:gd name="T5" fmla="*/ 16 h 17"/>
                <a:gd name="T6" fmla="*/ 16 w 26"/>
                <a:gd name="T7" fmla="*/ 13 h 17"/>
                <a:gd name="T8" fmla="*/ 23 w 26"/>
                <a:gd name="T9" fmla="*/ 8 h 17"/>
                <a:gd name="T10" fmla="*/ 25 w 26"/>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7">
                  <a:moveTo>
                    <a:pt x="0" y="16"/>
                  </a:moveTo>
                  <a:lnTo>
                    <a:pt x="0" y="16"/>
                  </a:lnTo>
                  <a:lnTo>
                    <a:pt x="7" y="16"/>
                  </a:lnTo>
                  <a:lnTo>
                    <a:pt x="16" y="13"/>
                  </a:lnTo>
                  <a:lnTo>
                    <a:pt x="23" y="8"/>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3" name="Freeform 192">
              <a:extLst>
                <a:ext uri="{FF2B5EF4-FFF2-40B4-BE49-F238E27FC236}">
                  <a16:creationId xmlns:a16="http://schemas.microsoft.com/office/drawing/2014/main" id="{9FF782BB-FA3A-C04F-E592-3091EE163316}"/>
                </a:ext>
              </a:extLst>
            </p:cNvPr>
            <p:cNvSpPr>
              <a:spLocks/>
            </p:cNvSpPr>
            <p:nvPr/>
          </p:nvSpPr>
          <p:spPr bwMode="auto">
            <a:xfrm>
              <a:off x="2828" y="2703"/>
              <a:ext cx="26" cy="19"/>
            </a:xfrm>
            <a:custGeom>
              <a:avLst/>
              <a:gdLst>
                <a:gd name="T0" fmla="*/ 0 w 26"/>
                <a:gd name="T1" fmla="*/ 14 h 19"/>
                <a:gd name="T2" fmla="*/ 0 w 26"/>
                <a:gd name="T3" fmla="*/ 14 h 19"/>
                <a:gd name="T4" fmla="*/ 7 w 26"/>
                <a:gd name="T5" fmla="*/ 18 h 19"/>
                <a:gd name="T6" fmla="*/ 16 w 26"/>
                <a:gd name="T7" fmla="*/ 14 h 19"/>
                <a:gd name="T8" fmla="*/ 23 w 26"/>
                <a:gd name="T9" fmla="*/ 8 h 19"/>
                <a:gd name="T10" fmla="*/ 25 w 26"/>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9">
                  <a:moveTo>
                    <a:pt x="0" y="14"/>
                  </a:moveTo>
                  <a:lnTo>
                    <a:pt x="0" y="14"/>
                  </a:lnTo>
                  <a:lnTo>
                    <a:pt x="7" y="18"/>
                  </a:lnTo>
                  <a:lnTo>
                    <a:pt x="16" y="14"/>
                  </a:lnTo>
                  <a:lnTo>
                    <a:pt x="23" y="8"/>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4" name="Freeform 193">
              <a:extLst>
                <a:ext uri="{FF2B5EF4-FFF2-40B4-BE49-F238E27FC236}">
                  <a16:creationId xmlns:a16="http://schemas.microsoft.com/office/drawing/2014/main" id="{A88C8959-99B8-40F4-0DA6-DEF2BFC5EE2C}"/>
                </a:ext>
              </a:extLst>
            </p:cNvPr>
            <p:cNvSpPr>
              <a:spLocks/>
            </p:cNvSpPr>
            <p:nvPr/>
          </p:nvSpPr>
          <p:spPr bwMode="auto">
            <a:xfrm>
              <a:off x="2827" y="2684"/>
              <a:ext cx="27" cy="18"/>
            </a:xfrm>
            <a:custGeom>
              <a:avLst/>
              <a:gdLst>
                <a:gd name="T0" fmla="*/ 0 w 27"/>
                <a:gd name="T1" fmla="*/ 15 h 18"/>
                <a:gd name="T2" fmla="*/ 0 w 27"/>
                <a:gd name="T3" fmla="*/ 15 h 18"/>
                <a:gd name="T4" fmla="*/ 8 w 27"/>
                <a:gd name="T5" fmla="*/ 17 h 18"/>
                <a:gd name="T6" fmla="*/ 17 w 27"/>
                <a:gd name="T7" fmla="*/ 15 h 18"/>
                <a:gd name="T8" fmla="*/ 22 w 27"/>
                <a:gd name="T9" fmla="*/ 10 h 18"/>
                <a:gd name="T10" fmla="*/ 26 w 2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0" y="15"/>
                  </a:moveTo>
                  <a:lnTo>
                    <a:pt x="0" y="15"/>
                  </a:lnTo>
                  <a:lnTo>
                    <a:pt x="8" y="17"/>
                  </a:lnTo>
                  <a:lnTo>
                    <a:pt x="17" y="15"/>
                  </a:lnTo>
                  <a:lnTo>
                    <a:pt x="22" y="10"/>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5" name="Freeform 194">
              <a:extLst>
                <a:ext uri="{FF2B5EF4-FFF2-40B4-BE49-F238E27FC236}">
                  <a16:creationId xmlns:a16="http://schemas.microsoft.com/office/drawing/2014/main" id="{86D34714-EE9A-9DBF-13A1-DA8EEDEE0D87}"/>
                </a:ext>
              </a:extLst>
            </p:cNvPr>
            <p:cNvSpPr>
              <a:spLocks/>
            </p:cNvSpPr>
            <p:nvPr/>
          </p:nvSpPr>
          <p:spPr bwMode="auto">
            <a:xfrm>
              <a:off x="2828" y="2787"/>
              <a:ext cx="26" cy="17"/>
            </a:xfrm>
            <a:custGeom>
              <a:avLst/>
              <a:gdLst>
                <a:gd name="T0" fmla="*/ 0 w 26"/>
                <a:gd name="T1" fmla="*/ 16 h 17"/>
                <a:gd name="T2" fmla="*/ 0 w 26"/>
                <a:gd name="T3" fmla="*/ 16 h 17"/>
                <a:gd name="T4" fmla="*/ 7 w 26"/>
                <a:gd name="T5" fmla="*/ 16 h 17"/>
                <a:gd name="T6" fmla="*/ 16 w 26"/>
                <a:gd name="T7" fmla="*/ 13 h 17"/>
                <a:gd name="T8" fmla="*/ 23 w 26"/>
                <a:gd name="T9" fmla="*/ 8 h 17"/>
                <a:gd name="T10" fmla="*/ 25 w 26"/>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7">
                  <a:moveTo>
                    <a:pt x="0" y="16"/>
                  </a:moveTo>
                  <a:lnTo>
                    <a:pt x="0" y="16"/>
                  </a:lnTo>
                  <a:lnTo>
                    <a:pt x="7" y="16"/>
                  </a:lnTo>
                  <a:lnTo>
                    <a:pt x="16" y="13"/>
                  </a:lnTo>
                  <a:lnTo>
                    <a:pt x="23" y="8"/>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6" name="Freeform 195">
              <a:extLst>
                <a:ext uri="{FF2B5EF4-FFF2-40B4-BE49-F238E27FC236}">
                  <a16:creationId xmlns:a16="http://schemas.microsoft.com/office/drawing/2014/main" id="{3CF112B6-52B2-3C08-55CE-36C6AA8F9607}"/>
                </a:ext>
              </a:extLst>
            </p:cNvPr>
            <p:cNvSpPr>
              <a:spLocks/>
            </p:cNvSpPr>
            <p:nvPr/>
          </p:nvSpPr>
          <p:spPr bwMode="auto">
            <a:xfrm>
              <a:off x="2828" y="2766"/>
              <a:ext cx="26" cy="17"/>
            </a:xfrm>
            <a:custGeom>
              <a:avLst/>
              <a:gdLst>
                <a:gd name="T0" fmla="*/ 0 w 26"/>
                <a:gd name="T1" fmla="*/ 16 h 17"/>
                <a:gd name="T2" fmla="*/ 0 w 26"/>
                <a:gd name="T3" fmla="*/ 16 h 17"/>
                <a:gd name="T4" fmla="*/ 7 w 26"/>
                <a:gd name="T5" fmla="*/ 16 h 17"/>
                <a:gd name="T6" fmla="*/ 16 w 26"/>
                <a:gd name="T7" fmla="*/ 16 h 17"/>
                <a:gd name="T8" fmla="*/ 23 w 26"/>
                <a:gd name="T9" fmla="*/ 8 h 17"/>
                <a:gd name="T10" fmla="*/ 25 w 26"/>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7">
                  <a:moveTo>
                    <a:pt x="0" y="16"/>
                  </a:moveTo>
                  <a:lnTo>
                    <a:pt x="0" y="16"/>
                  </a:lnTo>
                  <a:lnTo>
                    <a:pt x="7" y="16"/>
                  </a:lnTo>
                  <a:lnTo>
                    <a:pt x="16" y="16"/>
                  </a:lnTo>
                  <a:lnTo>
                    <a:pt x="23" y="8"/>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7" name="Freeform 196">
              <a:extLst>
                <a:ext uri="{FF2B5EF4-FFF2-40B4-BE49-F238E27FC236}">
                  <a16:creationId xmlns:a16="http://schemas.microsoft.com/office/drawing/2014/main" id="{27CF609E-38FF-7B21-5FB4-1F515C9DE8E9}"/>
                </a:ext>
              </a:extLst>
            </p:cNvPr>
            <p:cNvSpPr>
              <a:spLocks/>
            </p:cNvSpPr>
            <p:nvPr/>
          </p:nvSpPr>
          <p:spPr bwMode="auto">
            <a:xfrm>
              <a:off x="2827" y="2746"/>
              <a:ext cx="27" cy="19"/>
            </a:xfrm>
            <a:custGeom>
              <a:avLst/>
              <a:gdLst>
                <a:gd name="T0" fmla="*/ 0 w 27"/>
                <a:gd name="T1" fmla="*/ 18 h 19"/>
                <a:gd name="T2" fmla="*/ 0 w 27"/>
                <a:gd name="T3" fmla="*/ 18 h 19"/>
                <a:gd name="T4" fmla="*/ 8 w 27"/>
                <a:gd name="T5" fmla="*/ 18 h 19"/>
                <a:gd name="T6" fmla="*/ 17 w 27"/>
                <a:gd name="T7" fmla="*/ 15 h 19"/>
                <a:gd name="T8" fmla="*/ 22 w 27"/>
                <a:gd name="T9" fmla="*/ 8 h 19"/>
                <a:gd name="T10" fmla="*/ 26 w 27"/>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9">
                  <a:moveTo>
                    <a:pt x="0" y="18"/>
                  </a:moveTo>
                  <a:lnTo>
                    <a:pt x="0" y="18"/>
                  </a:lnTo>
                  <a:lnTo>
                    <a:pt x="8" y="18"/>
                  </a:lnTo>
                  <a:lnTo>
                    <a:pt x="17" y="15"/>
                  </a:lnTo>
                  <a:lnTo>
                    <a:pt x="22" y="8"/>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8" name="Freeform 197">
              <a:extLst>
                <a:ext uri="{FF2B5EF4-FFF2-40B4-BE49-F238E27FC236}">
                  <a16:creationId xmlns:a16="http://schemas.microsoft.com/office/drawing/2014/main" id="{E00BD143-2A16-4BE5-263E-7820D847CB62}"/>
                </a:ext>
              </a:extLst>
            </p:cNvPr>
            <p:cNvSpPr>
              <a:spLocks/>
            </p:cNvSpPr>
            <p:nvPr/>
          </p:nvSpPr>
          <p:spPr bwMode="auto">
            <a:xfrm>
              <a:off x="2827" y="2847"/>
              <a:ext cx="27" cy="18"/>
            </a:xfrm>
            <a:custGeom>
              <a:avLst/>
              <a:gdLst>
                <a:gd name="T0" fmla="*/ 0 w 27"/>
                <a:gd name="T1" fmla="*/ 14 h 18"/>
                <a:gd name="T2" fmla="*/ 0 w 27"/>
                <a:gd name="T3" fmla="*/ 14 h 18"/>
                <a:gd name="T4" fmla="*/ 8 w 27"/>
                <a:gd name="T5" fmla="*/ 17 h 18"/>
                <a:gd name="T6" fmla="*/ 17 w 27"/>
                <a:gd name="T7" fmla="*/ 14 h 18"/>
                <a:gd name="T8" fmla="*/ 22 w 27"/>
                <a:gd name="T9" fmla="*/ 10 h 18"/>
                <a:gd name="T10" fmla="*/ 26 w 2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0" y="14"/>
                  </a:moveTo>
                  <a:lnTo>
                    <a:pt x="0" y="14"/>
                  </a:lnTo>
                  <a:lnTo>
                    <a:pt x="8" y="17"/>
                  </a:lnTo>
                  <a:lnTo>
                    <a:pt x="17" y="14"/>
                  </a:lnTo>
                  <a:lnTo>
                    <a:pt x="22" y="10"/>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599" name="Freeform 198">
              <a:extLst>
                <a:ext uri="{FF2B5EF4-FFF2-40B4-BE49-F238E27FC236}">
                  <a16:creationId xmlns:a16="http://schemas.microsoft.com/office/drawing/2014/main" id="{0A684136-8AF7-09C4-3D92-FF6EBEFFE2C7}"/>
                </a:ext>
              </a:extLst>
            </p:cNvPr>
            <p:cNvSpPr>
              <a:spLocks/>
            </p:cNvSpPr>
            <p:nvPr/>
          </p:nvSpPr>
          <p:spPr bwMode="auto">
            <a:xfrm>
              <a:off x="2827" y="2828"/>
              <a:ext cx="27" cy="17"/>
            </a:xfrm>
            <a:custGeom>
              <a:avLst/>
              <a:gdLst>
                <a:gd name="T0" fmla="*/ 0 w 27"/>
                <a:gd name="T1" fmla="*/ 16 h 17"/>
                <a:gd name="T2" fmla="*/ 0 w 27"/>
                <a:gd name="T3" fmla="*/ 16 h 17"/>
                <a:gd name="T4" fmla="*/ 8 w 27"/>
                <a:gd name="T5" fmla="*/ 16 h 17"/>
                <a:gd name="T6" fmla="*/ 17 w 27"/>
                <a:gd name="T7" fmla="*/ 13 h 17"/>
                <a:gd name="T8" fmla="*/ 22 w 27"/>
                <a:gd name="T9" fmla="*/ 8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3"/>
                  </a:lnTo>
                  <a:lnTo>
                    <a:pt x="22" y="8"/>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600" name="Freeform 199">
              <a:extLst>
                <a:ext uri="{FF2B5EF4-FFF2-40B4-BE49-F238E27FC236}">
                  <a16:creationId xmlns:a16="http://schemas.microsoft.com/office/drawing/2014/main" id="{E68BF04E-70EE-A404-72FC-6E17BB15032B}"/>
                </a:ext>
              </a:extLst>
            </p:cNvPr>
            <p:cNvSpPr>
              <a:spLocks/>
            </p:cNvSpPr>
            <p:nvPr/>
          </p:nvSpPr>
          <p:spPr bwMode="auto">
            <a:xfrm>
              <a:off x="2827" y="2809"/>
              <a:ext cx="27" cy="17"/>
            </a:xfrm>
            <a:custGeom>
              <a:avLst/>
              <a:gdLst>
                <a:gd name="T0" fmla="*/ 0 w 27"/>
                <a:gd name="T1" fmla="*/ 16 h 17"/>
                <a:gd name="T2" fmla="*/ 0 w 27"/>
                <a:gd name="T3" fmla="*/ 16 h 17"/>
                <a:gd name="T4" fmla="*/ 8 w 27"/>
                <a:gd name="T5" fmla="*/ 16 h 17"/>
                <a:gd name="T6" fmla="*/ 17 w 27"/>
                <a:gd name="T7" fmla="*/ 13 h 17"/>
                <a:gd name="T8" fmla="*/ 22 w 27"/>
                <a:gd name="T9" fmla="*/ 8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3"/>
                  </a:lnTo>
                  <a:lnTo>
                    <a:pt x="22" y="8"/>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601" name="Freeform 200">
              <a:extLst>
                <a:ext uri="{FF2B5EF4-FFF2-40B4-BE49-F238E27FC236}">
                  <a16:creationId xmlns:a16="http://schemas.microsoft.com/office/drawing/2014/main" id="{D178332C-DE6E-A6FF-1CF0-1A75DE72F5C2}"/>
                </a:ext>
              </a:extLst>
            </p:cNvPr>
            <p:cNvSpPr>
              <a:spLocks/>
            </p:cNvSpPr>
            <p:nvPr/>
          </p:nvSpPr>
          <p:spPr bwMode="auto">
            <a:xfrm>
              <a:off x="2828" y="2907"/>
              <a:ext cx="26" cy="18"/>
            </a:xfrm>
            <a:custGeom>
              <a:avLst/>
              <a:gdLst>
                <a:gd name="T0" fmla="*/ 0 w 26"/>
                <a:gd name="T1" fmla="*/ 17 h 18"/>
                <a:gd name="T2" fmla="*/ 0 w 26"/>
                <a:gd name="T3" fmla="*/ 17 h 18"/>
                <a:gd name="T4" fmla="*/ 7 w 26"/>
                <a:gd name="T5" fmla="*/ 17 h 18"/>
                <a:gd name="T6" fmla="*/ 16 w 26"/>
                <a:gd name="T7" fmla="*/ 14 h 18"/>
                <a:gd name="T8" fmla="*/ 23 w 26"/>
                <a:gd name="T9" fmla="*/ 7 h 18"/>
                <a:gd name="T10" fmla="*/ 25 w 2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8">
                  <a:moveTo>
                    <a:pt x="0" y="17"/>
                  </a:moveTo>
                  <a:lnTo>
                    <a:pt x="0" y="17"/>
                  </a:lnTo>
                  <a:lnTo>
                    <a:pt x="7" y="17"/>
                  </a:lnTo>
                  <a:lnTo>
                    <a:pt x="16" y="14"/>
                  </a:lnTo>
                  <a:lnTo>
                    <a:pt x="23" y="7"/>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602" name="Freeform 201">
              <a:extLst>
                <a:ext uri="{FF2B5EF4-FFF2-40B4-BE49-F238E27FC236}">
                  <a16:creationId xmlns:a16="http://schemas.microsoft.com/office/drawing/2014/main" id="{74111725-4538-2994-F48A-F6C82F9A7327}"/>
                </a:ext>
              </a:extLst>
            </p:cNvPr>
            <p:cNvSpPr>
              <a:spLocks/>
            </p:cNvSpPr>
            <p:nvPr/>
          </p:nvSpPr>
          <p:spPr bwMode="auto">
            <a:xfrm>
              <a:off x="2828" y="2885"/>
              <a:ext cx="26" cy="18"/>
            </a:xfrm>
            <a:custGeom>
              <a:avLst/>
              <a:gdLst>
                <a:gd name="T0" fmla="*/ 0 w 26"/>
                <a:gd name="T1" fmla="*/ 17 h 18"/>
                <a:gd name="T2" fmla="*/ 0 w 26"/>
                <a:gd name="T3" fmla="*/ 17 h 18"/>
                <a:gd name="T4" fmla="*/ 7 w 26"/>
                <a:gd name="T5" fmla="*/ 17 h 18"/>
                <a:gd name="T6" fmla="*/ 16 w 26"/>
                <a:gd name="T7" fmla="*/ 15 h 18"/>
                <a:gd name="T8" fmla="*/ 23 w 26"/>
                <a:gd name="T9" fmla="*/ 10 h 18"/>
                <a:gd name="T10" fmla="*/ 25 w 2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8">
                  <a:moveTo>
                    <a:pt x="0" y="17"/>
                  </a:moveTo>
                  <a:lnTo>
                    <a:pt x="0" y="17"/>
                  </a:lnTo>
                  <a:lnTo>
                    <a:pt x="7" y="17"/>
                  </a:lnTo>
                  <a:lnTo>
                    <a:pt x="16" y="15"/>
                  </a:lnTo>
                  <a:lnTo>
                    <a:pt x="23" y="1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603" name="Freeform 202">
              <a:extLst>
                <a:ext uri="{FF2B5EF4-FFF2-40B4-BE49-F238E27FC236}">
                  <a16:creationId xmlns:a16="http://schemas.microsoft.com/office/drawing/2014/main" id="{9769B81D-38E1-3371-FE58-208C17444378}"/>
                </a:ext>
              </a:extLst>
            </p:cNvPr>
            <p:cNvSpPr>
              <a:spLocks/>
            </p:cNvSpPr>
            <p:nvPr/>
          </p:nvSpPr>
          <p:spPr bwMode="auto">
            <a:xfrm>
              <a:off x="2827" y="2869"/>
              <a:ext cx="27" cy="17"/>
            </a:xfrm>
            <a:custGeom>
              <a:avLst/>
              <a:gdLst>
                <a:gd name="T0" fmla="*/ 0 w 27"/>
                <a:gd name="T1" fmla="*/ 16 h 17"/>
                <a:gd name="T2" fmla="*/ 0 w 27"/>
                <a:gd name="T3" fmla="*/ 16 h 17"/>
                <a:gd name="T4" fmla="*/ 8 w 27"/>
                <a:gd name="T5" fmla="*/ 16 h 17"/>
                <a:gd name="T6" fmla="*/ 17 w 27"/>
                <a:gd name="T7" fmla="*/ 13 h 17"/>
                <a:gd name="T8" fmla="*/ 22 w 27"/>
                <a:gd name="T9" fmla="*/ 6 h 17"/>
                <a:gd name="T10" fmla="*/ 26 w 2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7">
                  <a:moveTo>
                    <a:pt x="0" y="16"/>
                  </a:moveTo>
                  <a:lnTo>
                    <a:pt x="0" y="16"/>
                  </a:lnTo>
                  <a:lnTo>
                    <a:pt x="8" y="16"/>
                  </a:lnTo>
                  <a:lnTo>
                    <a:pt x="17" y="13"/>
                  </a:lnTo>
                  <a:lnTo>
                    <a:pt x="22" y="6"/>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604" name="Freeform 203">
              <a:extLst>
                <a:ext uri="{FF2B5EF4-FFF2-40B4-BE49-F238E27FC236}">
                  <a16:creationId xmlns:a16="http://schemas.microsoft.com/office/drawing/2014/main" id="{27EE48AE-70E3-5104-0397-3C6524625E4C}"/>
                </a:ext>
              </a:extLst>
            </p:cNvPr>
            <p:cNvSpPr>
              <a:spLocks/>
            </p:cNvSpPr>
            <p:nvPr/>
          </p:nvSpPr>
          <p:spPr bwMode="auto">
            <a:xfrm>
              <a:off x="2827" y="3007"/>
              <a:ext cx="27" cy="18"/>
            </a:xfrm>
            <a:custGeom>
              <a:avLst/>
              <a:gdLst>
                <a:gd name="T0" fmla="*/ 0 w 27"/>
                <a:gd name="T1" fmla="*/ 17 h 18"/>
                <a:gd name="T2" fmla="*/ 0 w 27"/>
                <a:gd name="T3" fmla="*/ 17 h 18"/>
                <a:gd name="T4" fmla="*/ 8 w 27"/>
                <a:gd name="T5" fmla="*/ 17 h 18"/>
                <a:gd name="T6" fmla="*/ 17 w 27"/>
                <a:gd name="T7" fmla="*/ 15 h 18"/>
                <a:gd name="T8" fmla="*/ 22 w 27"/>
                <a:gd name="T9" fmla="*/ 7 h 18"/>
                <a:gd name="T10" fmla="*/ 26 w 2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0" y="17"/>
                  </a:moveTo>
                  <a:lnTo>
                    <a:pt x="0" y="17"/>
                  </a:lnTo>
                  <a:lnTo>
                    <a:pt x="8" y="17"/>
                  </a:lnTo>
                  <a:lnTo>
                    <a:pt x="17" y="15"/>
                  </a:lnTo>
                  <a:lnTo>
                    <a:pt x="22" y="7"/>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605" name="Freeform 204">
              <a:extLst>
                <a:ext uri="{FF2B5EF4-FFF2-40B4-BE49-F238E27FC236}">
                  <a16:creationId xmlns:a16="http://schemas.microsoft.com/office/drawing/2014/main" id="{18A01CB0-A8A4-6919-FABA-95E4482C1785}"/>
                </a:ext>
              </a:extLst>
            </p:cNvPr>
            <p:cNvSpPr>
              <a:spLocks/>
            </p:cNvSpPr>
            <p:nvPr/>
          </p:nvSpPr>
          <p:spPr bwMode="auto">
            <a:xfrm>
              <a:off x="2827" y="2988"/>
              <a:ext cx="27" cy="18"/>
            </a:xfrm>
            <a:custGeom>
              <a:avLst/>
              <a:gdLst>
                <a:gd name="T0" fmla="*/ 0 w 27"/>
                <a:gd name="T1" fmla="*/ 17 h 18"/>
                <a:gd name="T2" fmla="*/ 0 w 27"/>
                <a:gd name="T3" fmla="*/ 17 h 18"/>
                <a:gd name="T4" fmla="*/ 8 w 27"/>
                <a:gd name="T5" fmla="*/ 17 h 18"/>
                <a:gd name="T6" fmla="*/ 17 w 27"/>
                <a:gd name="T7" fmla="*/ 14 h 18"/>
                <a:gd name="T8" fmla="*/ 22 w 27"/>
                <a:gd name="T9" fmla="*/ 7 h 18"/>
                <a:gd name="T10" fmla="*/ 26 w 2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8">
                  <a:moveTo>
                    <a:pt x="0" y="17"/>
                  </a:moveTo>
                  <a:lnTo>
                    <a:pt x="0" y="17"/>
                  </a:lnTo>
                  <a:lnTo>
                    <a:pt x="8" y="17"/>
                  </a:lnTo>
                  <a:lnTo>
                    <a:pt x="17" y="14"/>
                  </a:lnTo>
                  <a:lnTo>
                    <a:pt x="22" y="7"/>
                  </a:lnTo>
                  <a:lnTo>
                    <a:pt x="2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606" name="Freeform 205">
              <a:extLst>
                <a:ext uri="{FF2B5EF4-FFF2-40B4-BE49-F238E27FC236}">
                  <a16:creationId xmlns:a16="http://schemas.microsoft.com/office/drawing/2014/main" id="{5542C126-C36A-A23C-A4E1-0C0CD29283D2}"/>
                </a:ext>
              </a:extLst>
            </p:cNvPr>
            <p:cNvSpPr>
              <a:spLocks/>
            </p:cNvSpPr>
            <p:nvPr/>
          </p:nvSpPr>
          <p:spPr bwMode="auto">
            <a:xfrm>
              <a:off x="2826" y="2040"/>
              <a:ext cx="24" cy="290"/>
            </a:xfrm>
            <a:custGeom>
              <a:avLst/>
              <a:gdLst>
                <a:gd name="T0" fmla="*/ 0 w 24"/>
                <a:gd name="T1" fmla="*/ 289 h 290"/>
                <a:gd name="T2" fmla="*/ 0 w 24"/>
                <a:gd name="T3" fmla="*/ 289 h 290"/>
                <a:gd name="T4" fmla="*/ 2 w 24"/>
                <a:gd name="T5" fmla="*/ 285 h 290"/>
                <a:gd name="T6" fmla="*/ 3 w 24"/>
                <a:gd name="T7" fmla="*/ 280 h 290"/>
                <a:gd name="T8" fmla="*/ 5 w 24"/>
                <a:gd name="T9" fmla="*/ 276 h 290"/>
                <a:gd name="T10" fmla="*/ 5 w 24"/>
                <a:gd name="T11" fmla="*/ 270 h 290"/>
                <a:gd name="T12" fmla="*/ 5 w 24"/>
                <a:gd name="T13" fmla="*/ 264 h 290"/>
                <a:gd name="T14" fmla="*/ 6 w 24"/>
                <a:gd name="T15" fmla="*/ 258 h 290"/>
                <a:gd name="T16" fmla="*/ 7 w 24"/>
                <a:gd name="T17" fmla="*/ 252 h 290"/>
                <a:gd name="T18" fmla="*/ 10 w 24"/>
                <a:gd name="T19" fmla="*/ 245 h 290"/>
                <a:gd name="T20" fmla="*/ 13 w 24"/>
                <a:gd name="T21" fmla="*/ 238 h 290"/>
                <a:gd name="T22" fmla="*/ 15 w 24"/>
                <a:gd name="T23" fmla="*/ 232 h 290"/>
                <a:gd name="T24" fmla="*/ 17 w 24"/>
                <a:gd name="T25" fmla="*/ 226 h 290"/>
                <a:gd name="T26" fmla="*/ 17 w 24"/>
                <a:gd name="T27" fmla="*/ 220 h 290"/>
                <a:gd name="T28" fmla="*/ 17 w 24"/>
                <a:gd name="T29" fmla="*/ 214 h 290"/>
                <a:gd name="T30" fmla="*/ 17 w 24"/>
                <a:gd name="T31" fmla="*/ 208 h 290"/>
                <a:gd name="T32" fmla="*/ 17 w 24"/>
                <a:gd name="T33" fmla="*/ 201 h 290"/>
                <a:gd name="T34" fmla="*/ 15 w 24"/>
                <a:gd name="T35" fmla="*/ 195 h 290"/>
                <a:gd name="T36" fmla="*/ 15 w 24"/>
                <a:gd name="T37" fmla="*/ 189 h 290"/>
                <a:gd name="T38" fmla="*/ 14 w 24"/>
                <a:gd name="T39" fmla="*/ 182 h 290"/>
                <a:gd name="T40" fmla="*/ 13 w 24"/>
                <a:gd name="T41" fmla="*/ 176 h 290"/>
                <a:gd name="T42" fmla="*/ 12 w 24"/>
                <a:gd name="T43" fmla="*/ 170 h 290"/>
                <a:gd name="T44" fmla="*/ 11 w 24"/>
                <a:gd name="T45" fmla="*/ 164 h 290"/>
                <a:gd name="T46" fmla="*/ 11 w 24"/>
                <a:gd name="T47" fmla="*/ 157 h 290"/>
                <a:gd name="T48" fmla="*/ 11 w 24"/>
                <a:gd name="T49" fmla="*/ 152 h 290"/>
                <a:gd name="T50" fmla="*/ 12 w 24"/>
                <a:gd name="T51" fmla="*/ 146 h 290"/>
                <a:gd name="T52" fmla="*/ 13 w 24"/>
                <a:gd name="T53" fmla="*/ 140 h 290"/>
                <a:gd name="T54" fmla="*/ 13 w 24"/>
                <a:gd name="T55" fmla="*/ 135 h 290"/>
                <a:gd name="T56" fmla="*/ 13 w 24"/>
                <a:gd name="T57" fmla="*/ 128 h 290"/>
                <a:gd name="T58" fmla="*/ 13 w 24"/>
                <a:gd name="T59" fmla="*/ 123 h 290"/>
                <a:gd name="T60" fmla="*/ 12 w 24"/>
                <a:gd name="T61" fmla="*/ 116 h 290"/>
                <a:gd name="T62" fmla="*/ 11 w 24"/>
                <a:gd name="T63" fmla="*/ 110 h 290"/>
                <a:gd name="T64" fmla="*/ 11 w 24"/>
                <a:gd name="T65" fmla="*/ 104 h 290"/>
                <a:gd name="T66" fmla="*/ 10 w 24"/>
                <a:gd name="T67" fmla="*/ 97 h 290"/>
                <a:gd name="T68" fmla="*/ 9 w 24"/>
                <a:gd name="T69" fmla="*/ 91 h 290"/>
                <a:gd name="T70" fmla="*/ 9 w 24"/>
                <a:gd name="T71" fmla="*/ 85 h 290"/>
                <a:gd name="T72" fmla="*/ 8 w 24"/>
                <a:gd name="T73" fmla="*/ 79 h 290"/>
                <a:gd name="T74" fmla="*/ 7 w 24"/>
                <a:gd name="T75" fmla="*/ 73 h 290"/>
                <a:gd name="T76" fmla="*/ 7 w 24"/>
                <a:gd name="T77" fmla="*/ 67 h 290"/>
                <a:gd name="T78" fmla="*/ 8 w 24"/>
                <a:gd name="T79" fmla="*/ 61 h 290"/>
                <a:gd name="T80" fmla="*/ 9 w 24"/>
                <a:gd name="T81" fmla="*/ 54 h 290"/>
                <a:gd name="T82" fmla="*/ 10 w 24"/>
                <a:gd name="T83" fmla="*/ 49 h 290"/>
                <a:gd name="T84" fmla="*/ 10 w 24"/>
                <a:gd name="T85" fmla="*/ 46 h 290"/>
                <a:gd name="T86" fmla="*/ 12 w 24"/>
                <a:gd name="T87" fmla="*/ 43 h 290"/>
                <a:gd name="T88" fmla="*/ 13 w 24"/>
                <a:gd name="T89" fmla="*/ 41 h 290"/>
                <a:gd name="T90" fmla="*/ 15 w 24"/>
                <a:gd name="T91" fmla="*/ 38 h 290"/>
                <a:gd name="T92" fmla="*/ 17 w 24"/>
                <a:gd name="T93" fmla="*/ 35 h 290"/>
                <a:gd name="T94" fmla="*/ 18 w 24"/>
                <a:gd name="T95" fmla="*/ 32 h 290"/>
                <a:gd name="T96" fmla="*/ 20 w 24"/>
                <a:gd name="T97" fmla="*/ 29 h 290"/>
                <a:gd name="T98" fmla="*/ 21 w 24"/>
                <a:gd name="T99" fmla="*/ 27 h 290"/>
                <a:gd name="T100" fmla="*/ 21 w 24"/>
                <a:gd name="T101" fmla="*/ 24 h 290"/>
                <a:gd name="T102" fmla="*/ 21 w 24"/>
                <a:gd name="T103" fmla="*/ 21 h 290"/>
                <a:gd name="T104" fmla="*/ 22 w 24"/>
                <a:gd name="T105" fmla="*/ 18 h 290"/>
                <a:gd name="T106" fmla="*/ 23 w 24"/>
                <a:gd name="T107" fmla="*/ 14 h 290"/>
                <a:gd name="T108" fmla="*/ 23 w 24"/>
                <a:gd name="T109" fmla="*/ 10 h 290"/>
                <a:gd name="T110" fmla="*/ 23 w 24"/>
                <a:gd name="T111" fmla="*/ 7 h 290"/>
                <a:gd name="T112" fmla="*/ 23 w 24"/>
                <a:gd name="T113" fmla="*/ 3 h 290"/>
                <a:gd name="T114" fmla="*/ 23 w 24"/>
                <a:gd name="T115" fmla="*/ 0 h 29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4" h="290">
                  <a:moveTo>
                    <a:pt x="0" y="289"/>
                  </a:moveTo>
                  <a:lnTo>
                    <a:pt x="0" y="289"/>
                  </a:lnTo>
                  <a:lnTo>
                    <a:pt x="2" y="285"/>
                  </a:lnTo>
                  <a:lnTo>
                    <a:pt x="3" y="280"/>
                  </a:lnTo>
                  <a:lnTo>
                    <a:pt x="5" y="276"/>
                  </a:lnTo>
                  <a:lnTo>
                    <a:pt x="5" y="270"/>
                  </a:lnTo>
                  <a:lnTo>
                    <a:pt x="5" y="264"/>
                  </a:lnTo>
                  <a:lnTo>
                    <a:pt x="6" y="258"/>
                  </a:lnTo>
                  <a:lnTo>
                    <a:pt x="7" y="252"/>
                  </a:lnTo>
                  <a:lnTo>
                    <a:pt x="10" y="245"/>
                  </a:lnTo>
                  <a:lnTo>
                    <a:pt x="13" y="238"/>
                  </a:lnTo>
                  <a:lnTo>
                    <a:pt x="15" y="232"/>
                  </a:lnTo>
                  <a:lnTo>
                    <a:pt x="17" y="226"/>
                  </a:lnTo>
                  <a:lnTo>
                    <a:pt x="17" y="220"/>
                  </a:lnTo>
                  <a:lnTo>
                    <a:pt x="17" y="214"/>
                  </a:lnTo>
                  <a:lnTo>
                    <a:pt x="17" y="208"/>
                  </a:lnTo>
                  <a:lnTo>
                    <a:pt x="17" y="201"/>
                  </a:lnTo>
                  <a:lnTo>
                    <a:pt x="15" y="195"/>
                  </a:lnTo>
                  <a:lnTo>
                    <a:pt x="15" y="189"/>
                  </a:lnTo>
                  <a:lnTo>
                    <a:pt x="14" y="182"/>
                  </a:lnTo>
                  <a:lnTo>
                    <a:pt x="13" y="176"/>
                  </a:lnTo>
                  <a:lnTo>
                    <a:pt x="12" y="170"/>
                  </a:lnTo>
                  <a:lnTo>
                    <a:pt x="11" y="164"/>
                  </a:lnTo>
                  <a:lnTo>
                    <a:pt x="11" y="157"/>
                  </a:lnTo>
                  <a:lnTo>
                    <a:pt x="11" y="152"/>
                  </a:lnTo>
                  <a:lnTo>
                    <a:pt x="12" y="146"/>
                  </a:lnTo>
                  <a:lnTo>
                    <a:pt x="13" y="140"/>
                  </a:lnTo>
                  <a:lnTo>
                    <a:pt x="13" y="135"/>
                  </a:lnTo>
                  <a:lnTo>
                    <a:pt x="13" y="128"/>
                  </a:lnTo>
                  <a:lnTo>
                    <a:pt x="13" y="123"/>
                  </a:lnTo>
                  <a:lnTo>
                    <a:pt x="12" y="116"/>
                  </a:lnTo>
                  <a:lnTo>
                    <a:pt x="11" y="110"/>
                  </a:lnTo>
                  <a:lnTo>
                    <a:pt x="11" y="104"/>
                  </a:lnTo>
                  <a:lnTo>
                    <a:pt x="10" y="97"/>
                  </a:lnTo>
                  <a:lnTo>
                    <a:pt x="9" y="91"/>
                  </a:lnTo>
                  <a:lnTo>
                    <a:pt x="9" y="85"/>
                  </a:lnTo>
                  <a:lnTo>
                    <a:pt x="8" y="79"/>
                  </a:lnTo>
                  <a:lnTo>
                    <a:pt x="7" y="73"/>
                  </a:lnTo>
                  <a:lnTo>
                    <a:pt x="7" y="67"/>
                  </a:lnTo>
                  <a:lnTo>
                    <a:pt x="8" y="61"/>
                  </a:lnTo>
                  <a:lnTo>
                    <a:pt x="9" y="54"/>
                  </a:lnTo>
                  <a:lnTo>
                    <a:pt x="10" y="49"/>
                  </a:lnTo>
                  <a:lnTo>
                    <a:pt x="10" y="46"/>
                  </a:lnTo>
                  <a:lnTo>
                    <a:pt x="12" y="43"/>
                  </a:lnTo>
                  <a:lnTo>
                    <a:pt x="13" y="41"/>
                  </a:lnTo>
                  <a:lnTo>
                    <a:pt x="15" y="38"/>
                  </a:lnTo>
                  <a:lnTo>
                    <a:pt x="17" y="35"/>
                  </a:lnTo>
                  <a:lnTo>
                    <a:pt x="18" y="32"/>
                  </a:lnTo>
                  <a:lnTo>
                    <a:pt x="20" y="29"/>
                  </a:lnTo>
                  <a:lnTo>
                    <a:pt x="21" y="27"/>
                  </a:lnTo>
                  <a:lnTo>
                    <a:pt x="21" y="24"/>
                  </a:lnTo>
                  <a:lnTo>
                    <a:pt x="21" y="21"/>
                  </a:lnTo>
                  <a:lnTo>
                    <a:pt x="22" y="18"/>
                  </a:lnTo>
                  <a:lnTo>
                    <a:pt x="23" y="14"/>
                  </a:lnTo>
                  <a:lnTo>
                    <a:pt x="23" y="10"/>
                  </a:lnTo>
                  <a:lnTo>
                    <a:pt x="23" y="7"/>
                  </a:lnTo>
                  <a:lnTo>
                    <a:pt x="23" y="3"/>
                  </a:lnTo>
                  <a:lnTo>
                    <a:pt x="23" y="0"/>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607" name="Freeform 206">
              <a:extLst>
                <a:ext uri="{FF2B5EF4-FFF2-40B4-BE49-F238E27FC236}">
                  <a16:creationId xmlns:a16="http://schemas.microsoft.com/office/drawing/2014/main" id="{B5CAAA28-42AB-3F11-8E6C-4237BA506325}"/>
                </a:ext>
              </a:extLst>
            </p:cNvPr>
            <p:cNvSpPr>
              <a:spLocks/>
            </p:cNvSpPr>
            <p:nvPr/>
          </p:nvSpPr>
          <p:spPr bwMode="auto">
            <a:xfrm>
              <a:off x="2836" y="2018"/>
              <a:ext cx="18" cy="320"/>
            </a:xfrm>
            <a:custGeom>
              <a:avLst/>
              <a:gdLst>
                <a:gd name="T0" fmla="*/ 13 w 18"/>
                <a:gd name="T1" fmla="*/ 0 h 320"/>
                <a:gd name="T2" fmla="*/ 13 w 18"/>
                <a:gd name="T3" fmla="*/ 0 h 320"/>
                <a:gd name="T4" fmla="*/ 13 w 18"/>
                <a:gd name="T5" fmla="*/ 5 h 320"/>
                <a:gd name="T6" fmla="*/ 13 w 18"/>
                <a:gd name="T7" fmla="*/ 11 h 320"/>
                <a:gd name="T8" fmla="*/ 14 w 18"/>
                <a:gd name="T9" fmla="*/ 18 h 320"/>
                <a:gd name="T10" fmla="*/ 15 w 18"/>
                <a:gd name="T11" fmla="*/ 26 h 320"/>
                <a:gd name="T12" fmla="*/ 16 w 18"/>
                <a:gd name="T13" fmla="*/ 33 h 320"/>
                <a:gd name="T14" fmla="*/ 17 w 18"/>
                <a:gd name="T15" fmla="*/ 40 h 320"/>
                <a:gd name="T16" fmla="*/ 17 w 18"/>
                <a:gd name="T17" fmla="*/ 45 h 320"/>
                <a:gd name="T18" fmla="*/ 17 w 18"/>
                <a:gd name="T19" fmla="*/ 49 h 320"/>
                <a:gd name="T20" fmla="*/ 17 w 18"/>
                <a:gd name="T21" fmla="*/ 51 h 320"/>
                <a:gd name="T22" fmla="*/ 15 w 18"/>
                <a:gd name="T23" fmla="*/ 54 h 320"/>
                <a:gd name="T24" fmla="*/ 13 w 18"/>
                <a:gd name="T25" fmla="*/ 57 h 320"/>
                <a:gd name="T26" fmla="*/ 12 w 18"/>
                <a:gd name="T27" fmla="*/ 60 h 320"/>
                <a:gd name="T28" fmla="*/ 9 w 18"/>
                <a:gd name="T29" fmla="*/ 63 h 320"/>
                <a:gd name="T30" fmla="*/ 8 w 18"/>
                <a:gd name="T31" fmla="*/ 66 h 320"/>
                <a:gd name="T32" fmla="*/ 7 w 18"/>
                <a:gd name="T33" fmla="*/ 68 h 320"/>
                <a:gd name="T34" fmla="*/ 6 w 18"/>
                <a:gd name="T35" fmla="*/ 71 h 320"/>
                <a:gd name="T36" fmla="*/ 5 w 18"/>
                <a:gd name="T37" fmla="*/ 76 h 320"/>
                <a:gd name="T38" fmla="*/ 4 w 18"/>
                <a:gd name="T39" fmla="*/ 83 h 320"/>
                <a:gd name="T40" fmla="*/ 4 w 18"/>
                <a:gd name="T41" fmla="*/ 89 h 320"/>
                <a:gd name="T42" fmla="*/ 4 w 18"/>
                <a:gd name="T43" fmla="*/ 95 h 320"/>
                <a:gd name="T44" fmla="*/ 5 w 18"/>
                <a:gd name="T45" fmla="*/ 101 h 320"/>
                <a:gd name="T46" fmla="*/ 5 w 18"/>
                <a:gd name="T47" fmla="*/ 107 h 320"/>
                <a:gd name="T48" fmla="*/ 7 w 18"/>
                <a:gd name="T49" fmla="*/ 114 h 320"/>
                <a:gd name="T50" fmla="*/ 7 w 18"/>
                <a:gd name="T51" fmla="*/ 120 h 320"/>
                <a:gd name="T52" fmla="*/ 8 w 18"/>
                <a:gd name="T53" fmla="*/ 126 h 320"/>
                <a:gd name="T54" fmla="*/ 9 w 18"/>
                <a:gd name="T55" fmla="*/ 132 h 320"/>
                <a:gd name="T56" fmla="*/ 9 w 18"/>
                <a:gd name="T57" fmla="*/ 139 h 320"/>
                <a:gd name="T58" fmla="*/ 10 w 18"/>
                <a:gd name="T59" fmla="*/ 145 h 320"/>
                <a:gd name="T60" fmla="*/ 10 w 18"/>
                <a:gd name="T61" fmla="*/ 151 h 320"/>
                <a:gd name="T62" fmla="*/ 10 w 18"/>
                <a:gd name="T63" fmla="*/ 157 h 320"/>
                <a:gd name="T64" fmla="*/ 9 w 18"/>
                <a:gd name="T65" fmla="*/ 162 h 320"/>
                <a:gd name="T66" fmla="*/ 8 w 18"/>
                <a:gd name="T67" fmla="*/ 168 h 320"/>
                <a:gd name="T68" fmla="*/ 7 w 18"/>
                <a:gd name="T69" fmla="*/ 173 h 320"/>
                <a:gd name="T70" fmla="*/ 7 w 18"/>
                <a:gd name="T71" fmla="*/ 179 h 320"/>
                <a:gd name="T72" fmla="*/ 7 w 18"/>
                <a:gd name="T73" fmla="*/ 185 h 320"/>
                <a:gd name="T74" fmla="*/ 7 w 18"/>
                <a:gd name="T75" fmla="*/ 192 h 320"/>
                <a:gd name="T76" fmla="*/ 7 w 18"/>
                <a:gd name="T77" fmla="*/ 198 h 320"/>
                <a:gd name="T78" fmla="*/ 8 w 18"/>
                <a:gd name="T79" fmla="*/ 205 h 320"/>
                <a:gd name="T80" fmla="*/ 8 w 18"/>
                <a:gd name="T81" fmla="*/ 212 h 320"/>
                <a:gd name="T82" fmla="*/ 9 w 18"/>
                <a:gd name="T83" fmla="*/ 219 h 320"/>
                <a:gd name="T84" fmla="*/ 9 w 18"/>
                <a:gd name="T85" fmla="*/ 226 h 320"/>
                <a:gd name="T86" fmla="*/ 9 w 18"/>
                <a:gd name="T87" fmla="*/ 233 h 320"/>
                <a:gd name="T88" fmla="*/ 10 w 18"/>
                <a:gd name="T89" fmla="*/ 240 h 320"/>
                <a:gd name="T90" fmla="*/ 10 w 18"/>
                <a:gd name="T91" fmla="*/ 246 h 320"/>
                <a:gd name="T92" fmla="*/ 9 w 18"/>
                <a:gd name="T93" fmla="*/ 252 h 320"/>
                <a:gd name="T94" fmla="*/ 9 w 18"/>
                <a:gd name="T95" fmla="*/ 258 h 320"/>
                <a:gd name="T96" fmla="*/ 8 w 18"/>
                <a:gd name="T97" fmla="*/ 264 h 320"/>
                <a:gd name="T98" fmla="*/ 6 w 18"/>
                <a:gd name="T99" fmla="*/ 268 h 320"/>
                <a:gd name="T100" fmla="*/ 4 w 18"/>
                <a:gd name="T101" fmla="*/ 273 h 320"/>
                <a:gd name="T102" fmla="*/ 3 w 18"/>
                <a:gd name="T103" fmla="*/ 279 h 320"/>
                <a:gd name="T104" fmla="*/ 2 w 18"/>
                <a:gd name="T105" fmla="*/ 285 h 320"/>
                <a:gd name="T106" fmla="*/ 1 w 18"/>
                <a:gd name="T107" fmla="*/ 291 h 320"/>
                <a:gd name="T108" fmla="*/ 0 w 18"/>
                <a:gd name="T109" fmla="*/ 297 h 320"/>
                <a:gd name="T110" fmla="*/ 0 w 18"/>
                <a:gd name="T111" fmla="*/ 304 h 320"/>
                <a:gd name="T112" fmla="*/ 0 w 18"/>
                <a:gd name="T113" fmla="*/ 311 h 320"/>
                <a:gd name="T114" fmla="*/ 0 w 18"/>
                <a:gd name="T115" fmla="*/ 319 h 3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 h="320">
                  <a:moveTo>
                    <a:pt x="13" y="0"/>
                  </a:moveTo>
                  <a:lnTo>
                    <a:pt x="13" y="0"/>
                  </a:lnTo>
                  <a:lnTo>
                    <a:pt x="13" y="5"/>
                  </a:lnTo>
                  <a:lnTo>
                    <a:pt x="13" y="11"/>
                  </a:lnTo>
                  <a:lnTo>
                    <a:pt x="14" y="18"/>
                  </a:lnTo>
                  <a:lnTo>
                    <a:pt x="15" y="26"/>
                  </a:lnTo>
                  <a:lnTo>
                    <a:pt x="16" y="33"/>
                  </a:lnTo>
                  <a:lnTo>
                    <a:pt x="17" y="40"/>
                  </a:lnTo>
                  <a:lnTo>
                    <a:pt x="17" y="45"/>
                  </a:lnTo>
                  <a:lnTo>
                    <a:pt x="17" y="49"/>
                  </a:lnTo>
                  <a:lnTo>
                    <a:pt x="17" y="51"/>
                  </a:lnTo>
                  <a:lnTo>
                    <a:pt x="15" y="54"/>
                  </a:lnTo>
                  <a:lnTo>
                    <a:pt x="13" y="57"/>
                  </a:lnTo>
                  <a:lnTo>
                    <a:pt x="12" y="60"/>
                  </a:lnTo>
                  <a:lnTo>
                    <a:pt x="9" y="63"/>
                  </a:lnTo>
                  <a:lnTo>
                    <a:pt x="8" y="66"/>
                  </a:lnTo>
                  <a:lnTo>
                    <a:pt x="7" y="68"/>
                  </a:lnTo>
                  <a:lnTo>
                    <a:pt x="6" y="71"/>
                  </a:lnTo>
                  <a:lnTo>
                    <a:pt x="5" y="76"/>
                  </a:lnTo>
                  <a:lnTo>
                    <a:pt x="4" y="83"/>
                  </a:lnTo>
                  <a:lnTo>
                    <a:pt x="4" y="89"/>
                  </a:lnTo>
                  <a:lnTo>
                    <a:pt x="4" y="95"/>
                  </a:lnTo>
                  <a:lnTo>
                    <a:pt x="5" y="101"/>
                  </a:lnTo>
                  <a:lnTo>
                    <a:pt x="5" y="107"/>
                  </a:lnTo>
                  <a:lnTo>
                    <a:pt x="7" y="114"/>
                  </a:lnTo>
                  <a:lnTo>
                    <a:pt x="7" y="120"/>
                  </a:lnTo>
                  <a:lnTo>
                    <a:pt x="8" y="126"/>
                  </a:lnTo>
                  <a:lnTo>
                    <a:pt x="9" y="132"/>
                  </a:lnTo>
                  <a:lnTo>
                    <a:pt x="9" y="139"/>
                  </a:lnTo>
                  <a:lnTo>
                    <a:pt x="10" y="145"/>
                  </a:lnTo>
                  <a:lnTo>
                    <a:pt x="10" y="151"/>
                  </a:lnTo>
                  <a:lnTo>
                    <a:pt x="10" y="157"/>
                  </a:lnTo>
                  <a:lnTo>
                    <a:pt x="9" y="162"/>
                  </a:lnTo>
                  <a:lnTo>
                    <a:pt x="8" y="168"/>
                  </a:lnTo>
                  <a:lnTo>
                    <a:pt x="7" y="173"/>
                  </a:lnTo>
                  <a:lnTo>
                    <a:pt x="7" y="179"/>
                  </a:lnTo>
                  <a:lnTo>
                    <a:pt x="7" y="185"/>
                  </a:lnTo>
                  <a:lnTo>
                    <a:pt x="7" y="192"/>
                  </a:lnTo>
                  <a:lnTo>
                    <a:pt x="7" y="198"/>
                  </a:lnTo>
                  <a:lnTo>
                    <a:pt x="8" y="205"/>
                  </a:lnTo>
                  <a:lnTo>
                    <a:pt x="8" y="212"/>
                  </a:lnTo>
                  <a:lnTo>
                    <a:pt x="9" y="219"/>
                  </a:lnTo>
                  <a:lnTo>
                    <a:pt x="9" y="226"/>
                  </a:lnTo>
                  <a:lnTo>
                    <a:pt x="9" y="233"/>
                  </a:lnTo>
                  <a:lnTo>
                    <a:pt x="10" y="240"/>
                  </a:lnTo>
                  <a:lnTo>
                    <a:pt x="10" y="246"/>
                  </a:lnTo>
                  <a:lnTo>
                    <a:pt x="9" y="252"/>
                  </a:lnTo>
                  <a:lnTo>
                    <a:pt x="9" y="258"/>
                  </a:lnTo>
                  <a:lnTo>
                    <a:pt x="8" y="264"/>
                  </a:lnTo>
                  <a:lnTo>
                    <a:pt x="6" y="268"/>
                  </a:lnTo>
                  <a:lnTo>
                    <a:pt x="4" y="273"/>
                  </a:lnTo>
                  <a:lnTo>
                    <a:pt x="3" y="279"/>
                  </a:lnTo>
                  <a:lnTo>
                    <a:pt x="2" y="285"/>
                  </a:lnTo>
                  <a:lnTo>
                    <a:pt x="1" y="291"/>
                  </a:lnTo>
                  <a:lnTo>
                    <a:pt x="0" y="297"/>
                  </a:lnTo>
                  <a:lnTo>
                    <a:pt x="0" y="304"/>
                  </a:lnTo>
                  <a:lnTo>
                    <a:pt x="0" y="311"/>
                  </a:lnTo>
                  <a:lnTo>
                    <a:pt x="0" y="319"/>
                  </a:lnTo>
                </a:path>
              </a:pathLst>
            </a:custGeom>
            <a:noFill/>
            <a:ln w="12700" cap="rnd" cmpd="sng">
              <a:solidFill>
                <a:srgbClr val="161514"/>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9397" name="Freeform 207">
            <a:extLst>
              <a:ext uri="{FF2B5EF4-FFF2-40B4-BE49-F238E27FC236}">
                <a16:creationId xmlns:a16="http://schemas.microsoft.com/office/drawing/2014/main" id="{98908A6A-A7B9-6D05-BED0-4957607B6440}"/>
              </a:ext>
            </a:extLst>
          </p:cNvPr>
          <p:cNvSpPr>
            <a:spLocks/>
          </p:cNvSpPr>
          <p:nvPr/>
        </p:nvSpPr>
        <p:spPr bwMode="auto">
          <a:xfrm>
            <a:off x="5638800" y="2819400"/>
            <a:ext cx="763588" cy="306388"/>
          </a:xfrm>
          <a:custGeom>
            <a:avLst/>
            <a:gdLst>
              <a:gd name="T0" fmla="*/ 2147483646 w 481"/>
              <a:gd name="T1" fmla="*/ 2147483646 h 193"/>
              <a:gd name="T2" fmla="*/ 0 w 481"/>
              <a:gd name="T3" fmla="*/ 0 h 193"/>
              <a:gd name="T4" fmla="*/ 0 w 481"/>
              <a:gd name="T5" fmla="*/ 2147483646 h 193"/>
              <a:gd name="T6" fmla="*/ 2147483646 w 481"/>
              <a:gd name="T7" fmla="*/ 2147483646 h 193"/>
              <a:gd name="T8" fmla="*/ 2147483646 w 481"/>
              <a:gd name="T9" fmla="*/ 2147483646 h 1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1" h="193">
                <a:moveTo>
                  <a:pt x="480" y="182"/>
                </a:moveTo>
                <a:lnTo>
                  <a:pt x="0" y="0"/>
                </a:lnTo>
                <a:lnTo>
                  <a:pt x="0" y="9"/>
                </a:lnTo>
                <a:lnTo>
                  <a:pt x="478" y="192"/>
                </a:lnTo>
                <a:lnTo>
                  <a:pt x="480" y="18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8" name="Freeform 208">
            <a:extLst>
              <a:ext uri="{FF2B5EF4-FFF2-40B4-BE49-F238E27FC236}">
                <a16:creationId xmlns:a16="http://schemas.microsoft.com/office/drawing/2014/main" id="{7066E998-B421-A24A-6905-2B0FC43CF1E6}"/>
              </a:ext>
            </a:extLst>
          </p:cNvPr>
          <p:cNvSpPr>
            <a:spLocks/>
          </p:cNvSpPr>
          <p:nvPr/>
        </p:nvSpPr>
        <p:spPr bwMode="auto">
          <a:xfrm>
            <a:off x="4800600" y="3429000"/>
            <a:ext cx="654050" cy="1220788"/>
          </a:xfrm>
          <a:custGeom>
            <a:avLst/>
            <a:gdLst>
              <a:gd name="T0" fmla="*/ 2147483646 w 412"/>
              <a:gd name="T1" fmla="*/ 2147483646 h 769"/>
              <a:gd name="T2" fmla="*/ 2147483646 w 412"/>
              <a:gd name="T3" fmla="*/ 0 h 769"/>
              <a:gd name="T4" fmla="*/ 0 w 412"/>
              <a:gd name="T5" fmla="*/ 2147483646 h 769"/>
              <a:gd name="T6" fmla="*/ 2147483646 w 412"/>
              <a:gd name="T7" fmla="*/ 2147483646 h 769"/>
              <a:gd name="T8" fmla="*/ 2147483646 w 412"/>
              <a:gd name="T9" fmla="*/ 2147483646 h 7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 h="769">
                <a:moveTo>
                  <a:pt x="411" y="758"/>
                </a:moveTo>
                <a:lnTo>
                  <a:pt x="6" y="0"/>
                </a:lnTo>
                <a:lnTo>
                  <a:pt x="0" y="9"/>
                </a:lnTo>
                <a:lnTo>
                  <a:pt x="404" y="768"/>
                </a:lnTo>
                <a:lnTo>
                  <a:pt x="411" y="7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9" name="Rectangle 209">
            <a:extLst>
              <a:ext uri="{FF2B5EF4-FFF2-40B4-BE49-F238E27FC236}">
                <a16:creationId xmlns:a16="http://schemas.microsoft.com/office/drawing/2014/main" id="{AB835F6F-A556-FDF3-EA82-5957EC113D6A}"/>
              </a:ext>
            </a:extLst>
          </p:cNvPr>
          <p:cNvSpPr>
            <a:spLocks noChangeArrowheads="1"/>
          </p:cNvSpPr>
          <p:nvPr/>
        </p:nvSpPr>
        <p:spPr bwMode="auto">
          <a:xfrm>
            <a:off x="6384925" y="2719388"/>
            <a:ext cx="2528888"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B0F0"/>
                </a:solidFill>
                <a:latin typeface="Arial" panose="020B0604020202020204" pitchFamily="34" charset="0"/>
              </a:rPr>
              <a:t>Interfere with reproductive process before ova reach uterine cavity </a:t>
            </a:r>
          </a:p>
        </p:txBody>
      </p:sp>
      <p:sp>
        <p:nvSpPr>
          <p:cNvPr id="59400" name="Rectangle 210">
            <a:extLst>
              <a:ext uri="{FF2B5EF4-FFF2-40B4-BE49-F238E27FC236}">
                <a16:creationId xmlns:a16="http://schemas.microsoft.com/office/drawing/2014/main" id="{3D6D9968-9B82-F058-14CD-2DC07A050C17}"/>
              </a:ext>
            </a:extLst>
          </p:cNvPr>
          <p:cNvSpPr>
            <a:spLocks noChangeArrowheads="1"/>
          </p:cNvSpPr>
          <p:nvPr/>
        </p:nvSpPr>
        <p:spPr bwMode="auto">
          <a:xfrm>
            <a:off x="517525" y="4624388"/>
            <a:ext cx="22256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B0F0"/>
                </a:solidFill>
                <a:latin typeface="Arial" panose="020B0604020202020204" pitchFamily="34" charset="0"/>
              </a:rPr>
              <a:t>Thicken cervical mucus</a:t>
            </a:r>
          </a:p>
        </p:txBody>
      </p:sp>
      <p:sp>
        <p:nvSpPr>
          <p:cNvPr id="59401" name="Rectangle 211">
            <a:extLst>
              <a:ext uri="{FF2B5EF4-FFF2-40B4-BE49-F238E27FC236}">
                <a16:creationId xmlns:a16="http://schemas.microsoft.com/office/drawing/2014/main" id="{CDAD736F-181C-CB56-88D6-9EBD510C302B}"/>
              </a:ext>
            </a:extLst>
          </p:cNvPr>
          <p:cNvSpPr>
            <a:spLocks noChangeArrowheads="1"/>
          </p:cNvSpPr>
          <p:nvPr/>
        </p:nvSpPr>
        <p:spPr bwMode="auto">
          <a:xfrm>
            <a:off x="288925" y="3176588"/>
            <a:ext cx="2454275"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B0F0"/>
                </a:solidFill>
                <a:latin typeface="Arial" panose="020B0604020202020204" pitchFamily="34" charset="0"/>
              </a:rPr>
              <a:t>Interfere with ability of sperm to pass through uterine cavity</a:t>
            </a:r>
          </a:p>
        </p:txBody>
      </p:sp>
      <p:sp>
        <p:nvSpPr>
          <p:cNvPr id="59402" name="Rectangle 212">
            <a:extLst>
              <a:ext uri="{FF2B5EF4-FFF2-40B4-BE49-F238E27FC236}">
                <a16:creationId xmlns:a16="http://schemas.microsoft.com/office/drawing/2014/main" id="{64A0B524-AF32-2E14-A9C9-A5F792747083}"/>
              </a:ext>
            </a:extLst>
          </p:cNvPr>
          <p:cNvSpPr>
            <a:spLocks noChangeArrowheads="1"/>
          </p:cNvSpPr>
          <p:nvPr/>
        </p:nvSpPr>
        <p:spPr bwMode="auto">
          <a:xfrm>
            <a:off x="5453063" y="4319588"/>
            <a:ext cx="1920875"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B0F0"/>
                </a:solidFill>
                <a:latin typeface="Arial" panose="020B0604020202020204" pitchFamily="34" charset="0"/>
              </a:rPr>
              <a:t>Change endometrial lining</a:t>
            </a:r>
          </a:p>
        </p:txBody>
      </p:sp>
      <p:sp>
        <p:nvSpPr>
          <p:cNvPr id="59403" name="Freeform 213">
            <a:extLst>
              <a:ext uri="{FF2B5EF4-FFF2-40B4-BE49-F238E27FC236}">
                <a16:creationId xmlns:a16="http://schemas.microsoft.com/office/drawing/2014/main" id="{2CC53934-6F7C-C8C7-2307-8CF9712A22EF}"/>
              </a:ext>
            </a:extLst>
          </p:cNvPr>
          <p:cNvSpPr>
            <a:spLocks/>
          </p:cNvSpPr>
          <p:nvPr/>
        </p:nvSpPr>
        <p:spPr bwMode="auto">
          <a:xfrm>
            <a:off x="2286000" y="3429000"/>
            <a:ext cx="2289175" cy="428625"/>
          </a:xfrm>
          <a:custGeom>
            <a:avLst/>
            <a:gdLst>
              <a:gd name="T0" fmla="*/ 2147483646 w 1442"/>
              <a:gd name="T1" fmla="*/ 0 h 270"/>
              <a:gd name="T2" fmla="*/ 0 w 1442"/>
              <a:gd name="T3" fmla="*/ 2147483646 h 270"/>
              <a:gd name="T4" fmla="*/ 2147483646 w 1442"/>
              <a:gd name="T5" fmla="*/ 2147483646 h 270"/>
              <a:gd name="T6" fmla="*/ 2147483646 w 1442"/>
              <a:gd name="T7" fmla="*/ 2147483646 h 270"/>
              <a:gd name="T8" fmla="*/ 2147483646 w 1442"/>
              <a:gd name="T9" fmla="*/ 0 h 2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2" h="270">
                <a:moveTo>
                  <a:pt x="1439" y="0"/>
                </a:moveTo>
                <a:lnTo>
                  <a:pt x="0" y="263"/>
                </a:lnTo>
                <a:lnTo>
                  <a:pt x="1" y="269"/>
                </a:lnTo>
                <a:lnTo>
                  <a:pt x="1441" y="5"/>
                </a:lnTo>
                <a:lnTo>
                  <a:pt x="143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4" name="Freeform 214">
            <a:extLst>
              <a:ext uri="{FF2B5EF4-FFF2-40B4-BE49-F238E27FC236}">
                <a16:creationId xmlns:a16="http://schemas.microsoft.com/office/drawing/2014/main" id="{085D7DEF-CFC4-5433-EC58-9EB764CDFB42}"/>
              </a:ext>
            </a:extLst>
          </p:cNvPr>
          <p:cNvSpPr>
            <a:spLocks/>
          </p:cNvSpPr>
          <p:nvPr/>
        </p:nvSpPr>
        <p:spPr bwMode="auto">
          <a:xfrm>
            <a:off x="2514600" y="3429000"/>
            <a:ext cx="1982788" cy="1373188"/>
          </a:xfrm>
          <a:custGeom>
            <a:avLst/>
            <a:gdLst>
              <a:gd name="T0" fmla="*/ 2147483646 w 1249"/>
              <a:gd name="T1" fmla="*/ 0 h 865"/>
              <a:gd name="T2" fmla="*/ 0 w 1249"/>
              <a:gd name="T3" fmla="*/ 2147483646 h 865"/>
              <a:gd name="T4" fmla="*/ 2147483646 w 1249"/>
              <a:gd name="T5" fmla="*/ 2147483646 h 865"/>
              <a:gd name="T6" fmla="*/ 2147483646 w 1249"/>
              <a:gd name="T7" fmla="*/ 2147483646 h 865"/>
              <a:gd name="T8" fmla="*/ 2147483646 w 1249"/>
              <a:gd name="T9" fmla="*/ 0 h 8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9" h="865">
                <a:moveTo>
                  <a:pt x="1246" y="0"/>
                </a:moveTo>
                <a:lnTo>
                  <a:pt x="0" y="845"/>
                </a:lnTo>
                <a:lnTo>
                  <a:pt x="1" y="864"/>
                </a:lnTo>
                <a:lnTo>
                  <a:pt x="1248" y="16"/>
                </a:lnTo>
                <a:lnTo>
                  <a:pt x="124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Number Placeholder 4">
            <a:extLst>
              <a:ext uri="{FF2B5EF4-FFF2-40B4-BE49-F238E27FC236}">
                <a16:creationId xmlns:a16="http://schemas.microsoft.com/office/drawing/2014/main" id="{7B9B3C8E-B88A-47FA-B68E-6875D9F3D076}"/>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05559F32-2E39-404E-9F6E-A5E04BC2D6BA}" type="slidenum">
              <a:rPr lang="en-US" altLang="en-US" sz="1200">
                <a:latin typeface="Arial" panose="020B0604020202020204" pitchFamily="34" charset="0"/>
              </a:rPr>
              <a:pPr>
                <a:spcBef>
                  <a:spcPct val="0"/>
                </a:spcBef>
                <a:buClrTx/>
                <a:buSzTx/>
                <a:buFontTx/>
                <a:buNone/>
              </a:pPr>
              <a:t>29</a:t>
            </a:fld>
            <a:endParaRPr lang="en-US" altLang="en-US" sz="1200">
              <a:latin typeface="Arial" panose="020B0604020202020204" pitchFamily="34" charset="0"/>
            </a:endParaRPr>
          </a:p>
        </p:txBody>
      </p:sp>
      <p:sp>
        <p:nvSpPr>
          <p:cNvPr id="67586" name="Rectangle 2">
            <a:extLst>
              <a:ext uri="{FF2B5EF4-FFF2-40B4-BE49-F238E27FC236}">
                <a16:creationId xmlns:a16="http://schemas.microsoft.com/office/drawing/2014/main" id="{AE006754-CF6D-D16D-9A7C-2581A6006903}"/>
              </a:ext>
            </a:extLst>
          </p:cNvPr>
          <p:cNvSpPr>
            <a:spLocks noGrp="1" noRot="1" noChangeArrowheads="1"/>
          </p:cNvSpPr>
          <p:nvPr>
            <p:ph type="title"/>
          </p:nvPr>
        </p:nvSpPr>
        <p:spPr/>
        <p:txBody>
          <a:bodyPr lIns="88900" tIns="44450" rIns="88900" bIns="44450"/>
          <a:lstStyle/>
          <a:p>
            <a:pPr eaLnBrk="1" hangingPunct="1">
              <a:defRPr/>
            </a:pPr>
            <a:r>
              <a:rPr lang="en-US" dirty="0">
                <a:solidFill>
                  <a:srgbClr val="FF0000"/>
                </a:solidFill>
              </a:rPr>
              <a:t>IUDs: Contraceptive Benefits</a:t>
            </a:r>
          </a:p>
        </p:txBody>
      </p:sp>
      <p:sp>
        <p:nvSpPr>
          <p:cNvPr id="61444" name="Rectangle 3">
            <a:extLst>
              <a:ext uri="{FF2B5EF4-FFF2-40B4-BE49-F238E27FC236}">
                <a16:creationId xmlns:a16="http://schemas.microsoft.com/office/drawing/2014/main" id="{AA1EDEF0-8EA1-BF18-9A29-D1F55D0EEB32}"/>
              </a:ext>
            </a:extLst>
          </p:cNvPr>
          <p:cNvSpPr>
            <a:spLocks noGrp="1" noChangeArrowheads="1"/>
          </p:cNvSpPr>
          <p:nvPr>
            <p:ph type="body" idx="1"/>
          </p:nvPr>
        </p:nvSpPr>
        <p:spPr>
          <a:xfrm>
            <a:off x="457200" y="1600200"/>
            <a:ext cx="8507413" cy="4852988"/>
          </a:xfrm>
        </p:spPr>
        <p:txBody>
          <a:bodyPr lIns="88900" tIns="44450" rIns="88900" bIns="44450"/>
          <a:lstStyle/>
          <a:p>
            <a:pPr marL="914400" lvl="1" indent="-514350" eaLnBrk="1" hangingPunct="1">
              <a:buFont typeface="Garamond" panose="02020404030301010803" pitchFamily="18" charset="0"/>
              <a:buAutoNum type="arabicPeriod"/>
            </a:pPr>
            <a:r>
              <a:rPr lang="en-US" altLang="en-US">
                <a:effectLst/>
              </a:rPr>
              <a:t>Highly effective (</a:t>
            </a:r>
            <a:r>
              <a:rPr lang="en-US" altLang="en-US" b="1">
                <a:solidFill>
                  <a:srgbClr val="FF0000"/>
                </a:solidFill>
                <a:effectLst/>
              </a:rPr>
              <a:t>Copper T 380A</a:t>
            </a:r>
            <a:r>
              <a:rPr lang="en-US" altLang="en-US">
                <a:effectLst/>
              </a:rPr>
              <a:t>) </a:t>
            </a:r>
          </a:p>
          <a:p>
            <a:pPr marL="914400" lvl="1" indent="-514350" eaLnBrk="1" hangingPunct="1">
              <a:buFont typeface="Garamond" panose="02020404030301010803" pitchFamily="18" charset="0"/>
              <a:buAutoNum type="arabicPeriod"/>
            </a:pPr>
            <a:r>
              <a:rPr lang="en-US" altLang="en-US">
                <a:effectLst/>
              </a:rPr>
              <a:t>Effective immediately</a:t>
            </a:r>
          </a:p>
          <a:p>
            <a:pPr marL="914400" lvl="1" indent="-514350" eaLnBrk="1" hangingPunct="1">
              <a:buFont typeface="Garamond" panose="02020404030301010803" pitchFamily="18" charset="0"/>
              <a:buAutoNum type="arabicPeriod"/>
            </a:pPr>
            <a:r>
              <a:rPr lang="en-US" altLang="en-US">
                <a:effectLst/>
              </a:rPr>
              <a:t>Long-term method (up to 10 years protection with Copper T 380A)</a:t>
            </a:r>
          </a:p>
          <a:p>
            <a:pPr marL="914400" lvl="1" indent="-514350" eaLnBrk="1" hangingPunct="1">
              <a:buFont typeface="Garamond" panose="02020404030301010803" pitchFamily="18" charset="0"/>
              <a:buAutoNum type="arabicPeriod"/>
            </a:pPr>
            <a:r>
              <a:rPr lang="en-US" altLang="en-US">
                <a:effectLst/>
              </a:rPr>
              <a:t>Do not interfere with intercourse</a:t>
            </a:r>
          </a:p>
          <a:p>
            <a:pPr marL="914400" lvl="1" indent="-514350" eaLnBrk="1" hangingPunct="1">
              <a:buFont typeface="Garamond" panose="02020404030301010803" pitchFamily="18" charset="0"/>
              <a:buAutoNum type="arabicPeriod"/>
            </a:pPr>
            <a:r>
              <a:rPr lang="en-US" altLang="en-US">
                <a:effectLst/>
              </a:rPr>
              <a:t>Immediate return to fertility upon removal </a:t>
            </a:r>
          </a:p>
          <a:p>
            <a:pPr marL="914400" lvl="1" indent="-514350" eaLnBrk="1" hangingPunct="1">
              <a:buFont typeface="Garamond" panose="02020404030301010803" pitchFamily="18" charset="0"/>
              <a:buAutoNum type="arabicPeriod"/>
            </a:pPr>
            <a:r>
              <a:rPr lang="en-US" altLang="en-US">
                <a:effectLst/>
              </a:rPr>
              <a:t>Do not affect breastfeeding</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779479A1-BFEE-DFCF-593B-B9413D1C540A}"/>
              </a:ext>
            </a:extLst>
          </p:cNvPr>
          <p:cNvSpPr>
            <a:spLocks noGrp="1" noRot="1" noChangeArrowheads="1"/>
          </p:cNvSpPr>
          <p:nvPr>
            <p:ph type="title"/>
          </p:nvPr>
        </p:nvSpPr>
        <p:spPr>
          <a:xfrm>
            <a:off x="468313" y="476250"/>
            <a:ext cx="8229600" cy="868363"/>
          </a:xfrm>
        </p:spPr>
        <p:txBody>
          <a:bodyPr/>
          <a:lstStyle/>
          <a:p>
            <a:pPr eaLnBrk="1" hangingPunct="1"/>
            <a:r>
              <a:rPr lang="en-US" altLang="en-US">
                <a:solidFill>
                  <a:srgbClr val="FF0000"/>
                </a:solidFill>
                <a:effectLst/>
              </a:rPr>
              <a:t>What Is Optimal Birth Spacing?</a:t>
            </a:r>
          </a:p>
        </p:txBody>
      </p:sp>
      <p:sp>
        <p:nvSpPr>
          <p:cNvPr id="294915" name="Rectangle 3">
            <a:extLst>
              <a:ext uri="{FF2B5EF4-FFF2-40B4-BE49-F238E27FC236}">
                <a16:creationId xmlns:a16="http://schemas.microsoft.com/office/drawing/2014/main" id="{2030132A-A7AA-CF99-B613-52358A0736B1}"/>
              </a:ext>
            </a:extLst>
          </p:cNvPr>
          <p:cNvSpPr>
            <a:spLocks noGrp="1" noChangeArrowheads="1"/>
          </p:cNvSpPr>
          <p:nvPr>
            <p:ph type="body" idx="1"/>
          </p:nvPr>
        </p:nvSpPr>
        <p:spPr>
          <a:xfrm>
            <a:off x="250825" y="1557338"/>
            <a:ext cx="8713788" cy="4210050"/>
          </a:xfrm>
        </p:spPr>
        <p:txBody>
          <a:bodyPr/>
          <a:lstStyle/>
          <a:p>
            <a:pPr eaLnBrk="1" hangingPunct="1">
              <a:defRPr/>
            </a:pPr>
            <a:r>
              <a:rPr lang="en-US" dirty="0">
                <a:effectLst/>
              </a:rPr>
              <a:t>The length of time needed between births to minimize the risks for adverse health outcomes,</a:t>
            </a:r>
          </a:p>
          <a:p>
            <a:pPr marL="0" indent="0" eaLnBrk="1" hangingPunct="1">
              <a:buFont typeface="Wingdings" panose="05000000000000000000" pitchFamily="2" charset="2"/>
              <a:buNone/>
              <a:defRPr/>
            </a:pPr>
            <a:r>
              <a:rPr lang="en-US" dirty="0">
                <a:effectLst/>
              </a:rPr>
              <a:t>    new research indicates this is </a:t>
            </a:r>
            <a:r>
              <a:rPr lang="en-US" sz="2800" u="sng" dirty="0">
                <a:solidFill>
                  <a:srgbClr val="FF0000"/>
                </a:solidFill>
                <a:effectLst/>
              </a:rPr>
              <a:t>“three years or longer.”</a:t>
            </a:r>
          </a:p>
          <a:p>
            <a:pPr eaLnBrk="1" hangingPunct="1">
              <a:defRPr/>
            </a:pPr>
            <a:endParaRPr lang="en-US" dirty="0">
              <a:effectLst/>
            </a:endParaRPr>
          </a:p>
          <a:p>
            <a:pPr eaLnBrk="1" hangingPunct="1">
              <a:defRPr/>
            </a:pPr>
            <a:r>
              <a:rPr lang="en-US" dirty="0">
                <a:effectLst/>
              </a:rPr>
              <a:t>A way to address family planning that does not interfere with many cultural norms.</a:t>
            </a:r>
            <a:endParaRPr lang="en-US" dirty="0"/>
          </a:p>
        </p:txBody>
      </p:sp>
      <p:sp>
        <p:nvSpPr>
          <p:cNvPr id="8196" name="Slide Number Placeholder 2">
            <a:extLst>
              <a:ext uri="{FF2B5EF4-FFF2-40B4-BE49-F238E27FC236}">
                <a16:creationId xmlns:a16="http://schemas.microsoft.com/office/drawing/2014/main" id="{194C4B5D-1F2B-D863-5127-F6C8C3810A47}"/>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5A718519-0956-4172-90D6-395301BE76BF}" type="slidenum">
              <a:rPr lang="en-US" altLang="en-US" sz="1200">
                <a:latin typeface="Arial" panose="020B0604020202020204" pitchFamily="34" charset="0"/>
              </a:rPr>
              <a:pPr>
                <a:spcBef>
                  <a:spcPct val="0"/>
                </a:spcBef>
                <a:buClrTx/>
                <a:buSzTx/>
                <a:buFontTx/>
                <a:buNone/>
              </a:pPr>
              <a:t>3</a:t>
            </a:fld>
            <a:endParaRPr lang="en-US" altLang="en-US" sz="1200">
              <a:latin typeface="Arial" panose="020B0604020202020204" pitchFamily="34"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4">
            <a:extLst>
              <a:ext uri="{FF2B5EF4-FFF2-40B4-BE49-F238E27FC236}">
                <a16:creationId xmlns:a16="http://schemas.microsoft.com/office/drawing/2014/main" id="{93D4037B-15C8-790D-23E5-B2C4E6313F54}"/>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98185BD0-AF1E-44B5-B08B-0FB0F8E09A3F}" type="slidenum">
              <a:rPr lang="en-US" altLang="en-US" sz="1200" i="1">
                <a:solidFill>
                  <a:srgbClr val="00B0F0"/>
                </a:solidFill>
                <a:latin typeface="Arial" panose="020B0604020202020204" pitchFamily="34" charset="0"/>
              </a:rPr>
              <a:pPr>
                <a:spcBef>
                  <a:spcPct val="0"/>
                </a:spcBef>
                <a:buClrTx/>
                <a:buSzTx/>
                <a:buFontTx/>
                <a:buNone/>
              </a:pPr>
              <a:t>30</a:t>
            </a:fld>
            <a:endParaRPr lang="en-US" altLang="en-US" sz="1200" i="1">
              <a:solidFill>
                <a:srgbClr val="00B0F0"/>
              </a:solidFill>
              <a:latin typeface="Arial" panose="020B0604020202020204" pitchFamily="34" charset="0"/>
            </a:endParaRPr>
          </a:p>
        </p:txBody>
      </p:sp>
      <p:sp>
        <p:nvSpPr>
          <p:cNvPr id="63491" name="Rectangle 2">
            <a:extLst>
              <a:ext uri="{FF2B5EF4-FFF2-40B4-BE49-F238E27FC236}">
                <a16:creationId xmlns:a16="http://schemas.microsoft.com/office/drawing/2014/main" id="{1682E396-BCA9-B741-E343-AE2EED67BB03}"/>
              </a:ext>
            </a:extLst>
          </p:cNvPr>
          <p:cNvSpPr>
            <a:spLocks noGrp="1" noRot="1" noChangeArrowheads="1"/>
          </p:cNvSpPr>
          <p:nvPr>
            <p:ph type="title"/>
          </p:nvPr>
        </p:nvSpPr>
        <p:spPr>
          <a:xfrm>
            <a:off x="457200" y="549275"/>
            <a:ext cx="8229600" cy="868363"/>
          </a:xfrm>
        </p:spPr>
        <p:txBody>
          <a:bodyPr lIns="88900" tIns="44450" rIns="88900" bIns="44450"/>
          <a:lstStyle/>
          <a:p>
            <a:pPr eaLnBrk="1" hangingPunct="1"/>
            <a:r>
              <a:rPr lang="en-US" altLang="en-US" sz="4000" i="1">
                <a:solidFill>
                  <a:srgbClr val="00B0F0"/>
                </a:solidFill>
                <a:effectLst/>
              </a:rPr>
              <a:t>IUDs: Non-contraceptive Benefits</a:t>
            </a:r>
          </a:p>
        </p:txBody>
      </p:sp>
      <p:sp>
        <p:nvSpPr>
          <p:cNvPr id="63492" name="Rectangle 3">
            <a:extLst>
              <a:ext uri="{FF2B5EF4-FFF2-40B4-BE49-F238E27FC236}">
                <a16:creationId xmlns:a16="http://schemas.microsoft.com/office/drawing/2014/main" id="{859115A4-141D-17E0-273A-89E1B236D262}"/>
              </a:ext>
            </a:extLst>
          </p:cNvPr>
          <p:cNvSpPr>
            <a:spLocks noGrp="1" noChangeArrowheads="1"/>
          </p:cNvSpPr>
          <p:nvPr>
            <p:ph type="body" idx="1"/>
          </p:nvPr>
        </p:nvSpPr>
        <p:spPr>
          <a:xfrm>
            <a:off x="179388" y="1600200"/>
            <a:ext cx="8713787" cy="4525963"/>
          </a:xfrm>
        </p:spPr>
        <p:txBody>
          <a:bodyPr lIns="88900" tIns="44450" rIns="88900" bIns="44450"/>
          <a:lstStyle/>
          <a:p>
            <a:pPr eaLnBrk="1" hangingPunct="1"/>
            <a:r>
              <a:rPr lang="en-US" altLang="en-US" i="1">
                <a:solidFill>
                  <a:srgbClr val="00B0F0"/>
                </a:solidFill>
                <a:effectLst/>
              </a:rPr>
              <a:t>Decrease menstrual cramps (progestin-releasing only)</a:t>
            </a:r>
          </a:p>
          <a:p>
            <a:pPr eaLnBrk="1" hangingPunct="1"/>
            <a:r>
              <a:rPr lang="en-US" altLang="en-US" i="1">
                <a:solidFill>
                  <a:srgbClr val="00B0F0"/>
                </a:solidFill>
                <a:effectLst/>
              </a:rPr>
              <a:t>Decrease menstrual bleeding (progestin-releasing only)</a:t>
            </a:r>
          </a:p>
          <a:p>
            <a:pPr eaLnBrk="1" hangingPunct="1"/>
            <a:r>
              <a:rPr lang="en-US" altLang="en-US" i="1">
                <a:solidFill>
                  <a:srgbClr val="00B0F0"/>
                </a:solidFill>
                <a:effectLst/>
              </a:rPr>
              <a:t>Decrease ectopic pregnancy (except Progestasert)</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Number Placeholder 3">
            <a:extLst>
              <a:ext uri="{FF2B5EF4-FFF2-40B4-BE49-F238E27FC236}">
                <a16:creationId xmlns:a16="http://schemas.microsoft.com/office/drawing/2014/main" id="{7D4ED74F-97D1-8585-1AC3-01044B2449FD}"/>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7E065EA1-CAA8-498C-89E3-20232C81439B}" type="slidenum">
              <a:rPr lang="en-US" altLang="en-US" sz="1200" i="1">
                <a:solidFill>
                  <a:srgbClr val="00B0F0"/>
                </a:solidFill>
                <a:latin typeface="Arial" panose="020B0604020202020204" pitchFamily="34" charset="0"/>
              </a:rPr>
              <a:pPr>
                <a:spcBef>
                  <a:spcPct val="0"/>
                </a:spcBef>
                <a:buClrTx/>
                <a:buSzTx/>
                <a:buFontTx/>
                <a:buNone/>
              </a:pPr>
              <a:t>31</a:t>
            </a:fld>
            <a:endParaRPr lang="en-US" altLang="en-US" sz="1200" i="1">
              <a:solidFill>
                <a:srgbClr val="00B0F0"/>
              </a:solidFill>
              <a:latin typeface="Arial" panose="020B0604020202020204" pitchFamily="34" charset="0"/>
            </a:endParaRPr>
          </a:p>
        </p:txBody>
      </p:sp>
      <p:sp>
        <p:nvSpPr>
          <p:cNvPr id="65539" name="Rectangle 2">
            <a:extLst>
              <a:ext uri="{FF2B5EF4-FFF2-40B4-BE49-F238E27FC236}">
                <a16:creationId xmlns:a16="http://schemas.microsoft.com/office/drawing/2014/main" id="{67BBCBDD-656D-4BC6-D870-B96F3CA9D021}"/>
              </a:ext>
            </a:extLst>
          </p:cNvPr>
          <p:cNvSpPr>
            <a:spLocks noGrp="1" noRot="1" noChangeArrowheads="1"/>
          </p:cNvSpPr>
          <p:nvPr>
            <p:ph type="title"/>
          </p:nvPr>
        </p:nvSpPr>
        <p:spPr>
          <a:xfrm>
            <a:off x="457200" y="476250"/>
            <a:ext cx="8229600" cy="1223963"/>
          </a:xfrm>
        </p:spPr>
        <p:txBody>
          <a:bodyPr lIns="88900" tIns="44450" rIns="88900" bIns="44450"/>
          <a:lstStyle/>
          <a:p>
            <a:pPr eaLnBrk="1" hangingPunct="1"/>
            <a:r>
              <a:rPr lang="en-US" altLang="en-US" i="1">
                <a:solidFill>
                  <a:srgbClr val="00B0F0"/>
                </a:solidFill>
                <a:effectLst/>
              </a:rPr>
              <a:t>Norplant Implants: Mechanisms of Action</a:t>
            </a:r>
          </a:p>
        </p:txBody>
      </p:sp>
      <p:pic>
        <p:nvPicPr>
          <p:cNvPr id="65540" name="Picture 3">
            <a:extLst>
              <a:ext uri="{FF2B5EF4-FFF2-40B4-BE49-F238E27FC236}">
                <a16:creationId xmlns:a16="http://schemas.microsoft.com/office/drawing/2014/main" id="{CE2B684C-6EFC-42A2-3088-AD21AEBBD0EB}"/>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56188" y="1897063"/>
            <a:ext cx="2667000" cy="3963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541" name="Line 4">
            <a:extLst>
              <a:ext uri="{FF2B5EF4-FFF2-40B4-BE49-F238E27FC236}">
                <a16:creationId xmlns:a16="http://schemas.microsoft.com/office/drawing/2014/main" id="{56EDD7EA-7C68-7562-43A5-301293F8D4B3}"/>
              </a:ext>
            </a:extLst>
          </p:cNvPr>
          <p:cNvSpPr>
            <a:spLocks noChangeShapeType="1"/>
          </p:cNvSpPr>
          <p:nvPr/>
        </p:nvSpPr>
        <p:spPr bwMode="auto">
          <a:xfrm flipH="1">
            <a:off x="3744913" y="2154238"/>
            <a:ext cx="2503487" cy="312737"/>
          </a:xfrm>
          <a:prstGeom prst="line">
            <a:avLst/>
          </a:prstGeom>
          <a:noFill/>
          <a:ln w="12700">
            <a:solidFill>
              <a:srgbClr val="CF0E3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42" name="Line 5">
            <a:extLst>
              <a:ext uri="{FF2B5EF4-FFF2-40B4-BE49-F238E27FC236}">
                <a16:creationId xmlns:a16="http://schemas.microsoft.com/office/drawing/2014/main" id="{23BF0CD7-B792-7C24-21E7-3C8C697DD865}"/>
              </a:ext>
            </a:extLst>
          </p:cNvPr>
          <p:cNvSpPr>
            <a:spLocks noChangeShapeType="1"/>
          </p:cNvSpPr>
          <p:nvPr/>
        </p:nvSpPr>
        <p:spPr bwMode="auto">
          <a:xfrm>
            <a:off x="4135438" y="3906838"/>
            <a:ext cx="1960562" cy="817562"/>
          </a:xfrm>
          <a:prstGeom prst="line">
            <a:avLst/>
          </a:prstGeom>
          <a:noFill/>
          <a:ln w="12700">
            <a:solidFill>
              <a:srgbClr val="CF0E3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43" name="Line 6">
            <a:extLst>
              <a:ext uri="{FF2B5EF4-FFF2-40B4-BE49-F238E27FC236}">
                <a16:creationId xmlns:a16="http://schemas.microsoft.com/office/drawing/2014/main" id="{322A5FF4-A47F-6A86-8DD3-1E41B929FEB6}"/>
              </a:ext>
            </a:extLst>
          </p:cNvPr>
          <p:cNvSpPr>
            <a:spLocks noChangeShapeType="1"/>
          </p:cNvSpPr>
          <p:nvPr/>
        </p:nvSpPr>
        <p:spPr bwMode="auto">
          <a:xfrm>
            <a:off x="3906838" y="4440238"/>
            <a:ext cx="2417762" cy="360362"/>
          </a:xfrm>
          <a:prstGeom prst="line">
            <a:avLst/>
          </a:prstGeom>
          <a:noFill/>
          <a:ln w="12700">
            <a:solidFill>
              <a:srgbClr val="CF0E3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44" name="Line 7">
            <a:extLst>
              <a:ext uri="{FF2B5EF4-FFF2-40B4-BE49-F238E27FC236}">
                <a16:creationId xmlns:a16="http://schemas.microsoft.com/office/drawing/2014/main" id="{CAF8AB3F-E6EA-D076-6CEF-6ADFC51F5AA5}"/>
              </a:ext>
            </a:extLst>
          </p:cNvPr>
          <p:cNvSpPr>
            <a:spLocks noChangeShapeType="1"/>
          </p:cNvSpPr>
          <p:nvPr/>
        </p:nvSpPr>
        <p:spPr bwMode="auto">
          <a:xfrm flipV="1">
            <a:off x="4144963" y="4964113"/>
            <a:ext cx="2170112" cy="74612"/>
          </a:xfrm>
          <a:prstGeom prst="line">
            <a:avLst/>
          </a:prstGeom>
          <a:noFill/>
          <a:ln w="25400">
            <a:solidFill>
              <a:srgbClr val="CF0E3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45" name="Rectangle 8">
            <a:extLst>
              <a:ext uri="{FF2B5EF4-FFF2-40B4-BE49-F238E27FC236}">
                <a16:creationId xmlns:a16="http://schemas.microsoft.com/office/drawing/2014/main" id="{E2168154-4F30-3110-8A2F-830FF79C5520}"/>
              </a:ext>
            </a:extLst>
          </p:cNvPr>
          <p:cNvSpPr>
            <a:spLocks noChangeArrowheads="1"/>
          </p:cNvSpPr>
          <p:nvPr/>
        </p:nvSpPr>
        <p:spPr bwMode="auto">
          <a:xfrm>
            <a:off x="1441450" y="2286000"/>
            <a:ext cx="2298700" cy="363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88900" tIns="44450" rIns="88900" bIns="44450">
            <a:spAutoFit/>
          </a:bodyPr>
          <a:lstStyle>
            <a:lvl1pPr defTabSz="885825">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defTabSz="885825">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defTabSz="885825">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defTabSz="885825">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defTabSz="885825">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B0F0"/>
                </a:solidFill>
                <a:latin typeface="Arial" panose="020B0604020202020204" pitchFamily="34" charset="0"/>
              </a:rPr>
              <a:t>Suppress ovulation</a:t>
            </a:r>
          </a:p>
        </p:txBody>
      </p:sp>
      <p:sp>
        <p:nvSpPr>
          <p:cNvPr id="65546" name="Rectangle 9">
            <a:extLst>
              <a:ext uri="{FF2B5EF4-FFF2-40B4-BE49-F238E27FC236}">
                <a16:creationId xmlns:a16="http://schemas.microsoft.com/office/drawing/2014/main" id="{FDB39450-A158-E306-7B52-EEDDD5B2F6A6}"/>
              </a:ext>
            </a:extLst>
          </p:cNvPr>
          <p:cNvSpPr>
            <a:spLocks noChangeArrowheads="1"/>
          </p:cNvSpPr>
          <p:nvPr/>
        </p:nvSpPr>
        <p:spPr bwMode="auto">
          <a:xfrm>
            <a:off x="1758950" y="3676650"/>
            <a:ext cx="2405063" cy="333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88900" tIns="44450" rIns="88900" bIns="44450">
            <a:spAutoFit/>
          </a:bodyPr>
          <a:lstStyle>
            <a:lvl1pPr defTabSz="885825">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defTabSz="885825">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defTabSz="885825">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defTabSz="885825">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defTabSz="885825">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600" b="1" i="1">
                <a:solidFill>
                  <a:srgbClr val="00B0F0"/>
                </a:solidFill>
                <a:latin typeface="Arial" panose="020B0604020202020204" pitchFamily="34" charset="0"/>
              </a:rPr>
              <a:t>Decrease tubal motility</a:t>
            </a:r>
          </a:p>
        </p:txBody>
      </p:sp>
      <p:sp>
        <p:nvSpPr>
          <p:cNvPr id="65547" name="Rectangle 10">
            <a:extLst>
              <a:ext uri="{FF2B5EF4-FFF2-40B4-BE49-F238E27FC236}">
                <a16:creationId xmlns:a16="http://schemas.microsoft.com/office/drawing/2014/main" id="{A2A1661E-0F6D-D51C-E38B-CA31FEA6B540}"/>
              </a:ext>
            </a:extLst>
          </p:cNvPr>
          <p:cNvSpPr>
            <a:spLocks noChangeArrowheads="1"/>
          </p:cNvSpPr>
          <p:nvPr/>
        </p:nvSpPr>
        <p:spPr bwMode="auto">
          <a:xfrm>
            <a:off x="1682750" y="4216400"/>
            <a:ext cx="2265363" cy="333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88900" tIns="44450" rIns="88900" bIns="44450">
            <a:spAutoFit/>
          </a:bodyPr>
          <a:lstStyle>
            <a:lvl1pPr defTabSz="885825">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defTabSz="885825">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defTabSz="885825">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defTabSz="885825">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defTabSz="885825">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600" b="1" i="1">
                <a:solidFill>
                  <a:srgbClr val="00B0F0"/>
                </a:solidFill>
                <a:latin typeface="Arial" panose="020B0604020202020204" pitchFamily="34" charset="0"/>
              </a:rPr>
              <a:t>Change endometrium</a:t>
            </a:r>
          </a:p>
        </p:txBody>
      </p:sp>
      <p:sp>
        <p:nvSpPr>
          <p:cNvPr id="65548" name="Rectangle 11">
            <a:extLst>
              <a:ext uri="{FF2B5EF4-FFF2-40B4-BE49-F238E27FC236}">
                <a16:creationId xmlns:a16="http://schemas.microsoft.com/office/drawing/2014/main" id="{FCD7D9D8-746B-A42B-A89C-5054EDAAB89A}"/>
              </a:ext>
            </a:extLst>
          </p:cNvPr>
          <p:cNvSpPr>
            <a:spLocks noChangeArrowheads="1"/>
          </p:cNvSpPr>
          <p:nvPr/>
        </p:nvSpPr>
        <p:spPr bwMode="auto">
          <a:xfrm>
            <a:off x="1377950" y="4865688"/>
            <a:ext cx="2757488"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88900" tIns="44450" rIns="88900" bIns="44450">
            <a:spAutoFit/>
          </a:bodyPr>
          <a:lstStyle>
            <a:lvl1pPr defTabSz="885825">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defTabSz="885825">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defTabSz="885825">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defTabSz="885825">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defTabSz="885825">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defTabSz="885825"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B0F0"/>
                </a:solidFill>
                <a:latin typeface="Arial" panose="020B0604020202020204" pitchFamily="34" charset="0"/>
              </a:rPr>
              <a:t>Thicken cervical mucus</a:t>
            </a:r>
          </a:p>
        </p:txBody>
      </p:sp>
      <p:sp>
        <p:nvSpPr>
          <p:cNvPr id="65549" name="Line 12">
            <a:extLst>
              <a:ext uri="{FF2B5EF4-FFF2-40B4-BE49-F238E27FC236}">
                <a16:creationId xmlns:a16="http://schemas.microsoft.com/office/drawing/2014/main" id="{FA6D66F5-0C9D-21D9-FF7A-D087A0035A1C}"/>
              </a:ext>
            </a:extLst>
          </p:cNvPr>
          <p:cNvSpPr>
            <a:spLocks noChangeShapeType="1"/>
          </p:cNvSpPr>
          <p:nvPr/>
        </p:nvSpPr>
        <p:spPr bwMode="auto">
          <a:xfrm>
            <a:off x="3754438" y="2535238"/>
            <a:ext cx="2493962" cy="2189162"/>
          </a:xfrm>
          <a:prstGeom prst="line">
            <a:avLst/>
          </a:prstGeom>
          <a:noFill/>
          <a:ln w="12700">
            <a:solidFill>
              <a:srgbClr val="CF0E3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Number Placeholder 4">
            <a:extLst>
              <a:ext uri="{FF2B5EF4-FFF2-40B4-BE49-F238E27FC236}">
                <a16:creationId xmlns:a16="http://schemas.microsoft.com/office/drawing/2014/main" id="{80971F25-9973-DEDD-AB9D-77ADCABA5C48}"/>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F1C9DA3F-6AD2-4287-8EB3-1C44A8B065F2}" type="slidenum">
              <a:rPr lang="en-US" altLang="en-US" sz="1200">
                <a:latin typeface="Arial" panose="020B0604020202020204" pitchFamily="34" charset="0"/>
              </a:rPr>
              <a:pPr>
                <a:spcBef>
                  <a:spcPct val="0"/>
                </a:spcBef>
                <a:buClrTx/>
                <a:buSzTx/>
                <a:buFontTx/>
                <a:buNone/>
              </a:pPr>
              <a:t>32</a:t>
            </a:fld>
            <a:endParaRPr lang="en-US" altLang="en-US" sz="1200">
              <a:latin typeface="Arial" panose="020B0604020202020204" pitchFamily="34" charset="0"/>
            </a:endParaRPr>
          </a:p>
        </p:txBody>
      </p:sp>
      <p:sp>
        <p:nvSpPr>
          <p:cNvPr id="67587" name="Rectangle 2">
            <a:extLst>
              <a:ext uri="{FF2B5EF4-FFF2-40B4-BE49-F238E27FC236}">
                <a16:creationId xmlns:a16="http://schemas.microsoft.com/office/drawing/2014/main" id="{E5354075-792C-EE67-6C5D-0A86CCEA1047}"/>
              </a:ext>
            </a:extLst>
          </p:cNvPr>
          <p:cNvSpPr>
            <a:spLocks noGrp="1" noRot="1" noChangeArrowheads="1"/>
          </p:cNvSpPr>
          <p:nvPr>
            <p:ph type="title"/>
          </p:nvPr>
        </p:nvSpPr>
        <p:spPr/>
        <p:txBody>
          <a:bodyPr lIns="88900" tIns="44450" rIns="88900" bIns="44450"/>
          <a:lstStyle/>
          <a:p>
            <a:pPr eaLnBrk="1" hangingPunct="1"/>
            <a:r>
              <a:rPr lang="en-US" altLang="en-US">
                <a:solidFill>
                  <a:srgbClr val="FF0000"/>
                </a:solidFill>
                <a:effectLst/>
              </a:rPr>
              <a:t>Norplant Implants</a:t>
            </a:r>
          </a:p>
        </p:txBody>
      </p:sp>
      <p:sp>
        <p:nvSpPr>
          <p:cNvPr id="45060" name="Rectangle 3">
            <a:extLst>
              <a:ext uri="{FF2B5EF4-FFF2-40B4-BE49-F238E27FC236}">
                <a16:creationId xmlns:a16="http://schemas.microsoft.com/office/drawing/2014/main" id="{2F68B5AC-9614-A01C-85EA-288E2A82C488}"/>
              </a:ext>
            </a:extLst>
          </p:cNvPr>
          <p:cNvSpPr>
            <a:spLocks noGrp="1" noChangeArrowheads="1"/>
          </p:cNvSpPr>
          <p:nvPr>
            <p:ph type="body" idx="1"/>
          </p:nvPr>
        </p:nvSpPr>
        <p:spPr>
          <a:xfrm>
            <a:off x="457200" y="1600200"/>
            <a:ext cx="4402138" cy="3341688"/>
          </a:xfrm>
        </p:spPr>
        <p:txBody>
          <a:bodyPr lIns="88900" tIns="44450" rIns="88900" bIns="44450"/>
          <a:lstStyle/>
          <a:p>
            <a:pPr marL="0" indent="0" defTabSz="885825" eaLnBrk="1" hangingPunct="1">
              <a:buFont typeface="Wingdings" panose="05000000000000000000" pitchFamily="2" charset="2"/>
              <a:buNone/>
              <a:defRPr/>
            </a:pPr>
            <a:r>
              <a:rPr lang="en-US" altLang="en-US" i="1" dirty="0">
                <a:solidFill>
                  <a:schemeClr val="tx1">
                    <a:lumMod val="50000"/>
                    <a:lumOff val="50000"/>
                  </a:schemeClr>
                </a:solidFill>
                <a:effectLst/>
              </a:rPr>
              <a:t>Six thin, flexible capsules filled with </a:t>
            </a:r>
            <a:r>
              <a:rPr lang="en-US" altLang="en-US" i="1" dirty="0" err="1">
                <a:solidFill>
                  <a:schemeClr val="tx1">
                    <a:lumMod val="50000"/>
                    <a:lumOff val="50000"/>
                  </a:schemeClr>
                </a:solidFill>
                <a:effectLst/>
              </a:rPr>
              <a:t>levonorgestrel</a:t>
            </a:r>
            <a:r>
              <a:rPr lang="en-US" altLang="en-US" i="1" dirty="0">
                <a:solidFill>
                  <a:schemeClr val="tx1">
                    <a:lumMod val="50000"/>
                    <a:lumOff val="50000"/>
                  </a:schemeClr>
                </a:solidFill>
                <a:effectLst/>
              </a:rPr>
              <a:t> (LNG) that are inserted just under the skin of a woman’s upper arm</a:t>
            </a:r>
          </a:p>
        </p:txBody>
      </p:sp>
      <p:graphicFrame>
        <p:nvGraphicFramePr>
          <p:cNvPr id="67589" name="Object 4">
            <a:extLst>
              <a:ext uri="{FF2B5EF4-FFF2-40B4-BE49-F238E27FC236}">
                <a16:creationId xmlns:a16="http://schemas.microsoft.com/office/drawing/2014/main" id="{5C0F2DB2-F269-EFDB-0D50-D70DAA293895}"/>
              </a:ext>
            </a:extLst>
          </p:cNvPr>
          <p:cNvGraphicFramePr>
            <a:graphicFrameLocks/>
          </p:cNvGraphicFramePr>
          <p:nvPr/>
        </p:nvGraphicFramePr>
        <p:xfrm>
          <a:off x="4724400" y="2286000"/>
          <a:ext cx="3251200" cy="1738313"/>
        </p:xfrm>
        <a:graphic>
          <a:graphicData uri="http://schemas.openxmlformats.org/presentationml/2006/ole">
            <mc:AlternateContent xmlns:mc="http://schemas.openxmlformats.org/markup-compatibility/2006">
              <mc:Choice xmlns:v="urn:schemas-microsoft-com:vml" Requires="v">
                <p:oleObj spid="_x0000_s1025" name="CorelDRAW" r:id="rId4" imgW="3251200" imgH="1738313" progId="CorelDraw.Graphic.7">
                  <p:embed/>
                </p:oleObj>
              </mc:Choice>
              <mc:Fallback>
                <p:oleObj name="CorelDRAW" r:id="rId4" imgW="3251200" imgH="1738313" progId="CorelDraw.Graphic.7">
                  <p:embed/>
                  <p:pic>
                    <p:nvPicPr>
                      <p:cNvPr id="67589" name="Object 4">
                        <a:extLst>
                          <a:ext uri="{FF2B5EF4-FFF2-40B4-BE49-F238E27FC236}">
                            <a16:creationId xmlns:a16="http://schemas.microsoft.com/office/drawing/2014/main" id="{5C0F2DB2-F269-EFDB-0D50-D70DAA293895}"/>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2286000"/>
                        <a:ext cx="3251200" cy="1738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Number Placeholder 4">
            <a:extLst>
              <a:ext uri="{FF2B5EF4-FFF2-40B4-BE49-F238E27FC236}">
                <a16:creationId xmlns:a16="http://schemas.microsoft.com/office/drawing/2014/main" id="{22BD111A-1CB7-3593-53AF-3D35B608FFEA}"/>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A73C3D0C-3EC4-4982-8FAF-2DFFDC74E606}" type="slidenum">
              <a:rPr lang="en-US" altLang="en-US" sz="1200">
                <a:latin typeface="Arial" panose="020B0604020202020204" pitchFamily="34" charset="0"/>
              </a:rPr>
              <a:pPr>
                <a:spcBef>
                  <a:spcPct val="0"/>
                </a:spcBef>
                <a:buClrTx/>
                <a:buSzTx/>
                <a:buFontTx/>
                <a:buNone/>
              </a:pPr>
              <a:t>33</a:t>
            </a:fld>
            <a:endParaRPr lang="en-US" altLang="en-US" sz="1200">
              <a:latin typeface="Arial" panose="020B0604020202020204" pitchFamily="34" charset="0"/>
            </a:endParaRPr>
          </a:p>
        </p:txBody>
      </p:sp>
      <p:sp>
        <p:nvSpPr>
          <p:cNvPr id="69635" name="Rectangle 2">
            <a:extLst>
              <a:ext uri="{FF2B5EF4-FFF2-40B4-BE49-F238E27FC236}">
                <a16:creationId xmlns:a16="http://schemas.microsoft.com/office/drawing/2014/main" id="{260A2927-F7C2-FC37-3BC8-5580E19B41D3}"/>
              </a:ext>
            </a:extLst>
          </p:cNvPr>
          <p:cNvSpPr>
            <a:spLocks noGrp="1" noRot="1" noChangeArrowheads="1"/>
          </p:cNvSpPr>
          <p:nvPr>
            <p:ph type="title"/>
          </p:nvPr>
        </p:nvSpPr>
        <p:spPr>
          <a:xfrm>
            <a:off x="323850" y="549275"/>
            <a:ext cx="8229600" cy="1143000"/>
          </a:xfrm>
        </p:spPr>
        <p:txBody>
          <a:bodyPr lIns="88900" tIns="44450" rIns="88900" bIns="44450"/>
          <a:lstStyle/>
          <a:p>
            <a:pPr eaLnBrk="1" hangingPunct="1"/>
            <a:r>
              <a:rPr lang="en-US" altLang="en-US">
                <a:solidFill>
                  <a:srgbClr val="FF0000"/>
                </a:solidFill>
                <a:effectLst/>
              </a:rPr>
              <a:t>Norplant Implants:</a:t>
            </a:r>
            <a:br>
              <a:rPr lang="en-US" altLang="en-US">
                <a:solidFill>
                  <a:srgbClr val="FF0000"/>
                </a:solidFill>
                <a:effectLst/>
              </a:rPr>
            </a:br>
            <a:r>
              <a:rPr lang="en-US" altLang="en-US">
                <a:solidFill>
                  <a:srgbClr val="FF0000"/>
                </a:solidFill>
                <a:effectLst/>
              </a:rPr>
              <a:t> Contraceptive Benefits</a:t>
            </a:r>
          </a:p>
        </p:txBody>
      </p:sp>
      <p:sp>
        <p:nvSpPr>
          <p:cNvPr id="69636" name="Rectangle 3">
            <a:extLst>
              <a:ext uri="{FF2B5EF4-FFF2-40B4-BE49-F238E27FC236}">
                <a16:creationId xmlns:a16="http://schemas.microsoft.com/office/drawing/2014/main" id="{A861DF54-9469-4EDF-5418-FDFDF5D20F8A}"/>
              </a:ext>
            </a:extLst>
          </p:cNvPr>
          <p:cNvSpPr>
            <a:spLocks noGrp="1" noChangeArrowheads="1"/>
          </p:cNvSpPr>
          <p:nvPr>
            <p:ph type="body" idx="1"/>
          </p:nvPr>
        </p:nvSpPr>
        <p:spPr>
          <a:xfrm>
            <a:off x="179388" y="2349500"/>
            <a:ext cx="8640762" cy="4508500"/>
          </a:xfrm>
        </p:spPr>
        <p:txBody>
          <a:bodyPr lIns="88900" tIns="44450" rIns="88900" bIns="44450"/>
          <a:lstStyle/>
          <a:p>
            <a:pPr marL="914400" lvl="1" indent="-514350" defTabSz="885825" eaLnBrk="1" hangingPunct="1">
              <a:buFont typeface="Garamond" panose="02020404030301010803" pitchFamily="18" charset="0"/>
              <a:buAutoNum type="arabicPeriod"/>
            </a:pPr>
            <a:r>
              <a:rPr lang="en-US" altLang="en-US">
                <a:effectLst/>
              </a:rPr>
              <a:t>Highly effective (0.05–1 pregnancies per 100 women during the first year of use)</a:t>
            </a:r>
          </a:p>
          <a:p>
            <a:pPr marL="914400" lvl="1" indent="-514350" defTabSz="885825" eaLnBrk="1" hangingPunct="1">
              <a:buFont typeface="Garamond" panose="02020404030301010803" pitchFamily="18" charset="0"/>
              <a:buAutoNum type="arabicPeriod"/>
            </a:pPr>
            <a:r>
              <a:rPr lang="en-US" altLang="en-US">
                <a:effectLst/>
              </a:rPr>
              <a:t>Rapidly effective (&lt; 24 hours)</a:t>
            </a:r>
          </a:p>
          <a:p>
            <a:pPr marL="914400" lvl="1" indent="-514350" defTabSz="885825" eaLnBrk="1" hangingPunct="1">
              <a:buFont typeface="Garamond" panose="02020404030301010803" pitchFamily="18" charset="0"/>
              <a:buAutoNum type="arabicPeriod"/>
            </a:pPr>
            <a:r>
              <a:rPr lang="en-US" altLang="en-US">
                <a:effectLst/>
              </a:rPr>
              <a:t>Long-term method (up to 5 years protection)</a:t>
            </a:r>
          </a:p>
          <a:p>
            <a:pPr marL="914400" lvl="1" indent="-514350" defTabSz="885825" eaLnBrk="1" hangingPunct="1">
              <a:buFont typeface="Garamond" panose="02020404030301010803" pitchFamily="18" charset="0"/>
              <a:buAutoNum type="arabicPeriod"/>
            </a:pPr>
            <a:r>
              <a:rPr lang="en-US" altLang="en-US">
                <a:effectLst/>
              </a:rPr>
              <a:t>Pelvic examination not required prior to use</a:t>
            </a:r>
          </a:p>
          <a:p>
            <a:pPr marL="914400" lvl="1" indent="-514350" defTabSz="885825" eaLnBrk="1" hangingPunct="1">
              <a:buFont typeface="Garamond" panose="02020404030301010803" pitchFamily="18" charset="0"/>
              <a:buAutoNum type="arabicPeriod"/>
            </a:pPr>
            <a:r>
              <a:rPr lang="en-US" altLang="en-US">
                <a:effectLst/>
              </a:rPr>
              <a:t>Do not interfere with intercourse</a:t>
            </a:r>
          </a:p>
          <a:p>
            <a:pPr marL="914400" lvl="1" indent="-514350" defTabSz="885825" eaLnBrk="1" hangingPunct="1">
              <a:buFont typeface="Garamond" panose="02020404030301010803" pitchFamily="18" charset="0"/>
              <a:buAutoNum type="arabicPeriod"/>
            </a:pPr>
            <a:r>
              <a:rPr lang="en-US" altLang="en-US">
                <a:effectLst/>
              </a:rPr>
              <a:t>Do not affect breastfeeding</a:t>
            </a: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Number Placeholder 4">
            <a:extLst>
              <a:ext uri="{FF2B5EF4-FFF2-40B4-BE49-F238E27FC236}">
                <a16:creationId xmlns:a16="http://schemas.microsoft.com/office/drawing/2014/main" id="{2E441070-1218-51D1-685D-3EBF07E6AC7D}"/>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F32656D2-1103-4B64-BFCC-DD5B673517FB}" type="slidenum">
              <a:rPr lang="en-US" altLang="en-US" sz="1200">
                <a:latin typeface="Arial" panose="020B0604020202020204" pitchFamily="34" charset="0"/>
              </a:rPr>
              <a:pPr>
                <a:spcBef>
                  <a:spcPct val="0"/>
                </a:spcBef>
                <a:buClrTx/>
                <a:buSzTx/>
                <a:buFontTx/>
                <a:buNone/>
              </a:pPr>
              <a:t>34</a:t>
            </a:fld>
            <a:endParaRPr lang="en-US" altLang="en-US" sz="1200">
              <a:latin typeface="Arial" panose="020B0604020202020204" pitchFamily="34" charset="0"/>
            </a:endParaRPr>
          </a:p>
        </p:txBody>
      </p:sp>
      <p:sp>
        <p:nvSpPr>
          <p:cNvPr id="71683" name="Rectangle 2">
            <a:extLst>
              <a:ext uri="{FF2B5EF4-FFF2-40B4-BE49-F238E27FC236}">
                <a16:creationId xmlns:a16="http://schemas.microsoft.com/office/drawing/2014/main" id="{C6DBA149-9ECA-9070-4C9C-3CC4AA8BD8A7}"/>
              </a:ext>
            </a:extLst>
          </p:cNvPr>
          <p:cNvSpPr>
            <a:spLocks noGrp="1" noRot="1" noChangeArrowheads="1"/>
          </p:cNvSpPr>
          <p:nvPr>
            <p:ph type="title"/>
          </p:nvPr>
        </p:nvSpPr>
        <p:spPr>
          <a:xfrm>
            <a:off x="685800" y="609600"/>
            <a:ext cx="7772400" cy="1143000"/>
          </a:xfrm>
        </p:spPr>
        <p:txBody>
          <a:bodyPr lIns="88900" tIns="44450" rIns="88900" bIns="44450"/>
          <a:lstStyle/>
          <a:p>
            <a:pPr eaLnBrk="1" hangingPunct="1"/>
            <a:r>
              <a:rPr lang="en-US" altLang="en-US">
                <a:solidFill>
                  <a:srgbClr val="FF0000"/>
                </a:solidFill>
                <a:effectLst/>
              </a:rPr>
              <a:t>Norplant Implants: Contraceptive Benefits</a:t>
            </a:r>
            <a:endParaRPr lang="en-US" altLang="en-US" sz="3900" i="1">
              <a:solidFill>
                <a:srgbClr val="FF0000"/>
              </a:solidFill>
              <a:effectLst/>
            </a:endParaRPr>
          </a:p>
        </p:txBody>
      </p:sp>
      <p:sp>
        <p:nvSpPr>
          <p:cNvPr id="71684" name="Rectangle 3">
            <a:extLst>
              <a:ext uri="{FF2B5EF4-FFF2-40B4-BE49-F238E27FC236}">
                <a16:creationId xmlns:a16="http://schemas.microsoft.com/office/drawing/2014/main" id="{438F6095-065A-377D-941D-D6E7ED56A62E}"/>
              </a:ext>
            </a:extLst>
          </p:cNvPr>
          <p:cNvSpPr>
            <a:spLocks noGrp="1" noChangeArrowheads="1"/>
          </p:cNvSpPr>
          <p:nvPr>
            <p:ph type="body" idx="1"/>
          </p:nvPr>
        </p:nvSpPr>
        <p:spPr>
          <a:xfrm>
            <a:off x="323850" y="2420938"/>
            <a:ext cx="8569325" cy="3960812"/>
          </a:xfrm>
        </p:spPr>
        <p:txBody>
          <a:bodyPr lIns="88900" tIns="44450" rIns="88900" bIns="44450"/>
          <a:lstStyle/>
          <a:p>
            <a:pPr marL="914400" lvl="1" indent="-514350" defTabSz="885825" eaLnBrk="1" hangingPunct="1">
              <a:buFont typeface="Garamond" panose="02020404030301010803" pitchFamily="18" charset="0"/>
              <a:buAutoNum type="arabicPeriod"/>
            </a:pPr>
            <a:r>
              <a:rPr lang="en-US" altLang="en-US">
                <a:effectLst/>
              </a:rPr>
              <a:t>Immediate return of fertility on removal</a:t>
            </a:r>
          </a:p>
          <a:p>
            <a:pPr marL="914400" lvl="1" indent="-514350" defTabSz="885825" eaLnBrk="1" hangingPunct="1">
              <a:buFont typeface="Garamond" panose="02020404030301010803" pitchFamily="18" charset="0"/>
              <a:buAutoNum type="arabicPeriod"/>
            </a:pPr>
            <a:r>
              <a:rPr lang="en-US" altLang="en-US">
                <a:effectLst/>
              </a:rPr>
              <a:t>Few side effects</a:t>
            </a:r>
          </a:p>
          <a:p>
            <a:pPr marL="914400" lvl="1" indent="-514350" defTabSz="885825" eaLnBrk="1" hangingPunct="1">
              <a:buFont typeface="Garamond" panose="02020404030301010803" pitchFamily="18" charset="0"/>
              <a:buAutoNum type="arabicPeriod"/>
            </a:pPr>
            <a:r>
              <a:rPr lang="en-US" altLang="en-US">
                <a:effectLst/>
              </a:rPr>
              <a:t>Client needs to return to clinic only if problems</a:t>
            </a:r>
          </a:p>
          <a:p>
            <a:pPr marL="914400" lvl="1" indent="-514350" defTabSz="885825" eaLnBrk="1" hangingPunct="1">
              <a:buFont typeface="Garamond" panose="02020404030301010803" pitchFamily="18" charset="0"/>
              <a:buAutoNum type="arabicPeriod"/>
            </a:pPr>
            <a:r>
              <a:rPr lang="en-US" altLang="en-US">
                <a:effectLst/>
              </a:rPr>
              <a:t>No supplies needed by client</a:t>
            </a:r>
          </a:p>
          <a:p>
            <a:pPr marL="914400" lvl="1" indent="-514350" defTabSz="885825" eaLnBrk="1" hangingPunct="1">
              <a:buFont typeface="Garamond" panose="02020404030301010803" pitchFamily="18" charset="0"/>
              <a:buAutoNum type="arabicPeriod"/>
            </a:pPr>
            <a:r>
              <a:rPr lang="en-US" altLang="en-US">
                <a:effectLst/>
              </a:rPr>
              <a:t>Can be provided by trained non-physician (nurse or midwife)</a:t>
            </a:r>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Number Placeholder 4">
            <a:extLst>
              <a:ext uri="{FF2B5EF4-FFF2-40B4-BE49-F238E27FC236}">
                <a16:creationId xmlns:a16="http://schemas.microsoft.com/office/drawing/2014/main" id="{09FE4133-958F-EBAF-B50B-042A93B663EF}"/>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C7BF073D-1CD4-4B5A-91AC-409D6B23F014}" type="slidenum">
              <a:rPr lang="en-US" altLang="en-US" sz="1200">
                <a:latin typeface="Arial" panose="020B0604020202020204" pitchFamily="34" charset="0"/>
              </a:rPr>
              <a:pPr>
                <a:spcBef>
                  <a:spcPct val="0"/>
                </a:spcBef>
                <a:buClrTx/>
                <a:buSzTx/>
                <a:buFontTx/>
                <a:buNone/>
              </a:pPr>
              <a:t>35</a:t>
            </a:fld>
            <a:endParaRPr lang="en-US" altLang="en-US" sz="1200">
              <a:latin typeface="Arial" panose="020B0604020202020204" pitchFamily="34" charset="0"/>
            </a:endParaRPr>
          </a:p>
        </p:txBody>
      </p:sp>
      <p:sp>
        <p:nvSpPr>
          <p:cNvPr id="73731" name="Rectangle 2">
            <a:extLst>
              <a:ext uri="{FF2B5EF4-FFF2-40B4-BE49-F238E27FC236}">
                <a16:creationId xmlns:a16="http://schemas.microsoft.com/office/drawing/2014/main" id="{B679101B-7D4B-C80F-3429-7ED7609EB3C4}"/>
              </a:ext>
            </a:extLst>
          </p:cNvPr>
          <p:cNvSpPr>
            <a:spLocks noGrp="1" noRot="1" noChangeArrowheads="1"/>
          </p:cNvSpPr>
          <p:nvPr>
            <p:ph type="title"/>
          </p:nvPr>
        </p:nvSpPr>
        <p:spPr/>
        <p:txBody>
          <a:bodyPr lIns="88900" tIns="44450" rIns="88900" bIns="44450"/>
          <a:lstStyle/>
          <a:p>
            <a:pPr eaLnBrk="1" hangingPunct="1"/>
            <a:r>
              <a:rPr lang="en-US" altLang="en-US" sz="3200">
                <a:solidFill>
                  <a:srgbClr val="FF0000"/>
                </a:solidFill>
                <a:effectLst/>
              </a:rPr>
              <a:t>Lactational Amenorrhea Method (LAM) </a:t>
            </a:r>
            <a:br>
              <a:rPr lang="en-US" altLang="en-US" sz="3200">
                <a:solidFill>
                  <a:srgbClr val="FF0000"/>
                </a:solidFill>
                <a:effectLst/>
              </a:rPr>
            </a:br>
            <a:r>
              <a:rPr lang="en-US" altLang="en-US" sz="3200">
                <a:solidFill>
                  <a:srgbClr val="FF0000"/>
                </a:solidFill>
                <a:effectLst/>
              </a:rPr>
              <a:t>LAM: Mechanisms of Action</a:t>
            </a:r>
          </a:p>
        </p:txBody>
      </p:sp>
      <p:sp>
        <p:nvSpPr>
          <p:cNvPr id="73732" name="Rectangle 3">
            <a:extLst>
              <a:ext uri="{FF2B5EF4-FFF2-40B4-BE49-F238E27FC236}">
                <a16:creationId xmlns:a16="http://schemas.microsoft.com/office/drawing/2014/main" id="{AD33684D-FDBC-D7AC-8762-A6E378563ED4}"/>
              </a:ext>
            </a:extLst>
          </p:cNvPr>
          <p:cNvSpPr>
            <a:spLocks noGrp="1" noChangeArrowheads="1"/>
          </p:cNvSpPr>
          <p:nvPr>
            <p:ph type="body" idx="1"/>
          </p:nvPr>
        </p:nvSpPr>
        <p:spPr>
          <a:xfrm>
            <a:off x="179388" y="2565400"/>
            <a:ext cx="4154487" cy="2601913"/>
          </a:xfrm>
        </p:spPr>
        <p:txBody>
          <a:bodyPr lIns="88900" tIns="44450" rIns="88900" bIns="44450"/>
          <a:lstStyle/>
          <a:p>
            <a:pPr marL="0" indent="0" defTabSz="885825" eaLnBrk="1" hangingPunct="1">
              <a:buFont typeface="Wingdings" panose="05000000000000000000" pitchFamily="2" charset="2"/>
              <a:buNone/>
            </a:pPr>
            <a:r>
              <a:rPr lang="en-US" altLang="en-US" sz="2800">
                <a:effectLst/>
                <a:latin typeface="Calibri" panose="020F0502020204030204" pitchFamily="34" charset="0"/>
              </a:rPr>
              <a:t>Irregular secretion of GnRH interferes with release of follicle stimulating hormone (FSH) and leutinizing hormone (LH)</a:t>
            </a:r>
          </a:p>
        </p:txBody>
      </p:sp>
      <p:grpSp>
        <p:nvGrpSpPr>
          <p:cNvPr id="73733" name="Group 4">
            <a:extLst>
              <a:ext uri="{FF2B5EF4-FFF2-40B4-BE49-F238E27FC236}">
                <a16:creationId xmlns:a16="http://schemas.microsoft.com/office/drawing/2014/main" id="{6265A2AC-C9C1-5502-CA0D-F1CB1DBF3004}"/>
              </a:ext>
            </a:extLst>
          </p:cNvPr>
          <p:cNvGrpSpPr>
            <a:grpSpLocks/>
          </p:cNvGrpSpPr>
          <p:nvPr/>
        </p:nvGrpSpPr>
        <p:grpSpPr bwMode="auto">
          <a:xfrm>
            <a:off x="5664200" y="1587500"/>
            <a:ext cx="2514600" cy="3935413"/>
            <a:chOff x="3568" y="1000"/>
            <a:chExt cx="1584" cy="2479"/>
          </a:xfrm>
        </p:grpSpPr>
        <p:sp>
          <p:nvSpPr>
            <p:cNvPr id="73739" name="Freeform 5">
              <a:extLst>
                <a:ext uri="{FF2B5EF4-FFF2-40B4-BE49-F238E27FC236}">
                  <a16:creationId xmlns:a16="http://schemas.microsoft.com/office/drawing/2014/main" id="{DDC193A7-D3D5-F595-B796-B92AD03DCB0A}"/>
                </a:ext>
              </a:extLst>
            </p:cNvPr>
            <p:cNvSpPr>
              <a:spLocks/>
            </p:cNvSpPr>
            <p:nvPr/>
          </p:nvSpPr>
          <p:spPr bwMode="auto">
            <a:xfrm>
              <a:off x="3570" y="2294"/>
              <a:ext cx="481" cy="982"/>
            </a:xfrm>
            <a:custGeom>
              <a:avLst/>
              <a:gdLst>
                <a:gd name="T0" fmla="*/ 468 w 481"/>
                <a:gd name="T1" fmla="*/ 75 h 982"/>
                <a:gd name="T2" fmla="*/ 459 w 481"/>
                <a:gd name="T3" fmla="*/ 127 h 982"/>
                <a:gd name="T4" fmla="*/ 453 w 481"/>
                <a:gd name="T5" fmla="*/ 181 h 982"/>
                <a:gd name="T6" fmla="*/ 433 w 481"/>
                <a:gd name="T7" fmla="*/ 247 h 982"/>
                <a:gd name="T8" fmla="*/ 406 w 481"/>
                <a:gd name="T9" fmla="*/ 309 h 982"/>
                <a:gd name="T10" fmla="*/ 311 w 481"/>
                <a:gd name="T11" fmla="*/ 513 h 982"/>
                <a:gd name="T12" fmla="*/ 304 w 481"/>
                <a:gd name="T13" fmla="*/ 530 h 982"/>
                <a:gd name="T14" fmla="*/ 287 w 481"/>
                <a:gd name="T15" fmla="*/ 573 h 982"/>
                <a:gd name="T16" fmla="*/ 268 w 481"/>
                <a:gd name="T17" fmla="*/ 624 h 982"/>
                <a:gd name="T18" fmla="*/ 265 w 481"/>
                <a:gd name="T19" fmla="*/ 669 h 982"/>
                <a:gd name="T20" fmla="*/ 267 w 481"/>
                <a:gd name="T21" fmla="*/ 719 h 982"/>
                <a:gd name="T22" fmla="*/ 254 w 481"/>
                <a:gd name="T23" fmla="*/ 767 h 982"/>
                <a:gd name="T24" fmla="*/ 226 w 481"/>
                <a:gd name="T25" fmla="*/ 824 h 982"/>
                <a:gd name="T26" fmla="*/ 202 w 481"/>
                <a:gd name="T27" fmla="*/ 890 h 982"/>
                <a:gd name="T28" fmla="*/ 174 w 481"/>
                <a:gd name="T29" fmla="*/ 949 h 982"/>
                <a:gd name="T30" fmla="*/ 159 w 481"/>
                <a:gd name="T31" fmla="*/ 952 h 982"/>
                <a:gd name="T32" fmla="*/ 160 w 481"/>
                <a:gd name="T33" fmla="*/ 916 h 982"/>
                <a:gd name="T34" fmla="*/ 178 w 481"/>
                <a:gd name="T35" fmla="*/ 860 h 982"/>
                <a:gd name="T36" fmla="*/ 175 w 481"/>
                <a:gd name="T37" fmla="*/ 848 h 982"/>
                <a:gd name="T38" fmla="*/ 154 w 481"/>
                <a:gd name="T39" fmla="*/ 920 h 982"/>
                <a:gd name="T40" fmla="*/ 131 w 481"/>
                <a:gd name="T41" fmla="*/ 973 h 982"/>
                <a:gd name="T42" fmla="*/ 111 w 481"/>
                <a:gd name="T43" fmla="*/ 971 h 982"/>
                <a:gd name="T44" fmla="*/ 114 w 481"/>
                <a:gd name="T45" fmla="*/ 937 h 982"/>
                <a:gd name="T46" fmla="*/ 123 w 481"/>
                <a:gd name="T47" fmla="*/ 899 h 982"/>
                <a:gd name="T48" fmla="*/ 138 w 481"/>
                <a:gd name="T49" fmla="*/ 842 h 982"/>
                <a:gd name="T50" fmla="*/ 128 w 481"/>
                <a:gd name="T51" fmla="*/ 874 h 982"/>
                <a:gd name="T52" fmla="*/ 103 w 481"/>
                <a:gd name="T53" fmla="*/ 955 h 982"/>
                <a:gd name="T54" fmla="*/ 63 w 481"/>
                <a:gd name="T55" fmla="*/ 975 h 982"/>
                <a:gd name="T56" fmla="*/ 66 w 481"/>
                <a:gd name="T57" fmla="*/ 946 h 982"/>
                <a:gd name="T58" fmla="*/ 87 w 481"/>
                <a:gd name="T59" fmla="*/ 869 h 982"/>
                <a:gd name="T60" fmla="*/ 94 w 481"/>
                <a:gd name="T61" fmla="*/ 837 h 982"/>
                <a:gd name="T62" fmla="*/ 67 w 481"/>
                <a:gd name="T63" fmla="*/ 899 h 982"/>
                <a:gd name="T64" fmla="*/ 41 w 481"/>
                <a:gd name="T65" fmla="*/ 944 h 982"/>
                <a:gd name="T66" fmla="*/ 24 w 481"/>
                <a:gd name="T67" fmla="*/ 940 h 982"/>
                <a:gd name="T68" fmla="*/ 28 w 481"/>
                <a:gd name="T69" fmla="*/ 896 h 982"/>
                <a:gd name="T70" fmla="*/ 47 w 481"/>
                <a:gd name="T71" fmla="*/ 829 h 982"/>
                <a:gd name="T72" fmla="*/ 73 w 481"/>
                <a:gd name="T73" fmla="*/ 770 h 982"/>
                <a:gd name="T74" fmla="*/ 82 w 481"/>
                <a:gd name="T75" fmla="*/ 747 h 982"/>
                <a:gd name="T76" fmla="*/ 49 w 481"/>
                <a:gd name="T77" fmla="*/ 786 h 982"/>
                <a:gd name="T78" fmla="*/ 19 w 481"/>
                <a:gd name="T79" fmla="*/ 822 h 982"/>
                <a:gd name="T80" fmla="*/ 2 w 481"/>
                <a:gd name="T81" fmla="*/ 798 h 982"/>
                <a:gd name="T82" fmla="*/ 19 w 481"/>
                <a:gd name="T83" fmla="*/ 746 h 982"/>
                <a:gd name="T84" fmla="*/ 40 w 481"/>
                <a:gd name="T85" fmla="*/ 711 h 982"/>
                <a:gd name="T86" fmla="*/ 62 w 481"/>
                <a:gd name="T87" fmla="*/ 680 h 982"/>
                <a:gd name="T88" fmla="*/ 73 w 481"/>
                <a:gd name="T89" fmla="*/ 668 h 982"/>
                <a:gd name="T90" fmla="*/ 93 w 481"/>
                <a:gd name="T91" fmla="*/ 649 h 982"/>
                <a:gd name="T92" fmla="*/ 116 w 481"/>
                <a:gd name="T93" fmla="*/ 625 h 982"/>
                <a:gd name="T94" fmla="*/ 154 w 481"/>
                <a:gd name="T95" fmla="*/ 604 h 982"/>
                <a:gd name="T96" fmla="*/ 173 w 481"/>
                <a:gd name="T97" fmla="*/ 529 h 982"/>
                <a:gd name="T98" fmla="*/ 182 w 481"/>
                <a:gd name="T99" fmla="*/ 488 h 982"/>
                <a:gd name="T100" fmla="*/ 202 w 481"/>
                <a:gd name="T101" fmla="*/ 354 h 982"/>
                <a:gd name="T102" fmla="*/ 208 w 481"/>
                <a:gd name="T103" fmla="*/ 306 h 982"/>
                <a:gd name="T104" fmla="*/ 216 w 481"/>
                <a:gd name="T105" fmla="*/ 249 h 982"/>
                <a:gd name="T106" fmla="*/ 235 w 481"/>
                <a:gd name="T107" fmla="*/ 181 h 982"/>
                <a:gd name="T108" fmla="*/ 258 w 481"/>
                <a:gd name="T109" fmla="*/ 115 h 982"/>
                <a:gd name="T110" fmla="*/ 273 w 481"/>
                <a:gd name="T111" fmla="*/ 75 h 982"/>
                <a:gd name="T112" fmla="*/ 290 w 481"/>
                <a:gd name="T113" fmla="*/ 25 h 9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1" h="982">
                  <a:moveTo>
                    <a:pt x="480" y="26"/>
                  </a:moveTo>
                  <a:lnTo>
                    <a:pt x="478" y="34"/>
                  </a:lnTo>
                  <a:lnTo>
                    <a:pt x="475" y="43"/>
                  </a:lnTo>
                  <a:lnTo>
                    <a:pt x="473" y="53"/>
                  </a:lnTo>
                  <a:lnTo>
                    <a:pt x="470" y="64"/>
                  </a:lnTo>
                  <a:lnTo>
                    <a:pt x="468" y="75"/>
                  </a:lnTo>
                  <a:lnTo>
                    <a:pt x="465" y="85"/>
                  </a:lnTo>
                  <a:lnTo>
                    <a:pt x="463" y="94"/>
                  </a:lnTo>
                  <a:lnTo>
                    <a:pt x="461" y="101"/>
                  </a:lnTo>
                  <a:lnTo>
                    <a:pt x="460" y="109"/>
                  </a:lnTo>
                  <a:lnTo>
                    <a:pt x="459" y="118"/>
                  </a:lnTo>
                  <a:lnTo>
                    <a:pt x="459" y="127"/>
                  </a:lnTo>
                  <a:lnTo>
                    <a:pt x="459" y="136"/>
                  </a:lnTo>
                  <a:lnTo>
                    <a:pt x="459" y="145"/>
                  </a:lnTo>
                  <a:lnTo>
                    <a:pt x="459" y="153"/>
                  </a:lnTo>
                  <a:lnTo>
                    <a:pt x="457" y="162"/>
                  </a:lnTo>
                  <a:lnTo>
                    <a:pt x="456" y="170"/>
                  </a:lnTo>
                  <a:lnTo>
                    <a:pt x="453" y="181"/>
                  </a:lnTo>
                  <a:lnTo>
                    <a:pt x="450" y="193"/>
                  </a:lnTo>
                  <a:lnTo>
                    <a:pt x="447" y="204"/>
                  </a:lnTo>
                  <a:lnTo>
                    <a:pt x="444" y="215"/>
                  </a:lnTo>
                  <a:lnTo>
                    <a:pt x="441" y="226"/>
                  </a:lnTo>
                  <a:lnTo>
                    <a:pt x="437" y="236"/>
                  </a:lnTo>
                  <a:lnTo>
                    <a:pt x="433" y="247"/>
                  </a:lnTo>
                  <a:lnTo>
                    <a:pt x="429" y="258"/>
                  </a:lnTo>
                  <a:lnTo>
                    <a:pt x="425" y="268"/>
                  </a:lnTo>
                  <a:lnTo>
                    <a:pt x="421" y="278"/>
                  </a:lnTo>
                  <a:lnTo>
                    <a:pt x="417" y="289"/>
                  </a:lnTo>
                  <a:lnTo>
                    <a:pt x="411" y="299"/>
                  </a:lnTo>
                  <a:lnTo>
                    <a:pt x="406" y="309"/>
                  </a:lnTo>
                  <a:lnTo>
                    <a:pt x="401" y="319"/>
                  </a:lnTo>
                  <a:lnTo>
                    <a:pt x="395" y="329"/>
                  </a:lnTo>
                  <a:lnTo>
                    <a:pt x="388" y="339"/>
                  </a:lnTo>
                  <a:lnTo>
                    <a:pt x="315" y="501"/>
                  </a:lnTo>
                  <a:lnTo>
                    <a:pt x="312" y="509"/>
                  </a:lnTo>
                  <a:lnTo>
                    <a:pt x="311" y="513"/>
                  </a:lnTo>
                  <a:lnTo>
                    <a:pt x="310" y="514"/>
                  </a:lnTo>
                  <a:lnTo>
                    <a:pt x="309" y="515"/>
                  </a:lnTo>
                  <a:lnTo>
                    <a:pt x="308" y="515"/>
                  </a:lnTo>
                  <a:lnTo>
                    <a:pt x="308" y="517"/>
                  </a:lnTo>
                  <a:lnTo>
                    <a:pt x="306" y="522"/>
                  </a:lnTo>
                  <a:lnTo>
                    <a:pt x="304" y="530"/>
                  </a:lnTo>
                  <a:lnTo>
                    <a:pt x="302" y="535"/>
                  </a:lnTo>
                  <a:lnTo>
                    <a:pt x="300" y="542"/>
                  </a:lnTo>
                  <a:lnTo>
                    <a:pt x="297" y="549"/>
                  </a:lnTo>
                  <a:lnTo>
                    <a:pt x="294" y="556"/>
                  </a:lnTo>
                  <a:lnTo>
                    <a:pt x="290" y="564"/>
                  </a:lnTo>
                  <a:lnTo>
                    <a:pt x="287" y="573"/>
                  </a:lnTo>
                  <a:lnTo>
                    <a:pt x="283" y="582"/>
                  </a:lnTo>
                  <a:lnTo>
                    <a:pt x="280" y="590"/>
                  </a:lnTo>
                  <a:lnTo>
                    <a:pt x="277" y="599"/>
                  </a:lnTo>
                  <a:lnTo>
                    <a:pt x="274" y="608"/>
                  </a:lnTo>
                  <a:lnTo>
                    <a:pt x="271" y="616"/>
                  </a:lnTo>
                  <a:lnTo>
                    <a:pt x="268" y="624"/>
                  </a:lnTo>
                  <a:lnTo>
                    <a:pt x="266" y="632"/>
                  </a:lnTo>
                  <a:lnTo>
                    <a:pt x="265" y="639"/>
                  </a:lnTo>
                  <a:lnTo>
                    <a:pt x="264" y="645"/>
                  </a:lnTo>
                  <a:lnTo>
                    <a:pt x="264" y="650"/>
                  </a:lnTo>
                  <a:lnTo>
                    <a:pt x="265" y="660"/>
                  </a:lnTo>
                  <a:lnTo>
                    <a:pt x="265" y="669"/>
                  </a:lnTo>
                  <a:lnTo>
                    <a:pt x="266" y="679"/>
                  </a:lnTo>
                  <a:lnTo>
                    <a:pt x="267" y="687"/>
                  </a:lnTo>
                  <a:lnTo>
                    <a:pt x="268" y="695"/>
                  </a:lnTo>
                  <a:lnTo>
                    <a:pt x="268" y="703"/>
                  </a:lnTo>
                  <a:lnTo>
                    <a:pt x="268" y="711"/>
                  </a:lnTo>
                  <a:lnTo>
                    <a:pt x="267" y="719"/>
                  </a:lnTo>
                  <a:lnTo>
                    <a:pt x="266" y="727"/>
                  </a:lnTo>
                  <a:lnTo>
                    <a:pt x="265" y="734"/>
                  </a:lnTo>
                  <a:lnTo>
                    <a:pt x="263" y="742"/>
                  </a:lnTo>
                  <a:lnTo>
                    <a:pt x="261" y="750"/>
                  </a:lnTo>
                  <a:lnTo>
                    <a:pt x="258" y="758"/>
                  </a:lnTo>
                  <a:lnTo>
                    <a:pt x="254" y="767"/>
                  </a:lnTo>
                  <a:lnTo>
                    <a:pt x="249" y="775"/>
                  </a:lnTo>
                  <a:lnTo>
                    <a:pt x="244" y="785"/>
                  </a:lnTo>
                  <a:lnTo>
                    <a:pt x="239" y="794"/>
                  </a:lnTo>
                  <a:lnTo>
                    <a:pt x="234" y="803"/>
                  </a:lnTo>
                  <a:lnTo>
                    <a:pt x="230" y="814"/>
                  </a:lnTo>
                  <a:lnTo>
                    <a:pt x="226" y="824"/>
                  </a:lnTo>
                  <a:lnTo>
                    <a:pt x="222" y="835"/>
                  </a:lnTo>
                  <a:lnTo>
                    <a:pt x="218" y="846"/>
                  </a:lnTo>
                  <a:lnTo>
                    <a:pt x="214" y="857"/>
                  </a:lnTo>
                  <a:lnTo>
                    <a:pt x="210" y="868"/>
                  </a:lnTo>
                  <a:lnTo>
                    <a:pt x="206" y="879"/>
                  </a:lnTo>
                  <a:lnTo>
                    <a:pt x="202" y="890"/>
                  </a:lnTo>
                  <a:lnTo>
                    <a:pt x="198" y="901"/>
                  </a:lnTo>
                  <a:lnTo>
                    <a:pt x="194" y="912"/>
                  </a:lnTo>
                  <a:lnTo>
                    <a:pt x="189" y="922"/>
                  </a:lnTo>
                  <a:lnTo>
                    <a:pt x="184" y="932"/>
                  </a:lnTo>
                  <a:lnTo>
                    <a:pt x="179" y="941"/>
                  </a:lnTo>
                  <a:lnTo>
                    <a:pt x="174" y="949"/>
                  </a:lnTo>
                  <a:lnTo>
                    <a:pt x="172" y="949"/>
                  </a:lnTo>
                  <a:lnTo>
                    <a:pt x="170" y="951"/>
                  </a:lnTo>
                  <a:lnTo>
                    <a:pt x="167" y="952"/>
                  </a:lnTo>
                  <a:lnTo>
                    <a:pt x="165" y="953"/>
                  </a:lnTo>
                  <a:lnTo>
                    <a:pt x="162" y="953"/>
                  </a:lnTo>
                  <a:lnTo>
                    <a:pt x="159" y="952"/>
                  </a:lnTo>
                  <a:lnTo>
                    <a:pt x="157" y="949"/>
                  </a:lnTo>
                  <a:lnTo>
                    <a:pt x="155" y="945"/>
                  </a:lnTo>
                  <a:lnTo>
                    <a:pt x="155" y="940"/>
                  </a:lnTo>
                  <a:lnTo>
                    <a:pt x="157" y="933"/>
                  </a:lnTo>
                  <a:lnTo>
                    <a:pt x="158" y="925"/>
                  </a:lnTo>
                  <a:lnTo>
                    <a:pt x="160" y="916"/>
                  </a:lnTo>
                  <a:lnTo>
                    <a:pt x="163" y="908"/>
                  </a:lnTo>
                  <a:lnTo>
                    <a:pt x="166" y="898"/>
                  </a:lnTo>
                  <a:lnTo>
                    <a:pt x="169" y="888"/>
                  </a:lnTo>
                  <a:lnTo>
                    <a:pt x="172" y="879"/>
                  </a:lnTo>
                  <a:lnTo>
                    <a:pt x="175" y="869"/>
                  </a:lnTo>
                  <a:lnTo>
                    <a:pt x="178" y="860"/>
                  </a:lnTo>
                  <a:lnTo>
                    <a:pt x="180" y="850"/>
                  </a:lnTo>
                  <a:lnTo>
                    <a:pt x="182" y="842"/>
                  </a:lnTo>
                  <a:lnTo>
                    <a:pt x="182" y="834"/>
                  </a:lnTo>
                  <a:lnTo>
                    <a:pt x="182" y="828"/>
                  </a:lnTo>
                  <a:lnTo>
                    <a:pt x="178" y="837"/>
                  </a:lnTo>
                  <a:lnTo>
                    <a:pt x="175" y="848"/>
                  </a:lnTo>
                  <a:lnTo>
                    <a:pt x="171" y="859"/>
                  </a:lnTo>
                  <a:lnTo>
                    <a:pt x="167" y="871"/>
                  </a:lnTo>
                  <a:lnTo>
                    <a:pt x="164" y="883"/>
                  </a:lnTo>
                  <a:lnTo>
                    <a:pt x="160" y="896"/>
                  </a:lnTo>
                  <a:lnTo>
                    <a:pt x="157" y="908"/>
                  </a:lnTo>
                  <a:lnTo>
                    <a:pt x="154" y="920"/>
                  </a:lnTo>
                  <a:lnTo>
                    <a:pt x="150" y="931"/>
                  </a:lnTo>
                  <a:lnTo>
                    <a:pt x="147" y="942"/>
                  </a:lnTo>
                  <a:lnTo>
                    <a:pt x="143" y="951"/>
                  </a:lnTo>
                  <a:lnTo>
                    <a:pt x="139" y="960"/>
                  </a:lnTo>
                  <a:lnTo>
                    <a:pt x="135" y="967"/>
                  </a:lnTo>
                  <a:lnTo>
                    <a:pt x="131" y="973"/>
                  </a:lnTo>
                  <a:lnTo>
                    <a:pt x="127" y="977"/>
                  </a:lnTo>
                  <a:lnTo>
                    <a:pt x="123" y="978"/>
                  </a:lnTo>
                  <a:lnTo>
                    <a:pt x="119" y="978"/>
                  </a:lnTo>
                  <a:lnTo>
                    <a:pt x="115" y="977"/>
                  </a:lnTo>
                  <a:lnTo>
                    <a:pt x="113" y="975"/>
                  </a:lnTo>
                  <a:lnTo>
                    <a:pt x="111" y="971"/>
                  </a:lnTo>
                  <a:lnTo>
                    <a:pt x="110" y="967"/>
                  </a:lnTo>
                  <a:lnTo>
                    <a:pt x="110" y="962"/>
                  </a:lnTo>
                  <a:lnTo>
                    <a:pt x="110" y="956"/>
                  </a:lnTo>
                  <a:lnTo>
                    <a:pt x="111" y="950"/>
                  </a:lnTo>
                  <a:lnTo>
                    <a:pt x="113" y="943"/>
                  </a:lnTo>
                  <a:lnTo>
                    <a:pt x="114" y="937"/>
                  </a:lnTo>
                  <a:lnTo>
                    <a:pt x="115" y="930"/>
                  </a:lnTo>
                  <a:lnTo>
                    <a:pt x="117" y="923"/>
                  </a:lnTo>
                  <a:lnTo>
                    <a:pt x="119" y="916"/>
                  </a:lnTo>
                  <a:lnTo>
                    <a:pt x="121" y="910"/>
                  </a:lnTo>
                  <a:lnTo>
                    <a:pt x="122" y="905"/>
                  </a:lnTo>
                  <a:lnTo>
                    <a:pt x="123" y="899"/>
                  </a:lnTo>
                  <a:lnTo>
                    <a:pt x="126" y="887"/>
                  </a:lnTo>
                  <a:lnTo>
                    <a:pt x="129" y="876"/>
                  </a:lnTo>
                  <a:lnTo>
                    <a:pt x="131" y="866"/>
                  </a:lnTo>
                  <a:lnTo>
                    <a:pt x="133" y="858"/>
                  </a:lnTo>
                  <a:lnTo>
                    <a:pt x="135" y="850"/>
                  </a:lnTo>
                  <a:lnTo>
                    <a:pt x="138" y="842"/>
                  </a:lnTo>
                  <a:lnTo>
                    <a:pt x="141" y="833"/>
                  </a:lnTo>
                  <a:lnTo>
                    <a:pt x="145" y="825"/>
                  </a:lnTo>
                  <a:lnTo>
                    <a:pt x="141" y="835"/>
                  </a:lnTo>
                  <a:lnTo>
                    <a:pt x="137" y="847"/>
                  </a:lnTo>
                  <a:lnTo>
                    <a:pt x="132" y="860"/>
                  </a:lnTo>
                  <a:lnTo>
                    <a:pt x="128" y="874"/>
                  </a:lnTo>
                  <a:lnTo>
                    <a:pt x="124" y="888"/>
                  </a:lnTo>
                  <a:lnTo>
                    <a:pt x="120" y="903"/>
                  </a:lnTo>
                  <a:lnTo>
                    <a:pt x="116" y="918"/>
                  </a:lnTo>
                  <a:lnTo>
                    <a:pt x="111" y="932"/>
                  </a:lnTo>
                  <a:lnTo>
                    <a:pt x="107" y="944"/>
                  </a:lnTo>
                  <a:lnTo>
                    <a:pt x="103" y="955"/>
                  </a:lnTo>
                  <a:lnTo>
                    <a:pt x="97" y="965"/>
                  </a:lnTo>
                  <a:lnTo>
                    <a:pt x="91" y="973"/>
                  </a:lnTo>
                  <a:lnTo>
                    <a:pt x="85" y="978"/>
                  </a:lnTo>
                  <a:lnTo>
                    <a:pt x="79" y="981"/>
                  </a:lnTo>
                  <a:lnTo>
                    <a:pt x="71" y="979"/>
                  </a:lnTo>
                  <a:lnTo>
                    <a:pt x="63" y="975"/>
                  </a:lnTo>
                  <a:lnTo>
                    <a:pt x="61" y="976"/>
                  </a:lnTo>
                  <a:lnTo>
                    <a:pt x="61" y="974"/>
                  </a:lnTo>
                  <a:lnTo>
                    <a:pt x="61" y="971"/>
                  </a:lnTo>
                  <a:lnTo>
                    <a:pt x="62" y="964"/>
                  </a:lnTo>
                  <a:lnTo>
                    <a:pt x="63" y="956"/>
                  </a:lnTo>
                  <a:lnTo>
                    <a:pt x="66" y="946"/>
                  </a:lnTo>
                  <a:lnTo>
                    <a:pt x="69" y="935"/>
                  </a:lnTo>
                  <a:lnTo>
                    <a:pt x="72" y="923"/>
                  </a:lnTo>
                  <a:lnTo>
                    <a:pt x="75" y="910"/>
                  </a:lnTo>
                  <a:lnTo>
                    <a:pt x="79" y="896"/>
                  </a:lnTo>
                  <a:lnTo>
                    <a:pt x="83" y="883"/>
                  </a:lnTo>
                  <a:lnTo>
                    <a:pt x="87" y="869"/>
                  </a:lnTo>
                  <a:lnTo>
                    <a:pt x="91" y="855"/>
                  </a:lnTo>
                  <a:lnTo>
                    <a:pt x="94" y="842"/>
                  </a:lnTo>
                  <a:lnTo>
                    <a:pt x="98" y="830"/>
                  </a:lnTo>
                  <a:lnTo>
                    <a:pt x="101" y="819"/>
                  </a:lnTo>
                  <a:lnTo>
                    <a:pt x="98" y="827"/>
                  </a:lnTo>
                  <a:lnTo>
                    <a:pt x="94" y="837"/>
                  </a:lnTo>
                  <a:lnTo>
                    <a:pt x="90" y="846"/>
                  </a:lnTo>
                  <a:lnTo>
                    <a:pt x="86" y="857"/>
                  </a:lnTo>
                  <a:lnTo>
                    <a:pt x="81" y="868"/>
                  </a:lnTo>
                  <a:lnTo>
                    <a:pt x="77" y="878"/>
                  </a:lnTo>
                  <a:lnTo>
                    <a:pt x="72" y="889"/>
                  </a:lnTo>
                  <a:lnTo>
                    <a:pt x="67" y="899"/>
                  </a:lnTo>
                  <a:lnTo>
                    <a:pt x="62" y="910"/>
                  </a:lnTo>
                  <a:lnTo>
                    <a:pt x="57" y="918"/>
                  </a:lnTo>
                  <a:lnTo>
                    <a:pt x="53" y="927"/>
                  </a:lnTo>
                  <a:lnTo>
                    <a:pt x="49" y="934"/>
                  </a:lnTo>
                  <a:lnTo>
                    <a:pt x="45" y="940"/>
                  </a:lnTo>
                  <a:lnTo>
                    <a:pt x="41" y="944"/>
                  </a:lnTo>
                  <a:lnTo>
                    <a:pt x="39" y="946"/>
                  </a:lnTo>
                  <a:lnTo>
                    <a:pt x="36" y="947"/>
                  </a:lnTo>
                  <a:lnTo>
                    <a:pt x="31" y="947"/>
                  </a:lnTo>
                  <a:lnTo>
                    <a:pt x="28" y="945"/>
                  </a:lnTo>
                  <a:lnTo>
                    <a:pt x="25" y="943"/>
                  </a:lnTo>
                  <a:lnTo>
                    <a:pt x="24" y="940"/>
                  </a:lnTo>
                  <a:lnTo>
                    <a:pt x="23" y="935"/>
                  </a:lnTo>
                  <a:lnTo>
                    <a:pt x="22" y="928"/>
                  </a:lnTo>
                  <a:lnTo>
                    <a:pt x="23" y="922"/>
                  </a:lnTo>
                  <a:lnTo>
                    <a:pt x="24" y="914"/>
                  </a:lnTo>
                  <a:lnTo>
                    <a:pt x="25" y="905"/>
                  </a:lnTo>
                  <a:lnTo>
                    <a:pt x="28" y="896"/>
                  </a:lnTo>
                  <a:lnTo>
                    <a:pt x="30" y="886"/>
                  </a:lnTo>
                  <a:lnTo>
                    <a:pt x="34" y="875"/>
                  </a:lnTo>
                  <a:lnTo>
                    <a:pt x="37" y="864"/>
                  </a:lnTo>
                  <a:lnTo>
                    <a:pt x="40" y="852"/>
                  </a:lnTo>
                  <a:lnTo>
                    <a:pt x="44" y="841"/>
                  </a:lnTo>
                  <a:lnTo>
                    <a:pt x="47" y="829"/>
                  </a:lnTo>
                  <a:lnTo>
                    <a:pt x="52" y="816"/>
                  </a:lnTo>
                  <a:lnTo>
                    <a:pt x="56" y="804"/>
                  </a:lnTo>
                  <a:lnTo>
                    <a:pt x="60" y="795"/>
                  </a:lnTo>
                  <a:lnTo>
                    <a:pt x="64" y="786"/>
                  </a:lnTo>
                  <a:lnTo>
                    <a:pt x="69" y="778"/>
                  </a:lnTo>
                  <a:lnTo>
                    <a:pt x="73" y="770"/>
                  </a:lnTo>
                  <a:lnTo>
                    <a:pt x="78" y="762"/>
                  </a:lnTo>
                  <a:lnTo>
                    <a:pt x="83" y="753"/>
                  </a:lnTo>
                  <a:lnTo>
                    <a:pt x="81" y="756"/>
                  </a:lnTo>
                  <a:lnTo>
                    <a:pt x="81" y="754"/>
                  </a:lnTo>
                  <a:lnTo>
                    <a:pt x="81" y="750"/>
                  </a:lnTo>
                  <a:lnTo>
                    <a:pt x="82" y="747"/>
                  </a:lnTo>
                  <a:lnTo>
                    <a:pt x="81" y="745"/>
                  </a:lnTo>
                  <a:lnTo>
                    <a:pt x="77" y="747"/>
                  </a:lnTo>
                  <a:lnTo>
                    <a:pt x="69" y="756"/>
                  </a:lnTo>
                  <a:lnTo>
                    <a:pt x="57" y="773"/>
                  </a:lnTo>
                  <a:lnTo>
                    <a:pt x="53" y="780"/>
                  </a:lnTo>
                  <a:lnTo>
                    <a:pt x="49" y="786"/>
                  </a:lnTo>
                  <a:lnTo>
                    <a:pt x="44" y="793"/>
                  </a:lnTo>
                  <a:lnTo>
                    <a:pt x="39" y="798"/>
                  </a:lnTo>
                  <a:lnTo>
                    <a:pt x="34" y="804"/>
                  </a:lnTo>
                  <a:lnTo>
                    <a:pt x="29" y="810"/>
                  </a:lnTo>
                  <a:lnTo>
                    <a:pt x="24" y="816"/>
                  </a:lnTo>
                  <a:lnTo>
                    <a:pt x="19" y="822"/>
                  </a:lnTo>
                  <a:lnTo>
                    <a:pt x="11" y="825"/>
                  </a:lnTo>
                  <a:lnTo>
                    <a:pt x="5" y="824"/>
                  </a:lnTo>
                  <a:lnTo>
                    <a:pt x="2" y="822"/>
                  </a:lnTo>
                  <a:lnTo>
                    <a:pt x="0" y="816"/>
                  </a:lnTo>
                  <a:lnTo>
                    <a:pt x="0" y="808"/>
                  </a:lnTo>
                  <a:lnTo>
                    <a:pt x="2" y="798"/>
                  </a:lnTo>
                  <a:lnTo>
                    <a:pt x="5" y="785"/>
                  </a:lnTo>
                  <a:lnTo>
                    <a:pt x="9" y="771"/>
                  </a:lnTo>
                  <a:lnTo>
                    <a:pt x="11" y="764"/>
                  </a:lnTo>
                  <a:lnTo>
                    <a:pt x="13" y="758"/>
                  </a:lnTo>
                  <a:lnTo>
                    <a:pt x="16" y="752"/>
                  </a:lnTo>
                  <a:lnTo>
                    <a:pt x="19" y="746"/>
                  </a:lnTo>
                  <a:lnTo>
                    <a:pt x="22" y="740"/>
                  </a:lnTo>
                  <a:lnTo>
                    <a:pt x="25" y="734"/>
                  </a:lnTo>
                  <a:lnTo>
                    <a:pt x="29" y="728"/>
                  </a:lnTo>
                  <a:lnTo>
                    <a:pt x="33" y="723"/>
                  </a:lnTo>
                  <a:lnTo>
                    <a:pt x="37" y="717"/>
                  </a:lnTo>
                  <a:lnTo>
                    <a:pt x="40" y="711"/>
                  </a:lnTo>
                  <a:lnTo>
                    <a:pt x="44" y="706"/>
                  </a:lnTo>
                  <a:lnTo>
                    <a:pt x="47" y="701"/>
                  </a:lnTo>
                  <a:lnTo>
                    <a:pt x="51" y="695"/>
                  </a:lnTo>
                  <a:lnTo>
                    <a:pt x="55" y="690"/>
                  </a:lnTo>
                  <a:lnTo>
                    <a:pt x="59" y="685"/>
                  </a:lnTo>
                  <a:lnTo>
                    <a:pt x="62" y="680"/>
                  </a:lnTo>
                  <a:lnTo>
                    <a:pt x="64" y="678"/>
                  </a:lnTo>
                  <a:lnTo>
                    <a:pt x="66" y="675"/>
                  </a:lnTo>
                  <a:lnTo>
                    <a:pt x="68" y="673"/>
                  </a:lnTo>
                  <a:lnTo>
                    <a:pt x="70" y="671"/>
                  </a:lnTo>
                  <a:lnTo>
                    <a:pt x="71" y="669"/>
                  </a:lnTo>
                  <a:lnTo>
                    <a:pt x="73" y="668"/>
                  </a:lnTo>
                  <a:lnTo>
                    <a:pt x="76" y="666"/>
                  </a:lnTo>
                  <a:lnTo>
                    <a:pt x="78" y="664"/>
                  </a:lnTo>
                  <a:lnTo>
                    <a:pt x="82" y="660"/>
                  </a:lnTo>
                  <a:lnTo>
                    <a:pt x="86" y="656"/>
                  </a:lnTo>
                  <a:lnTo>
                    <a:pt x="89" y="652"/>
                  </a:lnTo>
                  <a:lnTo>
                    <a:pt x="93" y="649"/>
                  </a:lnTo>
                  <a:lnTo>
                    <a:pt x="95" y="645"/>
                  </a:lnTo>
                  <a:lnTo>
                    <a:pt x="99" y="642"/>
                  </a:lnTo>
                  <a:lnTo>
                    <a:pt x="101" y="638"/>
                  </a:lnTo>
                  <a:lnTo>
                    <a:pt x="105" y="634"/>
                  </a:lnTo>
                  <a:lnTo>
                    <a:pt x="110" y="630"/>
                  </a:lnTo>
                  <a:lnTo>
                    <a:pt x="116" y="625"/>
                  </a:lnTo>
                  <a:lnTo>
                    <a:pt x="121" y="621"/>
                  </a:lnTo>
                  <a:lnTo>
                    <a:pt x="127" y="617"/>
                  </a:lnTo>
                  <a:lnTo>
                    <a:pt x="133" y="613"/>
                  </a:lnTo>
                  <a:lnTo>
                    <a:pt x="140" y="610"/>
                  </a:lnTo>
                  <a:lnTo>
                    <a:pt x="147" y="607"/>
                  </a:lnTo>
                  <a:lnTo>
                    <a:pt x="154" y="604"/>
                  </a:lnTo>
                  <a:lnTo>
                    <a:pt x="161" y="584"/>
                  </a:lnTo>
                  <a:lnTo>
                    <a:pt x="164" y="570"/>
                  </a:lnTo>
                  <a:lnTo>
                    <a:pt x="167" y="557"/>
                  </a:lnTo>
                  <a:lnTo>
                    <a:pt x="169" y="546"/>
                  </a:lnTo>
                  <a:lnTo>
                    <a:pt x="171" y="537"/>
                  </a:lnTo>
                  <a:lnTo>
                    <a:pt x="173" y="529"/>
                  </a:lnTo>
                  <a:lnTo>
                    <a:pt x="174" y="522"/>
                  </a:lnTo>
                  <a:lnTo>
                    <a:pt x="176" y="515"/>
                  </a:lnTo>
                  <a:lnTo>
                    <a:pt x="178" y="509"/>
                  </a:lnTo>
                  <a:lnTo>
                    <a:pt x="179" y="503"/>
                  </a:lnTo>
                  <a:lnTo>
                    <a:pt x="181" y="496"/>
                  </a:lnTo>
                  <a:lnTo>
                    <a:pt x="182" y="488"/>
                  </a:lnTo>
                  <a:lnTo>
                    <a:pt x="184" y="480"/>
                  </a:lnTo>
                  <a:lnTo>
                    <a:pt x="186" y="471"/>
                  </a:lnTo>
                  <a:lnTo>
                    <a:pt x="188" y="459"/>
                  </a:lnTo>
                  <a:lnTo>
                    <a:pt x="191" y="447"/>
                  </a:lnTo>
                  <a:lnTo>
                    <a:pt x="194" y="432"/>
                  </a:lnTo>
                  <a:lnTo>
                    <a:pt x="202" y="354"/>
                  </a:lnTo>
                  <a:lnTo>
                    <a:pt x="203" y="350"/>
                  </a:lnTo>
                  <a:lnTo>
                    <a:pt x="204" y="344"/>
                  </a:lnTo>
                  <a:lnTo>
                    <a:pt x="204" y="335"/>
                  </a:lnTo>
                  <a:lnTo>
                    <a:pt x="206" y="325"/>
                  </a:lnTo>
                  <a:lnTo>
                    <a:pt x="206" y="315"/>
                  </a:lnTo>
                  <a:lnTo>
                    <a:pt x="208" y="306"/>
                  </a:lnTo>
                  <a:lnTo>
                    <a:pt x="208" y="300"/>
                  </a:lnTo>
                  <a:lnTo>
                    <a:pt x="208" y="296"/>
                  </a:lnTo>
                  <a:lnTo>
                    <a:pt x="209" y="284"/>
                  </a:lnTo>
                  <a:lnTo>
                    <a:pt x="211" y="272"/>
                  </a:lnTo>
                  <a:lnTo>
                    <a:pt x="214" y="261"/>
                  </a:lnTo>
                  <a:lnTo>
                    <a:pt x="216" y="249"/>
                  </a:lnTo>
                  <a:lnTo>
                    <a:pt x="219" y="237"/>
                  </a:lnTo>
                  <a:lnTo>
                    <a:pt x="222" y="226"/>
                  </a:lnTo>
                  <a:lnTo>
                    <a:pt x="225" y="215"/>
                  </a:lnTo>
                  <a:lnTo>
                    <a:pt x="228" y="203"/>
                  </a:lnTo>
                  <a:lnTo>
                    <a:pt x="232" y="193"/>
                  </a:lnTo>
                  <a:lnTo>
                    <a:pt x="235" y="181"/>
                  </a:lnTo>
                  <a:lnTo>
                    <a:pt x="239" y="171"/>
                  </a:lnTo>
                  <a:lnTo>
                    <a:pt x="243" y="159"/>
                  </a:lnTo>
                  <a:lnTo>
                    <a:pt x="246" y="149"/>
                  </a:lnTo>
                  <a:lnTo>
                    <a:pt x="250" y="137"/>
                  </a:lnTo>
                  <a:lnTo>
                    <a:pt x="254" y="127"/>
                  </a:lnTo>
                  <a:lnTo>
                    <a:pt x="258" y="115"/>
                  </a:lnTo>
                  <a:lnTo>
                    <a:pt x="260" y="110"/>
                  </a:lnTo>
                  <a:lnTo>
                    <a:pt x="262" y="104"/>
                  </a:lnTo>
                  <a:lnTo>
                    <a:pt x="265" y="97"/>
                  </a:lnTo>
                  <a:lnTo>
                    <a:pt x="267" y="90"/>
                  </a:lnTo>
                  <a:lnTo>
                    <a:pt x="270" y="83"/>
                  </a:lnTo>
                  <a:lnTo>
                    <a:pt x="273" y="75"/>
                  </a:lnTo>
                  <a:lnTo>
                    <a:pt x="276" y="66"/>
                  </a:lnTo>
                  <a:lnTo>
                    <a:pt x="279" y="58"/>
                  </a:lnTo>
                  <a:lnTo>
                    <a:pt x="282" y="49"/>
                  </a:lnTo>
                  <a:lnTo>
                    <a:pt x="284" y="41"/>
                  </a:lnTo>
                  <a:lnTo>
                    <a:pt x="287" y="32"/>
                  </a:lnTo>
                  <a:lnTo>
                    <a:pt x="290" y="25"/>
                  </a:lnTo>
                  <a:lnTo>
                    <a:pt x="292" y="18"/>
                  </a:lnTo>
                  <a:lnTo>
                    <a:pt x="294" y="11"/>
                  </a:lnTo>
                  <a:lnTo>
                    <a:pt x="296" y="5"/>
                  </a:lnTo>
                  <a:lnTo>
                    <a:pt x="298" y="0"/>
                  </a:lnTo>
                  <a:lnTo>
                    <a:pt x="480" y="2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0" name="Freeform 6">
              <a:extLst>
                <a:ext uri="{FF2B5EF4-FFF2-40B4-BE49-F238E27FC236}">
                  <a16:creationId xmlns:a16="http://schemas.microsoft.com/office/drawing/2014/main" id="{96E2A481-6713-F745-9706-4702629BD998}"/>
                </a:ext>
              </a:extLst>
            </p:cNvPr>
            <p:cNvSpPr>
              <a:spLocks/>
            </p:cNvSpPr>
            <p:nvPr/>
          </p:nvSpPr>
          <p:spPr bwMode="auto">
            <a:xfrm>
              <a:off x="3659" y="2951"/>
              <a:ext cx="93" cy="90"/>
            </a:xfrm>
            <a:custGeom>
              <a:avLst/>
              <a:gdLst>
                <a:gd name="T0" fmla="*/ 26 w 93"/>
                <a:gd name="T1" fmla="*/ 86 h 90"/>
                <a:gd name="T2" fmla="*/ 26 w 93"/>
                <a:gd name="T3" fmla="*/ 86 h 90"/>
                <a:gd name="T4" fmla="*/ 34 w 93"/>
                <a:gd name="T5" fmla="*/ 84 h 90"/>
                <a:gd name="T6" fmla="*/ 43 w 93"/>
                <a:gd name="T7" fmla="*/ 82 h 90"/>
                <a:gd name="T8" fmla="*/ 50 w 93"/>
                <a:gd name="T9" fmla="*/ 79 h 90"/>
                <a:gd name="T10" fmla="*/ 57 w 93"/>
                <a:gd name="T11" fmla="*/ 76 h 90"/>
                <a:gd name="T12" fmla="*/ 63 w 93"/>
                <a:gd name="T13" fmla="*/ 71 h 90"/>
                <a:gd name="T14" fmla="*/ 69 w 93"/>
                <a:gd name="T15" fmla="*/ 66 h 90"/>
                <a:gd name="T16" fmla="*/ 74 w 93"/>
                <a:gd name="T17" fmla="*/ 62 h 90"/>
                <a:gd name="T18" fmla="*/ 78 w 93"/>
                <a:gd name="T19" fmla="*/ 56 h 90"/>
                <a:gd name="T20" fmla="*/ 82 w 93"/>
                <a:gd name="T21" fmla="*/ 50 h 90"/>
                <a:gd name="T22" fmla="*/ 85 w 93"/>
                <a:gd name="T23" fmla="*/ 44 h 90"/>
                <a:gd name="T24" fmla="*/ 87 w 93"/>
                <a:gd name="T25" fmla="*/ 37 h 90"/>
                <a:gd name="T26" fmla="*/ 89 w 93"/>
                <a:gd name="T27" fmla="*/ 30 h 90"/>
                <a:gd name="T28" fmla="*/ 91 w 93"/>
                <a:gd name="T29" fmla="*/ 23 h 90"/>
                <a:gd name="T30" fmla="*/ 92 w 93"/>
                <a:gd name="T31" fmla="*/ 16 h 90"/>
                <a:gd name="T32" fmla="*/ 92 w 93"/>
                <a:gd name="T33" fmla="*/ 8 h 90"/>
                <a:gd name="T34" fmla="*/ 92 w 93"/>
                <a:gd name="T35" fmla="*/ 0 h 90"/>
                <a:gd name="T36" fmla="*/ 92 w 93"/>
                <a:gd name="T37" fmla="*/ 9 h 90"/>
                <a:gd name="T38" fmla="*/ 91 w 93"/>
                <a:gd name="T39" fmla="*/ 18 h 90"/>
                <a:gd name="T40" fmla="*/ 89 w 93"/>
                <a:gd name="T41" fmla="*/ 27 h 90"/>
                <a:gd name="T42" fmla="*/ 85 w 93"/>
                <a:gd name="T43" fmla="*/ 36 h 90"/>
                <a:gd name="T44" fmla="*/ 82 w 93"/>
                <a:gd name="T45" fmla="*/ 43 h 90"/>
                <a:gd name="T46" fmla="*/ 78 w 93"/>
                <a:gd name="T47" fmla="*/ 51 h 90"/>
                <a:gd name="T48" fmla="*/ 72 w 93"/>
                <a:gd name="T49" fmla="*/ 58 h 90"/>
                <a:gd name="T50" fmla="*/ 66 w 93"/>
                <a:gd name="T51" fmla="*/ 64 h 90"/>
                <a:gd name="T52" fmla="*/ 59 w 93"/>
                <a:gd name="T53" fmla="*/ 70 h 90"/>
                <a:gd name="T54" fmla="*/ 52 w 93"/>
                <a:gd name="T55" fmla="*/ 75 h 90"/>
                <a:gd name="T56" fmla="*/ 44 w 93"/>
                <a:gd name="T57" fmla="*/ 79 h 90"/>
                <a:gd name="T58" fmla="*/ 36 w 93"/>
                <a:gd name="T59" fmla="*/ 83 h 90"/>
                <a:gd name="T60" fmla="*/ 27 w 93"/>
                <a:gd name="T61" fmla="*/ 86 h 90"/>
                <a:gd name="T62" fmla="*/ 19 w 93"/>
                <a:gd name="T63" fmla="*/ 88 h 90"/>
                <a:gd name="T64" fmla="*/ 10 w 93"/>
                <a:gd name="T65" fmla="*/ 89 h 90"/>
                <a:gd name="T66" fmla="*/ 0 w 93"/>
                <a:gd name="T67" fmla="*/ 89 h 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0">
                  <a:moveTo>
                    <a:pt x="26" y="86"/>
                  </a:moveTo>
                  <a:lnTo>
                    <a:pt x="26" y="86"/>
                  </a:lnTo>
                  <a:lnTo>
                    <a:pt x="34" y="84"/>
                  </a:lnTo>
                  <a:lnTo>
                    <a:pt x="43" y="82"/>
                  </a:lnTo>
                  <a:lnTo>
                    <a:pt x="50" y="79"/>
                  </a:lnTo>
                  <a:lnTo>
                    <a:pt x="57" y="76"/>
                  </a:lnTo>
                  <a:lnTo>
                    <a:pt x="63" y="71"/>
                  </a:lnTo>
                  <a:lnTo>
                    <a:pt x="69" y="66"/>
                  </a:lnTo>
                  <a:lnTo>
                    <a:pt x="74" y="62"/>
                  </a:lnTo>
                  <a:lnTo>
                    <a:pt x="78" y="56"/>
                  </a:lnTo>
                  <a:lnTo>
                    <a:pt x="82" y="50"/>
                  </a:lnTo>
                  <a:lnTo>
                    <a:pt x="85" y="44"/>
                  </a:lnTo>
                  <a:lnTo>
                    <a:pt x="87" y="37"/>
                  </a:lnTo>
                  <a:lnTo>
                    <a:pt x="89" y="30"/>
                  </a:lnTo>
                  <a:lnTo>
                    <a:pt x="91" y="23"/>
                  </a:lnTo>
                  <a:lnTo>
                    <a:pt x="92" y="16"/>
                  </a:lnTo>
                  <a:lnTo>
                    <a:pt x="92" y="8"/>
                  </a:lnTo>
                  <a:lnTo>
                    <a:pt x="92" y="0"/>
                  </a:lnTo>
                  <a:lnTo>
                    <a:pt x="92" y="9"/>
                  </a:lnTo>
                  <a:lnTo>
                    <a:pt x="91" y="18"/>
                  </a:lnTo>
                  <a:lnTo>
                    <a:pt x="89" y="27"/>
                  </a:lnTo>
                  <a:lnTo>
                    <a:pt x="85" y="36"/>
                  </a:lnTo>
                  <a:lnTo>
                    <a:pt x="82" y="43"/>
                  </a:lnTo>
                  <a:lnTo>
                    <a:pt x="78" y="51"/>
                  </a:lnTo>
                  <a:lnTo>
                    <a:pt x="72" y="58"/>
                  </a:lnTo>
                  <a:lnTo>
                    <a:pt x="66" y="64"/>
                  </a:lnTo>
                  <a:lnTo>
                    <a:pt x="59" y="70"/>
                  </a:lnTo>
                  <a:lnTo>
                    <a:pt x="52" y="75"/>
                  </a:lnTo>
                  <a:lnTo>
                    <a:pt x="44" y="79"/>
                  </a:lnTo>
                  <a:lnTo>
                    <a:pt x="36" y="83"/>
                  </a:lnTo>
                  <a:lnTo>
                    <a:pt x="27" y="86"/>
                  </a:lnTo>
                  <a:lnTo>
                    <a:pt x="19" y="88"/>
                  </a:lnTo>
                  <a:lnTo>
                    <a:pt x="10" y="89"/>
                  </a:lnTo>
                  <a:lnTo>
                    <a:pt x="0" y="8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1" name="Freeform 7">
              <a:extLst>
                <a:ext uri="{FF2B5EF4-FFF2-40B4-BE49-F238E27FC236}">
                  <a16:creationId xmlns:a16="http://schemas.microsoft.com/office/drawing/2014/main" id="{4627B412-1D21-2C68-E11D-7B1A8B121A6E}"/>
                </a:ext>
              </a:extLst>
            </p:cNvPr>
            <p:cNvSpPr>
              <a:spLocks/>
            </p:cNvSpPr>
            <p:nvPr/>
          </p:nvSpPr>
          <p:spPr bwMode="auto">
            <a:xfrm>
              <a:off x="3668" y="2951"/>
              <a:ext cx="112" cy="114"/>
            </a:xfrm>
            <a:custGeom>
              <a:avLst/>
              <a:gdLst>
                <a:gd name="T0" fmla="*/ 3 w 112"/>
                <a:gd name="T1" fmla="*/ 105 h 114"/>
                <a:gd name="T2" fmla="*/ 11 w 112"/>
                <a:gd name="T3" fmla="*/ 106 h 114"/>
                <a:gd name="T4" fmla="*/ 19 w 112"/>
                <a:gd name="T5" fmla="*/ 108 h 114"/>
                <a:gd name="T6" fmla="*/ 27 w 112"/>
                <a:gd name="T7" fmla="*/ 110 h 114"/>
                <a:gd name="T8" fmla="*/ 39 w 112"/>
                <a:gd name="T9" fmla="*/ 112 h 114"/>
                <a:gd name="T10" fmla="*/ 57 w 112"/>
                <a:gd name="T11" fmla="*/ 112 h 114"/>
                <a:gd name="T12" fmla="*/ 76 w 112"/>
                <a:gd name="T13" fmla="*/ 109 h 114"/>
                <a:gd name="T14" fmla="*/ 94 w 112"/>
                <a:gd name="T15" fmla="*/ 104 h 114"/>
                <a:gd name="T16" fmla="*/ 101 w 112"/>
                <a:gd name="T17" fmla="*/ 100 h 114"/>
                <a:gd name="T18" fmla="*/ 106 w 112"/>
                <a:gd name="T19" fmla="*/ 99 h 114"/>
                <a:gd name="T20" fmla="*/ 111 w 112"/>
                <a:gd name="T21" fmla="*/ 98 h 114"/>
                <a:gd name="T22" fmla="*/ 107 w 112"/>
                <a:gd name="T23" fmla="*/ 95 h 114"/>
                <a:gd name="T24" fmla="*/ 98 w 112"/>
                <a:gd name="T25" fmla="*/ 86 h 114"/>
                <a:gd name="T26" fmla="*/ 98 w 112"/>
                <a:gd name="T27" fmla="*/ 75 h 114"/>
                <a:gd name="T28" fmla="*/ 97 w 112"/>
                <a:gd name="T29" fmla="*/ 63 h 114"/>
                <a:gd name="T30" fmla="*/ 96 w 112"/>
                <a:gd name="T31" fmla="*/ 52 h 114"/>
                <a:gd name="T32" fmla="*/ 95 w 112"/>
                <a:gd name="T33" fmla="*/ 40 h 114"/>
                <a:gd name="T34" fmla="*/ 94 w 112"/>
                <a:gd name="T35" fmla="*/ 29 h 114"/>
                <a:gd name="T36" fmla="*/ 94 w 112"/>
                <a:gd name="T37" fmla="*/ 17 h 114"/>
                <a:gd name="T38" fmla="*/ 95 w 112"/>
                <a:gd name="T39" fmla="*/ 6 h 114"/>
                <a:gd name="T40" fmla="*/ 93 w 112"/>
                <a:gd name="T41" fmla="*/ 0 h 114"/>
                <a:gd name="T42" fmla="*/ 86 w 112"/>
                <a:gd name="T43" fmla="*/ 0 h 114"/>
                <a:gd name="T44" fmla="*/ 84 w 112"/>
                <a:gd name="T45" fmla="*/ 10 h 114"/>
                <a:gd name="T46" fmla="*/ 81 w 112"/>
                <a:gd name="T47" fmla="*/ 26 h 114"/>
                <a:gd name="T48" fmla="*/ 75 w 112"/>
                <a:gd name="T49" fmla="*/ 41 h 114"/>
                <a:gd name="T50" fmla="*/ 67 w 112"/>
                <a:gd name="T51" fmla="*/ 54 h 114"/>
                <a:gd name="T52" fmla="*/ 57 w 112"/>
                <a:gd name="T53" fmla="*/ 66 h 114"/>
                <a:gd name="T54" fmla="*/ 44 w 112"/>
                <a:gd name="T55" fmla="*/ 76 h 114"/>
                <a:gd name="T56" fmla="*/ 29 w 112"/>
                <a:gd name="T57" fmla="*/ 83 h 114"/>
                <a:gd name="T58" fmla="*/ 13 w 112"/>
                <a:gd name="T59" fmla="*/ 88 h 114"/>
                <a:gd name="T60" fmla="*/ 2 w 112"/>
                <a:gd name="T61" fmla="*/ 90 h 114"/>
                <a:gd name="T62" fmla="*/ 1 w 112"/>
                <a:gd name="T63" fmla="*/ 94 h 114"/>
                <a:gd name="T64" fmla="*/ 1 w 112"/>
                <a:gd name="T65" fmla="*/ 99 h 114"/>
                <a:gd name="T66" fmla="*/ 2 w 112"/>
                <a:gd name="T67" fmla="*/ 104 h 114"/>
                <a:gd name="T68" fmla="*/ 0 w 112"/>
                <a:gd name="T69" fmla="*/ 106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114">
                  <a:moveTo>
                    <a:pt x="0" y="105"/>
                  </a:move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2" name="Freeform 8">
              <a:extLst>
                <a:ext uri="{FF2B5EF4-FFF2-40B4-BE49-F238E27FC236}">
                  <a16:creationId xmlns:a16="http://schemas.microsoft.com/office/drawing/2014/main" id="{D99769F7-7328-8FAE-C66F-7F9EFD7C64F0}"/>
                </a:ext>
              </a:extLst>
            </p:cNvPr>
            <p:cNvSpPr>
              <a:spLocks/>
            </p:cNvSpPr>
            <p:nvPr/>
          </p:nvSpPr>
          <p:spPr bwMode="auto">
            <a:xfrm>
              <a:off x="3668" y="2951"/>
              <a:ext cx="112" cy="114"/>
            </a:xfrm>
            <a:custGeom>
              <a:avLst/>
              <a:gdLst>
                <a:gd name="T0" fmla="*/ 0 w 112"/>
                <a:gd name="T1" fmla="*/ 105 h 114"/>
                <a:gd name="T2" fmla="*/ 7 w 112"/>
                <a:gd name="T3" fmla="*/ 105 h 114"/>
                <a:gd name="T4" fmla="*/ 15 w 112"/>
                <a:gd name="T5" fmla="*/ 107 h 114"/>
                <a:gd name="T6" fmla="*/ 23 w 112"/>
                <a:gd name="T7" fmla="*/ 109 h 114"/>
                <a:gd name="T8" fmla="*/ 30 w 112"/>
                <a:gd name="T9" fmla="*/ 110 h 114"/>
                <a:gd name="T10" fmla="*/ 48 w 112"/>
                <a:gd name="T11" fmla="*/ 113 h 114"/>
                <a:gd name="T12" fmla="*/ 67 w 112"/>
                <a:gd name="T13" fmla="*/ 111 h 114"/>
                <a:gd name="T14" fmla="*/ 84 w 112"/>
                <a:gd name="T15" fmla="*/ 107 h 114"/>
                <a:gd name="T16" fmla="*/ 103 w 112"/>
                <a:gd name="T17" fmla="*/ 102 h 114"/>
                <a:gd name="T18" fmla="*/ 103 w 112"/>
                <a:gd name="T19" fmla="*/ 100 h 114"/>
                <a:gd name="T20" fmla="*/ 108 w 112"/>
                <a:gd name="T21" fmla="*/ 99 h 114"/>
                <a:gd name="T22" fmla="*/ 110 w 112"/>
                <a:gd name="T23" fmla="*/ 97 h 114"/>
                <a:gd name="T24" fmla="*/ 98 w 112"/>
                <a:gd name="T25" fmla="*/ 92 h 114"/>
                <a:gd name="T26" fmla="*/ 98 w 112"/>
                <a:gd name="T27" fmla="*/ 80 h 114"/>
                <a:gd name="T28" fmla="*/ 98 w 112"/>
                <a:gd name="T29" fmla="*/ 69 h 114"/>
                <a:gd name="T30" fmla="*/ 96 w 112"/>
                <a:gd name="T31" fmla="*/ 58 h 114"/>
                <a:gd name="T32" fmla="*/ 96 w 112"/>
                <a:gd name="T33" fmla="*/ 46 h 114"/>
                <a:gd name="T34" fmla="*/ 94 w 112"/>
                <a:gd name="T35" fmla="*/ 34 h 114"/>
                <a:gd name="T36" fmla="*/ 94 w 112"/>
                <a:gd name="T37" fmla="*/ 23 h 114"/>
                <a:gd name="T38" fmla="*/ 94 w 112"/>
                <a:gd name="T39" fmla="*/ 12 h 114"/>
                <a:gd name="T40" fmla="*/ 96 w 112"/>
                <a:gd name="T41" fmla="*/ 0 h 114"/>
                <a:gd name="T42" fmla="*/ 89 w 112"/>
                <a:gd name="T43" fmla="*/ 0 h 114"/>
                <a:gd name="T44" fmla="*/ 86 w 112"/>
                <a:gd name="T45" fmla="*/ 2 h 114"/>
                <a:gd name="T46" fmla="*/ 83 w 112"/>
                <a:gd name="T47" fmla="*/ 18 h 114"/>
                <a:gd name="T48" fmla="*/ 78 w 112"/>
                <a:gd name="T49" fmla="*/ 34 h 114"/>
                <a:gd name="T50" fmla="*/ 71 w 112"/>
                <a:gd name="T51" fmla="*/ 48 h 114"/>
                <a:gd name="T52" fmla="*/ 62 w 112"/>
                <a:gd name="T53" fmla="*/ 60 h 114"/>
                <a:gd name="T54" fmla="*/ 50 w 112"/>
                <a:gd name="T55" fmla="*/ 71 h 114"/>
                <a:gd name="T56" fmla="*/ 37 w 112"/>
                <a:gd name="T57" fmla="*/ 80 h 114"/>
                <a:gd name="T58" fmla="*/ 21 w 112"/>
                <a:gd name="T59" fmla="*/ 86 h 114"/>
                <a:gd name="T60" fmla="*/ 4 w 112"/>
                <a:gd name="T61" fmla="*/ 89 h 114"/>
                <a:gd name="T62" fmla="*/ 1 w 112"/>
                <a:gd name="T63" fmla="*/ 92 h 114"/>
                <a:gd name="T64" fmla="*/ 1 w 112"/>
                <a:gd name="T65" fmla="*/ 96 h 114"/>
                <a:gd name="T66" fmla="*/ 2 w 112"/>
                <a:gd name="T67" fmla="*/ 102 h 114"/>
                <a:gd name="T68" fmla="*/ 1 w 112"/>
                <a:gd name="T69" fmla="*/ 106 h 114"/>
                <a:gd name="T70" fmla="*/ 0 w 112"/>
                <a:gd name="T71" fmla="*/ 105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2" h="114">
                  <a:moveTo>
                    <a:pt x="0" y="105"/>
                  </a:moveTo>
                  <a:lnTo>
                    <a:pt x="0" y="105"/>
                  </a:ln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3" name="Freeform 9">
              <a:extLst>
                <a:ext uri="{FF2B5EF4-FFF2-40B4-BE49-F238E27FC236}">
                  <a16:creationId xmlns:a16="http://schemas.microsoft.com/office/drawing/2014/main" id="{66AEE7B9-BFF2-A79F-FF56-C1E414FB82DD}"/>
                </a:ext>
              </a:extLst>
            </p:cNvPr>
            <p:cNvSpPr>
              <a:spLocks/>
            </p:cNvSpPr>
            <p:nvPr/>
          </p:nvSpPr>
          <p:spPr bwMode="auto">
            <a:xfrm>
              <a:off x="3663" y="3110"/>
              <a:ext cx="17" cy="17"/>
            </a:xfrm>
            <a:custGeom>
              <a:avLst/>
              <a:gdLst>
                <a:gd name="T0" fmla="*/ 0 w 17"/>
                <a:gd name="T1" fmla="*/ 6 h 17"/>
                <a:gd name="T2" fmla="*/ 0 w 17"/>
                <a:gd name="T3" fmla="*/ 6 h 17"/>
                <a:gd name="T4" fmla="*/ 1 w 17"/>
                <a:gd name="T5" fmla="*/ 3 h 17"/>
                <a:gd name="T6" fmla="*/ 3 w 17"/>
                <a:gd name="T7" fmla="*/ 0 h 17"/>
                <a:gd name="T8" fmla="*/ 4 w 17"/>
                <a:gd name="T9" fmla="*/ 0 h 17"/>
                <a:gd name="T10" fmla="*/ 5 w 17"/>
                <a:gd name="T11" fmla="*/ 0 h 17"/>
                <a:gd name="T12" fmla="*/ 8 w 17"/>
                <a:gd name="T13" fmla="*/ 6 h 17"/>
                <a:gd name="T14" fmla="*/ 10 w 17"/>
                <a:gd name="T15" fmla="*/ 12 h 17"/>
                <a:gd name="T16" fmla="*/ 12 w 17"/>
                <a:gd name="T17" fmla="*/ 16 h 17"/>
                <a:gd name="T18" fmla="*/ 16 w 17"/>
                <a:gd name="T19" fmla="*/ 1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6"/>
                  </a:moveTo>
                  <a:lnTo>
                    <a:pt x="0" y="6"/>
                  </a:lnTo>
                  <a:lnTo>
                    <a:pt x="1" y="3"/>
                  </a:lnTo>
                  <a:lnTo>
                    <a:pt x="3" y="0"/>
                  </a:lnTo>
                  <a:lnTo>
                    <a:pt x="4" y="0"/>
                  </a:lnTo>
                  <a:lnTo>
                    <a:pt x="5" y="0"/>
                  </a:lnTo>
                  <a:lnTo>
                    <a:pt x="8" y="6"/>
                  </a:lnTo>
                  <a:lnTo>
                    <a:pt x="10" y="12"/>
                  </a:lnTo>
                  <a:lnTo>
                    <a:pt x="12" y="16"/>
                  </a:lnTo>
                  <a:lnTo>
                    <a:pt x="16"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4" name="Freeform 10">
              <a:extLst>
                <a:ext uri="{FF2B5EF4-FFF2-40B4-BE49-F238E27FC236}">
                  <a16:creationId xmlns:a16="http://schemas.microsoft.com/office/drawing/2014/main" id="{43741851-702E-9FB1-52A4-0DED271B5279}"/>
                </a:ext>
              </a:extLst>
            </p:cNvPr>
            <p:cNvSpPr>
              <a:spLocks/>
            </p:cNvSpPr>
            <p:nvPr/>
          </p:nvSpPr>
          <p:spPr bwMode="auto">
            <a:xfrm>
              <a:off x="3699" y="3117"/>
              <a:ext cx="30" cy="17"/>
            </a:xfrm>
            <a:custGeom>
              <a:avLst/>
              <a:gdLst>
                <a:gd name="T0" fmla="*/ 0 w 30"/>
                <a:gd name="T1" fmla="*/ 0 h 17"/>
                <a:gd name="T2" fmla="*/ 0 w 30"/>
                <a:gd name="T3" fmla="*/ 0 h 17"/>
                <a:gd name="T4" fmla="*/ 4 w 30"/>
                <a:gd name="T5" fmla="*/ 10 h 17"/>
                <a:gd name="T6" fmla="*/ 8 w 30"/>
                <a:gd name="T7" fmla="*/ 10 h 17"/>
                <a:gd name="T8" fmla="*/ 11 w 30"/>
                <a:gd name="T9" fmla="*/ 10 h 17"/>
                <a:gd name="T10" fmla="*/ 15 w 30"/>
                <a:gd name="T11" fmla="*/ 10 h 17"/>
                <a:gd name="T12" fmla="*/ 19 w 30"/>
                <a:gd name="T13" fmla="*/ 10 h 17"/>
                <a:gd name="T14" fmla="*/ 22 w 30"/>
                <a:gd name="T15" fmla="*/ 10 h 17"/>
                <a:gd name="T16" fmla="*/ 26 w 30"/>
                <a:gd name="T17" fmla="*/ 10 h 17"/>
                <a:gd name="T18" fmla="*/ 29 w 30"/>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7">
                  <a:moveTo>
                    <a:pt x="0" y="0"/>
                  </a:moveTo>
                  <a:lnTo>
                    <a:pt x="0" y="0"/>
                  </a:lnTo>
                  <a:lnTo>
                    <a:pt x="4" y="10"/>
                  </a:lnTo>
                  <a:lnTo>
                    <a:pt x="8" y="10"/>
                  </a:lnTo>
                  <a:lnTo>
                    <a:pt x="11" y="10"/>
                  </a:lnTo>
                  <a:lnTo>
                    <a:pt x="15" y="10"/>
                  </a:lnTo>
                  <a:lnTo>
                    <a:pt x="19" y="10"/>
                  </a:lnTo>
                  <a:lnTo>
                    <a:pt x="22" y="10"/>
                  </a:lnTo>
                  <a:lnTo>
                    <a:pt x="26" y="10"/>
                  </a:lnTo>
                  <a:lnTo>
                    <a:pt x="2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5" name="Freeform 11">
              <a:extLst>
                <a:ext uri="{FF2B5EF4-FFF2-40B4-BE49-F238E27FC236}">
                  <a16:creationId xmlns:a16="http://schemas.microsoft.com/office/drawing/2014/main" id="{B929FE88-3DE3-AF02-BAE0-A4AD526E24C3}"/>
                </a:ext>
              </a:extLst>
            </p:cNvPr>
            <p:cNvSpPr>
              <a:spLocks/>
            </p:cNvSpPr>
            <p:nvPr/>
          </p:nvSpPr>
          <p:spPr bwMode="auto">
            <a:xfrm>
              <a:off x="3699" y="3054"/>
              <a:ext cx="97" cy="17"/>
            </a:xfrm>
            <a:custGeom>
              <a:avLst/>
              <a:gdLst>
                <a:gd name="T0" fmla="*/ 0 w 97"/>
                <a:gd name="T1" fmla="*/ 14 h 17"/>
                <a:gd name="T2" fmla="*/ 0 w 97"/>
                <a:gd name="T3" fmla="*/ 14 h 17"/>
                <a:gd name="T4" fmla="*/ 9 w 97"/>
                <a:gd name="T5" fmla="*/ 14 h 17"/>
                <a:gd name="T6" fmla="*/ 17 w 97"/>
                <a:gd name="T7" fmla="*/ 14 h 17"/>
                <a:gd name="T8" fmla="*/ 26 w 97"/>
                <a:gd name="T9" fmla="*/ 14 h 17"/>
                <a:gd name="T10" fmla="*/ 34 w 97"/>
                <a:gd name="T11" fmla="*/ 13 h 17"/>
                <a:gd name="T12" fmla="*/ 42 w 97"/>
                <a:gd name="T13" fmla="*/ 12 h 17"/>
                <a:gd name="T14" fmla="*/ 50 w 97"/>
                <a:gd name="T15" fmla="*/ 9 h 17"/>
                <a:gd name="T16" fmla="*/ 58 w 97"/>
                <a:gd name="T17" fmla="*/ 6 h 17"/>
                <a:gd name="T18" fmla="*/ 66 w 97"/>
                <a:gd name="T19" fmla="*/ 2 h 17"/>
                <a:gd name="T20" fmla="*/ 70 w 97"/>
                <a:gd name="T21" fmla="*/ 0 h 17"/>
                <a:gd name="T22" fmla="*/ 74 w 97"/>
                <a:gd name="T23" fmla="*/ 0 h 17"/>
                <a:gd name="T24" fmla="*/ 79 w 97"/>
                <a:gd name="T25" fmla="*/ 0 h 17"/>
                <a:gd name="T26" fmla="*/ 83 w 97"/>
                <a:gd name="T27" fmla="*/ 2 h 17"/>
                <a:gd name="T28" fmla="*/ 87 w 97"/>
                <a:gd name="T29" fmla="*/ 3 h 17"/>
                <a:gd name="T30" fmla="*/ 90 w 97"/>
                <a:gd name="T31" fmla="*/ 7 h 17"/>
                <a:gd name="T32" fmla="*/ 94 w 97"/>
                <a:gd name="T33" fmla="*/ 11 h 17"/>
                <a:gd name="T34" fmla="*/ 96 w 97"/>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7" h="17">
                  <a:moveTo>
                    <a:pt x="0" y="14"/>
                  </a:moveTo>
                  <a:lnTo>
                    <a:pt x="0" y="14"/>
                  </a:lnTo>
                  <a:lnTo>
                    <a:pt x="9" y="14"/>
                  </a:lnTo>
                  <a:lnTo>
                    <a:pt x="17" y="14"/>
                  </a:lnTo>
                  <a:lnTo>
                    <a:pt x="26" y="14"/>
                  </a:lnTo>
                  <a:lnTo>
                    <a:pt x="34" y="13"/>
                  </a:lnTo>
                  <a:lnTo>
                    <a:pt x="42" y="12"/>
                  </a:lnTo>
                  <a:lnTo>
                    <a:pt x="50" y="9"/>
                  </a:lnTo>
                  <a:lnTo>
                    <a:pt x="58" y="6"/>
                  </a:lnTo>
                  <a:lnTo>
                    <a:pt x="66" y="2"/>
                  </a:lnTo>
                  <a:lnTo>
                    <a:pt x="70" y="0"/>
                  </a:lnTo>
                  <a:lnTo>
                    <a:pt x="74" y="0"/>
                  </a:lnTo>
                  <a:lnTo>
                    <a:pt x="79" y="0"/>
                  </a:lnTo>
                  <a:lnTo>
                    <a:pt x="83" y="2"/>
                  </a:lnTo>
                  <a:lnTo>
                    <a:pt x="87" y="3"/>
                  </a:lnTo>
                  <a:lnTo>
                    <a:pt x="90" y="7"/>
                  </a:lnTo>
                  <a:lnTo>
                    <a:pt x="94" y="11"/>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6" name="Freeform 12">
              <a:extLst>
                <a:ext uri="{FF2B5EF4-FFF2-40B4-BE49-F238E27FC236}">
                  <a16:creationId xmlns:a16="http://schemas.microsoft.com/office/drawing/2014/main" id="{BF05A9F6-48DF-CEFB-441D-1C2BF2B22C81}"/>
                </a:ext>
              </a:extLst>
            </p:cNvPr>
            <p:cNvSpPr>
              <a:spLocks/>
            </p:cNvSpPr>
            <p:nvPr/>
          </p:nvSpPr>
          <p:spPr bwMode="auto">
            <a:xfrm>
              <a:off x="3637" y="3019"/>
              <a:ext cx="26" cy="31"/>
            </a:xfrm>
            <a:custGeom>
              <a:avLst/>
              <a:gdLst>
                <a:gd name="T0" fmla="*/ 18 w 26"/>
                <a:gd name="T1" fmla="*/ 30 h 31"/>
                <a:gd name="T2" fmla="*/ 18 w 26"/>
                <a:gd name="T3" fmla="*/ 30 h 31"/>
                <a:gd name="T4" fmla="*/ 18 w 26"/>
                <a:gd name="T5" fmla="*/ 26 h 31"/>
                <a:gd name="T6" fmla="*/ 18 w 26"/>
                <a:gd name="T7" fmla="*/ 22 h 31"/>
                <a:gd name="T8" fmla="*/ 17 w 26"/>
                <a:gd name="T9" fmla="*/ 19 h 31"/>
                <a:gd name="T10" fmla="*/ 16 w 26"/>
                <a:gd name="T11" fmla="*/ 15 h 31"/>
                <a:gd name="T12" fmla="*/ 14 w 26"/>
                <a:gd name="T13" fmla="*/ 12 h 31"/>
                <a:gd name="T14" fmla="*/ 12 w 26"/>
                <a:gd name="T15" fmla="*/ 8 h 31"/>
                <a:gd name="T16" fmla="*/ 12 w 26"/>
                <a:gd name="T17" fmla="*/ 4 h 31"/>
                <a:gd name="T18" fmla="*/ 11 w 26"/>
                <a:gd name="T19" fmla="*/ 0 h 31"/>
                <a:gd name="T20" fmla="*/ 12 w 26"/>
                <a:gd name="T21" fmla="*/ 2 h 31"/>
                <a:gd name="T22" fmla="*/ 14 w 26"/>
                <a:gd name="T23" fmla="*/ 6 h 31"/>
                <a:gd name="T24" fmla="*/ 14 w 26"/>
                <a:gd name="T25" fmla="*/ 9 h 31"/>
                <a:gd name="T26" fmla="*/ 14 w 26"/>
                <a:gd name="T27" fmla="*/ 12 h 31"/>
                <a:gd name="T28" fmla="*/ 16 w 26"/>
                <a:gd name="T29" fmla="*/ 15 h 31"/>
                <a:gd name="T30" fmla="*/ 17 w 26"/>
                <a:gd name="T31" fmla="*/ 18 h 31"/>
                <a:gd name="T32" fmla="*/ 21 w 26"/>
                <a:gd name="T33" fmla="*/ 20 h 31"/>
                <a:gd name="T34" fmla="*/ 25 w 26"/>
                <a:gd name="T35" fmla="*/ 21 h 31"/>
                <a:gd name="T36" fmla="*/ 21 w 26"/>
                <a:gd name="T37" fmla="*/ 22 h 31"/>
                <a:gd name="T38" fmla="*/ 18 w 26"/>
                <a:gd name="T39" fmla="*/ 22 h 31"/>
                <a:gd name="T40" fmla="*/ 14 w 26"/>
                <a:gd name="T41" fmla="*/ 20 h 31"/>
                <a:gd name="T42" fmla="*/ 11 w 26"/>
                <a:gd name="T43" fmla="*/ 20 h 31"/>
                <a:gd name="T44" fmla="*/ 8 w 26"/>
                <a:gd name="T45" fmla="*/ 18 h 31"/>
                <a:gd name="T46" fmla="*/ 5 w 26"/>
                <a:gd name="T47" fmla="*/ 16 h 31"/>
                <a:gd name="T48" fmla="*/ 3 w 26"/>
                <a:gd name="T49" fmla="*/ 14 h 31"/>
                <a:gd name="T50" fmla="*/ 0 w 26"/>
                <a:gd name="T51" fmla="*/ 11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6" h="31">
                  <a:moveTo>
                    <a:pt x="18" y="30"/>
                  </a:moveTo>
                  <a:lnTo>
                    <a:pt x="18" y="30"/>
                  </a:lnTo>
                  <a:lnTo>
                    <a:pt x="18" y="26"/>
                  </a:lnTo>
                  <a:lnTo>
                    <a:pt x="18" y="22"/>
                  </a:lnTo>
                  <a:lnTo>
                    <a:pt x="17" y="19"/>
                  </a:lnTo>
                  <a:lnTo>
                    <a:pt x="16" y="15"/>
                  </a:lnTo>
                  <a:lnTo>
                    <a:pt x="14" y="12"/>
                  </a:lnTo>
                  <a:lnTo>
                    <a:pt x="12" y="8"/>
                  </a:lnTo>
                  <a:lnTo>
                    <a:pt x="12" y="4"/>
                  </a:lnTo>
                  <a:lnTo>
                    <a:pt x="11" y="0"/>
                  </a:lnTo>
                  <a:lnTo>
                    <a:pt x="12" y="2"/>
                  </a:lnTo>
                  <a:lnTo>
                    <a:pt x="14" y="6"/>
                  </a:lnTo>
                  <a:lnTo>
                    <a:pt x="14" y="9"/>
                  </a:lnTo>
                  <a:lnTo>
                    <a:pt x="14" y="12"/>
                  </a:lnTo>
                  <a:lnTo>
                    <a:pt x="16" y="15"/>
                  </a:lnTo>
                  <a:lnTo>
                    <a:pt x="17" y="18"/>
                  </a:lnTo>
                  <a:lnTo>
                    <a:pt x="21" y="20"/>
                  </a:lnTo>
                  <a:lnTo>
                    <a:pt x="25" y="21"/>
                  </a:lnTo>
                  <a:lnTo>
                    <a:pt x="21" y="22"/>
                  </a:lnTo>
                  <a:lnTo>
                    <a:pt x="18" y="22"/>
                  </a:lnTo>
                  <a:lnTo>
                    <a:pt x="14" y="20"/>
                  </a:lnTo>
                  <a:lnTo>
                    <a:pt x="11" y="20"/>
                  </a:lnTo>
                  <a:lnTo>
                    <a:pt x="8" y="18"/>
                  </a:lnTo>
                  <a:lnTo>
                    <a:pt x="5" y="16"/>
                  </a:lnTo>
                  <a:lnTo>
                    <a:pt x="3" y="14"/>
                  </a:lnTo>
                  <a:lnTo>
                    <a:pt x="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7" name="Freeform 13">
              <a:extLst>
                <a:ext uri="{FF2B5EF4-FFF2-40B4-BE49-F238E27FC236}">
                  <a16:creationId xmlns:a16="http://schemas.microsoft.com/office/drawing/2014/main" id="{5398B677-1828-5C9C-857E-80E9AD40DE2F}"/>
                </a:ext>
              </a:extLst>
            </p:cNvPr>
            <p:cNvSpPr>
              <a:spLocks/>
            </p:cNvSpPr>
            <p:nvPr/>
          </p:nvSpPr>
          <p:spPr bwMode="auto">
            <a:xfrm>
              <a:off x="3637" y="3086"/>
              <a:ext cx="17" cy="17"/>
            </a:xfrm>
            <a:custGeom>
              <a:avLst/>
              <a:gdLst>
                <a:gd name="T0" fmla="*/ 0 w 17"/>
                <a:gd name="T1" fmla="*/ 0 h 17"/>
                <a:gd name="T2" fmla="*/ 0 w 17"/>
                <a:gd name="T3" fmla="*/ 0 h 17"/>
                <a:gd name="T4" fmla="*/ 2 w 17"/>
                <a:gd name="T5" fmla="*/ 3 h 17"/>
                <a:gd name="T6" fmla="*/ 3 w 17"/>
                <a:gd name="T7" fmla="*/ 5 h 17"/>
                <a:gd name="T8" fmla="*/ 4 w 17"/>
                <a:gd name="T9" fmla="*/ 8 h 17"/>
                <a:gd name="T10" fmla="*/ 6 w 17"/>
                <a:gd name="T11" fmla="*/ 10 h 17"/>
                <a:gd name="T12" fmla="*/ 7 w 17"/>
                <a:gd name="T13" fmla="*/ 13 h 17"/>
                <a:gd name="T14" fmla="*/ 10 w 17"/>
                <a:gd name="T15" fmla="*/ 14 h 17"/>
                <a:gd name="T16" fmla="*/ 12 w 17"/>
                <a:gd name="T17" fmla="*/ 15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3"/>
                  </a:lnTo>
                  <a:lnTo>
                    <a:pt x="3" y="5"/>
                  </a:lnTo>
                  <a:lnTo>
                    <a:pt x="4" y="8"/>
                  </a:lnTo>
                  <a:lnTo>
                    <a:pt x="6" y="10"/>
                  </a:lnTo>
                  <a:lnTo>
                    <a:pt x="7" y="13"/>
                  </a:lnTo>
                  <a:lnTo>
                    <a:pt x="10" y="14"/>
                  </a:lnTo>
                  <a:lnTo>
                    <a:pt x="12" y="15"/>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8" name="Freeform 14">
              <a:extLst>
                <a:ext uri="{FF2B5EF4-FFF2-40B4-BE49-F238E27FC236}">
                  <a16:creationId xmlns:a16="http://schemas.microsoft.com/office/drawing/2014/main" id="{F97ECBA2-1507-43AB-CCF5-C17765040099}"/>
                </a:ext>
              </a:extLst>
            </p:cNvPr>
            <p:cNvSpPr>
              <a:spLocks/>
            </p:cNvSpPr>
            <p:nvPr/>
          </p:nvSpPr>
          <p:spPr bwMode="auto">
            <a:xfrm>
              <a:off x="3693" y="3119"/>
              <a:ext cx="62" cy="153"/>
            </a:xfrm>
            <a:custGeom>
              <a:avLst/>
              <a:gdLst>
                <a:gd name="T0" fmla="*/ 1 w 62"/>
                <a:gd name="T1" fmla="*/ 152 h 153"/>
                <a:gd name="T2" fmla="*/ 1 w 62"/>
                <a:gd name="T3" fmla="*/ 152 h 153"/>
                <a:gd name="T4" fmla="*/ 5 w 62"/>
                <a:gd name="T5" fmla="*/ 150 h 153"/>
                <a:gd name="T6" fmla="*/ 10 w 62"/>
                <a:gd name="T7" fmla="*/ 146 h 153"/>
                <a:gd name="T8" fmla="*/ 14 w 62"/>
                <a:gd name="T9" fmla="*/ 140 h 153"/>
                <a:gd name="T10" fmla="*/ 18 w 62"/>
                <a:gd name="T11" fmla="*/ 133 h 153"/>
                <a:gd name="T12" fmla="*/ 22 w 62"/>
                <a:gd name="T13" fmla="*/ 124 h 153"/>
                <a:gd name="T14" fmla="*/ 25 w 62"/>
                <a:gd name="T15" fmla="*/ 115 h 153"/>
                <a:gd name="T16" fmla="*/ 29 w 62"/>
                <a:gd name="T17" fmla="*/ 104 h 153"/>
                <a:gd name="T18" fmla="*/ 32 w 62"/>
                <a:gd name="T19" fmla="*/ 93 h 153"/>
                <a:gd name="T20" fmla="*/ 36 w 62"/>
                <a:gd name="T21" fmla="*/ 81 h 153"/>
                <a:gd name="T22" fmla="*/ 39 w 62"/>
                <a:gd name="T23" fmla="*/ 68 h 153"/>
                <a:gd name="T24" fmla="*/ 43 w 62"/>
                <a:gd name="T25" fmla="*/ 56 h 153"/>
                <a:gd name="T26" fmla="*/ 46 w 62"/>
                <a:gd name="T27" fmla="*/ 44 h 153"/>
                <a:gd name="T28" fmla="*/ 50 w 62"/>
                <a:gd name="T29" fmla="*/ 32 h 153"/>
                <a:gd name="T30" fmla="*/ 54 w 62"/>
                <a:gd name="T31" fmla="*/ 21 h 153"/>
                <a:gd name="T32" fmla="*/ 57 w 62"/>
                <a:gd name="T33" fmla="*/ 11 h 153"/>
                <a:gd name="T34" fmla="*/ 61 w 62"/>
                <a:gd name="T35" fmla="*/ 2 h 153"/>
                <a:gd name="T36" fmla="*/ 57 w 62"/>
                <a:gd name="T37" fmla="*/ 0 h 153"/>
                <a:gd name="T38" fmla="*/ 53 w 62"/>
                <a:gd name="T39" fmla="*/ 10 h 153"/>
                <a:gd name="T40" fmla="*/ 50 w 62"/>
                <a:gd name="T41" fmla="*/ 20 h 153"/>
                <a:gd name="T42" fmla="*/ 46 w 62"/>
                <a:gd name="T43" fmla="*/ 31 h 153"/>
                <a:gd name="T44" fmla="*/ 42 w 62"/>
                <a:gd name="T45" fmla="*/ 43 h 153"/>
                <a:gd name="T46" fmla="*/ 39 w 62"/>
                <a:gd name="T47" fmla="*/ 55 h 153"/>
                <a:gd name="T48" fmla="*/ 35 w 62"/>
                <a:gd name="T49" fmla="*/ 67 h 153"/>
                <a:gd name="T50" fmla="*/ 32 w 62"/>
                <a:gd name="T51" fmla="*/ 80 h 153"/>
                <a:gd name="T52" fmla="*/ 29 w 62"/>
                <a:gd name="T53" fmla="*/ 91 h 153"/>
                <a:gd name="T54" fmla="*/ 25 w 62"/>
                <a:gd name="T55" fmla="*/ 103 h 153"/>
                <a:gd name="T56" fmla="*/ 22 w 62"/>
                <a:gd name="T57" fmla="*/ 113 h 153"/>
                <a:gd name="T58" fmla="*/ 18 w 62"/>
                <a:gd name="T59" fmla="*/ 122 h 153"/>
                <a:gd name="T60" fmla="*/ 14 w 62"/>
                <a:gd name="T61" fmla="*/ 131 h 153"/>
                <a:gd name="T62" fmla="*/ 10 w 62"/>
                <a:gd name="T63" fmla="*/ 138 h 153"/>
                <a:gd name="T64" fmla="*/ 7 w 62"/>
                <a:gd name="T65" fmla="*/ 144 h 153"/>
                <a:gd name="T66" fmla="*/ 3 w 62"/>
                <a:gd name="T67" fmla="*/ 147 h 153"/>
                <a:gd name="T68" fmla="*/ 0 w 62"/>
                <a:gd name="T69" fmla="*/ 148 h 153"/>
                <a:gd name="T70" fmla="*/ 1 w 62"/>
                <a:gd name="T71" fmla="*/ 152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3">
                  <a:moveTo>
                    <a:pt x="1" y="152"/>
                  </a:moveTo>
                  <a:lnTo>
                    <a:pt x="1" y="152"/>
                  </a:lnTo>
                  <a:lnTo>
                    <a:pt x="5" y="150"/>
                  </a:lnTo>
                  <a:lnTo>
                    <a:pt x="10" y="146"/>
                  </a:lnTo>
                  <a:lnTo>
                    <a:pt x="14" y="140"/>
                  </a:lnTo>
                  <a:lnTo>
                    <a:pt x="18" y="133"/>
                  </a:lnTo>
                  <a:lnTo>
                    <a:pt x="22" y="124"/>
                  </a:lnTo>
                  <a:lnTo>
                    <a:pt x="25" y="115"/>
                  </a:lnTo>
                  <a:lnTo>
                    <a:pt x="29" y="104"/>
                  </a:lnTo>
                  <a:lnTo>
                    <a:pt x="32" y="93"/>
                  </a:lnTo>
                  <a:lnTo>
                    <a:pt x="36" y="81"/>
                  </a:lnTo>
                  <a:lnTo>
                    <a:pt x="39" y="68"/>
                  </a:lnTo>
                  <a:lnTo>
                    <a:pt x="43" y="56"/>
                  </a:lnTo>
                  <a:lnTo>
                    <a:pt x="46" y="44"/>
                  </a:lnTo>
                  <a:lnTo>
                    <a:pt x="50" y="32"/>
                  </a:lnTo>
                  <a:lnTo>
                    <a:pt x="54" y="21"/>
                  </a:lnTo>
                  <a:lnTo>
                    <a:pt x="57" y="11"/>
                  </a:lnTo>
                  <a:lnTo>
                    <a:pt x="61" y="2"/>
                  </a:lnTo>
                  <a:lnTo>
                    <a:pt x="57" y="0"/>
                  </a:lnTo>
                  <a:lnTo>
                    <a:pt x="53" y="10"/>
                  </a:lnTo>
                  <a:lnTo>
                    <a:pt x="50" y="20"/>
                  </a:lnTo>
                  <a:lnTo>
                    <a:pt x="46" y="31"/>
                  </a:lnTo>
                  <a:lnTo>
                    <a:pt x="42" y="43"/>
                  </a:lnTo>
                  <a:lnTo>
                    <a:pt x="39" y="55"/>
                  </a:lnTo>
                  <a:lnTo>
                    <a:pt x="35" y="67"/>
                  </a:lnTo>
                  <a:lnTo>
                    <a:pt x="32" y="80"/>
                  </a:lnTo>
                  <a:lnTo>
                    <a:pt x="29" y="91"/>
                  </a:lnTo>
                  <a:lnTo>
                    <a:pt x="25" y="103"/>
                  </a:lnTo>
                  <a:lnTo>
                    <a:pt x="22" y="113"/>
                  </a:lnTo>
                  <a:lnTo>
                    <a:pt x="18" y="122"/>
                  </a:lnTo>
                  <a:lnTo>
                    <a:pt x="14" y="131"/>
                  </a:lnTo>
                  <a:lnTo>
                    <a:pt x="10" y="138"/>
                  </a:lnTo>
                  <a:lnTo>
                    <a:pt x="7" y="144"/>
                  </a:lnTo>
                  <a:lnTo>
                    <a:pt x="3" y="147"/>
                  </a:lnTo>
                  <a:lnTo>
                    <a:pt x="0" y="148"/>
                  </a:lnTo>
                  <a:lnTo>
                    <a:pt x="1" y="1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9" name="Freeform 15">
              <a:extLst>
                <a:ext uri="{FF2B5EF4-FFF2-40B4-BE49-F238E27FC236}">
                  <a16:creationId xmlns:a16="http://schemas.microsoft.com/office/drawing/2014/main" id="{5A9758DE-4CD7-4AB0-FB3C-A0A998516C97}"/>
                </a:ext>
              </a:extLst>
            </p:cNvPr>
            <p:cNvSpPr>
              <a:spLocks/>
            </p:cNvSpPr>
            <p:nvPr/>
          </p:nvSpPr>
          <p:spPr bwMode="auto">
            <a:xfrm>
              <a:off x="3678" y="3190"/>
              <a:ext cx="18" cy="82"/>
            </a:xfrm>
            <a:custGeom>
              <a:avLst/>
              <a:gdLst>
                <a:gd name="T0" fmla="*/ 13 w 18"/>
                <a:gd name="T1" fmla="*/ 0 h 82"/>
                <a:gd name="T2" fmla="*/ 13 w 18"/>
                <a:gd name="T3" fmla="*/ 0 h 82"/>
                <a:gd name="T4" fmla="*/ 12 w 18"/>
                <a:gd name="T5" fmla="*/ 5 h 82"/>
                <a:gd name="T6" fmla="*/ 11 w 18"/>
                <a:gd name="T7" fmla="*/ 11 h 82"/>
                <a:gd name="T8" fmla="*/ 9 w 18"/>
                <a:gd name="T9" fmla="*/ 17 h 82"/>
                <a:gd name="T10" fmla="*/ 7 w 18"/>
                <a:gd name="T11" fmla="*/ 24 h 82"/>
                <a:gd name="T12" fmla="*/ 5 w 18"/>
                <a:gd name="T13" fmla="*/ 31 h 82"/>
                <a:gd name="T14" fmla="*/ 4 w 18"/>
                <a:gd name="T15" fmla="*/ 37 h 82"/>
                <a:gd name="T16" fmla="*/ 3 w 18"/>
                <a:gd name="T17" fmla="*/ 44 h 82"/>
                <a:gd name="T18" fmla="*/ 1 w 18"/>
                <a:gd name="T19" fmla="*/ 51 h 82"/>
                <a:gd name="T20" fmla="*/ 0 w 18"/>
                <a:gd name="T21" fmla="*/ 57 h 82"/>
                <a:gd name="T22" fmla="*/ 0 w 18"/>
                <a:gd name="T23" fmla="*/ 63 h 82"/>
                <a:gd name="T24" fmla="*/ 0 w 18"/>
                <a:gd name="T25" fmla="*/ 68 h 82"/>
                <a:gd name="T26" fmla="*/ 1 w 18"/>
                <a:gd name="T27" fmla="*/ 73 h 82"/>
                <a:gd name="T28" fmla="*/ 3 w 18"/>
                <a:gd name="T29" fmla="*/ 77 h 82"/>
                <a:gd name="T30" fmla="*/ 7 w 18"/>
                <a:gd name="T31" fmla="*/ 80 h 82"/>
                <a:gd name="T32" fmla="*/ 11 w 18"/>
                <a:gd name="T33" fmla="*/ 81 h 82"/>
                <a:gd name="T34" fmla="*/ 16 w 18"/>
                <a:gd name="T35" fmla="*/ 81 h 82"/>
                <a:gd name="T36" fmla="*/ 15 w 18"/>
                <a:gd name="T37" fmla="*/ 77 h 82"/>
                <a:gd name="T38" fmla="*/ 11 w 18"/>
                <a:gd name="T39" fmla="*/ 77 h 82"/>
                <a:gd name="T40" fmla="*/ 8 w 18"/>
                <a:gd name="T41" fmla="*/ 77 h 82"/>
                <a:gd name="T42" fmla="*/ 7 w 18"/>
                <a:gd name="T43" fmla="*/ 75 h 82"/>
                <a:gd name="T44" fmla="*/ 5 w 18"/>
                <a:gd name="T45" fmla="*/ 72 h 82"/>
                <a:gd name="T46" fmla="*/ 4 w 18"/>
                <a:gd name="T47" fmla="*/ 68 h 82"/>
                <a:gd name="T48" fmla="*/ 4 w 18"/>
                <a:gd name="T49" fmla="*/ 63 h 82"/>
                <a:gd name="T50" fmla="*/ 4 w 18"/>
                <a:gd name="T51" fmla="*/ 57 h 82"/>
                <a:gd name="T52" fmla="*/ 5 w 18"/>
                <a:gd name="T53" fmla="*/ 51 h 82"/>
                <a:gd name="T54" fmla="*/ 7 w 18"/>
                <a:gd name="T55" fmla="*/ 45 h 82"/>
                <a:gd name="T56" fmla="*/ 8 w 18"/>
                <a:gd name="T57" fmla="*/ 38 h 82"/>
                <a:gd name="T58" fmla="*/ 9 w 18"/>
                <a:gd name="T59" fmla="*/ 32 h 82"/>
                <a:gd name="T60" fmla="*/ 11 w 18"/>
                <a:gd name="T61" fmla="*/ 25 h 82"/>
                <a:gd name="T62" fmla="*/ 13 w 18"/>
                <a:gd name="T63" fmla="*/ 18 h 82"/>
                <a:gd name="T64" fmla="*/ 15 w 18"/>
                <a:gd name="T65" fmla="*/ 12 h 82"/>
                <a:gd name="T66" fmla="*/ 16 w 18"/>
                <a:gd name="T67" fmla="*/ 6 h 82"/>
                <a:gd name="T68" fmla="*/ 17 w 18"/>
                <a:gd name="T69" fmla="*/ 1 h 82"/>
                <a:gd name="T70" fmla="*/ 13 w 18"/>
                <a:gd name="T71" fmla="*/ 0 h 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 h="82">
                  <a:moveTo>
                    <a:pt x="13" y="0"/>
                  </a:moveTo>
                  <a:lnTo>
                    <a:pt x="13" y="0"/>
                  </a:lnTo>
                  <a:lnTo>
                    <a:pt x="12" y="5"/>
                  </a:lnTo>
                  <a:lnTo>
                    <a:pt x="11" y="11"/>
                  </a:lnTo>
                  <a:lnTo>
                    <a:pt x="9" y="17"/>
                  </a:lnTo>
                  <a:lnTo>
                    <a:pt x="7" y="24"/>
                  </a:lnTo>
                  <a:lnTo>
                    <a:pt x="5" y="31"/>
                  </a:lnTo>
                  <a:lnTo>
                    <a:pt x="4" y="37"/>
                  </a:lnTo>
                  <a:lnTo>
                    <a:pt x="3" y="44"/>
                  </a:lnTo>
                  <a:lnTo>
                    <a:pt x="1" y="51"/>
                  </a:lnTo>
                  <a:lnTo>
                    <a:pt x="0" y="57"/>
                  </a:lnTo>
                  <a:lnTo>
                    <a:pt x="0" y="63"/>
                  </a:lnTo>
                  <a:lnTo>
                    <a:pt x="0" y="68"/>
                  </a:lnTo>
                  <a:lnTo>
                    <a:pt x="1" y="73"/>
                  </a:lnTo>
                  <a:lnTo>
                    <a:pt x="3" y="77"/>
                  </a:lnTo>
                  <a:lnTo>
                    <a:pt x="7" y="80"/>
                  </a:lnTo>
                  <a:lnTo>
                    <a:pt x="11" y="81"/>
                  </a:lnTo>
                  <a:lnTo>
                    <a:pt x="16" y="81"/>
                  </a:lnTo>
                  <a:lnTo>
                    <a:pt x="15" y="77"/>
                  </a:lnTo>
                  <a:lnTo>
                    <a:pt x="11" y="77"/>
                  </a:lnTo>
                  <a:lnTo>
                    <a:pt x="8" y="77"/>
                  </a:lnTo>
                  <a:lnTo>
                    <a:pt x="7" y="75"/>
                  </a:lnTo>
                  <a:lnTo>
                    <a:pt x="5" y="72"/>
                  </a:lnTo>
                  <a:lnTo>
                    <a:pt x="4" y="68"/>
                  </a:lnTo>
                  <a:lnTo>
                    <a:pt x="4" y="63"/>
                  </a:lnTo>
                  <a:lnTo>
                    <a:pt x="4" y="57"/>
                  </a:lnTo>
                  <a:lnTo>
                    <a:pt x="5" y="51"/>
                  </a:lnTo>
                  <a:lnTo>
                    <a:pt x="7" y="45"/>
                  </a:lnTo>
                  <a:lnTo>
                    <a:pt x="8" y="38"/>
                  </a:lnTo>
                  <a:lnTo>
                    <a:pt x="9" y="32"/>
                  </a:lnTo>
                  <a:lnTo>
                    <a:pt x="11" y="25"/>
                  </a:lnTo>
                  <a:lnTo>
                    <a:pt x="13" y="18"/>
                  </a:lnTo>
                  <a:lnTo>
                    <a:pt x="15" y="12"/>
                  </a:lnTo>
                  <a:lnTo>
                    <a:pt x="16" y="6"/>
                  </a:lnTo>
                  <a:lnTo>
                    <a:pt x="17" y="1"/>
                  </a:lnTo>
                  <a:lnTo>
                    <a:pt x="1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0" name="Freeform 16">
              <a:extLst>
                <a:ext uri="{FF2B5EF4-FFF2-40B4-BE49-F238E27FC236}">
                  <a16:creationId xmlns:a16="http://schemas.microsoft.com/office/drawing/2014/main" id="{1167D18D-8921-13E4-05F3-167B1D020E13}"/>
                </a:ext>
              </a:extLst>
            </p:cNvPr>
            <p:cNvSpPr>
              <a:spLocks/>
            </p:cNvSpPr>
            <p:nvPr/>
          </p:nvSpPr>
          <p:spPr bwMode="auto">
            <a:xfrm>
              <a:off x="3691" y="3115"/>
              <a:ext cx="27" cy="77"/>
            </a:xfrm>
            <a:custGeom>
              <a:avLst/>
              <a:gdLst>
                <a:gd name="T0" fmla="*/ 26 w 27"/>
                <a:gd name="T1" fmla="*/ 2 h 77"/>
                <a:gd name="T2" fmla="*/ 22 w 27"/>
                <a:gd name="T3" fmla="*/ 0 h 77"/>
                <a:gd name="T4" fmla="*/ 18 w 27"/>
                <a:gd name="T5" fmla="*/ 9 h 77"/>
                <a:gd name="T6" fmla="*/ 15 w 27"/>
                <a:gd name="T7" fmla="*/ 18 h 77"/>
                <a:gd name="T8" fmla="*/ 12 w 27"/>
                <a:gd name="T9" fmla="*/ 26 h 77"/>
                <a:gd name="T10" fmla="*/ 10 w 27"/>
                <a:gd name="T11" fmla="*/ 34 h 77"/>
                <a:gd name="T12" fmla="*/ 8 w 27"/>
                <a:gd name="T13" fmla="*/ 43 h 77"/>
                <a:gd name="T14" fmla="*/ 6 w 27"/>
                <a:gd name="T15" fmla="*/ 52 h 77"/>
                <a:gd name="T16" fmla="*/ 4 w 27"/>
                <a:gd name="T17" fmla="*/ 63 h 77"/>
                <a:gd name="T18" fmla="*/ 0 w 27"/>
                <a:gd name="T19" fmla="*/ 75 h 77"/>
                <a:gd name="T20" fmla="*/ 4 w 27"/>
                <a:gd name="T21" fmla="*/ 76 h 77"/>
                <a:gd name="T22" fmla="*/ 7 w 27"/>
                <a:gd name="T23" fmla="*/ 64 h 77"/>
                <a:gd name="T24" fmla="*/ 10 w 27"/>
                <a:gd name="T25" fmla="*/ 53 h 77"/>
                <a:gd name="T26" fmla="*/ 12 w 27"/>
                <a:gd name="T27" fmla="*/ 43 h 77"/>
                <a:gd name="T28" fmla="*/ 14 w 27"/>
                <a:gd name="T29" fmla="*/ 35 h 77"/>
                <a:gd name="T30" fmla="*/ 16 w 27"/>
                <a:gd name="T31" fmla="*/ 27 h 77"/>
                <a:gd name="T32" fmla="*/ 19 w 27"/>
                <a:gd name="T33" fmla="*/ 19 h 77"/>
                <a:gd name="T34" fmla="*/ 22 w 27"/>
                <a:gd name="T35" fmla="*/ 11 h 77"/>
                <a:gd name="T36" fmla="*/ 26 w 27"/>
                <a:gd name="T37" fmla="*/ 2 h 77"/>
                <a:gd name="T38" fmla="*/ 22 w 27"/>
                <a:gd name="T39" fmla="*/ 0 h 77"/>
                <a:gd name="T40" fmla="*/ 26 w 2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77">
                  <a:moveTo>
                    <a:pt x="26" y="2"/>
                  </a:moveTo>
                  <a:lnTo>
                    <a:pt x="22" y="0"/>
                  </a:lnTo>
                  <a:lnTo>
                    <a:pt x="18" y="9"/>
                  </a:lnTo>
                  <a:lnTo>
                    <a:pt x="15" y="18"/>
                  </a:lnTo>
                  <a:lnTo>
                    <a:pt x="12" y="26"/>
                  </a:lnTo>
                  <a:lnTo>
                    <a:pt x="10" y="34"/>
                  </a:lnTo>
                  <a:lnTo>
                    <a:pt x="8" y="43"/>
                  </a:lnTo>
                  <a:lnTo>
                    <a:pt x="6" y="52"/>
                  </a:lnTo>
                  <a:lnTo>
                    <a:pt x="4" y="63"/>
                  </a:lnTo>
                  <a:lnTo>
                    <a:pt x="0" y="75"/>
                  </a:lnTo>
                  <a:lnTo>
                    <a:pt x="4" y="76"/>
                  </a:lnTo>
                  <a:lnTo>
                    <a:pt x="7" y="64"/>
                  </a:lnTo>
                  <a:lnTo>
                    <a:pt x="10" y="53"/>
                  </a:lnTo>
                  <a:lnTo>
                    <a:pt x="12" y="43"/>
                  </a:lnTo>
                  <a:lnTo>
                    <a:pt x="14" y="35"/>
                  </a:lnTo>
                  <a:lnTo>
                    <a:pt x="16" y="27"/>
                  </a:lnTo>
                  <a:lnTo>
                    <a:pt x="19" y="19"/>
                  </a:lnTo>
                  <a:lnTo>
                    <a:pt x="22" y="11"/>
                  </a:lnTo>
                  <a:lnTo>
                    <a:pt x="26" y="2"/>
                  </a:lnTo>
                  <a:lnTo>
                    <a:pt x="22" y="0"/>
                  </a:lnTo>
                  <a:lnTo>
                    <a:pt x="2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1" name="Freeform 17">
              <a:extLst>
                <a:ext uri="{FF2B5EF4-FFF2-40B4-BE49-F238E27FC236}">
                  <a16:creationId xmlns:a16="http://schemas.microsoft.com/office/drawing/2014/main" id="{194B6530-C95C-91EB-1B4B-BBA6C1F3FCF0}"/>
                </a:ext>
              </a:extLst>
            </p:cNvPr>
            <p:cNvSpPr>
              <a:spLocks/>
            </p:cNvSpPr>
            <p:nvPr/>
          </p:nvSpPr>
          <p:spPr bwMode="auto">
            <a:xfrm>
              <a:off x="3632" y="3115"/>
              <a:ext cx="86" cy="161"/>
            </a:xfrm>
            <a:custGeom>
              <a:avLst/>
              <a:gdLst>
                <a:gd name="T0" fmla="*/ 3 w 86"/>
                <a:gd name="T1" fmla="*/ 154 h 161"/>
                <a:gd name="T2" fmla="*/ 0 w 86"/>
                <a:gd name="T3" fmla="*/ 154 h 161"/>
                <a:gd name="T4" fmla="*/ 9 w 86"/>
                <a:gd name="T5" fmla="*/ 158 h 161"/>
                <a:gd name="T6" fmla="*/ 17 w 86"/>
                <a:gd name="T7" fmla="*/ 160 h 161"/>
                <a:gd name="T8" fmla="*/ 24 w 86"/>
                <a:gd name="T9" fmla="*/ 156 h 161"/>
                <a:gd name="T10" fmla="*/ 31 w 86"/>
                <a:gd name="T11" fmla="*/ 151 h 161"/>
                <a:gd name="T12" fmla="*/ 37 w 86"/>
                <a:gd name="T13" fmla="*/ 143 h 161"/>
                <a:gd name="T14" fmla="*/ 42 w 86"/>
                <a:gd name="T15" fmla="*/ 133 h 161"/>
                <a:gd name="T16" fmla="*/ 47 w 86"/>
                <a:gd name="T17" fmla="*/ 121 h 161"/>
                <a:gd name="T18" fmla="*/ 51 w 86"/>
                <a:gd name="T19" fmla="*/ 108 h 161"/>
                <a:gd name="T20" fmla="*/ 56 w 86"/>
                <a:gd name="T21" fmla="*/ 94 h 161"/>
                <a:gd name="T22" fmla="*/ 60 w 86"/>
                <a:gd name="T23" fmla="*/ 80 h 161"/>
                <a:gd name="T24" fmla="*/ 64 w 86"/>
                <a:gd name="T25" fmla="*/ 65 h 161"/>
                <a:gd name="T26" fmla="*/ 68 w 86"/>
                <a:gd name="T27" fmla="*/ 51 h 161"/>
                <a:gd name="T28" fmla="*/ 72 w 86"/>
                <a:gd name="T29" fmla="*/ 37 h 161"/>
                <a:gd name="T30" fmla="*/ 76 w 86"/>
                <a:gd name="T31" fmla="*/ 24 h 161"/>
                <a:gd name="T32" fmla="*/ 81 w 86"/>
                <a:gd name="T33" fmla="*/ 12 h 161"/>
                <a:gd name="T34" fmla="*/ 85 w 86"/>
                <a:gd name="T35" fmla="*/ 2 h 161"/>
                <a:gd name="T36" fmla="*/ 81 w 86"/>
                <a:gd name="T37" fmla="*/ 0 h 161"/>
                <a:gd name="T38" fmla="*/ 77 w 86"/>
                <a:gd name="T39" fmla="*/ 11 h 161"/>
                <a:gd name="T40" fmla="*/ 73 w 86"/>
                <a:gd name="T41" fmla="*/ 23 h 161"/>
                <a:gd name="T42" fmla="*/ 68 w 86"/>
                <a:gd name="T43" fmla="*/ 36 h 161"/>
                <a:gd name="T44" fmla="*/ 64 w 86"/>
                <a:gd name="T45" fmla="*/ 50 h 161"/>
                <a:gd name="T46" fmla="*/ 60 w 86"/>
                <a:gd name="T47" fmla="*/ 65 h 161"/>
                <a:gd name="T48" fmla="*/ 56 w 86"/>
                <a:gd name="T49" fmla="*/ 79 h 161"/>
                <a:gd name="T50" fmla="*/ 52 w 86"/>
                <a:gd name="T51" fmla="*/ 93 h 161"/>
                <a:gd name="T52" fmla="*/ 48 w 86"/>
                <a:gd name="T53" fmla="*/ 107 h 161"/>
                <a:gd name="T54" fmla="*/ 43 w 86"/>
                <a:gd name="T55" fmla="*/ 120 h 161"/>
                <a:gd name="T56" fmla="*/ 39 w 86"/>
                <a:gd name="T57" fmla="*/ 131 h 161"/>
                <a:gd name="T58" fmla="*/ 34 w 86"/>
                <a:gd name="T59" fmla="*/ 141 h 161"/>
                <a:gd name="T60" fmla="*/ 28 w 86"/>
                <a:gd name="T61" fmla="*/ 148 h 161"/>
                <a:gd name="T62" fmla="*/ 22 w 86"/>
                <a:gd name="T63" fmla="*/ 153 h 161"/>
                <a:gd name="T64" fmla="*/ 16 w 86"/>
                <a:gd name="T65" fmla="*/ 156 h 161"/>
                <a:gd name="T66" fmla="*/ 10 w 86"/>
                <a:gd name="T67" fmla="*/ 155 h 161"/>
                <a:gd name="T68" fmla="*/ 2 w 86"/>
                <a:gd name="T69" fmla="*/ 151 h 161"/>
                <a:gd name="T70" fmla="*/ 0 w 86"/>
                <a:gd name="T71" fmla="*/ 151 h 161"/>
                <a:gd name="T72" fmla="*/ 2 w 86"/>
                <a:gd name="T73" fmla="*/ 151 h 161"/>
                <a:gd name="T74" fmla="*/ 1 w 86"/>
                <a:gd name="T75" fmla="*/ 150 h 161"/>
                <a:gd name="T76" fmla="*/ 0 w 86"/>
                <a:gd name="T77" fmla="*/ 151 h 161"/>
                <a:gd name="T78" fmla="*/ 3 w 86"/>
                <a:gd name="T79" fmla="*/ 154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1">
                  <a:moveTo>
                    <a:pt x="3" y="154"/>
                  </a:moveTo>
                  <a:lnTo>
                    <a:pt x="0" y="154"/>
                  </a:lnTo>
                  <a:lnTo>
                    <a:pt x="9" y="158"/>
                  </a:lnTo>
                  <a:lnTo>
                    <a:pt x="17" y="160"/>
                  </a:lnTo>
                  <a:lnTo>
                    <a:pt x="24" y="156"/>
                  </a:lnTo>
                  <a:lnTo>
                    <a:pt x="31" y="151"/>
                  </a:lnTo>
                  <a:lnTo>
                    <a:pt x="37" y="143"/>
                  </a:lnTo>
                  <a:lnTo>
                    <a:pt x="42" y="133"/>
                  </a:lnTo>
                  <a:lnTo>
                    <a:pt x="47" y="121"/>
                  </a:lnTo>
                  <a:lnTo>
                    <a:pt x="51" y="108"/>
                  </a:lnTo>
                  <a:lnTo>
                    <a:pt x="56" y="94"/>
                  </a:lnTo>
                  <a:lnTo>
                    <a:pt x="60" y="80"/>
                  </a:lnTo>
                  <a:lnTo>
                    <a:pt x="64" y="65"/>
                  </a:lnTo>
                  <a:lnTo>
                    <a:pt x="68" y="51"/>
                  </a:lnTo>
                  <a:lnTo>
                    <a:pt x="72" y="37"/>
                  </a:lnTo>
                  <a:lnTo>
                    <a:pt x="76" y="24"/>
                  </a:lnTo>
                  <a:lnTo>
                    <a:pt x="81" y="12"/>
                  </a:lnTo>
                  <a:lnTo>
                    <a:pt x="85" y="2"/>
                  </a:lnTo>
                  <a:lnTo>
                    <a:pt x="81" y="0"/>
                  </a:lnTo>
                  <a:lnTo>
                    <a:pt x="77" y="11"/>
                  </a:lnTo>
                  <a:lnTo>
                    <a:pt x="73" y="23"/>
                  </a:lnTo>
                  <a:lnTo>
                    <a:pt x="68" y="36"/>
                  </a:lnTo>
                  <a:lnTo>
                    <a:pt x="64" y="50"/>
                  </a:lnTo>
                  <a:lnTo>
                    <a:pt x="60" y="65"/>
                  </a:lnTo>
                  <a:lnTo>
                    <a:pt x="56" y="79"/>
                  </a:lnTo>
                  <a:lnTo>
                    <a:pt x="52" y="93"/>
                  </a:lnTo>
                  <a:lnTo>
                    <a:pt x="48" y="107"/>
                  </a:lnTo>
                  <a:lnTo>
                    <a:pt x="43" y="120"/>
                  </a:lnTo>
                  <a:lnTo>
                    <a:pt x="39" y="131"/>
                  </a:lnTo>
                  <a:lnTo>
                    <a:pt x="34" y="141"/>
                  </a:lnTo>
                  <a:lnTo>
                    <a:pt x="28" y="148"/>
                  </a:lnTo>
                  <a:lnTo>
                    <a:pt x="22" y="153"/>
                  </a:lnTo>
                  <a:lnTo>
                    <a:pt x="16" y="156"/>
                  </a:lnTo>
                  <a:lnTo>
                    <a:pt x="10" y="155"/>
                  </a:lnTo>
                  <a:lnTo>
                    <a:pt x="2" y="151"/>
                  </a:lnTo>
                  <a:lnTo>
                    <a:pt x="0" y="151"/>
                  </a:lnTo>
                  <a:lnTo>
                    <a:pt x="2" y="151"/>
                  </a:lnTo>
                  <a:lnTo>
                    <a:pt x="1" y="150"/>
                  </a:lnTo>
                  <a:lnTo>
                    <a:pt x="0" y="151"/>
                  </a:lnTo>
                  <a:lnTo>
                    <a:pt x="3" y="15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2" name="Freeform 18">
              <a:extLst>
                <a:ext uri="{FF2B5EF4-FFF2-40B4-BE49-F238E27FC236}">
                  <a16:creationId xmlns:a16="http://schemas.microsoft.com/office/drawing/2014/main" id="{B86407A1-E91B-4901-C54B-83E23F02EEED}"/>
                </a:ext>
              </a:extLst>
            </p:cNvPr>
            <p:cNvSpPr>
              <a:spLocks/>
            </p:cNvSpPr>
            <p:nvPr/>
          </p:nvSpPr>
          <p:spPr bwMode="auto">
            <a:xfrm>
              <a:off x="3629" y="3110"/>
              <a:ext cx="45" cy="162"/>
            </a:xfrm>
            <a:custGeom>
              <a:avLst/>
              <a:gdLst>
                <a:gd name="T0" fmla="*/ 44 w 45"/>
                <a:gd name="T1" fmla="*/ 1 h 162"/>
                <a:gd name="T2" fmla="*/ 40 w 45"/>
                <a:gd name="T3" fmla="*/ 0 h 162"/>
                <a:gd name="T4" fmla="*/ 37 w 45"/>
                <a:gd name="T5" fmla="*/ 11 h 162"/>
                <a:gd name="T6" fmla="*/ 34 w 45"/>
                <a:gd name="T7" fmla="*/ 24 h 162"/>
                <a:gd name="T8" fmla="*/ 30 w 45"/>
                <a:gd name="T9" fmla="*/ 36 h 162"/>
                <a:gd name="T10" fmla="*/ 26 w 45"/>
                <a:gd name="T11" fmla="*/ 50 h 162"/>
                <a:gd name="T12" fmla="*/ 22 w 45"/>
                <a:gd name="T13" fmla="*/ 64 h 162"/>
                <a:gd name="T14" fmla="*/ 18 w 45"/>
                <a:gd name="T15" fmla="*/ 78 h 162"/>
                <a:gd name="T16" fmla="*/ 14 w 45"/>
                <a:gd name="T17" fmla="*/ 92 h 162"/>
                <a:gd name="T18" fmla="*/ 11 w 45"/>
                <a:gd name="T19" fmla="*/ 105 h 162"/>
                <a:gd name="T20" fmla="*/ 8 w 45"/>
                <a:gd name="T21" fmla="*/ 117 h 162"/>
                <a:gd name="T22" fmla="*/ 5 w 45"/>
                <a:gd name="T23" fmla="*/ 128 h 162"/>
                <a:gd name="T24" fmla="*/ 2 w 45"/>
                <a:gd name="T25" fmla="*/ 138 h 162"/>
                <a:gd name="T26" fmla="*/ 1 w 45"/>
                <a:gd name="T27" fmla="*/ 146 h 162"/>
                <a:gd name="T28" fmla="*/ 0 w 45"/>
                <a:gd name="T29" fmla="*/ 153 h 162"/>
                <a:gd name="T30" fmla="*/ 0 w 45"/>
                <a:gd name="T31" fmla="*/ 157 h 162"/>
                <a:gd name="T32" fmla="*/ 2 w 45"/>
                <a:gd name="T33" fmla="*/ 161 h 162"/>
                <a:gd name="T34" fmla="*/ 6 w 45"/>
                <a:gd name="T35" fmla="*/ 159 h 162"/>
                <a:gd name="T36" fmla="*/ 3 w 45"/>
                <a:gd name="T37" fmla="*/ 156 h 162"/>
                <a:gd name="T38" fmla="*/ 3 w 45"/>
                <a:gd name="T39" fmla="*/ 157 h 162"/>
                <a:gd name="T40" fmla="*/ 4 w 45"/>
                <a:gd name="T41" fmla="*/ 153 h 162"/>
                <a:gd name="T42" fmla="*/ 5 w 45"/>
                <a:gd name="T43" fmla="*/ 147 h 162"/>
                <a:gd name="T44" fmla="*/ 6 w 45"/>
                <a:gd name="T45" fmla="*/ 139 h 162"/>
                <a:gd name="T46" fmla="*/ 8 w 45"/>
                <a:gd name="T47" fmla="*/ 129 h 162"/>
                <a:gd name="T48" fmla="*/ 12 w 45"/>
                <a:gd name="T49" fmla="*/ 118 h 162"/>
                <a:gd name="T50" fmla="*/ 15 w 45"/>
                <a:gd name="T51" fmla="*/ 106 h 162"/>
                <a:gd name="T52" fmla="*/ 18 w 45"/>
                <a:gd name="T53" fmla="*/ 93 h 162"/>
                <a:gd name="T54" fmla="*/ 22 w 45"/>
                <a:gd name="T55" fmla="*/ 79 h 162"/>
                <a:gd name="T56" fmla="*/ 26 w 45"/>
                <a:gd name="T57" fmla="*/ 65 h 162"/>
                <a:gd name="T58" fmla="*/ 30 w 45"/>
                <a:gd name="T59" fmla="*/ 51 h 162"/>
                <a:gd name="T60" fmla="*/ 34 w 45"/>
                <a:gd name="T61" fmla="*/ 38 h 162"/>
                <a:gd name="T62" fmla="*/ 37 w 45"/>
                <a:gd name="T63" fmla="*/ 24 h 162"/>
                <a:gd name="T64" fmla="*/ 41 w 45"/>
                <a:gd name="T65" fmla="*/ 12 h 162"/>
                <a:gd name="T66" fmla="*/ 44 w 45"/>
                <a:gd name="T67" fmla="*/ 1 h 162"/>
                <a:gd name="T68" fmla="*/ 40 w 45"/>
                <a:gd name="T69" fmla="*/ 0 h 162"/>
                <a:gd name="T70" fmla="*/ 44 w 45"/>
                <a:gd name="T71" fmla="*/ 1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62">
                  <a:moveTo>
                    <a:pt x="44" y="1"/>
                  </a:moveTo>
                  <a:lnTo>
                    <a:pt x="40" y="0"/>
                  </a:lnTo>
                  <a:lnTo>
                    <a:pt x="37" y="11"/>
                  </a:lnTo>
                  <a:lnTo>
                    <a:pt x="34" y="24"/>
                  </a:lnTo>
                  <a:lnTo>
                    <a:pt x="30" y="36"/>
                  </a:lnTo>
                  <a:lnTo>
                    <a:pt x="26" y="50"/>
                  </a:lnTo>
                  <a:lnTo>
                    <a:pt x="22" y="64"/>
                  </a:lnTo>
                  <a:lnTo>
                    <a:pt x="18" y="78"/>
                  </a:lnTo>
                  <a:lnTo>
                    <a:pt x="14" y="92"/>
                  </a:lnTo>
                  <a:lnTo>
                    <a:pt x="11" y="105"/>
                  </a:lnTo>
                  <a:lnTo>
                    <a:pt x="8" y="117"/>
                  </a:lnTo>
                  <a:lnTo>
                    <a:pt x="5" y="128"/>
                  </a:lnTo>
                  <a:lnTo>
                    <a:pt x="2" y="138"/>
                  </a:lnTo>
                  <a:lnTo>
                    <a:pt x="1" y="146"/>
                  </a:lnTo>
                  <a:lnTo>
                    <a:pt x="0" y="153"/>
                  </a:lnTo>
                  <a:lnTo>
                    <a:pt x="0" y="157"/>
                  </a:lnTo>
                  <a:lnTo>
                    <a:pt x="2" y="161"/>
                  </a:lnTo>
                  <a:lnTo>
                    <a:pt x="6" y="159"/>
                  </a:lnTo>
                  <a:lnTo>
                    <a:pt x="3" y="156"/>
                  </a:lnTo>
                  <a:lnTo>
                    <a:pt x="3" y="157"/>
                  </a:lnTo>
                  <a:lnTo>
                    <a:pt x="4" y="153"/>
                  </a:lnTo>
                  <a:lnTo>
                    <a:pt x="5" y="147"/>
                  </a:lnTo>
                  <a:lnTo>
                    <a:pt x="6" y="139"/>
                  </a:lnTo>
                  <a:lnTo>
                    <a:pt x="8" y="129"/>
                  </a:lnTo>
                  <a:lnTo>
                    <a:pt x="12" y="118"/>
                  </a:lnTo>
                  <a:lnTo>
                    <a:pt x="15" y="106"/>
                  </a:lnTo>
                  <a:lnTo>
                    <a:pt x="18" y="93"/>
                  </a:lnTo>
                  <a:lnTo>
                    <a:pt x="22" y="79"/>
                  </a:lnTo>
                  <a:lnTo>
                    <a:pt x="26" y="65"/>
                  </a:lnTo>
                  <a:lnTo>
                    <a:pt x="30" y="51"/>
                  </a:lnTo>
                  <a:lnTo>
                    <a:pt x="34" y="38"/>
                  </a:lnTo>
                  <a:lnTo>
                    <a:pt x="37" y="24"/>
                  </a:lnTo>
                  <a:lnTo>
                    <a:pt x="41" y="12"/>
                  </a:lnTo>
                  <a:lnTo>
                    <a:pt x="44" y="1"/>
                  </a:lnTo>
                  <a:lnTo>
                    <a:pt x="40" y="0"/>
                  </a:lnTo>
                  <a:lnTo>
                    <a:pt x="4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3" name="Freeform 19">
              <a:extLst>
                <a:ext uri="{FF2B5EF4-FFF2-40B4-BE49-F238E27FC236}">
                  <a16:creationId xmlns:a16="http://schemas.microsoft.com/office/drawing/2014/main" id="{499EDD27-B221-1F25-CEA3-D702ADF4D28D}"/>
                </a:ext>
              </a:extLst>
            </p:cNvPr>
            <p:cNvSpPr>
              <a:spLocks/>
            </p:cNvSpPr>
            <p:nvPr/>
          </p:nvSpPr>
          <p:spPr bwMode="auto">
            <a:xfrm>
              <a:off x="3605" y="3110"/>
              <a:ext cx="69" cy="130"/>
            </a:xfrm>
            <a:custGeom>
              <a:avLst/>
              <a:gdLst>
                <a:gd name="T0" fmla="*/ 2 w 69"/>
                <a:gd name="T1" fmla="*/ 129 h 130"/>
                <a:gd name="T2" fmla="*/ 0 w 69"/>
                <a:gd name="T3" fmla="*/ 129 h 130"/>
                <a:gd name="T4" fmla="*/ 4 w 69"/>
                <a:gd name="T5" fmla="*/ 129 h 130"/>
                <a:gd name="T6" fmla="*/ 8 w 69"/>
                <a:gd name="T7" fmla="*/ 127 h 130"/>
                <a:gd name="T8" fmla="*/ 12 w 69"/>
                <a:gd name="T9" fmla="*/ 122 h 130"/>
                <a:gd name="T10" fmla="*/ 15 w 69"/>
                <a:gd name="T11" fmla="*/ 117 h 130"/>
                <a:gd name="T12" fmla="*/ 20 w 69"/>
                <a:gd name="T13" fmla="*/ 110 h 130"/>
                <a:gd name="T14" fmla="*/ 24 w 69"/>
                <a:gd name="T15" fmla="*/ 102 h 130"/>
                <a:gd name="T16" fmla="*/ 29 w 69"/>
                <a:gd name="T17" fmla="*/ 92 h 130"/>
                <a:gd name="T18" fmla="*/ 34 w 69"/>
                <a:gd name="T19" fmla="*/ 83 h 130"/>
                <a:gd name="T20" fmla="*/ 39 w 69"/>
                <a:gd name="T21" fmla="*/ 72 h 130"/>
                <a:gd name="T22" fmla="*/ 44 w 69"/>
                <a:gd name="T23" fmla="*/ 61 h 130"/>
                <a:gd name="T24" fmla="*/ 48 w 69"/>
                <a:gd name="T25" fmla="*/ 51 h 130"/>
                <a:gd name="T26" fmla="*/ 53 w 69"/>
                <a:gd name="T27" fmla="*/ 39 h 130"/>
                <a:gd name="T28" fmla="*/ 57 w 69"/>
                <a:gd name="T29" fmla="*/ 29 h 130"/>
                <a:gd name="T30" fmla="*/ 61 w 69"/>
                <a:gd name="T31" fmla="*/ 19 h 130"/>
                <a:gd name="T32" fmla="*/ 65 w 69"/>
                <a:gd name="T33" fmla="*/ 9 h 130"/>
                <a:gd name="T34" fmla="*/ 68 w 69"/>
                <a:gd name="T35" fmla="*/ 1 h 130"/>
                <a:gd name="T36" fmla="*/ 64 w 69"/>
                <a:gd name="T37" fmla="*/ 0 h 130"/>
                <a:gd name="T38" fmla="*/ 61 w 69"/>
                <a:gd name="T39" fmla="*/ 8 h 130"/>
                <a:gd name="T40" fmla="*/ 58 w 69"/>
                <a:gd name="T41" fmla="*/ 18 h 130"/>
                <a:gd name="T42" fmla="*/ 53 w 69"/>
                <a:gd name="T43" fmla="*/ 28 h 130"/>
                <a:gd name="T44" fmla="*/ 49 w 69"/>
                <a:gd name="T45" fmla="*/ 38 h 130"/>
                <a:gd name="T46" fmla="*/ 44 w 69"/>
                <a:gd name="T47" fmla="*/ 49 h 130"/>
                <a:gd name="T48" fmla="*/ 40 w 69"/>
                <a:gd name="T49" fmla="*/ 60 h 130"/>
                <a:gd name="T50" fmla="*/ 35 w 69"/>
                <a:gd name="T51" fmla="*/ 70 h 130"/>
                <a:gd name="T52" fmla="*/ 30 w 69"/>
                <a:gd name="T53" fmla="*/ 81 h 130"/>
                <a:gd name="T54" fmla="*/ 26 w 69"/>
                <a:gd name="T55" fmla="*/ 90 h 130"/>
                <a:gd name="T56" fmla="*/ 21 w 69"/>
                <a:gd name="T57" fmla="*/ 100 h 130"/>
                <a:gd name="T58" fmla="*/ 17 w 69"/>
                <a:gd name="T59" fmla="*/ 108 h 130"/>
                <a:gd name="T60" fmla="*/ 12 w 69"/>
                <a:gd name="T61" fmla="*/ 115 h 130"/>
                <a:gd name="T62" fmla="*/ 9 w 69"/>
                <a:gd name="T63" fmla="*/ 120 h 130"/>
                <a:gd name="T64" fmla="*/ 5 w 69"/>
                <a:gd name="T65" fmla="*/ 124 h 130"/>
                <a:gd name="T66" fmla="*/ 2 w 69"/>
                <a:gd name="T67" fmla="*/ 126 h 130"/>
                <a:gd name="T68" fmla="*/ 0 w 69"/>
                <a:gd name="T69" fmla="*/ 126 h 130"/>
                <a:gd name="T70" fmla="*/ 2 w 69"/>
                <a:gd name="T71" fmla="*/ 126 h 130"/>
                <a:gd name="T72" fmla="*/ 1 w 69"/>
                <a:gd name="T73" fmla="*/ 126 h 130"/>
                <a:gd name="T74" fmla="*/ 0 w 69"/>
                <a:gd name="T75" fmla="*/ 126 h 130"/>
                <a:gd name="T76" fmla="*/ 2 w 69"/>
                <a:gd name="T77" fmla="*/ 129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 h="130">
                  <a:moveTo>
                    <a:pt x="2" y="129"/>
                  </a:moveTo>
                  <a:lnTo>
                    <a:pt x="0" y="129"/>
                  </a:lnTo>
                  <a:lnTo>
                    <a:pt x="4" y="129"/>
                  </a:lnTo>
                  <a:lnTo>
                    <a:pt x="8" y="127"/>
                  </a:lnTo>
                  <a:lnTo>
                    <a:pt x="12" y="122"/>
                  </a:lnTo>
                  <a:lnTo>
                    <a:pt x="15" y="117"/>
                  </a:lnTo>
                  <a:lnTo>
                    <a:pt x="20" y="110"/>
                  </a:lnTo>
                  <a:lnTo>
                    <a:pt x="24" y="102"/>
                  </a:lnTo>
                  <a:lnTo>
                    <a:pt x="29" y="92"/>
                  </a:lnTo>
                  <a:lnTo>
                    <a:pt x="34" y="83"/>
                  </a:lnTo>
                  <a:lnTo>
                    <a:pt x="39" y="72"/>
                  </a:lnTo>
                  <a:lnTo>
                    <a:pt x="44" y="61"/>
                  </a:lnTo>
                  <a:lnTo>
                    <a:pt x="48" y="51"/>
                  </a:lnTo>
                  <a:lnTo>
                    <a:pt x="53" y="39"/>
                  </a:lnTo>
                  <a:lnTo>
                    <a:pt x="57" y="29"/>
                  </a:lnTo>
                  <a:lnTo>
                    <a:pt x="61" y="19"/>
                  </a:lnTo>
                  <a:lnTo>
                    <a:pt x="65" y="9"/>
                  </a:lnTo>
                  <a:lnTo>
                    <a:pt x="68" y="1"/>
                  </a:lnTo>
                  <a:lnTo>
                    <a:pt x="64" y="0"/>
                  </a:lnTo>
                  <a:lnTo>
                    <a:pt x="61" y="8"/>
                  </a:lnTo>
                  <a:lnTo>
                    <a:pt x="58" y="18"/>
                  </a:lnTo>
                  <a:lnTo>
                    <a:pt x="53" y="28"/>
                  </a:lnTo>
                  <a:lnTo>
                    <a:pt x="49" y="38"/>
                  </a:lnTo>
                  <a:lnTo>
                    <a:pt x="44" y="49"/>
                  </a:lnTo>
                  <a:lnTo>
                    <a:pt x="40" y="60"/>
                  </a:lnTo>
                  <a:lnTo>
                    <a:pt x="35" y="70"/>
                  </a:lnTo>
                  <a:lnTo>
                    <a:pt x="30" y="81"/>
                  </a:lnTo>
                  <a:lnTo>
                    <a:pt x="26" y="90"/>
                  </a:lnTo>
                  <a:lnTo>
                    <a:pt x="21" y="100"/>
                  </a:lnTo>
                  <a:lnTo>
                    <a:pt x="17" y="108"/>
                  </a:lnTo>
                  <a:lnTo>
                    <a:pt x="12" y="115"/>
                  </a:lnTo>
                  <a:lnTo>
                    <a:pt x="9" y="120"/>
                  </a:lnTo>
                  <a:lnTo>
                    <a:pt x="5" y="124"/>
                  </a:lnTo>
                  <a:lnTo>
                    <a:pt x="2" y="126"/>
                  </a:lnTo>
                  <a:lnTo>
                    <a:pt x="0" y="126"/>
                  </a:lnTo>
                  <a:lnTo>
                    <a:pt x="2" y="126"/>
                  </a:lnTo>
                  <a:lnTo>
                    <a:pt x="1" y="126"/>
                  </a:lnTo>
                  <a:lnTo>
                    <a:pt x="0" y="126"/>
                  </a:lnTo>
                  <a:lnTo>
                    <a:pt x="2" y="1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4" name="Freeform 20">
              <a:extLst>
                <a:ext uri="{FF2B5EF4-FFF2-40B4-BE49-F238E27FC236}">
                  <a16:creationId xmlns:a16="http://schemas.microsoft.com/office/drawing/2014/main" id="{060C9C70-8EE4-5C05-4B6A-9F97D05F8FF4}"/>
                </a:ext>
              </a:extLst>
            </p:cNvPr>
            <p:cNvSpPr>
              <a:spLocks/>
            </p:cNvSpPr>
            <p:nvPr/>
          </p:nvSpPr>
          <p:spPr bwMode="auto">
            <a:xfrm>
              <a:off x="3590" y="3120"/>
              <a:ext cx="30" cy="121"/>
            </a:xfrm>
            <a:custGeom>
              <a:avLst/>
              <a:gdLst>
                <a:gd name="T0" fmla="*/ 26 w 30"/>
                <a:gd name="T1" fmla="*/ 0 h 121"/>
                <a:gd name="T2" fmla="*/ 26 w 30"/>
                <a:gd name="T3" fmla="*/ 0 h 121"/>
                <a:gd name="T4" fmla="*/ 22 w 30"/>
                <a:gd name="T5" fmla="*/ 12 h 121"/>
                <a:gd name="T6" fmla="*/ 19 w 30"/>
                <a:gd name="T7" fmla="*/ 24 h 121"/>
                <a:gd name="T8" fmla="*/ 15 w 30"/>
                <a:gd name="T9" fmla="*/ 35 h 121"/>
                <a:gd name="T10" fmla="*/ 12 w 30"/>
                <a:gd name="T11" fmla="*/ 46 h 121"/>
                <a:gd name="T12" fmla="*/ 9 w 30"/>
                <a:gd name="T13" fmla="*/ 57 h 121"/>
                <a:gd name="T14" fmla="*/ 6 w 30"/>
                <a:gd name="T15" fmla="*/ 67 h 121"/>
                <a:gd name="T16" fmla="*/ 4 w 30"/>
                <a:gd name="T17" fmla="*/ 76 h 121"/>
                <a:gd name="T18" fmla="*/ 2 w 30"/>
                <a:gd name="T19" fmla="*/ 85 h 121"/>
                <a:gd name="T20" fmla="*/ 1 w 30"/>
                <a:gd name="T21" fmla="*/ 94 h 121"/>
                <a:gd name="T22" fmla="*/ 0 w 30"/>
                <a:gd name="T23" fmla="*/ 100 h 121"/>
                <a:gd name="T24" fmla="*/ 1 w 30"/>
                <a:gd name="T25" fmla="*/ 106 h 121"/>
                <a:gd name="T26" fmla="*/ 2 w 30"/>
                <a:gd name="T27" fmla="*/ 112 h 121"/>
                <a:gd name="T28" fmla="*/ 4 w 30"/>
                <a:gd name="T29" fmla="*/ 116 h 121"/>
                <a:gd name="T30" fmla="*/ 7 w 30"/>
                <a:gd name="T31" fmla="*/ 118 h 121"/>
                <a:gd name="T32" fmla="*/ 11 w 30"/>
                <a:gd name="T33" fmla="*/ 120 h 121"/>
                <a:gd name="T34" fmla="*/ 17 w 30"/>
                <a:gd name="T35" fmla="*/ 119 h 121"/>
                <a:gd name="T36" fmla="*/ 15 w 30"/>
                <a:gd name="T37" fmla="*/ 116 h 121"/>
                <a:gd name="T38" fmla="*/ 11 w 30"/>
                <a:gd name="T39" fmla="*/ 116 h 121"/>
                <a:gd name="T40" fmla="*/ 9 w 30"/>
                <a:gd name="T41" fmla="*/ 116 h 121"/>
                <a:gd name="T42" fmla="*/ 7 w 30"/>
                <a:gd name="T43" fmla="*/ 114 h 121"/>
                <a:gd name="T44" fmla="*/ 5 w 30"/>
                <a:gd name="T45" fmla="*/ 111 h 121"/>
                <a:gd name="T46" fmla="*/ 5 w 30"/>
                <a:gd name="T47" fmla="*/ 106 h 121"/>
                <a:gd name="T48" fmla="*/ 4 w 30"/>
                <a:gd name="T49" fmla="*/ 100 h 121"/>
                <a:gd name="T50" fmla="*/ 5 w 30"/>
                <a:gd name="T51" fmla="*/ 94 h 121"/>
                <a:gd name="T52" fmla="*/ 6 w 30"/>
                <a:gd name="T53" fmla="*/ 86 h 121"/>
                <a:gd name="T54" fmla="*/ 7 w 30"/>
                <a:gd name="T55" fmla="*/ 77 h 121"/>
                <a:gd name="T56" fmla="*/ 10 w 30"/>
                <a:gd name="T57" fmla="*/ 68 h 121"/>
                <a:gd name="T58" fmla="*/ 12 w 30"/>
                <a:gd name="T59" fmla="*/ 58 h 121"/>
                <a:gd name="T60" fmla="*/ 15 w 30"/>
                <a:gd name="T61" fmla="*/ 47 h 121"/>
                <a:gd name="T62" fmla="*/ 19 w 30"/>
                <a:gd name="T63" fmla="*/ 36 h 121"/>
                <a:gd name="T64" fmla="*/ 22 w 30"/>
                <a:gd name="T65" fmla="*/ 24 h 121"/>
                <a:gd name="T66" fmla="*/ 26 w 30"/>
                <a:gd name="T67" fmla="*/ 13 h 121"/>
                <a:gd name="T68" fmla="*/ 29 w 30"/>
                <a:gd name="T69" fmla="*/ 1 h 121"/>
                <a:gd name="T70" fmla="*/ 26 w 30"/>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121">
                  <a:moveTo>
                    <a:pt x="26" y="0"/>
                  </a:moveTo>
                  <a:lnTo>
                    <a:pt x="26" y="0"/>
                  </a:lnTo>
                  <a:lnTo>
                    <a:pt x="22" y="12"/>
                  </a:lnTo>
                  <a:lnTo>
                    <a:pt x="19" y="24"/>
                  </a:lnTo>
                  <a:lnTo>
                    <a:pt x="15" y="35"/>
                  </a:lnTo>
                  <a:lnTo>
                    <a:pt x="12" y="46"/>
                  </a:lnTo>
                  <a:lnTo>
                    <a:pt x="9" y="57"/>
                  </a:lnTo>
                  <a:lnTo>
                    <a:pt x="6" y="67"/>
                  </a:lnTo>
                  <a:lnTo>
                    <a:pt x="4" y="76"/>
                  </a:lnTo>
                  <a:lnTo>
                    <a:pt x="2" y="85"/>
                  </a:lnTo>
                  <a:lnTo>
                    <a:pt x="1" y="94"/>
                  </a:lnTo>
                  <a:lnTo>
                    <a:pt x="0" y="100"/>
                  </a:lnTo>
                  <a:lnTo>
                    <a:pt x="1" y="106"/>
                  </a:lnTo>
                  <a:lnTo>
                    <a:pt x="2" y="112"/>
                  </a:lnTo>
                  <a:lnTo>
                    <a:pt x="4" y="116"/>
                  </a:lnTo>
                  <a:lnTo>
                    <a:pt x="7" y="118"/>
                  </a:lnTo>
                  <a:lnTo>
                    <a:pt x="11" y="120"/>
                  </a:lnTo>
                  <a:lnTo>
                    <a:pt x="17" y="119"/>
                  </a:lnTo>
                  <a:lnTo>
                    <a:pt x="15" y="116"/>
                  </a:lnTo>
                  <a:lnTo>
                    <a:pt x="11" y="116"/>
                  </a:lnTo>
                  <a:lnTo>
                    <a:pt x="9" y="116"/>
                  </a:lnTo>
                  <a:lnTo>
                    <a:pt x="7" y="114"/>
                  </a:lnTo>
                  <a:lnTo>
                    <a:pt x="5" y="111"/>
                  </a:lnTo>
                  <a:lnTo>
                    <a:pt x="5" y="106"/>
                  </a:lnTo>
                  <a:lnTo>
                    <a:pt x="4" y="100"/>
                  </a:lnTo>
                  <a:lnTo>
                    <a:pt x="5" y="94"/>
                  </a:lnTo>
                  <a:lnTo>
                    <a:pt x="6" y="86"/>
                  </a:lnTo>
                  <a:lnTo>
                    <a:pt x="7" y="77"/>
                  </a:lnTo>
                  <a:lnTo>
                    <a:pt x="10" y="68"/>
                  </a:lnTo>
                  <a:lnTo>
                    <a:pt x="12" y="58"/>
                  </a:lnTo>
                  <a:lnTo>
                    <a:pt x="15" y="47"/>
                  </a:lnTo>
                  <a:lnTo>
                    <a:pt x="19" y="36"/>
                  </a:lnTo>
                  <a:lnTo>
                    <a:pt x="22" y="24"/>
                  </a:lnTo>
                  <a:lnTo>
                    <a:pt x="26" y="13"/>
                  </a:lnTo>
                  <a:lnTo>
                    <a:pt x="29" y="1"/>
                  </a:lnTo>
                  <a:lnTo>
                    <a:pt x="2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5" name="Freeform 21">
              <a:extLst>
                <a:ext uri="{FF2B5EF4-FFF2-40B4-BE49-F238E27FC236}">
                  <a16:creationId xmlns:a16="http://schemas.microsoft.com/office/drawing/2014/main" id="{159C014B-A713-78B3-6261-067EBA87E556}"/>
                </a:ext>
              </a:extLst>
            </p:cNvPr>
            <p:cNvSpPr>
              <a:spLocks/>
            </p:cNvSpPr>
            <p:nvPr/>
          </p:nvSpPr>
          <p:spPr bwMode="auto">
            <a:xfrm>
              <a:off x="3616" y="3045"/>
              <a:ext cx="40" cy="77"/>
            </a:xfrm>
            <a:custGeom>
              <a:avLst/>
              <a:gdLst>
                <a:gd name="T0" fmla="*/ 39 w 40"/>
                <a:gd name="T1" fmla="*/ 2 h 77"/>
                <a:gd name="T2" fmla="*/ 36 w 40"/>
                <a:gd name="T3" fmla="*/ 0 h 77"/>
                <a:gd name="T4" fmla="*/ 31 w 40"/>
                <a:gd name="T5" fmla="*/ 8 h 77"/>
                <a:gd name="T6" fmla="*/ 26 w 40"/>
                <a:gd name="T7" fmla="*/ 16 h 77"/>
                <a:gd name="T8" fmla="*/ 21 w 40"/>
                <a:gd name="T9" fmla="*/ 23 h 77"/>
                <a:gd name="T10" fmla="*/ 16 w 40"/>
                <a:gd name="T11" fmla="*/ 31 h 77"/>
                <a:gd name="T12" fmla="*/ 12 w 40"/>
                <a:gd name="T13" fmla="*/ 40 h 77"/>
                <a:gd name="T14" fmla="*/ 8 w 40"/>
                <a:gd name="T15" fmla="*/ 50 h 77"/>
                <a:gd name="T16" fmla="*/ 4 w 40"/>
                <a:gd name="T17" fmla="*/ 61 h 77"/>
                <a:gd name="T18" fmla="*/ 0 w 40"/>
                <a:gd name="T19" fmla="*/ 75 h 77"/>
                <a:gd name="T20" fmla="*/ 3 w 40"/>
                <a:gd name="T21" fmla="*/ 76 h 77"/>
                <a:gd name="T22" fmla="*/ 8 w 40"/>
                <a:gd name="T23" fmla="*/ 62 h 77"/>
                <a:gd name="T24" fmla="*/ 12 w 40"/>
                <a:gd name="T25" fmla="*/ 51 h 77"/>
                <a:gd name="T26" fmla="*/ 16 w 40"/>
                <a:gd name="T27" fmla="*/ 42 h 77"/>
                <a:gd name="T28" fmla="*/ 20 w 40"/>
                <a:gd name="T29" fmla="*/ 33 h 77"/>
                <a:gd name="T30" fmla="*/ 24 w 40"/>
                <a:gd name="T31" fmla="*/ 25 h 77"/>
                <a:gd name="T32" fmla="*/ 29 w 40"/>
                <a:gd name="T33" fmla="*/ 18 h 77"/>
                <a:gd name="T34" fmla="*/ 33 w 40"/>
                <a:gd name="T35" fmla="*/ 10 h 77"/>
                <a:gd name="T36" fmla="*/ 39 w 40"/>
                <a:gd name="T37" fmla="*/ 2 h 77"/>
                <a:gd name="T38" fmla="*/ 36 w 40"/>
                <a:gd name="T39" fmla="*/ 0 h 77"/>
                <a:gd name="T40" fmla="*/ 39 w 40"/>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9" y="2"/>
                  </a:moveTo>
                  <a:lnTo>
                    <a:pt x="36" y="0"/>
                  </a:lnTo>
                  <a:lnTo>
                    <a:pt x="31" y="8"/>
                  </a:lnTo>
                  <a:lnTo>
                    <a:pt x="26" y="16"/>
                  </a:lnTo>
                  <a:lnTo>
                    <a:pt x="21" y="23"/>
                  </a:lnTo>
                  <a:lnTo>
                    <a:pt x="16" y="31"/>
                  </a:lnTo>
                  <a:lnTo>
                    <a:pt x="12" y="40"/>
                  </a:lnTo>
                  <a:lnTo>
                    <a:pt x="8" y="50"/>
                  </a:lnTo>
                  <a:lnTo>
                    <a:pt x="4" y="61"/>
                  </a:lnTo>
                  <a:lnTo>
                    <a:pt x="0" y="75"/>
                  </a:lnTo>
                  <a:lnTo>
                    <a:pt x="3" y="76"/>
                  </a:lnTo>
                  <a:lnTo>
                    <a:pt x="8" y="62"/>
                  </a:lnTo>
                  <a:lnTo>
                    <a:pt x="12" y="51"/>
                  </a:lnTo>
                  <a:lnTo>
                    <a:pt x="16" y="42"/>
                  </a:lnTo>
                  <a:lnTo>
                    <a:pt x="20" y="33"/>
                  </a:lnTo>
                  <a:lnTo>
                    <a:pt x="24" y="25"/>
                  </a:lnTo>
                  <a:lnTo>
                    <a:pt x="29" y="18"/>
                  </a:lnTo>
                  <a:lnTo>
                    <a:pt x="33" y="10"/>
                  </a:lnTo>
                  <a:lnTo>
                    <a:pt x="39" y="2"/>
                  </a:lnTo>
                  <a:lnTo>
                    <a:pt x="36" y="0"/>
                  </a:lnTo>
                  <a:lnTo>
                    <a:pt x="39"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6" name="Freeform 22">
              <a:extLst>
                <a:ext uri="{FF2B5EF4-FFF2-40B4-BE49-F238E27FC236}">
                  <a16:creationId xmlns:a16="http://schemas.microsoft.com/office/drawing/2014/main" id="{FF01392F-4F96-38E6-80DC-A7BDE7D11BB6}"/>
                </a:ext>
              </a:extLst>
            </p:cNvPr>
            <p:cNvSpPr>
              <a:spLocks/>
            </p:cNvSpPr>
            <p:nvPr/>
          </p:nvSpPr>
          <p:spPr bwMode="auto">
            <a:xfrm>
              <a:off x="3626" y="3035"/>
              <a:ext cx="30" cy="31"/>
            </a:xfrm>
            <a:custGeom>
              <a:avLst/>
              <a:gdLst>
                <a:gd name="T0" fmla="*/ 3 w 30"/>
                <a:gd name="T1" fmla="*/ 30 h 31"/>
                <a:gd name="T2" fmla="*/ 3 w 30"/>
                <a:gd name="T3" fmla="*/ 30 h 31"/>
                <a:gd name="T4" fmla="*/ 15 w 30"/>
                <a:gd name="T5" fmla="*/ 13 h 31"/>
                <a:gd name="T6" fmla="*/ 22 w 30"/>
                <a:gd name="T7" fmla="*/ 5 h 31"/>
                <a:gd name="T8" fmla="*/ 25 w 30"/>
                <a:gd name="T9" fmla="*/ 4 h 31"/>
                <a:gd name="T10" fmla="*/ 24 w 30"/>
                <a:gd name="T11" fmla="*/ 4 h 31"/>
                <a:gd name="T12" fmla="*/ 23 w 30"/>
                <a:gd name="T13" fmla="*/ 8 h 31"/>
                <a:gd name="T14" fmla="*/ 23 w 30"/>
                <a:gd name="T15" fmla="*/ 11 h 31"/>
                <a:gd name="T16" fmla="*/ 26 w 30"/>
                <a:gd name="T17" fmla="*/ 15 h 31"/>
                <a:gd name="T18" fmla="*/ 29 w 30"/>
                <a:gd name="T19" fmla="*/ 12 h 31"/>
                <a:gd name="T20" fmla="*/ 26 w 30"/>
                <a:gd name="T21" fmla="*/ 10 h 31"/>
                <a:gd name="T22" fmla="*/ 25 w 30"/>
                <a:gd name="T23" fmla="*/ 11 h 31"/>
                <a:gd name="T24" fmla="*/ 27 w 30"/>
                <a:gd name="T25" fmla="*/ 11 h 31"/>
                <a:gd name="T26" fmla="*/ 27 w 30"/>
                <a:gd name="T27" fmla="*/ 8 h 31"/>
                <a:gd name="T28" fmla="*/ 28 w 30"/>
                <a:gd name="T29" fmla="*/ 3 h 31"/>
                <a:gd name="T30" fmla="*/ 25 w 30"/>
                <a:gd name="T31" fmla="*/ 0 h 31"/>
                <a:gd name="T32" fmla="*/ 19 w 30"/>
                <a:gd name="T33" fmla="*/ 2 h 31"/>
                <a:gd name="T34" fmla="*/ 12 w 30"/>
                <a:gd name="T35" fmla="*/ 11 h 31"/>
                <a:gd name="T36" fmla="*/ 0 w 30"/>
                <a:gd name="T37" fmla="*/ 28 h 31"/>
                <a:gd name="T38" fmla="*/ 3 w 30"/>
                <a:gd name="T39" fmla="*/ 30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0" h="31">
                  <a:moveTo>
                    <a:pt x="3" y="30"/>
                  </a:moveTo>
                  <a:lnTo>
                    <a:pt x="3" y="30"/>
                  </a:lnTo>
                  <a:lnTo>
                    <a:pt x="15" y="13"/>
                  </a:lnTo>
                  <a:lnTo>
                    <a:pt x="22" y="5"/>
                  </a:lnTo>
                  <a:lnTo>
                    <a:pt x="25" y="4"/>
                  </a:lnTo>
                  <a:lnTo>
                    <a:pt x="24" y="4"/>
                  </a:lnTo>
                  <a:lnTo>
                    <a:pt x="23" y="8"/>
                  </a:lnTo>
                  <a:lnTo>
                    <a:pt x="23" y="11"/>
                  </a:lnTo>
                  <a:lnTo>
                    <a:pt x="26" y="15"/>
                  </a:lnTo>
                  <a:lnTo>
                    <a:pt x="29" y="12"/>
                  </a:lnTo>
                  <a:lnTo>
                    <a:pt x="26" y="10"/>
                  </a:lnTo>
                  <a:lnTo>
                    <a:pt x="25" y="11"/>
                  </a:lnTo>
                  <a:lnTo>
                    <a:pt x="27" y="11"/>
                  </a:lnTo>
                  <a:lnTo>
                    <a:pt x="27" y="8"/>
                  </a:lnTo>
                  <a:lnTo>
                    <a:pt x="28" y="3"/>
                  </a:lnTo>
                  <a:lnTo>
                    <a:pt x="25" y="0"/>
                  </a:lnTo>
                  <a:lnTo>
                    <a:pt x="19" y="2"/>
                  </a:lnTo>
                  <a:lnTo>
                    <a:pt x="12" y="11"/>
                  </a:lnTo>
                  <a:lnTo>
                    <a:pt x="0" y="28"/>
                  </a:lnTo>
                  <a:lnTo>
                    <a:pt x="3" y="3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7" name="Freeform 23">
              <a:extLst>
                <a:ext uri="{FF2B5EF4-FFF2-40B4-BE49-F238E27FC236}">
                  <a16:creationId xmlns:a16="http://schemas.microsoft.com/office/drawing/2014/main" id="{39D4129E-7788-5360-46E0-234A13615DA3}"/>
                </a:ext>
              </a:extLst>
            </p:cNvPr>
            <p:cNvSpPr>
              <a:spLocks/>
            </p:cNvSpPr>
            <p:nvPr/>
          </p:nvSpPr>
          <p:spPr bwMode="auto">
            <a:xfrm>
              <a:off x="3587" y="3063"/>
              <a:ext cx="43" cy="53"/>
            </a:xfrm>
            <a:custGeom>
              <a:avLst/>
              <a:gdLst>
                <a:gd name="T0" fmla="*/ 3 w 43"/>
                <a:gd name="T1" fmla="*/ 52 h 53"/>
                <a:gd name="T2" fmla="*/ 3 w 43"/>
                <a:gd name="T3" fmla="*/ 51 h 53"/>
                <a:gd name="T4" fmla="*/ 8 w 43"/>
                <a:gd name="T5" fmla="*/ 45 h 53"/>
                <a:gd name="T6" fmla="*/ 14 w 43"/>
                <a:gd name="T7" fmla="*/ 39 h 53"/>
                <a:gd name="T8" fmla="*/ 18 w 43"/>
                <a:gd name="T9" fmla="*/ 34 h 53"/>
                <a:gd name="T10" fmla="*/ 24 w 43"/>
                <a:gd name="T11" fmla="*/ 28 h 53"/>
                <a:gd name="T12" fmla="*/ 29 w 43"/>
                <a:gd name="T13" fmla="*/ 22 h 53"/>
                <a:gd name="T14" fmla="*/ 33 w 43"/>
                <a:gd name="T15" fmla="*/ 16 h 53"/>
                <a:gd name="T16" fmla="*/ 38 w 43"/>
                <a:gd name="T17" fmla="*/ 10 h 53"/>
                <a:gd name="T18" fmla="*/ 42 w 43"/>
                <a:gd name="T19" fmla="*/ 2 h 53"/>
                <a:gd name="T20" fmla="*/ 39 w 43"/>
                <a:gd name="T21" fmla="*/ 0 h 53"/>
                <a:gd name="T22" fmla="*/ 35 w 43"/>
                <a:gd name="T23" fmla="*/ 8 h 53"/>
                <a:gd name="T24" fmla="*/ 30 w 43"/>
                <a:gd name="T25" fmla="*/ 14 h 53"/>
                <a:gd name="T26" fmla="*/ 26 w 43"/>
                <a:gd name="T27" fmla="*/ 20 h 53"/>
                <a:gd name="T28" fmla="*/ 21 w 43"/>
                <a:gd name="T29" fmla="*/ 25 h 53"/>
                <a:gd name="T30" fmla="*/ 16 w 43"/>
                <a:gd name="T31" fmla="*/ 31 h 53"/>
                <a:gd name="T32" fmla="*/ 11 w 43"/>
                <a:gd name="T33" fmla="*/ 37 h 53"/>
                <a:gd name="T34" fmla="*/ 6 w 43"/>
                <a:gd name="T35" fmla="*/ 42 h 53"/>
                <a:gd name="T36" fmla="*/ 0 w 43"/>
                <a:gd name="T37" fmla="*/ 49 h 53"/>
                <a:gd name="T38" fmla="*/ 1 w 43"/>
                <a:gd name="T39" fmla="*/ 48 h 53"/>
                <a:gd name="T40" fmla="*/ 3 w 43"/>
                <a:gd name="T41" fmla="*/ 52 h 53"/>
                <a:gd name="T42" fmla="*/ 3 w 43"/>
                <a:gd name="T43" fmla="*/ 51 h 53"/>
                <a:gd name="T44" fmla="*/ 3 w 43"/>
                <a:gd name="T45" fmla="*/ 52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3" h="53">
                  <a:moveTo>
                    <a:pt x="3" y="52"/>
                  </a:moveTo>
                  <a:lnTo>
                    <a:pt x="3" y="51"/>
                  </a:lnTo>
                  <a:lnTo>
                    <a:pt x="8" y="45"/>
                  </a:lnTo>
                  <a:lnTo>
                    <a:pt x="14" y="39"/>
                  </a:lnTo>
                  <a:lnTo>
                    <a:pt x="18" y="34"/>
                  </a:lnTo>
                  <a:lnTo>
                    <a:pt x="24" y="28"/>
                  </a:lnTo>
                  <a:lnTo>
                    <a:pt x="29" y="22"/>
                  </a:lnTo>
                  <a:lnTo>
                    <a:pt x="33" y="16"/>
                  </a:lnTo>
                  <a:lnTo>
                    <a:pt x="38" y="10"/>
                  </a:lnTo>
                  <a:lnTo>
                    <a:pt x="42" y="2"/>
                  </a:lnTo>
                  <a:lnTo>
                    <a:pt x="39" y="0"/>
                  </a:lnTo>
                  <a:lnTo>
                    <a:pt x="35" y="8"/>
                  </a:lnTo>
                  <a:lnTo>
                    <a:pt x="30" y="14"/>
                  </a:lnTo>
                  <a:lnTo>
                    <a:pt x="26" y="20"/>
                  </a:lnTo>
                  <a:lnTo>
                    <a:pt x="21" y="25"/>
                  </a:lnTo>
                  <a:lnTo>
                    <a:pt x="16" y="31"/>
                  </a:lnTo>
                  <a:lnTo>
                    <a:pt x="11" y="37"/>
                  </a:lnTo>
                  <a:lnTo>
                    <a:pt x="6" y="42"/>
                  </a:lnTo>
                  <a:lnTo>
                    <a:pt x="0" y="49"/>
                  </a:lnTo>
                  <a:lnTo>
                    <a:pt x="1" y="48"/>
                  </a:lnTo>
                  <a:lnTo>
                    <a:pt x="3" y="52"/>
                  </a:lnTo>
                  <a:lnTo>
                    <a:pt x="3" y="51"/>
                  </a:lnTo>
                  <a:lnTo>
                    <a:pt x="3"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8" name="Freeform 24">
              <a:extLst>
                <a:ext uri="{FF2B5EF4-FFF2-40B4-BE49-F238E27FC236}">
                  <a16:creationId xmlns:a16="http://schemas.microsoft.com/office/drawing/2014/main" id="{342DCFA0-1E1E-AD3D-76BE-553F48D8464D}"/>
                </a:ext>
              </a:extLst>
            </p:cNvPr>
            <p:cNvSpPr>
              <a:spLocks/>
            </p:cNvSpPr>
            <p:nvPr/>
          </p:nvSpPr>
          <p:spPr bwMode="auto">
            <a:xfrm>
              <a:off x="3568" y="3061"/>
              <a:ext cx="23" cy="58"/>
            </a:xfrm>
            <a:custGeom>
              <a:avLst/>
              <a:gdLst>
                <a:gd name="T0" fmla="*/ 9 w 23"/>
                <a:gd name="T1" fmla="*/ 0 h 58"/>
                <a:gd name="T2" fmla="*/ 9 w 23"/>
                <a:gd name="T3" fmla="*/ 0 h 58"/>
                <a:gd name="T4" fmla="*/ 5 w 23"/>
                <a:gd name="T5" fmla="*/ 15 h 58"/>
                <a:gd name="T6" fmla="*/ 2 w 23"/>
                <a:gd name="T7" fmla="*/ 28 h 58"/>
                <a:gd name="T8" fmla="*/ 0 w 23"/>
                <a:gd name="T9" fmla="*/ 39 h 58"/>
                <a:gd name="T10" fmla="*/ 0 w 23"/>
                <a:gd name="T11" fmla="*/ 47 h 58"/>
                <a:gd name="T12" fmla="*/ 2 w 23"/>
                <a:gd name="T13" fmla="*/ 53 h 58"/>
                <a:gd name="T14" fmla="*/ 7 w 23"/>
                <a:gd name="T15" fmla="*/ 57 h 58"/>
                <a:gd name="T16" fmla="*/ 13 w 23"/>
                <a:gd name="T17" fmla="*/ 57 h 58"/>
                <a:gd name="T18" fmla="*/ 22 w 23"/>
                <a:gd name="T19" fmla="*/ 54 h 58"/>
                <a:gd name="T20" fmla="*/ 20 w 23"/>
                <a:gd name="T21" fmla="*/ 50 h 58"/>
                <a:gd name="T22" fmla="*/ 12 w 23"/>
                <a:gd name="T23" fmla="*/ 53 h 58"/>
                <a:gd name="T24" fmla="*/ 7 w 23"/>
                <a:gd name="T25" fmla="*/ 53 h 58"/>
                <a:gd name="T26" fmla="*/ 5 w 23"/>
                <a:gd name="T27" fmla="*/ 51 h 58"/>
                <a:gd name="T28" fmla="*/ 4 w 23"/>
                <a:gd name="T29" fmla="*/ 46 h 58"/>
                <a:gd name="T30" fmla="*/ 4 w 23"/>
                <a:gd name="T31" fmla="*/ 39 h 58"/>
                <a:gd name="T32" fmla="*/ 5 w 23"/>
                <a:gd name="T33" fmla="*/ 29 h 58"/>
                <a:gd name="T34" fmla="*/ 9 w 23"/>
                <a:gd name="T35" fmla="*/ 16 h 58"/>
                <a:gd name="T36" fmla="*/ 13 w 23"/>
                <a:gd name="T37" fmla="*/ 1 h 58"/>
                <a:gd name="T38" fmla="*/ 9 w 23"/>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9" y="0"/>
                  </a:moveTo>
                  <a:lnTo>
                    <a:pt x="9" y="0"/>
                  </a:lnTo>
                  <a:lnTo>
                    <a:pt x="5" y="15"/>
                  </a:lnTo>
                  <a:lnTo>
                    <a:pt x="2" y="28"/>
                  </a:lnTo>
                  <a:lnTo>
                    <a:pt x="0" y="39"/>
                  </a:lnTo>
                  <a:lnTo>
                    <a:pt x="0" y="47"/>
                  </a:lnTo>
                  <a:lnTo>
                    <a:pt x="2" y="53"/>
                  </a:lnTo>
                  <a:lnTo>
                    <a:pt x="7" y="57"/>
                  </a:lnTo>
                  <a:lnTo>
                    <a:pt x="13" y="57"/>
                  </a:lnTo>
                  <a:lnTo>
                    <a:pt x="22" y="54"/>
                  </a:lnTo>
                  <a:lnTo>
                    <a:pt x="20" y="50"/>
                  </a:lnTo>
                  <a:lnTo>
                    <a:pt x="12" y="53"/>
                  </a:lnTo>
                  <a:lnTo>
                    <a:pt x="7" y="53"/>
                  </a:lnTo>
                  <a:lnTo>
                    <a:pt x="5" y="51"/>
                  </a:lnTo>
                  <a:lnTo>
                    <a:pt x="4" y="46"/>
                  </a:lnTo>
                  <a:lnTo>
                    <a:pt x="4" y="39"/>
                  </a:lnTo>
                  <a:lnTo>
                    <a:pt x="5" y="29"/>
                  </a:lnTo>
                  <a:lnTo>
                    <a:pt x="9" y="16"/>
                  </a:lnTo>
                  <a:lnTo>
                    <a:pt x="13" y="1"/>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59" name="Freeform 25">
              <a:extLst>
                <a:ext uri="{FF2B5EF4-FFF2-40B4-BE49-F238E27FC236}">
                  <a16:creationId xmlns:a16="http://schemas.microsoft.com/office/drawing/2014/main" id="{6682054B-20B0-3277-AE03-EB110D8FA5DF}"/>
                </a:ext>
              </a:extLst>
            </p:cNvPr>
            <p:cNvSpPr>
              <a:spLocks/>
            </p:cNvSpPr>
            <p:nvPr/>
          </p:nvSpPr>
          <p:spPr bwMode="auto">
            <a:xfrm>
              <a:off x="3577" y="2972"/>
              <a:ext cx="57" cy="91"/>
            </a:xfrm>
            <a:custGeom>
              <a:avLst/>
              <a:gdLst>
                <a:gd name="T0" fmla="*/ 54 w 57"/>
                <a:gd name="T1" fmla="*/ 0 h 91"/>
                <a:gd name="T2" fmla="*/ 54 w 57"/>
                <a:gd name="T3" fmla="*/ 0 h 91"/>
                <a:gd name="T4" fmla="*/ 50 w 57"/>
                <a:gd name="T5" fmla="*/ 5 h 91"/>
                <a:gd name="T6" fmla="*/ 47 w 57"/>
                <a:gd name="T7" fmla="*/ 9 h 91"/>
                <a:gd name="T8" fmla="*/ 43 w 57"/>
                <a:gd name="T9" fmla="*/ 14 h 91"/>
                <a:gd name="T10" fmla="*/ 39 w 57"/>
                <a:gd name="T11" fmla="*/ 19 h 91"/>
                <a:gd name="T12" fmla="*/ 36 w 57"/>
                <a:gd name="T13" fmla="*/ 25 h 91"/>
                <a:gd name="T14" fmla="*/ 32 w 57"/>
                <a:gd name="T15" fmla="*/ 30 h 91"/>
                <a:gd name="T16" fmla="*/ 28 w 57"/>
                <a:gd name="T17" fmla="*/ 35 h 91"/>
                <a:gd name="T18" fmla="*/ 24 w 57"/>
                <a:gd name="T19" fmla="*/ 41 h 91"/>
                <a:gd name="T20" fmla="*/ 20 w 57"/>
                <a:gd name="T21" fmla="*/ 47 h 91"/>
                <a:gd name="T22" fmla="*/ 17 w 57"/>
                <a:gd name="T23" fmla="*/ 52 h 91"/>
                <a:gd name="T24" fmla="*/ 14 w 57"/>
                <a:gd name="T25" fmla="*/ 59 h 91"/>
                <a:gd name="T26" fmla="*/ 10 w 57"/>
                <a:gd name="T27" fmla="*/ 64 h 91"/>
                <a:gd name="T28" fmla="*/ 7 w 57"/>
                <a:gd name="T29" fmla="*/ 71 h 91"/>
                <a:gd name="T30" fmla="*/ 4 w 57"/>
                <a:gd name="T31" fmla="*/ 76 h 91"/>
                <a:gd name="T32" fmla="*/ 2 w 57"/>
                <a:gd name="T33" fmla="*/ 83 h 91"/>
                <a:gd name="T34" fmla="*/ 0 w 57"/>
                <a:gd name="T35" fmla="*/ 89 h 91"/>
                <a:gd name="T36" fmla="*/ 4 w 57"/>
                <a:gd name="T37" fmla="*/ 90 h 91"/>
                <a:gd name="T38" fmla="*/ 6 w 57"/>
                <a:gd name="T39" fmla="*/ 84 h 91"/>
                <a:gd name="T40" fmla="*/ 8 w 57"/>
                <a:gd name="T41" fmla="*/ 78 h 91"/>
                <a:gd name="T42" fmla="*/ 11 w 57"/>
                <a:gd name="T43" fmla="*/ 72 h 91"/>
                <a:gd name="T44" fmla="*/ 14 w 57"/>
                <a:gd name="T45" fmla="*/ 66 h 91"/>
                <a:gd name="T46" fmla="*/ 17 w 57"/>
                <a:gd name="T47" fmla="*/ 61 h 91"/>
                <a:gd name="T48" fmla="*/ 20 w 57"/>
                <a:gd name="T49" fmla="*/ 54 h 91"/>
                <a:gd name="T50" fmla="*/ 23 w 57"/>
                <a:gd name="T51" fmla="*/ 49 h 91"/>
                <a:gd name="T52" fmla="*/ 27 w 57"/>
                <a:gd name="T53" fmla="*/ 43 h 91"/>
                <a:gd name="T54" fmla="*/ 31 w 57"/>
                <a:gd name="T55" fmla="*/ 37 h 91"/>
                <a:gd name="T56" fmla="*/ 35 w 57"/>
                <a:gd name="T57" fmla="*/ 32 h 91"/>
                <a:gd name="T58" fmla="*/ 39 w 57"/>
                <a:gd name="T59" fmla="*/ 27 h 91"/>
                <a:gd name="T60" fmla="*/ 42 w 57"/>
                <a:gd name="T61" fmla="*/ 21 h 91"/>
                <a:gd name="T62" fmla="*/ 46 w 57"/>
                <a:gd name="T63" fmla="*/ 16 h 91"/>
                <a:gd name="T64" fmla="*/ 50 w 57"/>
                <a:gd name="T65" fmla="*/ 11 h 91"/>
                <a:gd name="T66" fmla="*/ 53 w 57"/>
                <a:gd name="T67" fmla="*/ 6 h 91"/>
                <a:gd name="T68" fmla="*/ 56 w 57"/>
                <a:gd name="T69" fmla="*/ 1 h 91"/>
                <a:gd name="T70" fmla="*/ 54 w 57"/>
                <a:gd name="T71" fmla="*/ 0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7" h="91">
                  <a:moveTo>
                    <a:pt x="54" y="0"/>
                  </a:moveTo>
                  <a:lnTo>
                    <a:pt x="54" y="0"/>
                  </a:lnTo>
                  <a:lnTo>
                    <a:pt x="50" y="5"/>
                  </a:lnTo>
                  <a:lnTo>
                    <a:pt x="47" y="9"/>
                  </a:lnTo>
                  <a:lnTo>
                    <a:pt x="43" y="14"/>
                  </a:lnTo>
                  <a:lnTo>
                    <a:pt x="39" y="19"/>
                  </a:lnTo>
                  <a:lnTo>
                    <a:pt x="36" y="25"/>
                  </a:lnTo>
                  <a:lnTo>
                    <a:pt x="32" y="30"/>
                  </a:lnTo>
                  <a:lnTo>
                    <a:pt x="28" y="35"/>
                  </a:lnTo>
                  <a:lnTo>
                    <a:pt x="24" y="41"/>
                  </a:lnTo>
                  <a:lnTo>
                    <a:pt x="20" y="47"/>
                  </a:lnTo>
                  <a:lnTo>
                    <a:pt x="17" y="52"/>
                  </a:lnTo>
                  <a:lnTo>
                    <a:pt x="14" y="59"/>
                  </a:lnTo>
                  <a:lnTo>
                    <a:pt x="10" y="64"/>
                  </a:lnTo>
                  <a:lnTo>
                    <a:pt x="7" y="71"/>
                  </a:lnTo>
                  <a:lnTo>
                    <a:pt x="4" y="76"/>
                  </a:lnTo>
                  <a:lnTo>
                    <a:pt x="2" y="83"/>
                  </a:lnTo>
                  <a:lnTo>
                    <a:pt x="0" y="89"/>
                  </a:lnTo>
                  <a:lnTo>
                    <a:pt x="4" y="90"/>
                  </a:lnTo>
                  <a:lnTo>
                    <a:pt x="6" y="84"/>
                  </a:lnTo>
                  <a:lnTo>
                    <a:pt x="8" y="78"/>
                  </a:lnTo>
                  <a:lnTo>
                    <a:pt x="11" y="72"/>
                  </a:lnTo>
                  <a:lnTo>
                    <a:pt x="14" y="66"/>
                  </a:lnTo>
                  <a:lnTo>
                    <a:pt x="17" y="61"/>
                  </a:lnTo>
                  <a:lnTo>
                    <a:pt x="20" y="54"/>
                  </a:lnTo>
                  <a:lnTo>
                    <a:pt x="23" y="49"/>
                  </a:lnTo>
                  <a:lnTo>
                    <a:pt x="27" y="43"/>
                  </a:lnTo>
                  <a:lnTo>
                    <a:pt x="31" y="37"/>
                  </a:lnTo>
                  <a:lnTo>
                    <a:pt x="35" y="32"/>
                  </a:lnTo>
                  <a:lnTo>
                    <a:pt x="39" y="27"/>
                  </a:lnTo>
                  <a:lnTo>
                    <a:pt x="42" y="21"/>
                  </a:lnTo>
                  <a:lnTo>
                    <a:pt x="46" y="16"/>
                  </a:lnTo>
                  <a:lnTo>
                    <a:pt x="50" y="11"/>
                  </a:lnTo>
                  <a:lnTo>
                    <a:pt x="53" y="6"/>
                  </a:lnTo>
                  <a:lnTo>
                    <a:pt x="56" y="1"/>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60" name="Freeform 26">
              <a:extLst>
                <a:ext uri="{FF2B5EF4-FFF2-40B4-BE49-F238E27FC236}">
                  <a16:creationId xmlns:a16="http://schemas.microsoft.com/office/drawing/2014/main" id="{A3997819-C9A3-0268-A371-F68FD0F70B52}"/>
                </a:ext>
              </a:extLst>
            </p:cNvPr>
            <p:cNvSpPr>
              <a:spLocks/>
            </p:cNvSpPr>
            <p:nvPr/>
          </p:nvSpPr>
          <p:spPr bwMode="auto">
            <a:xfrm>
              <a:off x="3631" y="2954"/>
              <a:ext cx="19" cy="20"/>
            </a:xfrm>
            <a:custGeom>
              <a:avLst/>
              <a:gdLst>
                <a:gd name="T0" fmla="*/ 15 w 19"/>
                <a:gd name="T1" fmla="*/ 0 h 20"/>
                <a:gd name="T2" fmla="*/ 15 w 19"/>
                <a:gd name="T3" fmla="*/ 0 h 20"/>
                <a:gd name="T4" fmla="*/ 13 w 19"/>
                <a:gd name="T5" fmla="*/ 2 h 20"/>
                <a:gd name="T6" fmla="*/ 11 w 19"/>
                <a:gd name="T7" fmla="*/ 4 h 20"/>
                <a:gd name="T8" fmla="*/ 9 w 19"/>
                <a:gd name="T9" fmla="*/ 6 h 20"/>
                <a:gd name="T10" fmla="*/ 8 w 19"/>
                <a:gd name="T11" fmla="*/ 8 h 20"/>
                <a:gd name="T12" fmla="*/ 6 w 19"/>
                <a:gd name="T13" fmla="*/ 9 h 20"/>
                <a:gd name="T14" fmla="*/ 4 w 19"/>
                <a:gd name="T15" fmla="*/ 11 h 20"/>
                <a:gd name="T16" fmla="*/ 1 w 19"/>
                <a:gd name="T17" fmla="*/ 15 h 20"/>
                <a:gd name="T18" fmla="*/ 0 w 19"/>
                <a:gd name="T19" fmla="*/ 18 h 20"/>
                <a:gd name="T20" fmla="*/ 2 w 19"/>
                <a:gd name="T21" fmla="*/ 19 h 20"/>
                <a:gd name="T22" fmla="*/ 4 w 19"/>
                <a:gd name="T23" fmla="*/ 17 h 20"/>
                <a:gd name="T24" fmla="*/ 6 w 19"/>
                <a:gd name="T25" fmla="*/ 14 h 20"/>
                <a:gd name="T26" fmla="*/ 8 w 19"/>
                <a:gd name="T27" fmla="*/ 13 h 20"/>
                <a:gd name="T28" fmla="*/ 10 w 19"/>
                <a:gd name="T29" fmla="*/ 11 h 20"/>
                <a:gd name="T30" fmla="*/ 12 w 19"/>
                <a:gd name="T31" fmla="*/ 9 h 20"/>
                <a:gd name="T32" fmla="*/ 14 w 19"/>
                <a:gd name="T33" fmla="*/ 7 h 20"/>
                <a:gd name="T34" fmla="*/ 16 w 19"/>
                <a:gd name="T35" fmla="*/ 5 h 20"/>
                <a:gd name="T36" fmla="*/ 18 w 19"/>
                <a:gd name="T37" fmla="*/ 3 h 20"/>
                <a:gd name="T38" fmla="*/ 15 w 19"/>
                <a:gd name="T39" fmla="*/ 0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0">
                  <a:moveTo>
                    <a:pt x="15" y="0"/>
                  </a:moveTo>
                  <a:lnTo>
                    <a:pt x="15" y="0"/>
                  </a:lnTo>
                  <a:lnTo>
                    <a:pt x="13" y="2"/>
                  </a:lnTo>
                  <a:lnTo>
                    <a:pt x="11" y="4"/>
                  </a:lnTo>
                  <a:lnTo>
                    <a:pt x="9" y="6"/>
                  </a:lnTo>
                  <a:lnTo>
                    <a:pt x="8" y="8"/>
                  </a:lnTo>
                  <a:lnTo>
                    <a:pt x="6" y="9"/>
                  </a:lnTo>
                  <a:lnTo>
                    <a:pt x="4" y="11"/>
                  </a:lnTo>
                  <a:lnTo>
                    <a:pt x="1" y="15"/>
                  </a:lnTo>
                  <a:lnTo>
                    <a:pt x="0" y="18"/>
                  </a:lnTo>
                  <a:lnTo>
                    <a:pt x="2" y="19"/>
                  </a:lnTo>
                  <a:lnTo>
                    <a:pt x="4" y="17"/>
                  </a:lnTo>
                  <a:lnTo>
                    <a:pt x="6" y="14"/>
                  </a:lnTo>
                  <a:lnTo>
                    <a:pt x="8" y="13"/>
                  </a:lnTo>
                  <a:lnTo>
                    <a:pt x="10" y="11"/>
                  </a:lnTo>
                  <a:lnTo>
                    <a:pt x="12" y="9"/>
                  </a:lnTo>
                  <a:lnTo>
                    <a:pt x="14" y="7"/>
                  </a:lnTo>
                  <a:lnTo>
                    <a:pt x="16" y="5"/>
                  </a:lnTo>
                  <a:lnTo>
                    <a:pt x="18" y="3"/>
                  </a:lnTo>
                  <a:lnTo>
                    <a:pt x="1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61" name="Freeform 27">
              <a:extLst>
                <a:ext uri="{FF2B5EF4-FFF2-40B4-BE49-F238E27FC236}">
                  <a16:creationId xmlns:a16="http://schemas.microsoft.com/office/drawing/2014/main" id="{ABC47AE2-A46C-FC7D-4F2C-9B0DE70E91B7}"/>
                </a:ext>
              </a:extLst>
            </p:cNvPr>
            <p:cNvSpPr>
              <a:spLocks/>
            </p:cNvSpPr>
            <p:nvPr/>
          </p:nvSpPr>
          <p:spPr bwMode="auto">
            <a:xfrm>
              <a:off x="3646" y="2926"/>
              <a:ext cx="31" cy="32"/>
            </a:xfrm>
            <a:custGeom>
              <a:avLst/>
              <a:gdLst>
                <a:gd name="T0" fmla="*/ 27 w 31"/>
                <a:gd name="T1" fmla="*/ 0 h 32"/>
                <a:gd name="T2" fmla="*/ 27 w 31"/>
                <a:gd name="T3" fmla="*/ 0 h 32"/>
                <a:gd name="T4" fmla="*/ 24 w 31"/>
                <a:gd name="T5" fmla="*/ 3 h 32"/>
                <a:gd name="T6" fmla="*/ 21 w 31"/>
                <a:gd name="T7" fmla="*/ 6 h 32"/>
                <a:gd name="T8" fmla="*/ 18 w 31"/>
                <a:gd name="T9" fmla="*/ 10 h 32"/>
                <a:gd name="T10" fmla="*/ 15 w 31"/>
                <a:gd name="T11" fmla="*/ 13 h 32"/>
                <a:gd name="T12" fmla="*/ 12 w 31"/>
                <a:gd name="T13" fmla="*/ 17 h 32"/>
                <a:gd name="T14" fmla="*/ 8 w 31"/>
                <a:gd name="T15" fmla="*/ 20 h 32"/>
                <a:gd name="T16" fmla="*/ 5 w 31"/>
                <a:gd name="T17" fmla="*/ 24 h 32"/>
                <a:gd name="T18" fmla="*/ 0 w 31"/>
                <a:gd name="T19" fmla="*/ 28 h 32"/>
                <a:gd name="T20" fmla="*/ 3 w 31"/>
                <a:gd name="T21" fmla="*/ 31 h 32"/>
                <a:gd name="T22" fmla="*/ 7 w 31"/>
                <a:gd name="T23" fmla="*/ 27 h 32"/>
                <a:gd name="T24" fmla="*/ 11 w 31"/>
                <a:gd name="T25" fmla="*/ 23 h 32"/>
                <a:gd name="T26" fmla="*/ 15 w 31"/>
                <a:gd name="T27" fmla="*/ 20 h 32"/>
                <a:gd name="T28" fmla="*/ 18 w 31"/>
                <a:gd name="T29" fmla="*/ 16 h 32"/>
                <a:gd name="T30" fmla="*/ 21 w 31"/>
                <a:gd name="T31" fmla="*/ 12 h 32"/>
                <a:gd name="T32" fmla="*/ 24 w 31"/>
                <a:gd name="T33" fmla="*/ 9 h 32"/>
                <a:gd name="T34" fmla="*/ 27 w 31"/>
                <a:gd name="T35" fmla="*/ 6 h 32"/>
                <a:gd name="T36" fmla="*/ 30 w 31"/>
                <a:gd name="T37" fmla="*/ 2 h 32"/>
                <a:gd name="T38" fmla="*/ 27 w 31"/>
                <a:gd name="T39" fmla="*/ 0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2">
                  <a:moveTo>
                    <a:pt x="27" y="0"/>
                  </a:moveTo>
                  <a:lnTo>
                    <a:pt x="27" y="0"/>
                  </a:lnTo>
                  <a:lnTo>
                    <a:pt x="24" y="3"/>
                  </a:lnTo>
                  <a:lnTo>
                    <a:pt x="21" y="6"/>
                  </a:lnTo>
                  <a:lnTo>
                    <a:pt x="18" y="10"/>
                  </a:lnTo>
                  <a:lnTo>
                    <a:pt x="15" y="13"/>
                  </a:lnTo>
                  <a:lnTo>
                    <a:pt x="12" y="17"/>
                  </a:lnTo>
                  <a:lnTo>
                    <a:pt x="8" y="20"/>
                  </a:lnTo>
                  <a:lnTo>
                    <a:pt x="5" y="24"/>
                  </a:lnTo>
                  <a:lnTo>
                    <a:pt x="0" y="28"/>
                  </a:lnTo>
                  <a:lnTo>
                    <a:pt x="3" y="31"/>
                  </a:lnTo>
                  <a:lnTo>
                    <a:pt x="7" y="27"/>
                  </a:lnTo>
                  <a:lnTo>
                    <a:pt x="11" y="23"/>
                  </a:lnTo>
                  <a:lnTo>
                    <a:pt x="15" y="20"/>
                  </a:lnTo>
                  <a:lnTo>
                    <a:pt x="18" y="16"/>
                  </a:lnTo>
                  <a:lnTo>
                    <a:pt x="21" y="12"/>
                  </a:lnTo>
                  <a:lnTo>
                    <a:pt x="24" y="9"/>
                  </a:lnTo>
                  <a:lnTo>
                    <a:pt x="27" y="6"/>
                  </a:lnTo>
                  <a:lnTo>
                    <a:pt x="30" y="2"/>
                  </a:lnTo>
                  <a:lnTo>
                    <a:pt x="27"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62" name="Freeform 28">
              <a:extLst>
                <a:ext uri="{FF2B5EF4-FFF2-40B4-BE49-F238E27FC236}">
                  <a16:creationId xmlns:a16="http://schemas.microsoft.com/office/drawing/2014/main" id="{77AA68BA-B47E-E9CE-7958-297AEC889D4C}"/>
                </a:ext>
              </a:extLst>
            </p:cNvPr>
            <p:cNvSpPr>
              <a:spLocks/>
            </p:cNvSpPr>
            <p:nvPr/>
          </p:nvSpPr>
          <p:spPr bwMode="auto">
            <a:xfrm>
              <a:off x="3673" y="2894"/>
              <a:ext cx="53" cy="35"/>
            </a:xfrm>
            <a:custGeom>
              <a:avLst/>
              <a:gdLst>
                <a:gd name="T0" fmla="*/ 49 w 53"/>
                <a:gd name="T1" fmla="*/ 1 h 35"/>
                <a:gd name="T2" fmla="*/ 50 w 53"/>
                <a:gd name="T3" fmla="*/ 0 h 35"/>
                <a:gd name="T4" fmla="*/ 42 w 53"/>
                <a:gd name="T5" fmla="*/ 2 h 35"/>
                <a:gd name="T6" fmla="*/ 36 w 53"/>
                <a:gd name="T7" fmla="*/ 5 h 35"/>
                <a:gd name="T8" fmla="*/ 29 w 53"/>
                <a:gd name="T9" fmla="*/ 10 h 35"/>
                <a:gd name="T10" fmla="*/ 23 w 53"/>
                <a:gd name="T11" fmla="*/ 13 h 35"/>
                <a:gd name="T12" fmla="*/ 17 w 53"/>
                <a:gd name="T13" fmla="*/ 17 h 35"/>
                <a:gd name="T14" fmla="*/ 12 w 53"/>
                <a:gd name="T15" fmla="*/ 22 h 35"/>
                <a:gd name="T16" fmla="*/ 6 w 53"/>
                <a:gd name="T17" fmla="*/ 26 h 35"/>
                <a:gd name="T18" fmla="*/ 0 w 53"/>
                <a:gd name="T19" fmla="*/ 32 h 35"/>
                <a:gd name="T20" fmla="*/ 3 w 53"/>
                <a:gd name="T21" fmla="*/ 34 h 35"/>
                <a:gd name="T22" fmla="*/ 8 w 53"/>
                <a:gd name="T23" fmla="*/ 29 h 35"/>
                <a:gd name="T24" fmla="*/ 14 w 53"/>
                <a:gd name="T25" fmla="*/ 24 h 35"/>
                <a:gd name="T26" fmla="*/ 19 w 53"/>
                <a:gd name="T27" fmla="*/ 20 h 35"/>
                <a:gd name="T28" fmla="*/ 25 w 53"/>
                <a:gd name="T29" fmla="*/ 16 h 35"/>
                <a:gd name="T30" fmla="*/ 31 w 53"/>
                <a:gd name="T31" fmla="*/ 12 h 35"/>
                <a:gd name="T32" fmla="*/ 38 w 53"/>
                <a:gd name="T33" fmla="*/ 9 h 35"/>
                <a:gd name="T34" fmla="*/ 44 w 53"/>
                <a:gd name="T35" fmla="*/ 6 h 35"/>
                <a:gd name="T36" fmla="*/ 51 w 53"/>
                <a:gd name="T37" fmla="*/ 3 h 35"/>
                <a:gd name="T38" fmla="*/ 52 w 53"/>
                <a:gd name="T39" fmla="*/ 2 h 35"/>
                <a:gd name="T40" fmla="*/ 51 w 53"/>
                <a:gd name="T41" fmla="*/ 3 h 35"/>
                <a:gd name="T42" fmla="*/ 52 w 53"/>
                <a:gd name="T43" fmla="*/ 3 h 35"/>
                <a:gd name="T44" fmla="*/ 52 w 53"/>
                <a:gd name="T45" fmla="*/ 2 h 35"/>
                <a:gd name="T46" fmla="*/ 49 w 53"/>
                <a:gd name="T47" fmla="*/ 1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5">
                  <a:moveTo>
                    <a:pt x="49" y="1"/>
                  </a:moveTo>
                  <a:lnTo>
                    <a:pt x="50" y="0"/>
                  </a:lnTo>
                  <a:lnTo>
                    <a:pt x="42" y="2"/>
                  </a:lnTo>
                  <a:lnTo>
                    <a:pt x="36" y="5"/>
                  </a:lnTo>
                  <a:lnTo>
                    <a:pt x="29" y="10"/>
                  </a:lnTo>
                  <a:lnTo>
                    <a:pt x="23" y="13"/>
                  </a:lnTo>
                  <a:lnTo>
                    <a:pt x="17" y="17"/>
                  </a:lnTo>
                  <a:lnTo>
                    <a:pt x="12" y="22"/>
                  </a:lnTo>
                  <a:lnTo>
                    <a:pt x="6" y="26"/>
                  </a:lnTo>
                  <a:lnTo>
                    <a:pt x="0" y="32"/>
                  </a:lnTo>
                  <a:lnTo>
                    <a:pt x="3" y="34"/>
                  </a:lnTo>
                  <a:lnTo>
                    <a:pt x="8" y="29"/>
                  </a:lnTo>
                  <a:lnTo>
                    <a:pt x="14" y="24"/>
                  </a:lnTo>
                  <a:lnTo>
                    <a:pt x="19" y="20"/>
                  </a:lnTo>
                  <a:lnTo>
                    <a:pt x="25" y="16"/>
                  </a:lnTo>
                  <a:lnTo>
                    <a:pt x="31" y="12"/>
                  </a:lnTo>
                  <a:lnTo>
                    <a:pt x="38" y="9"/>
                  </a:lnTo>
                  <a:lnTo>
                    <a:pt x="44" y="6"/>
                  </a:lnTo>
                  <a:lnTo>
                    <a:pt x="51" y="3"/>
                  </a:lnTo>
                  <a:lnTo>
                    <a:pt x="52" y="2"/>
                  </a:lnTo>
                  <a:lnTo>
                    <a:pt x="51" y="3"/>
                  </a:lnTo>
                  <a:lnTo>
                    <a:pt x="52" y="3"/>
                  </a:lnTo>
                  <a:lnTo>
                    <a:pt x="52" y="2"/>
                  </a:lnTo>
                  <a:lnTo>
                    <a:pt x="49"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3763" name="Group 29">
              <a:extLst>
                <a:ext uri="{FF2B5EF4-FFF2-40B4-BE49-F238E27FC236}">
                  <a16:creationId xmlns:a16="http://schemas.microsoft.com/office/drawing/2014/main" id="{DB6F10AA-F7E6-A97E-4EEC-C519DE21DB3F}"/>
                </a:ext>
              </a:extLst>
            </p:cNvPr>
            <p:cNvGrpSpPr>
              <a:grpSpLocks/>
            </p:cNvGrpSpPr>
            <p:nvPr/>
          </p:nvGrpSpPr>
          <p:grpSpPr bwMode="auto">
            <a:xfrm>
              <a:off x="3722" y="1000"/>
              <a:ext cx="1430" cy="2479"/>
              <a:chOff x="3722" y="1000"/>
              <a:chExt cx="1430" cy="2479"/>
            </a:xfrm>
          </p:grpSpPr>
          <p:sp>
            <p:nvSpPr>
              <p:cNvPr id="73764" name="Freeform 30">
                <a:extLst>
                  <a:ext uri="{FF2B5EF4-FFF2-40B4-BE49-F238E27FC236}">
                    <a16:creationId xmlns:a16="http://schemas.microsoft.com/office/drawing/2014/main" id="{632ACCF1-169F-FB01-1AE0-4131110E7B34}"/>
                  </a:ext>
                </a:extLst>
              </p:cNvPr>
              <p:cNvSpPr>
                <a:spLocks/>
              </p:cNvSpPr>
              <p:nvPr/>
            </p:nvSpPr>
            <p:spPr bwMode="auto">
              <a:xfrm>
                <a:off x="4676" y="2276"/>
                <a:ext cx="474" cy="983"/>
              </a:xfrm>
              <a:custGeom>
                <a:avLst/>
                <a:gdLst>
                  <a:gd name="T0" fmla="*/ 5 w 474"/>
                  <a:gd name="T1" fmla="*/ 47 h 983"/>
                  <a:gd name="T2" fmla="*/ 9 w 474"/>
                  <a:gd name="T3" fmla="*/ 80 h 983"/>
                  <a:gd name="T4" fmla="*/ 13 w 474"/>
                  <a:gd name="T5" fmla="*/ 110 h 983"/>
                  <a:gd name="T6" fmla="*/ 17 w 474"/>
                  <a:gd name="T7" fmla="*/ 163 h 983"/>
                  <a:gd name="T8" fmla="*/ 34 w 474"/>
                  <a:gd name="T9" fmla="*/ 227 h 983"/>
                  <a:gd name="T10" fmla="*/ 58 w 474"/>
                  <a:gd name="T11" fmla="*/ 290 h 983"/>
                  <a:gd name="T12" fmla="*/ 159 w 474"/>
                  <a:gd name="T13" fmla="*/ 502 h 983"/>
                  <a:gd name="T14" fmla="*/ 168 w 474"/>
                  <a:gd name="T15" fmla="*/ 523 h 983"/>
                  <a:gd name="T16" fmla="*/ 184 w 474"/>
                  <a:gd name="T17" fmla="*/ 565 h 983"/>
                  <a:gd name="T18" fmla="*/ 204 w 474"/>
                  <a:gd name="T19" fmla="*/ 617 h 983"/>
                  <a:gd name="T20" fmla="*/ 210 w 474"/>
                  <a:gd name="T21" fmla="*/ 661 h 983"/>
                  <a:gd name="T22" fmla="*/ 207 w 474"/>
                  <a:gd name="T23" fmla="*/ 712 h 983"/>
                  <a:gd name="T24" fmla="*/ 216 w 474"/>
                  <a:gd name="T25" fmla="*/ 759 h 983"/>
                  <a:gd name="T26" fmla="*/ 244 w 474"/>
                  <a:gd name="T27" fmla="*/ 815 h 983"/>
                  <a:gd name="T28" fmla="*/ 268 w 474"/>
                  <a:gd name="T29" fmla="*/ 880 h 983"/>
                  <a:gd name="T30" fmla="*/ 294 w 474"/>
                  <a:gd name="T31" fmla="*/ 942 h 983"/>
                  <a:gd name="T32" fmla="*/ 308 w 474"/>
                  <a:gd name="T33" fmla="*/ 954 h 983"/>
                  <a:gd name="T34" fmla="*/ 317 w 474"/>
                  <a:gd name="T35" fmla="*/ 934 h 983"/>
                  <a:gd name="T36" fmla="*/ 301 w 474"/>
                  <a:gd name="T37" fmla="*/ 880 h 983"/>
                  <a:gd name="T38" fmla="*/ 291 w 474"/>
                  <a:gd name="T39" fmla="*/ 828 h 983"/>
                  <a:gd name="T40" fmla="*/ 313 w 474"/>
                  <a:gd name="T41" fmla="*/ 896 h 983"/>
                  <a:gd name="T42" fmla="*/ 334 w 474"/>
                  <a:gd name="T43" fmla="*/ 961 h 983"/>
                  <a:gd name="T44" fmla="*/ 358 w 474"/>
                  <a:gd name="T45" fmla="*/ 978 h 983"/>
                  <a:gd name="T46" fmla="*/ 361 w 474"/>
                  <a:gd name="T47" fmla="*/ 951 h 983"/>
                  <a:gd name="T48" fmla="*/ 351 w 474"/>
                  <a:gd name="T49" fmla="*/ 911 h 983"/>
                  <a:gd name="T50" fmla="*/ 340 w 474"/>
                  <a:gd name="T51" fmla="*/ 859 h 983"/>
                  <a:gd name="T52" fmla="*/ 337 w 474"/>
                  <a:gd name="T53" fmla="*/ 848 h 983"/>
                  <a:gd name="T54" fmla="*/ 362 w 474"/>
                  <a:gd name="T55" fmla="*/ 932 h 983"/>
                  <a:gd name="T56" fmla="*/ 395 w 474"/>
                  <a:gd name="T57" fmla="*/ 982 h 983"/>
                  <a:gd name="T58" fmla="*/ 410 w 474"/>
                  <a:gd name="T59" fmla="*/ 959 h 983"/>
                  <a:gd name="T60" fmla="*/ 393 w 474"/>
                  <a:gd name="T61" fmla="*/ 893 h 983"/>
                  <a:gd name="T62" fmla="*/ 373 w 474"/>
                  <a:gd name="T63" fmla="*/ 820 h 983"/>
                  <a:gd name="T64" fmla="*/ 396 w 474"/>
                  <a:gd name="T65" fmla="*/ 880 h 983"/>
                  <a:gd name="T66" fmla="*/ 424 w 474"/>
                  <a:gd name="T67" fmla="*/ 934 h 983"/>
                  <a:gd name="T68" fmla="*/ 445 w 474"/>
                  <a:gd name="T69" fmla="*/ 946 h 983"/>
                  <a:gd name="T70" fmla="*/ 449 w 474"/>
                  <a:gd name="T71" fmla="*/ 915 h 983"/>
                  <a:gd name="T72" fmla="*/ 433 w 474"/>
                  <a:gd name="T73" fmla="*/ 854 h 983"/>
                  <a:gd name="T74" fmla="*/ 408 w 474"/>
                  <a:gd name="T75" fmla="*/ 787 h 983"/>
                  <a:gd name="T76" fmla="*/ 392 w 474"/>
                  <a:gd name="T77" fmla="*/ 755 h 983"/>
                  <a:gd name="T78" fmla="*/ 415 w 474"/>
                  <a:gd name="T79" fmla="*/ 774 h 983"/>
                  <a:gd name="T80" fmla="*/ 444 w 474"/>
                  <a:gd name="T81" fmla="*/ 811 h 983"/>
                  <a:gd name="T82" fmla="*/ 473 w 474"/>
                  <a:gd name="T83" fmla="*/ 817 h 983"/>
                  <a:gd name="T84" fmla="*/ 459 w 474"/>
                  <a:gd name="T85" fmla="*/ 759 h 983"/>
                  <a:gd name="T86" fmla="*/ 440 w 474"/>
                  <a:gd name="T87" fmla="*/ 723 h 983"/>
                  <a:gd name="T88" fmla="*/ 417 w 474"/>
                  <a:gd name="T89" fmla="*/ 692 h 983"/>
                  <a:gd name="T90" fmla="*/ 403 w 474"/>
                  <a:gd name="T91" fmla="*/ 672 h 983"/>
                  <a:gd name="T92" fmla="*/ 388 w 474"/>
                  <a:gd name="T93" fmla="*/ 658 h 983"/>
                  <a:gd name="T94" fmla="*/ 367 w 474"/>
                  <a:gd name="T95" fmla="*/ 636 h 983"/>
                  <a:gd name="T96" fmla="*/ 332 w 474"/>
                  <a:gd name="T97" fmla="*/ 611 h 983"/>
                  <a:gd name="T98" fmla="*/ 304 w 474"/>
                  <a:gd name="T99" fmla="*/ 547 h 983"/>
                  <a:gd name="T100" fmla="*/ 294 w 474"/>
                  <a:gd name="T101" fmla="*/ 503 h 983"/>
                  <a:gd name="T102" fmla="*/ 284 w 474"/>
                  <a:gd name="T103" fmla="*/ 449 h 983"/>
                  <a:gd name="T104" fmla="*/ 269 w 474"/>
                  <a:gd name="T105" fmla="*/ 326 h 983"/>
                  <a:gd name="T106" fmla="*/ 263 w 474"/>
                  <a:gd name="T107" fmla="*/ 274 h 983"/>
                  <a:gd name="T108" fmla="*/ 246 w 474"/>
                  <a:gd name="T109" fmla="*/ 206 h 983"/>
                  <a:gd name="T110" fmla="*/ 223 w 474"/>
                  <a:gd name="T111" fmla="*/ 139 h 983"/>
                  <a:gd name="T112" fmla="*/ 208 w 474"/>
                  <a:gd name="T113" fmla="*/ 91 h 983"/>
                  <a:gd name="T114" fmla="*/ 196 w 474"/>
                  <a:gd name="T115" fmla="*/ 42 h 983"/>
                  <a:gd name="T116" fmla="*/ 185 w 474"/>
                  <a:gd name="T117" fmla="*/ 0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74" h="983">
                    <a:moveTo>
                      <a:pt x="0" y="23"/>
                    </a:moveTo>
                    <a:lnTo>
                      <a:pt x="1" y="27"/>
                    </a:lnTo>
                    <a:lnTo>
                      <a:pt x="2" y="32"/>
                    </a:lnTo>
                    <a:lnTo>
                      <a:pt x="3" y="37"/>
                    </a:lnTo>
                    <a:lnTo>
                      <a:pt x="4" y="42"/>
                    </a:lnTo>
                    <a:lnTo>
                      <a:pt x="5" y="47"/>
                    </a:lnTo>
                    <a:lnTo>
                      <a:pt x="6" y="52"/>
                    </a:lnTo>
                    <a:lnTo>
                      <a:pt x="6" y="58"/>
                    </a:lnTo>
                    <a:lnTo>
                      <a:pt x="7" y="64"/>
                    </a:lnTo>
                    <a:lnTo>
                      <a:pt x="8" y="70"/>
                    </a:lnTo>
                    <a:lnTo>
                      <a:pt x="8" y="75"/>
                    </a:lnTo>
                    <a:lnTo>
                      <a:pt x="9" y="80"/>
                    </a:lnTo>
                    <a:lnTo>
                      <a:pt x="10" y="86"/>
                    </a:lnTo>
                    <a:lnTo>
                      <a:pt x="10" y="90"/>
                    </a:lnTo>
                    <a:lnTo>
                      <a:pt x="11" y="94"/>
                    </a:lnTo>
                    <a:lnTo>
                      <a:pt x="11" y="99"/>
                    </a:lnTo>
                    <a:lnTo>
                      <a:pt x="12" y="102"/>
                    </a:lnTo>
                    <a:lnTo>
                      <a:pt x="13" y="110"/>
                    </a:lnTo>
                    <a:lnTo>
                      <a:pt x="14" y="119"/>
                    </a:lnTo>
                    <a:lnTo>
                      <a:pt x="15" y="127"/>
                    </a:lnTo>
                    <a:lnTo>
                      <a:pt x="15" y="137"/>
                    </a:lnTo>
                    <a:lnTo>
                      <a:pt x="15" y="145"/>
                    </a:lnTo>
                    <a:lnTo>
                      <a:pt x="16" y="154"/>
                    </a:lnTo>
                    <a:lnTo>
                      <a:pt x="17" y="163"/>
                    </a:lnTo>
                    <a:lnTo>
                      <a:pt x="19" y="171"/>
                    </a:lnTo>
                    <a:lnTo>
                      <a:pt x="22" y="182"/>
                    </a:lnTo>
                    <a:lnTo>
                      <a:pt x="25" y="194"/>
                    </a:lnTo>
                    <a:lnTo>
                      <a:pt x="27" y="205"/>
                    </a:lnTo>
                    <a:lnTo>
                      <a:pt x="31" y="216"/>
                    </a:lnTo>
                    <a:lnTo>
                      <a:pt x="34" y="227"/>
                    </a:lnTo>
                    <a:lnTo>
                      <a:pt x="37" y="237"/>
                    </a:lnTo>
                    <a:lnTo>
                      <a:pt x="41" y="248"/>
                    </a:lnTo>
                    <a:lnTo>
                      <a:pt x="45" y="259"/>
                    </a:lnTo>
                    <a:lnTo>
                      <a:pt x="49" y="269"/>
                    </a:lnTo>
                    <a:lnTo>
                      <a:pt x="54" y="279"/>
                    </a:lnTo>
                    <a:lnTo>
                      <a:pt x="58" y="290"/>
                    </a:lnTo>
                    <a:lnTo>
                      <a:pt x="63" y="300"/>
                    </a:lnTo>
                    <a:lnTo>
                      <a:pt x="69" y="310"/>
                    </a:lnTo>
                    <a:lnTo>
                      <a:pt x="74" y="320"/>
                    </a:lnTo>
                    <a:lnTo>
                      <a:pt x="80" y="330"/>
                    </a:lnTo>
                    <a:lnTo>
                      <a:pt x="86" y="340"/>
                    </a:lnTo>
                    <a:lnTo>
                      <a:pt x="159" y="502"/>
                    </a:lnTo>
                    <a:lnTo>
                      <a:pt x="162" y="510"/>
                    </a:lnTo>
                    <a:lnTo>
                      <a:pt x="163" y="514"/>
                    </a:lnTo>
                    <a:lnTo>
                      <a:pt x="165" y="516"/>
                    </a:lnTo>
                    <a:lnTo>
                      <a:pt x="167" y="516"/>
                    </a:lnTo>
                    <a:lnTo>
                      <a:pt x="167" y="518"/>
                    </a:lnTo>
                    <a:lnTo>
                      <a:pt x="168" y="523"/>
                    </a:lnTo>
                    <a:lnTo>
                      <a:pt x="171" y="530"/>
                    </a:lnTo>
                    <a:lnTo>
                      <a:pt x="172" y="536"/>
                    </a:lnTo>
                    <a:lnTo>
                      <a:pt x="175" y="542"/>
                    </a:lnTo>
                    <a:lnTo>
                      <a:pt x="177" y="550"/>
                    </a:lnTo>
                    <a:lnTo>
                      <a:pt x="180" y="557"/>
                    </a:lnTo>
                    <a:lnTo>
                      <a:pt x="184" y="565"/>
                    </a:lnTo>
                    <a:lnTo>
                      <a:pt x="187" y="574"/>
                    </a:lnTo>
                    <a:lnTo>
                      <a:pt x="190" y="582"/>
                    </a:lnTo>
                    <a:lnTo>
                      <a:pt x="194" y="591"/>
                    </a:lnTo>
                    <a:lnTo>
                      <a:pt x="197" y="600"/>
                    </a:lnTo>
                    <a:lnTo>
                      <a:pt x="201" y="609"/>
                    </a:lnTo>
                    <a:lnTo>
                      <a:pt x="204" y="617"/>
                    </a:lnTo>
                    <a:lnTo>
                      <a:pt x="206" y="625"/>
                    </a:lnTo>
                    <a:lnTo>
                      <a:pt x="209" y="633"/>
                    </a:lnTo>
                    <a:lnTo>
                      <a:pt x="210" y="640"/>
                    </a:lnTo>
                    <a:lnTo>
                      <a:pt x="211" y="646"/>
                    </a:lnTo>
                    <a:lnTo>
                      <a:pt x="211" y="651"/>
                    </a:lnTo>
                    <a:lnTo>
                      <a:pt x="210" y="661"/>
                    </a:lnTo>
                    <a:lnTo>
                      <a:pt x="209" y="670"/>
                    </a:lnTo>
                    <a:lnTo>
                      <a:pt x="209" y="679"/>
                    </a:lnTo>
                    <a:lnTo>
                      <a:pt x="207" y="688"/>
                    </a:lnTo>
                    <a:lnTo>
                      <a:pt x="207" y="696"/>
                    </a:lnTo>
                    <a:lnTo>
                      <a:pt x="207" y="704"/>
                    </a:lnTo>
                    <a:lnTo>
                      <a:pt x="207" y="712"/>
                    </a:lnTo>
                    <a:lnTo>
                      <a:pt x="207" y="719"/>
                    </a:lnTo>
                    <a:lnTo>
                      <a:pt x="208" y="727"/>
                    </a:lnTo>
                    <a:lnTo>
                      <a:pt x="209" y="735"/>
                    </a:lnTo>
                    <a:lnTo>
                      <a:pt x="211" y="743"/>
                    </a:lnTo>
                    <a:lnTo>
                      <a:pt x="213" y="751"/>
                    </a:lnTo>
                    <a:lnTo>
                      <a:pt x="216" y="759"/>
                    </a:lnTo>
                    <a:lnTo>
                      <a:pt x="220" y="767"/>
                    </a:lnTo>
                    <a:lnTo>
                      <a:pt x="224" y="776"/>
                    </a:lnTo>
                    <a:lnTo>
                      <a:pt x="229" y="785"/>
                    </a:lnTo>
                    <a:lnTo>
                      <a:pt x="234" y="795"/>
                    </a:lnTo>
                    <a:lnTo>
                      <a:pt x="239" y="804"/>
                    </a:lnTo>
                    <a:lnTo>
                      <a:pt x="244" y="815"/>
                    </a:lnTo>
                    <a:lnTo>
                      <a:pt x="248" y="825"/>
                    </a:lnTo>
                    <a:lnTo>
                      <a:pt x="252" y="836"/>
                    </a:lnTo>
                    <a:lnTo>
                      <a:pt x="256" y="846"/>
                    </a:lnTo>
                    <a:lnTo>
                      <a:pt x="260" y="858"/>
                    </a:lnTo>
                    <a:lnTo>
                      <a:pt x="264" y="869"/>
                    </a:lnTo>
                    <a:lnTo>
                      <a:pt x="268" y="880"/>
                    </a:lnTo>
                    <a:lnTo>
                      <a:pt x="272" y="891"/>
                    </a:lnTo>
                    <a:lnTo>
                      <a:pt x="276" y="902"/>
                    </a:lnTo>
                    <a:lnTo>
                      <a:pt x="280" y="912"/>
                    </a:lnTo>
                    <a:lnTo>
                      <a:pt x="284" y="923"/>
                    </a:lnTo>
                    <a:lnTo>
                      <a:pt x="289" y="933"/>
                    </a:lnTo>
                    <a:lnTo>
                      <a:pt x="294" y="942"/>
                    </a:lnTo>
                    <a:lnTo>
                      <a:pt x="300" y="950"/>
                    </a:lnTo>
                    <a:lnTo>
                      <a:pt x="299" y="950"/>
                    </a:lnTo>
                    <a:lnTo>
                      <a:pt x="300" y="950"/>
                    </a:lnTo>
                    <a:lnTo>
                      <a:pt x="302" y="952"/>
                    </a:lnTo>
                    <a:lnTo>
                      <a:pt x="305" y="953"/>
                    </a:lnTo>
                    <a:lnTo>
                      <a:pt x="308" y="954"/>
                    </a:lnTo>
                    <a:lnTo>
                      <a:pt x="311" y="954"/>
                    </a:lnTo>
                    <a:lnTo>
                      <a:pt x="314" y="953"/>
                    </a:lnTo>
                    <a:lnTo>
                      <a:pt x="316" y="950"/>
                    </a:lnTo>
                    <a:lnTo>
                      <a:pt x="318" y="946"/>
                    </a:lnTo>
                    <a:lnTo>
                      <a:pt x="318" y="940"/>
                    </a:lnTo>
                    <a:lnTo>
                      <a:pt x="317" y="934"/>
                    </a:lnTo>
                    <a:lnTo>
                      <a:pt x="315" y="926"/>
                    </a:lnTo>
                    <a:lnTo>
                      <a:pt x="313" y="917"/>
                    </a:lnTo>
                    <a:lnTo>
                      <a:pt x="310" y="908"/>
                    </a:lnTo>
                    <a:lnTo>
                      <a:pt x="307" y="899"/>
                    </a:lnTo>
                    <a:lnTo>
                      <a:pt x="304" y="889"/>
                    </a:lnTo>
                    <a:lnTo>
                      <a:pt x="301" y="880"/>
                    </a:lnTo>
                    <a:lnTo>
                      <a:pt x="298" y="870"/>
                    </a:lnTo>
                    <a:lnTo>
                      <a:pt x="295" y="860"/>
                    </a:lnTo>
                    <a:lnTo>
                      <a:pt x="293" y="851"/>
                    </a:lnTo>
                    <a:lnTo>
                      <a:pt x="292" y="843"/>
                    </a:lnTo>
                    <a:lnTo>
                      <a:pt x="290" y="835"/>
                    </a:lnTo>
                    <a:lnTo>
                      <a:pt x="291" y="828"/>
                    </a:lnTo>
                    <a:lnTo>
                      <a:pt x="295" y="838"/>
                    </a:lnTo>
                    <a:lnTo>
                      <a:pt x="298" y="848"/>
                    </a:lnTo>
                    <a:lnTo>
                      <a:pt x="302" y="860"/>
                    </a:lnTo>
                    <a:lnTo>
                      <a:pt x="306" y="872"/>
                    </a:lnTo>
                    <a:lnTo>
                      <a:pt x="309" y="884"/>
                    </a:lnTo>
                    <a:lnTo>
                      <a:pt x="313" y="896"/>
                    </a:lnTo>
                    <a:lnTo>
                      <a:pt x="316" y="908"/>
                    </a:lnTo>
                    <a:lnTo>
                      <a:pt x="320" y="920"/>
                    </a:lnTo>
                    <a:lnTo>
                      <a:pt x="324" y="932"/>
                    </a:lnTo>
                    <a:lnTo>
                      <a:pt x="327" y="943"/>
                    </a:lnTo>
                    <a:lnTo>
                      <a:pt x="331" y="952"/>
                    </a:lnTo>
                    <a:lnTo>
                      <a:pt x="334" y="961"/>
                    </a:lnTo>
                    <a:lnTo>
                      <a:pt x="338" y="968"/>
                    </a:lnTo>
                    <a:lnTo>
                      <a:pt x="342" y="973"/>
                    </a:lnTo>
                    <a:lnTo>
                      <a:pt x="346" y="977"/>
                    </a:lnTo>
                    <a:lnTo>
                      <a:pt x="350" y="979"/>
                    </a:lnTo>
                    <a:lnTo>
                      <a:pt x="354" y="979"/>
                    </a:lnTo>
                    <a:lnTo>
                      <a:pt x="358" y="978"/>
                    </a:lnTo>
                    <a:lnTo>
                      <a:pt x="360" y="975"/>
                    </a:lnTo>
                    <a:lnTo>
                      <a:pt x="362" y="972"/>
                    </a:lnTo>
                    <a:lnTo>
                      <a:pt x="363" y="968"/>
                    </a:lnTo>
                    <a:lnTo>
                      <a:pt x="363" y="963"/>
                    </a:lnTo>
                    <a:lnTo>
                      <a:pt x="362" y="957"/>
                    </a:lnTo>
                    <a:lnTo>
                      <a:pt x="361" y="951"/>
                    </a:lnTo>
                    <a:lnTo>
                      <a:pt x="360" y="944"/>
                    </a:lnTo>
                    <a:lnTo>
                      <a:pt x="358" y="938"/>
                    </a:lnTo>
                    <a:lnTo>
                      <a:pt x="356" y="931"/>
                    </a:lnTo>
                    <a:lnTo>
                      <a:pt x="355" y="924"/>
                    </a:lnTo>
                    <a:lnTo>
                      <a:pt x="353" y="917"/>
                    </a:lnTo>
                    <a:lnTo>
                      <a:pt x="351" y="911"/>
                    </a:lnTo>
                    <a:lnTo>
                      <a:pt x="350" y="906"/>
                    </a:lnTo>
                    <a:lnTo>
                      <a:pt x="348" y="900"/>
                    </a:lnTo>
                    <a:lnTo>
                      <a:pt x="346" y="888"/>
                    </a:lnTo>
                    <a:lnTo>
                      <a:pt x="344" y="877"/>
                    </a:lnTo>
                    <a:lnTo>
                      <a:pt x="342" y="868"/>
                    </a:lnTo>
                    <a:lnTo>
                      <a:pt x="340" y="859"/>
                    </a:lnTo>
                    <a:lnTo>
                      <a:pt x="338" y="851"/>
                    </a:lnTo>
                    <a:lnTo>
                      <a:pt x="336" y="843"/>
                    </a:lnTo>
                    <a:lnTo>
                      <a:pt x="332" y="834"/>
                    </a:lnTo>
                    <a:lnTo>
                      <a:pt x="328" y="826"/>
                    </a:lnTo>
                    <a:lnTo>
                      <a:pt x="332" y="836"/>
                    </a:lnTo>
                    <a:lnTo>
                      <a:pt x="337" y="848"/>
                    </a:lnTo>
                    <a:lnTo>
                      <a:pt x="341" y="861"/>
                    </a:lnTo>
                    <a:lnTo>
                      <a:pt x="345" y="875"/>
                    </a:lnTo>
                    <a:lnTo>
                      <a:pt x="349" y="890"/>
                    </a:lnTo>
                    <a:lnTo>
                      <a:pt x="353" y="904"/>
                    </a:lnTo>
                    <a:lnTo>
                      <a:pt x="357" y="918"/>
                    </a:lnTo>
                    <a:lnTo>
                      <a:pt x="362" y="932"/>
                    </a:lnTo>
                    <a:lnTo>
                      <a:pt x="366" y="945"/>
                    </a:lnTo>
                    <a:lnTo>
                      <a:pt x="371" y="956"/>
                    </a:lnTo>
                    <a:lnTo>
                      <a:pt x="376" y="967"/>
                    </a:lnTo>
                    <a:lnTo>
                      <a:pt x="382" y="974"/>
                    </a:lnTo>
                    <a:lnTo>
                      <a:pt x="388" y="979"/>
                    </a:lnTo>
                    <a:lnTo>
                      <a:pt x="395" y="982"/>
                    </a:lnTo>
                    <a:lnTo>
                      <a:pt x="402" y="981"/>
                    </a:lnTo>
                    <a:lnTo>
                      <a:pt x="410" y="977"/>
                    </a:lnTo>
                    <a:lnTo>
                      <a:pt x="411" y="975"/>
                    </a:lnTo>
                    <a:lnTo>
                      <a:pt x="412" y="972"/>
                    </a:lnTo>
                    <a:lnTo>
                      <a:pt x="411" y="966"/>
                    </a:lnTo>
                    <a:lnTo>
                      <a:pt x="410" y="959"/>
                    </a:lnTo>
                    <a:lnTo>
                      <a:pt x="408" y="950"/>
                    </a:lnTo>
                    <a:lnTo>
                      <a:pt x="406" y="940"/>
                    </a:lnTo>
                    <a:lnTo>
                      <a:pt x="403" y="930"/>
                    </a:lnTo>
                    <a:lnTo>
                      <a:pt x="400" y="918"/>
                    </a:lnTo>
                    <a:lnTo>
                      <a:pt x="396" y="906"/>
                    </a:lnTo>
                    <a:lnTo>
                      <a:pt x="393" y="893"/>
                    </a:lnTo>
                    <a:lnTo>
                      <a:pt x="389" y="880"/>
                    </a:lnTo>
                    <a:lnTo>
                      <a:pt x="386" y="868"/>
                    </a:lnTo>
                    <a:lnTo>
                      <a:pt x="382" y="855"/>
                    </a:lnTo>
                    <a:lnTo>
                      <a:pt x="378" y="842"/>
                    </a:lnTo>
                    <a:lnTo>
                      <a:pt x="376" y="831"/>
                    </a:lnTo>
                    <a:lnTo>
                      <a:pt x="373" y="820"/>
                    </a:lnTo>
                    <a:lnTo>
                      <a:pt x="376" y="828"/>
                    </a:lnTo>
                    <a:lnTo>
                      <a:pt x="379" y="838"/>
                    </a:lnTo>
                    <a:lnTo>
                      <a:pt x="382" y="848"/>
                    </a:lnTo>
                    <a:lnTo>
                      <a:pt x="386" y="858"/>
                    </a:lnTo>
                    <a:lnTo>
                      <a:pt x="391" y="869"/>
                    </a:lnTo>
                    <a:lnTo>
                      <a:pt x="396" y="880"/>
                    </a:lnTo>
                    <a:lnTo>
                      <a:pt x="400" y="890"/>
                    </a:lnTo>
                    <a:lnTo>
                      <a:pt x="406" y="901"/>
                    </a:lnTo>
                    <a:lnTo>
                      <a:pt x="410" y="911"/>
                    </a:lnTo>
                    <a:lnTo>
                      <a:pt x="415" y="920"/>
                    </a:lnTo>
                    <a:lnTo>
                      <a:pt x="419" y="928"/>
                    </a:lnTo>
                    <a:lnTo>
                      <a:pt x="424" y="934"/>
                    </a:lnTo>
                    <a:lnTo>
                      <a:pt x="428" y="940"/>
                    </a:lnTo>
                    <a:lnTo>
                      <a:pt x="431" y="945"/>
                    </a:lnTo>
                    <a:lnTo>
                      <a:pt x="435" y="947"/>
                    </a:lnTo>
                    <a:lnTo>
                      <a:pt x="437" y="948"/>
                    </a:lnTo>
                    <a:lnTo>
                      <a:pt x="442" y="948"/>
                    </a:lnTo>
                    <a:lnTo>
                      <a:pt x="445" y="946"/>
                    </a:lnTo>
                    <a:lnTo>
                      <a:pt x="448" y="944"/>
                    </a:lnTo>
                    <a:lnTo>
                      <a:pt x="449" y="941"/>
                    </a:lnTo>
                    <a:lnTo>
                      <a:pt x="450" y="936"/>
                    </a:lnTo>
                    <a:lnTo>
                      <a:pt x="451" y="930"/>
                    </a:lnTo>
                    <a:lnTo>
                      <a:pt x="450" y="923"/>
                    </a:lnTo>
                    <a:lnTo>
                      <a:pt x="449" y="915"/>
                    </a:lnTo>
                    <a:lnTo>
                      <a:pt x="447" y="906"/>
                    </a:lnTo>
                    <a:lnTo>
                      <a:pt x="445" y="897"/>
                    </a:lnTo>
                    <a:lnTo>
                      <a:pt x="443" y="887"/>
                    </a:lnTo>
                    <a:lnTo>
                      <a:pt x="439" y="876"/>
                    </a:lnTo>
                    <a:lnTo>
                      <a:pt x="437" y="865"/>
                    </a:lnTo>
                    <a:lnTo>
                      <a:pt x="433" y="854"/>
                    </a:lnTo>
                    <a:lnTo>
                      <a:pt x="429" y="842"/>
                    </a:lnTo>
                    <a:lnTo>
                      <a:pt x="425" y="830"/>
                    </a:lnTo>
                    <a:lnTo>
                      <a:pt x="421" y="816"/>
                    </a:lnTo>
                    <a:lnTo>
                      <a:pt x="417" y="805"/>
                    </a:lnTo>
                    <a:lnTo>
                      <a:pt x="412" y="796"/>
                    </a:lnTo>
                    <a:lnTo>
                      <a:pt x="408" y="787"/>
                    </a:lnTo>
                    <a:lnTo>
                      <a:pt x="404" y="778"/>
                    </a:lnTo>
                    <a:lnTo>
                      <a:pt x="400" y="771"/>
                    </a:lnTo>
                    <a:lnTo>
                      <a:pt x="395" y="763"/>
                    </a:lnTo>
                    <a:lnTo>
                      <a:pt x="390" y="754"/>
                    </a:lnTo>
                    <a:lnTo>
                      <a:pt x="392" y="757"/>
                    </a:lnTo>
                    <a:lnTo>
                      <a:pt x="392" y="755"/>
                    </a:lnTo>
                    <a:lnTo>
                      <a:pt x="391" y="751"/>
                    </a:lnTo>
                    <a:lnTo>
                      <a:pt x="391" y="747"/>
                    </a:lnTo>
                    <a:lnTo>
                      <a:pt x="392" y="746"/>
                    </a:lnTo>
                    <a:lnTo>
                      <a:pt x="396" y="748"/>
                    </a:lnTo>
                    <a:lnTo>
                      <a:pt x="403" y="757"/>
                    </a:lnTo>
                    <a:lnTo>
                      <a:pt x="415" y="774"/>
                    </a:lnTo>
                    <a:lnTo>
                      <a:pt x="420" y="781"/>
                    </a:lnTo>
                    <a:lnTo>
                      <a:pt x="425" y="787"/>
                    </a:lnTo>
                    <a:lnTo>
                      <a:pt x="429" y="793"/>
                    </a:lnTo>
                    <a:lnTo>
                      <a:pt x="434" y="799"/>
                    </a:lnTo>
                    <a:lnTo>
                      <a:pt x="439" y="805"/>
                    </a:lnTo>
                    <a:lnTo>
                      <a:pt x="444" y="811"/>
                    </a:lnTo>
                    <a:lnTo>
                      <a:pt x="449" y="816"/>
                    </a:lnTo>
                    <a:lnTo>
                      <a:pt x="454" y="823"/>
                    </a:lnTo>
                    <a:lnTo>
                      <a:pt x="462" y="826"/>
                    </a:lnTo>
                    <a:lnTo>
                      <a:pt x="468" y="825"/>
                    </a:lnTo>
                    <a:lnTo>
                      <a:pt x="471" y="822"/>
                    </a:lnTo>
                    <a:lnTo>
                      <a:pt x="473" y="817"/>
                    </a:lnTo>
                    <a:lnTo>
                      <a:pt x="473" y="809"/>
                    </a:lnTo>
                    <a:lnTo>
                      <a:pt x="471" y="799"/>
                    </a:lnTo>
                    <a:lnTo>
                      <a:pt x="469" y="786"/>
                    </a:lnTo>
                    <a:lnTo>
                      <a:pt x="464" y="771"/>
                    </a:lnTo>
                    <a:lnTo>
                      <a:pt x="462" y="765"/>
                    </a:lnTo>
                    <a:lnTo>
                      <a:pt x="459" y="759"/>
                    </a:lnTo>
                    <a:lnTo>
                      <a:pt x="457" y="753"/>
                    </a:lnTo>
                    <a:lnTo>
                      <a:pt x="454" y="747"/>
                    </a:lnTo>
                    <a:lnTo>
                      <a:pt x="450" y="741"/>
                    </a:lnTo>
                    <a:lnTo>
                      <a:pt x="447" y="735"/>
                    </a:lnTo>
                    <a:lnTo>
                      <a:pt x="443" y="729"/>
                    </a:lnTo>
                    <a:lnTo>
                      <a:pt x="440" y="723"/>
                    </a:lnTo>
                    <a:lnTo>
                      <a:pt x="436" y="718"/>
                    </a:lnTo>
                    <a:lnTo>
                      <a:pt x="432" y="713"/>
                    </a:lnTo>
                    <a:lnTo>
                      <a:pt x="428" y="707"/>
                    </a:lnTo>
                    <a:lnTo>
                      <a:pt x="425" y="702"/>
                    </a:lnTo>
                    <a:lnTo>
                      <a:pt x="421" y="697"/>
                    </a:lnTo>
                    <a:lnTo>
                      <a:pt x="417" y="692"/>
                    </a:lnTo>
                    <a:lnTo>
                      <a:pt x="413" y="687"/>
                    </a:lnTo>
                    <a:lnTo>
                      <a:pt x="410" y="682"/>
                    </a:lnTo>
                    <a:lnTo>
                      <a:pt x="408" y="679"/>
                    </a:lnTo>
                    <a:lnTo>
                      <a:pt x="406" y="677"/>
                    </a:lnTo>
                    <a:lnTo>
                      <a:pt x="404" y="674"/>
                    </a:lnTo>
                    <a:lnTo>
                      <a:pt x="403" y="672"/>
                    </a:lnTo>
                    <a:lnTo>
                      <a:pt x="401" y="670"/>
                    </a:lnTo>
                    <a:lnTo>
                      <a:pt x="400" y="669"/>
                    </a:lnTo>
                    <a:lnTo>
                      <a:pt x="398" y="667"/>
                    </a:lnTo>
                    <a:lnTo>
                      <a:pt x="396" y="665"/>
                    </a:lnTo>
                    <a:lnTo>
                      <a:pt x="391" y="662"/>
                    </a:lnTo>
                    <a:lnTo>
                      <a:pt x="388" y="658"/>
                    </a:lnTo>
                    <a:lnTo>
                      <a:pt x="384" y="654"/>
                    </a:lnTo>
                    <a:lnTo>
                      <a:pt x="380" y="650"/>
                    </a:lnTo>
                    <a:lnTo>
                      <a:pt x="377" y="647"/>
                    </a:lnTo>
                    <a:lnTo>
                      <a:pt x="374" y="643"/>
                    </a:lnTo>
                    <a:lnTo>
                      <a:pt x="370" y="640"/>
                    </a:lnTo>
                    <a:lnTo>
                      <a:pt x="367" y="636"/>
                    </a:lnTo>
                    <a:lnTo>
                      <a:pt x="362" y="631"/>
                    </a:lnTo>
                    <a:lnTo>
                      <a:pt x="357" y="626"/>
                    </a:lnTo>
                    <a:lnTo>
                      <a:pt x="351" y="622"/>
                    </a:lnTo>
                    <a:lnTo>
                      <a:pt x="346" y="618"/>
                    </a:lnTo>
                    <a:lnTo>
                      <a:pt x="339" y="614"/>
                    </a:lnTo>
                    <a:lnTo>
                      <a:pt x="332" y="611"/>
                    </a:lnTo>
                    <a:lnTo>
                      <a:pt x="325" y="608"/>
                    </a:lnTo>
                    <a:lnTo>
                      <a:pt x="318" y="605"/>
                    </a:lnTo>
                    <a:lnTo>
                      <a:pt x="312" y="585"/>
                    </a:lnTo>
                    <a:lnTo>
                      <a:pt x="309" y="570"/>
                    </a:lnTo>
                    <a:lnTo>
                      <a:pt x="306" y="558"/>
                    </a:lnTo>
                    <a:lnTo>
                      <a:pt x="304" y="547"/>
                    </a:lnTo>
                    <a:lnTo>
                      <a:pt x="302" y="538"/>
                    </a:lnTo>
                    <a:lnTo>
                      <a:pt x="300" y="530"/>
                    </a:lnTo>
                    <a:lnTo>
                      <a:pt x="299" y="523"/>
                    </a:lnTo>
                    <a:lnTo>
                      <a:pt x="297" y="516"/>
                    </a:lnTo>
                    <a:lnTo>
                      <a:pt x="296" y="509"/>
                    </a:lnTo>
                    <a:lnTo>
                      <a:pt x="294" y="503"/>
                    </a:lnTo>
                    <a:lnTo>
                      <a:pt x="293" y="497"/>
                    </a:lnTo>
                    <a:lnTo>
                      <a:pt x="292" y="489"/>
                    </a:lnTo>
                    <a:lnTo>
                      <a:pt x="290" y="481"/>
                    </a:lnTo>
                    <a:lnTo>
                      <a:pt x="288" y="472"/>
                    </a:lnTo>
                    <a:lnTo>
                      <a:pt x="286" y="461"/>
                    </a:lnTo>
                    <a:lnTo>
                      <a:pt x="284" y="449"/>
                    </a:lnTo>
                    <a:lnTo>
                      <a:pt x="281" y="435"/>
                    </a:lnTo>
                    <a:lnTo>
                      <a:pt x="271" y="354"/>
                    </a:lnTo>
                    <a:lnTo>
                      <a:pt x="271" y="351"/>
                    </a:lnTo>
                    <a:lnTo>
                      <a:pt x="270" y="345"/>
                    </a:lnTo>
                    <a:lnTo>
                      <a:pt x="270" y="336"/>
                    </a:lnTo>
                    <a:lnTo>
                      <a:pt x="269" y="326"/>
                    </a:lnTo>
                    <a:lnTo>
                      <a:pt x="268" y="316"/>
                    </a:lnTo>
                    <a:lnTo>
                      <a:pt x="267" y="306"/>
                    </a:lnTo>
                    <a:lnTo>
                      <a:pt x="266" y="300"/>
                    </a:lnTo>
                    <a:lnTo>
                      <a:pt x="266" y="297"/>
                    </a:lnTo>
                    <a:lnTo>
                      <a:pt x="265" y="285"/>
                    </a:lnTo>
                    <a:lnTo>
                      <a:pt x="263" y="274"/>
                    </a:lnTo>
                    <a:lnTo>
                      <a:pt x="261" y="262"/>
                    </a:lnTo>
                    <a:lnTo>
                      <a:pt x="258" y="250"/>
                    </a:lnTo>
                    <a:lnTo>
                      <a:pt x="256" y="239"/>
                    </a:lnTo>
                    <a:lnTo>
                      <a:pt x="253" y="228"/>
                    </a:lnTo>
                    <a:lnTo>
                      <a:pt x="249" y="217"/>
                    </a:lnTo>
                    <a:lnTo>
                      <a:pt x="246" y="206"/>
                    </a:lnTo>
                    <a:lnTo>
                      <a:pt x="243" y="194"/>
                    </a:lnTo>
                    <a:lnTo>
                      <a:pt x="239" y="183"/>
                    </a:lnTo>
                    <a:lnTo>
                      <a:pt x="235" y="172"/>
                    </a:lnTo>
                    <a:lnTo>
                      <a:pt x="231" y="161"/>
                    </a:lnTo>
                    <a:lnTo>
                      <a:pt x="227" y="150"/>
                    </a:lnTo>
                    <a:lnTo>
                      <a:pt x="223" y="139"/>
                    </a:lnTo>
                    <a:lnTo>
                      <a:pt x="219" y="128"/>
                    </a:lnTo>
                    <a:lnTo>
                      <a:pt x="215" y="116"/>
                    </a:lnTo>
                    <a:lnTo>
                      <a:pt x="214" y="111"/>
                    </a:lnTo>
                    <a:lnTo>
                      <a:pt x="212" y="105"/>
                    </a:lnTo>
                    <a:lnTo>
                      <a:pt x="210" y="98"/>
                    </a:lnTo>
                    <a:lnTo>
                      <a:pt x="208" y="91"/>
                    </a:lnTo>
                    <a:lnTo>
                      <a:pt x="206" y="84"/>
                    </a:lnTo>
                    <a:lnTo>
                      <a:pt x="204" y="76"/>
                    </a:lnTo>
                    <a:lnTo>
                      <a:pt x="202" y="67"/>
                    </a:lnTo>
                    <a:lnTo>
                      <a:pt x="200" y="58"/>
                    </a:lnTo>
                    <a:lnTo>
                      <a:pt x="198" y="50"/>
                    </a:lnTo>
                    <a:lnTo>
                      <a:pt x="196" y="42"/>
                    </a:lnTo>
                    <a:lnTo>
                      <a:pt x="194" y="33"/>
                    </a:lnTo>
                    <a:lnTo>
                      <a:pt x="192" y="26"/>
                    </a:lnTo>
                    <a:lnTo>
                      <a:pt x="190" y="18"/>
                    </a:lnTo>
                    <a:lnTo>
                      <a:pt x="189" y="12"/>
                    </a:lnTo>
                    <a:lnTo>
                      <a:pt x="187" y="6"/>
                    </a:lnTo>
                    <a:lnTo>
                      <a:pt x="185" y="0"/>
                    </a:lnTo>
                    <a:lnTo>
                      <a:pt x="0" y="2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65" name="Freeform 31">
                <a:extLst>
                  <a:ext uri="{FF2B5EF4-FFF2-40B4-BE49-F238E27FC236}">
                    <a16:creationId xmlns:a16="http://schemas.microsoft.com/office/drawing/2014/main" id="{17A75FE0-1FC2-15FD-F041-805EF3DBA87D}"/>
                  </a:ext>
                </a:extLst>
              </p:cNvPr>
              <p:cNvSpPr>
                <a:spLocks/>
              </p:cNvSpPr>
              <p:nvPr/>
            </p:nvSpPr>
            <p:spPr bwMode="auto">
              <a:xfrm>
                <a:off x="4895" y="2897"/>
                <a:ext cx="36" cy="25"/>
              </a:xfrm>
              <a:custGeom>
                <a:avLst/>
                <a:gdLst>
                  <a:gd name="T0" fmla="*/ 35 w 36"/>
                  <a:gd name="T1" fmla="*/ 0 h 25"/>
                  <a:gd name="T2" fmla="*/ 35 w 36"/>
                  <a:gd name="T3" fmla="*/ 0 h 25"/>
                  <a:gd name="T4" fmla="*/ 26 w 36"/>
                  <a:gd name="T5" fmla="*/ 1 h 25"/>
                  <a:gd name="T6" fmla="*/ 19 w 36"/>
                  <a:gd name="T7" fmla="*/ 4 h 25"/>
                  <a:gd name="T8" fmla="*/ 14 w 36"/>
                  <a:gd name="T9" fmla="*/ 7 h 25"/>
                  <a:gd name="T10" fmla="*/ 10 w 36"/>
                  <a:gd name="T11" fmla="*/ 10 h 25"/>
                  <a:gd name="T12" fmla="*/ 7 w 36"/>
                  <a:gd name="T13" fmla="*/ 14 h 25"/>
                  <a:gd name="T14" fmla="*/ 5 w 36"/>
                  <a:gd name="T15" fmla="*/ 18 h 25"/>
                  <a:gd name="T16" fmla="*/ 2 w 36"/>
                  <a:gd name="T17" fmla="*/ 21 h 25"/>
                  <a:gd name="T18" fmla="*/ 0 w 36"/>
                  <a:gd name="T19" fmla="*/ 2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25">
                    <a:moveTo>
                      <a:pt x="35" y="0"/>
                    </a:moveTo>
                    <a:lnTo>
                      <a:pt x="35" y="0"/>
                    </a:lnTo>
                    <a:lnTo>
                      <a:pt x="26" y="1"/>
                    </a:lnTo>
                    <a:lnTo>
                      <a:pt x="19" y="4"/>
                    </a:lnTo>
                    <a:lnTo>
                      <a:pt x="14" y="7"/>
                    </a:lnTo>
                    <a:lnTo>
                      <a:pt x="10" y="10"/>
                    </a:lnTo>
                    <a:lnTo>
                      <a:pt x="7" y="14"/>
                    </a:lnTo>
                    <a:lnTo>
                      <a:pt x="5" y="18"/>
                    </a:lnTo>
                    <a:lnTo>
                      <a:pt x="2" y="21"/>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66" name="Freeform 32">
                <a:extLst>
                  <a:ext uri="{FF2B5EF4-FFF2-40B4-BE49-F238E27FC236}">
                    <a16:creationId xmlns:a16="http://schemas.microsoft.com/office/drawing/2014/main" id="{90A13770-3B0E-4B83-7356-4012745BE0CA}"/>
                  </a:ext>
                </a:extLst>
              </p:cNvPr>
              <p:cNvSpPr>
                <a:spLocks/>
              </p:cNvSpPr>
              <p:nvPr/>
            </p:nvSpPr>
            <p:spPr bwMode="auto">
              <a:xfrm>
                <a:off x="4968" y="2936"/>
                <a:ext cx="93" cy="91"/>
              </a:xfrm>
              <a:custGeom>
                <a:avLst/>
                <a:gdLst>
                  <a:gd name="T0" fmla="*/ 66 w 93"/>
                  <a:gd name="T1" fmla="*/ 85 h 91"/>
                  <a:gd name="T2" fmla="*/ 66 w 93"/>
                  <a:gd name="T3" fmla="*/ 85 h 91"/>
                  <a:gd name="T4" fmla="*/ 58 w 93"/>
                  <a:gd name="T5" fmla="*/ 83 h 91"/>
                  <a:gd name="T6" fmla="*/ 50 w 93"/>
                  <a:gd name="T7" fmla="*/ 81 h 91"/>
                  <a:gd name="T8" fmla="*/ 42 w 93"/>
                  <a:gd name="T9" fmla="*/ 78 h 91"/>
                  <a:gd name="T10" fmla="*/ 35 w 93"/>
                  <a:gd name="T11" fmla="*/ 75 h 91"/>
                  <a:gd name="T12" fmla="*/ 29 w 93"/>
                  <a:gd name="T13" fmla="*/ 71 h 91"/>
                  <a:gd name="T14" fmla="*/ 23 w 93"/>
                  <a:gd name="T15" fmla="*/ 66 h 91"/>
                  <a:gd name="T16" fmla="*/ 18 w 93"/>
                  <a:gd name="T17" fmla="*/ 61 h 91"/>
                  <a:gd name="T18" fmla="*/ 14 w 93"/>
                  <a:gd name="T19" fmla="*/ 55 h 91"/>
                  <a:gd name="T20" fmla="*/ 10 w 93"/>
                  <a:gd name="T21" fmla="*/ 49 h 91"/>
                  <a:gd name="T22" fmla="*/ 7 w 93"/>
                  <a:gd name="T23" fmla="*/ 43 h 91"/>
                  <a:gd name="T24" fmla="*/ 5 w 93"/>
                  <a:gd name="T25" fmla="*/ 36 h 91"/>
                  <a:gd name="T26" fmla="*/ 3 w 93"/>
                  <a:gd name="T27" fmla="*/ 29 h 91"/>
                  <a:gd name="T28" fmla="*/ 1 w 93"/>
                  <a:gd name="T29" fmla="*/ 22 h 91"/>
                  <a:gd name="T30" fmla="*/ 0 w 93"/>
                  <a:gd name="T31" fmla="*/ 15 h 91"/>
                  <a:gd name="T32" fmla="*/ 0 w 93"/>
                  <a:gd name="T33" fmla="*/ 7 h 91"/>
                  <a:gd name="T34" fmla="*/ 0 w 93"/>
                  <a:gd name="T35" fmla="*/ 0 h 91"/>
                  <a:gd name="T36" fmla="*/ 0 w 93"/>
                  <a:gd name="T37" fmla="*/ 9 h 91"/>
                  <a:gd name="T38" fmla="*/ 1 w 93"/>
                  <a:gd name="T39" fmla="*/ 18 h 91"/>
                  <a:gd name="T40" fmla="*/ 3 w 93"/>
                  <a:gd name="T41" fmla="*/ 27 h 91"/>
                  <a:gd name="T42" fmla="*/ 6 w 93"/>
                  <a:gd name="T43" fmla="*/ 35 h 91"/>
                  <a:gd name="T44" fmla="*/ 10 w 93"/>
                  <a:gd name="T45" fmla="*/ 43 h 91"/>
                  <a:gd name="T46" fmla="*/ 15 w 93"/>
                  <a:gd name="T47" fmla="*/ 51 h 91"/>
                  <a:gd name="T48" fmla="*/ 20 w 93"/>
                  <a:gd name="T49" fmla="*/ 58 h 91"/>
                  <a:gd name="T50" fmla="*/ 26 w 93"/>
                  <a:gd name="T51" fmla="*/ 64 h 91"/>
                  <a:gd name="T52" fmla="*/ 33 w 93"/>
                  <a:gd name="T53" fmla="*/ 70 h 91"/>
                  <a:gd name="T54" fmla="*/ 40 w 93"/>
                  <a:gd name="T55" fmla="*/ 75 h 91"/>
                  <a:gd name="T56" fmla="*/ 48 w 93"/>
                  <a:gd name="T57" fmla="*/ 79 h 91"/>
                  <a:gd name="T58" fmla="*/ 57 w 93"/>
                  <a:gd name="T59" fmla="*/ 83 h 91"/>
                  <a:gd name="T60" fmla="*/ 65 w 93"/>
                  <a:gd name="T61" fmla="*/ 86 h 91"/>
                  <a:gd name="T62" fmla="*/ 74 w 93"/>
                  <a:gd name="T63" fmla="*/ 88 h 91"/>
                  <a:gd name="T64" fmla="*/ 83 w 93"/>
                  <a:gd name="T65" fmla="*/ 89 h 91"/>
                  <a:gd name="T66" fmla="*/ 92 w 93"/>
                  <a:gd name="T67" fmla="*/ 90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1">
                    <a:moveTo>
                      <a:pt x="66" y="85"/>
                    </a:moveTo>
                    <a:lnTo>
                      <a:pt x="66" y="85"/>
                    </a:lnTo>
                    <a:lnTo>
                      <a:pt x="58" y="83"/>
                    </a:lnTo>
                    <a:lnTo>
                      <a:pt x="50" y="81"/>
                    </a:lnTo>
                    <a:lnTo>
                      <a:pt x="42" y="78"/>
                    </a:lnTo>
                    <a:lnTo>
                      <a:pt x="35" y="75"/>
                    </a:lnTo>
                    <a:lnTo>
                      <a:pt x="29" y="71"/>
                    </a:lnTo>
                    <a:lnTo>
                      <a:pt x="23" y="66"/>
                    </a:lnTo>
                    <a:lnTo>
                      <a:pt x="18" y="61"/>
                    </a:lnTo>
                    <a:lnTo>
                      <a:pt x="14" y="55"/>
                    </a:lnTo>
                    <a:lnTo>
                      <a:pt x="10" y="49"/>
                    </a:lnTo>
                    <a:lnTo>
                      <a:pt x="7" y="43"/>
                    </a:lnTo>
                    <a:lnTo>
                      <a:pt x="5" y="36"/>
                    </a:lnTo>
                    <a:lnTo>
                      <a:pt x="3" y="29"/>
                    </a:lnTo>
                    <a:lnTo>
                      <a:pt x="1" y="22"/>
                    </a:lnTo>
                    <a:lnTo>
                      <a:pt x="0" y="15"/>
                    </a:lnTo>
                    <a:lnTo>
                      <a:pt x="0" y="7"/>
                    </a:lnTo>
                    <a:lnTo>
                      <a:pt x="0" y="0"/>
                    </a:lnTo>
                    <a:lnTo>
                      <a:pt x="0" y="9"/>
                    </a:lnTo>
                    <a:lnTo>
                      <a:pt x="1" y="18"/>
                    </a:lnTo>
                    <a:lnTo>
                      <a:pt x="3" y="27"/>
                    </a:lnTo>
                    <a:lnTo>
                      <a:pt x="6" y="35"/>
                    </a:lnTo>
                    <a:lnTo>
                      <a:pt x="10" y="43"/>
                    </a:lnTo>
                    <a:lnTo>
                      <a:pt x="15" y="51"/>
                    </a:lnTo>
                    <a:lnTo>
                      <a:pt x="20" y="58"/>
                    </a:lnTo>
                    <a:lnTo>
                      <a:pt x="26" y="64"/>
                    </a:lnTo>
                    <a:lnTo>
                      <a:pt x="33" y="70"/>
                    </a:lnTo>
                    <a:lnTo>
                      <a:pt x="40" y="75"/>
                    </a:lnTo>
                    <a:lnTo>
                      <a:pt x="48" y="79"/>
                    </a:lnTo>
                    <a:lnTo>
                      <a:pt x="57" y="83"/>
                    </a:lnTo>
                    <a:lnTo>
                      <a:pt x="65" y="86"/>
                    </a:lnTo>
                    <a:lnTo>
                      <a:pt x="74" y="88"/>
                    </a:lnTo>
                    <a:lnTo>
                      <a:pt x="83" y="89"/>
                    </a:lnTo>
                    <a:lnTo>
                      <a:pt x="92" y="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67" name="Freeform 33">
                <a:extLst>
                  <a:ext uri="{FF2B5EF4-FFF2-40B4-BE49-F238E27FC236}">
                    <a16:creationId xmlns:a16="http://schemas.microsoft.com/office/drawing/2014/main" id="{126A880C-C7CC-F392-12A9-DB8221A900D0}"/>
                  </a:ext>
                </a:extLst>
              </p:cNvPr>
              <p:cNvSpPr>
                <a:spLocks/>
              </p:cNvSpPr>
              <p:nvPr/>
            </p:nvSpPr>
            <p:spPr bwMode="auto">
              <a:xfrm>
                <a:off x="4947" y="2705"/>
                <a:ext cx="17" cy="121"/>
              </a:xfrm>
              <a:custGeom>
                <a:avLst/>
                <a:gdLst>
                  <a:gd name="T0" fmla="*/ 0 w 17"/>
                  <a:gd name="T1" fmla="*/ 0 h 121"/>
                  <a:gd name="T2" fmla="*/ 0 w 17"/>
                  <a:gd name="T3" fmla="*/ 0 h 121"/>
                  <a:gd name="T4" fmla="*/ 0 w 17"/>
                  <a:gd name="T5" fmla="*/ 7 h 121"/>
                  <a:gd name="T6" fmla="*/ 0 w 17"/>
                  <a:gd name="T7" fmla="*/ 15 h 121"/>
                  <a:gd name="T8" fmla="*/ 0 w 17"/>
                  <a:gd name="T9" fmla="*/ 23 h 121"/>
                  <a:gd name="T10" fmla="*/ 0 w 17"/>
                  <a:gd name="T11" fmla="*/ 31 h 121"/>
                  <a:gd name="T12" fmla="*/ 0 w 17"/>
                  <a:gd name="T13" fmla="*/ 38 h 121"/>
                  <a:gd name="T14" fmla="*/ 1 w 17"/>
                  <a:gd name="T15" fmla="*/ 46 h 121"/>
                  <a:gd name="T16" fmla="*/ 2 w 17"/>
                  <a:gd name="T17" fmla="*/ 53 h 121"/>
                  <a:gd name="T18" fmla="*/ 2 w 17"/>
                  <a:gd name="T19" fmla="*/ 61 h 121"/>
                  <a:gd name="T20" fmla="*/ 4 w 17"/>
                  <a:gd name="T21" fmla="*/ 69 h 121"/>
                  <a:gd name="T22" fmla="*/ 5 w 17"/>
                  <a:gd name="T23" fmla="*/ 76 h 121"/>
                  <a:gd name="T24" fmla="*/ 7 w 17"/>
                  <a:gd name="T25" fmla="*/ 84 h 121"/>
                  <a:gd name="T26" fmla="*/ 10 w 17"/>
                  <a:gd name="T27" fmla="*/ 91 h 121"/>
                  <a:gd name="T28" fmla="*/ 10 w 17"/>
                  <a:gd name="T29" fmla="*/ 98 h 121"/>
                  <a:gd name="T30" fmla="*/ 13 w 17"/>
                  <a:gd name="T31" fmla="*/ 105 h 121"/>
                  <a:gd name="T32" fmla="*/ 14 w 17"/>
                  <a:gd name="T33" fmla="*/ 113 h 121"/>
                  <a:gd name="T34" fmla="*/ 16 w 17"/>
                  <a:gd name="T35" fmla="*/ 120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21">
                    <a:moveTo>
                      <a:pt x="0" y="0"/>
                    </a:moveTo>
                    <a:lnTo>
                      <a:pt x="0" y="0"/>
                    </a:lnTo>
                    <a:lnTo>
                      <a:pt x="0" y="7"/>
                    </a:lnTo>
                    <a:lnTo>
                      <a:pt x="0" y="15"/>
                    </a:lnTo>
                    <a:lnTo>
                      <a:pt x="0" y="23"/>
                    </a:lnTo>
                    <a:lnTo>
                      <a:pt x="0" y="31"/>
                    </a:lnTo>
                    <a:lnTo>
                      <a:pt x="0" y="38"/>
                    </a:lnTo>
                    <a:lnTo>
                      <a:pt x="1" y="46"/>
                    </a:lnTo>
                    <a:lnTo>
                      <a:pt x="2" y="53"/>
                    </a:lnTo>
                    <a:lnTo>
                      <a:pt x="2" y="61"/>
                    </a:lnTo>
                    <a:lnTo>
                      <a:pt x="4" y="69"/>
                    </a:lnTo>
                    <a:lnTo>
                      <a:pt x="5" y="76"/>
                    </a:lnTo>
                    <a:lnTo>
                      <a:pt x="7" y="84"/>
                    </a:lnTo>
                    <a:lnTo>
                      <a:pt x="10" y="91"/>
                    </a:lnTo>
                    <a:lnTo>
                      <a:pt x="10" y="98"/>
                    </a:lnTo>
                    <a:lnTo>
                      <a:pt x="13" y="105"/>
                    </a:lnTo>
                    <a:lnTo>
                      <a:pt x="14" y="113"/>
                    </a:lnTo>
                    <a:lnTo>
                      <a:pt x="16" y="12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68" name="Freeform 34">
                <a:extLst>
                  <a:ext uri="{FF2B5EF4-FFF2-40B4-BE49-F238E27FC236}">
                    <a16:creationId xmlns:a16="http://schemas.microsoft.com/office/drawing/2014/main" id="{23113573-6593-6372-B916-30C5AA2B5F0E}"/>
                  </a:ext>
                </a:extLst>
              </p:cNvPr>
              <p:cNvSpPr>
                <a:spLocks/>
              </p:cNvSpPr>
              <p:nvPr/>
            </p:nvSpPr>
            <p:spPr bwMode="auto">
              <a:xfrm>
                <a:off x="4942" y="2937"/>
                <a:ext cx="109" cy="113"/>
              </a:xfrm>
              <a:custGeom>
                <a:avLst/>
                <a:gdLst>
                  <a:gd name="T0" fmla="*/ 104 w 109"/>
                  <a:gd name="T1" fmla="*/ 104 h 113"/>
                  <a:gd name="T2" fmla="*/ 97 w 109"/>
                  <a:gd name="T3" fmla="*/ 106 h 113"/>
                  <a:gd name="T4" fmla="*/ 90 w 109"/>
                  <a:gd name="T5" fmla="*/ 107 h 113"/>
                  <a:gd name="T6" fmla="*/ 83 w 109"/>
                  <a:gd name="T7" fmla="*/ 109 h 113"/>
                  <a:gd name="T8" fmla="*/ 70 w 109"/>
                  <a:gd name="T9" fmla="*/ 112 h 113"/>
                  <a:gd name="T10" fmla="*/ 52 w 109"/>
                  <a:gd name="T11" fmla="*/ 112 h 113"/>
                  <a:gd name="T12" fmla="*/ 34 w 109"/>
                  <a:gd name="T13" fmla="*/ 108 h 113"/>
                  <a:gd name="T14" fmla="*/ 16 w 109"/>
                  <a:gd name="T15" fmla="*/ 104 h 113"/>
                  <a:gd name="T16" fmla="*/ 10 w 109"/>
                  <a:gd name="T17" fmla="*/ 100 h 113"/>
                  <a:gd name="T18" fmla="*/ 6 w 109"/>
                  <a:gd name="T19" fmla="*/ 99 h 113"/>
                  <a:gd name="T20" fmla="*/ 0 w 109"/>
                  <a:gd name="T21" fmla="*/ 97 h 113"/>
                  <a:gd name="T22" fmla="*/ 4 w 109"/>
                  <a:gd name="T23" fmla="*/ 94 h 113"/>
                  <a:gd name="T24" fmla="*/ 12 w 109"/>
                  <a:gd name="T25" fmla="*/ 86 h 113"/>
                  <a:gd name="T26" fmla="*/ 12 w 109"/>
                  <a:gd name="T27" fmla="*/ 74 h 113"/>
                  <a:gd name="T28" fmla="*/ 14 w 109"/>
                  <a:gd name="T29" fmla="*/ 63 h 113"/>
                  <a:gd name="T30" fmla="*/ 14 w 109"/>
                  <a:gd name="T31" fmla="*/ 52 h 113"/>
                  <a:gd name="T32" fmla="*/ 16 w 109"/>
                  <a:gd name="T33" fmla="*/ 40 h 113"/>
                  <a:gd name="T34" fmla="*/ 16 w 109"/>
                  <a:gd name="T35" fmla="*/ 28 h 113"/>
                  <a:gd name="T36" fmla="*/ 16 w 109"/>
                  <a:gd name="T37" fmla="*/ 17 h 113"/>
                  <a:gd name="T38" fmla="*/ 14 w 109"/>
                  <a:gd name="T39" fmla="*/ 6 h 113"/>
                  <a:gd name="T40" fmla="*/ 17 w 109"/>
                  <a:gd name="T41" fmla="*/ 1 h 113"/>
                  <a:gd name="T42" fmla="*/ 22 w 109"/>
                  <a:gd name="T43" fmla="*/ 0 h 113"/>
                  <a:gd name="T44" fmla="*/ 24 w 109"/>
                  <a:gd name="T45" fmla="*/ 9 h 113"/>
                  <a:gd name="T46" fmla="*/ 27 w 109"/>
                  <a:gd name="T47" fmla="*/ 25 h 113"/>
                  <a:gd name="T48" fmla="*/ 34 w 109"/>
                  <a:gd name="T49" fmla="*/ 40 h 113"/>
                  <a:gd name="T50" fmla="*/ 42 w 109"/>
                  <a:gd name="T51" fmla="*/ 53 h 113"/>
                  <a:gd name="T52" fmla="*/ 53 w 109"/>
                  <a:gd name="T53" fmla="*/ 65 h 113"/>
                  <a:gd name="T54" fmla="*/ 65 w 109"/>
                  <a:gd name="T55" fmla="*/ 75 h 113"/>
                  <a:gd name="T56" fmla="*/ 80 w 109"/>
                  <a:gd name="T57" fmla="*/ 82 h 113"/>
                  <a:gd name="T58" fmla="*/ 95 w 109"/>
                  <a:gd name="T59" fmla="*/ 87 h 113"/>
                  <a:gd name="T60" fmla="*/ 106 w 109"/>
                  <a:gd name="T61" fmla="*/ 89 h 113"/>
                  <a:gd name="T62" fmla="*/ 107 w 109"/>
                  <a:gd name="T63" fmla="*/ 92 h 113"/>
                  <a:gd name="T64" fmla="*/ 107 w 109"/>
                  <a:gd name="T65" fmla="*/ 98 h 113"/>
                  <a:gd name="T66" fmla="*/ 107 w 109"/>
                  <a:gd name="T67" fmla="*/ 104 h 113"/>
                  <a:gd name="T68" fmla="*/ 108 w 109"/>
                  <a:gd name="T69" fmla="*/ 106 h 113"/>
                  <a:gd name="T70" fmla="*/ 108 w 109"/>
                  <a:gd name="T71" fmla="*/ 104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69" name="Freeform 35">
                <a:extLst>
                  <a:ext uri="{FF2B5EF4-FFF2-40B4-BE49-F238E27FC236}">
                    <a16:creationId xmlns:a16="http://schemas.microsoft.com/office/drawing/2014/main" id="{1053EDE6-DAAF-9E2D-7237-7B892F0FFF5E}"/>
                  </a:ext>
                </a:extLst>
              </p:cNvPr>
              <p:cNvSpPr>
                <a:spLocks/>
              </p:cNvSpPr>
              <p:nvPr/>
            </p:nvSpPr>
            <p:spPr bwMode="auto">
              <a:xfrm>
                <a:off x="4942" y="2937"/>
                <a:ext cx="109" cy="113"/>
              </a:xfrm>
              <a:custGeom>
                <a:avLst/>
                <a:gdLst>
                  <a:gd name="T0" fmla="*/ 108 w 109"/>
                  <a:gd name="T1" fmla="*/ 104 h 113"/>
                  <a:gd name="T2" fmla="*/ 100 w 109"/>
                  <a:gd name="T3" fmla="*/ 105 h 113"/>
                  <a:gd name="T4" fmla="*/ 93 w 109"/>
                  <a:gd name="T5" fmla="*/ 106 h 113"/>
                  <a:gd name="T6" fmla="*/ 86 w 109"/>
                  <a:gd name="T7" fmla="*/ 108 h 113"/>
                  <a:gd name="T8" fmla="*/ 80 w 109"/>
                  <a:gd name="T9" fmla="*/ 110 h 113"/>
                  <a:gd name="T10" fmla="*/ 61 w 109"/>
                  <a:gd name="T11" fmla="*/ 112 h 113"/>
                  <a:gd name="T12" fmla="*/ 43 w 109"/>
                  <a:gd name="T13" fmla="*/ 110 h 113"/>
                  <a:gd name="T14" fmla="*/ 26 w 109"/>
                  <a:gd name="T15" fmla="*/ 106 h 113"/>
                  <a:gd name="T16" fmla="*/ 8 w 109"/>
                  <a:gd name="T17" fmla="*/ 102 h 113"/>
                  <a:gd name="T18" fmla="*/ 9 w 109"/>
                  <a:gd name="T19" fmla="*/ 99 h 113"/>
                  <a:gd name="T20" fmla="*/ 3 w 109"/>
                  <a:gd name="T21" fmla="*/ 98 h 113"/>
                  <a:gd name="T22" fmla="*/ 0 w 109"/>
                  <a:gd name="T23" fmla="*/ 96 h 113"/>
                  <a:gd name="T24" fmla="*/ 12 w 109"/>
                  <a:gd name="T25" fmla="*/ 92 h 113"/>
                  <a:gd name="T26" fmla="*/ 12 w 109"/>
                  <a:gd name="T27" fmla="*/ 80 h 113"/>
                  <a:gd name="T28" fmla="*/ 13 w 109"/>
                  <a:gd name="T29" fmla="*/ 69 h 113"/>
                  <a:gd name="T30" fmla="*/ 14 w 109"/>
                  <a:gd name="T31" fmla="*/ 57 h 113"/>
                  <a:gd name="T32" fmla="*/ 15 w 109"/>
                  <a:gd name="T33" fmla="*/ 46 h 113"/>
                  <a:gd name="T34" fmla="*/ 16 w 109"/>
                  <a:gd name="T35" fmla="*/ 34 h 113"/>
                  <a:gd name="T36" fmla="*/ 16 w 109"/>
                  <a:gd name="T37" fmla="*/ 23 h 113"/>
                  <a:gd name="T38" fmla="*/ 15 w 109"/>
                  <a:gd name="T39" fmla="*/ 11 h 113"/>
                  <a:gd name="T40" fmla="*/ 14 w 109"/>
                  <a:gd name="T41" fmla="*/ 0 h 113"/>
                  <a:gd name="T42" fmla="*/ 20 w 109"/>
                  <a:gd name="T43" fmla="*/ 0 h 113"/>
                  <a:gd name="T44" fmla="*/ 24 w 109"/>
                  <a:gd name="T45" fmla="*/ 1 h 113"/>
                  <a:gd name="T46" fmla="*/ 26 w 109"/>
                  <a:gd name="T47" fmla="*/ 18 h 113"/>
                  <a:gd name="T48" fmla="*/ 30 w 109"/>
                  <a:gd name="T49" fmla="*/ 33 h 113"/>
                  <a:gd name="T50" fmla="*/ 37 w 109"/>
                  <a:gd name="T51" fmla="*/ 47 h 113"/>
                  <a:gd name="T52" fmla="*/ 47 w 109"/>
                  <a:gd name="T53" fmla="*/ 60 h 113"/>
                  <a:gd name="T54" fmla="*/ 58 w 109"/>
                  <a:gd name="T55" fmla="*/ 70 h 113"/>
                  <a:gd name="T56" fmla="*/ 72 w 109"/>
                  <a:gd name="T57" fmla="*/ 79 h 113"/>
                  <a:gd name="T58" fmla="*/ 87 w 109"/>
                  <a:gd name="T59" fmla="*/ 85 h 113"/>
                  <a:gd name="T60" fmla="*/ 104 w 109"/>
                  <a:gd name="T61" fmla="*/ 89 h 113"/>
                  <a:gd name="T62" fmla="*/ 107 w 109"/>
                  <a:gd name="T63" fmla="*/ 91 h 113"/>
                  <a:gd name="T64" fmla="*/ 108 w 109"/>
                  <a:gd name="T65" fmla="*/ 95 h 113"/>
                  <a:gd name="T66" fmla="*/ 107 w 109"/>
                  <a:gd name="T67" fmla="*/ 101 h 113"/>
                  <a:gd name="T68" fmla="*/ 107 w 109"/>
                  <a:gd name="T69" fmla="*/ 106 h 113"/>
                  <a:gd name="T70" fmla="*/ 108 w 109"/>
                  <a:gd name="T71" fmla="*/ 105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8" y="104"/>
                    </a:ln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0" name="Freeform 36">
                <a:extLst>
                  <a:ext uri="{FF2B5EF4-FFF2-40B4-BE49-F238E27FC236}">
                    <a16:creationId xmlns:a16="http://schemas.microsoft.com/office/drawing/2014/main" id="{12F60DBE-F2A9-256F-2D22-36144934DB60}"/>
                  </a:ext>
                </a:extLst>
              </p:cNvPr>
              <p:cNvSpPr>
                <a:spLocks/>
              </p:cNvSpPr>
              <p:nvPr/>
            </p:nvSpPr>
            <p:spPr bwMode="auto">
              <a:xfrm>
                <a:off x="5040" y="3095"/>
                <a:ext cx="17" cy="17"/>
              </a:xfrm>
              <a:custGeom>
                <a:avLst/>
                <a:gdLst>
                  <a:gd name="T0" fmla="*/ 16 w 17"/>
                  <a:gd name="T1" fmla="*/ 6 h 17"/>
                  <a:gd name="T2" fmla="*/ 16 w 17"/>
                  <a:gd name="T3" fmla="*/ 6 h 17"/>
                  <a:gd name="T4" fmla="*/ 16 w 17"/>
                  <a:gd name="T5" fmla="*/ 3 h 17"/>
                  <a:gd name="T6" fmla="*/ 14 w 17"/>
                  <a:gd name="T7" fmla="*/ 0 h 17"/>
                  <a:gd name="T8" fmla="*/ 13 w 17"/>
                  <a:gd name="T9" fmla="*/ 0 h 17"/>
                  <a:gd name="T10" fmla="*/ 11 w 17"/>
                  <a:gd name="T11" fmla="*/ 3 h 17"/>
                  <a:gd name="T12" fmla="*/ 9 w 17"/>
                  <a:gd name="T13" fmla="*/ 6 h 17"/>
                  <a:gd name="T14" fmla="*/ 6 w 17"/>
                  <a:gd name="T15" fmla="*/ 12 h 17"/>
                  <a:gd name="T16" fmla="*/ 4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6"/>
                    </a:moveTo>
                    <a:lnTo>
                      <a:pt x="16" y="6"/>
                    </a:lnTo>
                    <a:lnTo>
                      <a:pt x="16" y="3"/>
                    </a:lnTo>
                    <a:lnTo>
                      <a:pt x="14" y="0"/>
                    </a:lnTo>
                    <a:lnTo>
                      <a:pt x="13" y="0"/>
                    </a:lnTo>
                    <a:lnTo>
                      <a:pt x="11" y="3"/>
                    </a:lnTo>
                    <a:lnTo>
                      <a:pt x="9" y="6"/>
                    </a:lnTo>
                    <a:lnTo>
                      <a:pt x="6" y="12"/>
                    </a:lnTo>
                    <a:lnTo>
                      <a:pt x="4"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1" name="Freeform 37">
                <a:extLst>
                  <a:ext uri="{FF2B5EF4-FFF2-40B4-BE49-F238E27FC236}">
                    <a16:creationId xmlns:a16="http://schemas.microsoft.com/office/drawing/2014/main" id="{8CEDB7E1-1C20-E3FA-1973-61D7498C9710}"/>
                  </a:ext>
                </a:extLst>
              </p:cNvPr>
              <p:cNvSpPr>
                <a:spLocks/>
              </p:cNvSpPr>
              <p:nvPr/>
            </p:nvSpPr>
            <p:spPr bwMode="auto">
              <a:xfrm>
                <a:off x="4991" y="3103"/>
                <a:ext cx="28" cy="17"/>
              </a:xfrm>
              <a:custGeom>
                <a:avLst/>
                <a:gdLst>
                  <a:gd name="T0" fmla="*/ 27 w 28"/>
                  <a:gd name="T1" fmla="*/ 0 h 17"/>
                  <a:gd name="T2" fmla="*/ 27 w 28"/>
                  <a:gd name="T3" fmla="*/ 0 h 17"/>
                  <a:gd name="T4" fmla="*/ 24 w 28"/>
                  <a:gd name="T5" fmla="*/ 5 h 17"/>
                  <a:gd name="T6" fmla="*/ 21 w 28"/>
                  <a:gd name="T7" fmla="*/ 5 h 17"/>
                  <a:gd name="T8" fmla="*/ 17 w 28"/>
                  <a:gd name="T9" fmla="*/ 5 h 17"/>
                  <a:gd name="T10" fmla="*/ 14 w 28"/>
                  <a:gd name="T11" fmla="*/ 5 h 17"/>
                  <a:gd name="T12" fmla="*/ 10 w 28"/>
                  <a:gd name="T13" fmla="*/ 5 h 17"/>
                  <a:gd name="T14" fmla="*/ 7 w 28"/>
                  <a:gd name="T15" fmla="*/ 5 h 17"/>
                  <a:gd name="T16" fmla="*/ 4 w 28"/>
                  <a:gd name="T17" fmla="*/ 5 h 17"/>
                  <a:gd name="T18" fmla="*/ 0 w 2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17">
                    <a:moveTo>
                      <a:pt x="27" y="0"/>
                    </a:moveTo>
                    <a:lnTo>
                      <a:pt x="27" y="0"/>
                    </a:lnTo>
                    <a:lnTo>
                      <a:pt x="24" y="5"/>
                    </a:lnTo>
                    <a:lnTo>
                      <a:pt x="21" y="5"/>
                    </a:lnTo>
                    <a:lnTo>
                      <a:pt x="17" y="5"/>
                    </a:lnTo>
                    <a:lnTo>
                      <a:pt x="14" y="5"/>
                    </a:lnTo>
                    <a:lnTo>
                      <a:pt x="10" y="5"/>
                    </a:lnTo>
                    <a:lnTo>
                      <a:pt x="7" y="5"/>
                    </a:lnTo>
                    <a:lnTo>
                      <a:pt x="4" y="5"/>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2" name="Freeform 38">
                <a:extLst>
                  <a:ext uri="{FF2B5EF4-FFF2-40B4-BE49-F238E27FC236}">
                    <a16:creationId xmlns:a16="http://schemas.microsoft.com/office/drawing/2014/main" id="{11340869-5FE9-44B8-4620-67987B77711B}"/>
                  </a:ext>
                </a:extLst>
              </p:cNvPr>
              <p:cNvSpPr>
                <a:spLocks/>
              </p:cNvSpPr>
              <p:nvPr/>
            </p:nvSpPr>
            <p:spPr bwMode="auto">
              <a:xfrm>
                <a:off x="4936" y="3109"/>
                <a:ext cx="43" cy="17"/>
              </a:xfrm>
              <a:custGeom>
                <a:avLst/>
                <a:gdLst>
                  <a:gd name="T0" fmla="*/ 42 w 43"/>
                  <a:gd name="T1" fmla="*/ 0 h 17"/>
                  <a:gd name="T2" fmla="*/ 42 w 43"/>
                  <a:gd name="T3" fmla="*/ 0 h 17"/>
                  <a:gd name="T4" fmla="*/ 37 w 43"/>
                  <a:gd name="T5" fmla="*/ 0 h 17"/>
                  <a:gd name="T6" fmla="*/ 31 w 43"/>
                  <a:gd name="T7" fmla="*/ 5 h 17"/>
                  <a:gd name="T8" fmla="*/ 26 w 43"/>
                  <a:gd name="T9" fmla="*/ 10 h 17"/>
                  <a:gd name="T10" fmla="*/ 20 w 43"/>
                  <a:gd name="T11" fmla="*/ 16 h 17"/>
                  <a:gd name="T12" fmla="*/ 15 w 43"/>
                  <a:gd name="T13" fmla="*/ 16 h 17"/>
                  <a:gd name="T14" fmla="*/ 10 w 43"/>
                  <a:gd name="T15" fmla="*/ 10 h 17"/>
                  <a:gd name="T16" fmla="*/ 5 w 43"/>
                  <a:gd name="T17" fmla="*/ 10 h 17"/>
                  <a:gd name="T18" fmla="*/ 0 w 43"/>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17">
                    <a:moveTo>
                      <a:pt x="42" y="0"/>
                    </a:moveTo>
                    <a:lnTo>
                      <a:pt x="42" y="0"/>
                    </a:lnTo>
                    <a:lnTo>
                      <a:pt x="37" y="0"/>
                    </a:lnTo>
                    <a:lnTo>
                      <a:pt x="31" y="5"/>
                    </a:lnTo>
                    <a:lnTo>
                      <a:pt x="26" y="10"/>
                    </a:lnTo>
                    <a:lnTo>
                      <a:pt x="20" y="16"/>
                    </a:lnTo>
                    <a:lnTo>
                      <a:pt x="15" y="16"/>
                    </a:lnTo>
                    <a:lnTo>
                      <a:pt x="10" y="10"/>
                    </a:lnTo>
                    <a:lnTo>
                      <a:pt x="5" y="10"/>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3" name="Freeform 39">
                <a:extLst>
                  <a:ext uri="{FF2B5EF4-FFF2-40B4-BE49-F238E27FC236}">
                    <a16:creationId xmlns:a16="http://schemas.microsoft.com/office/drawing/2014/main" id="{994BDF0D-73D9-FD0D-4EC6-B8A8E7C668EF}"/>
                  </a:ext>
                </a:extLst>
              </p:cNvPr>
              <p:cNvSpPr>
                <a:spLocks/>
              </p:cNvSpPr>
              <p:nvPr/>
            </p:nvSpPr>
            <p:spPr bwMode="auto">
              <a:xfrm>
                <a:off x="4925" y="3040"/>
                <a:ext cx="96" cy="17"/>
              </a:xfrm>
              <a:custGeom>
                <a:avLst/>
                <a:gdLst>
                  <a:gd name="T0" fmla="*/ 95 w 96"/>
                  <a:gd name="T1" fmla="*/ 14 h 17"/>
                  <a:gd name="T2" fmla="*/ 95 w 96"/>
                  <a:gd name="T3" fmla="*/ 14 h 17"/>
                  <a:gd name="T4" fmla="*/ 87 w 96"/>
                  <a:gd name="T5" fmla="*/ 16 h 17"/>
                  <a:gd name="T6" fmla="*/ 78 w 96"/>
                  <a:gd name="T7" fmla="*/ 16 h 17"/>
                  <a:gd name="T8" fmla="*/ 70 w 96"/>
                  <a:gd name="T9" fmla="*/ 14 h 17"/>
                  <a:gd name="T10" fmla="*/ 61 w 96"/>
                  <a:gd name="T11" fmla="*/ 14 h 17"/>
                  <a:gd name="T12" fmla="*/ 54 w 96"/>
                  <a:gd name="T13" fmla="*/ 11 h 17"/>
                  <a:gd name="T14" fmla="*/ 46 w 96"/>
                  <a:gd name="T15" fmla="*/ 10 h 17"/>
                  <a:gd name="T16" fmla="*/ 38 w 96"/>
                  <a:gd name="T17" fmla="*/ 5 h 17"/>
                  <a:gd name="T18" fmla="*/ 31 w 96"/>
                  <a:gd name="T19" fmla="*/ 1 h 17"/>
                  <a:gd name="T20" fmla="*/ 27 w 96"/>
                  <a:gd name="T21" fmla="*/ 0 h 17"/>
                  <a:gd name="T22" fmla="*/ 22 w 96"/>
                  <a:gd name="T23" fmla="*/ 0 h 17"/>
                  <a:gd name="T24" fmla="*/ 18 w 96"/>
                  <a:gd name="T25" fmla="*/ 0 h 17"/>
                  <a:gd name="T26" fmla="*/ 14 w 96"/>
                  <a:gd name="T27" fmla="*/ 1 h 17"/>
                  <a:gd name="T28" fmla="*/ 10 w 96"/>
                  <a:gd name="T29" fmla="*/ 4 h 17"/>
                  <a:gd name="T30" fmla="*/ 6 w 96"/>
                  <a:gd name="T31" fmla="*/ 7 h 17"/>
                  <a:gd name="T32" fmla="*/ 3 w 96"/>
                  <a:gd name="T33" fmla="*/ 11 h 17"/>
                  <a:gd name="T34" fmla="*/ 0 w 96"/>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6" h="17">
                    <a:moveTo>
                      <a:pt x="95" y="14"/>
                    </a:moveTo>
                    <a:lnTo>
                      <a:pt x="95" y="14"/>
                    </a:lnTo>
                    <a:lnTo>
                      <a:pt x="87" y="16"/>
                    </a:lnTo>
                    <a:lnTo>
                      <a:pt x="78" y="16"/>
                    </a:lnTo>
                    <a:lnTo>
                      <a:pt x="70" y="14"/>
                    </a:lnTo>
                    <a:lnTo>
                      <a:pt x="61" y="14"/>
                    </a:lnTo>
                    <a:lnTo>
                      <a:pt x="54" y="11"/>
                    </a:lnTo>
                    <a:lnTo>
                      <a:pt x="46" y="10"/>
                    </a:lnTo>
                    <a:lnTo>
                      <a:pt x="38" y="5"/>
                    </a:lnTo>
                    <a:lnTo>
                      <a:pt x="31" y="1"/>
                    </a:lnTo>
                    <a:lnTo>
                      <a:pt x="27" y="0"/>
                    </a:lnTo>
                    <a:lnTo>
                      <a:pt x="22" y="0"/>
                    </a:lnTo>
                    <a:lnTo>
                      <a:pt x="18" y="0"/>
                    </a:lnTo>
                    <a:lnTo>
                      <a:pt x="14" y="1"/>
                    </a:lnTo>
                    <a:lnTo>
                      <a:pt x="10" y="4"/>
                    </a:lnTo>
                    <a:lnTo>
                      <a:pt x="6" y="7"/>
                    </a:lnTo>
                    <a:lnTo>
                      <a:pt x="3" y="11"/>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4" name="Freeform 40">
                <a:extLst>
                  <a:ext uri="{FF2B5EF4-FFF2-40B4-BE49-F238E27FC236}">
                    <a16:creationId xmlns:a16="http://schemas.microsoft.com/office/drawing/2014/main" id="{08B17D9E-9FE8-388E-AEE3-C526E339FD65}"/>
                  </a:ext>
                </a:extLst>
              </p:cNvPr>
              <p:cNvSpPr>
                <a:spLocks/>
              </p:cNvSpPr>
              <p:nvPr/>
            </p:nvSpPr>
            <p:spPr bwMode="auto">
              <a:xfrm>
                <a:off x="4902" y="3031"/>
                <a:ext cx="35" cy="17"/>
              </a:xfrm>
              <a:custGeom>
                <a:avLst/>
                <a:gdLst>
                  <a:gd name="T0" fmla="*/ 34 w 35"/>
                  <a:gd name="T1" fmla="*/ 16 h 17"/>
                  <a:gd name="T2" fmla="*/ 34 w 35"/>
                  <a:gd name="T3" fmla="*/ 16 h 17"/>
                  <a:gd name="T4" fmla="*/ 29 w 35"/>
                  <a:gd name="T5" fmla="*/ 16 h 17"/>
                  <a:gd name="T6" fmla="*/ 25 w 35"/>
                  <a:gd name="T7" fmla="*/ 16 h 17"/>
                  <a:gd name="T8" fmla="*/ 21 w 35"/>
                  <a:gd name="T9" fmla="*/ 14 h 17"/>
                  <a:gd name="T10" fmla="*/ 17 w 35"/>
                  <a:gd name="T11" fmla="*/ 12 h 17"/>
                  <a:gd name="T12" fmla="*/ 13 w 35"/>
                  <a:gd name="T13" fmla="*/ 8 h 17"/>
                  <a:gd name="T14" fmla="*/ 9 w 35"/>
                  <a:gd name="T15" fmla="*/ 6 h 17"/>
                  <a:gd name="T16" fmla="*/ 5 w 35"/>
                  <a:gd name="T17" fmla="*/ 4 h 17"/>
                  <a:gd name="T18" fmla="*/ 0 w 3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7">
                    <a:moveTo>
                      <a:pt x="34" y="16"/>
                    </a:moveTo>
                    <a:lnTo>
                      <a:pt x="34" y="16"/>
                    </a:lnTo>
                    <a:lnTo>
                      <a:pt x="29" y="16"/>
                    </a:lnTo>
                    <a:lnTo>
                      <a:pt x="25" y="16"/>
                    </a:lnTo>
                    <a:lnTo>
                      <a:pt x="21" y="14"/>
                    </a:lnTo>
                    <a:lnTo>
                      <a:pt x="17" y="12"/>
                    </a:lnTo>
                    <a:lnTo>
                      <a:pt x="13" y="8"/>
                    </a:lnTo>
                    <a:lnTo>
                      <a:pt x="9" y="6"/>
                    </a:lnTo>
                    <a:lnTo>
                      <a:pt x="5"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5" name="Freeform 41">
                <a:extLst>
                  <a:ext uri="{FF2B5EF4-FFF2-40B4-BE49-F238E27FC236}">
                    <a16:creationId xmlns:a16="http://schemas.microsoft.com/office/drawing/2014/main" id="{B4B725F1-77DE-6A92-F4EB-27055C5E34F0}"/>
                  </a:ext>
                </a:extLst>
              </p:cNvPr>
              <p:cNvSpPr>
                <a:spLocks/>
              </p:cNvSpPr>
              <p:nvPr/>
            </p:nvSpPr>
            <p:spPr bwMode="auto">
              <a:xfrm>
                <a:off x="4910" y="3041"/>
                <a:ext cx="17" cy="17"/>
              </a:xfrm>
              <a:custGeom>
                <a:avLst/>
                <a:gdLst>
                  <a:gd name="T0" fmla="*/ 16 w 17"/>
                  <a:gd name="T1" fmla="*/ 0 h 17"/>
                  <a:gd name="T2" fmla="*/ 16 w 17"/>
                  <a:gd name="T3" fmla="*/ 0 h 17"/>
                  <a:gd name="T4" fmla="*/ 12 w 17"/>
                  <a:gd name="T5" fmla="*/ 5 h 17"/>
                  <a:gd name="T6" fmla="*/ 6 w 17"/>
                  <a:gd name="T7" fmla="*/ 8 h 17"/>
                  <a:gd name="T8" fmla="*/ 2 w 17"/>
                  <a:gd name="T9" fmla="*/ 10 h 17"/>
                  <a:gd name="T10" fmla="*/ 0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6" y="0"/>
                    </a:lnTo>
                    <a:lnTo>
                      <a:pt x="12" y="5"/>
                    </a:lnTo>
                    <a:lnTo>
                      <a:pt x="6" y="8"/>
                    </a:lnTo>
                    <a:lnTo>
                      <a:pt x="2" y="10"/>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6" name="Freeform 42">
                <a:extLst>
                  <a:ext uri="{FF2B5EF4-FFF2-40B4-BE49-F238E27FC236}">
                    <a16:creationId xmlns:a16="http://schemas.microsoft.com/office/drawing/2014/main" id="{E0122FD2-1DA0-5388-8651-BB17EC680B55}"/>
                  </a:ext>
                </a:extLst>
              </p:cNvPr>
              <p:cNvSpPr>
                <a:spLocks/>
              </p:cNvSpPr>
              <p:nvPr/>
            </p:nvSpPr>
            <p:spPr bwMode="auto">
              <a:xfrm>
                <a:off x="5059" y="3004"/>
                <a:ext cx="24" cy="31"/>
              </a:xfrm>
              <a:custGeom>
                <a:avLst/>
                <a:gdLst>
                  <a:gd name="T0" fmla="*/ 7 w 24"/>
                  <a:gd name="T1" fmla="*/ 30 h 31"/>
                  <a:gd name="T2" fmla="*/ 7 w 24"/>
                  <a:gd name="T3" fmla="*/ 30 h 31"/>
                  <a:gd name="T4" fmla="*/ 6 w 24"/>
                  <a:gd name="T5" fmla="*/ 26 h 31"/>
                  <a:gd name="T6" fmla="*/ 6 w 24"/>
                  <a:gd name="T7" fmla="*/ 22 h 31"/>
                  <a:gd name="T8" fmla="*/ 6 w 24"/>
                  <a:gd name="T9" fmla="*/ 18 h 31"/>
                  <a:gd name="T10" fmla="*/ 8 w 24"/>
                  <a:gd name="T11" fmla="*/ 15 h 31"/>
                  <a:gd name="T12" fmla="*/ 9 w 24"/>
                  <a:gd name="T13" fmla="*/ 11 h 31"/>
                  <a:gd name="T14" fmla="*/ 11 w 24"/>
                  <a:gd name="T15" fmla="*/ 7 h 31"/>
                  <a:gd name="T16" fmla="*/ 12 w 24"/>
                  <a:gd name="T17" fmla="*/ 4 h 31"/>
                  <a:gd name="T18" fmla="*/ 13 w 24"/>
                  <a:gd name="T19" fmla="*/ 0 h 31"/>
                  <a:gd name="T20" fmla="*/ 11 w 24"/>
                  <a:gd name="T21" fmla="*/ 3 h 31"/>
                  <a:gd name="T22" fmla="*/ 10 w 24"/>
                  <a:gd name="T23" fmla="*/ 7 h 31"/>
                  <a:gd name="T24" fmla="*/ 9 w 24"/>
                  <a:gd name="T25" fmla="*/ 10 h 31"/>
                  <a:gd name="T26" fmla="*/ 9 w 24"/>
                  <a:gd name="T27" fmla="*/ 13 h 31"/>
                  <a:gd name="T28" fmla="*/ 8 w 24"/>
                  <a:gd name="T29" fmla="*/ 16 h 31"/>
                  <a:gd name="T30" fmla="*/ 6 w 24"/>
                  <a:gd name="T31" fmla="*/ 19 h 31"/>
                  <a:gd name="T32" fmla="*/ 3 w 24"/>
                  <a:gd name="T33" fmla="*/ 21 h 31"/>
                  <a:gd name="T34" fmla="*/ 0 w 24"/>
                  <a:gd name="T35" fmla="*/ 22 h 31"/>
                  <a:gd name="T36" fmla="*/ 3 w 24"/>
                  <a:gd name="T37" fmla="*/ 22 h 31"/>
                  <a:gd name="T38" fmla="*/ 6 w 24"/>
                  <a:gd name="T39" fmla="*/ 22 h 31"/>
                  <a:gd name="T40" fmla="*/ 9 w 24"/>
                  <a:gd name="T41" fmla="*/ 21 h 31"/>
                  <a:gd name="T42" fmla="*/ 12 w 24"/>
                  <a:gd name="T43" fmla="*/ 20 h 31"/>
                  <a:gd name="T44" fmla="*/ 15 w 24"/>
                  <a:gd name="T45" fmla="*/ 19 h 31"/>
                  <a:gd name="T46" fmla="*/ 18 w 24"/>
                  <a:gd name="T47" fmla="*/ 17 h 31"/>
                  <a:gd name="T48" fmla="*/ 20 w 24"/>
                  <a:gd name="T49" fmla="*/ 15 h 31"/>
                  <a:gd name="T50" fmla="*/ 23 w 24"/>
                  <a:gd name="T51" fmla="*/ 12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 h="31">
                    <a:moveTo>
                      <a:pt x="7" y="30"/>
                    </a:moveTo>
                    <a:lnTo>
                      <a:pt x="7" y="30"/>
                    </a:lnTo>
                    <a:lnTo>
                      <a:pt x="6" y="26"/>
                    </a:lnTo>
                    <a:lnTo>
                      <a:pt x="6" y="22"/>
                    </a:lnTo>
                    <a:lnTo>
                      <a:pt x="6" y="18"/>
                    </a:lnTo>
                    <a:lnTo>
                      <a:pt x="8" y="15"/>
                    </a:lnTo>
                    <a:lnTo>
                      <a:pt x="9" y="11"/>
                    </a:lnTo>
                    <a:lnTo>
                      <a:pt x="11" y="7"/>
                    </a:lnTo>
                    <a:lnTo>
                      <a:pt x="12" y="4"/>
                    </a:lnTo>
                    <a:lnTo>
                      <a:pt x="13" y="0"/>
                    </a:lnTo>
                    <a:lnTo>
                      <a:pt x="11" y="3"/>
                    </a:lnTo>
                    <a:lnTo>
                      <a:pt x="10" y="7"/>
                    </a:lnTo>
                    <a:lnTo>
                      <a:pt x="9" y="10"/>
                    </a:lnTo>
                    <a:lnTo>
                      <a:pt x="9" y="13"/>
                    </a:lnTo>
                    <a:lnTo>
                      <a:pt x="8" y="16"/>
                    </a:lnTo>
                    <a:lnTo>
                      <a:pt x="6" y="19"/>
                    </a:lnTo>
                    <a:lnTo>
                      <a:pt x="3" y="21"/>
                    </a:lnTo>
                    <a:lnTo>
                      <a:pt x="0" y="22"/>
                    </a:lnTo>
                    <a:lnTo>
                      <a:pt x="3" y="22"/>
                    </a:lnTo>
                    <a:lnTo>
                      <a:pt x="6" y="22"/>
                    </a:lnTo>
                    <a:lnTo>
                      <a:pt x="9" y="21"/>
                    </a:lnTo>
                    <a:lnTo>
                      <a:pt x="12" y="20"/>
                    </a:lnTo>
                    <a:lnTo>
                      <a:pt x="15" y="19"/>
                    </a:lnTo>
                    <a:lnTo>
                      <a:pt x="18" y="17"/>
                    </a:lnTo>
                    <a:lnTo>
                      <a:pt x="20" y="15"/>
                    </a:lnTo>
                    <a:lnTo>
                      <a:pt x="23"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7" name="Freeform 43">
                <a:extLst>
                  <a:ext uri="{FF2B5EF4-FFF2-40B4-BE49-F238E27FC236}">
                    <a16:creationId xmlns:a16="http://schemas.microsoft.com/office/drawing/2014/main" id="{EDF3B5A1-4B88-F1EA-93E5-63EBF11B1FFB}"/>
                  </a:ext>
                </a:extLst>
              </p:cNvPr>
              <p:cNvSpPr>
                <a:spLocks/>
              </p:cNvSpPr>
              <p:nvPr/>
            </p:nvSpPr>
            <p:spPr bwMode="auto">
              <a:xfrm>
                <a:off x="5069" y="3072"/>
                <a:ext cx="17" cy="17"/>
              </a:xfrm>
              <a:custGeom>
                <a:avLst/>
                <a:gdLst>
                  <a:gd name="T0" fmla="*/ 16 w 17"/>
                  <a:gd name="T1" fmla="*/ 0 h 17"/>
                  <a:gd name="T2" fmla="*/ 16 w 17"/>
                  <a:gd name="T3" fmla="*/ 0 h 17"/>
                  <a:gd name="T4" fmla="*/ 14 w 17"/>
                  <a:gd name="T5" fmla="*/ 3 h 17"/>
                  <a:gd name="T6" fmla="*/ 13 w 17"/>
                  <a:gd name="T7" fmla="*/ 5 h 17"/>
                  <a:gd name="T8" fmla="*/ 11 w 17"/>
                  <a:gd name="T9" fmla="*/ 7 h 17"/>
                  <a:gd name="T10" fmla="*/ 10 w 17"/>
                  <a:gd name="T11" fmla="*/ 10 h 17"/>
                  <a:gd name="T12" fmla="*/ 8 w 17"/>
                  <a:gd name="T13" fmla="*/ 11 h 17"/>
                  <a:gd name="T14" fmla="*/ 5 w 17"/>
                  <a:gd name="T15" fmla="*/ 13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3"/>
                    </a:lnTo>
                    <a:lnTo>
                      <a:pt x="13" y="5"/>
                    </a:lnTo>
                    <a:lnTo>
                      <a:pt x="11" y="7"/>
                    </a:lnTo>
                    <a:lnTo>
                      <a:pt x="10" y="10"/>
                    </a:lnTo>
                    <a:lnTo>
                      <a:pt x="8" y="11"/>
                    </a:lnTo>
                    <a:lnTo>
                      <a:pt x="5" y="13"/>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8" name="Freeform 44">
                <a:extLst>
                  <a:ext uri="{FF2B5EF4-FFF2-40B4-BE49-F238E27FC236}">
                    <a16:creationId xmlns:a16="http://schemas.microsoft.com/office/drawing/2014/main" id="{FA777AEB-C912-16DB-A2D4-6EB25DCB72B7}"/>
                  </a:ext>
                </a:extLst>
              </p:cNvPr>
              <p:cNvSpPr>
                <a:spLocks/>
              </p:cNvSpPr>
              <p:nvPr/>
            </p:nvSpPr>
            <p:spPr bwMode="auto">
              <a:xfrm>
                <a:off x="4674" y="2298"/>
                <a:ext cx="17" cy="17"/>
              </a:xfrm>
              <a:custGeom>
                <a:avLst/>
                <a:gdLst>
                  <a:gd name="T0" fmla="*/ 16 w 17"/>
                  <a:gd name="T1" fmla="*/ 8 h 17"/>
                  <a:gd name="T2" fmla="*/ 12 w 17"/>
                  <a:gd name="T3" fmla="*/ 0 h 17"/>
                  <a:gd name="T4" fmla="*/ 8 w 17"/>
                  <a:gd name="T5" fmla="*/ 0 h 17"/>
                  <a:gd name="T6" fmla="*/ 4 w 17"/>
                  <a:gd name="T7" fmla="*/ 0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8" y="0"/>
                    </a:lnTo>
                    <a:lnTo>
                      <a:pt x="4" y="0"/>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9" name="Freeform 45">
                <a:extLst>
                  <a:ext uri="{FF2B5EF4-FFF2-40B4-BE49-F238E27FC236}">
                    <a16:creationId xmlns:a16="http://schemas.microsoft.com/office/drawing/2014/main" id="{03D9C466-D4CE-A6C4-2B55-E27789993246}"/>
                  </a:ext>
                </a:extLst>
              </p:cNvPr>
              <p:cNvSpPr>
                <a:spLocks/>
              </p:cNvSpPr>
              <p:nvPr/>
            </p:nvSpPr>
            <p:spPr bwMode="auto">
              <a:xfrm>
                <a:off x="4674" y="2299"/>
                <a:ext cx="17" cy="79"/>
              </a:xfrm>
              <a:custGeom>
                <a:avLst/>
                <a:gdLst>
                  <a:gd name="T0" fmla="*/ 16 w 17"/>
                  <a:gd name="T1" fmla="*/ 77 h 79"/>
                  <a:gd name="T2" fmla="*/ 16 w 17"/>
                  <a:gd name="T3" fmla="*/ 77 h 79"/>
                  <a:gd name="T4" fmla="*/ 15 w 17"/>
                  <a:gd name="T5" fmla="*/ 74 h 79"/>
                  <a:gd name="T6" fmla="*/ 15 w 17"/>
                  <a:gd name="T7" fmla="*/ 70 h 79"/>
                  <a:gd name="T8" fmla="*/ 14 w 17"/>
                  <a:gd name="T9" fmla="*/ 65 h 79"/>
                  <a:gd name="T10" fmla="*/ 13 w 17"/>
                  <a:gd name="T11" fmla="*/ 61 h 79"/>
                  <a:gd name="T12" fmla="*/ 13 w 17"/>
                  <a:gd name="T13" fmla="*/ 55 h 79"/>
                  <a:gd name="T14" fmla="*/ 12 w 17"/>
                  <a:gd name="T15" fmla="*/ 50 h 79"/>
                  <a:gd name="T16" fmla="*/ 12 w 17"/>
                  <a:gd name="T17" fmla="*/ 45 h 79"/>
                  <a:gd name="T18" fmla="*/ 10 w 17"/>
                  <a:gd name="T19" fmla="*/ 39 h 79"/>
                  <a:gd name="T20" fmla="*/ 10 w 17"/>
                  <a:gd name="T21" fmla="*/ 33 h 79"/>
                  <a:gd name="T22" fmla="*/ 9 w 17"/>
                  <a:gd name="T23" fmla="*/ 28 h 79"/>
                  <a:gd name="T24" fmla="*/ 8 w 17"/>
                  <a:gd name="T25" fmla="*/ 23 h 79"/>
                  <a:gd name="T26" fmla="*/ 8 w 17"/>
                  <a:gd name="T27" fmla="*/ 17 h 79"/>
                  <a:gd name="T28" fmla="*/ 7 w 17"/>
                  <a:gd name="T29" fmla="*/ 12 h 79"/>
                  <a:gd name="T30" fmla="*/ 6 w 17"/>
                  <a:gd name="T31" fmla="*/ 8 h 79"/>
                  <a:gd name="T32" fmla="*/ 5 w 17"/>
                  <a:gd name="T33" fmla="*/ 4 h 79"/>
                  <a:gd name="T34" fmla="*/ 4 w 17"/>
                  <a:gd name="T35" fmla="*/ 0 h 79"/>
                  <a:gd name="T36" fmla="*/ 0 w 17"/>
                  <a:gd name="T37" fmla="*/ 1 h 79"/>
                  <a:gd name="T38" fmla="*/ 2 w 17"/>
                  <a:gd name="T39" fmla="*/ 5 h 79"/>
                  <a:gd name="T40" fmla="*/ 2 w 17"/>
                  <a:gd name="T41" fmla="*/ 9 h 79"/>
                  <a:gd name="T42" fmla="*/ 3 w 17"/>
                  <a:gd name="T43" fmla="*/ 13 h 79"/>
                  <a:gd name="T44" fmla="*/ 4 w 17"/>
                  <a:gd name="T45" fmla="*/ 19 h 79"/>
                  <a:gd name="T46" fmla="*/ 4 w 17"/>
                  <a:gd name="T47" fmla="*/ 24 h 79"/>
                  <a:gd name="T48" fmla="*/ 5 w 17"/>
                  <a:gd name="T49" fmla="*/ 29 h 79"/>
                  <a:gd name="T50" fmla="*/ 6 w 17"/>
                  <a:gd name="T51" fmla="*/ 34 h 79"/>
                  <a:gd name="T52" fmla="*/ 7 w 17"/>
                  <a:gd name="T53" fmla="*/ 39 h 79"/>
                  <a:gd name="T54" fmla="*/ 8 w 17"/>
                  <a:gd name="T55" fmla="*/ 46 h 79"/>
                  <a:gd name="T56" fmla="*/ 8 w 17"/>
                  <a:gd name="T57" fmla="*/ 51 h 79"/>
                  <a:gd name="T58" fmla="*/ 9 w 17"/>
                  <a:gd name="T59" fmla="*/ 56 h 79"/>
                  <a:gd name="T60" fmla="*/ 10 w 17"/>
                  <a:gd name="T61" fmla="*/ 61 h 79"/>
                  <a:gd name="T62" fmla="*/ 10 w 17"/>
                  <a:gd name="T63" fmla="*/ 66 h 79"/>
                  <a:gd name="T64" fmla="*/ 11 w 17"/>
                  <a:gd name="T65" fmla="*/ 71 h 79"/>
                  <a:gd name="T66" fmla="*/ 12 w 17"/>
                  <a:gd name="T67" fmla="*/ 74 h 79"/>
                  <a:gd name="T68" fmla="*/ 12 w 17"/>
                  <a:gd name="T69" fmla="*/ 78 h 79"/>
                  <a:gd name="T70" fmla="*/ 16 w 17"/>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79">
                    <a:moveTo>
                      <a:pt x="16" y="77"/>
                    </a:moveTo>
                    <a:lnTo>
                      <a:pt x="16" y="77"/>
                    </a:lnTo>
                    <a:lnTo>
                      <a:pt x="15" y="74"/>
                    </a:lnTo>
                    <a:lnTo>
                      <a:pt x="15" y="70"/>
                    </a:lnTo>
                    <a:lnTo>
                      <a:pt x="14" y="65"/>
                    </a:lnTo>
                    <a:lnTo>
                      <a:pt x="13" y="61"/>
                    </a:lnTo>
                    <a:lnTo>
                      <a:pt x="13" y="55"/>
                    </a:lnTo>
                    <a:lnTo>
                      <a:pt x="12" y="50"/>
                    </a:lnTo>
                    <a:lnTo>
                      <a:pt x="12" y="45"/>
                    </a:lnTo>
                    <a:lnTo>
                      <a:pt x="10" y="39"/>
                    </a:lnTo>
                    <a:lnTo>
                      <a:pt x="10" y="33"/>
                    </a:lnTo>
                    <a:lnTo>
                      <a:pt x="9" y="28"/>
                    </a:lnTo>
                    <a:lnTo>
                      <a:pt x="8" y="23"/>
                    </a:lnTo>
                    <a:lnTo>
                      <a:pt x="8" y="17"/>
                    </a:lnTo>
                    <a:lnTo>
                      <a:pt x="7" y="12"/>
                    </a:lnTo>
                    <a:lnTo>
                      <a:pt x="6" y="8"/>
                    </a:lnTo>
                    <a:lnTo>
                      <a:pt x="5" y="4"/>
                    </a:lnTo>
                    <a:lnTo>
                      <a:pt x="4" y="0"/>
                    </a:lnTo>
                    <a:lnTo>
                      <a:pt x="0" y="1"/>
                    </a:lnTo>
                    <a:lnTo>
                      <a:pt x="2" y="5"/>
                    </a:lnTo>
                    <a:lnTo>
                      <a:pt x="2" y="9"/>
                    </a:lnTo>
                    <a:lnTo>
                      <a:pt x="3" y="13"/>
                    </a:lnTo>
                    <a:lnTo>
                      <a:pt x="4" y="19"/>
                    </a:lnTo>
                    <a:lnTo>
                      <a:pt x="4" y="24"/>
                    </a:lnTo>
                    <a:lnTo>
                      <a:pt x="5" y="29"/>
                    </a:lnTo>
                    <a:lnTo>
                      <a:pt x="6" y="34"/>
                    </a:lnTo>
                    <a:lnTo>
                      <a:pt x="7" y="39"/>
                    </a:lnTo>
                    <a:lnTo>
                      <a:pt x="8" y="46"/>
                    </a:lnTo>
                    <a:lnTo>
                      <a:pt x="8" y="51"/>
                    </a:lnTo>
                    <a:lnTo>
                      <a:pt x="9" y="56"/>
                    </a:lnTo>
                    <a:lnTo>
                      <a:pt x="10" y="61"/>
                    </a:lnTo>
                    <a:lnTo>
                      <a:pt x="10" y="66"/>
                    </a:lnTo>
                    <a:lnTo>
                      <a:pt x="11" y="71"/>
                    </a:lnTo>
                    <a:lnTo>
                      <a:pt x="12" y="74"/>
                    </a:lnTo>
                    <a:lnTo>
                      <a:pt x="12" y="78"/>
                    </a:lnTo>
                    <a:lnTo>
                      <a:pt x="16"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0" name="Freeform 46">
                <a:extLst>
                  <a:ext uri="{FF2B5EF4-FFF2-40B4-BE49-F238E27FC236}">
                    <a16:creationId xmlns:a16="http://schemas.microsoft.com/office/drawing/2014/main" id="{941384B0-78A6-87D6-0F34-2BEE5C5FE8F7}"/>
                  </a:ext>
                </a:extLst>
              </p:cNvPr>
              <p:cNvSpPr>
                <a:spLocks/>
              </p:cNvSpPr>
              <p:nvPr/>
            </p:nvSpPr>
            <p:spPr bwMode="auto">
              <a:xfrm>
                <a:off x="4686" y="2376"/>
                <a:ext cx="17" cy="72"/>
              </a:xfrm>
              <a:custGeom>
                <a:avLst/>
                <a:gdLst>
                  <a:gd name="T0" fmla="*/ 16 w 17"/>
                  <a:gd name="T1" fmla="*/ 71 h 72"/>
                  <a:gd name="T2" fmla="*/ 16 w 17"/>
                  <a:gd name="T3" fmla="*/ 71 h 72"/>
                  <a:gd name="T4" fmla="*/ 13 w 17"/>
                  <a:gd name="T5" fmla="*/ 62 h 72"/>
                  <a:gd name="T6" fmla="*/ 11 w 17"/>
                  <a:gd name="T7" fmla="*/ 54 h 72"/>
                  <a:gd name="T8" fmla="*/ 10 w 17"/>
                  <a:gd name="T9" fmla="*/ 45 h 72"/>
                  <a:gd name="T10" fmla="*/ 10 w 17"/>
                  <a:gd name="T11" fmla="*/ 37 h 72"/>
                  <a:gd name="T12" fmla="*/ 10 w 17"/>
                  <a:gd name="T13" fmla="*/ 27 h 72"/>
                  <a:gd name="T14" fmla="*/ 8 w 17"/>
                  <a:gd name="T15" fmla="*/ 18 h 72"/>
                  <a:gd name="T16" fmla="*/ 7 w 17"/>
                  <a:gd name="T17" fmla="*/ 9 h 72"/>
                  <a:gd name="T18" fmla="*/ 5 w 17"/>
                  <a:gd name="T19" fmla="*/ 0 h 72"/>
                  <a:gd name="T20" fmla="*/ 0 w 17"/>
                  <a:gd name="T21" fmla="*/ 1 h 72"/>
                  <a:gd name="T22" fmla="*/ 1 w 17"/>
                  <a:gd name="T23" fmla="*/ 9 h 72"/>
                  <a:gd name="T24" fmla="*/ 2 w 17"/>
                  <a:gd name="T25" fmla="*/ 18 h 72"/>
                  <a:gd name="T26" fmla="*/ 4 w 17"/>
                  <a:gd name="T27" fmla="*/ 27 h 72"/>
                  <a:gd name="T28" fmla="*/ 4 w 17"/>
                  <a:gd name="T29" fmla="*/ 37 h 72"/>
                  <a:gd name="T30" fmla="*/ 4 w 17"/>
                  <a:gd name="T31" fmla="*/ 45 h 72"/>
                  <a:gd name="T32" fmla="*/ 5 w 17"/>
                  <a:gd name="T33" fmla="*/ 54 h 72"/>
                  <a:gd name="T34" fmla="*/ 7 w 17"/>
                  <a:gd name="T35" fmla="*/ 63 h 72"/>
                  <a:gd name="T36" fmla="*/ 10 w 17"/>
                  <a:gd name="T37" fmla="*/ 71 h 72"/>
                  <a:gd name="T38" fmla="*/ 16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16" y="71"/>
                    </a:moveTo>
                    <a:lnTo>
                      <a:pt x="16" y="71"/>
                    </a:lnTo>
                    <a:lnTo>
                      <a:pt x="13" y="62"/>
                    </a:lnTo>
                    <a:lnTo>
                      <a:pt x="11" y="54"/>
                    </a:lnTo>
                    <a:lnTo>
                      <a:pt x="10" y="45"/>
                    </a:lnTo>
                    <a:lnTo>
                      <a:pt x="10" y="37"/>
                    </a:lnTo>
                    <a:lnTo>
                      <a:pt x="10" y="27"/>
                    </a:lnTo>
                    <a:lnTo>
                      <a:pt x="8" y="18"/>
                    </a:lnTo>
                    <a:lnTo>
                      <a:pt x="7" y="9"/>
                    </a:lnTo>
                    <a:lnTo>
                      <a:pt x="5" y="0"/>
                    </a:lnTo>
                    <a:lnTo>
                      <a:pt x="0" y="1"/>
                    </a:lnTo>
                    <a:lnTo>
                      <a:pt x="1" y="9"/>
                    </a:lnTo>
                    <a:lnTo>
                      <a:pt x="2" y="18"/>
                    </a:lnTo>
                    <a:lnTo>
                      <a:pt x="4" y="27"/>
                    </a:lnTo>
                    <a:lnTo>
                      <a:pt x="4" y="37"/>
                    </a:lnTo>
                    <a:lnTo>
                      <a:pt x="4" y="45"/>
                    </a:lnTo>
                    <a:lnTo>
                      <a:pt x="5" y="54"/>
                    </a:lnTo>
                    <a:lnTo>
                      <a:pt x="7" y="63"/>
                    </a:lnTo>
                    <a:lnTo>
                      <a:pt x="10" y="71"/>
                    </a:lnTo>
                    <a:lnTo>
                      <a:pt x="16"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1" name="Freeform 47">
                <a:extLst>
                  <a:ext uri="{FF2B5EF4-FFF2-40B4-BE49-F238E27FC236}">
                    <a16:creationId xmlns:a16="http://schemas.microsoft.com/office/drawing/2014/main" id="{28798E4C-E453-4A30-30A4-73B8C7985A7A}"/>
                  </a:ext>
                </a:extLst>
              </p:cNvPr>
              <p:cNvSpPr>
                <a:spLocks/>
              </p:cNvSpPr>
              <p:nvPr/>
            </p:nvSpPr>
            <p:spPr bwMode="auto">
              <a:xfrm>
                <a:off x="4693" y="2447"/>
                <a:ext cx="72" cy="170"/>
              </a:xfrm>
              <a:custGeom>
                <a:avLst/>
                <a:gdLst>
                  <a:gd name="T0" fmla="*/ 71 w 72"/>
                  <a:gd name="T1" fmla="*/ 167 h 170"/>
                  <a:gd name="T2" fmla="*/ 71 w 72"/>
                  <a:gd name="T3" fmla="*/ 167 h 170"/>
                  <a:gd name="T4" fmla="*/ 64 w 72"/>
                  <a:gd name="T5" fmla="*/ 157 h 170"/>
                  <a:gd name="T6" fmla="*/ 59 w 72"/>
                  <a:gd name="T7" fmla="*/ 147 h 170"/>
                  <a:gd name="T8" fmla="*/ 53 w 72"/>
                  <a:gd name="T9" fmla="*/ 137 h 170"/>
                  <a:gd name="T10" fmla="*/ 48 w 72"/>
                  <a:gd name="T11" fmla="*/ 127 h 170"/>
                  <a:gd name="T12" fmla="*/ 43 w 72"/>
                  <a:gd name="T13" fmla="*/ 116 h 170"/>
                  <a:gd name="T14" fmla="*/ 38 w 72"/>
                  <a:gd name="T15" fmla="*/ 106 h 170"/>
                  <a:gd name="T16" fmla="*/ 34 w 72"/>
                  <a:gd name="T17" fmla="*/ 96 h 170"/>
                  <a:gd name="T18" fmla="*/ 30 w 72"/>
                  <a:gd name="T19" fmla="*/ 86 h 170"/>
                  <a:gd name="T20" fmla="*/ 26 w 72"/>
                  <a:gd name="T21" fmla="*/ 75 h 170"/>
                  <a:gd name="T22" fmla="*/ 22 w 72"/>
                  <a:gd name="T23" fmla="*/ 65 h 170"/>
                  <a:gd name="T24" fmla="*/ 18 w 72"/>
                  <a:gd name="T25" fmla="*/ 54 h 170"/>
                  <a:gd name="T26" fmla="*/ 16 w 72"/>
                  <a:gd name="T27" fmla="*/ 44 h 170"/>
                  <a:gd name="T28" fmla="*/ 12 w 72"/>
                  <a:gd name="T29" fmla="*/ 33 h 170"/>
                  <a:gd name="T30" fmla="*/ 10 w 72"/>
                  <a:gd name="T31" fmla="*/ 22 h 170"/>
                  <a:gd name="T32" fmla="*/ 6 w 72"/>
                  <a:gd name="T33" fmla="*/ 10 h 170"/>
                  <a:gd name="T34" fmla="*/ 4 w 72"/>
                  <a:gd name="T35" fmla="*/ 0 h 170"/>
                  <a:gd name="T36" fmla="*/ 0 w 72"/>
                  <a:gd name="T37" fmla="*/ 0 h 170"/>
                  <a:gd name="T38" fmla="*/ 3 w 72"/>
                  <a:gd name="T39" fmla="*/ 11 h 170"/>
                  <a:gd name="T40" fmla="*/ 6 w 72"/>
                  <a:gd name="T41" fmla="*/ 23 h 170"/>
                  <a:gd name="T42" fmla="*/ 8 w 72"/>
                  <a:gd name="T43" fmla="*/ 34 h 170"/>
                  <a:gd name="T44" fmla="*/ 12 w 72"/>
                  <a:gd name="T45" fmla="*/ 44 h 170"/>
                  <a:gd name="T46" fmla="*/ 15 w 72"/>
                  <a:gd name="T47" fmla="*/ 55 h 170"/>
                  <a:gd name="T48" fmla="*/ 18 w 72"/>
                  <a:gd name="T49" fmla="*/ 66 h 170"/>
                  <a:gd name="T50" fmla="*/ 22 w 72"/>
                  <a:gd name="T51" fmla="*/ 76 h 170"/>
                  <a:gd name="T52" fmla="*/ 26 w 72"/>
                  <a:gd name="T53" fmla="*/ 87 h 170"/>
                  <a:gd name="T54" fmla="*/ 30 w 72"/>
                  <a:gd name="T55" fmla="*/ 98 h 170"/>
                  <a:gd name="T56" fmla="*/ 35 w 72"/>
                  <a:gd name="T57" fmla="*/ 108 h 170"/>
                  <a:gd name="T58" fmla="*/ 39 w 72"/>
                  <a:gd name="T59" fmla="*/ 118 h 170"/>
                  <a:gd name="T60" fmla="*/ 44 w 72"/>
                  <a:gd name="T61" fmla="*/ 128 h 170"/>
                  <a:gd name="T62" fmla="*/ 50 w 72"/>
                  <a:gd name="T63" fmla="*/ 138 h 170"/>
                  <a:gd name="T64" fmla="*/ 56 w 72"/>
                  <a:gd name="T65" fmla="*/ 149 h 170"/>
                  <a:gd name="T66" fmla="*/ 62 w 72"/>
                  <a:gd name="T67" fmla="*/ 159 h 170"/>
                  <a:gd name="T68" fmla="*/ 68 w 72"/>
                  <a:gd name="T69" fmla="*/ 169 h 170"/>
                  <a:gd name="T70" fmla="*/ 67 w 72"/>
                  <a:gd name="T71" fmla="*/ 169 h 170"/>
                  <a:gd name="T72" fmla="*/ 71 w 72"/>
                  <a:gd name="T73" fmla="*/ 167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71" y="167"/>
                    </a:moveTo>
                    <a:lnTo>
                      <a:pt x="71" y="167"/>
                    </a:lnTo>
                    <a:lnTo>
                      <a:pt x="64" y="157"/>
                    </a:lnTo>
                    <a:lnTo>
                      <a:pt x="59" y="147"/>
                    </a:lnTo>
                    <a:lnTo>
                      <a:pt x="53" y="137"/>
                    </a:lnTo>
                    <a:lnTo>
                      <a:pt x="48" y="127"/>
                    </a:lnTo>
                    <a:lnTo>
                      <a:pt x="43" y="116"/>
                    </a:lnTo>
                    <a:lnTo>
                      <a:pt x="38" y="106"/>
                    </a:lnTo>
                    <a:lnTo>
                      <a:pt x="34" y="96"/>
                    </a:lnTo>
                    <a:lnTo>
                      <a:pt x="30" y="86"/>
                    </a:lnTo>
                    <a:lnTo>
                      <a:pt x="26" y="75"/>
                    </a:lnTo>
                    <a:lnTo>
                      <a:pt x="22" y="65"/>
                    </a:lnTo>
                    <a:lnTo>
                      <a:pt x="18" y="54"/>
                    </a:lnTo>
                    <a:lnTo>
                      <a:pt x="16" y="44"/>
                    </a:lnTo>
                    <a:lnTo>
                      <a:pt x="12" y="33"/>
                    </a:lnTo>
                    <a:lnTo>
                      <a:pt x="10" y="22"/>
                    </a:lnTo>
                    <a:lnTo>
                      <a:pt x="6" y="10"/>
                    </a:lnTo>
                    <a:lnTo>
                      <a:pt x="4" y="0"/>
                    </a:lnTo>
                    <a:lnTo>
                      <a:pt x="0" y="0"/>
                    </a:lnTo>
                    <a:lnTo>
                      <a:pt x="3" y="11"/>
                    </a:lnTo>
                    <a:lnTo>
                      <a:pt x="6" y="23"/>
                    </a:lnTo>
                    <a:lnTo>
                      <a:pt x="8" y="34"/>
                    </a:lnTo>
                    <a:lnTo>
                      <a:pt x="12" y="44"/>
                    </a:lnTo>
                    <a:lnTo>
                      <a:pt x="15" y="55"/>
                    </a:lnTo>
                    <a:lnTo>
                      <a:pt x="18" y="66"/>
                    </a:lnTo>
                    <a:lnTo>
                      <a:pt x="22" y="76"/>
                    </a:lnTo>
                    <a:lnTo>
                      <a:pt x="26" y="87"/>
                    </a:lnTo>
                    <a:lnTo>
                      <a:pt x="30" y="98"/>
                    </a:lnTo>
                    <a:lnTo>
                      <a:pt x="35" y="108"/>
                    </a:lnTo>
                    <a:lnTo>
                      <a:pt x="39" y="118"/>
                    </a:lnTo>
                    <a:lnTo>
                      <a:pt x="44" y="128"/>
                    </a:lnTo>
                    <a:lnTo>
                      <a:pt x="50" y="138"/>
                    </a:lnTo>
                    <a:lnTo>
                      <a:pt x="56" y="149"/>
                    </a:lnTo>
                    <a:lnTo>
                      <a:pt x="62" y="159"/>
                    </a:lnTo>
                    <a:lnTo>
                      <a:pt x="68" y="169"/>
                    </a:lnTo>
                    <a:lnTo>
                      <a:pt x="67" y="169"/>
                    </a:lnTo>
                    <a:lnTo>
                      <a:pt x="71" y="16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2" name="Freeform 48">
                <a:extLst>
                  <a:ext uri="{FF2B5EF4-FFF2-40B4-BE49-F238E27FC236}">
                    <a16:creationId xmlns:a16="http://schemas.microsoft.com/office/drawing/2014/main" id="{4CAC4D91-C856-F4B2-B025-C7A9E705BC69}"/>
                  </a:ext>
                </a:extLst>
              </p:cNvPr>
              <p:cNvSpPr>
                <a:spLocks/>
              </p:cNvSpPr>
              <p:nvPr/>
            </p:nvSpPr>
            <p:spPr bwMode="auto">
              <a:xfrm>
                <a:off x="4760" y="2614"/>
                <a:ext cx="78" cy="164"/>
              </a:xfrm>
              <a:custGeom>
                <a:avLst/>
                <a:gdLst>
                  <a:gd name="T0" fmla="*/ 77 w 78"/>
                  <a:gd name="T1" fmla="*/ 162 h 164"/>
                  <a:gd name="T2" fmla="*/ 77 w 78"/>
                  <a:gd name="T3" fmla="*/ 161 h 164"/>
                  <a:gd name="T4" fmla="*/ 4 w 78"/>
                  <a:gd name="T5" fmla="*/ 0 h 164"/>
                  <a:gd name="T6" fmla="*/ 0 w 78"/>
                  <a:gd name="T7" fmla="*/ 2 h 164"/>
                  <a:gd name="T8" fmla="*/ 73 w 78"/>
                  <a:gd name="T9" fmla="*/ 163 h 164"/>
                  <a:gd name="T10" fmla="*/ 77 w 78"/>
                  <a:gd name="T11" fmla="*/ 162 h 1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164">
                    <a:moveTo>
                      <a:pt x="77" y="162"/>
                    </a:moveTo>
                    <a:lnTo>
                      <a:pt x="77" y="161"/>
                    </a:lnTo>
                    <a:lnTo>
                      <a:pt x="4" y="0"/>
                    </a:lnTo>
                    <a:lnTo>
                      <a:pt x="0" y="2"/>
                    </a:lnTo>
                    <a:lnTo>
                      <a:pt x="73" y="163"/>
                    </a:lnTo>
                    <a:lnTo>
                      <a:pt x="77" y="1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3" name="Freeform 49">
                <a:extLst>
                  <a:ext uri="{FF2B5EF4-FFF2-40B4-BE49-F238E27FC236}">
                    <a16:creationId xmlns:a16="http://schemas.microsoft.com/office/drawing/2014/main" id="{A56050FF-72E2-0BF4-0F61-E6AA505EB6EC}"/>
                  </a:ext>
                </a:extLst>
              </p:cNvPr>
              <p:cNvSpPr>
                <a:spLocks/>
              </p:cNvSpPr>
              <p:nvPr/>
            </p:nvSpPr>
            <p:spPr bwMode="auto">
              <a:xfrm>
                <a:off x="4833" y="2776"/>
                <a:ext cx="17" cy="31"/>
              </a:xfrm>
              <a:custGeom>
                <a:avLst/>
                <a:gdLst>
                  <a:gd name="T0" fmla="*/ 16 w 17"/>
                  <a:gd name="T1" fmla="*/ 28 h 31"/>
                  <a:gd name="T2" fmla="*/ 16 w 17"/>
                  <a:gd name="T3" fmla="*/ 28 h 31"/>
                  <a:gd name="T4" fmla="*/ 13 w 17"/>
                  <a:gd name="T5" fmla="*/ 21 h 31"/>
                  <a:gd name="T6" fmla="*/ 11 w 17"/>
                  <a:gd name="T7" fmla="*/ 16 h 31"/>
                  <a:gd name="T8" fmla="*/ 10 w 17"/>
                  <a:gd name="T9" fmla="*/ 15 h 31"/>
                  <a:gd name="T10" fmla="*/ 10 w 17"/>
                  <a:gd name="T11" fmla="*/ 14 h 31"/>
                  <a:gd name="T12" fmla="*/ 9 w 17"/>
                  <a:gd name="T13" fmla="*/ 14 h 31"/>
                  <a:gd name="T14" fmla="*/ 8 w 17"/>
                  <a:gd name="T15" fmla="*/ 13 h 31"/>
                  <a:gd name="T16" fmla="*/ 6 w 17"/>
                  <a:gd name="T17" fmla="*/ 8 h 31"/>
                  <a:gd name="T18" fmla="*/ 4 w 17"/>
                  <a:gd name="T19" fmla="*/ 0 h 31"/>
                  <a:gd name="T20" fmla="*/ 0 w 17"/>
                  <a:gd name="T21" fmla="*/ 1 h 31"/>
                  <a:gd name="T22" fmla="*/ 3 w 17"/>
                  <a:gd name="T23" fmla="*/ 9 h 31"/>
                  <a:gd name="T24" fmla="*/ 5 w 17"/>
                  <a:gd name="T25" fmla="*/ 14 h 31"/>
                  <a:gd name="T26" fmla="*/ 6 w 17"/>
                  <a:gd name="T27" fmla="*/ 16 h 31"/>
                  <a:gd name="T28" fmla="*/ 6 w 17"/>
                  <a:gd name="T29" fmla="*/ 17 h 31"/>
                  <a:gd name="T30" fmla="*/ 7 w 17"/>
                  <a:gd name="T31" fmla="*/ 17 h 31"/>
                  <a:gd name="T32" fmla="*/ 8 w 17"/>
                  <a:gd name="T33" fmla="*/ 18 h 31"/>
                  <a:gd name="T34" fmla="*/ 10 w 17"/>
                  <a:gd name="T35" fmla="*/ 22 h 31"/>
                  <a:gd name="T36" fmla="*/ 12 w 17"/>
                  <a:gd name="T37" fmla="*/ 30 h 31"/>
                  <a:gd name="T38" fmla="*/ 16 w 17"/>
                  <a:gd name="T39" fmla="*/ 28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1">
                    <a:moveTo>
                      <a:pt x="16" y="28"/>
                    </a:moveTo>
                    <a:lnTo>
                      <a:pt x="16" y="28"/>
                    </a:lnTo>
                    <a:lnTo>
                      <a:pt x="13" y="21"/>
                    </a:lnTo>
                    <a:lnTo>
                      <a:pt x="11" y="16"/>
                    </a:lnTo>
                    <a:lnTo>
                      <a:pt x="10" y="15"/>
                    </a:lnTo>
                    <a:lnTo>
                      <a:pt x="10" y="14"/>
                    </a:lnTo>
                    <a:lnTo>
                      <a:pt x="9" y="14"/>
                    </a:lnTo>
                    <a:lnTo>
                      <a:pt x="8" y="13"/>
                    </a:lnTo>
                    <a:lnTo>
                      <a:pt x="6" y="8"/>
                    </a:lnTo>
                    <a:lnTo>
                      <a:pt x="4" y="0"/>
                    </a:lnTo>
                    <a:lnTo>
                      <a:pt x="0" y="1"/>
                    </a:lnTo>
                    <a:lnTo>
                      <a:pt x="3" y="9"/>
                    </a:lnTo>
                    <a:lnTo>
                      <a:pt x="5" y="14"/>
                    </a:lnTo>
                    <a:lnTo>
                      <a:pt x="6" y="16"/>
                    </a:lnTo>
                    <a:lnTo>
                      <a:pt x="6" y="17"/>
                    </a:lnTo>
                    <a:lnTo>
                      <a:pt x="7" y="17"/>
                    </a:lnTo>
                    <a:lnTo>
                      <a:pt x="8" y="18"/>
                    </a:lnTo>
                    <a:lnTo>
                      <a:pt x="10" y="22"/>
                    </a:lnTo>
                    <a:lnTo>
                      <a:pt x="12" y="30"/>
                    </a:lnTo>
                    <a:lnTo>
                      <a:pt x="16" y="2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4" name="Freeform 50">
                <a:extLst>
                  <a:ext uri="{FF2B5EF4-FFF2-40B4-BE49-F238E27FC236}">
                    <a16:creationId xmlns:a16="http://schemas.microsoft.com/office/drawing/2014/main" id="{2FEA1F00-1DD0-038E-C6CE-CC0D8F8DEF2C}"/>
                  </a:ext>
                </a:extLst>
              </p:cNvPr>
              <p:cNvSpPr>
                <a:spLocks/>
              </p:cNvSpPr>
              <p:nvPr/>
            </p:nvSpPr>
            <p:spPr bwMode="auto">
              <a:xfrm>
                <a:off x="4845" y="2804"/>
                <a:ext cx="43" cy="123"/>
              </a:xfrm>
              <a:custGeom>
                <a:avLst/>
                <a:gdLst>
                  <a:gd name="T0" fmla="*/ 42 w 43"/>
                  <a:gd name="T1" fmla="*/ 122 h 123"/>
                  <a:gd name="T2" fmla="*/ 42 w 43"/>
                  <a:gd name="T3" fmla="*/ 122 h 123"/>
                  <a:gd name="T4" fmla="*/ 42 w 43"/>
                  <a:gd name="T5" fmla="*/ 116 h 123"/>
                  <a:gd name="T6" fmla="*/ 42 w 43"/>
                  <a:gd name="T7" fmla="*/ 110 h 123"/>
                  <a:gd name="T8" fmla="*/ 40 w 43"/>
                  <a:gd name="T9" fmla="*/ 103 h 123"/>
                  <a:gd name="T10" fmla="*/ 38 w 43"/>
                  <a:gd name="T11" fmla="*/ 95 h 123"/>
                  <a:gd name="T12" fmla="*/ 36 w 43"/>
                  <a:gd name="T13" fmla="*/ 88 h 123"/>
                  <a:gd name="T14" fmla="*/ 33 w 43"/>
                  <a:gd name="T15" fmla="*/ 79 h 123"/>
                  <a:gd name="T16" fmla="*/ 30 w 43"/>
                  <a:gd name="T17" fmla="*/ 70 h 123"/>
                  <a:gd name="T18" fmla="*/ 26 w 43"/>
                  <a:gd name="T19" fmla="*/ 62 h 123"/>
                  <a:gd name="T20" fmla="*/ 23 w 43"/>
                  <a:gd name="T21" fmla="*/ 53 h 123"/>
                  <a:gd name="T22" fmla="*/ 20 w 43"/>
                  <a:gd name="T23" fmla="*/ 44 h 123"/>
                  <a:gd name="T24" fmla="*/ 16 w 43"/>
                  <a:gd name="T25" fmla="*/ 36 h 123"/>
                  <a:gd name="T26" fmla="*/ 13 w 43"/>
                  <a:gd name="T27" fmla="*/ 28 h 123"/>
                  <a:gd name="T28" fmla="*/ 10 w 43"/>
                  <a:gd name="T29" fmla="*/ 20 h 123"/>
                  <a:gd name="T30" fmla="*/ 8 w 43"/>
                  <a:gd name="T31" fmla="*/ 13 h 123"/>
                  <a:gd name="T32" fmla="*/ 5 w 43"/>
                  <a:gd name="T33" fmla="*/ 6 h 123"/>
                  <a:gd name="T34" fmla="*/ 4 w 43"/>
                  <a:gd name="T35" fmla="*/ 0 h 123"/>
                  <a:gd name="T36" fmla="*/ 0 w 43"/>
                  <a:gd name="T37" fmla="*/ 2 h 123"/>
                  <a:gd name="T38" fmla="*/ 1 w 43"/>
                  <a:gd name="T39" fmla="*/ 7 h 123"/>
                  <a:gd name="T40" fmla="*/ 4 w 43"/>
                  <a:gd name="T41" fmla="*/ 14 h 123"/>
                  <a:gd name="T42" fmla="*/ 6 w 43"/>
                  <a:gd name="T43" fmla="*/ 21 h 123"/>
                  <a:gd name="T44" fmla="*/ 9 w 43"/>
                  <a:gd name="T45" fmla="*/ 29 h 123"/>
                  <a:gd name="T46" fmla="*/ 13 w 43"/>
                  <a:gd name="T47" fmla="*/ 37 h 123"/>
                  <a:gd name="T48" fmla="*/ 16 w 43"/>
                  <a:gd name="T49" fmla="*/ 46 h 123"/>
                  <a:gd name="T50" fmla="*/ 20 w 43"/>
                  <a:gd name="T51" fmla="*/ 54 h 123"/>
                  <a:gd name="T52" fmla="*/ 23 w 43"/>
                  <a:gd name="T53" fmla="*/ 63 h 123"/>
                  <a:gd name="T54" fmla="*/ 26 w 43"/>
                  <a:gd name="T55" fmla="*/ 71 h 123"/>
                  <a:gd name="T56" fmla="*/ 30 w 43"/>
                  <a:gd name="T57" fmla="*/ 80 h 123"/>
                  <a:gd name="T58" fmla="*/ 32 w 43"/>
                  <a:gd name="T59" fmla="*/ 88 h 123"/>
                  <a:gd name="T60" fmla="*/ 35 w 43"/>
                  <a:gd name="T61" fmla="*/ 96 h 123"/>
                  <a:gd name="T62" fmla="*/ 37 w 43"/>
                  <a:gd name="T63" fmla="*/ 104 h 123"/>
                  <a:gd name="T64" fmla="*/ 38 w 43"/>
                  <a:gd name="T65" fmla="*/ 110 h 123"/>
                  <a:gd name="T66" fmla="*/ 38 w 43"/>
                  <a:gd name="T67" fmla="*/ 116 h 123"/>
                  <a:gd name="T68" fmla="*/ 38 w 43"/>
                  <a:gd name="T69" fmla="*/ 122 h 123"/>
                  <a:gd name="T70" fmla="*/ 42 w 43"/>
                  <a:gd name="T71" fmla="*/ 122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23">
                    <a:moveTo>
                      <a:pt x="42" y="122"/>
                    </a:moveTo>
                    <a:lnTo>
                      <a:pt x="42" y="122"/>
                    </a:lnTo>
                    <a:lnTo>
                      <a:pt x="42" y="116"/>
                    </a:lnTo>
                    <a:lnTo>
                      <a:pt x="42" y="110"/>
                    </a:lnTo>
                    <a:lnTo>
                      <a:pt x="40" y="103"/>
                    </a:lnTo>
                    <a:lnTo>
                      <a:pt x="38" y="95"/>
                    </a:lnTo>
                    <a:lnTo>
                      <a:pt x="36" y="88"/>
                    </a:lnTo>
                    <a:lnTo>
                      <a:pt x="33" y="79"/>
                    </a:lnTo>
                    <a:lnTo>
                      <a:pt x="30" y="70"/>
                    </a:lnTo>
                    <a:lnTo>
                      <a:pt x="26" y="62"/>
                    </a:lnTo>
                    <a:lnTo>
                      <a:pt x="23" y="53"/>
                    </a:lnTo>
                    <a:lnTo>
                      <a:pt x="20" y="44"/>
                    </a:lnTo>
                    <a:lnTo>
                      <a:pt x="16" y="36"/>
                    </a:lnTo>
                    <a:lnTo>
                      <a:pt x="13" y="28"/>
                    </a:lnTo>
                    <a:lnTo>
                      <a:pt x="10" y="20"/>
                    </a:lnTo>
                    <a:lnTo>
                      <a:pt x="8" y="13"/>
                    </a:lnTo>
                    <a:lnTo>
                      <a:pt x="5" y="6"/>
                    </a:lnTo>
                    <a:lnTo>
                      <a:pt x="4" y="0"/>
                    </a:lnTo>
                    <a:lnTo>
                      <a:pt x="0" y="2"/>
                    </a:lnTo>
                    <a:lnTo>
                      <a:pt x="1" y="7"/>
                    </a:lnTo>
                    <a:lnTo>
                      <a:pt x="4" y="14"/>
                    </a:lnTo>
                    <a:lnTo>
                      <a:pt x="6" y="21"/>
                    </a:lnTo>
                    <a:lnTo>
                      <a:pt x="9" y="29"/>
                    </a:lnTo>
                    <a:lnTo>
                      <a:pt x="13" y="37"/>
                    </a:lnTo>
                    <a:lnTo>
                      <a:pt x="16" y="46"/>
                    </a:lnTo>
                    <a:lnTo>
                      <a:pt x="20" y="54"/>
                    </a:lnTo>
                    <a:lnTo>
                      <a:pt x="23" y="63"/>
                    </a:lnTo>
                    <a:lnTo>
                      <a:pt x="26" y="71"/>
                    </a:lnTo>
                    <a:lnTo>
                      <a:pt x="30" y="80"/>
                    </a:lnTo>
                    <a:lnTo>
                      <a:pt x="32" y="88"/>
                    </a:lnTo>
                    <a:lnTo>
                      <a:pt x="35" y="96"/>
                    </a:lnTo>
                    <a:lnTo>
                      <a:pt x="37" y="104"/>
                    </a:lnTo>
                    <a:lnTo>
                      <a:pt x="38" y="110"/>
                    </a:lnTo>
                    <a:lnTo>
                      <a:pt x="38" y="116"/>
                    </a:lnTo>
                    <a:lnTo>
                      <a:pt x="38" y="122"/>
                    </a:lnTo>
                    <a:lnTo>
                      <a:pt x="42" y="1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5" name="Freeform 51">
                <a:extLst>
                  <a:ext uri="{FF2B5EF4-FFF2-40B4-BE49-F238E27FC236}">
                    <a16:creationId xmlns:a16="http://schemas.microsoft.com/office/drawing/2014/main" id="{B525E56E-C863-6922-D4A4-53BC8ECCBF56}"/>
                  </a:ext>
                </a:extLst>
              </p:cNvPr>
              <p:cNvSpPr>
                <a:spLocks/>
              </p:cNvSpPr>
              <p:nvPr/>
            </p:nvSpPr>
            <p:spPr bwMode="auto">
              <a:xfrm>
                <a:off x="4880" y="2926"/>
                <a:ext cx="28" cy="138"/>
              </a:xfrm>
              <a:custGeom>
                <a:avLst/>
                <a:gdLst>
                  <a:gd name="T0" fmla="*/ 27 w 28"/>
                  <a:gd name="T1" fmla="*/ 135 h 138"/>
                  <a:gd name="T2" fmla="*/ 27 w 28"/>
                  <a:gd name="T3" fmla="*/ 135 h 138"/>
                  <a:gd name="T4" fmla="*/ 22 w 28"/>
                  <a:gd name="T5" fmla="*/ 125 h 138"/>
                  <a:gd name="T6" fmla="*/ 18 w 28"/>
                  <a:gd name="T7" fmla="*/ 117 h 138"/>
                  <a:gd name="T8" fmla="*/ 14 w 28"/>
                  <a:gd name="T9" fmla="*/ 108 h 138"/>
                  <a:gd name="T10" fmla="*/ 11 w 28"/>
                  <a:gd name="T11" fmla="*/ 100 h 138"/>
                  <a:gd name="T12" fmla="*/ 9 w 28"/>
                  <a:gd name="T13" fmla="*/ 92 h 138"/>
                  <a:gd name="T14" fmla="*/ 7 w 28"/>
                  <a:gd name="T15" fmla="*/ 84 h 138"/>
                  <a:gd name="T16" fmla="*/ 5 w 28"/>
                  <a:gd name="T17" fmla="*/ 76 h 138"/>
                  <a:gd name="T18" fmla="*/ 5 w 28"/>
                  <a:gd name="T19" fmla="*/ 69 h 138"/>
                  <a:gd name="T20" fmla="*/ 4 w 28"/>
                  <a:gd name="T21" fmla="*/ 61 h 138"/>
                  <a:gd name="T22" fmla="*/ 4 w 28"/>
                  <a:gd name="T23" fmla="*/ 53 h 138"/>
                  <a:gd name="T24" fmla="*/ 4 w 28"/>
                  <a:gd name="T25" fmla="*/ 45 h 138"/>
                  <a:gd name="T26" fmla="*/ 5 w 28"/>
                  <a:gd name="T27" fmla="*/ 37 h 138"/>
                  <a:gd name="T28" fmla="*/ 5 w 28"/>
                  <a:gd name="T29" fmla="*/ 28 h 138"/>
                  <a:gd name="T30" fmla="*/ 6 w 28"/>
                  <a:gd name="T31" fmla="*/ 19 h 138"/>
                  <a:gd name="T32" fmla="*/ 7 w 28"/>
                  <a:gd name="T33" fmla="*/ 10 h 138"/>
                  <a:gd name="T34" fmla="*/ 7 w 28"/>
                  <a:gd name="T35" fmla="*/ 0 h 138"/>
                  <a:gd name="T36" fmla="*/ 3 w 28"/>
                  <a:gd name="T37" fmla="*/ 0 h 138"/>
                  <a:gd name="T38" fmla="*/ 3 w 28"/>
                  <a:gd name="T39" fmla="*/ 10 h 138"/>
                  <a:gd name="T40" fmla="*/ 2 w 28"/>
                  <a:gd name="T41" fmla="*/ 19 h 138"/>
                  <a:gd name="T42" fmla="*/ 1 w 28"/>
                  <a:gd name="T43" fmla="*/ 28 h 138"/>
                  <a:gd name="T44" fmla="*/ 1 w 28"/>
                  <a:gd name="T45" fmla="*/ 37 h 138"/>
                  <a:gd name="T46" fmla="*/ 0 w 28"/>
                  <a:gd name="T47" fmla="*/ 45 h 138"/>
                  <a:gd name="T48" fmla="*/ 0 w 28"/>
                  <a:gd name="T49" fmla="*/ 53 h 138"/>
                  <a:gd name="T50" fmla="*/ 0 w 28"/>
                  <a:gd name="T51" fmla="*/ 61 h 138"/>
                  <a:gd name="T52" fmla="*/ 1 w 28"/>
                  <a:gd name="T53" fmla="*/ 69 h 138"/>
                  <a:gd name="T54" fmla="*/ 2 w 28"/>
                  <a:gd name="T55" fmla="*/ 77 h 138"/>
                  <a:gd name="T56" fmla="*/ 3 w 28"/>
                  <a:gd name="T57" fmla="*/ 85 h 138"/>
                  <a:gd name="T58" fmla="*/ 5 w 28"/>
                  <a:gd name="T59" fmla="*/ 93 h 138"/>
                  <a:gd name="T60" fmla="*/ 7 w 28"/>
                  <a:gd name="T61" fmla="*/ 101 h 138"/>
                  <a:gd name="T62" fmla="*/ 10 w 28"/>
                  <a:gd name="T63" fmla="*/ 109 h 138"/>
                  <a:gd name="T64" fmla="*/ 14 w 28"/>
                  <a:gd name="T65" fmla="*/ 118 h 138"/>
                  <a:gd name="T66" fmla="*/ 18 w 28"/>
                  <a:gd name="T67" fmla="*/ 127 h 138"/>
                  <a:gd name="T68" fmla="*/ 24 w 28"/>
                  <a:gd name="T69" fmla="*/ 137 h 138"/>
                  <a:gd name="T70" fmla="*/ 27 w 28"/>
                  <a:gd name="T71" fmla="*/ 135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8" h="138">
                    <a:moveTo>
                      <a:pt x="27" y="135"/>
                    </a:moveTo>
                    <a:lnTo>
                      <a:pt x="27" y="135"/>
                    </a:lnTo>
                    <a:lnTo>
                      <a:pt x="22" y="125"/>
                    </a:lnTo>
                    <a:lnTo>
                      <a:pt x="18" y="117"/>
                    </a:lnTo>
                    <a:lnTo>
                      <a:pt x="14" y="108"/>
                    </a:lnTo>
                    <a:lnTo>
                      <a:pt x="11" y="100"/>
                    </a:lnTo>
                    <a:lnTo>
                      <a:pt x="9" y="92"/>
                    </a:lnTo>
                    <a:lnTo>
                      <a:pt x="7" y="84"/>
                    </a:lnTo>
                    <a:lnTo>
                      <a:pt x="5" y="76"/>
                    </a:lnTo>
                    <a:lnTo>
                      <a:pt x="5" y="69"/>
                    </a:lnTo>
                    <a:lnTo>
                      <a:pt x="4" y="61"/>
                    </a:lnTo>
                    <a:lnTo>
                      <a:pt x="4" y="53"/>
                    </a:lnTo>
                    <a:lnTo>
                      <a:pt x="4" y="45"/>
                    </a:lnTo>
                    <a:lnTo>
                      <a:pt x="5" y="37"/>
                    </a:lnTo>
                    <a:lnTo>
                      <a:pt x="5" y="28"/>
                    </a:lnTo>
                    <a:lnTo>
                      <a:pt x="6" y="19"/>
                    </a:lnTo>
                    <a:lnTo>
                      <a:pt x="7" y="10"/>
                    </a:lnTo>
                    <a:lnTo>
                      <a:pt x="7" y="0"/>
                    </a:lnTo>
                    <a:lnTo>
                      <a:pt x="3" y="0"/>
                    </a:lnTo>
                    <a:lnTo>
                      <a:pt x="3" y="10"/>
                    </a:lnTo>
                    <a:lnTo>
                      <a:pt x="2" y="19"/>
                    </a:lnTo>
                    <a:lnTo>
                      <a:pt x="1" y="28"/>
                    </a:lnTo>
                    <a:lnTo>
                      <a:pt x="1" y="37"/>
                    </a:lnTo>
                    <a:lnTo>
                      <a:pt x="0" y="45"/>
                    </a:lnTo>
                    <a:lnTo>
                      <a:pt x="0" y="53"/>
                    </a:lnTo>
                    <a:lnTo>
                      <a:pt x="0" y="61"/>
                    </a:lnTo>
                    <a:lnTo>
                      <a:pt x="1" y="69"/>
                    </a:lnTo>
                    <a:lnTo>
                      <a:pt x="2" y="77"/>
                    </a:lnTo>
                    <a:lnTo>
                      <a:pt x="3" y="85"/>
                    </a:lnTo>
                    <a:lnTo>
                      <a:pt x="5" y="93"/>
                    </a:lnTo>
                    <a:lnTo>
                      <a:pt x="7" y="101"/>
                    </a:lnTo>
                    <a:lnTo>
                      <a:pt x="10" y="109"/>
                    </a:lnTo>
                    <a:lnTo>
                      <a:pt x="14" y="118"/>
                    </a:lnTo>
                    <a:lnTo>
                      <a:pt x="18" y="127"/>
                    </a:lnTo>
                    <a:lnTo>
                      <a:pt x="24" y="137"/>
                    </a:lnTo>
                    <a:lnTo>
                      <a:pt x="27" y="13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6" name="Freeform 52">
                <a:extLst>
                  <a:ext uri="{FF2B5EF4-FFF2-40B4-BE49-F238E27FC236}">
                    <a16:creationId xmlns:a16="http://schemas.microsoft.com/office/drawing/2014/main" id="{16120E17-5413-C8D1-E18D-1A6B0497DA59}"/>
                  </a:ext>
                </a:extLst>
              </p:cNvPr>
              <p:cNvSpPr>
                <a:spLocks/>
              </p:cNvSpPr>
              <p:nvPr/>
            </p:nvSpPr>
            <p:spPr bwMode="auto">
              <a:xfrm>
                <a:off x="4904" y="3061"/>
                <a:ext cx="73" cy="167"/>
              </a:xfrm>
              <a:custGeom>
                <a:avLst/>
                <a:gdLst>
                  <a:gd name="T0" fmla="*/ 68 w 73"/>
                  <a:gd name="T1" fmla="*/ 166 h 167"/>
                  <a:gd name="T2" fmla="*/ 72 w 73"/>
                  <a:gd name="T3" fmla="*/ 165 h 167"/>
                  <a:gd name="T4" fmla="*/ 66 w 73"/>
                  <a:gd name="T5" fmla="*/ 155 h 167"/>
                  <a:gd name="T6" fmla="*/ 62 w 73"/>
                  <a:gd name="T7" fmla="*/ 146 h 167"/>
                  <a:gd name="T8" fmla="*/ 57 w 73"/>
                  <a:gd name="T9" fmla="*/ 136 h 167"/>
                  <a:gd name="T10" fmla="*/ 53 w 73"/>
                  <a:gd name="T11" fmla="*/ 126 h 167"/>
                  <a:gd name="T12" fmla="*/ 49 w 73"/>
                  <a:gd name="T13" fmla="*/ 116 h 167"/>
                  <a:gd name="T14" fmla="*/ 45 w 73"/>
                  <a:gd name="T15" fmla="*/ 105 h 167"/>
                  <a:gd name="T16" fmla="*/ 41 w 73"/>
                  <a:gd name="T17" fmla="*/ 94 h 167"/>
                  <a:gd name="T18" fmla="*/ 37 w 73"/>
                  <a:gd name="T19" fmla="*/ 82 h 167"/>
                  <a:gd name="T20" fmla="*/ 33 w 73"/>
                  <a:gd name="T21" fmla="*/ 71 h 167"/>
                  <a:gd name="T22" fmla="*/ 30 w 73"/>
                  <a:gd name="T23" fmla="*/ 60 h 167"/>
                  <a:gd name="T24" fmla="*/ 26 w 73"/>
                  <a:gd name="T25" fmla="*/ 49 h 167"/>
                  <a:gd name="T26" fmla="*/ 21 w 73"/>
                  <a:gd name="T27" fmla="*/ 39 h 167"/>
                  <a:gd name="T28" fmla="*/ 17 w 73"/>
                  <a:gd name="T29" fmla="*/ 28 h 167"/>
                  <a:gd name="T30" fmla="*/ 13 w 73"/>
                  <a:gd name="T31" fmla="*/ 18 h 167"/>
                  <a:gd name="T32" fmla="*/ 8 w 73"/>
                  <a:gd name="T33" fmla="*/ 9 h 167"/>
                  <a:gd name="T34" fmla="*/ 3 w 73"/>
                  <a:gd name="T35" fmla="*/ 0 h 167"/>
                  <a:gd name="T36" fmla="*/ 0 w 73"/>
                  <a:gd name="T37" fmla="*/ 2 h 167"/>
                  <a:gd name="T38" fmla="*/ 4 w 73"/>
                  <a:gd name="T39" fmla="*/ 11 h 167"/>
                  <a:gd name="T40" fmla="*/ 9 w 73"/>
                  <a:gd name="T41" fmla="*/ 20 h 167"/>
                  <a:gd name="T42" fmla="*/ 13 w 73"/>
                  <a:gd name="T43" fmla="*/ 30 h 167"/>
                  <a:gd name="T44" fmla="*/ 18 w 73"/>
                  <a:gd name="T45" fmla="*/ 39 h 167"/>
                  <a:gd name="T46" fmla="*/ 22 w 73"/>
                  <a:gd name="T47" fmla="*/ 50 h 167"/>
                  <a:gd name="T48" fmla="*/ 26 w 73"/>
                  <a:gd name="T49" fmla="*/ 61 h 167"/>
                  <a:gd name="T50" fmla="*/ 30 w 73"/>
                  <a:gd name="T51" fmla="*/ 72 h 167"/>
                  <a:gd name="T52" fmla="*/ 33 w 73"/>
                  <a:gd name="T53" fmla="*/ 83 h 167"/>
                  <a:gd name="T54" fmla="*/ 37 w 73"/>
                  <a:gd name="T55" fmla="*/ 95 h 167"/>
                  <a:gd name="T56" fmla="*/ 41 w 73"/>
                  <a:gd name="T57" fmla="*/ 105 h 167"/>
                  <a:gd name="T58" fmla="*/ 45 w 73"/>
                  <a:gd name="T59" fmla="*/ 117 h 167"/>
                  <a:gd name="T60" fmla="*/ 49 w 73"/>
                  <a:gd name="T61" fmla="*/ 127 h 167"/>
                  <a:gd name="T62" fmla="*/ 54 w 73"/>
                  <a:gd name="T63" fmla="*/ 138 h 167"/>
                  <a:gd name="T64" fmla="*/ 58 w 73"/>
                  <a:gd name="T65" fmla="*/ 148 h 167"/>
                  <a:gd name="T66" fmla="*/ 64 w 73"/>
                  <a:gd name="T67" fmla="*/ 157 h 167"/>
                  <a:gd name="T68" fmla="*/ 69 w 73"/>
                  <a:gd name="T69" fmla="*/ 166 h 167"/>
                  <a:gd name="T70" fmla="*/ 72 w 73"/>
                  <a:gd name="T71" fmla="*/ 165 h 167"/>
                  <a:gd name="T72" fmla="*/ 68 w 73"/>
                  <a:gd name="T73" fmla="*/ 166 h 1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167">
                    <a:moveTo>
                      <a:pt x="68" y="166"/>
                    </a:moveTo>
                    <a:lnTo>
                      <a:pt x="72" y="165"/>
                    </a:lnTo>
                    <a:lnTo>
                      <a:pt x="66" y="155"/>
                    </a:lnTo>
                    <a:lnTo>
                      <a:pt x="62" y="146"/>
                    </a:lnTo>
                    <a:lnTo>
                      <a:pt x="57" y="136"/>
                    </a:lnTo>
                    <a:lnTo>
                      <a:pt x="53" y="126"/>
                    </a:lnTo>
                    <a:lnTo>
                      <a:pt x="49" y="116"/>
                    </a:lnTo>
                    <a:lnTo>
                      <a:pt x="45" y="105"/>
                    </a:lnTo>
                    <a:lnTo>
                      <a:pt x="41" y="94"/>
                    </a:lnTo>
                    <a:lnTo>
                      <a:pt x="37" y="82"/>
                    </a:lnTo>
                    <a:lnTo>
                      <a:pt x="33" y="71"/>
                    </a:lnTo>
                    <a:lnTo>
                      <a:pt x="30" y="60"/>
                    </a:lnTo>
                    <a:lnTo>
                      <a:pt x="26" y="49"/>
                    </a:lnTo>
                    <a:lnTo>
                      <a:pt x="21" y="39"/>
                    </a:lnTo>
                    <a:lnTo>
                      <a:pt x="17" y="28"/>
                    </a:lnTo>
                    <a:lnTo>
                      <a:pt x="13" y="18"/>
                    </a:lnTo>
                    <a:lnTo>
                      <a:pt x="8" y="9"/>
                    </a:lnTo>
                    <a:lnTo>
                      <a:pt x="3" y="0"/>
                    </a:lnTo>
                    <a:lnTo>
                      <a:pt x="0" y="2"/>
                    </a:lnTo>
                    <a:lnTo>
                      <a:pt x="4" y="11"/>
                    </a:lnTo>
                    <a:lnTo>
                      <a:pt x="9" y="20"/>
                    </a:lnTo>
                    <a:lnTo>
                      <a:pt x="13" y="30"/>
                    </a:lnTo>
                    <a:lnTo>
                      <a:pt x="18" y="39"/>
                    </a:lnTo>
                    <a:lnTo>
                      <a:pt x="22" y="50"/>
                    </a:lnTo>
                    <a:lnTo>
                      <a:pt x="26" y="61"/>
                    </a:lnTo>
                    <a:lnTo>
                      <a:pt x="30" y="72"/>
                    </a:lnTo>
                    <a:lnTo>
                      <a:pt x="33" y="83"/>
                    </a:lnTo>
                    <a:lnTo>
                      <a:pt x="37" y="95"/>
                    </a:lnTo>
                    <a:lnTo>
                      <a:pt x="41" y="105"/>
                    </a:lnTo>
                    <a:lnTo>
                      <a:pt x="45" y="117"/>
                    </a:lnTo>
                    <a:lnTo>
                      <a:pt x="49" y="127"/>
                    </a:lnTo>
                    <a:lnTo>
                      <a:pt x="54" y="138"/>
                    </a:lnTo>
                    <a:lnTo>
                      <a:pt x="58" y="148"/>
                    </a:lnTo>
                    <a:lnTo>
                      <a:pt x="64" y="157"/>
                    </a:lnTo>
                    <a:lnTo>
                      <a:pt x="69" y="166"/>
                    </a:lnTo>
                    <a:lnTo>
                      <a:pt x="72" y="165"/>
                    </a:lnTo>
                    <a:lnTo>
                      <a:pt x="68" y="16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7" name="Freeform 53">
                <a:extLst>
                  <a:ext uri="{FF2B5EF4-FFF2-40B4-BE49-F238E27FC236}">
                    <a16:creationId xmlns:a16="http://schemas.microsoft.com/office/drawing/2014/main" id="{B3F2E264-D3CB-E485-8BA1-556244AED7F5}"/>
                  </a:ext>
                </a:extLst>
              </p:cNvPr>
              <p:cNvSpPr>
                <a:spLocks/>
              </p:cNvSpPr>
              <p:nvPr/>
            </p:nvSpPr>
            <p:spPr bwMode="auto">
              <a:xfrm>
                <a:off x="4972" y="3223"/>
                <a:ext cx="20" cy="17"/>
              </a:xfrm>
              <a:custGeom>
                <a:avLst/>
                <a:gdLst>
                  <a:gd name="T0" fmla="*/ 17 w 20"/>
                  <a:gd name="T1" fmla="*/ 8 h 17"/>
                  <a:gd name="T2" fmla="*/ 17 w 20"/>
                  <a:gd name="T3" fmla="*/ 8 h 17"/>
                  <a:gd name="T4" fmla="*/ 15 w 20"/>
                  <a:gd name="T5" fmla="*/ 8 h 17"/>
                  <a:gd name="T6" fmla="*/ 13 w 20"/>
                  <a:gd name="T7" fmla="*/ 8 h 17"/>
                  <a:gd name="T8" fmla="*/ 10 w 20"/>
                  <a:gd name="T9" fmla="*/ 7 h 17"/>
                  <a:gd name="T10" fmla="*/ 7 w 20"/>
                  <a:gd name="T11" fmla="*/ 5 h 17"/>
                  <a:gd name="T12" fmla="*/ 5 w 20"/>
                  <a:gd name="T13" fmla="*/ 1 h 17"/>
                  <a:gd name="T14" fmla="*/ 3 w 20"/>
                  <a:gd name="T15" fmla="*/ 0 h 17"/>
                  <a:gd name="T16" fmla="*/ 0 w 20"/>
                  <a:gd name="T17" fmla="*/ 1 h 17"/>
                  <a:gd name="T18" fmla="*/ 0 w 20"/>
                  <a:gd name="T19" fmla="*/ 7 h 17"/>
                  <a:gd name="T20" fmla="*/ 4 w 20"/>
                  <a:gd name="T21" fmla="*/ 5 h 17"/>
                  <a:gd name="T22" fmla="*/ 2 w 20"/>
                  <a:gd name="T23" fmla="*/ 7 h 17"/>
                  <a:gd name="T24" fmla="*/ 3 w 20"/>
                  <a:gd name="T25" fmla="*/ 7 h 17"/>
                  <a:gd name="T26" fmla="*/ 6 w 20"/>
                  <a:gd name="T27" fmla="*/ 10 h 17"/>
                  <a:gd name="T28" fmla="*/ 8 w 20"/>
                  <a:gd name="T29" fmla="*/ 14 h 17"/>
                  <a:gd name="T30" fmla="*/ 12 w 20"/>
                  <a:gd name="T31" fmla="*/ 16 h 17"/>
                  <a:gd name="T32" fmla="*/ 15 w 20"/>
                  <a:gd name="T33" fmla="*/ 16 h 17"/>
                  <a:gd name="T34" fmla="*/ 19 w 20"/>
                  <a:gd name="T35" fmla="*/ 14 h 17"/>
                  <a:gd name="T36" fmla="*/ 17 w 20"/>
                  <a:gd name="T37" fmla="*/ 8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7">
                    <a:moveTo>
                      <a:pt x="17" y="8"/>
                    </a:moveTo>
                    <a:lnTo>
                      <a:pt x="17" y="8"/>
                    </a:lnTo>
                    <a:lnTo>
                      <a:pt x="15" y="8"/>
                    </a:lnTo>
                    <a:lnTo>
                      <a:pt x="13" y="8"/>
                    </a:lnTo>
                    <a:lnTo>
                      <a:pt x="10" y="7"/>
                    </a:lnTo>
                    <a:lnTo>
                      <a:pt x="7" y="5"/>
                    </a:lnTo>
                    <a:lnTo>
                      <a:pt x="5" y="1"/>
                    </a:lnTo>
                    <a:lnTo>
                      <a:pt x="3" y="0"/>
                    </a:lnTo>
                    <a:lnTo>
                      <a:pt x="0" y="1"/>
                    </a:lnTo>
                    <a:lnTo>
                      <a:pt x="0" y="7"/>
                    </a:lnTo>
                    <a:lnTo>
                      <a:pt x="4" y="5"/>
                    </a:lnTo>
                    <a:lnTo>
                      <a:pt x="2" y="7"/>
                    </a:lnTo>
                    <a:lnTo>
                      <a:pt x="3" y="7"/>
                    </a:lnTo>
                    <a:lnTo>
                      <a:pt x="6" y="10"/>
                    </a:lnTo>
                    <a:lnTo>
                      <a:pt x="8" y="14"/>
                    </a:lnTo>
                    <a:lnTo>
                      <a:pt x="12" y="16"/>
                    </a:lnTo>
                    <a:lnTo>
                      <a:pt x="15" y="16"/>
                    </a:lnTo>
                    <a:lnTo>
                      <a:pt x="19" y="14"/>
                    </a:lnTo>
                    <a:lnTo>
                      <a:pt x="17"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8" name="Freeform 54">
                <a:extLst>
                  <a:ext uri="{FF2B5EF4-FFF2-40B4-BE49-F238E27FC236}">
                    <a16:creationId xmlns:a16="http://schemas.microsoft.com/office/drawing/2014/main" id="{A155161F-E700-B39B-7D4F-5150E035ABEA}"/>
                  </a:ext>
                </a:extLst>
              </p:cNvPr>
              <p:cNvSpPr>
                <a:spLocks/>
              </p:cNvSpPr>
              <p:nvPr/>
            </p:nvSpPr>
            <p:spPr bwMode="auto">
              <a:xfrm>
                <a:off x="4964" y="3098"/>
                <a:ext cx="32" cy="134"/>
              </a:xfrm>
              <a:custGeom>
                <a:avLst/>
                <a:gdLst>
                  <a:gd name="T0" fmla="*/ 5 w 32"/>
                  <a:gd name="T1" fmla="*/ 6 h 134"/>
                  <a:gd name="T2" fmla="*/ 1 w 32"/>
                  <a:gd name="T3" fmla="*/ 6 h 134"/>
                  <a:gd name="T4" fmla="*/ 0 w 32"/>
                  <a:gd name="T5" fmla="*/ 13 h 134"/>
                  <a:gd name="T6" fmla="*/ 2 w 32"/>
                  <a:gd name="T7" fmla="*/ 21 h 134"/>
                  <a:gd name="T8" fmla="*/ 3 w 32"/>
                  <a:gd name="T9" fmla="*/ 30 h 134"/>
                  <a:gd name="T10" fmla="*/ 5 w 32"/>
                  <a:gd name="T11" fmla="*/ 39 h 134"/>
                  <a:gd name="T12" fmla="*/ 8 w 32"/>
                  <a:gd name="T13" fmla="*/ 48 h 134"/>
                  <a:gd name="T14" fmla="*/ 11 w 32"/>
                  <a:gd name="T15" fmla="*/ 58 h 134"/>
                  <a:gd name="T16" fmla="*/ 14 w 32"/>
                  <a:gd name="T17" fmla="*/ 68 h 134"/>
                  <a:gd name="T18" fmla="*/ 17 w 32"/>
                  <a:gd name="T19" fmla="*/ 77 h 134"/>
                  <a:gd name="T20" fmla="*/ 20 w 32"/>
                  <a:gd name="T21" fmla="*/ 87 h 134"/>
                  <a:gd name="T22" fmla="*/ 22 w 32"/>
                  <a:gd name="T23" fmla="*/ 96 h 134"/>
                  <a:gd name="T24" fmla="*/ 25 w 32"/>
                  <a:gd name="T25" fmla="*/ 104 h 134"/>
                  <a:gd name="T26" fmla="*/ 26 w 32"/>
                  <a:gd name="T27" fmla="*/ 112 h 134"/>
                  <a:gd name="T28" fmla="*/ 27 w 32"/>
                  <a:gd name="T29" fmla="*/ 118 h 134"/>
                  <a:gd name="T30" fmla="*/ 27 w 32"/>
                  <a:gd name="T31" fmla="*/ 124 h 134"/>
                  <a:gd name="T32" fmla="*/ 26 w 32"/>
                  <a:gd name="T33" fmla="*/ 128 h 134"/>
                  <a:gd name="T34" fmla="*/ 25 w 32"/>
                  <a:gd name="T35" fmla="*/ 130 h 134"/>
                  <a:gd name="T36" fmla="*/ 27 w 32"/>
                  <a:gd name="T37" fmla="*/ 133 h 134"/>
                  <a:gd name="T38" fmla="*/ 30 w 32"/>
                  <a:gd name="T39" fmla="*/ 129 h 134"/>
                  <a:gd name="T40" fmla="*/ 31 w 32"/>
                  <a:gd name="T41" fmla="*/ 124 h 134"/>
                  <a:gd name="T42" fmla="*/ 31 w 32"/>
                  <a:gd name="T43" fmla="*/ 118 h 134"/>
                  <a:gd name="T44" fmla="*/ 30 w 32"/>
                  <a:gd name="T45" fmla="*/ 111 h 134"/>
                  <a:gd name="T46" fmla="*/ 29 w 32"/>
                  <a:gd name="T47" fmla="*/ 104 h 134"/>
                  <a:gd name="T48" fmla="*/ 26 w 32"/>
                  <a:gd name="T49" fmla="*/ 95 h 134"/>
                  <a:gd name="T50" fmla="*/ 24 w 32"/>
                  <a:gd name="T51" fmla="*/ 86 h 134"/>
                  <a:gd name="T52" fmla="*/ 21 w 32"/>
                  <a:gd name="T53" fmla="*/ 76 h 134"/>
                  <a:gd name="T54" fmla="*/ 17 w 32"/>
                  <a:gd name="T55" fmla="*/ 67 h 134"/>
                  <a:gd name="T56" fmla="*/ 14 w 32"/>
                  <a:gd name="T57" fmla="*/ 57 h 134"/>
                  <a:gd name="T58" fmla="*/ 12 w 32"/>
                  <a:gd name="T59" fmla="*/ 47 h 134"/>
                  <a:gd name="T60" fmla="*/ 9 w 32"/>
                  <a:gd name="T61" fmla="*/ 38 h 134"/>
                  <a:gd name="T62" fmla="*/ 7 w 32"/>
                  <a:gd name="T63" fmla="*/ 29 h 134"/>
                  <a:gd name="T64" fmla="*/ 5 w 32"/>
                  <a:gd name="T65" fmla="*/ 20 h 134"/>
                  <a:gd name="T66" fmla="*/ 4 w 32"/>
                  <a:gd name="T67" fmla="*/ 13 h 134"/>
                  <a:gd name="T68" fmla="*/ 5 w 32"/>
                  <a:gd name="T69" fmla="*/ 7 h 134"/>
                  <a:gd name="T70" fmla="*/ 1 w 32"/>
                  <a:gd name="T71" fmla="*/ 7 h 134"/>
                  <a:gd name="T72" fmla="*/ 5 w 32"/>
                  <a:gd name="T73" fmla="*/ 6 h 134"/>
                  <a:gd name="T74" fmla="*/ 2 w 32"/>
                  <a:gd name="T75" fmla="*/ 0 h 134"/>
                  <a:gd name="T76" fmla="*/ 1 w 32"/>
                  <a:gd name="T77" fmla="*/ 6 h 134"/>
                  <a:gd name="T78" fmla="*/ 5 w 32"/>
                  <a:gd name="T79" fmla="*/ 6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2" h="134">
                    <a:moveTo>
                      <a:pt x="5" y="6"/>
                    </a:moveTo>
                    <a:lnTo>
                      <a:pt x="1" y="6"/>
                    </a:lnTo>
                    <a:lnTo>
                      <a:pt x="0" y="13"/>
                    </a:lnTo>
                    <a:lnTo>
                      <a:pt x="2" y="21"/>
                    </a:lnTo>
                    <a:lnTo>
                      <a:pt x="3" y="30"/>
                    </a:lnTo>
                    <a:lnTo>
                      <a:pt x="5" y="39"/>
                    </a:lnTo>
                    <a:lnTo>
                      <a:pt x="8" y="48"/>
                    </a:lnTo>
                    <a:lnTo>
                      <a:pt x="11" y="58"/>
                    </a:lnTo>
                    <a:lnTo>
                      <a:pt x="14" y="68"/>
                    </a:lnTo>
                    <a:lnTo>
                      <a:pt x="17" y="77"/>
                    </a:lnTo>
                    <a:lnTo>
                      <a:pt x="20" y="87"/>
                    </a:lnTo>
                    <a:lnTo>
                      <a:pt x="22" y="96"/>
                    </a:lnTo>
                    <a:lnTo>
                      <a:pt x="25" y="104"/>
                    </a:lnTo>
                    <a:lnTo>
                      <a:pt x="26" y="112"/>
                    </a:lnTo>
                    <a:lnTo>
                      <a:pt x="27" y="118"/>
                    </a:lnTo>
                    <a:lnTo>
                      <a:pt x="27" y="124"/>
                    </a:lnTo>
                    <a:lnTo>
                      <a:pt x="26" y="128"/>
                    </a:lnTo>
                    <a:lnTo>
                      <a:pt x="25" y="130"/>
                    </a:lnTo>
                    <a:lnTo>
                      <a:pt x="27" y="133"/>
                    </a:lnTo>
                    <a:lnTo>
                      <a:pt x="30" y="129"/>
                    </a:lnTo>
                    <a:lnTo>
                      <a:pt x="31" y="124"/>
                    </a:lnTo>
                    <a:lnTo>
                      <a:pt x="31" y="118"/>
                    </a:lnTo>
                    <a:lnTo>
                      <a:pt x="30" y="111"/>
                    </a:lnTo>
                    <a:lnTo>
                      <a:pt x="29" y="104"/>
                    </a:lnTo>
                    <a:lnTo>
                      <a:pt x="26" y="95"/>
                    </a:lnTo>
                    <a:lnTo>
                      <a:pt x="24" y="86"/>
                    </a:lnTo>
                    <a:lnTo>
                      <a:pt x="21" y="76"/>
                    </a:lnTo>
                    <a:lnTo>
                      <a:pt x="17" y="67"/>
                    </a:lnTo>
                    <a:lnTo>
                      <a:pt x="14" y="57"/>
                    </a:lnTo>
                    <a:lnTo>
                      <a:pt x="12" y="47"/>
                    </a:lnTo>
                    <a:lnTo>
                      <a:pt x="9" y="38"/>
                    </a:lnTo>
                    <a:lnTo>
                      <a:pt x="7" y="29"/>
                    </a:lnTo>
                    <a:lnTo>
                      <a:pt x="5" y="20"/>
                    </a:lnTo>
                    <a:lnTo>
                      <a:pt x="4" y="13"/>
                    </a:lnTo>
                    <a:lnTo>
                      <a:pt x="5" y="7"/>
                    </a:lnTo>
                    <a:lnTo>
                      <a:pt x="1" y="7"/>
                    </a:lnTo>
                    <a:lnTo>
                      <a:pt x="5" y="6"/>
                    </a:lnTo>
                    <a:lnTo>
                      <a:pt x="2" y="0"/>
                    </a:lnTo>
                    <a:lnTo>
                      <a:pt x="1" y="6"/>
                    </a:lnTo>
                    <a:lnTo>
                      <a:pt x="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9" name="Freeform 55">
                <a:extLst>
                  <a:ext uri="{FF2B5EF4-FFF2-40B4-BE49-F238E27FC236}">
                    <a16:creationId xmlns:a16="http://schemas.microsoft.com/office/drawing/2014/main" id="{CE1AF7A6-3BF0-AF21-D5C1-13054A1569BF}"/>
                  </a:ext>
                </a:extLst>
              </p:cNvPr>
              <p:cNvSpPr>
                <a:spLocks/>
              </p:cNvSpPr>
              <p:nvPr/>
            </p:nvSpPr>
            <p:spPr bwMode="auto">
              <a:xfrm>
                <a:off x="4965" y="3104"/>
                <a:ext cx="62" cy="154"/>
              </a:xfrm>
              <a:custGeom>
                <a:avLst/>
                <a:gdLst>
                  <a:gd name="T0" fmla="*/ 61 w 62"/>
                  <a:gd name="T1" fmla="*/ 149 h 154"/>
                  <a:gd name="T2" fmla="*/ 61 w 62"/>
                  <a:gd name="T3" fmla="*/ 149 h 154"/>
                  <a:gd name="T4" fmla="*/ 57 w 62"/>
                  <a:gd name="T5" fmla="*/ 147 h 154"/>
                  <a:gd name="T6" fmla="*/ 54 w 62"/>
                  <a:gd name="T7" fmla="*/ 144 h 154"/>
                  <a:gd name="T8" fmla="*/ 50 w 62"/>
                  <a:gd name="T9" fmla="*/ 139 h 154"/>
                  <a:gd name="T10" fmla="*/ 47 w 62"/>
                  <a:gd name="T11" fmla="*/ 132 h 154"/>
                  <a:gd name="T12" fmla="*/ 43 w 62"/>
                  <a:gd name="T13" fmla="*/ 123 h 154"/>
                  <a:gd name="T14" fmla="*/ 39 w 62"/>
                  <a:gd name="T15" fmla="*/ 113 h 154"/>
                  <a:gd name="T16" fmla="*/ 36 w 62"/>
                  <a:gd name="T17" fmla="*/ 103 h 154"/>
                  <a:gd name="T18" fmla="*/ 32 w 62"/>
                  <a:gd name="T19" fmla="*/ 91 h 154"/>
                  <a:gd name="T20" fmla="*/ 29 w 62"/>
                  <a:gd name="T21" fmla="*/ 79 h 154"/>
                  <a:gd name="T22" fmla="*/ 25 w 62"/>
                  <a:gd name="T23" fmla="*/ 67 h 154"/>
                  <a:gd name="T24" fmla="*/ 21 w 62"/>
                  <a:gd name="T25" fmla="*/ 55 h 154"/>
                  <a:gd name="T26" fmla="*/ 18 w 62"/>
                  <a:gd name="T27" fmla="*/ 43 h 154"/>
                  <a:gd name="T28" fmla="*/ 15 w 62"/>
                  <a:gd name="T29" fmla="*/ 31 h 154"/>
                  <a:gd name="T30" fmla="*/ 11 w 62"/>
                  <a:gd name="T31" fmla="*/ 20 h 154"/>
                  <a:gd name="T32" fmla="*/ 8 w 62"/>
                  <a:gd name="T33" fmla="*/ 10 h 154"/>
                  <a:gd name="T34" fmla="*/ 4 w 62"/>
                  <a:gd name="T35" fmla="*/ 0 h 154"/>
                  <a:gd name="T36" fmla="*/ 0 w 62"/>
                  <a:gd name="T37" fmla="*/ 1 h 154"/>
                  <a:gd name="T38" fmla="*/ 4 w 62"/>
                  <a:gd name="T39" fmla="*/ 10 h 154"/>
                  <a:gd name="T40" fmla="*/ 7 w 62"/>
                  <a:gd name="T41" fmla="*/ 21 h 154"/>
                  <a:gd name="T42" fmla="*/ 11 w 62"/>
                  <a:gd name="T43" fmla="*/ 32 h 154"/>
                  <a:gd name="T44" fmla="*/ 14 w 62"/>
                  <a:gd name="T45" fmla="*/ 44 h 154"/>
                  <a:gd name="T46" fmla="*/ 18 w 62"/>
                  <a:gd name="T47" fmla="*/ 56 h 154"/>
                  <a:gd name="T48" fmla="*/ 21 w 62"/>
                  <a:gd name="T49" fmla="*/ 68 h 154"/>
                  <a:gd name="T50" fmla="*/ 25 w 62"/>
                  <a:gd name="T51" fmla="*/ 80 h 154"/>
                  <a:gd name="T52" fmla="*/ 28 w 62"/>
                  <a:gd name="T53" fmla="*/ 92 h 154"/>
                  <a:gd name="T54" fmla="*/ 32 w 62"/>
                  <a:gd name="T55" fmla="*/ 104 h 154"/>
                  <a:gd name="T56" fmla="*/ 35 w 62"/>
                  <a:gd name="T57" fmla="*/ 114 h 154"/>
                  <a:gd name="T58" fmla="*/ 39 w 62"/>
                  <a:gd name="T59" fmla="*/ 124 h 154"/>
                  <a:gd name="T60" fmla="*/ 43 w 62"/>
                  <a:gd name="T61" fmla="*/ 133 h 154"/>
                  <a:gd name="T62" fmla="*/ 47 w 62"/>
                  <a:gd name="T63" fmla="*/ 140 h 154"/>
                  <a:gd name="T64" fmla="*/ 51 w 62"/>
                  <a:gd name="T65" fmla="*/ 147 h 154"/>
                  <a:gd name="T66" fmla="*/ 55 w 62"/>
                  <a:gd name="T67" fmla="*/ 150 h 154"/>
                  <a:gd name="T68" fmla="*/ 60 w 62"/>
                  <a:gd name="T69" fmla="*/ 153 h 154"/>
                  <a:gd name="T70" fmla="*/ 61 w 62"/>
                  <a:gd name="T71" fmla="*/ 149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4">
                    <a:moveTo>
                      <a:pt x="61" y="149"/>
                    </a:moveTo>
                    <a:lnTo>
                      <a:pt x="61" y="149"/>
                    </a:lnTo>
                    <a:lnTo>
                      <a:pt x="57" y="147"/>
                    </a:lnTo>
                    <a:lnTo>
                      <a:pt x="54" y="144"/>
                    </a:lnTo>
                    <a:lnTo>
                      <a:pt x="50" y="139"/>
                    </a:lnTo>
                    <a:lnTo>
                      <a:pt x="47" y="132"/>
                    </a:lnTo>
                    <a:lnTo>
                      <a:pt x="43" y="123"/>
                    </a:lnTo>
                    <a:lnTo>
                      <a:pt x="39" y="113"/>
                    </a:lnTo>
                    <a:lnTo>
                      <a:pt x="36" y="103"/>
                    </a:lnTo>
                    <a:lnTo>
                      <a:pt x="32" y="91"/>
                    </a:lnTo>
                    <a:lnTo>
                      <a:pt x="29" y="79"/>
                    </a:lnTo>
                    <a:lnTo>
                      <a:pt x="25" y="67"/>
                    </a:lnTo>
                    <a:lnTo>
                      <a:pt x="21" y="55"/>
                    </a:lnTo>
                    <a:lnTo>
                      <a:pt x="18" y="43"/>
                    </a:lnTo>
                    <a:lnTo>
                      <a:pt x="15" y="31"/>
                    </a:lnTo>
                    <a:lnTo>
                      <a:pt x="11" y="20"/>
                    </a:lnTo>
                    <a:lnTo>
                      <a:pt x="8" y="10"/>
                    </a:lnTo>
                    <a:lnTo>
                      <a:pt x="4" y="0"/>
                    </a:lnTo>
                    <a:lnTo>
                      <a:pt x="0" y="1"/>
                    </a:lnTo>
                    <a:lnTo>
                      <a:pt x="4" y="10"/>
                    </a:lnTo>
                    <a:lnTo>
                      <a:pt x="7" y="21"/>
                    </a:lnTo>
                    <a:lnTo>
                      <a:pt x="11" y="32"/>
                    </a:lnTo>
                    <a:lnTo>
                      <a:pt x="14" y="44"/>
                    </a:lnTo>
                    <a:lnTo>
                      <a:pt x="18" y="56"/>
                    </a:lnTo>
                    <a:lnTo>
                      <a:pt x="21" y="68"/>
                    </a:lnTo>
                    <a:lnTo>
                      <a:pt x="25" y="80"/>
                    </a:lnTo>
                    <a:lnTo>
                      <a:pt x="28" y="92"/>
                    </a:lnTo>
                    <a:lnTo>
                      <a:pt x="32" y="104"/>
                    </a:lnTo>
                    <a:lnTo>
                      <a:pt x="35" y="114"/>
                    </a:lnTo>
                    <a:lnTo>
                      <a:pt x="39" y="124"/>
                    </a:lnTo>
                    <a:lnTo>
                      <a:pt x="43" y="133"/>
                    </a:lnTo>
                    <a:lnTo>
                      <a:pt x="47" y="140"/>
                    </a:lnTo>
                    <a:lnTo>
                      <a:pt x="51" y="147"/>
                    </a:lnTo>
                    <a:lnTo>
                      <a:pt x="55" y="150"/>
                    </a:lnTo>
                    <a:lnTo>
                      <a:pt x="60" y="153"/>
                    </a:lnTo>
                    <a:lnTo>
                      <a:pt x="61" y="1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0" name="Freeform 56">
                <a:extLst>
                  <a:ext uri="{FF2B5EF4-FFF2-40B4-BE49-F238E27FC236}">
                    <a16:creationId xmlns:a16="http://schemas.microsoft.com/office/drawing/2014/main" id="{D42023E4-5796-9B43-1E84-D839CECF8BBC}"/>
                  </a:ext>
                </a:extLst>
              </p:cNvPr>
              <p:cNvSpPr>
                <a:spLocks/>
              </p:cNvSpPr>
              <p:nvPr/>
            </p:nvSpPr>
            <p:spPr bwMode="auto">
              <a:xfrm>
                <a:off x="5022" y="3174"/>
                <a:ext cx="19" cy="84"/>
              </a:xfrm>
              <a:custGeom>
                <a:avLst/>
                <a:gdLst>
                  <a:gd name="T0" fmla="*/ 0 w 19"/>
                  <a:gd name="T1" fmla="*/ 1 h 84"/>
                  <a:gd name="T2" fmla="*/ 0 w 19"/>
                  <a:gd name="T3" fmla="*/ 1 h 84"/>
                  <a:gd name="T4" fmla="*/ 2 w 19"/>
                  <a:gd name="T5" fmla="*/ 6 h 84"/>
                  <a:gd name="T6" fmla="*/ 3 w 19"/>
                  <a:gd name="T7" fmla="*/ 12 h 84"/>
                  <a:gd name="T8" fmla="*/ 5 w 19"/>
                  <a:gd name="T9" fmla="*/ 18 h 84"/>
                  <a:gd name="T10" fmla="*/ 7 w 19"/>
                  <a:gd name="T11" fmla="*/ 25 h 84"/>
                  <a:gd name="T12" fmla="*/ 8 w 19"/>
                  <a:gd name="T13" fmla="*/ 32 h 84"/>
                  <a:gd name="T14" fmla="*/ 10 w 19"/>
                  <a:gd name="T15" fmla="*/ 39 h 84"/>
                  <a:gd name="T16" fmla="*/ 12 w 19"/>
                  <a:gd name="T17" fmla="*/ 46 h 84"/>
                  <a:gd name="T18" fmla="*/ 13 w 19"/>
                  <a:gd name="T19" fmla="*/ 53 h 84"/>
                  <a:gd name="T20" fmla="*/ 14 w 19"/>
                  <a:gd name="T21" fmla="*/ 58 h 84"/>
                  <a:gd name="T22" fmla="*/ 15 w 19"/>
                  <a:gd name="T23" fmla="*/ 64 h 84"/>
                  <a:gd name="T24" fmla="*/ 15 w 19"/>
                  <a:gd name="T25" fmla="*/ 69 h 84"/>
                  <a:gd name="T26" fmla="*/ 14 w 19"/>
                  <a:gd name="T27" fmla="*/ 73 h 84"/>
                  <a:gd name="T28" fmla="*/ 13 w 19"/>
                  <a:gd name="T29" fmla="*/ 76 h 84"/>
                  <a:gd name="T30" fmla="*/ 11 w 19"/>
                  <a:gd name="T31" fmla="*/ 79 h 84"/>
                  <a:gd name="T32" fmla="*/ 8 w 19"/>
                  <a:gd name="T33" fmla="*/ 79 h 84"/>
                  <a:gd name="T34" fmla="*/ 4 w 19"/>
                  <a:gd name="T35" fmla="*/ 79 h 84"/>
                  <a:gd name="T36" fmla="*/ 3 w 19"/>
                  <a:gd name="T37" fmla="*/ 83 h 84"/>
                  <a:gd name="T38" fmla="*/ 8 w 19"/>
                  <a:gd name="T39" fmla="*/ 83 h 84"/>
                  <a:gd name="T40" fmla="*/ 13 w 19"/>
                  <a:gd name="T41" fmla="*/ 81 h 84"/>
                  <a:gd name="T42" fmla="*/ 16 w 19"/>
                  <a:gd name="T43" fmla="*/ 78 h 84"/>
                  <a:gd name="T44" fmla="*/ 18 w 19"/>
                  <a:gd name="T45" fmla="*/ 74 h 84"/>
                  <a:gd name="T46" fmla="*/ 18 w 19"/>
                  <a:gd name="T47" fmla="*/ 69 h 84"/>
                  <a:gd name="T48" fmla="*/ 18 w 19"/>
                  <a:gd name="T49" fmla="*/ 64 h 84"/>
                  <a:gd name="T50" fmla="*/ 18 w 19"/>
                  <a:gd name="T51" fmla="*/ 58 h 84"/>
                  <a:gd name="T52" fmla="*/ 17 w 19"/>
                  <a:gd name="T53" fmla="*/ 52 h 84"/>
                  <a:gd name="T54" fmla="*/ 16 w 19"/>
                  <a:gd name="T55" fmla="*/ 45 h 84"/>
                  <a:gd name="T56" fmla="*/ 14 w 19"/>
                  <a:gd name="T57" fmla="*/ 38 h 84"/>
                  <a:gd name="T58" fmla="*/ 12 w 19"/>
                  <a:gd name="T59" fmla="*/ 31 h 84"/>
                  <a:gd name="T60" fmla="*/ 11 w 19"/>
                  <a:gd name="T61" fmla="*/ 24 h 84"/>
                  <a:gd name="T62" fmla="*/ 9 w 19"/>
                  <a:gd name="T63" fmla="*/ 18 h 84"/>
                  <a:gd name="T64" fmla="*/ 7 w 19"/>
                  <a:gd name="T65" fmla="*/ 11 h 84"/>
                  <a:gd name="T66" fmla="*/ 6 w 19"/>
                  <a:gd name="T67" fmla="*/ 6 h 84"/>
                  <a:gd name="T68" fmla="*/ 4 w 19"/>
                  <a:gd name="T69" fmla="*/ 0 h 84"/>
                  <a:gd name="T70" fmla="*/ 0 w 19"/>
                  <a:gd name="T71" fmla="*/ 1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 h="84">
                    <a:moveTo>
                      <a:pt x="0" y="1"/>
                    </a:moveTo>
                    <a:lnTo>
                      <a:pt x="0" y="1"/>
                    </a:lnTo>
                    <a:lnTo>
                      <a:pt x="2" y="6"/>
                    </a:lnTo>
                    <a:lnTo>
                      <a:pt x="3" y="12"/>
                    </a:lnTo>
                    <a:lnTo>
                      <a:pt x="5" y="18"/>
                    </a:lnTo>
                    <a:lnTo>
                      <a:pt x="7" y="25"/>
                    </a:lnTo>
                    <a:lnTo>
                      <a:pt x="8" y="32"/>
                    </a:lnTo>
                    <a:lnTo>
                      <a:pt x="10" y="39"/>
                    </a:lnTo>
                    <a:lnTo>
                      <a:pt x="12" y="46"/>
                    </a:lnTo>
                    <a:lnTo>
                      <a:pt x="13" y="53"/>
                    </a:lnTo>
                    <a:lnTo>
                      <a:pt x="14" y="58"/>
                    </a:lnTo>
                    <a:lnTo>
                      <a:pt x="15" y="64"/>
                    </a:lnTo>
                    <a:lnTo>
                      <a:pt x="15" y="69"/>
                    </a:lnTo>
                    <a:lnTo>
                      <a:pt x="14" y="73"/>
                    </a:lnTo>
                    <a:lnTo>
                      <a:pt x="13" y="76"/>
                    </a:lnTo>
                    <a:lnTo>
                      <a:pt x="11" y="79"/>
                    </a:lnTo>
                    <a:lnTo>
                      <a:pt x="8" y="79"/>
                    </a:lnTo>
                    <a:lnTo>
                      <a:pt x="4" y="79"/>
                    </a:lnTo>
                    <a:lnTo>
                      <a:pt x="3" y="83"/>
                    </a:lnTo>
                    <a:lnTo>
                      <a:pt x="8" y="83"/>
                    </a:lnTo>
                    <a:lnTo>
                      <a:pt x="13" y="81"/>
                    </a:lnTo>
                    <a:lnTo>
                      <a:pt x="16" y="78"/>
                    </a:lnTo>
                    <a:lnTo>
                      <a:pt x="18" y="74"/>
                    </a:lnTo>
                    <a:lnTo>
                      <a:pt x="18" y="69"/>
                    </a:lnTo>
                    <a:lnTo>
                      <a:pt x="18" y="64"/>
                    </a:lnTo>
                    <a:lnTo>
                      <a:pt x="18" y="58"/>
                    </a:lnTo>
                    <a:lnTo>
                      <a:pt x="17" y="52"/>
                    </a:lnTo>
                    <a:lnTo>
                      <a:pt x="16" y="45"/>
                    </a:lnTo>
                    <a:lnTo>
                      <a:pt x="14" y="38"/>
                    </a:lnTo>
                    <a:lnTo>
                      <a:pt x="12" y="31"/>
                    </a:lnTo>
                    <a:lnTo>
                      <a:pt x="11" y="24"/>
                    </a:lnTo>
                    <a:lnTo>
                      <a:pt x="9" y="18"/>
                    </a:lnTo>
                    <a:lnTo>
                      <a:pt x="7" y="11"/>
                    </a:lnTo>
                    <a:lnTo>
                      <a:pt x="6" y="6"/>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1" name="Freeform 57">
                <a:extLst>
                  <a:ext uri="{FF2B5EF4-FFF2-40B4-BE49-F238E27FC236}">
                    <a16:creationId xmlns:a16="http://schemas.microsoft.com/office/drawing/2014/main" id="{1DF3E4F5-8FDD-2D87-EF6B-E6CB77547A13}"/>
                  </a:ext>
                </a:extLst>
              </p:cNvPr>
              <p:cNvSpPr>
                <a:spLocks/>
              </p:cNvSpPr>
              <p:nvPr/>
            </p:nvSpPr>
            <p:spPr bwMode="auto">
              <a:xfrm>
                <a:off x="5002" y="3100"/>
                <a:ext cx="25" cy="76"/>
              </a:xfrm>
              <a:custGeom>
                <a:avLst/>
                <a:gdLst>
                  <a:gd name="T0" fmla="*/ 4 w 25"/>
                  <a:gd name="T1" fmla="*/ 0 h 76"/>
                  <a:gd name="T2" fmla="*/ 0 w 25"/>
                  <a:gd name="T3" fmla="*/ 2 h 76"/>
                  <a:gd name="T4" fmla="*/ 4 w 25"/>
                  <a:gd name="T5" fmla="*/ 11 h 76"/>
                  <a:gd name="T6" fmla="*/ 8 w 25"/>
                  <a:gd name="T7" fmla="*/ 18 h 76"/>
                  <a:gd name="T8" fmla="*/ 10 w 25"/>
                  <a:gd name="T9" fmla="*/ 26 h 76"/>
                  <a:gd name="T10" fmla="*/ 12 w 25"/>
                  <a:gd name="T11" fmla="*/ 34 h 76"/>
                  <a:gd name="T12" fmla="*/ 14 w 25"/>
                  <a:gd name="T13" fmla="*/ 43 h 76"/>
                  <a:gd name="T14" fmla="*/ 16 w 25"/>
                  <a:gd name="T15" fmla="*/ 52 h 76"/>
                  <a:gd name="T16" fmla="*/ 18 w 25"/>
                  <a:gd name="T17" fmla="*/ 63 h 76"/>
                  <a:gd name="T18" fmla="*/ 20 w 25"/>
                  <a:gd name="T19" fmla="*/ 75 h 76"/>
                  <a:gd name="T20" fmla="*/ 24 w 25"/>
                  <a:gd name="T21" fmla="*/ 74 h 76"/>
                  <a:gd name="T22" fmla="*/ 22 w 25"/>
                  <a:gd name="T23" fmla="*/ 62 h 76"/>
                  <a:gd name="T24" fmla="*/ 20 w 25"/>
                  <a:gd name="T25" fmla="*/ 51 h 76"/>
                  <a:gd name="T26" fmla="*/ 18 w 25"/>
                  <a:gd name="T27" fmla="*/ 42 h 76"/>
                  <a:gd name="T28" fmla="*/ 16 w 25"/>
                  <a:gd name="T29" fmla="*/ 33 h 76"/>
                  <a:gd name="T30" fmla="*/ 14 w 25"/>
                  <a:gd name="T31" fmla="*/ 26 h 76"/>
                  <a:gd name="T32" fmla="*/ 11 w 25"/>
                  <a:gd name="T33" fmla="*/ 17 h 76"/>
                  <a:gd name="T34" fmla="*/ 8 w 25"/>
                  <a:gd name="T35" fmla="*/ 9 h 76"/>
                  <a:gd name="T36" fmla="*/ 4 w 25"/>
                  <a:gd name="T37" fmla="*/ 0 h 76"/>
                  <a:gd name="T38" fmla="*/ 0 w 25"/>
                  <a:gd name="T39" fmla="*/ 2 h 76"/>
                  <a:gd name="T40" fmla="*/ 4 w 25"/>
                  <a:gd name="T41" fmla="*/ 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6">
                    <a:moveTo>
                      <a:pt x="4" y="0"/>
                    </a:moveTo>
                    <a:lnTo>
                      <a:pt x="0" y="2"/>
                    </a:lnTo>
                    <a:lnTo>
                      <a:pt x="4" y="11"/>
                    </a:lnTo>
                    <a:lnTo>
                      <a:pt x="8" y="18"/>
                    </a:lnTo>
                    <a:lnTo>
                      <a:pt x="10" y="26"/>
                    </a:lnTo>
                    <a:lnTo>
                      <a:pt x="12" y="34"/>
                    </a:lnTo>
                    <a:lnTo>
                      <a:pt x="14" y="43"/>
                    </a:lnTo>
                    <a:lnTo>
                      <a:pt x="16" y="52"/>
                    </a:lnTo>
                    <a:lnTo>
                      <a:pt x="18" y="63"/>
                    </a:lnTo>
                    <a:lnTo>
                      <a:pt x="20" y="75"/>
                    </a:lnTo>
                    <a:lnTo>
                      <a:pt x="24" y="74"/>
                    </a:lnTo>
                    <a:lnTo>
                      <a:pt x="22" y="62"/>
                    </a:lnTo>
                    <a:lnTo>
                      <a:pt x="20" y="51"/>
                    </a:lnTo>
                    <a:lnTo>
                      <a:pt x="18" y="42"/>
                    </a:lnTo>
                    <a:lnTo>
                      <a:pt x="16" y="33"/>
                    </a:lnTo>
                    <a:lnTo>
                      <a:pt x="14" y="26"/>
                    </a:lnTo>
                    <a:lnTo>
                      <a:pt x="11" y="17"/>
                    </a:lnTo>
                    <a:lnTo>
                      <a:pt x="8" y="9"/>
                    </a:lnTo>
                    <a:lnTo>
                      <a:pt x="4" y="0"/>
                    </a:lnTo>
                    <a:lnTo>
                      <a:pt x="0" y="2"/>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2" name="Freeform 58">
                <a:extLst>
                  <a:ext uri="{FF2B5EF4-FFF2-40B4-BE49-F238E27FC236}">
                    <a16:creationId xmlns:a16="http://schemas.microsoft.com/office/drawing/2014/main" id="{DD638068-D242-EE33-4C21-855D92AB81D1}"/>
                  </a:ext>
                </a:extLst>
              </p:cNvPr>
              <p:cNvSpPr>
                <a:spLocks/>
              </p:cNvSpPr>
              <p:nvPr/>
            </p:nvSpPr>
            <p:spPr bwMode="auto">
              <a:xfrm>
                <a:off x="5002" y="3100"/>
                <a:ext cx="86" cy="160"/>
              </a:xfrm>
              <a:custGeom>
                <a:avLst/>
                <a:gdLst>
                  <a:gd name="T0" fmla="*/ 84 w 86"/>
                  <a:gd name="T1" fmla="*/ 150 h 160"/>
                  <a:gd name="T2" fmla="*/ 83 w 86"/>
                  <a:gd name="T3" fmla="*/ 151 h 160"/>
                  <a:gd name="T4" fmla="*/ 75 w 86"/>
                  <a:gd name="T5" fmla="*/ 154 h 160"/>
                  <a:gd name="T6" fmla="*/ 69 w 86"/>
                  <a:gd name="T7" fmla="*/ 155 h 160"/>
                  <a:gd name="T8" fmla="*/ 63 w 86"/>
                  <a:gd name="T9" fmla="*/ 153 h 160"/>
                  <a:gd name="T10" fmla="*/ 57 w 86"/>
                  <a:gd name="T11" fmla="*/ 148 h 160"/>
                  <a:gd name="T12" fmla="*/ 52 w 86"/>
                  <a:gd name="T13" fmla="*/ 141 h 160"/>
                  <a:gd name="T14" fmla="*/ 47 w 86"/>
                  <a:gd name="T15" fmla="*/ 131 h 160"/>
                  <a:gd name="T16" fmla="*/ 42 w 86"/>
                  <a:gd name="T17" fmla="*/ 120 h 160"/>
                  <a:gd name="T18" fmla="*/ 38 w 86"/>
                  <a:gd name="T19" fmla="*/ 108 h 160"/>
                  <a:gd name="T20" fmla="*/ 33 w 86"/>
                  <a:gd name="T21" fmla="*/ 94 h 160"/>
                  <a:gd name="T22" fmla="*/ 29 w 86"/>
                  <a:gd name="T23" fmla="*/ 80 h 160"/>
                  <a:gd name="T24" fmla="*/ 25 w 86"/>
                  <a:gd name="T25" fmla="*/ 65 h 160"/>
                  <a:gd name="T26" fmla="*/ 21 w 86"/>
                  <a:gd name="T27" fmla="*/ 50 h 160"/>
                  <a:gd name="T28" fmla="*/ 17 w 86"/>
                  <a:gd name="T29" fmla="*/ 36 h 160"/>
                  <a:gd name="T30" fmla="*/ 13 w 86"/>
                  <a:gd name="T31" fmla="*/ 24 h 160"/>
                  <a:gd name="T32" fmla="*/ 8 w 86"/>
                  <a:gd name="T33" fmla="*/ 12 h 160"/>
                  <a:gd name="T34" fmla="*/ 4 w 86"/>
                  <a:gd name="T35" fmla="*/ 0 h 160"/>
                  <a:gd name="T36" fmla="*/ 0 w 86"/>
                  <a:gd name="T37" fmla="*/ 2 h 160"/>
                  <a:gd name="T38" fmla="*/ 5 w 86"/>
                  <a:gd name="T39" fmla="*/ 12 h 160"/>
                  <a:gd name="T40" fmla="*/ 9 w 86"/>
                  <a:gd name="T41" fmla="*/ 24 h 160"/>
                  <a:gd name="T42" fmla="*/ 13 w 86"/>
                  <a:gd name="T43" fmla="*/ 38 h 160"/>
                  <a:gd name="T44" fmla="*/ 17 w 86"/>
                  <a:gd name="T45" fmla="*/ 51 h 160"/>
                  <a:gd name="T46" fmla="*/ 21 w 86"/>
                  <a:gd name="T47" fmla="*/ 66 h 160"/>
                  <a:gd name="T48" fmla="*/ 25 w 86"/>
                  <a:gd name="T49" fmla="*/ 80 h 160"/>
                  <a:gd name="T50" fmla="*/ 30 w 86"/>
                  <a:gd name="T51" fmla="*/ 95 h 160"/>
                  <a:gd name="T52" fmla="*/ 34 w 86"/>
                  <a:gd name="T53" fmla="*/ 109 h 160"/>
                  <a:gd name="T54" fmla="*/ 38 w 86"/>
                  <a:gd name="T55" fmla="*/ 121 h 160"/>
                  <a:gd name="T56" fmla="*/ 43 w 86"/>
                  <a:gd name="T57" fmla="*/ 133 h 160"/>
                  <a:gd name="T58" fmla="*/ 48 w 86"/>
                  <a:gd name="T59" fmla="*/ 143 h 160"/>
                  <a:gd name="T60" fmla="*/ 54 w 86"/>
                  <a:gd name="T61" fmla="*/ 151 h 160"/>
                  <a:gd name="T62" fmla="*/ 61 w 86"/>
                  <a:gd name="T63" fmla="*/ 156 h 160"/>
                  <a:gd name="T64" fmla="*/ 69 w 86"/>
                  <a:gd name="T65" fmla="*/ 159 h 160"/>
                  <a:gd name="T66" fmla="*/ 76 w 86"/>
                  <a:gd name="T67" fmla="*/ 158 h 160"/>
                  <a:gd name="T68" fmla="*/ 85 w 86"/>
                  <a:gd name="T69" fmla="*/ 153 h 160"/>
                  <a:gd name="T70" fmla="*/ 84 w 86"/>
                  <a:gd name="T71" fmla="*/ 154 h 160"/>
                  <a:gd name="T72" fmla="*/ 84 w 86"/>
                  <a:gd name="T73" fmla="*/ 150 h 160"/>
                  <a:gd name="T74" fmla="*/ 83 w 86"/>
                  <a:gd name="T75" fmla="*/ 150 h 160"/>
                  <a:gd name="T76" fmla="*/ 83 w 86"/>
                  <a:gd name="T77" fmla="*/ 151 h 160"/>
                  <a:gd name="T78" fmla="*/ 84 w 86"/>
                  <a:gd name="T79" fmla="*/ 15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0">
                    <a:moveTo>
                      <a:pt x="84" y="150"/>
                    </a:moveTo>
                    <a:lnTo>
                      <a:pt x="83" y="151"/>
                    </a:lnTo>
                    <a:lnTo>
                      <a:pt x="75" y="154"/>
                    </a:lnTo>
                    <a:lnTo>
                      <a:pt x="69" y="155"/>
                    </a:lnTo>
                    <a:lnTo>
                      <a:pt x="63" y="153"/>
                    </a:lnTo>
                    <a:lnTo>
                      <a:pt x="57" y="148"/>
                    </a:lnTo>
                    <a:lnTo>
                      <a:pt x="52" y="141"/>
                    </a:lnTo>
                    <a:lnTo>
                      <a:pt x="47" y="131"/>
                    </a:lnTo>
                    <a:lnTo>
                      <a:pt x="42" y="120"/>
                    </a:lnTo>
                    <a:lnTo>
                      <a:pt x="38" y="108"/>
                    </a:lnTo>
                    <a:lnTo>
                      <a:pt x="33" y="94"/>
                    </a:lnTo>
                    <a:lnTo>
                      <a:pt x="29" y="80"/>
                    </a:lnTo>
                    <a:lnTo>
                      <a:pt x="25" y="65"/>
                    </a:lnTo>
                    <a:lnTo>
                      <a:pt x="21" y="50"/>
                    </a:lnTo>
                    <a:lnTo>
                      <a:pt x="17" y="36"/>
                    </a:lnTo>
                    <a:lnTo>
                      <a:pt x="13" y="24"/>
                    </a:lnTo>
                    <a:lnTo>
                      <a:pt x="8" y="12"/>
                    </a:lnTo>
                    <a:lnTo>
                      <a:pt x="4" y="0"/>
                    </a:lnTo>
                    <a:lnTo>
                      <a:pt x="0" y="2"/>
                    </a:lnTo>
                    <a:lnTo>
                      <a:pt x="5" y="12"/>
                    </a:lnTo>
                    <a:lnTo>
                      <a:pt x="9" y="24"/>
                    </a:lnTo>
                    <a:lnTo>
                      <a:pt x="13" y="38"/>
                    </a:lnTo>
                    <a:lnTo>
                      <a:pt x="17" y="51"/>
                    </a:lnTo>
                    <a:lnTo>
                      <a:pt x="21" y="66"/>
                    </a:lnTo>
                    <a:lnTo>
                      <a:pt x="25" y="80"/>
                    </a:lnTo>
                    <a:lnTo>
                      <a:pt x="30" y="95"/>
                    </a:lnTo>
                    <a:lnTo>
                      <a:pt x="34" y="109"/>
                    </a:lnTo>
                    <a:lnTo>
                      <a:pt x="38" y="121"/>
                    </a:lnTo>
                    <a:lnTo>
                      <a:pt x="43" y="133"/>
                    </a:lnTo>
                    <a:lnTo>
                      <a:pt x="48" y="143"/>
                    </a:lnTo>
                    <a:lnTo>
                      <a:pt x="54" y="151"/>
                    </a:lnTo>
                    <a:lnTo>
                      <a:pt x="61" y="156"/>
                    </a:lnTo>
                    <a:lnTo>
                      <a:pt x="69" y="159"/>
                    </a:lnTo>
                    <a:lnTo>
                      <a:pt x="76" y="158"/>
                    </a:lnTo>
                    <a:lnTo>
                      <a:pt x="85" y="153"/>
                    </a:lnTo>
                    <a:lnTo>
                      <a:pt x="84" y="154"/>
                    </a:lnTo>
                    <a:lnTo>
                      <a:pt x="84" y="150"/>
                    </a:lnTo>
                    <a:lnTo>
                      <a:pt x="83" y="150"/>
                    </a:lnTo>
                    <a:lnTo>
                      <a:pt x="83" y="151"/>
                    </a:lnTo>
                    <a:lnTo>
                      <a:pt x="84" y="15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3" name="Freeform 59">
                <a:extLst>
                  <a:ext uri="{FF2B5EF4-FFF2-40B4-BE49-F238E27FC236}">
                    <a16:creationId xmlns:a16="http://schemas.microsoft.com/office/drawing/2014/main" id="{D5E3B32B-4F54-89C9-1E0D-304EF23858B4}"/>
                  </a:ext>
                </a:extLst>
              </p:cNvPr>
              <p:cNvSpPr>
                <a:spLocks/>
              </p:cNvSpPr>
              <p:nvPr/>
            </p:nvSpPr>
            <p:spPr bwMode="auto">
              <a:xfrm>
                <a:off x="5045" y="3094"/>
                <a:ext cx="46" cy="161"/>
              </a:xfrm>
              <a:custGeom>
                <a:avLst/>
                <a:gdLst>
                  <a:gd name="T0" fmla="*/ 4 w 46"/>
                  <a:gd name="T1" fmla="*/ 0 h 161"/>
                  <a:gd name="T2" fmla="*/ 0 w 46"/>
                  <a:gd name="T3" fmla="*/ 1 h 161"/>
                  <a:gd name="T4" fmla="*/ 3 w 46"/>
                  <a:gd name="T5" fmla="*/ 12 h 161"/>
                  <a:gd name="T6" fmla="*/ 7 w 46"/>
                  <a:gd name="T7" fmla="*/ 24 h 161"/>
                  <a:gd name="T8" fmla="*/ 10 w 46"/>
                  <a:gd name="T9" fmla="*/ 37 h 161"/>
                  <a:gd name="T10" fmla="*/ 14 w 46"/>
                  <a:gd name="T11" fmla="*/ 50 h 161"/>
                  <a:gd name="T12" fmla="*/ 18 w 46"/>
                  <a:gd name="T13" fmla="*/ 62 h 161"/>
                  <a:gd name="T14" fmla="*/ 22 w 46"/>
                  <a:gd name="T15" fmla="*/ 76 h 161"/>
                  <a:gd name="T16" fmla="*/ 26 w 46"/>
                  <a:gd name="T17" fmla="*/ 88 h 161"/>
                  <a:gd name="T18" fmla="*/ 29 w 46"/>
                  <a:gd name="T19" fmla="*/ 101 h 161"/>
                  <a:gd name="T20" fmla="*/ 33 w 46"/>
                  <a:gd name="T21" fmla="*/ 112 h 161"/>
                  <a:gd name="T22" fmla="*/ 36 w 46"/>
                  <a:gd name="T23" fmla="*/ 123 h 161"/>
                  <a:gd name="T24" fmla="*/ 38 w 46"/>
                  <a:gd name="T25" fmla="*/ 133 h 161"/>
                  <a:gd name="T26" fmla="*/ 40 w 46"/>
                  <a:gd name="T27" fmla="*/ 142 h 161"/>
                  <a:gd name="T28" fmla="*/ 41 w 46"/>
                  <a:gd name="T29" fmla="*/ 148 h 161"/>
                  <a:gd name="T30" fmla="*/ 41 w 46"/>
                  <a:gd name="T31" fmla="*/ 153 h 161"/>
                  <a:gd name="T32" fmla="*/ 40 w 46"/>
                  <a:gd name="T33" fmla="*/ 155 h 161"/>
                  <a:gd name="T34" fmla="*/ 41 w 46"/>
                  <a:gd name="T35" fmla="*/ 156 h 161"/>
                  <a:gd name="T36" fmla="*/ 41 w 46"/>
                  <a:gd name="T37" fmla="*/ 160 h 161"/>
                  <a:gd name="T38" fmla="*/ 44 w 46"/>
                  <a:gd name="T39" fmla="*/ 157 h 161"/>
                  <a:gd name="T40" fmla="*/ 45 w 46"/>
                  <a:gd name="T41" fmla="*/ 153 h 161"/>
                  <a:gd name="T42" fmla="*/ 44 w 46"/>
                  <a:gd name="T43" fmla="*/ 148 h 161"/>
                  <a:gd name="T44" fmla="*/ 44 w 46"/>
                  <a:gd name="T45" fmla="*/ 140 h 161"/>
                  <a:gd name="T46" fmla="*/ 42 w 46"/>
                  <a:gd name="T47" fmla="*/ 132 h 161"/>
                  <a:gd name="T48" fmla="*/ 39 w 46"/>
                  <a:gd name="T49" fmla="*/ 122 h 161"/>
                  <a:gd name="T50" fmla="*/ 37 w 46"/>
                  <a:gd name="T51" fmla="*/ 111 h 161"/>
                  <a:gd name="T52" fmla="*/ 33 w 46"/>
                  <a:gd name="T53" fmla="*/ 100 h 161"/>
                  <a:gd name="T54" fmla="*/ 29 w 46"/>
                  <a:gd name="T55" fmla="*/ 88 h 161"/>
                  <a:gd name="T56" fmla="*/ 26 w 46"/>
                  <a:gd name="T57" fmla="*/ 74 h 161"/>
                  <a:gd name="T58" fmla="*/ 22 w 46"/>
                  <a:gd name="T59" fmla="*/ 62 h 161"/>
                  <a:gd name="T60" fmla="*/ 18 w 46"/>
                  <a:gd name="T61" fmla="*/ 49 h 161"/>
                  <a:gd name="T62" fmla="*/ 14 w 46"/>
                  <a:gd name="T63" fmla="*/ 36 h 161"/>
                  <a:gd name="T64" fmla="*/ 10 w 46"/>
                  <a:gd name="T65" fmla="*/ 23 h 161"/>
                  <a:gd name="T66" fmla="*/ 7 w 46"/>
                  <a:gd name="T67" fmla="*/ 11 h 161"/>
                  <a:gd name="T68" fmla="*/ 4 w 46"/>
                  <a:gd name="T69" fmla="*/ 0 h 161"/>
                  <a:gd name="T70" fmla="*/ 0 w 46"/>
                  <a:gd name="T71" fmla="*/ 1 h 161"/>
                  <a:gd name="T72" fmla="*/ 4 w 46"/>
                  <a:gd name="T73" fmla="*/ 0 h 1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161">
                    <a:moveTo>
                      <a:pt x="4" y="0"/>
                    </a:moveTo>
                    <a:lnTo>
                      <a:pt x="0" y="1"/>
                    </a:lnTo>
                    <a:lnTo>
                      <a:pt x="3" y="12"/>
                    </a:lnTo>
                    <a:lnTo>
                      <a:pt x="7" y="24"/>
                    </a:lnTo>
                    <a:lnTo>
                      <a:pt x="10" y="37"/>
                    </a:lnTo>
                    <a:lnTo>
                      <a:pt x="14" y="50"/>
                    </a:lnTo>
                    <a:lnTo>
                      <a:pt x="18" y="62"/>
                    </a:lnTo>
                    <a:lnTo>
                      <a:pt x="22" y="76"/>
                    </a:lnTo>
                    <a:lnTo>
                      <a:pt x="26" y="88"/>
                    </a:lnTo>
                    <a:lnTo>
                      <a:pt x="29" y="101"/>
                    </a:lnTo>
                    <a:lnTo>
                      <a:pt x="33" y="112"/>
                    </a:lnTo>
                    <a:lnTo>
                      <a:pt x="36" y="123"/>
                    </a:lnTo>
                    <a:lnTo>
                      <a:pt x="38" y="133"/>
                    </a:lnTo>
                    <a:lnTo>
                      <a:pt x="40" y="142"/>
                    </a:lnTo>
                    <a:lnTo>
                      <a:pt x="41" y="148"/>
                    </a:lnTo>
                    <a:lnTo>
                      <a:pt x="41" y="153"/>
                    </a:lnTo>
                    <a:lnTo>
                      <a:pt x="40" y="155"/>
                    </a:lnTo>
                    <a:lnTo>
                      <a:pt x="41" y="156"/>
                    </a:lnTo>
                    <a:lnTo>
                      <a:pt x="41" y="160"/>
                    </a:lnTo>
                    <a:lnTo>
                      <a:pt x="44" y="157"/>
                    </a:lnTo>
                    <a:lnTo>
                      <a:pt x="45" y="153"/>
                    </a:lnTo>
                    <a:lnTo>
                      <a:pt x="44" y="148"/>
                    </a:lnTo>
                    <a:lnTo>
                      <a:pt x="44" y="140"/>
                    </a:lnTo>
                    <a:lnTo>
                      <a:pt x="42" y="132"/>
                    </a:lnTo>
                    <a:lnTo>
                      <a:pt x="39" y="122"/>
                    </a:lnTo>
                    <a:lnTo>
                      <a:pt x="37" y="111"/>
                    </a:lnTo>
                    <a:lnTo>
                      <a:pt x="33" y="100"/>
                    </a:lnTo>
                    <a:lnTo>
                      <a:pt x="29" y="88"/>
                    </a:lnTo>
                    <a:lnTo>
                      <a:pt x="26" y="74"/>
                    </a:lnTo>
                    <a:lnTo>
                      <a:pt x="22" y="62"/>
                    </a:lnTo>
                    <a:lnTo>
                      <a:pt x="18" y="49"/>
                    </a:lnTo>
                    <a:lnTo>
                      <a:pt x="14" y="36"/>
                    </a:lnTo>
                    <a:lnTo>
                      <a:pt x="10" y="23"/>
                    </a:lnTo>
                    <a:lnTo>
                      <a:pt x="7" y="11"/>
                    </a:lnTo>
                    <a:lnTo>
                      <a:pt x="4" y="0"/>
                    </a:lnTo>
                    <a:lnTo>
                      <a:pt x="0" y="1"/>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4" name="Freeform 60">
                <a:extLst>
                  <a:ext uri="{FF2B5EF4-FFF2-40B4-BE49-F238E27FC236}">
                    <a16:creationId xmlns:a16="http://schemas.microsoft.com/office/drawing/2014/main" id="{EEC238F8-9B12-1B8D-D76B-39DDB62896BA}"/>
                  </a:ext>
                </a:extLst>
              </p:cNvPr>
              <p:cNvSpPr>
                <a:spLocks/>
              </p:cNvSpPr>
              <p:nvPr/>
            </p:nvSpPr>
            <p:spPr bwMode="auto">
              <a:xfrm>
                <a:off x="5045" y="3094"/>
                <a:ext cx="69" cy="131"/>
              </a:xfrm>
              <a:custGeom>
                <a:avLst/>
                <a:gdLst>
                  <a:gd name="T0" fmla="*/ 68 w 69"/>
                  <a:gd name="T1" fmla="*/ 126 h 131"/>
                  <a:gd name="T2" fmla="*/ 68 w 69"/>
                  <a:gd name="T3" fmla="*/ 126 h 131"/>
                  <a:gd name="T4" fmla="*/ 66 w 69"/>
                  <a:gd name="T5" fmla="*/ 126 h 131"/>
                  <a:gd name="T6" fmla="*/ 64 w 69"/>
                  <a:gd name="T7" fmla="*/ 124 h 131"/>
                  <a:gd name="T8" fmla="*/ 60 w 69"/>
                  <a:gd name="T9" fmla="*/ 120 h 131"/>
                  <a:gd name="T10" fmla="*/ 56 w 69"/>
                  <a:gd name="T11" fmla="*/ 115 h 131"/>
                  <a:gd name="T12" fmla="*/ 52 w 69"/>
                  <a:gd name="T13" fmla="*/ 108 h 131"/>
                  <a:gd name="T14" fmla="*/ 48 w 69"/>
                  <a:gd name="T15" fmla="*/ 100 h 131"/>
                  <a:gd name="T16" fmla="*/ 43 w 69"/>
                  <a:gd name="T17" fmla="*/ 91 h 131"/>
                  <a:gd name="T18" fmla="*/ 38 w 69"/>
                  <a:gd name="T19" fmla="*/ 81 h 131"/>
                  <a:gd name="T20" fmla="*/ 33 w 69"/>
                  <a:gd name="T21" fmla="*/ 71 h 131"/>
                  <a:gd name="T22" fmla="*/ 29 w 69"/>
                  <a:gd name="T23" fmla="*/ 60 h 131"/>
                  <a:gd name="T24" fmla="*/ 23 w 69"/>
                  <a:gd name="T25" fmla="*/ 49 h 131"/>
                  <a:gd name="T26" fmla="*/ 19 w 69"/>
                  <a:gd name="T27" fmla="*/ 39 h 131"/>
                  <a:gd name="T28" fmla="*/ 15 w 69"/>
                  <a:gd name="T29" fmla="*/ 28 h 131"/>
                  <a:gd name="T30" fmla="*/ 11 w 69"/>
                  <a:gd name="T31" fmla="*/ 18 h 131"/>
                  <a:gd name="T32" fmla="*/ 7 w 69"/>
                  <a:gd name="T33" fmla="*/ 8 h 131"/>
                  <a:gd name="T34" fmla="*/ 4 w 69"/>
                  <a:gd name="T35" fmla="*/ 0 h 131"/>
                  <a:gd name="T36" fmla="*/ 0 w 69"/>
                  <a:gd name="T37" fmla="*/ 1 h 131"/>
                  <a:gd name="T38" fmla="*/ 3 w 69"/>
                  <a:gd name="T39" fmla="*/ 10 h 131"/>
                  <a:gd name="T40" fmla="*/ 7 w 69"/>
                  <a:gd name="T41" fmla="*/ 19 h 131"/>
                  <a:gd name="T42" fmla="*/ 11 w 69"/>
                  <a:gd name="T43" fmla="*/ 29 h 131"/>
                  <a:gd name="T44" fmla="*/ 15 w 69"/>
                  <a:gd name="T45" fmla="*/ 40 h 131"/>
                  <a:gd name="T46" fmla="*/ 19 w 69"/>
                  <a:gd name="T47" fmla="*/ 51 h 131"/>
                  <a:gd name="T48" fmla="*/ 25 w 69"/>
                  <a:gd name="T49" fmla="*/ 62 h 131"/>
                  <a:gd name="T50" fmla="*/ 29 w 69"/>
                  <a:gd name="T51" fmla="*/ 72 h 131"/>
                  <a:gd name="T52" fmla="*/ 34 w 69"/>
                  <a:gd name="T53" fmla="*/ 83 h 131"/>
                  <a:gd name="T54" fmla="*/ 39 w 69"/>
                  <a:gd name="T55" fmla="*/ 93 h 131"/>
                  <a:gd name="T56" fmla="*/ 44 w 69"/>
                  <a:gd name="T57" fmla="*/ 102 h 131"/>
                  <a:gd name="T58" fmla="*/ 49 w 69"/>
                  <a:gd name="T59" fmla="*/ 110 h 131"/>
                  <a:gd name="T60" fmla="*/ 54 w 69"/>
                  <a:gd name="T61" fmla="*/ 117 h 131"/>
                  <a:gd name="T62" fmla="*/ 58 w 69"/>
                  <a:gd name="T63" fmla="*/ 122 h 131"/>
                  <a:gd name="T64" fmla="*/ 61 w 69"/>
                  <a:gd name="T65" fmla="*/ 127 h 131"/>
                  <a:gd name="T66" fmla="*/ 65 w 69"/>
                  <a:gd name="T67" fmla="*/ 130 h 131"/>
                  <a:gd name="T68" fmla="*/ 68 w 69"/>
                  <a:gd name="T69" fmla="*/ 130 h 131"/>
                  <a:gd name="T70" fmla="*/ 68 w 69"/>
                  <a:gd name="T71" fmla="*/ 126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31">
                    <a:moveTo>
                      <a:pt x="68" y="126"/>
                    </a:moveTo>
                    <a:lnTo>
                      <a:pt x="68" y="126"/>
                    </a:lnTo>
                    <a:lnTo>
                      <a:pt x="66" y="126"/>
                    </a:lnTo>
                    <a:lnTo>
                      <a:pt x="64" y="124"/>
                    </a:lnTo>
                    <a:lnTo>
                      <a:pt x="60" y="120"/>
                    </a:lnTo>
                    <a:lnTo>
                      <a:pt x="56" y="115"/>
                    </a:lnTo>
                    <a:lnTo>
                      <a:pt x="52" y="108"/>
                    </a:lnTo>
                    <a:lnTo>
                      <a:pt x="48" y="100"/>
                    </a:lnTo>
                    <a:lnTo>
                      <a:pt x="43" y="91"/>
                    </a:lnTo>
                    <a:lnTo>
                      <a:pt x="38" y="81"/>
                    </a:lnTo>
                    <a:lnTo>
                      <a:pt x="33" y="71"/>
                    </a:lnTo>
                    <a:lnTo>
                      <a:pt x="29" y="60"/>
                    </a:lnTo>
                    <a:lnTo>
                      <a:pt x="23" y="49"/>
                    </a:lnTo>
                    <a:lnTo>
                      <a:pt x="19" y="39"/>
                    </a:lnTo>
                    <a:lnTo>
                      <a:pt x="15" y="28"/>
                    </a:lnTo>
                    <a:lnTo>
                      <a:pt x="11" y="18"/>
                    </a:lnTo>
                    <a:lnTo>
                      <a:pt x="7" y="8"/>
                    </a:lnTo>
                    <a:lnTo>
                      <a:pt x="4" y="0"/>
                    </a:lnTo>
                    <a:lnTo>
                      <a:pt x="0" y="1"/>
                    </a:lnTo>
                    <a:lnTo>
                      <a:pt x="3" y="10"/>
                    </a:lnTo>
                    <a:lnTo>
                      <a:pt x="7" y="19"/>
                    </a:lnTo>
                    <a:lnTo>
                      <a:pt x="11" y="29"/>
                    </a:lnTo>
                    <a:lnTo>
                      <a:pt x="15" y="40"/>
                    </a:lnTo>
                    <a:lnTo>
                      <a:pt x="19" y="51"/>
                    </a:lnTo>
                    <a:lnTo>
                      <a:pt x="25" y="62"/>
                    </a:lnTo>
                    <a:lnTo>
                      <a:pt x="29" y="72"/>
                    </a:lnTo>
                    <a:lnTo>
                      <a:pt x="34" y="83"/>
                    </a:lnTo>
                    <a:lnTo>
                      <a:pt x="39" y="93"/>
                    </a:lnTo>
                    <a:lnTo>
                      <a:pt x="44" y="102"/>
                    </a:lnTo>
                    <a:lnTo>
                      <a:pt x="49" y="110"/>
                    </a:lnTo>
                    <a:lnTo>
                      <a:pt x="54" y="117"/>
                    </a:lnTo>
                    <a:lnTo>
                      <a:pt x="58" y="122"/>
                    </a:lnTo>
                    <a:lnTo>
                      <a:pt x="61" y="127"/>
                    </a:lnTo>
                    <a:lnTo>
                      <a:pt x="65" y="130"/>
                    </a:lnTo>
                    <a:lnTo>
                      <a:pt x="68" y="130"/>
                    </a:lnTo>
                    <a:lnTo>
                      <a:pt x="68" y="12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5" name="Freeform 61">
                <a:extLst>
                  <a:ext uri="{FF2B5EF4-FFF2-40B4-BE49-F238E27FC236}">
                    <a16:creationId xmlns:a16="http://schemas.microsoft.com/office/drawing/2014/main" id="{15A6863D-7C2B-376D-E1C6-4F56D617C1DF}"/>
                  </a:ext>
                </a:extLst>
              </p:cNvPr>
              <p:cNvSpPr>
                <a:spLocks/>
              </p:cNvSpPr>
              <p:nvPr/>
            </p:nvSpPr>
            <p:spPr bwMode="auto">
              <a:xfrm>
                <a:off x="5099" y="3104"/>
                <a:ext cx="29" cy="121"/>
              </a:xfrm>
              <a:custGeom>
                <a:avLst/>
                <a:gdLst>
                  <a:gd name="T0" fmla="*/ 0 w 29"/>
                  <a:gd name="T1" fmla="*/ 1 h 121"/>
                  <a:gd name="T2" fmla="*/ 0 w 29"/>
                  <a:gd name="T3" fmla="*/ 1 h 121"/>
                  <a:gd name="T4" fmla="*/ 4 w 29"/>
                  <a:gd name="T5" fmla="*/ 13 h 121"/>
                  <a:gd name="T6" fmla="*/ 7 w 29"/>
                  <a:gd name="T7" fmla="*/ 25 h 121"/>
                  <a:gd name="T8" fmla="*/ 11 w 29"/>
                  <a:gd name="T9" fmla="*/ 36 h 121"/>
                  <a:gd name="T10" fmla="*/ 14 w 29"/>
                  <a:gd name="T11" fmla="*/ 47 h 121"/>
                  <a:gd name="T12" fmla="*/ 17 w 29"/>
                  <a:gd name="T13" fmla="*/ 58 h 121"/>
                  <a:gd name="T14" fmla="*/ 19 w 29"/>
                  <a:gd name="T15" fmla="*/ 68 h 121"/>
                  <a:gd name="T16" fmla="*/ 21 w 29"/>
                  <a:gd name="T17" fmla="*/ 78 h 121"/>
                  <a:gd name="T18" fmla="*/ 23 w 29"/>
                  <a:gd name="T19" fmla="*/ 86 h 121"/>
                  <a:gd name="T20" fmla="*/ 24 w 29"/>
                  <a:gd name="T21" fmla="*/ 94 h 121"/>
                  <a:gd name="T22" fmla="*/ 24 w 29"/>
                  <a:gd name="T23" fmla="*/ 101 h 121"/>
                  <a:gd name="T24" fmla="*/ 24 w 29"/>
                  <a:gd name="T25" fmla="*/ 107 h 121"/>
                  <a:gd name="T26" fmla="*/ 24 w 29"/>
                  <a:gd name="T27" fmla="*/ 111 h 121"/>
                  <a:gd name="T28" fmla="*/ 22 w 29"/>
                  <a:gd name="T29" fmla="*/ 114 h 121"/>
                  <a:gd name="T30" fmla="*/ 21 w 29"/>
                  <a:gd name="T31" fmla="*/ 116 h 121"/>
                  <a:gd name="T32" fmla="*/ 18 w 29"/>
                  <a:gd name="T33" fmla="*/ 117 h 121"/>
                  <a:gd name="T34" fmla="*/ 14 w 29"/>
                  <a:gd name="T35" fmla="*/ 116 h 121"/>
                  <a:gd name="T36" fmla="*/ 14 w 29"/>
                  <a:gd name="T37" fmla="*/ 120 h 121"/>
                  <a:gd name="T38" fmla="*/ 18 w 29"/>
                  <a:gd name="T39" fmla="*/ 120 h 121"/>
                  <a:gd name="T40" fmla="*/ 22 w 29"/>
                  <a:gd name="T41" fmla="*/ 119 h 121"/>
                  <a:gd name="T42" fmla="*/ 26 w 29"/>
                  <a:gd name="T43" fmla="*/ 116 h 121"/>
                  <a:gd name="T44" fmla="*/ 28 w 29"/>
                  <a:gd name="T45" fmla="*/ 112 h 121"/>
                  <a:gd name="T46" fmla="*/ 28 w 29"/>
                  <a:gd name="T47" fmla="*/ 107 h 121"/>
                  <a:gd name="T48" fmla="*/ 28 w 29"/>
                  <a:gd name="T49" fmla="*/ 101 h 121"/>
                  <a:gd name="T50" fmla="*/ 28 w 29"/>
                  <a:gd name="T51" fmla="*/ 94 h 121"/>
                  <a:gd name="T52" fmla="*/ 27 w 29"/>
                  <a:gd name="T53" fmla="*/ 86 h 121"/>
                  <a:gd name="T54" fmla="*/ 25 w 29"/>
                  <a:gd name="T55" fmla="*/ 77 h 121"/>
                  <a:gd name="T56" fmla="*/ 23 w 29"/>
                  <a:gd name="T57" fmla="*/ 67 h 121"/>
                  <a:gd name="T58" fmla="*/ 21 w 29"/>
                  <a:gd name="T59" fmla="*/ 57 h 121"/>
                  <a:gd name="T60" fmla="*/ 18 w 29"/>
                  <a:gd name="T61" fmla="*/ 46 h 121"/>
                  <a:gd name="T62" fmla="*/ 14 w 29"/>
                  <a:gd name="T63" fmla="*/ 35 h 121"/>
                  <a:gd name="T64" fmla="*/ 11 w 29"/>
                  <a:gd name="T65" fmla="*/ 24 h 121"/>
                  <a:gd name="T66" fmla="*/ 8 w 29"/>
                  <a:gd name="T67" fmla="*/ 12 h 121"/>
                  <a:gd name="T68" fmla="*/ 4 w 29"/>
                  <a:gd name="T69" fmla="*/ 0 h 121"/>
                  <a:gd name="T70" fmla="*/ 0 w 29"/>
                  <a:gd name="T71" fmla="*/ 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21">
                    <a:moveTo>
                      <a:pt x="0" y="1"/>
                    </a:moveTo>
                    <a:lnTo>
                      <a:pt x="0" y="1"/>
                    </a:lnTo>
                    <a:lnTo>
                      <a:pt x="4" y="13"/>
                    </a:lnTo>
                    <a:lnTo>
                      <a:pt x="7" y="25"/>
                    </a:lnTo>
                    <a:lnTo>
                      <a:pt x="11" y="36"/>
                    </a:lnTo>
                    <a:lnTo>
                      <a:pt x="14" y="47"/>
                    </a:lnTo>
                    <a:lnTo>
                      <a:pt x="17" y="58"/>
                    </a:lnTo>
                    <a:lnTo>
                      <a:pt x="19" y="68"/>
                    </a:lnTo>
                    <a:lnTo>
                      <a:pt x="21" y="78"/>
                    </a:lnTo>
                    <a:lnTo>
                      <a:pt x="23" y="86"/>
                    </a:lnTo>
                    <a:lnTo>
                      <a:pt x="24" y="94"/>
                    </a:lnTo>
                    <a:lnTo>
                      <a:pt x="24" y="101"/>
                    </a:lnTo>
                    <a:lnTo>
                      <a:pt x="24" y="107"/>
                    </a:lnTo>
                    <a:lnTo>
                      <a:pt x="24" y="111"/>
                    </a:lnTo>
                    <a:lnTo>
                      <a:pt x="22" y="114"/>
                    </a:lnTo>
                    <a:lnTo>
                      <a:pt x="21" y="116"/>
                    </a:lnTo>
                    <a:lnTo>
                      <a:pt x="18" y="117"/>
                    </a:lnTo>
                    <a:lnTo>
                      <a:pt x="14" y="116"/>
                    </a:lnTo>
                    <a:lnTo>
                      <a:pt x="14" y="120"/>
                    </a:lnTo>
                    <a:lnTo>
                      <a:pt x="18" y="120"/>
                    </a:lnTo>
                    <a:lnTo>
                      <a:pt x="22" y="119"/>
                    </a:lnTo>
                    <a:lnTo>
                      <a:pt x="26" y="116"/>
                    </a:lnTo>
                    <a:lnTo>
                      <a:pt x="28" y="112"/>
                    </a:lnTo>
                    <a:lnTo>
                      <a:pt x="28" y="107"/>
                    </a:lnTo>
                    <a:lnTo>
                      <a:pt x="28" y="101"/>
                    </a:lnTo>
                    <a:lnTo>
                      <a:pt x="28" y="94"/>
                    </a:lnTo>
                    <a:lnTo>
                      <a:pt x="27" y="86"/>
                    </a:lnTo>
                    <a:lnTo>
                      <a:pt x="25" y="77"/>
                    </a:lnTo>
                    <a:lnTo>
                      <a:pt x="23" y="67"/>
                    </a:lnTo>
                    <a:lnTo>
                      <a:pt x="21" y="57"/>
                    </a:lnTo>
                    <a:lnTo>
                      <a:pt x="18" y="46"/>
                    </a:lnTo>
                    <a:lnTo>
                      <a:pt x="14" y="35"/>
                    </a:lnTo>
                    <a:lnTo>
                      <a:pt x="11" y="24"/>
                    </a:lnTo>
                    <a:lnTo>
                      <a:pt x="8" y="12"/>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6" name="Freeform 62">
                <a:extLst>
                  <a:ext uri="{FF2B5EF4-FFF2-40B4-BE49-F238E27FC236}">
                    <a16:creationId xmlns:a16="http://schemas.microsoft.com/office/drawing/2014/main" id="{59ABC7C4-9A57-9298-C4B2-F364FD3F0A5B}"/>
                  </a:ext>
                </a:extLst>
              </p:cNvPr>
              <p:cNvSpPr>
                <a:spLocks/>
              </p:cNvSpPr>
              <p:nvPr/>
            </p:nvSpPr>
            <p:spPr bwMode="auto">
              <a:xfrm>
                <a:off x="5064" y="3029"/>
                <a:ext cx="40" cy="77"/>
              </a:xfrm>
              <a:custGeom>
                <a:avLst/>
                <a:gdLst>
                  <a:gd name="T0" fmla="*/ 3 w 40"/>
                  <a:gd name="T1" fmla="*/ 0 h 77"/>
                  <a:gd name="T2" fmla="*/ 0 w 40"/>
                  <a:gd name="T3" fmla="*/ 2 h 77"/>
                  <a:gd name="T4" fmla="*/ 5 w 40"/>
                  <a:gd name="T5" fmla="*/ 10 h 77"/>
                  <a:gd name="T6" fmla="*/ 9 w 40"/>
                  <a:gd name="T7" fmla="*/ 18 h 77"/>
                  <a:gd name="T8" fmla="*/ 14 w 40"/>
                  <a:gd name="T9" fmla="*/ 26 h 77"/>
                  <a:gd name="T10" fmla="*/ 18 w 40"/>
                  <a:gd name="T11" fmla="*/ 34 h 77"/>
                  <a:gd name="T12" fmla="*/ 22 w 40"/>
                  <a:gd name="T13" fmla="*/ 43 h 77"/>
                  <a:gd name="T14" fmla="*/ 27 w 40"/>
                  <a:gd name="T15" fmla="*/ 52 h 77"/>
                  <a:gd name="T16" fmla="*/ 31 w 40"/>
                  <a:gd name="T17" fmla="*/ 63 h 77"/>
                  <a:gd name="T18" fmla="*/ 35 w 40"/>
                  <a:gd name="T19" fmla="*/ 76 h 77"/>
                  <a:gd name="T20" fmla="*/ 39 w 40"/>
                  <a:gd name="T21" fmla="*/ 75 h 77"/>
                  <a:gd name="T22" fmla="*/ 35 w 40"/>
                  <a:gd name="T23" fmla="*/ 62 h 77"/>
                  <a:gd name="T24" fmla="*/ 30 w 40"/>
                  <a:gd name="T25" fmla="*/ 50 h 77"/>
                  <a:gd name="T26" fmla="*/ 26 w 40"/>
                  <a:gd name="T27" fmla="*/ 41 h 77"/>
                  <a:gd name="T28" fmla="*/ 22 w 40"/>
                  <a:gd name="T29" fmla="*/ 32 h 77"/>
                  <a:gd name="T30" fmla="*/ 17 w 40"/>
                  <a:gd name="T31" fmla="*/ 24 h 77"/>
                  <a:gd name="T32" fmla="*/ 13 w 40"/>
                  <a:gd name="T33" fmla="*/ 16 h 77"/>
                  <a:gd name="T34" fmla="*/ 8 w 40"/>
                  <a:gd name="T35" fmla="*/ 8 h 77"/>
                  <a:gd name="T36" fmla="*/ 3 w 40"/>
                  <a:gd name="T37" fmla="*/ 0 h 77"/>
                  <a:gd name="T38" fmla="*/ 0 w 40"/>
                  <a:gd name="T39" fmla="*/ 2 h 77"/>
                  <a:gd name="T40" fmla="*/ 3 w 40"/>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 y="0"/>
                    </a:moveTo>
                    <a:lnTo>
                      <a:pt x="0" y="2"/>
                    </a:lnTo>
                    <a:lnTo>
                      <a:pt x="5" y="10"/>
                    </a:lnTo>
                    <a:lnTo>
                      <a:pt x="9" y="18"/>
                    </a:lnTo>
                    <a:lnTo>
                      <a:pt x="14" y="26"/>
                    </a:lnTo>
                    <a:lnTo>
                      <a:pt x="18" y="34"/>
                    </a:lnTo>
                    <a:lnTo>
                      <a:pt x="22" y="43"/>
                    </a:lnTo>
                    <a:lnTo>
                      <a:pt x="27" y="52"/>
                    </a:lnTo>
                    <a:lnTo>
                      <a:pt x="31" y="63"/>
                    </a:lnTo>
                    <a:lnTo>
                      <a:pt x="35" y="76"/>
                    </a:lnTo>
                    <a:lnTo>
                      <a:pt x="39" y="75"/>
                    </a:lnTo>
                    <a:lnTo>
                      <a:pt x="35" y="62"/>
                    </a:lnTo>
                    <a:lnTo>
                      <a:pt x="30" y="50"/>
                    </a:lnTo>
                    <a:lnTo>
                      <a:pt x="26" y="41"/>
                    </a:lnTo>
                    <a:lnTo>
                      <a:pt x="22" y="32"/>
                    </a:lnTo>
                    <a:lnTo>
                      <a:pt x="17" y="24"/>
                    </a:lnTo>
                    <a:lnTo>
                      <a:pt x="13" y="16"/>
                    </a:lnTo>
                    <a:lnTo>
                      <a:pt x="8" y="8"/>
                    </a:lnTo>
                    <a:lnTo>
                      <a:pt x="3" y="0"/>
                    </a:lnTo>
                    <a:lnTo>
                      <a:pt x="0" y="2"/>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7" name="Freeform 63">
                <a:extLst>
                  <a:ext uri="{FF2B5EF4-FFF2-40B4-BE49-F238E27FC236}">
                    <a16:creationId xmlns:a16="http://schemas.microsoft.com/office/drawing/2014/main" id="{222ED5E3-8B71-7BF4-98C8-5139E6D3C4DF}"/>
                  </a:ext>
                </a:extLst>
              </p:cNvPr>
              <p:cNvSpPr>
                <a:spLocks/>
              </p:cNvSpPr>
              <p:nvPr/>
            </p:nvSpPr>
            <p:spPr bwMode="auto">
              <a:xfrm>
                <a:off x="5064" y="3020"/>
                <a:ext cx="28" cy="32"/>
              </a:xfrm>
              <a:custGeom>
                <a:avLst/>
                <a:gdLst>
                  <a:gd name="T0" fmla="*/ 27 w 28"/>
                  <a:gd name="T1" fmla="*/ 29 h 32"/>
                  <a:gd name="T2" fmla="*/ 27 w 28"/>
                  <a:gd name="T3" fmla="*/ 29 h 32"/>
                  <a:gd name="T4" fmla="*/ 16 w 28"/>
                  <a:gd name="T5" fmla="*/ 12 h 32"/>
                  <a:gd name="T6" fmla="*/ 8 w 28"/>
                  <a:gd name="T7" fmla="*/ 3 h 32"/>
                  <a:gd name="T8" fmla="*/ 4 w 28"/>
                  <a:gd name="T9" fmla="*/ 0 h 32"/>
                  <a:gd name="T10" fmla="*/ 1 w 28"/>
                  <a:gd name="T11" fmla="*/ 3 h 32"/>
                  <a:gd name="T12" fmla="*/ 1 w 28"/>
                  <a:gd name="T13" fmla="*/ 7 h 32"/>
                  <a:gd name="T14" fmla="*/ 2 w 28"/>
                  <a:gd name="T15" fmla="*/ 11 h 32"/>
                  <a:gd name="T16" fmla="*/ 5 w 28"/>
                  <a:gd name="T17" fmla="*/ 11 h 32"/>
                  <a:gd name="T18" fmla="*/ 3 w 28"/>
                  <a:gd name="T19" fmla="*/ 9 h 32"/>
                  <a:gd name="T20" fmla="*/ 0 w 28"/>
                  <a:gd name="T21" fmla="*/ 11 h 32"/>
                  <a:gd name="T22" fmla="*/ 3 w 28"/>
                  <a:gd name="T23" fmla="*/ 14 h 32"/>
                  <a:gd name="T24" fmla="*/ 6 w 28"/>
                  <a:gd name="T25" fmla="*/ 11 h 32"/>
                  <a:gd name="T26" fmla="*/ 5 w 28"/>
                  <a:gd name="T27" fmla="*/ 7 h 32"/>
                  <a:gd name="T28" fmla="*/ 5 w 28"/>
                  <a:gd name="T29" fmla="*/ 3 h 32"/>
                  <a:gd name="T30" fmla="*/ 3 w 28"/>
                  <a:gd name="T31" fmla="*/ 4 h 32"/>
                  <a:gd name="T32" fmla="*/ 6 w 28"/>
                  <a:gd name="T33" fmla="*/ 6 h 32"/>
                  <a:gd name="T34" fmla="*/ 13 w 28"/>
                  <a:gd name="T35" fmla="*/ 14 h 32"/>
                  <a:gd name="T36" fmla="*/ 25 w 28"/>
                  <a:gd name="T37" fmla="*/ 31 h 32"/>
                  <a:gd name="T38" fmla="*/ 27 w 28"/>
                  <a:gd name="T39" fmla="*/ 29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 h="32">
                    <a:moveTo>
                      <a:pt x="27" y="29"/>
                    </a:moveTo>
                    <a:lnTo>
                      <a:pt x="27" y="29"/>
                    </a:lnTo>
                    <a:lnTo>
                      <a:pt x="16" y="12"/>
                    </a:lnTo>
                    <a:lnTo>
                      <a:pt x="8" y="3"/>
                    </a:lnTo>
                    <a:lnTo>
                      <a:pt x="4" y="0"/>
                    </a:lnTo>
                    <a:lnTo>
                      <a:pt x="1" y="3"/>
                    </a:lnTo>
                    <a:lnTo>
                      <a:pt x="1" y="7"/>
                    </a:lnTo>
                    <a:lnTo>
                      <a:pt x="2" y="11"/>
                    </a:lnTo>
                    <a:lnTo>
                      <a:pt x="5" y="11"/>
                    </a:lnTo>
                    <a:lnTo>
                      <a:pt x="3" y="9"/>
                    </a:lnTo>
                    <a:lnTo>
                      <a:pt x="0" y="11"/>
                    </a:lnTo>
                    <a:lnTo>
                      <a:pt x="3" y="14"/>
                    </a:lnTo>
                    <a:lnTo>
                      <a:pt x="6" y="11"/>
                    </a:lnTo>
                    <a:lnTo>
                      <a:pt x="5" y="7"/>
                    </a:lnTo>
                    <a:lnTo>
                      <a:pt x="5" y="3"/>
                    </a:lnTo>
                    <a:lnTo>
                      <a:pt x="3" y="4"/>
                    </a:lnTo>
                    <a:lnTo>
                      <a:pt x="6" y="6"/>
                    </a:lnTo>
                    <a:lnTo>
                      <a:pt x="13" y="14"/>
                    </a:lnTo>
                    <a:lnTo>
                      <a:pt x="25" y="31"/>
                    </a:lnTo>
                    <a:lnTo>
                      <a:pt x="27"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8" name="Freeform 64">
                <a:extLst>
                  <a:ext uri="{FF2B5EF4-FFF2-40B4-BE49-F238E27FC236}">
                    <a16:creationId xmlns:a16="http://schemas.microsoft.com/office/drawing/2014/main" id="{ED0D1E2C-B399-93B6-43F0-7119500943E9}"/>
                  </a:ext>
                </a:extLst>
              </p:cNvPr>
              <p:cNvSpPr>
                <a:spLocks/>
              </p:cNvSpPr>
              <p:nvPr/>
            </p:nvSpPr>
            <p:spPr bwMode="auto">
              <a:xfrm>
                <a:off x="5089" y="3049"/>
                <a:ext cx="44" cy="51"/>
              </a:xfrm>
              <a:custGeom>
                <a:avLst/>
                <a:gdLst>
                  <a:gd name="T0" fmla="*/ 42 w 44"/>
                  <a:gd name="T1" fmla="*/ 46 h 51"/>
                  <a:gd name="T2" fmla="*/ 43 w 44"/>
                  <a:gd name="T3" fmla="*/ 47 h 51"/>
                  <a:gd name="T4" fmla="*/ 37 w 44"/>
                  <a:gd name="T5" fmla="*/ 41 h 51"/>
                  <a:gd name="T6" fmla="*/ 32 w 44"/>
                  <a:gd name="T7" fmla="*/ 36 h 51"/>
                  <a:gd name="T8" fmla="*/ 27 w 44"/>
                  <a:gd name="T9" fmla="*/ 30 h 51"/>
                  <a:gd name="T10" fmla="*/ 22 w 44"/>
                  <a:gd name="T11" fmla="*/ 24 h 51"/>
                  <a:gd name="T12" fmla="*/ 16 w 44"/>
                  <a:gd name="T13" fmla="*/ 19 h 51"/>
                  <a:gd name="T14" fmla="*/ 12 w 44"/>
                  <a:gd name="T15" fmla="*/ 13 h 51"/>
                  <a:gd name="T16" fmla="*/ 7 w 44"/>
                  <a:gd name="T17" fmla="*/ 7 h 51"/>
                  <a:gd name="T18" fmla="*/ 2 w 44"/>
                  <a:gd name="T19" fmla="*/ 0 h 51"/>
                  <a:gd name="T20" fmla="*/ 0 w 44"/>
                  <a:gd name="T21" fmla="*/ 2 h 51"/>
                  <a:gd name="T22" fmla="*/ 4 w 44"/>
                  <a:gd name="T23" fmla="*/ 9 h 51"/>
                  <a:gd name="T24" fmla="*/ 9 w 44"/>
                  <a:gd name="T25" fmla="*/ 15 h 51"/>
                  <a:gd name="T26" fmla="*/ 14 w 44"/>
                  <a:gd name="T27" fmla="*/ 22 h 51"/>
                  <a:gd name="T28" fmla="*/ 19 w 44"/>
                  <a:gd name="T29" fmla="*/ 27 h 51"/>
                  <a:gd name="T30" fmla="*/ 24 w 44"/>
                  <a:gd name="T31" fmla="*/ 33 h 51"/>
                  <a:gd name="T32" fmla="*/ 29 w 44"/>
                  <a:gd name="T33" fmla="*/ 38 h 51"/>
                  <a:gd name="T34" fmla="*/ 34 w 44"/>
                  <a:gd name="T35" fmla="*/ 44 h 51"/>
                  <a:gd name="T36" fmla="*/ 40 w 44"/>
                  <a:gd name="T37" fmla="*/ 50 h 51"/>
                  <a:gd name="T38" fmla="*/ 42 w 44"/>
                  <a:gd name="T39" fmla="*/ 46 h 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51">
                    <a:moveTo>
                      <a:pt x="42" y="46"/>
                    </a:moveTo>
                    <a:lnTo>
                      <a:pt x="43" y="47"/>
                    </a:lnTo>
                    <a:lnTo>
                      <a:pt x="37" y="41"/>
                    </a:lnTo>
                    <a:lnTo>
                      <a:pt x="32" y="36"/>
                    </a:lnTo>
                    <a:lnTo>
                      <a:pt x="27" y="30"/>
                    </a:lnTo>
                    <a:lnTo>
                      <a:pt x="22" y="24"/>
                    </a:lnTo>
                    <a:lnTo>
                      <a:pt x="16" y="19"/>
                    </a:lnTo>
                    <a:lnTo>
                      <a:pt x="12" y="13"/>
                    </a:lnTo>
                    <a:lnTo>
                      <a:pt x="7" y="7"/>
                    </a:lnTo>
                    <a:lnTo>
                      <a:pt x="2" y="0"/>
                    </a:lnTo>
                    <a:lnTo>
                      <a:pt x="0" y="2"/>
                    </a:lnTo>
                    <a:lnTo>
                      <a:pt x="4" y="9"/>
                    </a:lnTo>
                    <a:lnTo>
                      <a:pt x="9" y="15"/>
                    </a:lnTo>
                    <a:lnTo>
                      <a:pt x="14" y="22"/>
                    </a:lnTo>
                    <a:lnTo>
                      <a:pt x="19" y="27"/>
                    </a:lnTo>
                    <a:lnTo>
                      <a:pt x="24" y="33"/>
                    </a:lnTo>
                    <a:lnTo>
                      <a:pt x="29" y="38"/>
                    </a:lnTo>
                    <a:lnTo>
                      <a:pt x="34" y="44"/>
                    </a:lnTo>
                    <a:lnTo>
                      <a:pt x="40" y="50"/>
                    </a:lnTo>
                    <a:lnTo>
                      <a:pt x="42"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9" name="Freeform 65">
                <a:extLst>
                  <a:ext uri="{FF2B5EF4-FFF2-40B4-BE49-F238E27FC236}">
                    <a16:creationId xmlns:a16="http://schemas.microsoft.com/office/drawing/2014/main" id="{CC0FE82F-AB7F-0FB8-D124-F36C5BFD0C0D}"/>
                  </a:ext>
                </a:extLst>
              </p:cNvPr>
              <p:cNvSpPr>
                <a:spLocks/>
              </p:cNvSpPr>
              <p:nvPr/>
            </p:nvSpPr>
            <p:spPr bwMode="auto">
              <a:xfrm>
                <a:off x="5129" y="3045"/>
                <a:ext cx="23" cy="58"/>
              </a:xfrm>
              <a:custGeom>
                <a:avLst/>
                <a:gdLst>
                  <a:gd name="T0" fmla="*/ 8 w 23"/>
                  <a:gd name="T1" fmla="*/ 1 h 58"/>
                  <a:gd name="T2" fmla="*/ 8 w 23"/>
                  <a:gd name="T3" fmla="*/ 1 h 58"/>
                  <a:gd name="T4" fmla="*/ 13 w 23"/>
                  <a:gd name="T5" fmla="*/ 16 h 58"/>
                  <a:gd name="T6" fmla="*/ 16 w 23"/>
                  <a:gd name="T7" fmla="*/ 30 h 58"/>
                  <a:gd name="T8" fmla="*/ 18 w 23"/>
                  <a:gd name="T9" fmla="*/ 40 h 58"/>
                  <a:gd name="T10" fmla="*/ 18 w 23"/>
                  <a:gd name="T11" fmla="*/ 47 h 58"/>
                  <a:gd name="T12" fmla="*/ 17 w 23"/>
                  <a:gd name="T13" fmla="*/ 52 h 58"/>
                  <a:gd name="T14" fmla="*/ 14 w 23"/>
                  <a:gd name="T15" fmla="*/ 54 h 58"/>
                  <a:gd name="T16" fmla="*/ 10 w 23"/>
                  <a:gd name="T17" fmla="*/ 54 h 58"/>
                  <a:gd name="T18" fmla="*/ 2 w 23"/>
                  <a:gd name="T19" fmla="*/ 50 h 58"/>
                  <a:gd name="T20" fmla="*/ 0 w 23"/>
                  <a:gd name="T21" fmla="*/ 54 h 58"/>
                  <a:gd name="T22" fmla="*/ 9 w 23"/>
                  <a:gd name="T23" fmla="*/ 57 h 58"/>
                  <a:gd name="T24" fmla="*/ 16 w 23"/>
                  <a:gd name="T25" fmla="*/ 57 h 58"/>
                  <a:gd name="T26" fmla="*/ 20 w 23"/>
                  <a:gd name="T27" fmla="*/ 54 h 58"/>
                  <a:gd name="T28" fmla="*/ 22 w 23"/>
                  <a:gd name="T29" fmla="*/ 47 h 58"/>
                  <a:gd name="T30" fmla="*/ 22 w 23"/>
                  <a:gd name="T31" fmla="*/ 40 h 58"/>
                  <a:gd name="T32" fmla="*/ 20 w 23"/>
                  <a:gd name="T33" fmla="*/ 28 h 58"/>
                  <a:gd name="T34" fmla="*/ 16 w 23"/>
                  <a:gd name="T35" fmla="*/ 16 h 58"/>
                  <a:gd name="T36" fmla="*/ 12 w 23"/>
                  <a:gd name="T37" fmla="*/ 0 h 58"/>
                  <a:gd name="T38" fmla="*/ 8 w 23"/>
                  <a:gd name="T39" fmla="*/ 1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8" y="1"/>
                    </a:moveTo>
                    <a:lnTo>
                      <a:pt x="8" y="1"/>
                    </a:lnTo>
                    <a:lnTo>
                      <a:pt x="13" y="16"/>
                    </a:lnTo>
                    <a:lnTo>
                      <a:pt x="16" y="30"/>
                    </a:lnTo>
                    <a:lnTo>
                      <a:pt x="18" y="40"/>
                    </a:lnTo>
                    <a:lnTo>
                      <a:pt x="18" y="47"/>
                    </a:lnTo>
                    <a:lnTo>
                      <a:pt x="17" y="52"/>
                    </a:lnTo>
                    <a:lnTo>
                      <a:pt x="14" y="54"/>
                    </a:lnTo>
                    <a:lnTo>
                      <a:pt x="10" y="54"/>
                    </a:lnTo>
                    <a:lnTo>
                      <a:pt x="2" y="50"/>
                    </a:lnTo>
                    <a:lnTo>
                      <a:pt x="0" y="54"/>
                    </a:lnTo>
                    <a:lnTo>
                      <a:pt x="9" y="57"/>
                    </a:lnTo>
                    <a:lnTo>
                      <a:pt x="16" y="57"/>
                    </a:lnTo>
                    <a:lnTo>
                      <a:pt x="20" y="54"/>
                    </a:lnTo>
                    <a:lnTo>
                      <a:pt x="22" y="47"/>
                    </a:lnTo>
                    <a:lnTo>
                      <a:pt x="22" y="40"/>
                    </a:lnTo>
                    <a:lnTo>
                      <a:pt x="20" y="28"/>
                    </a:lnTo>
                    <a:lnTo>
                      <a:pt x="16" y="16"/>
                    </a:lnTo>
                    <a:lnTo>
                      <a:pt x="12"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0" name="Freeform 66">
                <a:extLst>
                  <a:ext uri="{FF2B5EF4-FFF2-40B4-BE49-F238E27FC236}">
                    <a16:creationId xmlns:a16="http://schemas.microsoft.com/office/drawing/2014/main" id="{AE45A0BE-C5E5-E851-13AE-67A3D8D2526E}"/>
                  </a:ext>
                </a:extLst>
              </p:cNvPr>
              <p:cNvSpPr>
                <a:spLocks/>
              </p:cNvSpPr>
              <p:nvPr/>
            </p:nvSpPr>
            <p:spPr bwMode="auto">
              <a:xfrm>
                <a:off x="5084" y="2956"/>
                <a:ext cx="58" cy="91"/>
              </a:xfrm>
              <a:custGeom>
                <a:avLst/>
                <a:gdLst>
                  <a:gd name="T0" fmla="*/ 0 w 58"/>
                  <a:gd name="T1" fmla="*/ 2 h 91"/>
                  <a:gd name="T2" fmla="*/ 0 w 58"/>
                  <a:gd name="T3" fmla="*/ 2 h 91"/>
                  <a:gd name="T4" fmla="*/ 4 w 58"/>
                  <a:gd name="T5" fmla="*/ 7 h 91"/>
                  <a:gd name="T6" fmla="*/ 7 w 58"/>
                  <a:gd name="T7" fmla="*/ 12 h 91"/>
                  <a:gd name="T8" fmla="*/ 11 w 58"/>
                  <a:gd name="T9" fmla="*/ 17 h 91"/>
                  <a:gd name="T10" fmla="*/ 15 w 58"/>
                  <a:gd name="T11" fmla="*/ 22 h 91"/>
                  <a:gd name="T12" fmla="*/ 19 w 58"/>
                  <a:gd name="T13" fmla="*/ 28 h 91"/>
                  <a:gd name="T14" fmla="*/ 23 w 58"/>
                  <a:gd name="T15" fmla="*/ 33 h 91"/>
                  <a:gd name="T16" fmla="*/ 27 w 58"/>
                  <a:gd name="T17" fmla="*/ 39 h 91"/>
                  <a:gd name="T18" fmla="*/ 30 w 58"/>
                  <a:gd name="T19" fmla="*/ 44 h 91"/>
                  <a:gd name="T20" fmla="*/ 34 w 58"/>
                  <a:gd name="T21" fmla="*/ 50 h 91"/>
                  <a:gd name="T22" fmla="*/ 37 w 58"/>
                  <a:gd name="T23" fmla="*/ 55 h 91"/>
                  <a:gd name="T24" fmla="*/ 40 w 58"/>
                  <a:gd name="T25" fmla="*/ 61 h 91"/>
                  <a:gd name="T26" fmla="*/ 43 w 58"/>
                  <a:gd name="T27" fmla="*/ 67 h 91"/>
                  <a:gd name="T28" fmla="*/ 46 w 58"/>
                  <a:gd name="T29" fmla="*/ 73 h 91"/>
                  <a:gd name="T30" fmla="*/ 49 w 58"/>
                  <a:gd name="T31" fmla="*/ 79 h 91"/>
                  <a:gd name="T32" fmla="*/ 51 w 58"/>
                  <a:gd name="T33" fmla="*/ 85 h 91"/>
                  <a:gd name="T34" fmla="*/ 53 w 58"/>
                  <a:gd name="T35" fmla="*/ 90 h 91"/>
                  <a:gd name="T36" fmla="*/ 57 w 58"/>
                  <a:gd name="T37" fmla="*/ 89 h 91"/>
                  <a:gd name="T38" fmla="*/ 55 w 58"/>
                  <a:gd name="T39" fmla="*/ 83 h 91"/>
                  <a:gd name="T40" fmla="*/ 52 w 58"/>
                  <a:gd name="T41" fmla="*/ 77 h 91"/>
                  <a:gd name="T42" fmla="*/ 49 w 58"/>
                  <a:gd name="T43" fmla="*/ 71 h 91"/>
                  <a:gd name="T44" fmla="*/ 47 w 58"/>
                  <a:gd name="T45" fmla="*/ 65 h 91"/>
                  <a:gd name="T46" fmla="*/ 44 w 58"/>
                  <a:gd name="T47" fmla="*/ 59 h 91"/>
                  <a:gd name="T48" fmla="*/ 40 w 58"/>
                  <a:gd name="T49" fmla="*/ 53 h 91"/>
                  <a:gd name="T50" fmla="*/ 37 w 58"/>
                  <a:gd name="T51" fmla="*/ 48 h 91"/>
                  <a:gd name="T52" fmla="*/ 33 w 58"/>
                  <a:gd name="T53" fmla="*/ 42 h 91"/>
                  <a:gd name="T54" fmla="*/ 29 w 58"/>
                  <a:gd name="T55" fmla="*/ 37 h 91"/>
                  <a:gd name="T56" fmla="*/ 26 w 58"/>
                  <a:gd name="T57" fmla="*/ 31 h 91"/>
                  <a:gd name="T58" fmla="*/ 22 w 58"/>
                  <a:gd name="T59" fmla="*/ 26 h 91"/>
                  <a:gd name="T60" fmla="*/ 18 w 58"/>
                  <a:gd name="T61" fmla="*/ 21 h 91"/>
                  <a:gd name="T62" fmla="*/ 14 w 58"/>
                  <a:gd name="T63" fmla="*/ 15 h 91"/>
                  <a:gd name="T64" fmla="*/ 10 w 58"/>
                  <a:gd name="T65" fmla="*/ 10 h 91"/>
                  <a:gd name="T66" fmla="*/ 7 w 58"/>
                  <a:gd name="T67" fmla="*/ 5 h 91"/>
                  <a:gd name="T68" fmla="*/ 3 w 58"/>
                  <a:gd name="T69" fmla="*/ 0 h 91"/>
                  <a:gd name="T70" fmla="*/ 0 w 58"/>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91">
                    <a:moveTo>
                      <a:pt x="0" y="2"/>
                    </a:moveTo>
                    <a:lnTo>
                      <a:pt x="0" y="2"/>
                    </a:lnTo>
                    <a:lnTo>
                      <a:pt x="4" y="7"/>
                    </a:lnTo>
                    <a:lnTo>
                      <a:pt x="7" y="12"/>
                    </a:lnTo>
                    <a:lnTo>
                      <a:pt x="11" y="17"/>
                    </a:lnTo>
                    <a:lnTo>
                      <a:pt x="15" y="22"/>
                    </a:lnTo>
                    <a:lnTo>
                      <a:pt x="19" y="28"/>
                    </a:lnTo>
                    <a:lnTo>
                      <a:pt x="23" y="33"/>
                    </a:lnTo>
                    <a:lnTo>
                      <a:pt x="27" y="39"/>
                    </a:lnTo>
                    <a:lnTo>
                      <a:pt x="30" y="44"/>
                    </a:lnTo>
                    <a:lnTo>
                      <a:pt x="34" y="50"/>
                    </a:lnTo>
                    <a:lnTo>
                      <a:pt x="37" y="55"/>
                    </a:lnTo>
                    <a:lnTo>
                      <a:pt x="40" y="61"/>
                    </a:lnTo>
                    <a:lnTo>
                      <a:pt x="43" y="67"/>
                    </a:lnTo>
                    <a:lnTo>
                      <a:pt x="46" y="73"/>
                    </a:lnTo>
                    <a:lnTo>
                      <a:pt x="49" y="79"/>
                    </a:lnTo>
                    <a:lnTo>
                      <a:pt x="51" y="85"/>
                    </a:lnTo>
                    <a:lnTo>
                      <a:pt x="53" y="90"/>
                    </a:lnTo>
                    <a:lnTo>
                      <a:pt x="57" y="89"/>
                    </a:lnTo>
                    <a:lnTo>
                      <a:pt x="55" y="83"/>
                    </a:lnTo>
                    <a:lnTo>
                      <a:pt x="52" y="77"/>
                    </a:lnTo>
                    <a:lnTo>
                      <a:pt x="49" y="71"/>
                    </a:lnTo>
                    <a:lnTo>
                      <a:pt x="47" y="65"/>
                    </a:lnTo>
                    <a:lnTo>
                      <a:pt x="44" y="59"/>
                    </a:lnTo>
                    <a:lnTo>
                      <a:pt x="40" y="53"/>
                    </a:lnTo>
                    <a:lnTo>
                      <a:pt x="37" y="48"/>
                    </a:lnTo>
                    <a:lnTo>
                      <a:pt x="33" y="42"/>
                    </a:lnTo>
                    <a:lnTo>
                      <a:pt x="29" y="37"/>
                    </a:lnTo>
                    <a:lnTo>
                      <a:pt x="26" y="31"/>
                    </a:lnTo>
                    <a:lnTo>
                      <a:pt x="22" y="26"/>
                    </a:lnTo>
                    <a:lnTo>
                      <a:pt x="18" y="21"/>
                    </a:lnTo>
                    <a:lnTo>
                      <a:pt x="14" y="15"/>
                    </a:lnTo>
                    <a:lnTo>
                      <a:pt x="10" y="10"/>
                    </a:lnTo>
                    <a:lnTo>
                      <a:pt x="7" y="5"/>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1" name="Freeform 67">
                <a:extLst>
                  <a:ext uri="{FF2B5EF4-FFF2-40B4-BE49-F238E27FC236}">
                    <a16:creationId xmlns:a16="http://schemas.microsoft.com/office/drawing/2014/main" id="{9E3F946B-6E9C-90D2-C8C3-99169ADE58E3}"/>
                  </a:ext>
                </a:extLst>
              </p:cNvPr>
              <p:cNvSpPr>
                <a:spLocks/>
              </p:cNvSpPr>
              <p:nvPr/>
            </p:nvSpPr>
            <p:spPr bwMode="auto">
              <a:xfrm>
                <a:off x="5069" y="2938"/>
                <a:ext cx="19" cy="21"/>
              </a:xfrm>
              <a:custGeom>
                <a:avLst/>
                <a:gdLst>
                  <a:gd name="T0" fmla="*/ 0 w 19"/>
                  <a:gd name="T1" fmla="*/ 3 h 21"/>
                  <a:gd name="T2" fmla="*/ 0 w 19"/>
                  <a:gd name="T3" fmla="*/ 3 h 21"/>
                  <a:gd name="T4" fmla="*/ 2 w 19"/>
                  <a:gd name="T5" fmla="*/ 5 h 21"/>
                  <a:gd name="T6" fmla="*/ 4 w 19"/>
                  <a:gd name="T7" fmla="*/ 8 h 21"/>
                  <a:gd name="T8" fmla="*/ 6 w 19"/>
                  <a:gd name="T9" fmla="*/ 10 h 21"/>
                  <a:gd name="T10" fmla="*/ 8 w 19"/>
                  <a:gd name="T11" fmla="*/ 11 h 21"/>
                  <a:gd name="T12" fmla="*/ 9 w 19"/>
                  <a:gd name="T13" fmla="*/ 13 h 21"/>
                  <a:gd name="T14" fmla="*/ 11 w 19"/>
                  <a:gd name="T15" fmla="*/ 15 h 21"/>
                  <a:gd name="T16" fmla="*/ 13 w 19"/>
                  <a:gd name="T17" fmla="*/ 18 h 21"/>
                  <a:gd name="T18" fmla="*/ 15 w 19"/>
                  <a:gd name="T19" fmla="*/ 20 h 21"/>
                  <a:gd name="T20" fmla="*/ 18 w 19"/>
                  <a:gd name="T21" fmla="*/ 18 h 21"/>
                  <a:gd name="T22" fmla="*/ 16 w 19"/>
                  <a:gd name="T23" fmla="*/ 15 h 21"/>
                  <a:gd name="T24" fmla="*/ 14 w 19"/>
                  <a:gd name="T25" fmla="*/ 13 h 21"/>
                  <a:gd name="T26" fmla="*/ 12 w 19"/>
                  <a:gd name="T27" fmla="*/ 11 h 21"/>
                  <a:gd name="T28" fmla="*/ 11 w 19"/>
                  <a:gd name="T29" fmla="*/ 8 h 21"/>
                  <a:gd name="T30" fmla="*/ 9 w 19"/>
                  <a:gd name="T31" fmla="*/ 7 h 21"/>
                  <a:gd name="T32" fmla="*/ 7 w 19"/>
                  <a:gd name="T33" fmla="*/ 5 h 21"/>
                  <a:gd name="T34" fmla="*/ 5 w 19"/>
                  <a:gd name="T35" fmla="*/ 2 h 21"/>
                  <a:gd name="T36" fmla="*/ 3 w 19"/>
                  <a:gd name="T37" fmla="*/ 0 h 21"/>
                  <a:gd name="T38" fmla="*/ 0 w 19"/>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1">
                    <a:moveTo>
                      <a:pt x="0" y="3"/>
                    </a:moveTo>
                    <a:lnTo>
                      <a:pt x="0" y="3"/>
                    </a:lnTo>
                    <a:lnTo>
                      <a:pt x="2" y="5"/>
                    </a:lnTo>
                    <a:lnTo>
                      <a:pt x="4" y="8"/>
                    </a:lnTo>
                    <a:lnTo>
                      <a:pt x="6" y="10"/>
                    </a:lnTo>
                    <a:lnTo>
                      <a:pt x="8" y="11"/>
                    </a:lnTo>
                    <a:lnTo>
                      <a:pt x="9" y="13"/>
                    </a:lnTo>
                    <a:lnTo>
                      <a:pt x="11" y="15"/>
                    </a:lnTo>
                    <a:lnTo>
                      <a:pt x="13" y="18"/>
                    </a:lnTo>
                    <a:lnTo>
                      <a:pt x="15" y="20"/>
                    </a:lnTo>
                    <a:lnTo>
                      <a:pt x="18" y="18"/>
                    </a:lnTo>
                    <a:lnTo>
                      <a:pt x="16" y="15"/>
                    </a:lnTo>
                    <a:lnTo>
                      <a:pt x="14" y="13"/>
                    </a:lnTo>
                    <a:lnTo>
                      <a:pt x="12" y="11"/>
                    </a:lnTo>
                    <a:lnTo>
                      <a:pt x="11" y="8"/>
                    </a:lnTo>
                    <a:lnTo>
                      <a:pt x="9" y="7"/>
                    </a:lnTo>
                    <a:lnTo>
                      <a:pt x="7" y="5"/>
                    </a:lnTo>
                    <a:lnTo>
                      <a:pt x="5" y="2"/>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2" name="Freeform 68">
                <a:extLst>
                  <a:ext uri="{FF2B5EF4-FFF2-40B4-BE49-F238E27FC236}">
                    <a16:creationId xmlns:a16="http://schemas.microsoft.com/office/drawing/2014/main" id="{DFA7CE02-6A3E-FCB8-5FAE-F3C75E882C73}"/>
                  </a:ext>
                </a:extLst>
              </p:cNvPr>
              <p:cNvSpPr>
                <a:spLocks/>
              </p:cNvSpPr>
              <p:nvPr/>
            </p:nvSpPr>
            <p:spPr bwMode="auto">
              <a:xfrm>
                <a:off x="5042" y="2911"/>
                <a:ext cx="31" cy="31"/>
              </a:xfrm>
              <a:custGeom>
                <a:avLst/>
                <a:gdLst>
                  <a:gd name="T0" fmla="*/ 0 w 31"/>
                  <a:gd name="T1" fmla="*/ 3 h 31"/>
                  <a:gd name="T2" fmla="*/ 0 w 31"/>
                  <a:gd name="T3" fmla="*/ 3 h 31"/>
                  <a:gd name="T4" fmla="*/ 3 w 31"/>
                  <a:gd name="T5" fmla="*/ 6 h 31"/>
                  <a:gd name="T6" fmla="*/ 6 w 31"/>
                  <a:gd name="T7" fmla="*/ 10 h 31"/>
                  <a:gd name="T8" fmla="*/ 9 w 31"/>
                  <a:gd name="T9" fmla="*/ 13 h 31"/>
                  <a:gd name="T10" fmla="*/ 12 w 31"/>
                  <a:gd name="T11" fmla="*/ 16 h 31"/>
                  <a:gd name="T12" fmla="*/ 16 w 31"/>
                  <a:gd name="T13" fmla="*/ 19 h 31"/>
                  <a:gd name="T14" fmla="*/ 20 w 31"/>
                  <a:gd name="T15" fmla="*/ 23 h 31"/>
                  <a:gd name="T16" fmla="*/ 23 w 31"/>
                  <a:gd name="T17" fmla="*/ 27 h 31"/>
                  <a:gd name="T18" fmla="*/ 27 w 31"/>
                  <a:gd name="T19" fmla="*/ 30 h 31"/>
                  <a:gd name="T20" fmla="*/ 30 w 31"/>
                  <a:gd name="T21" fmla="*/ 27 h 31"/>
                  <a:gd name="T22" fmla="*/ 26 w 31"/>
                  <a:gd name="T23" fmla="*/ 23 h 31"/>
                  <a:gd name="T24" fmla="*/ 22 w 31"/>
                  <a:gd name="T25" fmla="*/ 20 h 31"/>
                  <a:gd name="T26" fmla="*/ 19 w 31"/>
                  <a:gd name="T27" fmla="*/ 16 h 31"/>
                  <a:gd name="T28" fmla="*/ 15 w 31"/>
                  <a:gd name="T29" fmla="*/ 13 h 31"/>
                  <a:gd name="T30" fmla="*/ 12 w 31"/>
                  <a:gd name="T31" fmla="*/ 10 h 31"/>
                  <a:gd name="T32" fmla="*/ 9 w 31"/>
                  <a:gd name="T33" fmla="*/ 7 h 31"/>
                  <a:gd name="T34" fmla="*/ 6 w 31"/>
                  <a:gd name="T35" fmla="*/ 3 h 31"/>
                  <a:gd name="T36" fmla="*/ 2 w 31"/>
                  <a:gd name="T37" fmla="*/ 0 h 31"/>
                  <a:gd name="T38" fmla="*/ 0 w 31"/>
                  <a:gd name="T39" fmla="*/ 3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1">
                    <a:moveTo>
                      <a:pt x="0" y="3"/>
                    </a:moveTo>
                    <a:lnTo>
                      <a:pt x="0" y="3"/>
                    </a:lnTo>
                    <a:lnTo>
                      <a:pt x="3" y="6"/>
                    </a:lnTo>
                    <a:lnTo>
                      <a:pt x="6" y="10"/>
                    </a:lnTo>
                    <a:lnTo>
                      <a:pt x="9" y="13"/>
                    </a:lnTo>
                    <a:lnTo>
                      <a:pt x="12" y="16"/>
                    </a:lnTo>
                    <a:lnTo>
                      <a:pt x="16" y="19"/>
                    </a:lnTo>
                    <a:lnTo>
                      <a:pt x="20" y="23"/>
                    </a:lnTo>
                    <a:lnTo>
                      <a:pt x="23" y="27"/>
                    </a:lnTo>
                    <a:lnTo>
                      <a:pt x="27" y="30"/>
                    </a:lnTo>
                    <a:lnTo>
                      <a:pt x="30" y="27"/>
                    </a:lnTo>
                    <a:lnTo>
                      <a:pt x="26" y="23"/>
                    </a:lnTo>
                    <a:lnTo>
                      <a:pt x="22" y="20"/>
                    </a:lnTo>
                    <a:lnTo>
                      <a:pt x="19" y="16"/>
                    </a:lnTo>
                    <a:lnTo>
                      <a:pt x="15" y="13"/>
                    </a:lnTo>
                    <a:lnTo>
                      <a:pt x="12" y="10"/>
                    </a:lnTo>
                    <a:lnTo>
                      <a:pt x="9" y="7"/>
                    </a:lnTo>
                    <a:lnTo>
                      <a:pt x="6" y="3"/>
                    </a:lnTo>
                    <a:lnTo>
                      <a:pt x="2"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3" name="Freeform 69">
                <a:extLst>
                  <a:ext uri="{FF2B5EF4-FFF2-40B4-BE49-F238E27FC236}">
                    <a16:creationId xmlns:a16="http://schemas.microsoft.com/office/drawing/2014/main" id="{6CF0B01D-0E98-69E4-3B98-5444B6DD7874}"/>
                  </a:ext>
                </a:extLst>
              </p:cNvPr>
              <p:cNvSpPr>
                <a:spLocks/>
              </p:cNvSpPr>
              <p:nvPr/>
            </p:nvSpPr>
            <p:spPr bwMode="auto">
              <a:xfrm>
                <a:off x="4992" y="2878"/>
                <a:ext cx="53" cy="37"/>
              </a:xfrm>
              <a:custGeom>
                <a:avLst/>
                <a:gdLst>
                  <a:gd name="T0" fmla="*/ 0 w 53"/>
                  <a:gd name="T1" fmla="*/ 2 h 37"/>
                  <a:gd name="T2" fmla="*/ 2 w 53"/>
                  <a:gd name="T3" fmla="*/ 4 h 37"/>
                  <a:gd name="T4" fmla="*/ 8 w 53"/>
                  <a:gd name="T5" fmla="*/ 6 h 37"/>
                  <a:gd name="T6" fmla="*/ 16 w 53"/>
                  <a:gd name="T7" fmla="*/ 10 h 37"/>
                  <a:gd name="T8" fmla="*/ 22 w 53"/>
                  <a:gd name="T9" fmla="*/ 13 h 37"/>
                  <a:gd name="T10" fmla="*/ 28 w 53"/>
                  <a:gd name="T11" fmla="*/ 17 h 37"/>
                  <a:gd name="T12" fmla="*/ 34 w 53"/>
                  <a:gd name="T13" fmla="*/ 21 h 37"/>
                  <a:gd name="T14" fmla="*/ 40 w 53"/>
                  <a:gd name="T15" fmla="*/ 26 h 37"/>
                  <a:gd name="T16" fmla="*/ 45 w 53"/>
                  <a:gd name="T17" fmla="*/ 31 h 37"/>
                  <a:gd name="T18" fmla="*/ 50 w 53"/>
                  <a:gd name="T19" fmla="*/ 36 h 37"/>
                  <a:gd name="T20" fmla="*/ 52 w 53"/>
                  <a:gd name="T21" fmla="*/ 33 h 37"/>
                  <a:gd name="T22" fmla="*/ 48 w 53"/>
                  <a:gd name="T23" fmla="*/ 28 h 37"/>
                  <a:gd name="T24" fmla="*/ 42 w 53"/>
                  <a:gd name="T25" fmla="*/ 23 h 37"/>
                  <a:gd name="T26" fmla="*/ 36 w 53"/>
                  <a:gd name="T27" fmla="*/ 18 h 37"/>
                  <a:gd name="T28" fmla="*/ 30 w 53"/>
                  <a:gd name="T29" fmla="*/ 14 h 37"/>
                  <a:gd name="T30" fmla="*/ 24 w 53"/>
                  <a:gd name="T31" fmla="*/ 10 h 37"/>
                  <a:gd name="T32" fmla="*/ 18 w 53"/>
                  <a:gd name="T33" fmla="*/ 6 h 37"/>
                  <a:gd name="T34" fmla="*/ 10 w 53"/>
                  <a:gd name="T35" fmla="*/ 2 h 37"/>
                  <a:gd name="T36" fmla="*/ 3 w 53"/>
                  <a:gd name="T37" fmla="*/ 0 h 37"/>
                  <a:gd name="T38" fmla="*/ 4 w 53"/>
                  <a:gd name="T39" fmla="*/ 1 h 37"/>
                  <a:gd name="T40" fmla="*/ 0 w 53"/>
                  <a:gd name="T41" fmla="*/ 2 h 37"/>
                  <a:gd name="T42" fmla="*/ 1 w 53"/>
                  <a:gd name="T43" fmla="*/ 3 h 37"/>
                  <a:gd name="T44" fmla="*/ 2 w 53"/>
                  <a:gd name="T45" fmla="*/ 4 h 37"/>
                  <a:gd name="T46" fmla="*/ 0 w 53"/>
                  <a:gd name="T47" fmla="*/ 2 h 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7">
                    <a:moveTo>
                      <a:pt x="0" y="2"/>
                    </a:moveTo>
                    <a:lnTo>
                      <a:pt x="2" y="4"/>
                    </a:lnTo>
                    <a:lnTo>
                      <a:pt x="8" y="6"/>
                    </a:lnTo>
                    <a:lnTo>
                      <a:pt x="16" y="10"/>
                    </a:lnTo>
                    <a:lnTo>
                      <a:pt x="22" y="13"/>
                    </a:lnTo>
                    <a:lnTo>
                      <a:pt x="28" y="17"/>
                    </a:lnTo>
                    <a:lnTo>
                      <a:pt x="34" y="21"/>
                    </a:lnTo>
                    <a:lnTo>
                      <a:pt x="40" y="26"/>
                    </a:lnTo>
                    <a:lnTo>
                      <a:pt x="45" y="31"/>
                    </a:lnTo>
                    <a:lnTo>
                      <a:pt x="50" y="36"/>
                    </a:lnTo>
                    <a:lnTo>
                      <a:pt x="52" y="33"/>
                    </a:lnTo>
                    <a:lnTo>
                      <a:pt x="48" y="28"/>
                    </a:lnTo>
                    <a:lnTo>
                      <a:pt x="42" y="23"/>
                    </a:lnTo>
                    <a:lnTo>
                      <a:pt x="36" y="18"/>
                    </a:lnTo>
                    <a:lnTo>
                      <a:pt x="30" y="14"/>
                    </a:lnTo>
                    <a:lnTo>
                      <a:pt x="24" y="10"/>
                    </a:lnTo>
                    <a:lnTo>
                      <a:pt x="18" y="6"/>
                    </a:lnTo>
                    <a:lnTo>
                      <a:pt x="10" y="2"/>
                    </a:lnTo>
                    <a:lnTo>
                      <a:pt x="3" y="0"/>
                    </a:lnTo>
                    <a:lnTo>
                      <a:pt x="4" y="1"/>
                    </a:lnTo>
                    <a:lnTo>
                      <a:pt x="0" y="2"/>
                    </a:lnTo>
                    <a:lnTo>
                      <a:pt x="1" y="3"/>
                    </a:lnTo>
                    <a:lnTo>
                      <a:pt x="2" y="4"/>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4" name="Freeform 70">
                <a:extLst>
                  <a:ext uri="{FF2B5EF4-FFF2-40B4-BE49-F238E27FC236}">
                    <a16:creationId xmlns:a16="http://schemas.microsoft.com/office/drawing/2014/main" id="{B7E0D93D-0E12-A6BA-C907-4116DA94140F}"/>
                  </a:ext>
                </a:extLst>
              </p:cNvPr>
              <p:cNvSpPr>
                <a:spLocks/>
              </p:cNvSpPr>
              <p:nvPr/>
            </p:nvSpPr>
            <p:spPr bwMode="auto">
              <a:xfrm>
                <a:off x="4985" y="2860"/>
                <a:ext cx="17" cy="21"/>
              </a:xfrm>
              <a:custGeom>
                <a:avLst/>
                <a:gdLst>
                  <a:gd name="T0" fmla="*/ 0 w 17"/>
                  <a:gd name="T1" fmla="*/ 1 h 21"/>
                  <a:gd name="T2" fmla="*/ 0 w 17"/>
                  <a:gd name="T3" fmla="*/ 1 h 21"/>
                  <a:gd name="T4" fmla="*/ 10 w 17"/>
                  <a:gd name="T5" fmla="*/ 20 h 21"/>
                  <a:gd name="T6" fmla="*/ 16 w 17"/>
                  <a:gd name="T7" fmla="*/ 19 h 21"/>
                  <a:gd name="T8" fmla="*/ 5 w 17"/>
                  <a:gd name="T9" fmla="*/ 0 h 21"/>
                  <a:gd name="T10" fmla="*/ 0 w 17"/>
                  <a:gd name="T11" fmla="*/ 1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0" y="1"/>
                    </a:moveTo>
                    <a:lnTo>
                      <a:pt x="0" y="1"/>
                    </a:lnTo>
                    <a:lnTo>
                      <a:pt x="10" y="20"/>
                    </a:lnTo>
                    <a:lnTo>
                      <a:pt x="16" y="19"/>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5" name="Freeform 71">
                <a:extLst>
                  <a:ext uri="{FF2B5EF4-FFF2-40B4-BE49-F238E27FC236}">
                    <a16:creationId xmlns:a16="http://schemas.microsoft.com/office/drawing/2014/main" id="{1CD916F8-1EA7-68ED-AAE2-6D7D2D2BCB1D}"/>
                  </a:ext>
                </a:extLst>
              </p:cNvPr>
              <p:cNvSpPr>
                <a:spLocks/>
              </p:cNvSpPr>
              <p:nvPr/>
            </p:nvSpPr>
            <p:spPr bwMode="auto">
              <a:xfrm>
                <a:off x="4955" y="2709"/>
                <a:ext cx="35" cy="153"/>
              </a:xfrm>
              <a:custGeom>
                <a:avLst/>
                <a:gdLst>
                  <a:gd name="T0" fmla="*/ 0 w 35"/>
                  <a:gd name="T1" fmla="*/ 0 h 153"/>
                  <a:gd name="T2" fmla="*/ 0 w 35"/>
                  <a:gd name="T3" fmla="*/ 0 h 153"/>
                  <a:gd name="T4" fmla="*/ 3 w 35"/>
                  <a:gd name="T5" fmla="*/ 15 h 153"/>
                  <a:gd name="T6" fmla="*/ 5 w 35"/>
                  <a:gd name="T7" fmla="*/ 28 h 153"/>
                  <a:gd name="T8" fmla="*/ 7 w 35"/>
                  <a:gd name="T9" fmla="*/ 39 h 153"/>
                  <a:gd name="T10" fmla="*/ 9 w 35"/>
                  <a:gd name="T11" fmla="*/ 48 h 153"/>
                  <a:gd name="T12" fmla="*/ 11 w 35"/>
                  <a:gd name="T13" fmla="*/ 56 h 153"/>
                  <a:gd name="T14" fmla="*/ 12 w 35"/>
                  <a:gd name="T15" fmla="*/ 64 h 153"/>
                  <a:gd name="T16" fmla="*/ 13 w 35"/>
                  <a:gd name="T17" fmla="*/ 71 h 153"/>
                  <a:gd name="T18" fmla="*/ 14 w 35"/>
                  <a:gd name="T19" fmla="*/ 77 h 153"/>
                  <a:gd name="T20" fmla="*/ 16 w 35"/>
                  <a:gd name="T21" fmla="*/ 84 h 153"/>
                  <a:gd name="T22" fmla="*/ 17 w 35"/>
                  <a:gd name="T23" fmla="*/ 90 h 153"/>
                  <a:gd name="T24" fmla="*/ 19 w 35"/>
                  <a:gd name="T25" fmla="*/ 97 h 153"/>
                  <a:gd name="T26" fmla="*/ 21 w 35"/>
                  <a:gd name="T27" fmla="*/ 105 h 153"/>
                  <a:gd name="T28" fmla="*/ 23 w 35"/>
                  <a:gd name="T29" fmla="*/ 115 h 153"/>
                  <a:gd name="T30" fmla="*/ 24 w 35"/>
                  <a:gd name="T31" fmla="*/ 126 h 153"/>
                  <a:gd name="T32" fmla="*/ 27 w 35"/>
                  <a:gd name="T33" fmla="*/ 138 h 153"/>
                  <a:gd name="T34" fmla="*/ 30 w 35"/>
                  <a:gd name="T35" fmla="*/ 152 h 153"/>
                  <a:gd name="T36" fmla="*/ 34 w 35"/>
                  <a:gd name="T37" fmla="*/ 151 h 153"/>
                  <a:gd name="T38" fmla="*/ 31 w 35"/>
                  <a:gd name="T39" fmla="*/ 137 h 153"/>
                  <a:gd name="T40" fmla="*/ 28 w 35"/>
                  <a:gd name="T41" fmla="*/ 125 h 153"/>
                  <a:gd name="T42" fmla="*/ 26 w 35"/>
                  <a:gd name="T43" fmla="*/ 114 h 153"/>
                  <a:gd name="T44" fmla="*/ 24 w 35"/>
                  <a:gd name="T45" fmla="*/ 105 h 153"/>
                  <a:gd name="T46" fmla="*/ 23 w 35"/>
                  <a:gd name="T47" fmla="*/ 97 h 153"/>
                  <a:gd name="T48" fmla="*/ 21 w 35"/>
                  <a:gd name="T49" fmla="*/ 90 h 153"/>
                  <a:gd name="T50" fmla="*/ 20 w 35"/>
                  <a:gd name="T51" fmla="*/ 83 h 153"/>
                  <a:gd name="T52" fmla="*/ 18 w 35"/>
                  <a:gd name="T53" fmla="*/ 76 h 153"/>
                  <a:gd name="T54" fmla="*/ 17 w 35"/>
                  <a:gd name="T55" fmla="*/ 70 h 153"/>
                  <a:gd name="T56" fmla="*/ 16 w 35"/>
                  <a:gd name="T57" fmla="*/ 63 h 153"/>
                  <a:gd name="T58" fmla="*/ 14 w 35"/>
                  <a:gd name="T59" fmla="*/ 56 h 153"/>
                  <a:gd name="T60" fmla="*/ 13 w 35"/>
                  <a:gd name="T61" fmla="*/ 47 h 153"/>
                  <a:gd name="T62" fmla="*/ 11 w 35"/>
                  <a:gd name="T63" fmla="*/ 38 h 153"/>
                  <a:gd name="T64" fmla="*/ 9 w 35"/>
                  <a:gd name="T65" fmla="*/ 27 h 153"/>
                  <a:gd name="T66" fmla="*/ 7 w 35"/>
                  <a:gd name="T67" fmla="*/ 14 h 153"/>
                  <a:gd name="T68" fmla="*/ 4 w 35"/>
                  <a:gd name="T69" fmla="*/ 0 h 153"/>
                  <a:gd name="T70" fmla="*/ 0 w 35"/>
                  <a:gd name="T71" fmla="*/ 0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5" h="153">
                    <a:moveTo>
                      <a:pt x="0" y="0"/>
                    </a:moveTo>
                    <a:lnTo>
                      <a:pt x="0" y="0"/>
                    </a:lnTo>
                    <a:lnTo>
                      <a:pt x="3" y="15"/>
                    </a:lnTo>
                    <a:lnTo>
                      <a:pt x="5" y="28"/>
                    </a:lnTo>
                    <a:lnTo>
                      <a:pt x="7" y="39"/>
                    </a:lnTo>
                    <a:lnTo>
                      <a:pt x="9" y="48"/>
                    </a:lnTo>
                    <a:lnTo>
                      <a:pt x="11" y="56"/>
                    </a:lnTo>
                    <a:lnTo>
                      <a:pt x="12" y="64"/>
                    </a:lnTo>
                    <a:lnTo>
                      <a:pt x="13" y="71"/>
                    </a:lnTo>
                    <a:lnTo>
                      <a:pt x="14" y="77"/>
                    </a:lnTo>
                    <a:lnTo>
                      <a:pt x="16" y="84"/>
                    </a:lnTo>
                    <a:lnTo>
                      <a:pt x="17" y="90"/>
                    </a:lnTo>
                    <a:lnTo>
                      <a:pt x="19" y="97"/>
                    </a:lnTo>
                    <a:lnTo>
                      <a:pt x="21" y="105"/>
                    </a:lnTo>
                    <a:lnTo>
                      <a:pt x="23" y="115"/>
                    </a:lnTo>
                    <a:lnTo>
                      <a:pt x="24" y="126"/>
                    </a:lnTo>
                    <a:lnTo>
                      <a:pt x="27" y="138"/>
                    </a:lnTo>
                    <a:lnTo>
                      <a:pt x="30" y="152"/>
                    </a:lnTo>
                    <a:lnTo>
                      <a:pt x="34" y="151"/>
                    </a:lnTo>
                    <a:lnTo>
                      <a:pt x="31" y="137"/>
                    </a:lnTo>
                    <a:lnTo>
                      <a:pt x="28" y="125"/>
                    </a:lnTo>
                    <a:lnTo>
                      <a:pt x="26" y="114"/>
                    </a:lnTo>
                    <a:lnTo>
                      <a:pt x="24" y="105"/>
                    </a:lnTo>
                    <a:lnTo>
                      <a:pt x="23" y="97"/>
                    </a:lnTo>
                    <a:lnTo>
                      <a:pt x="21" y="90"/>
                    </a:lnTo>
                    <a:lnTo>
                      <a:pt x="20" y="83"/>
                    </a:lnTo>
                    <a:lnTo>
                      <a:pt x="18" y="76"/>
                    </a:lnTo>
                    <a:lnTo>
                      <a:pt x="17" y="70"/>
                    </a:lnTo>
                    <a:lnTo>
                      <a:pt x="16" y="63"/>
                    </a:lnTo>
                    <a:lnTo>
                      <a:pt x="14" y="56"/>
                    </a:lnTo>
                    <a:lnTo>
                      <a:pt x="13" y="47"/>
                    </a:lnTo>
                    <a:lnTo>
                      <a:pt x="11" y="38"/>
                    </a:lnTo>
                    <a:lnTo>
                      <a:pt x="9" y="27"/>
                    </a:lnTo>
                    <a:lnTo>
                      <a:pt x="7" y="14"/>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6" name="Freeform 72">
                <a:extLst>
                  <a:ext uri="{FF2B5EF4-FFF2-40B4-BE49-F238E27FC236}">
                    <a16:creationId xmlns:a16="http://schemas.microsoft.com/office/drawing/2014/main" id="{EED76FB7-7E3F-FF70-7986-E36536106C3D}"/>
                  </a:ext>
                </a:extLst>
              </p:cNvPr>
              <p:cNvSpPr>
                <a:spLocks/>
              </p:cNvSpPr>
              <p:nvPr/>
            </p:nvSpPr>
            <p:spPr bwMode="auto">
              <a:xfrm>
                <a:off x="4945" y="2630"/>
                <a:ext cx="17" cy="80"/>
              </a:xfrm>
              <a:custGeom>
                <a:avLst/>
                <a:gdLst>
                  <a:gd name="T0" fmla="*/ 0 w 17"/>
                  <a:gd name="T1" fmla="*/ 0 h 80"/>
                  <a:gd name="T2" fmla="*/ 0 w 17"/>
                  <a:gd name="T3" fmla="*/ 1 h 80"/>
                  <a:gd name="T4" fmla="*/ 11 w 17"/>
                  <a:gd name="T5" fmla="*/ 79 h 80"/>
                  <a:gd name="T6" fmla="*/ 16 w 17"/>
                  <a:gd name="T7" fmla="*/ 79 h 80"/>
                  <a:gd name="T8" fmla="*/ 4 w 17"/>
                  <a:gd name="T9" fmla="*/ 0 h 80"/>
                  <a:gd name="T10" fmla="*/ 0 w 17"/>
                  <a:gd name="T11" fmla="*/ 0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0">
                    <a:moveTo>
                      <a:pt x="0" y="0"/>
                    </a:moveTo>
                    <a:lnTo>
                      <a:pt x="0" y="1"/>
                    </a:lnTo>
                    <a:lnTo>
                      <a:pt x="11" y="79"/>
                    </a:lnTo>
                    <a:lnTo>
                      <a:pt x="16" y="79"/>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7" name="Freeform 73">
                <a:extLst>
                  <a:ext uri="{FF2B5EF4-FFF2-40B4-BE49-F238E27FC236}">
                    <a16:creationId xmlns:a16="http://schemas.microsoft.com/office/drawing/2014/main" id="{184351A1-5A58-F717-8059-C7D300F74B5B}"/>
                  </a:ext>
                </a:extLst>
              </p:cNvPr>
              <p:cNvSpPr>
                <a:spLocks/>
              </p:cNvSpPr>
              <p:nvPr/>
            </p:nvSpPr>
            <p:spPr bwMode="auto">
              <a:xfrm>
                <a:off x="4941" y="2573"/>
                <a:ext cx="17" cy="58"/>
              </a:xfrm>
              <a:custGeom>
                <a:avLst/>
                <a:gdLst>
                  <a:gd name="T0" fmla="*/ 0 w 17"/>
                  <a:gd name="T1" fmla="*/ 0 h 58"/>
                  <a:gd name="T2" fmla="*/ 0 w 17"/>
                  <a:gd name="T3" fmla="*/ 0 h 58"/>
                  <a:gd name="T4" fmla="*/ 0 w 17"/>
                  <a:gd name="T5" fmla="*/ 3 h 58"/>
                  <a:gd name="T6" fmla="*/ 0 w 17"/>
                  <a:gd name="T7" fmla="*/ 9 h 58"/>
                  <a:gd name="T8" fmla="*/ 2 w 17"/>
                  <a:gd name="T9" fmla="*/ 18 h 58"/>
                  <a:gd name="T10" fmla="*/ 4 w 17"/>
                  <a:gd name="T11" fmla="*/ 28 h 58"/>
                  <a:gd name="T12" fmla="*/ 6 w 17"/>
                  <a:gd name="T13" fmla="*/ 38 h 58"/>
                  <a:gd name="T14" fmla="*/ 6 w 17"/>
                  <a:gd name="T15" fmla="*/ 47 h 58"/>
                  <a:gd name="T16" fmla="*/ 8 w 17"/>
                  <a:gd name="T17" fmla="*/ 54 h 58"/>
                  <a:gd name="T18" fmla="*/ 8 w 17"/>
                  <a:gd name="T19" fmla="*/ 57 h 58"/>
                  <a:gd name="T20" fmla="*/ 16 w 17"/>
                  <a:gd name="T21" fmla="*/ 57 h 58"/>
                  <a:gd name="T22" fmla="*/ 16 w 17"/>
                  <a:gd name="T23" fmla="*/ 54 h 58"/>
                  <a:gd name="T24" fmla="*/ 14 w 17"/>
                  <a:gd name="T25" fmla="*/ 47 h 58"/>
                  <a:gd name="T26" fmla="*/ 12 w 17"/>
                  <a:gd name="T27" fmla="*/ 38 h 58"/>
                  <a:gd name="T28" fmla="*/ 12 w 17"/>
                  <a:gd name="T29" fmla="*/ 28 h 58"/>
                  <a:gd name="T30" fmla="*/ 10 w 17"/>
                  <a:gd name="T31" fmla="*/ 18 h 58"/>
                  <a:gd name="T32" fmla="*/ 8 w 17"/>
                  <a:gd name="T33" fmla="*/ 9 h 58"/>
                  <a:gd name="T34" fmla="*/ 6 w 17"/>
                  <a:gd name="T35" fmla="*/ 3 h 58"/>
                  <a:gd name="T36" fmla="*/ 6 w 17"/>
                  <a:gd name="T37" fmla="*/ 0 h 58"/>
                  <a:gd name="T38" fmla="*/ 0 w 17"/>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8">
                    <a:moveTo>
                      <a:pt x="0" y="0"/>
                    </a:moveTo>
                    <a:lnTo>
                      <a:pt x="0" y="0"/>
                    </a:lnTo>
                    <a:lnTo>
                      <a:pt x="0" y="3"/>
                    </a:lnTo>
                    <a:lnTo>
                      <a:pt x="0" y="9"/>
                    </a:lnTo>
                    <a:lnTo>
                      <a:pt x="2" y="18"/>
                    </a:lnTo>
                    <a:lnTo>
                      <a:pt x="4" y="28"/>
                    </a:lnTo>
                    <a:lnTo>
                      <a:pt x="6" y="38"/>
                    </a:lnTo>
                    <a:lnTo>
                      <a:pt x="6" y="47"/>
                    </a:lnTo>
                    <a:lnTo>
                      <a:pt x="8" y="54"/>
                    </a:lnTo>
                    <a:lnTo>
                      <a:pt x="8" y="57"/>
                    </a:lnTo>
                    <a:lnTo>
                      <a:pt x="16" y="57"/>
                    </a:lnTo>
                    <a:lnTo>
                      <a:pt x="16" y="54"/>
                    </a:lnTo>
                    <a:lnTo>
                      <a:pt x="14" y="47"/>
                    </a:lnTo>
                    <a:lnTo>
                      <a:pt x="12" y="38"/>
                    </a:lnTo>
                    <a:lnTo>
                      <a:pt x="12" y="28"/>
                    </a:lnTo>
                    <a:lnTo>
                      <a:pt x="10" y="18"/>
                    </a:lnTo>
                    <a:lnTo>
                      <a:pt x="8" y="9"/>
                    </a:lnTo>
                    <a:lnTo>
                      <a:pt x="6" y="3"/>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8" name="Freeform 74">
                <a:extLst>
                  <a:ext uri="{FF2B5EF4-FFF2-40B4-BE49-F238E27FC236}">
                    <a16:creationId xmlns:a16="http://schemas.microsoft.com/office/drawing/2014/main" id="{F9802EDC-66C2-A11E-A422-C7D954AE967F}"/>
                  </a:ext>
                </a:extLst>
              </p:cNvPr>
              <p:cNvSpPr>
                <a:spLocks/>
              </p:cNvSpPr>
              <p:nvPr/>
            </p:nvSpPr>
            <p:spPr bwMode="auto">
              <a:xfrm>
                <a:off x="4889" y="2391"/>
                <a:ext cx="56" cy="183"/>
              </a:xfrm>
              <a:custGeom>
                <a:avLst/>
                <a:gdLst>
                  <a:gd name="T0" fmla="*/ 0 w 56"/>
                  <a:gd name="T1" fmla="*/ 0 h 183"/>
                  <a:gd name="T2" fmla="*/ 0 w 56"/>
                  <a:gd name="T3" fmla="*/ 0 h 183"/>
                  <a:gd name="T4" fmla="*/ 4 w 56"/>
                  <a:gd name="T5" fmla="*/ 12 h 183"/>
                  <a:gd name="T6" fmla="*/ 8 w 56"/>
                  <a:gd name="T7" fmla="*/ 23 h 183"/>
                  <a:gd name="T8" fmla="*/ 12 w 56"/>
                  <a:gd name="T9" fmla="*/ 34 h 183"/>
                  <a:gd name="T10" fmla="*/ 16 w 56"/>
                  <a:gd name="T11" fmla="*/ 45 h 183"/>
                  <a:gd name="T12" fmla="*/ 20 w 56"/>
                  <a:gd name="T13" fmla="*/ 56 h 183"/>
                  <a:gd name="T14" fmla="*/ 24 w 56"/>
                  <a:gd name="T15" fmla="*/ 67 h 183"/>
                  <a:gd name="T16" fmla="*/ 28 w 56"/>
                  <a:gd name="T17" fmla="*/ 79 h 183"/>
                  <a:gd name="T18" fmla="*/ 31 w 56"/>
                  <a:gd name="T19" fmla="*/ 90 h 183"/>
                  <a:gd name="T20" fmla="*/ 35 w 56"/>
                  <a:gd name="T21" fmla="*/ 101 h 183"/>
                  <a:gd name="T22" fmla="*/ 38 w 56"/>
                  <a:gd name="T23" fmla="*/ 112 h 183"/>
                  <a:gd name="T24" fmla="*/ 41 w 56"/>
                  <a:gd name="T25" fmla="*/ 124 h 183"/>
                  <a:gd name="T26" fmla="*/ 43 w 56"/>
                  <a:gd name="T27" fmla="*/ 135 h 183"/>
                  <a:gd name="T28" fmla="*/ 46 w 56"/>
                  <a:gd name="T29" fmla="*/ 147 h 183"/>
                  <a:gd name="T30" fmla="*/ 48 w 56"/>
                  <a:gd name="T31" fmla="*/ 159 h 183"/>
                  <a:gd name="T32" fmla="*/ 50 w 56"/>
                  <a:gd name="T33" fmla="*/ 171 h 183"/>
                  <a:gd name="T34" fmla="*/ 52 w 56"/>
                  <a:gd name="T35" fmla="*/ 182 h 183"/>
                  <a:gd name="T36" fmla="*/ 55 w 56"/>
                  <a:gd name="T37" fmla="*/ 182 h 183"/>
                  <a:gd name="T38" fmla="*/ 54 w 56"/>
                  <a:gd name="T39" fmla="*/ 169 h 183"/>
                  <a:gd name="T40" fmla="*/ 52 w 56"/>
                  <a:gd name="T41" fmla="*/ 157 h 183"/>
                  <a:gd name="T42" fmla="*/ 50 w 56"/>
                  <a:gd name="T43" fmla="*/ 146 h 183"/>
                  <a:gd name="T44" fmla="*/ 47 w 56"/>
                  <a:gd name="T45" fmla="*/ 134 h 183"/>
                  <a:gd name="T46" fmla="*/ 45 w 56"/>
                  <a:gd name="T47" fmla="*/ 123 h 183"/>
                  <a:gd name="T48" fmla="*/ 42 w 56"/>
                  <a:gd name="T49" fmla="*/ 111 h 183"/>
                  <a:gd name="T50" fmla="*/ 38 w 56"/>
                  <a:gd name="T51" fmla="*/ 100 h 183"/>
                  <a:gd name="T52" fmla="*/ 35 w 56"/>
                  <a:gd name="T53" fmla="*/ 89 h 183"/>
                  <a:gd name="T54" fmla="*/ 32 w 56"/>
                  <a:gd name="T55" fmla="*/ 78 h 183"/>
                  <a:gd name="T56" fmla="*/ 28 w 56"/>
                  <a:gd name="T57" fmla="*/ 66 h 183"/>
                  <a:gd name="T58" fmla="*/ 24 w 56"/>
                  <a:gd name="T59" fmla="*/ 56 h 183"/>
                  <a:gd name="T60" fmla="*/ 20 w 56"/>
                  <a:gd name="T61" fmla="*/ 44 h 183"/>
                  <a:gd name="T62" fmla="*/ 16 w 56"/>
                  <a:gd name="T63" fmla="*/ 33 h 183"/>
                  <a:gd name="T64" fmla="*/ 12 w 56"/>
                  <a:gd name="T65" fmla="*/ 22 h 183"/>
                  <a:gd name="T66" fmla="*/ 8 w 56"/>
                  <a:gd name="T67" fmla="*/ 11 h 183"/>
                  <a:gd name="T68" fmla="*/ 4 w 56"/>
                  <a:gd name="T69" fmla="*/ 0 h 183"/>
                  <a:gd name="T70" fmla="*/ 0 w 56"/>
                  <a:gd name="T71" fmla="*/ 0 h 1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 h="183">
                    <a:moveTo>
                      <a:pt x="0" y="0"/>
                    </a:moveTo>
                    <a:lnTo>
                      <a:pt x="0" y="0"/>
                    </a:lnTo>
                    <a:lnTo>
                      <a:pt x="4" y="12"/>
                    </a:lnTo>
                    <a:lnTo>
                      <a:pt x="8" y="23"/>
                    </a:lnTo>
                    <a:lnTo>
                      <a:pt x="12" y="34"/>
                    </a:lnTo>
                    <a:lnTo>
                      <a:pt x="16" y="45"/>
                    </a:lnTo>
                    <a:lnTo>
                      <a:pt x="20" y="56"/>
                    </a:lnTo>
                    <a:lnTo>
                      <a:pt x="24" y="67"/>
                    </a:lnTo>
                    <a:lnTo>
                      <a:pt x="28" y="79"/>
                    </a:lnTo>
                    <a:lnTo>
                      <a:pt x="31" y="90"/>
                    </a:lnTo>
                    <a:lnTo>
                      <a:pt x="35" y="101"/>
                    </a:lnTo>
                    <a:lnTo>
                      <a:pt x="38" y="112"/>
                    </a:lnTo>
                    <a:lnTo>
                      <a:pt x="41" y="124"/>
                    </a:lnTo>
                    <a:lnTo>
                      <a:pt x="43" y="135"/>
                    </a:lnTo>
                    <a:lnTo>
                      <a:pt x="46" y="147"/>
                    </a:lnTo>
                    <a:lnTo>
                      <a:pt x="48" y="159"/>
                    </a:lnTo>
                    <a:lnTo>
                      <a:pt x="50" y="171"/>
                    </a:lnTo>
                    <a:lnTo>
                      <a:pt x="52" y="182"/>
                    </a:lnTo>
                    <a:lnTo>
                      <a:pt x="55" y="182"/>
                    </a:lnTo>
                    <a:lnTo>
                      <a:pt x="54" y="169"/>
                    </a:lnTo>
                    <a:lnTo>
                      <a:pt x="52" y="157"/>
                    </a:lnTo>
                    <a:lnTo>
                      <a:pt x="50" y="146"/>
                    </a:lnTo>
                    <a:lnTo>
                      <a:pt x="47" y="134"/>
                    </a:lnTo>
                    <a:lnTo>
                      <a:pt x="45" y="123"/>
                    </a:lnTo>
                    <a:lnTo>
                      <a:pt x="42" y="111"/>
                    </a:lnTo>
                    <a:lnTo>
                      <a:pt x="38" y="100"/>
                    </a:lnTo>
                    <a:lnTo>
                      <a:pt x="35" y="89"/>
                    </a:lnTo>
                    <a:lnTo>
                      <a:pt x="32" y="78"/>
                    </a:lnTo>
                    <a:lnTo>
                      <a:pt x="28" y="66"/>
                    </a:lnTo>
                    <a:lnTo>
                      <a:pt x="24" y="56"/>
                    </a:lnTo>
                    <a:lnTo>
                      <a:pt x="20" y="44"/>
                    </a:lnTo>
                    <a:lnTo>
                      <a:pt x="16" y="33"/>
                    </a:lnTo>
                    <a:lnTo>
                      <a:pt x="12" y="22"/>
                    </a:lnTo>
                    <a:lnTo>
                      <a:pt x="8" y="11"/>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09" name="Freeform 75">
                <a:extLst>
                  <a:ext uri="{FF2B5EF4-FFF2-40B4-BE49-F238E27FC236}">
                    <a16:creationId xmlns:a16="http://schemas.microsoft.com/office/drawing/2014/main" id="{970A92FB-0691-1640-5C5B-27156B95EEBA}"/>
                  </a:ext>
                </a:extLst>
              </p:cNvPr>
              <p:cNvSpPr>
                <a:spLocks/>
              </p:cNvSpPr>
              <p:nvPr/>
            </p:nvSpPr>
            <p:spPr bwMode="auto">
              <a:xfrm>
                <a:off x="4859" y="2276"/>
                <a:ext cx="35" cy="116"/>
              </a:xfrm>
              <a:custGeom>
                <a:avLst/>
                <a:gdLst>
                  <a:gd name="T0" fmla="*/ 0 w 35"/>
                  <a:gd name="T1" fmla="*/ 1 h 116"/>
                  <a:gd name="T2" fmla="*/ 2 w 35"/>
                  <a:gd name="T3" fmla="*/ 6 h 116"/>
                  <a:gd name="T4" fmla="*/ 4 w 35"/>
                  <a:gd name="T5" fmla="*/ 12 h 116"/>
                  <a:gd name="T6" fmla="*/ 6 w 35"/>
                  <a:gd name="T7" fmla="*/ 19 h 116"/>
                  <a:gd name="T8" fmla="*/ 7 w 35"/>
                  <a:gd name="T9" fmla="*/ 26 h 116"/>
                  <a:gd name="T10" fmla="*/ 9 w 35"/>
                  <a:gd name="T11" fmla="*/ 34 h 116"/>
                  <a:gd name="T12" fmla="*/ 11 w 35"/>
                  <a:gd name="T13" fmla="*/ 42 h 116"/>
                  <a:gd name="T14" fmla="*/ 13 w 35"/>
                  <a:gd name="T15" fmla="*/ 50 h 116"/>
                  <a:gd name="T16" fmla="*/ 16 w 35"/>
                  <a:gd name="T17" fmla="*/ 58 h 116"/>
                  <a:gd name="T18" fmla="*/ 17 w 35"/>
                  <a:gd name="T19" fmla="*/ 66 h 116"/>
                  <a:gd name="T20" fmla="*/ 19 w 35"/>
                  <a:gd name="T21" fmla="*/ 75 h 116"/>
                  <a:gd name="T22" fmla="*/ 21 w 35"/>
                  <a:gd name="T23" fmla="*/ 83 h 116"/>
                  <a:gd name="T24" fmla="*/ 23 w 35"/>
                  <a:gd name="T25" fmla="*/ 90 h 116"/>
                  <a:gd name="T26" fmla="*/ 25 w 35"/>
                  <a:gd name="T27" fmla="*/ 97 h 116"/>
                  <a:gd name="T28" fmla="*/ 27 w 35"/>
                  <a:gd name="T29" fmla="*/ 104 h 116"/>
                  <a:gd name="T30" fmla="*/ 29 w 35"/>
                  <a:gd name="T31" fmla="*/ 110 h 116"/>
                  <a:gd name="T32" fmla="*/ 30 w 35"/>
                  <a:gd name="T33" fmla="*/ 115 h 116"/>
                  <a:gd name="T34" fmla="*/ 34 w 35"/>
                  <a:gd name="T35" fmla="*/ 115 h 116"/>
                  <a:gd name="T36" fmla="*/ 33 w 35"/>
                  <a:gd name="T37" fmla="*/ 109 h 116"/>
                  <a:gd name="T38" fmla="*/ 31 w 35"/>
                  <a:gd name="T39" fmla="*/ 103 h 116"/>
                  <a:gd name="T40" fmla="*/ 29 w 35"/>
                  <a:gd name="T41" fmla="*/ 96 h 116"/>
                  <a:gd name="T42" fmla="*/ 27 w 35"/>
                  <a:gd name="T43" fmla="*/ 89 h 116"/>
                  <a:gd name="T44" fmla="*/ 25 w 35"/>
                  <a:gd name="T45" fmla="*/ 82 h 116"/>
                  <a:gd name="T46" fmla="*/ 23 w 35"/>
                  <a:gd name="T47" fmla="*/ 74 h 116"/>
                  <a:gd name="T48" fmla="*/ 21 w 35"/>
                  <a:gd name="T49" fmla="*/ 66 h 116"/>
                  <a:gd name="T50" fmla="*/ 19 w 35"/>
                  <a:gd name="T51" fmla="*/ 57 h 116"/>
                  <a:gd name="T52" fmla="*/ 17 w 35"/>
                  <a:gd name="T53" fmla="*/ 49 h 116"/>
                  <a:gd name="T54" fmla="*/ 15 w 35"/>
                  <a:gd name="T55" fmla="*/ 40 h 116"/>
                  <a:gd name="T56" fmla="*/ 13 w 35"/>
                  <a:gd name="T57" fmla="*/ 33 h 116"/>
                  <a:gd name="T58" fmla="*/ 11 w 35"/>
                  <a:gd name="T59" fmla="*/ 25 h 116"/>
                  <a:gd name="T60" fmla="*/ 9 w 35"/>
                  <a:gd name="T61" fmla="*/ 18 h 116"/>
                  <a:gd name="T62" fmla="*/ 7 w 35"/>
                  <a:gd name="T63" fmla="*/ 11 h 116"/>
                  <a:gd name="T64" fmla="*/ 6 w 35"/>
                  <a:gd name="T65" fmla="*/ 5 h 116"/>
                  <a:gd name="T66" fmla="*/ 4 w 35"/>
                  <a:gd name="T67" fmla="*/ 0 h 116"/>
                  <a:gd name="T68" fmla="*/ 0 w 35"/>
                  <a:gd name="T69" fmla="*/ 1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116">
                    <a:moveTo>
                      <a:pt x="0" y="1"/>
                    </a:moveTo>
                    <a:lnTo>
                      <a:pt x="2" y="6"/>
                    </a:lnTo>
                    <a:lnTo>
                      <a:pt x="4" y="12"/>
                    </a:lnTo>
                    <a:lnTo>
                      <a:pt x="6" y="19"/>
                    </a:lnTo>
                    <a:lnTo>
                      <a:pt x="7" y="26"/>
                    </a:lnTo>
                    <a:lnTo>
                      <a:pt x="9" y="34"/>
                    </a:lnTo>
                    <a:lnTo>
                      <a:pt x="11" y="42"/>
                    </a:lnTo>
                    <a:lnTo>
                      <a:pt x="13" y="50"/>
                    </a:lnTo>
                    <a:lnTo>
                      <a:pt x="16" y="58"/>
                    </a:lnTo>
                    <a:lnTo>
                      <a:pt x="17" y="66"/>
                    </a:lnTo>
                    <a:lnTo>
                      <a:pt x="19" y="75"/>
                    </a:lnTo>
                    <a:lnTo>
                      <a:pt x="21" y="83"/>
                    </a:lnTo>
                    <a:lnTo>
                      <a:pt x="23" y="90"/>
                    </a:lnTo>
                    <a:lnTo>
                      <a:pt x="25" y="97"/>
                    </a:lnTo>
                    <a:lnTo>
                      <a:pt x="27" y="104"/>
                    </a:lnTo>
                    <a:lnTo>
                      <a:pt x="29" y="110"/>
                    </a:lnTo>
                    <a:lnTo>
                      <a:pt x="30" y="115"/>
                    </a:lnTo>
                    <a:lnTo>
                      <a:pt x="34" y="115"/>
                    </a:lnTo>
                    <a:lnTo>
                      <a:pt x="33" y="109"/>
                    </a:lnTo>
                    <a:lnTo>
                      <a:pt x="31" y="103"/>
                    </a:lnTo>
                    <a:lnTo>
                      <a:pt x="29" y="96"/>
                    </a:lnTo>
                    <a:lnTo>
                      <a:pt x="27" y="89"/>
                    </a:lnTo>
                    <a:lnTo>
                      <a:pt x="25" y="82"/>
                    </a:lnTo>
                    <a:lnTo>
                      <a:pt x="23" y="74"/>
                    </a:lnTo>
                    <a:lnTo>
                      <a:pt x="21" y="66"/>
                    </a:lnTo>
                    <a:lnTo>
                      <a:pt x="19" y="57"/>
                    </a:lnTo>
                    <a:lnTo>
                      <a:pt x="17" y="49"/>
                    </a:lnTo>
                    <a:lnTo>
                      <a:pt x="15" y="40"/>
                    </a:lnTo>
                    <a:lnTo>
                      <a:pt x="13" y="33"/>
                    </a:lnTo>
                    <a:lnTo>
                      <a:pt x="11" y="25"/>
                    </a:lnTo>
                    <a:lnTo>
                      <a:pt x="9" y="18"/>
                    </a:lnTo>
                    <a:lnTo>
                      <a:pt x="7" y="11"/>
                    </a:lnTo>
                    <a:lnTo>
                      <a:pt x="6" y="5"/>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0" name="Freeform 76">
                <a:extLst>
                  <a:ext uri="{FF2B5EF4-FFF2-40B4-BE49-F238E27FC236}">
                    <a16:creationId xmlns:a16="http://schemas.microsoft.com/office/drawing/2014/main" id="{382F710F-48D9-ACBF-14B6-413D94AD048B}"/>
                  </a:ext>
                </a:extLst>
              </p:cNvPr>
              <p:cNvSpPr>
                <a:spLocks/>
              </p:cNvSpPr>
              <p:nvPr/>
            </p:nvSpPr>
            <p:spPr bwMode="auto">
              <a:xfrm>
                <a:off x="4859" y="2274"/>
                <a:ext cx="17" cy="17"/>
              </a:xfrm>
              <a:custGeom>
                <a:avLst/>
                <a:gdLst>
                  <a:gd name="T0" fmla="*/ 16 w 17"/>
                  <a:gd name="T1" fmla="*/ 10 h 17"/>
                  <a:gd name="T2" fmla="*/ 12 w 17"/>
                  <a:gd name="T3" fmla="*/ 0 h 17"/>
                  <a:gd name="T4" fmla="*/ 8 w 17"/>
                  <a:gd name="T5" fmla="*/ 0 h 17"/>
                  <a:gd name="T6" fmla="*/ 4 w 17"/>
                  <a:gd name="T7" fmla="*/ 10 h 17"/>
                  <a:gd name="T8" fmla="*/ 0 w 17"/>
                  <a:gd name="T9" fmla="*/ 16 h 17"/>
                  <a:gd name="T10" fmla="*/ 16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0"/>
                    </a:moveTo>
                    <a:lnTo>
                      <a:pt x="12" y="0"/>
                    </a:lnTo>
                    <a:lnTo>
                      <a:pt x="8" y="0"/>
                    </a:lnTo>
                    <a:lnTo>
                      <a:pt x="4" y="10"/>
                    </a:lnTo>
                    <a:lnTo>
                      <a:pt x="0" y="16"/>
                    </a:lnTo>
                    <a:lnTo>
                      <a:pt x="16"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1" name="Freeform 77">
                <a:extLst>
                  <a:ext uri="{FF2B5EF4-FFF2-40B4-BE49-F238E27FC236}">
                    <a16:creationId xmlns:a16="http://schemas.microsoft.com/office/drawing/2014/main" id="{D539A859-4F7A-5A5B-FBD4-6C9557E789C6}"/>
                  </a:ext>
                </a:extLst>
              </p:cNvPr>
              <p:cNvSpPr>
                <a:spLocks/>
              </p:cNvSpPr>
              <p:nvPr/>
            </p:nvSpPr>
            <p:spPr bwMode="auto">
              <a:xfrm>
                <a:off x="3764" y="2897"/>
                <a:ext cx="74" cy="41"/>
              </a:xfrm>
              <a:custGeom>
                <a:avLst/>
                <a:gdLst>
                  <a:gd name="T0" fmla="*/ 0 w 74"/>
                  <a:gd name="T1" fmla="*/ 0 h 41"/>
                  <a:gd name="T2" fmla="*/ 0 w 74"/>
                  <a:gd name="T3" fmla="*/ 0 h 41"/>
                  <a:gd name="T4" fmla="*/ 10 w 74"/>
                  <a:gd name="T5" fmla="*/ 2 h 41"/>
                  <a:gd name="T6" fmla="*/ 22 w 74"/>
                  <a:gd name="T7" fmla="*/ 6 h 41"/>
                  <a:gd name="T8" fmla="*/ 34 w 74"/>
                  <a:gd name="T9" fmla="*/ 11 h 41"/>
                  <a:gd name="T10" fmla="*/ 45 w 74"/>
                  <a:gd name="T11" fmla="*/ 17 h 41"/>
                  <a:gd name="T12" fmla="*/ 54 w 74"/>
                  <a:gd name="T13" fmla="*/ 24 h 41"/>
                  <a:gd name="T14" fmla="*/ 63 w 74"/>
                  <a:gd name="T15" fmla="*/ 30 h 41"/>
                  <a:gd name="T16" fmla="*/ 69 w 74"/>
                  <a:gd name="T17" fmla="*/ 36 h 41"/>
                  <a:gd name="T18" fmla="*/ 73 w 74"/>
                  <a:gd name="T19" fmla="*/ 4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4" h="41">
                    <a:moveTo>
                      <a:pt x="0" y="0"/>
                    </a:moveTo>
                    <a:lnTo>
                      <a:pt x="0" y="0"/>
                    </a:lnTo>
                    <a:lnTo>
                      <a:pt x="10" y="2"/>
                    </a:lnTo>
                    <a:lnTo>
                      <a:pt x="22" y="6"/>
                    </a:lnTo>
                    <a:lnTo>
                      <a:pt x="34" y="11"/>
                    </a:lnTo>
                    <a:lnTo>
                      <a:pt x="45" y="17"/>
                    </a:lnTo>
                    <a:lnTo>
                      <a:pt x="54" y="24"/>
                    </a:lnTo>
                    <a:lnTo>
                      <a:pt x="63" y="30"/>
                    </a:lnTo>
                    <a:lnTo>
                      <a:pt x="69" y="36"/>
                    </a:lnTo>
                    <a:lnTo>
                      <a:pt x="73" y="4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2" name="Freeform 78">
                <a:extLst>
                  <a:ext uri="{FF2B5EF4-FFF2-40B4-BE49-F238E27FC236}">
                    <a16:creationId xmlns:a16="http://schemas.microsoft.com/office/drawing/2014/main" id="{B8450A7D-FCA7-8115-38AD-2026B2C5A822}"/>
                  </a:ext>
                </a:extLst>
              </p:cNvPr>
              <p:cNvSpPr>
                <a:spLocks/>
              </p:cNvSpPr>
              <p:nvPr/>
            </p:nvSpPr>
            <p:spPr bwMode="auto">
              <a:xfrm>
                <a:off x="3774" y="2708"/>
                <a:ext cx="17" cy="119"/>
              </a:xfrm>
              <a:custGeom>
                <a:avLst/>
                <a:gdLst>
                  <a:gd name="T0" fmla="*/ 16 w 17"/>
                  <a:gd name="T1" fmla="*/ 0 h 119"/>
                  <a:gd name="T2" fmla="*/ 16 w 17"/>
                  <a:gd name="T3" fmla="*/ 0 h 119"/>
                  <a:gd name="T4" fmla="*/ 16 w 17"/>
                  <a:gd name="T5" fmla="*/ 7 h 119"/>
                  <a:gd name="T6" fmla="*/ 14 w 17"/>
                  <a:gd name="T7" fmla="*/ 15 h 119"/>
                  <a:gd name="T8" fmla="*/ 14 w 17"/>
                  <a:gd name="T9" fmla="*/ 22 h 119"/>
                  <a:gd name="T10" fmla="*/ 14 w 17"/>
                  <a:gd name="T11" fmla="*/ 30 h 119"/>
                  <a:gd name="T12" fmla="*/ 14 w 17"/>
                  <a:gd name="T13" fmla="*/ 37 h 119"/>
                  <a:gd name="T14" fmla="*/ 13 w 17"/>
                  <a:gd name="T15" fmla="*/ 45 h 119"/>
                  <a:gd name="T16" fmla="*/ 11 w 17"/>
                  <a:gd name="T17" fmla="*/ 52 h 119"/>
                  <a:gd name="T18" fmla="*/ 11 w 17"/>
                  <a:gd name="T19" fmla="*/ 59 h 119"/>
                  <a:gd name="T20" fmla="*/ 10 w 17"/>
                  <a:gd name="T21" fmla="*/ 67 h 119"/>
                  <a:gd name="T22" fmla="*/ 8 w 17"/>
                  <a:gd name="T23" fmla="*/ 74 h 119"/>
                  <a:gd name="T24" fmla="*/ 7 w 17"/>
                  <a:gd name="T25" fmla="*/ 81 h 119"/>
                  <a:gd name="T26" fmla="*/ 5 w 17"/>
                  <a:gd name="T27" fmla="*/ 89 h 119"/>
                  <a:gd name="T28" fmla="*/ 4 w 17"/>
                  <a:gd name="T29" fmla="*/ 96 h 119"/>
                  <a:gd name="T30" fmla="*/ 2 w 17"/>
                  <a:gd name="T31" fmla="*/ 104 h 119"/>
                  <a:gd name="T32" fmla="*/ 0 w 17"/>
                  <a:gd name="T33" fmla="*/ 111 h 119"/>
                  <a:gd name="T34" fmla="*/ 0 w 17"/>
                  <a:gd name="T35" fmla="*/ 11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19">
                    <a:moveTo>
                      <a:pt x="16" y="0"/>
                    </a:moveTo>
                    <a:lnTo>
                      <a:pt x="16" y="0"/>
                    </a:lnTo>
                    <a:lnTo>
                      <a:pt x="16" y="7"/>
                    </a:lnTo>
                    <a:lnTo>
                      <a:pt x="14" y="15"/>
                    </a:lnTo>
                    <a:lnTo>
                      <a:pt x="14" y="22"/>
                    </a:lnTo>
                    <a:lnTo>
                      <a:pt x="14" y="30"/>
                    </a:lnTo>
                    <a:lnTo>
                      <a:pt x="14" y="37"/>
                    </a:lnTo>
                    <a:lnTo>
                      <a:pt x="13" y="45"/>
                    </a:lnTo>
                    <a:lnTo>
                      <a:pt x="11" y="52"/>
                    </a:lnTo>
                    <a:lnTo>
                      <a:pt x="11" y="59"/>
                    </a:lnTo>
                    <a:lnTo>
                      <a:pt x="10" y="67"/>
                    </a:lnTo>
                    <a:lnTo>
                      <a:pt x="8" y="74"/>
                    </a:lnTo>
                    <a:lnTo>
                      <a:pt x="7" y="81"/>
                    </a:lnTo>
                    <a:lnTo>
                      <a:pt x="5" y="89"/>
                    </a:lnTo>
                    <a:lnTo>
                      <a:pt x="4" y="96"/>
                    </a:lnTo>
                    <a:lnTo>
                      <a:pt x="2" y="104"/>
                    </a:lnTo>
                    <a:lnTo>
                      <a:pt x="0" y="111"/>
                    </a:lnTo>
                    <a:lnTo>
                      <a:pt x="0" y="1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3" name="Freeform 79">
                <a:extLst>
                  <a:ext uri="{FF2B5EF4-FFF2-40B4-BE49-F238E27FC236}">
                    <a16:creationId xmlns:a16="http://schemas.microsoft.com/office/drawing/2014/main" id="{F595CA83-C50B-38FD-B6AF-E17A45777EBD}"/>
                  </a:ext>
                </a:extLst>
              </p:cNvPr>
              <p:cNvSpPr>
                <a:spLocks/>
              </p:cNvSpPr>
              <p:nvPr/>
            </p:nvSpPr>
            <p:spPr bwMode="auto">
              <a:xfrm>
                <a:off x="3741" y="3123"/>
                <a:ext cx="44" cy="17"/>
              </a:xfrm>
              <a:custGeom>
                <a:avLst/>
                <a:gdLst>
                  <a:gd name="T0" fmla="*/ 0 w 44"/>
                  <a:gd name="T1" fmla="*/ 0 h 17"/>
                  <a:gd name="T2" fmla="*/ 0 w 44"/>
                  <a:gd name="T3" fmla="*/ 0 h 17"/>
                  <a:gd name="T4" fmla="*/ 5 w 44"/>
                  <a:gd name="T5" fmla="*/ 4 h 17"/>
                  <a:gd name="T6" fmla="*/ 11 w 44"/>
                  <a:gd name="T7" fmla="*/ 12 h 17"/>
                  <a:gd name="T8" fmla="*/ 17 w 44"/>
                  <a:gd name="T9" fmla="*/ 12 h 17"/>
                  <a:gd name="T10" fmla="*/ 22 w 44"/>
                  <a:gd name="T11" fmla="*/ 16 h 17"/>
                  <a:gd name="T12" fmla="*/ 27 w 44"/>
                  <a:gd name="T13" fmla="*/ 16 h 17"/>
                  <a:gd name="T14" fmla="*/ 33 w 44"/>
                  <a:gd name="T15" fmla="*/ 12 h 17"/>
                  <a:gd name="T16" fmla="*/ 38 w 44"/>
                  <a:gd name="T17" fmla="*/ 12 h 17"/>
                  <a:gd name="T18" fmla="*/ 43 w 4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17">
                    <a:moveTo>
                      <a:pt x="0" y="0"/>
                    </a:moveTo>
                    <a:lnTo>
                      <a:pt x="0" y="0"/>
                    </a:lnTo>
                    <a:lnTo>
                      <a:pt x="5" y="4"/>
                    </a:lnTo>
                    <a:lnTo>
                      <a:pt x="11" y="12"/>
                    </a:lnTo>
                    <a:lnTo>
                      <a:pt x="17" y="12"/>
                    </a:lnTo>
                    <a:lnTo>
                      <a:pt x="22" y="16"/>
                    </a:lnTo>
                    <a:lnTo>
                      <a:pt x="27" y="16"/>
                    </a:lnTo>
                    <a:lnTo>
                      <a:pt x="33" y="12"/>
                    </a:lnTo>
                    <a:lnTo>
                      <a:pt x="38" y="12"/>
                    </a:lnTo>
                    <a:lnTo>
                      <a:pt x="4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4" name="Freeform 80">
                <a:extLst>
                  <a:ext uri="{FF2B5EF4-FFF2-40B4-BE49-F238E27FC236}">
                    <a16:creationId xmlns:a16="http://schemas.microsoft.com/office/drawing/2014/main" id="{173770EE-6953-F0DB-2A4D-99CDB57C4E78}"/>
                  </a:ext>
                </a:extLst>
              </p:cNvPr>
              <p:cNvSpPr>
                <a:spLocks/>
              </p:cNvSpPr>
              <p:nvPr/>
            </p:nvSpPr>
            <p:spPr bwMode="auto">
              <a:xfrm>
                <a:off x="3785" y="3046"/>
                <a:ext cx="34" cy="17"/>
              </a:xfrm>
              <a:custGeom>
                <a:avLst/>
                <a:gdLst>
                  <a:gd name="T0" fmla="*/ 0 w 34"/>
                  <a:gd name="T1" fmla="*/ 16 h 17"/>
                  <a:gd name="T2" fmla="*/ 0 w 34"/>
                  <a:gd name="T3" fmla="*/ 16 h 17"/>
                  <a:gd name="T4" fmla="*/ 5 w 34"/>
                  <a:gd name="T5" fmla="*/ 16 h 17"/>
                  <a:gd name="T6" fmla="*/ 9 w 34"/>
                  <a:gd name="T7" fmla="*/ 16 h 17"/>
                  <a:gd name="T8" fmla="*/ 13 w 34"/>
                  <a:gd name="T9" fmla="*/ 13 h 17"/>
                  <a:gd name="T10" fmla="*/ 17 w 34"/>
                  <a:gd name="T11" fmla="*/ 11 h 17"/>
                  <a:gd name="T12" fmla="*/ 21 w 34"/>
                  <a:gd name="T13" fmla="*/ 9 h 17"/>
                  <a:gd name="T14" fmla="*/ 25 w 34"/>
                  <a:gd name="T15" fmla="*/ 4 h 17"/>
                  <a:gd name="T16" fmla="*/ 29 w 34"/>
                  <a:gd name="T17" fmla="*/ 2 h 17"/>
                  <a:gd name="T18" fmla="*/ 33 w 3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7">
                    <a:moveTo>
                      <a:pt x="0" y="16"/>
                    </a:moveTo>
                    <a:lnTo>
                      <a:pt x="0" y="16"/>
                    </a:lnTo>
                    <a:lnTo>
                      <a:pt x="5" y="16"/>
                    </a:lnTo>
                    <a:lnTo>
                      <a:pt x="9" y="16"/>
                    </a:lnTo>
                    <a:lnTo>
                      <a:pt x="13" y="13"/>
                    </a:lnTo>
                    <a:lnTo>
                      <a:pt x="17" y="11"/>
                    </a:lnTo>
                    <a:lnTo>
                      <a:pt x="21" y="9"/>
                    </a:lnTo>
                    <a:lnTo>
                      <a:pt x="25" y="4"/>
                    </a:lnTo>
                    <a:lnTo>
                      <a:pt x="29" y="2"/>
                    </a:lnTo>
                    <a:lnTo>
                      <a:pt x="3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5" name="Freeform 81">
                <a:extLst>
                  <a:ext uri="{FF2B5EF4-FFF2-40B4-BE49-F238E27FC236}">
                    <a16:creationId xmlns:a16="http://schemas.microsoft.com/office/drawing/2014/main" id="{CC298B94-3A17-632B-3287-39FE77F0110E}"/>
                  </a:ext>
                </a:extLst>
              </p:cNvPr>
              <p:cNvSpPr>
                <a:spLocks/>
              </p:cNvSpPr>
              <p:nvPr/>
            </p:nvSpPr>
            <p:spPr bwMode="auto">
              <a:xfrm>
                <a:off x="3798" y="3056"/>
                <a:ext cx="17" cy="17"/>
              </a:xfrm>
              <a:custGeom>
                <a:avLst/>
                <a:gdLst>
                  <a:gd name="T0" fmla="*/ 0 w 17"/>
                  <a:gd name="T1" fmla="*/ 0 h 17"/>
                  <a:gd name="T2" fmla="*/ 0 w 17"/>
                  <a:gd name="T3" fmla="*/ 0 h 17"/>
                  <a:gd name="T4" fmla="*/ 3 w 17"/>
                  <a:gd name="T5" fmla="*/ 6 h 17"/>
                  <a:gd name="T6" fmla="*/ 8 w 17"/>
                  <a:gd name="T7" fmla="*/ 9 h 17"/>
                  <a:gd name="T8" fmla="*/ 12 w 17"/>
                  <a:gd name="T9" fmla="*/ 12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0"/>
                    </a:lnTo>
                    <a:lnTo>
                      <a:pt x="3" y="6"/>
                    </a:lnTo>
                    <a:lnTo>
                      <a:pt x="8" y="9"/>
                    </a:lnTo>
                    <a:lnTo>
                      <a:pt x="12" y="12"/>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6" name="Freeform 82">
                <a:extLst>
                  <a:ext uri="{FF2B5EF4-FFF2-40B4-BE49-F238E27FC236}">
                    <a16:creationId xmlns:a16="http://schemas.microsoft.com/office/drawing/2014/main" id="{E0BDEACD-7B9E-CE7D-933A-B8C00FB0D759}"/>
                  </a:ext>
                </a:extLst>
              </p:cNvPr>
              <p:cNvSpPr>
                <a:spLocks/>
              </p:cNvSpPr>
              <p:nvPr/>
            </p:nvSpPr>
            <p:spPr bwMode="auto">
              <a:xfrm>
                <a:off x="4048" y="2316"/>
                <a:ext cx="17" cy="17"/>
              </a:xfrm>
              <a:custGeom>
                <a:avLst/>
                <a:gdLst>
                  <a:gd name="T0" fmla="*/ 16 w 17"/>
                  <a:gd name="T1" fmla="*/ 16 h 17"/>
                  <a:gd name="T2" fmla="*/ 12 w 17"/>
                  <a:gd name="T3" fmla="*/ 8 h 17"/>
                  <a:gd name="T4" fmla="*/ 12 w 17"/>
                  <a:gd name="T5" fmla="*/ 0 h 17"/>
                  <a:gd name="T6" fmla="*/ 4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12" y="0"/>
                    </a:lnTo>
                    <a:lnTo>
                      <a:pt x="4"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7" name="Freeform 83">
                <a:extLst>
                  <a:ext uri="{FF2B5EF4-FFF2-40B4-BE49-F238E27FC236}">
                    <a16:creationId xmlns:a16="http://schemas.microsoft.com/office/drawing/2014/main" id="{3130F5F0-1430-BB60-B304-09AA8FA3DC68}"/>
                  </a:ext>
                </a:extLst>
              </p:cNvPr>
              <p:cNvSpPr>
                <a:spLocks/>
              </p:cNvSpPr>
              <p:nvPr/>
            </p:nvSpPr>
            <p:spPr bwMode="auto">
              <a:xfrm>
                <a:off x="4029" y="2318"/>
                <a:ext cx="24" cy="76"/>
              </a:xfrm>
              <a:custGeom>
                <a:avLst/>
                <a:gdLst>
                  <a:gd name="T0" fmla="*/ 4 w 24"/>
                  <a:gd name="T1" fmla="*/ 75 h 76"/>
                  <a:gd name="T2" fmla="*/ 4 w 24"/>
                  <a:gd name="T3" fmla="*/ 75 h 76"/>
                  <a:gd name="T4" fmla="*/ 6 w 24"/>
                  <a:gd name="T5" fmla="*/ 68 h 76"/>
                  <a:gd name="T6" fmla="*/ 8 w 24"/>
                  <a:gd name="T7" fmla="*/ 59 h 76"/>
                  <a:gd name="T8" fmla="*/ 10 w 24"/>
                  <a:gd name="T9" fmla="*/ 49 h 76"/>
                  <a:gd name="T10" fmla="*/ 13 w 24"/>
                  <a:gd name="T11" fmla="*/ 38 h 76"/>
                  <a:gd name="T12" fmla="*/ 16 w 24"/>
                  <a:gd name="T13" fmla="*/ 28 h 76"/>
                  <a:gd name="T14" fmla="*/ 18 w 24"/>
                  <a:gd name="T15" fmla="*/ 18 h 76"/>
                  <a:gd name="T16" fmla="*/ 20 w 24"/>
                  <a:gd name="T17" fmla="*/ 8 h 76"/>
                  <a:gd name="T18" fmla="*/ 23 w 24"/>
                  <a:gd name="T19" fmla="*/ 0 h 76"/>
                  <a:gd name="T20" fmla="*/ 19 w 24"/>
                  <a:gd name="T21" fmla="*/ 0 h 76"/>
                  <a:gd name="T22" fmla="*/ 17 w 24"/>
                  <a:gd name="T23" fmla="*/ 7 h 76"/>
                  <a:gd name="T24" fmla="*/ 14 w 24"/>
                  <a:gd name="T25" fmla="*/ 17 h 76"/>
                  <a:gd name="T26" fmla="*/ 12 w 24"/>
                  <a:gd name="T27" fmla="*/ 27 h 76"/>
                  <a:gd name="T28" fmla="*/ 9 w 24"/>
                  <a:gd name="T29" fmla="*/ 37 h 76"/>
                  <a:gd name="T30" fmla="*/ 7 w 24"/>
                  <a:gd name="T31" fmla="*/ 48 h 76"/>
                  <a:gd name="T32" fmla="*/ 4 w 24"/>
                  <a:gd name="T33" fmla="*/ 58 h 76"/>
                  <a:gd name="T34" fmla="*/ 2 w 24"/>
                  <a:gd name="T35" fmla="*/ 67 h 76"/>
                  <a:gd name="T36" fmla="*/ 0 w 24"/>
                  <a:gd name="T37" fmla="*/ 74 h 76"/>
                  <a:gd name="T38" fmla="*/ 4 w 24"/>
                  <a:gd name="T39" fmla="*/ 75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76">
                    <a:moveTo>
                      <a:pt x="4" y="75"/>
                    </a:moveTo>
                    <a:lnTo>
                      <a:pt x="4" y="75"/>
                    </a:lnTo>
                    <a:lnTo>
                      <a:pt x="6" y="68"/>
                    </a:lnTo>
                    <a:lnTo>
                      <a:pt x="8" y="59"/>
                    </a:lnTo>
                    <a:lnTo>
                      <a:pt x="10" y="49"/>
                    </a:lnTo>
                    <a:lnTo>
                      <a:pt x="13" y="38"/>
                    </a:lnTo>
                    <a:lnTo>
                      <a:pt x="16" y="28"/>
                    </a:lnTo>
                    <a:lnTo>
                      <a:pt x="18" y="18"/>
                    </a:lnTo>
                    <a:lnTo>
                      <a:pt x="20" y="8"/>
                    </a:lnTo>
                    <a:lnTo>
                      <a:pt x="23" y="0"/>
                    </a:lnTo>
                    <a:lnTo>
                      <a:pt x="19" y="0"/>
                    </a:lnTo>
                    <a:lnTo>
                      <a:pt x="17" y="7"/>
                    </a:lnTo>
                    <a:lnTo>
                      <a:pt x="14" y="17"/>
                    </a:lnTo>
                    <a:lnTo>
                      <a:pt x="12" y="27"/>
                    </a:lnTo>
                    <a:lnTo>
                      <a:pt x="9" y="37"/>
                    </a:lnTo>
                    <a:lnTo>
                      <a:pt x="7" y="48"/>
                    </a:lnTo>
                    <a:lnTo>
                      <a:pt x="4" y="58"/>
                    </a:lnTo>
                    <a:lnTo>
                      <a:pt x="2" y="67"/>
                    </a:lnTo>
                    <a:lnTo>
                      <a:pt x="0" y="74"/>
                    </a:lnTo>
                    <a:lnTo>
                      <a:pt x="4"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8" name="Freeform 84">
                <a:extLst>
                  <a:ext uri="{FF2B5EF4-FFF2-40B4-BE49-F238E27FC236}">
                    <a16:creationId xmlns:a16="http://schemas.microsoft.com/office/drawing/2014/main" id="{3B9B5E53-93BA-E6EE-8CE6-141745D517F3}"/>
                  </a:ext>
                </a:extLst>
              </p:cNvPr>
              <p:cNvSpPr>
                <a:spLocks/>
              </p:cNvSpPr>
              <p:nvPr/>
            </p:nvSpPr>
            <p:spPr bwMode="auto">
              <a:xfrm>
                <a:off x="4024" y="2392"/>
                <a:ext cx="17" cy="72"/>
              </a:xfrm>
              <a:custGeom>
                <a:avLst/>
                <a:gdLst>
                  <a:gd name="T0" fmla="*/ 5 w 17"/>
                  <a:gd name="T1" fmla="*/ 71 h 72"/>
                  <a:gd name="T2" fmla="*/ 5 w 17"/>
                  <a:gd name="T3" fmla="*/ 71 h 72"/>
                  <a:gd name="T4" fmla="*/ 8 w 17"/>
                  <a:gd name="T5" fmla="*/ 63 h 72"/>
                  <a:gd name="T6" fmla="*/ 12 w 17"/>
                  <a:gd name="T7" fmla="*/ 53 h 72"/>
                  <a:gd name="T8" fmla="*/ 12 w 17"/>
                  <a:gd name="T9" fmla="*/ 44 h 72"/>
                  <a:gd name="T10" fmla="*/ 12 w 17"/>
                  <a:gd name="T11" fmla="*/ 35 h 72"/>
                  <a:gd name="T12" fmla="*/ 12 w 17"/>
                  <a:gd name="T13" fmla="*/ 27 h 72"/>
                  <a:gd name="T14" fmla="*/ 12 w 17"/>
                  <a:gd name="T15" fmla="*/ 17 h 72"/>
                  <a:gd name="T16" fmla="*/ 14 w 17"/>
                  <a:gd name="T17" fmla="*/ 9 h 72"/>
                  <a:gd name="T18" fmla="*/ 16 w 17"/>
                  <a:gd name="T19" fmla="*/ 1 h 72"/>
                  <a:gd name="T20" fmla="*/ 8 w 17"/>
                  <a:gd name="T21" fmla="*/ 0 h 72"/>
                  <a:gd name="T22" fmla="*/ 7 w 17"/>
                  <a:gd name="T23" fmla="*/ 9 h 72"/>
                  <a:gd name="T24" fmla="*/ 5 w 17"/>
                  <a:gd name="T25" fmla="*/ 17 h 72"/>
                  <a:gd name="T26" fmla="*/ 5 w 17"/>
                  <a:gd name="T27" fmla="*/ 27 h 72"/>
                  <a:gd name="T28" fmla="*/ 5 w 17"/>
                  <a:gd name="T29" fmla="*/ 35 h 72"/>
                  <a:gd name="T30" fmla="*/ 5 w 17"/>
                  <a:gd name="T31" fmla="*/ 44 h 72"/>
                  <a:gd name="T32" fmla="*/ 5 w 17"/>
                  <a:gd name="T33" fmla="*/ 53 h 72"/>
                  <a:gd name="T34" fmla="*/ 3 w 17"/>
                  <a:gd name="T35" fmla="*/ 61 h 72"/>
                  <a:gd name="T36" fmla="*/ 0 w 17"/>
                  <a:gd name="T37" fmla="*/ 70 h 72"/>
                  <a:gd name="T38" fmla="*/ 5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5" y="71"/>
                    </a:moveTo>
                    <a:lnTo>
                      <a:pt x="5" y="71"/>
                    </a:lnTo>
                    <a:lnTo>
                      <a:pt x="8" y="63"/>
                    </a:lnTo>
                    <a:lnTo>
                      <a:pt x="12" y="53"/>
                    </a:lnTo>
                    <a:lnTo>
                      <a:pt x="12" y="44"/>
                    </a:lnTo>
                    <a:lnTo>
                      <a:pt x="12" y="35"/>
                    </a:lnTo>
                    <a:lnTo>
                      <a:pt x="12" y="27"/>
                    </a:lnTo>
                    <a:lnTo>
                      <a:pt x="12" y="17"/>
                    </a:lnTo>
                    <a:lnTo>
                      <a:pt x="14" y="9"/>
                    </a:lnTo>
                    <a:lnTo>
                      <a:pt x="16" y="1"/>
                    </a:lnTo>
                    <a:lnTo>
                      <a:pt x="8" y="0"/>
                    </a:lnTo>
                    <a:lnTo>
                      <a:pt x="7" y="9"/>
                    </a:lnTo>
                    <a:lnTo>
                      <a:pt x="5" y="17"/>
                    </a:lnTo>
                    <a:lnTo>
                      <a:pt x="5" y="27"/>
                    </a:lnTo>
                    <a:lnTo>
                      <a:pt x="5" y="35"/>
                    </a:lnTo>
                    <a:lnTo>
                      <a:pt x="5" y="44"/>
                    </a:lnTo>
                    <a:lnTo>
                      <a:pt x="5" y="53"/>
                    </a:lnTo>
                    <a:lnTo>
                      <a:pt x="3" y="61"/>
                    </a:lnTo>
                    <a:lnTo>
                      <a:pt x="0" y="70"/>
                    </a:lnTo>
                    <a:lnTo>
                      <a:pt x="5"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19" name="Freeform 85">
                <a:extLst>
                  <a:ext uri="{FF2B5EF4-FFF2-40B4-BE49-F238E27FC236}">
                    <a16:creationId xmlns:a16="http://schemas.microsoft.com/office/drawing/2014/main" id="{E6329D02-2FE0-A20A-A9FD-7BF3DA2663E3}"/>
                  </a:ext>
                </a:extLst>
              </p:cNvPr>
              <p:cNvSpPr>
                <a:spLocks/>
              </p:cNvSpPr>
              <p:nvPr/>
            </p:nvSpPr>
            <p:spPr bwMode="auto">
              <a:xfrm>
                <a:off x="3956" y="2462"/>
                <a:ext cx="72" cy="170"/>
              </a:xfrm>
              <a:custGeom>
                <a:avLst/>
                <a:gdLst>
                  <a:gd name="T0" fmla="*/ 4 w 72"/>
                  <a:gd name="T1" fmla="*/ 169 h 170"/>
                  <a:gd name="T2" fmla="*/ 4 w 72"/>
                  <a:gd name="T3" fmla="*/ 169 h 170"/>
                  <a:gd name="T4" fmla="*/ 10 w 72"/>
                  <a:gd name="T5" fmla="*/ 159 h 170"/>
                  <a:gd name="T6" fmla="*/ 16 w 72"/>
                  <a:gd name="T7" fmla="*/ 149 h 170"/>
                  <a:gd name="T8" fmla="*/ 22 w 72"/>
                  <a:gd name="T9" fmla="*/ 139 h 170"/>
                  <a:gd name="T10" fmla="*/ 27 w 72"/>
                  <a:gd name="T11" fmla="*/ 129 h 170"/>
                  <a:gd name="T12" fmla="*/ 33 w 72"/>
                  <a:gd name="T13" fmla="*/ 119 h 170"/>
                  <a:gd name="T14" fmla="*/ 37 w 72"/>
                  <a:gd name="T15" fmla="*/ 108 h 170"/>
                  <a:gd name="T16" fmla="*/ 41 w 72"/>
                  <a:gd name="T17" fmla="*/ 98 h 170"/>
                  <a:gd name="T18" fmla="*/ 45 w 72"/>
                  <a:gd name="T19" fmla="*/ 88 h 170"/>
                  <a:gd name="T20" fmla="*/ 49 w 72"/>
                  <a:gd name="T21" fmla="*/ 77 h 170"/>
                  <a:gd name="T22" fmla="*/ 53 w 72"/>
                  <a:gd name="T23" fmla="*/ 66 h 170"/>
                  <a:gd name="T24" fmla="*/ 57 w 72"/>
                  <a:gd name="T25" fmla="*/ 56 h 170"/>
                  <a:gd name="T26" fmla="*/ 60 w 72"/>
                  <a:gd name="T27" fmla="*/ 45 h 170"/>
                  <a:gd name="T28" fmla="*/ 63 w 72"/>
                  <a:gd name="T29" fmla="*/ 35 h 170"/>
                  <a:gd name="T30" fmla="*/ 66 w 72"/>
                  <a:gd name="T31" fmla="*/ 24 h 170"/>
                  <a:gd name="T32" fmla="*/ 69 w 72"/>
                  <a:gd name="T33" fmla="*/ 12 h 170"/>
                  <a:gd name="T34" fmla="*/ 71 w 72"/>
                  <a:gd name="T35" fmla="*/ 1 h 170"/>
                  <a:gd name="T36" fmla="*/ 68 w 72"/>
                  <a:gd name="T37" fmla="*/ 0 h 170"/>
                  <a:gd name="T38" fmla="*/ 65 w 72"/>
                  <a:gd name="T39" fmla="*/ 11 h 170"/>
                  <a:gd name="T40" fmla="*/ 62 w 72"/>
                  <a:gd name="T41" fmla="*/ 23 h 170"/>
                  <a:gd name="T42" fmla="*/ 59 w 72"/>
                  <a:gd name="T43" fmla="*/ 34 h 170"/>
                  <a:gd name="T44" fmla="*/ 56 w 72"/>
                  <a:gd name="T45" fmla="*/ 44 h 170"/>
                  <a:gd name="T46" fmla="*/ 53 w 72"/>
                  <a:gd name="T47" fmla="*/ 55 h 170"/>
                  <a:gd name="T48" fmla="*/ 49 w 72"/>
                  <a:gd name="T49" fmla="*/ 66 h 170"/>
                  <a:gd name="T50" fmla="*/ 45 w 72"/>
                  <a:gd name="T51" fmla="*/ 76 h 170"/>
                  <a:gd name="T52" fmla="*/ 41 w 72"/>
                  <a:gd name="T53" fmla="*/ 86 h 170"/>
                  <a:gd name="T54" fmla="*/ 38 w 72"/>
                  <a:gd name="T55" fmla="*/ 97 h 170"/>
                  <a:gd name="T56" fmla="*/ 33 w 72"/>
                  <a:gd name="T57" fmla="*/ 107 h 170"/>
                  <a:gd name="T58" fmla="*/ 29 w 72"/>
                  <a:gd name="T59" fmla="*/ 117 h 170"/>
                  <a:gd name="T60" fmla="*/ 23 w 72"/>
                  <a:gd name="T61" fmla="*/ 127 h 170"/>
                  <a:gd name="T62" fmla="*/ 18 w 72"/>
                  <a:gd name="T63" fmla="*/ 137 h 170"/>
                  <a:gd name="T64" fmla="*/ 13 w 72"/>
                  <a:gd name="T65" fmla="*/ 147 h 170"/>
                  <a:gd name="T66" fmla="*/ 7 w 72"/>
                  <a:gd name="T67" fmla="*/ 157 h 170"/>
                  <a:gd name="T68" fmla="*/ 1 w 72"/>
                  <a:gd name="T69" fmla="*/ 167 h 170"/>
                  <a:gd name="T70" fmla="*/ 0 w 72"/>
                  <a:gd name="T71" fmla="*/ 167 h 170"/>
                  <a:gd name="T72" fmla="*/ 4 w 72"/>
                  <a:gd name="T73" fmla="*/ 169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4" y="169"/>
                    </a:moveTo>
                    <a:lnTo>
                      <a:pt x="4" y="169"/>
                    </a:lnTo>
                    <a:lnTo>
                      <a:pt x="10" y="159"/>
                    </a:lnTo>
                    <a:lnTo>
                      <a:pt x="16" y="149"/>
                    </a:lnTo>
                    <a:lnTo>
                      <a:pt x="22" y="139"/>
                    </a:lnTo>
                    <a:lnTo>
                      <a:pt x="27" y="129"/>
                    </a:lnTo>
                    <a:lnTo>
                      <a:pt x="33" y="119"/>
                    </a:lnTo>
                    <a:lnTo>
                      <a:pt x="37" y="108"/>
                    </a:lnTo>
                    <a:lnTo>
                      <a:pt x="41" y="98"/>
                    </a:lnTo>
                    <a:lnTo>
                      <a:pt x="45" y="88"/>
                    </a:lnTo>
                    <a:lnTo>
                      <a:pt x="49" y="77"/>
                    </a:lnTo>
                    <a:lnTo>
                      <a:pt x="53" y="66"/>
                    </a:lnTo>
                    <a:lnTo>
                      <a:pt x="57" y="56"/>
                    </a:lnTo>
                    <a:lnTo>
                      <a:pt x="60" y="45"/>
                    </a:lnTo>
                    <a:lnTo>
                      <a:pt x="63" y="35"/>
                    </a:lnTo>
                    <a:lnTo>
                      <a:pt x="66" y="24"/>
                    </a:lnTo>
                    <a:lnTo>
                      <a:pt x="69" y="12"/>
                    </a:lnTo>
                    <a:lnTo>
                      <a:pt x="71" y="1"/>
                    </a:lnTo>
                    <a:lnTo>
                      <a:pt x="68" y="0"/>
                    </a:lnTo>
                    <a:lnTo>
                      <a:pt x="65" y="11"/>
                    </a:lnTo>
                    <a:lnTo>
                      <a:pt x="62" y="23"/>
                    </a:lnTo>
                    <a:lnTo>
                      <a:pt x="59" y="34"/>
                    </a:lnTo>
                    <a:lnTo>
                      <a:pt x="56" y="44"/>
                    </a:lnTo>
                    <a:lnTo>
                      <a:pt x="53" y="55"/>
                    </a:lnTo>
                    <a:lnTo>
                      <a:pt x="49" y="66"/>
                    </a:lnTo>
                    <a:lnTo>
                      <a:pt x="45" y="76"/>
                    </a:lnTo>
                    <a:lnTo>
                      <a:pt x="41" y="86"/>
                    </a:lnTo>
                    <a:lnTo>
                      <a:pt x="38" y="97"/>
                    </a:lnTo>
                    <a:lnTo>
                      <a:pt x="33" y="107"/>
                    </a:lnTo>
                    <a:lnTo>
                      <a:pt x="29" y="117"/>
                    </a:lnTo>
                    <a:lnTo>
                      <a:pt x="23" y="127"/>
                    </a:lnTo>
                    <a:lnTo>
                      <a:pt x="18" y="137"/>
                    </a:lnTo>
                    <a:lnTo>
                      <a:pt x="13" y="147"/>
                    </a:lnTo>
                    <a:lnTo>
                      <a:pt x="7" y="157"/>
                    </a:lnTo>
                    <a:lnTo>
                      <a:pt x="1" y="167"/>
                    </a:lnTo>
                    <a:lnTo>
                      <a:pt x="0" y="167"/>
                    </a:lnTo>
                    <a:lnTo>
                      <a:pt x="4" y="16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0" name="Freeform 86">
                <a:extLst>
                  <a:ext uri="{FF2B5EF4-FFF2-40B4-BE49-F238E27FC236}">
                    <a16:creationId xmlns:a16="http://schemas.microsoft.com/office/drawing/2014/main" id="{00E8E09D-7294-3694-FAC7-A5A581A086B4}"/>
                  </a:ext>
                </a:extLst>
              </p:cNvPr>
              <p:cNvSpPr>
                <a:spLocks/>
              </p:cNvSpPr>
              <p:nvPr/>
            </p:nvSpPr>
            <p:spPr bwMode="auto">
              <a:xfrm>
                <a:off x="3884" y="2629"/>
                <a:ext cx="77" cy="165"/>
              </a:xfrm>
              <a:custGeom>
                <a:avLst/>
                <a:gdLst>
                  <a:gd name="T0" fmla="*/ 3 w 77"/>
                  <a:gd name="T1" fmla="*/ 164 h 165"/>
                  <a:gd name="T2" fmla="*/ 3 w 77"/>
                  <a:gd name="T3" fmla="*/ 164 h 165"/>
                  <a:gd name="T4" fmla="*/ 76 w 77"/>
                  <a:gd name="T5" fmla="*/ 2 h 165"/>
                  <a:gd name="T6" fmla="*/ 72 w 77"/>
                  <a:gd name="T7" fmla="*/ 0 h 165"/>
                  <a:gd name="T8" fmla="*/ 0 w 77"/>
                  <a:gd name="T9" fmla="*/ 162 h 165"/>
                  <a:gd name="T10" fmla="*/ 0 w 77"/>
                  <a:gd name="T11" fmla="*/ 163 h 165"/>
                  <a:gd name="T12" fmla="*/ 3 w 77"/>
                  <a:gd name="T13" fmla="*/ 164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165">
                    <a:moveTo>
                      <a:pt x="3" y="164"/>
                    </a:moveTo>
                    <a:lnTo>
                      <a:pt x="3" y="164"/>
                    </a:lnTo>
                    <a:lnTo>
                      <a:pt x="76" y="2"/>
                    </a:lnTo>
                    <a:lnTo>
                      <a:pt x="72" y="0"/>
                    </a:lnTo>
                    <a:lnTo>
                      <a:pt x="0" y="162"/>
                    </a:lnTo>
                    <a:lnTo>
                      <a:pt x="0" y="163"/>
                    </a:lnTo>
                    <a:lnTo>
                      <a:pt x="3" y="1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1" name="Freeform 87">
                <a:extLst>
                  <a:ext uri="{FF2B5EF4-FFF2-40B4-BE49-F238E27FC236}">
                    <a16:creationId xmlns:a16="http://schemas.microsoft.com/office/drawing/2014/main" id="{6B785A78-1874-BEEE-DBF7-6D7F1CE78B0D}"/>
                  </a:ext>
                </a:extLst>
              </p:cNvPr>
              <p:cNvSpPr>
                <a:spLocks/>
              </p:cNvSpPr>
              <p:nvPr/>
            </p:nvSpPr>
            <p:spPr bwMode="auto">
              <a:xfrm>
                <a:off x="3872" y="2792"/>
                <a:ext cx="17" cy="30"/>
              </a:xfrm>
              <a:custGeom>
                <a:avLst/>
                <a:gdLst>
                  <a:gd name="T0" fmla="*/ 4 w 17"/>
                  <a:gd name="T1" fmla="*/ 29 h 30"/>
                  <a:gd name="T2" fmla="*/ 4 w 17"/>
                  <a:gd name="T3" fmla="*/ 29 h 30"/>
                  <a:gd name="T4" fmla="*/ 6 w 17"/>
                  <a:gd name="T5" fmla="*/ 21 h 30"/>
                  <a:gd name="T6" fmla="*/ 8 w 17"/>
                  <a:gd name="T7" fmla="*/ 17 h 30"/>
                  <a:gd name="T8" fmla="*/ 8 w 17"/>
                  <a:gd name="T9" fmla="*/ 15 h 30"/>
                  <a:gd name="T10" fmla="*/ 7 w 17"/>
                  <a:gd name="T11" fmla="*/ 16 h 30"/>
                  <a:gd name="T12" fmla="*/ 9 w 17"/>
                  <a:gd name="T13" fmla="*/ 16 h 30"/>
                  <a:gd name="T14" fmla="*/ 11 w 17"/>
                  <a:gd name="T15" fmla="*/ 14 h 30"/>
                  <a:gd name="T16" fmla="*/ 12 w 17"/>
                  <a:gd name="T17" fmla="*/ 9 h 30"/>
                  <a:gd name="T18" fmla="*/ 16 w 17"/>
                  <a:gd name="T19" fmla="*/ 1 h 30"/>
                  <a:gd name="T20" fmla="*/ 12 w 17"/>
                  <a:gd name="T21" fmla="*/ 0 h 30"/>
                  <a:gd name="T22" fmla="*/ 9 w 17"/>
                  <a:gd name="T23" fmla="*/ 8 h 30"/>
                  <a:gd name="T24" fmla="*/ 7 w 17"/>
                  <a:gd name="T25" fmla="*/ 12 h 30"/>
                  <a:gd name="T26" fmla="*/ 6 w 17"/>
                  <a:gd name="T27" fmla="*/ 13 h 30"/>
                  <a:gd name="T28" fmla="*/ 7 w 17"/>
                  <a:gd name="T29" fmla="*/ 12 h 30"/>
                  <a:gd name="T30" fmla="*/ 5 w 17"/>
                  <a:gd name="T31" fmla="*/ 14 h 30"/>
                  <a:gd name="T32" fmla="*/ 4 w 17"/>
                  <a:gd name="T33" fmla="*/ 16 h 30"/>
                  <a:gd name="T34" fmla="*/ 2 w 17"/>
                  <a:gd name="T35" fmla="*/ 20 h 30"/>
                  <a:gd name="T36" fmla="*/ 0 w 17"/>
                  <a:gd name="T37" fmla="*/ 28 h 30"/>
                  <a:gd name="T38" fmla="*/ 4 w 17"/>
                  <a:gd name="T39" fmla="*/ 29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0">
                    <a:moveTo>
                      <a:pt x="4" y="29"/>
                    </a:moveTo>
                    <a:lnTo>
                      <a:pt x="4" y="29"/>
                    </a:lnTo>
                    <a:lnTo>
                      <a:pt x="6" y="21"/>
                    </a:lnTo>
                    <a:lnTo>
                      <a:pt x="8" y="17"/>
                    </a:lnTo>
                    <a:lnTo>
                      <a:pt x="8" y="15"/>
                    </a:lnTo>
                    <a:lnTo>
                      <a:pt x="7" y="16"/>
                    </a:lnTo>
                    <a:lnTo>
                      <a:pt x="9" y="16"/>
                    </a:lnTo>
                    <a:lnTo>
                      <a:pt x="11" y="14"/>
                    </a:lnTo>
                    <a:lnTo>
                      <a:pt x="12" y="9"/>
                    </a:lnTo>
                    <a:lnTo>
                      <a:pt x="16" y="1"/>
                    </a:lnTo>
                    <a:lnTo>
                      <a:pt x="12" y="0"/>
                    </a:lnTo>
                    <a:lnTo>
                      <a:pt x="9" y="8"/>
                    </a:lnTo>
                    <a:lnTo>
                      <a:pt x="7" y="12"/>
                    </a:lnTo>
                    <a:lnTo>
                      <a:pt x="6" y="13"/>
                    </a:lnTo>
                    <a:lnTo>
                      <a:pt x="7" y="12"/>
                    </a:lnTo>
                    <a:lnTo>
                      <a:pt x="5" y="14"/>
                    </a:lnTo>
                    <a:lnTo>
                      <a:pt x="4" y="16"/>
                    </a:lnTo>
                    <a:lnTo>
                      <a:pt x="2" y="20"/>
                    </a:lnTo>
                    <a:lnTo>
                      <a:pt x="0" y="28"/>
                    </a:lnTo>
                    <a:lnTo>
                      <a:pt x="4"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2" name="Freeform 88">
                <a:extLst>
                  <a:ext uri="{FF2B5EF4-FFF2-40B4-BE49-F238E27FC236}">
                    <a16:creationId xmlns:a16="http://schemas.microsoft.com/office/drawing/2014/main" id="{BED78294-AA9A-C4CD-4B38-F12F50A001B1}"/>
                  </a:ext>
                </a:extLst>
              </p:cNvPr>
              <p:cNvSpPr>
                <a:spLocks/>
              </p:cNvSpPr>
              <p:nvPr/>
            </p:nvSpPr>
            <p:spPr bwMode="auto">
              <a:xfrm>
                <a:off x="3832" y="2820"/>
                <a:ext cx="45" cy="122"/>
              </a:xfrm>
              <a:custGeom>
                <a:avLst/>
                <a:gdLst>
                  <a:gd name="T0" fmla="*/ 4 w 45"/>
                  <a:gd name="T1" fmla="*/ 121 h 122"/>
                  <a:gd name="T2" fmla="*/ 4 w 45"/>
                  <a:gd name="T3" fmla="*/ 121 h 122"/>
                  <a:gd name="T4" fmla="*/ 4 w 45"/>
                  <a:gd name="T5" fmla="*/ 116 h 122"/>
                  <a:gd name="T6" fmla="*/ 5 w 45"/>
                  <a:gd name="T7" fmla="*/ 110 h 122"/>
                  <a:gd name="T8" fmla="*/ 6 w 45"/>
                  <a:gd name="T9" fmla="*/ 104 h 122"/>
                  <a:gd name="T10" fmla="*/ 8 w 45"/>
                  <a:gd name="T11" fmla="*/ 96 h 122"/>
                  <a:gd name="T12" fmla="*/ 11 w 45"/>
                  <a:gd name="T13" fmla="*/ 88 h 122"/>
                  <a:gd name="T14" fmla="*/ 14 w 45"/>
                  <a:gd name="T15" fmla="*/ 80 h 122"/>
                  <a:gd name="T16" fmla="*/ 17 w 45"/>
                  <a:gd name="T17" fmla="*/ 70 h 122"/>
                  <a:gd name="T18" fmla="*/ 20 w 45"/>
                  <a:gd name="T19" fmla="*/ 62 h 122"/>
                  <a:gd name="T20" fmla="*/ 23 w 45"/>
                  <a:gd name="T21" fmla="*/ 54 h 122"/>
                  <a:gd name="T22" fmla="*/ 27 w 45"/>
                  <a:gd name="T23" fmla="*/ 45 h 122"/>
                  <a:gd name="T24" fmla="*/ 30 w 45"/>
                  <a:gd name="T25" fmla="*/ 36 h 122"/>
                  <a:gd name="T26" fmla="*/ 34 w 45"/>
                  <a:gd name="T27" fmla="*/ 28 h 122"/>
                  <a:gd name="T28" fmla="*/ 37 w 45"/>
                  <a:gd name="T29" fmla="*/ 20 h 122"/>
                  <a:gd name="T30" fmla="*/ 40 w 45"/>
                  <a:gd name="T31" fmla="*/ 13 h 122"/>
                  <a:gd name="T32" fmla="*/ 42 w 45"/>
                  <a:gd name="T33" fmla="*/ 7 h 122"/>
                  <a:gd name="T34" fmla="*/ 44 w 45"/>
                  <a:gd name="T35" fmla="*/ 1 h 122"/>
                  <a:gd name="T36" fmla="*/ 40 w 45"/>
                  <a:gd name="T37" fmla="*/ 0 h 122"/>
                  <a:gd name="T38" fmla="*/ 38 w 45"/>
                  <a:gd name="T39" fmla="*/ 6 h 122"/>
                  <a:gd name="T40" fmla="*/ 36 w 45"/>
                  <a:gd name="T41" fmla="*/ 12 h 122"/>
                  <a:gd name="T42" fmla="*/ 33 w 45"/>
                  <a:gd name="T43" fmla="*/ 19 h 122"/>
                  <a:gd name="T44" fmla="*/ 30 w 45"/>
                  <a:gd name="T45" fmla="*/ 27 h 122"/>
                  <a:gd name="T46" fmla="*/ 27 w 45"/>
                  <a:gd name="T47" fmla="*/ 35 h 122"/>
                  <a:gd name="T48" fmla="*/ 23 w 45"/>
                  <a:gd name="T49" fmla="*/ 43 h 122"/>
                  <a:gd name="T50" fmla="*/ 20 w 45"/>
                  <a:gd name="T51" fmla="*/ 52 h 122"/>
                  <a:gd name="T52" fmla="*/ 16 w 45"/>
                  <a:gd name="T53" fmla="*/ 61 h 122"/>
                  <a:gd name="T54" fmla="*/ 13 w 45"/>
                  <a:gd name="T55" fmla="*/ 70 h 122"/>
                  <a:gd name="T56" fmla="*/ 10 w 45"/>
                  <a:gd name="T57" fmla="*/ 79 h 122"/>
                  <a:gd name="T58" fmla="*/ 7 w 45"/>
                  <a:gd name="T59" fmla="*/ 87 h 122"/>
                  <a:gd name="T60" fmla="*/ 4 w 45"/>
                  <a:gd name="T61" fmla="*/ 95 h 122"/>
                  <a:gd name="T62" fmla="*/ 2 w 45"/>
                  <a:gd name="T63" fmla="*/ 103 h 122"/>
                  <a:gd name="T64" fmla="*/ 1 w 45"/>
                  <a:gd name="T65" fmla="*/ 109 h 122"/>
                  <a:gd name="T66" fmla="*/ 0 w 45"/>
                  <a:gd name="T67" fmla="*/ 116 h 122"/>
                  <a:gd name="T68" fmla="*/ 0 w 45"/>
                  <a:gd name="T69" fmla="*/ 121 h 122"/>
                  <a:gd name="T70" fmla="*/ 4 w 45"/>
                  <a:gd name="T71" fmla="*/ 121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22">
                    <a:moveTo>
                      <a:pt x="4" y="121"/>
                    </a:moveTo>
                    <a:lnTo>
                      <a:pt x="4" y="121"/>
                    </a:lnTo>
                    <a:lnTo>
                      <a:pt x="4" y="116"/>
                    </a:lnTo>
                    <a:lnTo>
                      <a:pt x="5" y="110"/>
                    </a:lnTo>
                    <a:lnTo>
                      <a:pt x="6" y="104"/>
                    </a:lnTo>
                    <a:lnTo>
                      <a:pt x="8" y="96"/>
                    </a:lnTo>
                    <a:lnTo>
                      <a:pt x="11" y="88"/>
                    </a:lnTo>
                    <a:lnTo>
                      <a:pt x="14" y="80"/>
                    </a:lnTo>
                    <a:lnTo>
                      <a:pt x="17" y="70"/>
                    </a:lnTo>
                    <a:lnTo>
                      <a:pt x="20" y="62"/>
                    </a:lnTo>
                    <a:lnTo>
                      <a:pt x="23" y="54"/>
                    </a:lnTo>
                    <a:lnTo>
                      <a:pt x="27" y="45"/>
                    </a:lnTo>
                    <a:lnTo>
                      <a:pt x="30" y="36"/>
                    </a:lnTo>
                    <a:lnTo>
                      <a:pt x="34" y="28"/>
                    </a:lnTo>
                    <a:lnTo>
                      <a:pt x="37" y="20"/>
                    </a:lnTo>
                    <a:lnTo>
                      <a:pt x="40" y="13"/>
                    </a:lnTo>
                    <a:lnTo>
                      <a:pt x="42" y="7"/>
                    </a:lnTo>
                    <a:lnTo>
                      <a:pt x="44" y="1"/>
                    </a:lnTo>
                    <a:lnTo>
                      <a:pt x="40" y="0"/>
                    </a:lnTo>
                    <a:lnTo>
                      <a:pt x="38" y="6"/>
                    </a:lnTo>
                    <a:lnTo>
                      <a:pt x="36" y="12"/>
                    </a:lnTo>
                    <a:lnTo>
                      <a:pt x="33" y="19"/>
                    </a:lnTo>
                    <a:lnTo>
                      <a:pt x="30" y="27"/>
                    </a:lnTo>
                    <a:lnTo>
                      <a:pt x="27" y="35"/>
                    </a:lnTo>
                    <a:lnTo>
                      <a:pt x="23" y="43"/>
                    </a:lnTo>
                    <a:lnTo>
                      <a:pt x="20" y="52"/>
                    </a:lnTo>
                    <a:lnTo>
                      <a:pt x="16" y="61"/>
                    </a:lnTo>
                    <a:lnTo>
                      <a:pt x="13" y="70"/>
                    </a:lnTo>
                    <a:lnTo>
                      <a:pt x="10" y="79"/>
                    </a:lnTo>
                    <a:lnTo>
                      <a:pt x="7" y="87"/>
                    </a:lnTo>
                    <a:lnTo>
                      <a:pt x="4" y="95"/>
                    </a:lnTo>
                    <a:lnTo>
                      <a:pt x="2" y="103"/>
                    </a:lnTo>
                    <a:lnTo>
                      <a:pt x="1" y="109"/>
                    </a:lnTo>
                    <a:lnTo>
                      <a:pt x="0" y="116"/>
                    </a:lnTo>
                    <a:lnTo>
                      <a:pt x="0" y="121"/>
                    </a:lnTo>
                    <a:lnTo>
                      <a:pt x="4" y="1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3" name="Freeform 89">
                <a:extLst>
                  <a:ext uri="{FF2B5EF4-FFF2-40B4-BE49-F238E27FC236}">
                    <a16:creationId xmlns:a16="http://schemas.microsoft.com/office/drawing/2014/main" id="{5173C92D-4F56-49C6-96E4-E79EB2586E8D}"/>
                  </a:ext>
                </a:extLst>
              </p:cNvPr>
              <p:cNvSpPr>
                <a:spLocks/>
              </p:cNvSpPr>
              <p:nvPr/>
            </p:nvSpPr>
            <p:spPr bwMode="auto">
              <a:xfrm>
                <a:off x="3812" y="2941"/>
                <a:ext cx="29" cy="138"/>
              </a:xfrm>
              <a:custGeom>
                <a:avLst/>
                <a:gdLst>
                  <a:gd name="T0" fmla="*/ 3 w 29"/>
                  <a:gd name="T1" fmla="*/ 137 h 138"/>
                  <a:gd name="T2" fmla="*/ 3 w 29"/>
                  <a:gd name="T3" fmla="*/ 137 h 138"/>
                  <a:gd name="T4" fmla="*/ 9 w 29"/>
                  <a:gd name="T5" fmla="*/ 128 h 138"/>
                  <a:gd name="T6" fmla="*/ 14 w 29"/>
                  <a:gd name="T7" fmla="*/ 119 h 138"/>
                  <a:gd name="T8" fmla="*/ 18 w 29"/>
                  <a:gd name="T9" fmla="*/ 110 h 138"/>
                  <a:gd name="T10" fmla="*/ 21 w 29"/>
                  <a:gd name="T11" fmla="*/ 101 h 138"/>
                  <a:gd name="T12" fmla="*/ 23 w 29"/>
                  <a:gd name="T13" fmla="*/ 93 h 138"/>
                  <a:gd name="T14" fmla="*/ 25 w 29"/>
                  <a:gd name="T15" fmla="*/ 85 h 138"/>
                  <a:gd name="T16" fmla="*/ 26 w 29"/>
                  <a:gd name="T17" fmla="*/ 77 h 138"/>
                  <a:gd name="T18" fmla="*/ 27 w 29"/>
                  <a:gd name="T19" fmla="*/ 70 h 138"/>
                  <a:gd name="T20" fmla="*/ 28 w 29"/>
                  <a:gd name="T21" fmla="*/ 62 h 138"/>
                  <a:gd name="T22" fmla="*/ 28 w 29"/>
                  <a:gd name="T23" fmla="*/ 54 h 138"/>
                  <a:gd name="T24" fmla="*/ 28 w 29"/>
                  <a:gd name="T25" fmla="*/ 46 h 138"/>
                  <a:gd name="T26" fmla="*/ 27 w 29"/>
                  <a:gd name="T27" fmla="*/ 37 h 138"/>
                  <a:gd name="T28" fmla="*/ 26 w 29"/>
                  <a:gd name="T29" fmla="*/ 29 h 138"/>
                  <a:gd name="T30" fmla="*/ 25 w 29"/>
                  <a:gd name="T31" fmla="*/ 20 h 138"/>
                  <a:gd name="T32" fmla="*/ 25 w 29"/>
                  <a:gd name="T33" fmla="*/ 10 h 138"/>
                  <a:gd name="T34" fmla="*/ 24 w 29"/>
                  <a:gd name="T35" fmla="*/ 0 h 138"/>
                  <a:gd name="T36" fmla="*/ 20 w 29"/>
                  <a:gd name="T37" fmla="*/ 0 h 138"/>
                  <a:gd name="T38" fmla="*/ 21 w 29"/>
                  <a:gd name="T39" fmla="*/ 10 h 138"/>
                  <a:gd name="T40" fmla="*/ 21 w 29"/>
                  <a:gd name="T41" fmla="*/ 20 h 138"/>
                  <a:gd name="T42" fmla="*/ 22 w 29"/>
                  <a:gd name="T43" fmla="*/ 29 h 138"/>
                  <a:gd name="T44" fmla="*/ 23 w 29"/>
                  <a:gd name="T45" fmla="*/ 37 h 138"/>
                  <a:gd name="T46" fmla="*/ 24 w 29"/>
                  <a:gd name="T47" fmla="*/ 46 h 138"/>
                  <a:gd name="T48" fmla="*/ 24 w 29"/>
                  <a:gd name="T49" fmla="*/ 54 h 138"/>
                  <a:gd name="T50" fmla="*/ 24 w 29"/>
                  <a:gd name="T51" fmla="*/ 62 h 138"/>
                  <a:gd name="T52" fmla="*/ 23 w 29"/>
                  <a:gd name="T53" fmla="*/ 70 h 138"/>
                  <a:gd name="T54" fmla="*/ 22 w 29"/>
                  <a:gd name="T55" fmla="*/ 77 h 138"/>
                  <a:gd name="T56" fmla="*/ 21 w 29"/>
                  <a:gd name="T57" fmla="*/ 84 h 138"/>
                  <a:gd name="T58" fmla="*/ 19 w 29"/>
                  <a:gd name="T59" fmla="*/ 92 h 138"/>
                  <a:gd name="T60" fmla="*/ 17 w 29"/>
                  <a:gd name="T61" fmla="*/ 100 h 138"/>
                  <a:gd name="T62" fmla="*/ 14 w 29"/>
                  <a:gd name="T63" fmla="*/ 108 h 138"/>
                  <a:gd name="T64" fmla="*/ 10 w 29"/>
                  <a:gd name="T65" fmla="*/ 117 h 138"/>
                  <a:gd name="T66" fmla="*/ 5 w 29"/>
                  <a:gd name="T67" fmla="*/ 126 h 138"/>
                  <a:gd name="T68" fmla="*/ 0 w 29"/>
                  <a:gd name="T69" fmla="*/ 135 h 138"/>
                  <a:gd name="T70" fmla="*/ 3 w 29"/>
                  <a:gd name="T71" fmla="*/ 13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38">
                    <a:moveTo>
                      <a:pt x="3" y="137"/>
                    </a:moveTo>
                    <a:lnTo>
                      <a:pt x="3" y="137"/>
                    </a:lnTo>
                    <a:lnTo>
                      <a:pt x="9" y="128"/>
                    </a:lnTo>
                    <a:lnTo>
                      <a:pt x="14" y="119"/>
                    </a:lnTo>
                    <a:lnTo>
                      <a:pt x="18" y="110"/>
                    </a:lnTo>
                    <a:lnTo>
                      <a:pt x="21" y="101"/>
                    </a:lnTo>
                    <a:lnTo>
                      <a:pt x="23" y="93"/>
                    </a:lnTo>
                    <a:lnTo>
                      <a:pt x="25" y="85"/>
                    </a:lnTo>
                    <a:lnTo>
                      <a:pt x="26" y="77"/>
                    </a:lnTo>
                    <a:lnTo>
                      <a:pt x="27" y="70"/>
                    </a:lnTo>
                    <a:lnTo>
                      <a:pt x="28" y="62"/>
                    </a:lnTo>
                    <a:lnTo>
                      <a:pt x="28" y="54"/>
                    </a:lnTo>
                    <a:lnTo>
                      <a:pt x="28" y="46"/>
                    </a:lnTo>
                    <a:lnTo>
                      <a:pt x="27" y="37"/>
                    </a:lnTo>
                    <a:lnTo>
                      <a:pt x="26" y="29"/>
                    </a:lnTo>
                    <a:lnTo>
                      <a:pt x="25" y="20"/>
                    </a:lnTo>
                    <a:lnTo>
                      <a:pt x="25" y="10"/>
                    </a:lnTo>
                    <a:lnTo>
                      <a:pt x="24" y="0"/>
                    </a:lnTo>
                    <a:lnTo>
                      <a:pt x="20" y="0"/>
                    </a:lnTo>
                    <a:lnTo>
                      <a:pt x="21" y="10"/>
                    </a:lnTo>
                    <a:lnTo>
                      <a:pt x="21" y="20"/>
                    </a:lnTo>
                    <a:lnTo>
                      <a:pt x="22" y="29"/>
                    </a:lnTo>
                    <a:lnTo>
                      <a:pt x="23" y="37"/>
                    </a:lnTo>
                    <a:lnTo>
                      <a:pt x="24" y="46"/>
                    </a:lnTo>
                    <a:lnTo>
                      <a:pt x="24" y="54"/>
                    </a:lnTo>
                    <a:lnTo>
                      <a:pt x="24" y="62"/>
                    </a:lnTo>
                    <a:lnTo>
                      <a:pt x="23" y="70"/>
                    </a:lnTo>
                    <a:lnTo>
                      <a:pt x="22" y="77"/>
                    </a:lnTo>
                    <a:lnTo>
                      <a:pt x="21" y="84"/>
                    </a:lnTo>
                    <a:lnTo>
                      <a:pt x="19" y="92"/>
                    </a:lnTo>
                    <a:lnTo>
                      <a:pt x="17" y="100"/>
                    </a:lnTo>
                    <a:lnTo>
                      <a:pt x="14" y="108"/>
                    </a:lnTo>
                    <a:lnTo>
                      <a:pt x="10" y="117"/>
                    </a:lnTo>
                    <a:lnTo>
                      <a:pt x="5" y="126"/>
                    </a:lnTo>
                    <a:lnTo>
                      <a:pt x="0" y="135"/>
                    </a:lnTo>
                    <a:lnTo>
                      <a:pt x="3" y="1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4" name="Freeform 90">
                <a:extLst>
                  <a:ext uri="{FF2B5EF4-FFF2-40B4-BE49-F238E27FC236}">
                    <a16:creationId xmlns:a16="http://schemas.microsoft.com/office/drawing/2014/main" id="{AEC5E25D-0E5D-7069-D9B4-1973E47F8BC4}"/>
                  </a:ext>
                </a:extLst>
              </p:cNvPr>
              <p:cNvSpPr>
                <a:spLocks/>
              </p:cNvSpPr>
              <p:nvPr/>
            </p:nvSpPr>
            <p:spPr bwMode="auto">
              <a:xfrm>
                <a:off x="3742" y="3076"/>
                <a:ext cx="74" cy="166"/>
              </a:xfrm>
              <a:custGeom>
                <a:avLst/>
                <a:gdLst>
                  <a:gd name="T0" fmla="*/ 0 w 74"/>
                  <a:gd name="T1" fmla="*/ 163 h 166"/>
                  <a:gd name="T2" fmla="*/ 3 w 74"/>
                  <a:gd name="T3" fmla="*/ 165 h 166"/>
                  <a:gd name="T4" fmla="*/ 9 w 74"/>
                  <a:gd name="T5" fmla="*/ 157 h 166"/>
                  <a:gd name="T6" fmla="*/ 14 w 74"/>
                  <a:gd name="T7" fmla="*/ 148 h 166"/>
                  <a:gd name="T8" fmla="*/ 19 w 74"/>
                  <a:gd name="T9" fmla="*/ 138 h 166"/>
                  <a:gd name="T10" fmla="*/ 24 w 74"/>
                  <a:gd name="T11" fmla="*/ 128 h 166"/>
                  <a:gd name="T12" fmla="*/ 28 w 74"/>
                  <a:gd name="T13" fmla="*/ 117 h 166"/>
                  <a:gd name="T14" fmla="*/ 32 w 74"/>
                  <a:gd name="T15" fmla="*/ 106 h 166"/>
                  <a:gd name="T16" fmla="*/ 36 w 74"/>
                  <a:gd name="T17" fmla="*/ 95 h 166"/>
                  <a:gd name="T18" fmla="*/ 40 w 74"/>
                  <a:gd name="T19" fmla="*/ 84 h 166"/>
                  <a:gd name="T20" fmla="*/ 44 w 74"/>
                  <a:gd name="T21" fmla="*/ 73 h 166"/>
                  <a:gd name="T22" fmla="*/ 48 w 74"/>
                  <a:gd name="T23" fmla="*/ 62 h 166"/>
                  <a:gd name="T24" fmla="*/ 52 w 74"/>
                  <a:gd name="T25" fmla="*/ 51 h 166"/>
                  <a:gd name="T26" fmla="*/ 56 w 74"/>
                  <a:gd name="T27" fmla="*/ 40 h 166"/>
                  <a:gd name="T28" fmla="*/ 60 w 74"/>
                  <a:gd name="T29" fmla="*/ 30 h 166"/>
                  <a:gd name="T30" fmla="*/ 64 w 74"/>
                  <a:gd name="T31" fmla="*/ 20 h 166"/>
                  <a:gd name="T32" fmla="*/ 69 w 74"/>
                  <a:gd name="T33" fmla="*/ 11 h 166"/>
                  <a:gd name="T34" fmla="*/ 73 w 74"/>
                  <a:gd name="T35" fmla="*/ 2 h 166"/>
                  <a:gd name="T36" fmla="*/ 70 w 74"/>
                  <a:gd name="T37" fmla="*/ 0 h 166"/>
                  <a:gd name="T38" fmla="*/ 65 w 74"/>
                  <a:gd name="T39" fmla="*/ 9 h 166"/>
                  <a:gd name="T40" fmla="*/ 60 w 74"/>
                  <a:gd name="T41" fmla="*/ 18 h 166"/>
                  <a:gd name="T42" fmla="*/ 56 w 74"/>
                  <a:gd name="T43" fmla="*/ 28 h 166"/>
                  <a:gd name="T44" fmla="*/ 52 w 74"/>
                  <a:gd name="T45" fmla="*/ 40 h 166"/>
                  <a:gd name="T46" fmla="*/ 48 w 74"/>
                  <a:gd name="T47" fmla="*/ 50 h 166"/>
                  <a:gd name="T48" fmla="*/ 44 w 74"/>
                  <a:gd name="T49" fmla="*/ 61 h 166"/>
                  <a:gd name="T50" fmla="*/ 40 w 74"/>
                  <a:gd name="T51" fmla="*/ 72 h 166"/>
                  <a:gd name="T52" fmla="*/ 36 w 74"/>
                  <a:gd name="T53" fmla="*/ 83 h 166"/>
                  <a:gd name="T54" fmla="*/ 32 w 74"/>
                  <a:gd name="T55" fmla="*/ 94 h 166"/>
                  <a:gd name="T56" fmla="*/ 28 w 74"/>
                  <a:gd name="T57" fmla="*/ 105 h 166"/>
                  <a:gd name="T58" fmla="*/ 24 w 74"/>
                  <a:gd name="T59" fmla="*/ 116 h 166"/>
                  <a:gd name="T60" fmla="*/ 20 w 74"/>
                  <a:gd name="T61" fmla="*/ 126 h 166"/>
                  <a:gd name="T62" fmla="*/ 15 w 74"/>
                  <a:gd name="T63" fmla="*/ 136 h 166"/>
                  <a:gd name="T64" fmla="*/ 10 w 74"/>
                  <a:gd name="T65" fmla="*/ 146 h 166"/>
                  <a:gd name="T66" fmla="*/ 6 w 74"/>
                  <a:gd name="T67" fmla="*/ 155 h 166"/>
                  <a:gd name="T68" fmla="*/ 0 w 74"/>
                  <a:gd name="T69" fmla="*/ 163 h 166"/>
                  <a:gd name="T70" fmla="*/ 3 w 74"/>
                  <a:gd name="T71" fmla="*/ 165 h 166"/>
                  <a:gd name="T72" fmla="*/ 0 w 74"/>
                  <a:gd name="T73" fmla="*/ 163 h 1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166">
                    <a:moveTo>
                      <a:pt x="0" y="163"/>
                    </a:moveTo>
                    <a:lnTo>
                      <a:pt x="3" y="165"/>
                    </a:lnTo>
                    <a:lnTo>
                      <a:pt x="9" y="157"/>
                    </a:lnTo>
                    <a:lnTo>
                      <a:pt x="14" y="148"/>
                    </a:lnTo>
                    <a:lnTo>
                      <a:pt x="19" y="138"/>
                    </a:lnTo>
                    <a:lnTo>
                      <a:pt x="24" y="128"/>
                    </a:lnTo>
                    <a:lnTo>
                      <a:pt x="28" y="117"/>
                    </a:lnTo>
                    <a:lnTo>
                      <a:pt x="32" y="106"/>
                    </a:lnTo>
                    <a:lnTo>
                      <a:pt x="36" y="95"/>
                    </a:lnTo>
                    <a:lnTo>
                      <a:pt x="40" y="84"/>
                    </a:lnTo>
                    <a:lnTo>
                      <a:pt x="44" y="73"/>
                    </a:lnTo>
                    <a:lnTo>
                      <a:pt x="48" y="62"/>
                    </a:lnTo>
                    <a:lnTo>
                      <a:pt x="52" y="51"/>
                    </a:lnTo>
                    <a:lnTo>
                      <a:pt x="56" y="40"/>
                    </a:lnTo>
                    <a:lnTo>
                      <a:pt x="60" y="30"/>
                    </a:lnTo>
                    <a:lnTo>
                      <a:pt x="64" y="20"/>
                    </a:lnTo>
                    <a:lnTo>
                      <a:pt x="69" y="11"/>
                    </a:lnTo>
                    <a:lnTo>
                      <a:pt x="73" y="2"/>
                    </a:lnTo>
                    <a:lnTo>
                      <a:pt x="70" y="0"/>
                    </a:lnTo>
                    <a:lnTo>
                      <a:pt x="65" y="9"/>
                    </a:lnTo>
                    <a:lnTo>
                      <a:pt x="60" y="18"/>
                    </a:lnTo>
                    <a:lnTo>
                      <a:pt x="56" y="28"/>
                    </a:lnTo>
                    <a:lnTo>
                      <a:pt x="52" y="40"/>
                    </a:lnTo>
                    <a:lnTo>
                      <a:pt x="48" y="50"/>
                    </a:lnTo>
                    <a:lnTo>
                      <a:pt x="44" y="61"/>
                    </a:lnTo>
                    <a:lnTo>
                      <a:pt x="40" y="72"/>
                    </a:lnTo>
                    <a:lnTo>
                      <a:pt x="36" y="83"/>
                    </a:lnTo>
                    <a:lnTo>
                      <a:pt x="32" y="94"/>
                    </a:lnTo>
                    <a:lnTo>
                      <a:pt x="28" y="105"/>
                    </a:lnTo>
                    <a:lnTo>
                      <a:pt x="24" y="116"/>
                    </a:lnTo>
                    <a:lnTo>
                      <a:pt x="20" y="126"/>
                    </a:lnTo>
                    <a:lnTo>
                      <a:pt x="15" y="136"/>
                    </a:lnTo>
                    <a:lnTo>
                      <a:pt x="10" y="146"/>
                    </a:lnTo>
                    <a:lnTo>
                      <a:pt x="6" y="155"/>
                    </a:lnTo>
                    <a:lnTo>
                      <a:pt x="0" y="163"/>
                    </a:lnTo>
                    <a:lnTo>
                      <a:pt x="3" y="165"/>
                    </a:lnTo>
                    <a:lnTo>
                      <a:pt x="0" y="16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5" name="Freeform 91">
                <a:extLst>
                  <a:ext uri="{FF2B5EF4-FFF2-40B4-BE49-F238E27FC236}">
                    <a16:creationId xmlns:a16="http://schemas.microsoft.com/office/drawing/2014/main" id="{8EBCFF38-3F50-1F60-8718-BE173BDE44E4}"/>
                  </a:ext>
                </a:extLst>
              </p:cNvPr>
              <p:cNvSpPr>
                <a:spLocks/>
              </p:cNvSpPr>
              <p:nvPr/>
            </p:nvSpPr>
            <p:spPr bwMode="auto">
              <a:xfrm>
                <a:off x="3728" y="3239"/>
                <a:ext cx="19" cy="17"/>
              </a:xfrm>
              <a:custGeom>
                <a:avLst/>
                <a:gdLst>
                  <a:gd name="T0" fmla="*/ 0 w 19"/>
                  <a:gd name="T1" fmla="*/ 12 h 17"/>
                  <a:gd name="T2" fmla="*/ 0 w 19"/>
                  <a:gd name="T3" fmla="*/ 12 h 17"/>
                  <a:gd name="T4" fmla="*/ 3 w 19"/>
                  <a:gd name="T5" fmla="*/ 16 h 17"/>
                  <a:gd name="T6" fmla="*/ 7 w 19"/>
                  <a:gd name="T7" fmla="*/ 16 h 17"/>
                  <a:gd name="T8" fmla="*/ 10 w 19"/>
                  <a:gd name="T9" fmla="*/ 14 h 17"/>
                  <a:gd name="T10" fmla="*/ 13 w 19"/>
                  <a:gd name="T11" fmla="*/ 10 h 17"/>
                  <a:gd name="T12" fmla="*/ 14 w 19"/>
                  <a:gd name="T13" fmla="*/ 8 h 17"/>
                  <a:gd name="T14" fmla="*/ 16 w 19"/>
                  <a:gd name="T15" fmla="*/ 4 h 17"/>
                  <a:gd name="T16" fmla="*/ 14 w 19"/>
                  <a:gd name="T17" fmla="*/ 0 h 17"/>
                  <a:gd name="T18" fmla="*/ 17 w 19"/>
                  <a:gd name="T19" fmla="*/ 4 h 17"/>
                  <a:gd name="T20" fmla="*/ 18 w 19"/>
                  <a:gd name="T21" fmla="*/ 0 h 17"/>
                  <a:gd name="T22" fmla="*/ 14 w 19"/>
                  <a:gd name="T23" fmla="*/ 0 h 17"/>
                  <a:gd name="T24" fmla="*/ 13 w 19"/>
                  <a:gd name="T25" fmla="*/ 0 h 17"/>
                  <a:gd name="T26" fmla="*/ 11 w 19"/>
                  <a:gd name="T27" fmla="*/ 4 h 17"/>
                  <a:gd name="T28" fmla="*/ 8 w 19"/>
                  <a:gd name="T29" fmla="*/ 6 h 17"/>
                  <a:gd name="T30" fmla="*/ 6 w 19"/>
                  <a:gd name="T31" fmla="*/ 8 h 17"/>
                  <a:gd name="T32" fmla="*/ 4 w 19"/>
                  <a:gd name="T33" fmla="*/ 8 h 17"/>
                  <a:gd name="T34" fmla="*/ 3 w 19"/>
                  <a:gd name="T35" fmla="*/ 6 h 17"/>
                  <a:gd name="T36" fmla="*/ 2 w 19"/>
                  <a:gd name="T37" fmla="*/ 6 h 17"/>
                  <a:gd name="T38" fmla="*/ 0 w 19"/>
                  <a:gd name="T39" fmla="*/ 12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17">
                    <a:moveTo>
                      <a:pt x="0" y="12"/>
                    </a:moveTo>
                    <a:lnTo>
                      <a:pt x="0" y="12"/>
                    </a:lnTo>
                    <a:lnTo>
                      <a:pt x="3" y="16"/>
                    </a:lnTo>
                    <a:lnTo>
                      <a:pt x="7" y="16"/>
                    </a:lnTo>
                    <a:lnTo>
                      <a:pt x="10" y="14"/>
                    </a:lnTo>
                    <a:lnTo>
                      <a:pt x="13" y="10"/>
                    </a:lnTo>
                    <a:lnTo>
                      <a:pt x="14" y="8"/>
                    </a:lnTo>
                    <a:lnTo>
                      <a:pt x="16" y="4"/>
                    </a:lnTo>
                    <a:lnTo>
                      <a:pt x="14" y="0"/>
                    </a:lnTo>
                    <a:lnTo>
                      <a:pt x="17" y="4"/>
                    </a:lnTo>
                    <a:lnTo>
                      <a:pt x="18" y="0"/>
                    </a:lnTo>
                    <a:lnTo>
                      <a:pt x="14" y="0"/>
                    </a:lnTo>
                    <a:lnTo>
                      <a:pt x="13" y="0"/>
                    </a:lnTo>
                    <a:lnTo>
                      <a:pt x="11" y="4"/>
                    </a:lnTo>
                    <a:lnTo>
                      <a:pt x="8" y="6"/>
                    </a:lnTo>
                    <a:lnTo>
                      <a:pt x="6" y="8"/>
                    </a:lnTo>
                    <a:lnTo>
                      <a:pt x="4" y="8"/>
                    </a:lnTo>
                    <a:lnTo>
                      <a:pt x="3" y="6"/>
                    </a:lnTo>
                    <a:lnTo>
                      <a:pt x="2" y="6"/>
                    </a:lnTo>
                    <a:lnTo>
                      <a:pt x="0" y="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6" name="Freeform 92">
                <a:extLst>
                  <a:ext uri="{FF2B5EF4-FFF2-40B4-BE49-F238E27FC236}">
                    <a16:creationId xmlns:a16="http://schemas.microsoft.com/office/drawing/2014/main" id="{01AAC6F8-714C-A220-DCF4-32B1FA403D23}"/>
                  </a:ext>
                </a:extLst>
              </p:cNvPr>
              <p:cNvSpPr>
                <a:spLocks/>
              </p:cNvSpPr>
              <p:nvPr/>
            </p:nvSpPr>
            <p:spPr bwMode="auto">
              <a:xfrm>
                <a:off x="3724" y="3114"/>
                <a:ext cx="31" cy="132"/>
              </a:xfrm>
              <a:custGeom>
                <a:avLst/>
                <a:gdLst>
                  <a:gd name="T0" fmla="*/ 30 w 31"/>
                  <a:gd name="T1" fmla="*/ 7 h 132"/>
                  <a:gd name="T2" fmla="*/ 26 w 31"/>
                  <a:gd name="T3" fmla="*/ 7 h 132"/>
                  <a:gd name="T4" fmla="*/ 27 w 31"/>
                  <a:gd name="T5" fmla="*/ 13 h 132"/>
                  <a:gd name="T6" fmla="*/ 26 w 31"/>
                  <a:gd name="T7" fmla="*/ 20 h 132"/>
                  <a:gd name="T8" fmla="*/ 24 w 31"/>
                  <a:gd name="T9" fmla="*/ 28 h 132"/>
                  <a:gd name="T10" fmla="*/ 22 w 31"/>
                  <a:gd name="T11" fmla="*/ 37 h 132"/>
                  <a:gd name="T12" fmla="*/ 20 w 31"/>
                  <a:gd name="T13" fmla="*/ 46 h 132"/>
                  <a:gd name="T14" fmla="*/ 16 w 31"/>
                  <a:gd name="T15" fmla="*/ 56 h 132"/>
                  <a:gd name="T16" fmla="*/ 13 w 31"/>
                  <a:gd name="T17" fmla="*/ 66 h 132"/>
                  <a:gd name="T18" fmla="*/ 10 w 31"/>
                  <a:gd name="T19" fmla="*/ 76 h 132"/>
                  <a:gd name="T20" fmla="*/ 7 w 31"/>
                  <a:gd name="T21" fmla="*/ 85 h 132"/>
                  <a:gd name="T22" fmla="*/ 4 w 31"/>
                  <a:gd name="T23" fmla="*/ 94 h 132"/>
                  <a:gd name="T24" fmla="*/ 2 w 31"/>
                  <a:gd name="T25" fmla="*/ 102 h 132"/>
                  <a:gd name="T26" fmla="*/ 1 w 31"/>
                  <a:gd name="T27" fmla="*/ 110 h 132"/>
                  <a:gd name="T28" fmla="*/ 0 w 31"/>
                  <a:gd name="T29" fmla="*/ 117 h 132"/>
                  <a:gd name="T30" fmla="*/ 0 w 31"/>
                  <a:gd name="T31" fmla="*/ 123 h 132"/>
                  <a:gd name="T32" fmla="*/ 1 w 31"/>
                  <a:gd name="T33" fmla="*/ 127 h 132"/>
                  <a:gd name="T34" fmla="*/ 4 w 31"/>
                  <a:gd name="T35" fmla="*/ 131 h 132"/>
                  <a:gd name="T36" fmla="*/ 6 w 31"/>
                  <a:gd name="T37" fmla="*/ 128 h 132"/>
                  <a:gd name="T38" fmla="*/ 4 w 31"/>
                  <a:gd name="T39" fmla="*/ 125 h 132"/>
                  <a:gd name="T40" fmla="*/ 3 w 31"/>
                  <a:gd name="T41" fmla="*/ 122 h 132"/>
                  <a:gd name="T42" fmla="*/ 3 w 31"/>
                  <a:gd name="T43" fmla="*/ 117 h 132"/>
                  <a:gd name="T44" fmla="*/ 4 w 31"/>
                  <a:gd name="T45" fmla="*/ 111 h 132"/>
                  <a:gd name="T46" fmla="*/ 6 w 31"/>
                  <a:gd name="T47" fmla="*/ 103 h 132"/>
                  <a:gd name="T48" fmla="*/ 8 w 31"/>
                  <a:gd name="T49" fmla="*/ 95 h 132"/>
                  <a:gd name="T50" fmla="*/ 11 w 31"/>
                  <a:gd name="T51" fmla="*/ 86 h 132"/>
                  <a:gd name="T52" fmla="*/ 14 w 31"/>
                  <a:gd name="T53" fmla="*/ 76 h 132"/>
                  <a:gd name="T54" fmla="*/ 17 w 31"/>
                  <a:gd name="T55" fmla="*/ 67 h 132"/>
                  <a:gd name="T56" fmla="*/ 20 w 31"/>
                  <a:gd name="T57" fmla="*/ 57 h 132"/>
                  <a:gd name="T58" fmla="*/ 23 w 31"/>
                  <a:gd name="T59" fmla="*/ 47 h 132"/>
                  <a:gd name="T60" fmla="*/ 26 w 31"/>
                  <a:gd name="T61" fmla="*/ 38 h 132"/>
                  <a:gd name="T62" fmla="*/ 28 w 31"/>
                  <a:gd name="T63" fmla="*/ 29 h 132"/>
                  <a:gd name="T64" fmla="*/ 30 w 31"/>
                  <a:gd name="T65" fmla="*/ 20 h 132"/>
                  <a:gd name="T66" fmla="*/ 30 w 31"/>
                  <a:gd name="T67" fmla="*/ 13 h 132"/>
                  <a:gd name="T68" fmla="*/ 30 w 31"/>
                  <a:gd name="T69" fmla="*/ 6 h 132"/>
                  <a:gd name="T70" fmla="*/ 26 w 31"/>
                  <a:gd name="T71" fmla="*/ 5 h 132"/>
                  <a:gd name="T72" fmla="*/ 30 w 31"/>
                  <a:gd name="T73" fmla="*/ 6 h 132"/>
                  <a:gd name="T74" fmla="*/ 29 w 31"/>
                  <a:gd name="T75" fmla="*/ 0 h 132"/>
                  <a:gd name="T76" fmla="*/ 26 w 31"/>
                  <a:gd name="T77" fmla="*/ 5 h 132"/>
                  <a:gd name="T78" fmla="*/ 30 w 31"/>
                  <a:gd name="T79" fmla="*/ 7 h 1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1" h="132">
                    <a:moveTo>
                      <a:pt x="30" y="7"/>
                    </a:moveTo>
                    <a:lnTo>
                      <a:pt x="26" y="7"/>
                    </a:lnTo>
                    <a:lnTo>
                      <a:pt x="27" y="13"/>
                    </a:lnTo>
                    <a:lnTo>
                      <a:pt x="26" y="20"/>
                    </a:lnTo>
                    <a:lnTo>
                      <a:pt x="24" y="28"/>
                    </a:lnTo>
                    <a:lnTo>
                      <a:pt x="22" y="37"/>
                    </a:lnTo>
                    <a:lnTo>
                      <a:pt x="20" y="46"/>
                    </a:lnTo>
                    <a:lnTo>
                      <a:pt x="16" y="56"/>
                    </a:lnTo>
                    <a:lnTo>
                      <a:pt x="13" y="66"/>
                    </a:lnTo>
                    <a:lnTo>
                      <a:pt x="10" y="76"/>
                    </a:lnTo>
                    <a:lnTo>
                      <a:pt x="7" y="85"/>
                    </a:lnTo>
                    <a:lnTo>
                      <a:pt x="4" y="94"/>
                    </a:lnTo>
                    <a:lnTo>
                      <a:pt x="2" y="102"/>
                    </a:lnTo>
                    <a:lnTo>
                      <a:pt x="1" y="110"/>
                    </a:lnTo>
                    <a:lnTo>
                      <a:pt x="0" y="117"/>
                    </a:lnTo>
                    <a:lnTo>
                      <a:pt x="0" y="123"/>
                    </a:lnTo>
                    <a:lnTo>
                      <a:pt x="1" y="127"/>
                    </a:lnTo>
                    <a:lnTo>
                      <a:pt x="4" y="131"/>
                    </a:lnTo>
                    <a:lnTo>
                      <a:pt x="6" y="128"/>
                    </a:lnTo>
                    <a:lnTo>
                      <a:pt x="4" y="125"/>
                    </a:lnTo>
                    <a:lnTo>
                      <a:pt x="3" y="122"/>
                    </a:lnTo>
                    <a:lnTo>
                      <a:pt x="3" y="117"/>
                    </a:lnTo>
                    <a:lnTo>
                      <a:pt x="4" y="111"/>
                    </a:lnTo>
                    <a:lnTo>
                      <a:pt x="6" y="103"/>
                    </a:lnTo>
                    <a:lnTo>
                      <a:pt x="8" y="95"/>
                    </a:lnTo>
                    <a:lnTo>
                      <a:pt x="11" y="86"/>
                    </a:lnTo>
                    <a:lnTo>
                      <a:pt x="14" y="76"/>
                    </a:lnTo>
                    <a:lnTo>
                      <a:pt x="17" y="67"/>
                    </a:lnTo>
                    <a:lnTo>
                      <a:pt x="20" y="57"/>
                    </a:lnTo>
                    <a:lnTo>
                      <a:pt x="23" y="47"/>
                    </a:lnTo>
                    <a:lnTo>
                      <a:pt x="26" y="38"/>
                    </a:lnTo>
                    <a:lnTo>
                      <a:pt x="28" y="29"/>
                    </a:lnTo>
                    <a:lnTo>
                      <a:pt x="30" y="20"/>
                    </a:lnTo>
                    <a:lnTo>
                      <a:pt x="30" y="13"/>
                    </a:lnTo>
                    <a:lnTo>
                      <a:pt x="30" y="6"/>
                    </a:lnTo>
                    <a:lnTo>
                      <a:pt x="26" y="5"/>
                    </a:lnTo>
                    <a:lnTo>
                      <a:pt x="30" y="6"/>
                    </a:lnTo>
                    <a:lnTo>
                      <a:pt x="29" y="0"/>
                    </a:lnTo>
                    <a:lnTo>
                      <a:pt x="26" y="5"/>
                    </a:lnTo>
                    <a:lnTo>
                      <a:pt x="30" y="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7" name="Freeform 93">
                <a:extLst>
                  <a:ext uri="{FF2B5EF4-FFF2-40B4-BE49-F238E27FC236}">
                    <a16:creationId xmlns:a16="http://schemas.microsoft.com/office/drawing/2014/main" id="{0C1A4926-FFD3-A28A-13DB-5811659F9721}"/>
                  </a:ext>
                </a:extLst>
              </p:cNvPr>
              <p:cNvSpPr>
                <a:spLocks/>
              </p:cNvSpPr>
              <p:nvPr/>
            </p:nvSpPr>
            <p:spPr bwMode="auto">
              <a:xfrm>
                <a:off x="3722" y="2876"/>
                <a:ext cx="17" cy="21"/>
              </a:xfrm>
              <a:custGeom>
                <a:avLst/>
                <a:gdLst>
                  <a:gd name="T0" fmla="*/ 10 w 17"/>
                  <a:gd name="T1" fmla="*/ 0 h 21"/>
                  <a:gd name="T2" fmla="*/ 10 w 17"/>
                  <a:gd name="T3" fmla="*/ 0 h 21"/>
                  <a:gd name="T4" fmla="*/ 0 w 17"/>
                  <a:gd name="T5" fmla="*/ 19 h 21"/>
                  <a:gd name="T6" fmla="*/ 4 w 17"/>
                  <a:gd name="T7" fmla="*/ 20 h 21"/>
                  <a:gd name="T8" fmla="*/ 16 w 17"/>
                  <a:gd name="T9" fmla="*/ 1 h 21"/>
                  <a:gd name="T10" fmla="*/ 10 w 17"/>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10" y="0"/>
                    </a:moveTo>
                    <a:lnTo>
                      <a:pt x="10" y="0"/>
                    </a:lnTo>
                    <a:lnTo>
                      <a:pt x="0" y="19"/>
                    </a:lnTo>
                    <a:lnTo>
                      <a:pt x="4" y="20"/>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8" name="Freeform 94">
                <a:extLst>
                  <a:ext uri="{FF2B5EF4-FFF2-40B4-BE49-F238E27FC236}">
                    <a16:creationId xmlns:a16="http://schemas.microsoft.com/office/drawing/2014/main" id="{5DBEE1F2-0B13-A1EC-70B2-F78FBD745EB3}"/>
                  </a:ext>
                </a:extLst>
              </p:cNvPr>
              <p:cNvSpPr>
                <a:spLocks/>
              </p:cNvSpPr>
              <p:nvPr/>
            </p:nvSpPr>
            <p:spPr bwMode="auto">
              <a:xfrm>
                <a:off x="3729" y="2724"/>
                <a:ext cx="38" cy="154"/>
              </a:xfrm>
              <a:custGeom>
                <a:avLst/>
                <a:gdLst>
                  <a:gd name="T0" fmla="*/ 33 w 38"/>
                  <a:gd name="T1" fmla="*/ 1 h 154"/>
                  <a:gd name="T2" fmla="*/ 33 w 38"/>
                  <a:gd name="T3" fmla="*/ 0 h 154"/>
                  <a:gd name="T4" fmla="*/ 30 w 38"/>
                  <a:gd name="T5" fmla="*/ 15 h 154"/>
                  <a:gd name="T6" fmla="*/ 27 w 38"/>
                  <a:gd name="T7" fmla="*/ 27 h 154"/>
                  <a:gd name="T8" fmla="*/ 25 w 38"/>
                  <a:gd name="T9" fmla="*/ 38 h 154"/>
                  <a:gd name="T10" fmla="*/ 23 w 38"/>
                  <a:gd name="T11" fmla="*/ 48 h 154"/>
                  <a:gd name="T12" fmla="*/ 21 w 38"/>
                  <a:gd name="T13" fmla="*/ 56 h 154"/>
                  <a:gd name="T14" fmla="*/ 20 w 38"/>
                  <a:gd name="T15" fmla="*/ 63 h 154"/>
                  <a:gd name="T16" fmla="*/ 18 w 38"/>
                  <a:gd name="T17" fmla="*/ 70 h 154"/>
                  <a:gd name="T18" fmla="*/ 17 w 38"/>
                  <a:gd name="T19" fmla="*/ 76 h 154"/>
                  <a:gd name="T20" fmla="*/ 15 w 38"/>
                  <a:gd name="T21" fmla="*/ 83 h 154"/>
                  <a:gd name="T22" fmla="*/ 13 w 38"/>
                  <a:gd name="T23" fmla="*/ 90 h 154"/>
                  <a:gd name="T24" fmla="*/ 12 w 38"/>
                  <a:gd name="T25" fmla="*/ 97 h 154"/>
                  <a:gd name="T26" fmla="*/ 10 w 38"/>
                  <a:gd name="T27" fmla="*/ 105 h 154"/>
                  <a:gd name="T28" fmla="*/ 8 w 38"/>
                  <a:gd name="T29" fmla="*/ 114 h 154"/>
                  <a:gd name="T30" fmla="*/ 6 w 38"/>
                  <a:gd name="T31" fmla="*/ 126 h 154"/>
                  <a:gd name="T32" fmla="*/ 3 w 38"/>
                  <a:gd name="T33" fmla="*/ 138 h 154"/>
                  <a:gd name="T34" fmla="*/ 0 w 38"/>
                  <a:gd name="T35" fmla="*/ 152 h 154"/>
                  <a:gd name="T36" fmla="*/ 4 w 38"/>
                  <a:gd name="T37" fmla="*/ 153 h 154"/>
                  <a:gd name="T38" fmla="*/ 7 w 38"/>
                  <a:gd name="T39" fmla="*/ 139 h 154"/>
                  <a:gd name="T40" fmla="*/ 10 w 38"/>
                  <a:gd name="T41" fmla="*/ 126 h 154"/>
                  <a:gd name="T42" fmla="*/ 12 w 38"/>
                  <a:gd name="T43" fmla="*/ 115 h 154"/>
                  <a:gd name="T44" fmla="*/ 14 w 38"/>
                  <a:gd name="T45" fmla="*/ 106 h 154"/>
                  <a:gd name="T46" fmla="*/ 16 w 38"/>
                  <a:gd name="T47" fmla="*/ 98 h 154"/>
                  <a:gd name="T48" fmla="*/ 17 w 38"/>
                  <a:gd name="T49" fmla="*/ 90 h 154"/>
                  <a:gd name="T50" fmla="*/ 19 w 38"/>
                  <a:gd name="T51" fmla="*/ 84 h 154"/>
                  <a:gd name="T52" fmla="*/ 21 w 38"/>
                  <a:gd name="T53" fmla="*/ 77 h 154"/>
                  <a:gd name="T54" fmla="*/ 22 w 38"/>
                  <a:gd name="T55" fmla="*/ 71 h 154"/>
                  <a:gd name="T56" fmla="*/ 23 w 38"/>
                  <a:gd name="T57" fmla="*/ 64 h 154"/>
                  <a:gd name="T58" fmla="*/ 25 w 38"/>
                  <a:gd name="T59" fmla="*/ 57 h 154"/>
                  <a:gd name="T60" fmla="*/ 27 w 38"/>
                  <a:gd name="T61" fmla="*/ 49 h 154"/>
                  <a:gd name="T62" fmla="*/ 29 w 38"/>
                  <a:gd name="T63" fmla="*/ 39 h 154"/>
                  <a:gd name="T64" fmla="*/ 31 w 38"/>
                  <a:gd name="T65" fmla="*/ 28 h 154"/>
                  <a:gd name="T66" fmla="*/ 33 w 38"/>
                  <a:gd name="T67" fmla="*/ 16 h 154"/>
                  <a:gd name="T68" fmla="*/ 37 w 38"/>
                  <a:gd name="T69" fmla="*/ 1 h 154"/>
                  <a:gd name="T70" fmla="*/ 33 w 38"/>
                  <a:gd name="T71" fmla="*/ 1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8" h="154">
                    <a:moveTo>
                      <a:pt x="33" y="1"/>
                    </a:moveTo>
                    <a:lnTo>
                      <a:pt x="33" y="0"/>
                    </a:lnTo>
                    <a:lnTo>
                      <a:pt x="30" y="15"/>
                    </a:lnTo>
                    <a:lnTo>
                      <a:pt x="27" y="27"/>
                    </a:lnTo>
                    <a:lnTo>
                      <a:pt x="25" y="38"/>
                    </a:lnTo>
                    <a:lnTo>
                      <a:pt x="23" y="48"/>
                    </a:lnTo>
                    <a:lnTo>
                      <a:pt x="21" y="56"/>
                    </a:lnTo>
                    <a:lnTo>
                      <a:pt x="20" y="63"/>
                    </a:lnTo>
                    <a:lnTo>
                      <a:pt x="18" y="70"/>
                    </a:lnTo>
                    <a:lnTo>
                      <a:pt x="17" y="76"/>
                    </a:lnTo>
                    <a:lnTo>
                      <a:pt x="15" y="83"/>
                    </a:lnTo>
                    <a:lnTo>
                      <a:pt x="13" y="90"/>
                    </a:lnTo>
                    <a:lnTo>
                      <a:pt x="12" y="97"/>
                    </a:lnTo>
                    <a:lnTo>
                      <a:pt x="10" y="105"/>
                    </a:lnTo>
                    <a:lnTo>
                      <a:pt x="8" y="114"/>
                    </a:lnTo>
                    <a:lnTo>
                      <a:pt x="6" y="126"/>
                    </a:lnTo>
                    <a:lnTo>
                      <a:pt x="3" y="138"/>
                    </a:lnTo>
                    <a:lnTo>
                      <a:pt x="0" y="152"/>
                    </a:lnTo>
                    <a:lnTo>
                      <a:pt x="4" y="153"/>
                    </a:lnTo>
                    <a:lnTo>
                      <a:pt x="7" y="139"/>
                    </a:lnTo>
                    <a:lnTo>
                      <a:pt x="10" y="126"/>
                    </a:lnTo>
                    <a:lnTo>
                      <a:pt x="12" y="115"/>
                    </a:lnTo>
                    <a:lnTo>
                      <a:pt x="14" y="106"/>
                    </a:lnTo>
                    <a:lnTo>
                      <a:pt x="16" y="98"/>
                    </a:lnTo>
                    <a:lnTo>
                      <a:pt x="17" y="90"/>
                    </a:lnTo>
                    <a:lnTo>
                      <a:pt x="19" y="84"/>
                    </a:lnTo>
                    <a:lnTo>
                      <a:pt x="21" y="77"/>
                    </a:lnTo>
                    <a:lnTo>
                      <a:pt x="22" y="71"/>
                    </a:lnTo>
                    <a:lnTo>
                      <a:pt x="23" y="64"/>
                    </a:lnTo>
                    <a:lnTo>
                      <a:pt x="25" y="57"/>
                    </a:lnTo>
                    <a:lnTo>
                      <a:pt x="27" y="49"/>
                    </a:lnTo>
                    <a:lnTo>
                      <a:pt x="29" y="39"/>
                    </a:lnTo>
                    <a:lnTo>
                      <a:pt x="31" y="28"/>
                    </a:lnTo>
                    <a:lnTo>
                      <a:pt x="33" y="16"/>
                    </a:lnTo>
                    <a:lnTo>
                      <a:pt x="37" y="1"/>
                    </a:lnTo>
                    <a:lnTo>
                      <a:pt x="33"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29" name="Freeform 95">
                <a:extLst>
                  <a:ext uri="{FF2B5EF4-FFF2-40B4-BE49-F238E27FC236}">
                    <a16:creationId xmlns:a16="http://schemas.microsoft.com/office/drawing/2014/main" id="{D3C3A103-6B8A-A655-65AE-515486DA0E7E}"/>
                  </a:ext>
                </a:extLst>
              </p:cNvPr>
              <p:cNvSpPr>
                <a:spLocks/>
              </p:cNvSpPr>
              <p:nvPr/>
            </p:nvSpPr>
            <p:spPr bwMode="auto">
              <a:xfrm>
                <a:off x="3762" y="2644"/>
                <a:ext cx="17" cy="82"/>
              </a:xfrm>
              <a:custGeom>
                <a:avLst/>
                <a:gdLst>
                  <a:gd name="T0" fmla="*/ 10 w 17"/>
                  <a:gd name="T1" fmla="*/ 0 h 82"/>
                  <a:gd name="T2" fmla="*/ 10 w 17"/>
                  <a:gd name="T3" fmla="*/ 1 h 82"/>
                  <a:gd name="T4" fmla="*/ 0 w 17"/>
                  <a:gd name="T5" fmla="*/ 81 h 82"/>
                  <a:gd name="T6" fmla="*/ 5 w 17"/>
                  <a:gd name="T7" fmla="*/ 81 h 82"/>
                  <a:gd name="T8" fmla="*/ 16 w 17"/>
                  <a:gd name="T9" fmla="*/ 1 h 82"/>
                  <a:gd name="T10" fmla="*/ 16 w 17"/>
                  <a:gd name="T11" fmla="*/ 2 h 82"/>
                  <a:gd name="T12" fmla="*/ 10 w 17"/>
                  <a:gd name="T13" fmla="*/ 0 h 82"/>
                  <a:gd name="T14" fmla="*/ 10 w 17"/>
                  <a:gd name="T15" fmla="*/ 1 h 82"/>
                  <a:gd name="T16" fmla="*/ 10 w 17"/>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2">
                    <a:moveTo>
                      <a:pt x="10" y="0"/>
                    </a:moveTo>
                    <a:lnTo>
                      <a:pt x="10" y="1"/>
                    </a:lnTo>
                    <a:lnTo>
                      <a:pt x="0" y="81"/>
                    </a:lnTo>
                    <a:lnTo>
                      <a:pt x="5" y="81"/>
                    </a:lnTo>
                    <a:lnTo>
                      <a:pt x="16" y="1"/>
                    </a:lnTo>
                    <a:lnTo>
                      <a:pt x="16" y="2"/>
                    </a:lnTo>
                    <a:lnTo>
                      <a:pt x="10" y="0"/>
                    </a:lnTo>
                    <a:lnTo>
                      <a:pt x="10"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0" name="Freeform 96">
                <a:extLst>
                  <a:ext uri="{FF2B5EF4-FFF2-40B4-BE49-F238E27FC236}">
                    <a16:creationId xmlns:a16="http://schemas.microsoft.com/office/drawing/2014/main" id="{C14CBA8B-BF58-A9D4-0432-40E27D9FE9B2}"/>
                  </a:ext>
                </a:extLst>
              </p:cNvPr>
              <p:cNvSpPr>
                <a:spLocks/>
              </p:cNvSpPr>
              <p:nvPr/>
            </p:nvSpPr>
            <p:spPr bwMode="auto">
              <a:xfrm>
                <a:off x="3770" y="2587"/>
                <a:ext cx="17" cy="60"/>
              </a:xfrm>
              <a:custGeom>
                <a:avLst/>
                <a:gdLst>
                  <a:gd name="T0" fmla="*/ 9 w 17"/>
                  <a:gd name="T1" fmla="*/ 0 h 60"/>
                  <a:gd name="T2" fmla="*/ 9 w 17"/>
                  <a:gd name="T3" fmla="*/ 0 h 60"/>
                  <a:gd name="T4" fmla="*/ 9 w 17"/>
                  <a:gd name="T5" fmla="*/ 4 h 60"/>
                  <a:gd name="T6" fmla="*/ 9 w 17"/>
                  <a:gd name="T7" fmla="*/ 10 h 60"/>
                  <a:gd name="T8" fmla="*/ 6 w 17"/>
                  <a:gd name="T9" fmla="*/ 19 h 60"/>
                  <a:gd name="T10" fmla="*/ 6 w 17"/>
                  <a:gd name="T11" fmla="*/ 29 h 60"/>
                  <a:gd name="T12" fmla="*/ 4 w 17"/>
                  <a:gd name="T13" fmla="*/ 39 h 60"/>
                  <a:gd name="T14" fmla="*/ 3 w 17"/>
                  <a:gd name="T15" fmla="*/ 48 h 60"/>
                  <a:gd name="T16" fmla="*/ 1 w 17"/>
                  <a:gd name="T17" fmla="*/ 54 h 60"/>
                  <a:gd name="T18" fmla="*/ 0 w 17"/>
                  <a:gd name="T19" fmla="*/ 57 h 60"/>
                  <a:gd name="T20" fmla="*/ 6 w 17"/>
                  <a:gd name="T21" fmla="*/ 59 h 60"/>
                  <a:gd name="T22" fmla="*/ 6 w 17"/>
                  <a:gd name="T23" fmla="*/ 55 h 60"/>
                  <a:gd name="T24" fmla="*/ 9 w 17"/>
                  <a:gd name="T25" fmla="*/ 48 h 60"/>
                  <a:gd name="T26" fmla="*/ 9 w 17"/>
                  <a:gd name="T27" fmla="*/ 39 h 60"/>
                  <a:gd name="T28" fmla="*/ 12 w 17"/>
                  <a:gd name="T29" fmla="*/ 29 h 60"/>
                  <a:gd name="T30" fmla="*/ 12 w 17"/>
                  <a:gd name="T31" fmla="*/ 19 h 60"/>
                  <a:gd name="T32" fmla="*/ 14 w 17"/>
                  <a:gd name="T33" fmla="*/ 10 h 60"/>
                  <a:gd name="T34" fmla="*/ 16 w 17"/>
                  <a:gd name="T35" fmla="*/ 4 h 60"/>
                  <a:gd name="T36" fmla="*/ 16 w 17"/>
                  <a:gd name="T37" fmla="*/ 0 h 60"/>
                  <a:gd name="T38" fmla="*/ 9 w 17"/>
                  <a:gd name="T39" fmla="*/ 0 h 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0">
                    <a:moveTo>
                      <a:pt x="9" y="0"/>
                    </a:moveTo>
                    <a:lnTo>
                      <a:pt x="9" y="0"/>
                    </a:lnTo>
                    <a:lnTo>
                      <a:pt x="9" y="4"/>
                    </a:lnTo>
                    <a:lnTo>
                      <a:pt x="9" y="10"/>
                    </a:lnTo>
                    <a:lnTo>
                      <a:pt x="6" y="19"/>
                    </a:lnTo>
                    <a:lnTo>
                      <a:pt x="6" y="29"/>
                    </a:lnTo>
                    <a:lnTo>
                      <a:pt x="4" y="39"/>
                    </a:lnTo>
                    <a:lnTo>
                      <a:pt x="3" y="48"/>
                    </a:lnTo>
                    <a:lnTo>
                      <a:pt x="1" y="54"/>
                    </a:lnTo>
                    <a:lnTo>
                      <a:pt x="0" y="57"/>
                    </a:lnTo>
                    <a:lnTo>
                      <a:pt x="6" y="59"/>
                    </a:lnTo>
                    <a:lnTo>
                      <a:pt x="6" y="55"/>
                    </a:lnTo>
                    <a:lnTo>
                      <a:pt x="9" y="48"/>
                    </a:lnTo>
                    <a:lnTo>
                      <a:pt x="9" y="39"/>
                    </a:lnTo>
                    <a:lnTo>
                      <a:pt x="12" y="29"/>
                    </a:lnTo>
                    <a:lnTo>
                      <a:pt x="12" y="19"/>
                    </a:lnTo>
                    <a:lnTo>
                      <a:pt x="14" y="10"/>
                    </a:lnTo>
                    <a:lnTo>
                      <a:pt x="16" y="4"/>
                    </a:lnTo>
                    <a:lnTo>
                      <a:pt x="16" y="0"/>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1" name="Freeform 97">
                <a:extLst>
                  <a:ext uri="{FF2B5EF4-FFF2-40B4-BE49-F238E27FC236}">
                    <a16:creationId xmlns:a16="http://schemas.microsoft.com/office/drawing/2014/main" id="{A177F00A-66B0-F297-9AB8-CF26FF03EEDF}"/>
                  </a:ext>
                </a:extLst>
              </p:cNvPr>
              <p:cNvSpPr>
                <a:spLocks/>
              </p:cNvSpPr>
              <p:nvPr/>
            </p:nvSpPr>
            <p:spPr bwMode="auto">
              <a:xfrm>
                <a:off x="3776" y="2406"/>
                <a:ext cx="55" cy="182"/>
              </a:xfrm>
              <a:custGeom>
                <a:avLst/>
                <a:gdLst>
                  <a:gd name="T0" fmla="*/ 50 w 55"/>
                  <a:gd name="T1" fmla="*/ 0 h 182"/>
                  <a:gd name="T2" fmla="*/ 50 w 55"/>
                  <a:gd name="T3" fmla="*/ 0 h 182"/>
                  <a:gd name="T4" fmla="*/ 46 w 55"/>
                  <a:gd name="T5" fmla="*/ 12 h 182"/>
                  <a:gd name="T6" fmla="*/ 42 w 55"/>
                  <a:gd name="T7" fmla="*/ 23 h 182"/>
                  <a:gd name="T8" fmla="*/ 39 w 55"/>
                  <a:gd name="T9" fmla="*/ 34 h 182"/>
                  <a:gd name="T10" fmla="*/ 35 w 55"/>
                  <a:gd name="T11" fmla="*/ 45 h 182"/>
                  <a:gd name="T12" fmla="*/ 31 w 55"/>
                  <a:gd name="T13" fmla="*/ 56 h 182"/>
                  <a:gd name="T14" fmla="*/ 27 w 55"/>
                  <a:gd name="T15" fmla="*/ 67 h 182"/>
                  <a:gd name="T16" fmla="*/ 24 w 55"/>
                  <a:gd name="T17" fmla="*/ 78 h 182"/>
                  <a:gd name="T18" fmla="*/ 20 w 55"/>
                  <a:gd name="T19" fmla="*/ 90 h 182"/>
                  <a:gd name="T20" fmla="*/ 17 w 55"/>
                  <a:gd name="T21" fmla="*/ 101 h 182"/>
                  <a:gd name="T22" fmla="*/ 14 w 55"/>
                  <a:gd name="T23" fmla="*/ 112 h 182"/>
                  <a:gd name="T24" fmla="*/ 11 w 55"/>
                  <a:gd name="T25" fmla="*/ 123 h 182"/>
                  <a:gd name="T26" fmla="*/ 8 w 55"/>
                  <a:gd name="T27" fmla="*/ 134 h 182"/>
                  <a:gd name="T28" fmla="*/ 6 w 55"/>
                  <a:gd name="T29" fmla="*/ 146 h 182"/>
                  <a:gd name="T30" fmla="*/ 3 w 55"/>
                  <a:gd name="T31" fmla="*/ 157 h 182"/>
                  <a:gd name="T32" fmla="*/ 2 w 55"/>
                  <a:gd name="T33" fmla="*/ 169 h 182"/>
                  <a:gd name="T34" fmla="*/ 0 w 55"/>
                  <a:gd name="T35" fmla="*/ 181 h 182"/>
                  <a:gd name="T36" fmla="*/ 4 w 55"/>
                  <a:gd name="T37" fmla="*/ 181 h 182"/>
                  <a:gd name="T38" fmla="*/ 5 w 55"/>
                  <a:gd name="T39" fmla="*/ 170 h 182"/>
                  <a:gd name="T40" fmla="*/ 7 w 55"/>
                  <a:gd name="T41" fmla="*/ 158 h 182"/>
                  <a:gd name="T42" fmla="*/ 10 w 55"/>
                  <a:gd name="T43" fmla="*/ 147 h 182"/>
                  <a:gd name="T44" fmla="*/ 12 w 55"/>
                  <a:gd name="T45" fmla="*/ 135 h 182"/>
                  <a:gd name="T46" fmla="*/ 15 w 55"/>
                  <a:gd name="T47" fmla="*/ 124 h 182"/>
                  <a:gd name="T48" fmla="*/ 18 w 55"/>
                  <a:gd name="T49" fmla="*/ 113 h 182"/>
                  <a:gd name="T50" fmla="*/ 20 w 55"/>
                  <a:gd name="T51" fmla="*/ 102 h 182"/>
                  <a:gd name="T52" fmla="*/ 24 w 55"/>
                  <a:gd name="T53" fmla="*/ 91 h 182"/>
                  <a:gd name="T54" fmla="*/ 28 w 55"/>
                  <a:gd name="T55" fmla="*/ 79 h 182"/>
                  <a:gd name="T56" fmla="*/ 31 w 55"/>
                  <a:gd name="T57" fmla="*/ 68 h 182"/>
                  <a:gd name="T58" fmla="*/ 35 w 55"/>
                  <a:gd name="T59" fmla="*/ 57 h 182"/>
                  <a:gd name="T60" fmla="*/ 39 w 55"/>
                  <a:gd name="T61" fmla="*/ 46 h 182"/>
                  <a:gd name="T62" fmla="*/ 42 w 55"/>
                  <a:gd name="T63" fmla="*/ 35 h 182"/>
                  <a:gd name="T64" fmla="*/ 46 w 55"/>
                  <a:gd name="T65" fmla="*/ 24 h 182"/>
                  <a:gd name="T66" fmla="*/ 50 w 55"/>
                  <a:gd name="T67" fmla="*/ 13 h 182"/>
                  <a:gd name="T68" fmla="*/ 54 w 55"/>
                  <a:gd name="T69" fmla="*/ 1 h 182"/>
                  <a:gd name="T70" fmla="*/ 50 w 55"/>
                  <a:gd name="T71" fmla="*/ 0 h 1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5" h="182">
                    <a:moveTo>
                      <a:pt x="50" y="0"/>
                    </a:moveTo>
                    <a:lnTo>
                      <a:pt x="50" y="0"/>
                    </a:lnTo>
                    <a:lnTo>
                      <a:pt x="46" y="12"/>
                    </a:lnTo>
                    <a:lnTo>
                      <a:pt x="42" y="23"/>
                    </a:lnTo>
                    <a:lnTo>
                      <a:pt x="39" y="34"/>
                    </a:lnTo>
                    <a:lnTo>
                      <a:pt x="35" y="45"/>
                    </a:lnTo>
                    <a:lnTo>
                      <a:pt x="31" y="56"/>
                    </a:lnTo>
                    <a:lnTo>
                      <a:pt x="27" y="67"/>
                    </a:lnTo>
                    <a:lnTo>
                      <a:pt x="24" y="78"/>
                    </a:lnTo>
                    <a:lnTo>
                      <a:pt x="20" y="90"/>
                    </a:lnTo>
                    <a:lnTo>
                      <a:pt x="17" y="101"/>
                    </a:lnTo>
                    <a:lnTo>
                      <a:pt x="14" y="112"/>
                    </a:lnTo>
                    <a:lnTo>
                      <a:pt x="11" y="123"/>
                    </a:lnTo>
                    <a:lnTo>
                      <a:pt x="8" y="134"/>
                    </a:lnTo>
                    <a:lnTo>
                      <a:pt x="6" y="146"/>
                    </a:lnTo>
                    <a:lnTo>
                      <a:pt x="3" y="157"/>
                    </a:lnTo>
                    <a:lnTo>
                      <a:pt x="2" y="169"/>
                    </a:lnTo>
                    <a:lnTo>
                      <a:pt x="0" y="181"/>
                    </a:lnTo>
                    <a:lnTo>
                      <a:pt x="4" y="181"/>
                    </a:lnTo>
                    <a:lnTo>
                      <a:pt x="5" y="170"/>
                    </a:lnTo>
                    <a:lnTo>
                      <a:pt x="7" y="158"/>
                    </a:lnTo>
                    <a:lnTo>
                      <a:pt x="10" y="147"/>
                    </a:lnTo>
                    <a:lnTo>
                      <a:pt x="12" y="135"/>
                    </a:lnTo>
                    <a:lnTo>
                      <a:pt x="15" y="124"/>
                    </a:lnTo>
                    <a:lnTo>
                      <a:pt x="18" y="113"/>
                    </a:lnTo>
                    <a:lnTo>
                      <a:pt x="20" y="102"/>
                    </a:lnTo>
                    <a:lnTo>
                      <a:pt x="24" y="91"/>
                    </a:lnTo>
                    <a:lnTo>
                      <a:pt x="28" y="79"/>
                    </a:lnTo>
                    <a:lnTo>
                      <a:pt x="31" y="68"/>
                    </a:lnTo>
                    <a:lnTo>
                      <a:pt x="35" y="57"/>
                    </a:lnTo>
                    <a:lnTo>
                      <a:pt x="39" y="46"/>
                    </a:lnTo>
                    <a:lnTo>
                      <a:pt x="42" y="35"/>
                    </a:lnTo>
                    <a:lnTo>
                      <a:pt x="46" y="24"/>
                    </a:lnTo>
                    <a:lnTo>
                      <a:pt x="50" y="13"/>
                    </a:lnTo>
                    <a:lnTo>
                      <a:pt x="54" y="1"/>
                    </a:lnTo>
                    <a:lnTo>
                      <a:pt x="5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2" name="Freeform 98">
                <a:extLst>
                  <a:ext uri="{FF2B5EF4-FFF2-40B4-BE49-F238E27FC236}">
                    <a16:creationId xmlns:a16="http://schemas.microsoft.com/office/drawing/2014/main" id="{BF391D32-5898-710F-D693-9677B9DBCFC6}"/>
                  </a:ext>
                </a:extLst>
              </p:cNvPr>
              <p:cNvSpPr>
                <a:spLocks/>
              </p:cNvSpPr>
              <p:nvPr/>
            </p:nvSpPr>
            <p:spPr bwMode="auto">
              <a:xfrm>
                <a:off x="3826" y="2290"/>
                <a:ext cx="45" cy="118"/>
              </a:xfrm>
              <a:custGeom>
                <a:avLst/>
                <a:gdLst>
                  <a:gd name="T0" fmla="*/ 40 w 45"/>
                  <a:gd name="T1" fmla="*/ 0 h 118"/>
                  <a:gd name="T2" fmla="*/ 38 w 45"/>
                  <a:gd name="T3" fmla="*/ 6 h 118"/>
                  <a:gd name="T4" fmla="*/ 36 w 45"/>
                  <a:gd name="T5" fmla="*/ 12 h 118"/>
                  <a:gd name="T6" fmla="*/ 34 w 45"/>
                  <a:gd name="T7" fmla="*/ 18 h 118"/>
                  <a:gd name="T8" fmla="*/ 32 w 45"/>
                  <a:gd name="T9" fmla="*/ 26 h 118"/>
                  <a:gd name="T10" fmla="*/ 29 w 45"/>
                  <a:gd name="T11" fmla="*/ 33 h 118"/>
                  <a:gd name="T12" fmla="*/ 26 w 45"/>
                  <a:gd name="T13" fmla="*/ 41 h 118"/>
                  <a:gd name="T14" fmla="*/ 24 w 45"/>
                  <a:gd name="T15" fmla="*/ 50 h 118"/>
                  <a:gd name="T16" fmla="*/ 21 w 45"/>
                  <a:gd name="T17" fmla="*/ 58 h 118"/>
                  <a:gd name="T18" fmla="*/ 18 w 45"/>
                  <a:gd name="T19" fmla="*/ 67 h 118"/>
                  <a:gd name="T20" fmla="*/ 15 w 45"/>
                  <a:gd name="T21" fmla="*/ 75 h 118"/>
                  <a:gd name="T22" fmla="*/ 12 w 45"/>
                  <a:gd name="T23" fmla="*/ 83 h 118"/>
                  <a:gd name="T24" fmla="*/ 9 w 45"/>
                  <a:gd name="T25" fmla="*/ 91 h 118"/>
                  <a:gd name="T26" fmla="*/ 7 w 45"/>
                  <a:gd name="T27" fmla="*/ 98 h 118"/>
                  <a:gd name="T28" fmla="*/ 4 w 45"/>
                  <a:gd name="T29" fmla="*/ 105 h 118"/>
                  <a:gd name="T30" fmla="*/ 2 w 45"/>
                  <a:gd name="T31" fmla="*/ 111 h 118"/>
                  <a:gd name="T32" fmla="*/ 0 w 45"/>
                  <a:gd name="T33" fmla="*/ 116 h 118"/>
                  <a:gd name="T34" fmla="*/ 4 w 45"/>
                  <a:gd name="T35" fmla="*/ 117 h 118"/>
                  <a:gd name="T36" fmla="*/ 6 w 45"/>
                  <a:gd name="T37" fmla="*/ 112 h 118"/>
                  <a:gd name="T38" fmla="*/ 8 w 45"/>
                  <a:gd name="T39" fmla="*/ 106 h 118"/>
                  <a:gd name="T40" fmla="*/ 11 w 45"/>
                  <a:gd name="T41" fmla="*/ 99 h 118"/>
                  <a:gd name="T42" fmla="*/ 13 w 45"/>
                  <a:gd name="T43" fmla="*/ 92 h 118"/>
                  <a:gd name="T44" fmla="*/ 16 w 45"/>
                  <a:gd name="T45" fmla="*/ 84 h 118"/>
                  <a:gd name="T46" fmla="*/ 19 w 45"/>
                  <a:gd name="T47" fmla="*/ 76 h 118"/>
                  <a:gd name="T48" fmla="*/ 22 w 45"/>
                  <a:gd name="T49" fmla="*/ 68 h 118"/>
                  <a:gd name="T50" fmla="*/ 24 w 45"/>
                  <a:gd name="T51" fmla="*/ 59 h 118"/>
                  <a:gd name="T52" fmla="*/ 27 w 45"/>
                  <a:gd name="T53" fmla="*/ 51 h 118"/>
                  <a:gd name="T54" fmla="*/ 30 w 45"/>
                  <a:gd name="T55" fmla="*/ 42 h 118"/>
                  <a:gd name="T56" fmla="*/ 33 w 45"/>
                  <a:gd name="T57" fmla="*/ 34 h 118"/>
                  <a:gd name="T58" fmla="*/ 36 w 45"/>
                  <a:gd name="T59" fmla="*/ 26 h 118"/>
                  <a:gd name="T60" fmla="*/ 38 w 45"/>
                  <a:gd name="T61" fmla="*/ 19 h 118"/>
                  <a:gd name="T62" fmla="*/ 40 w 45"/>
                  <a:gd name="T63" fmla="*/ 13 h 118"/>
                  <a:gd name="T64" fmla="*/ 42 w 45"/>
                  <a:gd name="T65" fmla="*/ 6 h 118"/>
                  <a:gd name="T66" fmla="*/ 44 w 45"/>
                  <a:gd name="T67" fmla="*/ 1 h 118"/>
                  <a:gd name="T68" fmla="*/ 40 w 45"/>
                  <a:gd name="T69" fmla="*/ 0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18">
                    <a:moveTo>
                      <a:pt x="40" y="0"/>
                    </a:moveTo>
                    <a:lnTo>
                      <a:pt x="38" y="6"/>
                    </a:lnTo>
                    <a:lnTo>
                      <a:pt x="36" y="12"/>
                    </a:lnTo>
                    <a:lnTo>
                      <a:pt x="34" y="18"/>
                    </a:lnTo>
                    <a:lnTo>
                      <a:pt x="32" y="26"/>
                    </a:lnTo>
                    <a:lnTo>
                      <a:pt x="29" y="33"/>
                    </a:lnTo>
                    <a:lnTo>
                      <a:pt x="26" y="41"/>
                    </a:lnTo>
                    <a:lnTo>
                      <a:pt x="24" y="50"/>
                    </a:lnTo>
                    <a:lnTo>
                      <a:pt x="21" y="58"/>
                    </a:lnTo>
                    <a:lnTo>
                      <a:pt x="18" y="67"/>
                    </a:lnTo>
                    <a:lnTo>
                      <a:pt x="15" y="75"/>
                    </a:lnTo>
                    <a:lnTo>
                      <a:pt x="12" y="83"/>
                    </a:lnTo>
                    <a:lnTo>
                      <a:pt x="9" y="91"/>
                    </a:lnTo>
                    <a:lnTo>
                      <a:pt x="7" y="98"/>
                    </a:lnTo>
                    <a:lnTo>
                      <a:pt x="4" y="105"/>
                    </a:lnTo>
                    <a:lnTo>
                      <a:pt x="2" y="111"/>
                    </a:lnTo>
                    <a:lnTo>
                      <a:pt x="0" y="116"/>
                    </a:lnTo>
                    <a:lnTo>
                      <a:pt x="4" y="117"/>
                    </a:lnTo>
                    <a:lnTo>
                      <a:pt x="6" y="112"/>
                    </a:lnTo>
                    <a:lnTo>
                      <a:pt x="8" y="106"/>
                    </a:lnTo>
                    <a:lnTo>
                      <a:pt x="11" y="99"/>
                    </a:lnTo>
                    <a:lnTo>
                      <a:pt x="13" y="92"/>
                    </a:lnTo>
                    <a:lnTo>
                      <a:pt x="16" y="84"/>
                    </a:lnTo>
                    <a:lnTo>
                      <a:pt x="19" y="76"/>
                    </a:lnTo>
                    <a:lnTo>
                      <a:pt x="22" y="68"/>
                    </a:lnTo>
                    <a:lnTo>
                      <a:pt x="24" y="59"/>
                    </a:lnTo>
                    <a:lnTo>
                      <a:pt x="27" y="51"/>
                    </a:lnTo>
                    <a:lnTo>
                      <a:pt x="30" y="42"/>
                    </a:lnTo>
                    <a:lnTo>
                      <a:pt x="33" y="34"/>
                    </a:lnTo>
                    <a:lnTo>
                      <a:pt x="36" y="26"/>
                    </a:lnTo>
                    <a:lnTo>
                      <a:pt x="38" y="19"/>
                    </a:lnTo>
                    <a:lnTo>
                      <a:pt x="40" y="13"/>
                    </a:lnTo>
                    <a:lnTo>
                      <a:pt x="42" y="6"/>
                    </a:lnTo>
                    <a:lnTo>
                      <a:pt x="44"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3" name="Freeform 99">
                <a:extLst>
                  <a:ext uri="{FF2B5EF4-FFF2-40B4-BE49-F238E27FC236}">
                    <a16:creationId xmlns:a16="http://schemas.microsoft.com/office/drawing/2014/main" id="{362891BB-1D9B-99D0-34E5-8FBD0A55B96B}"/>
                  </a:ext>
                </a:extLst>
              </p:cNvPr>
              <p:cNvSpPr>
                <a:spLocks/>
              </p:cNvSpPr>
              <p:nvPr/>
            </p:nvSpPr>
            <p:spPr bwMode="auto">
              <a:xfrm>
                <a:off x="3866" y="2289"/>
                <a:ext cx="17" cy="17"/>
              </a:xfrm>
              <a:custGeom>
                <a:avLst/>
                <a:gdLst>
                  <a:gd name="T0" fmla="*/ 16 w 17"/>
                  <a:gd name="T1" fmla="*/ 16 h 17"/>
                  <a:gd name="T2" fmla="*/ 16 w 17"/>
                  <a:gd name="T3" fmla="*/ 8 h 17"/>
                  <a:gd name="T4" fmla="*/ 12 w 17"/>
                  <a:gd name="T5" fmla="*/ 0 h 17"/>
                  <a:gd name="T6" fmla="*/ 4 w 17"/>
                  <a:gd name="T7" fmla="*/ 0 h 17"/>
                  <a:gd name="T8" fmla="*/ 0 w 17"/>
                  <a:gd name="T9" fmla="*/ 8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12" y="0"/>
                    </a:lnTo>
                    <a:lnTo>
                      <a:pt x="4" y="0"/>
                    </a:lnTo>
                    <a:lnTo>
                      <a:pt x="0" y="8"/>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4" name="Freeform 100">
                <a:extLst>
                  <a:ext uri="{FF2B5EF4-FFF2-40B4-BE49-F238E27FC236}">
                    <a16:creationId xmlns:a16="http://schemas.microsoft.com/office/drawing/2014/main" id="{E61555E7-20A5-9BC0-D727-EBD682943262}"/>
                  </a:ext>
                </a:extLst>
              </p:cNvPr>
              <p:cNvSpPr>
                <a:spLocks/>
              </p:cNvSpPr>
              <p:nvPr/>
            </p:nvSpPr>
            <p:spPr bwMode="auto">
              <a:xfrm>
                <a:off x="4381" y="3375"/>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5" name="Freeform 101">
                <a:extLst>
                  <a:ext uri="{FF2B5EF4-FFF2-40B4-BE49-F238E27FC236}">
                    <a16:creationId xmlns:a16="http://schemas.microsoft.com/office/drawing/2014/main" id="{21C1FF6F-FE53-BE9D-99DB-6BCBC21ED6EE}"/>
                  </a:ext>
                </a:extLst>
              </p:cNvPr>
              <p:cNvSpPr>
                <a:spLocks/>
              </p:cNvSpPr>
              <p:nvPr/>
            </p:nvSpPr>
            <p:spPr bwMode="auto">
              <a:xfrm>
                <a:off x="4381" y="3377"/>
                <a:ext cx="17" cy="66"/>
              </a:xfrm>
              <a:custGeom>
                <a:avLst/>
                <a:gdLst>
                  <a:gd name="T0" fmla="*/ 16 w 17"/>
                  <a:gd name="T1" fmla="*/ 65 h 66"/>
                  <a:gd name="T2" fmla="*/ 16 w 17"/>
                  <a:gd name="T3" fmla="*/ 65 h 66"/>
                  <a:gd name="T4" fmla="*/ 12 w 17"/>
                  <a:gd name="T5" fmla="*/ 0 h 66"/>
                  <a:gd name="T6" fmla="*/ 0 w 17"/>
                  <a:gd name="T7" fmla="*/ 0 h 66"/>
                  <a:gd name="T8" fmla="*/ 3 w 17"/>
                  <a:gd name="T9" fmla="*/ 65 h 66"/>
                  <a:gd name="T10" fmla="*/ 16 w 17"/>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6">
                    <a:moveTo>
                      <a:pt x="16" y="65"/>
                    </a:moveTo>
                    <a:lnTo>
                      <a:pt x="16" y="65"/>
                    </a:lnTo>
                    <a:lnTo>
                      <a:pt x="12" y="0"/>
                    </a:lnTo>
                    <a:lnTo>
                      <a:pt x="0" y="0"/>
                    </a:lnTo>
                    <a:lnTo>
                      <a:pt x="3" y="65"/>
                    </a:lnTo>
                    <a:lnTo>
                      <a:pt x="16"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6" name="Freeform 102">
                <a:extLst>
                  <a:ext uri="{FF2B5EF4-FFF2-40B4-BE49-F238E27FC236}">
                    <a16:creationId xmlns:a16="http://schemas.microsoft.com/office/drawing/2014/main" id="{ACF07B04-39B0-FE95-8680-ACD9D7DBC0D2}"/>
                  </a:ext>
                </a:extLst>
              </p:cNvPr>
              <p:cNvSpPr>
                <a:spLocks/>
              </p:cNvSpPr>
              <p:nvPr/>
            </p:nvSpPr>
            <p:spPr bwMode="auto">
              <a:xfrm>
                <a:off x="4680" y="3375"/>
                <a:ext cx="32" cy="104"/>
              </a:xfrm>
              <a:custGeom>
                <a:avLst/>
                <a:gdLst>
                  <a:gd name="T0" fmla="*/ 29 w 32"/>
                  <a:gd name="T1" fmla="*/ 0 h 104"/>
                  <a:gd name="T2" fmla="*/ 27 w 32"/>
                  <a:gd name="T3" fmla="*/ 0 h 104"/>
                  <a:gd name="T4" fmla="*/ 0 w 32"/>
                  <a:gd name="T5" fmla="*/ 101 h 104"/>
                  <a:gd name="T6" fmla="*/ 4 w 32"/>
                  <a:gd name="T7" fmla="*/ 103 h 104"/>
                  <a:gd name="T8" fmla="*/ 31 w 32"/>
                  <a:gd name="T9" fmla="*/ 1 h 104"/>
                  <a:gd name="T10" fmla="*/ 29 w 32"/>
                  <a:gd name="T11" fmla="*/ 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04">
                    <a:moveTo>
                      <a:pt x="29" y="0"/>
                    </a:moveTo>
                    <a:lnTo>
                      <a:pt x="27" y="0"/>
                    </a:lnTo>
                    <a:lnTo>
                      <a:pt x="0" y="101"/>
                    </a:lnTo>
                    <a:lnTo>
                      <a:pt x="4" y="103"/>
                    </a:lnTo>
                    <a:lnTo>
                      <a:pt x="31" y="1"/>
                    </a:lnTo>
                    <a:lnTo>
                      <a:pt x="2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7" name="Freeform 103">
                <a:extLst>
                  <a:ext uri="{FF2B5EF4-FFF2-40B4-BE49-F238E27FC236}">
                    <a16:creationId xmlns:a16="http://schemas.microsoft.com/office/drawing/2014/main" id="{607B88D2-F6F7-CEF2-A653-A9A53198D52B}"/>
                  </a:ext>
                </a:extLst>
              </p:cNvPr>
              <p:cNvSpPr>
                <a:spLocks/>
              </p:cNvSpPr>
              <p:nvPr/>
            </p:nvSpPr>
            <p:spPr bwMode="auto">
              <a:xfrm>
                <a:off x="4707" y="3373"/>
                <a:ext cx="17" cy="17"/>
              </a:xfrm>
              <a:custGeom>
                <a:avLst/>
                <a:gdLst>
                  <a:gd name="T0" fmla="*/ 16 w 17"/>
                  <a:gd name="T1" fmla="*/ 16 h 17"/>
                  <a:gd name="T2" fmla="*/ 16 w 17"/>
                  <a:gd name="T3" fmla="*/ 10 h 17"/>
                  <a:gd name="T4" fmla="*/ 12 w 17"/>
                  <a:gd name="T5" fmla="*/ 0 h 17"/>
                  <a:gd name="T6" fmla="*/ 4 w 17"/>
                  <a:gd name="T7" fmla="*/ 0 h 17"/>
                  <a:gd name="T8" fmla="*/ 0 w 17"/>
                  <a:gd name="T9" fmla="*/ 1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2" y="0"/>
                    </a:lnTo>
                    <a:lnTo>
                      <a:pt x="4" y="0"/>
                    </a:lnTo>
                    <a:lnTo>
                      <a:pt x="0" y="1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8" name="Freeform 104">
                <a:extLst>
                  <a:ext uri="{FF2B5EF4-FFF2-40B4-BE49-F238E27FC236}">
                    <a16:creationId xmlns:a16="http://schemas.microsoft.com/office/drawing/2014/main" id="{BC937EF1-4FB3-E1E4-37F7-BBF688DD6517}"/>
                  </a:ext>
                </a:extLst>
              </p:cNvPr>
              <p:cNvSpPr>
                <a:spLocks/>
              </p:cNvSpPr>
              <p:nvPr/>
            </p:nvSpPr>
            <p:spPr bwMode="auto">
              <a:xfrm>
                <a:off x="3868" y="1414"/>
                <a:ext cx="994" cy="1967"/>
              </a:xfrm>
              <a:custGeom>
                <a:avLst/>
                <a:gdLst>
                  <a:gd name="T0" fmla="*/ 984 w 994"/>
                  <a:gd name="T1" fmla="*/ 767 h 1967"/>
                  <a:gd name="T2" fmla="*/ 987 w 994"/>
                  <a:gd name="T3" fmla="*/ 652 h 1967"/>
                  <a:gd name="T4" fmla="*/ 989 w 994"/>
                  <a:gd name="T5" fmla="*/ 553 h 1967"/>
                  <a:gd name="T6" fmla="*/ 987 w 994"/>
                  <a:gd name="T7" fmla="*/ 456 h 1967"/>
                  <a:gd name="T8" fmla="*/ 969 w 994"/>
                  <a:gd name="T9" fmla="*/ 364 h 1967"/>
                  <a:gd name="T10" fmla="*/ 917 w 994"/>
                  <a:gd name="T11" fmla="*/ 284 h 1967"/>
                  <a:gd name="T12" fmla="*/ 835 w 994"/>
                  <a:gd name="T13" fmla="*/ 250 h 1967"/>
                  <a:gd name="T14" fmla="*/ 748 w 994"/>
                  <a:gd name="T15" fmla="*/ 237 h 1967"/>
                  <a:gd name="T16" fmla="*/ 683 w 994"/>
                  <a:gd name="T17" fmla="*/ 206 h 1967"/>
                  <a:gd name="T18" fmla="*/ 632 w 994"/>
                  <a:gd name="T19" fmla="*/ 158 h 1967"/>
                  <a:gd name="T20" fmla="*/ 616 w 994"/>
                  <a:gd name="T21" fmla="*/ 86 h 1967"/>
                  <a:gd name="T22" fmla="*/ 622 w 994"/>
                  <a:gd name="T23" fmla="*/ 9 h 1967"/>
                  <a:gd name="T24" fmla="*/ 372 w 994"/>
                  <a:gd name="T25" fmla="*/ 67 h 1967"/>
                  <a:gd name="T26" fmla="*/ 372 w 994"/>
                  <a:gd name="T27" fmla="*/ 142 h 1967"/>
                  <a:gd name="T28" fmla="*/ 332 w 994"/>
                  <a:gd name="T29" fmla="*/ 201 h 1967"/>
                  <a:gd name="T30" fmla="*/ 270 w 994"/>
                  <a:gd name="T31" fmla="*/ 236 h 1967"/>
                  <a:gd name="T32" fmla="*/ 193 w 994"/>
                  <a:gd name="T33" fmla="*/ 255 h 1967"/>
                  <a:gd name="T34" fmla="*/ 106 w 994"/>
                  <a:gd name="T35" fmla="*/ 272 h 1967"/>
                  <a:gd name="T36" fmla="*/ 40 w 994"/>
                  <a:gd name="T37" fmla="*/ 342 h 1967"/>
                  <a:gd name="T38" fmla="*/ 10 w 994"/>
                  <a:gd name="T39" fmla="*/ 429 h 1967"/>
                  <a:gd name="T40" fmla="*/ 4 w 994"/>
                  <a:gd name="T41" fmla="*/ 525 h 1967"/>
                  <a:gd name="T42" fmla="*/ 7 w 994"/>
                  <a:gd name="T43" fmla="*/ 622 h 1967"/>
                  <a:gd name="T44" fmla="*/ 9 w 994"/>
                  <a:gd name="T45" fmla="*/ 735 h 1967"/>
                  <a:gd name="T46" fmla="*/ 5 w 994"/>
                  <a:gd name="T47" fmla="*/ 852 h 1967"/>
                  <a:gd name="T48" fmla="*/ 190 w 994"/>
                  <a:gd name="T49" fmla="*/ 872 h 1967"/>
                  <a:gd name="T50" fmla="*/ 199 w 994"/>
                  <a:gd name="T51" fmla="*/ 815 h 1967"/>
                  <a:gd name="T52" fmla="*/ 202 w 994"/>
                  <a:gd name="T53" fmla="*/ 842 h 1967"/>
                  <a:gd name="T54" fmla="*/ 209 w 994"/>
                  <a:gd name="T55" fmla="*/ 929 h 1967"/>
                  <a:gd name="T56" fmla="*/ 213 w 994"/>
                  <a:gd name="T57" fmla="*/ 1017 h 1967"/>
                  <a:gd name="T58" fmla="*/ 203 w 994"/>
                  <a:gd name="T59" fmla="*/ 1096 h 1967"/>
                  <a:gd name="T60" fmla="*/ 165 w 994"/>
                  <a:gd name="T61" fmla="*/ 1172 h 1967"/>
                  <a:gd name="T62" fmla="*/ 127 w 994"/>
                  <a:gd name="T63" fmla="*/ 1240 h 1967"/>
                  <a:gd name="T64" fmla="*/ 99 w 994"/>
                  <a:gd name="T65" fmla="*/ 1402 h 1967"/>
                  <a:gd name="T66" fmla="*/ 85 w 994"/>
                  <a:gd name="T67" fmla="*/ 1536 h 1967"/>
                  <a:gd name="T68" fmla="*/ 81 w 994"/>
                  <a:gd name="T69" fmla="*/ 1664 h 1967"/>
                  <a:gd name="T70" fmla="*/ 107 w 994"/>
                  <a:gd name="T71" fmla="*/ 1804 h 1967"/>
                  <a:gd name="T72" fmla="*/ 143 w 994"/>
                  <a:gd name="T73" fmla="*/ 1899 h 1967"/>
                  <a:gd name="T74" fmla="*/ 158 w 994"/>
                  <a:gd name="T75" fmla="*/ 1946 h 1967"/>
                  <a:gd name="T76" fmla="*/ 495 w 994"/>
                  <a:gd name="T77" fmla="*/ 1947 h 1967"/>
                  <a:gd name="T78" fmla="*/ 494 w 994"/>
                  <a:gd name="T79" fmla="*/ 1911 h 1967"/>
                  <a:gd name="T80" fmla="*/ 503 w 994"/>
                  <a:gd name="T81" fmla="*/ 1710 h 1967"/>
                  <a:gd name="T82" fmla="*/ 507 w 994"/>
                  <a:gd name="T83" fmla="*/ 1778 h 1967"/>
                  <a:gd name="T84" fmla="*/ 513 w 994"/>
                  <a:gd name="T85" fmla="*/ 1874 h 1967"/>
                  <a:gd name="T86" fmla="*/ 850 w 994"/>
                  <a:gd name="T87" fmla="*/ 1931 h 1967"/>
                  <a:gd name="T88" fmla="*/ 882 w 994"/>
                  <a:gd name="T89" fmla="*/ 1831 h 1967"/>
                  <a:gd name="T90" fmla="*/ 912 w 994"/>
                  <a:gd name="T91" fmla="*/ 1677 h 1967"/>
                  <a:gd name="T92" fmla="*/ 905 w 994"/>
                  <a:gd name="T93" fmla="*/ 1542 h 1967"/>
                  <a:gd name="T94" fmla="*/ 882 w 994"/>
                  <a:gd name="T95" fmla="*/ 1406 h 1967"/>
                  <a:gd name="T96" fmla="*/ 855 w 994"/>
                  <a:gd name="T97" fmla="*/ 1254 h 1967"/>
                  <a:gd name="T98" fmla="*/ 828 w 994"/>
                  <a:gd name="T99" fmla="*/ 1179 h 1967"/>
                  <a:gd name="T100" fmla="*/ 789 w 994"/>
                  <a:gd name="T101" fmla="*/ 1104 h 1967"/>
                  <a:gd name="T102" fmla="*/ 776 w 994"/>
                  <a:gd name="T103" fmla="*/ 1029 h 1967"/>
                  <a:gd name="T104" fmla="*/ 780 w 994"/>
                  <a:gd name="T105" fmla="*/ 942 h 1967"/>
                  <a:gd name="T106" fmla="*/ 789 w 994"/>
                  <a:gd name="T107" fmla="*/ 854 h 1967"/>
                  <a:gd name="T108" fmla="*/ 796 w 994"/>
                  <a:gd name="T109" fmla="*/ 794 h 1967"/>
                  <a:gd name="T110" fmla="*/ 799 w 994"/>
                  <a:gd name="T111" fmla="*/ 840 h 1967"/>
                  <a:gd name="T112" fmla="*/ 810 w 994"/>
                  <a:gd name="T113" fmla="*/ 888 h 19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4" h="1967">
                    <a:moveTo>
                      <a:pt x="993" y="868"/>
                    </a:moveTo>
                    <a:lnTo>
                      <a:pt x="990" y="854"/>
                    </a:lnTo>
                    <a:lnTo>
                      <a:pt x="988" y="840"/>
                    </a:lnTo>
                    <a:lnTo>
                      <a:pt x="987" y="825"/>
                    </a:lnTo>
                    <a:lnTo>
                      <a:pt x="985" y="811"/>
                    </a:lnTo>
                    <a:lnTo>
                      <a:pt x="985" y="797"/>
                    </a:lnTo>
                    <a:lnTo>
                      <a:pt x="985" y="782"/>
                    </a:lnTo>
                    <a:lnTo>
                      <a:pt x="984" y="767"/>
                    </a:lnTo>
                    <a:lnTo>
                      <a:pt x="985" y="753"/>
                    </a:lnTo>
                    <a:lnTo>
                      <a:pt x="985" y="739"/>
                    </a:lnTo>
                    <a:lnTo>
                      <a:pt x="985" y="724"/>
                    </a:lnTo>
                    <a:lnTo>
                      <a:pt x="985" y="709"/>
                    </a:lnTo>
                    <a:lnTo>
                      <a:pt x="986" y="695"/>
                    </a:lnTo>
                    <a:lnTo>
                      <a:pt x="986" y="680"/>
                    </a:lnTo>
                    <a:lnTo>
                      <a:pt x="987" y="666"/>
                    </a:lnTo>
                    <a:lnTo>
                      <a:pt x="987" y="652"/>
                    </a:lnTo>
                    <a:lnTo>
                      <a:pt x="987" y="637"/>
                    </a:lnTo>
                    <a:lnTo>
                      <a:pt x="987" y="625"/>
                    </a:lnTo>
                    <a:lnTo>
                      <a:pt x="987" y="614"/>
                    </a:lnTo>
                    <a:lnTo>
                      <a:pt x="987" y="602"/>
                    </a:lnTo>
                    <a:lnTo>
                      <a:pt x="988" y="589"/>
                    </a:lnTo>
                    <a:lnTo>
                      <a:pt x="988" y="577"/>
                    </a:lnTo>
                    <a:lnTo>
                      <a:pt x="988" y="565"/>
                    </a:lnTo>
                    <a:lnTo>
                      <a:pt x="989" y="553"/>
                    </a:lnTo>
                    <a:lnTo>
                      <a:pt x="989" y="541"/>
                    </a:lnTo>
                    <a:lnTo>
                      <a:pt x="989" y="528"/>
                    </a:lnTo>
                    <a:lnTo>
                      <a:pt x="989" y="517"/>
                    </a:lnTo>
                    <a:lnTo>
                      <a:pt x="989" y="504"/>
                    </a:lnTo>
                    <a:lnTo>
                      <a:pt x="989" y="492"/>
                    </a:lnTo>
                    <a:lnTo>
                      <a:pt x="989" y="480"/>
                    </a:lnTo>
                    <a:lnTo>
                      <a:pt x="988" y="468"/>
                    </a:lnTo>
                    <a:lnTo>
                      <a:pt x="987" y="456"/>
                    </a:lnTo>
                    <a:lnTo>
                      <a:pt x="986" y="444"/>
                    </a:lnTo>
                    <a:lnTo>
                      <a:pt x="985" y="432"/>
                    </a:lnTo>
                    <a:lnTo>
                      <a:pt x="983" y="421"/>
                    </a:lnTo>
                    <a:lnTo>
                      <a:pt x="981" y="409"/>
                    </a:lnTo>
                    <a:lnTo>
                      <a:pt x="979" y="398"/>
                    </a:lnTo>
                    <a:lnTo>
                      <a:pt x="976" y="386"/>
                    </a:lnTo>
                    <a:lnTo>
                      <a:pt x="973" y="375"/>
                    </a:lnTo>
                    <a:lnTo>
                      <a:pt x="969" y="364"/>
                    </a:lnTo>
                    <a:lnTo>
                      <a:pt x="964" y="353"/>
                    </a:lnTo>
                    <a:lnTo>
                      <a:pt x="959" y="343"/>
                    </a:lnTo>
                    <a:lnTo>
                      <a:pt x="954" y="333"/>
                    </a:lnTo>
                    <a:lnTo>
                      <a:pt x="948" y="323"/>
                    </a:lnTo>
                    <a:lnTo>
                      <a:pt x="941" y="313"/>
                    </a:lnTo>
                    <a:lnTo>
                      <a:pt x="933" y="303"/>
                    </a:lnTo>
                    <a:lnTo>
                      <a:pt x="925" y="294"/>
                    </a:lnTo>
                    <a:lnTo>
                      <a:pt x="917" y="284"/>
                    </a:lnTo>
                    <a:lnTo>
                      <a:pt x="907" y="276"/>
                    </a:lnTo>
                    <a:lnTo>
                      <a:pt x="897" y="269"/>
                    </a:lnTo>
                    <a:lnTo>
                      <a:pt x="888" y="264"/>
                    </a:lnTo>
                    <a:lnTo>
                      <a:pt x="878" y="259"/>
                    </a:lnTo>
                    <a:lnTo>
                      <a:pt x="867" y="256"/>
                    </a:lnTo>
                    <a:lnTo>
                      <a:pt x="857" y="253"/>
                    </a:lnTo>
                    <a:lnTo>
                      <a:pt x="846" y="251"/>
                    </a:lnTo>
                    <a:lnTo>
                      <a:pt x="835" y="250"/>
                    </a:lnTo>
                    <a:lnTo>
                      <a:pt x="824" y="249"/>
                    </a:lnTo>
                    <a:lnTo>
                      <a:pt x="813" y="248"/>
                    </a:lnTo>
                    <a:lnTo>
                      <a:pt x="802" y="247"/>
                    </a:lnTo>
                    <a:lnTo>
                      <a:pt x="790" y="246"/>
                    </a:lnTo>
                    <a:lnTo>
                      <a:pt x="780" y="244"/>
                    </a:lnTo>
                    <a:lnTo>
                      <a:pt x="769" y="242"/>
                    </a:lnTo>
                    <a:lnTo>
                      <a:pt x="758" y="240"/>
                    </a:lnTo>
                    <a:lnTo>
                      <a:pt x="748" y="237"/>
                    </a:lnTo>
                    <a:lnTo>
                      <a:pt x="738" y="233"/>
                    </a:lnTo>
                    <a:lnTo>
                      <a:pt x="730" y="230"/>
                    </a:lnTo>
                    <a:lnTo>
                      <a:pt x="723" y="226"/>
                    </a:lnTo>
                    <a:lnTo>
                      <a:pt x="715" y="223"/>
                    </a:lnTo>
                    <a:lnTo>
                      <a:pt x="706" y="219"/>
                    </a:lnTo>
                    <a:lnTo>
                      <a:pt x="699" y="215"/>
                    </a:lnTo>
                    <a:lnTo>
                      <a:pt x="691" y="211"/>
                    </a:lnTo>
                    <a:lnTo>
                      <a:pt x="683" y="206"/>
                    </a:lnTo>
                    <a:lnTo>
                      <a:pt x="676" y="201"/>
                    </a:lnTo>
                    <a:lnTo>
                      <a:pt x="668" y="197"/>
                    </a:lnTo>
                    <a:lnTo>
                      <a:pt x="661" y="191"/>
                    </a:lnTo>
                    <a:lnTo>
                      <a:pt x="654" y="185"/>
                    </a:lnTo>
                    <a:lnTo>
                      <a:pt x="648" y="179"/>
                    </a:lnTo>
                    <a:lnTo>
                      <a:pt x="642" y="173"/>
                    </a:lnTo>
                    <a:lnTo>
                      <a:pt x="637" y="166"/>
                    </a:lnTo>
                    <a:lnTo>
                      <a:pt x="632" y="158"/>
                    </a:lnTo>
                    <a:lnTo>
                      <a:pt x="628" y="150"/>
                    </a:lnTo>
                    <a:lnTo>
                      <a:pt x="624" y="141"/>
                    </a:lnTo>
                    <a:lnTo>
                      <a:pt x="621" y="132"/>
                    </a:lnTo>
                    <a:lnTo>
                      <a:pt x="619" y="123"/>
                    </a:lnTo>
                    <a:lnTo>
                      <a:pt x="618" y="114"/>
                    </a:lnTo>
                    <a:lnTo>
                      <a:pt x="617" y="105"/>
                    </a:lnTo>
                    <a:lnTo>
                      <a:pt x="617" y="96"/>
                    </a:lnTo>
                    <a:lnTo>
                      <a:pt x="616" y="86"/>
                    </a:lnTo>
                    <a:lnTo>
                      <a:pt x="617" y="77"/>
                    </a:lnTo>
                    <a:lnTo>
                      <a:pt x="617" y="67"/>
                    </a:lnTo>
                    <a:lnTo>
                      <a:pt x="618" y="58"/>
                    </a:lnTo>
                    <a:lnTo>
                      <a:pt x="618" y="48"/>
                    </a:lnTo>
                    <a:lnTo>
                      <a:pt x="619" y="38"/>
                    </a:lnTo>
                    <a:lnTo>
                      <a:pt x="620" y="28"/>
                    </a:lnTo>
                    <a:lnTo>
                      <a:pt x="621" y="19"/>
                    </a:lnTo>
                    <a:lnTo>
                      <a:pt x="622" y="9"/>
                    </a:lnTo>
                    <a:lnTo>
                      <a:pt x="622" y="0"/>
                    </a:lnTo>
                    <a:lnTo>
                      <a:pt x="365" y="10"/>
                    </a:lnTo>
                    <a:lnTo>
                      <a:pt x="366" y="19"/>
                    </a:lnTo>
                    <a:lnTo>
                      <a:pt x="367" y="28"/>
                    </a:lnTo>
                    <a:lnTo>
                      <a:pt x="368" y="38"/>
                    </a:lnTo>
                    <a:lnTo>
                      <a:pt x="369" y="48"/>
                    </a:lnTo>
                    <a:lnTo>
                      <a:pt x="370" y="57"/>
                    </a:lnTo>
                    <a:lnTo>
                      <a:pt x="372" y="67"/>
                    </a:lnTo>
                    <a:lnTo>
                      <a:pt x="373" y="76"/>
                    </a:lnTo>
                    <a:lnTo>
                      <a:pt x="374" y="86"/>
                    </a:lnTo>
                    <a:lnTo>
                      <a:pt x="375" y="96"/>
                    </a:lnTo>
                    <a:lnTo>
                      <a:pt x="375" y="105"/>
                    </a:lnTo>
                    <a:lnTo>
                      <a:pt x="375" y="114"/>
                    </a:lnTo>
                    <a:lnTo>
                      <a:pt x="375" y="123"/>
                    </a:lnTo>
                    <a:lnTo>
                      <a:pt x="374" y="133"/>
                    </a:lnTo>
                    <a:lnTo>
                      <a:pt x="372" y="142"/>
                    </a:lnTo>
                    <a:lnTo>
                      <a:pt x="369" y="151"/>
                    </a:lnTo>
                    <a:lnTo>
                      <a:pt x="365" y="160"/>
                    </a:lnTo>
                    <a:lnTo>
                      <a:pt x="361" y="168"/>
                    </a:lnTo>
                    <a:lnTo>
                      <a:pt x="356" y="176"/>
                    </a:lnTo>
                    <a:lnTo>
                      <a:pt x="351" y="182"/>
                    </a:lnTo>
                    <a:lnTo>
                      <a:pt x="345" y="189"/>
                    </a:lnTo>
                    <a:lnTo>
                      <a:pt x="339" y="195"/>
                    </a:lnTo>
                    <a:lnTo>
                      <a:pt x="332" y="201"/>
                    </a:lnTo>
                    <a:lnTo>
                      <a:pt x="325" y="206"/>
                    </a:lnTo>
                    <a:lnTo>
                      <a:pt x="318" y="211"/>
                    </a:lnTo>
                    <a:lnTo>
                      <a:pt x="310" y="216"/>
                    </a:lnTo>
                    <a:lnTo>
                      <a:pt x="302" y="220"/>
                    </a:lnTo>
                    <a:lnTo>
                      <a:pt x="294" y="225"/>
                    </a:lnTo>
                    <a:lnTo>
                      <a:pt x="286" y="228"/>
                    </a:lnTo>
                    <a:lnTo>
                      <a:pt x="278" y="232"/>
                    </a:lnTo>
                    <a:lnTo>
                      <a:pt x="270" y="236"/>
                    </a:lnTo>
                    <a:lnTo>
                      <a:pt x="263" y="240"/>
                    </a:lnTo>
                    <a:lnTo>
                      <a:pt x="255" y="243"/>
                    </a:lnTo>
                    <a:lnTo>
                      <a:pt x="245" y="247"/>
                    </a:lnTo>
                    <a:lnTo>
                      <a:pt x="235" y="250"/>
                    </a:lnTo>
                    <a:lnTo>
                      <a:pt x="225" y="252"/>
                    </a:lnTo>
                    <a:lnTo>
                      <a:pt x="215" y="254"/>
                    </a:lnTo>
                    <a:lnTo>
                      <a:pt x="203" y="255"/>
                    </a:lnTo>
                    <a:lnTo>
                      <a:pt x="193" y="255"/>
                    </a:lnTo>
                    <a:lnTo>
                      <a:pt x="181" y="256"/>
                    </a:lnTo>
                    <a:lnTo>
                      <a:pt x="170" y="257"/>
                    </a:lnTo>
                    <a:lnTo>
                      <a:pt x="159" y="258"/>
                    </a:lnTo>
                    <a:lnTo>
                      <a:pt x="148" y="260"/>
                    </a:lnTo>
                    <a:lnTo>
                      <a:pt x="137" y="262"/>
                    </a:lnTo>
                    <a:lnTo>
                      <a:pt x="127" y="264"/>
                    </a:lnTo>
                    <a:lnTo>
                      <a:pt x="116" y="268"/>
                    </a:lnTo>
                    <a:lnTo>
                      <a:pt x="106" y="272"/>
                    </a:lnTo>
                    <a:lnTo>
                      <a:pt x="97" y="278"/>
                    </a:lnTo>
                    <a:lnTo>
                      <a:pt x="87" y="284"/>
                    </a:lnTo>
                    <a:lnTo>
                      <a:pt x="78" y="293"/>
                    </a:lnTo>
                    <a:lnTo>
                      <a:pt x="69" y="302"/>
                    </a:lnTo>
                    <a:lnTo>
                      <a:pt x="61" y="312"/>
                    </a:lnTo>
                    <a:lnTo>
                      <a:pt x="53" y="321"/>
                    </a:lnTo>
                    <a:lnTo>
                      <a:pt x="46" y="331"/>
                    </a:lnTo>
                    <a:lnTo>
                      <a:pt x="40" y="342"/>
                    </a:lnTo>
                    <a:lnTo>
                      <a:pt x="34" y="352"/>
                    </a:lnTo>
                    <a:lnTo>
                      <a:pt x="30" y="362"/>
                    </a:lnTo>
                    <a:lnTo>
                      <a:pt x="26" y="373"/>
                    </a:lnTo>
                    <a:lnTo>
                      <a:pt x="21" y="384"/>
                    </a:lnTo>
                    <a:lnTo>
                      <a:pt x="18" y="395"/>
                    </a:lnTo>
                    <a:lnTo>
                      <a:pt x="15" y="406"/>
                    </a:lnTo>
                    <a:lnTo>
                      <a:pt x="13" y="418"/>
                    </a:lnTo>
                    <a:lnTo>
                      <a:pt x="10" y="429"/>
                    </a:lnTo>
                    <a:lnTo>
                      <a:pt x="9" y="441"/>
                    </a:lnTo>
                    <a:lnTo>
                      <a:pt x="7" y="453"/>
                    </a:lnTo>
                    <a:lnTo>
                      <a:pt x="6" y="465"/>
                    </a:lnTo>
                    <a:lnTo>
                      <a:pt x="6" y="477"/>
                    </a:lnTo>
                    <a:lnTo>
                      <a:pt x="5" y="489"/>
                    </a:lnTo>
                    <a:lnTo>
                      <a:pt x="4" y="501"/>
                    </a:lnTo>
                    <a:lnTo>
                      <a:pt x="4" y="513"/>
                    </a:lnTo>
                    <a:lnTo>
                      <a:pt x="4" y="525"/>
                    </a:lnTo>
                    <a:lnTo>
                      <a:pt x="4" y="537"/>
                    </a:lnTo>
                    <a:lnTo>
                      <a:pt x="5" y="550"/>
                    </a:lnTo>
                    <a:lnTo>
                      <a:pt x="5" y="562"/>
                    </a:lnTo>
                    <a:lnTo>
                      <a:pt x="6" y="574"/>
                    </a:lnTo>
                    <a:lnTo>
                      <a:pt x="6" y="586"/>
                    </a:lnTo>
                    <a:lnTo>
                      <a:pt x="6" y="598"/>
                    </a:lnTo>
                    <a:lnTo>
                      <a:pt x="7" y="610"/>
                    </a:lnTo>
                    <a:lnTo>
                      <a:pt x="7" y="622"/>
                    </a:lnTo>
                    <a:lnTo>
                      <a:pt x="7" y="634"/>
                    </a:lnTo>
                    <a:lnTo>
                      <a:pt x="7" y="646"/>
                    </a:lnTo>
                    <a:lnTo>
                      <a:pt x="7" y="660"/>
                    </a:lnTo>
                    <a:lnTo>
                      <a:pt x="7" y="675"/>
                    </a:lnTo>
                    <a:lnTo>
                      <a:pt x="7" y="690"/>
                    </a:lnTo>
                    <a:lnTo>
                      <a:pt x="8" y="705"/>
                    </a:lnTo>
                    <a:lnTo>
                      <a:pt x="8" y="719"/>
                    </a:lnTo>
                    <a:lnTo>
                      <a:pt x="9" y="735"/>
                    </a:lnTo>
                    <a:lnTo>
                      <a:pt x="9" y="749"/>
                    </a:lnTo>
                    <a:lnTo>
                      <a:pt x="9" y="764"/>
                    </a:lnTo>
                    <a:lnTo>
                      <a:pt x="9" y="779"/>
                    </a:lnTo>
                    <a:lnTo>
                      <a:pt x="9" y="793"/>
                    </a:lnTo>
                    <a:lnTo>
                      <a:pt x="8" y="808"/>
                    </a:lnTo>
                    <a:lnTo>
                      <a:pt x="8" y="823"/>
                    </a:lnTo>
                    <a:lnTo>
                      <a:pt x="6" y="837"/>
                    </a:lnTo>
                    <a:lnTo>
                      <a:pt x="5" y="852"/>
                    </a:lnTo>
                    <a:lnTo>
                      <a:pt x="3" y="867"/>
                    </a:lnTo>
                    <a:lnTo>
                      <a:pt x="0" y="881"/>
                    </a:lnTo>
                    <a:lnTo>
                      <a:pt x="181" y="907"/>
                    </a:lnTo>
                    <a:lnTo>
                      <a:pt x="183" y="900"/>
                    </a:lnTo>
                    <a:lnTo>
                      <a:pt x="185" y="893"/>
                    </a:lnTo>
                    <a:lnTo>
                      <a:pt x="186" y="886"/>
                    </a:lnTo>
                    <a:lnTo>
                      <a:pt x="188" y="879"/>
                    </a:lnTo>
                    <a:lnTo>
                      <a:pt x="190" y="872"/>
                    </a:lnTo>
                    <a:lnTo>
                      <a:pt x="191" y="864"/>
                    </a:lnTo>
                    <a:lnTo>
                      <a:pt x="193" y="857"/>
                    </a:lnTo>
                    <a:lnTo>
                      <a:pt x="195" y="850"/>
                    </a:lnTo>
                    <a:lnTo>
                      <a:pt x="195" y="843"/>
                    </a:lnTo>
                    <a:lnTo>
                      <a:pt x="197" y="836"/>
                    </a:lnTo>
                    <a:lnTo>
                      <a:pt x="198" y="828"/>
                    </a:lnTo>
                    <a:lnTo>
                      <a:pt x="198" y="822"/>
                    </a:lnTo>
                    <a:lnTo>
                      <a:pt x="199" y="815"/>
                    </a:lnTo>
                    <a:lnTo>
                      <a:pt x="199" y="809"/>
                    </a:lnTo>
                    <a:lnTo>
                      <a:pt x="199" y="802"/>
                    </a:lnTo>
                    <a:lnTo>
                      <a:pt x="199" y="795"/>
                    </a:lnTo>
                    <a:lnTo>
                      <a:pt x="199" y="804"/>
                    </a:lnTo>
                    <a:lnTo>
                      <a:pt x="200" y="813"/>
                    </a:lnTo>
                    <a:lnTo>
                      <a:pt x="200" y="823"/>
                    </a:lnTo>
                    <a:lnTo>
                      <a:pt x="201" y="832"/>
                    </a:lnTo>
                    <a:lnTo>
                      <a:pt x="202" y="842"/>
                    </a:lnTo>
                    <a:lnTo>
                      <a:pt x="203" y="853"/>
                    </a:lnTo>
                    <a:lnTo>
                      <a:pt x="203" y="863"/>
                    </a:lnTo>
                    <a:lnTo>
                      <a:pt x="205" y="874"/>
                    </a:lnTo>
                    <a:lnTo>
                      <a:pt x="205" y="885"/>
                    </a:lnTo>
                    <a:lnTo>
                      <a:pt x="207" y="896"/>
                    </a:lnTo>
                    <a:lnTo>
                      <a:pt x="207" y="907"/>
                    </a:lnTo>
                    <a:lnTo>
                      <a:pt x="208" y="918"/>
                    </a:lnTo>
                    <a:lnTo>
                      <a:pt x="209" y="929"/>
                    </a:lnTo>
                    <a:lnTo>
                      <a:pt x="210" y="940"/>
                    </a:lnTo>
                    <a:lnTo>
                      <a:pt x="211" y="951"/>
                    </a:lnTo>
                    <a:lnTo>
                      <a:pt x="212" y="963"/>
                    </a:lnTo>
                    <a:lnTo>
                      <a:pt x="212" y="974"/>
                    </a:lnTo>
                    <a:lnTo>
                      <a:pt x="213" y="985"/>
                    </a:lnTo>
                    <a:lnTo>
                      <a:pt x="213" y="995"/>
                    </a:lnTo>
                    <a:lnTo>
                      <a:pt x="213" y="1007"/>
                    </a:lnTo>
                    <a:lnTo>
                      <a:pt x="213" y="1017"/>
                    </a:lnTo>
                    <a:lnTo>
                      <a:pt x="213" y="1028"/>
                    </a:lnTo>
                    <a:lnTo>
                      <a:pt x="212" y="1039"/>
                    </a:lnTo>
                    <a:lnTo>
                      <a:pt x="212" y="1049"/>
                    </a:lnTo>
                    <a:lnTo>
                      <a:pt x="211" y="1059"/>
                    </a:lnTo>
                    <a:lnTo>
                      <a:pt x="209" y="1068"/>
                    </a:lnTo>
                    <a:lnTo>
                      <a:pt x="208" y="1078"/>
                    </a:lnTo>
                    <a:lnTo>
                      <a:pt x="206" y="1087"/>
                    </a:lnTo>
                    <a:lnTo>
                      <a:pt x="203" y="1096"/>
                    </a:lnTo>
                    <a:lnTo>
                      <a:pt x="201" y="1104"/>
                    </a:lnTo>
                    <a:lnTo>
                      <a:pt x="198" y="1112"/>
                    </a:lnTo>
                    <a:lnTo>
                      <a:pt x="195" y="1120"/>
                    </a:lnTo>
                    <a:lnTo>
                      <a:pt x="189" y="1133"/>
                    </a:lnTo>
                    <a:lnTo>
                      <a:pt x="183" y="1144"/>
                    </a:lnTo>
                    <a:lnTo>
                      <a:pt x="177" y="1154"/>
                    </a:lnTo>
                    <a:lnTo>
                      <a:pt x="171" y="1164"/>
                    </a:lnTo>
                    <a:lnTo>
                      <a:pt x="165" y="1172"/>
                    </a:lnTo>
                    <a:lnTo>
                      <a:pt x="159" y="1180"/>
                    </a:lnTo>
                    <a:lnTo>
                      <a:pt x="154" y="1189"/>
                    </a:lnTo>
                    <a:lnTo>
                      <a:pt x="149" y="1196"/>
                    </a:lnTo>
                    <a:lnTo>
                      <a:pt x="144" y="1204"/>
                    </a:lnTo>
                    <a:lnTo>
                      <a:pt x="139" y="1212"/>
                    </a:lnTo>
                    <a:lnTo>
                      <a:pt x="135" y="1221"/>
                    </a:lnTo>
                    <a:lnTo>
                      <a:pt x="131" y="1230"/>
                    </a:lnTo>
                    <a:lnTo>
                      <a:pt x="127" y="1240"/>
                    </a:lnTo>
                    <a:lnTo>
                      <a:pt x="124" y="1251"/>
                    </a:lnTo>
                    <a:lnTo>
                      <a:pt x="121" y="1263"/>
                    </a:lnTo>
                    <a:lnTo>
                      <a:pt x="117" y="1276"/>
                    </a:lnTo>
                    <a:lnTo>
                      <a:pt x="105" y="1328"/>
                    </a:lnTo>
                    <a:lnTo>
                      <a:pt x="104" y="1347"/>
                    </a:lnTo>
                    <a:lnTo>
                      <a:pt x="102" y="1366"/>
                    </a:lnTo>
                    <a:lnTo>
                      <a:pt x="101" y="1384"/>
                    </a:lnTo>
                    <a:lnTo>
                      <a:pt x="99" y="1402"/>
                    </a:lnTo>
                    <a:lnTo>
                      <a:pt x="97" y="1420"/>
                    </a:lnTo>
                    <a:lnTo>
                      <a:pt x="95" y="1437"/>
                    </a:lnTo>
                    <a:lnTo>
                      <a:pt x="94" y="1454"/>
                    </a:lnTo>
                    <a:lnTo>
                      <a:pt x="92" y="1470"/>
                    </a:lnTo>
                    <a:lnTo>
                      <a:pt x="90" y="1487"/>
                    </a:lnTo>
                    <a:lnTo>
                      <a:pt x="88" y="1503"/>
                    </a:lnTo>
                    <a:lnTo>
                      <a:pt x="86" y="1520"/>
                    </a:lnTo>
                    <a:lnTo>
                      <a:pt x="85" y="1536"/>
                    </a:lnTo>
                    <a:lnTo>
                      <a:pt x="83" y="1551"/>
                    </a:lnTo>
                    <a:lnTo>
                      <a:pt x="82" y="1568"/>
                    </a:lnTo>
                    <a:lnTo>
                      <a:pt x="81" y="1583"/>
                    </a:lnTo>
                    <a:lnTo>
                      <a:pt x="80" y="1599"/>
                    </a:lnTo>
                    <a:lnTo>
                      <a:pt x="80" y="1615"/>
                    </a:lnTo>
                    <a:lnTo>
                      <a:pt x="80" y="1632"/>
                    </a:lnTo>
                    <a:lnTo>
                      <a:pt x="80" y="1648"/>
                    </a:lnTo>
                    <a:lnTo>
                      <a:pt x="81" y="1664"/>
                    </a:lnTo>
                    <a:lnTo>
                      <a:pt x="82" y="1681"/>
                    </a:lnTo>
                    <a:lnTo>
                      <a:pt x="84" y="1698"/>
                    </a:lnTo>
                    <a:lnTo>
                      <a:pt x="87" y="1714"/>
                    </a:lnTo>
                    <a:lnTo>
                      <a:pt x="89" y="1732"/>
                    </a:lnTo>
                    <a:lnTo>
                      <a:pt x="93" y="1749"/>
                    </a:lnTo>
                    <a:lnTo>
                      <a:pt x="97" y="1768"/>
                    </a:lnTo>
                    <a:lnTo>
                      <a:pt x="102" y="1786"/>
                    </a:lnTo>
                    <a:lnTo>
                      <a:pt x="107" y="1804"/>
                    </a:lnTo>
                    <a:lnTo>
                      <a:pt x="114" y="1823"/>
                    </a:lnTo>
                    <a:lnTo>
                      <a:pt x="121" y="1843"/>
                    </a:lnTo>
                    <a:lnTo>
                      <a:pt x="129" y="1863"/>
                    </a:lnTo>
                    <a:lnTo>
                      <a:pt x="138" y="1884"/>
                    </a:lnTo>
                    <a:lnTo>
                      <a:pt x="139" y="1886"/>
                    </a:lnTo>
                    <a:lnTo>
                      <a:pt x="140" y="1890"/>
                    </a:lnTo>
                    <a:lnTo>
                      <a:pt x="141" y="1894"/>
                    </a:lnTo>
                    <a:lnTo>
                      <a:pt x="143" y="1899"/>
                    </a:lnTo>
                    <a:lnTo>
                      <a:pt x="145" y="1904"/>
                    </a:lnTo>
                    <a:lnTo>
                      <a:pt x="147" y="1910"/>
                    </a:lnTo>
                    <a:lnTo>
                      <a:pt x="149" y="1916"/>
                    </a:lnTo>
                    <a:lnTo>
                      <a:pt x="151" y="1922"/>
                    </a:lnTo>
                    <a:lnTo>
                      <a:pt x="153" y="1928"/>
                    </a:lnTo>
                    <a:lnTo>
                      <a:pt x="154" y="1934"/>
                    </a:lnTo>
                    <a:lnTo>
                      <a:pt x="156" y="1940"/>
                    </a:lnTo>
                    <a:lnTo>
                      <a:pt x="158" y="1946"/>
                    </a:lnTo>
                    <a:lnTo>
                      <a:pt x="159" y="1951"/>
                    </a:lnTo>
                    <a:lnTo>
                      <a:pt x="161" y="1956"/>
                    </a:lnTo>
                    <a:lnTo>
                      <a:pt x="163" y="1961"/>
                    </a:lnTo>
                    <a:lnTo>
                      <a:pt x="163" y="1964"/>
                    </a:lnTo>
                    <a:lnTo>
                      <a:pt x="495" y="1966"/>
                    </a:lnTo>
                    <a:lnTo>
                      <a:pt x="495" y="1959"/>
                    </a:lnTo>
                    <a:lnTo>
                      <a:pt x="495" y="1953"/>
                    </a:lnTo>
                    <a:lnTo>
                      <a:pt x="495" y="1947"/>
                    </a:lnTo>
                    <a:lnTo>
                      <a:pt x="495" y="1942"/>
                    </a:lnTo>
                    <a:lnTo>
                      <a:pt x="494" y="1937"/>
                    </a:lnTo>
                    <a:lnTo>
                      <a:pt x="494" y="1932"/>
                    </a:lnTo>
                    <a:lnTo>
                      <a:pt x="494" y="1927"/>
                    </a:lnTo>
                    <a:lnTo>
                      <a:pt x="494" y="1923"/>
                    </a:lnTo>
                    <a:lnTo>
                      <a:pt x="494" y="1919"/>
                    </a:lnTo>
                    <a:lnTo>
                      <a:pt x="494" y="1915"/>
                    </a:lnTo>
                    <a:lnTo>
                      <a:pt x="494" y="1911"/>
                    </a:lnTo>
                    <a:lnTo>
                      <a:pt x="493" y="1906"/>
                    </a:lnTo>
                    <a:lnTo>
                      <a:pt x="493" y="1902"/>
                    </a:lnTo>
                    <a:lnTo>
                      <a:pt x="493" y="1898"/>
                    </a:lnTo>
                    <a:lnTo>
                      <a:pt x="493" y="1893"/>
                    </a:lnTo>
                    <a:lnTo>
                      <a:pt x="493" y="1888"/>
                    </a:lnTo>
                    <a:lnTo>
                      <a:pt x="493" y="1818"/>
                    </a:lnTo>
                    <a:lnTo>
                      <a:pt x="493" y="1792"/>
                    </a:lnTo>
                    <a:lnTo>
                      <a:pt x="503" y="1710"/>
                    </a:lnTo>
                    <a:lnTo>
                      <a:pt x="502" y="1718"/>
                    </a:lnTo>
                    <a:lnTo>
                      <a:pt x="502" y="1726"/>
                    </a:lnTo>
                    <a:lnTo>
                      <a:pt x="502" y="1734"/>
                    </a:lnTo>
                    <a:lnTo>
                      <a:pt x="503" y="1742"/>
                    </a:lnTo>
                    <a:lnTo>
                      <a:pt x="504" y="1750"/>
                    </a:lnTo>
                    <a:lnTo>
                      <a:pt x="505" y="1759"/>
                    </a:lnTo>
                    <a:lnTo>
                      <a:pt x="506" y="1768"/>
                    </a:lnTo>
                    <a:lnTo>
                      <a:pt x="507" y="1778"/>
                    </a:lnTo>
                    <a:lnTo>
                      <a:pt x="509" y="1788"/>
                    </a:lnTo>
                    <a:lnTo>
                      <a:pt x="510" y="1798"/>
                    </a:lnTo>
                    <a:lnTo>
                      <a:pt x="511" y="1809"/>
                    </a:lnTo>
                    <a:lnTo>
                      <a:pt x="512" y="1821"/>
                    </a:lnTo>
                    <a:lnTo>
                      <a:pt x="513" y="1833"/>
                    </a:lnTo>
                    <a:lnTo>
                      <a:pt x="513" y="1846"/>
                    </a:lnTo>
                    <a:lnTo>
                      <a:pt x="514" y="1859"/>
                    </a:lnTo>
                    <a:lnTo>
                      <a:pt x="513" y="1874"/>
                    </a:lnTo>
                    <a:lnTo>
                      <a:pt x="515" y="1963"/>
                    </a:lnTo>
                    <a:lnTo>
                      <a:pt x="841" y="1963"/>
                    </a:lnTo>
                    <a:lnTo>
                      <a:pt x="842" y="1961"/>
                    </a:lnTo>
                    <a:lnTo>
                      <a:pt x="843" y="1957"/>
                    </a:lnTo>
                    <a:lnTo>
                      <a:pt x="844" y="1953"/>
                    </a:lnTo>
                    <a:lnTo>
                      <a:pt x="845" y="1950"/>
                    </a:lnTo>
                    <a:lnTo>
                      <a:pt x="847" y="1941"/>
                    </a:lnTo>
                    <a:lnTo>
                      <a:pt x="850" y="1931"/>
                    </a:lnTo>
                    <a:lnTo>
                      <a:pt x="852" y="1921"/>
                    </a:lnTo>
                    <a:lnTo>
                      <a:pt x="855" y="1909"/>
                    </a:lnTo>
                    <a:lnTo>
                      <a:pt x="858" y="1899"/>
                    </a:lnTo>
                    <a:lnTo>
                      <a:pt x="861" y="1889"/>
                    </a:lnTo>
                    <a:lnTo>
                      <a:pt x="863" y="1881"/>
                    </a:lnTo>
                    <a:lnTo>
                      <a:pt x="865" y="1875"/>
                    </a:lnTo>
                    <a:lnTo>
                      <a:pt x="874" y="1853"/>
                    </a:lnTo>
                    <a:lnTo>
                      <a:pt x="882" y="1831"/>
                    </a:lnTo>
                    <a:lnTo>
                      <a:pt x="888" y="1810"/>
                    </a:lnTo>
                    <a:lnTo>
                      <a:pt x="894" y="1790"/>
                    </a:lnTo>
                    <a:lnTo>
                      <a:pt x="899" y="1770"/>
                    </a:lnTo>
                    <a:lnTo>
                      <a:pt x="903" y="1751"/>
                    </a:lnTo>
                    <a:lnTo>
                      <a:pt x="906" y="1732"/>
                    </a:lnTo>
                    <a:lnTo>
                      <a:pt x="909" y="1713"/>
                    </a:lnTo>
                    <a:lnTo>
                      <a:pt x="911" y="1695"/>
                    </a:lnTo>
                    <a:lnTo>
                      <a:pt x="912" y="1677"/>
                    </a:lnTo>
                    <a:lnTo>
                      <a:pt x="913" y="1660"/>
                    </a:lnTo>
                    <a:lnTo>
                      <a:pt x="913" y="1643"/>
                    </a:lnTo>
                    <a:lnTo>
                      <a:pt x="913" y="1625"/>
                    </a:lnTo>
                    <a:lnTo>
                      <a:pt x="912" y="1609"/>
                    </a:lnTo>
                    <a:lnTo>
                      <a:pt x="911" y="1592"/>
                    </a:lnTo>
                    <a:lnTo>
                      <a:pt x="909" y="1575"/>
                    </a:lnTo>
                    <a:lnTo>
                      <a:pt x="907" y="1559"/>
                    </a:lnTo>
                    <a:lnTo>
                      <a:pt x="905" y="1542"/>
                    </a:lnTo>
                    <a:lnTo>
                      <a:pt x="903" y="1526"/>
                    </a:lnTo>
                    <a:lnTo>
                      <a:pt x="900" y="1510"/>
                    </a:lnTo>
                    <a:lnTo>
                      <a:pt x="897" y="1493"/>
                    </a:lnTo>
                    <a:lnTo>
                      <a:pt x="894" y="1476"/>
                    </a:lnTo>
                    <a:lnTo>
                      <a:pt x="891" y="1459"/>
                    </a:lnTo>
                    <a:lnTo>
                      <a:pt x="888" y="1442"/>
                    </a:lnTo>
                    <a:lnTo>
                      <a:pt x="885" y="1424"/>
                    </a:lnTo>
                    <a:lnTo>
                      <a:pt x="882" y="1406"/>
                    </a:lnTo>
                    <a:lnTo>
                      <a:pt x="879" y="1388"/>
                    </a:lnTo>
                    <a:lnTo>
                      <a:pt x="876" y="1370"/>
                    </a:lnTo>
                    <a:lnTo>
                      <a:pt x="874" y="1351"/>
                    </a:lnTo>
                    <a:lnTo>
                      <a:pt x="871" y="1331"/>
                    </a:lnTo>
                    <a:lnTo>
                      <a:pt x="869" y="1311"/>
                    </a:lnTo>
                    <a:lnTo>
                      <a:pt x="867" y="1291"/>
                    </a:lnTo>
                    <a:lnTo>
                      <a:pt x="858" y="1268"/>
                    </a:lnTo>
                    <a:lnTo>
                      <a:pt x="855" y="1254"/>
                    </a:lnTo>
                    <a:lnTo>
                      <a:pt x="853" y="1242"/>
                    </a:lnTo>
                    <a:lnTo>
                      <a:pt x="850" y="1231"/>
                    </a:lnTo>
                    <a:lnTo>
                      <a:pt x="846" y="1221"/>
                    </a:lnTo>
                    <a:lnTo>
                      <a:pt x="843" y="1212"/>
                    </a:lnTo>
                    <a:lnTo>
                      <a:pt x="840" y="1204"/>
                    </a:lnTo>
                    <a:lnTo>
                      <a:pt x="836" y="1195"/>
                    </a:lnTo>
                    <a:lnTo>
                      <a:pt x="833" y="1187"/>
                    </a:lnTo>
                    <a:lnTo>
                      <a:pt x="828" y="1179"/>
                    </a:lnTo>
                    <a:lnTo>
                      <a:pt x="824" y="1171"/>
                    </a:lnTo>
                    <a:lnTo>
                      <a:pt x="820" y="1163"/>
                    </a:lnTo>
                    <a:lnTo>
                      <a:pt x="814" y="1154"/>
                    </a:lnTo>
                    <a:lnTo>
                      <a:pt x="810" y="1145"/>
                    </a:lnTo>
                    <a:lnTo>
                      <a:pt x="804" y="1135"/>
                    </a:lnTo>
                    <a:lnTo>
                      <a:pt x="799" y="1124"/>
                    </a:lnTo>
                    <a:lnTo>
                      <a:pt x="792" y="1112"/>
                    </a:lnTo>
                    <a:lnTo>
                      <a:pt x="789" y="1104"/>
                    </a:lnTo>
                    <a:lnTo>
                      <a:pt x="786" y="1095"/>
                    </a:lnTo>
                    <a:lnTo>
                      <a:pt x="784" y="1087"/>
                    </a:lnTo>
                    <a:lnTo>
                      <a:pt x="782" y="1078"/>
                    </a:lnTo>
                    <a:lnTo>
                      <a:pt x="780" y="1069"/>
                    </a:lnTo>
                    <a:lnTo>
                      <a:pt x="779" y="1059"/>
                    </a:lnTo>
                    <a:lnTo>
                      <a:pt x="778" y="1050"/>
                    </a:lnTo>
                    <a:lnTo>
                      <a:pt x="777" y="1039"/>
                    </a:lnTo>
                    <a:lnTo>
                      <a:pt x="776" y="1029"/>
                    </a:lnTo>
                    <a:lnTo>
                      <a:pt x="776" y="1019"/>
                    </a:lnTo>
                    <a:lnTo>
                      <a:pt x="776" y="1008"/>
                    </a:lnTo>
                    <a:lnTo>
                      <a:pt x="776" y="997"/>
                    </a:lnTo>
                    <a:lnTo>
                      <a:pt x="777" y="986"/>
                    </a:lnTo>
                    <a:lnTo>
                      <a:pt x="777" y="975"/>
                    </a:lnTo>
                    <a:lnTo>
                      <a:pt x="778" y="964"/>
                    </a:lnTo>
                    <a:lnTo>
                      <a:pt x="779" y="953"/>
                    </a:lnTo>
                    <a:lnTo>
                      <a:pt x="780" y="942"/>
                    </a:lnTo>
                    <a:lnTo>
                      <a:pt x="781" y="930"/>
                    </a:lnTo>
                    <a:lnTo>
                      <a:pt x="782" y="919"/>
                    </a:lnTo>
                    <a:lnTo>
                      <a:pt x="783" y="908"/>
                    </a:lnTo>
                    <a:lnTo>
                      <a:pt x="784" y="897"/>
                    </a:lnTo>
                    <a:lnTo>
                      <a:pt x="786" y="886"/>
                    </a:lnTo>
                    <a:lnTo>
                      <a:pt x="787" y="875"/>
                    </a:lnTo>
                    <a:lnTo>
                      <a:pt x="788" y="864"/>
                    </a:lnTo>
                    <a:lnTo>
                      <a:pt x="789" y="854"/>
                    </a:lnTo>
                    <a:lnTo>
                      <a:pt x="790" y="843"/>
                    </a:lnTo>
                    <a:lnTo>
                      <a:pt x="791" y="833"/>
                    </a:lnTo>
                    <a:lnTo>
                      <a:pt x="792" y="823"/>
                    </a:lnTo>
                    <a:lnTo>
                      <a:pt x="792" y="814"/>
                    </a:lnTo>
                    <a:lnTo>
                      <a:pt x="794" y="804"/>
                    </a:lnTo>
                    <a:lnTo>
                      <a:pt x="794" y="795"/>
                    </a:lnTo>
                    <a:lnTo>
                      <a:pt x="794" y="787"/>
                    </a:lnTo>
                    <a:lnTo>
                      <a:pt x="796" y="794"/>
                    </a:lnTo>
                    <a:lnTo>
                      <a:pt x="796" y="799"/>
                    </a:lnTo>
                    <a:lnTo>
                      <a:pt x="796" y="805"/>
                    </a:lnTo>
                    <a:lnTo>
                      <a:pt x="796" y="811"/>
                    </a:lnTo>
                    <a:lnTo>
                      <a:pt x="796" y="816"/>
                    </a:lnTo>
                    <a:lnTo>
                      <a:pt x="797" y="822"/>
                    </a:lnTo>
                    <a:lnTo>
                      <a:pt x="798" y="828"/>
                    </a:lnTo>
                    <a:lnTo>
                      <a:pt x="798" y="833"/>
                    </a:lnTo>
                    <a:lnTo>
                      <a:pt x="799" y="840"/>
                    </a:lnTo>
                    <a:lnTo>
                      <a:pt x="800" y="845"/>
                    </a:lnTo>
                    <a:lnTo>
                      <a:pt x="802" y="851"/>
                    </a:lnTo>
                    <a:lnTo>
                      <a:pt x="803" y="858"/>
                    </a:lnTo>
                    <a:lnTo>
                      <a:pt x="804" y="863"/>
                    </a:lnTo>
                    <a:lnTo>
                      <a:pt x="806" y="870"/>
                    </a:lnTo>
                    <a:lnTo>
                      <a:pt x="807" y="876"/>
                    </a:lnTo>
                    <a:lnTo>
                      <a:pt x="808" y="882"/>
                    </a:lnTo>
                    <a:lnTo>
                      <a:pt x="810" y="888"/>
                    </a:lnTo>
                    <a:lnTo>
                      <a:pt x="993" y="86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39" name="Freeform 105">
                <a:extLst>
                  <a:ext uri="{FF2B5EF4-FFF2-40B4-BE49-F238E27FC236}">
                    <a16:creationId xmlns:a16="http://schemas.microsoft.com/office/drawing/2014/main" id="{4F450381-B399-C84B-E3D7-0B73CED92F76}"/>
                  </a:ext>
                </a:extLst>
              </p:cNvPr>
              <p:cNvSpPr>
                <a:spLocks/>
              </p:cNvSpPr>
              <p:nvPr/>
            </p:nvSpPr>
            <p:spPr bwMode="auto">
              <a:xfrm>
                <a:off x="4347" y="1716"/>
                <a:ext cx="41" cy="19"/>
              </a:xfrm>
              <a:custGeom>
                <a:avLst/>
                <a:gdLst>
                  <a:gd name="T0" fmla="*/ 0 w 41"/>
                  <a:gd name="T1" fmla="*/ 7 h 19"/>
                  <a:gd name="T2" fmla="*/ 2 w 41"/>
                  <a:gd name="T3" fmla="*/ 11 h 19"/>
                  <a:gd name="T4" fmla="*/ 5 w 41"/>
                  <a:gd name="T5" fmla="*/ 14 h 19"/>
                  <a:gd name="T6" fmla="*/ 9 w 41"/>
                  <a:gd name="T7" fmla="*/ 17 h 19"/>
                  <a:gd name="T8" fmla="*/ 14 w 41"/>
                  <a:gd name="T9" fmla="*/ 18 h 19"/>
                  <a:gd name="T10" fmla="*/ 18 w 41"/>
                  <a:gd name="T11" fmla="*/ 18 h 19"/>
                  <a:gd name="T12" fmla="*/ 23 w 41"/>
                  <a:gd name="T13" fmla="*/ 18 h 19"/>
                  <a:gd name="T14" fmla="*/ 28 w 41"/>
                  <a:gd name="T15" fmla="*/ 16 h 19"/>
                  <a:gd name="T16" fmla="*/ 31 w 41"/>
                  <a:gd name="T17" fmla="*/ 14 h 19"/>
                  <a:gd name="T18" fmla="*/ 32 w 41"/>
                  <a:gd name="T19" fmla="*/ 13 h 19"/>
                  <a:gd name="T20" fmla="*/ 34 w 41"/>
                  <a:gd name="T21" fmla="*/ 12 h 19"/>
                  <a:gd name="T22" fmla="*/ 35 w 41"/>
                  <a:gd name="T23" fmla="*/ 10 h 19"/>
                  <a:gd name="T24" fmla="*/ 37 w 41"/>
                  <a:gd name="T25" fmla="*/ 8 h 19"/>
                  <a:gd name="T26" fmla="*/ 38 w 41"/>
                  <a:gd name="T27" fmla="*/ 7 h 19"/>
                  <a:gd name="T28" fmla="*/ 39 w 41"/>
                  <a:gd name="T29" fmla="*/ 4 h 19"/>
                  <a:gd name="T30" fmla="*/ 40 w 41"/>
                  <a:gd name="T31" fmla="*/ 2 h 19"/>
                  <a:gd name="T32" fmla="*/ 40 w 41"/>
                  <a:gd name="T33" fmla="*/ 0 h 19"/>
                  <a:gd name="T34" fmla="*/ 0 w 41"/>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lnTo>
                      <a:pt x="0" y="7"/>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0" name="Freeform 106">
                <a:extLst>
                  <a:ext uri="{FF2B5EF4-FFF2-40B4-BE49-F238E27FC236}">
                    <a16:creationId xmlns:a16="http://schemas.microsoft.com/office/drawing/2014/main" id="{2E3B77D5-9741-759F-152D-C217CC553FA9}"/>
                  </a:ext>
                </a:extLst>
              </p:cNvPr>
              <p:cNvSpPr>
                <a:spLocks/>
              </p:cNvSpPr>
              <p:nvPr/>
            </p:nvSpPr>
            <p:spPr bwMode="auto">
              <a:xfrm>
                <a:off x="4347" y="1716"/>
                <a:ext cx="41" cy="19"/>
              </a:xfrm>
              <a:custGeom>
                <a:avLst/>
                <a:gdLst>
                  <a:gd name="T0" fmla="*/ 0 w 41"/>
                  <a:gd name="T1" fmla="*/ 7 h 19"/>
                  <a:gd name="T2" fmla="*/ 0 w 41"/>
                  <a:gd name="T3" fmla="*/ 7 h 19"/>
                  <a:gd name="T4" fmla="*/ 2 w 41"/>
                  <a:gd name="T5" fmla="*/ 11 h 19"/>
                  <a:gd name="T6" fmla="*/ 5 w 41"/>
                  <a:gd name="T7" fmla="*/ 14 h 19"/>
                  <a:gd name="T8" fmla="*/ 9 w 41"/>
                  <a:gd name="T9" fmla="*/ 17 h 19"/>
                  <a:gd name="T10" fmla="*/ 14 w 41"/>
                  <a:gd name="T11" fmla="*/ 18 h 19"/>
                  <a:gd name="T12" fmla="*/ 18 w 41"/>
                  <a:gd name="T13" fmla="*/ 18 h 19"/>
                  <a:gd name="T14" fmla="*/ 23 w 41"/>
                  <a:gd name="T15" fmla="*/ 18 h 19"/>
                  <a:gd name="T16" fmla="*/ 28 w 41"/>
                  <a:gd name="T17" fmla="*/ 16 h 19"/>
                  <a:gd name="T18" fmla="*/ 31 w 41"/>
                  <a:gd name="T19" fmla="*/ 14 h 19"/>
                  <a:gd name="T20" fmla="*/ 32 w 41"/>
                  <a:gd name="T21" fmla="*/ 13 h 19"/>
                  <a:gd name="T22" fmla="*/ 34 w 41"/>
                  <a:gd name="T23" fmla="*/ 12 h 19"/>
                  <a:gd name="T24" fmla="*/ 35 w 41"/>
                  <a:gd name="T25" fmla="*/ 10 h 19"/>
                  <a:gd name="T26" fmla="*/ 37 w 41"/>
                  <a:gd name="T27" fmla="*/ 8 h 19"/>
                  <a:gd name="T28" fmla="*/ 38 w 41"/>
                  <a:gd name="T29" fmla="*/ 7 h 19"/>
                  <a:gd name="T30" fmla="*/ 39 w 41"/>
                  <a:gd name="T31" fmla="*/ 4 h 19"/>
                  <a:gd name="T32" fmla="*/ 40 w 41"/>
                  <a:gd name="T33" fmla="*/ 2 h 19"/>
                  <a:gd name="T34" fmla="*/ 40 w 41"/>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0" y="7"/>
                    </a:ln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1" name="Freeform 107">
                <a:extLst>
                  <a:ext uri="{FF2B5EF4-FFF2-40B4-BE49-F238E27FC236}">
                    <a16:creationId xmlns:a16="http://schemas.microsoft.com/office/drawing/2014/main" id="{DF1826E0-D8FD-2417-E7A6-67A636C6699D}"/>
                  </a:ext>
                </a:extLst>
              </p:cNvPr>
              <p:cNvSpPr>
                <a:spLocks/>
              </p:cNvSpPr>
              <p:nvPr/>
            </p:nvSpPr>
            <p:spPr bwMode="auto">
              <a:xfrm>
                <a:off x="4041" y="1720"/>
                <a:ext cx="107" cy="97"/>
              </a:xfrm>
              <a:custGeom>
                <a:avLst/>
                <a:gdLst>
                  <a:gd name="T0" fmla="*/ 56 w 107"/>
                  <a:gd name="T1" fmla="*/ 0 h 97"/>
                  <a:gd name="T2" fmla="*/ 62 w 107"/>
                  <a:gd name="T3" fmla="*/ 5 h 97"/>
                  <a:gd name="T4" fmla="*/ 67 w 107"/>
                  <a:gd name="T5" fmla="*/ 10 h 97"/>
                  <a:gd name="T6" fmla="*/ 72 w 107"/>
                  <a:gd name="T7" fmla="*/ 14 h 97"/>
                  <a:gd name="T8" fmla="*/ 79 w 107"/>
                  <a:gd name="T9" fmla="*/ 16 h 97"/>
                  <a:gd name="T10" fmla="*/ 85 w 107"/>
                  <a:gd name="T11" fmla="*/ 18 h 97"/>
                  <a:gd name="T12" fmla="*/ 92 w 107"/>
                  <a:gd name="T13" fmla="*/ 19 h 97"/>
                  <a:gd name="T14" fmla="*/ 99 w 107"/>
                  <a:gd name="T15" fmla="*/ 20 h 97"/>
                  <a:gd name="T16" fmla="*/ 106 w 107"/>
                  <a:gd name="T17" fmla="*/ 20 h 97"/>
                  <a:gd name="T18" fmla="*/ 99 w 107"/>
                  <a:gd name="T19" fmla="*/ 24 h 97"/>
                  <a:gd name="T20" fmla="*/ 91 w 107"/>
                  <a:gd name="T21" fmla="*/ 27 h 97"/>
                  <a:gd name="T22" fmla="*/ 84 w 107"/>
                  <a:gd name="T23" fmla="*/ 31 h 97"/>
                  <a:gd name="T24" fmla="*/ 77 w 107"/>
                  <a:gd name="T25" fmla="*/ 36 h 97"/>
                  <a:gd name="T26" fmla="*/ 70 w 107"/>
                  <a:gd name="T27" fmla="*/ 39 h 97"/>
                  <a:gd name="T28" fmla="*/ 63 w 107"/>
                  <a:gd name="T29" fmla="*/ 44 h 97"/>
                  <a:gd name="T30" fmla="*/ 56 w 107"/>
                  <a:gd name="T31" fmla="*/ 48 h 97"/>
                  <a:gd name="T32" fmla="*/ 49 w 107"/>
                  <a:gd name="T33" fmla="*/ 53 h 97"/>
                  <a:gd name="T34" fmla="*/ 42 w 107"/>
                  <a:gd name="T35" fmla="*/ 58 h 97"/>
                  <a:gd name="T36" fmla="*/ 36 w 107"/>
                  <a:gd name="T37" fmla="*/ 63 h 97"/>
                  <a:gd name="T38" fmla="*/ 30 w 107"/>
                  <a:gd name="T39" fmla="*/ 68 h 97"/>
                  <a:gd name="T40" fmla="*/ 23 w 107"/>
                  <a:gd name="T41" fmla="*/ 73 h 97"/>
                  <a:gd name="T42" fmla="*/ 18 w 107"/>
                  <a:gd name="T43" fmla="*/ 78 h 97"/>
                  <a:gd name="T44" fmla="*/ 12 w 107"/>
                  <a:gd name="T45" fmla="*/ 84 h 97"/>
                  <a:gd name="T46" fmla="*/ 6 w 107"/>
                  <a:gd name="T47" fmla="*/ 90 h 97"/>
                  <a:gd name="T48" fmla="*/ 0 w 107"/>
                  <a:gd name="T49" fmla="*/ 96 h 97"/>
                  <a:gd name="T50" fmla="*/ 4 w 107"/>
                  <a:gd name="T51" fmla="*/ 90 h 97"/>
                  <a:gd name="T52" fmla="*/ 9 w 107"/>
                  <a:gd name="T53" fmla="*/ 85 h 97"/>
                  <a:gd name="T54" fmla="*/ 14 w 107"/>
                  <a:gd name="T55" fmla="*/ 79 h 97"/>
                  <a:gd name="T56" fmla="*/ 19 w 107"/>
                  <a:gd name="T57" fmla="*/ 74 h 97"/>
                  <a:gd name="T58" fmla="*/ 25 w 107"/>
                  <a:gd name="T59" fmla="*/ 68 h 97"/>
                  <a:gd name="T60" fmla="*/ 30 w 107"/>
                  <a:gd name="T61" fmla="*/ 63 h 97"/>
                  <a:gd name="T62" fmla="*/ 35 w 107"/>
                  <a:gd name="T63" fmla="*/ 58 h 97"/>
                  <a:gd name="T64" fmla="*/ 40 w 107"/>
                  <a:gd name="T65" fmla="*/ 52 h 97"/>
                  <a:gd name="T66" fmla="*/ 45 w 107"/>
                  <a:gd name="T67" fmla="*/ 46 h 97"/>
                  <a:gd name="T68" fmla="*/ 49 w 107"/>
                  <a:gd name="T69" fmla="*/ 40 h 97"/>
                  <a:gd name="T70" fmla="*/ 52 w 107"/>
                  <a:gd name="T71" fmla="*/ 34 h 97"/>
                  <a:gd name="T72" fmla="*/ 55 w 107"/>
                  <a:gd name="T73" fmla="*/ 28 h 97"/>
                  <a:gd name="T74" fmla="*/ 57 w 107"/>
                  <a:gd name="T75" fmla="*/ 21 h 97"/>
                  <a:gd name="T76" fmla="*/ 58 w 107"/>
                  <a:gd name="T77" fmla="*/ 14 h 97"/>
                  <a:gd name="T78" fmla="*/ 58 w 107"/>
                  <a:gd name="T79" fmla="*/ 7 h 97"/>
                  <a:gd name="T80" fmla="*/ 56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6" y="0"/>
                    </a:move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2" name="Freeform 108">
                <a:extLst>
                  <a:ext uri="{FF2B5EF4-FFF2-40B4-BE49-F238E27FC236}">
                    <a16:creationId xmlns:a16="http://schemas.microsoft.com/office/drawing/2014/main" id="{D6F18DBA-FB71-0338-1892-63D033A5FBAC}"/>
                  </a:ext>
                </a:extLst>
              </p:cNvPr>
              <p:cNvSpPr>
                <a:spLocks/>
              </p:cNvSpPr>
              <p:nvPr/>
            </p:nvSpPr>
            <p:spPr bwMode="auto">
              <a:xfrm>
                <a:off x="4041" y="1720"/>
                <a:ext cx="107" cy="97"/>
              </a:xfrm>
              <a:custGeom>
                <a:avLst/>
                <a:gdLst>
                  <a:gd name="T0" fmla="*/ 56 w 107"/>
                  <a:gd name="T1" fmla="*/ 0 h 97"/>
                  <a:gd name="T2" fmla="*/ 56 w 107"/>
                  <a:gd name="T3" fmla="*/ 0 h 97"/>
                  <a:gd name="T4" fmla="*/ 62 w 107"/>
                  <a:gd name="T5" fmla="*/ 5 h 97"/>
                  <a:gd name="T6" fmla="*/ 67 w 107"/>
                  <a:gd name="T7" fmla="*/ 10 h 97"/>
                  <a:gd name="T8" fmla="*/ 72 w 107"/>
                  <a:gd name="T9" fmla="*/ 14 h 97"/>
                  <a:gd name="T10" fmla="*/ 79 w 107"/>
                  <a:gd name="T11" fmla="*/ 16 h 97"/>
                  <a:gd name="T12" fmla="*/ 85 w 107"/>
                  <a:gd name="T13" fmla="*/ 18 h 97"/>
                  <a:gd name="T14" fmla="*/ 92 w 107"/>
                  <a:gd name="T15" fmla="*/ 19 h 97"/>
                  <a:gd name="T16" fmla="*/ 99 w 107"/>
                  <a:gd name="T17" fmla="*/ 20 h 97"/>
                  <a:gd name="T18" fmla="*/ 106 w 107"/>
                  <a:gd name="T19" fmla="*/ 20 h 97"/>
                  <a:gd name="T20" fmla="*/ 99 w 107"/>
                  <a:gd name="T21" fmla="*/ 24 h 97"/>
                  <a:gd name="T22" fmla="*/ 91 w 107"/>
                  <a:gd name="T23" fmla="*/ 27 h 97"/>
                  <a:gd name="T24" fmla="*/ 84 w 107"/>
                  <a:gd name="T25" fmla="*/ 31 h 97"/>
                  <a:gd name="T26" fmla="*/ 77 w 107"/>
                  <a:gd name="T27" fmla="*/ 36 h 97"/>
                  <a:gd name="T28" fmla="*/ 70 w 107"/>
                  <a:gd name="T29" fmla="*/ 39 h 97"/>
                  <a:gd name="T30" fmla="*/ 63 w 107"/>
                  <a:gd name="T31" fmla="*/ 44 h 97"/>
                  <a:gd name="T32" fmla="*/ 56 w 107"/>
                  <a:gd name="T33" fmla="*/ 48 h 97"/>
                  <a:gd name="T34" fmla="*/ 49 w 107"/>
                  <a:gd name="T35" fmla="*/ 53 h 97"/>
                  <a:gd name="T36" fmla="*/ 42 w 107"/>
                  <a:gd name="T37" fmla="*/ 58 h 97"/>
                  <a:gd name="T38" fmla="*/ 36 w 107"/>
                  <a:gd name="T39" fmla="*/ 63 h 97"/>
                  <a:gd name="T40" fmla="*/ 30 w 107"/>
                  <a:gd name="T41" fmla="*/ 68 h 97"/>
                  <a:gd name="T42" fmla="*/ 23 w 107"/>
                  <a:gd name="T43" fmla="*/ 73 h 97"/>
                  <a:gd name="T44" fmla="*/ 18 w 107"/>
                  <a:gd name="T45" fmla="*/ 78 h 97"/>
                  <a:gd name="T46" fmla="*/ 12 w 107"/>
                  <a:gd name="T47" fmla="*/ 84 h 97"/>
                  <a:gd name="T48" fmla="*/ 6 w 107"/>
                  <a:gd name="T49" fmla="*/ 90 h 97"/>
                  <a:gd name="T50" fmla="*/ 0 w 107"/>
                  <a:gd name="T51" fmla="*/ 96 h 97"/>
                  <a:gd name="T52" fmla="*/ 4 w 107"/>
                  <a:gd name="T53" fmla="*/ 90 h 97"/>
                  <a:gd name="T54" fmla="*/ 9 w 107"/>
                  <a:gd name="T55" fmla="*/ 85 h 97"/>
                  <a:gd name="T56" fmla="*/ 14 w 107"/>
                  <a:gd name="T57" fmla="*/ 79 h 97"/>
                  <a:gd name="T58" fmla="*/ 19 w 107"/>
                  <a:gd name="T59" fmla="*/ 74 h 97"/>
                  <a:gd name="T60" fmla="*/ 25 w 107"/>
                  <a:gd name="T61" fmla="*/ 68 h 97"/>
                  <a:gd name="T62" fmla="*/ 30 w 107"/>
                  <a:gd name="T63" fmla="*/ 63 h 97"/>
                  <a:gd name="T64" fmla="*/ 35 w 107"/>
                  <a:gd name="T65" fmla="*/ 58 h 97"/>
                  <a:gd name="T66" fmla="*/ 40 w 107"/>
                  <a:gd name="T67" fmla="*/ 52 h 97"/>
                  <a:gd name="T68" fmla="*/ 45 w 107"/>
                  <a:gd name="T69" fmla="*/ 46 h 97"/>
                  <a:gd name="T70" fmla="*/ 49 w 107"/>
                  <a:gd name="T71" fmla="*/ 40 h 97"/>
                  <a:gd name="T72" fmla="*/ 52 w 107"/>
                  <a:gd name="T73" fmla="*/ 34 h 97"/>
                  <a:gd name="T74" fmla="*/ 55 w 107"/>
                  <a:gd name="T75" fmla="*/ 28 h 97"/>
                  <a:gd name="T76" fmla="*/ 57 w 107"/>
                  <a:gd name="T77" fmla="*/ 21 h 97"/>
                  <a:gd name="T78" fmla="*/ 58 w 107"/>
                  <a:gd name="T79" fmla="*/ 14 h 97"/>
                  <a:gd name="T80" fmla="*/ 58 w 107"/>
                  <a:gd name="T81" fmla="*/ 7 h 97"/>
                  <a:gd name="T82" fmla="*/ 56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6" y="0"/>
                    </a:moveTo>
                    <a:lnTo>
                      <a:pt x="56" y="0"/>
                    </a:ln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3" name="Freeform 109">
                <a:extLst>
                  <a:ext uri="{FF2B5EF4-FFF2-40B4-BE49-F238E27FC236}">
                    <a16:creationId xmlns:a16="http://schemas.microsoft.com/office/drawing/2014/main" id="{491A29D2-786F-E8D8-F98F-388F01826A51}"/>
                  </a:ext>
                </a:extLst>
              </p:cNvPr>
              <p:cNvSpPr>
                <a:spLocks/>
              </p:cNvSpPr>
              <p:nvPr/>
            </p:nvSpPr>
            <p:spPr bwMode="auto">
              <a:xfrm>
                <a:off x="4011" y="1913"/>
                <a:ext cx="304" cy="379"/>
              </a:xfrm>
              <a:custGeom>
                <a:avLst/>
                <a:gdLst>
                  <a:gd name="T0" fmla="*/ 4 w 304"/>
                  <a:gd name="T1" fmla="*/ 11 h 379"/>
                  <a:gd name="T2" fmla="*/ 3 w 304"/>
                  <a:gd name="T3" fmla="*/ 27 h 379"/>
                  <a:gd name="T4" fmla="*/ 2 w 304"/>
                  <a:gd name="T5" fmla="*/ 43 h 379"/>
                  <a:gd name="T6" fmla="*/ 0 w 304"/>
                  <a:gd name="T7" fmla="*/ 58 h 379"/>
                  <a:gd name="T8" fmla="*/ 1 w 304"/>
                  <a:gd name="T9" fmla="*/ 75 h 379"/>
                  <a:gd name="T10" fmla="*/ 6 w 304"/>
                  <a:gd name="T11" fmla="*/ 93 h 379"/>
                  <a:gd name="T12" fmla="*/ 18 w 304"/>
                  <a:gd name="T13" fmla="*/ 116 h 379"/>
                  <a:gd name="T14" fmla="*/ 28 w 304"/>
                  <a:gd name="T15" fmla="*/ 139 h 379"/>
                  <a:gd name="T16" fmla="*/ 33 w 304"/>
                  <a:gd name="T17" fmla="*/ 167 h 379"/>
                  <a:gd name="T18" fmla="*/ 34 w 304"/>
                  <a:gd name="T19" fmla="*/ 196 h 379"/>
                  <a:gd name="T20" fmla="*/ 35 w 304"/>
                  <a:gd name="T21" fmla="*/ 224 h 379"/>
                  <a:gd name="T22" fmla="*/ 38 w 304"/>
                  <a:gd name="T23" fmla="*/ 252 h 379"/>
                  <a:gd name="T24" fmla="*/ 45 w 304"/>
                  <a:gd name="T25" fmla="*/ 278 h 379"/>
                  <a:gd name="T26" fmla="*/ 56 w 304"/>
                  <a:gd name="T27" fmla="*/ 300 h 379"/>
                  <a:gd name="T28" fmla="*/ 68 w 304"/>
                  <a:gd name="T29" fmla="*/ 311 h 379"/>
                  <a:gd name="T30" fmla="*/ 81 w 304"/>
                  <a:gd name="T31" fmla="*/ 321 h 379"/>
                  <a:gd name="T32" fmla="*/ 96 w 304"/>
                  <a:gd name="T33" fmla="*/ 338 h 379"/>
                  <a:gd name="T34" fmla="*/ 110 w 304"/>
                  <a:gd name="T35" fmla="*/ 359 h 379"/>
                  <a:gd name="T36" fmla="*/ 129 w 304"/>
                  <a:gd name="T37" fmla="*/ 373 h 379"/>
                  <a:gd name="T38" fmla="*/ 167 w 304"/>
                  <a:gd name="T39" fmla="*/ 378 h 379"/>
                  <a:gd name="T40" fmla="*/ 202 w 304"/>
                  <a:gd name="T41" fmla="*/ 369 h 379"/>
                  <a:gd name="T42" fmla="*/ 234 w 304"/>
                  <a:gd name="T43" fmla="*/ 351 h 379"/>
                  <a:gd name="T44" fmla="*/ 262 w 304"/>
                  <a:gd name="T45" fmla="*/ 324 h 379"/>
                  <a:gd name="T46" fmla="*/ 283 w 304"/>
                  <a:gd name="T47" fmla="*/ 293 h 379"/>
                  <a:gd name="T48" fmla="*/ 293 w 304"/>
                  <a:gd name="T49" fmla="*/ 271 h 379"/>
                  <a:gd name="T50" fmla="*/ 298 w 304"/>
                  <a:gd name="T51" fmla="*/ 254 h 379"/>
                  <a:gd name="T52" fmla="*/ 301 w 304"/>
                  <a:gd name="T53" fmla="*/ 238 h 379"/>
                  <a:gd name="T54" fmla="*/ 303 w 304"/>
                  <a:gd name="T55" fmla="*/ 221 h 379"/>
                  <a:gd name="T56" fmla="*/ 303 w 304"/>
                  <a:gd name="T57" fmla="*/ 204 h 379"/>
                  <a:gd name="T58" fmla="*/ 303 w 304"/>
                  <a:gd name="T59" fmla="*/ 198 h 379"/>
                  <a:gd name="T60" fmla="*/ 300 w 304"/>
                  <a:gd name="T61" fmla="*/ 214 h 379"/>
                  <a:gd name="T62" fmla="*/ 295 w 304"/>
                  <a:gd name="T63" fmla="*/ 231 h 379"/>
                  <a:gd name="T64" fmla="*/ 291 w 304"/>
                  <a:gd name="T65" fmla="*/ 239 h 379"/>
                  <a:gd name="T66" fmla="*/ 285 w 304"/>
                  <a:gd name="T67" fmla="*/ 249 h 379"/>
                  <a:gd name="T68" fmla="*/ 280 w 304"/>
                  <a:gd name="T69" fmla="*/ 257 h 379"/>
                  <a:gd name="T70" fmla="*/ 259 w 304"/>
                  <a:gd name="T71" fmla="*/ 289 h 379"/>
                  <a:gd name="T72" fmla="*/ 231 w 304"/>
                  <a:gd name="T73" fmla="*/ 313 h 379"/>
                  <a:gd name="T74" fmla="*/ 199 w 304"/>
                  <a:gd name="T75" fmla="*/ 329 h 379"/>
                  <a:gd name="T76" fmla="*/ 163 w 304"/>
                  <a:gd name="T77" fmla="*/ 336 h 379"/>
                  <a:gd name="T78" fmla="*/ 126 w 304"/>
                  <a:gd name="T79" fmla="*/ 336 h 379"/>
                  <a:gd name="T80" fmla="*/ 91 w 304"/>
                  <a:gd name="T81" fmla="*/ 325 h 379"/>
                  <a:gd name="T82" fmla="*/ 65 w 304"/>
                  <a:gd name="T83" fmla="*/ 306 h 379"/>
                  <a:gd name="T84" fmla="*/ 48 w 304"/>
                  <a:gd name="T85" fmla="*/ 278 h 379"/>
                  <a:gd name="T86" fmla="*/ 40 w 304"/>
                  <a:gd name="T87" fmla="*/ 247 h 379"/>
                  <a:gd name="T88" fmla="*/ 40 w 304"/>
                  <a:gd name="T89" fmla="*/ 214 h 379"/>
                  <a:gd name="T90" fmla="*/ 47 w 304"/>
                  <a:gd name="T91" fmla="*/ 184 h 379"/>
                  <a:gd name="T92" fmla="*/ 52 w 304"/>
                  <a:gd name="T93" fmla="*/ 159 h 379"/>
                  <a:gd name="T94" fmla="*/ 51 w 304"/>
                  <a:gd name="T95" fmla="*/ 133 h 379"/>
                  <a:gd name="T96" fmla="*/ 41 w 304"/>
                  <a:gd name="T97" fmla="*/ 107 h 379"/>
                  <a:gd name="T98" fmla="*/ 21 w 304"/>
                  <a:gd name="T99" fmla="*/ 83 h 379"/>
                  <a:gd name="T100" fmla="*/ 8 w 304"/>
                  <a:gd name="T101" fmla="*/ 5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4" name="Freeform 110">
                <a:extLst>
                  <a:ext uri="{FF2B5EF4-FFF2-40B4-BE49-F238E27FC236}">
                    <a16:creationId xmlns:a16="http://schemas.microsoft.com/office/drawing/2014/main" id="{399D6207-7350-46F4-EFA1-97E6CD3FBB91}"/>
                  </a:ext>
                </a:extLst>
              </p:cNvPr>
              <p:cNvSpPr>
                <a:spLocks/>
              </p:cNvSpPr>
              <p:nvPr/>
            </p:nvSpPr>
            <p:spPr bwMode="auto">
              <a:xfrm>
                <a:off x="4011" y="1913"/>
                <a:ext cx="304" cy="379"/>
              </a:xfrm>
              <a:custGeom>
                <a:avLst/>
                <a:gdLst>
                  <a:gd name="T0" fmla="*/ 4 w 304"/>
                  <a:gd name="T1" fmla="*/ 6 h 379"/>
                  <a:gd name="T2" fmla="*/ 4 w 304"/>
                  <a:gd name="T3" fmla="*/ 22 h 379"/>
                  <a:gd name="T4" fmla="*/ 2 w 304"/>
                  <a:gd name="T5" fmla="*/ 38 h 379"/>
                  <a:gd name="T6" fmla="*/ 0 w 304"/>
                  <a:gd name="T7" fmla="*/ 53 h 379"/>
                  <a:gd name="T8" fmla="*/ 0 w 304"/>
                  <a:gd name="T9" fmla="*/ 69 h 379"/>
                  <a:gd name="T10" fmla="*/ 3 w 304"/>
                  <a:gd name="T11" fmla="*/ 85 h 379"/>
                  <a:gd name="T12" fmla="*/ 15 w 304"/>
                  <a:gd name="T13" fmla="*/ 109 h 379"/>
                  <a:gd name="T14" fmla="*/ 26 w 304"/>
                  <a:gd name="T15" fmla="*/ 131 h 379"/>
                  <a:gd name="T16" fmla="*/ 32 w 304"/>
                  <a:gd name="T17" fmla="*/ 158 h 379"/>
                  <a:gd name="T18" fmla="*/ 34 w 304"/>
                  <a:gd name="T19" fmla="*/ 186 h 379"/>
                  <a:gd name="T20" fmla="*/ 35 w 304"/>
                  <a:gd name="T21" fmla="*/ 215 h 379"/>
                  <a:gd name="T22" fmla="*/ 37 w 304"/>
                  <a:gd name="T23" fmla="*/ 242 h 379"/>
                  <a:gd name="T24" fmla="*/ 42 w 304"/>
                  <a:gd name="T25" fmla="*/ 270 h 379"/>
                  <a:gd name="T26" fmla="*/ 53 w 304"/>
                  <a:gd name="T27" fmla="*/ 296 h 379"/>
                  <a:gd name="T28" fmla="*/ 64 w 304"/>
                  <a:gd name="T29" fmla="*/ 308 h 379"/>
                  <a:gd name="T30" fmla="*/ 77 w 304"/>
                  <a:gd name="T31" fmla="*/ 317 h 379"/>
                  <a:gd name="T32" fmla="*/ 91 w 304"/>
                  <a:gd name="T33" fmla="*/ 331 h 379"/>
                  <a:gd name="T34" fmla="*/ 105 w 304"/>
                  <a:gd name="T35" fmla="*/ 353 h 379"/>
                  <a:gd name="T36" fmla="*/ 121 w 304"/>
                  <a:gd name="T37" fmla="*/ 371 h 379"/>
                  <a:gd name="T38" fmla="*/ 154 w 304"/>
                  <a:gd name="T39" fmla="*/ 378 h 379"/>
                  <a:gd name="T40" fmla="*/ 190 w 304"/>
                  <a:gd name="T41" fmla="*/ 373 h 379"/>
                  <a:gd name="T42" fmla="*/ 224 w 304"/>
                  <a:gd name="T43" fmla="*/ 358 h 379"/>
                  <a:gd name="T44" fmla="*/ 253 w 304"/>
                  <a:gd name="T45" fmla="*/ 333 h 379"/>
                  <a:gd name="T46" fmla="*/ 277 w 304"/>
                  <a:gd name="T47" fmla="*/ 303 h 379"/>
                  <a:gd name="T48" fmla="*/ 291 w 304"/>
                  <a:gd name="T49" fmla="*/ 276 h 379"/>
                  <a:gd name="T50" fmla="*/ 297 w 304"/>
                  <a:gd name="T51" fmla="*/ 260 h 379"/>
                  <a:gd name="T52" fmla="*/ 300 w 304"/>
                  <a:gd name="T53" fmla="*/ 244 h 379"/>
                  <a:gd name="T54" fmla="*/ 303 w 304"/>
                  <a:gd name="T55" fmla="*/ 227 h 379"/>
                  <a:gd name="T56" fmla="*/ 303 w 304"/>
                  <a:gd name="T57" fmla="*/ 210 h 379"/>
                  <a:gd name="T58" fmla="*/ 303 w 304"/>
                  <a:gd name="T59" fmla="*/ 192 h 379"/>
                  <a:gd name="T60" fmla="*/ 301 w 304"/>
                  <a:gd name="T61" fmla="*/ 209 h 379"/>
                  <a:gd name="T62" fmla="*/ 297 w 304"/>
                  <a:gd name="T63" fmla="*/ 225 h 379"/>
                  <a:gd name="T64" fmla="*/ 292 w 304"/>
                  <a:gd name="T65" fmla="*/ 237 h 379"/>
                  <a:gd name="T66" fmla="*/ 287 w 304"/>
                  <a:gd name="T67" fmla="*/ 246 h 379"/>
                  <a:gd name="T68" fmla="*/ 281 w 304"/>
                  <a:gd name="T69" fmla="*/ 255 h 379"/>
                  <a:gd name="T70" fmla="*/ 267 w 304"/>
                  <a:gd name="T71" fmla="*/ 279 h 379"/>
                  <a:gd name="T72" fmla="*/ 241 w 304"/>
                  <a:gd name="T73" fmla="*/ 306 h 379"/>
                  <a:gd name="T74" fmla="*/ 210 w 304"/>
                  <a:gd name="T75" fmla="*/ 324 h 379"/>
                  <a:gd name="T76" fmla="*/ 175 w 304"/>
                  <a:gd name="T77" fmla="*/ 335 h 379"/>
                  <a:gd name="T78" fmla="*/ 138 w 304"/>
                  <a:gd name="T79" fmla="*/ 337 h 379"/>
                  <a:gd name="T80" fmla="*/ 102 w 304"/>
                  <a:gd name="T81" fmla="*/ 330 h 379"/>
                  <a:gd name="T82" fmla="*/ 72 w 304"/>
                  <a:gd name="T83" fmla="*/ 313 h 379"/>
                  <a:gd name="T84" fmla="*/ 52 w 304"/>
                  <a:gd name="T85" fmla="*/ 288 h 379"/>
                  <a:gd name="T86" fmla="*/ 42 w 304"/>
                  <a:gd name="T87" fmla="*/ 258 h 379"/>
                  <a:gd name="T88" fmla="*/ 39 w 304"/>
                  <a:gd name="T89" fmla="*/ 225 h 379"/>
                  <a:gd name="T90" fmla="*/ 45 w 304"/>
                  <a:gd name="T91" fmla="*/ 192 h 379"/>
                  <a:gd name="T92" fmla="*/ 51 w 304"/>
                  <a:gd name="T93" fmla="*/ 167 h 379"/>
                  <a:gd name="T94" fmla="*/ 52 w 304"/>
                  <a:gd name="T95" fmla="*/ 142 h 379"/>
                  <a:gd name="T96" fmla="*/ 46 w 304"/>
                  <a:gd name="T97" fmla="*/ 115 h 379"/>
                  <a:gd name="T98" fmla="*/ 28 w 304"/>
                  <a:gd name="T99" fmla="*/ 91 h 379"/>
                  <a:gd name="T100" fmla="*/ 10 w 304"/>
                  <a:gd name="T101" fmla="*/ 6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3" y="0"/>
                    </a:ln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5" name="Freeform 111">
                <a:extLst>
                  <a:ext uri="{FF2B5EF4-FFF2-40B4-BE49-F238E27FC236}">
                    <a16:creationId xmlns:a16="http://schemas.microsoft.com/office/drawing/2014/main" id="{340D874B-BA3C-703E-14F2-A94821599367}"/>
                  </a:ext>
                </a:extLst>
              </p:cNvPr>
              <p:cNvSpPr>
                <a:spLocks/>
              </p:cNvSpPr>
              <p:nvPr/>
            </p:nvSpPr>
            <p:spPr bwMode="auto">
              <a:xfrm>
                <a:off x="4068" y="2059"/>
                <a:ext cx="17" cy="17"/>
              </a:xfrm>
              <a:custGeom>
                <a:avLst/>
                <a:gdLst>
                  <a:gd name="T0" fmla="*/ 16 w 17"/>
                  <a:gd name="T1" fmla="*/ 16 h 17"/>
                  <a:gd name="T2" fmla="*/ 12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6" name="Freeform 112">
                <a:extLst>
                  <a:ext uri="{FF2B5EF4-FFF2-40B4-BE49-F238E27FC236}">
                    <a16:creationId xmlns:a16="http://schemas.microsoft.com/office/drawing/2014/main" id="{DB9A975D-BF2F-D8AC-1266-03EE766D2047}"/>
                  </a:ext>
                </a:extLst>
              </p:cNvPr>
              <p:cNvSpPr>
                <a:spLocks/>
              </p:cNvSpPr>
              <p:nvPr/>
            </p:nvSpPr>
            <p:spPr bwMode="auto">
              <a:xfrm>
                <a:off x="4065" y="2061"/>
                <a:ext cx="17" cy="17"/>
              </a:xfrm>
              <a:custGeom>
                <a:avLst/>
                <a:gdLst>
                  <a:gd name="T0" fmla="*/ 9 w 17"/>
                  <a:gd name="T1" fmla="*/ 16 h 17"/>
                  <a:gd name="T2" fmla="*/ 9 w 17"/>
                  <a:gd name="T3" fmla="*/ 16 h 17"/>
                  <a:gd name="T4" fmla="*/ 11 w 17"/>
                  <a:gd name="T5" fmla="*/ 12 h 17"/>
                  <a:gd name="T6" fmla="*/ 13 w 17"/>
                  <a:gd name="T7" fmla="*/ 10 h 17"/>
                  <a:gd name="T8" fmla="*/ 13 w 17"/>
                  <a:gd name="T9" fmla="*/ 6 h 17"/>
                  <a:gd name="T10" fmla="*/ 16 w 17"/>
                  <a:gd name="T11" fmla="*/ 0 h 17"/>
                  <a:gd name="T12" fmla="*/ 6 w 17"/>
                  <a:gd name="T13" fmla="*/ 0 h 17"/>
                  <a:gd name="T14" fmla="*/ 6 w 17"/>
                  <a:gd name="T15" fmla="*/ 2 h 17"/>
                  <a:gd name="T16" fmla="*/ 4 w 17"/>
                  <a:gd name="T17" fmla="*/ 6 h 17"/>
                  <a:gd name="T18" fmla="*/ 2 w 17"/>
                  <a:gd name="T19" fmla="*/ 10 h 17"/>
                  <a:gd name="T20" fmla="*/ 0 w 17"/>
                  <a:gd name="T21" fmla="*/ 12 h 17"/>
                  <a:gd name="T22" fmla="*/ 9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9" y="16"/>
                    </a:moveTo>
                    <a:lnTo>
                      <a:pt x="9" y="16"/>
                    </a:lnTo>
                    <a:lnTo>
                      <a:pt x="11" y="12"/>
                    </a:lnTo>
                    <a:lnTo>
                      <a:pt x="13" y="10"/>
                    </a:lnTo>
                    <a:lnTo>
                      <a:pt x="13" y="6"/>
                    </a:lnTo>
                    <a:lnTo>
                      <a:pt x="16" y="0"/>
                    </a:lnTo>
                    <a:lnTo>
                      <a:pt x="6" y="0"/>
                    </a:lnTo>
                    <a:lnTo>
                      <a:pt x="6" y="2"/>
                    </a:lnTo>
                    <a:lnTo>
                      <a:pt x="4" y="6"/>
                    </a:lnTo>
                    <a:lnTo>
                      <a:pt x="2" y="10"/>
                    </a:lnTo>
                    <a:lnTo>
                      <a:pt x="0" y="12"/>
                    </a:lnTo>
                    <a:lnTo>
                      <a:pt x="9"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7" name="Freeform 113">
                <a:extLst>
                  <a:ext uri="{FF2B5EF4-FFF2-40B4-BE49-F238E27FC236}">
                    <a16:creationId xmlns:a16="http://schemas.microsoft.com/office/drawing/2014/main" id="{00FDED9A-E147-4D8F-BFF5-A3A0E7B26057}"/>
                  </a:ext>
                </a:extLst>
              </p:cNvPr>
              <p:cNvSpPr>
                <a:spLocks/>
              </p:cNvSpPr>
              <p:nvPr/>
            </p:nvSpPr>
            <p:spPr bwMode="auto">
              <a:xfrm>
                <a:off x="4046" y="2067"/>
                <a:ext cx="67" cy="181"/>
              </a:xfrm>
              <a:custGeom>
                <a:avLst/>
                <a:gdLst>
                  <a:gd name="T0" fmla="*/ 66 w 67"/>
                  <a:gd name="T1" fmla="*/ 176 h 181"/>
                  <a:gd name="T2" fmla="*/ 66 w 67"/>
                  <a:gd name="T3" fmla="*/ 176 h 181"/>
                  <a:gd name="T4" fmla="*/ 52 w 67"/>
                  <a:gd name="T5" fmla="*/ 171 h 181"/>
                  <a:gd name="T6" fmla="*/ 40 w 67"/>
                  <a:gd name="T7" fmla="*/ 165 h 181"/>
                  <a:gd name="T8" fmla="*/ 30 w 67"/>
                  <a:gd name="T9" fmla="*/ 157 h 181"/>
                  <a:gd name="T10" fmla="*/ 22 w 67"/>
                  <a:gd name="T11" fmla="*/ 148 h 181"/>
                  <a:gd name="T12" fmla="*/ 15 w 67"/>
                  <a:gd name="T13" fmla="*/ 138 h 181"/>
                  <a:gd name="T14" fmla="*/ 11 w 67"/>
                  <a:gd name="T15" fmla="*/ 127 h 181"/>
                  <a:gd name="T16" fmla="*/ 7 w 67"/>
                  <a:gd name="T17" fmla="*/ 115 h 181"/>
                  <a:gd name="T18" fmla="*/ 5 w 67"/>
                  <a:gd name="T19" fmla="*/ 102 h 181"/>
                  <a:gd name="T20" fmla="*/ 4 w 67"/>
                  <a:gd name="T21" fmla="*/ 90 h 181"/>
                  <a:gd name="T22" fmla="*/ 5 w 67"/>
                  <a:gd name="T23" fmla="*/ 76 h 181"/>
                  <a:gd name="T24" fmla="*/ 6 w 67"/>
                  <a:gd name="T25" fmla="*/ 63 h 181"/>
                  <a:gd name="T26" fmla="*/ 8 w 67"/>
                  <a:gd name="T27" fmla="*/ 50 h 181"/>
                  <a:gd name="T28" fmla="*/ 11 w 67"/>
                  <a:gd name="T29" fmla="*/ 37 h 181"/>
                  <a:gd name="T30" fmla="*/ 15 w 67"/>
                  <a:gd name="T31" fmla="*/ 24 h 181"/>
                  <a:gd name="T32" fmla="*/ 19 w 67"/>
                  <a:gd name="T33" fmla="*/ 13 h 181"/>
                  <a:gd name="T34" fmla="*/ 23 w 67"/>
                  <a:gd name="T35" fmla="*/ 2 h 181"/>
                  <a:gd name="T36" fmla="*/ 19 w 67"/>
                  <a:gd name="T37" fmla="*/ 0 h 181"/>
                  <a:gd name="T38" fmla="*/ 15 w 67"/>
                  <a:gd name="T39" fmla="*/ 12 h 181"/>
                  <a:gd name="T40" fmla="*/ 11 w 67"/>
                  <a:gd name="T41" fmla="*/ 24 h 181"/>
                  <a:gd name="T42" fmla="*/ 7 w 67"/>
                  <a:gd name="T43" fmla="*/ 36 h 181"/>
                  <a:gd name="T44" fmla="*/ 5 w 67"/>
                  <a:gd name="T45" fmla="*/ 49 h 181"/>
                  <a:gd name="T46" fmla="*/ 2 w 67"/>
                  <a:gd name="T47" fmla="*/ 62 h 181"/>
                  <a:gd name="T48" fmla="*/ 1 w 67"/>
                  <a:gd name="T49" fmla="*/ 76 h 181"/>
                  <a:gd name="T50" fmla="*/ 0 w 67"/>
                  <a:gd name="T51" fmla="*/ 90 h 181"/>
                  <a:gd name="T52" fmla="*/ 1 w 67"/>
                  <a:gd name="T53" fmla="*/ 102 h 181"/>
                  <a:gd name="T54" fmla="*/ 3 w 67"/>
                  <a:gd name="T55" fmla="*/ 116 h 181"/>
                  <a:gd name="T56" fmla="*/ 7 w 67"/>
                  <a:gd name="T57" fmla="*/ 128 h 181"/>
                  <a:gd name="T58" fmla="*/ 12 w 67"/>
                  <a:gd name="T59" fmla="*/ 140 h 181"/>
                  <a:gd name="T60" fmla="*/ 19 w 67"/>
                  <a:gd name="T61" fmla="*/ 150 h 181"/>
                  <a:gd name="T62" fmla="*/ 27 w 67"/>
                  <a:gd name="T63" fmla="*/ 160 h 181"/>
                  <a:gd name="T64" fmla="*/ 38 w 67"/>
                  <a:gd name="T65" fmla="*/ 168 h 181"/>
                  <a:gd name="T66" fmla="*/ 50 w 67"/>
                  <a:gd name="T67" fmla="*/ 175 h 181"/>
                  <a:gd name="T68" fmla="*/ 65 w 67"/>
                  <a:gd name="T69" fmla="*/ 180 h 181"/>
                  <a:gd name="T70" fmla="*/ 66 w 67"/>
                  <a:gd name="T71" fmla="*/ 176 h 1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81">
                    <a:moveTo>
                      <a:pt x="66" y="176"/>
                    </a:moveTo>
                    <a:lnTo>
                      <a:pt x="66" y="176"/>
                    </a:lnTo>
                    <a:lnTo>
                      <a:pt x="52" y="171"/>
                    </a:lnTo>
                    <a:lnTo>
                      <a:pt x="40" y="165"/>
                    </a:lnTo>
                    <a:lnTo>
                      <a:pt x="30" y="157"/>
                    </a:lnTo>
                    <a:lnTo>
                      <a:pt x="22" y="148"/>
                    </a:lnTo>
                    <a:lnTo>
                      <a:pt x="15" y="138"/>
                    </a:lnTo>
                    <a:lnTo>
                      <a:pt x="11" y="127"/>
                    </a:lnTo>
                    <a:lnTo>
                      <a:pt x="7" y="115"/>
                    </a:lnTo>
                    <a:lnTo>
                      <a:pt x="5" y="102"/>
                    </a:lnTo>
                    <a:lnTo>
                      <a:pt x="4" y="90"/>
                    </a:lnTo>
                    <a:lnTo>
                      <a:pt x="5" y="76"/>
                    </a:lnTo>
                    <a:lnTo>
                      <a:pt x="6" y="63"/>
                    </a:lnTo>
                    <a:lnTo>
                      <a:pt x="8" y="50"/>
                    </a:lnTo>
                    <a:lnTo>
                      <a:pt x="11" y="37"/>
                    </a:lnTo>
                    <a:lnTo>
                      <a:pt x="15" y="24"/>
                    </a:lnTo>
                    <a:lnTo>
                      <a:pt x="19" y="13"/>
                    </a:lnTo>
                    <a:lnTo>
                      <a:pt x="23" y="2"/>
                    </a:lnTo>
                    <a:lnTo>
                      <a:pt x="19" y="0"/>
                    </a:lnTo>
                    <a:lnTo>
                      <a:pt x="15" y="12"/>
                    </a:lnTo>
                    <a:lnTo>
                      <a:pt x="11" y="24"/>
                    </a:lnTo>
                    <a:lnTo>
                      <a:pt x="7" y="36"/>
                    </a:lnTo>
                    <a:lnTo>
                      <a:pt x="5" y="49"/>
                    </a:lnTo>
                    <a:lnTo>
                      <a:pt x="2" y="62"/>
                    </a:lnTo>
                    <a:lnTo>
                      <a:pt x="1" y="76"/>
                    </a:lnTo>
                    <a:lnTo>
                      <a:pt x="0" y="90"/>
                    </a:lnTo>
                    <a:lnTo>
                      <a:pt x="1" y="102"/>
                    </a:lnTo>
                    <a:lnTo>
                      <a:pt x="3" y="116"/>
                    </a:lnTo>
                    <a:lnTo>
                      <a:pt x="7" y="128"/>
                    </a:lnTo>
                    <a:lnTo>
                      <a:pt x="12" y="140"/>
                    </a:lnTo>
                    <a:lnTo>
                      <a:pt x="19" y="150"/>
                    </a:lnTo>
                    <a:lnTo>
                      <a:pt x="27" y="160"/>
                    </a:lnTo>
                    <a:lnTo>
                      <a:pt x="38" y="168"/>
                    </a:lnTo>
                    <a:lnTo>
                      <a:pt x="50" y="175"/>
                    </a:lnTo>
                    <a:lnTo>
                      <a:pt x="65" y="180"/>
                    </a:lnTo>
                    <a:lnTo>
                      <a:pt x="66" y="17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8" name="Freeform 114">
                <a:extLst>
                  <a:ext uri="{FF2B5EF4-FFF2-40B4-BE49-F238E27FC236}">
                    <a16:creationId xmlns:a16="http://schemas.microsoft.com/office/drawing/2014/main" id="{95AACDF6-2E7B-90C6-3494-0CD000487790}"/>
                  </a:ext>
                </a:extLst>
              </p:cNvPr>
              <p:cNvSpPr>
                <a:spLocks/>
              </p:cNvSpPr>
              <p:nvPr/>
            </p:nvSpPr>
            <p:spPr bwMode="auto">
              <a:xfrm>
                <a:off x="4111" y="2225"/>
                <a:ext cx="122" cy="27"/>
              </a:xfrm>
              <a:custGeom>
                <a:avLst/>
                <a:gdLst>
                  <a:gd name="T0" fmla="*/ 119 w 122"/>
                  <a:gd name="T1" fmla="*/ 0 h 27"/>
                  <a:gd name="T2" fmla="*/ 119 w 122"/>
                  <a:gd name="T3" fmla="*/ 0 h 27"/>
                  <a:gd name="T4" fmla="*/ 112 w 122"/>
                  <a:gd name="T5" fmla="*/ 3 h 27"/>
                  <a:gd name="T6" fmla="*/ 105 w 122"/>
                  <a:gd name="T7" fmla="*/ 5 h 27"/>
                  <a:gd name="T8" fmla="*/ 98 w 122"/>
                  <a:gd name="T9" fmla="*/ 8 h 27"/>
                  <a:gd name="T10" fmla="*/ 91 w 122"/>
                  <a:gd name="T11" fmla="*/ 11 h 27"/>
                  <a:gd name="T12" fmla="*/ 84 w 122"/>
                  <a:gd name="T13" fmla="*/ 13 h 27"/>
                  <a:gd name="T14" fmla="*/ 76 w 122"/>
                  <a:gd name="T15" fmla="*/ 15 h 27"/>
                  <a:gd name="T16" fmla="*/ 69 w 122"/>
                  <a:gd name="T17" fmla="*/ 18 h 27"/>
                  <a:gd name="T18" fmla="*/ 61 w 122"/>
                  <a:gd name="T19" fmla="*/ 19 h 27"/>
                  <a:gd name="T20" fmla="*/ 53 w 122"/>
                  <a:gd name="T21" fmla="*/ 21 h 27"/>
                  <a:gd name="T22" fmla="*/ 46 w 122"/>
                  <a:gd name="T23" fmla="*/ 22 h 27"/>
                  <a:gd name="T24" fmla="*/ 39 w 122"/>
                  <a:gd name="T25" fmla="*/ 22 h 27"/>
                  <a:gd name="T26" fmla="*/ 31 w 122"/>
                  <a:gd name="T27" fmla="*/ 22 h 27"/>
                  <a:gd name="T28" fmla="*/ 23 w 122"/>
                  <a:gd name="T29" fmla="*/ 22 h 27"/>
                  <a:gd name="T30" fmla="*/ 16 w 122"/>
                  <a:gd name="T31" fmla="*/ 21 h 27"/>
                  <a:gd name="T32" fmla="*/ 9 w 122"/>
                  <a:gd name="T33" fmla="*/ 20 h 27"/>
                  <a:gd name="T34" fmla="*/ 1 w 122"/>
                  <a:gd name="T35" fmla="*/ 18 h 27"/>
                  <a:gd name="T36" fmla="*/ 0 w 122"/>
                  <a:gd name="T37" fmla="*/ 22 h 27"/>
                  <a:gd name="T38" fmla="*/ 8 w 122"/>
                  <a:gd name="T39" fmla="*/ 24 h 27"/>
                  <a:gd name="T40" fmla="*/ 16 w 122"/>
                  <a:gd name="T41" fmla="*/ 25 h 27"/>
                  <a:gd name="T42" fmla="*/ 23 w 122"/>
                  <a:gd name="T43" fmla="*/ 25 h 27"/>
                  <a:gd name="T44" fmla="*/ 31 w 122"/>
                  <a:gd name="T45" fmla="*/ 26 h 27"/>
                  <a:gd name="T46" fmla="*/ 39 w 122"/>
                  <a:gd name="T47" fmla="*/ 26 h 27"/>
                  <a:gd name="T48" fmla="*/ 46 w 122"/>
                  <a:gd name="T49" fmla="*/ 25 h 27"/>
                  <a:gd name="T50" fmla="*/ 55 w 122"/>
                  <a:gd name="T51" fmla="*/ 25 h 27"/>
                  <a:gd name="T52" fmla="*/ 62 w 122"/>
                  <a:gd name="T53" fmla="*/ 23 h 27"/>
                  <a:gd name="T54" fmla="*/ 70 w 122"/>
                  <a:gd name="T55" fmla="*/ 22 h 27"/>
                  <a:gd name="T56" fmla="*/ 77 w 122"/>
                  <a:gd name="T57" fmla="*/ 19 h 27"/>
                  <a:gd name="T58" fmla="*/ 85 w 122"/>
                  <a:gd name="T59" fmla="*/ 17 h 27"/>
                  <a:gd name="T60" fmla="*/ 92 w 122"/>
                  <a:gd name="T61" fmla="*/ 15 h 27"/>
                  <a:gd name="T62" fmla="*/ 99 w 122"/>
                  <a:gd name="T63" fmla="*/ 12 h 27"/>
                  <a:gd name="T64" fmla="*/ 106 w 122"/>
                  <a:gd name="T65" fmla="*/ 9 h 27"/>
                  <a:gd name="T66" fmla="*/ 114 w 122"/>
                  <a:gd name="T67" fmla="*/ 7 h 27"/>
                  <a:gd name="T68" fmla="*/ 121 w 122"/>
                  <a:gd name="T69" fmla="*/ 3 h 27"/>
                  <a:gd name="T70" fmla="*/ 119 w 122"/>
                  <a:gd name="T71" fmla="*/ 0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0"/>
                    </a:moveTo>
                    <a:lnTo>
                      <a:pt x="119" y="0"/>
                    </a:lnTo>
                    <a:lnTo>
                      <a:pt x="112" y="3"/>
                    </a:lnTo>
                    <a:lnTo>
                      <a:pt x="105" y="5"/>
                    </a:lnTo>
                    <a:lnTo>
                      <a:pt x="98" y="8"/>
                    </a:lnTo>
                    <a:lnTo>
                      <a:pt x="91" y="11"/>
                    </a:lnTo>
                    <a:lnTo>
                      <a:pt x="84" y="13"/>
                    </a:lnTo>
                    <a:lnTo>
                      <a:pt x="76" y="15"/>
                    </a:lnTo>
                    <a:lnTo>
                      <a:pt x="69" y="18"/>
                    </a:lnTo>
                    <a:lnTo>
                      <a:pt x="61" y="19"/>
                    </a:lnTo>
                    <a:lnTo>
                      <a:pt x="53" y="21"/>
                    </a:lnTo>
                    <a:lnTo>
                      <a:pt x="46" y="22"/>
                    </a:lnTo>
                    <a:lnTo>
                      <a:pt x="39" y="22"/>
                    </a:lnTo>
                    <a:lnTo>
                      <a:pt x="31" y="22"/>
                    </a:lnTo>
                    <a:lnTo>
                      <a:pt x="23" y="22"/>
                    </a:lnTo>
                    <a:lnTo>
                      <a:pt x="16" y="21"/>
                    </a:lnTo>
                    <a:lnTo>
                      <a:pt x="9" y="20"/>
                    </a:lnTo>
                    <a:lnTo>
                      <a:pt x="1" y="18"/>
                    </a:lnTo>
                    <a:lnTo>
                      <a:pt x="0" y="22"/>
                    </a:lnTo>
                    <a:lnTo>
                      <a:pt x="8" y="24"/>
                    </a:lnTo>
                    <a:lnTo>
                      <a:pt x="16" y="25"/>
                    </a:lnTo>
                    <a:lnTo>
                      <a:pt x="23" y="25"/>
                    </a:lnTo>
                    <a:lnTo>
                      <a:pt x="31" y="26"/>
                    </a:lnTo>
                    <a:lnTo>
                      <a:pt x="39" y="26"/>
                    </a:lnTo>
                    <a:lnTo>
                      <a:pt x="46" y="25"/>
                    </a:lnTo>
                    <a:lnTo>
                      <a:pt x="55" y="25"/>
                    </a:lnTo>
                    <a:lnTo>
                      <a:pt x="62" y="23"/>
                    </a:lnTo>
                    <a:lnTo>
                      <a:pt x="70" y="22"/>
                    </a:lnTo>
                    <a:lnTo>
                      <a:pt x="77" y="19"/>
                    </a:lnTo>
                    <a:lnTo>
                      <a:pt x="85" y="17"/>
                    </a:lnTo>
                    <a:lnTo>
                      <a:pt x="92" y="15"/>
                    </a:lnTo>
                    <a:lnTo>
                      <a:pt x="99" y="12"/>
                    </a:lnTo>
                    <a:lnTo>
                      <a:pt x="106" y="9"/>
                    </a:lnTo>
                    <a:lnTo>
                      <a:pt x="114" y="7"/>
                    </a:lnTo>
                    <a:lnTo>
                      <a:pt x="121" y="3"/>
                    </a:lnTo>
                    <a:lnTo>
                      <a:pt x="11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49" name="Freeform 115">
                <a:extLst>
                  <a:ext uri="{FF2B5EF4-FFF2-40B4-BE49-F238E27FC236}">
                    <a16:creationId xmlns:a16="http://schemas.microsoft.com/office/drawing/2014/main" id="{9AE39D08-E047-27CC-D90E-7450EA58CF7D}"/>
                  </a:ext>
                </a:extLst>
              </p:cNvPr>
              <p:cNvSpPr>
                <a:spLocks/>
              </p:cNvSpPr>
              <p:nvPr/>
            </p:nvSpPr>
            <p:spPr bwMode="auto">
              <a:xfrm>
                <a:off x="4230" y="2133"/>
                <a:ext cx="81" cy="96"/>
              </a:xfrm>
              <a:custGeom>
                <a:avLst/>
                <a:gdLst>
                  <a:gd name="T0" fmla="*/ 76 w 81"/>
                  <a:gd name="T1" fmla="*/ 0 h 96"/>
                  <a:gd name="T2" fmla="*/ 74 w 81"/>
                  <a:gd name="T3" fmla="*/ 8 h 96"/>
                  <a:gd name="T4" fmla="*/ 71 w 81"/>
                  <a:gd name="T5" fmla="*/ 16 h 96"/>
                  <a:gd name="T6" fmla="*/ 68 w 81"/>
                  <a:gd name="T7" fmla="*/ 22 h 96"/>
                  <a:gd name="T8" fmla="*/ 64 w 81"/>
                  <a:gd name="T9" fmla="*/ 29 h 96"/>
                  <a:gd name="T10" fmla="*/ 61 w 81"/>
                  <a:gd name="T11" fmla="*/ 36 h 96"/>
                  <a:gd name="T12" fmla="*/ 57 w 81"/>
                  <a:gd name="T13" fmla="*/ 42 h 96"/>
                  <a:gd name="T14" fmla="*/ 52 w 81"/>
                  <a:gd name="T15" fmla="*/ 49 h 96"/>
                  <a:gd name="T16" fmla="*/ 47 w 81"/>
                  <a:gd name="T17" fmla="*/ 54 h 96"/>
                  <a:gd name="T18" fmla="*/ 42 w 81"/>
                  <a:gd name="T19" fmla="*/ 60 h 96"/>
                  <a:gd name="T20" fmla="*/ 37 w 81"/>
                  <a:gd name="T21" fmla="*/ 66 h 96"/>
                  <a:gd name="T22" fmla="*/ 31 w 81"/>
                  <a:gd name="T23" fmla="*/ 71 h 96"/>
                  <a:gd name="T24" fmla="*/ 25 w 81"/>
                  <a:gd name="T25" fmla="*/ 76 h 96"/>
                  <a:gd name="T26" fmla="*/ 19 w 81"/>
                  <a:gd name="T27" fmla="*/ 80 h 96"/>
                  <a:gd name="T28" fmla="*/ 13 w 81"/>
                  <a:gd name="T29" fmla="*/ 85 h 96"/>
                  <a:gd name="T30" fmla="*/ 6 w 81"/>
                  <a:gd name="T31" fmla="*/ 88 h 96"/>
                  <a:gd name="T32" fmla="*/ 0 w 81"/>
                  <a:gd name="T33" fmla="*/ 92 h 96"/>
                  <a:gd name="T34" fmla="*/ 2 w 81"/>
                  <a:gd name="T35" fmla="*/ 95 h 96"/>
                  <a:gd name="T36" fmla="*/ 8 w 81"/>
                  <a:gd name="T37" fmla="*/ 92 h 96"/>
                  <a:gd name="T38" fmla="*/ 15 w 81"/>
                  <a:gd name="T39" fmla="*/ 88 h 96"/>
                  <a:gd name="T40" fmla="*/ 21 w 81"/>
                  <a:gd name="T41" fmla="*/ 83 h 96"/>
                  <a:gd name="T42" fmla="*/ 27 w 81"/>
                  <a:gd name="T43" fmla="*/ 78 h 96"/>
                  <a:gd name="T44" fmla="*/ 34 w 81"/>
                  <a:gd name="T45" fmla="*/ 74 h 96"/>
                  <a:gd name="T46" fmla="*/ 40 w 81"/>
                  <a:gd name="T47" fmla="*/ 68 h 96"/>
                  <a:gd name="T48" fmla="*/ 45 w 81"/>
                  <a:gd name="T49" fmla="*/ 63 h 96"/>
                  <a:gd name="T50" fmla="*/ 50 w 81"/>
                  <a:gd name="T51" fmla="*/ 57 h 96"/>
                  <a:gd name="T52" fmla="*/ 55 w 81"/>
                  <a:gd name="T53" fmla="*/ 51 h 96"/>
                  <a:gd name="T54" fmla="*/ 60 w 81"/>
                  <a:gd name="T55" fmla="*/ 44 h 96"/>
                  <a:gd name="T56" fmla="*/ 64 w 81"/>
                  <a:gd name="T57" fmla="*/ 38 h 96"/>
                  <a:gd name="T58" fmla="*/ 68 w 81"/>
                  <a:gd name="T59" fmla="*/ 31 h 96"/>
                  <a:gd name="T60" fmla="*/ 72 w 81"/>
                  <a:gd name="T61" fmla="*/ 24 h 96"/>
                  <a:gd name="T62" fmla="*/ 75 w 81"/>
                  <a:gd name="T63" fmla="*/ 16 h 96"/>
                  <a:gd name="T64" fmla="*/ 78 w 81"/>
                  <a:gd name="T65" fmla="*/ 9 h 96"/>
                  <a:gd name="T66" fmla="*/ 80 w 81"/>
                  <a:gd name="T67" fmla="*/ 2 h 96"/>
                  <a:gd name="T68" fmla="*/ 76 w 81"/>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1" h="96">
                    <a:moveTo>
                      <a:pt x="76" y="0"/>
                    </a:moveTo>
                    <a:lnTo>
                      <a:pt x="74" y="8"/>
                    </a:lnTo>
                    <a:lnTo>
                      <a:pt x="71" y="16"/>
                    </a:lnTo>
                    <a:lnTo>
                      <a:pt x="68" y="22"/>
                    </a:lnTo>
                    <a:lnTo>
                      <a:pt x="64" y="29"/>
                    </a:lnTo>
                    <a:lnTo>
                      <a:pt x="61" y="36"/>
                    </a:lnTo>
                    <a:lnTo>
                      <a:pt x="57" y="42"/>
                    </a:lnTo>
                    <a:lnTo>
                      <a:pt x="52" y="49"/>
                    </a:lnTo>
                    <a:lnTo>
                      <a:pt x="47" y="54"/>
                    </a:lnTo>
                    <a:lnTo>
                      <a:pt x="42" y="60"/>
                    </a:lnTo>
                    <a:lnTo>
                      <a:pt x="37" y="66"/>
                    </a:lnTo>
                    <a:lnTo>
                      <a:pt x="31" y="71"/>
                    </a:lnTo>
                    <a:lnTo>
                      <a:pt x="25" y="76"/>
                    </a:lnTo>
                    <a:lnTo>
                      <a:pt x="19" y="80"/>
                    </a:lnTo>
                    <a:lnTo>
                      <a:pt x="13" y="85"/>
                    </a:lnTo>
                    <a:lnTo>
                      <a:pt x="6" y="88"/>
                    </a:lnTo>
                    <a:lnTo>
                      <a:pt x="0" y="92"/>
                    </a:lnTo>
                    <a:lnTo>
                      <a:pt x="2" y="95"/>
                    </a:lnTo>
                    <a:lnTo>
                      <a:pt x="8" y="92"/>
                    </a:lnTo>
                    <a:lnTo>
                      <a:pt x="15" y="88"/>
                    </a:lnTo>
                    <a:lnTo>
                      <a:pt x="21" y="83"/>
                    </a:lnTo>
                    <a:lnTo>
                      <a:pt x="27" y="78"/>
                    </a:lnTo>
                    <a:lnTo>
                      <a:pt x="34" y="74"/>
                    </a:lnTo>
                    <a:lnTo>
                      <a:pt x="40" y="68"/>
                    </a:lnTo>
                    <a:lnTo>
                      <a:pt x="45" y="63"/>
                    </a:lnTo>
                    <a:lnTo>
                      <a:pt x="50" y="57"/>
                    </a:lnTo>
                    <a:lnTo>
                      <a:pt x="55" y="51"/>
                    </a:lnTo>
                    <a:lnTo>
                      <a:pt x="60" y="44"/>
                    </a:lnTo>
                    <a:lnTo>
                      <a:pt x="64" y="38"/>
                    </a:lnTo>
                    <a:lnTo>
                      <a:pt x="68" y="31"/>
                    </a:lnTo>
                    <a:lnTo>
                      <a:pt x="72" y="24"/>
                    </a:lnTo>
                    <a:lnTo>
                      <a:pt x="75" y="16"/>
                    </a:lnTo>
                    <a:lnTo>
                      <a:pt x="78" y="9"/>
                    </a:lnTo>
                    <a:lnTo>
                      <a:pt x="80" y="2"/>
                    </a:lnTo>
                    <a:lnTo>
                      <a:pt x="7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0" name="Freeform 116">
                <a:extLst>
                  <a:ext uri="{FF2B5EF4-FFF2-40B4-BE49-F238E27FC236}">
                    <a16:creationId xmlns:a16="http://schemas.microsoft.com/office/drawing/2014/main" id="{4E6CA94B-694B-0B02-45DE-07C26AB9FFBE}"/>
                  </a:ext>
                </a:extLst>
              </p:cNvPr>
              <p:cNvSpPr>
                <a:spLocks/>
              </p:cNvSpPr>
              <p:nvPr/>
            </p:nvSpPr>
            <p:spPr bwMode="auto">
              <a:xfrm>
                <a:off x="4306" y="2132"/>
                <a:ext cx="17" cy="17"/>
              </a:xfrm>
              <a:custGeom>
                <a:avLst/>
                <a:gdLst>
                  <a:gd name="T0" fmla="*/ 16 w 17"/>
                  <a:gd name="T1" fmla="*/ 16 h 17"/>
                  <a:gd name="T2" fmla="*/ 16 w 17"/>
                  <a:gd name="T3" fmla="*/ 5 h 17"/>
                  <a:gd name="T4" fmla="*/ 12 w 17"/>
                  <a:gd name="T5" fmla="*/ 0 h 17"/>
                  <a:gd name="T6" fmla="*/ 4 w 17"/>
                  <a:gd name="T7" fmla="*/ 0 h 17"/>
                  <a:gd name="T8" fmla="*/ 0 w 17"/>
                  <a:gd name="T9" fmla="*/ 5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5"/>
                    </a:lnTo>
                    <a:lnTo>
                      <a:pt x="12" y="0"/>
                    </a:lnTo>
                    <a:lnTo>
                      <a:pt x="4" y="0"/>
                    </a:lnTo>
                    <a:lnTo>
                      <a:pt x="0" y="5"/>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1" name="Freeform 117">
                <a:extLst>
                  <a:ext uri="{FF2B5EF4-FFF2-40B4-BE49-F238E27FC236}">
                    <a16:creationId xmlns:a16="http://schemas.microsoft.com/office/drawing/2014/main" id="{59AEEE65-8F4D-8766-871C-17D51170C88A}"/>
                  </a:ext>
                </a:extLst>
              </p:cNvPr>
              <p:cNvSpPr>
                <a:spLocks/>
              </p:cNvSpPr>
              <p:nvPr/>
            </p:nvSpPr>
            <p:spPr bwMode="auto">
              <a:xfrm>
                <a:off x="4407" y="1912"/>
                <a:ext cx="303" cy="380"/>
              </a:xfrm>
              <a:custGeom>
                <a:avLst/>
                <a:gdLst>
                  <a:gd name="T0" fmla="*/ 298 w 303"/>
                  <a:gd name="T1" fmla="*/ 11 h 380"/>
                  <a:gd name="T2" fmla="*/ 299 w 303"/>
                  <a:gd name="T3" fmla="*/ 27 h 380"/>
                  <a:gd name="T4" fmla="*/ 301 w 303"/>
                  <a:gd name="T5" fmla="*/ 43 h 380"/>
                  <a:gd name="T6" fmla="*/ 302 w 303"/>
                  <a:gd name="T7" fmla="*/ 59 h 380"/>
                  <a:gd name="T8" fmla="*/ 302 w 303"/>
                  <a:gd name="T9" fmla="*/ 75 h 380"/>
                  <a:gd name="T10" fmla="*/ 296 w 303"/>
                  <a:gd name="T11" fmla="*/ 94 h 380"/>
                  <a:gd name="T12" fmla="*/ 285 w 303"/>
                  <a:gd name="T13" fmla="*/ 116 h 380"/>
                  <a:gd name="T14" fmla="*/ 274 w 303"/>
                  <a:gd name="T15" fmla="*/ 140 h 380"/>
                  <a:gd name="T16" fmla="*/ 270 w 303"/>
                  <a:gd name="T17" fmla="*/ 168 h 380"/>
                  <a:gd name="T18" fmla="*/ 269 w 303"/>
                  <a:gd name="T19" fmla="*/ 196 h 380"/>
                  <a:gd name="T20" fmla="*/ 268 w 303"/>
                  <a:gd name="T21" fmla="*/ 225 h 380"/>
                  <a:gd name="T22" fmla="*/ 265 w 303"/>
                  <a:gd name="T23" fmla="*/ 252 h 380"/>
                  <a:gd name="T24" fmla="*/ 259 w 303"/>
                  <a:gd name="T25" fmla="*/ 279 h 380"/>
                  <a:gd name="T26" fmla="*/ 248 w 303"/>
                  <a:gd name="T27" fmla="*/ 301 h 380"/>
                  <a:gd name="T28" fmla="*/ 235 w 303"/>
                  <a:gd name="T29" fmla="*/ 312 h 380"/>
                  <a:gd name="T30" fmla="*/ 221 w 303"/>
                  <a:gd name="T31" fmla="*/ 321 h 380"/>
                  <a:gd name="T32" fmla="*/ 207 w 303"/>
                  <a:gd name="T33" fmla="*/ 338 h 380"/>
                  <a:gd name="T34" fmla="*/ 193 w 303"/>
                  <a:gd name="T35" fmla="*/ 360 h 380"/>
                  <a:gd name="T36" fmla="*/ 175 w 303"/>
                  <a:gd name="T37" fmla="*/ 374 h 380"/>
                  <a:gd name="T38" fmla="*/ 137 w 303"/>
                  <a:gd name="T39" fmla="*/ 379 h 380"/>
                  <a:gd name="T40" fmla="*/ 102 w 303"/>
                  <a:gd name="T41" fmla="*/ 370 h 380"/>
                  <a:gd name="T42" fmla="*/ 69 w 303"/>
                  <a:gd name="T43" fmla="*/ 352 h 380"/>
                  <a:gd name="T44" fmla="*/ 42 w 303"/>
                  <a:gd name="T45" fmla="*/ 325 h 380"/>
                  <a:gd name="T46" fmla="*/ 20 w 303"/>
                  <a:gd name="T47" fmla="*/ 294 h 380"/>
                  <a:gd name="T48" fmla="*/ 10 w 303"/>
                  <a:gd name="T49" fmla="*/ 272 h 380"/>
                  <a:gd name="T50" fmla="*/ 5 w 303"/>
                  <a:gd name="T51" fmla="*/ 255 h 380"/>
                  <a:gd name="T52" fmla="*/ 2 w 303"/>
                  <a:gd name="T53" fmla="*/ 239 h 380"/>
                  <a:gd name="T54" fmla="*/ 0 w 303"/>
                  <a:gd name="T55" fmla="*/ 222 h 380"/>
                  <a:gd name="T56" fmla="*/ 0 w 303"/>
                  <a:gd name="T57" fmla="*/ 205 h 380"/>
                  <a:gd name="T58" fmla="*/ 1 w 303"/>
                  <a:gd name="T59" fmla="*/ 199 h 380"/>
                  <a:gd name="T60" fmla="*/ 4 w 303"/>
                  <a:gd name="T61" fmla="*/ 215 h 380"/>
                  <a:gd name="T62" fmla="*/ 8 w 303"/>
                  <a:gd name="T63" fmla="*/ 231 h 380"/>
                  <a:gd name="T64" fmla="*/ 12 w 303"/>
                  <a:gd name="T65" fmla="*/ 239 h 380"/>
                  <a:gd name="T66" fmla="*/ 19 w 303"/>
                  <a:gd name="T67" fmla="*/ 250 h 380"/>
                  <a:gd name="T68" fmla="*/ 23 w 303"/>
                  <a:gd name="T69" fmla="*/ 258 h 380"/>
                  <a:gd name="T70" fmla="*/ 44 w 303"/>
                  <a:gd name="T71" fmla="*/ 290 h 380"/>
                  <a:gd name="T72" fmla="*/ 72 w 303"/>
                  <a:gd name="T73" fmla="*/ 314 h 380"/>
                  <a:gd name="T74" fmla="*/ 105 w 303"/>
                  <a:gd name="T75" fmla="*/ 330 h 380"/>
                  <a:gd name="T76" fmla="*/ 140 w 303"/>
                  <a:gd name="T77" fmla="*/ 337 h 380"/>
                  <a:gd name="T78" fmla="*/ 177 w 303"/>
                  <a:gd name="T79" fmla="*/ 337 h 380"/>
                  <a:gd name="T80" fmla="*/ 211 w 303"/>
                  <a:gd name="T81" fmla="*/ 326 h 380"/>
                  <a:gd name="T82" fmla="*/ 238 w 303"/>
                  <a:gd name="T83" fmla="*/ 307 h 380"/>
                  <a:gd name="T84" fmla="*/ 255 w 303"/>
                  <a:gd name="T85" fmla="*/ 279 h 380"/>
                  <a:gd name="T86" fmla="*/ 264 w 303"/>
                  <a:gd name="T87" fmla="*/ 247 h 380"/>
                  <a:gd name="T88" fmla="*/ 263 w 303"/>
                  <a:gd name="T89" fmla="*/ 214 h 380"/>
                  <a:gd name="T90" fmla="*/ 255 w 303"/>
                  <a:gd name="T91" fmla="*/ 184 h 380"/>
                  <a:gd name="T92" fmla="*/ 251 w 303"/>
                  <a:gd name="T93" fmla="*/ 160 h 380"/>
                  <a:gd name="T94" fmla="*/ 252 w 303"/>
                  <a:gd name="T95" fmla="*/ 134 h 380"/>
                  <a:gd name="T96" fmla="*/ 262 w 303"/>
                  <a:gd name="T97" fmla="*/ 108 h 380"/>
                  <a:gd name="T98" fmla="*/ 282 w 303"/>
                  <a:gd name="T99" fmla="*/ 84 h 380"/>
                  <a:gd name="T100" fmla="*/ 295 w 303"/>
                  <a:gd name="T101" fmla="*/ 5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2" name="Freeform 118">
                <a:extLst>
                  <a:ext uri="{FF2B5EF4-FFF2-40B4-BE49-F238E27FC236}">
                    <a16:creationId xmlns:a16="http://schemas.microsoft.com/office/drawing/2014/main" id="{D23ECA2C-6933-CFBB-31C5-5ACA03EFE086}"/>
                  </a:ext>
                </a:extLst>
              </p:cNvPr>
              <p:cNvSpPr>
                <a:spLocks/>
              </p:cNvSpPr>
              <p:nvPr/>
            </p:nvSpPr>
            <p:spPr bwMode="auto">
              <a:xfrm>
                <a:off x="4407" y="1912"/>
                <a:ext cx="303" cy="380"/>
              </a:xfrm>
              <a:custGeom>
                <a:avLst/>
                <a:gdLst>
                  <a:gd name="T0" fmla="*/ 299 w 303"/>
                  <a:gd name="T1" fmla="*/ 5 h 380"/>
                  <a:gd name="T2" fmla="*/ 299 w 303"/>
                  <a:gd name="T3" fmla="*/ 22 h 380"/>
                  <a:gd name="T4" fmla="*/ 300 w 303"/>
                  <a:gd name="T5" fmla="*/ 38 h 380"/>
                  <a:gd name="T6" fmla="*/ 302 w 303"/>
                  <a:gd name="T7" fmla="*/ 54 h 380"/>
                  <a:gd name="T8" fmla="*/ 302 w 303"/>
                  <a:gd name="T9" fmla="*/ 70 h 380"/>
                  <a:gd name="T10" fmla="*/ 299 w 303"/>
                  <a:gd name="T11" fmla="*/ 86 h 380"/>
                  <a:gd name="T12" fmla="*/ 289 w 303"/>
                  <a:gd name="T13" fmla="*/ 109 h 380"/>
                  <a:gd name="T14" fmla="*/ 277 w 303"/>
                  <a:gd name="T15" fmla="*/ 132 h 380"/>
                  <a:gd name="T16" fmla="*/ 271 w 303"/>
                  <a:gd name="T17" fmla="*/ 159 h 380"/>
                  <a:gd name="T18" fmla="*/ 269 w 303"/>
                  <a:gd name="T19" fmla="*/ 187 h 380"/>
                  <a:gd name="T20" fmla="*/ 269 w 303"/>
                  <a:gd name="T21" fmla="*/ 215 h 380"/>
                  <a:gd name="T22" fmla="*/ 267 w 303"/>
                  <a:gd name="T23" fmla="*/ 243 h 380"/>
                  <a:gd name="T24" fmla="*/ 262 w 303"/>
                  <a:gd name="T25" fmla="*/ 270 h 380"/>
                  <a:gd name="T26" fmla="*/ 251 w 303"/>
                  <a:gd name="T27" fmla="*/ 297 h 380"/>
                  <a:gd name="T28" fmla="*/ 240 w 303"/>
                  <a:gd name="T29" fmla="*/ 309 h 380"/>
                  <a:gd name="T30" fmla="*/ 226 w 303"/>
                  <a:gd name="T31" fmla="*/ 318 h 380"/>
                  <a:gd name="T32" fmla="*/ 212 w 303"/>
                  <a:gd name="T33" fmla="*/ 331 h 380"/>
                  <a:gd name="T34" fmla="*/ 198 w 303"/>
                  <a:gd name="T35" fmla="*/ 353 h 380"/>
                  <a:gd name="T36" fmla="*/ 182 w 303"/>
                  <a:gd name="T37" fmla="*/ 372 h 380"/>
                  <a:gd name="T38" fmla="*/ 149 w 303"/>
                  <a:gd name="T39" fmla="*/ 379 h 380"/>
                  <a:gd name="T40" fmla="*/ 113 w 303"/>
                  <a:gd name="T41" fmla="*/ 374 h 380"/>
                  <a:gd name="T42" fmla="*/ 80 w 303"/>
                  <a:gd name="T43" fmla="*/ 359 h 380"/>
                  <a:gd name="T44" fmla="*/ 50 w 303"/>
                  <a:gd name="T45" fmla="*/ 334 h 380"/>
                  <a:gd name="T46" fmla="*/ 26 w 303"/>
                  <a:gd name="T47" fmla="*/ 304 h 380"/>
                  <a:gd name="T48" fmla="*/ 12 w 303"/>
                  <a:gd name="T49" fmla="*/ 277 h 380"/>
                  <a:gd name="T50" fmla="*/ 7 w 303"/>
                  <a:gd name="T51" fmla="*/ 261 h 380"/>
                  <a:gd name="T52" fmla="*/ 3 w 303"/>
                  <a:gd name="T53" fmla="*/ 245 h 380"/>
                  <a:gd name="T54" fmla="*/ 0 w 303"/>
                  <a:gd name="T55" fmla="*/ 228 h 380"/>
                  <a:gd name="T56" fmla="*/ 0 w 303"/>
                  <a:gd name="T57" fmla="*/ 211 h 380"/>
                  <a:gd name="T58" fmla="*/ 0 w 303"/>
                  <a:gd name="T59" fmla="*/ 193 h 380"/>
                  <a:gd name="T60" fmla="*/ 2 w 303"/>
                  <a:gd name="T61" fmla="*/ 210 h 380"/>
                  <a:gd name="T62" fmla="*/ 6 w 303"/>
                  <a:gd name="T63" fmla="*/ 225 h 380"/>
                  <a:gd name="T64" fmla="*/ 11 w 303"/>
                  <a:gd name="T65" fmla="*/ 237 h 380"/>
                  <a:gd name="T66" fmla="*/ 17 w 303"/>
                  <a:gd name="T67" fmla="*/ 246 h 380"/>
                  <a:gd name="T68" fmla="*/ 22 w 303"/>
                  <a:gd name="T69" fmla="*/ 256 h 380"/>
                  <a:gd name="T70" fmla="*/ 36 w 303"/>
                  <a:gd name="T71" fmla="*/ 280 h 380"/>
                  <a:gd name="T72" fmla="*/ 62 w 303"/>
                  <a:gd name="T73" fmla="*/ 307 h 380"/>
                  <a:gd name="T74" fmla="*/ 93 w 303"/>
                  <a:gd name="T75" fmla="*/ 325 h 380"/>
                  <a:gd name="T76" fmla="*/ 128 w 303"/>
                  <a:gd name="T77" fmla="*/ 336 h 380"/>
                  <a:gd name="T78" fmla="*/ 165 w 303"/>
                  <a:gd name="T79" fmla="*/ 338 h 380"/>
                  <a:gd name="T80" fmla="*/ 201 w 303"/>
                  <a:gd name="T81" fmla="*/ 331 h 380"/>
                  <a:gd name="T82" fmla="*/ 230 w 303"/>
                  <a:gd name="T83" fmla="*/ 314 h 380"/>
                  <a:gd name="T84" fmla="*/ 250 w 303"/>
                  <a:gd name="T85" fmla="*/ 289 h 380"/>
                  <a:gd name="T86" fmla="*/ 262 w 303"/>
                  <a:gd name="T87" fmla="*/ 259 h 380"/>
                  <a:gd name="T88" fmla="*/ 264 w 303"/>
                  <a:gd name="T89" fmla="*/ 225 h 380"/>
                  <a:gd name="T90" fmla="*/ 258 w 303"/>
                  <a:gd name="T91" fmla="*/ 192 h 380"/>
                  <a:gd name="T92" fmla="*/ 252 w 303"/>
                  <a:gd name="T93" fmla="*/ 168 h 380"/>
                  <a:gd name="T94" fmla="*/ 251 w 303"/>
                  <a:gd name="T95" fmla="*/ 143 h 380"/>
                  <a:gd name="T96" fmla="*/ 257 w 303"/>
                  <a:gd name="T97" fmla="*/ 116 h 380"/>
                  <a:gd name="T98" fmla="*/ 275 w 303"/>
                  <a:gd name="T99" fmla="*/ 92 h 380"/>
                  <a:gd name="T100" fmla="*/ 292 w 303"/>
                  <a:gd name="T101" fmla="*/ 6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0"/>
                    </a:ln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3" name="Freeform 119">
                <a:extLst>
                  <a:ext uri="{FF2B5EF4-FFF2-40B4-BE49-F238E27FC236}">
                    <a16:creationId xmlns:a16="http://schemas.microsoft.com/office/drawing/2014/main" id="{805CB5C3-E45B-E599-9A0E-275D88D00CA9}"/>
                  </a:ext>
                </a:extLst>
              </p:cNvPr>
              <p:cNvSpPr>
                <a:spLocks/>
              </p:cNvSpPr>
              <p:nvPr/>
            </p:nvSpPr>
            <p:spPr bwMode="auto">
              <a:xfrm>
                <a:off x="4411" y="2131"/>
                <a:ext cx="17" cy="17"/>
              </a:xfrm>
              <a:custGeom>
                <a:avLst/>
                <a:gdLst>
                  <a:gd name="T0" fmla="*/ 16 w 17"/>
                  <a:gd name="T1" fmla="*/ 8 h 17"/>
                  <a:gd name="T2" fmla="*/ 12 w 17"/>
                  <a:gd name="T3" fmla="*/ 0 h 17"/>
                  <a:gd name="T4" fmla="*/ 4 w 17"/>
                  <a:gd name="T5" fmla="*/ 0 h 17"/>
                  <a:gd name="T6" fmla="*/ 0 w 17"/>
                  <a:gd name="T7" fmla="*/ 8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4" y="0"/>
                    </a:lnTo>
                    <a:lnTo>
                      <a:pt x="0" y="8"/>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4" name="Freeform 120">
                <a:extLst>
                  <a:ext uri="{FF2B5EF4-FFF2-40B4-BE49-F238E27FC236}">
                    <a16:creationId xmlns:a16="http://schemas.microsoft.com/office/drawing/2014/main" id="{8CA6AC58-F351-ABCF-F1C5-B34CB50ECFAA}"/>
                  </a:ext>
                </a:extLst>
              </p:cNvPr>
              <p:cNvSpPr>
                <a:spLocks/>
              </p:cNvSpPr>
              <p:nvPr/>
            </p:nvSpPr>
            <p:spPr bwMode="auto">
              <a:xfrm>
                <a:off x="4411" y="2132"/>
                <a:ext cx="81" cy="97"/>
              </a:xfrm>
              <a:custGeom>
                <a:avLst/>
                <a:gdLst>
                  <a:gd name="T0" fmla="*/ 80 w 81"/>
                  <a:gd name="T1" fmla="*/ 93 h 97"/>
                  <a:gd name="T2" fmla="*/ 80 w 81"/>
                  <a:gd name="T3" fmla="*/ 93 h 97"/>
                  <a:gd name="T4" fmla="*/ 74 w 81"/>
                  <a:gd name="T5" fmla="*/ 89 h 97"/>
                  <a:gd name="T6" fmla="*/ 67 w 81"/>
                  <a:gd name="T7" fmla="*/ 86 h 97"/>
                  <a:gd name="T8" fmla="*/ 60 w 81"/>
                  <a:gd name="T9" fmla="*/ 81 h 97"/>
                  <a:gd name="T10" fmla="*/ 54 w 81"/>
                  <a:gd name="T11" fmla="*/ 77 h 97"/>
                  <a:gd name="T12" fmla="*/ 49 w 81"/>
                  <a:gd name="T13" fmla="*/ 72 h 97"/>
                  <a:gd name="T14" fmla="*/ 43 w 81"/>
                  <a:gd name="T15" fmla="*/ 67 h 97"/>
                  <a:gd name="T16" fmla="*/ 38 w 81"/>
                  <a:gd name="T17" fmla="*/ 61 h 97"/>
                  <a:gd name="T18" fmla="*/ 33 w 81"/>
                  <a:gd name="T19" fmla="*/ 55 h 97"/>
                  <a:gd name="T20" fmla="*/ 28 w 81"/>
                  <a:gd name="T21" fmla="*/ 49 h 97"/>
                  <a:gd name="T22" fmla="*/ 23 w 81"/>
                  <a:gd name="T23" fmla="*/ 43 h 97"/>
                  <a:gd name="T24" fmla="*/ 19 w 81"/>
                  <a:gd name="T25" fmla="*/ 37 h 97"/>
                  <a:gd name="T26" fmla="*/ 16 w 81"/>
                  <a:gd name="T27" fmla="*/ 29 h 97"/>
                  <a:gd name="T28" fmla="*/ 12 w 81"/>
                  <a:gd name="T29" fmla="*/ 22 h 97"/>
                  <a:gd name="T30" fmla="*/ 9 w 81"/>
                  <a:gd name="T31" fmla="*/ 15 h 97"/>
                  <a:gd name="T32" fmla="*/ 6 w 81"/>
                  <a:gd name="T33" fmla="*/ 8 h 97"/>
                  <a:gd name="T34" fmla="*/ 4 w 81"/>
                  <a:gd name="T35" fmla="*/ 0 h 97"/>
                  <a:gd name="T36" fmla="*/ 0 w 81"/>
                  <a:gd name="T37" fmla="*/ 1 h 97"/>
                  <a:gd name="T38" fmla="*/ 2 w 81"/>
                  <a:gd name="T39" fmla="*/ 9 h 97"/>
                  <a:gd name="T40" fmla="*/ 5 w 81"/>
                  <a:gd name="T41" fmla="*/ 17 h 97"/>
                  <a:gd name="T42" fmla="*/ 8 w 81"/>
                  <a:gd name="T43" fmla="*/ 24 h 97"/>
                  <a:gd name="T44" fmla="*/ 12 w 81"/>
                  <a:gd name="T45" fmla="*/ 31 h 97"/>
                  <a:gd name="T46" fmla="*/ 16 w 81"/>
                  <a:gd name="T47" fmla="*/ 39 h 97"/>
                  <a:gd name="T48" fmla="*/ 20 w 81"/>
                  <a:gd name="T49" fmla="*/ 45 h 97"/>
                  <a:gd name="T50" fmla="*/ 25 w 81"/>
                  <a:gd name="T51" fmla="*/ 51 h 97"/>
                  <a:gd name="T52" fmla="*/ 30 w 81"/>
                  <a:gd name="T53" fmla="*/ 58 h 97"/>
                  <a:gd name="T54" fmla="*/ 35 w 81"/>
                  <a:gd name="T55" fmla="*/ 64 h 97"/>
                  <a:gd name="T56" fmla="*/ 40 w 81"/>
                  <a:gd name="T57" fmla="*/ 69 h 97"/>
                  <a:gd name="T58" fmla="*/ 46 w 81"/>
                  <a:gd name="T59" fmla="*/ 75 h 97"/>
                  <a:gd name="T60" fmla="*/ 52 w 81"/>
                  <a:gd name="T61" fmla="*/ 79 h 97"/>
                  <a:gd name="T62" fmla="*/ 59 w 81"/>
                  <a:gd name="T63" fmla="*/ 84 h 97"/>
                  <a:gd name="T64" fmla="*/ 65 w 81"/>
                  <a:gd name="T65" fmla="*/ 89 h 97"/>
                  <a:gd name="T66" fmla="*/ 72 w 81"/>
                  <a:gd name="T67" fmla="*/ 93 h 97"/>
                  <a:gd name="T68" fmla="*/ 78 w 81"/>
                  <a:gd name="T69" fmla="*/ 96 h 97"/>
                  <a:gd name="T70" fmla="*/ 80 w 81"/>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 h="97">
                    <a:moveTo>
                      <a:pt x="80" y="93"/>
                    </a:moveTo>
                    <a:lnTo>
                      <a:pt x="80" y="93"/>
                    </a:lnTo>
                    <a:lnTo>
                      <a:pt x="74" y="89"/>
                    </a:lnTo>
                    <a:lnTo>
                      <a:pt x="67" y="86"/>
                    </a:lnTo>
                    <a:lnTo>
                      <a:pt x="60" y="81"/>
                    </a:lnTo>
                    <a:lnTo>
                      <a:pt x="54" y="77"/>
                    </a:lnTo>
                    <a:lnTo>
                      <a:pt x="49" y="72"/>
                    </a:lnTo>
                    <a:lnTo>
                      <a:pt x="43" y="67"/>
                    </a:lnTo>
                    <a:lnTo>
                      <a:pt x="38" y="61"/>
                    </a:lnTo>
                    <a:lnTo>
                      <a:pt x="33" y="55"/>
                    </a:lnTo>
                    <a:lnTo>
                      <a:pt x="28" y="49"/>
                    </a:lnTo>
                    <a:lnTo>
                      <a:pt x="23" y="43"/>
                    </a:lnTo>
                    <a:lnTo>
                      <a:pt x="19" y="37"/>
                    </a:lnTo>
                    <a:lnTo>
                      <a:pt x="16" y="29"/>
                    </a:lnTo>
                    <a:lnTo>
                      <a:pt x="12" y="22"/>
                    </a:lnTo>
                    <a:lnTo>
                      <a:pt x="9" y="15"/>
                    </a:lnTo>
                    <a:lnTo>
                      <a:pt x="6" y="8"/>
                    </a:lnTo>
                    <a:lnTo>
                      <a:pt x="4" y="0"/>
                    </a:lnTo>
                    <a:lnTo>
                      <a:pt x="0" y="1"/>
                    </a:lnTo>
                    <a:lnTo>
                      <a:pt x="2" y="9"/>
                    </a:lnTo>
                    <a:lnTo>
                      <a:pt x="5" y="17"/>
                    </a:lnTo>
                    <a:lnTo>
                      <a:pt x="8" y="24"/>
                    </a:lnTo>
                    <a:lnTo>
                      <a:pt x="12" y="31"/>
                    </a:lnTo>
                    <a:lnTo>
                      <a:pt x="16" y="39"/>
                    </a:lnTo>
                    <a:lnTo>
                      <a:pt x="20" y="45"/>
                    </a:lnTo>
                    <a:lnTo>
                      <a:pt x="25" y="51"/>
                    </a:lnTo>
                    <a:lnTo>
                      <a:pt x="30" y="58"/>
                    </a:lnTo>
                    <a:lnTo>
                      <a:pt x="35" y="64"/>
                    </a:lnTo>
                    <a:lnTo>
                      <a:pt x="40" y="69"/>
                    </a:lnTo>
                    <a:lnTo>
                      <a:pt x="46" y="75"/>
                    </a:lnTo>
                    <a:lnTo>
                      <a:pt x="52" y="79"/>
                    </a:lnTo>
                    <a:lnTo>
                      <a:pt x="59" y="84"/>
                    </a:lnTo>
                    <a:lnTo>
                      <a:pt x="65" y="89"/>
                    </a:lnTo>
                    <a:lnTo>
                      <a:pt x="72" y="93"/>
                    </a:lnTo>
                    <a:lnTo>
                      <a:pt x="78" y="96"/>
                    </a:lnTo>
                    <a:lnTo>
                      <a:pt x="80" y="9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5" name="Freeform 121">
                <a:extLst>
                  <a:ext uri="{FF2B5EF4-FFF2-40B4-BE49-F238E27FC236}">
                    <a16:creationId xmlns:a16="http://schemas.microsoft.com/office/drawing/2014/main" id="{C8A9EBE2-E189-2E6B-C547-43DAD8BB264B}"/>
                  </a:ext>
                </a:extLst>
              </p:cNvPr>
              <p:cNvSpPr>
                <a:spLocks/>
              </p:cNvSpPr>
              <p:nvPr/>
            </p:nvSpPr>
            <p:spPr bwMode="auto">
              <a:xfrm>
                <a:off x="4489" y="2225"/>
                <a:ext cx="122" cy="27"/>
              </a:xfrm>
              <a:custGeom>
                <a:avLst/>
                <a:gdLst>
                  <a:gd name="T0" fmla="*/ 119 w 122"/>
                  <a:gd name="T1" fmla="*/ 18 h 27"/>
                  <a:gd name="T2" fmla="*/ 119 w 122"/>
                  <a:gd name="T3" fmla="*/ 18 h 27"/>
                  <a:gd name="T4" fmla="*/ 112 w 122"/>
                  <a:gd name="T5" fmla="*/ 20 h 27"/>
                  <a:gd name="T6" fmla="*/ 105 w 122"/>
                  <a:gd name="T7" fmla="*/ 21 h 27"/>
                  <a:gd name="T8" fmla="*/ 97 w 122"/>
                  <a:gd name="T9" fmla="*/ 22 h 27"/>
                  <a:gd name="T10" fmla="*/ 89 w 122"/>
                  <a:gd name="T11" fmla="*/ 22 h 27"/>
                  <a:gd name="T12" fmla="*/ 82 w 122"/>
                  <a:gd name="T13" fmla="*/ 22 h 27"/>
                  <a:gd name="T14" fmla="*/ 74 w 122"/>
                  <a:gd name="T15" fmla="*/ 22 h 27"/>
                  <a:gd name="T16" fmla="*/ 67 w 122"/>
                  <a:gd name="T17" fmla="*/ 21 h 27"/>
                  <a:gd name="T18" fmla="*/ 59 w 122"/>
                  <a:gd name="T19" fmla="*/ 19 h 27"/>
                  <a:gd name="T20" fmla="*/ 52 w 122"/>
                  <a:gd name="T21" fmla="*/ 18 h 27"/>
                  <a:gd name="T22" fmla="*/ 45 w 122"/>
                  <a:gd name="T23" fmla="*/ 15 h 27"/>
                  <a:gd name="T24" fmla="*/ 37 w 122"/>
                  <a:gd name="T25" fmla="*/ 13 h 27"/>
                  <a:gd name="T26" fmla="*/ 30 w 122"/>
                  <a:gd name="T27" fmla="*/ 11 h 27"/>
                  <a:gd name="T28" fmla="*/ 23 w 122"/>
                  <a:gd name="T29" fmla="*/ 8 h 27"/>
                  <a:gd name="T30" fmla="*/ 16 w 122"/>
                  <a:gd name="T31" fmla="*/ 5 h 27"/>
                  <a:gd name="T32" fmla="*/ 9 w 122"/>
                  <a:gd name="T33" fmla="*/ 3 h 27"/>
                  <a:gd name="T34" fmla="*/ 2 w 122"/>
                  <a:gd name="T35" fmla="*/ 0 h 27"/>
                  <a:gd name="T36" fmla="*/ 0 w 122"/>
                  <a:gd name="T37" fmla="*/ 3 h 27"/>
                  <a:gd name="T38" fmla="*/ 7 w 122"/>
                  <a:gd name="T39" fmla="*/ 7 h 27"/>
                  <a:gd name="T40" fmla="*/ 14 w 122"/>
                  <a:gd name="T41" fmla="*/ 9 h 27"/>
                  <a:gd name="T42" fmla="*/ 21 w 122"/>
                  <a:gd name="T43" fmla="*/ 12 h 27"/>
                  <a:gd name="T44" fmla="*/ 29 w 122"/>
                  <a:gd name="T45" fmla="*/ 15 h 27"/>
                  <a:gd name="T46" fmla="*/ 36 w 122"/>
                  <a:gd name="T47" fmla="*/ 17 h 27"/>
                  <a:gd name="T48" fmla="*/ 43 w 122"/>
                  <a:gd name="T49" fmla="*/ 19 h 27"/>
                  <a:gd name="T50" fmla="*/ 51 w 122"/>
                  <a:gd name="T51" fmla="*/ 22 h 27"/>
                  <a:gd name="T52" fmla="*/ 58 w 122"/>
                  <a:gd name="T53" fmla="*/ 23 h 27"/>
                  <a:gd name="T54" fmla="*/ 66 w 122"/>
                  <a:gd name="T55" fmla="*/ 25 h 27"/>
                  <a:gd name="T56" fmla="*/ 74 w 122"/>
                  <a:gd name="T57" fmla="*/ 25 h 27"/>
                  <a:gd name="T58" fmla="*/ 82 w 122"/>
                  <a:gd name="T59" fmla="*/ 26 h 27"/>
                  <a:gd name="T60" fmla="*/ 89 w 122"/>
                  <a:gd name="T61" fmla="*/ 26 h 27"/>
                  <a:gd name="T62" fmla="*/ 97 w 122"/>
                  <a:gd name="T63" fmla="*/ 25 h 27"/>
                  <a:gd name="T64" fmla="*/ 105 w 122"/>
                  <a:gd name="T65" fmla="*/ 25 h 27"/>
                  <a:gd name="T66" fmla="*/ 113 w 122"/>
                  <a:gd name="T67" fmla="*/ 24 h 27"/>
                  <a:gd name="T68" fmla="*/ 121 w 122"/>
                  <a:gd name="T69" fmla="*/ 22 h 27"/>
                  <a:gd name="T70" fmla="*/ 119 w 122"/>
                  <a:gd name="T71" fmla="*/ 18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18"/>
                    </a:moveTo>
                    <a:lnTo>
                      <a:pt x="119" y="18"/>
                    </a:lnTo>
                    <a:lnTo>
                      <a:pt x="112" y="20"/>
                    </a:lnTo>
                    <a:lnTo>
                      <a:pt x="105" y="21"/>
                    </a:lnTo>
                    <a:lnTo>
                      <a:pt x="97" y="22"/>
                    </a:lnTo>
                    <a:lnTo>
                      <a:pt x="89" y="22"/>
                    </a:lnTo>
                    <a:lnTo>
                      <a:pt x="82" y="22"/>
                    </a:lnTo>
                    <a:lnTo>
                      <a:pt x="74" y="22"/>
                    </a:lnTo>
                    <a:lnTo>
                      <a:pt x="67" y="21"/>
                    </a:lnTo>
                    <a:lnTo>
                      <a:pt x="59" y="19"/>
                    </a:lnTo>
                    <a:lnTo>
                      <a:pt x="52" y="18"/>
                    </a:lnTo>
                    <a:lnTo>
                      <a:pt x="45" y="15"/>
                    </a:lnTo>
                    <a:lnTo>
                      <a:pt x="37" y="13"/>
                    </a:lnTo>
                    <a:lnTo>
                      <a:pt x="30" y="11"/>
                    </a:lnTo>
                    <a:lnTo>
                      <a:pt x="23" y="8"/>
                    </a:lnTo>
                    <a:lnTo>
                      <a:pt x="16" y="5"/>
                    </a:lnTo>
                    <a:lnTo>
                      <a:pt x="9" y="3"/>
                    </a:lnTo>
                    <a:lnTo>
                      <a:pt x="2" y="0"/>
                    </a:lnTo>
                    <a:lnTo>
                      <a:pt x="0" y="3"/>
                    </a:lnTo>
                    <a:lnTo>
                      <a:pt x="7" y="7"/>
                    </a:lnTo>
                    <a:lnTo>
                      <a:pt x="14" y="9"/>
                    </a:lnTo>
                    <a:lnTo>
                      <a:pt x="21" y="12"/>
                    </a:lnTo>
                    <a:lnTo>
                      <a:pt x="29" y="15"/>
                    </a:lnTo>
                    <a:lnTo>
                      <a:pt x="36" y="17"/>
                    </a:lnTo>
                    <a:lnTo>
                      <a:pt x="43" y="19"/>
                    </a:lnTo>
                    <a:lnTo>
                      <a:pt x="51" y="22"/>
                    </a:lnTo>
                    <a:lnTo>
                      <a:pt x="58" y="23"/>
                    </a:lnTo>
                    <a:lnTo>
                      <a:pt x="66" y="25"/>
                    </a:lnTo>
                    <a:lnTo>
                      <a:pt x="74" y="25"/>
                    </a:lnTo>
                    <a:lnTo>
                      <a:pt x="82" y="26"/>
                    </a:lnTo>
                    <a:lnTo>
                      <a:pt x="89" y="26"/>
                    </a:lnTo>
                    <a:lnTo>
                      <a:pt x="97" y="25"/>
                    </a:lnTo>
                    <a:lnTo>
                      <a:pt x="105" y="25"/>
                    </a:lnTo>
                    <a:lnTo>
                      <a:pt x="113" y="24"/>
                    </a:lnTo>
                    <a:lnTo>
                      <a:pt x="121" y="22"/>
                    </a:lnTo>
                    <a:lnTo>
                      <a:pt x="119" y="1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6" name="Freeform 122">
                <a:extLst>
                  <a:ext uri="{FF2B5EF4-FFF2-40B4-BE49-F238E27FC236}">
                    <a16:creationId xmlns:a16="http://schemas.microsoft.com/office/drawing/2014/main" id="{3C7EB821-EE4C-412F-1CFE-F00C5C8559B0}"/>
                  </a:ext>
                </a:extLst>
              </p:cNvPr>
              <p:cNvSpPr>
                <a:spLocks/>
              </p:cNvSpPr>
              <p:nvPr/>
            </p:nvSpPr>
            <p:spPr bwMode="auto">
              <a:xfrm>
                <a:off x="4608" y="2085"/>
                <a:ext cx="67" cy="163"/>
              </a:xfrm>
              <a:custGeom>
                <a:avLst/>
                <a:gdLst>
                  <a:gd name="T0" fmla="*/ 48 w 67"/>
                  <a:gd name="T1" fmla="*/ 1 h 163"/>
                  <a:gd name="T2" fmla="*/ 48 w 67"/>
                  <a:gd name="T3" fmla="*/ 1 h 163"/>
                  <a:gd name="T4" fmla="*/ 52 w 67"/>
                  <a:gd name="T5" fmla="*/ 12 h 163"/>
                  <a:gd name="T6" fmla="*/ 55 w 67"/>
                  <a:gd name="T7" fmla="*/ 23 h 163"/>
                  <a:gd name="T8" fmla="*/ 58 w 67"/>
                  <a:gd name="T9" fmla="*/ 35 h 163"/>
                  <a:gd name="T10" fmla="*/ 60 w 67"/>
                  <a:gd name="T11" fmla="*/ 47 h 163"/>
                  <a:gd name="T12" fmla="*/ 61 w 67"/>
                  <a:gd name="T13" fmla="*/ 59 h 163"/>
                  <a:gd name="T14" fmla="*/ 62 w 67"/>
                  <a:gd name="T15" fmla="*/ 70 h 163"/>
                  <a:gd name="T16" fmla="*/ 62 w 67"/>
                  <a:gd name="T17" fmla="*/ 82 h 163"/>
                  <a:gd name="T18" fmla="*/ 60 w 67"/>
                  <a:gd name="T19" fmla="*/ 94 h 163"/>
                  <a:gd name="T20" fmla="*/ 57 w 67"/>
                  <a:gd name="T21" fmla="*/ 104 h 163"/>
                  <a:gd name="T22" fmla="*/ 54 w 67"/>
                  <a:gd name="T23" fmla="*/ 115 h 163"/>
                  <a:gd name="T24" fmla="*/ 49 w 67"/>
                  <a:gd name="T25" fmla="*/ 125 h 163"/>
                  <a:gd name="T26" fmla="*/ 42 w 67"/>
                  <a:gd name="T27" fmla="*/ 133 h 163"/>
                  <a:gd name="T28" fmla="*/ 34 w 67"/>
                  <a:gd name="T29" fmla="*/ 141 h 163"/>
                  <a:gd name="T30" fmla="*/ 25 w 67"/>
                  <a:gd name="T31" fmla="*/ 148 h 163"/>
                  <a:gd name="T32" fmla="*/ 14 w 67"/>
                  <a:gd name="T33" fmla="*/ 153 h 163"/>
                  <a:gd name="T34" fmla="*/ 0 w 67"/>
                  <a:gd name="T35" fmla="*/ 158 h 163"/>
                  <a:gd name="T36" fmla="*/ 2 w 67"/>
                  <a:gd name="T37" fmla="*/ 162 h 163"/>
                  <a:gd name="T38" fmla="*/ 15 w 67"/>
                  <a:gd name="T39" fmla="*/ 157 h 163"/>
                  <a:gd name="T40" fmla="*/ 27 w 67"/>
                  <a:gd name="T41" fmla="*/ 151 h 163"/>
                  <a:gd name="T42" fmla="*/ 37 w 67"/>
                  <a:gd name="T43" fmla="*/ 144 h 163"/>
                  <a:gd name="T44" fmla="*/ 45 w 67"/>
                  <a:gd name="T45" fmla="*/ 136 h 163"/>
                  <a:gd name="T46" fmla="*/ 52 w 67"/>
                  <a:gd name="T47" fmla="*/ 126 h 163"/>
                  <a:gd name="T48" fmla="*/ 57 w 67"/>
                  <a:gd name="T49" fmla="*/ 117 h 163"/>
                  <a:gd name="T50" fmla="*/ 61 w 67"/>
                  <a:gd name="T51" fmla="*/ 106 h 163"/>
                  <a:gd name="T52" fmla="*/ 64 w 67"/>
                  <a:gd name="T53" fmla="*/ 94 h 163"/>
                  <a:gd name="T54" fmla="*/ 66 w 67"/>
                  <a:gd name="T55" fmla="*/ 82 h 163"/>
                  <a:gd name="T56" fmla="*/ 66 w 67"/>
                  <a:gd name="T57" fmla="*/ 70 h 163"/>
                  <a:gd name="T58" fmla="*/ 65 w 67"/>
                  <a:gd name="T59" fmla="*/ 59 h 163"/>
                  <a:gd name="T60" fmla="*/ 64 w 67"/>
                  <a:gd name="T61" fmla="*/ 46 h 163"/>
                  <a:gd name="T62" fmla="*/ 62 w 67"/>
                  <a:gd name="T63" fmla="*/ 34 h 163"/>
                  <a:gd name="T64" fmla="*/ 59 w 67"/>
                  <a:gd name="T65" fmla="*/ 22 h 163"/>
                  <a:gd name="T66" fmla="*/ 56 w 67"/>
                  <a:gd name="T67" fmla="*/ 11 h 163"/>
                  <a:gd name="T68" fmla="*/ 52 w 67"/>
                  <a:gd name="T69" fmla="*/ 0 h 163"/>
                  <a:gd name="T70" fmla="*/ 48 w 67"/>
                  <a:gd name="T71" fmla="*/ 1 h 16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63">
                    <a:moveTo>
                      <a:pt x="48" y="1"/>
                    </a:moveTo>
                    <a:lnTo>
                      <a:pt x="48" y="1"/>
                    </a:lnTo>
                    <a:lnTo>
                      <a:pt x="52" y="12"/>
                    </a:lnTo>
                    <a:lnTo>
                      <a:pt x="55" y="23"/>
                    </a:lnTo>
                    <a:lnTo>
                      <a:pt x="58" y="35"/>
                    </a:lnTo>
                    <a:lnTo>
                      <a:pt x="60" y="47"/>
                    </a:lnTo>
                    <a:lnTo>
                      <a:pt x="61" y="59"/>
                    </a:lnTo>
                    <a:lnTo>
                      <a:pt x="62" y="70"/>
                    </a:lnTo>
                    <a:lnTo>
                      <a:pt x="62" y="82"/>
                    </a:lnTo>
                    <a:lnTo>
                      <a:pt x="60" y="94"/>
                    </a:lnTo>
                    <a:lnTo>
                      <a:pt x="57" y="104"/>
                    </a:lnTo>
                    <a:lnTo>
                      <a:pt x="54" y="115"/>
                    </a:lnTo>
                    <a:lnTo>
                      <a:pt x="49" y="125"/>
                    </a:lnTo>
                    <a:lnTo>
                      <a:pt x="42" y="133"/>
                    </a:lnTo>
                    <a:lnTo>
                      <a:pt x="34" y="141"/>
                    </a:lnTo>
                    <a:lnTo>
                      <a:pt x="25" y="148"/>
                    </a:lnTo>
                    <a:lnTo>
                      <a:pt x="14" y="153"/>
                    </a:lnTo>
                    <a:lnTo>
                      <a:pt x="0" y="158"/>
                    </a:lnTo>
                    <a:lnTo>
                      <a:pt x="2" y="162"/>
                    </a:lnTo>
                    <a:lnTo>
                      <a:pt x="15" y="157"/>
                    </a:lnTo>
                    <a:lnTo>
                      <a:pt x="27" y="151"/>
                    </a:lnTo>
                    <a:lnTo>
                      <a:pt x="37" y="144"/>
                    </a:lnTo>
                    <a:lnTo>
                      <a:pt x="45" y="136"/>
                    </a:lnTo>
                    <a:lnTo>
                      <a:pt x="52" y="126"/>
                    </a:lnTo>
                    <a:lnTo>
                      <a:pt x="57" y="117"/>
                    </a:lnTo>
                    <a:lnTo>
                      <a:pt x="61" y="106"/>
                    </a:lnTo>
                    <a:lnTo>
                      <a:pt x="64" y="94"/>
                    </a:lnTo>
                    <a:lnTo>
                      <a:pt x="66" y="82"/>
                    </a:lnTo>
                    <a:lnTo>
                      <a:pt x="66" y="70"/>
                    </a:lnTo>
                    <a:lnTo>
                      <a:pt x="65" y="59"/>
                    </a:lnTo>
                    <a:lnTo>
                      <a:pt x="64" y="46"/>
                    </a:lnTo>
                    <a:lnTo>
                      <a:pt x="62" y="34"/>
                    </a:lnTo>
                    <a:lnTo>
                      <a:pt x="59" y="22"/>
                    </a:lnTo>
                    <a:lnTo>
                      <a:pt x="56" y="11"/>
                    </a:lnTo>
                    <a:lnTo>
                      <a:pt x="52" y="0"/>
                    </a:lnTo>
                    <a:lnTo>
                      <a:pt x="4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7" name="Freeform 123">
                <a:extLst>
                  <a:ext uri="{FF2B5EF4-FFF2-40B4-BE49-F238E27FC236}">
                    <a16:creationId xmlns:a16="http://schemas.microsoft.com/office/drawing/2014/main" id="{B39F722D-9BF5-D8EE-CD43-02CD66B46E79}"/>
                  </a:ext>
                </a:extLst>
              </p:cNvPr>
              <p:cNvSpPr>
                <a:spLocks/>
              </p:cNvSpPr>
              <p:nvPr/>
            </p:nvSpPr>
            <p:spPr bwMode="auto">
              <a:xfrm>
                <a:off x="4647" y="2064"/>
                <a:ext cx="17" cy="23"/>
              </a:xfrm>
              <a:custGeom>
                <a:avLst/>
                <a:gdLst>
                  <a:gd name="T0" fmla="*/ 0 w 17"/>
                  <a:gd name="T1" fmla="*/ 0 h 23"/>
                  <a:gd name="T2" fmla="*/ 1 w 17"/>
                  <a:gd name="T3" fmla="*/ 3 h 23"/>
                  <a:gd name="T4" fmla="*/ 3 w 17"/>
                  <a:gd name="T5" fmla="*/ 7 h 23"/>
                  <a:gd name="T6" fmla="*/ 4 w 17"/>
                  <a:gd name="T7" fmla="*/ 10 h 23"/>
                  <a:gd name="T8" fmla="*/ 6 w 17"/>
                  <a:gd name="T9" fmla="*/ 12 h 23"/>
                  <a:gd name="T10" fmla="*/ 8 w 17"/>
                  <a:gd name="T11" fmla="*/ 15 h 23"/>
                  <a:gd name="T12" fmla="*/ 8 w 17"/>
                  <a:gd name="T13" fmla="*/ 17 h 23"/>
                  <a:gd name="T14" fmla="*/ 9 w 17"/>
                  <a:gd name="T15" fmla="*/ 19 h 23"/>
                  <a:gd name="T16" fmla="*/ 11 w 17"/>
                  <a:gd name="T17" fmla="*/ 22 h 23"/>
                  <a:gd name="T18" fmla="*/ 16 w 17"/>
                  <a:gd name="T19" fmla="*/ 21 h 23"/>
                  <a:gd name="T20" fmla="*/ 14 w 17"/>
                  <a:gd name="T21" fmla="*/ 18 h 23"/>
                  <a:gd name="T22" fmla="*/ 13 w 17"/>
                  <a:gd name="T23" fmla="*/ 16 h 23"/>
                  <a:gd name="T24" fmla="*/ 12 w 17"/>
                  <a:gd name="T25" fmla="*/ 13 h 23"/>
                  <a:gd name="T26" fmla="*/ 11 w 17"/>
                  <a:gd name="T27" fmla="*/ 10 h 23"/>
                  <a:gd name="T28" fmla="*/ 9 w 17"/>
                  <a:gd name="T29" fmla="*/ 8 h 23"/>
                  <a:gd name="T30" fmla="*/ 8 w 17"/>
                  <a:gd name="T31" fmla="*/ 5 h 23"/>
                  <a:gd name="T32" fmla="*/ 6 w 17"/>
                  <a:gd name="T33" fmla="*/ 2 h 23"/>
                  <a:gd name="T34" fmla="*/ 4 w 17"/>
                  <a:gd name="T35" fmla="*/ 0 h 23"/>
                  <a:gd name="T36" fmla="*/ 0 w 17"/>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3">
                    <a:moveTo>
                      <a:pt x="0" y="0"/>
                    </a:moveTo>
                    <a:lnTo>
                      <a:pt x="1" y="3"/>
                    </a:lnTo>
                    <a:lnTo>
                      <a:pt x="3" y="7"/>
                    </a:lnTo>
                    <a:lnTo>
                      <a:pt x="4" y="10"/>
                    </a:lnTo>
                    <a:lnTo>
                      <a:pt x="6" y="12"/>
                    </a:lnTo>
                    <a:lnTo>
                      <a:pt x="8" y="15"/>
                    </a:lnTo>
                    <a:lnTo>
                      <a:pt x="8" y="17"/>
                    </a:lnTo>
                    <a:lnTo>
                      <a:pt x="9" y="19"/>
                    </a:lnTo>
                    <a:lnTo>
                      <a:pt x="11" y="22"/>
                    </a:lnTo>
                    <a:lnTo>
                      <a:pt x="16" y="21"/>
                    </a:lnTo>
                    <a:lnTo>
                      <a:pt x="14" y="18"/>
                    </a:lnTo>
                    <a:lnTo>
                      <a:pt x="13" y="16"/>
                    </a:lnTo>
                    <a:lnTo>
                      <a:pt x="12" y="13"/>
                    </a:lnTo>
                    <a:lnTo>
                      <a:pt x="11" y="10"/>
                    </a:lnTo>
                    <a:lnTo>
                      <a:pt x="9" y="8"/>
                    </a:lnTo>
                    <a:lnTo>
                      <a:pt x="8" y="5"/>
                    </a:lnTo>
                    <a:lnTo>
                      <a:pt x="6" y="2"/>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8" name="Freeform 124">
                <a:extLst>
                  <a:ext uri="{FF2B5EF4-FFF2-40B4-BE49-F238E27FC236}">
                    <a16:creationId xmlns:a16="http://schemas.microsoft.com/office/drawing/2014/main" id="{5DE26786-E901-9D92-BA13-93891D99D36E}"/>
                  </a:ext>
                </a:extLst>
              </p:cNvPr>
              <p:cNvSpPr>
                <a:spLocks/>
              </p:cNvSpPr>
              <p:nvPr/>
            </p:nvSpPr>
            <p:spPr bwMode="auto">
              <a:xfrm>
                <a:off x="4647" y="2062"/>
                <a:ext cx="17" cy="17"/>
              </a:xfrm>
              <a:custGeom>
                <a:avLst/>
                <a:gdLst>
                  <a:gd name="T0" fmla="*/ 16 w 17"/>
                  <a:gd name="T1" fmla="*/ 16 h 17"/>
                  <a:gd name="T2" fmla="*/ 12 w 17"/>
                  <a:gd name="T3" fmla="*/ 0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59" name="Freeform 125">
                <a:extLst>
                  <a:ext uri="{FF2B5EF4-FFF2-40B4-BE49-F238E27FC236}">
                    <a16:creationId xmlns:a16="http://schemas.microsoft.com/office/drawing/2014/main" id="{77A9F76D-A67E-B359-BEF4-DD6DC639DE45}"/>
                  </a:ext>
                </a:extLst>
              </p:cNvPr>
              <p:cNvSpPr>
                <a:spLocks/>
              </p:cNvSpPr>
              <p:nvPr/>
            </p:nvSpPr>
            <p:spPr bwMode="auto">
              <a:xfrm>
                <a:off x="4595" y="1734"/>
                <a:ext cx="107" cy="97"/>
              </a:xfrm>
              <a:custGeom>
                <a:avLst/>
                <a:gdLst>
                  <a:gd name="T0" fmla="*/ 50 w 107"/>
                  <a:gd name="T1" fmla="*/ 0 h 97"/>
                  <a:gd name="T2" fmla="*/ 45 w 107"/>
                  <a:gd name="T3" fmla="*/ 6 h 97"/>
                  <a:gd name="T4" fmla="*/ 39 w 107"/>
                  <a:gd name="T5" fmla="*/ 10 h 97"/>
                  <a:gd name="T6" fmla="*/ 33 w 107"/>
                  <a:gd name="T7" fmla="*/ 14 h 97"/>
                  <a:gd name="T8" fmla="*/ 27 w 107"/>
                  <a:gd name="T9" fmla="*/ 16 h 97"/>
                  <a:gd name="T10" fmla="*/ 21 w 107"/>
                  <a:gd name="T11" fmla="*/ 18 h 97"/>
                  <a:gd name="T12" fmla="*/ 14 w 107"/>
                  <a:gd name="T13" fmla="*/ 20 h 97"/>
                  <a:gd name="T14" fmla="*/ 7 w 107"/>
                  <a:gd name="T15" fmla="*/ 20 h 97"/>
                  <a:gd name="T16" fmla="*/ 0 w 107"/>
                  <a:gd name="T17" fmla="*/ 20 h 97"/>
                  <a:gd name="T18" fmla="*/ 7 w 107"/>
                  <a:gd name="T19" fmla="*/ 24 h 97"/>
                  <a:gd name="T20" fmla="*/ 15 w 107"/>
                  <a:gd name="T21" fmla="*/ 28 h 97"/>
                  <a:gd name="T22" fmla="*/ 22 w 107"/>
                  <a:gd name="T23" fmla="*/ 32 h 97"/>
                  <a:gd name="T24" fmla="*/ 29 w 107"/>
                  <a:gd name="T25" fmla="*/ 36 h 97"/>
                  <a:gd name="T26" fmla="*/ 37 w 107"/>
                  <a:gd name="T27" fmla="*/ 40 h 97"/>
                  <a:gd name="T28" fmla="*/ 43 w 107"/>
                  <a:gd name="T29" fmla="*/ 44 h 97"/>
                  <a:gd name="T30" fmla="*/ 50 w 107"/>
                  <a:gd name="T31" fmla="*/ 49 h 97"/>
                  <a:gd name="T32" fmla="*/ 57 w 107"/>
                  <a:gd name="T33" fmla="*/ 53 h 97"/>
                  <a:gd name="T34" fmla="*/ 64 w 107"/>
                  <a:gd name="T35" fmla="*/ 58 h 97"/>
                  <a:gd name="T36" fmla="*/ 70 w 107"/>
                  <a:gd name="T37" fmla="*/ 63 h 97"/>
                  <a:gd name="T38" fmla="*/ 77 w 107"/>
                  <a:gd name="T39" fmla="*/ 68 h 97"/>
                  <a:gd name="T40" fmla="*/ 83 w 107"/>
                  <a:gd name="T41" fmla="*/ 73 h 97"/>
                  <a:gd name="T42" fmla="*/ 89 w 107"/>
                  <a:gd name="T43" fmla="*/ 79 h 97"/>
                  <a:gd name="T44" fmla="*/ 95 w 107"/>
                  <a:gd name="T45" fmla="*/ 84 h 97"/>
                  <a:gd name="T46" fmla="*/ 101 w 107"/>
                  <a:gd name="T47" fmla="*/ 90 h 97"/>
                  <a:gd name="T48" fmla="*/ 106 w 107"/>
                  <a:gd name="T49" fmla="*/ 96 h 97"/>
                  <a:gd name="T50" fmla="*/ 102 w 107"/>
                  <a:gd name="T51" fmla="*/ 91 h 97"/>
                  <a:gd name="T52" fmla="*/ 97 w 107"/>
                  <a:gd name="T53" fmla="*/ 85 h 97"/>
                  <a:gd name="T54" fmla="*/ 92 w 107"/>
                  <a:gd name="T55" fmla="*/ 79 h 97"/>
                  <a:gd name="T56" fmla="*/ 87 w 107"/>
                  <a:gd name="T57" fmla="*/ 74 h 97"/>
                  <a:gd name="T58" fmla="*/ 81 w 107"/>
                  <a:gd name="T59" fmla="*/ 69 h 97"/>
                  <a:gd name="T60" fmla="*/ 76 w 107"/>
                  <a:gd name="T61" fmla="*/ 64 h 97"/>
                  <a:gd name="T62" fmla="*/ 71 w 107"/>
                  <a:gd name="T63" fmla="*/ 58 h 97"/>
                  <a:gd name="T64" fmla="*/ 66 w 107"/>
                  <a:gd name="T65" fmla="*/ 52 h 97"/>
                  <a:gd name="T66" fmla="*/ 61 w 107"/>
                  <a:gd name="T67" fmla="*/ 46 h 97"/>
                  <a:gd name="T68" fmla="*/ 57 w 107"/>
                  <a:gd name="T69" fmla="*/ 40 h 97"/>
                  <a:gd name="T70" fmla="*/ 54 w 107"/>
                  <a:gd name="T71" fmla="*/ 34 h 97"/>
                  <a:gd name="T72" fmla="*/ 51 w 107"/>
                  <a:gd name="T73" fmla="*/ 28 h 97"/>
                  <a:gd name="T74" fmla="*/ 49 w 107"/>
                  <a:gd name="T75" fmla="*/ 22 h 97"/>
                  <a:gd name="T76" fmla="*/ 48 w 107"/>
                  <a:gd name="T77" fmla="*/ 15 h 97"/>
                  <a:gd name="T78" fmla="*/ 48 w 107"/>
                  <a:gd name="T79" fmla="*/ 8 h 97"/>
                  <a:gd name="T80" fmla="*/ 50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0" y="0"/>
                    </a:move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0" name="Freeform 126">
                <a:extLst>
                  <a:ext uri="{FF2B5EF4-FFF2-40B4-BE49-F238E27FC236}">
                    <a16:creationId xmlns:a16="http://schemas.microsoft.com/office/drawing/2014/main" id="{5D098D3E-B029-6493-C411-D9F677FE5D54}"/>
                  </a:ext>
                </a:extLst>
              </p:cNvPr>
              <p:cNvSpPr>
                <a:spLocks/>
              </p:cNvSpPr>
              <p:nvPr/>
            </p:nvSpPr>
            <p:spPr bwMode="auto">
              <a:xfrm>
                <a:off x="4595" y="1734"/>
                <a:ext cx="107" cy="97"/>
              </a:xfrm>
              <a:custGeom>
                <a:avLst/>
                <a:gdLst>
                  <a:gd name="T0" fmla="*/ 50 w 107"/>
                  <a:gd name="T1" fmla="*/ 0 h 97"/>
                  <a:gd name="T2" fmla="*/ 50 w 107"/>
                  <a:gd name="T3" fmla="*/ 0 h 97"/>
                  <a:gd name="T4" fmla="*/ 45 w 107"/>
                  <a:gd name="T5" fmla="*/ 6 h 97"/>
                  <a:gd name="T6" fmla="*/ 39 w 107"/>
                  <a:gd name="T7" fmla="*/ 10 h 97"/>
                  <a:gd name="T8" fmla="*/ 33 w 107"/>
                  <a:gd name="T9" fmla="*/ 14 h 97"/>
                  <a:gd name="T10" fmla="*/ 27 w 107"/>
                  <a:gd name="T11" fmla="*/ 16 h 97"/>
                  <a:gd name="T12" fmla="*/ 21 w 107"/>
                  <a:gd name="T13" fmla="*/ 18 h 97"/>
                  <a:gd name="T14" fmla="*/ 14 w 107"/>
                  <a:gd name="T15" fmla="*/ 20 h 97"/>
                  <a:gd name="T16" fmla="*/ 7 w 107"/>
                  <a:gd name="T17" fmla="*/ 20 h 97"/>
                  <a:gd name="T18" fmla="*/ 0 w 107"/>
                  <a:gd name="T19" fmla="*/ 20 h 97"/>
                  <a:gd name="T20" fmla="*/ 7 w 107"/>
                  <a:gd name="T21" fmla="*/ 24 h 97"/>
                  <a:gd name="T22" fmla="*/ 15 w 107"/>
                  <a:gd name="T23" fmla="*/ 28 h 97"/>
                  <a:gd name="T24" fmla="*/ 22 w 107"/>
                  <a:gd name="T25" fmla="*/ 32 h 97"/>
                  <a:gd name="T26" fmla="*/ 29 w 107"/>
                  <a:gd name="T27" fmla="*/ 36 h 97"/>
                  <a:gd name="T28" fmla="*/ 37 w 107"/>
                  <a:gd name="T29" fmla="*/ 40 h 97"/>
                  <a:gd name="T30" fmla="*/ 43 w 107"/>
                  <a:gd name="T31" fmla="*/ 44 h 97"/>
                  <a:gd name="T32" fmla="*/ 50 w 107"/>
                  <a:gd name="T33" fmla="*/ 49 h 97"/>
                  <a:gd name="T34" fmla="*/ 57 w 107"/>
                  <a:gd name="T35" fmla="*/ 53 h 97"/>
                  <a:gd name="T36" fmla="*/ 64 w 107"/>
                  <a:gd name="T37" fmla="*/ 58 h 97"/>
                  <a:gd name="T38" fmla="*/ 70 w 107"/>
                  <a:gd name="T39" fmla="*/ 63 h 97"/>
                  <a:gd name="T40" fmla="*/ 77 w 107"/>
                  <a:gd name="T41" fmla="*/ 68 h 97"/>
                  <a:gd name="T42" fmla="*/ 83 w 107"/>
                  <a:gd name="T43" fmla="*/ 73 h 97"/>
                  <a:gd name="T44" fmla="*/ 89 w 107"/>
                  <a:gd name="T45" fmla="*/ 79 h 97"/>
                  <a:gd name="T46" fmla="*/ 95 w 107"/>
                  <a:gd name="T47" fmla="*/ 84 h 97"/>
                  <a:gd name="T48" fmla="*/ 101 w 107"/>
                  <a:gd name="T49" fmla="*/ 90 h 97"/>
                  <a:gd name="T50" fmla="*/ 106 w 107"/>
                  <a:gd name="T51" fmla="*/ 96 h 97"/>
                  <a:gd name="T52" fmla="*/ 102 w 107"/>
                  <a:gd name="T53" fmla="*/ 91 h 97"/>
                  <a:gd name="T54" fmla="*/ 97 w 107"/>
                  <a:gd name="T55" fmla="*/ 85 h 97"/>
                  <a:gd name="T56" fmla="*/ 92 w 107"/>
                  <a:gd name="T57" fmla="*/ 79 h 97"/>
                  <a:gd name="T58" fmla="*/ 87 w 107"/>
                  <a:gd name="T59" fmla="*/ 74 h 97"/>
                  <a:gd name="T60" fmla="*/ 81 w 107"/>
                  <a:gd name="T61" fmla="*/ 69 h 97"/>
                  <a:gd name="T62" fmla="*/ 76 w 107"/>
                  <a:gd name="T63" fmla="*/ 64 h 97"/>
                  <a:gd name="T64" fmla="*/ 71 w 107"/>
                  <a:gd name="T65" fmla="*/ 58 h 97"/>
                  <a:gd name="T66" fmla="*/ 66 w 107"/>
                  <a:gd name="T67" fmla="*/ 52 h 97"/>
                  <a:gd name="T68" fmla="*/ 61 w 107"/>
                  <a:gd name="T69" fmla="*/ 46 h 97"/>
                  <a:gd name="T70" fmla="*/ 57 w 107"/>
                  <a:gd name="T71" fmla="*/ 40 h 97"/>
                  <a:gd name="T72" fmla="*/ 54 w 107"/>
                  <a:gd name="T73" fmla="*/ 34 h 97"/>
                  <a:gd name="T74" fmla="*/ 51 w 107"/>
                  <a:gd name="T75" fmla="*/ 28 h 97"/>
                  <a:gd name="T76" fmla="*/ 49 w 107"/>
                  <a:gd name="T77" fmla="*/ 22 h 97"/>
                  <a:gd name="T78" fmla="*/ 48 w 107"/>
                  <a:gd name="T79" fmla="*/ 15 h 97"/>
                  <a:gd name="T80" fmla="*/ 48 w 107"/>
                  <a:gd name="T81" fmla="*/ 8 h 97"/>
                  <a:gd name="T82" fmla="*/ 50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0" y="0"/>
                    </a:moveTo>
                    <a:lnTo>
                      <a:pt x="50" y="0"/>
                    </a:ln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1" name="Freeform 127">
                <a:extLst>
                  <a:ext uri="{FF2B5EF4-FFF2-40B4-BE49-F238E27FC236}">
                    <a16:creationId xmlns:a16="http://schemas.microsoft.com/office/drawing/2014/main" id="{AAB354F6-81A9-C7F3-97F3-6D9F2E236B08}"/>
                  </a:ext>
                </a:extLst>
              </p:cNvPr>
              <p:cNvSpPr>
                <a:spLocks/>
              </p:cNvSpPr>
              <p:nvPr/>
            </p:nvSpPr>
            <p:spPr bwMode="auto">
              <a:xfrm>
                <a:off x="4109" y="1617"/>
                <a:ext cx="208" cy="105"/>
              </a:xfrm>
              <a:custGeom>
                <a:avLst/>
                <a:gdLst>
                  <a:gd name="T0" fmla="*/ 0 w 208"/>
                  <a:gd name="T1" fmla="*/ 73 h 105"/>
                  <a:gd name="T2" fmla="*/ 0 w 208"/>
                  <a:gd name="T3" fmla="*/ 73 h 105"/>
                  <a:gd name="T4" fmla="*/ 13 w 208"/>
                  <a:gd name="T5" fmla="*/ 74 h 105"/>
                  <a:gd name="T6" fmla="*/ 25 w 208"/>
                  <a:gd name="T7" fmla="*/ 76 h 105"/>
                  <a:gd name="T8" fmla="*/ 38 w 208"/>
                  <a:gd name="T9" fmla="*/ 79 h 105"/>
                  <a:gd name="T10" fmla="*/ 50 w 208"/>
                  <a:gd name="T11" fmla="*/ 81 h 105"/>
                  <a:gd name="T12" fmla="*/ 63 w 208"/>
                  <a:gd name="T13" fmla="*/ 84 h 105"/>
                  <a:gd name="T14" fmla="*/ 75 w 208"/>
                  <a:gd name="T15" fmla="*/ 88 h 105"/>
                  <a:gd name="T16" fmla="*/ 87 w 208"/>
                  <a:gd name="T17" fmla="*/ 91 h 105"/>
                  <a:gd name="T18" fmla="*/ 99 w 208"/>
                  <a:gd name="T19" fmla="*/ 93 h 105"/>
                  <a:gd name="T20" fmla="*/ 112 w 208"/>
                  <a:gd name="T21" fmla="*/ 96 h 105"/>
                  <a:gd name="T22" fmla="*/ 124 w 208"/>
                  <a:gd name="T23" fmla="*/ 99 h 105"/>
                  <a:gd name="T24" fmla="*/ 137 w 208"/>
                  <a:gd name="T25" fmla="*/ 101 h 105"/>
                  <a:gd name="T26" fmla="*/ 150 w 208"/>
                  <a:gd name="T27" fmla="*/ 103 h 105"/>
                  <a:gd name="T28" fmla="*/ 163 w 208"/>
                  <a:gd name="T29" fmla="*/ 103 h 105"/>
                  <a:gd name="T30" fmla="*/ 175 w 208"/>
                  <a:gd name="T31" fmla="*/ 104 h 105"/>
                  <a:gd name="T32" fmla="*/ 189 w 208"/>
                  <a:gd name="T33" fmla="*/ 103 h 105"/>
                  <a:gd name="T34" fmla="*/ 202 w 208"/>
                  <a:gd name="T35" fmla="*/ 102 h 105"/>
                  <a:gd name="T36" fmla="*/ 205 w 208"/>
                  <a:gd name="T37" fmla="*/ 101 h 105"/>
                  <a:gd name="T38" fmla="*/ 206 w 208"/>
                  <a:gd name="T39" fmla="*/ 99 h 105"/>
                  <a:gd name="T40" fmla="*/ 207 w 208"/>
                  <a:gd name="T41" fmla="*/ 97 h 105"/>
                  <a:gd name="T42" fmla="*/ 207 w 208"/>
                  <a:gd name="T43" fmla="*/ 95 h 105"/>
                  <a:gd name="T44" fmla="*/ 207 w 208"/>
                  <a:gd name="T45" fmla="*/ 93 h 105"/>
                  <a:gd name="T46" fmla="*/ 207 w 208"/>
                  <a:gd name="T47" fmla="*/ 90 h 105"/>
                  <a:gd name="T48" fmla="*/ 206 w 208"/>
                  <a:gd name="T49" fmla="*/ 87 h 105"/>
                  <a:gd name="T50" fmla="*/ 205 w 208"/>
                  <a:gd name="T51" fmla="*/ 84 h 105"/>
                  <a:gd name="T52" fmla="*/ 203 w 208"/>
                  <a:gd name="T53" fmla="*/ 80 h 105"/>
                  <a:gd name="T54" fmla="*/ 200 w 208"/>
                  <a:gd name="T55" fmla="*/ 75 h 105"/>
                  <a:gd name="T56" fmla="*/ 198 w 208"/>
                  <a:gd name="T57" fmla="*/ 70 h 105"/>
                  <a:gd name="T58" fmla="*/ 195 w 208"/>
                  <a:gd name="T59" fmla="*/ 65 h 105"/>
                  <a:gd name="T60" fmla="*/ 193 w 208"/>
                  <a:gd name="T61" fmla="*/ 60 h 105"/>
                  <a:gd name="T62" fmla="*/ 191 w 208"/>
                  <a:gd name="T63" fmla="*/ 55 h 105"/>
                  <a:gd name="T64" fmla="*/ 189 w 208"/>
                  <a:gd name="T65" fmla="*/ 49 h 105"/>
                  <a:gd name="T66" fmla="*/ 187 w 208"/>
                  <a:gd name="T67" fmla="*/ 44 h 105"/>
                  <a:gd name="T68" fmla="*/ 185 w 208"/>
                  <a:gd name="T69" fmla="*/ 39 h 105"/>
                  <a:gd name="T70" fmla="*/ 182 w 208"/>
                  <a:gd name="T71" fmla="*/ 34 h 105"/>
                  <a:gd name="T72" fmla="*/ 180 w 208"/>
                  <a:gd name="T73" fmla="*/ 28 h 105"/>
                  <a:gd name="T74" fmla="*/ 178 w 208"/>
                  <a:gd name="T75" fmla="*/ 22 h 105"/>
                  <a:gd name="T76" fmla="*/ 176 w 208"/>
                  <a:gd name="T77" fmla="*/ 17 h 105"/>
                  <a:gd name="T78" fmla="*/ 173 w 208"/>
                  <a:gd name="T79" fmla="*/ 12 h 105"/>
                  <a:gd name="T80" fmla="*/ 172 w 208"/>
                  <a:gd name="T81" fmla="*/ 6 h 105"/>
                  <a:gd name="T82" fmla="*/ 169 w 208"/>
                  <a:gd name="T83" fmla="*/ 0 h 10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8" h="105">
                    <a:moveTo>
                      <a:pt x="0" y="73"/>
                    </a:moveTo>
                    <a:lnTo>
                      <a:pt x="0" y="73"/>
                    </a:lnTo>
                    <a:lnTo>
                      <a:pt x="13" y="74"/>
                    </a:lnTo>
                    <a:lnTo>
                      <a:pt x="25" y="76"/>
                    </a:lnTo>
                    <a:lnTo>
                      <a:pt x="38" y="79"/>
                    </a:lnTo>
                    <a:lnTo>
                      <a:pt x="50" y="81"/>
                    </a:lnTo>
                    <a:lnTo>
                      <a:pt x="63" y="84"/>
                    </a:lnTo>
                    <a:lnTo>
                      <a:pt x="75" y="88"/>
                    </a:lnTo>
                    <a:lnTo>
                      <a:pt x="87" y="91"/>
                    </a:lnTo>
                    <a:lnTo>
                      <a:pt x="99" y="93"/>
                    </a:lnTo>
                    <a:lnTo>
                      <a:pt x="112" y="96"/>
                    </a:lnTo>
                    <a:lnTo>
                      <a:pt x="124" y="99"/>
                    </a:lnTo>
                    <a:lnTo>
                      <a:pt x="137" y="101"/>
                    </a:lnTo>
                    <a:lnTo>
                      <a:pt x="150" y="103"/>
                    </a:lnTo>
                    <a:lnTo>
                      <a:pt x="163" y="103"/>
                    </a:lnTo>
                    <a:lnTo>
                      <a:pt x="175" y="104"/>
                    </a:lnTo>
                    <a:lnTo>
                      <a:pt x="189" y="103"/>
                    </a:lnTo>
                    <a:lnTo>
                      <a:pt x="202" y="102"/>
                    </a:lnTo>
                    <a:lnTo>
                      <a:pt x="205" y="101"/>
                    </a:lnTo>
                    <a:lnTo>
                      <a:pt x="206" y="99"/>
                    </a:lnTo>
                    <a:lnTo>
                      <a:pt x="207" y="97"/>
                    </a:lnTo>
                    <a:lnTo>
                      <a:pt x="207" y="95"/>
                    </a:lnTo>
                    <a:lnTo>
                      <a:pt x="207" y="93"/>
                    </a:lnTo>
                    <a:lnTo>
                      <a:pt x="207" y="90"/>
                    </a:lnTo>
                    <a:lnTo>
                      <a:pt x="206" y="87"/>
                    </a:lnTo>
                    <a:lnTo>
                      <a:pt x="205" y="84"/>
                    </a:lnTo>
                    <a:lnTo>
                      <a:pt x="203" y="80"/>
                    </a:lnTo>
                    <a:lnTo>
                      <a:pt x="200" y="75"/>
                    </a:lnTo>
                    <a:lnTo>
                      <a:pt x="198" y="70"/>
                    </a:lnTo>
                    <a:lnTo>
                      <a:pt x="195" y="65"/>
                    </a:lnTo>
                    <a:lnTo>
                      <a:pt x="193" y="60"/>
                    </a:lnTo>
                    <a:lnTo>
                      <a:pt x="191" y="55"/>
                    </a:lnTo>
                    <a:lnTo>
                      <a:pt x="189" y="49"/>
                    </a:lnTo>
                    <a:lnTo>
                      <a:pt x="187" y="44"/>
                    </a:lnTo>
                    <a:lnTo>
                      <a:pt x="185" y="39"/>
                    </a:lnTo>
                    <a:lnTo>
                      <a:pt x="182" y="34"/>
                    </a:lnTo>
                    <a:lnTo>
                      <a:pt x="180" y="28"/>
                    </a:lnTo>
                    <a:lnTo>
                      <a:pt x="178" y="22"/>
                    </a:lnTo>
                    <a:lnTo>
                      <a:pt x="176" y="17"/>
                    </a:lnTo>
                    <a:lnTo>
                      <a:pt x="173" y="12"/>
                    </a:lnTo>
                    <a:lnTo>
                      <a:pt x="172" y="6"/>
                    </a:lnTo>
                    <a:lnTo>
                      <a:pt x="16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2" name="Freeform 128">
                <a:extLst>
                  <a:ext uri="{FF2B5EF4-FFF2-40B4-BE49-F238E27FC236}">
                    <a16:creationId xmlns:a16="http://schemas.microsoft.com/office/drawing/2014/main" id="{C9EBB00E-1917-ED07-D3E1-538E7F7E7318}"/>
                  </a:ext>
                </a:extLst>
              </p:cNvPr>
              <p:cNvSpPr>
                <a:spLocks/>
              </p:cNvSpPr>
              <p:nvPr/>
            </p:nvSpPr>
            <p:spPr bwMode="auto">
              <a:xfrm>
                <a:off x="4434" y="1591"/>
                <a:ext cx="202" cy="133"/>
              </a:xfrm>
              <a:custGeom>
                <a:avLst/>
                <a:gdLst>
                  <a:gd name="T0" fmla="*/ 33 w 202"/>
                  <a:gd name="T1" fmla="*/ 0 h 133"/>
                  <a:gd name="T2" fmla="*/ 33 w 202"/>
                  <a:gd name="T3" fmla="*/ 0 h 133"/>
                  <a:gd name="T4" fmla="*/ 32 w 202"/>
                  <a:gd name="T5" fmla="*/ 5 h 133"/>
                  <a:gd name="T6" fmla="*/ 31 w 202"/>
                  <a:gd name="T7" fmla="*/ 11 h 133"/>
                  <a:gd name="T8" fmla="*/ 30 w 202"/>
                  <a:gd name="T9" fmla="*/ 16 h 133"/>
                  <a:gd name="T10" fmla="*/ 29 w 202"/>
                  <a:gd name="T11" fmla="*/ 22 h 133"/>
                  <a:gd name="T12" fmla="*/ 27 w 202"/>
                  <a:gd name="T13" fmla="*/ 27 h 133"/>
                  <a:gd name="T14" fmla="*/ 24 w 202"/>
                  <a:gd name="T15" fmla="*/ 34 h 133"/>
                  <a:gd name="T16" fmla="*/ 22 w 202"/>
                  <a:gd name="T17" fmla="*/ 39 h 133"/>
                  <a:gd name="T18" fmla="*/ 20 w 202"/>
                  <a:gd name="T19" fmla="*/ 45 h 133"/>
                  <a:gd name="T20" fmla="*/ 17 w 202"/>
                  <a:gd name="T21" fmla="*/ 51 h 133"/>
                  <a:gd name="T22" fmla="*/ 15 w 202"/>
                  <a:gd name="T23" fmla="*/ 58 h 133"/>
                  <a:gd name="T24" fmla="*/ 12 w 202"/>
                  <a:gd name="T25" fmla="*/ 63 h 133"/>
                  <a:gd name="T26" fmla="*/ 10 w 202"/>
                  <a:gd name="T27" fmla="*/ 70 h 133"/>
                  <a:gd name="T28" fmla="*/ 7 w 202"/>
                  <a:gd name="T29" fmla="*/ 76 h 133"/>
                  <a:gd name="T30" fmla="*/ 5 w 202"/>
                  <a:gd name="T31" fmla="*/ 82 h 133"/>
                  <a:gd name="T32" fmla="*/ 4 w 202"/>
                  <a:gd name="T33" fmla="*/ 88 h 133"/>
                  <a:gd name="T34" fmla="*/ 2 w 202"/>
                  <a:gd name="T35" fmla="*/ 95 h 133"/>
                  <a:gd name="T36" fmla="*/ 0 w 202"/>
                  <a:gd name="T37" fmla="*/ 105 h 133"/>
                  <a:gd name="T38" fmla="*/ 1 w 202"/>
                  <a:gd name="T39" fmla="*/ 114 h 133"/>
                  <a:gd name="T40" fmla="*/ 4 w 202"/>
                  <a:gd name="T41" fmla="*/ 121 h 133"/>
                  <a:gd name="T42" fmla="*/ 9 w 202"/>
                  <a:gd name="T43" fmla="*/ 126 h 133"/>
                  <a:gd name="T44" fmla="*/ 15 w 202"/>
                  <a:gd name="T45" fmla="*/ 129 h 133"/>
                  <a:gd name="T46" fmla="*/ 23 w 202"/>
                  <a:gd name="T47" fmla="*/ 131 h 133"/>
                  <a:gd name="T48" fmla="*/ 31 w 202"/>
                  <a:gd name="T49" fmla="*/ 132 h 133"/>
                  <a:gd name="T50" fmla="*/ 41 w 202"/>
                  <a:gd name="T51" fmla="*/ 132 h 133"/>
                  <a:gd name="T52" fmla="*/ 51 w 202"/>
                  <a:gd name="T53" fmla="*/ 131 h 133"/>
                  <a:gd name="T54" fmla="*/ 61 w 202"/>
                  <a:gd name="T55" fmla="*/ 130 h 133"/>
                  <a:gd name="T56" fmla="*/ 71 w 202"/>
                  <a:gd name="T57" fmla="*/ 129 h 133"/>
                  <a:gd name="T58" fmla="*/ 81 w 202"/>
                  <a:gd name="T59" fmla="*/ 128 h 133"/>
                  <a:gd name="T60" fmla="*/ 91 w 202"/>
                  <a:gd name="T61" fmla="*/ 127 h 133"/>
                  <a:gd name="T62" fmla="*/ 102 w 202"/>
                  <a:gd name="T63" fmla="*/ 125 h 133"/>
                  <a:gd name="T64" fmla="*/ 112 w 202"/>
                  <a:gd name="T65" fmla="*/ 123 h 133"/>
                  <a:gd name="T66" fmla="*/ 122 w 202"/>
                  <a:gd name="T67" fmla="*/ 122 h 133"/>
                  <a:gd name="T68" fmla="*/ 132 w 202"/>
                  <a:gd name="T69" fmla="*/ 120 h 133"/>
                  <a:gd name="T70" fmla="*/ 142 w 202"/>
                  <a:gd name="T71" fmla="*/ 117 h 133"/>
                  <a:gd name="T72" fmla="*/ 152 w 202"/>
                  <a:gd name="T73" fmla="*/ 116 h 133"/>
                  <a:gd name="T74" fmla="*/ 162 w 202"/>
                  <a:gd name="T75" fmla="*/ 113 h 133"/>
                  <a:gd name="T76" fmla="*/ 172 w 202"/>
                  <a:gd name="T77" fmla="*/ 110 h 133"/>
                  <a:gd name="T78" fmla="*/ 181 w 202"/>
                  <a:gd name="T79" fmla="*/ 108 h 133"/>
                  <a:gd name="T80" fmla="*/ 191 w 202"/>
                  <a:gd name="T81" fmla="*/ 105 h 133"/>
                  <a:gd name="T82" fmla="*/ 201 w 202"/>
                  <a:gd name="T83" fmla="*/ 102 h 1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2" h="133">
                    <a:moveTo>
                      <a:pt x="33" y="0"/>
                    </a:moveTo>
                    <a:lnTo>
                      <a:pt x="33" y="0"/>
                    </a:lnTo>
                    <a:lnTo>
                      <a:pt x="32" y="5"/>
                    </a:lnTo>
                    <a:lnTo>
                      <a:pt x="31" y="11"/>
                    </a:lnTo>
                    <a:lnTo>
                      <a:pt x="30" y="16"/>
                    </a:lnTo>
                    <a:lnTo>
                      <a:pt x="29" y="22"/>
                    </a:lnTo>
                    <a:lnTo>
                      <a:pt x="27" y="27"/>
                    </a:lnTo>
                    <a:lnTo>
                      <a:pt x="24" y="34"/>
                    </a:lnTo>
                    <a:lnTo>
                      <a:pt x="22" y="39"/>
                    </a:lnTo>
                    <a:lnTo>
                      <a:pt x="20" y="45"/>
                    </a:lnTo>
                    <a:lnTo>
                      <a:pt x="17" y="51"/>
                    </a:lnTo>
                    <a:lnTo>
                      <a:pt x="15" y="58"/>
                    </a:lnTo>
                    <a:lnTo>
                      <a:pt x="12" y="63"/>
                    </a:lnTo>
                    <a:lnTo>
                      <a:pt x="10" y="70"/>
                    </a:lnTo>
                    <a:lnTo>
                      <a:pt x="7" y="76"/>
                    </a:lnTo>
                    <a:lnTo>
                      <a:pt x="5" y="82"/>
                    </a:lnTo>
                    <a:lnTo>
                      <a:pt x="4" y="88"/>
                    </a:lnTo>
                    <a:lnTo>
                      <a:pt x="2" y="95"/>
                    </a:lnTo>
                    <a:lnTo>
                      <a:pt x="0" y="105"/>
                    </a:lnTo>
                    <a:lnTo>
                      <a:pt x="1" y="114"/>
                    </a:lnTo>
                    <a:lnTo>
                      <a:pt x="4" y="121"/>
                    </a:lnTo>
                    <a:lnTo>
                      <a:pt x="9" y="126"/>
                    </a:lnTo>
                    <a:lnTo>
                      <a:pt x="15" y="129"/>
                    </a:lnTo>
                    <a:lnTo>
                      <a:pt x="23" y="131"/>
                    </a:lnTo>
                    <a:lnTo>
                      <a:pt x="31" y="132"/>
                    </a:lnTo>
                    <a:lnTo>
                      <a:pt x="41" y="132"/>
                    </a:lnTo>
                    <a:lnTo>
                      <a:pt x="51" y="131"/>
                    </a:lnTo>
                    <a:lnTo>
                      <a:pt x="61" y="130"/>
                    </a:lnTo>
                    <a:lnTo>
                      <a:pt x="71" y="129"/>
                    </a:lnTo>
                    <a:lnTo>
                      <a:pt x="81" y="128"/>
                    </a:lnTo>
                    <a:lnTo>
                      <a:pt x="91" y="127"/>
                    </a:lnTo>
                    <a:lnTo>
                      <a:pt x="102" y="125"/>
                    </a:lnTo>
                    <a:lnTo>
                      <a:pt x="112" y="123"/>
                    </a:lnTo>
                    <a:lnTo>
                      <a:pt x="122" y="122"/>
                    </a:lnTo>
                    <a:lnTo>
                      <a:pt x="132" y="120"/>
                    </a:lnTo>
                    <a:lnTo>
                      <a:pt x="142" y="117"/>
                    </a:lnTo>
                    <a:lnTo>
                      <a:pt x="152" y="116"/>
                    </a:lnTo>
                    <a:lnTo>
                      <a:pt x="162" y="113"/>
                    </a:lnTo>
                    <a:lnTo>
                      <a:pt x="172" y="110"/>
                    </a:lnTo>
                    <a:lnTo>
                      <a:pt x="181" y="108"/>
                    </a:lnTo>
                    <a:lnTo>
                      <a:pt x="191" y="105"/>
                    </a:lnTo>
                    <a:lnTo>
                      <a:pt x="201" y="1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3" name="Freeform 129">
                <a:extLst>
                  <a:ext uri="{FF2B5EF4-FFF2-40B4-BE49-F238E27FC236}">
                    <a16:creationId xmlns:a16="http://schemas.microsoft.com/office/drawing/2014/main" id="{E674E502-FD0B-5BB3-F6EC-88EE70E9E09B}"/>
                  </a:ext>
                </a:extLst>
              </p:cNvPr>
              <p:cNvSpPr>
                <a:spLocks/>
              </p:cNvSpPr>
              <p:nvPr/>
            </p:nvSpPr>
            <p:spPr bwMode="auto">
              <a:xfrm>
                <a:off x="4301" y="1570"/>
                <a:ext cx="71" cy="164"/>
              </a:xfrm>
              <a:custGeom>
                <a:avLst/>
                <a:gdLst>
                  <a:gd name="T0" fmla="*/ 0 w 71"/>
                  <a:gd name="T1" fmla="*/ 0 h 164"/>
                  <a:gd name="T2" fmla="*/ 0 w 71"/>
                  <a:gd name="T3" fmla="*/ 0 h 164"/>
                  <a:gd name="T4" fmla="*/ 5 w 71"/>
                  <a:gd name="T5" fmla="*/ 8 h 164"/>
                  <a:gd name="T6" fmla="*/ 9 w 71"/>
                  <a:gd name="T7" fmla="*/ 17 h 164"/>
                  <a:gd name="T8" fmla="*/ 12 w 71"/>
                  <a:gd name="T9" fmla="*/ 28 h 164"/>
                  <a:gd name="T10" fmla="*/ 15 w 71"/>
                  <a:gd name="T11" fmla="*/ 41 h 164"/>
                  <a:gd name="T12" fmla="*/ 17 w 71"/>
                  <a:gd name="T13" fmla="*/ 54 h 164"/>
                  <a:gd name="T14" fmla="*/ 20 w 71"/>
                  <a:gd name="T15" fmla="*/ 67 h 164"/>
                  <a:gd name="T16" fmla="*/ 22 w 71"/>
                  <a:gd name="T17" fmla="*/ 81 h 164"/>
                  <a:gd name="T18" fmla="*/ 24 w 71"/>
                  <a:gd name="T19" fmla="*/ 94 h 164"/>
                  <a:gd name="T20" fmla="*/ 27 w 71"/>
                  <a:gd name="T21" fmla="*/ 108 h 164"/>
                  <a:gd name="T22" fmla="*/ 30 w 71"/>
                  <a:gd name="T23" fmla="*/ 120 h 164"/>
                  <a:gd name="T24" fmla="*/ 35 w 71"/>
                  <a:gd name="T25" fmla="*/ 132 h 164"/>
                  <a:gd name="T26" fmla="*/ 40 w 71"/>
                  <a:gd name="T27" fmla="*/ 142 h 164"/>
                  <a:gd name="T28" fmla="*/ 45 w 71"/>
                  <a:gd name="T29" fmla="*/ 150 h 164"/>
                  <a:gd name="T30" fmla="*/ 52 w 71"/>
                  <a:gd name="T31" fmla="*/ 157 h 164"/>
                  <a:gd name="T32" fmla="*/ 61 w 71"/>
                  <a:gd name="T33" fmla="*/ 162 h 164"/>
                  <a:gd name="T34" fmla="*/ 70 w 71"/>
                  <a:gd name="T35" fmla="*/ 163 h 1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164">
                    <a:moveTo>
                      <a:pt x="0" y="0"/>
                    </a:moveTo>
                    <a:lnTo>
                      <a:pt x="0" y="0"/>
                    </a:lnTo>
                    <a:lnTo>
                      <a:pt x="5" y="8"/>
                    </a:lnTo>
                    <a:lnTo>
                      <a:pt x="9" y="17"/>
                    </a:lnTo>
                    <a:lnTo>
                      <a:pt x="12" y="28"/>
                    </a:lnTo>
                    <a:lnTo>
                      <a:pt x="15" y="41"/>
                    </a:lnTo>
                    <a:lnTo>
                      <a:pt x="17" y="54"/>
                    </a:lnTo>
                    <a:lnTo>
                      <a:pt x="20" y="67"/>
                    </a:lnTo>
                    <a:lnTo>
                      <a:pt x="22" y="81"/>
                    </a:lnTo>
                    <a:lnTo>
                      <a:pt x="24" y="94"/>
                    </a:lnTo>
                    <a:lnTo>
                      <a:pt x="27" y="108"/>
                    </a:lnTo>
                    <a:lnTo>
                      <a:pt x="30" y="120"/>
                    </a:lnTo>
                    <a:lnTo>
                      <a:pt x="35" y="132"/>
                    </a:lnTo>
                    <a:lnTo>
                      <a:pt x="40" y="142"/>
                    </a:lnTo>
                    <a:lnTo>
                      <a:pt x="45" y="150"/>
                    </a:lnTo>
                    <a:lnTo>
                      <a:pt x="52" y="157"/>
                    </a:lnTo>
                    <a:lnTo>
                      <a:pt x="61" y="162"/>
                    </a:lnTo>
                    <a:lnTo>
                      <a:pt x="70" y="1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4" name="Freeform 130">
                <a:extLst>
                  <a:ext uri="{FF2B5EF4-FFF2-40B4-BE49-F238E27FC236}">
                    <a16:creationId xmlns:a16="http://schemas.microsoft.com/office/drawing/2014/main" id="{A1E2933D-E65D-974B-3675-CB447E6ADB50}"/>
                  </a:ext>
                </a:extLst>
              </p:cNvPr>
              <p:cNvSpPr>
                <a:spLocks/>
              </p:cNvSpPr>
              <p:nvPr/>
            </p:nvSpPr>
            <p:spPr bwMode="auto">
              <a:xfrm>
                <a:off x="4096" y="2122"/>
                <a:ext cx="71" cy="50"/>
              </a:xfrm>
              <a:custGeom>
                <a:avLst/>
                <a:gdLst>
                  <a:gd name="T0" fmla="*/ 0 w 71"/>
                  <a:gd name="T1" fmla="*/ 15 h 50"/>
                  <a:gd name="T2" fmla="*/ 4 w 71"/>
                  <a:gd name="T3" fmla="*/ 11 h 50"/>
                  <a:gd name="T4" fmla="*/ 9 w 71"/>
                  <a:gd name="T5" fmla="*/ 9 h 50"/>
                  <a:gd name="T6" fmla="*/ 13 w 71"/>
                  <a:gd name="T7" fmla="*/ 6 h 50"/>
                  <a:gd name="T8" fmla="*/ 17 w 71"/>
                  <a:gd name="T9" fmla="*/ 3 h 50"/>
                  <a:gd name="T10" fmla="*/ 22 w 71"/>
                  <a:gd name="T11" fmla="*/ 1 h 50"/>
                  <a:gd name="T12" fmla="*/ 27 w 71"/>
                  <a:gd name="T13" fmla="*/ 1 h 50"/>
                  <a:gd name="T14" fmla="*/ 32 w 71"/>
                  <a:gd name="T15" fmla="*/ 0 h 50"/>
                  <a:gd name="T16" fmla="*/ 37 w 71"/>
                  <a:gd name="T17" fmla="*/ 1 h 50"/>
                  <a:gd name="T18" fmla="*/ 43 w 71"/>
                  <a:gd name="T19" fmla="*/ 2 h 50"/>
                  <a:gd name="T20" fmla="*/ 49 w 71"/>
                  <a:gd name="T21" fmla="*/ 3 h 50"/>
                  <a:gd name="T22" fmla="*/ 55 w 71"/>
                  <a:gd name="T23" fmla="*/ 6 h 50"/>
                  <a:gd name="T24" fmla="*/ 60 w 71"/>
                  <a:gd name="T25" fmla="*/ 9 h 50"/>
                  <a:gd name="T26" fmla="*/ 64 w 71"/>
                  <a:gd name="T27" fmla="*/ 13 h 50"/>
                  <a:gd name="T28" fmla="*/ 68 w 71"/>
                  <a:gd name="T29" fmla="*/ 17 h 50"/>
                  <a:gd name="T30" fmla="*/ 70 w 71"/>
                  <a:gd name="T31" fmla="*/ 23 h 50"/>
                  <a:gd name="T32" fmla="*/ 70 w 71"/>
                  <a:gd name="T33" fmla="*/ 29 h 50"/>
                  <a:gd name="T34" fmla="*/ 68 w 71"/>
                  <a:gd name="T35" fmla="*/ 35 h 50"/>
                  <a:gd name="T36" fmla="*/ 65 w 71"/>
                  <a:gd name="T37" fmla="*/ 40 h 50"/>
                  <a:gd name="T38" fmla="*/ 61 w 71"/>
                  <a:gd name="T39" fmla="*/ 44 h 50"/>
                  <a:gd name="T40" fmla="*/ 55 w 71"/>
                  <a:gd name="T41" fmla="*/ 47 h 50"/>
                  <a:gd name="T42" fmla="*/ 49 w 71"/>
                  <a:gd name="T43" fmla="*/ 49 h 50"/>
                  <a:gd name="T44" fmla="*/ 43 w 71"/>
                  <a:gd name="T45" fmla="*/ 49 h 50"/>
                  <a:gd name="T46" fmla="*/ 36 w 71"/>
                  <a:gd name="T47" fmla="*/ 49 h 50"/>
                  <a:gd name="T48" fmla="*/ 30 w 71"/>
                  <a:gd name="T49" fmla="*/ 48 h 50"/>
                  <a:gd name="T50" fmla="*/ 26 w 71"/>
                  <a:gd name="T51" fmla="*/ 47 h 50"/>
                  <a:gd name="T52" fmla="*/ 21 w 71"/>
                  <a:gd name="T53" fmla="*/ 45 h 50"/>
                  <a:gd name="T54" fmla="*/ 17 w 71"/>
                  <a:gd name="T55" fmla="*/ 44 h 50"/>
                  <a:gd name="T56" fmla="*/ 13 w 71"/>
                  <a:gd name="T57" fmla="*/ 42 h 50"/>
                  <a:gd name="T58" fmla="*/ 9 w 71"/>
                  <a:gd name="T59" fmla="*/ 39 h 50"/>
                  <a:gd name="T60" fmla="*/ 6 w 71"/>
                  <a:gd name="T61" fmla="*/ 37 h 50"/>
                  <a:gd name="T62" fmla="*/ 4 w 71"/>
                  <a:gd name="T63" fmla="*/ 33 h 50"/>
                  <a:gd name="T64" fmla="*/ 3 w 71"/>
                  <a:gd name="T65" fmla="*/ 28 h 50"/>
                  <a:gd name="T66" fmla="*/ 0 w 71"/>
                  <a:gd name="T67" fmla="*/ 15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1" h="50">
                    <a:moveTo>
                      <a:pt x="0" y="15"/>
                    </a:move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5" name="Freeform 131">
                <a:extLst>
                  <a:ext uri="{FF2B5EF4-FFF2-40B4-BE49-F238E27FC236}">
                    <a16:creationId xmlns:a16="http://schemas.microsoft.com/office/drawing/2014/main" id="{33DA2849-F30A-C9FF-F181-89FC563B575A}"/>
                  </a:ext>
                </a:extLst>
              </p:cNvPr>
              <p:cNvSpPr>
                <a:spLocks/>
              </p:cNvSpPr>
              <p:nvPr/>
            </p:nvSpPr>
            <p:spPr bwMode="auto">
              <a:xfrm>
                <a:off x="4096" y="2122"/>
                <a:ext cx="71" cy="50"/>
              </a:xfrm>
              <a:custGeom>
                <a:avLst/>
                <a:gdLst>
                  <a:gd name="T0" fmla="*/ 0 w 71"/>
                  <a:gd name="T1" fmla="*/ 15 h 50"/>
                  <a:gd name="T2" fmla="*/ 0 w 71"/>
                  <a:gd name="T3" fmla="*/ 15 h 50"/>
                  <a:gd name="T4" fmla="*/ 4 w 71"/>
                  <a:gd name="T5" fmla="*/ 11 h 50"/>
                  <a:gd name="T6" fmla="*/ 9 w 71"/>
                  <a:gd name="T7" fmla="*/ 9 h 50"/>
                  <a:gd name="T8" fmla="*/ 13 w 71"/>
                  <a:gd name="T9" fmla="*/ 6 h 50"/>
                  <a:gd name="T10" fmla="*/ 17 w 71"/>
                  <a:gd name="T11" fmla="*/ 3 h 50"/>
                  <a:gd name="T12" fmla="*/ 22 w 71"/>
                  <a:gd name="T13" fmla="*/ 1 h 50"/>
                  <a:gd name="T14" fmla="*/ 27 w 71"/>
                  <a:gd name="T15" fmla="*/ 1 h 50"/>
                  <a:gd name="T16" fmla="*/ 32 w 71"/>
                  <a:gd name="T17" fmla="*/ 0 h 50"/>
                  <a:gd name="T18" fmla="*/ 37 w 71"/>
                  <a:gd name="T19" fmla="*/ 1 h 50"/>
                  <a:gd name="T20" fmla="*/ 43 w 71"/>
                  <a:gd name="T21" fmla="*/ 2 h 50"/>
                  <a:gd name="T22" fmla="*/ 49 w 71"/>
                  <a:gd name="T23" fmla="*/ 3 h 50"/>
                  <a:gd name="T24" fmla="*/ 55 w 71"/>
                  <a:gd name="T25" fmla="*/ 6 h 50"/>
                  <a:gd name="T26" fmla="*/ 60 w 71"/>
                  <a:gd name="T27" fmla="*/ 9 h 50"/>
                  <a:gd name="T28" fmla="*/ 64 w 71"/>
                  <a:gd name="T29" fmla="*/ 13 h 50"/>
                  <a:gd name="T30" fmla="*/ 68 w 71"/>
                  <a:gd name="T31" fmla="*/ 17 h 50"/>
                  <a:gd name="T32" fmla="*/ 70 w 71"/>
                  <a:gd name="T33" fmla="*/ 23 h 50"/>
                  <a:gd name="T34" fmla="*/ 70 w 71"/>
                  <a:gd name="T35" fmla="*/ 29 h 50"/>
                  <a:gd name="T36" fmla="*/ 68 w 71"/>
                  <a:gd name="T37" fmla="*/ 35 h 50"/>
                  <a:gd name="T38" fmla="*/ 65 w 71"/>
                  <a:gd name="T39" fmla="*/ 40 h 50"/>
                  <a:gd name="T40" fmla="*/ 61 w 71"/>
                  <a:gd name="T41" fmla="*/ 44 h 50"/>
                  <a:gd name="T42" fmla="*/ 55 w 71"/>
                  <a:gd name="T43" fmla="*/ 47 h 50"/>
                  <a:gd name="T44" fmla="*/ 49 w 71"/>
                  <a:gd name="T45" fmla="*/ 49 h 50"/>
                  <a:gd name="T46" fmla="*/ 43 w 71"/>
                  <a:gd name="T47" fmla="*/ 49 h 50"/>
                  <a:gd name="T48" fmla="*/ 36 w 71"/>
                  <a:gd name="T49" fmla="*/ 49 h 50"/>
                  <a:gd name="T50" fmla="*/ 30 w 71"/>
                  <a:gd name="T51" fmla="*/ 48 h 50"/>
                  <a:gd name="T52" fmla="*/ 26 w 71"/>
                  <a:gd name="T53" fmla="*/ 47 h 50"/>
                  <a:gd name="T54" fmla="*/ 21 w 71"/>
                  <a:gd name="T55" fmla="*/ 45 h 50"/>
                  <a:gd name="T56" fmla="*/ 17 w 71"/>
                  <a:gd name="T57" fmla="*/ 44 h 50"/>
                  <a:gd name="T58" fmla="*/ 13 w 71"/>
                  <a:gd name="T59" fmla="*/ 42 h 50"/>
                  <a:gd name="T60" fmla="*/ 9 w 71"/>
                  <a:gd name="T61" fmla="*/ 39 h 50"/>
                  <a:gd name="T62" fmla="*/ 6 w 71"/>
                  <a:gd name="T63" fmla="*/ 37 h 50"/>
                  <a:gd name="T64" fmla="*/ 4 w 71"/>
                  <a:gd name="T65" fmla="*/ 33 h 50"/>
                  <a:gd name="T66" fmla="*/ 3 w 71"/>
                  <a:gd name="T67" fmla="*/ 28 h 50"/>
                  <a:gd name="T68" fmla="*/ 0 w 71"/>
                  <a:gd name="T69" fmla="*/ 15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 h="50">
                    <a:moveTo>
                      <a:pt x="0" y="15"/>
                    </a:moveTo>
                    <a:lnTo>
                      <a:pt x="0" y="15"/>
                    </a:ln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6" name="Freeform 132">
                <a:extLst>
                  <a:ext uri="{FF2B5EF4-FFF2-40B4-BE49-F238E27FC236}">
                    <a16:creationId xmlns:a16="http://schemas.microsoft.com/office/drawing/2014/main" id="{C61AFB0A-8371-D5E6-3AFA-5B3F91A5CD2F}"/>
                  </a:ext>
                </a:extLst>
              </p:cNvPr>
              <p:cNvSpPr>
                <a:spLocks/>
              </p:cNvSpPr>
              <p:nvPr/>
            </p:nvSpPr>
            <p:spPr bwMode="auto">
              <a:xfrm>
                <a:off x="4123" y="2141"/>
                <a:ext cx="22" cy="17"/>
              </a:xfrm>
              <a:custGeom>
                <a:avLst/>
                <a:gdLst>
                  <a:gd name="T0" fmla="*/ 0 w 22"/>
                  <a:gd name="T1" fmla="*/ 4 h 17"/>
                  <a:gd name="T2" fmla="*/ 1 w 22"/>
                  <a:gd name="T3" fmla="*/ 9 h 17"/>
                  <a:gd name="T4" fmla="*/ 2 w 22"/>
                  <a:gd name="T5" fmla="*/ 12 h 17"/>
                  <a:gd name="T6" fmla="*/ 5 w 22"/>
                  <a:gd name="T7" fmla="*/ 14 h 17"/>
                  <a:gd name="T8" fmla="*/ 8 w 22"/>
                  <a:gd name="T9" fmla="*/ 15 h 17"/>
                  <a:gd name="T10" fmla="*/ 11 w 22"/>
                  <a:gd name="T11" fmla="*/ 16 h 17"/>
                  <a:gd name="T12" fmla="*/ 14 w 22"/>
                  <a:gd name="T13" fmla="*/ 15 h 17"/>
                  <a:gd name="T14" fmla="*/ 18 w 22"/>
                  <a:gd name="T15" fmla="*/ 14 h 17"/>
                  <a:gd name="T16" fmla="*/ 20 w 22"/>
                  <a:gd name="T17" fmla="*/ 12 h 17"/>
                  <a:gd name="T18" fmla="*/ 21 w 22"/>
                  <a:gd name="T19" fmla="*/ 9 h 17"/>
                  <a:gd name="T20" fmla="*/ 21 w 22"/>
                  <a:gd name="T21" fmla="*/ 6 h 17"/>
                  <a:gd name="T22" fmla="*/ 20 w 22"/>
                  <a:gd name="T23" fmla="*/ 4 h 17"/>
                  <a:gd name="T24" fmla="*/ 19 w 22"/>
                  <a:gd name="T25" fmla="*/ 0 h 17"/>
                  <a:gd name="T26" fmla="*/ 18 w 22"/>
                  <a:gd name="T27" fmla="*/ 1 h 17"/>
                  <a:gd name="T28" fmla="*/ 17 w 22"/>
                  <a:gd name="T29" fmla="*/ 2 h 17"/>
                  <a:gd name="T30" fmla="*/ 0 w 22"/>
                  <a:gd name="T31" fmla="*/ 4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lnTo>
                      <a:pt x="0" y="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7" name="Freeform 133">
                <a:extLst>
                  <a:ext uri="{FF2B5EF4-FFF2-40B4-BE49-F238E27FC236}">
                    <a16:creationId xmlns:a16="http://schemas.microsoft.com/office/drawing/2014/main" id="{91039194-6073-F419-E502-98F58FC97EC6}"/>
                  </a:ext>
                </a:extLst>
              </p:cNvPr>
              <p:cNvSpPr>
                <a:spLocks/>
              </p:cNvSpPr>
              <p:nvPr/>
            </p:nvSpPr>
            <p:spPr bwMode="auto">
              <a:xfrm>
                <a:off x="4123" y="2141"/>
                <a:ext cx="22" cy="17"/>
              </a:xfrm>
              <a:custGeom>
                <a:avLst/>
                <a:gdLst>
                  <a:gd name="T0" fmla="*/ 0 w 22"/>
                  <a:gd name="T1" fmla="*/ 4 h 17"/>
                  <a:gd name="T2" fmla="*/ 0 w 22"/>
                  <a:gd name="T3" fmla="*/ 4 h 17"/>
                  <a:gd name="T4" fmla="*/ 1 w 22"/>
                  <a:gd name="T5" fmla="*/ 9 h 17"/>
                  <a:gd name="T6" fmla="*/ 2 w 22"/>
                  <a:gd name="T7" fmla="*/ 12 h 17"/>
                  <a:gd name="T8" fmla="*/ 5 w 22"/>
                  <a:gd name="T9" fmla="*/ 14 h 17"/>
                  <a:gd name="T10" fmla="*/ 8 w 22"/>
                  <a:gd name="T11" fmla="*/ 15 h 17"/>
                  <a:gd name="T12" fmla="*/ 11 w 22"/>
                  <a:gd name="T13" fmla="*/ 16 h 17"/>
                  <a:gd name="T14" fmla="*/ 14 w 22"/>
                  <a:gd name="T15" fmla="*/ 15 h 17"/>
                  <a:gd name="T16" fmla="*/ 18 w 22"/>
                  <a:gd name="T17" fmla="*/ 14 h 17"/>
                  <a:gd name="T18" fmla="*/ 20 w 22"/>
                  <a:gd name="T19" fmla="*/ 12 h 17"/>
                  <a:gd name="T20" fmla="*/ 21 w 22"/>
                  <a:gd name="T21" fmla="*/ 9 h 17"/>
                  <a:gd name="T22" fmla="*/ 21 w 22"/>
                  <a:gd name="T23" fmla="*/ 6 h 17"/>
                  <a:gd name="T24" fmla="*/ 20 w 22"/>
                  <a:gd name="T25" fmla="*/ 4 h 17"/>
                  <a:gd name="T26" fmla="*/ 19 w 22"/>
                  <a:gd name="T27" fmla="*/ 0 h 17"/>
                  <a:gd name="T28" fmla="*/ 18 w 22"/>
                  <a:gd name="T29" fmla="*/ 1 h 17"/>
                  <a:gd name="T30" fmla="*/ 17 w 22"/>
                  <a:gd name="T31" fmla="*/ 2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0" y="4"/>
                    </a:ln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8" name="Freeform 134">
                <a:extLst>
                  <a:ext uri="{FF2B5EF4-FFF2-40B4-BE49-F238E27FC236}">
                    <a16:creationId xmlns:a16="http://schemas.microsoft.com/office/drawing/2014/main" id="{C6FC5584-354F-868B-2C79-933153A6A23C}"/>
                  </a:ext>
                </a:extLst>
              </p:cNvPr>
              <p:cNvSpPr>
                <a:spLocks/>
              </p:cNvSpPr>
              <p:nvPr/>
            </p:nvSpPr>
            <p:spPr bwMode="auto">
              <a:xfrm>
                <a:off x="4547" y="2119"/>
                <a:ext cx="74" cy="49"/>
              </a:xfrm>
              <a:custGeom>
                <a:avLst/>
                <a:gdLst>
                  <a:gd name="T0" fmla="*/ 0 w 74"/>
                  <a:gd name="T1" fmla="*/ 24 h 49"/>
                  <a:gd name="T2" fmla="*/ 4 w 74"/>
                  <a:gd name="T3" fmla="*/ 20 h 49"/>
                  <a:gd name="T4" fmla="*/ 7 w 74"/>
                  <a:gd name="T5" fmla="*/ 16 h 49"/>
                  <a:gd name="T6" fmla="*/ 11 w 74"/>
                  <a:gd name="T7" fmla="*/ 12 h 49"/>
                  <a:gd name="T8" fmla="*/ 15 w 74"/>
                  <a:gd name="T9" fmla="*/ 8 h 49"/>
                  <a:gd name="T10" fmla="*/ 19 w 74"/>
                  <a:gd name="T11" fmla="*/ 6 h 49"/>
                  <a:gd name="T12" fmla="*/ 24 w 74"/>
                  <a:gd name="T13" fmla="*/ 3 h 49"/>
                  <a:gd name="T14" fmla="*/ 28 w 74"/>
                  <a:gd name="T15" fmla="*/ 1 h 49"/>
                  <a:gd name="T16" fmla="*/ 33 w 74"/>
                  <a:gd name="T17" fmla="*/ 1 h 49"/>
                  <a:gd name="T18" fmla="*/ 39 w 74"/>
                  <a:gd name="T19" fmla="*/ 0 h 49"/>
                  <a:gd name="T20" fmla="*/ 46 w 74"/>
                  <a:gd name="T21" fmla="*/ 1 h 49"/>
                  <a:gd name="T22" fmla="*/ 52 w 74"/>
                  <a:gd name="T23" fmla="*/ 2 h 49"/>
                  <a:gd name="T24" fmla="*/ 58 w 74"/>
                  <a:gd name="T25" fmla="*/ 3 h 49"/>
                  <a:gd name="T26" fmla="*/ 63 w 74"/>
                  <a:gd name="T27" fmla="*/ 6 h 49"/>
                  <a:gd name="T28" fmla="*/ 67 w 74"/>
                  <a:gd name="T29" fmla="*/ 9 h 49"/>
                  <a:gd name="T30" fmla="*/ 70 w 74"/>
                  <a:gd name="T31" fmla="*/ 14 h 49"/>
                  <a:gd name="T32" fmla="*/ 72 w 74"/>
                  <a:gd name="T33" fmla="*/ 19 h 49"/>
                  <a:gd name="T34" fmla="*/ 73 w 74"/>
                  <a:gd name="T35" fmla="*/ 26 h 49"/>
                  <a:gd name="T36" fmla="*/ 71 w 74"/>
                  <a:gd name="T37" fmla="*/ 32 h 49"/>
                  <a:gd name="T38" fmla="*/ 68 w 74"/>
                  <a:gd name="T39" fmla="*/ 36 h 49"/>
                  <a:gd name="T40" fmla="*/ 63 w 74"/>
                  <a:gd name="T41" fmla="*/ 41 h 49"/>
                  <a:gd name="T42" fmla="*/ 58 w 74"/>
                  <a:gd name="T43" fmla="*/ 44 h 49"/>
                  <a:gd name="T44" fmla="*/ 51 w 74"/>
                  <a:gd name="T45" fmla="*/ 46 h 49"/>
                  <a:gd name="T46" fmla="*/ 45 w 74"/>
                  <a:gd name="T47" fmla="*/ 48 h 49"/>
                  <a:gd name="T48" fmla="*/ 39 w 74"/>
                  <a:gd name="T49" fmla="*/ 48 h 49"/>
                  <a:gd name="T50" fmla="*/ 34 w 74"/>
                  <a:gd name="T51" fmla="*/ 48 h 49"/>
                  <a:gd name="T52" fmla="*/ 29 w 74"/>
                  <a:gd name="T53" fmla="*/ 48 h 49"/>
                  <a:gd name="T54" fmla="*/ 25 w 74"/>
                  <a:gd name="T55" fmla="*/ 47 h 49"/>
                  <a:gd name="T56" fmla="*/ 21 w 74"/>
                  <a:gd name="T57" fmla="*/ 47 h 49"/>
                  <a:gd name="T58" fmla="*/ 17 w 74"/>
                  <a:gd name="T59" fmla="*/ 45 h 49"/>
                  <a:gd name="T60" fmla="*/ 13 w 74"/>
                  <a:gd name="T61" fmla="*/ 43 h 49"/>
                  <a:gd name="T62" fmla="*/ 10 w 74"/>
                  <a:gd name="T63" fmla="*/ 40 h 49"/>
                  <a:gd name="T64" fmla="*/ 7 w 74"/>
                  <a:gd name="T65" fmla="*/ 35 h 49"/>
                  <a:gd name="T66" fmla="*/ 0 w 74"/>
                  <a:gd name="T67" fmla="*/ 24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4" h="49">
                    <a:moveTo>
                      <a:pt x="0" y="24"/>
                    </a:move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69" name="Freeform 135">
                <a:extLst>
                  <a:ext uri="{FF2B5EF4-FFF2-40B4-BE49-F238E27FC236}">
                    <a16:creationId xmlns:a16="http://schemas.microsoft.com/office/drawing/2014/main" id="{B1F8A252-5A12-D859-B34B-0B4CBFDC593C}"/>
                  </a:ext>
                </a:extLst>
              </p:cNvPr>
              <p:cNvSpPr>
                <a:spLocks/>
              </p:cNvSpPr>
              <p:nvPr/>
            </p:nvSpPr>
            <p:spPr bwMode="auto">
              <a:xfrm>
                <a:off x="4547" y="2119"/>
                <a:ext cx="74" cy="49"/>
              </a:xfrm>
              <a:custGeom>
                <a:avLst/>
                <a:gdLst>
                  <a:gd name="T0" fmla="*/ 0 w 74"/>
                  <a:gd name="T1" fmla="*/ 24 h 49"/>
                  <a:gd name="T2" fmla="*/ 0 w 74"/>
                  <a:gd name="T3" fmla="*/ 24 h 49"/>
                  <a:gd name="T4" fmla="*/ 4 w 74"/>
                  <a:gd name="T5" fmla="*/ 20 h 49"/>
                  <a:gd name="T6" fmla="*/ 7 w 74"/>
                  <a:gd name="T7" fmla="*/ 16 h 49"/>
                  <a:gd name="T8" fmla="*/ 11 w 74"/>
                  <a:gd name="T9" fmla="*/ 12 h 49"/>
                  <a:gd name="T10" fmla="*/ 15 w 74"/>
                  <a:gd name="T11" fmla="*/ 8 h 49"/>
                  <a:gd name="T12" fmla="*/ 19 w 74"/>
                  <a:gd name="T13" fmla="*/ 6 h 49"/>
                  <a:gd name="T14" fmla="*/ 24 w 74"/>
                  <a:gd name="T15" fmla="*/ 3 h 49"/>
                  <a:gd name="T16" fmla="*/ 28 w 74"/>
                  <a:gd name="T17" fmla="*/ 1 h 49"/>
                  <a:gd name="T18" fmla="*/ 33 w 74"/>
                  <a:gd name="T19" fmla="*/ 1 h 49"/>
                  <a:gd name="T20" fmla="*/ 39 w 74"/>
                  <a:gd name="T21" fmla="*/ 0 h 49"/>
                  <a:gd name="T22" fmla="*/ 46 w 74"/>
                  <a:gd name="T23" fmla="*/ 1 h 49"/>
                  <a:gd name="T24" fmla="*/ 52 w 74"/>
                  <a:gd name="T25" fmla="*/ 2 h 49"/>
                  <a:gd name="T26" fmla="*/ 58 w 74"/>
                  <a:gd name="T27" fmla="*/ 3 h 49"/>
                  <a:gd name="T28" fmla="*/ 63 w 74"/>
                  <a:gd name="T29" fmla="*/ 6 h 49"/>
                  <a:gd name="T30" fmla="*/ 67 w 74"/>
                  <a:gd name="T31" fmla="*/ 9 h 49"/>
                  <a:gd name="T32" fmla="*/ 70 w 74"/>
                  <a:gd name="T33" fmla="*/ 14 h 49"/>
                  <a:gd name="T34" fmla="*/ 72 w 74"/>
                  <a:gd name="T35" fmla="*/ 19 h 49"/>
                  <a:gd name="T36" fmla="*/ 73 w 74"/>
                  <a:gd name="T37" fmla="*/ 26 h 49"/>
                  <a:gd name="T38" fmla="*/ 71 w 74"/>
                  <a:gd name="T39" fmla="*/ 32 h 49"/>
                  <a:gd name="T40" fmla="*/ 68 w 74"/>
                  <a:gd name="T41" fmla="*/ 36 h 49"/>
                  <a:gd name="T42" fmla="*/ 63 w 74"/>
                  <a:gd name="T43" fmla="*/ 41 h 49"/>
                  <a:gd name="T44" fmla="*/ 58 w 74"/>
                  <a:gd name="T45" fmla="*/ 44 h 49"/>
                  <a:gd name="T46" fmla="*/ 51 w 74"/>
                  <a:gd name="T47" fmla="*/ 46 h 49"/>
                  <a:gd name="T48" fmla="*/ 45 w 74"/>
                  <a:gd name="T49" fmla="*/ 48 h 49"/>
                  <a:gd name="T50" fmla="*/ 39 w 74"/>
                  <a:gd name="T51" fmla="*/ 48 h 49"/>
                  <a:gd name="T52" fmla="*/ 34 w 74"/>
                  <a:gd name="T53" fmla="*/ 48 h 49"/>
                  <a:gd name="T54" fmla="*/ 29 w 74"/>
                  <a:gd name="T55" fmla="*/ 48 h 49"/>
                  <a:gd name="T56" fmla="*/ 25 w 74"/>
                  <a:gd name="T57" fmla="*/ 47 h 49"/>
                  <a:gd name="T58" fmla="*/ 21 w 74"/>
                  <a:gd name="T59" fmla="*/ 47 h 49"/>
                  <a:gd name="T60" fmla="*/ 17 w 74"/>
                  <a:gd name="T61" fmla="*/ 45 h 49"/>
                  <a:gd name="T62" fmla="*/ 13 w 74"/>
                  <a:gd name="T63" fmla="*/ 43 h 49"/>
                  <a:gd name="T64" fmla="*/ 10 w 74"/>
                  <a:gd name="T65" fmla="*/ 40 h 49"/>
                  <a:gd name="T66" fmla="*/ 7 w 74"/>
                  <a:gd name="T67" fmla="*/ 35 h 49"/>
                  <a:gd name="T68" fmla="*/ 0 w 74"/>
                  <a:gd name="T69" fmla="*/ 24 h 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9">
                    <a:moveTo>
                      <a:pt x="0" y="24"/>
                    </a:moveTo>
                    <a:lnTo>
                      <a:pt x="0" y="24"/>
                    </a:ln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0" name="Freeform 136">
                <a:extLst>
                  <a:ext uri="{FF2B5EF4-FFF2-40B4-BE49-F238E27FC236}">
                    <a16:creationId xmlns:a16="http://schemas.microsoft.com/office/drawing/2014/main" id="{909547A5-6BE9-78D1-BA59-0056CB03F470}"/>
                  </a:ext>
                </a:extLst>
              </p:cNvPr>
              <p:cNvSpPr>
                <a:spLocks/>
              </p:cNvSpPr>
              <p:nvPr/>
            </p:nvSpPr>
            <p:spPr bwMode="auto">
              <a:xfrm>
                <a:off x="4576" y="2135"/>
                <a:ext cx="23" cy="18"/>
              </a:xfrm>
              <a:custGeom>
                <a:avLst/>
                <a:gdLst>
                  <a:gd name="T0" fmla="*/ 0 w 23"/>
                  <a:gd name="T1" fmla="*/ 9 h 18"/>
                  <a:gd name="T2" fmla="*/ 2 w 23"/>
                  <a:gd name="T3" fmla="*/ 13 h 18"/>
                  <a:gd name="T4" fmla="*/ 5 w 23"/>
                  <a:gd name="T5" fmla="*/ 16 h 18"/>
                  <a:gd name="T6" fmla="*/ 8 w 23"/>
                  <a:gd name="T7" fmla="*/ 17 h 18"/>
                  <a:gd name="T8" fmla="*/ 12 w 23"/>
                  <a:gd name="T9" fmla="*/ 17 h 18"/>
                  <a:gd name="T10" fmla="*/ 14 w 23"/>
                  <a:gd name="T11" fmla="*/ 17 h 18"/>
                  <a:gd name="T12" fmla="*/ 18 w 23"/>
                  <a:gd name="T13" fmla="*/ 15 h 18"/>
                  <a:gd name="T14" fmla="*/ 20 w 23"/>
                  <a:gd name="T15" fmla="*/ 13 h 18"/>
                  <a:gd name="T16" fmla="*/ 22 w 23"/>
                  <a:gd name="T17" fmla="*/ 10 h 18"/>
                  <a:gd name="T18" fmla="*/ 22 w 23"/>
                  <a:gd name="T19" fmla="*/ 8 h 18"/>
                  <a:gd name="T20" fmla="*/ 22 w 23"/>
                  <a:gd name="T21" fmla="*/ 5 h 18"/>
                  <a:gd name="T22" fmla="*/ 20 w 23"/>
                  <a:gd name="T23" fmla="*/ 3 h 18"/>
                  <a:gd name="T24" fmla="*/ 17 w 23"/>
                  <a:gd name="T25" fmla="*/ 0 h 18"/>
                  <a:gd name="T26" fmla="*/ 17 w 23"/>
                  <a:gd name="T27" fmla="*/ 1 h 18"/>
                  <a:gd name="T28" fmla="*/ 17 w 23"/>
                  <a:gd name="T29" fmla="*/ 2 h 18"/>
                  <a:gd name="T30" fmla="*/ 16 w 23"/>
                  <a:gd name="T31" fmla="*/ 2 h 18"/>
                  <a:gd name="T32" fmla="*/ 0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lnTo>
                      <a:pt x="0" y="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1" name="Freeform 137">
                <a:extLst>
                  <a:ext uri="{FF2B5EF4-FFF2-40B4-BE49-F238E27FC236}">
                    <a16:creationId xmlns:a16="http://schemas.microsoft.com/office/drawing/2014/main" id="{3B0AA6A0-1303-6A9F-FFBE-F17F73F94C26}"/>
                  </a:ext>
                </a:extLst>
              </p:cNvPr>
              <p:cNvSpPr>
                <a:spLocks/>
              </p:cNvSpPr>
              <p:nvPr/>
            </p:nvSpPr>
            <p:spPr bwMode="auto">
              <a:xfrm>
                <a:off x="4576" y="2135"/>
                <a:ext cx="23" cy="18"/>
              </a:xfrm>
              <a:custGeom>
                <a:avLst/>
                <a:gdLst>
                  <a:gd name="T0" fmla="*/ 0 w 23"/>
                  <a:gd name="T1" fmla="*/ 9 h 18"/>
                  <a:gd name="T2" fmla="*/ 0 w 23"/>
                  <a:gd name="T3" fmla="*/ 9 h 18"/>
                  <a:gd name="T4" fmla="*/ 2 w 23"/>
                  <a:gd name="T5" fmla="*/ 13 h 18"/>
                  <a:gd name="T6" fmla="*/ 5 w 23"/>
                  <a:gd name="T7" fmla="*/ 16 h 18"/>
                  <a:gd name="T8" fmla="*/ 8 w 23"/>
                  <a:gd name="T9" fmla="*/ 17 h 18"/>
                  <a:gd name="T10" fmla="*/ 12 w 23"/>
                  <a:gd name="T11" fmla="*/ 17 h 18"/>
                  <a:gd name="T12" fmla="*/ 14 w 23"/>
                  <a:gd name="T13" fmla="*/ 17 h 18"/>
                  <a:gd name="T14" fmla="*/ 18 w 23"/>
                  <a:gd name="T15" fmla="*/ 15 h 18"/>
                  <a:gd name="T16" fmla="*/ 20 w 23"/>
                  <a:gd name="T17" fmla="*/ 13 h 18"/>
                  <a:gd name="T18" fmla="*/ 22 w 23"/>
                  <a:gd name="T19" fmla="*/ 10 h 18"/>
                  <a:gd name="T20" fmla="*/ 22 w 23"/>
                  <a:gd name="T21" fmla="*/ 8 h 18"/>
                  <a:gd name="T22" fmla="*/ 22 w 23"/>
                  <a:gd name="T23" fmla="*/ 5 h 18"/>
                  <a:gd name="T24" fmla="*/ 20 w 23"/>
                  <a:gd name="T25" fmla="*/ 3 h 18"/>
                  <a:gd name="T26" fmla="*/ 17 w 23"/>
                  <a:gd name="T27" fmla="*/ 0 h 18"/>
                  <a:gd name="T28" fmla="*/ 17 w 23"/>
                  <a:gd name="T29" fmla="*/ 1 h 18"/>
                  <a:gd name="T30" fmla="*/ 17 w 23"/>
                  <a:gd name="T31" fmla="*/ 2 h 18"/>
                  <a:gd name="T32" fmla="*/ 16 w 23"/>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2" name="Freeform 138">
                <a:extLst>
                  <a:ext uri="{FF2B5EF4-FFF2-40B4-BE49-F238E27FC236}">
                    <a16:creationId xmlns:a16="http://schemas.microsoft.com/office/drawing/2014/main" id="{B45B0928-639C-F324-D6A2-B2FBFDABEA8A}"/>
                  </a:ext>
                </a:extLst>
              </p:cNvPr>
              <p:cNvSpPr>
                <a:spLocks/>
              </p:cNvSpPr>
              <p:nvPr/>
            </p:nvSpPr>
            <p:spPr bwMode="auto">
              <a:xfrm>
                <a:off x="4403" y="1548"/>
                <a:ext cx="37" cy="139"/>
              </a:xfrm>
              <a:custGeom>
                <a:avLst/>
                <a:gdLst>
                  <a:gd name="T0" fmla="*/ 36 w 37"/>
                  <a:gd name="T1" fmla="*/ 0 h 139"/>
                  <a:gd name="T2" fmla="*/ 36 w 37"/>
                  <a:gd name="T3" fmla="*/ 0 h 139"/>
                  <a:gd name="T4" fmla="*/ 34 w 37"/>
                  <a:gd name="T5" fmla="*/ 9 h 139"/>
                  <a:gd name="T6" fmla="*/ 33 w 37"/>
                  <a:gd name="T7" fmla="*/ 18 h 139"/>
                  <a:gd name="T8" fmla="*/ 31 w 37"/>
                  <a:gd name="T9" fmla="*/ 28 h 139"/>
                  <a:gd name="T10" fmla="*/ 28 w 37"/>
                  <a:gd name="T11" fmla="*/ 37 h 139"/>
                  <a:gd name="T12" fmla="*/ 26 w 37"/>
                  <a:gd name="T13" fmla="*/ 47 h 139"/>
                  <a:gd name="T14" fmla="*/ 24 w 37"/>
                  <a:gd name="T15" fmla="*/ 57 h 139"/>
                  <a:gd name="T16" fmla="*/ 21 w 37"/>
                  <a:gd name="T17" fmla="*/ 67 h 139"/>
                  <a:gd name="T18" fmla="*/ 18 w 37"/>
                  <a:gd name="T19" fmla="*/ 77 h 139"/>
                  <a:gd name="T20" fmla="*/ 16 w 37"/>
                  <a:gd name="T21" fmla="*/ 87 h 139"/>
                  <a:gd name="T22" fmla="*/ 13 w 37"/>
                  <a:gd name="T23" fmla="*/ 96 h 139"/>
                  <a:gd name="T24" fmla="*/ 10 w 37"/>
                  <a:gd name="T25" fmla="*/ 104 h 139"/>
                  <a:gd name="T26" fmla="*/ 8 w 37"/>
                  <a:gd name="T27" fmla="*/ 112 h 139"/>
                  <a:gd name="T28" fmla="*/ 5 w 37"/>
                  <a:gd name="T29" fmla="*/ 120 h 139"/>
                  <a:gd name="T30" fmla="*/ 3 w 37"/>
                  <a:gd name="T31" fmla="*/ 127 h 139"/>
                  <a:gd name="T32" fmla="*/ 1 w 37"/>
                  <a:gd name="T33" fmla="*/ 132 h 139"/>
                  <a:gd name="T34" fmla="*/ 0 w 37"/>
                  <a:gd name="T35" fmla="*/ 138 h 1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139">
                    <a:moveTo>
                      <a:pt x="36" y="0"/>
                    </a:moveTo>
                    <a:lnTo>
                      <a:pt x="36" y="0"/>
                    </a:lnTo>
                    <a:lnTo>
                      <a:pt x="34" y="9"/>
                    </a:lnTo>
                    <a:lnTo>
                      <a:pt x="33" y="18"/>
                    </a:lnTo>
                    <a:lnTo>
                      <a:pt x="31" y="28"/>
                    </a:lnTo>
                    <a:lnTo>
                      <a:pt x="28" y="37"/>
                    </a:lnTo>
                    <a:lnTo>
                      <a:pt x="26" y="47"/>
                    </a:lnTo>
                    <a:lnTo>
                      <a:pt x="24" y="57"/>
                    </a:lnTo>
                    <a:lnTo>
                      <a:pt x="21" y="67"/>
                    </a:lnTo>
                    <a:lnTo>
                      <a:pt x="18" y="77"/>
                    </a:lnTo>
                    <a:lnTo>
                      <a:pt x="16" y="87"/>
                    </a:lnTo>
                    <a:lnTo>
                      <a:pt x="13" y="96"/>
                    </a:lnTo>
                    <a:lnTo>
                      <a:pt x="10" y="104"/>
                    </a:lnTo>
                    <a:lnTo>
                      <a:pt x="8" y="112"/>
                    </a:lnTo>
                    <a:lnTo>
                      <a:pt x="5" y="120"/>
                    </a:lnTo>
                    <a:lnTo>
                      <a:pt x="3" y="127"/>
                    </a:lnTo>
                    <a:lnTo>
                      <a:pt x="1" y="132"/>
                    </a:lnTo>
                    <a:lnTo>
                      <a:pt x="0" y="13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3" name="Freeform 139">
                <a:extLst>
                  <a:ext uri="{FF2B5EF4-FFF2-40B4-BE49-F238E27FC236}">
                    <a16:creationId xmlns:a16="http://schemas.microsoft.com/office/drawing/2014/main" id="{D433589F-829C-379A-0A7B-358CCE1C7E4A}"/>
                  </a:ext>
                </a:extLst>
              </p:cNvPr>
              <p:cNvSpPr>
                <a:spLocks/>
              </p:cNvSpPr>
              <p:nvPr/>
            </p:nvSpPr>
            <p:spPr bwMode="auto">
              <a:xfrm>
                <a:off x="3892" y="2123"/>
                <a:ext cx="83" cy="176"/>
              </a:xfrm>
              <a:custGeom>
                <a:avLst/>
                <a:gdLst>
                  <a:gd name="T0" fmla="*/ 0 w 83"/>
                  <a:gd name="T1" fmla="*/ 175 h 176"/>
                  <a:gd name="T2" fmla="*/ 4 w 83"/>
                  <a:gd name="T3" fmla="*/ 170 h 176"/>
                  <a:gd name="T4" fmla="*/ 8 w 83"/>
                  <a:gd name="T5" fmla="*/ 165 h 176"/>
                  <a:gd name="T6" fmla="*/ 12 w 83"/>
                  <a:gd name="T7" fmla="*/ 162 h 176"/>
                  <a:gd name="T8" fmla="*/ 17 w 83"/>
                  <a:gd name="T9" fmla="*/ 159 h 176"/>
                  <a:gd name="T10" fmla="*/ 22 w 83"/>
                  <a:gd name="T11" fmla="*/ 158 h 176"/>
                  <a:gd name="T12" fmla="*/ 27 w 83"/>
                  <a:gd name="T13" fmla="*/ 157 h 176"/>
                  <a:gd name="T14" fmla="*/ 32 w 83"/>
                  <a:gd name="T15" fmla="*/ 157 h 176"/>
                  <a:gd name="T16" fmla="*/ 37 w 83"/>
                  <a:gd name="T17" fmla="*/ 157 h 176"/>
                  <a:gd name="T18" fmla="*/ 43 w 83"/>
                  <a:gd name="T19" fmla="*/ 158 h 176"/>
                  <a:gd name="T20" fmla="*/ 48 w 83"/>
                  <a:gd name="T21" fmla="*/ 159 h 176"/>
                  <a:gd name="T22" fmla="*/ 53 w 83"/>
                  <a:gd name="T23" fmla="*/ 159 h 176"/>
                  <a:gd name="T24" fmla="*/ 59 w 83"/>
                  <a:gd name="T25" fmla="*/ 161 h 176"/>
                  <a:gd name="T26" fmla="*/ 65 w 83"/>
                  <a:gd name="T27" fmla="*/ 162 h 176"/>
                  <a:gd name="T28" fmla="*/ 71 w 83"/>
                  <a:gd name="T29" fmla="*/ 163 h 176"/>
                  <a:gd name="T30" fmla="*/ 76 w 83"/>
                  <a:gd name="T31" fmla="*/ 163 h 176"/>
                  <a:gd name="T32" fmla="*/ 82 w 83"/>
                  <a:gd name="T33" fmla="*/ 163 h 176"/>
                  <a:gd name="T34" fmla="*/ 73 w 83"/>
                  <a:gd name="T35" fmla="*/ 157 h 176"/>
                  <a:gd name="T36" fmla="*/ 64 w 83"/>
                  <a:gd name="T37" fmla="*/ 149 h 176"/>
                  <a:gd name="T38" fmla="*/ 57 w 83"/>
                  <a:gd name="T39" fmla="*/ 141 h 176"/>
                  <a:gd name="T40" fmla="*/ 49 w 83"/>
                  <a:gd name="T41" fmla="*/ 132 h 176"/>
                  <a:gd name="T42" fmla="*/ 43 w 83"/>
                  <a:gd name="T43" fmla="*/ 123 h 176"/>
                  <a:gd name="T44" fmla="*/ 38 w 83"/>
                  <a:gd name="T45" fmla="*/ 113 h 176"/>
                  <a:gd name="T46" fmla="*/ 33 w 83"/>
                  <a:gd name="T47" fmla="*/ 103 h 176"/>
                  <a:gd name="T48" fmla="*/ 29 w 83"/>
                  <a:gd name="T49" fmla="*/ 92 h 176"/>
                  <a:gd name="T50" fmla="*/ 25 w 83"/>
                  <a:gd name="T51" fmla="*/ 81 h 176"/>
                  <a:gd name="T52" fmla="*/ 22 w 83"/>
                  <a:gd name="T53" fmla="*/ 70 h 176"/>
                  <a:gd name="T54" fmla="*/ 19 w 83"/>
                  <a:gd name="T55" fmla="*/ 58 h 176"/>
                  <a:gd name="T56" fmla="*/ 17 w 83"/>
                  <a:gd name="T57" fmla="*/ 46 h 176"/>
                  <a:gd name="T58" fmla="*/ 15 w 83"/>
                  <a:gd name="T59" fmla="*/ 35 h 176"/>
                  <a:gd name="T60" fmla="*/ 14 w 83"/>
                  <a:gd name="T61" fmla="*/ 23 h 176"/>
                  <a:gd name="T62" fmla="*/ 12 w 83"/>
                  <a:gd name="T63" fmla="*/ 11 h 176"/>
                  <a:gd name="T64" fmla="*/ 12 w 83"/>
                  <a:gd name="T65" fmla="*/ 0 h 176"/>
                  <a:gd name="T66" fmla="*/ 14 w 83"/>
                  <a:gd name="T67" fmla="*/ 4 h 176"/>
                  <a:gd name="T68" fmla="*/ 14 w 83"/>
                  <a:gd name="T69" fmla="*/ 8 h 176"/>
                  <a:gd name="T70" fmla="*/ 14 w 83"/>
                  <a:gd name="T71" fmla="*/ 12 h 176"/>
                  <a:gd name="T72" fmla="*/ 14 w 83"/>
                  <a:gd name="T73" fmla="*/ 15 h 176"/>
                  <a:gd name="T74" fmla="*/ 14 w 83"/>
                  <a:gd name="T75" fmla="*/ 20 h 176"/>
                  <a:gd name="T76" fmla="*/ 13 w 83"/>
                  <a:gd name="T77" fmla="*/ 25 h 176"/>
                  <a:gd name="T78" fmla="*/ 13 w 83"/>
                  <a:gd name="T79" fmla="*/ 30 h 176"/>
                  <a:gd name="T80" fmla="*/ 14 w 83"/>
                  <a:gd name="T81" fmla="*/ 37 h 176"/>
                  <a:gd name="T82" fmla="*/ 14 w 83"/>
                  <a:gd name="T83" fmla="*/ 43 h 176"/>
                  <a:gd name="T84" fmla="*/ 15 w 83"/>
                  <a:gd name="T85" fmla="*/ 48 h 176"/>
                  <a:gd name="T86" fmla="*/ 16 w 83"/>
                  <a:gd name="T87" fmla="*/ 54 h 176"/>
                  <a:gd name="T88" fmla="*/ 18 w 83"/>
                  <a:gd name="T89" fmla="*/ 61 h 176"/>
                  <a:gd name="T90" fmla="*/ 19 w 83"/>
                  <a:gd name="T91" fmla="*/ 68 h 176"/>
                  <a:gd name="T92" fmla="*/ 21 w 83"/>
                  <a:gd name="T93" fmla="*/ 74 h 176"/>
                  <a:gd name="T94" fmla="*/ 22 w 83"/>
                  <a:gd name="T95" fmla="*/ 80 h 176"/>
                  <a:gd name="T96" fmla="*/ 23 w 83"/>
                  <a:gd name="T97" fmla="*/ 87 h 176"/>
                  <a:gd name="T98" fmla="*/ 24 w 83"/>
                  <a:gd name="T99" fmla="*/ 93 h 176"/>
                  <a:gd name="T100" fmla="*/ 25 w 83"/>
                  <a:gd name="T101" fmla="*/ 100 h 176"/>
                  <a:gd name="T102" fmla="*/ 25 w 83"/>
                  <a:gd name="T103" fmla="*/ 107 h 176"/>
                  <a:gd name="T104" fmla="*/ 25 w 83"/>
                  <a:gd name="T105" fmla="*/ 113 h 176"/>
                  <a:gd name="T106" fmla="*/ 24 w 83"/>
                  <a:gd name="T107" fmla="*/ 119 h 176"/>
                  <a:gd name="T108" fmla="*/ 22 w 83"/>
                  <a:gd name="T109" fmla="*/ 126 h 176"/>
                  <a:gd name="T110" fmla="*/ 21 w 83"/>
                  <a:gd name="T111" fmla="*/ 131 h 176"/>
                  <a:gd name="T112" fmla="*/ 18 w 83"/>
                  <a:gd name="T113" fmla="*/ 137 h 176"/>
                  <a:gd name="T114" fmla="*/ 0 w 83"/>
                  <a:gd name="T115" fmla="*/ 175 h 1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6">
                    <a:moveTo>
                      <a:pt x="0" y="175"/>
                    </a:move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4" name="Freeform 140">
                <a:extLst>
                  <a:ext uri="{FF2B5EF4-FFF2-40B4-BE49-F238E27FC236}">
                    <a16:creationId xmlns:a16="http://schemas.microsoft.com/office/drawing/2014/main" id="{28ED4EFE-84CE-5BBB-EDF8-9D6E7D7DF4AE}"/>
                  </a:ext>
                </a:extLst>
              </p:cNvPr>
              <p:cNvSpPr>
                <a:spLocks/>
              </p:cNvSpPr>
              <p:nvPr/>
            </p:nvSpPr>
            <p:spPr bwMode="auto">
              <a:xfrm>
                <a:off x="3892" y="2123"/>
                <a:ext cx="83" cy="176"/>
              </a:xfrm>
              <a:custGeom>
                <a:avLst/>
                <a:gdLst>
                  <a:gd name="T0" fmla="*/ 0 w 83"/>
                  <a:gd name="T1" fmla="*/ 175 h 176"/>
                  <a:gd name="T2" fmla="*/ 0 w 83"/>
                  <a:gd name="T3" fmla="*/ 175 h 176"/>
                  <a:gd name="T4" fmla="*/ 4 w 83"/>
                  <a:gd name="T5" fmla="*/ 170 h 176"/>
                  <a:gd name="T6" fmla="*/ 8 w 83"/>
                  <a:gd name="T7" fmla="*/ 165 h 176"/>
                  <a:gd name="T8" fmla="*/ 12 w 83"/>
                  <a:gd name="T9" fmla="*/ 162 h 176"/>
                  <a:gd name="T10" fmla="*/ 17 w 83"/>
                  <a:gd name="T11" fmla="*/ 159 h 176"/>
                  <a:gd name="T12" fmla="*/ 22 w 83"/>
                  <a:gd name="T13" fmla="*/ 158 h 176"/>
                  <a:gd name="T14" fmla="*/ 27 w 83"/>
                  <a:gd name="T15" fmla="*/ 157 h 176"/>
                  <a:gd name="T16" fmla="*/ 32 w 83"/>
                  <a:gd name="T17" fmla="*/ 157 h 176"/>
                  <a:gd name="T18" fmla="*/ 37 w 83"/>
                  <a:gd name="T19" fmla="*/ 157 h 176"/>
                  <a:gd name="T20" fmla="*/ 43 w 83"/>
                  <a:gd name="T21" fmla="*/ 158 h 176"/>
                  <a:gd name="T22" fmla="*/ 48 w 83"/>
                  <a:gd name="T23" fmla="*/ 159 h 176"/>
                  <a:gd name="T24" fmla="*/ 53 w 83"/>
                  <a:gd name="T25" fmla="*/ 159 h 176"/>
                  <a:gd name="T26" fmla="*/ 59 w 83"/>
                  <a:gd name="T27" fmla="*/ 161 h 176"/>
                  <a:gd name="T28" fmla="*/ 65 w 83"/>
                  <a:gd name="T29" fmla="*/ 162 h 176"/>
                  <a:gd name="T30" fmla="*/ 71 w 83"/>
                  <a:gd name="T31" fmla="*/ 163 h 176"/>
                  <a:gd name="T32" fmla="*/ 76 w 83"/>
                  <a:gd name="T33" fmla="*/ 163 h 176"/>
                  <a:gd name="T34" fmla="*/ 82 w 83"/>
                  <a:gd name="T35" fmla="*/ 163 h 176"/>
                  <a:gd name="T36" fmla="*/ 73 w 83"/>
                  <a:gd name="T37" fmla="*/ 157 h 176"/>
                  <a:gd name="T38" fmla="*/ 64 w 83"/>
                  <a:gd name="T39" fmla="*/ 149 h 176"/>
                  <a:gd name="T40" fmla="*/ 57 w 83"/>
                  <a:gd name="T41" fmla="*/ 141 h 176"/>
                  <a:gd name="T42" fmla="*/ 49 w 83"/>
                  <a:gd name="T43" fmla="*/ 132 h 176"/>
                  <a:gd name="T44" fmla="*/ 43 w 83"/>
                  <a:gd name="T45" fmla="*/ 123 h 176"/>
                  <a:gd name="T46" fmla="*/ 38 w 83"/>
                  <a:gd name="T47" fmla="*/ 113 h 176"/>
                  <a:gd name="T48" fmla="*/ 33 w 83"/>
                  <a:gd name="T49" fmla="*/ 103 h 176"/>
                  <a:gd name="T50" fmla="*/ 29 w 83"/>
                  <a:gd name="T51" fmla="*/ 92 h 176"/>
                  <a:gd name="T52" fmla="*/ 25 w 83"/>
                  <a:gd name="T53" fmla="*/ 81 h 176"/>
                  <a:gd name="T54" fmla="*/ 22 w 83"/>
                  <a:gd name="T55" fmla="*/ 70 h 176"/>
                  <a:gd name="T56" fmla="*/ 19 w 83"/>
                  <a:gd name="T57" fmla="*/ 58 h 176"/>
                  <a:gd name="T58" fmla="*/ 17 w 83"/>
                  <a:gd name="T59" fmla="*/ 46 h 176"/>
                  <a:gd name="T60" fmla="*/ 15 w 83"/>
                  <a:gd name="T61" fmla="*/ 35 h 176"/>
                  <a:gd name="T62" fmla="*/ 14 w 83"/>
                  <a:gd name="T63" fmla="*/ 23 h 176"/>
                  <a:gd name="T64" fmla="*/ 12 w 83"/>
                  <a:gd name="T65" fmla="*/ 11 h 176"/>
                  <a:gd name="T66" fmla="*/ 12 w 83"/>
                  <a:gd name="T67" fmla="*/ 0 h 176"/>
                  <a:gd name="T68" fmla="*/ 14 w 83"/>
                  <a:gd name="T69" fmla="*/ 4 h 176"/>
                  <a:gd name="T70" fmla="*/ 14 w 83"/>
                  <a:gd name="T71" fmla="*/ 8 h 176"/>
                  <a:gd name="T72" fmla="*/ 14 w 83"/>
                  <a:gd name="T73" fmla="*/ 12 h 176"/>
                  <a:gd name="T74" fmla="*/ 14 w 83"/>
                  <a:gd name="T75" fmla="*/ 15 h 176"/>
                  <a:gd name="T76" fmla="*/ 14 w 83"/>
                  <a:gd name="T77" fmla="*/ 20 h 176"/>
                  <a:gd name="T78" fmla="*/ 13 w 83"/>
                  <a:gd name="T79" fmla="*/ 25 h 176"/>
                  <a:gd name="T80" fmla="*/ 13 w 83"/>
                  <a:gd name="T81" fmla="*/ 30 h 176"/>
                  <a:gd name="T82" fmla="*/ 14 w 83"/>
                  <a:gd name="T83" fmla="*/ 37 h 176"/>
                  <a:gd name="T84" fmla="*/ 14 w 83"/>
                  <a:gd name="T85" fmla="*/ 43 h 176"/>
                  <a:gd name="T86" fmla="*/ 15 w 83"/>
                  <a:gd name="T87" fmla="*/ 48 h 176"/>
                  <a:gd name="T88" fmla="*/ 16 w 83"/>
                  <a:gd name="T89" fmla="*/ 54 h 176"/>
                  <a:gd name="T90" fmla="*/ 18 w 83"/>
                  <a:gd name="T91" fmla="*/ 61 h 176"/>
                  <a:gd name="T92" fmla="*/ 19 w 83"/>
                  <a:gd name="T93" fmla="*/ 68 h 176"/>
                  <a:gd name="T94" fmla="*/ 21 w 83"/>
                  <a:gd name="T95" fmla="*/ 74 h 176"/>
                  <a:gd name="T96" fmla="*/ 22 w 83"/>
                  <a:gd name="T97" fmla="*/ 80 h 176"/>
                  <a:gd name="T98" fmla="*/ 23 w 83"/>
                  <a:gd name="T99" fmla="*/ 87 h 176"/>
                  <a:gd name="T100" fmla="*/ 24 w 83"/>
                  <a:gd name="T101" fmla="*/ 93 h 176"/>
                  <a:gd name="T102" fmla="*/ 25 w 83"/>
                  <a:gd name="T103" fmla="*/ 100 h 176"/>
                  <a:gd name="T104" fmla="*/ 25 w 83"/>
                  <a:gd name="T105" fmla="*/ 107 h 176"/>
                  <a:gd name="T106" fmla="*/ 25 w 83"/>
                  <a:gd name="T107" fmla="*/ 113 h 176"/>
                  <a:gd name="T108" fmla="*/ 24 w 83"/>
                  <a:gd name="T109" fmla="*/ 119 h 176"/>
                  <a:gd name="T110" fmla="*/ 22 w 83"/>
                  <a:gd name="T111" fmla="*/ 126 h 176"/>
                  <a:gd name="T112" fmla="*/ 21 w 83"/>
                  <a:gd name="T113" fmla="*/ 131 h 176"/>
                  <a:gd name="T114" fmla="*/ 18 w 83"/>
                  <a:gd name="T115" fmla="*/ 137 h 176"/>
                  <a:gd name="T116" fmla="*/ 0 w 83"/>
                  <a:gd name="T117" fmla="*/ 175 h 1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6">
                    <a:moveTo>
                      <a:pt x="0" y="175"/>
                    </a:moveTo>
                    <a:lnTo>
                      <a:pt x="0" y="175"/>
                    </a:ln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5" name="Freeform 141">
                <a:extLst>
                  <a:ext uri="{FF2B5EF4-FFF2-40B4-BE49-F238E27FC236}">
                    <a16:creationId xmlns:a16="http://schemas.microsoft.com/office/drawing/2014/main" id="{CCE247AA-8A5D-A48F-E54D-86B23A804E54}"/>
                  </a:ext>
                </a:extLst>
              </p:cNvPr>
              <p:cNvSpPr>
                <a:spLocks/>
              </p:cNvSpPr>
              <p:nvPr/>
            </p:nvSpPr>
            <p:spPr bwMode="auto">
              <a:xfrm>
                <a:off x="4761" y="2105"/>
                <a:ext cx="83" cy="177"/>
              </a:xfrm>
              <a:custGeom>
                <a:avLst/>
                <a:gdLst>
                  <a:gd name="T0" fmla="*/ 82 w 83"/>
                  <a:gd name="T1" fmla="*/ 176 h 177"/>
                  <a:gd name="T2" fmla="*/ 78 w 83"/>
                  <a:gd name="T3" fmla="*/ 171 h 177"/>
                  <a:gd name="T4" fmla="*/ 74 w 83"/>
                  <a:gd name="T5" fmla="*/ 166 h 177"/>
                  <a:gd name="T6" fmla="*/ 70 w 83"/>
                  <a:gd name="T7" fmla="*/ 163 h 177"/>
                  <a:gd name="T8" fmla="*/ 65 w 83"/>
                  <a:gd name="T9" fmla="*/ 160 h 177"/>
                  <a:gd name="T10" fmla="*/ 60 w 83"/>
                  <a:gd name="T11" fmla="*/ 159 h 177"/>
                  <a:gd name="T12" fmla="*/ 55 w 83"/>
                  <a:gd name="T13" fmla="*/ 158 h 177"/>
                  <a:gd name="T14" fmla="*/ 50 w 83"/>
                  <a:gd name="T15" fmla="*/ 158 h 177"/>
                  <a:gd name="T16" fmla="*/ 45 w 83"/>
                  <a:gd name="T17" fmla="*/ 158 h 177"/>
                  <a:gd name="T18" fmla="*/ 39 w 83"/>
                  <a:gd name="T19" fmla="*/ 159 h 177"/>
                  <a:gd name="T20" fmla="*/ 34 w 83"/>
                  <a:gd name="T21" fmla="*/ 159 h 177"/>
                  <a:gd name="T22" fmla="*/ 28 w 83"/>
                  <a:gd name="T23" fmla="*/ 160 h 177"/>
                  <a:gd name="T24" fmla="*/ 23 w 83"/>
                  <a:gd name="T25" fmla="*/ 161 h 177"/>
                  <a:gd name="T26" fmla="*/ 17 w 83"/>
                  <a:gd name="T27" fmla="*/ 163 h 177"/>
                  <a:gd name="T28" fmla="*/ 11 w 83"/>
                  <a:gd name="T29" fmla="*/ 163 h 177"/>
                  <a:gd name="T30" fmla="*/ 6 w 83"/>
                  <a:gd name="T31" fmla="*/ 164 h 177"/>
                  <a:gd name="T32" fmla="*/ 0 w 83"/>
                  <a:gd name="T33" fmla="*/ 164 h 177"/>
                  <a:gd name="T34" fmla="*/ 9 w 83"/>
                  <a:gd name="T35" fmla="*/ 157 h 177"/>
                  <a:gd name="T36" fmla="*/ 18 w 83"/>
                  <a:gd name="T37" fmla="*/ 150 h 177"/>
                  <a:gd name="T38" fmla="*/ 25 w 83"/>
                  <a:gd name="T39" fmla="*/ 142 h 177"/>
                  <a:gd name="T40" fmla="*/ 32 w 83"/>
                  <a:gd name="T41" fmla="*/ 133 h 177"/>
                  <a:gd name="T42" fmla="*/ 38 w 83"/>
                  <a:gd name="T43" fmla="*/ 124 h 177"/>
                  <a:gd name="T44" fmla="*/ 44 w 83"/>
                  <a:gd name="T45" fmla="*/ 114 h 177"/>
                  <a:gd name="T46" fmla="*/ 49 w 83"/>
                  <a:gd name="T47" fmla="*/ 104 h 177"/>
                  <a:gd name="T48" fmla="*/ 53 w 83"/>
                  <a:gd name="T49" fmla="*/ 93 h 177"/>
                  <a:gd name="T50" fmla="*/ 57 w 83"/>
                  <a:gd name="T51" fmla="*/ 82 h 177"/>
                  <a:gd name="T52" fmla="*/ 60 w 83"/>
                  <a:gd name="T53" fmla="*/ 71 h 177"/>
                  <a:gd name="T54" fmla="*/ 63 w 83"/>
                  <a:gd name="T55" fmla="*/ 59 h 177"/>
                  <a:gd name="T56" fmla="*/ 65 w 83"/>
                  <a:gd name="T57" fmla="*/ 47 h 177"/>
                  <a:gd name="T58" fmla="*/ 67 w 83"/>
                  <a:gd name="T59" fmla="*/ 36 h 177"/>
                  <a:gd name="T60" fmla="*/ 68 w 83"/>
                  <a:gd name="T61" fmla="*/ 24 h 177"/>
                  <a:gd name="T62" fmla="*/ 70 w 83"/>
                  <a:gd name="T63" fmla="*/ 12 h 177"/>
                  <a:gd name="T64" fmla="*/ 70 w 83"/>
                  <a:gd name="T65" fmla="*/ 0 h 177"/>
                  <a:gd name="T66" fmla="*/ 68 w 83"/>
                  <a:gd name="T67" fmla="*/ 5 h 177"/>
                  <a:gd name="T68" fmla="*/ 68 w 83"/>
                  <a:gd name="T69" fmla="*/ 8 h 177"/>
                  <a:gd name="T70" fmla="*/ 68 w 83"/>
                  <a:gd name="T71" fmla="*/ 12 h 177"/>
                  <a:gd name="T72" fmla="*/ 68 w 83"/>
                  <a:gd name="T73" fmla="*/ 16 h 177"/>
                  <a:gd name="T74" fmla="*/ 68 w 83"/>
                  <a:gd name="T75" fmla="*/ 21 h 177"/>
                  <a:gd name="T76" fmla="*/ 69 w 83"/>
                  <a:gd name="T77" fmla="*/ 26 h 177"/>
                  <a:gd name="T78" fmla="*/ 69 w 83"/>
                  <a:gd name="T79" fmla="*/ 31 h 177"/>
                  <a:gd name="T80" fmla="*/ 68 w 83"/>
                  <a:gd name="T81" fmla="*/ 38 h 177"/>
                  <a:gd name="T82" fmla="*/ 68 w 83"/>
                  <a:gd name="T83" fmla="*/ 44 h 177"/>
                  <a:gd name="T84" fmla="*/ 67 w 83"/>
                  <a:gd name="T85" fmla="*/ 49 h 177"/>
                  <a:gd name="T86" fmla="*/ 66 w 83"/>
                  <a:gd name="T87" fmla="*/ 55 h 177"/>
                  <a:gd name="T88" fmla="*/ 64 w 83"/>
                  <a:gd name="T89" fmla="*/ 61 h 177"/>
                  <a:gd name="T90" fmla="*/ 62 w 83"/>
                  <a:gd name="T91" fmla="*/ 67 h 177"/>
                  <a:gd name="T92" fmla="*/ 61 w 83"/>
                  <a:gd name="T93" fmla="*/ 74 h 177"/>
                  <a:gd name="T94" fmla="*/ 60 w 83"/>
                  <a:gd name="T95" fmla="*/ 80 h 177"/>
                  <a:gd name="T96" fmla="*/ 58 w 83"/>
                  <a:gd name="T97" fmla="*/ 87 h 177"/>
                  <a:gd name="T98" fmla="*/ 58 w 83"/>
                  <a:gd name="T99" fmla="*/ 94 h 177"/>
                  <a:gd name="T100" fmla="*/ 57 w 83"/>
                  <a:gd name="T101" fmla="*/ 100 h 177"/>
                  <a:gd name="T102" fmla="*/ 57 w 83"/>
                  <a:gd name="T103" fmla="*/ 107 h 177"/>
                  <a:gd name="T104" fmla="*/ 57 w 83"/>
                  <a:gd name="T105" fmla="*/ 114 h 177"/>
                  <a:gd name="T106" fmla="*/ 58 w 83"/>
                  <a:gd name="T107" fmla="*/ 120 h 177"/>
                  <a:gd name="T108" fmla="*/ 59 w 83"/>
                  <a:gd name="T109" fmla="*/ 126 h 177"/>
                  <a:gd name="T110" fmla="*/ 61 w 83"/>
                  <a:gd name="T111" fmla="*/ 132 h 177"/>
                  <a:gd name="T112" fmla="*/ 64 w 83"/>
                  <a:gd name="T113" fmla="*/ 138 h 177"/>
                  <a:gd name="T114" fmla="*/ 82 w 83"/>
                  <a:gd name="T115" fmla="*/ 176 h 17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7">
                    <a:moveTo>
                      <a:pt x="82" y="176"/>
                    </a:move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6" name="Freeform 142">
                <a:extLst>
                  <a:ext uri="{FF2B5EF4-FFF2-40B4-BE49-F238E27FC236}">
                    <a16:creationId xmlns:a16="http://schemas.microsoft.com/office/drawing/2014/main" id="{14F520D1-FA93-E870-AB77-AC6871840DBC}"/>
                  </a:ext>
                </a:extLst>
              </p:cNvPr>
              <p:cNvSpPr>
                <a:spLocks/>
              </p:cNvSpPr>
              <p:nvPr/>
            </p:nvSpPr>
            <p:spPr bwMode="auto">
              <a:xfrm>
                <a:off x="4761" y="2105"/>
                <a:ext cx="83" cy="177"/>
              </a:xfrm>
              <a:custGeom>
                <a:avLst/>
                <a:gdLst>
                  <a:gd name="T0" fmla="*/ 82 w 83"/>
                  <a:gd name="T1" fmla="*/ 176 h 177"/>
                  <a:gd name="T2" fmla="*/ 82 w 83"/>
                  <a:gd name="T3" fmla="*/ 176 h 177"/>
                  <a:gd name="T4" fmla="*/ 78 w 83"/>
                  <a:gd name="T5" fmla="*/ 171 h 177"/>
                  <a:gd name="T6" fmla="*/ 74 w 83"/>
                  <a:gd name="T7" fmla="*/ 166 h 177"/>
                  <a:gd name="T8" fmla="*/ 70 w 83"/>
                  <a:gd name="T9" fmla="*/ 163 h 177"/>
                  <a:gd name="T10" fmla="*/ 65 w 83"/>
                  <a:gd name="T11" fmla="*/ 160 h 177"/>
                  <a:gd name="T12" fmla="*/ 60 w 83"/>
                  <a:gd name="T13" fmla="*/ 159 h 177"/>
                  <a:gd name="T14" fmla="*/ 55 w 83"/>
                  <a:gd name="T15" fmla="*/ 158 h 177"/>
                  <a:gd name="T16" fmla="*/ 50 w 83"/>
                  <a:gd name="T17" fmla="*/ 158 h 177"/>
                  <a:gd name="T18" fmla="*/ 45 w 83"/>
                  <a:gd name="T19" fmla="*/ 158 h 177"/>
                  <a:gd name="T20" fmla="*/ 39 w 83"/>
                  <a:gd name="T21" fmla="*/ 159 h 177"/>
                  <a:gd name="T22" fmla="*/ 34 w 83"/>
                  <a:gd name="T23" fmla="*/ 159 h 177"/>
                  <a:gd name="T24" fmla="*/ 28 w 83"/>
                  <a:gd name="T25" fmla="*/ 160 h 177"/>
                  <a:gd name="T26" fmla="*/ 23 w 83"/>
                  <a:gd name="T27" fmla="*/ 161 h 177"/>
                  <a:gd name="T28" fmla="*/ 17 w 83"/>
                  <a:gd name="T29" fmla="*/ 163 h 177"/>
                  <a:gd name="T30" fmla="*/ 11 w 83"/>
                  <a:gd name="T31" fmla="*/ 163 h 177"/>
                  <a:gd name="T32" fmla="*/ 6 w 83"/>
                  <a:gd name="T33" fmla="*/ 164 h 177"/>
                  <a:gd name="T34" fmla="*/ 0 w 83"/>
                  <a:gd name="T35" fmla="*/ 164 h 177"/>
                  <a:gd name="T36" fmla="*/ 9 w 83"/>
                  <a:gd name="T37" fmla="*/ 157 h 177"/>
                  <a:gd name="T38" fmla="*/ 18 w 83"/>
                  <a:gd name="T39" fmla="*/ 150 h 177"/>
                  <a:gd name="T40" fmla="*/ 25 w 83"/>
                  <a:gd name="T41" fmla="*/ 142 h 177"/>
                  <a:gd name="T42" fmla="*/ 32 w 83"/>
                  <a:gd name="T43" fmla="*/ 133 h 177"/>
                  <a:gd name="T44" fmla="*/ 38 w 83"/>
                  <a:gd name="T45" fmla="*/ 124 h 177"/>
                  <a:gd name="T46" fmla="*/ 44 w 83"/>
                  <a:gd name="T47" fmla="*/ 114 h 177"/>
                  <a:gd name="T48" fmla="*/ 49 w 83"/>
                  <a:gd name="T49" fmla="*/ 104 h 177"/>
                  <a:gd name="T50" fmla="*/ 53 w 83"/>
                  <a:gd name="T51" fmla="*/ 93 h 177"/>
                  <a:gd name="T52" fmla="*/ 57 w 83"/>
                  <a:gd name="T53" fmla="*/ 82 h 177"/>
                  <a:gd name="T54" fmla="*/ 60 w 83"/>
                  <a:gd name="T55" fmla="*/ 71 h 177"/>
                  <a:gd name="T56" fmla="*/ 63 w 83"/>
                  <a:gd name="T57" fmla="*/ 59 h 177"/>
                  <a:gd name="T58" fmla="*/ 65 w 83"/>
                  <a:gd name="T59" fmla="*/ 47 h 177"/>
                  <a:gd name="T60" fmla="*/ 67 w 83"/>
                  <a:gd name="T61" fmla="*/ 36 h 177"/>
                  <a:gd name="T62" fmla="*/ 68 w 83"/>
                  <a:gd name="T63" fmla="*/ 24 h 177"/>
                  <a:gd name="T64" fmla="*/ 70 w 83"/>
                  <a:gd name="T65" fmla="*/ 12 h 177"/>
                  <a:gd name="T66" fmla="*/ 70 w 83"/>
                  <a:gd name="T67" fmla="*/ 0 h 177"/>
                  <a:gd name="T68" fmla="*/ 68 w 83"/>
                  <a:gd name="T69" fmla="*/ 5 h 177"/>
                  <a:gd name="T70" fmla="*/ 68 w 83"/>
                  <a:gd name="T71" fmla="*/ 8 h 177"/>
                  <a:gd name="T72" fmla="*/ 68 w 83"/>
                  <a:gd name="T73" fmla="*/ 12 h 177"/>
                  <a:gd name="T74" fmla="*/ 68 w 83"/>
                  <a:gd name="T75" fmla="*/ 16 h 177"/>
                  <a:gd name="T76" fmla="*/ 68 w 83"/>
                  <a:gd name="T77" fmla="*/ 21 h 177"/>
                  <a:gd name="T78" fmla="*/ 69 w 83"/>
                  <a:gd name="T79" fmla="*/ 26 h 177"/>
                  <a:gd name="T80" fmla="*/ 69 w 83"/>
                  <a:gd name="T81" fmla="*/ 31 h 177"/>
                  <a:gd name="T82" fmla="*/ 68 w 83"/>
                  <a:gd name="T83" fmla="*/ 38 h 177"/>
                  <a:gd name="T84" fmla="*/ 68 w 83"/>
                  <a:gd name="T85" fmla="*/ 44 h 177"/>
                  <a:gd name="T86" fmla="*/ 67 w 83"/>
                  <a:gd name="T87" fmla="*/ 49 h 177"/>
                  <a:gd name="T88" fmla="*/ 66 w 83"/>
                  <a:gd name="T89" fmla="*/ 55 h 177"/>
                  <a:gd name="T90" fmla="*/ 64 w 83"/>
                  <a:gd name="T91" fmla="*/ 61 h 177"/>
                  <a:gd name="T92" fmla="*/ 62 w 83"/>
                  <a:gd name="T93" fmla="*/ 67 h 177"/>
                  <a:gd name="T94" fmla="*/ 61 w 83"/>
                  <a:gd name="T95" fmla="*/ 74 h 177"/>
                  <a:gd name="T96" fmla="*/ 60 w 83"/>
                  <a:gd name="T97" fmla="*/ 80 h 177"/>
                  <a:gd name="T98" fmla="*/ 58 w 83"/>
                  <a:gd name="T99" fmla="*/ 87 h 177"/>
                  <a:gd name="T100" fmla="*/ 58 w 83"/>
                  <a:gd name="T101" fmla="*/ 94 h 177"/>
                  <a:gd name="T102" fmla="*/ 57 w 83"/>
                  <a:gd name="T103" fmla="*/ 100 h 177"/>
                  <a:gd name="T104" fmla="*/ 57 w 83"/>
                  <a:gd name="T105" fmla="*/ 107 h 177"/>
                  <a:gd name="T106" fmla="*/ 57 w 83"/>
                  <a:gd name="T107" fmla="*/ 114 h 177"/>
                  <a:gd name="T108" fmla="*/ 58 w 83"/>
                  <a:gd name="T109" fmla="*/ 120 h 177"/>
                  <a:gd name="T110" fmla="*/ 59 w 83"/>
                  <a:gd name="T111" fmla="*/ 126 h 177"/>
                  <a:gd name="T112" fmla="*/ 61 w 83"/>
                  <a:gd name="T113" fmla="*/ 132 h 177"/>
                  <a:gd name="T114" fmla="*/ 64 w 83"/>
                  <a:gd name="T115" fmla="*/ 138 h 177"/>
                  <a:gd name="T116" fmla="*/ 82 w 83"/>
                  <a:gd name="T117" fmla="*/ 176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7">
                    <a:moveTo>
                      <a:pt x="82" y="176"/>
                    </a:moveTo>
                    <a:lnTo>
                      <a:pt x="82" y="176"/>
                    </a:ln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7" name="Freeform 143">
                <a:extLst>
                  <a:ext uri="{FF2B5EF4-FFF2-40B4-BE49-F238E27FC236}">
                    <a16:creationId xmlns:a16="http://schemas.microsoft.com/office/drawing/2014/main" id="{8A3CB75F-598E-E9B7-0F11-C4DB9CC704EC}"/>
                  </a:ext>
                </a:extLst>
              </p:cNvPr>
              <p:cNvSpPr>
                <a:spLocks/>
              </p:cNvSpPr>
              <p:nvPr/>
            </p:nvSpPr>
            <p:spPr bwMode="auto">
              <a:xfrm>
                <a:off x="4357" y="2628"/>
                <a:ext cx="22" cy="38"/>
              </a:xfrm>
              <a:custGeom>
                <a:avLst/>
                <a:gdLst>
                  <a:gd name="T0" fmla="*/ 6 w 22"/>
                  <a:gd name="T1" fmla="*/ 1 h 38"/>
                  <a:gd name="T2" fmla="*/ 6 w 22"/>
                  <a:gd name="T3" fmla="*/ 1 h 38"/>
                  <a:gd name="T4" fmla="*/ 10 w 22"/>
                  <a:gd name="T5" fmla="*/ 0 h 38"/>
                  <a:gd name="T6" fmla="*/ 13 w 22"/>
                  <a:gd name="T7" fmla="*/ 1 h 38"/>
                  <a:gd name="T8" fmla="*/ 16 w 22"/>
                  <a:gd name="T9" fmla="*/ 4 h 38"/>
                  <a:gd name="T10" fmla="*/ 18 w 22"/>
                  <a:gd name="T11" fmla="*/ 7 h 38"/>
                  <a:gd name="T12" fmla="*/ 16 w 22"/>
                  <a:gd name="T13" fmla="*/ 4 h 38"/>
                  <a:gd name="T14" fmla="*/ 14 w 22"/>
                  <a:gd name="T15" fmla="*/ 3 h 38"/>
                  <a:gd name="T16" fmla="*/ 11 w 22"/>
                  <a:gd name="T17" fmla="*/ 3 h 38"/>
                  <a:gd name="T18" fmla="*/ 10 w 22"/>
                  <a:gd name="T19" fmla="*/ 4 h 38"/>
                  <a:gd name="T20" fmla="*/ 6 w 22"/>
                  <a:gd name="T21" fmla="*/ 7 h 38"/>
                  <a:gd name="T22" fmla="*/ 3 w 22"/>
                  <a:gd name="T23" fmla="*/ 10 h 38"/>
                  <a:gd name="T24" fmla="*/ 1 w 22"/>
                  <a:gd name="T25" fmla="*/ 14 h 38"/>
                  <a:gd name="T26" fmla="*/ 0 w 22"/>
                  <a:gd name="T27" fmla="*/ 18 h 38"/>
                  <a:gd name="T28" fmla="*/ 0 w 22"/>
                  <a:gd name="T29" fmla="*/ 23 h 38"/>
                  <a:gd name="T30" fmla="*/ 1 w 22"/>
                  <a:gd name="T31" fmla="*/ 28 h 38"/>
                  <a:gd name="T32" fmla="*/ 3 w 22"/>
                  <a:gd name="T33" fmla="*/ 32 h 38"/>
                  <a:gd name="T34" fmla="*/ 7 w 22"/>
                  <a:gd name="T35" fmla="*/ 35 h 38"/>
                  <a:gd name="T36" fmla="*/ 9 w 22"/>
                  <a:gd name="T37" fmla="*/ 36 h 38"/>
                  <a:gd name="T38" fmla="*/ 11 w 22"/>
                  <a:gd name="T39" fmla="*/ 37 h 38"/>
                  <a:gd name="T40" fmla="*/ 13 w 22"/>
                  <a:gd name="T41" fmla="*/ 37 h 38"/>
                  <a:gd name="T42" fmla="*/ 15 w 22"/>
                  <a:gd name="T43" fmla="*/ 36 h 38"/>
                  <a:gd name="T44" fmla="*/ 17 w 22"/>
                  <a:gd name="T45" fmla="*/ 34 h 38"/>
                  <a:gd name="T46" fmla="*/ 18 w 22"/>
                  <a:gd name="T47" fmla="*/ 33 h 38"/>
                  <a:gd name="T48" fmla="*/ 20 w 22"/>
                  <a:gd name="T49" fmla="*/ 31 h 38"/>
                  <a:gd name="T50" fmla="*/ 21 w 22"/>
                  <a:gd name="T51" fmla="*/ 3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 h="38">
                    <a:moveTo>
                      <a:pt x="6" y="1"/>
                    </a:moveTo>
                    <a:lnTo>
                      <a:pt x="6" y="1"/>
                    </a:lnTo>
                    <a:lnTo>
                      <a:pt x="10" y="0"/>
                    </a:lnTo>
                    <a:lnTo>
                      <a:pt x="13" y="1"/>
                    </a:lnTo>
                    <a:lnTo>
                      <a:pt x="16" y="4"/>
                    </a:lnTo>
                    <a:lnTo>
                      <a:pt x="18" y="7"/>
                    </a:lnTo>
                    <a:lnTo>
                      <a:pt x="16" y="4"/>
                    </a:lnTo>
                    <a:lnTo>
                      <a:pt x="14" y="3"/>
                    </a:lnTo>
                    <a:lnTo>
                      <a:pt x="11" y="3"/>
                    </a:lnTo>
                    <a:lnTo>
                      <a:pt x="10" y="4"/>
                    </a:lnTo>
                    <a:lnTo>
                      <a:pt x="6" y="7"/>
                    </a:lnTo>
                    <a:lnTo>
                      <a:pt x="3" y="10"/>
                    </a:lnTo>
                    <a:lnTo>
                      <a:pt x="1" y="14"/>
                    </a:lnTo>
                    <a:lnTo>
                      <a:pt x="0" y="18"/>
                    </a:lnTo>
                    <a:lnTo>
                      <a:pt x="0" y="23"/>
                    </a:lnTo>
                    <a:lnTo>
                      <a:pt x="1" y="28"/>
                    </a:lnTo>
                    <a:lnTo>
                      <a:pt x="3" y="32"/>
                    </a:lnTo>
                    <a:lnTo>
                      <a:pt x="7" y="35"/>
                    </a:lnTo>
                    <a:lnTo>
                      <a:pt x="9" y="36"/>
                    </a:lnTo>
                    <a:lnTo>
                      <a:pt x="11" y="37"/>
                    </a:lnTo>
                    <a:lnTo>
                      <a:pt x="13" y="37"/>
                    </a:lnTo>
                    <a:lnTo>
                      <a:pt x="15" y="36"/>
                    </a:lnTo>
                    <a:lnTo>
                      <a:pt x="17" y="34"/>
                    </a:lnTo>
                    <a:lnTo>
                      <a:pt x="18" y="33"/>
                    </a:lnTo>
                    <a:lnTo>
                      <a:pt x="20" y="31"/>
                    </a:lnTo>
                    <a:lnTo>
                      <a:pt x="21" y="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8" name="Freeform 144">
                <a:extLst>
                  <a:ext uri="{FF2B5EF4-FFF2-40B4-BE49-F238E27FC236}">
                    <a16:creationId xmlns:a16="http://schemas.microsoft.com/office/drawing/2014/main" id="{CEC11797-B4ED-1BB1-5F4B-914A8EEC83D9}"/>
                  </a:ext>
                </a:extLst>
              </p:cNvPr>
              <p:cNvSpPr>
                <a:spLocks/>
              </p:cNvSpPr>
              <p:nvPr/>
            </p:nvSpPr>
            <p:spPr bwMode="auto">
              <a:xfrm>
                <a:off x="4529" y="2975"/>
                <a:ext cx="17" cy="17"/>
              </a:xfrm>
              <a:custGeom>
                <a:avLst/>
                <a:gdLst>
                  <a:gd name="T0" fmla="*/ 16 w 17"/>
                  <a:gd name="T1" fmla="*/ 16 h 17"/>
                  <a:gd name="T2" fmla="*/ 16 w 17"/>
                  <a:gd name="T3" fmla="*/ 10 h 17"/>
                  <a:gd name="T4" fmla="*/ 16 w 17"/>
                  <a:gd name="T5" fmla="*/ 0 h 17"/>
                  <a:gd name="T6" fmla="*/ 5 w 17"/>
                  <a:gd name="T7" fmla="*/ 0 h 17"/>
                  <a:gd name="T8" fmla="*/ 0 w 17"/>
                  <a:gd name="T9" fmla="*/ 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6" y="0"/>
                    </a:lnTo>
                    <a:lnTo>
                      <a:pt x="5" y="0"/>
                    </a:lnTo>
                    <a:lnTo>
                      <a:pt x="0" y="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79" name="Freeform 145">
                <a:extLst>
                  <a:ext uri="{FF2B5EF4-FFF2-40B4-BE49-F238E27FC236}">
                    <a16:creationId xmlns:a16="http://schemas.microsoft.com/office/drawing/2014/main" id="{5BB7A845-1F98-94B7-33DD-D6D8E719BD5D}"/>
                  </a:ext>
                </a:extLst>
              </p:cNvPr>
              <p:cNvSpPr>
                <a:spLocks/>
              </p:cNvSpPr>
              <p:nvPr/>
            </p:nvSpPr>
            <p:spPr bwMode="auto">
              <a:xfrm>
                <a:off x="4500" y="2975"/>
                <a:ext cx="33" cy="37"/>
              </a:xfrm>
              <a:custGeom>
                <a:avLst/>
                <a:gdLst>
                  <a:gd name="T0" fmla="*/ 3 w 33"/>
                  <a:gd name="T1" fmla="*/ 36 h 37"/>
                  <a:gd name="T2" fmla="*/ 3 w 33"/>
                  <a:gd name="T3" fmla="*/ 36 h 37"/>
                  <a:gd name="T4" fmla="*/ 7 w 33"/>
                  <a:gd name="T5" fmla="*/ 31 h 37"/>
                  <a:gd name="T6" fmla="*/ 10 w 33"/>
                  <a:gd name="T7" fmla="*/ 27 h 37"/>
                  <a:gd name="T8" fmla="*/ 13 w 33"/>
                  <a:gd name="T9" fmla="*/ 25 h 37"/>
                  <a:gd name="T10" fmla="*/ 15 w 33"/>
                  <a:gd name="T11" fmla="*/ 22 h 37"/>
                  <a:gd name="T12" fmla="*/ 17 w 33"/>
                  <a:gd name="T13" fmla="*/ 20 h 37"/>
                  <a:gd name="T14" fmla="*/ 20 w 33"/>
                  <a:gd name="T15" fmla="*/ 16 h 37"/>
                  <a:gd name="T16" fmla="*/ 25 w 33"/>
                  <a:gd name="T17" fmla="*/ 11 h 37"/>
                  <a:gd name="T18" fmla="*/ 32 w 33"/>
                  <a:gd name="T19" fmla="*/ 3 h 37"/>
                  <a:gd name="T20" fmla="*/ 29 w 33"/>
                  <a:gd name="T21" fmla="*/ 0 h 37"/>
                  <a:gd name="T22" fmla="*/ 22 w 33"/>
                  <a:gd name="T23" fmla="*/ 8 h 37"/>
                  <a:gd name="T24" fmla="*/ 18 w 33"/>
                  <a:gd name="T25" fmla="*/ 14 h 37"/>
                  <a:gd name="T26" fmla="*/ 14 w 33"/>
                  <a:gd name="T27" fmla="*/ 17 h 37"/>
                  <a:gd name="T28" fmla="*/ 12 w 33"/>
                  <a:gd name="T29" fmla="*/ 20 h 37"/>
                  <a:gd name="T30" fmla="*/ 10 w 33"/>
                  <a:gd name="T31" fmla="*/ 22 h 37"/>
                  <a:gd name="T32" fmla="*/ 8 w 33"/>
                  <a:gd name="T33" fmla="*/ 24 h 37"/>
                  <a:gd name="T34" fmla="*/ 5 w 33"/>
                  <a:gd name="T35" fmla="*/ 28 h 37"/>
                  <a:gd name="T36" fmla="*/ 0 w 33"/>
                  <a:gd name="T37" fmla="*/ 34 h 37"/>
                  <a:gd name="T38" fmla="*/ 3 w 33"/>
                  <a:gd name="T39" fmla="*/ 36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37">
                    <a:moveTo>
                      <a:pt x="3" y="36"/>
                    </a:moveTo>
                    <a:lnTo>
                      <a:pt x="3" y="36"/>
                    </a:lnTo>
                    <a:lnTo>
                      <a:pt x="7" y="31"/>
                    </a:lnTo>
                    <a:lnTo>
                      <a:pt x="10" y="27"/>
                    </a:lnTo>
                    <a:lnTo>
                      <a:pt x="13" y="25"/>
                    </a:lnTo>
                    <a:lnTo>
                      <a:pt x="15" y="22"/>
                    </a:lnTo>
                    <a:lnTo>
                      <a:pt x="17" y="20"/>
                    </a:lnTo>
                    <a:lnTo>
                      <a:pt x="20" y="16"/>
                    </a:lnTo>
                    <a:lnTo>
                      <a:pt x="25" y="11"/>
                    </a:lnTo>
                    <a:lnTo>
                      <a:pt x="32" y="3"/>
                    </a:lnTo>
                    <a:lnTo>
                      <a:pt x="29" y="0"/>
                    </a:lnTo>
                    <a:lnTo>
                      <a:pt x="22" y="8"/>
                    </a:lnTo>
                    <a:lnTo>
                      <a:pt x="18" y="14"/>
                    </a:lnTo>
                    <a:lnTo>
                      <a:pt x="14" y="17"/>
                    </a:lnTo>
                    <a:lnTo>
                      <a:pt x="12" y="20"/>
                    </a:lnTo>
                    <a:lnTo>
                      <a:pt x="10" y="22"/>
                    </a:lnTo>
                    <a:lnTo>
                      <a:pt x="8" y="24"/>
                    </a:lnTo>
                    <a:lnTo>
                      <a:pt x="5" y="28"/>
                    </a:lnTo>
                    <a:lnTo>
                      <a:pt x="0" y="34"/>
                    </a:lnTo>
                    <a:lnTo>
                      <a:pt x="3"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0" name="Freeform 146">
                <a:extLst>
                  <a:ext uri="{FF2B5EF4-FFF2-40B4-BE49-F238E27FC236}">
                    <a16:creationId xmlns:a16="http://schemas.microsoft.com/office/drawing/2014/main" id="{3495AF3D-9D3F-0272-508B-0446D46E6B0D}"/>
                  </a:ext>
                </a:extLst>
              </p:cNvPr>
              <p:cNvSpPr>
                <a:spLocks/>
              </p:cNvSpPr>
              <p:nvPr/>
            </p:nvSpPr>
            <p:spPr bwMode="auto">
              <a:xfrm>
                <a:off x="4440" y="3009"/>
                <a:ext cx="64" cy="75"/>
              </a:xfrm>
              <a:custGeom>
                <a:avLst/>
                <a:gdLst>
                  <a:gd name="T0" fmla="*/ 3 w 64"/>
                  <a:gd name="T1" fmla="*/ 74 h 75"/>
                  <a:gd name="T2" fmla="*/ 3 w 64"/>
                  <a:gd name="T3" fmla="*/ 74 h 75"/>
                  <a:gd name="T4" fmla="*/ 11 w 64"/>
                  <a:gd name="T5" fmla="*/ 65 h 75"/>
                  <a:gd name="T6" fmla="*/ 18 w 64"/>
                  <a:gd name="T7" fmla="*/ 56 h 75"/>
                  <a:gd name="T8" fmla="*/ 25 w 64"/>
                  <a:gd name="T9" fmla="*/ 47 h 75"/>
                  <a:gd name="T10" fmla="*/ 33 w 64"/>
                  <a:gd name="T11" fmla="*/ 39 h 75"/>
                  <a:gd name="T12" fmla="*/ 41 w 64"/>
                  <a:gd name="T13" fmla="*/ 30 h 75"/>
                  <a:gd name="T14" fmla="*/ 48 w 64"/>
                  <a:gd name="T15" fmla="*/ 21 h 75"/>
                  <a:gd name="T16" fmla="*/ 55 w 64"/>
                  <a:gd name="T17" fmla="*/ 12 h 75"/>
                  <a:gd name="T18" fmla="*/ 63 w 64"/>
                  <a:gd name="T19" fmla="*/ 2 h 75"/>
                  <a:gd name="T20" fmla="*/ 60 w 64"/>
                  <a:gd name="T21" fmla="*/ 0 h 75"/>
                  <a:gd name="T22" fmla="*/ 53 w 64"/>
                  <a:gd name="T23" fmla="*/ 10 h 75"/>
                  <a:gd name="T24" fmla="*/ 45 w 64"/>
                  <a:gd name="T25" fmla="*/ 18 h 75"/>
                  <a:gd name="T26" fmla="*/ 38 w 64"/>
                  <a:gd name="T27" fmla="*/ 27 h 75"/>
                  <a:gd name="T28" fmla="*/ 30 w 64"/>
                  <a:gd name="T29" fmla="*/ 36 h 75"/>
                  <a:gd name="T30" fmla="*/ 23 w 64"/>
                  <a:gd name="T31" fmla="*/ 44 h 75"/>
                  <a:gd name="T32" fmla="*/ 15 w 64"/>
                  <a:gd name="T33" fmla="*/ 54 h 75"/>
                  <a:gd name="T34" fmla="*/ 8 w 64"/>
                  <a:gd name="T35" fmla="*/ 62 h 75"/>
                  <a:gd name="T36" fmla="*/ 0 w 64"/>
                  <a:gd name="T37" fmla="*/ 71 h 75"/>
                  <a:gd name="T38" fmla="*/ 0 w 64"/>
                  <a:gd name="T39" fmla="*/ 72 h 75"/>
                  <a:gd name="T40" fmla="*/ 3 w 64"/>
                  <a:gd name="T41" fmla="*/ 74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75">
                    <a:moveTo>
                      <a:pt x="3" y="74"/>
                    </a:moveTo>
                    <a:lnTo>
                      <a:pt x="3" y="74"/>
                    </a:lnTo>
                    <a:lnTo>
                      <a:pt x="11" y="65"/>
                    </a:lnTo>
                    <a:lnTo>
                      <a:pt x="18" y="56"/>
                    </a:lnTo>
                    <a:lnTo>
                      <a:pt x="25" y="47"/>
                    </a:lnTo>
                    <a:lnTo>
                      <a:pt x="33" y="39"/>
                    </a:lnTo>
                    <a:lnTo>
                      <a:pt x="41" y="30"/>
                    </a:lnTo>
                    <a:lnTo>
                      <a:pt x="48" y="21"/>
                    </a:lnTo>
                    <a:lnTo>
                      <a:pt x="55" y="12"/>
                    </a:lnTo>
                    <a:lnTo>
                      <a:pt x="63" y="2"/>
                    </a:lnTo>
                    <a:lnTo>
                      <a:pt x="60" y="0"/>
                    </a:lnTo>
                    <a:lnTo>
                      <a:pt x="53" y="10"/>
                    </a:lnTo>
                    <a:lnTo>
                      <a:pt x="45" y="18"/>
                    </a:lnTo>
                    <a:lnTo>
                      <a:pt x="38" y="27"/>
                    </a:lnTo>
                    <a:lnTo>
                      <a:pt x="30" y="36"/>
                    </a:lnTo>
                    <a:lnTo>
                      <a:pt x="23" y="44"/>
                    </a:lnTo>
                    <a:lnTo>
                      <a:pt x="15" y="54"/>
                    </a:lnTo>
                    <a:lnTo>
                      <a:pt x="8" y="62"/>
                    </a:lnTo>
                    <a:lnTo>
                      <a:pt x="0" y="71"/>
                    </a:lnTo>
                    <a:lnTo>
                      <a:pt x="0" y="72"/>
                    </a:lnTo>
                    <a:lnTo>
                      <a:pt x="3" y="7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1" name="Freeform 147">
                <a:extLst>
                  <a:ext uri="{FF2B5EF4-FFF2-40B4-BE49-F238E27FC236}">
                    <a16:creationId xmlns:a16="http://schemas.microsoft.com/office/drawing/2014/main" id="{568052D8-1BD8-48A7-8B38-BFD453987975}"/>
                  </a:ext>
                </a:extLst>
              </p:cNvPr>
              <p:cNvSpPr>
                <a:spLocks/>
              </p:cNvSpPr>
              <p:nvPr/>
            </p:nvSpPr>
            <p:spPr bwMode="auto">
              <a:xfrm>
                <a:off x="4374" y="3081"/>
                <a:ext cx="70" cy="48"/>
              </a:xfrm>
              <a:custGeom>
                <a:avLst/>
                <a:gdLst>
                  <a:gd name="T0" fmla="*/ 1 w 70"/>
                  <a:gd name="T1" fmla="*/ 47 h 48"/>
                  <a:gd name="T2" fmla="*/ 2 w 70"/>
                  <a:gd name="T3" fmla="*/ 43 h 48"/>
                  <a:gd name="T4" fmla="*/ 3 w 70"/>
                  <a:gd name="T5" fmla="*/ 45 h 48"/>
                  <a:gd name="T6" fmla="*/ 7 w 70"/>
                  <a:gd name="T7" fmla="*/ 41 h 48"/>
                  <a:gd name="T8" fmla="*/ 15 w 70"/>
                  <a:gd name="T9" fmla="*/ 38 h 48"/>
                  <a:gd name="T10" fmla="*/ 26 w 70"/>
                  <a:gd name="T11" fmla="*/ 32 h 48"/>
                  <a:gd name="T12" fmla="*/ 38 w 70"/>
                  <a:gd name="T13" fmla="*/ 25 h 48"/>
                  <a:gd name="T14" fmla="*/ 50 w 70"/>
                  <a:gd name="T15" fmla="*/ 18 h 48"/>
                  <a:gd name="T16" fmla="*/ 61 w 70"/>
                  <a:gd name="T17" fmla="*/ 11 h 48"/>
                  <a:gd name="T18" fmla="*/ 69 w 70"/>
                  <a:gd name="T19" fmla="*/ 2 h 48"/>
                  <a:gd name="T20" fmla="*/ 66 w 70"/>
                  <a:gd name="T21" fmla="*/ 0 h 48"/>
                  <a:gd name="T22" fmla="*/ 58 w 70"/>
                  <a:gd name="T23" fmla="*/ 8 h 48"/>
                  <a:gd name="T24" fmla="*/ 48 w 70"/>
                  <a:gd name="T25" fmla="*/ 15 h 48"/>
                  <a:gd name="T26" fmla="*/ 36 w 70"/>
                  <a:gd name="T27" fmla="*/ 23 h 48"/>
                  <a:gd name="T28" fmla="*/ 24 w 70"/>
                  <a:gd name="T29" fmla="*/ 28 h 48"/>
                  <a:gd name="T30" fmla="*/ 13 w 70"/>
                  <a:gd name="T31" fmla="*/ 34 h 48"/>
                  <a:gd name="T32" fmla="*/ 5 w 70"/>
                  <a:gd name="T33" fmla="*/ 39 h 48"/>
                  <a:gd name="T34" fmla="*/ 0 w 70"/>
                  <a:gd name="T35" fmla="*/ 41 h 48"/>
                  <a:gd name="T36" fmla="*/ 1 w 70"/>
                  <a:gd name="T37" fmla="*/ 47 h 48"/>
                  <a:gd name="T38" fmla="*/ 2 w 70"/>
                  <a:gd name="T39" fmla="*/ 43 h 48"/>
                  <a:gd name="T40" fmla="*/ 1 w 70"/>
                  <a:gd name="T41" fmla="*/ 47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48">
                    <a:moveTo>
                      <a:pt x="1" y="47"/>
                    </a:moveTo>
                    <a:lnTo>
                      <a:pt x="2" y="43"/>
                    </a:lnTo>
                    <a:lnTo>
                      <a:pt x="3" y="45"/>
                    </a:lnTo>
                    <a:lnTo>
                      <a:pt x="7" y="41"/>
                    </a:lnTo>
                    <a:lnTo>
                      <a:pt x="15" y="38"/>
                    </a:lnTo>
                    <a:lnTo>
                      <a:pt x="26" y="32"/>
                    </a:lnTo>
                    <a:lnTo>
                      <a:pt x="38" y="25"/>
                    </a:lnTo>
                    <a:lnTo>
                      <a:pt x="50" y="18"/>
                    </a:lnTo>
                    <a:lnTo>
                      <a:pt x="61" y="11"/>
                    </a:lnTo>
                    <a:lnTo>
                      <a:pt x="69" y="2"/>
                    </a:lnTo>
                    <a:lnTo>
                      <a:pt x="66" y="0"/>
                    </a:lnTo>
                    <a:lnTo>
                      <a:pt x="58" y="8"/>
                    </a:lnTo>
                    <a:lnTo>
                      <a:pt x="48" y="15"/>
                    </a:lnTo>
                    <a:lnTo>
                      <a:pt x="36" y="23"/>
                    </a:lnTo>
                    <a:lnTo>
                      <a:pt x="24" y="28"/>
                    </a:lnTo>
                    <a:lnTo>
                      <a:pt x="13" y="34"/>
                    </a:lnTo>
                    <a:lnTo>
                      <a:pt x="5" y="39"/>
                    </a:lnTo>
                    <a:lnTo>
                      <a:pt x="0" y="41"/>
                    </a:lnTo>
                    <a:lnTo>
                      <a:pt x="1" y="47"/>
                    </a:lnTo>
                    <a:lnTo>
                      <a:pt x="2" y="43"/>
                    </a:lnTo>
                    <a:lnTo>
                      <a:pt x="1" y="4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2" name="Freeform 148">
                <a:extLst>
                  <a:ext uri="{FF2B5EF4-FFF2-40B4-BE49-F238E27FC236}">
                    <a16:creationId xmlns:a16="http://schemas.microsoft.com/office/drawing/2014/main" id="{5B8AA49E-5161-EF5D-F08A-19334C61D0BC}"/>
                  </a:ext>
                </a:extLst>
              </p:cNvPr>
              <p:cNvSpPr>
                <a:spLocks/>
              </p:cNvSpPr>
              <p:nvPr/>
            </p:nvSpPr>
            <p:spPr bwMode="auto">
              <a:xfrm>
                <a:off x="4301" y="3086"/>
                <a:ext cx="76" cy="43"/>
              </a:xfrm>
              <a:custGeom>
                <a:avLst/>
                <a:gdLst>
                  <a:gd name="T0" fmla="*/ 0 w 76"/>
                  <a:gd name="T1" fmla="*/ 3 h 43"/>
                  <a:gd name="T2" fmla="*/ 1 w 76"/>
                  <a:gd name="T3" fmla="*/ 3 h 43"/>
                  <a:gd name="T4" fmla="*/ 9 w 76"/>
                  <a:gd name="T5" fmla="*/ 9 h 43"/>
                  <a:gd name="T6" fmla="*/ 17 w 76"/>
                  <a:gd name="T7" fmla="*/ 14 h 43"/>
                  <a:gd name="T8" fmla="*/ 26 w 76"/>
                  <a:gd name="T9" fmla="*/ 20 h 43"/>
                  <a:gd name="T10" fmla="*/ 35 w 76"/>
                  <a:gd name="T11" fmla="*/ 25 h 43"/>
                  <a:gd name="T12" fmla="*/ 45 w 76"/>
                  <a:gd name="T13" fmla="*/ 30 h 43"/>
                  <a:gd name="T14" fmla="*/ 54 w 76"/>
                  <a:gd name="T15" fmla="*/ 34 h 43"/>
                  <a:gd name="T16" fmla="*/ 64 w 76"/>
                  <a:gd name="T17" fmla="*/ 38 h 43"/>
                  <a:gd name="T18" fmla="*/ 74 w 76"/>
                  <a:gd name="T19" fmla="*/ 42 h 43"/>
                  <a:gd name="T20" fmla="*/ 75 w 76"/>
                  <a:gd name="T21" fmla="*/ 38 h 43"/>
                  <a:gd name="T22" fmla="*/ 66 w 76"/>
                  <a:gd name="T23" fmla="*/ 34 h 43"/>
                  <a:gd name="T24" fmla="*/ 56 w 76"/>
                  <a:gd name="T25" fmla="*/ 30 h 43"/>
                  <a:gd name="T26" fmla="*/ 47 w 76"/>
                  <a:gd name="T27" fmla="*/ 26 h 43"/>
                  <a:gd name="T28" fmla="*/ 37 w 76"/>
                  <a:gd name="T29" fmla="*/ 21 h 43"/>
                  <a:gd name="T30" fmla="*/ 28 w 76"/>
                  <a:gd name="T31" fmla="*/ 17 h 43"/>
                  <a:gd name="T32" fmla="*/ 19 w 76"/>
                  <a:gd name="T33" fmla="*/ 12 h 43"/>
                  <a:gd name="T34" fmla="*/ 11 w 76"/>
                  <a:gd name="T35" fmla="*/ 6 h 43"/>
                  <a:gd name="T36" fmla="*/ 3 w 76"/>
                  <a:gd name="T37" fmla="*/ 0 h 43"/>
                  <a:gd name="T38" fmla="*/ 0 w 76"/>
                  <a:gd name="T39" fmla="*/ 3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6" h="43">
                    <a:moveTo>
                      <a:pt x="0" y="3"/>
                    </a:moveTo>
                    <a:lnTo>
                      <a:pt x="1" y="3"/>
                    </a:lnTo>
                    <a:lnTo>
                      <a:pt x="9" y="9"/>
                    </a:lnTo>
                    <a:lnTo>
                      <a:pt x="17" y="14"/>
                    </a:lnTo>
                    <a:lnTo>
                      <a:pt x="26" y="20"/>
                    </a:lnTo>
                    <a:lnTo>
                      <a:pt x="35" y="25"/>
                    </a:lnTo>
                    <a:lnTo>
                      <a:pt x="45" y="30"/>
                    </a:lnTo>
                    <a:lnTo>
                      <a:pt x="54" y="34"/>
                    </a:lnTo>
                    <a:lnTo>
                      <a:pt x="64" y="38"/>
                    </a:lnTo>
                    <a:lnTo>
                      <a:pt x="74" y="42"/>
                    </a:lnTo>
                    <a:lnTo>
                      <a:pt x="75" y="38"/>
                    </a:lnTo>
                    <a:lnTo>
                      <a:pt x="66" y="34"/>
                    </a:lnTo>
                    <a:lnTo>
                      <a:pt x="56" y="30"/>
                    </a:lnTo>
                    <a:lnTo>
                      <a:pt x="47" y="26"/>
                    </a:lnTo>
                    <a:lnTo>
                      <a:pt x="37" y="21"/>
                    </a:lnTo>
                    <a:lnTo>
                      <a:pt x="28" y="17"/>
                    </a:lnTo>
                    <a:lnTo>
                      <a:pt x="19" y="12"/>
                    </a:lnTo>
                    <a:lnTo>
                      <a:pt x="11" y="6"/>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3" name="Freeform 149">
                <a:extLst>
                  <a:ext uri="{FF2B5EF4-FFF2-40B4-BE49-F238E27FC236}">
                    <a16:creationId xmlns:a16="http://schemas.microsoft.com/office/drawing/2014/main" id="{44E3AC3A-6A05-6ABB-3520-0122E33E9DC9}"/>
                  </a:ext>
                </a:extLst>
              </p:cNvPr>
              <p:cNvSpPr>
                <a:spLocks/>
              </p:cNvSpPr>
              <p:nvPr/>
            </p:nvSpPr>
            <p:spPr bwMode="auto">
              <a:xfrm>
                <a:off x="4233" y="2999"/>
                <a:ext cx="72" cy="91"/>
              </a:xfrm>
              <a:custGeom>
                <a:avLst/>
                <a:gdLst>
                  <a:gd name="T0" fmla="*/ 0 w 72"/>
                  <a:gd name="T1" fmla="*/ 2 h 91"/>
                  <a:gd name="T2" fmla="*/ 0 w 72"/>
                  <a:gd name="T3" fmla="*/ 2 h 91"/>
                  <a:gd name="T4" fmla="*/ 5 w 72"/>
                  <a:gd name="T5" fmla="*/ 6 h 91"/>
                  <a:gd name="T6" fmla="*/ 9 w 72"/>
                  <a:gd name="T7" fmla="*/ 10 h 91"/>
                  <a:gd name="T8" fmla="*/ 12 w 72"/>
                  <a:gd name="T9" fmla="*/ 15 h 91"/>
                  <a:gd name="T10" fmla="*/ 17 w 72"/>
                  <a:gd name="T11" fmla="*/ 21 h 91"/>
                  <a:gd name="T12" fmla="*/ 21 w 72"/>
                  <a:gd name="T13" fmla="*/ 26 h 91"/>
                  <a:gd name="T14" fmla="*/ 24 w 72"/>
                  <a:gd name="T15" fmla="*/ 32 h 91"/>
                  <a:gd name="T16" fmla="*/ 28 w 72"/>
                  <a:gd name="T17" fmla="*/ 38 h 91"/>
                  <a:gd name="T18" fmla="*/ 32 w 72"/>
                  <a:gd name="T19" fmla="*/ 44 h 91"/>
                  <a:gd name="T20" fmla="*/ 36 w 72"/>
                  <a:gd name="T21" fmla="*/ 51 h 91"/>
                  <a:gd name="T22" fmla="*/ 41 w 72"/>
                  <a:gd name="T23" fmla="*/ 57 h 91"/>
                  <a:gd name="T24" fmla="*/ 45 w 72"/>
                  <a:gd name="T25" fmla="*/ 63 h 91"/>
                  <a:gd name="T26" fmla="*/ 49 w 72"/>
                  <a:gd name="T27" fmla="*/ 69 h 91"/>
                  <a:gd name="T28" fmla="*/ 54 w 72"/>
                  <a:gd name="T29" fmla="*/ 75 h 91"/>
                  <a:gd name="T30" fmla="*/ 58 w 72"/>
                  <a:gd name="T31" fmla="*/ 80 h 91"/>
                  <a:gd name="T32" fmla="*/ 63 w 72"/>
                  <a:gd name="T33" fmla="*/ 85 h 91"/>
                  <a:gd name="T34" fmla="*/ 68 w 72"/>
                  <a:gd name="T35" fmla="*/ 90 h 91"/>
                  <a:gd name="T36" fmla="*/ 71 w 72"/>
                  <a:gd name="T37" fmla="*/ 87 h 91"/>
                  <a:gd name="T38" fmla="*/ 66 w 72"/>
                  <a:gd name="T39" fmla="*/ 82 h 91"/>
                  <a:gd name="T40" fmla="*/ 61 w 72"/>
                  <a:gd name="T41" fmla="*/ 77 h 91"/>
                  <a:gd name="T42" fmla="*/ 57 w 72"/>
                  <a:gd name="T43" fmla="*/ 72 h 91"/>
                  <a:gd name="T44" fmla="*/ 52 w 72"/>
                  <a:gd name="T45" fmla="*/ 67 h 91"/>
                  <a:gd name="T46" fmla="*/ 48 w 72"/>
                  <a:gd name="T47" fmla="*/ 61 h 91"/>
                  <a:gd name="T48" fmla="*/ 43 w 72"/>
                  <a:gd name="T49" fmla="*/ 55 h 91"/>
                  <a:gd name="T50" fmla="*/ 39 w 72"/>
                  <a:gd name="T51" fmla="*/ 49 h 91"/>
                  <a:gd name="T52" fmla="*/ 35 w 72"/>
                  <a:gd name="T53" fmla="*/ 42 h 91"/>
                  <a:gd name="T54" fmla="*/ 31 w 72"/>
                  <a:gd name="T55" fmla="*/ 36 h 91"/>
                  <a:gd name="T56" fmla="*/ 27 w 72"/>
                  <a:gd name="T57" fmla="*/ 30 h 91"/>
                  <a:gd name="T58" fmla="*/ 23 w 72"/>
                  <a:gd name="T59" fmla="*/ 24 h 91"/>
                  <a:gd name="T60" fmla="*/ 19 w 72"/>
                  <a:gd name="T61" fmla="*/ 19 h 91"/>
                  <a:gd name="T62" fmla="*/ 15 w 72"/>
                  <a:gd name="T63" fmla="*/ 13 h 91"/>
                  <a:gd name="T64" fmla="*/ 11 w 72"/>
                  <a:gd name="T65" fmla="*/ 8 h 91"/>
                  <a:gd name="T66" fmla="*/ 7 w 72"/>
                  <a:gd name="T67" fmla="*/ 3 h 91"/>
                  <a:gd name="T68" fmla="*/ 3 w 72"/>
                  <a:gd name="T69" fmla="*/ 0 h 91"/>
                  <a:gd name="T70" fmla="*/ 0 w 72"/>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2" h="91">
                    <a:moveTo>
                      <a:pt x="0" y="2"/>
                    </a:moveTo>
                    <a:lnTo>
                      <a:pt x="0" y="2"/>
                    </a:lnTo>
                    <a:lnTo>
                      <a:pt x="5" y="6"/>
                    </a:lnTo>
                    <a:lnTo>
                      <a:pt x="9" y="10"/>
                    </a:lnTo>
                    <a:lnTo>
                      <a:pt x="12" y="15"/>
                    </a:lnTo>
                    <a:lnTo>
                      <a:pt x="17" y="21"/>
                    </a:lnTo>
                    <a:lnTo>
                      <a:pt x="21" y="26"/>
                    </a:lnTo>
                    <a:lnTo>
                      <a:pt x="24" y="32"/>
                    </a:lnTo>
                    <a:lnTo>
                      <a:pt x="28" y="38"/>
                    </a:lnTo>
                    <a:lnTo>
                      <a:pt x="32" y="44"/>
                    </a:lnTo>
                    <a:lnTo>
                      <a:pt x="36" y="51"/>
                    </a:lnTo>
                    <a:lnTo>
                      <a:pt x="41" y="57"/>
                    </a:lnTo>
                    <a:lnTo>
                      <a:pt x="45" y="63"/>
                    </a:lnTo>
                    <a:lnTo>
                      <a:pt x="49" y="69"/>
                    </a:lnTo>
                    <a:lnTo>
                      <a:pt x="54" y="75"/>
                    </a:lnTo>
                    <a:lnTo>
                      <a:pt x="58" y="80"/>
                    </a:lnTo>
                    <a:lnTo>
                      <a:pt x="63" y="85"/>
                    </a:lnTo>
                    <a:lnTo>
                      <a:pt x="68" y="90"/>
                    </a:lnTo>
                    <a:lnTo>
                      <a:pt x="71" y="87"/>
                    </a:lnTo>
                    <a:lnTo>
                      <a:pt x="66" y="82"/>
                    </a:lnTo>
                    <a:lnTo>
                      <a:pt x="61" y="77"/>
                    </a:lnTo>
                    <a:lnTo>
                      <a:pt x="57" y="72"/>
                    </a:lnTo>
                    <a:lnTo>
                      <a:pt x="52" y="67"/>
                    </a:lnTo>
                    <a:lnTo>
                      <a:pt x="48" y="61"/>
                    </a:lnTo>
                    <a:lnTo>
                      <a:pt x="43" y="55"/>
                    </a:lnTo>
                    <a:lnTo>
                      <a:pt x="39" y="49"/>
                    </a:lnTo>
                    <a:lnTo>
                      <a:pt x="35" y="42"/>
                    </a:lnTo>
                    <a:lnTo>
                      <a:pt x="31" y="36"/>
                    </a:lnTo>
                    <a:lnTo>
                      <a:pt x="27" y="30"/>
                    </a:lnTo>
                    <a:lnTo>
                      <a:pt x="23" y="24"/>
                    </a:lnTo>
                    <a:lnTo>
                      <a:pt x="19" y="19"/>
                    </a:lnTo>
                    <a:lnTo>
                      <a:pt x="15" y="13"/>
                    </a:lnTo>
                    <a:lnTo>
                      <a:pt x="11" y="8"/>
                    </a:lnTo>
                    <a:lnTo>
                      <a:pt x="7" y="3"/>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4" name="Freeform 150">
                <a:extLst>
                  <a:ext uri="{FF2B5EF4-FFF2-40B4-BE49-F238E27FC236}">
                    <a16:creationId xmlns:a16="http://schemas.microsoft.com/office/drawing/2014/main" id="{29EC2A5C-970D-78B3-CD50-2A9115D8398E}"/>
                  </a:ext>
                </a:extLst>
              </p:cNvPr>
              <p:cNvSpPr>
                <a:spLocks/>
              </p:cNvSpPr>
              <p:nvPr/>
            </p:nvSpPr>
            <p:spPr bwMode="auto">
              <a:xfrm>
                <a:off x="4216" y="2979"/>
                <a:ext cx="21" cy="23"/>
              </a:xfrm>
              <a:custGeom>
                <a:avLst/>
                <a:gdLst>
                  <a:gd name="T0" fmla="*/ 0 w 21"/>
                  <a:gd name="T1" fmla="*/ 2 h 23"/>
                  <a:gd name="T2" fmla="*/ 2 w 21"/>
                  <a:gd name="T3" fmla="*/ 5 h 23"/>
                  <a:gd name="T4" fmla="*/ 4 w 21"/>
                  <a:gd name="T5" fmla="*/ 8 h 23"/>
                  <a:gd name="T6" fmla="*/ 7 w 21"/>
                  <a:gd name="T7" fmla="*/ 10 h 23"/>
                  <a:gd name="T8" fmla="*/ 9 w 21"/>
                  <a:gd name="T9" fmla="*/ 13 h 23"/>
                  <a:gd name="T10" fmla="*/ 11 w 21"/>
                  <a:gd name="T11" fmla="*/ 15 h 23"/>
                  <a:gd name="T12" fmla="*/ 13 w 21"/>
                  <a:gd name="T13" fmla="*/ 18 h 23"/>
                  <a:gd name="T14" fmla="*/ 16 w 21"/>
                  <a:gd name="T15" fmla="*/ 20 h 23"/>
                  <a:gd name="T16" fmla="*/ 17 w 21"/>
                  <a:gd name="T17" fmla="*/ 22 h 23"/>
                  <a:gd name="T18" fmla="*/ 20 w 21"/>
                  <a:gd name="T19" fmla="*/ 20 h 23"/>
                  <a:gd name="T20" fmla="*/ 18 w 21"/>
                  <a:gd name="T21" fmla="*/ 17 h 23"/>
                  <a:gd name="T22" fmla="*/ 16 w 21"/>
                  <a:gd name="T23" fmla="*/ 15 h 23"/>
                  <a:gd name="T24" fmla="*/ 14 w 21"/>
                  <a:gd name="T25" fmla="*/ 12 h 23"/>
                  <a:gd name="T26" fmla="*/ 12 w 21"/>
                  <a:gd name="T27" fmla="*/ 10 h 23"/>
                  <a:gd name="T28" fmla="*/ 10 w 21"/>
                  <a:gd name="T29" fmla="*/ 8 h 23"/>
                  <a:gd name="T30" fmla="*/ 7 w 21"/>
                  <a:gd name="T31" fmla="*/ 5 h 23"/>
                  <a:gd name="T32" fmla="*/ 5 w 21"/>
                  <a:gd name="T33" fmla="*/ 2 h 23"/>
                  <a:gd name="T34" fmla="*/ 3 w 21"/>
                  <a:gd name="T35" fmla="*/ 0 h 23"/>
                  <a:gd name="T36" fmla="*/ 0 w 21"/>
                  <a:gd name="T37" fmla="*/ 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3">
                    <a:moveTo>
                      <a:pt x="0" y="2"/>
                    </a:moveTo>
                    <a:lnTo>
                      <a:pt x="2" y="5"/>
                    </a:lnTo>
                    <a:lnTo>
                      <a:pt x="4" y="8"/>
                    </a:lnTo>
                    <a:lnTo>
                      <a:pt x="7" y="10"/>
                    </a:lnTo>
                    <a:lnTo>
                      <a:pt x="9" y="13"/>
                    </a:lnTo>
                    <a:lnTo>
                      <a:pt x="11" y="15"/>
                    </a:lnTo>
                    <a:lnTo>
                      <a:pt x="13" y="18"/>
                    </a:lnTo>
                    <a:lnTo>
                      <a:pt x="16" y="20"/>
                    </a:lnTo>
                    <a:lnTo>
                      <a:pt x="17" y="22"/>
                    </a:lnTo>
                    <a:lnTo>
                      <a:pt x="20" y="20"/>
                    </a:lnTo>
                    <a:lnTo>
                      <a:pt x="18" y="17"/>
                    </a:lnTo>
                    <a:lnTo>
                      <a:pt x="16" y="15"/>
                    </a:lnTo>
                    <a:lnTo>
                      <a:pt x="14" y="12"/>
                    </a:lnTo>
                    <a:lnTo>
                      <a:pt x="12" y="10"/>
                    </a:lnTo>
                    <a:lnTo>
                      <a:pt x="10" y="8"/>
                    </a:lnTo>
                    <a:lnTo>
                      <a:pt x="7" y="5"/>
                    </a:lnTo>
                    <a:lnTo>
                      <a:pt x="5" y="2"/>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5" name="Freeform 151">
                <a:extLst>
                  <a:ext uri="{FF2B5EF4-FFF2-40B4-BE49-F238E27FC236}">
                    <a16:creationId xmlns:a16="http://schemas.microsoft.com/office/drawing/2014/main" id="{B7813446-6DD1-1CB4-2733-7AFAA7D21451}"/>
                  </a:ext>
                </a:extLst>
              </p:cNvPr>
              <p:cNvSpPr>
                <a:spLocks/>
              </p:cNvSpPr>
              <p:nvPr/>
            </p:nvSpPr>
            <p:spPr bwMode="auto">
              <a:xfrm>
                <a:off x="4216" y="2978"/>
                <a:ext cx="17" cy="17"/>
              </a:xfrm>
              <a:custGeom>
                <a:avLst/>
                <a:gdLst>
                  <a:gd name="T0" fmla="*/ 16 w 17"/>
                  <a:gd name="T1" fmla="*/ 0 h 17"/>
                  <a:gd name="T2" fmla="*/ 10 w 17"/>
                  <a:gd name="T3" fmla="*/ 0 h 17"/>
                  <a:gd name="T4" fmla="*/ 5 w 17"/>
                  <a:gd name="T5" fmla="*/ 0 h 17"/>
                  <a:gd name="T6" fmla="*/ 0 w 17"/>
                  <a:gd name="T7" fmla="*/ 10 h 17"/>
                  <a:gd name="T8" fmla="*/ 0 w 17"/>
                  <a:gd name="T9" fmla="*/ 16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0" y="0"/>
                    </a:lnTo>
                    <a:lnTo>
                      <a:pt x="5" y="0"/>
                    </a:lnTo>
                    <a:lnTo>
                      <a:pt x="0" y="10"/>
                    </a:lnTo>
                    <a:lnTo>
                      <a:pt x="0" y="16"/>
                    </a:lnTo>
                    <a:lnTo>
                      <a:pt x="1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6" name="Freeform 152">
                <a:extLst>
                  <a:ext uri="{FF2B5EF4-FFF2-40B4-BE49-F238E27FC236}">
                    <a16:creationId xmlns:a16="http://schemas.microsoft.com/office/drawing/2014/main" id="{47096F30-1666-05CC-72FF-961F4CEA1E0C}"/>
                  </a:ext>
                </a:extLst>
              </p:cNvPr>
              <p:cNvSpPr>
                <a:spLocks/>
              </p:cNvSpPr>
              <p:nvPr/>
            </p:nvSpPr>
            <p:spPr bwMode="auto">
              <a:xfrm>
                <a:off x="4360" y="2635"/>
                <a:ext cx="21" cy="28"/>
              </a:xfrm>
              <a:custGeom>
                <a:avLst/>
                <a:gdLst>
                  <a:gd name="T0" fmla="*/ 8 w 21"/>
                  <a:gd name="T1" fmla="*/ 1 h 28"/>
                  <a:gd name="T2" fmla="*/ 6 w 21"/>
                  <a:gd name="T3" fmla="*/ 3 h 28"/>
                  <a:gd name="T4" fmla="*/ 4 w 21"/>
                  <a:gd name="T5" fmla="*/ 6 h 28"/>
                  <a:gd name="T6" fmla="*/ 2 w 21"/>
                  <a:gd name="T7" fmla="*/ 9 h 28"/>
                  <a:gd name="T8" fmla="*/ 1 w 21"/>
                  <a:gd name="T9" fmla="*/ 13 h 28"/>
                  <a:gd name="T10" fmla="*/ 0 w 21"/>
                  <a:gd name="T11" fmla="*/ 16 h 28"/>
                  <a:gd name="T12" fmla="*/ 0 w 21"/>
                  <a:gd name="T13" fmla="*/ 19 h 28"/>
                  <a:gd name="T14" fmla="*/ 2 w 21"/>
                  <a:gd name="T15" fmla="*/ 23 h 28"/>
                  <a:gd name="T16" fmla="*/ 4 w 21"/>
                  <a:gd name="T17" fmla="*/ 25 h 28"/>
                  <a:gd name="T18" fmla="*/ 7 w 21"/>
                  <a:gd name="T19" fmla="*/ 27 h 28"/>
                  <a:gd name="T20" fmla="*/ 10 w 21"/>
                  <a:gd name="T21" fmla="*/ 27 h 28"/>
                  <a:gd name="T22" fmla="*/ 13 w 21"/>
                  <a:gd name="T23" fmla="*/ 26 h 28"/>
                  <a:gd name="T24" fmla="*/ 15 w 21"/>
                  <a:gd name="T25" fmla="*/ 24 h 28"/>
                  <a:gd name="T26" fmla="*/ 17 w 21"/>
                  <a:gd name="T27" fmla="*/ 22 h 28"/>
                  <a:gd name="T28" fmla="*/ 19 w 21"/>
                  <a:gd name="T29" fmla="*/ 19 h 28"/>
                  <a:gd name="T30" fmla="*/ 20 w 21"/>
                  <a:gd name="T31" fmla="*/ 16 h 28"/>
                  <a:gd name="T32" fmla="*/ 20 w 21"/>
                  <a:gd name="T33" fmla="*/ 14 h 28"/>
                  <a:gd name="T34" fmla="*/ 20 w 21"/>
                  <a:gd name="T35" fmla="*/ 11 h 28"/>
                  <a:gd name="T36" fmla="*/ 20 w 21"/>
                  <a:gd name="T37" fmla="*/ 8 h 28"/>
                  <a:gd name="T38" fmla="*/ 19 w 21"/>
                  <a:gd name="T39" fmla="*/ 5 h 28"/>
                  <a:gd name="T40" fmla="*/ 18 w 21"/>
                  <a:gd name="T41" fmla="*/ 3 h 28"/>
                  <a:gd name="T42" fmla="*/ 17 w 21"/>
                  <a:gd name="T43" fmla="*/ 1 h 28"/>
                  <a:gd name="T44" fmla="*/ 14 w 21"/>
                  <a:gd name="T45" fmla="*/ 0 h 28"/>
                  <a:gd name="T46" fmla="*/ 11 w 21"/>
                  <a:gd name="T47" fmla="*/ 0 h 28"/>
                  <a:gd name="T48" fmla="*/ 8 w 21"/>
                  <a:gd name="T49" fmla="*/ 1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8">
                    <a:moveTo>
                      <a:pt x="8" y="1"/>
                    </a:move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7" name="Freeform 153">
                <a:extLst>
                  <a:ext uri="{FF2B5EF4-FFF2-40B4-BE49-F238E27FC236}">
                    <a16:creationId xmlns:a16="http://schemas.microsoft.com/office/drawing/2014/main" id="{D2CA7FA6-671A-E813-80AC-8943B3E4DDE0}"/>
                  </a:ext>
                </a:extLst>
              </p:cNvPr>
              <p:cNvSpPr>
                <a:spLocks/>
              </p:cNvSpPr>
              <p:nvPr/>
            </p:nvSpPr>
            <p:spPr bwMode="auto">
              <a:xfrm>
                <a:off x="4360" y="2635"/>
                <a:ext cx="21" cy="28"/>
              </a:xfrm>
              <a:custGeom>
                <a:avLst/>
                <a:gdLst>
                  <a:gd name="T0" fmla="*/ 8 w 21"/>
                  <a:gd name="T1" fmla="*/ 1 h 28"/>
                  <a:gd name="T2" fmla="*/ 8 w 21"/>
                  <a:gd name="T3" fmla="*/ 1 h 28"/>
                  <a:gd name="T4" fmla="*/ 6 w 21"/>
                  <a:gd name="T5" fmla="*/ 3 h 28"/>
                  <a:gd name="T6" fmla="*/ 4 w 21"/>
                  <a:gd name="T7" fmla="*/ 6 h 28"/>
                  <a:gd name="T8" fmla="*/ 2 w 21"/>
                  <a:gd name="T9" fmla="*/ 9 h 28"/>
                  <a:gd name="T10" fmla="*/ 1 w 21"/>
                  <a:gd name="T11" fmla="*/ 13 h 28"/>
                  <a:gd name="T12" fmla="*/ 0 w 21"/>
                  <a:gd name="T13" fmla="*/ 16 h 28"/>
                  <a:gd name="T14" fmla="*/ 0 w 21"/>
                  <a:gd name="T15" fmla="*/ 19 h 28"/>
                  <a:gd name="T16" fmla="*/ 2 w 21"/>
                  <a:gd name="T17" fmla="*/ 23 h 28"/>
                  <a:gd name="T18" fmla="*/ 4 w 21"/>
                  <a:gd name="T19" fmla="*/ 25 h 28"/>
                  <a:gd name="T20" fmla="*/ 7 w 21"/>
                  <a:gd name="T21" fmla="*/ 27 h 28"/>
                  <a:gd name="T22" fmla="*/ 10 w 21"/>
                  <a:gd name="T23" fmla="*/ 27 h 28"/>
                  <a:gd name="T24" fmla="*/ 13 w 21"/>
                  <a:gd name="T25" fmla="*/ 26 h 28"/>
                  <a:gd name="T26" fmla="*/ 15 w 21"/>
                  <a:gd name="T27" fmla="*/ 24 h 28"/>
                  <a:gd name="T28" fmla="*/ 17 w 21"/>
                  <a:gd name="T29" fmla="*/ 22 h 28"/>
                  <a:gd name="T30" fmla="*/ 19 w 21"/>
                  <a:gd name="T31" fmla="*/ 19 h 28"/>
                  <a:gd name="T32" fmla="*/ 20 w 21"/>
                  <a:gd name="T33" fmla="*/ 16 h 28"/>
                  <a:gd name="T34" fmla="*/ 20 w 21"/>
                  <a:gd name="T35" fmla="*/ 14 h 28"/>
                  <a:gd name="T36" fmla="*/ 20 w 21"/>
                  <a:gd name="T37" fmla="*/ 11 h 28"/>
                  <a:gd name="T38" fmla="*/ 20 w 21"/>
                  <a:gd name="T39" fmla="*/ 8 h 28"/>
                  <a:gd name="T40" fmla="*/ 19 w 21"/>
                  <a:gd name="T41" fmla="*/ 5 h 28"/>
                  <a:gd name="T42" fmla="*/ 18 w 21"/>
                  <a:gd name="T43" fmla="*/ 3 h 28"/>
                  <a:gd name="T44" fmla="*/ 17 w 21"/>
                  <a:gd name="T45" fmla="*/ 1 h 28"/>
                  <a:gd name="T46" fmla="*/ 14 w 21"/>
                  <a:gd name="T47" fmla="*/ 0 h 28"/>
                  <a:gd name="T48" fmla="*/ 11 w 21"/>
                  <a:gd name="T49" fmla="*/ 0 h 28"/>
                  <a:gd name="T50" fmla="*/ 8 w 21"/>
                  <a:gd name="T51" fmla="*/ 1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 h="28">
                    <a:moveTo>
                      <a:pt x="8" y="1"/>
                    </a:moveTo>
                    <a:lnTo>
                      <a:pt x="8" y="1"/>
                    </a:ln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8" name="Freeform 154">
                <a:extLst>
                  <a:ext uri="{FF2B5EF4-FFF2-40B4-BE49-F238E27FC236}">
                    <a16:creationId xmlns:a16="http://schemas.microsoft.com/office/drawing/2014/main" id="{29D08318-E1A9-DDB5-5E06-CA304187FC0C}"/>
                  </a:ext>
                </a:extLst>
              </p:cNvPr>
              <p:cNvSpPr>
                <a:spLocks/>
              </p:cNvSpPr>
              <p:nvPr/>
            </p:nvSpPr>
            <p:spPr bwMode="auto">
              <a:xfrm>
                <a:off x="4369" y="3085"/>
                <a:ext cx="17" cy="42"/>
              </a:xfrm>
              <a:custGeom>
                <a:avLst/>
                <a:gdLst>
                  <a:gd name="T0" fmla="*/ 8 w 17"/>
                  <a:gd name="T1" fmla="*/ 5 h 42"/>
                  <a:gd name="T2" fmla="*/ 2 w 17"/>
                  <a:gd name="T3" fmla="*/ 6 h 42"/>
                  <a:gd name="T4" fmla="*/ 6 w 17"/>
                  <a:gd name="T5" fmla="*/ 10 h 42"/>
                  <a:gd name="T6" fmla="*/ 8 w 17"/>
                  <a:gd name="T7" fmla="*/ 14 h 42"/>
                  <a:gd name="T8" fmla="*/ 8 w 17"/>
                  <a:gd name="T9" fmla="*/ 19 h 42"/>
                  <a:gd name="T10" fmla="*/ 6 w 17"/>
                  <a:gd name="T11" fmla="*/ 22 h 42"/>
                  <a:gd name="T12" fmla="*/ 4 w 17"/>
                  <a:gd name="T13" fmla="*/ 27 h 42"/>
                  <a:gd name="T14" fmla="*/ 4 w 17"/>
                  <a:gd name="T15" fmla="*/ 32 h 42"/>
                  <a:gd name="T16" fmla="*/ 2 w 17"/>
                  <a:gd name="T17" fmla="*/ 37 h 42"/>
                  <a:gd name="T18" fmla="*/ 4 w 17"/>
                  <a:gd name="T19" fmla="*/ 41 h 42"/>
                  <a:gd name="T20" fmla="*/ 12 w 17"/>
                  <a:gd name="T21" fmla="*/ 41 h 42"/>
                  <a:gd name="T22" fmla="*/ 10 w 17"/>
                  <a:gd name="T23" fmla="*/ 37 h 42"/>
                  <a:gd name="T24" fmla="*/ 12 w 17"/>
                  <a:gd name="T25" fmla="*/ 32 h 42"/>
                  <a:gd name="T26" fmla="*/ 12 w 17"/>
                  <a:gd name="T27" fmla="*/ 28 h 42"/>
                  <a:gd name="T28" fmla="*/ 14 w 17"/>
                  <a:gd name="T29" fmla="*/ 23 h 42"/>
                  <a:gd name="T30" fmla="*/ 16 w 17"/>
                  <a:gd name="T31" fmla="*/ 19 h 42"/>
                  <a:gd name="T32" fmla="*/ 16 w 17"/>
                  <a:gd name="T33" fmla="*/ 14 h 42"/>
                  <a:gd name="T34" fmla="*/ 12 w 17"/>
                  <a:gd name="T35" fmla="*/ 9 h 42"/>
                  <a:gd name="T36" fmla="*/ 8 w 17"/>
                  <a:gd name="T37" fmla="*/ 4 h 42"/>
                  <a:gd name="T38" fmla="*/ 0 w 17"/>
                  <a:gd name="T39" fmla="*/ 5 h 42"/>
                  <a:gd name="T40" fmla="*/ 8 w 17"/>
                  <a:gd name="T41" fmla="*/ 4 h 42"/>
                  <a:gd name="T42" fmla="*/ 0 w 17"/>
                  <a:gd name="T43" fmla="*/ 0 h 42"/>
                  <a:gd name="T44" fmla="*/ 0 w 17"/>
                  <a:gd name="T45" fmla="*/ 5 h 42"/>
                  <a:gd name="T46" fmla="*/ 8 w 17"/>
                  <a:gd name="T47" fmla="*/ 5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2">
                    <a:moveTo>
                      <a:pt x="8" y="5"/>
                    </a:moveTo>
                    <a:lnTo>
                      <a:pt x="2" y="6"/>
                    </a:lnTo>
                    <a:lnTo>
                      <a:pt x="6" y="10"/>
                    </a:lnTo>
                    <a:lnTo>
                      <a:pt x="8" y="14"/>
                    </a:lnTo>
                    <a:lnTo>
                      <a:pt x="8" y="19"/>
                    </a:lnTo>
                    <a:lnTo>
                      <a:pt x="6" y="22"/>
                    </a:lnTo>
                    <a:lnTo>
                      <a:pt x="4" y="27"/>
                    </a:lnTo>
                    <a:lnTo>
                      <a:pt x="4" y="32"/>
                    </a:lnTo>
                    <a:lnTo>
                      <a:pt x="2" y="37"/>
                    </a:lnTo>
                    <a:lnTo>
                      <a:pt x="4" y="41"/>
                    </a:lnTo>
                    <a:lnTo>
                      <a:pt x="12" y="41"/>
                    </a:lnTo>
                    <a:lnTo>
                      <a:pt x="10" y="37"/>
                    </a:lnTo>
                    <a:lnTo>
                      <a:pt x="12" y="32"/>
                    </a:lnTo>
                    <a:lnTo>
                      <a:pt x="12" y="28"/>
                    </a:lnTo>
                    <a:lnTo>
                      <a:pt x="14" y="23"/>
                    </a:lnTo>
                    <a:lnTo>
                      <a:pt x="16" y="19"/>
                    </a:lnTo>
                    <a:lnTo>
                      <a:pt x="16" y="14"/>
                    </a:lnTo>
                    <a:lnTo>
                      <a:pt x="12" y="9"/>
                    </a:lnTo>
                    <a:lnTo>
                      <a:pt x="8" y="4"/>
                    </a:lnTo>
                    <a:lnTo>
                      <a:pt x="0" y="5"/>
                    </a:lnTo>
                    <a:lnTo>
                      <a:pt x="8" y="4"/>
                    </a:lnTo>
                    <a:lnTo>
                      <a:pt x="0" y="0"/>
                    </a:lnTo>
                    <a:lnTo>
                      <a:pt x="0" y="5"/>
                    </a:lnTo>
                    <a:lnTo>
                      <a:pt x="8" y="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89" name="Freeform 155">
                <a:extLst>
                  <a:ext uri="{FF2B5EF4-FFF2-40B4-BE49-F238E27FC236}">
                    <a16:creationId xmlns:a16="http://schemas.microsoft.com/office/drawing/2014/main" id="{A5FDFEE3-0E89-B1FA-FEB5-B614399462FE}"/>
                  </a:ext>
                </a:extLst>
              </p:cNvPr>
              <p:cNvSpPr>
                <a:spLocks/>
              </p:cNvSpPr>
              <p:nvPr/>
            </p:nvSpPr>
            <p:spPr bwMode="auto">
              <a:xfrm>
                <a:off x="4367" y="3090"/>
                <a:ext cx="17" cy="44"/>
              </a:xfrm>
              <a:custGeom>
                <a:avLst/>
                <a:gdLst>
                  <a:gd name="T0" fmla="*/ 6 w 17"/>
                  <a:gd name="T1" fmla="*/ 36 h 44"/>
                  <a:gd name="T2" fmla="*/ 11 w 17"/>
                  <a:gd name="T3" fmla="*/ 34 h 44"/>
                  <a:gd name="T4" fmla="*/ 8 w 17"/>
                  <a:gd name="T5" fmla="*/ 31 h 44"/>
                  <a:gd name="T6" fmla="*/ 6 w 17"/>
                  <a:gd name="T7" fmla="*/ 27 h 44"/>
                  <a:gd name="T8" fmla="*/ 4 w 17"/>
                  <a:gd name="T9" fmla="*/ 23 h 44"/>
                  <a:gd name="T10" fmla="*/ 6 w 17"/>
                  <a:gd name="T11" fmla="*/ 19 h 44"/>
                  <a:gd name="T12" fmla="*/ 6 w 17"/>
                  <a:gd name="T13" fmla="*/ 14 h 44"/>
                  <a:gd name="T14" fmla="*/ 8 w 17"/>
                  <a:gd name="T15" fmla="*/ 10 h 44"/>
                  <a:gd name="T16" fmla="*/ 9 w 17"/>
                  <a:gd name="T17" fmla="*/ 4 h 44"/>
                  <a:gd name="T18" fmla="*/ 9 w 17"/>
                  <a:gd name="T19" fmla="*/ 0 h 44"/>
                  <a:gd name="T20" fmla="*/ 3 w 17"/>
                  <a:gd name="T21" fmla="*/ 0 h 44"/>
                  <a:gd name="T22" fmla="*/ 3 w 17"/>
                  <a:gd name="T23" fmla="*/ 4 h 44"/>
                  <a:gd name="T24" fmla="*/ 1 w 17"/>
                  <a:gd name="T25" fmla="*/ 9 h 44"/>
                  <a:gd name="T26" fmla="*/ 0 w 17"/>
                  <a:gd name="T27" fmla="*/ 14 h 44"/>
                  <a:gd name="T28" fmla="*/ 0 w 17"/>
                  <a:gd name="T29" fmla="*/ 19 h 44"/>
                  <a:gd name="T30" fmla="*/ 0 w 17"/>
                  <a:gd name="T31" fmla="*/ 23 h 44"/>
                  <a:gd name="T32" fmla="*/ 0 w 17"/>
                  <a:gd name="T33" fmla="*/ 28 h 44"/>
                  <a:gd name="T34" fmla="*/ 1 w 17"/>
                  <a:gd name="T35" fmla="*/ 33 h 44"/>
                  <a:gd name="T36" fmla="*/ 6 w 17"/>
                  <a:gd name="T37" fmla="*/ 37 h 44"/>
                  <a:gd name="T38" fmla="*/ 12 w 17"/>
                  <a:gd name="T39" fmla="*/ 36 h 44"/>
                  <a:gd name="T40" fmla="*/ 6 w 17"/>
                  <a:gd name="T41" fmla="*/ 37 h 44"/>
                  <a:gd name="T42" fmla="*/ 16 w 17"/>
                  <a:gd name="T43" fmla="*/ 43 h 44"/>
                  <a:gd name="T44" fmla="*/ 12 w 17"/>
                  <a:gd name="T45" fmla="*/ 36 h 44"/>
                  <a:gd name="T46" fmla="*/ 6 w 17"/>
                  <a:gd name="T47" fmla="*/ 36 h 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4">
                    <a:moveTo>
                      <a:pt x="6" y="36"/>
                    </a:moveTo>
                    <a:lnTo>
                      <a:pt x="11" y="34"/>
                    </a:lnTo>
                    <a:lnTo>
                      <a:pt x="8" y="31"/>
                    </a:lnTo>
                    <a:lnTo>
                      <a:pt x="6" y="27"/>
                    </a:lnTo>
                    <a:lnTo>
                      <a:pt x="4" y="23"/>
                    </a:lnTo>
                    <a:lnTo>
                      <a:pt x="6" y="19"/>
                    </a:lnTo>
                    <a:lnTo>
                      <a:pt x="6" y="14"/>
                    </a:lnTo>
                    <a:lnTo>
                      <a:pt x="8" y="10"/>
                    </a:lnTo>
                    <a:lnTo>
                      <a:pt x="9" y="4"/>
                    </a:lnTo>
                    <a:lnTo>
                      <a:pt x="9" y="0"/>
                    </a:lnTo>
                    <a:lnTo>
                      <a:pt x="3" y="0"/>
                    </a:lnTo>
                    <a:lnTo>
                      <a:pt x="3" y="4"/>
                    </a:lnTo>
                    <a:lnTo>
                      <a:pt x="1" y="9"/>
                    </a:lnTo>
                    <a:lnTo>
                      <a:pt x="0" y="14"/>
                    </a:lnTo>
                    <a:lnTo>
                      <a:pt x="0" y="19"/>
                    </a:lnTo>
                    <a:lnTo>
                      <a:pt x="0" y="23"/>
                    </a:lnTo>
                    <a:lnTo>
                      <a:pt x="0" y="28"/>
                    </a:lnTo>
                    <a:lnTo>
                      <a:pt x="1" y="33"/>
                    </a:lnTo>
                    <a:lnTo>
                      <a:pt x="6" y="37"/>
                    </a:lnTo>
                    <a:lnTo>
                      <a:pt x="12" y="36"/>
                    </a:lnTo>
                    <a:lnTo>
                      <a:pt x="6" y="37"/>
                    </a:lnTo>
                    <a:lnTo>
                      <a:pt x="16" y="43"/>
                    </a:lnTo>
                    <a:lnTo>
                      <a:pt x="12" y="36"/>
                    </a:lnTo>
                    <a:lnTo>
                      <a:pt x="6"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0" name="Freeform 156">
                <a:extLst>
                  <a:ext uri="{FF2B5EF4-FFF2-40B4-BE49-F238E27FC236}">
                    <a16:creationId xmlns:a16="http://schemas.microsoft.com/office/drawing/2014/main" id="{5DCBAFB5-D474-6005-A01F-771307E6878C}"/>
                  </a:ext>
                </a:extLst>
              </p:cNvPr>
              <p:cNvSpPr>
                <a:spLocks/>
              </p:cNvSpPr>
              <p:nvPr/>
            </p:nvSpPr>
            <p:spPr bwMode="auto">
              <a:xfrm>
                <a:off x="4038" y="2666"/>
                <a:ext cx="78" cy="170"/>
              </a:xfrm>
              <a:custGeom>
                <a:avLst/>
                <a:gdLst>
                  <a:gd name="T0" fmla="*/ 3 w 78"/>
                  <a:gd name="T1" fmla="*/ 0 h 170"/>
                  <a:gd name="T2" fmla="*/ 3 w 78"/>
                  <a:gd name="T3" fmla="*/ 0 h 170"/>
                  <a:gd name="T4" fmla="*/ 1 w 78"/>
                  <a:gd name="T5" fmla="*/ 9 h 170"/>
                  <a:gd name="T6" fmla="*/ 0 w 78"/>
                  <a:gd name="T7" fmla="*/ 20 h 170"/>
                  <a:gd name="T8" fmla="*/ 1 w 78"/>
                  <a:gd name="T9" fmla="*/ 31 h 170"/>
                  <a:gd name="T10" fmla="*/ 4 w 78"/>
                  <a:gd name="T11" fmla="*/ 42 h 170"/>
                  <a:gd name="T12" fmla="*/ 8 w 78"/>
                  <a:gd name="T13" fmla="*/ 54 h 170"/>
                  <a:gd name="T14" fmla="*/ 13 w 78"/>
                  <a:gd name="T15" fmla="*/ 66 h 170"/>
                  <a:gd name="T16" fmla="*/ 19 w 78"/>
                  <a:gd name="T17" fmla="*/ 78 h 170"/>
                  <a:gd name="T18" fmla="*/ 25 w 78"/>
                  <a:gd name="T19" fmla="*/ 90 h 170"/>
                  <a:gd name="T20" fmla="*/ 33 w 78"/>
                  <a:gd name="T21" fmla="*/ 102 h 170"/>
                  <a:gd name="T22" fmla="*/ 40 w 78"/>
                  <a:gd name="T23" fmla="*/ 113 h 170"/>
                  <a:gd name="T24" fmla="*/ 47 w 78"/>
                  <a:gd name="T25" fmla="*/ 125 h 170"/>
                  <a:gd name="T26" fmla="*/ 55 w 78"/>
                  <a:gd name="T27" fmla="*/ 135 h 170"/>
                  <a:gd name="T28" fmla="*/ 61 w 78"/>
                  <a:gd name="T29" fmla="*/ 145 h 170"/>
                  <a:gd name="T30" fmla="*/ 67 w 78"/>
                  <a:gd name="T31" fmla="*/ 154 h 170"/>
                  <a:gd name="T32" fmla="*/ 72 w 78"/>
                  <a:gd name="T33" fmla="*/ 162 h 170"/>
                  <a:gd name="T34" fmla="*/ 77 w 78"/>
                  <a:gd name="T35" fmla="*/ 169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8" h="170">
                    <a:moveTo>
                      <a:pt x="3" y="0"/>
                    </a:moveTo>
                    <a:lnTo>
                      <a:pt x="3" y="0"/>
                    </a:lnTo>
                    <a:lnTo>
                      <a:pt x="1" y="9"/>
                    </a:lnTo>
                    <a:lnTo>
                      <a:pt x="0" y="20"/>
                    </a:lnTo>
                    <a:lnTo>
                      <a:pt x="1" y="31"/>
                    </a:lnTo>
                    <a:lnTo>
                      <a:pt x="4" y="42"/>
                    </a:lnTo>
                    <a:lnTo>
                      <a:pt x="8" y="54"/>
                    </a:lnTo>
                    <a:lnTo>
                      <a:pt x="13" y="66"/>
                    </a:lnTo>
                    <a:lnTo>
                      <a:pt x="19" y="78"/>
                    </a:lnTo>
                    <a:lnTo>
                      <a:pt x="25" y="90"/>
                    </a:lnTo>
                    <a:lnTo>
                      <a:pt x="33" y="102"/>
                    </a:lnTo>
                    <a:lnTo>
                      <a:pt x="40" y="113"/>
                    </a:lnTo>
                    <a:lnTo>
                      <a:pt x="47" y="125"/>
                    </a:lnTo>
                    <a:lnTo>
                      <a:pt x="55" y="135"/>
                    </a:lnTo>
                    <a:lnTo>
                      <a:pt x="61" y="145"/>
                    </a:lnTo>
                    <a:lnTo>
                      <a:pt x="67" y="154"/>
                    </a:lnTo>
                    <a:lnTo>
                      <a:pt x="72" y="162"/>
                    </a:lnTo>
                    <a:lnTo>
                      <a:pt x="77" y="16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1" name="Freeform 157">
                <a:extLst>
                  <a:ext uri="{FF2B5EF4-FFF2-40B4-BE49-F238E27FC236}">
                    <a16:creationId xmlns:a16="http://schemas.microsoft.com/office/drawing/2014/main" id="{13B26CB7-1599-6DAC-923B-B5621A728CB1}"/>
                  </a:ext>
                </a:extLst>
              </p:cNvPr>
              <p:cNvSpPr>
                <a:spLocks/>
              </p:cNvSpPr>
              <p:nvPr/>
            </p:nvSpPr>
            <p:spPr bwMode="auto">
              <a:xfrm>
                <a:off x="4606" y="2652"/>
                <a:ext cx="77" cy="191"/>
              </a:xfrm>
              <a:custGeom>
                <a:avLst/>
                <a:gdLst>
                  <a:gd name="T0" fmla="*/ 66 w 77"/>
                  <a:gd name="T1" fmla="*/ 0 h 191"/>
                  <a:gd name="T2" fmla="*/ 66 w 77"/>
                  <a:gd name="T3" fmla="*/ 0 h 191"/>
                  <a:gd name="T4" fmla="*/ 71 w 77"/>
                  <a:gd name="T5" fmla="*/ 19 h 191"/>
                  <a:gd name="T6" fmla="*/ 75 w 77"/>
                  <a:gd name="T7" fmla="*/ 37 h 191"/>
                  <a:gd name="T8" fmla="*/ 76 w 77"/>
                  <a:gd name="T9" fmla="*/ 52 h 191"/>
                  <a:gd name="T10" fmla="*/ 76 w 77"/>
                  <a:gd name="T11" fmla="*/ 66 h 191"/>
                  <a:gd name="T12" fmla="*/ 74 w 77"/>
                  <a:gd name="T13" fmla="*/ 78 h 191"/>
                  <a:gd name="T14" fmla="*/ 71 w 77"/>
                  <a:gd name="T15" fmla="*/ 89 h 191"/>
                  <a:gd name="T16" fmla="*/ 66 w 77"/>
                  <a:gd name="T17" fmla="*/ 100 h 191"/>
                  <a:gd name="T18" fmla="*/ 61 w 77"/>
                  <a:gd name="T19" fmla="*/ 110 h 191"/>
                  <a:gd name="T20" fmla="*/ 54 w 77"/>
                  <a:gd name="T21" fmla="*/ 119 h 191"/>
                  <a:gd name="T22" fmla="*/ 48 w 77"/>
                  <a:gd name="T23" fmla="*/ 128 h 191"/>
                  <a:gd name="T24" fmla="*/ 40 w 77"/>
                  <a:gd name="T25" fmla="*/ 137 h 191"/>
                  <a:gd name="T26" fmla="*/ 32 w 77"/>
                  <a:gd name="T27" fmla="*/ 147 h 191"/>
                  <a:gd name="T28" fmla="*/ 24 w 77"/>
                  <a:gd name="T29" fmla="*/ 156 h 191"/>
                  <a:gd name="T30" fmla="*/ 16 w 77"/>
                  <a:gd name="T31" fmla="*/ 166 h 191"/>
                  <a:gd name="T32" fmla="*/ 8 w 77"/>
                  <a:gd name="T33" fmla="*/ 178 h 191"/>
                  <a:gd name="T34" fmla="*/ 0 w 77"/>
                  <a:gd name="T35" fmla="*/ 190 h 1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7" h="191">
                    <a:moveTo>
                      <a:pt x="66" y="0"/>
                    </a:moveTo>
                    <a:lnTo>
                      <a:pt x="66" y="0"/>
                    </a:lnTo>
                    <a:lnTo>
                      <a:pt x="71" y="19"/>
                    </a:lnTo>
                    <a:lnTo>
                      <a:pt x="75" y="37"/>
                    </a:lnTo>
                    <a:lnTo>
                      <a:pt x="76" y="52"/>
                    </a:lnTo>
                    <a:lnTo>
                      <a:pt x="76" y="66"/>
                    </a:lnTo>
                    <a:lnTo>
                      <a:pt x="74" y="78"/>
                    </a:lnTo>
                    <a:lnTo>
                      <a:pt x="71" y="89"/>
                    </a:lnTo>
                    <a:lnTo>
                      <a:pt x="66" y="100"/>
                    </a:lnTo>
                    <a:lnTo>
                      <a:pt x="61" y="110"/>
                    </a:lnTo>
                    <a:lnTo>
                      <a:pt x="54" y="119"/>
                    </a:lnTo>
                    <a:lnTo>
                      <a:pt x="48" y="128"/>
                    </a:lnTo>
                    <a:lnTo>
                      <a:pt x="40" y="137"/>
                    </a:lnTo>
                    <a:lnTo>
                      <a:pt x="32" y="147"/>
                    </a:lnTo>
                    <a:lnTo>
                      <a:pt x="24" y="156"/>
                    </a:lnTo>
                    <a:lnTo>
                      <a:pt x="16" y="166"/>
                    </a:lnTo>
                    <a:lnTo>
                      <a:pt x="8" y="178"/>
                    </a:lnTo>
                    <a:lnTo>
                      <a:pt x="0" y="1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2" name="Freeform 158">
                <a:extLst>
                  <a:ext uri="{FF2B5EF4-FFF2-40B4-BE49-F238E27FC236}">
                    <a16:creationId xmlns:a16="http://schemas.microsoft.com/office/drawing/2014/main" id="{0F03DB55-B0EB-2F4B-121F-C543E473E875}"/>
                  </a:ext>
                </a:extLst>
              </p:cNvPr>
              <p:cNvSpPr>
                <a:spLocks/>
              </p:cNvSpPr>
              <p:nvPr/>
            </p:nvSpPr>
            <p:spPr bwMode="auto">
              <a:xfrm>
                <a:off x="4239" y="3006"/>
                <a:ext cx="231" cy="141"/>
              </a:xfrm>
              <a:custGeom>
                <a:avLst/>
                <a:gdLst>
                  <a:gd name="T0" fmla="*/ 0 w 231"/>
                  <a:gd name="T1" fmla="*/ 0 h 141"/>
                  <a:gd name="T2" fmla="*/ 0 w 231"/>
                  <a:gd name="T3" fmla="*/ 0 h 141"/>
                  <a:gd name="T4" fmla="*/ 7 w 231"/>
                  <a:gd name="T5" fmla="*/ 8 h 141"/>
                  <a:gd name="T6" fmla="*/ 13 w 231"/>
                  <a:gd name="T7" fmla="*/ 15 h 141"/>
                  <a:gd name="T8" fmla="*/ 19 w 231"/>
                  <a:gd name="T9" fmla="*/ 23 h 141"/>
                  <a:gd name="T10" fmla="*/ 25 w 231"/>
                  <a:gd name="T11" fmla="*/ 31 h 141"/>
                  <a:gd name="T12" fmla="*/ 30 w 231"/>
                  <a:gd name="T13" fmla="*/ 39 h 141"/>
                  <a:gd name="T14" fmla="*/ 35 w 231"/>
                  <a:gd name="T15" fmla="*/ 47 h 141"/>
                  <a:gd name="T16" fmla="*/ 41 w 231"/>
                  <a:gd name="T17" fmla="*/ 54 h 141"/>
                  <a:gd name="T18" fmla="*/ 47 w 231"/>
                  <a:gd name="T19" fmla="*/ 62 h 141"/>
                  <a:gd name="T20" fmla="*/ 53 w 231"/>
                  <a:gd name="T21" fmla="*/ 69 h 141"/>
                  <a:gd name="T22" fmla="*/ 60 w 231"/>
                  <a:gd name="T23" fmla="*/ 77 h 141"/>
                  <a:gd name="T24" fmla="*/ 69 w 231"/>
                  <a:gd name="T25" fmla="*/ 84 h 141"/>
                  <a:gd name="T26" fmla="*/ 78 w 231"/>
                  <a:gd name="T27" fmla="*/ 91 h 141"/>
                  <a:gd name="T28" fmla="*/ 88 w 231"/>
                  <a:gd name="T29" fmla="*/ 98 h 141"/>
                  <a:gd name="T30" fmla="*/ 100 w 231"/>
                  <a:gd name="T31" fmla="*/ 105 h 141"/>
                  <a:gd name="T32" fmla="*/ 114 w 231"/>
                  <a:gd name="T33" fmla="*/ 112 h 141"/>
                  <a:gd name="T34" fmla="*/ 129 w 231"/>
                  <a:gd name="T35" fmla="*/ 118 h 141"/>
                  <a:gd name="T36" fmla="*/ 131 w 231"/>
                  <a:gd name="T37" fmla="*/ 120 h 141"/>
                  <a:gd name="T38" fmla="*/ 132 w 231"/>
                  <a:gd name="T39" fmla="*/ 122 h 141"/>
                  <a:gd name="T40" fmla="*/ 133 w 231"/>
                  <a:gd name="T41" fmla="*/ 124 h 141"/>
                  <a:gd name="T42" fmla="*/ 134 w 231"/>
                  <a:gd name="T43" fmla="*/ 127 h 141"/>
                  <a:gd name="T44" fmla="*/ 134 w 231"/>
                  <a:gd name="T45" fmla="*/ 130 h 141"/>
                  <a:gd name="T46" fmla="*/ 134 w 231"/>
                  <a:gd name="T47" fmla="*/ 133 h 141"/>
                  <a:gd name="T48" fmla="*/ 134 w 231"/>
                  <a:gd name="T49" fmla="*/ 137 h 141"/>
                  <a:gd name="T50" fmla="*/ 134 w 231"/>
                  <a:gd name="T51" fmla="*/ 140 h 141"/>
                  <a:gd name="T52" fmla="*/ 134 w 231"/>
                  <a:gd name="T53" fmla="*/ 138 h 141"/>
                  <a:gd name="T54" fmla="*/ 133 w 231"/>
                  <a:gd name="T55" fmla="*/ 135 h 141"/>
                  <a:gd name="T56" fmla="*/ 133 w 231"/>
                  <a:gd name="T57" fmla="*/ 132 h 141"/>
                  <a:gd name="T58" fmla="*/ 133 w 231"/>
                  <a:gd name="T59" fmla="*/ 128 h 141"/>
                  <a:gd name="T60" fmla="*/ 133 w 231"/>
                  <a:gd name="T61" fmla="*/ 125 h 141"/>
                  <a:gd name="T62" fmla="*/ 133 w 231"/>
                  <a:gd name="T63" fmla="*/ 122 h 141"/>
                  <a:gd name="T64" fmla="*/ 134 w 231"/>
                  <a:gd name="T65" fmla="*/ 120 h 141"/>
                  <a:gd name="T66" fmla="*/ 135 w 231"/>
                  <a:gd name="T67" fmla="*/ 118 h 141"/>
                  <a:gd name="T68" fmla="*/ 139 w 231"/>
                  <a:gd name="T69" fmla="*/ 116 h 141"/>
                  <a:gd name="T70" fmla="*/ 144 w 231"/>
                  <a:gd name="T71" fmla="*/ 113 h 141"/>
                  <a:gd name="T72" fmla="*/ 150 w 231"/>
                  <a:gd name="T73" fmla="*/ 111 h 141"/>
                  <a:gd name="T74" fmla="*/ 156 w 231"/>
                  <a:gd name="T75" fmla="*/ 108 h 141"/>
                  <a:gd name="T76" fmla="*/ 163 w 231"/>
                  <a:gd name="T77" fmla="*/ 105 h 141"/>
                  <a:gd name="T78" fmla="*/ 170 w 231"/>
                  <a:gd name="T79" fmla="*/ 102 h 141"/>
                  <a:gd name="T80" fmla="*/ 177 w 231"/>
                  <a:gd name="T81" fmla="*/ 98 h 141"/>
                  <a:gd name="T82" fmla="*/ 182 w 231"/>
                  <a:gd name="T83" fmla="*/ 94 h 141"/>
                  <a:gd name="T84" fmla="*/ 189 w 231"/>
                  <a:gd name="T85" fmla="*/ 88 h 141"/>
                  <a:gd name="T86" fmla="*/ 195 w 231"/>
                  <a:gd name="T87" fmla="*/ 82 h 141"/>
                  <a:gd name="T88" fmla="*/ 202 w 231"/>
                  <a:gd name="T89" fmla="*/ 77 h 141"/>
                  <a:gd name="T90" fmla="*/ 207 w 231"/>
                  <a:gd name="T91" fmla="*/ 70 h 141"/>
                  <a:gd name="T92" fmla="*/ 212 w 231"/>
                  <a:gd name="T93" fmla="*/ 64 h 141"/>
                  <a:gd name="T94" fmla="*/ 218 w 231"/>
                  <a:gd name="T95" fmla="*/ 58 h 141"/>
                  <a:gd name="T96" fmla="*/ 224 w 231"/>
                  <a:gd name="T97" fmla="*/ 52 h 141"/>
                  <a:gd name="T98" fmla="*/ 230 w 231"/>
                  <a:gd name="T99" fmla="*/ 45 h 1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1" h="141">
                    <a:moveTo>
                      <a:pt x="0" y="0"/>
                    </a:moveTo>
                    <a:lnTo>
                      <a:pt x="0" y="0"/>
                    </a:lnTo>
                    <a:lnTo>
                      <a:pt x="7" y="8"/>
                    </a:lnTo>
                    <a:lnTo>
                      <a:pt x="13" y="15"/>
                    </a:lnTo>
                    <a:lnTo>
                      <a:pt x="19" y="23"/>
                    </a:lnTo>
                    <a:lnTo>
                      <a:pt x="25" y="31"/>
                    </a:lnTo>
                    <a:lnTo>
                      <a:pt x="30" y="39"/>
                    </a:lnTo>
                    <a:lnTo>
                      <a:pt x="35" y="47"/>
                    </a:lnTo>
                    <a:lnTo>
                      <a:pt x="41" y="54"/>
                    </a:lnTo>
                    <a:lnTo>
                      <a:pt x="47" y="62"/>
                    </a:lnTo>
                    <a:lnTo>
                      <a:pt x="53" y="69"/>
                    </a:lnTo>
                    <a:lnTo>
                      <a:pt x="60" y="77"/>
                    </a:lnTo>
                    <a:lnTo>
                      <a:pt x="69" y="84"/>
                    </a:lnTo>
                    <a:lnTo>
                      <a:pt x="78" y="91"/>
                    </a:lnTo>
                    <a:lnTo>
                      <a:pt x="88" y="98"/>
                    </a:lnTo>
                    <a:lnTo>
                      <a:pt x="100" y="105"/>
                    </a:lnTo>
                    <a:lnTo>
                      <a:pt x="114" y="112"/>
                    </a:lnTo>
                    <a:lnTo>
                      <a:pt x="129" y="118"/>
                    </a:lnTo>
                    <a:lnTo>
                      <a:pt x="131" y="120"/>
                    </a:lnTo>
                    <a:lnTo>
                      <a:pt x="132" y="122"/>
                    </a:lnTo>
                    <a:lnTo>
                      <a:pt x="133" y="124"/>
                    </a:lnTo>
                    <a:lnTo>
                      <a:pt x="134" y="127"/>
                    </a:lnTo>
                    <a:lnTo>
                      <a:pt x="134" y="130"/>
                    </a:lnTo>
                    <a:lnTo>
                      <a:pt x="134" y="133"/>
                    </a:lnTo>
                    <a:lnTo>
                      <a:pt x="134" y="137"/>
                    </a:lnTo>
                    <a:lnTo>
                      <a:pt x="134" y="140"/>
                    </a:lnTo>
                    <a:lnTo>
                      <a:pt x="134" y="138"/>
                    </a:lnTo>
                    <a:lnTo>
                      <a:pt x="133" y="135"/>
                    </a:lnTo>
                    <a:lnTo>
                      <a:pt x="133" y="132"/>
                    </a:lnTo>
                    <a:lnTo>
                      <a:pt x="133" y="128"/>
                    </a:lnTo>
                    <a:lnTo>
                      <a:pt x="133" y="125"/>
                    </a:lnTo>
                    <a:lnTo>
                      <a:pt x="133" y="122"/>
                    </a:lnTo>
                    <a:lnTo>
                      <a:pt x="134" y="120"/>
                    </a:lnTo>
                    <a:lnTo>
                      <a:pt x="135" y="118"/>
                    </a:lnTo>
                    <a:lnTo>
                      <a:pt x="139" y="116"/>
                    </a:lnTo>
                    <a:lnTo>
                      <a:pt x="144" y="113"/>
                    </a:lnTo>
                    <a:lnTo>
                      <a:pt x="150" y="111"/>
                    </a:lnTo>
                    <a:lnTo>
                      <a:pt x="156" y="108"/>
                    </a:lnTo>
                    <a:lnTo>
                      <a:pt x="163" y="105"/>
                    </a:lnTo>
                    <a:lnTo>
                      <a:pt x="170" y="102"/>
                    </a:lnTo>
                    <a:lnTo>
                      <a:pt x="177" y="98"/>
                    </a:lnTo>
                    <a:lnTo>
                      <a:pt x="182" y="94"/>
                    </a:lnTo>
                    <a:lnTo>
                      <a:pt x="189" y="88"/>
                    </a:lnTo>
                    <a:lnTo>
                      <a:pt x="195" y="82"/>
                    </a:lnTo>
                    <a:lnTo>
                      <a:pt x="202" y="77"/>
                    </a:lnTo>
                    <a:lnTo>
                      <a:pt x="207" y="70"/>
                    </a:lnTo>
                    <a:lnTo>
                      <a:pt x="212" y="64"/>
                    </a:lnTo>
                    <a:lnTo>
                      <a:pt x="218" y="58"/>
                    </a:lnTo>
                    <a:lnTo>
                      <a:pt x="224" y="52"/>
                    </a:lnTo>
                    <a:lnTo>
                      <a:pt x="230" y="4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3" name="Freeform 159">
                <a:extLst>
                  <a:ext uri="{FF2B5EF4-FFF2-40B4-BE49-F238E27FC236}">
                    <a16:creationId xmlns:a16="http://schemas.microsoft.com/office/drawing/2014/main" id="{1DCAFF68-D410-FA2E-8C44-98C69B8AEA69}"/>
                  </a:ext>
                </a:extLst>
              </p:cNvPr>
              <p:cNvSpPr>
                <a:spLocks/>
              </p:cNvSpPr>
              <p:nvPr/>
            </p:nvSpPr>
            <p:spPr bwMode="auto">
              <a:xfrm>
                <a:off x="4012"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4" name="Freeform 160">
                <a:extLst>
                  <a:ext uri="{FF2B5EF4-FFF2-40B4-BE49-F238E27FC236}">
                    <a16:creationId xmlns:a16="http://schemas.microsoft.com/office/drawing/2014/main" id="{6BDBF8A5-AAA0-4BEF-141B-E4002E50A27F}"/>
                  </a:ext>
                </a:extLst>
              </p:cNvPr>
              <p:cNvSpPr>
                <a:spLocks/>
              </p:cNvSpPr>
              <p:nvPr/>
            </p:nvSpPr>
            <p:spPr bwMode="auto">
              <a:xfrm>
                <a:off x="4012" y="1952"/>
                <a:ext cx="36" cy="66"/>
              </a:xfrm>
              <a:custGeom>
                <a:avLst/>
                <a:gdLst>
                  <a:gd name="T0" fmla="*/ 35 w 36"/>
                  <a:gd name="T1" fmla="*/ 62 h 66"/>
                  <a:gd name="T2" fmla="*/ 35 w 36"/>
                  <a:gd name="T3" fmla="*/ 62 h 66"/>
                  <a:gd name="T4" fmla="*/ 29 w 36"/>
                  <a:gd name="T5" fmla="*/ 55 h 66"/>
                  <a:gd name="T6" fmla="*/ 24 w 36"/>
                  <a:gd name="T7" fmla="*/ 48 h 66"/>
                  <a:gd name="T8" fmla="*/ 19 w 36"/>
                  <a:gd name="T9" fmla="*/ 41 h 66"/>
                  <a:gd name="T10" fmla="*/ 15 w 36"/>
                  <a:gd name="T11" fmla="*/ 32 h 66"/>
                  <a:gd name="T12" fmla="*/ 11 w 36"/>
                  <a:gd name="T13" fmla="*/ 25 h 66"/>
                  <a:gd name="T14" fmla="*/ 7 w 36"/>
                  <a:gd name="T15" fmla="*/ 17 h 66"/>
                  <a:gd name="T16" fmla="*/ 5 w 36"/>
                  <a:gd name="T17" fmla="*/ 9 h 66"/>
                  <a:gd name="T18" fmla="*/ 4 w 36"/>
                  <a:gd name="T19" fmla="*/ 0 h 66"/>
                  <a:gd name="T20" fmla="*/ 0 w 36"/>
                  <a:gd name="T21" fmla="*/ 0 h 66"/>
                  <a:gd name="T22" fmla="*/ 1 w 36"/>
                  <a:gd name="T23" fmla="*/ 10 h 66"/>
                  <a:gd name="T24" fmla="*/ 4 w 36"/>
                  <a:gd name="T25" fmla="*/ 18 h 66"/>
                  <a:gd name="T26" fmla="*/ 7 w 36"/>
                  <a:gd name="T27" fmla="*/ 27 h 66"/>
                  <a:gd name="T28" fmla="*/ 11 w 36"/>
                  <a:gd name="T29" fmla="*/ 34 h 66"/>
                  <a:gd name="T30" fmla="*/ 15 w 36"/>
                  <a:gd name="T31" fmla="*/ 43 h 66"/>
                  <a:gd name="T32" fmla="*/ 21 w 36"/>
                  <a:gd name="T33" fmla="*/ 50 h 66"/>
                  <a:gd name="T34" fmla="*/ 27 w 36"/>
                  <a:gd name="T35" fmla="*/ 57 h 66"/>
                  <a:gd name="T36" fmla="*/ 32 w 36"/>
                  <a:gd name="T37" fmla="*/ 65 h 66"/>
                  <a:gd name="T38" fmla="*/ 35 w 36"/>
                  <a:gd name="T39" fmla="*/ 6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66">
                    <a:moveTo>
                      <a:pt x="35" y="62"/>
                    </a:moveTo>
                    <a:lnTo>
                      <a:pt x="35" y="62"/>
                    </a:lnTo>
                    <a:lnTo>
                      <a:pt x="29" y="55"/>
                    </a:lnTo>
                    <a:lnTo>
                      <a:pt x="24" y="48"/>
                    </a:lnTo>
                    <a:lnTo>
                      <a:pt x="19" y="41"/>
                    </a:lnTo>
                    <a:lnTo>
                      <a:pt x="15" y="32"/>
                    </a:lnTo>
                    <a:lnTo>
                      <a:pt x="11" y="25"/>
                    </a:lnTo>
                    <a:lnTo>
                      <a:pt x="7" y="17"/>
                    </a:lnTo>
                    <a:lnTo>
                      <a:pt x="5" y="9"/>
                    </a:lnTo>
                    <a:lnTo>
                      <a:pt x="4" y="0"/>
                    </a:lnTo>
                    <a:lnTo>
                      <a:pt x="0" y="0"/>
                    </a:lnTo>
                    <a:lnTo>
                      <a:pt x="1" y="10"/>
                    </a:lnTo>
                    <a:lnTo>
                      <a:pt x="4" y="18"/>
                    </a:lnTo>
                    <a:lnTo>
                      <a:pt x="7" y="27"/>
                    </a:lnTo>
                    <a:lnTo>
                      <a:pt x="11" y="34"/>
                    </a:lnTo>
                    <a:lnTo>
                      <a:pt x="15" y="43"/>
                    </a:lnTo>
                    <a:lnTo>
                      <a:pt x="21" y="50"/>
                    </a:lnTo>
                    <a:lnTo>
                      <a:pt x="27" y="57"/>
                    </a:lnTo>
                    <a:lnTo>
                      <a:pt x="32" y="65"/>
                    </a:lnTo>
                    <a:lnTo>
                      <a:pt x="35" y="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5" name="Freeform 161">
                <a:extLst>
                  <a:ext uri="{FF2B5EF4-FFF2-40B4-BE49-F238E27FC236}">
                    <a16:creationId xmlns:a16="http://schemas.microsoft.com/office/drawing/2014/main" id="{F048B6ED-E3DF-227C-3E8B-6A85CF025BEE}"/>
                  </a:ext>
                </a:extLst>
              </p:cNvPr>
              <p:cNvSpPr>
                <a:spLocks/>
              </p:cNvSpPr>
              <p:nvPr/>
            </p:nvSpPr>
            <p:spPr bwMode="auto">
              <a:xfrm>
                <a:off x="4044" y="2014"/>
                <a:ext cx="23" cy="76"/>
              </a:xfrm>
              <a:custGeom>
                <a:avLst/>
                <a:gdLst>
                  <a:gd name="T0" fmla="*/ 19 w 23"/>
                  <a:gd name="T1" fmla="*/ 75 h 76"/>
                  <a:gd name="T2" fmla="*/ 21 w 23"/>
                  <a:gd name="T3" fmla="*/ 64 h 76"/>
                  <a:gd name="T4" fmla="*/ 22 w 23"/>
                  <a:gd name="T5" fmla="*/ 54 h 76"/>
                  <a:gd name="T6" fmla="*/ 22 w 23"/>
                  <a:gd name="T7" fmla="*/ 45 h 76"/>
                  <a:gd name="T8" fmla="*/ 21 w 23"/>
                  <a:gd name="T9" fmla="*/ 36 h 76"/>
                  <a:gd name="T10" fmla="*/ 19 w 23"/>
                  <a:gd name="T11" fmla="*/ 27 h 76"/>
                  <a:gd name="T12" fmla="*/ 15 w 23"/>
                  <a:gd name="T13" fmla="*/ 18 h 76"/>
                  <a:gd name="T14" fmla="*/ 10 w 23"/>
                  <a:gd name="T15" fmla="*/ 9 h 76"/>
                  <a:gd name="T16" fmla="*/ 3 w 23"/>
                  <a:gd name="T17" fmla="*/ 0 h 76"/>
                  <a:gd name="T18" fmla="*/ 0 w 23"/>
                  <a:gd name="T19" fmla="*/ 3 h 76"/>
                  <a:gd name="T20" fmla="*/ 7 w 23"/>
                  <a:gd name="T21" fmla="*/ 11 h 76"/>
                  <a:gd name="T22" fmla="*/ 11 w 23"/>
                  <a:gd name="T23" fmla="*/ 20 h 76"/>
                  <a:gd name="T24" fmla="*/ 15 w 23"/>
                  <a:gd name="T25" fmla="*/ 28 h 76"/>
                  <a:gd name="T26" fmla="*/ 17 w 23"/>
                  <a:gd name="T27" fmla="*/ 36 h 76"/>
                  <a:gd name="T28" fmla="*/ 18 w 23"/>
                  <a:gd name="T29" fmla="*/ 45 h 76"/>
                  <a:gd name="T30" fmla="*/ 18 w 23"/>
                  <a:gd name="T31" fmla="*/ 54 h 76"/>
                  <a:gd name="T32" fmla="*/ 17 w 23"/>
                  <a:gd name="T33" fmla="*/ 64 h 76"/>
                  <a:gd name="T34" fmla="*/ 16 w 23"/>
                  <a:gd name="T35" fmla="*/ 74 h 76"/>
                  <a:gd name="T36" fmla="*/ 19 w 23"/>
                  <a:gd name="T37" fmla="*/ 75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76">
                    <a:moveTo>
                      <a:pt x="19" y="75"/>
                    </a:moveTo>
                    <a:lnTo>
                      <a:pt x="21" y="64"/>
                    </a:lnTo>
                    <a:lnTo>
                      <a:pt x="22" y="54"/>
                    </a:lnTo>
                    <a:lnTo>
                      <a:pt x="22" y="45"/>
                    </a:lnTo>
                    <a:lnTo>
                      <a:pt x="21" y="36"/>
                    </a:lnTo>
                    <a:lnTo>
                      <a:pt x="19" y="27"/>
                    </a:lnTo>
                    <a:lnTo>
                      <a:pt x="15" y="18"/>
                    </a:lnTo>
                    <a:lnTo>
                      <a:pt x="10" y="9"/>
                    </a:lnTo>
                    <a:lnTo>
                      <a:pt x="3" y="0"/>
                    </a:lnTo>
                    <a:lnTo>
                      <a:pt x="0" y="3"/>
                    </a:lnTo>
                    <a:lnTo>
                      <a:pt x="7" y="11"/>
                    </a:lnTo>
                    <a:lnTo>
                      <a:pt x="11" y="20"/>
                    </a:lnTo>
                    <a:lnTo>
                      <a:pt x="15" y="28"/>
                    </a:lnTo>
                    <a:lnTo>
                      <a:pt x="17" y="36"/>
                    </a:lnTo>
                    <a:lnTo>
                      <a:pt x="18" y="45"/>
                    </a:lnTo>
                    <a:lnTo>
                      <a:pt x="18" y="54"/>
                    </a:lnTo>
                    <a:lnTo>
                      <a:pt x="17" y="64"/>
                    </a:lnTo>
                    <a:lnTo>
                      <a:pt x="16" y="74"/>
                    </a:lnTo>
                    <a:lnTo>
                      <a:pt x="19"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6" name="Freeform 162">
                <a:extLst>
                  <a:ext uri="{FF2B5EF4-FFF2-40B4-BE49-F238E27FC236}">
                    <a16:creationId xmlns:a16="http://schemas.microsoft.com/office/drawing/2014/main" id="{E017A1FD-4949-0DE1-AC75-7C9A31364C8A}"/>
                  </a:ext>
                </a:extLst>
              </p:cNvPr>
              <p:cNvSpPr>
                <a:spLocks/>
              </p:cNvSpPr>
              <p:nvPr/>
            </p:nvSpPr>
            <p:spPr bwMode="auto">
              <a:xfrm>
                <a:off x="4060" y="2088"/>
                <a:ext cx="17" cy="17"/>
              </a:xfrm>
              <a:custGeom>
                <a:avLst/>
                <a:gdLst>
                  <a:gd name="T0" fmla="*/ 0 w 17"/>
                  <a:gd name="T1" fmla="*/ 0 h 17"/>
                  <a:gd name="T2" fmla="*/ 0 w 17"/>
                  <a:gd name="T3" fmla="*/ 8 h 17"/>
                  <a:gd name="T4" fmla="*/ 5 w 17"/>
                  <a:gd name="T5" fmla="*/ 16 h 17"/>
                  <a:gd name="T6" fmla="*/ 16 w 17"/>
                  <a:gd name="T7" fmla="*/ 8 h 17"/>
                  <a:gd name="T8" fmla="*/ 0 w 17"/>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0"/>
                    </a:moveTo>
                    <a:lnTo>
                      <a:pt x="0" y="8"/>
                    </a:lnTo>
                    <a:lnTo>
                      <a:pt x="5" y="16"/>
                    </a:lnTo>
                    <a:lnTo>
                      <a:pt x="16" y="8"/>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7" name="Freeform 163">
                <a:extLst>
                  <a:ext uri="{FF2B5EF4-FFF2-40B4-BE49-F238E27FC236}">
                    <a16:creationId xmlns:a16="http://schemas.microsoft.com/office/drawing/2014/main" id="{94E548A2-9827-AEE2-2365-2FF22E053A2B}"/>
                  </a:ext>
                </a:extLst>
              </p:cNvPr>
              <p:cNvSpPr>
                <a:spLocks/>
              </p:cNvSpPr>
              <p:nvPr/>
            </p:nvSpPr>
            <p:spPr bwMode="auto">
              <a:xfrm>
                <a:off x="4704"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8" name="Freeform 164">
                <a:extLst>
                  <a:ext uri="{FF2B5EF4-FFF2-40B4-BE49-F238E27FC236}">
                    <a16:creationId xmlns:a16="http://schemas.microsoft.com/office/drawing/2014/main" id="{7C29BE43-D18F-FD54-B939-1FAD05819815}"/>
                  </a:ext>
                </a:extLst>
              </p:cNvPr>
              <p:cNvSpPr>
                <a:spLocks/>
              </p:cNvSpPr>
              <p:nvPr/>
            </p:nvSpPr>
            <p:spPr bwMode="auto">
              <a:xfrm>
                <a:off x="4674" y="1952"/>
                <a:ext cx="35" cy="66"/>
              </a:xfrm>
              <a:custGeom>
                <a:avLst/>
                <a:gdLst>
                  <a:gd name="T0" fmla="*/ 2 w 35"/>
                  <a:gd name="T1" fmla="*/ 65 h 66"/>
                  <a:gd name="T2" fmla="*/ 2 w 35"/>
                  <a:gd name="T3" fmla="*/ 65 h 66"/>
                  <a:gd name="T4" fmla="*/ 8 w 35"/>
                  <a:gd name="T5" fmla="*/ 57 h 66"/>
                  <a:gd name="T6" fmla="*/ 14 w 35"/>
                  <a:gd name="T7" fmla="*/ 50 h 66"/>
                  <a:gd name="T8" fmla="*/ 19 w 35"/>
                  <a:gd name="T9" fmla="*/ 43 h 66"/>
                  <a:gd name="T10" fmla="*/ 23 w 35"/>
                  <a:gd name="T11" fmla="*/ 34 h 66"/>
                  <a:gd name="T12" fmla="*/ 28 w 35"/>
                  <a:gd name="T13" fmla="*/ 27 h 66"/>
                  <a:gd name="T14" fmla="*/ 31 w 35"/>
                  <a:gd name="T15" fmla="*/ 18 h 66"/>
                  <a:gd name="T16" fmla="*/ 33 w 35"/>
                  <a:gd name="T17" fmla="*/ 10 h 66"/>
                  <a:gd name="T18" fmla="*/ 34 w 35"/>
                  <a:gd name="T19" fmla="*/ 0 h 66"/>
                  <a:gd name="T20" fmla="*/ 30 w 35"/>
                  <a:gd name="T21" fmla="*/ 0 h 66"/>
                  <a:gd name="T22" fmla="*/ 29 w 35"/>
                  <a:gd name="T23" fmla="*/ 9 h 66"/>
                  <a:gd name="T24" fmla="*/ 27 w 35"/>
                  <a:gd name="T25" fmla="*/ 17 h 66"/>
                  <a:gd name="T26" fmla="*/ 24 w 35"/>
                  <a:gd name="T27" fmla="*/ 25 h 66"/>
                  <a:gd name="T28" fmla="*/ 20 w 35"/>
                  <a:gd name="T29" fmla="*/ 32 h 66"/>
                  <a:gd name="T30" fmla="*/ 16 w 35"/>
                  <a:gd name="T31" fmla="*/ 41 h 66"/>
                  <a:gd name="T32" fmla="*/ 11 w 35"/>
                  <a:gd name="T33" fmla="*/ 48 h 66"/>
                  <a:gd name="T34" fmla="*/ 5 w 35"/>
                  <a:gd name="T35" fmla="*/ 55 h 66"/>
                  <a:gd name="T36" fmla="*/ 0 w 35"/>
                  <a:gd name="T37" fmla="*/ 62 h 66"/>
                  <a:gd name="T38" fmla="*/ 2 w 35"/>
                  <a:gd name="T39" fmla="*/ 65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66">
                    <a:moveTo>
                      <a:pt x="2" y="65"/>
                    </a:moveTo>
                    <a:lnTo>
                      <a:pt x="2" y="65"/>
                    </a:lnTo>
                    <a:lnTo>
                      <a:pt x="8" y="57"/>
                    </a:lnTo>
                    <a:lnTo>
                      <a:pt x="14" y="50"/>
                    </a:lnTo>
                    <a:lnTo>
                      <a:pt x="19" y="43"/>
                    </a:lnTo>
                    <a:lnTo>
                      <a:pt x="23" y="34"/>
                    </a:lnTo>
                    <a:lnTo>
                      <a:pt x="28" y="27"/>
                    </a:lnTo>
                    <a:lnTo>
                      <a:pt x="31" y="18"/>
                    </a:lnTo>
                    <a:lnTo>
                      <a:pt x="33" y="10"/>
                    </a:lnTo>
                    <a:lnTo>
                      <a:pt x="34" y="0"/>
                    </a:lnTo>
                    <a:lnTo>
                      <a:pt x="30" y="0"/>
                    </a:lnTo>
                    <a:lnTo>
                      <a:pt x="29" y="9"/>
                    </a:lnTo>
                    <a:lnTo>
                      <a:pt x="27" y="17"/>
                    </a:lnTo>
                    <a:lnTo>
                      <a:pt x="24" y="25"/>
                    </a:lnTo>
                    <a:lnTo>
                      <a:pt x="20" y="32"/>
                    </a:lnTo>
                    <a:lnTo>
                      <a:pt x="16" y="41"/>
                    </a:lnTo>
                    <a:lnTo>
                      <a:pt x="11" y="48"/>
                    </a:lnTo>
                    <a:lnTo>
                      <a:pt x="5" y="55"/>
                    </a:lnTo>
                    <a:lnTo>
                      <a:pt x="0" y="62"/>
                    </a:lnTo>
                    <a:lnTo>
                      <a:pt x="2"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899" name="Freeform 165">
                <a:extLst>
                  <a:ext uri="{FF2B5EF4-FFF2-40B4-BE49-F238E27FC236}">
                    <a16:creationId xmlns:a16="http://schemas.microsoft.com/office/drawing/2014/main" id="{FC95BF47-1330-85FC-9BCC-B74D29C7A9C6}"/>
                  </a:ext>
                </a:extLst>
              </p:cNvPr>
              <p:cNvSpPr>
                <a:spLocks/>
              </p:cNvSpPr>
              <p:nvPr/>
            </p:nvSpPr>
            <p:spPr bwMode="auto">
              <a:xfrm>
                <a:off x="4656" y="2014"/>
                <a:ext cx="21" cy="65"/>
              </a:xfrm>
              <a:custGeom>
                <a:avLst/>
                <a:gdLst>
                  <a:gd name="T0" fmla="*/ 5 w 21"/>
                  <a:gd name="T1" fmla="*/ 64 h 65"/>
                  <a:gd name="T2" fmla="*/ 5 w 21"/>
                  <a:gd name="T3" fmla="*/ 64 h 65"/>
                  <a:gd name="T4" fmla="*/ 4 w 21"/>
                  <a:gd name="T5" fmla="*/ 56 h 65"/>
                  <a:gd name="T6" fmla="*/ 4 w 21"/>
                  <a:gd name="T7" fmla="*/ 48 h 65"/>
                  <a:gd name="T8" fmla="*/ 4 w 21"/>
                  <a:gd name="T9" fmla="*/ 40 h 65"/>
                  <a:gd name="T10" fmla="*/ 6 w 21"/>
                  <a:gd name="T11" fmla="*/ 32 h 65"/>
                  <a:gd name="T12" fmla="*/ 8 w 21"/>
                  <a:gd name="T13" fmla="*/ 25 h 65"/>
                  <a:gd name="T14" fmla="*/ 11 w 21"/>
                  <a:gd name="T15" fmla="*/ 18 h 65"/>
                  <a:gd name="T16" fmla="*/ 15 w 21"/>
                  <a:gd name="T17" fmla="*/ 10 h 65"/>
                  <a:gd name="T18" fmla="*/ 20 w 21"/>
                  <a:gd name="T19" fmla="*/ 3 h 65"/>
                  <a:gd name="T20" fmla="*/ 18 w 21"/>
                  <a:gd name="T21" fmla="*/ 0 h 65"/>
                  <a:gd name="T22" fmla="*/ 12 w 21"/>
                  <a:gd name="T23" fmla="*/ 8 h 65"/>
                  <a:gd name="T24" fmla="*/ 7 w 21"/>
                  <a:gd name="T25" fmla="*/ 16 h 65"/>
                  <a:gd name="T26" fmla="*/ 4 w 21"/>
                  <a:gd name="T27" fmla="*/ 24 h 65"/>
                  <a:gd name="T28" fmla="*/ 2 w 21"/>
                  <a:gd name="T29" fmla="*/ 31 h 65"/>
                  <a:gd name="T30" fmla="*/ 0 w 21"/>
                  <a:gd name="T31" fmla="*/ 40 h 65"/>
                  <a:gd name="T32" fmla="*/ 0 w 21"/>
                  <a:gd name="T33" fmla="*/ 48 h 65"/>
                  <a:gd name="T34" fmla="*/ 0 w 21"/>
                  <a:gd name="T35" fmla="*/ 56 h 65"/>
                  <a:gd name="T36" fmla="*/ 1 w 21"/>
                  <a:gd name="T37" fmla="*/ 64 h 65"/>
                  <a:gd name="T38" fmla="*/ 5 w 21"/>
                  <a:gd name="T39" fmla="*/ 64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65">
                    <a:moveTo>
                      <a:pt x="5" y="64"/>
                    </a:moveTo>
                    <a:lnTo>
                      <a:pt x="5" y="64"/>
                    </a:lnTo>
                    <a:lnTo>
                      <a:pt x="4" y="56"/>
                    </a:lnTo>
                    <a:lnTo>
                      <a:pt x="4" y="48"/>
                    </a:lnTo>
                    <a:lnTo>
                      <a:pt x="4" y="40"/>
                    </a:lnTo>
                    <a:lnTo>
                      <a:pt x="6" y="32"/>
                    </a:lnTo>
                    <a:lnTo>
                      <a:pt x="8" y="25"/>
                    </a:lnTo>
                    <a:lnTo>
                      <a:pt x="11" y="18"/>
                    </a:lnTo>
                    <a:lnTo>
                      <a:pt x="15" y="10"/>
                    </a:lnTo>
                    <a:lnTo>
                      <a:pt x="20" y="3"/>
                    </a:lnTo>
                    <a:lnTo>
                      <a:pt x="18" y="0"/>
                    </a:lnTo>
                    <a:lnTo>
                      <a:pt x="12" y="8"/>
                    </a:lnTo>
                    <a:lnTo>
                      <a:pt x="7" y="16"/>
                    </a:lnTo>
                    <a:lnTo>
                      <a:pt x="4" y="24"/>
                    </a:lnTo>
                    <a:lnTo>
                      <a:pt x="2" y="31"/>
                    </a:lnTo>
                    <a:lnTo>
                      <a:pt x="0" y="40"/>
                    </a:lnTo>
                    <a:lnTo>
                      <a:pt x="0" y="48"/>
                    </a:lnTo>
                    <a:lnTo>
                      <a:pt x="0" y="56"/>
                    </a:lnTo>
                    <a:lnTo>
                      <a:pt x="1" y="64"/>
                    </a:lnTo>
                    <a:lnTo>
                      <a:pt x="5" y="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0" name="Freeform 166">
                <a:extLst>
                  <a:ext uri="{FF2B5EF4-FFF2-40B4-BE49-F238E27FC236}">
                    <a16:creationId xmlns:a16="http://schemas.microsoft.com/office/drawing/2014/main" id="{0DF86EBF-F85F-CAA4-746F-54E79893B7FF}"/>
                  </a:ext>
                </a:extLst>
              </p:cNvPr>
              <p:cNvSpPr>
                <a:spLocks/>
              </p:cNvSpPr>
              <p:nvPr/>
            </p:nvSpPr>
            <p:spPr bwMode="auto">
              <a:xfrm>
                <a:off x="4657" y="2078"/>
                <a:ext cx="17" cy="17"/>
              </a:xfrm>
              <a:custGeom>
                <a:avLst/>
                <a:gdLst>
                  <a:gd name="T0" fmla="*/ 16 w 17"/>
                  <a:gd name="T1" fmla="*/ 16 h 17"/>
                  <a:gd name="T2" fmla="*/ 16 w 17"/>
                  <a:gd name="T3" fmla="*/ 14 h 17"/>
                  <a:gd name="T4" fmla="*/ 16 w 17"/>
                  <a:gd name="T5" fmla="*/ 11 h 17"/>
                  <a:gd name="T6" fmla="*/ 16 w 17"/>
                  <a:gd name="T7" fmla="*/ 10 h 17"/>
                  <a:gd name="T8" fmla="*/ 16 w 17"/>
                  <a:gd name="T9" fmla="*/ 7 h 17"/>
                  <a:gd name="T10" fmla="*/ 16 w 17"/>
                  <a:gd name="T11" fmla="*/ 6 h 17"/>
                  <a:gd name="T12" fmla="*/ 12 w 17"/>
                  <a:gd name="T13" fmla="*/ 5 h 17"/>
                  <a:gd name="T14" fmla="*/ 12 w 17"/>
                  <a:gd name="T15" fmla="*/ 2 h 17"/>
                  <a:gd name="T16" fmla="*/ 12 w 17"/>
                  <a:gd name="T17" fmla="*/ 0 h 17"/>
                  <a:gd name="T18" fmla="*/ 0 w 17"/>
                  <a:gd name="T19" fmla="*/ 0 h 17"/>
                  <a:gd name="T20" fmla="*/ 0 w 17"/>
                  <a:gd name="T21" fmla="*/ 2 h 17"/>
                  <a:gd name="T22" fmla="*/ 0 w 17"/>
                  <a:gd name="T23" fmla="*/ 5 h 17"/>
                  <a:gd name="T24" fmla="*/ 3 w 17"/>
                  <a:gd name="T25" fmla="*/ 7 h 17"/>
                  <a:gd name="T26" fmla="*/ 3 w 17"/>
                  <a:gd name="T27" fmla="*/ 8 h 17"/>
                  <a:gd name="T28" fmla="*/ 3 w 17"/>
                  <a:gd name="T29" fmla="*/ 10 h 17"/>
                  <a:gd name="T30" fmla="*/ 6 w 17"/>
                  <a:gd name="T31" fmla="*/ 11 h 17"/>
                  <a:gd name="T32" fmla="*/ 6 w 17"/>
                  <a:gd name="T33" fmla="*/ 14 h 17"/>
                  <a:gd name="T34" fmla="*/ 6 w 17"/>
                  <a:gd name="T35" fmla="*/ 16 h 17"/>
                  <a:gd name="T36" fmla="*/ 16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16" y="16"/>
                    </a:moveTo>
                    <a:lnTo>
                      <a:pt x="16" y="14"/>
                    </a:lnTo>
                    <a:lnTo>
                      <a:pt x="16" y="11"/>
                    </a:lnTo>
                    <a:lnTo>
                      <a:pt x="16" y="10"/>
                    </a:lnTo>
                    <a:lnTo>
                      <a:pt x="16" y="7"/>
                    </a:lnTo>
                    <a:lnTo>
                      <a:pt x="16" y="6"/>
                    </a:lnTo>
                    <a:lnTo>
                      <a:pt x="12" y="5"/>
                    </a:lnTo>
                    <a:lnTo>
                      <a:pt x="12" y="2"/>
                    </a:lnTo>
                    <a:lnTo>
                      <a:pt x="12" y="0"/>
                    </a:lnTo>
                    <a:lnTo>
                      <a:pt x="0" y="0"/>
                    </a:lnTo>
                    <a:lnTo>
                      <a:pt x="0" y="2"/>
                    </a:lnTo>
                    <a:lnTo>
                      <a:pt x="0" y="5"/>
                    </a:lnTo>
                    <a:lnTo>
                      <a:pt x="3" y="7"/>
                    </a:lnTo>
                    <a:lnTo>
                      <a:pt x="3" y="8"/>
                    </a:lnTo>
                    <a:lnTo>
                      <a:pt x="3" y="10"/>
                    </a:lnTo>
                    <a:lnTo>
                      <a:pt x="6" y="11"/>
                    </a:lnTo>
                    <a:lnTo>
                      <a:pt x="6" y="14"/>
                    </a:lnTo>
                    <a:lnTo>
                      <a:pt x="6"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1" name="Freeform 167">
                <a:extLst>
                  <a:ext uri="{FF2B5EF4-FFF2-40B4-BE49-F238E27FC236}">
                    <a16:creationId xmlns:a16="http://schemas.microsoft.com/office/drawing/2014/main" id="{311C9757-D3ED-97E9-F97C-2BD5CE427653}"/>
                  </a:ext>
                </a:extLst>
              </p:cNvPr>
              <p:cNvSpPr>
                <a:spLocks/>
              </p:cNvSpPr>
              <p:nvPr/>
            </p:nvSpPr>
            <p:spPr bwMode="auto">
              <a:xfrm>
                <a:off x="4659" y="2094"/>
                <a:ext cx="17" cy="17"/>
              </a:xfrm>
              <a:custGeom>
                <a:avLst/>
                <a:gdLst>
                  <a:gd name="T0" fmla="*/ 0 w 17"/>
                  <a:gd name="T1" fmla="*/ 0 h 17"/>
                  <a:gd name="T2" fmla="*/ 0 w 17"/>
                  <a:gd name="T3" fmla="*/ 8 h 17"/>
                  <a:gd name="T4" fmla="*/ 5 w 17"/>
                  <a:gd name="T5" fmla="*/ 16 h 17"/>
                  <a:gd name="T6" fmla="*/ 16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8"/>
                    </a:lnTo>
                    <a:lnTo>
                      <a:pt x="5" y="16"/>
                    </a:lnTo>
                    <a:lnTo>
                      <a:pt x="16"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2" name="Freeform 168">
                <a:extLst>
                  <a:ext uri="{FF2B5EF4-FFF2-40B4-BE49-F238E27FC236}">
                    <a16:creationId xmlns:a16="http://schemas.microsoft.com/office/drawing/2014/main" id="{2A4558CE-43A4-E79C-17C5-FE63DE47D08B}"/>
                  </a:ext>
                </a:extLst>
              </p:cNvPr>
              <p:cNvSpPr>
                <a:spLocks/>
              </p:cNvSpPr>
              <p:nvPr/>
            </p:nvSpPr>
            <p:spPr bwMode="auto">
              <a:xfrm>
                <a:off x="4047" y="2320"/>
                <a:ext cx="17" cy="17"/>
              </a:xfrm>
              <a:custGeom>
                <a:avLst/>
                <a:gdLst>
                  <a:gd name="T0" fmla="*/ 0 w 17"/>
                  <a:gd name="T1" fmla="*/ 0 h 17"/>
                  <a:gd name="T2" fmla="*/ 0 w 17"/>
                  <a:gd name="T3" fmla="*/ 10 h 17"/>
                  <a:gd name="T4" fmla="*/ 4 w 17"/>
                  <a:gd name="T5" fmla="*/ 16 h 17"/>
                  <a:gd name="T6" fmla="*/ 8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0"/>
                    </a:lnTo>
                    <a:lnTo>
                      <a:pt x="4" y="16"/>
                    </a:lnTo>
                    <a:lnTo>
                      <a:pt x="8"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3" name="Freeform 169">
                <a:extLst>
                  <a:ext uri="{FF2B5EF4-FFF2-40B4-BE49-F238E27FC236}">
                    <a16:creationId xmlns:a16="http://schemas.microsoft.com/office/drawing/2014/main" id="{F60DCC5B-50FE-1DB6-093A-83F3DFDB5F26}"/>
                  </a:ext>
                </a:extLst>
              </p:cNvPr>
              <p:cNvSpPr>
                <a:spLocks/>
              </p:cNvSpPr>
              <p:nvPr/>
            </p:nvSpPr>
            <p:spPr bwMode="auto">
              <a:xfrm>
                <a:off x="4047" y="2222"/>
                <a:ext cx="25" cy="100"/>
              </a:xfrm>
              <a:custGeom>
                <a:avLst/>
                <a:gdLst>
                  <a:gd name="T0" fmla="*/ 24 w 25"/>
                  <a:gd name="T1" fmla="*/ 0 h 100"/>
                  <a:gd name="T2" fmla="*/ 20 w 25"/>
                  <a:gd name="T3" fmla="*/ 0 h 100"/>
                  <a:gd name="T4" fmla="*/ 20 w 25"/>
                  <a:gd name="T5" fmla="*/ 3 h 100"/>
                  <a:gd name="T6" fmla="*/ 19 w 25"/>
                  <a:gd name="T7" fmla="*/ 7 h 100"/>
                  <a:gd name="T8" fmla="*/ 19 w 25"/>
                  <a:gd name="T9" fmla="*/ 10 h 100"/>
                  <a:gd name="T10" fmla="*/ 18 w 25"/>
                  <a:gd name="T11" fmla="*/ 16 h 100"/>
                  <a:gd name="T12" fmla="*/ 17 w 25"/>
                  <a:gd name="T13" fmla="*/ 21 h 100"/>
                  <a:gd name="T14" fmla="*/ 16 w 25"/>
                  <a:gd name="T15" fmla="*/ 27 h 100"/>
                  <a:gd name="T16" fmla="*/ 15 w 25"/>
                  <a:gd name="T17" fmla="*/ 33 h 100"/>
                  <a:gd name="T18" fmla="*/ 14 w 25"/>
                  <a:gd name="T19" fmla="*/ 40 h 100"/>
                  <a:gd name="T20" fmla="*/ 12 w 25"/>
                  <a:gd name="T21" fmla="*/ 47 h 100"/>
                  <a:gd name="T22" fmla="*/ 11 w 25"/>
                  <a:gd name="T23" fmla="*/ 54 h 100"/>
                  <a:gd name="T24" fmla="*/ 9 w 25"/>
                  <a:gd name="T25" fmla="*/ 61 h 100"/>
                  <a:gd name="T26" fmla="*/ 7 w 25"/>
                  <a:gd name="T27" fmla="*/ 69 h 100"/>
                  <a:gd name="T28" fmla="*/ 6 w 25"/>
                  <a:gd name="T29" fmla="*/ 76 h 100"/>
                  <a:gd name="T30" fmla="*/ 4 w 25"/>
                  <a:gd name="T31" fmla="*/ 84 h 100"/>
                  <a:gd name="T32" fmla="*/ 2 w 25"/>
                  <a:gd name="T33" fmla="*/ 91 h 100"/>
                  <a:gd name="T34" fmla="*/ 0 w 25"/>
                  <a:gd name="T35" fmla="*/ 98 h 100"/>
                  <a:gd name="T36" fmla="*/ 4 w 25"/>
                  <a:gd name="T37" fmla="*/ 99 h 100"/>
                  <a:gd name="T38" fmla="*/ 6 w 25"/>
                  <a:gd name="T39" fmla="*/ 92 h 100"/>
                  <a:gd name="T40" fmla="*/ 7 w 25"/>
                  <a:gd name="T41" fmla="*/ 84 h 100"/>
                  <a:gd name="T42" fmla="*/ 9 w 25"/>
                  <a:gd name="T43" fmla="*/ 77 h 100"/>
                  <a:gd name="T44" fmla="*/ 11 w 25"/>
                  <a:gd name="T45" fmla="*/ 70 h 100"/>
                  <a:gd name="T46" fmla="*/ 13 w 25"/>
                  <a:gd name="T47" fmla="*/ 62 h 100"/>
                  <a:gd name="T48" fmla="*/ 14 w 25"/>
                  <a:gd name="T49" fmla="*/ 55 h 100"/>
                  <a:gd name="T50" fmla="*/ 16 w 25"/>
                  <a:gd name="T51" fmla="*/ 48 h 100"/>
                  <a:gd name="T52" fmla="*/ 17 w 25"/>
                  <a:gd name="T53" fmla="*/ 40 h 100"/>
                  <a:gd name="T54" fmla="*/ 19 w 25"/>
                  <a:gd name="T55" fmla="*/ 34 h 100"/>
                  <a:gd name="T56" fmla="*/ 20 w 25"/>
                  <a:gd name="T57" fmla="*/ 28 h 100"/>
                  <a:gd name="T58" fmla="*/ 21 w 25"/>
                  <a:gd name="T59" fmla="*/ 22 h 100"/>
                  <a:gd name="T60" fmla="*/ 22 w 25"/>
                  <a:gd name="T61" fmla="*/ 16 h 100"/>
                  <a:gd name="T62" fmla="*/ 23 w 25"/>
                  <a:gd name="T63" fmla="*/ 11 h 100"/>
                  <a:gd name="T64" fmla="*/ 23 w 25"/>
                  <a:gd name="T65" fmla="*/ 7 h 100"/>
                  <a:gd name="T66" fmla="*/ 24 w 25"/>
                  <a:gd name="T67" fmla="*/ 3 h 100"/>
                  <a:gd name="T68" fmla="*/ 24 w 25"/>
                  <a:gd name="T69" fmla="*/ 0 h 100"/>
                  <a:gd name="T70" fmla="*/ 20 w 25"/>
                  <a:gd name="T71" fmla="*/ 0 h 100"/>
                  <a:gd name="T72" fmla="*/ 24 w 25"/>
                  <a:gd name="T73" fmla="*/ 0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0">
                    <a:moveTo>
                      <a:pt x="24" y="0"/>
                    </a:moveTo>
                    <a:lnTo>
                      <a:pt x="20" y="0"/>
                    </a:lnTo>
                    <a:lnTo>
                      <a:pt x="20" y="3"/>
                    </a:lnTo>
                    <a:lnTo>
                      <a:pt x="19" y="7"/>
                    </a:lnTo>
                    <a:lnTo>
                      <a:pt x="19" y="10"/>
                    </a:lnTo>
                    <a:lnTo>
                      <a:pt x="18" y="16"/>
                    </a:lnTo>
                    <a:lnTo>
                      <a:pt x="17" y="21"/>
                    </a:lnTo>
                    <a:lnTo>
                      <a:pt x="16" y="27"/>
                    </a:lnTo>
                    <a:lnTo>
                      <a:pt x="15" y="33"/>
                    </a:lnTo>
                    <a:lnTo>
                      <a:pt x="14" y="40"/>
                    </a:lnTo>
                    <a:lnTo>
                      <a:pt x="12" y="47"/>
                    </a:lnTo>
                    <a:lnTo>
                      <a:pt x="11" y="54"/>
                    </a:lnTo>
                    <a:lnTo>
                      <a:pt x="9" y="61"/>
                    </a:lnTo>
                    <a:lnTo>
                      <a:pt x="7" y="69"/>
                    </a:lnTo>
                    <a:lnTo>
                      <a:pt x="6" y="76"/>
                    </a:lnTo>
                    <a:lnTo>
                      <a:pt x="4" y="84"/>
                    </a:lnTo>
                    <a:lnTo>
                      <a:pt x="2" y="91"/>
                    </a:lnTo>
                    <a:lnTo>
                      <a:pt x="0" y="98"/>
                    </a:lnTo>
                    <a:lnTo>
                      <a:pt x="4" y="99"/>
                    </a:lnTo>
                    <a:lnTo>
                      <a:pt x="6" y="92"/>
                    </a:lnTo>
                    <a:lnTo>
                      <a:pt x="7" y="84"/>
                    </a:lnTo>
                    <a:lnTo>
                      <a:pt x="9" y="77"/>
                    </a:lnTo>
                    <a:lnTo>
                      <a:pt x="11" y="70"/>
                    </a:lnTo>
                    <a:lnTo>
                      <a:pt x="13" y="62"/>
                    </a:lnTo>
                    <a:lnTo>
                      <a:pt x="14" y="55"/>
                    </a:lnTo>
                    <a:lnTo>
                      <a:pt x="16" y="48"/>
                    </a:lnTo>
                    <a:lnTo>
                      <a:pt x="17" y="40"/>
                    </a:lnTo>
                    <a:lnTo>
                      <a:pt x="19" y="34"/>
                    </a:lnTo>
                    <a:lnTo>
                      <a:pt x="20" y="28"/>
                    </a:lnTo>
                    <a:lnTo>
                      <a:pt x="21" y="22"/>
                    </a:lnTo>
                    <a:lnTo>
                      <a:pt x="22" y="16"/>
                    </a:lnTo>
                    <a:lnTo>
                      <a:pt x="23" y="11"/>
                    </a:lnTo>
                    <a:lnTo>
                      <a:pt x="23" y="7"/>
                    </a:lnTo>
                    <a:lnTo>
                      <a:pt x="24" y="3"/>
                    </a:lnTo>
                    <a:lnTo>
                      <a:pt x="24" y="0"/>
                    </a:lnTo>
                    <a:lnTo>
                      <a:pt x="20" y="0"/>
                    </a:lnTo>
                    <a:lnTo>
                      <a:pt x="2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4" name="Freeform 170">
                <a:extLst>
                  <a:ext uri="{FF2B5EF4-FFF2-40B4-BE49-F238E27FC236}">
                    <a16:creationId xmlns:a16="http://schemas.microsoft.com/office/drawing/2014/main" id="{D1D52773-2854-D387-0915-4282FF798DCF}"/>
                  </a:ext>
                </a:extLst>
              </p:cNvPr>
              <p:cNvSpPr>
                <a:spLocks/>
              </p:cNvSpPr>
              <p:nvPr/>
            </p:nvSpPr>
            <p:spPr bwMode="auto">
              <a:xfrm>
                <a:off x="4063" y="2222"/>
                <a:ext cx="21" cy="313"/>
              </a:xfrm>
              <a:custGeom>
                <a:avLst/>
                <a:gdLst>
                  <a:gd name="T0" fmla="*/ 3 w 21"/>
                  <a:gd name="T1" fmla="*/ 312 h 313"/>
                  <a:gd name="T2" fmla="*/ 10 w 21"/>
                  <a:gd name="T3" fmla="*/ 296 h 313"/>
                  <a:gd name="T4" fmla="*/ 14 w 21"/>
                  <a:gd name="T5" fmla="*/ 279 h 313"/>
                  <a:gd name="T6" fmla="*/ 18 w 21"/>
                  <a:gd name="T7" fmla="*/ 261 h 313"/>
                  <a:gd name="T8" fmla="*/ 20 w 21"/>
                  <a:gd name="T9" fmla="*/ 242 h 313"/>
                  <a:gd name="T10" fmla="*/ 20 w 21"/>
                  <a:gd name="T11" fmla="*/ 222 h 313"/>
                  <a:gd name="T12" fmla="*/ 20 w 21"/>
                  <a:gd name="T13" fmla="*/ 202 h 313"/>
                  <a:gd name="T14" fmla="*/ 20 w 21"/>
                  <a:gd name="T15" fmla="*/ 181 h 313"/>
                  <a:gd name="T16" fmla="*/ 19 w 21"/>
                  <a:gd name="T17" fmla="*/ 160 h 313"/>
                  <a:gd name="T18" fmla="*/ 17 w 21"/>
                  <a:gd name="T19" fmla="*/ 140 h 313"/>
                  <a:gd name="T20" fmla="*/ 15 w 21"/>
                  <a:gd name="T21" fmla="*/ 118 h 313"/>
                  <a:gd name="T22" fmla="*/ 13 w 21"/>
                  <a:gd name="T23" fmla="*/ 98 h 313"/>
                  <a:gd name="T24" fmla="*/ 12 w 21"/>
                  <a:gd name="T25" fmla="*/ 76 h 313"/>
                  <a:gd name="T26" fmla="*/ 10 w 21"/>
                  <a:gd name="T27" fmla="*/ 56 h 313"/>
                  <a:gd name="T28" fmla="*/ 8 w 21"/>
                  <a:gd name="T29" fmla="*/ 37 h 313"/>
                  <a:gd name="T30" fmla="*/ 8 w 21"/>
                  <a:gd name="T31" fmla="*/ 18 h 313"/>
                  <a:gd name="T32" fmla="*/ 8 w 21"/>
                  <a:gd name="T33" fmla="*/ 0 h 313"/>
                  <a:gd name="T34" fmla="*/ 4 w 21"/>
                  <a:gd name="T35" fmla="*/ 9 h 313"/>
                  <a:gd name="T36" fmla="*/ 4 w 21"/>
                  <a:gd name="T37" fmla="*/ 27 h 313"/>
                  <a:gd name="T38" fmla="*/ 5 w 21"/>
                  <a:gd name="T39" fmla="*/ 46 h 313"/>
                  <a:gd name="T40" fmla="*/ 7 w 21"/>
                  <a:gd name="T41" fmla="*/ 66 h 313"/>
                  <a:gd name="T42" fmla="*/ 8 w 21"/>
                  <a:gd name="T43" fmla="*/ 87 h 313"/>
                  <a:gd name="T44" fmla="*/ 10 w 21"/>
                  <a:gd name="T45" fmla="*/ 108 h 313"/>
                  <a:gd name="T46" fmla="*/ 12 w 21"/>
                  <a:gd name="T47" fmla="*/ 128 h 313"/>
                  <a:gd name="T48" fmla="*/ 14 w 21"/>
                  <a:gd name="T49" fmla="*/ 150 h 313"/>
                  <a:gd name="T50" fmla="*/ 16 w 21"/>
                  <a:gd name="T51" fmla="*/ 171 h 313"/>
                  <a:gd name="T52" fmla="*/ 17 w 21"/>
                  <a:gd name="T53" fmla="*/ 191 h 313"/>
                  <a:gd name="T54" fmla="*/ 17 w 21"/>
                  <a:gd name="T55" fmla="*/ 212 h 313"/>
                  <a:gd name="T56" fmla="*/ 16 w 21"/>
                  <a:gd name="T57" fmla="*/ 232 h 313"/>
                  <a:gd name="T58" fmla="*/ 15 w 21"/>
                  <a:gd name="T59" fmla="*/ 251 h 313"/>
                  <a:gd name="T60" fmla="*/ 12 w 21"/>
                  <a:gd name="T61" fmla="*/ 269 h 313"/>
                  <a:gd name="T62" fmla="*/ 8 w 21"/>
                  <a:gd name="T63" fmla="*/ 287 h 313"/>
                  <a:gd name="T64" fmla="*/ 3 w 21"/>
                  <a:gd name="T65" fmla="*/ 303 h 313"/>
                  <a:gd name="T66" fmla="*/ 3 w 21"/>
                  <a:gd name="T67" fmla="*/ 312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 h="313">
                    <a:moveTo>
                      <a:pt x="3" y="312"/>
                    </a:moveTo>
                    <a:lnTo>
                      <a:pt x="3" y="312"/>
                    </a:lnTo>
                    <a:lnTo>
                      <a:pt x="7" y="304"/>
                    </a:lnTo>
                    <a:lnTo>
                      <a:pt x="10" y="296"/>
                    </a:lnTo>
                    <a:lnTo>
                      <a:pt x="12" y="287"/>
                    </a:lnTo>
                    <a:lnTo>
                      <a:pt x="14" y="279"/>
                    </a:lnTo>
                    <a:lnTo>
                      <a:pt x="16" y="270"/>
                    </a:lnTo>
                    <a:lnTo>
                      <a:pt x="18" y="261"/>
                    </a:lnTo>
                    <a:lnTo>
                      <a:pt x="18" y="251"/>
                    </a:lnTo>
                    <a:lnTo>
                      <a:pt x="20" y="242"/>
                    </a:lnTo>
                    <a:lnTo>
                      <a:pt x="20" y="232"/>
                    </a:lnTo>
                    <a:lnTo>
                      <a:pt x="20" y="222"/>
                    </a:lnTo>
                    <a:lnTo>
                      <a:pt x="20" y="212"/>
                    </a:lnTo>
                    <a:lnTo>
                      <a:pt x="20" y="202"/>
                    </a:lnTo>
                    <a:lnTo>
                      <a:pt x="20" y="191"/>
                    </a:lnTo>
                    <a:lnTo>
                      <a:pt x="20" y="181"/>
                    </a:lnTo>
                    <a:lnTo>
                      <a:pt x="20" y="171"/>
                    </a:lnTo>
                    <a:lnTo>
                      <a:pt x="19" y="160"/>
                    </a:lnTo>
                    <a:lnTo>
                      <a:pt x="18" y="150"/>
                    </a:lnTo>
                    <a:lnTo>
                      <a:pt x="17" y="140"/>
                    </a:lnTo>
                    <a:lnTo>
                      <a:pt x="16" y="128"/>
                    </a:lnTo>
                    <a:lnTo>
                      <a:pt x="15" y="118"/>
                    </a:lnTo>
                    <a:lnTo>
                      <a:pt x="14" y="108"/>
                    </a:lnTo>
                    <a:lnTo>
                      <a:pt x="13" y="98"/>
                    </a:lnTo>
                    <a:lnTo>
                      <a:pt x="12" y="87"/>
                    </a:lnTo>
                    <a:lnTo>
                      <a:pt x="12" y="76"/>
                    </a:lnTo>
                    <a:lnTo>
                      <a:pt x="10" y="66"/>
                    </a:lnTo>
                    <a:lnTo>
                      <a:pt x="10" y="56"/>
                    </a:lnTo>
                    <a:lnTo>
                      <a:pt x="9" y="46"/>
                    </a:lnTo>
                    <a:lnTo>
                      <a:pt x="8" y="37"/>
                    </a:lnTo>
                    <a:lnTo>
                      <a:pt x="8" y="27"/>
                    </a:lnTo>
                    <a:lnTo>
                      <a:pt x="8" y="18"/>
                    </a:lnTo>
                    <a:lnTo>
                      <a:pt x="8" y="9"/>
                    </a:lnTo>
                    <a:lnTo>
                      <a:pt x="8" y="0"/>
                    </a:lnTo>
                    <a:lnTo>
                      <a:pt x="4" y="0"/>
                    </a:lnTo>
                    <a:lnTo>
                      <a:pt x="4" y="9"/>
                    </a:lnTo>
                    <a:lnTo>
                      <a:pt x="4" y="18"/>
                    </a:lnTo>
                    <a:lnTo>
                      <a:pt x="4" y="27"/>
                    </a:lnTo>
                    <a:lnTo>
                      <a:pt x="5" y="37"/>
                    </a:lnTo>
                    <a:lnTo>
                      <a:pt x="5" y="46"/>
                    </a:lnTo>
                    <a:lnTo>
                      <a:pt x="6" y="56"/>
                    </a:lnTo>
                    <a:lnTo>
                      <a:pt x="7" y="66"/>
                    </a:lnTo>
                    <a:lnTo>
                      <a:pt x="8" y="76"/>
                    </a:lnTo>
                    <a:lnTo>
                      <a:pt x="8" y="87"/>
                    </a:lnTo>
                    <a:lnTo>
                      <a:pt x="10" y="98"/>
                    </a:lnTo>
                    <a:lnTo>
                      <a:pt x="10" y="108"/>
                    </a:lnTo>
                    <a:lnTo>
                      <a:pt x="12" y="118"/>
                    </a:lnTo>
                    <a:lnTo>
                      <a:pt x="12" y="128"/>
                    </a:lnTo>
                    <a:lnTo>
                      <a:pt x="13" y="140"/>
                    </a:lnTo>
                    <a:lnTo>
                      <a:pt x="14" y="150"/>
                    </a:lnTo>
                    <a:lnTo>
                      <a:pt x="15" y="160"/>
                    </a:lnTo>
                    <a:lnTo>
                      <a:pt x="16" y="171"/>
                    </a:lnTo>
                    <a:lnTo>
                      <a:pt x="16" y="181"/>
                    </a:lnTo>
                    <a:lnTo>
                      <a:pt x="17" y="191"/>
                    </a:lnTo>
                    <a:lnTo>
                      <a:pt x="17" y="202"/>
                    </a:lnTo>
                    <a:lnTo>
                      <a:pt x="17" y="212"/>
                    </a:lnTo>
                    <a:lnTo>
                      <a:pt x="17" y="222"/>
                    </a:lnTo>
                    <a:lnTo>
                      <a:pt x="16" y="232"/>
                    </a:lnTo>
                    <a:lnTo>
                      <a:pt x="16" y="242"/>
                    </a:lnTo>
                    <a:lnTo>
                      <a:pt x="15" y="251"/>
                    </a:lnTo>
                    <a:lnTo>
                      <a:pt x="14" y="260"/>
                    </a:lnTo>
                    <a:lnTo>
                      <a:pt x="12" y="269"/>
                    </a:lnTo>
                    <a:lnTo>
                      <a:pt x="10" y="278"/>
                    </a:lnTo>
                    <a:lnTo>
                      <a:pt x="8" y="287"/>
                    </a:lnTo>
                    <a:lnTo>
                      <a:pt x="6" y="295"/>
                    </a:lnTo>
                    <a:lnTo>
                      <a:pt x="3" y="303"/>
                    </a:lnTo>
                    <a:lnTo>
                      <a:pt x="0" y="310"/>
                    </a:lnTo>
                    <a:lnTo>
                      <a:pt x="3" y="3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5" name="Freeform 171">
                <a:extLst>
                  <a:ext uri="{FF2B5EF4-FFF2-40B4-BE49-F238E27FC236}">
                    <a16:creationId xmlns:a16="http://schemas.microsoft.com/office/drawing/2014/main" id="{5E758601-EB3C-A0A0-5B9C-DE8707653747}"/>
                  </a:ext>
                </a:extLst>
              </p:cNvPr>
              <p:cNvSpPr>
                <a:spLocks/>
              </p:cNvSpPr>
              <p:nvPr/>
            </p:nvSpPr>
            <p:spPr bwMode="auto">
              <a:xfrm>
                <a:off x="3985" y="2532"/>
                <a:ext cx="82" cy="160"/>
              </a:xfrm>
              <a:custGeom>
                <a:avLst/>
                <a:gdLst>
                  <a:gd name="T0" fmla="*/ 4 w 82"/>
                  <a:gd name="T1" fmla="*/ 159 h 160"/>
                  <a:gd name="T2" fmla="*/ 4 w 82"/>
                  <a:gd name="T3" fmla="*/ 159 h 160"/>
                  <a:gd name="T4" fmla="*/ 7 w 82"/>
                  <a:gd name="T5" fmla="*/ 145 h 160"/>
                  <a:gd name="T6" fmla="*/ 10 w 82"/>
                  <a:gd name="T7" fmla="*/ 133 h 160"/>
                  <a:gd name="T8" fmla="*/ 14 w 82"/>
                  <a:gd name="T9" fmla="*/ 122 h 160"/>
                  <a:gd name="T10" fmla="*/ 17 w 82"/>
                  <a:gd name="T11" fmla="*/ 112 h 160"/>
                  <a:gd name="T12" fmla="*/ 21 w 82"/>
                  <a:gd name="T13" fmla="*/ 104 h 160"/>
                  <a:gd name="T14" fmla="*/ 25 w 82"/>
                  <a:gd name="T15" fmla="*/ 94 h 160"/>
                  <a:gd name="T16" fmla="*/ 30 w 82"/>
                  <a:gd name="T17" fmla="*/ 86 h 160"/>
                  <a:gd name="T18" fmla="*/ 34 w 82"/>
                  <a:gd name="T19" fmla="*/ 78 h 160"/>
                  <a:gd name="T20" fmla="*/ 40 w 82"/>
                  <a:gd name="T21" fmla="*/ 71 h 160"/>
                  <a:gd name="T22" fmla="*/ 45 w 82"/>
                  <a:gd name="T23" fmla="*/ 62 h 160"/>
                  <a:gd name="T24" fmla="*/ 51 w 82"/>
                  <a:gd name="T25" fmla="*/ 54 h 160"/>
                  <a:gd name="T26" fmla="*/ 56 w 82"/>
                  <a:gd name="T27" fmla="*/ 45 h 160"/>
                  <a:gd name="T28" fmla="*/ 62 w 82"/>
                  <a:gd name="T29" fmla="*/ 36 h 160"/>
                  <a:gd name="T30" fmla="*/ 68 w 82"/>
                  <a:gd name="T31" fmla="*/ 26 h 160"/>
                  <a:gd name="T32" fmla="*/ 75 w 82"/>
                  <a:gd name="T33" fmla="*/ 14 h 160"/>
                  <a:gd name="T34" fmla="*/ 81 w 82"/>
                  <a:gd name="T35" fmla="*/ 2 h 160"/>
                  <a:gd name="T36" fmla="*/ 78 w 82"/>
                  <a:gd name="T37" fmla="*/ 0 h 160"/>
                  <a:gd name="T38" fmla="*/ 71 w 82"/>
                  <a:gd name="T39" fmla="*/ 12 h 160"/>
                  <a:gd name="T40" fmla="*/ 66 w 82"/>
                  <a:gd name="T41" fmla="*/ 24 h 160"/>
                  <a:gd name="T42" fmla="*/ 59 w 82"/>
                  <a:gd name="T43" fmla="*/ 34 h 160"/>
                  <a:gd name="T44" fmla="*/ 54 w 82"/>
                  <a:gd name="T45" fmla="*/ 43 h 160"/>
                  <a:gd name="T46" fmla="*/ 48 w 82"/>
                  <a:gd name="T47" fmla="*/ 52 h 160"/>
                  <a:gd name="T48" fmla="*/ 42 w 82"/>
                  <a:gd name="T49" fmla="*/ 60 h 160"/>
                  <a:gd name="T50" fmla="*/ 37 w 82"/>
                  <a:gd name="T51" fmla="*/ 69 h 160"/>
                  <a:gd name="T52" fmla="*/ 32 w 82"/>
                  <a:gd name="T53" fmla="*/ 76 h 160"/>
                  <a:gd name="T54" fmla="*/ 27 w 82"/>
                  <a:gd name="T55" fmla="*/ 84 h 160"/>
                  <a:gd name="T56" fmla="*/ 22 w 82"/>
                  <a:gd name="T57" fmla="*/ 92 h 160"/>
                  <a:gd name="T58" fmla="*/ 17 w 82"/>
                  <a:gd name="T59" fmla="*/ 102 h 160"/>
                  <a:gd name="T60" fmla="*/ 14 w 82"/>
                  <a:gd name="T61" fmla="*/ 111 h 160"/>
                  <a:gd name="T62" fmla="*/ 10 w 82"/>
                  <a:gd name="T63" fmla="*/ 121 h 160"/>
                  <a:gd name="T64" fmla="*/ 6 w 82"/>
                  <a:gd name="T65" fmla="*/ 132 h 160"/>
                  <a:gd name="T66" fmla="*/ 3 w 82"/>
                  <a:gd name="T67" fmla="*/ 145 h 160"/>
                  <a:gd name="T68" fmla="*/ 0 w 82"/>
                  <a:gd name="T69" fmla="*/ 158 h 160"/>
                  <a:gd name="T70" fmla="*/ 4 w 82"/>
                  <a:gd name="T71" fmla="*/ 159 h 1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2" h="160">
                    <a:moveTo>
                      <a:pt x="4" y="159"/>
                    </a:moveTo>
                    <a:lnTo>
                      <a:pt x="4" y="159"/>
                    </a:lnTo>
                    <a:lnTo>
                      <a:pt x="7" y="145"/>
                    </a:lnTo>
                    <a:lnTo>
                      <a:pt x="10" y="133"/>
                    </a:lnTo>
                    <a:lnTo>
                      <a:pt x="14" y="122"/>
                    </a:lnTo>
                    <a:lnTo>
                      <a:pt x="17" y="112"/>
                    </a:lnTo>
                    <a:lnTo>
                      <a:pt x="21" y="104"/>
                    </a:lnTo>
                    <a:lnTo>
                      <a:pt x="25" y="94"/>
                    </a:lnTo>
                    <a:lnTo>
                      <a:pt x="30" y="86"/>
                    </a:lnTo>
                    <a:lnTo>
                      <a:pt x="34" y="78"/>
                    </a:lnTo>
                    <a:lnTo>
                      <a:pt x="40" y="71"/>
                    </a:lnTo>
                    <a:lnTo>
                      <a:pt x="45" y="62"/>
                    </a:lnTo>
                    <a:lnTo>
                      <a:pt x="51" y="54"/>
                    </a:lnTo>
                    <a:lnTo>
                      <a:pt x="56" y="45"/>
                    </a:lnTo>
                    <a:lnTo>
                      <a:pt x="62" y="36"/>
                    </a:lnTo>
                    <a:lnTo>
                      <a:pt x="68" y="26"/>
                    </a:lnTo>
                    <a:lnTo>
                      <a:pt x="75" y="14"/>
                    </a:lnTo>
                    <a:lnTo>
                      <a:pt x="81" y="2"/>
                    </a:lnTo>
                    <a:lnTo>
                      <a:pt x="78" y="0"/>
                    </a:lnTo>
                    <a:lnTo>
                      <a:pt x="71" y="12"/>
                    </a:lnTo>
                    <a:lnTo>
                      <a:pt x="66" y="24"/>
                    </a:lnTo>
                    <a:lnTo>
                      <a:pt x="59" y="34"/>
                    </a:lnTo>
                    <a:lnTo>
                      <a:pt x="54" y="43"/>
                    </a:lnTo>
                    <a:lnTo>
                      <a:pt x="48" y="52"/>
                    </a:lnTo>
                    <a:lnTo>
                      <a:pt x="42" y="60"/>
                    </a:lnTo>
                    <a:lnTo>
                      <a:pt x="37" y="69"/>
                    </a:lnTo>
                    <a:lnTo>
                      <a:pt x="32" y="76"/>
                    </a:lnTo>
                    <a:lnTo>
                      <a:pt x="27" y="84"/>
                    </a:lnTo>
                    <a:lnTo>
                      <a:pt x="22" y="92"/>
                    </a:lnTo>
                    <a:lnTo>
                      <a:pt x="17" y="102"/>
                    </a:lnTo>
                    <a:lnTo>
                      <a:pt x="14" y="111"/>
                    </a:lnTo>
                    <a:lnTo>
                      <a:pt x="10" y="121"/>
                    </a:lnTo>
                    <a:lnTo>
                      <a:pt x="6" y="132"/>
                    </a:lnTo>
                    <a:lnTo>
                      <a:pt x="3" y="145"/>
                    </a:lnTo>
                    <a:lnTo>
                      <a:pt x="0" y="158"/>
                    </a:lnTo>
                    <a:lnTo>
                      <a:pt x="4" y="1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6" name="Freeform 172">
                <a:extLst>
                  <a:ext uri="{FF2B5EF4-FFF2-40B4-BE49-F238E27FC236}">
                    <a16:creationId xmlns:a16="http://schemas.microsoft.com/office/drawing/2014/main" id="{D2B8CF86-C6E5-E31D-77EB-98FD5864191C}"/>
                  </a:ext>
                </a:extLst>
              </p:cNvPr>
              <p:cNvSpPr>
                <a:spLocks/>
              </p:cNvSpPr>
              <p:nvPr/>
            </p:nvSpPr>
            <p:spPr bwMode="auto">
              <a:xfrm>
                <a:off x="3972" y="2690"/>
                <a:ext cx="18" cy="54"/>
              </a:xfrm>
              <a:custGeom>
                <a:avLst/>
                <a:gdLst>
                  <a:gd name="T0" fmla="*/ 4 w 18"/>
                  <a:gd name="T1" fmla="*/ 52 h 54"/>
                  <a:gd name="T2" fmla="*/ 4 w 18"/>
                  <a:gd name="T3" fmla="*/ 53 h 54"/>
                  <a:gd name="T4" fmla="*/ 17 w 18"/>
                  <a:gd name="T5" fmla="*/ 1 h 54"/>
                  <a:gd name="T6" fmla="*/ 13 w 18"/>
                  <a:gd name="T7" fmla="*/ 0 h 54"/>
                  <a:gd name="T8" fmla="*/ 0 w 18"/>
                  <a:gd name="T9" fmla="*/ 51 h 54"/>
                  <a:gd name="T10" fmla="*/ 0 w 18"/>
                  <a:gd name="T11" fmla="*/ 52 h 54"/>
                  <a:gd name="T12" fmla="*/ 0 w 18"/>
                  <a:gd name="T13" fmla="*/ 51 h 54"/>
                  <a:gd name="T14" fmla="*/ 0 w 18"/>
                  <a:gd name="T15" fmla="*/ 52 h 54"/>
                  <a:gd name="T16" fmla="*/ 4 w 18"/>
                  <a:gd name="T17" fmla="*/ 5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4">
                    <a:moveTo>
                      <a:pt x="4" y="52"/>
                    </a:moveTo>
                    <a:lnTo>
                      <a:pt x="4" y="53"/>
                    </a:lnTo>
                    <a:lnTo>
                      <a:pt x="17" y="1"/>
                    </a:lnTo>
                    <a:lnTo>
                      <a:pt x="13" y="0"/>
                    </a:lnTo>
                    <a:lnTo>
                      <a:pt x="0" y="51"/>
                    </a:lnTo>
                    <a:lnTo>
                      <a:pt x="0" y="52"/>
                    </a:lnTo>
                    <a:lnTo>
                      <a:pt x="0" y="51"/>
                    </a:lnTo>
                    <a:lnTo>
                      <a:pt x="0" y="52"/>
                    </a:lnTo>
                    <a:lnTo>
                      <a:pt x="4"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7" name="Freeform 173">
                <a:extLst>
                  <a:ext uri="{FF2B5EF4-FFF2-40B4-BE49-F238E27FC236}">
                    <a16:creationId xmlns:a16="http://schemas.microsoft.com/office/drawing/2014/main" id="{448D1ED3-33FE-1F08-B016-2ADF2F5B731F}"/>
                  </a:ext>
                </a:extLst>
              </p:cNvPr>
              <p:cNvSpPr>
                <a:spLocks/>
              </p:cNvSpPr>
              <p:nvPr/>
            </p:nvSpPr>
            <p:spPr bwMode="auto">
              <a:xfrm>
                <a:off x="3947" y="2742"/>
                <a:ext cx="63" cy="556"/>
              </a:xfrm>
              <a:custGeom>
                <a:avLst/>
                <a:gdLst>
                  <a:gd name="T0" fmla="*/ 62 w 63"/>
                  <a:gd name="T1" fmla="*/ 553 h 556"/>
                  <a:gd name="T2" fmla="*/ 45 w 63"/>
                  <a:gd name="T3" fmla="*/ 513 h 556"/>
                  <a:gd name="T4" fmla="*/ 32 w 63"/>
                  <a:gd name="T5" fmla="*/ 474 h 556"/>
                  <a:gd name="T6" fmla="*/ 21 w 63"/>
                  <a:gd name="T7" fmla="*/ 438 h 556"/>
                  <a:gd name="T8" fmla="*/ 14 w 63"/>
                  <a:gd name="T9" fmla="*/ 402 h 556"/>
                  <a:gd name="T10" fmla="*/ 8 w 63"/>
                  <a:gd name="T11" fmla="*/ 368 h 556"/>
                  <a:gd name="T12" fmla="*/ 6 w 63"/>
                  <a:gd name="T13" fmla="*/ 335 h 556"/>
                  <a:gd name="T14" fmla="*/ 4 w 63"/>
                  <a:gd name="T15" fmla="*/ 303 h 556"/>
                  <a:gd name="T16" fmla="*/ 5 w 63"/>
                  <a:gd name="T17" fmla="*/ 271 h 556"/>
                  <a:gd name="T18" fmla="*/ 6 w 63"/>
                  <a:gd name="T19" fmla="*/ 239 h 556"/>
                  <a:gd name="T20" fmla="*/ 9 w 63"/>
                  <a:gd name="T21" fmla="*/ 207 h 556"/>
                  <a:gd name="T22" fmla="*/ 12 w 63"/>
                  <a:gd name="T23" fmla="*/ 175 h 556"/>
                  <a:gd name="T24" fmla="*/ 16 w 63"/>
                  <a:gd name="T25" fmla="*/ 142 h 556"/>
                  <a:gd name="T26" fmla="*/ 20 w 63"/>
                  <a:gd name="T27" fmla="*/ 108 h 556"/>
                  <a:gd name="T28" fmla="*/ 23 w 63"/>
                  <a:gd name="T29" fmla="*/ 74 h 556"/>
                  <a:gd name="T30" fmla="*/ 26 w 63"/>
                  <a:gd name="T31" fmla="*/ 38 h 556"/>
                  <a:gd name="T32" fmla="*/ 29 w 63"/>
                  <a:gd name="T33" fmla="*/ 0 h 556"/>
                  <a:gd name="T34" fmla="*/ 24 w 63"/>
                  <a:gd name="T35" fmla="*/ 19 h 556"/>
                  <a:gd name="T36" fmla="*/ 21 w 63"/>
                  <a:gd name="T37" fmla="*/ 56 h 556"/>
                  <a:gd name="T38" fmla="*/ 18 w 63"/>
                  <a:gd name="T39" fmla="*/ 91 h 556"/>
                  <a:gd name="T40" fmla="*/ 14 w 63"/>
                  <a:gd name="T41" fmla="*/ 126 h 556"/>
                  <a:gd name="T42" fmla="*/ 10 w 63"/>
                  <a:gd name="T43" fmla="*/ 159 h 556"/>
                  <a:gd name="T44" fmla="*/ 6 w 63"/>
                  <a:gd name="T45" fmla="*/ 191 h 556"/>
                  <a:gd name="T46" fmla="*/ 4 w 63"/>
                  <a:gd name="T47" fmla="*/ 223 h 556"/>
                  <a:gd name="T48" fmla="*/ 1 w 63"/>
                  <a:gd name="T49" fmla="*/ 255 h 556"/>
                  <a:gd name="T50" fmla="*/ 0 w 63"/>
                  <a:gd name="T51" fmla="*/ 287 h 556"/>
                  <a:gd name="T52" fmla="*/ 1 w 63"/>
                  <a:gd name="T53" fmla="*/ 319 h 556"/>
                  <a:gd name="T54" fmla="*/ 3 w 63"/>
                  <a:gd name="T55" fmla="*/ 352 h 556"/>
                  <a:gd name="T56" fmla="*/ 7 w 63"/>
                  <a:gd name="T57" fmla="*/ 386 h 556"/>
                  <a:gd name="T58" fmla="*/ 13 w 63"/>
                  <a:gd name="T59" fmla="*/ 421 h 556"/>
                  <a:gd name="T60" fmla="*/ 22 w 63"/>
                  <a:gd name="T61" fmla="*/ 457 h 556"/>
                  <a:gd name="T62" fmla="*/ 34 w 63"/>
                  <a:gd name="T63" fmla="*/ 495 h 556"/>
                  <a:gd name="T64" fmla="*/ 50 w 63"/>
                  <a:gd name="T65" fmla="*/ 535 h 556"/>
                  <a:gd name="T66" fmla="*/ 62 w 63"/>
                  <a:gd name="T67" fmla="*/ 553 h 5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56">
                    <a:moveTo>
                      <a:pt x="62" y="553"/>
                    </a:moveTo>
                    <a:lnTo>
                      <a:pt x="62" y="553"/>
                    </a:lnTo>
                    <a:lnTo>
                      <a:pt x="53" y="533"/>
                    </a:lnTo>
                    <a:lnTo>
                      <a:pt x="45" y="513"/>
                    </a:lnTo>
                    <a:lnTo>
                      <a:pt x="38" y="494"/>
                    </a:lnTo>
                    <a:lnTo>
                      <a:pt x="32" y="474"/>
                    </a:lnTo>
                    <a:lnTo>
                      <a:pt x="26" y="456"/>
                    </a:lnTo>
                    <a:lnTo>
                      <a:pt x="21" y="438"/>
                    </a:lnTo>
                    <a:lnTo>
                      <a:pt x="17" y="420"/>
                    </a:lnTo>
                    <a:lnTo>
                      <a:pt x="14" y="402"/>
                    </a:lnTo>
                    <a:lnTo>
                      <a:pt x="11" y="385"/>
                    </a:lnTo>
                    <a:lnTo>
                      <a:pt x="8" y="368"/>
                    </a:lnTo>
                    <a:lnTo>
                      <a:pt x="6" y="352"/>
                    </a:lnTo>
                    <a:lnTo>
                      <a:pt x="6" y="335"/>
                    </a:lnTo>
                    <a:lnTo>
                      <a:pt x="5" y="319"/>
                    </a:lnTo>
                    <a:lnTo>
                      <a:pt x="4" y="303"/>
                    </a:lnTo>
                    <a:lnTo>
                      <a:pt x="4" y="287"/>
                    </a:lnTo>
                    <a:lnTo>
                      <a:pt x="5" y="271"/>
                    </a:lnTo>
                    <a:lnTo>
                      <a:pt x="5" y="255"/>
                    </a:lnTo>
                    <a:lnTo>
                      <a:pt x="6" y="239"/>
                    </a:lnTo>
                    <a:lnTo>
                      <a:pt x="8" y="223"/>
                    </a:lnTo>
                    <a:lnTo>
                      <a:pt x="9" y="207"/>
                    </a:lnTo>
                    <a:lnTo>
                      <a:pt x="10" y="191"/>
                    </a:lnTo>
                    <a:lnTo>
                      <a:pt x="12" y="175"/>
                    </a:lnTo>
                    <a:lnTo>
                      <a:pt x="14" y="159"/>
                    </a:lnTo>
                    <a:lnTo>
                      <a:pt x="16" y="142"/>
                    </a:lnTo>
                    <a:lnTo>
                      <a:pt x="18" y="126"/>
                    </a:lnTo>
                    <a:lnTo>
                      <a:pt x="20" y="108"/>
                    </a:lnTo>
                    <a:lnTo>
                      <a:pt x="22" y="91"/>
                    </a:lnTo>
                    <a:lnTo>
                      <a:pt x="23" y="74"/>
                    </a:lnTo>
                    <a:lnTo>
                      <a:pt x="25" y="56"/>
                    </a:lnTo>
                    <a:lnTo>
                      <a:pt x="26" y="38"/>
                    </a:lnTo>
                    <a:lnTo>
                      <a:pt x="28" y="19"/>
                    </a:lnTo>
                    <a:lnTo>
                      <a:pt x="29" y="0"/>
                    </a:lnTo>
                    <a:lnTo>
                      <a:pt x="25" y="0"/>
                    </a:lnTo>
                    <a:lnTo>
                      <a:pt x="24" y="19"/>
                    </a:lnTo>
                    <a:lnTo>
                      <a:pt x="23" y="38"/>
                    </a:lnTo>
                    <a:lnTo>
                      <a:pt x="21" y="56"/>
                    </a:lnTo>
                    <a:lnTo>
                      <a:pt x="20" y="74"/>
                    </a:lnTo>
                    <a:lnTo>
                      <a:pt x="18" y="91"/>
                    </a:lnTo>
                    <a:lnTo>
                      <a:pt x="16" y="108"/>
                    </a:lnTo>
                    <a:lnTo>
                      <a:pt x="14" y="126"/>
                    </a:lnTo>
                    <a:lnTo>
                      <a:pt x="12" y="142"/>
                    </a:lnTo>
                    <a:lnTo>
                      <a:pt x="10" y="159"/>
                    </a:lnTo>
                    <a:lnTo>
                      <a:pt x="8" y="175"/>
                    </a:lnTo>
                    <a:lnTo>
                      <a:pt x="6" y="191"/>
                    </a:lnTo>
                    <a:lnTo>
                      <a:pt x="5" y="207"/>
                    </a:lnTo>
                    <a:lnTo>
                      <a:pt x="4" y="223"/>
                    </a:lnTo>
                    <a:lnTo>
                      <a:pt x="2" y="239"/>
                    </a:lnTo>
                    <a:lnTo>
                      <a:pt x="1" y="255"/>
                    </a:lnTo>
                    <a:lnTo>
                      <a:pt x="1" y="271"/>
                    </a:lnTo>
                    <a:lnTo>
                      <a:pt x="0" y="287"/>
                    </a:lnTo>
                    <a:lnTo>
                      <a:pt x="0" y="303"/>
                    </a:lnTo>
                    <a:lnTo>
                      <a:pt x="1" y="319"/>
                    </a:lnTo>
                    <a:lnTo>
                      <a:pt x="2" y="335"/>
                    </a:lnTo>
                    <a:lnTo>
                      <a:pt x="3" y="352"/>
                    </a:lnTo>
                    <a:lnTo>
                      <a:pt x="5" y="368"/>
                    </a:lnTo>
                    <a:lnTo>
                      <a:pt x="7" y="386"/>
                    </a:lnTo>
                    <a:lnTo>
                      <a:pt x="10" y="403"/>
                    </a:lnTo>
                    <a:lnTo>
                      <a:pt x="13" y="421"/>
                    </a:lnTo>
                    <a:lnTo>
                      <a:pt x="18" y="438"/>
                    </a:lnTo>
                    <a:lnTo>
                      <a:pt x="22" y="457"/>
                    </a:lnTo>
                    <a:lnTo>
                      <a:pt x="28" y="475"/>
                    </a:lnTo>
                    <a:lnTo>
                      <a:pt x="34" y="495"/>
                    </a:lnTo>
                    <a:lnTo>
                      <a:pt x="42" y="514"/>
                    </a:lnTo>
                    <a:lnTo>
                      <a:pt x="50" y="535"/>
                    </a:lnTo>
                    <a:lnTo>
                      <a:pt x="58" y="555"/>
                    </a:lnTo>
                    <a:lnTo>
                      <a:pt x="62" y="5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8" name="Freeform 174">
                <a:extLst>
                  <a:ext uri="{FF2B5EF4-FFF2-40B4-BE49-F238E27FC236}">
                    <a16:creationId xmlns:a16="http://schemas.microsoft.com/office/drawing/2014/main" id="{922FB78E-D001-26AE-EA68-93284B2F2E62}"/>
                  </a:ext>
                </a:extLst>
              </p:cNvPr>
              <p:cNvSpPr>
                <a:spLocks/>
              </p:cNvSpPr>
              <p:nvPr/>
            </p:nvSpPr>
            <p:spPr bwMode="auto">
              <a:xfrm>
                <a:off x="4005" y="3295"/>
                <a:ext cx="29" cy="84"/>
              </a:xfrm>
              <a:custGeom>
                <a:avLst/>
                <a:gdLst>
                  <a:gd name="T0" fmla="*/ 28 w 29"/>
                  <a:gd name="T1" fmla="*/ 81 h 84"/>
                  <a:gd name="T2" fmla="*/ 27 w 29"/>
                  <a:gd name="T3" fmla="*/ 78 h 84"/>
                  <a:gd name="T4" fmla="*/ 26 w 29"/>
                  <a:gd name="T5" fmla="*/ 73 h 84"/>
                  <a:gd name="T6" fmla="*/ 24 w 29"/>
                  <a:gd name="T7" fmla="*/ 68 h 84"/>
                  <a:gd name="T8" fmla="*/ 22 w 29"/>
                  <a:gd name="T9" fmla="*/ 63 h 84"/>
                  <a:gd name="T10" fmla="*/ 21 w 29"/>
                  <a:gd name="T11" fmla="*/ 58 h 84"/>
                  <a:gd name="T12" fmla="*/ 19 w 29"/>
                  <a:gd name="T13" fmla="*/ 51 h 84"/>
                  <a:gd name="T14" fmla="*/ 17 w 29"/>
                  <a:gd name="T15" fmla="*/ 45 h 84"/>
                  <a:gd name="T16" fmla="*/ 16 w 29"/>
                  <a:gd name="T17" fmla="*/ 39 h 84"/>
                  <a:gd name="T18" fmla="*/ 14 w 29"/>
                  <a:gd name="T19" fmla="*/ 33 h 84"/>
                  <a:gd name="T20" fmla="*/ 12 w 29"/>
                  <a:gd name="T21" fmla="*/ 27 h 84"/>
                  <a:gd name="T22" fmla="*/ 11 w 29"/>
                  <a:gd name="T23" fmla="*/ 21 h 84"/>
                  <a:gd name="T24" fmla="*/ 9 w 29"/>
                  <a:gd name="T25" fmla="*/ 16 h 84"/>
                  <a:gd name="T26" fmla="*/ 8 w 29"/>
                  <a:gd name="T27" fmla="*/ 11 h 84"/>
                  <a:gd name="T28" fmla="*/ 6 w 29"/>
                  <a:gd name="T29" fmla="*/ 7 h 84"/>
                  <a:gd name="T30" fmla="*/ 5 w 29"/>
                  <a:gd name="T31" fmla="*/ 3 h 84"/>
                  <a:gd name="T32" fmla="*/ 4 w 29"/>
                  <a:gd name="T33" fmla="*/ 0 h 84"/>
                  <a:gd name="T34" fmla="*/ 0 w 29"/>
                  <a:gd name="T35" fmla="*/ 2 h 84"/>
                  <a:gd name="T36" fmla="*/ 1 w 29"/>
                  <a:gd name="T37" fmla="*/ 4 h 84"/>
                  <a:gd name="T38" fmla="*/ 2 w 29"/>
                  <a:gd name="T39" fmla="*/ 8 h 84"/>
                  <a:gd name="T40" fmla="*/ 4 w 29"/>
                  <a:gd name="T41" fmla="*/ 12 h 84"/>
                  <a:gd name="T42" fmla="*/ 5 w 29"/>
                  <a:gd name="T43" fmla="*/ 17 h 84"/>
                  <a:gd name="T44" fmla="*/ 7 w 29"/>
                  <a:gd name="T45" fmla="*/ 22 h 84"/>
                  <a:gd name="T46" fmla="*/ 8 w 29"/>
                  <a:gd name="T47" fmla="*/ 28 h 84"/>
                  <a:gd name="T48" fmla="*/ 10 w 29"/>
                  <a:gd name="T49" fmla="*/ 34 h 84"/>
                  <a:gd name="T50" fmla="*/ 12 w 29"/>
                  <a:gd name="T51" fmla="*/ 40 h 84"/>
                  <a:gd name="T52" fmla="*/ 14 w 29"/>
                  <a:gd name="T53" fmla="*/ 46 h 84"/>
                  <a:gd name="T54" fmla="*/ 15 w 29"/>
                  <a:gd name="T55" fmla="*/ 52 h 84"/>
                  <a:gd name="T56" fmla="*/ 17 w 29"/>
                  <a:gd name="T57" fmla="*/ 58 h 84"/>
                  <a:gd name="T58" fmla="*/ 18 w 29"/>
                  <a:gd name="T59" fmla="*/ 64 h 84"/>
                  <a:gd name="T60" fmla="*/ 20 w 29"/>
                  <a:gd name="T61" fmla="*/ 69 h 84"/>
                  <a:gd name="T62" fmla="*/ 22 w 29"/>
                  <a:gd name="T63" fmla="*/ 74 h 84"/>
                  <a:gd name="T64" fmla="*/ 23 w 29"/>
                  <a:gd name="T65" fmla="*/ 78 h 84"/>
                  <a:gd name="T66" fmla="*/ 24 w 29"/>
                  <a:gd name="T67" fmla="*/ 83 h 84"/>
                  <a:gd name="T68" fmla="*/ 28 w 29"/>
                  <a:gd name="T69" fmla="*/ 81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 h="84">
                    <a:moveTo>
                      <a:pt x="28" y="81"/>
                    </a:moveTo>
                    <a:lnTo>
                      <a:pt x="27" y="78"/>
                    </a:lnTo>
                    <a:lnTo>
                      <a:pt x="26" y="73"/>
                    </a:lnTo>
                    <a:lnTo>
                      <a:pt x="24" y="68"/>
                    </a:lnTo>
                    <a:lnTo>
                      <a:pt x="22" y="63"/>
                    </a:lnTo>
                    <a:lnTo>
                      <a:pt x="21" y="58"/>
                    </a:lnTo>
                    <a:lnTo>
                      <a:pt x="19" y="51"/>
                    </a:lnTo>
                    <a:lnTo>
                      <a:pt x="17" y="45"/>
                    </a:lnTo>
                    <a:lnTo>
                      <a:pt x="16" y="39"/>
                    </a:lnTo>
                    <a:lnTo>
                      <a:pt x="14" y="33"/>
                    </a:lnTo>
                    <a:lnTo>
                      <a:pt x="12" y="27"/>
                    </a:lnTo>
                    <a:lnTo>
                      <a:pt x="11" y="21"/>
                    </a:lnTo>
                    <a:lnTo>
                      <a:pt x="9" y="16"/>
                    </a:lnTo>
                    <a:lnTo>
                      <a:pt x="8" y="11"/>
                    </a:lnTo>
                    <a:lnTo>
                      <a:pt x="6" y="7"/>
                    </a:lnTo>
                    <a:lnTo>
                      <a:pt x="5" y="3"/>
                    </a:lnTo>
                    <a:lnTo>
                      <a:pt x="4" y="0"/>
                    </a:lnTo>
                    <a:lnTo>
                      <a:pt x="0" y="2"/>
                    </a:lnTo>
                    <a:lnTo>
                      <a:pt x="1" y="4"/>
                    </a:lnTo>
                    <a:lnTo>
                      <a:pt x="2" y="8"/>
                    </a:lnTo>
                    <a:lnTo>
                      <a:pt x="4" y="12"/>
                    </a:lnTo>
                    <a:lnTo>
                      <a:pt x="5" y="17"/>
                    </a:lnTo>
                    <a:lnTo>
                      <a:pt x="7" y="22"/>
                    </a:lnTo>
                    <a:lnTo>
                      <a:pt x="8" y="28"/>
                    </a:lnTo>
                    <a:lnTo>
                      <a:pt x="10" y="34"/>
                    </a:lnTo>
                    <a:lnTo>
                      <a:pt x="12" y="40"/>
                    </a:lnTo>
                    <a:lnTo>
                      <a:pt x="14" y="46"/>
                    </a:lnTo>
                    <a:lnTo>
                      <a:pt x="15" y="52"/>
                    </a:lnTo>
                    <a:lnTo>
                      <a:pt x="17" y="58"/>
                    </a:lnTo>
                    <a:lnTo>
                      <a:pt x="18" y="64"/>
                    </a:lnTo>
                    <a:lnTo>
                      <a:pt x="20" y="69"/>
                    </a:lnTo>
                    <a:lnTo>
                      <a:pt x="22" y="74"/>
                    </a:lnTo>
                    <a:lnTo>
                      <a:pt x="23" y="78"/>
                    </a:lnTo>
                    <a:lnTo>
                      <a:pt x="24" y="83"/>
                    </a:lnTo>
                    <a:lnTo>
                      <a:pt x="28" y="8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09" name="Freeform 175">
                <a:extLst>
                  <a:ext uri="{FF2B5EF4-FFF2-40B4-BE49-F238E27FC236}">
                    <a16:creationId xmlns:a16="http://schemas.microsoft.com/office/drawing/2014/main" id="{07D38B2C-CFED-BE48-342A-B124CE608AA0}"/>
                  </a:ext>
                </a:extLst>
              </p:cNvPr>
              <p:cNvSpPr>
                <a:spLocks/>
              </p:cNvSpPr>
              <p:nvPr/>
            </p:nvSpPr>
            <p:spPr bwMode="auto">
              <a:xfrm>
                <a:off x="4029" y="3376"/>
                <a:ext cx="17" cy="17"/>
              </a:xfrm>
              <a:custGeom>
                <a:avLst/>
                <a:gdLst>
                  <a:gd name="T0" fmla="*/ 0 w 17"/>
                  <a:gd name="T1" fmla="*/ 10 h 17"/>
                  <a:gd name="T2" fmla="*/ 8 w 17"/>
                  <a:gd name="T3" fmla="*/ 16 h 17"/>
                  <a:gd name="T4" fmla="*/ 12 w 17"/>
                  <a:gd name="T5" fmla="*/ 16 h 17"/>
                  <a:gd name="T6" fmla="*/ 16 w 17"/>
                  <a:gd name="T7" fmla="*/ 5 h 17"/>
                  <a:gd name="T8" fmla="*/ 16 w 17"/>
                  <a:gd name="T9" fmla="*/ 0 h 17"/>
                  <a:gd name="T10" fmla="*/ 0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8" y="16"/>
                    </a:lnTo>
                    <a:lnTo>
                      <a:pt x="12" y="16"/>
                    </a:lnTo>
                    <a:lnTo>
                      <a:pt x="16" y="5"/>
                    </a:lnTo>
                    <a:lnTo>
                      <a:pt x="16" y="0"/>
                    </a:lnTo>
                    <a:lnTo>
                      <a:pt x="0"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0" name="Freeform 176">
                <a:extLst>
                  <a:ext uri="{FF2B5EF4-FFF2-40B4-BE49-F238E27FC236}">
                    <a16:creationId xmlns:a16="http://schemas.microsoft.com/office/drawing/2014/main" id="{1629E34B-FDC8-5F88-1393-0BE6E7C2EEEC}"/>
                  </a:ext>
                </a:extLst>
              </p:cNvPr>
              <p:cNvSpPr>
                <a:spLocks/>
              </p:cNvSpPr>
              <p:nvPr/>
            </p:nvSpPr>
            <p:spPr bwMode="auto">
              <a:xfrm>
                <a:off x="4361" y="3378"/>
                <a:ext cx="17" cy="17"/>
              </a:xfrm>
              <a:custGeom>
                <a:avLst/>
                <a:gdLst>
                  <a:gd name="T0" fmla="*/ 0 w 17"/>
                  <a:gd name="T1" fmla="*/ 0 h 17"/>
                  <a:gd name="T2" fmla="*/ 0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1" name="Freeform 177">
                <a:extLst>
                  <a:ext uri="{FF2B5EF4-FFF2-40B4-BE49-F238E27FC236}">
                    <a16:creationId xmlns:a16="http://schemas.microsoft.com/office/drawing/2014/main" id="{9617EDFA-DC3A-CFC9-76B1-8C3D5ABB8520}"/>
                  </a:ext>
                </a:extLst>
              </p:cNvPr>
              <p:cNvSpPr>
                <a:spLocks/>
              </p:cNvSpPr>
              <p:nvPr/>
            </p:nvSpPr>
            <p:spPr bwMode="auto">
              <a:xfrm>
                <a:off x="4360" y="3302"/>
                <a:ext cx="17" cy="77"/>
              </a:xfrm>
              <a:custGeom>
                <a:avLst/>
                <a:gdLst>
                  <a:gd name="T0" fmla="*/ 3 w 17"/>
                  <a:gd name="T1" fmla="*/ 0 h 77"/>
                  <a:gd name="T2" fmla="*/ 3 w 17"/>
                  <a:gd name="T3" fmla="*/ 0 h 77"/>
                  <a:gd name="T4" fmla="*/ 3 w 17"/>
                  <a:gd name="T5" fmla="*/ 9 h 77"/>
                  <a:gd name="T6" fmla="*/ 3 w 17"/>
                  <a:gd name="T7" fmla="*/ 18 h 77"/>
                  <a:gd name="T8" fmla="*/ 0 w 17"/>
                  <a:gd name="T9" fmla="*/ 25 h 77"/>
                  <a:gd name="T10" fmla="*/ 0 w 17"/>
                  <a:gd name="T11" fmla="*/ 34 h 77"/>
                  <a:gd name="T12" fmla="*/ 0 w 17"/>
                  <a:gd name="T13" fmla="*/ 43 h 77"/>
                  <a:gd name="T14" fmla="*/ 0 w 17"/>
                  <a:gd name="T15" fmla="*/ 52 h 77"/>
                  <a:gd name="T16" fmla="*/ 0 w 17"/>
                  <a:gd name="T17" fmla="*/ 63 h 77"/>
                  <a:gd name="T18" fmla="*/ 3 w 17"/>
                  <a:gd name="T19" fmla="*/ 76 h 77"/>
                  <a:gd name="T20" fmla="*/ 16 w 17"/>
                  <a:gd name="T21" fmla="*/ 76 h 77"/>
                  <a:gd name="T22" fmla="*/ 12 w 17"/>
                  <a:gd name="T23" fmla="*/ 63 h 77"/>
                  <a:gd name="T24" fmla="*/ 12 w 17"/>
                  <a:gd name="T25" fmla="*/ 52 h 77"/>
                  <a:gd name="T26" fmla="*/ 12 w 17"/>
                  <a:gd name="T27" fmla="*/ 43 h 77"/>
                  <a:gd name="T28" fmla="*/ 12 w 17"/>
                  <a:gd name="T29" fmla="*/ 34 h 77"/>
                  <a:gd name="T30" fmla="*/ 12 w 17"/>
                  <a:gd name="T31" fmla="*/ 25 h 77"/>
                  <a:gd name="T32" fmla="*/ 16 w 17"/>
                  <a:gd name="T33" fmla="*/ 18 h 77"/>
                  <a:gd name="T34" fmla="*/ 16 w 17"/>
                  <a:gd name="T35" fmla="*/ 9 h 77"/>
                  <a:gd name="T36" fmla="*/ 16 w 17"/>
                  <a:gd name="T37" fmla="*/ 0 h 77"/>
                  <a:gd name="T38" fmla="*/ 3 w 17"/>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7">
                    <a:moveTo>
                      <a:pt x="3" y="0"/>
                    </a:moveTo>
                    <a:lnTo>
                      <a:pt x="3" y="0"/>
                    </a:lnTo>
                    <a:lnTo>
                      <a:pt x="3" y="9"/>
                    </a:lnTo>
                    <a:lnTo>
                      <a:pt x="3" y="18"/>
                    </a:lnTo>
                    <a:lnTo>
                      <a:pt x="0" y="25"/>
                    </a:lnTo>
                    <a:lnTo>
                      <a:pt x="0" y="34"/>
                    </a:lnTo>
                    <a:lnTo>
                      <a:pt x="0" y="43"/>
                    </a:lnTo>
                    <a:lnTo>
                      <a:pt x="0" y="52"/>
                    </a:lnTo>
                    <a:lnTo>
                      <a:pt x="0" y="63"/>
                    </a:lnTo>
                    <a:lnTo>
                      <a:pt x="3" y="76"/>
                    </a:lnTo>
                    <a:lnTo>
                      <a:pt x="16" y="76"/>
                    </a:lnTo>
                    <a:lnTo>
                      <a:pt x="12" y="63"/>
                    </a:lnTo>
                    <a:lnTo>
                      <a:pt x="12" y="52"/>
                    </a:lnTo>
                    <a:lnTo>
                      <a:pt x="12" y="43"/>
                    </a:lnTo>
                    <a:lnTo>
                      <a:pt x="12" y="34"/>
                    </a:lnTo>
                    <a:lnTo>
                      <a:pt x="12" y="25"/>
                    </a:lnTo>
                    <a:lnTo>
                      <a:pt x="16" y="18"/>
                    </a:lnTo>
                    <a:lnTo>
                      <a:pt x="16" y="9"/>
                    </a:lnTo>
                    <a:lnTo>
                      <a:pt x="16"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2" name="Freeform 178">
                <a:extLst>
                  <a:ext uri="{FF2B5EF4-FFF2-40B4-BE49-F238E27FC236}">
                    <a16:creationId xmlns:a16="http://schemas.microsoft.com/office/drawing/2014/main" id="{F904D9D2-2B2B-F3DE-2FA7-3E73F1ADF23B}"/>
                  </a:ext>
                </a:extLst>
              </p:cNvPr>
              <p:cNvSpPr>
                <a:spLocks/>
              </p:cNvSpPr>
              <p:nvPr/>
            </p:nvSpPr>
            <p:spPr bwMode="auto">
              <a:xfrm>
                <a:off x="4361" y="3232"/>
                <a:ext cx="17" cy="71"/>
              </a:xfrm>
              <a:custGeom>
                <a:avLst/>
                <a:gdLst>
                  <a:gd name="T0" fmla="*/ 0 w 17"/>
                  <a:gd name="T1" fmla="*/ 0 h 71"/>
                  <a:gd name="T2" fmla="*/ 0 w 17"/>
                  <a:gd name="T3" fmla="*/ 0 h 71"/>
                  <a:gd name="T4" fmla="*/ 0 w 17"/>
                  <a:gd name="T5" fmla="*/ 70 h 71"/>
                  <a:gd name="T6" fmla="*/ 16 w 17"/>
                  <a:gd name="T7" fmla="*/ 70 h 71"/>
                  <a:gd name="T8" fmla="*/ 16 w 17"/>
                  <a:gd name="T9" fmla="*/ 0 h 71"/>
                  <a:gd name="T10" fmla="*/ 0 w 17"/>
                  <a:gd name="T11" fmla="*/ 0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1">
                    <a:moveTo>
                      <a:pt x="0" y="0"/>
                    </a:moveTo>
                    <a:lnTo>
                      <a:pt x="0" y="0"/>
                    </a:lnTo>
                    <a:lnTo>
                      <a:pt x="0" y="70"/>
                    </a:lnTo>
                    <a:lnTo>
                      <a:pt x="16" y="70"/>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3" name="Freeform 179">
                <a:extLst>
                  <a:ext uri="{FF2B5EF4-FFF2-40B4-BE49-F238E27FC236}">
                    <a16:creationId xmlns:a16="http://schemas.microsoft.com/office/drawing/2014/main" id="{3F99558E-7BD0-BCE9-BCBB-9269B4301CDD}"/>
                  </a:ext>
                </a:extLst>
              </p:cNvPr>
              <p:cNvSpPr>
                <a:spLocks/>
              </p:cNvSpPr>
              <p:nvPr/>
            </p:nvSpPr>
            <p:spPr bwMode="auto">
              <a:xfrm>
                <a:off x="4361" y="3206"/>
                <a:ext cx="17" cy="27"/>
              </a:xfrm>
              <a:custGeom>
                <a:avLst/>
                <a:gdLst>
                  <a:gd name="T0" fmla="*/ 0 w 17"/>
                  <a:gd name="T1" fmla="*/ 0 h 27"/>
                  <a:gd name="T2" fmla="*/ 0 w 17"/>
                  <a:gd name="T3" fmla="*/ 0 h 27"/>
                  <a:gd name="T4" fmla="*/ 0 w 17"/>
                  <a:gd name="T5" fmla="*/ 26 h 27"/>
                  <a:gd name="T6" fmla="*/ 16 w 17"/>
                  <a:gd name="T7" fmla="*/ 26 h 27"/>
                  <a:gd name="T8" fmla="*/ 16 w 17"/>
                  <a:gd name="T9" fmla="*/ 0 h 27"/>
                  <a:gd name="T10" fmla="*/ 0 w 17"/>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7">
                    <a:moveTo>
                      <a:pt x="0" y="0"/>
                    </a:moveTo>
                    <a:lnTo>
                      <a:pt x="0" y="0"/>
                    </a:lnTo>
                    <a:lnTo>
                      <a:pt x="0" y="26"/>
                    </a:lnTo>
                    <a:lnTo>
                      <a:pt x="16" y="2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4" name="Freeform 180">
                <a:extLst>
                  <a:ext uri="{FF2B5EF4-FFF2-40B4-BE49-F238E27FC236}">
                    <a16:creationId xmlns:a16="http://schemas.microsoft.com/office/drawing/2014/main" id="{B21B5D8E-F917-8AD3-4914-D0A30CF81948}"/>
                  </a:ext>
                </a:extLst>
              </p:cNvPr>
              <p:cNvSpPr>
                <a:spLocks/>
              </p:cNvSpPr>
              <p:nvPr/>
            </p:nvSpPr>
            <p:spPr bwMode="auto">
              <a:xfrm>
                <a:off x="4361" y="3122"/>
                <a:ext cx="17" cy="85"/>
              </a:xfrm>
              <a:custGeom>
                <a:avLst/>
                <a:gdLst>
                  <a:gd name="T0" fmla="*/ 16 w 17"/>
                  <a:gd name="T1" fmla="*/ 2 h 85"/>
                  <a:gd name="T2" fmla="*/ 11 w 17"/>
                  <a:gd name="T3" fmla="*/ 1 h 85"/>
                  <a:gd name="T4" fmla="*/ 0 w 17"/>
                  <a:gd name="T5" fmla="*/ 84 h 85"/>
                  <a:gd name="T6" fmla="*/ 4 w 17"/>
                  <a:gd name="T7" fmla="*/ 84 h 85"/>
                  <a:gd name="T8" fmla="*/ 16 w 17"/>
                  <a:gd name="T9" fmla="*/ 1 h 85"/>
                  <a:gd name="T10" fmla="*/ 11 w 17"/>
                  <a:gd name="T11" fmla="*/ 0 h 85"/>
                  <a:gd name="T12" fmla="*/ 16 w 17"/>
                  <a:gd name="T13" fmla="*/ 2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85">
                    <a:moveTo>
                      <a:pt x="16" y="2"/>
                    </a:moveTo>
                    <a:lnTo>
                      <a:pt x="11" y="1"/>
                    </a:lnTo>
                    <a:lnTo>
                      <a:pt x="0" y="84"/>
                    </a:lnTo>
                    <a:lnTo>
                      <a:pt x="4" y="84"/>
                    </a:lnTo>
                    <a:lnTo>
                      <a:pt x="16" y="1"/>
                    </a:lnTo>
                    <a:lnTo>
                      <a:pt x="11" y="0"/>
                    </a:lnTo>
                    <a:lnTo>
                      <a:pt x="1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5" name="Freeform 181">
                <a:extLst>
                  <a:ext uri="{FF2B5EF4-FFF2-40B4-BE49-F238E27FC236}">
                    <a16:creationId xmlns:a16="http://schemas.microsoft.com/office/drawing/2014/main" id="{4274A9C1-F863-FFFC-8853-38F018F40951}"/>
                  </a:ext>
                </a:extLst>
              </p:cNvPr>
              <p:cNvSpPr>
                <a:spLocks/>
              </p:cNvSpPr>
              <p:nvPr/>
            </p:nvSpPr>
            <p:spPr bwMode="auto">
              <a:xfrm>
                <a:off x="4370" y="3122"/>
                <a:ext cx="17" cy="166"/>
              </a:xfrm>
              <a:custGeom>
                <a:avLst/>
                <a:gdLst>
                  <a:gd name="T0" fmla="*/ 16 w 17"/>
                  <a:gd name="T1" fmla="*/ 165 h 166"/>
                  <a:gd name="T2" fmla="*/ 16 w 17"/>
                  <a:gd name="T3" fmla="*/ 165 h 166"/>
                  <a:gd name="T4" fmla="*/ 16 w 17"/>
                  <a:gd name="T5" fmla="*/ 150 h 166"/>
                  <a:gd name="T6" fmla="*/ 16 w 17"/>
                  <a:gd name="T7" fmla="*/ 136 h 166"/>
                  <a:gd name="T8" fmla="*/ 14 w 17"/>
                  <a:gd name="T9" fmla="*/ 123 h 166"/>
                  <a:gd name="T10" fmla="*/ 14 w 17"/>
                  <a:gd name="T11" fmla="*/ 112 h 166"/>
                  <a:gd name="T12" fmla="*/ 12 w 17"/>
                  <a:gd name="T13" fmla="*/ 100 h 166"/>
                  <a:gd name="T14" fmla="*/ 11 w 17"/>
                  <a:gd name="T15" fmla="*/ 88 h 166"/>
                  <a:gd name="T16" fmla="*/ 10 w 17"/>
                  <a:gd name="T17" fmla="*/ 78 h 166"/>
                  <a:gd name="T18" fmla="*/ 8 w 17"/>
                  <a:gd name="T19" fmla="*/ 68 h 166"/>
                  <a:gd name="T20" fmla="*/ 7 w 17"/>
                  <a:gd name="T21" fmla="*/ 59 h 166"/>
                  <a:gd name="T22" fmla="*/ 6 w 17"/>
                  <a:gd name="T23" fmla="*/ 50 h 166"/>
                  <a:gd name="T24" fmla="*/ 5 w 17"/>
                  <a:gd name="T25" fmla="*/ 41 h 166"/>
                  <a:gd name="T26" fmla="*/ 4 w 17"/>
                  <a:gd name="T27" fmla="*/ 33 h 166"/>
                  <a:gd name="T28" fmla="*/ 4 w 17"/>
                  <a:gd name="T29" fmla="*/ 24 h 166"/>
                  <a:gd name="T30" fmla="*/ 4 w 17"/>
                  <a:gd name="T31" fmla="*/ 16 h 166"/>
                  <a:gd name="T32" fmla="*/ 4 w 17"/>
                  <a:gd name="T33" fmla="*/ 9 h 166"/>
                  <a:gd name="T34" fmla="*/ 5 w 17"/>
                  <a:gd name="T35" fmla="*/ 2 h 166"/>
                  <a:gd name="T36" fmla="*/ 1 w 17"/>
                  <a:gd name="T37" fmla="*/ 0 h 166"/>
                  <a:gd name="T38" fmla="*/ 0 w 17"/>
                  <a:gd name="T39" fmla="*/ 9 h 166"/>
                  <a:gd name="T40" fmla="*/ 0 w 17"/>
                  <a:gd name="T41" fmla="*/ 16 h 166"/>
                  <a:gd name="T42" fmla="*/ 0 w 17"/>
                  <a:gd name="T43" fmla="*/ 24 h 166"/>
                  <a:gd name="T44" fmla="*/ 0 w 17"/>
                  <a:gd name="T45" fmla="*/ 33 h 166"/>
                  <a:gd name="T46" fmla="*/ 1 w 17"/>
                  <a:gd name="T47" fmla="*/ 41 h 166"/>
                  <a:gd name="T48" fmla="*/ 2 w 17"/>
                  <a:gd name="T49" fmla="*/ 50 h 166"/>
                  <a:gd name="T50" fmla="*/ 3 w 17"/>
                  <a:gd name="T51" fmla="*/ 59 h 166"/>
                  <a:gd name="T52" fmla="*/ 5 w 17"/>
                  <a:gd name="T53" fmla="*/ 69 h 166"/>
                  <a:gd name="T54" fmla="*/ 6 w 17"/>
                  <a:gd name="T55" fmla="*/ 79 h 166"/>
                  <a:gd name="T56" fmla="*/ 7 w 17"/>
                  <a:gd name="T57" fmla="*/ 88 h 166"/>
                  <a:gd name="T58" fmla="*/ 8 w 17"/>
                  <a:gd name="T59" fmla="*/ 100 h 166"/>
                  <a:gd name="T60" fmla="*/ 10 w 17"/>
                  <a:gd name="T61" fmla="*/ 112 h 166"/>
                  <a:gd name="T62" fmla="*/ 10 w 17"/>
                  <a:gd name="T63" fmla="*/ 123 h 166"/>
                  <a:gd name="T64" fmla="*/ 11 w 17"/>
                  <a:gd name="T65" fmla="*/ 136 h 166"/>
                  <a:gd name="T66" fmla="*/ 11 w 17"/>
                  <a:gd name="T67" fmla="*/ 150 h 166"/>
                  <a:gd name="T68" fmla="*/ 11 w 17"/>
                  <a:gd name="T69" fmla="*/ 165 h 166"/>
                  <a:gd name="T70" fmla="*/ 16 w 17"/>
                  <a:gd name="T71" fmla="*/ 165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66">
                    <a:moveTo>
                      <a:pt x="16" y="165"/>
                    </a:moveTo>
                    <a:lnTo>
                      <a:pt x="16" y="165"/>
                    </a:lnTo>
                    <a:lnTo>
                      <a:pt x="16" y="150"/>
                    </a:lnTo>
                    <a:lnTo>
                      <a:pt x="16" y="136"/>
                    </a:lnTo>
                    <a:lnTo>
                      <a:pt x="14" y="123"/>
                    </a:lnTo>
                    <a:lnTo>
                      <a:pt x="14" y="112"/>
                    </a:lnTo>
                    <a:lnTo>
                      <a:pt x="12" y="100"/>
                    </a:lnTo>
                    <a:lnTo>
                      <a:pt x="11" y="88"/>
                    </a:lnTo>
                    <a:lnTo>
                      <a:pt x="10" y="78"/>
                    </a:lnTo>
                    <a:lnTo>
                      <a:pt x="8" y="68"/>
                    </a:lnTo>
                    <a:lnTo>
                      <a:pt x="7" y="59"/>
                    </a:lnTo>
                    <a:lnTo>
                      <a:pt x="6" y="50"/>
                    </a:lnTo>
                    <a:lnTo>
                      <a:pt x="5" y="41"/>
                    </a:lnTo>
                    <a:lnTo>
                      <a:pt x="4" y="33"/>
                    </a:lnTo>
                    <a:lnTo>
                      <a:pt x="4" y="24"/>
                    </a:lnTo>
                    <a:lnTo>
                      <a:pt x="4" y="16"/>
                    </a:lnTo>
                    <a:lnTo>
                      <a:pt x="4" y="9"/>
                    </a:lnTo>
                    <a:lnTo>
                      <a:pt x="5" y="2"/>
                    </a:lnTo>
                    <a:lnTo>
                      <a:pt x="1" y="0"/>
                    </a:lnTo>
                    <a:lnTo>
                      <a:pt x="0" y="9"/>
                    </a:lnTo>
                    <a:lnTo>
                      <a:pt x="0" y="16"/>
                    </a:lnTo>
                    <a:lnTo>
                      <a:pt x="0" y="24"/>
                    </a:lnTo>
                    <a:lnTo>
                      <a:pt x="0" y="33"/>
                    </a:lnTo>
                    <a:lnTo>
                      <a:pt x="1" y="41"/>
                    </a:lnTo>
                    <a:lnTo>
                      <a:pt x="2" y="50"/>
                    </a:lnTo>
                    <a:lnTo>
                      <a:pt x="3" y="59"/>
                    </a:lnTo>
                    <a:lnTo>
                      <a:pt x="5" y="69"/>
                    </a:lnTo>
                    <a:lnTo>
                      <a:pt x="6" y="79"/>
                    </a:lnTo>
                    <a:lnTo>
                      <a:pt x="7" y="88"/>
                    </a:lnTo>
                    <a:lnTo>
                      <a:pt x="8" y="100"/>
                    </a:lnTo>
                    <a:lnTo>
                      <a:pt x="10" y="112"/>
                    </a:lnTo>
                    <a:lnTo>
                      <a:pt x="10" y="123"/>
                    </a:lnTo>
                    <a:lnTo>
                      <a:pt x="11" y="136"/>
                    </a:lnTo>
                    <a:lnTo>
                      <a:pt x="11" y="150"/>
                    </a:lnTo>
                    <a:lnTo>
                      <a:pt x="11" y="165"/>
                    </a:lnTo>
                    <a:lnTo>
                      <a:pt x="16" y="1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6" name="Freeform 182">
                <a:extLst>
                  <a:ext uri="{FF2B5EF4-FFF2-40B4-BE49-F238E27FC236}">
                    <a16:creationId xmlns:a16="http://schemas.microsoft.com/office/drawing/2014/main" id="{68F49959-8E06-4C6D-EFDA-A762891FEF95}"/>
                  </a:ext>
                </a:extLst>
              </p:cNvPr>
              <p:cNvSpPr>
                <a:spLocks/>
              </p:cNvSpPr>
              <p:nvPr/>
            </p:nvSpPr>
            <p:spPr bwMode="auto">
              <a:xfrm>
                <a:off x="4381" y="3287"/>
                <a:ext cx="17" cy="89"/>
              </a:xfrm>
              <a:custGeom>
                <a:avLst/>
                <a:gdLst>
                  <a:gd name="T0" fmla="*/ 9 w 17"/>
                  <a:gd name="T1" fmla="*/ 88 h 89"/>
                  <a:gd name="T2" fmla="*/ 16 w 17"/>
                  <a:gd name="T3" fmla="*/ 88 h 89"/>
                  <a:gd name="T4" fmla="*/ 12 w 17"/>
                  <a:gd name="T5" fmla="*/ 0 h 89"/>
                  <a:gd name="T6" fmla="*/ 0 w 17"/>
                  <a:gd name="T7" fmla="*/ 0 h 89"/>
                  <a:gd name="T8" fmla="*/ 3 w 17"/>
                  <a:gd name="T9" fmla="*/ 88 h 89"/>
                  <a:gd name="T10" fmla="*/ 9 w 17"/>
                  <a:gd name="T11" fmla="*/ 88 h 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9">
                    <a:moveTo>
                      <a:pt x="9" y="88"/>
                    </a:moveTo>
                    <a:lnTo>
                      <a:pt x="16" y="88"/>
                    </a:lnTo>
                    <a:lnTo>
                      <a:pt x="12" y="0"/>
                    </a:lnTo>
                    <a:lnTo>
                      <a:pt x="0" y="0"/>
                    </a:lnTo>
                    <a:lnTo>
                      <a:pt x="3" y="88"/>
                    </a:lnTo>
                    <a:lnTo>
                      <a:pt x="9" y="8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7" name="Freeform 183">
                <a:extLst>
                  <a:ext uri="{FF2B5EF4-FFF2-40B4-BE49-F238E27FC236}">
                    <a16:creationId xmlns:a16="http://schemas.microsoft.com/office/drawing/2014/main" id="{F8A5F2EB-0A8F-DCAC-2F3E-6DEB769CC850}"/>
                  </a:ext>
                </a:extLst>
              </p:cNvPr>
              <p:cNvSpPr>
                <a:spLocks/>
              </p:cNvSpPr>
              <p:nvPr/>
            </p:nvSpPr>
            <p:spPr bwMode="auto">
              <a:xfrm>
                <a:off x="4382" y="3375"/>
                <a:ext cx="17" cy="17"/>
              </a:xfrm>
              <a:custGeom>
                <a:avLst/>
                <a:gdLst>
                  <a:gd name="T0" fmla="*/ 0 w 17"/>
                  <a:gd name="T1" fmla="*/ 0 h 17"/>
                  <a:gd name="T2" fmla="*/ 4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8" name="Freeform 184">
                <a:extLst>
                  <a:ext uri="{FF2B5EF4-FFF2-40B4-BE49-F238E27FC236}">
                    <a16:creationId xmlns:a16="http://schemas.microsoft.com/office/drawing/2014/main" id="{2C3A78FC-8562-BFE8-1435-98CC5A48CDED}"/>
                  </a:ext>
                </a:extLst>
              </p:cNvPr>
              <p:cNvSpPr>
                <a:spLocks/>
              </p:cNvSpPr>
              <p:nvPr/>
            </p:nvSpPr>
            <p:spPr bwMode="auto">
              <a:xfrm>
                <a:off x="4707" y="3373"/>
                <a:ext cx="17" cy="17"/>
              </a:xfrm>
              <a:custGeom>
                <a:avLst/>
                <a:gdLst>
                  <a:gd name="T0" fmla="*/ 0 w 17"/>
                  <a:gd name="T1" fmla="*/ 0 h 17"/>
                  <a:gd name="T2" fmla="*/ 4 w 17"/>
                  <a:gd name="T3" fmla="*/ 10 h 17"/>
                  <a:gd name="T4" fmla="*/ 8 w 17"/>
                  <a:gd name="T5" fmla="*/ 16 h 17"/>
                  <a:gd name="T6" fmla="*/ 12 w 17"/>
                  <a:gd name="T7" fmla="*/ 10 h 17"/>
                  <a:gd name="T8" fmla="*/ 16 w 17"/>
                  <a:gd name="T9" fmla="*/ 1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0"/>
                    </a:lnTo>
                    <a:lnTo>
                      <a:pt x="8" y="16"/>
                    </a:lnTo>
                    <a:lnTo>
                      <a:pt x="12" y="10"/>
                    </a:lnTo>
                    <a:lnTo>
                      <a:pt x="16" y="1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19" name="Freeform 185">
                <a:extLst>
                  <a:ext uri="{FF2B5EF4-FFF2-40B4-BE49-F238E27FC236}">
                    <a16:creationId xmlns:a16="http://schemas.microsoft.com/office/drawing/2014/main" id="{B0E0F828-D33B-57CA-3C8B-37C5268EE997}"/>
                  </a:ext>
                </a:extLst>
              </p:cNvPr>
              <p:cNvSpPr>
                <a:spLocks/>
              </p:cNvSpPr>
              <p:nvPr/>
            </p:nvSpPr>
            <p:spPr bwMode="auto">
              <a:xfrm>
                <a:off x="4707" y="3363"/>
                <a:ext cx="17" cy="17"/>
              </a:xfrm>
              <a:custGeom>
                <a:avLst/>
                <a:gdLst>
                  <a:gd name="T0" fmla="*/ 6 w 17"/>
                  <a:gd name="T1" fmla="*/ 0 h 17"/>
                  <a:gd name="T2" fmla="*/ 6 w 17"/>
                  <a:gd name="T3" fmla="*/ 0 h 17"/>
                  <a:gd name="T4" fmla="*/ 4 w 17"/>
                  <a:gd name="T5" fmla="*/ 9 h 17"/>
                  <a:gd name="T6" fmla="*/ 2 w 17"/>
                  <a:gd name="T7" fmla="*/ 10 h 17"/>
                  <a:gd name="T8" fmla="*/ 11 w 17"/>
                  <a:gd name="T9" fmla="*/ 12 h 17"/>
                  <a:gd name="T10" fmla="*/ 13 w 17"/>
                  <a:gd name="T11" fmla="*/ 9 h 17"/>
                  <a:gd name="T12" fmla="*/ 13 w 17"/>
                  <a:gd name="T13" fmla="*/ 6 h 17"/>
                  <a:gd name="T14" fmla="*/ 4 w 17"/>
                  <a:gd name="T15" fmla="*/ 2 h 17"/>
                  <a:gd name="T16" fmla="*/ 4 w 17"/>
                  <a:gd name="T17" fmla="*/ 6 h 17"/>
                  <a:gd name="T18" fmla="*/ 0 w 17"/>
                  <a:gd name="T19" fmla="*/ 13 h 17"/>
                  <a:gd name="T20" fmla="*/ 9 w 17"/>
                  <a:gd name="T21" fmla="*/ 16 h 17"/>
                  <a:gd name="T22" fmla="*/ 13 w 17"/>
                  <a:gd name="T23" fmla="*/ 8 h 17"/>
                  <a:gd name="T24" fmla="*/ 13 w 17"/>
                  <a:gd name="T25" fmla="*/ 5 h 17"/>
                  <a:gd name="T26" fmla="*/ 4 w 17"/>
                  <a:gd name="T27" fmla="*/ 5 h 17"/>
                  <a:gd name="T28" fmla="*/ 4 w 17"/>
                  <a:gd name="T29" fmla="*/ 8 h 17"/>
                  <a:gd name="T30" fmla="*/ 2 w 17"/>
                  <a:gd name="T31" fmla="*/ 10 h 17"/>
                  <a:gd name="T32" fmla="*/ 11 w 17"/>
                  <a:gd name="T33" fmla="*/ 13 h 17"/>
                  <a:gd name="T34" fmla="*/ 13 w 17"/>
                  <a:gd name="T35" fmla="*/ 10 h 17"/>
                  <a:gd name="T36" fmla="*/ 16 w 17"/>
                  <a:gd name="T37" fmla="*/ 1 h 17"/>
                  <a:gd name="T38" fmla="*/ 6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17">
                    <a:moveTo>
                      <a:pt x="6" y="0"/>
                    </a:moveTo>
                    <a:lnTo>
                      <a:pt x="6" y="0"/>
                    </a:lnTo>
                    <a:lnTo>
                      <a:pt x="4" y="9"/>
                    </a:lnTo>
                    <a:lnTo>
                      <a:pt x="2" y="10"/>
                    </a:lnTo>
                    <a:lnTo>
                      <a:pt x="11" y="12"/>
                    </a:lnTo>
                    <a:lnTo>
                      <a:pt x="13" y="9"/>
                    </a:lnTo>
                    <a:lnTo>
                      <a:pt x="13" y="6"/>
                    </a:lnTo>
                    <a:lnTo>
                      <a:pt x="4" y="2"/>
                    </a:lnTo>
                    <a:lnTo>
                      <a:pt x="4" y="6"/>
                    </a:lnTo>
                    <a:lnTo>
                      <a:pt x="0" y="13"/>
                    </a:lnTo>
                    <a:lnTo>
                      <a:pt x="9" y="16"/>
                    </a:lnTo>
                    <a:lnTo>
                      <a:pt x="13" y="8"/>
                    </a:lnTo>
                    <a:lnTo>
                      <a:pt x="13" y="5"/>
                    </a:lnTo>
                    <a:lnTo>
                      <a:pt x="4" y="5"/>
                    </a:lnTo>
                    <a:lnTo>
                      <a:pt x="4" y="8"/>
                    </a:lnTo>
                    <a:lnTo>
                      <a:pt x="2" y="10"/>
                    </a:lnTo>
                    <a:lnTo>
                      <a:pt x="11" y="13"/>
                    </a:lnTo>
                    <a:lnTo>
                      <a:pt x="13" y="10"/>
                    </a:lnTo>
                    <a:lnTo>
                      <a:pt x="16" y="1"/>
                    </a:lnTo>
                    <a:lnTo>
                      <a:pt x="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0" name="Freeform 186">
                <a:extLst>
                  <a:ext uri="{FF2B5EF4-FFF2-40B4-BE49-F238E27FC236}">
                    <a16:creationId xmlns:a16="http://schemas.microsoft.com/office/drawing/2014/main" id="{146F7A5D-8CAD-CFBA-9601-85B70B64E617}"/>
                  </a:ext>
                </a:extLst>
              </p:cNvPr>
              <p:cNvSpPr>
                <a:spLocks/>
              </p:cNvSpPr>
              <p:nvPr/>
            </p:nvSpPr>
            <p:spPr bwMode="auto">
              <a:xfrm>
                <a:off x="4710" y="3289"/>
                <a:ext cx="26" cy="76"/>
              </a:xfrm>
              <a:custGeom>
                <a:avLst/>
                <a:gdLst>
                  <a:gd name="T0" fmla="*/ 21 w 26"/>
                  <a:gd name="T1" fmla="*/ 0 h 76"/>
                  <a:gd name="T2" fmla="*/ 21 w 26"/>
                  <a:gd name="T3" fmla="*/ 0 h 76"/>
                  <a:gd name="T4" fmla="*/ 20 w 26"/>
                  <a:gd name="T5" fmla="*/ 6 h 76"/>
                  <a:gd name="T6" fmla="*/ 17 w 26"/>
                  <a:gd name="T7" fmla="*/ 14 h 76"/>
                  <a:gd name="T8" fmla="*/ 15 w 26"/>
                  <a:gd name="T9" fmla="*/ 24 h 76"/>
                  <a:gd name="T10" fmla="*/ 11 w 26"/>
                  <a:gd name="T11" fmla="*/ 34 h 76"/>
                  <a:gd name="T12" fmla="*/ 8 w 26"/>
                  <a:gd name="T13" fmla="*/ 46 h 76"/>
                  <a:gd name="T14" fmla="*/ 5 w 26"/>
                  <a:gd name="T15" fmla="*/ 57 h 76"/>
                  <a:gd name="T16" fmla="*/ 3 w 26"/>
                  <a:gd name="T17" fmla="*/ 66 h 76"/>
                  <a:gd name="T18" fmla="*/ 0 w 26"/>
                  <a:gd name="T19" fmla="*/ 74 h 76"/>
                  <a:gd name="T20" fmla="*/ 4 w 26"/>
                  <a:gd name="T21" fmla="*/ 75 h 76"/>
                  <a:gd name="T22" fmla="*/ 6 w 26"/>
                  <a:gd name="T23" fmla="*/ 67 h 76"/>
                  <a:gd name="T24" fmla="*/ 9 w 26"/>
                  <a:gd name="T25" fmla="*/ 58 h 76"/>
                  <a:gd name="T26" fmla="*/ 12 w 26"/>
                  <a:gd name="T27" fmla="*/ 47 h 76"/>
                  <a:gd name="T28" fmla="*/ 15 w 26"/>
                  <a:gd name="T29" fmla="*/ 35 h 76"/>
                  <a:gd name="T30" fmla="*/ 18 w 26"/>
                  <a:gd name="T31" fmla="*/ 25 h 76"/>
                  <a:gd name="T32" fmla="*/ 21 w 26"/>
                  <a:gd name="T33" fmla="*/ 15 h 76"/>
                  <a:gd name="T34" fmla="*/ 23 w 26"/>
                  <a:gd name="T35" fmla="*/ 6 h 76"/>
                  <a:gd name="T36" fmla="*/ 25 w 26"/>
                  <a:gd name="T37" fmla="*/ 1 h 76"/>
                  <a:gd name="T38" fmla="*/ 21 w 26"/>
                  <a:gd name="T39" fmla="*/ 0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76">
                    <a:moveTo>
                      <a:pt x="21" y="0"/>
                    </a:moveTo>
                    <a:lnTo>
                      <a:pt x="21" y="0"/>
                    </a:lnTo>
                    <a:lnTo>
                      <a:pt x="20" y="6"/>
                    </a:lnTo>
                    <a:lnTo>
                      <a:pt x="17" y="14"/>
                    </a:lnTo>
                    <a:lnTo>
                      <a:pt x="15" y="24"/>
                    </a:lnTo>
                    <a:lnTo>
                      <a:pt x="11" y="34"/>
                    </a:lnTo>
                    <a:lnTo>
                      <a:pt x="8" y="46"/>
                    </a:lnTo>
                    <a:lnTo>
                      <a:pt x="5" y="57"/>
                    </a:lnTo>
                    <a:lnTo>
                      <a:pt x="3" y="66"/>
                    </a:lnTo>
                    <a:lnTo>
                      <a:pt x="0" y="74"/>
                    </a:lnTo>
                    <a:lnTo>
                      <a:pt x="4" y="75"/>
                    </a:lnTo>
                    <a:lnTo>
                      <a:pt x="6" y="67"/>
                    </a:lnTo>
                    <a:lnTo>
                      <a:pt x="9" y="58"/>
                    </a:lnTo>
                    <a:lnTo>
                      <a:pt x="12" y="47"/>
                    </a:lnTo>
                    <a:lnTo>
                      <a:pt x="15" y="35"/>
                    </a:lnTo>
                    <a:lnTo>
                      <a:pt x="18" y="25"/>
                    </a:lnTo>
                    <a:lnTo>
                      <a:pt x="21" y="15"/>
                    </a:lnTo>
                    <a:lnTo>
                      <a:pt x="23" y="6"/>
                    </a:lnTo>
                    <a:lnTo>
                      <a:pt x="25" y="1"/>
                    </a:lnTo>
                    <a:lnTo>
                      <a:pt x="2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1" name="Freeform 187">
                <a:extLst>
                  <a:ext uri="{FF2B5EF4-FFF2-40B4-BE49-F238E27FC236}">
                    <a16:creationId xmlns:a16="http://schemas.microsoft.com/office/drawing/2014/main" id="{A20F165D-72EB-AEA3-A08C-8D1EA6E1A6F9}"/>
                  </a:ext>
                </a:extLst>
              </p:cNvPr>
              <p:cNvSpPr>
                <a:spLocks/>
              </p:cNvSpPr>
              <p:nvPr/>
            </p:nvSpPr>
            <p:spPr bwMode="auto">
              <a:xfrm>
                <a:off x="4731" y="2703"/>
                <a:ext cx="54" cy="588"/>
              </a:xfrm>
              <a:custGeom>
                <a:avLst/>
                <a:gdLst>
                  <a:gd name="T0" fmla="*/ 4 w 54"/>
                  <a:gd name="T1" fmla="*/ 0 h 588"/>
                  <a:gd name="T2" fmla="*/ 8 w 54"/>
                  <a:gd name="T3" fmla="*/ 41 h 588"/>
                  <a:gd name="T4" fmla="*/ 12 w 54"/>
                  <a:gd name="T5" fmla="*/ 80 h 588"/>
                  <a:gd name="T6" fmla="*/ 18 w 54"/>
                  <a:gd name="T7" fmla="*/ 116 h 588"/>
                  <a:gd name="T8" fmla="*/ 24 w 54"/>
                  <a:gd name="T9" fmla="*/ 152 h 588"/>
                  <a:gd name="T10" fmla="*/ 31 w 54"/>
                  <a:gd name="T11" fmla="*/ 186 h 588"/>
                  <a:gd name="T12" fmla="*/ 36 w 54"/>
                  <a:gd name="T13" fmla="*/ 220 h 588"/>
                  <a:gd name="T14" fmla="*/ 42 w 54"/>
                  <a:gd name="T15" fmla="*/ 252 h 588"/>
                  <a:gd name="T16" fmla="*/ 46 w 54"/>
                  <a:gd name="T17" fmla="*/ 286 h 588"/>
                  <a:gd name="T18" fmla="*/ 48 w 54"/>
                  <a:gd name="T19" fmla="*/ 318 h 588"/>
                  <a:gd name="T20" fmla="*/ 49 w 54"/>
                  <a:gd name="T21" fmla="*/ 352 h 588"/>
                  <a:gd name="T22" fmla="*/ 48 w 54"/>
                  <a:gd name="T23" fmla="*/ 387 h 588"/>
                  <a:gd name="T24" fmla="*/ 44 w 54"/>
                  <a:gd name="T25" fmla="*/ 423 h 588"/>
                  <a:gd name="T26" fmla="*/ 39 w 54"/>
                  <a:gd name="T27" fmla="*/ 460 h 588"/>
                  <a:gd name="T28" fmla="*/ 29 w 54"/>
                  <a:gd name="T29" fmla="*/ 500 h 588"/>
                  <a:gd name="T30" fmla="*/ 17 w 54"/>
                  <a:gd name="T31" fmla="*/ 541 h 588"/>
                  <a:gd name="T32" fmla="*/ 0 w 54"/>
                  <a:gd name="T33" fmla="*/ 586 h 588"/>
                  <a:gd name="T34" fmla="*/ 13 w 54"/>
                  <a:gd name="T35" fmla="*/ 564 h 588"/>
                  <a:gd name="T36" fmla="*/ 27 w 54"/>
                  <a:gd name="T37" fmla="*/ 521 h 588"/>
                  <a:gd name="T38" fmla="*/ 38 w 54"/>
                  <a:gd name="T39" fmla="*/ 481 h 588"/>
                  <a:gd name="T40" fmla="*/ 46 w 54"/>
                  <a:gd name="T41" fmla="*/ 442 h 588"/>
                  <a:gd name="T42" fmla="*/ 51 w 54"/>
                  <a:gd name="T43" fmla="*/ 405 h 588"/>
                  <a:gd name="T44" fmla="*/ 53 w 54"/>
                  <a:gd name="T45" fmla="*/ 370 h 588"/>
                  <a:gd name="T46" fmla="*/ 53 w 54"/>
                  <a:gd name="T47" fmla="*/ 336 h 588"/>
                  <a:gd name="T48" fmla="*/ 51 w 54"/>
                  <a:gd name="T49" fmla="*/ 302 h 588"/>
                  <a:gd name="T50" fmla="*/ 48 w 54"/>
                  <a:gd name="T51" fmla="*/ 269 h 588"/>
                  <a:gd name="T52" fmla="*/ 43 w 54"/>
                  <a:gd name="T53" fmla="*/ 235 h 588"/>
                  <a:gd name="T54" fmla="*/ 37 w 54"/>
                  <a:gd name="T55" fmla="*/ 202 h 588"/>
                  <a:gd name="T56" fmla="*/ 32 w 54"/>
                  <a:gd name="T57" fmla="*/ 168 h 588"/>
                  <a:gd name="T58" fmla="*/ 26 w 54"/>
                  <a:gd name="T59" fmla="*/ 133 h 588"/>
                  <a:gd name="T60" fmla="*/ 19 w 54"/>
                  <a:gd name="T61" fmla="*/ 97 h 588"/>
                  <a:gd name="T62" fmla="*/ 14 w 54"/>
                  <a:gd name="T63" fmla="*/ 60 h 588"/>
                  <a:gd name="T64" fmla="*/ 9 w 54"/>
                  <a:gd name="T65" fmla="*/ 21 h 588"/>
                  <a:gd name="T66" fmla="*/ 4 w 54"/>
                  <a:gd name="T67" fmla="*/ 1 h 5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4" h="588">
                    <a:moveTo>
                      <a:pt x="4" y="1"/>
                    </a:moveTo>
                    <a:lnTo>
                      <a:pt x="4" y="0"/>
                    </a:lnTo>
                    <a:lnTo>
                      <a:pt x="5" y="21"/>
                    </a:lnTo>
                    <a:lnTo>
                      <a:pt x="8" y="41"/>
                    </a:lnTo>
                    <a:lnTo>
                      <a:pt x="10" y="60"/>
                    </a:lnTo>
                    <a:lnTo>
                      <a:pt x="12" y="80"/>
                    </a:lnTo>
                    <a:lnTo>
                      <a:pt x="16" y="98"/>
                    </a:lnTo>
                    <a:lnTo>
                      <a:pt x="18" y="116"/>
                    </a:lnTo>
                    <a:lnTo>
                      <a:pt x="22" y="135"/>
                    </a:lnTo>
                    <a:lnTo>
                      <a:pt x="24" y="152"/>
                    </a:lnTo>
                    <a:lnTo>
                      <a:pt x="28" y="169"/>
                    </a:lnTo>
                    <a:lnTo>
                      <a:pt x="31" y="186"/>
                    </a:lnTo>
                    <a:lnTo>
                      <a:pt x="34" y="203"/>
                    </a:lnTo>
                    <a:lnTo>
                      <a:pt x="36" y="220"/>
                    </a:lnTo>
                    <a:lnTo>
                      <a:pt x="39" y="236"/>
                    </a:lnTo>
                    <a:lnTo>
                      <a:pt x="42" y="252"/>
                    </a:lnTo>
                    <a:lnTo>
                      <a:pt x="44" y="269"/>
                    </a:lnTo>
                    <a:lnTo>
                      <a:pt x="46" y="286"/>
                    </a:lnTo>
                    <a:lnTo>
                      <a:pt x="47" y="302"/>
                    </a:lnTo>
                    <a:lnTo>
                      <a:pt x="48" y="318"/>
                    </a:lnTo>
                    <a:lnTo>
                      <a:pt x="49" y="336"/>
                    </a:lnTo>
                    <a:lnTo>
                      <a:pt x="49" y="352"/>
                    </a:lnTo>
                    <a:lnTo>
                      <a:pt x="49" y="370"/>
                    </a:lnTo>
                    <a:lnTo>
                      <a:pt x="48" y="387"/>
                    </a:lnTo>
                    <a:lnTo>
                      <a:pt x="47" y="405"/>
                    </a:lnTo>
                    <a:lnTo>
                      <a:pt x="44" y="423"/>
                    </a:lnTo>
                    <a:lnTo>
                      <a:pt x="42" y="441"/>
                    </a:lnTo>
                    <a:lnTo>
                      <a:pt x="39" y="460"/>
                    </a:lnTo>
                    <a:lnTo>
                      <a:pt x="34" y="480"/>
                    </a:lnTo>
                    <a:lnTo>
                      <a:pt x="29" y="500"/>
                    </a:lnTo>
                    <a:lnTo>
                      <a:pt x="24" y="521"/>
                    </a:lnTo>
                    <a:lnTo>
                      <a:pt x="17" y="541"/>
                    </a:lnTo>
                    <a:lnTo>
                      <a:pt x="9" y="563"/>
                    </a:lnTo>
                    <a:lnTo>
                      <a:pt x="0" y="586"/>
                    </a:lnTo>
                    <a:lnTo>
                      <a:pt x="4" y="587"/>
                    </a:lnTo>
                    <a:lnTo>
                      <a:pt x="13" y="564"/>
                    </a:lnTo>
                    <a:lnTo>
                      <a:pt x="21" y="542"/>
                    </a:lnTo>
                    <a:lnTo>
                      <a:pt x="27" y="521"/>
                    </a:lnTo>
                    <a:lnTo>
                      <a:pt x="33" y="501"/>
                    </a:lnTo>
                    <a:lnTo>
                      <a:pt x="38" y="481"/>
                    </a:lnTo>
                    <a:lnTo>
                      <a:pt x="43" y="461"/>
                    </a:lnTo>
                    <a:lnTo>
                      <a:pt x="46" y="442"/>
                    </a:lnTo>
                    <a:lnTo>
                      <a:pt x="48" y="423"/>
                    </a:lnTo>
                    <a:lnTo>
                      <a:pt x="51" y="405"/>
                    </a:lnTo>
                    <a:lnTo>
                      <a:pt x="52" y="387"/>
                    </a:lnTo>
                    <a:lnTo>
                      <a:pt x="53" y="370"/>
                    </a:lnTo>
                    <a:lnTo>
                      <a:pt x="53" y="352"/>
                    </a:lnTo>
                    <a:lnTo>
                      <a:pt x="53" y="336"/>
                    </a:lnTo>
                    <a:lnTo>
                      <a:pt x="52" y="318"/>
                    </a:lnTo>
                    <a:lnTo>
                      <a:pt x="51" y="302"/>
                    </a:lnTo>
                    <a:lnTo>
                      <a:pt x="49" y="286"/>
                    </a:lnTo>
                    <a:lnTo>
                      <a:pt x="48" y="269"/>
                    </a:lnTo>
                    <a:lnTo>
                      <a:pt x="46" y="252"/>
                    </a:lnTo>
                    <a:lnTo>
                      <a:pt x="43" y="235"/>
                    </a:lnTo>
                    <a:lnTo>
                      <a:pt x="40" y="219"/>
                    </a:lnTo>
                    <a:lnTo>
                      <a:pt x="37" y="202"/>
                    </a:lnTo>
                    <a:lnTo>
                      <a:pt x="34" y="185"/>
                    </a:lnTo>
                    <a:lnTo>
                      <a:pt x="32" y="168"/>
                    </a:lnTo>
                    <a:lnTo>
                      <a:pt x="28" y="151"/>
                    </a:lnTo>
                    <a:lnTo>
                      <a:pt x="26" y="133"/>
                    </a:lnTo>
                    <a:lnTo>
                      <a:pt x="22" y="115"/>
                    </a:lnTo>
                    <a:lnTo>
                      <a:pt x="19" y="97"/>
                    </a:lnTo>
                    <a:lnTo>
                      <a:pt x="16" y="79"/>
                    </a:lnTo>
                    <a:lnTo>
                      <a:pt x="14" y="60"/>
                    </a:lnTo>
                    <a:lnTo>
                      <a:pt x="12" y="41"/>
                    </a:lnTo>
                    <a:lnTo>
                      <a:pt x="9" y="21"/>
                    </a:lnTo>
                    <a:lnTo>
                      <a:pt x="7" y="0"/>
                    </a:lnTo>
                    <a:lnTo>
                      <a:pt x="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2" name="Freeform 188">
                <a:extLst>
                  <a:ext uri="{FF2B5EF4-FFF2-40B4-BE49-F238E27FC236}">
                    <a16:creationId xmlns:a16="http://schemas.microsoft.com/office/drawing/2014/main" id="{70C3DD1F-DB66-EF49-3B9A-2A7F7F619165}"/>
                  </a:ext>
                </a:extLst>
              </p:cNvPr>
              <p:cNvSpPr>
                <a:spLocks/>
              </p:cNvSpPr>
              <p:nvPr/>
            </p:nvSpPr>
            <p:spPr bwMode="auto">
              <a:xfrm>
                <a:off x="4726" y="2680"/>
                <a:ext cx="17" cy="25"/>
              </a:xfrm>
              <a:custGeom>
                <a:avLst/>
                <a:gdLst>
                  <a:gd name="T0" fmla="*/ 0 w 17"/>
                  <a:gd name="T1" fmla="*/ 1 h 25"/>
                  <a:gd name="T2" fmla="*/ 0 w 17"/>
                  <a:gd name="T3" fmla="*/ 1 h 25"/>
                  <a:gd name="T4" fmla="*/ 12 w 17"/>
                  <a:gd name="T5" fmla="*/ 24 h 25"/>
                  <a:gd name="T6" fmla="*/ 16 w 17"/>
                  <a:gd name="T7" fmla="*/ 23 h 25"/>
                  <a:gd name="T8" fmla="*/ 5 w 17"/>
                  <a:gd name="T9" fmla="*/ 0 h 25"/>
                  <a:gd name="T10" fmla="*/ 0 w 17"/>
                  <a:gd name="T11" fmla="*/ 1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5">
                    <a:moveTo>
                      <a:pt x="0" y="1"/>
                    </a:moveTo>
                    <a:lnTo>
                      <a:pt x="0" y="1"/>
                    </a:lnTo>
                    <a:lnTo>
                      <a:pt x="12" y="24"/>
                    </a:lnTo>
                    <a:lnTo>
                      <a:pt x="16" y="23"/>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3" name="Freeform 189">
                <a:extLst>
                  <a:ext uri="{FF2B5EF4-FFF2-40B4-BE49-F238E27FC236}">
                    <a16:creationId xmlns:a16="http://schemas.microsoft.com/office/drawing/2014/main" id="{AB2350F7-D752-523A-8906-079587167DD6}"/>
                  </a:ext>
                </a:extLst>
              </p:cNvPr>
              <p:cNvSpPr>
                <a:spLocks/>
              </p:cNvSpPr>
              <p:nvPr/>
            </p:nvSpPr>
            <p:spPr bwMode="auto">
              <a:xfrm>
                <a:off x="4660" y="2523"/>
                <a:ext cx="71" cy="159"/>
              </a:xfrm>
              <a:custGeom>
                <a:avLst/>
                <a:gdLst>
                  <a:gd name="T0" fmla="*/ 0 w 71"/>
                  <a:gd name="T1" fmla="*/ 2 h 159"/>
                  <a:gd name="T2" fmla="*/ 0 w 71"/>
                  <a:gd name="T3" fmla="*/ 2 h 159"/>
                  <a:gd name="T4" fmla="*/ 6 w 71"/>
                  <a:gd name="T5" fmla="*/ 15 h 159"/>
                  <a:gd name="T6" fmla="*/ 12 w 71"/>
                  <a:gd name="T7" fmla="*/ 26 h 159"/>
                  <a:gd name="T8" fmla="*/ 17 w 71"/>
                  <a:gd name="T9" fmla="*/ 36 h 159"/>
                  <a:gd name="T10" fmla="*/ 22 w 71"/>
                  <a:gd name="T11" fmla="*/ 46 h 159"/>
                  <a:gd name="T12" fmla="*/ 28 w 71"/>
                  <a:gd name="T13" fmla="*/ 55 h 159"/>
                  <a:gd name="T14" fmla="*/ 32 w 71"/>
                  <a:gd name="T15" fmla="*/ 63 h 159"/>
                  <a:gd name="T16" fmla="*/ 36 w 71"/>
                  <a:gd name="T17" fmla="*/ 71 h 159"/>
                  <a:gd name="T18" fmla="*/ 40 w 71"/>
                  <a:gd name="T19" fmla="*/ 79 h 159"/>
                  <a:gd name="T20" fmla="*/ 44 w 71"/>
                  <a:gd name="T21" fmla="*/ 87 h 159"/>
                  <a:gd name="T22" fmla="*/ 47 w 71"/>
                  <a:gd name="T23" fmla="*/ 95 h 159"/>
                  <a:gd name="T24" fmla="*/ 51 w 71"/>
                  <a:gd name="T25" fmla="*/ 103 h 159"/>
                  <a:gd name="T26" fmla="*/ 54 w 71"/>
                  <a:gd name="T27" fmla="*/ 112 h 159"/>
                  <a:gd name="T28" fmla="*/ 57 w 71"/>
                  <a:gd name="T29" fmla="*/ 122 h 159"/>
                  <a:gd name="T30" fmla="*/ 60 w 71"/>
                  <a:gd name="T31" fmla="*/ 133 h 159"/>
                  <a:gd name="T32" fmla="*/ 63 w 71"/>
                  <a:gd name="T33" fmla="*/ 144 h 159"/>
                  <a:gd name="T34" fmla="*/ 66 w 71"/>
                  <a:gd name="T35" fmla="*/ 158 h 159"/>
                  <a:gd name="T36" fmla="*/ 70 w 71"/>
                  <a:gd name="T37" fmla="*/ 157 h 159"/>
                  <a:gd name="T38" fmla="*/ 67 w 71"/>
                  <a:gd name="T39" fmla="*/ 144 h 159"/>
                  <a:gd name="T40" fmla="*/ 64 w 71"/>
                  <a:gd name="T41" fmla="*/ 132 h 159"/>
                  <a:gd name="T42" fmla="*/ 61 w 71"/>
                  <a:gd name="T43" fmla="*/ 121 h 159"/>
                  <a:gd name="T44" fmla="*/ 58 w 71"/>
                  <a:gd name="T45" fmla="*/ 111 h 159"/>
                  <a:gd name="T46" fmla="*/ 55 w 71"/>
                  <a:gd name="T47" fmla="*/ 102 h 159"/>
                  <a:gd name="T48" fmla="*/ 51 w 71"/>
                  <a:gd name="T49" fmla="*/ 93 h 159"/>
                  <a:gd name="T50" fmla="*/ 48 w 71"/>
                  <a:gd name="T51" fmla="*/ 85 h 159"/>
                  <a:gd name="T52" fmla="*/ 44 w 71"/>
                  <a:gd name="T53" fmla="*/ 77 h 159"/>
                  <a:gd name="T54" fmla="*/ 39 w 71"/>
                  <a:gd name="T55" fmla="*/ 69 h 159"/>
                  <a:gd name="T56" fmla="*/ 36 w 71"/>
                  <a:gd name="T57" fmla="*/ 61 h 159"/>
                  <a:gd name="T58" fmla="*/ 31 w 71"/>
                  <a:gd name="T59" fmla="*/ 53 h 159"/>
                  <a:gd name="T60" fmla="*/ 26 w 71"/>
                  <a:gd name="T61" fmla="*/ 44 h 159"/>
                  <a:gd name="T62" fmla="*/ 21 w 71"/>
                  <a:gd name="T63" fmla="*/ 34 h 159"/>
                  <a:gd name="T64" fmla="*/ 16 w 71"/>
                  <a:gd name="T65" fmla="*/ 24 h 159"/>
                  <a:gd name="T66" fmla="*/ 10 w 71"/>
                  <a:gd name="T67" fmla="*/ 13 h 159"/>
                  <a:gd name="T68" fmla="*/ 4 w 71"/>
                  <a:gd name="T69" fmla="*/ 0 h 159"/>
                  <a:gd name="T70" fmla="*/ 0 w 71"/>
                  <a:gd name="T71" fmla="*/ 2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1" h="159">
                    <a:moveTo>
                      <a:pt x="0" y="2"/>
                    </a:moveTo>
                    <a:lnTo>
                      <a:pt x="0" y="2"/>
                    </a:lnTo>
                    <a:lnTo>
                      <a:pt x="6" y="15"/>
                    </a:lnTo>
                    <a:lnTo>
                      <a:pt x="12" y="26"/>
                    </a:lnTo>
                    <a:lnTo>
                      <a:pt x="17" y="36"/>
                    </a:lnTo>
                    <a:lnTo>
                      <a:pt x="22" y="46"/>
                    </a:lnTo>
                    <a:lnTo>
                      <a:pt x="28" y="55"/>
                    </a:lnTo>
                    <a:lnTo>
                      <a:pt x="32" y="63"/>
                    </a:lnTo>
                    <a:lnTo>
                      <a:pt x="36" y="71"/>
                    </a:lnTo>
                    <a:lnTo>
                      <a:pt x="40" y="79"/>
                    </a:lnTo>
                    <a:lnTo>
                      <a:pt x="44" y="87"/>
                    </a:lnTo>
                    <a:lnTo>
                      <a:pt x="47" y="95"/>
                    </a:lnTo>
                    <a:lnTo>
                      <a:pt x="51" y="103"/>
                    </a:lnTo>
                    <a:lnTo>
                      <a:pt x="54" y="112"/>
                    </a:lnTo>
                    <a:lnTo>
                      <a:pt x="57" y="122"/>
                    </a:lnTo>
                    <a:lnTo>
                      <a:pt x="60" y="133"/>
                    </a:lnTo>
                    <a:lnTo>
                      <a:pt x="63" y="144"/>
                    </a:lnTo>
                    <a:lnTo>
                      <a:pt x="66" y="158"/>
                    </a:lnTo>
                    <a:lnTo>
                      <a:pt x="70" y="157"/>
                    </a:lnTo>
                    <a:lnTo>
                      <a:pt x="67" y="144"/>
                    </a:lnTo>
                    <a:lnTo>
                      <a:pt x="64" y="132"/>
                    </a:lnTo>
                    <a:lnTo>
                      <a:pt x="61" y="121"/>
                    </a:lnTo>
                    <a:lnTo>
                      <a:pt x="58" y="111"/>
                    </a:lnTo>
                    <a:lnTo>
                      <a:pt x="55" y="102"/>
                    </a:lnTo>
                    <a:lnTo>
                      <a:pt x="51" y="93"/>
                    </a:lnTo>
                    <a:lnTo>
                      <a:pt x="48" y="85"/>
                    </a:lnTo>
                    <a:lnTo>
                      <a:pt x="44" y="77"/>
                    </a:lnTo>
                    <a:lnTo>
                      <a:pt x="39" y="69"/>
                    </a:lnTo>
                    <a:lnTo>
                      <a:pt x="36" y="61"/>
                    </a:lnTo>
                    <a:lnTo>
                      <a:pt x="31" y="53"/>
                    </a:lnTo>
                    <a:lnTo>
                      <a:pt x="26" y="44"/>
                    </a:lnTo>
                    <a:lnTo>
                      <a:pt x="21" y="34"/>
                    </a:lnTo>
                    <a:lnTo>
                      <a:pt x="16" y="24"/>
                    </a:lnTo>
                    <a:lnTo>
                      <a:pt x="10" y="13"/>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4" name="Freeform 190">
                <a:extLst>
                  <a:ext uri="{FF2B5EF4-FFF2-40B4-BE49-F238E27FC236}">
                    <a16:creationId xmlns:a16="http://schemas.microsoft.com/office/drawing/2014/main" id="{E6D642AD-2519-B13C-583D-053D2530A959}"/>
                  </a:ext>
                </a:extLst>
              </p:cNvPr>
              <p:cNvSpPr>
                <a:spLocks/>
              </p:cNvSpPr>
              <p:nvPr/>
            </p:nvSpPr>
            <p:spPr bwMode="auto">
              <a:xfrm>
                <a:off x="4643" y="2184"/>
                <a:ext cx="23" cy="342"/>
              </a:xfrm>
              <a:custGeom>
                <a:avLst/>
                <a:gdLst>
                  <a:gd name="T0" fmla="*/ 19 w 23"/>
                  <a:gd name="T1" fmla="*/ 15 h 342"/>
                  <a:gd name="T2" fmla="*/ 18 w 23"/>
                  <a:gd name="T3" fmla="*/ 33 h 342"/>
                  <a:gd name="T4" fmla="*/ 17 w 23"/>
                  <a:gd name="T5" fmla="*/ 52 h 342"/>
                  <a:gd name="T6" fmla="*/ 15 w 23"/>
                  <a:gd name="T7" fmla="*/ 73 h 342"/>
                  <a:gd name="T8" fmla="*/ 12 w 23"/>
                  <a:gd name="T9" fmla="*/ 94 h 342"/>
                  <a:gd name="T10" fmla="*/ 10 w 23"/>
                  <a:gd name="T11" fmla="*/ 116 h 342"/>
                  <a:gd name="T12" fmla="*/ 7 w 23"/>
                  <a:gd name="T13" fmla="*/ 138 h 342"/>
                  <a:gd name="T14" fmla="*/ 5 w 23"/>
                  <a:gd name="T15" fmla="*/ 160 h 342"/>
                  <a:gd name="T16" fmla="*/ 3 w 23"/>
                  <a:gd name="T17" fmla="*/ 183 h 342"/>
                  <a:gd name="T18" fmla="*/ 2 w 23"/>
                  <a:gd name="T19" fmla="*/ 205 h 342"/>
                  <a:gd name="T20" fmla="*/ 1 w 23"/>
                  <a:gd name="T21" fmla="*/ 227 h 342"/>
                  <a:gd name="T22" fmla="*/ 1 w 23"/>
                  <a:gd name="T23" fmla="*/ 248 h 342"/>
                  <a:gd name="T24" fmla="*/ 1 w 23"/>
                  <a:gd name="T25" fmla="*/ 269 h 342"/>
                  <a:gd name="T26" fmla="*/ 3 w 23"/>
                  <a:gd name="T27" fmla="*/ 288 h 342"/>
                  <a:gd name="T28" fmla="*/ 7 w 23"/>
                  <a:gd name="T29" fmla="*/ 308 h 342"/>
                  <a:gd name="T30" fmla="*/ 11 w 23"/>
                  <a:gd name="T31" fmla="*/ 325 h 342"/>
                  <a:gd name="T32" fmla="*/ 17 w 23"/>
                  <a:gd name="T33" fmla="*/ 341 h 342"/>
                  <a:gd name="T34" fmla="*/ 17 w 23"/>
                  <a:gd name="T35" fmla="*/ 332 h 342"/>
                  <a:gd name="T36" fmla="*/ 12 w 23"/>
                  <a:gd name="T37" fmla="*/ 315 h 342"/>
                  <a:gd name="T38" fmla="*/ 9 w 23"/>
                  <a:gd name="T39" fmla="*/ 297 h 342"/>
                  <a:gd name="T40" fmla="*/ 6 w 23"/>
                  <a:gd name="T41" fmla="*/ 279 h 342"/>
                  <a:gd name="T42" fmla="*/ 5 w 23"/>
                  <a:gd name="T43" fmla="*/ 259 h 342"/>
                  <a:gd name="T44" fmla="*/ 4 w 23"/>
                  <a:gd name="T45" fmla="*/ 237 h 342"/>
                  <a:gd name="T46" fmla="*/ 5 w 23"/>
                  <a:gd name="T47" fmla="*/ 215 h 342"/>
                  <a:gd name="T48" fmla="*/ 6 w 23"/>
                  <a:gd name="T49" fmla="*/ 193 h 342"/>
                  <a:gd name="T50" fmla="*/ 8 w 23"/>
                  <a:gd name="T51" fmla="*/ 171 h 342"/>
                  <a:gd name="T52" fmla="*/ 11 w 23"/>
                  <a:gd name="T53" fmla="*/ 149 h 342"/>
                  <a:gd name="T54" fmla="*/ 13 w 23"/>
                  <a:gd name="T55" fmla="*/ 127 h 342"/>
                  <a:gd name="T56" fmla="*/ 15 w 23"/>
                  <a:gd name="T57" fmla="*/ 105 h 342"/>
                  <a:gd name="T58" fmla="*/ 17 w 23"/>
                  <a:gd name="T59" fmla="*/ 83 h 342"/>
                  <a:gd name="T60" fmla="*/ 19 w 23"/>
                  <a:gd name="T61" fmla="*/ 62 h 342"/>
                  <a:gd name="T62" fmla="*/ 21 w 23"/>
                  <a:gd name="T63" fmla="*/ 43 h 342"/>
                  <a:gd name="T64" fmla="*/ 22 w 23"/>
                  <a:gd name="T65" fmla="*/ 24 h 342"/>
                  <a:gd name="T66" fmla="*/ 19 w 23"/>
                  <a:gd name="T67" fmla="*/ 15 h 342"/>
                  <a:gd name="T68" fmla="*/ 19 w 23"/>
                  <a:gd name="T69" fmla="*/ 0 h 342"/>
                  <a:gd name="T70" fmla="*/ 22 w 23"/>
                  <a:gd name="T71" fmla="*/ 15 h 3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342">
                    <a:moveTo>
                      <a:pt x="22" y="15"/>
                    </a:moveTo>
                    <a:lnTo>
                      <a:pt x="19" y="15"/>
                    </a:lnTo>
                    <a:lnTo>
                      <a:pt x="19" y="24"/>
                    </a:lnTo>
                    <a:lnTo>
                      <a:pt x="18" y="33"/>
                    </a:lnTo>
                    <a:lnTo>
                      <a:pt x="17" y="43"/>
                    </a:lnTo>
                    <a:lnTo>
                      <a:pt x="17" y="52"/>
                    </a:lnTo>
                    <a:lnTo>
                      <a:pt x="16" y="62"/>
                    </a:lnTo>
                    <a:lnTo>
                      <a:pt x="15" y="73"/>
                    </a:lnTo>
                    <a:lnTo>
                      <a:pt x="14" y="83"/>
                    </a:lnTo>
                    <a:lnTo>
                      <a:pt x="12" y="94"/>
                    </a:lnTo>
                    <a:lnTo>
                      <a:pt x="11" y="105"/>
                    </a:lnTo>
                    <a:lnTo>
                      <a:pt x="10" y="116"/>
                    </a:lnTo>
                    <a:lnTo>
                      <a:pt x="9" y="127"/>
                    </a:lnTo>
                    <a:lnTo>
                      <a:pt x="7" y="138"/>
                    </a:lnTo>
                    <a:lnTo>
                      <a:pt x="7" y="149"/>
                    </a:lnTo>
                    <a:lnTo>
                      <a:pt x="5" y="160"/>
                    </a:lnTo>
                    <a:lnTo>
                      <a:pt x="4" y="171"/>
                    </a:lnTo>
                    <a:lnTo>
                      <a:pt x="3" y="183"/>
                    </a:lnTo>
                    <a:lnTo>
                      <a:pt x="2" y="193"/>
                    </a:lnTo>
                    <a:lnTo>
                      <a:pt x="2" y="205"/>
                    </a:lnTo>
                    <a:lnTo>
                      <a:pt x="1" y="215"/>
                    </a:lnTo>
                    <a:lnTo>
                      <a:pt x="1" y="227"/>
                    </a:lnTo>
                    <a:lnTo>
                      <a:pt x="0" y="237"/>
                    </a:lnTo>
                    <a:lnTo>
                      <a:pt x="1" y="248"/>
                    </a:lnTo>
                    <a:lnTo>
                      <a:pt x="1" y="259"/>
                    </a:lnTo>
                    <a:lnTo>
                      <a:pt x="1" y="269"/>
                    </a:lnTo>
                    <a:lnTo>
                      <a:pt x="2" y="279"/>
                    </a:lnTo>
                    <a:lnTo>
                      <a:pt x="3" y="288"/>
                    </a:lnTo>
                    <a:lnTo>
                      <a:pt x="5" y="298"/>
                    </a:lnTo>
                    <a:lnTo>
                      <a:pt x="7" y="308"/>
                    </a:lnTo>
                    <a:lnTo>
                      <a:pt x="9" y="317"/>
                    </a:lnTo>
                    <a:lnTo>
                      <a:pt x="11" y="325"/>
                    </a:lnTo>
                    <a:lnTo>
                      <a:pt x="14" y="333"/>
                    </a:lnTo>
                    <a:lnTo>
                      <a:pt x="17" y="341"/>
                    </a:lnTo>
                    <a:lnTo>
                      <a:pt x="21" y="339"/>
                    </a:lnTo>
                    <a:lnTo>
                      <a:pt x="17" y="332"/>
                    </a:lnTo>
                    <a:lnTo>
                      <a:pt x="15" y="324"/>
                    </a:lnTo>
                    <a:lnTo>
                      <a:pt x="12" y="315"/>
                    </a:lnTo>
                    <a:lnTo>
                      <a:pt x="11" y="307"/>
                    </a:lnTo>
                    <a:lnTo>
                      <a:pt x="9" y="297"/>
                    </a:lnTo>
                    <a:lnTo>
                      <a:pt x="7" y="288"/>
                    </a:lnTo>
                    <a:lnTo>
                      <a:pt x="6" y="279"/>
                    </a:lnTo>
                    <a:lnTo>
                      <a:pt x="5" y="269"/>
                    </a:lnTo>
                    <a:lnTo>
                      <a:pt x="5" y="259"/>
                    </a:lnTo>
                    <a:lnTo>
                      <a:pt x="5" y="248"/>
                    </a:lnTo>
                    <a:lnTo>
                      <a:pt x="4" y="237"/>
                    </a:lnTo>
                    <a:lnTo>
                      <a:pt x="5" y="227"/>
                    </a:lnTo>
                    <a:lnTo>
                      <a:pt x="5" y="215"/>
                    </a:lnTo>
                    <a:lnTo>
                      <a:pt x="6" y="205"/>
                    </a:lnTo>
                    <a:lnTo>
                      <a:pt x="6" y="193"/>
                    </a:lnTo>
                    <a:lnTo>
                      <a:pt x="7" y="183"/>
                    </a:lnTo>
                    <a:lnTo>
                      <a:pt x="8" y="171"/>
                    </a:lnTo>
                    <a:lnTo>
                      <a:pt x="9" y="160"/>
                    </a:lnTo>
                    <a:lnTo>
                      <a:pt x="11" y="149"/>
                    </a:lnTo>
                    <a:lnTo>
                      <a:pt x="11" y="138"/>
                    </a:lnTo>
                    <a:lnTo>
                      <a:pt x="13" y="127"/>
                    </a:lnTo>
                    <a:lnTo>
                      <a:pt x="14" y="116"/>
                    </a:lnTo>
                    <a:lnTo>
                      <a:pt x="15" y="105"/>
                    </a:lnTo>
                    <a:lnTo>
                      <a:pt x="16" y="94"/>
                    </a:lnTo>
                    <a:lnTo>
                      <a:pt x="17" y="83"/>
                    </a:lnTo>
                    <a:lnTo>
                      <a:pt x="19" y="73"/>
                    </a:lnTo>
                    <a:lnTo>
                      <a:pt x="19" y="62"/>
                    </a:lnTo>
                    <a:lnTo>
                      <a:pt x="21" y="52"/>
                    </a:lnTo>
                    <a:lnTo>
                      <a:pt x="21" y="43"/>
                    </a:lnTo>
                    <a:lnTo>
                      <a:pt x="22" y="33"/>
                    </a:lnTo>
                    <a:lnTo>
                      <a:pt x="22" y="24"/>
                    </a:lnTo>
                    <a:lnTo>
                      <a:pt x="22" y="15"/>
                    </a:lnTo>
                    <a:lnTo>
                      <a:pt x="19" y="15"/>
                    </a:lnTo>
                    <a:lnTo>
                      <a:pt x="22" y="15"/>
                    </a:lnTo>
                    <a:lnTo>
                      <a:pt x="19" y="0"/>
                    </a:lnTo>
                    <a:lnTo>
                      <a:pt x="19" y="15"/>
                    </a:lnTo>
                    <a:lnTo>
                      <a:pt x="22" y="1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5" name="Freeform 191">
                <a:extLst>
                  <a:ext uri="{FF2B5EF4-FFF2-40B4-BE49-F238E27FC236}">
                    <a16:creationId xmlns:a16="http://schemas.microsoft.com/office/drawing/2014/main" id="{955662C1-CFA5-AA00-9AC8-0613EF6D15AF}"/>
                  </a:ext>
                </a:extLst>
              </p:cNvPr>
              <p:cNvSpPr>
                <a:spLocks/>
              </p:cNvSpPr>
              <p:nvPr/>
            </p:nvSpPr>
            <p:spPr bwMode="auto">
              <a:xfrm>
                <a:off x="4662" y="2199"/>
                <a:ext cx="17" cy="17"/>
              </a:xfrm>
              <a:custGeom>
                <a:avLst/>
                <a:gdLst>
                  <a:gd name="T0" fmla="*/ 16 w 17"/>
                  <a:gd name="T1" fmla="*/ 14 h 17"/>
                  <a:gd name="T2" fmla="*/ 16 w 17"/>
                  <a:gd name="T3" fmla="*/ 14 h 17"/>
                  <a:gd name="T4" fmla="*/ 9 w 17"/>
                  <a:gd name="T5" fmla="*/ 0 h 17"/>
                  <a:gd name="T6" fmla="*/ 0 w 17"/>
                  <a:gd name="T7" fmla="*/ 0 h 17"/>
                  <a:gd name="T8" fmla="*/ 3 w 17"/>
                  <a:gd name="T9" fmla="*/ 16 h 17"/>
                  <a:gd name="T10" fmla="*/ 3 w 17"/>
                  <a:gd name="T11" fmla="*/ 14 h 17"/>
                  <a:gd name="T12" fmla="*/ 16 w 17"/>
                  <a:gd name="T13" fmla="*/ 14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4"/>
                    </a:moveTo>
                    <a:lnTo>
                      <a:pt x="16" y="14"/>
                    </a:lnTo>
                    <a:lnTo>
                      <a:pt x="9" y="0"/>
                    </a:lnTo>
                    <a:lnTo>
                      <a:pt x="0" y="0"/>
                    </a:lnTo>
                    <a:lnTo>
                      <a:pt x="3" y="16"/>
                    </a:lnTo>
                    <a:lnTo>
                      <a:pt x="3" y="14"/>
                    </a:lnTo>
                    <a:lnTo>
                      <a:pt x="16" y="1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6" name="Freeform 192">
                <a:extLst>
                  <a:ext uri="{FF2B5EF4-FFF2-40B4-BE49-F238E27FC236}">
                    <a16:creationId xmlns:a16="http://schemas.microsoft.com/office/drawing/2014/main" id="{4390FB0E-27CB-5DEB-3804-7A79BE2BF5E4}"/>
                  </a:ext>
                </a:extLst>
              </p:cNvPr>
              <p:cNvSpPr>
                <a:spLocks/>
              </p:cNvSpPr>
              <p:nvPr/>
            </p:nvSpPr>
            <p:spPr bwMode="auto">
              <a:xfrm>
                <a:off x="4663" y="2206"/>
                <a:ext cx="18" cy="98"/>
              </a:xfrm>
              <a:custGeom>
                <a:avLst/>
                <a:gdLst>
                  <a:gd name="T0" fmla="*/ 17 w 18"/>
                  <a:gd name="T1" fmla="*/ 96 h 98"/>
                  <a:gd name="T2" fmla="*/ 15 w 18"/>
                  <a:gd name="T3" fmla="*/ 90 h 98"/>
                  <a:gd name="T4" fmla="*/ 14 w 18"/>
                  <a:gd name="T5" fmla="*/ 83 h 98"/>
                  <a:gd name="T6" fmla="*/ 13 w 18"/>
                  <a:gd name="T7" fmla="*/ 77 h 98"/>
                  <a:gd name="T8" fmla="*/ 11 w 18"/>
                  <a:gd name="T9" fmla="*/ 71 h 98"/>
                  <a:gd name="T10" fmla="*/ 9 w 18"/>
                  <a:gd name="T11" fmla="*/ 65 h 98"/>
                  <a:gd name="T12" fmla="*/ 9 w 18"/>
                  <a:gd name="T13" fmla="*/ 59 h 98"/>
                  <a:gd name="T14" fmla="*/ 8 w 18"/>
                  <a:gd name="T15" fmla="*/ 53 h 98"/>
                  <a:gd name="T16" fmla="*/ 7 w 18"/>
                  <a:gd name="T17" fmla="*/ 46 h 98"/>
                  <a:gd name="T18" fmla="*/ 6 w 18"/>
                  <a:gd name="T19" fmla="*/ 41 h 98"/>
                  <a:gd name="T20" fmla="*/ 5 w 18"/>
                  <a:gd name="T21" fmla="*/ 35 h 98"/>
                  <a:gd name="T22" fmla="*/ 4 w 18"/>
                  <a:gd name="T23" fmla="*/ 29 h 98"/>
                  <a:gd name="T24" fmla="*/ 4 w 18"/>
                  <a:gd name="T25" fmla="*/ 23 h 98"/>
                  <a:gd name="T26" fmla="*/ 4 w 18"/>
                  <a:gd name="T27" fmla="*/ 17 h 98"/>
                  <a:gd name="T28" fmla="*/ 4 w 18"/>
                  <a:gd name="T29" fmla="*/ 12 h 98"/>
                  <a:gd name="T30" fmla="*/ 4 w 18"/>
                  <a:gd name="T31" fmla="*/ 6 h 98"/>
                  <a:gd name="T32" fmla="*/ 4 w 18"/>
                  <a:gd name="T33" fmla="*/ 0 h 98"/>
                  <a:gd name="T34" fmla="*/ 0 w 18"/>
                  <a:gd name="T35" fmla="*/ 0 h 98"/>
                  <a:gd name="T36" fmla="*/ 0 w 18"/>
                  <a:gd name="T37" fmla="*/ 6 h 98"/>
                  <a:gd name="T38" fmla="*/ 0 w 18"/>
                  <a:gd name="T39" fmla="*/ 12 h 98"/>
                  <a:gd name="T40" fmla="*/ 0 w 18"/>
                  <a:gd name="T41" fmla="*/ 17 h 98"/>
                  <a:gd name="T42" fmla="*/ 0 w 18"/>
                  <a:gd name="T43" fmla="*/ 23 h 98"/>
                  <a:gd name="T44" fmla="*/ 1 w 18"/>
                  <a:gd name="T45" fmla="*/ 29 h 98"/>
                  <a:gd name="T46" fmla="*/ 1 w 18"/>
                  <a:gd name="T47" fmla="*/ 35 h 98"/>
                  <a:gd name="T48" fmla="*/ 2 w 18"/>
                  <a:gd name="T49" fmla="*/ 42 h 98"/>
                  <a:gd name="T50" fmla="*/ 3 w 18"/>
                  <a:gd name="T51" fmla="*/ 48 h 98"/>
                  <a:gd name="T52" fmla="*/ 4 w 18"/>
                  <a:gd name="T53" fmla="*/ 54 h 98"/>
                  <a:gd name="T54" fmla="*/ 5 w 18"/>
                  <a:gd name="T55" fmla="*/ 60 h 98"/>
                  <a:gd name="T56" fmla="*/ 6 w 18"/>
                  <a:gd name="T57" fmla="*/ 66 h 98"/>
                  <a:gd name="T58" fmla="*/ 7 w 18"/>
                  <a:gd name="T59" fmla="*/ 72 h 98"/>
                  <a:gd name="T60" fmla="*/ 9 w 18"/>
                  <a:gd name="T61" fmla="*/ 78 h 98"/>
                  <a:gd name="T62" fmla="*/ 10 w 18"/>
                  <a:gd name="T63" fmla="*/ 84 h 98"/>
                  <a:gd name="T64" fmla="*/ 11 w 18"/>
                  <a:gd name="T65" fmla="*/ 90 h 98"/>
                  <a:gd name="T66" fmla="*/ 13 w 18"/>
                  <a:gd name="T67" fmla="*/ 97 h 98"/>
                  <a:gd name="T68" fmla="*/ 17 w 18"/>
                  <a:gd name="T69" fmla="*/ 96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98">
                    <a:moveTo>
                      <a:pt x="17" y="96"/>
                    </a:moveTo>
                    <a:lnTo>
                      <a:pt x="15" y="90"/>
                    </a:lnTo>
                    <a:lnTo>
                      <a:pt x="14" y="83"/>
                    </a:lnTo>
                    <a:lnTo>
                      <a:pt x="13" y="77"/>
                    </a:lnTo>
                    <a:lnTo>
                      <a:pt x="11" y="71"/>
                    </a:lnTo>
                    <a:lnTo>
                      <a:pt x="9" y="65"/>
                    </a:lnTo>
                    <a:lnTo>
                      <a:pt x="9" y="59"/>
                    </a:lnTo>
                    <a:lnTo>
                      <a:pt x="8" y="53"/>
                    </a:lnTo>
                    <a:lnTo>
                      <a:pt x="7" y="46"/>
                    </a:lnTo>
                    <a:lnTo>
                      <a:pt x="6" y="41"/>
                    </a:lnTo>
                    <a:lnTo>
                      <a:pt x="5" y="35"/>
                    </a:lnTo>
                    <a:lnTo>
                      <a:pt x="4" y="29"/>
                    </a:lnTo>
                    <a:lnTo>
                      <a:pt x="4" y="23"/>
                    </a:lnTo>
                    <a:lnTo>
                      <a:pt x="4" y="17"/>
                    </a:lnTo>
                    <a:lnTo>
                      <a:pt x="4" y="12"/>
                    </a:lnTo>
                    <a:lnTo>
                      <a:pt x="4" y="6"/>
                    </a:lnTo>
                    <a:lnTo>
                      <a:pt x="4" y="0"/>
                    </a:lnTo>
                    <a:lnTo>
                      <a:pt x="0" y="0"/>
                    </a:lnTo>
                    <a:lnTo>
                      <a:pt x="0" y="6"/>
                    </a:lnTo>
                    <a:lnTo>
                      <a:pt x="0" y="12"/>
                    </a:lnTo>
                    <a:lnTo>
                      <a:pt x="0" y="17"/>
                    </a:lnTo>
                    <a:lnTo>
                      <a:pt x="0" y="23"/>
                    </a:lnTo>
                    <a:lnTo>
                      <a:pt x="1" y="29"/>
                    </a:lnTo>
                    <a:lnTo>
                      <a:pt x="1" y="35"/>
                    </a:lnTo>
                    <a:lnTo>
                      <a:pt x="2" y="42"/>
                    </a:lnTo>
                    <a:lnTo>
                      <a:pt x="3" y="48"/>
                    </a:lnTo>
                    <a:lnTo>
                      <a:pt x="4" y="54"/>
                    </a:lnTo>
                    <a:lnTo>
                      <a:pt x="5" y="60"/>
                    </a:lnTo>
                    <a:lnTo>
                      <a:pt x="6" y="66"/>
                    </a:lnTo>
                    <a:lnTo>
                      <a:pt x="7" y="72"/>
                    </a:lnTo>
                    <a:lnTo>
                      <a:pt x="9" y="78"/>
                    </a:lnTo>
                    <a:lnTo>
                      <a:pt x="10" y="84"/>
                    </a:lnTo>
                    <a:lnTo>
                      <a:pt x="11" y="90"/>
                    </a:lnTo>
                    <a:lnTo>
                      <a:pt x="13" y="97"/>
                    </a:lnTo>
                    <a:lnTo>
                      <a:pt x="17" y="9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7" name="Freeform 193">
                <a:extLst>
                  <a:ext uri="{FF2B5EF4-FFF2-40B4-BE49-F238E27FC236}">
                    <a16:creationId xmlns:a16="http://schemas.microsoft.com/office/drawing/2014/main" id="{313B454F-EC7D-D299-46B2-08D8082E2D84}"/>
                  </a:ext>
                </a:extLst>
              </p:cNvPr>
              <p:cNvSpPr>
                <a:spLocks/>
              </p:cNvSpPr>
              <p:nvPr/>
            </p:nvSpPr>
            <p:spPr bwMode="auto">
              <a:xfrm>
                <a:off x="4676" y="2302"/>
                <a:ext cx="17" cy="17"/>
              </a:xfrm>
              <a:custGeom>
                <a:avLst/>
                <a:gdLst>
                  <a:gd name="T0" fmla="*/ 0 w 17"/>
                  <a:gd name="T1" fmla="*/ 8 h 17"/>
                  <a:gd name="T2" fmla="*/ 4 w 17"/>
                  <a:gd name="T3" fmla="*/ 16 h 17"/>
                  <a:gd name="T4" fmla="*/ 8 w 17"/>
                  <a:gd name="T5" fmla="*/ 16 h 17"/>
                  <a:gd name="T6" fmla="*/ 12 w 17"/>
                  <a:gd name="T7" fmla="*/ 8 h 17"/>
                  <a:gd name="T8" fmla="*/ 16 w 17"/>
                  <a:gd name="T9" fmla="*/ 0 h 17"/>
                  <a:gd name="T10" fmla="*/ 0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8"/>
                    </a:moveTo>
                    <a:lnTo>
                      <a:pt x="4" y="16"/>
                    </a:lnTo>
                    <a:lnTo>
                      <a:pt x="8" y="16"/>
                    </a:lnTo>
                    <a:lnTo>
                      <a:pt x="12" y="8"/>
                    </a:lnTo>
                    <a:lnTo>
                      <a:pt x="16" y="0"/>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8" name="Freeform 194">
                <a:extLst>
                  <a:ext uri="{FF2B5EF4-FFF2-40B4-BE49-F238E27FC236}">
                    <a16:creationId xmlns:a16="http://schemas.microsoft.com/office/drawing/2014/main" id="{736AB856-ACDC-DD6A-F273-BBB9444CBD74}"/>
                  </a:ext>
                </a:extLst>
              </p:cNvPr>
              <p:cNvSpPr>
                <a:spLocks/>
              </p:cNvSpPr>
              <p:nvPr/>
            </p:nvSpPr>
            <p:spPr bwMode="auto">
              <a:xfrm>
                <a:off x="4861" y="2282"/>
                <a:ext cx="17" cy="17"/>
              </a:xfrm>
              <a:custGeom>
                <a:avLst/>
                <a:gdLst>
                  <a:gd name="T0" fmla="*/ 0 w 17"/>
                  <a:gd name="T1" fmla="*/ 0 h 17"/>
                  <a:gd name="T2" fmla="*/ 0 w 17"/>
                  <a:gd name="T3" fmla="*/ 16 h 17"/>
                  <a:gd name="T4" fmla="*/ 8 w 17"/>
                  <a:gd name="T5" fmla="*/ 16 h 17"/>
                  <a:gd name="T6" fmla="*/ 12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29" name="Freeform 195">
                <a:extLst>
                  <a:ext uri="{FF2B5EF4-FFF2-40B4-BE49-F238E27FC236}">
                    <a16:creationId xmlns:a16="http://schemas.microsoft.com/office/drawing/2014/main" id="{52B7EA1E-5104-BC60-B81C-817C95E44BE5}"/>
                  </a:ext>
                </a:extLst>
              </p:cNvPr>
              <p:cNvSpPr>
                <a:spLocks/>
              </p:cNvSpPr>
              <p:nvPr/>
            </p:nvSpPr>
            <p:spPr bwMode="auto">
              <a:xfrm>
                <a:off x="4851" y="2050"/>
                <a:ext cx="17" cy="233"/>
              </a:xfrm>
              <a:custGeom>
                <a:avLst/>
                <a:gdLst>
                  <a:gd name="T0" fmla="*/ 2 w 17"/>
                  <a:gd name="T1" fmla="*/ 0 h 233"/>
                  <a:gd name="T2" fmla="*/ 2 w 17"/>
                  <a:gd name="T3" fmla="*/ 0 h 233"/>
                  <a:gd name="T4" fmla="*/ 2 w 17"/>
                  <a:gd name="T5" fmla="*/ 14 h 233"/>
                  <a:gd name="T6" fmla="*/ 2 w 17"/>
                  <a:gd name="T7" fmla="*/ 29 h 233"/>
                  <a:gd name="T8" fmla="*/ 2 w 17"/>
                  <a:gd name="T9" fmla="*/ 43 h 233"/>
                  <a:gd name="T10" fmla="*/ 2 w 17"/>
                  <a:gd name="T11" fmla="*/ 58 h 233"/>
                  <a:gd name="T12" fmla="*/ 2 w 17"/>
                  <a:gd name="T13" fmla="*/ 73 h 233"/>
                  <a:gd name="T14" fmla="*/ 1 w 17"/>
                  <a:gd name="T15" fmla="*/ 87 h 233"/>
                  <a:gd name="T16" fmla="*/ 1 w 17"/>
                  <a:gd name="T17" fmla="*/ 102 h 233"/>
                  <a:gd name="T18" fmla="*/ 0 w 17"/>
                  <a:gd name="T19" fmla="*/ 117 h 233"/>
                  <a:gd name="T20" fmla="*/ 0 w 17"/>
                  <a:gd name="T21" fmla="*/ 131 h 233"/>
                  <a:gd name="T22" fmla="*/ 1 w 17"/>
                  <a:gd name="T23" fmla="*/ 145 h 233"/>
                  <a:gd name="T24" fmla="*/ 2 w 17"/>
                  <a:gd name="T25" fmla="*/ 160 h 233"/>
                  <a:gd name="T26" fmla="*/ 2 w 17"/>
                  <a:gd name="T27" fmla="*/ 175 h 233"/>
                  <a:gd name="T28" fmla="*/ 3 w 17"/>
                  <a:gd name="T29" fmla="*/ 188 h 233"/>
                  <a:gd name="T30" fmla="*/ 5 w 17"/>
                  <a:gd name="T31" fmla="*/ 203 h 233"/>
                  <a:gd name="T32" fmla="*/ 8 w 17"/>
                  <a:gd name="T33" fmla="*/ 218 h 233"/>
                  <a:gd name="T34" fmla="*/ 11 w 17"/>
                  <a:gd name="T35" fmla="*/ 232 h 233"/>
                  <a:gd name="T36" fmla="*/ 16 w 17"/>
                  <a:gd name="T37" fmla="*/ 232 h 233"/>
                  <a:gd name="T38" fmla="*/ 11 w 17"/>
                  <a:gd name="T39" fmla="*/ 217 h 233"/>
                  <a:gd name="T40" fmla="*/ 10 w 17"/>
                  <a:gd name="T41" fmla="*/ 203 h 233"/>
                  <a:gd name="T42" fmla="*/ 8 w 17"/>
                  <a:gd name="T43" fmla="*/ 188 h 233"/>
                  <a:gd name="T44" fmla="*/ 6 w 17"/>
                  <a:gd name="T45" fmla="*/ 175 h 233"/>
                  <a:gd name="T46" fmla="*/ 5 w 17"/>
                  <a:gd name="T47" fmla="*/ 160 h 233"/>
                  <a:gd name="T48" fmla="*/ 5 w 17"/>
                  <a:gd name="T49" fmla="*/ 145 h 233"/>
                  <a:gd name="T50" fmla="*/ 4 w 17"/>
                  <a:gd name="T51" fmla="*/ 131 h 233"/>
                  <a:gd name="T52" fmla="*/ 4 w 17"/>
                  <a:gd name="T53" fmla="*/ 117 h 233"/>
                  <a:gd name="T54" fmla="*/ 5 w 17"/>
                  <a:gd name="T55" fmla="*/ 102 h 233"/>
                  <a:gd name="T56" fmla="*/ 5 w 17"/>
                  <a:gd name="T57" fmla="*/ 87 h 233"/>
                  <a:gd name="T58" fmla="*/ 5 w 17"/>
                  <a:gd name="T59" fmla="*/ 73 h 233"/>
                  <a:gd name="T60" fmla="*/ 6 w 17"/>
                  <a:gd name="T61" fmla="*/ 58 h 233"/>
                  <a:gd name="T62" fmla="*/ 6 w 17"/>
                  <a:gd name="T63" fmla="*/ 43 h 233"/>
                  <a:gd name="T64" fmla="*/ 6 w 17"/>
                  <a:gd name="T65" fmla="*/ 29 h 233"/>
                  <a:gd name="T66" fmla="*/ 6 w 17"/>
                  <a:gd name="T67" fmla="*/ 14 h 233"/>
                  <a:gd name="T68" fmla="*/ 6 w 17"/>
                  <a:gd name="T69" fmla="*/ 0 h 233"/>
                  <a:gd name="T70" fmla="*/ 2 w 17"/>
                  <a:gd name="T71" fmla="*/ 0 h 2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233">
                    <a:moveTo>
                      <a:pt x="2" y="0"/>
                    </a:moveTo>
                    <a:lnTo>
                      <a:pt x="2" y="0"/>
                    </a:lnTo>
                    <a:lnTo>
                      <a:pt x="2" y="14"/>
                    </a:lnTo>
                    <a:lnTo>
                      <a:pt x="2" y="29"/>
                    </a:lnTo>
                    <a:lnTo>
                      <a:pt x="2" y="43"/>
                    </a:lnTo>
                    <a:lnTo>
                      <a:pt x="2" y="58"/>
                    </a:lnTo>
                    <a:lnTo>
                      <a:pt x="2" y="73"/>
                    </a:lnTo>
                    <a:lnTo>
                      <a:pt x="1" y="87"/>
                    </a:lnTo>
                    <a:lnTo>
                      <a:pt x="1" y="102"/>
                    </a:lnTo>
                    <a:lnTo>
                      <a:pt x="0" y="117"/>
                    </a:lnTo>
                    <a:lnTo>
                      <a:pt x="0" y="131"/>
                    </a:lnTo>
                    <a:lnTo>
                      <a:pt x="1" y="145"/>
                    </a:lnTo>
                    <a:lnTo>
                      <a:pt x="2" y="160"/>
                    </a:lnTo>
                    <a:lnTo>
                      <a:pt x="2" y="175"/>
                    </a:lnTo>
                    <a:lnTo>
                      <a:pt x="3" y="188"/>
                    </a:lnTo>
                    <a:lnTo>
                      <a:pt x="5" y="203"/>
                    </a:lnTo>
                    <a:lnTo>
                      <a:pt x="8" y="218"/>
                    </a:lnTo>
                    <a:lnTo>
                      <a:pt x="11" y="232"/>
                    </a:lnTo>
                    <a:lnTo>
                      <a:pt x="16" y="232"/>
                    </a:lnTo>
                    <a:lnTo>
                      <a:pt x="11" y="217"/>
                    </a:lnTo>
                    <a:lnTo>
                      <a:pt x="10" y="203"/>
                    </a:lnTo>
                    <a:lnTo>
                      <a:pt x="8" y="188"/>
                    </a:lnTo>
                    <a:lnTo>
                      <a:pt x="6" y="175"/>
                    </a:lnTo>
                    <a:lnTo>
                      <a:pt x="5" y="160"/>
                    </a:lnTo>
                    <a:lnTo>
                      <a:pt x="5" y="145"/>
                    </a:lnTo>
                    <a:lnTo>
                      <a:pt x="4" y="131"/>
                    </a:lnTo>
                    <a:lnTo>
                      <a:pt x="4" y="117"/>
                    </a:lnTo>
                    <a:lnTo>
                      <a:pt x="5" y="102"/>
                    </a:lnTo>
                    <a:lnTo>
                      <a:pt x="5" y="87"/>
                    </a:lnTo>
                    <a:lnTo>
                      <a:pt x="5" y="73"/>
                    </a:lnTo>
                    <a:lnTo>
                      <a:pt x="6" y="58"/>
                    </a:lnTo>
                    <a:lnTo>
                      <a:pt x="6" y="43"/>
                    </a:lnTo>
                    <a:lnTo>
                      <a:pt x="6" y="29"/>
                    </a:lnTo>
                    <a:lnTo>
                      <a:pt x="6" y="14"/>
                    </a:lnTo>
                    <a:lnTo>
                      <a:pt x="6" y="0"/>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0" name="Freeform 196">
                <a:extLst>
                  <a:ext uri="{FF2B5EF4-FFF2-40B4-BE49-F238E27FC236}">
                    <a16:creationId xmlns:a16="http://schemas.microsoft.com/office/drawing/2014/main" id="{B52C642B-8C23-F66F-B97A-1D44325AA21E}"/>
                  </a:ext>
                </a:extLst>
              </p:cNvPr>
              <p:cNvSpPr>
                <a:spLocks/>
              </p:cNvSpPr>
              <p:nvPr/>
            </p:nvSpPr>
            <p:spPr bwMode="auto">
              <a:xfrm>
                <a:off x="4774" y="1687"/>
                <a:ext cx="87" cy="364"/>
              </a:xfrm>
              <a:custGeom>
                <a:avLst/>
                <a:gdLst>
                  <a:gd name="T0" fmla="*/ 0 w 87"/>
                  <a:gd name="T1" fmla="*/ 3 h 364"/>
                  <a:gd name="T2" fmla="*/ 18 w 87"/>
                  <a:gd name="T3" fmla="*/ 21 h 364"/>
                  <a:gd name="T4" fmla="*/ 34 w 87"/>
                  <a:gd name="T5" fmla="*/ 39 h 364"/>
                  <a:gd name="T6" fmla="*/ 47 w 87"/>
                  <a:gd name="T7" fmla="*/ 59 h 364"/>
                  <a:gd name="T8" fmla="*/ 57 w 87"/>
                  <a:gd name="T9" fmla="*/ 80 h 364"/>
                  <a:gd name="T10" fmla="*/ 65 w 87"/>
                  <a:gd name="T11" fmla="*/ 101 h 364"/>
                  <a:gd name="T12" fmla="*/ 72 w 87"/>
                  <a:gd name="T13" fmla="*/ 124 h 364"/>
                  <a:gd name="T14" fmla="*/ 77 w 87"/>
                  <a:gd name="T15" fmla="*/ 147 h 364"/>
                  <a:gd name="T16" fmla="*/ 79 w 87"/>
                  <a:gd name="T17" fmla="*/ 170 h 364"/>
                  <a:gd name="T18" fmla="*/ 81 w 87"/>
                  <a:gd name="T19" fmla="*/ 194 h 364"/>
                  <a:gd name="T20" fmla="*/ 82 w 87"/>
                  <a:gd name="T21" fmla="*/ 218 h 364"/>
                  <a:gd name="T22" fmla="*/ 82 w 87"/>
                  <a:gd name="T23" fmla="*/ 243 h 364"/>
                  <a:gd name="T24" fmla="*/ 82 w 87"/>
                  <a:gd name="T25" fmla="*/ 267 h 364"/>
                  <a:gd name="T26" fmla="*/ 81 w 87"/>
                  <a:gd name="T27" fmla="*/ 291 h 364"/>
                  <a:gd name="T28" fmla="*/ 80 w 87"/>
                  <a:gd name="T29" fmla="*/ 315 h 364"/>
                  <a:gd name="T30" fmla="*/ 80 w 87"/>
                  <a:gd name="T31" fmla="*/ 339 h 364"/>
                  <a:gd name="T32" fmla="*/ 79 w 87"/>
                  <a:gd name="T33" fmla="*/ 363 h 364"/>
                  <a:gd name="T34" fmla="*/ 83 w 87"/>
                  <a:gd name="T35" fmla="*/ 351 h 364"/>
                  <a:gd name="T36" fmla="*/ 84 w 87"/>
                  <a:gd name="T37" fmla="*/ 327 h 364"/>
                  <a:gd name="T38" fmla="*/ 85 w 87"/>
                  <a:gd name="T39" fmla="*/ 303 h 364"/>
                  <a:gd name="T40" fmla="*/ 86 w 87"/>
                  <a:gd name="T41" fmla="*/ 279 h 364"/>
                  <a:gd name="T42" fmla="*/ 86 w 87"/>
                  <a:gd name="T43" fmla="*/ 255 h 364"/>
                  <a:gd name="T44" fmla="*/ 86 w 87"/>
                  <a:gd name="T45" fmla="*/ 231 h 364"/>
                  <a:gd name="T46" fmla="*/ 86 w 87"/>
                  <a:gd name="T47" fmla="*/ 206 h 364"/>
                  <a:gd name="T48" fmla="*/ 85 w 87"/>
                  <a:gd name="T49" fmla="*/ 182 h 364"/>
                  <a:gd name="T50" fmla="*/ 82 w 87"/>
                  <a:gd name="T51" fmla="*/ 158 h 364"/>
                  <a:gd name="T52" fmla="*/ 78 w 87"/>
                  <a:gd name="T53" fmla="*/ 135 h 364"/>
                  <a:gd name="T54" fmla="*/ 73 w 87"/>
                  <a:gd name="T55" fmla="*/ 112 h 364"/>
                  <a:gd name="T56" fmla="*/ 65 w 87"/>
                  <a:gd name="T57" fmla="*/ 89 h 364"/>
                  <a:gd name="T58" fmla="*/ 56 w 87"/>
                  <a:gd name="T59" fmla="*/ 68 h 364"/>
                  <a:gd name="T60" fmla="*/ 44 w 87"/>
                  <a:gd name="T61" fmla="*/ 47 h 364"/>
                  <a:gd name="T62" fmla="*/ 29 w 87"/>
                  <a:gd name="T63" fmla="*/ 27 h 364"/>
                  <a:gd name="T64" fmla="*/ 12 w 87"/>
                  <a:gd name="T65" fmla="*/ 9 h 364"/>
                  <a:gd name="T66" fmla="*/ 0 w 87"/>
                  <a:gd name="T67" fmla="*/ 3 h 3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7" h="364">
                    <a:moveTo>
                      <a:pt x="0" y="3"/>
                    </a:moveTo>
                    <a:lnTo>
                      <a:pt x="0" y="3"/>
                    </a:lnTo>
                    <a:lnTo>
                      <a:pt x="9" y="11"/>
                    </a:lnTo>
                    <a:lnTo>
                      <a:pt x="18" y="21"/>
                    </a:lnTo>
                    <a:lnTo>
                      <a:pt x="26" y="30"/>
                    </a:lnTo>
                    <a:lnTo>
                      <a:pt x="34" y="39"/>
                    </a:lnTo>
                    <a:lnTo>
                      <a:pt x="41" y="49"/>
                    </a:lnTo>
                    <a:lnTo>
                      <a:pt x="47" y="59"/>
                    </a:lnTo>
                    <a:lnTo>
                      <a:pt x="52" y="70"/>
                    </a:lnTo>
                    <a:lnTo>
                      <a:pt x="57" y="80"/>
                    </a:lnTo>
                    <a:lnTo>
                      <a:pt x="61" y="91"/>
                    </a:lnTo>
                    <a:lnTo>
                      <a:pt x="65" y="101"/>
                    </a:lnTo>
                    <a:lnTo>
                      <a:pt x="69" y="113"/>
                    </a:lnTo>
                    <a:lnTo>
                      <a:pt x="72" y="124"/>
                    </a:lnTo>
                    <a:lnTo>
                      <a:pt x="74" y="136"/>
                    </a:lnTo>
                    <a:lnTo>
                      <a:pt x="77" y="147"/>
                    </a:lnTo>
                    <a:lnTo>
                      <a:pt x="78" y="158"/>
                    </a:lnTo>
                    <a:lnTo>
                      <a:pt x="79" y="170"/>
                    </a:lnTo>
                    <a:lnTo>
                      <a:pt x="81" y="182"/>
                    </a:lnTo>
                    <a:lnTo>
                      <a:pt x="81" y="194"/>
                    </a:lnTo>
                    <a:lnTo>
                      <a:pt x="82" y="206"/>
                    </a:lnTo>
                    <a:lnTo>
                      <a:pt x="82" y="218"/>
                    </a:lnTo>
                    <a:lnTo>
                      <a:pt x="82" y="231"/>
                    </a:lnTo>
                    <a:lnTo>
                      <a:pt x="82" y="243"/>
                    </a:lnTo>
                    <a:lnTo>
                      <a:pt x="82" y="255"/>
                    </a:lnTo>
                    <a:lnTo>
                      <a:pt x="82" y="267"/>
                    </a:lnTo>
                    <a:lnTo>
                      <a:pt x="82" y="279"/>
                    </a:lnTo>
                    <a:lnTo>
                      <a:pt x="81" y="291"/>
                    </a:lnTo>
                    <a:lnTo>
                      <a:pt x="81" y="303"/>
                    </a:lnTo>
                    <a:lnTo>
                      <a:pt x="80" y="315"/>
                    </a:lnTo>
                    <a:lnTo>
                      <a:pt x="80" y="327"/>
                    </a:lnTo>
                    <a:lnTo>
                      <a:pt x="80" y="339"/>
                    </a:lnTo>
                    <a:lnTo>
                      <a:pt x="79" y="351"/>
                    </a:lnTo>
                    <a:lnTo>
                      <a:pt x="79" y="363"/>
                    </a:lnTo>
                    <a:lnTo>
                      <a:pt x="83" y="363"/>
                    </a:lnTo>
                    <a:lnTo>
                      <a:pt x="83" y="351"/>
                    </a:lnTo>
                    <a:lnTo>
                      <a:pt x="84" y="339"/>
                    </a:lnTo>
                    <a:lnTo>
                      <a:pt x="84" y="327"/>
                    </a:lnTo>
                    <a:lnTo>
                      <a:pt x="84" y="315"/>
                    </a:lnTo>
                    <a:lnTo>
                      <a:pt x="85" y="303"/>
                    </a:lnTo>
                    <a:lnTo>
                      <a:pt x="85" y="291"/>
                    </a:lnTo>
                    <a:lnTo>
                      <a:pt x="86" y="279"/>
                    </a:lnTo>
                    <a:lnTo>
                      <a:pt x="86" y="267"/>
                    </a:lnTo>
                    <a:lnTo>
                      <a:pt x="86" y="255"/>
                    </a:lnTo>
                    <a:lnTo>
                      <a:pt x="86" y="243"/>
                    </a:lnTo>
                    <a:lnTo>
                      <a:pt x="86" y="231"/>
                    </a:lnTo>
                    <a:lnTo>
                      <a:pt x="86" y="218"/>
                    </a:lnTo>
                    <a:lnTo>
                      <a:pt x="86" y="206"/>
                    </a:lnTo>
                    <a:lnTo>
                      <a:pt x="85" y="194"/>
                    </a:lnTo>
                    <a:lnTo>
                      <a:pt x="85" y="182"/>
                    </a:lnTo>
                    <a:lnTo>
                      <a:pt x="83" y="170"/>
                    </a:lnTo>
                    <a:lnTo>
                      <a:pt x="82" y="158"/>
                    </a:lnTo>
                    <a:lnTo>
                      <a:pt x="80" y="146"/>
                    </a:lnTo>
                    <a:lnTo>
                      <a:pt x="78" y="135"/>
                    </a:lnTo>
                    <a:lnTo>
                      <a:pt x="76" y="123"/>
                    </a:lnTo>
                    <a:lnTo>
                      <a:pt x="73" y="112"/>
                    </a:lnTo>
                    <a:lnTo>
                      <a:pt x="69" y="101"/>
                    </a:lnTo>
                    <a:lnTo>
                      <a:pt x="65" y="89"/>
                    </a:lnTo>
                    <a:lnTo>
                      <a:pt x="61" y="79"/>
                    </a:lnTo>
                    <a:lnTo>
                      <a:pt x="56" y="68"/>
                    </a:lnTo>
                    <a:lnTo>
                      <a:pt x="50" y="57"/>
                    </a:lnTo>
                    <a:lnTo>
                      <a:pt x="44" y="47"/>
                    </a:lnTo>
                    <a:lnTo>
                      <a:pt x="37" y="37"/>
                    </a:lnTo>
                    <a:lnTo>
                      <a:pt x="29" y="27"/>
                    </a:lnTo>
                    <a:lnTo>
                      <a:pt x="21" y="18"/>
                    </a:lnTo>
                    <a:lnTo>
                      <a:pt x="12" y="9"/>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1" name="Freeform 197">
                <a:extLst>
                  <a:ext uri="{FF2B5EF4-FFF2-40B4-BE49-F238E27FC236}">
                    <a16:creationId xmlns:a16="http://schemas.microsoft.com/office/drawing/2014/main" id="{B4632B4E-8128-885D-5C96-68EC3E344FCE}"/>
                  </a:ext>
                </a:extLst>
              </p:cNvPr>
              <p:cNvSpPr>
                <a:spLocks/>
              </p:cNvSpPr>
              <p:nvPr/>
            </p:nvSpPr>
            <p:spPr bwMode="auto">
              <a:xfrm>
                <a:off x="4606" y="1645"/>
                <a:ext cx="172" cy="46"/>
              </a:xfrm>
              <a:custGeom>
                <a:avLst/>
                <a:gdLst>
                  <a:gd name="T0" fmla="*/ 0 w 172"/>
                  <a:gd name="T1" fmla="*/ 4 h 46"/>
                  <a:gd name="T2" fmla="*/ 0 w 172"/>
                  <a:gd name="T3" fmla="*/ 4 h 46"/>
                  <a:gd name="T4" fmla="*/ 11 w 172"/>
                  <a:gd name="T5" fmla="*/ 8 h 46"/>
                  <a:gd name="T6" fmla="*/ 21 w 172"/>
                  <a:gd name="T7" fmla="*/ 11 h 46"/>
                  <a:gd name="T8" fmla="*/ 32 w 172"/>
                  <a:gd name="T9" fmla="*/ 13 h 46"/>
                  <a:gd name="T10" fmla="*/ 42 w 172"/>
                  <a:gd name="T11" fmla="*/ 14 h 46"/>
                  <a:gd name="T12" fmla="*/ 54 w 172"/>
                  <a:gd name="T13" fmla="*/ 16 h 46"/>
                  <a:gd name="T14" fmla="*/ 65 w 172"/>
                  <a:gd name="T15" fmla="*/ 16 h 46"/>
                  <a:gd name="T16" fmla="*/ 76 w 172"/>
                  <a:gd name="T17" fmla="*/ 17 h 46"/>
                  <a:gd name="T18" fmla="*/ 87 w 172"/>
                  <a:gd name="T19" fmla="*/ 18 h 46"/>
                  <a:gd name="T20" fmla="*/ 98 w 172"/>
                  <a:gd name="T21" fmla="*/ 19 h 46"/>
                  <a:gd name="T22" fmla="*/ 108 w 172"/>
                  <a:gd name="T23" fmla="*/ 21 h 46"/>
                  <a:gd name="T24" fmla="*/ 119 w 172"/>
                  <a:gd name="T25" fmla="*/ 23 h 46"/>
                  <a:gd name="T26" fmla="*/ 130 w 172"/>
                  <a:gd name="T27" fmla="*/ 25 h 46"/>
                  <a:gd name="T28" fmla="*/ 140 w 172"/>
                  <a:gd name="T29" fmla="*/ 29 h 46"/>
                  <a:gd name="T30" fmla="*/ 149 w 172"/>
                  <a:gd name="T31" fmla="*/ 33 h 46"/>
                  <a:gd name="T32" fmla="*/ 159 w 172"/>
                  <a:gd name="T33" fmla="*/ 38 h 46"/>
                  <a:gd name="T34" fmla="*/ 168 w 172"/>
                  <a:gd name="T35" fmla="*/ 45 h 46"/>
                  <a:gd name="T36" fmla="*/ 171 w 172"/>
                  <a:gd name="T37" fmla="*/ 42 h 46"/>
                  <a:gd name="T38" fmla="*/ 161 w 172"/>
                  <a:gd name="T39" fmla="*/ 35 h 46"/>
                  <a:gd name="T40" fmla="*/ 151 w 172"/>
                  <a:gd name="T41" fmla="*/ 29 h 46"/>
                  <a:gd name="T42" fmla="*/ 141 w 172"/>
                  <a:gd name="T43" fmla="*/ 25 h 46"/>
                  <a:gd name="T44" fmla="*/ 131 w 172"/>
                  <a:gd name="T45" fmla="*/ 21 h 46"/>
                  <a:gd name="T46" fmla="*/ 120 w 172"/>
                  <a:gd name="T47" fmla="*/ 19 h 46"/>
                  <a:gd name="T48" fmla="*/ 109 w 172"/>
                  <a:gd name="T49" fmla="*/ 17 h 46"/>
                  <a:gd name="T50" fmla="*/ 98 w 172"/>
                  <a:gd name="T51" fmla="*/ 15 h 46"/>
                  <a:gd name="T52" fmla="*/ 87 w 172"/>
                  <a:gd name="T53" fmla="*/ 14 h 46"/>
                  <a:gd name="T54" fmla="*/ 76 w 172"/>
                  <a:gd name="T55" fmla="*/ 13 h 46"/>
                  <a:gd name="T56" fmla="*/ 65 w 172"/>
                  <a:gd name="T57" fmla="*/ 12 h 46"/>
                  <a:gd name="T58" fmla="*/ 54 w 172"/>
                  <a:gd name="T59" fmla="*/ 12 h 46"/>
                  <a:gd name="T60" fmla="*/ 43 w 172"/>
                  <a:gd name="T61" fmla="*/ 11 h 46"/>
                  <a:gd name="T62" fmla="*/ 33 w 172"/>
                  <a:gd name="T63" fmla="*/ 9 h 46"/>
                  <a:gd name="T64" fmla="*/ 22 w 172"/>
                  <a:gd name="T65" fmla="*/ 7 h 46"/>
                  <a:gd name="T66" fmla="*/ 12 w 172"/>
                  <a:gd name="T67" fmla="*/ 4 h 46"/>
                  <a:gd name="T68" fmla="*/ 2 w 172"/>
                  <a:gd name="T69" fmla="*/ 0 h 46"/>
                  <a:gd name="T70" fmla="*/ 0 w 172"/>
                  <a:gd name="T71" fmla="*/ 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6">
                    <a:moveTo>
                      <a:pt x="0" y="4"/>
                    </a:moveTo>
                    <a:lnTo>
                      <a:pt x="0" y="4"/>
                    </a:lnTo>
                    <a:lnTo>
                      <a:pt x="11" y="8"/>
                    </a:lnTo>
                    <a:lnTo>
                      <a:pt x="21" y="11"/>
                    </a:lnTo>
                    <a:lnTo>
                      <a:pt x="32" y="13"/>
                    </a:lnTo>
                    <a:lnTo>
                      <a:pt x="42" y="14"/>
                    </a:lnTo>
                    <a:lnTo>
                      <a:pt x="54" y="16"/>
                    </a:lnTo>
                    <a:lnTo>
                      <a:pt x="65" y="16"/>
                    </a:lnTo>
                    <a:lnTo>
                      <a:pt x="76" y="17"/>
                    </a:lnTo>
                    <a:lnTo>
                      <a:pt x="87" y="18"/>
                    </a:lnTo>
                    <a:lnTo>
                      <a:pt x="98" y="19"/>
                    </a:lnTo>
                    <a:lnTo>
                      <a:pt x="108" y="21"/>
                    </a:lnTo>
                    <a:lnTo>
                      <a:pt x="119" y="23"/>
                    </a:lnTo>
                    <a:lnTo>
                      <a:pt x="130" y="25"/>
                    </a:lnTo>
                    <a:lnTo>
                      <a:pt x="140" y="29"/>
                    </a:lnTo>
                    <a:lnTo>
                      <a:pt x="149" y="33"/>
                    </a:lnTo>
                    <a:lnTo>
                      <a:pt x="159" y="38"/>
                    </a:lnTo>
                    <a:lnTo>
                      <a:pt x="168" y="45"/>
                    </a:lnTo>
                    <a:lnTo>
                      <a:pt x="171" y="42"/>
                    </a:lnTo>
                    <a:lnTo>
                      <a:pt x="161" y="35"/>
                    </a:lnTo>
                    <a:lnTo>
                      <a:pt x="151" y="29"/>
                    </a:lnTo>
                    <a:lnTo>
                      <a:pt x="141" y="25"/>
                    </a:lnTo>
                    <a:lnTo>
                      <a:pt x="131" y="21"/>
                    </a:lnTo>
                    <a:lnTo>
                      <a:pt x="120" y="19"/>
                    </a:lnTo>
                    <a:lnTo>
                      <a:pt x="109" y="17"/>
                    </a:lnTo>
                    <a:lnTo>
                      <a:pt x="98" y="15"/>
                    </a:lnTo>
                    <a:lnTo>
                      <a:pt x="87" y="14"/>
                    </a:lnTo>
                    <a:lnTo>
                      <a:pt x="76" y="13"/>
                    </a:lnTo>
                    <a:lnTo>
                      <a:pt x="65" y="12"/>
                    </a:lnTo>
                    <a:lnTo>
                      <a:pt x="54" y="12"/>
                    </a:lnTo>
                    <a:lnTo>
                      <a:pt x="43" y="11"/>
                    </a:lnTo>
                    <a:lnTo>
                      <a:pt x="33" y="9"/>
                    </a:lnTo>
                    <a:lnTo>
                      <a:pt x="22" y="7"/>
                    </a:lnTo>
                    <a:lnTo>
                      <a:pt x="12" y="4"/>
                    </a:lnTo>
                    <a:lnTo>
                      <a:pt x="2"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2" name="Freeform 198">
                <a:extLst>
                  <a:ext uri="{FF2B5EF4-FFF2-40B4-BE49-F238E27FC236}">
                    <a16:creationId xmlns:a16="http://schemas.microsoft.com/office/drawing/2014/main" id="{F0D726F3-9A81-9CBC-7E1A-600AC168B512}"/>
                  </a:ext>
                </a:extLst>
              </p:cNvPr>
              <p:cNvSpPr>
                <a:spLocks/>
              </p:cNvSpPr>
              <p:nvPr/>
            </p:nvSpPr>
            <p:spPr bwMode="auto">
              <a:xfrm>
                <a:off x="4495" y="1563"/>
                <a:ext cx="114" cy="87"/>
              </a:xfrm>
              <a:custGeom>
                <a:avLst/>
                <a:gdLst>
                  <a:gd name="T0" fmla="*/ 0 w 114"/>
                  <a:gd name="T1" fmla="*/ 2 h 87"/>
                  <a:gd name="T2" fmla="*/ 0 w 114"/>
                  <a:gd name="T3" fmla="*/ 2 h 87"/>
                  <a:gd name="T4" fmla="*/ 5 w 114"/>
                  <a:gd name="T5" fmla="*/ 10 h 87"/>
                  <a:gd name="T6" fmla="*/ 10 w 114"/>
                  <a:gd name="T7" fmla="*/ 18 h 87"/>
                  <a:gd name="T8" fmla="*/ 15 w 114"/>
                  <a:gd name="T9" fmla="*/ 25 h 87"/>
                  <a:gd name="T10" fmla="*/ 21 w 114"/>
                  <a:gd name="T11" fmla="*/ 32 h 87"/>
                  <a:gd name="T12" fmla="*/ 27 w 114"/>
                  <a:gd name="T13" fmla="*/ 38 h 87"/>
                  <a:gd name="T14" fmla="*/ 34 w 114"/>
                  <a:gd name="T15" fmla="*/ 44 h 87"/>
                  <a:gd name="T16" fmla="*/ 41 w 114"/>
                  <a:gd name="T17" fmla="*/ 49 h 87"/>
                  <a:gd name="T18" fmla="*/ 49 w 114"/>
                  <a:gd name="T19" fmla="*/ 54 h 87"/>
                  <a:gd name="T20" fmla="*/ 57 w 114"/>
                  <a:gd name="T21" fmla="*/ 58 h 87"/>
                  <a:gd name="T22" fmla="*/ 64 w 114"/>
                  <a:gd name="T23" fmla="*/ 63 h 87"/>
                  <a:gd name="T24" fmla="*/ 73 w 114"/>
                  <a:gd name="T25" fmla="*/ 67 h 87"/>
                  <a:gd name="T26" fmla="*/ 80 w 114"/>
                  <a:gd name="T27" fmla="*/ 71 h 87"/>
                  <a:gd name="T28" fmla="*/ 88 w 114"/>
                  <a:gd name="T29" fmla="*/ 75 h 87"/>
                  <a:gd name="T30" fmla="*/ 96 w 114"/>
                  <a:gd name="T31" fmla="*/ 79 h 87"/>
                  <a:gd name="T32" fmla="*/ 104 w 114"/>
                  <a:gd name="T33" fmla="*/ 83 h 87"/>
                  <a:gd name="T34" fmla="*/ 111 w 114"/>
                  <a:gd name="T35" fmla="*/ 86 h 87"/>
                  <a:gd name="T36" fmla="*/ 113 w 114"/>
                  <a:gd name="T37" fmla="*/ 82 h 87"/>
                  <a:gd name="T38" fmla="*/ 106 w 114"/>
                  <a:gd name="T39" fmla="*/ 79 h 87"/>
                  <a:gd name="T40" fmla="*/ 98 w 114"/>
                  <a:gd name="T41" fmla="*/ 75 h 87"/>
                  <a:gd name="T42" fmla="*/ 90 w 114"/>
                  <a:gd name="T43" fmla="*/ 71 h 87"/>
                  <a:gd name="T44" fmla="*/ 82 w 114"/>
                  <a:gd name="T45" fmla="*/ 67 h 87"/>
                  <a:gd name="T46" fmla="*/ 74 w 114"/>
                  <a:gd name="T47" fmla="*/ 64 h 87"/>
                  <a:gd name="T48" fmla="*/ 66 w 114"/>
                  <a:gd name="T49" fmla="*/ 59 h 87"/>
                  <a:gd name="T50" fmla="*/ 59 w 114"/>
                  <a:gd name="T51" fmla="*/ 55 h 87"/>
                  <a:gd name="T52" fmla="*/ 51 w 114"/>
                  <a:gd name="T53" fmla="*/ 51 h 87"/>
                  <a:gd name="T54" fmla="*/ 43 w 114"/>
                  <a:gd name="T55" fmla="*/ 46 h 87"/>
                  <a:gd name="T56" fmla="*/ 36 w 114"/>
                  <a:gd name="T57" fmla="*/ 40 h 87"/>
                  <a:gd name="T58" fmla="*/ 30 w 114"/>
                  <a:gd name="T59" fmla="*/ 35 h 87"/>
                  <a:gd name="T60" fmla="*/ 24 w 114"/>
                  <a:gd name="T61" fmla="*/ 29 h 87"/>
                  <a:gd name="T62" fmla="*/ 18 w 114"/>
                  <a:gd name="T63" fmla="*/ 22 h 87"/>
                  <a:gd name="T64" fmla="*/ 13 w 114"/>
                  <a:gd name="T65" fmla="*/ 16 h 87"/>
                  <a:gd name="T66" fmla="*/ 8 w 114"/>
                  <a:gd name="T67" fmla="*/ 8 h 87"/>
                  <a:gd name="T68" fmla="*/ 4 w 114"/>
                  <a:gd name="T69" fmla="*/ 0 h 87"/>
                  <a:gd name="T70" fmla="*/ 0 w 114"/>
                  <a:gd name="T71" fmla="*/ 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0" y="2"/>
                    </a:moveTo>
                    <a:lnTo>
                      <a:pt x="0" y="2"/>
                    </a:lnTo>
                    <a:lnTo>
                      <a:pt x="5" y="10"/>
                    </a:lnTo>
                    <a:lnTo>
                      <a:pt x="10" y="18"/>
                    </a:lnTo>
                    <a:lnTo>
                      <a:pt x="15" y="25"/>
                    </a:lnTo>
                    <a:lnTo>
                      <a:pt x="21" y="32"/>
                    </a:lnTo>
                    <a:lnTo>
                      <a:pt x="27" y="38"/>
                    </a:lnTo>
                    <a:lnTo>
                      <a:pt x="34" y="44"/>
                    </a:lnTo>
                    <a:lnTo>
                      <a:pt x="41" y="49"/>
                    </a:lnTo>
                    <a:lnTo>
                      <a:pt x="49" y="54"/>
                    </a:lnTo>
                    <a:lnTo>
                      <a:pt x="57" y="58"/>
                    </a:lnTo>
                    <a:lnTo>
                      <a:pt x="64" y="63"/>
                    </a:lnTo>
                    <a:lnTo>
                      <a:pt x="73" y="67"/>
                    </a:lnTo>
                    <a:lnTo>
                      <a:pt x="80" y="71"/>
                    </a:lnTo>
                    <a:lnTo>
                      <a:pt x="88" y="75"/>
                    </a:lnTo>
                    <a:lnTo>
                      <a:pt x="96" y="79"/>
                    </a:lnTo>
                    <a:lnTo>
                      <a:pt x="104" y="83"/>
                    </a:lnTo>
                    <a:lnTo>
                      <a:pt x="111" y="86"/>
                    </a:lnTo>
                    <a:lnTo>
                      <a:pt x="113" y="82"/>
                    </a:lnTo>
                    <a:lnTo>
                      <a:pt x="106" y="79"/>
                    </a:lnTo>
                    <a:lnTo>
                      <a:pt x="98" y="75"/>
                    </a:lnTo>
                    <a:lnTo>
                      <a:pt x="90" y="71"/>
                    </a:lnTo>
                    <a:lnTo>
                      <a:pt x="82" y="67"/>
                    </a:lnTo>
                    <a:lnTo>
                      <a:pt x="74" y="64"/>
                    </a:lnTo>
                    <a:lnTo>
                      <a:pt x="66" y="59"/>
                    </a:lnTo>
                    <a:lnTo>
                      <a:pt x="59" y="55"/>
                    </a:lnTo>
                    <a:lnTo>
                      <a:pt x="51" y="51"/>
                    </a:lnTo>
                    <a:lnTo>
                      <a:pt x="43" y="46"/>
                    </a:lnTo>
                    <a:lnTo>
                      <a:pt x="36" y="40"/>
                    </a:lnTo>
                    <a:lnTo>
                      <a:pt x="30" y="35"/>
                    </a:lnTo>
                    <a:lnTo>
                      <a:pt x="24" y="29"/>
                    </a:lnTo>
                    <a:lnTo>
                      <a:pt x="18" y="22"/>
                    </a:lnTo>
                    <a:lnTo>
                      <a:pt x="13" y="16"/>
                    </a:lnTo>
                    <a:lnTo>
                      <a:pt x="8" y="8"/>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3" name="Freeform 199">
                <a:extLst>
                  <a:ext uri="{FF2B5EF4-FFF2-40B4-BE49-F238E27FC236}">
                    <a16:creationId xmlns:a16="http://schemas.microsoft.com/office/drawing/2014/main" id="{DA76D5DC-1C2D-4D10-F438-0C7F5706CF32}"/>
                  </a:ext>
                </a:extLst>
              </p:cNvPr>
              <p:cNvSpPr>
                <a:spLocks/>
              </p:cNvSpPr>
              <p:nvPr/>
            </p:nvSpPr>
            <p:spPr bwMode="auto">
              <a:xfrm>
                <a:off x="4483" y="1412"/>
                <a:ext cx="17" cy="154"/>
              </a:xfrm>
              <a:custGeom>
                <a:avLst/>
                <a:gdLst>
                  <a:gd name="T0" fmla="*/ 9 w 17"/>
                  <a:gd name="T1" fmla="*/ 3 h 154"/>
                  <a:gd name="T2" fmla="*/ 7 w 17"/>
                  <a:gd name="T3" fmla="*/ 2 h 154"/>
                  <a:gd name="T4" fmla="*/ 6 w 17"/>
                  <a:gd name="T5" fmla="*/ 11 h 154"/>
                  <a:gd name="T6" fmla="*/ 6 w 17"/>
                  <a:gd name="T7" fmla="*/ 20 h 154"/>
                  <a:gd name="T8" fmla="*/ 5 w 17"/>
                  <a:gd name="T9" fmla="*/ 30 h 154"/>
                  <a:gd name="T10" fmla="*/ 4 w 17"/>
                  <a:gd name="T11" fmla="*/ 40 h 154"/>
                  <a:gd name="T12" fmla="*/ 3 w 17"/>
                  <a:gd name="T13" fmla="*/ 49 h 154"/>
                  <a:gd name="T14" fmla="*/ 2 w 17"/>
                  <a:gd name="T15" fmla="*/ 59 h 154"/>
                  <a:gd name="T16" fmla="*/ 2 w 17"/>
                  <a:gd name="T17" fmla="*/ 68 h 154"/>
                  <a:gd name="T18" fmla="*/ 1 w 17"/>
                  <a:gd name="T19" fmla="*/ 78 h 154"/>
                  <a:gd name="T20" fmla="*/ 0 w 17"/>
                  <a:gd name="T21" fmla="*/ 88 h 154"/>
                  <a:gd name="T22" fmla="*/ 1 w 17"/>
                  <a:gd name="T23" fmla="*/ 97 h 154"/>
                  <a:gd name="T24" fmla="*/ 2 w 17"/>
                  <a:gd name="T25" fmla="*/ 106 h 154"/>
                  <a:gd name="T26" fmla="*/ 2 w 17"/>
                  <a:gd name="T27" fmla="*/ 116 h 154"/>
                  <a:gd name="T28" fmla="*/ 4 w 17"/>
                  <a:gd name="T29" fmla="*/ 125 h 154"/>
                  <a:gd name="T30" fmla="*/ 6 w 17"/>
                  <a:gd name="T31" fmla="*/ 134 h 154"/>
                  <a:gd name="T32" fmla="*/ 9 w 17"/>
                  <a:gd name="T33" fmla="*/ 143 h 154"/>
                  <a:gd name="T34" fmla="*/ 12 w 17"/>
                  <a:gd name="T35" fmla="*/ 153 h 154"/>
                  <a:gd name="T36" fmla="*/ 16 w 17"/>
                  <a:gd name="T37" fmla="*/ 151 h 154"/>
                  <a:gd name="T38" fmla="*/ 12 w 17"/>
                  <a:gd name="T39" fmla="*/ 142 h 154"/>
                  <a:gd name="T40" fmla="*/ 10 w 17"/>
                  <a:gd name="T41" fmla="*/ 133 h 154"/>
                  <a:gd name="T42" fmla="*/ 8 w 17"/>
                  <a:gd name="T43" fmla="*/ 124 h 154"/>
                  <a:gd name="T44" fmla="*/ 6 w 17"/>
                  <a:gd name="T45" fmla="*/ 115 h 154"/>
                  <a:gd name="T46" fmla="*/ 5 w 17"/>
                  <a:gd name="T47" fmla="*/ 106 h 154"/>
                  <a:gd name="T48" fmla="*/ 5 w 17"/>
                  <a:gd name="T49" fmla="*/ 97 h 154"/>
                  <a:gd name="T50" fmla="*/ 4 w 17"/>
                  <a:gd name="T51" fmla="*/ 88 h 154"/>
                  <a:gd name="T52" fmla="*/ 5 w 17"/>
                  <a:gd name="T53" fmla="*/ 78 h 154"/>
                  <a:gd name="T54" fmla="*/ 5 w 17"/>
                  <a:gd name="T55" fmla="*/ 68 h 154"/>
                  <a:gd name="T56" fmla="*/ 6 w 17"/>
                  <a:gd name="T57" fmla="*/ 59 h 154"/>
                  <a:gd name="T58" fmla="*/ 7 w 17"/>
                  <a:gd name="T59" fmla="*/ 49 h 154"/>
                  <a:gd name="T60" fmla="*/ 8 w 17"/>
                  <a:gd name="T61" fmla="*/ 40 h 154"/>
                  <a:gd name="T62" fmla="*/ 9 w 17"/>
                  <a:gd name="T63" fmla="*/ 30 h 154"/>
                  <a:gd name="T64" fmla="*/ 10 w 17"/>
                  <a:gd name="T65" fmla="*/ 20 h 154"/>
                  <a:gd name="T66" fmla="*/ 10 w 17"/>
                  <a:gd name="T67" fmla="*/ 11 h 154"/>
                  <a:gd name="T68" fmla="*/ 10 w 17"/>
                  <a:gd name="T69" fmla="*/ 2 h 154"/>
                  <a:gd name="T70" fmla="*/ 9 w 17"/>
                  <a:gd name="T71" fmla="*/ 0 h 154"/>
                  <a:gd name="T72" fmla="*/ 10 w 17"/>
                  <a:gd name="T73" fmla="*/ 2 h 154"/>
                  <a:gd name="T74" fmla="*/ 10 w 17"/>
                  <a:gd name="T75" fmla="*/ 0 h 154"/>
                  <a:gd name="T76" fmla="*/ 9 w 17"/>
                  <a:gd name="T77" fmla="*/ 0 h 154"/>
                  <a:gd name="T78" fmla="*/ 9 w 17"/>
                  <a:gd name="T79" fmla="*/ 3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 h="154">
                    <a:moveTo>
                      <a:pt x="9" y="3"/>
                    </a:moveTo>
                    <a:lnTo>
                      <a:pt x="7" y="2"/>
                    </a:lnTo>
                    <a:lnTo>
                      <a:pt x="6" y="11"/>
                    </a:lnTo>
                    <a:lnTo>
                      <a:pt x="6" y="20"/>
                    </a:lnTo>
                    <a:lnTo>
                      <a:pt x="5" y="30"/>
                    </a:lnTo>
                    <a:lnTo>
                      <a:pt x="4" y="40"/>
                    </a:lnTo>
                    <a:lnTo>
                      <a:pt x="3" y="49"/>
                    </a:lnTo>
                    <a:lnTo>
                      <a:pt x="2" y="59"/>
                    </a:lnTo>
                    <a:lnTo>
                      <a:pt x="2" y="68"/>
                    </a:lnTo>
                    <a:lnTo>
                      <a:pt x="1" y="78"/>
                    </a:lnTo>
                    <a:lnTo>
                      <a:pt x="0" y="88"/>
                    </a:lnTo>
                    <a:lnTo>
                      <a:pt x="1" y="97"/>
                    </a:lnTo>
                    <a:lnTo>
                      <a:pt x="2" y="106"/>
                    </a:lnTo>
                    <a:lnTo>
                      <a:pt x="2" y="116"/>
                    </a:lnTo>
                    <a:lnTo>
                      <a:pt x="4" y="125"/>
                    </a:lnTo>
                    <a:lnTo>
                      <a:pt x="6" y="134"/>
                    </a:lnTo>
                    <a:lnTo>
                      <a:pt x="9" y="143"/>
                    </a:lnTo>
                    <a:lnTo>
                      <a:pt x="12" y="153"/>
                    </a:lnTo>
                    <a:lnTo>
                      <a:pt x="16" y="151"/>
                    </a:lnTo>
                    <a:lnTo>
                      <a:pt x="12" y="142"/>
                    </a:lnTo>
                    <a:lnTo>
                      <a:pt x="10" y="133"/>
                    </a:lnTo>
                    <a:lnTo>
                      <a:pt x="8" y="124"/>
                    </a:lnTo>
                    <a:lnTo>
                      <a:pt x="6" y="115"/>
                    </a:lnTo>
                    <a:lnTo>
                      <a:pt x="5" y="106"/>
                    </a:lnTo>
                    <a:lnTo>
                      <a:pt x="5" y="97"/>
                    </a:lnTo>
                    <a:lnTo>
                      <a:pt x="4" y="88"/>
                    </a:lnTo>
                    <a:lnTo>
                      <a:pt x="5" y="78"/>
                    </a:lnTo>
                    <a:lnTo>
                      <a:pt x="5" y="68"/>
                    </a:lnTo>
                    <a:lnTo>
                      <a:pt x="6" y="59"/>
                    </a:lnTo>
                    <a:lnTo>
                      <a:pt x="7" y="49"/>
                    </a:lnTo>
                    <a:lnTo>
                      <a:pt x="8" y="40"/>
                    </a:lnTo>
                    <a:lnTo>
                      <a:pt x="9" y="30"/>
                    </a:lnTo>
                    <a:lnTo>
                      <a:pt x="10" y="20"/>
                    </a:lnTo>
                    <a:lnTo>
                      <a:pt x="10" y="11"/>
                    </a:lnTo>
                    <a:lnTo>
                      <a:pt x="10" y="2"/>
                    </a:lnTo>
                    <a:lnTo>
                      <a:pt x="9" y="0"/>
                    </a:lnTo>
                    <a:lnTo>
                      <a:pt x="10" y="2"/>
                    </a:lnTo>
                    <a:lnTo>
                      <a:pt x="10" y="0"/>
                    </a:lnTo>
                    <a:lnTo>
                      <a:pt x="9" y="0"/>
                    </a:lnTo>
                    <a:lnTo>
                      <a:pt x="9"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4" name="Freeform 200">
                <a:extLst>
                  <a:ext uri="{FF2B5EF4-FFF2-40B4-BE49-F238E27FC236}">
                    <a16:creationId xmlns:a16="http://schemas.microsoft.com/office/drawing/2014/main" id="{2B575A3F-41C2-A12A-0EE1-8569CBC3B684}"/>
                  </a:ext>
                </a:extLst>
              </p:cNvPr>
              <p:cNvSpPr>
                <a:spLocks/>
              </p:cNvSpPr>
              <p:nvPr/>
            </p:nvSpPr>
            <p:spPr bwMode="auto">
              <a:xfrm>
                <a:off x="4233" y="1412"/>
                <a:ext cx="260" cy="17"/>
              </a:xfrm>
              <a:custGeom>
                <a:avLst/>
                <a:gdLst>
                  <a:gd name="T0" fmla="*/ 4 w 260"/>
                  <a:gd name="T1" fmla="*/ 13 h 17"/>
                  <a:gd name="T2" fmla="*/ 2 w 260"/>
                  <a:gd name="T3" fmla="*/ 16 h 17"/>
                  <a:gd name="T4" fmla="*/ 259 w 260"/>
                  <a:gd name="T5" fmla="*/ 4 h 17"/>
                  <a:gd name="T6" fmla="*/ 259 w 260"/>
                  <a:gd name="T7" fmla="*/ 0 h 17"/>
                  <a:gd name="T8" fmla="*/ 2 w 260"/>
                  <a:gd name="T9" fmla="*/ 10 h 17"/>
                  <a:gd name="T10" fmla="*/ 0 w 260"/>
                  <a:gd name="T11" fmla="*/ 13 h 17"/>
                  <a:gd name="T12" fmla="*/ 2 w 260"/>
                  <a:gd name="T13" fmla="*/ 10 h 17"/>
                  <a:gd name="T14" fmla="*/ 0 w 260"/>
                  <a:gd name="T15" fmla="*/ 10 h 17"/>
                  <a:gd name="T16" fmla="*/ 0 w 260"/>
                  <a:gd name="T17" fmla="*/ 13 h 17"/>
                  <a:gd name="T18" fmla="*/ 4 w 260"/>
                  <a:gd name="T19" fmla="*/ 13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0" h="17">
                    <a:moveTo>
                      <a:pt x="4" y="13"/>
                    </a:moveTo>
                    <a:lnTo>
                      <a:pt x="2" y="16"/>
                    </a:lnTo>
                    <a:lnTo>
                      <a:pt x="259" y="4"/>
                    </a:lnTo>
                    <a:lnTo>
                      <a:pt x="259" y="0"/>
                    </a:lnTo>
                    <a:lnTo>
                      <a:pt x="2" y="10"/>
                    </a:lnTo>
                    <a:lnTo>
                      <a:pt x="0" y="13"/>
                    </a:lnTo>
                    <a:lnTo>
                      <a:pt x="2" y="10"/>
                    </a:lnTo>
                    <a:lnTo>
                      <a:pt x="0" y="10"/>
                    </a:lnTo>
                    <a:lnTo>
                      <a:pt x="0" y="13"/>
                    </a:lnTo>
                    <a:lnTo>
                      <a:pt x="4" y="1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5" name="Freeform 201">
                <a:extLst>
                  <a:ext uri="{FF2B5EF4-FFF2-40B4-BE49-F238E27FC236}">
                    <a16:creationId xmlns:a16="http://schemas.microsoft.com/office/drawing/2014/main" id="{B867A2BF-8E99-4799-0FDB-622F3C8A6A5E}"/>
                  </a:ext>
                </a:extLst>
              </p:cNvPr>
              <p:cNvSpPr>
                <a:spLocks/>
              </p:cNvSpPr>
              <p:nvPr/>
            </p:nvSpPr>
            <p:spPr bwMode="auto">
              <a:xfrm>
                <a:off x="4233" y="1422"/>
                <a:ext cx="17" cy="152"/>
              </a:xfrm>
              <a:custGeom>
                <a:avLst/>
                <a:gdLst>
                  <a:gd name="T0" fmla="*/ 4 w 17"/>
                  <a:gd name="T1" fmla="*/ 151 h 152"/>
                  <a:gd name="T2" fmla="*/ 4 w 17"/>
                  <a:gd name="T3" fmla="*/ 151 h 152"/>
                  <a:gd name="T4" fmla="*/ 8 w 17"/>
                  <a:gd name="T5" fmla="*/ 142 h 152"/>
                  <a:gd name="T6" fmla="*/ 11 w 17"/>
                  <a:gd name="T7" fmla="*/ 133 h 152"/>
                  <a:gd name="T8" fmla="*/ 13 w 17"/>
                  <a:gd name="T9" fmla="*/ 124 h 152"/>
                  <a:gd name="T10" fmla="*/ 14 w 17"/>
                  <a:gd name="T11" fmla="*/ 114 h 152"/>
                  <a:gd name="T12" fmla="*/ 16 w 17"/>
                  <a:gd name="T13" fmla="*/ 105 h 152"/>
                  <a:gd name="T14" fmla="*/ 16 w 17"/>
                  <a:gd name="T15" fmla="*/ 95 h 152"/>
                  <a:gd name="T16" fmla="*/ 14 w 17"/>
                  <a:gd name="T17" fmla="*/ 86 h 152"/>
                  <a:gd name="T18" fmla="*/ 13 w 17"/>
                  <a:gd name="T19" fmla="*/ 76 h 152"/>
                  <a:gd name="T20" fmla="*/ 12 w 17"/>
                  <a:gd name="T21" fmla="*/ 67 h 152"/>
                  <a:gd name="T22" fmla="*/ 11 w 17"/>
                  <a:gd name="T23" fmla="*/ 58 h 152"/>
                  <a:gd name="T24" fmla="*/ 10 w 17"/>
                  <a:gd name="T25" fmla="*/ 48 h 152"/>
                  <a:gd name="T26" fmla="*/ 8 w 17"/>
                  <a:gd name="T27" fmla="*/ 38 h 152"/>
                  <a:gd name="T28" fmla="*/ 6 w 17"/>
                  <a:gd name="T29" fmla="*/ 29 h 152"/>
                  <a:gd name="T30" fmla="*/ 5 w 17"/>
                  <a:gd name="T31" fmla="*/ 19 h 152"/>
                  <a:gd name="T32" fmla="*/ 4 w 17"/>
                  <a:gd name="T33" fmla="*/ 10 h 152"/>
                  <a:gd name="T34" fmla="*/ 4 w 17"/>
                  <a:gd name="T35" fmla="*/ 0 h 152"/>
                  <a:gd name="T36" fmla="*/ 0 w 17"/>
                  <a:gd name="T37" fmla="*/ 0 h 152"/>
                  <a:gd name="T38" fmla="*/ 0 w 17"/>
                  <a:gd name="T39" fmla="*/ 10 h 152"/>
                  <a:gd name="T40" fmla="*/ 1 w 17"/>
                  <a:gd name="T41" fmla="*/ 19 h 152"/>
                  <a:gd name="T42" fmla="*/ 2 w 17"/>
                  <a:gd name="T43" fmla="*/ 29 h 152"/>
                  <a:gd name="T44" fmla="*/ 4 w 17"/>
                  <a:gd name="T45" fmla="*/ 39 h 152"/>
                  <a:gd name="T46" fmla="*/ 5 w 17"/>
                  <a:gd name="T47" fmla="*/ 48 h 152"/>
                  <a:gd name="T48" fmla="*/ 6 w 17"/>
                  <a:gd name="T49" fmla="*/ 58 h 152"/>
                  <a:gd name="T50" fmla="*/ 8 w 17"/>
                  <a:gd name="T51" fmla="*/ 67 h 152"/>
                  <a:gd name="T52" fmla="*/ 10 w 17"/>
                  <a:gd name="T53" fmla="*/ 76 h 152"/>
                  <a:gd name="T54" fmla="*/ 10 w 17"/>
                  <a:gd name="T55" fmla="*/ 86 h 152"/>
                  <a:gd name="T56" fmla="*/ 11 w 17"/>
                  <a:gd name="T57" fmla="*/ 95 h 152"/>
                  <a:gd name="T58" fmla="*/ 11 w 17"/>
                  <a:gd name="T59" fmla="*/ 105 h 152"/>
                  <a:gd name="T60" fmla="*/ 10 w 17"/>
                  <a:gd name="T61" fmla="*/ 114 h 152"/>
                  <a:gd name="T62" fmla="*/ 9 w 17"/>
                  <a:gd name="T63" fmla="*/ 123 h 152"/>
                  <a:gd name="T64" fmla="*/ 6 w 17"/>
                  <a:gd name="T65" fmla="*/ 132 h 152"/>
                  <a:gd name="T66" fmla="*/ 4 w 17"/>
                  <a:gd name="T67" fmla="*/ 141 h 152"/>
                  <a:gd name="T68" fmla="*/ 0 w 17"/>
                  <a:gd name="T69" fmla="*/ 149 h 152"/>
                  <a:gd name="T70" fmla="*/ 4 w 17"/>
                  <a:gd name="T71" fmla="*/ 151 h 1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52">
                    <a:moveTo>
                      <a:pt x="4" y="151"/>
                    </a:moveTo>
                    <a:lnTo>
                      <a:pt x="4" y="151"/>
                    </a:lnTo>
                    <a:lnTo>
                      <a:pt x="8" y="142"/>
                    </a:lnTo>
                    <a:lnTo>
                      <a:pt x="11" y="133"/>
                    </a:lnTo>
                    <a:lnTo>
                      <a:pt x="13" y="124"/>
                    </a:lnTo>
                    <a:lnTo>
                      <a:pt x="14" y="114"/>
                    </a:lnTo>
                    <a:lnTo>
                      <a:pt x="16" y="105"/>
                    </a:lnTo>
                    <a:lnTo>
                      <a:pt x="16" y="95"/>
                    </a:lnTo>
                    <a:lnTo>
                      <a:pt x="14" y="86"/>
                    </a:lnTo>
                    <a:lnTo>
                      <a:pt x="13" y="76"/>
                    </a:lnTo>
                    <a:lnTo>
                      <a:pt x="12" y="67"/>
                    </a:lnTo>
                    <a:lnTo>
                      <a:pt x="11" y="58"/>
                    </a:lnTo>
                    <a:lnTo>
                      <a:pt x="10" y="48"/>
                    </a:lnTo>
                    <a:lnTo>
                      <a:pt x="8" y="38"/>
                    </a:lnTo>
                    <a:lnTo>
                      <a:pt x="6" y="29"/>
                    </a:lnTo>
                    <a:lnTo>
                      <a:pt x="5" y="19"/>
                    </a:lnTo>
                    <a:lnTo>
                      <a:pt x="4" y="10"/>
                    </a:lnTo>
                    <a:lnTo>
                      <a:pt x="4" y="0"/>
                    </a:lnTo>
                    <a:lnTo>
                      <a:pt x="0" y="0"/>
                    </a:lnTo>
                    <a:lnTo>
                      <a:pt x="0" y="10"/>
                    </a:lnTo>
                    <a:lnTo>
                      <a:pt x="1" y="19"/>
                    </a:lnTo>
                    <a:lnTo>
                      <a:pt x="2" y="29"/>
                    </a:lnTo>
                    <a:lnTo>
                      <a:pt x="4" y="39"/>
                    </a:lnTo>
                    <a:lnTo>
                      <a:pt x="5" y="48"/>
                    </a:lnTo>
                    <a:lnTo>
                      <a:pt x="6" y="58"/>
                    </a:lnTo>
                    <a:lnTo>
                      <a:pt x="8" y="67"/>
                    </a:lnTo>
                    <a:lnTo>
                      <a:pt x="10" y="76"/>
                    </a:lnTo>
                    <a:lnTo>
                      <a:pt x="10" y="86"/>
                    </a:lnTo>
                    <a:lnTo>
                      <a:pt x="11" y="95"/>
                    </a:lnTo>
                    <a:lnTo>
                      <a:pt x="11" y="105"/>
                    </a:lnTo>
                    <a:lnTo>
                      <a:pt x="10" y="114"/>
                    </a:lnTo>
                    <a:lnTo>
                      <a:pt x="9" y="123"/>
                    </a:lnTo>
                    <a:lnTo>
                      <a:pt x="6" y="132"/>
                    </a:lnTo>
                    <a:lnTo>
                      <a:pt x="4" y="141"/>
                    </a:lnTo>
                    <a:lnTo>
                      <a:pt x="0" y="149"/>
                    </a:lnTo>
                    <a:lnTo>
                      <a:pt x="4" y="15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6" name="Freeform 202">
                <a:extLst>
                  <a:ext uri="{FF2B5EF4-FFF2-40B4-BE49-F238E27FC236}">
                    <a16:creationId xmlns:a16="http://schemas.microsoft.com/office/drawing/2014/main" id="{8FB7BE6C-665F-E3AC-836E-8650F76C3DF9}"/>
                  </a:ext>
                </a:extLst>
              </p:cNvPr>
              <p:cNvSpPr>
                <a:spLocks/>
              </p:cNvSpPr>
              <p:nvPr/>
            </p:nvSpPr>
            <p:spPr bwMode="auto">
              <a:xfrm>
                <a:off x="4124" y="1571"/>
                <a:ext cx="114" cy="87"/>
              </a:xfrm>
              <a:custGeom>
                <a:avLst/>
                <a:gdLst>
                  <a:gd name="T0" fmla="*/ 1 w 114"/>
                  <a:gd name="T1" fmla="*/ 86 h 87"/>
                  <a:gd name="T2" fmla="*/ 1 w 114"/>
                  <a:gd name="T3" fmla="*/ 86 h 87"/>
                  <a:gd name="T4" fmla="*/ 9 w 114"/>
                  <a:gd name="T5" fmla="*/ 83 h 87"/>
                  <a:gd name="T6" fmla="*/ 17 w 114"/>
                  <a:gd name="T7" fmla="*/ 80 h 87"/>
                  <a:gd name="T8" fmla="*/ 25 w 114"/>
                  <a:gd name="T9" fmla="*/ 76 h 87"/>
                  <a:gd name="T10" fmla="*/ 33 w 114"/>
                  <a:gd name="T11" fmla="*/ 72 h 87"/>
                  <a:gd name="T12" fmla="*/ 40 w 114"/>
                  <a:gd name="T13" fmla="*/ 68 h 87"/>
                  <a:gd name="T14" fmla="*/ 49 w 114"/>
                  <a:gd name="T15" fmla="*/ 64 h 87"/>
                  <a:gd name="T16" fmla="*/ 56 w 114"/>
                  <a:gd name="T17" fmla="*/ 59 h 87"/>
                  <a:gd name="T18" fmla="*/ 64 w 114"/>
                  <a:gd name="T19" fmla="*/ 54 h 87"/>
                  <a:gd name="T20" fmla="*/ 72 w 114"/>
                  <a:gd name="T21" fmla="*/ 49 h 87"/>
                  <a:gd name="T22" fmla="*/ 79 w 114"/>
                  <a:gd name="T23" fmla="*/ 44 h 87"/>
                  <a:gd name="T24" fmla="*/ 86 w 114"/>
                  <a:gd name="T25" fmla="*/ 38 h 87"/>
                  <a:gd name="T26" fmla="*/ 92 w 114"/>
                  <a:gd name="T27" fmla="*/ 32 h 87"/>
                  <a:gd name="T28" fmla="*/ 98 w 114"/>
                  <a:gd name="T29" fmla="*/ 25 h 87"/>
                  <a:gd name="T30" fmla="*/ 103 w 114"/>
                  <a:gd name="T31" fmla="*/ 18 h 87"/>
                  <a:gd name="T32" fmla="*/ 108 w 114"/>
                  <a:gd name="T33" fmla="*/ 10 h 87"/>
                  <a:gd name="T34" fmla="*/ 113 w 114"/>
                  <a:gd name="T35" fmla="*/ 2 h 87"/>
                  <a:gd name="T36" fmla="*/ 109 w 114"/>
                  <a:gd name="T37" fmla="*/ 0 h 87"/>
                  <a:gd name="T38" fmla="*/ 105 w 114"/>
                  <a:gd name="T39" fmla="*/ 9 h 87"/>
                  <a:gd name="T40" fmla="*/ 100 w 114"/>
                  <a:gd name="T41" fmla="*/ 16 h 87"/>
                  <a:gd name="T42" fmla="*/ 95 w 114"/>
                  <a:gd name="T43" fmla="*/ 22 h 87"/>
                  <a:gd name="T44" fmla="*/ 89 w 114"/>
                  <a:gd name="T45" fmla="*/ 29 h 87"/>
                  <a:gd name="T46" fmla="*/ 83 w 114"/>
                  <a:gd name="T47" fmla="*/ 36 h 87"/>
                  <a:gd name="T48" fmla="*/ 77 w 114"/>
                  <a:gd name="T49" fmla="*/ 41 h 87"/>
                  <a:gd name="T50" fmla="*/ 70 w 114"/>
                  <a:gd name="T51" fmla="*/ 46 h 87"/>
                  <a:gd name="T52" fmla="*/ 62 w 114"/>
                  <a:gd name="T53" fmla="*/ 51 h 87"/>
                  <a:gd name="T54" fmla="*/ 54 w 114"/>
                  <a:gd name="T55" fmla="*/ 56 h 87"/>
                  <a:gd name="T56" fmla="*/ 47 w 114"/>
                  <a:gd name="T57" fmla="*/ 60 h 87"/>
                  <a:gd name="T58" fmla="*/ 39 w 114"/>
                  <a:gd name="T59" fmla="*/ 64 h 87"/>
                  <a:gd name="T60" fmla="*/ 31 w 114"/>
                  <a:gd name="T61" fmla="*/ 68 h 87"/>
                  <a:gd name="T62" fmla="*/ 23 w 114"/>
                  <a:gd name="T63" fmla="*/ 72 h 87"/>
                  <a:gd name="T64" fmla="*/ 15 w 114"/>
                  <a:gd name="T65" fmla="*/ 76 h 87"/>
                  <a:gd name="T66" fmla="*/ 7 w 114"/>
                  <a:gd name="T67" fmla="*/ 80 h 87"/>
                  <a:gd name="T68" fmla="*/ 0 w 114"/>
                  <a:gd name="T69" fmla="*/ 83 h 87"/>
                  <a:gd name="T70" fmla="*/ 1 w 114"/>
                  <a:gd name="T71" fmla="*/ 8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1" y="86"/>
                    </a:moveTo>
                    <a:lnTo>
                      <a:pt x="1" y="86"/>
                    </a:lnTo>
                    <a:lnTo>
                      <a:pt x="9" y="83"/>
                    </a:lnTo>
                    <a:lnTo>
                      <a:pt x="17" y="80"/>
                    </a:lnTo>
                    <a:lnTo>
                      <a:pt x="25" y="76"/>
                    </a:lnTo>
                    <a:lnTo>
                      <a:pt x="33" y="72"/>
                    </a:lnTo>
                    <a:lnTo>
                      <a:pt x="40" y="68"/>
                    </a:lnTo>
                    <a:lnTo>
                      <a:pt x="49" y="64"/>
                    </a:lnTo>
                    <a:lnTo>
                      <a:pt x="56" y="59"/>
                    </a:lnTo>
                    <a:lnTo>
                      <a:pt x="64" y="54"/>
                    </a:lnTo>
                    <a:lnTo>
                      <a:pt x="72" y="49"/>
                    </a:lnTo>
                    <a:lnTo>
                      <a:pt x="79" y="44"/>
                    </a:lnTo>
                    <a:lnTo>
                      <a:pt x="86" y="38"/>
                    </a:lnTo>
                    <a:lnTo>
                      <a:pt x="92" y="32"/>
                    </a:lnTo>
                    <a:lnTo>
                      <a:pt x="98" y="25"/>
                    </a:lnTo>
                    <a:lnTo>
                      <a:pt x="103" y="18"/>
                    </a:lnTo>
                    <a:lnTo>
                      <a:pt x="108" y="10"/>
                    </a:lnTo>
                    <a:lnTo>
                      <a:pt x="113" y="2"/>
                    </a:lnTo>
                    <a:lnTo>
                      <a:pt x="109" y="0"/>
                    </a:lnTo>
                    <a:lnTo>
                      <a:pt x="105" y="9"/>
                    </a:lnTo>
                    <a:lnTo>
                      <a:pt x="100" y="16"/>
                    </a:lnTo>
                    <a:lnTo>
                      <a:pt x="95" y="22"/>
                    </a:lnTo>
                    <a:lnTo>
                      <a:pt x="89" y="29"/>
                    </a:lnTo>
                    <a:lnTo>
                      <a:pt x="83" y="36"/>
                    </a:lnTo>
                    <a:lnTo>
                      <a:pt x="77" y="41"/>
                    </a:lnTo>
                    <a:lnTo>
                      <a:pt x="70" y="46"/>
                    </a:lnTo>
                    <a:lnTo>
                      <a:pt x="62" y="51"/>
                    </a:lnTo>
                    <a:lnTo>
                      <a:pt x="54" y="56"/>
                    </a:lnTo>
                    <a:lnTo>
                      <a:pt x="47" y="60"/>
                    </a:lnTo>
                    <a:lnTo>
                      <a:pt x="39" y="64"/>
                    </a:lnTo>
                    <a:lnTo>
                      <a:pt x="31" y="68"/>
                    </a:lnTo>
                    <a:lnTo>
                      <a:pt x="23" y="72"/>
                    </a:lnTo>
                    <a:lnTo>
                      <a:pt x="15" y="76"/>
                    </a:lnTo>
                    <a:lnTo>
                      <a:pt x="7" y="80"/>
                    </a:lnTo>
                    <a:lnTo>
                      <a:pt x="0" y="83"/>
                    </a:lnTo>
                    <a:lnTo>
                      <a:pt x="1" y="8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7" name="Freeform 203">
                <a:extLst>
                  <a:ext uri="{FF2B5EF4-FFF2-40B4-BE49-F238E27FC236}">
                    <a16:creationId xmlns:a16="http://schemas.microsoft.com/office/drawing/2014/main" id="{399D6472-3402-3ABC-0D22-806438FFFD8F}"/>
                  </a:ext>
                </a:extLst>
              </p:cNvPr>
              <p:cNvSpPr>
                <a:spLocks/>
              </p:cNvSpPr>
              <p:nvPr/>
            </p:nvSpPr>
            <p:spPr bwMode="auto">
              <a:xfrm>
                <a:off x="3954" y="1654"/>
                <a:ext cx="172" cy="47"/>
              </a:xfrm>
              <a:custGeom>
                <a:avLst/>
                <a:gdLst>
                  <a:gd name="T0" fmla="*/ 3 w 172"/>
                  <a:gd name="T1" fmla="*/ 46 h 47"/>
                  <a:gd name="T2" fmla="*/ 3 w 172"/>
                  <a:gd name="T3" fmla="*/ 46 h 47"/>
                  <a:gd name="T4" fmla="*/ 12 w 172"/>
                  <a:gd name="T5" fmla="*/ 39 h 47"/>
                  <a:gd name="T6" fmla="*/ 21 w 172"/>
                  <a:gd name="T7" fmla="*/ 34 h 47"/>
                  <a:gd name="T8" fmla="*/ 31 w 172"/>
                  <a:gd name="T9" fmla="*/ 29 h 47"/>
                  <a:gd name="T10" fmla="*/ 41 w 172"/>
                  <a:gd name="T11" fmla="*/ 25 h 47"/>
                  <a:gd name="T12" fmla="*/ 53 w 172"/>
                  <a:gd name="T13" fmla="*/ 22 h 47"/>
                  <a:gd name="T14" fmla="*/ 63 w 172"/>
                  <a:gd name="T15" fmla="*/ 21 h 47"/>
                  <a:gd name="T16" fmla="*/ 73 w 172"/>
                  <a:gd name="T17" fmla="*/ 19 h 47"/>
                  <a:gd name="T18" fmla="*/ 85 w 172"/>
                  <a:gd name="T19" fmla="*/ 18 h 47"/>
                  <a:gd name="T20" fmla="*/ 96 w 172"/>
                  <a:gd name="T21" fmla="*/ 17 h 47"/>
                  <a:gd name="T22" fmla="*/ 107 w 172"/>
                  <a:gd name="T23" fmla="*/ 16 h 47"/>
                  <a:gd name="T24" fmla="*/ 119 w 172"/>
                  <a:gd name="T25" fmla="*/ 15 h 47"/>
                  <a:gd name="T26" fmla="*/ 129 w 172"/>
                  <a:gd name="T27" fmla="*/ 14 h 47"/>
                  <a:gd name="T28" fmla="*/ 141 w 172"/>
                  <a:gd name="T29" fmla="*/ 12 h 47"/>
                  <a:gd name="T30" fmla="*/ 151 w 172"/>
                  <a:gd name="T31" fmla="*/ 10 h 47"/>
                  <a:gd name="T32" fmla="*/ 161 w 172"/>
                  <a:gd name="T33" fmla="*/ 7 h 47"/>
                  <a:gd name="T34" fmla="*/ 171 w 172"/>
                  <a:gd name="T35" fmla="*/ 3 h 47"/>
                  <a:gd name="T36" fmla="*/ 170 w 172"/>
                  <a:gd name="T37" fmla="*/ 0 h 47"/>
                  <a:gd name="T38" fmla="*/ 160 w 172"/>
                  <a:gd name="T39" fmla="*/ 3 h 47"/>
                  <a:gd name="T40" fmla="*/ 150 w 172"/>
                  <a:gd name="T41" fmla="*/ 6 h 47"/>
                  <a:gd name="T42" fmla="*/ 139 w 172"/>
                  <a:gd name="T43" fmla="*/ 9 h 47"/>
                  <a:gd name="T44" fmla="*/ 129 w 172"/>
                  <a:gd name="T45" fmla="*/ 10 h 47"/>
                  <a:gd name="T46" fmla="*/ 119 w 172"/>
                  <a:gd name="T47" fmla="*/ 12 h 47"/>
                  <a:gd name="T48" fmla="*/ 107 w 172"/>
                  <a:gd name="T49" fmla="*/ 12 h 47"/>
                  <a:gd name="T50" fmla="*/ 96 w 172"/>
                  <a:gd name="T51" fmla="*/ 13 h 47"/>
                  <a:gd name="T52" fmla="*/ 85 w 172"/>
                  <a:gd name="T53" fmla="*/ 14 h 47"/>
                  <a:gd name="T54" fmla="*/ 73 w 172"/>
                  <a:gd name="T55" fmla="*/ 15 h 47"/>
                  <a:gd name="T56" fmla="*/ 62 w 172"/>
                  <a:gd name="T57" fmla="*/ 17 h 47"/>
                  <a:gd name="T58" fmla="*/ 52 w 172"/>
                  <a:gd name="T59" fmla="*/ 19 h 47"/>
                  <a:gd name="T60" fmla="*/ 41 w 172"/>
                  <a:gd name="T61" fmla="*/ 22 h 47"/>
                  <a:gd name="T62" fmla="*/ 30 w 172"/>
                  <a:gd name="T63" fmla="*/ 25 h 47"/>
                  <a:gd name="T64" fmla="*/ 19 w 172"/>
                  <a:gd name="T65" fmla="*/ 30 h 47"/>
                  <a:gd name="T66" fmla="*/ 10 w 172"/>
                  <a:gd name="T67" fmla="*/ 36 h 47"/>
                  <a:gd name="T68" fmla="*/ 0 w 172"/>
                  <a:gd name="T69" fmla="*/ 43 h 47"/>
                  <a:gd name="T70" fmla="*/ 3 w 172"/>
                  <a:gd name="T71" fmla="*/ 46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7">
                    <a:moveTo>
                      <a:pt x="3" y="46"/>
                    </a:moveTo>
                    <a:lnTo>
                      <a:pt x="3" y="46"/>
                    </a:lnTo>
                    <a:lnTo>
                      <a:pt x="12" y="39"/>
                    </a:lnTo>
                    <a:lnTo>
                      <a:pt x="21" y="34"/>
                    </a:lnTo>
                    <a:lnTo>
                      <a:pt x="31" y="29"/>
                    </a:lnTo>
                    <a:lnTo>
                      <a:pt x="41" y="25"/>
                    </a:lnTo>
                    <a:lnTo>
                      <a:pt x="53" y="22"/>
                    </a:lnTo>
                    <a:lnTo>
                      <a:pt x="63" y="21"/>
                    </a:lnTo>
                    <a:lnTo>
                      <a:pt x="73" y="19"/>
                    </a:lnTo>
                    <a:lnTo>
                      <a:pt x="85" y="18"/>
                    </a:lnTo>
                    <a:lnTo>
                      <a:pt x="96" y="17"/>
                    </a:lnTo>
                    <a:lnTo>
                      <a:pt x="107" y="16"/>
                    </a:lnTo>
                    <a:lnTo>
                      <a:pt x="119" y="15"/>
                    </a:lnTo>
                    <a:lnTo>
                      <a:pt x="129" y="14"/>
                    </a:lnTo>
                    <a:lnTo>
                      <a:pt x="141" y="12"/>
                    </a:lnTo>
                    <a:lnTo>
                      <a:pt x="151" y="10"/>
                    </a:lnTo>
                    <a:lnTo>
                      <a:pt x="161" y="7"/>
                    </a:lnTo>
                    <a:lnTo>
                      <a:pt x="171" y="3"/>
                    </a:lnTo>
                    <a:lnTo>
                      <a:pt x="170" y="0"/>
                    </a:lnTo>
                    <a:lnTo>
                      <a:pt x="160" y="3"/>
                    </a:lnTo>
                    <a:lnTo>
                      <a:pt x="150" y="6"/>
                    </a:lnTo>
                    <a:lnTo>
                      <a:pt x="139" y="9"/>
                    </a:lnTo>
                    <a:lnTo>
                      <a:pt x="129" y="10"/>
                    </a:lnTo>
                    <a:lnTo>
                      <a:pt x="119" y="12"/>
                    </a:lnTo>
                    <a:lnTo>
                      <a:pt x="107" y="12"/>
                    </a:lnTo>
                    <a:lnTo>
                      <a:pt x="96" y="13"/>
                    </a:lnTo>
                    <a:lnTo>
                      <a:pt x="85" y="14"/>
                    </a:lnTo>
                    <a:lnTo>
                      <a:pt x="73" y="15"/>
                    </a:lnTo>
                    <a:lnTo>
                      <a:pt x="62" y="17"/>
                    </a:lnTo>
                    <a:lnTo>
                      <a:pt x="52" y="19"/>
                    </a:lnTo>
                    <a:lnTo>
                      <a:pt x="41" y="22"/>
                    </a:lnTo>
                    <a:lnTo>
                      <a:pt x="30" y="25"/>
                    </a:lnTo>
                    <a:lnTo>
                      <a:pt x="19" y="30"/>
                    </a:lnTo>
                    <a:lnTo>
                      <a:pt x="10" y="36"/>
                    </a:lnTo>
                    <a:lnTo>
                      <a:pt x="0" y="43"/>
                    </a:lnTo>
                    <a:lnTo>
                      <a:pt x="3"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8" name="Freeform 204">
                <a:extLst>
                  <a:ext uri="{FF2B5EF4-FFF2-40B4-BE49-F238E27FC236}">
                    <a16:creationId xmlns:a16="http://schemas.microsoft.com/office/drawing/2014/main" id="{1336B8C5-4F6C-16B4-C632-2B75E094AF2C}"/>
                  </a:ext>
                </a:extLst>
              </p:cNvPr>
              <p:cNvSpPr>
                <a:spLocks/>
              </p:cNvSpPr>
              <p:nvPr/>
            </p:nvSpPr>
            <p:spPr bwMode="auto">
              <a:xfrm>
                <a:off x="3872" y="1697"/>
                <a:ext cx="86" cy="362"/>
              </a:xfrm>
              <a:custGeom>
                <a:avLst/>
                <a:gdLst>
                  <a:gd name="T0" fmla="*/ 5 w 86"/>
                  <a:gd name="T1" fmla="*/ 361 h 362"/>
                  <a:gd name="T2" fmla="*/ 5 w 86"/>
                  <a:gd name="T3" fmla="*/ 338 h 362"/>
                  <a:gd name="T4" fmla="*/ 5 w 86"/>
                  <a:gd name="T5" fmla="*/ 314 h 362"/>
                  <a:gd name="T6" fmla="*/ 4 w 86"/>
                  <a:gd name="T7" fmla="*/ 290 h 362"/>
                  <a:gd name="T8" fmla="*/ 3 w 86"/>
                  <a:gd name="T9" fmla="*/ 265 h 362"/>
                  <a:gd name="T10" fmla="*/ 3 w 86"/>
                  <a:gd name="T11" fmla="*/ 241 h 362"/>
                  <a:gd name="T12" fmla="*/ 3 w 86"/>
                  <a:gd name="T13" fmla="*/ 217 h 362"/>
                  <a:gd name="T14" fmla="*/ 4 w 86"/>
                  <a:gd name="T15" fmla="*/ 193 h 362"/>
                  <a:gd name="T16" fmla="*/ 6 w 86"/>
                  <a:gd name="T17" fmla="*/ 169 h 362"/>
                  <a:gd name="T18" fmla="*/ 9 w 86"/>
                  <a:gd name="T19" fmla="*/ 146 h 362"/>
                  <a:gd name="T20" fmla="*/ 14 w 86"/>
                  <a:gd name="T21" fmla="*/ 123 h 362"/>
                  <a:gd name="T22" fmla="*/ 20 w 86"/>
                  <a:gd name="T23" fmla="*/ 101 h 362"/>
                  <a:gd name="T24" fmla="*/ 29 w 86"/>
                  <a:gd name="T25" fmla="*/ 79 h 362"/>
                  <a:gd name="T26" fmla="*/ 38 w 86"/>
                  <a:gd name="T27" fmla="*/ 59 h 362"/>
                  <a:gd name="T28" fmla="*/ 51 w 86"/>
                  <a:gd name="T29" fmla="*/ 39 h 362"/>
                  <a:gd name="T30" fmla="*/ 67 w 86"/>
                  <a:gd name="T31" fmla="*/ 21 h 362"/>
                  <a:gd name="T32" fmla="*/ 85 w 86"/>
                  <a:gd name="T33" fmla="*/ 3 h 362"/>
                  <a:gd name="T34" fmla="*/ 73 w 86"/>
                  <a:gd name="T35" fmla="*/ 9 h 362"/>
                  <a:gd name="T36" fmla="*/ 56 w 86"/>
                  <a:gd name="T37" fmla="*/ 27 h 362"/>
                  <a:gd name="T38" fmla="*/ 42 w 86"/>
                  <a:gd name="T39" fmla="*/ 47 h 362"/>
                  <a:gd name="T40" fmla="*/ 30 w 86"/>
                  <a:gd name="T41" fmla="*/ 67 h 362"/>
                  <a:gd name="T42" fmla="*/ 20 w 86"/>
                  <a:gd name="T43" fmla="*/ 89 h 362"/>
                  <a:gd name="T44" fmla="*/ 13 w 86"/>
                  <a:gd name="T45" fmla="*/ 111 h 362"/>
                  <a:gd name="T46" fmla="*/ 8 w 86"/>
                  <a:gd name="T47" fmla="*/ 133 h 362"/>
                  <a:gd name="T48" fmla="*/ 4 w 86"/>
                  <a:gd name="T49" fmla="*/ 157 h 362"/>
                  <a:gd name="T50" fmla="*/ 2 w 86"/>
                  <a:gd name="T51" fmla="*/ 181 h 362"/>
                  <a:gd name="T52" fmla="*/ 0 w 86"/>
                  <a:gd name="T53" fmla="*/ 205 h 362"/>
                  <a:gd name="T54" fmla="*/ 0 w 86"/>
                  <a:gd name="T55" fmla="*/ 230 h 362"/>
                  <a:gd name="T56" fmla="*/ 0 w 86"/>
                  <a:gd name="T57" fmla="*/ 254 h 362"/>
                  <a:gd name="T58" fmla="*/ 0 w 86"/>
                  <a:gd name="T59" fmla="*/ 278 h 362"/>
                  <a:gd name="T60" fmla="*/ 0 w 86"/>
                  <a:gd name="T61" fmla="*/ 302 h 362"/>
                  <a:gd name="T62" fmla="*/ 2 w 86"/>
                  <a:gd name="T63" fmla="*/ 326 h 362"/>
                  <a:gd name="T64" fmla="*/ 2 w 86"/>
                  <a:gd name="T65" fmla="*/ 350 h 362"/>
                  <a:gd name="T66" fmla="*/ 5 w 86"/>
                  <a:gd name="T67" fmla="*/ 361 h 3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6" h="362">
                    <a:moveTo>
                      <a:pt x="5" y="361"/>
                    </a:moveTo>
                    <a:lnTo>
                      <a:pt x="5" y="361"/>
                    </a:lnTo>
                    <a:lnTo>
                      <a:pt x="5" y="350"/>
                    </a:lnTo>
                    <a:lnTo>
                      <a:pt x="5" y="338"/>
                    </a:lnTo>
                    <a:lnTo>
                      <a:pt x="5" y="326"/>
                    </a:lnTo>
                    <a:lnTo>
                      <a:pt x="5" y="314"/>
                    </a:lnTo>
                    <a:lnTo>
                      <a:pt x="4" y="302"/>
                    </a:lnTo>
                    <a:lnTo>
                      <a:pt x="4" y="290"/>
                    </a:lnTo>
                    <a:lnTo>
                      <a:pt x="4" y="278"/>
                    </a:lnTo>
                    <a:lnTo>
                      <a:pt x="3" y="265"/>
                    </a:lnTo>
                    <a:lnTo>
                      <a:pt x="3" y="254"/>
                    </a:lnTo>
                    <a:lnTo>
                      <a:pt x="3" y="241"/>
                    </a:lnTo>
                    <a:lnTo>
                      <a:pt x="3" y="230"/>
                    </a:lnTo>
                    <a:lnTo>
                      <a:pt x="3" y="217"/>
                    </a:lnTo>
                    <a:lnTo>
                      <a:pt x="4" y="205"/>
                    </a:lnTo>
                    <a:lnTo>
                      <a:pt x="4" y="193"/>
                    </a:lnTo>
                    <a:lnTo>
                      <a:pt x="5" y="181"/>
                    </a:lnTo>
                    <a:lnTo>
                      <a:pt x="6" y="169"/>
                    </a:lnTo>
                    <a:lnTo>
                      <a:pt x="8" y="157"/>
                    </a:lnTo>
                    <a:lnTo>
                      <a:pt x="9" y="146"/>
                    </a:lnTo>
                    <a:lnTo>
                      <a:pt x="12" y="134"/>
                    </a:lnTo>
                    <a:lnTo>
                      <a:pt x="14" y="123"/>
                    </a:lnTo>
                    <a:lnTo>
                      <a:pt x="17" y="112"/>
                    </a:lnTo>
                    <a:lnTo>
                      <a:pt x="20" y="101"/>
                    </a:lnTo>
                    <a:lnTo>
                      <a:pt x="24" y="90"/>
                    </a:lnTo>
                    <a:lnTo>
                      <a:pt x="29" y="79"/>
                    </a:lnTo>
                    <a:lnTo>
                      <a:pt x="34" y="69"/>
                    </a:lnTo>
                    <a:lnTo>
                      <a:pt x="38" y="59"/>
                    </a:lnTo>
                    <a:lnTo>
                      <a:pt x="44" y="49"/>
                    </a:lnTo>
                    <a:lnTo>
                      <a:pt x="51" y="39"/>
                    </a:lnTo>
                    <a:lnTo>
                      <a:pt x="59" y="30"/>
                    </a:lnTo>
                    <a:lnTo>
                      <a:pt x="67" y="21"/>
                    </a:lnTo>
                    <a:lnTo>
                      <a:pt x="75" y="11"/>
                    </a:lnTo>
                    <a:lnTo>
                      <a:pt x="85" y="3"/>
                    </a:lnTo>
                    <a:lnTo>
                      <a:pt x="82" y="0"/>
                    </a:lnTo>
                    <a:lnTo>
                      <a:pt x="73" y="9"/>
                    </a:lnTo>
                    <a:lnTo>
                      <a:pt x="64" y="18"/>
                    </a:lnTo>
                    <a:lnTo>
                      <a:pt x="56" y="27"/>
                    </a:lnTo>
                    <a:lnTo>
                      <a:pt x="48" y="37"/>
                    </a:lnTo>
                    <a:lnTo>
                      <a:pt x="42" y="47"/>
                    </a:lnTo>
                    <a:lnTo>
                      <a:pt x="35" y="57"/>
                    </a:lnTo>
                    <a:lnTo>
                      <a:pt x="30" y="67"/>
                    </a:lnTo>
                    <a:lnTo>
                      <a:pt x="25" y="77"/>
                    </a:lnTo>
                    <a:lnTo>
                      <a:pt x="20" y="89"/>
                    </a:lnTo>
                    <a:lnTo>
                      <a:pt x="16" y="99"/>
                    </a:lnTo>
                    <a:lnTo>
                      <a:pt x="13" y="111"/>
                    </a:lnTo>
                    <a:lnTo>
                      <a:pt x="10" y="122"/>
                    </a:lnTo>
                    <a:lnTo>
                      <a:pt x="8" y="133"/>
                    </a:lnTo>
                    <a:lnTo>
                      <a:pt x="5" y="145"/>
                    </a:lnTo>
                    <a:lnTo>
                      <a:pt x="4" y="157"/>
                    </a:lnTo>
                    <a:lnTo>
                      <a:pt x="2" y="169"/>
                    </a:lnTo>
                    <a:lnTo>
                      <a:pt x="2" y="181"/>
                    </a:lnTo>
                    <a:lnTo>
                      <a:pt x="0" y="193"/>
                    </a:lnTo>
                    <a:lnTo>
                      <a:pt x="0" y="205"/>
                    </a:lnTo>
                    <a:lnTo>
                      <a:pt x="0" y="217"/>
                    </a:lnTo>
                    <a:lnTo>
                      <a:pt x="0" y="230"/>
                    </a:lnTo>
                    <a:lnTo>
                      <a:pt x="0" y="241"/>
                    </a:lnTo>
                    <a:lnTo>
                      <a:pt x="0" y="254"/>
                    </a:lnTo>
                    <a:lnTo>
                      <a:pt x="0" y="265"/>
                    </a:lnTo>
                    <a:lnTo>
                      <a:pt x="0" y="278"/>
                    </a:lnTo>
                    <a:lnTo>
                      <a:pt x="0" y="290"/>
                    </a:lnTo>
                    <a:lnTo>
                      <a:pt x="0" y="302"/>
                    </a:lnTo>
                    <a:lnTo>
                      <a:pt x="1" y="314"/>
                    </a:lnTo>
                    <a:lnTo>
                      <a:pt x="2" y="326"/>
                    </a:lnTo>
                    <a:lnTo>
                      <a:pt x="2" y="338"/>
                    </a:lnTo>
                    <a:lnTo>
                      <a:pt x="2" y="350"/>
                    </a:lnTo>
                    <a:lnTo>
                      <a:pt x="2" y="361"/>
                    </a:lnTo>
                    <a:lnTo>
                      <a:pt x="5" y="3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39" name="Freeform 205">
                <a:extLst>
                  <a:ext uri="{FF2B5EF4-FFF2-40B4-BE49-F238E27FC236}">
                    <a16:creationId xmlns:a16="http://schemas.microsoft.com/office/drawing/2014/main" id="{235D6DE4-E943-65EB-3467-70707373966E}"/>
                  </a:ext>
                </a:extLst>
              </p:cNvPr>
              <p:cNvSpPr>
                <a:spLocks/>
              </p:cNvSpPr>
              <p:nvPr/>
            </p:nvSpPr>
            <p:spPr bwMode="auto">
              <a:xfrm>
                <a:off x="3866" y="2058"/>
                <a:ext cx="17" cy="237"/>
              </a:xfrm>
              <a:custGeom>
                <a:avLst/>
                <a:gdLst>
                  <a:gd name="T0" fmla="*/ 4 w 17"/>
                  <a:gd name="T1" fmla="*/ 236 h 237"/>
                  <a:gd name="T2" fmla="*/ 8 w 17"/>
                  <a:gd name="T3" fmla="*/ 222 h 237"/>
                  <a:gd name="T4" fmla="*/ 10 w 17"/>
                  <a:gd name="T5" fmla="*/ 207 h 237"/>
                  <a:gd name="T6" fmla="*/ 12 w 17"/>
                  <a:gd name="T7" fmla="*/ 192 h 237"/>
                  <a:gd name="T8" fmla="*/ 13 w 17"/>
                  <a:gd name="T9" fmla="*/ 177 h 237"/>
                  <a:gd name="T10" fmla="*/ 14 w 17"/>
                  <a:gd name="T11" fmla="*/ 163 h 237"/>
                  <a:gd name="T12" fmla="*/ 14 w 17"/>
                  <a:gd name="T13" fmla="*/ 148 h 237"/>
                  <a:gd name="T14" fmla="*/ 16 w 17"/>
                  <a:gd name="T15" fmla="*/ 133 h 237"/>
                  <a:gd name="T16" fmla="*/ 16 w 17"/>
                  <a:gd name="T17" fmla="*/ 119 h 237"/>
                  <a:gd name="T18" fmla="*/ 16 w 17"/>
                  <a:gd name="T19" fmla="*/ 104 h 237"/>
                  <a:gd name="T20" fmla="*/ 14 w 17"/>
                  <a:gd name="T21" fmla="*/ 89 h 237"/>
                  <a:gd name="T22" fmla="*/ 14 w 17"/>
                  <a:gd name="T23" fmla="*/ 74 h 237"/>
                  <a:gd name="T24" fmla="*/ 13 w 17"/>
                  <a:gd name="T25" fmla="*/ 59 h 237"/>
                  <a:gd name="T26" fmla="*/ 13 w 17"/>
                  <a:gd name="T27" fmla="*/ 45 h 237"/>
                  <a:gd name="T28" fmla="*/ 13 w 17"/>
                  <a:gd name="T29" fmla="*/ 30 h 237"/>
                  <a:gd name="T30" fmla="*/ 12 w 17"/>
                  <a:gd name="T31" fmla="*/ 15 h 237"/>
                  <a:gd name="T32" fmla="*/ 12 w 17"/>
                  <a:gd name="T33" fmla="*/ 0 h 237"/>
                  <a:gd name="T34" fmla="*/ 9 w 17"/>
                  <a:gd name="T35" fmla="*/ 0 h 237"/>
                  <a:gd name="T36" fmla="*/ 9 w 17"/>
                  <a:gd name="T37" fmla="*/ 15 h 237"/>
                  <a:gd name="T38" fmla="*/ 9 w 17"/>
                  <a:gd name="T39" fmla="*/ 30 h 237"/>
                  <a:gd name="T40" fmla="*/ 9 w 17"/>
                  <a:gd name="T41" fmla="*/ 45 h 237"/>
                  <a:gd name="T42" fmla="*/ 9 w 17"/>
                  <a:gd name="T43" fmla="*/ 59 h 237"/>
                  <a:gd name="T44" fmla="*/ 10 w 17"/>
                  <a:gd name="T45" fmla="*/ 74 h 237"/>
                  <a:gd name="T46" fmla="*/ 10 w 17"/>
                  <a:gd name="T47" fmla="*/ 89 h 237"/>
                  <a:gd name="T48" fmla="*/ 11 w 17"/>
                  <a:gd name="T49" fmla="*/ 104 h 237"/>
                  <a:gd name="T50" fmla="*/ 11 w 17"/>
                  <a:gd name="T51" fmla="*/ 119 h 237"/>
                  <a:gd name="T52" fmla="*/ 11 w 17"/>
                  <a:gd name="T53" fmla="*/ 133 h 237"/>
                  <a:gd name="T54" fmla="*/ 10 w 17"/>
                  <a:gd name="T55" fmla="*/ 148 h 237"/>
                  <a:gd name="T56" fmla="*/ 10 w 17"/>
                  <a:gd name="T57" fmla="*/ 163 h 237"/>
                  <a:gd name="T58" fmla="*/ 9 w 17"/>
                  <a:gd name="T59" fmla="*/ 177 h 237"/>
                  <a:gd name="T60" fmla="*/ 8 w 17"/>
                  <a:gd name="T61" fmla="*/ 192 h 237"/>
                  <a:gd name="T62" fmla="*/ 5 w 17"/>
                  <a:gd name="T63" fmla="*/ 206 h 237"/>
                  <a:gd name="T64" fmla="*/ 3 w 17"/>
                  <a:gd name="T65" fmla="*/ 221 h 237"/>
                  <a:gd name="T66" fmla="*/ 0 w 17"/>
                  <a:gd name="T67" fmla="*/ 235 h 237"/>
                  <a:gd name="T68" fmla="*/ 4 w 17"/>
                  <a:gd name="T69" fmla="*/ 236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 h="237">
                    <a:moveTo>
                      <a:pt x="4" y="236"/>
                    </a:moveTo>
                    <a:lnTo>
                      <a:pt x="8" y="222"/>
                    </a:lnTo>
                    <a:lnTo>
                      <a:pt x="10" y="207"/>
                    </a:lnTo>
                    <a:lnTo>
                      <a:pt x="12" y="192"/>
                    </a:lnTo>
                    <a:lnTo>
                      <a:pt x="13" y="177"/>
                    </a:lnTo>
                    <a:lnTo>
                      <a:pt x="14" y="163"/>
                    </a:lnTo>
                    <a:lnTo>
                      <a:pt x="14" y="148"/>
                    </a:lnTo>
                    <a:lnTo>
                      <a:pt x="16" y="133"/>
                    </a:lnTo>
                    <a:lnTo>
                      <a:pt x="16" y="119"/>
                    </a:lnTo>
                    <a:lnTo>
                      <a:pt x="16" y="104"/>
                    </a:lnTo>
                    <a:lnTo>
                      <a:pt x="14" y="89"/>
                    </a:lnTo>
                    <a:lnTo>
                      <a:pt x="14" y="74"/>
                    </a:lnTo>
                    <a:lnTo>
                      <a:pt x="13" y="59"/>
                    </a:lnTo>
                    <a:lnTo>
                      <a:pt x="13" y="45"/>
                    </a:lnTo>
                    <a:lnTo>
                      <a:pt x="13" y="30"/>
                    </a:lnTo>
                    <a:lnTo>
                      <a:pt x="12" y="15"/>
                    </a:lnTo>
                    <a:lnTo>
                      <a:pt x="12" y="0"/>
                    </a:lnTo>
                    <a:lnTo>
                      <a:pt x="9" y="0"/>
                    </a:lnTo>
                    <a:lnTo>
                      <a:pt x="9" y="15"/>
                    </a:lnTo>
                    <a:lnTo>
                      <a:pt x="9" y="30"/>
                    </a:lnTo>
                    <a:lnTo>
                      <a:pt x="9" y="45"/>
                    </a:lnTo>
                    <a:lnTo>
                      <a:pt x="9" y="59"/>
                    </a:lnTo>
                    <a:lnTo>
                      <a:pt x="10" y="74"/>
                    </a:lnTo>
                    <a:lnTo>
                      <a:pt x="10" y="89"/>
                    </a:lnTo>
                    <a:lnTo>
                      <a:pt x="11" y="104"/>
                    </a:lnTo>
                    <a:lnTo>
                      <a:pt x="11" y="119"/>
                    </a:lnTo>
                    <a:lnTo>
                      <a:pt x="11" y="133"/>
                    </a:lnTo>
                    <a:lnTo>
                      <a:pt x="10" y="148"/>
                    </a:lnTo>
                    <a:lnTo>
                      <a:pt x="10" y="163"/>
                    </a:lnTo>
                    <a:lnTo>
                      <a:pt x="9" y="177"/>
                    </a:lnTo>
                    <a:lnTo>
                      <a:pt x="8" y="192"/>
                    </a:lnTo>
                    <a:lnTo>
                      <a:pt x="5" y="206"/>
                    </a:lnTo>
                    <a:lnTo>
                      <a:pt x="3" y="221"/>
                    </a:lnTo>
                    <a:lnTo>
                      <a:pt x="0" y="235"/>
                    </a:lnTo>
                    <a:lnTo>
                      <a:pt x="4" y="2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0" name="Freeform 206">
                <a:extLst>
                  <a:ext uri="{FF2B5EF4-FFF2-40B4-BE49-F238E27FC236}">
                    <a16:creationId xmlns:a16="http://schemas.microsoft.com/office/drawing/2014/main" id="{2C458780-4BF8-7FC0-ED66-F4D03AC5CA6B}"/>
                  </a:ext>
                </a:extLst>
              </p:cNvPr>
              <p:cNvSpPr>
                <a:spLocks/>
              </p:cNvSpPr>
              <p:nvPr/>
            </p:nvSpPr>
            <p:spPr bwMode="auto">
              <a:xfrm>
                <a:off x="3866" y="2293"/>
                <a:ext cx="17" cy="17"/>
              </a:xfrm>
              <a:custGeom>
                <a:avLst/>
                <a:gdLst>
                  <a:gd name="T0" fmla="*/ 0 w 17"/>
                  <a:gd name="T1" fmla="*/ 0 h 17"/>
                  <a:gd name="T2" fmla="*/ 4 w 17"/>
                  <a:gd name="T3" fmla="*/ 5 h 17"/>
                  <a:gd name="T4" fmla="*/ 8 w 17"/>
                  <a:gd name="T5" fmla="*/ 16 h 17"/>
                  <a:gd name="T6" fmla="*/ 12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5"/>
                    </a:lnTo>
                    <a:lnTo>
                      <a:pt x="8" y="16"/>
                    </a:lnTo>
                    <a:lnTo>
                      <a:pt x="12"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1" name="Freeform 207">
                <a:extLst>
                  <a:ext uri="{FF2B5EF4-FFF2-40B4-BE49-F238E27FC236}">
                    <a16:creationId xmlns:a16="http://schemas.microsoft.com/office/drawing/2014/main" id="{26AD6557-3E60-2E73-5434-B9840AEE66A0}"/>
                  </a:ext>
                </a:extLst>
              </p:cNvPr>
              <p:cNvSpPr>
                <a:spLocks/>
              </p:cNvSpPr>
              <p:nvPr/>
            </p:nvSpPr>
            <p:spPr bwMode="auto">
              <a:xfrm>
                <a:off x="4028" y="3369"/>
                <a:ext cx="17" cy="17"/>
              </a:xfrm>
              <a:custGeom>
                <a:avLst/>
                <a:gdLst>
                  <a:gd name="T0" fmla="*/ 16 w 17"/>
                  <a:gd name="T1" fmla="*/ 16 h 17"/>
                  <a:gd name="T2" fmla="*/ 12 w 17"/>
                  <a:gd name="T3" fmla="*/ 0 h 17"/>
                  <a:gd name="T4" fmla="*/ 4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4"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2" name="Freeform 208">
                <a:extLst>
                  <a:ext uri="{FF2B5EF4-FFF2-40B4-BE49-F238E27FC236}">
                    <a16:creationId xmlns:a16="http://schemas.microsoft.com/office/drawing/2014/main" id="{3B82C209-0F9A-CAE1-7D11-3912BDC504B2}"/>
                  </a:ext>
                </a:extLst>
              </p:cNvPr>
              <p:cNvSpPr>
                <a:spLocks/>
              </p:cNvSpPr>
              <p:nvPr/>
            </p:nvSpPr>
            <p:spPr bwMode="auto">
              <a:xfrm>
                <a:off x="4028" y="3371"/>
                <a:ext cx="26" cy="79"/>
              </a:xfrm>
              <a:custGeom>
                <a:avLst/>
                <a:gdLst>
                  <a:gd name="T0" fmla="*/ 25 w 26"/>
                  <a:gd name="T1" fmla="*/ 77 h 79"/>
                  <a:gd name="T2" fmla="*/ 25 w 26"/>
                  <a:gd name="T3" fmla="*/ 77 h 79"/>
                  <a:gd name="T4" fmla="*/ 24 w 26"/>
                  <a:gd name="T5" fmla="*/ 72 h 79"/>
                  <a:gd name="T6" fmla="*/ 23 w 26"/>
                  <a:gd name="T7" fmla="*/ 68 h 79"/>
                  <a:gd name="T8" fmla="*/ 21 w 26"/>
                  <a:gd name="T9" fmla="*/ 63 h 79"/>
                  <a:gd name="T10" fmla="*/ 20 w 26"/>
                  <a:gd name="T11" fmla="*/ 58 h 79"/>
                  <a:gd name="T12" fmla="*/ 18 w 26"/>
                  <a:gd name="T13" fmla="*/ 53 h 79"/>
                  <a:gd name="T14" fmla="*/ 17 w 26"/>
                  <a:gd name="T15" fmla="*/ 49 h 79"/>
                  <a:gd name="T16" fmla="*/ 15 w 26"/>
                  <a:gd name="T17" fmla="*/ 44 h 79"/>
                  <a:gd name="T18" fmla="*/ 14 w 26"/>
                  <a:gd name="T19" fmla="*/ 39 h 79"/>
                  <a:gd name="T20" fmla="*/ 13 w 26"/>
                  <a:gd name="T21" fmla="*/ 34 h 79"/>
                  <a:gd name="T22" fmla="*/ 11 w 26"/>
                  <a:gd name="T23" fmla="*/ 29 h 79"/>
                  <a:gd name="T24" fmla="*/ 10 w 26"/>
                  <a:gd name="T25" fmla="*/ 25 h 79"/>
                  <a:gd name="T26" fmla="*/ 9 w 26"/>
                  <a:gd name="T27" fmla="*/ 19 h 79"/>
                  <a:gd name="T28" fmla="*/ 7 w 26"/>
                  <a:gd name="T29" fmla="*/ 15 h 79"/>
                  <a:gd name="T30" fmla="*/ 6 w 26"/>
                  <a:gd name="T31" fmla="*/ 9 h 79"/>
                  <a:gd name="T32" fmla="*/ 5 w 26"/>
                  <a:gd name="T33" fmla="*/ 5 h 79"/>
                  <a:gd name="T34" fmla="*/ 4 w 26"/>
                  <a:gd name="T35" fmla="*/ 0 h 79"/>
                  <a:gd name="T36" fmla="*/ 0 w 26"/>
                  <a:gd name="T37" fmla="*/ 0 h 79"/>
                  <a:gd name="T38" fmla="*/ 1 w 26"/>
                  <a:gd name="T39" fmla="*/ 6 h 79"/>
                  <a:gd name="T40" fmla="*/ 3 w 26"/>
                  <a:gd name="T41" fmla="*/ 10 h 79"/>
                  <a:gd name="T42" fmla="*/ 3 w 26"/>
                  <a:gd name="T43" fmla="*/ 16 h 79"/>
                  <a:gd name="T44" fmla="*/ 5 w 26"/>
                  <a:gd name="T45" fmla="*/ 21 h 79"/>
                  <a:gd name="T46" fmla="*/ 6 w 26"/>
                  <a:gd name="T47" fmla="*/ 26 h 79"/>
                  <a:gd name="T48" fmla="*/ 8 w 26"/>
                  <a:gd name="T49" fmla="*/ 31 h 79"/>
                  <a:gd name="T50" fmla="*/ 9 w 26"/>
                  <a:gd name="T51" fmla="*/ 35 h 79"/>
                  <a:gd name="T52" fmla="*/ 10 w 26"/>
                  <a:gd name="T53" fmla="*/ 40 h 79"/>
                  <a:gd name="T54" fmla="*/ 11 w 26"/>
                  <a:gd name="T55" fmla="*/ 45 h 79"/>
                  <a:gd name="T56" fmla="*/ 13 w 26"/>
                  <a:gd name="T57" fmla="*/ 49 h 79"/>
                  <a:gd name="T58" fmla="*/ 15 w 26"/>
                  <a:gd name="T59" fmla="*/ 54 h 79"/>
                  <a:gd name="T60" fmla="*/ 16 w 26"/>
                  <a:gd name="T61" fmla="*/ 59 h 79"/>
                  <a:gd name="T62" fmla="*/ 17 w 26"/>
                  <a:gd name="T63" fmla="*/ 64 h 79"/>
                  <a:gd name="T64" fmla="*/ 19 w 26"/>
                  <a:gd name="T65" fmla="*/ 69 h 79"/>
                  <a:gd name="T66" fmla="*/ 20 w 26"/>
                  <a:gd name="T67" fmla="*/ 73 h 79"/>
                  <a:gd name="T68" fmla="*/ 21 w 26"/>
                  <a:gd name="T69" fmla="*/ 78 h 79"/>
                  <a:gd name="T70" fmla="*/ 25 w 26"/>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6" h="79">
                    <a:moveTo>
                      <a:pt x="25" y="77"/>
                    </a:moveTo>
                    <a:lnTo>
                      <a:pt x="25" y="77"/>
                    </a:lnTo>
                    <a:lnTo>
                      <a:pt x="24" y="72"/>
                    </a:lnTo>
                    <a:lnTo>
                      <a:pt x="23" y="68"/>
                    </a:lnTo>
                    <a:lnTo>
                      <a:pt x="21" y="63"/>
                    </a:lnTo>
                    <a:lnTo>
                      <a:pt x="20" y="58"/>
                    </a:lnTo>
                    <a:lnTo>
                      <a:pt x="18" y="53"/>
                    </a:lnTo>
                    <a:lnTo>
                      <a:pt x="17" y="49"/>
                    </a:lnTo>
                    <a:lnTo>
                      <a:pt x="15" y="44"/>
                    </a:lnTo>
                    <a:lnTo>
                      <a:pt x="14" y="39"/>
                    </a:lnTo>
                    <a:lnTo>
                      <a:pt x="13" y="34"/>
                    </a:lnTo>
                    <a:lnTo>
                      <a:pt x="11" y="29"/>
                    </a:lnTo>
                    <a:lnTo>
                      <a:pt x="10" y="25"/>
                    </a:lnTo>
                    <a:lnTo>
                      <a:pt x="9" y="19"/>
                    </a:lnTo>
                    <a:lnTo>
                      <a:pt x="7" y="15"/>
                    </a:lnTo>
                    <a:lnTo>
                      <a:pt x="6" y="9"/>
                    </a:lnTo>
                    <a:lnTo>
                      <a:pt x="5" y="5"/>
                    </a:lnTo>
                    <a:lnTo>
                      <a:pt x="4" y="0"/>
                    </a:lnTo>
                    <a:lnTo>
                      <a:pt x="0" y="0"/>
                    </a:lnTo>
                    <a:lnTo>
                      <a:pt x="1" y="6"/>
                    </a:lnTo>
                    <a:lnTo>
                      <a:pt x="3" y="10"/>
                    </a:lnTo>
                    <a:lnTo>
                      <a:pt x="3" y="16"/>
                    </a:lnTo>
                    <a:lnTo>
                      <a:pt x="5" y="21"/>
                    </a:lnTo>
                    <a:lnTo>
                      <a:pt x="6" y="26"/>
                    </a:lnTo>
                    <a:lnTo>
                      <a:pt x="8" y="31"/>
                    </a:lnTo>
                    <a:lnTo>
                      <a:pt x="9" y="35"/>
                    </a:lnTo>
                    <a:lnTo>
                      <a:pt x="10" y="40"/>
                    </a:lnTo>
                    <a:lnTo>
                      <a:pt x="11" y="45"/>
                    </a:lnTo>
                    <a:lnTo>
                      <a:pt x="13" y="49"/>
                    </a:lnTo>
                    <a:lnTo>
                      <a:pt x="15" y="54"/>
                    </a:lnTo>
                    <a:lnTo>
                      <a:pt x="16" y="59"/>
                    </a:lnTo>
                    <a:lnTo>
                      <a:pt x="17" y="64"/>
                    </a:lnTo>
                    <a:lnTo>
                      <a:pt x="19" y="69"/>
                    </a:lnTo>
                    <a:lnTo>
                      <a:pt x="20" y="73"/>
                    </a:lnTo>
                    <a:lnTo>
                      <a:pt x="21" y="78"/>
                    </a:lnTo>
                    <a:lnTo>
                      <a:pt x="25"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3" name="Freeform 209">
                <a:extLst>
                  <a:ext uri="{FF2B5EF4-FFF2-40B4-BE49-F238E27FC236}">
                    <a16:creationId xmlns:a16="http://schemas.microsoft.com/office/drawing/2014/main" id="{093C2F00-E852-5E59-DDF5-B6F58A6A00C7}"/>
                  </a:ext>
                </a:extLst>
              </p:cNvPr>
              <p:cNvSpPr>
                <a:spLocks/>
              </p:cNvSpPr>
              <p:nvPr/>
            </p:nvSpPr>
            <p:spPr bwMode="auto">
              <a:xfrm>
                <a:off x="4361" y="3370"/>
                <a:ext cx="17" cy="79"/>
              </a:xfrm>
              <a:custGeom>
                <a:avLst/>
                <a:gdLst>
                  <a:gd name="T0" fmla="*/ 5 w 17"/>
                  <a:gd name="T1" fmla="*/ 0 h 79"/>
                  <a:gd name="T2" fmla="*/ 0 w 17"/>
                  <a:gd name="T3" fmla="*/ 0 h 79"/>
                  <a:gd name="T4" fmla="*/ 5 w 17"/>
                  <a:gd name="T5" fmla="*/ 78 h 79"/>
                  <a:gd name="T6" fmla="*/ 16 w 17"/>
                  <a:gd name="T7" fmla="*/ 78 h 79"/>
                  <a:gd name="T8" fmla="*/ 10 w 17"/>
                  <a:gd name="T9" fmla="*/ 0 h 79"/>
                  <a:gd name="T10" fmla="*/ 5 w 17"/>
                  <a:gd name="T11" fmla="*/ 0 h 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9">
                    <a:moveTo>
                      <a:pt x="5" y="0"/>
                    </a:moveTo>
                    <a:lnTo>
                      <a:pt x="0" y="0"/>
                    </a:lnTo>
                    <a:lnTo>
                      <a:pt x="5" y="78"/>
                    </a:lnTo>
                    <a:lnTo>
                      <a:pt x="16" y="78"/>
                    </a:lnTo>
                    <a:lnTo>
                      <a:pt x="10" y="0"/>
                    </a:lnTo>
                    <a:lnTo>
                      <a:pt x="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4" name="Freeform 210">
                <a:extLst>
                  <a:ext uri="{FF2B5EF4-FFF2-40B4-BE49-F238E27FC236}">
                    <a16:creationId xmlns:a16="http://schemas.microsoft.com/office/drawing/2014/main" id="{3BA776BE-62F7-676C-B853-54B90F888743}"/>
                  </a:ext>
                </a:extLst>
              </p:cNvPr>
              <p:cNvSpPr>
                <a:spLocks/>
              </p:cNvSpPr>
              <p:nvPr/>
            </p:nvSpPr>
            <p:spPr bwMode="auto">
              <a:xfrm>
                <a:off x="4361" y="3368"/>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5" name="Freeform 211">
                <a:extLst>
                  <a:ext uri="{FF2B5EF4-FFF2-40B4-BE49-F238E27FC236}">
                    <a16:creationId xmlns:a16="http://schemas.microsoft.com/office/drawing/2014/main" id="{64972783-2718-EF8B-CE06-F1CFDB4A4F4C}"/>
                  </a:ext>
                </a:extLst>
              </p:cNvPr>
              <p:cNvSpPr>
                <a:spLocks/>
              </p:cNvSpPr>
              <p:nvPr/>
            </p:nvSpPr>
            <p:spPr bwMode="auto">
              <a:xfrm>
                <a:off x="4568" y="1223"/>
                <a:ext cx="62" cy="178"/>
              </a:xfrm>
              <a:custGeom>
                <a:avLst/>
                <a:gdLst>
                  <a:gd name="T0" fmla="*/ 0 w 62"/>
                  <a:gd name="T1" fmla="*/ 0 h 178"/>
                  <a:gd name="T2" fmla="*/ 0 w 62"/>
                  <a:gd name="T3" fmla="*/ 0 h 178"/>
                  <a:gd name="T4" fmla="*/ 3 w 62"/>
                  <a:gd name="T5" fmla="*/ 11 h 178"/>
                  <a:gd name="T6" fmla="*/ 6 w 62"/>
                  <a:gd name="T7" fmla="*/ 22 h 178"/>
                  <a:gd name="T8" fmla="*/ 10 w 62"/>
                  <a:gd name="T9" fmla="*/ 34 h 178"/>
                  <a:gd name="T10" fmla="*/ 13 w 62"/>
                  <a:gd name="T11" fmla="*/ 45 h 178"/>
                  <a:gd name="T12" fmla="*/ 16 w 62"/>
                  <a:gd name="T13" fmla="*/ 56 h 178"/>
                  <a:gd name="T14" fmla="*/ 20 w 62"/>
                  <a:gd name="T15" fmla="*/ 67 h 178"/>
                  <a:gd name="T16" fmla="*/ 23 w 62"/>
                  <a:gd name="T17" fmla="*/ 79 h 178"/>
                  <a:gd name="T18" fmla="*/ 27 w 62"/>
                  <a:gd name="T19" fmla="*/ 90 h 178"/>
                  <a:gd name="T20" fmla="*/ 31 w 62"/>
                  <a:gd name="T21" fmla="*/ 101 h 178"/>
                  <a:gd name="T22" fmla="*/ 35 w 62"/>
                  <a:gd name="T23" fmla="*/ 112 h 178"/>
                  <a:gd name="T24" fmla="*/ 38 w 62"/>
                  <a:gd name="T25" fmla="*/ 123 h 178"/>
                  <a:gd name="T26" fmla="*/ 43 w 62"/>
                  <a:gd name="T27" fmla="*/ 134 h 178"/>
                  <a:gd name="T28" fmla="*/ 47 w 62"/>
                  <a:gd name="T29" fmla="*/ 145 h 178"/>
                  <a:gd name="T30" fmla="*/ 52 w 62"/>
                  <a:gd name="T31" fmla="*/ 156 h 178"/>
                  <a:gd name="T32" fmla="*/ 56 w 62"/>
                  <a:gd name="T33" fmla="*/ 167 h 178"/>
                  <a:gd name="T34" fmla="*/ 61 w 62"/>
                  <a:gd name="T35" fmla="*/ 177 h 1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2" h="178">
                    <a:moveTo>
                      <a:pt x="0" y="0"/>
                    </a:moveTo>
                    <a:lnTo>
                      <a:pt x="0" y="0"/>
                    </a:lnTo>
                    <a:lnTo>
                      <a:pt x="3" y="11"/>
                    </a:lnTo>
                    <a:lnTo>
                      <a:pt x="6" y="22"/>
                    </a:lnTo>
                    <a:lnTo>
                      <a:pt x="10" y="34"/>
                    </a:lnTo>
                    <a:lnTo>
                      <a:pt x="13" y="45"/>
                    </a:lnTo>
                    <a:lnTo>
                      <a:pt x="16" y="56"/>
                    </a:lnTo>
                    <a:lnTo>
                      <a:pt x="20" y="67"/>
                    </a:lnTo>
                    <a:lnTo>
                      <a:pt x="23" y="79"/>
                    </a:lnTo>
                    <a:lnTo>
                      <a:pt x="27" y="90"/>
                    </a:lnTo>
                    <a:lnTo>
                      <a:pt x="31" y="101"/>
                    </a:lnTo>
                    <a:lnTo>
                      <a:pt x="35" y="112"/>
                    </a:lnTo>
                    <a:lnTo>
                      <a:pt x="38" y="123"/>
                    </a:lnTo>
                    <a:lnTo>
                      <a:pt x="43" y="134"/>
                    </a:lnTo>
                    <a:lnTo>
                      <a:pt x="47" y="145"/>
                    </a:lnTo>
                    <a:lnTo>
                      <a:pt x="52" y="156"/>
                    </a:lnTo>
                    <a:lnTo>
                      <a:pt x="56" y="167"/>
                    </a:lnTo>
                    <a:lnTo>
                      <a:pt x="61" y="17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6" name="Freeform 212">
                <a:extLst>
                  <a:ext uri="{FF2B5EF4-FFF2-40B4-BE49-F238E27FC236}">
                    <a16:creationId xmlns:a16="http://schemas.microsoft.com/office/drawing/2014/main" id="{7AAABF63-DA5F-641E-6E7A-A9F8201DCBB5}"/>
                  </a:ext>
                </a:extLst>
              </p:cNvPr>
              <p:cNvSpPr>
                <a:spLocks/>
              </p:cNvSpPr>
              <p:nvPr/>
            </p:nvSpPr>
            <p:spPr bwMode="auto">
              <a:xfrm>
                <a:off x="4197" y="1058"/>
                <a:ext cx="347" cy="485"/>
              </a:xfrm>
              <a:custGeom>
                <a:avLst/>
                <a:gdLst>
                  <a:gd name="T0" fmla="*/ 33 w 347"/>
                  <a:gd name="T1" fmla="*/ 75 h 485"/>
                  <a:gd name="T2" fmla="*/ 20 w 347"/>
                  <a:gd name="T3" fmla="*/ 108 h 485"/>
                  <a:gd name="T4" fmla="*/ 11 w 347"/>
                  <a:gd name="T5" fmla="*/ 143 h 485"/>
                  <a:gd name="T6" fmla="*/ 4 w 347"/>
                  <a:gd name="T7" fmla="*/ 177 h 485"/>
                  <a:gd name="T8" fmla="*/ 1 w 347"/>
                  <a:gd name="T9" fmla="*/ 212 h 485"/>
                  <a:gd name="T10" fmla="*/ 0 w 347"/>
                  <a:gd name="T11" fmla="*/ 247 h 485"/>
                  <a:gd name="T12" fmla="*/ 3 w 347"/>
                  <a:gd name="T13" fmla="*/ 281 h 485"/>
                  <a:gd name="T14" fmla="*/ 9 w 347"/>
                  <a:gd name="T15" fmla="*/ 316 h 485"/>
                  <a:gd name="T16" fmla="*/ 15 w 347"/>
                  <a:gd name="T17" fmla="*/ 339 h 485"/>
                  <a:gd name="T18" fmla="*/ 19 w 347"/>
                  <a:gd name="T19" fmla="*/ 349 h 485"/>
                  <a:gd name="T20" fmla="*/ 25 w 347"/>
                  <a:gd name="T21" fmla="*/ 361 h 485"/>
                  <a:gd name="T22" fmla="*/ 33 w 347"/>
                  <a:gd name="T23" fmla="*/ 373 h 485"/>
                  <a:gd name="T24" fmla="*/ 41 w 347"/>
                  <a:gd name="T25" fmla="*/ 386 h 485"/>
                  <a:gd name="T26" fmla="*/ 51 w 347"/>
                  <a:gd name="T27" fmla="*/ 399 h 485"/>
                  <a:gd name="T28" fmla="*/ 62 w 347"/>
                  <a:gd name="T29" fmla="*/ 412 h 485"/>
                  <a:gd name="T30" fmla="*/ 75 w 347"/>
                  <a:gd name="T31" fmla="*/ 426 h 485"/>
                  <a:gd name="T32" fmla="*/ 91 w 347"/>
                  <a:gd name="T33" fmla="*/ 443 h 485"/>
                  <a:gd name="T34" fmla="*/ 109 w 347"/>
                  <a:gd name="T35" fmla="*/ 459 h 485"/>
                  <a:gd name="T36" fmla="*/ 124 w 347"/>
                  <a:gd name="T37" fmla="*/ 472 h 485"/>
                  <a:gd name="T38" fmla="*/ 139 w 347"/>
                  <a:gd name="T39" fmla="*/ 479 h 485"/>
                  <a:gd name="T40" fmla="*/ 154 w 347"/>
                  <a:gd name="T41" fmla="*/ 484 h 485"/>
                  <a:gd name="T42" fmla="*/ 168 w 347"/>
                  <a:gd name="T43" fmla="*/ 484 h 485"/>
                  <a:gd name="T44" fmla="*/ 183 w 347"/>
                  <a:gd name="T45" fmla="*/ 481 h 485"/>
                  <a:gd name="T46" fmla="*/ 200 w 347"/>
                  <a:gd name="T47" fmla="*/ 475 h 485"/>
                  <a:gd name="T48" fmla="*/ 221 w 347"/>
                  <a:gd name="T49" fmla="*/ 466 h 485"/>
                  <a:gd name="T50" fmla="*/ 238 w 347"/>
                  <a:gd name="T51" fmla="*/ 454 h 485"/>
                  <a:gd name="T52" fmla="*/ 249 w 347"/>
                  <a:gd name="T53" fmla="*/ 443 h 485"/>
                  <a:gd name="T54" fmla="*/ 258 w 347"/>
                  <a:gd name="T55" fmla="*/ 432 h 485"/>
                  <a:gd name="T56" fmla="*/ 269 w 347"/>
                  <a:gd name="T57" fmla="*/ 420 h 485"/>
                  <a:gd name="T58" fmla="*/ 279 w 347"/>
                  <a:gd name="T59" fmla="*/ 407 h 485"/>
                  <a:gd name="T60" fmla="*/ 289 w 347"/>
                  <a:gd name="T61" fmla="*/ 394 h 485"/>
                  <a:gd name="T62" fmla="*/ 297 w 347"/>
                  <a:gd name="T63" fmla="*/ 381 h 485"/>
                  <a:gd name="T64" fmla="*/ 305 w 347"/>
                  <a:gd name="T65" fmla="*/ 369 h 485"/>
                  <a:gd name="T66" fmla="*/ 311 w 347"/>
                  <a:gd name="T67" fmla="*/ 356 h 485"/>
                  <a:gd name="T68" fmla="*/ 317 w 347"/>
                  <a:gd name="T69" fmla="*/ 344 h 485"/>
                  <a:gd name="T70" fmla="*/ 323 w 347"/>
                  <a:gd name="T71" fmla="*/ 331 h 485"/>
                  <a:gd name="T72" fmla="*/ 331 w 347"/>
                  <a:gd name="T73" fmla="*/ 312 h 485"/>
                  <a:gd name="T74" fmla="*/ 339 w 347"/>
                  <a:gd name="T75" fmla="*/ 289 h 485"/>
                  <a:gd name="T76" fmla="*/ 344 w 347"/>
                  <a:gd name="T77" fmla="*/ 266 h 485"/>
                  <a:gd name="T78" fmla="*/ 346 w 347"/>
                  <a:gd name="T79" fmla="*/ 244 h 485"/>
                  <a:gd name="T80" fmla="*/ 346 w 347"/>
                  <a:gd name="T81" fmla="*/ 223 h 485"/>
                  <a:gd name="T82" fmla="*/ 344 w 347"/>
                  <a:gd name="T83" fmla="*/ 202 h 485"/>
                  <a:gd name="T84" fmla="*/ 339 w 347"/>
                  <a:gd name="T85" fmla="*/ 179 h 485"/>
                  <a:gd name="T86" fmla="*/ 333 w 347"/>
                  <a:gd name="T87" fmla="*/ 155 h 485"/>
                  <a:gd name="T88" fmla="*/ 323 w 347"/>
                  <a:gd name="T89" fmla="*/ 126 h 485"/>
                  <a:gd name="T90" fmla="*/ 306 w 347"/>
                  <a:gd name="T91" fmla="*/ 97 h 485"/>
                  <a:gd name="T92" fmla="*/ 284 w 347"/>
                  <a:gd name="T93" fmla="*/ 71 h 485"/>
                  <a:gd name="T94" fmla="*/ 256 w 347"/>
                  <a:gd name="T95" fmla="*/ 48 h 485"/>
                  <a:gd name="T96" fmla="*/ 226 w 347"/>
                  <a:gd name="T97" fmla="*/ 30 h 485"/>
                  <a:gd name="T98" fmla="*/ 192 w 347"/>
                  <a:gd name="T99" fmla="*/ 16 h 485"/>
                  <a:gd name="T100" fmla="*/ 158 w 347"/>
                  <a:gd name="T101" fmla="*/ 6 h 485"/>
                  <a:gd name="T102" fmla="*/ 123 w 347"/>
                  <a:gd name="T103" fmla="*/ 1 h 485"/>
                  <a:gd name="T104" fmla="*/ 41 w 347"/>
                  <a:gd name="T105" fmla="*/ 58 h 4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7" h="485">
                    <a:moveTo>
                      <a:pt x="41" y="58"/>
                    </a:moveTo>
                    <a:lnTo>
                      <a:pt x="33" y="75"/>
                    </a:lnTo>
                    <a:lnTo>
                      <a:pt x="26" y="91"/>
                    </a:lnTo>
                    <a:lnTo>
                      <a:pt x="20" y="108"/>
                    </a:lnTo>
                    <a:lnTo>
                      <a:pt x="15" y="126"/>
                    </a:lnTo>
                    <a:lnTo>
                      <a:pt x="11" y="143"/>
                    </a:lnTo>
                    <a:lnTo>
                      <a:pt x="7" y="160"/>
                    </a:lnTo>
                    <a:lnTo>
                      <a:pt x="4" y="177"/>
                    </a:lnTo>
                    <a:lnTo>
                      <a:pt x="2" y="195"/>
                    </a:lnTo>
                    <a:lnTo>
                      <a:pt x="1" y="212"/>
                    </a:lnTo>
                    <a:lnTo>
                      <a:pt x="0" y="229"/>
                    </a:lnTo>
                    <a:lnTo>
                      <a:pt x="0" y="247"/>
                    </a:lnTo>
                    <a:lnTo>
                      <a:pt x="1" y="264"/>
                    </a:lnTo>
                    <a:lnTo>
                      <a:pt x="3" y="281"/>
                    </a:lnTo>
                    <a:lnTo>
                      <a:pt x="6" y="299"/>
                    </a:lnTo>
                    <a:lnTo>
                      <a:pt x="9" y="316"/>
                    </a:lnTo>
                    <a:lnTo>
                      <a:pt x="13" y="334"/>
                    </a:lnTo>
                    <a:lnTo>
                      <a:pt x="15" y="339"/>
                    </a:lnTo>
                    <a:lnTo>
                      <a:pt x="17" y="344"/>
                    </a:lnTo>
                    <a:lnTo>
                      <a:pt x="19" y="349"/>
                    </a:lnTo>
                    <a:lnTo>
                      <a:pt x="22" y="354"/>
                    </a:lnTo>
                    <a:lnTo>
                      <a:pt x="25" y="361"/>
                    </a:lnTo>
                    <a:lnTo>
                      <a:pt x="29" y="366"/>
                    </a:lnTo>
                    <a:lnTo>
                      <a:pt x="33" y="373"/>
                    </a:lnTo>
                    <a:lnTo>
                      <a:pt x="37" y="379"/>
                    </a:lnTo>
                    <a:lnTo>
                      <a:pt x="41" y="386"/>
                    </a:lnTo>
                    <a:lnTo>
                      <a:pt x="46" y="392"/>
                    </a:lnTo>
                    <a:lnTo>
                      <a:pt x="51" y="399"/>
                    </a:lnTo>
                    <a:lnTo>
                      <a:pt x="57" y="406"/>
                    </a:lnTo>
                    <a:lnTo>
                      <a:pt x="62" y="412"/>
                    </a:lnTo>
                    <a:lnTo>
                      <a:pt x="68" y="420"/>
                    </a:lnTo>
                    <a:lnTo>
                      <a:pt x="75" y="426"/>
                    </a:lnTo>
                    <a:lnTo>
                      <a:pt x="81" y="433"/>
                    </a:lnTo>
                    <a:lnTo>
                      <a:pt x="91" y="443"/>
                    </a:lnTo>
                    <a:lnTo>
                      <a:pt x="100" y="452"/>
                    </a:lnTo>
                    <a:lnTo>
                      <a:pt x="109" y="459"/>
                    </a:lnTo>
                    <a:lnTo>
                      <a:pt x="117" y="466"/>
                    </a:lnTo>
                    <a:lnTo>
                      <a:pt x="124" y="472"/>
                    </a:lnTo>
                    <a:lnTo>
                      <a:pt x="132" y="476"/>
                    </a:lnTo>
                    <a:lnTo>
                      <a:pt x="139" y="479"/>
                    </a:lnTo>
                    <a:lnTo>
                      <a:pt x="146" y="482"/>
                    </a:lnTo>
                    <a:lnTo>
                      <a:pt x="154" y="484"/>
                    </a:lnTo>
                    <a:lnTo>
                      <a:pt x="161" y="484"/>
                    </a:lnTo>
                    <a:lnTo>
                      <a:pt x="168" y="484"/>
                    </a:lnTo>
                    <a:lnTo>
                      <a:pt x="176" y="483"/>
                    </a:lnTo>
                    <a:lnTo>
                      <a:pt x="183" y="481"/>
                    </a:lnTo>
                    <a:lnTo>
                      <a:pt x="192" y="479"/>
                    </a:lnTo>
                    <a:lnTo>
                      <a:pt x="200" y="475"/>
                    </a:lnTo>
                    <a:lnTo>
                      <a:pt x="209" y="471"/>
                    </a:lnTo>
                    <a:lnTo>
                      <a:pt x="221" y="466"/>
                    </a:lnTo>
                    <a:lnTo>
                      <a:pt x="231" y="460"/>
                    </a:lnTo>
                    <a:lnTo>
                      <a:pt x="238" y="454"/>
                    </a:lnTo>
                    <a:lnTo>
                      <a:pt x="244" y="449"/>
                    </a:lnTo>
                    <a:lnTo>
                      <a:pt x="249" y="443"/>
                    </a:lnTo>
                    <a:lnTo>
                      <a:pt x="254" y="437"/>
                    </a:lnTo>
                    <a:lnTo>
                      <a:pt x="258" y="432"/>
                    </a:lnTo>
                    <a:lnTo>
                      <a:pt x="263" y="426"/>
                    </a:lnTo>
                    <a:lnTo>
                      <a:pt x="269" y="420"/>
                    </a:lnTo>
                    <a:lnTo>
                      <a:pt x="274" y="413"/>
                    </a:lnTo>
                    <a:lnTo>
                      <a:pt x="279" y="407"/>
                    </a:lnTo>
                    <a:lnTo>
                      <a:pt x="284" y="400"/>
                    </a:lnTo>
                    <a:lnTo>
                      <a:pt x="289" y="394"/>
                    </a:lnTo>
                    <a:lnTo>
                      <a:pt x="293" y="388"/>
                    </a:lnTo>
                    <a:lnTo>
                      <a:pt x="297" y="381"/>
                    </a:lnTo>
                    <a:lnTo>
                      <a:pt x="301" y="375"/>
                    </a:lnTo>
                    <a:lnTo>
                      <a:pt x="305" y="369"/>
                    </a:lnTo>
                    <a:lnTo>
                      <a:pt x="308" y="362"/>
                    </a:lnTo>
                    <a:lnTo>
                      <a:pt x="311" y="356"/>
                    </a:lnTo>
                    <a:lnTo>
                      <a:pt x="315" y="350"/>
                    </a:lnTo>
                    <a:lnTo>
                      <a:pt x="317" y="344"/>
                    </a:lnTo>
                    <a:lnTo>
                      <a:pt x="320" y="337"/>
                    </a:lnTo>
                    <a:lnTo>
                      <a:pt x="323" y="331"/>
                    </a:lnTo>
                    <a:lnTo>
                      <a:pt x="326" y="325"/>
                    </a:lnTo>
                    <a:lnTo>
                      <a:pt x="331" y="312"/>
                    </a:lnTo>
                    <a:lnTo>
                      <a:pt x="335" y="300"/>
                    </a:lnTo>
                    <a:lnTo>
                      <a:pt x="339" y="289"/>
                    </a:lnTo>
                    <a:lnTo>
                      <a:pt x="342" y="277"/>
                    </a:lnTo>
                    <a:lnTo>
                      <a:pt x="344" y="266"/>
                    </a:lnTo>
                    <a:lnTo>
                      <a:pt x="345" y="255"/>
                    </a:lnTo>
                    <a:lnTo>
                      <a:pt x="346" y="244"/>
                    </a:lnTo>
                    <a:lnTo>
                      <a:pt x="346" y="234"/>
                    </a:lnTo>
                    <a:lnTo>
                      <a:pt x="346" y="223"/>
                    </a:lnTo>
                    <a:lnTo>
                      <a:pt x="345" y="212"/>
                    </a:lnTo>
                    <a:lnTo>
                      <a:pt x="344" y="202"/>
                    </a:lnTo>
                    <a:lnTo>
                      <a:pt x="341" y="190"/>
                    </a:lnTo>
                    <a:lnTo>
                      <a:pt x="339" y="179"/>
                    </a:lnTo>
                    <a:lnTo>
                      <a:pt x="336" y="167"/>
                    </a:lnTo>
                    <a:lnTo>
                      <a:pt x="333" y="155"/>
                    </a:lnTo>
                    <a:lnTo>
                      <a:pt x="329" y="142"/>
                    </a:lnTo>
                    <a:lnTo>
                      <a:pt x="323" y="126"/>
                    </a:lnTo>
                    <a:lnTo>
                      <a:pt x="315" y="112"/>
                    </a:lnTo>
                    <a:lnTo>
                      <a:pt x="306" y="97"/>
                    </a:lnTo>
                    <a:lnTo>
                      <a:pt x="296" y="84"/>
                    </a:lnTo>
                    <a:lnTo>
                      <a:pt x="284" y="71"/>
                    </a:lnTo>
                    <a:lnTo>
                      <a:pt x="270" y="59"/>
                    </a:lnTo>
                    <a:lnTo>
                      <a:pt x="256" y="48"/>
                    </a:lnTo>
                    <a:lnTo>
                      <a:pt x="242" y="39"/>
                    </a:lnTo>
                    <a:lnTo>
                      <a:pt x="226" y="30"/>
                    </a:lnTo>
                    <a:lnTo>
                      <a:pt x="209" y="22"/>
                    </a:lnTo>
                    <a:lnTo>
                      <a:pt x="192" y="16"/>
                    </a:lnTo>
                    <a:lnTo>
                      <a:pt x="175" y="10"/>
                    </a:lnTo>
                    <a:lnTo>
                      <a:pt x="158" y="6"/>
                    </a:lnTo>
                    <a:lnTo>
                      <a:pt x="140" y="3"/>
                    </a:lnTo>
                    <a:lnTo>
                      <a:pt x="123" y="1"/>
                    </a:lnTo>
                    <a:lnTo>
                      <a:pt x="106" y="0"/>
                    </a:lnTo>
                    <a:lnTo>
                      <a:pt x="41" y="5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7" name="Freeform 213">
                <a:extLst>
                  <a:ext uri="{FF2B5EF4-FFF2-40B4-BE49-F238E27FC236}">
                    <a16:creationId xmlns:a16="http://schemas.microsoft.com/office/drawing/2014/main" id="{CE3E1058-E5C8-53C9-F80A-2FD065774B82}"/>
                  </a:ext>
                </a:extLst>
              </p:cNvPr>
              <p:cNvSpPr>
                <a:spLocks/>
              </p:cNvSpPr>
              <p:nvPr/>
            </p:nvSpPr>
            <p:spPr bwMode="auto">
              <a:xfrm>
                <a:off x="4195" y="1114"/>
                <a:ext cx="46" cy="279"/>
              </a:xfrm>
              <a:custGeom>
                <a:avLst/>
                <a:gdLst>
                  <a:gd name="T0" fmla="*/ 17 w 46"/>
                  <a:gd name="T1" fmla="*/ 278 h 279"/>
                  <a:gd name="T2" fmla="*/ 17 w 46"/>
                  <a:gd name="T3" fmla="*/ 278 h 279"/>
                  <a:gd name="T4" fmla="*/ 13 w 46"/>
                  <a:gd name="T5" fmla="*/ 260 h 279"/>
                  <a:gd name="T6" fmla="*/ 10 w 46"/>
                  <a:gd name="T7" fmla="*/ 243 h 279"/>
                  <a:gd name="T8" fmla="*/ 7 w 46"/>
                  <a:gd name="T9" fmla="*/ 225 h 279"/>
                  <a:gd name="T10" fmla="*/ 5 w 46"/>
                  <a:gd name="T11" fmla="*/ 208 h 279"/>
                  <a:gd name="T12" fmla="*/ 4 w 46"/>
                  <a:gd name="T13" fmla="*/ 191 h 279"/>
                  <a:gd name="T14" fmla="*/ 4 w 46"/>
                  <a:gd name="T15" fmla="*/ 173 h 279"/>
                  <a:gd name="T16" fmla="*/ 5 w 46"/>
                  <a:gd name="T17" fmla="*/ 156 h 279"/>
                  <a:gd name="T18" fmla="*/ 6 w 46"/>
                  <a:gd name="T19" fmla="*/ 139 h 279"/>
                  <a:gd name="T20" fmla="*/ 8 w 46"/>
                  <a:gd name="T21" fmla="*/ 122 h 279"/>
                  <a:gd name="T22" fmla="*/ 11 w 46"/>
                  <a:gd name="T23" fmla="*/ 105 h 279"/>
                  <a:gd name="T24" fmla="*/ 15 w 46"/>
                  <a:gd name="T25" fmla="*/ 88 h 279"/>
                  <a:gd name="T26" fmla="*/ 19 w 46"/>
                  <a:gd name="T27" fmla="*/ 70 h 279"/>
                  <a:gd name="T28" fmla="*/ 24 w 46"/>
                  <a:gd name="T29" fmla="*/ 53 h 279"/>
                  <a:gd name="T30" fmla="*/ 30 w 46"/>
                  <a:gd name="T31" fmla="*/ 36 h 279"/>
                  <a:gd name="T32" fmla="*/ 37 w 46"/>
                  <a:gd name="T33" fmla="*/ 20 h 279"/>
                  <a:gd name="T34" fmla="*/ 45 w 46"/>
                  <a:gd name="T35" fmla="*/ 2 h 279"/>
                  <a:gd name="T36" fmla="*/ 41 w 46"/>
                  <a:gd name="T37" fmla="*/ 0 h 279"/>
                  <a:gd name="T38" fmla="*/ 33 w 46"/>
                  <a:gd name="T39" fmla="*/ 18 h 279"/>
                  <a:gd name="T40" fmla="*/ 26 w 46"/>
                  <a:gd name="T41" fmla="*/ 35 h 279"/>
                  <a:gd name="T42" fmla="*/ 20 w 46"/>
                  <a:gd name="T43" fmla="*/ 52 h 279"/>
                  <a:gd name="T44" fmla="*/ 15 w 46"/>
                  <a:gd name="T45" fmla="*/ 69 h 279"/>
                  <a:gd name="T46" fmla="*/ 11 w 46"/>
                  <a:gd name="T47" fmla="*/ 86 h 279"/>
                  <a:gd name="T48" fmla="*/ 7 w 46"/>
                  <a:gd name="T49" fmla="*/ 104 h 279"/>
                  <a:gd name="T50" fmla="*/ 4 w 46"/>
                  <a:gd name="T51" fmla="*/ 121 h 279"/>
                  <a:gd name="T52" fmla="*/ 2 w 46"/>
                  <a:gd name="T53" fmla="*/ 139 h 279"/>
                  <a:gd name="T54" fmla="*/ 1 w 46"/>
                  <a:gd name="T55" fmla="*/ 156 h 279"/>
                  <a:gd name="T56" fmla="*/ 0 w 46"/>
                  <a:gd name="T57" fmla="*/ 173 h 279"/>
                  <a:gd name="T58" fmla="*/ 0 w 46"/>
                  <a:gd name="T59" fmla="*/ 191 h 279"/>
                  <a:gd name="T60" fmla="*/ 1 w 46"/>
                  <a:gd name="T61" fmla="*/ 208 h 279"/>
                  <a:gd name="T62" fmla="*/ 3 w 46"/>
                  <a:gd name="T63" fmla="*/ 225 h 279"/>
                  <a:gd name="T64" fmla="*/ 6 w 46"/>
                  <a:gd name="T65" fmla="*/ 244 h 279"/>
                  <a:gd name="T66" fmla="*/ 9 w 46"/>
                  <a:gd name="T67" fmla="*/ 261 h 279"/>
                  <a:gd name="T68" fmla="*/ 13 w 46"/>
                  <a:gd name="T69" fmla="*/ 278 h 279"/>
                  <a:gd name="T70" fmla="*/ 17 w 46"/>
                  <a:gd name="T71" fmla="*/ 278 h 2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 h="279">
                    <a:moveTo>
                      <a:pt x="17" y="278"/>
                    </a:moveTo>
                    <a:lnTo>
                      <a:pt x="17" y="278"/>
                    </a:lnTo>
                    <a:lnTo>
                      <a:pt x="13" y="260"/>
                    </a:lnTo>
                    <a:lnTo>
                      <a:pt x="10" y="243"/>
                    </a:lnTo>
                    <a:lnTo>
                      <a:pt x="7" y="225"/>
                    </a:lnTo>
                    <a:lnTo>
                      <a:pt x="5" y="208"/>
                    </a:lnTo>
                    <a:lnTo>
                      <a:pt x="4" y="191"/>
                    </a:lnTo>
                    <a:lnTo>
                      <a:pt x="4" y="173"/>
                    </a:lnTo>
                    <a:lnTo>
                      <a:pt x="5" y="156"/>
                    </a:lnTo>
                    <a:lnTo>
                      <a:pt x="6" y="139"/>
                    </a:lnTo>
                    <a:lnTo>
                      <a:pt x="8" y="122"/>
                    </a:lnTo>
                    <a:lnTo>
                      <a:pt x="11" y="105"/>
                    </a:lnTo>
                    <a:lnTo>
                      <a:pt x="15" y="88"/>
                    </a:lnTo>
                    <a:lnTo>
                      <a:pt x="19" y="70"/>
                    </a:lnTo>
                    <a:lnTo>
                      <a:pt x="24" y="53"/>
                    </a:lnTo>
                    <a:lnTo>
                      <a:pt x="30" y="36"/>
                    </a:lnTo>
                    <a:lnTo>
                      <a:pt x="37" y="20"/>
                    </a:lnTo>
                    <a:lnTo>
                      <a:pt x="45" y="2"/>
                    </a:lnTo>
                    <a:lnTo>
                      <a:pt x="41" y="0"/>
                    </a:lnTo>
                    <a:lnTo>
                      <a:pt x="33" y="18"/>
                    </a:lnTo>
                    <a:lnTo>
                      <a:pt x="26" y="35"/>
                    </a:lnTo>
                    <a:lnTo>
                      <a:pt x="20" y="52"/>
                    </a:lnTo>
                    <a:lnTo>
                      <a:pt x="15" y="69"/>
                    </a:lnTo>
                    <a:lnTo>
                      <a:pt x="11" y="86"/>
                    </a:lnTo>
                    <a:lnTo>
                      <a:pt x="7" y="104"/>
                    </a:lnTo>
                    <a:lnTo>
                      <a:pt x="4" y="121"/>
                    </a:lnTo>
                    <a:lnTo>
                      <a:pt x="2" y="139"/>
                    </a:lnTo>
                    <a:lnTo>
                      <a:pt x="1" y="156"/>
                    </a:lnTo>
                    <a:lnTo>
                      <a:pt x="0" y="173"/>
                    </a:lnTo>
                    <a:lnTo>
                      <a:pt x="0" y="191"/>
                    </a:lnTo>
                    <a:lnTo>
                      <a:pt x="1" y="208"/>
                    </a:lnTo>
                    <a:lnTo>
                      <a:pt x="3" y="225"/>
                    </a:lnTo>
                    <a:lnTo>
                      <a:pt x="6" y="244"/>
                    </a:lnTo>
                    <a:lnTo>
                      <a:pt x="9" y="261"/>
                    </a:lnTo>
                    <a:lnTo>
                      <a:pt x="13" y="278"/>
                    </a:lnTo>
                    <a:lnTo>
                      <a:pt x="17" y="27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8" name="Freeform 214">
                <a:extLst>
                  <a:ext uri="{FF2B5EF4-FFF2-40B4-BE49-F238E27FC236}">
                    <a16:creationId xmlns:a16="http://schemas.microsoft.com/office/drawing/2014/main" id="{24B79C68-D7D3-E3DE-374F-86994EB9FDFC}"/>
                  </a:ext>
                </a:extLst>
              </p:cNvPr>
              <p:cNvSpPr>
                <a:spLocks/>
              </p:cNvSpPr>
              <p:nvPr/>
            </p:nvSpPr>
            <p:spPr bwMode="auto">
              <a:xfrm>
                <a:off x="4208" y="1392"/>
                <a:ext cx="73" cy="101"/>
              </a:xfrm>
              <a:custGeom>
                <a:avLst/>
                <a:gdLst>
                  <a:gd name="T0" fmla="*/ 72 w 73"/>
                  <a:gd name="T1" fmla="*/ 98 h 101"/>
                  <a:gd name="T2" fmla="*/ 72 w 73"/>
                  <a:gd name="T3" fmla="*/ 98 h 101"/>
                  <a:gd name="T4" fmla="*/ 65 w 73"/>
                  <a:gd name="T5" fmla="*/ 91 h 101"/>
                  <a:gd name="T6" fmla="*/ 59 w 73"/>
                  <a:gd name="T7" fmla="*/ 84 h 101"/>
                  <a:gd name="T8" fmla="*/ 52 w 73"/>
                  <a:gd name="T9" fmla="*/ 77 h 101"/>
                  <a:gd name="T10" fmla="*/ 47 w 73"/>
                  <a:gd name="T11" fmla="*/ 70 h 101"/>
                  <a:gd name="T12" fmla="*/ 42 w 73"/>
                  <a:gd name="T13" fmla="*/ 64 h 101"/>
                  <a:gd name="T14" fmla="*/ 36 w 73"/>
                  <a:gd name="T15" fmla="*/ 57 h 101"/>
                  <a:gd name="T16" fmla="*/ 32 w 73"/>
                  <a:gd name="T17" fmla="*/ 50 h 101"/>
                  <a:gd name="T18" fmla="*/ 27 w 73"/>
                  <a:gd name="T19" fmla="*/ 44 h 101"/>
                  <a:gd name="T20" fmla="*/ 23 w 73"/>
                  <a:gd name="T21" fmla="*/ 38 h 101"/>
                  <a:gd name="T22" fmla="*/ 19 w 73"/>
                  <a:gd name="T23" fmla="*/ 32 h 101"/>
                  <a:gd name="T24" fmla="*/ 15 w 73"/>
                  <a:gd name="T25" fmla="*/ 26 h 101"/>
                  <a:gd name="T26" fmla="*/ 13 w 73"/>
                  <a:gd name="T27" fmla="*/ 20 h 101"/>
                  <a:gd name="T28" fmla="*/ 10 w 73"/>
                  <a:gd name="T29" fmla="*/ 14 h 101"/>
                  <a:gd name="T30" fmla="*/ 8 w 73"/>
                  <a:gd name="T31" fmla="*/ 8 h 101"/>
                  <a:gd name="T32" fmla="*/ 6 w 73"/>
                  <a:gd name="T33" fmla="*/ 4 h 101"/>
                  <a:gd name="T34" fmla="*/ 4 w 73"/>
                  <a:gd name="T35" fmla="*/ 0 h 101"/>
                  <a:gd name="T36" fmla="*/ 0 w 73"/>
                  <a:gd name="T37" fmla="*/ 0 h 101"/>
                  <a:gd name="T38" fmla="*/ 2 w 73"/>
                  <a:gd name="T39" fmla="*/ 5 h 101"/>
                  <a:gd name="T40" fmla="*/ 4 w 73"/>
                  <a:gd name="T41" fmla="*/ 10 h 101"/>
                  <a:gd name="T42" fmla="*/ 6 w 73"/>
                  <a:gd name="T43" fmla="*/ 16 h 101"/>
                  <a:gd name="T44" fmla="*/ 9 w 73"/>
                  <a:gd name="T45" fmla="*/ 22 h 101"/>
                  <a:gd name="T46" fmla="*/ 12 w 73"/>
                  <a:gd name="T47" fmla="*/ 28 h 101"/>
                  <a:gd name="T48" fmla="*/ 16 w 73"/>
                  <a:gd name="T49" fmla="*/ 33 h 101"/>
                  <a:gd name="T50" fmla="*/ 20 w 73"/>
                  <a:gd name="T51" fmla="*/ 40 h 101"/>
                  <a:gd name="T52" fmla="*/ 24 w 73"/>
                  <a:gd name="T53" fmla="*/ 46 h 101"/>
                  <a:gd name="T54" fmla="*/ 29 w 73"/>
                  <a:gd name="T55" fmla="*/ 52 h 101"/>
                  <a:gd name="T56" fmla="*/ 34 w 73"/>
                  <a:gd name="T57" fmla="*/ 59 h 101"/>
                  <a:gd name="T58" fmla="*/ 39 w 73"/>
                  <a:gd name="T59" fmla="*/ 66 h 101"/>
                  <a:gd name="T60" fmla="*/ 44 w 73"/>
                  <a:gd name="T61" fmla="*/ 73 h 101"/>
                  <a:gd name="T62" fmla="*/ 50 w 73"/>
                  <a:gd name="T63" fmla="*/ 80 h 101"/>
                  <a:gd name="T64" fmla="*/ 56 w 73"/>
                  <a:gd name="T65" fmla="*/ 87 h 101"/>
                  <a:gd name="T66" fmla="*/ 62 w 73"/>
                  <a:gd name="T67" fmla="*/ 94 h 101"/>
                  <a:gd name="T68" fmla="*/ 69 w 73"/>
                  <a:gd name="T69" fmla="*/ 100 h 101"/>
                  <a:gd name="T70" fmla="*/ 72 w 73"/>
                  <a:gd name="T71" fmla="*/ 98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3" h="101">
                    <a:moveTo>
                      <a:pt x="72" y="98"/>
                    </a:moveTo>
                    <a:lnTo>
                      <a:pt x="72" y="98"/>
                    </a:lnTo>
                    <a:lnTo>
                      <a:pt x="65" y="91"/>
                    </a:lnTo>
                    <a:lnTo>
                      <a:pt x="59" y="84"/>
                    </a:lnTo>
                    <a:lnTo>
                      <a:pt x="52" y="77"/>
                    </a:lnTo>
                    <a:lnTo>
                      <a:pt x="47" y="70"/>
                    </a:lnTo>
                    <a:lnTo>
                      <a:pt x="42" y="64"/>
                    </a:lnTo>
                    <a:lnTo>
                      <a:pt x="36" y="57"/>
                    </a:lnTo>
                    <a:lnTo>
                      <a:pt x="32" y="50"/>
                    </a:lnTo>
                    <a:lnTo>
                      <a:pt x="27" y="44"/>
                    </a:lnTo>
                    <a:lnTo>
                      <a:pt x="23" y="38"/>
                    </a:lnTo>
                    <a:lnTo>
                      <a:pt x="19" y="32"/>
                    </a:lnTo>
                    <a:lnTo>
                      <a:pt x="15" y="26"/>
                    </a:lnTo>
                    <a:lnTo>
                      <a:pt x="13" y="20"/>
                    </a:lnTo>
                    <a:lnTo>
                      <a:pt x="10" y="14"/>
                    </a:lnTo>
                    <a:lnTo>
                      <a:pt x="8" y="8"/>
                    </a:lnTo>
                    <a:lnTo>
                      <a:pt x="6" y="4"/>
                    </a:lnTo>
                    <a:lnTo>
                      <a:pt x="4" y="0"/>
                    </a:lnTo>
                    <a:lnTo>
                      <a:pt x="0" y="0"/>
                    </a:lnTo>
                    <a:lnTo>
                      <a:pt x="2" y="5"/>
                    </a:lnTo>
                    <a:lnTo>
                      <a:pt x="4" y="10"/>
                    </a:lnTo>
                    <a:lnTo>
                      <a:pt x="6" y="16"/>
                    </a:lnTo>
                    <a:lnTo>
                      <a:pt x="9" y="22"/>
                    </a:lnTo>
                    <a:lnTo>
                      <a:pt x="12" y="28"/>
                    </a:lnTo>
                    <a:lnTo>
                      <a:pt x="16" y="33"/>
                    </a:lnTo>
                    <a:lnTo>
                      <a:pt x="20" y="40"/>
                    </a:lnTo>
                    <a:lnTo>
                      <a:pt x="24" y="46"/>
                    </a:lnTo>
                    <a:lnTo>
                      <a:pt x="29" y="52"/>
                    </a:lnTo>
                    <a:lnTo>
                      <a:pt x="34" y="59"/>
                    </a:lnTo>
                    <a:lnTo>
                      <a:pt x="39" y="66"/>
                    </a:lnTo>
                    <a:lnTo>
                      <a:pt x="44" y="73"/>
                    </a:lnTo>
                    <a:lnTo>
                      <a:pt x="50" y="80"/>
                    </a:lnTo>
                    <a:lnTo>
                      <a:pt x="56" y="87"/>
                    </a:lnTo>
                    <a:lnTo>
                      <a:pt x="62" y="94"/>
                    </a:lnTo>
                    <a:lnTo>
                      <a:pt x="69" y="100"/>
                    </a:lnTo>
                    <a:lnTo>
                      <a:pt x="72" y="9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49" name="Freeform 215">
                <a:extLst>
                  <a:ext uri="{FF2B5EF4-FFF2-40B4-BE49-F238E27FC236}">
                    <a16:creationId xmlns:a16="http://schemas.microsoft.com/office/drawing/2014/main" id="{9009CBAB-E6C6-8E36-8E28-BBF04F8BFA96}"/>
                  </a:ext>
                </a:extLst>
              </p:cNvPr>
              <p:cNvSpPr>
                <a:spLocks/>
              </p:cNvSpPr>
              <p:nvPr/>
            </p:nvSpPr>
            <p:spPr bwMode="auto">
              <a:xfrm>
                <a:off x="4277" y="1490"/>
                <a:ext cx="131" cy="55"/>
              </a:xfrm>
              <a:custGeom>
                <a:avLst/>
                <a:gdLst>
                  <a:gd name="T0" fmla="*/ 128 w 131"/>
                  <a:gd name="T1" fmla="*/ 37 h 55"/>
                  <a:gd name="T2" fmla="*/ 128 w 131"/>
                  <a:gd name="T3" fmla="*/ 37 h 55"/>
                  <a:gd name="T4" fmla="*/ 118 w 131"/>
                  <a:gd name="T5" fmla="*/ 41 h 55"/>
                  <a:gd name="T6" fmla="*/ 111 w 131"/>
                  <a:gd name="T7" fmla="*/ 45 h 55"/>
                  <a:gd name="T8" fmla="*/ 103 w 131"/>
                  <a:gd name="T9" fmla="*/ 47 h 55"/>
                  <a:gd name="T10" fmla="*/ 95 w 131"/>
                  <a:gd name="T11" fmla="*/ 49 h 55"/>
                  <a:gd name="T12" fmla="*/ 88 w 131"/>
                  <a:gd name="T13" fmla="*/ 51 h 55"/>
                  <a:gd name="T14" fmla="*/ 81 w 131"/>
                  <a:gd name="T15" fmla="*/ 51 h 55"/>
                  <a:gd name="T16" fmla="*/ 74 w 131"/>
                  <a:gd name="T17" fmla="*/ 50 h 55"/>
                  <a:gd name="T18" fmla="*/ 67 w 131"/>
                  <a:gd name="T19" fmla="*/ 48 h 55"/>
                  <a:gd name="T20" fmla="*/ 60 w 131"/>
                  <a:gd name="T21" fmla="*/ 46 h 55"/>
                  <a:gd name="T22" fmla="*/ 53 w 131"/>
                  <a:gd name="T23" fmla="*/ 42 h 55"/>
                  <a:gd name="T24" fmla="*/ 46 w 131"/>
                  <a:gd name="T25" fmla="*/ 39 h 55"/>
                  <a:gd name="T26" fmla="*/ 37 w 131"/>
                  <a:gd name="T27" fmla="*/ 33 h 55"/>
                  <a:gd name="T28" fmla="*/ 30 w 131"/>
                  <a:gd name="T29" fmla="*/ 26 h 55"/>
                  <a:gd name="T30" fmla="*/ 21 w 131"/>
                  <a:gd name="T31" fmla="*/ 18 h 55"/>
                  <a:gd name="T32" fmla="*/ 12 w 131"/>
                  <a:gd name="T33" fmla="*/ 10 h 55"/>
                  <a:gd name="T34" fmla="*/ 3 w 131"/>
                  <a:gd name="T35" fmla="*/ 0 h 55"/>
                  <a:gd name="T36" fmla="*/ 0 w 131"/>
                  <a:gd name="T37" fmla="*/ 2 h 55"/>
                  <a:gd name="T38" fmla="*/ 9 w 131"/>
                  <a:gd name="T39" fmla="*/ 12 h 55"/>
                  <a:gd name="T40" fmla="*/ 19 w 131"/>
                  <a:gd name="T41" fmla="*/ 21 h 55"/>
                  <a:gd name="T42" fmla="*/ 27 w 131"/>
                  <a:gd name="T43" fmla="*/ 29 h 55"/>
                  <a:gd name="T44" fmla="*/ 36 w 131"/>
                  <a:gd name="T45" fmla="*/ 36 h 55"/>
                  <a:gd name="T46" fmla="*/ 44 w 131"/>
                  <a:gd name="T47" fmla="*/ 41 h 55"/>
                  <a:gd name="T48" fmla="*/ 51 w 131"/>
                  <a:gd name="T49" fmla="*/ 46 h 55"/>
                  <a:gd name="T50" fmla="*/ 59 w 131"/>
                  <a:gd name="T51" fmla="*/ 49 h 55"/>
                  <a:gd name="T52" fmla="*/ 66 w 131"/>
                  <a:gd name="T53" fmla="*/ 52 h 55"/>
                  <a:gd name="T54" fmla="*/ 73 w 131"/>
                  <a:gd name="T55" fmla="*/ 54 h 55"/>
                  <a:gd name="T56" fmla="*/ 81 w 131"/>
                  <a:gd name="T57" fmla="*/ 54 h 55"/>
                  <a:gd name="T58" fmla="*/ 88 w 131"/>
                  <a:gd name="T59" fmla="*/ 54 h 55"/>
                  <a:gd name="T60" fmla="*/ 96 w 131"/>
                  <a:gd name="T61" fmla="*/ 53 h 55"/>
                  <a:gd name="T62" fmla="*/ 104 w 131"/>
                  <a:gd name="T63" fmla="*/ 51 h 55"/>
                  <a:gd name="T64" fmla="*/ 112 w 131"/>
                  <a:gd name="T65" fmla="*/ 49 h 55"/>
                  <a:gd name="T66" fmla="*/ 120 w 131"/>
                  <a:gd name="T67" fmla="*/ 45 h 55"/>
                  <a:gd name="T68" fmla="*/ 130 w 131"/>
                  <a:gd name="T69" fmla="*/ 41 h 55"/>
                  <a:gd name="T70" fmla="*/ 128 w 131"/>
                  <a:gd name="T71" fmla="*/ 37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1" h="55">
                    <a:moveTo>
                      <a:pt x="128" y="37"/>
                    </a:moveTo>
                    <a:lnTo>
                      <a:pt x="128" y="37"/>
                    </a:lnTo>
                    <a:lnTo>
                      <a:pt x="118" y="41"/>
                    </a:lnTo>
                    <a:lnTo>
                      <a:pt x="111" y="45"/>
                    </a:lnTo>
                    <a:lnTo>
                      <a:pt x="103" y="47"/>
                    </a:lnTo>
                    <a:lnTo>
                      <a:pt x="95" y="49"/>
                    </a:lnTo>
                    <a:lnTo>
                      <a:pt x="88" y="51"/>
                    </a:lnTo>
                    <a:lnTo>
                      <a:pt x="81" y="51"/>
                    </a:lnTo>
                    <a:lnTo>
                      <a:pt x="74" y="50"/>
                    </a:lnTo>
                    <a:lnTo>
                      <a:pt x="67" y="48"/>
                    </a:lnTo>
                    <a:lnTo>
                      <a:pt x="60" y="46"/>
                    </a:lnTo>
                    <a:lnTo>
                      <a:pt x="53" y="42"/>
                    </a:lnTo>
                    <a:lnTo>
                      <a:pt x="46" y="39"/>
                    </a:lnTo>
                    <a:lnTo>
                      <a:pt x="37" y="33"/>
                    </a:lnTo>
                    <a:lnTo>
                      <a:pt x="30" y="26"/>
                    </a:lnTo>
                    <a:lnTo>
                      <a:pt x="21" y="18"/>
                    </a:lnTo>
                    <a:lnTo>
                      <a:pt x="12" y="10"/>
                    </a:lnTo>
                    <a:lnTo>
                      <a:pt x="3" y="0"/>
                    </a:lnTo>
                    <a:lnTo>
                      <a:pt x="0" y="2"/>
                    </a:lnTo>
                    <a:lnTo>
                      <a:pt x="9" y="12"/>
                    </a:lnTo>
                    <a:lnTo>
                      <a:pt x="19" y="21"/>
                    </a:lnTo>
                    <a:lnTo>
                      <a:pt x="27" y="29"/>
                    </a:lnTo>
                    <a:lnTo>
                      <a:pt x="36" y="36"/>
                    </a:lnTo>
                    <a:lnTo>
                      <a:pt x="44" y="41"/>
                    </a:lnTo>
                    <a:lnTo>
                      <a:pt x="51" y="46"/>
                    </a:lnTo>
                    <a:lnTo>
                      <a:pt x="59" y="49"/>
                    </a:lnTo>
                    <a:lnTo>
                      <a:pt x="66" y="52"/>
                    </a:lnTo>
                    <a:lnTo>
                      <a:pt x="73" y="54"/>
                    </a:lnTo>
                    <a:lnTo>
                      <a:pt x="81" y="54"/>
                    </a:lnTo>
                    <a:lnTo>
                      <a:pt x="88" y="54"/>
                    </a:lnTo>
                    <a:lnTo>
                      <a:pt x="96" y="53"/>
                    </a:lnTo>
                    <a:lnTo>
                      <a:pt x="104" y="51"/>
                    </a:lnTo>
                    <a:lnTo>
                      <a:pt x="112" y="49"/>
                    </a:lnTo>
                    <a:lnTo>
                      <a:pt x="120" y="45"/>
                    </a:lnTo>
                    <a:lnTo>
                      <a:pt x="130" y="41"/>
                    </a:lnTo>
                    <a:lnTo>
                      <a:pt x="128"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0" name="Freeform 216">
                <a:extLst>
                  <a:ext uri="{FF2B5EF4-FFF2-40B4-BE49-F238E27FC236}">
                    <a16:creationId xmlns:a16="http://schemas.microsoft.com/office/drawing/2014/main" id="{6FEE8DED-E41E-1C61-664B-EF61FE4ACB83}"/>
                  </a:ext>
                </a:extLst>
              </p:cNvPr>
              <p:cNvSpPr>
                <a:spLocks/>
              </p:cNvSpPr>
              <p:nvPr/>
            </p:nvSpPr>
            <p:spPr bwMode="auto">
              <a:xfrm>
                <a:off x="4405" y="1482"/>
                <a:ext cx="57" cy="50"/>
              </a:xfrm>
              <a:custGeom>
                <a:avLst/>
                <a:gdLst>
                  <a:gd name="T0" fmla="*/ 54 w 57"/>
                  <a:gd name="T1" fmla="*/ 0 h 50"/>
                  <a:gd name="T2" fmla="*/ 54 w 57"/>
                  <a:gd name="T3" fmla="*/ 0 h 50"/>
                  <a:gd name="T4" fmla="*/ 49 w 57"/>
                  <a:gd name="T5" fmla="*/ 6 h 50"/>
                  <a:gd name="T6" fmla="*/ 44 w 57"/>
                  <a:gd name="T7" fmla="*/ 12 h 50"/>
                  <a:gd name="T8" fmla="*/ 40 w 57"/>
                  <a:gd name="T9" fmla="*/ 18 h 50"/>
                  <a:gd name="T10" fmla="*/ 35 w 57"/>
                  <a:gd name="T11" fmla="*/ 23 h 50"/>
                  <a:gd name="T12" fmla="*/ 29 w 57"/>
                  <a:gd name="T13" fmla="*/ 29 h 50"/>
                  <a:gd name="T14" fmla="*/ 22 w 57"/>
                  <a:gd name="T15" fmla="*/ 35 h 50"/>
                  <a:gd name="T16" fmla="*/ 12 w 57"/>
                  <a:gd name="T17" fmla="*/ 40 h 50"/>
                  <a:gd name="T18" fmla="*/ 0 w 57"/>
                  <a:gd name="T19" fmla="*/ 45 h 50"/>
                  <a:gd name="T20" fmla="*/ 2 w 57"/>
                  <a:gd name="T21" fmla="*/ 49 h 50"/>
                  <a:gd name="T22" fmla="*/ 14 w 57"/>
                  <a:gd name="T23" fmla="*/ 44 h 50"/>
                  <a:gd name="T24" fmla="*/ 24 w 57"/>
                  <a:gd name="T25" fmla="*/ 37 h 50"/>
                  <a:gd name="T26" fmla="*/ 32 w 57"/>
                  <a:gd name="T27" fmla="*/ 32 h 50"/>
                  <a:gd name="T28" fmla="*/ 38 w 57"/>
                  <a:gd name="T29" fmla="*/ 26 h 50"/>
                  <a:gd name="T30" fmla="*/ 43 w 57"/>
                  <a:gd name="T31" fmla="*/ 20 h 50"/>
                  <a:gd name="T32" fmla="*/ 48 w 57"/>
                  <a:gd name="T33" fmla="*/ 14 h 50"/>
                  <a:gd name="T34" fmla="*/ 52 w 57"/>
                  <a:gd name="T35" fmla="*/ 8 h 50"/>
                  <a:gd name="T36" fmla="*/ 56 w 57"/>
                  <a:gd name="T37" fmla="*/ 3 h 50"/>
                  <a:gd name="T38" fmla="*/ 54 w 57"/>
                  <a:gd name="T39" fmla="*/ 0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50">
                    <a:moveTo>
                      <a:pt x="54" y="0"/>
                    </a:moveTo>
                    <a:lnTo>
                      <a:pt x="54" y="0"/>
                    </a:lnTo>
                    <a:lnTo>
                      <a:pt x="49" y="6"/>
                    </a:lnTo>
                    <a:lnTo>
                      <a:pt x="44" y="12"/>
                    </a:lnTo>
                    <a:lnTo>
                      <a:pt x="40" y="18"/>
                    </a:lnTo>
                    <a:lnTo>
                      <a:pt x="35" y="23"/>
                    </a:lnTo>
                    <a:lnTo>
                      <a:pt x="29" y="29"/>
                    </a:lnTo>
                    <a:lnTo>
                      <a:pt x="22" y="35"/>
                    </a:lnTo>
                    <a:lnTo>
                      <a:pt x="12" y="40"/>
                    </a:lnTo>
                    <a:lnTo>
                      <a:pt x="0" y="45"/>
                    </a:lnTo>
                    <a:lnTo>
                      <a:pt x="2" y="49"/>
                    </a:lnTo>
                    <a:lnTo>
                      <a:pt x="14" y="44"/>
                    </a:lnTo>
                    <a:lnTo>
                      <a:pt x="24" y="37"/>
                    </a:lnTo>
                    <a:lnTo>
                      <a:pt x="32" y="32"/>
                    </a:lnTo>
                    <a:lnTo>
                      <a:pt x="38" y="26"/>
                    </a:lnTo>
                    <a:lnTo>
                      <a:pt x="43" y="20"/>
                    </a:lnTo>
                    <a:lnTo>
                      <a:pt x="48" y="14"/>
                    </a:lnTo>
                    <a:lnTo>
                      <a:pt x="52" y="8"/>
                    </a:lnTo>
                    <a:lnTo>
                      <a:pt x="56" y="3"/>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1" name="Freeform 217">
                <a:extLst>
                  <a:ext uri="{FF2B5EF4-FFF2-40B4-BE49-F238E27FC236}">
                    <a16:creationId xmlns:a16="http://schemas.microsoft.com/office/drawing/2014/main" id="{8C74769E-221A-D43C-AA0C-757575B80613}"/>
                  </a:ext>
                </a:extLst>
              </p:cNvPr>
              <p:cNvSpPr>
                <a:spLocks/>
              </p:cNvSpPr>
              <p:nvPr/>
            </p:nvSpPr>
            <p:spPr bwMode="auto">
              <a:xfrm>
                <a:off x="4459" y="1382"/>
                <a:ext cx="67" cy="104"/>
              </a:xfrm>
              <a:custGeom>
                <a:avLst/>
                <a:gdLst>
                  <a:gd name="T0" fmla="*/ 62 w 67"/>
                  <a:gd name="T1" fmla="*/ 1 h 104"/>
                  <a:gd name="T2" fmla="*/ 62 w 67"/>
                  <a:gd name="T3" fmla="*/ 0 h 104"/>
                  <a:gd name="T4" fmla="*/ 59 w 67"/>
                  <a:gd name="T5" fmla="*/ 6 h 104"/>
                  <a:gd name="T6" fmla="*/ 56 w 67"/>
                  <a:gd name="T7" fmla="*/ 12 h 104"/>
                  <a:gd name="T8" fmla="*/ 53 w 67"/>
                  <a:gd name="T9" fmla="*/ 18 h 104"/>
                  <a:gd name="T10" fmla="*/ 51 w 67"/>
                  <a:gd name="T11" fmla="*/ 25 h 104"/>
                  <a:gd name="T12" fmla="*/ 48 w 67"/>
                  <a:gd name="T13" fmla="*/ 31 h 104"/>
                  <a:gd name="T14" fmla="*/ 44 w 67"/>
                  <a:gd name="T15" fmla="*/ 37 h 104"/>
                  <a:gd name="T16" fmla="*/ 41 w 67"/>
                  <a:gd name="T17" fmla="*/ 44 h 104"/>
                  <a:gd name="T18" fmla="*/ 38 w 67"/>
                  <a:gd name="T19" fmla="*/ 50 h 104"/>
                  <a:gd name="T20" fmla="*/ 34 w 67"/>
                  <a:gd name="T21" fmla="*/ 56 h 104"/>
                  <a:gd name="T22" fmla="*/ 30 w 67"/>
                  <a:gd name="T23" fmla="*/ 63 h 104"/>
                  <a:gd name="T24" fmla="*/ 26 w 67"/>
                  <a:gd name="T25" fmla="*/ 69 h 104"/>
                  <a:gd name="T26" fmla="*/ 21 w 67"/>
                  <a:gd name="T27" fmla="*/ 76 h 104"/>
                  <a:gd name="T28" fmla="*/ 16 w 67"/>
                  <a:gd name="T29" fmla="*/ 82 h 104"/>
                  <a:gd name="T30" fmla="*/ 11 w 67"/>
                  <a:gd name="T31" fmla="*/ 88 h 104"/>
                  <a:gd name="T32" fmla="*/ 6 w 67"/>
                  <a:gd name="T33" fmla="*/ 94 h 104"/>
                  <a:gd name="T34" fmla="*/ 0 w 67"/>
                  <a:gd name="T35" fmla="*/ 100 h 104"/>
                  <a:gd name="T36" fmla="*/ 2 w 67"/>
                  <a:gd name="T37" fmla="*/ 103 h 104"/>
                  <a:gd name="T38" fmla="*/ 8 w 67"/>
                  <a:gd name="T39" fmla="*/ 97 h 104"/>
                  <a:gd name="T40" fmla="*/ 14 w 67"/>
                  <a:gd name="T41" fmla="*/ 91 h 104"/>
                  <a:gd name="T42" fmla="*/ 19 w 67"/>
                  <a:gd name="T43" fmla="*/ 84 h 104"/>
                  <a:gd name="T44" fmla="*/ 24 w 67"/>
                  <a:gd name="T45" fmla="*/ 77 h 104"/>
                  <a:gd name="T46" fmla="*/ 28 w 67"/>
                  <a:gd name="T47" fmla="*/ 71 h 104"/>
                  <a:gd name="T48" fmla="*/ 33 w 67"/>
                  <a:gd name="T49" fmla="*/ 65 h 104"/>
                  <a:gd name="T50" fmla="*/ 36 w 67"/>
                  <a:gd name="T51" fmla="*/ 58 h 104"/>
                  <a:gd name="T52" fmla="*/ 41 w 67"/>
                  <a:gd name="T53" fmla="*/ 52 h 104"/>
                  <a:gd name="T54" fmla="*/ 44 w 67"/>
                  <a:gd name="T55" fmla="*/ 46 h 104"/>
                  <a:gd name="T56" fmla="*/ 48 w 67"/>
                  <a:gd name="T57" fmla="*/ 39 h 104"/>
                  <a:gd name="T58" fmla="*/ 51 w 67"/>
                  <a:gd name="T59" fmla="*/ 33 h 104"/>
                  <a:gd name="T60" fmla="*/ 55 w 67"/>
                  <a:gd name="T61" fmla="*/ 27 h 104"/>
                  <a:gd name="T62" fmla="*/ 57 w 67"/>
                  <a:gd name="T63" fmla="*/ 20 h 104"/>
                  <a:gd name="T64" fmla="*/ 60 w 67"/>
                  <a:gd name="T65" fmla="*/ 14 h 104"/>
                  <a:gd name="T66" fmla="*/ 63 w 67"/>
                  <a:gd name="T67" fmla="*/ 8 h 104"/>
                  <a:gd name="T68" fmla="*/ 66 w 67"/>
                  <a:gd name="T69" fmla="*/ 2 h 104"/>
                  <a:gd name="T70" fmla="*/ 62 w 67"/>
                  <a:gd name="T71" fmla="*/ 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04">
                    <a:moveTo>
                      <a:pt x="62" y="1"/>
                    </a:moveTo>
                    <a:lnTo>
                      <a:pt x="62" y="0"/>
                    </a:lnTo>
                    <a:lnTo>
                      <a:pt x="59" y="6"/>
                    </a:lnTo>
                    <a:lnTo>
                      <a:pt x="56" y="12"/>
                    </a:lnTo>
                    <a:lnTo>
                      <a:pt x="53" y="18"/>
                    </a:lnTo>
                    <a:lnTo>
                      <a:pt x="51" y="25"/>
                    </a:lnTo>
                    <a:lnTo>
                      <a:pt x="48" y="31"/>
                    </a:lnTo>
                    <a:lnTo>
                      <a:pt x="44" y="37"/>
                    </a:lnTo>
                    <a:lnTo>
                      <a:pt x="41" y="44"/>
                    </a:lnTo>
                    <a:lnTo>
                      <a:pt x="38" y="50"/>
                    </a:lnTo>
                    <a:lnTo>
                      <a:pt x="34" y="56"/>
                    </a:lnTo>
                    <a:lnTo>
                      <a:pt x="30" y="63"/>
                    </a:lnTo>
                    <a:lnTo>
                      <a:pt x="26" y="69"/>
                    </a:lnTo>
                    <a:lnTo>
                      <a:pt x="21" y="76"/>
                    </a:lnTo>
                    <a:lnTo>
                      <a:pt x="16" y="82"/>
                    </a:lnTo>
                    <a:lnTo>
                      <a:pt x="11" y="88"/>
                    </a:lnTo>
                    <a:lnTo>
                      <a:pt x="6" y="94"/>
                    </a:lnTo>
                    <a:lnTo>
                      <a:pt x="0" y="100"/>
                    </a:lnTo>
                    <a:lnTo>
                      <a:pt x="2" y="103"/>
                    </a:lnTo>
                    <a:lnTo>
                      <a:pt x="8" y="97"/>
                    </a:lnTo>
                    <a:lnTo>
                      <a:pt x="14" y="91"/>
                    </a:lnTo>
                    <a:lnTo>
                      <a:pt x="19" y="84"/>
                    </a:lnTo>
                    <a:lnTo>
                      <a:pt x="24" y="77"/>
                    </a:lnTo>
                    <a:lnTo>
                      <a:pt x="28" y="71"/>
                    </a:lnTo>
                    <a:lnTo>
                      <a:pt x="33" y="65"/>
                    </a:lnTo>
                    <a:lnTo>
                      <a:pt x="36" y="58"/>
                    </a:lnTo>
                    <a:lnTo>
                      <a:pt x="41" y="52"/>
                    </a:lnTo>
                    <a:lnTo>
                      <a:pt x="44" y="46"/>
                    </a:lnTo>
                    <a:lnTo>
                      <a:pt x="48" y="39"/>
                    </a:lnTo>
                    <a:lnTo>
                      <a:pt x="51" y="33"/>
                    </a:lnTo>
                    <a:lnTo>
                      <a:pt x="55" y="27"/>
                    </a:lnTo>
                    <a:lnTo>
                      <a:pt x="57" y="20"/>
                    </a:lnTo>
                    <a:lnTo>
                      <a:pt x="60" y="14"/>
                    </a:lnTo>
                    <a:lnTo>
                      <a:pt x="63" y="8"/>
                    </a:lnTo>
                    <a:lnTo>
                      <a:pt x="66" y="2"/>
                    </a:lnTo>
                    <a:lnTo>
                      <a:pt x="62"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2" name="Freeform 218">
                <a:extLst>
                  <a:ext uri="{FF2B5EF4-FFF2-40B4-BE49-F238E27FC236}">
                    <a16:creationId xmlns:a16="http://schemas.microsoft.com/office/drawing/2014/main" id="{13EA52BF-5B22-BA7A-BAC9-E521508D0B09}"/>
                  </a:ext>
                </a:extLst>
              </p:cNvPr>
              <p:cNvSpPr>
                <a:spLocks/>
              </p:cNvSpPr>
              <p:nvPr/>
            </p:nvSpPr>
            <p:spPr bwMode="auto">
              <a:xfrm>
                <a:off x="4521" y="1200"/>
                <a:ext cx="25" cy="185"/>
              </a:xfrm>
              <a:custGeom>
                <a:avLst/>
                <a:gdLst>
                  <a:gd name="T0" fmla="*/ 3 w 25"/>
                  <a:gd name="T1" fmla="*/ 0 h 185"/>
                  <a:gd name="T2" fmla="*/ 3 w 25"/>
                  <a:gd name="T3" fmla="*/ 0 h 185"/>
                  <a:gd name="T4" fmla="*/ 7 w 25"/>
                  <a:gd name="T5" fmla="*/ 14 h 185"/>
                  <a:gd name="T6" fmla="*/ 10 w 25"/>
                  <a:gd name="T7" fmla="*/ 26 h 185"/>
                  <a:gd name="T8" fmla="*/ 13 w 25"/>
                  <a:gd name="T9" fmla="*/ 37 h 185"/>
                  <a:gd name="T10" fmla="*/ 15 w 25"/>
                  <a:gd name="T11" fmla="*/ 49 h 185"/>
                  <a:gd name="T12" fmla="*/ 18 w 25"/>
                  <a:gd name="T13" fmla="*/ 60 h 185"/>
                  <a:gd name="T14" fmla="*/ 19 w 25"/>
                  <a:gd name="T15" fmla="*/ 70 h 185"/>
                  <a:gd name="T16" fmla="*/ 20 w 25"/>
                  <a:gd name="T17" fmla="*/ 81 h 185"/>
                  <a:gd name="T18" fmla="*/ 20 w 25"/>
                  <a:gd name="T19" fmla="*/ 92 h 185"/>
                  <a:gd name="T20" fmla="*/ 20 w 25"/>
                  <a:gd name="T21" fmla="*/ 102 h 185"/>
                  <a:gd name="T22" fmla="*/ 19 w 25"/>
                  <a:gd name="T23" fmla="*/ 113 h 185"/>
                  <a:gd name="T24" fmla="*/ 18 w 25"/>
                  <a:gd name="T25" fmla="*/ 123 h 185"/>
                  <a:gd name="T26" fmla="*/ 16 w 25"/>
                  <a:gd name="T27" fmla="*/ 135 h 185"/>
                  <a:gd name="T28" fmla="*/ 13 w 25"/>
                  <a:gd name="T29" fmla="*/ 146 h 185"/>
                  <a:gd name="T30" fmla="*/ 9 w 25"/>
                  <a:gd name="T31" fmla="*/ 158 h 185"/>
                  <a:gd name="T32" fmla="*/ 5 w 25"/>
                  <a:gd name="T33" fmla="*/ 170 h 185"/>
                  <a:gd name="T34" fmla="*/ 0 w 25"/>
                  <a:gd name="T35" fmla="*/ 183 h 185"/>
                  <a:gd name="T36" fmla="*/ 4 w 25"/>
                  <a:gd name="T37" fmla="*/ 184 h 185"/>
                  <a:gd name="T38" fmla="*/ 9 w 25"/>
                  <a:gd name="T39" fmla="*/ 171 h 185"/>
                  <a:gd name="T40" fmla="*/ 13 w 25"/>
                  <a:gd name="T41" fmla="*/ 159 h 185"/>
                  <a:gd name="T42" fmla="*/ 17 w 25"/>
                  <a:gd name="T43" fmla="*/ 147 h 185"/>
                  <a:gd name="T44" fmla="*/ 20 w 25"/>
                  <a:gd name="T45" fmla="*/ 136 h 185"/>
                  <a:gd name="T46" fmla="*/ 21 w 25"/>
                  <a:gd name="T47" fmla="*/ 124 h 185"/>
                  <a:gd name="T48" fmla="*/ 23 w 25"/>
                  <a:gd name="T49" fmla="*/ 113 h 185"/>
                  <a:gd name="T50" fmla="*/ 24 w 25"/>
                  <a:gd name="T51" fmla="*/ 102 h 185"/>
                  <a:gd name="T52" fmla="*/ 24 w 25"/>
                  <a:gd name="T53" fmla="*/ 92 h 185"/>
                  <a:gd name="T54" fmla="*/ 24 w 25"/>
                  <a:gd name="T55" fmla="*/ 81 h 185"/>
                  <a:gd name="T56" fmla="*/ 23 w 25"/>
                  <a:gd name="T57" fmla="*/ 70 h 185"/>
                  <a:gd name="T58" fmla="*/ 21 w 25"/>
                  <a:gd name="T59" fmla="*/ 59 h 185"/>
                  <a:gd name="T60" fmla="*/ 19 w 25"/>
                  <a:gd name="T61" fmla="*/ 48 h 185"/>
                  <a:gd name="T62" fmla="*/ 17 w 25"/>
                  <a:gd name="T63" fmla="*/ 36 h 185"/>
                  <a:gd name="T64" fmla="*/ 14 w 25"/>
                  <a:gd name="T65" fmla="*/ 25 h 185"/>
                  <a:gd name="T66" fmla="*/ 11 w 25"/>
                  <a:gd name="T67" fmla="*/ 12 h 185"/>
                  <a:gd name="T68" fmla="*/ 7 w 25"/>
                  <a:gd name="T69" fmla="*/ 0 h 185"/>
                  <a:gd name="T70" fmla="*/ 3 w 25"/>
                  <a:gd name="T71" fmla="*/ 0 h 18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 h="185">
                    <a:moveTo>
                      <a:pt x="3" y="0"/>
                    </a:moveTo>
                    <a:lnTo>
                      <a:pt x="3" y="0"/>
                    </a:lnTo>
                    <a:lnTo>
                      <a:pt x="7" y="14"/>
                    </a:lnTo>
                    <a:lnTo>
                      <a:pt x="10" y="26"/>
                    </a:lnTo>
                    <a:lnTo>
                      <a:pt x="13" y="37"/>
                    </a:lnTo>
                    <a:lnTo>
                      <a:pt x="15" y="49"/>
                    </a:lnTo>
                    <a:lnTo>
                      <a:pt x="18" y="60"/>
                    </a:lnTo>
                    <a:lnTo>
                      <a:pt x="19" y="70"/>
                    </a:lnTo>
                    <a:lnTo>
                      <a:pt x="20" y="81"/>
                    </a:lnTo>
                    <a:lnTo>
                      <a:pt x="20" y="92"/>
                    </a:lnTo>
                    <a:lnTo>
                      <a:pt x="20" y="102"/>
                    </a:lnTo>
                    <a:lnTo>
                      <a:pt x="19" y="113"/>
                    </a:lnTo>
                    <a:lnTo>
                      <a:pt x="18" y="123"/>
                    </a:lnTo>
                    <a:lnTo>
                      <a:pt x="16" y="135"/>
                    </a:lnTo>
                    <a:lnTo>
                      <a:pt x="13" y="146"/>
                    </a:lnTo>
                    <a:lnTo>
                      <a:pt x="9" y="158"/>
                    </a:lnTo>
                    <a:lnTo>
                      <a:pt x="5" y="170"/>
                    </a:lnTo>
                    <a:lnTo>
                      <a:pt x="0" y="183"/>
                    </a:lnTo>
                    <a:lnTo>
                      <a:pt x="4" y="184"/>
                    </a:lnTo>
                    <a:lnTo>
                      <a:pt x="9" y="171"/>
                    </a:lnTo>
                    <a:lnTo>
                      <a:pt x="13" y="159"/>
                    </a:lnTo>
                    <a:lnTo>
                      <a:pt x="17" y="147"/>
                    </a:lnTo>
                    <a:lnTo>
                      <a:pt x="20" y="136"/>
                    </a:lnTo>
                    <a:lnTo>
                      <a:pt x="21" y="124"/>
                    </a:lnTo>
                    <a:lnTo>
                      <a:pt x="23" y="113"/>
                    </a:lnTo>
                    <a:lnTo>
                      <a:pt x="24" y="102"/>
                    </a:lnTo>
                    <a:lnTo>
                      <a:pt x="24" y="92"/>
                    </a:lnTo>
                    <a:lnTo>
                      <a:pt x="24" y="81"/>
                    </a:lnTo>
                    <a:lnTo>
                      <a:pt x="23" y="70"/>
                    </a:lnTo>
                    <a:lnTo>
                      <a:pt x="21" y="59"/>
                    </a:lnTo>
                    <a:lnTo>
                      <a:pt x="19" y="48"/>
                    </a:lnTo>
                    <a:lnTo>
                      <a:pt x="17" y="36"/>
                    </a:lnTo>
                    <a:lnTo>
                      <a:pt x="14" y="25"/>
                    </a:lnTo>
                    <a:lnTo>
                      <a:pt x="11" y="12"/>
                    </a:lnTo>
                    <a:lnTo>
                      <a:pt x="7"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3" name="Freeform 219">
                <a:extLst>
                  <a:ext uri="{FF2B5EF4-FFF2-40B4-BE49-F238E27FC236}">
                    <a16:creationId xmlns:a16="http://schemas.microsoft.com/office/drawing/2014/main" id="{DF335743-BFF8-7D89-19F3-4A0463332B57}"/>
                  </a:ext>
                </a:extLst>
              </p:cNvPr>
              <p:cNvSpPr>
                <a:spLocks/>
              </p:cNvSpPr>
              <p:nvPr/>
            </p:nvSpPr>
            <p:spPr bwMode="auto">
              <a:xfrm>
                <a:off x="4301" y="1056"/>
                <a:ext cx="228" cy="145"/>
              </a:xfrm>
              <a:custGeom>
                <a:avLst/>
                <a:gdLst>
                  <a:gd name="T0" fmla="*/ 3 w 228"/>
                  <a:gd name="T1" fmla="*/ 4 h 145"/>
                  <a:gd name="T2" fmla="*/ 2 w 228"/>
                  <a:gd name="T3" fmla="*/ 4 h 145"/>
                  <a:gd name="T4" fmla="*/ 19 w 228"/>
                  <a:gd name="T5" fmla="*/ 5 h 145"/>
                  <a:gd name="T6" fmla="*/ 36 w 228"/>
                  <a:gd name="T7" fmla="*/ 7 h 145"/>
                  <a:gd name="T8" fmla="*/ 54 w 228"/>
                  <a:gd name="T9" fmla="*/ 10 h 145"/>
                  <a:gd name="T10" fmla="*/ 71 w 228"/>
                  <a:gd name="T11" fmla="*/ 14 h 145"/>
                  <a:gd name="T12" fmla="*/ 88 w 228"/>
                  <a:gd name="T13" fmla="*/ 20 h 145"/>
                  <a:gd name="T14" fmla="*/ 104 w 228"/>
                  <a:gd name="T15" fmla="*/ 26 h 145"/>
                  <a:gd name="T16" fmla="*/ 121 w 228"/>
                  <a:gd name="T17" fmla="*/ 34 h 145"/>
                  <a:gd name="T18" fmla="*/ 137 w 228"/>
                  <a:gd name="T19" fmla="*/ 42 h 145"/>
                  <a:gd name="T20" fmla="*/ 152 w 228"/>
                  <a:gd name="T21" fmla="*/ 52 h 145"/>
                  <a:gd name="T22" fmla="*/ 165 w 228"/>
                  <a:gd name="T23" fmla="*/ 63 h 145"/>
                  <a:gd name="T24" fmla="*/ 178 w 228"/>
                  <a:gd name="T25" fmla="*/ 74 h 145"/>
                  <a:gd name="T26" fmla="*/ 190 w 228"/>
                  <a:gd name="T27" fmla="*/ 87 h 145"/>
                  <a:gd name="T28" fmla="*/ 201 w 228"/>
                  <a:gd name="T29" fmla="*/ 100 h 145"/>
                  <a:gd name="T30" fmla="*/ 209 w 228"/>
                  <a:gd name="T31" fmla="*/ 114 h 145"/>
                  <a:gd name="T32" fmla="*/ 217 w 228"/>
                  <a:gd name="T33" fmla="*/ 129 h 145"/>
                  <a:gd name="T34" fmla="*/ 223 w 228"/>
                  <a:gd name="T35" fmla="*/ 144 h 145"/>
                  <a:gd name="T36" fmla="*/ 227 w 228"/>
                  <a:gd name="T37" fmla="*/ 144 h 145"/>
                  <a:gd name="T38" fmla="*/ 221 w 228"/>
                  <a:gd name="T39" fmla="*/ 127 h 145"/>
                  <a:gd name="T40" fmla="*/ 213 w 228"/>
                  <a:gd name="T41" fmla="*/ 112 h 145"/>
                  <a:gd name="T42" fmla="*/ 204 w 228"/>
                  <a:gd name="T43" fmla="*/ 98 h 145"/>
                  <a:gd name="T44" fmla="*/ 193 w 228"/>
                  <a:gd name="T45" fmla="*/ 84 h 145"/>
                  <a:gd name="T46" fmla="*/ 181 w 228"/>
                  <a:gd name="T47" fmla="*/ 71 h 145"/>
                  <a:gd name="T48" fmla="*/ 168 w 228"/>
                  <a:gd name="T49" fmla="*/ 60 h 145"/>
                  <a:gd name="T50" fmla="*/ 153 w 228"/>
                  <a:gd name="T51" fmla="*/ 49 h 145"/>
                  <a:gd name="T52" fmla="*/ 138 w 228"/>
                  <a:gd name="T53" fmla="*/ 39 h 145"/>
                  <a:gd name="T54" fmla="*/ 123 w 228"/>
                  <a:gd name="T55" fmla="*/ 30 h 145"/>
                  <a:gd name="T56" fmla="*/ 106 w 228"/>
                  <a:gd name="T57" fmla="*/ 23 h 145"/>
                  <a:gd name="T58" fmla="*/ 89 w 228"/>
                  <a:gd name="T59" fmla="*/ 16 h 145"/>
                  <a:gd name="T60" fmla="*/ 72 w 228"/>
                  <a:gd name="T61" fmla="*/ 10 h 145"/>
                  <a:gd name="T62" fmla="*/ 54 w 228"/>
                  <a:gd name="T63" fmla="*/ 6 h 145"/>
                  <a:gd name="T64" fmla="*/ 37 w 228"/>
                  <a:gd name="T65" fmla="*/ 3 h 145"/>
                  <a:gd name="T66" fmla="*/ 19 w 228"/>
                  <a:gd name="T67" fmla="*/ 1 h 145"/>
                  <a:gd name="T68" fmla="*/ 2 w 228"/>
                  <a:gd name="T69" fmla="*/ 0 h 145"/>
                  <a:gd name="T70" fmla="*/ 0 w 228"/>
                  <a:gd name="T71" fmla="*/ 1 h 145"/>
                  <a:gd name="T72" fmla="*/ 2 w 228"/>
                  <a:gd name="T73" fmla="*/ 0 h 145"/>
                  <a:gd name="T74" fmla="*/ 1 w 228"/>
                  <a:gd name="T75" fmla="*/ 0 h 145"/>
                  <a:gd name="T76" fmla="*/ 0 w 228"/>
                  <a:gd name="T77" fmla="*/ 1 h 145"/>
                  <a:gd name="T78" fmla="*/ 3 w 228"/>
                  <a:gd name="T79" fmla="*/ 4 h 1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8" h="145">
                    <a:moveTo>
                      <a:pt x="3" y="4"/>
                    </a:moveTo>
                    <a:lnTo>
                      <a:pt x="2" y="4"/>
                    </a:lnTo>
                    <a:lnTo>
                      <a:pt x="19" y="5"/>
                    </a:lnTo>
                    <a:lnTo>
                      <a:pt x="36" y="7"/>
                    </a:lnTo>
                    <a:lnTo>
                      <a:pt x="54" y="10"/>
                    </a:lnTo>
                    <a:lnTo>
                      <a:pt x="71" y="14"/>
                    </a:lnTo>
                    <a:lnTo>
                      <a:pt x="88" y="20"/>
                    </a:lnTo>
                    <a:lnTo>
                      <a:pt x="104" y="26"/>
                    </a:lnTo>
                    <a:lnTo>
                      <a:pt x="121" y="34"/>
                    </a:lnTo>
                    <a:lnTo>
                      <a:pt x="137" y="42"/>
                    </a:lnTo>
                    <a:lnTo>
                      <a:pt x="152" y="52"/>
                    </a:lnTo>
                    <a:lnTo>
                      <a:pt x="165" y="63"/>
                    </a:lnTo>
                    <a:lnTo>
                      <a:pt x="178" y="74"/>
                    </a:lnTo>
                    <a:lnTo>
                      <a:pt x="190" y="87"/>
                    </a:lnTo>
                    <a:lnTo>
                      <a:pt x="201" y="100"/>
                    </a:lnTo>
                    <a:lnTo>
                      <a:pt x="209" y="114"/>
                    </a:lnTo>
                    <a:lnTo>
                      <a:pt x="217" y="129"/>
                    </a:lnTo>
                    <a:lnTo>
                      <a:pt x="223" y="144"/>
                    </a:lnTo>
                    <a:lnTo>
                      <a:pt x="227" y="144"/>
                    </a:lnTo>
                    <a:lnTo>
                      <a:pt x="221" y="127"/>
                    </a:lnTo>
                    <a:lnTo>
                      <a:pt x="213" y="112"/>
                    </a:lnTo>
                    <a:lnTo>
                      <a:pt x="204" y="98"/>
                    </a:lnTo>
                    <a:lnTo>
                      <a:pt x="193" y="84"/>
                    </a:lnTo>
                    <a:lnTo>
                      <a:pt x="181" y="71"/>
                    </a:lnTo>
                    <a:lnTo>
                      <a:pt x="168" y="60"/>
                    </a:lnTo>
                    <a:lnTo>
                      <a:pt x="153" y="49"/>
                    </a:lnTo>
                    <a:lnTo>
                      <a:pt x="138" y="39"/>
                    </a:lnTo>
                    <a:lnTo>
                      <a:pt x="123" y="30"/>
                    </a:lnTo>
                    <a:lnTo>
                      <a:pt x="106" y="23"/>
                    </a:lnTo>
                    <a:lnTo>
                      <a:pt x="89" y="16"/>
                    </a:lnTo>
                    <a:lnTo>
                      <a:pt x="72" y="10"/>
                    </a:lnTo>
                    <a:lnTo>
                      <a:pt x="54" y="6"/>
                    </a:lnTo>
                    <a:lnTo>
                      <a:pt x="37" y="3"/>
                    </a:lnTo>
                    <a:lnTo>
                      <a:pt x="19" y="1"/>
                    </a:lnTo>
                    <a:lnTo>
                      <a:pt x="2" y="0"/>
                    </a:lnTo>
                    <a:lnTo>
                      <a:pt x="0" y="1"/>
                    </a:lnTo>
                    <a:lnTo>
                      <a:pt x="2" y="0"/>
                    </a:lnTo>
                    <a:lnTo>
                      <a:pt x="1" y="0"/>
                    </a:lnTo>
                    <a:lnTo>
                      <a:pt x="0" y="1"/>
                    </a:lnTo>
                    <a:lnTo>
                      <a:pt x="3"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4" name="Freeform 220">
                <a:extLst>
                  <a:ext uri="{FF2B5EF4-FFF2-40B4-BE49-F238E27FC236}">
                    <a16:creationId xmlns:a16="http://schemas.microsoft.com/office/drawing/2014/main" id="{3643995D-23FB-C4B6-23D0-E05F89E7F4E5}"/>
                  </a:ext>
                </a:extLst>
              </p:cNvPr>
              <p:cNvSpPr>
                <a:spLocks/>
              </p:cNvSpPr>
              <p:nvPr/>
            </p:nvSpPr>
            <p:spPr bwMode="auto">
              <a:xfrm>
                <a:off x="4236" y="1057"/>
                <a:ext cx="69" cy="61"/>
              </a:xfrm>
              <a:custGeom>
                <a:avLst/>
                <a:gdLst>
                  <a:gd name="T0" fmla="*/ 4 w 69"/>
                  <a:gd name="T1" fmla="*/ 59 h 61"/>
                  <a:gd name="T2" fmla="*/ 3 w 69"/>
                  <a:gd name="T3" fmla="*/ 60 h 61"/>
                  <a:gd name="T4" fmla="*/ 68 w 69"/>
                  <a:gd name="T5" fmla="*/ 3 h 61"/>
                  <a:gd name="T6" fmla="*/ 65 w 69"/>
                  <a:gd name="T7" fmla="*/ 0 h 61"/>
                  <a:gd name="T8" fmla="*/ 0 w 69"/>
                  <a:gd name="T9" fmla="*/ 57 h 61"/>
                  <a:gd name="T10" fmla="*/ 4 w 69"/>
                  <a:gd name="T11" fmla="*/ 59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61">
                    <a:moveTo>
                      <a:pt x="4" y="59"/>
                    </a:moveTo>
                    <a:lnTo>
                      <a:pt x="3" y="60"/>
                    </a:lnTo>
                    <a:lnTo>
                      <a:pt x="68" y="3"/>
                    </a:lnTo>
                    <a:lnTo>
                      <a:pt x="65" y="0"/>
                    </a:lnTo>
                    <a:lnTo>
                      <a:pt x="0" y="57"/>
                    </a:lnTo>
                    <a:lnTo>
                      <a:pt x="4" y="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5" name="Freeform 221">
                <a:extLst>
                  <a:ext uri="{FF2B5EF4-FFF2-40B4-BE49-F238E27FC236}">
                    <a16:creationId xmlns:a16="http://schemas.microsoft.com/office/drawing/2014/main" id="{A942045C-CACF-4518-25FA-0EBE36F46E85}"/>
                  </a:ext>
                </a:extLst>
              </p:cNvPr>
              <p:cNvSpPr>
                <a:spLocks/>
              </p:cNvSpPr>
              <p:nvPr/>
            </p:nvSpPr>
            <p:spPr bwMode="auto">
              <a:xfrm>
                <a:off x="4281" y="1004"/>
                <a:ext cx="375" cy="530"/>
              </a:xfrm>
              <a:custGeom>
                <a:avLst/>
                <a:gdLst>
                  <a:gd name="T0" fmla="*/ 200 w 375"/>
                  <a:gd name="T1" fmla="*/ 494 h 530"/>
                  <a:gd name="T2" fmla="*/ 204 w 375"/>
                  <a:gd name="T3" fmla="*/ 460 h 530"/>
                  <a:gd name="T4" fmla="*/ 218 w 375"/>
                  <a:gd name="T5" fmla="*/ 422 h 530"/>
                  <a:gd name="T6" fmla="*/ 239 w 375"/>
                  <a:gd name="T7" fmla="*/ 384 h 530"/>
                  <a:gd name="T8" fmla="*/ 245 w 375"/>
                  <a:gd name="T9" fmla="*/ 364 h 530"/>
                  <a:gd name="T10" fmla="*/ 249 w 375"/>
                  <a:gd name="T11" fmla="*/ 348 h 530"/>
                  <a:gd name="T12" fmla="*/ 250 w 375"/>
                  <a:gd name="T13" fmla="*/ 323 h 530"/>
                  <a:gd name="T14" fmla="*/ 246 w 375"/>
                  <a:gd name="T15" fmla="*/ 300 h 530"/>
                  <a:gd name="T16" fmla="*/ 247 w 375"/>
                  <a:gd name="T17" fmla="*/ 278 h 530"/>
                  <a:gd name="T18" fmla="*/ 249 w 375"/>
                  <a:gd name="T19" fmla="*/ 255 h 530"/>
                  <a:gd name="T20" fmla="*/ 246 w 375"/>
                  <a:gd name="T21" fmla="*/ 235 h 530"/>
                  <a:gd name="T22" fmla="*/ 241 w 375"/>
                  <a:gd name="T23" fmla="*/ 216 h 530"/>
                  <a:gd name="T24" fmla="*/ 235 w 375"/>
                  <a:gd name="T25" fmla="*/ 196 h 530"/>
                  <a:gd name="T26" fmla="*/ 227 w 375"/>
                  <a:gd name="T27" fmla="*/ 176 h 530"/>
                  <a:gd name="T28" fmla="*/ 218 w 375"/>
                  <a:gd name="T29" fmla="*/ 165 h 530"/>
                  <a:gd name="T30" fmla="*/ 199 w 375"/>
                  <a:gd name="T31" fmla="*/ 160 h 530"/>
                  <a:gd name="T32" fmla="*/ 173 w 375"/>
                  <a:gd name="T33" fmla="*/ 156 h 530"/>
                  <a:gd name="T34" fmla="*/ 148 w 375"/>
                  <a:gd name="T35" fmla="*/ 148 h 530"/>
                  <a:gd name="T36" fmla="*/ 150 w 375"/>
                  <a:gd name="T37" fmla="*/ 158 h 530"/>
                  <a:gd name="T38" fmla="*/ 167 w 375"/>
                  <a:gd name="T39" fmla="*/ 166 h 530"/>
                  <a:gd name="T40" fmla="*/ 138 w 375"/>
                  <a:gd name="T41" fmla="*/ 160 h 530"/>
                  <a:gd name="T42" fmla="*/ 97 w 375"/>
                  <a:gd name="T43" fmla="*/ 140 h 530"/>
                  <a:gd name="T44" fmla="*/ 62 w 375"/>
                  <a:gd name="T45" fmla="*/ 112 h 530"/>
                  <a:gd name="T46" fmla="*/ 32 w 375"/>
                  <a:gd name="T47" fmla="*/ 79 h 530"/>
                  <a:gd name="T48" fmla="*/ 16 w 375"/>
                  <a:gd name="T49" fmla="*/ 22 h 530"/>
                  <a:gd name="T50" fmla="*/ 30 w 375"/>
                  <a:gd name="T51" fmla="*/ 7 h 530"/>
                  <a:gd name="T52" fmla="*/ 46 w 375"/>
                  <a:gd name="T53" fmla="*/ 0 h 530"/>
                  <a:gd name="T54" fmla="*/ 69 w 375"/>
                  <a:gd name="T55" fmla="*/ 1 h 530"/>
                  <a:gd name="T56" fmla="*/ 100 w 375"/>
                  <a:gd name="T57" fmla="*/ 2 h 530"/>
                  <a:gd name="T58" fmla="*/ 123 w 375"/>
                  <a:gd name="T59" fmla="*/ 3 h 530"/>
                  <a:gd name="T60" fmla="*/ 158 w 375"/>
                  <a:gd name="T61" fmla="*/ 13 h 530"/>
                  <a:gd name="T62" fmla="*/ 202 w 375"/>
                  <a:gd name="T63" fmla="*/ 31 h 530"/>
                  <a:gd name="T64" fmla="*/ 231 w 375"/>
                  <a:gd name="T65" fmla="*/ 51 h 530"/>
                  <a:gd name="T66" fmla="*/ 258 w 375"/>
                  <a:gd name="T67" fmla="*/ 81 h 530"/>
                  <a:gd name="T68" fmla="*/ 287 w 375"/>
                  <a:gd name="T69" fmla="*/ 117 h 530"/>
                  <a:gd name="T70" fmla="*/ 298 w 375"/>
                  <a:gd name="T71" fmla="*/ 134 h 530"/>
                  <a:gd name="T72" fmla="*/ 311 w 375"/>
                  <a:gd name="T73" fmla="*/ 165 h 530"/>
                  <a:gd name="T74" fmla="*/ 322 w 375"/>
                  <a:gd name="T75" fmla="*/ 187 h 530"/>
                  <a:gd name="T76" fmla="*/ 330 w 375"/>
                  <a:gd name="T77" fmla="*/ 212 h 530"/>
                  <a:gd name="T78" fmla="*/ 339 w 375"/>
                  <a:gd name="T79" fmla="*/ 233 h 530"/>
                  <a:gd name="T80" fmla="*/ 347 w 375"/>
                  <a:gd name="T81" fmla="*/ 252 h 530"/>
                  <a:gd name="T82" fmla="*/ 358 w 375"/>
                  <a:gd name="T83" fmla="*/ 283 h 530"/>
                  <a:gd name="T84" fmla="*/ 368 w 375"/>
                  <a:gd name="T85" fmla="*/ 321 h 530"/>
                  <a:gd name="T86" fmla="*/ 374 w 375"/>
                  <a:gd name="T87" fmla="*/ 343 h 530"/>
                  <a:gd name="T88" fmla="*/ 373 w 375"/>
                  <a:gd name="T89" fmla="*/ 369 h 530"/>
                  <a:gd name="T90" fmla="*/ 366 w 375"/>
                  <a:gd name="T91" fmla="*/ 393 h 530"/>
                  <a:gd name="T92" fmla="*/ 356 w 375"/>
                  <a:gd name="T93" fmla="*/ 416 h 530"/>
                  <a:gd name="T94" fmla="*/ 341 w 375"/>
                  <a:gd name="T95" fmla="*/ 435 h 530"/>
                  <a:gd name="T96" fmla="*/ 332 w 375"/>
                  <a:gd name="T97" fmla="*/ 444 h 530"/>
                  <a:gd name="T98" fmla="*/ 314 w 375"/>
                  <a:gd name="T99" fmla="*/ 458 h 530"/>
                  <a:gd name="T100" fmla="*/ 285 w 375"/>
                  <a:gd name="T101" fmla="*/ 486 h 530"/>
                  <a:gd name="T102" fmla="*/ 257 w 375"/>
                  <a:gd name="T103" fmla="*/ 513 h 530"/>
                  <a:gd name="T104" fmla="*/ 227 w 375"/>
                  <a:gd name="T105" fmla="*/ 529 h 5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75" h="530">
                    <a:moveTo>
                      <a:pt x="199" y="518"/>
                    </a:moveTo>
                    <a:lnTo>
                      <a:pt x="199" y="510"/>
                    </a:lnTo>
                    <a:lnTo>
                      <a:pt x="200" y="502"/>
                    </a:lnTo>
                    <a:lnTo>
                      <a:pt x="200" y="494"/>
                    </a:lnTo>
                    <a:lnTo>
                      <a:pt x="201" y="486"/>
                    </a:lnTo>
                    <a:lnTo>
                      <a:pt x="202" y="477"/>
                    </a:lnTo>
                    <a:lnTo>
                      <a:pt x="203" y="468"/>
                    </a:lnTo>
                    <a:lnTo>
                      <a:pt x="204" y="460"/>
                    </a:lnTo>
                    <a:lnTo>
                      <a:pt x="206" y="451"/>
                    </a:lnTo>
                    <a:lnTo>
                      <a:pt x="209" y="442"/>
                    </a:lnTo>
                    <a:lnTo>
                      <a:pt x="213" y="432"/>
                    </a:lnTo>
                    <a:lnTo>
                      <a:pt x="218" y="422"/>
                    </a:lnTo>
                    <a:lnTo>
                      <a:pt x="224" y="412"/>
                    </a:lnTo>
                    <a:lnTo>
                      <a:pt x="229" y="402"/>
                    </a:lnTo>
                    <a:lnTo>
                      <a:pt x="234" y="393"/>
                    </a:lnTo>
                    <a:lnTo>
                      <a:pt x="239" y="384"/>
                    </a:lnTo>
                    <a:lnTo>
                      <a:pt x="242" y="376"/>
                    </a:lnTo>
                    <a:lnTo>
                      <a:pt x="243" y="372"/>
                    </a:lnTo>
                    <a:lnTo>
                      <a:pt x="244" y="368"/>
                    </a:lnTo>
                    <a:lnTo>
                      <a:pt x="245" y="364"/>
                    </a:lnTo>
                    <a:lnTo>
                      <a:pt x="246" y="360"/>
                    </a:lnTo>
                    <a:lnTo>
                      <a:pt x="247" y="356"/>
                    </a:lnTo>
                    <a:lnTo>
                      <a:pt x="248" y="352"/>
                    </a:lnTo>
                    <a:lnTo>
                      <a:pt x="249" y="348"/>
                    </a:lnTo>
                    <a:lnTo>
                      <a:pt x="249" y="344"/>
                    </a:lnTo>
                    <a:lnTo>
                      <a:pt x="250" y="335"/>
                    </a:lnTo>
                    <a:lnTo>
                      <a:pt x="251" y="329"/>
                    </a:lnTo>
                    <a:lnTo>
                      <a:pt x="250" y="323"/>
                    </a:lnTo>
                    <a:lnTo>
                      <a:pt x="249" y="317"/>
                    </a:lnTo>
                    <a:lnTo>
                      <a:pt x="248" y="311"/>
                    </a:lnTo>
                    <a:lnTo>
                      <a:pt x="247" y="306"/>
                    </a:lnTo>
                    <a:lnTo>
                      <a:pt x="246" y="300"/>
                    </a:lnTo>
                    <a:lnTo>
                      <a:pt x="245" y="292"/>
                    </a:lnTo>
                    <a:lnTo>
                      <a:pt x="245" y="288"/>
                    </a:lnTo>
                    <a:lnTo>
                      <a:pt x="246" y="283"/>
                    </a:lnTo>
                    <a:lnTo>
                      <a:pt x="247" y="278"/>
                    </a:lnTo>
                    <a:lnTo>
                      <a:pt x="248" y="272"/>
                    </a:lnTo>
                    <a:lnTo>
                      <a:pt x="248" y="266"/>
                    </a:lnTo>
                    <a:lnTo>
                      <a:pt x="249" y="260"/>
                    </a:lnTo>
                    <a:lnTo>
                      <a:pt x="249" y="255"/>
                    </a:lnTo>
                    <a:lnTo>
                      <a:pt x="249" y="250"/>
                    </a:lnTo>
                    <a:lnTo>
                      <a:pt x="248" y="245"/>
                    </a:lnTo>
                    <a:lnTo>
                      <a:pt x="247" y="241"/>
                    </a:lnTo>
                    <a:lnTo>
                      <a:pt x="246" y="235"/>
                    </a:lnTo>
                    <a:lnTo>
                      <a:pt x="245" y="231"/>
                    </a:lnTo>
                    <a:lnTo>
                      <a:pt x="244" y="226"/>
                    </a:lnTo>
                    <a:lnTo>
                      <a:pt x="243" y="221"/>
                    </a:lnTo>
                    <a:lnTo>
                      <a:pt x="241" y="216"/>
                    </a:lnTo>
                    <a:lnTo>
                      <a:pt x="239" y="211"/>
                    </a:lnTo>
                    <a:lnTo>
                      <a:pt x="238" y="206"/>
                    </a:lnTo>
                    <a:lnTo>
                      <a:pt x="236" y="201"/>
                    </a:lnTo>
                    <a:lnTo>
                      <a:pt x="235" y="196"/>
                    </a:lnTo>
                    <a:lnTo>
                      <a:pt x="233" y="191"/>
                    </a:lnTo>
                    <a:lnTo>
                      <a:pt x="231" y="186"/>
                    </a:lnTo>
                    <a:lnTo>
                      <a:pt x="229" y="180"/>
                    </a:lnTo>
                    <a:lnTo>
                      <a:pt x="227" y="176"/>
                    </a:lnTo>
                    <a:lnTo>
                      <a:pt x="225" y="170"/>
                    </a:lnTo>
                    <a:lnTo>
                      <a:pt x="224" y="168"/>
                    </a:lnTo>
                    <a:lnTo>
                      <a:pt x="221" y="166"/>
                    </a:lnTo>
                    <a:lnTo>
                      <a:pt x="218" y="165"/>
                    </a:lnTo>
                    <a:lnTo>
                      <a:pt x="214" y="164"/>
                    </a:lnTo>
                    <a:lnTo>
                      <a:pt x="210" y="162"/>
                    </a:lnTo>
                    <a:lnTo>
                      <a:pt x="204" y="161"/>
                    </a:lnTo>
                    <a:lnTo>
                      <a:pt x="199" y="160"/>
                    </a:lnTo>
                    <a:lnTo>
                      <a:pt x="193" y="159"/>
                    </a:lnTo>
                    <a:lnTo>
                      <a:pt x="186" y="158"/>
                    </a:lnTo>
                    <a:lnTo>
                      <a:pt x="180" y="157"/>
                    </a:lnTo>
                    <a:lnTo>
                      <a:pt x="173" y="156"/>
                    </a:lnTo>
                    <a:lnTo>
                      <a:pt x="167" y="154"/>
                    </a:lnTo>
                    <a:lnTo>
                      <a:pt x="160" y="152"/>
                    </a:lnTo>
                    <a:lnTo>
                      <a:pt x="154" y="151"/>
                    </a:lnTo>
                    <a:lnTo>
                      <a:pt x="148" y="148"/>
                    </a:lnTo>
                    <a:lnTo>
                      <a:pt x="143" y="146"/>
                    </a:lnTo>
                    <a:lnTo>
                      <a:pt x="145" y="150"/>
                    </a:lnTo>
                    <a:lnTo>
                      <a:pt x="147" y="154"/>
                    </a:lnTo>
                    <a:lnTo>
                      <a:pt x="150" y="158"/>
                    </a:lnTo>
                    <a:lnTo>
                      <a:pt x="154" y="160"/>
                    </a:lnTo>
                    <a:lnTo>
                      <a:pt x="158" y="162"/>
                    </a:lnTo>
                    <a:lnTo>
                      <a:pt x="162" y="164"/>
                    </a:lnTo>
                    <a:lnTo>
                      <a:pt x="167" y="166"/>
                    </a:lnTo>
                    <a:lnTo>
                      <a:pt x="172" y="167"/>
                    </a:lnTo>
                    <a:lnTo>
                      <a:pt x="160" y="166"/>
                    </a:lnTo>
                    <a:lnTo>
                      <a:pt x="148" y="164"/>
                    </a:lnTo>
                    <a:lnTo>
                      <a:pt x="138" y="160"/>
                    </a:lnTo>
                    <a:lnTo>
                      <a:pt x="127" y="156"/>
                    </a:lnTo>
                    <a:lnTo>
                      <a:pt x="117" y="152"/>
                    </a:lnTo>
                    <a:lnTo>
                      <a:pt x="107" y="146"/>
                    </a:lnTo>
                    <a:lnTo>
                      <a:pt x="97" y="140"/>
                    </a:lnTo>
                    <a:lnTo>
                      <a:pt x="88" y="134"/>
                    </a:lnTo>
                    <a:lnTo>
                      <a:pt x="80" y="127"/>
                    </a:lnTo>
                    <a:lnTo>
                      <a:pt x="71" y="120"/>
                    </a:lnTo>
                    <a:lnTo>
                      <a:pt x="62" y="112"/>
                    </a:lnTo>
                    <a:lnTo>
                      <a:pt x="54" y="104"/>
                    </a:lnTo>
                    <a:lnTo>
                      <a:pt x="47" y="96"/>
                    </a:lnTo>
                    <a:lnTo>
                      <a:pt x="39" y="88"/>
                    </a:lnTo>
                    <a:lnTo>
                      <a:pt x="32" y="79"/>
                    </a:lnTo>
                    <a:lnTo>
                      <a:pt x="25" y="71"/>
                    </a:lnTo>
                    <a:lnTo>
                      <a:pt x="0" y="40"/>
                    </a:lnTo>
                    <a:lnTo>
                      <a:pt x="10" y="30"/>
                    </a:lnTo>
                    <a:lnTo>
                      <a:pt x="16" y="22"/>
                    </a:lnTo>
                    <a:lnTo>
                      <a:pt x="21" y="17"/>
                    </a:lnTo>
                    <a:lnTo>
                      <a:pt x="24" y="13"/>
                    </a:lnTo>
                    <a:lnTo>
                      <a:pt x="27" y="10"/>
                    </a:lnTo>
                    <a:lnTo>
                      <a:pt x="30" y="7"/>
                    </a:lnTo>
                    <a:lnTo>
                      <a:pt x="35" y="5"/>
                    </a:lnTo>
                    <a:lnTo>
                      <a:pt x="43" y="0"/>
                    </a:lnTo>
                    <a:lnTo>
                      <a:pt x="44" y="0"/>
                    </a:lnTo>
                    <a:lnTo>
                      <a:pt x="46" y="0"/>
                    </a:lnTo>
                    <a:lnTo>
                      <a:pt x="50" y="1"/>
                    </a:lnTo>
                    <a:lnTo>
                      <a:pt x="56" y="1"/>
                    </a:lnTo>
                    <a:lnTo>
                      <a:pt x="62" y="1"/>
                    </a:lnTo>
                    <a:lnTo>
                      <a:pt x="69" y="1"/>
                    </a:lnTo>
                    <a:lnTo>
                      <a:pt x="77" y="2"/>
                    </a:lnTo>
                    <a:lnTo>
                      <a:pt x="84" y="2"/>
                    </a:lnTo>
                    <a:lnTo>
                      <a:pt x="92" y="2"/>
                    </a:lnTo>
                    <a:lnTo>
                      <a:pt x="100" y="2"/>
                    </a:lnTo>
                    <a:lnTo>
                      <a:pt x="107" y="2"/>
                    </a:lnTo>
                    <a:lnTo>
                      <a:pt x="113" y="2"/>
                    </a:lnTo>
                    <a:lnTo>
                      <a:pt x="118" y="3"/>
                    </a:lnTo>
                    <a:lnTo>
                      <a:pt x="123" y="3"/>
                    </a:lnTo>
                    <a:lnTo>
                      <a:pt x="125" y="3"/>
                    </a:lnTo>
                    <a:lnTo>
                      <a:pt x="126" y="3"/>
                    </a:lnTo>
                    <a:lnTo>
                      <a:pt x="143" y="8"/>
                    </a:lnTo>
                    <a:lnTo>
                      <a:pt x="158" y="13"/>
                    </a:lnTo>
                    <a:lnTo>
                      <a:pt x="170" y="18"/>
                    </a:lnTo>
                    <a:lnTo>
                      <a:pt x="182" y="22"/>
                    </a:lnTo>
                    <a:lnTo>
                      <a:pt x="192" y="27"/>
                    </a:lnTo>
                    <a:lnTo>
                      <a:pt x="202" y="31"/>
                    </a:lnTo>
                    <a:lnTo>
                      <a:pt x="210" y="35"/>
                    </a:lnTo>
                    <a:lnTo>
                      <a:pt x="217" y="40"/>
                    </a:lnTo>
                    <a:lnTo>
                      <a:pt x="224" y="45"/>
                    </a:lnTo>
                    <a:lnTo>
                      <a:pt x="231" y="51"/>
                    </a:lnTo>
                    <a:lnTo>
                      <a:pt x="237" y="57"/>
                    </a:lnTo>
                    <a:lnTo>
                      <a:pt x="244" y="64"/>
                    </a:lnTo>
                    <a:lnTo>
                      <a:pt x="251" y="72"/>
                    </a:lnTo>
                    <a:lnTo>
                      <a:pt x="258" y="81"/>
                    </a:lnTo>
                    <a:lnTo>
                      <a:pt x="266" y="91"/>
                    </a:lnTo>
                    <a:lnTo>
                      <a:pt x="275" y="103"/>
                    </a:lnTo>
                    <a:lnTo>
                      <a:pt x="282" y="112"/>
                    </a:lnTo>
                    <a:lnTo>
                      <a:pt x="287" y="117"/>
                    </a:lnTo>
                    <a:lnTo>
                      <a:pt x="291" y="122"/>
                    </a:lnTo>
                    <a:lnTo>
                      <a:pt x="293" y="125"/>
                    </a:lnTo>
                    <a:lnTo>
                      <a:pt x="296" y="129"/>
                    </a:lnTo>
                    <a:lnTo>
                      <a:pt x="298" y="134"/>
                    </a:lnTo>
                    <a:lnTo>
                      <a:pt x="302" y="142"/>
                    </a:lnTo>
                    <a:lnTo>
                      <a:pt x="307" y="154"/>
                    </a:lnTo>
                    <a:lnTo>
                      <a:pt x="308" y="160"/>
                    </a:lnTo>
                    <a:lnTo>
                      <a:pt x="311" y="165"/>
                    </a:lnTo>
                    <a:lnTo>
                      <a:pt x="314" y="170"/>
                    </a:lnTo>
                    <a:lnTo>
                      <a:pt x="317" y="176"/>
                    </a:lnTo>
                    <a:lnTo>
                      <a:pt x="319" y="182"/>
                    </a:lnTo>
                    <a:lnTo>
                      <a:pt x="322" y="187"/>
                    </a:lnTo>
                    <a:lnTo>
                      <a:pt x="324" y="192"/>
                    </a:lnTo>
                    <a:lnTo>
                      <a:pt x="325" y="198"/>
                    </a:lnTo>
                    <a:lnTo>
                      <a:pt x="327" y="206"/>
                    </a:lnTo>
                    <a:lnTo>
                      <a:pt x="330" y="212"/>
                    </a:lnTo>
                    <a:lnTo>
                      <a:pt x="332" y="218"/>
                    </a:lnTo>
                    <a:lnTo>
                      <a:pt x="335" y="223"/>
                    </a:lnTo>
                    <a:lnTo>
                      <a:pt x="337" y="228"/>
                    </a:lnTo>
                    <a:lnTo>
                      <a:pt x="339" y="233"/>
                    </a:lnTo>
                    <a:lnTo>
                      <a:pt x="341" y="237"/>
                    </a:lnTo>
                    <a:lnTo>
                      <a:pt x="343" y="242"/>
                    </a:lnTo>
                    <a:lnTo>
                      <a:pt x="345" y="247"/>
                    </a:lnTo>
                    <a:lnTo>
                      <a:pt x="347" y="252"/>
                    </a:lnTo>
                    <a:lnTo>
                      <a:pt x="349" y="258"/>
                    </a:lnTo>
                    <a:lnTo>
                      <a:pt x="352" y="265"/>
                    </a:lnTo>
                    <a:lnTo>
                      <a:pt x="355" y="273"/>
                    </a:lnTo>
                    <a:lnTo>
                      <a:pt x="358" y="283"/>
                    </a:lnTo>
                    <a:lnTo>
                      <a:pt x="361" y="293"/>
                    </a:lnTo>
                    <a:lnTo>
                      <a:pt x="364" y="306"/>
                    </a:lnTo>
                    <a:lnTo>
                      <a:pt x="366" y="314"/>
                    </a:lnTo>
                    <a:lnTo>
                      <a:pt x="368" y="321"/>
                    </a:lnTo>
                    <a:lnTo>
                      <a:pt x="371" y="326"/>
                    </a:lnTo>
                    <a:lnTo>
                      <a:pt x="372" y="331"/>
                    </a:lnTo>
                    <a:lnTo>
                      <a:pt x="373" y="337"/>
                    </a:lnTo>
                    <a:lnTo>
                      <a:pt x="374" y="343"/>
                    </a:lnTo>
                    <a:lnTo>
                      <a:pt x="374" y="350"/>
                    </a:lnTo>
                    <a:lnTo>
                      <a:pt x="374" y="359"/>
                    </a:lnTo>
                    <a:lnTo>
                      <a:pt x="373" y="364"/>
                    </a:lnTo>
                    <a:lnTo>
                      <a:pt x="373" y="369"/>
                    </a:lnTo>
                    <a:lnTo>
                      <a:pt x="371" y="374"/>
                    </a:lnTo>
                    <a:lnTo>
                      <a:pt x="370" y="380"/>
                    </a:lnTo>
                    <a:lnTo>
                      <a:pt x="368" y="386"/>
                    </a:lnTo>
                    <a:lnTo>
                      <a:pt x="366" y="393"/>
                    </a:lnTo>
                    <a:lnTo>
                      <a:pt x="364" y="398"/>
                    </a:lnTo>
                    <a:lnTo>
                      <a:pt x="361" y="405"/>
                    </a:lnTo>
                    <a:lnTo>
                      <a:pt x="359" y="411"/>
                    </a:lnTo>
                    <a:lnTo>
                      <a:pt x="356" y="416"/>
                    </a:lnTo>
                    <a:lnTo>
                      <a:pt x="352" y="422"/>
                    </a:lnTo>
                    <a:lnTo>
                      <a:pt x="349" y="427"/>
                    </a:lnTo>
                    <a:lnTo>
                      <a:pt x="345" y="431"/>
                    </a:lnTo>
                    <a:lnTo>
                      <a:pt x="341" y="435"/>
                    </a:lnTo>
                    <a:lnTo>
                      <a:pt x="337" y="438"/>
                    </a:lnTo>
                    <a:lnTo>
                      <a:pt x="334" y="440"/>
                    </a:lnTo>
                    <a:lnTo>
                      <a:pt x="332" y="441"/>
                    </a:lnTo>
                    <a:lnTo>
                      <a:pt x="332" y="444"/>
                    </a:lnTo>
                    <a:lnTo>
                      <a:pt x="331" y="447"/>
                    </a:lnTo>
                    <a:lnTo>
                      <a:pt x="329" y="448"/>
                    </a:lnTo>
                    <a:lnTo>
                      <a:pt x="322" y="453"/>
                    </a:lnTo>
                    <a:lnTo>
                      <a:pt x="314" y="458"/>
                    </a:lnTo>
                    <a:lnTo>
                      <a:pt x="307" y="464"/>
                    </a:lnTo>
                    <a:lnTo>
                      <a:pt x="300" y="471"/>
                    </a:lnTo>
                    <a:lnTo>
                      <a:pt x="293" y="478"/>
                    </a:lnTo>
                    <a:lnTo>
                      <a:pt x="285" y="486"/>
                    </a:lnTo>
                    <a:lnTo>
                      <a:pt x="279" y="493"/>
                    </a:lnTo>
                    <a:lnTo>
                      <a:pt x="272" y="500"/>
                    </a:lnTo>
                    <a:lnTo>
                      <a:pt x="265" y="507"/>
                    </a:lnTo>
                    <a:lnTo>
                      <a:pt x="257" y="513"/>
                    </a:lnTo>
                    <a:lnTo>
                      <a:pt x="250" y="518"/>
                    </a:lnTo>
                    <a:lnTo>
                      <a:pt x="243" y="523"/>
                    </a:lnTo>
                    <a:lnTo>
                      <a:pt x="235" y="526"/>
                    </a:lnTo>
                    <a:lnTo>
                      <a:pt x="227" y="529"/>
                    </a:lnTo>
                    <a:lnTo>
                      <a:pt x="219" y="529"/>
                    </a:lnTo>
                    <a:lnTo>
                      <a:pt x="211" y="528"/>
                    </a:lnTo>
                    <a:lnTo>
                      <a:pt x="199" y="51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6" name="Freeform 222">
                <a:extLst>
                  <a:ext uri="{FF2B5EF4-FFF2-40B4-BE49-F238E27FC236}">
                    <a16:creationId xmlns:a16="http://schemas.microsoft.com/office/drawing/2014/main" id="{93D4482D-DDC9-8B32-10E3-7526FC3CDFBD}"/>
                  </a:ext>
                </a:extLst>
              </p:cNvPr>
              <p:cNvSpPr>
                <a:spLocks/>
              </p:cNvSpPr>
              <p:nvPr/>
            </p:nvSpPr>
            <p:spPr bwMode="auto">
              <a:xfrm>
                <a:off x="4478" y="1454"/>
                <a:ext cx="17" cy="69"/>
              </a:xfrm>
              <a:custGeom>
                <a:avLst/>
                <a:gdLst>
                  <a:gd name="T0" fmla="*/ 10 w 17"/>
                  <a:gd name="T1" fmla="*/ 0 h 69"/>
                  <a:gd name="T2" fmla="*/ 10 w 17"/>
                  <a:gd name="T3" fmla="*/ 0 h 69"/>
                  <a:gd name="T4" fmla="*/ 7 w 17"/>
                  <a:gd name="T5" fmla="*/ 9 h 69"/>
                  <a:gd name="T6" fmla="*/ 5 w 17"/>
                  <a:gd name="T7" fmla="*/ 18 h 69"/>
                  <a:gd name="T8" fmla="*/ 4 w 17"/>
                  <a:gd name="T9" fmla="*/ 26 h 69"/>
                  <a:gd name="T10" fmla="*/ 2 w 17"/>
                  <a:gd name="T11" fmla="*/ 36 h 69"/>
                  <a:gd name="T12" fmla="*/ 1 w 17"/>
                  <a:gd name="T13" fmla="*/ 44 h 69"/>
                  <a:gd name="T14" fmla="*/ 1 w 17"/>
                  <a:gd name="T15" fmla="*/ 52 h 69"/>
                  <a:gd name="T16" fmla="*/ 0 w 17"/>
                  <a:gd name="T17" fmla="*/ 60 h 69"/>
                  <a:gd name="T18" fmla="*/ 0 w 17"/>
                  <a:gd name="T19" fmla="*/ 68 h 69"/>
                  <a:gd name="T20" fmla="*/ 5 w 17"/>
                  <a:gd name="T21" fmla="*/ 68 h 69"/>
                  <a:gd name="T22" fmla="*/ 5 w 17"/>
                  <a:gd name="T23" fmla="*/ 60 h 69"/>
                  <a:gd name="T24" fmla="*/ 7 w 17"/>
                  <a:gd name="T25" fmla="*/ 52 h 69"/>
                  <a:gd name="T26" fmla="*/ 7 w 17"/>
                  <a:gd name="T27" fmla="*/ 44 h 69"/>
                  <a:gd name="T28" fmla="*/ 7 w 17"/>
                  <a:gd name="T29" fmla="*/ 36 h 69"/>
                  <a:gd name="T30" fmla="*/ 10 w 17"/>
                  <a:gd name="T31" fmla="*/ 27 h 69"/>
                  <a:gd name="T32" fmla="*/ 11 w 17"/>
                  <a:gd name="T33" fmla="*/ 19 h 69"/>
                  <a:gd name="T34" fmla="*/ 13 w 17"/>
                  <a:gd name="T35" fmla="*/ 10 h 69"/>
                  <a:gd name="T36" fmla="*/ 16 w 17"/>
                  <a:gd name="T37" fmla="*/ 2 h 69"/>
                  <a:gd name="T38" fmla="*/ 10 w 17"/>
                  <a:gd name="T39" fmla="*/ 0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9">
                    <a:moveTo>
                      <a:pt x="10" y="0"/>
                    </a:moveTo>
                    <a:lnTo>
                      <a:pt x="10" y="0"/>
                    </a:lnTo>
                    <a:lnTo>
                      <a:pt x="7" y="9"/>
                    </a:lnTo>
                    <a:lnTo>
                      <a:pt x="5" y="18"/>
                    </a:lnTo>
                    <a:lnTo>
                      <a:pt x="4" y="26"/>
                    </a:lnTo>
                    <a:lnTo>
                      <a:pt x="2" y="36"/>
                    </a:lnTo>
                    <a:lnTo>
                      <a:pt x="1" y="44"/>
                    </a:lnTo>
                    <a:lnTo>
                      <a:pt x="1" y="52"/>
                    </a:lnTo>
                    <a:lnTo>
                      <a:pt x="0" y="60"/>
                    </a:lnTo>
                    <a:lnTo>
                      <a:pt x="0" y="68"/>
                    </a:lnTo>
                    <a:lnTo>
                      <a:pt x="5" y="68"/>
                    </a:lnTo>
                    <a:lnTo>
                      <a:pt x="5" y="60"/>
                    </a:lnTo>
                    <a:lnTo>
                      <a:pt x="7" y="52"/>
                    </a:lnTo>
                    <a:lnTo>
                      <a:pt x="7" y="44"/>
                    </a:lnTo>
                    <a:lnTo>
                      <a:pt x="7" y="36"/>
                    </a:lnTo>
                    <a:lnTo>
                      <a:pt x="10" y="27"/>
                    </a:lnTo>
                    <a:lnTo>
                      <a:pt x="11" y="19"/>
                    </a:lnTo>
                    <a:lnTo>
                      <a:pt x="13" y="10"/>
                    </a:lnTo>
                    <a:lnTo>
                      <a:pt x="16" y="2"/>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7" name="Freeform 223">
                <a:extLst>
                  <a:ext uri="{FF2B5EF4-FFF2-40B4-BE49-F238E27FC236}">
                    <a16:creationId xmlns:a16="http://schemas.microsoft.com/office/drawing/2014/main" id="{9486B71E-6281-DFE2-FEA3-71962632379C}"/>
                  </a:ext>
                </a:extLst>
              </p:cNvPr>
              <p:cNvSpPr>
                <a:spLocks/>
              </p:cNvSpPr>
              <p:nvPr/>
            </p:nvSpPr>
            <p:spPr bwMode="auto">
              <a:xfrm>
                <a:off x="4485" y="1380"/>
                <a:ext cx="41" cy="77"/>
              </a:xfrm>
              <a:custGeom>
                <a:avLst/>
                <a:gdLst>
                  <a:gd name="T0" fmla="*/ 36 w 41"/>
                  <a:gd name="T1" fmla="*/ 0 h 77"/>
                  <a:gd name="T2" fmla="*/ 36 w 41"/>
                  <a:gd name="T3" fmla="*/ 0 h 77"/>
                  <a:gd name="T4" fmla="*/ 33 w 41"/>
                  <a:gd name="T5" fmla="*/ 8 h 77"/>
                  <a:gd name="T6" fmla="*/ 29 w 41"/>
                  <a:gd name="T7" fmla="*/ 16 h 77"/>
                  <a:gd name="T8" fmla="*/ 24 w 41"/>
                  <a:gd name="T9" fmla="*/ 25 h 77"/>
                  <a:gd name="T10" fmla="*/ 18 w 41"/>
                  <a:gd name="T11" fmla="*/ 35 h 77"/>
                  <a:gd name="T12" fmla="*/ 12 w 41"/>
                  <a:gd name="T13" fmla="*/ 45 h 77"/>
                  <a:gd name="T14" fmla="*/ 7 w 41"/>
                  <a:gd name="T15" fmla="*/ 55 h 77"/>
                  <a:gd name="T16" fmla="*/ 3 w 41"/>
                  <a:gd name="T17" fmla="*/ 65 h 77"/>
                  <a:gd name="T18" fmla="*/ 0 w 41"/>
                  <a:gd name="T19" fmla="*/ 74 h 77"/>
                  <a:gd name="T20" fmla="*/ 4 w 41"/>
                  <a:gd name="T21" fmla="*/ 76 h 77"/>
                  <a:gd name="T22" fmla="*/ 7 w 41"/>
                  <a:gd name="T23" fmla="*/ 66 h 77"/>
                  <a:gd name="T24" fmla="*/ 11 w 41"/>
                  <a:gd name="T25" fmla="*/ 57 h 77"/>
                  <a:gd name="T26" fmla="*/ 16 w 41"/>
                  <a:gd name="T27" fmla="*/ 47 h 77"/>
                  <a:gd name="T28" fmla="*/ 21 w 41"/>
                  <a:gd name="T29" fmla="*/ 37 h 77"/>
                  <a:gd name="T30" fmla="*/ 27 w 41"/>
                  <a:gd name="T31" fmla="*/ 27 h 77"/>
                  <a:gd name="T32" fmla="*/ 32 w 41"/>
                  <a:gd name="T33" fmla="*/ 18 h 77"/>
                  <a:gd name="T34" fmla="*/ 37 w 41"/>
                  <a:gd name="T35" fmla="*/ 10 h 77"/>
                  <a:gd name="T36" fmla="*/ 40 w 41"/>
                  <a:gd name="T37" fmla="*/ 1 h 77"/>
                  <a:gd name="T38" fmla="*/ 36 w 41"/>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 h="77">
                    <a:moveTo>
                      <a:pt x="36" y="0"/>
                    </a:moveTo>
                    <a:lnTo>
                      <a:pt x="36" y="0"/>
                    </a:lnTo>
                    <a:lnTo>
                      <a:pt x="33" y="8"/>
                    </a:lnTo>
                    <a:lnTo>
                      <a:pt x="29" y="16"/>
                    </a:lnTo>
                    <a:lnTo>
                      <a:pt x="24" y="25"/>
                    </a:lnTo>
                    <a:lnTo>
                      <a:pt x="18" y="35"/>
                    </a:lnTo>
                    <a:lnTo>
                      <a:pt x="12" y="45"/>
                    </a:lnTo>
                    <a:lnTo>
                      <a:pt x="7" y="55"/>
                    </a:lnTo>
                    <a:lnTo>
                      <a:pt x="3" y="65"/>
                    </a:lnTo>
                    <a:lnTo>
                      <a:pt x="0" y="74"/>
                    </a:lnTo>
                    <a:lnTo>
                      <a:pt x="4" y="76"/>
                    </a:lnTo>
                    <a:lnTo>
                      <a:pt x="7" y="66"/>
                    </a:lnTo>
                    <a:lnTo>
                      <a:pt x="11" y="57"/>
                    </a:lnTo>
                    <a:lnTo>
                      <a:pt x="16" y="47"/>
                    </a:lnTo>
                    <a:lnTo>
                      <a:pt x="21" y="37"/>
                    </a:lnTo>
                    <a:lnTo>
                      <a:pt x="27" y="27"/>
                    </a:lnTo>
                    <a:lnTo>
                      <a:pt x="32" y="18"/>
                    </a:lnTo>
                    <a:lnTo>
                      <a:pt x="37" y="10"/>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8" name="Freeform 224">
                <a:extLst>
                  <a:ext uri="{FF2B5EF4-FFF2-40B4-BE49-F238E27FC236}">
                    <a16:creationId xmlns:a16="http://schemas.microsoft.com/office/drawing/2014/main" id="{F0AF9420-4A9F-DFAB-A168-90F1602F0386}"/>
                  </a:ext>
                </a:extLst>
              </p:cNvPr>
              <p:cNvSpPr>
                <a:spLocks/>
              </p:cNvSpPr>
              <p:nvPr/>
            </p:nvSpPr>
            <p:spPr bwMode="auto">
              <a:xfrm>
                <a:off x="4521" y="1347"/>
                <a:ext cx="17" cy="35"/>
              </a:xfrm>
              <a:custGeom>
                <a:avLst/>
                <a:gdLst>
                  <a:gd name="T0" fmla="*/ 10 w 17"/>
                  <a:gd name="T1" fmla="*/ 0 h 35"/>
                  <a:gd name="T2" fmla="*/ 10 w 17"/>
                  <a:gd name="T3" fmla="*/ 1 h 35"/>
                  <a:gd name="T4" fmla="*/ 10 w 17"/>
                  <a:gd name="T5" fmla="*/ 4 h 35"/>
                  <a:gd name="T6" fmla="*/ 8 w 17"/>
                  <a:gd name="T7" fmla="*/ 9 h 35"/>
                  <a:gd name="T8" fmla="*/ 7 w 17"/>
                  <a:gd name="T9" fmla="*/ 12 h 35"/>
                  <a:gd name="T10" fmla="*/ 5 w 17"/>
                  <a:gd name="T11" fmla="*/ 16 h 35"/>
                  <a:gd name="T12" fmla="*/ 4 w 17"/>
                  <a:gd name="T13" fmla="*/ 21 h 35"/>
                  <a:gd name="T14" fmla="*/ 2 w 17"/>
                  <a:gd name="T15" fmla="*/ 24 h 35"/>
                  <a:gd name="T16" fmla="*/ 1 w 17"/>
                  <a:gd name="T17" fmla="*/ 29 h 35"/>
                  <a:gd name="T18" fmla="*/ 0 w 17"/>
                  <a:gd name="T19" fmla="*/ 33 h 35"/>
                  <a:gd name="T20" fmla="*/ 5 w 17"/>
                  <a:gd name="T21" fmla="*/ 34 h 35"/>
                  <a:gd name="T22" fmla="*/ 7 w 17"/>
                  <a:gd name="T23" fmla="*/ 30 h 35"/>
                  <a:gd name="T24" fmla="*/ 8 w 17"/>
                  <a:gd name="T25" fmla="*/ 25 h 35"/>
                  <a:gd name="T26" fmla="*/ 10 w 17"/>
                  <a:gd name="T27" fmla="*/ 21 h 35"/>
                  <a:gd name="T28" fmla="*/ 11 w 17"/>
                  <a:gd name="T29" fmla="*/ 17 h 35"/>
                  <a:gd name="T30" fmla="*/ 13 w 17"/>
                  <a:gd name="T31" fmla="*/ 14 h 35"/>
                  <a:gd name="T32" fmla="*/ 14 w 17"/>
                  <a:gd name="T33" fmla="*/ 10 h 35"/>
                  <a:gd name="T34" fmla="*/ 16 w 17"/>
                  <a:gd name="T35" fmla="*/ 6 h 35"/>
                  <a:gd name="T36" fmla="*/ 16 w 17"/>
                  <a:gd name="T37" fmla="*/ 1 h 35"/>
                  <a:gd name="T38" fmla="*/ 10 w 17"/>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5">
                    <a:moveTo>
                      <a:pt x="10" y="0"/>
                    </a:moveTo>
                    <a:lnTo>
                      <a:pt x="10" y="1"/>
                    </a:lnTo>
                    <a:lnTo>
                      <a:pt x="10" y="4"/>
                    </a:lnTo>
                    <a:lnTo>
                      <a:pt x="8" y="9"/>
                    </a:lnTo>
                    <a:lnTo>
                      <a:pt x="7" y="12"/>
                    </a:lnTo>
                    <a:lnTo>
                      <a:pt x="5" y="16"/>
                    </a:lnTo>
                    <a:lnTo>
                      <a:pt x="4" y="21"/>
                    </a:lnTo>
                    <a:lnTo>
                      <a:pt x="2" y="24"/>
                    </a:lnTo>
                    <a:lnTo>
                      <a:pt x="1" y="29"/>
                    </a:lnTo>
                    <a:lnTo>
                      <a:pt x="0" y="33"/>
                    </a:lnTo>
                    <a:lnTo>
                      <a:pt x="5" y="34"/>
                    </a:lnTo>
                    <a:lnTo>
                      <a:pt x="7" y="30"/>
                    </a:lnTo>
                    <a:lnTo>
                      <a:pt x="8" y="25"/>
                    </a:lnTo>
                    <a:lnTo>
                      <a:pt x="10" y="21"/>
                    </a:lnTo>
                    <a:lnTo>
                      <a:pt x="11" y="17"/>
                    </a:lnTo>
                    <a:lnTo>
                      <a:pt x="13" y="14"/>
                    </a:lnTo>
                    <a:lnTo>
                      <a:pt x="14" y="10"/>
                    </a:lnTo>
                    <a:lnTo>
                      <a:pt x="16" y="6"/>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59" name="Freeform 225">
                <a:extLst>
                  <a:ext uri="{FF2B5EF4-FFF2-40B4-BE49-F238E27FC236}">
                    <a16:creationId xmlns:a16="http://schemas.microsoft.com/office/drawing/2014/main" id="{CBAA9159-EABF-BEFA-8732-E7227F15F535}"/>
                  </a:ext>
                </a:extLst>
              </p:cNvPr>
              <p:cNvSpPr>
                <a:spLocks/>
              </p:cNvSpPr>
              <p:nvPr/>
            </p:nvSpPr>
            <p:spPr bwMode="auto">
              <a:xfrm>
                <a:off x="4524" y="1296"/>
                <a:ext cx="17" cy="53"/>
              </a:xfrm>
              <a:custGeom>
                <a:avLst/>
                <a:gdLst>
                  <a:gd name="T0" fmla="*/ 0 w 17"/>
                  <a:gd name="T1" fmla="*/ 0 h 53"/>
                  <a:gd name="T2" fmla="*/ 0 w 17"/>
                  <a:gd name="T3" fmla="*/ 0 h 53"/>
                  <a:gd name="T4" fmla="*/ 1 w 17"/>
                  <a:gd name="T5" fmla="*/ 8 h 53"/>
                  <a:gd name="T6" fmla="*/ 3 w 17"/>
                  <a:gd name="T7" fmla="*/ 14 h 53"/>
                  <a:gd name="T8" fmla="*/ 4 w 17"/>
                  <a:gd name="T9" fmla="*/ 20 h 53"/>
                  <a:gd name="T10" fmla="*/ 6 w 17"/>
                  <a:gd name="T11" fmla="*/ 26 h 53"/>
                  <a:gd name="T12" fmla="*/ 8 w 17"/>
                  <a:gd name="T13" fmla="*/ 31 h 53"/>
                  <a:gd name="T14" fmla="*/ 9 w 17"/>
                  <a:gd name="T15" fmla="*/ 37 h 53"/>
                  <a:gd name="T16" fmla="*/ 8 w 17"/>
                  <a:gd name="T17" fmla="*/ 43 h 53"/>
                  <a:gd name="T18" fmla="*/ 6 w 17"/>
                  <a:gd name="T19" fmla="*/ 51 h 53"/>
                  <a:gd name="T20" fmla="*/ 12 w 17"/>
                  <a:gd name="T21" fmla="*/ 52 h 53"/>
                  <a:gd name="T22" fmla="*/ 14 w 17"/>
                  <a:gd name="T23" fmla="*/ 43 h 53"/>
                  <a:gd name="T24" fmla="*/ 16 w 17"/>
                  <a:gd name="T25" fmla="*/ 37 h 53"/>
                  <a:gd name="T26" fmla="*/ 14 w 17"/>
                  <a:gd name="T27" fmla="*/ 31 h 53"/>
                  <a:gd name="T28" fmla="*/ 12 w 17"/>
                  <a:gd name="T29" fmla="*/ 25 h 53"/>
                  <a:gd name="T30" fmla="*/ 11 w 17"/>
                  <a:gd name="T31" fmla="*/ 19 h 53"/>
                  <a:gd name="T32" fmla="*/ 9 w 17"/>
                  <a:gd name="T33" fmla="*/ 13 h 53"/>
                  <a:gd name="T34" fmla="*/ 8 w 17"/>
                  <a:gd name="T35" fmla="*/ 7 h 53"/>
                  <a:gd name="T36" fmla="*/ 6 w 17"/>
                  <a:gd name="T37" fmla="*/ 0 h 53"/>
                  <a:gd name="T38" fmla="*/ 0 w 17"/>
                  <a:gd name="T39" fmla="*/ 0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3">
                    <a:moveTo>
                      <a:pt x="0" y="0"/>
                    </a:moveTo>
                    <a:lnTo>
                      <a:pt x="0" y="0"/>
                    </a:lnTo>
                    <a:lnTo>
                      <a:pt x="1" y="8"/>
                    </a:lnTo>
                    <a:lnTo>
                      <a:pt x="3" y="14"/>
                    </a:lnTo>
                    <a:lnTo>
                      <a:pt x="4" y="20"/>
                    </a:lnTo>
                    <a:lnTo>
                      <a:pt x="6" y="26"/>
                    </a:lnTo>
                    <a:lnTo>
                      <a:pt x="8" y="31"/>
                    </a:lnTo>
                    <a:lnTo>
                      <a:pt x="9" y="37"/>
                    </a:lnTo>
                    <a:lnTo>
                      <a:pt x="8" y="43"/>
                    </a:lnTo>
                    <a:lnTo>
                      <a:pt x="6" y="51"/>
                    </a:lnTo>
                    <a:lnTo>
                      <a:pt x="12" y="52"/>
                    </a:lnTo>
                    <a:lnTo>
                      <a:pt x="14" y="43"/>
                    </a:lnTo>
                    <a:lnTo>
                      <a:pt x="16" y="37"/>
                    </a:lnTo>
                    <a:lnTo>
                      <a:pt x="14" y="31"/>
                    </a:lnTo>
                    <a:lnTo>
                      <a:pt x="12" y="25"/>
                    </a:lnTo>
                    <a:lnTo>
                      <a:pt x="11" y="19"/>
                    </a:lnTo>
                    <a:lnTo>
                      <a:pt x="9" y="13"/>
                    </a:lnTo>
                    <a:lnTo>
                      <a:pt x="8" y="7"/>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0" name="Freeform 226">
                <a:extLst>
                  <a:ext uri="{FF2B5EF4-FFF2-40B4-BE49-F238E27FC236}">
                    <a16:creationId xmlns:a16="http://schemas.microsoft.com/office/drawing/2014/main" id="{20868A3B-5B08-E1D7-199B-C7EE4F0B59A5}"/>
                  </a:ext>
                </a:extLst>
              </p:cNvPr>
              <p:cNvSpPr>
                <a:spLocks/>
              </p:cNvSpPr>
              <p:nvPr/>
            </p:nvSpPr>
            <p:spPr bwMode="auto">
              <a:xfrm>
                <a:off x="4524" y="1254"/>
                <a:ext cx="17" cy="43"/>
              </a:xfrm>
              <a:custGeom>
                <a:avLst/>
                <a:gdLst>
                  <a:gd name="T0" fmla="*/ 8 w 17"/>
                  <a:gd name="T1" fmla="*/ 1 h 43"/>
                  <a:gd name="T2" fmla="*/ 8 w 17"/>
                  <a:gd name="T3" fmla="*/ 1 h 43"/>
                  <a:gd name="T4" fmla="*/ 8 w 17"/>
                  <a:gd name="T5" fmla="*/ 5 h 43"/>
                  <a:gd name="T6" fmla="*/ 8 w 17"/>
                  <a:gd name="T7" fmla="*/ 10 h 43"/>
                  <a:gd name="T8" fmla="*/ 6 w 17"/>
                  <a:gd name="T9" fmla="*/ 16 h 43"/>
                  <a:gd name="T10" fmla="*/ 6 w 17"/>
                  <a:gd name="T11" fmla="*/ 22 h 43"/>
                  <a:gd name="T12" fmla="*/ 4 w 17"/>
                  <a:gd name="T13" fmla="*/ 27 h 43"/>
                  <a:gd name="T14" fmla="*/ 2 w 17"/>
                  <a:gd name="T15" fmla="*/ 33 h 43"/>
                  <a:gd name="T16" fmla="*/ 0 w 17"/>
                  <a:gd name="T17" fmla="*/ 38 h 43"/>
                  <a:gd name="T18" fmla="*/ 0 w 17"/>
                  <a:gd name="T19" fmla="*/ 42 h 43"/>
                  <a:gd name="T20" fmla="*/ 8 w 17"/>
                  <a:gd name="T21" fmla="*/ 42 h 43"/>
                  <a:gd name="T22" fmla="*/ 8 w 17"/>
                  <a:gd name="T23" fmla="*/ 38 h 43"/>
                  <a:gd name="T24" fmla="*/ 10 w 17"/>
                  <a:gd name="T25" fmla="*/ 34 h 43"/>
                  <a:gd name="T26" fmla="*/ 12 w 17"/>
                  <a:gd name="T27" fmla="*/ 28 h 43"/>
                  <a:gd name="T28" fmla="*/ 14 w 17"/>
                  <a:gd name="T29" fmla="*/ 22 h 43"/>
                  <a:gd name="T30" fmla="*/ 14 w 17"/>
                  <a:gd name="T31" fmla="*/ 16 h 43"/>
                  <a:gd name="T32" fmla="*/ 16 w 17"/>
                  <a:gd name="T33" fmla="*/ 10 h 43"/>
                  <a:gd name="T34" fmla="*/ 16 w 17"/>
                  <a:gd name="T35" fmla="*/ 5 h 43"/>
                  <a:gd name="T36" fmla="*/ 16 w 17"/>
                  <a:gd name="T37" fmla="*/ 0 h 43"/>
                  <a:gd name="T38" fmla="*/ 8 w 17"/>
                  <a:gd name="T39" fmla="*/ 1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43">
                    <a:moveTo>
                      <a:pt x="8" y="1"/>
                    </a:moveTo>
                    <a:lnTo>
                      <a:pt x="8" y="1"/>
                    </a:lnTo>
                    <a:lnTo>
                      <a:pt x="8" y="5"/>
                    </a:lnTo>
                    <a:lnTo>
                      <a:pt x="8" y="10"/>
                    </a:lnTo>
                    <a:lnTo>
                      <a:pt x="6" y="16"/>
                    </a:lnTo>
                    <a:lnTo>
                      <a:pt x="6" y="22"/>
                    </a:lnTo>
                    <a:lnTo>
                      <a:pt x="4" y="27"/>
                    </a:lnTo>
                    <a:lnTo>
                      <a:pt x="2" y="33"/>
                    </a:lnTo>
                    <a:lnTo>
                      <a:pt x="0" y="38"/>
                    </a:lnTo>
                    <a:lnTo>
                      <a:pt x="0" y="42"/>
                    </a:lnTo>
                    <a:lnTo>
                      <a:pt x="8" y="42"/>
                    </a:lnTo>
                    <a:lnTo>
                      <a:pt x="8" y="38"/>
                    </a:lnTo>
                    <a:lnTo>
                      <a:pt x="10" y="34"/>
                    </a:lnTo>
                    <a:lnTo>
                      <a:pt x="12" y="28"/>
                    </a:lnTo>
                    <a:lnTo>
                      <a:pt x="14" y="22"/>
                    </a:lnTo>
                    <a:lnTo>
                      <a:pt x="14" y="16"/>
                    </a:lnTo>
                    <a:lnTo>
                      <a:pt x="16" y="10"/>
                    </a:lnTo>
                    <a:lnTo>
                      <a:pt x="16" y="5"/>
                    </a:lnTo>
                    <a:lnTo>
                      <a:pt x="16"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1" name="Freeform 227">
                <a:extLst>
                  <a:ext uri="{FF2B5EF4-FFF2-40B4-BE49-F238E27FC236}">
                    <a16:creationId xmlns:a16="http://schemas.microsoft.com/office/drawing/2014/main" id="{9254BA60-4B58-7346-6EE0-F4714DF7D28F}"/>
                  </a:ext>
                </a:extLst>
              </p:cNvPr>
              <p:cNvSpPr>
                <a:spLocks/>
              </p:cNvSpPr>
              <p:nvPr/>
            </p:nvSpPr>
            <p:spPr bwMode="auto">
              <a:xfrm>
                <a:off x="4504" y="1173"/>
                <a:ext cx="29" cy="83"/>
              </a:xfrm>
              <a:custGeom>
                <a:avLst/>
                <a:gdLst>
                  <a:gd name="T0" fmla="*/ 0 w 29"/>
                  <a:gd name="T1" fmla="*/ 2 h 83"/>
                  <a:gd name="T2" fmla="*/ 0 w 29"/>
                  <a:gd name="T3" fmla="*/ 2 h 83"/>
                  <a:gd name="T4" fmla="*/ 2 w 29"/>
                  <a:gd name="T5" fmla="*/ 7 h 83"/>
                  <a:gd name="T6" fmla="*/ 4 w 29"/>
                  <a:gd name="T7" fmla="*/ 12 h 83"/>
                  <a:gd name="T8" fmla="*/ 6 w 29"/>
                  <a:gd name="T9" fmla="*/ 17 h 83"/>
                  <a:gd name="T10" fmla="*/ 8 w 29"/>
                  <a:gd name="T11" fmla="*/ 22 h 83"/>
                  <a:gd name="T12" fmla="*/ 10 w 29"/>
                  <a:gd name="T13" fmla="*/ 27 h 83"/>
                  <a:gd name="T14" fmla="*/ 11 w 29"/>
                  <a:gd name="T15" fmla="*/ 32 h 83"/>
                  <a:gd name="T16" fmla="*/ 13 w 29"/>
                  <a:gd name="T17" fmla="*/ 37 h 83"/>
                  <a:gd name="T18" fmla="*/ 15 w 29"/>
                  <a:gd name="T19" fmla="*/ 42 h 83"/>
                  <a:gd name="T20" fmla="*/ 16 w 29"/>
                  <a:gd name="T21" fmla="*/ 48 h 83"/>
                  <a:gd name="T22" fmla="*/ 18 w 29"/>
                  <a:gd name="T23" fmla="*/ 52 h 83"/>
                  <a:gd name="T24" fmla="*/ 19 w 29"/>
                  <a:gd name="T25" fmla="*/ 58 h 83"/>
                  <a:gd name="T26" fmla="*/ 20 w 29"/>
                  <a:gd name="T27" fmla="*/ 62 h 83"/>
                  <a:gd name="T28" fmla="*/ 21 w 29"/>
                  <a:gd name="T29" fmla="*/ 67 h 83"/>
                  <a:gd name="T30" fmla="*/ 22 w 29"/>
                  <a:gd name="T31" fmla="*/ 72 h 83"/>
                  <a:gd name="T32" fmla="*/ 23 w 29"/>
                  <a:gd name="T33" fmla="*/ 77 h 83"/>
                  <a:gd name="T34" fmla="*/ 24 w 29"/>
                  <a:gd name="T35" fmla="*/ 82 h 83"/>
                  <a:gd name="T36" fmla="*/ 28 w 29"/>
                  <a:gd name="T37" fmla="*/ 81 h 83"/>
                  <a:gd name="T38" fmla="*/ 27 w 29"/>
                  <a:gd name="T39" fmla="*/ 76 h 83"/>
                  <a:gd name="T40" fmla="*/ 26 w 29"/>
                  <a:gd name="T41" fmla="*/ 71 h 83"/>
                  <a:gd name="T42" fmla="*/ 25 w 29"/>
                  <a:gd name="T43" fmla="*/ 66 h 83"/>
                  <a:gd name="T44" fmla="*/ 24 w 29"/>
                  <a:gd name="T45" fmla="*/ 61 h 83"/>
                  <a:gd name="T46" fmla="*/ 23 w 29"/>
                  <a:gd name="T47" fmla="*/ 56 h 83"/>
                  <a:gd name="T48" fmla="*/ 21 w 29"/>
                  <a:gd name="T49" fmla="*/ 51 h 83"/>
                  <a:gd name="T50" fmla="*/ 20 w 29"/>
                  <a:gd name="T51" fmla="*/ 47 h 83"/>
                  <a:gd name="T52" fmla="*/ 18 w 29"/>
                  <a:gd name="T53" fmla="*/ 41 h 83"/>
                  <a:gd name="T54" fmla="*/ 17 w 29"/>
                  <a:gd name="T55" fmla="*/ 37 h 83"/>
                  <a:gd name="T56" fmla="*/ 15 w 29"/>
                  <a:gd name="T57" fmla="*/ 31 h 83"/>
                  <a:gd name="T58" fmla="*/ 14 w 29"/>
                  <a:gd name="T59" fmla="*/ 26 h 83"/>
                  <a:gd name="T60" fmla="*/ 12 w 29"/>
                  <a:gd name="T61" fmla="*/ 21 h 83"/>
                  <a:gd name="T62" fmla="*/ 10 w 29"/>
                  <a:gd name="T63" fmla="*/ 16 h 83"/>
                  <a:gd name="T64" fmla="*/ 8 w 29"/>
                  <a:gd name="T65" fmla="*/ 10 h 83"/>
                  <a:gd name="T66" fmla="*/ 6 w 29"/>
                  <a:gd name="T67" fmla="*/ 5 h 83"/>
                  <a:gd name="T68" fmla="*/ 4 w 29"/>
                  <a:gd name="T69" fmla="*/ 0 h 83"/>
                  <a:gd name="T70" fmla="*/ 4 w 29"/>
                  <a:gd name="T71" fmla="*/ 1 h 83"/>
                  <a:gd name="T72" fmla="*/ 0 w 29"/>
                  <a:gd name="T73" fmla="*/ 2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83">
                    <a:moveTo>
                      <a:pt x="0" y="2"/>
                    </a:moveTo>
                    <a:lnTo>
                      <a:pt x="0" y="2"/>
                    </a:lnTo>
                    <a:lnTo>
                      <a:pt x="2" y="7"/>
                    </a:lnTo>
                    <a:lnTo>
                      <a:pt x="4" y="12"/>
                    </a:lnTo>
                    <a:lnTo>
                      <a:pt x="6" y="17"/>
                    </a:lnTo>
                    <a:lnTo>
                      <a:pt x="8" y="22"/>
                    </a:lnTo>
                    <a:lnTo>
                      <a:pt x="10" y="27"/>
                    </a:lnTo>
                    <a:lnTo>
                      <a:pt x="11" y="32"/>
                    </a:lnTo>
                    <a:lnTo>
                      <a:pt x="13" y="37"/>
                    </a:lnTo>
                    <a:lnTo>
                      <a:pt x="15" y="42"/>
                    </a:lnTo>
                    <a:lnTo>
                      <a:pt x="16" y="48"/>
                    </a:lnTo>
                    <a:lnTo>
                      <a:pt x="18" y="52"/>
                    </a:lnTo>
                    <a:lnTo>
                      <a:pt x="19" y="58"/>
                    </a:lnTo>
                    <a:lnTo>
                      <a:pt x="20" y="62"/>
                    </a:lnTo>
                    <a:lnTo>
                      <a:pt x="21" y="67"/>
                    </a:lnTo>
                    <a:lnTo>
                      <a:pt x="22" y="72"/>
                    </a:lnTo>
                    <a:lnTo>
                      <a:pt x="23" y="77"/>
                    </a:lnTo>
                    <a:lnTo>
                      <a:pt x="24" y="82"/>
                    </a:lnTo>
                    <a:lnTo>
                      <a:pt x="28" y="81"/>
                    </a:lnTo>
                    <a:lnTo>
                      <a:pt x="27" y="76"/>
                    </a:lnTo>
                    <a:lnTo>
                      <a:pt x="26" y="71"/>
                    </a:lnTo>
                    <a:lnTo>
                      <a:pt x="25" y="66"/>
                    </a:lnTo>
                    <a:lnTo>
                      <a:pt x="24" y="61"/>
                    </a:lnTo>
                    <a:lnTo>
                      <a:pt x="23" y="56"/>
                    </a:lnTo>
                    <a:lnTo>
                      <a:pt x="21" y="51"/>
                    </a:lnTo>
                    <a:lnTo>
                      <a:pt x="20" y="47"/>
                    </a:lnTo>
                    <a:lnTo>
                      <a:pt x="18" y="41"/>
                    </a:lnTo>
                    <a:lnTo>
                      <a:pt x="17" y="37"/>
                    </a:lnTo>
                    <a:lnTo>
                      <a:pt x="15" y="31"/>
                    </a:lnTo>
                    <a:lnTo>
                      <a:pt x="14" y="26"/>
                    </a:lnTo>
                    <a:lnTo>
                      <a:pt x="12" y="21"/>
                    </a:lnTo>
                    <a:lnTo>
                      <a:pt x="10" y="16"/>
                    </a:lnTo>
                    <a:lnTo>
                      <a:pt x="8" y="10"/>
                    </a:lnTo>
                    <a:lnTo>
                      <a:pt x="6" y="5"/>
                    </a:lnTo>
                    <a:lnTo>
                      <a:pt x="4" y="0"/>
                    </a:lnTo>
                    <a:lnTo>
                      <a:pt x="4" y="1"/>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2" name="Freeform 228">
                <a:extLst>
                  <a:ext uri="{FF2B5EF4-FFF2-40B4-BE49-F238E27FC236}">
                    <a16:creationId xmlns:a16="http://schemas.microsoft.com/office/drawing/2014/main" id="{82D5940B-34E8-A49D-BFD2-95AE74A29F5A}"/>
                  </a:ext>
                </a:extLst>
              </p:cNvPr>
              <p:cNvSpPr>
                <a:spLocks/>
              </p:cNvSpPr>
              <p:nvPr/>
            </p:nvSpPr>
            <p:spPr bwMode="auto">
              <a:xfrm>
                <a:off x="4421" y="1146"/>
                <a:ext cx="88" cy="30"/>
              </a:xfrm>
              <a:custGeom>
                <a:avLst/>
                <a:gdLst>
                  <a:gd name="T0" fmla="*/ 5 w 88"/>
                  <a:gd name="T1" fmla="*/ 3 h 30"/>
                  <a:gd name="T2" fmla="*/ 2 w 88"/>
                  <a:gd name="T3" fmla="*/ 6 h 30"/>
                  <a:gd name="T4" fmla="*/ 8 w 88"/>
                  <a:gd name="T5" fmla="*/ 8 h 30"/>
                  <a:gd name="T6" fmla="*/ 14 w 88"/>
                  <a:gd name="T7" fmla="*/ 10 h 30"/>
                  <a:gd name="T8" fmla="*/ 20 w 88"/>
                  <a:gd name="T9" fmla="*/ 12 h 30"/>
                  <a:gd name="T10" fmla="*/ 27 w 88"/>
                  <a:gd name="T11" fmla="*/ 14 h 30"/>
                  <a:gd name="T12" fmla="*/ 33 w 88"/>
                  <a:gd name="T13" fmla="*/ 15 h 30"/>
                  <a:gd name="T14" fmla="*/ 40 w 88"/>
                  <a:gd name="T15" fmla="*/ 17 h 30"/>
                  <a:gd name="T16" fmla="*/ 46 w 88"/>
                  <a:gd name="T17" fmla="*/ 18 h 30"/>
                  <a:gd name="T18" fmla="*/ 52 w 88"/>
                  <a:gd name="T19" fmla="*/ 19 h 30"/>
                  <a:gd name="T20" fmla="*/ 58 w 88"/>
                  <a:gd name="T21" fmla="*/ 20 h 30"/>
                  <a:gd name="T22" fmla="*/ 64 w 88"/>
                  <a:gd name="T23" fmla="*/ 21 h 30"/>
                  <a:gd name="T24" fmla="*/ 69 w 88"/>
                  <a:gd name="T25" fmla="*/ 22 h 30"/>
                  <a:gd name="T26" fmla="*/ 74 w 88"/>
                  <a:gd name="T27" fmla="*/ 24 h 30"/>
                  <a:gd name="T28" fmla="*/ 77 w 88"/>
                  <a:gd name="T29" fmla="*/ 25 h 30"/>
                  <a:gd name="T30" fmla="*/ 80 w 88"/>
                  <a:gd name="T31" fmla="*/ 26 h 30"/>
                  <a:gd name="T32" fmla="*/ 82 w 88"/>
                  <a:gd name="T33" fmla="*/ 28 h 30"/>
                  <a:gd name="T34" fmla="*/ 83 w 88"/>
                  <a:gd name="T35" fmla="*/ 29 h 30"/>
                  <a:gd name="T36" fmla="*/ 87 w 88"/>
                  <a:gd name="T37" fmla="*/ 28 h 30"/>
                  <a:gd name="T38" fmla="*/ 85 w 88"/>
                  <a:gd name="T39" fmla="*/ 25 h 30"/>
                  <a:gd name="T40" fmla="*/ 82 w 88"/>
                  <a:gd name="T41" fmla="*/ 23 h 30"/>
                  <a:gd name="T42" fmla="*/ 79 w 88"/>
                  <a:gd name="T43" fmla="*/ 21 h 30"/>
                  <a:gd name="T44" fmla="*/ 75 w 88"/>
                  <a:gd name="T45" fmla="*/ 20 h 30"/>
                  <a:gd name="T46" fmla="*/ 70 w 88"/>
                  <a:gd name="T47" fmla="*/ 19 h 30"/>
                  <a:gd name="T48" fmla="*/ 65 w 88"/>
                  <a:gd name="T49" fmla="*/ 17 h 30"/>
                  <a:gd name="T50" fmla="*/ 59 w 88"/>
                  <a:gd name="T51" fmla="*/ 16 h 30"/>
                  <a:gd name="T52" fmla="*/ 54 w 88"/>
                  <a:gd name="T53" fmla="*/ 15 h 30"/>
                  <a:gd name="T54" fmla="*/ 47 w 88"/>
                  <a:gd name="T55" fmla="*/ 14 h 30"/>
                  <a:gd name="T56" fmla="*/ 40 w 88"/>
                  <a:gd name="T57" fmla="*/ 13 h 30"/>
                  <a:gd name="T58" fmla="*/ 34 w 88"/>
                  <a:gd name="T59" fmla="*/ 12 h 30"/>
                  <a:gd name="T60" fmla="*/ 28 w 88"/>
                  <a:gd name="T61" fmla="*/ 10 h 30"/>
                  <a:gd name="T62" fmla="*/ 21 w 88"/>
                  <a:gd name="T63" fmla="*/ 9 h 30"/>
                  <a:gd name="T64" fmla="*/ 15 w 88"/>
                  <a:gd name="T65" fmla="*/ 7 h 30"/>
                  <a:gd name="T66" fmla="*/ 10 w 88"/>
                  <a:gd name="T67" fmla="*/ 4 h 30"/>
                  <a:gd name="T68" fmla="*/ 4 w 88"/>
                  <a:gd name="T69" fmla="*/ 2 h 30"/>
                  <a:gd name="T70" fmla="*/ 1 w 88"/>
                  <a:gd name="T71" fmla="*/ 4 h 30"/>
                  <a:gd name="T72" fmla="*/ 4 w 88"/>
                  <a:gd name="T73" fmla="*/ 2 h 30"/>
                  <a:gd name="T74" fmla="*/ 0 w 88"/>
                  <a:gd name="T75" fmla="*/ 0 h 30"/>
                  <a:gd name="T76" fmla="*/ 1 w 88"/>
                  <a:gd name="T77" fmla="*/ 4 h 30"/>
                  <a:gd name="T78" fmla="*/ 5 w 88"/>
                  <a:gd name="T79" fmla="*/ 3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8" h="30">
                    <a:moveTo>
                      <a:pt x="5" y="3"/>
                    </a:moveTo>
                    <a:lnTo>
                      <a:pt x="2" y="6"/>
                    </a:lnTo>
                    <a:lnTo>
                      <a:pt x="8" y="8"/>
                    </a:lnTo>
                    <a:lnTo>
                      <a:pt x="14" y="10"/>
                    </a:lnTo>
                    <a:lnTo>
                      <a:pt x="20" y="12"/>
                    </a:lnTo>
                    <a:lnTo>
                      <a:pt x="27" y="14"/>
                    </a:lnTo>
                    <a:lnTo>
                      <a:pt x="33" y="15"/>
                    </a:lnTo>
                    <a:lnTo>
                      <a:pt x="40" y="17"/>
                    </a:lnTo>
                    <a:lnTo>
                      <a:pt x="46" y="18"/>
                    </a:lnTo>
                    <a:lnTo>
                      <a:pt x="52" y="19"/>
                    </a:lnTo>
                    <a:lnTo>
                      <a:pt x="58" y="20"/>
                    </a:lnTo>
                    <a:lnTo>
                      <a:pt x="64" y="21"/>
                    </a:lnTo>
                    <a:lnTo>
                      <a:pt x="69" y="22"/>
                    </a:lnTo>
                    <a:lnTo>
                      <a:pt x="74" y="24"/>
                    </a:lnTo>
                    <a:lnTo>
                      <a:pt x="77" y="25"/>
                    </a:lnTo>
                    <a:lnTo>
                      <a:pt x="80" y="26"/>
                    </a:lnTo>
                    <a:lnTo>
                      <a:pt x="82" y="28"/>
                    </a:lnTo>
                    <a:lnTo>
                      <a:pt x="83" y="29"/>
                    </a:lnTo>
                    <a:lnTo>
                      <a:pt x="87" y="28"/>
                    </a:lnTo>
                    <a:lnTo>
                      <a:pt x="85" y="25"/>
                    </a:lnTo>
                    <a:lnTo>
                      <a:pt x="82" y="23"/>
                    </a:lnTo>
                    <a:lnTo>
                      <a:pt x="79" y="21"/>
                    </a:lnTo>
                    <a:lnTo>
                      <a:pt x="75" y="20"/>
                    </a:lnTo>
                    <a:lnTo>
                      <a:pt x="70" y="19"/>
                    </a:lnTo>
                    <a:lnTo>
                      <a:pt x="65" y="17"/>
                    </a:lnTo>
                    <a:lnTo>
                      <a:pt x="59" y="16"/>
                    </a:lnTo>
                    <a:lnTo>
                      <a:pt x="54" y="15"/>
                    </a:lnTo>
                    <a:lnTo>
                      <a:pt x="47" y="14"/>
                    </a:lnTo>
                    <a:lnTo>
                      <a:pt x="40" y="13"/>
                    </a:lnTo>
                    <a:lnTo>
                      <a:pt x="34" y="12"/>
                    </a:lnTo>
                    <a:lnTo>
                      <a:pt x="28" y="10"/>
                    </a:lnTo>
                    <a:lnTo>
                      <a:pt x="21" y="9"/>
                    </a:lnTo>
                    <a:lnTo>
                      <a:pt x="15" y="7"/>
                    </a:lnTo>
                    <a:lnTo>
                      <a:pt x="10" y="4"/>
                    </a:lnTo>
                    <a:lnTo>
                      <a:pt x="4" y="2"/>
                    </a:lnTo>
                    <a:lnTo>
                      <a:pt x="1" y="4"/>
                    </a:lnTo>
                    <a:lnTo>
                      <a:pt x="4" y="2"/>
                    </a:lnTo>
                    <a:lnTo>
                      <a:pt x="0" y="0"/>
                    </a:lnTo>
                    <a:lnTo>
                      <a:pt x="1" y="4"/>
                    </a:lnTo>
                    <a:lnTo>
                      <a:pt x="5"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3" name="Freeform 229">
                <a:extLst>
                  <a:ext uri="{FF2B5EF4-FFF2-40B4-BE49-F238E27FC236}">
                    <a16:creationId xmlns:a16="http://schemas.microsoft.com/office/drawing/2014/main" id="{73A14B7E-B0EE-6B2E-2D5D-8F70D1A117B4}"/>
                  </a:ext>
                </a:extLst>
              </p:cNvPr>
              <p:cNvSpPr>
                <a:spLocks/>
              </p:cNvSpPr>
              <p:nvPr/>
            </p:nvSpPr>
            <p:spPr bwMode="auto">
              <a:xfrm>
                <a:off x="4422" y="1149"/>
                <a:ext cx="32" cy="25"/>
              </a:xfrm>
              <a:custGeom>
                <a:avLst/>
                <a:gdLst>
                  <a:gd name="T0" fmla="*/ 31 w 32"/>
                  <a:gd name="T1" fmla="*/ 24 h 25"/>
                  <a:gd name="T2" fmla="*/ 31 w 32"/>
                  <a:gd name="T3" fmla="*/ 21 h 25"/>
                  <a:gd name="T4" fmla="*/ 27 w 32"/>
                  <a:gd name="T5" fmla="*/ 19 h 25"/>
                  <a:gd name="T6" fmla="*/ 22 w 32"/>
                  <a:gd name="T7" fmla="*/ 17 h 25"/>
                  <a:gd name="T8" fmla="*/ 18 w 32"/>
                  <a:gd name="T9" fmla="*/ 16 h 25"/>
                  <a:gd name="T10" fmla="*/ 14 w 32"/>
                  <a:gd name="T11" fmla="*/ 14 h 25"/>
                  <a:gd name="T12" fmla="*/ 11 w 32"/>
                  <a:gd name="T13" fmla="*/ 11 h 25"/>
                  <a:gd name="T14" fmla="*/ 7 w 32"/>
                  <a:gd name="T15" fmla="*/ 9 h 25"/>
                  <a:gd name="T16" fmla="*/ 6 w 32"/>
                  <a:gd name="T17" fmla="*/ 4 h 25"/>
                  <a:gd name="T18" fmla="*/ 4 w 32"/>
                  <a:gd name="T19" fmla="*/ 0 h 25"/>
                  <a:gd name="T20" fmla="*/ 0 w 32"/>
                  <a:gd name="T21" fmla="*/ 1 h 25"/>
                  <a:gd name="T22" fmla="*/ 2 w 32"/>
                  <a:gd name="T23" fmla="*/ 6 h 25"/>
                  <a:gd name="T24" fmla="*/ 5 w 32"/>
                  <a:gd name="T25" fmla="*/ 11 h 25"/>
                  <a:gd name="T26" fmla="*/ 8 w 32"/>
                  <a:gd name="T27" fmla="*/ 14 h 25"/>
                  <a:gd name="T28" fmla="*/ 12 w 32"/>
                  <a:gd name="T29" fmla="*/ 17 h 25"/>
                  <a:gd name="T30" fmla="*/ 16 w 32"/>
                  <a:gd name="T31" fmla="*/ 19 h 25"/>
                  <a:gd name="T32" fmla="*/ 21 w 32"/>
                  <a:gd name="T33" fmla="*/ 21 h 25"/>
                  <a:gd name="T34" fmla="*/ 26 w 32"/>
                  <a:gd name="T35" fmla="*/ 23 h 25"/>
                  <a:gd name="T36" fmla="*/ 31 w 32"/>
                  <a:gd name="T37" fmla="*/ 24 h 25"/>
                  <a:gd name="T38" fmla="*/ 31 w 32"/>
                  <a:gd name="T39" fmla="*/ 21 h 25"/>
                  <a:gd name="T40" fmla="*/ 31 w 32"/>
                  <a:gd name="T41" fmla="*/ 2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1" y="24"/>
                    </a:moveTo>
                    <a:lnTo>
                      <a:pt x="31" y="21"/>
                    </a:lnTo>
                    <a:lnTo>
                      <a:pt x="27" y="19"/>
                    </a:lnTo>
                    <a:lnTo>
                      <a:pt x="22" y="17"/>
                    </a:lnTo>
                    <a:lnTo>
                      <a:pt x="18" y="16"/>
                    </a:lnTo>
                    <a:lnTo>
                      <a:pt x="14" y="14"/>
                    </a:lnTo>
                    <a:lnTo>
                      <a:pt x="11" y="11"/>
                    </a:lnTo>
                    <a:lnTo>
                      <a:pt x="7" y="9"/>
                    </a:lnTo>
                    <a:lnTo>
                      <a:pt x="6" y="4"/>
                    </a:lnTo>
                    <a:lnTo>
                      <a:pt x="4" y="0"/>
                    </a:lnTo>
                    <a:lnTo>
                      <a:pt x="0" y="1"/>
                    </a:lnTo>
                    <a:lnTo>
                      <a:pt x="2" y="6"/>
                    </a:lnTo>
                    <a:lnTo>
                      <a:pt x="5" y="11"/>
                    </a:lnTo>
                    <a:lnTo>
                      <a:pt x="8" y="14"/>
                    </a:lnTo>
                    <a:lnTo>
                      <a:pt x="12" y="17"/>
                    </a:lnTo>
                    <a:lnTo>
                      <a:pt x="16" y="19"/>
                    </a:lnTo>
                    <a:lnTo>
                      <a:pt x="21" y="21"/>
                    </a:lnTo>
                    <a:lnTo>
                      <a:pt x="26" y="23"/>
                    </a:lnTo>
                    <a:lnTo>
                      <a:pt x="31" y="24"/>
                    </a:lnTo>
                    <a:lnTo>
                      <a:pt x="31" y="21"/>
                    </a:lnTo>
                    <a:lnTo>
                      <a:pt x="31" y="2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4" name="Freeform 230">
                <a:extLst>
                  <a:ext uri="{FF2B5EF4-FFF2-40B4-BE49-F238E27FC236}">
                    <a16:creationId xmlns:a16="http://schemas.microsoft.com/office/drawing/2014/main" id="{943426B2-4087-F931-73E4-11F1ECEDA45E}"/>
                  </a:ext>
                </a:extLst>
              </p:cNvPr>
              <p:cNvSpPr>
                <a:spLocks/>
              </p:cNvSpPr>
              <p:nvPr/>
            </p:nvSpPr>
            <p:spPr bwMode="auto">
              <a:xfrm>
                <a:off x="4304" y="1074"/>
                <a:ext cx="150" cy="100"/>
              </a:xfrm>
              <a:custGeom>
                <a:avLst/>
                <a:gdLst>
                  <a:gd name="T0" fmla="*/ 0 w 150"/>
                  <a:gd name="T1" fmla="*/ 3 h 100"/>
                  <a:gd name="T2" fmla="*/ 0 w 150"/>
                  <a:gd name="T3" fmla="*/ 3 h 100"/>
                  <a:gd name="T4" fmla="*/ 7 w 150"/>
                  <a:gd name="T5" fmla="*/ 11 h 100"/>
                  <a:gd name="T6" fmla="*/ 15 w 150"/>
                  <a:gd name="T7" fmla="*/ 20 h 100"/>
                  <a:gd name="T8" fmla="*/ 22 w 150"/>
                  <a:gd name="T9" fmla="*/ 28 h 100"/>
                  <a:gd name="T10" fmla="*/ 30 w 150"/>
                  <a:gd name="T11" fmla="*/ 36 h 100"/>
                  <a:gd name="T12" fmla="*/ 38 w 150"/>
                  <a:gd name="T13" fmla="*/ 43 h 100"/>
                  <a:gd name="T14" fmla="*/ 47 w 150"/>
                  <a:gd name="T15" fmla="*/ 51 h 100"/>
                  <a:gd name="T16" fmla="*/ 55 w 150"/>
                  <a:gd name="T17" fmla="*/ 58 h 100"/>
                  <a:gd name="T18" fmla="*/ 64 w 150"/>
                  <a:gd name="T19" fmla="*/ 65 h 100"/>
                  <a:gd name="T20" fmla="*/ 73 w 150"/>
                  <a:gd name="T21" fmla="*/ 72 h 100"/>
                  <a:gd name="T22" fmla="*/ 83 w 150"/>
                  <a:gd name="T23" fmla="*/ 78 h 100"/>
                  <a:gd name="T24" fmla="*/ 93 w 150"/>
                  <a:gd name="T25" fmla="*/ 84 h 100"/>
                  <a:gd name="T26" fmla="*/ 103 w 150"/>
                  <a:gd name="T27" fmla="*/ 88 h 100"/>
                  <a:gd name="T28" fmla="*/ 114 w 150"/>
                  <a:gd name="T29" fmla="*/ 92 h 100"/>
                  <a:gd name="T30" fmla="*/ 125 w 150"/>
                  <a:gd name="T31" fmla="*/ 96 h 100"/>
                  <a:gd name="T32" fmla="*/ 137 w 150"/>
                  <a:gd name="T33" fmla="*/ 98 h 100"/>
                  <a:gd name="T34" fmla="*/ 149 w 150"/>
                  <a:gd name="T35" fmla="*/ 99 h 100"/>
                  <a:gd name="T36" fmla="*/ 149 w 150"/>
                  <a:gd name="T37" fmla="*/ 96 h 100"/>
                  <a:gd name="T38" fmla="*/ 137 w 150"/>
                  <a:gd name="T39" fmla="*/ 94 h 100"/>
                  <a:gd name="T40" fmla="*/ 126 w 150"/>
                  <a:gd name="T41" fmla="*/ 92 h 100"/>
                  <a:gd name="T42" fmla="*/ 115 w 150"/>
                  <a:gd name="T43" fmla="*/ 88 h 100"/>
                  <a:gd name="T44" fmla="*/ 105 w 150"/>
                  <a:gd name="T45" fmla="*/ 84 h 100"/>
                  <a:gd name="T46" fmla="*/ 95 w 150"/>
                  <a:gd name="T47" fmla="*/ 80 h 100"/>
                  <a:gd name="T48" fmla="*/ 85 w 150"/>
                  <a:gd name="T49" fmla="*/ 75 h 100"/>
                  <a:gd name="T50" fmla="*/ 75 w 150"/>
                  <a:gd name="T51" fmla="*/ 69 h 100"/>
                  <a:gd name="T52" fmla="*/ 66 w 150"/>
                  <a:gd name="T53" fmla="*/ 62 h 100"/>
                  <a:gd name="T54" fmla="*/ 58 w 150"/>
                  <a:gd name="T55" fmla="*/ 55 h 100"/>
                  <a:gd name="T56" fmla="*/ 49 w 150"/>
                  <a:gd name="T57" fmla="*/ 48 h 100"/>
                  <a:gd name="T58" fmla="*/ 41 w 150"/>
                  <a:gd name="T59" fmla="*/ 40 h 100"/>
                  <a:gd name="T60" fmla="*/ 33 w 150"/>
                  <a:gd name="T61" fmla="*/ 33 h 100"/>
                  <a:gd name="T62" fmla="*/ 25 w 150"/>
                  <a:gd name="T63" fmla="*/ 25 h 100"/>
                  <a:gd name="T64" fmla="*/ 17 w 150"/>
                  <a:gd name="T65" fmla="*/ 16 h 100"/>
                  <a:gd name="T66" fmla="*/ 10 w 150"/>
                  <a:gd name="T67" fmla="*/ 8 h 100"/>
                  <a:gd name="T68" fmla="*/ 3 w 150"/>
                  <a:gd name="T69" fmla="*/ 0 h 100"/>
                  <a:gd name="T70" fmla="*/ 3 w 150"/>
                  <a:gd name="T71" fmla="*/ 1 h 100"/>
                  <a:gd name="T72" fmla="*/ 0 w 150"/>
                  <a:gd name="T73" fmla="*/ 3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100">
                    <a:moveTo>
                      <a:pt x="0" y="3"/>
                    </a:moveTo>
                    <a:lnTo>
                      <a:pt x="0" y="3"/>
                    </a:lnTo>
                    <a:lnTo>
                      <a:pt x="7" y="11"/>
                    </a:lnTo>
                    <a:lnTo>
                      <a:pt x="15" y="20"/>
                    </a:lnTo>
                    <a:lnTo>
                      <a:pt x="22" y="28"/>
                    </a:lnTo>
                    <a:lnTo>
                      <a:pt x="30" y="36"/>
                    </a:lnTo>
                    <a:lnTo>
                      <a:pt x="38" y="43"/>
                    </a:lnTo>
                    <a:lnTo>
                      <a:pt x="47" y="51"/>
                    </a:lnTo>
                    <a:lnTo>
                      <a:pt x="55" y="58"/>
                    </a:lnTo>
                    <a:lnTo>
                      <a:pt x="64" y="65"/>
                    </a:lnTo>
                    <a:lnTo>
                      <a:pt x="73" y="72"/>
                    </a:lnTo>
                    <a:lnTo>
                      <a:pt x="83" y="78"/>
                    </a:lnTo>
                    <a:lnTo>
                      <a:pt x="93" y="84"/>
                    </a:lnTo>
                    <a:lnTo>
                      <a:pt x="103" y="88"/>
                    </a:lnTo>
                    <a:lnTo>
                      <a:pt x="114" y="92"/>
                    </a:lnTo>
                    <a:lnTo>
                      <a:pt x="125" y="96"/>
                    </a:lnTo>
                    <a:lnTo>
                      <a:pt x="137" y="98"/>
                    </a:lnTo>
                    <a:lnTo>
                      <a:pt x="149" y="99"/>
                    </a:lnTo>
                    <a:lnTo>
                      <a:pt x="149" y="96"/>
                    </a:lnTo>
                    <a:lnTo>
                      <a:pt x="137" y="94"/>
                    </a:lnTo>
                    <a:lnTo>
                      <a:pt x="126" y="92"/>
                    </a:lnTo>
                    <a:lnTo>
                      <a:pt x="115" y="88"/>
                    </a:lnTo>
                    <a:lnTo>
                      <a:pt x="105" y="84"/>
                    </a:lnTo>
                    <a:lnTo>
                      <a:pt x="95" y="80"/>
                    </a:lnTo>
                    <a:lnTo>
                      <a:pt x="85" y="75"/>
                    </a:lnTo>
                    <a:lnTo>
                      <a:pt x="75" y="69"/>
                    </a:lnTo>
                    <a:lnTo>
                      <a:pt x="66" y="62"/>
                    </a:lnTo>
                    <a:lnTo>
                      <a:pt x="58" y="55"/>
                    </a:lnTo>
                    <a:lnTo>
                      <a:pt x="49" y="48"/>
                    </a:lnTo>
                    <a:lnTo>
                      <a:pt x="41" y="40"/>
                    </a:lnTo>
                    <a:lnTo>
                      <a:pt x="33" y="33"/>
                    </a:lnTo>
                    <a:lnTo>
                      <a:pt x="25" y="25"/>
                    </a:lnTo>
                    <a:lnTo>
                      <a:pt x="17" y="16"/>
                    </a:lnTo>
                    <a:lnTo>
                      <a:pt x="10" y="8"/>
                    </a:lnTo>
                    <a:lnTo>
                      <a:pt x="3" y="0"/>
                    </a:lnTo>
                    <a:lnTo>
                      <a:pt x="3" y="1"/>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5" name="Freeform 231">
                <a:extLst>
                  <a:ext uri="{FF2B5EF4-FFF2-40B4-BE49-F238E27FC236}">
                    <a16:creationId xmlns:a16="http://schemas.microsoft.com/office/drawing/2014/main" id="{D50FB37E-8890-3A11-7084-4CD0EC77C7FE}"/>
                  </a:ext>
                </a:extLst>
              </p:cNvPr>
              <p:cNvSpPr>
                <a:spLocks/>
              </p:cNvSpPr>
              <p:nvPr/>
            </p:nvSpPr>
            <p:spPr bwMode="auto">
              <a:xfrm>
                <a:off x="4279" y="1043"/>
                <a:ext cx="29" cy="35"/>
              </a:xfrm>
              <a:custGeom>
                <a:avLst/>
                <a:gdLst>
                  <a:gd name="T0" fmla="*/ 1 w 29"/>
                  <a:gd name="T1" fmla="*/ 0 h 35"/>
                  <a:gd name="T2" fmla="*/ 1 w 29"/>
                  <a:gd name="T3" fmla="*/ 2 h 35"/>
                  <a:gd name="T4" fmla="*/ 25 w 29"/>
                  <a:gd name="T5" fmla="*/ 34 h 35"/>
                  <a:gd name="T6" fmla="*/ 28 w 29"/>
                  <a:gd name="T7" fmla="*/ 32 h 35"/>
                  <a:gd name="T8" fmla="*/ 3 w 29"/>
                  <a:gd name="T9" fmla="*/ 0 h 35"/>
                  <a:gd name="T10" fmla="*/ 3 w 29"/>
                  <a:gd name="T11" fmla="*/ 2 h 35"/>
                  <a:gd name="T12" fmla="*/ 1 w 29"/>
                  <a:gd name="T13" fmla="*/ 0 h 35"/>
                  <a:gd name="T14" fmla="*/ 0 w 29"/>
                  <a:gd name="T15" fmla="*/ 1 h 35"/>
                  <a:gd name="T16" fmla="*/ 1 w 29"/>
                  <a:gd name="T17" fmla="*/ 2 h 35"/>
                  <a:gd name="T18" fmla="*/ 1 w 29"/>
                  <a:gd name="T19" fmla="*/ 0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35">
                    <a:moveTo>
                      <a:pt x="1" y="0"/>
                    </a:moveTo>
                    <a:lnTo>
                      <a:pt x="1" y="2"/>
                    </a:lnTo>
                    <a:lnTo>
                      <a:pt x="25" y="34"/>
                    </a:lnTo>
                    <a:lnTo>
                      <a:pt x="28" y="32"/>
                    </a:lnTo>
                    <a:lnTo>
                      <a:pt x="3" y="0"/>
                    </a:lnTo>
                    <a:lnTo>
                      <a:pt x="3" y="2"/>
                    </a:lnTo>
                    <a:lnTo>
                      <a:pt x="1" y="0"/>
                    </a:lnTo>
                    <a:lnTo>
                      <a:pt x="0" y="1"/>
                    </a:lnTo>
                    <a:lnTo>
                      <a:pt x="1" y="2"/>
                    </a:lnTo>
                    <a:lnTo>
                      <a:pt x="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6" name="Freeform 232">
                <a:extLst>
                  <a:ext uri="{FF2B5EF4-FFF2-40B4-BE49-F238E27FC236}">
                    <a16:creationId xmlns:a16="http://schemas.microsoft.com/office/drawing/2014/main" id="{64659630-DAF4-FE88-F190-2ADD9B8C4354}"/>
                  </a:ext>
                </a:extLst>
              </p:cNvPr>
              <p:cNvSpPr>
                <a:spLocks/>
              </p:cNvSpPr>
              <p:nvPr/>
            </p:nvSpPr>
            <p:spPr bwMode="auto">
              <a:xfrm>
                <a:off x="4280" y="1000"/>
                <a:ext cx="47" cy="46"/>
              </a:xfrm>
              <a:custGeom>
                <a:avLst/>
                <a:gdLst>
                  <a:gd name="T0" fmla="*/ 46 w 47"/>
                  <a:gd name="T1" fmla="*/ 4 h 46"/>
                  <a:gd name="T2" fmla="*/ 43 w 47"/>
                  <a:gd name="T3" fmla="*/ 2 h 46"/>
                  <a:gd name="T4" fmla="*/ 36 w 47"/>
                  <a:gd name="T5" fmla="*/ 7 h 46"/>
                  <a:gd name="T6" fmla="*/ 30 w 47"/>
                  <a:gd name="T7" fmla="*/ 10 h 46"/>
                  <a:gd name="T8" fmla="*/ 26 w 47"/>
                  <a:gd name="T9" fmla="*/ 13 h 46"/>
                  <a:gd name="T10" fmla="*/ 24 w 47"/>
                  <a:gd name="T11" fmla="*/ 16 h 46"/>
                  <a:gd name="T12" fmla="*/ 20 w 47"/>
                  <a:gd name="T13" fmla="*/ 19 h 46"/>
                  <a:gd name="T14" fmla="*/ 16 w 47"/>
                  <a:gd name="T15" fmla="*/ 25 h 46"/>
                  <a:gd name="T16" fmla="*/ 9 w 47"/>
                  <a:gd name="T17" fmla="*/ 33 h 46"/>
                  <a:gd name="T18" fmla="*/ 0 w 47"/>
                  <a:gd name="T19" fmla="*/ 43 h 46"/>
                  <a:gd name="T20" fmla="*/ 2 w 47"/>
                  <a:gd name="T21" fmla="*/ 45 h 46"/>
                  <a:gd name="T22" fmla="*/ 12 w 47"/>
                  <a:gd name="T23" fmla="*/ 35 h 46"/>
                  <a:gd name="T24" fmla="*/ 18 w 47"/>
                  <a:gd name="T25" fmla="*/ 28 h 46"/>
                  <a:gd name="T26" fmla="*/ 23 w 47"/>
                  <a:gd name="T27" fmla="*/ 22 h 46"/>
                  <a:gd name="T28" fmla="*/ 26 w 47"/>
                  <a:gd name="T29" fmla="*/ 19 h 46"/>
                  <a:gd name="T30" fmla="*/ 29 w 47"/>
                  <a:gd name="T31" fmla="*/ 16 h 46"/>
                  <a:gd name="T32" fmla="*/ 32 w 47"/>
                  <a:gd name="T33" fmla="*/ 13 h 46"/>
                  <a:gd name="T34" fmla="*/ 37 w 47"/>
                  <a:gd name="T35" fmla="*/ 10 h 46"/>
                  <a:gd name="T36" fmla="*/ 45 w 47"/>
                  <a:gd name="T37" fmla="*/ 5 h 46"/>
                  <a:gd name="T38" fmla="*/ 42 w 47"/>
                  <a:gd name="T39" fmla="*/ 4 h 46"/>
                  <a:gd name="T40" fmla="*/ 46 w 47"/>
                  <a:gd name="T41" fmla="*/ 4 h 46"/>
                  <a:gd name="T42" fmla="*/ 46 w 47"/>
                  <a:gd name="T43" fmla="*/ 0 h 46"/>
                  <a:gd name="T44" fmla="*/ 43 w 47"/>
                  <a:gd name="T45" fmla="*/ 2 h 46"/>
                  <a:gd name="T46" fmla="*/ 46 w 47"/>
                  <a:gd name="T47" fmla="*/ 4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46">
                    <a:moveTo>
                      <a:pt x="46" y="4"/>
                    </a:moveTo>
                    <a:lnTo>
                      <a:pt x="43" y="2"/>
                    </a:lnTo>
                    <a:lnTo>
                      <a:pt x="36" y="7"/>
                    </a:lnTo>
                    <a:lnTo>
                      <a:pt x="30" y="10"/>
                    </a:lnTo>
                    <a:lnTo>
                      <a:pt x="26" y="13"/>
                    </a:lnTo>
                    <a:lnTo>
                      <a:pt x="24" y="16"/>
                    </a:lnTo>
                    <a:lnTo>
                      <a:pt x="20" y="19"/>
                    </a:lnTo>
                    <a:lnTo>
                      <a:pt x="16" y="25"/>
                    </a:lnTo>
                    <a:lnTo>
                      <a:pt x="9" y="33"/>
                    </a:lnTo>
                    <a:lnTo>
                      <a:pt x="0" y="43"/>
                    </a:lnTo>
                    <a:lnTo>
                      <a:pt x="2" y="45"/>
                    </a:lnTo>
                    <a:lnTo>
                      <a:pt x="12" y="35"/>
                    </a:lnTo>
                    <a:lnTo>
                      <a:pt x="18" y="28"/>
                    </a:lnTo>
                    <a:lnTo>
                      <a:pt x="23" y="22"/>
                    </a:lnTo>
                    <a:lnTo>
                      <a:pt x="26" y="19"/>
                    </a:lnTo>
                    <a:lnTo>
                      <a:pt x="29" y="16"/>
                    </a:lnTo>
                    <a:lnTo>
                      <a:pt x="32" y="13"/>
                    </a:lnTo>
                    <a:lnTo>
                      <a:pt x="37" y="10"/>
                    </a:lnTo>
                    <a:lnTo>
                      <a:pt x="45" y="5"/>
                    </a:lnTo>
                    <a:lnTo>
                      <a:pt x="42" y="4"/>
                    </a:lnTo>
                    <a:lnTo>
                      <a:pt x="46" y="4"/>
                    </a:lnTo>
                    <a:lnTo>
                      <a:pt x="46" y="0"/>
                    </a:lnTo>
                    <a:lnTo>
                      <a:pt x="43" y="2"/>
                    </a:lnTo>
                    <a:lnTo>
                      <a:pt x="46"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7" name="Freeform 233">
                <a:extLst>
                  <a:ext uri="{FF2B5EF4-FFF2-40B4-BE49-F238E27FC236}">
                    <a16:creationId xmlns:a16="http://schemas.microsoft.com/office/drawing/2014/main" id="{9D94708C-7F6E-99E4-DD14-319B652A8F16}"/>
                  </a:ext>
                </a:extLst>
              </p:cNvPr>
              <p:cNvSpPr>
                <a:spLocks/>
              </p:cNvSpPr>
              <p:nvPr/>
            </p:nvSpPr>
            <p:spPr bwMode="auto">
              <a:xfrm>
                <a:off x="4322" y="1002"/>
                <a:ext cx="86" cy="17"/>
              </a:xfrm>
              <a:custGeom>
                <a:avLst/>
                <a:gdLst>
                  <a:gd name="T0" fmla="*/ 85 w 86"/>
                  <a:gd name="T1" fmla="*/ 6 h 17"/>
                  <a:gd name="T2" fmla="*/ 85 w 86"/>
                  <a:gd name="T3" fmla="*/ 6 h 17"/>
                  <a:gd name="T4" fmla="*/ 84 w 86"/>
                  <a:gd name="T5" fmla="*/ 6 h 17"/>
                  <a:gd name="T6" fmla="*/ 82 w 86"/>
                  <a:gd name="T7" fmla="*/ 6 h 17"/>
                  <a:gd name="T8" fmla="*/ 77 w 86"/>
                  <a:gd name="T9" fmla="*/ 6 h 17"/>
                  <a:gd name="T10" fmla="*/ 72 w 86"/>
                  <a:gd name="T11" fmla="*/ 4 h 17"/>
                  <a:gd name="T12" fmla="*/ 66 w 86"/>
                  <a:gd name="T13" fmla="*/ 4 h 17"/>
                  <a:gd name="T14" fmla="*/ 59 w 86"/>
                  <a:gd name="T15" fmla="*/ 4 h 17"/>
                  <a:gd name="T16" fmla="*/ 51 w 86"/>
                  <a:gd name="T17" fmla="*/ 4 h 17"/>
                  <a:gd name="T18" fmla="*/ 43 w 86"/>
                  <a:gd name="T19" fmla="*/ 4 h 17"/>
                  <a:gd name="T20" fmla="*/ 36 w 86"/>
                  <a:gd name="T21" fmla="*/ 4 h 17"/>
                  <a:gd name="T22" fmla="*/ 28 w 86"/>
                  <a:gd name="T23" fmla="*/ 2 h 17"/>
                  <a:gd name="T24" fmla="*/ 21 w 86"/>
                  <a:gd name="T25" fmla="*/ 2 h 17"/>
                  <a:gd name="T26" fmla="*/ 15 w 86"/>
                  <a:gd name="T27" fmla="*/ 2 h 17"/>
                  <a:gd name="T28" fmla="*/ 9 w 86"/>
                  <a:gd name="T29" fmla="*/ 2 h 17"/>
                  <a:gd name="T30" fmla="*/ 5 w 86"/>
                  <a:gd name="T31" fmla="*/ 0 h 17"/>
                  <a:gd name="T32" fmla="*/ 3 w 86"/>
                  <a:gd name="T33" fmla="*/ 0 h 17"/>
                  <a:gd name="T34" fmla="*/ 4 w 86"/>
                  <a:gd name="T35" fmla="*/ 4 h 17"/>
                  <a:gd name="T36" fmla="*/ 0 w 86"/>
                  <a:gd name="T37" fmla="*/ 4 h 17"/>
                  <a:gd name="T38" fmla="*/ 3 w 86"/>
                  <a:gd name="T39" fmla="*/ 9 h 17"/>
                  <a:gd name="T40" fmla="*/ 5 w 86"/>
                  <a:gd name="T41" fmla="*/ 9 h 17"/>
                  <a:gd name="T42" fmla="*/ 9 w 86"/>
                  <a:gd name="T43" fmla="*/ 11 h 17"/>
                  <a:gd name="T44" fmla="*/ 15 w 86"/>
                  <a:gd name="T45" fmla="*/ 11 h 17"/>
                  <a:gd name="T46" fmla="*/ 21 w 86"/>
                  <a:gd name="T47" fmla="*/ 11 h 17"/>
                  <a:gd name="T48" fmla="*/ 28 w 86"/>
                  <a:gd name="T49" fmla="*/ 11 h 17"/>
                  <a:gd name="T50" fmla="*/ 36 w 86"/>
                  <a:gd name="T51" fmla="*/ 11 h 17"/>
                  <a:gd name="T52" fmla="*/ 43 w 86"/>
                  <a:gd name="T53" fmla="*/ 11 h 17"/>
                  <a:gd name="T54" fmla="*/ 51 w 86"/>
                  <a:gd name="T55" fmla="*/ 13 h 17"/>
                  <a:gd name="T56" fmla="*/ 59 w 86"/>
                  <a:gd name="T57" fmla="*/ 13 h 17"/>
                  <a:gd name="T58" fmla="*/ 66 w 86"/>
                  <a:gd name="T59" fmla="*/ 13 h 17"/>
                  <a:gd name="T60" fmla="*/ 72 w 86"/>
                  <a:gd name="T61" fmla="*/ 13 h 17"/>
                  <a:gd name="T62" fmla="*/ 77 w 86"/>
                  <a:gd name="T63" fmla="*/ 16 h 17"/>
                  <a:gd name="T64" fmla="*/ 82 w 86"/>
                  <a:gd name="T65" fmla="*/ 16 h 17"/>
                  <a:gd name="T66" fmla="*/ 84 w 86"/>
                  <a:gd name="T67" fmla="*/ 16 h 17"/>
                  <a:gd name="T68" fmla="*/ 85 w 86"/>
                  <a:gd name="T69" fmla="*/ 16 h 17"/>
                  <a:gd name="T70" fmla="*/ 85 w 86"/>
                  <a:gd name="T71" fmla="*/ 6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6" h="17">
                    <a:moveTo>
                      <a:pt x="85" y="6"/>
                    </a:moveTo>
                    <a:lnTo>
                      <a:pt x="85" y="6"/>
                    </a:lnTo>
                    <a:lnTo>
                      <a:pt x="84" y="6"/>
                    </a:lnTo>
                    <a:lnTo>
                      <a:pt x="82" y="6"/>
                    </a:lnTo>
                    <a:lnTo>
                      <a:pt x="77" y="6"/>
                    </a:lnTo>
                    <a:lnTo>
                      <a:pt x="72" y="4"/>
                    </a:lnTo>
                    <a:lnTo>
                      <a:pt x="66" y="4"/>
                    </a:lnTo>
                    <a:lnTo>
                      <a:pt x="59" y="4"/>
                    </a:lnTo>
                    <a:lnTo>
                      <a:pt x="51" y="4"/>
                    </a:lnTo>
                    <a:lnTo>
                      <a:pt x="43" y="4"/>
                    </a:lnTo>
                    <a:lnTo>
                      <a:pt x="36" y="4"/>
                    </a:lnTo>
                    <a:lnTo>
                      <a:pt x="28" y="2"/>
                    </a:lnTo>
                    <a:lnTo>
                      <a:pt x="21" y="2"/>
                    </a:lnTo>
                    <a:lnTo>
                      <a:pt x="15" y="2"/>
                    </a:lnTo>
                    <a:lnTo>
                      <a:pt x="9" y="2"/>
                    </a:lnTo>
                    <a:lnTo>
                      <a:pt x="5" y="0"/>
                    </a:lnTo>
                    <a:lnTo>
                      <a:pt x="3" y="0"/>
                    </a:lnTo>
                    <a:lnTo>
                      <a:pt x="4" y="4"/>
                    </a:lnTo>
                    <a:lnTo>
                      <a:pt x="0" y="4"/>
                    </a:lnTo>
                    <a:lnTo>
                      <a:pt x="3" y="9"/>
                    </a:lnTo>
                    <a:lnTo>
                      <a:pt x="5" y="9"/>
                    </a:lnTo>
                    <a:lnTo>
                      <a:pt x="9" y="11"/>
                    </a:lnTo>
                    <a:lnTo>
                      <a:pt x="15" y="11"/>
                    </a:lnTo>
                    <a:lnTo>
                      <a:pt x="21" y="11"/>
                    </a:lnTo>
                    <a:lnTo>
                      <a:pt x="28" y="11"/>
                    </a:lnTo>
                    <a:lnTo>
                      <a:pt x="36" y="11"/>
                    </a:lnTo>
                    <a:lnTo>
                      <a:pt x="43" y="11"/>
                    </a:lnTo>
                    <a:lnTo>
                      <a:pt x="51" y="13"/>
                    </a:lnTo>
                    <a:lnTo>
                      <a:pt x="59" y="13"/>
                    </a:lnTo>
                    <a:lnTo>
                      <a:pt x="66" y="13"/>
                    </a:lnTo>
                    <a:lnTo>
                      <a:pt x="72" y="13"/>
                    </a:lnTo>
                    <a:lnTo>
                      <a:pt x="77" y="16"/>
                    </a:lnTo>
                    <a:lnTo>
                      <a:pt x="82" y="16"/>
                    </a:lnTo>
                    <a:lnTo>
                      <a:pt x="84" y="16"/>
                    </a:lnTo>
                    <a:lnTo>
                      <a:pt x="85" y="16"/>
                    </a:lnTo>
                    <a:lnTo>
                      <a:pt x="8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8" name="Freeform 234">
                <a:extLst>
                  <a:ext uri="{FF2B5EF4-FFF2-40B4-BE49-F238E27FC236}">
                    <a16:creationId xmlns:a16="http://schemas.microsoft.com/office/drawing/2014/main" id="{C8CAF915-9040-8FC1-2763-A57485386821}"/>
                  </a:ext>
                </a:extLst>
              </p:cNvPr>
              <p:cNvSpPr>
                <a:spLocks/>
              </p:cNvSpPr>
              <p:nvPr/>
            </p:nvSpPr>
            <p:spPr bwMode="auto">
              <a:xfrm>
                <a:off x="4407" y="1005"/>
                <a:ext cx="151" cy="104"/>
              </a:xfrm>
              <a:custGeom>
                <a:avLst/>
                <a:gdLst>
                  <a:gd name="T0" fmla="*/ 150 w 151"/>
                  <a:gd name="T1" fmla="*/ 101 h 104"/>
                  <a:gd name="T2" fmla="*/ 150 w 151"/>
                  <a:gd name="T3" fmla="*/ 101 h 104"/>
                  <a:gd name="T4" fmla="*/ 141 w 151"/>
                  <a:gd name="T5" fmla="*/ 89 h 104"/>
                  <a:gd name="T6" fmla="*/ 134 w 151"/>
                  <a:gd name="T7" fmla="*/ 79 h 104"/>
                  <a:gd name="T8" fmla="*/ 126 w 151"/>
                  <a:gd name="T9" fmla="*/ 70 h 104"/>
                  <a:gd name="T10" fmla="*/ 119 w 151"/>
                  <a:gd name="T11" fmla="*/ 61 h 104"/>
                  <a:gd name="T12" fmla="*/ 113 w 151"/>
                  <a:gd name="T13" fmla="*/ 54 h 104"/>
                  <a:gd name="T14" fmla="*/ 106 w 151"/>
                  <a:gd name="T15" fmla="*/ 48 h 104"/>
                  <a:gd name="T16" fmla="*/ 99 w 151"/>
                  <a:gd name="T17" fmla="*/ 43 h 104"/>
                  <a:gd name="T18" fmla="*/ 92 w 151"/>
                  <a:gd name="T19" fmla="*/ 38 h 104"/>
                  <a:gd name="T20" fmla="*/ 85 w 151"/>
                  <a:gd name="T21" fmla="*/ 33 h 104"/>
                  <a:gd name="T22" fmla="*/ 76 w 151"/>
                  <a:gd name="T23" fmla="*/ 28 h 104"/>
                  <a:gd name="T24" fmla="*/ 68 w 151"/>
                  <a:gd name="T25" fmla="*/ 24 h 104"/>
                  <a:gd name="T26" fmla="*/ 57 w 151"/>
                  <a:gd name="T27" fmla="*/ 19 h 104"/>
                  <a:gd name="T28" fmla="*/ 45 w 151"/>
                  <a:gd name="T29" fmla="*/ 15 h 104"/>
                  <a:gd name="T30" fmla="*/ 32 w 151"/>
                  <a:gd name="T31" fmla="*/ 10 h 104"/>
                  <a:gd name="T32" fmla="*/ 17 w 151"/>
                  <a:gd name="T33" fmla="*/ 6 h 104"/>
                  <a:gd name="T34" fmla="*/ 0 w 151"/>
                  <a:gd name="T35" fmla="*/ 0 h 104"/>
                  <a:gd name="T36" fmla="*/ 0 w 151"/>
                  <a:gd name="T37" fmla="*/ 4 h 104"/>
                  <a:gd name="T38" fmla="*/ 16 w 151"/>
                  <a:gd name="T39" fmla="*/ 9 h 104"/>
                  <a:gd name="T40" fmla="*/ 31 w 151"/>
                  <a:gd name="T41" fmla="*/ 14 h 104"/>
                  <a:gd name="T42" fmla="*/ 44 w 151"/>
                  <a:gd name="T43" fmla="*/ 19 h 104"/>
                  <a:gd name="T44" fmla="*/ 56 w 151"/>
                  <a:gd name="T45" fmla="*/ 23 h 104"/>
                  <a:gd name="T46" fmla="*/ 66 w 151"/>
                  <a:gd name="T47" fmla="*/ 28 h 104"/>
                  <a:gd name="T48" fmla="*/ 75 w 151"/>
                  <a:gd name="T49" fmla="*/ 32 h 104"/>
                  <a:gd name="T50" fmla="*/ 83 w 151"/>
                  <a:gd name="T51" fmla="*/ 36 h 104"/>
                  <a:gd name="T52" fmla="*/ 90 w 151"/>
                  <a:gd name="T53" fmla="*/ 40 h 104"/>
                  <a:gd name="T54" fmla="*/ 97 w 151"/>
                  <a:gd name="T55" fmla="*/ 46 h 104"/>
                  <a:gd name="T56" fmla="*/ 103 w 151"/>
                  <a:gd name="T57" fmla="*/ 51 h 104"/>
                  <a:gd name="T58" fmla="*/ 110 w 151"/>
                  <a:gd name="T59" fmla="*/ 57 h 104"/>
                  <a:gd name="T60" fmla="*/ 117 w 151"/>
                  <a:gd name="T61" fmla="*/ 64 h 104"/>
                  <a:gd name="T62" fmla="*/ 123 w 151"/>
                  <a:gd name="T63" fmla="*/ 72 h 104"/>
                  <a:gd name="T64" fmla="*/ 131 w 151"/>
                  <a:gd name="T65" fmla="*/ 81 h 104"/>
                  <a:gd name="T66" fmla="*/ 139 w 151"/>
                  <a:gd name="T67" fmla="*/ 91 h 104"/>
                  <a:gd name="T68" fmla="*/ 147 w 151"/>
                  <a:gd name="T69" fmla="*/ 103 h 104"/>
                  <a:gd name="T70" fmla="*/ 150 w 151"/>
                  <a:gd name="T71" fmla="*/ 10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1" h="104">
                    <a:moveTo>
                      <a:pt x="150" y="101"/>
                    </a:moveTo>
                    <a:lnTo>
                      <a:pt x="150" y="101"/>
                    </a:lnTo>
                    <a:lnTo>
                      <a:pt x="141" y="89"/>
                    </a:lnTo>
                    <a:lnTo>
                      <a:pt x="134" y="79"/>
                    </a:lnTo>
                    <a:lnTo>
                      <a:pt x="126" y="70"/>
                    </a:lnTo>
                    <a:lnTo>
                      <a:pt x="119" y="61"/>
                    </a:lnTo>
                    <a:lnTo>
                      <a:pt x="113" y="54"/>
                    </a:lnTo>
                    <a:lnTo>
                      <a:pt x="106" y="48"/>
                    </a:lnTo>
                    <a:lnTo>
                      <a:pt x="99" y="43"/>
                    </a:lnTo>
                    <a:lnTo>
                      <a:pt x="92" y="38"/>
                    </a:lnTo>
                    <a:lnTo>
                      <a:pt x="85" y="33"/>
                    </a:lnTo>
                    <a:lnTo>
                      <a:pt x="76" y="28"/>
                    </a:lnTo>
                    <a:lnTo>
                      <a:pt x="68" y="24"/>
                    </a:lnTo>
                    <a:lnTo>
                      <a:pt x="57" y="19"/>
                    </a:lnTo>
                    <a:lnTo>
                      <a:pt x="45" y="15"/>
                    </a:lnTo>
                    <a:lnTo>
                      <a:pt x="32" y="10"/>
                    </a:lnTo>
                    <a:lnTo>
                      <a:pt x="17" y="6"/>
                    </a:lnTo>
                    <a:lnTo>
                      <a:pt x="0" y="0"/>
                    </a:lnTo>
                    <a:lnTo>
                      <a:pt x="0" y="4"/>
                    </a:lnTo>
                    <a:lnTo>
                      <a:pt x="16" y="9"/>
                    </a:lnTo>
                    <a:lnTo>
                      <a:pt x="31" y="14"/>
                    </a:lnTo>
                    <a:lnTo>
                      <a:pt x="44" y="19"/>
                    </a:lnTo>
                    <a:lnTo>
                      <a:pt x="56" y="23"/>
                    </a:lnTo>
                    <a:lnTo>
                      <a:pt x="66" y="28"/>
                    </a:lnTo>
                    <a:lnTo>
                      <a:pt x="75" y="32"/>
                    </a:lnTo>
                    <a:lnTo>
                      <a:pt x="83" y="36"/>
                    </a:lnTo>
                    <a:lnTo>
                      <a:pt x="90" y="40"/>
                    </a:lnTo>
                    <a:lnTo>
                      <a:pt x="97" y="46"/>
                    </a:lnTo>
                    <a:lnTo>
                      <a:pt x="103" y="51"/>
                    </a:lnTo>
                    <a:lnTo>
                      <a:pt x="110" y="57"/>
                    </a:lnTo>
                    <a:lnTo>
                      <a:pt x="117" y="64"/>
                    </a:lnTo>
                    <a:lnTo>
                      <a:pt x="123" y="72"/>
                    </a:lnTo>
                    <a:lnTo>
                      <a:pt x="131" y="81"/>
                    </a:lnTo>
                    <a:lnTo>
                      <a:pt x="139" y="91"/>
                    </a:lnTo>
                    <a:lnTo>
                      <a:pt x="147" y="103"/>
                    </a:lnTo>
                    <a:lnTo>
                      <a:pt x="150" y="10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69" name="Freeform 235">
                <a:extLst>
                  <a:ext uri="{FF2B5EF4-FFF2-40B4-BE49-F238E27FC236}">
                    <a16:creationId xmlns:a16="http://schemas.microsoft.com/office/drawing/2014/main" id="{CBF675D3-1093-E322-5435-0B7D8D492C74}"/>
                  </a:ext>
                </a:extLst>
              </p:cNvPr>
              <p:cNvSpPr>
                <a:spLocks/>
              </p:cNvSpPr>
              <p:nvPr/>
            </p:nvSpPr>
            <p:spPr bwMode="auto">
              <a:xfrm>
                <a:off x="4554" y="1106"/>
                <a:ext cx="36" cy="54"/>
              </a:xfrm>
              <a:custGeom>
                <a:avLst/>
                <a:gdLst>
                  <a:gd name="T0" fmla="*/ 35 w 36"/>
                  <a:gd name="T1" fmla="*/ 52 h 54"/>
                  <a:gd name="T2" fmla="*/ 35 w 36"/>
                  <a:gd name="T3" fmla="*/ 52 h 54"/>
                  <a:gd name="T4" fmla="*/ 31 w 36"/>
                  <a:gd name="T5" fmla="*/ 40 h 54"/>
                  <a:gd name="T6" fmla="*/ 27 w 36"/>
                  <a:gd name="T7" fmla="*/ 32 h 54"/>
                  <a:gd name="T8" fmla="*/ 25 w 36"/>
                  <a:gd name="T9" fmla="*/ 26 h 54"/>
                  <a:gd name="T10" fmla="*/ 22 w 36"/>
                  <a:gd name="T11" fmla="*/ 22 h 54"/>
                  <a:gd name="T12" fmla="*/ 19 w 36"/>
                  <a:gd name="T13" fmla="*/ 18 h 54"/>
                  <a:gd name="T14" fmla="*/ 15 w 36"/>
                  <a:gd name="T15" fmla="*/ 14 h 54"/>
                  <a:gd name="T16" fmla="*/ 10 w 36"/>
                  <a:gd name="T17" fmla="*/ 8 h 54"/>
                  <a:gd name="T18" fmla="*/ 3 w 36"/>
                  <a:gd name="T19" fmla="*/ 0 h 54"/>
                  <a:gd name="T20" fmla="*/ 0 w 36"/>
                  <a:gd name="T21" fmla="*/ 2 h 54"/>
                  <a:gd name="T22" fmla="*/ 8 w 36"/>
                  <a:gd name="T23" fmla="*/ 11 h 54"/>
                  <a:gd name="T24" fmla="*/ 12 w 36"/>
                  <a:gd name="T25" fmla="*/ 16 h 54"/>
                  <a:gd name="T26" fmla="*/ 16 w 36"/>
                  <a:gd name="T27" fmla="*/ 21 h 54"/>
                  <a:gd name="T28" fmla="*/ 19 w 36"/>
                  <a:gd name="T29" fmla="*/ 24 h 54"/>
                  <a:gd name="T30" fmla="*/ 21 w 36"/>
                  <a:gd name="T31" fmla="*/ 28 h 54"/>
                  <a:gd name="T32" fmla="*/ 24 w 36"/>
                  <a:gd name="T33" fmla="*/ 33 h 54"/>
                  <a:gd name="T34" fmla="*/ 27 w 36"/>
                  <a:gd name="T35" fmla="*/ 41 h 54"/>
                  <a:gd name="T36" fmla="*/ 32 w 36"/>
                  <a:gd name="T37" fmla="*/ 53 h 54"/>
                  <a:gd name="T38" fmla="*/ 35 w 36"/>
                  <a:gd name="T39" fmla="*/ 52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54">
                    <a:moveTo>
                      <a:pt x="35" y="52"/>
                    </a:moveTo>
                    <a:lnTo>
                      <a:pt x="35" y="52"/>
                    </a:lnTo>
                    <a:lnTo>
                      <a:pt x="31" y="40"/>
                    </a:lnTo>
                    <a:lnTo>
                      <a:pt x="27" y="32"/>
                    </a:lnTo>
                    <a:lnTo>
                      <a:pt x="25" y="26"/>
                    </a:lnTo>
                    <a:lnTo>
                      <a:pt x="22" y="22"/>
                    </a:lnTo>
                    <a:lnTo>
                      <a:pt x="19" y="18"/>
                    </a:lnTo>
                    <a:lnTo>
                      <a:pt x="15" y="14"/>
                    </a:lnTo>
                    <a:lnTo>
                      <a:pt x="10" y="8"/>
                    </a:lnTo>
                    <a:lnTo>
                      <a:pt x="3" y="0"/>
                    </a:lnTo>
                    <a:lnTo>
                      <a:pt x="0" y="2"/>
                    </a:lnTo>
                    <a:lnTo>
                      <a:pt x="8" y="11"/>
                    </a:lnTo>
                    <a:lnTo>
                      <a:pt x="12" y="16"/>
                    </a:lnTo>
                    <a:lnTo>
                      <a:pt x="16" y="21"/>
                    </a:lnTo>
                    <a:lnTo>
                      <a:pt x="19" y="24"/>
                    </a:lnTo>
                    <a:lnTo>
                      <a:pt x="21" y="28"/>
                    </a:lnTo>
                    <a:lnTo>
                      <a:pt x="24" y="33"/>
                    </a:lnTo>
                    <a:lnTo>
                      <a:pt x="27" y="41"/>
                    </a:lnTo>
                    <a:lnTo>
                      <a:pt x="32" y="53"/>
                    </a:lnTo>
                    <a:lnTo>
                      <a:pt x="35"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0" name="Freeform 236">
                <a:extLst>
                  <a:ext uri="{FF2B5EF4-FFF2-40B4-BE49-F238E27FC236}">
                    <a16:creationId xmlns:a16="http://schemas.microsoft.com/office/drawing/2014/main" id="{C57D6F06-A82D-1FDE-A83E-9571037A1859}"/>
                  </a:ext>
                </a:extLst>
              </p:cNvPr>
              <p:cNvSpPr>
                <a:spLocks/>
              </p:cNvSpPr>
              <p:nvPr/>
            </p:nvSpPr>
            <p:spPr bwMode="auto">
              <a:xfrm>
                <a:off x="4586" y="1158"/>
                <a:ext cx="23" cy="45"/>
              </a:xfrm>
              <a:custGeom>
                <a:avLst/>
                <a:gdLst>
                  <a:gd name="T0" fmla="*/ 22 w 23"/>
                  <a:gd name="T1" fmla="*/ 43 h 45"/>
                  <a:gd name="T2" fmla="*/ 22 w 23"/>
                  <a:gd name="T3" fmla="*/ 43 h 45"/>
                  <a:gd name="T4" fmla="*/ 20 w 23"/>
                  <a:gd name="T5" fmla="*/ 38 h 45"/>
                  <a:gd name="T6" fmla="*/ 19 w 23"/>
                  <a:gd name="T7" fmla="*/ 32 h 45"/>
                  <a:gd name="T8" fmla="*/ 16 w 23"/>
                  <a:gd name="T9" fmla="*/ 27 h 45"/>
                  <a:gd name="T10" fmla="*/ 14 w 23"/>
                  <a:gd name="T11" fmla="*/ 21 h 45"/>
                  <a:gd name="T12" fmla="*/ 10 w 23"/>
                  <a:gd name="T13" fmla="*/ 15 h 45"/>
                  <a:gd name="T14" fmla="*/ 8 w 23"/>
                  <a:gd name="T15" fmla="*/ 10 h 45"/>
                  <a:gd name="T16" fmla="*/ 5 w 23"/>
                  <a:gd name="T17" fmla="*/ 5 h 45"/>
                  <a:gd name="T18" fmla="*/ 3 w 23"/>
                  <a:gd name="T19" fmla="*/ 0 h 45"/>
                  <a:gd name="T20" fmla="*/ 0 w 23"/>
                  <a:gd name="T21" fmla="*/ 1 h 45"/>
                  <a:gd name="T22" fmla="*/ 2 w 23"/>
                  <a:gd name="T23" fmla="*/ 7 h 45"/>
                  <a:gd name="T24" fmla="*/ 4 w 23"/>
                  <a:gd name="T25" fmla="*/ 12 h 45"/>
                  <a:gd name="T26" fmla="*/ 7 w 23"/>
                  <a:gd name="T27" fmla="*/ 17 h 45"/>
                  <a:gd name="T28" fmla="*/ 10 w 23"/>
                  <a:gd name="T29" fmla="*/ 23 h 45"/>
                  <a:gd name="T30" fmla="*/ 12 w 23"/>
                  <a:gd name="T31" fmla="*/ 29 h 45"/>
                  <a:gd name="T32" fmla="*/ 15 w 23"/>
                  <a:gd name="T33" fmla="*/ 34 h 45"/>
                  <a:gd name="T34" fmla="*/ 17 w 23"/>
                  <a:gd name="T35" fmla="*/ 39 h 45"/>
                  <a:gd name="T36" fmla="*/ 18 w 23"/>
                  <a:gd name="T37" fmla="*/ 44 h 45"/>
                  <a:gd name="T38" fmla="*/ 22 w 23"/>
                  <a:gd name="T39" fmla="*/ 43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45">
                    <a:moveTo>
                      <a:pt x="22" y="43"/>
                    </a:moveTo>
                    <a:lnTo>
                      <a:pt x="22" y="43"/>
                    </a:lnTo>
                    <a:lnTo>
                      <a:pt x="20" y="38"/>
                    </a:lnTo>
                    <a:lnTo>
                      <a:pt x="19" y="32"/>
                    </a:lnTo>
                    <a:lnTo>
                      <a:pt x="16" y="27"/>
                    </a:lnTo>
                    <a:lnTo>
                      <a:pt x="14" y="21"/>
                    </a:lnTo>
                    <a:lnTo>
                      <a:pt x="10" y="15"/>
                    </a:lnTo>
                    <a:lnTo>
                      <a:pt x="8" y="10"/>
                    </a:lnTo>
                    <a:lnTo>
                      <a:pt x="5" y="5"/>
                    </a:lnTo>
                    <a:lnTo>
                      <a:pt x="3" y="0"/>
                    </a:lnTo>
                    <a:lnTo>
                      <a:pt x="0" y="1"/>
                    </a:lnTo>
                    <a:lnTo>
                      <a:pt x="2" y="7"/>
                    </a:lnTo>
                    <a:lnTo>
                      <a:pt x="4" y="12"/>
                    </a:lnTo>
                    <a:lnTo>
                      <a:pt x="7" y="17"/>
                    </a:lnTo>
                    <a:lnTo>
                      <a:pt x="10" y="23"/>
                    </a:lnTo>
                    <a:lnTo>
                      <a:pt x="12" y="29"/>
                    </a:lnTo>
                    <a:lnTo>
                      <a:pt x="15" y="34"/>
                    </a:lnTo>
                    <a:lnTo>
                      <a:pt x="17" y="39"/>
                    </a:lnTo>
                    <a:lnTo>
                      <a:pt x="18" y="44"/>
                    </a:lnTo>
                    <a:lnTo>
                      <a:pt x="22" y="4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1" name="Freeform 237">
                <a:extLst>
                  <a:ext uri="{FF2B5EF4-FFF2-40B4-BE49-F238E27FC236}">
                    <a16:creationId xmlns:a16="http://schemas.microsoft.com/office/drawing/2014/main" id="{7DFBAB63-B87F-D064-FC55-FF2256B1C27D}"/>
                  </a:ext>
                </a:extLst>
              </p:cNvPr>
              <p:cNvSpPr>
                <a:spLocks/>
              </p:cNvSpPr>
              <p:nvPr/>
            </p:nvSpPr>
            <p:spPr bwMode="auto">
              <a:xfrm>
                <a:off x="4604" y="1201"/>
                <a:ext cx="44" cy="111"/>
              </a:xfrm>
              <a:custGeom>
                <a:avLst/>
                <a:gdLst>
                  <a:gd name="T0" fmla="*/ 43 w 44"/>
                  <a:gd name="T1" fmla="*/ 109 h 111"/>
                  <a:gd name="T2" fmla="*/ 43 w 44"/>
                  <a:gd name="T3" fmla="*/ 109 h 111"/>
                  <a:gd name="T4" fmla="*/ 39 w 44"/>
                  <a:gd name="T5" fmla="*/ 96 h 111"/>
                  <a:gd name="T6" fmla="*/ 36 w 44"/>
                  <a:gd name="T7" fmla="*/ 85 h 111"/>
                  <a:gd name="T8" fmla="*/ 34 w 44"/>
                  <a:gd name="T9" fmla="*/ 75 h 111"/>
                  <a:gd name="T10" fmla="*/ 31 w 44"/>
                  <a:gd name="T11" fmla="*/ 67 h 111"/>
                  <a:gd name="T12" fmla="*/ 28 w 44"/>
                  <a:gd name="T13" fmla="*/ 60 h 111"/>
                  <a:gd name="T14" fmla="*/ 26 w 44"/>
                  <a:gd name="T15" fmla="*/ 54 h 111"/>
                  <a:gd name="T16" fmla="*/ 24 w 44"/>
                  <a:gd name="T17" fmla="*/ 48 h 111"/>
                  <a:gd name="T18" fmla="*/ 22 w 44"/>
                  <a:gd name="T19" fmla="*/ 44 h 111"/>
                  <a:gd name="T20" fmla="*/ 20 w 44"/>
                  <a:gd name="T21" fmla="*/ 39 h 111"/>
                  <a:gd name="T22" fmla="*/ 18 w 44"/>
                  <a:gd name="T23" fmla="*/ 35 h 111"/>
                  <a:gd name="T24" fmla="*/ 16 w 44"/>
                  <a:gd name="T25" fmla="*/ 30 h 111"/>
                  <a:gd name="T26" fmla="*/ 14 w 44"/>
                  <a:gd name="T27" fmla="*/ 26 h 111"/>
                  <a:gd name="T28" fmla="*/ 11 w 44"/>
                  <a:gd name="T29" fmla="*/ 21 h 111"/>
                  <a:gd name="T30" fmla="*/ 9 w 44"/>
                  <a:gd name="T31" fmla="*/ 15 h 111"/>
                  <a:gd name="T32" fmla="*/ 6 w 44"/>
                  <a:gd name="T33" fmla="*/ 8 h 111"/>
                  <a:gd name="T34" fmla="*/ 4 w 44"/>
                  <a:gd name="T35" fmla="*/ 0 h 111"/>
                  <a:gd name="T36" fmla="*/ 0 w 44"/>
                  <a:gd name="T37" fmla="*/ 1 h 111"/>
                  <a:gd name="T38" fmla="*/ 2 w 44"/>
                  <a:gd name="T39" fmla="*/ 9 h 111"/>
                  <a:gd name="T40" fmla="*/ 5 w 44"/>
                  <a:gd name="T41" fmla="*/ 16 h 111"/>
                  <a:gd name="T42" fmla="*/ 7 w 44"/>
                  <a:gd name="T43" fmla="*/ 22 h 111"/>
                  <a:gd name="T44" fmla="*/ 10 w 44"/>
                  <a:gd name="T45" fmla="*/ 28 h 111"/>
                  <a:gd name="T46" fmla="*/ 12 w 44"/>
                  <a:gd name="T47" fmla="*/ 32 h 111"/>
                  <a:gd name="T48" fmla="*/ 14 w 44"/>
                  <a:gd name="T49" fmla="*/ 37 h 111"/>
                  <a:gd name="T50" fmla="*/ 16 w 44"/>
                  <a:gd name="T51" fmla="*/ 41 h 111"/>
                  <a:gd name="T52" fmla="*/ 18 w 44"/>
                  <a:gd name="T53" fmla="*/ 46 h 111"/>
                  <a:gd name="T54" fmla="*/ 20 w 44"/>
                  <a:gd name="T55" fmla="*/ 50 h 111"/>
                  <a:gd name="T56" fmla="*/ 22 w 44"/>
                  <a:gd name="T57" fmla="*/ 55 h 111"/>
                  <a:gd name="T58" fmla="*/ 24 w 44"/>
                  <a:gd name="T59" fmla="*/ 62 h 111"/>
                  <a:gd name="T60" fmla="*/ 27 w 44"/>
                  <a:gd name="T61" fmla="*/ 68 h 111"/>
                  <a:gd name="T62" fmla="*/ 30 w 44"/>
                  <a:gd name="T63" fmla="*/ 76 h 111"/>
                  <a:gd name="T64" fmla="*/ 33 w 44"/>
                  <a:gd name="T65" fmla="*/ 86 h 111"/>
                  <a:gd name="T66" fmla="*/ 36 w 44"/>
                  <a:gd name="T67" fmla="*/ 97 h 111"/>
                  <a:gd name="T68" fmla="*/ 39 w 44"/>
                  <a:gd name="T69" fmla="*/ 110 h 111"/>
                  <a:gd name="T70" fmla="*/ 43 w 44"/>
                  <a:gd name="T71" fmla="*/ 109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 h="111">
                    <a:moveTo>
                      <a:pt x="43" y="109"/>
                    </a:moveTo>
                    <a:lnTo>
                      <a:pt x="43" y="109"/>
                    </a:lnTo>
                    <a:lnTo>
                      <a:pt x="39" y="96"/>
                    </a:lnTo>
                    <a:lnTo>
                      <a:pt x="36" y="85"/>
                    </a:lnTo>
                    <a:lnTo>
                      <a:pt x="34" y="75"/>
                    </a:lnTo>
                    <a:lnTo>
                      <a:pt x="31" y="67"/>
                    </a:lnTo>
                    <a:lnTo>
                      <a:pt x="28" y="60"/>
                    </a:lnTo>
                    <a:lnTo>
                      <a:pt x="26" y="54"/>
                    </a:lnTo>
                    <a:lnTo>
                      <a:pt x="24" y="48"/>
                    </a:lnTo>
                    <a:lnTo>
                      <a:pt x="22" y="44"/>
                    </a:lnTo>
                    <a:lnTo>
                      <a:pt x="20" y="39"/>
                    </a:lnTo>
                    <a:lnTo>
                      <a:pt x="18" y="35"/>
                    </a:lnTo>
                    <a:lnTo>
                      <a:pt x="16" y="30"/>
                    </a:lnTo>
                    <a:lnTo>
                      <a:pt x="14" y="26"/>
                    </a:lnTo>
                    <a:lnTo>
                      <a:pt x="11" y="21"/>
                    </a:lnTo>
                    <a:lnTo>
                      <a:pt x="9" y="15"/>
                    </a:lnTo>
                    <a:lnTo>
                      <a:pt x="6" y="8"/>
                    </a:lnTo>
                    <a:lnTo>
                      <a:pt x="4" y="0"/>
                    </a:lnTo>
                    <a:lnTo>
                      <a:pt x="0" y="1"/>
                    </a:lnTo>
                    <a:lnTo>
                      <a:pt x="2" y="9"/>
                    </a:lnTo>
                    <a:lnTo>
                      <a:pt x="5" y="16"/>
                    </a:lnTo>
                    <a:lnTo>
                      <a:pt x="7" y="22"/>
                    </a:lnTo>
                    <a:lnTo>
                      <a:pt x="10" y="28"/>
                    </a:lnTo>
                    <a:lnTo>
                      <a:pt x="12" y="32"/>
                    </a:lnTo>
                    <a:lnTo>
                      <a:pt x="14" y="37"/>
                    </a:lnTo>
                    <a:lnTo>
                      <a:pt x="16" y="41"/>
                    </a:lnTo>
                    <a:lnTo>
                      <a:pt x="18" y="46"/>
                    </a:lnTo>
                    <a:lnTo>
                      <a:pt x="20" y="50"/>
                    </a:lnTo>
                    <a:lnTo>
                      <a:pt x="22" y="55"/>
                    </a:lnTo>
                    <a:lnTo>
                      <a:pt x="24" y="62"/>
                    </a:lnTo>
                    <a:lnTo>
                      <a:pt x="27" y="68"/>
                    </a:lnTo>
                    <a:lnTo>
                      <a:pt x="30" y="76"/>
                    </a:lnTo>
                    <a:lnTo>
                      <a:pt x="33" y="86"/>
                    </a:lnTo>
                    <a:lnTo>
                      <a:pt x="36" y="97"/>
                    </a:lnTo>
                    <a:lnTo>
                      <a:pt x="39" y="110"/>
                    </a:lnTo>
                    <a:lnTo>
                      <a:pt x="43" y="10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2" name="Freeform 238">
                <a:extLst>
                  <a:ext uri="{FF2B5EF4-FFF2-40B4-BE49-F238E27FC236}">
                    <a16:creationId xmlns:a16="http://schemas.microsoft.com/office/drawing/2014/main" id="{4CC83D3D-E461-43B2-F2F3-BB46DE25D7C1}"/>
                  </a:ext>
                </a:extLst>
              </p:cNvPr>
              <p:cNvSpPr>
                <a:spLocks/>
              </p:cNvSpPr>
              <p:nvPr/>
            </p:nvSpPr>
            <p:spPr bwMode="auto">
              <a:xfrm>
                <a:off x="4643" y="1310"/>
                <a:ext cx="17" cy="54"/>
              </a:xfrm>
              <a:custGeom>
                <a:avLst/>
                <a:gdLst>
                  <a:gd name="T0" fmla="*/ 16 w 17"/>
                  <a:gd name="T1" fmla="*/ 53 h 54"/>
                  <a:gd name="T2" fmla="*/ 16 w 17"/>
                  <a:gd name="T3" fmla="*/ 53 h 54"/>
                  <a:gd name="T4" fmla="*/ 16 w 17"/>
                  <a:gd name="T5" fmla="*/ 44 h 54"/>
                  <a:gd name="T6" fmla="*/ 16 w 17"/>
                  <a:gd name="T7" fmla="*/ 37 h 54"/>
                  <a:gd name="T8" fmla="*/ 14 w 17"/>
                  <a:gd name="T9" fmla="*/ 30 h 54"/>
                  <a:gd name="T10" fmla="*/ 13 w 17"/>
                  <a:gd name="T11" fmla="*/ 25 h 54"/>
                  <a:gd name="T12" fmla="*/ 12 w 17"/>
                  <a:gd name="T13" fmla="*/ 19 h 54"/>
                  <a:gd name="T14" fmla="*/ 9 w 17"/>
                  <a:gd name="T15" fmla="*/ 14 h 54"/>
                  <a:gd name="T16" fmla="*/ 6 w 17"/>
                  <a:gd name="T17" fmla="*/ 7 h 54"/>
                  <a:gd name="T18" fmla="*/ 4 w 17"/>
                  <a:gd name="T19" fmla="*/ 0 h 54"/>
                  <a:gd name="T20" fmla="*/ 0 w 17"/>
                  <a:gd name="T21" fmla="*/ 1 h 54"/>
                  <a:gd name="T22" fmla="*/ 2 w 17"/>
                  <a:gd name="T23" fmla="*/ 9 h 54"/>
                  <a:gd name="T24" fmla="*/ 4 w 17"/>
                  <a:gd name="T25" fmla="*/ 15 h 54"/>
                  <a:gd name="T26" fmla="*/ 8 w 17"/>
                  <a:gd name="T27" fmla="*/ 21 h 54"/>
                  <a:gd name="T28" fmla="*/ 9 w 17"/>
                  <a:gd name="T29" fmla="*/ 26 h 54"/>
                  <a:gd name="T30" fmla="*/ 10 w 17"/>
                  <a:gd name="T31" fmla="*/ 31 h 54"/>
                  <a:gd name="T32" fmla="*/ 12 w 17"/>
                  <a:gd name="T33" fmla="*/ 37 h 54"/>
                  <a:gd name="T34" fmla="*/ 12 w 17"/>
                  <a:gd name="T35" fmla="*/ 44 h 54"/>
                  <a:gd name="T36" fmla="*/ 11 w 17"/>
                  <a:gd name="T37" fmla="*/ 53 h 54"/>
                  <a:gd name="T38" fmla="*/ 16 w 17"/>
                  <a:gd name="T39" fmla="*/ 53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4">
                    <a:moveTo>
                      <a:pt x="16" y="53"/>
                    </a:moveTo>
                    <a:lnTo>
                      <a:pt x="16" y="53"/>
                    </a:lnTo>
                    <a:lnTo>
                      <a:pt x="16" y="44"/>
                    </a:lnTo>
                    <a:lnTo>
                      <a:pt x="16" y="37"/>
                    </a:lnTo>
                    <a:lnTo>
                      <a:pt x="14" y="30"/>
                    </a:lnTo>
                    <a:lnTo>
                      <a:pt x="13" y="25"/>
                    </a:lnTo>
                    <a:lnTo>
                      <a:pt x="12" y="19"/>
                    </a:lnTo>
                    <a:lnTo>
                      <a:pt x="9" y="14"/>
                    </a:lnTo>
                    <a:lnTo>
                      <a:pt x="6" y="7"/>
                    </a:lnTo>
                    <a:lnTo>
                      <a:pt x="4" y="0"/>
                    </a:lnTo>
                    <a:lnTo>
                      <a:pt x="0" y="1"/>
                    </a:lnTo>
                    <a:lnTo>
                      <a:pt x="2" y="9"/>
                    </a:lnTo>
                    <a:lnTo>
                      <a:pt x="4" y="15"/>
                    </a:lnTo>
                    <a:lnTo>
                      <a:pt x="8" y="21"/>
                    </a:lnTo>
                    <a:lnTo>
                      <a:pt x="9" y="26"/>
                    </a:lnTo>
                    <a:lnTo>
                      <a:pt x="10" y="31"/>
                    </a:lnTo>
                    <a:lnTo>
                      <a:pt x="12" y="37"/>
                    </a:lnTo>
                    <a:lnTo>
                      <a:pt x="12" y="44"/>
                    </a:lnTo>
                    <a:lnTo>
                      <a:pt x="11" y="53"/>
                    </a:lnTo>
                    <a:lnTo>
                      <a:pt x="16"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3" name="Freeform 239">
                <a:extLst>
                  <a:ext uri="{FF2B5EF4-FFF2-40B4-BE49-F238E27FC236}">
                    <a16:creationId xmlns:a16="http://schemas.microsoft.com/office/drawing/2014/main" id="{759D3117-D8D2-C087-2A8B-95A4474A12D0}"/>
                  </a:ext>
                </a:extLst>
              </p:cNvPr>
              <p:cNvSpPr>
                <a:spLocks/>
              </p:cNvSpPr>
              <p:nvPr/>
            </p:nvSpPr>
            <p:spPr bwMode="auto">
              <a:xfrm>
                <a:off x="4614" y="1363"/>
                <a:ext cx="44" cy="84"/>
              </a:xfrm>
              <a:custGeom>
                <a:avLst/>
                <a:gdLst>
                  <a:gd name="T0" fmla="*/ 1 w 44"/>
                  <a:gd name="T1" fmla="*/ 83 h 84"/>
                  <a:gd name="T2" fmla="*/ 1 w 44"/>
                  <a:gd name="T3" fmla="*/ 83 h 84"/>
                  <a:gd name="T4" fmla="*/ 6 w 44"/>
                  <a:gd name="T5" fmla="*/ 80 h 84"/>
                  <a:gd name="T6" fmla="*/ 10 w 44"/>
                  <a:gd name="T7" fmla="*/ 77 h 84"/>
                  <a:gd name="T8" fmla="*/ 14 w 44"/>
                  <a:gd name="T9" fmla="*/ 73 h 84"/>
                  <a:gd name="T10" fmla="*/ 18 w 44"/>
                  <a:gd name="T11" fmla="*/ 69 h 84"/>
                  <a:gd name="T12" fmla="*/ 21 w 44"/>
                  <a:gd name="T13" fmla="*/ 64 h 84"/>
                  <a:gd name="T14" fmla="*/ 24 w 44"/>
                  <a:gd name="T15" fmla="*/ 59 h 84"/>
                  <a:gd name="T16" fmla="*/ 28 w 44"/>
                  <a:gd name="T17" fmla="*/ 53 h 84"/>
                  <a:gd name="T18" fmla="*/ 30 w 44"/>
                  <a:gd name="T19" fmla="*/ 47 h 84"/>
                  <a:gd name="T20" fmla="*/ 33 w 44"/>
                  <a:gd name="T21" fmla="*/ 40 h 84"/>
                  <a:gd name="T22" fmla="*/ 35 w 44"/>
                  <a:gd name="T23" fmla="*/ 34 h 84"/>
                  <a:gd name="T24" fmla="*/ 37 w 44"/>
                  <a:gd name="T25" fmla="*/ 28 h 84"/>
                  <a:gd name="T26" fmla="*/ 39 w 44"/>
                  <a:gd name="T27" fmla="*/ 22 h 84"/>
                  <a:gd name="T28" fmla="*/ 40 w 44"/>
                  <a:gd name="T29" fmla="*/ 16 h 84"/>
                  <a:gd name="T30" fmla="*/ 41 w 44"/>
                  <a:gd name="T31" fmla="*/ 10 h 84"/>
                  <a:gd name="T32" fmla="*/ 42 w 44"/>
                  <a:gd name="T33" fmla="*/ 5 h 84"/>
                  <a:gd name="T34" fmla="*/ 43 w 44"/>
                  <a:gd name="T35" fmla="*/ 0 h 84"/>
                  <a:gd name="T36" fmla="*/ 39 w 44"/>
                  <a:gd name="T37" fmla="*/ 0 h 84"/>
                  <a:gd name="T38" fmla="*/ 38 w 44"/>
                  <a:gd name="T39" fmla="*/ 5 h 84"/>
                  <a:gd name="T40" fmla="*/ 38 w 44"/>
                  <a:gd name="T41" fmla="*/ 9 h 84"/>
                  <a:gd name="T42" fmla="*/ 36 w 44"/>
                  <a:gd name="T43" fmla="*/ 15 h 84"/>
                  <a:gd name="T44" fmla="*/ 35 w 44"/>
                  <a:gd name="T45" fmla="*/ 21 h 84"/>
                  <a:gd name="T46" fmla="*/ 33 w 44"/>
                  <a:gd name="T47" fmla="*/ 27 h 84"/>
                  <a:gd name="T48" fmla="*/ 31 w 44"/>
                  <a:gd name="T49" fmla="*/ 33 h 84"/>
                  <a:gd name="T50" fmla="*/ 29 w 44"/>
                  <a:gd name="T51" fmla="*/ 39 h 84"/>
                  <a:gd name="T52" fmla="*/ 26 w 44"/>
                  <a:gd name="T53" fmla="*/ 45 h 84"/>
                  <a:gd name="T54" fmla="*/ 24 w 44"/>
                  <a:gd name="T55" fmla="*/ 51 h 84"/>
                  <a:gd name="T56" fmla="*/ 21 w 44"/>
                  <a:gd name="T57" fmla="*/ 57 h 84"/>
                  <a:gd name="T58" fmla="*/ 18 w 44"/>
                  <a:gd name="T59" fmla="*/ 62 h 84"/>
                  <a:gd name="T60" fmla="*/ 14 w 44"/>
                  <a:gd name="T61" fmla="*/ 67 h 84"/>
                  <a:gd name="T62" fmla="*/ 11 w 44"/>
                  <a:gd name="T63" fmla="*/ 71 h 84"/>
                  <a:gd name="T64" fmla="*/ 7 w 44"/>
                  <a:gd name="T65" fmla="*/ 74 h 84"/>
                  <a:gd name="T66" fmla="*/ 4 w 44"/>
                  <a:gd name="T67" fmla="*/ 77 h 84"/>
                  <a:gd name="T68" fmla="*/ 0 w 44"/>
                  <a:gd name="T69" fmla="*/ 79 h 84"/>
                  <a:gd name="T70" fmla="*/ 1 w 44"/>
                  <a:gd name="T71" fmla="*/ 79 h 84"/>
                  <a:gd name="T72" fmla="*/ 1 w 44"/>
                  <a:gd name="T73" fmla="*/ 83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84">
                    <a:moveTo>
                      <a:pt x="1" y="83"/>
                    </a:moveTo>
                    <a:lnTo>
                      <a:pt x="1" y="83"/>
                    </a:lnTo>
                    <a:lnTo>
                      <a:pt x="6" y="80"/>
                    </a:lnTo>
                    <a:lnTo>
                      <a:pt x="10" y="77"/>
                    </a:lnTo>
                    <a:lnTo>
                      <a:pt x="14" y="73"/>
                    </a:lnTo>
                    <a:lnTo>
                      <a:pt x="18" y="69"/>
                    </a:lnTo>
                    <a:lnTo>
                      <a:pt x="21" y="64"/>
                    </a:lnTo>
                    <a:lnTo>
                      <a:pt x="24" y="59"/>
                    </a:lnTo>
                    <a:lnTo>
                      <a:pt x="28" y="53"/>
                    </a:lnTo>
                    <a:lnTo>
                      <a:pt x="30" y="47"/>
                    </a:lnTo>
                    <a:lnTo>
                      <a:pt x="33" y="40"/>
                    </a:lnTo>
                    <a:lnTo>
                      <a:pt x="35" y="34"/>
                    </a:lnTo>
                    <a:lnTo>
                      <a:pt x="37" y="28"/>
                    </a:lnTo>
                    <a:lnTo>
                      <a:pt x="39" y="22"/>
                    </a:lnTo>
                    <a:lnTo>
                      <a:pt x="40" y="16"/>
                    </a:lnTo>
                    <a:lnTo>
                      <a:pt x="41" y="10"/>
                    </a:lnTo>
                    <a:lnTo>
                      <a:pt x="42" y="5"/>
                    </a:lnTo>
                    <a:lnTo>
                      <a:pt x="43" y="0"/>
                    </a:lnTo>
                    <a:lnTo>
                      <a:pt x="39" y="0"/>
                    </a:lnTo>
                    <a:lnTo>
                      <a:pt x="38" y="5"/>
                    </a:lnTo>
                    <a:lnTo>
                      <a:pt x="38" y="9"/>
                    </a:lnTo>
                    <a:lnTo>
                      <a:pt x="36" y="15"/>
                    </a:lnTo>
                    <a:lnTo>
                      <a:pt x="35" y="21"/>
                    </a:lnTo>
                    <a:lnTo>
                      <a:pt x="33" y="27"/>
                    </a:lnTo>
                    <a:lnTo>
                      <a:pt x="31" y="33"/>
                    </a:lnTo>
                    <a:lnTo>
                      <a:pt x="29" y="39"/>
                    </a:lnTo>
                    <a:lnTo>
                      <a:pt x="26" y="45"/>
                    </a:lnTo>
                    <a:lnTo>
                      <a:pt x="24" y="51"/>
                    </a:lnTo>
                    <a:lnTo>
                      <a:pt x="21" y="57"/>
                    </a:lnTo>
                    <a:lnTo>
                      <a:pt x="18" y="62"/>
                    </a:lnTo>
                    <a:lnTo>
                      <a:pt x="14" y="67"/>
                    </a:lnTo>
                    <a:lnTo>
                      <a:pt x="11" y="71"/>
                    </a:lnTo>
                    <a:lnTo>
                      <a:pt x="7" y="74"/>
                    </a:lnTo>
                    <a:lnTo>
                      <a:pt x="4" y="77"/>
                    </a:lnTo>
                    <a:lnTo>
                      <a:pt x="0" y="79"/>
                    </a:lnTo>
                    <a:lnTo>
                      <a:pt x="1" y="79"/>
                    </a:lnTo>
                    <a:lnTo>
                      <a:pt x="1" y="8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4" name="Freeform 240">
                <a:extLst>
                  <a:ext uri="{FF2B5EF4-FFF2-40B4-BE49-F238E27FC236}">
                    <a16:creationId xmlns:a16="http://schemas.microsoft.com/office/drawing/2014/main" id="{A6B4F005-7600-F437-CBF1-147CAA147DD2}"/>
                  </a:ext>
                </a:extLst>
              </p:cNvPr>
              <p:cNvSpPr>
                <a:spLocks/>
              </p:cNvSpPr>
              <p:nvPr/>
            </p:nvSpPr>
            <p:spPr bwMode="auto">
              <a:xfrm>
                <a:off x="4610" y="1442"/>
                <a:ext cx="17" cy="17"/>
              </a:xfrm>
              <a:custGeom>
                <a:avLst/>
                <a:gdLst>
                  <a:gd name="T0" fmla="*/ 3 w 17"/>
                  <a:gd name="T1" fmla="*/ 16 h 17"/>
                  <a:gd name="T2" fmla="*/ 0 w 17"/>
                  <a:gd name="T3" fmla="*/ 16 h 17"/>
                  <a:gd name="T4" fmla="*/ 9 w 17"/>
                  <a:gd name="T5" fmla="*/ 13 h 17"/>
                  <a:gd name="T6" fmla="*/ 16 w 17"/>
                  <a:gd name="T7" fmla="*/ 8 h 17"/>
                  <a:gd name="T8" fmla="*/ 16 w 17"/>
                  <a:gd name="T9" fmla="*/ 5 h 17"/>
                  <a:gd name="T10" fmla="*/ 16 w 17"/>
                  <a:gd name="T11" fmla="*/ 0 h 17"/>
                  <a:gd name="T12" fmla="*/ 3 w 17"/>
                  <a:gd name="T13" fmla="*/ 2 h 17"/>
                  <a:gd name="T14" fmla="*/ 3 w 17"/>
                  <a:gd name="T15" fmla="*/ 6 h 17"/>
                  <a:gd name="T16" fmla="*/ 0 w 17"/>
                  <a:gd name="T17" fmla="*/ 10 h 17"/>
                  <a:gd name="T18" fmla="*/ 3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3" y="16"/>
                    </a:moveTo>
                    <a:lnTo>
                      <a:pt x="0" y="16"/>
                    </a:lnTo>
                    <a:lnTo>
                      <a:pt x="9" y="13"/>
                    </a:lnTo>
                    <a:lnTo>
                      <a:pt x="16" y="8"/>
                    </a:lnTo>
                    <a:lnTo>
                      <a:pt x="16" y="5"/>
                    </a:lnTo>
                    <a:lnTo>
                      <a:pt x="16" y="0"/>
                    </a:lnTo>
                    <a:lnTo>
                      <a:pt x="3" y="2"/>
                    </a:lnTo>
                    <a:lnTo>
                      <a:pt x="3" y="6"/>
                    </a:lnTo>
                    <a:lnTo>
                      <a:pt x="0" y="10"/>
                    </a:lnTo>
                    <a:lnTo>
                      <a:pt x="3"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5" name="Freeform 241">
                <a:extLst>
                  <a:ext uri="{FF2B5EF4-FFF2-40B4-BE49-F238E27FC236}">
                    <a16:creationId xmlns:a16="http://schemas.microsoft.com/office/drawing/2014/main" id="{3E3D226A-B402-5E11-3356-BD15587FFE25}"/>
                  </a:ext>
                </a:extLst>
              </p:cNvPr>
              <p:cNvSpPr>
                <a:spLocks/>
              </p:cNvSpPr>
              <p:nvPr/>
            </p:nvSpPr>
            <p:spPr bwMode="auto">
              <a:xfrm>
                <a:off x="4490" y="1450"/>
                <a:ext cx="122" cy="86"/>
              </a:xfrm>
              <a:custGeom>
                <a:avLst/>
                <a:gdLst>
                  <a:gd name="T0" fmla="*/ 0 w 122"/>
                  <a:gd name="T1" fmla="*/ 84 h 86"/>
                  <a:gd name="T2" fmla="*/ 1 w 122"/>
                  <a:gd name="T3" fmla="*/ 84 h 86"/>
                  <a:gd name="T4" fmla="*/ 10 w 122"/>
                  <a:gd name="T5" fmla="*/ 85 h 86"/>
                  <a:gd name="T6" fmla="*/ 19 w 122"/>
                  <a:gd name="T7" fmla="*/ 85 h 86"/>
                  <a:gd name="T8" fmla="*/ 26 w 122"/>
                  <a:gd name="T9" fmla="*/ 82 h 86"/>
                  <a:gd name="T10" fmla="*/ 34 w 122"/>
                  <a:gd name="T11" fmla="*/ 79 h 86"/>
                  <a:gd name="T12" fmla="*/ 42 w 122"/>
                  <a:gd name="T13" fmla="*/ 74 h 86"/>
                  <a:gd name="T14" fmla="*/ 49 w 122"/>
                  <a:gd name="T15" fmla="*/ 69 h 86"/>
                  <a:gd name="T16" fmla="*/ 57 w 122"/>
                  <a:gd name="T17" fmla="*/ 62 h 86"/>
                  <a:gd name="T18" fmla="*/ 64 w 122"/>
                  <a:gd name="T19" fmla="*/ 56 h 86"/>
                  <a:gd name="T20" fmla="*/ 71 w 122"/>
                  <a:gd name="T21" fmla="*/ 48 h 86"/>
                  <a:gd name="T22" fmla="*/ 78 w 122"/>
                  <a:gd name="T23" fmla="*/ 41 h 86"/>
                  <a:gd name="T24" fmla="*/ 85 w 122"/>
                  <a:gd name="T25" fmla="*/ 34 h 86"/>
                  <a:gd name="T26" fmla="*/ 92 w 122"/>
                  <a:gd name="T27" fmla="*/ 26 h 86"/>
                  <a:gd name="T28" fmla="*/ 99 w 122"/>
                  <a:gd name="T29" fmla="*/ 20 h 86"/>
                  <a:gd name="T30" fmla="*/ 106 w 122"/>
                  <a:gd name="T31" fmla="*/ 14 h 86"/>
                  <a:gd name="T32" fmla="*/ 114 w 122"/>
                  <a:gd name="T33" fmla="*/ 8 h 86"/>
                  <a:gd name="T34" fmla="*/ 121 w 122"/>
                  <a:gd name="T35" fmla="*/ 4 h 86"/>
                  <a:gd name="T36" fmla="*/ 120 w 122"/>
                  <a:gd name="T37" fmla="*/ 0 h 86"/>
                  <a:gd name="T38" fmla="*/ 112 w 122"/>
                  <a:gd name="T39" fmla="*/ 6 h 86"/>
                  <a:gd name="T40" fmla="*/ 104 w 122"/>
                  <a:gd name="T41" fmla="*/ 11 h 86"/>
                  <a:gd name="T42" fmla="*/ 96 w 122"/>
                  <a:gd name="T43" fmla="*/ 17 h 86"/>
                  <a:gd name="T44" fmla="*/ 89 w 122"/>
                  <a:gd name="T45" fmla="*/ 24 h 86"/>
                  <a:gd name="T46" fmla="*/ 82 w 122"/>
                  <a:gd name="T47" fmla="*/ 31 h 86"/>
                  <a:gd name="T48" fmla="*/ 75 w 122"/>
                  <a:gd name="T49" fmla="*/ 38 h 86"/>
                  <a:gd name="T50" fmla="*/ 68 w 122"/>
                  <a:gd name="T51" fmla="*/ 46 h 86"/>
                  <a:gd name="T52" fmla="*/ 61 w 122"/>
                  <a:gd name="T53" fmla="*/ 53 h 86"/>
                  <a:gd name="T54" fmla="*/ 54 w 122"/>
                  <a:gd name="T55" fmla="*/ 60 h 86"/>
                  <a:gd name="T56" fmla="*/ 47 w 122"/>
                  <a:gd name="T57" fmla="*/ 65 h 86"/>
                  <a:gd name="T58" fmla="*/ 40 w 122"/>
                  <a:gd name="T59" fmla="*/ 71 h 86"/>
                  <a:gd name="T60" fmla="*/ 32 w 122"/>
                  <a:gd name="T61" fmla="*/ 75 h 86"/>
                  <a:gd name="T62" fmla="*/ 25 w 122"/>
                  <a:gd name="T63" fmla="*/ 79 h 86"/>
                  <a:gd name="T64" fmla="*/ 18 w 122"/>
                  <a:gd name="T65" fmla="*/ 81 h 86"/>
                  <a:gd name="T66" fmla="*/ 10 w 122"/>
                  <a:gd name="T67" fmla="*/ 81 h 86"/>
                  <a:gd name="T68" fmla="*/ 2 w 122"/>
                  <a:gd name="T69" fmla="*/ 80 h 86"/>
                  <a:gd name="T70" fmla="*/ 3 w 122"/>
                  <a:gd name="T71" fmla="*/ 81 h 86"/>
                  <a:gd name="T72" fmla="*/ 0 w 122"/>
                  <a:gd name="T73" fmla="*/ 84 h 86"/>
                  <a:gd name="T74" fmla="*/ 1 w 122"/>
                  <a:gd name="T75" fmla="*/ 84 h 86"/>
                  <a:gd name="T76" fmla="*/ 0 w 122"/>
                  <a:gd name="T77" fmla="*/ 84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2" h="86">
                    <a:moveTo>
                      <a:pt x="0" y="84"/>
                    </a:moveTo>
                    <a:lnTo>
                      <a:pt x="1" y="84"/>
                    </a:lnTo>
                    <a:lnTo>
                      <a:pt x="10" y="85"/>
                    </a:lnTo>
                    <a:lnTo>
                      <a:pt x="19" y="85"/>
                    </a:lnTo>
                    <a:lnTo>
                      <a:pt x="26" y="82"/>
                    </a:lnTo>
                    <a:lnTo>
                      <a:pt x="34" y="79"/>
                    </a:lnTo>
                    <a:lnTo>
                      <a:pt x="42" y="74"/>
                    </a:lnTo>
                    <a:lnTo>
                      <a:pt x="49" y="69"/>
                    </a:lnTo>
                    <a:lnTo>
                      <a:pt x="57" y="62"/>
                    </a:lnTo>
                    <a:lnTo>
                      <a:pt x="64" y="56"/>
                    </a:lnTo>
                    <a:lnTo>
                      <a:pt x="71" y="48"/>
                    </a:lnTo>
                    <a:lnTo>
                      <a:pt x="78" y="41"/>
                    </a:lnTo>
                    <a:lnTo>
                      <a:pt x="85" y="34"/>
                    </a:lnTo>
                    <a:lnTo>
                      <a:pt x="92" y="26"/>
                    </a:lnTo>
                    <a:lnTo>
                      <a:pt x="99" y="20"/>
                    </a:lnTo>
                    <a:lnTo>
                      <a:pt x="106" y="14"/>
                    </a:lnTo>
                    <a:lnTo>
                      <a:pt x="114" y="8"/>
                    </a:lnTo>
                    <a:lnTo>
                      <a:pt x="121" y="4"/>
                    </a:lnTo>
                    <a:lnTo>
                      <a:pt x="120" y="0"/>
                    </a:lnTo>
                    <a:lnTo>
                      <a:pt x="112" y="6"/>
                    </a:lnTo>
                    <a:lnTo>
                      <a:pt x="104" y="11"/>
                    </a:lnTo>
                    <a:lnTo>
                      <a:pt x="96" y="17"/>
                    </a:lnTo>
                    <a:lnTo>
                      <a:pt x="89" y="24"/>
                    </a:lnTo>
                    <a:lnTo>
                      <a:pt x="82" y="31"/>
                    </a:lnTo>
                    <a:lnTo>
                      <a:pt x="75" y="38"/>
                    </a:lnTo>
                    <a:lnTo>
                      <a:pt x="68" y="46"/>
                    </a:lnTo>
                    <a:lnTo>
                      <a:pt x="61" y="53"/>
                    </a:lnTo>
                    <a:lnTo>
                      <a:pt x="54" y="60"/>
                    </a:lnTo>
                    <a:lnTo>
                      <a:pt x="47" y="65"/>
                    </a:lnTo>
                    <a:lnTo>
                      <a:pt x="40" y="71"/>
                    </a:lnTo>
                    <a:lnTo>
                      <a:pt x="32" y="75"/>
                    </a:lnTo>
                    <a:lnTo>
                      <a:pt x="25" y="79"/>
                    </a:lnTo>
                    <a:lnTo>
                      <a:pt x="18" y="81"/>
                    </a:lnTo>
                    <a:lnTo>
                      <a:pt x="10" y="81"/>
                    </a:lnTo>
                    <a:lnTo>
                      <a:pt x="2" y="80"/>
                    </a:lnTo>
                    <a:lnTo>
                      <a:pt x="3" y="81"/>
                    </a:lnTo>
                    <a:lnTo>
                      <a:pt x="0" y="84"/>
                    </a:lnTo>
                    <a:lnTo>
                      <a:pt x="1" y="84"/>
                    </a:lnTo>
                    <a:lnTo>
                      <a:pt x="0" y="8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6" name="Freeform 242">
                <a:extLst>
                  <a:ext uri="{FF2B5EF4-FFF2-40B4-BE49-F238E27FC236}">
                    <a16:creationId xmlns:a16="http://schemas.microsoft.com/office/drawing/2014/main" id="{63D14E4D-6358-F3D5-90CB-061231F131C1}"/>
                  </a:ext>
                </a:extLst>
              </p:cNvPr>
              <p:cNvSpPr>
                <a:spLocks/>
              </p:cNvSpPr>
              <p:nvPr/>
            </p:nvSpPr>
            <p:spPr bwMode="auto">
              <a:xfrm>
                <a:off x="4478" y="1521"/>
                <a:ext cx="17" cy="17"/>
              </a:xfrm>
              <a:custGeom>
                <a:avLst/>
                <a:gdLst>
                  <a:gd name="T0" fmla="*/ 0 w 17"/>
                  <a:gd name="T1" fmla="*/ 1 h 17"/>
                  <a:gd name="T2" fmla="*/ 1 w 17"/>
                  <a:gd name="T3" fmla="*/ 3 h 17"/>
                  <a:gd name="T4" fmla="*/ 12 w 17"/>
                  <a:gd name="T5" fmla="*/ 16 h 17"/>
                  <a:gd name="T6" fmla="*/ 16 w 17"/>
                  <a:gd name="T7" fmla="*/ 12 h 17"/>
                  <a:gd name="T8" fmla="*/ 4 w 17"/>
                  <a:gd name="T9" fmla="*/ 0 h 17"/>
                  <a:gd name="T10" fmla="*/ 4 w 17"/>
                  <a:gd name="T11" fmla="*/ 1 h 17"/>
                  <a:gd name="T12" fmla="*/ 0 w 17"/>
                  <a:gd name="T13" fmla="*/ 1 h 17"/>
                  <a:gd name="T14" fmla="*/ 0 w 17"/>
                  <a:gd name="T15" fmla="*/ 2 h 17"/>
                  <a:gd name="T16" fmla="*/ 1 w 17"/>
                  <a:gd name="T17" fmla="*/ 3 h 17"/>
                  <a:gd name="T18" fmla="*/ 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1"/>
                    </a:moveTo>
                    <a:lnTo>
                      <a:pt x="1" y="3"/>
                    </a:lnTo>
                    <a:lnTo>
                      <a:pt x="12" y="16"/>
                    </a:lnTo>
                    <a:lnTo>
                      <a:pt x="16" y="12"/>
                    </a:lnTo>
                    <a:lnTo>
                      <a:pt x="4" y="0"/>
                    </a:lnTo>
                    <a:lnTo>
                      <a:pt x="4" y="1"/>
                    </a:lnTo>
                    <a:lnTo>
                      <a:pt x="0" y="1"/>
                    </a:lnTo>
                    <a:lnTo>
                      <a:pt x="0" y="2"/>
                    </a:lnTo>
                    <a:lnTo>
                      <a:pt x="1" y="3"/>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7" name="Freeform 243">
                <a:extLst>
                  <a:ext uri="{FF2B5EF4-FFF2-40B4-BE49-F238E27FC236}">
                    <a16:creationId xmlns:a16="http://schemas.microsoft.com/office/drawing/2014/main" id="{DF85B4E4-AA9A-E1C6-6EC3-6AEDCF434DA5}"/>
                  </a:ext>
                </a:extLst>
              </p:cNvPr>
              <p:cNvSpPr>
                <a:spLocks/>
              </p:cNvSpPr>
              <p:nvPr/>
            </p:nvSpPr>
            <p:spPr bwMode="auto">
              <a:xfrm>
                <a:off x="4061" y="1041"/>
                <a:ext cx="254" cy="491"/>
              </a:xfrm>
              <a:custGeom>
                <a:avLst/>
                <a:gdLst>
                  <a:gd name="T0" fmla="*/ 179 w 254"/>
                  <a:gd name="T1" fmla="*/ 463 h 491"/>
                  <a:gd name="T2" fmla="*/ 178 w 254"/>
                  <a:gd name="T3" fmla="*/ 446 h 491"/>
                  <a:gd name="T4" fmla="*/ 178 w 254"/>
                  <a:gd name="T5" fmla="*/ 429 h 491"/>
                  <a:gd name="T6" fmla="*/ 176 w 254"/>
                  <a:gd name="T7" fmla="*/ 411 h 491"/>
                  <a:gd name="T8" fmla="*/ 170 w 254"/>
                  <a:gd name="T9" fmla="*/ 391 h 491"/>
                  <a:gd name="T10" fmla="*/ 160 w 254"/>
                  <a:gd name="T11" fmla="*/ 369 h 491"/>
                  <a:gd name="T12" fmla="*/ 150 w 254"/>
                  <a:gd name="T13" fmla="*/ 347 h 491"/>
                  <a:gd name="T14" fmla="*/ 144 w 254"/>
                  <a:gd name="T15" fmla="*/ 332 h 491"/>
                  <a:gd name="T16" fmla="*/ 147 w 254"/>
                  <a:gd name="T17" fmla="*/ 322 h 491"/>
                  <a:gd name="T18" fmla="*/ 153 w 254"/>
                  <a:gd name="T19" fmla="*/ 305 h 491"/>
                  <a:gd name="T20" fmla="*/ 157 w 254"/>
                  <a:gd name="T21" fmla="*/ 285 h 491"/>
                  <a:gd name="T22" fmla="*/ 160 w 254"/>
                  <a:gd name="T23" fmla="*/ 262 h 491"/>
                  <a:gd name="T24" fmla="*/ 162 w 254"/>
                  <a:gd name="T25" fmla="*/ 238 h 491"/>
                  <a:gd name="T26" fmla="*/ 166 w 254"/>
                  <a:gd name="T27" fmla="*/ 213 h 491"/>
                  <a:gd name="T28" fmla="*/ 170 w 254"/>
                  <a:gd name="T29" fmla="*/ 188 h 491"/>
                  <a:gd name="T30" fmla="*/ 176 w 254"/>
                  <a:gd name="T31" fmla="*/ 165 h 491"/>
                  <a:gd name="T32" fmla="*/ 183 w 254"/>
                  <a:gd name="T33" fmla="*/ 147 h 491"/>
                  <a:gd name="T34" fmla="*/ 193 w 254"/>
                  <a:gd name="T35" fmla="*/ 134 h 491"/>
                  <a:gd name="T36" fmla="*/ 204 w 254"/>
                  <a:gd name="T37" fmla="*/ 123 h 491"/>
                  <a:gd name="T38" fmla="*/ 217 w 254"/>
                  <a:gd name="T39" fmla="*/ 111 h 491"/>
                  <a:gd name="T40" fmla="*/ 230 w 254"/>
                  <a:gd name="T41" fmla="*/ 99 h 491"/>
                  <a:gd name="T42" fmla="*/ 241 w 254"/>
                  <a:gd name="T43" fmla="*/ 86 h 491"/>
                  <a:gd name="T44" fmla="*/ 249 w 254"/>
                  <a:gd name="T45" fmla="*/ 72 h 491"/>
                  <a:gd name="T46" fmla="*/ 253 w 254"/>
                  <a:gd name="T47" fmla="*/ 56 h 491"/>
                  <a:gd name="T48" fmla="*/ 236 w 254"/>
                  <a:gd name="T49" fmla="*/ 26 h 491"/>
                  <a:gd name="T50" fmla="*/ 231 w 254"/>
                  <a:gd name="T51" fmla="*/ 12 h 491"/>
                  <a:gd name="T52" fmla="*/ 229 w 254"/>
                  <a:gd name="T53" fmla="*/ 5 h 491"/>
                  <a:gd name="T54" fmla="*/ 225 w 254"/>
                  <a:gd name="T55" fmla="*/ 2 h 491"/>
                  <a:gd name="T56" fmla="*/ 213 w 254"/>
                  <a:gd name="T57" fmla="*/ 0 h 491"/>
                  <a:gd name="T58" fmla="*/ 175 w 254"/>
                  <a:gd name="T59" fmla="*/ 5 h 491"/>
                  <a:gd name="T60" fmla="*/ 141 w 254"/>
                  <a:gd name="T61" fmla="*/ 23 h 491"/>
                  <a:gd name="T62" fmla="*/ 111 w 254"/>
                  <a:gd name="T63" fmla="*/ 51 h 491"/>
                  <a:gd name="T64" fmla="*/ 85 w 254"/>
                  <a:gd name="T65" fmla="*/ 86 h 491"/>
                  <a:gd name="T66" fmla="*/ 63 w 254"/>
                  <a:gd name="T67" fmla="*/ 127 h 491"/>
                  <a:gd name="T68" fmla="*/ 46 w 254"/>
                  <a:gd name="T69" fmla="*/ 169 h 491"/>
                  <a:gd name="T70" fmla="*/ 32 w 254"/>
                  <a:gd name="T71" fmla="*/ 210 h 491"/>
                  <a:gd name="T72" fmla="*/ 22 w 254"/>
                  <a:gd name="T73" fmla="*/ 246 h 491"/>
                  <a:gd name="T74" fmla="*/ 15 w 254"/>
                  <a:gd name="T75" fmla="*/ 274 h 491"/>
                  <a:gd name="T76" fmla="*/ 9 w 254"/>
                  <a:gd name="T77" fmla="*/ 291 h 491"/>
                  <a:gd name="T78" fmla="*/ 4 w 254"/>
                  <a:gd name="T79" fmla="*/ 300 h 491"/>
                  <a:gd name="T80" fmla="*/ 2 w 254"/>
                  <a:gd name="T81" fmla="*/ 307 h 491"/>
                  <a:gd name="T82" fmla="*/ 0 w 254"/>
                  <a:gd name="T83" fmla="*/ 313 h 491"/>
                  <a:gd name="T84" fmla="*/ 0 w 254"/>
                  <a:gd name="T85" fmla="*/ 322 h 491"/>
                  <a:gd name="T86" fmla="*/ 2 w 254"/>
                  <a:gd name="T87" fmla="*/ 339 h 491"/>
                  <a:gd name="T88" fmla="*/ 6 w 254"/>
                  <a:gd name="T89" fmla="*/ 367 h 491"/>
                  <a:gd name="T90" fmla="*/ 14 w 254"/>
                  <a:gd name="T91" fmla="*/ 391 h 491"/>
                  <a:gd name="T92" fmla="*/ 28 w 254"/>
                  <a:gd name="T93" fmla="*/ 410 h 491"/>
                  <a:gd name="T94" fmla="*/ 45 w 254"/>
                  <a:gd name="T95" fmla="*/ 422 h 491"/>
                  <a:gd name="T96" fmla="*/ 65 w 254"/>
                  <a:gd name="T97" fmla="*/ 428 h 491"/>
                  <a:gd name="T98" fmla="*/ 79 w 254"/>
                  <a:gd name="T99" fmla="*/ 434 h 491"/>
                  <a:gd name="T100" fmla="*/ 94 w 254"/>
                  <a:gd name="T101" fmla="*/ 444 h 491"/>
                  <a:gd name="T102" fmla="*/ 108 w 254"/>
                  <a:gd name="T103" fmla="*/ 456 h 491"/>
                  <a:gd name="T104" fmla="*/ 123 w 254"/>
                  <a:gd name="T105" fmla="*/ 469 h 491"/>
                  <a:gd name="T106" fmla="*/ 137 w 254"/>
                  <a:gd name="T107" fmla="*/ 479 h 491"/>
                  <a:gd name="T108" fmla="*/ 149 w 254"/>
                  <a:gd name="T109" fmla="*/ 488 h 491"/>
                  <a:gd name="T110" fmla="*/ 162 w 254"/>
                  <a:gd name="T111" fmla="*/ 490 h 491"/>
                  <a:gd name="T112" fmla="*/ 174 w 254"/>
                  <a:gd name="T113" fmla="*/ 486 h 4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4" h="491">
                    <a:moveTo>
                      <a:pt x="181" y="473"/>
                    </a:moveTo>
                    <a:lnTo>
                      <a:pt x="179" y="463"/>
                    </a:lnTo>
                    <a:lnTo>
                      <a:pt x="178" y="455"/>
                    </a:lnTo>
                    <a:lnTo>
                      <a:pt x="178" y="446"/>
                    </a:lnTo>
                    <a:lnTo>
                      <a:pt x="178" y="437"/>
                    </a:lnTo>
                    <a:lnTo>
                      <a:pt x="178" y="429"/>
                    </a:lnTo>
                    <a:lnTo>
                      <a:pt x="177" y="420"/>
                    </a:lnTo>
                    <a:lnTo>
                      <a:pt x="176" y="411"/>
                    </a:lnTo>
                    <a:lnTo>
                      <a:pt x="174" y="401"/>
                    </a:lnTo>
                    <a:lnTo>
                      <a:pt x="170" y="391"/>
                    </a:lnTo>
                    <a:lnTo>
                      <a:pt x="165" y="380"/>
                    </a:lnTo>
                    <a:lnTo>
                      <a:pt x="160" y="369"/>
                    </a:lnTo>
                    <a:lnTo>
                      <a:pt x="155" y="358"/>
                    </a:lnTo>
                    <a:lnTo>
                      <a:pt x="150" y="347"/>
                    </a:lnTo>
                    <a:lnTo>
                      <a:pt x="146" y="339"/>
                    </a:lnTo>
                    <a:lnTo>
                      <a:pt x="144" y="332"/>
                    </a:lnTo>
                    <a:lnTo>
                      <a:pt x="144" y="328"/>
                    </a:lnTo>
                    <a:lnTo>
                      <a:pt x="147" y="322"/>
                    </a:lnTo>
                    <a:lnTo>
                      <a:pt x="150" y="314"/>
                    </a:lnTo>
                    <a:lnTo>
                      <a:pt x="153" y="305"/>
                    </a:lnTo>
                    <a:lnTo>
                      <a:pt x="155" y="295"/>
                    </a:lnTo>
                    <a:lnTo>
                      <a:pt x="157" y="285"/>
                    </a:lnTo>
                    <a:lnTo>
                      <a:pt x="159" y="274"/>
                    </a:lnTo>
                    <a:lnTo>
                      <a:pt x="160" y="262"/>
                    </a:lnTo>
                    <a:lnTo>
                      <a:pt x="161" y="250"/>
                    </a:lnTo>
                    <a:lnTo>
                      <a:pt x="162" y="238"/>
                    </a:lnTo>
                    <a:lnTo>
                      <a:pt x="164" y="226"/>
                    </a:lnTo>
                    <a:lnTo>
                      <a:pt x="166" y="213"/>
                    </a:lnTo>
                    <a:lnTo>
                      <a:pt x="167" y="200"/>
                    </a:lnTo>
                    <a:lnTo>
                      <a:pt x="170" y="188"/>
                    </a:lnTo>
                    <a:lnTo>
                      <a:pt x="173" y="176"/>
                    </a:lnTo>
                    <a:lnTo>
                      <a:pt x="176" y="165"/>
                    </a:lnTo>
                    <a:lnTo>
                      <a:pt x="180" y="153"/>
                    </a:lnTo>
                    <a:lnTo>
                      <a:pt x="183" y="147"/>
                    </a:lnTo>
                    <a:lnTo>
                      <a:pt x="188" y="141"/>
                    </a:lnTo>
                    <a:lnTo>
                      <a:pt x="193" y="134"/>
                    </a:lnTo>
                    <a:lnTo>
                      <a:pt x="198" y="129"/>
                    </a:lnTo>
                    <a:lnTo>
                      <a:pt x="204" y="123"/>
                    </a:lnTo>
                    <a:lnTo>
                      <a:pt x="211" y="117"/>
                    </a:lnTo>
                    <a:lnTo>
                      <a:pt x="217" y="111"/>
                    </a:lnTo>
                    <a:lnTo>
                      <a:pt x="223" y="105"/>
                    </a:lnTo>
                    <a:lnTo>
                      <a:pt x="230" y="99"/>
                    </a:lnTo>
                    <a:lnTo>
                      <a:pt x="235" y="93"/>
                    </a:lnTo>
                    <a:lnTo>
                      <a:pt x="241" y="86"/>
                    </a:lnTo>
                    <a:lnTo>
                      <a:pt x="245" y="79"/>
                    </a:lnTo>
                    <a:lnTo>
                      <a:pt x="249" y="72"/>
                    </a:lnTo>
                    <a:lnTo>
                      <a:pt x="252" y="64"/>
                    </a:lnTo>
                    <a:lnTo>
                      <a:pt x="253" y="56"/>
                    </a:lnTo>
                    <a:lnTo>
                      <a:pt x="253" y="47"/>
                    </a:lnTo>
                    <a:lnTo>
                      <a:pt x="236" y="26"/>
                    </a:lnTo>
                    <a:lnTo>
                      <a:pt x="233" y="18"/>
                    </a:lnTo>
                    <a:lnTo>
                      <a:pt x="231" y="12"/>
                    </a:lnTo>
                    <a:lnTo>
                      <a:pt x="230" y="8"/>
                    </a:lnTo>
                    <a:lnTo>
                      <a:pt x="229" y="5"/>
                    </a:lnTo>
                    <a:lnTo>
                      <a:pt x="228" y="3"/>
                    </a:lnTo>
                    <a:lnTo>
                      <a:pt x="225" y="2"/>
                    </a:lnTo>
                    <a:lnTo>
                      <a:pt x="221" y="0"/>
                    </a:lnTo>
                    <a:lnTo>
                      <a:pt x="213" y="0"/>
                    </a:lnTo>
                    <a:lnTo>
                      <a:pt x="193" y="0"/>
                    </a:lnTo>
                    <a:lnTo>
                      <a:pt x="175" y="5"/>
                    </a:lnTo>
                    <a:lnTo>
                      <a:pt x="157" y="12"/>
                    </a:lnTo>
                    <a:lnTo>
                      <a:pt x="141" y="23"/>
                    </a:lnTo>
                    <a:lnTo>
                      <a:pt x="125" y="36"/>
                    </a:lnTo>
                    <a:lnTo>
                      <a:pt x="111" y="51"/>
                    </a:lnTo>
                    <a:lnTo>
                      <a:pt x="97" y="68"/>
                    </a:lnTo>
                    <a:lnTo>
                      <a:pt x="85" y="86"/>
                    </a:lnTo>
                    <a:lnTo>
                      <a:pt x="73" y="107"/>
                    </a:lnTo>
                    <a:lnTo>
                      <a:pt x="63" y="127"/>
                    </a:lnTo>
                    <a:lnTo>
                      <a:pt x="54" y="148"/>
                    </a:lnTo>
                    <a:lnTo>
                      <a:pt x="46" y="169"/>
                    </a:lnTo>
                    <a:lnTo>
                      <a:pt x="38" y="190"/>
                    </a:lnTo>
                    <a:lnTo>
                      <a:pt x="32" y="210"/>
                    </a:lnTo>
                    <a:lnTo>
                      <a:pt x="26" y="229"/>
                    </a:lnTo>
                    <a:lnTo>
                      <a:pt x="22" y="246"/>
                    </a:lnTo>
                    <a:lnTo>
                      <a:pt x="18" y="262"/>
                    </a:lnTo>
                    <a:lnTo>
                      <a:pt x="15" y="274"/>
                    </a:lnTo>
                    <a:lnTo>
                      <a:pt x="12" y="283"/>
                    </a:lnTo>
                    <a:lnTo>
                      <a:pt x="9" y="291"/>
                    </a:lnTo>
                    <a:lnTo>
                      <a:pt x="7" y="296"/>
                    </a:lnTo>
                    <a:lnTo>
                      <a:pt x="4" y="300"/>
                    </a:lnTo>
                    <a:lnTo>
                      <a:pt x="2" y="304"/>
                    </a:lnTo>
                    <a:lnTo>
                      <a:pt x="2" y="307"/>
                    </a:lnTo>
                    <a:lnTo>
                      <a:pt x="0" y="310"/>
                    </a:lnTo>
                    <a:lnTo>
                      <a:pt x="0" y="313"/>
                    </a:lnTo>
                    <a:lnTo>
                      <a:pt x="0" y="317"/>
                    </a:lnTo>
                    <a:lnTo>
                      <a:pt x="0" y="322"/>
                    </a:lnTo>
                    <a:lnTo>
                      <a:pt x="0" y="330"/>
                    </a:lnTo>
                    <a:lnTo>
                      <a:pt x="2" y="339"/>
                    </a:lnTo>
                    <a:lnTo>
                      <a:pt x="4" y="351"/>
                    </a:lnTo>
                    <a:lnTo>
                      <a:pt x="6" y="367"/>
                    </a:lnTo>
                    <a:lnTo>
                      <a:pt x="9" y="380"/>
                    </a:lnTo>
                    <a:lnTo>
                      <a:pt x="14" y="391"/>
                    </a:lnTo>
                    <a:lnTo>
                      <a:pt x="20" y="401"/>
                    </a:lnTo>
                    <a:lnTo>
                      <a:pt x="28" y="410"/>
                    </a:lnTo>
                    <a:lnTo>
                      <a:pt x="36" y="417"/>
                    </a:lnTo>
                    <a:lnTo>
                      <a:pt x="45" y="422"/>
                    </a:lnTo>
                    <a:lnTo>
                      <a:pt x="55" y="426"/>
                    </a:lnTo>
                    <a:lnTo>
                      <a:pt x="65" y="428"/>
                    </a:lnTo>
                    <a:lnTo>
                      <a:pt x="72" y="430"/>
                    </a:lnTo>
                    <a:lnTo>
                      <a:pt x="79" y="434"/>
                    </a:lnTo>
                    <a:lnTo>
                      <a:pt x="87" y="439"/>
                    </a:lnTo>
                    <a:lnTo>
                      <a:pt x="94" y="444"/>
                    </a:lnTo>
                    <a:lnTo>
                      <a:pt x="101" y="449"/>
                    </a:lnTo>
                    <a:lnTo>
                      <a:pt x="108" y="456"/>
                    </a:lnTo>
                    <a:lnTo>
                      <a:pt x="115" y="462"/>
                    </a:lnTo>
                    <a:lnTo>
                      <a:pt x="123" y="469"/>
                    </a:lnTo>
                    <a:lnTo>
                      <a:pt x="129" y="474"/>
                    </a:lnTo>
                    <a:lnTo>
                      <a:pt x="137" y="479"/>
                    </a:lnTo>
                    <a:lnTo>
                      <a:pt x="143" y="484"/>
                    </a:lnTo>
                    <a:lnTo>
                      <a:pt x="149" y="488"/>
                    </a:lnTo>
                    <a:lnTo>
                      <a:pt x="156" y="489"/>
                    </a:lnTo>
                    <a:lnTo>
                      <a:pt x="162" y="490"/>
                    </a:lnTo>
                    <a:lnTo>
                      <a:pt x="168" y="489"/>
                    </a:lnTo>
                    <a:lnTo>
                      <a:pt x="174" y="486"/>
                    </a:lnTo>
                    <a:lnTo>
                      <a:pt x="181" y="47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8" name="Freeform 244">
                <a:extLst>
                  <a:ext uri="{FF2B5EF4-FFF2-40B4-BE49-F238E27FC236}">
                    <a16:creationId xmlns:a16="http://schemas.microsoft.com/office/drawing/2014/main" id="{A873BEDD-44F1-22E3-3736-41CB82AB8A35}"/>
                  </a:ext>
                </a:extLst>
              </p:cNvPr>
              <p:cNvSpPr>
                <a:spLocks/>
              </p:cNvSpPr>
              <p:nvPr/>
            </p:nvSpPr>
            <p:spPr bwMode="auto">
              <a:xfrm>
                <a:off x="4233" y="1442"/>
                <a:ext cx="17" cy="73"/>
              </a:xfrm>
              <a:custGeom>
                <a:avLst/>
                <a:gdLst>
                  <a:gd name="T0" fmla="*/ 0 w 17"/>
                  <a:gd name="T1" fmla="*/ 0 h 73"/>
                  <a:gd name="T2" fmla="*/ 0 w 17"/>
                  <a:gd name="T3" fmla="*/ 0 h 73"/>
                  <a:gd name="T4" fmla="*/ 2 w 17"/>
                  <a:gd name="T5" fmla="*/ 11 h 73"/>
                  <a:gd name="T6" fmla="*/ 5 w 17"/>
                  <a:gd name="T7" fmla="*/ 19 h 73"/>
                  <a:gd name="T8" fmla="*/ 5 w 17"/>
                  <a:gd name="T9" fmla="*/ 28 h 73"/>
                  <a:gd name="T10" fmla="*/ 5 w 17"/>
                  <a:gd name="T11" fmla="*/ 36 h 73"/>
                  <a:gd name="T12" fmla="*/ 5 w 17"/>
                  <a:gd name="T13" fmla="*/ 45 h 73"/>
                  <a:gd name="T14" fmla="*/ 5 w 17"/>
                  <a:gd name="T15" fmla="*/ 54 h 73"/>
                  <a:gd name="T16" fmla="*/ 7 w 17"/>
                  <a:gd name="T17" fmla="*/ 63 h 73"/>
                  <a:gd name="T18" fmla="*/ 10 w 17"/>
                  <a:gd name="T19" fmla="*/ 72 h 73"/>
                  <a:gd name="T20" fmla="*/ 16 w 17"/>
                  <a:gd name="T21" fmla="*/ 71 h 73"/>
                  <a:gd name="T22" fmla="*/ 13 w 17"/>
                  <a:gd name="T23" fmla="*/ 62 h 73"/>
                  <a:gd name="T24" fmla="*/ 11 w 17"/>
                  <a:gd name="T25" fmla="*/ 54 h 73"/>
                  <a:gd name="T26" fmla="*/ 11 w 17"/>
                  <a:gd name="T27" fmla="*/ 45 h 73"/>
                  <a:gd name="T28" fmla="*/ 11 w 17"/>
                  <a:gd name="T29" fmla="*/ 36 h 73"/>
                  <a:gd name="T30" fmla="*/ 11 w 17"/>
                  <a:gd name="T31" fmla="*/ 28 h 73"/>
                  <a:gd name="T32" fmla="*/ 10 w 17"/>
                  <a:gd name="T33" fmla="*/ 19 h 73"/>
                  <a:gd name="T34" fmla="*/ 8 w 17"/>
                  <a:gd name="T35" fmla="*/ 10 h 73"/>
                  <a:gd name="T36" fmla="*/ 5 w 17"/>
                  <a:gd name="T37" fmla="*/ 0 h 73"/>
                  <a:gd name="T38" fmla="*/ 0 w 17"/>
                  <a:gd name="T39" fmla="*/ 0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3">
                    <a:moveTo>
                      <a:pt x="0" y="0"/>
                    </a:moveTo>
                    <a:lnTo>
                      <a:pt x="0" y="0"/>
                    </a:lnTo>
                    <a:lnTo>
                      <a:pt x="2" y="11"/>
                    </a:lnTo>
                    <a:lnTo>
                      <a:pt x="5" y="19"/>
                    </a:lnTo>
                    <a:lnTo>
                      <a:pt x="5" y="28"/>
                    </a:lnTo>
                    <a:lnTo>
                      <a:pt x="5" y="36"/>
                    </a:lnTo>
                    <a:lnTo>
                      <a:pt x="5" y="45"/>
                    </a:lnTo>
                    <a:lnTo>
                      <a:pt x="5" y="54"/>
                    </a:lnTo>
                    <a:lnTo>
                      <a:pt x="7" y="63"/>
                    </a:lnTo>
                    <a:lnTo>
                      <a:pt x="10" y="72"/>
                    </a:lnTo>
                    <a:lnTo>
                      <a:pt x="16" y="71"/>
                    </a:lnTo>
                    <a:lnTo>
                      <a:pt x="13" y="62"/>
                    </a:lnTo>
                    <a:lnTo>
                      <a:pt x="11" y="54"/>
                    </a:lnTo>
                    <a:lnTo>
                      <a:pt x="11" y="45"/>
                    </a:lnTo>
                    <a:lnTo>
                      <a:pt x="11" y="36"/>
                    </a:lnTo>
                    <a:lnTo>
                      <a:pt x="11" y="28"/>
                    </a:lnTo>
                    <a:lnTo>
                      <a:pt x="10" y="19"/>
                    </a:lnTo>
                    <a:lnTo>
                      <a:pt x="8" y="10"/>
                    </a:lnTo>
                    <a:lnTo>
                      <a:pt x="5"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79" name="Freeform 245">
                <a:extLst>
                  <a:ext uri="{FF2B5EF4-FFF2-40B4-BE49-F238E27FC236}">
                    <a16:creationId xmlns:a16="http://schemas.microsoft.com/office/drawing/2014/main" id="{78530207-6E48-1C64-CCFF-FA7A8C5256B1}"/>
                  </a:ext>
                </a:extLst>
              </p:cNvPr>
              <p:cNvSpPr>
                <a:spLocks/>
              </p:cNvSpPr>
              <p:nvPr/>
            </p:nvSpPr>
            <p:spPr bwMode="auto">
              <a:xfrm>
                <a:off x="4203" y="1368"/>
                <a:ext cx="35" cy="75"/>
              </a:xfrm>
              <a:custGeom>
                <a:avLst/>
                <a:gdLst>
                  <a:gd name="T0" fmla="*/ 0 w 35"/>
                  <a:gd name="T1" fmla="*/ 0 h 75"/>
                  <a:gd name="T2" fmla="*/ 0 w 35"/>
                  <a:gd name="T3" fmla="*/ 0 h 75"/>
                  <a:gd name="T4" fmla="*/ 0 w 35"/>
                  <a:gd name="T5" fmla="*/ 5 h 75"/>
                  <a:gd name="T6" fmla="*/ 2 w 35"/>
                  <a:gd name="T7" fmla="*/ 12 h 75"/>
                  <a:gd name="T8" fmla="*/ 6 w 35"/>
                  <a:gd name="T9" fmla="*/ 21 h 75"/>
                  <a:gd name="T10" fmla="*/ 11 w 35"/>
                  <a:gd name="T11" fmla="*/ 32 h 75"/>
                  <a:gd name="T12" fmla="*/ 16 w 35"/>
                  <a:gd name="T13" fmla="*/ 42 h 75"/>
                  <a:gd name="T14" fmla="*/ 21 w 35"/>
                  <a:gd name="T15" fmla="*/ 54 h 75"/>
                  <a:gd name="T16" fmla="*/ 26 w 35"/>
                  <a:gd name="T17" fmla="*/ 65 h 75"/>
                  <a:gd name="T18" fmla="*/ 30 w 35"/>
                  <a:gd name="T19" fmla="*/ 74 h 75"/>
                  <a:gd name="T20" fmla="*/ 34 w 35"/>
                  <a:gd name="T21" fmla="*/ 74 h 75"/>
                  <a:gd name="T22" fmla="*/ 30 w 35"/>
                  <a:gd name="T23" fmla="*/ 63 h 75"/>
                  <a:gd name="T24" fmla="*/ 25 w 35"/>
                  <a:gd name="T25" fmla="*/ 52 h 75"/>
                  <a:gd name="T26" fmla="*/ 20 w 35"/>
                  <a:gd name="T27" fmla="*/ 41 h 75"/>
                  <a:gd name="T28" fmla="*/ 15 w 35"/>
                  <a:gd name="T29" fmla="*/ 30 h 75"/>
                  <a:gd name="T30" fmla="*/ 10 w 35"/>
                  <a:gd name="T31" fmla="*/ 19 h 75"/>
                  <a:gd name="T32" fmla="*/ 6 w 35"/>
                  <a:gd name="T33" fmla="*/ 10 h 75"/>
                  <a:gd name="T34" fmla="*/ 3 w 35"/>
                  <a:gd name="T35" fmla="*/ 4 h 75"/>
                  <a:gd name="T36" fmla="*/ 3 w 35"/>
                  <a:gd name="T37" fmla="*/ 2 h 75"/>
                  <a:gd name="T38" fmla="*/ 0 w 35"/>
                  <a:gd name="T39" fmla="*/ 0 h 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75">
                    <a:moveTo>
                      <a:pt x="0" y="0"/>
                    </a:moveTo>
                    <a:lnTo>
                      <a:pt x="0" y="0"/>
                    </a:lnTo>
                    <a:lnTo>
                      <a:pt x="0" y="5"/>
                    </a:lnTo>
                    <a:lnTo>
                      <a:pt x="2" y="12"/>
                    </a:lnTo>
                    <a:lnTo>
                      <a:pt x="6" y="21"/>
                    </a:lnTo>
                    <a:lnTo>
                      <a:pt x="11" y="32"/>
                    </a:lnTo>
                    <a:lnTo>
                      <a:pt x="16" y="42"/>
                    </a:lnTo>
                    <a:lnTo>
                      <a:pt x="21" y="54"/>
                    </a:lnTo>
                    <a:lnTo>
                      <a:pt x="26" y="65"/>
                    </a:lnTo>
                    <a:lnTo>
                      <a:pt x="30" y="74"/>
                    </a:lnTo>
                    <a:lnTo>
                      <a:pt x="34" y="74"/>
                    </a:lnTo>
                    <a:lnTo>
                      <a:pt x="30" y="63"/>
                    </a:lnTo>
                    <a:lnTo>
                      <a:pt x="25" y="52"/>
                    </a:lnTo>
                    <a:lnTo>
                      <a:pt x="20" y="41"/>
                    </a:lnTo>
                    <a:lnTo>
                      <a:pt x="15" y="30"/>
                    </a:lnTo>
                    <a:lnTo>
                      <a:pt x="10" y="19"/>
                    </a:lnTo>
                    <a:lnTo>
                      <a:pt x="6" y="10"/>
                    </a:lnTo>
                    <a:lnTo>
                      <a:pt x="3" y="4"/>
                    </a:lnTo>
                    <a:lnTo>
                      <a:pt x="3" y="2"/>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0" name="Freeform 246">
                <a:extLst>
                  <a:ext uri="{FF2B5EF4-FFF2-40B4-BE49-F238E27FC236}">
                    <a16:creationId xmlns:a16="http://schemas.microsoft.com/office/drawing/2014/main" id="{EEEAFF0F-ABD6-A5CC-70F0-94DAF31780F1}"/>
                  </a:ext>
                </a:extLst>
              </p:cNvPr>
              <p:cNvSpPr>
                <a:spLocks/>
              </p:cNvSpPr>
              <p:nvPr/>
            </p:nvSpPr>
            <p:spPr bwMode="auto">
              <a:xfrm>
                <a:off x="4203" y="1194"/>
                <a:ext cx="41" cy="177"/>
              </a:xfrm>
              <a:custGeom>
                <a:avLst/>
                <a:gdLst>
                  <a:gd name="T0" fmla="*/ 36 w 41"/>
                  <a:gd name="T1" fmla="*/ 0 h 177"/>
                  <a:gd name="T2" fmla="*/ 36 w 41"/>
                  <a:gd name="T3" fmla="*/ 0 h 177"/>
                  <a:gd name="T4" fmla="*/ 32 w 41"/>
                  <a:gd name="T5" fmla="*/ 11 h 177"/>
                  <a:gd name="T6" fmla="*/ 29 w 41"/>
                  <a:gd name="T7" fmla="*/ 23 h 177"/>
                  <a:gd name="T8" fmla="*/ 26 w 41"/>
                  <a:gd name="T9" fmla="*/ 35 h 177"/>
                  <a:gd name="T10" fmla="*/ 24 w 41"/>
                  <a:gd name="T11" fmla="*/ 47 h 177"/>
                  <a:gd name="T12" fmla="*/ 22 w 41"/>
                  <a:gd name="T13" fmla="*/ 59 h 177"/>
                  <a:gd name="T14" fmla="*/ 20 w 41"/>
                  <a:gd name="T15" fmla="*/ 72 h 177"/>
                  <a:gd name="T16" fmla="*/ 18 w 41"/>
                  <a:gd name="T17" fmla="*/ 85 h 177"/>
                  <a:gd name="T18" fmla="*/ 17 w 41"/>
                  <a:gd name="T19" fmla="*/ 97 h 177"/>
                  <a:gd name="T20" fmla="*/ 16 w 41"/>
                  <a:gd name="T21" fmla="*/ 109 h 177"/>
                  <a:gd name="T22" fmla="*/ 15 w 41"/>
                  <a:gd name="T23" fmla="*/ 121 h 177"/>
                  <a:gd name="T24" fmla="*/ 13 w 41"/>
                  <a:gd name="T25" fmla="*/ 131 h 177"/>
                  <a:gd name="T26" fmla="*/ 11 w 41"/>
                  <a:gd name="T27" fmla="*/ 142 h 177"/>
                  <a:gd name="T28" fmla="*/ 9 w 41"/>
                  <a:gd name="T29" fmla="*/ 151 h 177"/>
                  <a:gd name="T30" fmla="*/ 7 w 41"/>
                  <a:gd name="T31" fmla="*/ 160 h 177"/>
                  <a:gd name="T32" fmla="*/ 3 w 41"/>
                  <a:gd name="T33" fmla="*/ 167 h 177"/>
                  <a:gd name="T34" fmla="*/ 0 w 41"/>
                  <a:gd name="T35" fmla="*/ 174 h 177"/>
                  <a:gd name="T36" fmla="*/ 3 w 41"/>
                  <a:gd name="T37" fmla="*/ 176 h 177"/>
                  <a:gd name="T38" fmla="*/ 7 w 41"/>
                  <a:gd name="T39" fmla="*/ 169 h 177"/>
                  <a:gd name="T40" fmla="*/ 10 w 41"/>
                  <a:gd name="T41" fmla="*/ 161 h 177"/>
                  <a:gd name="T42" fmla="*/ 13 w 41"/>
                  <a:gd name="T43" fmla="*/ 152 h 177"/>
                  <a:gd name="T44" fmla="*/ 15 w 41"/>
                  <a:gd name="T45" fmla="*/ 143 h 177"/>
                  <a:gd name="T46" fmla="*/ 17 w 41"/>
                  <a:gd name="T47" fmla="*/ 132 h 177"/>
                  <a:gd name="T48" fmla="*/ 18 w 41"/>
                  <a:gd name="T49" fmla="*/ 121 h 177"/>
                  <a:gd name="T50" fmla="*/ 20 w 41"/>
                  <a:gd name="T51" fmla="*/ 109 h 177"/>
                  <a:gd name="T52" fmla="*/ 21 w 41"/>
                  <a:gd name="T53" fmla="*/ 97 h 177"/>
                  <a:gd name="T54" fmla="*/ 22 w 41"/>
                  <a:gd name="T55" fmla="*/ 85 h 177"/>
                  <a:gd name="T56" fmla="*/ 24 w 41"/>
                  <a:gd name="T57" fmla="*/ 73 h 177"/>
                  <a:gd name="T58" fmla="*/ 25 w 41"/>
                  <a:gd name="T59" fmla="*/ 60 h 177"/>
                  <a:gd name="T60" fmla="*/ 27 w 41"/>
                  <a:gd name="T61" fmla="*/ 48 h 177"/>
                  <a:gd name="T62" fmla="*/ 30 w 41"/>
                  <a:gd name="T63" fmla="*/ 36 h 177"/>
                  <a:gd name="T64" fmla="*/ 33 w 41"/>
                  <a:gd name="T65" fmla="*/ 24 h 177"/>
                  <a:gd name="T66" fmla="*/ 36 w 41"/>
                  <a:gd name="T67" fmla="*/ 12 h 177"/>
                  <a:gd name="T68" fmla="*/ 40 w 41"/>
                  <a:gd name="T69" fmla="*/ 1 h 177"/>
                  <a:gd name="T70" fmla="*/ 36 w 41"/>
                  <a:gd name="T71" fmla="*/ 0 h 17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177">
                    <a:moveTo>
                      <a:pt x="36" y="0"/>
                    </a:moveTo>
                    <a:lnTo>
                      <a:pt x="36" y="0"/>
                    </a:lnTo>
                    <a:lnTo>
                      <a:pt x="32" y="11"/>
                    </a:lnTo>
                    <a:lnTo>
                      <a:pt x="29" y="23"/>
                    </a:lnTo>
                    <a:lnTo>
                      <a:pt x="26" y="35"/>
                    </a:lnTo>
                    <a:lnTo>
                      <a:pt x="24" y="47"/>
                    </a:lnTo>
                    <a:lnTo>
                      <a:pt x="22" y="59"/>
                    </a:lnTo>
                    <a:lnTo>
                      <a:pt x="20" y="72"/>
                    </a:lnTo>
                    <a:lnTo>
                      <a:pt x="18" y="85"/>
                    </a:lnTo>
                    <a:lnTo>
                      <a:pt x="17" y="97"/>
                    </a:lnTo>
                    <a:lnTo>
                      <a:pt x="16" y="109"/>
                    </a:lnTo>
                    <a:lnTo>
                      <a:pt x="15" y="121"/>
                    </a:lnTo>
                    <a:lnTo>
                      <a:pt x="13" y="131"/>
                    </a:lnTo>
                    <a:lnTo>
                      <a:pt x="11" y="142"/>
                    </a:lnTo>
                    <a:lnTo>
                      <a:pt x="9" y="151"/>
                    </a:lnTo>
                    <a:lnTo>
                      <a:pt x="7" y="160"/>
                    </a:lnTo>
                    <a:lnTo>
                      <a:pt x="3" y="167"/>
                    </a:lnTo>
                    <a:lnTo>
                      <a:pt x="0" y="174"/>
                    </a:lnTo>
                    <a:lnTo>
                      <a:pt x="3" y="176"/>
                    </a:lnTo>
                    <a:lnTo>
                      <a:pt x="7" y="169"/>
                    </a:lnTo>
                    <a:lnTo>
                      <a:pt x="10" y="161"/>
                    </a:lnTo>
                    <a:lnTo>
                      <a:pt x="13" y="152"/>
                    </a:lnTo>
                    <a:lnTo>
                      <a:pt x="15" y="143"/>
                    </a:lnTo>
                    <a:lnTo>
                      <a:pt x="17" y="132"/>
                    </a:lnTo>
                    <a:lnTo>
                      <a:pt x="18" y="121"/>
                    </a:lnTo>
                    <a:lnTo>
                      <a:pt x="20" y="109"/>
                    </a:lnTo>
                    <a:lnTo>
                      <a:pt x="21" y="97"/>
                    </a:lnTo>
                    <a:lnTo>
                      <a:pt x="22" y="85"/>
                    </a:lnTo>
                    <a:lnTo>
                      <a:pt x="24" y="73"/>
                    </a:lnTo>
                    <a:lnTo>
                      <a:pt x="25" y="60"/>
                    </a:lnTo>
                    <a:lnTo>
                      <a:pt x="27" y="48"/>
                    </a:lnTo>
                    <a:lnTo>
                      <a:pt x="30" y="36"/>
                    </a:lnTo>
                    <a:lnTo>
                      <a:pt x="33" y="24"/>
                    </a:lnTo>
                    <a:lnTo>
                      <a:pt x="36" y="12"/>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1" name="Freeform 247">
                <a:extLst>
                  <a:ext uri="{FF2B5EF4-FFF2-40B4-BE49-F238E27FC236}">
                    <a16:creationId xmlns:a16="http://schemas.microsoft.com/office/drawing/2014/main" id="{15E62A0C-B479-C405-58FB-2F06C465FB6E}"/>
                  </a:ext>
                </a:extLst>
              </p:cNvPr>
              <p:cNvSpPr>
                <a:spLocks/>
              </p:cNvSpPr>
              <p:nvPr/>
            </p:nvSpPr>
            <p:spPr bwMode="auto">
              <a:xfrm>
                <a:off x="4239" y="1087"/>
                <a:ext cx="78" cy="109"/>
              </a:xfrm>
              <a:custGeom>
                <a:avLst/>
                <a:gdLst>
                  <a:gd name="T0" fmla="*/ 74 w 78"/>
                  <a:gd name="T1" fmla="*/ 2 h 109"/>
                  <a:gd name="T2" fmla="*/ 73 w 78"/>
                  <a:gd name="T3" fmla="*/ 1 h 109"/>
                  <a:gd name="T4" fmla="*/ 73 w 78"/>
                  <a:gd name="T5" fmla="*/ 10 h 109"/>
                  <a:gd name="T6" fmla="*/ 72 w 78"/>
                  <a:gd name="T7" fmla="*/ 18 h 109"/>
                  <a:gd name="T8" fmla="*/ 69 w 78"/>
                  <a:gd name="T9" fmla="*/ 25 h 109"/>
                  <a:gd name="T10" fmla="*/ 66 w 78"/>
                  <a:gd name="T11" fmla="*/ 32 h 109"/>
                  <a:gd name="T12" fmla="*/ 62 w 78"/>
                  <a:gd name="T13" fmla="*/ 39 h 109"/>
                  <a:gd name="T14" fmla="*/ 56 w 78"/>
                  <a:gd name="T15" fmla="*/ 45 h 109"/>
                  <a:gd name="T16" fmla="*/ 50 w 78"/>
                  <a:gd name="T17" fmla="*/ 51 h 109"/>
                  <a:gd name="T18" fmla="*/ 44 w 78"/>
                  <a:gd name="T19" fmla="*/ 57 h 109"/>
                  <a:gd name="T20" fmla="*/ 38 w 78"/>
                  <a:gd name="T21" fmla="*/ 64 h 109"/>
                  <a:gd name="T22" fmla="*/ 31 w 78"/>
                  <a:gd name="T23" fmla="*/ 69 h 109"/>
                  <a:gd name="T24" fmla="*/ 25 w 78"/>
                  <a:gd name="T25" fmla="*/ 75 h 109"/>
                  <a:gd name="T26" fmla="*/ 19 w 78"/>
                  <a:gd name="T27" fmla="*/ 81 h 109"/>
                  <a:gd name="T28" fmla="*/ 13 w 78"/>
                  <a:gd name="T29" fmla="*/ 87 h 109"/>
                  <a:gd name="T30" fmla="*/ 8 w 78"/>
                  <a:gd name="T31" fmla="*/ 93 h 109"/>
                  <a:gd name="T32" fmla="*/ 4 w 78"/>
                  <a:gd name="T33" fmla="*/ 100 h 109"/>
                  <a:gd name="T34" fmla="*/ 0 w 78"/>
                  <a:gd name="T35" fmla="*/ 107 h 109"/>
                  <a:gd name="T36" fmla="*/ 4 w 78"/>
                  <a:gd name="T37" fmla="*/ 108 h 109"/>
                  <a:gd name="T38" fmla="*/ 7 w 78"/>
                  <a:gd name="T39" fmla="*/ 101 h 109"/>
                  <a:gd name="T40" fmla="*/ 11 w 78"/>
                  <a:gd name="T41" fmla="*/ 95 h 109"/>
                  <a:gd name="T42" fmla="*/ 16 w 78"/>
                  <a:gd name="T43" fmla="*/ 90 h 109"/>
                  <a:gd name="T44" fmla="*/ 21 w 78"/>
                  <a:gd name="T45" fmla="*/ 84 h 109"/>
                  <a:gd name="T46" fmla="*/ 28 w 78"/>
                  <a:gd name="T47" fmla="*/ 78 h 109"/>
                  <a:gd name="T48" fmla="*/ 34 w 78"/>
                  <a:gd name="T49" fmla="*/ 73 h 109"/>
                  <a:gd name="T50" fmla="*/ 41 w 78"/>
                  <a:gd name="T51" fmla="*/ 67 h 109"/>
                  <a:gd name="T52" fmla="*/ 47 w 78"/>
                  <a:gd name="T53" fmla="*/ 61 h 109"/>
                  <a:gd name="T54" fmla="*/ 53 w 78"/>
                  <a:gd name="T55" fmla="*/ 54 h 109"/>
                  <a:gd name="T56" fmla="*/ 59 w 78"/>
                  <a:gd name="T57" fmla="*/ 48 h 109"/>
                  <a:gd name="T58" fmla="*/ 65 w 78"/>
                  <a:gd name="T59" fmla="*/ 41 h 109"/>
                  <a:gd name="T60" fmla="*/ 69 w 78"/>
                  <a:gd name="T61" fmla="*/ 34 h 109"/>
                  <a:gd name="T62" fmla="*/ 73 w 78"/>
                  <a:gd name="T63" fmla="*/ 27 h 109"/>
                  <a:gd name="T64" fmla="*/ 75 w 78"/>
                  <a:gd name="T65" fmla="*/ 19 h 109"/>
                  <a:gd name="T66" fmla="*/ 77 w 78"/>
                  <a:gd name="T67" fmla="*/ 10 h 109"/>
                  <a:gd name="T68" fmla="*/ 77 w 78"/>
                  <a:gd name="T69" fmla="*/ 1 h 109"/>
                  <a:gd name="T70" fmla="*/ 77 w 78"/>
                  <a:gd name="T71" fmla="*/ 0 h 109"/>
                  <a:gd name="T72" fmla="*/ 77 w 78"/>
                  <a:gd name="T73" fmla="*/ 1 h 109"/>
                  <a:gd name="T74" fmla="*/ 77 w 78"/>
                  <a:gd name="T75" fmla="*/ 0 h 109"/>
                  <a:gd name="T76" fmla="*/ 74 w 78"/>
                  <a:gd name="T77" fmla="*/ 2 h 1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8" h="109">
                    <a:moveTo>
                      <a:pt x="74" y="2"/>
                    </a:moveTo>
                    <a:lnTo>
                      <a:pt x="73" y="1"/>
                    </a:lnTo>
                    <a:lnTo>
                      <a:pt x="73" y="10"/>
                    </a:lnTo>
                    <a:lnTo>
                      <a:pt x="72" y="18"/>
                    </a:lnTo>
                    <a:lnTo>
                      <a:pt x="69" y="25"/>
                    </a:lnTo>
                    <a:lnTo>
                      <a:pt x="66" y="32"/>
                    </a:lnTo>
                    <a:lnTo>
                      <a:pt x="62" y="39"/>
                    </a:lnTo>
                    <a:lnTo>
                      <a:pt x="56" y="45"/>
                    </a:lnTo>
                    <a:lnTo>
                      <a:pt x="50" y="51"/>
                    </a:lnTo>
                    <a:lnTo>
                      <a:pt x="44" y="57"/>
                    </a:lnTo>
                    <a:lnTo>
                      <a:pt x="38" y="64"/>
                    </a:lnTo>
                    <a:lnTo>
                      <a:pt x="31" y="69"/>
                    </a:lnTo>
                    <a:lnTo>
                      <a:pt x="25" y="75"/>
                    </a:lnTo>
                    <a:lnTo>
                      <a:pt x="19" y="81"/>
                    </a:lnTo>
                    <a:lnTo>
                      <a:pt x="13" y="87"/>
                    </a:lnTo>
                    <a:lnTo>
                      <a:pt x="8" y="93"/>
                    </a:lnTo>
                    <a:lnTo>
                      <a:pt x="4" y="100"/>
                    </a:lnTo>
                    <a:lnTo>
                      <a:pt x="0" y="107"/>
                    </a:lnTo>
                    <a:lnTo>
                      <a:pt x="4" y="108"/>
                    </a:lnTo>
                    <a:lnTo>
                      <a:pt x="7" y="101"/>
                    </a:lnTo>
                    <a:lnTo>
                      <a:pt x="11" y="95"/>
                    </a:lnTo>
                    <a:lnTo>
                      <a:pt x="16" y="90"/>
                    </a:lnTo>
                    <a:lnTo>
                      <a:pt x="21" y="84"/>
                    </a:lnTo>
                    <a:lnTo>
                      <a:pt x="28" y="78"/>
                    </a:lnTo>
                    <a:lnTo>
                      <a:pt x="34" y="73"/>
                    </a:lnTo>
                    <a:lnTo>
                      <a:pt x="41" y="67"/>
                    </a:lnTo>
                    <a:lnTo>
                      <a:pt x="47" y="61"/>
                    </a:lnTo>
                    <a:lnTo>
                      <a:pt x="53" y="54"/>
                    </a:lnTo>
                    <a:lnTo>
                      <a:pt x="59" y="48"/>
                    </a:lnTo>
                    <a:lnTo>
                      <a:pt x="65" y="41"/>
                    </a:lnTo>
                    <a:lnTo>
                      <a:pt x="69" y="34"/>
                    </a:lnTo>
                    <a:lnTo>
                      <a:pt x="73" y="27"/>
                    </a:lnTo>
                    <a:lnTo>
                      <a:pt x="75" y="19"/>
                    </a:lnTo>
                    <a:lnTo>
                      <a:pt x="77" y="10"/>
                    </a:lnTo>
                    <a:lnTo>
                      <a:pt x="77" y="1"/>
                    </a:lnTo>
                    <a:lnTo>
                      <a:pt x="77" y="0"/>
                    </a:lnTo>
                    <a:lnTo>
                      <a:pt x="77" y="1"/>
                    </a:lnTo>
                    <a:lnTo>
                      <a:pt x="77" y="0"/>
                    </a:lnTo>
                    <a:lnTo>
                      <a:pt x="74"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2" name="Freeform 248">
                <a:extLst>
                  <a:ext uri="{FF2B5EF4-FFF2-40B4-BE49-F238E27FC236}">
                    <a16:creationId xmlns:a16="http://schemas.microsoft.com/office/drawing/2014/main" id="{B5DDEFCB-EF7E-F97F-AC70-EC08E55B41F9}"/>
                  </a:ext>
                </a:extLst>
              </p:cNvPr>
              <p:cNvSpPr>
                <a:spLocks/>
              </p:cNvSpPr>
              <p:nvPr/>
            </p:nvSpPr>
            <p:spPr bwMode="auto">
              <a:xfrm>
                <a:off x="4295" y="1066"/>
                <a:ext cx="22" cy="24"/>
              </a:xfrm>
              <a:custGeom>
                <a:avLst/>
                <a:gdLst>
                  <a:gd name="T0" fmla="*/ 0 w 22"/>
                  <a:gd name="T1" fmla="*/ 2 h 24"/>
                  <a:gd name="T2" fmla="*/ 1 w 22"/>
                  <a:gd name="T3" fmla="*/ 2 h 24"/>
                  <a:gd name="T4" fmla="*/ 18 w 22"/>
                  <a:gd name="T5" fmla="*/ 23 h 24"/>
                  <a:gd name="T6" fmla="*/ 21 w 22"/>
                  <a:gd name="T7" fmla="*/ 21 h 24"/>
                  <a:gd name="T8" fmla="*/ 3 w 22"/>
                  <a:gd name="T9" fmla="*/ 0 h 24"/>
                  <a:gd name="T10" fmla="*/ 4 w 22"/>
                  <a:gd name="T11" fmla="*/ 0 h 24"/>
                  <a:gd name="T12" fmla="*/ 0 w 22"/>
                  <a:gd name="T13" fmla="*/ 2 h 24"/>
                  <a:gd name="T14" fmla="*/ 1 w 22"/>
                  <a:gd name="T15" fmla="*/ 2 h 24"/>
                  <a:gd name="T16" fmla="*/ 0 w 22"/>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24">
                    <a:moveTo>
                      <a:pt x="0" y="2"/>
                    </a:moveTo>
                    <a:lnTo>
                      <a:pt x="1" y="2"/>
                    </a:lnTo>
                    <a:lnTo>
                      <a:pt x="18" y="23"/>
                    </a:lnTo>
                    <a:lnTo>
                      <a:pt x="21" y="21"/>
                    </a:lnTo>
                    <a:lnTo>
                      <a:pt x="3" y="0"/>
                    </a:lnTo>
                    <a:lnTo>
                      <a:pt x="4" y="0"/>
                    </a:lnTo>
                    <a:lnTo>
                      <a:pt x="0" y="2"/>
                    </a:lnTo>
                    <a:lnTo>
                      <a:pt x="1" y="2"/>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3" name="Freeform 249">
                <a:extLst>
                  <a:ext uri="{FF2B5EF4-FFF2-40B4-BE49-F238E27FC236}">
                    <a16:creationId xmlns:a16="http://schemas.microsoft.com/office/drawing/2014/main" id="{1F975C24-F544-D0ED-14F5-706DCF0E3191}"/>
                  </a:ext>
                </a:extLst>
              </p:cNvPr>
              <p:cNvSpPr>
                <a:spLocks/>
              </p:cNvSpPr>
              <p:nvPr/>
            </p:nvSpPr>
            <p:spPr bwMode="auto">
              <a:xfrm>
                <a:off x="4274" y="1039"/>
                <a:ext cx="26" cy="30"/>
              </a:xfrm>
              <a:custGeom>
                <a:avLst/>
                <a:gdLst>
                  <a:gd name="T0" fmla="*/ 0 w 26"/>
                  <a:gd name="T1" fmla="*/ 4 h 30"/>
                  <a:gd name="T2" fmla="*/ 0 w 26"/>
                  <a:gd name="T3" fmla="*/ 4 h 30"/>
                  <a:gd name="T4" fmla="*/ 8 w 26"/>
                  <a:gd name="T5" fmla="*/ 4 h 30"/>
                  <a:gd name="T6" fmla="*/ 12 w 26"/>
                  <a:gd name="T7" fmla="*/ 5 h 30"/>
                  <a:gd name="T8" fmla="*/ 13 w 26"/>
                  <a:gd name="T9" fmla="*/ 6 h 30"/>
                  <a:gd name="T10" fmla="*/ 14 w 26"/>
                  <a:gd name="T11" fmla="*/ 8 h 30"/>
                  <a:gd name="T12" fmla="*/ 15 w 26"/>
                  <a:gd name="T13" fmla="*/ 11 h 30"/>
                  <a:gd name="T14" fmla="*/ 16 w 26"/>
                  <a:gd name="T15" fmla="*/ 15 h 30"/>
                  <a:gd name="T16" fmla="*/ 18 w 26"/>
                  <a:gd name="T17" fmla="*/ 21 h 30"/>
                  <a:gd name="T18" fmla="*/ 21 w 26"/>
                  <a:gd name="T19" fmla="*/ 29 h 30"/>
                  <a:gd name="T20" fmla="*/ 25 w 26"/>
                  <a:gd name="T21" fmla="*/ 27 h 30"/>
                  <a:gd name="T22" fmla="*/ 22 w 26"/>
                  <a:gd name="T23" fmla="*/ 20 h 30"/>
                  <a:gd name="T24" fmla="*/ 20 w 26"/>
                  <a:gd name="T25" fmla="*/ 14 h 30"/>
                  <a:gd name="T26" fmla="*/ 19 w 26"/>
                  <a:gd name="T27" fmla="*/ 10 h 30"/>
                  <a:gd name="T28" fmla="*/ 18 w 26"/>
                  <a:gd name="T29" fmla="*/ 6 h 30"/>
                  <a:gd name="T30" fmla="*/ 16 w 26"/>
                  <a:gd name="T31" fmla="*/ 4 h 30"/>
                  <a:gd name="T32" fmla="*/ 13 w 26"/>
                  <a:gd name="T33" fmla="*/ 2 h 30"/>
                  <a:gd name="T34" fmla="*/ 8 w 26"/>
                  <a:gd name="T35" fmla="*/ 0 h 30"/>
                  <a:gd name="T36" fmla="*/ 0 w 26"/>
                  <a:gd name="T37" fmla="*/ 0 h 30"/>
                  <a:gd name="T38" fmla="*/ 0 w 26"/>
                  <a:gd name="T39" fmla="*/ 4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30">
                    <a:moveTo>
                      <a:pt x="0" y="4"/>
                    </a:moveTo>
                    <a:lnTo>
                      <a:pt x="0" y="4"/>
                    </a:lnTo>
                    <a:lnTo>
                      <a:pt x="8" y="4"/>
                    </a:lnTo>
                    <a:lnTo>
                      <a:pt x="12" y="5"/>
                    </a:lnTo>
                    <a:lnTo>
                      <a:pt x="13" y="6"/>
                    </a:lnTo>
                    <a:lnTo>
                      <a:pt x="14" y="8"/>
                    </a:lnTo>
                    <a:lnTo>
                      <a:pt x="15" y="11"/>
                    </a:lnTo>
                    <a:lnTo>
                      <a:pt x="16" y="15"/>
                    </a:lnTo>
                    <a:lnTo>
                      <a:pt x="18" y="21"/>
                    </a:lnTo>
                    <a:lnTo>
                      <a:pt x="21" y="29"/>
                    </a:lnTo>
                    <a:lnTo>
                      <a:pt x="25" y="27"/>
                    </a:lnTo>
                    <a:lnTo>
                      <a:pt x="22" y="20"/>
                    </a:lnTo>
                    <a:lnTo>
                      <a:pt x="20" y="14"/>
                    </a:lnTo>
                    <a:lnTo>
                      <a:pt x="19" y="10"/>
                    </a:lnTo>
                    <a:lnTo>
                      <a:pt x="18" y="6"/>
                    </a:lnTo>
                    <a:lnTo>
                      <a:pt x="16" y="4"/>
                    </a:lnTo>
                    <a:lnTo>
                      <a:pt x="13" y="2"/>
                    </a:lnTo>
                    <a:lnTo>
                      <a:pt x="8" y="0"/>
                    </a:lnTo>
                    <a:lnTo>
                      <a:pt x="0"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4" name="Freeform 250">
                <a:extLst>
                  <a:ext uri="{FF2B5EF4-FFF2-40B4-BE49-F238E27FC236}">
                    <a16:creationId xmlns:a16="http://schemas.microsoft.com/office/drawing/2014/main" id="{165D379F-04D4-DFEA-3FD4-4D6E029A54D0}"/>
                  </a:ext>
                </a:extLst>
              </p:cNvPr>
              <p:cNvSpPr>
                <a:spLocks/>
              </p:cNvSpPr>
              <p:nvPr/>
            </p:nvSpPr>
            <p:spPr bwMode="auto">
              <a:xfrm>
                <a:off x="4081" y="1039"/>
                <a:ext cx="194" cy="250"/>
              </a:xfrm>
              <a:custGeom>
                <a:avLst/>
                <a:gdLst>
                  <a:gd name="T0" fmla="*/ 4 w 194"/>
                  <a:gd name="T1" fmla="*/ 249 h 250"/>
                  <a:gd name="T2" fmla="*/ 4 w 194"/>
                  <a:gd name="T3" fmla="*/ 249 h 250"/>
                  <a:gd name="T4" fmla="*/ 8 w 194"/>
                  <a:gd name="T5" fmla="*/ 231 h 250"/>
                  <a:gd name="T6" fmla="*/ 14 w 194"/>
                  <a:gd name="T7" fmla="*/ 212 h 250"/>
                  <a:gd name="T8" fmla="*/ 20 w 194"/>
                  <a:gd name="T9" fmla="*/ 192 h 250"/>
                  <a:gd name="T10" fmla="*/ 27 w 194"/>
                  <a:gd name="T11" fmla="*/ 171 h 250"/>
                  <a:gd name="T12" fmla="*/ 36 w 194"/>
                  <a:gd name="T13" fmla="*/ 151 h 250"/>
                  <a:gd name="T14" fmla="*/ 45 w 194"/>
                  <a:gd name="T15" fmla="*/ 130 h 250"/>
                  <a:gd name="T16" fmla="*/ 55 w 194"/>
                  <a:gd name="T17" fmla="*/ 109 h 250"/>
                  <a:gd name="T18" fmla="*/ 66 w 194"/>
                  <a:gd name="T19" fmla="*/ 89 h 250"/>
                  <a:gd name="T20" fmla="*/ 79 w 194"/>
                  <a:gd name="T21" fmla="*/ 71 h 250"/>
                  <a:gd name="T22" fmla="*/ 93 w 194"/>
                  <a:gd name="T23" fmla="*/ 55 h 250"/>
                  <a:gd name="T24" fmla="*/ 107 w 194"/>
                  <a:gd name="T25" fmla="*/ 39 h 250"/>
                  <a:gd name="T26" fmla="*/ 122 w 194"/>
                  <a:gd name="T27" fmla="*/ 26 h 250"/>
                  <a:gd name="T28" fmla="*/ 139 w 194"/>
                  <a:gd name="T29" fmla="*/ 16 h 250"/>
                  <a:gd name="T30" fmla="*/ 156 w 194"/>
                  <a:gd name="T31" fmla="*/ 9 h 250"/>
                  <a:gd name="T32" fmla="*/ 173 w 194"/>
                  <a:gd name="T33" fmla="*/ 4 h 250"/>
                  <a:gd name="T34" fmla="*/ 193 w 194"/>
                  <a:gd name="T35" fmla="*/ 4 h 250"/>
                  <a:gd name="T36" fmla="*/ 193 w 194"/>
                  <a:gd name="T37" fmla="*/ 0 h 250"/>
                  <a:gd name="T38" fmla="*/ 173 w 194"/>
                  <a:gd name="T39" fmla="*/ 0 h 250"/>
                  <a:gd name="T40" fmla="*/ 155 w 194"/>
                  <a:gd name="T41" fmla="*/ 5 h 250"/>
                  <a:gd name="T42" fmla="*/ 137 w 194"/>
                  <a:gd name="T43" fmla="*/ 12 h 250"/>
                  <a:gd name="T44" fmla="*/ 120 w 194"/>
                  <a:gd name="T45" fmla="*/ 24 h 250"/>
                  <a:gd name="T46" fmla="*/ 104 w 194"/>
                  <a:gd name="T47" fmla="*/ 36 h 250"/>
                  <a:gd name="T48" fmla="*/ 90 w 194"/>
                  <a:gd name="T49" fmla="*/ 51 h 250"/>
                  <a:gd name="T50" fmla="*/ 76 w 194"/>
                  <a:gd name="T51" fmla="*/ 69 h 250"/>
                  <a:gd name="T52" fmla="*/ 63 w 194"/>
                  <a:gd name="T53" fmla="*/ 87 h 250"/>
                  <a:gd name="T54" fmla="*/ 51 w 194"/>
                  <a:gd name="T55" fmla="*/ 107 h 250"/>
                  <a:gd name="T56" fmla="*/ 41 w 194"/>
                  <a:gd name="T57" fmla="*/ 128 h 250"/>
                  <a:gd name="T58" fmla="*/ 32 w 194"/>
                  <a:gd name="T59" fmla="*/ 149 h 250"/>
                  <a:gd name="T60" fmla="*/ 24 w 194"/>
                  <a:gd name="T61" fmla="*/ 171 h 250"/>
                  <a:gd name="T62" fmla="*/ 16 w 194"/>
                  <a:gd name="T63" fmla="*/ 191 h 250"/>
                  <a:gd name="T64" fmla="*/ 10 w 194"/>
                  <a:gd name="T65" fmla="*/ 211 h 250"/>
                  <a:gd name="T66" fmla="*/ 4 w 194"/>
                  <a:gd name="T67" fmla="*/ 230 h 250"/>
                  <a:gd name="T68" fmla="*/ 0 w 194"/>
                  <a:gd name="T69" fmla="*/ 248 h 250"/>
                  <a:gd name="T70" fmla="*/ 4 w 194"/>
                  <a:gd name="T71" fmla="*/ 249 h 2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4" h="250">
                    <a:moveTo>
                      <a:pt x="4" y="249"/>
                    </a:moveTo>
                    <a:lnTo>
                      <a:pt x="4" y="249"/>
                    </a:lnTo>
                    <a:lnTo>
                      <a:pt x="8" y="231"/>
                    </a:lnTo>
                    <a:lnTo>
                      <a:pt x="14" y="212"/>
                    </a:lnTo>
                    <a:lnTo>
                      <a:pt x="20" y="192"/>
                    </a:lnTo>
                    <a:lnTo>
                      <a:pt x="27" y="171"/>
                    </a:lnTo>
                    <a:lnTo>
                      <a:pt x="36" y="151"/>
                    </a:lnTo>
                    <a:lnTo>
                      <a:pt x="45" y="130"/>
                    </a:lnTo>
                    <a:lnTo>
                      <a:pt x="55" y="109"/>
                    </a:lnTo>
                    <a:lnTo>
                      <a:pt x="66" y="89"/>
                    </a:lnTo>
                    <a:lnTo>
                      <a:pt x="79" y="71"/>
                    </a:lnTo>
                    <a:lnTo>
                      <a:pt x="93" y="55"/>
                    </a:lnTo>
                    <a:lnTo>
                      <a:pt x="107" y="39"/>
                    </a:lnTo>
                    <a:lnTo>
                      <a:pt x="122" y="26"/>
                    </a:lnTo>
                    <a:lnTo>
                      <a:pt x="139" y="16"/>
                    </a:lnTo>
                    <a:lnTo>
                      <a:pt x="156" y="9"/>
                    </a:lnTo>
                    <a:lnTo>
                      <a:pt x="173" y="4"/>
                    </a:lnTo>
                    <a:lnTo>
                      <a:pt x="193" y="4"/>
                    </a:lnTo>
                    <a:lnTo>
                      <a:pt x="193" y="0"/>
                    </a:lnTo>
                    <a:lnTo>
                      <a:pt x="173" y="0"/>
                    </a:lnTo>
                    <a:lnTo>
                      <a:pt x="155" y="5"/>
                    </a:lnTo>
                    <a:lnTo>
                      <a:pt x="137" y="12"/>
                    </a:lnTo>
                    <a:lnTo>
                      <a:pt x="120" y="24"/>
                    </a:lnTo>
                    <a:lnTo>
                      <a:pt x="104" y="36"/>
                    </a:lnTo>
                    <a:lnTo>
                      <a:pt x="90" y="51"/>
                    </a:lnTo>
                    <a:lnTo>
                      <a:pt x="76" y="69"/>
                    </a:lnTo>
                    <a:lnTo>
                      <a:pt x="63" y="87"/>
                    </a:lnTo>
                    <a:lnTo>
                      <a:pt x="51" y="107"/>
                    </a:lnTo>
                    <a:lnTo>
                      <a:pt x="41" y="128"/>
                    </a:lnTo>
                    <a:lnTo>
                      <a:pt x="32" y="149"/>
                    </a:lnTo>
                    <a:lnTo>
                      <a:pt x="24" y="171"/>
                    </a:lnTo>
                    <a:lnTo>
                      <a:pt x="16" y="191"/>
                    </a:lnTo>
                    <a:lnTo>
                      <a:pt x="10" y="211"/>
                    </a:lnTo>
                    <a:lnTo>
                      <a:pt x="4" y="230"/>
                    </a:lnTo>
                    <a:lnTo>
                      <a:pt x="0" y="248"/>
                    </a:lnTo>
                    <a:lnTo>
                      <a:pt x="4" y="2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5" name="Freeform 251">
                <a:extLst>
                  <a:ext uri="{FF2B5EF4-FFF2-40B4-BE49-F238E27FC236}">
                    <a16:creationId xmlns:a16="http://schemas.microsoft.com/office/drawing/2014/main" id="{6995025F-3EFB-00F7-40CC-609A2F731351}"/>
                  </a:ext>
                </a:extLst>
              </p:cNvPr>
              <p:cNvSpPr>
                <a:spLocks/>
              </p:cNvSpPr>
              <p:nvPr/>
            </p:nvSpPr>
            <p:spPr bwMode="auto">
              <a:xfrm>
                <a:off x="4059" y="1287"/>
                <a:ext cx="27" cy="122"/>
              </a:xfrm>
              <a:custGeom>
                <a:avLst/>
                <a:gdLst>
                  <a:gd name="T0" fmla="*/ 10 w 27"/>
                  <a:gd name="T1" fmla="*/ 120 h 122"/>
                  <a:gd name="T2" fmla="*/ 10 w 27"/>
                  <a:gd name="T3" fmla="*/ 120 h 122"/>
                  <a:gd name="T4" fmla="*/ 8 w 27"/>
                  <a:gd name="T5" fmla="*/ 105 h 122"/>
                  <a:gd name="T6" fmla="*/ 6 w 27"/>
                  <a:gd name="T7" fmla="*/ 93 h 122"/>
                  <a:gd name="T8" fmla="*/ 4 w 27"/>
                  <a:gd name="T9" fmla="*/ 84 h 122"/>
                  <a:gd name="T10" fmla="*/ 4 w 27"/>
                  <a:gd name="T11" fmla="*/ 76 h 122"/>
                  <a:gd name="T12" fmla="*/ 4 w 27"/>
                  <a:gd name="T13" fmla="*/ 71 h 122"/>
                  <a:gd name="T14" fmla="*/ 4 w 27"/>
                  <a:gd name="T15" fmla="*/ 67 h 122"/>
                  <a:gd name="T16" fmla="*/ 4 w 27"/>
                  <a:gd name="T17" fmla="*/ 64 h 122"/>
                  <a:gd name="T18" fmla="*/ 5 w 27"/>
                  <a:gd name="T19" fmla="*/ 62 h 122"/>
                  <a:gd name="T20" fmla="*/ 6 w 27"/>
                  <a:gd name="T21" fmla="*/ 59 h 122"/>
                  <a:gd name="T22" fmla="*/ 8 w 27"/>
                  <a:gd name="T23" fmla="*/ 55 h 122"/>
                  <a:gd name="T24" fmla="*/ 11 w 27"/>
                  <a:gd name="T25" fmla="*/ 51 h 122"/>
                  <a:gd name="T26" fmla="*/ 13 w 27"/>
                  <a:gd name="T27" fmla="*/ 46 h 122"/>
                  <a:gd name="T28" fmla="*/ 16 w 27"/>
                  <a:gd name="T29" fmla="*/ 38 h 122"/>
                  <a:gd name="T30" fmla="*/ 19 w 27"/>
                  <a:gd name="T31" fmla="*/ 28 h 122"/>
                  <a:gd name="T32" fmla="*/ 22 w 27"/>
                  <a:gd name="T33" fmla="*/ 16 h 122"/>
                  <a:gd name="T34" fmla="*/ 26 w 27"/>
                  <a:gd name="T35" fmla="*/ 1 h 122"/>
                  <a:gd name="T36" fmla="*/ 22 w 27"/>
                  <a:gd name="T37" fmla="*/ 0 h 122"/>
                  <a:gd name="T38" fmla="*/ 18 w 27"/>
                  <a:gd name="T39" fmla="*/ 15 h 122"/>
                  <a:gd name="T40" fmla="*/ 15 w 27"/>
                  <a:gd name="T41" fmla="*/ 27 h 122"/>
                  <a:gd name="T42" fmla="*/ 12 w 27"/>
                  <a:gd name="T43" fmla="*/ 37 h 122"/>
                  <a:gd name="T44" fmla="*/ 9 w 27"/>
                  <a:gd name="T45" fmla="*/ 44 h 122"/>
                  <a:gd name="T46" fmla="*/ 7 w 27"/>
                  <a:gd name="T47" fmla="*/ 49 h 122"/>
                  <a:gd name="T48" fmla="*/ 5 w 27"/>
                  <a:gd name="T49" fmla="*/ 54 h 122"/>
                  <a:gd name="T50" fmla="*/ 2 w 27"/>
                  <a:gd name="T51" fmla="*/ 57 h 122"/>
                  <a:gd name="T52" fmla="*/ 2 w 27"/>
                  <a:gd name="T53" fmla="*/ 60 h 122"/>
                  <a:gd name="T54" fmla="*/ 0 w 27"/>
                  <a:gd name="T55" fmla="*/ 63 h 122"/>
                  <a:gd name="T56" fmla="*/ 0 w 27"/>
                  <a:gd name="T57" fmla="*/ 67 h 122"/>
                  <a:gd name="T58" fmla="*/ 0 w 27"/>
                  <a:gd name="T59" fmla="*/ 71 h 122"/>
                  <a:gd name="T60" fmla="*/ 0 w 27"/>
                  <a:gd name="T61" fmla="*/ 76 h 122"/>
                  <a:gd name="T62" fmla="*/ 1 w 27"/>
                  <a:gd name="T63" fmla="*/ 84 h 122"/>
                  <a:gd name="T64" fmla="*/ 2 w 27"/>
                  <a:gd name="T65" fmla="*/ 94 h 122"/>
                  <a:gd name="T66" fmla="*/ 4 w 27"/>
                  <a:gd name="T67" fmla="*/ 106 h 122"/>
                  <a:gd name="T68" fmla="*/ 6 w 27"/>
                  <a:gd name="T69" fmla="*/ 121 h 122"/>
                  <a:gd name="T70" fmla="*/ 10 w 27"/>
                  <a:gd name="T71" fmla="*/ 120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7" h="122">
                    <a:moveTo>
                      <a:pt x="10" y="120"/>
                    </a:moveTo>
                    <a:lnTo>
                      <a:pt x="10" y="120"/>
                    </a:lnTo>
                    <a:lnTo>
                      <a:pt x="8" y="105"/>
                    </a:lnTo>
                    <a:lnTo>
                      <a:pt x="6" y="93"/>
                    </a:lnTo>
                    <a:lnTo>
                      <a:pt x="4" y="84"/>
                    </a:lnTo>
                    <a:lnTo>
                      <a:pt x="4" y="76"/>
                    </a:lnTo>
                    <a:lnTo>
                      <a:pt x="4" y="71"/>
                    </a:lnTo>
                    <a:lnTo>
                      <a:pt x="4" y="67"/>
                    </a:lnTo>
                    <a:lnTo>
                      <a:pt x="4" y="64"/>
                    </a:lnTo>
                    <a:lnTo>
                      <a:pt x="5" y="62"/>
                    </a:lnTo>
                    <a:lnTo>
                      <a:pt x="6" y="59"/>
                    </a:lnTo>
                    <a:lnTo>
                      <a:pt x="8" y="55"/>
                    </a:lnTo>
                    <a:lnTo>
                      <a:pt x="11" y="51"/>
                    </a:lnTo>
                    <a:lnTo>
                      <a:pt x="13" y="46"/>
                    </a:lnTo>
                    <a:lnTo>
                      <a:pt x="16" y="38"/>
                    </a:lnTo>
                    <a:lnTo>
                      <a:pt x="19" y="28"/>
                    </a:lnTo>
                    <a:lnTo>
                      <a:pt x="22" y="16"/>
                    </a:lnTo>
                    <a:lnTo>
                      <a:pt x="26" y="1"/>
                    </a:lnTo>
                    <a:lnTo>
                      <a:pt x="22" y="0"/>
                    </a:lnTo>
                    <a:lnTo>
                      <a:pt x="18" y="15"/>
                    </a:lnTo>
                    <a:lnTo>
                      <a:pt x="15" y="27"/>
                    </a:lnTo>
                    <a:lnTo>
                      <a:pt x="12" y="37"/>
                    </a:lnTo>
                    <a:lnTo>
                      <a:pt x="9" y="44"/>
                    </a:lnTo>
                    <a:lnTo>
                      <a:pt x="7" y="49"/>
                    </a:lnTo>
                    <a:lnTo>
                      <a:pt x="5" y="54"/>
                    </a:lnTo>
                    <a:lnTo>
                      <a:pt x="2" y="57"/>
                    </a:lnTo>
                    <a:lnTo>
                      <a:pt x="2" y="60"/>
                    </a:lnTo>
                    <a:lnTo>
                      <a:pt x="0" y="63"/>
                    </a:lnTo>
                    <a:lnTo>
                      <a:pt x="0" y="67"/>
                    </a:lnTo>
                    <a:lnTo>
                      <a:pt x="0" y="71"/>
                    </a:lnTo>
                    <a:lnTo>
                      <a:pt x="0" y="76"/>
                    </a:lnTo>
                    <a:lnTo>
                      <a:pt x="1" y="84"/>
                    </a:lnTo>
                    <a:lnTo>
                      <a:pt x="2" y="94"/>
                    </a:lnTo>
                    <a:lnTo>
                      <a:pt x="4" y="106"/>
                    </a:lnTo>
                    <a:lnTo>
                      <a:pt x="6" y="121"/>
                    </a:lnTo>
                    <a:lnTo>
                      <a:pt x="10" y="12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6" name="Freeform 252">
                <a:extLst>
                  <a:ext uri="{FF2B5EF4-FFF2-40B4-BE49-F238E27FC236}">
                    <a16:creationId xmlns:a16="http://schemas.microsoft.com/office/drawing/2014/main" id="{C3DA0B9B-9C9B-3BC4-6184-A11C063CA494}"/>
                  </a:ext>
                </a:extLst>
              </p:cNvPr>
              <p:cNvSpPr>
                <a:spLocks/>
              </p:cNvSpPr>
              <p:nvPr/>
            </p:nvSpPr>
            <p:spPr bwMode="auto">
              <a:xfrm>
                <a:off x="4065" y="1407"/>
                <a:ext cx="62" cy="65"/>
              </a:xfrm>
              <a:custGeom>
                <a:avLst/>
                <a:gdLst>
                  <a:gd name="T0" fmla="*/ 61 w 62"/>
                  <a:gd name="T1" fmla="*/ 61 h 65"/>
                  <a:gd name="T2" fmla="*/ 61 w 62"/>
                  <a:gd name="T3" fmla="*/ 61 h 65"/>
                  <a:gd name="T4" fmla="*/ 52 w 62"/>
                  <a:gd name="T5" fmla="*/ 58 h 65"/>
                  <a:gd name="T6" fmla="*/ 42 w 62"/>
                  <a:gd name="T7" fmla="*/ 54 h 65"/>
                  <a:gd name="T8" fmla="*/ 33 w 62"/>
                  <a:gd name="T9" fmla="*/ 49 h 65"/>
                  <a:gd name="T10" fmla="*/ 25 w 62"/>
                  <a:gd name="T11" fmla="*/ 42 h 65"/>
                  <a:gd name="T12" fmla="*/ 18 w 62"/>
                  <a:gd name="T13" fmla="*/ 35 h 65"/>
                  <a:gd name="T14" fmla="*/ 12 w 62"/>
                  <a:gd name="T15" fmla="*/ 25 h 65"/>
                  <a:gd name="T16" fmla="*/ 7 w 62"/>
                  <a:gd name="T17" fmla="*/ 13 h 65"/>
                  <a:gd name="T18" fmla="*/ 4 w 62"/>
                  <a:gd name="T19" fmla="*/ 0 h 65"/>
                  <a:gd name="T20" fmla="*/ 0 w 62"/>
                  <a:gd name="T21" fmla="*/ 1 h 65"/>
                  <a:gd name="T22" fmla="*/ 3 w 62"/>
                  <a:gd name="T23" fmla="*/ 15 h 65"/>
                  <a:gd name="T24" fmla="*/ 8 w 62"/>
                  <a:gd name="T25" fmla="*/ 27 h 65"/>
                  <a:gd name="T26" fmla="*/ 15 w 62"/>
                  <a:gd name="T27" fmla="*/ 37 h 65"/>
                  <a:gd name="T28" fmla="*/ 22 w 62"/>
                  <a:gd name="T29" fmla="*/ 45 h 65"/>
                  <a:gd name="T30" fmla="*/ 31 w 62"/>
                  <a:gd name="T31" fmla="*/ 52 h 65"/>
                  <a:gd name="T32" fmla="*/ 40 w 62"/>
                  <a:gd name="T33" fmla="*/ 58 h 65"/>
                  <a:gd name="T34" fmla="*/ 50 w 62"/>
                  <a:gd name="T35" fmla="*/ 62 h 65"/>
                  <a:gd name="T36" fmla="*/ 60 w 62"/>
                  <a:gd name="T37" fmla="*/ 64 h 65"/>
                  <a:gd name="T38" fmla="*/ 61 w 62"/>
                  <a:gd name="T39" fmla="*/ 61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5">
                    <a:moveTo>
                      <a:pt x="61" y="61"/>
                    </a:moveTo>
                    <a:lnTo>
                      <a:pt x="61" y="61"/>
                    </a:lnTo>
                    <a:lnTo>
                      <a:pt x="52" y="58"/>
                    </a:lnTo>
                    <a:lnTo>
                      <a:pt x="42" y="54"/>
                    </a:lnTo>
                    <a:lnTo>
                      <a:pt x="33" y="49"/>
                    </a:lnTo>
                    <a:lnTo>
                      <a:pt x="25" y="42"/>
                    </a:lnTo>
                    <a:lnTo>
                      <a:pt x="18" y="35"/>
                    </a:lnTo>
                    <a:lnTo>
                      <a:pt x="12" y="25"/>
                    </a:lnTo>
                    <a:lnTo>
                      <a:pt x="7" y="13"/>
                    </a:lnTo>
                    <a:lnTo>
                      <a:pt x="4" y="0"/>
                    </a:lnTo>
                    <a:lnTo>
                      <a:pt x="0" y="1"/>
                    </a:lnTo>
                    <a:lnTo>
                      <a:pt x="3" y="15"/>
                    </a:lnTo>
                    <a:lnTo>
                      <a:pt x="8" y="27"/>
                    </a:lnTo>
                    <a:lnTo>
                      <a:pt x="15" y="37"/>
                    </a:lnTo>
                    <a:lnTo>
                      <a:pt x="22" y="45"/>
                    </a:lnTo>
                    <a:lnTo>
                      <a:pt x="31" y="52"/>
                    </a:lnTo>
                    <a:lnTo>
                      <a:pt x="40" y="58"/>
                    </a:lnTo>
                    <a:lnTo>
                      <a:pt x="50" y="62"/>
                    </a:lnTo>
                    <a:lnTo>
                      <a:pt x="60" y="64"/>
                    </a:lnTo>
                    <a:lnTo>
                      <a:pt x="61" y="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7" name="Freeform 253">
                <a:extLst>
                  <a:ext uri="{FF2B5EF4-FFF2-40B4-BE49-F238E27FC236}">
                    <a16:creationId xmlns:a16="http://schemas.microsoft.com/office/drawing/2014/main" id="{295275A6-BAAC-5EDF-1BC0-A0535827573C}"/>
                  </a:ext>
                </a:extLst>
              </p:cNvPr>
              <p:cNvSpPr>
                <a:spLocks/>
              </p:cNvSpPr>
              <p:nvPr/>
            </p:nvSpPr>
            <p:spPr bwMode="auto">
              <a:xfrm>
                <a:off x="4125" y="1468"/>
                <a:ext cx="112" cy="66"/>
              </a:xfrm>
              <a:custGeom>
                <a:avLst/>
                <a:gdLst>
                  <a:gd name="T0" fmla="*/ 108 w 112"/>
                  <a:gd name="T1" fmla="*/ 58 h 66"/>
                  <a:gd name="T2" fmla="*/ 109 w 112"/>
                  <a:gd name="T3" fmla="*/ 57 h 66"/>
                  <a:gd name="T4" fmla="*/ 103 w 112"/>
                  <a:gd name="T5" fmla="*/ 60 h 66"/>
                  <a:gd name="T6" fmla="*/ 98 w 112"/>
                  <a:gd name="T7" fmla="*/ 61 h 66"/>
                  <a:gd name="T8" fmla="*/ 93 w 112"/>
                  <a:gd name="T9" fmla="*/ 61 h 66"/>
                  <a:gd name="T10" fmla="*/ 86 w 112"/>
                  <a:gd name="T11" fmla="*/ 59 h 66"/>
                  <a:gd name="T12" fmla="*/ 80 w 112"/>
                  <a:gd name="T13" fmla="*/ 55 h 66"/>
                  <a:gd name="T14" fmla="*/ 73 w 112"/>
                  <a:gd name="T15" fmla="*/ 51 h 66"/>
                  <a:gd name="T16" fmla="*/ 66 w 112"/>
                  <a:gd name="T17" fmla="*/ 46 h 66"/>
                  <a:gd name="T18" fmla="*/ 60 w 112"/>
                  <a:gd name="T19" fmla="*/ 40 h 66"/>
                  <a:gd name="T20" fmla="*/ 53 w 112"/>
                  <a:gd name="T21" fmla="*/ 34 h 66"/>
                  <a:gd name="T22" fmla="*/ 46 w 112"/>
                  <a:gd name="T23" fmla="*/ 27 h 66"/>
                  <a:gd name="T24" fmla="*/ 39 w 112"/>
                  <a:gd name="T25" fmla="*/ 21 h 66"/>
                  <a:gd name="T26" fmla="*/ 31 w 112"/>
                  <a:gd name="T27" fmla="*/ 15 h 66"/>
                  <a:gd name="T28" fmla="*/ 24 w 112"/>
                  <a:gd name="T29" fmla="*/ 10 h 66"/>
                  <a:gd name="T30" fmla="*/ 16 w 112"/>
                  <a:gd name="T31" fmla="*/ 5 h 66"/>
                  <a:gd name="T32" fmla="*/ 9 w 112"/>
                  <a:gd name="T33" fmla="*/ 1 h 66"/>
                  <a:gd name="T34" fmla="*/ 1 w 112"/>
                  <a:gd name="T35" fmla="*/ 0 h 66"/>
                  <a:gd name="T36" fmla="*/ 0 w 112"/>
                  <a:gd name="T37" fmla="*/ 3 h 66"/>
                  <a:gd name="T38" fmla="*/ 7 w 112"/>
                  <a:gd name="T39" fmla="*/ 5 h 66"/>
                  <a:gd name="T40" fmla="*/ 14 w 112"/>
                  <a:gd name="T41" fmla="*/ 8 h 66"/>
                  <a:gd name="T42" fmla="*/ 22 w 112"/>
                  <a:gd name="T43" fmla="*/ 13 h 66"/>
                  <a:gd name="T44" fmla="*/ 29 w 112"/>
                  <a:gd name="T45" fmla="*/ 18 h 66"/>
                  <a:gd name="T46" fmla="*/ 36 w 112"/>
                  <a:gd name="T47" fmla="*/ 24 h 66"/>
                  <a:gd name="T48" fmla="*/ 43 w 112"/>
                  <a:gd name="T49" fmla="*/ 30 h 66"/>
                  <a:gd name="T50" fmla="*/ 50 w 112"/>
                  <a:gd name="T51" fmla="*/ 37 h 66"/>
                  <a:gd name="T52" fmla="*/ 57 w 112"/>
                  <a:gd name="T53" fmla="*/ 43 h 66"/>
                  <a:gd name="T54" fmla="*/ 64 w 112"/>
                  <a:gd name="T55" fmla="*/ 49 h 66"/>
                  <a:gd name="T56" fmla="*/ 71 w 112"/>
                  <a:gd name="T57" fmla="*/ 54 h 66"/>
                  <a:gd name="T58" fmla="*/ 78 w 112"/>
                  <a:gd name="T59" fmla="*/ 58 h 66"/>
                  <a:gd name="T60" fmla="*/ 85 w 112"/>
                  <a:gd name="T61" fmla="*/ 62 h 66"/>
                  <a:gd name="T62" fmla="*/ 92 w 112"/>
                  <a:gd name="T63" fmla="*/ 64 h 66"/>
                  <a:gd name="T64" fmla="*/ 98 w 112"/>
                  <a:gd name="T65" fmla="*/ 65 h 66"/>
                  <a:gd name="T66" fmla="*/ 105 w 112"/>
                  <a:gd name="T67" fmla="*/ 64 h 66"/>
                  <a:gd name="T68" fmla="*/ 111 w 112"/>
                  <a:gd name="T69" fmla="*/ 60 h 66"/>
                  <a:gd name="T70" fmla="*/ 111 w 112"/>
                  <a:gd name="T71" fmla="*/ 59 h 66"/>
                  <a:gd name="T72" fmla="*/ 111 w 112"/>
                  <a:gd name="T73" fmla="*/ 60 h 66"/>
                  <a:gd name="T74" fmla="*/ 111 w 112"/>
                  <a:gd name="T75" fmla="*/ 59 h 66"/>
                  <a:gd name="T76" fmla="*/ 108 w 112"/>
                  <a:gd name="T77" fmla="*/ 58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2" h="66">
                    <a:moveTo>
                      <a:pt x="108" y="58"/>
                    </a:moveTo>
                    <a:lnTo>
                      <a:pt x="109" y="57"/>
                    </a:lnTo>
                    <a:lnTo>
                      <a:pt x="103" y="60"/>
                    </a:lnTo>
                    <a:lnTo>
                      <a:pt x="98" y="61"/>
                    </a:lnTo>
                    <a:lnTo>
                      <a:pt x="93" y="61"/>
                    </a:lnTo>
                    <a:lnTo>
                      <a:pt x="86" y="59"/>
                    </a:lnTo>
                    <a:lnTo>
                      <a:pt x="80" y="55"/>
                    </a:lnTo>
                    <a:lnTo>
                      <a:pt x="73" y="51"/>
                    </a:lnTo>
                    <a:lnTo>
                      <a:pt x="66" y="46"/>
                    </a:lnTo>
                    <a:lnTo>
                      <a:pt x="60" y="40"/>
                    </a:lnTo>
                    <a:lnTo>
                      <a:pt x="53" y="34"/>
                    </a:lnTo>
                    <a:lnTo>
                      <a:pt x="46" y="27"/>
                    </a:lnTo>
                    <a:lnTo>
                      <a:pt x="39" y="21"/>
                    </a:lnTo>
                    <a:lnTo>
                      <a:pt x="31" y="15"/>
                    </a:lnTo>
                    <a:lnTo>
                      <a:pt x="24" y="10"/>
                    </a:lnTo>
                    <a:lnTo>
                      <a:pt x="16" y="5"/>
                    </a:lnTo>
                    <a:lnTo>
                      <a:pt x="9" y="1"/>
                    </a:lnTo>
                    <a:lnTo>
                      <a:pt x="1" y="0"/>
                    </a:lnTo>
                    <a:lnTo>
                      <a:pt x="0" y="3"/>
                    </a:lnTo>
                    <a:lnTo>
                      <a:pt x="7" y="5"/>
                    </a:lnTo>
                    <a:lnTo>
                      <a:pt x="14" y="8"/>
                    </a:lnTo>
                    <a:lnTo>
                      <a:pt x="22" y="13"/>
                    </a:lnTo>
                    <a:lnTo>
                      <a:pt x="29" y="18"/>
                    </a:lnTo>
                    <a:lnTo>
                      <a:pt x="36" y="24"/>
                    </a:lnTo>
                    <a:lnTo>
                      <a:pt x="43" y="30"/>
                    </a:lnTo>
                    <a:lnTo>
                      <a:pt x="50" y="37"/>
                    </a:lnTo>
                    <a:lnTo>
                      <a:pt x="57" y="43"/>
                    </a:lnTo>
                    <a:lnTo>
                      <a:pt x="64" y="49"/>
                    </a:lnTo>
                    <a:lnTo>
                      <a:pt x="71" y="54"/>
                    </a:lnTo>
                    <a:lnTo>
                      <a:pt x="78" y="58"/>
                    </a:lnTo>
                    <a:lnTo>
                      <a:pt x="85" y="62"/>
                    </a:lnTo>
                    <a:lnTo>
                      <a:pt x="92" y="64"/>
                    </a:lnTo>
                    <a:lnTo>
                      <a:pt x="98" y="65"/>
                    </a:lnTo>
                    <a:lnTo>
                      <a:pt x="105" y="64"/>
                    </a:lnTo>
                    <a:lnTo>
                      <a:pt x="111" y="60"/>
                    </a:lnTo>
                    <a:lnTo>
                      <a:pt x="111" y="59"/>
                    </a:lnTo>
                    <a:lnTo>
                      <a:pt x="111" y="60"/>
                    </a:lnTo>
                    <a:lnTo>
                      <a:pt x="111" y="59"/>
                    </a:lnTo>
                    <a:lnTo>
                      <a:pt x="108"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8" name="Freeform 254">
                <a:extLst>
                  <a:ext uri="{FF2B5EF4-FFF2-40B4-BE49-F238E27FC236}">
                    <a16:creationId xmlns:a16="http://schemas.microsoft.com/office/drawing/2014/main" id="{051E1BFC-0FDF-9772-DD5F-C5153D7D2BEE}"/>
                  </a:ext>
                </a:extLst>
              </p:cNvPr>
              <p:cNvSpPr>
                <a:spLocks/>
              </p:cNvSpPr>
              <p:nvPr/>
            </p:nvSpPr>
            <p:spPr bwMode="auto">
              <a:xfrm>
                <a:off x="4233" y="1513"/>
                <a:ext cx="17" cy="17"/>
              </a:xfrm>
              <a:custGeom>
                <a:avLst/>
                <a:gdLst>
                  <a:gd name="T0" fmla="*/ 10 w 17"/>
                  <a:gd name="T1" fmla="*/ 1 h 17"/>
                  <a:gd name="T2" fmla="*/ 11 w 17"/>
                  <a:gd name="T3" fmla="*/ 0 h 17"/>
                  <a:gd name="T4" fmla="*/ 0 w 17"/>
                  <a:gd name="T5" fmla="*/ 14 h 17"/>
                  <a:gd name="T6" fmla="*/ 4 w 17"/>
                  <a:gd name="T7" fmla="*/ 16 h 17"/>
                  <a:gd name="T8" fmla="*/ 16 w 17"/>
                  <a:gd name="T9" fmla="*/ 2 h 17"/>
                  <a:gd name="T10" fmla="*/ 16 w 17"/>
                  <a:gd name="T11" fmla="*/ 0 h 17"/>
                  <a:gd name="T12" fmla="*/ 16 w 17"/>
                  <a:gd name="T13" fmla="*/ 2 h 17"/>
                  <a:gd name="T14" fmla="*/ 16 w 17"/>
                  <a:gd name="T15" fmla="*/ 1 h 17"/>
                  <a:gd name="T16" fmla="*/ 16 w 17"/>
                  <a:gd name="T17" fmla="*/ 0 h 17"/>
                  <a:gd name="T18" fmla="*/ 1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0" y="1"/>
                    </a:moveTo>
                    <a:lnTo>
                      <a:pt x="11" y="0"/>
                    </a:lnTo>
                    <a:lnTo>
                      <a:pt x="0" y="14"/>
                    </a:lnTo>
                    <a:lnTo>
                      <a:pt x="4" y="16"/>
                    </a:lnTo>
                    <a:lnTo>
                      <a:pt x="16" y="2"/>
                    </a:lnTo>
                    <a:lnTo>
                      <a:pt x="16" y="0"/>
                    </a:lnTo>
                    <a:lnTo>
                      <a:pt x="16" y="2"/>
                    </a:lnTo>
                    <a:lnTo>
                      <a:pt x="16" y="1"/>
                    </a:lnTo>
                    <a:lnTo>
                      <a:pt x="16" y="0"/>
                    </a:lnTo>
                    <a:lnTo>
                      <a:pt x="1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89" name="Freeform 255">
                <a:extLst>
                  <a:ext uri="{FF2B5EF4-FFF2-40B4-BE49-F238E27FC236}">
                    <a16:creationId xmlns:a16="http://schemas.microsoft.com/office/drawing/2014/main" id="{523B23E7-B2B2-CAB5-9A37-46B688DA81D6}"/>
                  </a:ext>
                </a:extLst>
              </p:cNvPr>
              <p:cNvSpPr>
                <a:spLocks/>
              </p:cNvSpPr>
              <p:nvPr/>
            </p:nvSpPr>
            <p:spPr bwMode="auto">
              <a:xfrm>
                <a:off x="4075" y="1046"/>
                <a:ext cx="207" cy="383"/>
              </a:xfrm>
              <a:custGeom>
                <a:avLst/>
                <a:gdLst>
                  <a:gd name="T0" fmla="*/ 206 w 207"/>
                  <a:gd name="T1" fmla="*/ 2 h 383"/>
                  <a:gd name="T2" fmla="*/ 206 w 207"/>
                  <a:gd name="T3" fmla="*/ 2 h 383"/>
                  <a:gd name="T4" fmla="*/ 192 w 207"/>
                  <a:gd name="T5" fmla="*/ 0 h 383"/>
                  <a:gd name="T6" fmla="*/ 179 w 207"/>
                  <a:gd name="T7" fmla="*/ 0 h 383"/>
                  <a:gd name="T8" fmla="*/ 165 w 207"/>
                  <a:gd name="T9" fmla="*/ 3 h 383"/>
                  <a:gd name="T10" fmla="*/ 153 w 207"/>
                  <a:gd name="T11" fmla="*/ 7 h 383"/>
                  <a:gd name="T12" fmla="*/ 142 w 207"/>
                  <a:gd name="T13" fmla="*/ 12 h 383"/>
                  <a:gd name="T14" fmla="*/ 131 w 207"/>
                  <a:gd name="T15" fmla="*/ 19 h 383"/>
                  <a:gd name="T16" fmla="*/ 121 w 207"/>
                  <a:gd name="T17" fmla="*/ 27 h 383"/>
                  <a:gd name="T18" fmla="*/ 111 w 207"/>
                  <a:gd name="T19" fmla="*/ 36 h 383"/>
                  <a:gd name="T20" fmla="*/ 103 w 207"/>
                  <a:gd name="T21" fmla="*/ 46 h 383"/>
                  <a:gd name="T22" fmla="*/ 95 w 207"/>
                  <a:gd name="T23" fmla="*/ 56 h 383"/>
                  <a:gd name="T24" fmla="*/ 88 w 207"/>
                  <a:gd name="T25" fmla="*/ 68 h 383"/>
                  <a:gd name="T26" fmla="*/ 82 w 207"/>
                  <a:gd name="T27" fmla="*/ 80 h 383"/>
                  <a:gd name="T28" fmla="*/ 76 w 207"/>
                  <a:gd name="T29" fmla="*/ 92 h 383"/>
                  <a:gd name="T30" fmla="*/ 71 w 207"/>
                  <a:gd name="T31" fmla="*/ 104 h 383"/>
                  <a:gd name="T32" fmla="*/ 67 w 207"/>
                  <a:gd name="T33" fmla="*/ 116 h 383"/>
                  <a:gd name="T34" fmla="*/ 64 w 207"/>
                  <a:gd name="T35" fmla="*/ 128 h 383"/>
                  <a:gd name="T36" fmla="*/ 58 w 207"/>
                  <a:gd name="T37" fmla="*/ 149 h 383"/>
                  <a:gd name="T38" fmla="*/ 52 w 207"/>
                  <a:gd name="T39" fmla="*/ 168 h 383"/>
                  <a:gd name="T40" fmla="*/ 45 w 207"/>
                  <a:gd name="T41" fmla="*/ 185 h 383"/>
                  <a:gd name="T42" fmla="*/ 38 w 207"/>
                  <a:gd name="T43" fmla="*/ 203 h 383"/>
                  <a:gd name="T44" fmla="*/ 32 w 207"/>
                  <a:gd name="T45" fmla="*/ 219 h 383"/>
                  <a:gd name="T46" fmla="*/ 25 w 207"/>
                  <a:gd name="T47" fmla="*/ 234 h 383"/>
                  <a:gd name="T48" fmla="*/ 19 w 207"/>
                  <a:gd name="T49" fmla="*/ 248 h 383"/>
                  <a:gd name="T50" fmla="*/ 13 w 207"/>
                  <a:gd name="T51" fmla="*/ 263 h 383"/>
                  <a:gd name="T52" fmla="*/ 8 w 207"/>
                  <a:gd name="T53" fmla="*/ 277 h 383"/>
                  <a:gd name="T54" fmla="*/ 4 w 207"/>
                  <a:gd name="T55" fmla="*/ 291 h 383"/>
                  <a:gd name="T56" fmla="*/ 1 w 207"/>
                  <a:gd name="T57" fmla="*/ 305 h 383"/>
                  <a:gd name="T58" fmla="*/ 0 w 207"/>
                  <a:gd name="T59" fmla="*/ 319 h 383"/>
                  <a:gd name="T60" fmla="*/ 0 w 207"/>
                  <a:gd name="T61" fmla="*/ 334 h 383"/>
                  <a:gd name="T62" fmla="*/ 2 w 207"/>
                  <a:gd name="T63" fmla="*/ 349 h 383"/>
                  <a:gd name="T64" fmla="*/ 5 w 207"/>
                  <a:gd name="T65" fmla="*/ 365 h 383"/>
                  <a:gd name="T66" fmla="*/ 11 w 207"/>
                  <a:gd name="T67" fmla="*/ 382 h 3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7" h="383">
                    <a:moveTo>
                      <a:pt x="206" y="2"/>
                    </a:moveTo>
                    <a:lnTo>
                      <a:pt x="206" y="2"/>
                    </a:lnTo>
                    <a:lnTo>
                      <a:pt x="192" y="0"/>
                    </a:lnTo>
                    <a:lnTo>
                      <a:pt x="179" y="0"/>
                    </a:lnTo>
                    <a:lnTo>
                      <a:pt x="165" y="3"/>
                    </a:lnTo>
                    <a:lnTo>
                      <a:pt x="153" y="7"/>
                    </a:lnTo>
                    <a:lnTo>
                      <a:pt x="142" y="12"/>
                    </a:lnTo>
                    <a:lnTo>
                      <a:pt x="131" y="19"/>
                    </a:lnTo>
                    <a:lnTo>
                      <a:pt x="121" y="27"/>
                    </a:lnTo>
                    <a:lnTo>
                      <a:pt x="111" y="36"/>
                    </a:lnTo>
                    <a:lnTo>
                      <a:pt x="103" y="46"/>
                    </a:lnTo>
                    <a:lnTo>
                      <a:pt x="95" y="56"/>
                    </a:lnTo>
                    <a:lnTo>
                      <a:pt x="88" y="68"/>
                    </a:lnTo>
                    <a:lnTo>
                      <a:pt x="82" y="80"/>
                    </a:lnTo>
                    <a:lnTo>
                      <a:pt x="76" y="92"/>
                    </a:lnTo>
                    <a:lnTo>
                      <a:pt x="71" y="104"/>
                    </a:lnTo>
                    <a:lnTo>
                      <a:pt x="67" y="116"/>
                    </a:lnTo>
                    <a:lnTo>
                      <a:pt x="64" y="128"/>
                    </a:lnTo>
                    <a:lnTo>
                      <a:pt x="58" y="149"/>
                    </a:lnTo>
                    <a:lnTo>
                      <a:pt x="52" y="168"/>
                    </a:lnTo>
                    <a:lnTo>
                      <a:pt x="45" y="185"/>
                    </a:lnTo>
                    <a:lnTo>
                      <a:pt x="38" y="203"/>
                    </a:lnTo>
                    <a:lnTo>
                      <a:pt x="32" y="219"/>
                    </a:lnTo>
                    <a:lnTo>
                      <a:pt x="25" y="234"/>
                    </a:lnTo>
                    <a:lnTo>
                      <a:pt x="19" y="248"/>
                    </a:lnTo>
                    <a:lnTo>
                      <a:pt x="13" y="263"/>
                    </a:lnTo>
                    <a:lnTo>
                      <a:pt x="8" y="277"/>
                    </a:lnTo>
                    <a:lnTo>
                      <a:pt x="4" y="291"/>
                    </a:lnTo>
                    <a:lnTo>
                      <a:pt x="1" y="305"/>
                    </a:lnTo>
                    <a:lnTo>
                      <a:pt x="0" y="319"/>
                    </a:lnTo>
                    <a:lnTo>
                      <a:pt x="0" y="334"/>
                    </a:lnTo>
                    <a:lnTo>
                      <a:pt x="2" y="349"/>
                    </a:lnTo>
                    <a:lnTo>
                      <a:pt x="5" y="365"/>
                    </a:lnTo>
                    <a:lnTo>
                      <a:pt x="11" y="38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0" name="Freeform 256">
                <a:extLst>
                  <a:ext uri="{FF2B5EF4-FFF2-40B4-BE49-F238E27FC236}">
                    <a16:creationId xmlns:a16="http://schemas.microsoft.com/office/drawing/2014/main" id="{20379951-CF44-80DC-3F16-F70B048475EA}"/>
                  </a:ext>
                </a:extLst>
              </p:cNvPr>
              <p:cNvSpPr>
                <a:spLocks/>
              </p:cNvSpPr>
              <p:nvPr/>
            </p:nvSpPr>
            <p:spPr bwMode="auto">
              <a:xfrm>
                <a:off x="4132" y="1054"/>
                <a:ext cx="107" cy="173"/>
              </a:xfrm>
              <a:custGeom>
                <a:avLst/>
                <a:gdLst>
                  <a:gd name="T0" fmla="*/ 106 w 107"/>
                  <a:gd name="T1" fmla="*/ 0 h 173"/>
                  <a:gd name="T2" fmla="*/ 106 w 107"/>
                  <a:gd name="T3" fmla="*/ 0 h 173"/>
                  <a:gd name="T4" fmla="*/ 97 w 107"/>
                  <a:gd name="T5" fmla="*/ 7 h 173"/>
                  <a:gd name="T6" fmla="*/ 88 w 107"/>
                  <a:gd name="T7" fmla="*/ 14 h 173"/>
                  <a:gd name="T8" fmla="*/ 79 w 107"/>
                  <a:gd name="T9" fmla="*/ 23 h 173"/>
                  <a:gd name="T10" fmla="*/ 71 w 107"/>
                  <a:gd name="T11" fmla="*/ 31 h 173"/>
                  <a:gd name="T12" fmla="*/ 63 w 107"/>
                  <a:gd name="T13" fmla="*/ 41 h 173"/>
                  <a:gd name="T14" fmla="*/ 55 w 107"/>
                  <a:gd name="T15" fmla="*/ 51 h 173"/>
                  <a:gd name="T16" fmla="*/ 47 w 107"/>
                  <a:gd name="T17" fmla="*/ 62 h 173"/>
                  <a:gd name="T18" fmla="*/ 40 w 107"/>
                  <a:gd name="T19" fmla="*/ 73 h 173"/>
                  <a:gd name="T20" fmla="*/ 34 w 107"/>
                  <a:gd name="T21" fmla="*/ 84 h 173"/>
                  <a:gd name="T22" fmla="*/ 27 w 107"/>
                  <a:gd name="T23" fmla="*/ 96 h 173"/>
                  <a:gd name="T24" fmla="*/ 21 w 107"/>
                  <a:gd name="T25" fmla="*/ 109 h 173"/>
                  <a:gd name="T26" fmla="*/ 15 w 107"/>
                  <a:gd name="T27" fmla="*/ 121 h 173"/>
                  <a:gd name="T28" fmla="*/ 10 w 107"/>
                  <a:gd name="T29" fmla="*/ 134 h 173"/>
                  <a:gd name="T30" fmla="*/ 6 w 107"/>
                  <a:gd name="T31" fmla="*/ 146 h 173"/>
                  <a:gd name="T32" fmla="*/ 2 w 107"/>
                  <a:gd name="T33" fmla="*/ 159 h 173"/>
                  <a:gd name="T34" fmla="*/ 0 w 107"/>
                  <a:gd name="T35" fmla="*/ 172 h 1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73">
                    <a:moveTo>
                      <a:pt x="106" y="0"/>
                    </a:moveTo>
                    <a:lnTo>
                      <a:pt x="106" y="0"/>
                    </a:lnTo>
                    <a:lnTo>
                      <a:pt x="97" y="7"/>
                    </a:lnTo>
                    <a:lnTo>
                      <a:pt x="88" y="14"/>
                    </a:lnTo>
                    <a:lnTo>
                      <a:pt x="79" y="23"/>
                    </a:lnTo>
                    <a:lnTo>
                      <a:pt x="71" y="31"/>
                    </a:lnTo>
                    <a:lnTo>
                      <a:pt x="63" y="41"/>
                    </a:lnTo>
                    <a:lnTo>
                      <a:pt x="55" y="51"/>
                    </a:lnTo>
                    <a:lnTo>
                      <a:pt x="47" y="62"/>
                    </a:lnTo>
                    <a:lnTo>
                      <a:pt x="40" y="73"/>
                    </a:lnTo>
                    <a:lnTo>
                      <a:pt x="34" y="84"/>
                    </a:lnTo>
                    <a:lnTo>
                      <a:pt x="27" y="96"/>
                    </a:lnTo>
                    <a:lnTo>
                      <a:pt x="21" y="109"/>
                    </a:lnTo>
                    <a:lnTo>
                      <a:pt x="15" y="121"/>
                    </a:lnTo>
                    <a:lnTo>
                      <a:pt x="10" y="134"/>
                    </a:lnTo>
                    <a:lnTo>
                      <a:pt x="6" y="146"/>
                    </a:lnTo>
                    <a:lnTo>
                      <a:pt x="2" y="159"/>
                    </a:lnTo>
                    <a:lnTo>
                      <a:pt x="0" y="17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1" name="Freeform 257">
                <a:extLst>
                  <a:ext uri="{FF2B5EF4-FFF2-40B4-BE49-F238E27FC236}">
                    <a16:creationId xmlns:a16="http://schemas.microsoft.com/office/drawing/2014/main" id="{1F734F76-805C-FCEE-BEA0-0B0D0C7BE1CB}"/>
                  </a:ext>
                </a:extLst>
              </p:cNvPr>
              <p:cNvSpPr>
                <a:spLocks/>
              </p:cNvSpPr>
              <p:nvPr/>
            </p:nvSpPr>
            <p:spPr bwMode="auto">
              <a:xfrm>
                <a:off x="4337" y="1082"/>
                <a:ext cx="91" cy="72"/>
              </a:xfrm>
              <a:custGeom>
                <a:avLst/>
                <a:gdLst>
                  <a:gd name="T0" fmla="*/ 0 w 91"/>
                  <a:gd name="T1" fmla="*/ 0 h 72"/>
                  <a:gd name="T2" fmla="*/ 0 w 91"/>
                  <a:gd name="T3" fmla="*/ 0 h 72"/>
                  <a:gd name="T4" fmla="*/ 6 w 91"/>
                  <a:gd name="T5" fmla="*/ 7 h 72"/>
                  <a:gd name="T6" fmla="*/ 12 w 91"/>
                  <a:gd name="T7" fmla="*/ 13 h 72"/>
                  <a:gd name="T8" fmla="*/ 17 w 91"/>
                  <a:gd name="T9" fmla="*/ 18 h 72"/>
                  <a:gd name="T10" fmla="*/ 23 w 91"/>
                  <a:gd name="T11" fmla="*/ 23 h 72"/>
                  <a:gd name="T12" fmla="*/ 28 w 91"/>
                  <a:gd name="T13" fmla="*/ 28 h 72"/>
                  <a:gd name="T14" fmla="*/ 33 w 91"/>
                  <a:gd name="T15" fmla="*/ 33 h 72"/>
                  <a:gd name="T16" fmla="*/ 38 w 91"/>
                  <a:gd name="T17" fmla="*/ 37 h 72"/>
                  <a:gd name="T18" fmla="*/ 43 w 91"/>
                  <a:gd name="T19" fmla="*/ 41 h 72"/>
                  <a:gd name="T20" fmla="*/ 48 w 91"/>
                  <a:gd name="T21" fmla="*/ 45 h 72"/>
                  <a:gd name="T22" fmla="*/ 54 w 91"/>
                  <a:gd name="T23" fmla="*/ 48 h 72"/>
                  <a:gd name="T24" fmla="*/ 59 w 91"/>
                  <a:gd name="T25" fmla="*/ 52 h 72"/>
                  <a:gd name="T26" fmla="*/ 65 w 91"/>
                  <a:gd name="T27" fmla="*/ 56 h 72"/>
                  <a:gd name="T28" fmla="*/ 71 w 91"/>
                  <a:gd name="T29" fmla="*/ 59 h 72"/>
                  <a:gd name="T30" fmla="*/ 77 w 91"/>
                  <a:gd name="T31" fmla="*/ 63 h 72"/>
                  <a:gd name="T32" fmla="*/ 84 w 91"/>
                  <a:gd name="T33" fmla="*/ 67 h 72"/>
                  <a:gd name="T34" fmla="*/ 90 w 91"/>
                  <a:gd name="T35" fmla="*/ 71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72">
                    <a:moveTo>
                      <a:pt x="0" y="0"/>
                    </a:moveTo>
                    <a:lnTo>
                      <a:pt x="0" y="0"/>
                    </a:lnTo>
                    <a:lnTo>
                      <a:pt x="6" y="7"/>
                    </a:lnTo>
                    <a:lnTo>
                      <a:pt x="12" y="13"/>
                    </a:lnTo>
                    <a:lnTo>
                      <a:pt x="17" y="18"/>
                    </a:lnTo>
                    <a:lnTo>
                      <a:pt x="23" y="23"/>
                    </a:lnTo>
                    <a:lnTo>
                      <a:pt x="28" y="28"/>
                    </a:lnTo>
                    <a:lnTo>
                      <a:pt x="33" y="33"/>
                    </a:lnTo>
                    <a:lnTo>
                      <a:pt x="38" y="37"/>
                    </a:lnTo>
                    <a:lnTo>
                      <a:pt x="43" y="41"/>
                    </a:lnTo>
                    <a:lnTo>
                      <a:pt x="48" y="45"/>
                    </a:lnTo>
                    <a:lnTo>
                      <a:pt x="54" y="48"/>
                    </a:lnTo>
                    <a:lnTo>
                      <a:pt x="59" y="52"/>
                    </a:lnTo>
                    <a:lnTo>
                      <a:pt x="65" y="56"/>
                    </a:lnTo>
                    <a:lnTo>
                      <a:pt x="71" y="59"/>
                    </a:lnTo>
                    <a:lnTo>
                      <a:pt x="77" y="63"/>
                    </a:lnTo>
                    <a:lnTo>
                      <a:pt x="84" y="67"/>
                    </a:lnTo>
                    <a:lnTo>
                      <a:pt x="90" y="7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2" name="Freeform 258">
                <a:extLst>
                  <a:ext uri="{FF2B5EF4-FFF2-40B4-BE49-F238E27FC236}">
                    <a16:creationId xmlns:a16="http://schemas.microsoft.com/office/drawing/2014/main" id="{3D1BADCE-5105-C41D-164B-31FFDD790DF0}"/>
                  </a:ext>
                </a:extLst>
              </p:cNvPr>
              <p:cNvSpPr>
                <a:spLocks/>
              </p:cNvSpPr>
              <p:nvPr/>
            </p:nvSpPr>
            <p:spPr bwMode="auto">
              <a:xfrm>
                <a:off x="4483" y="1130"/>
                <a:ext cx="64" cy="330"/>
              </a:xfrm>
              <a:custGeom>
                <a:avLst/>
                <a:gdLst>
                  <a:gd name="T0" fmla="*/ 0 w 64"/>
                  <a:gd name="T1" fmla="*/ 0 h 330"/>
                  <a:gd name="T2" fmla="*/ 0 w 64"/>
                  <a:gd name="T3" fmla="*/ 0 h 330"/>
                  <a:gd name="T4" fmla="*/ 12 w 64"/>
                  <a:gd name="T5" fmla="*/ 9 h 330"/>
                  <a:gd name="T6" fmla="*/ 22 w 64"/>
                  <a:gd name="T7" fmla="*/ 21 h 330"/>
                  <a:gd name="T8" fmla="*/ 31 w 64"/>
                  <a:gd name="T9" fmla="*/ 34 h 330"/>
                  <a:gd name="T10" fmla="*/ 39 w 64"/>
                  <a:gd name="T11" fmla="*/ 48 h 330"/>
                  <a:gd name="T12" fmla="*/ 46 w 64"/>
                  <a:gd name="T13" fmla="*/ 64 h 330"/>
                  <a:gd name="T14" fmla="*/ 51 w 64"/>
                  <a:gd name="T15" fmla="*/ 80 h 330"/>
                  <a:gd name="T16" fmla="*/ 55 w 64"/>
                  <a:gd name="T17" fmla="*/ 97 h 330"/>
                  <a:gd name="T18" fmla="*/ 59 w 64"/>
                  <a:gd name="T19" fmla="*/ 114 h 330"/>
                  <a:gd name="T20" fmla="*/ 61 w 64"/>
                  <a:gd name="T21" fmla="*/ 133 h 330"/>
                  <a:gd name="T22" fmla="*/ 63 w 64"/>
                  <a:gd name="T23" fmla="*/ 150 h 330"/>
                  <a:gd name="T24" fmla="*/ 63 w 64"/>
                  <a:gd name="T25" fmla="*/ 168 h 330"/>
                  <a:gd name="T26" fmla="*/ 63 w 64"/>
                  <a:gd name="T27" fmla="*/ 185 h 330"/>
                  <a:gd name="T28" fmla="*/ 63 w 64"/>
                  <a:gd name="T29" fmla="*/ 202 h 330"/>
                  <a:gd name="T30" fmla="*/ 63 w 64"/>
                  <a:gd name="T31" fmla="*/ 219 h 330"/>
                  <a:gd name="T32" fmla="*/ 61 w 64"/>
                  <a:gd name="T33" fmla="*/ 234 h 330"/>
                  <a:gd name="T34" fmla="*/ 60 w 64"/>
                  <a:gd name="T35" fmla="*/ 248 h 330"/>
                  <a:gd name="T36" fmla="*/ 59 w 64"/>
                  <a:gd name="T37" fmla="*/ 256 h 330"/>
                  <a:gd name="T38" fmla="*/ 58 w 64"/>
                  <a:gd name="T39" fmla="*/ 263 h 330"/>
                  <a:gd name="T40" fmla="*/ 56 w 64"/>
                  <a:gd name="T41" fmla="*/ 269 h 330"/>
                  <a:gd name="T42" fmla="*/ 55 w 64"/>
                  <a:gd name="T43" fmla="*/ 273 h 330"/>
                  <a:gd name="T44" fmla="*/ 53 w 64"/>
                  <a:gd name="T45" fmla="*/ 277 h 330"/>
                  <a:gd name="T46" fmla="*/ 51 w 64"/>
                  <a:gd name="T47" fmla="*/ 280 h 330"/>
                  <a:gd name="T48" fmla="*/ 49 w 64"/>
                  <a:gd name="T49" fmla="*/ 284 h 330"/>
                  <a:gd name="T50" fmla="*/ 48 w 64"/>
                  <a:gd name="T51" fmla="*/ 286 h 330"/>
                  <a:gd name="T52" fmla="*/ 46 w 64"/>
                  <a:gd name="T53" fmla="*/ 289 h 330"/>
                  <a:gd name="T54" fmla="*/ 45 w 64"/>
                  <a:gd name="T55" fmla="*/ 292 h 330"/>
                  <a:gd name="T56" fmla="*/ 43 w 64"/>
                  <a:gd name="T57" fmla="*/ 296 h 330"/>
                  <a:gd name="T58" fmla="*/ 42 w 64"/>
                  <a:gd name="T59" fmla="*/ 301 h 330"/>
                  <a:gd name="T60" fmla="*/ 41 w 64"/>
                  <a:gd name="T61" fmla="*/ 306 h 330"/>
                  <a:gd name="T62" fmla="*/ 39 w 64"/>
                  <a:gd name="T63" fmla="*/ 312 h 330"/>
                  <a:gd name="T64" fmla="*/ 38 w 64"/>
                  <a:gd name="T65" fmla="*/ 320 h 330"/>
                  <a:gd name="T66" fmla="*/ 37 w 64"/>
                  <a:gd name="T67" fmla="*/ 329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330">
                    <a:moveTo>
                      <a:pt x="0" y="0"/>
                    </a:moveTo>
                    <a:lnTo>
                      <a:pt x="0" y="0"/>
                    </a:lnTo>
                    <a:lnTo>
                      <a:pt x="12" y="9"/>
                    </a:lnTo>
                    <a:lnTo>
                      <a:pt x="22" y="21"/>
                    </a:lnTo>
                    <a:lnTo>
                      <a:pt x="31" y="34"/>
                    </a:lnTo>
                    <a:lnTo>
                      <a:pt x="39" y="48"/>
                    </a:lnTo>
                    <a:lnTo>
                      <a:pt x="46" y="64"/>
                    </a:lnTo>
                    <a:lnTo>
                      <a:pt x="51" y="80"/>
                    </a:lnTo>
                    <a:lnTo>
                      <a:pt x="55" y="97"/>
                    </a:lnTo>
                    <a:lnTo>
                      <a:pt x="59" y="114"/>
                    </a:lnTo>
                    <a:lnTo>
                      <a:pt x="61" y="133"/>
                    </a:lnTo>
                    <a:lnTo>
                      <a:pt x="63" y="150"/>
                    </a:lnTo>
                    <a:lnTo>
                      <a:pt x="63" y="168"/>
                    </a:lnTo>
                    <a:lnTo>
                      <a:pt x="63" y="185"/>
                    </a:lnTo>
                    <a:lnTo>
                      <a:pt x="63" y="202"/>
                    </a:lnTo>
                    <a:lnTo>
                      <a:pt x="63" y="219"/>
                    </a:lnTo>
                    <a:lnTo>
                      <a:pt x="61" y="234"/>
                    </a:lnTo>
                    <a:lnTo>
                      <a:pt x="60" y="248"/>
                    </a:lnTo>
                    <a:lnTo>
                      <a:pt x="59" y="256"/>
                    </a:lnTo>
                    <a:lnTo>
                      <a:pt x="58" y="263"/>
                    </a:lnTo>
                    <a:lnTo>
                      <a:pt x="56" y="269"/>
                    </a:lnTo>
                    <a:lnTo>
                      <a:pt x="55" y="273"/>
                    </a:lnTo>
                    <a:lnTo>
                      <a:pt x="53" y="277"/>
                    </a:lnTo>
                    <a:lnTo>
                      <a:pt x="51" y="280"/>
                    </a:lnTo>
                    <a:lnTo>
                      <a:pt x="49" y="284"/>
                    </a:lnTo>
                    <a:lnTo>
                      <a:pt x="48" y="286"/>
                    </a:lnTo>
                    <a:lnTo>
                      <a:pt x="46" y="289"/>
                    </a:lnTo>
                    <a:lnTo>
                      <a:pt x="45" y="292"/>
                    </a:lnTo>
                    <a:lnTo>
                      <a:pt x="43" y="296"/>
                    </a:lnTo>
                    <a:lnTo>
                      <a:pt x="42" y="301"/>
                    </a:lnTo>
                    <a:lnTo>
                      <a:pt x="41" y="306"/>
                    </a:lnTo>
                    <a:lnTo>
                      <a:pt x="39" y="312"/>
                    </a:lnTo>
                    <a:lnTo>
                      <a:pt x="38" y="320"/>
                    </a:lnTo>
                    <a:lnTo>
                      <a:pt x="37" y="3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3" name="Freeform 259">
                <a:extLst>
                  <a:ext uri="{FF2B5EF4-FFF2-40B4-BE49-F238E27FC236}">
                    <a16:creationId xmlns:a16="http://schemas.microsoft.com/office/drawing/2014/main" id="{90E3E6F7-1045-1DB2-9972-746DF5FA8CE5}"/>
                  </a:ext>
                </a:extLst>
              </p:cNvPr>
              <p:cNvSpPr>
                <a:spLocks/>
              </p:cNvSpPr>
              <p:nvPr/>
            </p:nvSpPr>
            <p:spPr bwMode="auto">
              <a:xfrm>
                <a:off x="4583" y="1366"/>
                <a:ext cx="17" cy="94"/>
              </a:xfrm>
              <a:custGeom>
                <a:avLst/>
                <a:gdLst>
                  <a:gd name="T0" fmla="*/ 16 w 17"/>
                  <a:gd name="T1" fmla="*/ 0 h 94"/>
                  <a:gd name="T2" fmla="*/ 16 w 17"/>
                  <a:gd name="T3" fmla="*/ 0 h 94"/>
                  <a:gd name="T4" fmla="*/ 11 w 17"/>
                  <a:gd name="T5" fmla="*/ 16 h 94"/>
                  <a:gd name="T6" fmla="*/ 8 w 17"/>
                  <a:gd name="T7" fmla="*/ 28 h 94"/>
                  <a:gd name="T8" fmla="*/ 4 w 17"/>
                  <a:gd name="T9" fmla="*/ 37 h 94"/>
                  <a:gd name="T10" fmla="*/ 3 w 17"/>
                  <a:gd name="T11" fmla="*/ 43 h 94"/>
                  <a:gd name="T12" fmla="*/ 1 w 17"/>
                  <a:gd name="T13" fmla="*/ 46 h 94"/>
                  <a:gd name="T14" fmla="*/ 0 w 17"/>
                  <a:gd name="T15" fmla="*/ 48 h 94"/>
                  <a:gd name="T16" fmla="*/ 1 w 17"/>
                  <a:gd name="T17" fmla="*/ 49 h 94"/>
                  <a:gd name="T18" fmla="*/ 1 w 17"/>
                  <a:gd name="T19" fmla="*/ 53 h 94"/>
                  <a:gd name="T20" fmla="*/ 3 w 17"/>
                  <a:gd name="T21" fmla="*/ 58 h 94"/>
                  <a:gd name="T22" fmla="*/ 4 w 17"/>
                  <a:gd name="T23" fmla="*/ 66 h 94"/>
                  <a:gd name="T24" fmla="*/ 8 w 17"/>
                  <a:gd name="T25" fmla="*/ 78 h 94"/>
                  <a:gd name="T26" fmla="*/ 9 w 17"/>
                  <a:gd name="T27" fmla="*/ 93 h 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94">
                    <a:moveTo>
                      <a:pt x="16" y="0"/>
                    </a:moveTo>
                    <a:lnTo>
                      <a:pt x="16" y="0"/>
                    </a:lnTo>
                    <a:lnTo>
                      <a:pt x="11" y="16"/>
                    </a:lnTo>
                    <a:lnTo>
                      <a:pt x="8" y="28"/>
                    </a:lnTo>
                    <a:lnTo>
                      <a:pt x="4" y="37"/>
                    </a:lnTo>
                    <a:lnTo>
                      <a:pt x="3" y="43"/>
                    </a:lnTo>
                    <a:lnTo>
                      <a:pt x="1" y="46"/>
                    </a:lnTo>
                    <a:lnTo>
                      <a:pt x="0" y="48"/>
                    </a:lnTo>
                    <a:lnTo>
                      <a:pt x="1" y="49"/>
                    </a:lnTo>
                    <a:lnTo>
                      <a:pt x="1" y="53"/>
                    </a:lnTo>
                    <a:lnTo>
                      <a:pt x="3" y="58"/>
                    </a:lnTo>
                    <a:lnTo>
                      <a:pt x="4" y="66"/>
                    </a:lnTo>
                    <a:lnTo>
                      <a:pt x="8" y="78"/>
                    </a:lnTo>
                    <a:lnTo>
                      <a:pt x="9" y="9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4" name="Freeform 260">
                <a:extLst>
                  <a:ext uri="{FF2B5EF4-FFF2-40B4-BE49-F238E27FC236}">
                    <a16:creationId xmlns:a16="http://schemas.microsoft.com/office/drawing/2014/main" id="{136D8BB2-58AF-04F6-A0C9-3255681BD9C1}"/>
                  </a:ext>
                </a:extLst>
              </p:cNvPr>
              <p:cNvSpPr>
                <a:spLocks/>
              </p:cNvSpPr>
              <p:nvPr/>
            </p:nvSpPr>
            <p:spPr bwMode="auto">
              <a:xfrm>
                <a:off x="4288" y="1007"/>
                <a:ext cx="36" cy="34"/>
              </a:xfrm>
              <a:custGeom>
                <a:avLst/>
                <a:gdLst>
                  <a:gd name="T0" fmla="*/ 35 w 36"/>
                  <a:gd name="T1" fmla="*/ 0 h 34"/>
                  <a:gd name="T2" fmla="*/ 27 w 36"/>
                  <a:gd name="T3" fmla="*/ 0 h 34"/>
                  <a:gd name="T4" fmla="*/ 21 w 36"/>
                  <a:gd name="T5" fmla="*/ 2 h 34"/>
                  <a:gd name="T6" fmla="*/ 15 w 36"/>
                  <a:gd name="T7" fmla="*/ 5 h 34"/>
                  <a:gd name="T8" fmla="*/ 10 w 36"/>
                  <a:gd name="T9" fmla="*/ 9 h 34"/>
                  <a:gd name="T10" fmla="*/ 6 w 36"/>
                  <a:gd name="T11" fmla="*/ 14 h 34"/>
                  <a:gd name="T12" fmla="*/ 3 w 36"/>
                  <a:gd name="T13" fmla="*/ 20 h 34"/>
                  <a:gd name="T14" fmla="*/ 1 w 36"/>
                  <a:gd name="T15" fmla="*/ 26 h 34"/>
                  <a:gd name="T16" fmla="*/ 0 w 36"/>
                  <a:gd name="T17" fmla="*/ 32 h 34"/>
                  <a:gd name="T18" fmla="*/ 4 w 36"/>
                  <a:gd name="T19" fmla="*/ 33 h 34"/>
                  <a:gd name="T20" fmla="*/ 5 w 36"/>
                  <a:gd name="T21" fmla="*/ 27 h 34"/>
                  <a:gd name="T22" fmla="*/ 7 w 36"/>
                  <a:gd name="T23" fmla="*/ 22 h 34"/>
                  <a:gd name="T24" fmla="*/ 9 w 36"/>
                  <a:gd name="T25" fmla="*/ 16 h 34"/>
                  <a:gd name="T26" fmla="*/ 13 w 36"/>
                  <a:gd name="T27" fmla="*/ 12 h 34"/>
                  <a:gd name="T28" fmla="*/ 17 w 36"/>
                  <a:gd name="T29" fmla="*/ 8 h 34"/>
                  <a:gd name="T30" fmla="*/ 22 w 36"/>
                  <a:gd name="T31" fmla="*/ 6 h 34"/>
                  <a:gd name="T32" fmla="*/ 28 w 36"/>
                  <a:gd name="T33" fmla="*/ 4 h 34"/>
                  <a:gd name="T34" fmla="*/ 35 w 36"/>
                  <a:gd name="T35" fmla="*/ 4 h 34"/>
                  <a:gd name="T36" fmla="*/ 35 w 36"/>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34">
                    <a:moveTo>
                      <a:pt x="35" y="0"/>
                    </a:moveTo>
                    <a:lnTo>
                      <a:pt x="27" y="0"/>
                    </a:lnTo>
                    <a:lnTo>
                      <a:pt x="21" y="2"/>
                    </a:lnTo>
                    <a:lnTo>
                      <a:pt x="15" y="5"/>
                    </a:lnTo>
                    <a:lnTo>
                      <a:pt x="10" y="9"/>
                    </a:lnTo>
                    <a:lnTo>
                      <a:pt x="6" y="14"/>
                    </a:lnTo>
                    <a:lnTo>
                      <a:pt x="3" y="20"/>
                    </a:lnTo>
                    <a:lnTo>
                      <a:pt x="1" y="26"/>
                    </a:lnTo>
                    <a:lnTo>
                      <a:pt x="0" y="32"/>
                    </a:lnTo>
                    <a:lnTo>
                      <a:pt x="4" y="33"/>
                    </a:lnTo>
                    <a:lnTo>
                      <a:pt x="5" y="27"/>
                    </a:lnTo>
                    <a:lnTo>
                      <a:pt x="7" y="22"/>
                    </a:lnTo>
                    <a:lnTo>
                      <a:pt x="9" y="16"/>
                    </a:lnTo>
                    <a:lnTo>
                      <a:pt x="13" y="12"/>
                    </a:lnTo>
                    <a:lnTo>
                      <a:pt x="17" y="8"/>
                    </a:lnTo>
                    <a:lnTo>
                      <a:pt x="22" y="6"/>
                    </a:lnTo>
                    <a:lnTo>
                      <a:pt x="28" y="4"/>
                    </a:lnTo>
                    <a:lnTo>
                      <a:pt x="35" y="4"/>
                    </a:lnTo>
                    <a:lnTo>
                      <a:pt x="3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5" name="Freeform 261">
                <a:extLst>
                  <a:ext uri="{FF2B5EF4-FFF2-40B4-BE49-F238E27FC236}">
                    <a16:creationId xmlns:a16="http://schemas.microsoft.com/office/drawing/2014/main" id="{3DE4530D-86D4-20D4-E0D7-3B9249975A39}"/>
                  </a:ext>
                </a:extLst>
              </p:cNvPr>
              <p:cNvSpPr>
                <a:spLocks/>
              </p:cNvSpPr>
              <p:nvPr/>
            </p:nvSpPr>
            <p:spPr bwMode="auto">
              <a:xfrm>
                <a:off x="4235" y="1100"/>
                <a:ext cx="72" cy="89"/>
              </a:xfrm>
              <a:custGeom>
                <a:avLst/>
                <a:gdLst>
                  <a:gd name="T0" fmla="*/ 71 w 72"/>
                  <a:gd name="T1" fmla="*/ 0 h 89"/>
                  <a:gd name="T2" fmla="*/ 71 w 72"/>
                  <a:gd name="T3" fmla="*/ 0 h 89"/>
                  <a:gd name="T4" fmla="*/ 67 w 72"/>
                  <a:gd name="T5" fmla="*/ 6 h 89"/>
                  <a:gd name="T6" fmla="*/ 63 w 72"/>
                  <a:gd name="T7" fmla="*/ 12 h 89"/>
                  <a:gd name="T8" fmla="*/ 59 w 72"/>
                  <a:gd name="T9" fmla="*/ 18 h 89"/>
                  <a:gd name="T10" fmla="*/ 54 w 72"/>
                  <a:gd name="T11" fmla="*/ 24 h 89"/>
                  <a:gd name="T12" fmla="*/ 50 w 72"/>
                  <a:gd name="T13" fmla="*/ 29 h 89"/>
                  <a:gd name="T14" fmla="*/ 46 w 72"/>
                  <a:gd name="T15" fmla="*/ 34 h 89"/>
                  <a:gd name="T16" fmla="*/ 41 w 72"/>
                  <a:gd name="T17" fmla="*/ 40 h 89"/>
                  <a:gd name="T18" fmla="*/ 37 w 72"/>
                  <a:gd name="T19" fmla="*/ 45 h 89"/>
                  <a:gd name="T20" fmla="*/ 32 w 72"/>
                  <a:gd name="T21" fmla="*/ 50 h 89"/>
                  <a:gd name="T22" fmla="*/ 27 w 72"/>
                  <a:gd name="T23" fmla="*/ 56 h 89"/>
                  <a:gd name="T24" fmla="*/ 23 w 72"/>
                  <a:gd name="T25" fmla="*/ 61 h 89"/>
                  <a:gd name="T26" fmla="*/ 18 w 72"/>
                  <a:gd name="T27" fmla="*/ 66 h 89"/>
                  <a:gd name="T28" fmla="*/ 13 w 72"/>
                  <a:gd name="T29" fmla="*/ 71 h 89"/>
                  <a:gd name="T30" fmla="*/ 9 w 72"/>
                  <a:gd name="T31" fmla="*/ 77 h 89"/>
                  <a:gd name="T32" fmla="*/ 4 w 72"/>
                  <a:gd name="T33" fmla="*/ 83 h 89"/>
                  <a:gd name="T34" fmla="*/ 0 w 72"/>
                  <a:gd name="T35" fmla="*/ 88 h 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89">
                    <a:moveTo>
                      <a:pt x="71" y="0"/>
                    </a:moveTo>
                    <a:lnTo>
                      <a:pt x="71" y="0"/>
                    </a:lnTo>
                    <a:lnTo>
                      <a:pt x="67" y="6"/>
                    </a:lnTo>
                    <a:lnTo>
                      <a:pt x="63" y="12"/>
                    </a:lnTo>
                    <a:lnTo>
                      <a:pt x="59" y="18"/>
                    </a:lnTo>
                    <a:lnTo>
                      <a:pt x="54" y="24"/>
                    </a:lnTo>
                    <a:lnTo>
                      <a:pt x="50" y="29"/>
                    </a:lnTo>
                    <a:lnTo>
                      <a:pt x="46" y="34"/>
                    </a:lnTo>
                    <a:lnTo>
                      <a:pt x="41" y="40"/>
                    </a:lnTo>
                    <a:lnTo>
                      <a:pt x="37" y="45"/>
                    </a:lnTo>
                    <a:lnTo>
                      <a:pt x="32" y="50"/>
                    </a:lnTo>
                    <a:lnTo>
                      <a:pt x="27" y="56"/>
                    </a:lnTo>
                    <a:lnTo>
                      <a:pt x="23" y="61"/>
                    </a:lnTo>
                    <a:lnTo>
                      <a:pt x="18" y="66"/>
                    </a:lnTo>
                    <a:lnTo>
                      <a:pt x="13" y="71"/>
                    </a:lnTo>
                    <a:lnTo>
                      <a:pt x="9" y="77"/>
                    </a:lnTo>
                    <a:lnTo>
                      <a:pt x="4" y="83"/>
                    </a:lnTo>
                    <a:lnTo>
                      <a:pt x="0" y="8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6" name="Freeform 262">
                <a:extLst>
                  <a:ext uri="{FF2B5EF4-FFF2-40B4-BE49-F238E27FC236}">
                    <a16:creationId xmlns:a16="http://schemas.microsoft.com/office/drawing/2014/main" id="{07E20370-CAD2-E39E-DA13-20EC3A5255D4}"/>
                  </a:ext>
                </a:extLst>
              </p:cNvPr>
              <p:cNvSpPr>
                <a:spLocks/>
              </p:cNvSpPr>
              <p:nvPr/>
            </p:nvSpPr>
            <p:spPr bwMode="auto">
              <a:xfrm>
                <a:off x="4180" y="1325"/>
                <a:ext cx="30" cy="168"/>
              </a:xfrm>
              <a:custGeom>
                <a:avLst/>
                <a:gdLst>
                  <a:gd name="T0" fmla="*/ 29 w 30"/>
                  <a:gd name="T1" fmla="*/ 0 h 168"/>
                  <a:gd name="T2" fmla="*/ 29 w 30"/>
                  <a:gd name="T3" fmla="*/ 0 h 168"/>
                  <a:gd name="T4" fmla="*/ 27 w 30"/>
                  <a:gd name="T5" fmla="*/ 5 h 168"/>
                  <a:gd name="T6" fmla="*/ 26 w 30"/>
                  <a:gd name="T7" fmla="*/ 10 h 168"/>
                  <a:gd name="T8" fmla="*/ 24 w 30"/>
                  <a:gd name="T9" fmla="*/ 16 h 168"/>
                  <a:gd name="T10" fmla="*/ 22 w 30"/>
                  <a:gd name="T11" fmla="*/ 21 h 168"/>
                  <a:gd name="T12" fmla="*/ 20 w 30"/>
                  <a:gd name="T13" fmla="*/ 26 h 168"/>
                  <a:gd name="T14" fmla="*/ 18 w 30"/>
                  <a:gd name="T15" fmla="*/ 32 h 168"/>
                  <a:gd name="T16" fmla="*/ 16 w 30"/>
                  <a:gd name="T17" fmla="*/ 37 h 168"/>
                  <a:gd name="T18" fmla="*/ 14 w 30"/>
                  <a:gd name="T19" fmla="*/ 42 h 168"/>
                  <a:gd name="T20" fmla="*/ 12 w 30"/>
                  <a:gd name="T21" fmla="*/ 47 h 168"/>
                  <a:gd name="T22" fmla="*/ 10 w 30"/>
                  <a:gd name="T23" fmla="*/ 53 h 168"/>
                  <a:gd name="T24" fmla="*/ 9 w 30"/>
                  <a:gd name="T25" fmla="*/ 58 h 168"/>
                  <a:gd name="T26" fmla="*/ 7 w 30"/>
                  <a:gd name="T27" fmla="*/ 63 h 168"/>
                  <a:gd name="T28" fmla="*/ 6 w 30"/>
                  <a:gd name="T29" fmla="*/ 69 h 168"/>
                  <a:gd name="T30" fmla="*/ 4 w 30"/>
                  <a:gd name="T31" fmla="*/ 75 h 168"/>
                  <a:gd name="T32" fmla="*/ 4 w 30"/>
                  <a:gd name="T33" fmla="*/ 80 h 168"/>
                  <a:gd name="T34" fmla="*/ 3 w 30"/>
                  <a:gd name="T35" fmla="*/ 85 h 168"/>
                  <a:gd name="T36" fmla="*/ 3 w 30"/>
                  <a:gd name="T37" fmla="*/ 91 h 168"/>
                  <a:gd name="T38" fmla="*/ 2 w 30"/>
                  <a:gd name="T39" fmla="*/ 96 h 168"/>
                  <a:gd name="T40" fmla="*/ 2 w 30"/>
                  <a:gd name="T41" fmla="*/ 101 h 168"/>
                  <a:gd name="T42" fmla="*/ 1 w 30"/>
                  <a:gd name="T43" fmla="*/ 107 h 168"/>
                  <a:gd name="T44" fmla="*/ 1 w 30"/>
                  <a:gd name="T45" fmla="*/ 112 h 168"/>
                  <a:gd name="T46" fmla="*/ 0 w 30"/>
                  <a:gd name="T47" fmla="*/ 117 h 168"/>
                  <a:gd name="T48" fmla="*/ 0 w 30"/>
                  <a:gd name="T49" fmla="*/ 123 h 168"/>
                  <a:gd name="T50" fmla="*/ 0 w 30"/>
                  <a:gd name="T51" fmla="*/ 128 h 168"/>
                  <a:gd name="T52" fmla="*/ 0 w 30"/>
                  <a:gd name="T53" fmla="*/ 133 h 168"/>
                  <a:gd name="T54" fmla="*/ 1 w 30"/>
                  <a:gd name="T55" fmla="*/ 139 h 168"/>
                  <a:gd name="T56" fmla="*/ 2 w 30"/>
                  <a:gd name="T57" fmla="*/ 144 h 168"/>
                  <a:gd name="T58" fmla="*/ 3 w 30"/>
                  <a:gd name="T59" fmla="*/ 149 h 168"/>
                  <a:gd name="T60" fmla="*/ 4 w 30"/>
                  <a:gd name="T61" fmla="*/ 153 h 168"/>
                  <a:gd name="T62" fmla="*/ 7 w 30"/>
                  <a:gd name="T63" fmla="*/ 158 h 168"/>
                  <a:gd name="T64" fmla="*/ 10 w 30"/>
                  <a:gd name="T65" fmla="*/ 163 h 168"/>
                  <a:gd name="T66" fmla="*/ 13 w 30"/>
                  <a:gd name="T67" fmla="*/ 16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168">
                    <a:moveTo>
                      <a:pt x="29" y="0"/>
                    </a:moveTo>
                    <a:lnTo>
                      <a:pt x="29" y="0"/>
                    </a:lnTo>
                    <a:lnTo>
                      <a:pt x="27" y="5"/>
                    </a:lnTo>
                    <a:lnTo>
                      <a:pt x="26" y="10"/>
                    </a:lnTo>
                    <a:lnTo>
                      <a:pt x="24" y="16"/>
                    </a:lnTo>
                    <a:lnTo>
                      <a:pt x="22" y="21"/>
                    </a:lnTo>
                    <a:lnTo>
                      <a:pt x="20" y="26"/>
                    </a:lnTo>
                    <a:lnTo>
                      <a:pt x="18" y="32"/>
                    </a:lnTo>
                    <a:lnTo>
                      <a:pt x="16" y="37"/>
                    </a:lnTo>
                    <a:lnTo>
                      <a:pt x="14" y="42"/>
                    </a:lnTo>
                    <a:lnTo>
                      <a:pt x="12" y="47"/>
                    </a:lnTo>
                    <a:lnTo>
                      <a:pt x="10" y="53"/>
                    </a:lnTo>
                    <a:lnTo>
                      <a:pt x="9" y="58"/>
                    </a:lnTo>
                    <a:lnTo>
                      <a:pt x="7" y="63"/>
                    </a:lnTo>
                    <a:lnTo>
                      <a:pt x="6" y="69"/>
                    </a:lnTo>
                    <a:lnTo>
                      <a:pt x="4" y="75"/>
                    </a:lnTo>
                    <a:lnTo>
                      <a:pt x="4" y="80"/>
                    </a:lnTo>
                    <a:lnTo>
                      <a:pt x="3" y="85"/>
                    </a:lnTo>
                    <a:lnTo>
                      <a:pt x="3" y="91"/>
                    </a:lnTo>
                    <a:lnTo>
                      <a:pt x="2" y="96"/>
                    </a:lnTo>
                    <a:lnTo>
                      <a:pt x="2" y="101"/>
                    </a:lnTo>
                    <a:lnTo>
                      <a:pt x="1" y="107"/>
                    </a:lnTo>
                    <a:lnTo>
                      <a:pt x="1" y="112"/>
                    </a:lnTo>
                    <a:lnTo>
                      <a:pt x="0" y="117"/>
                    </a:lnTo>
                    <a:lnTo>
                      <a:pt x="0" y="123"/>
                    </a:lnTo>
                    <a:lnTo>
                      <a:pt x="0" y="128"/>
                    </a:lnTo>
                    <a:lnTo>
                      <a:pt x="0" y="133"/>
                    </a:lnTo>
                    <a:lnTo>
                      <a:pt x="1" y="139"/>
                    </a:lnTo>
                    <a:lnTo>
                      <a:pt x="2" y="144"/>
                    </a:lnTo>
                    <a:lnTo>
                      <a:pt x="3" y="149"/>
                    </a:lnTo>
                    <a:lnTo>
                      <a:pt x="4" y="153"/>
                    </a:lnTo>
                    <a:lnTo>
                      <a:pt x="7" y="158"/>
                    </a:lnTo>
                    <a:lnTo>
                      <a:pt x="10" y="163"/>
                    </a:lnTo>
                    <a:lnTo>
                      <a:pt x="13" y="16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7" name="Freeform 263">
                <a:extLst>
                  <a:ext uri="{FF2B5EF4-FFF2-40B4-BE49-F238E27FC236}">
                    <a16:creationId xmlns:a16="http://schemas.microsoft.com/office/drawing/2014/main" id="{C082ED92-5E5B-C6D6-4754-5CC5D96352FE}"/>
                  </a:ext>
                </a:extLst>
              </p:cNvPr>
              <p:cNvSpPr>
                <a:spLocks/>
              </p:cNvSpPr>
              <p:nvPr/>
            </p:nvSpPr>
            <p:spPr bwMode="auto">
              <a:xfrm>
                <a:off x="4116" y="1203"/>
                <a:ext cx="117" cy="263"/>
              </a:xfrm>
              <a:custGeom>
                <a:avLst/>
                <a:gdLst>
                  <a:gd name="T0" fmla="*/ 116 w 117"/>
                  <a:gd name="T1" fmla="*/ 0 h 263"/>
                  <a:gd name="T2" fmla="*/ 116 w 117"/>
                  <a:gd name="T3" fmla="*/ 0 h 263"/>
                  <a:gd name="T4" fmla="*/ 114 w 117"/>
                  <a:gd name="T5" fmla="*/ 2 h 263"/>
                  <a:gd name="T6" fmla="*/ 111 w 117"/>
                  <a:gd name="T7" fmla="*/ 4 h 263"/>
                  <a:gd name="T8" fmla="*/ 110 w 117"/>
                  <a:gd name="T9" fmla="*/ 6 h 263"/>
                  <a:gd name="T10" fmla="*/ 108 w 117"/>
                  <a:gd name="T11" fmla="*/ 9 h 263"/>
                  <a:gd name="T12" fmla="*/ 107 w 117"/>
                  <a:gd name="T13" fmla="*/ 11 h 263"/>
                  <a:gd name="T14" fmla="*/ 106 w 117"/>
                  <a:gd name="T15" fmla="*/ 13 h 263"/>
                  <a:gd name="T16" fmla="*/ 106 w 117"/>
                  <a:gd name="T17" fmla="*/ 15 h 263"/>
                  <a:gd name="T18" fmla="*/ 106 w 117"/>
                  <a:gd name="T19" fmla="*/ 17 h 263"/>
                  <a:gd name="T20" fmla="*/ 104 w 117"/>
                  <a:gd name="T21" fmla="*/ 29 h 263"/>
                  <a:gd name="T22" fmla="*/ 102 w 117"/>
                  <a:gd name="T23" fmla="*/ 41 h 263"/>
                  <a:gd name="T24" fmla="*/ 100 w 117"/>
                  <a:gd name="T25" fmla="*/ 53 h 263"/>
                  <a:gd name="T26" fmla="*/ 97 w 117"/>
                  <a:gd name="T27" fmla="*/ 64 h 263"/>
                  <a:gd name="T28" fmla="*/ 94 w 117"/>
                  <a:gd name="T29" fmla="*/ 75 h 263"/>
                  <a:gd name="T30" fmla="*/ 90 w 117"/>
                  <a:gd name="T31" fmla="*/ 86 h 263"/>
                  <a:gd name="T32" fmla="*/ 86 w 117"/>
                  <a:gd name="T33" fmla="*/ 96 h 263"/>
                  <a:gd name="T34" fmla="*/ 81 w 117"/>
                  <a:gd name="T35" fmla="*/ 106 h 263"/>
                  <a:gd name="T36" fmla="*/ 75 w 117"/>
                  <a:gd name="T37" fmla="*/ 116 h 263"/>
                  <a:gd name="T38" fmla="*/ 69 w 117"/>
                  <a:gd name="T39" fmla="*/ 125 h 263"/>
                  <a:gd name="T40" fmla="*/ 62 w 117"/>
                  <a:gd name="T41" fmla="*/ 134 h 263"/>
                  <a:gd name="T42" fmla="*/ 56 w 117"/>
                  <a:gd name="T43" fmla="*/ 143 h 263"/>
                  <a:gd name="T44" fmla="*/ 48 w 117"/>
                  <a:gd name="T45" fmla="*/ 152 h 263"/>
                  <a:gd name="T46" fmla="*/ 40 w 117"/>
                  <a:gd name="T47" fmla="*/ 161 h 263"/>
                  <a:gd name="T48" fmla="*/ 31 w 117"/>
                  <a:gd name="T49" fmla="*/ 169 h 263"/>
                  <a:gd name="T50" fmla="*/ 21 w 117"/>
                  <a:gd name="T51" fmla="*/ 177 h 263"/>
                  <a:gd name="T52" fmla="*/ 18 w 117"/>
                  <a:gd name="T53" fmla="*/ 181 h 263"/>
                  <a:gd name="T54" fmla="*/ 14 w 117"/>
                  <a:gd name="T55" fmla="*/ 185 h 263"/>
                  <a:gd name="T56" fmla="*/ 11 w 117"/>
                  <a:gd name="T57" fmla="*/ 190 h 263"/>
                  <a:gd name="T58" fmla="*/ 8 w 117"/>
                  <a:gd name="T59" fmla="*/ 195 h 263"/>
                  <a:gd name="T60" fmla="*/ 5 w 117"/>
                  <a:gd name="T61" fmla="*/ 200 h 263"/>
                  <a:gd name="T62" fmla="*/ 3 w 117"/>
                  <a:gd name="T63" fmla="*/ 205 h 263"/>
                  <a:gd name="T64" fmla="*/ 1 w 117"/>
                  <a:gd name="T65" fmla="*/ 211 h 263"/>
                  <a:gd name="T66" fmla="*/ 1 w 117"/>
                  <a:gd name="T67" fmla="*/ 217 h 263"/>
                  <a:gd name="T68" fmla="*/ 0 w 117"/>
                  <a:gd name="T69" fmla="*/ 222 h 263"/>
                  <a:gd name="T70" fmla="*/ 0 w 117"/>
                  <a:gd name="T71" fmla="*/ 228 h 263"/>
                  <a:gd name="T72" fmla="*/ 1 w 117"/>
                  <a:gd name="T73" fmla="*/ 234 h 263"/>
                  <a:gd name="T74" fmla="*/ 1 w 117"/>
                  <a:gd name="T75" fmla="*/ 240 h 263"/>
                  <a:gd name="T76" fmla="*/ 3 w 117"/>
                  <a:gd name="T77" fmla="*/ 246 h 263"/>
                  <a:gd name="T78" fmla="*/ 6 w 117"/>
                  <a:gd name="T79" fmla="*/ 251 h 263"/>
                  <a:gd name="T80" fmla="*/ 9 w 117"/>
                  <a:gd name="T81" fmla="*/ 257 h 263"/>
                  <a:gd name="T82" fmla="*/ 13 w 117"/>
                  <a:gd name="T83" fmla="*/ 262 h 2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7" h="263">
                    <a:moveTo>
                      <a:pt x="116" y="0"/>
                    </a:moveTo>
                    <a:lnTo>
                      <a:pt x="116" y="0"/>
                    </a:lnTo>
                    <a:lnTo>
                      <a:pt x="114" y="2"/>
                    </a:lnTo>
                    <a:lnTo>
                      <a:pt x="111" y="4"/>
                    </a:lnTo>
                    <a:lnTo>
                      <a:pt x="110" y="6"/>
                    </a:lnTo>
                    <a:lnTo>
                      <a:pt x="108" y="9"/>
                    </a:lnTo>
                    <a:lnTo>
                      <a:pt x="107" y="11"/>
                    </a:lnTo>
                    <a:lnTo>
                      <a:pt x="106" y="13"/>
                    </a:lnTo>
                    <a:lnTo>
                      <a:pt x="106" y="15"/>
                    </a:lnTo>
                    <a:lnTo>
                      <a:pt x="106" y="17"/>
                    </a:lnTo>
                    <a:lnTo>
                      <a:pt x="104" y="29"/>
                    </a:lnTo>
                    <a:lnTo>
                      <a:pt x="102" y="41"/>
                    </a:lnTo>
                    <a:lnTo>
                      <a:pt x="100" y="53"/>
                    </a:lnTo>
                    <a:lnTo>
                      <a:pt x="97" y="64"/>
                    </a:lnTo>
                    <a:lnTo>
                      <a:pt x="94" y="75"/>
                    </a:lnTo>
                    <a:lnTo>
                      <a:pt x="90" y="86"/>
                    </a:lnTo>
                    <a:lnTo>
                      <a:pt x="86" y="96"/>
                    </a:lnTo>
                    <a:lnTo>
                      <a:pt x="81" y="106"/>
                    </a:lnTo>
                    <a:lnTo>
                      <a:pt x="75" y="116"/>
                    </a:lnTo>
                    <a:lnTo>
                      <a:pt x="69" y="125"/>
                    </a:lnTo>
                    <a:lnTo>
                      <a:pt x="62" y="134"/>
                    </a:lnTo>
                    <a:lnTo>
                      <a:pt x="56" y="143"/>
                    </a:lnTo>
                    <a:lnTo>
                      <a:pt x="48" y="152"/>
                    </a:lnTo>
                    <a:lnTo>
                      <a:pt x="40" y="161"/>
                    </a:lnTo>
                    <a:lnTo>
                      <a:pt x="31" y="169"/>
                    </a:lnTo>
                    <a:lnTo>
                      <a:pt x="21" y="177"/>
                    </a:lnTo>
                    <a:lnTo>
                      <a:pt x="18" y="181"/>
                    </a:lnTo>
                    <a:lnTo>
                      <a:pt x="14" y="185"/>
                    </a:lnTo>
                    <a:lnTo>
                      <a:pt x="11" y="190"/>
                    </a:lnTo>
                    <a:lnTo>
                      <a:pt x="8" y="195"/>
                    </a:lnTo>
                    <a:lnTo>
                      <a:pt x="5" y="200"/>
                    </a:lnTo>
                    <a:lnTo>
                      <a:pt x="3" y="205"/>
                    </a:lnTo>
                    <a:lnTo>
                      <a:pt x="1" y="211"/>
                    </a:lnTo>
                    <a:lnTo>
                      <a:pt x="1" y="217"/>
                    </a:lnTo>
                    <a:lnTo>
                      <a:pt x="0" y="222"/>
                    </a:lnTo>
                    <a:lnTo>
                      <a:pt x="0" y="228"/>
                    </a:lnTo>
                    <a:lnTo>
                      <a:pt x="1" y="234"/>
                    </a:lnTo>
                    <a:lnTo>
                      <a:pt x="1" y="240"/>
                    </a:lnTo>
                    <a:lnTo>
                      <a:pt x="3" y="246"/>
                    </a:lnTo>
                    <a:lnTo>
                      <a:pt x="6" y="251"/>
                    </a:lnTo>
                    <a:lnTo>
                      <a:pt x="9" y="257"/>
                    </a:lnTo>
                    <a:lnTo>
                      <a:pt x="13" y="26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8" name="Freeform 264">
                <a:extLst>
                  <a:ext uri="{FF2B5EF4-FFF2-40B4-BE49-F238E27FC236}">
                    <a16:creationId xmlns:a16="http://schemas.microsoft.com/office/drawing/2014/main" id="{556E6E64-75E2-A12F-6DDD-AEEDACA4ACE6}"/>
                  </a:ext>
                </a:extLst>
              </p:cNvPr>
              <p:cNvSpPr>
                <a:spLocks/>
              </p:cNvSpPr>
              <p:nvPr/>
            </p:nvSpPr>
            <p:spPr bwMode="auto">
              <a:xfrm>
                <a:off x="4533" y="1188"/>
                <a:ext cx="47" cy="199"/>
              </a:xfrm>
              <a:custGeom>
                <a:avLst/>
                <a:gdLst>
                  <a:gd name="T0" fmla="*/ 0 w 47"/>
                  <a:gd name="T1" fmla="*/ 0 h 199"/>
                  <a:gd name="T2" fmla="*/ 0 w 47"/>
                  <a:gd name="T3" fmla="*/ 0 h 199"/>
                  <a:gd name="T4" fmla="*/ 6 w 47"/>
                  <a:gd name="T5" fmla="*/ 12 h 199"/>
                  <a:gd name="T6" fmla="*/ 13 w 47"/>
                  <a:gd name="T7" fmla="*/ 24 h 199"/>
                  <a:gd name="T8" fmla="*/ 18 w 47"/>
                  <a:gd name="T9" fmla="*/ 35 h 199"/>
                  <a:gd name="T10" fmla="*/ 23 w 47"/>
                  <a:gd name="T11" fmla="*/ 47 h 199"/>
                  <a:gd name="T12" fmla="*/ 26 w 47"/>
                  <a:gd name="T13" fmla="*/ 59 h 199"/>
                  <a:gd name="T14" fmla="*/ 30 w 47"/>
                  <a:gd name="T15" fmla="*/ 71 h 199"/>
                  <a:gd name="T16" fmla="*/ 33 w 47"/>
                  <a:gd name="T17" fmla="*/ 83 h 199"/>
                  <a:gd name="T18" fmla="*/ 36 w 47"/>
                  <a:gd name="T19" fmla="*/ 96 h 199"/>
                  <a:gd name="T20" fmla="*/ 39 w 47"/>
                  <a:gd name="T21" fmla="*/ 109 h 199"/>
                  <a:gd name="T22" fmla="*/ 41 w 47"/>
                  <a:gd name="T23" fmla="*/ 121 h 199"/>
                  <a:gd name="T24" fmla="*/ 43 w 47"/>
                  <a:gd name="T25" fmla="*/ 134 h 199"/>
                  <a:gd name="T26" fmla="*/ 44 w 47"/>
                  <a:gd name="T27" fmla="*/ 147 h 199"/>
                  <a:gd name="T28" fmla="*/ 45 w 47"/>
                  <a:gd name="T29" fmla="*/ 160 h 199"/>
                  <a:gd name="T30" fmla="*/ 45 w 47"/>
                  <a:gd name="T31" fmla="*/ 173 h 199"/>
                  <a:gd name="T32" fmla="*/ 46 w 47"/>
                  <a:gd name="T33" fmla="*/ 185 h 199"/>
                  <a:gd name="T34" fmla="*/ 46 w 47"/>
                  <a:gd name="T35" fmla="*/ 198 h 1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199">
                    <a:moveTo>
                      <a:pt x="0" y="0"/>
                    </a:moveTo>
                    <a:lnTo>
                      <a:pt x="0" y="0"/>
                    </a:lnTo>
                    <a:lnTo>
                      <a:pt x="6" y="12"/>
                    </a:lnTo>
                    <a:lnTo>
                      <a:pt x="13" y="24"/>
                    </a:lnTo>
                    <a:lnTo>
                      <a:pt x="18" y="35"/>
                    </a:lnTo>
                    <a:lnTo>
                      <a:pt x="23" y="47"/>
                    </a:lnTo>
                    <a:lnTo>
                      <a:pt x="26" y="59"/>
                    </a:lnTo>
                    <a:lnTo>
                      <a:pt x="30" y="71"/>
                    </a:lnTo>
                    <a:lnTo>
                      <a:pt x="33" y="83"/>
                    </a:lnTo>
                    <a:lnTo>
                      <a:pt x="36" y="96"/>
                    </a:lnTo>
                    <a:lnTo>
                      <a:pt x="39" y="109"/>
                    </a:lnTo>
                    <a:lnTo>
                      <a:pt x="41" y="121"/>
                    </a:lnTo>
                    <a:lnTo>
                      <a:pt x="43" y="134"/>
                    </a:lnTo>
                    <a:lnTo>
                      <a:pt x="44" y="147"/>
                    </a:lnTo>
                    <a:lnTo>
                      <a:pt x="45" y="160"/>
                    </a:lnTo>
                    <a:lnTo>
                      <a:pt x="45" y="173"/>
                    </a:lnTo>
                    <a:lnTo>
                      <a:pt x="46" y="185"/>
                    </a:lnTo>
                    <a:lnTo>
                      <a:pt x="46" y="19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999" name="Freeform 265">
                <a:extLst>
                  <a:ext uri="{FF2B5EF4-FFF2-40B4-BE49-F238E27FC236}">
                    <a16:creationId xmlns:a16="http://schemas.microsoft.com/office/drawing/2014/main" id="{D57B421D-2750-18BF-DB66-8E5CB3071E85}"/>
                  </a:ext>
                </a:extLst>
              </p:cNvPr>
              <p:cNvSpPr>
                <a:spLocks/>
              </p:cNvSpPr>
              <p:nvPr/>
            </p:nvSpPr>
            <p:spPr bwMode="auto">
              <a:xfrm>
                <a:off x="4321" y="2791"/>
                <a:ext cx="107" cy="131"/>
              </a:xfrm>
              <a:custGeom>
                <a:avLst/>
                <a:gdLst>
                  <a:gd name="T0" fmla="*/ 42 w 107"/>
                  <a:gd name="T1" fmla="*/ 0 h 131"/>
                  <a:gd name="T2" fmla="*/ 1 w 107"/>
                  <a:gd name="T3" fmla="*/ 2 h 131"/>
                  <a:gd name="T4" fmla="*/ 0 w 107"/>
                  <a:gd name="T5" fmla="*/ 19 h 131"/>
                  <a:gd name="T6" fmla="*/ 27 w 107"/>
                  <a:gd name="T7" fmla="*/ 95 h 131"/>
                  <a:gd name="T8" fmla="*/ 18 w 107"/>
                  <a:gd name="T9" fmla="*/ 102 h 131"/>
                  <a:gd name="T10" fmla="*/ 39 w 107"/>
                  <a:gd name="T11" fmla="*/ 130 h 131"/>
                  <a:gd name="T12" fmla="*/ 66 w 107"/>
                  <a:gd name="T13" fmla="*/ 119 h 131"/>
                  <a:gd name="T14" fmla="*/ 72 w 107"/>
                  <a:gd name="T15" fmla="*/ 107 h 131"/>
                  <a:gd name="T16" fmla="*/ 68 w 107"/>
                  <a:gd name="T17" fmla="*/ 95 h 131"/>
                  <a:gd name="T18" fmla="*/ 90 w 107"/>
                  <a:gd name="T19" fmla="*/ 27 h 131"/>
                  <a:gd name="T20" fmla="*/ 106 w 107"/>
                  <a:gd name="T21" fmla="*/ 5 h 131"/>
                  <a:gd name="T22" fmla="*/ 87 w 107"/>
                  <a:gd name="T23" fmla="*/ 0 h 131"/>
                  <a:gd name="T24" fmla="*/ 42 w 107"/>
                  <a:gd name="T25" fmla="*/ 0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7" h="131">
                    <a:moveTo>
                      <a:pt x="42" y="0"/>
                    </a:moveTo>
                    <a:lnTo>
                      <a:pt x="1" y="2"/>
                    </a:lnTo>
                    <a:lnTo>
                      <a:pt x="0" y="19"/>
                    </a:lnTo>
                    <a:lnTo>
                      <a:pt x="27" y="95"/>
                    </a:lnTo>
                    <a:lnTo>
                      <a:pt x="18" y="102"/>
                    </a:lnTo>
                    <a:lnTo>
                      <a:pt x="39" y="130"/>
                    </a:lnTo>
                    <a:lnTo>
                      <a:pt x="66" y="119"/>
                    </a:lnTo>
                    <a:lnTo>
                      <a:pt x="72" y="107"/>
                    </a:lnTo>
                    <a:lnTo>
                      <a:pt x="68" y="95"/>
                    </a:lnTo>
                    <a:lnTo>
                      <a:pt x="90" y="27"/>
                    </a:lnTo>
                    <a:lnTo>
                      <a:pt x="106" y="5"/>
                    </a:lnTo>
                    <a:lnTo>
                      <a:pt x="87" y="0"/>
                    </a:lnTo>
                    <a:lnTo>
                      <a:pt x="4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0" name="Freeform 266">
                <a:extLst>
                  <a:ext uri="{FF2B5EF4-FFF2-40B4-BE49-F238E27FC236}">
                    <a16:creationId xmlns:a16="http://schemas.microsoft.com/office/drawing/2014/main" id="{88BC2E19-4D4D-77B7-EBF3-74218DBA12E1}"/>
                  </a:ext>
                </a:extLst>
              </p:cNvPr>
              <p:cNvSpPr>
                <a:spLocks/>
              </p:cNvSpPr>
              <p:nvPr/>
            </p:nvSpPr>
            <p:spPr bwMode="auto">
              <a:xfrm>
                <a:off x="4310" y="2777"/>
                <a:ext cx="128" cy="124"/>
              </a:xfrm>
              <a:custGeom>
                <a:avLst/>
                <a:gdLst>
                  <a:gd name="T0" fmla="*/ 75 w 128"/>
                  <a:gd name="T1" fmla="*/ 120 h 124"/>
                  <a:gd name="T2" fmla="*/ 61 w 128"/>
                  <a:gd name="T3" fmla="*/ 123 h 124"/>
                  <a:gd name="T4" fmla="*/ 62 w 128"/>
                  <a:gd name="T5" fmla="*/ 114 h 124"/>
                  <a:gd name="T6" fmla="*/ 63 w 128"/>
                  <a:gd name="T7" fmla="*/ 103 h 124"/>
                  <a:gd name="T8" fmla="*/ 61 w 128"/>
                  <a:gd name="T9" fmla="*/ 90 h 124"/>
                  <a:gd name="T10" fmla="*/ 60 w 128"/>
                  <a:gd name="T11" fmla="*/ 77 h 124"/>
                  <a:gd name="T12" fmla="*/ 64 w 128"/>
                  <a:gd name="T13" fmla="*/ 67 h 124"/>
                  <a:gd name="T14" fmla="*/ 69 w 128"/>
                  <a:gd name="T15" fmla="*/ 55 h 124"/>
                  <a:gd name="T16" fmla="*/ 75 w 128"/>
                  <a:gd name="T17" fmla="*/ 45 h 124"/>
                  <a:gd name="T18" fmla="*/ 83 w 128"/>
                  <a:gd name="T19" fmla="*/ 37 h 124"/>
                  <a:gd name="T20" fmla="*/ 92 w 128"/>
                  <a:gd name="T21" fmla="*/ 33 h 124"/>
                  <a:gd name="T22" fmla="*/ 102 w 128"/>
                  <a:gd name="T23" fmla="*/ 28 h 124"/>
                  <a:gd name="T24" fmla="*/ 109 w 128"/>
                  <a:gd name="T25" fmla="*/ 25 h 124"/>
                  <a:gd name="T26" fmla="*/ 108 w 128"/>
                  <a:gd name="T27" fmla="*/ 20 h 124"/>
                  <a:gd name="T28" fmla="*/ 103 w 128"/>
                  <a:gd name="T29" fmla="*/ 19 h 124"/>
                  <a:gd name="T30" fmla="*/ 95 w 128"/>
                  <a:gd name="T31" fmla="*/ 20 h 124"/>
                  <a:gd name="T32" fmla="*/ 84 w 128"/>
                  <a:gd name="T33" fmla="*/ 23 h 124"/>
                  <a:gd name="T34" fmla="*/ 69 w 128"/>
                  <a:gd name="T35" fmla="*/ 26 h 124"/>
                  <a:gd name="T36" fmla="*/ 53 w 128"/>
                  <a:gd name="T37" fmla="*/ 26 h 124"/>
                  <a:gd name="T38" fmla="*/ 42 w 128"/>
                  <a:gd name="T39" fmla="*/ 24 h 124"/>
                  <a:gd name="T40" fmla="*/ 32 w 128"/>
                  <a:gd name="T41" fmla="*/ 22 h 124"/>
                  <a:gd name="T42" fmla="*/ 24 w 128"/>
                  <a:gd name="T43" fmla="*/ 21 h 124"/>
                  <a:gd name="T44" fmla="*/ 17 w 128"/>
                  <a:gd name="T45" fmla="*/ 22 h 124"/>
                  <a:gd name="T46" fmla="*/ 17 w 128"/>
                  <a:gd name="T47" fmla="*/ 27 h 124"/>
                  <a:gd name="T48" fmla="*/ 22 w 128"/>
                  <a:gd name="T49" fmla="*/ 30 h 124"/>
                  <a:gd name="T50" fmla="*/ 27 w 128"/>
                  <a:gd name="T51" fmla="*/ 32 h 124"/>
                  <a:gd name="T52" fmla="*/ 36 w 128"/>
                  <a:gd name="T53" fmla="*/ 37 h 124"/>
                  <a:gd name="T54" fmla="*/ 43 w 128"/>
                  <a:gd name="T55" fmla="*/ 47 h 124"/>
                  <a:gd name="T56" fmla="*/ 47 w 128"/>
                  <a:gd name="T57" fmla="*/ 59 h 124"/>
                  <a:gd name="T58" fmla="*/ 50 w 128"/>
                  <a:gd name="T59" fmla="*/ 69 h 124"/>
                  <a:gd name="T60" fmla="*/ 52 w 128"/>
                  <a:gd name="T61" fmla="*/ 78 h 124"/>
                  <a:gd name="T62" fmla="*/ 52 w 128"/>
                  <a:gd name="T63" fmla="*/ 90 h 124"/>
                  <a:gd name="T64" fmla="*/ 51 w 128"/>
                  <a:gd name="T65" fmla="*/ 103 h 124"/>
                  <a:gd name="T66" fmla="*/ 51 w 128"/>
                  <a:gd name="T67" fmla="*/ 113 h 124"/>
                  <a:gd name="T68" fmla="*/ 52 w 128"/>
                  <a:gd name="T69" fmla="*/ 123 h 124"/>
                  <a:gd name="T70" fmla="*/ 37 w 128"/>
                  <a:gd name="T71" fmla="*/ 120 h 124"/>
                  <a:gd name="T72" fmla="*/ 31 w 128"/>
                  <a:gd name="T73" fmla="*/ 109 h 124"/>
                  <a:gd name="T74" fmla="*/ 29 w 128"/>
                  <a:gd name="T75" fmla="*/ 100 h 124"/>
                  <a:gd name="T76" fmla="*/ 27 w 128"/>
                  <a:gd name="T77" fmla="*/ 92 h 124"/>
                  <a:gd name="T78" fmla="*/ 25 w 128"/>
                  <a:gd name="T79" fmla="*/ 83 h 124"/>
                  <a:gd name="T80" fmla="*/ 20 w 128"/>
                  <a:gd name="T81" fmla="*/ 70 h 124"/>
                  <a:gd name="T82" fmla="*/ 13 w 128"/>
                  <a:gd name="T83" fmla="*/ 56 h 124"/>
                  <a:gd name="T84" fmla="*/ 6 w 128"/>
                  <a:gd name="T85" fmla="*/ 48 h 124"/>
                  <a:gd name="T86" fmla="*/ 2 w 128"/>
                  <a:gd name="T87" fmla="*/ 42 h 124"/>
                  <a:gd name="T88" fmla="*/ 0 w 128"/>
                  <a:gd name="T89" fmla="*/ 36 h 124"/>
                  <a:gd name="T90" fmla="*/ 0 w 128"/>
                  <a:gd name="T91" fmla="*/ 28 h 124"/>
                  <a:gd name="T92" fmla="*/ 4 w 128"/>
                  <a:gd name="T93" fmla="*/ 19 h 124"/>
                  <a:gd name="T94" fmla="*/ 10 w 128"/>
                  <a:gd name="T95" fmla="*/ 12 h 124"/>
                  <a:gd name="T96" fmla="*/ 25 w 128"/>
                  <a:gd name="T97" fmla="*/ 7 h 124"/>
                  <a:gd name="T98" fmla="*/ 48 w 128"/>
                  <a:gd name="T99" fmla="*/ 2 h 124"/>
                  <a:gd name="T100" fmla="*/ 71 w 128"/>
                  <a:gd name="T101" fmla="*/ 0 h 124"/>
                  <a:gd name="T102" fmla="*/ 94 w 128"/>
                  <a:gd name="T103" fmla="*/ 4 h 124"/>
                  <a:gd name="T104" fmla="*/ 113 w 128"/>
                  <a:gd name="T105" fmla="*/ 11 h 124"/>
                  <a:gd name="T106" fmla="*/ 124 w 128"/>
                  <a:gd name="T107" fmla="*/ 19 h 124"/>
                  <a:gd name="T108" fmla="*/ 127 w 128"/>
                  <a:gd name="T109" fmla="*/ 35 h 124"/>
                  <a:gd name="T110" fmla="*/ 121 w 128"/>
                  <a:gd name="T111" fmla="*/ 48 h 124"/>
                  <a:gd name="T112" fmla="*/ 108 w 128"/>
                  <a:gd name="T113" fmla="*/ 60 h 124"/>
                  <a:gd name="T114" fmla="*/ 97 w 128"/>
                  <a:gd name="T115" fmla="*/ 72 h 124"/>
                  <a:gd name="T116" fmla="*/ 91 w 128"/>
                  <a:gd name="T117" fmla="*/ 83 h 124"/>
                  <a:gd name="T118" fmla="*/ 89 w 128"/>
                  <a:gd name="T119" fmla="*/ 93 h 124"/>
                  <a:gd name="T120" fmla="*/ 87 w 128"/>
                  <a:gd name="T121" fmla="*/ 103 h 124"/>
                  <a:gd name="T122" fmla="*/ 84 w 128"/>
                  <a:gd name="T123" fmla="*/ 112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8" h="124">
                    <a:moveTo>
                      <a:pt x="82" y="117"/>
                    </a:moveTo>
                    <a:lnTo>
                      <a:pt x="82" y="117"/>
                    </a:lnTo>
                    <a:lnTo>
                      <a:pt x="79" y="118"/>
                    </a:lnTo>
                    <a:lnTo>
                      <a:pt x="75" y="120"/>
                    </a:lnTo>
                    <a:lnTo>
                      <a:pt x="71" y="122"/>
                    </a:lnTo>
                    <a:lnTo>
                      <a:pt x="67" y="123"/>
                    </a:lnTo>
                    <a:lnTo>
                      <a:pt x="63" y="123"/>
                    </a:lnTo>
                    <a:lnTo>
                      <a:pt x="61" y="123"/>
                    </a:lnTo>
                    <a:lnTo>
                      <a:pt x="59" y="121"/>
                    </a:lnTo>
                    <a:lnTo>
                      <a:pt x="60" y="118"/>
                    </a:lnTo>
                    <a:lnTo>
                      <a:pt x="61" y="116"/>
                    </a:lnTo>
                    <a:lnTo>
                      <a:pt x="62" y="114"/>
                    </a:lnTo>
                    <a:lnTo>
                      <a:pt x="63" y="111"/>
                    </a:lnTo>
                    <a:lnTo>
                      <a:pt x="63" y="109"/>
                    </a:lnTo>
                    <a:lnTo>
                      <a:pt x="63" y="106"/>
                    </a:lnTo>
                    <a:lnTo>
                      <a:pt x="63" y="103"/>
                    </a:lnTo>
                    <a:lnTo>
                      <a:pt x="62" y="99"/>
                    </a:lnTo>
                    <a:lnTo>
                      <a:pt x="62" y="96"/>
                    </a:lnTo>
                    <a:lnTo>
                      <a:pt x="61" y="93"/>
                    </a:lnTo>
                    <a:lnTo>
                      <a:pt x="61" y="90"/>
                    </a:lnTo>
                    <a:lnTo>
                      <a:pt x="61" y="87"/>
                    </a:lnTo>
                    <a:lnTo>
                      <a:pt x="60" y="83"/>
                    </a:lnTo>
                    <a:lnTo>
                      <a:pt x="60" y="80"/>
                    </a:lnTo>
                    <a:lnTo>
                      <a:pt x="60" y="77"/>
                    </a:lnTo>
                    <a:lnTo>
                      <a:pt x="61" y="75"/>
                    </a:lnTo>
                    <a:lnTo>
                      <a:pt x="61" y="73"/>
                    </a:lnTo>
                    <a:lnTo>
                      <a:pt x="63" y="69"/>
                    </a:lnTo>
                    <a:lnTo>
                      <a:pt x="64" y="67"/>
                    </a:lnTo>
                    <a:lnTo>
                      <a:pt x="65" y="63"/>
                    </a:lnTo>
                    <a:lnTo>
                      <a:pt x="66" y="61"/>
                    </a:lnTo>
                    <a:lnTo>
                      <a:pt x="67" y="58"/>
                    </a:lnTo>
                    <a:lnTo>
                      <a:pt x="69" y="55"/>
                    </a:lnTo>
                    <a:lnTo>
                      <a:pt x="70" y="53"/>
                    </a:lnTo>
                    <a:lnTo>
                      <a:pt x="71" y="50"/>
                    </a:lnTo>
                    <a:lnTo>
                      <a:pt x="73" y="47"/>
                    </a:lnTo>
                    <a:lnTo>
                      <a:pt x="75" y="45"/>
                    </a:lnTo>
                    <a:lnTo>
                      <a:pt x="77" y="43"/>
                    </a:lnTo>
                    <a:lnTo>
                      <a:pt x="79" y="41"/>
                    </a:lnTo>
                    <a:lnTo>
                      <a:pt x="81" y="39"/>
                    </a:lnTo>
                    <a:lnTo>
                      <a:pt x="83" y="37"/>
                    </a:lnTo>
                    <a:lnTo>
                      <a:pt x="86" y="36"/>
                    </a:lnTo>
                    <a:lnTo>
                      <a:pt x="89" y="35"/>
                    </a:lnTo>
                    <a:lnTo>
                      <a:pt x="90" y="34"/>
                    </a:lnTo>
                    <a:lnTo>
                      <a:pt x="92" y="33"/>
                    </a:lnTo>
                    <a:lnTo>
                      <a:pt x="94" y="32"/>
                    </a:lnTo>
                    <a:lnTo>
                      <a:pt x="97" y="31"/>
                    </a:lnTo>
                    <a:lnTo>
                      <a:pt x="100" y="29"/>
                    </a:lnTo>
                    <a:lnTo>
                      <a:pt x="102" y="28"/>
                    </a:lnTo>
                    <a:lnTo>
                      <a:pt x="105" y="27"/>
                    </a:lnTo>
                    <a:lnTo>
                      <a:pt x="107" y="26"/>
                    </a:lnTo>
                    <a:lnTo>
                      <a:pt x="108" y="26"/>
                    </a:lnTo>
                    <a:lnTo>
                      <a:pt x="109" y="25"/>
                    </a:lnTo>
                    <a:lnTo>
                      <a:pt x="109" y="24"/>
                    </a:lnTo>
                    <a:lnTo>
                      <a:pt x="109" y="23"/>
                    </a:lnTo>
                    <a:lnTo>
                      <a:pt x="109" y="22"/>
                    </a:lnTo>
                    <a:lnTo>
                      <a:pt x="108" y="20"/>
                    </a:lnTo>
                    <a:lnTo>
                      <a:pt x="107" y="20"/>
                    </a:lnTo>
                    <a:lnTo>
                      <a:pt x="106" y="19"/>
                    </a:lnTo>
                    <a:lnTo>
                      <a:pt x="105" y="19"/>
                    </a:lnTo>
                    <a:lnTo>
                      <a:pt x="103" y="19"/>
                    </a:lnTo>
                    <a:lnTo>
                      <a:pt x="101" y="19"/>
                    </a:lnTo>
                    <a:lnTo>
                      <a:pt x="99" y="19"/>
                    </a:lnTo>
                    <a:lnTo>
                      <a:pt x="97" y="20"/>
                    </a:lnTo>
                    <a:lnTo>
                      <a:pt x="95" y="20"/>
                    </a:lnTo>
                    <a:lnTo>
                      <a:pt x="93" y="21"/>
                    </a:lnTo>
                    <a:lnTo>
                      <a:pt x="90" y="22"/>
                    </a:lnTo>
                    <a:lnTo>
                      <a:pt x="87" y="22"/>
                    </a:lnTo>
                    <a:lnTo>
                      <a:pt x="84" y="23"/>
                    </a:lnTo>
                    <a:lnTo>
                      <a:pt x="81" y="24"/>
                    </a:lnTo>
                    <a:lnTo>
                      <a:pt x="77" y="24"/>
                    </a:lnTo>
                    <a:lnTo>
                      <a:pt x="73" y="25"/>
                    </a:lnTo>
                    <a:lnTo>
                      <a:pt x="69" y="26"/>
                    </a:lnTo>
                    <a:lnTo>
                      <a:pt x="65" y="26"/>
                    </a:lnTo>
                    <a:lnTo>
                      <a:pt x="60" y="26"/>
                    </a:lnTo>
                    <a:lnTo>
                      <a:pt x="56" y="26"/>
                    </a:lnTo>
                    <a:lnTo>
                      <a:pt x="53" y="26"/>
                    </a:lnTo>
                    <a:lnTo>
                      <a:pt x="50" y="25"/>
                    </a:lnTo>
                    <a:lnTo>
                      <a:pt x="47" y="25"/>
                    </a:lnTo>
                    <a:lnTo>
                      <a:pt x="44" y="24"/>
                    </a:lnTo>
                    <a:lnTo>
                      <a:pt x="42" y="24"/>
                    </a:lnTo>
                    <a:lnTo>
                      <a:pt x="39" y="23"/>
                    </a:lnTo>
                    <a:lnTo>
                      <a:pt x="37" y="22"/>
                    </a:lnTo>
                    <a:lnTo>
                      <a:pt x="34" y="22"/>
                    </a:lnTo>
                    <a:lnTo>
                      <a:pt x="32" y="22"/>
                    </a:lnTo>
                    <a:lnTo>
                      <a:pt x="30" y="21"/>
                    </a:lnTo>
                    <a:lnTo>
                      <a:pt x="28" y="21"/>
                    </a:lnTo>
                    <a:lnTo>
                      <a:pt x="26" y="21"/>
                    </a:lnTo>
                    <a:lnTo>
                      <a:pt x="24" y="21"/>
                    </a:lnTo>
                    <a:lnTo>
                      <a:pt x="22" y="21"/>
                    </a:lnTo>
                    <a:lnTo>
                      <a:pt x="20" y="21"/>
                    </a:lnTo>
                    <a:lnTo>
                      <a:pt x="19" y="21"/>
                    </a:lnTo>
                    <a:lnTo>
                      <a:pt x="17" y="22"/>
                    </a:lnTo>
                    <a:lnTo>
                      <a:pt x="17" y="23"/>
                    </a:lnTo>
                    <a:lnTo>
                      <a:pt x="16" y="24"/>
                    </a:lnTo>
                    <a:lnTo>
                      <a:pt x="16" y="26"/>
                    </a:lnTo>
                    <a:lnTo>
                      <a:pt x="17" y="27"/>
                    </a:lnTo>
                    <a:lnTo>
                      <a:pt x="18" y="29"/>
                    </a:lnTo>
                    <a:lnTo>
                      <a:pt x="20" y="29"/>
                    </a:lnTo>
                    <a:lnTo>
                      <a:pt x="21" y="29"/>
                    </a:lnTo>
                    <a:lnTo>
                      <a:pt x="22" y="30"/>
                    </a:lnTo>
                    <a:lnTo>
                      <a:pt x="23" y="30"/>
                    </a:lnTo>
                    <a:lnTo>
                      <a:pt x="24" y="31"/>
                    </a:lnTo>
                    <a:lnTo>
                      <a:pt x="25" y="31"/>
                    </a:lnTo>
                    <a:lnTo>
                      <a:pt x="27" y="32"/>
                    </a:lnTo>
                    <a:lnTo>
                      <a:pt x="28" y="33"/>
                    </a:lnTo>
                    <a:lnTo>
                      <a:pt x="30" y="34"/>
                    </a:lnTo>
                    <a:lnTo>
                      <a:pt x="33" y="35"/>
                    </a:lnTo>
                    <a:lnTo>
                      <a:pt x="36" y="37"/>
                    </a:lnTo>
                    <a:lnTo>
                      <a:pt x="38" y="39"/>
                    </a:lnTo>
                    <a:lnTo>
                      <a:pt x="40" y="41"/>
                    </a:lnTo>
                    <a:lnTo>
                      <a:pt x="42" y="44"/>
                    </a:lnTo>
                    <a:lnTo>
                      <a:pt x="43" y="47"/>
                    </a:lnTo>
                    <a:lnTo>
                      <a:pt x="45" y="50"/>
                    </a:lnTo>
                    <a:lnTo>
                      <a:pt x="46" y="53"/>
                    </a:lnTo>
                    <a:lnTo>
                      <a:pt x="47" y="56"/>
                    </a:lnTo>
                    <a:lnTo>
                      <a:pt x="47" y="59"/>
                    </a:lnTo>
                    <a:lnTo>
                      <a:pt x="48" y="62"/>
                    </a:lnTo>
                    <a:lnTo>
                      <a:pt x="49" y="64"/>
                    </a:lnTo>
                    <a:lnTo>
                      <a:pt x="49" y="67"/>
                    </a:lnTo>
                    <a:lnTo>
                      <a:pt x="50" y="69"/>
                    </a:lnTo>
                    <a:lnTo>
                      <a:pt x="50" y="71"/>
                    </a:lnTo>
                    <a:lnTo>
                      <a:pt x="51" y="73"/>
                    </a:lnTo>
                    <a:lnTo>
                      <a:pt x="51" y="75"/>
                    </a:lnTo>
                    <a:lnTo>
                      <a:pt x="52" y="78"/>
                    </a:lnTo>
                    <a:lnTo>
                      <a:pt x="52" y="81"/>
                    </a:lnTo>
                    <a:lnTo>
                      <a:pt x="52" y="84"/>
                    </a:lnTo>
                    <a:lnTo>
                      <a:pt x="52" y="87"/>
                    </a:lnTo>
                    <a:lnTo>
                      <a:pt x="52" y="90"/>
                    </a:lnTo>
                    <a:lnTo>
                      <a:pt x="51" y="93"/>
                    </a:lnTo>
                    <a:lnTo>
                      <a:pt x="51" y="97"/>
                    </a:lnTo>
                    <a:lnTo>
                      <a:pt x="51" y="99"/>
                    </a:lnTo>
                    <a:lnTo>
                      <a:pt x="51" y="103"/>
                    </a:lnTo>
                    <a:lnTo>
                      <a:pt x="51" y="105"/>
                    </a:lnTo>
                    <a:lnTo>
                      <a:pt x="51" y="108"/>
                    </a:lnTo>
                    <a:lnTo>
                      <a:pt x="51" y="111"/>
                    </a:lnTo>
                    <a:lnTo>
                      <a:pt x="51" y="113"/>
                    </a:lnTo>
                    <a:lnTo>
                      <a:pt x="52" y="116"/>
                    </a:lnTo>
                    <a:lnTo>
                      <a:pt x="53" y="118"/>
                    </a:lnTo>
                    <a:lnTo>
                      <a:pt x="53" y="121"/>
                    </a:lnTo>
                    <a:lnTo>
                      <a:pt x="52" y="123"/>
                    </a:lnTo>
                    <a:lnTo>
                      <a:pt x="49" y="123"/>
                    </a:lnTo>
                    <a:lnTo>
                      <a:pt x="45" y="123"/>
                    </a:lnTo>
                    <a:lnTo>
                      <a:pt x="41" y="122"/>
                    </a:lnTo>
                    <a:lnTo>
                      <a:pt x="37" y="120"/>
                    </a:lnTo>
                    <a:lnTo>
                      <a:pt x="34" y="117"/>
                    </a:lnTo>
                    <a:lnTo>
                      <a:pt x="32" y="113"/>
                    </a:lnTo>
                    <a:lnTo>
                      <a:pt x="31" y="111"/>
                    </a:lnTo>
                    <a:lnTo>
                      <a:pt x="31" y="109"/>
                    </a:lnTo>
                    <a:lnTo>
                      <a:pt x="30" y="107"/>
                    </a:lnTo>
                    <a:lnTo>
                      <a:pt x="29" y="104"/>
                    </a:lnTo>
                    <a:lnTo>
                      <a:pt x="29" y="102"/>
                    </a:lnTo>
                    <a:lnTo>
                      <a:pt x="29" y="100"/>
                    </a:lnTo>
                    <a:lnTo>
                      <a:pt x="28" y="98"/>
                    </a:lnTo>
                    <a:lnTo>
                      <a:pt x="28" y="96"/>
                    </a:lnTo>
                    <a:lnTo>
                      <a:pt x="27" y="94"/>
                    </a:lnTo>
                    <a:lnTo>
                      <a:pt x="27" y="92"/>
                    </a:lnTo>
                    <a:lnTo>
                      <a:pt x="26" y="90"/>
                    </a:lnTo>
                    <a:lnTo>
                      <a:pt x="26" y="88"/>
                    </a:lnTo>
                    <a:lnTo>
                      <a:pt x="25" y="86"/>
                    </a:lnTo>
                    <a:lnTo>
                      <a:pt x="25" y="83"/>
                    </a:lnTo>
                    <a:lnTo>
                      <a:pt x="24" y="81"/>
                    </a:lnTo>
                    <a:lnTo>
                      <a:pt x="23" y="79"/>
                    </a:lnTo>
                    <a:lnTo>
                      <a:pt x="21" y="74"/>
                    </a:lnTo>
                    <a:lnTo>
                      <a:pt x="20" y="70"/>
                    </a:lnTo>
                    <a:lnTo>
                      <a:pt x="18" y="66"/>
                    </a:lnTo>
                    <a:lnTo>
                      <a:pt x="16" y="62"/>
                    </a:lnTo>
                    <a:lnTo>
                      <a:pt x="14" y="59"/>
                    </a:lnTo>
                    <a:lnTo>
                      <a:pt x="13" y="56"/>
                    </a:lnTo>
                    <a:lnTo>
                      <a:pt x="11" y="54"/>
                    </a:lnTo>
                    <a:lnTo>
                      <a:pt x="9" y="52"/>
                    </a:lnTo>
                    <a:lnTo>
                      <a:pt x="7" y="50"/>
                    </a:lnTo>
                    <a:lnTo>
                      <a:pt x="6" y="48"/>
                    </a:lnTo>
                    <a:lnTo>
                      <a:pt x="4" y="46"/>
                    </a:lnTo>
                    <a:lnTo>
                      <a:pt x="4" y="45"/>
                    </a:lnTo>
                    <a:lnTo>
                      <a:pt x="2" y="43"/>
                    </a:lnTo>
                    <a:lnTo>
                      <a:pt x="2" y="42"/>
                    </a:lnTo>
                    <a:lnTo>
                      <a:pt x="1" y="41"/>
                    </a:lnTo>
                    <a:lnTo>
                      <a:pt x="1" y="39"/>
                    </a:lnTo>
                    <a:lnTo>
                      <a:pt x="0" y="38"/>
                    </a:lnTo>
                    <a:lnTo>
                      <a:pt x="0" y="36"/>
                    </a:lnTo>
                    <a:lnTo>
                      <a:pt x="0" y="35"/>
                    </a:lnTo>
                    <a:lnTo>
                      <a:pt x="0" y="33"/>
                    </a:lnTo>
                    <a:lnTo>
                      <a:pt x="0" y="30"/>
                    </a:lnTo>
                    <a:lnTo>
                      <a:pt x="0" y="28"/>
                    </a:lnTo>
                    <a:lnTo>
                      <a:pt x="1" y="26"/>
                    </a:lnTo>
                    <a:lnTo>
                      <a:pt x="2" y="24"/>
                    </a:lnTo>
                    <a:lnTo>
                      <a:pt x="3" y="22"/>
                    </a:lnTo>
                    <a:lnTo>
                      <a:pt x="4" y="19"/>
                    </a:lnTo>
                    <a:lnTo>
                      <a:pt x="6" y="17"/>
                    </a:lnTo>
                    <a:lnTo>
                      <a:pt x="7" y="15"/>
                    </a:lnTo>
                    <a:lnTo>
                      <a:pt x="9" y="14"/>
                    </a:lnTo>
                    <a:lnTo>
                      <a:pt x="10" y="12"/>
                    </a:lnTo>
                    <a:lnTo>
                      <a:pt x="12" y="11"/>
                    </a:lnTo>
                    <a:lnTo>
                      <a:pt x="15" y="10"/>
                    </a:lnTo>
                    <a:lnTo>
                      <a:pt x="20" y="8"/>
                    </a:lnTo>
                    <a:lnTo>
                      <a:pt x="25" y="7"/>
                    </a:lnTo>
                    <a:lnTo>
                      <a:pt x="31" y="6"/>
                    </a:lnTo>
                    <a:lnTo>
                      <a:pt x="37" y="4"/>
                    </a:lnTo>
                    <a:lnTo>
                      <a:pt x="42" y="3"/>
                    </a:lnTo>
                    <a:lnTo>
                      <a:pt x="48" y="2"/>
                    </a:lnTo>
                    <a:lnTo>
                      <a:pt x="53" y="1"/>
                    </a:lnTo>
                    <a:lnTo>
                      <a:pt x="59" y="0"/>
                    </a:lnTo>
                    <a:lnTo>
                      <a:pt x="65" y="0"/>
                    </a:lnTo>
                    <a:lnTo>
                      <a:pt x="71" y="0"/>
                    </a:lnTo>
                    <a:lnTo>
                      <a:pt x="77" y="0"/>
                    </a:lnTo>
                    <a:lnTo>
                      <a:pt x="83" y="1"/>
                    </a:lnTo>
                    <a:lnTo>
                      <a:pt x="88" y="2"/>
                    </a:lnTo>
                    <a:lnTo>
                      <a:pt x="94" y="4"/>
                    </a:lnTo>
                    <a:lnTo>
                      <a:pt x="100" y="6"/>
                    </a:lnTo>
                    <a:lnTo>
                      <a:pt x="106" y="8"/>
                    </a:lnTo>
                    <a:lnTo>
                      <a:pt x="110" y="10"/>
                    </a:lnTo>
                    <a:lnTo>
                      <a:pt x="113" y="11"/>
                    </a:lnTo>
                    <a:lnTo>
                      <a:pt x="117" y="13"/>
                    </a:lnTo>
                    <a:lnTo>
                      <a:pt x="119" y="14"/>
                    </a:lnTo>
                    <a:lnTo>
                      <a:pt x="122" y="17"/>
                    </a:lnTo>
                    <a:lnTo>
                      <a:pt x="124" y="19"/>
                    </a:lnTo>
                    <a:lnTo>
                      <a:pt x="125" y="23"/>
                    </a:lnTo>
                    <a:lnTo>
                      <a:pt x="127" y="27"/>
                    </a:lnTo>
                    <a:lnTo>
                      <a:pt x="127" y="31"/>
                    </a:lnTo>
                    <a:lnTo>
                      <a:pt x="127" y="35"/>
                    </a:lnTo>
                    <a:lnTo>
                      <a:pt x="126" y="38"/>
                    </a:lnTo>
                    <a:lnTo>
                      <a:pt x="125" y="42"/>
                    </a:lnTo>
                    <a:lnTo>
                      <a:pt x="123" y="45"/>
                    </a:lnTo>
                    <a:lnTo>
                      <a:pt x="121" y="48"/>
                    </a:lnTo>
                    <a:lnTo>
                      <a:pt x="118" y="51"/>
                    </a:lnTo>
                    <a:lnTo>
                      <a:pt x="115" y="54"/>
                    </a:lnTo>
                    <a:lnTo>
                      <a:pt x="112" y="57"/>
                    </a:lnTo>
                    <a:lnTo>
                      <a:pt x="108" y="60"/>
                    </a:lnTo>
                    <a:lnTo>
                      <a:pt x="105" y="63"/>
                    </a:lnTo>
                    <a:lnTo>
                      <a:pt x="102" y="66"/>
                    </a:lnTo>
                    <a:lnTo>
                      <a:pt x="99" y="69"/>
                    </a:lnTo>
                    <a:lnTo>
                      <a:pt x="97" y="72"/>
                    </a:lnTo>
                    <a:lnTo>
                      <a:pt x="94" y="75"/>
                    </a:lnTo>
                    <a:lnTo>
                      <a:pt x="93" y="78"/>
                    </a:lnTo>
                    <a:lnTo>
                      <a:pt x="92" y="81"/>
                    </a:lnTo>
                    <a:lnTo>
                      <a:pt x="91" y="83"/>
                    </a:lnTo>
                    <a:lnTo>
                      <a:pt x="90" y="85"/>
                    </a:lnTo>
                    <a:lnTo>
                      <a:pt x="90" y="88"/>
                    </a:lnTo>
                    <a:lnTo>
                      <a:pt x="89" y="91"/>
                    </a:lnTo>
                    <a:lnTo>
                      <a:pt x="89" y="93"/>
                    </a:lnTo>
                    <a:lnTo>
                      <a:pt x="88" y="95"/>
                    </a:lnTo>
                    <a:lnTo>
                      <a:pt x="88" y="98"/>
                    </a:lnTo>
                    <a:lnTo>
                      <a:pt x="87" y="100"/>
                    </a:lnTo>
                    <a:lnTo>
                      <a:pt x="87" y="103"/>
                    </a:lnTo>
                    <a:lnTo>
                      <a:pt x="86" y="105"/>
                    </a:lnTo>
                    <a:lnTo>
                      <a:pt x="86" y="108"/>
                    </a:lnTo>
                    <a:lnTo>
                      <a:pt x="85" y="110"/>
                    </a:lnTo>
                    <a:lnTo>
                      <a:pt x="84" y="112"/>
                    </a:lnTo>
                    <a:lnTo>
                      <a:pt x="83" y="115"/>
                    </a:lnTo>
                    <a:lnTo>
                      <a:pt x="82" y="1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1" name="Freeform 267">
                <a:extLst>
                  <a:ext uri="{FF2B5EF4-FFF2-40B4-BE49-F238E27FC236}">
                    <a16:creationId xmlns:a16="http://schemas.microsoft.com/office/drawing/2014/main" id="{DA0C3AAD-1B35-BCF4-8D49-716C23BD33EC}"/>
                  </a:ext>
                </a:extLst>
              </p:cNvPr>
              <p:cNvSpPr>
                <a:spLocks/>
              </p:cNvSpPr>
              <p:nvPr/>
            </p:nvSpPr>
            <p:spPr bwMode="auto">
              <a:xfrm>
                <a:off x="4194" y="2732"/>
                <a:ext cx="81" cy="69"/>
              </a:xfrm>
              <a:custGeom>
                <a:avLst/>
                <a:gdLst>
                  <a:gd name="T0" fmla="*/ 60 w 81"/>
                  <a:gd name="T1" fmla="*/ 11 h 69"/>
                  <a:gd name="T2" fmla="*/ 64 w 81"/>
                  <a:gd name="T3" fmla="*/ 15 h 69"/>
                  <a:gd name="T4" fmla="*/ 70 w 81"/>
                  <a:gd name="T5" fmla="*/ 17 h 69"/>
                  <a:gd name="T6" fmla="*/ 74 w 81"/>
                  <a:gd name="T7" fmla="*/ 19 h 69"/>
                  <a:gd name="T8" fmla="*/ 76 w 81"/>
                  <a:gd name="T9" fmla="*/ 23 h 69"/>
                  <a:gd name="T10" fmla="*/ 77 w 81"/>
                  <a:gd name="T11" fmla="*/ 25 h 69"/>
                  <a:gd name="T12" fmla="*/ 78 w 81"/>
                  <a:gd name="T13" fmla="*/ 27 h 69"/>
                  <a:gd name="T14" fmla="*/ 78 w 81"/>
                  <a:gd name="T15" fmla="*/ 30 h 69"/>
                  <a:gd name="T16" fmla="*/ 76 w 81"/>
                  <a:gd name="T17" fmla="*/ 33 h 69"/>
                  <a:gd name="T18" fmla="*/ 77 w 81"/>
                  <a:gd name="T19" fmla="*/ 35 h 69"/>
                  <a:gd name="T20" fmla="*/ 79 w 81"/>
                  <a:gd name="T21" fmla="*/ 39 h 69"/>
                  <a:gd name="T22" fmla="*/ 80 w 81"/>
                  <a:gd name="T23" fmla="*/ 43 h 69"/>
                  <a:gd name="T24" fmla="*/ 78 w 81"/>
                  <a:gd name="T25" fmla="*/ 49 h 69"/>
                  <a:gd name="T26" fmla="*/ 77 w 81"/>
                  <a:gd name="T27" fmla="*/ 52 h 69"/>
                  <a:gd name="T28" fmla="*/ 76 w 81"/>
                  <a:gd name="T29" fmla="*/ 55 h 69"/>
                  <a:gd name="T30" fmla="*/ 75 w 81"/>
                  <a:gd name="T31" fmla="*/ 58 h 69"/>
                  <a:gd name="T32" fmla="*/ 72 w 81"/>
                  <a:gd name="T33" fmla="*/ 61 h 69"/>
                  <a:gd name="T34" fmla="*/ 69 w 81"/>
                  <a:gd name="T35" fmla="*/ 62 h 69"/>
                  <a:gd name="T36" fmla="*/ 67 w 81"/>
                  <a:gd name="T37" fmla="*/ 63 h 69"/>
                  <a:gd name="T38" fmla="*/ 66 w 81"/>
                  <a:gd name="T39" fmla="*/ 64 h 69"/>
                  <a:gd name="T40" fmla="*/ 65 w 81"/>
                  <a:gd name="T41" fmla="*/ 65 h 69"/>
                  <a:gd name="T42" fmla="*/ 64 w 81"/>
                  <a:gd name="T43" fmla="*/ 67 h 69"/>
                  <a:gd name="T44" fmla="*/ 61 w 81"/>
                  <a:gd name="T45" fmla="*/ 68 h 69"/>
                  <a:gd name="T46" fmla="*/ 57 w 81"/>
                  <a:gd name="T47" fmla="*/ 68 h 69"/>
                  <a:gd name="T48" fmla="*/ 54 w 81"/>
                  <a:gd name="T49" fmla="*/ 67 h 69"/>
                  <a:gd name="T50" fmla="*/ 51 w 81"/>
                  <a:gd name="T51" fmla="*/ 66 h 69"/>
                  <a:gd name="T52" fmla="*/ 48 w 81"/>
                  <a:gd name="T53" fmla="*/ 65 h 69"/>
                  <a:gd name="T54" fmla="*/ 45 w 81"/>
                  <a:gd name="T55" fmla="*/ 62 h 69"/>
                  <a:gd name="T56" fmla="*/ 38 w 81"/>
                  <a:gd name="T57" fmla="*/ 57 h 69"/>
                  <a:gd name="T58" fmla="*/ 30 w 81"/>
                  <a:gd name="T59" fmla="*/ 50 h 69"/>
                  <a:gd name="T60" fmla="*/ 22 w 81"/>
                  <a:gd name="T61" fmla="*/ 43 h 69"/>
                  <a:gd name="T62" fmla="*/ 14 w 81"/>
                  <a:gd name="T63" fmla="*/ 37 h 69"/>
                  <a:gd name="T64" fmla="*/ 7 w 81"/>
                  <a:gd name="T65" fmla="*/ 31 h 69"/>
                  <a:gd name="T66" fmla="*/ 3 w 81"/>
                  <a:gd name="T67" fmla="*/ 28 h 69"/>
                  <a:gd name="T68" fmla="*/ 2 w 81"/>
                  <a:gd name="T69" fmla="*/ 26 h 69"/>
                  <a:gd name="T70" fmla="*/ 1 w 81"/>
                  <a:gd name="T71" fmla="*/ 22 h 69"/>
                  <a:gd name="T72" fmla="*/ 0 w 81"/>
                  <a:gd name="T73" fmla="*/ 17 h 69"/>
                  <a:gd name="T74" fmla="*/ 0 w 81"/>
                  <a:gd name="T75" fmla="*/ 13 h 69"/>
                  <a:gd name="T76" fmla="*/ 3 w 81"/>
                  <a:gd name="T77" fmla="*/ 9 h 69"/>
                  <a:gd name="T78" fmla="*/ 10 w 81"/>
                  <a:gd name="T79" fmla="*/ 4 h 69"/>
                  <a:gd name="T80" fmla="*/ 18 w 81"/>
                  <a:gd name="T81" fmla="*/ 1 h 69"/>
                  <a:gd name="T82" fmla="*/ 27 w 81"/>
                  <a:gd name="T83" fmla="*/ 0 h 69"/>
                  <a:gd name="T84" fmla="*/ 36 w 81"/>
                  <a:gd name="T85" fmla="*/ 0 h 69"/>
                  <a:gd name="T86" fmla="*/ 44 w 81"/>
                  <a:gd name="T87" fmla="*/ 2 h 69"/>
                  <a:gd name="T88" fmla="*/ 51 w 81"/>
                  <a:gd name="T89" fmla="*/ 5 h 69"/>
                  <a:gd name="T90" fmla="*/ 58 w 81"/>
                  <a:gd name="T91" fmla="*/ 9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60" y="11"/>
                    </a:moveTo>
                    <a:lnTo>
                      <a:pt x="60" y="11"/>
                    </a:lnTo>
                    <a:lnTo>
                      <a:pt x="62" y="14"/>
                    </a:lnTo>
                    <a:lnTo>
                      <a:pt x="64" y="15"/>
                    </a:lnTo>
                    <a:lnTo>
                      <a:pt x="67" y="17"/>
                    </a:lnTo>
                    <a:lnTo>
                      <a:pt x="70" y="17"/>
                    </a:lnTo>
                    <a:lnTo>
                      <a:pt x="72" y="18"/>
                    </a:lnTo>
                    <a:lnTo>
                      <a:pt x="74" y="19"/>
                    </a:lnTo>
                    <a:lnTo>
                      <a:pt x="75" y="21"/>
                    </a:lnTo>
                    <a:lnTo>
                      <a:pt x="76" y="23"/>
                    </a:lnTo>
                    <a:lnTo>
                      <a:pt x="76" y="24"/>
                    </a:lnTo>
                    <a:lnTo>
                      <a:pt x="77" y="25"/>
                    </a:lnTo>
                    <a:lnTo>
                      <a:pt x="78" y="26"/>
                    </a:lnTo>
                    <a:lnTo>
                      <a:pt x="78" y="27"/>
                    </a:lnTo>
                    <a:lnTo>
                      <a:pt x="78" y="29"/>
                    </a:lnTo>
                    <a:lnTo>
                      <a:pt x="78" y="30"/>
                    </a:lnTo>
                    <a:lnTo>
                      <a:pt x="77" y="31"/>
                    </a:lnTo>
                    <a:lnTo>
                      <a:pt x="76" y="33"/>
                    </a:lnTo>
                    <a:lnTo>
                      <a:pt x="76" y="34"/>
                    </a:lnTo>
                    <a:lnTo>
                      <a:pt x="77" y="35"/>
                    </a:lnTo>
                    <a:lnTo>
                      <a:pt x="78" y="37"/>
                    </a:lnTo>
                    <a:lnTo>
                      <a:pt x="79" y="39"/>
                    </a:lnTo>
                    <a:lnTo>
                      <a:pt x="80" y="40"/>
                    </a:lnTo>
                    <a:lnTo>
                      <a:pt x="80" y="43"/>
                    </a:lnTo>
                    <a:lnTo>
                      <a:pt x="80" y="45"/>
                    </a:lnTo>
                    <a:lnTo>
                      <a:pt x="78" y="49"/>
                    </a:lnTo>
                    <a:lnTo>
                      <a:pt x="77" y="51"/>
                    </a:lnTo>
                    <a:lnTo>
                      <a:pt x="77" y="52"/>
                    </a:lnTo>
                    <a:lnTo>
                      <a:pt x="76" y="53"/>
                    </a:lnTo>
                    <a:lnTo>
                      <a:pt x="76" y="55"/>
                    </a:lnTo>
                    <a:lnTo>
                      <a:pt x="76" y="57"/>
                    </a:lnTo>
                    <a:lnTo>
                      <a:pt x="75" y="58"/>
                    </a:lnTo>
                    <a:lnTo>
                      <a:pt x="74" y="60"/>
                    </a:lnTo>
                    <a:lnTo>
                      <a:pt x="72" y="61"/>
                    </a:lnTo>
                    <a:lnTo>
                      <a:pt x="70" y="62"/>
                    </a:lnTo>
                    <a:lnTo>
                      <a:pt x="69" y="62"/>
                    </a:lnTo>
                    <a:lnTo>
                      <a:pt x="68" y="62"/>
                    </a:lnTo>
                    <a:lnTo>
                      <a:pt x="67" y="63"/>
                    </a:lnTo>
                    <a:lnTo>
                      <a:pt x="66" y="63"/>
                    </a:lnTo>
                    <a:lnTo>
                      <a:pt x="66" y="64"/>
                    </a:lnTo>
                    <a:lnTo>
                      <a:pt x="66" y="65"/>
                    </a:lnTo>
                    <a:lnTo>
                      <a:pt x="65" y="65"/>
                    </a:lnTo>
                    <a:lnTo>
                      <a:pt x="64" y="66"/>
                    </a:lnTo>
                    <a:lnTo>
                      <a:pt x="64" y="67"/>
                    </a:lnTo>
                    <a:lnTo>
                      <a:pt x="63" y="67"/>
                    </a:lnTo>
                    <a:lnTo>
                      <a:pt x="61" y="68"/>
                    </a:lnTo>
                    <a:lnTo>
                      <a:pt x="59" y="68"/>
                    </a:lnTo>
                    <a:lnTo>
                      <a:pt x="57" y="68"/>
                    </a:lnTo>
                    <a:lnTo>
                      <a:pt x="56" y="68"/>
                    </a:lnTo>
                    <a:lnTo>
                      <a:pt x="54" y="67"/>
                    </a:lnTo>
                    <a:lnTo>
                      <a:pt x="52" y="67"/>
                    </a:lnTo>
                    <a:lnTo>
                      <a:pt x="51" y="66"/>
                    </a:lnTo>
                    <a:lnTo>
                      <a:pt x="49" y="65"/>
                    </a:lnTo>
                    <a:lnTo>
                      <a:pt x="48" y="65"/>
                    </a:lnTo>
                    <a:lnTo>
                      <a:pt x="47" y="64"/>
                    </a:lnTo>
                    <a:lnTo>
                      <a:pt x="45" y="62"/>
                    </a:lnTo>
                    <a:lnTo>
                      <a:pt x="42" y="60"/>
                    </a:lnTo>
                    <a:lnTo>
                      <a:pt x="38" y="57"/>
                    </a:lnTo>
                    <a:lnTo>
                      <a:pt x="34" y="54"/>
                    </a:lnTo>
                    <a:lnTo>
                      <a:pt x="30" y="50"/>
                    </a:lnTo>
                    <a:lnTo>
                      <a:pt x="26" y="47"/>
                    </a:lnTo>
                    <a:lnTo>
                      <a:pt x="22" y="43"/>
                    </a:lnTo>
                    <a:lnTo>
                      <a:pt x="18" y="40"/>
                    </a:lnTo>
                    <a:lnTo>
                      <a:pt x="14" y="37"/>
                    </a:lnTo>
                    <a:lnTo>
                      <a:pt x="10" y="34"/>
                    </a:lnTo>
                    <a:lnTo>
                      <a:pt x="7" y="31"/>
                    </a:lnTo>
                    <a:lnTo>
                      <a:pt x="5" y="29"/>
                    </a:lnTo>
                    <a:lnTo>
                      <a:pt x="3" y="28"/>
                    </a:lnTo>
                    <a:lnTo>
                      <a:pt x="2" y="27"/>
                    </a:lnTo>
                    <a:lnTo>
                      <a:pt x="2" y="26"/>
                    </a:lnTo>
                    <a:lnTo>
                      <a:pt x="2" y="24"/>
                    </a:lnTo>
                    <a:lnTo>
                      <a:pt x="1" y="22"/>
                    </a:lnTo>
                    <a:lnTo>
                      <a:pt x="1" y="19"/>
                    </a:lnTo>
                    <a:lnTo>
                      <a:pt x="0" y="17"/>
                    </a:lnTo>
                    <a:lnTo>
                      <a:pt x="0" y="15"/>
                    </a:lnTo>
                    <a:lnTo>
                      <a:pt x="0" y="13"/>
                    </a:lnTo>
                    <a:lnTo>
                      <a:pt x="0" y="11"/>
                    </a:lnTo>
                    <a:lnTo>
                      <a:pt x="3" y="9"/>
                    </a:lnTo>
                    <a:lnTo>
                      <a:pt x="6" y="6"/>
                    </a:lnTo>
                    <a:lnTo>
                      <a:pt x="10" y="4"/>
                    </a:lnTo>
                    <a:lnTo>
                      <a:pt x="14" y="3"/>
                    </a:lnTo>
                    <a:lnTo>
                      <a:pt x="18" y="1"/>
                    </a:lnTo>
                    <a:lnTo>
                      <a:pt x="22" y="1"/>
                    </a:lnTo>
                    <a:lnTo>
                      <a:pt x="27" y="0"/>
                    </a:lnTo>
                    <a:lnTo>
                      <a:pt x="31" y="0"/>
                    </a:lnTo>
                    <a:lnTo>
                      <a:pt x="36" y="0"/>
                    </a:lnTo>
                    <a:lnTo>
                      <a:pt x="40" y="1"/>
                    </a:lnTo>
                    <a:lnTo>
                      <a:pt x="44" y="2"/>
                    </a:lnTo>
                    <a:lnTo>
                      <a:pt x="48" y="3"/>
                    </a:lnTo>
                    <a:lnTo>
                      <a:pt x="51" y="5"/>
                    </a:lnTo>
                    <a:lnTo>
                      <a:pt x="54" y="7"/>
                    </a:lnTo>
                    <a:lnTo>
                      <a:pt x="58" y="9"/>
                    </a:lnTo>
                    <a:lnTo>
                      <a:pt x="6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2" name="Freeform 268">
                <a:extLst>
                  <a:ext uri="{FF2B5EF4-FFF2-40B4-BE49-F238E27FC236}">
                    <a16:creationId xmlns:a16="http://schemas.microsoft.com/office/drawing/2014/main" id="{A2D27E39-B653-CCCB-49F1-0A996F222470}"/>
                  </a:ext>
                </a:extLst>
              </p:cNvPr>
              <p:cNvSpPr>
                <a:spLocks/>
              </p:cNvSpPr>
              <p:nvPr/>
            </p:nvSpPr>
            <p:spPr bwMode="auto">
              <a:xfrm>
                <a:off x="4478" y="2731"/>
                <a:ext cx="81" cy="69"/>
              </a:xfrm>
              <a:custGeom>
                <a:avLst/>
                <a:gdLst>
                  <a:gd name="T0" fmla="*/ 20 w 81"/>
                  <a:gd name="T1" fmla="*/ 12 h 69"/>
                  <a:gd name="T2" fmla="*/ 15 w 81"/>
                  <a:gd name="T3" fmla="*/ 16 h 69"/>
                  <a:gd name="T4" fmla="*/ 10 w 81"/>
                  <a:gd name="T5" fmla="*/ 18 h 69"/>
                  <a:gd name="T6" fmla="*/ 6 w 81"/>
                  <a:gd name="T7" fmla="*/ 19 h 69"/>
                  <a:gd name="T8" fmla="*/ 4 w 81"/>
                  <a:gd name="T9" fmla="*/ 23 h 69"/>
                  <a:gd name="T10" fmla="*/ 3 w 81"/>
                  <a:gd name="T11" fmla="*/ 25 h 69"/>
                  <a:gd name="T12" fmla="*/ 2 w 81"/>
                  <a:gd name="T13" fmla="*/ 28 h 69"/>
                  <a:gd name="T14" fmla="*/ 2 w 81"/>
                  <a:gd name="T15" fmla="*/ 30 h 69"/>
                  <a:gd name="T16" fmla="*/ 3 w 81"/>
                  <a:gd name="T17" fmla="*/ 33 h 69"/>
                  <a:gd name="T18" fmla="*/ 3 w 81"/>
                  <a:gd name="T19" fmla="*/ 36 h 69"/>
                  <a:gd name="T20" fmla="*/ 1 w 81"/>
                  <a:gd name="T21" fmla="*/ 39 h 69"/>
                  <a:gd name="T22" fmla="*/ 0 w 81"/>
                  <a:gd name="T23" fmla="*/ 43 h 69"/>
                  <a:gd name="T24" fmla="*/ 1 w 81"/>
                  <a:gd name="T25" fmla="*/ 49 h 69"/>
                  <a:gd name="T26" fmla="*/ 3 w 81"/>
                  <a:gd name="T27" fmla="*/ 51 h 69"/>
                  <a:gd name="T28" fmla="*/ 3 w 81"/>
                  <a:gd name="T29" fmla="*/ 53 h 69"/>
                  <a:gd name="T30" fmla="*/ 4 w 81"/>
                  <a:gd name="T31" fmla="*/ 57 h 69"/>
                  <a:gd name="T32" fmla="*/ 6 w 81"/>
                  <a:gd name="T33" fmla="*/ 60 h 69"/>
                  <a:gd name="T34" fmla="*/ 9 w 81"/>
                  <a:gd name="T35" fmla="*/ 62 h 69"/>
                  <a:gd name="T36" fmla="*/ 12 w 81"/>
                  <a:gd name="T37" fmla="*/ 62 h 69"/>
                  <a:gd name="T38" fmla="*/ 13 w 81"/>
                  <a:gd name="T39" fmla="*/ 64 h 69"/>
                  <a:gd name="T40" fmla="*/ 15 w 81"/>
                  <a:gd name="T41" fmla="*/ 65 h 69"/>
                  <a:gd name="T42" fmla="*/ 16 w 81"/>
                  <a:gd name="T43" fmla="*/ 67 h 69"/>
                  <a:gd name="T44" fmla="*/ 19 w 81"/>
                  <a:gd name="T45" fmla="*/ 68 h 69"/>
                  <a:gd name="T46" fmla="*/ 23 w 81"/>
                  <a:gd name="T47" fmla="*/ 68 h 69"/>
                  <a:gd name="T48" fmla="*/ 27 w 81"/>
                  <a:gd name="T49" fmla="*/ 68 h 69"/>
                  <a:gd name="T50" fmla="*/ 30 w 81"/>
                  <a:gd name="T51" fmla="*/ 67 h 69"/>
                  <a:gd name="T52" fmla="*/ 33 w 81"/>
                  <a:gd name="T53" fmla="*/ 65 h 69"/>
                  <a:gd name="T54" fmla="*/ 38 w 81"/>
                  <a:gd name="T55" fmla="*/ 61 h 69"/>
                  <a:gd name="T56" fmla="*/ 46 w 81"/>
                  <a:gd name="T57" fmla="*/ 54 h 69"/>
                  <a:gd name="T58" fmla="*/ 54 w 81"/>
                  <a:gd name="T59" fmla="*/ 48 h 69"/>
                  <a:gd name="T60" fmla="*/ 62 w 81"/>
                  <a:gd name="T61" fmla="*/ 40 h 69"/>
                  <a:gd name="T62" fmla="*/ 70 w 81"/>
                  <a:gd name="T63" fmla="*/ 34 h 69"/>
                  <a:gd name="T64" fmla="*/ 75 w 81"/>
                  <a:gd name="T65" fmla="*/ 30 h 69"/>
                  <a:gd name="T66" fmla="*/ 77 w 81"/>
                  <a:gd name="T67" fmla="*/ 28 h 69"/>
                  <a:gd name="T68" fmla="*/ 78 w 81"/>
                  <a:gd name="T69" fmla="*/ 24 h 69"/>
                  <a:gd name="T70" fmla="*/ 79 w 81"/>
                  <a:gd name="T71" fmla="*/ 20 h 69"/>
                  <a:gd name="T72" fmla="*/ 79 w 81"/>
                  <a:gd name="T73" fmla="*/ 16 h 69"/>
                  <a:gd name="T74" fmla="*/ 80 w 81"/>
                  <a:gd name="T75" fmla="*/ 11 h 69"/>
                  <a:gd name="T76" fmla="*/ 73 w 81"/>
                  <a:gd name="T77" fmla="*/ 6 h 69"/>
                  <a:gd name="T78" fmla="*/ 66 w 81"/>
                  <a:gd name="T79" fmla="*/ 3 h 69"/>
                  <a:gd name="T80" fmla="*/ 57 w 81"/>
                  <a:gd name="T81" fmla="*/ 1 h 69"/>
                  <a:gd name="T82" fmla="*/ 48 w 81"/>
                  <a:gd name="T83" fmla="*/ 0 h 69"/>
                  <a:gd name="T84" fmla="*/ 40 w 81"/>
                  <a:gd name="T85" fmla="*/ 1 h 69"/>
                  <a:gd name="T86" fmla="*/ 32 w 81"/>
                  <a:gd name="T87" fmla="*/ 3 h 69"/>
                  <a:gd name="T88" fmla="*/ 25 w 81"/>
                  <a:gd name="T89" fmla="*/ 7 h 69"/>
                  <a:gd name="T90" fmla="*/ 20 w 81"/>
                  <a:gd name="T91" fmla="*/ 12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20" y="12"/>
                    </a:moveTo>
                    <a:lnTo>
                      <a:pt x="20" y="12"/>
                    </a:lnTo>
                    <a:lnTo>
                      <a:pt x="18" y="14"/>
                    </a:lnTo>
                    <a:lnTo>
                      <a:pt x="15" y="16"/>
                    </a:lnTo>
                    <a:lnTo>
                      <a:pt x="13" y="17"/>
                    </a:lnTo>
                    <a:lnTo>
                      <a:pt x="10" y="18"/>
                    </a:lnTo>
                    <a:lnTo>
                      <a:pt x="8" y="18"/>
                    </a:lnTo>
                    <a:lnTo>
                      <a:pt x="6" y="19"/>
                    </a:lnTo>
                    <a:lnTo>
                      <a:pt x="5" y="21"/>
                    </a:lnTo>
                    <a:lnTo>
                      <a:pt x="4" y="23"/>
                    </a:lnTo>
                    <a:lnTo>
                      <a:pt x="3" y="24"/>
                    </a:lnTo>
                    <a:lnTo>
                      <a:pt x="3" y="25"/>
                    </a:lnTo>
                    <a:lnTo>
                      <a:pt x="2" y="26"/>
                    </a:lnTo>
                    <a:lnTo>
                      <a:pt x="2" y="28"/>
                    </a:lnTo>
                    <a:lnTo>
                      <a:pt x="2" y="29"/>
                    </a:lnTo>
                    <a:lnTo>
                      <a:pt x="2" y="30"/>
                    </a:lnTo>
                    <a:lnTo>
                      <a:pt x="3" y="32"/>
                    </a:lnTo>
                    <a:lnTo>
                      <a:pt x="3" y="33"/>
                    </a:lnTo>
                    <a:lnTo>
                      <a:pt x="3" y="34"/>
                    </a:lnTo>
                    <a:lnTo>
                      <a:pt x="3" y="36"/>
                    </a:lnTo>
                    <a:lnTo>
                      <a:pt x="2" y="37"/>
                    </a:lnTo>
                    <a:lnTo>
                      <a:pt x="1" y="39"/>
                    </a:lnTo>
                    <a:lnTo>
                      <a:pt x="1" y="40"/>
                    </a:lnTo>
                    <a:lnTo>
                      <a:pt x="0" y="43"/>
                    </a:lnTo>
                    <a:lnTo>
                      <a:pt x="0" y="46"/>
                    </a:lnTo>
                    <a:lnTo>
                      <a:pt x="1" y="49"/>
                    </a:lnTo>
                    <a:lnTo>
                      <a:pt x="2" y="50"/>
                    </a:lnTo>
                    <a:lnTo>
                      <a:pt x="3" y="51"/>
                    </a:lnTo>
                    <a:lnTo>
                      <a:pt x="3" y="52"/>
                    </a:lnTo>
                    <a:lnTo>
                      <a:pt x="3" y="53"/>
                    </a:lnTo>
                    <a:lnTo>
                      <a:pt x="3" y="55"/>
                    </a:lnTo>
                    <a:lnTo>
                      <a:pt x="4" y="57"/>
                    </a:lnTo>
                    <a:lnTo>
                      <a:pt x="5" y="58"/>
                    </a:lnTo>
                    <a:lnTo>
                      <a:pt x="6" y="60"/>
                    </a:lnTo>
                    <a:lnTo>
                      <a:pt x="8" y="61"/>
                    </a:lnTo>
                    <a:lnTo>
                      <a:pt x="9" y="62"/>
                    </a:lnTo>
                    <a:lnTo>
                      <a:pt x="11" y="62"/>
                    </a:lnTo>
                    <a:lnTo>
                      <a:pt x="12" y="62"/>
                    </a:lnTo>
                    <a:lnTo>
                      <a:pt x="13" y="63"/>
                    </a:lnTo>
                    <a:lnTo>
                      <a:pt x="13" y="64"/>
                    </a:lnTo>
                    <a:lnTo>
                      <a:pt x="14" y="64"/>
                    </a:lnTo>
                    <a:lnTo>
                      <a:pt x="15" y="65"/>
                    </a:lnTo>
                    <a:lnTo>
                      <a:pt x="15" y="66"/>
                    </a:lnTo>
                    <a:lnTo>
                      <a:pt x="16" y="67"/>
                    </a:lnTo>
                    <a:lnTo>
                      <a:pt x="17" y="68"/>
                    </a:lnTo>
                    <a:lnTo>
                      <a:pt x="19" y="68"/>
                    </a:lnTo>
                    <a:lnTo>
                      <a:pt x="21" y="68"/>
                    </a:lnTo>
                    <a:lnTo>
                      <a:pt x="23" y="68"/>
                    </a:lnTo>
                    <a:lnTo>
                      <a:pt x="25" y="68"/>
                    </a:lnTo>
                    <a:lnTo>
                      <a:pt x="27" y="68"/>
                    </a:lnTo>
                    <a:lnTo>
                      <a:pt x="28" y="68"/>
                    </a:lnTo>
                    <a:lnTo>
                      <a:pt x="30" y="67"/>
                    </a:lnTo>
                    <a:lnTo>
                      <a:pt x="32" y="66"/>
                    </a:lnTo>
                    <a:lnTo>
                      <a:pt x="33" y="65"/>
                    </a:lnTo>
                    <a:lnTo>
                      <a:pt x="36" y="63"/>
                    </a:lnTo>
                    <a:lnTo>
                      <a:pt x="38" y="61"/>
                    </a:lnTo>
                    <a:lnTo>
                      <a:pt x="42" y="58"/>
                    </a:lnTo>
                    <a:lnTo>
                      <a:pt x="46" y="54"/>
                    </a:lnTo>
                    <a:lnTo>
                      <a:pt x="50" y="51"/>
                    </a:lnTo>
                    <a:lnTo>
                      <a:pt x="54" y="48"/>
                    </a:lnTo>
                    <a:lnTo>
                      <a:pt x="58" y="44"/>
                    </a:lnTo>
                    <a:lnTo>
                      <a:pt x="62" y="40"/>
                    </a:lnTo>
                    <a:lnTo>
                      <a:pt x="66" y="37"/>
                    </a:lnTo>
                    <a:lnTo>
                      <a:pt x="70" y="34"/>
                    </a:lnTo>
                    <a:lnTo>
                      <a:pt x="73" y="32"/>
                    </a:lnTo>
                    <a:lnTo>
                      <a:pt x="75" y="30"/>
                    </a:lnTo>
                    <a:lnTo>
                      <a:pt x="76" y="28"/>
                    </a:lnTo>
                    <a:lnTo>
                      <a:pt x="77" y="28"/>
                    </a:lnTo>
                    <a:lnTo>
                      <a:pt x="78" y="26"/>
                    </a:lnTo>
                    <a:lnTo>
                      <a:pt x="78" y="24"/>
                    </a:lnTo>
                    <a:lnTo>
                      <a:pt x="78" y="22"/>
                    </a:lnTo>
                    <a:lnTo>
                      <a:pt x="79" y="20"/>
                    </a:lnTo>
                    <a:lnTo>
                      <a:pt x="79" y="18"/>
                    </a:lnTo>
                    <a:lnTo>
                      <a:pt x="79" y="16"/>
                    </a:lnTo>
                    <a:lnTo>
                      <a:pt x="80" y="14"/>
                    </a:lnTo>
                    <a:lnTo>
                      <a:pt x="80" y="11"/>
                    </a:lnTo>
                    <a:lnTo>
                      <a:pt x="76" y="9"/>
                    </a:lnTo>
                    <a:lnTo>
                      <a:pt x="73" y="6"/>
                    </a:lnTo>
                    <a:lnTo>
                      <a:pt x="70" y="4"/>
                    </a:lnTo>
                    <a:lnTo>
                      <a:pt x="66" y="3"/>
                    </a:lnTo>
                    <a:lnTo>
                      <a:pt x="61" y="2"/>
                    </a:lnTo>
                    <a:lnTo>
                      <a:pt x="57" y="1"/>
                    </a:lnTo>
                    <a:lnTo>
                      <a:pt x="53" y="0"/>
                    </a:lnTo>
                    <a:lnTo>
                      <a:pt x="48" y="0"/>
                    </a:lnTo>
                    <a:lnTo>
                      <a:pt x="44" y="0"/>
                    </a:lnTo>
                    <a:lnTo>
                      <a:pt x="40" y="1"/>
                    </a:lnTo>
                    <a:lnTo>
                      <a:pt x="36" y="2"/>
                    </a:lnTo>
                    <a:lnTo>
                      <a:pt x="32" y="3"/>
                    </a:lnTo>
                    <a:lnTo>
                      <a:pt x="29" y="5"/>
                    </a:lnTo>
                    <a:lnTo>
                      <a:pt x="25" y="7"/>
                    </a:lnTo>
                    <a:lnTo>
                      <a:pt x="22" y="9"/>
                    </a:lnTo>
                    <a:lnTo>
                      <a:pt x="20"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3" name="Freeform 269">
                <a:extLst>
                  <a:ext uri="{FF2B5EF4-FFF2-40B4-BE49-F238E27FC236}">
                    <a16:creationId xmlns:a16="http://schemas.microsoft.com/office/drawing/2014/main" id="{95506CB0-80BC-80B6-0107-23D96F7C1F17}"/>
                  </a:ext>
                </a:extLst>
              </p:cNvPr>
              <p:cNvSpPr>
                <a:spLocks/>
              </p:cNvSpPr>
              <p:nvPr/>
            </p:nvSpPr>
            <p:spPr bwMode="auto">
              <a:xfrm>
                <a:off x="4202" y="2773"/>
                <a:ext cx="44" cy="29"/>
              </a:xfrm>
              <a:custGeom>
                <a:avLst/>
                <a:gdLst>
                  <a:gd name="T0" fmla="*/ 34 w 44"/>
                  <a:gd name="T1" fmla="*/ 28 h 29"/>
                  <a:gd name="T2" fmla="*/ 34 w 44"/>
                  <a:gd name="T3" fmla="*/ 28 h 29"/>
                  <a:gd name="T4" fmla="*/ 32 w 44"/>
                  <a:gd name="T5" fmla="*/ 28 h 29"/>
                  <a:gd name="T6" fmla="*/ 30 w 44"/>
                  <a:gd name="T7" fmla="*/ 27 h 29"/>
                  <a:gd name="T8" fmla="*/ 27 w 44"/>
                  <a:gd name="T9" fmla="*/ 26 h 29"/>
                  <a:gd name="T10" fmla="*/ 24 w 44"/>
                  <a:gd name="T11" fmla="*/ 24 h 29"/>
                  <a:gd name="T12" fmla="*/ 22 w 44"/>
                  <a:gd name="T13" fmla="*/ 23 h 29"/>
                  <a:gd name="T14" fmla="*/ 19 w 44"/>
                  <a:gd name="T15" fmla="*/ 22 h 29"/>
                  <a:gd name="T16" fmla="*/ 16 w 44"/>
                  <a:gd name="T17" fmla="*/ 20 h 29"/>
                  <a:gd name="T18" fmla="*/ 14 w 44"/>
                  <a:gd name="T19" fmla="*/ 18 h 29"/>
                  <a:gd name="T20" fmla="*/ 11 w 44"/>
                  <a:gd name="T21" fmla="*/ 16 h 29"/>
                  <a:gd name="T22" fmla="*/ 9 w 44"/>
                  <a:gd name="T23" fmla="*/ 14 h 29"/>
                  <a:gd name="T24" fmla="*/ 6 w 44"/>
                  <a:gd name="T25" fmla="*/ 12 h 29"/>
                  <a:gd name="T26" fmla="*/ 4 w 44"/>
                  <a:gd name="T27" fmla="*/ 10 h 29"/>
                  <a:gd name="T28" fmla="*/ 2 w 44"/>
                  <a:gd name="T29" fmla="*/ 8 h 29"/>
                  <a:gd name="T30" fmla="*/ 1 w 44"/>
                  <a:gd name="T31" fmla="*/ 5 h 29"/>
                  <a:gd name="T32" fmla="*/ 0 w 44"/>
                  <a:gd name="T33" fmla="*/ 2 h 29"/>
                  <a:gd name="T34" fmla="*/ 0 w 44"/>
                  <a:gd name="T35" fmla="*/ 0 h 29"/>
                  <a:gd name="T36" fmla="*/ 3 w 44"/>
                  <a:gd name="T37" fmla="*/ 1 h 29"/>
                  <a:gd name="T38" fmla="*/ 6 w 44"/>
                  <a:gd name="T39" fmla="*/ 2 h 29"/>
                  <a:gd name="T40" fmla="*/ 9 w 44"/>
                  <a:gd name="T41" fmla="*/ 4 h 29"/>
                  <a:gd name="T42" fmla="*/ 12 w 44"/>
                  <a:gd name="T43" fmla="*/ 5 h 29"/>
                  <a:gd name="T44" fmla="*/ 14 w 44"/>
                  <a:gd name="T45" fmla="*/ 6 h 29"/>
                  <a:gd name="T46" fmla="*/ 17 w 44"/>
                  <a:gd name="T47" fmla="*/ 8 h 29"/>
                  <a:gd name="T48" fmla="*/ 20 w 44"/>
                  <a:gd name="T49" fmla="*/ 10 h 29"/>
                  <a:gd name="T50" fmla="*/ 23 w 44"/>
                  <a:gd name="T51" fmla="*/ 12 h 29"/>
                  <a:gd name="T52" fmla="*/ 25 w 44"/>
                  <a:gd name="T53" fmla="*/ 14 h 29"/>
                  <a:gd name="T54" fmla="*/ 28 w 44"/>
                  <a:gd name="T55" fmla="*/ 16 h 29"/>
                  <a:gd name="T56" fmla="*/ 30 w 44"/>
                  <a:gd name="T57" fmla="*/ 18 h 29"/>
                  <a:gd name="T58" fmla="*/ 33 w 44"/>
                  <a:gd name="T59" fmla="*/ 20 h 29"/>
                  <a:gd name="T60" fmla="*/ 36 w 44"/>
                  <a:gd name="T61" fmla="*/ 22 h 29"/>
                  <a:gd name="T62" fmla="*/ 38 w 44"/>
                  <a:gd name="T63" fmla="*/ 24 h 29"/>
                  <a:gd name="T64" fmla="*/ 40 w 44"/>
                  <a:gd name="T65" fmla="*/ 26 h 29"/>
                  <a:gd name="T66" fmla="*/ 43 w 44"/>
                  <a:gd name="T67" fmla="*/ 28 h 29"/>
                  <a:gd name="T68" fmla="*/ 34 w 44"/>
                  <a:gd name="T69" fmla="*/ 28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29">
                    <a:moveTo>
                      <a:pt x="34" y="28"/>
                    </a:moveTo>
                    <a:lnTo>
                      <a:pt x="34" y="28"/>
                    </a:lnTo>
                    <a:lnTo>
                      <a:pt x="32" y="28"/>
                    </a:lnTo>
                    <a:lnTo>
                      <a:pt x="30" y="27"/>
                    </a:lnTo>
                    <a:lnTo>
                      <a:pt x="27" y="26"/>
                    </a:lnTo>
                    <a:lnTo>
                      <a:pt x="24" y="24"/>
                    </a:lnTo>
                    <a:lnTo>
                      <a:pt x="22" y="23"/>
                    </a:lnTo>
                    <a:lnTo>
                      <a:pt x="19" y="22"/>
                    </a:lnTo>
                    <a:lnTo>
                      <a:pt x="16" y="20"/>
                    </a:lnTo>
                    <a:lnTo>
                      <a:pt x="14" y="18"/>
                    </a:lnTo>
                    <a:lnTo>
                      <a:pt x="11" y="16"/>
                    </a:lnTo>
                    <a:lnTo>
                      <a:pt x="9" y="14"/>
                    </a:lnTo>
                    <a:lnTo>
                      <a:pt x="6" y="12"/>
                    </a:lnTo>
                    <a:lnTo>
                      <a:pt x="4" y="10"/>
                    </a:lnTo>
                    <a:lnTo>
                      <a:pt x="2" y="8"/>
                    </a:lnTo>
                    <a:lnTo>
                      <a:pt x="1" y="5"/>
                    </a:lnTo>
                    <a:lnTo>
                      <a:pt x="0" y="2"/>
                    </a:lnTo>
                    <a:lnTo>
                      <a:pt x="0" y="0"/>
                    </a:lnTo>
                    <a:lnTo>
                      <a:pt x="3" y="1"/>
                    </a:lnTo>
                    <a:lnTo>
                      <a:pt x="6" y="2"/>
                    </a:lnTo>
                    <a:lnTo>
                      <a:pt x="9" y="4"/>
                    </a:lnTo>
                    <a:lnTo>
                      <a:pt x="12" y="5"/>
                    </a:lnTo>
                    <a:lnTo>
                      <a:pt x="14" y="6"/>
                    </a:lnTo>
                    <a:lnTo>
                      <a:pt x="17" y="8"/>
                    </a:lnTo>
                    <a:lnTo>
                      <a:pt x="20" y="10"/>
                    </a:lnTo>
                    <a:lnTo>
                      <a:pt x="23" y="12"/>
                    </a:lnTo>
                    <a:lnTo>
                      <a:pt x="25" y="14"/>
                    </a:lnTo>
                    <a:lnTo>
                      <a:pt x="28" y="16"/>
                    </a:lnTo>
                    <a:lnTo>
                      <a:pt x="30" y="18"/>
                    </a:lnTo>
                    <a:lnTo>
                      <a:pt x="33" y="20"/>
                    </a:lnTo>
                    <a:lnTo>
                      <a:pt x="36" y="22"/>
                    </a:lnTo>
                    <a:lnTo>
                      <a:pt x="38" y="24"/>
                    </a:lnTo>
                    <a:lnTo>
                      <a:pt x="40" y="26"/>
                    </a:lnTo>
                    <a:lnTo>
                      <a:pt x="43" y="28"/>
                    </a:lnTo>
                    <a:lnTo>
                      <a:pt x="34" y="2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4" name="Freeform 270">
                <a:extLst>
                  <a:ext uri="{FF2B5EF4-FFF2-40B4-BE49-F238E27FC236}">
                    <a16:creationId xmlns:a16="http://schemas.microsoft.com/office/drawing/2014/main" id="{27EFBBA0-E68A-C923-9DF3-AA2592694D5C}"/>
                  </a:ext>
                </a:extLst>
              </p:cNvPr>
              <p:cNvSpPr>
                <a:spLocks/>
              </p:cNvSpPr>
              <p:nvPr/>
            </p:nvSpPr>
            <p:spPr bwMode="auto">
              <a:xfrm>
                <a:off x="4514" y="2767"/>
                <a:ext cx="44" cy="30"/>
              </a:xfrm>
              <a:custGeom>
                <a:avLst/>
                <a:gdLst>
                  <a:gd name="T0" fmla="*/ 8 w 44"/>
                  <a:gd name="T1" fmla="*/ 29 h 30"/>
                  <a:gd name="T2" fmla="*/ 8 w 44"/>
                  <a:gd name="T3" fmla="*/ 29 h 30"/>
                  <a:gd name="T4" fmla="*/ 10 w 44"/>
                  <a:gd name="T5" fmla="*/ 28 h 30"/>
                  <a:gd name="T6" fmla="*/ 13 w 44"/>
                  <a:gd name="T7" fmla="*/ 27 h 30"/>
                  <a:gd name="T8" fmla="*/ 16 w 44"/>
                  <a:gd name="T9" fmla="*/ 26 h 30"/>
                  <a:gd name="T10" fmla="*/ 18 w 44"/>
                  <a:gd name="T11" fmla="*/ 25 h 30"/>
                  <a:gd name="T12" fmla="*/ 21 w 44"/>
                  <a:gd name="T13" fmla="*/ 24 h 30"/>
                  <a:gd name="T14" fmla="*/ 24 w 44"/>
                  <a:gd name="T15" fmla="*/ 22 h 30"/>
                  <a:gd name="T16" fmla="*/ 26 w 44"/>
                  <a:gd name="T17" fmla="*/ 20 h 30"/>
                  <a:gd name="T18" fmla="*/ 29 w 44"/>
                  <a:gd name="T19" fmla="*/ 19 h 30"/>
                  <a:gd name="T20" fmla="*/ 32 w 44"/>
                  <a:gd name="T21" fmla="*/ 17 h 30"/>
                  <a:gd name="T22" fmla="*/ 34 w 44"/>
                  <a:gd name="T23" fmla="*/ 14 h 30"/>
                  <a:gd name="T24" fmla="*/ 36 w 44"/>
                  <a:gd name="T25" fmla="*/ 12 h 30"/>
                  <a:gd name="T26" fmla="*/ 38 w 44"/>
                  <a:gd name="T27" fmla="*/ 10 h 30"/>
                  <a:gd name="T28" fmla="*/ 40 w 44"/>
                  <a:gd name="T29" fmla="*/ 8 h 30"/>
                  <a:gd name="T30" fmla="*/ 41 w 44"/>
                  <a:gd name="T31" fmla="*/ 6 h 30"/>
                  <a:gd name="T32" fmla="*/ 42 w 44"/>
                  <a:gd name="T33" fmla="*/ 3 h 30"/>
                  <a:gd name="T34" fmla="*/ 43 w 44"/>
                  <a:gd name="T35" fmla="*/ 0 h 30"/>
                  <a:gd name="T36" fmla="*/ 40 w 44"/>
                  <a:gd name="T37" fmla="*/ 2 h 30"/>
                  <a:gd name="T38" fmla="*/ 37 w 44"/>
                  <a:gd name="T39" fmla="*/ 3 h 30"/>
                  <a:gd name="T40" fmla="*/ 34 w 44"/>
                  <a:gd name="T41" fmla="*/ 4 h 30"/>
                  <a:gd name="T42" fmla="*/ 31 w 44"/>
                  <a:gd name="T43" fmla="*/ 6 h 30"/>
                  <a:gd name="T44" fmla="*/ 28 w 44"/>
                  <a:gd name="T45" fmla="*/ 7 h 30"/>
                  <a:gd name="T46" fmla="*/ 25 w 44"/>
                  <a:gd name="T47" fmla="*/ 9 h 30"/>
                  <a:gd name="T48" fmla="*/ 23 w 44"/>
                  <a:gd name="T49" fmla="*/ 10 h 30"/>
                  <a:gd name="T50" fmla="*/ 20 w 44"/>
                  <a:gd name="T51" fmla="*/ 12 h 30"/>
                  <a:gd name="T52" fmla="*/ 17 w 44"/>
                  <a:gd name="T53" fmla="*/ 14 h 30"/>
                  <a:gd name="T54" fmla="*/ 15 w 44"/>
                  <a:gd name="T55" fmla="*/ 16 h 30"/>
                  <a:gd name="T56" fmla="*/ 12 w 44"/>
                  <a:gd name="T57" fmla="*/ 18 h 30"/>
                  <a:gd name="T58" fmla="*/ 10 w 44"/>
                  <a:gd name="T59" fmla="*/ 20 h 30"/>
                  <a:gd name="T60" fmla="*/ 7 w 44"/>
                  <a:gd name="T61" fmla="*/ 22 h 30"/>
                  <a:gd name="T62" fmla="*/ 5 w 44"/>
                  <a:gd name="T63" fmla="*/ 24 h 30"/>
                  <a:gd name="T64" fmla="*/ 2 w 44"/>
                  <a:gd name="T65" fmla="*/ 26 h 30"/>
                  <a:gd name="T66" fmla="*/ 0 w 44"/>
                  <a:gd name="T67" fmla="*/ 28 h 30"/>
                  <a:gd name="T68" fmla="*/ 8 w 44"/>
                  <a:gd name="T69" fmla="*/ 29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30">
                    <a:moveTo>
                      <a:pt x="8" y="29"/>
                    </a:moveTo>
                    <a:lnTo>
                      <a:pt x="8" y="29"/>
                    </a:lnTo>
                    <a:lnTo>
                      <a:pt x="10" y="28"/>
                    </a:lnTo>
                    <a:lnTo>
                      <a:pt x="13" y="27"/>
                    </a:lnTo>
                    <a:lnTo>
                      <a:pt x="16" y="26"/>
                    </a:lnTo>
                    <a:lnTo>
                      <a:pt x="18" y="25"/>
                    </a:lnTo>
                    <a:lnTo>
                      <a:pt x="21" y="24"/>
                    </a:lnTo>
                    <a:lnTo>
                      <a:pt x="24" y="22"/>
                    </a:lnTo>
                    <a:lnTo>
                      <a:pt x="26" y="20"/>
                    </a:lnTo>
                    <a:lnTo>
                      <a:pt x="29" y="19"/>
                    </a:lnTo>
                    <a:lnTo>
                      <a:pt x="32" y="17"/>
                    </a:lnTo>
                    <a:lnTo>
                      <a:pt x="34" y="14"/>
                    </a:lnTo>
                    <a:lnTo>
                      <a:pt x="36" y="12"/>
                    </a:lnTo>
                    <a:lnTo>
                      <a:pt x="38" y="10"/>
                    </a:lnTo>
                    <a:lnTo>
                      <a:pt x="40" y="8"/>
                    </a:lnTo>
                    <a:lnTo>
                      <a:pt x="41" y="6"/>
                    </a:lnTo>
                    <a:lnTo>
                      <a:pt x="42" y="3"/>
                    </a:lnTo>
                    <a:lnTo>
                      <a:pt x="43" y="0"/>
                    </a:lnTo>
                    <a:lnTo>
                      <a:pt x="40" y="2"/>
                    </a:lnTo>
                    <a:lnTo>
                      <a:pt x="37" y="3"/>
                    </a:lnTo>
                    <a:lnTo>
                      <a:pt x="34" y="4"/>
                    </a:lnTo>
                    <a:lnTo>
                      <a:pt x="31" y="6"/>
                    </a:lnTo>
                    <a:lnTo>
                      <a:pt x="28" y="7"/>
                    </a:lnTo>
                    <a:lnTo>
                      <a:pt x="25" y="9"/>
                    </a:lnTo>
                    <a:lnTo>
                      <a:pt x="23" y="10"/>
                    </a:lnTo>
                    <a:lnTo>
                      <a:pt x="20" y="12"/>
                    </a:lnTo>
                    <a:lnTo>
                      <a:pt x="17" y="14"/>
                    </a:lnTo>
                    <a:lnTo>
                      <a:pt x="15" y="16"/>
                    </a:lnTo>
                    <a:lnTo>
                      <a:pt x="12" y="18"/>
                    </a:lnTo>
                    <a:lnTo>
                      <a:pt x="10" y="20"/>
                    </a:lnTo>
                    <a:lnTo>
                      <a:pt x="7" y="22"/>
                    </a:lnTo>
                    <a:lnTo>
                      <a:pt x="5" y="24"/>
                    </a:lnTo>
                    <a:lnTo>
                      <a:pt x="2" y="26"/>
                    </a:lnTo>
                    <a:lnTo>
                      <a:pt x="0" y="28"/>
                    </a:lnTo>
                    <a:lnTo>
                      <a:pt x="8" y="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5" name="Freeform 271">
                <a:extLst>
                  <a:ext uri="{FF2B5EF4-FFF2-40B4-BE49-F238E27FC236}">
                    <a16:creationId xmlns:a16="http://schemas.microsoft.com/office/drawing/2014/main" id="{E1303796-6D4E-B961-111D-B4C4E67FA5D3}"/>
                  </a:ext>
                </a:extLst>
              </p:cNvPr>
              <p:cNvSpPr>
                <a:spLocks/>
              </p:cNvSpPr>
              <p:nvPr/>
            </p:nvSpPr>
            <p:spPr bwMode="auto">
              <a:xfrm>
                <a:off x="4317" y="3042"/>
                <a:ext cx="43" cy="17"/>
              </a:xfrm>
              <a:custGeom>
                <a:avLst/>
                <a:gdLst>
                  <a:gd name="T0" fmla="*/ 40 w 43"/>
                  <a:gd name="T1" fmla="*/ 0 h 17"/>
                  <a:gd name="T2" fmla="*/ 40 w 43"/>
                  <a:gd name="T3" fmla="*/ 0 h 17"/>
                  <a:gd name="T4" fmla="*/ 39 w 43"/>
                  <a:gd name="T5" fmla="*/ 3 h 17"/>
                  <a:gd name="T6" fmla="*/ 38 w 43"/>
                  <a:gd name="T7" fmla="*/ 7 h 17"/>
                  <a:gd name="T8" fmla="*/ 36 w 43"/>
                  <a:gd name="T9" fmla="*/ 8 h 17"/>
                  <a:gd name="T10" fmla="*/ 33 w 43"/>
                  <a:gd name="T11" fmla="*/ 12 h 17"/>
                  <a:gd name="T12" fmla="*/ 31 w 43"/>
                  <a:gd name="T13" fmla="*/ 12 h 17"/>
                  <a:gd name="T14" fmla="*/ 28 w 43"/>
                  <a:gd name="T15" fmla="*/ 14 h 17"/>
                  <a:gd name="T16" fmla="*/ 25 w 43"/>
                  <a:gd name="T17" fmla="*/ 14 h 17"/>
                  <a:gd name="T18" fmla="*/ 22 w 43"/>
                  <a:gd name="T19" fmla="*/ 14 h 17"/>
                  <a:gd name="T20" fmla="*/ 19 w 43"/>
                  <a:gd name="T21" fmla="*/ 12 h 17"/>
                  <a:gd name="T22" fmla="*/ 16 w 43"/>
                  <a:gd name="T23" fmla="*/ 12 h 17"/>
                  <a:gd name="T24" fmla="*/ 13 w 43"/>
                  <a:gd name="T25" fmla="*/ 10 h 17"/>
                  <a:gd name="T26" fmla="*/ 10 w 43"/>
                  <a:gd name="T27" fmla="*/ 10 h 17"/>
                  <a:gd name="T28" fmla="*/ 8 w 43"/>
                  <a:gd name="T29" fmla="*/ 8 h 17"/>
                  <a:gd name="T30" fmla="*/ 5 w 43"/>
                  <a:gd name="T31" fmla="*/ 7 h 17"/>
                  <a:gd name="T32" fmla="*/ 3 w 43"/>
                  <a:gd name="T33" fmla="*/ 5 h 17"/>
                  <a:gd name="T34" fmla="*/ 1 w 43"/>
                  <a:gd name="T35" fmla="*/ 5 h 17"/>
                  <a:gd name="T36" fmla="*/ 0 w 43"/>
                  <a:gd name="T37" fmla="*/ 7 h 17"/>
                  <a:gd name="T38" fmla="*/ 2 w 43"/>
                  <a:gd name="T39" fmla="*/ 8 h 17"/>
                  <a:gd name="T40" fmla="*/ 4 w 43"/>
                  <a:gd name="T41" fmla="*/ 8 h 17"/>
                  <a:gd name="T42" fmla="*/ 7 w 43"/>
                  <a:gd name="T43" fmla="*/ 10 h 17"/>
                  <a:gd name="T44" fmla="*/ 10 w 43"/>
                  <a:gd name="T45" fmla="*/ 12 h 17"/>
                  <a:gd name="T46" fmla="*/ 13 w 43"/>
                  <a:gd name="T47" fmla="*/ 14 h 17"/>
                  <a:gd name="T48" fmla="*/ 16 w 43"/>
                  <a:gd name="T49" fmla="*/ 14 h 17"/>
                  <a:gd name="T50" fmla="*/ 19 w 43"/>
                  <a:gd name="T51" fmla="*/ 16 h 17"/>
                  <a:gd name="T52" fmla="*/ 22 w 43"/>
                  <a:gd name="T53" fmla="*/ 16 h 17"/>
                  <a:gd name="T54" fmla="*/ 25 w 43"/>
                  <a:gd name="T55" fmla="*/ 16 h 17"/>
                  <a:gd name="T56" fmla="*/ 28 w 43"/>
                  <a:gd name="T57" fmla="*/ 16 h 17"/>
                  <a:gd name="T58" fmla="*/ 31 w 43"/>
                  <a:gd name="T59" fmla="*/ 16 h 17"/>
                  <a:gd name="T60" fmla="*/ 34 w 43"/>
                  <a:gd name="T61" fmla="*/ 14 h 17"/>
                  <a:gd name="T62" fmla="*/ 36 w 43"/>
                  <a:gd name="T63" fmla="*/ 12 h 17"/>
                  <a:gd name="T64" fmla="*/ 38 w 43"/>
                  <a:gd name="T65" fmla="*/ 8 h 17"/>
                  <a:gd name="T66" fmla="*/ 40 w 43"/>
                  <a:gd name="T67" fmla="*/ 5 h 17"/>
                  <a:gd name="T68" fmla="*/ 42 w 43"/>
                  <a:gd name="T69" fmla="*/ 1 h 17"/>
                  <a:gd name="T70" fmla="*/ 40 w 43"/>
                  <a:gd name="T71" fmla="*/ 0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40" y="0"/>
                    </a:moveTo>
                    <a:lnTo>
                      <a:pt x="40" y="0"/>
                    </a:lnTo>
                    <a:lnTo>
                      <a:pt x="39" y="3"/>
                    </a:lnTo>
                    <a:lnTo>
                      <a:pt x="38" y="7"/>
                    </a:lnTo>
                    <a:lnTo>
                      <a:pt x="36" y="8"/>
                    </a:lnTo>
                    <a:lnTo>
                      <a:pt x="33" y="12"/>
                    </a:lnTo>
                    <a:lnTo>
                      <a:pt x="31" y="12"/>
                    </a:lnTo>
                    <a:lnTo>
                      <a:pt x="28" y="14"/>
                    </a:lnTo>
                    <a:lnTo>
                      <a:pt x="25" y="14"/>
                    </a:lnTo>
                    <a:lnTo>
                      <a:pt x="22" y="14"/>
                    </a:lnTo>
                    <a:lnTo>
                      <a:pt x="19" y="12"/>
                    </a:lnTo>
                    <a:lnTo>
                      <a:pt x="16" y="12"/>
                    </a:lnTo>
                    <a:lnTo>
                      <a:pt x="13" y="10"/>
                    </a:lnTo>
                    <a:lnTo>
                      <a:pt x="10" y="10"/>
                    </a:lnTo>
                    <a:lnTo>
                      <a:pt x="8" y="8"/>
                    </a:lnTo>
                    <a:lnTo>
                      <a:pt x="5" y="7"/>
                    </a:lnTo>
                    <a:lnTo>
                      <a:pt x="3" y="5"/>
                    </a:lnTo>
                    <a:lnTo>
                      <a:pt x="1" y="5"/>
                    </a:lnTo>
                    <a:lnTo>
                      <a:pt x="0" y="7"/>
                    </a:lnTo>
                    <a:lnTo>
                      <a:pt x="2" y="8"/>
                    </a:lnTo>
                    <a:lnTo>
                      <a:pt x="4" y="8"/>
                    </a:lnTo>
                    <a:lnTo>
                      <a:pt x="7" y="10"/>
                    </a:lnTo>
                    <a:lnTo>
                      <a:pt x="10" y="12"/>
                    </a:lnTo>
                    <a:lnTo>
                      <a:pt x="13" y="14"/>
                    </a:lnTo>
                    <a:lnTo>
                      <a:pt x="16" y="14"/>
                    </a:lnTo>
                    <a:lnTo>
                      <a:pt x="19" y="16"/>
                    </a:lnTo>
                    <a:lnTo>
                      <a:pt x="22" y="16"/>
                    </a:lnTo>
                    <a:lnTo>
                      <a:pt x="25" y="16"/>
                    </a:lnTo>
                    <a:lnTo>
                      <a:pt x="28" y="16"/>
                    </a:lnTo>
                    <a:lnTo>
                      <a:pt x="31" y="16"/>
                    </a:lnTo>
                    <a:lnTo>
                      <a:pt x="34" y="14"/>
                    </a:lnTo>
                    <a:lnTo>
                      <a:pt x="36" y="12"/>
                    </a:lnTo>
                    <a:lnTo>
                      <a:pt x="38" y="8"/>
                    </a:lnTo>
                    <a:lnTo>
                      <a:pt x="40" y="5"/>
                    </a:lnTo>
                    <a:lnTo>
                      <a:pt x="42"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6" name="Freeform 272">
                <a:extLst>
                  <a:ext uri="{FF2B5EF4-FFF2-40B4-BE49-F238E27FC236}">
                    <a16:creationId xmlns:a16="http://schemas.microsoft.com/office/drawing/2014/main" id="{13A3232F-F675-33D0-DBFA-9B1404D5ED7D}"/>
                  </a:ext>
                </a:extLst>
              </p:cNvPr>
              <p:cNvSpPr>
                <a:spLocks/>
              </p:cNvSpPr>
              <p:nvPr/>
            </p:nvSpPr>
            <p:spPr bwMode="auto">
              <a:xfrm>
                <a:off x="4340" y="3018"/>
                <a:ext cx="21" cy="26"/>
              </a:xfrm>
              <a:custGeom>
                <a:avLst/>
                <a:gdLst>
                  <a:gd name="T0" fmla="*/ 0 w 21"/>
                  <a:gd name="T1" fmla="*/ 1 h 26"/>
                  <a:gd name="T2" fmla="*/ 3 w 21"/>
                  <a:gd name="T3" fmla="*/ 3 h 26"/>
                  <a:gd name="T4" fmla="*/ 6 w 21"/>
                  <a:gd name="T5" fmla="*/ 5 h 26"/>
                  <a:gd name="T6" fmla="*/ 10 w 21"/>
                  <a:gd name="T7" fmla="*/ 8 h 26"/>
                  <a:gd name="T8" fmla="*/ 13 w 21"/>
                  <a:gd name="T9" fmla="*/ 11 h 26"/>
                  <a:gd name="T10" fmla="*/ 16 w 21"/>
                  <a:gd name="T11" fmla="*/ 14 h 26"/>
                  <a:gd name="T12" fmla="*/ 18 w 21"/>
                  <a:gd name="T13" fmla="*/ 17 h 26"/>
                  <a:gd name="T14" fmla="*/ 18 w 21"/>
                  <a:gd name="T15" fmla="*/ 20 h 26"/>
                  <a:gd name="T16" fmla="*/ 17 w 21"/>
                  <a:gd name="T17" fmla="*/ 24 h 26"/>
                  <a:gd name="T18" fmla="*/ 19 w 21"/>
                  <a:gd name="T19" fmla="*/ 25 h 26"/>
                  <a:gd name="T20" fmla="*/ 20 w 21"/>
                  <a:gd name="T21" fmla="*/ 20 h 26"/>
                  <a:gd name="T22" fmla="*/ 19 w 21"/>
                  <a:gd name="T23" fmla="*/ 16 h 26"/>
                  <a:gd name="T24" fmla="*/ 17 w 21"/>
                  <a:gd name="T25" fmla="*/ 13 h 26"/>
                  <a:gd name="T26" fmla="*/ 14 w 21"/>
                  <a:gd name="T27" fmla="*/ 10 h 26"/>
                  <a:gd name="T28" fmla="*/ 11 w 21"/>
                  <a:gd name="T29" fmla="*/ 7 h 26"/>
                  <a:gd name="T30" fmla="*/ 7 w 21"/>
                  <a:gd name="T31" fmla="*/ 5 h 26"/>
                  <a:gd name="T32" fmla="*/ 4 w 21"/>
                  <a:gd name="T33" fmla="*/ 2 h 26"/>
                  <a:gd name="T34" fmla="*/ 1 w 21"/>
                  <a:gd name="T35" fmla="*/ 0 h 26"/>
                  <a:gd name="T36" fmla="*/ 0 w 21"/>
                  <a:gd name="T37" fmla="*/ 1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6">
                    <a:moveTo>
                      <a:pt x="0" y="1"/>
                    </a:moveTo>
                    <a:lnTo>
                      <a:pt x="3" y="3"/>
                    </a:lnTo>
                    <a:lnTo>
                      <a:pt x="6" y="5"/>
                    </a:lnTo>
                    <a:lnTo>
                      <a:pt x="10" y="8"/>
                    </a:lnTo>
                    <a:lnTo>
                      <a:pt x="13" y="11"/>
                    </a:lnTo>
                    <a:lnTo>
                      <a:pt x="16" y="14"/>
                    </a:lnTo>
                    <a:lnTo>
                      <a:pt x="18" y="17"/>
                    </a:lnTo>
                    <a:lnTo>
                      <a:pt x="18" y="20"/>
                    </a:lnTo>
                    <a:lnTo>
                      <a:pt x="17" y="24"/>
                    </a:lnTo>
                    <a:lnTo>
                      <a:pt x="19" y="25"/>
                    </a:lnTo>
                    <a:lnTo>
                      <a:pt x="20" y="20"/>
                    </a:lnTo>
                    <a:lnTo>
                      <a:pt x="19" y="16"/>
                    </a:lnTo>
                    <a:lnTo>
                      <a:pt x="17" y="13"/>
                    </a:lnTo>
                    <a:lnTo>
                      <a:pt x="14" y="10"/>
                    </a:lnTo>
                    <a:lnTo>
                      <a:pt x="11" y="7"/>
                    </a:lnTo>
                    <a:lnTo>
                      <a:pt x="7" y="5"/>
                    </a:lnTo>
                    <a:lnTo>
                      <a:pt x="4" y="2"/>
                    </a:lnTo>
                    <a:lnTo>
                      <a:pt x="1"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7" name="Freeform 273">
                <a:extLst>
                  <a:ext uri="{FF2B5EF4-FFF2-40B4-BE49-F238E27FC236}">
                    <a16:creationId xmlns:a16="http://schemas.microsoft.com/office/drawing/2014/main" id="{037CAD8C-52CD-6522-45F1-CC0187214780}"/>
                  </a:ext>
                </a:extLst>
              </p:cNvPr>
              <p:cNvSpPr>
                <a:spLocks/>
              </p:cNvSpPr>
              <p:nvPr/>
            </p:nvSpPr>
            <p:spPr bwMode="auto">
              <a:xfrm>
                <a:off x="4352" y="3025"/>
                <a:ext cx="17" cy="17"/>
              </a:xfrm>
              <a:custGeom>
                <a:avLst/>
                <a:gdLst>
                  <a:gd name="T0" fmla="*/ 0 w 17"/>
                  <a:gd name="T1" fmla="*/ 8 h 17"/>
                  <a:gd name="T2" fmla="*/ 4 w 17"/>
                  <a:gd name="T3" fmla="*/ 13 h 17"/>
                  <a:gd name="T4" fmla="*/ 8 w 17"/>
                  <a:gd name="T5" fmla="*/ 16 h 17"/>
                  <a:gd name="T6" fmla="*/ 10 w 17"/>
                  <a:gd name="T7" fmla="*/ 16 h 17"/>
                  <a:gd name="T8" fmla="*/ 14 w 17"/>
                  <a:gd name="T9" fmla="*/ 13 h 17"/>
                  <a:gd name="T10" fmla="*/ 16 w 17"/>
                  <a:gd name="T11" fmla="*/ 10 h 17"/>
                  <a:gd name="T12" fmla="*/ 16 w 17"/>
                  <a:gd name="T13" fmla="*/ 8 h 17"/>
                  <a:gd name="T14" fmla="*/ 16 w 17"/>
                  <a:gd name="T15" fmla="*/ 2 h 17"/>
                  <a:gd name="T16" fmla="*/ 14 w 17"/>
                  <a:gd name="T17" fmla="*/ 0 h 17"/>
                  <a:gd name="T18" fmla="*/ 12 w 17"/>
                  <a:gd name="T19" fmla="*/ 2 h 17"/>
                  <a:gd name="T20" fmla="*/ 14 w 17"/>
                  <a:gd name="T21" fmla="*/ 5 h 17"/>
                  <a:gd name="T22" fmla="*/ 14 w 17"/>
                  <a:gd name="T23" fmla="*/ 8 h 17"/>
                  <a:gd name="T24" fmla="*/ 12 w 17"/>
                  <a:gd name="T25" fmla="*/ 10 h 17"/>
                  <a:gd name="T26" fmla="*/ 10 w 17"/>
                  <a:gd name="T27" fmla="*/ 10 h 17"/>
                  <a:gd name="T28" fmla="*/ 8 w 17"/>
                  <a:gd name="T29" fmla="*/ 10 h 17"/>
                  <a:gd name="T30" fmla="*/ 6 w 17"/>
                  <a:gd name="T31" fmla="*/ 10 h 17"/>
                  <a:gd name="T32" fmla="*/ 2 w 17"/>
                  <a:gd name="T33" fmla="*/ 5 h 17"/>
                  <a:gd name="T34" fmla="*/ 0 w 17"/>
                  <a:gd name="T35" fmla="*/ 8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0" y="8"/>
                    </a:moveTo>
                    <a:lnTo>
                      <a:pt x="4" y="13"/>
                    </a:lnTo>
                    <a:lnTo>
                      <a:pt x="8" y="16"/>
                    </a:lnTo>
                    <a:lnTo>
                      <a:pt x="10" y="16"/>
                    </a:lnTo>
                    <a:lnTo>
                      <a:pt x="14" y="13"/>
                    </a:lnTo>
                    <a:lnTo>
                      <a:pt x="16" y="10"/>
                    </a:lnTo>
                    <a:lnTo>
                      <a:pt x="16" y="8"/>
                    </a:lnTo>
                    <a:lnTo>
                      <a:pt x="16" y="2"/>
                    </a:lnTo>
                    <a:lnTo>
                      <a:pt x="14" y="0"/>
                    </a:lnTo>
                    <a:lnTo>
                      <a:pt x="12" y="2"/>
                    </a:lnTo>
                    <a:lnTo>
                      <a:pt x="14" y="5"/>
                    </a:lnTo>
                    <a:lnTo>
                      <a:pt x="14" y="8"/>
                    </a:lnTo>
                    <a:lnTo>
                      <a:pt x="12" y="10"/>
                    </a:lnTo>
                    <a:lnTo>
                      <a:pt x="10" y="10"/>
                    </a:lnTo>
                    <a:lnTo>
                      <a:pt x="8" y="10"/>
                    </a:lnTo>
                    <a:lnTo>
                      <a:pt x="6" y="10"/>
                    </a:lnTo>
                    <a:lnTo>
                      <a:pt x="2" y="5"/>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8" name="Freeform 274">
                <a:extLst>
                  <a:ext uri="{FF2B5EF4-FFF2-40B4-BE49-F238E27FC236}">
                    <a16:creationId xmlns:a16="http://schemas.microsoft.com/office/drawing/2014/main" id="{5B2A8A65-6E08-35FB-CDCE-8CC23E5CCE77}"/>
                  </a:ext>
                </a:extLst>
              </p:cNvPr>
              <p:cNvSpPr>
                <a:spLocks/>
              </p:cNvSpPr>
              <p:nvPr/>
            </p:nvSpPr>
            <p:spPr bwMode="auto">
              <a:xfrm>
                <a:off x="4365" y="3023"/>
                <a:ext cx="17" cy="17"/>
              </a:xfrm>
              <a:custGeom>
                <a:avLst/>
                <a:gdLst>
                  <a:gd name="T0" fmla="*/ 2 w 17"/>
                  <a:gd name="T1" fmla="*/ 0 h 17"/>
                  <a:gd name="T2" fmla="*/ 0 w 17"/>
                  <a:gd name="T3" fmla="*/ 4 h 17"/>
                  <a:gd name="T4" fmla="*/ 0 w 17"/>
                  <a:gd name="T5" fmla="*/ 6 h 17"/>
                  <a:gd name="T6" fmla="*/ 0 w 17"/>
                  <a:gd name="T7" fmla="*/ 11 h 17"/>
                  <a:gd name="T8" fmla="*/ 2 w 17"/>
                  <a:gd name="T9" fmla="*/ 13 h 17"/>
                  <a:gd name="T10" fmla="*/ 5 w 17"/>
                  <a:gd name="T11" fmla="*/ 16 h 17"/>
                  <a:gd name="T12" fmla="*/ 8 w 17"/>
                  <a:gd name="T13" fmla="*/ 16 h 17"/>
                  <a:gd name="T14" fmla="*/ 10 w 17"/>
                  <a:gd name="T15" fmla="*/ 16 h 17"/>
                  <a:gd name="T16" fmla="*/ 16 w 17"/>
                  <a:gd name="T17" fmla="*/ 13 h 17"/>
                  <a:gd name="T18" fmla="*/ 16 w 17"/>
                  <a:gd name="T19" fmla="*/ 11 h 17"/>
                  <a:gd name="T20" fmla="*/ 10 w 17"/>
                  <a:gd name="T21" fmla="*/ 13 h 17"/>
                  <a:gd name="T22" fmla="*/ 8 w 17"/>
                  <a:gd name="T23" fmla="*/ 13 h 17"/>
                  <a:gd name="T24" fmla="*/ 5 w 17"/>
                  <a:gd name="T25" fmla="*/ 13 h 17"/>
                  <a:gd name="T26" fmla="*/ 5 w 17"/>
                  <a:gd name="T27" fmla="*/ 11 h 17"/>
                  <a:gd name="T28" fmla="*/ 2 w 17"/>
                  <a:gd name="T29" fmla="*/ 9 h 17"/>
                  <a:gd name="T30" fmla="*/ 5 w 17"/>
                  <a:gd name="T31" fmla="*/ 4 h 17"/>
                  <a:gd name="T32" fmla="*/ 5 w 17"/>
                  <a:gd name="T33" fmla="*/ 2 h 17"/>
                  <a:gd name="T34" fmla="*/ 2 w 17"/>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2" y="0"/>
                    </a:moveTo>
                    <a:lnTo>
                      <a:pt x="0" y="4"/>
                    </a:lnTo>
                    <a:lnTo>
                      <a:pt x="0" y="6"/>
                    </a:lnTo>
                    <a:lnTo>
                      <a:pt x="0" y="11"/>
                    </a:lnTo>
                    <a:lnTo>
                      <a:pt x="2" y="13"/>
                    </a:lnTo>
                    <a:lnTo>
                      <a:pt x="5" y="16"/>
                    </a:lnTo>
                    <a:lnTo>
                      <a:pt x="8" y="16"/>
                    </a:lnTo>
                    <a:lnTo>
                      <a:pt x="10" y="16"/>
                    </a:lnTo>
                    <a:lnTo>
                      <a:pt x="16" y="13"/>
                    </a:lnTo>
                    <a:lnTo>
                      <a:pt x="16" y="11"/>
                    </a:lnTo>
                    <a:lnTo>
                      <a:pt x="10" y="13"/>
                    </a:lnTo>
                    <a:lnTo>
                      <a:pt x="8" y="13"/>
                    </a:lnTo>
                    <a:lnTo>
                      <a:pt x="5" y="13"/>
                    </a:lnTo>
                    <a:lnTo>
                      <a:pt x="5" y="11"/>
                    </a:lnTo>
                    <a:lnTo>
                      <a:pt x="2" y="9"/>
                    </a:lnTo>
                    <a:lnTo>
                      <a:pt x="5" y="4"/>
                    </a:lnTo>
                    <a:lnTo>
                      <a:pt x="5" y="2"/>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09" name="Freeform 275">
                <a:extLst>
                  <a:ext uri="{FF2B5EF4-FFF2-40B4-BE49-F238E27FC236}">
                    <a16:creationId xmlns:a16="http://schemas.microsoft.com/office/drawing/2014/main" id="{6F4A1D63-300D-3AD7-4A84-1C55423CF7DF}"/>
                  </a:ext>
                </a:extLst>
              </p:cNvPr>
              <p:cNvSpPr>
                <a:spLocks/>
              </p:cNvSpPr>
              <p:nvPr/>
            </p:nvSpPr>
            <p:spPr bwMode="auto">
              <a:xfrm>
                <a:off x="4365" y="3042"/>
                <a:ext cx="43" cy="17"/>
              </a:xfrm>
              <a:custGeom>
                <a:avLst/>
                <a:gdLst>
                  <a:gd name="T0" fmla="*/ 0 w 43"/>
                  <a:gd name="T1" fmla="*/ 1 h 17"/>
                  <a:gd name="T2" fmla="*/ 0 w 43"/>
                  <a:gd name="T3" fmla="*/ 1 h 17"/>
                  <a:gd name="T4" fmla="*/ 2 w 43"/>
                  <a:gd name="T5" fmla="*/ 5 h 17"/>
                  <a:gd name="T6" fmla="*/ 4 w 43"/>
                  <a:gd name="T7" fmla="*/ 8 h 17"/>
                  <a:gd name="T8" fmla="*/ 6 w 43"/>
                  <a:gd name="T9" fmla="*/ 12 h 17"/>
                  <a:gd name="T10" fmla="*/ 8 w 43"/>
                  <a:gd name="T11" fmla="*/ 14 h 17"/>
                  <a:gd name="T12" fmla="*/ 11 w 43"/>
                  <a:gd name="T13" fmla="*/ 16 h 17"/>
                  <a:gd name="T14" fmla="*/ 14 w 43"/>
                  <a:gd name="T15" fmla="*/ 16 h 17"/>
                  <a:gd name="T16" fmla="*/ 17 w 43"/>
                  <a:gd name="T17" fmla="*/ 16 h 17"/>
                  <a:gd name="T18" fmla="*/ 20 w 43"/>
                  <a:gd name="T19" fmla="*/ 16 h 17"/>
                  <a:gd name="T20" fmla="*/ 23 w 43"/>
                  <a:gd name="T21" fmla="*/ 16 h 17"/>
                  <a:gd name="T22" fmla="*/ 26 w 43"/>
                  <a:gd name="T23" fmla="*/ 14 h 17"/>
                  <a:gd name="T24" fmla="*/ 30 w 43"/>
                  <a:gd name="T25" fmla="*/ 14 h 17"/>
                  <a:gd name="T26" fmla="*/ 32 w 43"/>
                  <a:gd name="T27" fmla="*/ 12 h 17"/>
                  <a:gd name="T28" fmla="*/ 35 w 43"/>
                  <a:gd name="T29" fmla="*/ 10 h 17"/>
                  <a:gd name="T30" fmla="*/ 38 w 43"/>
                  <a:gd name="T31" fmla="*/ 8 h 17"/>
                  <a:gd name="T32" fmla="*/ 40 w 43"/>
                  <a:gd name="T33" fmla="*/ 8 h 17"/>
                  <a:gd name="T34" fmla="*/ 42 w 43"/>
                  <a:gd name="T35" fmla="*/ 7 h 17"/>
                  <a:gd name="T36" fmla="*/ 42 w 43"/>
                  <a:gd name="T37" fmla="*/ 5 h 17"/>
                  <a:gd name="T38" fmla="*/ 40 w 43"/>
                  <a:gd name="T39" fmla="*/ 5 h 17"/>
                  <a:gd name="T40" fmla="*/ 37 w 43"/>
                  <a:gd name="T41" fmla="*/ 7 h 17"/>
                  <a:gd name="T42" fmla="*/ 35 w 43"/>
                  <a:gd name="T43" fmla="*/ 8 h 17"/>
                  <a:gd name="T44" fmla="*/ 32 w 43"/>
                  <a:gd name="T45" fmla="*/ 10 h 17"/>
                  <a:gd name="T46" fmla="*/ 29 w 43"/>
                  <a:gd name="T47" fmla="*/ 10 h 17"/>
                  <a:gd name="T48" fmla="*/ 26 w 43"/>
                  <a:gd name="T49" fmla="*/ 12 h 17"/>
                  <a:gd name="T50" fmla="*/ 23 w 43"/>
                  <a:gd name="T51" fmla="*/ 12 h 17"/>
                  <a:gd name="T52" fmla="*/ 20 w 43"/>
                  <a:gd name="T53" fmla="*/ 14 h 17"/>
                  <a:gd name="T54" fmla="*/ 17 w 43"/>
                  <a:gd name="T55" fmla="*/ 14 h 17"/>
                  <a:gd name="T56" fmla="*/ 14 w 43"/>
                  <a:gd name="T57" fmla="*/ 14 h 17"/>
                  <a:gd name="T58" fmla="*/ 12 w 43"/>
                  <a:gd name="T59" fmla="*/ 12 h 17"/>
                  <a:gd name="T60" fmla="*/ 9 w 43"/>
                  <a:gd name="T61" fmla="*/ 12 h 17"/>
                  <a:gd name="T62" fmla="*/ 6 w 43"/>
                  <a:gd name="T63" fmla="*/ 8 h 17"/>
                  <a:gd name="T64" fmla="*/ 5 w 43"/>
                  <a:gd name="T65" fmla="*/ 7 h 17"/>
                  <a:gd name="T66" fmla="*/ 3 w 43"/>
                  <a:gd name="T67" fmla="*/ 3 h 17"/>
                  <a:gd name="T68" fmla="*/ 2 w 43"/>
                  <a:gd name="T69" fmla="*/ 0 h 17"/>
                  <a:gd name="T70" fmla="*/ 0 w 43"/>
                  <a:gd name="T71" fmla="*/ 1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0" y="1"/>
                    </a:moveTo>
                    <a:lnTo>
                      <a:pt x="0" y="1"/>
                    </a:lnTo>
                    <a:lnTo>
                      <a:pt x="2" y="5"/>
                    </a:lnTo>
                    <a:lnTo>
                      <a:pt x="4" y="8"/>
                    </a:lnTo>
                    <a:lnTo>
                      <a:pt x="6" y="12"/>
                    </a:lnTo>
                    <a:lnTo>
                      <a:pt x="8" y="14"/>
                    </a:lnTo>
                    <a:lnTo>
                      <a:pt x="11" y="16"/>
                    </a:lnTo>
                    <a:lnTo>
                      <a:pt x="14" y="16"/>
                    </a:lnTo>
                    <a:lnTo>
                      <a:pt x="17" y="16"/>
                    </a:lnTo>
                    <a:lnTo>
                      <a:pt x="20" y="16"/>
                    </a:lnTo>
                    <a:lnTo>
                      <a:pt x="23" y="16"/>
                    </a:lnTo>
                    <a:lnTo>
                      <a:pt x="26" y="14"/>
                    </a:lnTo>
                    <a:lnTo>
                      <a:pt x="30" y="14"/>
                    </a:lnTo>
                    <a:lnTo>
                      <a:pt x="32" y="12"/>
                    </a:lnTo>
                    <a:lnTo>
                      <a:pt x="35" y="10"/>
                    </a:lnTo>
                    <a:lnTo>
                      <a:pt x="38" y="8"/>
                    </a:lnTo>
                    <a:lnTo>
                      <a:pt x="40" y="8"/>
                    </a:lnTo>
                    <a:lnTo>
                      <a:pt x="42" y="7"/>
                    </a:lnTo>
                    <a:lnTo>
                      <a:pt x="42" y="5"/>
                    </a:lnTo>
                    <a:lnTo>
                      <a:pt x="40" y="5"/>
                    </a:lnTo>
                    <a:lnTo>
                      <a:pt x="37" y="7"/>
                    </a:lnTo>
                    <a:lnTo>
                      <a:pt x="35" y="8"/>
                    </a:lnTo>
                    <a:lnTo>
                      <a:pt x="32" y="10"/>
                    </a:lnTo>
                    <a:lnTo>
                      <a:pt x="29" y="10"/>
                    </a:lnTo>
                    <a:lnTo>
                      <a:pt x="26" y="12"/>
                    </a:lnTo>
                    <a:lnTo>
                      <a:pt x="23" y="12"/>
                    </a:lnTo>
                    <a:lnTo>
                      <a:pt x="20" y="14"/>
                    </a:lnTo>
                    <a:lnTo>
                      <a:pt x="17" y="14"/>
                    </a:lnTo>
                    <a:lnTo>
                      <a:pt x="14" y="14"/>
                    </a:lnTo>
                    <a:lnTo>
                      <a:pt x="12" y="12"/>
                    </a:lnTo>
                    <a:lnTo>
                      <a:pt x="9" y="12"/>
                    </a:lnTo>
                    <a:lnTo>
                      <a:pt x="6" y="8"/>
                    </a:lnTo>
                    <a:lnTo>
                      <a:pt x="5" y="7"/>
                    </a:lnTo>
                    <a:lnTo>
                      <a:pt x="3" y="3"/>
                    </a:lnTo>
                    <a:lnTo>
                      <a:pt x="2"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0" name="Freeform 276">
                <a:extLst>
                  <a:ext uri="{FF2B5EF4-FFF2-40B4-BE49-F238E27FC236}">
                    <a16:creationId xmlns:a16="http://schemas.microsoft.com/office/drawing/2014/main" id="{B93BFAF9-BC0B-7A20-A89C-9AC9A48BB2E3}"/>
                  </a:ext>
                </a:extLst>
              </p:cNvPr>
              <p:cNvSpPr>
                <a:spLocks/>
              </p:cNvSpPr>
              <p:nvPr/>
            </p:nvSpPr>
            <p:spPr bwMode="auto">
              <a:xfrm>
                <a:off x="4365" y="3018"/>
                <a:ext cx="20" cy="26"/>
              </a:xfrm>
              <a:custGeom>
                <a:avLst/>
                <a:gdLst>
                  <a:gd name="T0" fmla="*/ 18 w 20"/>
                  <a:gd name="T1" fmla="*/ 0 h 26"/>
                  <a:gd name="T2" fmla="*/ 16 w 20"/>
                  <a:gd name="T3" fmla="*/ 2 h 26"/>
                  <a:gd name="T4" fmla="*/ 12 w 20"/>
                  <a:gd name="T5" fmla="*/ 5 h 26"/>
                  <a:gd name="T6" fmla="*/ 8 w 20"/>
                  <a:gd name="T7" fmla="*/ 7 h 26"/>
                  <a:gd name="T8" fmla="*/ 5 w 20"/>
                  <a:gd name="T9" fmla="*/ 10 h 26"/>
                  <a:gd name="T10" fmla="*/ 2 w 20"/>
                  <a:gd name="T11" fmla="*/ 13 h 26"/>
                  <a:gd name="T12" fmla="*/ 0 w 20"/>
                  <a:gd name="T13" fmla="*/ 16 h 26"/>
                  <a:gd name="T14" fmla="*/ 0 w 20"/>
                  <a:gd name="T15" fmla="*/ 20 h 26"/>
                  <a:gd name="T16" fmla="*/ 0 w 20"/>
                  <a:gd name="T17" fmla="*/ 25 h 26"/>
                  <a:gd name="T18" fmla="*/ 2 w 20"/>
                  <a:gd name="T19" fmla="*/ 24 h 26"/>
                  <a:gd name="T20" fmla="*/ 1 w 20"/>
                  <a:gd name="T21" fmla="*/ 20 h 26"/>
                  <a:gd name="T22" fmla="*/ 2 w 20"/>
                  <a:gd name="T23" fmla="*/ 17 h 26"/>
                  <a:gd name="T24" fmla="*/ 3 w 20"/>
                  <a:gd name="T25" fmla="*/ 14 h 26"/>
                  <a:gd name="T26" fmla="*/ 6 w 20"/>
                  <a:gd name="T27" fmla="*/ 11 h 26"/>
                  <a:gd name="T28" fmla="*/ 10 w 20"/>
                  <a:gd name="T29" fmla="*/ 8 h 26"/>
                  <a:gd name="T30" fmla="*/ 13 w 20"/>
                  <a:gd name="T31" fmla="*/ 5 h 26"/>
                  <a:gd name="T32" fmla="*/ 16 w 20"/>
                  <a:gd name="T33" fmla="*/ 3 h 26"/>
                  <a:gd name="T34" fmla="*/ 19 w 20"/>
                  <a:gd name="T35" fmla="*/ 1 h 26"/>
                  <a:gd name="T36" fmla="*/ 18 w 20"/>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6">
                    <a:moveTo>
                      <a:pt x="18" y="0"/>
                    </a:moveTo>
                    <a:lnTo>
                      <a:pt x="16" y="2"/>
                    </a:lnTo>
                    <a:lnTo>
                      <a:pt x="12" y="5"/>
                    </a:lnTo>
                    <a:lnTo>
                      <a:pt x="8" y="7"/>
                    </a:lnTo>
                    <a:lnTo>
                      <a:pt x="5" y="10"/>
                    </a:lnTo>
                    <a:lnTo>
                      <a:pt x="2" y="13"/>
                    </a:lnTo>
                    <a:lnTo>
                      <a:pt x="0" y="16"/>
                    </a:lnTo>
                    <a:lnTo>
                      <a:pt x="0" y="20"/>
                    </a:lnTo>
                    <a:lnTo>
                      <a:pt x="0" y="25"/>
                    </a:lnTo>
                    <a:lnTo>
                      <a:pt x="2" y="24"/>
                    </a:lnTo>
                    <a:lnTo>
                      <a:pt x="1" y="20"/>
                    </a:lnTo>
                    <a:lnTo>
                      <a:pt x="2" y="17"/>
                    </a:lnTo>
                    <a:lnTo>
                      <a:pt x="3" y="14"/>
                    </a:lnTo>
                    <a:lnTo>
                      <a:pt x="6" y="11"/>
                    </a:lnTo>
                    <a:lnTo>
                      <a:pt x="10" y="8"/>
                    </a:lnTo>
                    <a:lnTo>
                      <a:pt x="13" y="5"/>
                    </a:lnTo>
                    <a:lnTo>
                      <a:pt x="16" y="3"/>
                    </a:lnTo>
                    <a:lnTo>
                      <a:pt x="19" y="1"/>
                    </a:lnTo>
                    <a:lnTo>
                      <a:pt x="18"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1" name="Freeform 277">
                <a:extLst>
                  <a:ext uri="{FF2B5EF4-FFF2-40B4-BE49-F238E27FC236}">
                    <a16:creationId xmlns:a16="http://schemas.microsoft.com/office/drawing/2014/main" id="{C0C05134-16D8-6D8A-BF28-6599EAE82179}"/>
                  </a:ext>
                </a:extLst>
              </p:cNvPr>
              <p:cNvSpPr>
                <a:spLocks/>
              </p:cNvSpPr>
              <p:nvPr/>
            </p:nvSpPr>
            <p:spPr bwMode="auto">
              <a:xfrm>
                <a:off x="4334" y="2882"/>
                <a:ext cx="17" cy="17"/>
              </a:xfrm>
              <a:custGeom>
                <a:avLst/>
                <a:gdLst>
                  <a:gd name="T0" fmla="*/ 2 w 17"/>
                  <a:gd name="T1" fmla="*/ 16 h 17"/>
                  <a:gd name="T2" fmla="*/ 2 w 17"/>
                  <a:gd name="T3" fmla="*/ 16 h 17"/>
                  <a:gd name="T4" fmla="*/ 5 w 17"/>
                  <a:gd name="T5" fmla="*/ 13 h 17"/>
                  <a:gd name="T6" fmla="*/ 5 w 17"/>
                  <a:gd name="T7" fmla="*/ 11 h 17"/>
                  <a:gd name="T8" fmla="*/ 5 w 17"/>
                  <a:gd name="T9" fmla="*/ 9 h 17"/>
                  <a:gd name="T10" fmla="*/ 8 w 17"/>
                  <a:gd name="T11" fmla="*/ 6 h 17"/>
                  <a:gd name="T12" fmla="*/ 8 w 17"/>
                  <a:gd name="T13" fmla="*/ 4 h 17"/>
                  <a:gd name="T14" fmla="*/ 10 w 17"/>
                  <a:gd name="T15" fmla="*/ 4 h 17"/>
                  <a:gd name="T16" fmla="*/ 13 w 17"/>
                  <a:gd name="T17" fmla="*/ 2 h 17"/>
                  <a:gd name="T18" fmla="*/ 16 w 17"/>
                  <a:gd name="T19" fmla="*/ 2 h 17"/>
                  <a:gd name="T20" fmla="*/ 13 w 17"/>
                  <a:gd name="T21" fmla="*/ 0 h 17"/>
                  <a:gd name="T22" fmla="*/ 10 w 17"/>
                  <a:gd name="T23" fmla="*/ 0 h 17"/>
                  <a:gd name="T24" fmla="*/ 8 w 17"/>
                  <a:gd name="T25" fmla="*/ 2 h 17"/>
                  <a:gd name="T26" fmla="*/ 5 w 17"/>
                  <a:gd name="T27" fmla="*/ 4 h 17"/>
                  <a:gd name="T28" fmla="*/ 2 w 17"/>
                  <a:gd name="T29" fmla="*/ 9 h 17"/>
                  <a:gd name="T30" fmla="*/ 2 w 17"/>
                  <a:gd name="T31" fmla="*/ 11 h 17"/>
                  <a:gd name="T32" fmla="*/ 0 w 17"/>
                  <a:gd name="T33" fmla="*/ 13 h 17"/>
                  <a:gd name="T34" fmla="*/ 0 w 17"/>
                  <a:gd name="T35" fmla="*/ 16 h 17"/>
                  <a:gd name="T36" fmla="*/ 2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2" y="16"/>
                    </a:moveTo>
                    <a:lnTo>
                      <a:pt x="2" y="16"/>
                    </a:lnTo>
                    <a:lnTo>
                      <a:pt x="5" y="13"/>
                    </a:lnTo>
                    <a:lnTo>
                      <a:pt x="5" y="11"/>
                    </a:lnTo>
                    <a:lnTo>
                      <a:pt x="5" y="9"/>
                    </a:lnTo>
                    <a:lnTo>
                      <a:pt x="8" y="6"/>
                    </a:lnTo>
                    <a:lnTo>
                      <a:pt x="8" y="4"/>
                    </a:lnTo>
                    <a:lnTo>
                      <a:pt x="10" y="4"/>
                    </a:lnTo>
                    <a:lnTo>
                      <a:pt x="13" y="2"/>
                    </a:lnTo>
                    <a:lnTo>
                      <a:pt x="16" y="2"/>
                    </a:lnTo>
                    <a:lnTo>
                      <a:pt x="13" y="0"/>
                    </a:lnTo>
                    <a:lnTo>
                      <a:pt x="10" y="0"/>
                    </a:lnTo>
                    <a:lnTo>
                      <a:pt x="8" y="2"/>
                    </a:lnTo>
                    <a:lnTo>
                      <a:pt x="5" y="4"/>
                    </a:lnTo>
                    <a:lnTo>
                      <a:pt x="2" y="9"/>
                    </a:lnTo>
                    <a:lnTo>
                      <a:pt x="2" y="11"/>
                    </a:lnTo>
                    <a:lnTo>
                      <a:pt x="0" y="13"/>
                    </a:lnTo>
                    <a:lnTo>
                      <a:pt x="0" y="16"/>
                    </a:lnTo>
                    <a:lnTo>
                      <a:pt x="2"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2" name="Freeform 278">
                <a:extLst>
                  <a:ext uri="{FF2B5EF4-FFF2-40B4-BE49-F238E27FC236}">
                    <a16:creationId xmlns:a16="http://schemas.microsoft.com/office/drawing/2014/main" id="{6D2145FE-8FC6-2598-7094-F866AABE40D8}"/>
                  </a:ext>
                </a:extLst>
              </p:cNvPr>
              <p:cNvSpPr>
                <a:spLocks/>
              </p:cNvSpPr>
              <p:nvPr/>
            </p:nvSpPr>
            <p:spPr bwMode="auto">
              <a:xfrm>
                <a:off x="4333" y="2889"/>
                <a:ext cx="17" cy="38"/>
              </a:xfrm>
              <a:custGeom>
                <a:avLst/>
                <a:gdLst>
                  <a:gd name="T0" fmla="*/ 16 w 17"/>
                  <a:gd name="T1" fmla="*/ 37 h 38"/>
                  <a:gd name="T2" fmla="*/ 16 w 17"/>
                  <a:gd name="T3" fmla="*/ 37 h 38"/>
                  <a:gd name="T4" fmla="*/ 12 w 17"/>
                  <a:gd name="T5" fmla="*/ 35 h 38"/>
                  <a:gd name="T6" fmla="*/ 12 w 17"/>
                  <a:gd name="T7" fmla="*/ 33 h 38"/>
                  <a:gd name="T8" fmla="*/ 12 w 17"/>
                  <a:gd name="T9" fmla="*/ 31 h 38"/>
                  <a:gd name="T10" fmla="*/ 9 w 17"/>
                  <a:gd name="T11" fmla="*/ 28 h 38"/>
                  <a:gd name="T12" fmla="*/ 9 w 17"/>
                  <a:gd name="T13" fmla="*/ 25 h 38"/>
                  <a:gd name="T14" fmla="*/ 6 w 17"/>
                  <a:gd name="T15" fmla="*/ 23 h 38"/>
                  <a:gd name="T16" fmla="*/ 6 w 17"/>
                  <a:gd name="T17" fmla="*/ 20 h 38"/>
                  <a:gd name="T18" fmla="*/ 6 w 17"/>
                  <a:gd name="T19" fmla="*/ 18 h 38"/>
                  <a:gd name="T20" fmla="*/ 6 w 17"/>
                  <a:gd name="T21" fmla="*/ 15 h 38"/>
                  <a:gd name="T22" fmla="*/ 3 w 17"/>
                  <a:gd name="T23" fmla="*/ 13 h 38"/>
                  <a:gd name="T24" fmla="*/ 3 w 17"/>
                  <a:gd name="T25" fmla="*/ 10 h 38"/>
                  <a:gd name="T26" fmla="*/ 3 w 17"/>
                  <a:gd name="T27" fmla="*/ 8 h 38"/>
                  <a:gd name="T28" fmla="*/ 3 w 17"/>
                  <a:gd name="T29" fmla="*/ 5 h 38"/>
                  <a:gd name="T30" fmla="*/ 6 w 17"/>
                  <a:gd name="T31" fmla="*/ 3 h 38"/>
                  <a:gd name="T32" fmla="*/ 6 w 17"/>
                  <a:gd name="T33" fmla="*/ 2 h 38"/>
                  <a:gd name="T34" fmla="*/ 6 w 17"/>
                  <a:gd name="T35" fmla="*/ 0 h 38"/>
                  <a:gd name="T36" fmla="*/ 3 w 17"/>
                  <a:gd name="T37" fmla="*/ 0 h 38"/>
                  <a:gd name="T38" fmla="*/ 0 w 17"/>
                  <a:gd name="T39" fmla="*/ 1 h 38"/>
                  <a:gd name="T40" fmla="*/ 0 w 17"/>
                  <a:gd name="T41" fmla="*/ 3 h 38"/>
                  <a:gd name="T42" fmla="*/ 0 w 17"/>
                  <a:gd name="T43" fmla="*/ 5 h 38"/>
                  <a:gd name="T44" fmla="*/ 0 w 17"/>
                  <a:gd name="T45" fmla="*/ 8 h 38"/>
                  <a:gd name="T46" fmla="*/ 0 w 17"/>
                  <a:gd name="T47" fmla="*/ 10 h 38"/>
                  <a:gd name="T48" fmla="*/ 0 w 17"/>
                  <a:gd name="T49" fmla="*/ 13 h 38"/>
                  <a:gd name="T50" fmla="*/ 0 w 17"/>
                  <a:gd name="T51" fmla="*/ 15 h 38"/>
                  <a:gd name="T52" fmla="*/ 0 w 17"/>
                  <a:gd name="T53" fmla="*/ 18 h 38"/>
                  <a:gd name="T54" fmla="*/ 3 w 17"/>
                  <a:gd name="T55" fmla="*/ 21 h 38"/>
                  <a:gd name="T56" fmla="*/ 3 w 17"/>
                  <a:gd name="T57" fmla="*/ 23 h 38"/>
                  <a:gd name="T58" fmla="*/ 6 w 17"/>
                  <a:gd name="T59" fmla="*/ 26 h 38"/>
                  <a:gd name="T60" fmla="*/ 6 w 17"/>
                  <a:gd name="T61" fmla="*/ 29 h 38"/>
                  <a:gd name="T62" fmla="*/ 6 w 17"/>
                  <a:gd name="T63" fmla="*/ 31 h 38"/>
                  <a:gd name="T64" fmla="*/ 9 w 17"/>
                  <a:gd name="T65" fmla="*/ 33 h 38"/>
                  <a:gd name="T66" fmla="*/ 9 w 17"/>
                  <a:gd name="T67" fmla="*/ 35 h 38"/>
                  <a:gd name="T68" fmla="*/ 9 w 17"/>
                  <a:gd name="T69" fmla="*/ 37 h 38"/>
                  <a:gd name="T70" fmla="*/ 16 w 17"/>
                  <a:gd name="T71" fmla="*/ 3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38">
                    <a:moveTo>
                      <a:pt x="16" y="37"/>
                    </a:moveTo>
                    <a:lnTo>
                      <a:pt x="16" y="37"/>
                    </a:lnTo>
                    <a:lnTo>
                      <a:pt x="12" y="35"/>
                    </a:lnTo>
                    <a:lnTo>
                      <a:pt x="12" y="33"/>
                    </a:lnTo>
                    <a:lnTo>
                      <a:pt x="12" y="31"/>
                    </a:lnTo>
                    <a:lnTo>
                      <a:pt x="9" y="28"/>
                    </a:lnTo>
                    <a:lnTo>
                      <a:pt x="9" y="25"/>
                    </a:lnTo>
                    <a:lnTo>
                      <a:pt x="6" y="23"/>
                    </a:lnTo>
                    <a:lnTo>
                      <a:pt x="6" y="20"/>
                    </a:lnTo>
                    <a:lnTo>
                      <a:pt x="6" y="18"/>
                    </a:lnTo>
                    <a:lnTo>
                      <a:pt x="6" y="15"/>
                    </a:lnTo>
                    <a:lnTo>
                      <a:pt x="3" y="13"/>
                    </a:lnTo>
                    <a:lnTo>
                      <a:pt x="3" y="10"/>
                    </a:lnTo>
                    <a:lnTo>
                      <a:pt x="3" y="8"/>
                    </a:lnTo>
                    <a:lnTo>
                      <a:pt x="3" y="5"/>
                    </a:lnTo>
                    <a:lnTo>
                      <a:pt x="6" y="3"/>
                    </a:lnTo>
                    <a:lnTo>
                      <a:pt x="6" y="2"/>
                    </a:lnTo>
                    <a:lnTo>
                      <a:pt x="6" y="0"/>
                    </a:lnTo>
                    <a:lnTo>
                      <a:pt x="3" y="0"/>
                    </a:lnTo>
                    <a:lnTo>
                      <a:pt x="0" y="1"/>
                    </a:lnTo>
                    <a:lnTo>
                      <a:pt x="0" y="3"/>
                    </a:lnTo>
                    <a:lnTo>
                      <a:pt x="0" y="5"/>
                    </a:lnTo>
                    <a:lnTo>
                      <a:pt x="0" y="8"/>
                    </a:lnTo>
                    <a:lnTo>
                      <a:pt x="0" y="10"/>
                    </a:lnTo>
                    <a:lnTo>
                      <a:pt x="0" y="13"/>
                    </a:lnTo>
                    <a:lnTo>
                      <a:pt x="0" y="15"/>
                    </a:lnTo>
                    <a:lnTo>
                      <a:pt x="0" y="18"/>
                    </a:lnTo>
                    <a:lnTo>
                      <a:pt x="3" y="21"/>
                    </a:lnTo>
                    <a:lnTo>
                      <a:pt x="3" y="23"/>
                    </a:lnTo>
                    <a:lnTo>
                      <a:pt x="6" y="26"/>
                    </a:lnTo>
                    <a:lnTo>
                      <a:pt x="6" y="29"/>
                    </a:lnTo>
                    <a:lnTo>
                      <a:pt x="6" y="31"/>
                    </a:lnTo>
                    <a:lnTo>
                      <a:pt x="9" y="33"/>
                    </a:lnTo>
                    <a:lnTo>
                      <a:pt x="9" y="35"/>
                    </a:lnTo>
                    <a:lnTo>
                      <a:pt x="9" y="37"/>
                    </a:lnTo>
                    <a:lnTo>
                      <a:pt x="16"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3" name="Freeform 279">
                <a:extLst>
                  <a:ext uri="{FF2B5EF4-FFF2-40B4-BE49-F238E27FC236}">
                    <a16:creationId xmlns:a16="http://schemas.microsoft.com/office/drawing/2014/main" id="{67392C2D-C8A5-9874-5855-DF4ABBE11290}"/>
                  </a:ext>
                </a:extLst>
              </p:cNvPr>
              <p:cNvSpPr>
                <a:spLocks/>
              </p:cNvSpPr>
              <p:nvPr/>
            </p:nvSpPr>
            <p:spPr bwMode="auto">
              <a:xfrm>
                <a:off x="4336" y="2926"/>
                <a:ext cx="17" cy="59"/>
              </a:xfrm>
              <a:custGeom>
                <a:avLst/>
                <a:gdLst>
                  <a:gd name="T0" fmla="*/ 16 w 17"/>
                  <a:gd name="T1" fmla="*/ 58 h 59"/>
                  <a:gd name="T2" fmla="*/ 16 w 17"/>
                  <a:gd name="T3" fmla="*/ 58 h 59"/>
                  <a:gd name="T4" fmla="*/ 16 w 17"/>
                  <a:gd name="T5" fmla="*/ 54 h 59"/>
                  <a:gd name="T6" fmla="*/ 10 w 17"/>
                  <a:gd name="T7" fmla="*/ 51 h 59"/>
                  <a:gd name="T8" fmla="*/ 10 w 17"/>
                  <a:gd name="T9" fmla="*/ 47 h 59"/>
                  <a:gd name="T10" fmla="*/ 10 w 17"/>
                  <a:gd name="T11" fmla="*/ 44 h 59"/>
                  <a:gd name="T12" fmla="*/ 10 w 17"/>
                  <a:gd name="T13" fmla="*/ 40 h 59"/>
                  <a:gd name="T14" fmla="*/ 10 w 17"/>
                  <a:gd name="T15" fmla="*/ 36 h 59"/>
                  <a:gd name="T16" fmla="*/ 10 w 17"/>
                  <a:gd name="T17" fmla="*/ 33 h 59"/>
                  <a:gd name="T18" fmla="*/ 16 w 17"/>
                  <a:gd name="T19" fmla="*/ 29 h 59"/>
                  <a:gd name="T20" fmla="*/ 16 w 17"/>
                  <a:gd name="T21" fmla="*/ 25 h 59"/>
                  <a:gd name="T22" fmla="*/ 16 w 17"/>
                  <a:gd name="T23" fmla="*/ 22 h 59"/>
                  <a:gd name="T24" fmla="*/ 16 w 17"/>
                  <a:gd name="T25" fmla="*/ 18 h 59"/>
                  <a:gd name="T26" fmla="*/ 16 w 17"/>
                  <a:gd name="T27" fmla="*/ 14 h 59"/>
                  <a:gd name="T28" fmla="*/ 16 w 17"/>
                  <a:gd name="T29" fmla="*/ 10 h 59"/>
                  <a:gd name="T30" fmla="*/ 16 w 17"/>
                  <a:gd name="T31" fmla="*/ 7 h 59"/>
                  <a:gd name="T32" fmla="*/ 10 w 17"/>
                  <a:gd name="T33" fmla="*/ 3 h 59"/>
                  <a:gd name="T34" fmla="*/ 10 w 17"/>
                  <a:gd name="T35" fmla="*/ 0 h 59"/>
                  <a:gd name="T36" fmla="*/ 0 w 17"/>
                  <a:gd name="T37" fmla="*/ 0 h 59"/>
                  <a:gd name="T38" fmla="*/ 5 w 17"/>
                  <a:gd name="T39" fmla="*/ 3 h 59"/>
                  <a:gd name="T40" fmla="*/ 5 w 17"/>
                  <a:gd name="T41" fmla="*/ 7 h 59"/>
                  <a:gd name="T42" fmla="*/ 10 w 17"/>
                  <a:gd name="T43" fmla="*/ 10 h 59"/>
                  <a:gd name="T44" fmla="*/ 10 w 17"/>
                  <a:gd name="T45" fmla="*/ 14 h 59"/>
                  <a:gd name="T46" fmla="*/ 10 w 17"/>
                  <a:gd name="T47" fmla="*/ 18 h 59"/>
                  <a:gd name="T48" fmla="*/ 5 w 17"/>
                  <a:gd name="T49" fmla="*/ 22 h 59"/>
                  <a:gd name="T50" fmla="*/ 5 w 17"/>
                  <a:gd name="T51" fmla="*/ 25 h 59"/>
                  <a:gd name="T52" fmla="*/ 5 w 17"/>
                  <a:gd name="T53" fmla="*/ 29 h 59"/>
                  <a:gd name="T54" fmla="*/ 5 w 17"/>
                  <a:gd name="T55" fmla="*/ 33 h 59"/>
                  <a:gd name="T56" fmla="*/ 5 w 17"/>
                  <a:gd name="T57" fmla="*/ 36 h 59"/>
                  <a:gd name="T58" fmla="*/ 5 w 17"/>
                  <a:gd name="T59" fmla="*/ 40 h 59"/>
                  <a:gd name="T60" fmla="*/ 5 w 17"/>
                  <a:gd name="T61" fmla="*/ 44 h 59"/>
                  <a:gd name="T62" fmla="*/ 5 w 17"/>
                  <a:gd name="T63" fmla="*/ 47 h 59"/>
                  <a:gd name="T64" fmla="*/ 5 w 17"/>
                  <a:gd name="T65" fmla="*/ 51 h 59"/>
                  <a:gd name="T66" fmla="*/ 5 w 17"/>
                  <a:gd name="T67" fmla="*/ 55 h 59"/>
                  <a:gd name="T68" fmla="*/ 10 w 17"/>
                  <a:gd name="T69" fmla="*/ 58 h 59"/>
                  <a:gd name="T70" fmla="*/ 16 w 17"/>
                  <a:gd name="T71" fmla="*/ 58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9">
                    <a:moveTo>
                      <a:pt x="16" y="58"/>
                    </a:moveTo>
                    <a:lnTo>
                      <a:pt x="16" y="58"/>
                    </a:lnTo>
                    <a:lnTo>
                      <a:pt x="16" y="54"/>
                    </a:lnTo>
                    <a:lnTo>
                      <a:pt x="10" y="51"/>
                    </a:lnTo>
                    <a:lnTo>
                      <a:pt x="10" y="47"/>
                    </a:lnTo>
                    <a:lnTo>
                      <a:pt x="10" y="44"/>
                    </a:lnTo>
                    <a:lnTo>
                      <a:pt x="10" y="40"/>
                    </a:lnTo>
                    <a:lnTo>
                      <a:pt x="10" y="36"/>
                    </a:lnTo>
                    <a:lnTo>
                      <a:pt x="10" y="33"/>
                    </a:lnTo>
                    <a:lnTo>
                      <a:pt x="16" y="29"/>
                    </a:lnTo>
                    <a:lnTo>
                      <a:pt x="16" y="25"/>
                    </a:lnTo>
                    <a:lnTo>
                      <a:pt x="16" y="22"/>
                    </a:lnTo>
                    <a:lnTo>
                      <a:pt x="16" y="18"/>
                    </a:lnTo>
                    <a:lnTo>
                      <a:pt x="16" y="14"/>
                    </a:lnTo>
                    <a:lnTo>
                      <a:pt x="16" y="10"/>
                    </a:lnTo>
                    <a:lnTo>
                      <a:pt x="16" y="7"/>
                    </a:lnTo>
                    <a:lnTo>
                      <a:pt x="10" y="3"/>
                    </a:lnTo>
                    <a:lnTo>
                      <a:pt x="10" y="0"/>
                    </a:lnTo>
                    <a:lnTo>
                      <a:pt x="0" y="0"/>
                    </a:lnTo>
                    <a:lnTo>
                      <a:pt x="5" y="3"/>
                    </a:lnTo>
                    <a:lnTo>
                      <a:pt x="5" y="7"/>
                    </a:lnTo>
                    <a:lnTo>
                      <a:pt x="10" y="10"/>
                    </a:lnTo>
                    <a:lnTo>
                      <a:pt x="10" y="14"/>
                    </a:lnTo>
                    <a:lnTo>
                      <a:pt x="10" y="18"/>
                    </a:lnTo>
                    <a:lnTo>
                      <a:pt x="5" y="22"/>
                    </a:lnTo>
                    <a:lnTo>
                      <a:pt x="5" y="25"/>
                    </a:lnTo>
                    <a:lnTo>
                      <a:pt x="5" y="29"/>
                    </a:lnTo>
                    <a:lnTo>
                      <a:pt x="5" y="33"/>
                    </a:lnTo>
                    <a:lnTo>
                      <a:pt x="5" y="36"/>
                    </a:lnTo>
                    <a:lnTo>
                      <a:pt x="5" y="40"/>
                    </a:lnTo>
                    <a:lnTo>
                      <a:pt x="5" y="44"/>
                    </a:lnTo>
                    <a:lnTo>
                      <a:pt x="5" y="47"/>
                    </a:lnTo>
                    <a:lnTo>
                      <a:pt x="5" y="51"/>
                    </a:lnTo>
                    <a:lnTo>
                      <a:pt x="5" y="55"/>
                    </a:lnTo>
                    <a:lnTo>
                      <a:pt x="10" y="58"/>
                    </a:lnTo>
                    <a:lnTo>
                      <a:pt x="16"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4" name="Freeform 280">
                <a:extLst>
                  <a:ext uri="{FF2B5EF4-FFF2-40B4-BE49-F238E27FC236}">
                    <a16:creationId xmlns:a16="http://schemas.microsoft.com/office/drawing/2014/main" id="{3C11145A-B063-093B-7B49-C7705D193EAD}"/>
                  </a:ext>
                </a:extLst>
              </p:cNvPr>
              <p:cNvSpPr>
                <a:spLocks/>
              </p:cNvSpPr>
              <p:nvPr/>
            </p:nvSpPr>
            <p:spPr bwMode="auto">
              <a:xfrm>
                <a:off x="4337" y="2984"/>
                <a:ext cx="17" cy="22"/>
              </a:xfrm>
              <a:custGeom>
                <a:avLst/>
                <a:gdLst>
                  <a:gd name="T0" fmla="*/ 10 w 17"/>
                  <a:gd name="T1" fmla="*/ 21 h 22"/>
                  <a:gd name="T2" fmla="*/ 10 w 17"/>
                  <a:gd name="T3" fmla="*/ 18 h 22"/>
                  <a:gd name="T4" fmla="*/ 5 w 17"/>
                  <a:gd name="T5" fmla="*/ 16 h 22"/>
                  <a:gd name="T6" fmla="*/ 5 w 17"/>
                  <a:gd name="T7" fmla="*/ 13 h 22"/>
                  <a:gd name="T8" fmla="*/ 10 w 17"/>
                  <a:gd name="T9" fmla="*/ 11 h 22"/>
                  <a:gd name="T10" fmla="*/ 10 w 17"/>
                  <a:gd name="T11" fmla="*/ 8 h 22"/>
                  <a:gd name="T12" fmla="*/ 10 w 17"/>
                  <a:gd name="T13" fmla="*/ 5 h 22"/>
                  <a:gd name="T14" fmla="*/ 16 w 17"/>
                  <a:gd name="T15" fmla="*/ 2 h 22"/>
                  <a:gd name="T16" fmla="*/ 10 w 17"/>
                  <a:gd name="T17" fmla="*/ 0 h 22"/>
                  <a:gd name="T18" fmla="*/ 5 w 17"/>
                  <a:gd name="T19" fmla="*/ 0 h 22"/>
                  <a:gd name="T20" fmla="*/ 5 w 17"/>
                  <a:gd name="T21" fmla="*/ 2 h 22"/>
                  <a:gd name="T22" fmla="*/ 5 w 17"/>
                  <a:gd name="T23" fmla="*/ 5 h 22"/>
                  <a:gd name="T24" fmla="*/ 5 w 17"/>
                  <a:gd name="T25" fmla="*/ 7 h 22"/>
                  <a:gd name="T26" fmla="*/ 0 w 17"/>
                  <a:gd name="T27" fmla="*/ 10 h 22"/>
                  <a:gd name="T28" fmla="*/ 0 w 17"/>
                  <a:gd name="T29" fmla="*/ 13 h 22"/>
                  <a:gd name="T30" fmla="*/ 0 w 17"/>
                  <a:gd name="T31" fmla="*/ 16 h 22"/>
                  <a:gd name="T32" fmla="*/ 0 w 17"/>
                  <a:gd name="T33" fmla="*/ 19 h 22"/>
                  <a:gd name="T34" fmla="*/ 5 w 17"/>
                  <a:gd name="T35" fmla="*/ 21 h 22"/>
                  <a:gd name="T36" fmla="*/ 10 w 17"/>
                  <a:gd name="T37" fmla="*/ 21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21"/>
                    </a:moveTo>
                    <a:lnTo>
                      <a:pt x="10" y="18"/>
                    </a:lnTo>
                    <a:lnTo>
                      <a:pt x="5" y="16"/>
                    </a:lnTo>
                    <a:lnTo>
                      <a:pt x="5" y="13"/>
                    </a:lnTo>
                    <a:lnTo>
                      <a:pt x="10" y="11"/>
                    </a:lnTo>
                    <a:lnTo>
                      <a:pt x="10" y="8"/>
                    </a:lnTo>
                    <a:lnTo>
                      <a:pt x="10" y="5"/>
                    </a:lnTo>
                    <a:lnTo>
                      <a:pt x="16" y="2"/>
                    </a:lnTo>
                    <a:lnTo>
                      <a:pt x="10" y="0"/>
                    </a:lnTo>
                    <a:lnTo>
                      <a:pt x="5" y="0"/>
                    </a:lnTo>
                    <a:lnTo>
                      <a:pt x="5" y="2"/>
                    </a:lnTo>
                    <a:lnTo>
                      <a:pt x="5" y="5"/>
                    </a:lnTo>
                    <a:lnTo>
                      <a:pt x="5" y="7"/>
                    </a:lnTo>
                    <a:lnTo>
                      <a:pt x="0" y="10"/>
                    </a:lnTo>
                    <a:lnTo>
                      <a:pt x="0" y="13"/>
                    </a:lnTo>
                    <a:lnTo>
                      <a:pt x="0" y="16"/>
                    </a:lnTo>
                    <a:lnTo>
                      <a:pt x="0" y="19"/>
                    </a:lnTo>
                    <a:lnTo>
                      <a:pt x="5" y="21"/>
                    </a:lnTo>
                    <a:lnTo>
                      <a:pt x="10" y="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5" name="Freeform 281">
                <a:extLst>
                  <a:ext uri="{FF2B5EF4-FFF2-40B4-BE49-F238E27FC236}">
                    <a16:creationId xmlns:a16="http://schemas.microsoft.com/office/drawing/2014/main" id="{E61C4FF1-255A-3329-0429-0B0FD7CC63B6}"/>
                  </a:ext>
                </a:extLst>
              </p:cNvPr>
              <p:cNvSpPr>
                <a:spLocks/>
              </p:cNvSpPr>
              <p:nvPr/>
            </p:nvSpPr>
            <p:spPr bwMode="auto">
              <a:xfrm>
                <a:off x="4394" y="2883"/>
                <a:ext cx="17" cy="54"/>
              </a:xfrm>
              <a:custGeom>
                <a:avLst/>
                <a:gdLst>
                  <a:gd name="T0" fmla="*/ 3 w 17"/>
                  <a:gd name="T1" fmla="*/ 53 h 54"/>
                  <a:gd name="T2" fmla="*/ 3 w 17"/>
                  <a:gd name="T3" fmla="*/ 53 h 54"/>
                  <a:gd name="T4" fmla="*/ 6 w 17"/>
                  <a:gd name="T5" fmla="*/ 50 h 54"/>
                  <a:gd name="T6" fmla="*/ 6 w 17"/>
                  <a:gd name="T7" fmla="*/ 47 h 54"/>
                  <a:gd name="T8" fmla="*/ 9 w 17"/>
                  <a:gd name="T9" fmla="*/ 44 h 54"/>
                  <a:gd name="T10" fmla="*/ 9 w 17"/>
                  <a:gd name="T11" fmla="*/ 41 h 54"/>
                  <a:gd name="T12" fmla="*/ 12 w 17"/>
                  <a:gd name="T13" fmla="*/ 37 h 54"/>
                  <a:gd name="T14" fmla="*/ 16 w 17"/>
                  <a:gd name="T15" fmla="*/ 33 h 54"/>
                  <a:gd name="T16" fmla="*/ 16 w 17"/>
                  <a:gd name="T17" fmla="*/ 30 h 54"/>
                  <a:gd name="T18" fmla="*/ 16 w 17"/>
                  <a:gd name="T19" fmla="*/ 26 h 54"/>
                  <a:gd name="T20" fmla="*/ 16 w 17"/>
                  <a:gd name="T21" fmla="*/ 23 h 54"/>
                  <a:gd name="T22" fmla="*/ 16 w 17"/>
                  <a:gd name="T23" fmla="*/ 19 h 54"/>
                  <a:gd name="T24" fmla="*/ 16 w 17"/>
                  <a:gd name="T25" fmla="*/ 16 h 54"/>
                  <a:gd name="T26" fmla="*/ 16 w 17"/>
                  <a:gd name="T27" fmla="*/ 13 h 54"/>
                  <a:gd name="T28" fmla="*/ 16 w 17"/>
                  <a:gd name="T29" fmla="*/ 9 h 54"/>
                  <a:gd name="T30" fmla="*/ 16 w 17"/>
                  <a:gd name="T31" fmla="*/ 6 h 54"/>
                  <a:gd name="T32" fmla="*/ 12 w 17"/>
                  <a:gd name="T33" fmla="*/ 3 h 54"/>
                  <a:gd name="T34" fmla="*/ 9 w 17"/>
                  <a:gd name="T35" fmla="*/ 0 h 54"/>
                  <a:gd name="T36" fmla="*/ 3 w 17"/>
                  <a:gd name="T37" fmla="*/ 0 h 54"/>
                  <a:gd name="T38" fmla="*/ 9 w 17"/>
                  <a:gd name="T39" fmla="*/ 3 h 54"/>
                  <a:gd name="T40" fmla="*/ 9 w 17"/>
                  <a:gd name="T41" fmla="*/ 6 h 54"/>
                  <a:gd name="T42" fmla="*/ 12 w 17"/>
                  <a:gd name="T43" fmla="*/ 9 h 54"/>
                  <a:gd name="T44" fmla="*/ 12 w 17"/>
                  <a:gd name="T45" fmla="*/ 13 h 54"/>
                  <a:gd name="T46" fmla="*/ 12 w 17"/>
                  <a:gd name="T47" fmla="*/ 16 h 54"/>
                  <a:gd name="T48" fmla="*/ 12 w 17"/>
                  <a:gd name="T49" fmla="*/ 19 h 54"/>
                  <a:gd name="T50" fmla="*/ 12 w 17"/>
                  <a:gd name="T51" fmla="*/ 23 h 54"/>
                  <a:gd name="T52" fmla="*/ 12 w 17"/>
                  <a:gd name="T53" fmla="*/ 26 h 54"/>
                  <a:gd name="T54" fmla="*/ 12 w 17"/>
                  <a:gd name="T55" fmla="*/ 30 h 54"/>
                  <a:gd name="T56" fmla="*/ 9 w 17"/>
                  <a:gd name="T57" fmla="*/ 33 h 54"/>
                  <a:gd name="T58" fmla="*/ 9 w 17"/>
                  <a:gd name="T59" fmla="*/ 37 h 54"/>
                  <a:gd name="T60" fmla="*/ 6 w 17"/>
                  <a:gd name="T61" fmla="*/ 40 h 54"/>
                  <a:gd name="T62" fmla="*/ 6 w 17"/>
                  <a:gd name="T63" fmla="*/ 43 h 54"/>
                  <a:gd name="T64" fmla="*/ 3 w 17"/>
                  <a:gd name="T65" fmla="*/ 47 h 54"/>
                  <a:gd name="T66" fmla="*/ 3 w 17"/>
                  <a:gd name="T67" fmla="*/ 50 h 54"/>
                  <a:gd name="T68" fmla="*/ 0 w 17"/>
                  <a:gd name="T69" fmla="*/ 53 h 54"/>
                  <a:gd name="T70" fmla="*/ 3 w 17"/>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4">
                    <a:moveTo>
                      <a:pt x="3" y="53"/>
                    </a:moveTo>
                    <a:lnTo>
                      <a:pt x="3" y="53"/>
                    </a:lnTo>
                    <a:lnTo>
                      <a:pt x="6" y="50"/>
                    </a:lnTo>
                    <a:lnTo>
                      <a:pt x="6" y="47"/>
                    </a:lnTo>
                    <a:lnTo>
                      <a:pt x="9" y="44"/>
                    </a:lnTo>
                    <a:lnTo>
                      <a:pt x="9" y="41"/>
                    </a:lnTo>
                    <a:lnTo>
                      <a:pt x="12" y="37"/>
                    </a:lnTo>
                    <a:lnTo>
                      <a:pt x="16" y="33"/>
                    </a:lnTo>
                    <a:lnTo>
                      <a:pt x="16" y="30"/>
                    </a:lnTo>
                    <a:lnTo>
                      <a:pt x="16" y="26"/>
                    </a:lnTo>
                    <a:lnTo>
                      <a:pt x="16" y="23"/>
                    </a:lnTo>
                    <a:lnTo>
                      <a:pt x="16" y="19"/>
                    </a:lnTo>
                    <a:lnTo>
                      <a:pt x="16" y="16"/>
                    </a:lnTo>
                    <a:lnTo>
                      <a:pt x="16" y="13"/>
                    </a:lnTo>
                    <a:lnTo>
                      <a:pt x="16" y="9"/>
                    </a:lnTo>
                    <a:lnTo>
                      <a:pt x="16" y="6"/>
                    </a:lnTo>
                    <a:lnTo>
                      <a:pt x="12" y="3"/>
                    </a:lnTo>
                    <a:lnTo>
                      <a:pt x="9" y="0"/>
                    </a:lnTo>
                    <a:lnTo>
                      <a:pt x="3" y="0"/>
                    </a:lnTo>
                    <a:lnTo>
                      <a:pt x="9" y="3"/>
                    </a:lnTo>
                    <a:lnTo>
                      <a:pt x="9" y="6"/>
                    </a:lnTo>
                    <a:lnTo>
                      <a:pt x="12" y="9"/>
                    </a:lnTo>
                    <a:lnTo>
                      <a:pt x="12" y="13"/>
                    </a:lnTo>
                    <a:lnTo>
                      <a:pt x="12" y="16"/>
                    </a:lnTo>
                    <a:lnTo>
                      <a:pt x="12" y="19"/>
                    </a:lnTo>
                    <a:lnTo>
                      <a:pt x="12" y="23"/>
                    </a:lnTo>
                    <a:lnTo>
                      <a:pt x="12" y="26"/>
                    </a:lnTo>
                    <a:lnTo>
                      <a:pt x="12" y="30"/>
                    </a:lnTo>
                    <a:lnTo>
                      <a:pt x="9" y="33"/>
                    </a:lnTo>
                    <a:lnTo>
                      <a:pt x="9" y="37"/>
                    </a:lnTo>
                    <a:lnTo>
                      <a:pt x="6" y="40"/>
                    </a:lnTo>
                    <a:lnTo>
                      <a:pt x="6" y="43"/>
                    </a:lnTo>
                    <a:lnTo>
                      <a:pt x="3" y="47"/>
                    </a:lnTo>
                    <a:lnTo>
                      <a:pt x="3" y="50"/>
                    </a:lnTo>
                    <a:lnTo>
                      <a:pt x="0" y="53"/>
                    </a:lnTo>
                    <a:lnTo>
                      <a:pt x="3"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6" name="Freeform 282">
                <a:extLst>
                  <a:ext uri="{FF2B5EF4-FFF2-40B4-BE49-F238E27FC236}">
                    <a16:creationId xmlns:a16="http://schemas.microsoft.com/office/drawing/2014/main" id="{E7ECF213-E34F-A273-EBC2-668FC3454278}"/>
                  </a:ext>
                </a:extLst>
              </p:cNvPr>
              <p:cNvSpPr>
                <a:spLocks/>
              </p:cNvSpPr>
              <p:nvPr/>
            </p:nvSpPr>
            <p:spPr bwMode="auto">
              <a:xfrm>
                <a:off x="4391" y="2936"/>
                <a:ext cx="17" cy="61"/>
              </a:xfrm>
              <a:custGeom>
                <a:avLst/>
                <a:gdLst>
                  <a:gd name="T0" fmla="*/ 8 w 17"/>
                  <a:gd name="T1" fmla="*/ 60 h 61"/>
                  <a:gd name="T2" fmla="*/ 8 w 17"/>
                  <a:gd name="T3" fmla="*/ 60 h 61"/>
                  <a:gd name="T4" fmla="*/ 8 w 17"/>
                  <a:gd name="T5" fmla="*/ 57 h 61"/>
                  <a:gd name="T6" fmla="*/ 12 w 17"/>
                  <a:gd name="T7" fmla="*/ 53 h 61"/>
                  <a:gd name="T8" fmla="*/ 12 w 17"/>
                  <a:gd name="T9" fmla="*/ 49 h 61"/>
                  <a:gd name="T10" fmla="*/ 12 w 17"/>
                  <a:gd name="T11" fmla="*/ 45 h 61"/>
                  <a:gd name="T12" fmla="*/ 12 w 17"/>
                  <a:gd name="T13" fmla="*/ 41 h 61"/>
                  <a:gd name="T14" fmla="*/ 12 w 17"/>
                  <a:gd name="T15" fmla="*/ 38 h 61"/>
                  <a:gd name="T16" fmla="*/ 12 w 17"/>
                  <a:gd name="T17" fmla="*/ 34 h 61"/>
                  <a:gd name="T18" fmla="*/ 12 w 17"/>
                  <a:gd name="T19" fmla="*/ 30 h 61"/>
                  <a:gd name="T20" fmla="*/ 8 w 17"/>
                  <a:gd name="T21" fmla="*/ 26 h 61"/>
                  <a:gd name="T22" fmla="*/ 8 w 17"/>
                  <a:gd name="T23" fmla="*/ 23 h 61"/>
                  <a:gd name="T24" fmla="*/ 8 w 17"/>
                  <a:gd name="T25" fmla="*/ 19 h 61"/>
                  <a:gd name="T26" fmla="*/ 8 w 17"/>
                  <a:gd name="T27" fmla="*/ 15 h 61"/>
                  <a:gd name="T28" fmla="*/ 8 w 17"/>
                  <a:gd name="T29" fmla="*/ 11 h 61"/>
                  <a:gd name="T30" fmla="*/ 12 w 17"/>
                  <a:gd name="T31" fmla="*/ 7 h 61"/>
                  <a:gd name="T32" fmla="*/ 12 w 17"/>
                  <a:gd name="T33" fmla="*/ 4 h 61"/>
                  <a:gd name="T34" fmla="*/ 16 w 17"/>
                  <a:gd name="T35" fmla="*/ 0 h 61"/>
                  <a:gd name="T36" fmla="*/ 12 w 17"/>
                  <a:gd name="T37" fmla="*/ 0 h 61"/>
                  <a:gd name="T38" fmla="*/ 8 w 17"/>
                  <a:gd name="T39" fmla="*/ 4 h 61"/>
                  <a:gd name="T40" fmla="*/ 8 w 17"/>
                  <a:gd name="T41" fmla="*/ 7 h 61"/>
                  <a:gd name="T42" fmla="*/ 4 w 17"/>
                  <a:gd name="T43" fmla="*/ 11 h 61"/>
                  <a:gd name="T44" fmla="*/ 4 w 17"/>
                  <a:gd name="T45" fmla="*/ 15 h 61"/>
                  <a:gd name="T46" fmla="*/ 4 w 17"/>
                  <a:gd name="T47" fmla="*/ 19 h 61"/>
                  <a:gd name="T48" fmla="*/ 4 w 17"/>
                  <a:gd name="T49" fmla="*/ 23 h 61"/>
                  <a:gd name="T50" fmla="*/ 4 w 17"/>
                  <a:gd name="T51" fmla="*/ 26 h 61"/>
                  <a:gd name="T52" fmla="*/ 8 w 17"/>
                  <a:gd name="T53" fmla="*/ 30 h 61"/>
                  <a:gd name="T54" fmla="*/ 8 w 17"/>
                  <a:gd name="T55" fmla="*/ 34 h 61"/>
                  <a:gd name="T56" fmla="*/ 8 w 17"/>
                  <a:gd name="T57" fmla="*/ 38 h 61"/>
                  <a:gd name="T58" fmla="*/ 8 w 17"/>
                  <a:gd name="T59" fmla="*/ 41 h 61"/>
                  <a:gd name="T60" fmla="*/ 8 w 17"/>
                  <a:gd name="T61" fmla="*/ 45 h 61"/>
                  <a:gd name="T62" fmla="*/ 8 w 17"/>
                  <a:gd name="T63" fmla="*/ 49 h 61"/>
                  <a:gd name="T64" fmla="*/ 8 w 17"/>
                  <a:gd name="T65" fmla="*/ 53 h 61"/>
                  <a:gd name="T66" fmla="*/ 4 w 17"/>
                  <a:gd name="T67" fmla="*/ 56 h 61"/>
                  <a:gd name="T68" fmla="*/ 0 w 17"/>
                  <a:gd name="T69" fmla="*/ 60 h 61"/>
                  <a:gd name="T70" fmla="*/ 8 w 17"/>
                  <a:gd name="T71" fmla="*/ 6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61">
                    <a:moveTo>
                      <a:pt x="8" y="60"/>
                    </a:moveTo>
                    <a:lnTo>
                      <a:pt x="8" y="60"/>
                    </a:lnTo>
                    <a:lnTo>
                      <a:pt x="8" y="57"/>
                    </a:lnTo>
                    <a:lnTo>
                      <a:pt x="12" y="53"/>
                    </a:lnTo>
                    <a:lnTo>
                      <a:pt x="12" y="49"/>
                    </a:lnTo>
                    <a:lnTo>
                      <a:pt x="12" y="45"/>
                    </a:lnTo>
                    <a:lnTo>
                      <a:pt x="12" y="41"/>
                    </a:lnTo>
                    <a:lnTo>
                      <a:pt x="12" y="38"/>
                    </a:lnTo>
                    <a:lnTo>
                      <a:pt x="12" y="34"/>
                    </a:lnTo>
                    <a:lnTo>
                      <a:pt x="12" y="30"/>
                    </a:lnTo>
                    <a:lnTo>
                      <a:pt x="8" y="26"/>
                    </a:lnTo>
                    <a:lnTo>
                      <a:pt x="8" y="23"/>
                    </a:lnTo>
                    <a:lnTo>
                      <a:pt x="8" y="19"/>
                    </a:lnTo>
                    <a:lnTo>
                      <a:pt x="8" y="15"/>
                    </a:lnTo>
                    <a:lnTo>
                      <a:pt x="8" y="11"/>
                    </a:lnTo>
                    <a:lnTo>
                      <a:pt x="12" y="7"/>
                    </a:lnTo>
                    <a:lnTo>
                      <a:pt x="12" y="4"/>
                    </a:lnTo>
                    <a:lnTo>
                      <a:pt x="16" y="0"/>
                    </a:lnTo>
                    <a:lnTo>
                      <a:pt x="12" y="0"/>
                    </a:lnTo>
                    <a:lnTo>
                      <a:pt x="8" y="4"/>
                    </a:lnTo>
                    <a:lnTo>
                      <a:pt x="8" y="7"/>
                    </a:lnTo>
                    <a:lnTo>
                      <a:pt x="4" y="11"/>
                    </a:lnTo>
                    <a:lnTo>
                      <a:pt x="4" y="15"/>
                    </a:lnTo>
                    <a:lnTo>
                      <a:pt x="4" y="19"/>
                    </a:lnTo>
                    <a:lnTo>
                      <a:pt x="4" y="23"/>
                    </a:lnTo>
                    <a:lnTo>
                      <a:pt x="4" y="26"/>
                    </a:lnTo>
                    <a:lnTo>
                      <a:pt x="8" y="30"/>
                    </a:lnTo>
                    <a:lnTo>
                      <a:pt x="8" y="34"/>
                    </a:lnTo>
                    <a:lnTo>
                      <a:pt x="8" y="38"/>
                    </a:lnTo>
                    <a:lnTo>
                      <a:pt x="8" y="41"/>
                    </a:lnTo>
                    <a:lnTo>
                      <a:pt x="8" y="45"/>
                    </a:lnTo>
                    <a:lnTo>
                      <a:pt x="8" y="49"/>
                    </a:lnTo>
                    <a:lnTo>
                      <a:pt x="8" y="53"/>
                    </a:lnTo>
                    <a:lnTo>
                      <a:pt x="4" y="56"/>
                    </a:lnTo>
                    <a:lnTo>
                      <a:pt x="0" y="60"/>
                    </a:lnTo>
                    <a:lnTo>
                      <a:pt x="8" y="6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7" name="Freeform 283">
                <a:extLst>
                  <a:ext uri="{FF2B5EF4-FFF2-40B4-BE49-F238E27FC236}">
                    <a16:creationId xmlns:a16="http://schemas.microsoft.com/office/drawing/2014/main" id="{EDAC2B84-91B6-F48D-656C-6027D28A1BEE}"/>
                  </a:ext>
                </a:extLst>
              </p:cNvPr>
              <p:cNvSpPr>
                <a:spLocks/>
              </p:cNvSpPr>
              <p:nvPr/>
            </p:nvSpPr>
            <p:spPr bwMode="auto">
              <a:xfrm>
                <a:off x="4390" y="2996"/>
                <a:ext cx="17" cy="17"/>
              </a:xfrm>
              <a:custGeom>
                <a:avLst/>
                <a:gdLst>
                  <a:gd name="T0" fmla="*/ 0 w 17"/>
                  <a:gd name="T1" fmla="*/ 16 h 17"/>
                  <a:gd name="T2" fmla="*/ 5 w 17"/>
                  <a:gd name="T3" fmla="*/ 16 h 17"/>
                  <a:gd name="T4" fmla="*/ 10 w 17"/>
                  <a:gd name="T5" fmla="*/ 13 h 17"/>
                  <a:gd name="T6" fmla="*/ 10 w 17"/>
                  <a:gd name="T7" fmla="*/ 11 h 17"/>
                  <a:gd name="T8" fmla="*/ 10 w 17"/>
                  <a:gd name="T9" fmla="*/ 6 h 17"/>
                  <a:gd name="T10" fmla="*/ 16 w 17"/>
                  <a:gd name="T11" fmla="*/ 4 h 17"/>
                  <a:gd name="T12" fmla="*/ 16 w 17"/>
                  <a:gd name="T13" fmla="*/ 2 h 17"/>
                  <a:gd name="T14" fmla="*/ 16 w 17"/>
                  <a:gd name="T15" fmla="*/ 0 h 17"/>
                  <a:gd name="T16" fmla="*/ 5 w 17"/>
                  <a:gd name="T17" fmla="*/ 0 h 17"/>
                  <a:gd name="T18" fmla="*/ 5 w 17"/>
                  <a:gd name="T19" fmla="*/ 2 h 17"/>
                  <a:gd name="T20" fmla="*/ 5 w 17"/>
                  <a:gd name="T21" fmla="*/ 6 h 17"/>
                  <a:gd name="T22" fmla="*/ 5 w 17"/>
                  <a:gd name="T23" fmla="*/ 9 h 17"/>
                  <a:gd name="T24" fmla="*/ 0 w 17"/>
                  <a:gd name="T25" fmla="*/ 11 h 17"/>
                  <a:gd name="T26" fmla="*/ 0 w 17"/>
                  <a:gd name="T27" fmla="*/ 13 h 17"/>
                  <a:gd name="T28" fmla="*/ 5 w 17"/>
                  <a:gd name="T29" fmla="*/ 16 h 17"/>
                  <a:gd name="T30" fmla="*/ 0 w 17"/>
                  <a:gd name="T31" fmla="*/ 1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17">
                    <a:moveTo>
                      <a:pt x="0" y="16"/>
                    </a:moveTo>
                    <a:lnTo>
                      <a:pt x="5" y="16"/>
                    </a:lnTo>
                    <a:lnTo>
                      <a:pt x="10" y="13"/>
                    </a:lnTo>
                    <a:lnTo>
                      <a:pt x="10" y="11"/>
                    </a:lnTo>
                    <a:lnTo>
                      <a:pt x="10" y="6"/>
                    </a:lnTo>
                    <a:lnTo>
                      <a:pt x="16" y="4"/>
                    </a:lnTo>
                    <a:lnTo>
                      <a:pt x="16" y="2"/>
                    </a:lnTo>
                    <a:lnTo>
                      <a:pt x="16" y="0"/>
                    </a:lnTo>
                    <a:lnTo>
                      <a:pt x="5" y="0"/>
                    </a:lnTo>
                    <a:lnTo>
                      <a:pt x="5" y="2"/>
                    </a:lnTo>
                    <a:lnTo>
                      <a:pt x="5" y="6"/>
                    </a:lnTo>
                    <a:lnTo>
                      <a:pt x="5" y="9"/>
                    </a:lnTo>
                    <a:lnTo>
                      <a:pt x="0" y="11"/>
                    </a:lnTo>
                    <a:lnTo>
                      <a:pt x="0" y="13"/>
                    </a:lnTo>
                    <a:lnTo>
                      <a:pt x="5" y="16"/>
                    </a:lnTo>
                    <a:lnTo>
                      <a:pt x="0"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8" name="Freeform 284">
                <a:extLst>
                  <a:ext uri="{FF2B5EF4-FFF2-40B4-BE49-F238E27FC236}">
                    <a16:creationId xmlns:a16="http://schemas.microsoft.com/office/drawing/2014/main" id="{CD484E9C-62FE-AB1B-78F8-3091200A99E2}"/>
                  </a:ext>
                </a:extLst>
              </p:cNvPr>
              <p:cNvSpPr>
                <a:spLocks/>
              </p:cNvSpPr>
              <p:nvPr/>
            </p:nvSpPr>
            <p:spPr bwMode="auto">
              <a:xfrm>
                <a:off x="4338" y="2888"/>
                <a:ext cx="58" cy="138"/>
              </a:xfrm>
              <a:custGeom>
                <a:avLst/>
                <a:gdLst>
                  <a:gd name="T0" fmla="*/ 1 w 58"/>
                  <a:gd name="T1" fmla="*/ 4 h 138"/>
                  <a:gd name="T2" fmla="*/ 1 w 58"/>
                  <a:gd name="T3" fmla="*/ 12 h 138"/>
                  <a:gd name="T4" fmla="*/ 1 w 58"/>
                  <a:gd name="T5" fmla="*/ 17 h 138"/>
                  <a:gd name="T6" fmla="*/ 1 w 58"/>
                  <a:gd name="T7" fmla="*/ 24 h 138"/>
                  <a:gd name="T8" fmla="*/ 3 w 58"/>
                  <a:gd name="T9" fmla="*/ 28 h 138"/>
                  <a:gd name="T10" fmla="*/ 2 w 58"/>
                  <a:gd name="T11" fmla="*/ 33 h 138"/>
                  <a:gd name="T12" fmla="*/ 3 w 58"/>
                  <a:gd name="T13" fmla="*/ 38 h 138"/>
                  <a:gd name="T14" fmla="*/ 5 w 58"/>
                  <a:gd name="T15" fmla="*/ 43 h 138"/>
                  <a:gd name="T16" fmla="*/ 4 w 58"/>
                  <a:gd name="T17" fmla="*/ 48 h 138"/>
                  <a:gd name="T18" fmla="*/ 6 w 58"/>
                  <a:gd name="T19" fmla="*/ 54 h 138"/>
                  <a:gd name="T20" fmla="*/ 6 w 58"/>
                  <a:gd name="T21" fmla="*/ 58 h 138"/>
                  <a:gd name="T22" fmla="*/ 5 w 58"/>
                  <a:gd name="T23" fmla="*/ 64 h 138"/>
                  <a:gd name="T24" fmla="*/ 7 w 58"/>
                  <a:gd name="T25" fmla="*/ 69 h 138"/>
                  <a:gd name="T26" fmla="*/ 5 w 58"/>
                  <a:gd name="T27" fmla="*/ 74 h 138"/>
                  <a:gd name="T28" fmla="*/ 6 w 58"/>
                  <a:gd name="T29" fmla="*/ 79 h 138"/>
                  <a:gd name="T30" fmla="*/ 7 w 58"/>
                  <a:gd name="T31" fmla="*/ 83 h 138"/>
                  <a:gd name="T32" fmla="*/ 6 w 58"/>
                  <a:gd name="T33" fmla="*/ 88 h 138"/>
                  <a:gd name="T34" fmla="*/ 7 w 58"/>
                  <a:gd name="T35" fmla="*/ 93 h 138"/>
                  <a:gd name="T36" fmla="*/ 7 w 58"/>
                  <a:gd name="T37" fmla="*/ 99 h 138"/>
                  <a:gd name="T38" fmla="*/ 6 w 58"/>
                  <a:gd name="T39" fmla="*/ 104 h 138"/>
                  <a:gd name="T40" fmla="*/ 8 w 58"/>
                  <a:gd name="T41" fmla="*/ 109 h 138"/>
                  <a:gd name="T42" fmla="*/ 7 w 58"/>
                  <a:gd name="T43" fmla="*/ 114 h 138"/>
                  <a:gd name="T44" fmla="*/ 13 w 58"/>
                  <a:gd name="T45" fmla="*/ 129 h 138"/>
                  <a:gd name="T46" fmla="*/ 22 w 58"/>
                  <a:gd name="T47" fmla="*/ 135 h 138"/>
                  <a:gd name="T48" fmla="*/ 28 w 58"/>
                  <a:gd name="T49" fmla="*/ 135 h 138"/>
                  <a:gd name="T50" fmla="*/ 41 w 58"/>
                  <a:gd name="T51" fmla="*/ 125 h 138"/>
                  <a:gd name="T52" fmla="*/ 45 w 58"/>
                  <a:gd name="T53" fmla="*/ 111 h 138"/>
                  <a:gd name="T54" fmla="*/ 45 w 58"/>
                  <a:gd name="T55" fmla="*/ 105 h 138"/>
                  <a:gd name="T56" fmla="*/ 47 w 58"/>
                  <a:gd name="T57" fmla="*/ 100 h 138"/>
                  <a:gd name="T58" fmla="*/ 45 w 58"/>
                  <a:gd name="T59" fmla="*/ 95 h 138"/>
                  <a:gd name="T60" fmla="*/ 47 w 58"/>
                  <a:gd name="T61" fmla="*/ 91 h 138"/>
                  <a:gd name="T62" fmla="*/ 48 w 58"/>
                  <a:gd name="T63" fmla="*/ 86 h 138"/>
                  <a:gd name="T64" fmla="*/ 48 w 58"/>
                  <a:gd name="T65" fmla="*/ 81 h 138"/>
                  <a:gd name="T66" fmla="*/ 49 w 58"/>
                  <a:gd name="T67" fmla="*/ 76 h 138"/>
                  <a:gd name="T68" fmla="*/ 50 w 58"/>
                  <a:gd name="T69" fmla="*/ 71 h 138"/>
                  <a:gd name="T70" fmla="*/ 51 w 58"/>
                  <a:gd name="T71" fmla="*/ 66 h 138"/>
                  <a:gd name="T72" fmla="*/ 49 w 58"/>
                  <a:gd name="T73" fmla="*/ 61 h 138"/>
                  <a:gd name="T74" fmla="*/ 51 w 58"/>
                  <a:gd name="T75" fmla="*/ 56 h 138"/>
                  <a:gd name="T76" fmla="*/ 52 w 58"/>
                  <a:gd name="T77" fmla="*/ 51 h 138"/>
                  <a:gd name="T78" fmla="*/ 51 w 58"/>
                  <a:gd name="T79" fmla="*/ 47 h 138"/>
                  <a:gd name="T80" fmla="*/ 53 w 58"/>
                  <a:gd name="T81" fmla="*/ 43 h 138"/>
                  <a:gd name="T82" fmla="*/ 53 w 58"/>
                  <a:gd name="T83" fmla="*/ 38 h 138"/>
                  <a:gd name="T84" fmla="*/ 52 w 58"/>
                  <a:gd name="T85" fmla="*/ 32 h 138"/>
                  <a:gd name="T86" fmla="*/ 54 w 58"/>
                  <a:gd name="T87" fmla="*/ 27 h 138"/>
                  <a:gd name="T88" fmla="*/ 53 w 58"/>
                  <a:gd name="T89" fmla="*/ 22 h 138"/>
                  <a:gd name="T90" fmla="*/ 53 w 58"/>
                  <a:gd name="T91" fmla="*/ 18 h 138"/>
                  <a:gd name="T92" fmla="*/ 56 w 58"/>
                  <a:gd name="T93" fmla="*/ 14 h 138"/>
                  <a:gd name="T94" fmla="*/ 57 w 58"/>
                  <a:gd name="T95" fmla="*/ 7 h 138"/>
                  <a:gd name="T96" fmla="*/ 55 w 58"/>
                  <a:gd name="T97" fmla="*/ 2 h 138"/>
                  <a:gd name="T98" fmla="*/ 41 w 58"/>
                  <a:gd name="T99" fmla="*/ 20 h 138"/>
                  <a:gd name="T100" fmla="*/ 21 w 58"/>
                  <a:gd name="T101" fmla="*/ 21 h 138"/>
                  <a:gd name="T102" fmla="*/ 5 w 58"/>
                  <a:gd name="T103" fmla="*/ 5 h 1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8" h="138">
                    <a:moveTo>
                      <a:pt x="3" y="0"/>
                    </a:moveTo>
                    <a:lnTo>
                      <a:pt x="3" y="0"/>
                    </a:lnTo>
                    <a:lnTo>
                      <a:pt x="2" y="1"/>
                    </a:lnTo>
                    <a:lnTo>
                      <a:pt x="2" y="2"/>
                    </a:lnTo>
                    <a:lnTo>
                      <a:pt x="1" y="4"/>
                    </a:lnTo>
                    <a:lnTo>
                      <a:pt x="1" y="5"/>
                    </a:lnTo>
                    <a:lnTo>
                      <a:pt x="0" y="6"/>
                    </a:lnTo>
                    <a:lnTo>
                      <a:pt x="0" y="8"/>
                    </a:lnTo>
                    <a:lnTo>
                      <a:pt x="0" y="11"/>
                    </a:lnTo>
                    <a:lnTo>
                      <a:pt x="1" y="12"/>
                    </a:lnTo>
                    <a:lnTo>
                      <a:pt x="1" y="13"/>
                    </a:lnTo>
                    <a:lnTo>
                      <a:pt x="1" y="14"/>
                    </a:lnTo>
                    <a:lnTo>
                      <a:pt x="1" y="15"/>
                    </a:lnTo>
                    <a:lnTo>
                      <a:pt x="1" y="16"/>
                    </a:lnTo>
                    <a:lnTo>
                      <a:pt x="1" y="17"/>
                    </a:lnTo>
                    <a:lnTo>
                      <a:pt x="1" y="18"/>
                    </a:lnTo>
                    <a:lnTo>
                      <a:pt x="0" y="20"/>
                    </a:lnTo>
                    <a:lnTo>
                      <a:pt x="0" y="22"/>
                    </a:lnTo>
                    <a:lnTo>
                      <a:pt x="0" y="23"/>
                    </a:lnTo>
                    <a:lnTo>
                      <a:pt x="1" y="24"/>
                    </a:lnTo>
                    <a:lnTo>
                      <a:pt x="1" y="25"/>
                    </a:lnTo>
                    <a:lnTo>
                      <a:pt x="2" y="25"/>
                    </a:lnTo>
                    <a:lnTo>
                      <a:pt x="2" y="26"/>
                    </a:lnTo>
                    <a:lnTo>
                      <a:pt x="3" y="27"/>
                    </a:lnTo>
                    <a:lnTo>
                      <a:pt x="3" y="28"/>
                    </a:lnTo>
                    <a:lnTo>
                      <a:pt x="3" y="29"/>
                    </a:lnTo>
                    <a:lnTo>
                      <a:pt x="3" y="30"/>
                    </a:lnTo>
                    <a:lnTo>
                      <a:pt x="3" y="32"/>
                    </a:lnTo>
                    <a:lnTo>
                      <a:pt x="2" y="32"/>
                    </a:lnTo>
                    <a:lnTo>
                      <a:pt x="2" y="33"/>
                    </a:lnTo>
                    <a:lnTo>
                      <a:pt x="1" y="34"/>
                    </a:lnTo>
                    <a:lnTo>
                      <a:pt x="1" y="36"/>
                    </a:lnTo>
                    <a:lnTo>
                      <a:pt x="2" y="36"/>
                    </a:lnTo>
                    <a:lnTo>
                      <a:pt x="2" y="38"/>
                    </a:lnTo>
                    <a:lnTo>
                      <a:pt x="3" y="38"/>
                    </a:lnTo>
                    <a:lnTo>
                      <a:pt x="3" y="39"/>
                    </a:lnTo>
                    <a:lnTo>
                      <a:pt x="4" y="40"/>
                    </a:lnTo>
                    <a:lnTo>
                      <a:pt x="4" y="41"/>
                    </a:lnTo>
                    <a:lnTo>
                      <a:pt x="5" y="42"/>
                    </a:lnTo>
                    <a:lnTo>
                      <a:pt x="5" y="43"/>
                    </a:lnTo>
                    <a:lnTo>
                      <a:pt x="5" y="44"/>
                    </a:lnTo>
                    <a:lnTo>
                      <a:pt x="5" y="45"/>
                    </a:lnTo>
                    <a:lnTo>
                      <a:pt x="5" y="46"/>
                    </a:lnTo>
                    <a:lnTo>
                      <a:pt x="4" y="47"/>
                    </a:lnTo>
                    <a:lnTo>
                      <a:pt x="4" y="48"/>
                    </a:lnTo>
                    <a:lnTo>
                      <a:pt x="4" y="50"/>
                    </a:lnTo>
                    <a:lnTo>
                      <a:pt x="4" y="51"/>
                    </a:lnTo>
                    <a:lnTo>
                      <a:pt x="5" y="52"/>
                    </a:lnTo>
                    <a:lnTo>
                      <a:pt x="6" y="53"/>
                    </a:lnTo>
                    <a:lnTo>
                      <a:pt x="6" y="54"/>
                    </a:lnTo>
                    <a:lnTo>
                      <a:pt x="7" y="55"/>
                    </a:lnTo>
                    <a:lnTo>
                      <a:pt x="7" y="56"/>
                    </a:lnTo>
                    <a:lnTo>
                      <a:pt x="7" y="57"/>
                    </a:lnTo>
                    <a:lnTo>
                      <a:pt x="7" y="58"/>
                    </a:lnTo>
                    <a:lnTo>
                      <a:pt x="6" y="58"/>
                    </a:lnTo>
                    <a:lnTo>
                      <a:pt x="6" y="59"/>
                    </a:lnTo>
                    <a:lnTo>
                      <a:pt x="5" y="60"/>
                    </a:lnTo>
                    <a:lnTo>
                      <a:pt x="5" y="61"/>
                    </a:lnTo>
                    <a:lnTo>
                      <a:pt x="5" y="63"/>
                    </a:lnTo>
                    <a:lnTo>
                      <a:pt x="5" y="64"/>
                    </a:lnTo>
                    <a:lnTo>
                      <a:pt x="5" y="65"/>
                    </a:lnTo>
                    <a:lnTo>
                      <a:pt x="6" y="66"/>
                    </a:lnTo>
                    <a:lnTo>
                      <a:pt x="7" y="67"/>
                    </a:lnTo>
                    <a:lnTo>
                      <a:pt x="7" y="68"/>
                    </a:lnTo>
                    <a:lnTo>
                      <a:pt x="7" y="69"/>
                    </a:lnTo>
                    <a:lnTo>
                      <a:pt x="7" y="70"/>
                    </a:lnTo>
                    <a:lnTo>
                      <a:pt x="7" y="71"/>
                    </a:lnTo>
                    <a:lnTo>
                      <a:pt x="7" y="72"/>
                    </a:lnTo>
                    <a:lnTo>
                      <a:pt x="6" y="73"/>
                    </a:lnTo>
                    <a:lnTo>
                      <a:pt x="5" y="74"/>
                    </a:lnTo>
                    <a:lnTo>
                      <a:pt x="5" y="75"/>
                    </a:lnTo>
                    <a:lnTo>
                      <a:pt x="5" y="76"/>
                    </a:lnTo>
                    <a:lnTo>
                      <a:pt x="5" y="77"/>
                    </a:lnTo>
                    <a:lnTo>
                      <a:pt x="6" y="78"/>
                    </a:lnTo>
                    <a:lnTo>
                      <a:pt x="6" y="79"/>
                    </a:lnTo>
                    <a:lnTo>
                      <a:pt x="7" y="79"/>
                    </a:lnTo>
                    <a:lnTo>
                      <a:pt x="7" y="80"/>
                    </a:lnTo>
                    <a:lnTo>
                      <a:pt x="7" y="81"/>
                    </a:lnTo>
                    <a:lnTo>
                      <a:pt x="7" y="82"/>
                    </a:lnTo>
                    <a:lnTo>
                      <a:pt x="7" y="83"/>
                    </a:lnTo>
                    <a:lnTo>
                      <a:pt x="7" y="84"/>
                    </a:lnTo>
                    <a:lnTo>
                      <a:pt x="7" y="85"/>
                    </a:lnTo>
                    <a:lnTo>
                      <a:pt x="7" y="86"/>
                    </a:lnTo>
                    <a:lnTo>
                      <a:pt x="6" y="87"/>
                    </a:lnTo>
                    <a:lnTo>
                      <a:pt x="6" y="88"/>
                    </a:lnTo>
                    <a:lnTo>
                      <a:pt x="5" y="89"/>
                    </a:lnTo>
                    <a:lnTo>
                      <a:pt x="5" y="90"/>
                    </a:lnTo>
                    <a:lnTo>
                      <a:pt x="6" y="91"/>
                    </a:lnTo>
                    <a:lnTo>
                      <a:pt x="6" y="92"/>
                    </a:lnTo>
                    <a:lnTo>
                      <a:pt x="7" y="93"/>
                    </a:lnTo>
                    <a:lnTo>
                      <a:pt x="7" y="94"/>
                    </a:lnTo>
                    <a:lnTo>
                      <a:pt x="8" y="95"/>
                    </a:lnTo>
                    <a:lnTo>
                      <a:pt x="8" y="97"/>
                    </a:lnTo>
                    <a:lnTo>
                      <a:pt x="8" y="98"/>
                    </a:lnTo>
                    <a:lnTo>
                      <a:pt x="7" y="99"/>
                    </a:lnTo>
                    <a:lnTo>
                      <a:pt x="7" y="100"/>
                    </a:lnTo>
                    <a:lnTo>
                      <a:pt x="7" y="101"/>
                    </a:lnTo>
                    <a:lnTo>
                      <a:pt x="6" y="102"/>
                    </a:lnTo>
                    <a:lnTo>
                      <a:pt x="6" y="103"/>
                    </a:lnTo>
                    <a:lnTo>
                      <a:pt x="6" y="104"/>
                    </a:lnTo>
                    <a:lnTo>
                      <a:pt x="6" y="105"/>
                    </a:lnTo>
                    <a:lnTo>
                      <a:pt x="7" y="106"/>
                    </a:lnTo>
                    <a:lnTo>
                      <a:pt x="7" y="107"/>
                    </a:lnTo>
                    <a:lnTo>
                      <a:pt x="8" y="108"/>
                    </a:lnTo>
                    <a:lnTo>
                      <a:pt x="8" y="109"/>
                    </a:lnTo>
                    <a:lnTo>
                      <a:pt x="8" y="110"/>
                    </a:lnTo>
                    <a:lnTo>
                      <a:pt x="8" y="111"/>
                    </a:lnTo>
                    <a:lnTo>
                      <a:pt x="8" y="112"/>
                    </a:lnTo>
                    <a:lnTo>
                      <a:pt x="8" y="113"/>
                    </a:lnTo>
                    <a:lnTo>
                      <a:pt x="7" y="114"/>
                    </a:lnTo>
                    <a:lnTo>
                      <a:pt x="6" y="118"/>
                    </a:lnTo>
                    <a:lnTo>
                      <a:pt x="7" y="121"/>
                    </a:lnTo>
                    <a:lnTo>
                      <a:pt x="8" y="124"/>
                    </a:lnTo>
                    <a:lnTo>
                      <a:pt x="10" y="127"/>
                    </a:lnTo>
                    <a:lnTo>
                      <a:pt x="13" y="129"/>
                    </a:lnTo>
                    <a:lnTo>
                      <a:pt x="15" y="131"/>
                    </a:lnTo>
                    <a:lnTo>
                      <a:pt x="18" y="134"/>
                    </a:lnTo>
                    <a:lnTo>
                      <a:pt x="21" y="137"/>
                    </a:lnTo>
                    <a:lnTo>
                      <a:pt x="21" y="136"/>
                    </a:lnTo>
                    <a:lnTo>
                      <a:pt x="22" y="135"/>
                    </a:lnTo>
                    <a:lnTo>
                      <a:pt x="23" y="135"/>
                    </a:lnTo>
                    <a:lnTo>
                      <a:pt x="25" y="135"/>
                    </a:lnTo>
                    <a:lnTo>
                      <a:pt x="26" y="135"/>
                    </a:lnTo>
                    <a:lnTo>
                      <a:pt x="27" y="135"/>
                    </a:lnTo>
                    <a:lnTo>
                      <a:pt x="28" y="135"/>
                    </a:lnTo>
                    <a:lnTo>
                      <a:pt x="29" y="136"/>
                    </a:lnTo>
                    <a:lnTo>
                      <a:pt x="32" y="133"/>
                    </a:lnTo>
                    <a:lnTo>
                      <a:pt x="35" y="131"/>
                    </a:lnTo>
                    <a:lnTo>
                      <a:pt x="38" y="128"/>
                    </a:lnTo>
                    <a:lnTo>
                      <a:pt x="41" y="125"/>
                    </a:lnTo>
                    <a:lnTo>
                      <a:pt x="44" y="123"/>
                    </a:lnTo>
                    <a:lnTo>
                      <a:pt x="46" y="119"/>
                    </a:lnTo>
                    <a:lnTo>
                      <a:pt x="46" y="115"/>
                    </a:lnTo>
                    <a:lnTo>
                      <a:pt x="46" y="111"/>
                    </a:lnTo>
                    <a:lnTo>
                      <a:pt x="45" y="111"/>
                    </a:lnTo>
                    <a:lnTo>
                      <a:pt x="45" y="109"/>
                    </a:lnTo>
                    <a:lnTo>
                      <a:pt x="45" y="108"/>
                    </a:lnTo>
                    <a:lnTo>
                      <a:pt x="45" y="107"/>
                    </a:lnTo>
                    <a:lnTo>
                      <a:pt x="45" y="106"/>
                    </a:lnTo>
                    <a:lnTo>
                      <a:pt x="45" y="105"/>
                    </a:lnTo>
                    <a:lnTo>
                      <a:pt x="46" y="105"/>
                    </a:lnTo>
                    <a:lnTo>
                      <a:pt x="47" y="103"/>
                    </a:lnTo>
                    <a:lnTo>
                      <a:pt x="47" y="102"/>
                    </a:lnTo>
                    <a:lnTo>
                      <a:pt x="47" y="101"/>
                    </a:lnTo>
                    <a:lnTo>
                      <a:pt x="47" y="100"/>
                    </a:lnTo>
                    <a:lnTo>
                      <a:pt x="47" y="99"/>
                    </a:lnTo>
                    <a:lnTo>
                      <a:pt x="47" y="98"/>
                    </a:lnTo>
                    <a:lnTo>
                      <a:pt x="46" y="97"/>
                    </a:lnTo>
                    <a:lnTo>
                      <a:pt x="46" y="96"/>
                    </a:lnTo>
                    <a:lnTo>
                      <a:pt x="45" y="95"/>
                    </a:lnTo>
                    <a:lnTo>
                      <a:pt x="45" y="94"/>
                    </a:lnTo>
                    <a:lnTo>
                      <a:pt x="46" y="93"/>
                    </a:lnTo>
                    <a:lnTo>
                      <a:pt x="46" y="92"/>
                    </a:lnTo>
                    <a:lnTo>
                      <a:pt x="46" y="91"/>
                    </a:lnTo>
                    <a:lnTo>
                      <a:pt x="47" y="91"/>
                    </a:lnTo>
                    <a:lnTo>
                      <a:pt x="47" y="90"/>
                    </a:lnTo>
                    <a:lnTo>
                      <a:pt x="48" y="89"/>
                    </a:lnTo>
                    <a:lnTo>
                      <a:pt x="48" y="88"/>
                    </a:lnTo>
                    <a:lnTo>
                      <a:pt x="48" y="87"/>
                    </a:lnTo>
                    <a:lnTo>
                      <a:pt x="48" y="86"/>
                    </a:lnTo>
                    <a:lnTo>
                      <a:pt x="47" y="85"/>
                    </a:lnTo>
                    <a:lnTo>
                      <a:pt x="47" y="84"/>
                    </a:lnTo>
                    <a:lnTo>
                      <a:pt x="47" y="83"/>
                    </a:lnTo>
                    <a:lnTo>
                      <a:pt x="48" y="82"/>
                    </a:lnTo>
                    <a:lnTo>
                      <a:pt x="48" y="81"/>
                    </a:lnTo>
                    <a:lnTo>
                      <a:pt x="49" y="80"/>
                    </a:lnTo>
                    <a:lnTo>
                      <a:pt x="49" y="79"/>
                    </a:lnTo>
                    <a:lnTo>
                      <a:pt x="50" y="78"/>
                    </a:lnTo>
                    <a:lnTo>
                      <a:pt x="49" y="77"/>
                    </a:lnTo>
                    <a:lnTo>
                      <a:pt x="49" y="76"/>
                    </a:lnTo>
                    <a:lnTo>
                      <a:pt x="49" y="75"/>
                    </a:lnTo>
                    <a:lnTo>
                      <a:pt x="49" y="74"/>
                    </a:lnTo>
                    <a:lnTo>
                      <a:pt x="49" y="73"/>
                    </a:lnTo>
                    <a:lnTo>
                      <a:pt x="49" y="72"/>
                    </a:lnTo>
                    <a:lnTo>
                      <a:pt x="50" y="71"/>
                    </a:lnTo>
                    <a:lnTo>
                      <a:pt x="51" y="70"/>
                    </a:lnTo>
                    <a:lnTo>
                      <a:pt x="51" y="69"/>
                    </a:lnTo>
                    <a:lnTo>
                      <a:pt x="51" y="68"/>
                    </a:lnTo>
                    <a:lnTo>
                      <a:pt x="51" y="67"/>
                    </a:lnTo>
                    <a:lnTo>
                      <a:pt x="51" y="66"/>
                    </a:lnTo>
                    <a:lnTo>
                      <a:pt x="51" y="65"/>
                    </a:lnTo>
                    <a:lnTo>
                      <a:pt x="50" y="64"/>
                    </a:lnTo>
                    <a:lnTo>
                      <a:pt x="50" y="63"/>
                    </a:lnTo>
                    <a:lnTo>
                      <a:pt x="49" y="62"/>
                    </a:lnTo>
                    <a:lnTo>
                      <a:pt x="49" y="61"/>
                    </a:lnTo>
                    <a:lnTo>
                      <a:pt x="50" y="60"/>
                    </a:lnTo>
                    <a:lnTo>
                      <a:pt x="50" y="59"/>
                    </a:lnTo>
                    <a:lnTo>
                      <a:pt x="50" y="58"/>
                    </a:lnTo>
                    <a:lnTo>
                      <a:pt x="51" y="57"/>
                    </a:lnTo>
                    <a:lnTo>
                      <a:pt x="51" y="56"/>
                    </a:lnTo>
                    <a:lnTo>
                      <a:pt x="52" y="55"/>
                    </a:lnTo>
                    <a:lnTo>
                      <a:pt x="52" y="54"/>
                    </a:lnTo>
                    <a:lnTo>
                      <a:pt x="52" y="53"/>
                    </a:lnTo>
                    <a:lnTo>
                      <a:pt x="52" y="52"/>
                    </a:lnTo>
                    <a:lnTo>
                      <a:pt x="52" y="51"/>
                    </a:lnTo>
                    <a:lnTo>
                      <a:pt x="52" y="50"/>
                    </a:lnTo>
                    <a:lnTo>
                      <a:pt x="51" y="50"/>
                    </a:lnTo>
                    <a:lnTo>
                      <a:pt x="51" y="49"/>
                    </a:lnTo>
                    <a:lnTo>
                      <a:pt x="51" y="48"/>
                    </a:lnTo>
                    <a:lnTo>
                      <a:pt x="51" y="47"/>
                    </a:lnTo>
                    <a:lnTo>
                      <a:pt x="51" y="46"/>
                    </a:lnTo>
                    <a:lnTo>
                      <a:pt x="52" y="45"/>
                    </a:lnTo>
                    <a:lnTo>
                      <a:pt x="52" y="44"/>
                    </a:lnTo>
                    <a:lnTo>
                      <a:pt x="53" y="44"/>
                    </a:lnTo>
                    <a:lnTo>
                      <a:pt x="53" y="43"/>
                    </a:lnTo>
                    <a:lnTo>
                      <a:pt x="53" y="42"/>
                    </a:lnTo>
                    <a:lnTo>
                      <a:pt x="54" y="41"/>
                    </a:lnTo>
                    <a:lnTo>
                      <a:pt x="54" y="40"/>
                    </a:lnTo>
                    <a:lnTo>
                      <a:pt x="53" y="39"/>
                    </a:lnTo>
                    <a:lnTo>
                      <a:pt x="53" y="38"/>
                    </a:lnTo>
                    <a:lnTo>
                      <a:pt x="52" y="37"/>
                    </a:lnTo>
                    <a:lnTo>
                      <a:pt x="52" y="36"/>
                    </a:lnTo>
                    <a:lnTo>
                      <a:pt x="51" y="35"/>
                    </a:lnTo>
                    <a:lnTo>
                      <a:pt x="51" y="34"/>
                    </a:lnTo>
                    <a:lnTo>
                      <a:pt x="52" y="32"/>
                    </a:lnTo>
                    <a:lnTo>
                      <a:pt x="53" y="31"/>
                    </a:lnTo>
                    <a:lnTo>
                      <a:pt x="53" y="30"/>
                    </a:lnTo>
                    <a:lnTo>
                      <a:pt x="54" y="29"/>
                    </a:lnTo>
                    <a:lnTo>
                      <a:pt x="54" y="28"/>
                    </a:lnTo>
                    <a:lnTo>
                      <a:pt x="54" y="27"/>
                    </a:lnTo>
                    <a:lnTo>
                      <a:pt x="54" y="26"/>
                    </a:lnTo>
                    <a:lnTo>
                      <a:pt x="54" y="25"/>
                    </a:lnTo>
                    <a:lnTo>
                      <a:pt x="53" y="24"/>
                    </a:lnTo>
                    <a:lnTo>
                      <a:pt x="53" y="23"/>
                    </a:lnTo>
                    <a:lnTo>
                      <a:pt x="53" y="22"/>
                    </a:lnTo>
                    <a:lnTo>
                      <a:pt x="52" y="22"/>
                    </a:lnTo>
                    <a:lnTo>
                      <a:pt x="52" y="21"/>
                    </a:lnTo>
                    <a:lnTo>
                      <a:pt x="52" y="20"/>
                    </a:lnTo>
                    <a:lnTo>
                      <a:pt x="52" y="19"/>
                    </a:lnTo>
                    <a:lnTo>
                      <a:pt x="53" y="18"/>
                    </a:lnTo>
                    <a:lnTo>
                      <a:pt x="53" y="17"/>
                    </a:lnTo>
                    <a:lnTo>
                      <a:pt x="54" y="16"/>
                    </a:lnTo>
                    <a:lnTo>
                      <a:pt x="55" y="16"/>
                    </a:lnTo>
                    <a:lnTo>
                      <a:pt x="55" y="15"/>
                    </a:lnTo>
                    <a:lnTo>
                      <a:pt x="56" y="14"/>
                    </a:lnTo>
                    <a:lnTo>
                      <a:pt x="57" y="13"/>
                    </a:lnTo>
                    <a:lnTo>
                      <a:pt x="57" y="12"/>
                    </a:lnTo>
                    <a:lnTo>
                      <a:pt x="57" y="10"/>
                    </a:lnTo>
                    <a:lnTo>
                      <a:pt x="57" y="8"/>
                    </a:lnTo>
                    <a:lnTo>
                      <a:pt x="57" y="7"/>
                    </a:lnTo>
                    <a:lnTo>
                      <a:pt x="56" y="6"/>
                    </a:lnTo>
                    <a:lnTo>
                      <a:pt x="56" y="5"/>
                    </a:lnTo>
                    <a:lnTo>
                      <a:pt x="55" y="4"/>
                    </a:lnTo>
                    <a:lnTo>
                      <a:pt x="55" y="3"/>
                    </a:lnTo>
                    <a:lnTo>
                      <a:pt x="55" y="2"/>
                    </a:lnTo>
                    <a:lnTo>
                      <a:pt x="53" y="7"/>
                    </a:lnTo>
                    <a:lnTo>
                      <a:pt x="51" y="11"/>
                    </a:lnTo>
                    <a:lnTo>
                      <a:pt x="48" y="15"/>
                    </a:lnTo>
                    <a:lnTo>
                      <a:pt x="45" y="18"/>
                    </a:lnTo>
                    <a:lnTo>
                      <a:pt x="41" y="20"/>
                    </a:lnTo>
                    <a:lnTo>
                      <a:pt x="37" y="21"/>
                    </a:lnTo>
                    <a:lnTo>
                      <a:pt x="33" y="22"/>
                    </a:lnTo>
                    <a:lnTo>
                      <a:pt x="29" y="22"/>
                    </a:lnTo>
                    <a:lnTo>
                      <a:pt x="25" y="22"/>
                    </a:lnTo>
                    <a:lnTo>
                      <a:pt x="21" y="21"/>
                    </a:lnTo>
                    <a:lnTo>
                      <a:pt x="17" y="19"/>
                    </a:lnTo>
                    <a:lnTo>
                      <a:pt x="13" y="16"/>
                    </a:lnTo>
                    <a:lnTo>
                      <a:pt x="10" y="13"/>
                    </a:lnTo>
                    <a:lnTo>
                      <a:pt x="7" y="9"/>
                    </a:lnTo>
                    <a:lnTo>
                      <a:pt x="5" y="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19" name="Freeform 285">
                <a:extLst>
                  <a:ext uri="{FF2B5EF4-FFF2-40B4-BE49-F238E27FC236}">
                    <a16:creationId xmlns:a16="http://schemas.microsoft.com/office/drawing/2014/main" id="{4302FB32-896D-8403-17CF-35D5BC8914F2}"/>
                  </a:ext>
                </a:extLst>
              </p:cNvPr>
              <p:cNvSpPr>
                <a:spLocks/>
              </p:cNvSpPr>
              <p:nvPr/>
            </p:nvSpPr>
            <p:spPr bwMode="auto">
              <a:xfrm>
                <a:off x="4186" y="2720"/>
                <a:ext cx="381" cy="99"/>
              </a:xfrm>
              <a:custGeom>
                <a:avLst/>
                <a:gdLst>
                  <a:gd name="T0" fmla="*/ 226 w 381"/>
                  <a:gd name="T1" fmla="*/ 56 h 99"/>
                  <a:gd name="T2" fmla="*/ 197 w 381"/>
                  <a:gd name="T3" fmla="*/ 48 h 99"/>
                  <a:gd name="T4" fmla="*/ 167 w 381"/>
                  <a:gd name="T5" fmla="*/ 51 h 99"/>
                  <a:gd name="T6" fmla="*/ 139 w 381"/>
                  <a:gd name="T7" fmla="*/ 61 h 99"/>
                  <a:gd name="T8" fmla="*/ 116 w 381"/>
                  <a:gd name="T9" fmla="*/ 70 h 99"/>
                  <a:gd name="T10" fmla="*/ 93 w 381"/>
                  <a:gd name="T11" fmla="*/ 84 h 99"/>
                  <a:gd name="T12" fmla="*/ 70 w 381"/>
                  <a:gd name="T13" fmla="*/ 86 h 99"/>
                  <a:gd name="T14" fmla="*/ 52 w 381"/>
                  <a:gd name="T15" fmla="*/ 71 h 99"/>
                  <a:gd name="T16" fmla="*/ 31 w 381"/>
                  <a:gd name="T17" fmla="*/ 51 h 99"/>
                  <a:gd name="T18" fmla="*/ 13 w 381"/>
                  <a:gd name="T19" fmla="*/ 37 h 99"/>
                  <a:gd name="T20" fmla="*/ 20 w 381"/>
                  <a:gd name="T21" fmla="*/ 28 h 99"/>
                  <a:gd name="T22" fmla="*/ 26 w 381"/>
                  <a:gd name="T23" fmla="*/ 31 h 99"/>
                  <a:gd name="T24" fmla="*/ 27 w 381"/>
                  <a:gd name="T25" fmla="*/ 25 h 99"/>
                  <a:gd name="T26" fmla="*/ 23 w 381"/>
                  <a:gd name="T27" fmla="*/ 17 h 99"/>
                  <a:gd name="T28" fmla="*/ 30 w 381"/>
                  <a:gd name="T29" fmla="*/ 18 h 99"/>
                  <a:gd name="T30" fmla="*/ 39 w 381"/>
                  <a:gd name="T31" fmla="*/ 25 h 99"/>
                  <a:gd name="T32" fmla="*/ 39 w 381"/>
                  <a:gd name="T33" fmla="*/ 19 h 99"/>
                  <a:gd name="T34" fmla="*/ 45 w 381"/>
                  <a:gd name="T35" fmla="*/ 21 h 99"/>
                  <a:gd name="T36" fmla="*/ 44 w 381"/>
                  <a:gd name="T37" fmla="*/ 18 h 99"/>
                  <a:gd name="T38" fmla="*/ 58 w 381"/>
                  <a:gd name="T39" fmla="*/ 23 h 99"/>
                  <a:gd name="T40" fmla="*/ 61 w 381"/>
                  <a:gd name="T41" fmla="*/ 19 h 99"/>
                  <a:gd name="T42" fmla="*/ 67 w 381"/>
                  <a:gd name="T43" fmla="*/ 21 h 99"/>
                  <a:gd name="T44" fmla="*/ 43 w 381"/>
                  <a:gd name="T45" fmla="*/ 7 h 99"/>
                  <a:gd name="T46" fmla="*/ 25 w 381"/>
                  <a:gd name="T47" fmla="*/ 3 h 99"/>
                  <a:gd name="T48" fmla="*/ 5 w 381"/>
                  <a:gd name="T49" fmla="*/ 9 h 99"/>
                  <a:gd name="T50" fmla="*/ 1 w 381"/>
                  <a:gd name="T51" fmla="*/ 35 h 99"/>
                  <a:gd name="T52" fmla="*/ 24 w 381"/>
                  <a:gd name="T53" fmla="*/ 57 h 99"/>
                  <a:gd name="T54" fmla="*/ 49 w 381"/>
                  <a:gd name="T55" fmla="*/ 80 h 99"/>
                  <a:gd name="T56" fmla="*/ 72 w 381"/>
                  <a:gd name="T57" fmla="*/ 98 h 99"/>
                  <a:gd name="T58" fmla="*/ 106 w 381"/>
                  <a:gd name="T59" fmla="*/ 89 h 99"/>
                  <a:gd name="T60" fmla="*/ 124 w 381"/>
                  <a:gd name="T61" fmla="*/ 88 h 99"/>
                  <a:gd name="T62" fmla="*/ 138 w 381"/>
                  <a:gd name="T63" fmla="*/ 68 h 99"/>
                  <a:gd name="T64" fmla="*/ 166 w 381"/>
                  <a:gd name="T65" fmla="*/ 60 h 99"/>
                  <a:gd name="T66" fmla="*/ 193 w 381"/>
                  <a:gd name="T67" fmla="*/ 57 h 99"/>
                  <a:gd name="T68" fmla="*/ 220 w 381"/>
                  <a:gd name="T69" fmla="*/ 61 h 99"/>
                  <a:gd name="T70" fmla="*/ 245 w 381"/>
                  <a:gd name="T71" fmla="*/ 72 h 99"/>
                  <a:gd name="T72" fmla="*/ 252 w 381"/>
                  <a:gd name="T73" fmla="*/ 90 h 99"/>
                  <a:gd name="T74" fmla="*/ 281 w 381"/>
                  <a:gd name="T75" fmla="*/ 90 h 99"/>
                  <a:gd name="T76" fmla="*/ 314 w 381"/>
                  <a:gd name="T77" fmla="*/ 96 h 99"/>
                  <a:gd name="T78" fmla="*/ 336 w 381"/>
                  <a:gd name="T79" fmla="*/ 75 h 99"/>
                  <a:gd name="T80" fmla="*/ 362 w 381"/>
                  <a:gd name="T81" fmla="*/ 53 h 99"/>
                  <a:gd name="T82" fmla="*/ 380 w 381"/>
                  <a:gd name="T83" fmla="*/ 27 h 99"/>
                  <a:gd name="T84" fmla="*/ 369 w 381"/>
                  <a:gd name="T85" fmla="*/ 7 h 99"/>
                  <a:gd name="T86" fmla="*/ 350 w 381"/>
                  <a:gd name="T87" fmla="*/ 0 h 99"/>
                  <a:gd name="T88" fmla="*/ 326 w 381"/>
                  <a:gd name="T89" fmla="*/ 9 h 99"/>
                  <a:gd name="T90" fmla="*/ 313 w 381"/>
                  <a:gd name="T91" fmla="*/ 23 h 99"/>
                  <a:gd name="T92" fmla="*/ 318 w 381"/>
                  <a:gd name="T93" fmla="*/ 21 h 99"/>
                  <a:gd name="T94" fmla="*/ 326 w 381"/>
                  <a:gd name="T95" fmla="*/ 19 h 99"/>
                  <a:gd name="T96" fmla="*/ 332 w 381"/>
                  <a:gd name="T97" fmla="*/ 20 h 99"/>
                  <a:gd name="T98" fmla="*/ 340 w 381"/>
                  <a:gd name="T99" fmla="*/ 18 h 99"/>
                  <a:gd name="T100" fmla="*/ 338 w 381"/>
                  <a:gd name="T101" fmla="*/ 24 h 99"/>
                  <a:gd name="T102" fmla="*/ 346 w 381"/>
                  <a:gd name="T103" fmla="*/ 20 h 99"/>
                  <a:gd name="T104" fmla="*/ 354 w 381"/>
                  <a:gd name="T105" fmla="*/ 16 h 99"/>
                  <a:gd name="T106" fmla="*/ 353 w 381"/>
                  <a:gd name="T107" fmla="*/ 24 h 99"/>
                  <a:gd name="T108" fmla="*/ 353 w 381"/>
                  <a:gd name="T109" fmla="*/ 32 h 99"/>
                  <a:gd name="T110" fmla="*/ 358 w 381"/>
                  <a:gd name="T111" fmla="*/ 27 h 99"/>
                  <a:gd name="T112" fmla="*/ 367 w 381"/>
                  <a:gd name="T113" fmla="*/ 35 h 99"/>
                  <a:gd name="T114" fmla="*/ 351 w 381"/>
                  <a:gd name="T115" fmla="*/ 49 h 99"/>
                  <a:gd name="T116" fmla="*/ 330 w 381"/>
                  <a:gd name="T117" fmla="*/ 69 h 99"/>
                  <a:gd name="T118" fmla="*/ 311 w 381"/>
                  <a:gd name="T119" fmla="*/ 85 h 99"/>
                  <a:gd name="T120" fmla="*/ 289 w 381"/>
                  <a:gd name="T121" fmla="*/ 84 h 99"/>
                  <a:gd name="T122" fmla="*/ 267 w 381"/>
                  <a:gd name="T123" fmla="*/ 72 h 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81" h="99">
                    <a:moveTo>
                      <a:pt x="247" y="63"/>
                    </a:moveTo>
                    <a:lnTo>
                      <a:pt x="247" y="63"/>
                    </a:lnTo>
                    <a:lnTo>
                      <a:pt x="244" y="62"/>
                    </a:lnTo>
                    <a:lnTo>
                      <a:pt x="240" y="61"/>
                    </a:lnTo>
                    <a:lnTo>
                      <a:pt x="237" y="60"/>
                    </a:lnTo>
                    <a:lnTo>
                      <a:pt x="233" y="59"/>
                    </a:lnTo>
                    <a:lnTo>
                      <a:pt x="230" y="57"/>
                    </a:lnTo>
                    <a:lnTo>
                      <a:pt x="226" y="56"/>
                    </a:lnTo>
                    <a:lnTo>
                      <a:pt x="223" y="55"/>
                    </a:lnTo>
                    <a:lnTo>
                      <a:pt x="219" y="53"/>
                    </a:lnTo>
                    <a:lnTo>
                      <a:pt x="216" y="53"/>
                    </a:lnTo>
                    <a:lnTo>
                      <a:pt x="212" y="51"/>
                    </a:lnTo>
                    <a:lnTo>
                      <a:pt x="209" y="51"/>
                    </a:lnTo>
                    <a:lnTo>
                      <a:pt x="205" y="49"/>
                    </a:lnTo>
                    <a:lnTo>
                      <a:pt x="201" y="49"/>
                    </a:lnTo>
                    <a:lnTo>
                      <a:pt x="197" y="48"/>
                    </a:lnTo>
                    <a:lnTo>
                      <a:pt x="193" y="48"/>
                    </a:lnTo>
                    <a:lnTo>
                      <a:pt x="189" y="48"/>
                    </a:lnTo>
                    <a:lnTo>
                      <a:pt x="185" y="48"/>
                    </a:lnTo>
                    <a:lnTo>
                      <a:pt x="181" y="48"/>
                    </a:lnTo>
                    <a:lnTo>
                      <a:pt x="177" y="49"/>
                    </a:lnTo>
                    <a:lnTo>
                      <a:pt x="174" y="49"/>
                    </a:lnTo>
                    <a:lnTo>
                      <a:pt x="170" y="51"/>
                    </a:lnTo>
                    <a:lnTo>
                      <a:pt x="167" y="51"/>
                    </a:lnTo>
                    <a:lnTo>
                      <a:pt x="163" y="53"/>
                    </a:lnTo>
                    <a:lnTo>
                      <a:pt x="159" y="53"/>
                    </a:lnTo>
                    <a:lnTo>
                      <a:pt x="156" y="55"/>
                    </a:lnTo>
                    <a:lnTo>
                      <a:pt x="153" y="56"/>
                    </a:lnTo>
                    <a:lnTo>
                      <a:pt x="149" y="57"/>
                    </a:lnTo>
                    <a:lnTo>
                      <a:pt x="146" y="59"/>
                    </a:lnTo>
                    <a:lnTo>
                      <a:pt x="142" y="60"/>
                    </a:lnTo>
                    <a:lnTo>
                      <a:pt x="139" y="61"/>
                    </a:lnTo>
                    <a:lnTo>
                      <a:pt x="135" y="62"/>
                    </a:lnTo>
                    <a:lnTo>
                      <a:pt x="132" y="63"/>
                    </a:lnTo>
                    <a:lnTo>
                      <a:pt x="130" y="63"/>
                    </a:lnTo>
                    <a:lnTo>
                      <a:pt x="127" y="64"/>
                    </a:lnTo>
                    <a:lnTo>
                      <a:pt x="124" y="65"/>
                    </a:lnTo>
                    <a:lnTo>
                      <a:pt x="122" y="66"/>
                    </a:lnTo>
                    <a:lnTo>
                      <a:pt x="120" y="67"/>
                    </a:lnTo>
                    <a:lnTo>
                      <a:pt x="116" y="70"/>
                    </a:lnTo>
                    <a:lnTo>
                      <a:pt x="113" y="73"/>
                    </a:lnTo>
                    <a:lnTo>
                      <a:pt x="110" y="76"/>
                    </a:lnTo>
                    <a:lnTo>
                      <a:pt x="108" y="78"/>
                    </a:lnTo>
                    <a:lnTo>
                      <a:pt x="105" y="79"/>
                    </a:lnTo>
                    <a:lnTo>
                      <a:pt x="102" y="81"/>
                    </a:lnTo>
                    <a:lnTo>
                      <a:pt x="100" y="82"/>
                    </a:lnTo>
                    <a:lnTo>
                      <a:pt x="96" y="83"/>
                    </a:lnTo>
                    <a:lnTo>
                      <a:pt x="93" y="84"/>
                    </a:lnTo>
                    <a:lnTo>
                      <a:pt x="90" y="84"/>
                    </a:lnTo>
                    <a:lnTo>
                      <a:pt x="87" y="85"/>
                    </a:lnTo>
                    <a:lnTo>
                      <a:pt x="84" y="85"/>
                    </a:lnTo>
                    <a:lnTo>
                      <a:pt x="80" y="86"/>
                    </a:lnTo>
                    <a:lnTo>
                      <a:pt x="78" y="86"/>
                    </a:lnTo>
                    <a:lnTo>
                      <a:pt x="74" y="86"/>
                    </a:lnTo>
                    <a:lnTo>
                      <a:pt x="72" y="86"/>
                    </a:lnTo>
                    <a:lnTo>
                      <a:pt x="70" y="86"/>
                    </a:lnTo>
                    <a:lnTo>
                      <a:pt x="68" y="85"/>
                    </a:lnTo>
                    <a:lnTo>
                      <a:pt x="67" y="85"/>
                    </a:lnTo>
                    <a:lnTo>
                      <a:pt x="64" y="83"/>
                    </a:lnTo>
                    <a:lnTo>
                      <a:pt x="62" y="81"/>
                    </a:lnTo>
                    <a:lnTo>
                      <a:pt x="59" y="79"/>
                    </a:lnTo>
                    <a:lnTo>
                      <a:pt x="56" y="77"/>
                    </a:lnTo>
                    <a:lnTo>
                      <a:pt x="54" y="74"/>
                    </a:lnTo>
                    <a:lnTo>
                      <a:pt x="52" y="71"/>
                    </a:lnTo>
                    <a:lnTo>
                      <a:pt x="49" y="69"/>
                    </a:lnTo>
                    <a:lnTo>
                      <a:pt x="47" y="66"/>
                    </a:lnTo>
                    <a:lnTo>
                      <a:pt x="44" y="63"/>
                    </a:lnTo>
                    <a:lnTo>
                      <a:pt x="42" y="60"/>
                    </a:lnTo>
                    <a:lnTo>
                      <a:pt x="39" y="57"/>
                    </a:lnTo>
                    <a:lnTo>
                      <a:pt x="37" y="55"/>
                    </a:lnTo>
                    <a:lnTo>
                      <a:pt x="34" y="53"/>
                    </a:lnTo>
                    <a:lnTo>
                      <a:pt x="31" y="51"/>
                    </a:lnTo>
                    <a:lnTo>
                      <a:pt x="28" y="49"/>
                    </a:lnTo>
                    <a:lnTo>
                      <a:pt x="26" y="48"/>
                    </a:lnTo>
                    <a:lnTo>
                      <a:pt x="23" y="47"/>
                    </a:lnTo>
                    <a:lnTo>
                      <a:pt x="20" y="45"/>
                    </a:lnTo>
                    <a:lnTo>
                      <a:pt x="18" y="43"/>
                    </a:lnTo>
                    <a:lnTo>
                      <a:pt x="16" y="41"/>
                    </a:lnTo>
                    <a:lnTo>
                      <a:pt x="14" y="39"/>
                    </a:lnTo>
                    <a:lnTo>
                      <a:pt x="13" y="37"/>
                    </a:lnTo>
                    <a:lnTo>
                      <a:pt x="12" y="35"/>
                    </a:lnTo>
                    <a:lnTo>
                      <a:pt x="12" y="33"/>
                    </a:lnTo>
                    <a:lnTo>
                      <a:pt x="13" y="31"/>
                    </a:lnTo>
                    <a:lnTo>
                      <a:pt x="14" y="30"/>
                    </a:lnTo>
                    <a:lnTo>
                      <a:pt x="16" y="29"/>
                    </a:lnTo>
                    <a:lnTo>
                      <a:pt x="18" y="29"/>
                    </a:lnTo>
                    <a:lnTo>
                      <a:pt x="19" y="29"/>
                    </a:lnTo>
                    <a:lnTo>
                      <a:pt x="20" y="28"/>
                    </a:lnTo>
                    <a:lnTo>
                      <a:pt x="22" y="27"/>
                    </a:lnTo>
                    <a:lnTo>
                      <a:pt x="22" y="25"/>
                    </a:lnTo>
                    <a:lnTo>
                      <a:pt x="22" y="27"/>
                    </a:lnTo>
                    <a:lnTo>
                      <a:pt x="22" y="28"/>
                    </a:lnTo>
                    <a:lnTo>
                      <a:pt x="23" y="29"/>
                    </a:lnTo>
                    <a:lnTo>
                      <a:pt x="24" y="30"/>
                    </a:lnTo>
                    <a:lnTo>
                      <a:pt x="25" y="31"/>
                    </a:lnTo>
                    <a:lnTo>
                      <a:pt x="26" y="31"/>
                    </a:lnTo>
                    <a:lnTo>
                      <a:pt x="26" y="32"/>
                    </a:lnTo>
                    <a:lnTo>
                      <a:pt x="27" y="32"/>
                    </a:lnTo>
                    <a:lnTo>
                      <a:pt x="28" y="32"/>
                    </a:lnTo>
                    <a:lnTo>
                      <a:pt x="28" y="31"/>
                    </a:lnTo>
                    <a:lnTo>
                      <a:pt x="28" y="30"/>
                    </a:lnTo>
                    <a:lnTo>
                      <a:pt x="28" y="29"/>
                    </a:lnTo>
                    <a:lnTo>
                      <a:pt x="27" y="26"/>
                    </a:lnTo>
                    <a:lnTo>
                      <a:pt x="27" y="25"/>
                    </a:lnTo>
                    <a:lnTo>
                      <a:pt x="26" y="24"/>
                    </a:lnTo>
                    <a:lnTo>
                      <a:pt x="26" y="23"/>
                    </a:lnTo>
                    <a:lnTo>
                      <a:pt x="25" y="23"/>
                    </a:lnTo>
                    <a:lnTo>
                      <a:pt x="24" y="22"/>
                    </a:lnTo>
                    <a:lnTo>
                      <a:pt x="23" y="21"/>
                    </a:lnTo>
                    <a:lnTo>
                      <a:pt x="23" y="19"/>
                    </a:lnTo>
                    <a:lnTo>
                      <a:pt x="23" y="18"/>
                    </a:lnTo>
                    <a:lnTo>
                      <a:pt x="23" y="17"/>
                    </a:lnTo>
                    <a:lnTo>
                      <a:pt x="24" y="17"/>
                    </a:lnTo>
                    <a:lnTo>
                      <a:pt x="24" y="16"/>
                    </a:lnTo>
                    <a:lnTo>
                      <a:pt x="26" y="16"/>
                    </a:lnTo>
                    <a:lnTo>
                      <a:pt x="27" y="15"/>
                    </a:lnTo>
                    <a:lnTo>
                      <a:pt x="28" y="16"/>
                    </a:lnTo>
                    <a:lnTo>
                      <a:pt x="29" y="16"/>
                    </a:lnTo>
                    <a:lnTo>
                      <a:pt x="30" y="17"/>
                    </a:lnTo>
                    <a:lnTo>
                      <a:pt x="30" y="18"/>
                    </a:lnTo>
                    <a:lnTo>
                      <a:pt x="31" y="19"/>
                    </a:lnTo>
                    <a:lnTo>
                      <a:pt x="32" y="20"/>
                    </a:lnTo>
                    <a:lnTo>
                      <a:pt x="33" y="20"/>
                    </a:lnTo>
                    <a:lnTo>
                      <a:pt x="34" y="21"/>
                    </a:lnTo>
                    <a:lnTo>
                      <a:pt x="35" y="21"/>
                    </a:lnTo>
                    <a:lnTo>
                      <a:pt x="37" y="22"/>
                    </a:lnTo>
                    <a:lnTo>
                      <a:pt x="38" y="24"/>
                    </a:lnTo>
                    <a:lnTo>
                      <a:pt x="39" y="25"/>
                    </a:lnTo>
                    <a:lnTo>
                      <a:pt x="40" y="25"/>
                    </a:lnTo>
                    <a:lnTo>
                      <a:pt x="41" y="25"/>
                    </a:lnTo>
                    <a:lnTo>
                      <a:pt x="41" y="24"/>
                    </a:lnTo>
                    <a:lnTo>
                      <a:pt x="41" y="23"/>
                    </a:lnTo>
                    <a:lnTo>
                      <a:pt x="41" y="22"/>
                    </a:lnTo>
                    <a:lnTo>
                      <a:pt x="40" y="21"/>
                    </a:lnTo>
                    <a:lnTo>
                      <a:pt x="40" y="20"/>
                    </a:lnTo>
                    <a:lnTo>
                      <a:pt x="39" y="19"/>
                    </a:lnTo>
                    <a:lnTo>
                      <a:pt x="38" y="19"/>
                    </a:lnTo>
                    <a:lnTo>
                      <a:pt x="38" y="18"/>
                    </a:lnTo>
                    <a:lnTo>
                      <a:pt x="37" y="18"/>
                    </a:lnTo>
                    <a:lnTo>
                      <a:pt x="39" y="18"/>
                    </a:lnTo>
                    <a:lnTo>
                      <a:pt x="41" y="19"/>
                    </a:lnTo>
                    <a:lnTo>
                      <a:pt x="42" y="19"/>
                    </a:lnTo>
                    <a:lnTo>
                      <a:pt x="44" y="21"/>
                    </a:lnTo>
                    <a:lnTo>
                      <a:pt x="45" y="21"/>
                    </a:lnTo>
                    <a:lnTo>
                      <a:pt x="46" y="22"/>
                    </a:lnTo>
                    <a:lnTo>
                      <a:pt x="47" y="22"/>
                    </a:lnTo>
                    <a:lnTo>
                      <a:pt x="48" y="21"/>
                    </a:lnTo>
                    <a:lnTo>
                      <a:pt x="48" y="20"/>
                    </a:lnTo>
                    <a:lnTo>
                      <a:pt x="47" y="20"/>
                    </a:lnTo>
                    <a:lnTo>
                      <a:pt x="46" y="19"/>
                    </a:lnTo>
                    <a:lnTo>
                      <a:pt x="45" y="19"/>
                    </a:lnTo>
                    <a:lnTo>
                      <a:pt x="44" y="18"/>
                    </a:lnTo>
                    <a:lnTo>
                      <a:pt x="44" y="17"/>
                    </a:lnTo>
                    <a:lnTo>
                      <a:pt x="46" y="17"/>
                    </a:lnTo>
                    <a:lnTo>
                      <a:pt x="49" y="17"/>
                    </a:lnTo>
                    <a:lnTo>
                      <a:pt x="51" y="18"/>
                    </a:lnTo>
                    <a:lnTo>
                      <a:pt x="53" y="19"/>
                    </a:lnTo>
                    <a:lnTo>
                      <a:pt x="55" y="21"/>
                    </a:lnTo>
                    <a:lnTo>
                      <a:pt x="57" y="22"/>
                    </a:lnTo>
                    <a:lnTo>
                      <a:pt x="58" y="23"/>
                    </a:lnTo>
                    <a:lnTo>
                      <a:pt x="60" y="24"/>
                    </a:lnTo>
                    <a:lnTo>
                      <a:pt x="61" y="24"/>
                    </a:lnTo>
                    <a:lnTo>
                      <a:pt x="62" y="24"/>
                    </a:lnTo>
                    <a:lnTo>
                      <a:pt x="62" y="23"/>
                    </a:lnTo>
                    <a:lnTo>
                      <a:pt x="62" y="22"/>
                    </a:lnTo>
                    <a:lnTo>
                      <a:pt x="61" y="21"/>
                    </a:lnTo>
                    <a:lnTo>
                      <a:pt x="61" y="20"/>
                    </a:lnTo>
                    <a:lnTo>
                      <a:pt x="61" y="19"/>
                    </a:lnTo>
                    <a:lnTo>
                      <a:pt x="62" y="20"/>
                    </a:lnTo>
                    <a:lnTo>
                      <a:pt x="63" y="20"/>
                    </a:lnTo>
                    <a:lnTo>
                      <a:pt x="64" y="21"/>
                    </a:lnTo>
                    <a:lnTo>
                      <a:pt x="65" y="21"/>
                    </a:lnTo>
                    <a:lnTo>
                      <a:pt x="66" y="22"/>
                    </a:lnTo>
                    <a:lnTo>
                      <a:pt x="66" y="23"/>
                    </a:lnTo>
                    <a:lnTo>
                      <a:pt x="67" y="23"/>
                    </a:lnTo>
                    <a:lnTo>
                      <a:pt x="67" y="21"/>
                    </a:lnTo>
                    <a:lnTo>
                      <a:pt x="66" y="18"/>
                    </a:lnTo>
                    <a:lnTo>
                      <a:pt x="65" y="16"/>
                    </a:lnTo>
                    <a:lnTo>
                      <a:pt x="63" y="14"/>
                    </a:lnTo>
                    <a:lnTo>
                      <a:pt x="60" y="12"/>
                    </a:lnTo>
                    <a:lnTo>
                      <a:pt x="57" y="10"/>
                    </a:lnTo>
                    <a:lnTo>
                      <a:pt x="54" y="9"/>
                    </a:lnTo>
                    <a:lnTo>
                      <a:pt x="50" y="8"/>
                    </a:lnTo>
                    <a:lnTo>
                      <a:pt x="43" y="7"/>
                    </a:lnTo>
                    <a:lnTo>
                      <a:pt x="39" y="5"/>
                    </a:lnTo>
                    <a:lnTo>
                      <a:pt x="35" y="4"/>
                    </a:lnTo>
                    <a:lnTo>
                      <a:pt x="33" y="2"/>
                    </a:lnTo>
                    <a:lnTo>
                      <a:pt x="31" y="1"/>
                    </a:lnTo>
                    <a:lnTo>
                      <a:pt x="30" y="0"/>
                    </a:lnTo>
                    <a:lnTo>
                      <a:pt x="29" y="0"/>
                    </a:lnTo>
                    <a:lnTo>
                      <a:pt x="27" y="0"/>
                    </a:lnTo>
                    <a:lnTo>
                      <a:pt x="25" y="3"/>
                    </a:lnTo>
                    <a:lnTo>
                      <a:pt x="23" y="5"/>
                    </a:lnTo>
                    <a:lnTo>
                      <a:pt x="20" y="6"/>
                    </a:lnTo>
                    <a:lnTo>
                      <a:pt x="18" y="7"/>
                    </a:lnTo>
                    <a:lnTo>
                      <a:pt x="15" y="7"/>
                    </a:lnTo>
                    <a:lnTo>
                      <a:pt x="12" y="8"/>
                    </a:lnTo>
                    <a:lnTo>
                      <a:pt x="10" y="7"/>
                    </a:lnTo>
                    <a:lnTo>
                      <a:pt x="8" y="7"/>
                    </a:lnTo>
                    <a:lnTo>
                      <a:pt x="5" y="9"/>
                    </a:lnTo>
                    <a:lnTo>
                      <a:pt x="3" y="11"/>
                    </a:lnTo>
                    <a:lnTo>
                      <a:pt x="2" y="14"/>
                    </a:lnTo>
                    <a:lnTo>
                      <a:pt x="0" y="17"/>
                    </a:lnTo>
                    <a:lnTo>
                      <a:pt x="0" y="20"/>
                    </a:lnTo>
                    <a:lnTo>
                      <a:pt x="0" y="23"/>
                    </a:lnTo>
                    <a:lnTo>
                      <a:pt x="0" y="27"/>
                    </a:lnTo>
                    <a:lnTo>
                      <a:pt x="0" y="31"/>
                    </a:lnTo>
                    <a:lnTo>
                      <a:pt x="1" y="35"/>
                    </a:lnTo>
                    <a:lnTo>
                      <a:pt x="2" y="39"/>
                    </a:lnTo>
                    <a:lnTo>
                      <a:pt x="4" y="42"/>
                    </a:lnTo>
                    <a:lnTo>
                      <a:pt x="7" y="45"/>
                    </a:lnTo>
                    <a:lnTo>
                      <a:pt x="10" y="48"/>
                    </a:lnTo>
                    <a:lnTo>
                      <a:pt x="13" y="51"/>
                    </a:lnTo>
                    <a:lnTo>
                      <a:pt x="16" y="53"/>
                    </a:lnTo>
                    <a:lnTo>
                      <a:pt x="20" y="55"/>
                    </a:lnTo>
                    <a:lnTo>
                      <a:pt x="24" y="57"/>
                    </a:lnTo>
                    <a:lnTo>
                      <a:pt x="28" y="59"/>
                    </a:lnTo>
                    <a:lnTo>
                      <a:pt x="32" y="62"/>
                    </a:lnTo>
                    <a:lnTo>
                      <a:pt x="35" y="65"/>
                    </a:lnTo>
                    <a:lnTo>
                      <a:pt x="38" y="68"/>
                    </a:lnTo>
                    <a:lnTo>
                      <a:pt x="41" y="71"/>
                    </a:lnTo>
                    <a:lnTo>
                      <a:pt x="44" y="74"/>
                    </a:lnTo>
                    <a:lnTo>
                      <a:pt x="46" y="77"/>
                    </a:lnTo>
                    <a:lnTo>
                      <a:pt x="49" y="80"/>
                    </a:lnTo>
                    <a:lnTo>
                      <a:pt x="52" y="83"/>
                    </a:lnTo>
                    <a:lnTo>
                      <a:pt x="54" y="86"/>
                    </a:lnTo>
                    <a:lnTo>
                      <a:pt x="57" y="89"/>
                    </a:lnTo>
                    <a:lnTo>
                      <a:pt x="60" y="91"/>
                    </a:lnTo>
                    <a:lnTo>
                      <a:pt x="62" y="94"/>
                    </a:lnTo>
                    <a:lnTo>
                      <a:pt x="66" y="95"/>
                    </a:lnTo>
                    <a:lnTo>
                      <a:pt x="68" y="97"/>
                    </a:lnTo>
                    <a:lnTo>
                      <a:pt x="72" y="98"/>
                    </a:lnTo>
                    <a:lnTo>
                      <a:pt x="77" y="98"/>
                    </a:lnTo>
                    <a:lnTo>
                      <a:pt x="81" y="98"/>
                    </a:lnTo>
                    <a:lnTo>
                      <a:pt x="86" y="97"/>
                    </a:lnTo>
                    <a:lnTo>
                      <a:pt x="90" y="95"/>
                    </a:lnTo>
                    <a:lnTo>
                      <a:pt x="94" y="94"/>
                    </a:lnTo>
                    <a:lnTo>
                      <a:pt x="98" y="92"/>
                    </a:lnTo>
                    <a:lnTo>
                      <a:pt x="102" y="90"/>
                    </a:lnTo>
                    <a:lnTo>
                      <a:pt x="106" y="89"/>
                    </a:lnTo>
                    <a:lnTo>
                      <a:pt x="110" y="88"/>
                    </a:lnTo>
                    <a:lnTo>
                      <a:pt x="113" y="86"/>
                    </a:lnTo>
                    <a:lnTo>
                      <a:pt x="116" y="86"/>
                    </a:lnTo>
                    <a:lnTo>
                      <a:pt x="119" y="86"/>
                    </a:lnTo>
                    <a:lnTo>
                      <a:pt x="121" y="87"/>
                    </a:lnTo>
                    <a:lnTo>
                      <a:pt x="122" y="88"/>
                    </a:lnTo>
                    <a:lnTo>
                      <a:pt x="124" y="91"/>
                    </a:lnTo>
                    <a:lnTo>
                      <a:pt x="124" y="88"/>
                    </a:lnTo>
                    <a:lnTo>
                      <a:pt x="124" y="85"/>
                    </a:lnTo>
                    <a:lnTo>
                      <a:pt x="126" y="82"/>
                    </a:lnTo>
                    <a:lnTo>
                      <a:pt x="127" y="79"/>
                    </a:lnTo>
                    <a:lnTo>
                      <a:pt x="128" y="75"/>
                    </a:lnTo>
                    <a:lnTo>
                      <a:pt x="130" y="73"/>
                    </a:lnTo>
                    <a:lnTo>
                      <a:pt x="133" y="71"/>
                    </a:lnTo>
                    <a:lnTo>
                      <a:pt x="135" y="69"/>
                    </a:lnTo>
                    <a:lnTo>
                      <a:pt x="138" y="68"/>
                    </a:lnTo>
                    <a:lnTo>
                      <a:pt x="141" y="67"/>
                    </a:lnTo>
                    <a:lnTo>
                      <a:pt x="145" y="65"/>
                    </a:lnTo>
                    <a:lnTo>
                      <a:pt x="148" y="64"/>
                    </a:lnTo>
                    <a:lnTo>
                      <a:pt x="152" y="63"/>
                    </a:lnTo>
                    <a:lnTo>
                      <a:pt x="155" y="62"/>
                    </a:lnTo>
                    <a:lnTo>
                      <a:pt x="159" y="61"/>
                    </a:lnTo>
                    <a:lnTo>
                      <a:pt x="162" y="61"/>
                    </a:lnTo>
                    <a:lnTo>
                      <a:pt x="166" y="60"/>
                    </a:lnTo>
                    <a:lnTo>
                      <a:pt x="169" y="59"/>
                    </a:lnTo>
                    <a:lnTo>
                      <a:pt x="173" y="59"/>
                    </a:lnTo>
                    <a:lnTo>
                      <a:pt x="176" y="58"/>
                    </a:lnTo>
                    <a:lnTo>
                      <a:pt x="179" y="57"/>
                    </a:lnTo>
                    <a:lnTo>
                      <a:pt x="183" y="57"/>
                    </a:lnTo>
                    <a:lnTo>
                      <a:pt x="186" y="57"/>
                    </a:lnTo>
                    <a:lnTo>
                      <a:pt x="189" y="57"/>
                    </a:lnTo>
                    <a:lnTo>
                      <a:pt x="193" y="57"/>
                    </a:lnTo>
                    <a:lnTo>
                      <a:pt x="196" y="57"/>
                    </a:lnTo>
                    <a:lnTo>
                      <a:pt x="200" y="57"/>
                    </a:lnTo>
                    <a:lnTo>
                      <a:pt x="203" y="58"/>
                    </a:lnTo>
                    <a:lnTo>
                      <a:pt x="207" y="58"/>
                    </a:lnTo>
                    <a:lnTo>
                      <a:pt x="210" y="59"/>
                    </a:lnTo>
                    <a:lnTo>
                      <a:pt x="213" y="59"/>
                    </a:lnTo>
                    <a:lnTo>
                      <a:pt x="217" y="61"/>
                    </a:lnTo>
                    <a:lnTo>
                      <a:pt x="220" y="61"/>
                    </a:lnTo>
                    <a:lnTo>
                      <a:pt x="223" y="62"/>
                    </a:lnTo>
                    <a:lnTo>
                      <a:pt x="227" y="63"/>
                    </a:lnTo>
                    <a:lnTo>
                      <a:pt x="230" y="65"/>
                    </a:lnTo>
                    <a:lnTo>
                      <a:pt x="233" y="66"/>
                    </a:lnTo>
                    <a:lnTo>
                      <a:pt x="237" y="67"/>
                    </a:lnTo>
                    <a:lnTo>
                      <a:pt x="239" y="69"/>
                    </a:lnTo>
                    <a:lnTo>
                      <a:pt x="243" y="70"/>
                    </a:lnTo>
                    <a:lnTo>
                      <a:pt x="245" y="72"/>
                    </a:lnTo>
                    <a:lnTo>
                      <a:pt x="247" y="74"/>
                    </a:lnTo>
                    <a:lnTo>
                      <a:pt x="248" y="77"/>
                    </a:lnTo>
                    <a:lnTo>
                      <a:pt x="249" y="80"/>
                    </a:lnTo>
                    <a:lnTo>
                      <a:pt x="250" y="83"/>
                    </a:lnTo>
                    <a:lnTo>
                      <a:pt x="251" y="86"/>
                    </a:lnTo>
                    <a:lnTo>
                      <a:pt x="251" y="89"/>
                    </a:lnTo>
                    <a:lnTo>
                      <a:pt x="251" y="92"/>
                    </a:lnTo>
                    <a:lnTo>
                      <a:pt x="252" y="90"/>
                    </a:lnTo>
                    <a:lnTo>
                      <a:pt x="254" y="88"/>
                    </a:lnTo>
                    <a:lnTo>
                      <a:pt x="257" y="87"/>
                    </a:lnTo>
                    <a:lnTo>
                      <a:pt x="260" y="86"/>
                    </a:lnTo>
                    <a:lnTo>
                      <a:pt x="264" y="86"/>
                    </a:lnTo>
                    <a:lnTo>
                      <a:pt x="268" y="87"/>
                    </a:lnTo>
                    <a:lnTo>
                      <a:pt x="272" y="88"/>
                    </a:lnTo>
                    <a:lnTo>
                      <a:pt x="276" y="89"/>
                    </a:lnTo>
                    <a:lnTo>
                      <a:pt x="281" y="90"/>
                    </a:lnTo>
                    <a:lnTo>
                      <a:pt x="286" y="92"/>
                    </a:lnTo>
                    <a:lnTo>
                      <a:pt x="291" y="93"/>
                    </a:lnTo>
                    <a:lnTo>
                      <a:pt x="295" y="94"/>
                    </a:lnTo>
                    <a:lnTo>
                      <a:pt x="299" y="96"/>
                    </a:lnTo>
                    <a:lnTo>
                      <a:pt x="304" y="96"/>
                    </a:lnTo>
                    <a:lnTo>
                      <a:pt x="307" y="97"/>
                    </a:lnTo>
                    <a:lnTo>
                      <a:pt x="311" y="97"/>
                    </a:lnTo>
                    <a:lnTo>
                      <a:pt x="314" y="96"/>
                    </a:lnTo>
                    <a:lnTo>
                      <a:pt x="317" y="95"/>
                    </a:lnTo>
                    <a:lnTo>
                      <a:pt x="320" y="93"/>
                    </a:lnTo>
                    <a:lnTo>
                      <a:pt x="322" y="91"/>
                    </a:lnTo>
                    <a:lnTo>
                      <a:pt x="325" y="88"/>
                    </a:lnTo>
                    <a:lnTo>
                      <a:pt x="328" y="85"/>
                    </a:lnTo>
                    <a:lnTo>
                      <a:pt x="330" y="82"/>
                    </a:lnTo>
                    <a:lnTo>
                      <a:pt x="333" y="79"/>
                    </a:lnTo>
                    <a:lnTo>
                      <a:pt x="336" y="75"/>
                    </a:lnTo>
                    <a:lnTo>
                      <a:pt x="339" y="72"/>
                    </a:lnTo>
                    <a:lnTo>
                      <a:pt x="342" y="69"/>
                    </a:lnTo>
                    <a:lnTo>
                      <a:pt x="344" y="65"/>
                    </a:lnTo>
                    <a:lnTo>
                      <a:pt x="348" y="62"/>
                    </a:lnTo>
                    <a:lnTo>
                      <a:pt x="351" y="59"/>
                    </a:lnTo>
                    <a:lnTo>
                      <a:pt x="355" y="57"/>
                    </a:lnTo>
                    <a:lnTo>
                      <a:pt x="359" y="55"/>
                    </a:lnTo>
                    <a:lnTo>
                      <a:pt x="362" y="53"/>
                    </a:lnTo>
                    <a:lnTo>
                      <a:pt x="366" y="51"/>
                    </a:lnTo>
                    <a:lnTo>
                      <a:pt x="370" y="48"/>
                    </a:lnTo>
                    <a:lnTo>
                      <a:pt x="372" y="45"/>
                    </a:lnTo>
                    <a:lnTo>
                      <a:pt x="375" y="42"/>
                    </a:lnTo>
                    <a:lnTo>
                      <a:pt x="377" y="39"/>
                    </a:lnTo>
                    <a:lnTo>
                      <a:pt x="378" y="35"/>
                    </a:lnTo>
                    <a:lnTo>
                      <a:pt x="379" y="31"/>
                    </a:lnTo>
                    <a:lnTo>
                      <a:pt x="380" y="27"/>
                    </a:lnTo>
                    <a:lnTo>
                      <a:pt x="380" y="23"/>
                    </a:lnTo>
                    <a:lnTo>
                      <a:pt x="379" y="20"/>
                    </a:lnTo>
                    <a:lnTo>
                      <a:pt x="379" y="17"/>
                    </a:lnTo>
                    <a:lnTo>
                      <a:pt x="378" y="14"/>
                    </a:lnTo>
                    <a:lnTo>
                      <a:pt x="376" y="11"/>
                    </a:lnTo>
                    <a:lnTo>
                      <a:pt x="374" y="9"/>
                    </a:lnTo>
                    <a:lnTo>
                      <a:pt x="372" y="7"/>
                    </a:lnTo>
                    <a:lnTo>
                      <a:pt x="369" y="7"/>
                    </a:lnTo>
                    <a:lnTo>
                      <a:pt x="367" y="8"/>
                    </a:lnTo>
                    <a:lnTo>
                      <a:pt x="364" y="7"/>
                    </a:lnTo>
                    <a:lnTo>
                      <a:pt x="362" y="7"/>
                    </a:lnTo>
                    <a:lnTo>
                      <a:pt x="359" y="6"/>
                    </a:lnTo>
                    <a:lnTo>
                      <a:pt x="356" y="5"/>
                    </a:lnTo>
                    <a:lnTo>
                      <a:pt x="354" y="3"/>
                    </a:lnTo>
                    <a:lnTo>
                      <a:pt x="352" y="0"/>
                    </a:lnTo>
                    <a:lnTo>
                      <a:pt x="350" y="0"/>
                    </a:lnTo>
                    <a:lnTo>
                      <a:pt x="349" y="0"/>
                    </a:lnTo>
                    <a:lnTo>
                      <a:pt x="348" y="1"/>
                    </a:lnTo>
                    <a:lnTo>
                      <a:pt x="346" y="2"/>
                    </a:lnTo>
                    <a:lnTo>
                      <a:pt x="344" y="4"/>
                    </a:lnTo>
                    <a:lnTo>
                      <a:pt x="340" y="5"/>
                    </a:lnTo>
                    <a:lnTo>
                      <a:pt x="336" y="7"/>
                    </a:lnTo>
                    <a:lnTo>
                      <a:pt x="329" y="8"/>
                    </a:lnTo>
                    <a:lnTo>
                      <a:pt x="326" y="9"/>
                    </a:lnTo>
                    <a:lnTo>
                      <a:pt x="322" y="10"/>
                    </a:lnTo>
                    <a:lnTo>
                      <a:pt x="319" y="12"/>
                    </a:lnTo>
                    <a:lnTo>
                      <a:pt x="317" y="14"/>
                    </a:lnTo>
                    <a:lnTo>
                      <a:pt x="315" y="16"/>
                    </a:lnTo>
                    <a:lnTo>
                      <a:pt x="313" y="18"/>
                    </a:lnTo>
                    <a:lnTo>
                      <a:pt x="312" y="21"/>
                    </a:lnTo>
                    <a:lnTo>
                      <a:pt x="312" y="23"/>
                    </a:lnTo>
                    <a:lnTo>
                      <a:pt x="313" y="23"/>
                    </a:lnTo>
                    <a:lnTo>
                      <a:pt x="314" y="22"/>
                    </a:lnTo>
                    <a:lnTo>
                      <a:pt x="315" y="21"/>
                    </a:lnTo>
                    <a:lnTo>
                      <a:pt x="316" y="20"/>
                    </a:lnTo>
                    <a:lnTo>
                      <a:pt x="317" y="20"/>
                    </a:lnTo>
                    <a:lnTo>
                      <a:pt x="318" y="20"/>
                    </a:lnTo>
                    <a:lnTo>
                      <a:pt x="319" y="19"/>
                    </a:lnTo>
                    <a:lnTo>
                      <a:pt x="318" y="20"/>
                    </a:lnTo>
                    <a:lnTo>
                      <a:pt x="318" y="21"/>
                    </a:lnTo>
                    <a:lnTo>
                      <a:pt x="318" y="22"/>
                    </a:lnTo>
                    <a:lnTo>
                      <a:pt x="317" y="23"/>
                    </a:lnTo>
                    <a:lnTo>
                      <a:pt x="318" y="24"/>
                    </a:lnTo>
                    <a:lnTo>
                      <a:pt x="319" y="24"/>
                    </a:lnTo>
                    <a:lnTo>
                      <a:pt x="321" y="23"/>
                    </a:lnTo>
                    <a:lnTo>
                      <a:pt x="322" y="22"/>
                    </a:lnTo>
                    <a:lnTo>
                      <a:pt x="324" y="21"/>
                    </a:lnTo>
                    <a:lnTo>
                      <a:pt x="326" y="19"/>
                    </a:lnTo>
                    <a:lnTo>
                      <a:pt x="328" y="18"/>
                    </a:lnTo>
                    <a:lnTo>
                      <a:pt x="330" y="17"/>
                    </a:lnTo>
                    <a:lnTo>
                      <a:pt x="333" y="17"/>
                    </a:lnTo>
                    <a:lnTo>
                      <a:pt x="336" y="17"/>
                    </a:lnTo>
                    <a:lnTo>
                      <a:pt x="335" y="18"/>
                    </a:lnTo>
                    <a:lnTo>
                      <a:pt x="334" y="19"/>
                    </a:lnTo>
                    <a:lnTo>
                      <a:pt x="333" y="19"/>
                    </a:lnTo>
                    <a:lnTo>
                      <a:pt x="332" y="20"/>
                    </a:lnTo>
                    <a:lnTo>
                      <a:pt x="331" y="21"/>
                    </a:lnTo>
                    <a:lnTo>
                      <a:pt x="332" y="22"/>
                    </a:lnTo>
                    <a:lnTo>
                      <a:pt x="333" y="22"/>
                    </a:lnTo>
                    <a:lnTo>
                      <a:pt x="334" y="21"/>
                    </a:lnTo>
                    <a:lnTo>
                      <a:pt x="335" y="21"/>
                    </a:lnTo>
                    <a:lnTo>
                      <a:pt x="337" y="19"/>
                    </a:lnTo>
                    <a:lnTo>
                      <a:pt x="338" y="19"/>
                    </a:lnTo>
                    <a:lnTo>
                      <a:pt x="340" y="18"/>
                    </a:lnTo>
                    <a:lnTo>
                      <a:pt x="342" y="18"/>
                    </a:lnTo>
                    <a:lnTo>
                      <a:pt x="341" y="19"/>
                    </a:lnTo>
                    <a:lnTo>
                      <a:pt x="340" y="19"/>
                    </a:lnTo>
                    <a:lnTo>
                      <a:pt x="339" y="20"/>
                    </a:lnTo>
                    <a:lnTo>
                      <a:pt x="339" y="21"/>
                    </a:lnTo>
                    <a:lnTo>
                      <a:pt x="338" y="22"/>
                    </a:lnTo>
                    <a:lnTo>
                      <a:pt x="338" y="23"/>
                    </a:lnTo>
                    <a:lnTo>
                      <a:pt x="338" y="24"/>
                    </a:lnTo>
                    <a:lnTo>
                      <a:pt x="338" y="25"/>
                    </a:lnTo>
                    <a:lnTo>
                      <a:pt x="339" y="25"/>
                    </a:lnTo>
                    <a:lnTo>
                      <a:pt x="340" y="25"/>
                    </a:lnTo>
                    <a:lnTo>
                      <a:pt x="341" y="24"/>
                    </a:lnTo>
                    <a:lnTo>
                      <a:pt x="342" y="22"/>
                    </a:lnTo>
                    <a:lnTo>
                      <a:pt x="344" y="21"/>
                    </a:lnTo>
                    <a:lnTo>
                      <a:pt x="345" y="21"/>
                    </a:lnTo>
                    <a:lnTo>
                      <a:pt x="346" y="20"/>
                    </a:lnTo>
                    <a:lnTo>
                      <a:pt x="348" y="20"/>
                    </a:lnTo>
                    <a:lnTo>
                      <a:pt x="348" y="19"/>
                    </a:lnTo>
                    <a:lnTo>
                      <a:pt x="349" y="18"/>
                    </a:lnTo>
                    <a:lnTo>
                      <a:pt x="350" y="17"/>
                    </a:lnTo>
                    <a:lnTo>
                      <a:pt x="350" y="16"/>
                    </a:lnTo>
                    <a:lnTo>
                      <a:pt x="351" y="16"/>
                    </a:lnTo>
                    <a:lnTo>
                      <a:pt x="352" y="15"/>
                    </a:lnTo>
                    <a:lnTo>
                      <a:pt x="354" y="16"/>
                    </a:lnTo>
                    <a:lnTo>
                      <a:pt x="355" y="16"/>
                    </a:lnTo>
                    <a:lnTo>
                      <a:pt x="356" y="17"/>
                    </a:lnTo>
                    <a:lnTo>
                      <a:pt x="356" y="18"/>
                    </a:lnTo>
                    <a:lnTo>
                      <a:pt x="356" y="19"/>
                    </a:lnTo>
                    <a:lnTo>
                      <a:pt x="356" y="21"/>
                    </a:lnTo>
                    <a:lnTo>
                      <a:pt x="355" y="22"/>
                    </a:lnTo>
                    <a:lnTo>
                      <a:pt x="354" y="23"/>
                    </a:lnTo>
                    <a:lnTo>
                      <a:pt x="353" y="24"/>
                    </a:lnTo>
                    <a:lnTo>
                      <a:pt x="352" y="25"/>
                    </a:lnTo>
                    <a:lnTo>
                      <a:pt x="352" y="26"/>
                    </a:lnTo>
                    <a:lnTo>
                      <a:pt x="351" y="29"/>
                    </a:lnTo>
                    <a:lnTo>
                      <a:pt x="351" y="30"/>
                    </a:lnTo>
                    <a:lnTo>
                      <a:pt x="351" y="31"/>
                    </a:lnTo>
                    <a:lnTo>
                      <a:pt x="351" y="32"/>
                    </a:lnTo>
                    <a:lnTo>
                      <a:pt x="352" y="32"/>
                    </a:lnTo>
                    <a:lnTo>
                      <a:pt x="353" y="32"/>
                    </a:lnTo>
                    <a:lnTo>
                      <a:pt x="354" y="31"/>
                    </a:lnTo>
                    <a:lnTo>
                      <a:pt x="355" y="30"/>
                    </a:lnTo>
                    <a:lnTo>
                      <a:pt x="356" y="30"/>
                    </a:lnTo>
                    <a:lnTo>
                      <a:pt x="356" y="29"/>
                    </a:lnTo>
                    <a:lnTo>
                      <a:pt x="357" y="28"/>
                    </a:lnTo>
                    <a:lnTo>
                      <a:pt x="357" y="27"/>
                    </a:lnTo>
                    <a:lnTo>
                      <a:pt x="357" y="25"/>
                    </a:lnTo>
                    <a:lnTo>
                      <a:pt x="358" y="27"/>
                    </a:lnTo>
                    <a:lnTo>
                      <a:pt x="358" y="28"/>
                    </a:lnTo>
                    <a:lnTo>
                      <a:pt x="360" y="29"/>
                    </a:lnTo>
                    <a:lnTo>
                      <a:pt x="362" y="29"/>
                    </a:lnTo>
                    <a:lnTo>
                      <a:pt x="363" y="29"/>
                    </a:lnTo>
                    <a:lnTo>
                      <a:pt x="365" y="30"/>
                    </a:lnTo>
                    <a:lnTo>
                      <a:pt x="366" y="31"/>
                    </a:lnTo>
                    <a:lnTo>
                      <a:pt x="367" y="33"/>
                    </a:lnTo>
                    <a:lnTo>
                      <a:pt x="367" y="35"/>
                    </a:lnTo>
                    <a:lnTo>
                      <a:pt x="366" y="37"/>
                    </a:lnTo>
                    <a:lnTo>
                      <a:pt x="365" y="39"/>
                    </a:lnTo>
                    <a:lnTo>
                      <a:pt x="363" y="41"/>
                    </a:lnTo>
                    <a:lnTo>
                      <a:pt x="361" y="43"/>
                    </a:lnTo>
                    <a:lnTo>
                      <a:pt x="359" y="45"/>
                    </a:lnTo>
                    <a:lnTo>
                      <a:pt x="356" y="47"/>
                    </a:lnTo>
                    <a:lnTo>
                      <a:pt x="354" y="48"/>
                    </a:lnTo>
                    <a:lnTo>
                      <a:pt x="351" y="49"/>
                    </a:lnTo>
                    <a:lnTo>
                      <a:pt x="348" y="51"/>
                    </a:lnTo>
                    <a:lnTo>
                      <a:pt x="345" y="53"/>
                    </a:lnTo>
                    <a:lnTo>
                      <a:pt x="342" y="55"/>
                    </a:lnTo>
                    <a:lnTo>
                      <a:pt x="340" y="57"/>
                    </a:lnTo>
                    <a:lnTo>
                      <a:pt x="338" y="60"/>
                    </a:lnTo>
                    <a:lnTo>
                      <a:pt x="335" y="63"/>
                    </a:lnTo>
                    <a:lnTo>
                      <a:pt x="332" y="66"/>
                    </a:lnTo>
                    <a:lnTo>
                      <a:pt x="330" y="69"/>
                    </a:lnTo>
                    <a:lnTo>
                      <a:pt x="328" y="71"/>
                    </a:lnTo>
                    <a:lnTo>
                      <a:pt x="325" y="74"/>
                    </a:lnTo>
                    <a:lnTo>
                      <a:pt x="323" y="77"/>
                    </a:lnTo>
                    <a:lnTo>
                      <a:pt x="320" y="79"/>
                    </a:lnTo>
                    <a:lnTo>
                      <a:pt x="318" y="81"/>
                    </a:lnTo>
                    <a:lnTo>
                      <a:pt x="315" y="83"/>
                    </a:lnTo>
                    <a:lnTo>
                      <a:pt x="312" y="85"/>
                    </a:lnTo>
                    <a:lnTo>
                      <a:pt x="311" y="85"/>
                    </a:lnTo>
                    <a:lnTo>
                      <a:pt x="309" y="86"/>
                    </a:lnTo>
                    <a:lnTo>
                      <a:pt x="307" y="86"/>
                    </a:lnTo>
                    <a:lnTo>
                      <a:pt x="305" y="86"/>
                    </a:lnTo>
                    <a:lnTo>
                      <a:pt x="302" y="86"/>
                    </a:lnTo>
                    <a:lnTo>
                      <a:pt x="299" y="86"/>
                    </a:lnTo>
                    <a:lnTo>
                      <a:pt x="296" y="85"/>
                    </a:lnTo>
                    <a:lnTo>
                      <a:pt x="293" y="85"/>
                    </a:lnTo>
                    <a:lnTo>
                      <a:pt x="289" y="84"/>
                    </a:lnTo>
                    <a:lnTo>
                      <a:pt x="286" y="83"/>
                    </a:lnTo>
                    <a:lnTo>
                      <a:pt x="283" y="83"/>
                    </a:lnTo>
                    <a:lnTo>
                      <a:pt x="280" y="81"/>
                    </a:lnTo>
                    <a:lnTo>
                      <a:pt x="277" y="80"/>
                    </a:lnTo>
                    <a:lnTo>
                      <a:pt x="275" y="79"/>
                    </a:lnTo>
                    <a:lnTo>
                      <a:pt x="272" y="77"/>
                    </a:lnTo>
                    <a:lnTo>
                      <a:pt x="270" y="76"/>
                    </a:lnTo>
                    <a:lnTo>
                      <a:pt x="267" y="72"/>
                    </a:lnTo>
                    <a:lnTo>
                      <a:pt x="263" y="69"/>
                    </a:lnTo>
                    <a:lnTo>
                      <a:pt x="260" y="67"/>
                    </a:lnTo>
                    <a:lnTo>
                      <a:pt x="258" y="65"/>
                    </a:lnTo>
                    <a:lnTo>
                      <a:pt x="255" y="64"/>
                    </a:lnTo>
                    <a:lnTo>
                      <a:pt x="253" y="63"/>
                    </a:lnTo>
                    <a:lnTo>
                      <a:pt x="250" y="63"/>
                    </a:lnTo>
                    <a:lnTo>
                      <a:pt x="247" y="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0" name="Freeform 286">
                <a:extLst>
                  <a:ext uri="{FF2B5EF4-FFF2-40B4-BE49-F238E27FC236}">
                    <a16:creationId xmlns:a16="http://schemas.microsoft.com/office/drawing/2014/main" id="{9A846B8E-E29C-B3A1-77AD-4C815D4CF59B}"/>
                  </a:ext>
                </a:extLst>
              </p:cNvPr>
              <p:cNvSpPr>
                <a:spLocks/>
              </p:cNvSpPr>
              <p:nvPr/>
            </p:nvSpPr>
            <p:spPr bwMode="auto">
              <a:xfrm>
                <a:off x="4538" y="2699"/>
                <a:ext cx="23" cy="32"/>
              </a:xfrm>
              <a:custGeom>
                <a:avLst/>
                <a:gdLst>
                  <a:gd name="T0" fmla="*/ 22 w 23"/>
                  <a:gd name="T1" fmla="*/ 1 h 32"/>
                  <a:gd name="T2" fmla="*/ 20 w 23"/>
                  <a:gd name="T3" fmla="*/ 4 h 32"/>
                  <a:gd name="T4" fmla="*/ 19 w 23"/>
                  <a:gd name="T5" fmla="*/ 7 h 32"/>
                  <a:gd name="T6" fmla="*/ 19 w 23"/>
                  <a:gd name="T7" fmla="*/ 11 h 32"/>
                  <a:gd name="T8" fmla="*/ 18 w 23"/>
                  <a:gd name="T9" fmla="*/ 15 h 32"/>
                  <a:gd name="T10" fmla="*/ 18 w 23"/>
                  <a:gd name="T11" fmla="*/ 19 h 32"/>
                  <a:gd name="T12" fmla="*/ 18 w 23"/>
                  <a:gd name="T13" fmla="*/ 23 h 32"/>
                  <a:gd name="T14" fmla="*/ 19 w 23"/>
                  <a:gd name="T15" fmla="*/ 26 h 32"/>
                  <a:gd name="T16" fmla="*/ 20 w 23"/>
                  <a:gd name="T17" fmla="*/ 28 h 32"/>
                  <a:gd name="T18" fmla="*/ 21 w 23"/>
                  <a:gd name="T19" fmla="*/ 30 h 32"/>
                  <a:gd name="T20" fmla="*/ 18 w 23"/>
                  <a:gd name="T21" fmla="*/ 30 h 32"/>
                  <a:gd name="T22" fmla="*/ 16 w 23"/>
                  <a:gd name="T23" fmla="*/ 30 h 32"/>
                  <a:gd name="T24" fmla="*/ 14 w 23"/>
                  <a:gd name="T25" fmla="*/ 30 h 32"/>
                  <a:gd name="T26" fmla="*/ 13 w 23"/>
                  <a:gd name="T27" fmla="*/ 29 h 32"/>
                  <a:gd name="T28" fmla="*/ 12 w 23"/>
                  <a:gd name="T29" fmla="*/ 30 h 32"/>
                  <a:gd name="T30" fmla="*/ 10 w 23"/>
                  <a:gd name="T31" fmla="*/ 30 h 32"/>
                  <a:gd name="T32" fmla="*/ 8 w 23"/>
                  <a:gd name="T33" fmla="*/ 30 h 32"/>
                  <a:gd name="T34" fmla="*/ 7 w 23"/>
                  <a:gd name="T35" fmla="*/ 30 h 32"/>
                  <a:gd name="T36" fmla="*/ 8 w 23"/>
                  <a:gd name="T37" fmla="*/ 28 h 32"/>
                  <a:gd name="T38" fmla="*/ 6 w 23"/>
                  <a:gd name="T39" fmla="*/ 27 h 32"/>
                  <a:gd name="T40" fmla="*/ 4 w 23"/>
                  <a:gd name="T41" fmla="*/ 28 h 32"/>
                  <a:gd name="T42" fmla="*/ 3 w 23"/>
                  <a:gd name="T43" fmla="*/ 27 h 32"/>
                  <a:gd name="T44" fmla="*/ 4 w 23"/>
                  <a:gd name="T45" fmla="*/ 26 h 32"/>
                  <a:gd name="T46" fmla="*/ 2 w 23"/>
                  <a:gd name="T47" fmla="*/ 24 h 32"/>
                  <a:gd name="T48" fmla="*/ 1 w 23"/>
                  <a:gd name="T49" fmla="*/ 25 h 32"/>
                  <a:gd name="T50" fmla="*/ 0 w 23"/>
                  <a:gd name="T51" fmla="*/ 24 h 32"/>
                  <a:gd name="T52" fmla="*/ 0 w 23"/>
                  <a:gd name="T53" fmla="*/ 22 h 32"/>
                  <a:gd name="T54" fmla="*/ 4 w 23"/>
                  <a:gd name="T55" fmla="*/ 19 h 32"/>
                  <a:gd name="T56" fmla="*/ 7 w 23"/>
                  <a:gd name="T57" fmla="*/ 14 h 32"/>
                  <a:gd name="T58" fmla="*/ 8 w 23"/>
                  <a:gd name="T59" fmla="*/ 8 h 32"/>
                  <a:gd name="T60" fmla="*/ 10 w 23"/>
                  <a:gd name="T61" fmla="*/ 2 h 32"/>
                  <a:gd name="T62" fmla="*/ 22 w 23"/>
                  <a:gd name="T63" fmla="*/ 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32">
                    <a:moveTo>
                      <a:pt x="22" y="1"/>
                    </a:moveTo>
                    <a:lnTo>
                      <a:pt x="22" y="1"/>
                    </a:lnTo>
                    <a:lnTo>
                      <a:pt x="21" y="2"/>
                    </a:lnTo>
                    <a:lnTo>
                      <a:pt x="20" y="4"/>
                    </a:lnTo>
                    <a:lnTo>
                      <a:pt x="20" y="5"/>
                    </a:lnTo>
                    <a:lnTo>
                      <a:pt x="19" y="7"/>
                    </a:lnTo>
                    <a:lnTo>
                      <a:pt x="19" y="9"/>
                    </a:lnTo>
                    <a:lnTo>
                      <a:pt x="19" y="11"/>
                    </a:lnTo>
                    <a:lnTo>
                      <a:pt x="18" y="13"/>
                    </a:lnTo>
                    <a:lnTo>
                      <a:pt x="18" y="15"/>
                    </a:lnTo>
                    <a:lnTo>
                      <a:pt x="18" y="17"/>
                    </a:lnTo>
                    <a:lnTo>
                      <a:pt x="18" y="19"/>
                    </a:lnTo>
                    <a:lnTo>
                      <a:pt x="18" y="21"/>
                    </a:lnTo>
                    <a:lnTo>
                      <a:pt x="18" y="23"/>
                    </a:lnTo>
                    <a:lnTo>
                      <a:pt x="18" y="25"/>
                    </a:lnTo>
                    <a:lnTo>
                      <a:pt x="19" y="26"/>
                    </a:lnTo>
                    <a:lnTo>
                      <a:pt x="19" y="28"/>
                    </a:lnTo>
                    <a:lnTo>
                      <a:pt x="20" y="28"/>
                    </a:lnTo>
                    <a:lnTo>
                      <a:pt x="20" y="29"/>
                    </a:lnTo>
                    <a:lnTo>
                      <a:pt x="21" y="30"/>
                    </a:lnTo>
                    <a:lnTo>
                      <a:pt x="20" y="30"/>
                    </a:lnTo>
                    <a:lnTo>
                      <a:pt x="18" y="30"/>
                    </a:lnTo>
                    <a:lnTo>
                      <a:pt x="17" y="29"/>
                    </a:lnTo>
                    <a:lnTo>
                      <a:pt x="16" y="30"/>
                    </a:lnTo>
                    <a:lnTo>
                      <a:pt x="15" y="30"/>
                    </a:lnTo>
                    <a:lnTo>
                      <a:pt x="14" y="30"/>
                    </a:lnTo>
                    <a:lnTo>
                      <a:pt x="13" y="30"/>
                    </a:lnTo>
                    <a:lnTo>
                      <a:pt x="13" y="29"/>
                    </a:lnTo>
                    <a:lnTo>
                      <a:pt x="12" y="29"/>
                    </a:lnTo>
                    <a:lnTo>
                      <a:pt x="12" y="30"/>
                    </a:lnTo>
                    <a:lnTo>
                      <a:pt x="11" y="30"/>
                    </a:lnTo>
                    <a:lnTo>
                      <a:pt x="10" y="30"/>
                    </a:lnTo>
                    <a:lnTo>
                      <a:pt x="9" y="30"/>
                    </a:lnTo>
                    <a:lnTo>
                      <a:pt x="8" y="30"/>
                    </a:lnTo>
                    <a:lnTo>
                      <a:pt x="8" y="31"/>
                    </a:lnTo>
                    <a:lnTo>
                      <a:pt x="7" y="30"/>
                    </a:lnTo>
                    <a:lnTo>
                      <a:pt x="8" y="29"/>
                    </a:lnTo>
                    <a:lnTo>
                      <a:pt x="8" y="28"/>
                    </a:lnTo>
                    <a:lnTo>
                      <a:pt x="7" y="27"/>
                    </a:lnTo>
                    <a:lnTo>
                      <a:pt x="6" y="27"/>
                    </a:lnTo>
                    <a:lnTo>
                      <a:pt x="5" y="27"/>
                    </a:lnTo>
                    <a:lnTo>
                      <a:pt x="4" y="28"/>
                    </a:lnTo>
                    <a:lnTo>
                      <a:pt x="3" y="28"/>
                    </a:lnTo>
                    <a:lnTo>
                      <a:pt x="3" y="27"/>
                    </a:lnTo>
                    <a:lnTo>
                      <a:pt x="3" y="26"/>
                    </a:lnTo>
                    <a:lnTo>
                      <a:pt x="4" y="26"/>
                    </a:lnTo>
                    <a:lnTo>
                      <a:pt x="4" y="25"/>
                    </a:lnTo>
                    <a:lnTo>
                      <a:pt x="2" y="24"/>
                    </a:lnTo>
                    <a:lnTo>
                      <a:pt x="1" y="24"/>
                    </a:lnTo>
                    <a:lnTo>
                      <a:pt x="1" y="25"/>
                    </a:lnTo>
                    <a:lnTo>
                      <a:pt x="1" y="26"/>
                    </a:lnTo>
                    <a:lnTo>
                      <a:pt x="0" y="24"/>
                    </a:lnTo>
                    <a:lnTo>
                      <a:pt x="0" y="23"/>
                    </a:lnTo>
                    <a:lnTo>
                      <a:pt x="0" y="22"/>
                    </a:lnTo>
                    <a:lnTo>
                      <a:pt x="1" y="22"/>
                    </a:lnTo>
                    <a:lnTo>
                      <a:pt x="4" y="19"/>
                    </a:lnTo>
                    <a:lnTo>
                      <a:pt x="6" y="17"/>
                    </a:lnTo>
                    <a:lnTo>
                      <a:pt x="7" y="14"/>
                    </a:lnTo>
                    <a:lnTo>
                      <a:pt x="8" y="12"/>
                    </a:lnTo>
                    <a:lnTo>
                      <a:pt x="8" y="8"/>
                    </a:lnTo>
                    <a:lnTo>
                      <a:pt x="10" y="6"/>
                    </a:lnTo>
                    <a:lnTo>
                      <a:pt x="10" y="2"/>
                    </a:lnTo>
                    <a:lnTo>
                      <a:pt x="12" y="0"/>
                    </a:lnTo>
                    <a:lnTo>
                      <a:pt x="22"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1" name="Freeform 287">
                <a:extLst>
                  <a:ext uri="{FF2B5EF4-FFF2-40B4-BE49-F238E27FC236}">
                    <a16:creationId xmlns:a16="http://schemas.microsoft.com/office/drawing/2014/main" id="{CAB5E84D-DBBC-27C7-C25E-24E71D55C30B}"/>
                  </a:ext>
                </a:extLst>
              </p:cNvPr>
              <p:cNvSpPr>
                <a:spLocks/>
              </p:cNvSpPr>
              <p:nvPr/>
            </p:nvSpPr>
            <p:spPr bwMode="auto">
              <a:xfrm>
                <a:off x="4364" y="300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2" name="Freeform 288">
                <a:extLst>
                  <a:ext uri="{FF2B5EF4-FFF2-40B4-BE49-F238E27FC236}">
                    <a16:creationId xmlns:a16="http://schemas.microsoft.com/office/drawing/2014/main" id="{B5116774-AE21-088D-F603-4E9895C23C74}"/>
                  </a:ext>
                </a:extLst>
              </p:cNvPr>
              <p:cNvSpPr>
                <a:spLocks/>
              </p:cNvSpPr>
              <p:nvPr/>
            </p:nvSpPr>
            <p:spPr bwMode="auto">
              <a:xfrm>
                <a:off x="4364" y="3008"/>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3" name="Freeform 289">
                <a:extLst>
                  <a:ext uri="{FF2B5EF4-FFF2-40B4-BE49-F238E27FC236}">
                    <a16:creationId xmlns:a16="http://schemas.microsoft.com/office/drawing/2014/main" id="{9AE04B66-2235-D089-7F61-E124FBB4A08B}"/>
                  </a:ext>
                </a:extLst>
              </p:cNvPr>
              <p:cNvSpPr>
                <a:spLocks/>
              </p:cNvSpPr>
              <p:nvPr/>
            </p:nvSpPr>
            <p:spPr bwMode="auto">
              <a:xfrm>
                <a:off x="4364" y="3011"/>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4" name="Freeform 290">
                <a:extLst>
                  <a:ext uri="{FF2B5EF4-FFF2-40B4-BE49-F238E27FC236}">
                    <a16:creationId xmlns:a16="http://schemas.microsoft.com/office/drawing/2014/main" id="{899286C6-8E34-BD82-95D3-AA3468CF52DB}"/>
                  </a:ext>
                </a:extLst>
              </p:cNvPr>
              <p:cNvSpPr>
                <a:spLocks/>
              </p:cNvSpPr>
              <p:nvPr/>
            </p:nvSpPr>
            <p:spPr bwMode="auto">
              <a:xfrm>
                <a:off x="4381" y="2924"/>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5" name="Freeform 291">
                <a:extLst>
                  <a:ext uri="{FF2B5EF4-FFF2-40B4-BE49-F238E27FC236}">
                    <a16:creationId xmlns:a16="http://schemas.microsoft.com/office/drawing/2014/main" id="{75A7AC77-3125-CBCD-F6EC-A99720313447}"/>
                  </a:ext>
                </a:extLst>
              </p:cNvPr>
              <p:cNvSpPr>
                <a:spLocks/>
              </p:cNvSpPr>
              <p:nvPr/>
            </p:nvSpPr>
            <p:spPr bwMode="auto">
              <a:xfrm>
                <a:off x="4384" y="2921"/>
                <a:ext cx="17" cy="17"/>
              </a:xfrm>
              <a:custGeom>
                <a:avLst/>
                <a:gdLst>
                  <a:gd name="T0" fmla="*/ 16 w 17"/>
                  <a:gd name="T1" fmla="*/ 16 h 17"/>
                  <a:gd name="T2" fmla="*/ 16 w 17"/>
                  <a:gd name="T3" fmla="*/ 16 h 17"/>
                  <a:gd name="T4" fmla="*/ 0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6" name="Freeform 292">
                <a:extLst>
                  <a:ext uri="{FF2B5EF4-FFF2-40B4-BE49-F238E27FC236}">
                    <a16:creationId xmlns:a16="http://schemas.microsoft.com/office/drawing/2014/main" id="{04240E9B-CDB6-9D9B-F499-ECF3EA8D0B17}"/>
                  </a:ext>
                </a:extLst>
              </p:cNvPr>
              <p:cNvSpPr>
                <a:spLocks/>
              </p:cNvSpPr>
              <p:nvPr/>
            </p:nvSpPr>
            <p:spPr bwMode="auto">
              <a:xfrm>
                <a:off x="4386" y="2919"/>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7" name="Freeform 293">
                <a:extLst>
                  <a:ext uri="{FF2B5EF4-FFF2-40B4-BE49-F238E27FC236}">
                    <a16:creationId xmlns:a16="http://schemas.microsoft.com/office/drawing/2014/main" id="{4D5E9C25-EAA6-BF05-1D75-AAD038B4423A}"/>
                  </a:ext>
                </a:extLst>
              </p:cNvPr>
              <p:cNvSpPr>
                <a:spLocks/>
              </p:cNvSpPr>
              <p:nvPr/>
            </p:nvSpPr>
            <p:spPr bwMode="auto">
              <a:xfrm>
                <a:off x="4381" y="2938"/>
                <a:ext cx="17" cy="17"/>
              </a:xfrm>
              <a:custGeom>
                <a:avLst/>
                <a:gdLst>
                  <a:gd name="T0" fmla="*/ 16 w 17"/>
                  <a:gd name="T1" fmla="*/ 16 h 17"/>
                  <a:gd name="T2" fmla="*/ 16 w 17"/>
                  <a:gd name="T3" fmla="*/ 16 h 17"/>
                  <a:gd name="T4" fmla="*/ 8 w 17"/>
                  <a:gd name="T5" fmla="*/ 16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8" name="Freeform 294">
                <a:extLst>
                  <a:ext uri="{FF2B5EF4-FFF2-40B4-BE49-F238E27FC236}">
                    <a16:creationId xmlns:a16="http://schemas.microsoft.com/office/drawing/2014/main" id="{DB4279AF-4FE2-E2D8-74AB-CA3538D65587}"/>
                  </a:ext>
                </a:extLst>
              </p:cNvPr>
              <p:cNvSpPr>
                <a:spLocks/>
              </p:cNvSpPr>
              <p:nvPr/>
            </p:nvSpPr>
            <p:spPr bwMode="auto">
              <a:xfrm>
                <a:off x="4383" y="2936"/>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29" name="Freeform 295">
                <a:extLst>
                  <a:ext uri="{FF2B5EF4-FFF2-40B4-BE49-F238E27FC236}">
                    <a16:creationId xmlns:a16="http://schemas.microsoft.com/office/drawing/2014/main" id="{72FAAAD8-0D31-451F-A60B-A4B714D95DFA}"/>
                  </a:ext>
                </a:extLst>
              </p:cNvPr>
              <p:cNvSpPr>
                <a:spLocks/>
              </p:cNvSpPr>
              <p:nvPr/>
            </p:nvSpPr>
            <p:spPr bwMode="auto">
              <a:xfrm>
                <a:off x="4385" y="2934"/>
                <a:ext cx="17" cy="17"/>
              </a:xfrm>
              <a:custGeom>
                <a:avLst/>
                <a:gdLst>
                  <a:gd name="T0" fmla="*/ 16 w 17"/>
                  <a:gd name="T1" fmla="*/ 16 h 17"/>
                  <a:gd name="T2" fmla="*/ 16 w 17"/>
                  <a:gd name="T3" fmla="*/ 16 h 17"/>
                  <a:gd name="T4" fmla="*/ 16 w 17"/>
                  <a:gd name="T5" fmla="*/ 12 h 17"/>
                  <a:gd name="T6" fmla="*/ 8 w 17"/>
                  <a:gd name="T7" fmla="*/ 12 h 17"/>
                  <a:gd name="T8" fmla="*/ 8 w 17"/>
                  <a:gd name="T9" fmla="*/ 9 h 17"/>
                  <a:gd name="T10" fmla="*/ 0 w 17"/>
                  <a:gd name="T11" fmla="*/ 6 h 17"/>
                  <a:gd name="T12" fmla="*/ 0 w 17"/>
                  <a:gd name="T13" fmla="*/ 3 h 17"/>
                  <a:gd name="T14" fmla="*/ 0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16" y="12"/>
                    </a:lnTo>
                    <a:lnTo>
                      <a:pt x="8" y="12"/>
                    </a:lnTo>
                    <a:lnTo>
                      <a:pt x="8"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0" name="Freeform 296">
                <a:extLst>
                  <a:ext uri="{FF2B5EF4-FFF2-40B4-BE49-F238E27FC236}">
                    <a16:creationId xmlns:a16="http://schemas.microsoft.com/office/drawing/2014/main" id="{7A93E1C1-97D9-4AA7-9494-C2DDAB6E93B8}"/>
                  </a:ext>
                </a:extLst>
              </p:cNvPr>
              <p:cNvSpPr>
                <a:spLocks/>
              </p:cNvSpPr>
              <p:nvPr/>
            </p:nvSpPr>
            <p:spPr bwMode="auto">
              <a:xfrm>
                <a:off x="4379" y="2960"/>
                <a:ext cx="17" cy="17"/>
              </a:xfrm>
              <a:custGeom>
                <a:avLst/>
                <a:gdLst>
                  <a:gd name="T0" fmla="*/ 16 w 17"/>
                  <a:gd name="T1" fmla="*/ 16 h 17"/>
                  <a:gd name="T2" fmla="*/ 16 w 17"/>
                  <a:gd name="T3" fmla="*/ 16 h 17"/>
                  <a:gd name="T4" fmla="*/ 8 w 17"/>
                  <a:gd name="T5" fmla="*/ 16 h 17"/>
                  <a:gd name="T6" fmla="*/ 8 w 17"/>
                  <a:gd name="T7" fmla="*/ 12 h 17"/>
                  <a:gd name="T8" fmla="*/ 0 w 17"/>
                  <a:gd name="T9" fmla="*/ 12 h 17"/>
                  <a:gd name="T10" fmla="*/ 0 w 17"/>
                  <a:gd name="T11" fmla="*/ 9 h 17"/>
                  <a:gd name="T12" fmla="*/ 0 w 17"/>
                  <a:gd name="T13" fmla="*/ 6 h 17"/>
                  <a:gd name="T14" fmla="*/ 0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8" y="16"/>
                    </a:lnTo>
                    <a:lnTo>
                      <a:pt x="8" y="12"/>
                    </a:lnTo>
                    <a:lnTo>
                      <a:pt x="0"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1" name="Freeform 297">
                <a:extLst>
                  <a:ext uri="{FF2B5EF4-FFF2-40B4-BE49-F238E27FC236}">
                    <a16:creationId xmlns:a16="http://schemas.microsoft.com/office/drawing/2014/main" id="{414DCE4A-6999-D305-EB71-7D971D8EC7EB}"/>
                  </a:ext>
                </a:extLst>
              </p:cNvPr>
              <p:cNvSpPr>
                <a:spLocks/>
              </p:cNvSpPr>
              <p:nvPr/>
            </p:nvSpPr>
            <p:spPr bwMode="auto">
              <a:xfrm>
                <a:off x="4381" y="2958"/>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8" y="9"/>
                    </a:lnTo>
                    <a:lnTo>
                      <a:pt x="0" y="6"/>
                    </a:lnTo>
                    <a:lnTo>
                      <a:pt x="0" y="3"/>
                    </a:lnTo>
                    <a:lnTo>
                      <a:pt x="8"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2" name="Freeform 298">
                <a:extLst>
                  <a:ext uri="{FF2B5EF4-FFF2-40B4-BE49-F238E27FC236}">
                    <a16:creationId xmlns:a16="http://schemas.microsoft.com/office/drawing/2014/main" id="{55673526-BCEF-B766-E992-9AC31D744F01}"/>
                  </a:ext>
                </a:extLst>
              </p:cNvPr>
              <p:cNvSpPr>
                <a:spLocks/>
              </p:cNvSpPr>
              <p:nvPr/>
            </p:nvSpPr>
            <p:spPr bwMode="auto">
              <a:xfrm>
                <a:off x="4384" y="2956"/>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3" name="Freeform 299">
                <a:extLst>
                  <a:ext uri="{FF2B5EF4-FFF2-40B4-BE49-F238E27FC236}">
                    <a16:creationId xmlns:a16="http://schemas.microsoft.com/office/drawing/2014/main" id="{4BE72317-16A8-D24E-03EA-2BFBBBE094A3}"/>
                  </a:ext>
                </a:extLst>
              </p:cNvPr>
              <p:cNvSpPr>
                <a:spLocks/>
              </p:cNvSpPr>
              <p:nvPr/>
            </p:nvSpPr>
            <p:spPr bwMode="auto">
              <a:xfrm>
                <a:off x="4374" y="2976"/>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4" name="Freeform 300">
                <a:extLst>
                  <a:ext uri="{FF2B5EF4-FFF2-40B4-BE49-F238E27FC236}">
                    <a16:creationId xmlns:a16="http://schemas.microsoft.com/office/drawing/2014/main" id="{D570358A-510F-DE91-CAF4-650889D52EAC}"/>
                  </a:ext>
                </a:extLst>
              </p:cNvPr>
              <p:cNvSpPr>
                <a:spLocks/>
              </p:cNvSpPr>
              <p:nvPr/>
            </p:nvSpPr>
            <p:spPr bwMode="auto">
              <a:xfrm>
                <a:off x="4377" y="2974"/>
                <a:ext cx="17" cy="17"/>
              </a:xfrm>
              <a:custGeom>
                <a:avLst/>
                <a:gdLst>
                  <a:gd name="T0" fmla="*/ 16 w 17"/>
                  <a:gd name="T1" fmla="*/ 16 h 17"/>
                  <a:gd name="T2" fmla="*/ 16 w 17"/>
                  <a:gd name="T3" fmla="*/ 16 h 17"/>
                  <a:gd name="T4" fmla="*/ 8 w 17"/>
                  <a:gd name="T5" fmla="*/ 12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5" name="Freeform 301">
                <a:extLst>
                  <a:ext uri="{FF2B5EF4-FFF2-40B4-BE49-F238E27FC236}">
                    <a16:creationId xmlns:a16="http://schemas.microsoft.com/office/drawing/2014/main" id="{8FEF1D48-3B72-E13B-5590-AB9A51E3705C}"/>
                  </a:ext>
                </a:extLst>
              </p:cNvPr>
              <p:cNvSpPr>
                <a:spLocks/>
              </p:cNvSpPr>
              <p:nvPr/>
            </p:nvSpPr>
            <p:spPr bwMode="auto">
              <a:xfrm>
                <a:off x="4379" y="2971"/>
                <a:ext cx="17" cy="17"/>
              </a:xfrm>
              <a:custGeom>
                <a:avLst/>
                <a:gdLst>
                  <a:gd name="T0" fmla="*/ 16 w 17"/>
                  <a:gd name="T1" fmla="*/ 16 h 17"/>
                  <a:gd name="T2" fmla="*/ 16 w 17"/>
                  <a:gd name="T3" fmla="*/ 16 h 17"/>
                  <a:gd name="T4" fmla="*/ 8 w 17"/>
                  <a:gd name="T5" fmla="*/ 13 h 17"/>
                  <a:gd name="T6" fmla="*/ 0 w 17"/>
                  <a:gd name="T7" fmla="*/ 10 h 17"/>
                  <a:gd name="T8" fmla="*/ 0 w 17"/>
                  <a:gd name="T9" fmla="*/ 8 h 17"/>
                  <a:gd name="T10" fmla="*/ 0 w 17"/>
                  <a:gd name="T11" fmla="*/ 5 h 17"/>
                  <a:gd name="T12" fmla="*/ 0 w 17"/>
                  <a:gd name="T13" fmla="*/ 2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3"/>
                    </a:lnTo>
                    <a:lnTo>
                      <a:pt x="0" y="10"/>
                    </a:lnTo>
                    <a:lnTo>
                      <a:pt x="0" y="8"/>
                    </a:lnTo>
                    <a:lnTo>
                      <a:pt x="0" y="5"/>
                    </a:lnTo>
                    <a:lnTo>
                      <a:pt x="0" y="2"/>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6" name="Freeform 302">
                <a:extLst>
                  <a:ext uri="{FF2B5EF4-FFF2-40B4-BE49-F238E27FC236}">
                    <a16:creationId xmlns:a16="http://schemas.microsoft.com/office/drawing/2014/main" id="{5D5FE424-AC81-3044-F503-3F0FDBF985E2}"/>
                  </a:ext>
                </a:extLst>
              </p:cNvPr>
              <p:cNvSpPr>
                <a:spLocks/>
              </p:cNvSpPr>
              <p:nvPr/>
            </p:nvSpPr>
            <p:spPr bwMode="auto">
              <a:xfrm>
                <a:off x="4375" y="2995"/>
                <a:ext cx="17" cy="17"/>
              </a:xfrm>
              <a:custGeom>
                <a:avLst/>
                <a:gdLst>
                  <a:gd name="T0" fmla="*/ 16 w 17"/>
                  <a:gd name="T1" fmla="*/ 16 h 17"/>
                  <a:gd name="T2" fmla="*/ 16 w 17"/>
                  <a:gd name="T3" fmla="*/ 16 h 17"/>
                  <a:gd name="T4" fmla="*/ 8 w 17"/>
                  <a:gd name="T5" fmla="*/ 16 h 17"/>
                  <a:gd name="T6" fmla="*/ 0 w 17"/>
                  <a:gd name="T7" fmla="*/ 16 h 17"/>
                  <a:gd name="T8" fmla="*/ 0 w 17"/>
                  <a:gd name="T9" fmla="*/ 12 h 17"/>
                  <a:gd name="T10" fmla="*/ 0 w 17"/>
                  <a:gd name="T11" fmla="*/ 8 h 17"/>
                  <a:gd name="T12" fmla="*/ 0 w 17"/>
                  <a:gd name="T13" fmla="*/ 4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6"/>
                    </a:lnTo>
                    <a:lnTo>
                      <a:pt x="0" y="12"/>
                    </a:lnTo>
                    <a:lnTo>
                      <a:pt x="0" y="8"/>
                    </a:lnTo>
                    <a:lnTo>
                      <a:pt x="0"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7" name="Freeform 303">
                <a:extLst>
                  <a:ext uri="{FF2B5EF4-FFF2-40B4-BE49-F238E27FC236}">
                    <a16:creationId xmlns:a16="http://schemas.microsoft.com/office/drawing/2014/main" id="{B042CDAF-B4A0-18D6-8D9A-1E6F14F9D0CF}"/>
                  </a:ext>
                </a:extLst>
              </p:cNvPr>
              <p:cNvSpPr>
                <a:spLocks/>
              </p:cNvSpPr>
              <p:nvPr/>
            </p:nvSpPr>
            <p:spPr bwMode="auto">
              <a:xfrm>
                <a:off x="4377" y="2992"/>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8" name="Freeform 304">
                <a:extLst>
                  <a:ext uri="{FF2B5EF4-FFF2-40B4-BE49-F238E27FC236}">
                    <a16:creationId xmlns:a16="http://schemas.microsoft.com/office/drawing/2014/main" id="{383EEE65-92E8-ECC7-D23B-150AA3BD3BC5}"/>
                  </a:ext>
                </a:extLst>
              </p:cNvPr>
              <p:cNvSpPr>
                <a:spLocks/>
              </p:cNvSpPr>
              <p:nvPr/>
            </p:nvSpPr>
            <p:spPr bwMode="auto">
              <a:xfrm>
                <a:off x="4379" y="2990"/>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8"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9" name="Freeform 305">
                <a:extLst>
                  <a:ext uri="{FF2B5EF4-FFF2-40B4-BE49-F238E27FC236}">
                    <a16:creationId xmlns:a16="http://schemas.microsoft.com/office/drawing/2014/main" id="{B2679DD2-2FF0-8F10-AD6B-6511069BDB06}"/>
                  </a:ext>
                </a:extLst>
              </p:cNvPr>
              <p:cNvSpPr>
                <a:spLocks/>
              </p:cNvSpPr>
              <p:nvPr/>
            </p:nvSpPr>
            <p:spPr bwMode="auto">
              <a:xfrm>
                <a:off x="4354" y="2997"/>
                <a:ext cx="17" cy="17"/>
              </a:xfrm>
              <a:custGeom>
                <a:avLst/>
                <a:gdLst>
                  <a:gd name="T0" fmla="*/ 0 w 17"/>
                  <a:gd name="T1" fmla="*/ 16 h 17"/>
                  <a:gd name="T2" fmla="*/ 0 w 17"/>
                  <a:gd name="T3" fmla="*/ 16 h 17"/>
                  <a:gd name="T4" fmla="*/ 16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0" name="Freeform 306">
                <a:extLst>
                  <a:ext uri="{FF2B5EF4-FFF2-40B4-BE49-F238E27FC236}">
                    <a16:creationId xmlns:a16="http://schemas.microsoft.com/office/drawing/2014/main" id="{747FE67D-33D9-4282-0205-4D29C4CF091F}"/>
                  </a:ext>
                </a:extLst>
              </p:cNvPr>
              <p:cNvSpPr>
                <a:spLocks/>
              </p:cNvSpPr>
              <p:nvPr/>
            </p:nvSpPr>
            <p:spPr bwMode="auto">
              <a:xfrm>
                <a:off x="4351" y="2995"/>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1" name="Freeform 307">
                <a:extLst>
                  <a:ext uri="{FF2B5EF4-FFF2-40B4-BE49-F238E27FC236}">
                    <a16:creationId xmlns:a16="http://schemas.microsoft.com/office/drawing/2014/main" id="{6E08D052-BEE1-DF31-98F4-F2F892E0D782}"/>
                  </a:ext>
                </a:extLst>
              </p:cNvPr>
              <p:cNvSpPr>
                <a:spLocks/>
              </p:cNvSpPr>
              <p:nvPr/>
            </p:nvSpPr>
            <p:spPr bwMode="auto">
              <a:xfrm>
                <a:off x="4349" y="2993"/>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2" name="Freeform 308">
                <a:extLst>
                  <a:ext uri="{FF2B5EF4-FFF2-40B4-BE49-F238E27FC236}">
                    <a16:creationId xmlns:a16="http://schemas.microsoft.com/office/drawing/2014/main" id="{26E39C81-C677-18CA-7505-0845C6D60EBC}"/>
                  </a:ext>
                </a:extLst>
              </p:cNvPr>
              <p:cNvSpPr>
                <a:spLocks/>
              </p:cNvSpPr>
              <p:nvPr/>
            </p:nvSpPr>
            <p:spPr bwMode="auto">
              <a:xfrm>
                <a:off x="4355" y="2985"/>
                <a:ext cx="17" cy="17"/>
              </a:xfrm>
              <a:custGeom>
                <a:avLst/>
                <a:gdLst>
                  <a:gd name="T0" fmla="*/ 0 w 17"/>
                  <a:gd name="T1" fmla="*/ 16 h 17"/>
                  <a:gd name="T2" fmla="*/ 0 w 17"/>
                  <a:gd name="T3" fmla="*/ 16 h 17"/>
                  <a:gd name="T4" fmla="*/ 0 w 17"/>
                  <a:gd name="T5" fmla="*/ 13 h 17"/>
                  <a:gd name="T6" fmla="*/ 8 w 17"/>
                  <a:gd name="T7" fmla="*/ 10 h 17"/>
                  <a:gd name="T8" fmla="*/ 8 w 17"/>
                  <a:gd name="T9" fmla="*/ 8 h 17"/>
                  <a:gd name="T10" fmla="*/ 16 w 17"/>
                  <a:gd name="T11" fmla="*/ 5 h 17"/>
                  <a:gd name="T12" fmla="*/ 8 w 17"/>
                  <a:gd name="T13" fmla="*/ 5 h 17"/>
                  <a:gd name="T14" fmla="*/ 8 w 17"/>
                  <a:gd name="T15" fmla="*/ 2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3"/>
                    </a:lnTo>
                    <a:lnTo>
                      <a:pt x="8" y="10"/>
                    </a:lnTo>
                    <a:lnTo>
                      <a:pt x="8" y="8"/>
                    </a:lnTo>
                    <a:lnTo>
                      <a:pt x="16" y="5"/>
                    </a:lnTo>
                    <a:lnTo>
                      <a:pt x="8" y="5"/>
                    </a:lnTo>
                    <a:lnTo>
                      <a:pt x="8" y="2"/>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3" name="Freeform 309">
                <a:extLst>
                  <a:ext uri="{FF2B5EF4-FFF2-40B4-BE49-F238E27FC236}">
                    <a16:creationId xmlns:a16="http://schemas.microsoft.com/office/drawing/2014/main" id="{CAD6B828-5089-4ED4-411D-974FB8D24087}"/>
                  </a:ext>
                </a:extLst>
              </p:cNvPr>
              <p:cNvSpPr>
                <a:spLocks/>
              </p:cNvSpPr>
              <p:nvPr/>
            </p:nvSpPr>
            <p:spPr bwMode="auto">
              <a:xfrm>
                <a:off x="4352" y="2983"/>
                <a:ext cx="17" cy="17"/>
              </a:xfrm>
              <a:custGeom>
                <a:avLst/>
                <a:gdLst>
                  <a:gd name="T0" fmla="*/ 0 w 17"/>
                  <a:gd name="T1" fmla="*/ 16 h 17"/>
                  <a:gd name="T2" fmla="*/ 0 w 17"/>
                  <a:gd name="T3" fmla="*/ 16 h 17"/>
                  <a:gd name="T4" fmla="*/ 8 w 17"/>
                  <a:gd name="T5" fmla="*/ 16 h 17"/>
                  <a:gd name="T6" fmla="*/ 8 w 17"/>
                  <a:gd name="T7" fmla="*/ 12 h 17"/>
                  <a:gd name="T8" fmla="*/ 16 w 17"/>
                  <a:gd name="T9" fmla="*/ 12 h 17"/>
                  <a:gd name="T10" fmla="*/ 16 w 17"/>
                  <a:gd name="T11" fmla="*/ 9 h 17"/>
                  <a:gd name="T12" fmla="*/ 16 w 17"/>
                  <a:gd name="T13" fmla="*/ 6 h 17"/>
                  <a:gd name="T14" fmla="*/ 16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6"/>
                    </a:lnTo>
                    <a:lnTo>
                      <a:pt x="8" y="12"/>
                    </a:lnTo>
                    <a:lnTo>
                      <a:pt x="16"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4" name="Freeform 310">
                <a:extLst>
                  <a:ext uri="{FF2B5EF4-FFF2-40B4-BE49-F238E27FC236}">
                    <a16:creationId xmlns:a16="http://schemas.microsoft.com/office/drawing/2014/main" id="{C5E18FBC-2BBD-37AC-443A-89FB371D18E6}"/>
                  </a:ext>
                </a:extLst>
              </p:cNvPr>
              <p:cNvSpPr>
                <a:spLocks/>
              </p:cNvSpPr>
              <p:nvPr/>
            </p:nvSpPr>
            <p:spPr bwMode="auto">
              <a:xfrm>
                <a:off x="4349" y="2981"/>
                <a:ext cx="17" cy="17"/>
              </a:xfrm>
              <a:custGeom>
                <a:avLst/>
                <a:gdLst>
                  <a:gd name="T0" fmla="*/ 0 w 17"/>
                  <a:gd name="T1" fmla="*/ 16 h 17"/>
                  <a:gd name="T2" fmla="*/ 0 w 17"/>
                  <a:gd name="T3" fmla="*/ 16 h 17"/>
                  <a:gd name="T4" fmla="*/ 5 w 17"/>
                  <a:gd name="T5" fmla="*/ 12 h 17"/>
                  <a:gd name="T6" fmla="*/ 10 w 17"/>
                  <a:gd name="T7" fmla="*/ 12 h 17"/>
                  <a:gd name="T8" fmla="*/ 10 w 17"/>
                  <a:gd name="T9" fmla="*/ 9 h 17"/>
                  <a:gd name="T10" fmla="*/ 16 w 17"/>
                  <a:gd name="T11" fmla="*/ 6 h 17"/>
                  <a:gd name="T12" fmla="*/ 10 w 17"/>
                  <a:gd name="T13" fmla="*/ 3 h 17"/>
                  <a:gd name="T14" fmla="*/ 1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5" y="12"/>
                    </a:lnTo>
                    <a:lnTo>
                      <a:pt x="10" y="12"/>
                    </a:lnTo>
                    <a:lnTo>
                      <a:pt x="10" y="9"/>
                    </a:lnTo>
                    <a:lnTo>
                      <a:pt x="16" y="6"/>
                    </a:lnTo>
                    <a:lnTo>
                      <a:pt x="10" y="3"/>
                    </a:lnTo>
                    <a:lnTo>
                      <a:pt x="1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5" name="Freeform 311">
                <a:extLst>
                  <a:ext uri="{FF2B5EF4-FFF2-40B4-BE49-F238E27FC236}">
                    <a16:creationId xmlns:a16="http://schemas.microsoft.com/office/drawing/2014/main" id="{9430C933-4B0B-9A06-B085-2F8A4114C8D6}"/>
                  </a:ext>
                </a:extLst>
              </p:cNvPr>
              <p:cNvSpPr>
                <a:spLocks/>
              </p:cNvSpPr>
              <p:nvPr/>
            </p:nvSpPr>
            <p:spPr bwMode="auto">
              <a:xfrm>
                <a:off x="4353" y="2971"/>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6" name="Freeform 312">
                <a:extLst>
                  <a:ext uri="{FF2B5EF4-FFF2-40B4-BE49-F238E27FC236}">
                    <a16:creationId xmlns:a16="http://schemas.microsoft.com/office/drawing/2014/main" id="{FA633F8A-B7F7-519F-6459-344E23C55F48}"/>
                  </a:ext>
                </a:extLst>
              </p:cNvPr>
              <p:cNvSpPr>
                <a:spLocks/>
              </p:cNvSpPr>
              <p:nvPr/>
            </p:nvSpPr>
            <p:spPr bwMode="auto">
              <a:xfrm>
                <a:off x="4350" y="2968"/>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7" name="Freeform 313">
                <a:extLst>
                  <a:ext uri="{FF2B5EF4-FFF2-40B4-BE49-F238E27FC236}">
                    <a16:creationId xmlns:a16="http://schemas.microsoft.com/office/drawing/2014/main" id="{BC8B4B71-0C3B-230B-7290-AB9DB6C57B1E}"/>
                  </a:ext>
                </a:extLst>
              </p:cNvPr>
              <p:cNvSpPr>
                <a:spLocks/>
              </p:cNvSpPr>
              <p:nvPr/>
            </p:nvSpPr>
            <p:spPr bwMode="auto">
              <a:xfrm>
                <a:off x="4348" y="2966"/>
                <a:ext cx="17" cy="17"/>
              </a:xfrm>
              <a:custGeom>
                <a:avLst/>
                <a:gdLst>
                  <a:gd name="T0" fmla="*/ 0 w 17"/>
                  <a:gd name="T1" fmla="*/ 16 h 17"/>
                  <a:gd name="T2" fmla="*/ 0 w 17"/>
                  <a:gd name="T3" fmla="*/ 16 h 17"/>
                  <a:gd name="T4" fmla="*/ 8 w 17"/>
                  <a:gd name="T5" fmla="*/ 16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8" name="Freeform 314">
                <a:extLst>
                  <a:ext uri="{FF2B5EF4-FFF2-40B4-BE49-F238E27FC236}">
                    <a16:creationId xmlns:a16="http://schemas.microsoft.com/office/drawing/2014/main" id="{7D759FF4-F3F6-866C-9844-542E0DA2279C}"/>
                  </a:ext>
                </a:extLst>
              </p:cNvPr>
              <p:cNvSpPr>
                <a:spLocks/>
              </p:cNvSpPr>
              <p:nvPr/>
            </p:nvSpPr>
            <p:spPr bwMode="auto">
              <a:xfrm>
                <a:off x="4351" y="2934"/>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2"/>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49" name="Freeform 315">
                <a:extLst>
                  <a:ext uri="{FF2B5EF4-FFF2-40B4-BE49-F238E27FC236}">
                    <a16:creationId xmlns:a16="http://schemas.microsoft.com/office/drawing/2014/main" id="{1346F1B8-FCD4-208A-4080-FEC79D281251}"/>
                  </a:ext>
                </a:extLst>
              </p:cNvPr>
              <p:cNvSpPr>
                <a:spLocks/>
              </p:cNvSpPr>
              <p:nvPr/>
            </p:nvSpPr>
            <p:spPr bwMode="auto">
              <a:xfrm>
                <a:off x="4349" y="2931"/>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0" name="Freeform 316">
                <a:extLst>
                  <a:ext uri="{FF2B5EF4-FFF2-40B4-BE49-F238E27FC236}">
                    <a16:creationId xmlns:a16="http://schemas.microsoft.com/office/drawing/2014/main" id="{9EBAB51C-C12D-8473-BBB8-03898785B8D7}"/>
                  </a:ext>
                </a:extLst>
              </p:cNvPr>
              <p:cNvSpPr>
                <a:spLocks/>
              </p:cNvSpPr>
              <p:nvPr/>
            </p:nvSpPr>
            <p:spPr bwMode="auto">
              <a:xfrm>
                <a:off x="4347" y="2929"/>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1" name="Freeform 317">
                <a:extLst>
                  <a:ext uri="{FF2B5EF4-FFF2-40B4-BE49-F238E27FC236}">
                    <a16:creationId xmlns:a16="http://schemas.microsoft.com/office/drawing/2014/main" id="{CF0F02F0-C175-C76A-D668-D097ED623963}"/>
                  </a:ext>
                </a:extLst>
              </p:cNvPr>
              <p:cNvSpPr>
                <a:spLocks/>
              </p:cNvSpPr>
              <p:nvPr/>
            </p:nvSpPr>
            <p:spPr bwMode="auto">
              <a:xfrm>
                <a:off x="4347" y="2916"/>
                <a:ext cx="17" cy="17"/>
              </a:xfrm>
              <a:custGeom>
                <a:avLst/>
                <a:gdLst>
                  <a:gd name="T0" fmla="*/ 0 w 17"/>
                  <a:gd name="T1" fmla="*/ 16 h 17"/>
                  <a:gd name="T2" fmla="*/ 0 w 17"/>
                  <a:gd name="T3" fmla="*/ 16 h 17"/>
                  <a:gd name="T4" fmla="*/ 8 w 17"/>
                  <a:gd name="T5" fmla="*/ 13 h 17"/>
                  <a:gd name="T6" fmla="*/ 16 w 17"/>
                  <a:gd name="T7" fmla="*/ 10 h 17"/>
                  <a:gd name="T8" fmla="*/ 16 w 17"/>
                  <a:gd name="T9" fmla="*/ 8 h 17"/>
                  <a:gd name="T10" fmla="*/ 16 w 17"/>
                  <a:gd name="T11" fmla="*/ 5 h 17"/>
                  <a:gd name="T12" fmla="*/ 16 w 17"/>
                  <a:gd name="T13" fmla="*/ 2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3"/>
                    </a:lnTo>
                    <a:lnTo>
                      <a:pt x="16" y="10"/>
                    </a:lnTo>
                    <a:lnTo>
                      <a:pt x="16" y="8"/>
                    </a:lnTo>
                    <a:lnTo>
                      <a:pt x="16" y="5"/>
                    </a:lnTo>
                    <a:lnTo>
                      <a:pt x="16" y="2"/>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2" name="Freeform 318">
                <a:extLst>
                  <a:ext uri="{FF2B5EF4-FFF2-40B4-BE49-F238E27FC236}">
                    <a16:creationId xmlns:a16="http://schemas.microsoft.com/office/drawing/2014/main" id="{71A486AD-10A1-48B0-0A38-A5461485B2E2}"/>
                  </a:ext>
                </a:extLst>
              </p:cNvPr>
              <p:cNvSpPr>
                <a:spLocks/>
              </p:cNvSpPr>
              <p:nvPr/>
            </p:nvSpPr>
            <p:spPr bwMode="auto">
              <a:xfrm>
                <a:off x="4345" y="2914"/>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2"/>
                    </a:lnTo>
                    <a:lnTo>
                      <a:pt x="16" y="12"/>
                    </a:lnTo>
                    <a:lnTo>
                      <a:pt x="16"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3" name="Freeform 319">
                <a:extLst>
                  <a:ext uri="{FF2B5EF4-FFF2-40B4-BE49-F238E27FC236}">
                    <a16:creationId xmlns:a16="http://schemas.microsoft.com/office/drawing/2014/main" id="{5B3EF580-4B14-2B15-B590-B25E3D1D614B}"/>
                  </a:ext>
                </a:extLst>
              </p:cNvPr>
              <p:cNvSpPr>
                <a:spLocks/>
              </p:cNvSpPr>
              <p:nvPr/>
            </p:nvSpPr>
            <p:spPr bwMode="auto">
              <a:xfrm>
                <a:off x="4343" y="2912"/>
                <a:ext cx="17" cy="17"/>
              </a:xfrm>
              <a:custGeom>
                <a:avLst/>
                <a:gdLst>
                  <a:gd name="T0" fmla="*/ 0 w 17"/>
                  <a:gd name="T1" fmla="*/ 16 h 17"/>
                  <a:gd name="T2" fmla="*/ 0 w 17"/>
                  <a:gd name="T3" fmla="*/ 16 h 17"/>
                  <a:gd name="T4" fmla="*/ 0 w 17"/>
                  <a:gd name="T5" fmla="*/ 12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0" y="12"/>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4" name="Freeform 320">
                <a:extLst>
                  <a:ext uri="{FF2B5EF4-FFF2-40B4-BE49-F238E27FC236}">
                    <a16:creationId xmlns:a16="http://schemas.microsoft.com/office/drawing/2014/main" id="{6AE1D43B-CF3F-5B6C-8ADF-E3CEA6CCEF89}"/>
                  </a:ext>
                </a:extLst>
              </p:cNvPr>
              <p:cNvSpPr>
                <a:spLocks/>
              </p:cNvSpPr>
              <p:nvPr/>
            </p:nvSpPr>
            <p:spPr bwMode="auto">
              <a:xfrm>
                <a:off x="4339" y="2901"/>
                <a:ext cx="18" cy="19"/>
              </a:xfrm>
              <a:custGeom>
                <a:avLst/>
                <a:gdLst>
                  <a:gd name="T0" fmla="*/ 0 w 18"/>
                  <a:gd name="T1" fmla="*/ 0 h 19"/>
                  <a:gd name="T2" fmla="*/ 0 w 18"/>
                  <a:gd name="T3" fmla="*/ 0 h 19"/>
                  <a:gd name="T4" fmla="*/ 2 w 18"/>
                  <a:gd name="T5" fmla="*/ 3 h 19"/>
                  <a:gd name="T6" fmla="*/ 4 w 18"/>
                  <a:gd name="T7" fmla="*/ 6 h 19"/>
                  <a:gd name="T8" fmla="*/ 5 w 18"/>
                  <a:gd name="T9" fmla="*/ 9 h 19"/>
                  <a:gd name="T10" fmla="*/ 7 w 18"/>
                  <a:gd name="T11" fmla="*/ 11 h 19"/>
                  <a:gd name="T12" fmla="*/ 9 w 18"/>
                  <a:gd name="T13" fmla="*/ 13 h 19"/>
                  <a:gd name="T14" fmla="*/ 12 w 18"/>
                  <a:gd name="T15" fmla="*/ 15 h 19"/>
                  <a:gd name="T16" fmla="*/ 14 w 18"/>
                  <a:gd name="T17" fmla="*/ 17 h 19"/>
                  <a:gd name="T18" fmla="*/ 17 w 18"/>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9">
                    <a:moveTo>
                      <a:pt x="0" y="0"/>
                    </a:moveTo>
                    <a:lnTo>
                      <a:pt x="0" y="0"/>
                    </a:lnTo>
                    <a:lnTo>
                      <a:pt x="2" y="3"/>
                    </a:lnTo>
                    <a:lnTo>
                      <a:pt x="4" y="6"/>
                    </a:lnTo>
                    <a:lnTo>
                      <a:pt x="5" y="9"/>
                    </a:lnTo>
                    <a:lnTo>
                      <a:pt x="7" y="11"/>
                    </a:lnTo>
                    <a:lnTo>
                      <a:pt x="9" y="13"/>
                    </a:lnTo>
                    <a:lnTo>
                      <a:pt x="12" y="15"/>
                    </a:lnTo>
                    <a:lnTo>
                      <a:pt x="14" y="17"/>
                    </a:lnTo>
                    <a:lnTo>
                      <a:pt x="17"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5" name="Freeform 321">
                <a:extLst>
                  <a:ext uri="{FF2B5EF4-FFF2-40B4-BE49-F238E27FC236}">
                    <a16:creationId xmlns:a16="http://schemas.microsoft.com/office/drawing/2014/main" id="{D8E944D0-C7BE-288B-E21D-8F03967995DB}"/>
                  </a:ext>
                </a:extLst>
              </p:cNvPr>
              <p:cNvSpPr>
                <a:spLocks/>
              </p:cNvSpPr>
              <p:nvPr/>
            </p:nvSpPr>
            <p:spPr bwMode="auto">
              <a:xfrm>
                <a:off x="4341" y="2917"/>
                <a:ext cx="18" cy="18"/>
              </a:xfrm>
              <a:custGeom>
                <a:avLst/>
                <a:gdLst>
                  <a:gd name="T0" fmla="*/ 0 w 18"/>
                  <a:gd name="T1" fmla="*/ 0 h 18"/>
                  <a:gd name="T2" fmla="*/ 0 w 18"/>
                  <a:gd name="T3" fmla="*/ 0 h 18"/>
                  <a:gd name="T4" fmla="*/ 2 w 18"/>
                  <a:gd name="T5" fmla="*/ 3 h 18"/>
                  <a:gd name="T6" fmla="*/ 4 w 18"/>
                  <a:gd name="T7" fmla="*/ 6 h 18"/>
                  <a:gd name="T8" fmla="*/ 5 w 18"/>
                  <a:gd name="T9" fmla="*/ 9 h 18"/>
                  <a:gd name="T10" fmla="*/ 7 w 18"/>
                  <a:gd name="T11" fmla="*/ 11 h 18"/>
                  <a:gd name="T12" fmla="*/ 9 w 18"/>
                  <a:gd name="T13" fmla="*/ 13 h 18"/>
                  <a:gd name="T14" fmla="*/ 12 w 18"/>
                  <a:gd name="T15" fmla="*/ 15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2" y="3"/>
                    </a:lnTo>
                    <a:lnTo>
                      <a:pt x="4" y="6"/>
                    </a:lnTo>
                    <a:lnTo>
                      <a:pt x="5" y="9"/>
                    </a:lnTo>
                    <a:lnTo>
                      <a:pt x="7" y="11"/>
                    </a:lnTo>
                    <a:lnTo>
                      <a:pt x="9" y="13"/>
                    </a:lnTo>
                    <a:lnTo>
                      <a:pt x="12" y="15"/>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6" name="Freeform 322">
                <a:extLst>
                  <a:ext uri="{FF2B5EF4-FFF2-40B4-BE49-F238E27FC236}">
                    <a16:creationId xmlns:a16="http://schemas.microsoft.com/office/drawing/2014/main" id="{82A3EFFF-F318-DFA4-D7CF-17C2D181D2BE}"/>
                  </a:ext>
                </a:extLst>
              </p:cNvPr>
              <p:cNvSpPr>
                <a:spLocks/>
              </p:cNvSpPr>
              <p:nvPr/>
            </p:nvSpPr>
            <p:spPr bwMode="auto">
              <a:xfrm>
                <a:off x="4343" y="2930"/>
                <a:ext cx="17" cy="18"/>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7" name="Freeform 323">
                <a:extLst>
                  <a:ext uri="{FF2B5EF4-FFF2-40B4-BE49-F238E27FC236}">
                    <a16:creationId xmlns:a16="http://schemas.microsoft.com/office/drawing/2014/main" id="{AC3DBB8A-6888-4EED-F7C4-A4EC2F93FB67}"/>
                  </a:ext>
                </a:extLst>
              </p:cNvPr>
              <p:cNvSpPr>
                <a:spLocks/>
              </p:cNvSpPr>
              <p:nvPr/>
            </p:nvSpPr>
            <p:spPr bwMode="auto">
              <a:xfrm>
                <a:off x="4345" y="2943"/>
                <a:ext cx="17" cy="18"/>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8" name="Freeform 324">
                <a:extLst>
                  <a:ext uri="{FF2B5EF4-FFF2-40B4-BE49-F238E27FC236}">
                    <a16:creationId xmlns:a16="http://schemas.microsoft.com/office/drawing/2014/main" id="{DB393D22-BA7C-296E-2A77-AB899E0E959A}"/>
                  </a:ext>
                </a:extLst>
              </p:cNvPr>
              <p:cNvSpPr>
                <a:spLocks/>
              </p:cNvSpPr>
              <p:nvPr/>
            </p:nvSpPr>
            <p:spPr bwMode="auto">
              <a:xfrm>
                <a:off x="4345" y="2955"/>
                <a:ext cx="17" cy="18"/>
              </a:xfrm>
              <a:custGeom>
                <a:avLst/>
                <a:gdLst>
                  <a:gd name="T0" fmla="*/ 0 w 17"/>
                  <a:gd name="T1" fmla="*/ 0 h 18"/>
                  <a:gd name="T2" fmla="*/ 0 w 17"/>
                  <a:gd name="T3" fmla="*/ 0 h 18"/>
                  <a:gd name="T4" fmla="*/ 1 w 17"/>
                  <a:gd name="T5" fmla="*/ 3 h 18"/>
                  <a:gd name="T6" fmla="*/ 3 w 17"/>
                  <a:gd name="T7" fmla="*/ 6 h 18"/>
                  <a:gd name="T8" fmla="*/ 4 w 17"/>
                  <a:gd name="T9" fmla="*/ 9 h 18"/>
                  <a:gd name="T10" fmla="*/ 6 w 17"/>
                  <a:gd name="T11" fmla="*/ 11 h 18"/>
                  <a:gd name="T12" fmla="*/ 8 w 17"/>
                  <a:gd name="T13" fmla="*/ 13 h 18"/>
                  <a:gd name="T14" fmla="*/ 11 w 17"/>
                  <a:gd name="T15" fmla="*/ 14 h 18"/>
                  <a:gd name="T16" fmla="*/ 13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4" y="9"/>
                    </a:lnTo>
                    <a:lnTo>
                      <a:pt x="6" y="11"/>
                    </a:lnTo>
                    <a:lnTo>
                      <a:pt x="8" y="13"/>
                    </a:lnTo>
                    <a:lnTo>
                      <a:pt x="11" y="14"/>
                    </a:lnTo>
                    <a:lnTo>
                      <a:pt x="13"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59" name="Freeform 325">
                <a:extLst>
                  <a:ext uri="{FF2B5EF4-FFF2-40B4-BE49-F238E27FC236}">
                    <a16:creationId xmlns:a16="http://schemas.microsoft.com/office/drawing/2014/main" id="{EF41EF3B-4427-6B4C-6D34-8E12DBB41619}"/>
                  </a:ext>
                </a:extLst>
              </p:cNvPr>
              <p:cNvSpPr>
                <a:spLocks/>
              </p:cNvSpPr>
              <p:nvPr/>
            </p:nvSpPr>
            <p:spPr bwMode="auto">
              <a:xfrm>
                <a:off x="4346" y="2970"/>
                <a:ext cx="17" cy="19"/>
              </a:xfrm>
              <a:custGeom>
                <a:avLst/>
                <a:gdLst>
                  <a:gd name="T0" fmla="*/ 0 w 17"/>
                  <a:gd name="T1" fmla="*/ 0 h 19"/>
                  <a:gd name="T2" fmla="*/ 0 w 17"/>
                  <a:gd name="T3" fmla="*/ 0 h 19"/>
                  <a:gd name="T4" fmla="*/ 1 w 17"/>
                  <a:gd name="T5" fmla="*/ 4 h 19"/>
                  <a:gd name="T6" fmla="*/ 3 w 17"/>
                  <a:gd name="T7" fmla="*/ 7 h 19"/>
                  <a:gd name="T8" fmla="*/ 5 w 17"/>
                  <a:gd name="T9" fmla="*/ 9 h 19"/>
                  <a:gd name="T10" fmla="*/ 7 w 17"/>
                  <a:gd name="T11" fmla="*/ 11 h 19"/>
                  <a:gd name="T12" fmla="*/ 9 w 17"/>
                  <a:gd name="T13" fmla="*/ 13 h 19"/>
                  <a:gd name="T14" fmla="*/ 11 w 17"/>
                  <a:gd name="T15" fmla="*/ 15 h 19"/>
                  <a:gd name="T16" fmla="*/ 13 w 17"/>
                  <a:gd name="T17" fmla="*/ 17 h 19"/>
                  <a:gd name="T18" fmla="*/ 16 w 17"/>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9">
                    <a:moveTo>
                      <a:pt x="0" y="0"/>
                    </a:moveTo>
                    <a:lnTo>
                      <a:pt x="0" y="0"/>
                    </a:lnTo>
                    <a:lnTo>
                      <a:pt x="1" y="4"/>
                    </a:lnTo>
                    <a:lnTo>
                      <a:pt x="3" y="7"/>
                    </a:lnTo>
                    <a:lnTo>
                      <a:pt x="5" y="9"/>
                    </a:lnTo>
                    <a:lnTo>
                      <a:pt x="7" y="11"/>
                    </a:lnTo>
                    <a:lnTo>
                      <a:pt x="9" y="13"/>
                    </a:lnTo>
                    <a:lnTo>
                      <a:pt x="11" y="15"/>
                    </a:lnTo>
                    <a:lnTo>
                      <a:pt x="13" y="17"/>
                    </a:lnTo>
                    <a:lnTo>
                      <a:pt x="16"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0" name="Freeform 326">
                <a:extLst>
                  <a:ext uri="{FF2B5EF4-FFF2-40B4-BE49-F238E27FC236}">
                    <a16:creationId xmlns:a16="http://schemas.microsoft.com/office/drawing/2014/main" id="{3867FA69-E0D8-0A9A-BC9F-DB8D5ACDD92B}"/>
                  </a:ext>
                </a:extLst>
              </p:cNvPr>
              <p:cNvSpPr>
                <a:spLocks/>
              </p:cNvSpPr>
              <p:nvPr/>
            </p:nvSpPr>
            <p:spPr bwMode="auto">
              <a:xfrm>
                <a:off x="4346" y="2983"/>
                <a:ext cx="18" cy="18"/>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1" name="Freeform 327">
                <a:extLst>
                  <a:ext uri="{FF2B5EF4-FFF2-40B4-BE49-F238E27FC236}">
                    <a16:creationId xmlns:a16="http://schemas.microsoft.com/office/drawing/2014/main" id="{A2A63F1C-71E0-B6F2-F608-3621D64C32AB}"/>
                  </a:ext>
                </a:extLst>
              </p:cNvPr>
              <p:cNvSpPr>
                <a:spLocks/>
              </p:cNvSpPr>
              <p:nvPr/>
            </p:nvSpPr>
            <p:spPr bwMode="auto">
              <a:xfrm>
                <a:off x="4346" y="2997"/>
                <a:ext cx="18" cy="18"/>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2" name="Freeform 328">
                <a:extLst>
                  <a:ext uri="{FF2B5EF4-FFF2-40B4-BE49-F238E27FC236}">
                    <a16:creationId xmlns:a16="http://schemas.microsoft.com/office/drawing/2014/main" id="{C26CAF96-155A-D237-C05A-47505D101747}"/>
                  </a:ext>
                </a:extLst>
              </p:cNvPr>
              <p:cNvSpPr>
                <a:spLocks/>
              </p:cNvSpPr>
              <p:nvPr/>
            </p:nvSpPr>
            <p:spPr bwMode="auto">
              <a:xfrm>
                <a:off x="4372" y="2994"/>
                <a:ext cx="17" cy="17"/>
              </a:xfrm>
              <a:custGeom>
                <a:avLst/>
                <a:gdLst>
                  <a:gd name="T0" fmla="*/ 16 w 17"/>
                  <a:gd name="T1" fmla="*/ 0 h 17"/>
                  <a:gd name="T2" fmla="*/ 16 w 17"/>
                  <a:gd name="T3" fmla="*/ 0 h 17"/>
                  <a:gd name="T4" fmla="*/ 14 w 17"/>
                  <a:gd name="T5" fmla="*/ 4 h 17"/>
                  <a:gd name="T6" fmla="*/ 13 w 17"/>
                  <a:gd name="T7" fmla="*/ 6 h 17"/>
                  <a:gd name="T8" fmla="*/ 11 w 17"/>
                  <a:gd name="T9" fmla="*/ 8 h 17"/>
                  <a:gd name="T10" fmla="*/ 10 w 17"/>
                  <a:gd name="T11" fmla="*/ 10 h 17"/>
                  <a:gd name="T12" fmla="*/ 7 w 17"/>
                  <a:gd name="T13" fmla="*/ 12 h 17"/>
                  <a:gd name="T14" fmla="*/ 4 w 17"/>
                  <a:gd name="T15" fmla="*/ 14 h 17"/>
                  <a:gd name="T16" fmla="*/ 1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4"/>
                    </a:lnTo>
                    <a:lnTo>
                      <a:pt x="13" y="6"/>
                    </a:lnTo>
                    <a:lnTo>
                      <a:pt x="11" y="8"/>
                    </a:lnTo>
                    <a:lnTo>
                      <a:pt x="10" y="10"/>
                    </a:lnTo>
                    <a:lnTo>
                      <a:pt x="7" y="12"/>
                    </a:lnTo>
                    <a:lnTo>
                      <a:pt x="4" y="14"/>
                    </a:lnTo>
                    <a:lnTo>
                      <a:pt x="1"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3" name="Freeform 329">
                <a:extLst>
                  <a:ext uri="{FF2B5EF4-FFF2-40B4-BE49-F238E27FC236}">
                    <a16:creationId xmlns:a16="http://schemas.microsoft.com/office/drawing/2014/main" id="{FB9A7BD8-41DA-9854-41E1-AF57F7EF01C4}"/>
                  </a:ext>
                </a:extLst>
              </p:cNvPr>
              <p:cNvSpPr>
                <a:spLocks/>
              </p:cNvSpPr>
              <p:nvPr/>
            </p:nvSpPr>
            <p:spPr bwMode="auto">
              <a:xfrm>
                <a:off x="4370" y="2981"/>
                <a:ext cx="17" cy="17"/>
              </a:xfrm>
              <a:custGeom>
                <a:avLst/>
                <a:gdLst>
                  <a:gd name="T0" fmla="*/ 16 w 17"/>
                  <a:gd name="T1" fmla="*/ 0 h 17"/>
                  <a:gd name="T2" fmla="*/ 16 w 17"/>
                  <a:gd name="T3" fmla="*/ 0 h 17"/>
                  <a:gd name="T4" fmla="*/ 14 w 17"/>
                  <a:gd name="T5" fmla="*/ 2 h 17"/>
                  <a:gd name="T6" fmla="*/ 13 w 17"/>
                  <a:gd name="T7" fmla="*/ 5 h 17"/>
                  <a:gd name="T8" fmla="*/ 12 w 17"/>
                  <a:gd name="T9" fmla="*/ 8 h 17"/>
                  <a:gd name="T10" fmla="*/ 10 w 17"/>
                  <a:gd name="T11" fmla="*/ 10 h 17"/>
                  <a:gd name="T12" fmla="*/ 8 w 17"/>
                  <a:gd name="T13" fmla="*/ 13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3" y="5"/>
                    </a:lnTo>
                    <a:lnTo>
                      <a:pt x="12" y="8"/>
                    </a:lnTo>
                    <a:lnTo>
                      <a:pt x="10" y="10"/>
                    </a:lnTo>
                    <a:lnTo>
                      <a:pt x="8" y="13"/>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4" name="Freeform 330">
                <a:extLst>
                  <a:ext uri="{FF2B5EF4-FFF2-40B4-BE49-F238E27FC236}">
                    <a16:creationId xmlns:a16="http://schemas.microsoft.com/office/drawing/2014/main" id="{97C2FECB-0277-F358-B200-991ACF5AFF81}"/>
                  </a:ext>
                </a:extLst>
              </p:cNvPr>
              <p:cNvSpPr>
                <a:spLocks/>
              </p:cNvSpPr>
              <p:nvPr/>
            </p:nvSpPr>
            <p:spPr bwMode="auto">
              <a:xfrm>
                <a:off x="4372" y="2971"/>
                <a:ext cx="17" cy="17"/>
              </a:xfrm>
              <a:custGeom>
                <a:avLst/>
                <a:gdLst>
                  <a:gd name="T0" fmla="*/ 16 w 17"/>
                  <a:gd name="T1" fmla="*/ 0 h 17"/>
                  <a:gd name="T2" fmla="*/ 16 w 17"/>
                  <a:gd name="T3" fmla="*/ 0 h 17"/>
                  <a:gd name="T4" fmla="*/ 14 w 17"/>
                  <a:gd name="T5" fmla="*/ 2 h 17"/>
                  <a:gd name="T6" fmla="*/ 12 w 17"/>
                  <a:gd name="T7" fmla="*/ 5 h 17"/>
                  <a:gd name="T8" fmla="*/ 11 w 17"/>
                  <a:gd name="T9" fmla="*/ 8 h 17"/>
                  <a:gd name="T10" fmla="*/ 9 w 17"/>
                  <a:gd name="T11" fmla="*/ 10 h 17"/>
                  <a:gd name="T12" fmla="*/ 8 w 17"/>
                  <a:gd name="T13" fmla="*/ 12 h 17"/>
                  <a:gd name="T14" fmla="*/ 5 w 17"/>
                  <a:gd name="T15" fmla="*/ 13 h 17"/>
                  <a:gd name="T16" fmla="*/ 3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2" y="5"/>
                    </a:lnTo>
                    <a:lnTo>
                      <a:pt x="11" y="8"/>
                    </a:lnTo>
                    <a:lnTo>
                      <a:pt x="9" y="10"/>
                    </a:lnTo>
                    <a:lnTo>
                      <a:pt x="8" y="12"/>
                    </a:lnTo>
                    <a:lnTo>
                      <a:pt x="5"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5" name="Freeform 331">
                <a:extLst>
                  <a:ext uri="{FF2B5EF4-FFF2-40B4-BE49-F238E27FC236}">
                    <a16:creationId xmlns:a16="http://schemas.microsoft.com/office/drawing/2014/main" id="{7C6AAC20-689A-45E8-876D-FFB6D4216A13}"/>
                  </a:ext>
                </a:extLst>
              </p:cNvPr>
              <p:cNvSpPr>
                <a:spLocks/>
              </p:cNvSpPr>
              <p:nvPr/>
            </p:nvSpPr>
            <p:spPr bwMode="auto">
              <a:xfrm>
                <a:off x="4373" y="2961"/>
                <a:ext cx="17" cy="17"/>
              </a:xfrm>
              <a:custGeom>
                <a:avLst/>
                <a:gdLst>
                  <a:gd name="T0" fmla="*/ 16 w 17"/>
                  <a:gd name="T1" fmla="*/ 0 h 17"/>
                  <a:gd name="T2" fmla="*/ 16 w 17"/>
                  <a:gd name="T3" fmla="*/ 0 h 17"/>
                  <a:gd name="T4" fmla="*/ 13 w 17"/>
                  <a:gd name="T5" fmla="*/ 2 h 17"/>
                  <a:gd name="T6" fmla="*/ 12 w 17"/>
                  <a:gd name="T7" fmla="*/ 6 h 17"/>
                  <a:gd name="T8" fmla="*/ 10 w 17"/>
                  <a:gd name="T9" fmla="*/ 9 h 17"/>
                  <a:gd name="T10" fmla="*/ 9 w 17"/>
                  <a:gd name="T11" fmla="*/ 10 h 17"/>
                  <a:gd name="T12" fmla="*/ 7 w 17"/>
                  <a:gd name="T13" fmla="*/ 13 h 17"/>
                  <a:gd name="T14" fmla="*/ 5 w 17"/>
                  <a:gd name="T15" fmla="*/ 14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3" y="2"/>
                    </a:lnTo>
                    <a:lnTo>
                      <a:pt x="12" y="6"/>
                    </a:lnTo>
                    <a:lnTo>
                      <a:pt x="10" y="9"/>
                    </a:lnTo>
                    <a:lnTo>
                      <a:pt x="9" y="10"/>
                    </a:lnTo>
                    <a:lnTo>
                      <a:pt x="7" y="13"/>
                    </a:lnTo>
                    <a:lnTo>
                      <a:pt x="5" y="14"/>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6" name="Freeform 332">
                <a:extLst>
                  <a:ext uri="{FF2B5EF4-FFF2-40B4-BE49-F238E27FC236}">
                    <a16:creationId xmlns:a16="http://schemas.microsoft.com/office/drawing/2014/main" id="{99D2B62D-995E-B2EA-A002-EB58C1D7FD56}"/>
                  </a:ext>
                </a:extLst>
              </p:cNvPr>
              <p:cNvSpPr>
                <a:spLocks/>
              </p:cNvSpPr>
              <p:nvPr/>
            </p:nvSpPr>
            <p:spPr bwMode="auto">
              <a:xfrm>
                <a:off x="4372" y="2947"/>
                <a:ext cx="17" cy="17"/>
              </a:xfrm>
              <a:custGeom>
                <a:avLst/>
                <a:gdLst>
                  <a:gd name="T0" fmla="*/ 16 w 17"/>
                  <a:gd name="T1" fmla="*/ 0 h 17"/>
                  <a:gd name="T2" fmla="*/ 16 w 17"/>
                  <a:gd name="T3" fmla="*/ 0 h 17"/>
                  <a:gd name="T4" fmla="*/ 15 w 17"/>
                  <a:gd name="T5" fmla="*/ 2 h 17"/>
                  <a:gd name="T6" fmla="*/ 13 w 17"/>
                  <a:gd name="T7" fmla="*/ 5 h 17"/>
                  <a:gd name="T8" fmla="*/ 11 w 17"/>
                  <a:gd name="T9" fmla="*/ 8 h 17"/>
                  <a:gd name="T10" fmla="*/ 9 w 17"/>
                  <a:gd name="T11" fmla="*/ 10 h 17"/>
                  <a:gd name="T12" fmla="*/ 7 w 17"/>
                  <a:gd name="T13" fmla="*/ 12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5" y="2"/>
                    </a:lnTo>
                    <a:lnTo>
                      <a:pt x="13" y="5"/>
                    </a:lnTo>
                    <a:lnTo>
                      <a:pt x="11" y="8"/>
                    </a:lnTo>
                    <a:lnTo>
                      <a:pt x="9" y="10"/>
                    </a:lnTo>
                    <a:lnTo>
                      <a:pt x="7" y="12"/>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7" name="Freeform 333">
                <a:extLst>
                  <a:ext uri="{FF2B5EF4-FFF2-40B4-BE49-F238E27FC236}">
                    <a16:creationId xmlns:a16="http://schemas.microsoft.com/office/drawing/2014/main" id="{C1EB9F2E-4C7C-60F7-B924-C72B24CFDE1C}"/>
                  </a:ext>
                </a:extLst>
              </p:cNvPr>
              <p:cNvSpPr>
                <a:spLocks/>
              </p:cNvSpPr>
              <p:nvPr/>
            </p:nvSpPr>
            <p:spPr bwMode="auto">
              <a:xfrm>
                <a:off x="4372" y="2935"/>
                <a:ext cx="19" cy="17"/>
              </a:xfrm>
              <a:custGeom>
                <a:avLst/>
                <a:gdLst>
                  <a:gd name="T0" fmla="*/ 18 w 19"/>
                  <a:gd name="T1" fmla="*/ 0 h 17"/>
                  <a:gd name="T2" fmla="*/ 18 w 19"/>
                  <a:gd name="T3" fmla="*/ 0 h 17"/>
                  <a:gd name="T4" fmla="*/ 16 w 19"/>
                  <a:gd name="T5" fmla="*/ 3 h 17"/>
                  <a:gd name="T6" fmla="*/ 15 w 19"/>
                  <a:gd name="T7" fmla="*/ 5 h 17"/>
                  <a:gd name="T8" fmla="*/ 13 w 19"/>
                  <a:gd name="T9" fmla="*/ 8 h 17"/>
                  <a:gd name="T10" fmla="*/ 11 w 19"/>
                  <a:gd name="T11" fmla="*/ 10 h 17"/>
                  <a:gd name="T12" fmla="*/ 9 w 19"/>
                  <a:gd name="T13" fmla="*/ 12 h 17"/>
                  <a:gd name="T14" fmla="*/ 7 w 19"/>
                  <a:gd name="T15" fmla="*/ 13 h 17"/>
                  <a:gd name="T16" fmla="*/ 3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6" y="3"/>
                    </a:lnTo>
                    <a:lnTo>
                      <a:pt x="15" y="5"/>
                    </a:lnTo>
                    <a:lnTo>
                      <a:pt x="13" y="8"/>
                    </a:lnTo>
                    <a:lnTo>
                      <a:pt x="11" y="10"/>
                    </a:lnTo>
                    <a:lnTo>
                      <a:pt x="9" y="12"/>
                    </a:lnTo>
                    <a:lnTo>
                      <a:pt x="7"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8" name="Freeform 334">
                <a:extLst>
                  <a:ext uri="{FF2B5EF4-FFF2-40B4-BE49-F238E27FC236}">
                    <a16:creationId xmlns:a16="http://schemas.microsoft.com/office/drawing/2014/main" id="{B2B5FEB5-0826-DF9F-152B-58B97D609641}"/>
                  </a:ext>
                </a:extLst>
              </p:cNvPr>
              <p:cNvSpPr>
                <a:spLocks/>
              </p:cNvSpPr>
              <p:nvPr/>
            </p:nvSpPr>
            <p:spPr bwMode="auto">
              <a:xfrm>
                <a:off x="4373" y="2920"/>
                <a:ext cx="18" cy="17"/>
              </a:xfrm>
              <a:custGeom>
                <a:avLst/>
                <a:gdLst>
                  <a:gd name="T0" fmla="*/ 17 w 18"/>
                  <a:gd name="T1" fmla="*/ 0 h 17"/>
                  <a:gd name="T2" fmla="*/ 17 w 18"/>
                  <a:gd name="T3" fmla="*/ 0 h 17"/>
                  <a:gd name="T4" fmla="*/ 16 w 18"/>
                  <a:gd name="T5" fmla="*/ 3 h 17"/>
                  <a:gd name="T6" fmla="*/ 14 w 18"/>
                  <a:gd name="T7" fmla="*/ 6 h 17"/>
                  <a:gd name="T8" fmla="*/ 13 w 18"/>
                  <a:gd name="T9" fmla="*/ 8 h 17"/>
                  <a:gd name="T10" fmla="*/ 11 w 18"/>
                  <a:gd name="T11" fmla="*/ 10 h 17"/>
                  <a:gd name="T12" fmla="*/ 9 w 18"/>
                  <a:gd name="T13" fmla="*/ 12 h 17"/>
                  <a:gd name="T14" fmla="*/ 6 w 18"/>
                  <a:gd name="T15" fmla="*/ 13 h 17"/>
                  <a:gd name="T16" fmla="*/ 3 w 18"/>
                  <a:gd name="T17" fmla="*/ 14 h 17"/>
                  <a:gd name="T18" fmla="*/ 0 w 1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7">
                    <a:moveTo>
                      <a:pt x="17" y="0"/>
                    </a:moveTo>
                    <a:lnTo>
                      <a:pt x="17" y="0"/>
                    </a:lnTo>
                    <a:lnTo>
                      <a:pt x="16" y="3"/>
                    </a:lnTo>
                    <a:lnTo>
                      <a:pt x="14" y="6"/>
                    </a:lnTo>
                    <a:lnTo>
                      <a:pt x="13" y="8"/>
                    </a:lnTo>
                    <a:lnTo>
                      <a:pt x="11" y="10"/>
                    </a:lnTo>
                    <a:lnTo>
                      <a:pt x="9" y="12"/>
                    </a:lnTo>
                    <a:lnTo>
                      <a:pt x="6"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69" name="Freeform 335">
                <a:extLst>
                  <a:ext uri="{FF2B5EF4-FFF2-40B4-BE49-F238E27FC236}">
                    <a16:creationId xmlns:a16="http://schemas.microsoft.com/office/drawing/2014/main" id="{5ACE0972-8E98-DBA0-5C54-57B8334EFE5D}"/>
                  </a:ext>
                </a:extLst>
              </p:cNvPr>
              <p:cNvSpPr>
                <a:spLocks/>
              </p:cNvSpPr>
              <p:nvPr/>
            </p:nvSpPr>
            <p:spPr bwMode="auto">
              <a:xfrm>
                <a:off x="4372" y="2909"/>
                <a:ext cx="19" cy="17"/>
              </a:xfrm>
              <a:custGeom>
                <a:avLst/>
                <a:gdLst>
                  <a:gd name="T0" fmla="*/ 18 w 19"/>
                  <a:gd name="T1" fmla="*/ 0 h 17"/>
                  <a:gd name="T2" fmla="*/ 18 w 19"/>
                  <a:gd name="T3" fmla="*/ 0 h 17"/>
                  <a:gd name="T4" fmla="*/ 17 w 19"/>
                  <a:gd name="T5" fmla="*/ 3 h 17"/>
                  <a:gd name="T6" fmla="*/ 15 w 19"/>
                  <a:gd name="T7" fmla="*/ 5 h 17"/>
                  <a:gd name="T8" fmla="*/ 13 w 19"/>
                  <a:gd name="T9" fmla="*/ 8 h 17"/>
                  <a:gd name="T10" fmla="*/ 12 w 19"/>
                  <a:gd name="T11" fmla="*/ 10 h 17"/>
                  <a:gd name="T12" fmla="*/ 9 w 19"/>
                  <a:gd name="T13" fmla="*/ 12 h 17"/>
                  <a:gd name="T14" fmla="*/ 7 w 19"/>
                  <a:gd name="T15" fmla="*/ 14 h 17"/>
                  <a:gd name="T16" fmla="*/ 4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7" y="3"/>
                    </a:lnTo>
                    <a:lnTo>
                      <a:pt x="15" y="5"/>
                    </a:lnTo>
                    <a:lnTo>
                      <a:pt x="13" y="8"/>
                    </a:lnTo>
                    <a:lnTo>
                      <a:pt x="12" y="10"/>
                    </a:lnTo>
                    <a:lnTo>
                      <a:pt x="9" y="12"/>
                    </a:lnTo>
                    <a:lnTo>
                      <a:pt x="7" y="14"/>
                    </a:lnTo>
                    <a:lnTo>
                      <a:pt x="4"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0" name="Freeform 336">
                <a:extLst>
                  <a:ext uri="{FF2B5EF4-FFF2-40B4-BE49-F238E27FC236}">
                    <a16:creationId xmlns:a16="http://schemas.microsoft.com/office/drawing/2014/main" id="{A2575DD0-D49F-FC33-BA6A-F59593A70E41}"/>
                  </a:ext>
                </a:extLst>
              </p:cNvPr>
              <p:cNvSpPr>
                <a:spLocks/>
              </p:cNvSpPr>
              <p:nvPr/>
            </p:nvSpPr>
            <p:spPr bwMode="auto">
              <a:xfrm>
                <a:off x="4365" y="2920"/>
                <a:ext cx="17" cy="17"/>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1" name="Freeform 337">
                <a:extLst>
                  <a:ext uri="{FF2B5EF4-FFF2-40B4-BE49-F238E27FC236}">
                    <a16:creationId xmlns:a16="http://schemas.microsoft.com/office/drawing/2014/main" id="{B60F20BD-6505-634A-1CC0-5D6772546E6A}"/>
                  </a:ext>
                </a:extLst>
              </p:cNvPr>
              <p:cNvSpPr>
                <a:spLocks/>
              </p:cNvSpPr>
              <p:nvPr/>
            </p:nvSpPr>
            <p:spPr bwMode="auto">
              <a:xfrm>
                <a:off x="4365" y="291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2" name="Freeform 338">
                <a:extLst>
                  <a:ext uri="{FF2B5EF4-FFF2-40B4-BE49-F238E27FC236}">
                    <a16:creationId xmlns:a16="http://schemas.microsoft.com/office/drawing/2014/main" id="{6B7F26F8-CC2F-D8EA-992A-D3535E3D6036}"/>
                  </a:ext>
                </a:extLst>
              </p:cNvPr>
              <p:cNvSpPr>
                <a:spLocks/>
              </p:cNvSpPr>
              <p:nvPr/>
            </p:nvSpPr>
            <p:spPr bwMode="auto">
              <a:xfrm>
                <a:off x="4364" y="291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3" name="Freeform 339">
                <a:extLst>
                  <a:ext uri="{FF2B5EF4-FFF2-40B4-BE49-F238E27FC236}">
                    <a16:creationId xmlns:a16="http://schemas.microsoft.com/office/drawing/2014/main" id="{7EFF66B8-2EE2-1DE1-7593-C7BAF8E92011}"/>
                  </a:ext>
                </a:extLst>
              </p:cNvPr>
              <p:cNvSpPr>
                <a:spLocks/>
              </p:cNvSpPr>
              <p:nvPr/>
            </p:nvSpPr>
            <p:spPr bwMode="auto">
              <a:xfrm>
                <a:off x="4365" y="2930"/>
                <a:ext cx="17" cy="17"/>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4" name="Freeform 340">
                <a:extLst>
                  <a:ext uri="{FF2B5EF4-FFF2-40B4-BE49-F238E27FC236}">
                    <a16:creationId xmlns:a16="http://schemas.microsoft.com/office/drawing/2014/main" id="{8CE854A2-ABF4-3BCA-1D60-3D7FFFFD0446}"/>
                  </a:ext>
                </a:extLst>
              </p:cNvPr>
              <p:cNvSpPr>
                <a:spLocks/>
              </p:cNvSpPr>
              <p:nvPr/>
            </p:nvSpPr>
            <p:spPr bwMode="auto">
              <a:xfrm>
                <a:off x="4365" y="292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5" name="Freeform 341">
                <a:extLst>
                  <a:ext uri="{FF2B5EF4-FFF2-40B4-BE49-F238E27FC236}">
                    <a16:creationId xmlns:a16="http://schemas.microsoft.com/office/drawing/2014/main" id="{4ADBD2A9-5D33-C477-59F2-EEA92372B2A6}"/>
                  </a:ext>
                </a:extLst>
              </p:cNvPr>
              <p:cNvSpPr>
                <a:spLocks/>
              </p:cNvSpPr>
              <p:nvPr/>
            </p:nvSpPr>
            <p:spPr bwMode="auto">
              <a:xfrm>
                <a:off x="4364" y="292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6" name="Freeform 342">
                <a:extLst>
                  <a:ext uri="{FF2B5EF4-FFF2-40B4-BE49-F238E27FC236}">
                    <a16:creationId xmlns:a16="http://schemas.microsoft.com/office/drawing/2014/main" id="{286B3FEF-67EB-3718-315C-7640C21E80FA}"/>
                  </a:ext>
                </a:extLst>
              </p:cNvPr>
              <p:cNvSpPr>
                <a:spLocks/>
              </p:cNvSpPr>
              <p:nvPr/>
            </p:nvSpPr>
            <p:spPr bwMode="auto">
              <a:xfrm>
                <a:off x="4364" y="2940"/>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7" name="Freeform 343">
                <a:extLst>
                  <a:ext uri="{FF2B5EF4-FFF2-40B4-BE49-F238E27FC236}">
                    <a16:creationId xmlns:a16="http://schemas.microsoft.com/office/drawing/2014/main" id="{6009B1D9-97AC-9950-79FB-D75F6B1F2E38}"/>
                  </a:ext>
                </a:extLst>
              </p:cNvPr>
              <p:cNvSpPr>
                <a:spLocks/>
              </p:cNvSpPr>
              <p:nvPr/>
            </p:nvSpPr>
            <p:spPr bwMode="auto">
              <a:xfrm>
                <a:off x="4364" y="293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8" name="Freeform 344">
                <a:extLst>
                  <a:ext uri="{FF2B5EF4-FFF2-40B4-BE49-F238E27FC236}">
                    <a16:creationId xmlns:a16="http://schemas.microsoft.com/office/drawing/2014/main" id="{3A28A3E2-D6D6-0101-C31B-F41F03C02303}"/>
                  </a:ext>
                </a:extLst>
              </p:cNvPr>
              <p:cNvSpPr>
                <a:spLocks/>
              </p:cNvSpPr>
              <p:nvPr/>
            </p:nvSpPr>
            <p:spPr bwMode="auto">
              <a:xfrm>
                <a:off x="4364" y="293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79" name="Freeform 345">
                <a:extLst>
                  <a:ext uri="{FF2B5EF4-FFF2-40B4-BE49-F238E27FC236}">
                    <a16:creationId xmlns:a16="http://schemas.microsoft.com/office/drawing/2014/main" id="{212ADE08-3E28-26F5-1112-BC7D94D1A31E}"/>
                  </a:ext>
                </a:extLst>
              </p:cNvPr>
              <p:cNvSpPr>
                <a:spLocks/>
              </p:cNvSpPr>
              <p:nvPr/>
            </p:nvSpPr>
            <p:spPr bwMode="auto">
              <a:xfrm>
                <a:off x="4365" y="2941"/>
                <a:ext cx="17" cy="17"/>
              </a:xfrm>
              <a:custGeom>
                <a:avLst/>
                <a:gdLst>
                  <a:gd name="T0" fmla="*/ 0 w 17"/>
                  <a:gd name="T1" fmla="*/ 0 h 17"/>
                  <a:gd name="T2" fmla="*/ 0 w 17"/>
                  <a:gd name="T3" fmla="*/ 0 h 17"/>
                  <a:gd name="T4" fmla="*/ 0 w 17"/>
                  <a:gd name="T5" fmla="*/ 6 h 17"/>
                  <a:gd name="T6" fmla="*/ 4 w 17"/>
                  <a:gd name="T7" fmla="*/ 11 h 17"/>
                  <a:gd name="T8" fmla="*/ 8 w 17"/>
                  <a:gd name="T9" fmla="*/ 14 h 17"/>
                  <a:gd name="T10" fmla="*/ 8 w 17"/>
                  <a:gd name="T11" fmla="*/ 16 h 17"/>
                  <a:gd name="T12" fmla="*/ 12 w 17"/>
                  <a:gd name="T13" fmla="*/ 16 h 17"/>
                  <a:gd name="T14" fmla="*/ 16 w 17"/>
                  <a:gd name="T15" fmla="*/ 16 h 17"/>
                  <a:gd name="T16" fmla="*/ 16 w 17"/>
                  <a:gd name="T17" fmla="*/ 1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0"/>
                    </a:moveTo>
                    <a:lnTo>
                      <a:pt x="0" y="0"/>
                    </a:lnTo>
                    <a:lnTo>
                      <a:pt x="0" y="6"/>
                    </a:lnTo>
                    <a:lnTo>
                      <a:pt x="4" y="11"/>
                    </a:lnTo>
                    <a:lnTo>
                      <a:pt x="8" y="14"/>
                    </a:lnTo>
                    <a:lnTo>
                      <a:pt x="8" y="16"/>
                    </a:lnTo>
                    <a:lnTo>
                      <a:pt x="12" y="16"/>
                    </a:lnTo>
                    <a:lnTo>
                      <a:pt x="16" y="16"/>
                    </a:lnTo>
                    <a:lnTo>
                      <a:pt x="16" y="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0" name="Freeform 346">
                <a:extLst>
                  <a:ext uri="{FF2B5EF4-FFF2-40B4-BE49-F238E27FC236}">
                    <a16:creationId xmlns:a16="http://schemas.microsoft.com/office/drawing/2014/main" id="{5CCC0C0C-A2CA-CCB3-FEDC-62B853183AF9}"/>
                  </a:ext>
                </a:extLst>
              </p:cNvPr>
              <p:cNvSpPr>
                <a:spLocks/>
              </p:cNvSpPr>
              <p:nvPr/>
            </p:nvSpPr>
            <p:spPr bwMode="auto">
              <a:xfrm>
                <a:off x="4365" y="2947"/>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1" name="Freeform 347">
                <a:extLst>
                  <a:ext uri="{FF2B5EF4-FFF2-40B4-BE49-F238E27FC236}">
                    <a16:creationId xmlns:a16="http://schemas.microsoft.com/office/drawing/2014/main" id="{63093F9E-84B7-BC13-5551-A64E3EDCB0FC}"/>
                  </a:ext>
                </a:extLst>
              </p:cNvPr>
              <p:cNvSpPr>
                <a:spLocks/>
              </p:cNvSpPr>
              <p:nvPr/>
            </p:nvSpPr>
            <p:spPr bwMode="auto">
              <a:xfrm>
                <a:off x="4364" y="294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2" name="Freeform 348">
                <a:extLst>
                  <a:ext uri="{FF2B5EF4-FFF2-40B4-BE49-F238E27FC236}">
                    <a16:creationId xmlns:a16="http://schemas.microsoft.com/office/drawing/2014/main" id="{6CB8EA6C-9280-E1AC-406F-9750EA0D201B}"/>
                  </a:ext>
                </a:extLst>
              </p:cNvPr>
              <p:cNvSpPr>
                <a:spLocks/>
              </p:cNvSpPr>
              <p:nvPr/>
            </p:nvSpPr>
            <p:spPr bwMode="auto">
              <a:xfrm>
                <a:off x="4364" y="2960"/>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3" name="Freeform 349">
                <a:extLst>
                  <a:ext uri="{FF2B5EF4-FFF2-40B4-BE49-F238E27FC236}">
                    <a16:creationId xmlns:a16="http://schemas.microsoft.com/office/drawing/2014/main" id="{7E8B6170-96FD-B7B3-83BF-1E80DC542E92}"/>
                  </a:ext>
                </a:extLst>
              </p:cNvPr>
              <p:cNvSpPr>
                <a:spLocks/>
              </p:cNvSpPr>
              <p:nvPr/>
            </p:nvSpPr>
            <p:spPr bwMode="auto">
              <a:xfrm>
                <a:off x="4364" y="295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4" name="Freeform 350">
                <a:extLst>
                  <a:ext uri="{FF2B5EF4-FFF2-40B4-BE49-F238E27FC236}">
                    <a16:creationId xmlns:a16="http://schemas.microsoft.com/office/drawing/2014/main" id="{74823C35-FFE0-7B46-3D93-5F82A136812E}"/>
                  </a:ext>
                </a:extLst>
              </p:cNvPr>
              <p:cNvSpPr>
                <a:spLocks/>
              </p:cNvSpPr>
              <p:nvPr/>
            </p:nvSpPr>
            <p:spPr bwMode="auto">
              <a:xfrm>
                <a:off x="4364" y="2953"/>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5" name="Freeform 351">
                <a:extLst>
                  <a:ext uri="{FF2B5EF4-FFF2-40B4-BE49-F238E27FC236}">
                    <a16:creationId xmlns:a16="http://schemas.microsoft.com/office/drawing/2014/main" id="{8E75A09D-3D18-EE5A-EBC2-120F7D2DDA32}"/>
                  </a:ext>
                </a:extLst>
              </p:cNvPr>
              <p:cNvSpPr>
                <a:spLocks/>
              </p:cNvSpPr>
              <p:nvPr/>
            </p:nvSpPr>
            <p:spPr bwMode="auto">
              <a:xfrm>
                <a:off x="4365" y="297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6" name="Freeform 352">
                <a:extLst>
                  <a:ext uri="{FF2B5EF4-FFF2-40B4-BE49-F238E27FC236}">
                    <a16:creationId xmlns:a16="http://schemas.microsoft.com/office/drawing/2014/main" id="{38D93307-0338-7072-CCBF-8F92F887A2AC}"/>
                  </a:ext>
                </a:extLst>
              </p:cNvPr>
              <p:cNvSpPr>
                <a:spLocks/>
              </p:cNvSpPr>
              <p:nvPr/>
            </p:nvSpPr>
            <p:spPr bwMode="auto">
              <a:xfrm>
                <a:off x="4365" y="2967"/>
                <a:ext cx="17" cy="17"/>
              </a:xfrm>
              <a:custGeom>
                <a:avLst/>
                <a:gdLst>
                  <a:gd name="T0" fmla="*/ 0 w 17"/>
                  <a:gd name="T1" fmla="*/ 10 h 17"/>
                  <a:gd name="T2" fmla="*/ 0 w 17"/>
                  <a:gd name="T3" fmla="*/ 10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7" name="Freeform 353">
                <a:extLst>
                  <a:ext uri="{FF2B5EF4-FFF2-40B4-BE49-F238E27FC236}">
                    <a16:creationId xmlns:a16="http://schemas.microsoft.com/office/drawing/2014/main" id="{3B3A058C-0F15-1669-DB5C-E65185CF24F7}"/>
                  </a:ext>
                </a:extLst>
              </p:cNvPr>
              <p:cNvSpPr>
                <a:spLocks/>
              </p:cNvSpPr>
              <p:nvPr/>
            </p:nvSpPr>
            <p:spPr bwMode="auto">
              <a:xfrm>
                <a:off x="4364" y="2964"/>
                <a:ext cx="17" cy="17"/>
              </a:xfrm>
              <a:custGeom>
                <a:avLst/>
                <a:gdLst>
                  <a:gd name="T0" fmla="*/ 0 w 17"/>
                  <a:gd name="T1" fmla="*/ 10 h 17"/>
                  <a:gd name="T2" fmla="*/ 0 w 17"/>
                  <a:gd name="T3" fmla="*/ 10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8" name="Freeform 354">
                <a:extLst>
                  <a:ext uri="{FF2B5EF4-FFF2-40B4-BE49-F238E27FC236}">
                    <a16:creationId xmlns:a16="http://schemas.microsoft.com/office/drawing/2014/main" id="{41CB35AF-7895-CABC-4289-F144A46A627F}"/>
                  </a:ext>
                </a:extLst>
              </p:cNvPr>
              <p:cNvSpPr>
                <a:spLocks/>
              </p:cNvSpPr>
              <p:nvPr/>
            </p:nvSpPr>
            <p:spPr bwMode="auto">
              <a:xfrm>
                <a:off x="4365" y="298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89" name="Freeform 355">
                <a:extLst>
                  <a:ext uri="{FF2B5EF4-FFF2-40B4-BE49-F238E27FC236}">
                    <a16:creationId xmlns:a16="http://schemas.microsoft.com/office/drawing/2014/main" id="{A655C454-7E2B-F4A0-A2BE-175E06A16FBF}"/>
                  </a:ext>
                </a:extLst>
              </p:cNvPr>
              <p:cNvSpPr>
                <a:spLocks/>
              </p:cNvSpPr>
              <p:nvPr/>
            </p:nvSpPr>
            <p:spPr bwMode="auto">
              <a:xfrm>
                <a:off x="4365" y="2977"/>
                <a:ext cx="17" cy="17"/>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90" name="Freeform 356">
                <a:extLst>
                  <a:ext uri="{FF2B5EF4-FFF2-40B4-BE49-F238E27FC236}">
                    <a16:creationId xmlns:a16="http://schemas.microsoft.com/office/drawing/2014/main" id="{C5FF8CCC-F5C5-D80D-4983-8CF798B63E72}"/>
                  </a:ext>
                </a:extLst>
              </p:cNvPr>
              <p:cNvSpPr>
                <a:spLocks/>
              </p:cNvSpPr>
              <p:nvPr/>
            </p:nvSpPr>
            <p:spPr bwMode="auto">
              <a:xfrm>
                <a:off x="4364" y="2974"/>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91" name="Freeform 357">
                <a:extLst>
                  <a:ext uri="{FF2B5EF4-FFF2-40B4-BE49-F238E27FC236}">
                    <a16:creationId xmlns:a16="http://schemas.microsoft.com/office/drawing/2014/main" id="{E9538B45-5871-B95A-44A0-E2D7CFFB3183}"/>
                  </a:ext>
                </a:extLst>
              </p:cNvPr>
              <p:cNvSpPr>
                <a:spLocks/>
              </p:cNvSpPr>
              <p:nvPr/>
            </p:nvSpPr>
            <p:spPr bwMode="auto">
              <a:xfrm>
                <a:off x="4364" y="2991"/>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92" name="Freeform 358">
                <a:extLst>
                  <a:ext uri="{FF2B5EF4-FFF2-40B4-BE49-F238E27FC236}">
                    <a16:creationId xmlns:a16="http://schemas.microsoft.com/office/drawing/2014/main" id="{A71B4766-71A1-1DEC-F262-83BEBDD276C1}"/>
                  </a:ext>
                </a:extLst>
              </p:cNvPr>
              <p:cNvSpPr>
                <a:spLocks/>
              </p:cNvSpPr>
              <p:nvPr/>
            </p:nvSpPr>
            <p:spPr bwMode="auto">
              <a:xfrm>
                <a:off x="4364" y="2988"/>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93" name="Freeform 359">
                <a:extLst>
                  <a:ext uri="{FF2B5EF4-FFF2-40B4-BE49-F238E27FC236}">
                    <a16:creationId xmlns:a16="http://schemas.microsoft.com/office/drawing/2014/main" id="{43D12197-AE73-5140-C83D-ACB2DB072B38}"/>
                  </a:ext>
                </a:extLst>
              </p:cNvPr>
              <p:cNvSpPr>
                <a:spLocks/>
              </p:cNvSpPr>
              <p:nvPr/>
            </p:nvSpPr>
            <p:spPr bwMode="auto">
              <a:xfrm>
                <a:off x="4364" y="298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94" name="Freeform 360">
                <a:extLst>
                  <a:ext uri="{FF2B5EF4-FFF2-40B4-BE49-F238E27FC236}">
                    <a16:creationId xmlns:a16="http://schemas.microsoft.com/office/drawing/2014/main" id="{F7CD7E20-7C8C-7725-1B5C-66B688D3A730}"/>
                  </a:ext>
                </a:extLst>
              </p:cNvPr>
              <p:cNvSpPr>
                <a:spLocks/>
              </p:cNvSpPr>
              <p:nvPr/>
            </p:nvSpPr>
            <p:spPr bwMode="auto">
              <a:xfrm>
                <a:off x="4365" y="3001"/>
                <a:ext cx="17" cy="17"/>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95" name="Freeform 361">
                <a:extLst>
                  <a:ext uri="{FF2B5EF4-FFF2-40B4-BE49-F238E27FC236}">
                    <a16:creationId xmlns:a16="http://schemas.microsoft.com/office/drawing/2014/main" id="{B3AC61D4-20EF-3197-B2F5-7FD59E506031}"/>
                  </a:ext>
                </a:extLst>
              </p:cNvPr>
              <p:cNvSpPr>
                <a:spLocks/>
              </p:cNvSpPr>
              <p:nvPr/>
            </p:nvSpPr>
            <p:spPr bwMode="auto">
              <a:xfrm>
                <a:off x="4365" y="2998"/>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96" name="Freeform 362">
                <a:extLst>
                  <a:ext uri="{FF2B5EF4-FFF2-40B4-BE49-F238E27FC236}">
                    <a16:creationId xmlns:a16="http://schemas.microsoft.com/office/drawing/2014/main" id="{A28E4245-5C14-DC43-7922-F96D86B9180E}"/>
                  </a:ext>
                </a:extLst>
              </p:cNvPr>
              <p:cNvSpPr>
                <a:spLocks/>
              </p:cNvSpPr>
              <p:nvPr/>
            </p:nvSpPr>
            <p:spPr bwMode="auto">
              <a:xfrm>
                <a:off x="4364" y="299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97" name="Freeform 363">
                <a:extLst>
                  <a:ext uri="{FF2B5EF4-FFF2-40B4-BE49-F238E27FC236}">
                    <a16:creationId xmlns:a16="http://schemas.microsoft.com/office/drawing/2014/main" id="{7B98F918-7BC1-4403-839A-7DF7812EECAB}"/>
                  </a:ext>
                </a:extLst>
              </p:cNvPr>
              <p:cNvSpPr>
                <a:spLocks/>
              </p:cNvSpPr>
              <p:nvPr/>
            </p:nvSpPr>
            <p:spPr bwMode="auto">
              <a:xfrm>
                <a:off x="4364" y="3018"/>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98" name="Freeform 364">
                <a:extLst>
                  <a:ext uri="{FF2B5EF4-FFF2-40B4-BE49-F238E27FC236}">
                    <a16:creationId xmlns:a16="http://schemas.microsoft.com/office/drawing/2014/main" id="{A52A9A4E-2AF1-031D-8261-C0FEF050D459}"/>
                  </a:ext>
                </a:extLst>
              </p:cNvPr>
              <p:cNvSpPr>
                <a:spLocks/>
              </p:cNvSpPr>
              <p:nvPr/>
            </p:nvSpPr>
            <p:spPr bwMode="auto">
              <a:xfrm>
                <a:off x="4364" y="3015"/>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73734" name="Rectangle 365">
            <a:extLst>
              <a:ext uri="{FF2B5EF4-FFF2-40B4-BE49-F238E27FC236}">
                <a16:creationId xmlns:a16="http://schemas.microsoft.com/office/drawing/2014/main" id="{53561138-74FF-2B7F-31E7-E1DB209036A4}"/>
              </a:ext>
            </a:extLst>
          </p:cNvPr>
          <p:cNvSpPr>
            <a:spLocks noChangeArrowheads="1"/>
          </p:cNvSpPr>
          <p:nvPr/>
        </p:nvSpPr>
        <p:spPr bwMode="auto">
          <a:xfrm>
            <a:off x="1979613" y="1484313"/>
            <a:ext cx="3044825"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600" b="1">
                <a:latin typeface="Arial" panose="020B0604020202020204" pitchFamily="34" charset="0"/>
              </a:rPr>
              <a:t>Frequent intense suckling disrupts secretion of gonadotrophin releasing hormone (GnRH)</a:t>
            </a:r>
          </a:p>
        </p:txBody>
      </p:sp>
      <p:sp>
        <p:nvSpPr>
          <p:cNvPr id="73735" name="Rectangle 366">
            <a:extLst>
              <a:ext uri="{FF2B5EF4-FFF2-40B4-BE49-F238E27FC236}">
                <a16:creationId xmlns:a16="http://schemas.microsoft.com/office/drawing/2014/main" id="{FB096B01-B240-CA90-DD79-A9FEB2E2F5BA}"/>
              </a:ext>
            </a:extLst>
          </p:cNvPr>
          <p:cNvSpPr>
            <a:spLocks noChangeArrowheads="1"/>
          </p:cNvSpPr>
          <p:nvPr/>
        </p:nvSpPr>
        <p:spPr bwMode="auto">
          <a:xfrm>
            <a:off x="1979613" y="5300663"/>
            <a:ext cx="3100387"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600" b="1">
                <a:latin typeface="Arial" panose="020B0604020202020204" pitchFamily="34" charset="0"/>
              </a:rPr>
              <a:t>Decreased FSH and LH disrupts follicular development in the ovary to suppress ovulation</a:t>
            </a:r>
          </a:p>
        </p:txBody>
      </p:sp>
      <p:sp>
        <p:nvSpPr>
          <p:cNvPr id="73736" name="Line 367">
            <a:extLst>
              <a:ext uri="{FF2B5EF4-FFF2-40B4-BE49-F238E27FC236}">
                <a16:creationId xmlns:a16="http://schemas.microsoft.com/office/drawing/2014/main" id="{A4D7E1FE-5B6C-2FF5-772F-BD32A8661CAF}"/>
              </a:ext>
            </a:extLst>
          </p:cNvPr>
          <p:cNvSpPr>
            <a:spLocks noChangeShapeType="1"/>
          </p:cNvSpPr>
          <p:nvPr/>
        </p:nvSpPr>
        <p:spPr bwMode="auto">
          <a:xfrm>
            <a:off x="3529013" y="2408238"/>
            <a:ext cx="2962275" cy="1006475"/>
          </a:xfrm>
          <a:prstGeom prst="line">
            <a:avLst/>
          </a:prstGeom>
          <a:noFill/>
          <a:ln w="12700">
            <a:solidFill>
              <a:srgbClr val="CC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37" name="Line 368">
            <a:extLst>
              <a:ext uri="{FF2B5EF4-FFF2-40B4-BE49-F238E27FC236}">
                <a16:creationId xmlns:a16="http://schemas.microsoft.com/office/drawing/2014/main" id="{9EA4416C-5FF3-C902-782E-A3E069F63803}"/>
              </a:ext>
            </a:extLst>
          </p:cNvPr>
          <p:cNvSpPr>
            <a:spLocks noChangeShapeType="1"/>
          </p:cNvSpPr>
          <p:nvPr/>
        </p:nvSpPr>
        <p:spPr bwMode="auto">
          <a:xfrm flipV="1">
            <a:off x="3059113" y="1893888"/>
            <a:ext cx="3549650" cy="2200275"/>
          </a:xfrm>
          <a:prstGeom prst="line">
            <a:avLst/>
          </a:prstGeom>
          <a:noFill/>
          <a:ln w="12700">
            <a:solidFill>
              <a:srgbClr val="CC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38" name="Line 369">
            <a:extLst>
              <a:ext uri="{FF2B5EF4-FFF2-40B4-BE49-F238E27FC236}">
                <a16:creationId xmlns:a16="http://schemas.microsoft.com/office/drawing/2014/main" id="{870D3A1A-22CF-9B94-14E0-F501F772B8A1}"/>
              </a:ext>
            </a:extLst>
          </p:cNvPr>
          <p:cNvSpPr>
            <a:spLocks noChangeShapeType="1"/>
          </p:cNvSpPr>
          <p:nvPr/>
        </p:nvSpPr>
        <p:spPr bwMode="auto">
          <a:xfrm flipV="1">
            <a:off x="4043363" y="4424363"/>
            <a:ext cx="2657475" cy="904875"/>
          </a:xfrm>
          <a:prstGeom prst="line">
            <a:avLst/>
          </a:prstGeom>
          <a:noFill/>
          <a:ln w="12700">
            <a:solidFill>
              <a:srgbClr val="CC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Number Placeholder 4">
            <a:extLst>
              <a:ext uri="{FF2B5EF4-FFF2-40B4-BE49-F238E27FC236}">
                <a16:creationId xmlns:a16="http://schemas.microsoft.com/office/drawing/2014/main" id="{77D7F0E8-FC08-4D51-3DEB-0948B7AA4514}"/>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D941EEBC-1708-46A4-A528-95F1F867A75F}" type="slidenum">
              <a:rPr lang="en-US" altLang="en-US" sz="1200">
                <a:latin typeface="Arial" panose="020B0604020202020204" pitchFamily="34" charset="0"/>
              </a:rPr>
              <a:pPr>
                <a:spcBef>
                  <a:spcPct val="0"/>
                </a:spcBef>
                <a:buClrTx/>
                <a:buSzTx/>
                <a:buFontTx/>
                <a:buNone/>
              </a:pPr>
              <a:t>36</a:t>
            </a:fld>
            <a:endParaRPr lang="en-US" altLang="en-US" sz="1200">
              <a:latin typeface="Arial" panose="020B0604020202020204" pitchFamily="34" charset="0"/>
            </a:endParaRPr>
          </a:p>
        </p:txBody>
      </p:sp>
      <p:sp>
        <p:nvSpPr>
          <p:cNvPr id="75779" name="Rectangle 2">
            <a:extLst>
              <a:ext uri="{FF2B5EF4-FFF2-40B4-BE49-F238E27FC236}">
                <a16:creationId xmlns:a16="http://schemas.microsoft.com/office/drawing/2014/main" id="{3C0C8B26-5005-3185-1AF9-A121CA7FEFDD}"/>
              </a:ext>
            </a:extLst>
          </p:cNvPr>
          <p:cNvSpPr>
            <a:spLocks noGrp="1" noRot="1" noChangeArrowheads="1"/>
          </p:cNvSpPr>
          <p:nvPr>
            <p:ph type="title"/>
          </p:nvPr>
        </p:nvSpPr>
        <p:spPr/>
        <p:txBody>
          <a:bodyPr lIns="88900" tIns="44450" rIns="88900" bIns="44450"/>
          <a:lstStyle/>
          <a:p>
            <a:pPr eaLnBrk="1" hangingPunct="1"/>
            <a:r>
              <a:rPr lang="en-US" altLang="en-US">
                <a:solidFill>
                  <a:srgbClr val="FF0000"/>
                </a:solidFill>
                <a:effectLst/>
              </a:rPr>
              <a:t>LAM: Contraceptive Benefits</a:t>
            </a:r>
          </a:p>
        </p:txBody>
      </p:sp>
      <p:sp>
        <p:nvSpPr>
          <p:cNvPr id="75780" name="Rectangle 3">
            <a:extLst>
              <a:ext uri="{FF2B5EF4-FFF2-40B4-BE49-F238E27FC236}">
                <a16:creationId xmlns:a16="http://schemas.microsoft.com/office/drawing/2014/main" id="{60B44FD5-B6EC-F9A4-37EA-CA8399F949A9}"/>
              </a:ext>
            </a:extLst>
          </p:cNvPr>
          <p:cNvSpPr>
            <a:spLocks noGrp="1" noChangeArrowheads="1"/>
          </p:cNvSpPr>
          <p:nvPr>
            <p:ph type="body" idx="1"/>
          </p:nvPr>
        </p:nvSpPr>
        <p:spPr>
          <a:xfrm>
            <a:off x="457200" y="2133600"/>
            <a:ext cx="8229600" cy="3992563"/>
          </a:xfrm>
        </p:spPr>
        <p:txBody>
          <a:bodyPr lIns="88900" tIns="44450" rIns="88900" bIns="44450"/>
          <a:lstStyle/>
          <a:p>
            <a:pPr marL="914400" lvl="1" indent="-514350" eaLnBrk="1" hangingPunct="1">
              <a:buFont typeface="Garamond" panose="02020404030301010803" pitchFamily="18" charset="0"/>
              <a:buAutoNum type="arabicPeriod"/>
            </a:pPr>
            <a:r>
              <a:rPr lang="en-US" altLang="en-US">
                <a:effectLst/>
              </a:rPr>
              <a:t>Effective (1</a:t>
            </a:r>
            <a:r>
              <a:rPr lang="en-US" altLang="en-US">
                <a:effectLst/>
                <a:latin typeface="Calibri" panose="020F0502020204030204" pitchFamily="34" charset="0"/>
              </a:rPr>
              <a:t>-</a:t>
            </a:r>
            <a:r>
              <a:rPr lang="en-US" altLang="en-US">
                <a:effectLst/>
              </a:rPr>
              <a:t>2 pregnancies per 100 women during first 6 months of use)</a:t>
            </a:r>
          </a:p>
          <a:p>
            <a:pPr marL="914400" lvl="1" indent="-514350" eaLnBrk="1" hangingPunct="1">
              <a:buFont typeface="Garamond" panose="02020404030301010803" pitchFamily="18" charset="0"/>
              <a:buAutoNum type="arabicPeriod"/>
            </a:pPr>
            <a:r>
              <a:rPr lang="en-US" altLang="en-US">
                <a:effectLst/>
              </a:rPr>
              <a:t>Effective immediately</a:t>
            </a:r>
          </a:p>
          <a:p>
            <a:pPr marL="914400" lvl="1" indent="-514350" eaLnBrk="1" hangingPunct="1">
              <a:buFont typeface="Garamond" panose="02020404030301010803" pitchFamily="18" charset="0"/>
              <a:buAutoNum type="arabicPeriod"/>
            </a:pPr>
            <a:r>
              <a:rPr lang="en-US" altLang="en-US">
                <a:effectLst/>
              </a:rPr>
              <a:t>Does not interfere with sexual intercourse</a:t>
            </a:r>
          </a:p>
          <a:p>
            <a:pPr marL="914400" lvl="1" indent="-514350" eaLnBrk="1" hangingPunct="1">
              <a:buFont typeface="Garamond" panose="02020404030301010803" pitchFamily="18" charset="0"/>
              <a:buAutoNum type="arabicPeriod"/>
            </a:pPr>
            <a:r>
              <a:rPr lang="en-US" altLang="en-US">
                <a:effectLst/>
              </a:rPr>
              <a:t>No systemic side effects</a:t>
            </a:r>
          </a:p>
          <a:p>
            <a:pPr marL="914400" lvl="1" indent="-514350" eaLnBrk="1" hangingPunct="1">
              <a:buFont typeface="Garamond" panose="02020404030301010803" pitchFamily="18" charset="0"/>
              <a:buAutoNum type="arabicPeriod"/>
            </a:pPr>
            <a:r>
              <a:rPr lang="en-US" altLang="en-US">
                <a:effectLst/>
              </a:rPr>
              <a:t>No medical supervision necessary</a:t>
            </a:r>
          </a:p>
          <a:p>
            <a:pPr marL="914400" lvl="1" indent="-514350" eaLnBrk="1" hangingPunct="1">
              <a:buFont typeface="Garamond" panose="02020404030301010803" pitchFamily="18" charset="0"/>
              <a:buAutoNum type="arabicPeriod"/>
            </a:pPr>
            <a:r>
              <a:rPr lang="en-US" altLang="en-US">
                <a:effectLst/>
              </a:rPr>
              <a:t>No supplies required</a:t>
            </a:r>
          </a:p>
          <a:p>
            <a:pPr marL="914400" lvl="1" indent="-514350" eaLnBrk="1" hangingPunct="1">
              <a:buFont typeface="Garamond" panose="02020404030301010803" pitchFamily="18" charset="0"/>
              <a:buAutoNum type="arabicPeriod"/>
            </a:pPr>
            <a:r>
              <a:rPr lang="en-US" altLang="en-US">
                <a:effectLst/>
              </a:rPr>
              <a:t>No cost involved</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Number Placeholder 4">
            <a:extLst>
              <a:ext uri="{FF2B5EF4-FFF2-40B4-BE49-F238E27FC236}">
                <a16:creationId xmlns:a16="http://schemas.microsoft.com/office/drawing/2014/main" id="{18AF3EBB-011E-7D6A-2274-34225A44041F}"/>
              </a:ext>
            </a:extLst>
          </p:cNvPr>
          <p:cNvSpPr>
            <a:spLocks noGrp="1"/>
          </p:cNvSpPr>
          <p:nvPr>
            <p:ph type="sldNum" sz="quarter" idx="11"/>
          </p:nvPr>
        </p:nvSpPr>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8C11C77F-45AC-4560-A804-3D0258C43644}" type="slidenum">
              <a:rPr lang="en-US" altLang="en-US" sz="1200">
                <a:effectLst>
                  <a:outerShdw blurRad="38100" dist="38100" dir="2700000" algn="tl">
                    <a:srgbClr val="C0C0C0"/>
                  </a:outerShdw>
                </a:effectLst>
                <a:latin typeface="Arial" panose="020B0604020202020204" pitchFamily="34" charset="0"/>
              </a:rPr>
              <a:pPr>
                <a:spcBef>
                  <a:spcPct val="0"/>
                </a:spcBef>
                <a:buClrTx/>
                <a:buSzTx/>
                <a:buFontTx/>
                <a:buNone/>
              </a:pPr>
              <a:t>37</a:t>
            </a:fld>
            <a:endParaRPr lang="en-US" altLang="en-US" sz="1200">
              <a:effectLst>
                <a:outerShdw blurRad="38100" dist="38100" dir="2700000" algn="tl">
                  <a:srgbClr val="C0C0C0"/>
                </a:outerShdw>
              </a:effectLst>
              <a:latin typeface="Arial" panose="020B0604020202020204" pitchFamily="34" charset="0"/>
            </a:endParaRPr>
          </a:p>
        </p:txBody>
      </p:sp>
      <p:sp>
        <p:nvSpPr>
          <p:cNvPr id="77827" name="Rectangle 2">
            <a:extLst>
              <a:ext uri="{FF2B5EF4-FFF2-40B4-BE49-F238E27FC236}">
                <a16:creationId xmlns:a16="http://schemas.microsoft.com/office/drawing/2014/main" id="{FBB91F85-2728-2719-DEBC-4D0136F81285}"/>
              </a:ext>
            </a:extLst>
          </p:cNvPr>
          <p:cNvSpPr>
            <a:spLocks noGrp="1" noRot="1" noChangeArrowheads="1"/>
          </p:cNvSpPr>
          <p:nvPr>
            <p:ph type="title"/>
          </p:nvPr>
        </p:nvSpPr>
        <p:spPr>
          <a:xfrm>
            <a:off x="457200" y="549275"/>
            <a:ext cx="8229600" cy="868363"/>
          </a:xfrm>
        </p:spPr>
        <p:txBody>
          <a:bodyPr lIns="88900" tIns="44450" rIns="88900" bIns="44450"/>
          <a:lstStyle/>
          <a:p>
            <a:pPr eaLnBrk="1" hangingPunct="1"/>
            <a:r>
              <a:rPr lang="en-US" altLang="en-US">
                <a:solidFill>
                  <a:srgbClr val="FF0000"/>
                </a:solidFill>
                <a:effectLst/>
              </a:rPr>
              <a:t>LAM: Non-contraceptive Benefits</a:t>
            </a:r>
          </a:p>
        </p:txBody>
      </p:sp>
      <p:sp>
        <p:nvSpPr>
          <p:cNvPr id="39940" name="Rectangle 3">
            <a:extLst>
              <a:ext uri="{FF2B5EF4-FFF2-40B4-BE49-F238E27FC236}">
                <a16:creationId xmlns:a16="http://schemas.microsoft.com/office/drawing/2014/main" id="{13985BAE-B78C-D937-3585-477964EDD940}"/>
              </a:ext>
            </a:extLst>
          </p:cNvPr>
          <p:cNvSpPr>
            <a:spLocks noGrp="1" noChangeArrowheads="1"/>
          </p:cNvSpPr>
          <p:nvPr>
            <p:ph type="body" idx="1"/>
          </p:nvPr>
        </p:nvSpPr>
        <p:spPr/>
        <p:txBody>
          <a:bodyPr lIns="88900" tIns="44450" rIns="88900" bIns="44450"/>
          <a:lstStyle/>
          <a:p>
            <a:pPr eaLnBrk="1" hangingPunct="1">
              <a:defRPr/>
            </a:pPr>
            <a:r>
              <a:rPr lang="en-US" altLang="en-US" dirty="0">
                <a:solidFill>
                  <a:srgbClr val="FF0000"/>
                </a:solidFill>
                <a:effectLst/>
              </a:rPr>
              <a:t>For child:</a:t>
            </a:r>
          </a:p>
          <a:p>
            <a:pPr marL="971550" lvl="1" indent="-514350" eaLnBrk="1" hangingPunct="1">
              <a:buFont typeface="+mj-lt"/>
              <a:buAutoNum type="arabicPeriod"/>
              <a:defRPr/>
            </a:pPr>
            <a:r>
              <a:rPr lang="en-US" altLang="en-US" b="1" dirty="0">
                <a:effectLst/>
              </a:rPr>
              <a:t>Passive immunization and protection from other infectious diseases</a:t>
            </a:r>
          </a:p>
          <a:p>
            <a:pPr marL="971550" lvl="1" indent="-514350" eaLnBrk="1" hangingPunct="1">
              <a:buFont typeface="+mj-lt"/>
              <a:buAutoNum type="arabicPeriod"/>
              <a:defRPr/>
            </a:pPr>
            <a:r>
              <a:rPr lang="en-US" altLang="en-US" b="1" dirty="0">
                <a:effectLst/>
              </a:rPr>
              <a:t>Best source of nutrition</a:t>
            </a:r>
          </a:p>
          <a:p>
            <a:pPr marL="971550" lvl="1" indent="-514350" eaLnBrk="1" hangingPunct="1">
              <a:buFont typeface="+mj-lt"/>
              <a:buAutoNum type="arabicPeriod"/>
              <a:defRPr/>
            </a:pPr>
            <a:r>
              <a:rPr lang="en-US" altLang="en-US" b="1" dirty="0">
                <a:effectLst/>
              </a:rPr>
              <a:t>Decreased exposure to contaminants in water, other milk or formulas, or on utensils</a:t>
            </a:r>
          </a:p>
          <a:p>
            <a:pPr eaLnBrk="1" hangingPunct="1">
              <a:defRPr/>
            </a:pPr>
            <a:r>
              <a:rPr lang="en-US" altLang="en-US" dirty="0">
                <a:solidFill>
                  <a:srgbClr val="FF0000"/>
                </a:solidFill>
                <a:effectLst/>
              </a:rPr>
              <a:t>For mother:</a:t>
            </a:r>
          </a:p>
          <a:p>
            <a:pPr lvl="1" eaLnBrk="1" hangingPunct="1">
              <a:defRPr/>
            </a:pPr>
            <a:r>
              <a:rPr lang="en-US" altLang="en-US" b="1" dirty="0">
                <a:effectLst/>
              </a:rPr>
              <a:t>Decreased postpartum bleeding</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Number Placeholder 4">
            <a:extLst>
              <a:ext uri="{FF2B5EF4-FFF2-40B4-BE49-F238E27FC236}">
                <a16:creationId xmlns:a16="http://schemas.microsoft.com/office/drawing/2014/main" id="{2F21AB13-9029-C3C9-0227-86852BB10473}"/>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B59D29C4-C04B-4B99-8165-55DC04670472}" type="slidenum">
              <a:rPr lang="en-US" altLang="en-US" sz="1200">
                <a:latin typeface="Arial" panose="020B0604020202020204" pitchFamily="34" charset="0"/>
              </a:rPr>
              <a:pPr>
                <a:spcBef>
                  <a:spcPct val="0"/>
                </a:spcBef>
                <a:buClrTx/>
                <a:buSzTx/>
                <a:buFontTx/>
                <a:buNone/>
              </a:pPr>
              <a:t>38</a:t>
            </a:fld>
            <a:endParaRPr lang="en-US" altLang="en-US" sz="1200">
              <a:latin typeface="Arial" panose="020B0604020202020204" pitchFamily="34" charset="0"/>
            </a:endParaRPr>
          </a:p>
        </p:txBody>
      </p:sp>
      <p:sp>
        <p:nvSpPr>
          <p:cNvPr id="79875" name="Rectangle 2">
            <a:extLst>
              <a:ext uri="{FF2B5EF4-FFF2-40B4-BE49-F238E27FC236}">
                <a16:creationId xmlns:a16="http://schemas.microsoft.com/office/drawing/2014/main" id="{C7B42178-EE02-1532-B58A-3245B7960B1C}"/>
              </a:ext>
            </a:extLst>
          </p:cNvPr>
          <p:cNvSpPr>
            <a:spLocks noGrp="1" noRot="1" noChangeArrowheads="1"/>
          </p:cNvSpPr>
          <p:nvPr>
            <p:ph type="title"/>
          </p:nvPr>
        </p:nvSpPr>
        <p:spPr>
          <a:xfrm>
            <a:off x="457200" y="620713"/>
            <a:ext cx="8229600" cy="1295400"/>
          </a:xfrm>
        </p:spPr>
        <p:txBody>
          <a:bodyPr lIns="88900" tIns="44450" rIns="88900" bIns="44450"/>
          <a:lstStyle/>
          <a:p>
            <a:pPr eaLnBrk="1" hangingPunct="1"/>
            <a:r>
              <a:rPr lang="en-US" altLang="en-US" sz="4000">
                <a:solidFill>
                  <a:srgbClr val="FF0000"/>
                </a:solidFill>
                <a:effectLst/>
              </a:rPr>
              <a:t>Men as Partners in Reproductive Health : Goals</a:t>
            </a:r>
          </a:p>
        </p:txBody>
      </p:sp>
      <p:sp>
        <p:nvSpPr>
          <p:cNvPr id="79876" name="Rectangle 3">
            <a:extLst>
              <a:ext uri="{FF2B5EF4-FFF2-40B4-BE49-F238E27FC236}">
                <a16:creationId xmlns:a16="http://schemas.microsoft.com/office/drawing/2014/main" id="{870921A1-83FF-C271-CC0F-8CC130BAC406}"/>
              </a:ext>
            </a:extLst>
          </p:cNvPr>
          <p:cNvSpPr>
            <a:spLocks noGrp="1" noChangeArrowheads="1"/>
          </p:cNvSpPr>
          <p:nvPr>
            <p:ph type="body" idx="1"/>
          </p:nvPr>
        </p:nvSpPr>
        <p:spPr>
          <a:xfrm>
            <a:off x="468313" y="2276475"/>
            <a:ext cx="8229600" cy="3489325"/>
          </a:xfrm>
        </p:spPr>
        <p:txBody>
          <a:bodyPr lIns="88900" tIns="44450" rIns="88900" bIns="44450"/>
          <a:lstStyle/>
          <a:p>
            <a:pPr eaLnBrk="1" hangingPunct="1"/>
            <a:r>
              <a:rPr lang="en-US" altLang="en-US">
                <a:effectLst/>
              </a:rPr>
              <a:t>Provides male support for female actions related to reproduction and respect for women’s reproductive and sexual rights</a:t>
            </a:r>
          </a:p>
          <a:p>
            <a:pPr eaLnBrk="1" hangingPunct="1"/>
            <a:endParaRPr lang="en-US" altLang="en-US">
              <a:effectLst/>
            </a:endParaRPr>
          </a:p>
          <a:p>
            <a:pPr eaLnBrk="1" hangingPunct="1"/>
            <a:r>
              <a:rPr lang="en-US" altLang="en-US">
                <a:effectLst/>
              </a:rPr>
              <a:t>Promotes responsible and healthy reproductive and sexual behavior in young men</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a:extLst>
              <a:ext uri="{FF2B5EF4-FFF2-40B4-BE49-F238E27FC236}">
                <a16:creationId xmlns:a16="http://schemas.microsoft.com/office/drawing/2014/main" id="{1FA4D4DB-DFB8-E769-0BE3-2FF09F1D6352}"/>
              </a:ext>
            </a:extLst>
          </p:cNvPr>
          <p:cNvSpPr>
            <a:spLocks noGrp="1" noRot="1" noChangeArrowheads="1"/>
          </p:cNvSpPr>
          <p:nvPr>
            <p:ph type="title"/>
          </p:nvPr>
        </p:nvSpPr>
        <p:spPr>
          <a:xfrm>
            <a:off x="539750" y="476250"/>
            <a:ext cx="8229600" cy="1143000"/>
          </a:xfrm>
        </p:spPr>
        <p:txBody>
          <a:bodyPr lIns="88900" tIns="44450" rIns="88900" bIns="44450"/>
          <a:lstStyle/>
          <a:p>
            <a:pPr eaLnBrk="1" hangingPunct="1"/>
            <a:r>
              <a:rPr lang="en-US" altLang="en-US" sz="4000">
                <a:solidFill>
                  <a:srgbClr val="FF0000"/>
                </a:solidFill>
                <a:effectLst/>
              </a:rPr>
              <a:t>Methods of NFP-</a:t>
            </a:r>
            <a:br>
              <a:rPr lang="en-US" altLang="en-US" sz="4000">
                <a:solidFill>
                  <a:srgbClr val="FF0000"/>
                </a:solidFill>
                <a:effectLst/>
              </a:rPr>
            </a:br>
            <a:r>
              <a:rPr lang="en-US" altLang="en-US" sz="4000">
                <a:solidFill>
                  <a:srgbClr val="FF0000"/>
                </a:solidFill>
                <a:effectLst/>
              </a:rPr>
              <a:t> Natural Family Planning </a:t>
            </a:r>
          </a:p>
        </p:txBody>
      </p:sp>
      <p:sp>
        <p:nvSpPr>
          <p:cNvPr id="81923" name="Rectangle 3">
            <a:extLst>
              <a:ext uri="{FF2B5EF4-FFF2-40B4-BE49-F238E27FC236}">
                <a16:creationId xmlns:a16="http://schemas.microsoft.com/office/drawing/2014/main" id="{21882C3D-C489-6D36-59D5-7AACE771AE30}"/>
              </a:ext>
            </a:extLst>
          </p:cNvPr>
          <p:cNvSpPr>
            <a:spLocks noGrp="1" noChangeArrowheads="1"/>
          </p:cNvSpPr>
          <p:nvPr>
            <p:ph type="body" idx="1"/>
          </p:nvPr>
        </p:nvSpPr>
        <p:spPr>
          <a:xfrm>
            <a:off x="395288" y="2443163"/>
            <a:ext cx="8064500" cy="2952750"/>
          </a:xfrm>
        </p:spPr>
        <p:txBody>
          <a:bodyPr lIns="88900" tIns="44450" rIns="88900" bIns="44450"/>
          <a:lstStyle/>
          <a:p>
            <a:pPr marL="514350" indent="-514350" eaLnBrk="1" hangingPunct="1">
              <a:buFont typeface="Garamond" panose="02020404030301010803" pitchFamily="18" charset="0"/>
              <a:buAutoNum type="arabicPeriod"/>
            </a:pPr>
            <a:r>
              <a:rPr lang="en-US" altLang="en-US">
                <a:effectLst/>
              </a:rPr>
              <a:t>Calendar Method</a:t>
            </a:r>
          </a:p>
          <a:p>
            <a:pPr marL="514350" indent="-514350" eaLnBrk="1" hangingPunct="1">
              <a:buFont typeface="Garamond" panose="02020404030301010803" pitchFamily="18" charset="0"/>
              <a:buAutoNum type="arabicPeriod"/>
            </a:pPr>
            <a:r>
              <a:rPr lang="en-US" altLang="en-US">
                <a:effectLst/>
              </a:rPr>
              <a:t>Basal Body Temperature (BBT)</a:t>
            </a:r>
          </a:p>
          <a:p>
            <a:pPr marL="514350" indent="-514350" eaLnBrk="1" hangingPunct="1">
              <a:buFont typeface="Garamond" panose="02020404030301010803" pitchFamily="18" charset="0"/>
              <a:buAutoNum type="arabicPeriod"/>
            </a:pPr>
            <a:r>
              <a:rPr lang="en-US" altLang="en-US">
                <a:effectLst/>
              </a:rPr>
              <a:t>Cervical Mucus Method (Billings)</a:t>
            </a:r>
          </a:p>
          <a:p>
            <a:pPr marL="514350" indent="-514350" eaLnBrk="1" hangingPunct="1">
              <a:buFont typeface="Garamond" panose="02020404030301010803" pitchFamily="18" charset="0"/>
              <a:buAutoNum type="arabicPeriod"/>
            </a:pPr>
            <a:r>
              <a:rPr lang="en-US" altLang="en-US">
                <a:effectLst/>
              </a:rPr>
              <a:t>Sympto-thermal (BBT + cervical mucus)</a:t>
            </a:r>
          </a:p>
        </p:txBody>
      </p:sp>
      <p:sp>
        <p:nvSpPr>
          <p:cNvPr id="81924" name="Slide Number Placeholder 2">
            <a:extLst>
              <a:ext uri="{FF2B5EF4-FFF2-40B4-BE49-F238E27FC236}">
                <a16:creationId xmlns:a16="http://schemas.microsoft.com/office/drawing/2014/main" id="{7662C896-B4DF-F509-4461-0B0FC077BA8D}"/>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85AC4F8D-62B6-4E9E-AA9C-58720FC4A1AA}" type="slidenum">
              <a:rPr lang="en-US" altLang="en-US" sz="1200">
                <a:latin typeface="Arial" panose="020B0604020202020204" pitchFamily="34" charset="0"/>
              </a:rPr>
              <a:pPr>
                <a:spcBef>
                  <a:spcPct val="0"/>
                </a:spcBef>
                <a:buClrTx/>
                <a:buSzTx/>
                <a:buFontTx/>
                <a:buNone/>
              </a:pPr>
              <a:t>39</a:t>
            </a:fld>
            <a:endParaRPr lang="en-US" altLang="en-US" sz="1200">
              <a:latin typeface="Arial" panose="020B0604020202020204" pitchFamily="34"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FC4AA30B-31E7-E66B-DEA4-102502CEEE0D}"/>
              </a:ext>
            </a:extLst>
          </p:cNvPr>
          <p:cNvSpPr>
            <a:spLocks noGrp="1" noRot="1" noChangeArrowheads="1"/>
          </p:cNvSpPr>
          <p:nvPr>
            <p:ph type="title"/>
          </p:nvPr>
        </p:nvSpPr>
        <p:spPr>
          <a:xfrm>
            <a:off x="457200" y="260350"/>
            <a:ext cx="8229600" cy="720725"/>
          </a:xfrm>
        </p:spPr>
        <p:txBody>
          <a:bodyPr/>
          <a:lstStyle/>
          <a:p>
            <a:pPr eaLnBrk="1" hangingPunct="1"/>
            <a:r>
              <a:rPr lang="en-US" altLang="en-US">
                <a:solidFill>
                  <a:srgbClr val="FF0000"/>
                </a:solidFill>
                <a:effectLst/>
              </a:rPr>
              <a:t>Significant Health Benefits</a:t>
            </a:r>
          </a:p>
        </p:txBody>
      </p:sp>
      <p:sp>
        <p:nvSpPr>
          <p:cNvPr id="296963" name="Rectangle 3">
            <a:extLst>
              <a:ext uri="{FF2B5EF4-FFF2-40B4-BE49-F238E27FC236}">
                <a16:creationId xmlns:a16="http://schemas.microsoft.com/office/drawing/2014/main" id="{18439628-016C-0D34-268E-1A5010767363}"/>
              </a:ext>
            </a:extLst>
          </p:cNvPr>
          <p:cNvSpPr>
            <a:spLocks noGrp="1" noChangeArrowheads="1"/>
          </p:cNvSpPr>
          <p:nvPr>
            <p:ph type="body" sz="half" idx="1"/>
          </p:nvPr>
        </p:nvSpPr>
        <p:spPr>
          <a:xfrm>
            <a:off x="250825" y="1341438"/>
            <a:ext cx="4608513" cy="5383212"/>
          </a:xfrm>
          <a:solidFill>
            <a:schemeClr val="accent1">
              <a:lumMod val="20000"/>
              <a:lumOff val="80000"/>
            </a:schemeClr>
          </a:solidFill>
        </p:spPr>
        <p:txBody>
          <a:bodyPr/>
          <a:lstStyle/>
          <a:p>
            <a:pPr algn="ctr" eaLnBrk="1" hangingPunct="1">
              <a:buFont typeface="Wingdings" panose="05000000000000000000" pitchFamily="2" charset="2"/>
              <a:buNone/>
              <a:defRPr/>
            </a:pPr>
            <a:r>
              <a:rPr lang="en-US" sz="3200" b="1" u="sng" dirty="0">
                <a:solidFill>
                  <a:srgbClr val="FF0000"/>
                </a:solidFill>
                <a:effectLst/>
              </a:rPr>
              <a:t>For Children</a:t>
            </a:r>
          </a:p>
          <a:p>
            <a:pPr eaLnBrk="1" hangingPunct="1">
              <a:defRPr/>
            </a:pPr>
            <a:r>
              <a:rPr lang="en-US" sz="3200" b="1" dirty="0">
                <a:effectLst/>
              </a:rPr>
              <a:t>Lower risk for:</a:t>
            </a:r>
          </a:p>
          <a:p>
            <a:pPr marL="914400" lvl="1" indent="-457200" eaLnBrk="1" hangingPunct="1">
              <a:buFont typeface="+mj-lt"/>
              <a:buAutoNum type="arabicPeriod"/>
              <a:defRPr/>
            </a:pPr>
            <a:r>
              <a:rPr lang="en-US" b="1" dirty="0">
                <a:effectLst/>
              </a:rPr>
              <a:t>Stunted And Underweight Child</a:t>
            </a:r>
          </a:p>
          <a:p>
            <a:pPr marL="914400" lvl="1" indent="-457200" eaLnBrk="1" hangingPunct="1">
              <a:buFont typeface="+mj-lt"/>
              <a:buAutoNum type="arabicPeriod"/>
              <a:defRPr/>
            </a:pPr>
            <a:r>
              <a:rPr lang="en-US" b="1" dirty="0">
                <a:effectLst/>
              </a:rPr>
              <a:t>Small For Gestational Age</a:t>
            </a:r>
          </a:p>
          <a:p>
            <a:pPr marL="914400" lvl="1" indent="-457200" eaLnBrk="1" hangingPunct="1">
              <a:buFont typeface="+mj-lt"/>
              <a:buAutoNum type="arabicPeriod"/>
              <a:defRPr/>
            </a:pPr>
            <a:r>
              <a:rPr lang="en-US" b="1" dirty="0">
                <a:effectLst/>
              </a:rPr>
              <a:t>Low Birth Weight</a:t>
            </a:r>
          </a:p>
          <a:p>
            <a:pPr marL="914400" lvl="1" indent="-457200" eaLnBrk="1" hangingPunct="1">
              <a:buFont typeface="+mj-lt"/>
              <a:buAutoNum type="arabicPeriod"/>
              <a:defRPr/>
            </a:pPr>
            <a:r>
              <a:rPr lang="en-US" b="1" dirty="0">
                <a:effectLst/>
              </a:rPr>
              <a:t>Preterm Birth</a:t>
            </a:r>
          </a:p>
          <a:p>
            <a:pPr marL="914400" lvl="1" indent="-457200" eaLnBrk="1" hangingPunct="1">
              <a:buFont typeface="+mj-lt"/>
              <a:buAutoNum type="arabicPeriod"/>
              <a:defRPr/>
            </a:pPr>
            <a:r>
              <a:rPr lang="en-US" b="1" dirty="0">
                <a:effectLst/>
              </a:rPr>
              <a:t>Child Death</a:t>
            </a:r>
          </a:p>
          <a:p>
            <a:pPr marL="914400" lvl="1" indent="-457200" eaLnBrk="1" hangingPunct="1">
              <a:buFont typeface="+mj-lt"/>
              <a:buAutoNum type="arabicPeriod"/>
              <a:defRPr/>
            </a:pPr>
            <a:r>
              <a:rPr lang="en-US" b="1" dirty="0">
                <a:effectLst/>
              </a:rPr>
              <a:t>Infant Death</a:t>
            </a:r>
          </a:p>
          <a:p>
            <a:pPr marL="914400" lvl="1" indent="-457200" eaLnBrk="1" hangingPunct="1">
              <a:buFont typeface="+mj-lt"/>
              <a:buAutoNum type="arabicPeriod"/>
              <a:defRPr/>
            </a:pPr>
            <a:r>
              <a:rPr lang="en-US" b="1" dirty="0">
                <a:effectLst/>
              </a:rPr>
              <a:t>Neonatal Death</a:t>
            </a:r>
          </a:p>
          <a:p>
            <a:pPr marL="914400" lvl="1" indent="-457200" eaLnBrk="1" hangingPunct="1">
              <a:buFont typeface="+mj-lt"/>
              <a:buAutoNum type="arabicPeriod"/>
              <a:defRPr/>
            </a:pPr>
            <a:r>
              <a:rPr lang="en-US" b="1" dirty="0">
                <a:effectLst/>
              </a:rPr>
              <a:t>Fetal Death</a:t>
            </a:r>
            <a:endParaRPr lang="en-US" b="1" dirty="0"/>
          </a:p>
        </p:txBody>
      </p:sp>
      <p:sp>
        <p:nvSpPr>
          <p:cNvPr id="296964" name="Rectangle 4">
            <a:extLst>
              <a:ext uri="{FF2B5EF4-FFF2-40B4-BE49-F238E27FC236}">
                <a16:creationId xmlns:a16="http://schemas.microsoft.com/office/drawing/2014/main" id="{4DCF7AC2-D1EC-FF82-4BA8-515F57DEA05D}"/>
              </a:ext>
            </a:extLst>
          </p:cNvPr>
          <p:cNvSpPr>
            <a:spLocks noGrp="1" noChangeArrowheads="1"/>
          </p:cNvSpPr>
          <p:nvPr>
            <p:ph type="body" sz="half" idx="2"/>
          </p:nvPr>
        </p:nvSpPr>
        <p:spPr>
          <a:xfrm>
            <a:off x="4859338" y="1268413"/>
            <a:ext cx="4033837" cy="5456237"/>
          </a:xfrm>
          <a:solidFill>
            <a:srgbClr val="FFFF00"/>
          </a:solidFill>
        </p:spPr>
        <p:txBody>
          <a:bodyPr/>
          <a:lstStyle/>
          <a:p>
            <a:pPr marL="0" indent="0" algn="ctr" eaLnBrk="1" hangingPunct="1">
              <a:buFont typeface="Wingdings" panose="05000000000000000000" pitchFamily="2" charset="2"/>
              <a:buNone/>
              <a:defRPr/>
            </a:pPr>
            <a:r>
              <a:rPr lang="en-US" sz="3200" b="1" u="sng" dirty="0">
                <a:solidFill>
                  <a:srgbClr val="FF0000"/>
                </a:solidFill>
                <a:effectLst/>
              </a:rPr>
              <a:t>For Mothers</a:t>
            </a:r>
          </a:p>
          <a:p>
            <a:pPr eaLnBrk="1" hangingPunct="1">
              <a:buFont typeface="Wingdings" panose="05000000000000000000" pitchFamily="2" charset="2"/>
              <a:buChar char="§"/>
              <a:defRPr/>
            </a:pPr>
            <a:r>
              <a:rPr lang="en-US" sz="3200" b="1" dirty="0">
                <a:effectLst/>
              </a:rPr>
              <a:t>Lower risk for:</a:t>
            </a:r>
          </a:p>
          <a:p>
            <a:pPr marL="914400" lvl="1" indent="-457200" eaLnBrk="1" hangingPunct="1">
              <a:buFont typeface="+mj-lt"/>
              <a:buAutoNum type="arabicPeriod"/>
              <a:defRPr/>
            </a:pPr>
            <a:r>
              <a:rPr lang="en-US" b="1" dirty="0">
                <a:effectLst/>
              </a:rPr>
              <a:t>Malnutrition From Overlap of Pregnancy and Breastfeeding </a:t>
            </a:r>
          </a:p>
          <a:p>
            <a:pPr marL="914400" lvl="1" indent="-457200" eaLnBrk="1" hangingPunct="1">
              <a:buFont typeface="+mj-lt"/>
              <a:buAutoNum type="arabicPeriod"/>
              <a:defRPr/>
            </a:pPr>
            <a:r>
              <a:rPr lang="en-US" b="1" dirty="0">
                <a:effectLst/>
              </a:rPr>
              <a:t>Puerperal </a:t>
            </a:r>
            <a:r>
              <a:rPr lang="en-US" b="1" dirty="0" err="1">
                <a:effectLst/>
              </a:rPr>
              <a:t>Endometritis</a:t>
            </a:r>
            <a:r>
              <a:rPr lang="en-US" b="1" dirty="0">
                <a:effectLst/>
              </a:rPr>
              <a:t> </a:t>
            </a:r>
          </a:p>
          <a:p>
            <a:pPr marL="914400" lvl="1" indent="-457200" eaLnBrk="1" hangingPunct="1">
              <a:buFont typeface="+mj-lt"/>
              <a:buAutoNum type="arabicPeriod"/>
              <a:defRPr/>
            </a:pPr>
            <a:r>
              <a:rPr lang="en-US" b="1" dirty="0">
                <a:effectLst/>
              </a:rPr>
              <a:t>Premature Rupture of Membranes</a:t>
            </a:r>
          </a:p>
          <a:p>
            <a:pPr marL="914400" lvl="1" indent="-457200" eaLnBrk="1" hangingPunct="1">
              <a:buFont typeface="+mj-lt"/>
              <a:buAutoNum type="arabicPeriod"/>
              <a:defRPr/>
            </a:pPr>
            <a:r>
              <a:rPr lang="en-US" b="1" dirty="0">
                <a:effectLst/>
              </a:rPr>
              <a:t>Anemia</a:t>
            </a:r>
          </a:p>
          <a:p>
            <a:pPr marL="914400" lvl="1" indent="-457200" eaLnBrk="1" hangingPunct="1">
              <a:buFont typeface="+mj-lt"/>
              <a:buAutoNum type="arabicPeriod"/>
              <a:defRPr/>
            </a:pPr>
            <a:r>
              <a:rPr lang="en-US" b="1" dirty="0">
                <a:effectLst/>
              </a:rPr>
              <a:t>3</a:t>
            </a:r>
            <a:r>
              <a:rPr lang="en-US" b="1" baseline="30000" dirty="0">
                <a:effectLst/>
              </a:rPr>
              <a:t>rd</a:t>
            </a:r>
            <a:r>
              <a:rPr lang="en-US" b="1" dirty="0">
                <a:effectLst/>
              </a:rPr>
              <a:t> Trimester Bleeding</a:t>
            </a:r>
          </a:p>
          <a:p>
            <a:pPr marL="914400" lvl="1" indent="-457200" eaLnBrk="1" hangingPunct="1">
              <a:buFont typeface="+mj-lt"/>
              <a:buAutoNum type="arabicPeriod"/>
              <a:defRPr/>
            </a:pPr>
            <a:r>
              <a:rPr lang="en-US" b="1" dirty="0">
                <a:effectLst/>
              </a:rPr>
              <a:t>Maternal Death</a:t>
            </a:r>
          </a:p>
        </p:txBody>
      </p:sp>
      <p:sp>
        <p:nvSpPr>
          <p:cNvPr id="10245" name="Rectangle 5">
            <a:extLst>
              <a:ext uri="{FF2B5EF4-FFF2-40B4-BE49-F238E27FC236}">
                <a16:creationId xmlns:a16="http://schemas.microsoft.com/office/drawing/2014/main" id="{6C4713E3-06D8-9EC0-8BBB-B9E6C4E02FE6}"/>
              </a:ext>
            </a:extLst>
          </p:cNvPr>
          <p:cNvSpPr>
            <a:spLocks noChangeArrowheads="1"/>
          </p:cNvSpPr>
          <p:nvPr/>
        </p:nvSpPr>
        <p:spPr bwMode="auto">
          <a:xfrm>
            <a:off x="4572000" y="1600200"/>
            <a:ext cx="4572000" cy="190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lvl="1" eaLnBrk="1" hangingPunct="1">
              <a:lnSpc>
                <a:spcPct val="90000"/>
              </a:lnSpc>
              <a:spcBef>
                <a:spcPct val="50000"/>
              </a:spcBef>
              <a:buClr>
                <a:srgbClr val="EA0030"/>
              </a:buClr>
              <a:buSzTx/>
              <a:buFont typeface="Arial Unicode MS" panose="020B0604020202020204" pitchFamily="34" charset="-128"/>
              <a:buNone/>
            </a:pPr>
            <a:endParaRPr lang="en-US" altLang="en-US" sz="2000">
              <a:solidFill>
                <a:srgbClr val="EA0030"/>
              </a:solidFill>
              <a:latin typeface="Arial" panose="020B0604020202020204" pitchFamily="34" charset="0"/>
            </a:endParaRPr>
          </a:p>
          <a:p>
            <a:pPr lvl="1" eaLnBrk="1" hangingPunct="1">
              <a:lnSpc>
                <a:spcPct val="90000"/>
              </a:lnSpc>
              <a:spcBef>
                <a:spcPct val="50000"/>
              </a:spcBef>
              <a:buClr>
                <a:srgbClr val="EA0030"/>
              </a:buClr>
              <a:buSzTx/>
              <a:buFont typeface="Arial Unicode MS" panose="020B0604020202020204" pitchFamily="34" charset="-128"/>
              <a:buChar char="▸"/>
            </a:pPr>
            <a:endParaRPr lang="en-US" altLang="en-US" sz="1800">
              <a:latin typeface="Arial" panose="020B0604020202020204" pitchFamily="34" charset="0"/>
            </a:endParaRPr>
          </a:p>
          <a:p>
            <a:pPr lvl="1" eaLnBrk="1" hangingPunct="1">
              <a:lnSpc>
                <a:spcPct val="90000"/>
              </a:lnSpc>
              <a:spcBef>
                <a:spcPct val="50000"/>
              </a:spcBef>
              <a:buClr>
                <a:srgbClr val="EA0030"/>
              </a:buClr>
              <a:buSzTx/>
              <a:buFont typeface="Arial Unicode MS" panose="020B0604020202020204" pitchFamily="34" charset="-128"/>
              <a:buChar char="▸"/>
            </a:pPr>
            <a:endParaRPr lang="en-US" altLang="en-US" sz="1800">
              <a:latin typeface="Arial" panose="020B0604020202020204" pitchFamily="34" charset="0"/>
            </a:endParaRPr>
          </a:p>
          <a:p>
            <a:pPr lvl="1" eaLnBrk="1" hangingPunct="1">
              <a:lnSpc>
                <a:spcPct val="90000"/>
              </a:lnSpc>
              <a:spcBef>
                <a:spcPct val="50000"/>
              </a:spcBef>
              <a:buClr>
                <a:srgbClr val="EA0030"/>
              </a:buClr>
              <a:buSzTx/>
              <a:buFont typeface="Arial Unicode MS" panose="020B0604020202020204" pitchFamily="34" charset="-128"/>
              <a:buChar char="▸"/>
            </a:pPr>
            <a:endParaRPr lang="en-US" altLang="en-US" sz="1800">
              <a:latin typeface="Arial" panose="020B0604020202020204" pitchFamily="34" charset="0"/>
            </a:endParaRPr>
          </a:p>
          <a:p>
            <a:pPr lvl="1" eaLnBrk="1" hangingPunct="1">
              <a:lnSpc>
                <a:spcPct val="90000"/>
              </a:lnSpc>
              <a:spcBef>
                <a:spcPct val="50000"/>
              </a:spcBef>
              <a:buClr>
                <a:srgbClr val="EA0030"/>
              </a:buClr>
              <a:buSzTx/>
              <a:buFont typeface="Arial Unicode MS" panose="020B0604020202020204" pitchFamily="34" charset="-128"/>
              <a:buChar char="▸"/>
            </a:pPr>
            <a:endParaRPr lang="en-US" altLang="en-US" sz="1800">
              <a:latin typeface="Arial" panose="020B0604020202020204" pitchFamily="34" charset="0"/>
            </a:endParaRPr>
          </a:p>
        </p:txBody>
      </p:sp>
      <p:sp>
        <p:nvSpPr>
          <p:cNvPr id="10246" name="Slide Number Placeholder 2">
            <a:extLst>
              <a:ext uri="{FF2B5EF4-FFF2-40B4-BE49-F238E27FC236}">
                <a16:creationId xmlns:a16="http://schemas.microsoft.com/office/drawing/2014/main" id="{71DA2183-BBB4-CDB7-88FF-E7D5993DEC3A}"/>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291680CD-2DD8-4569-876A-CE0B8F55C58D}" type="slidenum">
              <a:rPr lang="en-US" altLang="en-US" sz="1200">
                <a:latin typeface="Arial" panose="020B0604020202020204" pitchFamily="34" charset="0"/>
              </a:rPr>
              <a:pPr>
                <a:spcBef>
                  <a:spcPct val="0"/>
                </a:spcBef>
                <a:buClrTx/>
                <a:buSzTx/>
                <a:buFontTx/>
                <a:buNone/>
              </a:pPr>
              <a:t>4</a:t>
            </a:fld>
            <a:endParaRPr lang="en-US" altLang="en-US" sz="1200">
              <a:latin typeface="Arial" panose="020B0604020202020204" pitchFamily="34"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a:extLst>
              <a:ext uri="{FF2B5EF4-FFF2-40B4-BE49-F238E27FC236}">
                <a16:creationId xmlns:a16="http://schemas.microsoft.com/office/drawing/2014/main" id="{E8326F25-2D09-A7A1-51C8-8F6C13A4E192}"/>
              </a:ext>
            </a:extLst>
          </p:cNvPr>
          <p:cNvSpPr>
            <a:spLocks noGrp="1" noRot="1" noChangeArrowheads="1"/>
          </p:cNvSpPr>
          <p:nvPr>
            <p:ph type="title"/>
          </p:nvPr>
        </p:nvSpPr>
        <p:spPr>
          <a:xfrm>
            <a:off x="457200" y="620713"/>
            <a:ext cx="8229600" cy="796925"/>
          </a:xfrm>
        </p:spPr>
        <p:txBody>
          <a:bodyPr lIns="88900" tIns="44450" rIns="88900" bIns="44450"/>
          <a:lstStyle/>
          <a:p>
            <a:pPr eaLnBrk="1" hangingPunct="1"/>
            <a:r>
              <a:rPr lang="en-US" altLang="en-US">
                <a:solidFill>
                  <a:srgbClr val="FF0000"/>
                </a:solidFill>
                <a:effectLst/>
              </a:rPr>
              <a:t>NFP: Mechanism of Action</a:t>
            </a:r>
          </a:p>
        </p:txBody>
      </p:sp>
      <p:sp>
        <p:nvSpPr>
          <p:cNvPr id="83971" name="Rectangle 3">
            <a:extLst>
              <a:ext uri="{FF2B5EF4-FFF2-40B4-BE49-F238E27FC236}">
                <a16:creationId xmlns:a16="http://schemas.microsoft.com/office/drawing/2014/main" id="{C773B7EC-65AD-7F53-FF1C-388C88AA36D8}"/>
              </a:ext>
            </a:extLst>
          </p:cNvPr>
          <p:cNvSpPr>
            <a:spLocks noGrp="1" noChangeArrowheads="1"/>
          </p:cNvSpPr>
          <p:nvPr>
            <p:ph type="body" idx="1"/>
          </p:nvPr>
        </p:nvSpPr>
        <p:spPr>
          <a:xfrm>
            <a:off x="179388" y="1600200"/>
            <a:ext cx="8785225" cy="4525963"/>
          </a:xfrm>
        </p:spPr>
        <p:txBody>
          <a:bodyPr lIns="88900" tIns="44450" rIns="88900" bIns="44450"/>
          <a:lstStyle/>
          <a:p>
            <a:pPr eaLnBrk="1" hangingPunct="1">
              <a:buFont typeface="Wingdings" panose="05000000000000000000" pitchFamily="2" charset="2"/>
              <a:buNone/>
            </a:pPr>
            <a:r>
              <a:rPr lang="en-US" altLang="en-US" sz="4000" b="1">
                <a:solidFill>
                  <a:srgbClr val="FF0000"/>
                </a:solidFill>
                <a:effectLst/>
              </a:rPr>
              <a:t>For contraception:</a:t>
            </a:r>
          </a:p>
          <a:p>
            <a:pPr lvl="1" eaLnBrk="1" hangingPunct="1"/>
            <a:r>
              <a:rPr lang="en-US" altLang="en-US">
                <a:effectLst/>
              </a:rPr>
              <a:t>Avoid intercourse during the fertile phase of the menstrual cycle when conception is most likely.</a:t>
            </a:r>
          </a:p>
          <a:p>
            <a:pPr eaLnBrk="1" hangingPunct="1">
              <a:buFont typeface="Wingdings" panose="05000000000000000000" pitchFamily="2" charset="2"/>
              <a:buNone/>
            </a:pPr>
            <a:r>
              <a:rPr lang="en-US" altLang="en-US" sz="4000" b="1">
                <a:solidFill>
                  <a:srgbClr val="FF0000"/>
                </a:solidFill>
                <a:effectLst/>
              </a:rPr>
              <a:t>For conception:</a:t>
            </a:r>
          </a:p>
          <a:p>
            <a:pPr lvl="1" eaLnBrk="1" hangingPunct="1"/>
            <a:r>
              <a:rPr lang="en-US" altLang="en-US">
                <a:effectLst/>
              </a:rPr>
              <a:t>Plan intercourse near mid-cycle </a:t>
            </a:r>
            <a:r>
              <a:rPr lang="en-US" altLang="en-US" sz="3200" b="1" u="sng">
                <a:solidFill>
                  <a:srgbClr val="FF0000"/>
                </a:solidFill>
                <a:effectLst/>
              </a:rPr>
              <a:t>(usually days 10</a:t>
            </a:r>
            <a:r>
              <a:rPr lang="en-US" altLang="en-US" sz="3200" b="1" u="sng">
                <a:solidFill>
                  <a:srgbClr val="FF0000"/>
                </a:solidFill>
                <a:effectLst/>
                <a:latin typeface="Calibri" panose="020F0502020204030204" pitchFamily="34" charset="0"/>
              </a:rPr>
              <a:t>-</a:t>
            </a:r>
            <a:r>
              <a:rPr lang="en-US" altLang="en-US" sz="3200" b="1" u="sng">
                <a:solidFill>
                  <a:srgbClr val="FF0000"/>
                </a:solidFill>
                <a:effectLst/>
              </a:rPr>
              <a:t>15) </a:t>
            </a:r>
            <a:r>
              <a:rPr lang="en-US" altLang="en-US">
                <a:effectLst/>
              </a:rPr>
              <a:t>when conception is most likely.</a:t>
            </a:r>
          </a:p>
        </p:txBody>
      </p:sp>
      <p:sp>
        <p:nvSpPr>
          <p:cNvPr id="83972" name="Slide Number Placeholder 2">
            <a:extLst>
              <a:ext uri="{FF2B5EF4-FFF2-40B4-BE49-F238E27FC236}">
                <a16:creationId xmlns:a16="http://schemas.microsoft.com/office/drawing/2014/main" id="{0E3DE4C9-AEC8-A29A-FE08-7D5C36E25440}"/>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E356176C-88B2-42D1-91FC-39D3A533A221}" type="slidenum">
              <a:rPr lang="en-US" altLang="en-US" sz="1200">
                <a:latin typeface="Arial" panose="020B0604020202020204" pitchFamily="34" charset="0"/>
              </a:rPr>
              <a:pPr>
                <a:spcBef>
                  <a:spcPct val="0"/>
                </a:spcBef>
                <a:buClrTx/>
                <a:buSzTx/>
                <a:buFontTx/>
                <a:buNone/>
              </a:pPr>
              <a:t>40</a:t>
            </a:fld>
            <a:endParaRPr lang="en-US" altLang="en-US" sz="1200">
              <a:latin typeface="Arial" panose="020B0604020202020204" pitchFamily="34" charset="0"/>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a:extLst>
              <a:ext uri="{FF2B5EF4-FFF2-40B4-BE49-F238E27FC236}">
                <a16:creationId xmlns:a16="http://schemas.microsoft.com/office/drawing/2014/main" id="{D7264DA2-13D9-A90C-225D-F482FB9A886E}"/>
              </a:ext>
            </a:extLst>
          </p:cNvPr>
          <p:cNvSpPr>
            <a:spLocks noGrp="1" noRot="1" noChangeArrowheads="1"/>
          </p:cNvSpPr>
          <p:nvPr>
            <p:ph type="title"/>
          </p:nvPr>
        </p:nvSpPr>
        <p:spPr/>
        <p:txBody>
          <a:bodyPr lIns="88900" tIns="44450" rIns="88900" bIns="44450"/>
          <a:lstStyle/>
          <a:p>
            <a:pPr eaLnBrk="1" hangingPunct="1"/>
            <a:r>
              <a:rPr lang="en-US" altLang="en-US">
                <a:solidFill>
                  <a:srgbClr val="FF0000"/>
                </a:solidFill>
                <a:effectLst/>
              </a:rPr>
              <a:t>NFP: Contraceptive Benefits</a:t>
            </a:r>
          </a:p>
        </p:txBody>
      </p:sp>
      <p:sp>
        <p:nvSpPr>
          <p:cNvPr id="86019" name="Rectangle 3">
            <a:extLst>
              <a:ext uri="{FF2B5EF4-FFF2-40B4-BE49-F238E27FC236}">
                <a16:creationId xmlns:a16="http://schemas.microsoft.com/office/drawing/2014/main" id="{AD57F575-FB7E-7F40-5073-EF30D2B85360}"/>
              </a:ext>
            </a:extLst>
          </p:cNvPr>
          <p:cNvSpPr>
            <a:spLocks noGrp="1" noChangeArrowheads="1"/>
          </p:cNvSpPr>
          <p:nvPr>
            <p:ph type="body" idx="1"/>
          </p:nvPr>
        </p:nvSpPr>
        <p:spPr>
          <a:xfrm>
            <a:off x="457200" y="1789113"/>
            <a:ext cx="8229600" cy="3008312"/>
          </a:xfrm>
        </p:spPr>
        <p:txBody>
          <a:bodyPr lIns="88900" tIns="44450" rIns="88900" bIns="44450"/>
          <a:lstStyle/>
          <a:p>
            <a:pPr marL="914400" lvl="1" indent="-514350" eaLnBrk="1" hangingPunct="1">
              <a:buFont typeface="Garamond" panose="02020404030301010803" pitchFamily="18" charset="0"/>
              <a:buAutoNum type="arabicPeriod"/>
            </a:pPr>
            <a:r>
              <a:rPr lang="en-US" altLang="en-US">
                <a:effectLst/>
              </a:rPr>
              <a:t>Can be used to prevent or achieve pregnancy</a:t>
            </a:r>
          </a:p>
          <a:p>
            <a:pPr marL="914400" lvl="1" indent="-514350" eaLnBrk="1" hangingPunct="1">
              <a:buFont typeface="Garamond" panose="02020404030301010803" pitchFamily="18" charset="0"/>
              <a:buAutoNum type="arabicPeriod"/>
            </a:pPr>
            <a:r>
              <a:rPr lang="en-US" altLang="en-US">
                <a:effectLst/>
              </a:rPr>
              <a:t>No method-related health risks</a:t>
            </a:r>
          </a:p>
          <a:p>
            <a:pPr marL="914400" lvl="1" indent="-514350" eaLnBrk="1" hangingPunct="1">
              <a:buFont typeface="Garamond" panose="02020404030301010803" pitchFamily="18" charset="0"/>
              <a:buAutoNum type="arabicPeriod"/>
            </a:pPr>
            <a:r>
              <a:rPr lang="en-US" altLang="en-US">
                <a:effectLst/>
              </a:rPr>
              <a:t>No systemic side effects</a:t>
            </a:r>
          </a:p>
          <a:p>
            <a:pPr marL="914400" lvl="1" indent="-514350" eaLnBrk="1" hangingPunct="1">
              <a:buFont typeface="Garamond" panose="02020404030301010803" pitchFamily="18" charset="0"/>
              <a:buAutoNum type="arabicPeriod"/>
            </a:pPr>
            <a:r>
              <a:rPr lang="en-US" altLang="en-US">
                <a:effectLst/>
              </a:rPr>
              <a:t>Inexpensive</a:t>
            </a:r>
          </a:p>
        </p:txBody>
      </p:sp>
      <p:sp>
        <p:nvSpPr>
          <p:cNvPr id="86020" name="Slide Number Placeholder 2">
            <a:extLst>
              <a:ext uri="{FF2B5EF4-FFF2-40B4-BE49-F238E27FC236}">
                <a16:creationId xmlns:a16="http://schemas.microsoft.com/office/drawing/2014/main" id="{F0ADDD07-F56C-2EAE-41DC-33148731942B}"/>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29619E08-E9DB-4509-BBC1-3D4B06FD7E70}" type="slidenum">
              <a:rPr lang="en-US" altLang="en-US" sz="1200">
                <a:latin typeface="Arial" panose="020B0604020202020204" pitchFamily="34" charset="0"/>
              </a:rPr>
              <a:pPr>
                <a:spcBef>
                  <a:spcPct val="0"/>
                </a:spcBef>
                <a:buClrTx/>
                <a:buSzTx/>
                <a:buFontTx/>
                <a:buNone/>
              </a:pPr>
              <a:t>41</a:t>
            </a:fld>
            <a:endParaRPr lang="en-US" altLang="en-US" sz="1200">
              <a:latin typeface="Arial" panose="020B0604020202020204" pitchFamily="34"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Number Placeholder 4">
            <a:extLst>
              <a:ext uri="{FF2B5EF4-FFF2-40B4-BE49-F238E27FC236}">
                <a16:creationId xmlns:a16="http://schemas.microsoft.com/office/drawing/2014/main" id="{E2F75C0D-A8AF-EFB1-31B8-BAF601385744}"/>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EDA2FC18-95DF-494B-962F-BE732CB243CD}" type="slidenum">
              <a:rPr lang="en-US" altLang="en-US" sz="1200">
                <a:latin typeface="Arial" panose="020B0604020202020204" pitchFamily="34" charset="0"/>
              </a:rPr>
              <a:pPr>
                <a:spcBef>
                  <a:spcPct val="0"/>
                </a:spcBef>
                <a:buClrTx/>
                <a:buSzTx/>
                <a:buFontTx/>
                <a:buNone/>
              </a:pPr>
              <a:t>42</a:t>
            </a:fld>
            <a:endParaRPr lang="en-US" altLang="en-US" sz="1200">
              <a:latin typeface="Arial" panose="020B0604020202020204" pitchFamily="34" charset="0"/>
            </a:endParaRPr>
          </a:p>
        </p:txBody>
      </p:sp>
      <p:sp>
        <p:nvSpPr>
          <p:cNvPr id="118786" name="Rectangle 2">
            <a:extLst>
              <a:ext uri="{FF2B5EF4-FFF2-40B4-BE49-F238E27FC236}">
                <a16:creationId xmlns:a16="http://schemas.microsoft.com/office/drawing/2014/main" id="{B932A8CC-C7AF-E772-B826-447FF36A22E2}"/>
              </a:ext>
            </a:extLst>
          </p:cNvPr>
          <p:cNvSpPr>
            <a:spLocks noGrp="1" noRot="1" noChangeArrowheads="1"/>
          </p:cNvSpPr>
          <p:nvPr>
            <p:ph type="title"/>
          </p:nvPr>
        </p:nvSpPr>
        <p:spPr>
          <a:xfrm>
            <a:off x="395288" y="908050"/>
            <a:ext cx="8229600" cy="1143000"/>
          </a:xfrm>
        </p:spPr>
        <p:txBody>
          <a:bodyPr lIns="88900" tIns="44450" rIns="88900" bIns="44450"/>
          <a:lstStyle/>
          <a:p>
            <a:pPr eaLnBrk="1" hangingPunct="1">
              <a:defRPr/>
            </a:pPr>
            <a:r>
              <a:rPr lang="en-US" dirty="0">
                <a:solidFill>
                  <a:srgbClr val="FF0000"/>
                </a:solidFill>
              </a:rPr>
              <a:t>Voluntary Sterilization: Definition</a:t>
            </a:r>
          </a:p>
        </p:txBody>
      </p:sp>
      <p:sp>
        <p:nvSpPr>
          <p:cNvPr id="88068" name="Rectangle 3">
            <a:extLst>
              <a:ext uri="{FF2B5EF4-FFF2-40B4-BE49-F238E27FC236}">
                <a16:creationId xmlns:a16="http://schemas.microsoft.com/office/drawing/2014/main" id="{BA6F0016-D88E-32DD-2497-7832260984F8}"/>
              </a:ext>
            </a:extLst>
          </p:cNvPr>
          <p:cNvSpPr>
            <a:spLocks noGrp="1" noChangeArrowheads="1"/>
          </p:cNvSpPr>
          <p:nvPr>
            <p:ph type="body" idx="1"/>
          </p:nvPr>
        </p:nvSpPr>
        <p:spPr>
          <a:xfrm>
            <a:off x="323850" y="2276475"/>
            <a:ext cx="8229600" cy="1901825"/>
          </a:xfrm>
        </p:spPr>
        <p:txBody>
          <a:bodyPr lIns="88900" tIns="44450" rIns="88900" bIns="44450"/>
          <a:lstStyle/>
          <a:p>
            <a:pPr marL="0" indent="0" defTabSz="885825" eaLnBrk="1" hangingPunct="1">
              <a:buFont typeface="Wingdings" panose="05000000000000000000" pitchFamily="2" charset="2"/>
              <a:buNone/>
            </a:pPr>
            <a:r>
              <a:rPr lang="en-US" altLang="en-US">
                <a:effectLst/>
              </a:rPr>
              <a:t>Minor surgical procedures for permanently terminating fertility in men (vasectomy) and women (mini-laparotomy and laparoscopy).</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Number Placeholder 4">
            <a:extLst>
              <a:ext uri="{FF2B5EF4-FFF2-40B4-BE49-F238E27FC236}">
                <a16:creationId xmlns:a16="http://schemas.microsoft.com/office/drawing/2014/main" id="{1E72C522-974E-6DD6-7C86-2386BE4C78B0}"/>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9FBB5210-8E4B-4320-84E6-01E2EDB7710E}" type="slidenum">
              <a:rPr lang="en-US" altLang="en-US" sz="1200">
                <a:latin typeface="Arial" panose="020B0604020202020204" pitchFamily="34" charset="0"/>
              </a:rPr>
              <a:pPr>
                <a:spcBef>
                  <a:spcPct val="0"/>
                </a:spcBef>
                <a:buClrTx/>
                <a:buSzTx/>
                <a:buFontTx/>
                <a:buNone/>
              </a:pPr>
              <a:t>43</a:t>
            </a:fld>
            <a:endParaRPr lang="en-US" altLang="en-US" sz="1200">
              <a:latin typeface="Arial" panose="020B0604020202020204" pitchFamily="34" charset="0"/>
            </a:endParaRPr>
          </a:p>
        </p:txBody>
      </p:sp>
      <p:sp>
        <p:nvSpPr>
          <p:cNvPr id="90115" name="Rectangle 2">
            <a:extLst>
              <a:ext uri="{FF2B5EF4-FFF2-40B4-BE49-F238E27FC236}">
                <a16:creationId xmlns:a16="http://schemas.microsoft.com/office/drawing/2014/main" id="{B9717287-60B1-F243-77B5-8001DFEB5950}"/>
              </a:ext>
            </a:extLst>
          </p:cNvPr>
          <p:cNvSpPr>
            <a:spLocks noGrp="1" noRot="1" noChangeArrowheads="1"/>
          </p:cNvSpPr>
          <p:nvPr>
            <p:ph type="title"/>
          </p:nvPr>
        </p:nvSpPr>
        <p:spPr/>
        <p:txBody>
          <a:bodyPr lIns="88900" tIns="44450" rIns="88900" bIns="44450"/>
          <a:lstStyle/>
          <a:p>
            <a:pPr eaLnBrk="1" hangingPunct="1"/>
            <a:r>
              <a:rPr lang="en-US" altLang="en-US" sz="4000">
                <a:solidFill>
                  <a:srgbClr val="FF0000"/>
                </a:solidFill>
                <a:effectLst/>
              </a:rPr>
              <a:t>Voluntary Sterilization: Most Popular Contraceptive Method Globally</a:t>
            </a:r>
          </a:p>
        </p:txBody>
      </p:sp>
      <p:sp>
        <p:nvSpPr>
          <p:cNvPr id="90116" name="Rectangle 3">
            <a:extLst>
              <a:ext uri="{FF2B5EF4-FFF2-40B4-BE49-F238E27FC236}">
                <a16:creationId xmlns:a16="http://schemas.microsoft.com/office/drawing/2014/main" id="{AFAB7D8B-AC2A-B3CC-57A8-9C2F7211F73D}"/>
              </a:ext>
            </a:extLst>
          </p:cNvPr>
          <p:cNvSpPr>
            <a:spLocks noChangeArrowheads="1"/>
          </p:cNvSpPr>
          <p:nvPr/>
        </p:nvSpPr>
        <p:spPr bwMode="auto">
          <a:xfrm>
            <a:off x="365125" y="6194425"/>
            <a:ext cx="2922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400" b="1" i="1">
                <a:latin typeface="Arial" panose="020B0604020202020204" pitchFamily="34" charset="0"/>
              </a:rPr>
              <a:t>Source</a:t>
            </a:r>
            <a:r>
              <a:rPr lang="en-US" altLang="en-US" sz="1400" b="1">
                <a:latin typeface="Arial" panose="020B0604020202020204" pitchFamily="34" charset="0"/>
              </a:rPr>
              <a:t>: Church and Geller 1990.</a:t>
            </a:r>
          </a:p>
        </p:txBody>
      </p:sp>
      <p:sp>
        <p:nvSpPr>
          <p:cNvPr id="90117" name="Rectangle 4">
            <a:extLst>
              <a:ext uri="{FF2B5EF4-FFF2-40B4-BE49-F238E27FC236}">
                <a16:creationId xmlns:a16="http://schemas.microsoft.com/office/drawing/2014/main" id="{796C70ED-D6C9-2701-471D-234433673244}"/>
              </a:ext>
            </a:extLst>
          </p:cNvPr>
          <p:cNvSpPr>
            <a:spLocks noChangeArrowheads="1"/>
          </p:cNvSpPr>
          <p:nvPr/>
        </p:nvSpPr>
        <p:spPr bwMode="auto">
          <a:xfrm>
            <a:off x="4111625" y="5105400"/>
            <a:ext cx="24780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2000" b="1">
                <a:latin typeface="Arial" panose="020B0604020202020204" pitchFamily="34" charset="0"/>
              </a:rPr>
              <a:t>Female:  170 million </a:t>
            </a:r>
          </a:p>
        </p:txBody>
      </p:sp>
      <p:sp>
        <p:nvSpPr>
          <p:cNvPr id="90118" name="Rectangle 5">
            <a:extLst>
              <a:ext uri="{FF2B5EF4-FFF2-40B4-BE49-F238E27FC236}">
                <a16:creationId xmlns:a16="http://schemas.microsoft.com/office/drawing/2014/main" id="{1A74F64A-C83F-D57A-80E6-BFFC946C2666}"/>
              </a:ext>
            </a:extLst>
          </p:cNvPr>
          <p:cNvSpPr>
            <a:spLocks noChangeArrowheads="1"/>
          </p:cNvSpPr>
          <p:nvPr/>
        </p:nvSpPr>
        <p:spPr bwMode="auto">
          <a:xfrm>
            <a:off x="4111625" y="5410200"/>
            <a:ext cx="24447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2000" b="1">
                <a:latin typeface="Arial" panose="020B0604020202020204" pitchFamily="34" charset="0"/>
              </a:rPr>
              <a:t>Male:        43 million </a:t>
            </a:r>
          </a:p>
        </p:txBody>
      </p:sp>
      <p:pic>
        <p:nvPicPr>
          <p:cNvPr id="90119" name="Picture 6">
            <a:extLst>
              <a:ext uri="{FF2B5EF4-FFF2-40B4-BE49-F238E27FC236}">
                <a16:creationId xmlns:a16="http://schemas.microsoft.com/office/drawing/2014/main" id="{B69AD060-8468-6D68-8301-C02C6414773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863" y="1985963"/>
            <a:ext cx="7861300" cy="3829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Number Placeholder 4">
            <a:extLst>
              <a:ext uri="{FF2B5EF4-FFF2-40B4-BE49-F238E27FC236}">
                <a16:creationId xmlns:a16="http://schemas.microsoft.com/office/drawing/2014/main" id="{0C7C68B1-AAA1-AD37-9199-7FA133BF7904}"/>
              </a:ext>
            </a:extLst>
          </p:cNvPr>
          <p:cNvSpPr>
            <a:spLocks noGrp="1"/>
          </p:cNvSpPr>
          <p:nvPr>
            <p:ph type="sldNum" sz="quarter" idx="11"/>
          </p:nvPr>
        </p:nvSpPr>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C927F192-FDCE-4F70-808A-19FDDD1DA99D}" type="slidenum">
              <a:rPr lang="en-US" altLang="en-US" sz="1200">
                <a:effectLst>
                  <a:outerShdw blurRad="38100" dist="38100" dir="2700000" algn="tl">
                    <a:srgbClr val="C0C0C0"/>
                  </a:outerShdw>
                </a:effectLst>
                <a:latin typeface="Arial" panose="020B0604020202020204" pitchFamily="34" charset="0"/>
              </a:rPr>
              <a:pPr>
                <a:spcBef>
                  <a:spcPct val="0"/>
                </a:spcBef>
                <a:buClrTx/>
                <a:buSzTx/>
                <a:buFontTx/>
                <a:buNone/>
              </a:pPr>
              <a:t>44</a:t>
            </a:fld>
            <a:endParaRPr lang="en-US" altLang="en-US" sz="1200">
              <a:effectLst>
                <a:outerShdw blurRad="38100" dist="38100" dir="2700000" algn="tl">
                  <a:srgbClr val="C0C0C0"/>
                </a:outerShdw>
              </a:effectLst>
              <a:latin typeface="Arial" panose="020B0604020202020204" pitchFamily="34" charset="0"/>
            </a:endParaRPr>
          </a:p>
        </p:txBody>
      </p:sp>
      <p:sp>
        <p:nvSpPr>
          <p:cNvPr id="92163" name="Rectangle 2">
            <a:extLst>
              <a:ext uri="{FF2B5EF4-FFF2-40B4-BE49-F238E27FC236}">
                <a16:creationId xmlns:a16="http://schemas.microsoft.com/office/drawing/2014/main" id="{DDC92A72-0277-8B36-6038-A736F5CECA0E}"/>
              </a:ext>
            </a:extLst>
          </p:cNvPr>
          <p:cNvSpPr>
            <a:spLocks noGrp="1" noRot="1" noChangeArrowheads="1"/>
          </p:cNvSpPr>
          <p:nvPr>
            <p:ph type="title"/>
          </p:nvPr>
        </p:nvSpPr>
        <p:spPr>
          <a:xfrm>
            <a:off x="457200" y="549275"/>
            <a:ext cx="8229600" cy="1295400"/>
          </a:xfrm>
        </p:spPr>
        <p:txBody>
          <a:bodyPr lIns="88900" tIns="44450" rIns="88900" bIns="44450"/>
          <a:lstStyle/>
          <a:p>
            <a:pPr eaLnBrk="1" hangingPunct="1"/>
            <a:r>
              <a:rPr lang="en-US" altLang="en-US">
                <a:solidFill>
                  <a:srgbClr val="FF0000"/>
                </a:solidFill>
                <a:effectLst/>
              </a:rPr>
              <a:t>Voluntary Sterilization:</a:t>
            </a:r>
            <a:br>
              <a:rPr lang="en-US" altLang="en-US">
                <a:solidFill>
                  <a:srgbClr val="FF0000"/>
                </a:solidFill>
                <a:effectLst/>
              </a:rPr>
            </a:br>
            <a:r>
              <a:rPr lang="en-US" altLang="en-US">
                <a:solidFill>
                  <a:srgbClr val="FF0000"/>
                </a:solidFill>
                <a:effectLst/>
              </a:rPr>
              <a:t>Most Common Methods</a:t>
            </a:r>
          </a:p>
        </p:txBody>
      </p:sp>
      <p:sp>
        <p:nvSpPr>
          <p:cNvPr id="92164" name="Rectangle 3">
            <a:extLst>
              <a:ext uri="{FF2B5EF4-FFF2-40B4-BE49-F238E27FC236}">
                <a16:creationId xmlns:a16="http://schemas.microsoft.com/office/drawing/2014/main" id="{BB18C210-E8C6-C29A-5165-494E20431163}"/>
              </a:ext>
            </a:extLst>
          </p:cNvPr>
          <p:cNvSpPr>
            <a:spLocks noGrp="1" noChangeArrowheads="1"/>
          </p:cNvSpPr>
          <p:nvPr>
            <p:ph type="body" idx="1"/>
          </p:nvPr>
        </p:nvSpPr>
        <p:spPr>
          <a:xfrm>
            <a:off x="457200" y="2060575"/>
            <a:ext cx="8229600" cy="4065588"/>
          </a:xfrm>
        </p:spPr>
        <p:txBody>
          <a:bodyPr lIns="88900" tIns="44450" rIns="88900" bIns="44450"/>
          <a:lstStyle/>
          <a:p>
            <a:pPr eaLnBrk="1" hangingPunct="1"/>
            <a:r>
              <a:rPr lang="en-US" altLang="en-US">
                <a:effectLst/>
              </a:rPr>
              <a:t>Vasectomy (male):</a:t>
            </a:r>
          </a:p>
          <a:p>
            <a:pPr lvl="1" eaLnBrk="1" hangingPunct="1"/>
            <a:r>
              <a:rPr lang="en-US" altLang="en-US">
                <a:effectLst/>
              </a:rPr>
              <a:t>No-scalpel technique (preferred)</a:t>
            </a:r>
          </a:p>
          <a:p>
            <a:pPr lvl="1" eaLnBrk="1" hangingPunct="1">
              <a:spcAft>
                <a:spcPct val="40000"/>
              </a:spcAft>
            </a:pPr>
            <a:r>
              <a:rPr lang="en-US" altLang="en-US">
                <a:effectLst/>
              </a:rPr>
              <a:t>Incisional</a:t>
            </a:r>
          </a:p>
          <a:p>
            <a:pPr eaLnBrk="1" hangingPunct="1"/>
            <a:r>
              <a:rPr lang="en-US" altLang="en-US">
                <a:effectLst/>
              </a:rPr>
              <a:t>Tubal occlusion (female):</a:t>
            </a:r>
          </a:p>
          <a:p>
            <a:pPr lvl="1" eaLnBrk="1" hangingPunct="1"/>
            <a:r>
              <a:rPr lang="en-US" altLang="en-US">
                <a:effectLst/>
              </a:rPr>
              <a:t>Mini-laparotomy </a:t>
            </a:r>
          </a:p>
          <a:p>
            <a:pPr lvl="1" eaLnBrk="1" hangingPunct="1"/>
            <a:r>
              <a:rPr lang="en-US" altLang="en-US">
                <a:effectLst/>
              </a:rPr>
              <a:t>Laparoscopy</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Number Placeholder 4">
            <a:extLst>
              <a:ext uri="{FF2B5EF4-FFF2-40B4-BE49-F238E27FC236}">
                <a16:creationId xmlns:a16="http://schemas.microsoft.com/office/drawing/2014/main" id="{EBCCC834-F1AC-CB8E-9B93-D435F2B00A74}"/>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0A5BDC4D-C70D-4B30-A2D5-5B50AFB9B21A}" type="slidenum">
              <a:rPr lang="en-US" altLang="en-US" sz="1200" i="1">
                <a:solidFill>
                  <a:srgbClr val="0070C0"/>
                </a:solidFill>
                <a:latin typeface="Arial" panose="020B0604020202020204" pitchFamily="34" charset="0"/>
              </a:rPr>
              <a:pPr>
                <a:spcBef>
                  <a:spcPct val="0"/>
                </a:spcBef>
                <a:buClrTx/>
                <a:buSzTx/>
                <a:buFontTx/>
                <a:buNone/>
              </a:pPr>
              <a:t>45</a:t>
            </a:fld>
            <a:endParaRPr lang="en-US" altLang="en-US" sz="1200" i="1">
              <a:solidFill>
                <a:srgbClr val="0070C0"/>
              </a:solidFill>
              <a:latin typeface="Arial" panose="020B0604020202020204" pitchFamily="34" charset="0"/>
            </a:endParaRPr>
          </a:p>
        </p:txBody>
      </p:sp>
      <p:sp>
        <p:nvSpPr>
          <p:cNvPr id="94211" name="Rectangle 2">
            <a:extLst>
              <a:ext uri="{FF2B5EF4-FFF2-40B4-BE49-F238E27FC236}">
                <a16:creationId xmlns:a16="http://schemas.microsoft.com/office/drawing/2014/main" id="{F9E82EF2-5981-46FB-9CBB-4BD943241727}"/>
              </a:ext>
            </a:extLst>
          </p:cNvPr>
          <p:cNvSpPr>
            <a:spLocks noGrp="1" noRot="1" noChangeArrowheads="1"/>
          </p:cNvSpPr>
          <p:nvPr>
            <p:ph type="title"/>
          </p:nvPr>
        </p:nvSpPr>
        <p:spPr/>
        <p:txBody>
          <a:bodyPr lIns="88900" tIns="44450" rIns="88900" bIns="44450"/>
          <a:lstStyle/>
          <a:p>
            <a:pPr eaLnBrk="1" hangingPunct="1"/>
            <a:r>
              <a:rPr lang="en-US" altLang="en-US" i="1">
                <a:solidFill>
                  <a:srgbClr val="0070C0"/>
                </a:solidFill>
                <a:effectLst/>
              </a:rPr>
              <a:t>Voluntary Sterilization: </a:t>
            </a:r>
            <a:br>
              <a:rPr lang="en-US" altLang="en-US" i="1">
                <a:solidFill>
                  <a:srgbClr val="0070C0"/>
                </a:solidFill>
                <a:effectLst/>
              </a:rPr>
            </a:br>
            <a:r>
              <a:rPr lang="en-US" altLang="en-US" i="1">
                <a:solidFill>
                  <a:srgbClr val="0070C0"/>
                </a:solidFill>
                <a:effectLst/>
              </a:rPr>
              <a:t>Mechanism of Action</a:t>
            </a:r>
          </a:p>
        </p:txBody>
      </p:sp>
      <p:sp>
        <p:nvSpPr>
          <p:cNvPr id="94212" name="Rectangle 3">
            <a:extLst>
              <a:ext uri="{FF2B5EF4-FFF2-40B4-BE49-F238E27FC236}">
                <a16:creationId xmlns:a16="http://schemas.microsoft.com/office/drawing/2014/main" id="{0D1348C6-6F73-8592-3D20-0C5001E636F3}"/>
              </a:ext>
            </a:extLst>
          </p:cNvPr>
          <p:cNvSpPr>
            <a:spLocks noGrp="1" noChangeArrowheads="1"/>
          </p:cNvSpPr>
          <p:nvPr>
            <p:ph type="body" idx="1"/>
          </p:nvPr>
        </p:nvSpPr>
        <p:spPr/>
        <p:txBody>
          <a:bodyPr lIns="88900" tIns="44450" rIns="88900" bIns="44450"/>
          <a:lstStyle/>
          <a:p>
            <a:pPr eaLnBrk="1" hangingPunct="1">
              <a:buFont typeface="Wingdings" panose="05000000000000000000" pitchFamily="2" charset="2"/>
              <a:buNone/>
            </a:pPr>
            <a:r>
              <a:rPr lang="en-US" altLang="en-US" i="1">
                <a:solidFill>
                  <a:srgbClr val="0070C0"/>
                </a:solidFill>
                <a:effectLst/>
              </a:rPr>
              <a:t>Vasectomy (no-scalpel or incisional):</a:t>
            </a:r>
          </a:p>
          <a:p>
            <a:pPr lvl="1" eaLnBrk="1" hangingPunct="1"/>
            <a:r>
              <a:rPr lang="en-US" altLang="en-US" i="1">
                <a:solidFill>
                  <a:srgbClr val="0070C0"/>
                </a:solidFill>
                <a:effectLst/>
              </a:rPr>
              <a:t>By </a:t>
            </a:r>
            <a:r>
              <a:rPr lang="en-US" altLang="en-US" i="1">
                <a:solidFill>
                  <a:srgbClr val="FF0000"/>
                </a:solidFill>
                <a:effectLst/>
              </a:rPr>
              <a:t>blocking the vas deferens (ejaculatory duct) </a:t>
            </a:r>
            <a:r>
              <a:rPr lang="en-US" altLang="en-US" i="1">
                <a:solidFill>
                  <a:srgbClr val="0070C0"/>
                </a:solidFill>
                <a:effectLst/>
              </a:rPr>
              <a:t>sperm are no longer present in the ejaculate</a:t>
            </a:r>
          </a:p>
          <a:p>
            <a:pPr eaLnBrk="1" hangingPunct="1">
              <a:buFont typeface="Wingdings" panose="05000000000000000000" pitchFamily="2" charset="2"/>
              <a:buNone/>
            </a:pPr>
            <a:r>
              <a:rPr lang="en-US" altLang="en-US" i="1">
                <a:solidFill>
                  <a:srgbClr val="0070C0"/>
                </a:solidFill>
                <a:effectLst/>
              </a:rPr>
              <a:t>Minilaparotomy or laparoscopy:</a:t>
            </a:r>
          </a:p>
          <a:p>
            <a:pPr lvl="1" eaLnBrk="1" hangingPunct="1"/>
            <a:r>
              <a:rPr lang="en-US" altLang="en-US" i="1">
                <a:solidFill>
                  <a:srgbClr val="0070C0"/>
                </a:solidFill>
                <a:effectLst/>
              </a:rPr>
              <a:t>By blocking the fallopian tubes (tying and cutting, rings, clips or electro-cautery) sperm are prevented from reaching the ovum</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Number Placeholder 4">
            <a:extLst>
              <a:ext uri="{FF2B5EF4-FFF2-40B4-BE49-F238E27FC236}">
                <a16:creationId xmlns:a16="http://schemas.microsoft.com/office/drawing/2014/main" id="{03D5815A-3168-595A-E5E8-030124112BD8}"/>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EF7F96D3-AD39-40CC-B916-6D7B4A1195FB}" type="slidenum">
              <a:rPr lang="en-US" altLang="en-US" sz="1200">
                <a:latin typeface="Arial" panose="020B0604020202020204" pitchFamily="34" charset="0"/>
              </a:rPr>
              <a:pPr>
                <a:spcBef>
                  <a:spcPct val="0"/>
                </a:spcBef>
                <a:buClrTx/>
                <a:buSzTx/>
                <a:buFontTx/>
                <a:buNone/>
              </a:pPr>
              <a:t>46</a:t>
            </a:fld>
            <a:endParaRPr lang="en-US" altLang="en-US" sz="1200">
              <a:latin typeface="Arial" panose="020B0604020202020204" pitchFamily="34" charset="0"/>
            </a:endParaRPr>
          </a:p>
        </p:txBody>
      </p:sp>
      <p:sp>
        <p:nvSpPr>
          <p:cNvPr id="96259" name="Rectangle 2">
            <a:extLst>
              <a:ext uri="{FF2B5EF4-FFF2-40B4-BE49-F238E27FC236}">
                <a16:creationId xmlns:a16="http://schemas.microsoft.com/office/drawing/2014/main" id="{3D03408C-1B3F-BBF2-C318-15778E70CFAB}"/>
              </a:ext>
            </a:extLst>
          </p:cNvPr>
          <p:cNvSpPr>
            <a:spLocks noGrp="1" noRot="1" noChangeArrowheads="1"/>
          </p:cNvSpPr>
          <p:nvPr>
            <p:ph type="title"/>
          </p:nvPr>
        </p:nvSpPr>
        <p:spPr/>
        <p:txBody>
          <a:bodyPr lIns="88900" tIns="44450" rIns="88900" bIns="44450"/>
          <a:lstStyle/>
          <a:p>
            <a:pPr eaLnBrk="1" hangingPunct="1"/>
            <a:r>
              <a:rPr lang="en-US" altLang="en-US">
                <a:solidFill>
                  <a:srgbClr val="FF0000"/>
                </a:solidFill>
                <a:effectLst/>
              </a:rPr>
              <a:t>Voluntary Sterilization: Benefits</a:t>
            </a:r>
          </a:p>
        </p:txBody>
      </p:sp>
      <p:sp>
        <p:nvSpPr>
          <p:cNvPr id="96260" name="Rectangle 3">
            <a:extLst>
              <a:ext uri="{FF2B5EF4-FFF2-40B4-BE49-F238E27FC236}">
                <a16:creationId xmlns:a16="http://schemas.microsoft.com/office/drawing/2014/main" id="{73DE661A-3B42-252D-938B-279EECF0BEBE}"/>
              </a:ext>
            </a:extLst>
          </p:cNvPr>
          <p:cNvSpPr>
            <a:spLocks noGrp="1" noChangeArrowheads="1"/>
          </p:cNvSpPr>
          <p:nvPr>
            <p:ph type="body" idx="1"/>
          </p:nvPr>
        </p:nvSpPr>
        <p:spPr>
          <a:xfrm>
            <a:off x="179388" y="1844675"/>
            <a:ext cx="8785225" cy="4464050"/>
          </a:xfrm>
        </p:spPr>
        <p:txBody>
          <a:bodyPr lIns="88900" tIns="44450" rIns="88900" bIns="44450"/>
          <a:lstStyle/>
          <a:p>
            <a:pPr marL="914400" lvl="1" indent="-514350" eaLnBrk="1" hangingPunct="1">
              <a:buFont typeface="Garamond" panose="02020404030301010803" pitchFamily="18" charset="0"/>
              <a:buAutoNum type="arabicPeriod"/>
            </a:pPr>
            <a:r>
              <a:rPr lang="en-US" altLang="en-US" sz="4800" b="1">
                <a:effectLst/>
              </a:rPr>
              <a:t>Permanent</a:t>
            </a:r>
          </a:p>
          <a:p>
            <a:pPr marL="914400" lvl="1" indent="-514350" eaLnBrk="1" hangingPunct="1">
              <a:buFont typeface="Garamond" panose="02020404030301010803" pitchFamily="18" charset="0"/>
              <a:buAutoNum type="arabicPeriod"/>
            </a:pPr>
            <a:r>
              <a:rPr lang="en-US" altLang="en-US">
                <a:effectLst/>
              </a:rPr>
              <a:t>Highly effective</a:t>
            </a:r>
          </a:p>
          <a:p>
            <a:pPr marL="914400" lvl="1" indent="-514350" eaLnBrk="1" hangingPunct="1">
              <a:buFont typeface="Garamond" panose="02020404030301010803" pitchFamily="18" charset="0"/>
              <a:buAutoNum type="arabicPeriod"/>
            </a:pPr>
            <a:r>
              <a:rPr lang="en-US" altLang="en-US">
                <a:effectLst/>
              </a:rPr>
              <a:t>Does not interfere with intercourse</a:t>
            </a:r>
          </a:p>
          <a:p>
            <a:pPr marL="914400" lvl="1" indent="-514350" eaLnBrk="1" hangingPunct="1">
              <a:buFont typeface="Garamond" panose="02020404030301010803" pitchFamily="18" charset="0"/>
              <a:buAutoNum type="arabicPeriod"/>
            </a:pPr>
            <a:r>
              <a:rPr lang="en-US" altLang="en-US">
                <a:effectLst/>
              </a:rPr>
              <a:t>Simple surgery usually performed under local anesthesia</a:t>
            </a:r>
          </a:p>
          <a:p>
            <a:pPr marL="914400" lvl="1" indent="-514350" eaLnBrk="1" hangingPunct="1">
              <a:buFont typeface="Garamond" panose="02020404030301010803" pitchFamily="18" charset="0"/>
              <a:buAutoNum type="arabicPeriod"/>
            </a:pPr>
            <a:r>
              <a:rPr lang="en-US" altLang="en-US">
                <a:effectLst/>
              </a:rPr>
              <a:t>No long-term side effects</a:t>
            </a:r>
          </a:p>
          <a:p>
            <a:pPr marL="914400" lvl="1" indent="-514350" eaLnBrk="1" hangingPunct="1">
              <a:buFont typeface="Garamond" panose="02020404030301010803" pitchFamily="18" charset="0"/>
              <a:buAutoNum type="arabicPeriod"/>
            </a:pPr>
            <a:r>
              <a:rPr lang="en-US" altLang="en-US">
                <a:effectLst/>
              </a:rPr>
              <a:t>No change in sexual function</a:t>
            </a:r>
          </a:p>
          <a:p>
            <a:pPr marL="914400" lvl="1" indent="-514350" eaLnBrk="1" hangingPunct="1">
              <a:buFont typeface="Garamond" panose="02020404030301010803" pitchFamily="18" charset="0"/>
              <a:buAutoNum type="arabicPeriod"/>
            </a:pPr>
            <a:r>
              <a:rPr lang="en-US" altLang="en-US">
                <a:effectLst/>
              </a:rPr>
              <a:t>Good for couples if pregnancy would pose serious health risk to woman</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Number Placeholder 4">
            <a:extLst>
              <a:ext uri="{FF2B5EF4-FFF2-40B4-BE49-F238E27FC236}">
                <a16:creationId xmlns:a16="http://schemas.microsoft.com/office/drawing/2014/main" id="{EDF1D32A-2388-094E-C528-C92F9E4C1B40}"/>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13BBA156-3B7B-458D-84F2-E58DA49E688C}" type="slidenum">
              <a:rPr lang="en-US" altLang="en-US" sz="1200">
                <a:latin typeface="Arial" panose="020B0604020202020204" pitchFamily="34" charset="0"/>
              </a:rPr>
              <a:pPr>
                <a:spcBef>
                  <a:spcPct val="0"/>
                </a:spcBef>
                <a:buClrTx/>
                <a:buSzTx/>
                <a:buFontTx/>
                <a:buNone/>
              </a:pPr>
              <a:t>47</a:t>
            </a:fld>
            <a:endParaRPr lang="en-US" altLang="en-US" sz="1200">
              <a:latin typeface="Arial" panose="020B0604020202020204" pitchFamily="34" charset="0"/>
            </a:endParaRPr>
          </a:p>
        </p:txBody>
      </p:sp>
      <p:sp>
        <p:nvSpPr>
          <p:cNvPr id="98307" name="Rectangle 2">
            <a:extLst>
              <a:ext uri="{FF2B5EF4-FFF2-40B4-BE49-F238E27FC236}">
                <a16:creationId xmlns:a16="http://schemas.microsoft.com/office/drawing/2014/main" id="{84E8859A-7768-7E74-03C2-E2D9E38509E6}"/>
              </a:ext>
            </a:extLst>
          </p:cNvPr>
          <p:cNvSpPr>
            <a:spLocks noGrp="1" noRot="1" noChangeArrowheads="1"/>
          </p:cNvSpPr>
          <p:nvPr>
            <p:ph type="title"/>
          </p:nvPr>
        </p:nvSpPr>
        <p:spPr>
          <a:xfrm>
            <a:off x="457200" y="476250"/>
            <a:ext cx="8229600" cy="941388"/>
          </a:xfrm>
        </p:spPr>
        <p:txBody>
          <a:bodyPr lIns="88900" tIns="44450" rIns="88900" bIns="44450"/>
          <a:lstStyle/>
          <a:p>
            <a:pPr eaLnBrk="1" hangingPunct="1"/>
            <a:r>
              <a:rPr lang="en-US" altLang="en-US">
                <a:solidFill>
                  <a:srgbClr val="FF0000"/>
                </a:solidFill>
                <a:effectLst/>
              </a:rPr>
              <a:t>Voluntary Sterilization: Limitations</a:t>
            </a:r>
          </a:p>
        </p:txBody>
      </p:sp>
      <p:sp>
        <p:nvSpPr>
          <p:cNvPr id="98308" name="Rectangle 3">
            <a:extLst>
              <a:ext uri="{FF2B5EF4-FFF2-40B4-BE49-F238E27FC236}">
                <a16:creationId xmlns:a16="http://schemas.microsoft.com/office/drawing/2014/main" id="{297B593E-7110-D4B1-FB90-2FF7021C749F}"/>
              </a:ext>
            </a:extLst>
          </p:cNvPr>
          <p:cNvSpPr>
            <a:spLocks noGrp="1" noChangeArrowheads="1"/>
          </p:cNvSpPr>
          <p:nvPr>
            <p:ph type="body" idx="1"/>
          </p:nvPr>
        </p:nvSpPr>
        <p:spPr>
          <a:xfrm>
            <a:off x="457200" y="2276475"/>
            <a:ext cx="8507413" cy="3849688"/>
          </a:xfrm>
        </p:spPr>
        <p:txBody>
          <a:bodyPr lIns="88900" tIns="44450" rIns="88900" bIns="44450"/>
          <a:lstStyle/>
          <a:p>
            <a:pPr marL="914400" lvl="1" indent="-514350" eaLnBrk="1" hangingPunct="1">
              <a:buFont typeface="Garamond" panose="02020404030301010803" pitchFamily="18" charset="0"/>
              <a:buAutoNum type="arabicPeriod"/>
            </a:pPr>
            <a:r>
              <a:rPr lang="en-US" altLang="en-US" b="1">
                <a:effectLst/>
              </a:rPr>
              <a:t>Must be considered permanent (not reversible)</a:t>
            </a:r>
          </a:p>
          <a:p>
            <a:pPr marL="914400" lvl="1" indent="-514350" eaLnBrk="1" hangingPunct="1">
              <a:buFont typeface="Garamond" panose="02020404030301010803" pitchFamily="18" charset="0"/>
              <a:buAutoNum type="arabicPeriod"/>
            </a:pPr>
            <a:r>
              <a:rPr lang="en-US" altLang="en-US" b="1">
                <a:effectLst/>
              </a:rPr>
              <a:t>Client may regret later</a:t>
            </a:r>
          </a:p>
          <a:p>
            <a:pPr marL="914400" lvl="1" indent="-514350" eaLnBrk="1" hangingPunct="1">
              <a:buFont typeface="Garamond" panose="02020404030301010803" pitchFamily="18" charset="0"/>
              <a:buAutoNum type="arabicPeriod"/>
            </a:pPr>
            <a:r>
              <a:rPr lang="en-US" altLang="en-US" b="1">
                <a:effectLst/>
              </a:rPr>
              <a:t>Risk of complications, especially if general anesthesia used</a:t>
            </a:r>
          </a:p>
          <a:p>
            <a:pPr marL="914400" lvl="1" indent="-514350" eaLnBrk="1" hangingPunct="1">
              <a:buFont typeface="Garamond" panose="02020404030301010803" pitchFamily="18" charset="0"/>
              <a:buAutoNum type="arabicPeriod"/>
            </a:pPr>
            <a:r>
              <a:rPr lang="en-US" altLang="en-US" b="1">
                <a:effectLst/>
              </a:rPr>
              <a:t>Short-term discomfort/pain following procedure</a:t>
            </a:r>
          </a:p>
          <a:p>
            <a:pPr marL="914400" lvl="1" indent="-514350" eaLnBrk="1" hangingPunct="1">
              <a:buFont typeface="Garamond" panose="02020404030301010803" pitchFamily="18" charset="0"/>
              <a:buAutoNum type="arabicPeriod"/>
            </a:pPr>
            <a:r>
              <a:rPr lang="en-US" altLang="en-US" b="1">
                <a:effectLst/>
              </a:rPr>
              <a:t>Requires trained physician</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2" descr="slide1">
            <a:extLst>
              <a:ext uri="{FF2B5EF4-FFF2-40B4-BE49-F238E27FC236}">
                <a16:creationId xmlns:a16="http://schemas.microsoft.com/office/drawing/2014/main" id="{F7FF6F2A-6809-0B88-6CE9-9812C7C80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5556" b="2083"/>
          <a:stretch>
            <a:fillRect/>
          </a:stretch>
        </p:blipFill>
        <p:spPr bwMode="auto">
          <a:xfrm>
            <a:off x="4859338" y="549275"/>
            <a:ext cx="3673475" cy="460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Rectangle 3">
            <a:extLst>
              <a:ext uri="{FF2B5EF4-FFF2-40B4-BE49-F238E27FC236}">
                <a16:creationId xmlns:a16="http://schemas.microsoft.com/office/drawing/2014/main" id="{6E98B4CB-856F-02B7-26AF-5640F4E01E49}"/>
              </a:ext>
            </a:extLst>
          </p:cNvPr>
          <p:cNvSpPr>
            <a:spLocks noGrp="1" noChangeArrowheads="1"/>
          </p:cNvSpPr>
          <p:nvPr>
            <p:ph type="ctrTitle"/>
          </p:nvPr>
        </p:nvSpPr>
        <p:spPr>
          <a:xfrm>
            <a:off x="533400" y="533400"/>
            <a:ext cx="4419600" cy="2590800"/>
          </a:xfrm>
          <a:effectLst>
            <a:outerShdw dist="35921" dir="2700000" algn="ctr" rotWithShape="0">
              <a:srgbClr val="000000"/>
            </a:outerShdw>
          </a:effectLst>
        </p:spPr>
        <p:txBody>
          <a:bodyPr/>
          <a:lstStyle/>
          <a:p>
            <a:pPr algn="l" eaLnBrk="1" hangingPunct="1"/>
            <a:r>
              <a:rPr lang="en-US" altLang="en-US" sz="6600">
                <a:solidFill>
                  <a:srgbClr val="FF0000"/>
                </a:solidFill>
                <a:effectLst/>
              </a:rPr>
              <a:t>Standard Days Method</a:t>
            </a:r>
          </a:p>
        </p:txBody>
      </p:sp>
      <p:sp>
        <p:nvSpPr>
          <p:cNvPr id="100356" name="Rectangle 5">
            <a:extLst>
              <a:ext uri="{FF2B5EF4-FFF2-40B4-BE49-F238E27FC236}">
                <a16:creationId xmlns:a16="http://schemas.microsoft.com/office/drawing/2014/main" id="{F1CDAF3A-C3C7-87E3-0AF5-B3F9D129B45B}"/>
              </a:ext>
            </a:extLst>
          </p:cNvPr>
          <p:cNvSpPr>
            <a:spLocks noChangeArrowheads="1"/>
          </p:cNvSpPr>
          <p:nvPr/>
        </p:nvSpPr>
        <p:spPr bwMode="auto">
          <a:xfrm>
            <a:off x="609600" y="3200400"/>
            <a:ext cx="3962400"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nchor="ct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b="1" i="1">
                <a:latin typeface="Palatino Linotype" panose="02040502050505030304" pitchFamily="18" charset="0"/>
              </a:rPr>
              <a:t>Simple Fertility</a:t>
            </a:r>
            <a:br>
              <a:rPr lang="en-US" altLang="en-US" b="1" i="1">
                <a:latin typeface="Palatino Linotype" panose="02040502050505030304" pitchFamily="18" charset="0"/>
              </a:rPr>
            </a:br>
            <a:r>
              <a:rPr lang="en-US" altLang="en-US" b="1" i="1">
                <a:latin typeface="Palatino Linotype" panose="02040502050505030304" pitchFamily="18" charset="0"/>
              </a:rPr>
              <a:t>Awareness-Based</a:t>
            </a:r>
            <a:br>
              <a:rPr lang="en-US" altLang="en-US" b="1" i="1">
                <a:latin typeface="Palatino Linotype" panose="02040502050505030304" pitchFamily="18" charset="0"/>
              </a:rPr>
            </a:br>
            <a:r>
              <a:rPr lang="en-US" altLang="en-US" b="1" i="1">
                <a:latin typeface="Palatino Linotype" panose="02040502050505030304" pitchFamily="18" charset="0"/>
              </a:rPr>
              <a:t>Approach</a:t>
            </a:r>
            <a:br>
              <a:rPr lang="en-US" altLang="en-US" b="1" i="1">
                <a:latin typeface="Palatino Linotype" panose="02040502050505030304" pitchFamily="18" charset="0"/>
              </a:rPr>
            </a:br>
            <a:r>
              <a:rPr lang="en-US" altLang="en-US" b="1" i="1">
                <a:latin typeface="Palatino Linotype" panose="02040502050505030304" pitchFamily="18" charset="0"/>
              </a:rPr>
              <a:t>to Family Planning</a:t>
            </a:r>
          </a:p>
        </p:txBody>
      </p:sp>
      <p:sp>
        <p:nvSpPr>
          <p:cNvPr id="100357" name="Slide Number Placeholder 2">
            <a:extLst>
              <a:ext uri="{FF2B5EF4-FFF2-40B4-BE49-F238E27FC236}">
                <a16:creationId xmlns:a16="http://schemas.microsoft.com/office/drawing/2014/main" id="{F538B7E5-BD91-CE8D-9D40-86A9BB38B251}"/>
              </a:ext>
            </a:extLst>
          </p:cNvPr>
          <p:cNvSpPr>
            <a:spLocks noGrp="1"/>
          </p:cNvSpPr>
          <p:nvPr>
            <p:ph type="sldNum" sz="quarter" idx="12"/>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337B591C-B48D-4DB3-889C-2D1719C337CE}" type="slidenum">
              <a:rPr lang="en-US" altLang="en-US" sz="1200">
                <a:latin typeface="Arial" panose="020B0604020202020204" pitchFamily="34" charset="0"/>
              </a:rPr>
              <a:pPr>
                <a:spcBef>
                  <a:spcPct val="0"/>
                </a:spcBef>
                <a:buClrTx/>
                <a:buSzTx/>
                <a:buFontTx/>
                <a:buNone/>
              </a:pPr>
              <a:t>48</a:t>
            </a:fld>
            <a:endParaRPr lang="en-US" altLang="en-US" sz="1200">
              <a:latin typeface="Arial" panose="020B0604020202020204" pitchFamily="34" charset="0"/>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a:extLst>
              <a:ext uri="{FF2B5EF4-FFF2-40B4-BE49-F238E27FC236}">
                <a16:creationId xmlns:a16="http://schemas.microsoft.com/office/drawing/2014/main" id="{47E78ABE-3579-884B-C8C1-BDF5C0249E46}"/>
              </a:ext>
            </a:extLst>
          </p:cNvPr>
          <p:cNvSpPr>
            <a:spLocks noGrp="1" noRot="1" noChangeArrowheads="1"/>
          </p:cNvSpPr>
          <p:nvPr>
            <p:ph type="title"/>
          </p:nvPr>
        </p:nvSpPr>
        <p:spPr/>
        <p:txBody>
          <a:bodyPr/>
          <a:lstStyle/>
          <a:p>
            <a:pPr eaLnBrk="1" hangingPunct="1">
              <a:defRPr/>
            </a:pPr>
            <a:r>
              <a:rPr lang="en-US" dirty="0">
                <a:solidFill>
                  <a:srgbClr val="FF0000"/>
                </a:solidFill>
              </a:rPr>
              <a:t>Characteristics</a:t>
            </a:r>
          </a:p>
        </p:txBody>
      </p:sp>
      <p:sp>
        <p:nvSpPr>
          <p:cNvPr id="102403" name="Rectangle 3">
            <a:extLst>
              <a:ext uri="{FF2B5EF4-FFF2-40B4-BE49-F238E27FC236}">
                <a16:creationId xmlns:a16="http://schemas.microsoft.com/office/drawing/2014/main" id="{C2B610C2-AA73-BFA6-0A35-0F97901B1E03}"/>
              </a:ext>
            </a:extLst>
          </p:cNvPr>
          <p:cNvSpPr>
            <a:spLocks noGrp="1" noChangeArrowheads="1"/>
          </p:cNvSpPr>
          <p:nvPr>
            <p:ph type="body" idx="1"/>
          </p:nvPr>
        </p:nvSpPr>
        <p:spPr>
          <a:xfrm>
            <a:off x="457200" y="2205038"/>
            <a:ext cx="8229600" cy="3921125"/>
          </a:xfrm>
        </p:spPr>
        <p:txBody>
          <a:bodyPr/>
          <a:lstStyle/>
          <a:p>
            <a:pPr marL="514350" indent="-514350" eaLnBrk="1" hangingPunct="1">
              <a:buFont typeface="Garamond" panose="02020404030301010803" pitchFamily="18" charset="0"/>
              <a:buAutoNum type="arabicPeriod"/>
            </a:pPr>
            <a:r>
              <a:rPr lang="en-US" altLang="en-US">
                <a:effectLst/>
              </a:rPr>
              <a:t>Natural</a:t>
            </a:r>
          </a:p>
          <a:p>
            <a:pPr marL="514350" indent="-514350" eaLnBrk="1" hangingPunct="1">
              <a:buFont typeface="Garamond" panose="02020404030301010803" pitchFamily="18" charset="0"/>
              <a:buAutoNum type="arabicPeriod"/>
            </a:pPr>
            <a:r>
              <a:rPr lang="en-US" altLang="en-US">
                <a:effectLst/>
              </a:rPr>
              <a:t>Simple</a:t>
            </a:r>
          </a:p>
          <a:p>
            <a:pPr marL="514350" indent="-514350" eaLnBrk="1" hangingPunct="1">
              <a:buFont typeface="Garamond" panose="02020404030301010803" pitchFamily="18" charset="0"/>
              <a:buAutoNum type="arabicPeriod"/>
            </a:pPr>
            <a:r>
              <a:rPr lang="en-US" altLang="en-US">
                <a:effectLst/>
              </a:rPr>
              <a:t>Low cost</a:t>
            </a:r>
          </a:p>
          <a:p>
            <a:pPr marL="514350" indent="-514350" eaLnBrk="1" hangingPunct="1">
              <a:buFont typeface="Garamond" panose="02020404030301010803" pitchFamily="18" charset="0"/>
              <a:buAutoNum type="arabicPeriod"/>
            </a:pPr>
            <a:r>
              <a:rPr lang="en-US" altLang="en-US">
                <a:effectLst/>
              </a:rPr>
              <a:t>Effective</a:t>
            </a:r>
          </a:p>
        </p:txBody>
      </p:sp>
      <p:sp>
        <p:nvSpPr>
          <p:cNvPr id="102404" name="Slide Number Placeholder 2">
            <a:extLst>
              <a:ext uri="{FF2B5EF4-FFF2-40B4-BE49-F238E27FC236}">
                <a16:creationId xmlns:a16="http://schemas.microsoft.com/office/drawing/2014/main" id="{1BE000F6-41D6-D35D-E486-E578B5264112}"/>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33DA9346-6547-4956-87B8-936EFC33B095}" type="slidenum">
              <a:rPr lang="en-US" altLang="en-US" sz="1200">
                <a:latin typeface="Arial" panose="020B0604020202020204" pitchFamily="34" charset="0"/>
              </a:rPr>
              <a:pPr>
                <a:spcBef>
                  <a:spcPct val="0"/>
                </a:spcBef>
                <a:buClrTx/>
                <a:buSzTx/>
                <a:buFontTx/>
                <a:buNone/>
              </a:pPr>
              <a:t>49</a:t>
            </a:fld>
            <a:endParaRPr lang="en-US" altLang="en-US" sz="1200">
              <a:latin typeface="Arial" panose="020B0604020202020204" pitchFamily="34"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712F44DB-FF7B-94AE-A63E-2625BB275A67}"/>
              </a:ext>
            </a:extLst>
          </p:cNvPr>
          <p:cNvSpPr>
            <a:spLocks noGrp="1" noRot="1" noChangeArrowheads="1"/>
          </p:cNvSpPr>
          <p:nvPr>
            <p:ph type="title"/>
          </p:nvPr>
        </p:nvSpPr>
        <p:spPr>
          <a:xfrm>
            <a:off x="323850" y="260350"/>
            <a:ext cx="8496300" cy="503238"/>
          </a:xfrm>
        </p:spPr>
        <p:txBody>
          <a:bodyPr/>
          <a:lstStyle/>
          <a:p>
            <a:pPr eaLnBrk="1" hangingPunct="1"/>
            <a:r>
              <a:rPr lang="en-US" altLang="en-US">
                <a:solidFill>
                  <a:srgbClr val="FF0000"/>
                </a:solidFill>
                <a:effectLst/>
              </a:rPr>
              <a:t>Benefits of Optimal Birth Spacing</a:t>
            </a:r>
          </a:p>
        </p:txBody>
      </p:sp>
      <p:sp>
        <p:nvSpPr>
          <p:cNvPr id="299011" name="Rectangle 3">
            <a:extLst>
              <a:ext uri="{FF2B5EF4-FFF2-40B4-BE49-F238E27FC236}">
                <a16:creationId xmlns:a16="http://schemas.microsoft.com/office/drawing/2014/main" id="{7D320F8F-3834-52A2-E7C4-FA54F5716210}"/>
              </a:ext>
            </a:extLst>
          </p:cNvPr>
          <p:cNvSpPr>
            <a:spLocks noGrp="1" noChangeArrowheads="1"/>
          </p:cNvSpPr>
          <p:nvPr>
            <p:ph type="body" idx="1"/>
          </p:nvPr>
        </p:nvSpPr>
        <p:spPr>
          <a:xfrm>
            <a:off x="179388" y="992188"/>
            <a:ext cx="8785225" cy="5461000"/>
          </a:xfrm>
        </p:spPr>
        <p:txBody>
          <a:bodyPr/>
          <a:lstStyle/>
          <a:p>
            <a:pPr marL="514350" indent="-514350" eaLnBrk="1" hangingPunct="1">
              <a:buFont typeface="+mj-lt"/>
              <a:buAutoNum type="arabicPeriod"/>
              <a:defRPr/>
            </a:pPr>
            <a:r>
              <a:rPr lang="en-US" sz="2800" dirty="0">
                <a:effectLst/>
              </a:rPr>
              <a:t>Contributes to </a:t>
            </a:r>
            <a:r>
              <a:rPr lang="en-US" sz="2800" u="sng" dirty="0">
                <a:effectLst/>
              </a:rPr>
              <a:t>preserving the health and fertility of women and their overall quality of life</a:t>
            </a:r>
          </a:p>
          <a:p>
            <a:pPr marL="514350" indent="-514350" eaLnBrk="1" hangingPunct="1">
              <a:buFont typeface="+mj-lt"/>
              <a:buAutoNum type="arabicPeriod"/>
              <a:defRPr/>
            </a:pPr>
            <a:endParaRPr lang="en-US" sz="2800" u="sng" dirty="0">
              <a:effectLst/>
            </a:endParaRPr>
          </a:p>
          <a:p>
            <a:pPr marL="514350" indent="-514350" eaLnBrk="1" hangingPunct="1">
              <a:buFont typeface="+mj-lt"/>
              <a:buAutoNum type="arabicPeriod"/>
              <a:defRPr/>
            </a:pPr>
            <a:r>
              <a:rPr lang="en-US" sz="2800" dirty="0">
                <a:effectLst/>
              </a:rPr>
              <a:t>Contributes to </a:t>
            </a:r>
            <a:r>
              <a:rPr lang="en-US" sz="2800" u="sng" dirty="0">
                <a:effectLst/>
              </a:rPr>
              <a:t>improving children’s lives </a:t>
            </a:r>
            <a:r>
              <a:rPr lang="en-US" sz="2800" dirty="0">
                <a:effectLst/>
              </a:rPr>
              <a:t>by increasing their access to adequate food, clothing, housing, and educational opportunities</a:t>
            </a:r>
          </a:p>
          <a:p>
            <a:pPr marL="514350" indent="-514350" eaLnBrk="1" hangingPunct="1">
              <a:buFont typeface="+mj-lt"/>
              <a:buAutoNum type="arabicPeriod"/>
              <a:defRPr/>
            </a:pPr>
            <a:endParaRPr lang="en-US" sz="2800" dirty="0">
              <a:effectLst/>
            </a:endParaRPr>
          </a:p>
          <a:p>
            <a:pPr marL="514350" indent="-514350" eaLnBrk="1" hangingPunct="1">
              <a:buFont typeface="+mj-lt"/>
              <a:buAutoNum type="arabicPeriod"/>
              <a:defRPr/>
            </a:pPr>
            <a:r>
              <a:rPr lang="en-US" sz="2800" u="sng" dirty="0">
                <a:effectLst/>
              </a:rPr>
              <a:t>Decreases a woman’s work burden</a:t>
            </a:r>
          </a:p>
          <a:p>
            <a:pPr marL="514350" indent="-514350" eaLnBrk="1" hangingPunct="1">
              <a:buFont typeface="+mj-lt"/>
              <a:buAutoNum type="arabicPeriod"/>
              <a:defRPr/>
            </a:pPr>
            <a:endParaRPr lang="en-US" sz="2800" u="sng" dirty="0">
              <a:effectLst/>
            </a:endParaRPr>
          </a:p>
          <a:p>
            <a:pPr marL="514350" indent="-514350" eaLnBrk="1" hangingPunct="1">
              <a:buFont typeface="+mj-lt"/>
              <a:buAutoNum type="arabicPeriod"/>
              <a:defRPr/>
            </a:pPr>
            <a:r>
              <a:rPr lang="en-US" sz="2800" dirty="0">
                <a:effectLst/>
              </a:rPr>
              <a:t>Provides a </a:t>
            </a:r>
            <a:r>
              <a:rPr lang="en-US" sz="2800" u="sng" dirty="0">
                <a:effectLst/>
              </a:rPr>
              <a:t>cost-effective means </a:t>
            </a:r>
            <a:r>
              <a:rPr lang="en-US" sz="2800" dirty="0">
                <a:effectLst/>
              </a:rPr>
              <a:t>of improving health and quality-of-life compared with other investments</a:t>
            </a:r>
            <a:endParaRPr lang="en-US" sz="2800" dirty="0"/>
          </a:p>
        </p:txBody>
      </p:sp>
      <p:sp>
        <p:nvSpPr>
          <p:cNvPr id="12292" name="Slide Number Placeholder 2">
            <a:extLst>
              <a:ext uri="{FF2B5EF4-FFF2-40B4-BE49-F238E27FC236}">
                <a16:creationId xmlns:a16="http://schemas.microsoft.com/office/drawing/2014/main" id="{710962EC-9594-2515-1598-8A657E79C33E}"/>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CF7A6665-8A6D-4196-A491-8DF902E0269C}" type="slidenum">
              <a:rPr lang="en-US" altLang="en-US" sz="1200">
                <a:latin typeface="Arial" panose="020B0604020202020204" pitchFamily="34" charset="0"/>
              </a:rPr>
              <a:pPr>
                <a:spcBef>
                  <a:spcPct val="0"/>
                </a:spcBef>
                <a:buClrTx/>
                <a:buSzTx/>
                <a:buFontTx/>
                <a:buNone/>
              </a:pPr>
              <a:t>5</a:t>
            </a:fld>
            <a:endParaRPr lang="en-US" altLang="en-US" sz="1200">
              <a:latin typeface="Arial" panose="020B0604020202020204" pitchFamily="34" charset="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DA008503-C01E-3A6B-6A7C-10564328D13B}"/>
              </a:ext>
            </a:extLst>
          </p:cNvPr>
          <p:cNvSpPr>
            <a:spLocks noChangeArrowheads="1"/>
          </p:cNvSpPr>
          <p:nvPr/>
        </p:nvSpPr>
        <p:spPr bwMode="auto">
          <a:xfrm>
            <a:off x="5638800" y="2209800"/>
            <a:ext cx="3124200" cy="4191000"/>
          </a:xfrm>
          <a:prstGeom prst="rect">
            <a:avLst/>
          </a:prstGeom>
          <a:solidFill>
            <a:srgbClr val="BDBDD3"/>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nchor="ct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4451" name="Rectangle 3">
            <a:extLst>
              <a:ext uri="{FF2B5EF4-FFF2-40B4-BE49-F238E27FC236}">
                <a16:creationId xmlns:a16="http://schemas.microsoft.com/office/drawing/2014/main" id="{D2C4E0AC-BDC4-4D5C-69CC-998D2076E495}"/>
              </a:ext>
            </a:extLst>
          </p:cNvPr>
          <p:cNvSpPr>
            <a:spLocks noGrp="1" noRot="1" noChangeArrowheads="1"/>
          </p:cNvSpPr>
          <p:nvPr>
            <p:ph type="title"/>
          </p:nvPr>
        </p:nvSpPr>
        <p:spPr>
          <a:xfrm>
            <a:off x="538163" y="274638"/>
            <a:ext cx="8148637" cy="1143000"/>
          </a:xfrm>
        </p:spPr>
        <p:txBody>
          <a:bodyPr/>
          <a:lstStyle/>
          <a:p>
            <a:pPr eaLnBrk="1" hangingPunct="1"/>
            <a:r>
              <a:rPr lang="en-US" altLang="en-US">
                <a:solidFill>
                  <a:srgbClr val="FF0000"/>
                </a:solidFill>
                <a:effectLst/>
              </a:rPr>
              <a:t>The Standard Days Method</a:t>
            </a:r>
          </a:p>
        </p:txBody>
      </p:sp>
      <p:sp>
        <p:nvSpPr>
          <p:cNvPr id="104452" name="Rectangle 4">
            <a:extLst>
              <a:ext uri="{FF2B5EF4-FFF2-40B4-BE49-F238E27FC236}">
                <a16:creationId xmlns:a16="http://schemas.microsoft.com/office/drawing/2014/main" id="{D0A082FD-9912-F285-24D5-0E3DCDE504E7}"/>
              </a:ext>
            </a:extLst>
          </p:cNvPr>
          <p:cNvSpPr>
            <a:spLocks noGrp="1" noChangeArrowheads="1"/>
          </p:cNvSpPr>
          <p:nvPr>
            <p:ph type="body" sz="half" idx="1"/>
          </p:nvPr>
        </p:nvSpPr>
        <p:spPr>
          <a:xfrm>
            <a:off x="381000" y="1981200"/>
            <a:ext cx="4876800" cy="4419600"/>
          </a:xfrm>
        </p:spPr>
        <p:txBody>
          <a:bodyPr/>
          <a:lstStyle/>
          <a:p>
            <a:pPr eaLnBrk="1" hangingPunct="1">
              <a:lnSpc>
                <a:spcPct val="90000"/>
              </a:lnSpc>
            </a:pPr>
            <a:r>
              <a:rPr lang="en-US" altLang="en-US" sz="2400">
                <a:effectLst/>
              </a:rPr>
              <a:t>Identifies days </a:t>
            </a:r>
            <a:r>
              <a:rPr lang="en-US" altLang="en-US" b="1">
                <a:solidFill>
                  <a:srgbClr val="FF0000"/>
                </a:solidFill>
                <a:effectLst/>
              </a:rPr>
              <a:t>8-19</a:t>
            </a:r>
            <a:r>
              <a:rPr lang="en-US" altLang="en-US" sz="2400">
                <a:effectLst/>
              </a:rPr>
              <a:t> of the cycle as fertile.</a:t>
            </a:r>
          </a:p>
          <a:p>
            <a:pPr eaLnBrk="1" hangingPunct="1">
              <a:lnSpc>
                <a:spcPct val="90000"/>
              </a:lnSpc>
            </a:pPr>
            <a:r>
              <a:rPr lang="en-US" altLang="en-US" sz="2400">
                <a:effectLst/>
              </a:rPr>
              <a:t>Is for women with menstrual cycles between 26 and 32 days long.</a:t>
            </a:r>
          </a:p>
          <a:p>
            <a:pPr eaLnBrk="1" hangingPunct="1">
              <a:lnSpc>
                <a:spcPct val="90000"/>
              </a:lnSpc>
            </a:pPr>
            <a:r>
              <a:rPr lang="en-US" altLang="en-US" sz="2400">
                <a:effectLst/>
              </a:rPr>
              <a:t>Helps a couple avoid unplanned pregnancy by knowing which days they should not have unprotected intercourse.</a:t>
            </a:r>
          </a:p>
          <a:p>
            <a:pPr eaLnBrk="1" hangingPunct="1">
              <a:lnSpc>
                <a:spcPct val="90000"/>
              </a:lnSpc>
            </a:pPr>
            <a:r>
              <a:rPr lang="en-US" altLang="en-US" sz="2400">
                <a:effectLst/>
              </a:rPr>
              <a:t>A client can use a color-coded string of beads to help her keep track of where she is in her cycle and know when she is fertile.</a:t>
            </a:r>
          </a:p>
        </p:txBody>
      </p:sp>
      <p:pic>
        <p:nvPicPr>
          <p:cNvPr id="104453" name="Picture 5" descr="slide3">
            <a:extLst>
              <a:ext uri="{FF2B5EF4-FFF2-40B4-BE49-F238E27FC236}">
                <a16:creationId xmlns:a16="http://schemas.microsoft.com/office/drawing/2014/main" id="{103569AF-D876-C4FA-A76E-5170B3C8AE0A}"/>
              </a:ext>
            </a:extLst>
          </p:cNvPr>
          <p:cNvPicPr>
            <a:picLocks noGrp="1" noChangeAspect="1" noChangeArrowheads="1"/>
          </p:cNvPicPr>
          <p:nvPr>
            <p:ph type="clipArt" sz="half" idx="2"/>
          </p:nvPr>
        </p:nvPicPr>
        <p:blipFill>
          <a:blip r:embed="rId3">
            <a:extLst>
              <a:ext uri="{28A0092B-C50C-407E-A947-70E740481C1C}">
                <a14:useLocalDpi xmlns:a14="http://schemas.microsoft.com/office/drawing/2010/main" val="0"/>
              </a:ext>
            </a:extLst>
          </a:blip>
          <a:srcRect/>
          <a:stretch>
            <a:fillRect/>
          </a:stretch>
        </p:blipFill>
        <p:spPr>
          <a:xfrm>
            <a:off x="5562600" y="2133600"/>
            <a:ext cx="30226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04454" name="Slide Number Placeholder 2">
            <a:extLst>
              <a:ext uri="{FF2B5EF4-FFF2-40B4-BE49-F238E27FC236}">
                <a16:creationId xmlns:a16="http://schemas.microsoft.com/office/drawing/2014/main" id="{3B8E3FD6-8E05-5E8E-332F-406679C9798A}"/>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07C5CDF3-4455-4ED9-A6B9-A8DCAA406A3D}" type="slidenum">
              <a:rPr lang="en-US" altLang="en-US" sz="1200">
                <a:latin typeface="Arial" panose="020B0604020202020204" pitchFamily="34" charset="0"/>
              </a:rPr>
              <a:pPr>
                <a:spcBef>
                  <a:spcPct val="0"/>
                </a:spcBef>
                <a:buClrTx/>
                <a:buSzTx/>
                <a:buFontTx/>
                <a:buNone/>
              </a:pPr>
              <a:t>50</a:t>
            </a:fld>
            <a:endParaRPr lang="en-US" altLang="en-US" sz="1200">
              <a:latin typeface="Arial" panose="020B0604020202020204" pitchFamily="34" charset="0"/>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a:extLst>
              <a:ext uri="{FF2B5EF4-FFF2-40B4-BE49-F238E27FC236}">
                <a16:creationId xmlns:a16="http://schemas.microsoft.com/office/drawing/2014/main" id="{2BDBA82C-7784-3C32-A42C-47B2A829E427}"/>
              </a:ext>
            </a:extLst>
          </p:cNvPr>
          <p:cNvSpPr>
            <a:spLocks noChangeArrowheads="1"/>
          </p:cNvSpPr>
          <p:nvPr/>
        </p:nvSpPr>
        <p:spPr bwMode="auto">
          <a:xfrm>
            <a:off x="401638"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499" name="Freeform 3">
            <a:extLst>
              <a:ext uri="{FF2B5EF4-FFF2-40B4-BE49-F238E27FC236}">
                <a16:creationId xmlns:a16="http://schemas.microsoft.com/office/drawing/2014/main" id="{863B20FF-DB82-B7C5-3A72-EC7953B98AEB}"/>
              </a:ext>
            </a:extLst>
          </p:cNvPr>
          <p:cNvSpPr>
            <a:spLocks/>
          </p:cNvSpPr>
          <p:nvPr/>
        </p:nvSpPr>
        <p:spPr bwMode="auto">
          <a:xfrm>
            <a:off x="401638"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3"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0" name="Freeform 4">
            <a:extLst>
              <a:ext uri="{FF2B5EF4-FFF2-40B4-BE49-F238E27FC236}">
                <a16:creationId xmlns:a16="http://schemas.microsoft.com/office/drawing/2014/main" id="{1BB30284-E87D-F924-5865-7A3D745A4183}"/>
              </a:ext>
            </a:extLst>
          </p:cNvPr>
          <p:cNvSpPr>
            <a:spLocks/>
          </p:cNvSpPr>
          <p:nvPr/>
        </p:nvSpPr>
        <p:spPr bwMode="auto">
          <a:xfrm>
            <a:off x="692150" y="3294063"/>
            <a:ext cx="17463"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845"/>
                </a:moveTo>
                <a:lnTo>
                  <a:pt x="11" y="839"/>
                </a:lnTo>
                <a:lnTo>
                  <a:pt x="11" y="0"/>
                </a:lnTo>
                <a:lnTo>
                  <a:pt x="0" y="0"/>
                </a:lnTo>
                <a:lnTo>
                  <a:pt x="0" y="839"/>
                </a:lnTo>
                <a:lnTo>
                  <a:pt x="5" y="833"/>
                </a:lnTo>
                <a:lnTo>
                  <a:pt x="5" y="845"/>
                </a:lnTo>
                <a:lnTo>
                  <a:pt x="11" y="845"/>
                </a:lnTo>
                <a:lnTo>
                  <a:pt x="11" y="839"/>
                </a:lnTo>
                <a:lnTo>
                  <a:pt x="5"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1" name="Freeform 5">
            <a:extLst>
              <a:ext uri="{FF2B5EF4-FFF2-40B4-BE49-F238E27FC236}">
                <a16:creationId xmlns:a16="http://schemas.microsoft.com/office/drawing/2014/main" id="{A96C8D3A-1DBB-5A39-2BE0-E363C70D8718}"/>
              </a:ext>
            </a:extLst>
          </p:cNvPr>
          <p:cNvSpPr>
            <a:spLocks/>
          </p:cNvSpPr>
          <p:nvPr/>
        </p:nvSpPr>
        <p:spPr bwMode="auto">
          <a:xfrm>
            <a:off x="393700" y="4616450"/>
            <a:ext cx="306388" cy="19050"/>
          </a:xfrm>
          <a:custGeom>
            <a:avLst/>
            <a:gdLst>
              <a:gd name="T0" fmla="*/ 0 w 193"/>
              <a:gd name="T1" fmla="*/ 2147483646 h 12"/>
              <a:gd name="T2" fmla="*/ 2147483646 w 193"/>
              <a:gd name="T3" fmla="*/ 2147483646 h 12"/>
              <a:gd name="T4" fmla="*/ 2147483646 w 193"/>
              <a:gd name="T5" fmla="*/ 2147483646 h 12"/>
              <a:gd name="T6" fmla="*/ 2147483646 w 193"/>
              <a:gd name="T7" fmla="*/ 0 h 12"/>
              <a:gd name="T8" fmla="*/ 2147483646 w 193"/>
              <a:gd name="T9" fmla="*/ 0 h 12"/>
              <a:gd name="T10" fmla="*/ 2147483646 w 193"/>
              <a:gd name="T11" fmla="*/ 2147483646 h 12"/>
              <a:gd name="T12" fmla="*/ 0 w 193"/>
              <a:gd name="T13" fmla="*/ 2147483646 h 12"/>
              <a:gd name="T14" fmla="*/ 0 w 193"/>
              <a:gd name="T15" fmla="*/ 2147483646 h 12"/>
              <a:gd name="T16" fmla="*/ 2147483646 w 193"/>
              <a:gd name="T17" fmla="*/ 2147483646 h 12"/>
              <a:gd name="T18" fmla="*/ 0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0" y="6"/>
                </a:moveTo>
                <a:lnTo>
                  <a:pt x="5" y="12"/>
                </a:lnTo>
                <a:lnTo>
                  <a:pt x="193" y="12"/>
                </a:lnTo>
                <a:lnTo>
                  <a:pt x="193" y="0"/>
                </a:lnTo>
                <a:lnTo>
                  <a:pt x="5" y="0"/>
                </a:lnTo>
                <a:lnTo>
                  <a:pt x="11" y="6"/>
                </a:lnTo>
                <a:lnTo>
                  <a:pt x="0" y="6"/>
                </a:lnTo>
                <a:lnTo>
                  <a:pt x="0" y="12"/>
                </a:lnTo>
                <a:lnTo>
                  <a:pt x="5"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2" name="Freeform 6">
            <a:extLst>
              <a:ext uri="{FF2B5EF4-FFF2-40B4-BE49-F238E27FC236}">
                <a16:creationId xmlns:a16="http://schemas.microsoft.com/office/drawing/2014/main" id="{982860F8-D54C-7599-2782-3E153EF1837A}"/>
              </a:ext>
            </a:extLst>
          </p:cNvPr>
          <p:cNvSpPr>
            <a:spLocks/>
          </p:cNvSpPr>
          <p:nvPr/>
        </p:nvSpPr>
        <p:spPr bwMode="auto">
          <a:xfrm>
            <a:off x="393700" y="3284538"/>
            <a:ext cx="17463"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0"/>
                </a:moveTo>
                <a:lnTo>
                  <a:pt x="0" y="6"/>
                </a:lnTo>
                <a:lnTo>
                  <a:pt x="0" y="845"/>
                </a:lnTo>
                <a:lnTo>
                  <a:pt x="11" y="845"/>
                </a:lnTo>
                <a:lnTo>
                  <a:pt x="11" y="6"/>
                </a:lnTo>
                <a:lnTo>
                  <a:pt x="5" y="12"/>
                </a:lnTo>
                <a:lnTo>
                  <a:pt x="5" y="0"/>
                </a:lnTo>
                <a:lnTo>
                  <a:pt x="0" y="0"/>
                </a:lnTo>
                <a:lnTo>
                  <a:pt x="0" y="6"/>
                </a:lnTo>
                <a:lnTo>
                  <a:pt x="5"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3" name="Rectangle 7">
            <a:extLst>
              <a:ext uri="{FF2B5EF4-FFF2-40B4-BE49-F238E27FC236}">
                <a16:creationId xmlns:a16="http://schemas.microsoft.com/office/drawing/2014/main" id="{A6884889-1E83-BEED-7A6F-A7F41AE77429}"/>
              </a:ext>
            </a:extLst>
          </p:cNvPr>
          <p:cNvSpPr>
            <a:spLocks noChangeArrowheads="1"/>
          </p:cNvSpPr>
          <p:nvPr/>
        </p:nvSpPr>
        <p:spPr bwMode="auto">
          <a:xfrm>
            <a:off x="693738" y="3294063"/>
            <a:ext cx="301625"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04" name="Freeform 8">
            <a:extLst>
              <a:ext uri="{FF2B5EF4-FFF2-40B4-BE49-F238E27FC236}">
                <a16:creationId xmlns:a16="http://schemas.microsoft.com/office/drawing/2014/main" id="{115F1E7C-4B73-D5A1-1022-A1D76E7CDF67}"/>
              </a:ext>
            </a:extLst>
          </p:cNvPr>
          <p:cNvSpPr>
            <a:spLocks/>
          </p:cNvSpPr>
          <p:nvPr/>
        </p:nvSpPr>
        <p:spPr bwMode="auto">
          <a:xfrm>
            <a:off x="693738" y="3284538"/>
            <a:ext cx="311150" cy="19050"/>
          </a:xfrm>
          <a:custGeom>
            <a:avLst/>
            <a:gdLst>
              <a:gd name="T0" fmla="*/ 2147483646 w 196"/>
              <a:gd name="T1" fmla="*/ 2147483646 h 12"/>
              <a:gd name="T2" fmla="*/ 2147483646 w 196"/>
              <a:gd name="T3" fmla="*/ 0 h 12"/>
              <a:gd name="T4" fmla="*/ 0 w 196"/>
              <a:gd name="T5" fmla="*/ 0 h 12"/>
              <a:gd name="T6" fmla="*/ 0 w 196"/>
              <a:gd name="T7" fmla="*/ 2147483646 h 12"/>
              <a:gd name="T8" fmla="*/ 2147483646 w 196"/>
              <a:gd name="T9" fmla="*/ 2147483646 h 12"/>
              <a:gd name="T10" fmla="*/ 2147483646 w 196"/>
              <a:gd name="T11" fmla="*/ 2147483646 h 12"/>
              <a:gd name="T12" fmla="*/ 2147483646 w 196"/>
              <a:gd name="T13" fmla="*/ 2147483646 h 12"/>
              <a:gd name="T14" fmla="*/ 2147483646 w 196"/>
              <a:gd name="T15" fmla="*/ 0 h 12"/>
              <a:gd name="T16" fmla="*/ 2147483646 w 196"/>
              <a:gd name="T17" fmla="*/ 0 h 12"/>
              <a:gd name="T18" fmla="*/ 2147483646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196" y="6"/>
                </a:moveTo>
                <a:lnTo>
                  <a:pt x="190" y="0"/>
                </a:lnTo>
                <a:lnTo>
                  <a:pt x="0" y="0"/>
                </a:lnTo>
                <a:lnTo>
                  <a:pt x="0" y="12"/>
                </a:lnTo>
                <a:lnTo>
                  <a:pt x="190" y="12"/>
                </a:lnTo>
                <a:lnTo>
                  <a:pt x="185" y="6"/>
                </a:lnTo>
                <a:lnTo>
                  <a:pt x="196" y="6"/>
                </a:lnTo>
                <a:lnTo>
                  <a:pt x="196" y="0"/>
                </a:lnTo>
                <a:lnTo>
                  <a:pt x="190" y="0"/>
                </a:lnTo>
                <a:lnTo>
                  <a:pt x="196"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5" name="Freeform 9">
            <a:extLst>
              <a:ext uri="{FF2B5EF4-FFF2-40B4-BE49-F238E27FC236}">
                <a16:creationId xmlns:a16="http://schemas.microsoft.com/office/drawing/2014/main" id="{831518E8-433B-2643-0ACF-3E07C588855D}"/>
              </a:ext>
            </a:extLst>
          </p:cNvPr>
          <p:cNvSpPr>
            <a:spLocks/>
          </p:cNvSpPr>
          <p:nvPr/>
        </p:nvSpPr>
        <p:spPr bwMode="auto">
          <a:xfrm>
            <a:off x="987425" y="3294063"/>
            <a:ext cx="17463"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845"/>
                </a:moveTo>
                <a:lnTo>
                  <a:pt x="11" y="839"/>
                </a:lnTo>
                <a:lnTo>
                  <a:pt x="11" y="0"/>
                </a:lnTo>
                <a:lnTo>
                  <a:pt x="0" y="0"/>
                </a:lnTo>
                <a:lnTo>
                  <a:pt x="0" y="839"/>
                </a:lnTo>
                <a:lnTo>
                  <a:pt x="5" y="833"/>
                </a:lnTo>
                <a:lnTo>
                  <a:pt x="5" y="845"/>
                </a:lnTo>
                <a:lnTo>
                  <a:pt x="11" y="845"/>
                </a:lnTo>
                <a:lnTo>
                  <a:pt x="11" y="839"/>
                </a:lnTo>
                <a:lnTo>
                  <a:pt x="5"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6" name="Freeform 10">
            <a:extLst>
              <a:ext uri="{FF2B5EF4-FFF2-40B4-BE49-F238E27FC236}">
                <a16:creationId xmlns:a16="http://schemas.microsoft.com/office/drawing/2014/main" id="{DE442B2F-B11C-C36D-EF4F-DA1D45F0EEB1}"/>
              </a:ext>
            </a:extLst>
          </p:cNvPr>
          <p:cNvSpPr>
            <a:spLocks/>
          </p:cNvSpPr>
          <p:nvPr/>
        </p:nvSpPr>
        <p:spPr bwMode="auto">
          <a:xfrm>
            <a:off x="685800" y="4616450"/>
            <a:ext cx="309563" cy="19050"/>
          </a:xfrm>
          <a:custGeom>
            <a:avLst/>
            <a:gdLst>
              <a:gd name="T0" fmla="*/ 0 w 195"/>
              <a:gd name="T1" fmla="*/ 2147483646 h 12"/>
              <a:gd name="T2" fmla="*/ 2147483646 w 195"/>
              <a:gd name="T3" fmla="*/ 2147483646 h 12"/>
              <a:gd name="T4" fmla="*/ 2147483646 w 195"/>
              <a:gd name="T5" fmla="*/ 2147483646 h 12"/>
              <a:gd name="T6" fmla="*/ 2147483646 w 195"/>
              <a:gd name="T7" fmla="*/ 0 h 12"/>
              <a:gd name="T8" fmla="*/ 2147483646 w 195"/>
              <a:gd name="T9" fmla="*/ 0 h 12"/>
              <a:gd name="T10" fmla="*/ 2147483646 w 195"/>
              <a:gd name="T11" fmla="*/ 2147483646 h 12"/>
              <a:gd name="T12" fmla="*/ 0 w 195"/>
              <a:gd name="T13" fmla="*/ 2147483646 h 12"/>
              <a:gd name="T14" fmla="*/ 0 w 195"/>
              <a:gd name="T15" fmla="*/ 2147483646 h 12"/>
              <a:gd name="T16" fmla="*/ 2147483646 w 195"/>
              <a:gd name="T17" fmla="*/ 2147483646 h 12"/>
              <a:gd name="T18" fmla="*/ 0 w 195"/>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5" h="12">
                <a:moveTo>
                  <a:pt x="0" y="6"/>
                </a:moveTo>
                <a:lnTo>
                  <a:pt x="5" y="12"/>
                </a:lnTo>
                <a:lnTo>
                  <a:pt x="195" y="12"/>
                </a:lnTo>
                <a:lnTo>
                  <a:pt x="195" y="0"/>
                </a:lnTo>
                <a:lnTo>
                  <a:pt x="5" y="0"/>
                </a:lnTo>
                <a:lnTo>
                  <a:pt x="11" y="6"/>
                </a:lnTo>
                <a:lnTo>
                  <a:pt x="0" y="6"/>
                </a:lnTo>
                <a:lnTo>
                  <a:pt x="0" y="12"/>
                </a:lnTo>
                <a:lnTo>
                  <a:pt x="5"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7" name="Freeform 11">
            <a:extLst>
              <a:ext uri="{FF2B5EF4-FFF2-40B4-BE49-F238E27FC236}">
                <a16:creationId xmlns:a16="http://schemas.microsoft.com/office/drawing/2014/main" id="{990A1A4E-B716-84F4-83C7-AA6E2A9DC265}"/>
              </a:ext>
            </a:extLst>
          </p:cNvPr>
          <p:cNvSpPr>
            <a:spLocks/>
          </p:cNvSpPr>
          <p:nvPr/>
        </p:nvSpPr>
        <p:spPr bwMode="auto">
          <a:xfrm>
            <a:off x="685800" y="3284538"/>
            <a:ext cx="17463"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0"/>
                </a:moveTo>
                <a:lnTo>
                  <a:pt x="0" y="6"/>
                </a:lnTo>
                <a:lnTo>
                  <a:pt x="0" y="845"/>
                </a:lnTo>
                <a:lnTo>
                  <a:pt x="11" y="845"/>
                </a:lnTo>
                <a:lnTo>
                  <a:pt x="11" y="6"/>
                </a:lnTo>
                <a:lnTo>
                  <a:pt x="5" y="12"/>
                </a:lnTo>
                <a:lnTo>
                  <a:pt x="5" y="0"/>
                </a:lnTo>
                <a:lnTo>
                  <a:pt x="0" y="0"/>
                </a:lnTo>
                <a:lnTo>
                  <a:pt x="0" y="6"/>
                </a:lnTo>
                <a:lnTo>
                  <a:pt x="5"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8" name="Rectangle 12">
            <a:extLst>
              <a:ext uri="{FF2B5EF4-FFF2-40B4-BE49-F238E27FC236}">
                <a16:creationId xmlns:a16="http://schemas.microsoft.com/office/drawing/2014/main" id="{C4988D69-84D0-C3D8-259E-DE4DA410D503}"/>
              </a:ext>
            </a:extLst>
          </p:cNvPr>
          <p:cNvSpPr>
            <a:spLocks noChangeArrowheads="1"/>
          </p:cNvSpPr>
          <p:nvPr/>
        </p:nvSpPr>
        <p:spPr bwMode="auto">
          <a:xfrm>
            <a:off x="987425"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09" name="Freeform 13">
            <a:extLst>
              <a:ext uri="{FF2B5EF4-FFF2-40B4-BE49-F238E27FC236}">
                <a16:creationId xmlns:a16="http://schemas.microsoft.com/office/drawing/2014/main" id="{8522C6AD-4777-03C4-9F5F-A1D9FAA3C44E}"/>
              </a:ext>
            </a:extLst>
          </p:cNvPr>
          <p:cNvSpPr>
            <a:spLocks/>
          </p:cNvSpPr>
          <p:nvPr/>
        </p:nvSpPr>
        <p:spPr bwMode="auto">
          <a:xfrm>
            <a:off x="987425" y="3284538"/>
            <a:ext cx="306388" cy="19050"/>
          </a:xfrm>
          <a:custGeom>
            <a:avLst/>
            <a:gdLst>
              <a:gd name="T0" fmla="*/ 2147483646 w 193"/>
              <a:gd name="T1" fmla="*/ 2147483646 h 12"/>
              <a:gd name="T2" fmla="*/ 2147483646 w 193"/>
              <a:gd name="T3" fmla="*/ 0 h 12"/>
              <a:gd name="T4" fmla="*/ 0 w 193"/>
              <a:gd name="T5" fmla="*/ 0 h 12"/>
              <a:gd name="T6" fmla="*/ 0 w 193"/>
              <a:gd name="T7" fmla="*/ 2147483646 h 12"/>
              <a:gd name="T8" fmla="*/ 2147483646 w 193"/>
              <a:gd name="T9" fmla="*/ 2147483646 h 12"/>
              <a:gd name="T10" fmla="*/ 2147483646 w 193"/>
              <a:gd name="T11" fmla="*/ 2147483646 h 12"/>
              <a:gd name="T12" fmla="*/ 2147483646 w 193"/>
              <a:gd name="T13" fmla="*/ 2147483646 h 12"/>
              <a:gd name="T14" fmla="*/ 2147483646 w 193"/>
              <a:gd name="T15" fmla="*/ 0 h 12"/>
              <a:gd name="T16" fmla="*/ 2147483646 w 193"/>
              <a:gd name="T17" fmla="*/ 0 h 12"/>
              <a:gd name="T18" fmla="*/ 2147483646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193" y="6"/>
                </a:moveTo>
                <a:lnTo>
                  <a:pt x="188" y="0"/>
                </a:lnTo>
                <a:lnTo>
                  <a:pt x="0" y="0"/>
                </a:lnTo>
                <a:lnTo>
                  <a:pt x="0" y="12"/>
                </a:lnTo>
                <a:lnTo>
                  <a:pt x="188" y="12"/>
                </a:lnTo>
                <a:lnTo>
                  <a:pt x="182" y="6"/>
                </a:lnTo>
                <a:lnTo>
                  <a:pt x="193" y="6"/>
                </a:lnTo>
                <a:lnTo>
                  <a:pt x="193" y="0"/>
                </a:lnTo>
                <a:lnTo>
                  <a:pt x="188" y="0"/>
                </a:lnTo>
                <a:lnTo>
                  <a:pt x="193"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0" name="Freeform 14">
            <a:extLst>
              <a:ext uri="{FF2B5EF4-FFF2-40B4-BE49-F238E27FC236}">
                <a16:creationId xmlns:a16="http://schemas.microsoft.com/office/drawing/2014/main" id="{04FA959F-39D0-06C1-7A05-150D67E6821B}"/>
              </a:ext>
            </a:extLst>
          </p:cNvPr>
          <p:cNvSpPr>
            <a:spLocks/>
          </p:cNvSpPr>
          <p:nvPr/>
        </p:nvSpPr>
        <p:spPr bwMode="auto">
          <a:xfrm>
            <a:off x="1276350" y="3294063"/>
            <a:ext cx="17463"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845"/>
                </a:moveTo>
                <a:lnTo>
                  <a:pt x="11" y="839"/>
                </a:lnTo>
                <a:lnTo>
                  <a:pt x="11" y="0"/>
                </a:lnTo>
                <a:lnTo>
                  <a:pt x="0" y="0"/>
                </a:lnTo>
                <a:lnTo>
                  <a:pt x="0" y="839"/>
                </a:lnTo>
                <a:lnTo>
                  <a:pt x="6" y="833"/>
                </a:lnTo>
                <a:lnTo>
                  <a:pt x="6" y="845"/>
                </a:lnTo>
                <a:lnTo>
                  <a:pt x="11" y="845"/>
                </a:lnTo>
                <a:lnTo>
                  <a:pt x="11"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1" name="Freeform 15">
            <a:extLst>
              <a:ext uri="{FF2B5EF4-FFF2-40B4-BE49-F238E27FC236}">
                <a16:creationId xmlns:a16="http://schemas.microsoft.com/office/drawing/2014/main" id="{A7AE99A0-8C63-75BD-586F-B39FFA02388D}"/>
              </a:ext>
            </a:extLst>
          </p:cNvPr>
          <p:cNvSpPr>
            <a:spLocks/>
          </p:cNvSpPr>
          <p:nvPr/>
        </p:nvSpPr>
        <p:spPr bwMode="auto">
          <a:xfrm>
            <a:off x="977900"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1"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2" name="Freeform 16">
            <a:extLst>
              <a:ext uri="{FF2B5EF4-FFF2-40B4-BE49-F238E27FC236}">
                <a16:creationId xmlns:a16="http://schemas.microsoft.com/office/drawing/2014/main" id="{D85FE3A6-9C17-843D-5D24-A11A2D74D49C}"/>
              </a:ext>
            </a:extLst>
          </p:cNvPr>
          <p:cNvSpPr>
            <a:spLocks/>
          </p:cNvSpPr>
          <p:nvPr/>
        </p:nvSpPr>
        <p:spPr bwMode="auto">
          <a:xfrm>
            <a:off x="977900" y="3284538"/>
            <a:ext cx="17463"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0"/>
                </a:moveTo>
                <a:lnTo>
                  <a:pt x="0" y="6"/>
                </a:lnTo>
                <a:lnTo>
                  <a:pt x="0" y="845"/>
                </a:lnTo>
                <a:lnTo>
                  <a:pt x="11" y="845"/>
                </a:lnTo>
                <a:lnTo>
                  <a:pt x="11"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3" name="Rectangle 17">
            <a:extLst>
              <a:ext uri="{FF2B5EF4-FFF2-40B4-BE49-F238E27FC236}">
                <a16:creationId xmlns:a16="http://schemas.microsoft.com/office/drawing/2014/main" id="{91C75BAF-B067-044A-6D5F-D4876F49217E}"/>
              </a:ext>
            </a:extLst>
          </p:cNvPr>
          <p:cNvSpPr>
            <a:spLocks noChangeArrowheads="1"/>
          </p:cNvSpPr>
          <p:nvPr/>
        </p:nvSpPr>
        <p:spPr bwMode="auto">
          <a:xfrm>
            <a:off x="1276350"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14" name="Freeform 18">
            <a:extLst>
              <a:ext uri="{FF2B5EF4-FFF2-40B4-BE49-F238E27FC236}">
                <a16:creationId xmlns:a16="http://schemas.microsoft.com/office/drawing/2014/main" id="{763D1D98-7981-13E4-7CDD-532A096C63E7}"/>
              </a:ext>
            </a:extLst>
          </p:cNvPr>
          <p:cNvSpPr>
            <a:spLocks/>
          </p:cNvSpPr>
          <p:nvPr/>
        </p:nvSpPr>
        <p:spPr bwMode="auto">
          <a:xfrm>
            <a:off x="1276350"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2"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5" name="Freeform 19">
            <a:extLst>
              <a:ext uri="{FF2B5EF4-FFF2-40B4-BE49-F238E27FC236}">
                <a16:creationId xmlns:a16="http://schemas.microsoft.com/office/drawing/2014/main" id="{D6920B79-AD42-A317-0CCC-84AED3B4306B}"/>
              </a:ext>
            </a:extLst>
          </p:cNvPr>
          <p:cNvSpPr>
            <a:spLocks/>
          </p:cNvSpPr>
          <p:nvPr/>
        </p:nvSpPr>
        <p:spPr bwMode="auto">
          <a:xfrm>
            <a:off x="1565275"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6" name="Freeform 20">
            <a:extLst>
              <a:ext uri="{FF2B5EF4-FFF2-40B4-BE49-F238E27FC236}">
                <a16:creationId xmlns:a16="http://schemas.microsoft.com/office/drawing/2014/main" id="{46A09C4F-752D-95C6-5622-6D81C99065A8}"/>
              </a:ext>
            </a:extLst>
          </p:cNvPr>
          <p:cNvSpPr>
            <a:spLocks/>
          </p:cNvSpPr>
          <p:nvPr/>
        </p:nvSpPr>
        <p:spPr bwMode="auto">
          <a:xfrm>
            <a:off x="1266825"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7" name="Freeform 21">
            <a:extLst>
              <a:ext uri="{FF2B5EF4-FFF2-40B4-BE49-F238E27FC236}">
                <a16:creationId xmlns:a16="http://schemas.microsoft.com/office/drawing/2014/main" id="{FCEF1CE4-A189-0FCB-6C6A-BA7400DD0DB6}"/>
              </a:ext>
            </a:extLst>
          </p:cNvPr>
          <p:cNvSpPr>
            <a:spLocks/>
          </p:cNvSpPr>
          <p:nvPr/>
        </p:nvSpPr>
        <p:spPr bwMode="auto">
          <a:xfrm>
            <a:off x="1266825"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8" name="Rectangle 22">
            <a:extLst>
              <a:ext uri="{FF2B5EF4-FFF2-40B4-BE49-F238E27FC236}">
                <a16:creationId xmlns:a16="http://schemas.microsoft.com/office/drawing/2014/main" id="{F0B33090-C498-A014-58FA-24C2B4F8091A}"/>
              </a:ext>
            </a:extLst>
          </p:cNvPr>
          <p:cNvSpPr>
            <a:spLocks noChangeArrowheads="1"/>
          </p:cNvSpPr>
          <p:nvPr/>
        </p:nvSpPr>
        <p:spPr bwMode="auto">
          <a:xfrm>
            <a:off x="1568450"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19" name="Freeform 23">
            <a:extLst>
              <a:ext uri="{FF2B5EF4-FFF2-40B4-BE49-F238E27FC236}">
                <a16:creationId xmlns:a16="http://schemas.microsoft.com/office/drawing/2014/main" id="{4E4A52E1-99FF-90B5-E22C-D9EBCE6C1DE8}"/>
              </a:ext>
            </a:extLst>
          </p:cNvPr>
          <p:cNvSpPr>
            <a:spLocks/>
          </p:cNvSpPr>
          <p:nvPr/>
        </p:nvSpPr>
        <p:spPr bwMode="auto">
          <a:xfrm>
            <a:off x="1568450"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2"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20" name="Freeform 24">
            <a:extLst>
              <a:ext uri="{FF2B5EF4-FFF2-40B4-BE49-F238E27FC236}">
                <a16:creationId xmlns:a16="http://schemas.microsoft.com/office/drawing/2014/main" id="{8E69E50C-409F-5995-7388-7C2165903D0A}"/>
              </a:ext>
            </a:extLst>
          </p:cNvPr>
          <p:cNvSpPr>
            <a:spLocks/>
          </p:cNvSpPr>
          <p:nvPr/>
        </p:nvSpPr>
        <p:spPr bwMode="auto">
          <a:xfrm>
            <a:off x="1857375"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21" name="Freeform 25">
            <a:extLst>
              <a:ext uri="{FF2B5EF4-FFF2-40B4-BE49-F238E27FC236}">
                <a16:creationId xmlns:a16="http://schemas.microsoft.com/office/drawing/2014/main" id="{507F2F95-9647-88C1-A784-F5EBA385655C}"/>
              </a:ext>
            </a:extLst>
          </p:cNvPr>
          <p:cNvSpPr>
            <a:spLocks/>
          </p:cNvSpPr>
          <p:nvPr/>
        </p:nvSpPr>
        <p:spPr bwMode="auto">
          <a:xfrm>
            <a:off x="1558925"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22" name="Freeform 26">
            <a:extLst>
              <a:ext uri="{FF2B5EF4-FFF2-40B4-BE49-F238E27FC236}">
                <a16:creationId xmlns:a16="http://schemas.microsoft.com/office/drawing/2014/main" id="{C72B7237-035B-0C52-29DC-41D9B40912CE}"/>
              </a:ext>
            </a:extLst>
          </p:cNvPr>
          <p:cNvSpPr>
            <a:spLocks/>
          </p:cNvSpPr>
          <p:nvPr/>
        </p:nvSpPr>
        <p:spPr bwMode="auto">
          <a:xfrm>
            <a:off x="1558925"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23" name="Rectangle 27">
            <a:extLst>
              <a:ext uri="{FF2B5EF4-FFF2-40B4-BE49-F238E27FC236}">
                <a16:creationId xmlns:a16="http://schemas.microsoft.com/office/drawing/2014/main" id="{6CA1C283-A413-EBA9-E2F7-93A76BD85851}"/>
              </a:ext>
            </a:extLst>
          </p:cNvPr>
          <p:cNvSpPr>
            <a:spLocks noChangeArrowheads="1"/>
          </p:cNvSpPr>
          <p:nvPr/>
        </p:nvSpPr>
        <p:spPr bwMode="auto">
          <a:xfrm>
            <a:off x="2151063"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24" name="Freeform 28">
            <a:extLst>
              <a:ext uri="{FF2B5EF4-FFF2-40B4-BE49-F238E27FC236}">
                <a16:creationId xmlns:a16="http://schemas.microsoft.com/office/drawing/2014/main" id="{0DB9C046-C742-552E-E843-9626FD2C26F2}"/>
              </a:ext>
            </a:extLst>
          </p:cNvPr>
          <p:cNvSpPr>
            <a:spLocks/>
          </p:cNvSpPr>
          <p:nvPr/>
        </p:nvSpPr>
        <p:spPr bwMode="auto">
          <a:xfrm>
            <a:off x="2151063" y="3284538"/>
            <a:ext cx="306387" cy="19050"/>
          </a:xfrm>
          <a:custGeom>
            <a:avLst/>
            <a:gdLst>
              <a:gd name="T0" fmla="*/ 2147483646 w 193"/>
              <a:gd name="T1" fmla="*/ 2147483646 h 12"/>
              <a:gd name="T2" fmla="*/ 2147483646 w 193"/>
              <a:gd name="T3" fmla="*/ 0 h 12"/>
              <a:gd name="T4" fmla="*/ 0 w 193"/>
              <a:gd name="T5" fmla="*/ 0 h 12"/>
              <a:gd name="T6" fmla="*/ 0 w 193"/>
              <a:gd name="T7" fmla="*/ 2147483646 h 12"/>
              <a:gd name="T8" fmla="*/ 2147483646 w 193"/>
              <a:gd name="T9" fmla="*/ 2147483646 h 12"/>
              <a:gd name="T10" fmla="*/ 2147483646 w 193"/>
              <a:gd name="T11" fmla="*/ 2147483646 h 12"/>
              <a:gd name="T12" fmla="*/ 2147483646 w 193"/>
              <a:gd name="T13" fmla="*/ 2147483646 h 12"/>
              <a:gd name="T14" fmla="*/ 2147483646 w 193"/>
              <a:gd name="T15" fmla="*/ 0 h 12"/>
              <a:gd name="T16" fmla="*/ 2147483646 w 193"/>
              <a:gd name="T17" fmla="*/ 0 h 12"/>
              <a:gd name="T18" fmla="*/ 2147483646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193" y="6"/>
                </a:moveTo>
                <a:lnTo>
                  <a:pt x="188" y="0"/>
                </a:lnTo>
                <a:lnTo>
                  <a:pt x="0" y="0"/>
                </a:lnTo>
                <a:lnTo>
                  <a:pt x="0" y="12"/>
                </a:lnTo>
                <a:lnTo>
                  <a:pt x="188" y="12"/>
                </a:lnTo>
                <a:lnTo>
                  <a:pt x="182" y="6"/>
                </a:lnTo>
                <a:lnTo>
                  <a:pt x="193" y="6"/>
                </a:lnTo>
                <a:lnTo>
                  <a:pt x="193" y="0"/>
                </a:lnTo>
                <a:lnTo>
                  <a:pt x="188" y="0"/>
                </a:lnTo>
                <a:lnTo>
                  <a:pt x="193"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25" name="Freeform 29">
            <a:extLst>
              <a:ext uri="{FF2B5EF4-FFF2-40B4-BE49-F238E27FC236}">
                <a16:creationId xmlns:a16="http://schemas.microsoft.com/office/drawing/2014/main" id="{F7E232F3-E096-053F-F7E4-CEA11DBDC5CC}"/>
              </a:ext>
            </a:extLst>
          </p:cNvPr>
          <p:cNvSpPr>
            <a:spLocks/>
          </p:cNvSpPr>
          <p:nvPr/>
        </p:nvSpPr>
        <p:spPr bwMode="auto">
          <a:xfrm>
            <a:off x="2439988" y="3294063"/>
            <a:ext cx="17462"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845"/>
                </a:moveTo>
                <a:lnTo>
                  <a:pt x="11" y="839"/>
                </a:lnTo>
                <a:lnTo>
                  <a:pt x="11" y="0"/>
                </a:lnTo>
                <a:lnTo>
                  <a:pt x="0" y="0"/>
                </a:lnTo>
                <a:lnTo>
                  <a:pt x="0" y="839"/>
                </a:lnTo>
                <a:lnTo>
                  <a:pt x="6" y="833"/>
                </a:lnTo>
                <a:lnTo>
                  <a:pt x="6" y="845"/>
                </a:lnTo>
                <a:lnTo>
                  <a:pt x="11" y="845"/>
                </a:lnTo>
                <a:lnTo>
                  <a:pt x="11"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26" name="Freeform 30">
            <a:extLst>
              <a:ext uri="{FF2B5EF4-FFF2-40B4-BE49-F238E27FC236}">
                <a16:creationId xmlns:a16="http://schemas.microsoft.com/office/drawing/2014/main" id="{298AE6F2-2966-92DD-570F-74C02FE6D479}"/>
              </a:ext>
            </a:extLst>
          </p:cNvPr>
          <p:cNvSpPr>
            <a:spLocks/>
          </p:cNvSpPr>
          <p:nvPr/>
        </p:nvSpPr>
        <p:spPr bwMode="auto">
          <a:xfrm>
            <a:off x="2141538"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1"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27" name="Freeform 31">
            <a:extLst>
              <a:ext uri="{FF2B5EF4-FFF2-40B4-BE49-F238E27FC236}">
                <a16:creationId xmlns:a16="http://schemas.microsoft.com/office/drawing/2014/main" id="{3E103A2B-E96A-CB7A-768E-FD3C803542ED}"/>
              </a:ext>
            </a:extLst>
          </p:cNvPr>
          <p:cNvSpPr>
            <a:spLocks/>
          </p:cNvSpPr>
          <p:nvPr/>
        </p:nvSpPr>
        <p:spPr bwMode="auto">
          <a:xfrm>
            <a:off x="2141538" y="3284538"/>
            <a:ext cx="17462"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0"/>
                </a:moveTo>
                <a:lnTo>
                  <a:pt x="0" y="6"/>
                </a:lnTo>
                <a:lnTo>
                  <a:pt x="0" y="845"/>
                </a:lnTo>
                <a:lnTo>
                  <a:pt x="11" y="845"/>
                </a:lnTo>
                <a:lnTo>
                  <a:pt x="11"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28" name="Rectangle 32">
            <a:extLst>
              <a:ext uri="{FF2B5EF4-FFF2-40B4-BE49-F238E27FC236}">
                <a16:creationId xmlns:a16="http://schemas.microsoft.com/office/drawing/2014/main" id="{C79CCEC6-F314-3A82-8AA6-7CFE1A8BFD55}"/>
              </a:ext>
            </a:extLst>
          </p:cNvPr>
          <p:cNvSpPr>
            <a:spLocks noChangeArrowheads="1"/>
          </p:cNvSpPr>
          <p:nvPr/>
        </p:nvSpPr>
        <p:spPr bwMode="auto">
          <a:xfrm>
            <a:off x="2732088" y="3294063"/>
            <a:ext cx="298450"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29" name="Freeform 33">
            <a:extLst>
              <a:ext uri="{FF2B5EF4-FFF2-40B4-BE49-F238E27FC236}">
                <a16:creationId xmlns:a16="http://schemas.microsoft.com/office/drawing/2014/main" id="{A1721CA6-6FA4-5F71-A31B-479F1EA996AE}"/>
              </a:ext>
            </a:extLst>
          </p:cNvPr>
          <p:cNvSpPr>
            <a:spLocks/>
          </p:cNvSpPr>
          <p:nvPr/>
        </p:nvSpPr>
        <p:spPr bwMode="auto">
          <a:xfrm>
            <a:off x="2732088"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2"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0" name="Freeform 34">
            <a:extLst>
              <a:ext uri="{FF2B5EF4-FFF2-40B4-BE49-F238E27FC236}">
                <a16:creationId xmlns:a16="http://schemas.microsoft.com/office/drawing/2014/main" id="{16BEC432-C819-ED03-D2D9-D1D29AD78DA7}"/>
              </a:ext>
            </a:extLst>
          </p:cNvPr>
          <p:cNvSpPr>
            <a:spLocks/>
          </p:cNvSpPr>
          <p:nvPr/>
        </p:nvSpPr>
        <p:spPr bwMode="auto">
          <a:xfrm>
            <a:off x="3021013"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1" name="Freeform 35">
            <a:extLst>
              <a:ext uri="{FF2B5EF4-FFF2-40B4-BE49-F238E27FC236}">
                <a16:creationId xmlns:a16="http://schemas.microsoft.com/office/drawing/2014/main" id="{9CF857E6-03FF-533C-E30E-DACB134A2341}"/>
              </a:ext>
            </a:extLst>
          </p:cNvPr>
          <p:cNvSpPr>
            <a:spLocks/>
          </p:cNvSpPr>
          <p:nvPr/>
        </p:nvSpPr>
        <p:spPr bwMode="auto">
          <a:xfrm>
            <a:off x="2722563"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2" name="Freeform 36">
            <a:extLst>
              <a:ext uri="{FF2B5EF4-FFF2-40B4-BE49-F238E27FC236}">
                <a16:creationId xmlns:a16="http://schemas.microsoft.com/office/drawing/2014/main" id="{C87A3D2E-5F0A-EAFD-A045-A006AC1670B5}"/>
              </a:ext>
            </a:extLst>
          </p:cNvPr>
          <p:cNvSpPr>
            <a:spLocks/>
          </p:cNvSpPr>
          <p:nvPr/>
        </p:nvSpPr>
        <p:spPr bwMode="auto">
          <a:xfrm>
            <a:off x="2722563"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3" name="Rectangle 37">
            <a:extLst>
              <a:ext uri="{FF2B5EF4-FFF2-40B4-BE49-F238E27FC236}">
                <a16:creationId xmlns:a16="http://schemas.microsoft.com/office/drawing/2014/main" id="{5B6624B2-F629-EDA7-6723-0F812A9755BD}"/>
              </a:ext>
            </a:extLst>
          </p:cNvPr>
          <p:cNvSpPr>
            <a:spLocks noChangeArrowheads="1"/>
          </p:cNvSpPr>
          <p:nvPr/>
        </p:nvSpPr>
        <p:spPr bwMode="auto">
          <a:xfrm>
            <a:off x="3024188" y="3294063"/>
            <a:ext cx="298450"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34" name="Freeform 38">
            <a:extLst>
              <a:ext uri="{FF2B5EF4-FFF2-40B4-BE49-F238E27FC236}">
                <a16:creationId xmlns:a16="http://schemas.microsoft.com/office/drawing/2014/main" id="{C3D47B73-FAF1-909A-0120-0DE346148D3E}"/>
              </a:ext>
            </a:extLst>
          </p:cNvPr>
          <p:cNvSpPr>
            <a:spLocks/>
          </p:cNvSpPr>
          <p:nvPr/>
        </p:nvSpPr>
        <p:spPr bwMode="auto">
          <a:xfrm>
            <a:off x="3024188"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3"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5" name="Freeform 39">
            <a:extLst>
              <a:ext uri="{FF2B5EF4-FFF2-40B4-BE49-F238E27FC236}">
                <a16:creationId xmlns:a16="http://schemas.microsoft.com/office/drawing/2014/main" id="{0CDF724A-1AF6-F181-BD44-E5E389B22019}"/>
              </a:ext>
            </a:extLst>
          </p:cNvPr>
          <p:cNvSpPr>
            <a:spLocks/>
          </p:cNvSpPr>
          <p:nvPr/>
        </p:nvSpPr>
        <p:spPr bwMode="auto">
          <a:xfrm>
            <a:off x="3314700" y="3294063"/>
            <a:ext cx="17463"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845"/>
                </a:moveTo>
                <a:lnTo>
                  <a:pt x="11" y="839"/>
                </a:lnTo>
                <a:lnTo>
                  <a:pt x="11" y="0"/>
                </a:lnTo>
                <a:lnTo>
                  <a:pt x="0" y="0"/>
                </a:lnTo>
                <a:lnTo>
                  <a:pt x="0" y="839"/>
                </a:lnTo>
                <a:lnTo>
                  <a:pt x="5" y="833"/>
                </a:lnTo>
                <a:lnTo>
                  <a:pt x="5" y="845"/>
                </a:lnTo>
                <a:lnTo>
                  <a:pt x="11" y="845"/>
                </a:lnTo>
                <a:lnTo>
                  <a:pt x="11" y="839"/>
                </a:lnTo>
                <a:lnTo>
                  <a:pt x="5"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6" name="Freeform 40">
            <a:extLst>
              <a:ext uri="{FF2B5EF4-FFF2-40B4-BE49-F238E27FC236}">
                <a16:creationId xmlns:a16="http://schemas.microsoft.com/office/drawing/2014/main" id="{14F0A0AD-000D-6167-F36A-380FDA9D12EE}"/>
              </a:ext>
            </a:extLst>
          </p:cNvPr>
          <p:cNvSpPr>
            <a:spLocks/>
          </p:cNvSpPr>
          <p:nvPr/>
        </p:nvSpPr>
        <p:spPr bwMode="auto">
          <a:xfrm>
            <a:off x="3016250" y="4616450"/>
            <a:ext cx="306388" cy="19050"/>
          </a:xfrm>
          <a:custGeom>
            <a:avLst/>
            <a:gdLst>
              <a:gd name="T0" fmla="*/ 0 w 193"/>
              <a:gd name="T1" fmla="*/ 2147483646 h 12"/>
              <a:gd name="T2" fmla="*/ 2147483646 w 193"/>
              <a:gd name="T3" fmla="*/ 2147483646 h 12"/>
              <a:gd name="T4" fmla="*/ 2147483646 w 193"/>
              <a:gd name="T5" fmla="*/ 2147483646 h 12"/>
              <a:gd name="T6" fmla="*/ 2147483646 w 193"/>
              <a:gd name="T7" fmla="*/ 0 h 12"/>
              <a:gd name="T8" fmla="*/ 2147483646 w 193"/>
              <a:gd name="T9" fmla="*/ 0 h 12"/>
              <a:gd name="T10" fmla="*/ 2147483646 w 193"/>
              <a:gd name="T11" fmla="*/ 2147483646 h 12"/>
              <a:gd name="T12" fmla="*/ 0 w 193"/>
              <a:gd name="T13" fmla="*/ 2147483646 h 12"/>
              <a:gd name="T14" fmla="*/ 0 w 193"/>
              <a:gd name="T15" fmla="*/ 2147483646 h 12"/>
              <a:gd name="T16" fmla="*/ 2147483646 w 193"/>
              <a:gd name="T17" fmla="*/ 2147483646 h 12"/>
              <a:gd name="T18" fmla="*/ 0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0" y="6"/>
                </a:moveTo>
                <a:lnTo>
                  <a:pt x="5" y="12"/>
                </a:lnTo>
                <a:lnTo>
                  <a:pt x="193" y="12"/>
                </a:lnTo>
                <a:lnTo>
                  <a:pt x="193" y="0"/>
                </a:lnTo>
                <a:lnTo>
                  <a:pt x="5" y="0"/>
                </a:lnTo>
                <a:lnTo>
                  <a:pt x="11" y="6"/>
                </a:lnTo>
                <a:lnTo>
                  <a:pt x="0" y="6"/>
                </a:lnTo>
                <a:lnTo>
                  <a:pt x="0" y="12"/>
                </a:lnTo>
                <a:lnTo>
                  <a:pt x="5"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7" name="Freeform 41">
            <a:extLst>
              <a:ext uri="{FF2B5EF4-FFF2-40B4-BE49-F238E27FC236}">
                <a16:creationId xmlns:a16="http://schemas.microsoft.com/office/drawing/2014/main" id="{675EA770-4F4A-67B2-A42A-26BEEADF7F5B}"/>
              </a:ext>
            </a:extLst>
          </p:cNvPr>
          <p:cNvSpPr>
            <a:spLocks/>
          </p:cNvSpPr>
          <p:nvPr/>
        </p:nvSpPr>
        <p:spPr bwMode="auto">
          <a:xfrm>
            <a:off x="3016250" y="3284538"/>
            <a:ext cx="17463"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0"/>
                </a:moveTo>
                <a:lnTo>
                  <a:pt x="0" y="6"/>
                </a:lnTo>
                <a:lnTo>
                  <a:pt x="0" y="845"/>
                </a:lnTo>
                <a:lnTo>
                  <a:pt x="11" y="845"/>
                </a:lnTo>
                <a:lnTo>
                  <a:pt x="11" y="6"/>
                </a:lnTo>
                <a:lnTo>
                  <a:pt x="5" y="12"/>
                </a:lnTo>
                <a:lnTo>
                  <a:pt x="5" y="0"/>
                </a:lnTo>
                <a:lnTo>
                  <a:pt x="0" y="0"/>
                </a:lnTo>
                <a:lnTo>
                  <a:pt x="0" y="6"/>
                </a:lnTo>
                <a:lnTo>
                  <a:pt x="5"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8" name="Rectangle 42">
            <a:extLst>
              <a:ext uri="{FF2B5EF4-FFF2-40B4-BE49-F238E27FC236}">
                <a16:creationId xmlns:a16="http://schemas.microsoft.com/office/drawing/2014/main" id="{EA21B5B9-0402-F06E-86CE-042020129B65}"/>
              </a:ext>
            </a:extLst>
          </p:cNvPr>
          <p:cNvSpPr>
            <a:spLocks noChangeArrowheads="1"/>
          </p:cNvSpPr>
          <p:nvPr/>
        </p:nvSpPr>
        <p:spPr bwMode="auto">
          <a:xfrm>
            <a:off x="3314700" y="3294063"/>
            <a:ext cx="300038"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39" name="Freeform 43">
            <a:extLst>
              <a:ext uri="{FF2B5EF4-FFF2-40B4-BE49-F238E27FC236}">
                <a16:creationId xmlns:a16="http://schemas.microsoft.com/office/drawing/2014/main" id="{6DEBA210-666F-4B2F-FFEC-596B836AC13A}"/>
              </a:ext>
            </a:extLst>
          </p:cNvPr>
          <p:cNvSpPr>
            <a:spLocks/>
          </p:cNvSpPr>
          <p:nvPr/>
        </p:nvSpPr>
        <p:spPr bwMode="auto">
          <a:xfrm>
            <a:off x="3314700" y="3284538"/>
            <a:ext cx="309563" cy="19050"/>
          </a:xfrm>
          <a:custGeom>
            <a:avLst/>
            <a:gdLst>
              <a:gd name="T0" fmla="*/ 2147483646 w 195"/>
              <a:gd name="T1" fmla="*/ 2147483646 h 12"/>
              <a:gd name="T2" fmla="*/ 2147483646 w 195"/>
              <a:gd name="T3" fmla="*/ 0 h 12"/>
              <a:gd name="T4" fmla="*/ 0 w 195"/>
              <a:gd name="T5" fmla="*/ 0 h 12"/>
              <a:gd name="T6" fmla="*/ 0 w 195"/>
              <a:gd name="T7" fmla="*/ 2147483646 h 12"/>
              <a:gd name="T8" fmla="*/ 2147483646 w 195"/>
              <a:gd name="T9" fmla="*/ 2147483646 h 12"/>
              <a:gd name="T10" fmla="*/ 2147483646 w 195"/>
              <a:gd name="T11" fmla="*/ 2147483646 h 12"/>
              <a:gd name="T12" fmla="*/ 2147483646 w 195"/>
              <a:gd name="T13" fmla="*/ 2147483646 h 12"/>
              <a:gd name="T14" fmla="*/ 2147483646 w 195"/>
              <a:gd name="T15" fmla="*/ 0 h 12"/>
              <a:gd name="T16" fmla="*/ 2147483646 w 195"/>
              <a:gd name="T17" fmla="*/ 0 h 12"/>
              <a:gd name="T18" fmla="*/ 2147483646 w 195"/>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5" h="12">
                <a:moveTo>
                  <a:pt x="195" y="6"/>
                </a:moveTo>
                <a:lnTo>
                  <a:pt x="189" y="0"/>
                </a:lnTo>
                <a:lnTo>
                  <a:pt x="0" y="0"/>
                </a:lnTo>
                <a:lnTo>
                  <a:pt x="0" y="12"/>
                </a:lnTo>
                <a:lnTo>
                  <a:pt x="189" y="12"/>
                </a:lnTo>
                <a:lnTo>
                  <a:pt x="184" y="6"/>
                </a:lnTo>
                <a:lnTo>
                  <a:pt x="195" y="6"/>
                </a:lnTo>
                <a:lnTo>
                  <a:pt x="195" y="0"/>
                </a:lnTo>
                <a:lnTo>
                  <a:pt x="189" y="0"/>
                </a:lnTo>
                <a:lnTo>
                  <a:pt x="195"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0" name="Freeform 44">
            <a:extLst>
              <a:ext uri="{FF2B5EF4-FFF2-40B4-BE49-F238E27FC236}">
                <a16:creationId xmlns:a16="http://schemas.microsoft.com/office/drawing/2014/main" id="{3FA95864-3ECA-7D8C-CCC7-FBE95999DB45}"/>
              </a:ext>
            </a:extLst>
          </p:cNvPr>
          <p:cNvSpPr>
            <a:spLocks/>
          </p:cNvSpPr>
          <p:nvPr/>
        </p:nvSpPr>
        <p:spPr bwMode="auto">
          <a:xfrm>
            <a:off x="3606800" y="3294063"/>
            <a:ext cx="17463"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845"/>
                </a:moveTo>
                <a:lnTo>
                  <a:pt x="11" y="839"/>
                </a:lnTo>
                <a:lnTo>
                  <a:pt x="11" y="0"/>
                </a:lnTo>
                <a:lnTo>
                  <a:pt x="0" y="0"/>
                </a:lnTo>
                <a:lnTo>
                  <a:pt x="0" y="839"/>
                </a:lnTo>
                <a:lnTo>
                  <a:pt x="5" y="833"/>
                </a:lnTo>
                <a:lnTo>
                  <a:pt x="5" y="845"/>
                </a:lnTo>
                <a:lnTo>
                  <a:pt x="11" y="845"/>
                </a:lnTo>
                <a:lnTo>
                  <a:pt x="11" y="839"/>
                </a:lnTo>
                <a:lnTo>
                  <a:pt x="5"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1" name="Freeform 45">
            <a:extLst>
              <a:ext uri="{FF2B5EF4-FFF2-40B4-BE49-F238E27FC236}">
                <a16:creationId xmlns:a16="http://schemas.microsoft.com/office/drawing/2014/main" id="{B67C1A1C-EA65-E6A4-CE39-DBE934252AFC}"/>
              </a:ext>
            </a:extLst>
          </p:cNvPr>
          <p:cNvSpPr>
            <a:spLocks/>
          </p:cNvSpPr>
          <p:nvPr/>
        </p:nvSpPr>
        <p:spPr bwMode="auto">
          <a:xfrm>
            <a:off x="3305175" y="4616450"/>
            <a:ext cx="309563" cy="19050"/>
          </a:xfrm>
          <a:custGeom>
            <a:avLst/>
            <a:gdLst>
              <a:gd name="T0" fmla="*/ 0 w 195"/>
              <a:gd name="T1" fmla="*/ 2147483646 h 12"/>
              <a:gd name="T2" fmla="*/ 2147483646 w 195"/>
              <a:gd name="T3" fmla="*/ 2147483646 h 12"/>
              <a:gd name="T4" fmla="*/ 2147483646 w 195"/>
              <a:gd name="T5" fmla="*/ 2147483646 h 12"/>
              <a:gd name="T6" fmla="*/ 2147483646 w 195"/>
              <a:gd name="T7" fmla="*/ 0 h 12"/>
              <a:gd name="T8" fmla="*/ 2147483646 w 195"/>
              <a:gd name="T9" fmla="*/ 0 h 12"/>
              <a:gd name="T10" fmla="*/ 2147483646 w 195"/>
              <a:gd name="T11" fmla="*/ 2147483646 h 12"/>
              <a:gd name="T12" fmla="*/ 0 w 195"/>
              <a:gd name="T13" fmla="*/ 2147483646 h 12"/>
              <a:gd name="T14" fmla="*/ 0 w 195"/>
              <a:gd name="T15" fmla="*/ 2147483646 h 12"/>
              <a:gd name="T16" fmla="*/ 2147483646 w 195"/>
              <a:gd name="T17" fmla="*/ 2147483646 h 12"/>
              <a:gd name="T18" fmla="*/ 0 w 195"/>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5" h="12">
                <a:moveTo>
                  <a:pt x="0" y="6"/>
                </a:moveTo>
                <a:lnTo>
                  <a:pt x="6" y="12"/>
                </a:lnTo>
                <a:lnTo>
                  <a:pt x="195" y="12"/>
                </a:lnTo>
                <a:lnTo>
                  <a:pt x="195" y="0"/>
                </a:lnTo>
                <a:lnTo>
                  <a:pt x="6" y="0"/>
                </a:lnTo>
                <a:lnTo>
                  <a:pt x="11"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2" name="Freeform 46">
            <a:extLst>
              <a:ext uri="{FF2B5EF4-FFF2-40B4-BE49-F238E27FC236}">
                <a16:creationId xmlns:a16="http://schemas.microsoft.com/office/drawing/2014/main" id="{B4BA90A3-1192-B0E9-4F3A-3A795265332F}"/>
              </a:ext>
            </a:extLst>
          </p:cNvPr>
          <p:cNvSpPr>
            <a:spLocks/>
          </p:cNvSpPr>
          <p:nvPr/>
        </p:nvSpPr>
        <p:spPr bwMode="auto">
          <a:xfrm>
            <a:off x="3305175" y="3284538"/>
            <a:ext cx="17463"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0"/>
                </a:moveTo>
                <a:lnTo>
                  <a:pt x="0" y="6"/>
                </a:lnTo>
                <a:lnTo>
                  <a:pt x="0" y="845"/>
                </a:lnTo>
                <a:lnTo>
                  <a:pt x="11" y="845"/>
                </a:lnTo>
                <a:lnTo>
                  <a:pt x="11"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3" name="Rectangle 47">
            <a:extLst>
              <a:ext uri="{FF2B5EF4-FFF2-40B4-BE49-F238E27FC236}">
                <a16:creationId xmlns:a16="http://schemas.microsoft.com/office/drawing/2014/main" id="{0E5700BC-F65E-9BC8-5AA0-11EBA0DBDDBC}"/>
              </a:ext>
            </a:extLst>
          </p:cNvPr>
          <p:cNvSpPr>
            <a:spLocks noChangeArrowheads="1"/>
          </p:cNvSpPr>
          <p:nvPr/>
        </p:nvSpPr>
        <p:spPr bwMode="auto">
          <a:xfrm>
            <a:off x="3606800" y="3294063"/>
            <a:ext cx="301625"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44" name="Freeform 48">
            <a:extLst>
              <a:ext uri="{FF2B5EF4-FFF2-40B4-BE49-F238E27FC236}">
                <a16:creationId xmlns:a16="http://schemas.microsoft.com/office/drawing/2014/main" id="{3625A3AF-806C-D11D-29A6-CD30F6ABD1CA}"/>
              </a:ext>
            </a:extLst>
          </p:cNvPr>
          <p:cNvSpPr>
            <a:spLocks/>
          </p:cNvSpPr>
          <p:nvPr/>
        </p:nvSpPr>
        <p:spPr bwMode="auto">
          <a:xfrm>
            <a:off x="3606800" y="3284538"/>
            <a:ext cx="309563" cy="19050"/>
          </a:xfrm>
          <a:custGeom>
            <a:avLst/>
            <a:gdLst>
              <a:gd name="T0" fmla="*/ 2147483646 w 195"/>
              <a:gd name="T1" fmla="*/ 2147483646 h 12"/>
              <a:gd name="T2" fmla="*/ 2147483646 w 195"/>
              <a:gd name="T3" fmla="*/ 0 h 12"/>
              <a:gd name="T4" fmla="*/ 0 w 195"/>
              <a:gd name="T5" fmla="*/ 0 h 12"/>
              <a:gd name="T6" fmla="*/ 0 w 195"/>
              <a:gd name="T7" fmla="*/ 2147483646 h 12"/>
              <a:gd name="T8" fmla="*/ 2147483646 w 195"/>
              <a:gd name="T9" fmla="*/ 2147483646 h 12"/>
              <a:gd name="T10" fmla="*/ 2147483646 w 195"/>
              <a:gd name="T11" fmla="*/ 2147483646 h 12"/>
              <a:gd name="T12" fmla="*/ 2147483646 w 195"/>
              <a:gd name="T13" fmla="*/ 2147483646 h 12"/>
              <a:gd name="T14" fmla="*/ 2147483646 w 195"/>
              <a:gd name="T15" fmla="*/ 0 h 12"/>
              <a:gd name="T16" fmla="*/ 2147483646 w 195"/>
              <a:gd name="T17" fmla="*/ 0 h 12"/>
              <a:gd name="T18" fmla="*/ 2147483646 w 195"/>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5" h="12">
                <a:moveTo>
                  <a:pt x="195" y="6"/>
                </a:moveTo>
                <a:lnTo>
                  <a:pt x="190" y="0"/>
                </a:lnTo>
                <a:lnTo>
                  <a:pt x="0" y="0"/>
                </a:lnTo>
                <a:lnTo>
                  <a:pt x="0" y="12"/>
                </a:lnTo>
                <a:lnTo>
                  <a:pt x="190" y="12"/>
                </a:lnTo>
                <a:lnTo>
                  <a:pt x="184" y="6"/>
                </a:lnTo>
                <a:lnTo>
                  <a:pt x="195" y="6"/>
                </a:lnTo>
                <a:lnTo>
                  <a:pt x="195" y="0"/>
                </a:lnTo>
                <a:lnTo>
                  <a:pt x="190" y="0"/>
                </a:lnTo>
                <a:lnTo>
                  <a:pt x="195"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5" name="Freeform 49">
            <a:extLst>
              <a:ext uri="{FF2B5EF4-FFF2-40B4-BE49-F238E27FC236}">
                <a16:creationId xmlns:a16="http://schemas.microsoft.com/office/drawing/2014/main" id="{CEFEBC34-1426-94E4-0FF6-8FC81B3FEF0B}"/>
              </a:ext>
            </a:extLst>
          </p:cNvPr>
          <p:cNvSpPr>
            <a:spLocks/>
          </p:cNvSpPr>
          <p:nvPr/>
        </p:nvSpPr>
        <p:spPr bwMode="auto">
          <a:xfrm>
            <a:off x="3898900" y="3294063"/>
            <a:ext cx="17463"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845"/>
                </a:moveTo>
                <a:lnTo>
                  <a:pt x="11" y="839"/>
                </a:lnTo>
                <a:lnTo>
                  <a:pt x="11" y="0"/>
                </a:lnTo>
                <a:lnTo>
                  <a:pt x="0" y="0"/>
                </a:lnTo>
                <a:lnTo>
                  <a:pt x="0" y="839"/>
                </a:lnTo>
                <a:lnTo>
                  <a:pt x="6" y="833"/>
                </a:lnTo>
                <a:lnTo>
                  <a:pt x="6" y="845"/>
                </a:lnTo>
                <a:lnTo>
                  <a:pt x="11" y="845"/>
                </a:lnTo>
                <a:lnTo>
                  <a:pt x="11"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6" name="Freeform 50">
            <a:extLst>
              <a:ext uri="{FF2B5EF4-FFF2-40B4-BE49-F238E27FC236}">
                <a16:creationId xmlns:a16="http://schemas.microsoft.com/office/drawing/2014/main" id="{EE7A7A5E-516B-5163-C3AD-EF1B564A3827}"/>
              </a:ext>
            </a:extLst>
          </p:cNvPr>
          <p:cNvSpPr>
            <a:spLocks/>
          </p:cNvSpPr>
          <p:nvPr/>
        </p:nvSpPr>
        <p:spPr bwMode="auto">
          <a:xfrm>
            <a:off x="3597275" y="4616450"/>
            <a:ext cx="311150" cy="19050"/>
          </a:xfrm>
          <a:custGeom>
            <a:avLst/>
            <a:gdLst>
              <a:gd name="T0" fmla="*/ 0 w 196"/>
              <a:gd name="T1" fmla="*/ 2147483646 h 12"/>
              <a:gd name="T2" fmla="*/ 2147483646 w 196"/>
              <a:gd name="T3" fmla="*/ 2147483646 h 12"/>
              <a:gd name="T4" fmla="*/ 2147483646 w 196"/>
              <a:gd name="T5" fmla="*/ 2147483646 h 12"/>
              <a:gd name="T6" fmla="*/ 2147483646 w 196"/>
              <a:gd name="T7" fmla="*/ 0 h 12"/>
              <a:gd name="T8" fmla="*/ 2147483646 w 196"/>
              <a:gd name="T9" fmla="*/ 0 h 12"/>
              <a:gd name="T10" fmla="*/ 2147483646 w 196"/>
              <a:gd name="T11" fmla="*/ 2147483646 h 12"/>
              <a:gd name="T12" fmla="*/ 0 w 196"/>
              <a:gd name="T13" fmla="*/ 2147483646 h 12"/>
              <a:gd name="T14" fmla="*/ 0 w 196"/>
              <a:gd name="T15" fmla="*/ 2147483646 h 12"/>
              <a:gd name="T16" fmla="*/ 2147483646 w 196"/>
              <a:gd name="T17" fmla="*/ 2147483646 h 12"/>
              <a:gd name="T18" fmla="*/ 0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0" y="6"/>
                </a:moveTo>
                <a:lnTo>
                  <a:pt x="6" y="12"/>
                </a:lnTo>
                <a:lnTo>
                  <a:pt x="196" y="12"/>
                </a:lnTo>
                <a:lnTo>
                  <a:pt x="196" y="0"/>
                </a:lnTo>
                <a:lnTo>
                  <a:pt x="6" y="0"/>
                </a:lnTo>
                <a:lnTo>
                  <a:pt x="11"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7" name="Freeform 51">
            <a:extLst>
              <a:ext uri="{FF2B5EF4-FFF2-40B4-BE49-F238E27FC236}">
                <a16:creationId xmlns:a16="http://schemas.microsoft.com/office/drawing/2014/main" id="{DF026ADD-83D6-E9B1-43BA-C13F04FC9000}"/>
              </a:ext>
            </a:extLst>
          </p:cNvPr>
          <p:cNvSpPr>
            <a:spLocks/>
          </p:cNvSpPr>
          <p:nvPr/>
        </p:nvSpPr>
        <p:spPr bwMode="auto">
          <a:xfrm>
            <a:off x="3597275" y="3284538"/>
            <a:ext cx="17463"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0"/>
                </a:moveTo>
                <a:lnTo>
                  <a:pt x="0" y="6"/>
                </a:lnTo>
                <a:lnTo>
                  <a:pt x="0" y="845"/>
                </a:lnTo>
                <a:lnTo>
                  <a:pt x="11" y="845"/>
                </a:lnTo>
                <a:lnTo>
                  <a:pt x="11"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8" name="Rectangle 52">
            <a:extLst>
              <a:ext uri="{FF2B5EF4-FFF2-40B4-BE49-F238E27FC236}">
                <a16:creationId xmlns:a16="http://schemas.microsoft.com/office/drawing/2014/main" id="{F623953B-F082-A904-EB13-391D67F71631}"/>
              </a:ext>
            </a:extLst>
          </p:cNvPr>
          <p:cNvSpPr>
            <a:spLocks noChangeArrowheads="1"/>
          </p:cNvSpPr>
          <p:nvPr/>
        </p:nvSpPr>
        <p:spPr bwMode="auto">
          <a:xfrm>
            <a:off x="3895725" y="3294063"/>
            <a:ext cx="301625"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49" name="Freeform 53">
            <a:extLst>
              <a:ext uri="{FF2B5EF4-FFF2-40B4-BE49-F238E27FC236}">
                <a16:creationId xmlns:a16="http://schemas.microsoft.com/office/drawing/2014/main" id="{6DA95731-497D-2FBE-21A7-0751D95A42D5}"/>
              </a:ext>
            </a:extLst>
          </p:cNvPr>
          <p:cNvSpPr>
            <a:spLocks/>
          </p:cNvSpPr>
          <p:nvPr/>
        </p:nvSpPr>
        <p:spPr bwMode="auto">
          <a:xfrm>
            <a:off x="3895725" y="3284538"/>
            <a:ext cx="311150" cy="19050"/>
          </a:xfrm>
          <a:custGeom>
            <a:avLst/>
            <a:gdLst>
              <a:gd name="T0" fmla="*/ 2147483646 w 196"/>
              <a:gd name="T1" fmla="*/ 2147483646 h 12"/>
              <a:gd name="T2" fmla="*/ 2147483646 w 196"/>
              <a:gd name="T3" fmla="*/ 0 h 12"/>
              <a:gd name="T4" fmla="*/ 0 w 196"/>
              <a:gd name="T5" fmla="*/ 0 h 12"/>
              <a:gd name="T6" fmla="*/ 0 w 196"/>
              <a:gd name="T7" fmla="*/ 2147483646 h 12"/>
              <a:gd name="T8" fmla="*/ 2147483646 w 196"/>
              <a:gd name="T9" fmla="*/ 2147483646 h 12"/>
              <a:gd name="T10" fmla="*/ 2147483646 w 196"/>
              <a:gd name="T11" fmla="*/ 2147483646 h 12"/>
              <a:gd name="T12" fmla="*/ 2147483646 w 196"/>
              <a:gd name="T13" fmla="*/ 2147483646 h 12"/>
              <a:gd name="T14" fmla="*/ 2147483646 w 196"/>
              <a:gd name="T15" fmla="*/ 0 h 12"/>
              <a:gd name="T16" fmla="*/ 2147483646 w 196"/>
              <a:gd name="T17" fmla="*/ 0 h 12"/>
              <a:gd name="T18" fmla="*/ 2147483646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196" y="6"/>
                </a:moveTo>
                <a:lnTo>
                  <a:pt x="190" y="0"/>
                </a:lnTo>
                <a:lnTo>
                  <a:pt x="0" y="0"/>
                </a:lnTo>
                <a:lnTo>
                  <a:pt x="0" y="12"/>
                </a:lnTo>
                <a:lnTo>
                  <a:pt x="190" y="12"/>
                </a:lnTo>
                <a:lnTo>
                  <a:pt x="184" y="6"/>
                </a:lnTo>
                <a:lnTo>
                  <a:pt x="196" y="6"/>
                </a:lnTo>
                <a:lnTo>
                  <a:pt x="196" y="0"/>
                </a:lnTo>
                <a:lnTo>
                  <a:pt x="190" y="0"/>
                </a:lnTo>
                <a:lnTo>
                  <a:pt x="196"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0" name="Freeform 54">
            <a:extLst>
              <a:ext uri="{FF2B5EF4-FFF2-40B4-BE49-F238E27FC236}">
                <a16:creationId xmlns:a16="http://schemas.microsoft.com/office/drawing/2014/main" id="{08D0D2C7-E345-4DA5-351E-0B75AE7028FC}"/>
              </a:ext>
            </a:extLst>
          </p:cNvPr>
          <p:cNvSpPr>
            <a:spLocks/>
          </p:cNvSpPr>
          <p:nvPr/>
        </p:nvSpPr>
        <p:spPr bwMode="auto">
          <a:xfrm>
            <a:off x="4187825"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1" name="Freeform 55">
            <a:extLst>
              <a:ext uri="{FF2B5EF4-FFF2-40B4-BE49-F238E27FC236}">
                <a16:creationId xmlns:a16="http://schemas.microsoft.com/office/drawing/2014/main" id="{852268D6-83A2-5874-50A8-4D9984F6C243}"/>
              </a:ext>
            </a:extLst>
          </p:cNvPr>
          <p:cNvSpPr>
            <a:spLocks/>
          </p:cNvSpPr>
          <p:nvPr/>
        </p:nvSpPr>
        <p:spPr bwMode="auto">
          <a:xfrm>
            <a:off x="3886200" y="4616450"/>
            <a:ext cx="311150" cy="19050"/>
          </a:xfrm>
          <a:custGeom>
            <a:avLst/>
            <a:gdLst>
              <a:gd name="T0" fmla="*/ 0 w 196"/>
              <a:gd name="T1" fmla="*/ 2147483646 h 12"/>
              <a:gd name="T2" fmla="*/ 2147483646 w 196"/>
              <a:gd name="T3" fmla="*/ 2147483646 h 12"/>
              <a:gd name="T4" fmla="*/ 2147483646 w 196"/>
              <a:gd name="T5" fmla="*/ 2147483646 h 12"/>
              <a:gd name="T6" fmla="*/ 2147483646 w 196"/>
              <a:gd name="T7" fmla="*/ 0 h 12"/>
              <a:gd name="T8" fmla="*/ 2147483646 w 196"/>
              <a:gd name="T9" fmla="*/ 0 h 12"/>
              <a:gd name="T10" fmla="*/ 2147483646 w 196"/>
              <a:gd name="T11" fmla="*/ 2147483646 h 12"/>
              <a:gd name="T12" fmla="*/ 0 w 196"/>
              <a:gd name="T13" fmla="*/ 2147483646 h 12"/>
              <a:gd name="T14" fmla="*/ 0 w 196"/>
              <a:gd name="T15" fmla="*/ 2147483646 h 12"/>
              <a:gd name="T16" fmla="*/ 2147483646 w 196"/>
              <a:gd name="T17" fmla="*/ 2147483646 h 12"/>
              <a:gd name="T18" fmla="*/ 0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0" y="6"/>
                </a:moveTo>
                <a:lnTo>
                  <a:pt x="6" y="12"/>
                </a:lnTo>
                <a:lnTo>
                  <a:pt x="196" y="12"/>
                </a:lnTo>
                <a:lnTo>
                  <a:pt x="196"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2" name="Freeform 56">
            <a:extLst>
              <a:ext uri="{FF2B5EF4-FFF2-40B4-BE49-F238E27FC236}">
                <a16:creationId xmlns:a16="http://schemas.microsoft.com/office/drawing/2014/main" id="{131AC3E2-5E01-F3A6-F60E-A972D37DACA0}"/>
              </a:ext>
            </a:extLst>
          </p:cNvPr>
          <p:cNvSpPr>
            <a:spLocks/>
          </p:cNvSpPr>
          <p:nvPr/>
        </p:nvSpPr>
        <p:spPr bwMode="auto">
          <a:xfrm>
            <a:off x="3886200"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3" name="Rectangle 57">
            <a:extLst>
              <a:ext uri="{FF2B5EF4-FFF2-40B4-BE49-F238E27FC236}">
                <a16:creationId xmlns:a16="http://schemas.microsoft.com/office/drawing/2014/main" id="{D9416A4E-519E-FC04-892D-27AFD1776CD7}"/>
              </a:ext>
            </a:extLst>
          </p:cNvPr>
          <p:cNvSpPr>
            <a:spLocks noChangeArrowheads="1"/>
          </p:cNvSpPr>
          <p:nvPr/>
        </p:nvSpPr>
        <p:spPr bwMode="auto">
          <a:xfrm>
            <a:off x="4505325" y="3294063"/>
            <a:ext cx="298450"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54" name="Freeform 58">
            <a:extLst>
              <a:ext uri="{FF2B5EF4-FFF2-40B4-BE49-F238E27FC236}">
                <a16:creationId xmlns:a16="http://schemas.microsoft.com/office/drawing/2014/main" id="{C7B797E1-4175-DBC8-AF3B-847834E42BB4}"/>
              </a:ext>
            </a:extLst>
          </p:cNvPr>
          <p:cNvSpPr>
            <a:spLocks/>
          </p:cNvSpPr>
          <p:nvPr/>
        </p:nvSpPr>
        <p:spPr bwMode="auto">
          <a:xfrm>
            <a:off x="4505325"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2"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5" name="Freeform 59">
            <a:extLst>
              <a:ext uri="{FF2B5EF4-FFF2-40B4-BE49-F238E27FC236}">
                <a16:creationId xmlns:a16="http://schemas.microsoft.com/office/drawing/2014/main" id="{E4B8400D-C4EB-CA6A-B785-9F3B6EA4DF87}"/>
              </a:ext>
            </a:extLst>
          </p:cNvPr>
          <p:cNvSpPr>
            <a:spLocks/>
          </p:cNvSpPr>
          <p:nvPr/>
        </p:nvSpPr>
        <p:spPr bwMode="auto">
          <a:xfrm>
            <a:off x="4794250"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6" name="Freeform 60">
            <a:extLst>
              <a:ext uri="{FF2B5EF4-FFF2-40B4-BE49-F238E27FC236}">
                <a16:creationId xmlns:a16="http://schemas.microsoft.com/office/drawing/2014/main" id="{7909974D-20B0-32A8-5E4F-0B5FA0AE08CA}"/>
              </a:ext>
            </a:extLst>
          </p:cNvPr>
          <p:cNvSpPr>
            <a:spLocks/>
          </p:cNvSpPr>
          <p:nvPr/>
        </p:nvSpPr>
        <p:spPr bwMode="auto">
          <a:xfrm>
            <a:off x="4495800"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7" name="Freeform 61">
            <a:extLst>
              <a:ext uri="{FF2B5EF4-FFF2-40B4-BE49-F238E27FC236}">
                <a16:creationId xmlns:a16="http://schemas.microsoft.com/office/drawing/2014/main" id="{EF6D4791-F95C-34F5-4525-9A92FF1BBC07}"/>
              </a:ext>
            </a:extLst>
          </p:cNvPr>
          <p:cNvSpPr>
            <a:spLocks/>
          </p:cNvSpPr>
          <p:nvPr/>
        </p:nvSpPr>
        <p:spPr bwMode="auto">
          <a:xfrm>
            <a:off x="4495800"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8" name="Rectangle 62">
            <a:extLst>
              <a:ext uri="{FF2B5EF4-FFF2-40B4-BE49-F238E27FC236}">
                <a16:creationId xmlns:a16="http://schemas.microsoft.com/office/drawing/2014/main" id="{9065768A-ED50-7ADC-11AE-3123C12BE82F}"/>
              </a:ext>
            </a:extLst>
          </p:cNvPr>
          <p:cNvSpPr>
            <a:spLocks noChangeArrowheads="1"/>
          </p:cNvSpPr>
          <p:nvPr/>
        </p:nvSpPr>
        <p:spPr bwMode="auto">
          <a:xfrm>
            <a:off x="4200525" y="3294063"/>
            <a:ext cx="298450"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59" name="Freeform 63">
            <a:extLst>
              <a:ext uri="{FF2B5EF4-FFF2-40B4-BE49-F238E27FC236}">
                <a16:creationId xmlns:a16="http://schemas.microsoft.com/office/drawing/2014/main" id="{E10A7ABA-D3BA-269B-E412-137B3C63B617}"/>
              </a:ext>
            </a:extLst>
          </p:cNvPr>
          <p:cNvSpPr>
            <a:spLocks/>
          </p:cNvSpPr>
          <p:nvPr/>
        </p:nvSpPr>
        <p:spPr bwMode="auto">
          <a:xfrm>
            <a:off x="4200525"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2"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60" name="Freeform 64">
            <a:extLst>
              <a:ext uri="{FF2B5EF4-FFF2-40B4-BE49-F238E27FC236}">
                <a16:creationId xmlns:a16="http://schemas.microsoft.com/office/drawing/2014/main" id="{917B6506-3C96-3D5B-ED33-E90F4F5CA97D}"/>
              </a:ext>
            </a:extLst>
          </p:cNvPr>
          <p:cNvSpPr>
            <a:spLocks/>
          </p:cNvSpPr>
          <p:nvPr/>
        </p:nvSpPr>
        <p:spPr bwMode="auto">
          <a:xfrm>
            <a:off x="4489450"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61" name="Freeform 65">
            <a:extLst>
              <a:ext uri="{FF2B5EF4-FFF2-40B4-BE49-F238E27FC236}">
                <a16:creationId xmlns:a16="http://schemas.microsoft.com/office/drawing/2014/main" id="{AFE9E128-7E74-0341-60E0-6109B99D28A9}"/>
              </a:ext>
            </a:extLst>
          </p:cNvPr>
          <p:cNvSpPr>
            <a:spLocks/>
          </p:cNvSpPr>
          <p:nvPr/>
        </p:nvSpPr>
        <p:spPr bwMode="auto">
          <a:xfrm>
            <a:off x="4191000"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62" name="Freeform 66">
            <a:extLst>
              <a:ext uri="{FF2B5EF4-FFF2-40B4-BE49-F238E27FC236}">
                <a16:creationId xmlns:a16="http://schemas.microsoft.com/office/drawing/2014/main" id="{DCF0508D-1C21-3A1E-4FE9-103086B03A06}"/>
              </a:ext>
            </a:extLst>
          </p:cNvPr>
          <p:cNvSpPr>
            <a:spLocks/>
          </p:cNvSpPr>
          <p:nvPr/>
        </p:nvSpPr>
        <p:spPr bwMode="auto">
          <a:xfrm>
            <a:off x="4191000"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63" name="Rectangle 67">
            <a:extLst>
              <a:ext uri="{FF2B5EF4-FFF2-40B4-BE49-F238E27FC236}">
                <a16:creationId xmlns:a16="http://schemas.microsoft.com/office/drawing/2014/main" id="{26A96C4D-B489-83D4-CEAE-CF67FCBC4702}"/>
              </a:ext>
            </a:extLst>
          </p:cNvPr>
          <p:cNvSpPr>
            <a:spLocks noChangeArrowheads="1"/>
          </p:cNvSpPr>
          <p:nvPr/>
        </p:nvSpPr>
        <p:spPr bwMode="auto">
          <a:xfrm>
            <a:off x="4797425" y="3294063"/>
            <a:ext cx="301625"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64" name="Freeform 68">
            <a:extLst>
              <a:ext uri="{FF2B5EF4-FFF2-40B4-BE49-F238E27FC236}">
                <a16:creationId xmlns:a16="http://schemas.microsoft.com/office/drawing/2014/main" id="{572FC32B-C21F-ECD7-7596-246D3E1821F0}"/>
              </a:ext>
            </a:extLst>
          </p:cNvPr>
          <p:cNvSpPr>
            <a:spLocks/>
          </p:cNvSpPr>
          <p:nvPr/>
        </p:nvSpPr>
        <p:spPr bwMode="auto">
          <a:xfrm>
            <a:off x="4797425" y="3284538"/>
            <a:ext cx="311150" cy="19050"/>
          </a:xfrm>
          <a:custGeom>
            <a:avLst/>
            <a:gdLst>
              <a:gd name="T0" fmla="*/ 2147483646 w 196"/>
              <a:gd name="T1" fmla="*/ 2147483646 h 12"/>
              <a:gd name="T2" fmla="*/ 2147483646 w 196"/>
              <a:gd name="T3" fmla="*/ 0 h 12"/>
              <a:gd name="T4" fmla="*/ 0 w 196"/>
              <a:gd name="T5" fmla="*/ 0 h 12"/>
              <a:gd name="T6" fmla="*/ 0 w 196"/>
              <a:gd name="T7" fmla="*/ 2147483646 h 12"/>
              <a:gd name="T8" fmla="*/ 2147483646 w 196"/>
              <a:gd name="T9" fmla="*/ 2147483646 h 12"/>
              <a:gd name="T10" fmla="*/ 2147483646 w 196"/>
              <a:gd name="T11" fmla="*/ 2147483646 h 12"/>
              <a:gd name="T12" fmla="*/ 2147483646 w 196"/>
              <a:gd name="T13" fmla="*/ 2147483646 h 12"/>
              <a:gd name="T14" fmla="*/ 2147483646 w 196"/>
              <a:gd name="T15" fmla="*/ 0 h 12"/>
              <a:gd name="T16" fmla="*/ 2147483646 w 196"/>
              <a:gd name="T17" fmla="*/ 0 h 12"/>
              <a:gd name="T18" fmla="*/ 2147483646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196" y="6"/>
                </a:moveTo>
                <a:lnTo>
                  <a:pt x="190" y="0"/>
                </a:lnTo>
                <a:lnTo>
                  <a:pt x="0" y="0"/>
                </a:lnTo>
                <a:lnTo>
                  <a:pt x="0" y="12"/>
                </a:lnTo>
                <a:lnTo>
                  <a:pt x="190" y="12"/>
                </a:lnTo>
                <a:lnTo>
                  <a:pt x="184" y="6"/>
                </a:lnTo>
                <a:lnTo>
                  <a:pt x="196" y="6"/>
                </a:lnTo>
                <a:lnTo>
                  <a:pt x="196" y="0"/>
                </a:lnTo>
                <a:lnTo>
                  <a:pt x="190" y="0"/>
                </a:lnTo>
                <a:lnTo>
                  <a:pt x="196"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65" name="Freeform 69">
            <a:extLst>
              <a:ext uri="{FF2B5EF4-FFF2-40B4-BE49-F238E27FC236}">
                <a16:creationId xmlns:a16="http://schemas.microsoft.com/office/drawing/2014/main" id="{B96D0527-5750-4D69-00FE-5537C075642C}"/>
              </a:ext>
            </a:extLst>
          </p:cNvPr>
          <p:cNvSpPr>
            <a:spLocks/>
          </p:cNvSpPr>
          <p:nvPr/>
        </p:nvSpPr>
        <p:spPr bwMode="auto">
          <a:xfrm>
            <a:off x="5089525"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66" name="Freeform 70">
            <a:extLst>
              <a:ext uri="{FF2B5EF4-FFF2-40B4-BE49-F238E27FC236}">
                <a16:creationId xmlns:a16="http://schemas.microsoft.com/office/drawing/2014/main" id="{4C699994-F8AC-BDB6-AB90-7F68705F3E1F}"/>
              </a:ext>
            </a:extLst>
          </p:cNvPr>
          <p:cNvSpPr>
            <a:spLocks/>
          </p:cNvSpPr>
          <p:nvPr/>
        </p:nvSpPr>
        <p:spPr bwMode="auto">
          <a:xfrm>
            <a:off x="4787900" y="4616450"/>
            <a:ext cx="311150" cy="19050"/>
          </a:xfrm>
          <a:custGeom>
            <a:avLst/>
            <a:gdLst>
              <a:gd name="T0" fmla="*/ 0 w 196"/>
              <a:gd name="T1" fmla="*/ 2147483646 h 12"/>
              <a:gd name="T2" fmla="*/ 2147483646 w 196"/>
              <a:gd name="T3" fmla="*/ 2147483646 h 12"/>
              <a:gd name="T4" fmla="*/ 2147483646 w 196"/>
              <a:gd name="T5" fmla="*/ 2147483646 h 12"/>
              <a:gd name="T6" fmla="*/ 2147483646 w 196"/>
              <a:gd name="T7" fmla="*/ 0 h 12"/>
              <a:gd name="T8" fmla="*/ 2147483646 w 196"/>
              <a:gd name="T9" fmla="*/ 0 h 12"/>
              <a:gd name="T10" fmla="*/ 2147483646 w 196"/>
              <a:gd name="T11" fmla="*/ 2147483646 h 12"/>
              <a:gd name="T12" fmla="*/ 0 w 196"/>
              <a:gd name="T13" fmla="*/ 2147483646 h 12"/>
              <a:gd name="T14" fmla="*/ 0 w 196"/>
              <a:gd name="T15" fmla="*/ 2147483646 h 12"/>
              <a:gd name="T16" fmla="*/ 2147483646 w 196"/>
              <a:gd name="T17" fmla="*/ 2147483646 h 12"/>
              <a:gd name="T18" fmla="*/ 0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0" y="6"/>
                </a:moveTo>
                <a:lnTo>
                  <a:pt x="6" y="12"/>
                </a:lnTo>
                <a:lnTo>
                  <a:pt x="196" y="12"/>
                </a:lnTo>
                <a:lnTo>
                  <a:pt x="196"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67" name="Freeform 71">
            <a:extLst>
              <a:ext uri="{FF2B5EF4-FFF2-40B4-BE49-F238E27FC236}">
                <a16:creationId xmlns:a16="http://schemas.microsoft.com/office/drawing/2014/main" id="{53B84419-8E74-250E-C696-BCCAC7AA8621}"/>
              </a:ext>
            </a:extLst>
          </p:cNvPr>
          <p:cNvSpPr>
            <a:spLocks/>
          </p:cNvSpPr>
          <p:nvPr/>
        </p:nvSpPr>
        <p:spPr bwMode="auto">
          <a:xfrm>
            <a:off x="4787900"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68" name="Rectangle 72">
            <a:extLst>
              <a:ext uri="{FF2B5EF4-FFF2-40B4-BE49-F238E27FC236}">
                <a16:creationId xmlns:a16="http://schemas.microsoft.com/office/drawing/2014/main" id="{CB61AF2A-5A26-3456-3DBF-DE110097232B}"/>
              </a:ext>
            </a:extLst>
          </p:cNvPr>
          <p:cNvSpPr>
            <a:spLocks noChangeArrowheads="1"/>
          </p:cNvSpPr>
          <p:nvPr/>
        </p:nvSpPr>
        <p:spPr bwMode="auto">
          <a:xfrm>
            <a:off x="5089525" y="3294063"/>
            <a:ext cx="298450"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69" name="Freeform 73">
            <a:extLst>
              <a:ext uri="{FF2B5EF4-FFF2-40B4-BE49-F238E27FC236}">
                <a16:creationId xmlns:a16="http://schemas.microsoft.com/office/drawing/2014/main" id="{F7585266-6ED9-69F9-CC5A-5A6AA5620D00}"/>
              </a:ext>
            </a:extLst>
          </p:cNvPr>
          <p:cNvSpPr>
            <a:spLocks/>
          </p:cNvSpPr>
          <p:nvPr/>
        </p:nvSpPr>
        <p:spPr bwMode="auto">
          <a:xfrm>
            <a:off x="5089525"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2"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0" name="Freeform 74">
            <a:extLst>
              <a:ext uri="{FF2B5EF4-FFF2-40B4-BE49-F238E27FC236}">
                <a16:creationId xmlns:a16="http://schemas.microsoft.com/office/drawing/2014/main" id="{30A99E61-6F72-9AF4-922C-698E8C8EF9CD}"/>
              </a:ext>
            </a:extLst>
          </p:cNvPr>
          <p:cNvSpPr>
            <a:spLocks/>
          </p:cNvSpPr>
          <p:nvPr/>
        </p:nvSpPr>
        <p:spPr bwMode="auto">
          <a:xfrm>
            <a:off x="5378450"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1" name="Freeform 75">
            <a:extLst>
              <a:ext uri="{FF2B5EF4-FFF2-40B4-BE49-F238E27FC236}">
                <a16:creationId xmlns:a16="http://schemas.microsoft.com/office/drawing/2014/main" id="{1E3CC054-1B2E-6E94-BD40-482550D15FDF}"/>
              </a:ext>
            </a:extLst>
          </p:cNvPr>
          <p:cNvSpPr>
            <a:spLocks/>
          </p:cNvSpPr>
          <p:nvPr/>
        </p:nvSpPr>
        <p:spPr bwMode="auto">
          <a:xfrm>
            <a:off x="5080000"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2" name="Freeform 76">
            <a:extLst>
              <a:ext uri="{FF2B5EF4-FFF2-40B4-BE49-F238E27FC236}">
                <a16:creationId xmlns:a16="http://schemas.microsoft.com/office/drawing/2014/main" id="{928A7BFE-8D6C-FE41-E364-36F284F8D143}"/>
              </a:ext>
            </a:extLst>
          </p:cNvPr>
          <p:cNvSpPr>
            <a:spLocks/>
          </p:cNvSpPr>
          <p:nvPr/>
        </p:nvSpPr>
        <p:spPr bwMode="auto">
          <a:xfrm>
            <a:off x="5080000"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3" name="Rectangle 77">
            <a:extLst>
              <a:ext uri="{FF2B5EF4-FFF2-40B4-BE49-F238E27FC236}">
                <a16:creationId xmlns:a16="http://schemas.microsoft.com/office/drawing/2014/main" id="{C35CEF99-AC56-DFA5-1AF4-7390A3CBFB67}"/>
              </a:ext>
            </a:extLst>
          </p:cNvPr>
          <p:cNvSpPr>
            <a:spLocks noChangeArrowheads="1"/>
          </p:cNvSpPr>
          <p:nvPr/>
        </p:nvSpPr>
        <p:spPr bwMode="auto">
          <a:xfrm>
            <a:off x="5378450" y="3294063"/>
            <a:ext cx="298450"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74" name="Freeform 78">
            <a:extLst>
              <a:ext uri="{FF2B5EF4-FFF2-40B4-BE49-F238E27FC236}">
                <a16:creationId xmlns:a16="http://schemas.microsoft.com/office/drawing/2014/main" id="{7D849E14-A71C-B4B2-E0CD-A41F50B81098}"/>
              </a:ext>
            </a:extLst>
          </p:cNvPr>
          <p:cNvSpPr>
            <a:spLocks/>
          </p:cNvSpPr>
          <p:nvPr/>
        </p:nvSpPr>
        <p:spPr bwMode="auto">
          <a:xfrm>
            <a:off x="5378450"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3"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5" name="Freeform 79">
            <a:extLst>
              <a:ext uri="{FF2B5EF4-FFF2-40B4-BE49-F238E27FC236}">
                <a16:creationId xmlns:a16="http://schemas.microsoft.com/office/drawing/2014/main" id="{FCCCE076-850F-DA81-ED0C-2DA99EECA492}"/>
              </a:ext>
            </a:extLst>
          </p:cNvPr>
          <p:cNvSpPr>
            <a:spLocks/>
          </p:cNvSpPr>
          <p:nvPr/>
        </p:nvSpPr>
        <p:spPr bwMode="auto">
          <a:xfrm>
            <a:off x="5668963" y="3294063"/>
            <a:ext cx="17462"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845"/>
                </a:moveTo>
                <a:lnTo>
                  <a:pt x="11" y="839"/>
                </a:lnTo>
                <a:lnTo>
                  <a:pt x="11" y="0"/>
                </a:lnTo>
                <a:lnTo>
                  <a:pt x="0" y="0"/>
                </a:lnTo>
                <a:lnTo>
                  <a:pt x="0" y="839"/>
                </a:lnTo>
                <a:lnTo>
                  <a:pt x="5" y="833"/>
                </a:lnTo>
                <a:lnTo>
                  <a:pt x="5" y="845"/>
                </a:lnTo>
                <a:lnTo>
                  <a:pt x="11" y="845"/>
                </a:lnTo>
                <a:lnTo>
                  <a:pt x="11" y="839"/>
                </a:lnTo>
                <a:lnTo>
                  <a:pt x="5"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6" name="Freeform 80">
            <a:extLst>
              <a:ext uri="{FF2B5EF4-FFF2-40B4-BE49-F238E27FC236}">
                <a16:creationId xmlns:a16="http://schemas.microsoft.com/office/drawing/2014/main" id="{C4C87ED4-F614-5139-183A-CF99981DD79E}"/>
              </a:ext>
            </a:extLst>
          </p:cNvPr>
          <p:cNvSpPr>
            <a:spLocks/>
          </p:cNvSpPr>
          <p:nvPr/>
        </p:nvSpPr>
        <p:spPr bwMode="auto">
          <a:xfrm>
            <a:off x="5370513" y="4616450"/>
            <a:ext cx="306387" cy="19050"/>
          </a:xfrm>
          <a:custGeom>
            <a:avLst/>
            <a:gdLst>
              <a:gd name="T0" fmla="*/ 0 w 193"/>
              <a:gd name="T1" fmla="*/ 2147483646 h 12"/>
              <a:gd name="T2" fmla="*/ 2147483646 w 193"/>
              <a:gd name="T3" fmla="*/ 2147483646 h 12"/>
              <a:gd name="T4" fmla="*/ 2147483646 w 193"/>
              <a:gd name="T5" fmla="*/ 2147483646 h 12"/>
              <a:gd name="T6" fmla="*/ 2147483646 w 193"/>
              <a:gd name="T7" fmla="*/ 0 h 12"/>
              <a:gd name="T8" fmla="*/ 2147483646 w 193"/>
              <a:gd name="T9" fmla="*/ 0 h 12"/>
              <a:gd name="T10" fmla="*/ 2147483646 w 193"/>
              <a:gd name="T11" fmla="*/ 2147483646 h 12"/>
              <a:gd name="T12" fmla="*/ 0 w 193"/>
              <a:gd name="T13" fmla="*/ 2147483646 h 12"/>
              <a:gd name="T14" fmla="*/ 0 w 193"/>
              <a:gd name="T15" fmla="*/ 2147483646 h 12"/>
              <a:gd name="T16" fmla="*/ 2147483646 w 193"/>
              <a:gd name="T17" fmla="*/ 2147483646 h 12"/>
              <a:gd name="T18" fmla="*/ 0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0" y="6"/>
                </a:moveTo>
                <a:lnTo>
                  <a:pt x="5" y="12"/>
                </a:lnTo>
                <a:lnTo>
                  <a:pt x="193" y="12"/>
                </a:lnTo>
                <a:lnTo>
                  <a:pt x="193" y="0"/>
                </a:lnTo>
                <a:lnTo>
                  <a:pt x="5" y="0"/>
                </a:lnTo>
                <a:lnTo>
                  <a:pt x="11" y="6"/>
                </a:lnTo>
                <a:lnTo>
                  <a:pt x="0" y="6"/>
                </a:lnTo>
                <a:lnTo>
                  <a:pt x="0" y="12"/>
                </a:lnTo>
                <a:lnTo>
                  <a:pt x="5"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7" name="Freeform 81">
            <a:extLst>
              <a:ext uri="{FF2B5EF4-FFF2-40B4-BE49-F238E27FC236}">
                <a16:creationId xmlns:a16="http://schemas.microsoft.com/office/drawing/2014/main" id="{ED51C254-9CD8-AC4D-DBA7-4F1E6901320D}"/>
              </a:ext>
            </a:extLst>
          </p:cNvPr>
          <p:cNvSpPr>
            <a:spLocks/>
          </p:cNvSpPr>
          <p:nvPr/>
        </p:nvSpPr>
        <p:spPr bwMode="auto">
          <a:xfrm>
            <a:off x="5370513" y="3284538"/>
            <a:ext cx="17462"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0"/>
                </a:moveTo>
                <a:lnTo>
                  <a:pt x="0" y="6"/>
                </a:lnTo>
                <a:lnTo>
                  <a:pt x="0" y="845"/>
                </a:lnTo>
                <a:lnTo>
                  <a:pt x="11" y="845"/>
                </a:lnTo>
                <a:lnTo>
                  <a:pt x="11" y="6"/>
                </a:lnTo>
                <a:lnTo>
                  <a:pt x="5" y="12"/>
                </a:lnTo>
                <a:lnTo>
                  <a:pt x="5" y="0"/>
                </a:lnTo>
                <a:lnTo>
                  <a:pt x="0" y="0"/>
                </a:lnTo>
                <a:lnTo>
                  <a:pt x="0" y="6"/>
                </a:lnTo>
                <a:lnTo>
                  <a:pt x="5"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8" name="Rectangle 82">
            <a:extLst>
              <a:ext uri="{FF2B5EF4-FFF2-40B4-BE49-F238E27FC236}">
                <a16:creationId xmlns:a16="http://schemas.microsoft.com/office/drawing/2014/main" id="{02696FCA-0C4E-D6E8-2CB9-981C11461BC6}"/>
              </a:ext>
            </a:extLst>
          </p:cNvPr>
          <p:cNvSpPr>
            <a:spLocks noChangeArrowheads="1"/>
          </p:cNvSpPr>
          <p:nvPr/>
        </p:nvSpPr>
        <p:spPr bwMode="auto">
          <a:xfrm>
            <a:off x="5668963" y="3294063"/>
            <a:ext cx="298450"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79" name="Freeform 83">
            <a:extLst>
              <a:ext uri="{FF2B5EF4-FFF2-40B4-BE49-F238E27FC236}">
                <a16:creationId xmlns:a16="http://schemas.microsoft.com/office/drawing/2014/main" id="{08ECF25B-C0CB-50CA-B525-95AA0DB1F041}"/>
              </a:ext>
            </a:extLst>
          </p:cNvPr>
          <p:cNvSpPr>
            <a:spLocks/>
          </p:cNvSpPr>
          <p:nvPr/>
        </p:nvSpPr>
        <p:spPr bwMode="auto">
          <a:xfrm>
            <a:off x="5668963" y="3284538"/>
            <a:ext cx="306387" cy="19050"/>
          </a:xfrm>
          <a:custGeom>
            <a:avLst/>
            <a:gdLst>
              <a:gd name="T0" fmla="*/ 2147483646 w 193"/>
              <a:gd name="T1" fmla="*/ 2147483646 h 12"/>
              <a:gd name="T2" fmla="*/ 2147483646 w 193"/>
              <a:gd name="T3" fmla="*/ 0 h 12"/>
              <a:gd name="T4" fmla="*/ 0 w 193"/>
              <a:gd name="T5" fmla="*/ 0 h 12"/>
              <a:gd name="T6" fmla="*/ 0 w 193"/>
              <a:gd name="T7" fmla="*/ 2147483646 h 12"/>
              <a:gd name="T8" fmla="*/ 2147483646 w 193"/>
              <a:gd name="T9" fmla="*/ 2147483646 h 12"/>
              <a:gd name="T10" fmla="*/ 2147483646 w 193"/>
              <a:gd name="T11" fmla="*/ 2147483646 h 12"/>
              <a:gd name="T12" fmla="*/ 2147483646 w 193"/>
              <a:gd name="T13" fmla="*/ 2147483646 h 12"/>
              <a:gd name="T14" fmla="*/ 2147483646 w 193"/>
              <a:gd name="T15" fmla="*/ 0 h 12"/>
              <a:gd name="T16" fmla="*/ 2147483646 w 193"/>
              <a:gd name="T17" fmla="*/ 0 h 12"/>
              <a:gd name="T18" fmla="*/ 2147483646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193" y="6"/>
                </a:moveTo>
                <a:lnTo>
                  <a:pt x="188" y="0"/>
                </a:lnTo>
                <a:lnTo>
                  <a:pt x="0" y="0"/>
                </a:lnTo>
                <a:lnTo>
                  <a:pt x="0" y="12"/>
                </a:lnTo>
                <a:lnTo>
                  <a:pt x="188" y="12"/>
                </a:lnTo>
                <a:lnTo>
                  <a:pt x="182" y="6"/>
                </a:lnTo>
                <a:lnTo>
                  <a:pt x="193" y="6"/>
                </a:lnTo>
                <a:lnTo>
                  <a:pt x="193" y="0"/>
                </a:lnTo>
                <a:lnTo>
                  <a:pt x="188" y="0"/>
                </a:lnTo>
                <a:lnTo>
                  <a:pt x="193"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0" name="Freeform 84">
            <a:extLst>
              <a:ext uri="{FF2B5EF4-FFF2-40B4-BE49-F238E27FC236}">
                <a16:creationId xmlns:a16="http://schemas.microsoft.com/office/drawing/2014/main" id="{D7AA8E53-0214-684E-EEE4-143D3C1D943E}"/>
              </a:ext>
            </a:extLst>
          </p:cNvPr>
          <p:cNvSpPr>
            <a:spLocks/>
          </p:cNvSpPr>
          <p:nvPr/>
        </p:nvSpPr>
        <p:spPr bwMode="auto">
          <a:xfrm>
            <a:off x="5957888" y="3294063"/>
            <a:ext cx="17462"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845"/>
                </a:moveTo>
                <a:lnTo>
                  <a:pt x="11" y="839"/>
                </a:lnTo>
                <a:lnTo>
                  <a:pt x="11" y="0"/>
                </a:lnTo>
                <a:lnTo>
                  <a:pt x="0" y="0"/>
                </a:lnTo>
                <a:lnTo>
                  <a:pt x="0" y="839"/>
                </a:lnTo>
                <a:lnTo>
                  <a:pt x="6" y="833"/>
                </a:lnTo>
                <a:lnTo>
                  <a:pt x="6" y="845"/>
                </a:lnTo>
                <a:lnTo>
                  <a:pt x="11" y="845"/>
                </a:lnTo>
                <a:lnTo>
                  <a:pt x="11"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1" name="Freeform 85">
            <a:extLst>
              <a:ext uri="{FF2B5EF4-FFF2-40B4-BE49-F238E27FC236}">
                <a16:creationId xmlns:a16="http://schemas.microsoft.com/office/drawing/2014/main" id="{34A6A16A-602F-AA0C-D3E7-A96C9ADC2A88}"/>
              </a:ext>
            </a:extLst>
          </p:cNvPr>
          <p:cNvSpPr>
            <a:spLocks/>
          </p:cNvSpPr>
          <p:nvPr/>
        </p:nvSpPr>
        <p:spPr bwMode="auto">
          <a:xfrm>
            <a:off x="5659438"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1"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2" name="Freeform 86">
            <a:extLst>
              <a:ext uri="{FF2B5EF4-FFF2-40B4-BE49-F238E27FC236}">
                <a16:creationId xmlns:a16="http://schemas.microsoft.com/office/drawing/2014/main" id="{1EABD46B-4FE9-077E-7AF4-85E91F306767}"/>
              </a:ext>
            </a:extLst>
          </p:cNvPr>
          <p:cNvSpPr>
            <a:spLocks/>
          </p:cNvSpPr>
          <p:nvPr/>
        </p:nvSpPr>
        <p:spPr bwMode="auto">
          <a:xfrm>
            <a:off x="5659438" y="3284538"/>
            <a:ext cx="17462"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0"/>
                </a:moveTo>
                <a:lnTo>
                  <a:pt x="0" y="6"/>
                </a:lnTo>
                <a:lnTo>
                  <a:pt x="0" y="845"/>
                </a:lnTo>
                <a:lnTo>
                  <a:pt x="11" y="845"/>
                </a:lnTo>
                <a:lnTo>
                  <a:pt x="11"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3" name="Rectangle 87">
            <a:extLst>
              <a:ext uri="{FF2B5EF4-FFF2-40B4-BE49-F238E27FC236}">
                <a16:creationId xmlns:a16="http://schemas.microsoft.com/office/drawing/2014/main" id="{806C9BBB-9F70-FF82-2DB8-615477E0B3FE}"/>
              </a:ext>
            </a:extLst>
          </p:cNvPr>
          <p:cNvSpPr>
            <a:spLocks noChangeArrowheads="1"/>
          </p:cNvSpPr>
          <p:nvPr/>
        </p:nvSpPr>
        <p:spPr bwMode="auto">
          <a:xfrm>
            <a:off x="5957888" y="3294063"/>
            <a:ext cx="301625"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84" name="Freeform 88">
            <a:extLst>
              <a:ext uri="{FF2B5EF4-FFF2-40B4-BE49-F238E27FC236}">
                <a16:creationId xmlns:a16="http://schemas.microsoft.com/office/drawing/2014/main" id="{759B6009-3609-53B2-4F6B-3BE49830B654}"/>
              </a:ext>
            </a:extLst>
          </p:cNvPr>
          <p:cNvSpPr>
            <a:spLocks/>
          </p:cNvSpPr>
          <p:nvPr/>
        </p:nvSpPr>
        <p:spPr bwMode="auto">
          <a:xfrm>
            <a:off x="5957888" y="3284538"/>
            <a:ext cx="311150" cy="19050"/>
          </a:xfrm>
          <a:custGeom>
            <a:avLst/>
            <a:gdLst>
              <a:gd name="T0" fmla="*/ 2147483646 w 196"/>
              <a:gd name="T1" fmla="*/ 2147483646 h 12"/>
              <a:gd name="T2" fmla="*/ 2147483646 w 196"/>
              <a:gd name="T3" fmla="*/ 0 h 12"/>
              <a:gd name="T4" fmla="*/ 0 w 196"/>
              <a:gd name="T5" fmla="*/ 0 h 12"/>
              <a:gd name="T6" fmla="*/ 0 w 196"/>
              <a:gd name="T7" fmla="*/ 2147483646 h 12"/>
              <a:gd name="T8" fmla="*/ 2147483646 w 196"/>
              <a:gd name="T9" fmla="*/ 2147483646 h 12"/>
              <a:gd name="T10" fmla="*/ 2147483646 w 196"/>
              <a:gd name="T11" fmla="*/ 2147483646 h 12"/>
              <a:gd name="T12" fmla="*/ 2147483646 w 196"/>
              <a:gd name="T13" fmla="*/ 2147483646 h 12"/>
              <a:gd name="T14" fmla="*/ 2147483646 w 196"/>
              <a:gd name="T15" fmla="*/ 0 h 12"/>
              <a:gd name="T16" fmla="*/ 2147483646 w 196"/>
              <a:gd name="T17" fmla="*/ 0 h 12"/>
              <a:gd name="T18" fmla="*/ 2147483646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196" y="6"/>
                </a:moveTo>
                <a:lnTo>
                  <a:pt x="190" y="0"/>
                </a:lnTo>
                <a:lnTo>
                  <a:pt x="0" y="0"/>
                </a:lnTo>
                <a:lnTo>
                  <a:pt x="0" y="12"/>
                </a:lnTo>
                <a:lnTo>
                  <a:pt x="190" y="12"/>
                </a:lnTo>
                <a:lnTo>
                  <a:pt x="184" y="6"/>
                </a:lnTo>
                <a:lnTo>
                  <a:pt x="196" y="6"/>
                </a:lnTo>
                <a:lnTo>
                  <a:pt x="196" y="0"/>
                </a:lnTo>
                <a:lnTo>
                  <a:pt x="190" y="0"/>
                </a:lnTo>
                <a:lnTo>
                  <a:pt x="196"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5" name="Freeform 89">
            <a:extLst>
              <a:ext uri="{FF2B5EF4-FFF2-40B4-BE49-F238E27FC236}">
                <a16:creationId xmlns:a16="http://schemas.microsoft.com/office/drawing/2014/main" id="{709673A6-4A59-0AA9-7D54-441D15F7BBA7}"/>
              </a:ext>
            </a:extLst>
          </p:cNvPr>
          <p:cNvSpPr>
            <a:spLocks/>
          </p:cNvSpPr>
          <p:nvPr/>
        </p:nvSpPr>
        <p:spPr bwMode="auto">
          <a:xfrm>
            <a:off x="6249988"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6" name="Freeform 90">
            <a:extLst>
              <a:ext uri="{FF2B5EF4-FFF2-40B4-BE49-F238E27FC236}">
                <a16:creationId xmlns:a16="http://schemas.microsoft.com/office/drawing/2014/main" id="{32EEB528-2980-F37F-E0F3-B6C56B1119F6}"/>
              </a:ext>
            </a:extLst>
          </p:cNvPr>
          <p:cNvSpPr>
            <a:spLocks/>
          </p:cNvSpPr>
          <p:nvPr/>
        </p:nvSpPr>
        <p:spPr bwMode="auto">
          <a:xfrm>
            <a:off x="5948363" y="4616450"/>
            <a:ext cx="311150" cy="19050"/>
          </a:xfrm>
          <a:custGeom>
            <a:avLst/>
            <a:gdLst>
              <a:gd name="T0" fmla="*/ 0 w 196"/>
              <a:gd name="T1" fmla="*/ 2147483646 h 12"/>
              <a:gd name="T2" fmla="*/ 2147483646 w 196"/>
              <a:gd name="T3" fmla="*/ 2147483646 h 12"/>
              <a:gd name="T4" fmla="*/ 2147483646 w 196"/>
              <a:gd name="T5" fmla="*/ 2147483646 h 12"/>
              <a:gd name="T6" fmla="*/ 2147483646 w 196"/>
              <a:gd name="T7" fmla="*/ 0 h 12"/>
              <a:gd name="T8" fmla="*/ 2147483646 w 196"/>
              <a:gd name="T9" fmla="*/ 0 h 12"/>
              <a:gd name="T10" fmla="*/ 2147483646 w 196"/>
              <a:gd name="T11" fmla="*/ 2147483646 h 12"/>
              <a:gd name="T12" fmla="*/ 0 w 196"/>
              <a:gd name="T13" fmla="*/ 2147483646 h 12"/>
              <a:gd name="T14" fmla="*/ 0 w 196"/>
              <a:gd name="T15" fmla="*/ 2147483646 h 12"/>
              <a:gd name="T16" fmla="*/ 2147483646 w 196"/>
              <a:gd name="T17" fmla="*/ 2147483646 h 12"/>
              <a:gd name="T18" fmla="*/ 0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0" y="6"/>
                </a:moveTo>
                <a:lnTo>
                  <a:pt x="6" y="12"/>
                </a:lnTo>
                <a:lnTo>
                  <a:pt x="196" y="12"/>
                </a:lnTo>
                <a:lnTo>
                  <a:pt x="196"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7" name="Freeform 91">
            <a:extLst>
              <a:ext uri="{FF2B5EF4-FFF2-40B4-BE49-F238E27FC236}">
                <a16:creationId xmlns:a16="http://schemas.microsoft.com/office/drawing/2014/main" id="{49080308-7703-FEF9-62A7-4FEEFBE80B0A}"/>
              </a:ext>
            </a:extLst>
          </p:cNvPr>
          <p:cNvSpPr>
            <a:spLocks/>
          </p:cNvSpPr>
          <p:nvPr/>
        </p:nvSpPr>
        <p:spPr bwMode="auto">
          <a:xfrm>
            <a:off x="5948363"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8" name="Rectangle 92">
            <a:extLst>
              <a:ext uri="{FF2B5EF4-FFF2-40B4-BE49-F238E27FC236}">
                <a16:creationId xmlns:a16="http://schemas.microsoft.com/office/drawing/2014/main" id="{6B3F7F53-EE7A-1F61-573D-E4CC574223B1}"/>
              </a:ext>
            </a:extLst>
          </p:cNvPr>
          <p:cNvSpPr>
            <a:spLocks noChangeArrowheads="1"/>
          </p:cNvSpPr>
          <p:nvPr/>
        </p:nvSpPr>
        <p:spPr bwMode="auto">
          <a:xfrm>
            <a:off x="6249988"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89" name="Freeform 93">
            <a:extLst>
              <a:ext uri="{FF2B5EF4-FFF2-40B4-BE49-F238E27FC236}">
                <a16:creationId xmlns:a16="http://schemas.microsoft.com/office/drawing/2014/main" id="{7F274A0F-F48A-09A8-8693-044B0DC8A16F}"/>
              </a:ext>
            </a:extLst>
          </p:cNvPr>
          <p:cNvSpPr>
            <a:spLocks/>
          </p:cNvSpPr>
          <p:nvPr/>
        </p:nvSpPr>
        <p:spPr bwMode="auto">
          <a:xfrm>
            <a:off x="6249988"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2"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0" name="Freeform 94">
            <a:extLst>
              <a:ext uri="{FF2B5EF4-FFF2-40B4-BE49-F238E27FC236}">
                <a16:creationId xmlns:a16="http://schemas.microsoft.com/office/drawing/2014/main" id="{0F7819D6-D2CD-6F69-DBE4-204824DA662D}"/>
              </a:ext>
            </a:extLst>
          </p:cNvPr>
          <p:cNvSpPr>
            <a:spLocks/>
          </p:cNvSpPr>
          <p:nvPr/>
        </p:nvSpPr>
        <p:spPr bwMode="auto">
          <a:xfrm>
            <a:off x="6538913"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1" name="Freeform 95">
            <a:extLst>
              <a:ext uri="{FF2B5EF4-FFF2-40B4-BE49-F238E27FC236}">
                <a16:creationId xmlns:a16="http://schemas.microsoft.com/office/drawing/2014/main" id="{84C3A994-63C7-7BF1-D8A4-5205F7BB488B}"/>
              </a:ext>
            </a:extLst>
          </p:cNvPr>
          <p:cNvSpPr>
            <a:spLocks/>
          </p:cNvSpPr>
          <p:nvPr/>
        </p:nvSpPr>
        <p:spPr bwMode="auto">
          <a:xfrm>
            <a:off x="6240463"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2" name="Freeform 96">
            <a:extLst>
              <a:ext uri="{FF2B5EF4-FFF2-40B4-BE49-F238E27FC236}">
                <a16:creationId xmlns:a16="http://schemas.microsoft.com/office/drawing/2014/main" id="{721F0694-A625-4F10-FA05-8FACD59DAB0B}"/>
              </a:ext>
            </a:extLst>
          </p:cNvPr>
          <p:cNvSpPr>
            <a:spLocks/>
          </p:cNvSpPr>
          <p:nvPr/>
        </p:nvSpPr>
        <p:spPr bwMode="auto">
          <a:xfrm>
            <a:off x="6240463"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3" name="Rectangle 97">
            <a:extLst>
              <a:ext uri="{FF2B5EF4-FFF2-40B4-BE49-F238E27FC236}">
                <a16:creationId xmlns:a16="http://schemas.microsoft.com/office/drawing/2014/main" id="{AFEB9F15-0BCC-306F-EF9E-58F5CC9FB5B6}"/>
              </a:ext>
            </a:extLst>
          </p:cNvPr>
          <p:cNvSpPr>
            <a:spLocks noChangeArrowheads="1"/>
          </p:cNvSpPr>
          <p:nvPr/>
        </p:nvSpPr>
        <p:spPr bwMode="auto">
          <a:xfrm>
            <a:off x="6542088"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94" name="Freeform 98">
            <a:extLst>
              <a:ext uri="{FF2B5EF4-FFF2-40B4-BE49-F238E27FC236}">
                <a16:creationId xmlns:a16="http://schemas.microsoft.com/office/drawing/2014/main" id="{06B2786C-7CC8-E1DC-315B-099AF733A92D}"/>
              </a:ext>
            </a:extLst>
          </p:cNvPr>
          <p:cNvSpPr>
            <a:spLocks/>
          </p:cNvSpPr>
          <p:nvPr/>
        </p:nvSpPr>
        <p:spPr bwMode="auto">
          <a:xfrm>
            <a:off x="6542088"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3"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5" name="Freeform 99">
            <a:extLst>
              <a:ext uri="{FF2B5EF4-FFF2-40B4-BE49-F238E27FC236}">
                <a16:creationId xmlns:a16="http://schemas.microsoft.com/office/drawing/2014/main" id="{F257F83B-F720-BCAE-30E9-FC154662A2B4}"/>
              </a:ext>
            </a:extLst>
          </p:cNvPr>
          <p:cNvSpPr>
            <a:spLocks/>
          </p:cNvSpPr>
          <p:nvPr/>
        </p:nvSpPr>
        <p:spPr bwMode="auto">
          <a:xfrm>
            <a:off x="6832600" y="3294063"/>
            <a:ext cx="17463"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845"/>
                </a:moveTo>
                <a:lnTo>
                  <a:pt x="11" y="839"/>
                </a:lnTo>
                <a:lnTo>
                  <a:pt x="11" y="0"/>
                </a:lnTo>
                <a:lnTo>
                  <a:pt x="0" y="0"/>
                </a:lnTo>
                <a:lnTo>
                  <a:pt x="0" y="839"/>
                </a:lnTo>
                <a:lnTo>
                  <a:pt x="5" y="833"/>
                </a:lnTo>
                <a:lnTo>
                  <a:pt x="5" y="845"/>
                </a:lnTo>
                <a:lnTo>
                  <a:pt x="11" y="845"/>
                </a:lnTo>
                <a:lnTo>
                  <a:pt x="11" y="839"/>
                </a:lnTo>
                <a:lnTo>
                  <a:pt x="5"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6" name="Freeform 100">
            <a:extLst>
              <a:ext uri="{FF2B5EF4-FFF2-40B4-BE49-F238E27FC236}">
                <a16:creationId xmlns:a16="http://schemas.microsoft.com/office/drawing/2014/main" id="{E51D6C76-6459-3BEC-370C-42C656F6A530}"/>
              </a:ext>
            </a:extLst>
          </p:cNvPr>
          <p:cNvSpPr>
            <a:spLocks/>
          </p:cNvSpPr>
          <p:nvPr/>
        </p:nvSpPr>
        <p:spPr bwMode="auto">
          <a:xfrm>
            <a:off x="6534150" y="4616450"/>
            <a:ext cx="306388" cy="19050"/>
          </a:xfrm>
          <a:custGeom>
            <a:avLst/>
            <a:gdLst>
              <a:gd name="T0" fmla="*/ 0 w 193"/>
              <a:gd name="T1" fmla="*/ 2147483646 h 12"/>
              <a:gd name="T2" fmla="*/ 2147483646 w 193"/>
              <a:gd name="T3" fmla="*/ 2147483646 h 12"/>
              <a:gd name="T4" fmla="*/ 2147483646 w 193"/>
              <a:gd name="T5" fmla="*/ 2147483646 h 12"/>
              <a:gd name="T6" fmla="*/ 2147483646 w 193"/>
              <a:gd name="T7" fmla="*/ 0 h 12"/>
              <a:gd name="T8" fmla="*/ 2147483646 w 193"/>
              <a:gd name="T9" fmla="*/ 0 h 12"/>
              <a:gd name="T10" fmla="*/ 2147483646 w 193"/>
              <a:gd name="T11" fmla="*/ 2147483646 h 12"/>
              <a:gd name="T12" fmla="*/ 0 w 193"/>
              <a:gd name="T13" fmla="*/ 2147483646 h 12"/>
              <a:gd name="T14" fmla="*/ 0 w 193"/>
              <a:gd name="T15" fmla="*/ 2147483646 h 12"/>
              <a:gd name="T16" fmla="*/ 2147483646 w 193"/>
              <a:gd name="T17" fmla="*/ 2147483646 h 12"/>
              <a:gd name="T18" fmla="*/ 0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0" y="6"/>
                </a:moveTo>
                <a:lnTo>
                  <a:pt x="5" y="12"/>
                </a:lnTo>
                <a:lnTo>
                  <a:pt x="193" y="12"/>
                </a:lnTo>
                <a:lnTo>
                  <a:pt x="193" y="0"/>
                </a:lnTo>
                <a:lnTo>
                  <a:pt x="5" y="0"/>
                </a:lnTo>
                <a:lnTo>
                  <a:pt x="11" y="6"/>
                </a:lnTo>
                <a:lnTo>
                  <a:pt x="0" y="6"/>
                </a:lnTo>
                <a:lnTo>
                  <a:pt x="0" y="12"/>
                </a:lnTo>
                <a:lnTo>
                  <a:pt x="5"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7" name="Freeform 101">
            <a:extLst>
              <a:ext uri="{FF2B5EF4-FFF2-40B4-BE49-F238E27FC236}">
                <a16:creationId xmlns:a16="http://schemas.microsoft.com/office/drawing/2014/main" id="{7F46BE3E-92AE-D11E-635A-A82B5A9D5433}"/>
              </a:ext>
            </a:extLst>
          </p:cNvPr>
          <p:cNvSpPr>
            <a:spLocks/>
          </p:cNvSpPr>
          <p:nvPr/>
        </p:nvSpPr>
        <p:spPr bwMode="auto">
          <a:xfrm>
            <a:off x="6534150" y="3284538"/>
            <a:ext cx="17463"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0"/>
                </a:moveTo>
                <a:lnTo>
                  <a:pt x="0" y="6"/>
                </a:lnTo>
                <a:lnTo>
                  <a:pt x="0" y="845"/>
                </a:lnTo>
                <a:lnTo>
                  <a:pt x="11" y="845"/>
                </a:lnTo>
                <a:lnTo>
                  <a:pt x="11" y="6"/>
                </a:lnTo>
                <a:lnTo>
                  <a:pt x="5" y="12"/>
                </a:lnTo>
                <a:lnTo>
                  <a:pt x="5" y="0"/>
                </a:lnTo>
                <a:lnTo>
                  <a:pt x="0" y="0"/>
                </a:lnTo>
                <a:lnTo>
                  <a:pt x="0" y="6"/>
                </a:lnTo>
                <a:lnTo>
                  <a:pt x="5"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8" name="Rectangle 102">
            <a:extLst>
              <a:ext uri="{FF2B5EF4-FFF2-40B4-BE49-F238E27FC236}">
                <a16:creationId xmlns:a16="http://schemas.microsoft.com/office/drawing/2014/main" id="{4EC0E34C-65B8-DA41-11E9-B65F0844150B}"/>
              </a:ext>
            </a:extLst>
          </p:cNvPr>
          <p:cNvSpPr>
            <a:spLocks noChangeArrowheads="1"/>
          </p:cNvSpPr>
          <p:nvPr/>
        </p:nvSpPr>
        <p:spPr bwMode="auto">
          <a:xfrm>
            <a:off x="6832600"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599" name="Freeform 103">
            <a:extLst>
              <a:ext uri="{FF2B5EF4-FFF2-40B4-BE49-F238E27FC236}">
                <a16:creationId xmlns:a16="http://schemas.microsoft.com/office/drawing/2014/main" id="{2122439C-E1A4-6EBD-3E06-7032E4B22616}"/>
              </a:ext>
            </a:extLst>
          </p:cNvPr>
          <p:cNvSpPr>
            <a:spLocks/>
          </p:cNvSpPr>
          <p:nvPr/>
        </p:nvSpPr>
        <p:spPr bwMode="auto">
          <a:xfrm>
            <a:off x="6832600" y="3284538"/>
            <a:ext cx="306388" cy="19050"/>
          </a:xfrm>
          <a:custGeom>
            <a:avLst/>
            <a:gdLst>
              <a:gd name="T0" fmla="*/ 2147483646 w 193"/>
              <a:gd name="T1" fmla="*/ 2147483646 h 12"/>
              <a:gd name="T2" fmla="*/ 2147483646 w 193"/>
              <a:gd name="T3" fmla="*/ 0 h 12"/>
              <a:gd name="T4" fmla="*/ 0 w 193"/>
              <a:gd name="T5" fmla="*/ 0 h 12"/>
              <a:gd name="T6" fmla="*/ 0 w 193"/>
              <a:gd name="T7" fmla="*/ 2147483646 h 12"/>
              <a:gd name="T8" fmla="*/ 2147483646 w 193"/>
              <a:gd name="T9" fmla="*/ 2147483646 h 12"/>
              <a:gd name="T10" fmla="*/ 2147483646 w 193"/>
              <a:gd name="T11" fmla="*/ 2147483646 h 12"/>
              <a:gd name="T12" fmla="*/ 2147483646 w 193"/>
              <a:gd name="T13" fmla="*/ 2147483646 h 12"/>
              <a:gd name="T14" fmla="*/ 2147483646 w 193"/>
              <a:gd name="T15" fmla="*/ 0 h 12"/>
              <a:gd name="T16" fmla="*/ 2147483646 w 193"/>
              <a:gd name="T17" fmla="*/ 0 h 12"/>
              <a:gd name="T18" fmla="*/ 2147483646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193" y="6"/>
                </a:moveTo>
                <a:lnTo>
                  <a:pt x="188" y="0"/>
                </a:lnTo>
                <a:lnTo>
                  <a:pt x="0" y="0"/>
                </a:lnTo>
                <a:lnTo>
                  <a:pt x="0" y="12"/>
                </a:lnTo>
                <a:lnTo>
                  <a:pt x="188" y="12"/>
                </a:lnTo>
                <a:lnTo>
                  <a:pt x="182" y="6"/>
                </a:lnTo>
                <a:lnTo>
                  <a:pt x="193" y="6"/>
                </a:lnTo>
                <a:lnTo>
                  <a:pt x="193" y="0"/>
                </a:lnTo>
                <a:lnTo>
                  <a:pt x="188" y="0"/>
                </a:lnTo>
                <a:lnTo>
                  <a:pt x="193"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00" name="Freeform 104">
            <a:extLst>
              <a:ext uri="{FF2B5EF4-FFF2-40B4-BE49-F238E27FC236}">
                <a16:creationId xmlns:a16="http://schemas.microsoft.com/office/drawing/2014/main" id="{47ECFDD3-1923-D415-5E1F-4EF0E78389EA}"/>
              </a:ext>
            </a:extLst>
          </p:cNvPr>
          <p:cNvSpPr>
            <a:spLocks/>
          </p:cNvSpPr>
          <p:nvPr/>
        </p:nvSpPr>
        <p:spPr bwMode="auto">
          <a:xfrm>
            <a:off x="7121525" y="3294063"/>
            <a:ext cx="17463"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845"/>
                </a:moveTo>
                <a:lnTo>
                  <a:pt x="11" y="839"/>
                </a:lnTo>
                <a:lnTo>
                  <a:pt x="11" y="0"/>
                </a:lnTo>
                <a:lnTo>
                  <a:pt x="0" y="0"/>
                </a:lnTo>
                <a:lnTo>
                  <a:pt x="0" y="839"/>
                </a:lnTo>
                <a:lnTo>
                  <a:pt x="6" y="833"/>
                </a:lnTo>
                <a:lnTo>
                  <a:pt x="6" y="845"/>
                </a:lnTo>
                <a:lnTo>
                  <a:pt x="11" y="845"/>
                </a:lnTo>
                <a:lnTo>
                  <a:pt x="11"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01" name="Freeform 105">
            <a:extLst>
              <a:ext uri="{FF2B5EF4-FFF2-40B4-BE49-F238E27FC236}">
                <a16:creationId xmlns:a16="http://schemas.microsoft.com/office/drawing/2014/main" id="{B103BDA6-0F58-2055-360F-C54A8A0BFA97}"/>
              </a:ext>
            </a:extLst>
          </p:cNvPr>
          <p:cNvSpPr>
            <a:spLocks/>
          </p:cNvSpPr>
          <p:nvPr/>
        </p:nvSpPr>
        <p:spPr bwMode="auto">
          <a:xfrm>
            <a:off x="6823075"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1"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02" name="Freeform 106">
            <a:extLst>
              <a:ext uri="{FF2B5EF4-FFF2-40B4-BE49-F238E27FC236}">
                <a16:creationId xmlns:a16="http://schemas.microsoft.com/office/drawing/2014/main" id="{EDE668B0-C364-2C46-BF7D-2E09CF9AB012}"/>
              </a:ext>
            </a:extLst>
          </p:cNvPr>
          <p:cNvSpPr>
            <a:spLocks/>
          </p:cNvSpPr>
          <p:nvPr/>
        </p:nvSpPr>
        <p:spPr bwMode="auto">
          <a:xfrm>
            <a:off x="6823075" y="3284538"/>
            <a:ext cx="17463"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0"/>
                </a:moveTo>
                <a:lnTo>
                  <a:pt x="0" y="6"/>
                </a:lnTo>
                <a:lnTo>
                  <a:pt x="0" y="845"/>
                </a:lnTo>
                <a:lnTo>
                  <a:pt x="11" y="845"/>
                </a:lnTo>
                <a:lnTo>
                  <a:pt x="11"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03" name="Rectangle 107">
            <a:extLst>
              <a:ext uri="{FF2B5EF4-FFF2-40B4-BE49-F238E27FC236}">
                <a16:creationId xmlns:a16="http://schemas.microsoft.com/office/drawing/2014/main" id="{4F4F72A2-0C3C-525A-82ED-4BDB48E166AD}"/>
              </a:ext>
            </a:extLst>
          </p:cNvPr>
          <p:cNvSpPr>
            <a:spLocks noChangeArrowheads="1"/>
          </p:cNvSpPr>
          <p:nvPr/>
        </p:nvSpPr>
        <p:spPr bwMode="auto">
          <a:xfrm>
            <a:off x="7124700"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604" name="Freeform 108">
            <a:extLst>
              <a:ext uri="{FF2B5EF4-FFF2-40B4-BE49-F238E27FC236}">
                <a16:creationId xmlns:a16="http://schemas.microsoft.com/office/drawing/2014/main" id="{F04F38A6-CDC6-1D7A-5F90-8143E119EAEB}"/>
              </a:ext>
            </a:extLst>
          </p:cNvPr>
          <p:cNvSpPr>
            <a:spLocks/>
          </p:cNvSpPr>
          <p:nvPr/>
        </p:nvSpPr>
        <p:spPr bwMode="auto">
          <a:xfrm>
            <a:off x="7124700"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2"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05" name="Freeform 109">
            <a:extLst>
              <a:ext uri="{FF2B5EF4-FFF2-40B4-BE49-F238E27FC236}">
                <a16:creationId xmlns:a16="http://schemas.microsoft.com/office/drawing/2014/main" id="{2BC0AEBA-5436-5B5F-ECBE-FC73B8187B38}"/>
              </a:ext>
            </a:extLst>
          </p:cNvPr>
          <p:cNvSpPr>
            <a:spLocks/>
          </p:cNvSpPr>
          <p:nvPr/>
        </p:nvSpPr>
        <p:spPr bwMode="auto">
          <a:xfrm>
            <a:off x="7413625"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06" name="Freeform 110">
            <a:extLst>
              <a:ext uri="{FF2B5EF4-FFF2-40B4-BE49-F238E27FC236}">
                <a16:creationId xmlns:a16="http://schemas.microsoft.com/office/drawing/2014/main" id="{BFC62419-A772-34FE-600D-1F1B17C33FB6}"/>
              </a:ext>
            </a:extLst>
          </p:cNvPr>
          <p:cNvSpPr>
            <a:spLocks/>
          </p:cNvSpPr>
          <p:nvPr/>
        </p:nvSpPr>
        <p:spPr bwMode="auto">
          <a:xfrm>
            <a:off x="7115175"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07" name="Freeform 111">
            <a:extLst>
              <a:ext uri="{FF2B5EF4-FFF2-40B4-BE49-F238E27FC236}">
                <a16:creationId xmlns:a16="http://schemas.microsoft.com/office/drawing/2014/main" id="{7EB08188-5208-D30D-7F02-E4B798AC5313}"/>
              </a:ext>
            </a:extLst>
          </p:cNvPr>
          <p:cNvSpPr>
            <a:spLocks/>
          </p:cNvSpPr>
          <p:nvPr/>
        </p:nvSpPr>
        <p:spPr bwMode="auto">
          <a:xfrm>
            <a:off x="7115175"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08" name="Rectangle 112">
            <a:extLst>
              <a:ext uri="{FF2B5EF4-FFF2-40B4-BE49-F238E27FC236}">
                <a16:creationId xmlns:a16="http://schemas.microsoft.com/office/drawing/2014/main" id="{AD44C91C-AFE4-3901-8C76-401110623CB3}"/>
              </a:ext>
            </a:extLst>
          </p:cNvPr>
          <p:cNvSpPr>
            <a:spLocks noChangeArrowheads="1"/>
          </p:cNvSpPr>
          <p:nvPr/>
        </p:nvSpPr>
        <p:spPr bwMode="auto">
          <a:xfrm>
            <a:off x="7413625" y="3294063"/>
            <a:ext cx="301625"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609" name="Freeform 113">
            <a:extLst>
              <a:ext uri="{FF2B5EF4-FFF2-40B4-BE49-F238E27FC236}">
                <a16:creationId xmlns:a16="http://schemas.microsoft.com/office/drawing/2014/main" id="{8C9D7E38-3FA8-7AF6-CB6C-36ABA22E0AB6}"/>
              </a:ext>
            </a:extLst>
          </p:cNvPr>
          <p:cNvSpPr>
            <a:spLocks/>
          </p:cNvSpPr>
          <p:nvPr/>
        </p:nvSpPr>
        <p:spPr bwMode="auto">
          <a:xfrm>
            <a:off x="7413625" y="3284538"/>
            <a:ext cx="311150" cy="19050"/>
          </a:xfrm>
          <a:custGeom>
            <a:avLst/>
            <a:gdLst>
              <a:gd name="T0" fmla="*/ 2147483646 w 196"/>
              <a:gd name="T1" fmla="*/ 2147483646 h 12"/>
              <a:gd name="T2" fmla="*/ 2147483646 w 196"/>
              <a:gd name="T3" fmla="*/ 0 h 12"/>
              <a:gd name="T4" fmla="*/ 0 w 196"/>
              <a:gd name="T5" fmla="*/ 0 h 12"/>
              <a:gd name="T6" fmla="*/ 0 w 196"/>
              <a:gd name="T7" fmla="*/ 2147483646 h 12"/>
              <a:gd name="T8" fmla="*/ 2147483646 w 196"/>
              <a:gd name="T9" fmla="*/ 2147483646 h 12"/>
              <a:gd name="T10" fmla="*/ 2147483646 w 196"/>
              <a:gd name="T11" fmla="*/ 2147483646 h 12"/>
              <a:gd name="T12" fmla="*/ 2147483646 w 196"/>
              <a:gd name="T13" fmla="*/ 2147483646 h 12"/>
              <a:gd name="T14" fmla="*/ 2147483646 w 196"/>
              <a:gd name="T15" fmla="*/ 0 h 12"/>
              <a:gd name="T16" fmla="*/ 2147483646 w 196"/>
              <a:gd name="T17" fmla="*/ 0 h 12"/>
              <a:gd name="T18" fmla="*/ 2147483646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196" y="6"/>
                </a:moveTo>
                <a:lnTo>
                  <a:pt x="190" y="0"/>
                </a:lnTo>
                <a:lnTo>
                  <a:pt x="0" y="0"/>
                </a:lnTo>
                <a:lnTo>
                  <a:pt x="0" y="12"/>
                </a:lnTo>
                <a:lnTo>
                  <a:pt x="190" y="12"/>
                </a:lnTo>
                <a:lnTo>
                  <a:pt x="184" y="6"/>
                </a:lnTo>
                <a:lnTo>
                  <a:pt x="196" y="6"/>
                </a:lnTo>
                <a:lnTo>
                  <a:pt x="196" y="0"/>
                </a:lnTo>
                <a:lnTo>
                  <a:pt x="190" y="0"/>
                </a:lnTo>
                <a:lnTo>
                  <a:pt x="196"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0" name="Freeform 114">
            <a:extLst>
              <a:ext uri="{FF2B5EF4-FFF2-40B4-BE49-F238E27FC236}">
                <a16:creationId xmlns:a16="http://schemas.microsoft.com/office/drawing/2014/main" id="{AF4493DB-6AB2-6577-9CEF-FEB2258DA68E}"/>
              </a:ext>
            </a:extLst>
          </p:cNvPr>
          <p:cNvSpPr>
            <a:spLocks/>
          </p:cNvSpPr>
          <p:nvPr/>
        </p:nvSpPr>
        <p:spPr bwMode="auto">
          <a:xfrm>
            <a:off x="7705725"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1" name="Freeform 115">
            <a:extLst>
              <a:ext uri="{FF2B5EF4-FFF2-40B4-BE49-F238E27FC236}">
                <a16:creationId xmlns:a16="http://schemas.microsoft.com/office/drawing/2014/main" id="{D4E50D95-4E1C-8498-0299-239B7A3F6479}"/>
              </a:ext>
            </a:extLst>
          </p:cNvPr>
          <p:cNvSpPr>
            <a:spLocks/>
          </p:cNvSpPr>
          <p:nvPr/>
        </p:nvSpPr>
        <p:spPr bwMode="auto">
          <a:xfrm>
            <a:off x="7404100" y="4616450"/>
            <a:ext cx="311150" cy="19050"/>
          </a:xfrm>
          <a:custGeom>
            <a:avLst/>
            <a:gdLst>
              <a:gd name="T0" fmla="*/ 0 w 196"/>
              <a:gd name="T1" fmla="*/ 2147483646 h 12"/>
              <a:gd name="T2" fmla="*/ 2147483646 w 196"/>
              <a:gd name="T3" fmla="*/ 2147483646 h 12"/>
              <a:gd name="T4" fmla="*/ 2147483646 w 196"/>
              <a:gd name="T5" fmla="*/ 2147483646 h 12"/>
              <a:gd name="T6" fmla="*/ 2147483646 w 196"/>
              <a:gd name="T7" fmla="*/ 0 h 12"/>
              <a:gd name="T8" fmla="*/ 2147483646 w 196"/>
              <a:gd name="T9" fmla="*/ 0 h 12"/>
              <a:gd name="T10" fmla="*/ 2147483646 w 196"/>
              <a:gd name="T11" fmla="*/ 2147483646 h 12"/>
              <a:gd name="T12" fmla="*/ 0 w 196"/>
              <a:gd name="T13" fmla="*/ 2147483646 h 12"/>
              <a:gd name="T14" fmla="*/ 0 w 196"/>
              <a:gd name="T15" fmla="*/ 2147483646 h 12"/>
              <a:gd name="T16" fmla="*/ 2147483646 w 196"/>
              <a:gd name="T17" fmla="*/ 2147483646 h 12"/>
              <a:gd name="T18" fmla="*/ 0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0" y="6"/>
                </a:moveTo>
                <a:lnTo>
                  <a:pt x="6" y="12"/>
                </a:lnTo>
                <a:lnTo>
                  <a:pt x="196" y="12"/>
                </a:lnTo>
                <a:lnTo>
                  <a:pt x="196"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2" name="Freeform 116">
            <a:extLst>
              <a:ext uri="{FF2B5EF4-FFF2-40B4-BE49-F238E27FC236}">
                <a16:creationId xmlns:a16="http://schemas.microsoft.com/office/drawing/2014/main" id="{6622A48D-9FB5-CDD3-425F-5884603355FF}"/>
              </a:ext>
            </a:extLst>
          </p:cNvPr>
          <p:cNvSpPr>
            <a:spLocks/>
          </p:cNvSpPr>
          <p:nvPr/>
        </p:nvSpPr>
        <p:spPr bwMode="auto">
          <a:xfrm>
            <a:off x="7404100"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3" name="Rectangle 117">
            <a:extLst>
              <a:ext uri="{FF2B5EF4-FFF2-40B4-BE49-F238E27FC236}">
                <a16:creationId xmlns:a16="http://schemas.microsoft.com/office/drawing/2014/main" id="{BF6A7B51-861B-CF02-3520-6518CA0EFBB7}"/>
              </a:ext>
            </a:extLst>
          </p:cNvPr>
          <p:cNvSpPr>
            <a:spLocks noChangeArrowheads="1"/>
          </p:cNvSpPr>
          <p:nvPr/>
        </p:nvSpPr>
        <p:spPr bwMode="auto">
          <a:xfrm>
            <a:off x="7705725"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614" name="Freeform 118">
            <a:extLst>
              <a:ext uri="{FF2B5EF4-FFF2-40B4-BE49-F238E27FC236}">
                <a16:creationId xmlns:a16="http://schemas.microsoft.com/office/drawing/2014/main" id="{6DBD8B8D-E5BB-77DA-D105-AA65DECFD8D6}"/>
              </a:ext>
            </a:extLst>
          </p:cNvPr>
          <p:cNvSpPr>
            <a:spLocks/>
          </p:cNvSpPr>
          <p:nvPr/>
        </p:nvSpPr>
        <p:spPr bwMode="auto">
          <a:xfrm>
            <a:off x="7705725"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3"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5" name="Freeform 119">
            <a:extLst>
              <a:ext uri="{FF2B5EF4-FFF2-40B4-BE49-F238E27FC236}">
                <a16:creationId xmlns:a16="http://schemas.microsoft.com/office/drawing/2014/main" id="{1C1B4001-50E9-4241-53F2-5A13C1C0183F}"/>
              </a:ext>
            </a:extLst>
          </p:cNvPr>
          <p:cNvSpPr>
            <a:spLocks/>
          </p:cNvSpPr>
          <p:nvPr/>
        </p:nvSpPr>
        <p:spPr bwMode="auto">
          <a:xfrm>
            <a:off x="7996238" y="3294063"/>
            <a:ext cx="17462"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845"/>
                </a:moveTo>
                <a:lnTo>
                  <a:pt x="11" y="839"/>
                </a:lnTo>
                <a:lnTo>
                  <a:pt x="11" y="0"/>
                </a:lnTo>
                <a:lnTo>
                  <a:pt x="0" y="0"/>
                </a:lnTo>
                <a:lnTo>
                  <a:pt x="0" y="839"/>
                </a:lnTo>
                <a:lnTo>
                  <a:pt x="5" y="833"/>
                </a:lnTo>
                <a:lnTo>
                  <a:pt x="5" y="845"/>
                </a:lnTo>
                <a:lnTo>
                  <a:pt x="11" y="845"/>
                </a:lnTo>
                <a:lnTo>
                  <a:pt x="11" y="839"/>
                </a:lnTo>
                <a:lnTo>
                  <a:pt x="5"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6" name="Freeform 120">
            <a:extLst>
              <a:ext uri="{FF2B5EF4-FFF2-40B4-BE49-F238E27FC236}">
                <a16:creationId xmlns:a16="http://schemas.microsoft.com/office/drawing/2014/main" id="{89A2EEA4-6008-AC3B-2799-7EF906E9FDF3}"/>
              </a:ext>
            </a:extLst>
          </p:cNvPr>
          <p:cNvSpPr>
            <a:spLocks/>
          </p:cNvSpPr>
          <p:nvPr/>
        </p:nvSpPr>
        <p:spPr bwMode="auto">
          <a:xfrm>
            <a:off x="7697788" y="4616450"/>
            <a:ext cx="306387" cy="19050"/>
          </a:xfrm>
          <a:custGeom>
            <a:avLst/>
            <a:gdLst>
              <a:gd name="T0" fmla="*/ 0 w 193"/>
              <a:gd name="T1" fmla="*/ 2147483646 h 12"/>
              <a:gd name="T2" fmla="*/ 2147483646 w 193"/>
              <a:gd name="T3" fmla="*/ 2147483646 h 12"/>
              <a:gd name="T4" fmla="*/ 2147483646 w 193"/>
              <a:gd name="T5" fmla="*/ 2147483646 h 12"/>
              <a:gd name="T6" fmla="*/ 2147483646 w 193"/>
              <a:gd name="T7" fmla="*/ 0 h 12"/>
              <a:gd name="T8" fmla="*/ 2147483646 w 193"/>
              <a:gd name="T9" fmla="*/ 0 h 12"/>
              <a:gd name="T10" fmla="*/ 2147483646 w 193"/>
              <a:gd name="T11" fmla="*/ 2147483646 h 12"/>
              <a:gd name="T12" fmla="*/ 0 w 193"/>
              <a:gd name="T13" fmla="*/ 2147483646 h 12"/>
              <a:gd name="T14" fmla="*/ 0 w 193"/>
              <a:gd name="T15" fmla="*/ 2147483646 h 12"/>
              <a:gd name="T16" fmla="*/ 2147483646 w 193"/>
              <a:gd name="T17" fmla="*/ 2147483646 h 12"/>
              <a:gd name="T18" fmla="*/ 0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0" y="6"/>
                </a:moveTo>
                <a:lnTo>
                  <a:pt x="5" y="12"/>
                </a:lnTo>
                <a:lnTo>
                  <a:pt x="193" y="12"/>
                </a:lnTo>
                <a:lnTo>
                  <a:pt x="193" y="0"/>
                </a:lnTo>
                <a:lnTo>
                  <a:pt x="5" y="0"/>
                </a:lnTo>
                <a:lnTo>
                  <a:pt x="11" y="6"/>
                </a:lnTo>
                <a:lnTo>
                  <a:pt x="0" y="6"/>
                </a:lnTo>
                <a:lnTo>
                  <a:pt x="0" y="12"/>
                </a:lnTo>
                <a:lnTo>
                  <a:pt x="5"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7" name="Freeform 121">
            <a:extLst>
              <a:ext uri="{FF2B5EF4-FFF2-40B4-BE49-F238E27FC236}">
                <a16:creationId xmlns:a16="http://schemas.microsoft.com/office/drawing/2014/main" id="{5BD29FF3-8AFF-55C0-F038-DDC25CAB6D00}"/>
              </a:ext>
            </a:extLst>
          </p:cNvPr>
          <p:cNvSpPr>
            <a:spLocks/>
          </p:cNvSpPr>
          <p:nvPr/>
        </p:nvSpPr>
        <p:spPr bwMode="auto">
          <a:xfrm>
            <a:off x="7697788" y="3284538"/>
            <a:ext cx="17462"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0"/>
                </a:moveTo>
                <a:lnTo>
                  <a:pt x="0" y="6"/>
                </a:lnTo>
                <a:lnTo>
                  <a:pt x="0" y="845"/>
                </a:lnTo>
                <a:lnTo>
                  <a:pt x="11" y="845"/>
                </a:lnTo>
                <a:lnTo>
                  <a:pt x="11" y="6"/>
                </a:lnTo>
                <a:lnTo>
                  <a:pt x="5" y="12"/>
                </a:lnTo>
                <a:lnTo>
                  <a:pt x="5" y="0"/>
                </a:lnTo>
                <a:lnTo>
                  <a:pt x="0" y="0"/>
                </a:lnTo>
                <a:lnTo>
                  <a:pt x="0" y="6"/>
                </a:lnTo>
                <a:lnTo>
                  <a:pt x="5"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8" name="Rectangle 122">
            <a:extLst>
              <a:ext uri="{FF2B5EF4-FFF2-40B4-BE49-F238E27FC236}">
                <a16:creationId xmlns:a16="http://schemas.microsoft.com/office/drawing/2014/main" id="{D5416CCC-1322-7EB7-E2B5-90FC47C7CAFF}"/>
              </a:ext>
            </a:extLst>
          </p:cNvPr>
          <p:cNvSpPr>
            <a:spLocks noChangeArrowheads="1"/>
          </p:cNvSpPr>
          <p:nvPr/>
        </p:nvSpPr>
        <p:spPr bwMode="auto">
          <a:xfrm>
            <a:off x="7997825" y="3294063"/>
            <a:ext cx="300038"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619" name="Freeform 123">
            <a:extLst>
              <a:ext uri="{FF2B5EF4-FFF2-40B4-BE49-F238E27FC236}">
                <a16:creationId xmlns:a16="http://schemas.microsoft.com/office/drawing/2014/main" id="{A193864B-C508-39EE-B215-989AB8ED28C5}"/>
              </a:ext>
            </a:extLst>
          </p:cNvPr>
          <p:cNvSpPr>
            <a:spLocks/>
          </p:cNvSpPr>
          <p:nvPr/>
        </p:nvSpPr>
        <p:spPr bwMode="auto">
          <a:xfrm>
            <a:off x="7997825"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9" y="0"/>
                </a:lnTo>
                <a:lnTo>
                  <a:pt x="0" y="0"/>
                </a:lnTo>
                <a:lnTo>
                  <a:pt x="0" y="12"/>
                </a:lnTo>
                <a:lnTo>
                  <a:pt x="189" y="12"/>
                </a:lnTo>
                <a:lnTo>
                  <a:pt x="183" y="6"/>
                </a:lnTo>
                <a:lnTo>
                  <a:pt x="194" y="6"/>
                </a:lnTo>
                <a:lnTo>
                  <a:pt x="194" y="0"/>
                </a:lnTo>
                <a:lnTo>
                  <a:pt x="189"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0" name="Freeform 124">
            <a:extLst>
              <a:ext uri="{FF2B5EF4-FFF2-40B4-BE49-F238E27FC236}">
                <a16:creationId xmlns:a16="http://schemas.microsoft.com/office/drawing/2014/main" id="{FAED079F-84F1-EF45-067F-E973A59A8503}"/>
              </a:ext>
            </a:extLst>
          </p:cNvPr>
          <p:cNvSpPr>
            <a:spLocks/>
          </p:cNvSpPr>
          <p:nvPr/>
        </p:nvSpPr>
        <p:spPr bwMode="auto">
          <a:xfrm>
            <a:off x="8288338" y="3294063"/>
            <a:ext cx="17462"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845"/>
                </a:moveTo>
                <a:lnTo>
                  <a:pt x="11" y="839"/>
                </a:lnTo>
                <a:lnTo>
                  <a:pt x="11" y="0"/>
                </a:lnTo>
                <a:lnTo>
                  <a:pt x="0" y="0"/>
                </a:lnTo>
                <a:lnTo>
                  <a:pt x="0" y="839"/>
                </a:lnTo>
                <a:lnTo>
                  <a:pt x="6" y="833"/>
                </a:lnTo>
                <a:lnTo>
                  <a:pt x="6" y="845"/>
                </a:lnTo>
                <a:lnTo>
                  <a:pt x="11" y="845"/>
                </a:lnTo>
                <a:lnTo>
                  <a:pt x="11"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1" name="Freeform 125">
            <a:extLst>
              <a:ext uri="{FF2B5EF4-FFF2-40B4-BE49-F238E27FC236}">
                <a16:creationId xmlns:a16="http://schemas.microsoft.com/office/drawing/2014/main" id="{289FCDAE-9E12-137D-8428-EE8902F2B45B}"/>
              </a:ext>
            </a:extLst>
          </p:cNvPr>
          <p:cNvSpPr>
            <a:spLocks/>
          </p:cNvSpPr>
          <p:nvPr/>
        </p:nvSpPr>
        <p:spPr bwMode="auto">
          <a:xfrm>
            <a:off x="7989888"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5" y="12"/>
                </a:lnTo>
                <a:lnTo>
                  <a:pt x="194" y="12"/>
                </a:lnTo>
                <a:lnTo>
                  <a:pt x="194" y="0"/>
                </a:lnTo>
                <a:lnTo>
                  <a:pt x="5" y="0"/>
                </a:lnTo>
                <a:lnTo>
                  <a:pt x="11" y="6"/>
                </a:lnTo>
                <a:lnTo>
                  <a:pt x="0" y="6"/>
                </a:lnTo>
                <a:lnTo>
                  <a:pt x="0" y="12"/>
                </a:lnTo>
                <a:lnTo>
                  <a:pt x="5"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2" name="Freeform 126">
            <a:extLst>
              <a:ext uri="{FF2B5EF4-FFF2-40B4-BE49-F238E27FC236}">
                <a16:creationId xmlns:a16="http://schemas.microsoft.com/office/drawing/2014/main" id="{923BCDCB-1B75-C157-681E-C5E7E8B270B7}"/>
              </a:ext>
            </a:extLst>
          </p:cNvPr>
          <p:cNvSpPr>
            <a:spLocks/>
          </p:cNvSpPr>
          <p:nvPr/>
        </p:nvSpPr>
        <p:spPr bwMode="auto">
          <a:xfrm>
            <a:off x="7989888" y="3284538"/>
            <a:ext cx="17462"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0"/>
                </a:moveTo>
                <a:lnTo>
                  <a:pt x="0" y="6"/>
                </a:lnTo>
                <a:lnTo>
                  <a:pt x="0" y="845"/>
                </a:lnTo>
                <a:lnTo>
                  <a:pt x="11" y="845"/>
                </a:lnTo>
                <a:lnTo>
                  <a:pt x="11" y="6"/>
                </a:lnTo>
                <a:lnTo>
                  <a:pt x="5" y="12"/>
                </a:lnTo>
                <a:lnTo>
                  <a:pt x="5" y="0"/>
                </a:lnTo>
                <a:lnTo>
                  <a:pt x="0" y="0"/>
                </a:lnTo>
                <a:lnTo>
                  <a:pt x="0" y="6"/>
                </a:lnTo>
                <a:lnTo>
                  <a:pt x="5"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3" name="Rectangle 127">
            <a:extLst>
              <a:ext uri="{FF2B5EF4-FFF2-40B4-BE49-F238E27FC236}">
                <a16:creationId xmlns:a16="http://schemas.microsoft.com/office/drawing/2014/main" id="{7FCFAEDE-70CA-1D86-8873-FE0AFD43C57D}"/>
              </a:ext>
            </a:extLst>
          </p:cNvPr>
          <p:cNvSpPr>
            <a:spLocks noChangeArrowheads="1"/>
          </p:cNvSpPr>
          <p:nvPr/>
        </p:nvSpPr>
        <p:spPr bwMode="auto">
          <a:xfrm>
            <a:off x="8288338" y="3294063"/>
            <a:ext cx="301625"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624" name="Freeform 128">
            <a:extLst>
              <a:ext uri="{FF2B5EF4-FFF2-40B4-BE49-F238E27FC236}">
                <a16:creationId xmlns:a16="http://schemas.microsoft.com/office/drawing/2014/main" id="{461A8019-D10B-DFA7-337E-2ACBE684ACB5}"/>
              </a:ext>
            </a:extLst>
          </p:cNvPr>
          <p:cNvSpPr>
            <a:spLocks/>
          </p:cNvSpPr>
          <p:nvPr/>
        </p:nvSpPr>
        <p:spPr bwMode="auto">
          <a:xfrm>
            <a:off x="8288338" y="3284538"/>
            <a:ext cx="309562" cy="19050"/>
          </a:xfrm>
          <a:custGeom>
            <a:avLst/>
            <a:gdLst>
              <a:gd name="T0" fmla="*/ 2147483646 w 195"/>
              <a:gd name="T1" fmla="*/ 2147483646 h 12"/>
              <a:gd name="T2" fmla="*/ 2147483646 w 195"/>
              <a:gd name="T3" fmla="*/ 0 h 12"/>
              <a:gd name="T4" fmla="*/ 0 w 195"/>
              <a:gd name="T5" fmla="*/ 0 h 12"/>
              <a:gd name="T6" fmla="*/ 0 w 195"/>
              <a:gd name="T7" fmla="*/ 2147483646 h 12"/>
              <a:gd name="T8" fmla="*/ 2147483646 w 195"/>
              <a:gd name="T9" fmla="*/ 2147483646 h 12"/>
              <a:gd name="T10" fmla="*/ 2147483646 w 195"/>
              <a:gd name="T11" fmla="*/ 2147483646 h 12"/>
              <a:gd name="T12" fmla="*/ 2147483646 w 195"/>
              <a:gd name="T13" fmla="*/ 2147483646 h 12"/>
              <a:gd name="T14" fmla="*/ 2147483646 w 195"/>
              <a:gd name="T15" fmla="*/ 0 h 12"/>
              <a:gd name="T16" fmla="*/ 2147483646 w 195"/>
              <a:gd name="T17" fmla="*/ 0 h 12"/>
              <a:gd name="T18" fmla="*/ 2147483646 w 195"/>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5" h="12">
                <a:moveTo>
                  <a:pt x="195" y="6"/>
                </a:moveTo>
                <a:lnTo>
                  <a:pt x="190" y="0"/>
                </a:lnTo>
                <a:lnTo>
                  <a:pt x="0" y="0"/>
                </a:lnTo>
                <a:lnTo>
                  <a:pt x="0" y="12"/>
                </a:lnTo>
                <a:lnTo>
                  <a:pt x="190" y="12"/>
                </a:lnTo>
                <a:lnTo>
                  <a:pt x="184" y="6"/>
                </a:lnTo>
                <a:lnTo>
                  <a:pt x="195" y="6"/>
                </a:lnTo>
                <a:lnTo>
                  <a:pt x="195" y="0"/>
                </a:lnTo>
                <a:lnTo>
                  <a:pt x="190" y="0"/>
                </a:lnTo>
                <a:lnTo>
                  <a:pt x="195"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5" name="Freeform 129">
            <a:extLst>
              <a:ext uri="{FF2B5EF4-FFF2-40B4-BE49-F238E27FC236}">
                <a16:creationId xmlns:a16="http://schemas.microsoft.com/office/drawing/2014/main" id="{49C9340F-9AA7-3913-E422-D32F2C05B5A9}"/>
              </a:ext>
            </a:extLst>
          </p:cNvPr>
          <p:cNvSpPr>
            <a:spLocks/>
          </p:cNvSpPr>
          <p:nvPr/>
        </p:nvSpPr>
        <p:spPr bwMode="auto">
          <a:xfrm>
            <a:off x="8580438" y="3294063"/>
            <a:ext cx="17462"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845"/>
                </a:moveTo>
                <a:lnTo>
                  <a:pt x="11" y="839"/>
                </a:lnTo>
                <a:lnTo>
                  <a:pt x="11" y="0"/>
                </a:lnTo>
                <a:lnTo>
                  <a:pt x="0" y="0"/>
                </a:lnTo>
                <a:lnTo>
                  <a:pt x="0" y="839"/>
                </a:lnTo>
                <a:lnTo>
                  <a:pt x="6" y="833"/>
                </a:lnTo>
                <a:lnTo>
                  <a:pt x="6" y="845"/>
                </a:lnTo>
                <a:lnTo>
                  <a:pt x="11" y="845"/>
                </a:lnTo>
                <a:lnTo>
                  <a:pt x="11"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6" name="Freeform 130">
            <a:extLst>
              <a:ext uri="{FF2B5EF4-FFF2-40B4-BE49-F238E27FC236}">
                <a16:creationId xmlns:a16="http://schemas.microsoft.com/office/drawing/2014/main" id="{CB7AEBCA-717D-F60F-2F4F-8601C355B8BF}"/>
              </a:ext>
            </a:extLst>
          </p:cNvPr>
          <p:cNvSpPr>
            <a:spLocks/>
          </p:cNvSpPr>
          <p:nvPr/>
        </p:nvSpPr>
        <p:spPr bwMode="auto">
          <a:xfrm>
            <a:off x="8278813" y="4616450"/>
            <a:ext cx="311150" cy="19050"/>
          </a:xfrm>
          <a:custGeom>
            <a:avLst/>
            <a:gdLst>
              <a:gd name="T0" fmla="*/ 0 w 196"/>
              <a:gd name="T1" fmla="*/ 2147483646 h 12"/>
              <a:gd name="T2" fmla="*/ 2147483646 w 196"/>
              <a:gd name="T3" fmla="*/ 2147483646 h 12"/>
              <a:gd name="T4" fmla="*/ 2147483646 w 196"/>
              <a:gd name="T5" fmla="*/ 2147483646 h 12"/>
              <a:gd name="T6" fmla="*/ 2147483646 w 196"/>
              <a:gd name="T7" fmla="*/ 0 h 12"/>
              <a:gd name="T8" fmla="*/ 2147483646 w 196"/>
              <a:gd name="T9" fmla="*/ 0 h 12"/>
              <a:gd name="T10" fmla="*/ 2147483646 w 196"/>
              <a:gd name="T11" fmla="*/ 2147483646 h 12"/>
              <a:gd name="T12" fmla="*/ 0 w 196"/>
              <a:gd name="T13" fmla="*/ 2147483646 h 12"/>
              <a:gd name="T14" fmla="*/ 0 w 196"/>
              <a:gd name="T15" fmla="*/ 2147483646 h 12"/>
              <a:gd name="T16" fmla="*/ 2147483646 w 196"/>
              <a:gd name="T17" fmla="*/ 2147483646 h 12"/>
              <a:gd name="T18" fmla="*/ 0 w 196"/>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6" h="12">
                <a:moveTo>
                  <a:pt x="0" y="6"/>
                </a:moveTo>
                <a:lnTo>
                  <a:pt x="6" y="12"/>
                </a:lnTo>
                <a:lnTo>
                  <a:pt x="196" y="12"/>
                </a:lnTo>
                <a:lnTo>
                  <a:pt x="196"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7" name="Freeform 131">
            <a:extLst>
              <a:ext uri="{FF2B5EF4-FFF2-40B4-BE49-F238E27FC236}">
                <a16:creationId xmlns:a16="http://schemas.microsoft.com/office/drawing/2014/main" id="{B6ED5305-93D1-815A-5188-65650A8C0862}"/>
              </a:ext>
            </a:extLst>
          </p:cNvPr>
          <p:cNvSpPr>
            <a:spLocks/>
          </p:cNvSpPr>
          <p:nvPr/>
        </p:nvSpPr>
        <p:spPr bwMode="auto">
          <a:xfrm>
            <a:off x="8278813"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8" name="Rectangle 132">
            <a:extLst>
              <a:ext uri="{FF2B5EF4-FFF2-40B4-BE49-F238E27FC236}">
                <a16:creationId xmlns:a16="http://schemas.microsoft.com/office/drawing/2014/main" id="{A445D448-D33B-10CC-F718-E24A4F7FAD45}"/>
              </a:ext>
            </a:extLst>
          </p:cNvPr>
          <p:cNvSpPr>
            <a:spLocks noChangeArrowheads="1"/>
          </p:cNvSpPr>
          <p:nvPr/>
        </p:nvSpPr>
        <p:spPr bwMode="auto">
          <a:xfrm>
            <a:off x="8593138"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629" name="Freeform 133">
            <a:extLst>
              <a:ext uri="{FF2B5EF4-FFF2-40B4-BE49-F238E27FC236}">
                <a16:creationId xmlns:a16="http://schemas.microsoft.com/office/drawing/2014/main" id="{2F410ADF-8E9E-1C51-A4C6-DB5586CB7836}"/>
              </a:ext>
            </a:extLst>
          </p:cNvPr>
          <p:cNvSpPr>
            <a:spLocks/>
          </p:cNvSpPr>
          <p:nvPr/>
        </p:nvSpPr>
        <p:spPr bwMode="auto">
          <a:xfrm>
            <a:off x="8593138" y="3284538"/>
            <a:ext cx="306387" cy="19050"/>
          </a:xfrm>
          <a:custGeom>
            <a:avLst/>
            <a:gdLst>
              <a:gd name="T0" fmla="*/ 2147483646 w 193"/>
              <a:gd name="T1" fmla="*/ 2147483646 h 12"/>
              <a:gd name="T2" fmla="*/ 2147483646 w 193"/>
              <a:gd name="T3" fmla="*/ 0 h 12"/>
              <a:gd name="T4" fmla="*/ 0 w 193"/>
              <a:gd name="T5" fmla="*/ 0 h 12"/>
              <a:gd name="T6" fmla="*/ 0 w 193"/>
              <a:gd name="T7" fmla="*/ 2147483646 h 12"/>
              <a:gd name="T8" fmla="*/ 2147483646 w 193"/>
              <a:gd name="T9" fmla="*/ 2147483646 h 12"/>
              <a:gd name="T10" fmla="*/ 2147483646 w 193"/>
              <a:gd name="T11" fmla="*/ 2147483646 h 12"/>
              <a:gd name="T12" fmla="*/ 2147483646 w 193"/>
              <a:gd name="T13" fmla="*/ 2147483646 h 12"/>
              <a:gd name="T14" fmla="*/ 2147483646 w 193"/>
              <a:gd name="T15" fmla="*/ 0 h 12"/>
              <a:gd name="T16" fmla="*/ 2147483646 w 193"/>
              <a:gd name="T17" fmla="*/ 0 h 12"/>
              <a:gd name="T18" fmla="*/ 2147483646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193" y="6"/>
                </a:moveTo>
                <a:lnTo>
                  <a:pt x="188" y="0"/>
                </a:lnTo>
                <a:lnTo>
                  <a:pt x="0" y="0"/>
                </a:lnTo>
                <a:lnTo>
                  <a:pt x="0" y="12"/>
                </a:lnTo>
                <a:lnTo>
                  <a:pt x="188" y="12"/>
                </a:lnTo>
                <a:lnTo>
                  <a:pt x="182" y="6"/>
                </a:lnTo>
                <a:lnTo>
                  <a:pt x="193" y="6"/>
                </a:lnTo>
                <a:lnTo>
                  <a:pt x="193" y="0"/>
                </a:lnTo>
                <a:lnTo>
                  <a:pt x="188" y="0"/>
                </a:lnTo>
                <a:lnTo>
                  <a:pt x="193"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30" name="Freeform 134">
            <a:extLst>
              <a:ext uri="{FF2B5EF4-FFF2-40B4-BE49-F238E27FC236}">
                <a16:creationId xmlns:a16="http://schemas.microsoft.com/office/drawing/2014/main" id="{417F384C-C220-147A-6C6A-8E239E23EB47}"/>
              </a:ext>
            </a:extLst>
          </p:cNvPr>
          <p:cNvSpPr>
            <a:spLocks/>
          </p:cNvSpPr>
          <p:nvPr/>
        </p:nvSpPr>
        <p:spPr bwMode="auto">
          <a:xfrm>
            <a:off x="8882063" y="3294063"/>
            <a:ext cx="17462"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845"/>
                </a:moveTo>
                <a:lnTo>
                  <a:pt x="11" y="839"/>
                </a:lnTo>
                <a:lnTo>
                  <a:pt x="11" y="0"/>
                </a:lnTo>
                <a:lnTo>
                  <a:pt x="0" y="0"/>
                </a:lnTo>
                <a:lnTo>
                  <a:pt x="0" y="839"/>
                </a:lnTo>
                <a:lnTo>
                  <a:pt x="6" y="833"/>
                </a:lnTo>
                <a:lnTo>
                  <a:pt x="6" y="845"/>
                </a:lnTo>
                <a:lnTo>
                  <a:pt x="11" y="845"/>
                </a:lnTo>
                <a:lnTo>
                  <a:pt x="11"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31" name="Freeform 135">
            <a:extLst>
              <a:ext uri="{FF2B5EF4-FFF2-40B4-BE49-F238E27FC236}">
                <a16:creationId xmlns:a16="http://schemas.microsoft.com/office/drawing/2014/main" id="{C3C6DD36-91F3-B7EC-D66E-4810621FBEDC}"/>
              </a:ext>
            </a:extLst>
          </p:cNvPr>
          <p:cNvSpPr>
            <a:spLocks/>
          </p:cNvSpPr>
          <p:nvPr/>
        </p:nvSpPr>
        <p:spPr bwMode="auto">
          <a:xfrm>
            <a:off x="8583613"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1"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32" name="Freeform 136">
            <a:extLst>
              <a:ext uri="{FF2B5EF4-FFF2-40B4-BE49-F238E27FC236}">
                <a16:creationId xmlns:a16="http://schemas.microsoft.com/office/drawing/2014/main" id="{1C43F620-8149-5C6D-61B7-C47883FB0C0D}"/>
              </a:ext>
            </a:extLst>
          </p:cNvPr>
          <p:cNvSpPr>
            <a:spLocks/>
          </p:cNvSpPr>
          <p:nvPr/>
        </p:nvSpPr>
        <p:spPr bwMode="auto">
          <a:xfrm>
            <a:off x="8583613" y="3284538"/>
            <a:ext cx="17462"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6" y="0"/>
                </a:moveTo>
                <a:lnTo>
                  <a:pt x="0" y="6"/>
                </a:lnTo>
                <a:lnTo>
                  <a:pt x="0" y="845"/>
                </a:lnTo>
                <a:lnTo>
                  <a:pt x="11" y="845"/>
                </a:lnTo>
                <a:lnTo>
                  <a:pt x="11"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33" name="Rectangle 137">
            <a:extLst>
              <a:ext uri="{FF2B5EF4-FFF2-40B4-BE49-F238E27FC236}">
                <a16:creationId xmlns:a16="http://schemas.microsoft.com/office/drawing/2014/main" id="{05E7FE5E-47BF-CCDA-AE3F-8BEE2D209D4A}"/>
              </a:ext>
            </a:extLst>
          </p:cNvPr>
          <p:cNvSpPr>
            <a:spLocks noChangeArrowheads="1"/>
          </p:cNvSpPr>
          <p:nvPr/>
        </p:nvSpPr>
        <p:spPr bwMode="auto">
          <a:xfrm>
            <a:off x="1860550" y="3294063"/>
            <a:ext cx="298450" cy="1331912"/>
          </a:xfrm>
          <a:prstGeom prst="rect">
            <a:avLst/>
          </a:prstGeom>
          <a:solidFill>
            <a:srgbClr val="006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634" name="Freeform 138">
            <a:extLst>
              <a:ext uri="{FF2B5EF4-FFF2-40B4-BE49-F238E27FC236}">
                <a16:creationId xmlns:a16="http://schemas.microsoft.com/office/drawing/2014/main" id="{66D7A84C-0A2C-238F-6E6C-C9879A3C69A8}"/>
              </a:ext>
            </a:extLst>
          </p:cNvPr>
          <p:cNvSpPr>
            <a:spLocks/>
          </p:cNvSpPr>
          <p:nvPr/>
        </p:nvSpPr>
        <p:spPr bwMode="auto">
          <a:xfrm>
            <a:off x="1860550"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3"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35" name="Freeform 139">
            <a:extLst>
              <a:ext uri="{FF2B5EF4-FFF2-40B4-BE49-F238E27FC236}">
                <a16:creationId xmlns:a16="http://schemas.microsoft.com/office/drawing/2014/main" id="{07E588C0-8913-1093-6882-F09078B43754}"/>
              </a:ext>
            </a:extLst>
          </p:cNvPr>
          <p:cNvSpPr>
            <a:spLocks/>
          </p:cNvSpPr>
          <p:nvPr/>
        </p:nvSpPr>
        <p:spPr bwMode="auto">
          <a:xfrm>
            <a:off x="2151063" y="3294063"/>
            <a:ext cx="17462" cy="1341437"/>
          </a:xfrm>
          <a:custGeom>
            <a:avLst/>
            <a:gdLst>
              <a:gd name="T0" fmla="*/ 2147483646 w 11"/>
              <a:gd name="T1" fmla="*/ 2147483646 h 845"/>
              <a:gd name="T2" fmla="*/ 2147483646 w 11"/>
              <a:gd name="T3" fmla="*/ 2147483646 h 845"/>
              <a:gd name="T4" fmla="*/ 2147483646 w 11"/>
              <a:gd name="T5" fmla="*/ 0 h 845"/>
              <a:gd name="T6" fmla="*/ 0 w 11"/>
              <a:gd name="T7" fmla="*/ 0 h 845"/>
              <a:gd name="T8" fmla="*/ 0 w 11"/>
              <a:gd name="T9" fmla="*/ 2147483646 h 845"/>
              <a:gd name="T10" fmla="*/ 2147483646 w 11"/>
              <a:gd name="T11" fmla="*/ 2147483646 h 845"/>
              <a:gd name="T12" fmla="*/ 2147483646 w 11"/>
              <a:gd name="T13" fmla="*/ 2147483646 h 845"/>
              <a:gd name="T14" fmla="*/ 2147483646 w 11"/>
              <a:gd name="T15" fmla="*/ 2147483646 h 845"/>
              <a:gd name="T16" fmla="*/ 2147483646 w 11"/>
              <a:gd name="T17" fmla="*/ 2147483646 h 845"/>
              <a:gd name="T18" fmla="*/ 2147483646 w 11"/>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845"/>
                </a:moveTo>
                <a:lnTo>
                  <a:pt x="11" y="839"/>
                </a:lnTo>
                <a:lnTo>
                  <a:pt x="11" y="0"/>
                </a:lnTo>
                <a:lnTo>
                  <a:pt x="0" y="0"/>
                </a:lnTo>
                <a:lnTo>
                  <a:pt x="0" y="839"/>
                </a:lnTo>
                <a:lnTo>
                  <a:pt x="5" y="833"/>
                </a:lnTo>
                <a:lnTo>
                  <a:pt x="5" y="845"/>
                </a:lnTo>
                <a:lnTo>
                  <a:pt x="11" y="845"/>
                </a:lnTo>
                <a:lnTo>
                  <a:pt x="11" y="839"/>
                </a:lnTo>
                <a:lnTo>
                  <a:pt x="5"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36" name="Freeform 140">
            <a:extLst>
              <a:ext uri="{FF2B5EF4-FFF2-40B4-BE49-F238E27FC236}">
                <a16:creationId xmlns:a16="http://schemas.microsoft.com/office/drawing/2014/main" id="{5C8E7808-58F8-3F6B-B492-D7C454DFE6C0}"/>
              </a:ext>
            </a:extLst>
          </p:cNvPr>
          <p:cNvSpPr>
            <a:spLocks/>
          </p:cNvSpPr>
          <p:nvPr/>
        </p:nvSpPr>
        <p:spPr bwMode="auto">
          <a:xfrm>
            <a:off x="1852613" y="4616450"/>
            <a:ext cx="306387" cy="19050"/>
          </a:xfrm>
          <a:custGeom>
            <a:avLst/>
            <a:gdLst>
              <a:gd name="T0" fmla="*/ 0 w 193"/>
              <a:gd name="T1" fmla="*/ 2147483646 h 12"/>
              <a:gd name="T2" fmla="*/ 2147483646 w 193"/>
              <a:gd name="T3" fmla="*/ 2147483646 h 12"/>
              <a:gd name="T4" fmla="*/ 2147483646 w 193"/>
              <a:gd name="T5" fmla="*/ 2147483646 h 12"/>
              <a:gd name="T6" fmla="*/ 2147483646 w 193"/>
              <a:gd name="T7" fmla="*/ 0 h 12"/>
              <a:gd name="T8" fmla="*/ 2147483646 w 193"/>
              <a:gd name="T9" fmla="*/ 0 h 12"/>
              <a:gd name="T10" fmla="*/ 2147483646 w 193"/>
              <a:gd name="T11" fmla="*/ 2147483646 h 12"/>
              <a:gd name="T12" fmla="*/ 0 w 193"/>
              <a:gd name="T13" fmla="*/ 2147483646 h 12"/>
              <a:gd name="T14" fmla="*/ 0 w 193"/>
              <a:gd name="T15" fmla="*/ 2147483646 h 12"/>
              <a:gd name="T16" fmla="*/ 2147483646 w 193"/>
              <a:gd name="T17" fmla="*/ 2147483646 h 12"/>
              <a:gd name="T18" fmla="*/ 0 w 19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2">
                <a:moveTo>
                  <a:pt x="0" y="6"/>
                </a:moveTo>
                <a:lnTo>
                  <a:pt x="5" y="12"/>
                </a:lnTo>
                <a:lnTo>
                  <a:pt x="193" y="12"/>
                </a:lnTo>
                <a:lnTo>
                  <a:pt x="193" y="0"/>
                </a:lnTo>
                <a:lnTo>
                  <a:pt x="5" y="0"/>
                </a:lnTo>
                <a:lnTo>
                  <a:pt x="11" y="6"/>
                </a:lnTo>
                <a:lnTo>
                  <a:pt x="0" y="6"/>
                </a:lnTo>
                <a:lnTo>
                  <a:pt x="0" y="12"/>
                </a:lnTo>
                <a:lnTo>
                  <a:pt x="5"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37" name="Freeform 141">
            <a:extLst>
              <a:ext uri="{FF2B5EF4-FFF2-40B4-BE49-F238E27FC236}">
                <a16:creationId xmlns:a16="http://schemas.microsoft.com/office/drawing/2014/main" id="{7CFF97C3-E1F9-3A8C-75C7-9AD37B27A031}"/>
              </a:ext>
            </a:extLst>
          </p:cNvPr>
          <p:cNvSpPr>
            <a:spLocks/>
          </p:cNvSpPr>
          <p:nvPr/>
        </p:nvSpPr>
        <p:spPr bwMode="auto">
          <a:xfrm>
            <a:off x="1852613" y="3284538"/>
            <a:ext cx="17462" cy="1341437"/>
          </a:xfrm>
          <a:custGeom>
            <a:avLst/>
            <a:gdLst>
              <a:gd name="T0" fmla="*/ 2147483646 w 11"/>
              <a:gd name="T1" fmla="*/ 0 h 845"/>
              <a:gd name="T2" fmla="*/ 0 w 11"/>
              <a:gd name="T3" fmla="*/ 2147483646 h 845"/>
              <a:gd name="T4" fmla="*/ 0 w 11"/>
              <a:gd name="T5" fmla="*/ 2147483646 h 845"/>
              <a:gd name="T6" fmla="*/ 2147483646 w 11"/>
              <a:gd name="T7" fmla="*/ 2147483646 h 845"/>
              <a:gd name="T8" fmla="*/ 2147483646 w 11"/>
              <a:gd name="T9" fmla="*/ 2147483646 h 845"/>
              <a:gd name="T10" fmla="*/ 2147483646 w 11"/>
              <a:gd name="T11" fmla="*/ 2147483646 h 845"/>
              <a:gd name="T12" fmla="*/ 2147483646 w 11"/>
              <a:gd name="T13" fmla="*/ 0 h 845"/>
              <a:gd name="T14" fmla="*/ 0 w 11"/>
              <a:gd name="T15" fmla="*/ 0 h 845"/>
              <a:gd name="T16" fmla="*/ 0 w 11"/>
              <a:gd name="T17" fmla="*/ 2147483646 h 845"/>
              <a:gd name="T18" fmla="*/ 2147483646 w 11"/>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45">
                <a:moveTo>
                  <a:pt x="5" y="0"/>
                </a:moveTo>
                <a:lnTo>
                  <a:pt x="0" y="6"/>
                </a:lnTo>
                <a:lnTo>
                  <a:pt x="0" y="845"/>
                </a:lnTo>
                <a:lnTo>
                  <a:pt x="11" y="845"/>
                </a:lnTo>
                <a:lnTo>
                  <a:pt x="11" y="6"/>
                </a:lnTo>
                <a:lnTo>
                  <a:pt x="5" y="12"/>
                </a:lnTo>
                <a:lnTo>
                  <a:pt x="5" y="0"/>
                </a:lnTo>
                <a:lnTo>
                  <a:pt x="0" y="0"/>
                </a:lnTo>
                <a:lnTo>
                  <a:pt x="0" y="6"/>
                </a:lnTo>
                <a:lnTo>
                  <a:pt x="5"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38" name="Rectangle 142">
            <a:extLst>
              <a:ext uri="{FF2B5EF4-FFF2-40B4-BE49-F238E27FC236}">
                <a16:creationId xmlns:a16="http://schemas.microsoft.com/office/drawing/2014/main" id="{3699FA91-FEA4-35AC-5BB1-3F3E4C817C5C}"/>
              </a:ext>
            </a:extLst>
          </p:cNvPr>
          <p:cNvSpPr>
            <a:spLocks noChangeArrowheads="1"/>
          </p:cNvSpPr>
          <p:nvPr/>
        </p:nvSpPr>
        <p:spPr bwMode="auto">
          <a:xfrm>
            <a:off x="2443163" y="3294063"/>
            <a:ext cx="298450" cy="1331912"/>
          </a:xfrm>
          <a:prstGeom prst="rect">
            <a:avLst/>
          </a:prstGeom>
          <a:solidFill>
            <a:srgbClr val="BD7C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a:latin typeface="Arial" panose="020B0604020202020204" pitchFamily="34" charset="0"/>
            </a:endParaRPr>
          </a:p>
        </p:txBody>
      </p:sp>
      <p:sp>
        <p:nvSpPr>
          <p:cNvPr id="106639" name="Freeform 143">
            <a:extLst>
              <a:ext uri="{FF2B5EF4-FFF2-40B4-BE49-F238E27FC236}">
                <a16:creationId xmlns:a16="http://schemas.microsoft.com/office/drawing/2014/main" id="{1ECBE0E7-EE27-B03A-D910-53F940078DB4}"/>
              </a:ext>
            </a:extLst>
          </p:cNvPr>
          <p:cNvSpPr>
            <a:spLocks/>
          </p:cNvSpPr>
          <p:nvPr/>
        </p:nvSpPr>
        <p:spPr bwMode="auto">
          <a:xfrm>
            <a:off x="2443163" y="3284538"/>
            <a:ext cx="307975" cy="19050"/>
          </a:xfrm>
          <a:custGeom>
            <a:avLst/>
            <a:gdLst>
              <a:gd name="T0" fmla="*/ 2147483646 w 194"/>
              <a:gd name="T1" fmla="*/ 2147483646 h 12"/>
              <a:gd name="T2" fmla="*/ 2147483646 w 194"/>
              <a:gd name="T3" fmla="*/ 0 h 12"/>
              <a:gd name="T4" fmla="*/ 0 w 194"/>
              <a:gd name="T5" fmla="*/ 0 h 12"/>
              <a:gd name="T6" fmla="*/ 0 w 194"/>
              <a:gd name="T7" fmla="*/ 2147483646 h 12"/>
              <a:gd name="T8" fmla="*/ 2147483646 w 194"/>
              <a:gd name="T9" fmla="*/ 2147483646 h 12"/>
              <a:gd name="T10" fmla="*/ 2147483646 w 194"/>
              <a:gd name="T11" fmla="*/ 2147483646 h 12"/>
              <a:gd name="T12" fmla="*/ 2147483646 w 194"/>
              <a:gd name="T13" fmla="*/ 2147483646 h 12"/>
              <a:gd name="T14" fmla="*/ 2147483646 w 194"/>
              <a:gd name="T15" fmla="*/ 0 h 12"/>
              <a:gd name="T16" fmla="*/ 2147483646 w 194"/>
              <a:gd name="T17" fmla="*/ 0 h 12"/>
              <a:gd name="T18" fmla="*/ 2147483646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194" y="6"/>
                </a:moveTo>
                <a:lnTo>
                  <a:pt x="188" y="0"/>
                </a:lnTo>
                <a:lnTo>
                  <a:pt x="0" y="0"/>
                </a:lnTo>
                <a:lnTo>
                  <a:pt x="0" y="12"/>
                </a:lnTo>
                <a:lnTo>
                  <a:pt x="188" y="12"/>
                </a:lnTo>
                <a:lnTo>
                  <a:pt x="182" y="6"/>
                </a:lnTo>
                <a:lnTo>
                  <a:pt x="194" y="6"/>
                </a:lnTo>
                <a:lnTo>
                  <a:pt x="194" y="0"/>
                </a:lnTo>
                <a:lnTo>
                  <a:pt x="188" y="0"/>
                </a:lnTo>
                <a:lnTo>
                  <a:pt x="194"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40" name="Freeform 144">
            <a:extLst>
              <a:ext uri="{FF2B5EF4-FFF2-40B4-BE49-F238E27FC236}">
                <a16:creationId xmlns:a16="http://schemas.microsoft.com/office/drawing/2014/main" id="{ED148F54-6702-766C-AEE8-C74E31F5801A}"/>
              </a:ext>
            </a:extLst>
          </p:cNvPr>
          <p:cNvSpPr>
            <a:spLocks/>
          </p:cNvSpPr>
          <p:nvPr/>
        </p:nvSpPr>
        <p:spPr bwMode="auto">
          <a:xfrm>
            <a:off x="2732088" y="3294063"/>
            <a:ext cx="19050" cy="1341437"/>
          </a:xfrm>
          <a:custGeom>
            <a:avLst/>
            <a:gdLst>
              <a:gd name="T0" fmla="*/ 2147483646 w 12"/>
              <a:gd name="T1" fmla="*/ 2147483646 h 845"/>
              <a:gd name="T2" fmla="*/ 2147483646 w 12"/>
              <a:gd name="T3" fmla="*/ 2147483646 h 845"/>
              <a:gd name="T4" fmla="*/ 2147483646 w 12"/>
              <a:gd name="T5" fmla="*/ 0 h 845"/>
              <a:gd name="T6" fmla="*/ 0 w 12"/>
              <a:gd name="T7" fmla="*/ 0 h 845"/>
              <a:gd name="T8" fmla="*/ 0 w 12"/>
              <a:gd name="T9" fmla="*/ 2147483646 h 845"/>
              <a:gd name="T10" fmla="*/ 2147483646 w 12"/>
              <a:gd name="T11" fmla="*/ 2147483646 h 845"/>
              <a:gd name="T12" fmla="*/ 2147483646 w 12"/>
              <a:gd name="T13" fmla="*/ 2147483646 h 845"/>
              <a:gd name="T14" fmla="*/ 2147483646 w 12"/>
              <a:gd name="T15" fmla="*/ 2147483646 h 845"/>
              <a:gd name="T16" fmla="*/ 2147483646 w 12"/>
              <a:gd name="T17" fmla="*/ 2147483646 h 845"/>
              <a:gd name="T18" fmla="*/ 2147483646 w 12"/>
              <a:gd name="T19" fmla="*/ 2147483646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845"/>
                </a:moveTo>
                <a:lnTo>
                  <a:pt x="12" y="839"/>
                </a:lnTo>
                <a:lnTo>
                  <a:pt x="12" y="0"/>
                </a:lnTo>
                <a:lnTo>
                  <a:pt x="0" y="0"/>
                </a:lnTo>
                <a:lnTo>
                  <a:pt x="0" y="839"/>
                </a:lnTo>
                <a:lnTo>
                  <a:pt x="6" y="833"/>
                </a:lnTo>
                <a:lnTo>
                  <a:pt x="6" y="845"/>
                </a:lnTo>
                <a:lnTo>
                  <a:pt x="12" y="845"/>
                </a:lnTo>
                <a:lnTo>
                  <a:pt x="12" y="839"/>
                </a:lnTo>
                <a:lnTo>
                  <a:pt x="6" y="845"/>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41" name="Freeform 145">
            <a:extLst>
              <a:ext uri="{FF2B5EF4-FFF2-40B4-BE49-F238E27FC236}">
                <a16:creationId xmlns:a16="http://schemas.microsoft.com/office/drawing/2014/main" id="{B674454A-BC24-444A-9707-DF3950EF4428}"/>
              </a:ext>
            </a:extLst>
          </p:cNvPr>
          <p:cNvSpPr>
            <a:spLocks/>
          </p:cNvSpPr>
          <p:nvPr/>
        </p:nvSpPr>
        <p:spPr bwMode="auto">
          <a:xfrm>
            <a:off x="2433638" y="4616450"/>
            <a:ext cx="307975" cy="19050"/>
          </a:xfrm>
          <a:custGeom>
            <a:avLst/>
            <a:gdLst>
              <a:gd name="T0" fmla="*/ 0 w 194"/>
              <a:gd name="T1" fmla="*/ 2147483646 h 12"/>
              <a:gd name="T2" fmla="*/ 2147483646 w 194"/>
              <a:gd name="T3" fmla="*/ 2147483646 h 12"/>
              <a:gd name="T4" fmla="*/ 2147483646 w 194"/>
              <a:gd name="T5" fmla="*/ 2147483646 h 12"/>
              <a:gd name="T6" fmla="*/ 2147483646 w 194"/>
              <a:gd name="T7" fmla="*/ 0 h 12"/>
              <a:gd name="T8" fmla="*/ 2147483646 w 194"/>
              <a:gd name="T9" fmla="*/ 0 h 12"/>
              <a:gd name="T10" fmla="*/ 2147483646 w 194"/>
              <a:gd name="T11" fmla="*/ 2147483646 h 12"/>
              <a:gd name="T12" fmla="*/ 0 w 194"/>
              <a:gd name="T13" fmla="*/ 2147483646 h 12"/>
              <a:gd name="T14" fmla="*/ 0 w 194"/>
              <a:gd name="T15" fmla="*/ 2147483646 h 12"/>
              <a:gd name="T16" fmla="*/ 2147483646 w 194"/>
              <a:gd name="T17" fmla="*/ 2147483646 h 12"/>
              <a:gd name="T18" fmla="*/ 0 w 194"/>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2">
                <a:moveTo>
                  <a:pt x="0" y="6"/>
                </a:moveTo>
                <a:lnTo>
                  <a:pt x="6" y="12"/>
                </a:lnTo>
                <a:lnTo>
                  <a:pt x="194" y="12"/>
                </a:lnTo>
                <a:lnTo>
                  <a:pt x="194" y="0"/>
                </a:lnTo>
                <a:lnTo>
                  <a:pt x="6" y="0"/>
                </a:lnTo>
                <a:lnTo>
                  <a:pt x="12" y="6"/>
                </a:lnTo>
                <a:lnTo>
                  <a:pt x="0" y="6"/>
                </a:lnTo>
                <a:lnTo>
                  <a:pt x="0" y="12"/>
                </a:lnTo>
                <a:lnTo>
                  <a:pt x="6" y="12"/>
                </a:lnTo>
                <a:lnTo>
                  <a:pt x="0" y="6"/>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42" name="Freeform 146">
            <a:extLst>
              <a:ext uri="{FF2B5EF4-FFF2-40B4-BE49-F238E27FC236}">
                <a16:creationId xmlns:a16="http://schemas.microsoft.com/office/drawing/2014/main" id="{CEF2A889-1F64-C27C-ABE5-8F2F398FD34D}"/>
              </a:ext>
            </a:extLst>
          </p:cNvPr>
          <p:cNvSpPr>
            <a:spLocks/>
          </p:cNvSpPr>
          <p:nvPr/>
        </p:nvSpPr>
        <p:spPr bwMode="auto">
          <a:xfrm>
            <a:off x="2433638" y="3284538"/>
            <a:ext cx="19050" cy="1341437"/>
          </a:xfrm>
          <a:custGeom>
            <a:avLst/>
            <a:gdLst>
              <a:gd name="T0" fmla="*/ 2147483646 w 12"/>
              <a:gd name="T1" fmla="*/ 0 h 845"/>
              <a:gd name="T2" fmla="*/ 0 w 12"/>
              <a:gd name="T3" fmla="*/ 2147483646 h 845"/>
              <a:gd name="T4" fmla="*/ 0 w 12"/>
              <a:gd name="T5" fmla="*/ 2147483646 h 845"/>
              <a:gd name="T6" fmla="*/ 2147483646 w 12"/>
              <a:gd name="T7" fmla="*/ 2147483646 h 845"/>
              <a:gd name="T8" fmla="*/ 2147483646 w 12"/>
              <a:gd name="T9" fmla="*/ 2147483646 h 845"/>
              <a:gd name="T10" fmla="*/ 2147483646 w 12"/>
              <a:gd name="T11" fmla="*/ 2147483646 h 845"/>
              <a:gd name="T12" fmla="*/ 2147483646 w 12"/>
              <a:gd name="T13" fmla="*/ 0 h 845"/>
              <a:gd name="T14" fmla="*/ 0 w 12"/>
              <a:gd name="T15" fmla="*/ 0 h 845"/>
              <a:gd name="T16" fmla="*/ 0 w 12"/>
              <a:gd name="T17" fmla="*/ 2147483646 h 845"/>
              <a:gd name="T18" fmla="*/ 2147483646 w 12"/>
              <a:gd name="T19" fmla="*/ 0 h 8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845">
                <a:moveTo>
                  <a:pt x="6" y="0"/>
                </a:moveTo>
                <a:lnTo>
                  <a:pt x="0" y="6"/>
                </a:lnTo>
                <a:lnTo>
                  <a:pt x="0" y="845"/>
                </a:lnTo>
                <a:lnTo>
                  <a:pt x="12" y="845"/>
                </a:lnTo>
                <a:lnTo>
                  <a:pt x="12" y="6"/>
                </a:lnTo>
                <a:lnTo>
                  <a:pt x="6" y="12"/>
                </a:lnTo>
                <a:lnTo>
                  <a:pt x="6" y="0"/>
                </a:lnTo>
                <a:lnTo>
                  <a:pt x="0" y="0"/>
                </a:lnTo>
                <a:lnTo>
                  <a:pt x="0" y="6"/>
                </a:lnTo>
                <a:lnTo>
                  <a:pt x="6" y="0"/>
                </a:lnTo>
                <a:close/>
              </a:path>
            </a:pathLst>
          </a:custGeom>
          <a:solidFill>
            <a:srgbClr val="1214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43" name="Rectangle 147">
            <a:extLst>
              <a:ext uri="{FF2B5EF4-FFF2-40B4-BE49-F238E27FC236}">
                <a16:creationId xmlns:a16="http://schemas.microsoft.com/office/drawing/2014/main" id="{95C572F7-57B3-11B4-C8B5-8D49B03A0000}"/>
              </a:ext>
            </a:extLst>
          </p:cNvPr>
          <p:cNvSpPr>
            <a:spLocks noChangeArrowheads="1"/>
          </p:cNvSpPr>
          <p:nvPr/>
        </p:nvSpPr>
        <p:spPr bwMode="auto">
          <a:xfrm rot="-660000">
            <a:off x="3190875" y="3659188"/>
            <a:ext cx="5429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000000"/>
                </a:solidFill>
                <a:latin typeface="Times New Roman" panose="02020603050405020304" pitchFamily="18" charset="0"/>
              </a:rPr>
              <a:t>F</a:t>
            </a:r>
            <a:endParaRPr lang="en-US" altLang="en-US" sz="2400">
              <a:latin typeface="Times New Roman" panose="02020603050405020304" pitchFamily="18" charset="0"/>
            </a:endParaRPr>
          </a:p>
        </p:txBody>
      </p:sp>
      <p:sp>
        <p:nvSpPr>
          <p:cNvPr id="106644" name="Rectangle 148">
            <a:extLst>
              <a:ext uri="{FF2B5EF4-FFF2-40B4-BE49-F238E27FC236}">
                <a16:creationId xmlns:a16="http://schemas.microsoft.com/office/drawing/2014/main" id="{2DAEEB08-9BAE-2F25-16A9-FC080B65609F}"/>
              </a:ext>
            </a:extLst>
          </p:cNvPr>
          <p:cNvSpPr>
            <a:spLocks noChangeArrowheads="1"/>
          </p:cNvSpPr>
          <p:nvPr/>
        </p:nvSpPr>
        <p:spPr bwMode="auto">
          <a:xfrm rot="-660000">
            <a:off x="3721100" y="3570288"/>
            <a:ext cx="3952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000000"/>
                </a:solidFill>
                <a:latin typeface="Times New Roman" panose="02020603050405020304" pitchFamily="18" charset="0"/>
              </a:rPr>
              <a:t>e</a:t>
            </a:r>
            <a:endParaRPr lang="en-US" altLang="en-US" sz="2400">
              <a:latin typeface="Times New Roman" panose="02020603050405020304" pitchFamily="18" charset="0"/>
            </a:endParaRPr>
          </a:p>
        </p:txBody>
      </p:sp>
      <p:sp>
        <p:nvSpPr>
          <p:cNvPr id="106645" name="Rectangle 149">
            <a:extLst>
              <a:ext uri="{FF2B5EF4-FFF2-40B4-BE49-F238E27FC236}">
                <a16:creationId xmlns:a16="http://schemas.microsoft.com/office/drawing/2014/main" id="{70446AF1-5961-DACD-C36D-5A7DEFDACFE0}"/>
              </a:ext>
            </a:extLst>
          </p:cNvPr>
          <p:cNvSpPr>
            <a:spLocks noChangeArrowheads="1"/>
          </p:cNvSpPr>
          <p:nvPr/>
        </p:nvSpPr>
        <p:spPr bwMode="auto">
          <a:xfrm rot="-660000">
            <a:off x="4105275" y="3494088"/>
            <a:ext cx="3952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000000"/>
                </a:solidFill>
                <a:latin typeface="Times New Roman" panose="02020603050405020304" pitchFamily="18" charset="0"/>
              </a:rPr>
              <a:t>r</a:t>
            </a:r>
            <a:endParaRPr lang="en-US" altLang="en-US" sz="2400">
              <a:latin typeface="Times New Roman" panose="02020603050405020304" pitchFamily="18" charset="0"/>
            </a:endParaRPr>
          </a:p>
        </p:txBody>
      </p:sp>
      <p:sp>
        <p:nvSpPr>
          <p:cNvPr id="106646" name="Rectangle 150">
            <a:extLst>
              <a:ext uri="{FF2B5EF4-FFF2-40B4-BE49-F238E27FC236}">
                <a16:creationId xmlns:a16="http://schemas.microsoft.com/office/drawing/2014/main" id="{0AC46EBD-DA3F-B172-C680-3EFDBEDA541C}"/>
              </a:ext>
            </a:extLst>
          </p:cNvPr>
          <p:cNvSpPr>
            <a:spLocks noChangeArrowheads="1"/>
          </p:cNvSpPr>
          <p:nvPr/>
        </p:nvSpPr>
        <p:spPr bwMode="auto">
          <a:xfrm rot="-660000">
            <a:off x="4494213" y="3430588"/>
            <a:ext cx="2952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000000"/>
                </a:solidFill>
                <a:latin typeface="Times New Roman" panose="02020603050405020304" pitchFamily="18" charset="0"/>
              </a:rPr>
              <a:t>t</a:t>
            </a:r>
            <a:endParaRPr lang="en-US" altLang="en-US" sz="2400">
              <a:latin typeface="Times New Roman" panose="02020603050405020304" pitchFamily="18" charset="0"/>
            </a:endParaRPr>
          </a:p>
        </p:txBody>
      </p:sp>
      <p:sp>
        <p:nvSpPr>
          <p:cNvPr id="106647" name="Rectangle 151">
            <a:extLst>
              <a:ext uri="{FF2B5EF4-FFF2-40B4-BE49-F238E27FC236}">
                <a16:creationId xmlns:a16="http://schemas.microsoft.com/office/drawing/2014/main" id="{114DCD6E-E1D9-C74B-62A9-25DA7935AB6B}"/>
              </a:ext>
            </a:extLst>
          </p:cNvPr>
          <p:cNvSpPr>
            <a:spLocks noChangeArrowheads="1"/>
          </p:cNvSpPr>
          <p:nvPr/>
        </p:nvSpPr>
        <p:spPr bwMode="auto">
          <a:xfrm rot="-660000">
            <a:off x="4783138" y="3375025"/>
            <a:ext cx="2476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000000"/>
                </a:solidFill>
                <a:latin typeface="Times New Roman" panose="02020603050405020304" pitchFamily="18" charset="0"/>
              </a:rPr>
              <a:t>i</a:t>
            </a:r>
            <a:endParaRPr lang="en-US" altLang="en-US" sz="2400">
              <a:latin typeface="Times New Roman" panose="02020603050405020304" pitchFamily="18" charset="0"/>
            </a:endParaRPr>
          </a:p>
        </p:txBody>
      </p:sp>
      <p:sp>
        <p:nvSpPr>
          <p:cNvPr id="106648" name="Rectangle 152">
            <a:extLst>
              <a:ext uri="{FF2B5EF4-FFF2-40B4-BE49-F238E27FC236}">
                <a16:creationId xmlns:a16="http://schemas.microsoft.com/office/drawing/2014/main" id="{08F49550-C37D-9DDE-F798-17113CAEE773}"/>
              </a:ext>
            </a:extLst>
          </p:cNvPr>
          <p:cNvSpPr>
            <a:spLocks noChangeArrowheads="1"/>
          </p:cNvSpPr>
          <p:nvPr/>
        </p:nvSpPr>
        <p:spPr bwMode="auto">
          <a:xfrm rot="-660000">
            <a:off x="5024438" y="3328988"/>
            <a:ext cx="2476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000000"/>
                </a:solidFill>
                <a:latin typeface="Times New Roman" panose="02020603050405020304" pitchFamily="18" charset="0"/>
              </a:rPr>
              <a:t>l</a:t>
            </a:r>
            <a:endParaRPr lang="en-US" altLang="en-US" sz="2400">
              <a:latin typeface="Times New Roman" panose="02020603050405020304" pitchFamily="18" charset="0"/>
            </a:endParaRPr>
          </a:p>
        </p:txBody>
      </p:sp>
      <p:sp>
        <p:nvSpPr>
          <p:cNvPr id="106649" name="Rectangle 153">
            <a:extLst>
              <a:ext uri="{FF2B5EF4-FFF2-40B4-BE49-F238E27FC236}">
                <a16:creationId xmlns:a16="http://schemas.microsoft.com/office/drawing/2014/main" id="{A3CFBC41-5DEF-09BF-3582-E6821F28B7B3}"/>
              </a:ext>
            </a:extLst>
          </p:cNvPr>
          <p:cNvSpPr>
            <a:spLocks noChangeArrowheads="1"/>
          </p:cNvSpPr>
          <p:nvPr/>
        </p:nvSpPr>
        <p:spPr bwMode="auto">
          <a:xfrm rot="-660000">
            <a:off x="5262563" y="3268663"/>
            <a:ext cx="39528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000000"/>
                </a:solidFill>
                <a:latin typeface="Times New Roman" panose="02020603050405020304" pitchFamily="18" charset="0"/>
              </a:rPr>
              <a:t>e</a:t>
            </a:r>
            <a:endParaRPr lang="en-US" altLang="en-US" sz="2400">
              <a:latin typeface="Times New Roman" panose="02020603050405020304" pitchFamily="18" charset="0"/>
            </a:endParaRPr>
          </a:p>
        </p:txBody>
      </p:sp>
      <p:sp>
        <p:nvSpPr>
          <p:cNvPr id="106650" name="Rectangle 154">
            <a:extLst>
              <a:ext uri="{FF2B5EF4-FFF2-40B4-BE49-F238E27FC236}">
                <a16:creationId xmlns:a16="http://schemas.microsoft.com/office/drawing/2014/main" id="{B861AB6B-4484-81CF-74A0-38C7BCA6E04B}"/>
              </a:ext>
            </a:extLst>
          </p:cNvPr>
          <p:cNvSpPr>
            <a:spLocks noChangeArrowheads="1"/>
          </p:cNvSpPr>
          <p:nvPr/>
        </p:nvSpPr>
        <p:spPr bwMode="auto">
          <a:xfrm rot="-660000">
            <a:off x="3173413" y="3629025"/>
            <a:ext cx="5429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FFFFFF"/>
                </a:solidFill>
                <a:latin typeface="Times New Roman" panose="02020603050405020304" pitchFamily="18" charset="0"/>
              </a:rPr>
              <a:t>F</a:t>
            </a:r>
            <a:endParaRPr lang="en-US" altLang="en-US" sz="2400">
              <a:latin typeface="Times New Roman" panose="02020603050405020304" pitchFamily="18" charset="0"/>
            </a:endParaRPr>
          </a:p>
        </p:txBody>
      </p:sp>
      <p:sp>
        <p:nvSpPr>
          <p:cNvPr id="106651" name="Rectangle 155">
            <a:extLst>
              <a:ext uri="{FF2B5EF4-FFF2-40B4-BE49-F238E27FC236}">
                <a16:creationId xmlns:a16="http://schemas.microsoft.com/office/drawing/2014/main" id="{D2467F81-CE84-FE62-AA6F-A4A5A5386A4B}"/>
              </a:ext>
            </a:extLst>
          </p:cNvPr>
          <p:cNvSpPr>
            <a:spLocks noChangeArrowheads="1"/>
          </p:cNvSpPr>
          <p:nvPr/>
        </p:nvSpPr>
        <p:spPr bwMode="auto">
          <a:xfrm rot="-660000">
            <a:off x="3703638" y="3543300"/>
            <a:ext cx="39528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FFFFFF"/>
                </a:solidFill>
                <a:latin typeface="Times New Roman" panose="02020603050405020304" pitchFamily="18" charset="0"/>
              </a:rPr>
              <a:t>e</a:t>
            </a:r>
            <a:endParaRPr lang="en-US" altLang="en-US" sz="2400">
              <a:latin typeface="Times New Roman" panose="02020603050405020304" pitchFamily="18" charset="0"/>
            </a:endParaRPr>
          </a:p>
        </p:txBody>
      </p:sp>
      <p:sp>
        <p:nvSpPr>
          <p:cNvPr id="106652" name="Rectangle 156">
            <a:extLst>
              <a:ext uri="{FF2B5EF4-FFF2-40B4-BE49-F238E27FC236}">
                <a16:creationId xmlns:a16="http://schemas.microsoft.com/office/drawing/2014/main" id="{81AC7DB2-AE52-9BF5-16DA-4F263F781A53}"/>
              </a:ext>
            </a:extLst>
          </p:cNvPr>
          <p:cNvSpPr>
            <a:spLocks noChangeArrowheads="1"/>
          </p:cNvSpPr>
          <p:nvPr/>
        </p:nvSpPr>
        <p:spPr bwMode="auto">
          <a:xfrm rot="-660000">
            <a:off x="4087813" y="3467100"/>
            <a:ext cx="39528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FFFFFF"/>
                </a:solidFill>
                <a:latin typeface="Times New Roman" panose="02020603050405020304" pitchFamily="18" charset="0"/>
              </a:rPr>
              <a:t>r</a:t>
            </a:r>
            <a:endParaRPr lang="en-US" altLang="en-US" sz="2400">
              <a:latin typeface="Times New Roman" panose="02020603050405020304" pitchFamily="18" charset="0"/>
            </a:endParaRPr>
          </a:p>
        </p:txBody>
      </p:sp>
      <p:sp>
        <p:nvSpPr>
          <p:cNvPr id="106653" name="Rectangle 157">
            <a:extLst>
              <a:ext uri="{FF2B5EF4-FFF2-40B4-BE49-F238E27FC236}">
                <a16:creationId xmlns:a16="http://schemas.microsoft.com/office/drawing/2014/main" id="{129360D3-88AD-CF7C-5C3A-C51E33723666}"/>
              </a:ext>
            </a:extLst>
          </p:cNvPr>
          <p:cNvSpPr>
            <a:spLocks noChangeArrowheads="1"/>
          </p:cNvSpPr>
          <p:nvPr/>
        </p:nvSpPr>
        <p:spPr bwMode="auto">
          <a:xfrm rot="-660000">
            <a:off x="4475163" y="3400425"/>
            <a:ext cx="2952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FFFFFF"/>
                </a:solidFill>
                <a:latin typeface="Times New Roman" panose="02020603050405020304" pitchFamily="18" charset="0"/>
              </a:rPr>
              <a:t>t</a:t>
            </a:r>
            <a:endParaRPr lang="en-US" altLang="en-US" sz="2400">
              <a:latin typeface="Times New Roman" panose="02020603050405020304" pitchFamily="18" charset="0"/>
            </a:endParaRPr>
          </a:p>
        </p:txBody>
      </p:sp>
      <p:sp>
        <p:nvSpPr>
          <p:cNvPr id="106654" name="Rectangle 158">
            <a:extLst>
              <a:ext uri="{FF2B5EF4-FFF2-40B4-BE49-F238E27FC236}">
                <a16:creationId xmlns:a16="http://schemas.microsoft.com/office/drawing/2014/main" id="{473ECADC-D0D5-6FE5-7EA3-41B108BF6C2F}"/>
              </a:ext>
            </a:extLst>
          </p:cNvPr>
          <p:cNvSpPr>
            <a:spLocks noChangeArrowheads="1"/>
          </p:cNvSpPr>
          <p:nvPr/>
        </p:nvSpPr>
        <p:spPr bwMode="auto">
          <a:xfrm rot="-660000">
            <a:off x="4762500" y="3346450"/>
            <a:ext cx="2476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FFFFFF"/>
                </a:solidFill>
                <a:latin typeface="Times New Roman" panose="02020603050405020304" pitchFamily="18" charset="0"/>
              </a:rPr>
              <a:t>i</a:t>
            </a:r>
            <a:endParaRPr lang="en-US" altLang="en-US" sz="2400">
              <a:latin typeface="Times New Roman" panose="02020603050405020304" pitchFamily="18" charset="0"/>
            </a:endParaRPr>
          </a:p>
        </p:txBody>
      </p:sp>
      <p:sp>
        <p:nvSpPr>
          <p:cNvPr id="106655" name="Rectangle 159">
            <a:extLst>
              <a:ext uri="{FF2B5EF4-FFF2-40B4-BE49-F238E27FC236}">
                <a16:creationId xmlns:a16="http://schemas.microsoft.com/office/drawing/2014/main" id="{99EF44DC-99B6-823D-8349-6751ADE27FD7}"/>
              </a:ext>
            </a:extLst>
          </p:cNvPr>
          <p:cNvSpPr>
            <a:spLocks noChangeArrowheads="1"/>
          </p:cNvSpPr>
          <p:nvPr/>
        </p:nvSpPr>
        <p:spPr bwMode="auto">
          <a:xfrm rot="-660000">
            <a:off x="5005388" y="3298825"/>
            <a:ext cx="2476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FFFFFF"/>
                </a:solidFill>
                <a:latin typeface="Times New Roman" panose="02020603050405020304" pitchFamily="18" charset="0"/>
              </a:rPr>
              <a:t>l</a:t>
            </a:r>
            <a:endParaRPr lang="en-US" altLang="en-US" sz="2400">
              <a:latin typeface="Times New Roman" panose="02020603050405020304" pitchFamily="18" charset="0"/>
            </a:endParaRPr>
          </a:p>
        </p:txBody>
      </p:sp>
      <p:sp>
        <p:nvSpPr>
          <p:cNvPr id="106656" name="Rectangle 160">
            <a:extLst>
              <a:ext uri="{FF2B5EF4-FFF2-40B4-BE49-F238E27FC236}">
                <a16:creationId xmlns:a16="http://schemas.microsoft.com/office/drawing/2014/main" id="{4F8E92D4-0D1A-148D-C2E8-8E05FC5F0508}"/>
              </a:ext>
            </a:extLst>
          </p:cNvPr>
          <p:cNvSpPr>
            <a:spLocks noChangeArrowheads="1"/>
          </p:cNvSpPr>
          <p:nvPr/>
        </p:nvSpPr>
        <p:spPr bwMode="auto">
          <a:xfrm rot="-660000">
            <a:off x="5245100" y="3241675"/>
            <a:ext cx="3952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7000" b="1">
                <a:solidFill>
                  <a:srgbClr val="FFFFFF"/>
                </a:solidFill>
                <a:latin typeface="Times New Roman" panose="02020603050405020304" pitchFamily="18" charset="0"/>
              </a:rPr>
              <a:t>e</a:t>
            </a:r>
            <a:endParaRPr lang="en-US" altLang="en-US" sz="2400">
              <a:latin typeface="Times New Roman" panose="02020603050405020304" pitchFamily="18" charset="0"/>
            </a:endParaRPr>
          </a:p>
        </p:txBody>
      </p:sp>
      <p:sp>
        <p:nvSpPr>
          <p:cNvPr id="106657" name="Rectangle 161">
            <a:extLst>
              <a:ext uri="{FF2B5EF4-FFF2-40B4-BE49-F238E27FC236}">
                <a16:creationId xmlns:a16="http://schemas.microsoft.com/office/drawing/2014/main" id="{84121D42-401E-24BA-BA36-890D3B0A59CE}"/>
              </a:ext>
            </a:extLst>
          </p:cNvPr>
          <p:cNvSpPr>
            <a:spLocks noChangeArrowheads="1"/>
          </p:cNvSpPr>
          <p:nvPr/>
        </p:nvSpPr>
        <p:spPr bwMode="auto">
          <a:xfrm>
            <a:off x="500063" y="4721225"/>
            <a:ext cx="1285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a:t>
            </a:r>
            <a:endParaRPr lang="en-US" altLang="en-US" sz="2400">
              <a:solidFill>
                <a:srgbClr val="990000"/>
              </a:solidFill>
              <a:latin typeface="Times New Roman" panose="02020603050405020304" pitchFamily="18" charset="0"/>
            </a:endParaRPr>
          </a:p>
        </p:txBody>
      </p:sp>
      <p:sp>
        <p:nvSpPr>
          <p:cNvPr id="106658" name="Rectangle 162">
            <a:extLst>
              <a:ext uri="{FF2B5EF4-FFF2-40B4-BE49-F238E27FC236}">
                <a16:creationId xmlns:a16="http://schemas.microsoft.com/office/drawing/2014/main" id="{47635697-49E4-52A8-1C70-B88298E43422}"/>
              </a:ext>
            </a:extLst>
          </p:cNvPr>
          <p:cNvSpPr>
            <a:spLocks noChangeArrowheads="1"/>
          </p:cNvSpPr>
          <p:nvPr/>
        </p:nvSpPr>
        <p:spPr bwMode="auto">
          <a:xfrm>
            <a:off x="795338" y="4721225"/>
            <a:ext cx="1285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a:t>
            </a:r>
            <a:endParaRPr lang="en-US" altLang="en-US" sz="2400">
              <a:solidFill>
                <a:srgbClr val="990000"/>
              </a:solidFill>
              <a:latin typeface="Times New Roman" panose="02020603050405020304" pitchFamily="18" charset="0"/>
            </a:endParaRPr>
          </a:p>
        </p:txBody>
      </p:sp>
      <p:sp>
        <p:nvSpPr>
          <p:cNvPr id="106659" name="Rectangle 163">
            <a:extLst>
              <a:ext uri="{FF2B5EF4-FFF2-40B4-BE49-F238E27FC236}">
                <a16:creationId xmlns:a16="http://schemas.microsoft.com/office/drawing/2014/main" id="{5038FDE4-4B08-1E7A-7F6A-20DCAEA1C27C}"/>
              </a:ext>
            </a:extLst>
          </p:cNvPr>
          <p:cNvSpPr>
            <a:spLocks noChangeArrowheads="1"/>
          </p:cNvSpPr>
          <p:nvPr/>
        </p:nvSpPr>
        <p:spPr bwMode="auto">
          <a:xfrm>
            <a:off x="1081088" y="4721225"/>
            <a:ext cx="1285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3</a:t>
            </a:r>
            <a:endParaRPr lang="en-US" altLang="en-US" sz="2400">
              <a:solidFill>
                <a:srgbClr val="990000"/>
              </a:solidFill>
              <a:latin typeface="Times New Roman" panose="02020603050405020304" pitchFamily="18" charset="0"/>
            </a:endParaRPr>
          </a:p>
        </p:txBody>
      </p:sp>
      <p:sp>
        <p:nvSpPr>
          <p:cNvPr id="106660" name="Rectangle 164">
            <a:extLst>
              <a:ext uri="{FF2B5EF4-FFF2-40B4-BE49-F238E27FC236}">
                <a16:creationId xmlns:a16="http://schemas.microsoft.com/office/drawing/2014/main" id="{6440D75B-7757-2075-CBE0-106BFB2C397D}"/>
              </a:ext>
            </a:extLst>
          </p:cNvPr>
          <p:cNvSpPr>
            <a:spLocks noChangeArrowheads="1"/>
          </p:cNvSpPr>
          <p:nvPr/>
        </p:nvSpPr>
        <p:spPr bwMode="auto">
          <a:xfrm>
            <a:off x="1368425" y="4721225"/>
            <a:ext cx="1285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4</a:t>
            </a:r>
            <a:endParaRPr lang="en-US" altLang="en-US" sz="2400">
              <a:solidFill>
                <a:srgbClr val="990000"/>
              </a:solidFill>
              <a:latin typeface="Times New Roman" panose="02020603050405020304" pitchFamily="18" charset="0"/>
            </a:endParaRPr>
          </a:p>
        </p:txBody>
      </p:sp>
      <p:sp>
        <p:nvSpPr>
          <p:cNvPr id="106661" name="Rectangle 165">
            <a:extLst>
              <a:ext uri="{FF2B5EF4-FFF2-40B4-BE49-F238E27FC236}">
                <a16:creationId xmlns:a16="http://schemas.microsoft.com/office/drawing/2014/main" id="{22C80CC8-68AB-E961-0A2E-95E30EB2C115}"/>
              </a:ext>
            </a:extLst>
          </p:cNvPr>
          <p:cNvSpPr>
            <a:spLocks noChangeArrowheads="1"/>
          </p:cNvSpPr>
          <p:nvPr/>
        </p:nvSpPr>
        <p:spPr bwMode="auto">
          <a:xfrm>
            <a:off x="1663700" y="4721225"/>
            <a:ext cx="1285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5</a:t>
            </a:r>
            <a:endParaRPr lang="en-US" altLang="en-US" sz="2400">
              <a:solidFill>
                <a:srgbClr val="990000"/>
              </a:solidFill>
              <a:latin typeface="Times New Roman" panose="02020603050405020304" pitchFamily="18" charset="0"/>
            </a:endParaRPr>
          </a:p>
        </p:txBody>
      </p:sp>
      <p:sp>
        <p:nvSpPr>
          <p:cNvPr id="106662" name="Rectangle 166">
            <a:extLst>
              <a:ext uri="{FF2B5EF4-FFF2-40B4-BE49-F238E27FC236}">
                <a16:creationId xmlns:a16="http://schemas.microsoft.com/office/drawing/2014/main" id="{47A5BE97-6F41-1120-0658-001CE5BD5092}"/>
              </a:ext>
            </a:extLst>
          </p:cNvPr>
          <p:cNvSpPr>
            <a:spLocks noChangeArrowheads="1"/>
          </p:cNvSpPr>
          <p:nvPr/>
        </p:nvSpPr>
        <p:spPr bwMode="auto">
          <a:xfrm>
            <a:off x="2247900" y="4721225"/>
            <a:ext cx="1285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7</a:t>
            </a:r>
            <a:endParaRPr lang="en-US" altLang="en-US" sz="2400">
              <a:solidFill>
                <a:srgbClr val="990000"/>
              </a:solidFill>
              <a:latin typeface="Times New Roman" panose="02020603050405020304" pitchFamily="18" charset="0"/>
            </a:endParaRPr>
          </a:p>
        </p:txBody>
      </p:sp>
      <p:sp>
        <p:nvSpPr>
          <p:cNvPr id="106663" name="Rectangle 167">
            <a:extLst>
              <a:ext uri="{FF2B5EF4-FFF2-40B4-BE49-F238E27FC236}">
                <a16:creationId xmlns:a16="http://schemas.microsoft.com/office/drawing/2014/main" id="{0E598F4B-938C-FAEA-438A-EED6D68B2ABD}"/>
              </a:ext>
            </a:extLst>
          </p:cNvPr>
          <p:cNvSpPr>
            <a:spLocks noChangeArrowheads="1"/>
          </p:cNvSpPr>
          <p:nvPr/>
        </p:nvSpPr>
        <p:spPr bwMode="auto">
          <a:xfrm>
            <a:off x="2820988" y="4721225"/>
            <a:ext cx="1285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9</a:t>
            </a:r>
            <a:endParaRPr lang="en-US" altLang="en-US" sz="2400">
              <a:solidFill>
                <a:srgbClr val="990000"/>
              </a:solidFill>
              <a:latin typeface="Times New Roman" panose="02020603050405020304" pitchFamily="18" charset="0"/>
            </a:endParaRPr>
          </a:p>
        </p:txBody>
      </p:sp>
      <p:sp>
        <p:nvSpPr>
          <p:cNvPr id="106664" name="Rectangle 168">
            <a:extLst>
              <a:ext uri="{FF2B5EF4-FFF2-40B4-BE49-F238E27FC236}">
                <a16:creationId xmlns:a16="http://schemas.microsoft.com/office/drawing/2014/main" id="{112242B8-2619-4D44-52E8-7B84EFD99C92}"/>
              </a:ext>
            </a:extLst>
          </p:cNvPr>
          <p:cNvSpPr>
            <a:spLocks noChangeArrowheads="1"/>
          </p:cNvSpPr>
          <p:nvPr/>
        </p:nvSpPr>
        <p:spPr bwMode="auto">
          <a:xfrm>
            <a:off x="3046413"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10</a:t>
            </a:r>
            <a:endParaRPr lang="en-US" altLang="en-US" sz="2400">
              <a:solidFill>
                <a:srgbClr val="990000"/>
              </a:solidFill>
              <a:latin typeface="Times New Roman" panose="02020603050405020304" pitchFamily="18" charset="0"/>
            </a:endParaRPr>
          </a:p>
        </p:txBody>
      </p:sp>
      <p:sp>
        <p:nvSpPr>
          <p:cNvPr id="106665" name="Rectangle 169">
            <a:extLst>
              <a:ext uri="{FF2B5EF4-FFF2-40B4-BE49-F238E27FC236}">
                <a16:creationId xmlns:a16="http://schemas.microsoft.com/office/drawing/2014/main" id="{9E573D99-8C53-0359-9D9A-F4CFA80B6F1A}"/>
              </a:ext>
            </a:extLst>
          </p:cNvPr>
          <p:cNvSpPr>
            <a:spLocks noChangeArrowheads="1"/>
          </p:cNvSpPr>
          <p:nvPr/>
        </p:nvSpPr>
        <p:spPr bwMode="auto">
          <a:xfrm>
            <a:off x="3355975"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11</a:t>
            </a:r>
            <a:endParaRPr lang="en-US" altLang="en-US" sz="2400">
              <a:solidFill>
                <a:srgbClr val="990000"/>
              </a:solidFill>
              <a:latin typeface="Times New Roman" panose="02020603050405020304" pitchFamily="18" charset="0"/>
            </a:endParaRPr>
          </a:p>
        </p:txBody>
      </p:sp>
      <p:sp>
        <p:nvSpPr>
          <p:cNvPr id="106666" name="Rectangle 170">
            <a:extLst>
              <a:ext uri="{FF2B5EF4-FFF2-40B4-BE49-F238E27FC236}">
                <a16:creationId xmlns:a16="http://schemas.microsoft.com/office/drawing/2014/main" id="{BE4C2527-43FE-657E-86A3-1C5C0CC24DAB}"/>
              </a:ext>
            </a:extLst>
          </p:cNvPr>
          <p:cNvSpPr>
            <a:spLocks noChangeArrowheads="1"/>
          </p:cNvSpPr>
          <p:nvPr/>
        </p:nvSpPr>
        <p:spPr bwMode="auto">
          <a:xfrm>
            <a:off x="3633788"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12</a:t>
            </a:r>
            <a:endParaRPr lang="en-US" altLang="en-US" sz="2400">
              <a:solidFill>
                <a:srgbClr val="990000"/>
              </a:solidFill>
              <a:latin typeface="Times New Roman" panose="02020603050405020304" pitchFamily="18" charset="0"/>
            </a:endParaRPr>
          </a:p>
        </p:txBody>
      </p:sp>
      <p:sp>
        <p:nvSpPr>
          <p:cNvPr id="106667" name="Rectangle 171">
            <a:extLst>
              <a:ext uri="{FF2B5EF4-FFF2-40B4-BE49-F238E27FC236}">
                <a16:creationId xmlns:a16="http://schemas.microsoft.com/office/drawing/2014/main" id="{C0ED5E7C-9DF3-B1AE-7BE1-2FC52994D66F}"/>
              </a:ext>
            </a:extLst>
          </p:cNvPr>
          <p:cNvSpPr>
            <a:spLocks noChangeArrowheads="1"/>
          </p:cNvSpPr>
          <p:nvPr/>
        </p:nvSpPr>
        <p:spPr bwMode="auto">
          <a:xfrm>
            <a:off x="3919538"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13</a:t>
            </a:r>
            <a:endParaRPr lang="en-US" altLang="en-US" sz="2400">
              <a:solidFill>
                <a:srgbClr val="990000"/>
              </a:solidFill>
              <a:latin typeface="Times New Roman" panose="02020603050405020304" pitchFamily="18" charset="0"/>
            </a:endParaRPr>
          </a:p>
        </p:txBody>
      </p:sp>
      <p:sp>
        <p:nvSpPr>
          <p:cNvPr id="106668" name="Rectangle 172">
            <a:extLst>
              <a:ext uri="{FF2B5EF4-FFF2-40B4-BE49-F238E27FC236}">
                <a16:creationId xmlns:a16="http://schemas.microsoft.com/office/drawing/2014/main" id="{EC162454-9670-9C26-6903-B0E530D69EAF}"/>
              </a:ext>
            </a:extLst>
          </p:cNvPr>
          <p:cNvSpPr>
            <a:spLocks noChangeArrowheads="1"/>
          </p:cNvSpPr>
          <p:nvPr/>
        </p:nvSpPr>
        <p:spPr bwMode="auto">
          <a:xfrm>
            <a:off x="4532313"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15</a:t>
            </a:r>
            <a:endParaRPr lang="en-US" altLang="en-US" sz="2400">
              <a:solidFill>
                <a:srgbClr val="990000"/>
              </a:solidFill>
              <a:latin typeface="Times New Roman" panose="02020603050405020304" pitchFamily="18" charset="0"/>
            </a:endParaRPr>
          </a:p>
        </p:txBody>
      </p:sp>
      <p:sp>
        <p:nvSpPr>
          <p:cNvPr id="106669" name="Rectangle 173">
            <a:extLst>
              <a:ext uri="{FF2B5EF4-FFF2-40B4-BE49-F238E27FC236}">
                <a16:creationId xmlns:a16="http://schemas.microsoft.com/office/drawing/2014/main" id="{7F4A79B8-5E2D-5F82-FCE4-978DD89397D8}"/>
              </a:ext>
            </a:extLst>
          </p:cNvPr>
          <p:cNvSpPr>
            <a:spLocks noChangeArrowheads="1"/>
          </p:cNvSpPr>
          <p:nvPr/>
        </p:nvSpPr>
        <p:spPr bwMode="auto">
          <a:xfrm>
            <a:off x="4824413"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16</a:t>
            </a:r>
            <a:endParaRPr lang="en-US" altLang="en-US" sz="2400">
              <a:solidFill>
                <a:srgbClr val="990000"/>
              </a:solidFill>
              <a:latin typeface="Times New Roman" panose="02020603050405020304" pitchFamily="18" charset="0"/>
            </a:endParaRPr>
          </a:p>
        </p:txBody>
      </p:sp>
      <p:sp>
        <p:nvSpPr>
          <p:cNvPr id="106670" name="Rectangle 174">
            <a:extLst>
              <a:ext uri="{FF2B5EF4-FFF2-40B4-BE49-F238E27FC236}">
                <a16:creationId xmlns:a16="http://schemas.microsoft.com/office/drawing/2014/main" id="{214BFFF6-ECE6-C91A-3A34-3A7D66B05683}"/>
              </a:ext>
            </a:extLst>
          </p:cNvPr>
          <p:cNvSpPr>
            <a:spLocks noChangeArrowheads="1"/>
          </p:cNvSpPr>
          <p:nvPr/>
        </p:nvSpPr>
        <p:spPr bwMode="auto">
          <a:xfrm>
            <a:off x="5116513"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17</a:t>
            </a:r>
            <a:endParaRPr lang="en-US" altLang="en-US" sz="2400">
              <a:solidFill>
                <a:srgbClr val="990000"/>
              </a:solidFill>
              <a:latin typeface="Times New Roman" panose="02020603050405020304" pitchFamily="18" charset="0"/>
            </a:endParaRPr>
          </a:p>
        </p:txBody>
      </p:sp>
      <p:sp>
        <p:nvSpPr>
          <p:cNvPr id="106671" name="Rectangle 175">
            <a:extLst>
              <a:ext uri="{FF2B5EF4-FFF2-40B4-BE49-F238E27FC236}">
                <a16:creationId xmlns:a16="http://schemas.microsoft.com/office/drawing/2014/main" id="{5F817396-A3CB-7D7C-C38E-0EA23134CDA0}"/>
              </a:ext>
            </a:extLst>
          </p:cNvPr>
          <p:cNvSpPr>
            <a:spLocks noChangeArrowheads="1"/>
          </p:cNvSpPr>
          <p:nvPr/>
        </p:nvSpPr>
        <p:spPr bwMode="auto">
          <a:xfrm>
            <a:off x="5407025"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18</a:t>
            </a:r>
            <a:endParaRPr lang="en-US" altLang="en-US" sz="2400">
              <a:solidFill>
                <a:srgbClr val="990000"/>
              </a:solidFill>
              <a:latin typeface="Times New Roman" panose="02020603050405020304" pitchFamily="18" charset="0"/>
            </a:endParaRPr>
          </a:p>
        </p:txBody>
      </p:sp>
      <p:sp>
        <p:nvSpPr>
          <p:cNvPr id="106672" name="Rectangle 176">
            <a:extLst>
              <a:ext uri="{FF2B5EF4-FFF2-40B4-BE49-F238E27FC236}">
                <a16:creationId xmlns:a16="http://schemas.microsoft.com/office/drawing/2014/main" id="{6A011658-6FBA-D22F-DB6B-6F6FA82E0AE6}"/>
              </a:ext>
            </a:extLst>
          </p:cNvPr>
          <p:cNvSpPr>
            <a:spLocks noChangeArrowheads="1"/>
          </p:cNvSpPr>
          <p:nvPr/>
        </p:nvSpPr>
        <p:spPr bwMode="auto">
          <a:xfrm>
            <a:off x="5692775"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19</a:t>
            </a:r>
            <a:endParaRPr lang="en-US" altLang="en-US" sz="2400">
              <a:solidFill>
                <a:srgbClr val="990000"/>
              </a:solidFill>
              <a:latin typeface="Times New Roman" panose="02020603050405020304" pitchFamily="18" charset="0"/>
            </a:endParaRPr>
          </a:p>
        </p:txBody>
      </p:sp>
      <p:sp>
        <p:nvSpPr>
          <p:cNvPr id="106673" name="Rectangle 177">
            <a:extLst>
              <a:ext uri="{FF2B5EF4-FFF2-40B4-BE49-F238E27FC236}">
                <a16:creationId xmlns:a16="http://schemas.microsoft.com/office/drawing/2014/main" id="{E39B7BCF-641D-4B8B-16CE-A1A853C8E52D}"/>
              </a:ext>
            </a:extLst>
          </p:cNvPr>
          <p:cNvSpPr>
            <a:spLocks noChangeArrowheads="1"/>
          </p:cNvSpPr>
          <p:nvPr/>
        </p:nvSpPr>
        <p:spPr bwMode="auto">
          <a:xfrm>
            <a:off x="5988050"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20</a:t>
            </a:r>
            <a:endParaRPr lang="en-US" altLang="en-US" sz="2400">
              <a:solidFill>
                <a:srgbClr val="990000"/>
              </a:solidFill>
              <a:latin typeface="Times New Roman" panose="02020603050405020304" pitchFamily="18" charset="0"/>
            </a:endParaRPr>
          </a:p>
        </p:txBody>
      </p:sp>
      <p:sp>
        <p:nvSpPr>
          <p:cNvPr id="106674" name="Rectangle 178">
            <a:extLst>
              <a:ext uri="{FF2B5EF4-FFF2-40B4-BE49-F238E27FC236}">
                <a16:creationId xmlns:a16="http://schemas.microsoft.com/office/drawing/2014/main" id="{B8A0B44A-F562-EA33-01AB-A87CC335FADA}"/>
              </a:ext>
            </a:extLst>
          </p:cNvPr>
          <p:cNvSpPr>
            <a:spLocks noChangeArrowheads="1"/>
          </p:cNvSpPr>
          <p:nvPr/>
        </p:nvSpPr>
        <p:spPr bwMode="auto">
          <a:xfrm>
            <a:off x="6296025"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21</a:t>
            </a:r>
            <a:endParaRPr lang="en-US" altLang="en-US" sz="2400">
              <a:solidFill>
                <a:srgbClr val="990000"/>
              </a:solidFill>
              <a:latin typeface="Times New Roman" panose="02020603050405020304" pitchFamily="18" charset="0"/>
            </a:endParaRPr>
          </a:p>
        </p:txBody>
      </p:sp>
      <p:sp>
        <p:nvSpPr>
          <p:cNvPr id="106675" name="Rectangle 179">
            <a:extLst>
              <a:ext uri="{FF2B5EF4-FFF2-40B4-BE49-F238E27FC236}">
                <a16:creationId xmlns:a16="http://schemas.microsoft.com/office/drawing/2014/main" id="{220B8232-9CF3-37C4-E3A8-84BD4D1C7230}"/>
              </a:ext>
            </a:extLst>
          </p:cNvPr>
          <p:cNvSpPr>
            <a:spLocks noChangeArrowheads="1"/>
          </p:cNvSpPr>
          <p:nvPr/>
        </p:nvSpPr>
        <p:spPr bwMode="auto">
          <a:xfrm>
            <a:off x="6869113"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23</a:t>
            </a:r>
            <a:endParaRPr lang="en-US" altLang="en-US" sz="2400">
              <a:solidFill>
                <a:srgbClr val="990000"/>
              </a:solidFill>
              <a:latin typeface="Times New Roman" panose="02020603050405020304" pitchFamily="18" charset="0"/>
            </a:endParaRPr>
          </a:p>
        </p:txBody>
      </p:sp>
      <p:sp>
        <p:nvSpPr>
          <p:cNvPr id="106676" name="Rectangle 180">
            <a:extLst>
              <a:ext uri="{FF2B5EF4-FFF2-40B4-BE49-F238E27FC236}">
                <a16:creationId xmlns:a16="http://schemas.microsoft.com/office/drawing/2014/main" id="{3E9CC07D-8CDF-1239-D6DF-CCCCB1F51F12}"/>
              </a:ext>
            </a:extLst>
          </p:cNvPr>
          <p:cNvSpPr>
            <a:spLocks noChangeArrowheads="1"/>
          </p:cNvSpPr>
          <p:nvPr/>
        </p:nvSpPr>
        <p:spPr bwMode="auto">
          <a:xfrm>
            <a:off x="6567488"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22</a:t>
            </a:r>
            <a:endParaRPr lang="en-US" altLang="en-US" sz="2400">
              <a:solidFill>
                <a:srgbClr val="990000"/>
              </a:solidFill>
              <a:latin typeface="Times New Roman" panose="02020603050405020304" pitchFamily="18" charset="0"/>
            </a:endParaRPr>
          </a:p>
        </p:txBody>
      </p:sp>
      <p:sp>
        <p:nvSpPr>
          <p:cNvPr id="106677" name="Rectangle 181">
            <a:extLst>
              <a:ext uri="{FF2B5EF4-FFF2-40B4-BE49-F238E27FC236}">
                <a16:creationId xmlns:a16="http://schemas.microsoft.com/office/drawing/2014/main" id="{FB0D29DB-E94E-C3FD-0A9C-AFF0E44AC106}"/>
              </a:ext>
            </a:extLst>
          </p:cNvPr>
          <p:cNvSpPr>
            <a:spLocks noChangeArrowheads="1"/>
          </p:cNvSpPr>
          <p:nvPr/>
        </p:nvSpPr>
        <p:spPr bwMode="auto">
          <a:xfrm>
            <a:off x="7167563"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24</a:t>
            </a:r>
            <a:endParaRPr lang="en-US" altLang="en-US" sz="2400">
              <a:solidFill>
                <a:srgbClr val="990000"/>
              </a:solidFill>
              <a:latin typeface="Times New Roman" panose="02020603050405020304" pitchFamily="18" charset="0"/>
            </a:endParaRPr>
          </a:p>
        </p:txBody>
      </p:sp>
      <p:sp>
        <p:nvSpPr>
          <p:cNvPr id="106678" name="Rectangle 182">
            <a:extLst>
              <a:ext uri="{FF2B5EF4-FFF2-40B4-BE49-F238E27FC236}">
                <a16:creationId xmlns:a16="http://schemas.microsoft.com/office/drawing/2014/main" id="{C6809472-D092-C271-828F-0FB577F645BC}"/>
              </a:ext>
            </a:extLst>
          </p:cNvPr>
          <p:cNvSpPr>
            <a:spLocks noChangeArrowheads="1"/>
          </p:cNvSpPr>
          <p:nvPr/>
        </p:nvSpPr>
        <p:spPr bwMode="auto">
          <a:xfrm>
            <a:off x="8029575"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27</a:t>
            </a:r>
            <a:endParaRPr lang="en-US" altLang="en-US" sz="2400">
              <a:solidFill>
                <a:srgbClr val="990000"/>
              </a:solidFill>
              <a:latin typeface="Times New Roman" panose="02020603050405020304" pitchFamily="18" charset="0"/>
            </a:endParaRPr>
          </a:p>
        </p:txBody>
      </p:sp>
      <p:sp>
        <p:nvSpPr>
          <p:cNvPr id="106679" name="Rectangle 183">
            <a:extLst>
              <a:ext uri="{FF2B5EF4-FFF2-40B4-BE49-F238E27FC236}">
                <a16:creationId xmlns:a16="http://schemas.microsoft.com/office/drawing/2014/main" id="{5D2ED365-1CB9-1857-B07E-87E605773E6D}"/>
              </a:ext>
            </a:extLst>
          </p:cNvPr>
          <p:cNvSpPr>
            <a:spLocks noChangeArrowheads="1"/>
          </p:cNvSpPr>
          <p:nvPr/>
        </p:nvSpPr>
        <p:spPr bwMode="auto">
          <a:xfrm>
            <a:off x="7450138"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25</a:t>
            </a:r>
            <a:endParaRPr lang="en-US" altLang="en-US" sz="2400">
              <a:solidFill>
                <a:srgbClr val="990000"/>
              </a:solidFill>
              <a:latin typeface="Times New Roman" panose="02020603050405020304" pitchFamily="18" charset="0"/>
            </a:endParaRPr>
          </a:p>
        </p:txBody>
      </p:sp>
      <p:sp>
        <p:nvSpPr>
          <p:cNvPr id="106680" name="Rectangle 184">
            <a:extLst>
              <a:ext uri="{FF2B5EF4-FFF2-40B4-BE49-F238E27FC236}">
                <a16:creationId xmlns:a16="http://schemas.microsoft.com/office/drawing/2014/main" id="{ACA7F2B3-499E-67BD-C762-81C809B7CA3E}"/>
              </a:ext>
            </a:extLst>
          </p:cNvPr>
          <p:cNvSpPr>
            <a:spLocks noChangeArrowheads="1"/>
          </p:cNvSpPr>
          <p:nvPr/>
        </p:nvSpPr>
        <p:spPr bwMode="auto">
          <a:xfrm>
            <a:off x="7731125"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26</a:t>
            </a:r>
            <a:endParaRPr lang="en-US" altLang="en-US" sz="2400">
              <a:solidFill>
                <a:srgbClr val="990000"/>
              </a:solidFill>
              <a:latin typeface="Times New Roman" panose="02020603050405020304" pitchFamily="18" charset="0"/>
            </a:endParaRPr>
          </a:p>
        </p:txBody>
      </p:sp>
      <p:sp>
        <p:nvSpPr>
          <p:cNvPr id="106681" name="Rectangle 185">
            <a:extLst>
              <a:ext uri="{FF2B5EF4-FFF2-40B4-BE49-F238E27FC236}">
                <a16:creationId xmlns:a16="http://schemas.microsoft.com/office/drawing/2014/main" id="{BDC57354-A513-4E30-5F0D-FFA27E4E1DA1}"/>
              </a:ext>
            </a:extLst>
          </p:cNvPr>
          <p:cNvSpPr>
            <a:spLocks noChangeArrowheads="1"/>
          </p:cNvSpPr>
          <p:nvPr/>
        </p:nvSpPr>
        <p:spPr bwMode="auto">
          <a:xfrm>
            <a:off x="8315325"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28</a:t>
            </a:r>
            <a:endParaRPr lang="en-US" altLang="en-US" sz="2400">
              <a:solidFill>
                <a:srgbClr val="990000"/>
              </a:solidFill>
              <a:latin typeface="Times New Roman" panose="02020603050405020304" pitchFamily="18" charset="0"/>
            </a:endParaRPr>
          </a:p>
        </p:txBody>
      </p:sp>
      <p:sp>
        <p:nvSpPr>
          <p:cNvPr id="106682" name="Rectangle 186">
            <a:extLst>
              <a:ext uri="{FF2B5EF4-FFF2-40B4-BE49-F238E27FC236}">
                <a16:creationId xmlns:a16="http://schemas.microsoft.com/office/drawing/2014/main" id="{31153D87-12C1-8F7C-7514-2FBEC8E70B10}"/>
              </a:ext>
            </a:extLst>
          </p:cNvPr>
          <p:cNvSpPr>
            <a:spLocks noChangeArrowheads="1"/>
          </p:cNvSpPr>
          <p:nvPr/>
        </p:nvSpPr>
        <p:spPr bwMode="auto">
          <a:xfrm>
            <a:off x="8610600" y="4721225"/>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29</a:t>
            </a:r>
            <a:endParaRPr lang="en-US" altLang="en-US" sz="2400">
              <a:solidFill>
                <a:srgbClr val="990000"/>
              </a:solidFill>
              <a:latin typeface="Times New Roman" panose="02020603050405020304" pitchFamily="18" charset="0"/>
            </a:endParaRPr>
          </a:p>
        </p:txBody>
      </p:sp>
      <p:sp>
        <p:nvSpPr>
          <p:cNvPr id="106683" name="Rectangle 187">
            <a:extLst>
              <a:ext uri="{FF2B5EF4-FFF2-40B4-BE49-F238E27FC236}">
                <a16:creationId xmlns:a16="http://schemas.microsoft.com/office/drawing/2014/main" id="{4D8162B5-D622-E068-0641-BA16048F6770}"/>
              </a:ext>
            </a:extLst>
          </p:cNvPr>
          <p:cNvSpPr>
            <a:spLocks noChangeArrowheads="1"/>
          </p:cNvSpPr>
          <p:nvPr/>
        </p:nvSpPr>
        <p:spPr bwMode="auto">
          <a:xfrm>
            <a:off x="1943100" y="4721225"/>
            <a:ext cx="1285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6</a:t>
            </a:r>
            <a:endParaRPr lang="en-US" altLang="en-US" sz="2400">
              <a:solidFill>
                <a:srgbClr val="990000"/>
              </a:solidFill>
              <a:latin typeface="Times New Roman" panose="02020603050405020304" pitchFamily="18" charset="0"/>
            </a:endParaRPr>
          </a:p>
        </p:txBody>
      </p:sp>
      <p:sp>
        <p:nvSpPr>
          <p:cNvPr id="106684" name="Rectangle 188">
            <a:extLst>
              <a:ext uri="{FF2B5EF4-FFF2-40B4-BE49-F238E27FC236}">
                <a16:creationId xmlns:a16="http://schemas.microsoft.com/office/drawing/2014/main" id="{80B0BDE5-A135-D27F-59B8-2F3140D78195}"/>
              </a:ext>
            </a:extLst>
          </p:cNvPr>
          <p:cNvSpPr>
            <a:spLocks noChangeArrowheads="1"/>
          </p:cNvSpPr>
          <p:nvPr/>
        </p:nvSpPr>
        <p:spPr bwMode="auto">
          <a:xfrm>
            <a:off x="2522538" y="4721225"/>
            <a:ext cx="1285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8</a:t>
            </a:r>
            <a:endParaRPr lang="en-US" altLang="en-US" sz="2400">
              <a:solidFill>
                <a:srgbClr val="990000"/>
              </a:solidFill>
              <a:latin typeface="Times New Roman" panose="02020603050405020304" pitchFamily="18" charset="0"/>
            </a:endParaRPr>
          </a:p>
        </p:txBody>
      </p:sp>
      <p:sp>
        <p:nvSpPr>
          <p:cNvPr id="106685" name="Rectangle 189">
            <a:extLst>
              <a:ext uri="{FF2B5EF4-FFF2-40B4-BE49-F238E27FC236}">
                <a16:creationId xmlns:a16="http://schemas.microsoft.com/office/drawing/2014/main" id="{F28D8130-1598-CEE4-EB90-99284077E047}"/>
              </a:ext>
            </a:extLst>
          </p:cNvPr>
          <p:cNvSpPr>
            <a:spLocks noChangeArrowheads="1"/>
          </p:cNvSpPr>
          <p:nvPr/>
        </p:nvSpPr>
        <p:spPr bwMode="auto">
          <a:xfrm>
            <a:off x="4222750" y="4724400"/>
            <a:ext cx="25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a:solidFill>
                  <a:srgbClr val="990000"/>
                </a:solidFill>
                <a:latin typeface="AvantGarde Bk BT" pitchFamily="34" charset="0"/>
              </a:rPr>
              <a:t>14</a:t>
            </a:r>
            <a:endParaRPr lang="en-US" altLang="en-US" sz="2400">
              <a:solidFill>
                <a:srgbClr val="990000"/>
              </a:solidFill>
              <a:latin typeface="Times New Roman" panose="02020603050405020304" pitchFamily="18" charset="0"/>
            </a:endParaRPr>
          </a:p>
        </p:txBody>
      </p:sp>
      <p:sp>
        <p:nvSpPr>
          <p:cNvPr id="137406" name="Rectangle 190">
            <a:extLst>
              <a:ext uri="{FF2B5EF4-FFF2-40B4-BE49-F238E27FC236}">
                <a16:creationId xmlns:a16="http://schemas.microsoft.com/office/drawing/2014/main" id="{2588415B-932A-CC2F-8CF3-784041BE1C7A}"/>
              </a:ext>
            </a:extLst>
          </p:cNvPr>
          <p:cNvSpPr>
            <a:spLocks noChangeArrowheads="1"/>
          </p:cNvSpPr>
          <p:nvPr/>
        </p:nvSpPr>
        <p:spPr bwMode="auto">
          <a:xfrm>
            <a:off x="1447800" y="692150"/>
            <a:ext cx="6324600" cy="205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1" hangingPunct="1">
              <a:defRPr/>
            </a:pPr>
            <a:r>
              <a:rPr lang="en-US" sz="6300" b="1" dirty="0">
                <a:solidFill>
                  <a:schemeClr val="tx2"/>
                </a:solidFill>
                <a:effectLst>
                  <a:outerShdw blurRad="38100" dist="38100" dir="2700000" algn="tl">
                    <a:srgbClr val="000000"/>
                  </a:outerShdw>
                </a:effectLst>
                <a:latin typeface="Garamond" pitchFamily="18" charset="0"/>
              </a:rPr>
              <a:t>Standard Days Method</a:t>
            </a:r>
          </a:p>
        </p:txBody>
      </p:sp>
      <p:sp>
        <p:nvSpPr>
          <p:cNvPr id="106687" name="Slide Number Placeholder 2">
            <a:extLst>
              <a:ext uri="{FF2B5EF4-FFF2-40B4-BE49-F238E27FC236}">
                <a16:creationId xmlns:a16="http://schemas.microsoft.com/office/drawing/2014/main" id="{B6A950B5-D214-DE12-374B-809A33839C79}"/>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F5B3E298-70B5-4A85-8DB0-785419FF4A97}" type="slidenum">
              <a:rPr lang="en-US" altLang="en-US" sz="1200">
                <a:latin typeface="Arial" panose="020B0604020202020204" pitchFamily="34" charset="0"/>
              </a:rPr>
              <a:pPr>
                <a:spcBef>
                  <a:spcPct val="0"/>
                </a:spcBef>
                <a:buClrTx/>
                <a:buSzTx/>
                <a:buFontTx/>
                <a:buNone/>
              </a:pPr>
              <a:t>51</a:t>
            </a:fld>
            <a:endParaRPr lang="en-US" altLang="en-US" sz="1200">
              <a:latin typeface="Arial" panose="020B0604020202020204" pitchFamily="34" charset="0"/>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3">
            <a:extLst>
              <a:ext uri="{FF2B5EF4-FFF2-40B4-BE49-F238E27FC236}">
                <a16:creationId xmlns:a16="http://schemas.microsoft.com/office/drawing/2014/main" id="{49A5D054-07ED-2610-021F-DA109EFB3623}"/>
              </a:ext>
            </a:extLst>
          </p:cNvPr>
          <p:cNvSpPr>
            <a:spLocks noGrp="1" noRot="1" noChangeArrowheads="1"/>
          </p:cNvSpPr>
          <p:nvPr>
            <p:ph type="title"/>
          </p:nvPr>
        </p:nvSpPr>
        <p:spPr>
          <a:xfrm>
            <a:off x="457200" y="549275"/>
            <a:ext cx="8229600" cy="868363"/>
          </a:xfrm>
        </p:spPr>
        <p:txBody>
          <a:bodyPr/>
          <a:lstStyle/>
          <a:p>
            <a:pPr eaLnBrk="1" hangingPunct="1"/>
            <a:r>
              <a:rPr lang="en-US" altLang="en-US">
                <a:solidFill>
                  <a:srgbClr val="FF0000"/>
                </a:solidFill>
                <a:effectLst/>
              </a:rPr>
              <a:t>Summary</a:t>
            </a:r>
          </a:p>
        </p:txBody>
      </p:sp>
      <p:sp>
        <p:nvSpPr>
          <p:cNvPr id="153604" name="Rectangle 4">
            <a:extLst>
              <a:ext uri="{FF2B5EF4-FFF2-40B4-BE49-F238E27FC236}">
                <a16:creationId xmlns:a16="http://schemas.microsoft.com/office/drawing/2014/main" id="{0ED72D95-BBA1-5275-B6DD-CCD3C83B8DFE}"/>
              </a:ext>
            </a:extLst>
          </p:cNvPr>
          <p:cNvSpPr>
            <a:spLocks noGrp="1" noChangeArrowheads="1"/>
          </p:cNvSpPr>
          <p:nvPr>
            <p:ph type="body" sz="half" idx="2"/>
          </p:nvPr>
        </p:nvSpPr>
        <p:spPr>
          <a:xfrm>
            <a:off x="3851275" y="1600200"/>
            <a:ext cx="4835525" cy="4525963"/>
          </a:xfrm>
        </p:spPr>
        <p:txBody>
          <a:bodyPr/>
          <a:lstStyle/>
          <a:p>
            <a:pPr eaLnBrk="1" hangingPunct="1">
              <a:lnSpc>
                <a:spcPct val="90000"/>
              </a:lnSpc>
              <a:defRPr/>
            </a:pPr>
            <a:r>
              <a:rPr lang="en-US" sz="2800" dirty="0">
                <a:effectLst/>
              </a:rPr>
              <a:t>Standard Days Method is a simple method that fills a family planning gap</a:t>
            </a:r>
          </a:p>
          <a:p>
            <a:pPr eaLnBrk="1" hangingPunct="1">
              <a:lnSpc>
                <a:spcPct val="90000"/>
              </a:lnSpc>
              <a:defRPr/>
            </a:pPr>
            <a:r>
              <a:rPr lang="en-US" sz="2800" dirty="0">
                <a:effectLst/>
              </a:rPr>
              <a:t>Based on probabilities of becoming pregnant during the menstrual cycle</a:t>
            </a:r>
          </a:p>
          <a:p>
            <a:pPr eaLnBrk="1" hangingPunct="1">
              <a:lnSpc>
                <a:spcPct val="90000"/>
              </a:lnSpc>
              <a:defRPr/>
            </a:pPr>
            <a:r>
              <a:rPr lang="en-US" sz="2800" dirty="0">
                <a:effectLst/>
              </a:rPr>
              <a:t>Uses a string of beads to represent the cycle and identify days 8-19 as days to not engage in unprotected sex</a:t>
            </a:r>
          </a:p>
          <a:p>
            <a:pPr eaLnBrk="1" hangingPunct="1">
              <a:lnSpc>
                <a:spcPct val="90000"/>
              </a:lnSpc>
              <a:defRPr/>
            </a:pPr>
            <a:endParaRPr lang="en-US" sz="2400" dirty="0"/>
          </a:p>
        </p:txBody>
      </p:sp>
      <p:pic>
        <p:nvPicPr>
          <p:cNvPr id="108548" name="Picture 5" descr="slide24">
            <a:extLst>
              <a:ext uri="{FF2B5EF4-FFF2-40B4-BE49-F238E27FC236}">
                <a16:creationId xmlns:a16="http://schemas.microsoft.com/office/drawing/2014/main" id="{44C84B25-681E-E275-6DA3-38E952FFC510}"/>
              </a:ext>
            </a:extLst>
          </p:cNvPr>
          <p:cNvPicPr>
            <a:picLocks noGrp="1" noChangeAspect="1" noChangeArrowheads="1"/>
          </p:cNvPicPr>
          <p:nvPr>
            <p:ph type="clipArt" sz="half" idx="1"/>
          </p:nvPr>
        </p:nvPicPr>
        <p:blipFill>
          <a:blip r:embed="rId3">
            <a:extLst>
              <a:ext uri="{28A0092B-C50C-407E-A947-70E740481C1C}">
                <a14:useLocalDpi xmlns:a14="http://schemas.microsoft.com/office/drawing/2010/main" val="0"/>
              </a:ext>
            </a:extLst>
          </a:blip>
          <a:srcRect/>
          <a:stretch>
            <a:fillRect/>
          </a:stretch>
        </p:blipFill>
        <p:spPr>
          <a:xfrm>
            <a:off x="304800" y="1927225"/>
            <a:ext cx="3330575" cy="27971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08549" name="Slide Number Placeholder 2">
            <a:extLst>
              <a:ext uri="{FF2B5EF4-FFF2-40B4-BE49-F238E27FC236}">
                <a16:creationId xmlns:a16="http://schemas.microsoft.com/office/drawing/2014/main" id="{0A664D0A-EBA7-0814-A287-1279CD490797}"/>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6350B584-ABA0-4A7A-9A97-C6CC0509F819}" type="slidenum">
              <a:rPr lang="en-US" altLang="en-US" sz="1200">
                <a:latin typeface="Arial" panose="020B0604020202020204" pitchFamily="34" charset="0"/>
              </a:rPr>
              <a:pPr>
                <a:spcBef>
                  <a:spcPct val="0"/>
                </a:spcBef>
                <a:buClrTx/>
                <a:buSzTx/>
                <a:buFontTx/>
                <a:buNone/>
              </a:pPr>
              <a:t>52</a:t>
            </a:fld>
            <a:endParaRPr lang="en-US" altLang="en-US" sz="1200">
              <a:latin typeface="Arial" panose="020B0604020202020204" pitchFamily="34" charset="0"/>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Number Placeholder 4">
            <a:extLst>
              <a:ext uri="{FF2B5EF4-FFF2-40B4-BE49-F238E27FC236}">
                <a16:creationId xmlns:a16="http://schemas.microsoft.com/office/drawing/2014/main" id="{8DD1CD02-611E-3260-A987-C7E3B05718DF}"/>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D3B976C5-A31A-4902-B027-41A543666EE1}" type="slidenum">
              <a:rPr lang="en-US" altLang="en-US" sz="1200">
                <a:latin typeface="Arial" panose="020B0604020202020204" pitchFamily="34" charset="0"/>
              </a:rPr>
              <a:pPr>
                <a:spcBef>
                  <a:spcPct val="0"/>
                </a:spcBef>
                <a:buClrTx/>
                <a:buSzTx/>
                <a:buFontTx/>
                <a:buNone/>
              </a:pPr>
              <a:t>53</a:t>
            </a:fld>
            <a:endParaRPr lang="en-US" altLang="en-US" sz="1200">
              <a:latin typeface="Arial" panose="020B0604020202020204" pitchFamily="34" charset="0"/>
            </a:endParaRPr>
          </a:p>
        </p:txBody>
      </p:sp>
      <p:sp>
        <p:nvSpPr>
          <p:cNvPr id="110595" name="Rectangle 2">
            <a:extLst>
              <a:ext uri="{FF2B5EF4-FFF2-40B4-BE49-F238E27FC236}">
                <a16:creationId xmlns:a16="http://schemas.microsoft.com/office/drawing/2014/main" id="{E297192E-6186-FF2A-08E4-31ECA553722F}"/>
              </a:ext>
            </a:extLst>
          </p:cNvPr>
          <p:cNvSpPr>
            <a:spLocks noGrp="1" noRot="1" noChangeArrowheads="1"/>
          </p:cNvSpPr>
          <p:nvPr>
            <p:ph type="title"/>
          </p:nvPr>
        </p:nvSpPr>
        <p:spPr/>
        <p:txBody>
          <a:bodyPr lIns="88900" tIns="44450" rIns="88900" bIns="44450"/>
          <a:lstStyle/>
          <a:p>
            <a:pPr eaLnBrk="1" hangingPunct="1"/>
            <a:r>
              <a:rPr lang="en-US" altLang="en-US">
                <a:solidFill>
                  <a:srgbClr val="FF0000"/>
                </a:solidFill>
                <a:effectLst/>
              </a:rPr>
              <a:t>Spermicides</a:t>
            </a:r>
          </a:p>
        </p:txBody>
      </p:sp>
      <p:sp>
        <p:nvSpPr>
          <p:cNvPr id="110596" name="Rectangle 3">
            <a:extLst>
              <a:ext uri="{FF2B5EF4-FFF2-40B4-BE49-F238E27FC236}">
                <a16:creationId xmlns:a16="http://schemas.microsoft.com/office/drawing/2014/main" id="{D65D1C53-48D4-383A-4102-8AA87AEFABFE}"/>
              </a:ext>
            </a:extLst>
          </p:cNvPr>
          <p:cNvSpPr>
            <a:spLocks noGrp="1" noChangeArrowheads="1"/>
          </p:cNvSpPr>
          <p:nvPr>
            <p:ph type="body" idx="1"/>
          </p:nvPr>
        </p:nvSpPr>
        <p:spPr/>
        <p:txBody>
          <a:bodyPr lIns="88900" tIns="44450" rIns="88900" bIns="44450"/>
          <a:lstStyle/>
          <a:p>
            <a:pPr eaLnBrk="1" hangingPunct="1">
              <a:buFont typeface="Wingdings" panose="05000000000000000000" pitchFamily="2" charset="2"/>
              <a:buNone/>
            </a:pPr>
            <a:r>
              <a:rPr lang="en-US" altLang="en-US" i="1">
                <a:solidFill>
                  <a:srgbClr val="0070C0"/>
                </a:solidFill>
                <a:effectLst/>
              </a:rPr>
              <a:t>Definition:</a:t>
            </a:r>
          </a:p>
          <a:p>
            <a:pPr lvl="1" eaLnBrk="1" hangingPunct="1"/>
            <a:r>
              <a:rPr lang="en-US" altLang="en-US" i="1">
                <a:solidFill>
                  <a:srgbClr val="0070C0"/>
                </a:solidFill>
                <a:effectLst/>
              </a:rPr>
              <a:t>Chemicals (usually nonoxynol-9) that inactivate or kill sperm</a:t>
            </a:r>
          </a:p>
          <a:p>
            <a:pPr eaLnBrk="1" hangingPunct="1">
              <a:buFont typeface="Wingdings" panose="05000000000000000000" pitchFamily="2" charset="2"/>
              <a:buNone/>
            </a:pPr>
            <a:r>
              <a:rPr lang="en-US" altLang="en-US" i="1">
                <a:solidFill>
                  <a:srgbClr val="0070C0"/>
                </a:solidFill>
                <a:effectLst/>
              </a:rPr>
              <a:t>Types:</a:t>
            </a:r>
          </a:p>
          <a:p>
            <a:pPr lvl="1" eaLnBrk="1" hangingPunct="1"/>
            <a:r>
              <a:rPr lang="en-US" altLang="en-US" i="1">
                <a:solidFill>
                  <a:srgbClr val="0070C0"/>
                </a:solidFill>
                <a:effectLst/>
              </a:rPr>
              <a:t>Aerosols (foams)</a:t>
            </a:r>
          </a:p>
          <a:p>
            <a:pPr lvl="1" eaLnBrk="1" hangingPunct="1"/>
            <a:r>
              <a:rPr lang="en-US" altLang="en-US" i="1">
                <a:solidFill>
                  <a:srgbClr val="0070C0"/>
                </a:solidFill>
                <a:effectLst/>
              </a:rPr>
              <a:t>Vaginal tablets, suppositories or dissolvable film</a:t>
            </a:r>
          </a:p>
          <a:p>
            <a:pPr lvl="1" eaLnBrk="1" hangingPunct="1"/>
            <a:r>
              <a:rPr lang="en-US" altLang="en-US" i="1">
                <a:solidFill>
                  <a:srgbClr val="0070C0"/>
                </a:solidFill>
                <a:effectLst/>
              </a:rPr>
              <a:t>Creams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Number Placeholder 4">
            <a:extLst>
              <a:ext uri="{FF2B5EF4-FFF2-40B4-BE49-F238E27FC236}">
                <a16:creationId xmlns:a16="http://schemas.microsoft.com/office/drawing/2014/main" id="{1BAFFB2B-C0BD-440A-2D2C-313227EB3638}"/>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ED6189F8-E247-4108-998A-2EA6205784B5}" type="slidenum">
              <a:rPr lang="en-US" altLang="en-US" sz="1200" i="1">
                <a:solidFill>
                  <a:srgbClr val="0070C0"/>
                </a:solidFill>
                <a:latin typeface="Arial" panose="020B0604020202020204" pitchFamily="34" charset="0"/>
              </a:rPr>
              <a:pPr>
                <a:spcBef>
                  <a:spcPct val="0"/>
                </a:spcBef>
                <a:buClrTx/>
                <a:buSzTx/>
                <a:buFontTx/>
                <a:buNone/>
              </a:pPr>
              <a:t>54</a:t>
            </a:fld>
            <a:endParaRPr lang="en-US" altLang="en-US" sz="1200" i="1">
              <a:solidFill>
                <a:srgbClr val="0070C0"/>
              </a:solidFill>
              <a:latin typeface="Arial" panose="020B0604020202020204" pitchFamily="34" charset="0"/>
            </a:endParaRPr>
          </a:p>
        </p:txBody>
      </p:sp>
      <p:sp>
        <p:nvSpPr>
          <p:cNvPr id="112643" name="Rectangle 2">
            <a:extLst>
              <a:ext uri="{FF2B5EF4-FFF2-40B4-BE49-F238E27FC236}">
                <a16:creationId xmlns:a16="http://schemas.microsoft.com/office/drawing/2014/main" id="{9AABABC0-D91C-EDA1-CC30-20305853EB13}"/>
              </a:ext>
            </a:extLst>
          </p:cNvPr>
          <p:cNvSpPr>
            <a:spLocks noGrp="1" noRot="1" noChangeArrowheads="1"/>
          </p:cNvSpPr>
          <p:nvPr>
            <p:ph type="title"/>
          </p:nvPr>
        </p:nvSpPr>
        <p:spPr/>
        <p:txBody>
          <a:bodyPr lIns="88900" tIns="44450" rIns="88900" bIns="44450"/>
          <a:lstStyle/>
          <a:p>
            <a:pPr eaLnBrk="1" hangingPunct="1"/>
            <a:r>
              <a:rPr lang="en-US" altLang="en-US" i="1">
                <a:solidFill>
                  <a:srgbClr val="0070C0"/>
                </a:solidFill>
                <a:effectLst/>
              </a:rPr>
              <a:t>Spermicides:</a:t>
            </a:r>
            <a:br>
              <a:rPr lang="en-US" altLang="en-US" i="1">
                <a:solidFill>
                  <a:srgbClr val="0070C0"/>
                </a:solidFill>
                <a:effectLst/>
              </a:rPr>
            </a:br>
            <a:r>
              <a:rPr lang="en-US" altLang="en-US" i="1">
                <a:solidFill>
                  <a:srgbClr val="0070C0"/>
                </a:solidFill>
                <a:effectLst/>
              </a:rPr>
              <a:t>Mechanism of Action</a:t>
            </a:r>
          </a:p>
        </p:txBody>
      </p:sp>
      <p:sp>
        <p:nvSpPr>
          <p:cNvPr id="112644" name="Rectangle 3">
            <a:extLst>
              <a:ext uri="{FF2B5EF4-FFF2-40B4-BE49-F238E27FC236}">
                <a16:creationId xmlns:a16="http://schemas.microsoft.com/office/drawing/2014/main" id="{450BA598-1D34-FA4F-CE1C-10569FE7FACD}"/>
              </a:ext>
            </a:extLst>
          </p:cNvPr>
          <p:cNvSpPr>
            <a:spLocks noGrp="1" noChangeArrowheads="1"/>
          </p:cNvSpPr>
          <p:nvPr>
            <p:ph type="body" idx="1"/>
          </p:nvPr>
        </p:nvSpPr>
        <p:spPr>
          <a:xfrm>
            <a:off x="914400" y="1484313"/>
            <a:ext cx="3873500" cy="4824412"/>
          </a:xfrm>
        </p:spPr>
        <p:txBody>
          <a:bodyPr lIns="88900" tIns="44450" rIns="88900" bIns="44450"/>
          <a:lstStyle/>
          <a:p>
            <a:pPr marL="0" indent="0" defTabSz="885825" eaLnBrk="1" hangingPunct="1">
              <a:buFont typeface="Wingdings" panose="05000000000000000000" pitchFamily="2" charset="2"/>
              <a:buNone/>
            </a:pPr>
            <a:r>
              <a:rPr lang="en-US" altLang="en-US" i="1">
                <a:solidFill>
                  <a:srgbClr val="0070C0"/>
                </a:solidFill>
                <a:effectLst/>
              </a:rPr>
              <a:t>Causes the sperm cell membrane to break, which decreases sperm movement (motility and mobility) and their ability to fertilize the egg</a:t>
            </a:r>
          </a:p>
        </p:txBody>
      </p:sp>
      <p:grpSp>
        <p:nvGrpSpPr>
          <p:cNvPr id="112645" name="Group 4">
            <a:extLst>
              <a:ext uri="{FF2B5EF4-FFF2-40B4-BE49-F238E27FC236}">
                <a16:creationId xmlns:a16="http://schemas.microsoft.com/office/drawing/2014/main" id="{98F7A133-2E7D-7E4D-6A0D-9B41766DC1BB}"/>
              </a:ext>
            </a:extLst>
          </p:cNvPr>
          <p:cNvGrpSpPr>
            <a:grpSpLocks/>
          </p:cNvGrpSpPr>
          <p:nvPr/>
        </p:nvGrpSpPr>
        <p:grpSpPr bwMode="auto">
          <a:xfrm>
            <a:off x="5664200" y="1587500"/>
            <a:ext cx="2514600" cy="3935413"/>
            <a:chOff x="3568" y="1000"/>
            <a:chExt cx="1584" cy="2479"/>
          </a:xfrm>
        </p:grpSpPr>
        <p:sp>
          <p:nvSpPr>
            <p:cNvPr id="112647" name="Freeform 5">
              <a:extLst>
                <a:ext uri="{FF2B5EF4-FFF2-40B4-BE49-F238E27FC236}">
                  <a16:creationId xmlns:a16="http://schemas.microsoft.com/office/drawing/2014/main" id="{30BAE494-7E3F-FE8F-662C-A9C5570FED2D}"/>
                </a:ext>
              </a:extLst>
            </p:cNvPr>
            <p:cNvSpPr>
              <a:spLocks/>
            </p:cNvSpPr>
            <p:nvPr/>
          </p:nvSpPr>
          <p:spPr bwMode="auto">
            <a:xfrm>
              <a:off x="3570" y="2294"/>
              <a:ext cx="481" cy="982"/>
            </a:xfrm>
            <a:custGeom>
              <a:avLst/>
              <a:gdLst>
                <a:gd name="T0" fmla="*/ 468 w 481"/>
                <a:gd name="T1" fmla="*/ 75 h 982"/>
                <a:gd name="T2" fmla="*/ 459 w 481"/>
                <a:gd name="T3" fmla="*/ 127 h 982"/>
                <a:gd name="T4" fmla="*/ 453 w 481"/>
                <a:gd name="T5" fmla="*/ 181 h 982"/>
                <a:gd name="T6" fmla="*/ 433 w 481"/>
                <a:gd name="T7" fmla="*/ 247 h 982"/>
                <a:gd name="T8" fmla="*/ 406 w 481"/>
                <a:gd name="T9" fmla="*/ 309 h 982"/>
                <a:gd name="T10" fmla="*/ 311 w 481"/>
                <a:gd name="T11" fmla="*/ 513 h 982"/>
                <a:gd name="T12" fmla="*/ 304 w 481"/>
                <a:gd name="T13" fmla="*/ 530 h 982"/>
                <a:gd name="T14" fmla="*/ 287 w 481"/>
                <a:gd name="T15" fmla="*/ 573 h 982"/>
                <a:gd name="T16" fmla="*/ 268 w 481"/>
                <a:gd name="T17" fmla="*/ 624 h 982"/>
                <a:gd name="T18" fmla="*/ 265 w 481"/>
                <a:gd name="T19" fmla="*/ 669 h 982"/>
                <a:gd name="T20" fmla="*/ 267 w 481"/>
                <a:gd name="T21" fmla="*/ 719 h 982"/>
                <a:gd name="T22" fmla="*/ 254 w 481"/>
                <a:gd name="T23" fmla="*/ 767 h 982"/>
                <a:gd name="T24" fmla="*/ 226 w 481"/>
                <a:gd name="T25" fmla="*/ 824 h 982"/>
                <a:gd name="T26" fmla="*/ 202 w 481"/>
                <a:gd name="T27" fmla="*/ 890 h 982"/>
                <a:gd name="T28" fmla="*/ 174 w 481"/>
                <a:gd name="T29" fmla="*/ 949 h 982"/>
                <a:gd name="T30" fmla="*/ 159 w 481"/>
                <a:gd name="T31" fmla="*/ 952 h 982"/>
                <a:gd name="T32" fmla="*/ 160 w 481"/>
                <a:gd name="T33" fmla="*/ 916 h 982"/>
                <a:gd name="T34" fmla="*/ 178 w 481"/>
                <a:gd name="T35" fmla="*/ 860 h 982"/>
                <a:gd name="T36" fmla="*/ 175 w 481"/>
                <a:gd name="T37" fmla="*/ 848 h 982"/>
                <a:gd name="T38" fmla="*/ 154 w 481"/>
                <a:gd name="T39" fmla="*/ 920 h 982"/>
                <a:gd name="T40" fmla="*/ 131 w 481"/>
                <a:gd name="T41" fmla="*/ 973 h 982"/>
                <a:gd name="T42" fmla="*/ 111 w 481"/>
                <a:gd name="T43" fmla="*/ 971 h 982"/>
                <a:gd name="T44" fmla="*/ 114 w 481"/>
                <a:gd name="T45" fmla="*/ 937 h 982"/>
                <a:gd name="T46" fmla="*/ 123 w 481"/>
                <a:gd name="T47" fmla="*/ 899 h 982"/>
                <a:gd name="T48" fmla="*/ 138 w 481"/>
                <a:gd name="T49" fmla="*/ 842 h 982"/>
                <a:gd name="T50" fmla="*/ 128 w 481"/>
                <a:gd name="T51" fmla="*/ 874 h 982"/>
                <a:gd name="T52" fmla="*/ 103 w 481"/>
                <a:gd name="T53" fmla="*/ 955 h 982"/>
                <a:gd name="T54" fmla="*/ 63 w 481"/>
                <a:gd name="T55" fmla="*/ 975 h 982"/>
                <a:gd name="T56" fmla="*/ 66 w 481"/>
                <a:gd name="T57" fmla="*/ 946 h 982"/>
                <a:gd name="T58" fmla="*/ 87 w 481"/>
                <a:gd name="T59" fmla="*/ 869 h 982"/>
                <a:gd name="T60" fmla="*/ 94 w 481"/>
                <a:gd name="T61" fmla="*/ 837 h 982"/>
                <a:gd name="T62" fmla="*/ 67 w 481"/>
                <a:gd name="T63" fmla="*/ 899 h 982"/>
                <a:gd name="T64" fmla="*/ 41 w 481"/>
                <a:gd name="T65" fmla="*/ 944 h 982"/>
                <a:gd name="T66" fmla="*/ 24 w 481"/>
                <a:gd name="T67" fmla="*/ 940 h 982"/>
                <a:gd name="T68" fmla="*/ 28 w 481"/>
                <a:gd name="T69" fmla="*/ 896 h 982"/>
                <a:gd name="T70" fmla="*/ 47 w 481"/>
                <a:gd name="T71" fmla="*/ 829 h 982"/>
                <a:gd name="T72" fmla="*/ 73 w 481"/>
                <a:gd name="T73" fmla="*/ 770 h 982"/>
                <a:gd name="T74" fmla="*/ 82 w 481"/>
                <a:gd name="T75" fmla="*/ 747 h 982"/>
                <a:gd name="T76" fmla="*/ 49 w 481"/>
                <a:gd name="T77" fmla="*/ 786 h 982"/>
                <a:gd name="T78" fmla="*/ 19 w 481"/>
                <a:gd name="T79" fmla="*/ 822 h 982"/>
                <a:gd name="T80" fmla="*/ 2 w 481"/>
                <a:gd name="T81" fmla="*/ 798 h 982"/>
                <a:gd name="T82" fmla="*/ 19 w 481"/>
                <a:gd name="T83" fmla="*/ 746 h 982"/>
                <a:gd name="T84" fmla="*/ 40 w 481"/>
                <a:gd name="T85" fmla="*/ 711 h 982"/>
                <a:gd name="T86" fmla="*/ 62 w 481"/>
                <a:gd name="T87" fmla="*/ 680 h 982"/>
                <a:gd name="T88" fmla="*/ 73 w 481"/>
                <a:gd name="T89" fmla="*/ 668 h 982"/>
                <a:gd name="T90" fmla="*/ 93 w 481"/>
                <a:gd name="T91" fmla="*/ 649 h 982"/>
                <a:gd name="T92" fmla="*/ 116 w 481"/>
                <a:gd name="T93" fmla="*/ 625 h 982"/>
                <a:gd name="T94" fmla="*/ 154 w 481"/>
                <a:gd name="T95" fmla="*/ 604 h 982"/>
                <a:gd name="T96" fmla="*/ 173 w 481"/>
                <a:gd name="T97" fmla="*/ 529 h 982"/>
                <a:gd name="T98" fmla="*/ 182 w 481"/>
                <a:gd name="T99" fmla="*/ 488 h 982"/>
                <a:gd name="T100" fmla="*/ 202 w 481"/>
                <a:gd name="T101" fmla="*/ 354 h 982"/>
                <a:gd name="T102" fmla="*/ 208 w 481"/>
                <a:gd name="T103" fmla="*/ 306 h 982"/>
                <a:gd name="T104" fmla="*/ 216 w 481"/>
                <a:gd name="T105" fmla="*/ 249 h 982"/>
                <a:gd name="T106" fmla="*/ 235 w 481"/>
                <a:gd name="T107" fmla="*/ 181 h 982"/>
                <a:gd name="T108" fmla="*/ 258 w 481"/>
                <a:gd name="T109" fmla="*/ 115 h 982"/>
                <a:gd name="T110" fmla="*/ 273 w 481"/>
                <a:gd name="T111" fmla="*/ 75 h 982"/>
                <a:gd name="T112" fmla="*/ 290 w 481"/>
                <a:gd name="T113" fmla="*/ 25 h 9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81" h="982">
                  <a:moveTo>
                    <a:pt x="480" y="26"/>
                  </a:moveTo>
                  <a:lnTo>
                    <a:pt x="478" y="34"/>
                  </a:lnTo>
                  <a:lnTo>
                    <a:pt x="475" y="43"/>
                  </a:lnTo>
                  <a:lnTo>
                    <a:pt x="473" y="53"/>
                  </a:lnTo>
                  <a:lnTo>
                    <a:pt x="470" y="64"/>
                  </a:lnTo>
                  <a:lnTo>
                    <a:pt x="468" y="75"/>
                  </a:lnTo>
                  <a:lnTo>
                    <a:pt x="465" y="85"/>
                  </a:lnTo>
                  <a:lnTo>
                    <a:pt x="463" y="94"/>
                  </a:lnTo>
                  <a:lnTo>
                    <a:pt x="461" y="101"/>
                  </a:lnTo>
                  <a:lnTo>
                    <a:pt x="460" y="109"/>
                  </a:lnTo>
                  <a:lnTo>
                    <a:pt x="459" y="118"/>
                  </a:lnTo>
                  <a:lnTo>
                    <a:pt x="459" y="127"/>
                  </a:lnTo>
                  <a:lnTo>
                    <a:pt x="459" y="136"/>
                  </a:lnTo>
                  <a:lnTo>
                    <a:pt x="459" y="145"/>
                  </a:lnTo>
                  <a:lnTo>
                    <a:pt x="459" y="153"/>
                  </a:lnTo>
                  <a:lnTo>
                    <a:pt x="457" y="162"/>
                  </a:lnTo>
                  <a:lnTo>
                    <a:pt x="456" y="170"/>
                  </a:lnTo>
                  <a:lnTo>
                    <a:pt x="453" y="181"/>
                  </a:lnTo>
                  <a:lnTo>
                    <a:pt x="450" y="193"/>
                  </a:lnTo>
                  <a:lnTo>
                    <a:pt x="447" y="204"/>
                  </a:lnTo>
                  <a:lnTo>
                    <a:pt x="444" y="215"/>
                  </a:lnTo>
                  <a:lnTo>
                    <a:pt x="441" y="226"/>
                  </a:lnTo>
                  <a:lnTo>
                    <a:pt x="437" y="236"/>
                  </a:lnTo>
                  <a:lnTo>
                    <a:pt x="433" y="247"/>
                  </a:lnTo>
                  <a:lnTo>
                    <a:pt x="429" y="258"/>
                  </a:lnTo>
                  <a:lnTo>
                    <a:pt x="425" y="268"/>
                  </a:lnTo>
                  <a:lnTo>
                    <a:pt x="421" y="278"/>
                  </a:lnTo>
                  <a:lnTo>
                    <a:pt x="417" y="289"/>
                  </a:lnTo>
                  <a:lnTo>
                    <a:pt x="411" y="299"/>
                  </a:lnTo>
                  <a:lnTo>
                    <a:pt x="406" y="309"/>
                  </a:lnTo>
                  <a:lnTo>
                    <a:pt x="401" y="319"/>
                  </a:lnTo>
                  <a:lnTo>
                    <a:pt x="395" y="329"/>
                  </a:lnTo>
                  <a:lnTo>
                    <a:pt x="388" y="339"/>
                  </a:lnTo>
                  <a:lnTo>
                    <a:pt x="315" y="501"/>
                  </a:lnTo>
                  <a:lnTo>
                    <a:pt x="312" y="509"/>
                  </a:lnTo>
                  <a:lnTo>
                    <a:pt x="311" y="513"/>
                  </a:lnTo>
                  <a:lnTo>
                    <a:pt x="310" y="514"/>
                  </a:lnTo>
                  <a:lnTo>
                    <a:pt x="309" y="515"/>
                  </a:lnTo>
                  <a:lnTo>
                    <a:pt x="308" y="515"/>
                  </a:lnTo>
                  <a:lnTo>
                    <a:pt x="308" y="517"/>
                  </a:lnTo>
                  <a:lnTo>
                    <a:pt x="306" y="522"/>
                  </a:lnTo>
                  <a:lnTo>
                    <a:pt x="304" y="530"/>
                  </a:lnTo>
                  <a:lnTo>
                    <a:pt x="302" y="535"/>
                  </a:lnTo>
                  <a:lnTo>
                    <a:pt x="300" y="542"/>
                  </a:lnTo>
                  <a:lnTo>
                    <a:pt x="297" y="549"/>
                  </a:lnTo>
                  <a:lnTo>
                    <a:pt x="294" y="556"/>
                  </a:lnTo>
                  <a:lnTo>
                    <a:pt x="290" y="564"/>
                  </a:lnTo>
                  <a:lnTo>
                    <a:pt x="287" y="573"/>
                  </a:lnTo>
                  <a:lnTo>
                    <a:pt x="283" y="582"/>
                  </a:lnTo>
                  <a:lnTo>
                    <a:pt x="280" y="590"/>
                  </a:lnTo>
                  <a:lnTo>
                    <a:pt x="277" y="599"/>
                  </a:lnTo>
                  <a:lnTo>
                    <a:pt x="274" y="608"/>
                  </a:lnTo>
                  <a:lnTo>
                    <a:pt x="271" y="616"/>
                  </a:lnTo>
                  <a:lnTo>
                    <a:pt x="268" y="624"/>
                  </a:lnTo>
                  <a:lnTo>
                    <a:pt x="266" y="632"/>
                  </a:lnTo>
                  <a:lnTo>
                    <a:pt x="265" y="639"/>
                  </a:lnTo>
                  <a:lnTo>
                    <a:pt x="264" y="645"/>
                  </a:lnTo>
                  <a:lnTo>
                    <a:pt x="264" y="650"/>
                  </a:lnTo>
                  <a:lnTo>
                    <a:pt x="265" y="660"/>
                  </a:lnTo>
                  <a:lnTo>
                    <a:pt x="265" y="669"/>
                  </a:lnTo>
                  <a:lnTo>
                    <a:pt x="266" y="679"/>
                  </a:lnTo>
                  <a:lnTo>
                    <a:pt x="267" y="687"/>
                  </a:lnTo>
                  <a:lnTo>
                    <a:pt x="268" y="695"/>
                  </a:lnTo>
                  <a:lnTo>
                    <a:pt x="268" y="703"/>
                  </a:lnTo>
                  <a:lnTo>
                    <a:pt x="268" y="711"/>
                  </a:lnTo>
                  <a:lnTo>
                    <a:pt x="267" y="719"/>
                  </a:lnTo>
                  <a:lnTo>
                    <a:pt x="266" y="727"/>
                  </a:lnTo>
                  <a:lnTo>
                    <a:pt x="265" y="734"/>
                  </a:lnTo>
                  <a:lnTo>
                    <a:pt x="263" y="742"/>
                  </a:lnTo>
                  <a:lnTo>
                    <a:pt x="261" y="750"/>
                  </a:lnTo>
                  <a:lnTo>
                    <a:pt x="258" y="758"/>
                  </a:lnTo>
                  <a:lnTo>
                    <a:pt x="254" y="767"/>
                  </a:lnTo>
                  <a:lnTo>
                    <a:pt x="249" y="775"/>
                  </a:lnTo>
                  <a:lnTo>
                    <a:pt x="244" y="785"/>
                  </a:lnTo>
                  <a:lnTo>
                    <a:pt x="239" y="794"/>
                  </a:lnTo>
                  <a:lnTo>
                    <a:pt x="234" y="803"/>
                  </a:lnTo>
                  <a:lnTo>
                    <a:pt x="230" y="814"/>
                  </a:lnTo>
                  <a:lnTo>
                    <a:pt x="226" y="824"/>
                  </a:lnTo>
                  <a:lnTo>
                    <a:pt x="222" y="835"/>
                  </a:lnTo>
                  <a:lnTo>
                    <a:pt x="218" y="846"/>
                  </a:lnTo>
                  <a:lnTo>
                    <a:pt x="214" y="857"/>
                  </a:lnTo>
                  <a:lnTo>
                    <a:pt x="210" y="868"/>
                  </a:lnTo>
                  <a:lnTo>
                    <a:pt x="206" y="879"/>
                  </a:lnTo>
                  <a:lnTo>
                    <a:pt x="202" y="890"/>
                  </a:lnTo>
                  <a:lnTo>
                    <a:pt x="198" y="901"/>
                  </a:lnTo>
                  <a:lnTo>
                    <a:pt x="194" y="912"/>
                  </a:lnTo>
                  <a:lnTo>
                    <a:pt x="189" y="922"/>
                  </a:lnTo>
                  <a:lnTo>
                    <a:pt x="184" y="932"/>
                  </a:lnTo>
                  <a:lnTo>
                    <a:pt x="179" y="941"/>
                  </a:lnTo>
                  <a:lnTo>
                    <a:pt x="174" y="949"/>
                  </a:lnTo>
                  <a:lnTo>
                    <a:pt x="172" y="949"/>
                  </a:lnTo>
                  <a:lnTo>
                    <a:pt x="170" y="951"/>
                  </a:lnTo>
                  <a:lnTo>
                    <a:pt x="167" y="952"/>
                  </a:lnTo>
                  <a:lnTo>
                    <a:pt x="165" y="953"/>
                  </a:lnTo>
                  <a:lnTo>
                    <a:pt x="162" y="953"/>
                  </a:lnTo>
                  <a:lnTo>
                    <a:pt x="159" y="952"/>
                  </a:lnTo>
                  <a:lnTo>
                    <a:pt x="157" y="949"/>
                  </a:lnTo>
                  <a:lnTo>
                    <a:pt x="155" y="945"/>
                  </a:lnTo>
                  <a:lnTo>
                    <a:pt x="155" y="940"/>
                  </a:lnTo>
                  <a:lnTo>
                    <a:pt x="157" y="933"/>
                  </a:lnTo>
                  <a:lnTo>
                    <a:pt x="158" y="925"/>
                  </a:lnTo>
                  <a:lnTo>
                    <a:pt x="160" y="916"/>
                  </a:lnTo>
                  <a:lnTo>
                    <a:pt x="163" y="908"/>
                  </a:lnTo>
                  <a:lnTo>
                    <a:pt x="166" y="898"/>
                  </a:lnTo>
                  <a:lnTo>
                    <a:pt x="169" y="888"/>
                  </a:lnTo>
                  <a:lnTo>
                    <a:pt x="172" y="879"/>
                  </a:lnTo>
                  <a:lnTo>
                    <a:pt x="175" y="869"/>
                  </a:lnTo>
                  <a:lnTo>
                    <a:pt x="178" y="860"/>
                  </a:lnTo>
                  <a:lnTo>
                    <a:pt x="180" y="850"/>
                  </a:lnTo>
                  <a:lnTo>
                    <a:pt x="182" y="842"/>
                  </a:lnTo>
                  <a:lnTo>
                    <a:pt x="182" y="834"/>
                  </a:lnTo>
                  <a:lnTo>
                    <a:pt x="182" y="828"/>
                  </a:lnTo>
                  <a:lnTo>
                    <a:pt x="178" y="837"/>
                  </a:lnTo>
                  <a:lnTo>
                    <a:pt x="175" y="848"/>
                  </a:lnTo>
                  <a:lnTo>
                    <a:pt x="171" y="859"/>
                  </a:lnTo>
                  <a:lnTo>
                    <a:pt x="167" y="871"/>
                  </a:lnTo>
                  <a:lnTo>
                    <a:pt x="164" y="883"/>
                  </a:lnTo>
                  <a:lnTo>
                    <a:pt x="160" y="896"/>
                  </a:lnTo>
                  <a:lnTo>
                    <a:pt x="157" y="908"/>
                  </a:lnTo>
                  <a:lnTo>
                    <a:pt x="154" y="920"/>
                  </a:lnTo>
                  <a:lnTo>
                    <a:pt x="150" y="931"/>
                  </a:lnTo>
                  <a:lnTo>
                    <a:pt x="147" y="942"/>
                  </a:lnTo>
                  <a:lnTo>
                    <a:pt x="143" y="951"/>
                  </a:lnTo>
                  <a:lnTo>
                    <a:pt x="139" y="960"/>
                  </a:lnTo>
                  <a:lnTo>
                    <a:pt x="135" y="967"/>
                  </a:lnTo>
                  <a:lnTo>
                    <a:pt x="131" y="973"/>
                  </a:lnTo>
                  <a:lnTo>
                    <a:pt x="127" y="977"/>
                  </a:lnTo>
                  <a:lnTo>
                    <a:pt x="123" y="978"/>
                  </a:lnTo>
                  <a:lnTo>
                    <a:pt x="119" y="978"/>
                  </a:lnTo>
                  <a:lnTo>
                    <a:pt x="115" y="977"/>
                  </a:lnTo>
                  <a:lnTo>
                    <a:pt x="113" y="975"/>
                  </a:lnTo>
                  <a:lnTo>
                    <a:pt x="111" y="971"/>
                  </a:lnTo>
                  <a:lnTo>
                    <a:pt x="110" y="967"/>
                  </a:lnTo>
                  <a:lnTo>
                    <a:pt x="110" y="962"/>
                  </a:lnTo>
                  <a:lnTo>
                    <a:pt x="110" y="956"/>
                  </a:lnTo>
                  <a:lnTo>
                    <a:pt x="111" y="950"/>
                  </a:lnTo>
                  <a:lnTo>
                    <a:pt x="113" y="943"/>
                  </a:lnTo>
                  <a:lnTo>
                    <a:pt x="114" y="937"/>
                  </a:lnTo>
                  <a:lnTo>
                    <a:pt x="115" y="930"/>
                  </a:lnTo>
                  <a:lnTo>
                    <a:pt x="117" y="923"/>
                  </a:lnTo>
                  <a:lnTo>
                    <a:pt x="119" y="916"/>
                  </a:lnTo>
                  <a:lnTo>
                    <a:pt x="121" y="910"/>
                  </a:lnTo>
                  <a:lnTo>
                    <a:pt x="122" y="905"/>
                  </a:lnTo>
                  <a:lnTo>
                    <a:pt x="123" y="899"/>
                  </a:lnTo>
                  <a:lnTo>
                    <a:pt x="126" y="887"/>
                  </a:lnTo>
                  <a:lnTo>
                    <a:pt x="129" y="876"/>
                  </a:lnTo>
                  <a:lnTo>
                    <a:pt x="131" y="866"/>
                  </a:lnTo>
                  <a:lnTo>
                    <a:pt x="133" y="858"/>
                  </a:lnTo>
                  <a:lnTo>
                    <a:pt x="135" y="850"/>
                  </a:lnTo>
                  <a:lnTo>
                    <a:pt x="138" y="842"/>
                  </a:lnTo>
                  <a:lnTo>
                    <a:pt x="141" y="833"/>
                  </a:lnTo>
                  <a:lnTo>
                    <a:pt x="145" y="825"/>
                  </a:lnTo>
                  <a:lnTo>
                    <a:pt x="141" y="835"/>
                  </a:lnTo>
                  <a:lnTo>
                    <a:pt x="137" y="847"/>
                  </a:lnTo>
                  <a:lnTo>
                    <a:pt x="132" y="860"/>
                  </a:lnTo>
                  <a:lnTo>
                    <a:pt x="128" y="874"/>
                  </a:lnTo>
                  <a:lnTo>
                    <a:pt x="124" y="888"/>
                  </a:lnTo>
                  <a:lnTo>
                    <a:pt x="120" y="903"/>
                  </a:lnTo>
                  <a:lnTo>
                    <a:pt x="116" y="918"/>
                  </a:lnTo>
                  <a:lnTo>
                    <a:pt x="111" y="932"/>
                  </a:lnTo>
                  <a:lnTo>
                    <a:pt x="107" y="944"/>
                  </a:lnTo>
                  <a:lnTo>
                    <a:pt x="103" y="955"/>
                  </a:lnTo>
                  <a:lnTo>
                    <a:pt x="97" y="965"/>
                  </a:lnTo>
                  <a:lnTo>
                    <a:pt x="91" y="973"/>
                  </a:lnTo>
                  <a:lnTo>
                    <a:pt x="85" y="978"/>
                  </a:lnTo>
                  <a:lnTo>
                    <a:pt x="79" y="981"/>
                  </a:lnTo>
                  <a:lnTo>
                    <a:pt x="71" y="979"/>
                  </a:lnTo>
                  <a:lnTo>
                    <a:pt x="63" y="975"/>
                  </a:lnTo>
                  <a:lnTo>
                    <a:pt x="61" y="976"/>
                  </a:lnTo>
                  <a:lnTo>
                    <a:pt x="61" y="974"/>
                  </a:lnTo>
                  <a:lnTo>
                    <a:pt x="61" y="971"/>
                  </a:lnTo>
                  <a:lnTo>
                    <a:pt x="62" y="964"/>
                  </a:lnTo>
                  <a:lnTo>
                    <a:pt x="63" y="956"/>
                  </a:lnTo>
                  <a:lnTo>
                    <a:pt x="66" y="946"/>
                  </a:lnTo>
                  <a:lnTo>
                    <a:pt x="69" y="935"/>
                  </a:lnTo>
                  <a:lnTo>
                    <a:pt x="72" y="923"/>
                  </a:lnTo>
                  <a:lnTo>
                    <a:pt x="75" y="910"/>
                  </a:lnTo>
                  <a:lnTo>
                    <a:pt x="79" y="896"/>
                  </a:lnTo>
                  <a:lnTo>
                    <a:pt x="83" y="883"/>
                  </a:lnTo>
                  <a:lnTo>
                    <a:pt x="87" y="869"/>
                  </a:lnTo>
                  <a:lnTo>
                    <a:pt x="91" y="855"/>
                  </a:lnTo>
                  <a:lnTo>
                    <a:pt x="94" y="842"/>
                  </a:lnTo>
                  <a:lnTo>
                    <a:pt x="98" y="830"/>
                  </a:lnTo>
                  <a:lnTo>
                    <a:pt x="101" y="819"/>
                  </a:lnTo>
                  <a:lnTo>
                    <a:pt x="98" y="827"/>
                  </a:lnTo>
                  <a:lnTo>
                    <a:pt x="94" y="837"/>
                  </a:lnTo>
                  <a:lnTo>
                    <a:pt x="90" y="846"/>
                  </a:lnTo>
                  <a:lnTo>
                    <a:pt x="86" y="857"/>
                  </a:lnTo>
                  <a:lnTo>
                    <a:pt x="81" y="868"/>
                  </a:lnTo>
                  <a:lnTo>
                    <a:pt x="77" y="878"/>
                  </a:lnTo>
                  <a:lnTo>
                    <a:pt x="72" y="889"/>
                  </a:lnTo>
                  <a:lnTo>
                    <a:pt x="67" y="899"/>
                  </a:lnTo>
                  <a:lnTo>
                    <a:pt x="62" y="910"/>
                  </a:lnTo>
                  <a:lnTo>
                    <a:pt x="57" y="918"/>
                  </a:lnTo>
                  <a:lnTo>
                    <a:pt x="53" y="927"/>
                  </a:lnTo>
                  <a:lnTo>
                    <a:pt x="49" y="934"/>
                  </a:lnTo>
                  <a:lnTo>
                    <a:pt x="45" y="940"/>
                  </a:lnTo>
                  <a:lnTo>
                    <a:pt x="41" y="944"/>
                  </a:lnTo>
                  <a:lnTo>
                    <a:pt x="39" y="946"/>
                  </a:lnTo>
                  <a:lnTo>
                    <a:pt x="36" y="947"/>
                  </a:lnTo>
                  <a:lnTo>
                    <a:pt x="31" y="947"/>
                  </a:lnTo>
                  <a:lnTo>
                    <a:pt x="28" y="945"/>
                  </a:lnTo>
                  <a:lnTo>
                    <a:pt x="25" y="943"/>
                  </a:lnTo>
                  <a:lnTo>
                    <a:pt x="24" y="940"/>
                  </a:lnTo>
                  <a:lnTo>
                    <a:pt x="23" y="935"/>
                  </a:lnTo>
                  <a:lnTo>
                    <a:pt x="22" y="928"/>
                  </a:lnTo>
                  <a:lnTo>
                    <a:pt x="23" y="922"/>
                  </a:lnTo>
                  <a:lnTo>
                    <a:pt x="24" y="914"/>
                  </a:lnTo>
                  <a:lnTo>
                    <a:pt x="25" y="905"/>
                  </a:lnTo>
                  <a:lnTo>
                    <a:pt x="28" y="896"/>
                  </a:lnTo>
                  <a:lnTo>
                    <a:pt x="30" y="886"/>
                  </a:lnTo>
                  <a:lnTo>
                    <a:pt x="34" y="875"/>
                  </a:lnTo>
                  <a:lnTo>
                    <a:pt x="37" y="864"/>
                  </a:lnTo>
                  <a:lnTo>
                    <a:pt x="40" y="852"/>
                  </a:lnTo>
                  <a:lnTo>
                    <a:pt x="44" y="841"/>
                  </a:lnTo>
                  <a:lnTo>
                    <a:pt x="47" y="829"/>
                  </a:lnTo>
                  <a:lnTo>
                    <a:pt x="52" y="816"/>
                  </a:lnTo>
                  <a:lnTo>
                    <a:pt x="56" y="804"/>
                  </a:lnTo>
                  <a:lnTo>
                    <a:pt x="60" y="795"/>
                  </a:lnTo>
                  <a:lnTo>
                    <a:pt x="64" y="786"/>
                  </a:lnTo>
                  <a:lnTo>
                    <a:pt x="69" y="778"/>
                  </a:lnTo>
                  <a:lnTo>
                    <a:pt x="73" y="770"/>
                  </a:lnTo>
                  <a:lnTo>
                    <a:pt x="78" y="762"/>
                  </a:lnTo>
                  <a:lnTo>
                    <a:pt x="83" y="753"/>
                  </a:lnTo>
                  <a:lnTo>
                    <a:pt x="81" y="756"/>
                  </a:lnTo>
                  <a:lnTo>
                    <a:pt x="81" y="754"/>
                  </a:lnTo>
                  <a:lnTo>
                    <a:pt x="81" y="750"/>
                  </a:lnTo>
                  <a:lnTo>
                    <a:pt x="82" y="747"/>
                  </a:lnTo>
                  <a:lnTo>
                    <a:pt x="81" y="745"/>
                  </a:lnTo>
                  <a:lnTo>
                    <a:pt x="77" y="747"/>
                  </a:lnTo>
                  <a:lnTo>
                    <a:pt x="69" y="756"/>
                  </a:lnTo>
                  <a:lnTo>
                    <a:pt x="57" y="773"/>
                  </a:lnTo>
                  <a:lnTo>
                    <a:pt x="53" y="780"/>
                  </a:lnTo>
                  <a:lnTo>
                    <a:pt x="49" y="786"/>
                  </a:lnTo>
                  <a:lnTo>
                    <a:pt x="44" y="793"/>
                  </a:lnTo>
                  <a:lnTo>
                    <a:pt x="39" y="798"/>
                  </a:lnTo>
                  <a:lnTo>
                    <a:pt x="34" y="804"/>
                  </a:lnTo>
                  <a:lnTo>
                    <a:pt x="29" y="810"/>
                  </a:lnTo>
                  <a:lnTo>
                    <a:pt x="24" y="816"/>
                  </a:lnTo>
                  <a:lnTo>
                    <a:pt x="19" y="822"/>
                  </a:lnTo>
                  <a:lnTo>
                    <a:pt x="11" y="825"/>
                  </a:lnTo>
                  <a:lnTo>
                    <a:pt x="5" y="824"/>
                  </a:lnTo>
                  <a:lnTo>
                    <a:pt x="2" y="822"/>
                  </a:lnTo>
                  <a:lnTo>
                    <a:pt x="0" y="816"/>
                  </a:lnTo>
                  <a:lnTo>
                    <a:pt x="0" y="808"/>
                  </a:lnTo>
                  <a:lnTo>
                    <a:pt x="2" y="798"/>
                  </a:lnTo>
                  <a:lnTo>
                    <a:pt x="5" y="785"/>
                  </a:lnTo>
                  <a:lnTo>
                    <a:pt x="9" y="771"/>
                  </a:lnTo>
                  <a:lnTo>
                    <a:pt x="11" y="764"/>
                  </a:lnTo>
                  <a:lnTo>
                    <a:pt x="13" y="758"/>
                  </a:lnTo>
                  <a:lnTo>
                    <a:pt x="16" y="752"/>
                  </a:lnTo>
                  <a:lnTo>
                    <a:pt x="19" y="746"/>
                  </a:lnTo>
                  <a:lnTo>
                    <a:pt x="22" y="740"/>
                  </a:lnTo>
                  <a:lnTo>
                    <a:pt x="25" y="734"/>
                  </a:lnTo>
                  <a:lnTo>
                    <a:pt x="29" y="728"/>
                  </a:lnTo>
                  <a:lnTo>
                    <a:pt x="33" y="723"/>
                  </a:lnTo>
                  <a:lnTo>
                    <a:pt x="37" y="717"/>
                  </a:lnTo>
                  <a:lnTo>
                    <a:pt x="40" y="711"/>
                  </a:lnTo>
                  <a:lnTo>
                    <a:pt x="44" y="706"/>
                  </a:lnTo>
                  <a:lnTo>
                    <a:pt x="47" y="701"/>
                  </a:lnTo>
                  <a:lnTo>
                    <a:pt x="51" y="695"/>
                  </a:lnTo>
                  <a:lnTo>
                    <a:pt x="55" y="690"/>
                  </a:lnTo>
                  <a:lnTo>
                    <a:pt x="59" y="685"/>
                  </a:lnTo>
                  <a:lnTo>
                    <a:pt x="62" y="680"/>
                  </a:lnTo>
                  <a:lnTo>
                    <a:pt x="64" y="678"/>
                  </a:lnTo>
                  <a:lnTo>
                    <a:pt x="66" y="675"/>
                  </a:lnTo>
                  <a:lnTo>
                    <a:pt x="68" y="673"/>
                  </a:lnTo>
                  <a:lnTo>
                    <a:pt x="70" y="671"/>
                  </a:lnTo>
                  <a:lnTo>
                    <a:pt x="71" y="669"/>
                  </a:lnTo>
                  <a:lnTo>
                    <a:pt x="73" y="668"/>
                  </a:lnTo>
                  <a:lnTo>
                    <a:pt x="76" y="666"/>
                  </a:lnTo>
                  <a:lnTo>
                    <a:pt x="78" y="664"/>
                  </a:lnTo>
                  <a:lnTo>
                    <a:pt x="82" y="660"/>
                  </a:lnTo>
                  <a:lnTo>
                    <a:pt x="86" y="656"/>
                  </a:lnTo>
                  <a:lnTo>
                    <a:pt x="89" y="652"/>
                  </a:lnTo>
                  <a:lnTo>
                    <a:pt x="93" y="649"/>
                  </a:lnTo>
                  <a:lnTo>
                    <a:pt x="95" y="645"/>
                  </a:lnTo>
                  <a:lnTo>
                    <a:pt x="99" y="642"/>
                  </a:lnTo>
                  <a:lnTo>
                    <a:pt x="101" y="638"/>
                  </a:lnTo>
                  <a:lnTo>
                    <a:pt x="105" y="634"/>
                  </a:lnTo>
                  <a:lnTo>
                    <a:pt x="110" y="630"/>
                  </a:lnTo>
                  <a:lnTo>
                    <a:pt x="116" y="625"/>
                  </a:lnTo>
                  <a:lnTo>
                    <a:pt x="121" y="621"/>
                  </a:lnTo>
                  <a:lnTo>
                    <a:pt x="127" y="617"/>
                  </a:lnTo>
                  <a:lnTo>
                    <a:pt x="133" y="613"/>
                  </a:lnTo>
                  <a:lnTo>
                    <a:pt x="140" y="610"/>
                  </a:lnTo>
                  <a:lnTo>
                    <a:pt x="147" y="607"/>
                  </a:lnTo>
                  <a:lnTo>
                    <a:pt x="154" y="604"/>
                  </a:lnTo>
                  <a:lnTo>
                    <a:pt x="161" y="584"/>
                  </a:lnTo>
                  <a:lnTo>
                    <a:pt x="164" y="570"/>
                  </a:lnTo>
                  <a:lnTo>
                    <a:pt x="167" y="557"/>
                  </a:lnTo>
                  <a:lnTo>
                    <a:pt x="169" y="546"/>
                  </a:lnTo>
                  <a:lnTo>
                    <a:pt x="171" y="537"/>
                  </a:lnTo>
                  <a:lnTo>
                    <a:pt x="173" y="529"/>
                  </a:lnTo>
                  <a:lnTo>
                    <a:pt x="174" y="522"/>
                  </a:lnTo>
                  <a:lnTo>
                    <a:pt x="176" y="515"/>
                  </a:lnTo>
                  <a:lnTo>
                    <a:pt x="178" y="509"/>
                  </a:lnTo>
                  <a:lnTo>
                    <a:pt x="179" y="503"/>
                  </a:lnTo>
                  <a:lnTo>
                    <a:pt x="181" y="496"/>
                  </a:lnTo>
                  <a:lnTo>
                    <a:pt x="182" y="488"/>
                  </a:lnTo>
                  <a:lnTo>
                    <a:pt x="184" y="480"/>
                  </a:lnTo>
                  <a:lnTo>
                    <a:pt x="186" y="471"/>
                  </a:lnTo>
                  <a:lnTo>
                    <a:pt x="188" y="459"/>
                  </a:lnTo>
                  <a:lnTo>
                    <a:pt x="191" y="447"/>
                  </a:lnTo>
                  <a:lnTo>
                    <a:pt x="194" y="432"/>
                  </a:lnTo>
                  <a:lnTo>
                    <a:pt x="202" y="354"/>
                  </a:lnTo>
                  <a:lnTo>
                    <a:pt x="203" y="350"/>
                  </a:lnTo>
                  <a:lnTo>
                    <a:pt x="204" y="344"/>
                  </a:lnTo>
                  <a:lnTo>
                    <a:pt x="204" y="335"/>
                  </a:lnTo>
                  <a:lnTo>
                    <a:pt x="206" y="325"/>
                  </a:lnTo>
                  <a:lnTo>
                    <a:pt x="206" y="315"/>
                  </a:lnTo>
                  <a:lnTo>
                    <a:pt x="208" y="306"/>
                  </a:lnTo>
                  <a:lnTo>
                    <a:pt x="208" y="300"/>
                  </a:lnTo>
                  <a:lnTo>
                    <a:pt x="208" y="296"/>
                  </a:lnTo>
                  <a:lnTo>
                    <a:pt x="209" y="284"/>
                  </a:lnTo>
                  <a:lnTo>
                    <a:pt x="211" y="272"/>
                  </a:lnTo>
                  <a:lnTo>
                    <a:pt x="214" y="261"/>
                  </a:lnTo>
                  <a:lnTo>
                    <a:pt x="216" y="249"/>
                  </a:lnTo>
                  <a:lnTo>
                    <a:pt x="219" y="237"/>
                  </a:lnTo>
                  <a:lnTo>
                    <a:pt x="222" y="226"/>
                  </a:lnTo>
                  <a:lnTo>
                    <a:pt x="225" y="215"/>
                  </a:lnTo>
                  <a:lnTo>
                    <a:pt x="228" y="203"/>
                  </a:lnTo>
                  <a:lnTo>
                    <a:pt x="232" y="193"/>
                  </a:lnTo>
                  <a:lnTo>
                    <a:pt x="235" y="181"/>
                  </a:lnTo>
                  <a:lnTo>
                    <a:pt x="239" y="171"/>
                  </a:lnTo>
                  <a:lnTo>
                    <a:pt x="243" y="159"/>
                  </a:lnTo>
                  <a:lnTo>
                    <a:pt x="246" y="149"/>
                  </a:lnTo>
                  <a:lnTo>
                    <a:pt x="250" y="137"/>
                  </a:lnTo>
                  <a:lnTo>
                    <a:pt x="254" y="127"/>
                  </a:lnTo>
                  <a:lnTo>
                    <a:pt x="258" y="115"/>
                  </a:lnTo>
                  <a:lnTo>
                    <a:pt x="260" y="110"/>
                  </a:lnTo>
                  <a:lnTo>
                    <a:pt x="262" y="104"/>
                  </a:lnTo>
                  <a:lnTo>
                    <a:pt x="265" y="97"/>
                  </a:lnTo>
                  <a:lnTo>
                    <a:pt x="267" y="90"/>
                  </a:lnTo>
                  <a:lnTo>
                    <a:pt x="270" y="83"/>
                  </a:lnTo>
                  <a:lnTo>
                    <a:pt x="273" y="75"/>
                  </a:lnTo>
                  <a:lnTo>
                    <a:pt x="276" y="66"/>
                  </a:lnTo>
                  <a:lnTo>
                    <a:pt x="279" y="58"/>
                  </a:lnTo>
                  <a:lnTo>
                    <a:pt x="282" y="49"/>
                  </a:lnTo>
                  <a:lnTo>
                    <a:pt x="284" y="41"/>
                  </a:lnTo>
                  <a:lnTo>
                    <a:pt x="287" y="32"/>
                  </a:lnTo>
                  <a:lnTo>
                    <a:pt x="290" y="25"/>
                  </a:lnTo>
                  <a:lnTo>
                    <a:pt x="292" y="18"/>
                  </a:lnTo>
                  <a:lnTo>
                    <a:pt x="294" y="11"/>
                  </a:lnTo>
                  <a:lnTo>
                    <a:pt x="296" y="5"/>
                  </a:lnTo>
                  <a:lnTo>
                    <a:pt x="298" y="0"/>
                  </a:lnTo>
                  <a:lnTo>
                    <a:pt x="480" y="2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48" name="Freeform 6">
              <a:extLst>
                <a:ext uri="{FF2B5EF4-FFF2-40B4-BE49-F238E27FC236}">
                  <a16:creationId xmlns:a16="http://schemas.microsoft.com/office/drawing/2014/main" id="{4F45D43B-F31B-D6AC-E90B-2FEC772E2E41}"/>
                </a:ext>
              </a:extLst>
            </p:cNvPr>
            <p:cNvSpPr>
              <a:spLocks/>
            </p:cNvSpPr>
            <p:nvPr/>
          </p:nvSpPr>
          <p:spPr bwMode="auto">
            <a:xfrm>
              <a:off x="3659" y="2951"/>
              <a:ext cx="93" cy="90"/>
            </a:xfrm>
            <a:custGeom>
              <a:avLst/>
              <a:gdLst>
                <a:gd name="T0" fmla="*/ 26 w 93"/>
                <a:gd name="T1" fmla="*/ 86 h 90"/>
                <a:gd name="T2" fmla="*/ 26 w 93"/>
                <a:gd name="T3" fmla="*/ 86 h 90"/>
                <a:gd name="T4" fmla="*/ 34 w 93"/>
                <a:gd name="T5" fmla="*/ 84 h 90"/>
                <a:gd name="T6" fmla="*/ 43 w 93"/>
                <a:gd name="T7" fmla="*/ 82 h 90"/>
                <a:gd name="T8" fmla="*/ 50 w 93"/>
                <a:gd name="T9" fmla="*/ 79 h 90"/>
                <a:gd name="T10" fmla="*/ 57 w 93"/>
                <a:gd name="T11" fmla="*/ 76 h 90"/>
                <a:gd name="T12" fmla="*/ 63 w 93"/>
                <a:gd name="T13" fmla="*/ 71 h 90"/>
                <a:gd name="T14" fmla="*/ 69 w 93"/>
                <a:gd name="T15" fmla="*/ 66 h 90"/>
                <a:gd name="T16" fmla="*/ 74 w 93"/>
                <a:gd name="T17" fmla="*/ 62 h 90"/>
                <a:gd name="T18" fmla="*/ 78 w 93"/>
                <a:gd name="T19" fmla="*/ 56 h 90"/>
                <a:gd name="T20" fmla="*/ 82 w 93"/>
                <a:gd name="T21" fmla="*/ 50 h 90"/>
                <a:gd name="T22" fmla="*/ 85 w 93"/>
                <a:gd name="T23" fmla="*/ 44 h 90"/>
                <a:gd name="T24" fmla="*/ 87 w 93"/>
                <a:gd name="T25" fmla="*/ 37 h 90"/>
                <a:gd name="T26" fmla="*/ 89 w 93"/>
                <a:gd name="T27" fmla="*/ 30 h 90"/>
                <a:gd name="T28" fmla="*/ 91 w 93"/>
                <a:gd name="T29" fmla="*/ 23 h 90"/>
                <a:gd name="T30" fmla="*/ 92 w 93"/>
                <a:gd name="T31" fmla="*/ 16 h 90"/>
                <a:gd name="T32" fmla="*/ 92 w 93"/>
                <a:gd name="T33" fmla="*/ 8 h 90"/>
                <a:gd name="T34" fmla="*/ 92 w 93"/>
                <a:gd name="T35" fmla="*/ 0 h 90"/>
                <a:gd name="T36" fmla="*/ 92 w 93"/>
                <a:gd name="T37" fmla="*/ 9 h 90"/>
                <a:gd name="T38" fmla="*/ 91 w 93"/>
                <a:gd name="T39" fmla="*/ 18 h 90"/>
                <a:gd name="T40" fmla="*/ 89 w 93"/>
                <a:gd name="T41" fmla="*/ 27 h 90"/>
                <a:gd name="T42" fmla="*/ 85 w 93"/>
                <a:gd name="T43" fmla="*/ 36 h 90"/>
                <a:gd name="T44" fmla="*/ 82 w 93"/>
                <a:gd name="T45" fmla="*/ 43 h 90"/>
                <a:gd name="T46" fmla="*/ 78 w 93"/>
                <a:gd name="T47" fmla="*/ 51 h 90"/>
                <a:gd name="T48" fmla="*/ 72 w 93"/>
                <a:gd name="T49" fmla="*/ 58 h 90"/>
                <a:gd name="T50" fmla="*/ 66 w 93"/>
                <a:gd name="T51" fmla="*/ 64 h 90"/>
                <a:gd name="T52" fmla="*/ 59 w 93"/>
                <a:gd name="T53" fmla="*/ 70 h 90"/>
                <a:gd name="T54" fmla="*/ 52 w 93"/>
                <a:gd name="T55" fmla="*/ 75 h 90"/>
                <a:gd name="T56" fmla="*/ 44 w 93"/>
                <a:gd name="T57" fmla="*/ 79 h 90"/>
                <a:gd name="T58" fmla="*/ 36 w 93"/>
                <a:gd name="T59" fmla="*/ 83 h 90"/>
                <a:gd name="T60" fmla="*/ 27 w 93"/>
                <a:gd name="T61" fmla="*/ 86 h 90"/>
                <a:gd name="T62" fmla="*/ 19 w 93"/>
                <a:gd name="T63" fmla="*/ 88 h 90"/>
                <a:gd name="T64" fmla="*/ 10 w 93"/>
                <a:gd name="T65" fmla="*/ 89 h 90"/>
                <a:gd name="T66" fmla="*/ 0 w 93"/>
                <a:gd name="T67" fmla="*/ 89 h 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0">
                  <a:moveTo>
                    <a:pt x="26" y="86"/>
                  </a:moveTo>
                  <a:lnTo>
                    <a:pt x="26" y="86"/>
                  </a:lnTo>
                  <a:lnTo>
                    <a:pt x="34" y="84"/>
                  </a:lnTo>
                  <a:lnTo>
                    <a:pt x="43" y="82"/>
                  </a:lnTo>
                  <a:lnTo>
                    <a:pt x="50" y="79"/>
                  </a:lnTo>
                  <a:lnTo>
                    <a:pt x="57" y="76"/>
                  </a:lnTo>
                  <a:lnTo>
                    <a:pt x="63" y="71"/>
                  </a:lnTo>
                  <a:lnTo>
                    <a:pt x="69" y="66"/>
                  </a:lnTo>
                  <a:lnTo>
                    <a:pt x="74" y="62"/>
                  </a:lnTo>
                  <a:lnTo>
                    <a:pt x="78" y="56"/>
                  </a:lnTo>
                  <a:lnTo>
                    <a:pt x="82" y="50"/>
                  </a:lnTo>
                  <a:lnTo>
                    <a:pt x="85" y="44"/>
                  </a:lnTo>
                  <a:lnTo>
                    <a:pt x="87" y="37"/>
                  </a:lnTo>
                  <a:lnTo>
                    <a:pt x="89" y="30"/>
                  </a:lnTo>
                  <a:lnTo>
                    <a:pt x="91" y="23"/>
                  </a:lnTo>
                  <a:lnTo>
                    <a:pt x="92" y="16"/>
                  </a:lnTo>
                  <a:lnTo>
                    <a:pt x="92" y="8"/>
                  </a:lnTo>
                  <a:lnTo>
                    <a:pt x="92" y="0"/>
                  </a:lnTo>
                  <a:lnTo>
                    <a:pt x="92" y="9"/>
                  </a:lnTo>
                  <a:lnTo>
                    <a:pt x="91" y="18"/>
                  </a:lnTo>
                  <a:lnTo>
                    <a:pt x="89" y="27"/>
                  </a:lnTo>
                  <a:lnTo>
                    <a:pt x="85" y="36"/>
                  </a:lnTo>
                  <a:lnTo>
                    <a:pt x="82" y="43"/>
                  </a:lnTo>
                  <a:lnTo>
                    <a:pt x="78" y="51"/>
                  </a:lnTo>
                  <a:lnTo>
                    <a:pt x="72" y="58"/>
                  </a:lnTo>
                  <a:lnTo>
                    <a:pt x="66" y="64"/>
                  </a:lnTo>
                  <a:lnTo>
                    <a:pt x="59" y="70"/>
                  </a:lnTo>
                  <a:lnTo>
                    <a:pt x="52" y="75"/>
                  </a:lnTo>
                  <a:lnTo>
                    <a:pt x="44" y="79"/>
                  </a:lnTo>
                  <a:lnTo>
                    <a:pt x="36" y="83"/>
                  </a:lnTo>
                  <a:lnTo>
                    <a:pt x="27" y="86"/>
                  </a:lnTo>
                  <a:lnTo>
                    <a:pt x="19" y="88"/>
                  </a:lnTo>
                  <a:lnTo>
                    <a:pt x="10" y="89"/>
                  </a:lnTo>
                  <a:lnTo>
                    <a:pt x="0" y="8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49" name="Freeform 7">
              <a:extLst>
                <a:ext uri="{FF2B5EF4-FFF2-40B4-BE49-F238E27FC236}">
                  <a16:creationId xmlns:a16="http://schemas.microsoft.com/office/drawing/2014/main" id="{6CEED98A-E8A5-37AD-BDAE-77807505C059}"/>
                </a:ext>
              </a:extLst>
            </p:cNvPr>
            <p:cNvSpPr>
              <a:spLocks/>
            </p:cNvSpPr>
            <p:nvPr/>
          </p:nvSpPr>
          <p:spPr bwMode="auto">
            <a:xfrm>
              <a:off x="3668" y="2951"/>
              <a:ext cx="112" cy="114"/>
            </a:xfrm>
            <a:custGeom>
              <a:avLst/>
              <a:gdLst>
                <a:gd name="T0" fmla="*/ 3 w 112"/>
                <a:gd name="T1" fmla="*/ 105 h 114"/>
                <a:gd name="T2" fmla="*/ 11 w 112"/>
                <a:gd name="T3" fmla="*/ 106 h 114"/>
                <a:gd name="T4" fmla="*/ 19 w 112"/>
                <a:gd name="T5" fmla="*/ 108 h 114"/>
                <a:gd name="T6" fmla="*/ 27 w 112"/>
                <a:gd name="T7" fmla="*/ 110 h 114"/>
                <a:gd name="T8" fmla="*/ 39 w 112"/>
                <a:gd name="T9" fmla="*/ 112 h 114"/>
                <a:gd name="T10" fmla="*/ 57 w 112"/>
                <a:gd name="T11" fmla="*/ 112 h 114"/>
                <a:gd name="T12" fmla="*/ 76 w 112"/>
                <a:gd name="T13" fmla="*/ 109 h 114"/>
                <a:gd name="T14" fmla="*/ 94 w 112"/>
                <a:gd name="T15" fmla="*/ 104 h 114"/>
                <a:gd name="T16" fmla="*/ 101 w 112"/>
                <a:gd name="T17" fmla="*/ 100 h 114"/>
                <a:gd name="T18" fmla="*/ 106 w 112"/>
                <a:gd name="T19" fmla="*/ 99 h 114"/>
                <a:gd name="T20" fmla="*/ 111 w 112"/>
                <a:gd name="T21" fmla="*/ 98 h 114"/>
                <a:gd name="T22" fmla="*/ 107 w 112"/>
                <a:gd name="T23" fmla="*/ 95 h 114"/>
                <a:gd name="T24" fmla="*/ 98 w 112"/>
                <a:gd name="T25" fmla="*/ 86 h 114"/>
                <a:gd name="T26" fmla="*/ 98 w 112"/>
                <a:gd name="T27" fmla="*/ 75 h 114"/>
                <a:gd name="T28" fmla="*/ 97 w 112"/>
                <a:gd name="T29" fmla="*/ 63 h 114"/>
                <a:gd name="T30" fmla="*/ 96 w 112"/>
                <a:gd name="T31" fmla="*/ 52 h 114"/>
                <a:gd name="T32" fmla="*/ 95 w 112"/>
                <a:gd name="T33" fmla="*/ 40 h 114"/>
                <a:gd name="T34" fmla="*/ 94 w 112"/>
                <a:gd name="T35" fmla="*/ 29 h 114"/>
                <a:gd name="T36" fmla="*/ 94 w 112"/>
                <a:gd name="T37" fmla="*/ 17 h 114"/>
                <a:gd name="T38" fmla="*/ 95 w 112"/>
                <a:gd name="T39" fmla="*/ 6 h 114"/>
                <a:gd name="T40" fmla="*/ 93 w 112"/>
                <a:gd name="T41" fmla="*/ 0 h 114"/>
                <a:gd name="T42" fmla="*/ 86 w 112"/>
                <a:gd name="T43" fmla="*/ 0 h 114"/>
                <a:gd name="T44" fmla="*/ 84 w 112"/>
                <a:gd name="T45" fmla="*/ 10 h 114"/>
                <a:gd name="T46" fmla="*/ 81 w 112"/>
                <a:gd name="T47" fmla="*/ 26 h 114"/>
                <a:gd name="T48" fmla="*/ 75 w 112"/>
                <a:gd name="T49" fmla="*/ 41 h 114"/>
                <a:gd name="T50" fmla="*/ 67 w 112"/>
                <a:gd name="T51" fmla="*/ 54 h 114"/>
                <a:gd name="T52" fmla="*/ 57 w 112"/>
                <a:gd name="T53" fmla="*/ 66 h 114"/>
                <a:gd name="T54" fmla="*/ 44 w 112"/>
                <a:gd name="T55" fmla="*/ 76 h 114"/>
                <a:gd name="T56" fmla="*/ 29 w 112"/>
                <a:gd name="T57" fmla="*/ 83 h 114"/>
                <a:gd name="T58" fmla="*/ 13 w 112"/>
                <a:gd name="T59" fmla="*/ 88 h 114"/>
                <a:gd name="T60" fmla="*/ 2 w 112"/>
                <a:gd name="T61" fmla="*/ 90 h 114"/>
                <a:gd name="T62" fmla="*/ 1 w 112"/>
                <a:gd name="T63" fmla="*/ 94 h 114"/>
                <a:gd name="T64" fmla="*/ 1 w 112"/>
                <a:gd name="T65" fmla="*/ 99 h 114"/>
                <a:gd name="T66" fmla="*/ 2 w 112"/>
                <a:gd name="T67" fmla="*/ 104 h 114"/>
                <a:gd name="T68" fmla="*/ 0 w 112"/>
                <a:gd name="T69" fmla="*/ 106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114">
                  <a:moveTo>
                    <a:pt x="0" y="105"/>
                  </a:move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0" name="Freeform 8">
              <a:extLst>
                <a:ext uri="{FF2B5EF4-FFF2-40B4-BE49-F238E27FC236}">
                  <a16:creationId xmlns:a16="http://schemas.microsoft.com/office/drawing/2014/main" id="{970DBB1C-49E8-760D-EBD4-285BC3E99BE2}"/>
                </a:ext>
              </a:extLst>
            </p:cNvPr>
            <p:cNvSpPr>
              <a:spLocks/>
            </p:cNvSpPr>
            <p:nvPr/>
          </p:nvSpPr>
          <p:spPr bwMode="auto">
            <a:xfrm>
              <a:off x="3668" y="2951"/>
              <a:ext cx="112" cy="114"/>
            </a:xfrm>
            <a:custGeom>
              <a:avLst/>
              <a:gdLst>
                <a:gd name="T0" fmla="*/ 0 w 112"/>
                <a:gd name="T1" fmla="*/ 105 h 114"/>
                <a:gd name="T2" fmla="*/ 7 w 112"/>
                <a:gd name="T3" fmla="*/ 105 h 114"/>
                <a:gd name="T4" fmla="*/ 15 w 112"/>
                <a:gd name="T5" fmla="*/ 107 h 114"/>
                <a:gd name="T6" fmla="*/ 23 w 112"/>
                <a:gd name="T7" fmla="*/ 109 h 114"/>
                <a:gd name="T8" fmla="*/ 30 w 112"/>
                <a:gd name="T9" fmla="*/ 110 h 114"/>
                <a:gd name="T10" fmla="*/ 48 w 112"/>
                <a:gd name="T11" fmla="*/ 113 h 114"/>
                <a:gd name="T12" fmla="*/ 67 w 112"/>
                <a:gd name="T13" fmla="*/ 111 h 114"/>
                <a:gd name="T14" fmla="*/ 84 w 112"/>
                <a:gd name="T15" fmla="*/ 107 h 114"/>
                <a:gd name="T16" fmla="*/ 103 w 112"/>
                <a:gd name="T17" fmla="*/ 102 h 114"/>
                <a:gd name="T18" fmla="*/ 103 w 112"/>
                <a:gd name="T19" fmla="*/ 100 h 114"/>
                <a:gd name="T20" fmla="*/ 108 w 112"/>
                <a:gd name="T21" fmla="*/ 99 h 114"/>
                <a:gd name="T22" fmla="*/ 110 w 112"/>
                <a:gd name="T23" fmla="*/ 97 h 114"/>
                <a:gd name="T24" fmla="*/ 98 w 112"/>
                <a:gd name="T25" fmla="*/ 92 h 114"/>
                <a:gd name="T26" fmla="*/ 98 w 112"/>
                <a:gd name="T27" fmla="*/ 80 h 114"/>
                <a:gd name="T28" fmla="*/ 98 w 112"/>
                <a:gd name="T29" fmla="*/ 69 h 114"/>
                <a:gd name="T30" fmla="*/ 96 w 112"/>
                <a:gd name="T31" fmla="*/ 58 h 114"/>
                <a:gd name="T32" fmla="*/ 96 w 112"/>
                <a:gd name="T33" fmla="*/ 46 h 114"/>
                <a:gd name="T34" fmla="*/ 94 w 112"/>
                <a:gd name="T35" fmla="*/ 34 h 114"/>
                <a:gd name="T36" fmla="*/ 94 w 112"/>
                <a:gd name="T37" fmla="*/ 23 h 114"/>
                <a:gd name="T38" fmla="*/ 94 w 112"/>
                <a:gd name="T39" fmla="*/ 12 h 114"/>
                <a:gd name="T40" fmla="*/ 96 w 112"/>
                <a:gd name="T41" fmla="*/ 0 h 114"/>
                <a:gd name="T42" fmla="*/ 89 w 112"/>
                <a:gd name="T43" fmla="*/ 0 h 114"/>
                <a:gd name="T44" fmla="*/ 86 w 112"/>
                <a:gd name="T45" fmla="*/ 2 h 114"/>
                <a:gd name="T46" fmla="*/ 83 w 112"/>
                <a:gd name="T47" fmla="*/ 18 h 114"/>
                <a:gd name="T48" fmla="*/ 78 w 112"/>
                <a:gd name="T49" fmla="*/ 34 h 114"/>
                <a:gd name="T50" fmla="*/ 71 w 112"/>
                <a:gd name="T51" fmla="*/ 48 h 114"/>
                <a:gd name="T52" fmla="*/ 62 w 112"/>
                <a:gd name="T53" fmla="*/ 60 h 114"/>
                <a:gd name="T54" fmla="*/ 50 w 112"/>
                <a:gd name="T55" fmla="*/ 71 h 114"/>
                <a:gd name="T56" fmla="*/ 37 w 112"/>
                <a:gd name="T57" fmla="*/ 80 h 114"/>
                <a:gd name="T58" fmla="*/ 21 w 112"/>
                <a:gd name="T59" fmla="*/ 86 h 114"/>
                <a:gd name="T60" fmla="*/ 4 w 112"/>
                <a:gd name="T61" fmla="*/ 89 h 114"/>
                <a:gd name="T62" fmla="*/ 1 w 112"/>
                <a:gd name="T63" fmla="*/ 92 h 114"/>
                <a:gd name="T64" fmla="*/ 1 w 112"/>
                <a:gd name="T65" fmla="*/ 96 h 114"/>
                <a:gd name="T66" fmla="*/ 2 w 112"/>
                <a:gd name="T67" fmla="*/ 102 h 114"/>
                <a:gd name="T68" fmla="*/ 1 w 112"/>
                <a:gd name="T69" fmla="*/ 106 h 114"/>
                <a:gd name="T70" fmla="*/ 0 w 112"/>
                <a:gd name="T71" fmla="*/ 105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2" h="114">
                  <a:moveTo>
                    <a:pt x="0" y="105"/>
                  </a:moveTo>
                  <a:lnTo>
                    <a:pt x="0" y="105"/>
                  </a:lnTo>
                  <a:lnTo>
                    <a:pt x="3" y="105"/>
                  </a:lnTo>
                  <a:lnTo>
                    <a:pt x="7" y="105"/>
                  </a:lnTo>
                  <a:lnTo>
                    <a:pt x="11" y="106"/>
                  </a:lnTo>
                  <a:lnTo>
                    <a:pt x="15" y="107"/>
                  </a:lnTo>
                  <a:lnTo>
                    <a:pt x="19" y="108"/>
                  </a:lnTo>
                  <a:lnTo>
                    <a:pt x="23" y="109"/>
                  </a:lnTo>
                  <a:lnTo>
                    <a:pt x="27" y="110"/>
                  </a:lnTo>
                  <a:lnTo>
                    <a:pt x="30" y="110"/>
                  </a:lnTo>
                  <a:lnTo>
                    <a:pt x="39" y="112"/>
                  </a:lnTo>
                  <a:lnTo>
                    <a:pt x="48" y="113"/>
                  </a:lnTo>
                  <a:lnTo>
                    <a:pt x="57" y="112"/>
                  </a:lnTo>
                  <a:lnTo>
                    <a:pt x="67" y="111"/>
                  </a:lnTo>
                  <a:lnTo>
                    <a:pt x="76" y="109"/>
                  </a:lnTo>
                  <a:lnTo>
                    <a:pt x="84" y="107"/>
                  </a:lnTo>
                  <a:lnTo>
                    <a:pt x="94" y="104"/>
                  </a:lnTo>
                  <a:lnTo>
                    <a:pt x="103" y="102"/>
                  </a:lnTo>
                  <a:lnTo>
                    <a:pt x="101" y="100"/>
                  </a:lnTo>
                  <a:lnTo>
                    <a:pt x="103" y="100"/>
                  </a:lnTo>
                  <a:lnTo>
                    <a:pt x="106" y="99"/>
                  </a:lnTo>
                  <a:lnTo>
                    <a:pt x="108" y="99"/>
                  </a:lnTo>
                  <a:lnTo>
                    <a:pt x="111" y="98"/>
                  </a:lnTo>
                  <a:lnTo>
                    <a:pt x="110" y="97"/>
                  </a:lnTo>
                  <a:lnTo>
                    <a:pt x="107" y="95"/>
                  </a:lnTo>
                  <a:lnTo>
                    <a:pt x="98" y="92"/>
                  </a:lnTo>
                  <a:lnTo>
                    <a:pt x="98" y="86"/>
                  </a:lnTo>
                  <a:lnTo>
                    <a:pt x="98" y="80"/>
                  </a:lnTo>
                  <a:lnTo>
                    <a:pt x="98" y="75"/>
                  </a:lnTo>
                  <a:lnTo>
                    <a:pt x="98" y="69"/>
                  </a:lnTo>
                  <a:lnTo>
                    <a:pt x="97" y="63"/>
                  </a:lnTo>
                  <a:lnTo>
                    <a:pt x="96" y="58"/>
                  </a:lnTo>
                  <a:lnTo>
                    <a:pt x="96" y="52"/>
                  </a:lnTo>
                  <a:lnTo>
                    <a:pt x="96" y="46"/>
                  </a:lnTo>
                  <a:lnTo>
                    <a:pt x="95" y="40"/>
                  </a:lnTo>
                  <a:lnTo>
                    <a:pt x="94" y="34"/>
                  </a:lnTo>
                  <a:lnTo>
                    <a:pt x="94" y="29"/>
                  </a:lnTo>
                  <a:lnTo>
                    <a:pt x="94" y="23"/>
                  </a:lnTo>
                  <a:lnTo>
                    <a:pt x="94" y="17"/>
                  </a:lnTo>
                  <a:lnTo>
                    <a:pt x="94" y="12"/>
                  </a:lnTo>
                  <a:lnTo>
                    <a:pt x="95" y="6"/>
                  </a:lnTo>
                  <a:lnTo>
                    <a:pt x="96" y="0"/>
                  </a:lnTo>
                  <a:lnTo>
                    <a:pt x="93" y="0"/>
                  </a:lnTo>
                  <a:lnTo>
                    <a:pt x="89" y="0"/>
                  </a:lnTo>
                  <a:lnTo>
                    <a:pt x="86" y="0"/>
                  </a:lnTo>
                  <a:lnTo>
                    <a:pt x="86" y="2"/>
                  </a:lnTo>
                  <a:lnTo>
                    <a:pt x="84" y="10"/>
                  </a:lnTo>
                  <a:lnTo>
                    <a:pt x="83" y="18"/>
                  </a:lnTo>
                  <a:lnTo>
                    <a:pt x="81" y="26"/>
                  </a:lnTo>
                  <a:lnTo>
                    <a:pt x="78" y="34"/>
                  </a:lnTo>
                  <a:lnTo>
                    <a:pt x="75" y="41"/>
                  </a:lnTo>
                  <a:lnTo>
                    <a:pt x="71" y="48"/>
                  </a:lnTo>
                  <a:lnTo>
                    <a:pt x="67" y="54"/>
                  </a:lnTo>
                  <a:lnTo>
                    <a:pt x="62" y="60"/>
                  </a:lnTo>
                  <a:lnTo>
                    <a:pt x="57" y="66"/>
                  </a:lnTo>
                  <a:lnTo>
                    <a:pt x="50" y="71"/>
                  </a:lnTo>
                  <a:lnTo>
                    <a:pt x="44" y="76"/>
                  </a:lnTo>
                  <a:lnTo>
                    <a:pt x="37" y="80"/>
                  </a:lnTo>
                  <a:lnTo>
                    <a:pt x="29" y="83"/>
                  </a:lnTo>
                  <a:lnTo>
                    <a:pt x="21" y="86"/>
                  </a:lnTo>
                  <a:lnTo>
                    <a:pt x="13" y="88"/>
                  </a:lnTo>
                  <a:lnTo>
                    <a:pt x="4" y="89"/>
                  </a:lnTo>
                  <a:lnTo>
                    <a:pt x="2" y="90"/>
                  </a:lnTo>
                  <a:lnTo>
                    <a:pt x="1" y="92"/>
                  </a:lnTo>
                  <a:lnTo>
                    <a:pt x="1" y="94"/>
                  </a:lnTo>
                  <a:lnTo>
                    <a:pt x="1" y="96"/>
                  </a:lnTo>
                  <a:lnTo>
                    <a:pt x="1" y="99"/>
                  </a:lnTo>
                  <a:lnTo>
                    <a:pt x="2" y="102"/>
                  </a:lnTo>
                  <a:lnTo>
                    <a:pt x="2" y="104"/>
                  </a:lnTo>
                  <a:lnTo>
                    <a:pt x="1" y="106"/>
                  </a:lnTo>
                  <a:lnTo>
                    <a:pt x="0" y="106"/>
                  </a:lnTo>
                  <a:lnTo>
                    <a:pt x="0" y="10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1" name="Freeform 9">
              <a:extLst>
                <a:ext uri="{FF2B5EF4-FFF2-40B4-BE49-F238E27FC236}">
                  <a16:creationId xmlns:a16="http://schemas.microsoft.com/office/drawing/2014/main" id="{6D5848DB-311C-511D-00A4-A114E2324DF8}"/>
                </a:ext>
              </a:extLst>
            </p:cNvPr>
            <p:cNvSpPr>
              <a:spLocks/>
            </p:cNvSpPr>
            <p:nvPr/>
          </p:nvSpPr>
          <p:spPr bwMode="auto">
            <a:xfrm>
              <a:off x="3663" y="3110"/>
              <a:ext cx="17" cy="17"/>
            </a:xfrm>
            <a:custGeom>
              <a:avLst/>
              <a:gdLst>
                <a:gd name="T0" fmla="*/ 0 w 17"/>
                <a:gd name="T1" fmla="*/ 6 h 17"/>
                <a:gd name="T2" fmla="*/ 0 w 17"/>
                <a:gd name="T3" fmla="*/ 6 h 17"/>
                <a:gd name="T4" fmla="*/ 1 w 17"/>
                <a:gd name="T5" fmla="*/ 3 h 17"/>
                <a:gd name="T6" fmla="*/ 3 w 17"/>
                <a:gd name="T7" fmla="*/ 0 h 17"/>
                <a:gd name="T8" fmla="*/ 4 w 17"/>
                <a:gd name="T9" fmla="*/ 0 h 17"/>
                <a:gd name="T10" fmla="*/ 5 w 17"/>
                <a:gd name="T11" fmla="*/ 0 h 17"/>
                <a:gd name="T12" fmla="*/ 8 w 17"/>
                <a:gd name="T13" fmla="*/ 6 h 17"/>
                <a:gd name="T14" fmla="*/ 10 w 17"/>
                <a:gd name="T15" fmla="*/ 12 h 17"/>
                <a:gd name="T16" fmla="*/ 12 w 17"/>
                <a:gd name="T17" fmla="*/ 16 h 17"/>
                <a:gd name="T18" fmla="*/ 16 w 17"/>
                <a:gd name="T19" fmla="*/ 1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6"/>
                  </a:moveTo>
                  <a:lnTo>
                    <a:pt x="0" y="6"/>
                  </a:lnTo>
                  <a:lnTo>
                    <a:pt x="1" y="3"/>
                  </a:lnTo>
                  <a:lnTo>
                    <a:pt x="3" y="0"/>
                  </a:lnTo>
                  <a:lnTo>
                    <a:pt x="4" y="0"/>
                  </a:lnTo>
                  <a:lnTo>
                    <a:pt x="5" y="0"/>
                  </a:lnTo>
                  <a:lnTo>
                    <a:pt x="8" y="6"/>
                  </a:lnTo>
                  <a:lnTo>
                    <a:pt x="10" y="12"/>
                  </a:lnTo>
                  <a:lnTo>
                    <a:pt x="12" y="16"/>
                  </a:lnTo>
                  <a:lnTo>
                    <a:pt x="16"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2" name="Freeform 10">
              <a:extLst>
                <a:ext uri="{FF2B5EF4-FFF2-40B4-BE49-F238E27FC236}">
                  <a16:creationId xmlns:a16="http://schemas.microsoft.com/office/drawing/2014/main" id="{D995F060-6212-0E52-3826-C9476ABEAAE6}"/>
                </a:ext>
              </a:extLst>
            </p:cNvPr>
            <p:cNvSpPr>
              <a:spLocks/>
            </p:cNvSpPr>
            <p:nvPr/>
          </p:nvSpPr>
          <p:spPr bwMode="auto">
            <a:xfrm>
              <a:off x="3699" y="3117"/>
              <a:ext cx="30" cy="17"/>
            </a:xfrm>
            <a:custGeom>
              <a:avLst/>
              <a:gdLst>
                <a:gd name="T0" fmla="*/ 0 w 30"/>
                <a:gd name="T1" fmla="*/ 0 h 17"/>
                <a:gd name="T2" fmla="*/ 0 w 30"/>
                <a:gd name="T3" fmla="*/ 0 h 17"/>
                <a:gd name="T4" fmla="*/ 4 w 30"/>
                <a:gd name="T5" fmla="*/ 10 h 17"/>
                <a:gd name="T6" fmla="*/ 8 w 30"/>
                <a:gd name="T7" fmla="*/ 10 h 17"/>
                <a:gd name="T8" fmla="*/ 11 w 30"/>
                <a:gd name="T9" fmla="*/ 10 h 17"/>
                <a:gd name="T10" fmla="*/ 15 w 30"/>
                <a:gd name="T11" fmla="*/ 10 h 17"/>
                <a:gd name="T12" fmla="*/ 19 w 30"/>
                <a:gd name="T13" fmla="*/ 10 h 17"/>
                <a:gd name="T14" fmla="*/ 22 w 30"/>
                <a:gd name="T15" fmla="*/ 10 h 17"/>
                <a:gd name="T16" fmla="*/ 26 w 30"/>
                <a:gd name="T17" fmla="*/ 10 h 17"/>
                <a:gd name="T18" fmla="*/ 29 w 30"/>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7">
                  <a:moveTo>
                    <a:pt x="0" y="0"/>
                  </a:moveTo>
                  <a:lnTo>
                    <a:pt x="0" y="0"/>
                  </a:lnTo>
                  <a:lnTo>
                    <a:pt x="4" y="10"/>
                  </a:lnTo>
                  <a:lnTo>
                    <a:pt x="8" y="10"/>
                  </a:lnTo>
                  <a:lnTo>
                    <a:pt x="11" y="10"/>
                  </a:lnTo>
                  <a:lnTo>
                    <a:pt x="15" y="10"/>
                  </a:lnTo>
                  <a:lnTo>
                    <a:pt x="19" y="10"/>
                  </a:lnTo>
                  <a:lnTo>
                    <a:pt x="22" y="10"/>
                  </a:lnTo>
                  <a:lnTo>
                    <a:pt x="26" y="10"/>
                  </a:lnTo>
                  <a:lnTo>
                    <a:pt x="2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3" name="Freeform 11">
              <a:extLst>
                <a:ext uri="{FF2B5EF4-FFF2-40B4-BE49-F238E27FC236}">
                  <a16:creationId xmlns:a16="http://schemas.microsoft.com/office/drawing/2014/main" id="{392295DA-7F3C-9E53-43AB-ECF79572AE1B}"/>
                </a:ext>
              </a:extLst>
            </p:cNvPr>
            <p:cNvSpPr>
              <a:spLocks/>
            </p:cNvSpPr>
            <p:nvPr/>
          </p:nvSpPr>
          <p:spPr bwMode="auto">
            <a:xfrm>
              <a:off x="3699" y="3054"/>
              <a:ext cx="97" cy="17"/>
            </a:xfrm>
            <a:custGeom>
              <a:avLst/>
              <a:gdLst>
                <a:gd name="T0" fmla="*/ 0 w 97"/>
                <a:gd name="T1" fmla="*/ 14 h 17"/>
                <a:gd name="T2" fmla="*/ 0 w 97"/>
                <a:gd name="T3" fmla="*/ 14 h 17"/>
                <a:gd name="T4" fmla="*/ 9 w 97"/>
                <a:gd name="T5" fmla="*/ 14 h 17"/>
                <a:gd name="T6" fmla="*/ 17 w 97"/>
                <a:gd name="T7" fmla="*/ 14 h 17"/>
                <a:gd name="T8" fmla="*/ 26 w 97"/>
                <a:gd name="T9" fmla="*/ 14 h 17"/>
                <a:gd name="T10" fmla="*/ 34 w 97"/>
                <a:gd name="T11" fmla="*/ 13 h 17"/>
                <a:gd name="T12" fmla="*/ 42 w 97"/>
                <a:gd name="T13" fmla="*/ 12 h 17"/>
                <a:gd name="T14" fmla="*/ 50 w 97"/>
                <a:gd name="T15" fmla="*/ 9 h 17"/>
                <a:gd name="T16" fmla="*/ 58 w 97"/>
                <a:gd name="T17" fmla="*/ 6 h 17"/>
                <a:gd name="T18" fmla="*/ 66 w 97"/>
                <a:gd name="T19" fmla="*/ 2 h 17"/>
                <a:gd name="T20" fmla="*/ 70 w 97"/>
                <a:gd name="T21" fmla="*/ 0 h 17"/>
                <a:gd name="T22" fmla="*/ 74 w 97"/>
                <a:gd name="T23" fmla="*/ 0 h 17"/>
                <a:gd name="T24" fmla="*/ 79 w 97"/>
                <a:gd name="T25" fmla="*/ 0 h 17"/>
                <a:gd name="T26" fmla="*/ 83 w 97"/>
                <a:gd name="T27" fmla="*/ 2 h 17"/>
                <a:gd name="T28" fmla="*/ 87 w 97"/>
                <a:gd name="T29" fmla="*/ 3 h 17"/>
                <a:gd name="T30" fmla="*/ 90 w 97"/>
                <a:gd name="T31" fmla="*/ 7 h 17"/>
                <a:gd name="T32" fmla="*/ 94 w 97"/>
                <a:gd name="T33" fmla="*/ 11 h 17"/>
                <a:gd name="T34" fmla="*/ 96 w 97"/>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7" h="17">
                  <a:moveTo>
                    <a:pt x="0" y="14"/>
                  </a:moveTo>
                  <a:lnTo>
                    <a:pt x="0" y="14"/>
                  </a:lnTo>
                  <a:lnTo>
                    <a:pt x="9" y="14"/>
                  </a:lnTo>
                  <a:lnTo>
                    <a:pt x="17" y="14"/>
                  </a:lnTo>
                  <a:lnTo>
                    <a:pt x="26" y="14"/>
                  </a:lnTo>
                  <a:lnTo>
                    <a:pt x="34" y="13"/>
                  </a:lnTo>
                  <a:lnTo>
                    <a:pt x="42" y="12"/>
                  </a:lnTo>
                  <a:lnTo>
                    <a:pt x="50" y="9"/>
                  </a:lnTo>
                  <a:lnTo>
                    <a:pt x="58" y="6"/>
                  </a:lnTo>
                  <a:lnTo>
                    <a:pt x="66" y="2"/>
                  </a:lnTo>
                  <a:lnTo>
                    <a:pt x="70" y="0"/>
                  </a:lnTo>
                  <a:lnTo>
                    <a:pt x="74" y="0"/>
                  </a:lnTo>
                  <a:lnTo>
                    <a:pt x="79" y="0"/>
                  </a:lnTo>
                  <a:lnTo>
                    <a:pt x="83" y="2"/>
                  </a:lnTo>
                  <a:lnTo>
                    <a:pt x="87" y="3"/>
                  </a:lnTo>
                  <a:lnTo>
                    <a:pt x="90" y="7"/>
                  </a:lnTo>
                  <a:lnTo>
                    <a:pt x="94" y="11"/>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4" name="Freeform 12">
              <a:extLst>
                <a:ext uri="{FF2B5EF4-FFF2-40B4-BE49-F238E27FC236}">
                  <a16:creationId xmlns:a16="http://schemas.microsoft.com/office/drawing/2014/main" id="{375BBAF2-D225-E51D-7FF0-9AA9E17C2145}"/>
                </a:ext>
              </a:extLst>
            </p:cNvPr>
            <p:cNvSpPr>
              <a:spLocks/>
            </p:cNvSpPr>
            <p:nvPr/>
          </p:nvSpPr>
          <p:spPr bwMode="auto">
            <a:xfrm>
              <a:off x="3637" y="3019"/>
              <a:ext cx="26" cy="31"/>
            </a:xfrm>
            <a:custGeom>
              <a:avLst/>
              <a:gdLst>
                <a:gd name="T0" fmla="*/ 18 w 26"/>
                <a:gd name="T1" fmla="*/ 30 h 31"/>
                <a:gd name="T2" fmla="*/ 18 w 26"/>
                <a:gd name="T3" fmla="*/ 30 h 31"/>
                <a:gd name="T4" fmla="*/ 18 w 26"/>
                <a:gd name="T5" fmla="*/ 26 h 31"/>
                <a:gd name="T6" fmla="*/ 18 w 26"/>
                <a:gd name="T7" fmla="*/ 22 h 31"/>
                <a:gd name="T8" fmla="*/ 17 w 26"/>
                <a:gd name="T9" fmla="*/ 19 h 31"/>
                <a:gd name="T10" fmla="*/ 16 w 26"/>
                <a:gd name="T11" fmla="*/ 15 h 31"/>
                <a:gd name="T12" fmla="*/ 14 w 26"/>
                <a:gd name="T13" fmla="*/ 12 h 31"/>
                <a:gd name="T14" fmla="*/ 12 w 26"/>
                <a:gd name="T15" fmla="*/ 8 h 31"/>
                <a:gd name="T16" fmla="*/ 12 w 26"/>
                <a:gd name="T17" fmla="*/ 4 h 31"/>
                <a:gd name="T18" fmla="*/ 11 w 26"/>
                <a:gd name="T19" fmla="*/ 0 h 31"/>
                <a:gd name="T20" fmla="*/ 12 w 26"/>
                <a:gd name="T21" fmla="*/ 2 h 31"/>
                <a:gd name="T22" fmla="*/ 14 w 26"/>
                <a:gd name="T23" fmla="*/ 6 h 31"/>
                <a:gd name="T24" fmla="*/ 14 w 26"/>
                <a:gd name="T25" fmla="*/ 9 h 31"/>
                <a:gd name="T26" fmla="*/ 14 w 26"/>
                <a:gd name="T27" fmla="*/ 12 h 31"/>
                <a:gd name="T28" fmla="*/ 16 w 26"/>
                <a:gd name="T29" fmla="*/ 15 h 31"/>
                <a:gd name="T30" fmla="*/ 17 w 26"/>
                <a:gd name="T31" fmla="*/ 18 h 31"/>
                <a:gd name="T32" fmla="*/ 21 w 26"/>
                <a:gd name="T33" fmla="*/ 20 h 31"/>
                <a:gd name="T34" fmla="*/ 25 w 26"/>
                <a:gd name="T35" fmla="*/ 21 h 31"/>
                <a:gd name="T36" fmla="*/ 21 w 26"/>
                <a:gd name="T37" fmla="*/ 22 h 31"/>
                <a:gd name="T38" fmla="*/ 18 w 26"/>
                <a:gd name="T39" fmla="*/ 22 h 31"/>
                <a:gd name="T40" fmla="*/ 14 w 26"/>
                <a:gd name="T41" fmla="*/ 20 h 31"/>
                <a:gd name="T42" fmla="*/ 11 w 26"/>
                <a:gd name="T43" fmla="*/ 20 h 31"/>
                <a:gd name="T44" fmla="*/ 8 w 26"/>
                <a:gd name="T45" fmla="*/ 18 h 31"/>
                <a:gd name="T46" fmla="*/ 5 w 26"/>
                <a:gd name="T47" fmla="*/ 16 h 31"/>
                <a:gd name="T48" fmla="*/ 3 w 26"/>
                <a:gd name="T49" fmla="*/ 14 h 31"/>
                <a:gd name="T50" fmla="*/ 0 w 26"/>
                <a:gd name="T51" fmla="*/ 11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6" h="31">
                  <a:moveTo>
                    <a:pt x="18" y="30"/>
                  </a:moveTo>
                  <a:lnTo>
                    <a:pt x="18" y="30"/>
                  </a:lnTo>
                  <a:lnTo>
                    <a:pt x="18" y="26"/>
                  </a:lnTo>
                  <a:lnTo>
                    <a:pt x="18" y="22"/>
                  </a:lnTo>
                  <a:lnTo>
                    <a:pt x="17" y="19"/>
                  </a:lnTo>
                  <a:lnTo>
                    <a:pt x="16" y="15"/>
                  </a:lnTo>
                  <a:lnTo>
                    <a:pt x="14" y="12"/>
                  </a:lnTo>
                  <a:lnTo>
                    <a:pt x="12" y="8"/>
                  </a:lnTo>
                  <a:lnTo>
                    <a:pt x="12" y="4"/>
                  </a:lnTo>
                  <a:lnTo>
                    <a:pt x="11" y="0"/>
                  </a:lnTo>
                  <a:lnTo>
                    <a:pt x="12" y="2"/>
                  </a:lnTo>
                  <a:lnTo>
                    <a:pt x="14" y="6"/>
                  </a:lnTo>
                  <a:lnTo>
                    <a:pt x="14" y="9"/>
                  </a:lnTo>
                  <a:lnTo>
                    <a:pt x="14" y="12"/>
                  </a:lnTo>
                  <a:lnTo>
                    <a:pt x="16" y="15"/>
                  </a:lnTo>
                  <a:lnTo>
                    <a:pt x="17" y="18"/>
                  </a:lnTo>
                  <a:lnTo>
                    <a:pt x="21" y="20"/>
                  </a:lnTo>
                  <a:lnTo>
                    <a:pt x="25" y="21"/>
                  </a:lnTo>
                  <a:lnTo>
                    <a:pt x="21" y="22"/>
                  </a:lnTo>
                  <a:lnTo>
                    <a:pt x="18" y="22"/>
                  </a:lnTo>
                  <a:lnTo>
                    <a:pt x="14" y="20"/>
                  </a:lnTo>
                  <a:lnTo>
                    <a:pt x="11" y="20"/>
                  </a:lnTo>
                  <a:lnTo>
                    <a:pt x="8" y="18"/>
                  </a:lnTo>
                  <a:lnTo>
                    <a:pt x="5" y="16"/>
                  </a:lnTo>
                  <a:lnTo>
                    <a:pt x="3" y="14"/>
                  </a:lnTo>
                  <a:lnTo>
                    <a:pt x="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5" name="Freeform 13">
              <a:extLst>
                <a:ext uri="{FF2B5EF4-FFF2-40B4-BE49-F238E27FC236}">
                  <a16:creationId xmlns:a16="http://schemas.microsoft.com/office/drawing/2014/main" id="{D1D71CFD-1680-1F87-E079-B8B04E831102}"/>
                </a:ext>
              </a:extLst>
            </p:cNvPr>
            <p:cNvSpPr>
              <a:spLocks/>
            </p:cNvSpPr>
            <p:nvPr/>
          </p:nvSpPr>
          <p:spPr bwMode="auto">
            <a:xfrm>
              <a:off x="3637" y="3086"/>
              <a:ext cx="17" cy="17"/>
            </a:xfrm>
            <a:custGeom>
              <a:avLst/>
              <a:gdLst>
                <a:gd name="T0" fmla="*/ 0 w 17"/>
                <a:gd name="T1" fmla="*/ 0 h 17"/>
                <a:gd name="T2" fmla="*/ 0 w 17"/>
                <a:gd name="T3" fmla="*/ 0 h 17"/>
                <a:gd name="T4" fmla="*/ 2 w 17"/>
                <a:gd name="T5" fmla="*/ 3 h 17"/>
                <a:gd name="T6" fmla="*/ 3 w 17"/>
                <a:gd name="T7" fmla="*/ 5 h 17"/>
                <a:gd name="T8" fmla="*/ 4 w 17"/>
                <a:gd name="T9" fmla="*/ 8 h 17"/>
                <a:gd name="T10" fmla="*/ 6 w 17"/>
                <a:gd name="T11" fmla="*/ 10 h 17"/>
                <a:gd name="T12" fmla="*/ 7 w 17"/>
                <a:gd name="T13" fmla="*/ 13 h 17"/>
                <a:gd name="T14" fmla="*/ 10 w 17"/>
                <a:gd name="T15" fmla="*/ 14 h 17"/>
                <a:gd name="T16" fmla="*/ 12 w 17"/>
                <a:gd name="T17" fmla="*/ 15 h 17"/>
                <a:gd name="T18" fmla="*/ 16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0"/>
                  </a:moveTo>
                  <a:lnTo>
                    <a:pt x="0" y="0"/>
                  </a:lnTo>
                  <a:lnTo>
                    <a:pt x="2" y="3"/>
                  </a:lnTo>
                  <a:lnTo>
                    <a:pt x="3" y="5"/>
                  </a:lnTo>
                  <a:lnTo>
                    <a:pt x="4" y="8"/>
                  </a:lnTo>
                  <a:lnTo>
                    <a:pt x="6" y="10"/>
                  </a:lnTo>
                  <a:lnTo>
                    <a:pt x="7" y="13"/>
                  </a:lnTo>
                  <a:lnTo>
                    <a:pt x="10" y="14"/>
                  </a:lnTo>
                  <a:lnTo>
                    <a:pt x="12" y="15"/>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6" name="Freeform 14">
              <a:extLst>
                <a:ext uri="{FF2B5EF4-FFF2-40B4-BE49-F238E27FC236}">
                  <a16:creationId xmlns:a16="http://schemas.microsoft.com/office/drawing/2014/main" id="{C264B673-5FAC-2DEF-76FE-5510EA13A085}"/>
                </a:ext>
              </a:extLst>
            </p:cNvPr>
            <p:cNvSpPr>
              <a:spLocks/>
            </p:cNvSpPr>
            <p:nvPr/>
          </p:nvSpPr>
          <p:spPr bwMode="auto">
            <a:xfrm>
              <a:off x="3693" y="3119"/>
              <a:ext cx="62" cy="153"/>
            </a:xfrm>
            <a:custGeom>
              <a:avLst/>
              <a:gdLst>
                <a:gd name="T0" fmla="*/ 1 w 62"/>
                <a:gd name="T1" fmla="*/ 152 h 153"/>
                <a:gd name="T2" fmla="*/ 1 w 62"/>
                <a:gd name="T3" fmla="*/ 152 h 153"/>
                <a:gd name="T4" fmla="*/ 5 w 62"/>
                <a:gd name="T5" fmla="*/ 150 h 153"/>
                <a:gd name="T6" fmla="*/ 10 w 62"/>
                <a:gd name="T7" fmla="*/ 146 h 153"/>
                <a:gd name="T8" fmla="*/ 14 w 62"/>
                <a:gd name="T9" fmla="*/ 140 h 153"/>
                <a:gd name="T10" fmla="*/ 18 w 62"/>
                <a:gd name="T11" fmla="*/ 133 h 153"/>
                <a:gd name="T12" fmla="*/ 22 w 62"/>
                <a:gd name="T13" fmla="*/ 124 h 153"/>
                <a:gd name="T14" fmla="*/ 25 w 62"/>
                <a:gd name="T15" fmla="*/ 115 h 153"/>
                <a:gd name="T16" fmla="*/ 29 w 62"/>
                <a:gd name="T17" fmla="*/ 104 h 153"/>
                <a:gd name="T18" fmla="*/ 32 w 62"/>
                <a:gd name="T19" fmla="*/ 93 h 153"/>
                <a:gd name="T20" fmla="*/ 36 w 62"/>
                <a:gd name="T21" fmla="*/ 81 h 153"/>
                <a:gd name="T22" fmla="*/ 39 w 62"/>
                <a:gd name="T23" fmla="*/ 68 h 153"/>
                <a:gd name="T24" fmla="*/ 43 w 62"/>
                <a:gd name="T25" fmla="*/ 56 h 153"/>
                <a:gd name="T26" fmla="*/ 46 w 62"/>
                <a:gd name="T27" fmla="*/ 44 h 153"/>
                <a:gd name="T28" fmla="*/ 50 w 62"/>
                <a:gd name="T29" fmla="*/ 32 h 153"/>
                <a:gd name="T30" fmla="*/ 54 w 62"/>
                <a:gd name="T31" fmla="*/ 21 h 153"/>
                <a:gd name="T32" fmla="*/ 57 w 62"/>
                <a:gd name="T33" fmla="*/ 11 h 153"/>
                <a:gd name="T34" fmla="*/ 61 w 62"/>
                <a:gd name="T35" fmla="*/ 2 h 153"/>
                <a:gd name="T36" fmla="*/ 57 w 62"/>
                <a:gd name="T37" fmla="*/ 0 h 153"/>
                <a:gd name="T38" fmla="*/ 53 w 62"/>
                <a:gd name="T39" fmla="*/ 10 h 153"/>
                <a:gd name="T40" fmla="*/ 50 w 62"/>
                <a:gd name="T41" fmla="*/ 20 h 153"/>
                <a:gd name="T42" fmla="*/ 46 w 62"/>
                <a:gd name="T43" fmla="*/ 31 h 153"/>
                <a:gd name="T44" fmla="*/ 42 w 62"/>
                <a:gd name="T45" fmla="*/ 43 h 153"/>
                <a:gd name="T46" fmla="*/ 39 w 62"/>
                <a:gd name="T47" fmla="*/ 55 h 153"/>
                <a:gd name="T48" fmla="*/ 35 w 62"/>
                <a:gd name="T49" fmla="*/ 67 h 153"/>
                <a:gd name="T50" fmla="*/ 32 w 62"/>
                <a:gd name="T51" fmla="*/ 80 h 153"/>
                <a:gd name="T52" fmla="*/ 29 w 62"/>
                <a:gd name="T53" fmla="*/ 91 h 153"/>
                <a:gd name="T54" fmla="*/ 25 w 62"/>
                <a:gd name="T55" fmla="*/ 103 h 153"/>
                <a:gd name="T56" fmla="*/ 22 w 62"/>
                <a:gd name="T57" fmla="*/ 113 h 153"/>
                <a:gd name="T58" fmla="*/ 18 w 62"/>
                <a:gd name="T59" fmla="*/ 122 h 153"/>
                <a:gd name="T60" fmla="*/ 14 w 62"/>
                <a:gd name="T61" fmla="*/ 131 h 153"/>
                <a:gd name="T62" fmla="*/ 10 w 62"/>
                <a:gd name="T63" fmla="*/ 138 h 153"/>
                <a:gd name="T64" fmla="*/ 7 w 62"/>
                <a:gd name="T65" fmla="*/ 144 h 153"/>
                <a:gd name="T66" fmla="*/ 3 w 62"/>
                <a:gd name="T67" fmla="*/ 147 h 153"/>
                <a:gd name="T68" fmla="*/ 0 w 62"/>
                <a:gd name="T69" fmla="*/ 148 h 153"/>
                <a:gd name="T70" fmla="*/ 1 w 62"/>
                <a:gd name="T71" fmla="*/ 152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3">
                  <a:moveTo>
                    <a:pt x="1" y="152"/>
                  </a:moveTo>
                  <a:lnTo>
                    <a:pt x="1" y="152"/>
                  </a:lnTo>
                  <a:lnTo>
                    <a:pt x="5" y="150"/>
                  </a:lnTo>
                  <a:lnTo>
                    <a:pt x="10" y="146"/>
                  </a:lnTo>
                  <a:lnTo>
                    <a:pt x="14" y="140"/>
                  </a:lnTo>
                  <a:lnTo>
                    <a:pt x="18" y="133"/>
                  </a:lnTo>
                  <a:lnTo>
                    <a:pt x="22" y="124"/>
                  </a:lnTo>
                  <a:lnTo>
                    <a:pt x="25" y="115"/>
                  </a:lnTo>
                  <a:lnTo>
                    <a:pt x="29" y="104"/>
                  </a:lnTo>
                  <a:lnTo>
                    <a:pt x="32" y="93"/>
                  </a:lnTo>
                  <a:lnTo>
                    <a:pt x="36" y="81"/>
                  </a:lnTo>
                  <a:lnTo>
                    <a:pt x="39" y="68"/>
                  </a:lnTo>
                  <a:lnTo>
                    <a:pt x="43" y="56"/>
                  </a:lnTo>
                  <a:lnTo>
                    <a:pt x="46" y="44"/>
                  </a:lnTo>
                  <a:lnTo>
                    <a:pt x="50" y="32"/>
                  </a:lnTo>
                  <a:lnTo>
                    <a:pt x="54" y="21"/>
                  </a:lnTo>
                  <a:lnTo>
                    <a:pt x="57" y="11"/>
                  </a:lnTo>
                  <a:lnTo>
                    <a:pt x="61" y="2"/>
                  </a:lnTo>
                  <a:lnTo>
                    <a:pt x="57" y="0"/>
                  </a:lnTo>
                  <a:lnTo>
                    <a:pt x="53" y="10"/>
                  </a:lnTo>
                  <a:lnTo>
                    <a:pt x="50" y="20"/>
                  </a:lnTo>
                  <a:lnTo>
                    <a:pt x="46" y="31"/>
                  </a:lnTo>
                  <a:lnTo>
                    <a:pt x="42" y="43"/>
                  </a:lnTo>
                  <a:lnTo>
                    <a:pt x="39" y="55"/>
                  </a:lnTo>
                  <a:lnTo>
                    <a:pt x="35" y="67"/>
                  </a:lnTo>
                  <a:lnTo>
                    <a:pt x="32" y="80"/>
                  </a:lnTo>
                  <a:lnTo>
                    <a:pt x="29" y="91"/>
                  </a:lnTo>
                  <a:lnTo>
                    <a:pt x="25" y="103"/>
                  </a:lnTo>
                  <a:lnTo>
                    <a:pt x="22" y="113"/>
                  </a:lnTo>
                  <a:lnTo>
                    <a:pt x="18" y="122"/>
                  </a:lnTo>
                  <a:lnTo>
                    <a:pt x="14" y="131"/>
                  </a:lnTo>
                  <a:lnTo>
                    <a:pt x="10" y="138"/>
                  </a:lnTo>
                  <a:lnTo>
                    <a:pt x="7" y="144"/>
                  </a:lnTo>
                  <a:lnTo>
                    <a:pt x="3" y="147"/>
                  </a:lnTo>
                  <a:lnTo>
                    <a:pt x="0" y="148"/>
                  </a:lnTo>
                  <a:lnTo>
                    <a:pt x="1" y="1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7" name="Freeform 15">
              <a:extLst>
                <a:ext uri="{FF2B5EF4-FFF2-40B4-BE49-F238E27FC236}">
                  <a16:creationId xmlns:a16="http://schemas.microsoft.com/office/drawing/2014/main" id="{C8ECF118-1A77-1E49-ECEB-733B57B0EF2A}"/>
                </a:ext>
              </a:extLst>
            </p:cNvPr>
            <p:cNvSpPr>
              <a:spLocks/>
            </p:cNvSpPr>
            <p:nvPr/>
          </p:nvSpPr>
          <p:spPr bwMode="auto">
            <a:xfrm>
              <a:off x="3678" y="3190"/>
              <a:ext cx="18" cy="82"/>
            </a:xfrm>
            <a:custGeom>
              <a:avLst/>
              <a:gdLst>
                <a:gd name="T0" fmla="*/ 13 w 18"/>
                <a:gd name="T1" fmla="*/ 0 h 82"/>
                <a:gd name="T2" fmla="*/ 13 w 18"/>
                <a:gd name="T3" fmla="*/ 0 h 82"/>
                <a:gd name="T4" fmla="*/ 12 w 18"/>
                <a:gd name="T5" fmla="*/ 5 h 82"/>
                <a:gd name="T6" fmla="*/ 11 w 18"/>
                <a:gd name="T7" fmla="*/ 11 h 82"/>
                <a:gd name="T8" fmla="*/ 9 w 18"/>
                <a:gd name="T9" fmla="*/ 17 h 82"/>
                <a:gd name="T10" fmla="*/ 7 w 18"/>
                <a:gd name="T11" fmla="*/ 24 h 82"/>
                <a:gd name="T12" fmla="*/ 5 w 18"/>
                <a:gd name="T13" fmla="*/ 31 h 82"/>
                <a:gd name="T14" fmla="*/ 4 w 18"/>
                <a:gd name="T15" fmla="*/ 37 h 82"/>
                <a:gd name="T16" fmla="*/ 3 w 18"/>
                <a:gd name="T17" fmla="*/ 44 h 82"/>
                <a:gd name="T18" fmla="*/ 1 w 18"/>
                <a:gd name="T19" fmla="*/ 51 h 82"/>
                <a:gd name="T20" fmla="*/ 0 w 18"/>
                <a:gd name="T21" fmla="*/ 57 h 82"/>
                <a:gd name="T22" fmla="*/ 0 w 18"/>
                <a:gd name="T23" fmla="*/ 63 h 82"/>
                <a:gd name="T24" fmla="*/ 0 w 18"/>
                <a:gd name="T25" fmla="*/ 68 h 82"/>
                <a:gd name="T26" fmla="*/ 1 w 18"/>
                <a:gd name="T27" fmla="*/ 73 h 82"/>
                <a:gd name="T28" fmla="*/ 3 w 18"/>
                <a:gd name="T29" fmla="*/ 77 h 82"/>
                <a:gd name="T30" fmla="*/ 7 w 18"/>
                <a:gd name="T31" fmla="*/ 80 h 82"/>
                <a:gd name="T32" fmla="*/ 11 w 18"/>
                <a:gd name="T33" fmla="*/ 81 h 82"/>
                <a:gd name="T34" fmla="*/ 16 w 18"/>
                <a:gd name="T35" fmla="*/ 81 h 82"/>
                <a:gd name="T36" fmla="*/ 15 w 18"/>
                <a:gd name="T37" fmla="*/ 77 h 82"/>
                <a:gd name="T38" fmla="*/ 11 w 18"/>
                <a:gd name="T39" fmla="*/ 77 h 82"/>
                <a:gd name="T40" fmla="*/ 8 w 18"/>
                <a:gd name="T41" fmla="*/ 77 h 82"/>
                <a:gd name="T42" fmla="*/ 7 w 18"/>
                <a:gd name="T43" fmla="*/ 75 h 82"/>
                <a:gd name="T44" fmla="*/ 5 w 18"/>
                <a:gd name="T45" fmla="*/ 72 h 82"/>
                <a:gd name="T46" fmla="*/ 4 w 18"/>
                <a:gd name="T47" fmla="*/ 68 h 82"/>
                <a:gd name="T48" fmla="*/ 4 w 18"/>
                <a:gd name="T49" fmla="*/ 63 h 82"/>
                <a:gd name="T50" fmla="*/ 4 w 18"/>
                <a:gd name="T51" fmla="*/ 57 h 82"/>
                <a:gd name="T52" fmla="*/ 5 w 18"/>
                <a:gd name="T53" fmla="*/ 51 h 82"/>
                <a:gd name="T54" fmla="*/ 7 w 18"/>
                <a:gd name="T55" fmla="*/ 45 h 82"/>
                <a:gd name="T56" fmla="*/ 8 w 18"/>
                <a:gd name="T57" fmla="*/ 38 h 82"/>
                <a:gd name="T58" fmla="*/ 9 w 18"/>
                <a:gd name="T59" fmla="*/ 32 h 82"/>
                <a:gd name="T60" fmla="*/ 11 w 18"/>
                <a:gd name="T61" fmla="*/ 25 h 82"/>
                <a:gd name="T62" fmla="*/ 13 w 18"/>
                <a:gd name="T63" fmla="*/ 18 h 82"/>
                <a:gd name="T64" fmla="*/ 15 w 18"/>
                <a:gd name="T65" fmla="*/ 12 h 82"/>
                <a:gd name="T66" fmla="*/ 16 w 18"/>
                <a:gd name="T67" fmla="*/ 6 h 82"/>
                <a:gd name="T68" fmla="*/ 17 w 18"/>
                <a:gd name="T69" fmla="*/ 1 h 82"/>
                <a:gd name="T70" fmla="*/ 13 w 18"/>
                <a:gd name="T71" fmla="*/ 0 h 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 h="82">
                  <a:moveTo>
                    <a:pt x="13" y="0"/>
                  </a:moveTo>
                  <a:lnTo>
                    <a:pt x="13" y="0"/>
                  </a:lnTo>
                  <a:lnTo>
                    <a:pt x="12" y="5"/>
                  </a:lnTo>
                  <a:lnTo>
                    <a:pt x="11" y="11"/>
                  </a:lnTo>
                  <a:lnTo>
                    <a:pt x="9" y="17"/>
                  </a:lnTo>
                  <a:lnTo>
                    <a:pt x="7" y="24"/>
                  </a:lnTo>
                  <a:lnTo>
                    <a:pt x="5" y="31"/>
                  </a:lnTo>
                  <a:lnTo>
                    <a:pt x="4" y="37"/>
                  </a:lnTo>
                  <a:lnTo>
                    <a:pt x="3" y="44"/>
                  </a:lnTo>
                  <a:lnTo>
                    <a:pt x="1" y="51"/>
                  </a:lnTo>
                  <a:lnTo>
                    <a:pt x="0" y="57"/>
                  </a:lnTo>
                  <a:lnTo>
                    <a:pt x="0" y="63"/>
                  </a:lnTo>
                  <a:lnTo>
                    <a:pt x="0" y="68"/>
                  </a:lnTo>
                  <a:lnTo>
                    <a:pt x="1" y="73"/>
                  </a:lnTo>
                  <a:lnTo>
                    <a:pt x="3" y="77"/>
                  </a:lnTo>
                  <a:lnTo>
                    <a:pt x="7" y="80"/>
                  </a:lnTo>
                  <a:lnTo>
                    <a:pt x="11" y="81"/>
                  </a:lnTo>
                  <a:lnTo>
                    <a:pt x="16" y="81"/>
                  </a:lnTo>
                  <a:lnTo>
                    <a:pt x="15" y="77"/>
                  </a:lnTo>
                  <a:lnTo>
                    <a:pt x="11" y="77"/>
                  </a:lnTo>
                  <a:lnTo>
                    <a:pt x="8" y="77"/>
                  </a:lnTo>
                  <a:lnTo>
                    <a:pt x="7" y="75"/>
                  </a:lnTo>
                  <a:lnTo>
                    <a:pt x="5" y="72"/>
                  </a:lnTo>
                  <a:lnTo>
                    <a:pt x="4" y="68"/>
                  </a:lnTo>
                  <a:lnTo>
                    <a:pt x="4" y="63"/>
                  </a:lnTo>
                  <a:lnTo>
                    <a:pt x="4" y="57"/>
                  </a:lnTo>
                  <a:lnTo>
                    <a:pt x="5" y="51"/>
                  </a:lnTo>
                  <a:lnTo>
                    <a:pt x="7" y="45"/>
                  </a:lnTo>
                  <a:lnTo>
                    <a:pt x="8" y="38"/>
                  </a:lnTo>
                  <a:lnTo>
                    <a:pt x="9" y="32"/>
                  </a:lnTo>
                  <a:lnTo>
                    <a:pt x="11" y="25"/>
                  </a:lnTo>
                  <a:lnTo>
                    <a:pt x="13" y="18"/>
                  </a:lnTo>
                  <a:lnTo>
                    <a:pt x="15" y="12"/>
                  </a:lnTo>
                  <a:lnTo>
                    <a:pt x="16" y="6"/>
                  </a:lnTo>
                  <a:lnTo>
                    <a:pt x="17" y="1"/>
                  </a:lnTo>
                  <a:lnTo>
                    <a:pt x="1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8" name="Freeform 16">
              <a:extLst>
                <a:ext uri="{FF2B5EF4-FFF2-40B4-BE49-F238E27FC236}">
                  <a16:creationId xmlns:a16="http://schemas.microsoft.com/office/drawing/2014/main" id="{D7DCF57B-6E15-25F6-73D8-C1D4918D24D8}"/>
                </a:ext>
              </a:extLst>
            </p:cNvPr>
            <p:cNvSpPr>
              <a:spLocks/>
            </p:cNvSpPr>
            <p:nvPr/>
          </p:nvSpPr>
          <p:spPr bwMode="auto">
            <a:xfrm>
              <a:off x="3691" y="3115"/>
              <a:ext cx="27" cy="77"/>
            </a:xfrm>
            <a:custGeom>
              <a:avLst/>
              <a:gdLst>
                <a:gd name="T0" fmla="*/ 26 w 27"/>
                <a:gd name="T1" fmla="*/ 2 h 77"/>
                <a:gd name="T2" fmla="*/ 22 w 27"/>
                <a:gd name="T3" fmla="*/ 0 h 77"/>
                <a:gd name="T4" fmla="*/ 18 w 27"/>
                <a:gd name="T5" fmla="*/ 9 h 77"/>
                <a:gd name="T6" fmla="*/ 15 w 27"/>
                <a:gd name="T7" fmla="*/ 18 h 77"/>
                <a:gd name="T8" fmla="*/ 12 w 27"/>
                <a:gd name="T9" fmla="*/ 26 h 77"/>
                <a:gd name="T10" fmla="*/ 10 w 27"/>
                <a:gd name="T11" fmla="*/ 34 h 77"/>
                <a:gd name="T12" fmla="*/ 8 w 27"/>
                <a:gd name="T13" fmla="*/ 43 h 77"/>
                <a:gd name="T14" fmla="*/ 6 w 27"/>
                <a:gd name="T15" fmla="*/ 52 h 77"/>
                <a:gd name="T16" fmla="*/ 4 w 27"/>
                <a:gd name="T17" fmla="*/ 63 h 77"/>
                <a:gd name="T18" fmla="*/ 0 w 27"/>
                <a:gd name="T19" fmla="*/ 75 h 77"/>
                <a:gd name="T20" fmla="*/ 4 w 27"/>
                <a:gd name="T21" fmla="*/ 76 h 77"/>
                <a:gd name="T22" fmla="*/ 7 w 27"/>
                <a:gd name="T23" fmla="*/ 64 h 77"/>
                <a:gd name="T24" fmla="*/ 10 w 27"/>
                <a:gd name="T25" fmla="*/ 53 h 77"/>
                <a:gd name="T26" fmla="*/ 12 w 27"/>
                <a:gd name="T27" fmla="*/ 43 h 77"/>
                <a:gd name="T28" fmla="*/ 14 w 27"/>
                <a:gd name="T29" fmla="*/ 35 h 77"/>
                <a:gd name="T30" fmla="*/ 16 w 27"/>
                <a:gd name="T31" fmla="*/ 27 h 77"/>
                <a:gd name="T32" fmla="*/ 19 w 27"/>
                <a:gd name="T33" fmla="*/ 19 h 77"/>
                <a:gd name="T34" fmla="*/ 22 w 27"/>
                <a:gd name="T35" fmla="*/ 11 h 77"/>
                <a:gd name="T36" fmla="*/ 26 w 27"/>
                <a:gd name="T37" fmla="*/ 2 h 77"/>
                <a:gd name="T38" fmla="*/ 22 w 27"/>
                <a:gd name="T39" fmla="*/ 0 h 77"/>
                <a:gd name="T40" fmla="*/ 26 w 27"/>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77">
                  <a:moveTo>
                    <a:pt x="26" y="2"/>
                  </a:moveTo>
                  <a:lnTo>
                    <a:pt x="22" y="0"/>
                  </a:lnTo>
                  <a:lnTo>
                    <a:pt x="18" y="9"/>
                  </a:lnTo>
                  <a:lnTo>
                    <a:pt x="15" y="18"/>
                  </a:lnTo>
                  <a:lnTo>
                    <a:pt x="12" y="26"/>
                  </a:lnTo>
                  <a:lnTo>
                    <a:pt x="10" y="34"/>
                  </a:lnTo>
                  <a:lnTo>
                    <a:pt x="8" y="43"/>
                  </a:lnTo>
                  <a:lnTo>
                    <a:pt x="6" y="52"/>
                  </a:lnTo>
                  <a:lnTo>
                    <a:pt x="4" y="63"/>
                  </a:lnTo>
                  <a:lnTo>
                    <a:pt x="0" y="75"/>
                  </a:lnTo>
                  <a:lnTo>
                    <a:pt x="4" y="76"/>
                  </a:lnTo>
                  <a:lnTo>
                    <a:pt x="7" y="64"/>
                  </a:lnTo>
                  <a:lnTo>
                    <a:pt x="10" y="53"/>
                  </a:lnTo>
                  <a:lnTo>
                    <a:pt x="12" y="43"/>
                  </a:lnTo>
                  <a:lnTo>
                    <a:pt x="14" y="35"/>
                  </a:lnTo>
                  <a:lnTo>
                    <a:pt x="16" y="27"/>
                  </a:lnTo>
                  <a:lnTo>
                    <a:pt x="19" y="19"/>
                  </a:lnTo>
                  <a:lnTo>
                    <a:pt x="22" y="11"/>
                  </a:lnTo>
                  <a:lnTo>
                    <a:pt x="26" y="2"/>
                  </a:lnTo>
                  <a:lnTo>
                    <a:pt x="22" y="0"/>
                  </a:lnTo>
                  <a:lnTo>
                    <a:pt x="2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9" name="Freeform 17">
              <a:extLst>
                <a:ext uri="{FF2B5EF4-FFF2-40B4-BE49-F238E27FC236}">
                  <a16:creationId xmlns:a16="http://schemas.microsoft.com/office/drawing/2014/main" id="{F0CC12F3-07A2-12F8-FF2B-2F544FDC724A}"/>
                </a:ext>
              </a:extLst>
            </p:cNvPr>
            <p:cNvSpPr>
              <a:spLocks/>
            </p:cNvSpPr>
            <p:nvPr/>
          </p:nvSpPr>
          <p:spPr bwMode="auto">
            <a:xfrm>
              <a:off x="3632" y="3115"/>
              <a:ext cx="86" cy="161"/>
            </a:xfrm>
            <a:custGeom>
              <a:avLst/>
              <a:gdLst>
                <a:gd name="T0" fmla="*/ 3 w 86"/>
                <a:gd name="T1" fmla="*/ 154 h 161"/>
                <a:gd name="T2" fmla="*/ 0 w 86"/>
                <a:gd name="T3" fmla="*/ 154 h 161"/>
                <a:gd name="T4" fmla="*/ 9 w 86"/>
                <a:gd name="T5" fmla="*/ 158 h 161"/>
                <a:gd name="T6" fmla="*/ 17 w 86"/>
                <a:gd name="T7" fmla="*/ 160 h 161"/>
                <a:gd name="T8" fmla="*/ 24 w 86"/>
                <a:gd name="T9" fmla="*/ 156 h 161"/>
                <a:gd name="T10" fmla="*/ 31 w 86"/>
                <a:gd name="T11" fmla="*/ 151 h 161"/>
                <a:gd name="T12" fmla="*/ 37 w 86"/>
                <a:gd name="T13" fmla="*/ 143 h 161"/>
                <a:gd name="T14" fmla="*/ 42 w 86"/>
                <a:gd name="T15" fmla="*/ 133 h 161"/>
                <a:gd name="T16" fmla="*/ 47 w 86"/>
                <a:gd name="T17" fmla="*/ 121 h 161"/>
                <a:gd name="T18" fmla="*/ 51 w 86"/>
                <a:gd name="T19" fmla="*/ 108 h 161"/>
                <a:gd name="T20" fmla="*/ 56 w 86"/>
                <a:gd name="T21" fmla="*/ 94 h 161"/>
                <a:gd name="T22" fmla="*/ 60 w 86"/>
                <a:gd name="T23" fmla="*/ 80 h 161"/>
                <a:gd name="T24" fmla="*/ 64 w 86"/>
                <a:gd name="T25" fmla="*/ 65 h 161"/>
                <a:gd name="T26" fmla="*/ 68 w 86"/>
                <a:gd name="T27" fmla="*/ 51 h 161"/>
                <a:gd name="T28" fmla="*/ 72 w 86"/>
                <a:gd name="T29" fmla="*/ 37 h 161"/>
                <a:gd name="T30" fmla="*/ 76 w 86"/>
                <a:gd name="T31" fmla="*/ 24 h 161"/>
                <a:gd name="T32" fmla="*/ 81 w 86"/>
                <a:gd name="T33" fmla="*/ 12 h 161"/>
                <a:gd name="T34" fmla="*/ 85 w 86"/>
                <a:gd name="T35" fmla="*/ 2 h 161"/>
                <a:gd name="T36" fmla="*/ 81 w 86"/>
                <a:gd name="T37" fmla="*/ 0 h 161"/>
                <a:gd name="T38" fmla="*/ 77 w 86"/>
                <a:gd name="T39" fmla="*/ 11 h 161"/>
                <a:gd name="T40" fmla="*/ 73 w 86"/>
                <a:gd name="T41" fmla="*/ 23 h 161"/>
                <a:gd name="T42" fmla="*/ 68 w 86"/>
                <a:gd name="T43" fmla="*/ 36 h 161"/>
                <a:gd name="T44" fmla="*/ 64 w 86"/>
                <a:gd name="T45" fmla="*/ 50 h 161"/>
                <a:gd name="T46" fmla="*/ 60 w 86"/>
                <a:gd name="T47" fmla="*/ 65 h 161"/>
                <a:gd name="T48" fmla="*/ 56 w 86"/>
                <a:gd name="T49" fmla="*/ 79 h 161"/>
                <a:gd name="T50" fmla="*/ 52 w 86"/>
                <a:gd name="T51" fmla="*/ 93 h 161"/>
                <a:gd name="T52" fmla="*/ 48 w 86"/>
                <a:gd name="T53" fmla="*/ 107 h 161"/>
                <a:gd name="T54" fmla="*/ 43 w 86"/>
                <a:gd name="T55" fmla="*/ 120 h 161"/>
                <a:gd name="T56" fmla="*/ 39 w 86"/>
                <a:gd name="T57" fmla="*/ 131 h 161"/>
                <a:gd name="T58" fmla="*/ 34 w 86"/>
                <a:gd name="T59" fmla="*/ 141 h 161"/>
                <a:gd name="T60" fmla="*/ 28 w 86"/>
                <a:gd name="T61" fmla="*/ 148 h 161"/>
                <a:gd name="T62" fmla="*/ 22 w 86"/>
                <a:gd name="T63" fmla="*/ 153 h 161"/>
                <a:gd name="T64" fmla="*/ 16 w 86"/>
                <a:gd name="T65" fmla="*/ 156 h 161"/>
                <a:gd name="T66" fmla="*/ 10 w 86"/>
                <a:gd name="T67" fmla="*/ 155 h 161"/>
                <a:gd name="T68" fmla="*/ 2 w 86"/>
                <a:gd name="T69" fmla="*/ 151 h 161"/>
                <a:gd name="T70" fmla="*/ 0 w 86"/>
                <a:gd name="T71" fmla="*/ 151 h 161"/>
                <a:gd name="T72" fmla="*/ 2 w 86"/>
                <a:gd name="T73" fmla="*/ 151 h 161"/>
                <a:gd name="T74" fmla="*/ 1 w 86"/>
                <a:gd name="T75" fmla="*/ 150 h 161"/>
                <a:gd name="T76" fmla="*/ 0 w 86"/>
                <a:gd name="T77" fmla="*/ 151 h 161"/>
                <a:gd name="T78" fmla="*/ 3 w 86"/>
                <a:gd name="T79" fmla="*/ 154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1">
                  <a:moveTo>
                    <a:pt x="3" y="154"/>
                  </a:moveTo>
                  <a:lnTo>
                    <a:pt x="0" y="154"/>
                  </a:lnTo>
                  <a:lnTo>
                    <a:pt x="9" y="158"/>
                  </a:lnTo>
                  <a:lnTo>
                    <a:pt x="17" y="160"/>
                  </a:lnTo>
                  <a:lnTo>
                    <a:pt x="24" y="156"/>
                  </a:lnTo>
                  <a:lnTo>
                    <a:pt x="31" y="151"/>
                  </a:lnTo>
                  <a:lnTo>
                    <a:pt x="37" y="143"/>
                  </a:lnTo>
                  <a:lnTo>
                    <a:pt x="42" y="133"/>
                  </a:lnTo>
                  <a:lnTo>
                    <a:pt x="47" y="121"/>
                  </a:lnTo>
                  <a:lnTo>
                    <a:pt x="51" y="108"/>
                  </a:lnTo>
                  <a:lnTo>
                    <a:pt x="56" y="94"/>
                  </a:lnTo>
                  <a:lnTo>
                    <a:pt x="60" y="80"/>
                  </a:lnTo>
                  <a:lnTo>
                    <a:pt x="64" y="65"/>
                  </a:lnTo>
                  <a:lnTo>
                    <a:pt x="68" y="51"/>
                  </a:lnTo>
                  <a:lnTo>
                    <a:pt x="72" y="37"/>
                  </a:lnTo>
                  <a:lnTo>
                    <a:pt x="76" y="24"/>
                  </a:lnTo>
                  <a:lnTo>
                    <a:pt x="81" y="12"/>
                  </a:lnTo>
                  <a:lnTo>
                    <a:pt x="85" y="2"/>
                  </a:lnTo>
                  <a:lnTo>
                    <a:pt x="81" y="0"/>
                  </a:lnTo>
                  <a:lnTo>
                    <a:pt x="77" y="11"/>
                  </a:lnTo>
                  <a:lnTo>
                    <a:pt x="73" y="23"/>
                  </a:lnTo>
                  <a:lnTo>
                    <a:pt x="68" y="36"/>
                  </a:lnTo>
                  <a:lnTo>
                    <a:pt x="64" y="50"/>
                  </a:lnTo>
                  <a:lnTo>
                    <a:pt x="60" y="65"/>
                  </a:lnTo>
                  <a:lnTo>
                    <a:pt x="56" y="79"/>
                  </a:lnTo>
                  <a:lnTo>
                    <a:pt x="52" y="93"/>
                  </a:lnTo>
                  <a:lnTo>
                    <a:pt x="48" y="107"/>
                  </a:lnTo>
                  <a:lnTo>
                    <a:pt x="43" y="120"/>
                  </a:lnTo>
                  <a:lnTo>
                    <a:pt x="39" y="131"/>
                  </a:lnTo>
                  <a:lnTo>
                    <a:pt x="34" y="141"/>
                  </a:lnTo>
                  <a:lnTo>
                    <a:pt x="28" y="148"/>
                  </a:lnTo>
                  <a:lnTo>
                    <a:pt x="22" y="153"/>
                  </a:lnTo>
                  <a:lnTo>
                    <a:pt x="16" y="156"/>
                  </a:lnTo>
                  <a:lnTo>
                    <a:pt x="10" y="155"/>
                  </a:lnTo>
                  <a:lnTo>
                    <a:pt x="2" y="151"/>
                  </a:lnTo>
                  <a:lnTo>
                    <a:pt x="0" y="151"/>
                  </a:lnTo>
                  <a:lnTo>
                    <a:pt x="2" y="151"/>
                  </a:lnTo>
                  <a:lnTo>
                    <a:pt x="1" y="150"/>
                  </a:lnTo>
                  <a:lnTo>
                    <a:pt x="0" y="151"/>
                  </a:lnTo>
                  <a:lnTo>
                    <a:pt x="3" y="15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0" name="Freeform 18">
              <a:extLst>
                <a:ext uri="{FF2B5EF4-FFF2-40B4-BE49-F238E27FC236}">
                  <a16:creationId xmlns:a16="http://schemas.microsoft.com/office/drawing/2014/main" id="{9587A8BE-BF96-9D84-6714-C9AC40D21A64}"/>
                </a:ext>
              </a:extLst>
            </p:cNvPr>
            <p:cNvSpPr>
              <a:spLocks/>
            </p:cNvSpPr>
            <p:nvPr/>
          </p:nvSpPr>
          <p:spPr bwMode="auto">
            <a:xfrm>
              <a:off x="3629" y="3110"/>
              <a:ext cx="45" cy="162"/>
            </a:xfrm>
            <a:custGeom>
              <a:avLst/>
              <a:gdLst>
                <a:gd name="T0" fmla="*/ 44 w 45"/>
                <a:gd name="T1" fmla="*/ 1 h 162"/>
                <a:gd name="T2" fmla="*/ 40 w 45"/>
                <a:gd name="T3" fmla="*/ 0 h 162"/>
                <a:gd name="T4" fmla="*/ 37 w 45"/>
                <a:gd name="T5" fmla="*/ 11 h 162"/>
                <a:gd name="T6" fmla="*/ 34 w 45"/>
                <a:gd name="T7" fmla="*/ 24 h 162"/>
                <a:gd name="T8" fmla="*/ 30 w 45"/>
                <a:gd name="T9" fmla="*/ 36 h 162"/>
                <a:gd name="T10" fmla="*/ 26 w 45"/>
                <a:gd name="T11" fmla="*/ 50 h 162"/>
                <a:gd name="T12" fmla="*/ 22 w 45"/>
                <a:gd name="T13" fmla="*/ 64 h 162"/>
                <a:gd name="T14" fmla="*/ 18 w 45"/>
                <a:gd name="T15" fmla="*/ 78 h 162"/>
                <a:gd name="T16" fmla="*/ 14 w 45"/>
                <a:gd name="T17" fmla="*/ 92 h 162"/>
                <a:gd name="T18" fmla="*/ 11 w 45"/>
                <a:gd name="T19" fmla="*/ 105 h 162"/>
                <a:gd name="T20" fmla="*/ 8 w 45"/>
                <a:gd name="T21" fmla="*/ 117 h 162"/>
                <a:gd name="T22" fmla="*/ 5 w 45"/>
                <a:gd name="T23" fmla="*/ 128 h 162"/>
                <a:gd name="T24" fmla="*/ 2 w 45"/>
                <a:gd name="T25" fmla="*/ 138 h 162"/>
                <a:gd name="T26" fmla="*/ 1 w 45"/>
                <a:gd name="T27" fmla="*/ 146 h 162"/>
                <a:gd name="T28" fmla="*/ 0 w 45"/>
                <a:gd name="T29" fmla="*/ 153 h 162"/>
                <a:gd name="T30" fmla="*/ 0 w 45"/>
                <a:gd name="T31" fmla="*/ 157 h 162"/>
                <a:gd name="T32" fmla="*/ 2 w 45"/>
                <a:gd name="T33" fmla="*/ 161 h 162"/>
                <a:gd name="T34" fmla="*/ 6 w 45"/>
                <a:gd name="T35" fmla="*/ 159 h 162"/>
                <a:gd name="T36" fmla="*/ 3 w 45"/>
                <a:gd name="T37" fmla="*/ 156 h 162"/>
                <a:gd name="T38" fmla="*/ 3 w 45"/>
                <a:gd name="T39" fmla="*/ 157 h 162"/>
                <a:gd name="T40" fmla="*/ 4 w 45"/>
                <a:gd name="T41" fmla="*/ 153 h 162"/>
                <a:gd name="T42" fmla="*/ 5 w 45"/>
                <a:gd name="T43" fmla="*/ 147 h 162"/>
                <a:gd name="T44" fmla="*/ 6 w 45"/>
                <a:gd name="T45" fmla="*/ 139 h 162"/>
                <a:gd name="T46" fmla="*/ 8 w 45"/>
                <a:gd name="T47" fmla="*/ 129 h 162"/>
                <a:gd name="T48" fmla="*/ 12 w 45"/>
                <a:gd name="T49" fmla="*/ 118 h 162"/>
                <a:gd name="T50" fmla="*/ 15 w 45"/>
                <a:gd name="T51" fmla="*/ 106 h 162"/>
                <a:gd name="T52" fmla="*/ 18 w 45"/>
                <a:gd name="T53" fmla="*/ 93 h 162"/>
                <a:gd name="T54" fmla="*/ 22 w 45"/>
                <a:gd name="T55" fmla="*/ 79 h 162"/>
                <a:gd name="T56" fmla="*/ 26 w 45"/>
                <a:gd name="T57" fmla="*/ 65 h 162"/>
                <a:gd name="T58" fmla="*/ 30 w 45"/>
                <a:gd name="T59" fmla="*/ 51 h 162"/>
                <a:gd name="T60" fmla="*/ 34 w 45"/>
                <a:gd name="T61" fmla="*/ 38 h 162"/>
                <a:gd name="T62" fmla="*/ 37 w 45"/>
                <a:gd name="T63" fmla="*/ 24 h 162"/>
                <a:gd name="T64" fmla="*/ 41 w 45"/>
                <a:gd name="T65" fmla="*/ 12 h 162"/>
                <a:gd name="T66" fmla="*/ 44 w 45"/>
                <a:gd name="T67" fmla="*/ 1 h 162"/>
                <a:gd name="T68" fmla="*/ 40 w 45"/>
                <a:gd name="T69" fmla="*/ 0 h 162"/>
                <a:gd name="T70" fmla="*/ 44 w 45"/>
                <a:gd name="T71" fmla="*/ 1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62">
                  <a:moveTo>
                    <a:pt x="44" y="1"/>
                  </a:moveTo>
                  <a:lnTo>
                    <a:pt x="40" y="0"/>
                  </a:lnTo>
                  <a:lnTo>
                    <a:pt x="37" y="11"/>
                  </a:lnTo>
                  <a:lnTo>
                    <a:pt x="34" y="24"/>
                  </a:lnTo>
                  <a:lnTo>
                    <a:pt x="30" y="36"/>
                  </a:lnTo>
                  <a:lnTo>
                    <a:pt x="26" y="50"/>
                  </a:lnTo>
                  <a:lnTo>
                    <a:pt x="22" y="64"/>
                  </a:lnTo>
                  <a:lnTo>
                    <a:pt x="18" y="78"/>
                  </a:lnTo>
                  <a:lnTo>
                    <a:pt x="14" y="92"/>
                  </a:lnTo>
                  <a:lnTo>
                    <a:pt x="11" y="105"/>
                  </a:lnTo>
                  <a:lnTo>
                    <a:pt x="8" y="117"/>
                  </a:lnTo>
                  <a:lnTo>
                    <a:pt x="5" y="128"/>
                  </a:lnTo>
                  <a:lnTo>
                    <a:pt x="2" y="138"/>
                  </a:lnTo>
                  <a:lnTo>
                    <a:pt x="1" y="146"/>
                  </a:lnTo>
                  <a:lnTo>
                    <a:pt x="0" y="153"/>
                  </a:lnTo>
                  <a:lnTo>
                    <a:pt x="0" y="157"/>
                  </a:lnTo>
                  <a:lnTo>
                    <a:pt x="2" y="161"/>
                  </a:lnTo>
                  <a:lnTo>
                    <a:pt x="6" y="159"/>
                  </a:lnTo>
                  <a:lnTo>
                    <a:pt x="3" y="156"/>
                  </a:lnTo>
                  <a:lnTo>
                    <a:pt x="3" y="157"/>
                  </a:lnTo>
                  <a:lnTo>
                    <a:pt x="4" y="153"/>
                  </a:lnTo>
                  <a:lnTo>
                    <a:pt x="5" y="147"/>
                  </a:lnTo>
                  <a:lnTo>
                    <a:pt x="6" y="139"/>
                  </a:lnTo>
                  <a:lnTo>
                    <a:pt x="8" y="129"/>
                  </a:lnTo>
                  <a:lnTo>
                    <a:pt x="12" y="118"/>
                  </a:lnTo>
                  <a:lnTo>
                    <a:pt x="15" y="106"/>
                  </a:lnTo>
                  <a:lnTo>
                    <a:pt x="18" y="93"/>
                  </a:lnTo>
                  <a:lnTo>
                    <a:pt x="22" y="79"/>
                  </a:lnTo>
                  <a:lnTo>
                    <a:pt x="26" y="65"/>
                  </a:lnTo>
                  <a:lnTo>
                    <a:pt x="30" y="51"/>
                  </a:lnTo>
                  <a:lnTo>
                    <a:pt x="34" y="38"/>
                  </a:lnTo>
                  <a:lnTo>
                    <a:pt x="37" y="24"/>
                  </a:lnTo>
                  <a:lnTo>
                    <a:pt x="41" y="12"/>
                  </a:lnTo>
                  <a:lnTo>
                    <a:pt x="44" y="1"/>
                  </a:lnTo>
                  <a:lnTo>
                    <a:pt x="40" y="0"/>
                  </a:lnTo>
                  <a:lnTo>
                    <a:pt x="4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1" name="Freeform 19">
              <a:extLst>
                <a:ext uri="{FF2B5EF4-FFF2-40B4-BE49-F238E27FC236}">
                  <a16:creationId xmlns:a16="http://schemas.microsoft.com/office/drawing/2014/main" id="{CEB46B1D-43CE-35E6-F5C4-12974C9836AB}"/>
                </a:ext>
              </a:extLst>
            </p:cNvPr>
            <p:cNvSpPr>
              <a:spLocks/>
            </p:cNvSpPr>
            <p:nvPr/>
          </p:nvSpPr>
          <p:spPr bwMode="auto">
            <a:xfrm>
              <a:off x="3605" y="3110"/>
              <a:ext cx="69" cy="130"/>
            </a:xfrm>
            <a:custGeom>
              <a:avLst/>
              <a:gdLst>
                <a:gd name="T0" fmla="*/ 2 w 69"/>
                <a:gd name="T1" fmla="*/ 129 h 130"/>
                <a:gd name="T2" fmla="*/ 0 w 69"/>
                <a:gd name="T3" fmla="*/ 129 h 130"/>
                <a:gd name="T4" fmla="*/ 4 w 69"/>
                <a:gd name="T5" fmla="*/ 129 h 130"/>
                <a:gd name="T6" fmla="*/ 8 w 69"/>
                <a:gd name="T7" fmla="*/ 127 h 130"/>
                <a:gd name="T8" fmla="*/ 12 w 69"/>
                <a:gd name="T9" fmla="*/ 122 h 130"/>
                <a:gd name="T10" fmla="*/ 15 w 69"/>
                <a:gd name="T11" fmla="*/ 117 h 130"/>
                <a:gd name="T12" fmla="*/ 20 w 69"/>
                <a:gd name="T13" fmla="*/ 110 h 130"/>
                <a:gd name="T14" fmla="*/ 24 w 69"/>
                <a:gd name="T15" fmla="*/ 102 h 130"/>
                <a:gd name="T16" fmla="*/ 29 w 69"/>
                <a:gd name="T17" fmla="*/ 92 h 130"/>
                <a:gd name="T18" fmla="*/ 34 w 69"/>
                <a:gd name="T19" fmla="*/ 83 h 130"/>
                <a:gd name="T20" fmla="*/ 39 w 69"/>
                <a:gd name="T21" fmla="*/ 72 h 130"/>
                <a:gd name="T22" fmla="*/ 44 w 69"/>
                <a:gd name="T23" fmla="*/ 61 h 130"/>
                <a:gd name="T24" fmla="*/ 48 w 69"/>
                <a:gd name="T25" fmla="*/ 51 h 130"/>
                <a:gd name="T26" fmla="*/ 53 w 69"/>
                <a:gd name="T27" fmla="*/ 39 h 130"/>
                <a:gd name="T28" fmla="*/ 57 w 69"/>
                <a:gd name="T29" fmla="*/ 29 h 130"/>
                <a:gd name="T30" fmla="*/ 61 w 69"/>
                <a:gd name="T31" fmla="*/ 19 h 130"/>
                <a:gd name="T32" fmla="*/ 65 w 69"/>
                <a:gd name="T33" fmla="*/ 9 h 130"/>
                <a:gd name="T34" fmla="*/ 68 w 69"/>
                <a:gd name="T35" fmla="*/ 1 h 130"/>
                <a:gd name="T36" fmla="*/ 64 w 69"/>
                <a:gd name="T37" fmla="*/ 0 h 130"/>
                <a:gd name="T38" fmla="*/ 61 w 69"/>
                <a:gd name="T39" fmla="*/ 8 h 130"/>
                <a:gd name="T40" fmla="*/ 58 w 69"/>
                <a:gd name="T41" fmla="*/ 18 h 130"/>
                <a:gd name="T42" fmla="*/ 53 w 69"/>
                <a:gd name="T43" fmla="*/ 28 h 130"/>
                <a:gd name="T44" fmla="*/ 49 w 69"/>
                <a:gd name="T45" fmla="*/ 38 h 130"/>
                <a:gd name="T46" fmla="*/ 44 w 69"/>
                <a:gd name="T47" fmla="*/ 49 h 130"/>
                <a:gd name="T48" fmla="*/ 40 w 69"/>
                <a:gd name="T49" fmla="*/ 60 h 130"/>
                <a:gd name="T50" fmla="*/ 35 w 69"/>
                <a:gd name="T51" fmla="*/ 70 h 130"/>
                <a:gd name="T52" fmla="*/ 30 w 69"/>
                <a:gd name="T53" fmla="*/ 81 h 130"/>
                <a:gd name="T54" fmla="*/ 26 w 69"/>
                <a:gd name="T55" fmla="*/ 90 h 130"/>
                <a:gd name="T56" fmla="*/ 21 w 69"/>
                <a:gd name="T57" fmla="*/ 100 h 130"/>
                <a:gd name="T58" fmla="*/ 17 w 69"/>
                <a:gd name="T59" fmla="*/ 108 h 130"/>
                <a:gd name="T60" fmla="*/ 12 w 69"/>
                <a:gd name="T61" fmla="*/ 115 h 130"/>
                <a:gd name="T62" fmla="*/ 9 w 69"/>
                <a:gd name="T63" fmla="*/ 120 h 130"/>
                <a:gd name="T64" fmla="*/ 5 w 69"/>
                <a:gd name="T65" fmla="*/ 124 h 130"/>
                <a:gd name="T66" fmla="*/ 2 w 69"/>
                <a:gd name="T67" fmla="*/ 126 h 130"/>
                <a:gd name="T68" fmla="*/ 0 w 69"/>
                <a:gd name="T69" fmla="*/ 126 h 130"/>
                <a:gd name="T70" fmla="*/ 2 w 69"/>
                <a:gd name="T71" fmla="*/ 126 h 130"/>
                <a:gd name="T72" fmla="*/ 1 w 69"/>
                <a:gd name="T73" fmla="*/ 126 h 130"/>
                <a:gd name="T74" fmla="*/ 0 w 69"/>
                <a:gd name="T75" fmla="*/ 126 h 130"/>
                <a:gd name="T76" fmla="*/ 2 w 69"/>
                <a:gd name="T77" fmla="*/ 129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 h="130">
                  <a:moveTo>
                    <a:pt x="2" y="129"/>
                  </a:moveTo>
                  <a:lnTo>
                    <a:pt x="0" y="129"/>
                  </a:lnTo>
                  <a:lnTo>
                    <a:pt x="4" y="129"/>
                  </a:lnTo>
                  <a:lnTo>
                    <a:pt x="8" y="127"/>
                  </a:lnTo>
                  <a:lnTo>
                    <a:pt x="12" y="122"/>
                  </a:lnTo>
                  <a:lnTo>
                    <a:pt x="15" y="117"/>
                  </a:lnTo>
                  <a:lnTo>
                    <a:pt x="20" y="110"/>
                  </a:lnTo>
                  <a:lnTo>
                    <a:pt x="24" y="102"/>
                  </a:lnTo>
                  <a:lnTo>
                    <a:pt x="29" y="92"/>
                  </a:lnTo>
                  <a:lnTo>
                    <a:pt x="34" y="83"/>
                  </a:lnTo>
                  <a:lnTo>
                    <a:pt x="39" y="72"/>
                  </a:lnTo>
                  <a:lnTo>
                    <a:pt x="44" y="61"/>
                  </a:lnTo>
                  <a:lnTo>
                    <a:pt x="48" y="51"/>
                  </a:lnTo>
                  <a:lnTo>
                    <a:pt x="53" y="39"/>
                  </a:lnTo>
                  <a:lnTo>
                    <a:pt x="57" y="29"/>
                  </a:lnTo>
                  <a:lnTo>
                    <a:pt x="61" y="19"/>
                  </a:lnTo>
                  <a:lnTo>
                    <a:pt x="65" y="9"/>
                  </a:lnTo>
                  <a:lnTo>
                    <a:pt x="68" y="1"/>
                  </a:lnTo>
                  <a:lnTo>
                    <a:pt x="64" y="0"/>
                  </a:lnTo>
                  <a:lnTo>
                    <a:pt x="61" y="8"/>
                  </a:lnTo>
                  <a:lnTo>
                    <a:pt x="58" y="18"/>
                  </a:lnTo>
                  <a:lnTo>
                    <a:pt x="53" y="28"/>
                  </a:lnTo>
                  <a:lnTo>
                    <a:pt x="49" y="38"/>
                  </a:lnTo>
                  <a:lnTo>
                    <a:pt x="44" y="49"/>
                  </a:lnTo>
                  <a:lnTo>
                    <a:pt x="40" y="60"/>
                  </a:lnTo>
                  <a:lnTo>
                    <a:pt x="35" y="70"/>
                  </a:lnTo>
                  <a:lnTo>
                    <a:pt x="30" y="81"/>
                  </a:lnTo>
                  <a:lnTo>
                    <a:pt x="26" y="90"/>
                  </a:lnTo>
                  <a:lnTo>
                    <a:pt x="21" y="100"/>
                  </a:lnTo>
                  <a:lnTo>
                    <a:pt x="17" y="108"/>
                  </a:lnTo>
                  <a:lnTo>
                    <a:pt x="12" y="115"/>
                  </a:lnTo>
                  <a:lnTo>
                    <a:pt x="9" y="120"/>
                  </a:lnTo>
                  <a:lnTo>
                    <a:pt x="5" y="124"/>
                  </a:lnTo>
                  <a:lnTo>
                    <a:pt x="2" y="126"/>
                  </a:lnTo>
                  <a:lnTo>
                    <a:pt x="0" y="126"/>
                  </a:lnTo>
                  <a:lnTo>
                    <a:pt x="2" y="126"/>
                  </a:lnTo>
                  <a:lnTo>
                    <a:pt x="1" y="126"/>
                  </a:lnTo>
                  <a:lnTo>
                    <a:pt x="0" y="126"/>
                  </a:lnTo>
                  <a:lnTo>
                    <a:pt x="2" y="1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2" name="Freeform 20">
              <a:extLst>
                <a:ext uri="{FF2B5EF4-FFF2-40B4-BE49-F238E27FC236}">
                  <a16:creationId xmlns:a16="http://schemas.microsoft.com/office/drawing/2014/main" id="{BB1F10C8-B900-C992-C93A-B0EC3E282254}"/>
                </a:ext>
              </a:extLst>
            </p:cNvPr>
            <p:cNvSpPr>
              <a:spLocks/>
            </p:cNvSpPr>
            <p:nvPr/>
          </p:nvSpPr>
          <p:spPr bwMode="auto">
            <a:xfrm>
              <a:off x="3590" y="3120"/>
              <a:ext cx="30" cy="121"/>
            </a:xfrm>
            <a:custGeom>
              <a:avLst/>
              <a:gdLst>
                <a:gd name="T0" fmla="*/ 26 w 30"/>
                <a:gd name="T1" fmla="*/ 0 h 121"/>
                <a:gd name="T2" fmla="*/ 26 w 30"/>
                <a:gd name="T3" fmla="*/ 0 h 121"/>
                <a:gd name="T4" fmla="*/ 22 w 30"/>
                <a:gd name="T5" fmla="*/ 12 h 121"/>
                <a:gd name="T6" fmla="*/ 19 w 30"/>
                <a:gd name="T7" fmla="*/ 24 h 121"/>
                <a:gd name="T8" fmla="*/ 15 w 30"/>
                <a:gd name="T9" fmla="*/ 35 h 121"/>
                <a:gd name="T10" fmla="*/ 12 w 30"/>
                <a:gd name="T11" fmla="*/ 46 h 121"/>
                <a:gd name="T12" fmla="*/ 9 w 30"/>
                <a:gd name="T13" fmla="*/ 57 h 121"/>
                <a:gd name="T14" fmla="*/ 6 w 30"/>
                <a:gd name="T15" fmla="*/ 67 h 121"/>
                <a:gd name="T16" fmla="*/ 4 w 30"/>
                <a:gd name="T17" fmla="*/ 76 h 121"/>
                <a:gd name="T18" fmla="*/ 2 w 30"/>
                <a:gd name="T19" fmla="*/ 85 h 121"/>
                <a:gd name="T20" fmla="*/ 1 w 30"/>
                <a:gd name="T21" fmla="*/ 94 h 121"/>
                <a:gd name="T22" fmla="*/ 0 w 30"/>
                <a:gd name="T23" fmla="*/ 100 h 121"/>
                <a:gd name="T24" fmla="*/ 1 w 30"/>
                <a:gd name="T25" fmla="*/ 106 h 121"/>
                <a:gd name="T26" fmla="*/ 2 w 30"/>
                <a:gd name="T27" fmla="*/ 112 h 121"/>
                <a:gd name="T28" fmla="*/ 4 w 30"/>
                <a:gd name="T29" fmla="*/ 116 h 121"/>
                <a:gd name="T30" fmla="*/ 7 w 30"/>
                <a:gd name="T31" fmla="*/ 118 h 121"/>
                <a:gd name="T32" fmla="*/ 11 w 30"/>
                <a:gd name="T33" fmla="*/ 120 h 121"/>
                <a:gd name="T34" fmla="*/ 17 w 30"/>
                <a:gd name="T35" fmla="*/ 119 h 121"/>
                <a:gd name="T36" fmla="*/ 15 w 30"/>
                <a:gd name="T37" fmla="*/ 116 h 121"/>
                <a:gd name="T38" fmla="*/ 11 w 30"/>
                <a:gd name="T39" fmla="*/ 116 h 121"/>
                <a:gd name="T40" fmla="*/ 9 w 30"/>
                <a:gd name="T41" fmla="*/ 116 h 121"/>
                <a:gd name="T42" fmla="*/ 7 w 30"/>
                <a:gd name="T43" fmla="*/ 114 h 121"/>
                <a:gd name="T44" fmla="*/ 5 w 30"/>
                <a:gd name="T45" fmla="*/ 111 h 121"/>
                <a:gd name="T46" fmla="*/ 5 w 30"/>
                <a:gd name="T47" fmla="*/ 106 h 121"/>
                <a:gd name="T48" fmla="*/ 4 w 30"/>
                <a:gd name="T49" fmla="*/ 100 h 121"/>
                <a:gd name="T50" fmla="*/ 5 w 30"/>
                <a:gd name="T51" fmla="*/ 94 h 121"/>
                <a:gd name="T52" fmla="*/ 6 w 30"/>
                <a:gd name="T53" fmla="*/ 86 h 121"/>
                <a:gd name="T54" fmla="*/ 7 w 30"/>
                <a:gd name="T55" fmla="*/ 77 h 121"/>
                <a:gd name="T56" fmla="*/ 10 w 30"/>
                <a:gd name="T57" fmla="*/ 68 h 121"/>
                <a:gd name="T58" fmla="*/ 12 w 30"/>
                <a:gd name="T59" fmla="*/ 58 h 121"/>
                <a:gd name="T60" fmla="*/ 15 w 30"/>
                <a:gd name="T61" fmla="*/ 47 h 121"/>
                <a:gd name="T62" fmla="*/ 19 w 30"/>
                <a:gd name="T63" fmla="*/ 36 h 121"/>
                <a:gd name="T64" fmla="*/ 22 w 30"/>
                <a:gd name="T65" fmla="*/ 24 h 121"/>
                <a:gd name="T66" fmla="*/ 26 w 30"/>
                <a:gd name="T67" fmla="*/ 13 h 121"/>
                <a:gd name="T68" fmla="*/ 29 w 30"/>
                <a:gd name="T69" fmla="*/ 1 h 121"/>
                <a:gd name="T70" fmla="*/ 26 w 30"/>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121">
                  <a:moveTo>
                    <a:pt x="26" y="0"/>
                  </a:moveTo>
                  <a:lnTo>
                    <a:pt x="26" y="0"/>
                  </a:lnTo>
                  <a:lnTo>
                    <a:pt x="22" y="12"/>
                  </a:lnTo>
                  <a:lnTo>
                    <a:pt x="19" y="24"/>
                  </a:lnTo>
                  <a:lnTo>
                    <a:pt x="15" y="35"/>
                  </a:lnTo>
                  <a:lnTo>
                    <a:pt x="12" y="46"/>
                  </a:lnTo>
                  <a:lnTo>
                    <a:pt x="9" y="57"/>
                  </a:lnTo>
                  <a:lnTo>
                    <a:pt x="6" y="67"/>
                  </a:lnTo>
                  <a:lnTo>
                    <a:pt x="4" y="76"/>
                  </a:lnTo>
                  <a:lnTo>
                    <a:pt x="2" y="85"/>
                  </a:lnTo>
                  <a:lnTo>
                    <a:pt x="1" y="94"/>
                  </a:lnTo>
                  <a:lnTo>
                    <a:pt x="0" y="100"/>
                  </a:lnTo>
                  <a:lnTo>
                    <a:pt x="1" y="106"/>
                  </a:lnTo>
                  <a:lnTo>
                    <a:pt x="2" y="112"/>
                  </a:lnTo>
                  <a:lnTo>
                    <a:pt x="4" y="116"/>
                  </a:lnTo>
                  <a:lnTo>
                    <a:pt x="7" y="118"/>
                  </a:lnTo>
                  <a:lnTo>
                    <a:pt x="11" y="120"/>
                  </a:lnTo>
                  <a:lnTo>
                    <a:pt x="17" y="119"/>
                  </a:lnTo>
                  <a:lnTo>
                    <a:pt x="15" y="116"/>
                  </a:lnTo>
                  <a:lnTo>
                    <a:pt x="11" y="116"/>
                  </a:lnTo>
                  <a:lnTo>
                    <a:pt x="9" y="116"/>
                  </a:lnTo>
                  <a:lnTo>
                    <a:pt x="7" y="114"/>
                  </a:lnTo>
                  <a:lnTo>
                    <a:pt x="5" y="111"/>
                  </a:lnTo>
                  <a:lnTo>
                    <a:pt x="5" y="106"/>
                  </a:lnTo>
                  <a:lnTo>
                    <a:pt x="4" y="100"/>
                  </a:lnTo>
                  <a:lnTo>
                    <a:pt x="5" y="94"/>
                  </a:lnTo>
                  <a:lnTo>
                    <a:pt x="6" y="86"/>
                  </a:lnTo>
                  <a:lnTo>
                    <a:pt x="7" y="77"/>
                  </a:lnTo>
                  <a:lnTo>
                    <a:pt x="10" y="68"/>
                  </a:lnTo>
                  <a:lnTo>
                    <a:pt x="12" y="58"/>
                  </a:lnTo>
                  <a:lnTo>
                    <a:pt x="15" y="47"/>
                  </a:lnTo>
                  <a:lnTo>
                    <a:pt x="19" y="36"/>
                  </a:lnTo>
                  <a:lnTo>
                    <a:pt x="22" y="24"/>
                  </a:lnTo>
                  <a:lnTo>
                    <a:pt x="26" y="13"/>
                  </a:lnTo>
                  <a:lnTo>
                    <a:pt x="29" y="1"/>
                  </a:lnTo>
                  <a:lnTo>
                    <a:pt x="2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3" name="Freeform 21">
              <a:extLst>
                <a:ext uri="{FF2B5EF4-FFF2-40B4-BE49-F238E27FC236}">
                  <a16:creationId xmlns:a16="http://schemas.microsoft.com/office/drawing/2014/main" id="{09956CCF-308A-D9A2-354C-20F5463AA38A}"/>
                </a:ext>
              </a:extLst>
            </p:cNvPr>
            <p:cNvSpPr>
              <a:spLocks/>
            </p:cNvSpPr>
            <p:nvPr/>
          </p:nvSpPr>
          <p:spPr bwMode="auto">
            <a:xfrm>
              <a:off x="3616" y="3045"/>
              <a:ext cx="40" cy="77"/>
            </a:xfrm>
            <a:custGeom>
              <a:avLst/>
              <a:gdLst>
                <a:gd name="T0" fmla="*/ 39 w 40"/>
                <a:gd name="T1" fmla="*/ 2 h 77"/>
                <a:gd name="T2" fmla="*/ 36 w 40"/>
                <a:gd name="T3" fmla="*/ 0 h 77"/>
                <a:gd name="T4" fmla="*/ 31 w 40"/>
                <a:gd name="T5" fmla="*/ 8 h 77"/>
                <a:gd name="T6" fmla="*/ 26 w 40"/>
                <a:gd name="T7" fmla="*/ 16 h 77"/>
                <a:gd name="T8" fmla="*/ 21 w 40"/>
                <a:gd name="T9" fmla="*/ 23 h 77"/>
                <a:gd name="T10" fmla="*/ 16 w 40"/>
                <a:gd name="T11" fmla="*/ 31 h 77"/>
                <a:gd name="T12" fmla="*/ 12 w 40"/>
                <a:gd name="T13" fmla="*/ 40 h 77"/>
                <a:gd name="T14" fmla="*/ 8 w 40"/>
                <a:gd name="T15" fmla="*/ 50 h 77"/>
                <a:gd name="T16" fmla="*/ 4 w 40"/>
                <a:gd name="T17" fmla="*/ 61 h 77"/>
                <a:gd name="T18" fmla="*/ 0 w 40"/>
                <a:gd name="T19" fmla="*/ 75 h 77"/>
                <a:gd name="T20" fmla="*/ 3 w 40"/>
                <a:gd name="T21" fmla="*/ 76 h 77"/>
                <a:gd name="T22" fmla="*/ 8 w 40"/>
                <a:gd name="T23" fmla="*/ 62 h 77"/>
                <a:gd name="T24" fmla="*/ 12 w 40"/>
                <a:gd name="T25" fmla="*/ 51 h 77"/>
                <a:gd name="T26" fmla="*/ 16 w 40"/>
                <a:gd name="T27" fmla="*/ 42 h 77"/>
                <a:gd name="T28" fmla="*/ 20 w 40"/>
                <a:gd name="T29" fmla="*/ 33 h 77"/>
                <a:gd name="T30" fmla="*/ 24 w 40"/>
                <a:gd name="T31" fmla="*/ 25 h 77"/>
                <a:gd name="T32" fmla="*/ 29 w 40"/>
                <a:gd name="T33" fmla="*/ 18 h 77"/>
                <a:gd name="T34" fmla="*/ 33 w 40"/>
                <a:gd name="T35" fmla="*/ 10 h 77"/>
                <a:gd name="T36" fmla="*/ 39 w 40"/>
                <a:gd name="T37" fmla="*/ 2 h 77"/>
                <a:gd name="T38" fmla="*/ 36 w 40"/>
                <a:gd name="T39" fmla="*/ 0 h 77"/>
                <a:gd name="T40" fmla="*/ 39 w 40"/>
                <a:gd name="T41" fmla="*/ 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9" y="2"/>
                  </a:moveTo>
                  <a:lnTo>
                    <a:pt x="36" y="0"/>
                  </a:lnTo>
                  <a:lnTo>
                    <a:pt x="31" y="8"/>
                  </a:lnTo>
                  <a:lnTo>
                    <a:pt x="26" y="16"/>
                  </a:lnTo>
                  <a:lnTo>
                    <a:pt x="21" y="23"/>
                  </a:lnTo>
                  <a:lnTo>
                    <a:pt x="16" y="31"/>
                  </a:lnTo>
                  <a:lnTo>
                    <a:pt x="12" y="40"/>
                  </a:lnTo>
                  <a:lnTo>
                    <a:pt x="8" y="50"/>
                  </a:lnTo>
                  <a:lnTo>
                    <a:pt x="4" y="61"/>
                  </a:lnTo>
                  <a:lnTo>
                    <a:pt x="0" y="75"/>
                  </a:lnTo>
                  <a:lnTo>
                    <a:pt x="3" y="76"/>
                  </a:lnTo>
                  <a:lnTo>
                    <a:pt x="8" y="62"/>
                  </a:lnTo>
                  <a:lnTo>
                    <a:pt x="12" y="51"/>
                  </a:lnTo>
                  <a:lnTo>
                    <a:pt x="16" y="42"/>
                  </a:lnTo>
                  <a:lnTo>
                    <a:pt x="20" y="33"/>
                  </a:lnTo>
                  <a:lnTo>
                    <a:pt x="24" y="25"/>
                  </a:lnTo>
                  <a:lnTo>
                    <a:pt x="29" y="18"/>
                  </a:lnTo>
                  <a:lnTo>
                    <a:pt x="33" y="10"/>
                  </a:lnTo>
                  <a:lnTo>
                    <a:pt x="39" y="2"/>
                  </a:lnTo>
                  <a:lnTo>
                    <a:pt x="36" y="0"/>
                  </a:lnTo>
                  <a:lnTo>
                    <a:pt x="39"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4" name="Freeform 22">
              <a:extLst>
                <a:ext uri="{FF2B5EF4-FFF2-40B4-BE49-F238E27FC236}">
                  <a16:creationId xmlns:a16="http://schemas.microsoft.com/office/drawing/2014/main" id="{2ADC5672-3E37-FFD7-268B-2FD5BDAF7D6D}"/>
                </a:ext>
              </a:extLst>
            </p:cNvPr>
            <p:cNvSpPr>
              <a:spLocks/>
            </p:cNvSpPr>
            <p:nvPr/>
          </p:nvSpPr>
          <p:spPr bwMode="auto">
            <a:xfrm>
              <a:off x="3626" y="3035"/>
              <a:ext cx="30" cy="31"/>
            </a:xfrm>
            <a:custGeom>
              <a:avLst/>
              <a:gdLst>
                <a:gd name="T0" fmla="*/ 3 w 30"/>
                <a:gd name="T1" fmla="*/ 30 h 31"/>
                <a:gd name="T2" fmla="*/ 3 w 30"/>
                <a:gd name="T3" fmla="*/ 30 h 31"/>
                <a:gd name="T4" fmla="*/ 15 w 30"/>
                <a:gd name="T5" fmla="*/ 13 h 31"/>
                <a:gd name="T6" fmla="*/ 22 w 30"/>
                <a:gd name="T7" fmla="*/ 5 h 31"/>
                <a:gd name="T8" fmla="*/ 25 w 30"/>
                <a:gd name="T9" fmla="*/ 4 h 31"/>
                <a:gd name="T10" fmla="*/ 24 w 30"/>
                <a:gd name="T11" fmla="*/ 4 h 31"/>
                <a:gd name="T12" fmla="*/ 23 w 30"/>
                <a:gd name="T13" fmla="*/ 8 h 31"/>
                <a:gd name="T14" fmla="*/ 23 w 30"/>
                <a:gd name="T15" fmla="*/ 11 h 31"/>
                <a:gd name="T16" fmla="*/ 26 w 30"/>
                <a:gd name="T17" fmla="*/ 15 h 31"/>
                <a:gd name="T18" fmla="*/ 29 w 30"/>
                <a:gd name="T19" fmla="*/ 12 h 31"/>
                <a:gd name="T20" fmla="*/ 26 w 30"/>
                <a:gd name="T21" fmla="*/ 10 h 31"/>
                <a:gd name="T22" fmla="*/ 25 w 30"/>
                <a:gd name="T23" fmla="*/ 11 h 31"/>
                <a:gd name="T24" fmla="*/ 27 w 30"/>
                <a:gd name="T25" fmla="*/ 11 h 31"/>
                <a:gd name="T26" fmla="*/ 27 w 30"/>
                <a:gd name="T27" fmla="*/ 8 h 31"/>
                <a:gd name="T28" fmla="*/ 28 w 30"/>
                <a:gd name="T29" fmla="*/ 3 h 31"/>
                <a:gd name="T30" fmla="*/ 25 w 30"/>
                <a:gd name="T31" fmla="*/ 0 h 31"/>
                <a:gd name="T32" fmla="*/ 19 w 30"/>
                <a:gd name="T33" fmla="*/ 2 h 31"/>
                <a:gd name="T34" fmla="*/ 12 w 30"/>
                <a:gd name="T35" fmla="*/ 11 h 31"/>
                <a:gd name="T36" fmla="*/ 0 w 30"/>
                <a:gd name="T37" fmla="*/ 28 h 31"/>
                <a:gd name="T38" fmla="*/ 3 w 30"/>
                <a:gd name="T39" fmla="*/ 30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0" h="31">
                  <a:moveTo>
                    <a:pt x="3" y="30"/>
                  </a:moveTo>
                  <a:lnTo>
                    <a:pt x="3" y="30"/>
                  </a:lnTo>
                  <a:lnTo>
                    <a:pt x="15" y="13"/>
                  </a:lnTo>
                  <a:lnTo>
                    <a:pt x="22" y="5"/>
                  </a:lnTo>
                  <a:lnTo>
                    <a:pt x="25" y="4"/>
                  </a:lnTo>
                  <a:lnTo>
                    <a:pt x="24" y="4"/>
                  </a:lnTo>
                  <a:lnTo>
                    <a:pt x="23" y="8"/>
                  </a:lnTo>
                  <a:lnTo>
                    <a:pt x="23" y="11"/>
                  </a:lnTo>
                  <a:lnTo>
                    <a:pt x="26" y="15"/>
                  </a:lnTo>
                  <a:lnTo>
                    <a:pt x="29" y="12"/>
                  </a:lnTo>
                  <a:lnTo>
                    <a:pt x="26" y="10"/>
                  </a:lnTo>
                  <a:lnTo>
                    <a:pt x="25" y="11"/>
                  </a:lnTo>
                  <a:lnTo>
                    <a:pt x="27" y="11"/>
                  </a:lnTo>
                  <a:lnTo>
                    <a:pt x="27" y="8"/>
                  </a:lnTo>
                  <a:lnTo>
                    <a:pt x="28" y="3"/>
                  </a:lnTo>
                  <a:lnTo>
                    <a:pt x="25" y="0"/>
                  </a:lnTo>
                  <a:lnTo>
                    <a:pt x="19" y="2"/>
                  </a:lnTo>
                  <a:lnTo>
                    <a:pt x="12" y="11"/>
                  </a:lnTo>
                  <a:lnTo>
                    <a:pt x="0" y="28"/>
                  </a:lnTo>
                  <a:lnTo>
                    <a:pt x="3" y="3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5" name="Freeform 23">
              <a:extLst>
                <a:ext uri="{FF2B5EF4-FFF2-40B4-BE49-F238E27FC236}">
                  <a16:creationId xmlns:a16="http://schemas.microsoft.com/office/drawing/2014/main" id="{59FC4E15-C0A0-CCC1-52D6-DAE10C750AFD}"/>
                </a:ext>
              </a:extLst>
            </p:cNvPr>
            <p:cNvSpPr>
              <a:spLocks/>
            </p:cNvSpPr>
            <p:nvPr/>
          </p:nvSpPr>
          <p:spPr bwMode="auto">
            <a:xfrm>
              <a:off x="3587" y="3063"/>
              <a:ext cx="43" cy="53"/>
            </a:xfrm>
            <a:custGeom>
              <a:avLst/>
              <a:gdLst>
                <a:gd name="T0" fmla="*/ 3 w 43"/>
                <a:gd name="T1" fmla="*/ 52 h 53"/>
                <a:gd name="T2" fmla="*/ 3 w 43"/>
                <a:gd name="T3" fmla="*/ 51 h 53"/>
                <a:gd name="T4" fmla="*/ 8 w 43"/>
                <a:gd name="T5" fmla="*/ 45 h 53"/>
                <a:gd name="T6" fmla="*/ 14 w 43"/>
                <a:gd name="T7" fmla="*/ 39 h 53"/>
                <a:gd name="T8" fmla="*/ 18 w 43"/>
                <a:gd name="T9" fmla="*/ 34 h 53"/>
                <a:gd name="T10" fmla="*/ 24 w 43"/>
                <a:gd name="T11" fmla="*/ 28 h 53"/>
                <a:gd name="T12" fmla="*/ 29 w 43"/>
                <a:gd name="T13" fmla="*/ 22 h 53"/>
                <a:gd name="T14" fmla="*/ 33 w 43"/>
                <a:gd name="T15" fmla="*/ 16 h 53"/>
                <a:gd name="T16" fmla="*/ 38 w 43"/>
                <a:gd name="T17" fmla="*/ 10 h 53"/>
                <a:gd name="T18" fmla="*/ 42 w 43"/>
                <a:gd name="T19" fmla="*/ 2 h 53"/>
                <a:gd name="T20" fmla="*/ 39 w 43"/>
                <a:gd name="T21" fmla="*/ 0 h 53"/>
                <a:gd name="T22" fmla="*/ 35 w 43"/>
                <a:gd name="T23" fmla="*/ 8 h 53"/>
                <a:gd name="T24" fmla="*/ 30 w 43"/>
                <a:gd name="T25" fmla="*/ 14 h 53"/>
                <a:gd name="T26" fmla="*/ 26 w 43"/>
                <a:gd name="T27" fmla="*/ 20 h 53"/>
                <a:gd name="T28" fmla="*/ 21 w 43"/>
                <a:gd name="T29" fmla="*/ 25 h 53"/>
                <a:gd name="T30" fmla="*/ 16 w 43"/>
                <a:gd name="T31" fmla="*/ 31 h 53"/>
                <a:gd name="T32" fmla="*/ 11 w 43"/>
                <a:gd name="T33" fmla="*/ 37 h 53"/>
                <a:gd name="T34" fmla="*/ 6 w 43"/>
                <a:gd name="T35" fmla="*/ 42 h 53"/>
                <a:gd name="T36" fmla="*/ 0 w 43"/>
                <a:gd name="T37" fmla="*/ 49 h 53"/>
                <a:gd name="T38" fmla="*/ 1 w 43"/>
                <a:gd name="T39" fmla="*/ 48 h 53"/>
                <a:gd name="T40" fmla="*/ 3 w 43"/>
                <a:gd name="T41" fmla="*/ 52 h 53"/>
                <a:gd name="T42" fmla="*/ 3 w 43"/>
                <a:gd name="T43" fmla="*/ 51 h 53"/>
                <a:gd name="T44" fmla="*/ 3 w 43"/>
                <a:gd name="T45" fmla="*/ 52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3" h="53">
                  <a:moveTo>
                    <a:pt x="3" y="52"/>
                  </a:moveTo>
                  <a:lnTo>
                    <a:pt x="3" y="51"/>
                  </a:lnTo>
                  <a:lnTo>
                    <a:pt x="8" y="45"/>
                  </a:lnTo>
                  <a:lnTo>
                    <a:pt x="14" y="39"/>
                  </a:lnTo>
                  <a:lnTo>
                    <a:pt x="18" y="34"/>
                  </a:lnTo>
                  <a:lnTo>
                    <a:pt x="24" y="28"/>
                  </a:lnTo>
                  <a:lnTo>
                    <a:pt x="29" y="22"/>
                  </a:lnTo>
                  <a:lnTo>
                    <a:pt x="33" y="16"/>
                  </a:lnTo>
                  <a:lnTo>
                    <a:pt x="38" y="10"/>
                  </a:lnTo>
                  <a:lnTo>
                    <a:pt x="42" y="2"/>
                  </a:lnTo>
                  <a:lnTo>
                    <a:pt x="39" y="0"/>
                  </a:lnTo>
                  <a:lnTo>
                    <a:pt x="35" y="8"/>
                  </a:lnTo>
                  <a:lnTo>
                    <a:pt x="30" y="14"/>
                  </a:lnTo>
                  <a:lnTo>
                    <a:pt x="26" y="20"/>
                  </a:lnTo>
                  <a:lnTo>
                    <a:pt x="21" y="25"/>
                  </a:lnTo>
                  <a:lnTo>
                    <a:pt x="16" y="31"/>
                  </a:lnTo>
                  <a:lnTo>
                    <a:pt x="11" y="37"/>
                  </a:lnTo>
                  <a:lnTo>
                    <a:pt x="6" y="42"/>
                  </a:lnTo>
                  <a:lnTo>
                    <a:pt x="0" y="49"/>
                  </a:lnTo>
                  <a:lnTo>
                    <a:pt x="1" y="48"/>
                  </a:lnTo>
                  <a:lnTo>
                    <a:pt x="3" y="52"/>
                  </a:lnTo>
                  <a:lnTo>
                    <a:pt x="3" y="51"/>
                  </a:lnTo>
                  <a:lnTo>
                    <a:pt x="3"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6" name="Freeform 24">
              <a:extLst>
                <a:ext uri="{FF2B5EF4-FFF2-40B4-BE49-F238E27FC236}">
                  <a16:creationId xmlns:a16="http://schemas.microsoft.com/office/drawing/2014/main" id="{1B826947-E0A0-684C-A04B-021032FBB9D1}"/>
                </a:ext>
              </a:extLst>
            </p:cNvPr>
            <p:cNvSpPr>
              <a:spLocks/>
            </p:cNvSpPr>
            <p:nvPr/>
          </p:nvSpPr>
          <p:spPr bwMode="auto">
            <a:xfrm>
              <a:off x="3568" y="3061"/>
              <a:ext cx="23" cy="58"/>
            </a:xfrm>
            <a:custGeom>
              <a:avLst/>
              <a:gdLst>
                <a:gd name="T0" fmla="*/ 9 w 23"/>
                <a:gd name="T1" fmla="*/ 0 h 58"/>
                <a:gd name="T2" fmla="*/ 9 w 23"/>
                <a:gd name="T3" fmla="*/ 0 h 58"/>
                <a:gd name="T4" fmla="*/ 5 w 23"/>
                <a:gd name="T5" fmla="*/ 15 h 58"/>
                <a:gd name="T6" fmla="*/ 2 w 23"/>
                <a:gd name="T7" fmla="*/ 28 h 58"/>
                <a:gd name="T8" fmla="*/ 0 w 23"/>
                <a:gd name="T9" fmla="*/ 39 h 58"/>
                <a:gd name="T10" fmla="*/ 0 w 23"/>
                <a:gd name="T11" fmla="*/ 47 h 58"/>
                <a:gd name="T12" fmla="*/ 2 w 23"/>
                <a:gd name="T13" fmla="*/ 53 h 58"/>
                <a:gd name="T14" fmla="*/ 7 w 23"/>
                <a:gd name="T15" fmla="*/ 57 h 58"/>
                <a:gd name="T16" fmla="*/ 13 w 23"/>
                <a:gd name="T17" fmla="*/ 57 h 58"/>
                <a:gd name="T18" fmla="*/ 22 w 23"/>
                <a:gd name="T19" fmla="*/ 54 h 58"/>
                <a:gd name="T20" fmla="*/ 20 w 23"/>
                <a:gd name="T21" fmla="*/ 50 h 58"/>
                <a:gd name="T22" fmla="*/ 12 w 23"/>
                <a:gd name="T23" fmla="*/ 53 h 58"/>
                <a:gd name="T24" fmla="*/ 7 w 23"/>
                <a:gd name="T25" fmla="*/ 53 h 58"/>
                <a:gd name="T26" fmla="*/ 5 w 23"/>
                <a:gd name="T27" fmla="*/ 51 h 58"/>
                <a:gd name="T28" fmla="*/ 4 w 23"/>
                <a:gd name="T29" fmla="*/ 46 h 58"/>
                <a:gd name="T30" fmla="*/ 4 w 23"/>
                <a:gd name="T31" fmla="*/ 39 h 58"/>
                <a:gd name="T32" fmla="*/ 5 w 23"/>
                <a:gd name="T33" fmla="*/ 29 h 58"/>
                <a:gd name="T34" fmla="*/ 9 w 23"/>
                <a:gd name="T35" fmla="*/ 16 h 58"/>
                <a:gd name="T36" fmla="*/ 13 w 23"/>
                <a:gd name="T37" fmla="*/ 1 h 58"/>
                <a:gd name="T38" fmla="*/ 9 w 23"/>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9" y="0"/>
                  </a:moveTo>
                  <a:lnTo>
                    <a:pt x="9" y="0"/>
                  </a:lnTo>
                  <a:lnTo>
                    <a:pt x="5" y="15"/>
                  </a:lnTo>
                  <a:lnTo>
                    <a:pt x="2" y="28"/>
                  </a:lnTo>
                  <a:lnTo>
                    <a:pt x="0" y="39"/>
                  </a:lnTo>
                  <a:lnTo>
                    <a:pt x="0" y="47"/>
                  </a:lnTo>
                  <a:lnTo>
                    <a:pt x="2" y="53"/>
                  </a:lnTo>
                  <a:lnTo>
                    <a:pt x="7" y="57"/>
                  </a:lnTo>
                  <a:lnTo>
                    <a:pt x="13" y="57"/>
                  </a:lnTo>
                  <a:lnTo>
                    <a:pt x="22" y="54"/>
                  </a:lnTo>
                  <a:lnTo>
                    <a:pt x="20" y="50"/>
                  </a:lnTo>
                  <a:lnTo>
                    <a:pt x="12" y="53"/>
                  </a:lnTo>
                  <a:lnTo>
                    <a:pt x="7" y="53"/>
                  </a:lnTo>
                  <a:lnTo>
                    <a:pt x="5" y="51"/>
                  </a:lnTo>
                  <a:lnTo>
                    <a:pt x="4" y="46"/>
                  </a:lnTo>
                  <a:lnTo>
                    <a:pt x="4" y="39"/>
                  </a:lnTo>
                  <a:lnTo>
                    <a:pt x="5" y="29"/>
                  </a:lnTo>
                  <a:lnTo>
                    <a:pt x="9" y="16"/>
                  </a:lnTo>
                  <a:lnTo>
                    <a:pt x="13" y="1"/>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7" name="Freeform 25">
              <a:extLst>
                <a:ext uri="{FF2B5EF4-FFF2-40B4-BE49-F238E27FC236}">
                  <a16:creationId xmlns:a16="http://schemas.microsoft.com/office/drawing/2014/main" id="{8206E702-09B9-8277-0DF7-DE248E8E12C5}"/>
                </a:ext>
              </a:extLst>
            </p:cNvPr>
            <p:cNvSpPr>
              <a:spLocks/>
            </p:cNvSpPr>
            <p:nvPr/>
          </p:nvSpPr>
          <p:spPr bwMode="auto">
            <a:xfrm>
              <a:off x="3577" y="2972"/>
              <a:ext cx="57" cy="91"/>
            </a:xfrm>
            <a:custGeom>
              <a:avLst/>
              <a:gdLst>
                <a:gd name="T0" fmla="*/ 54 w 57"/>
                <a:gd name="T1" fmla="*/ 0 h 91"/>
                <a:gd name="T2" fmla="*/ 54 w 57"/>
                <a:gd name="T3" fmla="*/ 0 h 91"/>
                <a:gd name="T4" fmla="*/ 50 w 57"/>
                <a:gd name="T5" fmla="*/ 5 h 91"/>
                <a:gd name="T6" fmla="*/ 47 w 57"/>
                <a:gd name="T7" fmla="*/ 9 h 91"/>
                <a:gd name="T8" fmla="*/ 43 w 57"/>
                <a:gd name="T9" fmla="*/ 14 h 91"/>
                <a:gd name="T10" fmla="*/ 39 w 57"/>
                <a:gd name="T11" fmla="*/ 19 h 91"/>
                <a:gd name="T12" fmla="*/ 36 w 57"/>
                <a:gd name="T13" fmla="*/ 25 h 91"/>
                <a:gd name="T14" fmla="*/ 32 w 57"/>
                <a:gd name="T15" fmla="*/ 30 h 91"/>
                <a:gd name="T16" fmla="*/ 28 w 57"/>
                <a:gd name="T17" fmla="*/ 35 h 91"/>
                <a:gd name="T18" fmla="*/ 24 w 57"/>
                <a:gd name="T19" fmla="*/ 41 h 91"/>
                <a:gd name="T20" fmla="*/ 20 w 57"/>
                <a:gd name="T21" fmla="*/ 47 h 91"/>
                <a:gd name="T22" fmla="*/ 17 w 57"/>
                <a:gd name="T23" fmla="*/ 52 h 91"/>
                <a:gd name="T24" fmla="*/ 14 w 57"/>
                <a:gd name="T25" fmla="*/ 59 h 91"/>
                <a:gd name="T26" fmla="*/ 10 w 57"/>
                <a:gd name="T27" fmla="*/ 64 h 91"/>
                <a:gd name="T28" fmla="*/ 7 w 57"/>
                <a:gd name="T29" fmla="*/ 71 h 91"/>
                <a:gd name="T30" fmla="*/ 4 w 57"/>
                <a:gd name="T31" fmla="*/ 76 h 91"/>
                <a:gd name="T32" fmla="*/ 2 w 57"/>
                <a:gd name="T33" fmla="*/ 83 h 91"/>
                <a:gd name="T34" fmla="*/ 0 w 57"/>
                <a:gd name="T35" fmla="*/ 89 h 91"/>
                <a:gd name="T36" fmla="*/ 4 w 57"/>
                <a:gd name="T37" fmla="*/ 90 h 91"/>
                <a:gd name="T38" fmla="*/ 6 w 57"/>
                <a:gd name="T39" fmla="*/ 84 h 91"/>
                <a:gd name="T40" fmla="*/ 8 w 57"/>
                <a:gd name="T41" fmla="*/ 78 h 91"/>
                <a:gd name="T42" fmla="*/ 11 w 57"/>
                <a:gd name="T43" fmla="*/ 72 h 91"/>
                <a:gd name="T44" fmla="*/ 14 w 57"/>
                <a:gd name="T45" fmla="*/ 66 h 91"/>
                <a:gd name="T46" fmla="*/ 17 w 57"/>
                <a:gd name="T47" fmla="*/ 61 h 91"/>
                <a:gd name="T48" fmla="*/ 20 w 57"/>
                <a:gd name="T49" fmla="*/ 54 h 91"/>
                <a:gd name="T50" fmla="*/ 23 w 57"/>
                <a:gd name="T51" fmla="*/ 49 h 91"/>
                <a:gd name="T52" fmla="*/ 27 w 57"/>
                <a:gd name="T53" fmla="*/ 43 h 91"/>
                <a:gd name="T54" fmla="*/ 31 w 57"/>
                <a:gd name="T55" fmla="*/ 37 h 91"/>
                <a:gd name="T56" fmla="*/ 35 w 57"/>
                <a:gd name="T57" fmla="*/ 32 h 91"/>
                <a:gd name="T58" fmla="*/ 39 w 57"/>
                <a:gd name="T59" fmla="*/ 27 h 91"/>
                <a:gd name="T60" fmla="*/ 42 w 57"/>
                <a:gd name="T61" fmla="*/ 21 h 91"/>
                <a:gd name="T62" fmla="*/ 46 w 57"/>
                <a:gd name="T63" fmla="*/ 16 h 91"/>
                <a:gd name="T64" fmla="*/ 50 w 57"/>
                <a:gd name="T65" fmla="*/ 11 h 91"/>
                <a:gd name="T66" fmla="*/ 53 w 57"/>
                <a:gd name="T67" fmla="*/ 6 h 91"/>
                <a:gd name="T68" fmla="*/ 56 w 57"/>
                <a:gd name="T69" fmla="*/ 1 h 91"/>
                <a:gd name="T70" fmla="*/ 54 w 57"/>
                <a:gd name="T71" fmla="*/ 0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7" h="91">
                  <a:moveTo>
                    <a:pt x="54" y="0"/>
                  </a:moveTo>
                  <a:lnTo>
                    <a:pt x="54" y="0"/>
                  </a:lnTo>
                  <a:lnTo>
                    <a:pt x="50" y="5"/>
                  </a:lnTo>
                  <a:lnTo>
                    <a:pt x="47" y="9"/>
                  </a:lnTo>
                  <a:lnTo>
                    <a:pt x="43" y="14"/>
                  </a:lnTo>
                  <a:lnTo>
                    <a:pt x="39" y="19"/>
                  </a:lnTo>
                  <a:lnTo>
                    <a:pt x="36" y="25"/>
                  </a:lnTo>
                  <a:lnTo>
                    <a:pt x="32" y="30"/>
                  </a:lnTo>
                  <a:lnTo>
                    <a:pt x="28" y="35"/>
                  </a:lnTo>
                  <a:lnTo>
                    <a:pt x="24" y="41"/>
                  </a:lnTo>
                  <a:lnTo>
                    <a:pt x="20" y="47"/>
                  </a:lnTo>
                  <a:lnTo>
                    <a:pt x="17" y="52"/>
                  </a:lnTo>
                  <a:lnTo>
                    <a:pt x="14" y="59"/>
                  </a:lnTo>
                  <a:lnTo>
                    <a:pt x="10" y="64"/>
                  </a:lnTo>
                  <a:lnTo>
                    <a:pt x="7" y="71"/>
                  </a:lnTo>
                  <a:lnTo>
                    <a:pt x="4" y="76"/>
                  </a:lnTo>
                  <a:lnTo>
                    <a:pt x="2" y="83"/>
                  </a:lnTo>
                  <a:lnTo>
                    <a:pt x="0" y="89"/>
                  </a:lnTo>
                  <a:lnTo>
                    <a:pt x="4" y="90"/>
                  </a:lnTo>
                  <a:lnTo>
                    <a:pt x="6" y="84"/>
                  </a:lnTo>
                  <a:lnTo>
                    <a:pt x="8" y="78"/>
                  </a:lnTo>
                  <a:lnTo>
                    <a:pt x="11" y="72"/>
                  </a:lnTo>
                  <a:lnTo>
                    <a:pt x="14" y="66"/>
                  </a:lnTo>
                  <a:lnTo>
                    <a:pt x="17" y="61"/>
                  </a:lnTo>
                  <a:lnTo>
                    <a:pt x="20" y="54"/>
                  </a:lnTo>
                  <a:lnTo>
                    <a:pt x="23" y="49"/>
                  </a:lnTo>
                  <a:lnTo>
                    <a:pt x="27" y="43"/>
                  </a:lnTo>
                  <a:lnTo>
                    <a:pt x="31" y="37"/>
                  </a:lnTo>
                  <a:lnTo>
                    <a:pt x="35" y="32"/>
                  </a:lnTo>
                  <a:lnTo>
                    <a:pt x="39" y="27"/>
                  </a:lnTo>
                  <a:lnTo>
                    <a:pt x="42" y="21"/>
                  </a:lnTo>
                  <a:lnTo>
                    <a:pt x="46" y="16"/>
                  </a:lnTo>
                  <a:lnTo>
                    <a:pt x="50" y="11"/>
                  </a:lnTo>
                  <a:lnTo>
                    <a:pt x="53" y="6"/>
                  </a:lnTo>
                  <a:lnTo>
                    <a:pt x="56" y="1"/>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8" name="Freeform 26">
              <a:extLst>
                <a:ext uri="{FF2B5EF4-FFF2-40B4-BE49-F238E27FC236}">
                  <a16:creationId xmlns:a16="http://schemas.microsoft.com/office/drawing/2014/main" id="{C738AE7F-E48C-66F3-BBB8-8428B597B162}"/>
                </a:ext>
              </a:extLst>
            </p:cNvPr>
            <p:cNvSpPr>
              <a:spLocks/>
            </p:cNvSpPr>
            <p:nvPr/>
          </p:nvSpPr>
          <p:spPr bwMode="auto">
            <a:xfrm>
              <a:off x="3631" y="2954"/>
              <a:ext cx="19" cy="20"/>
            </a:xfrm>
            <a:custGeom>
              <a:avLst/>
              <a:gdLst>
                <a:gd name="T0" fmla="*/ 15 w 19"/>
                <a:gd name="T1" fmla="*/ 0 h 20"/>
                <a:gd name="T2" fmla="*/ 15 w 19"/>
                <a:gd name="T3" fmla="*/ 0 h 20"/>
                <a:gd name="T4" fmla="*/ 13 w 19"/>
                <a:gd name="T5" fmla="*/ 2 h 20"/>
                <a:gd name="T6" fmla="*/ 11 w 19"/>
                <a:gd name="T7" fmla="*/ 4 h 20"/>
                <a:gd name="T8" fmla="*/ 9 w 19"/>
                <a:gd name="T9" fmla="*/ 6 h 20"/>
                <a:gd name="T10" fmla="*/ 8 w 19"/>
                <a:gd name="T11" fmla="*/ 8 h 20"/>
                <a:gd name="T12" fmla="*/ 6 w 19"/>
                <a:gd name="T13" fmla="*/ 9 h 20"/>
                <a:gd name="T14" fmla="*/ 4 w 19"/>
                <a:gd name="T15" fmla="*/ 11 h 20"/>
                <a:gd name="T16" fmla="*/ 1 w 19"/>
                <a:gd name="T17" fmla="*/ 15 h 20"/>
                <a:gd name="T18" fmla="*/ 0 w 19"/>
                <a:gd name="T19" fmla="*/ 18 h 20"/>
                <a:gd name="T20" fmla="*/ 2 w 19"/>
                <a:gd name="T21" fmla="*/ 19 h 20"/>
                <a:gd name="T22" fmla="*/ 4 w 19"/>
                <a:gd name="T23" fmla="*/ 17 h 20"/>
                <a:gd name="T24" fmla="*/ 6 w 19"/>
                <a:gd name="T25" fmla="*/ 14 h 20"/>
                <a:gd name="T26" fmla="*/ 8 w 19"/>
                <a:gd name="T27" fmla="*/ 13 h 20"/>
                <a:gd name="T28" fmla="*/ 10 w 19"/>
                <a:gd name="T29" fmla="*/ 11 h 20"/>
                <a:gd name="T30" fmla="*/ 12 w 19"/>
                <a:gd name="T31" fmla="*/ 9 h 20"/>
                <a:gd name="T32" fmla="*/ 14 w 19"/>
                <a:gd name="T33" fmla="*/ 7 h 20"/>
                <a:gd name="T34" fmla="*/ 16 w 19"/>
                <a:gd name="T35" fmla="*/ 5 h 20"/>
                <a:gd name="T36" fmla="*/ 18 w 19"/>
                <a:gd name="T37" fmla="*/ 3 h 20"/>
                <a:gd name="T38" fmla="*/ 15 w 19"/>
                <a:gd name="T39" fmla="*/ 0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0">
                  <a:moveTo>
                    <a:pt x="15" y="0"/>
                  </a:moveTo>
                  <a:lnTo>
                    <a:pt x="15" y="0"/>
                  </a:lnTo>
                  <a:lnTo>
                    <a:pt x="13" y="2"/>
                  </a:lnTo>
                  <a:lnTo>
                    <a:pt x="11" y="4"/>
                  </a:lnTo>
                  <a:lnTo>
                    <a:pt x="9" y="6"/>
                  </a:lnTo>
                  <a:lnTo>
                    <a:pt x="8" y="8"/>
                  </a:lnTo>
                  <a:lnTo>
                    <a:pt x="6" y="9"/>
                  </a:lnTo>
                  <a:lnTo>
                    <a:pt x="4" y="11"/>
                  </a:lnTo>
                  <a:lnTo>
                    <a:pt x="1" y="15"/>
                  </a:lnTo>
                  <a:lnTo>
                    <a:pt x="0" y="18"/>
                  </a:lnTo>
                  <a:lnTo>
                    <a:pt x="2" y="19"/>
                  </a:lnTo>
                  <a:lnTo>
                    <a:pt x="4" y="17"/>
                  </a:lnTo>
                  <a:lnTo>
                    <a:pt x="6" y="14"/>
                  </a:lnTo>
                  <a:lnTo>
                    <a:pt x="8" y="13"/>
                  </a:lnTo>
                  <a:lnTo>
                    <a:pt x="10" y="11"/>
                  </a:lnTo>
                  <a:lnTo>
                    <a:pt x="12" y="9"/>
                  </a:lnTo>
                  <a:lnTo>
                    <a:pt x="14" y="7"/>
                  </a:lnTo>
                  <a:lnTo>
                    <a:pt x="16" y="5"/>
                  </a:lnTo>
                  <a:lnTo>
                    <a:pt x="18" y="3"/>
                  </a:lnTo>
                  <a:lnTo>
                    <a:pt x="1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69" name="Freeform 27">
              <a:extLst>
                <a:ext uri="{FF2B5EF4-FFF2-40B4-BE49-F238E27FC236}">
                  <a16:creationId xmlns:a16="http://schemas.microsoft.com/office/drawing/2014/main" id="{71EA010E-6013-D9DE-9DC3-7A351285410E}"/>
                </a:ext>
              </a:extLst>
            </p:cNvPr>
            <p:cNvSpPr>
              <a:spLocks/>
            </p:cNvSpPr>
            <p:nvPr/>
          </p:nvSpPr>
          <p:spPr bwMode="auto">
            <a:xfrm>
              <a:off x="3646" y="2926"/>
              <a:ext cx="31" cy="32"/>
            </a:xfrm>
            <a:custGeom>
              <a:avLst/>
              <a:gdLst>
                <a:gd name="T0" fmla="*/ 27 w 31"/>
                <a:gd name="T1" fmla="*/ 0 h 32"/>
                <a:gd name="T2" fmla="*/ 27 w 31"/>
                <a:gd name="T3" fmla="*/ 0 h 32"/>
                <a:gd name="T4" fmla="*/ 24 w 31"/>
                <a:gd name="T5" fmla="*/ 3 h 32"/>
                <a:gd name="T6" fmla="*/ 21 w 31"/>
                <a:gd name="T7" fmla="*/ 6 h 32"/>
                <a:gd name="T8" fmla="*/ 18 w 31"/>
                <a:gd name="T9" fmla="*/ 10 h 32"/>
                <a:gd name="T10" fmla="*/ 15 w 31"/>
                <a:gd name="T11" fmla="*/ 13 h 32"/>
                <a:gd name="T12" fmla="*/ 12 w 31"/>
                <a:gd name="T13" fmla="*/ 17 h 32"/>
                <a:gd name="T14" fmla="*/ 8 w 31"/>
                <a:gd name="T15" fmla="*/ 20 h 32"/>
                <a:gd name="T16" fmla="*/ 5 w 31"/>
                <a:gd name="T17" fmla="*/ 24 h 32"/>
                <a:gd name="T18" fmla="*/ 0 w 31"/>
                <a:gd name="T19" fmla="*/ 28 h 32"/>
                <a:gd name="T20" fmla="*/ 3 w 31"/>
                <a:gd name="T21" fmla="*/ 31 h 32"/>
                <a:gd name="T22" fmla="*/ 7 w 31"/>
                <a:gd name="T23" fmla="*/ 27 h 32"/>
                <a:gd name="T24" fmla="*/ 11 w 31"/>
                <a:gd name="T25" fmla="*/ 23 h 32"/>
                <a:gd name="T26" fmla="*/ 15 w 31"/>
                <a:gd name="T27" fmla="*/ 20 h 32"/>
                <a:gd name="T28" fmla="*/ 18 w 31"/>
                <a:gd name="T29" fmla="*/ 16 h 32"/>
                <a:gd name="T30" fmla="*/ 21 w 31"/>
                <a:gd name="T31" fmla="*/ 12 h 32"/>
                <a:gd name="T32" fmla="*/ 24 w 31"/>
                <a:gd name="T33" fmla="*/ 9 h 32"/>
                <a:gd name="T34" fmla="*/ 27 w 31"/>
                <a:gd name="T35" fmla="*/ 6 h 32"/>
                <a:gd name="T36" fmla="*/ 30 w 31"/>
                <a:gd name="T37" fmla="*/ 2 h 32"/>
                <a:gd name="T38" fmla="*/ 27 w 31"/>
                <a:gd name="T39" fmla="*/ 0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2">
                  <a:moveTo>
                    <a:pt x="27" y="0"/>
                  </a:moveTo>
                  <a:lnTo>
                    <a:pt x="27" y="0"/>
                  </a:lnTo>
                  <a:lnTo>
                    <a:pt x="24" y="3"/>
                  </a:lnTo>
                  <a:lnTo>
                    <a:pt x="21" y="6"/>
                  </a:lnTo>
                  <a:lnTo>
                    <a:pt x="18" y="10"/>
                  </a:lnTo>
                  <a:lnTo>
                    <a:pt x="15" y="13"/>
                  </a:lnTo>
                  <a:lnTo>
                    <a:pt x="12" y="17"/>
                  </a:lnTo>
                  <a:lnTo>
                    <a:pt x="8" y="20"/>
                  </a:lnTo>
                  <a:lnTo>
                    <a:pt x="5" y="24"/>
                  </a:lnTo>
                  <a:lnTo>
                    <a:pt x="0" y="28"/>
                  </a:lnTo>
                  <a:lnTo>
                    <a:pt x="3" y="31"/>
                  </a:lnTo>
                  <a:lnTo>
                    <a:pt x="7" y="27"/>
                  </a:lnTo>
                  <a:lnTo>
                    <a:pt x="11" y="23"/>
                  </a:lnTo>
                  <a:lnTo>
                    <a:pt x="15" y="20"/>
                  </a:lnTo>
                  <a:lnTo>
                    <a:pt x="18" y="16"/>
                  </a:lnTo>
                  <a:lnTo>
                    <a:pt x="21" y="12"/>
                  </a:lnTo>
                  <a:lnTo>
                    <a:pt x="24" y="9"/>
                  </a:lnTo>
                  <a:lnTo>
                    <a:pt x="27" y="6"/>
                  </a:lnTo>
                  <a:lnTo>
                    <a:pt x="30" y="2"/>
                  </a:lnTo>
                  <a:lnTo>
                    <a:pt x="27"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0" name="Freeform 28">
              <a:extLst>
                <a:ext uri="{FF2B5EF4-FFF2-40B4-BE49-F238E27FC236}">
                  <a16:creationId xmlns:a16="http://schemas.microsoft.com/office/drawing/2014/main" id="{2F567F94-0AC7-5E4B-5F86-2989E8AFE0E8}"/>
                </a:ext>
              </a:extLst>
            </p:cNvPr>
            <p:cNvSpPr>
              <a:spLocks/>
            </p:cNvSpPr>
            <p:nvPr/>
          </p:nvSpPr>
          <p:spPr bwMode="auto">
            <a:xfrm>
              <a:off x="3673" y="2894"/>
              <a:ext cx="53" cy="35"/>
            </a:xfrm>
            <a:custGeom>
              <a:avLst/>
              <a:gdLst>
                <a:gd name="T0" fmla="*/ 49 w 53"/>
                <a:gd name="T1" fmla="*/ 1 h 35"/>
                <a:gd name="T2" fmla="*/ 50 w 53"/>
                <a:gd name="T3" fmla="*/ 0 h 35"/>
                <a:gd name="T4" fmla="*/ 42 w 53"/>
                <a:gd name="T5" fmla="*/ 2 h 35"/>
                <a:gd name="T6" fmla="*/ 36 w 53"/>
                <a:gd name="T7" fmla="*/ 5 h 35"/>
                <a:gd name="T8" fmla="*/ 29 w 53"/>
                <a:gd name="T9" fmla="*/ 10 h 35"/>
                <a:gd name="T10" fmla="*/ 23 w 53"/>
                <a:gd name="T11" fmla="*/ 13 h 35"/>
                <a:gd name="T12" fmla="*/ 17 w 53"/>
                <a:gd name="T13" fmla="*/ 17 h 35"/>
                <a:gd name="T14" fmla="*/ 12 w 53"/>
                <a:gd name="T15" fmla="*/ 22 h 35"/>
                <a:gd name="T16" fmla="*/ 6 w 53"/>
                <a:gd name="T17" fmla="*/ 26 h 35"/>
                <a:gd name="T18" fmla="*/ 0 w 53"/>
                <a:gd name="T19" fmla="*/ 32 h 35"/>
                <a:gd name="T20" fmla="*/ 3 w 53"/>
                <a:gd name="T21" fmla="*/ 34 h 35"/>
                <a:gd name="T22" fmla="*/ 8 w 53"/>
                <a:gd name="T23" fmla="*/ 29 h 35"/>
                <a:gd name="T24" fmla="*/ 14 w 53"/>
                <a:gd name="T25" fmla="*/ 24 h 35"/>
                <a:gd name="T26" fmla="*/ 19 w 53"/>
                <a:gd name="T27" fmla="*/ 20 h 35"/>
                <a:gd name="T28" fmla="*/ 25 w 53"/>
                <a:gd name="T29" fmla="*/ 16 h 35"/>
                <a:gd name="T30" fmla="*/ 31 w 53"/>
                <a:gd name="T31" fmla="*/ 12 h 35"/>
                <a:gd name="T32" fmla="*/ 38 w 53"/>
                <a:gd name="T33" fmla="*/ 9 h 35"/>
                <a:gd name="T34" fmla="*/ 44 w 53"/>
                <a:gd name="T35" fmla="*/ 6 h 35"/>
                <a:gd name="T36" fmla="*/ 51 w 53"/>
                <a:gd name="T37" fmla="*/ 3 h 35"/>
                <a:gd name="T38" fmla="*/ 52 w 53"/>
                <a:gd name="T39" fmla="*/ 2 h 35"/>
                <a:gd name="T40" fmla="*/ 51 w 53"/>
                <a:gd name="T41" fmla="*/ 3 h 35"/>
                <a:gd name="T42" fmla="*/ 52 w 53"/>
                <a:gd name="T43" fmla="*/ 3 h 35"/>
                <a:gd name="T44" fmla="*/ 52 w 53"/>
                <a:gd name="T45" fmla="*/ 2 h 35"/>
                <a:gd name="T46" fmla="*/ 49 w 53"/>
                <a:gd name="T47" fmla="*/ 1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5">
                  <a:moveTo>
                    <a:pt x="49" y="1"/>
                  </a:moveTo>
                  <a:lnTo>
                    <a:pt x="50" y="0"/>
                  </a:lnTo>
                  <a:lnTo>
                    <a:pt x="42" y="2"/>
                  </a:lnTo>
                  <a:lnTo>
                    <a:pt x="36" y="5"/>
                  </a:lnTo>
                  <a:lnTo>
                    <a:pt x="29" y="10"/>
                  </a:lnTo>
                  <a:lnTo>
                    <a:pt x="23" y="13"/>
                  </a:lnTo>
                  <a:lnTo>
                    <a:pt x="17" y="17"/>
                  </a:lnTo>
                  <a:lnTo>
                    <a:pt x="12" y="22"/>
                  </a:lnTo>
                  <a:lnTo>
                    <a:pt x="6" y="26"/>
                  </a:lnTo>
                  <a:lnTo>
                    <a:pt x="0" y="32"/>
                  </a:lnTo>
                  <a:lnTo>
                    <a:pt x="3" y="34"/>
                  </a:lnTo>
                  <a:lnTo>
                    <a:pt x="8" y="29"/>
                  </a:lnTo>
                  <a:lnTo>
                    <a:pt x="14" y="24"/>
                  </a:lnTo>
                  <a:lnTo>
                    <a:pt x="19" y="20"/>
                  </a:lnTo>
                  <a:lnTo>
                    <a:pt x="25" y="16"/>
                  </a:lnTo>
                  <a:lnTo>
                    <a:pt x="31" y="12"/>
                  </a:lnTo>
                  <a:lnTo>
                    <a:pt x="38" y="9"/>
                  </a:lnTo>
                  <a:lnTo>
                    <a:pt x="44" y="6"/>
                  </a:lnTo>
                  <a:lnTo>
                    <a:pt x="51" y="3"/>
                  </a:lnTo>
                  <a:lnTo>
                    <a:pt x="52" y="2"/>
                  </a:lnTo>
                  <a:lnTo>
                    <a:pt x="51" y="3"/>
                  </a:lnTo>
                  <a:lnTo>
                    <a:pt x="52" y="3"/>
                  </a:lnTo>
                  <a:lnTo>
                    <a:pt x="52" y="2"/>
                  </a:lnTo>
                  <a:lnTo>
                    <a:pt x="49"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12671" name="Group 29">
              <a:extLst>
                <a:ext uri="{FF2B5EF4-FFF2-40B4-BE49-F238E27FC236}">
                  <a16:creationId xmlns:a16="http://schemas.microsoft.com/office/drawing/2014/main" id="{E0BEE269-34B1-9B7F-0BA5-355D2E5D4B2C}"/>
                </a:ext>
              </a:extLst>
            </p:cNvPr>
            <p:cNvGrpSpPr>
              <a:grpSpLocks/>
            </p:cNvGrpSpPr>
            <p:nvPr/>
          </p:nvGrpSpPr>
          <p:grpSpPr bwMode="auto">
            <a:xfrm>
              <a:off x="3722" y="1000"/>
              <a:ext cx="1430" cy="2479"/>
              <a:chOff x="3722" y="1000"/>
              <a:chExt cx="1430" cy="2479"/>
            </a:xfrm>
          </p:grpSpPr>
          <p:sp>
            <p:nvSpPr>
              <p:cNvPr id="112672" name="Freeform 30">
                <a:extLst>
                  <a:ext uri="{FF2B5EF4-FFF2-40B4-BE49-F238E27FC236}">
                    <a16:creationId xmlns:a16="http://schemas.microsoft.com/office/drawing/2014/main" id="{0252BCDF-295E-E97F-79FB-4860ACE11873}"/>
                  </a:ext>
                </a:extLst>
              </p:cNvPr>
              <p:cNvSpPr>
                <a:spLocks/>
              </p:cNvSpPr>
              <p:nvPr/>
            </p:nvSpPr>
            <p:spPr bwMode="auto">
              <a:xfrm>
                <a:off x="4676" y="2276"/>
                <a:ext cx="474" cy="983"/>
              </a:xfrm>
              <a:custGeom>
                <a:avLst/>
                <a:gdLst>
                  <a:gd name="T0" fmla="*/ 5 w 474"/>
                  <a:gd name="T1" fmla="*/ 47 h 983"/>
                  <a:gd name="T2" fmla="*/ 9 w 474"/>
                  <a:gd name="T3" fmla="*/ 80 h 983"/>
                  <a:gd name="T4" fmla="*/ 13 w 474"/>
                  <a:gd name="T5" fmla="*/ 110 h 983"/>
                  <a:gd name="T6" fmla="*/ 17 w 474"/>
                  <a:gd name="T7" fmla="*/ 163 h 983"/>
                  <a:gd name="T8" fmla="*/ 34 w 474"/>
                  <a:gd name="T9" fmla="*/ 227 h 983"/>
                  <a:gd name="T10" fmla="*/ 58 w 474"/>
                  <a:gd name="T11" fmla="*/ 290 h 983"/>
                  <a:gd name="T12" fmla="*/ 159 w 474"/>
                  <a:gd name="T13" fmla="*/ 502 h 983"/>
                  <a:gd name="T14" fmla="*/ 168 w 474"/>
                  <a:gd name="T15" fmla="*/ 523 h 983"/>
                  <a:gd name="T16" fmla="*/ 184 w 474"/>
                  <a:gd name="T17" fmla="*/ 565 h 983"/>
                  <a:gd name="T18" fmla="*/ 204 w 474"/>
                  <a:gd name="T19" fmla="*/ 617 h 983"/>
                  <a:gd name="T20" fmla="*/ 210 w 474"/>
                  <a:gd name="T21" fmla="*/ 661 h 983"/>
                  <a:gd name="T22" fmla="*/ 207 w 474"/>
                  <a:gd name="T23" fmla="*/ 712 h 983"/>
                  <a:gd name="T24" fmla="*/ 216 w 474"/>
                  <a:gd name="T25" fmla="*/ 759 h 983"/>
                  <a:gd name="T26" fmla="*/ 244 w 474"/>
                  <a:gd name="T27" fmla="*/ 815 h 983"/>
                  <a:gd name="T28" fmla="*/ 268 w 474"/>
                  <a:gd name="T29" fmla="*/ 880 h 983"/>
                  <a:gd name="T30" fmla="*/ 294 w 474"/>
                  <a:gd name="T31" fmla="*/ 942 h 983"/>
                  <a:gd name="T32" fmla="*/ 308 w 474"/>
                  <a:gd name="T33" fmla="*/ 954 h 983"/>
                  <a:gd name="T34" fmla="*/ 317 w 474"/>
                  <a:gd name="T35" fmla="*/ 934 h 983"/>
                  <a:gd name="T36" fmla="*/ 301 w 474"/>
                  <a:gd name="T37" fmla="*/ 880 h 983"/>
                  <a:gd name="T38" fmla="*/ 291 w 474"/>
                  <a:gd name="T39" fmla="*/ 828 h 983"/>
                  <a:gd name="T40" fmla="*/ 313 w 474"/>
                  <a:gd name="T41" fmla="*/ 896 h 983"/>
                  <a:gd name="T42" fmla="*/ 334 w 474"/>
                  <a:gd name="T43" fmla="*/ 961 h 983"/>
                  <a:gd name="T44" fmla="*/ 358 w 474"/>
                  <a:gd name="T45" fmla="*/ 978 h 983"/>
                  <a:gd name="T46" fmla="*/ 361 w 474"/>
                  <a:gd name="T47" fmla="*/ 951 h 983"/>
                  <a:gd name="T48" fmla="*/ 351 w 474"/>
                  <a:gd name="T49" fmla="*/ 911 h 983"/>
                  <a:gd name="T50" fmla="*/ 340 w 474"/>
                  <a:gd name="T51" fmla="*/ 859 h 983"/>
                  <a:gd name="T52" fmla="*/ 337 w 474"/>
                  <a:gd name="T53" fmla="*/ 848 h 983"/>
                  <a:gd name="T54" fmla="*/ 362 w 474"/>
                  <a:gd name="T55" fmla="*/ 932 h 983"/>
                  <a:gd name="T56" fmla="*/ 395 w 474"/>
                  <a:gd name="T57" fmla="*/ 982 h 983"/>
                  <a:gd name="T58" fmla="*/ 410 w 474"/>
                  <a:gd name="T59" fmla="*/ 959 h 983"/>
                  <a:gd name="T60" fmla="*/ 393 w 474"/>
                  <a:gd name="T61" fmla="*/ 893 h 983"/>
                  <a:gd name="T62" fmla="*/ 373 w 474"/>
                  <a:gd name="T63" fmla="*/ 820 h 983"/>
                  <a:gd name="T64" fmla="*/ 396 w 474"/>
                  <a:gd name="T65" fmla="*/ 880 h 983"/>
                  <a:gd name="T66" fmla="*/ 424 w 474"/>
                  <a:gd name="T67" fmla="*/ 934 h 983"/>
                  <a:gd name="T68" fmla="*/ 445 w 474"/>
                  <a:gd name="T69" fmla="*/ 946 h 983"/>
                  <a:gd name="T70" fmla="*/ 449 w 474"/>
                  <a:gd name="T71" fmla="*/ 915 h 983"/>
                  <a:gd name="T72" fmla="*/ 433 w 474"/>
                  <a:gd name="T73" fmla="*/ 854 h 983"/>
                  <a:gd name="T74" fmla="*/ 408 w 474"/>
                  <a:gd name="T75" fmla="*/ 787 h 983"/>
                  <a:gd name="T76" fmla="*/ 392 w 474"/>
                  <a:gd name="T77" fmla="*/ 755 h 983"/>
                  <a:gd name="T78" fmla="*/ 415 w 474"/>
                  <a:gd name="T79" fmla="*/ 774 h 983"/>
                  <a:gd name="T80" fmla="*/ 444 w 474"/>
                  <a:gd name="T81" fmla="*/ 811 h 983"/>
                  <a:gd name="T82" fmla="*/ 473 w 474"/>
                  <a:gd name="T83" fmla="*/ 817 h 983"/>
                  <a:gd name="T84" fmla="*/ 459 w 474"/>
                  <a:gd name="T85" fmla="*/ 759 h 983"/>
                  <a:gd name="T86" fmla="*/ 440 w 474"/>
                  <a:gd name="T87" fmla="*/ 723 h 983"/>
                  <a:gd name="T88" fmla="*/ 417 w 474"/>
                  <a:gd name="T89" fmla="*/ 692 h 983"/>
                  <a:gd name="T90" fmla="*/ 403 w 474"/>
                  <a:gd name="T91" fmla="*/ 672 h 983"/>
                  <a:gd name="T92" fmla="*/ 388 w 474"/>
                  <a:gd name="T93" fmla="*/ 658 h 983"/>
                  <a:gd name="T94" fmla="*/ 367 w 474"/>
                  <a:gd name="T95" fmla="*/ 636 h 983"/>
                  <a:gd name="T96" fmla="*/ 332 w 474"/>
                  <a:gd name="T97" fmla="*/ 611 h 983"/>
                  <a:gd name="T98" fmla="*/ 304 w 474"/>
                  <a:gd name="T99" fmla="*/ 547 h 983"/>
                  <a:gd name="T100" fmla="*/ 294 w 474"/>
                  <a:gd name="T101" fmla="*/ 503 h 983"/>
                  <a:gd name="T102" fmla="*/ 284 w 474"/>
                  <a:gd name="T103" fmla="*/ 449 h 983"/>
                  <a:gd name="T104" fmla="*/ 269 w 474"/>
                  <a:gd name="T105" fmla="*/ 326 h 983"/>
                  <a:gd name="T106" fmla="*/ 263 w 474"/>
                  <a:gd name="T107" fmla="*/ 274 h 983"/>
                  <a:gd name="T108" fmla="*/ 246 w 474"/>
                  <a:gd name="T109" fmla="*/ 206 h 983"/>
                  <a:gd name="T110" fmla="*/ 223 w 474"/>
                  <a:gd name="T111" fmla="*/ 139 h 983"/>
                  <a:gd name="T112" fmla="*/ 208 w 474"/>
                  <a:gd name="T113" fmla="*/ 91 h 983"/>
                  <a:gd name="T114" fmla="*/ 196 w 474"/>
                  <a:gd name="T115" fmla="*/ 42 h 983"/>
                  <a:gd name="T116" fmla="*/ 185 w 474"/>
                  <a:gd name="T117" fmla="*/ 0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74" h="983">
                    <a:moveTo>
                      <a:pt x="0" y="23"/>
                    </a:moveTo>
                    <a:lnTo>
                      <a:pt x="1" y="27"/>
                    </a:lnTo>
                    <a:lnTo>
                      <a:pt x="2" y="32"/>
                    </a:lnTo>
                    <a:lnTo>
                      <a:pt x="3" y="37"/>
                    </a:lnTo>
                    <a:lnTo>
                      <a:pt x="4" y="42"/>
                    </a:lnTo>
                    <a:lnTo>
                      <a:pt x="5" y="47"/>
                    </a:lnTo>
                    <a:lnTo>
                      <a:pt x="6" y="52"/>
                    </a:lnTo>
                    <a:lnTo>
                      <a:pt x="6" y="58"/>
                    </a:lnTo>
                    <a:lnTo>
                      <a:pt x="7" y="64"/>
                    </a:lnTo>
                    <a:lnTo>
                      <a:pt x="8" y="70"/>
                    </a:lnTo>
                    <a:lnTo>
                      <a:pt x="8" y="75"/>
                    </a:lnTo>
                    <a:lnTo>
                      <a:pt x="9" y="80"/>
                    </a:lnTo>
                    <a:lnTo>
                      <a:pt x="10" y="86"/>
                    </a:lnTo>
                    <a:lnTo>
                      <a:pt x="10" y="90"/>
                    </a:lnTo>
                    <a:lnTo>
                      <a:pt x="11" y="94"/>
                    </a:lnTo>
                    <a:lnTo>
                      <a:pt x="11" y="99"/>
                    </a:lnTo>
                    <a:lnTo>
                      <a:pt x="12" y="102"/>
                    </a:lnTo>
                    <a:lnTo>
                      <a:pt x="13" y="110"/>
                    </a:lnTo>
                    <a:lnTo>
                      <a:pt x="14" y="119"/>
                    </a:lnTo>
                    <a:lnTo>
                      <a:pt x="15" y="127"/>
                    </a:lnTo>
                    <a:lnTo>
                      <a:pt x="15" y="137"/>
                    </a:lnTo>
                    <a:lnTo>
                      <a:pt x="15" y="145"/>
                    </a:lnTo>
                    <a:lnTo>
                      <a:pt x="16" y="154"/>
                    </a:lnTo>
                    <a:lnTo>
                      <a:pt x="17" y="163"/>
                    </a:lnTo>
                    <a:lnTo>
                      <a:pt x="19" y="171"/>
                    </a:lnTo>
                    <a:lnTo>
                      <a:pt x="22" y="182"/>
                    </a:lnTo>
                    <a:lnTo>
                      <a:pt x="25" y="194"/>
                    </a:lnTo>
                    <a:lnTo>
                      <a:pt x="27" y="205"/>
                    </a:lnTo>
                    <a:lnTo>
                      <a:pt x="31" y="216"/>
                    </a:lnTo>
                    <a:lnTo>
                      <a:pt x="34" y="227"/>
                    </a:lnTo>
                    <a:lnTo>
                      <a:pt x="37" y="237"/>
                    </a:lnTo>
                    <a:lnTo>
                      <a:pt x="41" y="248"/>
                    </a:lnTo>
                    <a:lnTo>
                      <a:pt x="45" y="259"/>
                    </a:lnTo>
                    <a:lnTo>
                      <a:pt x="49" y="269"/>
                    </a:lnTo>
                    <a:lnTo>
                      <a:pt x="54" y="279"/>
                    </a:lnTo>
                    <a:lnTo>
                      <a:pt x="58" y="290"/>
                    </a:lnTo>
                    <a:lnTo>
                      <a:pt x="63" y="300"/>
                    </a:lnTo>
                    <a:lnTo>
                      <a:pt x="69" y="310"/>
                    </a:lnTo>
                    <a:lnTo>
                      <a:pt x="74" y="320"/>
                    </a:lnTo>
                    <a:lnTo>
                      <a:pt x="80" y="330"/>
                    </a:lnTo>
                    <a:lnTo>
                      <a:pt x="86" y="340"/>
                    </a:lnTo>
                    <a:lnTo>
                      <a:pt x="159" y="502"/>
                    </a:lnTo>
                    <a:lnTo>
                      <a:pt x="162" y="510"/>
                    </a:lnTo>
                    <a:lnTo>
                      <a:pt x="163" y="514"/>
                    </a:lnTo>
                    <a:lnTo>
                      <a:pt x="165" y="516"/>
                    </a:lnTo>
                    <a:lnTo>
                      <a:pt x="167" y="516"/>
                    </a:lnTo>
                    <a:lnTo>
                      <a:pt x="167" y="518"/>
                    </a:lnTo>
                    <a:lnTo>
                      <a:pt x="168" y="523"/>
                    </a:lnTo>
                    <a:lnTo>
                      <a:pt x="171" y="530"/>
                    </a:lnTo>
                    <a:lnTo>
                      <a:pt x="172" y="536"/>
                    </a:lnTo>
                    <a:lnTo>
                      <a:pt x="175" y="542"/>
                    </a:lnTo>
                    <a:lnTo>
                      <a:pt x="177" y="550"/>
                    </a:lnTo>
                    <a:lnTo>
                      <a:pt x="180" y="557"/>
                    </a:lnTo>
                    <a:lnTo>
                      <a:pt x="184" y="565"/>
                    </a:lnTo>
                    <a:lnTo>
                      <a:pt x="187" y="574"/>
                    </a:lnTo>
                    <a:lnTo>
                      <a:pt x="190" y="582"/>
                    </a:lnTo>
                    <a:lnTo>
                      <a:pt x="194" y="591"/>
                    </a:lnTo>
                    <a:lnTo>
                      <a:pt x="197" y="600"/>
                    </a:lnTo>
                    <a:lnTo>
                      <a:pt x="201" y="609"/>
                    </a:lnTo>
                    <a:lnTo>
                      <a:pt x="204" y="617"/>
                    </a:lnTo>
                    <a:lnTo>
                      <a:pt x="206" y="625"/>
                    </a:lnTo>
                    <a:lnTo>
                      <a:pt x="209" y="633"/>
                    </a:lnTo>
                    <a:lnTo>
                      <a:pt x="210" y="640"/>
                    </a:lnTo>
                    <a:lnTo>
                      <a:pt x="211" y="646"/>
                    </a:lnTo>
                    <a:lnTo>
                      <a:pt x="211" y="651"/>
                    </a:lnTo>
                    <a:lnTo>
                      <a:pt x="210" y="661"/>
                    </a:lnTo>
                    <a:lnTo>
                      <a:pt x="209" y="670"/>
                    </a:lnTo>
                    <a:lnTo>
                      <a:pt x="209" y="679"/>
                    </a:lnTo>
                    <a:lnTo>
                      <a:pt x="207" y="688"/>
                    </a:lnTo>
                    <a:lnTo>
                      <a:pt x="207" y="696"/>
                    </a:lnTo>
                    <a:lnTo>
                      <a:pt x="207" y="704"/>
                    </a:lnTo>
                    <a:lnTo>
                      <a:pt x="207" y="712"/>
                    </a:lnTo>
                    <a:lnTo>
                      <a:pt x="207" y="719"/>
                    </a:lnTo>
                    <a:lnTo>
                      <a:pt x="208" y="727"/>
                    </a:lnTo>
                    <a:lnTo>
                      <a:pt x="209" y="735"/>
                    </a:lnTo>
                    <a:lnTo>
                      <a:pt x="211" y="743"/>
                    </a:lnTo>
                    <a:lnTo>
                      <a:pt x="213" y="751"/>
                    </a:lnTo>
                    <a:lnTo>
                      <a:pt x="216" y="759"/>
                    </a:lnTo>
                    <a:lnTo>
                      <a:pt x="220" y="767"/>
                    </a:lnTo>
                    <a:lnTo>
                      <a:pt x="224" y="776"/>
                    </a:lnTo>
                    <a:lnTo>
                      <a:pt x="229" y="785"/>
                    </a:lnTo>
                    <a:lnTo>
                      <a:pt x="234" y="795"/>
                    </a:lnTo>
                    <a:lnTo>
                      <a:pt x="239" y="804"/>
                    </a:lnTo>
                    <a:lnTo>
                      <a:pt x="244" y="815"/>
                    </a:lnTo>
                    <a:lnTo>
                      <a:pt x="248" y="825"/>
                    </a:lnTo>
                    <a:lnTo>
                      <a:pt x="252" y="836"/>
                    </a:lnTo>
                    <a:lnTo>
                      <a:pt x="256" y="846"/>
                    </a:lnTo>
                    <a:lnTo>
                      <a:pt x="260" y="858"/>
                    </a:lnTo>
                    <a:lnTo>
                      <a:pt x="264" y="869"/>
                    </a:lnTo>
                    <a:lnTo>
                      <a:pt x="268" y="880"/>
                    </a:lnTo>
                    <a:lnTo>
                      <a:pt x="272" y="891"/>
                    </a:lnTo>
                    <a:lnTo>
                      <a:pt x="276" y="902"/>
                    </a:lnTo>
                    <a:lnTo>
                      <a:pt x="280" y="912"/>
                    </a:lnTo>
                    <a:lnTo>
                      <a:pt x="284" y="923"/>
                    </a:lnTo>
                    <a:lnTo>
                      <a:pt x="289" y="933"/>
                    </a:lnTo>
                    <a:lnTo>
                      <a:pt x="294" y="942"/>
                    </a:lnTo>
                    <a:lnTo>
                      <a:pt x="300" y="950"/>
                    </a:lnTo>
                    <a:lnTo>
                      <a:pt x="299" y="950"/>
                    </a:lnTo>
                    <a:lnTo>
                      <a:pt x="300" y="950"/>
                    </a:lnTo>
                    <a:lnTo>
                      <a:pt x="302" y="952"/>
                    </a:lnTo>
                    <a:lnTo>
                      <a:pt x="305" y="953"/>
                    </a:lnTo>
                    <a:lnTo>
                      <a:pt x="308" y="954"/>
                    </a:lnTo>
                    <a:lnTo>
                      <a:pt x="311" y="954"/>
                    </a:lnTo>
                    <a:lnTo>
                      <a:pt x="314" y="953"/>
                    </a:lnTo>
                    <a:lnTo>
                      <a:pt x="316" y="950"/>
                    </a:lnTo>
                    <a:lnTo>
                      <a:pt x="318" y="946"/>
                    </a:lnTo>
                    <a:lnTo>
                      <a:pt x="318" y="940"/>
                    </a:lnTo>
                    <a:lnTo>
                      <a:pt x="317" y="934"/>
                    </a:lnTo>
                    <a:lnTo>
                      <a:pt x="315" y="926"/>
                    </a:lnTo>
                    <a:lnTo>
                      <a:pt x="313" y="917"/>
                    </a:lnTo>
                    <a:lnTo>
                      <a:pt x="310" y="908"/>
                    </a:lnTo>
                    <a:lnTo>
                      <a:pt x="307" y="899"/>
                    </a:lnTo>
                    <a:lnTo>
                      <a:pt x="304" y="889"/>
                    </a:lnTo>
                    <a:lnTo>
                      <a:pt x="301" y="880"/>
                    </a:lnTo>
                    <a:lnTo>
                      <a:pt x="298" y="870"/>
                    </a:lnTo>
                    <a:lnTo>
                      <a:pt x="295" y="860"/>
                    </a:lnTo>
                    <a:lnTo>
                      <a:pt x="293" y="851"/>
                    </a:lnTo>
                    <a:lnTo>
                      <a:pt x="292" y="843"/>
                    </a:lnTo>
                    <a:lnTo>
                      <a:pt x="290" y="835"/>
                    </a:lnTo>
                    <a:lnTo>
                      <a:pt x="291" y="828"/>
                    </a:lnTo>
                    <a:lnTo>
                      <a:pt x="295" y="838"/>
                    </a:lnTo>
                    <a:lnTo>
                      <a:pt x="298" y="848"/>
                    </a:lnTo>
                    <a:lnTo>
                      <a:pt x="302" y="860"/>
                    </a:lnTo>
                    <a:lnTo>
                      <a:pt x="306" y="872"/>
                    </a:lnTo>
                    <a:lnTo>
                      <a:pt x="309" y="884"/>
                    </a:lnTo>
                    <a:lnTo>
                      <a:pt x="313" y="896"/>
                    </a:lnTo>
                    <a:lnTo>
                      <a:pt x="316" y="908"/>
                    </a:lnTo>
                    <a:lnTo>
                      <a:pt x="320" y="920"/>
                    </a:lnTo>
                    <a:lnTo>
                      <a:pt x="324" y="932"/>
                    </a:lnTo>
                    <a:lnTo>
                      <a:pt x="327" y="943"/>
                    </a:lnTo>
                    <a:lnTo>
                      <a:pt x="331" y="952"/>
                    </a:lnTo>
                    <a:lnTo>
                      <a:pt x="334" y="961"/>
                    </a:lnTo>
                    <a:lnTo>
                      <a:pt x="338" y="968"/>
                    </a:lnTo>
                    <a:lnTo>
                      <a:pt x="342" y="973"/>
                    </a:lnTo>
                    <a:lnTo>
                      <a:pt x="346" y="977"/>
                    </a:lnTo>
                    <a:lnTo>
                      <a:pt x="350" y="979"/>
                    </a:lnTo>
                    <a:lnTo>
                      <a:pt x="354" y="979"/>
                    </a:lnTo>
                    <a:lnTo>
                      <a:pt x="358" y="978"/>
                    </a:lnTo>
                    <a:lnTo>
                      <a:pt x="360" y="975"/>
                    </a:lnTo>
                    <a:lnTo>
                      <a:pt x="362" y="972"/>
                    </a:lnTo>
                    <a:lnTo>
                      <a:pt x="363" y="968"/>
                    </a:lnTo>
                    <a:lnTo>
                      <a:pt x="363" y="963"/>
                    </a:lnTo>
                    <a:lnTo>
                      <a:pt x="362" y="957"/>
                    </a:lnTo>
                    <a:lnTo>
                      <a:pt x="361" y="951"/>
                    </a:lnTo>
                    <a:lnTo>
                      <a:pt x="360" y="944"/>
                    </a:lnTo>
                    <a:lnTo>
                      <a:pt x="358" y="938"/>
                    </a:lnTo>
                    <a:lnTo>
                      <a:pt x="356" y="931"/>
                    </a:lnTo>
                    <a:lnTo>
                      <a:pt x="355" y="924"/>
                    </a:lnTo>
                    <a:lnTo>
                      <a:pt x="353" y="917"/>
                    </a:lnTo>
                    <a:lnTo>
                      <a:pt x="351" y="911"/>
                    </a:lnTo>
                    <a:lnTo>
                      <a:pt x="350" y="906"/>
                    </a:lnTo>
                    <a:lnTo>
                      <a:pt x="348" y="900"/>
                    </a:lnTo>
                    <a:lnTo>
                      <a:pt x="346" y="888"/>
                    </a:lnTo>
                    <a:lnTo>
                      <a:pt x="344" y="877"/>
                    </a:lnTo>
                    <a:lnTo>
                      <a:pt x="342" y="868"/>
                    </a:lnTo>
                    <a:lnTo>
                      <a:pt x="340" y="859"/>
                    </a:lnTo>
                    <a:lnTo>
                      <a:pt x="338" y="851"/>
                    </a:lnTo>
                    <a:lnTo>
                      <a:pt x="336" y="843"/>
                    </a:lnTo>
                    <a:lnTo>
                      <a:pt x="332" y="834"/>
                    </a:lnTo>
                    <a:lnTo>
                      <a:pt x="328" y="826"/>
                    </a:lnTo>
                    <a:lnTo>
                      <a:pt x="332" y="836"/>
                    </a:lnTo>
                    <a:lnTo>
                      <a:pt x="337" y="848"/>
                    </a:lnTo>
                    <a:lnTo>
                      <a:pt x="341" y="861"/>
                    </a:lnTo>
                    <a:lnTo>
                      <a:pt x="345" y="875"/>
                    </a:lnTo>
                    <a:lnTo>
                      <a:pt x="349" y="890"/>
                    </a:lnTo>
                    <a:lnTo>
                      <a:pt x="353" y="904"/>
                    </a:lnTo>
                    <a:lnTo>
                      <a:pt x="357" y="918"/>
                    </a:lnTo>
                    <a:lnTo>
                      <a:pt x="362" y="932"/>
                    </a:lnTo>
                    <a:lnTo>
                      <a:pt x="366" y="945"/>
                    </a:lnTo>
                    <a:lnTo>
                      <a:pt x="371" y="956"/>
                    </a:lnTo>
                    <a:lnTo>
                      <a:pt x="376" y="967"/>
                    </a:lnTo>
                    <a:lnTo>
                      <a:pt x="382" y="974"/>
                    </a:lnTo>
                    <a:lnTo>
                      <a:pt x="388" y="979"/>
                    </a:lnTo>
                    <a:lnTo>
                      <a:pt x="395" y="982"/>
                    </a:lnTo>
                    <a:lnTo>
                      <a:pt x="402" y="981"/>
                    </a:lnTo>
                    <a:lnTo>
                      <a:pt x="410" y="977"/>
                    </a:lnTo>
                    <a:lnTo>
                      <a:pt x="411" y="975"/>
                    </a:lnTo>
                    <a:lnTo>
                      <a:pt x="412" y="972"/>
                    </a:lnTo>
                    <a:lnTo>
                      <a:pt x="411" y="966"/>
                    </a:lnTo>
                    <a:lnTo>
                      <a:pt x="410" y="959"/>
                    </a:lnTo>
                    <a:lnTo>
                      <a:pt x="408" y="950"/>
                    </a:lnTo>
                    <a:lnTo>
                      <a:pt x="406" y="940"/>
                    </a:lnTo>
                    <a:lnTo>
                      <a:pt x="403" y="930"/>
                    </a:lnTo>
                    <a:lnTo>
                      <a:pt x="400" y="918"/>
                    </a:lnTo>
                    <a:lnTo>
                      <a:pt x="396" y="906"/>
                    </a:lnTo>
                    <a:lnTo>
                      <a:pt x="393" y="893"/>
                    </a:lnTo>
                    <a:lnTo>
                      <a:pt x="389" y="880"/>
                    </a:lnTo>
                    <a:lnTo>
                      <a:pt x="386" y="868"/>
                    </a:lnTo>
                    <a:lnTo>
                      <a:pt x="382" y="855"/>
                    </a:lnTo>
                    <a:lnTo>
                      <a:pt x="378" y="842"/>
                    </a:lnTo>
                    <a:lnTo>
                      <a:pt x="376" y="831"/>
                    </a:lnTo>
                    <a:lnTo>
                      <a:pt x="373" y="820"/>
                    </a:lnTo>
                    <a:lnTo>
                      <a:pt x="376" y="828"/>
                    </a:lnTo>
                    <a:lnTo>
                      <a:pt x="379" y="838"/>
                    </a:lnTo>
                    <a:lnTo>
                      <a:pt x="382" y="848"/>
                    </a:lnTo>
                    <a:lnTo>
                      <a:pt x="386" y="858"/>
                    </a:lnTo>
                    <a:lnTo>
                      <a:pt x="391" y="869"/>
                    </a:lnTo>
                    <a:lnTo>
                      <a:pt x="396" y="880"/>
                    </a:lnTo>
                    <a:lnTo>
                      <a:pt x="400" y="890"/>
                    </a:lnTo>
                    <a:lnTo>
                      <a:pt x="406" y="901"/>
                    </a:lnTo>
                    <a:lnTo>
                      <a:pt x="410" y="911"/>
                    </a:lnTo>
                    <a:lnTo>
                      <a:pt x="415" y="920"/>
                    </a:lnTo>
                    <a:lnTo>
                      <a:pt x="419" y="928"/>
                    </a:lnTo>
                    <a:lnTo>
                      <a:pt x="424" y="934"/>
                    </a:lnTo>
                    <a:lnTo>
                      <a:pt x="428" y="940"/>
                    </a:lnTo>
                    <a:lnTo>
                      <a:pt x="431" y="945"/>
                    </a:lnTo>
                    <a:lnTo>
                      <a:pt x="435" y="947"/>
                    </a:lnTo>
                    <a:lnTo>
                      <a:pt x="437" y="948"/>
                    </a:lnTo>
                    <a:lnTo>
                      <a:pt x="442" y="948"/>
                    </a:lnTo>
                    <a:lnTo>
                      <a:pt x="445" y="946"/>
                    </a:lnTo>
                    <a:lnTo>
                      <a:pt x="448" y="944"/>
                    </a:lnTo>
                    <a:lnTo>
                      <a:pt x="449" y="941"/>
                    </a:lnTo>
                    <a:lnTo>
                      <a:pt x="450" y="936"/>
                    </a:lnTo>
                    <a:lnTo>
                      <a:pt x="451" y="930"/>
                    </a:lnTo>
                    <a:lnTo>
                      <a:pt x="450" y="923"/>
                    </a:lnTo>
                    <a:lnTo>
                      <a:pt x="449" y="915"/>
                    </a:lnTo>
                    <a:lnTo>
                      <a:pt x="447" y="906"/>
                    </a:lnTo>
                    <a:lnTo>
                      <a:pt x="445" y="897"/>
                    </a:lnTo>
                    <a:lnTo>
                      <a:pt x="443" y="887"/>
                    </a:lnTo>
                    <a:lnTo>
                      <a:pt x="439" y="876"/>
                    </a:lnTo>
                    <a:lnTo>
                      <a:pt x="437" y="865"/>
                    </a:lnTo>
                    <a:lnTo>
                      <a:pt x="433" y="854"/>
                    </a:lnTo>
                    <a:lnTo>
                      <a:pt x="429" y="842"/>
                    </a:lnTo>
                    <a:lnTo>
                      <a:pt x="425" y="830"/>
                    </a:lnTo>
                    <a:lnTo>
                      <a:pt x="421" y="816"/>
                    </a:lnTo>
                    <a:lnTo>
                      <a:pt x="417" y="805"/>
                    </a:lnTo>
                    <a:lnTo>
                      <a:pt x="412" y="796"/>
                    </a:lnTo>
                    <a:lnTo>
                      <a:pt x="408" y="787"/>
                    </a:lnTo>
                    <a:lnTo>
                      <a:pt x="404" y="778"/>
                    </a:lnTo>
                    <a:lnTo>
                      <a:pt x="400" y="771"/>
                    </a:lnTo>
                    <a:lnTo>
                      <a:pt x="395" y="763"/>
                    </a:lnTo>
                    <a:lnTo>
                      <a:pt x="390" y="754"/>
                    </a:lnTo>
                    <a:lnTo>
                      <a:pt x="392" y="757"/>
                    </a:lnTo>
                    <a:lnTo>
                      <a:pt x="392" y="755"/>
                    </a:lnTo>
                    <a:lnTo>
                      <a:pt x="391" y="751"/>
                    </a:lnTo>
                    <a:lnTo>
                      <a:pt x="391" y="747"/>
                    </a:lnTo>
                    <a:lnTo>
                      <a:pt x="392" y="746"/>
                    </a:lnTo>
                    <a:lnTo>
                      <a:pt x="396" y="748"/>
                    </a:lnTo>
                    <a:lnTo>
                      <a:pt x="403" y="757"/>
                    </a:lnTo>
                    <a:lnTo>
                      <a:pt x="415" y="774"/>
                    </a:lnTo>
                    <a:lnTo>
                      <a:pt x="420" y="781"/>
                    </a:lnTo>
                    <a:lnTo>
                      <a:pt x="425" y="787"/>
                    </a:lnTo>
                    <a:lnTo>
                      <a:pt x="429" y="793"/>
                    </a:lnTo>
                    <a:lnTo>
                      <a:pt x="434" y="799"/>
                    </a:lnTo>
                    <a:lnTo>
                      <a:pt x="439" y="805"/>
                    </a:lnTo>
                    <a:lnTo>
                      <a:pt x="444" y="811"/>
                    </a:lnTo>
                    <a:lnTo>
                      <a:pt x="449" y="816"/>
                    </a:lnTo>
                    <a:lnTo>
                      <a:pt x="454" y="823"/>
                    </a:lnTo>
                    <a:lnTo>
                      <a:pt x="462" y="826"/>
                    </a:lnTo>
                    <a:lnTo>
                      <a:pt x="468" y="825"/>
                    </a:lnTo>
                    <a:lnTo>
                      <a:pt x="471" y="822"/>
                    </a:lnTo>
                    <a:lnTo>
                      <a:pt x="473" y="817"/>
                    </a:lnTo>
                    <a:lnTo>
                      <a:pt x="473" y="809"/>
                    </a:lnTo>
                    <a:lnTo>
                      <a:pt x="471" y="799"/>
                    </a:lnTo>
                    <a:lnTo>
                      <a:pt x="469" y="786"/>
                    </a:lnTo>
                    <a:lnTo>
                      <a:pt x="464" y="771"/>
                    </a:lnTo>
                    <a:lnTo>
                      <a:pt x="462" y="765"/>
                    </a:lnTo>
                    <a:lnTo>
                      <a:pt x="459" y="759"/>
                    </a:lnTo>
                    <a:lnTo>
                      <a:pt x="457" y="753"/>
                    </a:lnTo>
                    <a:lnTo>
                      <a:pt x="454" y="747"/>
                    </a:lnTo>
                    <a:lnTo>
                      <a:pt x="450" y="741"/>
                    </a:lnTo>
                    <a:lnTo>
                      <a:pt x="447" y="735"/>
                    </a:lnTo>
                    <a:lnTo>
                      <a:pt x="443" y="729"/>
                    </a:lnTo>
                    <a:lnTo>
                      <a:pt x="440" y="723"/>
                    </a:lnTo>
                    <a:lnTo>
                      <a:pt x="436" y="718"/>
                    </a:lnTo>
                    <a:lnTo>
                      <a:pt x="432" y="713"/>
                    </a:lnTo>
                    <a:lnTo>
                      <a:pt x="428" y="707"/>
                    </a:lnTo>
                    <a:lnTo>
                      <a:pt x="425" y="702"/>
                    </a:lnTo>
                    <a:lnTo>
                      <a:pt x="421" y="697"/>
                    </a:lnTo>
                    <a:lnTo>
                      <a:pt x="417" y="692"/>
                    </a:lnTo>
                    <a:lnTo>
                      <a:pt x="413" y="687"/>
                    </a:lnTo>
                    <a:lnTo>
                      <a:pt x="410" y="682"/>
                    </a:lnTo>
                    <a:lnTo>
                      <a:pt x="408" y="679"/>
                    </a:lnTo>
                    <a:lnTo>
                      <a:pt x="406" y="677"/>
                    </a:lnTo>
                    <a:lnTo>
                      <a:pt x="404" y="674"/>
                    </a:lnTo>
                    <a:lnTo>
                      <a:pt x="403" y="672"/>
                    </a:lnTo>
                    <a:lnTo>
                      <a:pt x="401" y="670"/>
                    </a:lnTo>
                    <a:lnTo>
                      <a:pt x="400" y="669"/>
                    </a:lnTo>
                    <a:lnTo>
                      <a:pt x="398" y="667"/>
                    </a:lnTo>
                    <a:lnTo>
                      <a:pt x="396" y="665"/>
                    </a:lnTo>
                    <a:lnTo>
                      <a:pt x="391" y="662"/>
                    </a:lnTo>
                    <a:lnTo>
                      <a:pt x="388" y="658"/>
                    </a:lnTo>
                    <a:lnTo>
                      <a:pt x="384" y="654"/>
                    </a:lnTo>
                    <a:lnTo>
                      <a:pt x="380" y="650"/>
                    </a:lnTo>
                    <a:lnTo>
                      <a:pt x="377" y="647"/>
                    </a:lnTo>
                    <a:lnTo>
                      <a:pt x="374" y="643"/>
                    </a:lnTo>
                    <a:lnTo>
                      <a:pt x="370" y="640"/>
                    </a:lnTo>
                    <a:lnTo>
                      <a:pt x="367" y="636"/>
                    </a:lnTo>
                    <a:lnTo>
                      <a:pt x="362" y="631"/>
                    </a:lnTo>
                    <a:lnTo>
                      <a:pt x="357" y="626"/>
                    </a:lnTo>
                    <a:lnTo>
                      <a:pt x="351" y="622"/>
                    </a:lnTo>
                    <a:lnTo>
                      <a:pt x="346" y="618"/>
                    </a:lnTo>
                    <a:lnTo>
                      <a:pt x="339" y="614"/>
                    </a:lnTo>
                    <a:lnTo>
                      <a:pt x="332" y="611"/>
                    </a:lnTo>
                    <a:lnTo>
                      <a:pt x="325" y="608"/>
                    </a:lnTo>
                    <a:lnTo>
                      <a:pt x="318" y="605"/>
                    </a:lnTo>
                    <a:lnTo>
                      <a:pt x="312" y="585"/>
                    </a:lnTo>
                    <a:lnTo>
                      <a:pt x="309" y="570"/>
                    </a:lnTo>
                    <a:lnTo>
                      <a:pt x="306" y="558"/>
                    </a:lnTo>
                    <a:lnTo>
                      <a:pt x="304" y="547"/>
                    </a:lnTo>
                    <a:lnTo>
                      <a:pt x="302" y="538"/>
                    </a:lnTo>
                    <a:lnTo>
                      <a:pt x="300" y="530"/>
                    </a:lnTo>
                    <a:lnTo>
                      <a:pt x="299" y="523"/>
                    </a:lnTo>
                    <a:lnTo>
                      <a:pt x="297" y="516"/>
                    </a:lnTo>
                    <a:lnTo>
                      <a:pt x="296" y="509"/>
                    </a:lnTo>
                    <a:lnTo>
                      <a:pt x="294" y="503"/>
                    </a:lnTo>
                    <a:lnTo>
                      <a:pt x="293" y="497"/>
                    </a:lnTo>
                    <a:lnTo>
                      <a:pt x="292" y="489"/>
                    </a:lnTo>
                    <a:lnTo>
                      <a:pt x="290" y="481"/>
                    </a:lnTo>
                    <a:lnTo>
                      <a:pt x="288" y="472"/>
                    </a:lnTo>
                    <a:lnTo>
                      <a:pt x="286" y="461"/>
                    </a:lnTo>
                    <a:lnTo>
                      <a:pt x="284" y="449"/>
                    </a:lnTo>
                    <a:lnTo>
                      <a:pt x="281" y="435"/>
                    </a:lnTo>
                    <a:lnTo>
                      <a:pt x="271" y="354"/>
                    </a:lnTo>
                    <a:lnTo>
                      <a:pt x="271" y="351"/>
                    </a:lnTo>
                    <a:lnTo>
                      <a:pt x="270" y="345"/>
                    </a:lnTo>
                    <a:lnTo>
                      <a:pt x="270" y="336"/>
                    </a:lnTo>
                    <a:lnTo>
                      <a:pt x="269" y="326"/>
                    </a:lnTo>
                    <a:lnTo>
                      <a:pt x="268" y="316"/>
                    </a:lnTo>
                    <a:lnTo>
                      <a:pt x="267" y="306"/>
                    </a:lnTo>
                    <a:lnTo>
                      <a:pt x="266" y="300"/>
                    </a:lnTo>
                    <a:lnTo>
                      <a:pt x="266" y="297"/>
                    </a:lnTo>
                    <a:lnTo>
                      <a:pt x="265" y="285"/>
                    </a:lnTo>
                    <a:lnTo>
                      <a:pt x="263" y="274"/>
                    </a:lnTo>
                    <a:lnTo>
                      <a:pt x="261" y="262"/>
                    </a:lnTo>
                    <a:lnTo>
                      <a:pt x="258" y="250"/>
                    </a:lnTo>
                    <a:lnTo>
                      <a:pt x="256" y="239"/>
                    </a:lnTo>
                    <a:lnTo>
                      <a:pt x="253" y="228"/>
                    </a:lnTo>
                    <a:lnTo>
                      <a:pt x="249" y="217"/>
                    </a:lnTo>
                    <a:lnTo>
                      <a:pt x="246" y="206"/>
                    </a:lnTo>
                    <a:lnTo>
                      <a:pt x="243" y="194"/>
                    </a:lnTo>
                    <a:lnTo>
                      <a:pt x="239" y="183"/>
                    </a:lnTo>
                    <a:lnTo>
                      <a:pt x="235" y="172"/>
                    </a:lnTo>
                    <a:lnTo>
                      <a:pt x="231" y="161"/>
                    </a:lnTo>
                    <a:lnTo>
                      <a:pt x="227" y="150"/>
                    </a:lnTo>
                    <a:lnTo>
                      <a:pt x="223" y="139"/>
                    </a:lnTo>
                    <a:lnTo>
                      <a:pt x="219" y="128"/>
                    </a:lnTo>
                    <a:lnTo>
                      <a:pt x="215" y="116"/>
                    </a:lnTo>
                    <a:lnTo>
                      <a:pt x="214" y="111"/>
                    </a:lnTo>
                    <a:lnTo>
                      <a:pt x="212" y="105"/>
                    </a:lnTo>
                    <a:lnTo>
                      <a:pt x="210" y="98"/>
                    </a:lnTo>
                    <a:lnTo>
                      <a:pt x="208" y="91"/>
                    </a:lnTo>
                    <a:lnTo>
                      <a:pt x="206" y="84"/>
                    </a:lnTo>
                    <a:lnTo>
                      <a:pt x="204" y="76"/>
                    </a:lnTo>
                    <a:lnTo>
                      <a:pt x="202" y="67"/>
                    </a:lnTo>
                    <a:lnTo>
                      <a:pt x="200" y="58"/>
                    </a:lnTo>
                    <a:lnTo>
                      <a:pt x="198" y="50"/>
                    </a:lnTo>
                    <a:lnTo>
                      <a:pt x="196" y="42"/>
                    </a:lnTo>
                    <a:lnTo>
                      <a:pt x="194" y="33"/>
                    </a:lnTo>
                    <a:lnTo>
                      <a:pt x="192" y="26"/>
                    </a:lnTo>
                    <a:lnTo>
                      <a:pt x="190" y="18"/>
                    </a:lnTo>
                    <a:lnTo>
                      <a:pt x="189" y="12"/>
                    </a:lnTo>
                    <a:lnTo>
                      <a:pt x="187" y="6"/>
                    </a:lnTo>
                    <a:lnTo>
                      <a:pt x="185" y="0"/>
                    </a:lnTo>
                    <a:lnTo>
                      <a:pt x="0" y="2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3" name="Freeform 31">
                <a:extLst>
                  <a:ext uri="{FF2B5EF4-FFF2-40B4-BE49-F238E27FC236}">
                    <a16:creationId xmlns:a16="http://schemas.microsoft.com/office/drawing/2014/main" id="{1EBE2BD3-CFE7-8B21-07A0-7551D7242943}"/>
                  </a:ext>
                </a:extLst>
              </p:cNvPr>
              <p:cNvSpPr>
                <a:spLocks/>
              </p:cNvSpPr>
              <p:nvPr/>
            </p:nvSpPr>
            <p:spPr bwMode="auto">
              <a:xfrm>
                <a:off x="4895" y="2897"/>
                <a:ext cx="36" cy="25"/>
              </a:xfrm>
              <a:custGeom>
                <a:avLst/>
                <a:gdLst>
                  <a:gd name="T0" fmla="*/ 35 w 36"/>
                  <a:gd name="T1" fmla="*/ 0 h 25"/>
                  <a:gd name="T2" fmla="*/ 35 w 36"/>
                  <a:gd name="T3" fmla="*/ 0 h 25"/>
                  <a:gd name="T4" fmla="*/ 26 w 36"/>
                  <a:gd name="T5" fmla="*/ 1 h 25"/>
                  <a:gd name="T6" fmla="*/ 19 w 36"/>
                  <a:gd name="T7" fmla="*/ 4 h 25"/>
                  <a:gd name="T8" fmla="*/ 14 w 36"/>
                  <a:gd name="T9" fmla="*/ 7 h 25"/>
                  <a:gd name="T10" fmla="*/ 10 w 36"/>
                  <a:gd name="T11" fmla="*/ 10 h 25"/>
                  <a:gd name="T12" fmla="*/ 7 w 36"/>
                  <a:gd name="T13" fmla="*/ 14 h 25"/>
                  <a:gd name="T14" fmla="*/ 5 w 36"/>
                  <a:gd name="T15" fmla="*/ 18 h 25"/>
                  <a:gd name="T16" fmla="*/ 2 w 36"/>
                  <a:gd name="T17" fmla="*/ 21 h 25"/>
                  <a:gd name="T18" fmla="*/ 0 w 36"/>
                  <a:gd name="T19" fmla="*/ 2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25">
                    <a:moveTo>
                      <a:pt x="35" y="0"/>
                    </a:moveTo>
                    <a:lnTo>
                      <a:pt x="35" y="0"/>
                    </a:lnTo>
                    <a:lnTo>
                      <a:pt x="26" y="1"/>
                    </a:lnTo>
                    <a:lnTo>
                      <a:pt x="19" y="4"/>
                    </a:lnTo>
                    <a:lnTo>
                      <a:pt x="14" y="7"/>
                    </a:lnTo>
                    <a:lnTo>
                      <a:pt x="10" y="10"/>
                    </a:lnTo>
                    <a:lnTo>
                      <a:pt x="7" y="14"/>
                    </a:lnTo>
                    <a:lnTo>
                      <a:pt x="5" y="18"/>
                    </a:lnTo>
                    <a:lnTo>
                      <a:pt x="2" y="21"/>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4" name="Freeform 32">
                <a:extLst>
                  <a:ext uri="{FF2B5EF4-FFF2-40B4-BE49-F238E27FC236}">
                    <a16:creationId xmlns:a16="http://schemas.microsoft.com/office/drawing/2014/main" id="{DB1D998B-941F-6FF2-8405-67C0CF1AF173}"/>
                  </a:ext>
                </a:extLst>
              </p:cNvPr>
              <p:cNvSpPr>
                <a:spLocks/>
              </p:cNvSpPr>
              <p:nvPr/>
            </p:nvSpPr>
            <p:spPr bwMode="auto">
              <a:xfrm>
                <a:off x="4968" y="2936"/>
                <a:ext cx="93" cy="91"/>
              </a:xfrm>
              <a:custGeom>
                <a:avLst/>
                <a:gdLst>
                  <a:gd name="T0" fmla="*/ 66 w 93"/>
                  <a:gd name="T1" fmla="*/ 85 h 91"/>
                  <a:gd name="T2" fmla="*/ 66 w 93"/>
                  <a:gd name="T3" fmla="*/ 85 h 91"/>
                  <a:gd name="T4" fmla="*/ 58 w 93"/>
                  <a:gd name="T5" fmla="*/ 83 h 91"/>
                  <a:gd name="T6" fmla="*/ 50 w 93"/>
                  <a:gd name="T7" fmla="*/ 81 h 91"/>
                  <a:gd name="T8" fmla="*/ 42 w 93"/>
                  <a:gd name="T9" fmla="*/ 78 h 91"/>
                  <a:gd name="T10" fmla="*/ 35 w 93"/>
                  <a:gd name="T11" fmla="*/ 75 h 91"/>
                  <a:gd name="T12" fmla="*/ 29 w 93"/>
                  <a:gd name="T13" fmla="*/ 71 h 91"/>
                  <a:gd name="T14" fmla="*/ 23 w 93"/>
                  <a:gd name="T15" fmla="*/ 66 h 91"/>
                  <a:gd name="T16" fmla="*/ 18 w 93"/>
                  <a:gd name="T17" fmla="*/ 61 h 91"/>
                  <a:gd name="T18" fmla="*/ 14 w 93"/>
                  <a:gd name="T19" fmla="*/ 55 h 91"/>
                  <a:gd name="T20" fmla="*/ 10 w 93"/>
                  <a:gd name="T21" fmla="*/ 49 h 91"/>
                  <a:gd name="T22" fmla="*/ 7 w 93"/>
                  <a:gd name="T23" fmla="*/ 43 h 91"/>
                  <a:gd name="T24" fmla="*/ 5 w 93"/>
                  <a:gd name="T25" fmla="*/ 36 h 91"/>
                  <a:gd name="T26" fmla="*/ 3 w 93"/>
                  <a:gd name="T27" fmla="*/ 29 h 91"/>
                  <a:gd name="T28" fmla="*/ 1 w 93"/>
                  <a:gd name="T29" fmla="*/ 22 h 91"/>
                  <a:gd name="T30" fmla="*/ 0 w 93"/>
                  <a:gd name="T31" fmla="*/ 15 h 91"/>
                  <a:gd name="T32" fmla="*/ 0 w 93"/>
                  <a:gd name="T33" fmla="*/ 7 h 91"/>
                  <a:gd name="T34" fmla="*/ 0 w 93"/>
                  <a:gd name="T35" fmla="*/ 0 h 91"/>
                  <a:gd name="T36" fmla="*/ 0 w 93"/>
                  <a:gd name="T37" fmla="*/ 9 h 91"/>
                  <a:gd name="T38" fmla="*/ 1 w 93"/>
                  <a:gd name="T39" fmla="*/ 18 h 91"/>
                  <a:gd name="T40" fmla="*/ 3 w 93"/>
                  <a:gd name="T41" fmla="*/ 27 h 91"/>
                  <a:gd name="T42" fmla="*/ 6 w 93"/>
                  <a:gd name="T43" fmla="*/ 35 h 91"/>
                  <a:gd name="T44" fmla="*/ 10 w 93"/>
                  <a:gd name="T45" fmla="*/ 43 h 91"/>
                  <a:gd name="T46" fmla="*/ 15 w 93"/>
                  <a:gd name="T47" fmla="*/ 51 h 91"/>
                  <a:gd name="T48" fmla="*/ 20 w 93"/>
                  <a:gd name="T49" fmla="*/ 58 h 91"/>
                  <a:gd name="T50" fmla="*/ 26 w 93"/>
                  <a:gd name="T51" fmla="*/ 64 h 91"/>
                  <a:gd name="T52" fmla="*/ 33 w 93"/>
                  <a:gd name="T53" fmla="*/ 70 h 91"/>
                  <a:gd name="T54" fmla="*/ 40 w 93"/>
                  <a:gd name="T55" fmla="*/ 75 h 91"/>
                  <a:gd name="T56" fmla="*/ 48 w 93"/>
                  <a:gd name="T57" fmla="*/ 79 h 91"/>
                  <a:gd name="T58" fmla="*/ 57 w 93"/>
                  <a:gd name="T59" fmla="*/ 83 h 91"/>
                  <a:gd name="T60" fmla="*/ 65 w 93"/>
                  <a:gd name="T61" fmla="*/ 86 h 91"/>
                  <a:gd name="T62" fmla="*/ 74 w 93"/>
                  <a:gd name="T63" fmla="*/ 88 h 91"/>
                  <a:gd name="T64" fmla="*/ 83 w 93"/>
                  <a:gd name="T65" fmla="*/ 89 h 91"/>
                  <a:gd name="T66" fmla="*/ 92 w 93"/>
                  <a:gd name="T67" fmla="*/ 90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1">
                    <a:moveTo>
                      <a:pt x="66" y="85"/>
                    </a:moveTo>
                    <a:lnTo>
                      <a:pt x="66" y="85"/>
                    </a:lnTo>
                    <a:lnTo>
                      <a:pt x="58" y="83"/>
                    </a:lnTo>
                    <a:lnTo>
                      <a:pt x="50" y="81"/>
                    </a:lnTo>
                    <a:lnTo>
                      <a:pt x="42" y="78"/>
                    </a:lnTo>
                    <a:lnTo>
                      <a:pt x="35" y="75"/>
                    </a:lnTo>
                    <a:lnTo>
                      <a:pt x="29" y="71"/>
                    </a:lnTo>
                    <a:lnTo>
                      <a:pt x="23" y="66"/>
                    </a:lnTo>
                    <a:lnTo>
                      <a:pt x="18" y="61"/>
                    </a:lnTo>
                    <a:lnTo>
                      <a:pt x="14" y="55"/>
                    </a:lnTo>
                    <a:lnTo>
                      <a:pt x="10" y="49"/>
                    </a:lnTo>
                    <a:lnTo>
                      <a:pt x="7" y="43"/>
                    </a:lnTo>
                    <a:lnTo>
                      <a:pt x="5" y="36"/>
                    </a:lnTo>
                    <a:lnTo>
                      <a:pt x="3" y="29"/>
                    </a:lnTo>
                    <a:lnTo>
                      <a:pt x="1" y="22"/>
                    </a:lnTo>
                    <a:lnTo>
                      <a:pt x="0" y="15"/>
                    </a:lnTo>
                    <a:lnTo>
                      <a:pt x="0" y="7"/>
                    </a:lnTo>
                    <a:lnTo>
                      <a:pt x="0" y="0"/>
                    </a:lnTo>
                    <a:lnTo>
                      <a:pt x="0" y="9"/>
                    </a:lnTo>
                    <a:lnTo>
                      <a:pt x="1" y="18"/>
                    </a:lnTo>
                    <a:lnTo>
                      <a:pt x="3" y="27"/>
                    </a:lnTo>
                    <a:lnTo>
                      <a:pt x="6" y="35"/>
                    </a:lnTo>
                    <a:lnTo>
                      <a:pt x="10" y="43"/>
                    </a:lnTo>
                    <a:lnTo>
                      <a:pt x="15" y="51"/>
                    </a:lnTo>
                    <a:lnTo>
                      <a:pt x="20" y="58"/>
                    </a:lnTo>
                    <a:lnTo>
                      <a:pt x="26" y="64"/>
                    </a:lnTo>
                    <a:lnTo>
                      <a:pt x="33" y="70"/>
                    </a:lnTo>
                    <a:lnTo>
                      <a:pt x="40" y="75"/>
                    </a:lnTo>
                    <a:lnTo>
                      <a:pt x="48" y="79"/>
                    </a:lnTo>
                    <a:lnTo>
                      <a:pt x="57" y="83"/>
                    </a:lnTo>
                    <a:lnTo>
                      <a:pt x="65" y="86"/>
                    </a:lnTo>
                    <a:lnTo>
                      <a:pt x="74" y="88"/>
                    </a:lnTo>
                    <a:lnTo>
                      <a:pt x="83" y="89"/>
                    </a:lnTo>
                    <a:lnTo>
                      <a:pt x="92" y="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5" name="Freeform 33">
                <a:extLst>
                  <a:ext uri="{FF2B5EF4-FFF2-40B4-BE49-F238E27FC236}">
                    <a16:creationId xmlns:a16="http://schemas.microsoft.com/office/drawing/2014/main" id="{A3895B5A-6DC4-62B9-D22D-C23668337EE2}"/>
                  </a:ext>
                </a:extLst>
              </p:cNvPr>
              <p:cNvSpPr>
                <a:spLocks/>
              </p:cNvSpPr>
              <p:nvPr/>
            </p:nvSpPr>
            <p:spPr bwMode="auto">
              <a:xfrm>
                <a:off x="4947" y="2705"/>
                <a:ext cx="17" cy="121"/>
              </a:xfrm>
              <a:custGeom>
                <a:avLst/>
                <a:gdLst>
                  <a:gd name="T0" fmla="*/ 0 w 17"/>
                  <a:gd name="T1" fmla="*/ 0 h 121"/>
                  <a:gd name="T2" fmla="*/ 0 w 17"/>
                  <a:gd name="T3" fmla="*/ 0 h 121"/>
                  <a:gd name="T4" fmla="*/ 0 w 17"/>
                  <a:gd name="T5" fmla="*/ 7 h 121"/>
                  <a:gd name="T6" fmla="*/ 0 w 17"/>
                  <a:gd name="T7" fmla="*/ 15 h 121"/>
                  <a:gd name="T8" fmla="*/ 0 w 17"/>
                  <a:gd name="T9" fmla="*/ 23 h 121"/>
                  <a:gd name="T10" fmla="*/ 0 w 17"/>
                  <a:gd name="T11" fmla="*/ 31 h 121"/>
                  <a:gd name="T12" fmla="*/ 0 w 17"/>
                  <a:gd name="T13" fmla="*/ 38 h 121"/>
                  <a:gd name="T14" fmla="*/ 1 w 17"/>
                  <a:gd name="T15" fmla="*/ 46 h 121"/>
                  <a:gd name="T16" fmla="*/ 2 w 17"/>
                  <a:gd name="T17" fmla="*/ 53 h 121"/>
                  <a:gd name="T18" fmla="*/ 2 w 17"/>
                  <a:gd name="T19" fmla="*/ 61 h 121"/>
                  <a:gd name="T20" fmla="*/ 4 w 17"/>
                  <a:gd name="T21" fmla="*/ 69 h 121"/>
                  <a:gd name="T22" fmla="*/ 5 w 17"/>
                  <a:gd name="T23" fmla="*/ 76 h 121"/>
                  <a:gd name="T24" fmla="*/ 7 w 17"/>
                  <a:gd name="T25" fmla="*/ 84 h 121"/>
                  <a:gd name="T26" fmla="*/ 10 w 17"/>
                  <a:gd name="T27" fmla="*/ 91 h 121"/>
                  <a:gd name="T28" fmla="*/ 10 w 17"/>
                  <a:gd name="T29" fmla="*/ 98 h 121"/>
                  <a:gd name="T30" fmla="*/ 13 w 17"/>
                  <a:gd name="T31" fmla="*/ 105 h 121"/>
                  <a:gd name="T32" fmla="*/ 14 w 17"/>
                  <a:gd name="T33" fmla="*/ 113 h 121"/>
                  <a:gd name="T34" fmla="*/ 16 w 17"/>
                  <a:gd name="T35" fmla="*/ 120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21">
                    <a:moveTo>
                      <a:pt x="0" y="0"/>
                    </a:moveTo>
                    <a:lnTo>
                      <a:pt x="0" y="0"/>
                    </a:lnTo>
                    <a:lnTo>
                      <a:pt x="0" y="7"/>
                    </a:lnTo>
                    <a:lnTo>
                      <a:pt x="0" y="15"/>
                    </a:lnTo>
                    <a:lnTo>
                      <a:pt x="0" y="23"/>
                    </a:lnTo>
                    <a:lnTo>
                      <a:pt x="0" y="31"/>
                    </a:lnTo>
                    <a:lnTo>
                      <a:pt x="0" y="38"/>
                    </a:lnTo>
                    <a:lnTo>
                      <a:pt x="1" y="46"/>
                    </a:lnTo>
                    <a:lnTo>
                      <a:pt x="2" y="53"/>
                    </a:lnTo>
                    <a:lnTo>
                      <a:pt x="2" y="61"/>
                    </a:lnTo>
                    <a:lnTo>
                      <a:pt x="4" y="69"/>
                    </a:lnTo>
                    <a:lnTo>
                      <a:pt x="5" y="76"/>
                    </a:lnTo>
                    <a:lnTo>
                      <a:pt x="7" y="84"/>
                    </a:lnTo>
                    <a:lnTo>
                      <a:pt x="10" y="91"/>
                    </a:lnTo>
                    <a:lnTo>
                      <a:pt x="10" y="98"/>
                    </a:lnTo>
                    <a:lnTo>
                      <a:pt x="13" y="105"/>
                    </a:lnTo>
                    <a:lnTo>
                      <a:pt x="14" y="113"/>
                    </a:lnTo>
                    <a:lnTo>
                      <a:pt x="16" y="12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6" name="Freeform 34">
                <a:extLst>
                  <a:ext uri="{FF2B5EF4-FFF2-40B4-BE49-F238E27FC236}">
                    <a16:creationId xmlns:a16="http://schemas.microsoft.com/office/drawing/2014/main" id="{7C0A5C64-D65E-353D-A509-ACE618C00791}"/>
                  </a:ext>
                </a:extLst>
              </p:cNvPr>
              <p:cNvSpPr>
                <a:spLocks/>
              </p:cNvSpPr>
              <p:nvPr/>
            </p:nvSpPr>
            <p:spPr bwMode="auto">
              <a:xfrm>
                <a:off x="4942" y="2937"/>
                <a:ext cx="109" cy="113"/>
              </a:xfrm>
              <a:custGeom>
                <a:avLst/>
                <a:gdLst>
                  <a:gd name="T0" fmla="*/ 104 w 109"/>
                  <a:gd name="T1" fmla="*/ 104 h 113"/>
                  <a:gd name="T2" fmla="*/ 97 w 109"/>
                  <a:gd name="T3" fmla="*/ 106 h 113"/>
                  <a:gd name="T4" fmla="*/ 90 w 109"/>
                  <a:gd name="T5" fmla="*/ 107 h 113"/>
                  <a:gd name="T6" fmla="*/ 83 w 109"/>
                  <a:gd name="T7" fmla="*/ 109 h 113"/>
                  <a:gd name="T8" fmla="*/ 70 w 109"/>
                  <a:gd name="T9" fmla="*/ 112 h 113"/>
                  <a:gd name="T10" fmla="*/ 52 w 109"/>
                  <a:gd name="T11" fmla="*/ 112 h 113"/>
                  <a:gd name="T12" fmla="*/ 34 w 109"/>
                  <a:gd name="T13" fmla="*/ 108 h 113"/>
                  <a:gd name="T14" fmla="*/ 16 w 109"/>
                  <a:gd name="T15" fmla="*/ 104 h 113"/>
                  <a:gd name="T16" fmla="*/ 10 w 109"/>
                  <a:gd name="T17" fmla="*/ 100 h 113"/>
                  <a:gd name="T18" fmla="*/ 6 w 109"/>
                  <a:gd name="T19" fmla="*/ 99 h 113"/>
                  <a:gd name="T20" fmla="*/ 0 w 109"/>
                  <a:gd name="T21" fmla="*/ 97 h 113"/>
                  <a:gd name="T22" fmla="*/ 4 w 109"/>
                  <a:gd name="T23" fmla="*/ 94 h 113"/>
                  <a:gd name="T24" fmla="*/ 12 w 109"/>
                  <a:gd name="T25" fmla="*/ 86 h 113"/>
                  <a:gd name="T26" fmla="*/ 12 w 109"/>
                  <a:gd name="T27" fmla="*/ 74 h 113"/>
                  <a:gd name="T28" fmla="*/ 14 w 109"/>
                  <a:gd name="T29" fmla="*/ 63 h 113"/>
                  <a:gd name="T30" fmla="*/ 14 w 109"/>
                  <a:gd name="T31" fmla="*/ 52 h 113"/>
                  <a:gd name="T32" fmla="*/ 16 w 109"/>
                  <a:gd name="T33" fmla="*/ 40 h 113"/>
                  <a:gd name="T34" fmla="*/ 16 w 109"/>
                  <a:gd name="T35" fmla="*/ 28 h 113"/>
                  <a:gd name="T36" fmla="*/ 16 w 109"/>
                  <a:gd name="T37" fmla="*/ 17 h 113"/>
                  <a:gd name="T38" fmla="*/ 14 w 109"/>
                  <a:gd name="T39" fmla="*/ 6 h 113"/>
                  <a:gd name="T40" fmla="*/ 17 w 109"/>
                  <a:gd name="T41" fmla="*/ 1 h 113"/>
                  <a:gd name="T42" fmla="*/ 22 w 109"/>
                  <a:gd name="T43" fmla="*/ 0 h 113"/>
                  <a:gd name="T44" fmla="*/ 24 w 109"/>
                  <a:gd name="T45" fmla="*/ 9 h 113"/>
                  <a:gd name="T46" fmla="*/ 27 w 109"/>
                  <a:gd name="T47" fmla="*/ 25 h 113"/>
                  <a:gd name="T48" fmla="*/ 34 w 109"/>
                  <a:gd name="T49" fmla="*/ 40 h 113"/>
                  <a:gd name="T50" fmla="*/ 42 w 109"/>
                  <a:gd name="T51" fmla="*/ 53 h 113"/>
                  <a:gd name="T52" fmla="*/ 53 w 109"/>
                  <a:gd name="T53" fmla="*/ 65 h 113"/>
                  <a:gd name="T54" fmla="*/ 65 w 109"/>
                  <a:gd name="T55" fmla="*/ 75 h 113"/>
                  <a:gd name="T56" fmla="*/ 80 w 109"/>
                  <a:gd name="T57" fmla="*/ 82 h 113"/>
                  <a:gd name="T58" fmla="*/ 95 w 109"/>
                  <a:gd name="T59" fmla="*/ 87 h 113"/>
                  <a:gd name="T60" fmla="*/ 106 w 109"/>
                  <a:gd name="T61" fmla="*/ 89 h 113"/>
                  <a:gd name="T62" fmla="*/ 107 w 109"/>
                  <a:gd name="T63" fmla="*/ 92 h 113"/>
                  <a:gd name="T64" fmla="*/ 107 w 109"/>
                  <a:gd name="T65" fmla="*/ 98 h 113"/>
                  <a:gd name="T66" fmla="*/ 107 w 109"/>
                  <a:gd name="T67" fmla="*/ 104 h 113"/>
                  <a:gd name="T68" fmla="*/ 108 w 109"/>
                  <a:gd name="T69" fmla="*/ 106 h 113"/>
                  <a:gd name="T70" fmla="*/ 108 w 109"/>
                  <a:gd name="T71" fmla="*/ 104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7" name="Freeform 35">
                <a:extLst>
                  <a:ext uri="{FF2B5EF4-FFF2-40B4-BE49-F238E27FC236}">
                    <a16:creationId xmlns:a16="http://schemas.microsoft.com/office/drawing/2014/main" id="{7E831329-ABC5-A69F-FF27-39F860C147D6}"/>
                  </a:ext>
                </a:extLst>
              </p:cNvPr>
              <p:cNvSpPr>
                <a:spLocks/>
              </p:cNvSpPr>
              <p:nvPr/>
            </p:nvSpPr>
            <p:spPr bwMode="auto">
              <a:xfrm>
                <a:off x="4942" y="2937"/>
                <a:ext cx="109" cy="113"/>
              </a:xfrm>
              <a:custGeom>
                <a:avLst/>
                <a:gdLst>
                  <a:gd name="T0" fmla="*/ 108 w 109"/>
                  <a:gd name="T1" fmla="*/ 104 h 113"/>
                  <a:gd name="T2" fmla="*/ 100 w 109"/>
                  <a:gd name="T3" fmla="*/ 105 h 113"/>
                  <a:gd name="T4" fmla="*/ 93 w 109"/>
                  <a:gd name="T5" fmla="*/ 106 h 113"/>
                  <a:gd name="T6" fmla="*/ 86 w 109"/>
                  <a:gd name="T7" fmla="*/ 108 h 113"/>
                  <a:gd name="T8" fmla="*/ 80 w 109"/>
                  <a:gd name="T9" fmla="*/ 110 h 113"/>
                  <a:gd name="T10" fmla="*/ 61 w 109"/>
                  <a:gd name="T11" fmla="*/ 112 h 113"/>
                  <a:gd name="T12" fmla="*/ 43 w 109"/>
                  <a:gd name="T13" fmla="*/ 110 h 113"/>
                  <a:gd name="T14" fmla="*/ 26 w 109"/>
                  <a:gd name="T15" fmla="*/ 106 h 113"/>
                  <a:gd name="T16" fmla="*/ 8 w 109"/>
                  <a:gd name="T17" fmla="*/ 102 h 113"/>
                  <a:gd name="T18" fmla="*/ 9 w 109"/>
                  <a:gd name="T19" fmla="*/ 99 h 113"/>
                  <a:gd name="T20" fmla="*/ 3 w 109"/>
                  <a:gd name="T21" fmla="*/ 98 h 113"/>
                  <a:gd name="T22" fmla="*/ 0 w 109"/>
                  <a:gd name="T23" fmla="*/ 96 h 113"/>
                  <a:gd name="T24" fmla="*/ 12 w 109"/>
                  <a:gd name="T25" fmla="*/ 92 h 113"/>
                  <a:gd name="T26" fmla="*/ 12 w 109"/>
                  <a:gd name="T27" fmla="*/ 80 h 113"/>
                  <a:gd name="T28" fmla="*/ 13 w 109"/>
                  <a:gd name="T29" fmla="*/ 69 h 113"/>
                  <a:gd name="T30" fmla="*/ 14 w 109"/>
                  <a:gd name="T31" fmla="*/ 57 h 113"/>
                  <a:gd name="T32" fmla="*/ 15 w 109"/>
                  <a:gd name="T33" fmla="*/ 46 h 113"/>
                  <a:gd name="T34" fmla="*/ 16 w 109"/>
                  <a:gd name="T35" fmla="*/ 34 h 113"/>
                  <a:gd name="T36" fmla="*/ 16 w 109"/>
                  <a:gd name="T37" fmla="*/ 23 h 113"/>
                  <a:gd name="T38" fmla="*/ 15 w 109"/>
                  <a:gd name="T39" fmla="*/ 11 h 113"/>
                  <a:gd name="T40" fmla="*/ 14 w 109"/>
                  <a:gd name="T41" fmla="*/ 0 h 113"/>
                  <a:gd name="T42" fmla="*/ 20 w 109"/>
                  <a:gd name="T43" fmla="*/ 0 h 113"/>
                  <a:gd name="T44" fmla="*/ 24 w 109"/>
                  <a:gd name="T45" fmla="*/ 1 h 113"/>
                  <a:gd name="T46" fmla="*/ 26 w 109"/>
                  <a:gd name="T47" fmla="*/ 18 h 113"/>
                  <a:gd name="T48" fmla="*/ 30 w 109"/>
                  <a:gd name="T49" fmla="*/ 33 h 113"/>
                  <a:gd name="T50" fmla="*/ 37 w 109"/>
                  <a:gd name="T51" fmla="*/ 47 h 113"/>
                  <a:gd name="T52" fmla="*/ 47 w 109"/>
                  <a:gd name="T53" fmla="*/ 60 h 113"/>
                  <a:gd name="T54" fmla="*/ 58 w 109"/>
                  <a:gd name="T55" fmla="*/ 70 h 113"/>
                  <a:gd name="T56" fmla="*/ 72 w 109"/>
                  <a:gd name="T57" fmla="*/ 79 h 113"/>
                  <a:gd name="T58" fmla="*/ 87 w 109"/>
                  <a:gd name="T59" fmla="*/ 85 h 113"/>
                  <a:gd name="T60" fmla="*/ 104 w 109"/>
                  <a:gd name="T61" fmla="*/ 89 h 113"/>
                  <a:gd name="T62" fmla="*/ 107 w 109"/>
                  <a:gd name="T63" fmla="*/ 91 h 113"/>
                  <a:gd name="T64" fmla="*/ 108 w 109"/>
                  <a:gd name="T65" fmla="*/ 95 h 113"/>
                  <a:gd name="T66" fmla="*/ 107 w 109"/>
                  <a:gd name="T67" fmla="*/ 101 h 113"/>
                  <a:gd name="T68" fmla="*/ 107 w 109"/>
                  <a:gd name="T69" fmla="*/ 106 h 113"/>
                  <a:gd name="T70" fmla="*/ 108 w 109"/>
                  <a:gd name="T71" fmla="*/ 105 h 1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3">
                    <a:moveTo>
                      <a:pt x="108" y="104"/>
                    </a:moveTo>
                    <a:lnTo>
                      <a:pt x="108" y="104"/>
                    </a:lnTo>
                    <a:lnTo>
                      <a:pt x="104" y="104"/>
                    </a:lnTo>
                    <a:lnTo>
                      <a:pt x="100" y="105"/>
                    </a:lnTo>
                    <a:lnTo>
                      <a:pt x="97" y="106"/>
                    </a:lnTo>
                    <a:lnTo>
                      <a:pt x="93" y="106"/>
                    </a:lnTo>
                    <a:lnTo>
                      <a:pt x="90" y="107"/>
                    </a:lnTo>
                    <a:lnTo>
                      <a:pt x="86" y="108"/>
                    </a:lnTo>
                    <a:lnTo>
                      <a:pt x="83" y="109"/>
                    </a:lnTo>
                    <a:lnTo>
                      <a:pt x="80" y="110"/>
                    </a:lnTo>
                    <a:lnTo>
                      <a:pt x="70" y="112"/>
                    </a:lnTo>
                    <a:lnTo>
                      <a:pt x="61" y="112"/>
                    </a:lnTo>
                    <a:lnTo>
                      <a:pt x="52" y="112"/>
                    </a:lnTo>
                    <a:lnTo>
                      <a:pt x="43" y="110"/>
                    </a:lnTo>
                    <a:lnTo>
                      <a:pt x="34" y="108"/>
                    </a:lnTo>
                    <a:lnTo>
                      <a:pt x="26" y="106"/>
                    </a:lnTo>
                    <a:lnTo>
                      <a:pt x="16" y="104"/>
                    </a:lnTo>
                    <a:lnTo>
                      <a:pt x="8" y="102"/>
                    </a:lnTo>
                    <a:lnTo>
                      <a:pt x="10" y="100"/>
                    </a:lnTo>
                    <a:lnTo>
                      <a:pt x="9" y="99"/>
                    </a:lnTo>
                    <a:lnTo>
                      <a:pt x="6" y="99"/>
                    </a:lnTo>
                    <a:lnTo>
                      <a:pt x="3" y="98"/>
                    </a:lnTo>
                    <a:lnTo>
                      <a:pt x="0" y="97"/>
                    </a:lnTo>
                    <a:lnTo>
                      <a:pt x="0" y="96"/>
                    </a:lnTo>
                    <a:lnTo>
                      <a:pt x="4" y="94"/>
                    </a:lnTo>
                    <a:lnTo>
                      <a:pt x="12" y="92"/>
                    </a:lnTo>
                    <a:lnTo>
                      <a:pt x="12" y="86"/>
                    </a:lnTo>
                    <a:lnTo>
                      <a:pt x="12" y="80"/>
                    </a:lnTo>
                    <a:lnTo>
                      <a:pt x="12" y="74"/>
                    </a:lnTo>
                    <a:lnTo>
                      <a:pt x="13" y="69"/>
                    </a:lnTo>
                    <a:lnTo>
                      <a:pt x="14" y="63"/>
                    </a:lnTo>
                    <a:lnTo>
                      <a:pt x="14" y="57"/>
                    </a:lnTo>
                    <a:lnTo>
                      <a:pt x="14" y="52"/>
                    </a:lnTo>
                    <a:lnTo>
                      <a:pt x="15" y="46"/>
                    </a:lnTo>
                    <a:lnTo>
                      <a:pt x="16" y="40"/>
                    </a:lnTo>
                    <a:lnTo>
                      <a:pt x="16" y="34"/>
                    </a:lnTo>
                    <a:lnTo>
                      <a:pt x="16" y="28"/>
                    </a:lnTo>
                    <a:lnTo>
                      <a:pt x="16" y="23"/>
                    </a:lnTo>
                    <a:lnTo>
                      <a:pt x="16" y="17"/>
                    </a:lnTo>
                    <a:lnTo>
                      <a:pt x="15" y="11"/>
                    </a:lnTo>
                    <a:lnTo>
                      <a:pt x="14" y="6"/>
                    </a:lnTo>
                    <a:lnTo>
                      <a:pt x="14" y="0"/>
                    </a:lnTo>
                    <a:lnTo>
                      <a:pt x="17" y="1"/>
                    </a:lnTo>
                    <a:lnTo>
                      <a:pt x="20" y="0"/>
                    </a:lnTo>
                    <a:lnTo>
                      <a:pt x="22" y="0"/>
                    </a:lnTo>
                    <a:lnTo>
                      <a:pt x="24" y="1"/>
                    </a:lnTo>
                    <a:lnTo>
                      <a:pt x="24" y="9"/>
                    </a:lnTo>
                    <a:lnTo>
                      <a:pt x="26" y="18"/>
                    </a:lnTo>
                    <a:lnTo>
                      <a:pt x="27" y="25"/>
                    </a:lnTo>
                    <a:lnTo>
                      <a:pt x="30" y="33"/>
                    </a:lnTo>
                    <a:lnTo>
                      <a:pt x="34" y="40"/>
                    </a:lnTo>
                    <a:lnTo>
                      <a:pt x="37" y="47"/>
                    </a:lnTo>
                    <a:lnTo>
                      <a:pt x="42" y="53"/>
                    </a:lnTo>
                    <a:lnTo>
                      <a:pt x="47" y="60"/>
                    </a:lnTo>
                    <a:lnTo>
                      <a:pt x="53" y="65"/>
                    </a:lnTo>
                    <a:lnTo>
                      <a:pt x="58" y="70"/>
                    </a:lnTo>
                    <a:lnTo>
                      <a:pt x="65" y="75"/>
                    </a:lnTo>
                    <a:lnTo>
                      <a:pt x="72" y="79"/>
                    </a:lnTo>
                    <a:lnTo>
                      <a:pt x="80" y="82"/>
                    </a:lnTo>
                    <a:lnTo>
                      <a:pt x="87" y="85"/>
                    </a:lnTo>
                    <a:lnTo>
                      <a:pt x="95" y="87"/>
                    </a:lnTo>
                    <a:lnTo>
                      <a:pt x="104" y="89"/>
                    </a:lnTo>
                    <a:lnTo>
                      <a:pt x="106" y="89"/>
                    </a:lnTo>
                    <a:lnTo>
                      <a:pt x="107" y="91"/>
                    </a:lnTo>
                    <a:lnTo>
                      <a:pt x="107" y="92"/>
                    </a:lnTo>
                    <a:lnTo>
                      <a:pt x="108" y="95"/>
                    </a:lnTo>
                    <a:lnTo>
                      <a:pt x="107" y="98"/>
                    </a:lnTo>
                    <a:lnTo>
                      <a:pt x="107" y="101"/>
                    </a:lnTo>
                    <a:lnTo>
                      <a:pt x="107" y="104"/>
                    </a:lnTo>
                    <a:lnTo>
                      <a:pt x="107" y="106"/>
                    </a:lnTo>
                    <a:lnTo>
                      <a:pt x="108" y="106"/>
                    </a:lnTo>
                    <a:lnTo>
                      <a:pt x="108" y="105"/>
                    </a:lnTo>
                    <a:lnTo>
                      <a:pt x="108" y="10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8" name="Freeform 36">
                <a:extLst>
                  <a:ext uri="{FF2B5EF4-FFF2-40B4-BE49-F238E27FC236}">
                    <a16:creationId xmlns:a16="http://schemas.microsoft.com/office/drawing/2014/main" id="{481DB14A-10A4-DD40-36BF-0FF87B96A1D6}"/>
                  </a:ext>
                </a:extLst>
              </p:cNvPr>
              <p:cNvSpPr>
                <a:spLocks/>
              </p:cNvSpPr>
              <p:nvPr/>
            </p:nvSpPr>
            <p:spPr bwMode="auto">
              <a:xfrm>
                <a:off x="5040" y="3095"/>
                <a:ext cx="17" cy="17"/>
              </a:xfrm>
              <a:custGeom>
                <a:avLst/>
                <a:gdLst>
                  <a:gd name="T0" fmla="*/ 16 w 17"/>
                  <a:gd name="T1" fmla="*/ 6 h 17"/>
                  <a:gd name="T2" fmla="*/ 16 w 17"/>
                  <a:gd name="T3" fmla="*/ 6 h 17"/>
                  <a:gd name="T4" fmla="*/ 16 w 17"/>
                  <a:gd name="T5" fmla="*/ 3 h 17"/>
                  <a:gd name="T6" fmla="*/ 14 w 17"/>
                  <a:gd name="T7" fmla="*/ 0 h 17"/>
                  <a:gd name="T8" fmla="*/ 13 w 17"/>
                  <a:gd name="T9" fmla="*/ 0 h 17"/>
                  <a:gd name="T10" fmla="*/ 11 w 17"/>
                  <a:gd name="T11" fmla="*/ 3 h 17"/>
                  <a:gd name="T12" fmla="*/ 9 w 17"/>
                  <a:gd name="T13" fmla="*/ 6 h 17"/>
                  <a:gd name="T14" fmla="*/ 6 w 17"/>
                  <a:gd name="T15" fmla="*/ 12 h 17"/>
                  <a:gd name="T16" fmla="*/ 4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6"/>
                    </a:moveTo>
                    <a:lnTo>
                      <a:pt x="16" y="6"/>
                    </a:lnTo>
                    <a:lnTo>
                      <a:pt x="16" y="3"/>
                    </a:lnTo>
                    <a:lnTo>
                      <a:pt x="14" y="0"/>
                    </a:lnTo>
                    <a:lnTo>
                      <a:pt x="13" y="0"/>
                    </a:lnTo>
                    <a:lnTo>
                      <a:pt x="11" y="3"/>
                    </a:lnTo>
                    <a:lnTo>
                      <a:pt x="9" y="6"/>
                    </a:lnTo>
                    <a:lnTo>
                      <a:pt x="6" y="12"/>
                    </a:lnTo>
                    <a:lnTo>
                      <a:pt x="4"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9" name="Freeform 37">
                <a:extLst>
                  <a:ext uri="{FF2B5EF4-FFF2-40B4-BE49-F238E27FC236}">
                    <a16:creationId xmlns:a16="http://schemas.microsoft.com/office/drawing/2014/main" id="{92444293-22BC-C329-6C4B-5E66884A32FE}"/>
                  </a:ext>
                </a:extLst>
              </p:cNvPr>
              <p:cNvSpPr>
                <a:spLocks/>
              </p:cNvSpPr>
              <p:nvPr/>
            </p:nvSpPr>
            <p:spPr bwMode="auto">
              <a:xfrm>
                <a:off x="4991" y="3103"/>
                <a:ext cx="28" cy="17"/>
              </a:xfrm>
              <a:custGeom>
                <a:avLst/>
                <a:gdLst>
                  <a:gd name="T0" fmla="*/ 27 w 28"/>
                  <a:gd name="T1" fmla="*/ 0 h 17"/>
                  <a:gd name="T2" fmla="*/ 27 w 28"/>
                  <a:gd name="T3" fmla="*/ 0 h 17"/>
                  <a:gd name="T4" fmla="*/ 24 w 28"/>
                  <a:gd name="T5" fmla="*/ 5 h 17"/>
                  <a:gd name="T6" fmla="*/ 21 w 28"/>
                  <a:gd name="T7" fmla="*/ 5 h 17"/>
                  <a:gd name="T8" fmla="*/ 17 w 28"/>
                  <a:gd name="T9" fmla="*/ 5 h 17"/>
                  <a:gd name="T10" fmla="*/ 14 w 28"/>
                  <a:gd name="T11" fmla="*/ 5 h 17"/>
                  <a:gd name="T12" fmla="*/ 10 w 28"/>
                  <a:gd name="T13" fmla="*/ 5 h 17"/>
                  <a:gd name="T14" fmla="*/ 7 w 28"/>
                  <a:gd name="T15" fmla="*/ 5 h 17"/>
                  <a:gd name="T16" fmla="*/ 4 w 28"/>
                  <a:gd name="T17" fmla="*/ 5 h 17"/>
                  <a:gd name="T18" fmla="*/ 0 w 2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17">
                    <a:moveTo>
                      <a:pt x="27" y="0"/>
                    </a:moveTo>
                    <a:lnTo>
                      <a:pt x="27" y="0"/>
                    </a:lnTo>
                    <a:lnTo>
                      <a:pt x="24" y="5"/>
                    </a:lnTo>
                    <a:lnTo>
                      <a:pt x="21" y="5"/>
                    </a:lnTo>
                    <a:lnTo>
                      <a:pt x="17" y="5"/>
                    </a:lnTo>
                    <a:lnTo>
                      <a:pt x="14" y="5"/>
                    </a:lnTo>
                    <a:lnTo>
                      <a:pt x="10" y="5"/>
                    </a:lnTo>
                    <a:lnTo>
                      <a:pt x="7" y="5"/>
                    </a:lnTo>
                    <a:lnTo>
                      <a:pt x="4" y="5"/>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0" name="Freeform 38">
                <a:extLst>
                  <a:ext uri="{FF2B5EF4-FFF2-40B4-BE49-F238E27FC236}">
                    <a16:creationId xmlns:a16="http://schemas.microsoft.com/office/drawing/2014/main" id="{F5B4B1B7-6A11-9F3C-BC76-4072DDEB6BDE}"/>
                  </a:ext>
                </a:extLst>
              </p:cNvPr>
              <p:cNvSpPr>
                <a:spLocks/>
              </p:cNvSpPr>
              <p:nvPr/>
            </p:nvSpPr>
            <p:spPr bwMode="auto">
              <a:xfrm>
                <a:off x="4936" y="3109"/>
                <a:ext cx="43" cy="17"/>
              </a:xfrm>
              <a:custGeom>
                <a:avLst/>
                <a:gdLst>
                  <a:gd name="T0" fmla="*/ 42 w 43"/>
                  <a:gd name="T1" fmla="*/ 0 h 17"/>
                  <a:gd name="T2" fmla="*/ 42 w 43"/>
                  <a:gd name="T3" fmla="*/ 0 h 17"/>
                  <a:gd name="T4" fmla="*/ 37 w 43"/>
                  <a:gd name="T5" fmla="*/ 0 h 17"/>
                  <a:gd name="T6" fmla="*/ 31 w 43"/>
                  <a:gd name="T7" fmla="*/ 5 h 17"/>
                  <a:gd name="T8" fmla="*/ 26 w 43"/>
                  <a:gd name="T9" fmla="*/ 10 h 17"/>
                  <a:gd name="T10" fmla="*/ 20 w 43"/>
                  <a:gd name="T11" fmla="*/ 16 h 17"/>
                  <a:gd name="T12" fmla="*/ 15 w 43"/>
                  <a:gd name="T13" fmla="*/ 16 h 17"/>
                  <a:gd name="T14" fmla="*/ 10 w 43"/>
                  <a:gd name="T15" fmla="*/ 10 h 17"/>
                  <a:gd name="T16" fmla="*/ 5 w 43"/>
                  <a:gd name="T17" fmla="*/ 10 h 17"/>
                  <a:gd name="T18" fmla="*/ 0 w 43"/>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17">
                    <a:moveTo>
                      <a:pt x="42" y="0"/>
                    </a:moveTo>
                    <a:lnTo>
                      <a:pt x="42" y="0"/>
                    </a:lnTo>
                    <a:lnTo>
                      <a:pt x="37" y="0"/>
                    </a:lnTo>
                    <a:lnTo>
                      <a:pt x="31" y="5"/>
                    </a:lnTo>
                    <a:lnTo>
                      <a:pt x="26" y="10"/>
                    </a:lnTo>
                    <a:lnTo>
                      <a:pt x="20" y="16"/>
                    </a:lnTo>
                    <a:lnTo>
                      <a:pt x="15" y="16"/>
                    </a:lnTo>
                    <a:lnTo>
                      <a:pt x="10" y="10"/>
                    </a:lnTo>
                    <a:lnTo>
                      <a:pt x="5" y="10"/>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1" name="Freeform 39">
                <a:extLst>
                  <a:ext uri="{FF2B5EF4-FFF2-40B4-BE49-F238E27FC236}">
                    <a16:creationId xmlns:a16="http://schemas.microsoft.com/office/drawing/2014/main" id="{C40B4BCE-5C3F-3F27-ED98-29C49A3F3D61}"/>
                  </a:ext>
                </a:extLst>
              </p:cNvPr>
              <p:cNvSpPr>
                <a:spLocks/>
              </p:cNvSpPr>
              <p:nvPr/>
            </p:nvSpPr>
            <p:spPr bwMode="auto">
              <a:xfrm>
                <a:off x="4925" y="3040"/>
                <a:ext cx="96" cy="17"/>
              </a:xfrm>
              <a:custGeom>
                <a:avLst/>
                <a:gdLst>
                  <a:gd name="T0" fmla="*/ 95 w 96"/>
                  <a:gd name="T1" fmla="*/ 14 h 17"/>
                  <a:gd name="T2" fmla="*/ 95 w 96"/>
                  <a:gd name="T3" fmla="*/ 14 h 17"/>
                  <a:gd name="T4" fmla="*/ 87 w 96"/>
                  <a:gd name="T5" fmla="*/ 16 h 17"/>
                  <a:gd name="T6" fmla="*/ 78 w 96"/>
                  <a:gd name="T7" fmla="*/ 16 h 17"/>
                  <a:gd name="T8" fmla="*/ 70 w 96"/>
                  <a:gd name="T9" fmla="*/ 14 h 17"/>
                  <a:gd name="T10" fmla="*/ 61 w 96"/>
                  <a:gd name="T11" fmla="*/ 14 h 17"/>
                  <a:gd name="T12" fmla="*/ 54 w 96"/>
                  <a:gd name="T13" fmla="*/ 11 h 17"/>
                  <a:gd name="T14" fmla="*/ 46 w 96"/>
                  <a:gd name="T15" fmla="*/ 10 h 17"/>
                  <a:gd name="T16" fmla="*/ 38 w 96"/>
                  <a:gd name="T17" fmla="*/ 5 h 17"/>
                  <a:gd name="T18" fmla="*/ 31 w 96"/>
                  <a:gd name="T19" fmla="*/ 1 h 17"/>
                  <a:gd name="T20" fmla="*/ 27 w 96"/>
                  <a:gd name="T21" fmla="*/ 0 h 17"/>
                  <a:gd name="T22" fmla="*/ 22 w 96"/>
                  <a:gd name="T23" fmla="*/ 0 h 17"/>
                  <a:gd name="T24" fmla="*/ 18 w 96"/>
                  <a:gd name="T25" fmla="*/ 0 h 17"/>
                  <a:gd name="T26" fmla="*/ 14 w 96"/>
                  <a:gd name="T27" fmla="*/ 1 h 17"/>
                  <a:gd name="T28" fmla="*/ 10 w 96"/>
                  <a:gd name="T29" fmla="*/ 4 h 17"/>
                  <a:gd name="T30" fmla="*/ 6 w 96"/>
                  <a:gd name="T31" fmla="*/ 7 h 17"/>
                  <a:gd name="T32" fmla="*/ 3 w 96"/>
                  <a:gd name="T33" fmla="*/ 11 h 17"/>
                  <a:gd name="T34" fmla="*/ 0 w 96"/>
                  <a:gd name="T35" fmla="*/ 16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6" h="17">
                    <a:moveTo>
                      <a:pt x="95" y="14"/>
                    </a:moveTo>
                    <a:lnTo>
                      <a:pt x="95" y="14"/>
                    </a:lnTo>
                    <a:lnTo>
                      <a:pt x="87" y="16"/>
                    </a:lnTo>
                    <a:lnTo>
                      <a:pt x="78" y="16"/>
                    </a:lnTo>
                    <a:lnTo>
                      <a:pt x="70" y="14"/>
                    </a:lnTo>
                    <a:lnTo>
                      <a:pt x="61" y="14"/>
                    </a:lnTo>
                    <a:lnTo>
                      <a:pt x="54" y="11"/>
                    </a:lnTo>
                    <a:lnTo>
                      <a:pt x="46" y="10"/>
                    </a:lnTo>
                    <a:lnTo>
                      <a:pt x="38" y="5"/>
                    </a:lnTo>
                    <a:lnTo>
                      <a:pt x="31" y="1"/>
                    </a:lnTo>
                    <a:lnTo>
                      <a:pt x="27" y="0"/>
                    </a:lnTo>
                    <a:lnTo>
                      <a:pt x="22" y="0"/>
                    </a:lnTo>
                    <a:lnTo>
                      <a:pt x="18" y="0"/>
                    </a:lnTo>
                    <a:lnTo>
                      <a:pt x="14" y="1"/>
                    </a:lnTo>
                    <a:lnTo>
                      <a:pt x="10" y="4"/>
                    </a:lnTo>
                    <a:lnTo>
                      <a:pt x="6" y="7"/>
                    </a:lnTo>
                    <a:lnTo>
                      <a:pt x="3" y="11"/>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2" name="Freeform 40">
                <a:extLst>
                  <a:ext uri="{FF2B5EF4-FFF2-40B4-BE49-F238E27FC236}">
                    <a16:creationId xmlns:a16="http://schemas.microsoft.com/office/drawing/2014/main" id="{8D209750-B313-8DEF-6786-91EFEBBB6DD2}"/>
                  </a:ext>
                </a:extLst>
              </p:cNvPr>
              <p:cNvSpPr>
                <a:spLocks/>
              </p:cNvSpPr>
              <p:nvPr/>
            </p:nvSpPr>
            <p:spPr bwMode="auto">
              <a:xfrm>
                <a:off x="4902" y="3031"/>
                <a:ext cx="35" cy="17"/>
              </a:xfrm>
              <a:custGeom>
                <a:avLst/>
                <a:gdLst>
                  <a:gd name="T0" fmla="*/ 34 w 35"/>
                  <a:gd name="T1" fmla="*/ 16 h 17"/>
                  <a:gd name="T2" fmla="*/ 34 w 35"/>
                  <a:gd name="T3" fmla="*/ 16 h 17"/>
                  <a:gd name="T4" fmla="*/ 29 w 35"/>
                  <a:gd name="T5" fmla="*/ 16 h 17"/>
                  <a:gd name="T6" fmla="*/ 25 w 35"/>
                  <a:gd name="T7" fmla="*/ 16 h 17"/>
                  <a:gd name="T8" fmla="*/ 21 w 35"/>
                  <a:gd name="T9" fmla="*/ 14 h 17"/>
                  <a:gd name="T10" fmla="*/ 17 w 35"/>
                  <a:gd name="T11" fmla="*/ 12 h 17"/>
                  <a:gd name="T12" fmla="*/ 13 w 35"/>
                  <a:gd name="T13" fmla="*/ 8 h 17"/>
                  <a:gd name="T14" fmla="*/ 9 w 35"/>
                  <a:gd name="T15" fmla="*/ 6 h 17"/>
                  <a:gd name="T16" fmla="*/ 5 w 35"/>
                  <a:gd name="T17" fmla="*/ 4 h 17"/>
                  <a:gd name="T18" fmla="*/ 0 w 35"/>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7">
                    <a:moveTo>
                      <a:pt x="34" y="16"/>
                    </a:moveTo>
                    <a:lnTo>
                      <a:pt x="34" y="16"/>
                    </a:lnTo>
                    <a:lnTo>
                      <a:pt x="29" y="16"/>
                    </a:lnTo>
                    <a:lnTo>
                      <a:pt x="25" y="16"/>
                    </a:lnTo>
                    <a:lnTo>
                      <a:pt x="21" y="14"/>
                    </a:lnTo>
                    <a:lnTo>
                      <a:pt x="17" y="12"/>
                    </a:lnTo>
                    <a:lnTo>
                      <a:pt x="13" y="8"/>
                    </a:lnTo>
                    <a:lnTo>
                      <a:pt x="9" y="6"/>
                    </a:lnTo>
                    <a:lnTo>
                      <a:pt x="5"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3" name="Freeform 41">
                <a:extLst>
                  <a:ext uri="{FF2B5EF4-FFF2-40B4-BE49-F238E27FC236}">
                    <a16:creationId xmlns:a16="http://schemas.microsoft.com/office/drawing/2014/main" id="{204C1055-084A-3D3C-AA61-6B1FD4FF5BBD}"/>
                  </a:ext>
                </a:extLst>
              </p:cNvPr>
              <p:cNvSpPr>
                <a:spLocks/>
              </p:cNvSpPr>
              <p:nvPr/>
            </p:nvSpPr>
            <p:spPr bwMode="auto">
              <a:xfrm>
                <a:off x="4910" y="3041"/>
                <a:ext cx="17" cy="17"/>
              </a:xfrm>
              <a:custGeom>
                <a:avLst/>
                <a:gdLst>
                  <a:gd name="T0" fmla="*/ 16 w 17"/>
                  <a:gd name="T1" fmla="*/ 0 h 17"/>
                  <a:gd name="T2" fmla="*/ 16 w 17"/>
                  <a:gd name="T3" fmla="*/ 0 h 17"/>
                  <a:gd name="T4" fmla="*/ 12 w 17"/>
                  <a:gd name="T5" fmla="*/ 5 h 17"/>
                  <a:gd name="T6" fmla="*/ 6 w 17"/>
                  <a:gd name="T7" fmla="*/ 8 h 17"/>
                  <a:gd name="T8" fmla="*/ 2 w 17"/>
                  <a:gd name="T9" fmla="*/ 10 h 17"/>
                  <a:gd name="T10" fmla="*/ 0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6" y="0"/>
                    </a:lnTo>
                    <a:lnTo>
                      <a:pt x="12" y="5"/>
                    </a:lnTo>
                    <a:lnTo>
                      <a:pt x="6" y="8"/>
                    </a:lnTo>
                    <a:lnTo>
                      <a:pt x="2" y="10"/>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4" name="Freeform 42">
                <a:extLst>
                  <a:ext uri="{FF2B5EF4-FFF2-40B4-BE49-F238E27FC236}">
                    <a16:creationId xmlns:a16="http://schemas.microsoft.com/office/drawing/2014/main" id="{A6BABADB-7EEB-EDED-5596-B67FD09E854C}"/>
                  </a:ext>
                </a:extLst>
              </p:cNvPr>
              <p:cNvSpPr>
                <a:spLocks/>
              </p:cNvSpPr>
              <p:nvPr/>
            </p:nvSpPr>
            <p:spPr bwMode="auto">
              <a:xfrm>
                <a:off x="5059" y="3004"/>
                <a:ext cx="24" cy="31"/>
              </a:xfrm>
              <a:custGeom>
                <a:avLst/>
                <a:gdLst>
                  <a:gd name="T0" fmla="*/ 7 w 24"/>
                  <a:gd name="T1" fmla="*/ 30 h 31"/>
                  <a:gd name="T2" fmla="*/ 7 w 24"/>
                  <a:gd name="T3" fmla="*/ 30 h 31"/>
                  <a:gd name="T4" fmla="*/ 6 w 24"/>
                  <a:gd name="T5" fmla="*/ 26 h 31"/>
                  <a:gd name="T6" fmla="*/ 6 w 24"/>
                  <a:gd name="T7" fmla="*/ 22 h 31"/>
                  <a:gd name="T8" fmla="*/ 6 w 24"/>
                  <a:gd name="T9" fmla="*/ 18 h 31"/>
                  <a:gd name="T10" fmla="*/ 8 w 24"/>
                  <a:gd name="T11" fmla="*/ 15 h 31"/>
                  <a:gd name="T12" fmla="*/ 9 w 24"/>
                  <a:gd name="T13" fmla="*/ 11 h 31"/>
                  <a:gd name="T14" fmla="*/ 11 w 24"/>
                  <a:gd name="T15" fmla="*/ 7 h 31"/>
                  <a:gd name="T16" fmla="*/ 12 w 24"/>
                  <a:gd name="T17" fmla="*/ 4 h 31"/>
                  <a:gd name="T18" fmla="*/ 13 w 24"/>
                  <a:gd name="T19" fmla="*/ 0 h 31"/>
                  <a:gd name="T20" fmla="*/ 11 w 24"/>
                  <a:gd name="T21" fmla="*/ 3 h 31"/>
                  <a:gd name="T22" fmla="*/ 10 w 24"/>
                  <a:gd name="T23" fmla="*/ 7 h 31"/>
                  <a:gd name="T24" fmla="*/ 9 w 24"/>
                  <a:gd name="T25" fmla="*/ 10 h 31"/>
                  <a:gd name="T26" fmla="*/ 9 w 24"/>
                  <a:gd name="T27" fmla="*/ 13 h 31"/>
                  <a:gd name="T28" fmla="*/ 8 w 24"/>
                  <a:gd name="T29" fmla="*/ 16 h 31"/>
                  <a:gd name="T30" fmla="*/ 6 w 24"/>
                  <a:gd name="T31" fmla="*/ 19 h 31"/>
                  <a:gd name="T32" fmla="*/ 3 w 24"/>
                  <a:gd name="T33" fmla="*/ 21 h 31"/>
                  <a:gd name="T34" fmla="*/ 0 w 24"/>
                  <a:gd name="T35" fmla="*/ 22 h 31"/>
                  <a:gd name="T36" fmla="*/ 3 w 24"/>
                  <a:gd name="T37" fmla="*/ 22 h 31"/>
                  <a:gd name="T38" fmla="*/ 6 w 24"/>
                  <a:gd name="T39" fmla="*/ 22 h 31"/>
                  <a:gd name="T40" fmla="*/ 9 w 24"/>
                  <a:gd name="T41" fmla="*/ 21 h 31"/>
                  <a:gd name="T42" fmla="*/ 12 w 24"/>
                  <a:gd name="T43" fmla="*/ 20 h 31"/>
                  <a:gd name="T44" fmla="*/ 15 w 24"/>
                  <a:gd name="T45" fmla="*/ 19 h 31"/>
                  <a:gd name="T46" fmla="*/ 18 w 24"/>
                  <a:gd name="T47" fmla="*/ 17 h 31"/>
                  <a:gd name="T48" fmla="*/ 20 w 24"/>
                  <a:gd name="T49" fmla="*/ 15 h 31"/>
                  <a:gd name="T50" fmla="*/ 23 w 24"/>
                  <a:gd name="T51" fmla="*/ 12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 h="31">
                    <a:moveTo>
                      <a:pt x="7" y="30"/>
                    </a:moveTo>
                    <a:lnTo>
                      <a:pt x="7" y="30"/>
                    </a:lnTo>
                    <a:lnTo>
                      <a:pt x="6" y="26"/>
                    </a:lnTo>
                    <a:lnTo>
                      <a:pt x="6" y="22"/>
                    </a:lnTo>
                    <a:lnTo>
                      <a:pt x="6" y="18"/>
                    </a:lnTo>
                    <a:lnTo>
                      <a:pt x="8" y="15"/>
                    </a:lnTo>
                    <a:lnTo>
                      <a:pt x="9" y="11"/>
                    </a:lnTo>
                    <a:lnTo>
                      <a:pt x="11" y="7"/>
                    </a:lnTo>
                    <a:lnTo>
                      <a:pt x="12" y="4"/>
                    </a:lnTo>
                    <a:lnTo>
                      <a:pt x="13" y="0"/>
                    </a:lnTo>
                    <a:lnTo>
                      <a:pt x="11" y="3"/>
                    </a:lnTo>
                    <a:lnTo>
                      <a:pt x="10" y="7"/>
                    </a:lnTo>
                    <a:lnTo>
                      <a:pt x="9" y="10"/>
                    </a:lnTo>
                    <a:lnTo>
                      <a:pt x="9" y="13"/>
                    </a:lnTo>
                    <a:lnTo>
                      <a:pt x="8" y="16"/>
                    </a:lnTo>
                    <a:lnTo>
                      <a:pt x="6" y="19"/>
                    </a:lnTo>
                    <a:lnTo>
                      <a:pt x="3" y="21"/>
                    </a:lnTo>
                    <a:lnTo>
                      <a:pt x="0" y="22"/>
                    </a:lnTo>
                    <a:lnTo>
                      <a:pt x="3" y="22"/>
                    </a:lnTo>
                    <a:lnTo>
                      <a:pt x="6" y="22"/>
                    </a:lnTo>
                    <a:lnTo>
                      <a:pt x="9" y="21"/>
                    </a:lnTo>
                    <a:lnTo>
                      <a:pt x="12" y="20"/>
                    </a:lnTo>
                    <a:lnTo>
                      <a:pt x="15" y="19"/>
                    </a:lnTo>
                    <a:lnTo>
                      <a:pt x="18" y="17"/>
                    </a:lnTo>
                    <a:lnTo>
                      <a:pt x="20" y="15"/>
                    </a:lnTo>
                    <a:lnTo>
                      <a:pt x="23"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5" name="Freeform 43">
                <a:extLst>
                  <a:ext uri="{FF2B5EF4-FFF2-40B4-BE49-F238E27FC236}">
                    <a16:creationId xmlns:a16="http://schemas.microsoft.com/office/drawing/2014/main" id="{00643818-362F-66CC-1961-BCD753E5D0A1}"/>
                  </a:ext>
                </a:extLst>
              </p:cNvPr>
              <p:cNvSpPr>
                <a:spLocks/>
              </p:cNvSpPr>
              <p:nvPr/>
            </p:nvSpPr>
            <p:spPr bwMode="auto">
              <a:xfrm>
                <a:off x="5069" y="3072"/>
                <a:ext cx="17" cy="17"/>
              </a:xfrm>
              <a:custGeom>
                <a:avLst/>
                <a:gdLst>
                  <a:gd name="T0" fmla="*/ 16 w 17"/>
                  <a:gd name="T1" fmla="*/ 0 h 17"/>
                  <a:gd name="T2" fmla="*/ 16 w 17"/>
                  <a:gd name="T3" fmla="*/ 0 h 17"/>
                  <a:gd name="T4" fmla="*/ 14 w 17"/>
                  <a:gd name="T5" fmla="*/ 3 h 17"/>
                  <a:gd name="T6" fmla="*/ 13 w 17"/>
                  <a:gd name="T7" fmla="*/ 5 h 17"/>
                  <a:gd name="T8" fmla="*/ 11 w 17"/>
                  <a:gd name="T9" fmla="*/ 7 h 17"/>
                  <a:gd name="T10" fmla="*/ 10 w 17"/>
                  <a:gd name="T11" fmla="*/ 10 h 17"/>
                  <a:gd name="T12" fmla="*/ 8 w 17"/>
                  <a:gd name="T13" fmla="*/ 11 h 17"/>
                  <a:gd name="T14" fmla="*/ 5 w 17"/>
                  <a:gd name="T15" fmla="*/ 13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3"/>
                    </a:lnTo>
                    <a:lnTo>
                      <a:pt x="13" y="5"/>
                    </a:lnTo>
                    <a:lnTo>
                      <a:pt x="11" y="7"/>
                    </a:lnTo>
                    <a:lnTo>
                      <a:pt x="10" y="10"/>
                    </a:lnTo>
                    <a:lnTo>
                      <a:pt x="8" y="11"/>
                    </a:lnTo>
                    <a:lnTo>
                      <a:pt x="5" y="13"/>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6" name="Freeform 44">
                <a:extLst>
                  <a:ext uri="{FF2B5EF4-FFF2-40B4-BE49-F238E27FC236}">
                    <a16:creationId xmlns:a16="http://schemas.microsoft.com/office/drawing/2014/main" id="{F0435824-B33B-46E2-8B0F-B44CF28063AE}"/>
                  </a:ext>
                </a:extLst>
              </p:cNvPr>
              <p:cNvSpPr>
                <a:spLocks/>
              </p:cNvSpPr>
              <p:nvPr/>
            </p:nvSpPr>
            <p:spPr bwMode="auto">
              <a:xfrm>
                <a:off x="4674" y="2298"/>
                <a:ext cx="17" cy="17"/>
              </a:xfrm>
              <a:custGeom>
                <a:avLst/>
                <a:gdLst>
                  <a:gd name="T0" fmla="*/ 16 w 17"/>
                  <a:gd name="T1" fmla="*/ 8 h 17"/>
                  <a:gd name="T2" fmla="*/ 12 w 17"/>
                  <a:gd name="T3" fmla="*/ 0 h 17"/>
                  <a:gd name="T4" fmla="*/ 8 w 17"/>
                  <a:gd name="T5" fmla="*/ 0 h 17"/>
                  <a:gd name="T6" fmla="*/ 4 w 17"/>
                  <a:gd name="T7" fmla="*/ 0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8" y="0"/>
                    </a:lnTo>
                    <a:lnTo>
                      <a:pt x="4" y="0"/>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7" name="Freeform 45">
                <a:extLst>
                  <a:ext uri="{FF2B5EF4-FFF2-40B4-BE49-F238E27FC236}">
                    <a16:creationId xmlns:a16="http://schemas.microsoft.com/office/drawing/2014/main" id="{6809CF16-7425-8A4E-3F90-3C07027BC7A7}"/>
                  </a:ext>
                </a:extLst>
              </p:cNvPr>
              <p:cNvSpPr>
                <a:spLocks/>
              </p:cNvSpPr>
              <p:nvPr/>
            </p:nvSpPr>
            <p:spPr bwMode="auto">
              <a:xfrm>
                <a:off x="4674" y="2299"/>
                <a:ext cx="17" cy="79"/>
              </a:xfrm>
              <a:custGeom>
                <a:avLst/>
                <a:gdLst>
                  <a:gd name="T0" fmla="*/ 16 w 17"/>
                  <a:gd name="T1" fmla="*/ 77 h 79"/>
                  <a:gd name="T2" fmla="*/ 16 w 17"/>
                  <a:gd name="T3" fmla="*/ 77 h 79"/>
                  <a:gd name="T4" fmla="*/ 15 w 17"/>
                  <a:gd name="T5" fmla="*/ 74 h 79"/>
                  <a:gd name="T6" fmla="*/ 15 w 17"/>
                  <a:gd name="T7" fmla="*/ 70 h 79"/>
                  <a:gd name="T8" fmla="*/ 14 w 17"/>
                  <a:gd name="T9" fmla="*/ 65 h 79"/>
                  <a:gd name="T10" fmla="*/ 13 w 17"/>
                  <a:gd name="T11" fmla="*/ 61 h 79"/>
                  <a:gd name="T12" fmla="*/ 13 w 17"/>
                  <a:gd name="T13" fmla="*/ 55 h 79"/>
                  <a:gd name="T14" fmla="*/ 12 w 17"/>
                  <a:gd name="T15" fmla="*/ 50 h 79"/>
                  <a:gd name="T16" fmla="*/ 12 w 17"/>
                  <a:gd name="T17" fmla="*/ 45 h 79"/>
                  <a:gd name="T18" fmla="*/ 10 w 17"/>
                  <a:gd name="T19" fmla="*/ 39 h 79"/>
                  <a:gd name="T20" fmla="*/ 10 w 17"/>
                  <a:gd name="T21" fmla="*/ 33 h 79"/>
                  <a:gd name="T22" fmla="*/ 9 w 17"/>
                  <a:gd name="T23" fmla="*/ 28 h 79"/>
                  <a:gd name="T24" fmla="*/ 8 w 17"/>
                  <a:gd name="T25" fmla="*/ 23 h 79"/>
                  <a:gd name="T26" fmla="*/ 8 w 17"/>
                  <a:gd name="T27" fmla="*/ 17 h 79"/>
                  <a:gd name="T28" fmla="*/ 7 w 17"/>
                  <a:gd name="T29" fmla="*/ 12 h 79"/>
                  <a:gd name="T30" fmla="*/ 6 w 17"/>
                  <a:gd name="T31" fmla="*/ 8 h 79"/>
                  <a:gd name="T32" fmla="*/ 5 w 17"/>
                  <a:gd name="T33" fmla="*/ 4 h 79"/>
                  <a:gd name="T34" fmla="*/ 4 w 17"/>
                  <a:gd name="T35" fmla="*/ 0 h 79"/>
                  <a:gd name="T36" fmla="*/ 0 w 17"/>
                  <a:gd name="T37" fmla="*/ 1 h 79"/>
                  <a:gd name="T38" fmla="*/ 2 w 17"/>
                  <a:gd name="T39" fmla="*/ 5 h 79"/>
                  <a:gd name="T40" fmla="*/ 2 w 17"/>
                  <a:gd name="T41" fmla="*/ 9 h 79"/>
                  <a:gd name="T42" fmla="*/ 3 w 17"/>
                  <a:gd name="T43" fmla="*/ 13 h 79"/>
                  <a:gd name="T44" fmla="*/ 4 w 17"/>
                  <a:gd name="T45" fmla="*/ 19 h 79"/>
                  <a:gd name="T46" fmla="*/ 4 w 17"/>
                  <a:gd name="T47" fmla="*/ 24 h 79"/>
                  <a:gd name="T48" fmla="*/ 5 w 17"/>
                  <a:gd name="T49" fmla="*/ 29 h 79"/>
                  <a:gd name="T50" fmla="*/ 6 w 17"/>
                  <a:gd name="T51" fmla="*/ 34 h 79"/>
                  <a:gd name="T52" fmla="*/ 7 w 17"/>
                  <a:gd name="T53" fmla="*/ 39 h 79"/>
                  <a:gd name="T54" fmla="*/ 8 w 17"/>
                  <a:gd name="T55" fmla="*/ 46 h 79"/>
                  <a:gd name="T56" fmla="*/ 8 w 17"/>
                  <a:gd name="T57" fmla="*/ 51 h 79"/>
                  <a:gd name="T58" fmla="*/ 9 w 17"/>
                  <a:gd name="T59" fmla="*/ 56 h 79"/>
                  <a:gd name="T60" fmla="*/ 10 w 17"/>
                  <a:gd name="T61" fmla="*/ 61 h 79"/>
                  <a:gd name="T62" fmla="*/ 10 w 17"/>
                  <a:gd name="T63" fmla="*/ 66 h 79"/>
                  <a:gd name="T64" fmla="*/ 11 w 17"/>
                  <a:gd name="T65" fmla="*/ 71 h 79"/>
                  <a:gd name="T66" fmla="*/ 12 w 17"/>
                  <a:gd name="T67" fmla="*/ 74 h 79"/>
                  <a:gd name="T68" fmla="*/ 12 w 17"/>
                  <a:gd name="T69" fmla="*/ 78 h 79"/>
                  <a:gd name="T70" fmla="*/ 16 w 17"/>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79">
                    <a:moveTo>
                      <a:pt x="16" y="77"/>
                    </a:moveTo>
                    <a:lnTo>
                      <a:pt x="16" y="77"/>
                    </a:lnTo>
                    <a:lnTo>
                      <a:pt x="15" y="74"/>
                    </a:lnTo>
                    <a:lnTo>
                      <a:pt x="15" y="70"/>
                    </a:lnTo>
                    <a:lnTo>
                      <a:pt x="14" y="65"/>
                    </a:lnTo>
                    <a:lnTo>
                      <a:pt x="13" y="61"/>
                    </a:lnTo>
                    <a:lnTo>
                      <a:pt x="13" y="55"/>
                    </a:lnTo>
                    <a:lnTo>
                      <a:pt x="12" y="50"/>
                    </a:lnTo>
                    <a:lnTo>
                      <a:pt x="12" y="45"/>
                    </a:lnTo>
                    <a:lnTo>
                      <a:pt x="10" y="39"/>
                    </a:lnTo>
                    <a:lnTo>
                      <a:pt x="10" y="33"/>
                    </a:lnTo>
                    <a:lnTo>
                      <a:pt x="9" y="28"/>
                    </a:lnTo>
                    <a:lnTo>
                      <a:pt x="8" y="23"/>
                    </a:lnTo>
                    <a:lnTo>
                      <a:pt x="8" y="17"/>
                    </a:lnTo>
                    <a:lnTo>
                      <a:pt x="7" y="12"/>
                    </a:lnTo>
                    <a:lnTo>
                      <a:pt x="6" y="8"/>
                    </a:lnTo>
                    <a:lnTo>
                      <a:pt x="5" y="4"/>
                    </a:lnTo>
                    <a:lnTo>
                      <a:pt x="4" y="0"/>
                    </a:lnTo>
                    <a:lnTo>
                      <a:pt x="0" y="1"/>
                    </a:lnTo>
                    <a:lnTo>
                      <a:pt x="2" y="5"/>
                    </a:lnTo>
                    <a:lnTo>
                      <a:pt x="2" y="9"/>
                    </a:lnTo>
                    <a:lnTo>
                      <a:pt x="3" y="13"/>
                    </a:lnTo>
                    <a:lnTo>
                      <a:pt x="4" y="19"/>
                    </a:lnTo>
                    <a:lnTo>
                      <a:pt x="4" y="24"/>
                    </a:lnTo>
                    <a:lnTo>
                      <a:pt x="5" y="29"/>
                    </a:lnTo>
                    <a:lnTo>
                      <a:pt x="6" y="34"/>
                    </a:lnTo>
                    <a:lnTo>
                      <a:pt x="7" y="39"/>
                    </a:lnTo>
                    <a:lnTo>
                      <a:pt x="8" y="46"/>
                    </a:lnTo>
                    <a:lnTo>
                      <a:pt x="8" y="51"/>
                    </a:lnTo>
                    <a:lnTo>
                      <a:pt x="9" y="56"/>
                    </a:lnTo>
                    <a:lnTo>
                      <a:pt x="10" y="61"/>
                    </a:lnTo>
                    <a:lnTo>
                      <a:pt x="10" y="66"/>
                    </a:lnTo>
                    <a:lnTo>
                      <a:pt x="11" y="71"/>
                    </a:lnTo>
                    <a:lnTo>
                      <a:pt x="12" y="74"/>
                    </a:lnTo>
                    <a:lnTo>
                      <a:pt x="12" y="78"/>
                    </a:lnTo>
                    <a:lnTo>
                      <a:pt x="16"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8" name="Freeform 46">
                <a:extLst>
                  <a:ext uri="{FF2B5EF4-FFF2-40B4-BE49-F238E27FC236}">
                    <a16:creationId xmlns:a16="http://schemas.microsoft.com/office/drawing/2014/main" id="{0FF999AD-71DA-B482-6503-9B51F91FB03A}"/>
                  </a:ext>
                </a:extLst>
              </p:cNvPr>
              <p:cNvSpPr>
                <a:spLocks/>
              </p:cNvSpPr>
              <p:nvPr/>
            </p:nvSpPr>
            <p:spPr bwMode="auto">
              <a:xfrm>
                <a:off x="4686" y="2376"/>
                <a:ext cx="17" cy="72"/>
              </a:xfrm>
              <a:custGeom>
                <a:avLst/>
                <a:gdLst>
                  <a:gd name="T0" fmla="*/ 16 w 17"/>
                  <a:gd name="T1" fmla="*/ 71 h 72"/>
                  <a:gd name="T2" fmla="*/ 16 w 17"/>
                  <a:gd name="T3" fmla="*/ 71 h 72"/>
                  <a:gd name="T4" fmla="*/ 13 w 17"/>
                  <a:gd name="T5" fmla="*/ 62 h 72"/>
                  <a:gd name="T6" fmla="*/ 11 w 17"/>
                  <a:gd name="T7" fmla="*/ 54 h 72"/>
                  <a:gd name="T8" fmla="*/ 10 w 17"/>
                  <a:gd name="T9" fmla="*/ 45 h 72"/>
                  <a:gd name="T10" fmla="*/ 10 w 17"/>
                  <a:gd name="T11" fmla="*/ 37 h 72"/>
                  <a:gd name="T12" fmla="*/ 10 w 17"/>
                  <a:gd name="T13" fmla="*/ 27 h 72"/>
                  <a:gd name="T14" fmla="*/ 8 w 17"/>
                  <a:gd name="T15" fmla="*/ 18 h 72"/>
                  <a:gd name="T16" fmla="*/ 7 w 17"/>
                  <a:gd name="T17" fmla="*/ 9 h 72"/>
                  <a:gd name="T18" fmla="*/ 5 w 17"/>
                  <a:gd name="T19" fmla="*/ 0 h 72"/>
                  <a:gd name="T20" fmla="*/ 0 w 17"/>
                  <a:gd name="T21" fmla="*/ 1 h 72"/>
                  <a:gd name="T22" fmla="*/ 1 w 17"/>
                  <a:gd name="T23" fmla="*/ 9 h 72"/>
                  <a:gd name="T24" fmla="*/ 2 w 17"/>
                  <a:gd name="T25" fmla="*/ 18 h 72"/>
                  <a:gd name="T26" fmla="*/ 4 w 17"/>
                  <a:gd name="T27" fmla="*/ 27 h 72"/>
                  <a:gd name="T28" fmla="*/ 4 w 17"/>
                  <a:gd name="T29" fmla="*/ 37 h 72"/>
                  <a:gd name="T30" fmla="*/ 4 w 17"/>
                  <a:gd name="T31" fmla="*/ 45 h 72"/>
                  <a:gd name="T32" fmla="*/ 5 w 17"/>
                  <a:gd name="T33" fmla="*/ 54 h 72"/>
                  <a:gd name="T34" fmla="*/ 7 w 17"/>
                  <a:gd name="T35" fmla="*/ 63 h 72"/>
                  <a:gd name="T36" fmla="*/ 10 w 17"/>
                  <a:gd name="T37" fmla="*/ 71 h 72"/>
                  <a:gd name="T38" fmla="*/ 16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16" y="71"/>
                    </a:moveTo>
                    <a:lnTo>
                      <a:pt x="16" y="71"/>
                    </a:lnTo>
                    <a:lnTo>
                      <a:pt x="13" y="62"/>
                    </a:lnTo>
                    <a:lnTo>
                      <a:pt x="11" y="54"/>
                    </a:lnTo>
                    <a:lnTo>
                      <a:pt x="10" y="45"/>
                    </a:lnTo>
                    <a:lnTo>
                      <a:pt x="10" y="37"/>
                    </a:lnTo>
                    <a:lnTo>
                      <a:pt x="10" y="27"/>
                    </a:lnTo>
                    <a:lnTo>
                      <a:pt x="8" y="18"/>
                    </a:lnTo>
                    <a:lnTo>
                      <a:pt x="7" y="9"/>
                    </a:lnTo>
                    <a:lnTo>
                      <a:pt x="5" y="0"/>
                    </a:lnTo>
                    <a:lnTo>
                      <a:pt x="0" y="1"/>
                    </a:lnTo>
                    <a:lnTo>
                      <a:pt x="1" y="9"/>
                    </a:lnTo>
                    <a:lnTo>
                      <a:pt x="2" y="18"/>
                    </a:lnTo>
                    <a:lnTo>
                      <a:pt x="4" y="27"/>
                    </a:lnTo>
                    <a:lnTo>
                      <a:pt x="4" y="37"/>
                    </a:lnTo>
                    <a:lnTo>
                      <a:pt x="4" y="45"/>
                    </a:lnTo>
                    <a:lnTo>
                      <a:pt x="5" y="54"/>
                    </a:lnTo>
                    <a:lnTo>
                      <a:pt x="7" y="63"/>
                    </a:lnTo>
                    <a:lnTo>
                      <a:pt x="10" y="71"/>
                    </a:lnTo>
                    <a:lnTo>
                      <a:pt x="16"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9" name="Freeform 47">
                <a:extLst>
                  <a:ext uri="{FF2B5EF4-FFF2-40B4-BE49-F238E27FC236}">
                    <a16:creationId xmlns:a16="http://schemas.microsoft.com/office/drawing/2014/main" id="{5517D104-327D-8DEB-DC1C-79E34ED0B5D5}"/>
                  </a:ext>
                </a:extLst>
              </p:cNvPr>
              <p:cNvSpPr>
                <a:spLocks/>
              </p:cNvSpPr>
              <p:nvPr/>
            </p:nvSpPr>
            <p:spPr bwMode="auto">
              <a:xfrm>
                <a:off x="4693" y="2447"/>
                <a:ext cx="72" cy="170"/>
              </a:xfrm>
              <a:custGeom>
                <a:avLst/>
                <a:gdLst>
                  <a:gd name="T0" fmla="*/ 71 w 72"/>
                  <a:gd name="T1" fmla="*/ 167 h 170"/>
                  <a:gd name="T2" fmla="*/ 71 w 72"/>
                  <a:gd name="T3" fmla="*/ 167 h 170"/>
                  <a:gd name="T4" fmla="*/ 64 w 72"/>
                  <a:gd name="T5" fmla="*/ 157 h 170"/>
                  <a:gd name="T6" fmla="*/ 59 w 72"/>
                  <a:gd name="T7" fmla="*/ 147 h 170"/>
                  <a:gd name="T8" fmla="*/ 53 w 72"/>
                  <a:gd name="T9" fmla="*/ 137 h 170"/>
                  <a:gd name="T10" fmla="*/ 48 w 72"/>
                  <a:gd name="T11" fmla="*/ 127 h 170"/>
                  <a:gd name="T12" fmla="*/ 43 w 72"/>
                  <a:gd name="T13" fmla="*/ 116 h 170"/>
                  <a:gd name="T14" fmla="*/ 38 w 72"/>
                  <a:gd name="T15" fmla="*/ 106 h 170"/>
                  <a:gd name="T16" fmla="*/ 34 w 72"/>
                  <a:gd name="T17" fmla="*/ 96 h 170"/>
                  <a:gd name="T18" fmla="*/ 30 w 72"/>
                  <a:gd name="T19" fmla="*/ 86 h 170"/>
                  <a:gd name="T20" fmla="*/ 26 w 72"/>
                  <a:gd name="T21" fmla="*/ 75 h 170"/>
                  <a:gd name="T22" fmla="*/ 22 w 72"/>
                  <a:gd name="T23" fmla="*/ 65 h 170"/>
                  <a:gd name="T24" fmla="*/ 18 w 72"/>
                  <a:gd name="T25" fmla="*/ 54 h 170"/>
                  <a:gd name="T26" fmla="*/ 16 w 72"/>
                  <a:gd name="T27" fmla="*/ 44 h 170"/>
                  <a:gd name="T28" fmla="*/ 12 w 72"/>
                  <a:gd name="T29" fmla="*/ 33 h 170"/>
                  <a:gd name="T30" fmla="*/ 10 w 72"/>
                  <a:gd name="T31" fmla="*/ 22 h 170"/>
                  <a:gd name="T32" fmla="*/ 6 w 72"/>
                  <a:gd name="T33" fmla="*/ 10 h 170"/>
                  <a:gd name="T34" fmla="*/ 4 w 72"/>
                  <a:gd name="T35" fmla="*/ 0 h 170"/>
                  <a:gd name="T36" fmla="*/ 0 w 72"/>
                  <a:gd name="T37" fmla="*/ 0 h 170"/>
                  <a:gd name="T38" fmla="*/ 3 w 72"/>
                  <a:gd name="T39" fmla="*/ 11 h 170"/>
                  <a:gd name="T40" fmla="*/ 6 w 72"/>
                  <a:gd name="T41" fmla="*/ 23 h 170"/>
                  <a:gd name="T42" fmla="*/ 8 w 72"/>
                  <a:gd name="T43" fmla="*/ 34 h 170"/>
                  <a:gd name="T44" fmla="*/ 12 w 72"/>
                  <a:gd name="T45" fmla="*/ 44 h 170"/>
                  <a:gd name="T46" fmla="*/ 15 w 72"/>
                  <a:gd name="T47" fmla="*/ 55 h 170"/>
                  <a:gd name="T48" fmla="*/ 18 w 72"/>
                  <a:gd name="T49" fmla="*/ 66 h 170"/>
                  <a:gd name="T50" fmla="*/ 22 w 72"/>
                  <a:gd name="T51" fmla="*/ 76 h 170"/>
                  <a:gd name="T52" fmla="*/ 26 w 72"/>
                  <a:gd name="T53" fmla="*/ 87 h 170"/>
                  <a:gd name="T54" fmla="*/ 30 w 72"/>
                  <a:gd name="T55" fmla="*/ 98 h 170"/>
                  <a:gd name="T56" fmla="*/ 35 w 72"/>
                  <a:gd name="T57" fmla="*/ 108 h 170"/>
                  <a:gd name="T58" fmla="*/ 39 w 72"/>
                  <a:gd name="T59" fmla="*/ 118 h 170"/>
                  <a:gd name="T60" fmla="*/ 44 w 72"/>
                  <a:gd name="T61" fmla="*/ 128 h 170"/>
                  <a:gd name="T62" fmla="*/ 50 w 72"/>
                  <a:gd name="T63" fmla="*/ 138 h 170"/>
                  <a:gd name="T64" fmla="*/ 56 w 72"/>
                  <a:gd name="T65" fmla="*/ 149 h 170"/>
                  <a:gd name="T66" fmla="*/ 62 w 72"/>
                  <a:gd name="T67" fmla="*/ 159 h 170"/>
                  <a:gd name="T68" fmla="*/ 68 w 72"/>
                  <a:gd name="T69" fmla="*/ 169 h 170"/>
                  <a:gd name="T70" fmla="*/ 67 w 72"/>
                  <a:gd name="T71" fmla="*/ 169 h 170"/>
                  <a:gd name="T72" fmla="*/ 71 w 72"/>
                  <a:gd name="T73" fmla="*/ 167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71" y="167"/>
                    </a:moveTo>
                    <a:lnTo>
                      <a:pt x="71" y="167"/>
                    </a:lnTo>
                    <a:lnTo>
                      <a:pt x="64" y="157"/>
                    </a:lnTo>
                    <a:lnTo>
                      <a:pt x="59" y="147"/>
                    </a:lnTo>
                    <a:lnTo>
                      <a:pt x="53" y="137"/>
                    </a:lnTo>
                    <a:lnTo>
                      <a:pt x="48" y="127"/>
                    </a:lnTo>
                    <a:lnTo>
                      <a:pt x="43" y="116"/>
                    </a:lnTo>
                    <a:lnTo>
                      <a:pt x="38" y="106"/>
                    </a:lnTo>
                    <a:lnTo>
                      <a:pt x="34" y="96"/>
                    </a:lnTo>
                    <a:lnTo>
                      <a:pt x="30" y="86"/>
                    </a:lnTo>
                    <a:lnTo>
                      <a:pt x="26" y="75"/>
                    </a:lnTo>
                    <a:lnTo>
                      <a:pt x="22" y="65"/>
                    </a:lnTo>
                    <a:lnTo>
                      <a:pt x="18" y="54"/>
                    </a:lnTo>
                    <a:lnTo>
                      <a:pt x="16" y="44"/>
                    </a:lnTo>
                    <a:lnTo>
                      <a:pt x="12" y="33"/>
                    </a:lnTo>
                    <a:lnTo>
                      <a:pt x="10" y="22"/>
                    </a:lnTo>
                    <a:lnTo>
                      <a:pt x="6" y="10"/>
                    </a:lnTo>
                    <a:lnTo>
                      <a:pt x="4" y="0"/>
                    </a:lnTo>
                    <a:lnTo>
                      <a:pt x="0" y="0"/>
                    </a:lnTo>
                    <a:lnTo>
                      <a:pt x="3" y="11"/>
                    </a:lnTo>
                    <a:lnTo>
                      <a:pt x="6" y="23"/>
                    </a:lnTo>
                    <a:lnTo>
                      <a:pt x="8" y="34"/>
                    </a:lnTo>
                    <a:lnTo>
                      <a:pt x="12" y="44"/>
                    </a:lnTo>
                    <a:lnTo>
                      <a:pt x="15" y="55"/>
                    </a:lnTo>
                    <a:lnTo>
                      <a:pt x="18" y="66"/>
                    </a:lnTo>
                    <a:lnTo>
                      <a:pt x="22" y="76"/>
                    </a:lnTo>
                    <a:lnTo>
                      <a:pt x="26" y="87"/>
                    </a:lnTo>
                    <a:lnTo>
                      <a:pt x="30" y="98"/>
                    </a:lnTo>
                    <a:lnTo>
                      <a:pt x="35" y="108"/>
                    </a:lnTo>
                    <a:lnTo>
                      <a:pt x="39" y="118"/>
                    </a:lnTo>
                    <a:lnTo>
                      <a:pt x="44" y="128"/>
                    </a:lnTo>
                    <a:lnTo>
                      <a:pt x="50" y="138"/>
                    </a:lnTo>
                    <a:lnTo>
                      <a:pt x="56" y="149"/>
                    </a:lnTo>
                    <a:lnTo>
                      <a:pt x="62" y="159"/>
                    </a:lnTo>
                    <a:lnTo>
                      <a:pt x="68" y="169"/>
                    </a:lnTo>
                    <a:lnTo>
                      <a:pt x="67" y="169"/>
                    </a:lnTo>
                    <a:lnTo>
                      <a:pt x="71" y="16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0" name="Freeform 48">
                <a:extLst>
                  <a:ext uri="{FF2B5EF4-FFF2-40B4-BE49-F238E27FC236}">
                    <a16:creationId xmlns:a16="http://schemas.microsoft.com/office/drawing/2014/main" id="{1F80CAD9-1F9A-85B1-0A5A-B55886497CE7}"/>
                  </a:ext>
                </a:extLst>
              </p:cNvPr>
              <p:cNvSpPr>
                <a:spLocks/>
              </p:cNvSpPr>
              <p:nvPr/>
            </p:nvSpPr>
            <p:spPr bwMode="auto">
              <a:xfrm>
                <a:off x="4760" y="2614"/>
                <a:ext cx="78" cy="164"/>
              </a:xfrm>
              <a:custGeom>
                <a:avLst/>
                <a:gdLst>
                  <a:gd name="T0" fmla="*/ 77 w 78"/>
                  <a:gd name="T1" fmla="*/ 162 h 164"/>
                  <a:gd name="T2" fmla="*/ 77 w 78"/>
                  <a:gd name="T3" fmla="*/ 161 h 164"/>
                  <a:gd name="T4" fmla="*/ 4 w 78"/>
                  <a:gd name="T5" fmla="*/ 0 h 164"/>
                  <a:gd name="T6" fmla="*/ 0 w 78"/>
                  <a:gd name="T7" fmla="*/ 2 h 164"/>
                  <a:gd name="T8" fmla="*/ 73 w 78"/>
                  <a:gd name="T9" fmla="*/ 163 h 164"/>
                  <a:gd name="T10" fmla="*/ 77 w 78"/>
                  <a:gd name="T11" fmla="*/ 162 h 1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164">
                    <a:moveTo>
                      <a:pt x="77" y="162"/>
                    </a:moveTo>
                    <a:lnTo>
                      <a:pt x="77" y="161"/>
                    </a:lnTo>
                    <a:lnTo>
                      <a:pt x="4" y="0"/>
                    </a:lnTo>
                    <a:lnTo>
                      <a:pt x="0" y="2"/>
                    </a:lnTo>
                    <a:lnTo>
                      <a:pt x="73" y="163"/>
                    </a:lnTo>
                    <a:lnTo>
                      <a:pt x="77" y="1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1" name="Freeform 49">
                <a:extLst>
                  <a:ext uri="{FF2B5EF4-FFF2-40B4-BE49-F238E27FC236}">
                    <a16:creationId xmlns:a16="http://schemas.microsoft.com/office/drawing/2014/main" id="{6F04C4AA-D0D2-0D86-BD60-66DDDF09DB23}"/>
                  </a:ext>
                </a:extLst>
              </p:cNvPr>
              <p:cNvSpPr>
                <a:spLocks/>
              </p:cNvSpPr>
              <p:nvPr/>
            </p:nvSpPr>
            <p:spPr bwMode="auto">
              <a:xfrm>
                <a:off x="4833" y="2776"/>
                <a:ext cx="17" cy="31"/>
              </a:xfrm>
              <a:custGeom>
                <a:avLst/>
                <a:gdLst>
                  <a:gd name="T0" fmla="*/ 16 w 17"/>
                  <a:gd name="T1" fmla="*/ 28 h 31"/>
                  <a:gd name="T2" fmla="*/ 16 w 17"/>
                  <a:gd name="T3" fmla="*/ 28 h 31"/>
                  <a:gd name="T4" fmla="*/ 13 w 17"/>
                  <a:gd name="T5" fmla="*/ 21 h 31"/>
                  <a:gd name="T6" fmla="*/ 11 w 17"/>
                  <a:gd name="T7" fmla="*/ 16 h 31"/>
                  <a:gd name="T8" fmla="*/ 10 w 17"/>
                  <a:gd name="T9" fmla="*/ 15 h 31"/>
                  <a:gd name="T10" fmla="*/ 10 w 17"/>
                  <a:gd name="T11" fmla="*/ 14 h 31"/>
                  <a:gd name="T12" fmla="*/ 9 w 17"/>
                  <a:gd name="T13" fmla="*/ 14 h 31"/>
                  <a:gd name="T14" fmla="*/ 8 w 17"/>
                  <a:gd name="T15" fmla="*/ 13 h 31"/>
                  <a:gd name="T16" fmla="*/ 6 w 17"/>
                  <a:gd name="T17" fmla="*/ 8 h 31"/>
                  <a:gd name="T18" fmla="*/ 4 w 17"/>
                  <a:gd name="T19" fmla="*/ 0 h 31"/>
                  <a:gd name="T20" fmla="*/ 0 w 17"/>
                  <a:gd name="T21" fmla="*/ 1 h 31"/>
                  <a:gd name="T22" fmla="*/ 3 w 17"/>
                  <a:gd name="T23" fmla="*/ 9 h 31"/>
                  <a:gd name="T24" fmla="*/ 5 w 17"/>
                  <a:gd name="T25" fmla="*/ 14 h 31"/>
                  <a:gd name="T26" fmla="*/ 6 w 17"/>
                  <a:gd name="T27" fmla="*/ 16 h 31"/>
                  <a:gd name="T28" fmla="*/ 6 w 17"/>
                  <a:gd name="T29" fmla="*/ 17 h 31"/>
                  <a:gd name="T30" fmla="*/ 7 w 17"/>
                  <a:gd name="T31" fmla="*/ 17 h 31"/>
                  <a:gd name="T32" fmla="*/ 8 w 17"/>
                  <a:gd name="T33" fmla="*/ 18 h 31"/>
                  <a:gd name="T34" fmla="*/ 10 w 17"/>
                  <a:gd name="T35" fmla="*/ 22 h 31"/>
                  <a:gd name="T36" fmla="*/ 12 w 17"/>
                  <a:gd name="T37" fmla="*/ 30 h 31"/>
                  <a:gd name="T38" fmla="*/ 16 w 17"/>
                  <a:gd name="T39" fmla="*/ 28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1">
                    <a:moveTo>
                      <a:pt x="16" y="28"/>
                    </a:moveTo>
                    <a:lnTo>
                      <a:pt x="16" y="28"/>
                    </a:lnTo>
                    <a:lnTo>
                      <a:pt x="13" y="21"/>
                    </a:lnTo>
                    <a:lnTo>
                      <a:pt x="11" y="16"/>
                    </a:lnTo>
                    <a:lnTo>
                      <a:pt x="10" y="15"/>
                    </a:lnTo>
                    <a:lnTo>
                      <a:pt x="10" y="14"/>
                    </a:lnTo>
                    <a:lnTo>
                      <a:pt x="9" y="14"/>
                    </a:lnTo>
                    <a:lnTo>
                      <a:pt x="8" y="13"/>
                    </a:lnTo>
                    <a:lnTo>
                      <a:pt x="6" y="8"/>
                    </a:lnTo>
                    <a:lnTo>
                      <a:pt x="4" y="0"/>
                    </a:lnTo>
                    <a:lnTo>
                      <a:pt x="0" y="1"/>
                    </a:lnTo>
                    <a:lnTo>
                      <a:pt x="3" y="9"/>
                    </a:lnTo>
                    <a:lnTo>
                      <a:pt x="5" y="14"/>
                    </a:lnTo>
                    <a:lnTo>
                      <a:pt x="6" y="16"/>
                    </a:lnTo>
                    <a:lnTo>
                      <a:pt x="6" y="17"/>
                    </a:lnTo>
                    <a:lnTo>
                      <a:pt x="7" y="17"/>
                    </a:lnTo>
                    <a:lnTo>
                      <a:pt x="8" y="18"/>
                    </a:lnTo>
                    <a:lnTo>
                      <a:pt x="10" y="22"/>
                    </a:lnTo>
                    <a:lnTo>
                      <a:pt x="12" y="30"/>
                    </a:lnTo>
                    <a:lnTo>
                      <a:pt x="16" y="2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2" name="Freeform 50">
                <a:extLst>
                  <a:ext uri="{FF2B5EF4-FFF2-40B4-BE49-F238E27FC236}">
                    <a16:creationId xmlns:a16="http://schemas.microsoft.com/office/drawing/2014/main" id="{053524A6-194D-FBFB-9194-EEC5D15D1790}"/>
                  </a:ext>
                </a:extLst>
              </p:cNvPr>
              <p:cNvSpPr>
                <a:spLocks/>
              </p:cNvSpPr>
              <p:nvPr/>
            </p:nvSpPr>
            <p:spPr bwMode="auto">
              <a:xfrm>
                <a:off x="4845" y="2804"/>
                <a:ext cx="43" cy="123"/>
              </a:xfrm>
              <a:custGeom>
                <a:avLst/>
                <a:gdLst>
                  <a:gd name="T0" fmla="*/ 42 w 43"/>
                  <a:gd name="T1" fmla="*/ 122 h 123"/>
                  <a:gd name="T2" fmla="*/ 42 w 43"/>
                  <a:gd name="T3" fmla="*/ 122 h 123"/>
                  <a:gd name="T4" fmla="*/ 42 w 43"/>
                  <a:gd name="T5" fmla="*/ 116 h 123"/>
                  <a:gd name="T6" fmla="*/ 42 w 43"/>
                  <a:gd name="T7" fmla="*/ 110 h 123"/>
                  <a:gd name="T8" fmla="*/ 40 w 43"/>
                  <a:gd name="T9" fmla="*/ 103 h 123"/>
                  <a:gd name="T10" fmla="*/ 38 w 43"/>
                  <a:gd name="T11" fmla="*/ 95 h 123"/>
                  <a:gd name="T12" fmla="*/ 36 w 43"/>
                  <a:gd name="T13" fmla="*/ 88 h 123"/>
                  <a:gd name="T14" fmla="*/ 33 w 43"/>
                  <a:gd name="T15" fmla="*/ 79 h 123"/>
                  <a:gd name="T16" fmla="*/ 30 w 43"/>
                  <a:gd name="T17" fmla="*/ 70 h 123"/>
                  <a:gd name="T18" fmla="*/ 26 w 43"/>
                  <a:gd name="T19" fmla="*/ 62 h 123"/>
                  <a:gd name="T20" fmla="*/ 23 w 43"/>
                  <a:gd name="T21" fmla="*/ 53 h 123"/>
                  <a:gd name="T22" fmla="*/ 20 w 43"/>
                  <a:gd name="T23" fmla="*/ 44 h 123"/>
                  <a:gd name="T24" fmla="*/ 16 w 43"/>
                  <a:gd name="T25" fmla="*/ 36 h 123"/>
                  <a:gd name="T26" fmla="*/ 13 w 43"/>
                  <a:gd name="T27" fmla="*/ 28 h 123"/>
                  <a:gd name="T28" fmla="*/ 10 w 43"/>
                  <a:gd name="T29" fmla="*/ 20 h 123"/>
                  <a:gd name="T30" fmla="*/ 8 w 43"/>
                  <a:gd name="T31" fmla="*/ 13 h 123"/>
                  <a:gd name="T32" fmla="*/ 5 w 43"/>
                  <a:gd name="T33" fmla="*/ 6 h 123"/>
                  <a:gd name="T34" fmla="*/ 4 w 43"/>
                  <a:gd name="T35" fmla="*/ 0 h 123"/>
                  <a:gd name="T36" fmla="*/ 0 w 43"/>
                  <a:gd name="T37" fmla="*/ 2 h 123"/>
                  <a:gd name="T38" fmla="*/ 1 w 43"/>
                  <a:gd name="T39" fmla="*/ 7 h 123"/>
                  <a:gd name="T40" fmla="*/ 4 w 43"/>
                  <a:gd name="T41" fmla="*/ 14 h 123"/>
                  <a:gd name="T42" fmla="*/ 6 w 43"/>
                  <a:gd name="T43" fmla="*/ 21 h 123"/>
                  <a:gd name="T44" fmla="*/ 9 w 43"/>
                  <a:gd name="T45" fmla="*/ 29 h 123"/>
                  <a:gd name="T46" fmla="*/ 13 w 43"/>
                  <a:gd name="T47" fmla="*/ 37 h 123"/>
                  <a:gd name="T48" fmla="*/ 16 w 43"/>
                  <a:gd name="T49" fmla="*/ 46 h 123"/>
                  <a:gd name="T50" fmla="*/ 20 w 43"/>
                  <a:gd name="T51" fmla="*/ 54 h 123"/>
                  <a:gd name="T52" fmla="*/ 23 w 43"/>
                  <a:gd name="T53" fmla="*/ 63 h 123"/>
                  <a:gd name="T54" fmla="*/ 26 w 43"/>
                  <a:gd name="T55" fmla="*/ 71 h 123"/>
                  <a:gd name="T56" fmla="*/ 30 w 43"/>
                  <a:gd name="T57" fmla="*/ 80 h 123"/>
                  <a:gd name="T58" fmla="*/ 32 w 43"/>
                  <a:gd name="T59" fmla="*/ 88 h 123"/>
                  <a:gd name="T60" fmla="*/ 35 w 43"/>
                  <a:gd name="T61" fmla="*/ 96 h 123"/>
                  <a:gd name="T62" fmla="*/ 37 w 43"/>
                  <a:gd name="T63" fmla="*/ 104 h 123"/>
                  <a:gd name="T64" fmla="*/ 38 w 43"/>
                  <a:gd name="T65" fmla="*/ 110 h 123"/>
                  <a:gd name="T66" fmla="*/ 38 w 43"/>
                  <a:gd name="T67" fmla="*/ 116 h 123"/>
                  <a:gd name="T68" fmla="*/ 38 w 43"/>
                  <a:gd name="T69" fmla="*/ 122 h 123"/>
                  <a:gd name="T70" fmla="*/ 42 w 43"/>
                  <a:gd name="T71" fmla="*/ 122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23">
                    <a:moveTo>
                      <a:pt x="42" y="122"/>
                    </a:moveTo>
                    <a:lnTo>
                      <a:pt x="42" y="122"/>
                    </a:lnTo>
                    <a:lnTo>
                      <a:pt x="42" y="116"/>
                    </a:lnTo>
                    <a:lnTo>
                      <a:pt x="42" y="110"/>
                    </a:lnTo>
                    <a:lnTo>
                      <a:pt x="40" y="103"/>
                    </a:lnTo>
                    <a:lnTo>
                      <a:pt x="38" y="95"/>
                    </a:lnTo>
                    <a:lnTo>
                      <a:pt x="36" y="88"/>
                    </a:lnTo>
                    <a:lnTo>
                      <a:pt x="33" y="79"/>
                    </a:lnTo>
                    <a:lnTo>
                      <a:pt x="30" y="70"/>
                    </a:lnTo>
                    <a:lnTo>
                      <a:pt x="26" y="62"/>
                    </a:lnTo>
                    <a:lnTo>
                      <a:pt x="23" y="53"/>
                    </a:lnTo>
                    <a:lnTo>
                      <a:pt x="20" y="44"/>
                    </a:lnTo>
                    <a:lnTo>
                      <a:pt x="16" y="36"/>
                    </a:lnTo>
                    <a:lnTo>
                      <a:pt x="13" y="28"/>
                    </a:lnTo>
                    <a:lnTo>
                      <a:pt x="10" y="20"/>
                    </a:lnTo>
                    <a:lnTo>
                      <a:pt x="8" y="13"/>
                    </a:lnTo>
                    <a:lnTo>
                      <a:pt x="5" y="6"/>
                    </a:lnTo>
                    <a:lnTo>
                      <a:pt x="4" y="0"/>
                    </a:lnTo>
                    <a:lnTo>
                      <a:pt x="0" y="2"/>
                    </a:lnTo>
                    <a:lnTo>
                      <a:pt x="1" y="7"/>
                    </a:lnTo>
                    <a:lnTo>
                      <a:pt x="4" y="14"/>
                    </a:lnTo>
                    <a:lnTo>
                      <a:pt x="6" y="21"/>
                    </a:lnTo>
                    <a:lnTo>
                      <a:pt x="9" y="29"/>
                    </a:lnTo>
                    <a:lnTo>
                      <a:pt x="13" y="37"/>
                    </a:lnTo>
                    <a:lnTo>
                      <a:pt x="16" y="46"/>
                    </a:lnTo>
                    <a:lnTo>
                      <a:pt x="20" y="54"/>
                    </a:lnTo>
                    <a:lnTo>
                      <a:pt x="23" y="63"/>
                    </a:lnTo>
                    <a:lnTo>
                      <a:pt x="26" y="71"/>
                    </a:lnTo>
                    <a:lnTo>
                      <a:pt x="30" y="80"/>
                    </a:lnTo>
                    <a:lnTo>
                      <a:pt x="32" y="88"/>
                    </a:lnTo>
                    <a:lnTo>
                      <a:pt x="35" y="96"/>
                    </a:lnTo>
                    <a:lnTo>
                      <a:pt x="37" y="104"/>
                    </a:lnTo>
                    <a:lnTo>
                      <a:pt x="38" y="110"/>
                    </a:lnTo>
                    <a:lnTo>
                      <a:pt x="38" y="116"/>
                    </a:lnTo>
                    <a:lnTo>
                      <a:pt x="38" y="122"/>
                    </a:lnTo>
                    <a:lnTo>
                      <a:pt x="42" y="12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3" name="Freeform 51">
                <a:extLst>
                  <a:ext uri="{FF2B5EF4-FFF2-40B4-BE49-F238E27FC236}">
                    <a16:creationId xmlns:a16="http://schemas.microsoft.com/office/drawing/2014/main" id="{C52943E7-9B1E-822B-4EC5-A40D5875A8CC}"/>
                  </a:ext>
                </a:extLst>
              </p:cNvPr>
              <p:cNvSpPr>
                <a:spLocks/>
              </p:cNvSpPr>
              <p:nvPr/>
            </p:nvSpPr>
            <p:spPr bwMode="auto">
              <a:xfrm>
                <a:off x="4880" y="2926"/>
                <a:ext cx="28" cy="138"/>
              </a:xfrm>
              <a:custGeom>
                <a:avLst/>
                <a:gdLst>
                  <a:gd name="T0" fmla="*/ 27 w 28"/>
                  <a:gd name="T1" fmla="*/ 135 h 138"/>
                  <a:gd name="T2" fmla="*/ 27 w 28"/>
                  <a:gd name="T3" fmla="*/ 135 h 138"/>
                  <a:gd name="T4" fmla="*/ 22 w 28"/>
                  <a:gd name="T5" fmla="*/ 125 h 138"/>
                  <a:gd name="T6" fmla="*/ 18 w 28"/>
                  <a:gd name="T7" fmla="*/ 117 h 138"/>
                  <a:gd name="T8" fmla="*/ 14 w 28"/>
                  <a:gd name="T9" fmla="*/ 108 h 138"/>
                  <a:gd name="T10" fmla="*/ 11 w 28"/>
                  <a:gd name="T11" fmla="*/ 100 h 138"/>
                  <a:gd name="T12" fmla="*/ 9 w 28"/>
                  <a:gd name="T13" fmla="*/ 92 h 138"/>
                  <a:gd name="T14" fmla="*/ 7 w 28"/>
                  <a:gd name="T15" fmla="*/ 84 h 138"/>
                  <a:gd name="T16" fmla="*/ 5 w 28"/>
                  <a:gd name="T17" fmla="*/ 76 h 138"/>
                  <a:gd name="T18" fmla="*/ 5 w 28"/>
                  <a:gd name="T19" fmla="*/ 69 h 138"/>
                  <a:gd name="T20" fmla="*/ 4 w 28"/>
                  <a:gd name="T21" fmla="*/ 61 h 138"/>
                  <a:gd name="T22" fmla="*/ 4 w 28"/>
                  <a:gd name="T23" fmla="*/ 53 h 138"/>
                  <a:gd name="T24" fmla="*/ 4 w 28"/>
                  <a:gd name="T25" fmla="*/ 45 h 138"/>
                  <a:gd name="T26" fmla="*/ 5 w 28"/>
                  <a:gd name="T27" fmla="*/ 37 h 138"/>
                  <a:gd name="T28" fmla="*/ 5 w 28"/>
                  <a:gd name="T29" fmla="*/ 28 h 138"/>
                  <a:gd name="T30" fmla="*/ 6 w 28"/>
                  <a:gd name="T31" fmla="*/ 19 h 138"/>
                  <a:gd name="T32" fmla="*/ 7 w 28"/>
                  <a:gd name="T33" fmla="*/ 10 h 138"/>
                  <a:gd name="T34" fmla="*/ 7 w 28"/>
                  <a:gd name="T35" fmla="*/ 0 h 138"/>
                  <a:gd name="T36" fmla="*/ 3 w 28"/>
                  <a:gd name="T37" fmla="*/ 0 h 138"/>
                  <a:gd name="T38" fmla="*/ 3 w 28"/>
                  <a:gd name="T39" fmla="*/ 10 h 138"/>
                  <a:gd name="T40" fmla="*/ 2 w 28"/>
                  <a:gd name="T41" fmla="*/ 19 h 138"/>
                  <a:gd name="T42" fmla="*/ 1 w 28"/>
                  <a:gd name="T43" fmla="*/ 28 h 138"/>
                  <a:gd name="T44" fmla="*/ 1 w 28"/>
                  <a:gd name="T45" fmla="*/ 37 h 138"/>
                  <a:gd name="T46" fmla="*/ 0 w 28"/>
                  <a:gd name="T47" fmla="*/ 45 h 138"/>
                  <a:gd name="T48" fmla="*/ 0 w 28"/>
                  <a:gd name="T49" fmla="*/ 53 h 138"/>
                  <a:gd name="T50" fmla="*/ 0 w 28"/>
                  <a:gd name="T51" fmla="*/ 61 h 138"/>
                  <a:gd name="T52" fmla="*/ 1 w 28"/>
                  <a:gd name="T53" fmla="*/ 69 h 138"/>
                  <a:gd name="T54" fmla="*/ 2 w 28"/>
                  <a:gd name="T55" fmla="*/ 77 h 138"/>
                  <a:gd name="T56" fmla="*/ 3 w 28"/>
                  <a:gd name="T57" fmla="*/ 85 h 138"/>
                  <a:gd name="T58" fmla="*/ 5 w 28"/>
                  <a:gd name="T59" fmla="*/ 93 h 138"/>
                  <a:gd name="T60" fmla="*/ 7 w 28"/>
                  <a:gd name="T61" fmla="*/ 101 h 138"/>
                  <a:gd name="T62" fmla="*/ 10 w 28"/>
                  <a:gd name="T63" fmla="*/ 109 h 138"/>
                  <a:gd name="T64" fmla="*/ 14 w 28"/>
                  <a:gd name="T65" fmla="*/ 118 h 138"/>
                  <a:gd name="T66" fmla="*/ 18 w 28"/>
                  <a:gd name="T67" fmla="*/ 127 h 138"/>
                  <a:gd name="T68" fmla="*/ 24 w 28"/>
                  <a:gd name="T69" fmla="*/ 137 h 138"/>
                  <a:gd name="T70" fmla="*/ 27 w 28"/>
                  <a:gd name="T71" fmla="*/ 135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8" h="138">
                    <a:moveTo>
                      <a:pt x="27" y="135"/>
                    </a:moveTo>
                    <a:lnTo>
                      <a:pt x="27" y="135"/>
                    </a:lnTo>
                    <a:lnTo>
                      <a:pt x="22" y="125"/>
                    </a:lnTo>
                    <a:lnTo>
                      <a:pt x="18" y="117"/>
                    </a:lnTo>
                    <a:lnTo>
                      <a:pt x="14" y="108"/>
                    </a:lnTo>
                    <a:lnTo>
                      <a:pt x="11" y="100"/>
                    </a:lnTo>
                    <a:lnTo>
                      <a:pt x="9" y="92"/>
                    </a:lnTo>
                    <a:lnTo>
                      <a:pt x="7" y="84"/>
                    </a:lnTo>
                    <a:lnTo>
                      <a:pt x="5" y="76"/>
                    </a:lnTo>
                    <a:lnTo>
                      <a:pt x="5" y="69"/>
                    </a:lnTo>
                    <a:lnTo>
                      <a:pt x="4" y="61"/>
                    </a:lnTo>
                    <a:lnTo>
                      <a:pt x="4" y="53"/>
                    </a:lnTo>
                    <a:lnTo>
                      <a:pt x="4" y="45"/>
                    </a:lnTo>
                    <a:lnTo>
                      <a:pt x="5" y="37"/>
                    </a:lnTo>
                    <a:lnTo>
                      <a:pt x="5" y="28"/>
                    </a:lnTo>
                    <a:lnTo>
                      <a:pt x="6" y="19"/>
                    </a:lnTo>
                    <a:lnTo>
                      <a:pt x="7" y="10"/>
                    </a:lnTo>
                    <a:lnTo>
                      <a:pt x="7" y="0"/>
                    </a:lnTo>
                    <a:lnTo>
                      <a:pt x="3" y="0"/>
                    </a:lnTo>
                    <a:lnTo>
                      <a:pt x="3" y="10"/>
                    </a:lnTo>
                    <a:lnTo>
                      <a:pt x="2" y="19"/>
                    </a:lnTo>
                    <a:lnTo>
                      <a:pt x="1" y="28"/>
                    </a:lnTo>
                    <a:lnTo>
                      <a:pt x="1" y="37"/>
                    </a:lnTo>
                    <a:lnTo>
                      <a:pt x="0" y="45"/>
                    </a:lnTo>
                    <a:lnTo>
                      <a:pt x="0" y="53"/>
                    </a:lnTo>
                    <a:lnTo>
                      <a:pt x="0" y="61"/>
                    </a:lnTo>
                    <a:lnTo>
                      <a:pt x="1" y="69"/>
                    </a:lnTo>
                    <a:lnTo>
                      <a:pt x="2" y="77"/>
                    </a:lnTo>
                    <a:lnTo>
                      <a:pt x="3" y="85"/>
                    </a:lnTo>
                    <a:lnTo>
                      <a:pt x="5" y="93"/>
                    </a:lnTo>
                    <a:lnTo>
                      <a:pt x="7" y="101"/>
                    </a:lnTo>
                    <a:lnTo>
                      <a:pt x="10" y="109"/>
                    </a:lnTo>
                    <a:lnTo>
                      <a:pt x="14" y="118"/>
                    </a:lnTo>
                    <a:lnTo>
                      <a:pt x="18" y="127"/>
                    </a:lnTo>
                    <a:lnTo>
                      <a:pt x="24" y="137"/>
                    </a:lnTo>
                    <a:lnTo>
                      <a:pt x="27" y="13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4" name="Freeform 52">
                <a:extLst>
                  <a:ext uri="{FF2B5EF4-FFF2-40B4-BE49-F238E27FC236}">
                    <a16:creationId xmlns:a16="http://schemas.microsoft.com/office/drawing/2014/main" id="{86BA8DBD-78D9-F788-4FC1-C920CCB39CF0}"/>
                  </a:ext>
                </a:extLst>
              </p:cNvPr>
              <p:cNvSpPr>
                <a:spLocks/>
              </p:cNvSpPr>
              <p:nvPr/>
            </p:nvSpPr>
            <p:spPr bwMode="auto">
              <a:xfrm>
                <a:off x="4904" y="3061"/>
                <a:ext cx="73" cy="167"/>
              </a:xfrm>
              <a:custGeom>
                <a:avLst/>
                <a:gdLst>
                  <a:gd name="T0" fmla="*/ 68 w 73"/>
                  <a:gd name="T1" fmla="*/ 166 h 167"/>
                  <a:gd name="T2" fmla="*/ 72 w 73"/>
                  <a:gd name="T3" fmla="*/ 165 h 167"/>
                  <a:gd name="T4" fmla="*/ 66 w 73"/>
                  <a:gd name="T5" fmla="*/ 155 h 167"/>
                  <a:gd name="T6" fmla="*/ 62 w 73"/>
                  <a:gd name="T7" fmla="*/ 146 h 167"/>
                  <a:gd name="T8" fmla="*/ 57 w 73"/>
                  <a:gd name="T9" fmla="*/ 136 h 167"/>
                  <a:gd name="T10" fmla="*/ 53 w 73"/>
                  <a:gd name="T11" fmla="*/ 126 h 167"/>
                  <a:gd name="T12" fmla="*/ 49 w 73"/>
                  <a:gd name="T13" fmla="*/ 116 h 167"/>
                  <a:gd name="T14" fmla="*/ 45 w 73"/>
                  <a:gd name="T15" fmla="*/ 105 h 167"/>
                  <a:gd name="T16" fmla="*/ 41 w 73"/>
                  <a:gd name="T17" fmla="*/ 94 h 167"/>
                  <a:gd name="T18" fmla="*/ 37 w 73"/>
                  <a:gd name="T19" fmla="*/ 82 h 167"/>
                  <a:gd name="T20" fmla="*/ 33 w 73"/>
                  <a:gd name="T21" fmla="*/ 71 h 167"/>
                  <a:gd name="T22" fmla="*/ 30 w 73"/>
                  <a:gd name="T23" fmla="*/ 60 h 167"/>
                  <a:gd name="T24" fmla="*/ 26 w 73"/>
                  <a:gd name="T25" fmla="*/ 49 h 167"/>
                  <a:gd name="T26" fmla="*/ 21 w 73"/>
                  <a:gd name="T27" fmla="*/ 39 h 167"/>
                  <a:gd name="T28" fmla="*/ 17 w 73"/>
                  <a:gd name="T29" fmla="*/ 28 h 167"/>
                  <a:gd name="T30" fmla="*/ 13 w 73"/>
                  <a:gd name="T31" fmla="*/ 18 h 167"/>
                  <a:gd name="T32" fmla="*/ 8 w 73"/>
                  <a:gd name="T33" fmla="*/ 9 h 167"/>
                  <a:gd name="T34" fmla="*/ 3 w 73"/>
                  <a:gd name="T35" fmla="*/ 0 h 167"/>
                  <a:gd name="T36" fmla="*/ 0 w 73"/>
                  <a:gd name="T37" fmla="*/ 2 h 167"/>
                  <a:gd name="T38" fmla="*/ 4 w 73"/>
                  <a:gd name="T39" fmla="*/ 11 h 167"/>
                  <a:gd name="T40" fmla="*/ 9 w 73"/>
                  <a:gd name="T41" fmla="*/ 20 h 167"/>
                  <a:gd name="T42" fmla="*/ 13 w 73"/>
                  <a:gd name="T43" fmla="*/ 30 h 167"/>
                  <a:gd name="T44" fmla="*/ 18 w 73"/>
                  <a:gd name="T45" fmla="*/ 39 h 167"/>
                  <a:gd name="T46" fmla="*/ 22 w 73"/>
                  <a:gd name="T47" fmla="*/ 50 h 167"/>
                  <a:gd name="T48" fmla="*/ 26 w 73"/>
                  <a:gd name="T49" fmla="*/ 61 h 167"/>
                  <a:gd name="T50" fmla="*/ 30 w 73"/>
                  <a:gd name="T51" fmla="*/ 72 h 167"/>
                  <a:gd name="T52" fmla="*/ 33 w 73"/>
                  <a:gd name="T53" fmla="*/ 83 h 167"/>
                  <a:gd name="T54" fmla="*/ 37 w 73"/>
                  <a:gd name="T55" fmla="*/ 95 h 167"/>
                  <a:gd name="T56" fmla="*/ 41 w 73"/>
                  <a:gd name="T57" fmla="*/ 105 h 167"/>
                  <a:gd name="T58" fmla="*/ 45 w 73"/>
                  <a:gd name="T59" fmla="*/ 117 h 167"/>
                  <a:gd name="T60" fmla="*/ 49 w 73"/>
                  <a:gd name="T61" fmla="*/ 127 h 167"/>
                  <a:gd name="T62" fmla="*/ 54 w 73"/>
                  <a:gd name="T63" fmla="*/ 138 h 167"/>
                  <a:gd name="T64" fmla="*/ 58 w 73"/>
                  <a:gd name="T65" fmla="*/ 148 h 167"/>
                  <a:gd name="T66" fmla="*/ 64 w 73"/>
                  <a:gd name="T67" fmla="*/ 157 h 167"/>
                  <a:gd name="T68" fmla="*/ 69 w 73"/>
                  <a:gd name="T69" fmla="*/ 166 h 167"/>
                  <a:gd name="T70" fmla="*/ 72 w 73"/>
                  <a:gd name="T71" fmla="*/ 165 h 167"/>
                  <a:gd name="T72" fmla="*/ 68 w 73"/>
                  <a:gd name="T73" fmla="*/ 166 h 1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167">
                    <a:moveTo>
                      <a:pt x="68" y="166"/>
                    </a:moveTo>
                    <a:lnTo>
                      <a:pt x="72" y="165"/>
                    </a:lnTo>
                    <a:lnTo>
                      <a:pt x="66" y="155"/>
                    </a:lnTo>
                    <a:lnTo>
                      <a:pt x="62" y="146"/>
                    </a:lnTo>
                    <a:lnTo>
                      <a:pt x="57" y="136"/>
                    </a:lnTo>
                    <a:lnTo>
                      <a:pt x="53" y="126"/>
                    </a:lnTo>
                    <a:lnTo>
                      <a:pt x="49" y="116"/>
                    </a:lnTo>
                    <a:lnTo>
                      <a:pt x="45" y="105"/>
                    </a:lnTo>
                    <a:lnTo>
                      <a:pt x="41" y="94"/>
                    </a:lnTo>
                    <a:lnTo>
                      <a:pt x="37" y="82"/>
                    </a:lnTo>
                    <a:lnTo>
                      <a:pt x="33" y="71"/>
                    </a:lnTo>
                    <a:lnTo>
                      <a:pt x="30" y="60"/>
                    </a:lnTo>
                    <a:lnTo>
                      <a:pt x="26" y="49"/>
                    </a:lnTo>
                    <a:lnTo>
                      <a:pt x="21" y="39"/>
                    </a:lnTo>
                    <a:lnTo>
                      <a:pt x="17" y="28"/>
                    </a:lnTo>
                    <a:lnTo>
                      <a:pt x="13" y="18"/>
                    </a:lnTo>
                    <a:lnTo>
                      <a:pt x="8" y="9"/>
                    </a:lnTo>
                    <a:lnTo>
                      <a:pt x="3" y="0"/>
                    </a:lnTo>
                    <a:lnTo>
                      <a:pt x="0" y="2"/>
                    </a:lnTo>
                    <a:lnTo>
                      <a:pt x="4" y="11"/>
                    </a:lnTo>
                    <a:lnTo>
                      <a:pt x="9" y="20"/>
                    </a:lnTo>
                    <a:lnTo>
                      <a:pt x="13" y="30"/>
                    </a:lnTo>
                    <a:lnTo>
                      <a:pt x="18" y="39"/>
                    </a:lnTo>
                    <a:lnTo>
                      <a:pt x="22" y="50"/>
                    </a:lnTo>
                    <a:lnTo>
                      <a:pt x="26" y="61"/>
                    </a:lnTo>
                    <a:lnTo>
                      <a:pt x="30" y="72"/>
                    </a:lnTo>
                    <a:lnTo>
                      <a:pt x="33" y="83"/>
                    </a:lnTo>
                    <a:lnTo>
                      <a:pt x="37" y="95"/>
                    </a:lnTo>
                    <a:lnTo>
                      <a:pt x="41" y="105"/>
                    </a:lnTo>
                    <a:lnTo>
                      <a:pt x="45" y="117"/>
                    </a:lnTo>
                    <a:lnTo>
                      <a:pt x="49" y="127"/>
                    </a:lnTo>
                    <a:lnTo>
                      <a:pt x="54" y="138"/>
                    </a:lnTo>
                    <a:lnTo>
                      <a:pt x="58" y="148"/>
                    </a:lnTo>
                    <a:lnTo>
                      <a:pt x="64" y="157"/>
                    </a:lnTo>
                    <a:lnTo>
                      <a:pt x="69" y="166"/>
                    </a:lnTo>
                    <a:lnTo>
                      <a:pt x="72" y="165"/>
                    </a:lnTo>
                    <a:lnTo>
                      <a:pt x="68" y="16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5" name="Freeform 53">
                <a:extLst>
                  <a:ext uri="{FF2B5EF4-FFF2-40B4-BE49-F238E27FC236}">
                    <a16:creationId xmlns:a16="http://schemas.microsoft.com/office/drawing/2014/main" id="{E4A42BE5-D493-99D3-D706-E004C63F89A1}"/>
                  </a:ext>
                </a:extLst>
              </p:cNvPr>
              <p:cNvSpPr>
                <a:spLocks/>
              </p:cNvSpPr>
              <p:nvPr/>
            </p:nvSpPr>
            <p:spPr bwMode="auto">
              <a:xfrm>
                <a:off x="4972" y="3223"/>
                <a:ext cx="20" cy="17"/>
              </a:xfrm>
              <a:custGeom>
                <a:avLst/>
                <a:gdLst>
                  <a:gd name="T0" fmla="*/ 17 w 20"/>
                  <a:gd name="T1" fmla="*/ 8 h 17"/>
                  <a:gd name="T2" fmla="*/ 17 w 20"/>
                  <a:gd name="T3" fmla="*/ 8 h 17"/>
                  <a:gd name="T4" fmla="*/ 15 w 20"/>
                  <a:gd name="T5" fmla="*/ 8 h 17"/>
                  <a:gd name="T6" fmla="*/ 13 w 20"/>
                  <a:gd name="T7" fmla="*/ 8 h 17"/>
                  <a:gd name="T8" fmla="*/ 10 w 20"/>
                  <a:gd name="T9" fmla="*/ 7 h 17"/>
                  <a:gd name="T10" fmla="*/ 7 w 20"/>
                  <a:gd name="T11" fmla="*/ 5 h 17"/>
                  <a:gd name="T12" fmla="*/ 5 w 20"/>
                  <a:gd name="T13" fmla="*/ 1 h 17"/>
                  <a:gd name="T14" fmla="*/ 3 w 20"/>
                  <a:gd name="T15" fmla="*/ 0 h 17"/>
                  <a:gd name="T16" fmla="*/ 0 w 20"/>
                  <a:gd name="T17" fmla="*/ 1 h 17"/>
                  <a:gd name="T18" fmla="*/ 0 w 20"/>
                  <a:gd name="T19" fmla="*/ 7 h 17"/>
                  <a:gd name="T20" fmla="*/ 4 w 20"/>
                  <a:gd name="T21" fmla="*/ 5 h 17"/>
                  <a:gd name="T22" fmla="*/ 2 w 20"/>
                  <a:gd name="T23" fmla="*/ 7 h 17"/>
                  <a:gd name="T24" fmla="*/ 3 w 20"/>
                  <a:gd name="T25" fmla="*/ 7 h 17"/>
                  <a:gd name="T26" fmla="*/ 6 w 20"/>
                  <a:gd name="T27" fmla="*/ 10 h 17"/>
                  <a:gd name="T28" fmla="*/ 8 w 20"/>
                  <a:gd name="T29" fmla="*/ 14 h 17"/>
                  <a:gd name="T30" fmla="*/ 12 w 20"/>
                  <a:gd name="T31" fmla="*/ 16 h 17"/>
                  <a:gd name="T32" fmla="*/ 15 w 20"/>
                  <a:gd name="T33" fmla="*/ 16 h 17"/>
                  <a:gd name="T34" fmla="*/ 19 w 20"/>
                  <a:gd name="T35" fmla="*/ 14 h 17"/>
                  <a:gd name="T36" fmla="*/ 17 w 20"/>
                  <a:gd name="T37" fmla="*/ 8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7">
                    <a:moveTo>
                      <a:pt x="17" y="8"/>
                    </a:moveTo>
                    <a:lnTo>
                      <a:pt x="17" y="8"/>
                    </a:lnTo>
                    <a:lnTo>
                      <a:pt x="15" y="8"/>
                    </a:lnTo>
                    <a:lnTo>
                      <a:pt x="13" y="8"/>
                    </a:lnTo>
                    <a:lnTo>
                      <a:pt x="10" y="7"/>
                    </a:lnTo>
                    <a:lnTo>
                      <a:pt x="7" y="5"/>
                    </a:lnTo>
                    <a:lnTo>
                      <a:pt x="5" y="1"/>
                    </a:lnTo>
                    <a:lnTo>
                      <a:pt x="3" y="0"/>
                    </a:lnTo>
                    <a:lnTo>
                      <a:pt x="0" y="1"/>
                    </a:lnTo>
                    <a:lnTo>
                      <a:pt x="0" y="7"/>
                    </a:lnTo>
                    <a:lnTo>
                      <a:pt x="4" y="5"/>
                    </a:lnTo>
                    <a:lnTo>
                      <a:pt x="2" y="7"/>
                    </a:lnTo>
                    <a:lnTo>
                      <a:pt x="3" y="7"/>
                    </a:lnTo>
                    <a:lnTo>
                      <a:pt x="6" y="10"/>
                    </a:lnTo>
                    <a:lnTo>
                      <a:pt x="8" y="14"/>
                    </a:lnTo>
                    <a:lnTo>
                      <a:pt x="12" y="16"/>
                    </a:lnTo>
                    <a:lnTo>
                      <a:pt x="15" y="16"/>
                    </a:lnTo>
                    <a:lnTo>
                      <a:pt x="19" y="14"/>
                    </a:lnTo>
                    <a:lnTo>
                      <a:pt x="17"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6" name="Freeform 54">
                <a:extLst>
                  <a:ext uri="{FF2B5EF4-FFF2-40B4-BE49-F238E27FC236}">
                    <a16:creationId xmlns:a16="http://schemas.microsoft.com/office/drawing/2014/main" id="{8080E99F-3142-6B12-AFAD-E4D472684F61}"/>
                  </a:ext>
                </a:extLst>
              </p:cNvPr>
              <p:cNvSpPr>
                <a:spLocks/>
              </p:cNvSpPr>
              <p:nvPr/>
            </p:nvSpPr>
            <p:spPr bwMode="auto">
              <a:xfrm>
                <a:off x="4964" y="3098"/>
                <a:ext cx="32" cy="134"/>
              </a:xfrm>
              <a:custGeom>
                <a:avLst/>
                <a:gdLst>
                  <a:gd name="T0" fmla="*/ 5 w 32"/>
                  <a:gd name="T1" fmla="*/ 6 h 134"/>
                  <a:gd name="T2" fmla="*/ 1 w 32"/>
                  <a:gd name="T3" fmla="*/ 6 h 134"/>
                  <a:gd name="T4" fmla="*/ 0 w 32"/>
                  <a:gd name="T5" fmla="*/ 13 h 134"/>
                  <a:gd name="T6" fmla="*/ 2 w 32"/>
                  <a:gd name="T7" fmla="*/ 21 h 134"/>
                  <a:gd name="T8" fmla="*/ 3 w 32"/>
                  <a:gd name="T9" fmla="*/ 30 h 134"/>
                  <a:gd name="T10" fmla="*/ 5 w 32"/>
                  <a:gd name="T11" fmla="*/ 39 h 134"/>
                  <a:gd name="T12" fmla="*/ 8 w 32"/>
                  <a:gd name="T13" fmla="*/ 48 h 134"/>
                  <a:gd name="T14" fmla="*/ 11 w 32"/>
                  <a:gd name="T15" fmla="*/ 58 h 134"/>
                  <a:gd name="T16" fmla="*/ 14 w 32"/>
                  <a:gd name="T17" fmla="*/ 68 h 134"/>
                  <a:gd name="T18" fmla="*/ 17 w 32"/>
                  <a:gd name="T19" fmla="*/ 77 h 134"/>
                  <a:gd name="T20" fmla="*/ 20 w 32"/>
                  <a:gd name="T21" fmla="*/ 87 h 134"/>
                  <a:gd name="T22" fmla="*/ 22 w 32"/>
                  <a:gd name="T23" fmla="*/ 96 h 134"/>
                  <a:gd name="T24" fmla="*/ 25 w 32"/>
                  <a:gd name="T25" fmla="*/ 104 h 134"/>
                  <a:gd name="T26" fmla="*/ 26 w 32"/>
                  <a:gd name="T27" fmla="*/ 112 h 134"/>
                  <a:gd name="T28" fmla="*/ 27 w 32"/>
                  <a:gd name="T29" fmla="*/ 118 h 134"/>
                  <a:gd name="T30" fmla="*/ 27 w 32"/>
                  <a:gd name="T31" fmla="*/ 124 h 134"/>
                  <a:gd name="T32" fmla="*/ 26 w 32"/>
                  <a:gd name="T33" fmla="*/ 128 h 134"/>
                  <a:gd name="T34" fmla="*/ 25 w 32"/>
                  <a:gd name="T35" fmla="*/ 130 h 134"/>
                  <a:gd name="T36" fmla="*/ 27 w 32"/>
                  <a:gd name="T37" fmla="*/ 133 h 134"/>
                  <a:gd name="T38" fmla="*/ 30 w 32"/>
                  <a:gd name="T39" fmla="*/ 129 h 134"/>
                  <a:gd name="T40" fmla="*/ 31 w 32"/>
                  <a:gd name="T41" fmla="*/ 124 h 134"/>
                  <a:gd name="T42" fmla="*/ 31 w 32"/>
                  <a:gd name="T43" fmla="*/ 118 h 134"/>
                  <a:gd name="T44" fmla="*/ 30 w 32"/>
                  <a:gd name="T45" fmla="*/ 111 h 134"/>
                  <a:gd name="T46" fmla="*/ 29 w 32"/>
                  <a:gd name="T47" fmla="*/ 104 h 134"/>
                  <a:gd name="T48" fmla="*/ 26 w 32"/>
                  <a:gd name="T49" fmla="*/ 95 h 134"/>
                  <a:gd name="T50" fmla="*/ 24 w 32"/>
                  <a:gd name="T51" fmla="*/ 86 h 134"/>
                  <a:gd name="T52" fmla="*/ 21 w 32"/>
                  <a:gd name="T53" fmla="*/ 76 h 134"/>
                  <a:gd name="T54" fmla="*/ 17 w 32"/>
                  <a:gd name="T55" fmla="*/ 67 h 134"/>
                  <a:gd name="T56" fmla="*/ 14 w 32"/>
                  <a:gd name="T57" fmla="*/ 57 h 134"/>
                  <a:gd name="T58" fmla="*/ 12 w 32"/>
                  <a:gd name="T59" fmla="*/ 47 h 134"/>
                  <a:gd name="T60" fmla="*/ 9 w 32"/>
                  <a:gd name="T61" fmla="*/ 38 h 134"/>
                  <a:gd name="T62" fmla="*/ 7 w 32"/>
                  <a:gd name="T63" fmla="*/ 29 h 134"/>
                  <a:gd name="T64" fmla="*/ 5 w 32"/>
                  <a:gd name="T65" fmla="*/ 20 h 134"/>
                  <a:gd name="T66" fmla="*/ 4 w 32"/>
                  <a:gd name="T67" fmla="*/ 13 h 134"/>
                  <a:gd name="T68" fmla="*/ 5 w 32"/>
                  <a:gd name="T69" fmla="*/ 7 h 134"/>
                  <a:gd name="T70" fmla="*/ 1 w 32"/>
                  <a:gd name="T71" fmla="*/ 7 h 134"/>
                  <a:gd name="T72" fmla="*/ 5 w 32"/>
                  <a:gd name="T73" fmla="*/ 6 h 134"/>
                  <a:gd name="T74" fmla="*/ 2 w 32"/>
                  <a:gd name="T75" fmla="*/ 0 h 134"/>
                  <a:gd name="T76" fmla="*/ 1 w 32"/>
                  <a:gd name="T77" fmla="*/ 6 h 134"/>
                  <a:gd name="T78" fmla="*/ 5 w 32"/>
                  <a:gd name="T79" fmla="*/ 6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2" h="134">
                    <a:moveTo>
                      <a:pt x="5" y="6"/>
                    </a:moveTo>
                    <a:lnTo>
                      <a:pt x="1" y="6"/>
                    </a:lnTo>
                    <a:lnTo>
                      <a:pt x="0" y="13"/>
                    </a:lnTo>
                    <a:lnTo>
                      <a:pt x="2" y="21"/>
                    </a:lnTo>
                    <a:lnTo>
                      <a:pt x="3" y="30"/>
                    </a:lnTo>
                    <a:lnTo>
                      <a:pt x="5" y="39"/>
                    </a:lnTo>
                    <a:lnTo>
                      <a:pt x="8" y="48"/>
                    </a:lnTo>
                    <a:lnTo>
                      <a:pt x="11" y="58"/>
                    </a:lnTo>
                    <a:lnTo>
                      <a:pt x="14" y="68"/>
                    </a:lnTo>
                    <a:lnTo>
                      <a:pt x="17" y="77"/>
                    </a:lnTo>
                    <a:lnTo>
                      <a:pt x="20" y="87"/>
                    </a:lnTo>
                    <a:lnTo>
                      <a:pt x="22" y="96"/>
                    </a:lnTo>
                    <a:lnTo>
                      <a:pt x="25" y="104"/>
                    </a:lnTo>
                    <a:lnTo>
                      <a:pt x="26" y="112"/>
                    </a:lnTo>
                    <a:lnTo>
                      <a:pt x="27" y="118"/>
                    </a:lnTo>
                    <a:lnTo>
                      <a:pt x="27" y="124"/>
                    </a:lnTo>
                    <a:lnTo>
                      <a:pt x="26" y="128"/>
                    </a:lnTo>
                    <a:lnTo>
                      <a:pt x="25" y="130"/>
                    </a:lnTo>
                    <a:lnTo>
                      <a:pt x="27" y="133"/>
                    </a:lnTo>
                    <a:lnTo>
                      <a:pt x="30" y="129"/>
                    </a:lnTo>
                    <a:lnTo>
                      <a:pt x="31" y="124"/>
                    </a:lnTo>
                    <a:lnTo>
                      <a:pt x="31" y="118"/>
                    </a:lnTo>
                    <a:lnTo>
                      <a:pt x="30" y="111"/>
                    </a:lnTo>
                    <a:lnTo>
                      <a:pt x="29" y="104"/>
                    </a:lnTo>
                    <a:lnTo>
                      <a:pt x="26" y="95"/>
                    </a:lnTo>
                    <a:lnTo>
                      <a:pt x="24" y="86"/>
                    </a:lnTo>
                    <a:lnTo>
                      <a:pt x="21" y="76"/>
                    </a:lnTo>
                    <a:lnTo>
                      <a:pt x="17" y="67"/>
                    </a:lnTo>
                    <a:lnTo>
                      <a:pt x="14" y="57"/>
                    </a:lnTo>
                    <a:lnTo>
                      <a:pt x="12" y="47"/>
                    </a:lnTo>
                    <a:lnTo>
                      <a:pt x="9" y="38"/>
                    </a:lnTo>
                    <a:lnTo>
                      <a:pt x="7" y="29"/>
                    </a:lnTo>
                    <a:lnTo>
                      <a:pt x="5" y="20"/>
                    </a:lnTo>
                    <a:lnTo>
                      <a:pt x="4" y="13"/>
                    </a:lnTo>
                    <a:lnTo>
                      <a:pt x="5" y="7"/>
                    </a:lnTo>
                    <a:lnTo>
                      <a:pt x="1" y="7"/>
                    </a:lnTo>
                    <a:lnTo>
                      <a:pt x="5" y="6"/>
                    </a:lnTo>
                    <a:lnTo>
                      <a:pt x="2" y="0"/>
                    </a:lnTo>
                    <a:lnTo>
                      <a:pt x="1" y="6"/>
                    </a:lnTo>
                    <a:lnTo>
                      <a:pt x="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7" name="Freeform 55">
                <a:extLst>
                  <a:ext uri="{FF2B5EF4-FFF2-40B4-BE49-F238E27FC236}">
                    <a16:creationId xmlns:a16="http://schemas.microsoft.com/office/drawing/2014/main" id="{8546473B-C486-7E8E-2D98-8C4F736549E0}"/>
                  </a:ext>
                </a:extLst>
              </p:cNvPr>
              <p:cNvSpPr>
                <a:spLocks/>
              </p:cNvSpPr>
              <p:nvPr/>
            </p:nvSpPr>
            <p:spPr bwMode="auto">
              <a:xfrm>
                <a:off x="4965" y="3104"/>
                <a:ext cx="62" cy="154"/>
              </a:xfrm>
              <a:custGeom>
                <a:avLst/>
                <a:gdLst>
                  <a:gd name="T0" fmla="*/ 61 w 62"/>
                  <a:gd name="T1" fmla="*/ 149 h 154"/>
                  <a:gd name="T2" fmla="*/ 61 w 62"/>
                  <a:gd name="T3" fmla="*/ 149 h 154"/>
                  <a:gd name="T4" fmla="*/ 57 w 62"/>
                  <a:gd name="T5" fmla="*/ 147 h 154"/>
                  <a:gd name="T6" fmla="*/ 54 w 62"/>
                  <a:gd name="T7" fmla="*/ 144 h 154"/>
                  <a:gd name="T8" fmla="*/ 50 w 62"/>
                  <a:gd name="T9" fmla="*/ 139 h 154"/>
                  <a:gd name="T10" fmla="*/ 47 w 62"/>
                  <a:gd name="T11" fmla="*/ 132 h 154"/>
                  <a:gd name="T12" fmla="*/ 43 w 62"/>
                  <a:gd name="T13" fmla="*/ 123 h 154"/>
                  <a:gd name="T14" fmla="*/ 39 w 62"/>
                  <a:gd name="T15" fmla="*/ 113 h 154"/>
                  <a:gd name="T16" fmla="*/ 36 w 62"/>
                  <a:gd name="T17" fmla="*/ 103 h 154"/>
                  <a:gd name="T18" fmla="*/ 32 w 62"/>
                  <a:gd name="T19" fmla="*/ 91 h 154"/>
                  <a:gd name="T20" fmla="*/ 29 w 62"/>
                  <a:gd name="T21" fmla="*/ 79 h 154"/>
                  <a:gd name="T22" fmla="*/ 25 w 62"/>
                  <a:gd name="T23" fmla="*/ 67 h 154"/>
                  <a:gd name="T24" fmla="*/ 21 w 62"/>
                  <a:gd name="T25" fmla="*/ 55 h 154"/>
                  <a:gd name="T26" fmla="*/ 18 w 62"/>
                  <a:gd name="T27" fmla="*/ 43 h 154"/>
                  <a:gd name="T28" fmla="*/ 15 w 62"/>
                  <a:gd name="T29" fmla="*/ 31 h 154"/>
                  <a:gd name="T30" fmla="*/ 11 w 62"/>
                  <a:gd name="T31" fmla="*/ 20 h 154"/>
                  <a:gd name="T32" fmla="*/ 8 w 62"/>
                  <a:gd name="T33" fmla="*/ 10 h 154"/>
                  <a:gd name="T34" fmla="*/ 4 w 62"/>
                  <a:gd name="T35" fmla="*/ 0 h 154"/>
                  <a:gd name="T36" fmla="*/ 0 w 62"/>
                  <a:gd name="T37" fmla="*/ 1 h 154"/>
                  <a:gd name="T38" fmla="*/ 4 w 62"/>
                  <a:gd name="T39" fmla="*/ 10 h 154"/>
                  <a:gd name="T40" fmla="*/ 7 w 62"/>
                  <a:gd name="T41" fmla="*/ 21 h 154"/>
                  <a:gd name="T42" fmla="*/ 11 w 62"/>
                  <a:gd name="T43" fmla="*/ 32 h 154"/>
                  <a:gd name="T44" fmla="*/ 14 w 62"/>
                  <a:gd name="T45" fmla="*/ 44 h 154"/>
                  <a:gd name="T46" fmla="*/ 18 w 62"/>
                  <a:gd name="T47" fmla="*/ 56 h 154"/>
                  <a:gd name="T48" fmla="*/ 21 w 62"/>
                  <a:gd name="T49" fmla="*/ 68 h 154"/>
                  <a:gd name="T50" fmla="*/ 25 w 62"/>
                  <a:gd name="T51" fmla="*/ 80 h 154"/>
                  <a:gd name="T52" fmla="*/ 28 w 62"/>
                  <a:gd name="T53" fmla="*/ 92 h 154"/>
                  <a:gd name="T54" fmla="*/ 32 w 62"/>
                  <a:gd name="T55" fmla="*/ 104 h 154"/>
                  <a:gd name="T56" fmla="*/ 35 w 62"/>
                  <a:gd name="T57" fmla="*/ 114 h 154"/>
                  <a:gd name="T58" fmla="*/ 39 w 62"/>
                  <a:gd name="T59" fmla="*/ 124 h 154"/>
                  <a:gd name="T60" fmla="*/ 43 w 62"/>
                  <a:gd name="T61" fmla="*/ 133 h 154"/>
                  <a:gd name="T62" fmla="*/ 47 w 62"/>
                  <a:gd name="T63" fmla="*/ 140 h 154"/>
                  <a:gd name="T64" fmla="*/ 51 w 62"/>
                  <a:gd name="T65" fmla="*/ 147 h 154"/>
                  <a:gd name="T66" fmla="*/ 55 w 62"/>
                  <a:gd name="T67" fmla="*/ 150 h 154"/>
                  <a:gd name="T68" fmla="*/ 60 w 62"/>
                  <a:gd name="T69" fmla="*/ 153 h 154"/>
                  <a:gd name="T70" fmla="*/ 61 w 62"/>
                  <a:gd name="T71" fmla="*/ 149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154">
                    <a:moveTo>
                      <a:pt x="61" y="149"/>
                    </a:moveTo>
                    <a:lnTo>
                      <a:pt x="61" y="149"/>
                    </a:lnTo>
                    <a:lnTo>
                      <a:pt x="57" y="147"/>
                    </a:lnTo>
                    <a:lnTo>
                      <a:pt x="54" y="144"/>
                    </a:lnTo>
                    <a:lnTo>
                      <a:pt x="50" y="139"/>
                    </a:lnTo>
                    <a:lnTo>
                      <a:pt x="47" y="132"/>
                    </a:lnTo>
                    <a:lnTo>
                      <a:pt x="43" y="123"/>
                    </a:lnTo>
                    <a:lnTo>
                      <a:pt x="39" y="113"/>
                    </a:lnTo>
                    <a:lnTo>
                      <a:pt x="36" y="103"/>
                    </a:lnTo>
                    <a:lnTo>
                      <a:pt x="32" y="91"/>
                    </a:lnTo>
                    <a:lnTo>
                      <a:pt x="29" y="79"/>
                    </a:lnTo>
                    <a:lnTo>
                      <a:pt x="25" y="67"/>
                    </a:lnTo>
                    <a:lnTo>
                      <a:pt x="21" y="55"/>
                    </a:lnTo>
                    <a:lnTo>
                      <a:pt x="18" y="43"/>
                    </a:lnTo>
                    <a:lnTo>
                      <a:pt x="15" y="31"/>
                    </a:lnTo>
                    <a:lnTo>
                      <a:pt x="11" y="20"/>
                    </a:lnTo>
                    <a:lnTo>
                      <a:pt x="8" y="10"/>
                    </a:lnTo>
                    <a:lnTo>
                      <a:pt x="4" y="0"/>
                    </a:lnTo>
                    <a:lnTo>
                      <a:pt x="0" y="1"/>
                    </a:lnTo>
                    <a:lnTo>
                      <a:pt x="4" y="10"/>
                    </a:lnTo>
                    <a:lnTo>
                      <a:pt x="7" y="21"/>
                    </a:lnTo>
                    <a:lnTo>
                      <a:pt x="11" y="32"/>
                    </a:lnTo>
                    <a:lnTo>
                      <a:pt x="14" y="44"/>
                    </a:lnTo>
                    <a:lnTo>
                      <a:pt x="18" y="56"/>
                    </a:lnTo>
                    <a:lnTo>
                      <a:pt x="21" y="68"/>
                    </a:lnTo>
                    <a:lnTo>
                      <a:pt x="25" y="80"/>
                    </a:lnTo>
                    <a:lnTo>
                      <a:pt x="28" y="92"/>
                    </a:lnTo>
                    <a:lnTo>
                      <a:pt x="32" y="104"/>
                    </a:lnTo>
                    <a:lnTo>
                      <a:pt x="35" y="114"/>
                    </a:lnTo>
                    <a:lnTo>
                      <a:pt x="39" y="124"/>
                    </a:lnTo>
                    <a:lnTo>
                      <a:pt x="43" y="133"/>
                    </a:lnTo>
                    <a:lnTo>
                      <a:pt x="47" y="140"/>
                    </a:lnTo>
                    <a:lnTo>
                      <a:pt x="51" y="147"/>
                    </a:lnTo>
                    <a:lnTo>
                      <a:pt x="55" y="150"/>
                    </a:lnTo>
                    <a:lnTo>
                      <a:pt x="60" y="153"/>
                    </a:lnTo>
                    <a:lnTo>
                      <a:pt x="61" y="1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8" name="Freeform 56">
                <a:extLst>
                  <a:ext uri="{FF2B5EF4-FFF2-40B4-BE49-F238E27FC236}">
                    <a16:creationId xmlns:a16="http://schemas.microsoft.com/office/drawing/2014/main" id="{4667282F-D393-D9FD-9241-4C7DD3FF41C7}"/>
                  </a:ext>
                </a:extLst>
              </p:cNvPr>
              <p:cNvSpPr>
                <a:spLocks/>
              </p:cNvSpPr>
              <p:nvPr/>
            </p:nvSpPr>
            <p:spPr bwMode="auto">
              <a:xfrm>
                <a:off x="5022" y="3174"/>
                <a:ext cx="19" cy="84"/>
              </a:xfrm>
              <a:custGeom>
                <a:avLst/>
                <a:gdLst>
                  <a:gd name="T0" fmla="*/ 0 w 19"/>
                  <a:gd name="T1" fmla="*/ 1 h 84"/>
                  <a:gd name="T2" fmla="*/ 0 w 19"/>
                  <a:gd name="T3" fmla="*/ 1 h 84"/>
                  <a:gd name="T4" fmla="*/ 2 w 19"/>
                  <a:gd name="T5" fmla="*/ 6 h 84"/>
                  <a:gd name="T6" fmla="*/ 3 w 19"/>
                  <a:gd name="T7" fmla="*/ 12 h 84"/>
                  <a:gd name="T8" fmla="*/ 5 w 19"/>
                  <a:gd name="T9" fmla="*/ 18 h 84"/>
                  <a:gd name="T10" fmla="*/ 7 w 19"/>
                  <a:gd name="T11" fmla="*/ 25 h 84"/>
                  <a:gd name="T12" fmla="*/ 8 w 19"/>
                  <a:gd name="T13" fmla="*/ 32 h 84"/>
                  <a:gd name="T14" fmla="*/ 10 w 19"/>
                  <a:gd name="T15" fmla="*/ 39 h 84"/>
                  <a:gd name="T16" fmla="*/ 12 w 19"/>
                  <a:gd name="T17" fmla="*/ 46 h 84"/>
                  <a:gd name="T18" fmla="*/ 13 w 19"/>
                  <a:gd name="T19" fmla="*/ 53 h 84"/>
                  <a:gd name="T20" fmla="*/ 14 w 19"/>
                  <a:gd name="T21" fmla="*/ 58 h 84"/>
                  <a:gd name="T22" fmla="*/ 15 w 19"/>
                  <a:gd name="T23" fmla="*/ 64 h 84"/>
                  <a:gd name="T24" fmla="*/ 15 w 19"/>
                  <a:gd name="T25" fmla="*/ 69 h 84"/>
                  <a:gd name="T26" fmla="*/ 14 w 19"/>
                  <a:gd name="T27" fmla="*/ 73 h 84"/>
                  <a:gd name="T28" fmla="*/ 13 w 19"/>
                  <a:gd name="T29" fmla="*/ 76 h 84"/>
                  <a:gd name="T30" fmla="*/ 11 w 19"/>
                  <a:gd name="T31" fmla="*/ 79 h 84"/>
                  <a:gd name="T32" fmla="*/ 8 w 19"/>
                  <a:gd name="T33" fmla="*/ 79 h 84"/>
                  <a:gd name="T34" fmla="*/ 4 w 19"/>
                  <a:gd name="T35" fmla="*/ 79 h 84"/>
                  <a:gd name="T36" fmla="*/ 3 w 19"/>
                  <a:gd name="T37" fmla="*/ 83 h 84"/>
                  <a:gd name="T38" fmla="*/ 8 w 19"/>
                  <a:gd name="T39" fmla="*/ 83 h 84"/>
                  <a:gd name="T40" fmla="*/ 13 w 19"/>
                  <a:gd name="T41" fmla="*/ 81 h 84"/>
                  <a:gd name="T42" fmla="*/ 16 w 19"/>
                  <a:gd name="T43" fmla="*/ 78 h 84"/>
                  <a:gd name="T44" fmla="*/ 18 w 19"/>
                  <a:gd name="T45" fmla="*/ 74 h 84"/>
                  <a:gd name="T46" fmla="*/ 18 w 19"/>
                  <a:gd name="T47" fmla="*/ 69 h 84"/>
                  <a:gd name="T48" fmla="*/ 18 w 19"/>
                  <a:gd name="T49" fmla="*/ 64 h 84"/>
                  <a:gd name="T50" fmla="*/ 18 w 19"/>
                  <a:gd name="T51" fmla="*/ 58 h 84"/>
                  <a:gd name="T52" fmla="*/ 17 w 19"/>
                  <a:gd name="T53" fmla="*/ 52 h 84"/>
                  <a:gd name="T54" fmla="*/ 16 w 19"/>
                  <a:gd name="T55" fmla="*/ 45 h 84"/>
                  <a:gd name="T56" fmla="*/ 14 w 19"/>
                  <a:gd name="T57" fmla="*/ 38 h 84"/>
                  <a:gd name="T58" fmla="*/ 12 w 19"/>
                  <a:gd name="T59" fmla="*/ 31 h 84"/>
                  <a:gd name="T60" fmla="*/ 11 w 19"/>
                  <a:gd name="T61" fmla="*/ 24 h 84"/>
                  <a:gd name="T62" fmla="*/ 9 w 19"/>
                  <a:gd name="T63" fmla="*/ 18 h 84"/>
                  <a:gd name="T64" fmla="*/ 7 w 19"/>
                  <a:gd name="T65" fmla="*/ 11 h 84"/>
                  <a:gd name="T66" fmla="*/ 6 w 19"/>
                  <a:gd name="T67" fmla="*/ 6 h 84"/>
                  <a:gd name="T68" fmla="*/ 4 w 19"/>
                  <a:gd name="T69" fmla="*/ 0 h 84"/>
                  <a:gd name="T70" fmla="*/ 0 w 19"/>
                  <a:gd name="T71" fmla="*/ 1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 h="84">
                    <a:moveTo>
                      <a:pt x="0" y="1"/>
                    </a:moveTo>
                    <a:lnTo>
                      <a:pt x="0" y="1"/>
                    </a:lnTo>
                    <a:lnTo>
                      <a:pt x="2" y="6"/>
                    </a:lnTo>
                    <a:lnTo>
                      <a:pt x="3" y="12"/>
                    </a:lnTo>
                    <a:lnTo>
                      <a:pt x="5" y="18"/>
                    </a:lnTo>
                    <a:lnTo>
                      <a:pt x="7" y="25"/>
                    </a:lnTo>
                    <a:lnTo>
                      <a:pt x="8" y="32"/>
                    </a:lnTo>
                    <a:lnTo>
                      <a:pt x="10" y="39"/>
                    </a:lnTo>
                    <a:lnTo>
                      <a:pt x="12" y="46"/>
                    </a:lnTo>
                    <a:lnTo>
                      <a:pt x="13" y="53"/>
                    </a:lnTo>
                    <a:lnTo>
                      <a:pt x="14" y="58"/>
                    </a:lnTo>
                    <a:lnTo>
                      <a:pt x="15" y="64"/>
                    </a:lnTo>
                    <a:lnTo>
                      <a:pt x="15" y="69"/>
                    </a:lnTo>
                    <a:lnTo>
                      <a:pt x="14" y="73"/>
                    </a:lnTo>
                    <a:lnTo>
                      <a:pt x="13" y="76"/>
                    </a:lnTo>
                    <a:lnTo>
                      <a:pt x="11" y="79"/>
                    </a:lnTo>
                    <a:lnTo>
                      <a:pt x="8" y="79"/>
                    </a:lnTo>
                    <a:lnTo>
                      <a:pt x="4" y="79"/>
                    </a:lnTo>
                    <a:lnTo>
                      <a:pt x="3" y="83"/>
                    </a:lnTo>
                    <a:lnTo>
                      <a:pt x="8" y="83"/>
                    </a:lnTo>
                    <a:lnTo>
                      <a:pt x="13" y="81"/>
                    </a:lnTo>
                    <a:lnTo>
                      <a:pt x="16" y="78"/>
                    </a:lnTo>
                    <a:lnTo>
                      <a:pt x="18" y="74"/>
                    </a:lnTo>
                    <a:lnTo>
                      <a:pt x="18" y="69"/>
                    </a:lnTo>
                    <a:lnTo>
                      <a:pt x="18" y="64"/>
                    </a:lnTo>
                    <a:lnTo>
                      <a:pt x="18" y="58"/>
                    </a:lnTo>
                    <a:lnTo>
                      <a:pt x="17" y="52"/>
                    </a:lnTo>
                    <a:lnTo>
                      <a:pt x="16" y="45"/>
                    </a:lnTo>
                    <a:lnTo>
                      <a:pt x="14" y="38"/>
                    </a:lnTo>
                    <a:lnTo>
                      <a:pt x="12" y="31"/>
                    </a:lnTo>
                    <a:lnTo>
                      <a:pt x="11" y="24"/>
                    </a:lnTo>
                    <a:lnTo>
                      <a:pt x="9" y="18"/>
                    </a:lnTo>
                    <a:lnTo>
                      <a:pt x="7" y="11"/>
                    </a:lnTo>
                    <a:lnTo>
                      <a:pt x="6" y="6"/>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99" name="Freeform 57">
                <a:extLst>
                  <a:ext uri="{FF2B5EF4-FFF2-40B4-BE49-F238E27FC236}">
                    <a16:creationId xmlns:a16="http://schemas.microsoft.com/office/drawing/2014/main" id="{E0234E5E-811A-BA2A-B8A1-FF11E7A8792A}"/>
                  </a:ext>
                </a:extLst>
              </p:cNvPr>
              <p:cNvSpPr>
                <a:spLocks/>
              </p:cNvSpPr>
              <p:nvPr/>
            </p:nvSpPr>
            <p:spPr bwMode="auto">
              <a:xfrm>
                <a:off x="5002" y="3100"/>
                <a:ext cx="25" cy="76"/>
              </a:xfrm>
              <a:custGeom>
                <a:avLst/>
                <a:gdLst>
                  <a:gd name="T0" fmla="*/ 4 w 25"/>
                  <a:gd name="T1" fmla="*/ 0 h 76"/>
                  <a:gd name="T2" fmla="*/ 0 w 25"/>
                  <a:gd name="T3" fmla="*/ 2 h 76"/>
                  <a:gd name="T4" fmla="*/ 4 w 25"/>
                  <a:gd name="T5" fmla="*/ 11 h 76"/>
                  <a:gd name="T6" fmla="*/ 8 w 25"/>
                  <a:gd name="T7" fmla="*/ 18 h 76"/>
                  <a:gd name="T8" fmla="*/ 10 w 25"/>
                  <a:gd name="T9" fmla="*/ 26 h 76"/>
                  <a:gd name="T10" fmla="*/ 12 w 25"/>
                  <a:gd name="T11" fmla="*/ 34 h 76"/>
                  <a:gd name="T12" fmla="*/ 14 w 25"/>
                  <a:gd name="T13" fmla="*/ 43 h 76"/>
                  <a:gd name="T14" fmla="*/ 16 w 25"/>
                  <a:gd name="T15" fmla="*/ 52 h 76"/>
                  <a:gd name="T16" fmla="*/ 18 w 25"/>
                  <a:gd name="T17" fmla="*/ 63 h 76"/>
                  <a:gd name="T18" fmla="*/ 20 w 25"/>
                  <a:gd name="T19" fmla="*/ 75 h 76"/>
                  <a:gd name="T20" fmla="*/ 24 w 25"/>
                  <a:gd name="T21" fmla="*/ 74 h 76"/>
                  <a:gd name="T22" fmla="*/ 22 w 25"/>
                  <a:gd name="T23" fmla="*/ 62 h 76"/>
                  <a:gd name="T24" fmla="*/ 20 w 25"/>
                  <a:gd name="T25" fmla="*/ 51 h 76"/>
                  <a:gd name="T26" fmla="*/ 18 w 25"/>
                  <a:gd name="T27" fmla="*/ 42 h 76"/>
                  <a:gd name="T28" fmla="*/ 16 w 25"/>
                  <a:gd name="T29" fmla="*/ 33 h 76"/>
                  <a:gd name="T30" fmla="*/ 14 w 25"/>
                  <a:gd name="T31" fmla="*/ 26 h 76"/>
                  <a:gd name="T32" fmla="*/ 11 w 25"/>
                  <a:gd name="T33" fmla="*/ 17 h 76"/>
                  <a:gd name="T34" fmla="*/ 8 w 25"/>
                  <a:gd name="T35" fmla="*/ 9 h 76"/>
                  <a:gd name="T36" fmla="*/ 4 w 25"/>
                  <a:gd name="T37" fmla="*/ 0 h 76"/>
                  <a:gd name="T38" fmla="*/ 0 w 25"/>
                  <a:gd name="T39" fmla="*/ 2 h 76"/>
                  <a:gd name="T40" fmla="*/ 4 w 25"/>
                  <a:gd name="T41" fmla="*/ 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6">
                    <a:moveTo>
                      <a:pt x="4" y="0"/>
                    </a:moveTo>
                    <a:lnTo>
                      <a:pt x="0" y="2"/>
                    </a:lnTo>
                    <a:lnTo>
                      <a:pt x="4" y="11"/>
                    </a:lnTo>
                    <a:lnTo>
                      <a:pt x="8" y="18"/>
                    </a:lnTo>
                    <a:lnTo>
                      <a:pt x="10" y="26"/>
                    </a:lnTo>
                    <a:lnTo>
                      <a:pt x="12" y="34"/>
                    </a:lnTo>
                    <a:lnTo>
                      <a:pt x="14" y="43"/>
                    </a:lnTo>
                    <a:lnTo>
                      <a:pt x="16" y="52"/>
                    </a:lnTo>
                    <a:lnTo>
                      <a:pt x="18" y="63"/>
                    </a:lnTo>
                    <a:lnTo>
                      <a:pt x="20" y="75"/>
                    </a:lnTo>
                    <a:lnTo>
                      <a:pt x="24" y="74"/>
                    </a:lnTo>
                    <a:lnTo>
                      <a:pt x="22" y="62"/>
                    </a:lnTo>
                    <a:lnTo>
                      <a:pt x="20" y="51"/>
                    </a:lnTo>
                    <a:lnTo>
                      <a:pt x="18" y="42"/>
                    </a:lnTo>
                    <a:lnTo>
                      <a:pt x="16" y="33"/>
                    </a:lnTo>
                    <a:lnTo>
                      <a:pt x="14" y="26"/>
                    </a:lnTo>
                    <a:lnTo>
                      <a:pt x="11" y="17"/>
                    </a:lnTo>
                    <a:lnTo>
                      <a:pt x="8" y="9"/>
                    </a:lnTo>
                    <a:lnTo>
                      <a:pt x="4" y="0"/>
                    </a:lnTo>
                    <a:lnTo>
                      <a:pt x="0" y="2"/>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0" name="Freeform 58">
                <a:extLst>
                  <a:ext uri="{FF2B5EF4-FFF2-40B4-BE49-F238E27FC236}">
                    <a16:creationId xmlns:a16="http://schemas.microsoft.com/office/drawing/2014/main" id="{00FB9A0C-296B-5CA3-38BC-E850CE82F209}"/>
                  </a:ext>
                </a:extLst>
              </p:cNvPr>
              <p:cNvSpPr>
                <a:spLocks/>
              </p:cNvSpPr>
              <p:nvPr/>
            </p:nvSpPr>
            <p:spPr bwMode="auto">
              <a:xfrm>
                <a:off x="5002" y="3100"/>
                <a:ext cx="86" cy="160"/>
              </a:xfrm>
              <a:custGeom>
                <a:avLst/>
                <a:gdLst>
                  <a:gd name="T0" fmla="*/ 84 w 86"/>
                  <a:gd name="T1" fmla="*/ 150 h 160"/>
                  <a:gd name="T2" fmla="*/ 83 w 86"/>
                  <a:gd name="T3" fmla="*/ 151 h 160"/>
                  <a:gd name="T4" fmla="*/ 75 w 86"/>
                  <a:gd name="T5" fmla="*/ 154 h 160"/>
                  <a:gd name="T6" fmla="*/ 69 w 86"/>
                  <a:gd name="T7" fmla="*/ 155 h 160"/>
                  <a:gd name="T8" fmla="*/ 63 w 86"/>
                  <a:gd name="T9" fmla="*/ 153 h 160"/>
                  <a:gd name="T10" fmla="*/ 57 w 86"/>
                  <a:gd name="T11" fmla="*/ 148 h 160"/>
                  <a:gd name="T12" fmla="*/ 52 w 86"/>
                  <a:gd name="T13" fmla="*/ 141 h 160"/>
                  <a:gd name="T14" fmla="*/ 47 w 86"/>
                  <a:gd name="T15" fmla="*/ 131 h 160"/>
                  <a:gd name="T16" fmla="*/ 42 w 86"/>
                  <a:gd name="T17" fmla="*/ 120 h 160"/>
                  <a:gd name="T18" fmla="*/ 38 w 86"/>
                  <a:gd name="T19" fmla="*/ 108 h 160"/>
                  <a:gd name="T20" fmla="*/ 33 w 86"/>
                  <a:gd name="T21" fmla="*/ 94 h 160"/>
                  <a:gd name="T22" fmla="*/ 29 w 86"/>
                  <a:gd name="T23" fmla="*/ 80 h 160"/>
                  <a:gd name="T24" fmla="*/ 25 w 86"/>
                  <a:gd name="T25" fmla="*/ 65 h 160"/>
                  <a:gd name="T26" fmla="*/ 21 w 86"/>
                  <a:gd name="T27" fmla="*/ 50 h 160"/>
                  <a:gd name="T28" fmla="*/ 17 w 86"/>
                  <a:gd name="T29" fmla="*/ 36 h 160"/>
                  <a:gd name="T30" fmla="*/ 13 w 86"/>
                  <a:gd name="T31" fmla="*/ 24 h 160"/>
                  <a:gd name="T32" fmla="*/ 8 w 86"/>
                  <a:gd name="T33" fmla="*/ 12 h 160"/>
                  <a:gd name="T34" fmla="*/ 4 w 86"/>
                  <a:gd name="T35" fmla="*/ 0 h 160"/>
                  <a:gd name="T36" fmla="*/ 0 w 86"/>
                  <a:gd name="T37" fmla="*/ 2 h 160"/>
                  <a:gd name="T38" fmla="*/ 5 w 86"/>
                  <a:gd name="T39" fmla="*/ 12 h 160"/>
                  <a:gd name="T40" fmla="*/ 9 w 86"/>
                  <a:gd name="T41" fmla="*/ 24 h 160"/>
                  <a:gd name="T42" fmla="*/ 13 w 86"/>
                  <a:gd name="T43" fmla="*/ 38 h 160"/>
                  <a:gd name="T44" fmla="*/ 17 w 86"/>
                  <a:gd name="T45" fmla="*/ 51 h 160"/>
                  <a:gd name="T46" fmla="*/ 21 w 86"/>
                  <a:gd name="T47" fmla="*/ 66 h 160"/>
                  <a:gd name="T48" fmla="*/ 25 w 86"/>
                  <a:gd name="T49" fmla="*/ 80 h 160"/>
                  <a:gd name="T50" fmla="*/ 30 w 86"/>
                  <a:gd name="T51" fmla="*/ 95 h 160"/>
                  <a:gd name="T52" fmla="*/ 34 w 86"/>
                  <a:gd name="T53" fmla="*/ 109 h 160"/>
                  <a:gd name="T54" fmla="*/ 38 w 86"/>
                  <a:gd name="T55" fmla="*/ 121 h 160"/>
                  <a:gd name="T56" fmla="*/ 43 w 86"/>
                  <a:gd name="T57" fmla="*/ 133 h 160"/>
                  <a:gd name="T58" fmla="*/ 48 w 86"/>
                  <a:gd name="T59" fmla="*/ 143 h 160"/>
                  <a:gd name="T60" fmla="*/ 54 w 86"/>
                  <a:gd name="T61" fmla="*/ 151 h 160"/>
                  <a:gd name="T62" fmla="*/ 61 w 86"/>
                  <a:gd name="T63" fmla="*/ 156 h 160"/>
                  <a:gd name="T64" fmla="*/ 69 w 86"/>
                  <a:gd name="T65" fmla="*/ 159 h 160"/>
                  <a:gd name="T66" fmla="*/ 76 w 86"/>
                  <a:gd name="T67" fmla="*/ 158 h 160"/>
                  <a:gd name="T68" fmla="*/ 85 w 86"/>
                  <a:gd name="T69" fmla="*/ 153 h 160"/>
                  <a:gd name="T70" fmla="*/ 84 w 86"/>
                  <a:gd name="T71" fmla="*/ 154 h 160"/>
                  <a:gd name="T72" fmla="*/ 84 w 86"/>
                  <a:gd name="T73" fmla="*/ 150 h 160"/>
                  <a:gd name="T74" fmla="*/ 83 w 86"/>
                  <a:gd name="T75" fmla="*/ 150 h 160"/>
                  <a:gd name="T76" fmla="*/ 83 w 86"/>
                  <a:gd name="T77" fmla="*/ 151 h 160"/>
                  <a:gd name="T78" fmla="*/ 84 w 86"/>
                  <a:gd name="T79" fmla="*/ 15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6" h="160">
                    <a:moveTo>
                      <a:pt x="84" y="150"/>
                    </a:moveTo>
                    <a:lnTo>
                      <a:pt x="83" y="151"/>
                    </a:lnTo>
                    <a:lnTo>
                      <a:pt x="75" y="154"/>
                    </a:lnTo>
                    <a:lnTo>
                      <a:pt x="69" y="155"/>
                    </a:lnTo>
                    <a:lnTo>
                      <a:pt x="63" y="153"/>
                    </a:lnTo>
                    <a:lnTo>
                      <a:pt x="57" y="148"/>
                    </a:lnTo>
                    <a:lnTo>
                      <a:pt x="52" y="141"/>
                    </a:lnTo>
                    <a:lnTo>
                      <a:pt x="47" y="131"/>
                    </a:lnTo>
                    <a:lnTo>
                      <a:pt x="42" y="120"/>
                    </a:lnTo>
                    <a:lnTo>
                      <a:pt x="38" y="108"/>
                    </a:lnTo>
                    <a:lnTo>
                      <a:pt x="33" y="94"/>
                    </a:lnTo>
                    <a:lnTo>
                      <a:pt x="29" y="80"/>
                    </a:lnTo>
                    <a:lnTo>
                      <a:pt x="25" y="65"/>
                    </a:lnTo>
                    <a:lnTo>
                      <a:pt x="21" y="50"/>
                    </a:lnTo>
                    <a:lnTo>
                      <a:pt x="17" y="36"/>
                    </a:lnTo>
                    <a:lnTo>
                      <a:pt x="13" y="24"/>
                    </a:lnTo>
                    <a:lnTo>
                      <a:pt x="8" y="12"/>
                    </a:lnTo>
                    <a:lnTo>
                      <a:pt x="4" y="0"/>
                    </a:lnTo>
                    <a:lnTo>
                      <a:pt x="0" y="2"/>
                    </a:lnTo>
                    <a:lnTo>
                      <a:pt x="5" y="12"/>
                    </a:lnTo>
                    <a:lnTo>
                      <a:pt x="9" y="24"/>
                    </a:lnTo>
                    <a:lnTo>
                      <a:pt x="13" y="38"/>
                    </a:lnTo>
                    <a:lnTo>
                      <a:pt x="17" y="51"/>
                    </a:lnTo>
                    <a:lnTo>
                      <a:pt x="21" y="66"/>
                    </a:lnTo>
                    <a:lnTo>
                      <a:pt x="25" y="80"/>
                    </a:lnTo>
                    <a:lnTo>
                      <a:pt x="30" y="95"/>
                    </a:lnTo>
                    <a:lnTo>
                      <a:pt x="34" y="109"/>
                    </a:lnTo>
                    <a:lnTo>
                      <a:pt x="38" y="121"/>
                    </a:lnTo>
                    <a:lnTo>
                      <a:pt x="43" y="133"/>
                    </a:lnTo>
                    <a:lnTo>
                      <a:pt x="48" y="143"/>
                    </a:lnTo>
                    <a:lnTo>
                      <a:pt x="54" y="151"/>
                    </a:lnTo>
                    <a:lnTo>
                      <a:pt x="61" y="156"/>
                    </a:lnTo>
                    <a:lnTo>
                      <a:pt x="69" y="159"/>
                    </a:lnTo>
                    <a:lnTo>
                      <a:pt x="76" y="158"/>
                    </a:lnTo>
                    <a:lnTo>
                      <a:pt x="85" y="153"/>
                    </a:lnTo>
                    <a:lnTo>
                      <a:pt x="84" y="154"/>
                    </a:lnTo>
                    <a:lnTo>
                      <a:pt x="84" y="150"/>
                    </a:lnTo>
                    <a:lnTo>
                      <a:pt x="83" y="150"/>
                    </a:lnTo>
                    <a:lnTo>
                      <a:pt x="83" y="151"/>
                    </a:lnTo>
                    <a:lnTo>
                      <a:pt x="84" y="15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1" name="Freeform 59">
                <a:extLst>
                  <a:ext uri="{FF2B5EF4-FFF2-40B4-BE49-F238E27FC236}">
                    <a16:creationId xmlns:a16="http://schemas.microsoft.com/office/drawing/2014/main" id="{BD71260F-88A1-71DA-A9CB-B7CCA6956774}"/>
                  </a:ext>
                </a:extLst>
              </p:cNvPr>
              <p:cNvSpPr>
                <a:spLocks/>
              </p:cNvSpPr>
              <p:nvPr/>
            </p:nvSpPr>
            <p:spPr bwMode="auto">
              <a:xfrm>
                <a:off x="5045" y="3094"/>
                <a:ext cx="46" cy="161"/>
              </a:xfrm>
              <a:custGeom>
                <a:avLst/>
                <a:gdLst>
                  <a:gd name="T0" fmla="*/ 4 w 46"/>
                  <a:gd name="T1" fmla="*/ 0 h 161"/>
                  <a:gd name="T2" fmla="*/ 0 w 46"/>
                  <a:gd name="T3" fmla="*/ 1 h 161"/>
                  <a:gd name="T4" fmla="*/ 3 w 46"/>
                  <a:gd name="T5" fmla="*/ 12 h 161"/>
                  <a:gd name="T6" fmla="*/ 7 w 46"/>
                  <a:gd name="T7" fmla="*/ 24 h 161"/>
                  <a:gd name="T8" fmla="*/ 10 w 46"/>
                  <a:gd name="T9" fmla="*/ 37 h 161"/>
                  <a:gd name="T10" fmla="*/ 14 w 46"/>
                  <a:gd name="T11" fmla="*/ 50 h 161"/>
                  <a:gd name="T12" fmla="*/ 18 w 46"/>
                  <a:gd name="T13" fmla="*/ 62 h 161"/>
                  <a:gd name="T14" fmla="*/ 22 w 46"/>
                  <a:gd name="T15" fmla="*/ 76 h 161"/>
                  <a:gd name="T16" fmla="*/ 26 w 46"/>
                  <a:gd name="T17" fmla="*/ 88 h 161"/>
                  <a:gd name="T18" fmla="*/ 29 w 46"/>
                  <a:gd name="T19" fmla="*/ 101 h 161"/>
                  <a:gd name="T20" fmla="*/ 33 w 46"/>
                  <a:gd name="T21" fmla="*/ 112 h 161"/>
                  <a:gd name="T22" fmla="*/ 36 w 46"/>
                  <a:gd name="T23" fmla="*/ 123 h 161"/>
                  <a:gd name="T24" fmla="*/ 38 w 46"/>
                  <a:gd name="T25" fmla="*/ 133 h 161"/>
                  <a:gd name="T26" fmla="*/ 40 w 46"/>
                  <a:gd name="T27" fmla="*/ 142 h 161"/>
                  <a:gd name="T28" fmla="*/ 41 w 46"/>
                  <a:gd name="T29" fmla="*/ 148 h 161"/>
                  <a:gd name="T30" fmla="*/ 41 w 46"/>
                  <a:gd name="T31" fmla="*/ 153 h 161"/>
                  <a:gd name="T32" fmla="*/ 40 w 46"/>
                  <a:gd name="T33" fmla="*/ 155 h 161"/>
                  <a:gd name="T34" fmla="*/ 41 w 46"/>
                  <a:gd name="T35" fmla="*/ 156 h 161"/>
                  <a:gd name="T36" fmla="*/ 41 w 46"/>
                  <a:gd name="T37" fmla="*/ 160 h 161"/>
                  <a:gd name="T38" fmla="*/ 44 w 46"/>
                  <a:gd name="T39" fmla="*/ 157 h 161"/>
                  <a:gd name="T40" fmla="*/ 45 w 46"/>
                  <a:gd name="T41" fmla="*/ 153 h 161"/>
                  <a:gd name="T42" fmla="*/ 44 w 46"/>
                  <a:gd name="T43" fmla="*/ 148 h 161"/>
                  <a:gd name="T44" fmla="*/ 44 w 46"/>
                  <a:gd name="T45" fmla="*/ 140 h 161"/>
                  <a:gd name="T46" fmla="*/ 42 w 46"/>
                  <a:gd name="T47" fmla="*/ 132 h 161"/>
                  <a:gd name="T48" fmla="*/ 39 w 46"/>
                  <a:gd name="T49" fmla="*/ 122 h 161"/>
                  <a:gd name="T50" fmla="*/ 37 w 46"/>
                  <a:gd name="T51" fmla="*/ 111 h 161"/>
                  <a:gd name="T52" fmla="*/ 33 w 46"/>
                  <a:gd name="T53" fmla="*/ 100 h 161"/>
                  <a:gd name="T54" fmla="*/ 29 w 46"/>
                  <a:gd name="T55" fmla="*/ 88 h 161"/>
                  <a:gd name="T56" fmla="*/ 26 w 46"/>
                  <a:gd name="T57" fmla="*/ 74 h 161"/>
                  <a:gd name="T58" fmla="*/ 22 w 46"/>
                  <a:gd name="T59" fmla="*/ 62 h 161"/>
                  <a:gd name="T60" fmla="*/ 18 w 46"/>
                  <a:gd name="T61" fmla="*/ 49 h 161"/>
                  <a:gd name="T62" fmla="*/ 14 w 46"/>
                  <a:gd name="T63" fmla="*/ 36 h 161"/>
                  <a:gd name="T64" fmla="*/ 10 w 46"/>
                  <a:gd name="T65" fmla="*/ 23 h 161"/>
                  <a:gd name="T66" fmla="*/ 7 w 46"/>
                  <a:gd name="T67" fmla="*/ 11 h 161"/>
                  <a:gd name="T68" fmla="*/ 4 w 46"/>
                  <a:gd name="T69" fmla="*/ 0 h 161"/>
                  <a:gd name="T70" fmla="*/ 0 w 46"/>
                  <a:gd name="T71" fmla="*/ 1 h 161"/>
                  <a:gd name="T72" fmla="*/ 4 w 46"/>
                  <a:gd name="T73" fmla="*/ 0 h 1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161">
                    <a:moveTo>
                      <a:pt x="4" y="0"/>
                    </a:moveTo>
                    <a:lnTo>
                      <a:pt x="0" y="1"/>
                    </a:lnTo>
                    <a:lnTo>
                      <a:pt x="3" y="12"/>
                    </a:lnTo>
                    <a:lnTo>
                      <a:pt x="7" y="24"/>
                    </a:lnTo>
                    <a:lnTo>
                      <a:pt x="10" y="37"/>
                    </a:lnTo>
                    <a:lnTo>
                      <a:pt x="14" y="50"/>
                    </a:lnTo>
                    <a:lnTo>
                      <a:pt x="18" y="62"/>
                    </a:lnTo>
                    <a:lnTo>
                      <a:pt x="22" y="76"/>
                    </a:lnTo>
                    <a:lnTo>
                      <a:pt x="26" y="88"/>
                    </a:lnTo>
                    <a:lnTo>
                      <a:pt x="29" y="101"/>
                    </a:lnTo>
                    <a:lnTo>
                      <a:pt x="33" y="112"/>
                    </a:lnTo>
                    <a:lnTo>
                      <a:pt x="36" y="123"/>
                    </a:lnTo>
                    <a:lnTo>
                      <a:pt x="38" y="133"/>
                    </a:lnTo>
                    <a:lnTo>
                      <a:pt x="40" y="142"/>
                    </a:lnTo>
                    <a:lnTo>
                      <a:pt x="41" y="148"/>
                    </a:lnTo>
                    <a:lnTo>
                      <a:pt x="41" y="153"/>
                    </a:lnTo>
                    <a:lnTo>
                      <a:pt x="40" y="155"/>
                    </a:lnTo>
                    <a:lnTo>
                      <a:pt x="41" y="156"/>
                    </a:lnTo>
                    <a:lnTo>
                      <a:pt x="41" y="160"/>
                    </a:lnTo>
                    <a:lnTo>
                      <a:pt x="44" y="157"/>
                    </a:lnTo>
                    <a:lnTo>
                      <a:pt x="45" y="153"/>
                    </a:lnTo>
                    <a:lnTo>
                      <a:pt x="44" y="148"/>
                    </a:lnTo>
                    <a:lnTo>
                      <a:pt x="44" y="140"/>
                    </a:lnTo>
                    <a:lnTo>
                      <a:pt x="42" y="132"/>
                    </a:lnTo>
                    <a:lnTo>
                      <a:pt x="39" y="122"/>
                    </a:lnTo>
                    <a:lnTo>
                      <a:pt x="37" y="111"/>
                    </a:lnTo>
                    <a:lnTo>
                      <a:pt x="33" y="100"/>
                    </a:lnTo>
                    <a:lnTo>
                      <a:pt x="29" y="88"/>
                    </a:lnTo>
                    <a:lnTo>
                      <a:pt x="26" y="74"/>
                    </a:lnTo>
                    <a:lnTo>
                      <a:pt x="22" y="62"/>
                    </a:lnTo>
                    <a:lnTo>
                      <a:pt x="18" y="49"/>
                    </a:lnTo>
                    <a:lnTo>
                      <a:pt x="14" y="36"/>
                    </a:lnTo>
                    <a:lnTo>
                      <a:pt x="10" y="23"/>
                    </a:lnTo>
                    <a:lnTo>
                      <a:pt x="7" y="11"/>
                    </a:lnTo>
                    <a:lnTo>
                      <a:pt x="4" y="0"/>
                    </a:lnTo>
                    <a:lnTo>
                      <a:pt x="0" y="1"/>
                    </a:lnTo>
                    <a:lnTo>
                      <a:pt x="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2" name="Freeform 60">
                <a:extLst>
                  <a:ext uri="{FF2B5EF4-FFF2-40B4-BE49-F238E27FC236}">
                    <a16:creationId xmlns:a16="http://schemas.microsoft.com/office/drawing/2014/main" id="{BB86F97B-3D16-E693-3792-38D35FBB08A5}"/>
                  </a:ext>
                </a:extLst>
              </p:cNvPr>
              <p:cNvSpPr>
                <a:spLocks/>
              </p:cNvSpPr>
              <p:nvPr/>
            </p:nvSpPr>
            <p:spPr bwMode="auto">
              <a:xfrm>
                <a:off x="5045" y="3094"/>
                <a:ext cx="69" cy="131"/>
              </a:xfrm>
              <a:custGeom>
                <a:avLst/>
                <a:gdLst>
                  <a:gd name="T0" fmla="*/ 68 w 69"/>
                  <a:gd name="T1" fmla="*/ 126 h 131"/>
                  <a:gd name="T2" fmla="*/ 68 w 69"/>
                  <a:gd name="T3" fmla="*/ 126 h 131"/>
                  <a:gd name="T4" fmla="*/ 66 w 69"/>
                  <a:gd name="T5" fmla="*/ 126 h 131"/>
                  <a:gd name="T6" fmla="*/ 64 w 69"/>
                  <a:gd name="T7" fmla="*/ 124 h 131"/>
                  <a:gd name="T8" fmla="*/ 60 w 69"/>
                  <a:gd name="T9" fmla="*/ 120 h 131"/>
                  <a:gd name="T10" fmla="*/ 56 w 69"/>
                  <a:gd name="T11" fmla="*/ 115 h 131"/>
                  <a:gd name="T12" fmla="*/ 52 w 69"/>
                  <a:gd name="T13" fmla="*/ 108 h 131"/>
                  <a:gd name="T14" fmla="*/ 48 w 69"/>
                  <a:gd name="T15" fmla="*/ 100 h 131"/>
                  <a:gd name="T16" fmla="*/ 43 w 69"/>
                  <a:gd name="T17" fmla="*/ 91 h 131"/>
                  <a:gd name="T18" fmla="*/ 38 w 69"/>
                  <a:gd name="T19" fmla="*/ 81 h 131"/>
                  <a:gd name="T20" fmla="*/ 33 w 69"/>
                  <a:gd name="T21" fmla="*/ 71 h 131"/>
                  <a:gd name="T22" fmla="*/ 29 w 69"/>
                  <a:gd name="T23" fmla="*/ 60 h 131"/>
                  <a:gd name="T24" fmla="*/ 23 w 69"/>
                  <a:gd name="T25" fmla="*/ 49 h 131"/>
                  <a:gd name="T26" fmla="*/ 19 w 69"/>
                  <a:gd name="T27" fmla="*/ 39 h 131"/>
                  <a:gd name="T28" fmla="*/ 15 w 69"/>
                  <a:gd name="T29" fmla="*/ 28 h 131"/>
                  <a:gd name="T30" fmla="*/ 11 w 69"/>
                  <a:gd name="T31" fmla="*/ 18 h 131"/>
                  <a:gd name="T32" fmla="*/ 7 w 69"/>
                  <a:gd name="T33" fmla="*/ 8 h 131"/>
                  <a:gd name="T34" fmla="*/ 4 w 69"/>
                  <a:gd name="T35" fmla="*/ 0 h 131"/>
                  <a:gd name="T36" fmla="*/ 0 w 69"/>
                  <a:gd name="T37" fmla="*/ 1 h 131"/>
                  <a:gd name="T38" fmla="*/ 3 w 69"/>
                  <a:gd name="T39" fmla="*/ 10 h 131"/>
                  <a:gd name="T40" fmla="*/ 7 w 69"/>
                  <a:gd name="T41" fmla="*/ 19 h 131"/>
                  <a:gd name="T42" fmla="*/ 11 w 69"/>
                  <a:gd name="T43" fmla="*/ 29 h 131"/>
                  <a:gd name="T44" fmla="*/ 15 w 69"/>
                  <a:gd name="T45" fmla="*/ 40 h 131"/>
                  <a:gd name="T46" fmla="*/ 19 w 69"/>
                  <a:gd name="T47" fmla="*/ 51 h 131"/>
                  <a:gd name="T48" fmla="*/ 25 w 69"/>
                  <a:gd name="T49" fmla="*/ 62 h 131"/>
                  <a:gd name="T50" fmla="*/ 29 w 69"/>
                  <a:gd name="T51" fmla="*/ 72 h 131"/>
                  <a:gd name="T52" fmla="*/ 34 w 69"/>
                  <a:gd name="T53" fmla="*/ 83 h 131"/>
                  <a:gd name="T54" fmla="*/ 39 w 69"/>
                  <a:gd name="T55" fmla="*/ 93 h 131"/>
                  <a:gd name="T56" fmla="*/ 44 w 69"/>
                  <a:gd name="T57" fmla="*/ 102 h 131"/>
                  <a:gd name="T58" fmla="*/ 49 w 69"/>
                  <a:gd name="T59" fmla="*/ 110 h 131"/>
                  <a:gd name="T60" fmla="*/ 54 w 69"/>
                  <a:gd name="T61" fmla="*/ 117 h 131"/>
                  <a:gd name="T62" fmla="*/ 58 w 69"/>
                  <a:gd name="T63" fmla="*/ 122 h 131"/>
                  <a:gd name="T64" fmla="*/ 61 w 69"/>
                  <a:gd name="T65" fmla="*/ 127 h 131"/>
                  <a:gd name="T66" fmla="*/ 65 w 69"/>
                  <a:gd name="T67" fmla="*/ 130 h 131"/>
                  <a:gd name="T68" fmla="*/ 68 w 69"/>
                  <a:gd name="T69" fmla="*/ 130 h 131"/>
                  <a:gd name="T70" fmla="*/ 68 w 69"/>
                  <a:gd name="T71" fmla="*/ 126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31">
                    <a:moveTo>
                      <a:pt x="68" y="126"/>
                    </a:moveTo>
                    <a:lnTo>
                      <a:pt x="68" y="126"/>
                    </a:lnTo>
                    <a:lnTo>
                      <a:pt x="66" y="126"/>
                    </a:lnTo>
                    <a:lnTo>
                      <a:pt x="64" y="124"/>
                    </a:lnTo>
                    <a:lnTo>
                      <a:pt x="60" y="120"/>
                    </a:lnTo>
                    <a:lnTo>
                      <a:pt x="56" y="115"/>
                    </a:lnTo>
                    <a:lnTo>
                      <a:pt x="52" y="108"/>
                    </a:lnTo>
                    <a:lnTo>
                      <a:pt x="48" y="100"/>
                    </a:lnTo>
                    <a:lnTo>
                      <a:pt x="43" y="91"/>
                    </a:lnTo>
                    <a:lnTo>
                      <a:pt x="38" y="81"/>
                    </a:lnTo>
                    <a:lnTo>
                      <a:pt x="33" y="71"/>
                    </a:lnTo>
                    <a:lnTo>
                      <a:pt x="29" y="60"/>
                    </a:lnTo>
                    <a:lnTo>
                      <a:pt x="23" y="49"/>
                    </a:lnTo>
                    <a:lnTo>
                      <a:pt x="19" y="39"/>
                    </a:lnTo>
                    <a:lnTo>
                      <a:pt x="15" y="28"/>
                    </a:lnTo>
                    <a:lnTo>
                      <a:pt x="11" y="18"/>
                    </a:lnTo>
                    <a:lnTo>
                      <a:pt x="7" y="8"/>
                    </a:lnTo>
                    <a:lnTo>
                      <a:pt x="4" y="0"/>
                    </a:lnTo>
                    <a:lnTo>
                      <a:pt x="0" y="1"/>
                    </a:lnTo>
                    <a:lnTo>
                      <a:pt x="3" y="10"/>
                    </a:lnTo>
                    <a:lnTo>
                      <a:pt x="7" y="19"/>
                    </a:lnTo>
                    <a:lnTo>
                      <a:pt x="11" y="29"/>
                    </a:lnTo>
                    <a:lnTo>
                      <a:pt x="15" y="40"/>
                    </a:lnTo>
                    <a:lnTo>
                      <a:pt x="19" y="51"/>
                    </a:lnTo>
                    <a:lnTo>
                      <a:pt x="25" y="62"/>
                    </a:lnTo>
                    <a:lnTo>
                      <a:pt x="29" y="72"/>
                    </a:lnTo>
                    <a:lnTo>
                      <a:pt x="34" y="83"/>
                    </a:lnTo>
                    <a:lnTo>
                      <a:pt x="39" y="93"/>
                    </a:lnTo>
                    <a:lnTo>
                      <a:pt x="44" y="102"/>
                    </a:lnTo>
                    <a:lnTo>
                      <a:pt x="49" y="110"/>
                    </a:lnTo>
                    <a:lnTo>
                      <a:pt x="54" y="117"/>
                    </a:lnTo>
                    <a:lnTo>
                      <a:pt x="58" y="122"/>
                    </a:lnTo>
                    <a:lnTo>
                      <a:pt x="61" y="127"/>
                    </a:lnTo>
                    <a:lnTo>
                      <a:pt x="65" y="130"/>
                    </a:lnTo>
                    <a:lnTo>
                      <a:pt x="68" y="130"/>
                    </a:lnTo>
                    <a:lnTo>
                      <a:pt x="68" y="12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3" name="Freeform 61">
                <a:extLst>
                  <a:ext uri="{FF2B5EF4-FFF2-40B4-BE49-F238E27FC236}">
                    <a16:creationId xmlns:a16="http://schemas.microsoft.com/office/drawing/2014/main" id="{B3B8292C-A49F-57FE-DF0C-D415D65AC698}"/>
                  </a:ext>
                </a:extLst>
              </p:cNvPr>
              <p:cNvSpPr>
                <a:spLocks/>
              </p:cNvSpPr>
              <p:nvPr/>
            </p:nvSpPr>
            <p:spPr bwMode="auto">
              <a:xfrm>
                <a:off x="5099" y="3104"/>
                <a:ext cx="29" cy="121"/>
              </a:xfrm>
              <a:custGeom>
                <a:avLst/>
                <a:gdLst>
                  <a:gd name="T0" fmla="*/ 0 w 29"/>
                  <a:gd name="T1" fmla="*/ 1 h 121"/>
                  <a:gd name="T2" fmla="*/ 0 w 29"/>
                  <a:gd name="T3" fmla="*/ 1 h 121"/>
                  <a:gd name="T4" fmla="*/ 4 w 29"/>
                  <a:gd name="T5" fmla="*/ 13 h 121"/>
                  <a:gd name="T6" fmla="*/ 7 w 29"/>
                  <a:gd name="T7" fmla="*/ 25 h 121"/>
                  <a:gd name="T8" fmla="*/ 11 w 29"/>
                  <a:gd name="T9" fmla="*/ 36 h 121"/>
                  <a:gd name="T10" fmla="*/ 14 w 29"/>
                  <a:gd name="T11" fmla="*/ 47 h 121"/>
                  <a:gd name="T12" fmla="*/ 17 w 29"/>
                  <a:gd name="T13" fmla="*/ 58 h 121"/>
                  <a:gd name="T14" fmla="*/ 19 w 29"/>
                  <a:gd name="T15" fmla="*/ 68 h 121"/>
                  <a:gd name="T16" fmla="*/ 21 w 29"/>
                  <a:gd name="T17" fmla="*/ 78 h 121"/>
                  <a:gd name="T18" fmla="*/ 23 w 29"/>
                  <a:gd name="T19" fmla="*/ 86 h 121"/>
                  <a:gd name="T20" fmla="*/ 24 w 29"/>
                  <a:gd name="T21" fmla="*/ 94 h 121"/>
                  <a:gd name="T22" fmla="*/ 24 w 29"/>
                  <a:gd name="T23" fmla="*/ 101 h 121"/>
                  <a:gd name="T24" fmla="*/ 24 w 29"/>
                  <a:gd name="T25" fmla="*/ 107 h 121"/>
                  <a:gd name="T26" fmla="*/ 24 w 29"/>
                  <a:gd name="T27" fmla="*/ 111 h 121"/>
                  <a:gd name="T28" fmla="*/ 22 w 29"/>
                  <a:gd name="T29" fmla="*/ 114 h 121"/>
                  <a:gd name="T30" fmla="*/ 21 w 29"/>
                  <a:gd name="T31" fmla="*/ 116 h 121"/>
                  <a:gd name="T32" fmla="*/ 18 w 29"/>
                  <a:gd name="T33" fmla="*/ 117 h 121"/>
                  <a:gd name="T34" fmla="*/ 14 w 29"/>
                  <a:gd name="T35" fmla="*/ 116 h 121"/>
                  <a:gd name="T36" fmla="*/ 14 w 29"/>
                  <a:gd name="T37" fmla="*/ 120 h 121"/>
                  <a:gd name="T38" fmla="*/ 18 w 29"/>
                  <a:gd name="T39" fmla="*/ 120 h 121"/>
                  <a:gd name="T40" fmla="*/ 22 w 29"/>
                  <a:gd name="T41" fmla="*/ 119 h 121"/>
                  <a:gd name="T42" fmla="*/ 26 w 29"/>
                  <a:gd name="T43" fmla="*/ 116 h 121"/>
                  <a:gd name="T44" fmla="*/ 28 w 29"/>
                  <a:gd name="T45" fmla="*/ 112 h 121"/>
                  <a:gd name="T46" fmla="*/ 28 w 29"/>
                  <a:gd name="T47" fmla="*/ 107 h 121"/>
                  <a:gd name="T48" fmla="*/ 28 w 29"/>
                  <a:gd name="T49" fmla="*/ 101 h 121"/>
                  <a:gd name="T50" fmla="*/ 28 w 29"/>
                  <a:gd name="T51" fmla="*/ 94 h 121"/>
                  <a:gd name="T52" fmla="*/ 27 w 29"/>
                  <a:gd name="T53" fmla="*/ 86 h 121"/>
                  <a:gd name="T54" fmla="*/ 25 w 29"/>
                  <a:gd name="T55" fmla="*/ 77 h 121"/>
                  <a:gd name="T56" fmla="*/ 23 w 29"/>
                  <a:gd name="T57" fmla="*/ 67 h 121"/>
                  <a:gd name="T58" fmla="*/ 21 w 29"/>
                  <a:gd name="T59" fmla="*/ 57 h 121"/>
                  <a:gd name="T60" fmla="*/ 18 w 29"/>
                  <a:gd name="T61" fmla="*/ 46 h 121"/>
                  <a:gd name="T62" fmla="*/ 14 w 29"/>
                  <a:gd name="T63" fmla="*/ 35 h 121"/>
                  <a:gd name="T64" fmla="*/ 11 w 29"/>
                  <a:gd name="T65" fmla="*/ 24 h 121"/>
                  <a:gd name="T66" fmla="*/ 8 w 29"/>
                  <a:gd name="T67" fmla="*/ 12 h 121"/>
                  <a:gd name="T68" fmla="*/ 4 w 29"/>
                  <a:gd name="T69" fmla="*/ 0 h 121"/>
                  <a:gd name="T70" fmla="*/ 0 w 29"/>
                  <a:gd name="T71" fmla="*/ 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21">
                    <a:moveTo>
                      <a:pt x="0" y="1"/>
                    </a:moveTo>
                    <a:lnTo>
                      <a:pt x="0" y="1"/>
                    </a:lnTo>
                    <a:lnTo>
                      <a:pt x="4" y="13"/>
                    </a:lnTo>
                    <a:lnTo>
                      <a:pt x="7" y="25"/>
                    </a:lnTo>
                    <a:lnTo>
                      <a:pt x="11" y="36"/>
                    </a:lnTo>
                    <a:lnTo>
                      <a:pt x="14" y="47"/>
                    </a:lnTo>
                    <a:lnTo>
                      <a:pt x="17" y="58"/>
                    </a:lnTo>
                    <a:lnTo>
                      <a:pt x="19" y="68"/>
                    </a:lnTo>
                    <a:lnTo>
                      <a:pt x="21" y="78"/>
                    </a:lnTo>
                    <a:lnTo>
                      <a:pt x="23" y="86"/>
                    </a:lnTo>
                    <a:lnTo>
                      <a:pt x="24" y="94"/>
                    </a:lnTo>
                    <a:lnTo>
                      <a:pt x="24" y="101"/>
                    </a:lnTo>
                    <a:lnTo>
                      <a:pt x="24" y="107"/>
                    </a:lnTo>
                    <a:lnTo>
                      <a:pt x="24" y="111"/>
                    </a:lnTo>
                    <a:lnTo>
                      <a:pt x="22" y="114"/>
                    </a:lnTo>
                    <a:lnTo>
                      <a:pt x="21" y="116"/>
                    </a:lnTo>
                    <a:lnTo>
                      <a:pt x="18" y="117"/>
                    </a:lnTo>
                    <a:lnTo>
                      <a:pt x="14" y="116"/>
                    </a:lnTo>
                    <a:lnTo>
                      <a:pt x="14" y="120"/>
                    </a:lnTo>
                    <a:lnTo>
                      <a:pt x="18" y="120"/>
                    </a:lnTo>
                    <a:lnTo>
                      <a:pt x="22" y="119"/>
                    </a:lnTo>
                    <a:lnTo>
                      <a:pt x="26" y="116"/>
                    </a:lnTo>
                    <a:lnTo>
                      <a:pt x="28" y="112"/>
                    </a:lnTo>
                    <a:lnTo>
                      <a:pt x="28" y="107"/>
                    </a:lnTo>
                    <a:lnTo>
                      <a:pt x="28" y="101"/>
                    </a:lnTo>
                    <a:lnTo>
                      <a:pt x="28" y="94"/>
                    </a:lnTo>
                    <a:lnTo>
                      <a:pt x="27" y="86"/>
                    </a:lnTo>
                    <a:lnTo>
                      <a:pt x="25" y="77"/>
                    </a:lnTo>
                    <a:lnTo>
                      <a:pt x="23" y="67"/>
                    </a:lnTo>
                    <a:lnTo>
                      <a:pt x="21" y="57"/>
                    </a:lnTo>
                    <a:lnTo>
                      <a:pt x="18" y="46"/>
                    </a:lnTo>
                    <a:lnTo>
                      <a:pt x="14" y="35"/>
                    </a:lnTo>
                    <a:lnTo>
                      <a:pt x="11" y="24"/>
                    </a:lnTo>
                    <a:lnTo>
                      <a:pt x="8" y="12"/>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4" name="Freeform 62">
                <a:extLst>
                  <a:ext uri="{FF2B5EF4-FFF2-40B4-BE49-F238E27FC236}">
                    <a16:creationId xmlns:a16="http://schemas.microsoft.com/office/drawing/2014/main" id="{8BF73243-DCD2-9EEE-E6B8-7DB23B31F557}"/>
                  </a:ext>
                </a:extLst>
              </p:cNvPr>
              <p:cNvSpPr>
                <a:spLocks/>
              </p:cNvSpPr>
              <p:nvPr/>
            </p:nvSpPr>
            <p:spPr bwMode="auto">
              <a:xfrm>
                <a:off x="5064" y="3029"/>
                <a:ext cx="40" cy="77"/>
              </a:xfrm>
              <a:custGeom>
                <a:avLst/>
                <a:gdLst>
                  <a:gd name="T0" fmla="*/ 3 w 40"/>
                  <a:gd name="T1" fmla="*/ 0 h 77"/>
                  <a:gd name="T2" fmla="*/ 0 w 40"/>
                  <a:gd name="T3" fmla="*/ 2 h 77"/>
                  <a:gd name="T4" fmla="*/ 5 w 40"/>
                  <a:gd name="T5" fmla="*/ 10 h 77"/>
                  <a:gd name="T6" fmla="*/ 9 w 40"/>
                  <a:gd name="T7" fmla="*/ 18 h 77"/>
                  <a:gd name="T8" fmla="*/ 14 w 40"/>
                  <a:gd name="T9" fmla="*/ 26 h 77"/>
                  <a:gd name="T10" fmla="*/ 18 w 40"/>
                  <a:gd name="T11" fmla="*/ 34 h 77"/>
                  <a:gd name="T12" fmla="*/ 22 w 40"/>
                  <a:gd name="T13" fmla="*/ 43 h 77"/>
                  <a:gd name="T14" fmla="*/ 27 w 40"/>
                  <a:gd name="T15" fmla="*/ 52 h 77"/>
                  <a:gd name="T16" fmla="*/ 31 w 40"/>
                  <a:gd name="T17" fmla="*/ 63 h 77"/>
                  <a:gd name="T18" fmla="*/ 35 w 40"/>
                  <a:gd name="T19" fmla="*/ 76 h 77"/>
                  <a:gd name="T20" fmla="*/ 39 w 40"/>
                  <a:gd name="T21" fmla="*/ 75 h 77"/>
                  <a:gd name="T22" fmla="*/ 35 w 40"/>
                  <a:gd name="T23" fmla="*/ 62 h 77"/>
                  <a:gd name="T24" fmla="*/ 30 w 40"/>
                  <a:gd name="T25" fmla="*/ 50 h 77"/>
                  <a:gd name="T26" fmla="*/ 26 w 40"/>
                  <a:gd name="T27" fmla="*/ 41 h 77"/>
                  <a:gd name="T28" fmla="*/ 22 w 40"/>
                  <a:gd name="T29" fmla="*/ 32 h 77"/>
                  <a:gd name="T30" fmla="*/ 17 w 40"/>
                  <a:gd name="T31" fmla="*/ 24 h 77"/>
                  <a:gd name="T32" fmla="*/ 13 w 40"/>
                  <a:gd name="T33" fmla="*/ 16 h 77"/>
                  <a:gd name="T34" fmla="*/ 8 w 40"/>
                  <a:gd name="T35" fmla="*/ 8 h 77"/>
                  <a:gd name="T36" fmla="*/ 3 w 40"/>
                  <a:gd name="T37" fmla="*/ 0 h 77"/>
                  <a:gd name="T38" fmla="*/ 0 w 40"/>
                  <a:gd name="T39" fmla="*/ 2 h 77"/>
                  <a:gd name="T40" fmla="*/ 3 w 40"/>
                  <a:gd name="T41" fmla="*/ 0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7">
                    <a:moveTo>
                      <a:pt x="3" y="0"/>
                    </a:moveTo>
                    <a:lnTo>
                      <a:pt x="0" y="2"/>
                    </a:lnTo>
                    <a:lnTo>
                      <a:pt x="5" y="10"/>
                    </a:lnTo>
                    <a:lnTo>
                      <a:pt x="9" y="18"/>
                    </a:lnTo>
                    <a:lnTo>
                      <a:pt x="14" y="26"/>
                    </a:lnTo>
                    <a:lnTo>
                      <a:pt x="18" y="34"/>
                    </a:lnTo>
                    <a:lnTo>
                      <a:pt x="22" y="43"/>
                    </a:lnTo>
                    <a:lnTo>
                      <a:pt x="27" y="52"/>
                    </a:lnTo>
                    <a:lnTo>
                      <a:pt x="31" y="63"/>
                    </a:lnTo>
                    <a:lnTo>
                      <a:pt x="35" y="76"/>
                    </a:lnTo>
                    <a:lnTo>
                      <a:pt x="39" y="75"/>
                    </a:lnTo>
                    <a:lnTo>
                      <a:pt x="35" y="62"/>
                    </a:lnTo>
                    <a:lnTo>
                      <a:pt x="30" y="50"/>
                    </a:lnTo>
                    <a:lnTo>
                      <a:pt x="26" y="41"/>
                    </a:lnTo>
                    <a:lnTo>
                      <a:pt x="22" y="32"/>
                    </a:lnTo>
                    <a:lnTo>
                      <a:pt x="17" y="24"/>
                    </a:lnTo>
                    <a:lnTo>
                      <a:pt x="13" y="16"/>
                    </a:lnTo>
                    <a:lnTo>
                      <a:pt x="8" y="8"/>
                    </a:lnTo>
                    <a:lnTo>
                      <a:pt x="3" y="0"/>
                    </a:lnTo>
                    <a:lnTo>
                      <a:pt x="0" y="2"/>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5" name="Freeform 63">
                <a:extLst>
                  <a:ext uri="{FF2B5EF4-FFF2-40B4-BE49-F238E27FC236}">
                    <a16:creationId xmlns:a16="http://schemas.microsoft.com/office/drawing/2014/main" id="{D59A06F6-F5B4-0549-717F-9757B502704F}"/>
                  </a:ext>
                </a:extLst>
              </p:cNvPr>
              <p:cNvSpPr>
                <a:spLocks/>
              </p:cNvSpPr>
              <p:nvPr/>
            </p:nvSpPr>
            <p:spPr bwMode="auto">
              <a:xfrm>
                <a:off x="5064" y="3020"/>
                <a:ext cx="28" cy="32"/>
              </a:xfrm>
              <a:custGeom>
                <a:avLst/>
                <a:gdLst>
                  <a:gd name="T0" fmla="*/ 27 w 28"/>
                  <a:gd name="T1" fmla="*/ 29 h 32"/>
                  <a:gd name="T2" fmla="*/ 27 w 28"/>
                  <a:gd name="T3" fmla="*/ 29 h 32"/>
                  <a:gd name="T4" fmla="*/ 16 w 28"/>
                  <a:gd name="T5" fmla="*/ 12 h 32"/>
                  <a:gd name="T6" fmla="*/ 8 w 28"/>
                  <a:gd name="T7" fmla="*/ 3 h 32"/>
                  <a:gd name="T8" fmla="*/ 4 w 28"/>
                  <a:gd name="T9" fmla="*/ 0 h 32"/>
                  <a:gd name="T10" fmla="*/ 1 w 28"/>
                  <a:gd name="T11" fmla="*/ 3 h 32"/>
                  <a:gd name="T12" fmla="*/ 1 w 28"/>
                  <a:gd name="T13" fmla="*/ 7 h 32"/>
                  <a:gd name="T14" fmla="*/ 2 w 28"/>
                  <a:gd name="T15" fmla="*/ 11 h 32"/>
                  <a:gd name="T16" fmla="*/ 5 w 28"/>
                  <a:gd name="T17" fmla="*/ 11 h 32"/>
                  <a:gd name="T18" fmla="*/ 3 w 28"/>
                  <a:gd name="T19" fmla="*/ 9 h 32"/>
                  <a:gd name="T20" fmla="*/ 0 w 28"/>
                  <a:gd name="T21" fmla="*/ 11 h 32"/>
                  <a:gd name="T22" fmla="*/ 3 w 28"/>
                  <a:gd name="T23" fmla="*/ 14 h 32"/>
                  <a:gd name="T24" fmla="*/ 6 w 28"/>
                  <a:gd name="T25" fmla="*/ 11 h 32"/>
                  <a:gd name="T26" fmla="*/ 5 w 28"/>
                  <a:gd name="T27" fmla="*/ 7 h 32"/>
                  <a:gd name="T28" fmla="*/ 5 w 28"/>
                  <a:gd name="T29" fmla="*/ 3 h 32"/>
                  <a:gd name="T30" fmla="*/ 3 w 28"/>
                  <a:gd name="T31" fmla="*/ 4 h 32"/>
                  <a:gd name="T32" fmla="*/ 6 w 28"/>
                  <a:gd name="T33" fmla="*/ 6 h 32"/>
                  <a:gd name="T34" fmla="*/ 13 w 28"/>
                  <a:gd name="T35" fmla="*/ 14 h 32"/>
                  <a:gd name="T36" fmla="*/ 25 w 28"/>
                  <a:gd name="T37" fmla="*/ 31 h 32"/>
                  <a:gd name="T38" fmla="*/ 27 w 28"/>
                  <a:gd name="T39" fmla="*/ 29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 h="32">
                    <a:moveTo>
                      <a:pt x="27" y="29"/>
                    </a:moveTo>
                    <a:lnTo>
                      <a:pt x="27" y="29"/>
                    </a:lnTo>
                    <a:lnTo>
                      <a:pt x="16" y="12"/>
                    </a:lnTo>
                    <a:lnTo>
                      <a:pt x="8" y="3"/>
                    </a:lnTo>
                    <a:lnTo>
                      <a:pt x="4" y="0"/>
                    </a:lnTo>
                    <a:lnTo>
                      <a:pt x="1" y="3"/>
                    </a:lnTo>
                    <a:lnTo>
                      <a:pt x="1" y="7"/>
                    </a:lnTo>
                    <a:lnTo>
                      <a:pt x="2" y="11"/>
                    </a:lnTo>
                    <a:lnTo>
                      <a:pt x="5" y="11"/>
                    </a:lnTo>
                    <a:lnTo>
                      <a:pt x="3" y="9"/>
                    </a:lnTo>
                    <a:lnTo>
                      <a:pt x="0" y="11"/>
                    </a:lnTo>
                    <a:lnTo>
                      <a:pt x="3" y="14"/>
                    </a:lnTo>
                    <a:lnTo>
                      <a:pt x="6" y="11"/>
                    </a:lnTo>
                    <a:lnTo>
                      <a:pt x="5" y="7"/>
                    </a:lnTo>
                    <a:lnTo>
                      <a:pt x="5" y="3"/>
                    </a:lnTo>
                    <a:lnTo>
                      <a:pt x="3" y="4"/>
                    </a:lnTo>
                    <a:lnTo>
                      <a:pt x="6" y="6"/>
                    </a:lnTo>
                    <a:lnTo>
                      <a:pt x="13" y="14"/>
                    </a:lnTo>
                    <a:lnTo>
                      <a:pt x="25" y="31"/>
                    </a:lnTo>
                    <a:lnTo>
                      <a:pt x="27"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6" name="Freeform 64">
                <a:extLst>
                  <a:ext uri="{FF2B5EF4-FFF2-40B4-BE49-F238E27FC236}">
                    <a16:creationId xmlns:a16="http://schemas.microsoft.com/office/drawing/2014/main" id="{3977C9D4-8E47-B4AD-E883-D0ABF9C0FD1C}"/>
                  </a:ext>
                </a:extLst>
              </p:cNvPr>
              <p:cNvSpPr>
                <a:spLocks/>
              </p:cNvSpPr>
              <p:nvPr/>
            </p:nvSpPr>
            <p:spPr bwMode="auto">
              <a:xfrm>
                <a:off x="5089" y="3049"/>
                <a:ext cx="44" cy="51"/>
              </a:xfrm>
              <a:custGeom>
                <a:avLst/>
                <a:gdLst>
                  <a:gd name="T0" fmla="*/ 42 w 44"/>
                  <a:gd name="T1" fmla="*/ 46 h 51"/>
                  <a:gd name="T2" fmla="*/ 43 w 44"/>
                  <a:gd name="T3" fmla="*/ 47 h 51"/>
                  <a:gd name="T4" fmla="*/ 37 w 44"/>
                  <a:gd name="T5" fmla="*/ 41 h 51"/>
                  <a:gd name="T6" fmla="*/ 32 w 44"/>
                  <a:gd name="T7" fmla="*/ 36 h 51"/>
                  <a:gd name="T8" fmla="*/ 27 w 44"/>
                  <a:gd name="T9" fmla="*/ 30 h 51"/>
                  <a:gd name="T10" fmla="*/ 22 w 44"/>
                  <a:gd name="T11" fmla="*/ 24 h 51"/>
                  <a:gd name="T12" fmla="*/ 16 w 44"/>
                  <a:gd name="T13" fmla="*/ 19 h 51"/>
                  <a:gd name="T14" fmla="*/ 12 w 44"/>
                  <a:gd name="T15" fmla="*/ 13 h 51"/>
                  <a:gd name="T16" fmla="*/ 7 w 44"/>
                  <a:gd name="T17" fmla="*/ 7 h 51"/>
                  <a:gd name="T18" fmla="*/ 2 w 44"/>
                  <a:gd name="T19" fmla="*/ 0 h 51"/>
                  <a:gd name="T20" fmla="*/ 0 w 44"/>
                  <a:gd name="T21" fmla="*/ 2 h 51"/>
                  <a:gd name="T22" fmla="*/ 4 w 44"/>
                  <a:gd name="T23" fmla="*/ 9 h 51"/>
                  <a:gd name="T24" fmla="*/ 9 w 44"/>
                  <a:gd name="T25" fmla="*/ 15 h 51"/>
                  <a:gd name="T26" fmla="*/ 14 w 44"/>
                  <a:gd name="T27" fmla="*/ 22 h 51"/>
                  <a:gd name="T28" fmla="*/ 19 w 44"/>
                  <a:gd name="T29" fmla="*/ 27 h 51"/>
                  <a:gd name="T30" fmla="*/ 24 w 44"/>
                  <a:gd name="T31" fmla="*/ 33 h 51"/>
                  <a:gd name="T32" fmla="*/ 29 w 44"/>
                  <a:gd name="T33" fmla="*/ 38 h 51"/>
                  <a:gd name="T34" fmla="*/ 34 w 44"/>
                  <a:gd name="T35" fmla="*/ 44 h 51"/>
                  <a:gd name="T36" fmla="*/ 40 w 44"/>
                  <a:gd name="T37" fmla="*/ 50 h 51"/>
                  <a:gd name="T38" fmla="*/ 42 w 44"/>
                  <a:gd name="T39" fmla="*/ 46 h 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51">
                    <a:moveTo>
                      <a:pt x="42" y="46"/>
                    </a:moveTo>
                    <a:lnTo>
                      <a:pt x="43" y="47"/>
                    </a:lnTo>
                    <a:lnTo>
                      <a:pt x="37" y="41"/>
                    </a:lnTo>
                    <a:lnTo>
                      <a:pt x="32" y="36"/>
                    </a:lnTo>
                    <a:lnTo>
                      <a:pt x="27" y="30"/>
                    </a:lnTo>
                    <a:lnTo>
                      <a:pt x="22" y="24"/>
                    </a:lnTo>
                    <a:lnTo>
                      <a:pt x="16" y="19"/>
                    </a:lnTo>
                    <a:lnTo>
                      <a:pt x="12" y="13"/>
                    </a:lnTo>
                    <a:lnTo>
                      <a:pt x="7" y="7"/>
                    </a:lnTo>
                    <a:lnTo>
                      <a:pt x="2" y="0"/>
                    </a:lnTo>
                    <a:lnTo>
                      <a:pt x="0" y="2"/>
                    </a:lnTo>
                    <a:lnTo>
                      <a:pt x="4" y="9"/>
                    </a:lnTo>
                    <a:lnTo>
                      <a:pt x="9" y="15"/>
                    </a:lnTo>
                    <a:lnTo>
                      <a:pt x="14" y="22"/>
                    </a:lnTo>
                    <a:lnTo>
                      <a:pt x="19" y="27"/>
                    </a:lnTo>
                    <a:lnTo>
                      <a:pt x="24" y="33"/>
                    </a:lnTo>
                    <a:lnTo>
                      <a:pt x="29" y="38"/>
                    </a:lnTo>
                    <a:lnTo>
                      <a:pt x="34" y="44"/>
                    </a:lnTo>
                    <a:lnTo>
                      <a:pt x="40" y="50"/>
                    </a:lnTo>
                    <a:lnTo>
                      <a:pt x="42"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7" name="Freeform 65">
                <a:extLst>
                  <a:ext uri="{FF2B5EF4-FFF2-40B4-BE49-F238E27FC236}">
                    <a16:creationId xmlns:a16="http://schemas.microsoft.com/office/drawing/2014/main" id="{1B41D5C1-97A4-73A1-FAA8-10364FA46D88}"/>
                  </a:ext>
                </a:extLst>
              </p:cNvPr>
              <p:cNvSpPr>
                <a:spLocks/>
              </p:cNvSpPr>
              <p:nvPr/>
            </p:nvSpPr>
            <p:spPr bwMode="auto">
              <a:xfrm>
                <a:off x="5129" y="3045"/>
                <a:ext cx="23" cy="58"/>
              </a:xfrm>
              <a:custGeom>
                <a:avLst/>
                <a:gdLst>
                  <a:gd name="T0" fmla="*/ 8 w 23"/>
                  <a:gd name="T1" fmla="*/ 1 h 58"/>
                  <a:gd name="T2" fmla="*/ 8 w 23"/>
                  <a:gd name="T3" fmla="*/ 1 h 58"/>
                  <a:gd name="T4" fmla="*/ 13 w 23"/>
                  <a:gd name="T5" fmla="*/ 16 h 58"/>
                  <a:gd name="T6" fmla="*/ 16 w 23"/>
                  <a:gd name="T7" fmla="*/ 30 h 58"/>
                  <a:gd name="T8" fmla="*/ 18 w 23"/>
                  <a:gd name="T9" fmla="*/ 40 h 58"/>
                  <a:gd name="T10" fmla="*/ 18 w 23"/>
                  <a:gd name="T11" fmla="*/ 47 h 58"/>
                  <a:gd name="T12" fmla="*/ 17 w 23"/>
                  <a:gd name="T13" fmla="*/ 52 h 58"/>
                  <a:gd name="T14" fmla="*/ 14 w 23"/>
                  <a:gd name="T15" fmla="*/ 54 h 58"/>
                  <a:gd name="T16" fmla="*/ 10 w 23"/>
                  <a:gd name="T17" fmla="*/ 54 h 58"/>
                  <a:gd name="T18" fmla="*/ 2 w 23"/>
                  <a:gd name="T19" fmla="*/ 50 h 58"/>
                  <a:gd name="T20" fmla="*/ 0 w 23"/>
                  <a:gd name="T21" fmla="*/ 54 h 58"/>
                  <a:gd name="T22" fmla="*/ 9 w 23"/>
                  <a:gd name="T23" fmla="*/ 57 h 58"/>
                  <a:gd name="T24" fmla="*/ 16 w 23"/>
                  <a:gd name="T25" fmla="*/ 57 h 58"/>
                  <a:gd name="T26" fmla="*/ 20 w 23"/>
                  <a:gd name="T27" fmla="*/ 54 h 58"/>
                  <a:gd name="T28" fmla="*/ 22 w 23"/>
                  <a:gd name="T29" fmla="*/ 47 h 58"/>
                  <a:gd name="T30" fmla="*/ 22 w 23"/>
                  <a:gd name="T31" fmla="*/ 40 h 58"/>
                  <a:gd name="T32" fmla="*/ 20 w 23"/>
                  <a:gd name="T33" fmla="*/ 28 h 58"/>
                  <a:gd name="T34" fmla="*/ 16 w 23"/>
                  <a:gd name="T35" fmla="*/ 16 h 58"/>
                  <a:gd name="T36" fmla="*/ 12 w 23"/>
                  <a:gd name="T37" fmla="*/ 0 h 58"/>
                  <a:gd name="T38" fmla="*/ 8 w 23"/>
                  <a:gd name="T39" fmla="*/ 1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58">
                    <a:moveTo>
                      <a:pt x="8" y="1"/>
                    </a:moveTo>
                    <a:lnTo>
                      <a:pt x="8" y="1"/>
                    </a:lnTo>
                    <a:lnTo>
                      <a:pt x="13" y="16"/>
                    </a:lnTo>
                    <a:lnTo>
                      <a:pt x="16" y="30"/>
                    </a:lnTo>
                    <a:lnTo>
                      <a:pt x="18" y="40"/>
                    </a:lnTo>
                    <a:lnTo>
                      <a:pt x="18" y="47"/>
                    </a:lnTo>
                    <a:lnTo>
                      <a:pt x="17" y="52"/>
                    </a:lnTo>
                    <a:lnTo>
                      <a:pt x="14" y="54"/>
                    </a:lnTo>
                    <a:lnTo>
                      <a:pt x="10" y="54"/>
                    </a:lnTo>
                    <a:lnTo>
                      <a:pt x="2" y="50"/>
                    </a:lnTo>
                    <a:lnTo>
                      <a:pt x="0" y="54"/>
                    </a:lnTo>
                    <a:lnTo>
                      <a:pt x="9" y="57"/>
                    </a:lnTo>
                    <a:lnTo>
                      <a:pt x="16" y="57"/>
                    </a:lnTo>
                    <a:lnTo>
                      <a:pt x="20" y="54"/>
                    </a:lnTo>
                    <a:lnTo>
                      <a:pt x="22" y="47"/>
                    </a:lnTo>
                    <a:lnTo>
                      <a:pt x="22" y="40"/>
                    </a:lnTo>
                    <a:lnTo>
                      <a:pt x="20" y="28"/>
                    </a:lnTo>
                    <a:lnTo>
                      <a:pt x="16" y="16"/>
                    </a:lnTo>
                    <a:lnTo>
                      <a:pt x="12"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8" name="Freeform 66">
                <a:extLst>
                  <a:ext uri="{FF2B5EF4-FFF2-40B4-BE49-F238E27FC236}">
                    <a16:creationId xmlns:a16="http://schemas.microsoft.com/office/drawing/2014/main" id="{D4AC73B2-D044-25B7-3D63-28C50D2794FA}"/>
                  </a:ext>
                </a:extLst>
              </p:cNvPr>
              <p:cNvSpPr>
                <a:spLocks/>
              </p:cNvSpPr>
              <p:nvPr/>
            </p:nvSpPr>
            <p:spPr bwMode="auto">
              <a:xfrm>
                <a:off x="5084" y="2956"/>
                <a:ext cx="58" cy="91"/>
              </a:xfrm>
              <a:custGeom>
                <a:avLst/>
                <a:gdLst>
                  <a:gd name="T0" fmla="*/ 0 w 58"/>
                  <a:gd name="T1" fmla="*/ 2 h 91"/>
                  <a:gd name="T2" fmla="*/ 0 w 58"/>
                  <a:gd name="T3" fmla="*/ 2 h 91"/>
                  <a:gd name="T4" fmla="*/ 4 w 58"/>
                  <a:gd name="T5" fmla="*/ 7 h 91"/>
                  <a:gd name="T6" fmla="*/ 7 w 58"/>
                  <a:gd name="T7" fmla="*/ 12 h 91"/>
                  <a:gd name="T8" fmla="*/ 11 w 58"/>
                  <a:gd name="T9" fmla="*/ 17 h 91"/>
                  <a:gd name="T10" fmla="*/ 15 w 58"/>
                  <a:gd name="T11" fmla="*/ 22 h 91"/>
                  <a:gd name="T12" fmla="*/ 19 w 58"/>
                  <a:gd name="T13" fmla="*/ 28 h 91"/>
                  <a:gd name="T14" fmla="*/ 23 w 58"/>
                  <a:gd name="T15" fmla="*/ 33 h 91"/>
                  <a:gd name="T16" fmla="*/ 27 w 58"/>
                  <a:gd name="T17" fmla="*/ 39 h 91"/>
                  <a:gd name="T18" fmla="*/ 30 w 58"/>
                  <a:gd name="T19" fmla="*/ 44 h 91"/>
                  <a:gd name="T20" fmla="*/ 34 w 58"/>
                  <a:gd name="T21" fmla="*/ 50 h 91"/>
                  <a:gd name="T22" fmla="*/ 37 w 58"/>
                  <a:gd name="T23" fmla="*/ 55 h 91"/>
                  <a:gd name="T24" fmla="*/ 40 w 58"/>
                  <a:gd name="T25" fmla="*/ 61 h 91"/>
                  <a:gd name="T26" fmla="*/ 43 w 58"/>
                  <a:gd name="T27" fmla="*/ 67 h 91"/>
                  <a:gd name="T28" fmla="*/ 46 w 58"/>
                  <a:gd name="T29" fmla="*/ 73 h 91"/>
                  <a:gd name="T30" fmla="*/ 49 w 58"/>
                  <a:gd name="T31" fmla="*/ 79 h 91"/>
                  <a:gd name="T32" fmla="*/ 51 w 58"/>
                  <a:gd name="T33" fmla="*/ 85 h 91"/>
                  <a:gd name="T34" fmla="*/ 53 w 58"/>
                  <a:gd name="T35" fmla="*/ 90 h 91"/>
                  <a:gd name="T36" fmla="*/ 57 w 58"/>
                  <a:gd name="T37" fmla="*/ 89 h 91"/>
                  <a:gd name="T38" fmla="*/ 55 w 58"/>
                  <a:gd name="T39" fmla="*/ 83 h 91"/>
                  <a:gd name="T40" fmla="*/ 52 w 58"/>
                  <a:gd name="T41" fmla="*/ 77 h 91"/>
                  <a:gd name="T42" fmla="*/ 49 w 58"/>
                  <a:gd name="T43" fmla="*/ 71 h 91"/>
                  <a:gd name="T44" fmla="*/ 47 w 58"/>
                  <a:gd name="T45" fmla="*/ 65 h 91"/>
                  <a:gd name="T46" fmla="*/ 44 w 58"/>
                  <a:gd name="T47" fmla="*/ 59 h 91"/>
                  <a:gd name="T48" fmla="*/ 40 w 58"/>
                  <a:gd name="T49" fmla="*/ 53 h 91"/>
                  <a:gd name="T50" fmla="*/ 37 w 58"/>
                  <a:gd name="T51" fmla="*/ 48 h 91"/>
                  <a:gd name="T52" fmla="*/ 33 w 58"/>
                  <a:gd name="T53" fmla="*/ 42 h 91"/>
                  <a:gd name="T54" fmla="*/ 29 w 58"/>
                  <a:gd name="T55" fmla="*/ 37 h 91"/>
                  <a:gd name="T56" fmla="*/ 26 w 58"/>
                  <a:gd name="T57" fmla="*/ 31 h 91"/>
                  <a:gd name="T58" fmla="*/ 22 w 58"/>
                  <a:gd name="T59" fmla="*/ 26 h 91"/>
                  <a:gd name="T60" fmla="*/ 18 w 58"/>
                  <a:gd name="T61" fmla="*/ 21 h 91"/>
                  <a:gd name="T62" fmla="*/ 14 w 58"/>
                  <a:gd name="T63" fmla="*/ 15 h 91"/>
                  <a:gd name="T64" fmla="*/ 10 w 58"/>
                  <a:gd name="T65" fmla="*/ 10 h 91"/>
                  <a:gd name="T66" fmla="*/ 7 w 58"/>
                  <a:gd name="T67" fmla="*/ 5 h 91"/>
                  <a:gd name="T68" fmla="*/ 3 w 58"/>
                  <a:gd name="T69" fmla="*/ 0 h 91"/>
                  <a:gd name="T70" fmla="*/ 0 w 58"/>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91">
                    <a:moveTo>
                      <a:pt x="0" y="2"/>
                    </a:moveTo>
                    <a:lnTo>
                      <a:pt x="0" y="2"/>
                    </a:lnTo>
                    <a:lnTo>
                      <a:pt x="4" y="7"/>
                    </a:lnTo>
                    <a:lnTo>
                      <a:pt x="7" y="12"/>
                    </a:lnTo>
                    <a:lnTo>
                      <a:pt x="11" y="17"/>
                    </a:lnTo>
                    <a:lnTo>
                      <a:pt x="15" y="22"/>
                    </a:lnTo>
                    <a:lnTo>
                      <a:pt x="19" y="28"/>
                    </a:lnTo>
                    <a:lnTo>
                      <a:pt x="23" y="33"/>
                    </a:lnTo>
                    <a:lnTo>
                      <a:pt x="27" y="39"/>
                    </a:lnTo>
                    <a:lnTo>
                      <a:pt x="30" y="44"/>
                    </a:lnTo>
                    <a:lnTo>
                      <a:pt x="34" y="50"/>
                    </a:lnTo>
                    <a:lnTo>
                      <a:pt x="37" y="55"/>
                    </a:lnTo>
                    <a:lnTo>
                      <a:pt x="40" y="61"/>
                    </a:lnTo>
                    <a:lnTo>
                      <a:pt x="43" y="67"/>
                    </a:lnTo>
                    <a:lnTo>
                      <a:pt x="46" y="73"/>
                    </a:lnTo>
                    <a:lnTo>
                      <a:pt x="49" y="79"/>
                    </a:lnTo>
                    <a:lnTo>
                      <a:pt x="51" y="85"/>
                    </a:lnTo>
                    <a:lnTo>
                      <a:pt x="53" y="90"/>
                    </a:lnTo>
                    <a:lnTo>
                      <a:pt x="57" y="89"/>
                    </a:lnTo>
                    <a:lnTo>
                      <a:pt x="55" y="83"/>
                    </a:lnTo>
                    <a:lnTo>
                      <a:pt x="52" y="77"/>
                    </a:lnTo>
                    <a:lnTo>
                      <a:pt x="49" y="71"/>
                    </a:lnTo>
                    <a:lnTo>
                      <a:pt x="47" y="65"/>
                    </a:lnTo>
                    <a:lnTo>
                      <a:pt x="44" y="59"/>
                    </a:lnTo>
                    <a:lnTo>
                      <a:pt x="40" y="53"/>
                    </a:lnTo>
                    <a:lnTo>
                      <a:pt x="37" y="48"/>
                    </a:lnTo>
                    <a:lnTo>
                      <a:pt x="33" y="42"/>
                    </a:lnTo>
                    <a:lnTo>
                      <a:pt x="29" y="37"/>
                    </a:lnTo>
                    <a:lnTo>
                      <a:pt x="26" y="31"/>
                    </a:lnTo>
                    <a:lnTo>
                      <a:pt x="22" y="26"/>
                    </a:lnTo>
                    <a:lnTo>
                      <a:pt x="18" y="21"/>
                    </a:lnTo>
                    <a:lnTo>
                      <a:pt x="14" y="15"/>
                    </a:lnTo>
                    <a:lnTo>
                      <a:pt x="10" y="10"/>
                    </a:lnTo>
                    <a:lnTo>
                      <a:pt x="7" y="5"/>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09" name="Freeform 67">
                <a:extLst>
                  <a:ext uri="{FF2B5EF4-FFF2-40B4-BE49-F238E27FC236}">
                    <a16:creationId xmlns:a16="http://schemas.microsoft.com/office/drawing/2014/main" id="{3373F45A-C71E-511F-C631-492DFACC9C38}"/>
                  </a:ext>
                </a:extLst>
              </p:cNvPr>
              <p:cNvSpPr>
                <a:spLocks/>
              </p:cNvSpPr>
              <p:nvPr/>
            </p:nvSpPr>
            <p:spPr bwMode="auto">
              <a:xfrm>
                <a:off x="5069" y="2938"/>
                <a:ext cx="19" cy="21"/>
              </a:xfrm>
              <a:custGeom>
                <a:avLst/>
                <a:gdLst>
                  <a:gd name="T0" fmla="*/ 0 w 19"/>
                  <a:gd name="T1" fmla="*/ 3 h 21"/>
                  <a:gd name="T2" fmla="*/ 0 w 19"/>
                  <a:gd name="T3" fmla="*/ 3 h 21"/>
                  <a:gd name="T4" fmla="*/ 2 w 19"/>
                  <a:gd name="T5" fmla="*/ 5 h 21"/>
                  <a:gd name="T6" fmla="*/ 4 w 19"/>
                  <a:gd name="T7" fmla="*/ 8 h 21"/>
                  <a:gd name="T8" fmla="*/ 6 w 19"/>
                  <a:gd name="T9" fmla="*/ 10 h 21"/>
                  <a:gd name="T10" fmla="*/ 8 w 19"/>
                  <a:gd name="T11" fmla="*/ 11 h 21"/>
                  <a:gd name="T12" fmla="*/ 9 w 19"/>
                  <a:gd name="T13" fmla="*/ 13 h 21"/>
                  <a:gd name="T14" fmla="*/ 11 w 19"/>
                  <a:gd name="T15" fmla="*/ 15 h 21"/>
                  <a:gd name="T16" fmla="*/ 13 w 19"/>
                  <a:gd name="T17" fmla="*/ 18 h 21"/>
                  <a:gd name="T18" fmla="*/ 15 w 19"/>
                  <a:gd name="T19" fmla="*/ 20 h 21"/>
                  <a:gd name="T20" fmla="*/ 18 w 19"/>
                  <a:gd name="T21" fmla="*/ 18 h 21"/>
                  <a:gd name="T22" fmla="*/ 16 w 19"/>
                  <a:gd name="T23" fmla="*/ 15 h 21"/>
                  <a:gd name="T24" fmla="*/ 14 w 19"/>
                  <a:gd name="T25" fmla="*/ 13 h 21"/>
                  <a:gd name="T26" fmla="*/ 12 w 19"/>
                  <a:gd name="T27" fmla="*/ 11 h 21"/>
                  <a:gd name="T28" fmla="*/ 11 w 19"/>
                  <a:gd name="T29" fmla="*/ 8 h 21"/>
                  <a:gd name="T30" fmla="*/ 9 w 19"/>
                  <a:gd name="T31" fmla="*/ 7 h 21"/>
                  <a:gd name="T32" fmla="*/ 7 w 19"/>
                  <a:gd name="T33" fmla="*/ 5 h 21"/>
                  <a:gd name="T34" fmla="*/ 5 w 19"/>
                  <a:gd name="T35" fmla="*/ 2 h 21"/>
                  <a:gd name="T36" fmla="*/ 3 w 19"/>
                  <a:gd name="T37" fmla="*/ 0 h 21"/>
                  <a:gd name="T38" fmla="*/ 0 w 19"/>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1">
                    <a:moveTo>
                      <a:pt x="0" y="3"/>
                    </a:moveTo>
                    <a:lnTo>
                      <a:pt x="0" y="3"/>
                    </a:lnTo>
                    <a:lnTo>
                      <a:pt x="2" y="5"/>
                    </a:lnTo>
                    <a:lnTo>
                      <a:pt x="4" y="8"/>
                    </a:lnTo>
                    <a:lnTo>
                      <a:pt x="6" y="10"/>
                    </a:lnTo>
                    <a:lnTo>
                      <a:pt x="8" y="11"/>
                    </a:lnTo>
                    <a:lnTo>
                      <a:pt x="9" y="13"/>
                    </a:lnTo>
                    <a:lnTo>
                      <a:pt x="11" y="15"/>
                    </a:lnTo>
                    <a:lnTo>
                      <a:pt x="13" y="18"/>
                    </a:lnTo>
                    <a:lnTo>
                      <a:pt x="15" y="20"/>
                    </a:lnTo>
                    <a:lnTo>
                      <a:pt x="18" y="18"/>
                    </a:lnTo>
                    <a:lnTo>
                      <a:pt x="16" y="15"/>
                    </a:lnTo>
                    <a:lnTo>
                      <a:pt x="14" y="13"/>
                    </a:lnTo>
                    <a:lnTo>
                      <a:pt x="12" y="11"/>
                    </a:lnTo>
                    <a:lnTo>
                      <a:pt x="11" y="8"/>
                    </a:lnTo>
                    <a:lnTo>
                      <a:pt x="9" y="7"/>
                    </a:lnTo>
                    <a:lnTo>
                      <a:pt x="7" y="5"/>
                    </a:lnTo>
                    <a:lnTo>
                      <a:pt x="5" y="2"/>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0" name="Freeform 68">
                <a:extLst>
                  <a:ext uri="{FF2B5EF4-FFF2-40B4-BE49-F238E27FC236}">
                    <a16:creationId xmlns:a16="http://schemas.microsoft.com/office/drawing/2014/main" id="{9198F94C-6466-DCE1-6BB2-1D96443605EC}"/>
                  </a:ext>
                </a:extLst>
              </p:cNvPr>
              <p:cNvSpPr>
                <a:spLocks/>
              </p:cNvSpPr>
              <p:nvPr/>
            </p:nvSpPr>
            <p:spPr bwMode="auto">
              <a:xfrm>
                <a:off x="5042" y="2911"/>
                <a:ext cx="31" cy="31"/>
              </a:xfrm>
              <a:custGeom>
                <a:avLst/>
                <a:gdLst>
                  <a:gd name="T0" fmla="*/ 0 w 31"/>
                  <a:gd name="T1" fmla="*/ 3 h 31"/>
                  <a:gd name="T2" fmla="*/ 0 w 31"/>
                  <a:gd name="T3" fmla="*/ 3 h 31"/>
                  <a:gd name="T4" fmla="*/ 3 w 31"/>
                  <a:gd name="T5" fmla="*/ 6 h 31"/>
                  <a:gd name="T6" fmla="*/ 6 w 31"/>
                  <a:gd name="T7" fmla="*/ 10 h 31"/>
                  <a:gd name="T8" fmla="*/ 9 w 31"/>
                  <a:gd name="T9" fmla="*/ 13 h 31"/>
                  <a:gd name="T10" fmla="*/ 12 w 31"/>
                  <a:gd name="T11" fmla="*/ 16 h 31"/>
                  <a:gd name="T12" fmla="*/ 16 w 31"/>
                  <a:gd name="T13" fmla="*/ 19 h 31"/>
                  <a:gd name="T14" fmla="*/ 20 w 31"/>
                  <a:gd name="T15" fmla="*/ 23 h 31"/>
                  <a:gd name="T16" fmla="*/ 23 w 31"/>
                  <a:gd name="T17" fmla="*/ 27 h 31"/>
                  <a:gd name="T18" fmla="*/ 27 w 31"/>
                  <a:gd name="T19" fmla="*/ 30 h 31"/>
                  <a:gd name="T20" fmla="*/ 30 w 31"/>
                  <a:gd name="T21" fmla="*/ 27 h 31"/>
                  <a:gd name="T22" fmla="*/ 26 w 31"/>
                  <a:gd name="T23" fmla="*/ 23 h 31"/>
                  <a:gd name="T24" fmla="*/ 22 w 31"/>
                  <a:gd name="T25" fmla="*/ 20 h 31"/>
                  <a:gd name="T26" fmla="*/ 19 w 31"/>
                  <a:gd name="T27" fmla="*/ 16 h 31"/>
                  <a:gd name="T28" fmla="*/ 15 w 31"/>
                  <a:gd name="T29" fmla="*/ 13 h 31"/>
                  <a:gd name="T30" fmla="*/ 12 w 31"/>
                  <a:gd name="T31" fmla="*/ 10 h 31"/>
                  <a:gd name="T32" fmla="*/ 9 w 31"/>
                  <a:gd name="T33" fmla="*/ 7 h 31"/>
                  <a:gd name="T34" fmla="*/ 6 w 31"/>
                  <a:gd name="T35" fmla="*/ 3 h 31"/>
                  <a:gd name="T36" fmla="*/ 2 w 31"/>
                  <a:gd name="T37" fmla="*/ 0 h 31"/>
                  <a:gd name="T38" fmla="*/ 0 w 31"/>
                  <a:gd name="T39" fmla="*/ 3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31">
                    <a:moveTo>
                      <a:pt x="0" y="3"/>
                    </a:moveTo>
                    <a:lnTo>
                      <a:pt x="0" y="3"/>
                    </a:lnTo>
                    <a:lnTo>
                      <a:pt x="3" y="6"/>
                    </a:lnTo>
                    <a:lnTo>
                      <a:pt x="6" y="10"/>
                    </a:lnTo>
                    <a:lnTo>
                      <a:pt x="9" y="13"/>
                    </a:lnTo>
                    <a:lnTo>
                      <a:pt x="12" y="16"/>
                    </a:lnTo>
                    <a:lnTo>
                      <a:pt x="16" y="19"/>
                    </a:lnTo>
                    <a:lnTo>
                      <a:pt x="20" y="23"/>
                    </a:lnTo>
                    <a:lnTo>
                      <a:pt x="23" y="27"/>
                    </a:lnTo>
                    <a:lnTo>
                      <a:pt x="27" y="30"/>
                    </a:lnTo>
                    <a:lnTo>
                      <a:pt x="30" y="27"/>
                    </a:lnTo>
                    <a:lnTo>
                      <a:pt x="26" y="23"/>
                    </a:lnTo>
                    <a:lnTo>
                      <a:pt x="22" y="20"/>
                    </a:lnTo>
                    <a:lnTo>
                      <a:pt x="19" y="16"/>
                    </a:lnTo>
                    <a:lnTo>
                      <a:pt x="15" y="13"/>
                    </a:lnTo>
                    <a:lnTo>
                      <a:pt x="12" y="10"/>
                    </a:lnTo>
                    <a:lnTo>
                      <a:pt x="9" y="7"/>
                    </a:lnTo>
                    <a:lnTo>
                      <a:pt x="6" y="3"/>
                    </a:lnTo>
                    <a:lnTo>
                      <a:pt x="2"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1" name="Freeform 69">
                <a:extLst>
                  <a:ext uri="{FF2B5EF4-FFF2-40B4-BE49-F238E27FC236}">
                    <a16:creationId xmlns:a16="http://schemas.microsoft.com/office/drawing/2014/main" id="{9949C370-BC31-2CBC-FF22-B2564E7C0635}"/>
                  </a:ext>
                </a:extLst>
              </p:cNvPr>
              <p:cNvSpPr>
                <a:spLocks/>
              </p:cNvSpPr>
              <p:nvPr/>
            </p:nvSpPr>
            <p:spPr bwMode="auto">
              <a:xfrm>
                <a:off x="4992" y="2878"/>
                <a:ext cx="53" cy="37"/>
              </a:xfrm>
              <a:custGeom>
                <a:avLst/>
                <a:gdLst>
                  <a:gd name="T0" fmla="*/ 0 w 53"/>
                  <a:gd name="T1" fmla="*/ 2 h 37"/>
                  <a:gd name="T2" fmla="*/ 2 w 53"/>
                  <a:gd name="T3" fmla="*/ 4 h 37"/>
                  <a:gd name="T4" fmla="*/ 8 w 53"/>
                  <a:gd name="T5" fmla="*/ 6 h 37"/>
                  <a:gd name="T6" fmla="*/ 16 w 53"/>
                  <a:gd name="T7" fmla="*/ 10 h 37"/>
                  <a:gd name="T8" fmla="*/ 22 w 53"/>
                  <a:gd name="T9" fmla="*/ 13 h 37"/>
                  <a:gd name="T10" fmla="*/ 28 w 53"/>
                  <a:gd name="T11" fmla="*/ 17 h 37"/>
                  <a:gd name="T12" fmla="*/ 34 w 53"/>
                  <a:gd name="T13" fmla="*/ 21 h 37"/>
                  <a:gd name="T14" fmla="*/ 40 w 53"/>
                  <a:gd name="T15" fmla="*/ 26 h 37"/>
                  <a:gd name="T16" fmla="*/ 45 w 53"/>
                  <a:gd name="T17" fmla="*/ 31 h 37"/>
                  <a:gd name="T18" fmla="*/ 50 w 53"/>
                  <a:gd name="T19" fmla="*/ 36 h 37"/>
                  <a:gd name="T20" fmla="*/ 52 w 53"/>
                  <a:gd name="T21" fmla="*/ 33 h 37"/>
                  <a:gd name="T22" fmla="*/ 48 w 53"/>
                  <a:gd name="T23" fmla="*/ 28 h 37"/>
                  <a:gd name="T24" fmla="*/ 42 w 53"/>
                  <a:gd name="T25" fmla="*/ 23 h 37"/>
                  <a:gd name="T26" fmla="*/ 36 w 53"/>
                  <a:gd name="T27" fmla="*/ 18 h 37"/>
                  <a:gd name="T28" fmla="*/ 30 w 53"/>
                  <a:gd name="T29" fmla="*/ 14 h 37"/>
                  <a:gd name="T30" fmla="*/ 24 w 53"/>
                  <a:gd name="T31" fmla="*/ 10 h 37"/>
                  <a:gd name="T32" fmla="*/ 18 w 53"/>
                  <a:gd name="T33" fmla="*/ 6 h 37"/>
                  <a:gd name="T34" fmla="*/ 10 w 53"/>
                  <a:gd name="T35" fmla="*/ 2 h 37"/>
                  <a:gd name="T36" fmla="*/ 3 w 53"/>
                  <a:gd name="T37" fmla="*/ 0 h 37"/>
                  <a:gd name="T38" fmla="*/ 4 w 53"/>
                  <a:gd name="T39" fmla="*/ 1 h 37"/>
                  <a:gd name="T40" fmla="*/ 0 w 53"/>
                  <a:gd name="T41" fmla="*/ 2 h 37"/>
                  <a:gd name="T42" fmla="*/ 1 w 53"/>
                  <a:gd name="T43" fmla="*/ 3 h 37"/>
                  <a:gd name="T44" fmla="*/ 2 w 53"/>
                  <a:gd name="T45" fmla="*/ 4 h 37"/>
                  <a:gd name="T46" fmla="*/ 0 w 53"/>
                  <a:gd name="T47" fmla="*/ 2 h 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 h="37">
                    <a:moveTo>
                      <a:pt x="0" y="2"/>
                    </a:moveTo>
                    <a:lnTo>
                      <a:pt x="2" y="4"/>
                    </a:lnTo>
                    <a:lnTo>
                      <a:pt x="8" y="6"/>
                    </a:lnTo>
                    <a:lnTo>
                      <a:pt x="16" y="10"/>
                    </a:lnTo>
                    <a:lnTo>
                      <a:pt x="22" y="13"/>
                    </a:lnTo>
                    <a:lnTo>
                      <a:pt x="28" y="17"/>
                    </a:lnTo>
                    <a:lnTo>
                      <a:pt x="34" y="21"/>
                    </a:lnTo>
                    <a:lnTo>
                      <a:pt x="40" y="26"/>
                    </a:lnTo>
                    <a:lnTo>
                      <a:pt x="45" y="31"/>
                    </a:lnTo>
                    <a:lnTo>
                      <a:pt x="50" y="36"/>
                    </a:lnTo>
                    <a:lnTo>
                      <a:pt x="52" y="33"/>
                    </a:lnTo>
                    <a:lnTo>
                      <a:pt x="48" y="28"/>
                    </a:lnTo>
                    <a:lnTo>
                      <a:pt x="42" y="23"/>
                    </a:lnTo>
                    <a:lnTo>
                      <a:pt x="36" y="18"/>
                    </a:lnTo>
                    <a:lnTo>
                      <a:pt x="30" y="14"/>
                    </a:lnTo>
                    <a:lnTo>
                      <a:pt x="24" y="10"/>
                    </a:lnTo>
                    <a:lnTo>
                      <a:pt x="18" y="6"/>
                    </a:lnTo>
                    <a:lnTo>
                      <a:pt x="10" y="2"/>
                    </a:lnTo>
                    <a:lnTo>
                      <a:pt x="3" y="0"/>
                    </a:lnTo>
                    <a:lnTo>
                      <a:pt x="4" y="1"/>
                    </a:lnTo>
                    <a:lnTo>
                      <a:pt x="0" y="2"/>
                    </a:lnTo>
                    <a:lnTo>
                      <a:pt x="1" y="3"/>
                    </a:lnTo>
                    <a:lnTo>
                      <a:pt x="2" y="4"/>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2" name="Freeform 70">
                <a:extLst>
                  <a:ext uri="{FF2B5EF4-FFF2-40B4-BE49-F238E27FC236}">
                    <a16:creationId xmlns:a16="http://schemas.microsoft.com/office/drawing/2014/main" id="{7BF5EB80-3F93-35D4-4580-3930AF049168}"/>
                  </a:ext>
                </a:extLst>
              </p:cNvPr>
              <p:cNvSpPr>
                <a:spLocks/>
              </p:cNvSpPr>
              <p:nvPr/>
            </p:nvSpPr>
            <p:spPr bwMode="auto">
              <a:xfrm>
                <a:off x="4985" y="2860"/>
                <a:ext cx="17" cy="21"/>
              </a:xfrm>
              <a:custGeom>
                <a:avLst/>
                <a:gdLst>
                  <a:gd name="T0" fmla="*/ 0 w 17"/>
                  <a:gd name="T1" fmla="*/ 1 h 21"/>
                  <a:gd name="T2" fmla="*/ 0 w 17"/>
                  <a:gd name="T3" fmla="*/ 1 h 21"/>
                  <a:gd name="T4" fmla="*/ 10 w 17"/>
                  <a:gd name="T5" fmla="*/ 20 h 21"/>
                  <a:gd name="T6" fmla="*/ 16 w 17"/>
                  <a:gd name="T7" fmla="*/ 19 h 21"/>
                  <a:gd name="T8" fmla="*/ 5 w 17"/>
                  <a:gd name="T9" fmla="*/ 0 h 21"/>
                  <a:gd name="T10" fmla="*/ 0 w 17"/>
                  <a:gd name="T11" fmla="*/ 1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0" y="1"/>
                    </a:moveTo>
                    <a:lnTo>
                      <a:pt x="0" y="1"/>
                    </a:lnTo>
                    <a:lnTo>
                      <a:pt x="10" y="20"/>
                    </a:lnTo>
                    <a:lnTo>
                      <a:pt x="16" y="19"/>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3" name="Freeform 71">
                <a:extLst>
                  <a:ext uri="{FF2B5EF4-FFF2-40B4-BE49-F238E27FC236}">
                    <a16:creationId xmlns:a16="http://schemas.microsoft.com/office/drawing/2014/main" id="{58B230CA-D1B4-CCED-30B0-CF649673EC21}"/>
                  </a:ext>
                </a:extLst>
              </p:cNvPr>
              <p:cNvSpPr>
                <a:spLocks/>
              </p:cNvSpPr>
              <p:nvPr/>
            </p:nvSpPr>
            <p:spPr bwMode="auto">
              <a:xfrm>
                <a:off x="4955" y="2709"/>
                <a:ext cx="35" cy="153"/>
              </a:xfrm>
              <a:custGeom>
                <a:avLst/>
                <a:gdLst>
                  <a:gd name="T0" fmla="*/ 0 w 35"/>
                  <a:gd name="T1" fmla="*/ 0 h 153"/>
                  <a:gd name="T2" fmla="*/ 0 w 35"/>
                  <a:gd name="T3" fmla="*/ 0 h 153"/>
                  <a:gd name="T4" fmla="*/ 3 w 35"/>
                  <a:gd name="T5" fmla="*/ 15 h 153"/>
                  <a:gd name="T6" fmla="*/ 5 w 35"/>
                  <a:gd name="T7" fmla="*/ 28 h 153"/>
                  <a:gd name="T8" fmla="*/ 7 w 35"/>
                  <a:gd name="T9" fmla="*/ 39 h 153"/>
                  <a:gd name="T10" fmla="*/ 9 w 35"/>
                  <a:gd name="T11" fmla="*/ 48 h 153"/>
                  <a:gd name="T12" fmla="*/ 11 w 35"/>
                  <a:gd name="T13" fmla="*/ 56 h 153"/>
                  <a:gd name="T14" fmla="*/ 12 w 35"/>
                  <a:gd name="T15" fmla="*/ 64 h 153"/>
                  <a:gd name="T16" fmla="*/ 13 w 35"/>
                  <a:gd name="T17" fmla="*/ 71 h 153"/>
                  <a:gd name="T18" fmla="*/ 14 w 35"/>
                  <a:gd name="T19" fmla="*/ 77 h 153"/>
                  <a:gd name="T20" fmla="*/ 16 w 35"/>
                  <a:gd name="T21" fmla="*/ 84 h 153"/>
                  <a:gd name="T22" fmla="*/ 17 w 35"/>
                  <a:gd name="T23" fmla="*/ 90 h 153"/>
                  <a:gd name="T24" fmla="*/ 19 w 35"/>
                  <a:gd name="T25" fmla="*/ 97 h 153"/>
                  <a:gd name="T26" fmla="*/ 21 w 35"/>
                  <a:gd name="T27" fmla="*/ 105 h 153"/>
                  <a:gd name="T28" fmla="*/ 23 w 35"/>
                  <a:gd name="T29" fmla="*/ 115 h 153"/>
                  <a:gd name="T30" fmla="*/ 24 w 35"/>
                  <a:gd name="T31" fmla="*/ 126 h 153"/>
                  <a:gd name="T32" fmla="*/ 27 w 35"/>
                  <a:gd name="T33" fmla="*/ 138 h 153"/>
                  <a:gd name="T34" fmla="*/ 30 w 35"/>
                  <a:gd name="T35" fmla="*/ 152 h 153"/>
                  <a:gd name="T36" fmla="*/ 34 w 35"/>
                  <a:gd name="T37" fmla="*/ 151 h 153"/>
                  <a:gd name="T38" fmla="*/ 31 w 35"/>
                  <a:gd name="T39" fmla="*/ 137 h 153"/>
                  <a:gd name="T40" fmla="*/ 28 w 35"/>
                  <a:gd name="T41" fmla="*/ 125 h 153"/>
                  <a:gd name="T42" fmla="*/ 26 w 35"/>
                  <a:gd name="T43" fmla="*/ 114 h 153"/>
                  <a:gd name="T44" fmla="*/ 24 w 35"/>
                  <a:gd name="T45" fmla="*/ 105 h 153"/>
                  <a:gd name="T46" fmla="*/ 23 w 35"/>
                  <a:gd name="T47" fmla="*/ 97 h 153"/>
                  <a:gd name="T48" fmla="*/ 21 w 35"/>
                  <a:gd name="T49" fmla="*/ 90 h 153"/>
                  <a:gd name="T50" fmla="*/ 20 w 35"/>
                  <a:gd name="T51" fmla="*/ 83 h 153"/>
                  <a:gd name="T52" fmla="*/ 18 w 35"/>
                  <a:gd name="T53" fmla="*/ 76 h 153"/>
                  <a:gd name="T54" fmla="*/ 17 w 35"/>
                  <a:gd name="T55" fmla="*/ 70 h 153"/>
                  <a:gd name="T56" fmla="*/ 16 w 35"/>
                  <a:gd name="T57" fmla="*/ 63 h 153"/>
                  <a:gd name="T58" fmla="*/ 14 w 35"/>
                  <a:gd name="T59" fmla="*/ 56 h 153"/>
                  <a:gd name="T60" fmla="*/ 13 w 35"/>
                  <a:gd name="T61" fmla="*/ 47 h 153"/>
                  <a:gd name="T62" fmla="*/ 11 w 35"/>
                  <a:gd name="T63" fmla="*/ 38 h 153"/>
                  <a:gd name="T64" fmla="*/ 9 w 35"/>
                  <a:gd name="T65" fmla="*/ 27 h 153"/>
                  <a:gd name="T66" fmla="*/ 7 w 35"/>
                  <a:gd name="T67" fmla="*/ 14 h 153"/>
                  <a:gd name="T68" fmla="*/ 4 w 35"/>
                  <a:gd name="T69" fmla="*/ 0 h 153"/>
                  <a:gd name="T70" fmla="*/ 0 w 35"/>
                  <a:gd name="T71" fmla="*/ 0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5" h="153">
                    <a:moveTo>
                      <a:pt x="0" y="0"/>
                    </a:moveTo>
                    <a:lnTo>
                      <a:pt x="0" y="0"/>
                    </a:lnTo>
                    <a:lnTo>
                      <a:pt x="3" y="15"/>
                    </a:lnTo>
                    <a:lnTo>
                      <a:pt x="5" y="28"/>
                    </a:lnTo>
                    <a:lnTo>
                      <a:pt x="7" y="39"/>
                    </a:lnTo>
                    <a:lnTo>
                      <a:pt x="9" y="48"/>
                    </a:lnTo>
                    <a:lnTo>
                      <a:pt x="11" y="56"/>
                    </a:lnTo>
                    <a:lnTo>
                      <a:pt x="12" y="64"/>
                    </a:lnTo>
                    <a:lnTo>
                      <a:pt x="13" y="71"/>
                    </a:lnTo>
                    <a:lnTo>
                      <a:pt x="14" y="77"/>
                    </a:lnTo>
                    <a:lnTo>
                      <a:pt x="16" y="84"/>
                    </a:lnTo>
                    <a:lnTo>
                      <a:pt x="17" y="90"/>
                    </a:lnTo>
                    <a:lnTo>
                      <a:pt x="19" y="97"/>
                    </a:lnTo>
                    <a:lnTo>
                      <a:pt x="21" y="105"/>
                    </a:lnTo>
                    <a:lnTo>
                      <a:pt x="23" y="115"/>
                    </a:lnTo>
                    <a:lnTo>
                      <a:pt x="24" y="126"/>
                    </a:lnTo>
                    <a:lnTo>
                      <a:pt x="27" y="138"/>
                    </a:lnTo>
                    <a:lnTo>
                      <a:pt x="30" y="152"/>
                    </a:lnTo>
                    <a:lnTo>
                      <a:pt x="34" y="151"/>
                    </a:lnTo>
                    <a:lnTo>
                      <a:pt x="31" y="137"/>
                    </a:lnTo>
                    <a:lnTo>
                      <a:pt x="28" y="125"/>
                    </a:lnTo>
                    <a:lnTo>
                      <a:pt x="26" y="114"/>
                    </a:lnTo>
                    <a:lnTo>
                      <a:pt x="24" y="105"/>
                    </a:lnTo>
                    <a:lnTo>
                      <a:pt x="23" y="97"/>
                    </a:lnTo>
                    <a:lnTo>
                      <a:pt x="21" y="90"/>
                    </a:lnTo>
                    <a:lnTo>
                      <a:pt x="20" y="83"/>
                    </a:lnTo>
                    <a:lnTo>
                      <a:pt x="18" y="76"/>
                    </a:lnTo>
                    <a:lnTo>
                      <a:pt x="17" y="70"/>
                    </a:lnTo>
                    <a:lnTo>
                      <a:pt x="16" y="63"/>
                    </a:lnTo>
                    <a:lnTo>
                      <a:pt x="14" y="56"/>
                    </a:lnTo>
                    <a:lnTo>
                      <a:pt x="13" y="47"/>
                    </a:lnTo>
                    <a:lnTo>
                      <a:pt x="11" y="38"/>
                    </a:lnTo>
                    <a:lnTo>
                      <a:pt x="9" y="27"/>
                    </a:lnTo>
                    <a:lnTo>
                      <a:pt x="7" y="14"/>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4" name="Freeform 72">
                <a:extLst>
                  <a:ext uri="{FF2B5EF4-FFF2-40B4-BE49-F238E27FC236}">
                    <a16:creationId xmlns:a16="http://schemas.microsoft.com/office/drawing/2014/main" id="{51D95C5F-9DFE-7785-A597-0444472E2DAA}"/>
                  </a:ext>
                </a:extLst>
              </p:cNvPr>
              <p:cNvSpPr>
                <a:spLocks/>
              </p:cNvSpPr>
              <p:nvPr/>
            </p:nvSpPr>
            <p:spPr bwMode="auto">
              <a:xfrm>
                <a:off x="4945" y="2630"/>
                <a:ext cx="17" cy="80"/>
              </a:xfrm>
              <a:custGeom>
                <a:avLst/>
                <a:gdLst>
                  <a:gd name="T0" fmla="*/ 0 w 17"/>
                  <a:gd name="T1" fmla="*/ 0 h 80"/>
                  <a:gd name="T2" fmla="*/ 0 w 17"/>
                  <a:gd name="T3" fmla="*/ 1 h 80"/>
                  <a:gd name="T4" fmla="*/ 11 w 17"/>
                  <a:gd name="T5" fmla="*/ 79 h 80"/>
                  <a:gd name="T6" fmla="*/ 16 w 17"/>
                  <a:gd name="T7" fmla="*/ 79 h 80"/>
                  <a:gd name="T8" fmla="*/ 4 w 17"/>
                  <a:gd name="T9" fmla="*/ 0 h 80"/>
                  <a:gd name="T10" fmla="*/ 0 w 17"/>
                  <a:gd name="T11" fmla="*/ 0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0">
                    <a:moveTo>
                      <a:pt x="0" y="0"/>
                    </a:moveTo>
                    <a:lnTo>
                      <a:pt x="0" y="1"/>
                    </a:lnTo>
                    <a:lnTo>
                      <a:pt x="11" y="79"/>
                    </a:lnTo>
                    <a:lnTo>
                      <a:pt x="16" y="79"/>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5" name="Freeform 73">
                <a:extLst>
                  <a:ext uri="{FF2B5EF4-FFF2-40B4-BE49-F238E27FC236}">
                    <a16:creationId xmlns:a16="http://schemas.microsoft.com/office/drawing/2014/main" id="{8C977F1A-6734-2413-D792-70937204C8FC}"/>
                  </a:ext>
                </a:extLst>
              </p:cNvPr>
              <p:cNvSpPr>
                <a:spLocks/>
              </p:cNvSpPr>
              <p:nvPr/>
            </p:nvSpPr>
            <p:spPr bwMode="auto">
              <a:xfrm>
                <a:off x="4941" y="2573"/>
                <a:ext cx="17" cy="58"/>
              </a:xfrm>
              <a:custGeom>
                <a:avLst/>
                <a:gdLst>
                  <a:gd name="T0" fmla="*/ 0 w 17"/>
                  <a:gd name="T1" fmla="*/ 0 h 58"/>
                  <a:gd name="T2" fmla="*/ 0 w 17"/>
                  <a:gd name="T3" fmla="*/ 0 h 58"/>
                  <a:gd name="T4" fmla="*/ 0 w 17"/>
                  <a:gd name="T5" fmla="*/ 3 h 58"/>
                  <a:gd name="T6" fmla="*/ 0 w 17"/>
                  <a:gd name="T7" fmla="*/ 9 h 58"/>
                  <a:gd name="T8" fmla="*/ 2 w 17"/>
                  <a:gd name="T9" fmla="*/ 18 h 58"/>
                  <a:gd name="T10" fmla="*/ 4 w 17"/>
                  <a:gd name="T11" fmla="*/ 28 h 58"/>
                  <a:gd name="T12" fmla="*/ 6 w 17"/>
                  <a:gd name="T13" fmla="*/ 38 h 58"/>
                  <a:gd name="T14" fmla="*/ 6 w 17"/>
                  <a:gd name="T15" fmla="*/ 47 h 58"/>
                  <a:gd name="T16" fmla="*/ 8 w 17"/>
                  <a:gd name="T17" fmla="*/ 54 h 58"/>
                  <a:gd name="T18" fmla="*/ 8 w 17"/>
                  <a:gd name="T19" fmla="*/ 57 h 58"/>
                  <a:gd name="T20" fmla="*/ 16 w 17"/>
                  <a:gd name="T21" fmla="*/ 57 h 58"/>
                  <a:gd name="T22" fmla="*/ 16 w 17"/>
                  <a:gd name="T23" fmla="*/ 54 h 58"/>
                  <a:gd name="T24" fmla="*/ 14 w 17"/>
                  <a:gd name="T25" fmla="*/ 47 h 58"/>
                  <a:gd name="T26" fmla="*/ 12 w 17"/>
                  <a:gd name="T27" fmla="*/ 38 h 58"/>
                  <a:gd name="T28" fmla="*/ 12 w 17"/>
                  <a:gd name="T29" fmla="*/ 28 h 58"/>
                  <a:gd name="T30" fmla="*/ 10 w 17"/>
                  <a:gd name="T31" fmla="*/ 18 h 58"/>
                  <a:gd name="T32" fmla="*/ 8 w 17"/>
                  <a:gd name="T33" fmla="*/ 9 h 58"/>
                  <a:gd name="T34" fmla="*/ 6 w 17"/>
                  <a:gd name="T35" fmla="*/ 3 h 58"/>
                  <a:gd name="T36" fmla="*/ 6 w 17"/>
                  <a:gd name="T37" fmla="*/ 0 h 58"/>
                  <a:gd name="T38" fmla="*/ 0 w 17"/>
                  <a:gd name="T39" fmla="*/ 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8">
                    <a:moveTo>
                      <a:pt x="0" y="0"/>
                    </a:moveTo>
                    <a:lnTo>
                      <a:pt x="0" y="0"/>
                    </a:lnTo>
                    <a:lnTo>
                      <a:pt x="0" y="3"/>
                    </a:lnTo>
                    <a:lnTo>
                      <a:pt x="0" y="9"/>
                    </a:lnTo>
                    <a:lnTo>
                      <a:pt x="2" y="18"/>
                    </a:lnTo>
                    <a:lnTo>
                      <a:pt x="4" y="28"/>
                    </a:lnTo>
                    <a:lnTo>
                      <a:pt x="6" y="38"/>
                    </a:lnTo>
                    <a:lnTo>
                      <a:pt x="6" y="47"/>
                    </a:lnTo>
                    <a:lnTo>
                      <a:pt x="8" y="54"/>
                    </a:lnTo>
                    <a:lnTo>
                      <a:pt x="8" y="57"/>
                    </a:lnTo>
                    <a:lnTo>
                      <a:pt x="16" y="57"/>
                    </a:lnTo>
                    <a:lnTo>
                      <a:pt x="16" y="54"/>
                    </a:lnTo>
                    <a:lnTo>
                      <a:pt x="14" y="47"/>
                    </a:lnTo>
                    <a:lnTo>
                      <a:pt x="12" y="38"/>
                    </a:lnTo>
                    <a:lnTo>
                      <a:pt x="12" y="28"/>
                    </a:lnTo>
                    <a:lnTo>
                      <a:pt x="10" y="18"/>
                    </a:lnTo>
                    <a:lnTo>
                      <a:pt x="8" y="9"/>
                    </a:lnTo>
                    <a:lnTo>
                      <a:pt x="6" y="3"/>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6" name="Freeform 74">
                <a:extLst>
                  <a:ext uri="{FF2B5EF4-FFF2-40B4-BE49-F238E27FC236}">
                    <a16:creationId xmlns:a16="http://schemas.microsoft.com/office/drawing/2014/main" id="{CB13C786-F184-CE29-9522-3DC3F7EDBDC9}"/>
                  </a:ext>
                </a:extLst>
              </p:cNvPr>
              <p:cNvSpPr>
                <a:spLocks/>
              </p:cNvSpPr>
              <p:nvPr/>
            </p:nvSpPr>
            <p:spPr bwMode="auto">
              <a:xfrm>
                <a:off x="4889" y="2391"/>
                <a:ext cx="56" cy="183"/>
              </a:xfrm>
              <a:custGeom>
                <a:avLst/>
                <a:gdLst>
                  <a:gd name="T0" fmla="*/ 0 w 56"/>
                  <a:gd name="T1" fmla="*/ 0 h 183"/>
                  <a:gd name="T2" fmla="*/ 0 w 56"/>
                  <a:gd name="T3" fmla="*/ 0 h 183"/>
                  <a:gd name="T4" fmla="*/ 4 w 56"/>
                  <a:gd name="T5" fmla="*/ 12 h 183"/>
                  <a:gd name="T6" fmla="*/ 8 w 56"/>
                  <a:gd name="T7" fmla="*/ 23 h 183"/>
                  <a:gd name="T8" fmla="*/ 12 w 56"/>
                  <a:gd name="T9" fmla="*/ 34 h 183"/>
                  <a:gd name="T10" fmla="*/ 16 w 56"/>
                  <a:gd name="T11" fmla="*/ 45 h 183"/>
                  <a:gd name="T12" fmla="*/ 20 w 56"/>
                  <a:gd name="T13" fmla="*/ 56 h 183"/>
                  <a:gd name="T14" fmla="*/ 24 w 56"/>
                  <a:gd name="T15" fmla="*/ 67 h 183"/>
                  <a:gd name="T16" fmla="*/ 28 w 56"/>
                  <a:gd name="T17" fmla="*/ 79 h 183"/>
                  <a:gd name="T18" fmla="*/ 31 w 56"/>
                  <a:gd name="T19" fmla="*/ 90 h 183"/>
                  <a:gd name="T20" fmla="*/ 35 w 56"/>
                  <a:gd name="T21" fmla="*/ 101 h 183"/>
                  <a:gd name="T22" fmla="*/ 38 w 56"/>
                  <a:gd name="T23" fmla="*/ 112 h 183"/>
                  <a:gd name="T24" fmla="*/ 41 w 56"/>
                  <a:gd name="T25" fmla="*/ 124 h 183"/>
                  <a:gd name="T26" fmla="*/ 43 w 56"/>
                  <a:gd name="T27" fmla="*/ 135 h 183"/>
                  <a:gd name="T28" fmla="*/ 46 w 56"/>
                  <a:gd name="T29" fmla="*/ 147 h 183"/>
                  <a:gd name="T30" fmla="*/ 48 w 56"/>
                  <a:gd name="T31" fmla="*/ 159 h 183"/>
                  <a:gd name="T32" fmla="*/ 50 w 56"/>
                  <a:gd name="T33" fmla="*/ 171 h 183"/>
                  <a:gd name="T34" fmla="*/ 52 w 56"/>
                  <a:gd name="T35" fmla="*/ 182 h 183"/>
                  <a:gd name="T36" fmla="*/ 55 w 56"/>
                  <a:gd name="T37" fmla="*/ 182 h 183"/>
                  <a:gd name="T38" fmla="*/ 54 w 56"/>
                  <a:gd name="T39" fmla="*/ 169 h 183"/>
                  <a:gd name="T40" fmla="*/ 52 w 56"/>
                  <a:gd name="T41" fmla="*/ 157 h 183"/>
                  <a:gd name="T42" fmla="*/ 50 w 56"/>
                  <a:gd name="T43" fmla="*/ 146 h 183"/>
                  <a:gd name="T44" fmla="*/ 47 w 56"/>
                  <a:gd name="T45" fmla="*/ 134 h 183"/>
                  <a:gd name="T46" fmla="*/ 45 w 56"/>
                  <a:gd name="T47" fmla="*/ 123 h 183"/>
                  <a:gd name="T48" fmla="*/ 42 w 56"/>
                  <a:gd name="T49" fmla="*/ 111 h 183"/>
                  <a:gd name="T50" fmla="*/ 38 w 56"/>
                  <a:gd name="T51" fmla="*/ 100 h 183"/>
                  <a:gd name="T52" fmla="*/ 35 w 56"/>
                  <a:gd name="T53" fmla="*/ 89 h 183"/>
                  <a:gd name="T54" fmla="*/ 32 w 56"/>
                  <a:gd name="T55" fmla="*/ 78 h 183"/>
                  <a:gd name="T56" fmla="*/ 28 w 56"/>
                  <a:gd name="T57" fmla="*/ 66 h 183"/>
                  <a:gd name="T58" fmla="*/ 24 w 56"/>
                  <a:gd name="T59" fmla="*/ 56 h 183"/>
                  <a:gd name="T60" fmla="*/ 20 w 56"/>
                  <a:gd name="T61" fmla="*/ 44 h 183"/>
                  <a:gd name="T62" fmla="*/ 16 w 56"/>
                  <a:gd name="T63" fmla="*/ 33 h 183"/>
                  <a:gd name="T64" fmla="*/ 12 w 56"/>
                  <a:gd name="T65" fmla="*/ 22 h 183"/>
                  <a:gd name="T66" fmla="*/ 8 w 56"/>
                  <a:gd name="T67" fmla="*/ 11 h 183"/>
                  <a:gd name="T68" fmla="*/ 4 w 56"/>
                  <a:gd name="T69" fmla="*/ 0 h 183"/>
                  <a:gd name="T70" fmla="*/ 0 w 56"/>
                  <a:gd name="T71" fmla="*/ 0 h 1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6" h="183">
                    <a:moveTo>
                      <a:pt x="0" y="0"/>
                    </a:moveTo>
                    <a:lnTo>
                      <a:pt x="0" y="0"/>
                    </a:lnTo>
                    <a:lnTo>
                      <a:pt x="4" y="12"/>
                    </a:lnTo>
                    <a:lnTo>
                      <a:pt x="8" y="23"/>
                    </a:lnTo>
                    <a:lnTo>
                      <a:pt x="12" y="34"/>
                    </a:lnTo>
                    <a:lnTo>
                      <a:pt x="16" y="45"/>
                    </a:lnTo>
                    <a:lnTo>
                      <a:pt x="20" y="56"/>
                    </a:lnTo>
                    <a:lnTo>
                      <a:pt x="24" y="67"/>
                    </a:lnTo>
                    <a:lnTo>
                      <a:pt x="28" y="79"/>
                    </a:lnTo>
                    <a:lnTo>
                      <a:pt x="31" y="90"/>
                    </a:lnTo>
                    <a:lnTo>
                      <a:pt x="35" y="101"/>
                    </a:lnTo>
                    <a:lnTo>
                      <a:pt x="38" y="112"/>
                    </a:lnTo>
                    <a:lnTo>
                      <a:pt x="41" y="124"/>
                    </a:lnTo>
                    <a:lnTo>
                      <a:pt x="43" y="135"/>
                    </a:lnTo>
                    <a:lnTo>
                      <a:pt x="46" y="147"/>
                    </a:lnTo>
                    <a:lnTo>
                      <a:pt x="48" y="159"/>
                    </a:lnTo>
                    <a:lnTo>
                      <a:pt x="50" y="171"/>
                    </a:lnTo>
                    <a:lnTo>
                      <a:pt x="52" y="182"/>
                    </a:lnTo>
                    <a:lnTo>
                      <a:pt x="55" y="182"/>
                    </a:lnTo>
                    <a:lnTo>
                      <a:pt x="54" y="169"/>
                    </a:lnTo>
                    <a:lnTo>
                      <a:pt x="52" y="157"/>
                    </a:lnTo>
                    <a:lnTo>
                      <a:pt x="50" y="146"/>
                    </a:lnTo>
                    <a:lnTo>
                      <a:pt x="47" y="134"/>
                    </a:lnTo>
                    <a:lnTo>
                      <a:pt x="45" y="123"/>
                    </a:lnTo>
                    <a:lnTo>
                      <a:pt x="42" y="111"/>
                    </a:lnTo>
                    <a:lnTo>
                      <a:pt x="38" y="100"/>
                    </a:lnTo>
                    <a:lnTo>
                      <a:pt x="35" y="89"/>
                    </a:lnTo>
                    <a:lnTo>
                      <a:pt x="32" y="78"/>
                    </a:lnTo>
                    <a:lnTo>
                      <a:pt x="28" y="66"/>
                    </a:lnTo>
                    <a:lnTo>
                      <a:pt x="24" y="56"/>
                    </a:lnTo>
                    <a:lnTo>
                      <a:pt x="20" y="44"/>
                    </a:lnTo>
                    <a:lnTo>
                      <a:pt x="16" y="33"/>
                    </a:lnTo>
                    <a:lnTo>
                      <a:pt x="12" y="22"/>
                    </a:lnTo>
                    <a:lnTo>
                      <a:pt x="8" y="11"/>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7" name="Freeform 75">
                <a:extLst>
                  <a:ext uri="{FF2B5EF4-FFF2-40B4-BE49-F238E27FC236}">
                    <a16:creationId xmlns:a16="http://schemas.microsoft.com/office/drawing/2014/main" id="{D730B090-D08E-F07F-5A54-AE80404200BB}"/>
                  </a:ext>
                </a:extLst>
              </p:cNvPr>
              <p:cNvSpPr>
                <a:spLocks/>
              </p:cNvSpPr>
              <p:nvPr/>
            </p:nvSpPr>
            <p:spPr bwMode="auto">
              <a:xfrm>
                <a:off x="4859" y="2276"/>
                <a:ext cx="35" cy="116"/>
              </a:xfrm>
              <a:custGeom>
                <a:avLst/>
                <a:gdLst>
                  <a:gd name="T0" fmla="*/ 0 w 35"/>
                  <a:gd name="T1" fmla="*/ 1 h 116"/>
                  <a:gd name="T2" fmla="*/ 2 w 35"/>
                  <a:gd name="T3" fmla="*/ 6 h 116"/>
                  <a:gd name="T4" fmla="*/ 4 w 35"/>
                  <a:gd name="T5" fmla="*/ 12 h 116"/>
                  <a:gd name="T6" fmla="*/ 6 w 35"/>
                  <a:gd name="T7" fmla="*/ 19 h 116"/>
                  <a:gd name="T8" fmla="*/ 7 w 35"/>
                  <a:gd name="T9" fmla="*/ 26 h 116"/>
                  <a:gd name="T10" fmla="*/ 9 w 35"/>
                  <a:gd name="T11" fmla="*/ 34 h 116"/>
                  <a:gd name="T12" fmla="*/ 11 w 35"/>
                  <a:gd name="T13" fmla="*/ 42 h 116"/>
                  <a:gd name="T14" fmla="*/ 13 w 35"/>
                  <a:gd name="T15" fmla="*/ 50 h 116"/>
                  <a:gd name="T16" fmla="*/ 16 w 35"/>
                  <a:gd name="T17" fmla="*/ 58 h 116"/>
                  <a:gd name="T18" fmla="*/ 17 w 35"/>
                  <a:gd name="T19" fmla="*/ 66 h 116"/>
                  <a:gd name="T20" fmla="*/ 19 w 35"/>
                  <a:gd name="T21" fmla="*/ 75 h 116"/>
                  <a:gd name="T22" fmla="*/ 21 w 35"/>
                  <a:gd name="T23" fmla="*/ 83 h 116"/>
                  <a:gd name="T24" fmla="*/ 23 w 35"/>
                  <a:gd name="T25" fmla="*/ 90 h 116"/>
                  <a:gd name="T26" fmla="*/ 25 w 35"/>
                  <a:gd name="T27" fmla="*/ 97 h 116"/>
                  <a:gd name="T28" fmla="*/ 27 w 35"/>
                  <a:gd name="T29" fmla="*/ 104 h 116"/>
                  <a:gd name="T30" fmla="*/ 29 w 35"/>
                  <a:gd name="T31" fmla="*/ 110 h 116"/>
                  <a:gd name="T32" fmla="*/ 30 w 35"/>
                  <a:gd name="T33" fmla="*/ 115 h 116"/>
                  <a:gd name="T34" fmla="*/ 34 w 35"/>
                  <a:gd name="T35" fmla="*/ 115 h 116"/>
                  <a:gd name="T36" fmla="*/ 33 w 35"/>
                  <a:gd name="T37" fmla="*/ 109 h 116"/>
                  <a:gd name="T38" fmla="*/ 31 w 35"/>
                  <a:gd name="T39" fmla="*/ 103 h 116"/>
                  <a:gd name="T40" fmla="*/ 29 w 35"/>
                  <a:gd name="T41" fmla="*/ 96 h 116"/>
                  <a:gd name="T42" fmla="*/ 27 w 35"/>
                  <a:gd name="T43" fmla="*/ 89 h 116"/>
                  <a:gd name="T44" fmla="*/ 25 w 35"/>
                  <a:gd name="T45" fmla="*/ 82 h 116"/>
                  <a:gd name="T46" fmla="*/ 23 w 35"/>
                  <a:gd name="T47" fmla="*/ 74 h 116"/>
                  <a:gd name="T48" fmla="*/ 21 w 35"/>
                  <a:gd name="T49" fmla="*/ 66 h 116"/>
                  <a:gd name="T50" fmla="*/ 19 w 35"/>
                  <a:gd name="T51" fmla="*/ 57 h 116"/>
                  <a:gd name="T52" fmla="*/ 17 w 35"/>
                  <a:gd name="T53" fmla="*/ 49 h 116"/>
                  <a:gd name="T54" fmla="*/ 15 w 35"/>
                  <a:gd name="T55" fmla="*/ 40 h 116"/>
                  <a:gd name="T56" fmla="*/ 13 w 35"/>
                  <a:gd name="T57" fmla="*/ 33 h 116"/>
                  <a:gd name="T58" fmla="*/ 11 w 35"/>
                  <a:gd name="T59" fmla="*/ 25 h 116"/>
                  <a:gd name="T60" fmla="*/ 9 w 35"/>
                  <a:gd name="T61" fmla="*/ 18 h 116"/>
                  <a:gd name="T62" fmla="*/ 7 w 35"/>
                  <a:gd name="T63" fmla="*/ 11 h 116"/>
                  <a:gd name="T64" fmla="*/ 6 w 35"/>
                  <a:gd name="T65" fmla="*/ 5 h 116"/>
                  <a:gd name="T66" fmla="*/ 4 w 35"/>
                  <a:gd name="T67" fmla="*/ 0 h 116"/>
                  <a:gd name="T68" fmla="*/ 0 w 35"/>
                  <a:gd name="T69" fmla="*/ 1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116">
                    <a:moveTo>
                      <a:pt x="0" y="1"/>
                    </a:moveTo>
                    <a:lnTo>
                      <a:pt x="2" y="6"/>
                    </a:lnTo>
                    <a:lnTo>
                      <a:pt x="4" y="12"/>
                    </a:lnTo>
                    <a:lnTo>
                      <a:pt x="6" y="19"/>
                    </a:lnTo>
                    <a:lnTo>
                      <a:pt x="7" y="26"/>
                    </a:lnTo>
                    <a:lnTo>
                      <a:pt x="9" y="34"/>
                    </a:lnTo>
                    <a:lnTo>
                      <a:pt x="11" y="42"/>
                    </a:lnTo>
                    <a:lnTo>
                      <a:pt x="13" y="50"/>
                    </a:lnTo>
                    <a:lnTo>
                      <a:pt x="16" y="58"/>
                    </a:lnTo>
                    <a:lnTo>
                      <a:pt x="17" y="66"/>
                    </a:lnTo>
                    <a:lnTo>
                      <a:pt x="19" y="75"/>
                    </a:lnTo>
                    <a:lnTo>
                      <a:pt x="21" y="83"/>
                    </a:lnTo>
                    <a:lnTo>
                      <a:pt x="23" y="90"/>
                    </a:lnTo>
                    <a:lnTo>
                      <a:pt x="25" y="97"/>
                    </a:lnTo>
                    <a:lnTo>
                      <a:pt x="27" y="104"/>
                    </a:lnTo>
                    <a:lnTo>
                      <a:pt x="29" y="110"/>
                    </a:lnTo>
                    <a:lnTo>
                      <a:pt x="30" y="115"/>
                    </a:lnTo>
                    <a:lnTo>
                      <a:pt x="34" y="115"/>
                    </a:lnTo>
                    <a:lnTo>
                      <a:pt x="33" y="109"/>
                    </a:lnTo>
                    <a:lnTo>
                      <a:pt x="31" y="103"/>
                    </a:lnTo>
                    <a:lnTo>
                      <a:pt x="29" y="96"/>
                    </a:lnTo>
                    <a:lnTo>
                      <a:pt x="27" y="89"/>
                    </a:lnTo>
                    <a:lnTo>
                      <a:pt x="25" y="82"/>
                    </a:lnTo>
                    <a:lnTo>
                      <a:pt x="23" y="74"/>
                    </a:lnTo>
                    <a:lnTo>
                      <a:pt x="21" y="66"/>
                    </a:lnTo>
                    <a:lnTo>
                      <a:pt x="19" y="57"/>
                    </a:lnTo>
                    <a:lnTo>
                      <a:pt x="17" y="49"/>
                    </a:lnTo>
                    <a:lnTo>
                      <a:pt x="15" y="40"/>
                    </a:lnTo>
                    <a:lnTo>
                      <a:pt x="13" y="33"/>
                    </a:lnTo>
                    <a:lnTo>
                      <a:pt x="11" y="25"/>
                    </a:lnTo>
                    <a:lnTo>
                      <a:pt x="9" y="18"/>
                    </a:lnTo>
                    <a:lnTo>
                      <a:pt x="7" y="11"/>
                    </a:lnTo>
                    <a:lnTo>
                      <a:pt x="6" y="5"/>
                    </a:lnTo>
                    <a:lnTo>
                      <a:pt x="4"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8" name="Freeform 76">
                <a:extLst>
                  <a:ext uri="{FF2B5EF4-FFF2-40B4-BE49-F238E27FC236}">
                    <a16:creationId xmlns:a16="http://schemas.microsoft.com/office/drawing/2014/main" id="{76D43D0A-C028-FA0D-28AE-C487FE5D74CE}"/>
                  </a:ext>
                </a:extLst>
              </p:cNvPr>
              <p:cNvSpPr>
                <a:spLocks/>
              </p:cNvSpPr>
              <p:nvPr/>
            </p:nvSpPr>
            <p:spPr bwMode="auto">
              <a:xfrm>
                <a:off x="4859" y="2274"/>
                <a:ext cx="17" cy="17"/>
              </a:xfrm>
              <a:custGeom>
                <a:avLst/>
                <a:gdLst>
                  <a:gd name="T0" fmla="*/ 16 w 17"/>
                  <a:gd name="T1" fmla="*/ 10 h 17"/>
                  <a:gd name="T2" fmla="*/ 12 w 17"/>
                  <a:gd name="T3" fmla="*/ 0 h 17"/>
                  <a:gd name="T4" fmla="*/ 8 w 17"/>
                  <a:gd name="T5" fmla="*/ 0 h 17"/>
                  <a:gd name="T6" fmla="*/ 4 w 17"/>
                  <a:gd name="T7" fmla="*/ 10 h 17"/>
                  <a:gd name="T8" fmla="*/ 0 w 17"/>
                  <a:gd name="T9" fmla="*/ 16 h 17"/>
                  <a:gd name="T10" fmla="*/ 16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0"/>
                    </a:moveTo>
                    <a:lnTo>
                      <a:pt x="12" y="0"/>
                    </a:lnTo>
                    <a:lnTo>
                      <a:pt x="8" y="0"/>
                    </a:lnTo>
                    <a:lnTo>
                      <a:pt x="4" y="10"/>
                    </a:lnTo>
                    <a:lnTo>
                      <a:pt x="0" y="16"/>
                    </a:lnTo>
                    <a:lnTo>
                      <a:pt x="16"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19" name="Freeform 77">
                <a:extLst>
                  <a:ext uri="{FF2B5EF4-FFF2-40B4-BE49-F238E27FC236}">
                    <a16:creationId xmlns:a16="http://schemas.microsoft.com/office/drawing/2014/main" id="{D762CB41-86B5-AD8B-DBDD-431035796979}"/>
                  </a:ext>
                </a:extLst>
              </p:cNvPr>
              <p:cNvSpPr>
                <a:spLocks/>
              </p:cNvSpPr>
              <p:nvPr/>
            </p:nvSpPr>
            <p:spPr bwMode="auto">
              <a:xfrm>
                <a:off x="3764" y="2897"/>
                <a:ext cx="74" cy="41"/>
              </a:xfrm>
              <a:custGeom>
                <a:avLst/>
                <a:gdLst>
                  <a:gd name="T0" fmla="*/ 0 w 74"/>
                  <a:gd name="T1" fmla="*/ 0 h 41"/>
                  <a:gd name="T2" fmla="*/ 0 w 74"/>
                  <a:gd name="T3" fmla="*/ 0 h 41"/>
                  <a:gd name="T4" fmla="*/ 10 w 74"/>
                  <a:gd name="T5" fmla="*/ 2 h 41"/>
                  <a:gd name="T6" fmla="*/ 22 w 74"/>
                  <a:gd name="T7" fmla="*/ 6 h 41"/>
                  <a:gd name="T8" fmla="*/ 34 w 74"/>
                  <a:gd name="T9" fmla="*/ 11 h 41"/>
                  <a:gd name="T10" fmla="*/ 45 w 74"/>
                  <a:gd name="T11" fmla="*/ 17 h 41"/>
                  <a:gd name="T12" fmla="*/ 54 w 74"/>
                  <a:gd name="T13" fmla="*/ 24 h 41"/>
                  <a:gd name="T14" fmla="*/ 63 w 74"/>
                  <a:gd name="T15" fmla="*/ 30 h 41"/>
                  <a:gd name="T16" fmla="*/ 69 w 74"/>
                  <a:gd name="T17" fmla="*/ 36 h 41"/>
                  <a:gd name="T18" fmla="*/ 73 w 74"/>
                  <a:gd name="T19" fmla="*/ 4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4" h="41">
                    <a:moveTo>
                      <a:pt x="0" y="0"/>
                    </a:moveTo>
                    <a:lnTo>
                      <a:pt x="0" y="0"/>
                    </a:lnTo>
                    <a:lnTo>
                      <a:pt x="10" y="2"/>
                    </a:lnTo>
                    <a:lnTo>
                      <a:pt x="22" y="6"/>
                    </a:lnTo>
                    <a:lnTo>
                      <a:pt x="34" y="11"/>
                    </a:lnTo>
                    <a:lnTo>
                      <a:pt x="45" y="17"/>
                    </a:lnTo>
                    <a:lnTo>
                      <a:pt x="54" y="24"/>
                    </a:lnTo>
                    <a:lnTo>
                      <a:pt x="63" y="30"/>
                    </a:lnTo>
                    <a:lnTo>
                      <a:pt x="69" y="36"/>
                    </a:lnTo>
                    <a:lnTo>
                      <a:pt x="73" y="4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0" name="Freeform 78">
                <a:extLst>
                  <a:ext uri="{FF2B5EF4-FFF2-40B4-BE49-F238E27FC236}">
                    <a16:creationId xmlns:a16="http://schemas.microsoft.com/office/drawing/2014/main" id="{2FC475F6-1A65-415E-F9E9-6083940083E1}"/>
                  </a:ext>
                </a:extLst>
              </p:cNvPr>
              <p:cNvSpPr>
                <a:spLocks/>
              </p:cNvSpPr>
              <p:nvPr/>
            </p:nvSpPr>
            <p:spPr bwMode="auto">
              <a:xfrm>
                <a:off x="3774" y="2708"/>
                <a:ext cx="17" cy="119"/>
              </a:xfrm>
              <a:custGeom>
                <a:avLst/>
                <a:gdLst>
                  <a:gd name="T0" fmla="*/ 16 w 17"/>
                  <a:gd name="T1" fmla="*/ 0 h 119"/>
                  <a:gd name="T2" fmla="*/ 16 w 17"/>
                  <a:gd name="T3" fmla="*/ 0 h 119"/>
                  <a:gd name="T4" fmla="*/ 16 w 17"/>
                  <a:gd name="T5" fmla="*/ 7 h 119"/>
                  <a:gd name="T6" fmla="*/ 14 w 17"/>
                  <a:gd name="T7" fmla="*/ 15 h 119"/>
                  <a:gd name="T8" fmla="*/ 14 w 17"/>
                  <a:gd name="T9" fmla="*/ 22 h 119"/>
                  <a:gd name="T10" fmla="*/ 14 w 17"/>
                  <a:gd name="T11" fmla="*/ 30 h 119"/>
                  <a:gd name="T12" fmla="*/ 14 w 17"/>
                  <a:gd name="T13" fmla="*/ 37 h 119"/>
                  <a:gd name="T14" fmla="*/ 13 w 17"/>
                  <a:gd name="T15" fmla="*/ 45 h 119"/>
                  <a:gd name="T16" fmla="*/ 11 w 17"/>
                  <a:gd name="T17" fmla="*/ 52 h 119"/>
                  <a:gd name="T18" fmla="*/ 11 w 17"/>
                  <a:gd name="T19" fmla="*/ 59 h 119"/>
                  <a:gd name="T20" fmla="*/ 10 w 17"/>
                  <a:gd name="T21" fmla="*/ 67 h 119"/>
                  <a:gd name="T22" fmla="*/ 8 w 17"/>
                  <a:gd name="T23" fmla="*/ 74 h 119"/>
                  <a:gd name="T24" fmla="*/ 7 w 17"/>
                  <a:gd name="T25" fmla="*/ 81 h 119"/>
                  <a:gd name="T26" fmla="*/ 5 w 17"/>
                  <a:gd name="T27" fmla="*/ 89 h 119"/>
                  <a:gd name="T28" fmla="*/ 4 w 17"/>
                  <a:gd name="T29" fmla="*/ 96 h 119"/>
                  <a:gd name="T30" fmla="*/ 2 w 17"/>
                  <a:gd name="T31" fmla="*/ 104 h 119"/>
                  <a:gd name="T32" fmla="*/ 0 w 17"/>
                  <a:gd name="T33" fmla="*/ 111 h 119"/>
                  <a:gd name="T34" fmla="*/ 0 w 17"/>
                  <a:gd name="T35" fmla="*/ 11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19">
                    <a:moveTo>
                      <a:pt x="16" y="0"/>
                    </a:moveTo>
                    <a:lnTo>
                      <a:pt x="16" y="0"/>
                    </a:lnTo>
                    <a:lnTo>
                      <a:pt x="16" y="7"/>
                    </a:lnTo>
                    <a:lnTo>
                      <a:pt x="14" y="15"/>
                    </a:lnTo>
                    <a:lnTo>
                      <a:pt x="14" y="22"/>
                    </a:lnTo>
                    <a:lnTo>
                      <a:pt x="14" y="30"/>
                    </a:lnTo>
                    <a:lnTo>
                      <a:pt x="14" y="37"/>
                    </a:lnTo>
                    <a:lnTo>
                      <a:pt x="13" y="45"/>
                    </a:lnTo>
                    <a:lnTo>
                      <a:pt x="11" y="52"/>
                    </a:lnTo>
                    <a:lnTo>
                      <a:pt x="11" y="59"/>
                    </a:lnTo>
                    <a:lnTo>
                      <a:pt x="10" y="67"/>
                    </a:lnTo>
                    <a:lnTo>
                      <a:pt x="8" y="74"/>
                    </a:lnTo>
                    <a:lnTo>
                      <a:pt x="7" y="81"/>
                    </a:lnTo>
                    <a:lnTo>
                      <a:pt x="5" y="89"/>
                    </a:lnTo>
                    <a:lnTo>
                      <a:pt x="4" y="96"/>
                    </a:lnTo>
                    <a:lnTo>
                      <a:pt x="2" y="104"/>
                    </a:lnTo>
                    <a:lnTo>
                      <a:pt x="0" y="111"/>
                    </a:lnTo>
                    <a:lnTo>
                      <a:pt x="0" y="1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1" name="Freeform 79">
                <a:extLst>
                  <a:ext uri="{FF2B5EF4-FFF2-40B4-BE49-F238E27FC236}">
                    <a16:creationId xmlns:a16="http://schemas.microsoft.com/office/drawing/2014/main" id="{A4DAA56C-95FF-9FBE-A653-C243226E3867}"/>
                  </a:ext>
                </a:extLst>
              </p:cNvPr>
              <p:cNvSpPr>
                <a:spLocks/>
              </p:cNvSpPr>
              <p:nvPr/>
            </p:nvSpPr>
            <p:spPr bwMode="auto">
              <a:xfrm>
                <a:off x="3741" y="3123"/>
                <a:ext cx="44" cy="17"/>
              </a:xfrm>
              <a:custGeom>
                <a:avLst/>
                <a:gdLst>
                  <a:gd name="T0" fmla="*/ 0 w 44"/>
                  <a:gd name="T1" fmla="*/ 0 h 17"/>
                  <a:gd name="T2" fmla="*/ 0 w 44"/>
                  <a:gd name="T3" fmla="*/ 0 h 17"/>
                  <a:gd name="T4" fmla="*/ 5 w 44"/>
                  <a:gd name="T5" fmla="*/ 4 h 17"/>
                  <a:gd name="T6" fmla="*/ 11 w 44"/>
                  <a:gd name="T7" fmla="*/ 12 h 17"/>
                  <a:gd name="T8" fmla="*/ 17 w 44"/>
                  <a:gd name="T9" fmla="*/ 12 h 17"/>
                  <a:gd name="T10" fmla="*/ 22 w 44"/>
                  <a:gd name="T11" fmla="*/ 16 h 17"/>
                  <a:gd name="T12" fmla="*/ 27 w 44"/>
                  <a:gd name="T13" fmla="*/ 16 h 17"/>
                  <a:gd name="T14" fmla="*/ 33 w 44"/>
                  <a:gd name="T15" fmla="*/ 12 h 17"/>
                  <a:gd name="T16" fmla="*/ 38 w 44"/>
                  <a:gd name="T17" fmla="*/ 12 h 17"/>
                  <a:gd name="T18" fmla="*/ 43 w 4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17">
                    <a:moveTo>
                      <a:pt x="0" y="0"/>
                    </a:moveTo>
                    <a:lnTo>
                      <a:pt x="0" y="0"/>
                    </a:lnTo>
                    <a:lnTo>
                      <a:pt x="5" y="4"/>
                    </a:lnTo>
                    <a:lnTo>
                      <a:pt x="11" y="12"/>
                    </a:lnTo>
                    <a:lnTo>
                      <a:pt x="17" y="12"/>
                    </a:lnTo>
                    <a:lnTo>
                      <a:pt x="22" y="16"/>
                    </a:lnTo>
                    <a:lnTo>
                      <a:pt x="27" y="16"/>
                    </a:lnTo>
                    <a:lnTo>
                      <a:pt x="33" y="12"/>
                    </a:lnTo>
                    <a:lnTo>
                      <a:pt x="38" y="12"/>
                    </a:lnTo>
                    <a:lnTo>
                      <a:pt x="4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2" name="Freeform 80">
                <a:extLst>
                  <a:ext uri="{FF2B5EF4-FFF2-40B4-BE49-F238E27FC236}">
                    <a16:creationId xmlns:a16="http://schemas.microsoft.com/office/drawing/2014/main" id="{501AC892-6B20-4FF4-93AE-232441899E3C}"/>
                  </a:ext>
                </a:extLst>
              </p:cNvPr>
              <p:cNvSpPr>
                <a:spLocks/>
              </p:cNvSpPr>
              <p:nvPr/>
            </p:nvSpPr>
            <p:spPr bwMode="auto">
              <a:xfrm>
                <a:off x="3785" y="3046"/>
                <a:ext cx="34" cy="17"/>
              </a:xfrm>
              <a:custGeom>
                <a:avLst/>
                <a:gdLst>
                  <a:gd name="T0" fmla="*/ 0 w 34"/>
                  <a:gd name="T1" fmla="*/ 16 h 17"/>
                  <a:gd name="T2" fmla="*/ 0 w 34"/>
                  <a:gd name="T3" fmla="*/ 16 h 17"/>
                  <a:gd name="T4" fmla="*/ 5 w 34"/>
                  <a:gd name="T5" fmla="*/ 16 h 17"/>
                  <a:gd name="T6" fmla="*/ 9 w 34"/>
                  <a:gd name="T7" fmla="*/ 16 h 17"/>
                  <a:gd name="T8" fmla="*/ 13 w 34"/>
                  <a:gd name="T9" fmla="*/ 13 h 17"/>
                  <a:gd name="T10" fmla="*/ 17 w 34"/>
                  <a:gd name="T11" fmla="*/ 11 h 17"/>
                  <a:gd name="T12" fmla="*/ 21 w 34"/>
                  <a:gd name="T13" fmla="*/ 9 h 17"/>
                  <a:gd name="T14" fmla="*/ 25 w 34"/>
                  <a:gd name="T15" fmla="*/ 4 h 17"/>
                  <a:gd name="T16" fmla="*/ 29 w 34"/>
                  <a:gd name="T17" fmla="*/ 2 h 17"/>
                  <a:gd name="T18" fmla="*/ 33 w 3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7">
                    <a:moveTo>
                      <a:pt x="0" y="16"/>
                    </a:moveTo>
                    <a:lnTo>
                      <a:pt x="0" y="16"/>
                    </a:lnTo>
                    <a:lnTo>
                      <a:pt x="5" y="16"/>
                    </a:lnTo>
                    <a:lnTo>
                      <a:pt x="9" y="16"/>
                    </a:lnTo>
                    <a:lnTo>
                      <a:pt x="13" y="13"/>
                    </a:lnTo>
                    <a:lnTo>
                      <a:pt x="17" y="11"/>
                    </a:lnTo>
                    <a:lnTo>
                      <a:pt x="21" y="9"/>
                    </a:lnTo>
                    <a:lnTo>
                      <a:pt x="25" y="4"/>
                    </a:lnTo>
                    <a:lnTo>
                      <a:pt x="29" y="2"/>
                    </a:lnTo>
                    <a:lnTo>
                      <a:pt x="3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3" name="Freeform 81">
                <a:extLst>
                  <a:ext uri="{FF2B5EF4-FFF2-40B4-BE49-F238E27FC236}">
                    <a16:creationId xmlns:a16="http://schemas.microsoft.com/office/drawing/2014/main" id="{93EA347E-8EC1-1D50-9D10-3840FA8054A5}"/>
                  </a:ext>
                </a:extLst>
              </p:cNvPr>
              <p:cNvSpPr>
                <a:spLocks/>
              </p:cNvSpPr>
              <p:nvPr/>
            </p:nvSpPr>
            <p:spPr bwMode="auto">
              <a:xfrm>
                <a:off x="3798" y="3056"/>
                <a:ext cx="17" cy="17"/>
              </a:xfrm>
              <a:custGeom>
                <a:avLst/>
                <a:gdLst>
                  <a:gd name="T0" fmla="*/ 0 w 17"/>
                  <a:gd name="T1" fmla="*/ 0 h 17"/>
                  <a:gd name="T2" fmla="*/ 0 w 17"/>
                  <a:gd name="T3" fmla="*/ 0 h 17"/>
                  <a:gd name="T4" fmla="*/ 3 w 17"/>
                  <a:gd name="T5" fmla="*/ 6 h 17"/>
                  <a:gd name="T6" fmla="*/ 8 w 17"/>
                  <a:gd name="T7" fmla="*/ 9 h 17"/>
                  <a:gd name="T8" fmla="*/ 12 w 17"/>
                  <a:gd name="T9" fmla="*/ 12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0"/>
                    </a:lnTo>
                    <a:lnTo>
                      <a:pt x="3" y="6"/>
                    </a:lnTo>
                    <a:lnTo>
                      <a:pt x="8" y="9"/>
                    </a:lnTo>
                    <a:lnTo>
                      <a:pt x="12" y="12"/>
                    </a:lnTo>
                    <a:lnTo>
                      <a:pt x="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4" name="Freeform 82">
                <a:extLst>
                  <a:ext uri="{FF2B5EF4-FFF2-40B4-BE49-F238E27FC236}">
                    <a16:creationId xmlns:a16="http://schemas.microsoft.com/office/drawing/2014/main" id="{24F59F05-7DFA-8B39-2E30-E9A6F69FC944}"/>
                  </a:ext>
                </a:extLst>
              </p:cNvPr>
              <p:cNvSpPr>
                <a:spLocks/>
              </p:cNvSpPr>
              <p:nvPr/>
            </p:nvSpPr>
            <p:spPr bwMode="auto">
              <a:xfrm>
                <a:off x="4048" y="2316"/>
                <a:ext cx="17" cy="17"/>
              </a:xfrm>
              <a:custGeom>
                <a:avLst/>
                <a:gdLst>
                  <a:gd name="T0" fmla="*/ 16 w 17"/>
                  <a:gd name="T1" fmla="*/ 16 h 17"/>
                  <a:gd name="T2" fmla="*/ 12 w 17"/>
                  <a:gd name="T3" fmla="*/ 8 h 17"/>
                  <a:gd name="T4" fmla="*/ 12 w 17"/>
                  <a:gd name="T5" fmla="*/ 0 h 17"/>
                  <a:gd name="T6" fmla="*/ 4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12" y="0"/>
                    </a:lnTo>
                    <a:lnTo>
                      <a:pt x="4"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5" name="Freeform 83">
                <a:extLst>
                  <a:ext uri="{FF2B5EF4-FFF2-40B4-BE49-F238E27FC236}">
                    <a16:creationId xmlns:a16="http://schemas.microsoft.com/office/drawing/2014/main" id="{41DE7ECE-B2B3-9F4D-798D-1FFE6FAF7495}"/>
                  </a:ext>
                </a:extLst>
              </p:cNvPr>
              <p:cNvSpPr>
                <a:spLocks/>
              </p:cNvSpPr>
              <p:nvPr/>
            </p:nvSpPr>
            <p:spPr bwMode="auto">
              <a:xfrm>
                <a:off x="4029" y="2318"/>
                <a:ext cx="24" cy="76"/>
              </a:xfrm>
              <a:custGeom>
                <a:avLst/>
                <a:gdLst>
                  <a:gd name="T0" fmla="*/ 4 w 24"/>
                  <a:gd name="T1" fmla="*/ 75 h 76"/>
                  <a:gd name="T2" fmla="*/ 4 w 24"/>
                  <a:gd name="T3" fmla="*/ 75 h 76"/>
                  <a:gd name="T4" fmla="*/ 6 w 24"/>
                  <a:gd name="T5" fmla="*/ 68 h 76"/>
                  <a:gd name="T6" fmla="*/ 8 w 24"/>
                  <a:gd name="T7" fmla="*/ 59 h 76"/>
                  <a:gd name="T8" fmla="*/ 10 w 24"/>
                  <a:gd name="T9" fmla="*/ 49 h 76"/>
                  <a:gd name="T10" fmla="*/ 13 w 24"/>
                  <a:gd name="T11" fmla="*/ 38 h 76"/>
                  <a:gd name="T12" fmla="*/ 16 w 24"/>
                  <a:gd name="T13" fmla="*/ 28 h 76"/>
                  <a:gd name="T14" fmla="*/ 18 w 24"/>
                  <a:gd name="T15" fmla="*/ 18 h 76"/>
                  <a:gd name="T16" fmla="*/ 20 w 24"/>
                  <a:gd name="T17" fmla="*/ 8 h 76"/>
                  <a:gd name="T18" fmla="*/ 23 w 24"/>
                  <a:gd name="T19" fmla="*/ 0 h 76"/>
                  <a:gd name="T20" fmla="*/ 19 w 24"/>
                  <a:gd name="T21" fmla="*/ 0 h 76"/>
                  <a:gd name="T22" fmla="*/ 17 w 24"/>
                  <a:gd name="T23" fmla="*/ 7 h 76"/>
                  <a:gd name="T24" fmla="*/ 14 w 24"/>
                  <a:gd name="T25" fmla="*/ 17 h 76"/>
                  <a:gd name="T26" fmla="*/ 12 w 24"/>
                  <a:gd name="T27" fmla="*/ 27 h 76"/>
                  <a:gd name="T28" fmla="*/ 9 w 24"/>
                  <a:gd name="T29" fmla="*/ 37 h 76"/>
                  <a:gd name="T30" fmla="*/ 7 w 24"/>
                  <a:gd name="T31" fmla="*/ 48 h 76"/>
                  <a:gd name="T32" fmla="*/ 4 w 24"/>
                  <a:gd name="T33" fmla="*/ 58 h 76"/>
                  <a:gd name="T34" fmla="*/ 2 w 24"/>
                  <a:gd name="T35" fmla="*/ 67 h 76"/>
                  <a:gd name="T36" fmla="*/ 0 w 24"/>
                  <a:gd name="T37" fmla="*/ 74 h 76"/>
                  <a:gd name="T38" fmla="*/ 4 w 24"/>
                  <a:gd name="T39" fmla="*/ 75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76">
                    <a:moveTo>
                      <a:pt x="4" y="75"/>
                    </a:moveTo>
                    <a:lnTo>
                      <a:pt x="4" y="75"/>
                    </a:lnTo>
                    <a:lnTo>
                      <a:pt x="6" y="68"/>
                    </a:lnTo>
                    <a:lnTo>
                      <a:pt x="8" y="59"/>
                    </a:lnTo>
                    <a:lnTo>
                      <a:pt x="10" y="49"/>
                    </a:lnTo>
                    <a:lnTo>
                      <a:pt x="13" y="38"/>
                    </a:lnTo>
                    <a:lnTo>
                      <a:pt x="16" y="28"/>
                    </a:lnTo>
                    <a:lnTo>
                      <a:pt x="18" y="18"/>
                    </a:lnTo>
                    <a:lnTo>
                      <a:pt x="20" y="8"/>
                    </a:lnTo>
                    <a:lnTo>
                      <a:pt x="23" y="0"/>
                    </a:lnTo>
                    <a:lnTo>
                      <a:pt x="19" y="0"/>
                    </a:lnTo>
                    <a:lnTo>
                      <a:pt x="17" y="7"/>
                    </a:lnTo>
                    <a:lnTo>
                      <a:pt x="14" y="17"/>
                    </a:lnTo>
                    <a:lnTo>
                      <a:pt x="12" y="27"/>
                    </a:lnTo>
                    <a:lnTo>
                      <a:pt x="9" y="37"/>
                    </a:lnTo>
                    <a:lnTo>
                      <a:pt x="7" y="48"/>
                    </a:lnTo>
                    <a:lnTo>
                      <a:pt x="4" y="58"/>
                    </a:lnTo>
                    <a:lnTo>
                      <a:pt x="2" y="67"/>
                    </a:lnTo>
                    <a:lnTo>
                      <a:pt x="0" y="74"/>
                    </a:lnTo>
                    <a:lnTo>
                      <a:pt x="4"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6" name="Freeform 84">
                <a:extLst>
                  <a:ext uri="{FF2B5EF4-FFF2-40B4-BE49-F238E27FC236}">
                    <a16:creationId xmlns:a16="http://schemas.microsoft.com/office/drawing/2014/main" id="{F1E9C35E-3428-34B8-B6B8-2AD9DEFC9E2F}"/>
                  </a:ext>
                </a:extLst>
              </p:cNvPr>
              <p:cNvSpPr>
                <a:spLocks/>
              </p:cNvSpPr>
              <p:nvPr/>
            </p:nvSpPr>
            <p:spPr bwMode="auto">
              <a:xfrm>
                <a:off x="4024" y="2392"/>
                <a:ext cx="17" cy="72"/>
              </a:xfrm>
              <a:custGeom>
                <a:avLst/>
                <a:gdLst>
                  <a:gd name="T0" fmla="*/ 5 w 17"/>
                  <a:gd name="T1" fmla="*/ 71 h 72"/>
                  <a:gd name="T2" fmla="*/ 5 w 17"/>
                  <a:gd name="T3" fmla="*/ 71 h 72"/>
                  <a:gd name="T4" fmla="*/ 8 w 17"/>
                  <a:gd name="T5" fmla="*/ 63 h 72"/>
                  <a:gd name="T6" fmla="*/ 12 w 17"/>
                  <a:gd name="T7" fmla="*/ 53 h 72"/>
                  <a:gd name="T8" fmla="*/ 12 w 17"/>
                  <a:gd name="T9" fmla="*/ 44 h 72"/>
                  <a:gd name="T10" fmla="*/ 12 w 17"/>
                  <a:gd name="T11" fmla="*/ 35 h 72"/>
                  <a:gd name="T12" fmla="*/ 12 w 17"/>
                  <a:gd name="T13" fmla="*/ 27 h 72"/>
                  <a:gd name="T14" fmla="*/ 12 w 17"/>
                  <a:gd name="T15" fmla="*/ 17 h 72"/>
                  <a:gd name="T16" fmla="*/ 14 w 17"/>
                  <a:gd name="T17" fmla="*/ 9 h 72"/>
                  <a:gd name="T18" fmla="*/ 16 w 17"/>
                  <a:gd name="T19" fmla="*/ 1 h 72"/>
                  <a:gd name="T20" fmla="*/ 8 w 17"/>
                  <a:gd name="T21" fmla="*/ 0 h 72"/>
                  <a:gd name="T22" fmla="*/ 7 w 17"/>
                  <a:gd name="T23" fmla="*/ 9 h 72"/>
                  <a:gd name="T24" fmla="*/ 5 w 17"/>
                  <a:gd name="T25" fmla="*/ 17 h 72"/>
                  <a:gd name="T26" fmla="*/ 5 w 17"/>
                  <a:gd name="T27" fmla="*/ 27 h 72"/>
                  <a:gd name="T28" fmla="*/ 5 w 17"/>
                  <a:gd name="T29" fmla="*/ 35 h 72"/>
                  <a:gd name="T30" fmla="*/ 5 w 17"/>
                  <a:gd name="T31" fmla="*/ 44 h 72"/>
                  <a:gd name="T32" fmla="*/ 5 w 17"/>
                  <a:gd name="T33" fmla="*/ 53 h 72"/>
                  <a:gd name="T34" fmla="*/ 3 w 17"/>
                  <a:gd name="T35" fmla="*/ 61 h 72"/>
                  <a:gd name="T36" fmla="*/ 0 w 17"/>
                  <a:gd name="T37" fmla="*/ 70 h 72"/>
                  <a:gd name="T38" fmla="*/ 5 w 17"/>
                  <a:gd name="T39" fmla="*/ 71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2">
                    <a:moveTo>
                      <a:pt x="5" y="71"/>
                    </a:moveTo>
                    <a:lnTo>
                      <a:pt x="5" y="71"/>
                    </a:lnTo>
                    <a:lnTo>
                      <a:pt x="8" y="63"/>
                    </a:lnTo>
                    <a:lnTo>
                      <a:pt x="12" y="53"/>
                    </a:lnTo>
                    <a:lnTo>
                      <a:pt x="12" y="44"/>
                    </a:lnTo>
                    <a:lnTo>
                      <a:pt x="12" y="35"/>
                    </a:lnTo>
                    <a:lnTo>
                      <a:pt x="12" y="27"/>
                    </a:lnTo>
                    <a:lnTo>
                      <a:pt x="12" y="17"/>
                    </a:lnTo>
                    <a:lnTo>
                      <a:pt x="14" y="9"/>
                    </a:lnTo>
                    <a:lnTo>
                      <a:pt x="16" y="1"/>
                    </a:lnTo>
                    <a:lnTo>
                      <a:pt x="8" y="0"/>
                    </a:lnTo>
                    <a:lnTo>
                      <a:pt x="7" y="9"/>
                    </a:lnTo>
                    <a:lnTo>
                      <a:pt x="5" y="17"/>
                    </a:lnTo>
                    <a:lnTo>
                      <a:pt x="5" y="27"/>
                    </a:lnTo>
                    <a:lnTo>
                      <a:pt x="5" y="35"/>
                    </a:lnTo>
                    <a:lnTo>
                      <a:pt x="5" y="44"/>
                    </a:lnTo>
                    <a:lnTo>
                      <a:pt x="5" y="53"/>
                    </a:lnTo>
                    <a:lnTo>
                      <a:pt x="3" y="61"/>
                    </a:lnTo>
                    <a:lnTo>
                      <a:pt x="0" y="70"/>
                    </a:lnTo>
                    <a:lnTo>
                      <a:pt x="5" y="7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7" name="Freeform 85">
                <a:extLst>
                  <a:ext uri="{FF2B5EF4-FFF2-40B4-BE49-F238E27FC236}">
                    <a16:creationId xmlns:a16="http://schemas.microsoft.com/office/drawing/2014/main" id="{E5A922F3-6364-120F-391D-0F64F0F50E38}"/>
                  </a:ext>
                </a:extLst>
              </p:cNvPr>
              <p:cNvSpPr>
                <a:spLocks/>
              </p:cNvSpPr>
              <p:nvPr/>
            </p:nvSpPr>
            <p:spPr bwMode="auto">
              <a:xfrm>
                <a:off x="3956" y="2462"/>
                <a:ext cx="72" cy="170"/>
              </a:xfrm>
              <a:custGeom>
                <a:avLst/>
                <a:gdLst>
                  <a:gd name="T0" fmla="*/ 4 w 72"/>
                  <a:gd name="T1" fmla="*/ 169 h 170"/>
                  <a:gd name="T2" fmla="*/ 4 w 72"/>
                  <a:gd name="T3" fmla="*/ 169 h 170"/>
                  <a:gd name="T4" fmla="*/ 10 w 72"/>
                  <a:gd name="T5" fmla="*/ 159 h 170"/>
                  <a:gd name="T6" fmla="*/ 16 w 72"/>
                  <a:gd name="T7" fmla="*/ 149 h 170"/>
                  <a:gd name="T8" fmla="*/ 22 w 72"/>
                  <a:gd name="T9" fmla="*/ 139 h 170"/>
                  <a:gd name="T10" fmla="*/ 27 w 72"/>
                  <a:gd name="T11" fmla="*/ 129 h 170"/>
                  <a:gd name="T12" fmla="*/ 33 w 72"/>
                  <a:gd name="T13" fmla="*/ 119 h 170"/>
                  <a:gd name="T14" fmla="*/ 37 w 72"/>
                  <a:gd name="T15" fmla="*/ 108 h 170"/>
                  <a:gd name="T16" fmla="*/ 41 w 72"/>
                  <a:gd name="T17" fmla="*/ 98 h 170"/>
                  <a:gd name="T18" fmla="*/ 45 w 72"/>
                  <a:gd name="T19" fmla="*/ 88 h 170"/>
                  <a:gd name="T20" fmla="*/ 49 w 72"/>
                  <a:gd name="T21" fmla="*/ 77 h 170"/>
                  <a:gd name="T22" fmla="*/ 53 w 72"/>
                  <a:gd name="T23" fmla="*/ 66 h 170"/>
                  <a:gd name="T24" fmla="*/ 57 w 72"/>
                  <a:gd name="T25" fmla="*/ 56 h 170"/>
                  <a:gd name="T26" fmla="*/ 60 w 72"/>
                  <a:gd name="T27" fmla="*/ 45 h 170"/>
                  <a:gd name="T28" fmla="*/ 63 w 72"/>
                  <a:gd name="T29" fmla="*/ 35 h 170"/>
                  <a:gd name="T30" fmla="*/ 66 w 72"/>
                  <a:gd name="T31" fmla="*/ 24 h 170"/>
                  <a:gd name="T32" fmla="*/ 69 w 72"/>
                  <a:gd name="T33" fmla="*/ 12 h 170"/>
                  <a:gd name="T34" fmla="*/ 71 w 72"/>
                  <a:gd name="T35" fmla="*/ 1 h 170"/>
                  <a:gd name="T36" fmla="*/ 68 w 72"/>
                  <a:gd name="T37" fmla="*/ 0 h 170"/>
                  <a:gd name="T38" fmla="*/ 65 w 72"/>
                  <a:gd name="T39" fmla="*/ 11 h 170"/>
                  <a:gd name="T40" fmla="*/ 62 w 72"/>
                  <a:gd name="T41" fmla="*/ 23 h 170"/>
                  <a:gd name="T42" fmla="*/ 59 w 72"/>
                  <a:gd name="T43" fmla="*/ 34 h 170"/>
                  <a:gd name="T44" fmla="*/ 56 w 72"/>
                  <a:gd name="T45" fmla="*/ 44 h 170"/>
                  <a:gd name="T46" fmla="*/ 53 w 72"/>
                  <a:gd name="T47" fmla="*/ 55 h 170"/>
                  <a:gd name="T48" fmla="*/ 49 w 72"/>
                  <a:gd name="T49" fmla="*/ 66 h 170"/>
                  <a:gd name="T50" fmla="*/ 45 w 72"/>
                  <a:gd name="T51" fmla="*/ 76 h 170"/>
                  <a:gd name="T52" fmla="*/ 41 w 72"/>
                  <a:gd name="T53" fmla="*/ 86 h 170"/>
                  <a:gd name="T54" fmla="*/ 38 w 72"/>
                  <a:gd name="T55" fmla="*/ 97 h 170"/>
                  <a:gd name="T56" fmla="*/ 33 w 72"/>
                  <a:gd name="T57" fmla="*/ 107 h 170"/>
                  <a:gd name="T58" fmla="*/ 29 w 72"/>
                  <a:gd name="T59" fmla="*/ 117 h 170"/>
                  <a:gd name="T60" fmla="*/ 23 w 72"/>
                  <a:gd name="T61" fmla="*/ 127 h 170"/>
                  <a:gd name="T62" fmla="*/ 18 w 72"/>
                  <a:gd name="T63" fmla="*/ 137 h 170"/>
                  <a:gd name="T64" fmla="*/ 13 w 72"/>
                  <a:gd name="T65" fmla="*/ 147 h 170"/>
                  <a:gd name="T66" fmla="*/ 7 w 72"/>
                  <a:gd name="T67" fmla="*/ 157 h 170"/>
                  <a:gd name="T68" fmla="*/ 1 w 72"/>
                  <a:gd name="T69" fmla="*/ 167 h 170"/>
                  <a:gd name="T70" fmla="*/ 0 w 72"/>
                  <a:gd name="T71" fmla="*/ 167 h 170"/>
                  <a:gd name="T72" fmla="*/ 4 w 72"/>
                  <a:gd name="T73" fmla="*/ 169 h 1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70">
                    <a:moveTo>
                      <a:pt x="4" y="169"/>
                    </a:moveTo>
                    <a:lnTo>
                      <a:pt x="4" y="169"/>
                    </a:lnTo>
                    <a:lnTo>
                      <a:pt x="10" y="159"/>
                    </a:lnTo>
                    <a:lnTo>
                      <a:pt x="16" y="149"/>
                    </a:lnTo>
                    <a:lnTo>
                      <a:pt x="22" y="139"/>
                    </a:lnTo>
                    <a:lnTo>
                      <a:pt x="27" y="129"/>
                    </a:lnTo>
                    <a:lnTo>
                      <a:pt x="33" y="119"/>
                    </a:lnTo>
                    <a:lnTo>
                      <a:pt x="37" y="108"/>
                    </a:lnTo>
                    <a:lnTo>
                      <a:pt x="41" y="98"/>
                    </a:lnTo>
                    <a:lnTo>
                      <a:pt x="45" y="88"/>
                    </a:lnTo>
                    <a:lnTo>
                      <a:pt x="49" y="77"/>
                    </a:lnTo>
                    <a:lnTo>
                      <a:pt x="53" y="66"/>
                    </a:lnTo>
                    <a:lnTo>
                      <a:pt x="57" y="56"/>
                    </a:lnTo>
                    <a:lnTo>
                      <a:pt x="60" y="45"/>
                    </a:lnTo>
                    <a:lnTo>
                      <a:pt x="63" y="35"/>
                    </a:lnTo>
                    <a:lnTo>
                      <a:pt x="66" y="24"/>
                    </a:lnTo>
                    <a:lnTo>
                      <a:pt x="69" y="12"/>
                    </a:lnTo>
                    <a:lnTo>
                      <a:pt x="71" y="1"/>
                    </a:lnTo>
                    <a:lnTo>
                      <a:pt x="68" y="0"/>
                    </a:lnTo>
                    <a:lnTo>
                      <a:pt x="65" y="11"/>
                    </a:lnTo>
                    <a:lnTo>
                      <a:pt x="62" y="23"/>
                    </a:lnTo>
                    <a:lnTo>
                      <a:pt x="59" y="34"/>
                    </a:lnTo>
                    <a:lnTo>
                      <a:pt x="56" y="44"/>
                    </a:lnTo>
                    <a:lnTo>
                      <a:pt x="53" y="55"/>
                    </a:lnTo>
                    <a:lnTo>
                      <a:pt x="49" y="66"/>
                    </a:lnTo>
                    <a:lnTo>
                      <a:pt x="45" y="76"/>
                    </a:lnTo>
                    <a:lnTo>
                      <a:pt x="41" y="86"/>
                    </a:lnTo>
                    <a:lnTo>
                      <a:pt x="38" y="97"/>
                    </a:lnTo>
                    <a:lnTo>
                      <a:pt x="33" y="107"/>
                    </a:lnTo>
                    <a:lnTo>
                      <a:pt x="29" y="117"/>
                    </a:lnTo>
                    <a:lnTo>
                      <a:pt x="23" y="127"/>
                    </a:lnTo>
                    <a:lnTo>
                      <a:pt x="18" y="137"/>
                    </a:lnTo>
                    <a:lnTo>
                      <a:pt x="13" y="147"/>
                    </a:lnTo>
                    <a:lnTo>
                      <a:pt x="7" y="157"/>
                    </a:lnTo>
                    <a:lnTo>
                      <a:pt x="1" y="167"/>
                    </a:lnTo>
                    <a:lnTo>
                      <a:pt x="0" y="167"/>
                    </a:lnTo>
                    <a:lnTo>
                      <a:pt x="4" y="16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8" name="Freeform 86">
                <a:extLst>
                  <a:ext uri="{FF2B5EF4-FFF2-40B4-BE49-F238E27FC236}">
                    <a16:creationId xmlns:a16="http://schemas.microsoft.com/office/drawing/2014/main" id="{B23195CA-35F7-53B4-006B-936B758F9EFC}"/>
                  </a:ext>
                </a:extLst>
              </p:cNvPr>
              <p:cNvSpPr>
                <a:spLocks/>
              </p:cNvSpPr>
              <p:nvPr/>
            </p:nvSpPr>
            <p:spPr bwMode="auto">
              <a:xfrm>
                <a:off x="3884" y="2629"/>
                <a:ext cx="77" cy="165"/>
              </a:xfrm>
              <a:custGeom>
                <a:avLst/>
                <a:gdLst>
                  <a:gd name="T0" fmla="*/ 3 w 77"/>
                  <a:gd name="T1" fmla="*/ 164 h 165"/>
                  <a:gd name="T2" fmla="*/ 3 w 77"/>
                  <a:gd name="T3" fmla="*/ 164 h 165"/>
                  <a:gd name="T4" fmla="*/ 76 w 77"/>
                  <a:gd name="T5" fmla="*/ 2 h 165"/>
                  <a:gd name="T6" fmla="*/ 72 w 77"/>
                  <a:gd name="T7" fmla="*/ 0 h 165"/>
                  <a:gd name="T8" fmla="*/ 0 w 77"/>
                  <a:gd name="T9" fmla="*/ 162 h 165"/>
                  <a:gd name="T10" fmla="*/ 0 w 77"/>
                  <a:gd name="T11" fmla="*/ 163 h 165"/>
                  <a:gd name="T12" fmla="*/ 3 w 77"/>
                  <a:gd name="T13" fmla="*/ 164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165">
                    <a:moveTo>
                      <a:pt x="3" y="164"/>
                    </a:moveTo>
                    <a:lnTo>
                      <a:pt x="3" y="164"/>
                    </a:lnTo>
                    <a:lnTo>
                      <a:pt x="76" y="2"/>
                    </a:lnTo>
                    <a:lnTo>
                      <a:pt x="72" y="0"/>
                    </a:lnTo>
                    <a:lnTo>
                      <a:pt x="0" y="162"/>
                    </a:lnTo>
                    <a:lnTo>
                      <a:pt x="0" y="163"/>
                    </a:lnTo>
                    <a:lnTo>
                      <a:pt x="3" y="1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29" name="Freeform 87">
                <a:extLst>
                  <a:ext uri="{FF2B5EF4-FFF2-40B4-BE49-F238E27FC236}">
                    <a16:creationId xmlns:a16="http://schemas.microsoft.com/office/drawing/2014/main" id="{98EBD289-F739-BAEA-B438-33A95453B4E8}"/>
                  </a:ext>
                </a:extLst>
              </p:cNvPr>
              <p:cNvSpPr>
                <a:spLocks/>
              </p:cNvSpPr>
              <p:nvPr/>
            </p:nvSpPr>
            <p:spPr bwMode="auto">
              <a:xfrm>
                <a:off x="3872" y="2792"/>
                <a:ext cx="17" cy="30"/>
              </a:xfrm>
              <a:custGeom>
                <a:avLst/>
                <a:gdLst>
                  <a:gd name="T0" fmla="*/ 4 w 17"/>
                  <a:gd name="T1" fmla="*/ 29 h 30"/>
                  <a:gd name="T2" fmla="*/ 4 w 17"/>
                  <a:gd name="T3" fmla="*/ 29 h 30"/>
                  <a:gd name="T4" fmla="*/ 6 w 17"/>
                  <a:gd name="T5" fmla="*/ 21 h 30"/>
                  <a:gd name="T6" fmla="*/ 8 w 17"/>
                  <a:gd name="T7" fmla="*/ 17 h 30"/>
                  <a:gd name="T8" fmla="*/ 8 w 17"/>
                  <a:gd name="T9" fmla="*/ 15 h 30"/>
                  <a:gd name="T10" fmla="*/ 7 w 17"/>
                  <a:gd name="T11" fmla="*/ 16 h 30"/>
                  <a:gd name="T12" fmla="*/ 9 w 17"/>
                  <a:gd name="T13" fmla="*/ 16 h 30"/>
                  <a:gd name="T14" fmla="*/ 11 w 17"/>
                  <a:gd name="T15" fmla="*/ 14 h 30"/>
                  <a:gd name="T16" fmla="*/ 12 w 17"/>
                  <a:gd name="T17" fmla="*/ 9 h 30"/>
                  <a:gd name="T18" fmla="*/ 16 w 17"/>
                  <a:gd name="T19" fmla="*/ 1 h 30"/>
                  <a:gd name="T20" fmla="*/ 12 w 17"/>
                  <a:gd name="T21" fmla="*/ 0 h 30"/>
                  <a:gd name="T22" fmla="*/ 9 w 17"/>
                  <a:gd name="T23" fmla="*/ 8 h 30"/>
                  <a:gd name="T24" fmla="*/ 7 w 17"/>
                  <a:gd name="T25" fmla="*/ 12 h 30"/>
                  <a:gd name="T26" fmla="*/ 6 w 17"/>
                  <a:gd name="T27" fmla="*/ 13 h 30"/>
                  <a:gd name="T28" fmla="*/ 7 w 17"/>
                  <a:gd name="T29" fmla="*/ 12 h 30"/>
                  <a:gd name="T30" fmla="*/ 5 w 17"/>
                  <a:gd name="T31" fmla="*/ 14 h 30"/>
                  <a:gd name="T32" fmla="*/ 4 w 17"/>
                  <a:gd name="T33" fmla="*/ 16 h 30"/>
                  <a:gd name="T34" fmla="*/ 2 w 17"/>
                  <a:gd name="T35" fmla="*/ 20 h 30"/>
                  <a:gd name="T36" fmla="*/ 0 w 17"/>
                  <a:gd name="T37" fmla="*/ 28 h 30"/>
                  <a:gd name="T38" fmla="*/ 4 w 17"/>
                  <a:gd name="T39" fmla="*/ 29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0">
                    <a:moveTo>
                      <a:pt x="4" y="29"/>
                    </a:moveTo>
                    <a:lnTo>
                      <a:pt x="4" y="29"/>
                    </a:lnTo>
                    <a:lnTo>
                      <a:pt x="6" y="21"/>
                    </a:lnTo>
                    <a:lnTo>
                      <a:pt x="8" y="17"/>
                    </a:lnTo>
                    <a:lnTo>
                      <a:pt x="8" y="15"/>
                    </a:lnTo>
                    <a:lnTo>
                      <a:pt x="7" y="16"/>
                    </a:lnTo>
                    <a:lnTo>
                      <a:pt x="9" y="16"/>
                    </a:lnTo>
                    <a:lnTo>
                      <a:pt x="11" y="14"/>
                    </a:lnTo>
                    <a:lnTo>
                      <a:pt x="12" y="9"/>
                    </a:lnTo>
                    <a:lnTo>
                      <a:pt x="16" y="1"/>
                    </a:lnTo>
                    <a:lnTo>
                      <a:pt x="12" y="0"/>
                    </a:lnTo>
                    <a:lnTo>
                      <a:pt x="9" y="8"/>
                    </a:lnTo>
                    <a:lnTo>
                      <a:pt x="7" y="12"/>
                    </a:lnTo>
                    <a:lnTo>
                      <a:pt x="6" y="13"/>
                    </a:lnTo>
                    <a:lnTo>
                      <a:pt x="7" y="12"/>
                    </a:lnTo>
                    <a:lnTo>
                      <a:pt x="5" y="14"/>
                    </a:lnTo>
                    <a:lnTo>
                      <a:pt x="4" y="16"/>
                    </a:lnTo>
                    <a:lnTo>
                      <a:pt x="2" y="20"/>
                    </a:lnTo>
                    <a:lnTo>
                      <a:pt x="0" y="28"/>
                    </a:lnTo>
                    <a:lnTo>
                      <a:pt x="4" y="2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0" name="Freeform 88">
                <a:extLst>
                  <a:ext uri="{FF2B5EF4-FFF2-40B4-BE49-F238E27FC236}">
                    <a16:creationId xmlns:a16="http://schemas.microsoft.com/office/drawing/2014/main" id="{305A0CFD-FA8E-5F00-2ECD-F90A22ECBF49}"/>
                  </a:ext>
                </a:extLst>
              </p:cNvPr>
              <p:cNvSpPr>
                <a:spLocks/>
              </p:cNvSpPr>
              <p:nvPr/>
            </p:nvSpPr>
            <p:spPr bwMode="auto">
              <a:xfrm>
                <a:off x="3832" y="2820"/>
                <a:ext cx="45" cy="122"/>
              </a:xfrm>
              <a:custGeom>
                <a:avLst/>
                <a:gdLst>
                  <a:gd name="T0" fmla="*/ 4 w 45"/>
                  <a:gd name="T1" fmla="*/ 121 h 122"/>
                  <a:gd name="T2" fmla="*/ 4 w 45"/>
                  <a:gd name="T3" fmla="*/ 121 h 122"/>
                  <a:gd name="T4" fmla="*/ 4 w 45"/>
                  <a:gd name="T5" fmla="*/ 116 h 122"/>
                  <a:gd name="T6" fmla="*/ 5 w 45"/>
                  <a:gd name="T7" fmla="*/ 110 h 122"/>
                  <a:gd name="T8" fmla="*/ 6 w 45"/>
                  <a:gd name="T9" fmla="*/ 104 h 122"/>
                  <a:gd name="T10" fmla="*/ 8 w 45"/>
                  <a:gd name="T11" fmla="*/ 96 h 122"/>
                  <a:gd name="T12" fmla="*/ 11 w 45"/>
                  <a:gd name="T13" fmla="*/ 88 h 122"/>
                  <a:gd name="T14" fmla="*/ 14 w 45"/>
                  <a:gd name="T15" fmla="*/ 80 h 122"/>
                  <a:gd name="T16" fmla="*/ 17 w 45"/>
                  <a:gd name="T17" fmla="*/ 70 h 122"/>
                  <a:gd name="T18" fmla="*/ 20 w 45"/>
                  <a:gd name="T19" fmla="*/ 62 h 122"/>
                  <a:gd name="T20" fmla="*/ 23 w 45"/>
                  <a:gd name="T21" fmla="*/ 54 h 122"/>
                  <a:gd name="T22" fmla="*/ 27 w 45"/>
                  <a:gd name="T23" fmla="*/ 45 h 122"/>
                  <a:gd name="T24" fmla="*/ 30 w 45"/>
                  <a:gd name="T25" fmla="*/ 36 h 122"/>
                  <a:gd name="T26" fmla="*/ 34 w 45"/>
                  <a:gd name="T27" fmla="*/ 28 h 122"/>
                  <a:gd name="T28" fmla="*/ 37 w 45"/>
                  <a:gd name="T29" fmla="*/ 20 h 122"/>
                  <a:gd name="T30" fmla="*/ 40 w 45"/>
                  <a:gd name="T31" fmla="*/ 13 h 122"/>
                  <a:gd name="T32" fmla="*/ 42 w 45"/>
                  <a:gd name="T33" fmla="*/ 7 h 122"/>
                  <a:gd name="T34" fmla="*/ 44 w 45"/>
                  <a:gd name="T35" fmla="*/ 1 h 122"/>
                  <a:gd name="T36" fmla="*/ 40 w 45"/>
                  <a:gd name="T37" fmla="*/ 0 h 122"/>
                  <a:gd name="T38" fmla="*/ 38 w 45"/>
                  <a:gd name="T39" fmla="*/ 6 h 122"/>
                  <a:gd name="T40" fmla="*/ 36 w 45"/>
                  <a:gd name="T41" fmla="*/ 12 h 122"/>
                  <a:gd name="T42" fmla="*/ 33 w 45"/>
                  <a:gd name="T43" fmla="*/ 19 h 122"/>
                  <a:gd name="T44" fmla="*/ 30 w 45"/>
                  <a:gd name="T45" fmla="*/ 27 h 122"/>
                  <a:gd name="T46" fmla="*/ 27 w 45"/>
                  <a:gd name="T47" fmla="*/ 35 h 122"/>
                  <a:gd name="T48" fmla="*/ 23 w 45"/>
                  <a:gd name="T49" fmla="*/ 43 h 122"/>
                  <a:gd name="T50" fmla="*/ 20 w 45"/>
                  <a:gd name="T51" fmla="*/ 52 h 122"/>
                  <a:gd name="T52" fmla="*/ 16 w 45"/>
                  <a:gd name="T53" fmla="*/ 61 h 122"/>
                  <a:gd name="T54" fmla="*/ 13 w 45"/>
                  <a:gd name="T55" fmla="*/ 70 h 122"/>
                  <a:gd name="T56" fmla="*/ 10 w 45"/>
                  <a:gd name="T57" fmla="*/ 79 h 122"/>
                  <a:gd name="T58" fmla="*/ 7 w 45"/>
                  <a:gd name="T59" fmla="*/ 87 h 122"/>
                  <a:gd name="T60" fmla="*/ 4 w 45"/>
                  <a:gd name="T61" fmla="*/ 95 h 122"/>
                  <a:gd name="T62" fmla="*/ 2 w 45"/>
                  <a:gd name="T63" fmla="*/ 103 h 122"/>
                  <a:gd name="T64" fmla="*/ 1 w 45"/>
                  <a:gd name="T65" fmla="*/ 109 h 122"/>
                  <a:gd name="T66" fmla="*/ 0 w 45"/>
                  <a:gd name="T67" fmla="*/ 116 h 122"/>
                  <a:gd name="T68" fmla="*/ 0 w 45"/>
                  <a:gd name="T69" fmla="*/ 121 h 122"/>
                  <a:gd name="T70" fmla="*/ 4 w 45"/>
                  <a:gd name="T71" fmla="*/ 121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122">
                    <a:moveTo>
                      <a:pt x="4" y="121"/>
                    </a:moveTo>
                    <a:lnTo>
                      <a:pt x="4" y="121"/>
                    </a:lnTo>
                    <a:lnTo>
                      <a:pt x="4" y="116"/>
                    </a:lnTo>
                    <a:lnTo>
                      <a:pt x="5" y="110"/>
                    </a:lnTo>
                    <a:lnTo>
                      <a:pt x="6" y="104"/>
                    </a:lnTo>
                    <a:lnTo>
                      <a:pt x="8" y="96"/>
                    </a:lnTo>
                    <a:lnTo>
                      <a:pt x="11" y="88"/>
                    </a:lnTo>
                    <a:lnTo>
                      <a:pt x="14" y="80"/>
                    </a:lnTo>
                    <a:lnTo>
                      <a:pt x="17" y="70"/>
                    </a:lnTo>
                    <a:lnTo>
                      <a:pt x="20" y="62"/>
                    </a:lnTo>
                    <a:lnTo>
                      <a:pt x="23" y="54"/>
                    </a:lnTo>
                    <a:lnTo>
                      <a:pt x="27" y="45"/>
                    </a:lnTo>
                    <a:lnTo>
                      <a:pt x="30" y="36"/>
                    </a:lnTo>
                    <a:lnTo>
                      <a:pt x="34" y="28"/>
                    </a:lnTo>
                    <a:lnTo>
                      <a:pt x="37" y="20"/>
                    </a:lnTo>
                    <a:lnTo>
                      <a:pt x="40" y="13"/>
                    </a:lnTo>
                    <a:lnTo>
                      <a:pt x="42" y="7"/>
                    </a:lnTo>
                    <a:lnTo>
                      <a:pt x="44" y="1"/>
                    </a:lnTo>
                    <a:lnTo>
                      <a:pt x="40" y="0"/>
                    </a:lnTo>
                    <a:lnTo>
                      <a:pt x="38" y="6"/>
                    </a:lnTo>
                    <a:lnTo>
                      <a:pt x="36" y="12"/>
                    </a:lnTo>
                    <a:lnTo>
                      <a:pt x="33" y="19"/>
                    </a:lnTo>
                    <a:lnTo>
                      <a:pt x="30" y="27"/>
                    </a:lnTo>
                    <a:lnTo>
                      <a:pt x="27" y="35"/>
                    </a:lnTo>
                    <a:lnTo>
                      <a:pt x="23" y="43"/>
                    </a:lnTo>
                    <a:lnTo>
                      <a:pt x="20" y="52"/>
                    </a:lnTo>
                    <a:lnTo>
                      <a:pt x="16" y="61"/>
                    </a:lnTo>
                    <a:lnTo>
                      <a:pt x="13" y="70"/>
                    </a:lnTo>
                    <a:lnTo>
                      <a:pt x="10" y="79"/>
                    </a:lnTo>
                    <a:lnTo>
                      <a:pt x="7" y="87"/>
                    </a:lnTo>
                    <a:lnTo>
                      <a:pt x="4" y="95"/>
                    </a:lnTo>
                    <a:lnTo>
                      <a:pt x="2" y="103"/>
                    </a:lnTo>
                    <a:lnTo>
                      <a:pt x="1" y="109"/>
                    </a:lnTo>
                    <a:lnTo>
                      <a:pt x="0" y="116"/>
                    </a:lnTo>
                    <a:lnTo>
                      <a:pt x="0" y="121"/>
                    </a:lnTo>
                    <a:lnTo>
                      <a:pt x="4" y="1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1" name="Freeform 89">
                <a:extLst>
                  <a:ext uri="{FF2B5EF4-FFF2-40B4-BE49-F238E27FC236}">
                    <a16:creationId xmlns:a16="http://schemas.microsoft.com/office/drawing/2014/main" id="{4E95DA60-EA05-109E-4D71-9CB478E178C9}"/>
                  </a:ext>
                </a:extLst>
              </p:cNvPr>
              <p:cNvSpPr>
                <a:spLocks/>
              </p:cNvSpPr>
              <p:nvPr/>
            </p:nvSpPr>
            <p:spPr bwMode="auto">
              <a:xfrm>
                <a:off x="3812" y="2941"/>
                <a:ext cx="29" cy="138"/>
              </a:xfrm>
              <a:custGeom>
                <a:avLst/>
                <a:gdLst>
                  <a:gd name="T0" fmla="*/ 3 w 29"/>
                  <a:gd name="T1" fmla="*/ 137 h 138"/>
                  <a:gd name="T2" fmla="*/ 3 w 29"/>
                  <a:gd name="T3" fmla="*/ 137 h 138"/>
                  <a:gd name="T4" fmla="*/ 9 w 29"/>
                  <a:gd name="T5" fmla="*/ 128 h 138"/>
                  <a:gd name="T6" fmla="*/ 14 w 29"/>
                  <a:gd name="T7" fmla="*/ 119 h 138"/>
                  <a:gd name="T8" fmla="*/ 18 w 29"/>
                  <a:gd name="T9" fmla="*/ 110 h 138"/>
                  <a:gd name="T10" fmla="*/ 21 w 29"/>
                  <a:gd name="T11" fmla="*/ 101 h 138"/>
                  <a:gd name="T12" fmla="*/ 23 w 29"/>
                  <a:gd name="T13" fmla="*/ 93 h 138"/>
                  <a:gd name="T14" fmla="*/ 25 w 29"/>
                  <a:gd name="T15" fmla="*/ 85 h 138"/>
                  <a:gd name="T16" fmla="*/ 26 w 29"/>
                  <a:gd name="T17" fmla="*/ 77 h 138"/>
                  <a:gd name="T18" fmla="*/ 27 w 29"/>
                  <a:gd name="T19" fmla="*/ 70 h 138"/>
                  <a:gd name="T20" fmla="*/ 28 w 29"/>
                  <a:gd name="T21" fmla="*/ 62 h 138"/>
                  <a:gd name="T22" fmla="*/ 28 w 29"/>
                  <a:gd name="T23" fmla="*/ 54 h 138"/>
                  <a:gd name="T24" fmla="*/ 28 w 29"/>
                  <a:gd name="T25" fmla="*/ 46 h 138"/>
                  <a:gd name="T26" fmla="*/ 27 w 29"/>
                  <a:gd name="T27" fmla="*/ 37 h 138"/>
                  <a:gd name="T28" fmla="*/ 26 w 29"/>
                  <a:gd name="T29" fmla="*/ 29 h 138"/>
                  <a:gd name="T30" fmla="*/ 25 w 29"/>
                  <a:gd name="T31" fmla="*/ 20 h 138"/>
                  <a:gd name="T32" fmla="*/ 25 w 29"/>
                  <a:gd name="T33" fmla="*/ 10 h 138"/>
                  <a:gd name="T34" fmla="*/ 24 w 29"/>
                  <a:gd name="T35" fmla="*/ 0 h 138"/>
                  <a:gd name="T36" fmla="*/ 20 w 29"/>
                  <a:gd name="T37" fmla="*/ 0 h 138"/>
                  <a:gd name="T38" fmla="*/ 21 w 29"/>
                  <a:gd name="T39" fmla="*/ 10 h 138"/>
                  <a:gd name="T40" fmla="*/ 21 w 29"/>
                  <a:gd name="T41" fmla="*/ 20 h 138"/>
                  <a:gd name="T42" fmla="*/ 22 w 29"/>
                  <a:gd name="T43" fmla="*/ 29 h 138"/>
                  <a:gd name="T44" fmla="*/ 23 w 29"/>
                  <a:gd name="T45" fmla="*/ 37 h 138"/>
                  <a:gd name="T46" fmla="*/ 24 w 29"/>
                  <a:gd name="T47" fmla="*/ 46 h 138"/>
                  <a:gd name="T48" fmla="*/ 24 w 29"/>
                  <a:gd name="T49" fmla="*/ 54 h 138"/>
                  <a:gd name="T50" fmla="*/ 24 w 29"/>
                  <a:gd name="T51" fmla="*/ 62 h 138"/>
                  <a:gd name="T52" fmla="*/ 23 w 29"/>
                  <a:gd name="T53" fmla="*/ 70 h 138"/>
                  <a:gd name="T54" fmla="*/ 22 w 29"/>
                  <a:gd name="T55" fmla="*/ 77 h 138"/>
                  <a:gd name="T56" fmla="*/ 21 w 29"/>
                  <a:gd name="T57" fmla="*/ 84 h 138"/>
                  <a:gd name="T58" fmla="*/ 19 w 29"/>
                  <a:gd name="T59" fmla="*/ 92 h 138"/>
                  <a:gd name="T60" fmla="*/ 17 w 29"/>
                  <a:gd name="T61" fmla="*/ 100 h 138"/>
                  <a:gd name="T62" fmla="*/ 14 w 29"/>
                  <a:gd name="T63" fmla="*/ 108 h 138"/>
                  <a:gd name="T64" fmla="*/ 10 w 29"/>
                  <a:gd name="T65" fmla="*/ 117 h 138"/>
                  <a:gd name="T66" fmla="*/ 5 w 29"/>
                  <a:gd name="T67" fmla="*/ 126 h 138"/>
                  <a:gd name="T68" fmla="*/ 0 w 29"/>
                  <a:gd name="T69" fmla="*/ 135 h 138"/>
                  <a:gd name="T70" fmla="*/ 3 w 29"/>
                  <a:gd name="T71" fmla="*/ 13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138">
                    <a:moveTo>
                      <a:pt x="3" y="137"/>
                    </a:moveTo>
                    <a:lnTo>
                      <a:pt x="3" y="137"/>
                    </a:lnTo>
                    <a:lnTo>
                      <a:pt x="9" y="128"/>
                    </a:lnTo>
                    <a:lnTo>
                      <a:pt x="14" y="119"/>
                    </a:lnTo>
                    <a:lnTo>
                      <a:pt x="18" y="110"/>
                    </a:lnTo>
                    <a:lnTo>
                      <a:pt x="21" y="101"/>
                    </a:lnTo>
                    <a:lnTo>
                      <a:pt x="23" y="93"/>
                    </a:lnTo>
                    <a:lnTo>
                      <a:pt x="25" y="85"/>
                    </a:lnTo>
                    <a:lnTo>
                      <a:pt x="26" y="77"/>
                    </a:lnTo>
                    <a:lnTo>
                      <a:pt x="27" y="70"/>
                    </a:lnTo>
                    <a:lnTo>
                      <a:pt x="28" y="62"/>
                    </a:lnTo>
                    <a:lnTo>
                      <a:pt x="28" y="54"/>
                    </a:lnTo>
                    <a:lnTo>
                      <a:pt x="28" y="46"/>
                    </a:lnTo>
                    <a:lnTo>
                      <a:pt x="27" y="37"/>
                    </a:lnTo>
                    <a:lnTo>
                      <a:pt x="26" y="29"/>
                    </a:lnTo>
                    <a:lnTo>
                      <a:pt x="25" y="20"/>
                    </a:lnTo>
                    <a:lnTo>
                      <a:pt x="25" y="10"/>
                    </a:lnTo>
                    <a:lnTo>
                      <a:pt x="24" y="0"/>
                    </a:lnTo>
                    <a:lnTo>
                      <a:pt x="20" y="0"/>
                    </a:lnTo>
                    <a:lnTo>
                      <a:pt x="21" y="10"/>
                    </a:lnTo>
                    <a:lnTo>
                      <a:pt x="21" y="20"/>
                    </a:lnTo>
                    <a:lnTo>
                      <a:pt x="22" y="29"/>
                    </a:lnTo>
                    <a:lnTo>
                      <a:pt x="23" y="37"/>
                    </a:lnTo>
                    <a:lnTo>
                      <a:pt x="24" y="46"/>
                    </a:lnTo>
                    <a:lnTo>
                      <a:pt x="24" y="54"/>
                    </a:lnTo>
                    <a:lnTo>
                      <a:pt x="24" y="62"/>
                    </a:lnTo>
                    <a:lnTo>
                      <a:pt x="23" y="70"/>
                    </a:lnTo>
                    <a:lnTo>
                      <a:pt x="22" y="77"/>
                    </a:lnTo>
                    <a:lnTo>
                      <a:pt x="21" y="84"/>
                    </a:lnTo>
                    <a:lnTo>
                      <a:pt x="19" y="92"/>
                    </a:lnTo>
                    <a:lnTo>
                      <a:pt x="17" y="100"/>
                    </a:lnTo>
                    <a:lnTo>
                      <a:pt x="14" y="108"/>
                    </a:lnTo>
                    <a:lnTo>
                      <a:pt x="10" y="117"/>
                    </a:lnTo>
                    <a:lnTo>
                      <a:pt x="5" y="126"/>
                    </a:lnTo>
                    <a:lnTo>
                      <a:pt x="0" y="135"/>
                    </a:lnTo>
                    <a:lnTo>
                      <a:pt x="3" y="1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2" name="Freeform 90">
                <a:extLst>
                  <a:ext uri="{FF2B5EF4-FFF2-40B4-BE49-F238E27FC236}">
                    <a16:creationId xmlns:a16="http://schemas.microsoft.com/office/drawing/2014/main" id="{2E451BE6-CE53-0A26-C9EB-7DAB6FD44651}"/>
                  </a:ext>
                </a:extLst>
              </p:cNvPr>
              <p:cNvSpPr>
                <a:spLocks/>
              </p:cNvSpPr>
              <p:nvPr/>
            </p:nvSpPr>
            <p:spPr bwMode="auto">
              <a:xfrm>
                <a:off x="3742" y="3076"/>
                <a:ext cx="74" cy="166"/>
              </a:xfrm>
              <a:custGeom>
                <a:avLst/>
                <a:gdLst>
                  <a:gd name="T0" fmla="*/ 0 w 74"/>
                  <a:gd name="T1" fmla="*/ 163 h 166"/>
                  <a:gd name="T2" fmla="*/ 3 w 74"/>
                  <a:gd name="T3" fmla="*/ 165 h 166"/>
                  <a:gd name="T4" fmla="*/ 9 w 74"/>
                  <a:gd name="T5" fmla="*/ 157 h 166"/>
                  <a:gd name="T6" fmla="*/ 14 w 74"/>
                  <a:gd name="T7" fmla="*/ 148 h 166"/>
                  <a:gd name="T8" fmla="*/ 19 w 74"/>
                  <a:gd name="T9" fmla="*/ 138 h 166"/>
                  <a:gd name="T10" fmla="*/ 24 w 74"/>
                  <a:gd name="T11" fmla="*/ 128 h 166"/>
                  <a:gd name="T12" fmla="*/ 28 w 74"/>
                  <a:gd name="T13" fmla="*/ 117 h 166"/>
                  <a:gd name="T14" fmla="*/ 32 w 74"/>
                  <a:gd name="T15" fmla="*/ 106 h 166"/>
                  <a:gd name="T16" fmla="*/ 36 w 74"/>
                  <a:gd name="T17" fmla="*/ 95 h 166"/>
                  <a:gd name="T18" fmla="*/ 40 w 74"/>
                  <a:gd name="T19" fmla="*/ 84 h 166"/>
                  <a:gd name="T20" fmla="*/ 44 w 74"/>
                  <a:gd name="T21" fmla="*/ 73 h 166"/>
                  <a:gd name="T22" fmla="*/ 48 w 74"/>
                  <a:gd name="T23" fmla="*/ 62 h 166"/>
                  <a:gd name="T24" fmla="*/ 52 w 74"/>
                  <a:gd name="T25" fmla="*/ 51 h 166"/>
                  <a:gd name="T26" fmla="*/ 56 w 74"/>
                  <a:gd name="T27" fmla="*/ 40 h 166"/>
                  <a:gd name="T28" fmla="*/ 60 w 74"/>
                  <a:gd name="T29" fmla="*/ 30 h 166"/>
                  <a:gd name="T30" fmla="*/ 64 w 74"/>
                  <a:gd name="T31" fmla="*/ 20 h 166"/>
                  <a:gd name="T32" fmla="*/ 69 w 74"/>
                  <a:gd name="T33" fmla="*/ 11 h 166"/>
                  <a:gd name="T34" fmla="*/ 73 w 74"/>
                  <a:gd name="T35" fmla="*/ 2 h 166"/>
                  <a:gd name="T36" fmla="*/ 70 w 74"/>
                  <a:gd name="T37" fmla="*/ 0 h 166"/>
                  <a:gd name="T38" fmla="*/ 65 w 74"/>
                  <a:gd name="T39" fmla="*/ 9 h 166"/>
                  <a:gd name="T40" fmla="*/ 60 w 74"/>
                  <a:gd name="T41" fmla="*/ 18 h 166"/>
                  <a:gd name="T42" fmla="*/ 56 w 74"/>
                  <a:gd name="T43" fmla="*/ 28 h 166"/>
                  <a:gd name="T44" fmla="*/ 52 w 74"/>
                  <a:gd name="T45" fmla="*/ 40 h 166"/>
                  <a:gd name="T46" fmla="*/ 48 w 74"/>
                  <a:gd name="T47" fmla="*/ 50 h 166"/>
                  <a:gd name="T48" fmla="*/ 44 w 74"/>
                  <a:gd name="T49" fmla="*/ 61 h 166"/>
                  <a:gd name="T50" fmla="*/ 40 w 74"/>
                  <a:gd name="T51" fmla="*/ 72 h 166"/>
                  <a:gd name="T52" fmla="*/ 36 w 74"/>
                  <a:gd name="T53" fmla="*/ 83 h 166"/>
                  <a:gd name="T54" fmla="*/ 32 w 74"/>
                  <a:gd name="T55" fmla="*/ 94 h 166"/>
                  <a:gd name="T56" fmla="*/ 28 w 74"/>
                  <a:gd name="T57" fmla="*/ 105 h 166"/>
                  <a:gd name="T58" fmla="*/ 24 w 74"/>
                  <a:gd name="T59" fmla="*/ 116 h 166"/>
                  <a:gd name="T60" fmla="*/ 20 w 74"/>
                  <a:gd name="T61" fmla="*/ 126 h 166"/>
                  <a:gd name="T62" fmla="*/ 15 w 74"/>
                  <a:gd name="T63" fmla="*/ 136 h 166"/>
                  <a:gd name="T64" fmla="*/ 10 w 74"/>
                  <a:gd name="T65" fmla="*/ 146 h 166"/>
                  <a:gd name="T66" fmla="*/ 6 w 74"/>
                  <a:gd name="T67" fmla="*/ 155 h 166"/>
                  <a:gd name="T68" fmla="*/ 0 w 74"/>
                  <a:gd name="T69" fmla="*/ 163 h 166"/>
                  <a:gd name="T70" fmla="*/ 3 w 74"/>
                  <a:gd name="T71" fmla="*/ 165 h 166"/>
                  <a:gd name="T72" fmla="*/ 0 w 74"/>
                  <a:gd name="T73" fmla="*/ 163 h 1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166">
                    <a:moveTo>
                      <a:pt x="0" y="163"/>
                    </a:moveTo>
                    <a:lnTo>
                      <a:pt x="3" y="165"/>
                    </a:lnTo>
                    <a:lnTo>
                      <a:pt x="9" y="157"/>
                    </a:lnTo>
                    <a:lnTo>
                      <a:pt x="14" y="148"/>
                    </a:lnTo>
                    <a:lnTo>
                      <a:pt x="19" y="138"/>
                    </a:lnTo>
                    <a:lnTo>
                      <a:pt x="24" y="128"/>
                    </a:lnTo>
                    <a:lnTo>
                      <a:pt x="28" y="117"/>
                    </a:lnTo>
                    <a:lnTo>
                      <a:pt x="32" y="106"/>
                    </a:lnTo>
                    <a:lnTo>
                      <a:pt x="36" y="95"/>
                    </a:lnTo>
                    <a:lnTo>
                      <a:pt x="40" y="84"/>
                    </a:lnTo>
                    <a:lnTo>
                      <a:pt x="44" y="73"/>
                    </a:lnTo>
                    <a:lnTo>
                      <a:pt x="48" y="62"/>
                    </a:lnTo>
                    <a:lnTo>
                      <a:pt x="52" y="51"/>
                    </a:lnTo>
                    <a:lnTo>
                      <a:pt x="56" y="40"/>
                    </a:lnTo>
                    <a:lnTo>
                      <a:pt x="60" y="30"/>
                    </a:lnTo>
                    <a:lnTo>
                      <a:pt x="64" y="20"/>
                    </a:lnTo>
                    <a:lnTo>
                      <a:pt x="69" y="11"/>
                    </a:lnTo>
                    <a:lnTo>
                      <a:pt x="73" y="2"/>
                    </a:lnTo>
                    <a:lnTo>
                      <a:pt x="70" y="0"/>
                    </a:lnTo>
                    <a:lnTo>
                      <a:pt x="65" y="9"/>
                    </a:lnTo>
                    <a:lnTo>
                      <a:pt x="60" y="18"/>
                    </a:lnTo>
                    <a:lnTo>
                      <a:pt x="56" y="28"/>
                    </a:lnTo>
                    <a:lnTo>
                      <a:pt x="52" y="40"/>
                    </a:lnTo>
                    <a:lnTo>
                      <a:pt x="48" y="50"/>
                    </a:lnTo>
                    <a:lnTo>
                      <a:pt x="44" y="61"/>
                    </a:lnTo>
                    <a:lnTo>
                      <a:pt x="40" y="72"/>
                    </a:lnTo>
                    <a:lnTo>
                      <a:pt x="36" y="83"/>
                    </a:lnTo>
                    <a:lnTo>
                      <a:pt x="32" y="94"/>
                    </a:lnTo>
                    <a:lnTo>
                      <a:pt x="28" y="105"/>
                    </a:lnTo>
                    <a:lnTo>
                      <a:pt x="24" y="116"/>
                    </a:lnTo>
                    <a:lnTo>
                      <a:pt x="20" y="126"/>
                    </a:lnTo>
                    <a:lnTo>
                      <a:pt x="15" y="136"/>
                    </a:lnTo>
                    <a:lnTo>
                      <a:pt x="10" y="146"/>
                    </a:lnTo>
                    <a:lnTo>
                      <a:pt x="6" y="155"/>
                    </a:lnTo>
                    <a:lnTo>
                      <a:pt x="0" y="163"/>
                    </a:lnTo>
                    <a:lnTo>
                      <a:pt x="3" y="165"/>
                    </a:lnTo>
                    <a:lnTo>
                      <a:pt x="0" y="16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3" name="Freeform 91">
                <a:extLst>
                  <a:ext uri="{FF2B5EF4-FFF2-40B4-BE49-F238E27FC236}">
                    <a16:creationId xmlns:a16="http://schemas.microsoft.com/office/drawing/2014/main" id="{91C0E160-ABC4-B2AA-A88A-7312BC82095F}"/>
                  </a:ext>
                </a:extLst>
              </p:cNvPr>
              <p:cNvSpPr>
                <a:spLocks/>
              </p:cNvSpPr>
              <p:nvPr/>
            </p:nvSpPr>
            <p:spPr bwMode="auto">
              <a:xfrm>
                <a:off x="3728" y="3239"/>
                <a:ext cx="19" cy="17"/>
              </a:xfrm>
              <a:custGeom>
                <a:avLst/>
                <a:gdLst>
                  <a:gd name="T0" fmla="*/ 0 w 19"/>
                  <a:gd name="T1" fmla="*/ 12 h 17"/>
                  <a:gd name="T2" fmla="*/ 0 w 19"/>
                  <a:gd name="T3" fmla="*/ 12 h 17"/>
                  <a:gd name="T4" fmla="*/ 3 w 19"/>
                  <a:gd name="T5" fmla="*/ 16 h 17"/>
                  <a:gd name="T6" fmla="*/ 7 w 19"/>
                  <a:gd name="T7" fmla="*/ 16 h 17"/>
                  <a:gd name="T8" fmla="*/ 10 w 19"/>
                  <a:gd name="T9" fmla="*/ 14 h 17"/>
                  <a:gd name="T10" fmla="*/ 13 w 19"/>
                  <a:gd name="T11" fmla="*/ 10 h 17"/>
                  <a:gd name="T12" fmla="*/ 14 w 19"/>
                  <a:gd name="T13" fmla="*/ 8 h 17"/>
                  <a:gd name="T14" fmla="*/ 16 w 19"/>
                  <a:gd name="T15" fmla="*/ 4 h 17"/>
                  <a:gd name="T16" fmla="*/ 14 w 19"/>
                  <a:gd name="T17" fmla="*/ 0 h 17"/>
                  <a:gd name="T18" fmla="*/ 17 w 19"/>
                  <a:gd name="T19" fmla="*/ 4 h 17"/>
                  <a:gd name="T20" fmla="*/ 18 w 19"/>
                  <a:gd name="T21" fmla="*/ 0 h 17"/>
                  <a:gd name="T22" fmla="*/ 14 w 19"/>
                  <a:gd name="T23" fmla="*/ 0 h 17"/>
                  <a:gd name="T24" fmla="*/ 13 w 19"/>
                  <a:gd name="T25" fmla="*/ 0 h 17"/>
                  <a:gd name="T26" fmla="*/ 11 w 19"/>
                  <a:gd name="T27" fmla="*/ 4 h 17"/>
                  <a:gd name="T28" fmla="*/ 8 w 19"/>
                  <a:gd name="T29" fmla="*/ 6 h 17"/>
                  <a:gd name="T30" fmla="*/ 6 w 19"/>
                  <a:gd name="T31" fmla="*/ 8 h 17"/>
                  <a:gd name="T32" fmla="*/ 4 w 19"/>
                  <a:gd name="T33" fmla="*/ 8 h 17"/>
                  <a:gd name="T34" fmla="*/ 3 w 19"/>
                  <a:gd name="T35" fmla="*/ 6 h 17"/>
                  <a:gd name="T36" fmla="*/ 2 w 19"/>
                  <a:gd name="T37" fmla="*/ 6 h 17"/>
                  <a:gd name="T38" fmla="*/ 0 w 19"/>
                  <a:gd name="T39" fmla="*/ 12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17">
                    <a:moveTo>
                      <a:pt x="0" y="12"/>
                    </a:moveTo>
                    <a:lnTo>
                      <a:pt x="0" y="12"/>
                    </a:lnTo>
                    <a:lnTo>
                      <a:pt x="3" y="16"/>
                    </a:lnTo>
                    <a:lnTo>
                      <a:pt x="7" y="16"/>
                    </a:lnTo>
                    <a:lnTo>
                      <a:pt x="10" y="14"/>
                    </a:lnTo>
                    <a:lnTo>
                      <a:pt x="13" y="10"/>
                    </a:lnTo>
                    <a:lnTo>
                      <a:pt x="14" y="8"/>
                    </a:lnTo>
                    <a:lnTo>
                      <a:pt x="16" y="4"/>
                    </a:lnTo>
                    <a:lnTo>
                      <a:pt x="14" y="0"/>
                    </a:lnTo>
                    <a:lnTo>
                      <a:pt x="17" y="4"/>
                    </a:lnTo>
                    <a:lnTo>
                      <a:pt x="18" y="0"/>
                    </a:lnTo>
                    <a:lnTo>
                      <a:pt x="14" y="0"/>
                    </a:lnTo>
                    <a:lnTo>
                      <a:pt x="13" y="0"/>
                    </a:lnTo>
                    <a:lnTo>
                      <a:pt x="11" y="4"/>
                    </a:lnTo>
                    <a:lnTo>
                      <a:pt x="8" y="6"/>
                    </a:lnTo>
                    <a:lnTo>
                      <a:pt x="6" y="8"/>
                    </a:lnTo>
                    <a:lnTo>
                      <a:pt x="4" y="8"/>
                    </a:lnTo>
                    <a:lnTo>
                      <a:pt x="3" y="6"/>
                    </a:lnTo>
                    <a:lnTo>
                      <a:pt x="2" y="6"/>
                    </a:lnTo>
                    <a:lnTo>
                      <a:pt x="0" y="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4" name="Freeform 92">
                <a:extLst>
                  <a:ext uri="{FF2B5EF4-FFF2-40B4-BE49-F238E27FC236}">
                    <a16:creationId xmlns:a16="http://schemas.microsoft.com/office/drawing/2014/main" id="{BF6FAECC-6949-60DC-0F1A-AF5EB1D66F13}"/>
                  </a:ext>
                </a:extLst>
              </p:cNvPr>
              <p:cNvSpPr>
                <a:spLocks/>
              </p:cNvSpPr>
              <p:nvPr/>
            </p:nvSpPr>
            <p:spPr bwMode="auto">
              <a:xfrm>
                <a:off x="3724" y="3114"/>
                <a:ext cx="31" cy="132"/>
              </a:xfrm>
              <a:custGeom>
                <a:avLst/>
                <a:gdLst>
                  <a:gd name="T0" fmla="*/ 30 w 31"/>
                  <a:gd name="T1" fmla="*/ 7 h 132"/>
                  <a:gd name="T2" fmla="*/ 26 w 31"/>
                  <a:gd name="T3" fmla="*/ 7 h 132"/>
                  <a:gd name="T4" fmla="*/ 27 w 31"/>
                  <a:gd name="T5" fmla="*/ 13 h 132"/>
                  <a:gd name="T6" fmla="*/ 26 w 31"/>
                  <a:gd name="T7" fmla="*/ 20 h 132"/>
                  <a:gd name="T8" fmla="*/ 24 w 31"/>
                  <a:gd name="T9" fmla="*/ 28 h 132"/>
                  <a:gd name="T10" fmla="*/ 22 w 31"/>
                  <a:gd name="T11" fmla="*/ 37 h 132"/>
                  <a:gd name="T12" fmla="*/ 20 w 31"/>
                  <a:gd name="T13" fmla="*/ 46 h 132"/>
                  <a:gd name="T14" fmla="*/ 16 w 31"/>
                  <a:gd name="T15" fmla="*/ 56 h 132"/>
                  <a:gd name="T16" fmla="*/ 13 w 31"/>
                  <a:gd name="T17" fmla="*/ 66 h 132"/>
                  <a:gd name="T18" fmla="*/ 10 w 31"/>
                  <a:gd name="T19" fmla="*/ 76 h 132"/>
                  <a:gd name="T20" fmla="*/ 7 w 31"/>
                  <a:gd name="T21" fmla="*/ 85 h 132"/>
                  <a:gd name="T22" fmla="*/ 4 w 31"/>
                  <a:gd name="T23" fmla="*/ 94 h 132"/>
                  <a:gd name="T24" fmla="*/ 2 w 31"/>
                  <a:gd name="T25" fmla="*/ 102 h 132"/>
                  <a:gd name="T26" fmla="*/ 1 w 31"/>
                  <a:gd name="T27" fmla="*/ 110 h 132"/>
                  <a:gd name="T28" fmla="*/ 0 w 31"/>
                  <a:gd name="T29" fmla="*/ 117 h 132"/>
                  <a:gd name="T30" fmla="*/ 0 w 31"/>
                  <a:gd name="T31" fmla="*/ 123 h 132"/>
                  <a:gd name="T32" fmla="*/ 1 w 31"/>
                  <a:gd name="T33" fmla="*/ 127 h 132"/>
                  <a:gd name="T34" fmla="*/ 4 w 31"/>
                  <a:gd name="T35" fmla="*/ 131 h 132"/>
                  <a:gd name="T36" fmla="*/ 6 w 31"/>
                  <a:gd name="T37" fmla="*/ 128 h 132"/>
                  <a:gd name="T38" fmla="*/ 4 w 31"/>
                  <a:gd name="T39" fmla="*/ 125 h 132"/>
                  <a:gd name="T40" fmla="*/ 3 w 31"/>
                  <a:gd name="T41" fmla="*/ 122 h 132"/>
                  <a:gd name="T42" fmla="*/ 3 w 31"/>
                  <a:gd name="T43" fmla="*/ 117 h 132"/>
                  <a:gd name="T44" fmla="*/ 4 w 31"/>
                  <a:gd name="T45" fmla="*/ 111 h 132"/>
                  <a:gd name="T46" fmla="*/ 6 w 31"/>
                  <a:gd name="T47" fmla="*/ 103 h 132"/>
                  <a:gd name="T48" fmla="*/ 8 w 31"/>
                  <a:gd name="T49" fmla="*/ 95 h 132"/>
                  <a:gd name="T50" fmla="*/ 11 w 31"/>
                  <a:gd name="T51" fmla="*/ 86 h 132"/>
                  <a:gd name="T52" fmla="*/ 14 w 31"/>
                  <a:gd name="T53" fmla="*/ 76 h 132"/>
                  <a:gd name="T54" fmla="*/ 17 w 31"/>
                  <a:gd name="T55" fmla="*/ 67 h 132"/>
                  <a:gd name="T56" fmla="*/ 20 w 31"/>
                  <a:gd name="T57" fmla="*/ 57 h 132"/>
                  <a:gd name="T58" fmla="*/ 23 w 31"/>
                  <a:gd name="T59" fmla="*/ 47 h 132"/>
                  <a:gd name="T60" fmla="*/ 26 w 31"/>
                  <a:gd name="T61" fmla="*/ 38 h 132"/>
                  <a:gd name="T62" fmla="*/ 28 w 31"/>
                  <a:gd name="T63" fmla="*/ 29 h 132"/>
                  <a:gd name="T64" fmla="*/ 30 w 31"/>
                  <a:gd name="T65" fmla="*/ 20 h 132"/>
                  <a:gd name="T66" fmla="*/ 30 w 31"/>
                  <a:gd name="T67" fmla="*/ 13 h 132"/>
                  <a:gd name="T68" fmla="*/ 30 w 31"/>
                  <a:gd name="T69" fmla="*/ 6 h 132"/>
                  <a:gd name="T70" fmla="*/ 26 w 31"/>
                  <a:gd name="T71" fmla="*/ 5 h 132"/>
                  <a:gd name="T72" fmla="*/ 30 w 31"/>
                  <a:gd name="T73" fmla="*/ 6 h 132"/>
                  <a:gd name="T74" fmla="*/ 29 w 31"/>
                  <a:gd name="T75" fmla="*/ 0 h 132"/>
                  <a:gd name="T76" fmla="*/ 26 w 31"/>
                  <a:gd name="T77" fmla="*/ 5 h 132"/>
                  <a:gd name="T78" fmla="*/ 30 w 31"/>
                  <a:gd name="T79" fmla="*/ 7 h 1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1" h="132">
                    <a:moveTo>
                      <a:pt x="30" y="7"/>
                    </a:moveTo>
                    <a:lnTo>
                      <a:pt x="26" y="7"/>
                    </a:lnTo>
                    <a:lnTo>
                      <a:pt x="27" y="13"/>
                    </a:lnTo>
                    <a:lnTo>
                      <a:pt x="26" y="20"/>
                    </a:lnTo>
                    <a:lnTo>
                      <a:pt x="24" y="28"/>
                    </a:lnTo>
                    <a:lnTo>
                      <a:pt x="22" y="37"/>
                    </a:lnTo>
                    <a:lnTo>
                      <a:pt x="20" y="46"/>
                    </a:lnTo>
                    <a:lnTo>
                      <a:pt x="16" y="56"/>
                    </a:lnTo>
                    <a:lnTo>
                      <a:pt x="13" y="66"/>
                    </a:lnTo>
                    <a:lnTo>
                      <a:pt x="10" y="76"/>
                    </a:lnTo>
                    <a:lnTo>
                      <a:pt x="7" y="85"/>
                    </a:lnTo>
                    <a:lnTo>
                      <a:pt x="4" y="94"/>
                    </a:lnTo>
                    <a:lnTo>
                      <a:pt x="2" y="102"/>
                    </a:lnTo>
                    <a:lnTo>
                      <a:pt x="1" y="110"/>
                    </a:lnTo>
                    <a:lnTo>
                      <a:pt x="0" y="117"/>
                    </a:lnTo>
                    <a:lnTo>
                      <a:pt x="0" y="123"/>
                    </a:lnTo>
                    <a:lnTo>
                      <a:pt x="1" y="127"/>
                    </a:lnTo>
                    <a:lnTo>
                      <a:pt x="4" y="131"/>
                    </a:lnTo>
                    <a:lnTo>
                      <a:pt x="6" y="128"/>
                    </a:lnTo>
                    <a:lnTo>
                      <a:pt x="4" y="125"/>
                    </a:lnTo>
                    <a:lnTo>
                      <a:pt x="3" y="122"/>
                    </a:lnTo>
                    <a:lnTo>
                      <a:pt x="3" y="117"/>
                    </a:lnTo>
                    <a:lnTo>
                      <a:pt x="4" y="111"/>
                    </a:lnTo>
                    <a:lnTo>
                      <a:pt x="6" y="103"/>
                    </a:lnTo>
                    <a:lnTo>
                      <a:pt x="8" y="95"/>
                    </a:lnTo>
                    <a:lnTo>
                      <a:pt x="11" y="86"/>
                    </a:lnTo>
                    <a:lnTo>
                      <a:pt x="14" y="76"/>
                    </a:lnTo>
                    <a:lnTo>
                      <a:pt x="17" y="67"/>
                    </a:lnTo>
                    <a:lnTo>
                      <a:pt x="20" y="57"/>
                    </a:lnTo>
                    <a:lnTo>
                      <a:pt x="23" y="47"/>
                    </a:lnTo>
                    <a:lnTo>
                      <a:pt x="26" y="38"/>
                    </a:lnTo>
                    <a:lnTo>
                      <a:pt x="28" y="29"/>
                    </a:lnTo>
                    <a:lnTo>
                      <a:pt x="30" y="20"/>
                    </a:lnTo>
                    <a:lnTo>
                      <a:pt x="30" y="13"/>
                    </a:lnTo>
                    <a:lnTo>
                      <a:pt x="30" y="6"/>
                    </a:lnTo>
                    <a:lnTo>
                      <a:pt x="26" y="5"/>
                    </a:lnTo>
                    <a:lnTo>
                      <a:pt x="30" y="6"/>
                    </a:lnTo>
                    <a:lnTo>
                      <a:pt x="29" y="0"/>
                    </a:lnTo>
                    <a:lnTo>
                      <a:pt x="26" y="5"/>
                    </a:lnTo>
                    <a:lnTo>
                      <a:pt x="30" y="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5" name="Freeform 93">
                <a:extLst>
                  <a:ext uri="{FF2B5EF4-FFF2-40B4-BE49-F238E27FC236}">
                    <a16:creationId xmlns:a16="http://schemas.microsoft.com/office/drawing/2014/main" id="{6BB0CDFC-33B8-6C72-BF5F-B3108141BB77}"/>
                  </a:ext>
                </a:extLst>
              </p:cNvPr>
              <p:cNvSpPr>
                <a:spLocks/>
              </p:cNvSpPr>
              <p:nvPr/>
            </p:nvSpPr>
            <p:spPr bwMode="auto">
              <a:xfrm>
                <a:off x="3722" y="2876"/>
                <a:ext cx="17" cy="21"/>
              </a:xfrm>
              <a:custGeom>
                <a:avLst/>
                <a:gdLst>
                  <a:gd name="T0" fmla="*/ 10 w 17"/>
                  <a:gd name="T1" fmla="*/ 0 h 21"/>
                  <a:gd name="T2" fmla="*/ 10 w 17"/>
                  <a:gd name="T3" fmla="*/ 0 h 21"/>
                  <a:gd name="T4" fmla="*/ 0 w 17"/>
                  <a:gd name="T5" fmla="*/ 19 h 21"/>
                  <a:gd name="T6" fmla="*/ 4 w 17"/>
                  <a:gd name="T7" fmla="*/ 20 h 21"/>
                  <a:gd name="T8" fmla="*/ 16 w 17"/>
                  <a:gd name="T9" fmla="*/ 1 h 21"/>
                  <a:gd name="T10" fmla="*/ 10 w 17"/>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10" y="0"/>
                    </a:moveTo>
                    <a:lnTo>
                      <a:pt x="10" y="0"/>
                    </a:lnTo>
                    <a:lnTo>
                      <a:pt x="0" y="19"/>
                    </a:lnTo>
                    <a:lnTo>
                      <a:pt x="4" y="20"/>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6" name="Freeform 94">
                <a:extLst>
                  <a:ext uri="{FF2B5EF4-FFF2-40B4-BE49-F238E27FC236}">
                    <a16:creationId xmlns:a16="http://schemas.microsoft.com/office/drawing/2014/main" id="{94B2DDA3-11DB-F5A3-642E-F3D33E53E8DC}"/>
                  </a:ext>
                </a:extLst>
              </p:cNvPr>
              <p:cNvSpPr>
                <a:spLocks/>
              </p:cNvSpPr>
              <p:nvPr/>
            </p:nvSpPr>
            <p:spPr bwMode="auto">
              <a:xfrm>
                <a:off x="3729" y="2724"/>
                <a:ext cx="38" cy="154"/>
              </a:xfrm>
              <a:custGeom>
                <a:avLst/>
                <a:gdLst>
                  <a:gd name="T0" fmla="*/ 33 w 38"/>
                  <a:gd name="T1" fmla="*/ 1 h 154"/>
                  <a:gd name="T2" fmla="*/ 33 w 38"/>
                  <a:gd name="T3" fmla="*/ 0 h 154"/>
                  <a:gd name="T4" fmla="*/ 30 w 38"/>
                  <a:gd name="T5" fmla="*/ 15 h 154"/>
                  <a:gd name="T6" fmla="*/ 27 w 38"/>
                  <a:gd name="T7" fmla="*/ 27 h 154"/>
                  <a:gd name="T8" fmla="*/ 25 w 38"/>
                  <a:gd name="T9" fmla="*/ 38 h 154"/>
                  <a:gd name="T10" fmla="*/ 23 w 38"/>
                  <a:gd name="T11" fmla="*/ 48 h 154"/>
                  <a:gd name="T12" fmla="*/ 21 w 38"/>
                  <a:gd name="T13" fmla="*/ 56 h 154"/>
                  <a:gd name="T14" fmla="*/ 20 w 38"/>
                  <a:gd name="T15" fmla="*/ 63 h 154"/>
                  <a:gd name="T16" fmla="*/ 18 w 38"/>
                  <a:gd name="T17" fmla="*/ 70 h 154"/>
                  <a:gd name="T18" fmla="*/ 17 w 38"/>
                  <a:gd name="T19" fmla="*/ 76 h 154"/>
                  <a:gd name="T20" fmla="*/ 15 w 38"/>
                  <a:gd name="T21" fmla="*/ 83 h 154"/>
                  <a:gd name="T22" fmla="*/ 13 w 38"/>
                  <a:gd name="T23" fmla="*/ 90 h 154"/>
                  <a:gd name="T24" fmla="*/ 12 w 38"/>
                  <a:gd name="T25" fmla="*/ 97 h 154"/>
                  <a:gd name="T26" fmla="*/ 10 w 38"/>
                  <a:gd name="T27" fmla="*/ 105 h 154"/>
                  <a:gd name="T28" fmla="*/ 8 w 38"/>
                  <a:gd name="T29" fmla="*/ 114 h 154"/>
                  <a:gd name="T30" fmla="*/ 6 w 38"/>
                  <a:gd name="T31" fmla="*/ 126 h 154"/>
                  <a:gd name="T32" fmla="*/ 3 w 38"/>
                  <a:gd name="T33" fmla="*/ 138 h 154"/>
                  <a:gd name="T34" fmla="*/ 0 w 38"/>
                  <a:gd name="T35" fmla="*/ 152 h 154"/>
                  <a:gd name="T36" fmla="*/ 4 w 38"/>
                  <a:gd name="T37" fmla="*/ 153 h 154"/>
                  <a:gd name="T38" fmla="*/ 7 w 38"/>
                  <a:gd name="T39" fmla="*/ 139 h 154"/>
                  <a:gd name="T40" fmla="*/ 10 w 38"/>
                  <a:gd name="T41" fmla="*/ 126 h 154"/>
                  <a:gd name="T42" fmla="*/ 12 w 38"/>
                  <a:gd name="T43" fmla="*/ 115 h 154"/>
                  <a:gd name="T44" fmla="*/ 14 w 38"/>
                  <a:gd name="T45" fmla="*/ 106 h 154"/>
                  <a:gd name="T46" fmla="*/ 16 w 38"/>
                  <a:gd name="T47" fmla="*/ 98 h 154"/>
                  <a:gd name="T48" fmla="*/ 17 w 38"/>
                  <a:gd name="T49" fmla="*/ 90 h 154"/>
                  <a:gd name="T50" fmla="*/ 19 w 38"/>
                  <a:gd name="T51" fmla="*/ 84 h 154"/>
                  <a:gd name="T52" fmla="*/ 21 w 38"/>
                  <a:gd name="T53" fmla="*/ 77 h 154"/>
                  <a:gd name="T54" fmla="*/ 22 w 38"/>
                  <a:gd name="T55" fmla="*/ 71 h 154"/>
                  <a:gd name="T56" fmla="*/ 23 w 38"/>
                  <a:gd name="T57" fmla="*/ 64 h 154"/>
                  <a:gd name="T58" fmla="*/ 25 w 38"/>
                  <a:gd name="T59" fmla="*/ 57 h 154"/>
                  <a:gd name="T60" fmla="*/ 27 w 38"/>
                  <a:gd name="T61" fmla="*/ 49 h 154"/>
                  <a:gd name="T62" fmla="*/ 29 w 38"/>
                  <a:gd name="T63" fmla="*/ 39 h 154"/>
                  <a:gd name="T64" fmla="*/ 31 w 38"/>
                  <a:gd name="T65" fmla="*/ 28 h 154"/>
                  <a:gd name="T66" fmla="*/ 33 w 38"/>
                  <a:gd name="T67" fmla="*/ 16 h 154"/>
                  <a:gd name="T68" fmla="*/ 37 w 38"/>
                  <a:gd name="T69" fmla="*/ 1 h 154"/>
                  <a:gd name="T70" fmla="*/ 33 w 38"/>
                  <a:gd name="T71" fmla="*/ 1 h 1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8" h="154">
                    <a:moveTo>
                      <a:pt x="33" y="1"/>
                    </a:moveTo>
                    <a:lnTo>
                      <a:pt x="33" y="0"/>
                    </a:lnTo>
                    <a:lnTo>
                      <a:pt x="30" y="15"/>
                    </a:lnTo>
                    <a:lnTo>
                      <a:pt x="27" y="27"/>
                    </a:lnTo>
                    <a:lnTo>
                      <a:pt x="25" y="38"/>
                    </a:lnTo>
                    <a:lnTo>
                      <a:pt x="23" y="48"/>
                    </a:lnTo>
                    <a:lnTo>
                      <a:pt x="21" y="56"/>
                    </a:lnTo>
                    <a:lnTo>
                      <a:pt x="20" y="63"/>
                    </a:lnTo>
                    <a:lnTo>
                      <a:pt x="18" y="70"/>
                    </a:lnTo>
                    <a:lnTo>
                      <a:pt x="17" y="76"/>
                    </a:lnTo>
                    <a:lnTo>
                      <a:pt x="15" y="83"/>
                    </a:lnTo>
                    <a:lnTo>
                      <a:pt x="13" y="90"/>
                    </a:lnTo>
                    <a:lnTo>
                      <a:pt x="12" y="97"/>
                    </a:lnTo>
                    <a:lnTo>
                      <a:pt x="10" y="105"/>
                    </a:lnTo>
                    <a:lnTo>
                      <a:pt x="8" y="114"/>
                    </a:lnTo>
                    <a:lnTo>
                      <a:pt x="6" y="126"/>
                    </a:lnTo>
                    <a:lnTo>
                      <a:pt x="3" y="138"/>
                    </a:lnTo>
                    <a:lnTo>
                      <a:pt x="0" y="152"/>
                    </a:lnTo>
                    <a:lnTo>
                      <a:pt x="4" y="153"/>
                    </a:lnTo>
                    <a:lnTo>
                      <a:pt x="7" y="139"/>
                    </a:lnTo>
                    <a:lnTo>
                      <a:pt x="10" y="126"/>
                    </a:lnTo>
                    <a:lnTo>
                      <a:pt x="12" y="115"/>
                    </a:lnTo>
                    <a:lnTo>
                      <a:pt x="14" y="106"/>
                    </a:lnTo>
                    <a:lnTo>
                      <a:pt x="16" y="98"/>
                    </a:lnTo>
                    <a:lnTo>
                      <a:pt x="17" y="90"/>
                    </a:lnTo>
                    <a:lnTo>
                      <a:pt x="19" y="84"/>
                    </a:lnTo>
                    <a:lnTo>
                      <a:pt x="21" y="77"/>
                    </a:lnTo>
                    <a:lnTo>
                      <a:pt x="22" y="71"/>
                    </a:lnTo>
                    <a:lnTo>
                      <a:pt x="23" y="64"/>
                    </a:lnTo>
                    <a:lnTo>
                      <a:pt x="25" y="57"/>
                    </a:lnTo>
                    <a:lnTo>
                      <a:pt x="27" y="49"/>
                    </a:lnTo>
                    <a:lnTo>
                      <a:pt x="29" y="39"/>
                    </a:lnTo>
                    <a:lnTo>
                      <a:pt x="31" y="28"/>
                    </a:lnTo>
                    <a:lnTo>
                      <a:pt x="33" y="16"/>
                    </a:lnTo>
                    <a:lnTo>
                      <a:pt x="37" y="1"/>
                    </a:lnTo>
                    <a:lnTo>
                      <a:pt x="33"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7" name="Freeform 95">
                <a:extLst>
                  <a:ext uri="{FF2B5EF4-FFF2-40B4-BE49-F238E27FC236}">
                    <a16:creationId xmlns:a16="http://schemas.microsoft.com/office/drawing/2014/main" id="{0126F755-2E84-0CDE-AC7C-EC0E3ACB6DC6}"/>
                  </a:ext>
                </a:extLst>
              </p:cNvPr>
              <p:cNvSpPr>
                <a:spLocks/>
              </p:cNvSpPr>
              <p:nvPr/>
            </p:nvSpPr>
            <p:spPr bwMode="auto">
              <a:xfrm>
                <a:off x="3762" y="2644"/>
                <a:ext cx="17" cy="82"/>
              </a:xfrm>
              <a:custGeom>
                <a:avLst/>
                <a:gdLst>
                  <a:gd name="T0" fmla="*/ 10 w 17"/>
                  <a:gd name="T1" fmla="*/ 0 h 82"/>
                  <a:gd name="T2" fmla="*/ 10 w 17"/>
                  <a:gd name="T3" fmla="*/ 1 h 82"/>
                  <a:gd name="T4" fmla="*/ 0 w 17"/>
                  <a:gd name="T5" fmla="*/ 81 h 82"/>
                  <a:gd name="T6" fmla="*/ 5 w 17"/>
                  <a:gd name="T7" fmla="*/ 81 h 82"/>
                  <a:gd name="T8" fmla="*/ 16 w 17"/>
                  <a:gd name="T9" fmla="*/ 1 h 82"/>
                  <a:gd name="T10" fmla="*/ 16 w 17"/>
                  <a:gd name="T11" fmla="*/ 2 h 82"/>
                  <a:gd name="T12" fmla="*/ 10 w 17"/>
                  <a:gd name="T13" fmla="*/ 0 h 82"/>
                  <a:gd name="T14" fmla="*/ 10 w 17"/>
                  <a:gd name="T15" fmla="*/ 1 h 82"/>
                  <a:gd name="T16" fmla="*/ 10 w 17"/>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2">
                    <a:moveTo>
                      <a:pt x="10" y="0"/>
                    </a:moveTo>
                    <a:lnTo>
                      <a:pt x="10" y="1"/>
                    </a:lnTo>
                    <a:lnTo>
                      <a:pt x="0" y="81"/>
                    </a:lnTo>
                    <a:lnTo>
                      <a:pt x="5" y="81"/>
                    </a:lnTo>
                    <a:lnTo>
                      <a:pt x="16" y="1"/>
                    </a:lnTo>
                    <a:lnTo>
                      <a:pt x="16" y="2"/>
                    </a:lnTo>
                    <a:lnTo>
                      <a:pt x="10" y="0"/>
                    </a:lnTo>
                    <a:lnTo>
                      <a:pt x="10"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8" name="Freeform 96">
                <a:extLst>
                  <a:ext uri="{FF2B5EF4-FFF2-40B4-BE49-F238E27FC236}">
                    <a16:creationId xmlns:a16="http://schemas.microsoft.com/office/drawing/2014/main" id="{A66AA283-E4E4-1942-D23D-638A7F954D12}"/>
                  </a:ext>
                </a:extLst>
              </p:cNvPr>
              <p:cNvSpPr>
                <a:spLocks/>
              </p:cNvSpPr>
              <p:nvPr/>
            </p:nvSpPr>
            <p:spPr bwMode="auto">
              <a:xfrm>
                <a:off x="3770" y="2587"/>
                <a:ext cx="17" cy="60"/>
              </a:xfrm>
              <a:custGeom>
                <a:avLst/>
                <a:gdLst>
                  <a:gd name="T0" fmla="*/ 9 w 17"/>
                  <a:gd name="T1" fmla="*/ 0 h 60"/>
                  <a:gd name="T2" fmla="*/ 9 w 17"/>
                  <a:gd name="T3" fmla="*/ 0 h 60"/>
                  <a:gd name="T4" fmla="*/ 9 w 17"/>
                  <a:gd name="T5" fmla="*/ 4 h 60"/>
                  <a:gd name="T6" fmla="*/ 9 w 17"/>
                  <a:gd name="T7" fmla="*/ 10 h 60"/>
                  <a:gd name="T8" fmla="*/ 6 w 17"/>
                  <a:gd name="T9" fmla="*/ 19 h 60"/>
                  <a:gd name="T10" fmla="*/ 6 w 17"/>
                  <a:gd name="T11" fmla="*/ 29 h 60"/>
                  <a:gd name="T12" fmla="*/ 4 w 17"/>
                  <a:gd name="T13" fmla="*/ 39 h 60"/>
                  <a:gd name="T14" fmla="*/ 3 w 17"/>
                  <a:gd name="T15" fmla="*/ 48 h 60"/>
                  <a:gd name="T16" fmla="*/ 1 w 17"/>
                  <a:gd name="T17" fmla="*/ 54 h 60"/>
                  <a:gd name="T18" fmla="*/ 0 w 17"/>
                  <a:gd name="T19" fmla="*/ 57 h 60"/>
                  <a:gd name="T20" fmla="*/ 6 w 17"/>
                  <a:gd name="T21" fmla="*/ 59 h 60"/>
                  <a:gd name="T22" fmla="*/ 6 w 17"/>
                  <a:gd name="T23" fmla="*/ 55 h 60"/>
                  <a:gd name="T24" fmla="*/ 9 w 17"/>
                  <a:gd name="T25" fmla="*/ 48 h 60"/>
                  <a:gd name="T26" fmla="*/ 9 w 17"/>
                  <a:gd name="T27" fmla="*/ 39 h 60"/>
                  <a:gd name="T28" fmla="*/ 12 w 17"/>
                  <a:gd name="T29" fmla="*/ 29 h 60"/>
                  <a:gd name="T30" fmla="*/ 12 w 17"/>
                  <a:gd name="T31" fmla="*/ 19 h 60"/>
                  <a:gd name="T32" fmla="*/ 14 w 17"/>
                  <a:gd name="T33" fmla="*/ 10 h 60"/>
                  <a:gd name="T34" fmla="*/ 16 w 17"/>
                  <a:gd name="T35" fmla="*/ 4 h 60"/>
                  <a:gd name="T36" fmla="*/ 16 w 17"/>
                  <a:gd name="T37" fmla="*/ 0 h 60"/>
                  <a:gd name="T38" fmla="*/ 9 w 17"/>
                  <a:gd name="T39" fmla="*/ 0 h 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0">
                    <a:moveTo>
                      <a:pt x="9" y="0"/>
                    </a:moveTo>
                    <a:lnTo>
                      <a:pt x="9" y="0"/>
                    </a:lnTo>
                    <a:lnTo>
                      <a:pt x="9" y="4"/>
                    </a:lnTo>
                    <a:lnTo>
                      <a:pt x="9" y="10"/>
                    </a:lnTo>
                    <a:lnTo>
                      <a:pt x="6" y="19"/>
                    </a:lnTo>
                    <a:lnTo>
                      <a:pt x="6" y="29"/>
                    </a:lnTo>
                    <a:lnTo>
                      <a:pt x="4" y="39"/>
                    </a:lnTo>
                    <a:lnTo>
                      <a:pt x="3" y="48"/>
                    </a:lnTo>
                    <a:lnTo>
                      <a:pt x="1" y="54"/>
                    </a:lnTo>
                    <a:lnTo>
                      <a:pt x="0" y="57"/>
                    </a:lnTo>
                    <a:lnTo>
                      <a:pt x="6" y="59"/>
                    </a:lnTo>
                    <a:lnTo>
                      <a:pt x="6" y="55"/>
                    </a:lnTo>
                    <a:lnTo>
                      <a:pt x="9" y="48"/>
                    </a:lnTo>
                    <a:lnTo>
                      <a:pt x="9" y="39"/>
                    </a:lnTo>
                    <a:lnTo>
                      <a:pt x="12" y="29"/>
                    </a:lnTo>
                    <a:lnTo>
                      <a:pt x="12" y="19"/>
                    </a:lnTo>
                    <a:lnTo>
                      <a:pt x="14" y="10"/>
                    </a:lnTo>
                    <a:lnTo>
                      <a:pt x="16" y="4"/>
                    </a:lnTo>
                    <a:lnTo>
                      <a:pt x="16" y="0"/>
                    </a:lnTo>
                    <a:lnTo>
                      <a:pt x="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9" name="Freeform 97">
                <a:extLst>
                  <a:ext uri="{FF2B5EF4-FFF2-40B4-BE49-F238E27FC236}">
                    <a16:creationId xmlns:a16="http://schemas.microsoft.com/office/drawing/2014/main" id="{7A640B4C-C685-57A4-9597-20C1626A0110}"/>
                  </a:ext>
                </a:extLst>
              </p:cNvPr>
              <p:cNvSpPr>
                <a:spLocks/>
              </p:cNvSpPr>
              <p:nvPr/>
            </p:nvSpPr>
            <p:spPr bwMode="auto">
              <a:xfrm>
                <a:off x="3776" y="2406"/>
                <a:ext cx="55" cy="182"/>
              </a:xfrm>
              <a:custGeom>
                <a:avLst/>
                <a:gdLst>
                  <a:gd name="T0" fmla="*/ 50 w 55"/>
                  <a:gd name="T1" fmla="*/ 0 h 182"/>
                  <a:gd name="T2" fmla="*/ 50 w 55"/>
                  <a:gd name="T3" fmla="*/ 0 h 182"/>
                  <a:gd name="T4" fmla="*/ 46 w 55"/>
                  <a:gd name="T5" fmla="*/ 12 h 182"/>
                  <a:gd name="T6" fmla="*/ 42 w 55"/>
                  <a:gd name="T7" fmla="*/ 23 h 182"/>
                  <a:gd name="T8" fmla="*/ 39 w 55"/>
                  <a:gd name="T9" fmla="*/ 34 h 182"/>
                  <a:gd name="T10" fmla="*/ 35 w 55"/>
                  <a:gd name="T11" fmla="*/ 45 h 182"/>
                  <a:gd name="T12" fmla="*/ 31 w 55"/>
                  <a:gd name="T13" fmla="*/ 56 h 182"/>
                  <a:gd name="T14" fmla="*/ 27 w 55"/>
                  <a:gd name="T15" fmla="*/ 67 h 182"/>
                  <a:gd name="T16" fmla="*/ 24 w 55"/>
                  <a:gd name="T17" fmla="*/ 78 h 182"/>
                  <a:gd name="T18" fmla="*/ 20 w 55"/>
                  <a:gd name="T19" fmla="*/ 90 h 182"/>
                  <a:gd name="T20" fmla="*/ 17 w 55"/>
                  <a:gd name="T21" fmla="*/ 101 h 182"/>
                  <a:gd name="T22" fmla="*/ 14 w 55"/>
                  <a:gd name="T23" fmla="*/ 112 h 182"/>
                  <a:gd name="T24" fmla="*/ 11 w 55"/>
                  <a:gd name="T25" fmla="*/ 123 h 182"/>
                  <a:gd name="T26" fmla="*/ 8 w 55"/>
                  <a:gd name="T27" fmla="*/ 134 h 182"/>
                  <a:gd name="T28" fmla="*/ 6 w 55"/>
                  <a:gd name="T29" fmla="*/ 146 h 182"/>
                  <a:gd name="T30" fmla="*/ 3 w 55"/>
                  <a:gd name="T31" fmla="*/ 157 h 182"/>
                  <a:gd name="T32" fmla="*/ 2 w 55"/>
                  <a:gd name="T33" fmla="*/ 169 h 182"/>
                  <a:gd name="T34" fmla="*/ 0 w 55"/>
                  <a:gd name="T35" fmla="*/ 181 h 182"/>
                  <a:gd name="T36" fmla="*/ 4 w 55"/>
                  <a:gd name="T37" fmla="*/ 181 h 182"/>
                  <a:gd name="T38" fmla="*/ 5 w 55"/>
                  <a:gd name="T39" fmla="*/ 170 h 182"/>
                  <a:gd name="T40" fmla="*/ 7 w 55"/>
                  <a:gd name="T41" fmla="*/ 158 h 182"/>
                  <a:gd name="T42" fmla="*/ 10 w 55"/>
                  <a:gd name="T43" fmla="*/ 147 h 182"/>
                  <a:gd name="T44" fmla="*/ 12 w 55"/>
                  <a:gd name="T45" fmla="*/ 135 h 182"/>
                  <a:gd name="T46" fmla="*/ 15 w 55"/>
                  <a:gd name="T47" fmla="*/ 124 h 182"/>
                  <a:gd name="T48" fmla="*/ 18 w 55"/>
                  <a:gd name="T49" fmla="*/ 113 h 182"/>
                  <a:gd name="T50" fmla="*/ 20 w 55"/>
                  <a:gd name="T51" fmla="*/ 102 h 182"/>
                  <a:gd name="T52" fmla="*/ 24 w 55"/>
                  <a:gd name="T53" fmla="*/ 91 h 182"/>
                  <a:gd name="T54" fmla="*/ 28 w 55"/>
                  <a:gd name="T55" fmla="*/ 79 h 182"/>
                  <a:gd name="T56" fmla="*/ 31 w 55"/>
                  <a:gd name="T57" fmla="*/ 68 h 182"/>
                  <a:gd name="T58" fmla="*/ 35 w 55"/>
                  <a:gd name="T59" fmla="*/ 57 h 182"/>
                  <a:gd name="T60" fmla="*/ 39 w 55"/>
                  <a:gd name="T61" fmla="*/ 46 h 182"/>
                  <a:gd name="T62" fmla="*/ 42 w 55"/>
                  <a:gd name="T63" fmla="*/ 35 h 182"/>
                  <a:gd name="T64" fmla="*/ 46 w 55"/>
                  <a:gd name="T65" fmla="*/ 24 h 182"/>
                  <a:gd name="T66" fmla="*/ 50 w 55"/>
                  <a:gd name="T67" fmla="*/ 13 h 182"/>
                  <a:gd name="T68" fmla="*/ 54 w 55"/>
                  <a:gd name="T69" fmla="*/ 1 h 182"/>
                  <a:gd name="T70" fmla="*/ 50 w 55"/>
                  <a:gd name="T71" fmla="*/ 0 h 18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5" h="182">
                    <a:moveTo>
                      <a:pt x="50" y="0"/>
                    </a:moveTo>
                    <a:lnTo>
                      <a:pt x="50" y="0"/>
                    </a:lnTo>
                    <a:lnTo>
                      <a:pt x="46" y="12"/>
                    </a:lnTo>
                    <a:lnTo>
                      <a:pt x="42" y="23"/>
                    </a:lnTo>
                    <a:lnTo>
                      <a:pt x="39" y="34"/>
                    </a:lnTo>
                    <a:lnTo>
                      <a:pt x="35" y="45"/>
                    </a:lnTo>
                    <a:lnTo>
                      <a:pt x="31" y="56"/>
                    </a:lnTo>
                    <a:lnTo>
                      <a:pt x="27" y="67"/>
                    </a:lnTo>
                    <a:lnTo>
                      <a:pt x="24" y="78"/>
                    </a:lnTo>
                    <a:lnTo>
                      <a:pt x="20" y="90"/>
                    </a:lnTo>
                    <a:lnTo>
                      <a:pt x="17" y="101"/>
                    </a:lnTo>
                    <a:lnTo>
                      <a:pt x="14" y="112"/>
                    </a:lnTo>
                    <a:lnTo>
                      <a:pt x="11" y="123"/>
                    </a:lnTo>
                    <a:lnTo>
                      <a:pt x="8" y="134"/>
                    </a:lnTo>
                    <a:lnTo>
                      <a:pt x="6" y="146"/>
                    </a:lnTo>
                    <a:lnTo>
                      <a:pt x="3" y="157"/>
                    </a:lnTo>
                    <a:lnTo>
                      <a:pt x="2" y="169"/>
                    </a:lnTo>
                    <a:lnTo>
                      <a:pt x="0" y="181"/>
                    </a:lnTo>
                    <a:lnTo>
                      <a:pt x="4" y="181"/>
                    </a:lnTo>
                    <a:lnTo>
                      <a:pt x="5" y="170"/>
                    </a:lnTo>
                    <a:lnTo>
                      <a:pt x="7" y="158"/>
                    </a:lnTo>
                    <a:lnTo>
                      <a:pt x="10" y="147"/>
                    </a:lnTo>
                    <a:lnTo>
                      <a:pt x="12" y="135"/>
                    </a:lnTo>
                    <a:lnTo>
                      <a:pt x="15" y="124"/>
                    </a:lnTo>
                    <a:lnTo>
                      <a:pt x="18" y="113"/>
                    </a:lnTo>
                    <a:lnTo>
                      <a:pt x="20" y="102"/>
                    </a:lnTo>
                    <a:lnTo>
                      <a:pt x="24" y="91"/>
                    </a:lnTo>
                    <a:lnTo>
                      <a:pt x="28" y="79"/>
                    </a:lnTo>
                    <a:lnTo>
                      <a:pt x="31" y="68"/>
                    </a:lnTo>
                    <a:lnTo>
                      <a:pt x="35" y="57"/>
                    </a:lnTo>
                    <a:lnTo>
                      <a:pt x="39" y="46"/>
                    </a:lnTo>
                    <a:lnTo>
                      <a:pt x="42" y="35"/>
                    </a:lnTo>
                    <a:lnTo>
                      <a:pt x="46" y="24"/>
                    </a:lnTo>
                    <a:lnTo>
                      <a:pt x="50" y="13"/>
                    </a:lnTo>
                    <a:lnTo>
                      <a:pt x="54" y="1"/>
                    </a:lnTo>
                    <a:lnTo>
                      <a:pt x="5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0" name="Freeform 98">
                <a:extLst>
                  <a:ext uri="{FF2B5EF4-FFF2-40B4-BE49-F238E27FC236}">
                    <a16:creationId xmlns:a16="http://schemas.microsoft.com/office/drawing/2014/main" id="{16305D7A-2757-0CB8-6B10-D045DD43D114}"/>
                  </a:ext>
                </a:extLst>
              </p:cNvPr>
              <p:cNvSpPr>
                <a:spLocks/>
              </p:cNvSpPr>
              <p:nvPr/>
            </p:nvSpPr>
            <p:spPr bwMode="auto">
              <a:xfrm>
                <a:off x="3826" y="2290"/>
                <a:ext cx="45" cy="118"/>
              </a:xfrm>
              <a:custGeom>
                <a:avLst/>
                <a:gdLst>
                  <a:gd name="T0" fmla="*/ 40 w 45"/>
                  <a:gd name="T1" fmla="*/ 0 h 118"/>
                  <a:gd name="T2" fmla="*/ 38 w 45"/>
                  <a:gd name="T3" fmla="*/ 6 h 118"/>
                  <a:gd name="T4" fmla="*/ 36 w 45"/>
                  <a:gd name="T5" fmla="*/ 12 h 118"/>
                  <a:gd name="T6" fmla="*/ 34 w 45"/>
                  <a:gd name="T7" fmla="*/ 18 h 118"/>
                  <a:gd name="T8" fmla="*/ 32 w 45"/>
                  <a:gd name="T9" fmla="*/ 26 h 118"/>
                  <a:gd name="T10" fmla="*/ 29 w 45"/>
                  <a:gd name="T11" fmla="*/ 33 h 118"/>
                  <a:gd name="T12" fmla="*/ 26 w 45"/>
                  <a:gd name="T13" fmla="*/ 41 h 118"/>
                  <a:gd name="T14" fmla="*/ 24 w 45"/>
                  <a:gd name="T15" fmla="*/ 50 h 118"/>
                  <a:gd name="T16" fmla="*/ 21 w 45"/>
                  <a:gd name="T17" fmla="*/ 58 h 118"/>
                  <a:gd name="T18" fmla="*/ 18 w 45"/>
                  <a:gd name="T19" fmla="*/ 67 h 118"/>
                  <a:gd name="T20" fmla="*/ 15 w 45"/>
                  <a:gd name="T21" fmla="*/ 75 h 118"/>
                  <a:gd name="T22" fmla="*/ 12 w 45"/>
                  <a:gd name="T23" fmla="*/ 83 h 118"/>
                  <a:gd name="T24" fmla="*/ 9 w 45"/>
                  <a:gd name="T25" fmla="*/ 91 h 118"/>
                  <a:gd name="T26" fmla="*/ 7 w 45"/>
                  <a:gd name="T27" fmla="*/ 98 h 118"/>
                  <a:gd name="T28" fmla="*/ 4 w 45"/>
                  <a:gd name="T29" fmla="*/ 105 h 118"/>
                  <a:gd name="T30" fmla="*/ 2 w 45"/>
                  <a:gd name="T31" fmla="*/ 111 h 118"/>
                  <a:gd name="T32" fmla="*/ 0 w 45"/>
                  <a:gd name="T33" fmla="*/ 116 h 118"/>
                  <a:gd name="T34" fmla="*/ 4 w 45"/>
                  <a:gd name="T35" fmla="*/ 117 h 118"/>
                  <a:gd name="T36" fmla="*/ 6 w 45"/>
                  <a:gd name="T37" fmla="*/ 112 h 118"/>
                  <a:gd name="T38" fmla="*/ 8 w 45"/>
                  <a:gd name="T39" fmla="*/ 106 h 118"/>
                  <a:gd name="T40" fmla="*/ 11 w 45"/>
                  <a:gd name="T41" fmla="*/ 99 h 118"/>
                  <a:gd name="T42" fmla="*/ 13 w 45"/>
                  <a:gd name="T43" fmla="*/ 92 h 118"/>
                  <a:gd name="T44" fmla="*/ 16 w 45"/>
                  <a:gd name="T45" fmla="*/ 84 h 118"/>
                  <a:gd name="T46" fmla="*/ 19 w 45"/>
                  <a:gd name="T47" fmla="*/ 76 h 118"/>
                  <a:gd name="T48" fmla="*/ 22 w 45"/>
                  <a:gd name="T49" fmla="*/ 68 h 118"/>
                  <a:gd name="T50" fmla="*/ 24 w 45"/>
                  <a:gd name="T51" fmla="*/ 59 h 118"/>
                  <a:gd name="T52" fmla="*/ 27 w 45"/>
                  <a:gd name="T53" fmla="*/ 51 h 118"/>
                  <a:gd name="T54" fmla="*/ 30 w 45"/>
                  <a:gd name="T55" fmla="*/ 42 h 118"/>
                  <a:gd name="T56" fmla="*/ 33 w 45"/>
                  <a:gd name="T57" fmla="*/ 34 h 118"/>
                  <a:gd name="T58" fmla="*/ 36 w 45"/>
                  <a:gd name="T59" fmla="*/ 26 h 118"/>
                  <a:gd name="T60" fmla="*/ 38 w 45"/>
                  <a:gd name="T61" fmla="*/ 19 h 118"/>
                  <a:gd name="T62" fmla="*/ 40 w 45"/>
                  <a:gd name="T63" fmla="*/ 13 h 118"/>
                  <a:gd name="T64" fmla="*/ 42 w 45"/>
                  <a:gd name="T65" fmla="*/ 6 h 118"/>
                  <a:gd name="T66" fmla="*/ 44 w 45"/>
                  <a:gd name="T67" fmla="*/ 1 h 118"/>
                  <a:gd name="T68" fmla="*/ 40 w 45"/>
                  <a:gd name="T69" fmla="*/ 0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18">
                    <a:moveTo>
                      <a:pt x="40" y="0"/>
                    </a:moveTo>
                    <a:lnTo>
                      <a:pt x="38" y="6"/>
                    </a:lnTo>
                    <a:lnTo>
                      <a:pt x="36" y="12"/>
                    </a:lnTo>
                    <a:lnTo>
                      <a:pt x="34" y="18"/>
                    </a:lnTo>
                    <a:lnTo>
                      <a:pt x="32" y="26"/>
                    </a:lnTo>
                    <a:lnTo>
                      <a:pt x="29" y="33"/>
                    </a:lnTo>
                    <a:lnTo>
                      <a:pt x="26" y="41"/>
                    </a:lnTo>
                    <a:lnTo>
                      <a:pt x="24" y="50"/>
                    </a:lnTo>
                    <a:lnTo>
                      <a:pt x="21" y="58"/>
                    </a:lnTo>
                    <a:lnTo>
                      <a:pt x="18" y="67"/>
                    </a:lnTo>
                    <a:lnTo>
                      <a:pt x="15" y="75"/>
                    </a:lnTo>
                    <a:lnTo>
                      <a:pt x="12" y="83"/>
                    </a:lnTo>
                    <a:lnTo>
                      <a:pt x="9" y="91"/>
                    </a:lnTo>
                    <a:lnTo>
                      <a:pt x="7" y="98"/>
                    </a:lnTo>
                    <a:lnTo>
                      <a:pt x="4" y="105"/>
                    </a:lnTo>
                    <a:lnTo>
                      <a:pt x="2" y="111"/>
                    </a:lnTo>
                    <a:lnTo>
                      <a:pt x="0" y="116"/>
                    </a:lnTo>
                    <a:lnTo>
                      <a:pt x="4" y="117"/>
                    </a:lnTo>
                    <a:lnTo>
                      <a:pt x="6" y="112"/>
                    </a:lnTo>
                    <a:lnTo>
                      <a:pt x="8" y="106"/>
                    </a:lnTo>
                    <a:lnTo>
                      <a:pt x="11" y="99"/>
                    </a:lnTo>
                    <a:lnTo>
                      <a:pt x="13" y="92"/>
                    </a:lnTo>
                    <a:lnTo>
                      <a:pt x="16" y="84"/>
                    </a:lnTo>
                    <a:lnTo>
                      <a:pt x="19" y="76"/>
                    </a:lnTo>
                    <a:lnTo>
                      <a:pt x="22" y="68"/>
                    </a:lnTo>
                    <a:lnTo>
                      <a:pt x="24" y="59"/>
                    </a:lnTo>
                    <a:lnTo>
                      <a:pt x="27" y="51"/>
                    </a:lnTo>
                    <a:lnTo>
                      <a:pt x="30" y="42"/>
                    </a:lnTo>
                    <a:lnTo>
                      <a:pt x="33" y="34"/>
                    </a:lnTo>
                    <a:lnTo>
                      <a:pt x="36" y="26"/>
                    </a:lnTo>
                    <a:lnTo>
                      <a:pt x="38" y="19"/>
                    </a:lnTo>
                    <a:lnTo>
                      <a:pt x="40" y="13"/>
                    </a:lnTo>
                    <a:lnTo>
                      <a:pt x="42" y="6"/>
                    </a:lnTo>
                    <a:lnTo>
                      <a:pt x="44"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1" name="Freeform 99">
                <a:extLst>
                  <a:ext uri="{FF2B5EF4-FFF2-40B4-BE49-F238E27FC236}">
                    <a16:creationId xmlns:a16="http://schemas.microsoft.com/office/drawing/2014/main" id="{7C3D2372-864A-56EB-D175-DE6F10185AD2}"/>
                  </a:ext>
                </a:extLst>
              </p:cNvPr>
              <p:cNvSpPr>
                <a:spLocks/>
              </p:cNvSpPr>
              <p:nvPr/>
            </p:nvSpPr>
            <p:spPr bwMode="auto">
              <a:xfrm>
                <a:off x="3866" y="2289"/>
                <a:ext cx="17" cy="17"/>
              </a:xfrm>
              <a:custGeom>
                <a:avLst/>
                <a:gdLst>
                  <a:gd name="T0" fmla="*/ 16 w 17"/>
                  <a:gd name="T1" fmla="*/ 16 h 17"/>
                  <a:gd name="T2" fmla="*/ 16 w 17"/>
                  <a:gd name="T3" fmla="*/ 8 h 17"/>
                  <a:gd name="T4" fmla="*/ 12 w 17"/>
                  <a:gd name="T5" fmla="*/ 0 h 17"/>
                  <a:gd name="T6" fmla="*/ 4 w 17"/>
                  <a:gd name="T7" fmla="*/ 0 h 17"/>
                  <a:gd name="T8" fmla="*/ 0 w 17"/>
                  <a:gd name="T9" fmla="*/ 8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12" y="0"/>
                    </a:lnTo>
                    <a:lnTo>
                      <a:pt x="4" y="0"/>
                    </a:lnTo>
                    <a:lnTo>
                      <a:pt x="0" y="8"/>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2" name="Freeform 100">
                <a:extLst>
                  <a:ext uri="{FF2B5EF4-FFF2-40B4-BE49-F238E27FC236}">
                    <a16:creationId xmlns:a16="http://schemas.microsoft.com/office/drawing/2014/main" id="{5C1B6364-24EE-F215-CE2B-669E737A5F6F}"/>
                  </a:ext>
                </a:extLst>
              </p:cNvPr>
              <p:cNvSpPr>
                <a:spLocks/>
              </p:cNvSpPr>
              <p:nvPr/>
            </p:nvSpPr>
            <p:spPr bwMode="auto">
              <a:xfrm>
                <a:off x="4381" y="3375"/>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3" name="Freeform 101">
                <a:extLst>
                  <a:ext uri="{FF2B5EF4-FFF2-40B4-BE49-F238E27FC236}">
                    <a16:creationId xmlns:a16="http://schemas.microsoft.com/office/drawing/2014/main" id="{36E5870A-81C2-553D-63AA-F88CCE446E37}"/>
                  </a:ext>
                </a:extLst>
              </p:cNvPr>
              <p:cNvSpPr>
                <a:spLocks/>
              </p:cNvSpPr>
              <p:nvPr/>
            </p:nvSpPr>
            <p:spPr bwMode="auto">
              <a:xfrm>
                <a:off x="4381" y="3377"/>
                <a:ext cx="17" cy="66"/>
              </a:xfrm>
              <a:custGeom>
                <a:avLst/>
                <a:gdLst>
                  <a:gd name="T0" fmla="*/ 16 w 17"/>
                  <a:gd name="T1" fmla="*/ 65 h 66"/>
                  <a:gd name="T2" fmla="*/ 16 w 17"/>
                  <a:gd name="T3" fmla="*/ 65 h 66"/>
                  <a:gd name="T4" fmla="*/ 12 w 17"/>
                  <a:gd name="T5" fmla="*/ 0 h 66"/>
                  <a:gd name="T6" fmla="*/ 0 w 17"/>
                  <a:gd name="T7" fmla="*/ 0 h 66"/>
                  <a:gd name="T8" fmla="*/ 3 w 17"/>
                  <a:gd name="T9" fmla="*/ 65 h 66"/>
                  <a:gd name="T10" fmla="*/ 16 w 17"/>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6">
                    <a:moveTo>
                      <a:pt x="16" y="65"/>
                    </a:moveTo>
                    <a:lnTo>
                      <a:pt x="16" y="65"/>
                    </a:lnTo>
                    <a:lnTo>
                      <a:pt x="12" y="0"/>
                    </a:lnTo>
                    <a:lnTo>
                      <a:pt x="0" y="0"/>
                    </a:lnTo>
                    <a:lnTo>
                      <a:pt x="3" y="65"/>
                    </a:lnTo>
                    <a:lnTo>
                      <a:pt x="16"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4" name="Freeform 102">
                <a:extLst>
                  <a:ext uri="{FF2B5EF4-FFF2-40B4-BE49-F238E27FC236}">
                    <a16:creationId xmlns:a16="http://schemas.microsoft.com/office/drawing/2014/main" id="{3DEA7C70-2DCC-185E-5FC1-301941014CCA}"/>
                  </a:ext>
                </a:extLst>
              </p:cNvPr>
              <p:cNvSpPr>
                <a:spLocks/>
              </p:cNvSpPr>
              <p:nvPr/>
            </p:nvSpPr>
            <p:spPr bwMode="auto">
              <a:xfrm>
                <a:off x="4680" y="3375"/>
                <a:ext cx="32" cy="104"/>
              </a:xfrm>
              <a:custGeom>
                <a:avLst/>
                <a:gdLst>
                  <a:gd name="T0" fmla="*/ 29 w 32"/>
                  <a:gd name="T1" fmla="*/ 0 h 104"/>
                  <a:gd name="T2" fmla="*/ 27 w 32"/>
                  <a:gd name="T3" fmla="*/ 0 h 104"/>
                  <a:gd name="T4" fmla="*/ 0 w 32"/>
                  <a:gd name="T5" fmla="*/ 101 h 104"/>
                  <a:gd name="T6" fmla="*/ 4 w 32"/>
                  <a:gd name="T7" fmla="*/ 103 h 104"/>
                  <a:gd name="T8" fmla="*/ 31 w 32"/>
                  <a:gd name="T9" fmla="*/ 1 h 104"/>
                  <a:gd name="T10" fmla="*/ 29 w 32"/>
                  <a:gd name="T11" fmla="*/ 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04">
                    <a:moveTo>
                      <a:pt x="29" y="0"/>
                    </a:moveTo>
                    <a:lnTo>
                      <a:pt x="27" y="0"/>
                    </a:lnTo>
                    <a:lnTo>
                      <a:pt x="0" y="101"/>
                    </a:lnTo>
                    <a:lnTo>
                      <a:pt x="4" y="103"/>
                    </a:lnTo>
                    <a:lnTo>
                      <a:pt x="31" y="1"/>
                    </a:lnTo>
                    <a:lnTo>
                      <a:pt x="2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5" name="Freeform 103">
                <a:extLst>
                  <a:ext uri="{FF2B5EF4-FFF2-40B4-BE49-F238E27FC236}">
                    <a16:creationId xmlns:a16="http://schemas.microsoft.com/office/drawing/2014/main" id="{A34BCD60-DC0D-9C2F-30B8-62FE807F5972}"/>
                  </a:ext>
                </a:extLst>
              </p:cNvPr>
              <p:cNvSpPr>
                <a:spLocks/>
              </p:cNvSpPr>
              <p:nvPr/>
            </p:nvSpPr>
            <p:spPr bwMode="auto">
              <a:xfrm>
                <a:off x="4707" y="3373"/>
                <a:ext cx="17" cy="17"/>
              </a:xfrm>
              <a:custGeom>
                <a:avLst/>
                <a:gdLst>
                  <a:gd name="T0" fmla="*/ 16 w 17"/>
                  <a:gd name="T1" fmla="*/ 16 h 17"/>
                  <a:gd name="T2" fmla="*/ 16 w 17"/>
                  <a:gd name="T3" fmla="*/ 10 h 17"/>
                  <a:gd name="T4" fmla="*/ 12 w 17"/>
                  <a:gd name="T5" fmla="*/ 0 h 17"/>
                  <a:gd name="T6" fmla="*/ 4 w 17"/>
                  <a:gd name="T7" fmla="*/ 0 h 17"/>
                  <a:gd name="T8" fmla="*/ 0 w 17"/>
                  <a:gd name="T9" fmla="*/ 1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2" y="0"/>
                    </a:lnTo>
                    <a:lnTo>
                      <a:pt x="4" y="0"/>
                    </a:lnTo>
                    <a:lnTo>
                      <a:pt x="0" y="1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6" name="Freeform 104">
                <a:extLst>
                  <a:ext uri="{FF2B5EF4-FFF2-40B4-BE49-F238E27FC236}">
                    <a16:creationId xmlns:a16="http://schemas.microsoft.com/office/drawing/2014/main" id="{6253DBAC-A205-07BF-1113-312B9E78F8E5}"/>
                  </a:ext>
                </a:extLst>
              </p:cNvPr>
              <p:cNvSpPr>
                <a:spLocks/>
              </p:cNvSpPr>
              <p:nvPr/>
            </p:nvSpPr>
            <p:spPr bwMode="auto">
              <a:xfrm>
                <a:off x="3868" y="1414"/>
                <a:ext cx="994" cy="1967"/>
              </a:xfrm>
              <a:custGeom>
                <a:avLst/>
                <a:gdLst>
                  <a:gd name="T0" fmla="*/ 984 w 994"/>
                  <a:gd name="T1" fmla="*/ 767 h 1967"/>
                  <a:gd name="T2" fmla="*/ 987 w 994"/>
                  <a:gd name="T3" fmla="*/ 652 h 1967"/>
                  <a:gd name="T4" fmla="*/ 989 w 994"/>
                  <a:gd name="T5" fmla="*/ 553 h 1967"/>
                  <a:gd name="T6" fmla="*/ 987 w 994"/>
                  <a:gd name="T7" fmla="*/ 456 h 1967"/>
                  <a:gd name="T8" fmla="*/ 969 w 994"/>
                  <a:gd name="T9" fmla="*/ 364 h 1967"/>
                  <a:gd name="T10" fmla="*/ 917 w 994"/>
                  <a:gd name="T11" fmla="*/ 284 h 1967"/>
                  <a:gd name="T12" fmla="*/ 835 w 994"/>
                  <a:gd name="T13" fmla="*/ 250 h 1967"/>
                  <a:gd name="T14" fmla="*/ 748 w 994"/>
                  <a:gd name="T15" fmla="*/ 237 h 1967"/>
                  <a:gd name="T16" fmla="*/ 683 w 994"/>
                  <a:gd name="T17" fmla="*/ 206 h 1967"/>
                  <a:gd name="T18" fmla="*/ 632 w 994"/>
                  <a:gd name="T19" fmla="*/ 158 h 1967"/>
                  <a:gd name="T20" fmla="*/ 616 w 994"/>
                  <a:gd name="T21" fmla="*/ 86 h 1967"/>
                  <a:gd name="T22" fmla="*/ 622 w 994"/>
                  <a:gd name="T23" fmla="*/ 9 h 1967"/>
                  <a:gd name="T24" fmla="*/ 372 w 994"/>
                  <a:gd name="T25" fmla="*/ 67 h 1967"/>
                  <a:gd name="T26" fmla="*/ 372 w 994"/>
                  <a:gd name="T27" fmla="*/ 142 h 1967"/>
                  <a:gd name="T28" fmla="*/ 332 w 994"/>
                  <a:gd name="T29" fmla="*/ 201 h 1967"/>
                  <a:gd name="T30" fmla="*/ 270 w 994"/>
                  <a:gd name="T31" fmla="*/ 236 h 1967"/>
                  <a:gd name="T32" fmla="*/ 193 w 994"/>
                  <a:gd name="T33" fmla="*/ 255 h 1967"/>
                  <a:gd name="T34" fmla="*/ 106 w 994"/>
                  <a:gd name="T35" fmla="*/ 272 h 1967"/>
                  <a:gd name="T36" fmla="*/ 40 w 994"/>
                  <a:gd name="T37" fmla="*/ 342 h 1967"/>
                  <a:gd name="T38" fmla="*/ 10 w 994"/>
                  <a:gd name="T39" fmla="*/ 429 h 1967"/>
                  <a:gd name="T40" fmla="*/ 4 w 994"/>
                  <a:gd name="T41" fmla="*/ 525 h 1967"/>
                  <a:gd name="T42" fmla="*/ 7 w 994"/>
                  <a:gd name="T43" fmla="*/ 622 h 1967"/>
                  <a:gd name="T44" fmla="*/ 9 w 994"/>
                  <a:gd name="T45" fmla="*/ 735 h 1967"/>
                  <a:gd name="T46" fmla="*/ 5 w 994"/>
                  <a:gd name="T47" fmla="*/ 852 h 1967"/>
                  <a:gd name="T48" fmla="*/ 190 w 994"/>
                  <a:gd name="T49" fmla="*/ 872 h 1967"/>
                  <a:gd name="T50" fmla="*/ 199 w 994"/>
                  <a:gd name="T51" fmla="*/ 815 h 1967"/>
                  <a:gd name="T52" fmla="*/ 202 w 994"/>
                  <a:gd name="T53" fmla="*/ 842 h 1967"/>
                  <a:gd name="T54" fmla="*/ 209 w 994"/>
                  <a:gd name="T55" fmla="*/ 929 h 1967"/>
                  <a:gd name="T56" fmla="*/ 213 w 994"/>
                  <a:gd name="T57" fmla="*/ 1017 h 1967"/>
                  <a:gd name="T58" fmla="*/ 203 w 994"/>
                  <a:gd name="T59" fmla="*/ 1096 h 1967"/>
                  <a:gd name="T60" fmla="*/ 165 w 994"/>
                  <a:gd name="T61" fmla="*/ 1172 h 1967"/>
                  <a:gd name="T62" fmla="*/ 127 w 994"/>
                  <a:gd name="T63" fmla="*/ 1240 h 1967"/>
                  <a:gd name="T64" fmla="*/ 99 w 994"/>
                  <a:gd name="T65" fmla="*/ 1402 h 1967"/>
                  <a:gd name="T66" fmla="*/ 85 w 994"/>
                  <a:gd name="T67" fmla="*/ 1536 h 1967"/>
                  <a:gd name="T68" fmla="*/ 81 w 994"/>
                  <a:gd name="T69" fmla="*/ 1664 h 1967"/>
                  <a:gd name="T70" fmla="*/ 107 w 994"/>
                  <a:gd name="T71" fmla="*/ 1804 h 1967"/>
                  <a:gd name="T72" fmla="*/ 143 w 994"/>
                  <a:gd name="T73" fmla="*/ 1899 h 1967"/>
                  <a:gd name="T74" fmla="*/ 158 w 994"/>
                  <a:gd name="T75" fmla="*/ 1946 h 1967"/>
                  <a:gd name="T76" fmla="*/ 495 w 994"/>
                  <a:gd name="T77" fmla="*/ 1947 h 1967"/>
                  <a:gd name="T78" fmla="*/ 494 w 994"/>
                  <a:gd name="T79" fmla="*/ 1911 h 1967"/>
                  <a:gd name="T80" fmla="*/ 503 w 994"/>
                  <a:gd name="T81" fmla="*/ 1710 h 1967"/>
                  <a:gd name="T82" fmla="*/ 507 w 994"/>
                  <a:gd name="T83" fmla="*/ 1778 h 1967"/>
                  <a:gd name="T84" fmla="*/ 513 w 994"/>
                  <a:gd name="T85" fmla="*/ 1874 h 1967"/>
                  <a:gd name="T86" fmla="*/ 850 w 994"/>
                  <a:gd name="T87" fmla="*/ 1931 h 1967"/>
                  <a:gd name="T88" fmla="*/ 882 w 994"/>
                  <a:gd name="T89" fmla="*/ 1831 h 1967"/>
                  <a:gd name="T90" fmla="*/ 912 w 994"/>
                  <a:gd name="T91" fmla="*/ 1677 h 1967"/>
                  <a:gd name="T92" fmla="*/ 905 w 994"/>
                  <a:gd name="T93" fmla="*/ 1542 h 1967"/>
                  <a:gd name="T94" fmla="*/ 882 w 994"/>
                  <a:gd name="T95" fmla="*/ 1406 h 1967"/>
                  <a:gd name="T96" fmla="*/ 855 w 994"/>
                  <a:gd name="T97" fmla="*/ 1254 h 1967"/>
                  <a:gd name="T98" fmla="*/ 828 w 994"/>
                  <a:gd name="T99" fmla="*/ 1179 h 1967"/>
                  <a:gd name="T100" fmla="*/ 789 w 994"/>
                  <a:gd name="T101" fmla="*/ 1104 h 1967"/>
                  <a:gd name="T102" fmla="*/ 776 w 994"/>
                  <a:gd name="T103" fmla="*/ 1029 h 1967"/>
                  <a:gd name="T104" fmla="*/ 780 w 994"/>
                  <a:gd name="T105" fmla="*/ 942 h 1967"/>
                  <a:gd name="T106" fmla="*/ 789 w 994"/>
                  <a:gd name="T107" fmla="*/ 854 h 1967"/>
                  <a:gd name="T108" fmla="*/ 796 w 994"/>
                  <a:gd name="T109" fmla="*/ 794 h 1967"/>
                  <a:gd name="T110" fmla="*/ 799 w 994"/>
                  <a:gd name="T111" fmla="*/ 840 h 1967"/>
                  <a:gd name="T112" fmla="*/ 810 w 994"/>
                  <a:gd name="T113" fmla="*/ 888 h 19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4" h="1967">
                    <a:moveTo>
                      <a:pt x="993" y="868"/>
                    </a:moveTo>
                    <a:lnTo>
                      <a:pt x="990" y="854"/>
                    </a:lnTo>
                    <a:lnTo>
                      <a:pt x="988" y="840"/>
                    </a:lnTo>
                    <a:lnTo>
                      <a:pt x="987" y="825"/>
                    </a:lnTo>
                    <a:lnTo>
                      <a:pt x="985" y="811"/>
                    </a:lnTo>
                    <a:lnTo>
                      <a:pt x="985" y="797"/>
                    </a:lnTo>
                    <a:lnTo>
                      <a:pt x="985" y="782"/>
                    </a:lnTo>
                    <a:lnTo>
                      <a:pt x="984" y="767"/>
                    </a:lnTo>
                    <a:lnTo>
                      <a:pt x="985" y="753"/>
                    </a:lnTo>
                    <a:lnTo>
                      <a:pt x="985" y="739"/>
                    </a:lnTo>
                    <a:lnTo>
                      <a:pt x="985" y="724"/>
                    </a:lnTo>
                    <a:lnTo>
                      <a:pt x="985" y="709"/>
                    </a:lnTo>
                    <a:lnTo>
                      <a:pt x="986" y="695"/>
                    </a:lnTo>
                    <a:lnTo>
                      <a:pt x="986" y="680"/>
                    </a:lnTo>
                    <a:lnTo>
                      <a:pt x="987" y="666"/>
                    </a:lnTo>
                    <a:lnTo>
                      <a:pt x="987" y="652"/>
                    </a:lnTo>
                    <a:lnTo>
                      <a:pt x="987" y="637"/>
                    </a:lnTo>
                    <a:lnTo>
                      <a:pt x="987" y="625"/>
                    </a:lnTo>
                    <a:lnTo>
                      <a:pt x="987" y="614"/>
                    </a:lnTo>
                    <a:lnTo>
                      <a:pt x="987" y="602"/>
                    </a:lnTo>
                    <a:lnTo>
                      <a:pt x="988" y="589"/>
                    </a:lnTo>
                    <a:lnTo>
                      <a:pt x="988" y="577"/>
                    </a:lnTo>
                    <a:lnTo>
                      <a:pt x="988" y="565"/>
                    </a:lnTo>
                    <a:lnTo>
                      <a:pt x="989" y="553"/>
                    </a:lnTo>
                    <a:lnTo>
                      <a:pt x="989" y="541"/>
                    </a:lnTo>
                    <a:lnTo>
                      <a:pt x="989" y="528"/>
                    </a:lnTo>
                    <a:lnTo>
                      <a:pt x="989" y="517"/>
                    </a:lnTo>
                    <a:lnTo>
                      <a:pt x="989" y="504"/>
                    </a:lnTo>
                    <a:lnTo>
                      <a:pt x="989" y="492"/>
                    </a:lnTo>
                    <a:lnTo>
                      <a:pt x="989" y="480"/>
                    </a:lnTo>
                    <a:lnTo>
                      <a:pt x="988" y="468"/>
                    </a:lnTo>
                    <a:lnTo>
                      <a:pt x="987" y="456"/>
                    </a:lnTo>
                    <a:lnTo>
                      <a:pt x="986" y="444"/>
                    </a:lnTo>
                    <a:lnTo>
                      <a:pt x="985" y="432"/>
                    </a:lnTo>
                    <a:lnTo>
                      <a:pt x="983" y="421"/>
                    </a:lnTo>
                    <a:lnTo>
                      <a:pt x="981" y="409"/>
                    </a:lnTo>
                    <a:lnTo>
                      <a:pt x="979" y="398"/>
                    </a:lnTo>
                    <a:lnTo>
                      <a:pt x="976" y="386"/>
                    </a:lnTo>
                    <a:lnTo>
                      <a:pt x="973" y="375"/>
                    </a:lnTo>
                    <a:lnTo>
                      <a:pt x="969" y="364"/>
                    </a:lnTo>
                    <a:lnTo>
                      <a:pt x="964" y="353"/>
                    </a:lnTo>
                    <a:lnTo>
                      <a:pt x="959" y="343"/>
                    </a:lnTo>
                    <a:lnTo>
                      <a:pt x="954" y="333"/>
                    </a:lnTo>
                    <a:lnTo>
                      <a:pt x="948" y="323"/>
                    </a:lnTo>
                    <a:lnTo>
                      <a:pt x="941" y="313"/>
                    </a:lnTo>
                    <a:lnTo>
                      <a:pt x="933" y="303"/>
                    </a:lnTo>
                    <a:lnTo>
                      <a:pt x="925" y="294"/>
                    </a:lnTo>
                    <a:lnTo>
                      <a:pt x="917" y="284"/>
                    </a:lnTo>
                    <a:lnTo>
                      <a:pt x="907" y="276"/>
                    </a:lnTo>
                    <a:lnTo>
                      <a:pt x="897" y="269"/>
                    </a:lnTo>
                    <a:lnTo>
                      <a:pt x="888" y="264"/>
                    </a:lnTo>
                    <a:lnTo>
                      <a:pt x="878" y="259"/>
                    </a:lnTo>
                    <a:lnTo>
                      <a:pt x="867" y="256"/>
                    </a:lnTo>
                    <a:lnTo>
                      <a:pt x="857" y="253"/>
                    </a:lnTo>
                    <a:lnTo>
                      <a:pt x="846" y="251"/>
                    </a:lnTo>
                    <a:lnTo>
                      <a:pt x="835" y="250"/>
                    </a:lnTo>
                    <a:lnTo>
                      <a:pt x="824" y="249"/>
                    </a:lnTo>
                    <a:lnTo>
                      <a:pt x="813" y="248"/>
                    </a:lnTo>
                    <a:lnTo>
                      <a:pt x="802" y="247"/>
                    </a:lnTo>
                    <a:lnTo>
                      <a:pt x="790" y="246"/>
                    </a:lnTo>
                    <a:lnTo>
                      <a:pt x="780" y="244"/>
                    </a:lnTo>
                    <a:lnTo>
                      <a:pt x="769" y="242"/>
                    </a:lnTo>
                    <a:lnTo>
                      <a:pt x="758" y="240"/>
                    </a:lnTo>
                    <a:lnTo>
                      <a:pt x="748" y="237"/>
                    </a:lnTo>
                    <a:lnTo>
                      <a:pt x="738" y="233"/>
                    </a:lnTo>
                    <a:lnTo>
                      <a:pt x="730" y="230"/>
                    </a:lnTo>
                    <a:lnTo>
                      <a:pt x="723" y="226"/>
                    </a:lnTo>
                    <a:lnTo>
                      <a:pt x="715" y="223"/>
                    </a:lnTo>
                    <a:lnTo>
                      <a:pt x="706" y="219"/>
                    </a:lnTo>
                    <a:lnTo>
                      <a:pt x="699" y="215"/>
                    </a:lnTo>
                    <a:lnTo>
                      <a:pt x="691" y="211"/>
                    </a:lnTo>
                    <a:lnTo>
                      <a:pt x="683" y="206"/>
                    </a:lnTo>
                    <a:lnTo>
                      <a:pt x="676" y="201"/>
                    </a:lnTo>
                    <a:lnTo>
                      <a:pt x="668" y="197"/>
                    </a:lnTo>
                    <a:lnTo>
                      <a:pt x="661" y="191"/>
                    </a:lnTo>
                    <a:lnTo>
                      <a:pt x="654" y="185"/>
                    </a:lnTo>
                    <a:lnTo>
                      <a:pt x="648" y="179"/>
                    </a:lnTo>
                    <a:lnTo>
                      <a:pt x="642" y="173"/>
                    </a:lnTo>
                    <a:lnTo>
                      <a:pt x="637" y="166"/>
                    </a:lnTo>
                    <a:lnTo>
                      <a:pt x="632" y="158"/>
                    </a:lnTo>
                    <a:lnTo>
                      <a:pt x="628" y="150"/>
                    </a:lnTo>
                    <a:lnTo>
                      <a:pt x="624" y="141"/>
                    </a:lnTo>
                    <a:lnTo>
                      <a:pt x="621" y="132"/>
                    </a:lnTo>
                    <a:lnTo>
                      <a:pt x="619" y="123"/>
                    </a:lnTo>
                    <a:lnTo>
                      <a:pt x="618" y="114"/>
                    </a:lnTo>
                    <a:lnTo>
                      <a:pt x="617" y="105"/>
                    </a:lnTo>
                    <a:lnTo>
                      <a:pt x="617" y="96"/>
                    </a:lnTo>
                    <a:lnTo>
                      <a:pt x="616" y="86"/>
                    </a:lnTo>
                    <a:lnTo>
                      <a:pt x="617" y="77"/>
                    </a:lnTo>
                    <a:lnTo>
                      <a:pt x="617" y="67"/>
                    </a:lnTo>
                    <a:lnTo>
                      <a:pt x="618" y="58"/>
                    </a:lnTo>
                    <a:lnTo>
                      <a:pt x="618" y="48"/>
                    </a:lnTo>
                    <a:lnTo>
                      <a:pt x="619" y="38"/>
                    </a:lnTo>
                    <a:lnTo>
                      <a:pt x="620" y="28"/>
                    </a:lnTo>
                    <a:lnTo>
                      <a:pt x="621" y="19"/>
                    </a:lnTo>
                    <a:lnTo>
                      <a:pt x="622" y="9"/>
                    </a:lnTo>
                    <a:lnTo>
                      <a:pt x="622" y="0"/>
                    </a:lnTo>
                    <a:lnTo>
                      <a:pt x="365" y="10"/>
                    </a:lnTo>
                    <a:lnTo>
                      <a:pt x="366" y="19"/>
                    </a:lnTo>
                    <a:lnTo>
                      <a:pt x="367" y="28"/>
                    </a:lnTo>
                    <a:lnTo>
                      <a:pt x="368" y="38"/>
                    </a:lnTo>
                    <a:lnTo>
                      <a:pt x="369" y="48"/>
                    </a:lnTo>
                    <a:lnTo>
                      <a:pt x="370" y="57"/>
                    </a:lnTo>
                    <a:lnTo>
                      <a:pt x="372" y="67"/>
                    </a:lnTo>
                    <a:lnTo>
                      <a:pt x="373" y="76"/>
                    </a:lnTo>
                    <a:lnTo>
                      <a:pt x="374" y="86"/>
                    </a:lnTo>
                    <a:lnTo>
                      <a:pt x="375" y="96"/>
                    </a:lnTo>
                    <a:lnTo>
                      <a:pt x="375" y="105"/>
                    </a:lnTo>
                    <a:lnTo>
                      <a:pt x="375" y="114"/>
                    </a:lnTo>
                    <a:lnTo>
                      <a:pt x="375" y="123"/>
                    </a:lnTo>
                    <a:lnTo>
                      <a:pt x="374" y="133"/>
                    </a:lnTo>
                    <a:lnTo>
                      <a:pt x="372" y="142"/>
                    </a:lnTo>
                    <a:lnTo>
                      <a:pt x="369" y="151"/>
                    </a:lnTo>
                    <a:lnTo>
                      <a:pt x="365" y="160"/>
                    </a:lnTo>
                    <a:lnTo>
                      <a:pt x="361" y="168"/>
                    </a:lnTo>
                    <a:lnTo>
                      <a:pt x="356" y="176"/>
                    </a:lnTo>
                    <a:lnTo>
                      <a:pt x="351" y="182"/>
                    </a:lnTo>
                    <a:lnTo>
                      <a:pt x="345" y="189"/>
                    </a:lnTo>
                    <a:lnTo>
                      <a:pt x="339" y="195"/>
                    </a:lnTo>
                    <a:lnTo>
                      <a:pt x="332" y="201"/>
                    </a:lnTo>
                    <a:lnTo>
                      <a:pt x="325" y="206"/>
                    </a:lnTo>
                    <a:lnTo>
                      <a:pt x="318" y="211"/>
                    </a:lnTo>
                    <a:lnTo>
                      <a:pt x="310" y="216"/>
                    </a:lnTo>
                    <a:lnTo>
                      <a:pt x="302" y="220"/>
                    </a:lnTo>
                    <a:lnTo>
                      <a:pt x="294" y="225"/>
                    </a:lnTo>
                    <a:lnTo>
                      <a:pt x="286" y="228"/>
                    </a:lnTo>
                    <a:lnTo>
                      <a:pt x="278" y="232"/>
                    </a:lnTo>
                    <a:lnTo>
                      <a:pt x="270" y="236"/>
                    </a:lnTo>
                    <a:lnTo>
                      <a:pt x="263" y="240"/>
                    </a:lnTo>
                    <a:lnTo>
                      <a:pt x="255" y="243"/>
                    </a:lnTo>
                    <a:lnTo>
                      <a:pt x="245" y="247"/>
                    </a:lnTo>
                    <a:lnTo>
                      <a:pt x="235" y="250"/>
                    </a:lnTo>
                    <a:lnTo>
                      <a:pt x="225" y="252"/>
                    </a:lnTo>
                    <a:lnTo>
                      <a:pt x="215" y="254"/>
                    </a:lnTo>
                    <a:lnTo>
                      <a:pt x="203" y="255"/>
                    </a:lnTo>
                    <a:lnTo>
                      <a:pt x="193" y="255"/>
                    </a:lnTo>
                    <a:lnTo>
                      <a:pt x="181" y="256"/>
                    </a:lnTo>
                    <a:lnTo>
                      <a:pt x="170" y="257"/>
                    </a:lnTo>
                    <a:lnTo>
                      <a:pt x="159" y="258"/>
                    </a:lnTo>
                    <a:lnTo>
                      <a:pt x="148" y="260"/>
                    </a:lnTo>
                    <a:lnTo>
                      <a:pt x="137" y="262"/>
                    </a:lnTo>
                    <a:lnTo>
                      <a:pt x="127" y="264"/>
                    </a:lnTo>
                    <a:lnTo>
                      <a:pt x="116" y="268"/>
                    </a:lnTo>
                    <a:lnTo>
                      <a:pt x="106" y="272"/>
                    </a:lnTo>
                    <a:lnTo>
                      <a:pt x="97" y="278"/>
                    </a:lnTo>
                    <a:lnTo>
                      <a:pt x="87" y="284"/>
                    </a:lnTo>
                    <a:lnTo>
                      <a:pt x="78" y="293"/>
                    </a:lnTo>
                    <a:lnTo>
                      <a:pt x="69" y="302"/>
                    </a:lnTo>
                    <a:lnTo>
                      <a:pt x="61" y="312"/>
                    </a:lnTo>
                    <a:lnTo>
                      <a:pt x="53" y="321"/>
                    </a:lnTo>
                    <a:lnTo>
                      <a:pt x="46" y="331"/>
                    </a:lnTo>
                    <a:lnTo>
                      <a:pt x="40" y="342"/>
                    </a:lnTo>
                    <a:lnTo>
                      <a:pt x="34" y="352"/>
                    </a:lnTo>
                    <a:lnTo>
                      <a:pt x="30" y="362"/>
                    </a:lnTo>
                    <a:lnTo>
                      <a:pt x="26" y="373"/>
                    </a:lnTo>
                    <a:lnTo>
                      <a:pt x="21" y="384"/>
                    </a:lnTo>
                    <a:lnTo>
                      <a:pt x="18" y="395"/>
                    </a:lnTo>
                    <a:lnTo>
                      <a:pt x="15" y="406"/>
                    </a:lnTo>
                    <a:lnTo>
                      <a:pt x="13" y="418"/>
                    </a:lnTo>
                    <a:lnTo>
                      <a:pt x="10" y="429"/>
                    </a:lnTo>
                    <a:lnTo>
                      <a:pt x="9" y="441"/>
                    </a:lnTo>
                    <a:lnTo>
                      <a:pt x="7" y="453"/>
                    </a:lnTo>
                    <a:lnTo>
                      <a:pt x="6" y="465"/>
                    </a:lnTo>
                    <a:lnTo>
                      <a:pt x="6" y="477"/>
                    </a:lnTo>
                    <a:lnTo>
                      <a:pt x="5" y="489"/>
                    </a:lnTo>
                    <a:lnTo>
                      <a:pt x="4" y="501"/>
                    </a:lnTo>
                    <a:lnTo>
                      <a:pt x="4" y="513"/>
                    </a:lnTo>
                    <a:lnTo>
                      <a:pt x="4" y="525"/>
                    </a:lnTo>
                    <a:lnTo>
                      <a:pt x="4" y="537"/>
                    </a:lnTo>
                    <a:lnTo>
                      <a:pt x="5" y="550"/>
                    </a:lnTo>
                    <a:lnTo>
                      <a:pt x="5" y="562"/>
                    </a:lnTo>
                    <a:lnTo>
                      <a:pt x="6" y="574"/>
                    </a:lnTo>
                    <a:lnTo>
                      <a:pt x="6" y="586"/>
                    </a:lnTo>
                    <a:lnTo>
                      <a:pt x="6" y="598"/>
                    </a:lnTo>
                    <a:lnTo>
                      <a:pt x="7" y="610"/>
                    </a:lnTo>
                    <a:lnTo>
                      <a:pt x="7" y="622"/>
                    </a:lnTo>
                    <a:lnTo>
                      <a:pt x="7" y="634"/>
                    </a:lnTo>
                    <a:lnTo>
                      <a:pt x="7" y="646"/>
                    </a:lnTo>
                    <a:lnTo>
                      <a:pt x="7" y="660"/>
                    </a:lnTo>
                    <a:lnTo>
                      <a:pt x="7" y="675"/>
                    </a:lnTo>
                    <a:lnTo>
                      <a:pt x="7" y="690"/>
                    </a:lnTo>
                    <a:lnTo>
                      <a:pt x="8" y="705"/>
                    </a:lnTo>
                    <a:lnTo>
                      <a:pt x="8" y="719"/>
                    </a:lnTo>
                    <a:lnTo>
                      <a:pt x="9" y="735"/>
                    </a:lnTo>
                    <a:lnTo>
                      <a:pt x="9" y="749"/>
                    </a:lnTo>
                    <a:lnTo>
                      <a:pt x="9" y="764"/>
                    </a:lnTo>
                    <a:lnTo>
                      <a:pt x="9" y="779"/>
                    </a:lnTo>
                    <a:lnTo>
                      <a:pt x="9" y="793"/>
                    </a:lnTo>
                    <a:lnTo>
                      <a:pt x="8" y="808"/>
                    </a:lnTo>
                    <a:lnTo>
                      <a:pt x="8" y="823"/>
                    </a:lnTo>
                    <a:lnTo>
                      <a:pt x="6" y="837"/>
                    </a:lnTo>
                    <a:lnTo>
                      <a:pt x="5" y="852"/>
                    </a:lnTo>
                    <a:lnTo>
                      <a:pt x="3" y="867"/>
                    </a:lnTo>
                    <a:lnTo>
                      <a:pt x="0" y="881"/>
                    </a:lnTo>
                    <a:lnTo>
                      <a:pt x="181" y="907"/>
                    </a:lnTo>
                    <a:lnTo>
                      <a:pt x="183" y="900"/>
                    </a:lnTo>
                    <a:lnTo>
                      <a:pt x="185" y="893"/>
                    </a:lnTo>
                    <a:lnTo>
                      <a:pt x="186" y="886"/>
                    </a:lnTo>
                    <a:lnTo>
                      <a:pt x="188" y="879"/>
                    </a:lnTo>
                    <a:lnTo>
                      <a:pt x="190" y="872"/>
                    </a:lnTo>
                    <a:lnTo>
                      <a:pt x="191" y="864"/>
                    </a:lnTo>
                    <a:lnTo>
                      <a:pt x="193" y="857"/>
                    </a:lnTo>
                    <a:lnTo>
                      <a:pt x="195" y="850"/>
                    </a:lnTo>
                    <a:lnTo>
                      <a:pt x="195" y="843"/>
                    </a:lnTo>
                    <a:lnTo>
                      <a:pt x="197" y="836"/>
                    </a:lnTo>
                    <a:lnTo>
                      <a:pt x="198" y="828"/>
                    </a:lnTo>
                    <a:lnTo>
                      <a:pt x="198" y="822"/>
                    </a:lnTo>
                    <a:lnTo>
                      <a:pt x="199" y="815"/>
                    </a:lnTo>
                    <a:lnTo>
                      <a:pt x="199" y="809"/>
                    </a:lnTo>
                    <a:lnTo>
                      <a:pt x="199" y="802"/>
                    </a:lnTo>
                    <a:lnTo>
                      <a:pt x="199" y="795"/>
                    </a:lnTo>
                    <a:lnTo>
                      <a:pt x="199" y="804"/>
                    </a:lnTo>
                    <a:lnTo>
                      <a:pt x="200" y="813"/>
                    </a:lnTo>
                    <a:lnTo>
                      <a:pt x="200" y="823"/>
                    </a:lnTo>
                    <a:lnTo>
                      <a:pt x="201" y="832"/>
                    </a:lnTo>
                    <a:lnTo>
                      <a:pt x="202" y="842"/>
                    </a:lnTo>
                    <a:lnTo>
                      <a:pt x="203" y="853"/>
                    </a:lnTo>
                    <a:lnTo>
                      <a:pt x="203" y="863"/>
                    </a:lnTo>
                    <a:lnTo>
                      <a:pt x="205" y="874"/>
                    </a:lnTo>
                    <a:lnTo>
                      <a:pt x="205" y="885"/>
                    </a:lnTo>
                    <a:lnTo>
                      <a:pt x="207" y="896"/>
                    </a:lnTo>
                    <a:lnTo>
                      <a:pt x="207" y="907"/>
                    </a:lnTo>
                    <a:lnTo>
                      <a:pt x="208" y="918"/>
                    </a:lnTo>
                    <a:lnTo>
                      <a:pt x="209" y="929"/>
                    </a:lnTo>
                    <a:lnTo>
                      <a:pt x="210" y="940"/>
                    </a:lnTo>
                    <a:lnTo>
                      <a:pt x="211" y="951"/>
                    </a:lnTo>
                    <a:lnTo>
                      <a:pt x="212" y="963"/>
                    </a:lnTo>
                    <a:lnTo>
                      <a:pt x="212" y="974"/>
                    </a:lnTo>
                    <a:lnTo>
                      <a:pt x="213" y="985"/>
                    </a:lnTo>
                    <a:lnTo>
                      <a:pt x="213" y="995"/>
                    </a:lnTo>
                    <a:lnTo>
                      <a:pt x="213" y="1007"/>
                    </a:lnTo>
                    <a:lnTo>
                      <a:pt x="213" y="1017"/>
                    </a:lnTo>
                    <a:lnTo>
                      <a:pt x="213" y="1028"/>
                    </a:lnTo>
                    <a:lnTo>
                      <a:pt x="212" y="1039"/>
                    </a:lnTo>
                    <a:lnTo>
                      <a:pt x="212" y="1049"/>
                    </a:lnTo>
                    <a:lnTo>
                      <a:pt x="211" y="1059"/>
                    </a:lnTo>
                    <a:lnTo>
                      <a:pt x="209" y="1068"/>
                    </a:lnTo>
                    <a:lnTo>
                      <a:pt x="208" y="1078"/>
                    </a:lnTo>
                    <a:lnTo>
                      <a:pt x="206" y="1087"/>
                    </a:lnTo>
                    <a:lnTo>
                      <a:pt x="203" y="1096"/>
                    </a:lnTo>
                    <a:lnTo>
                      <a:pt x="201" y="1104"/>
                    </a:lnTo>
                    <a:lnTo>
                      <a:pt x="198" y="1112"/>
                    </a:lnTo>
                    <a:lnTo>
                      <a:pt x="195" y="1120"/>
                    </a:lnTo>
                    <a:lnTo>
                      <a:pt x="189" y="1133"/>
                    </a:lnTo>
                    <a:lnTo>
                      <a:pt x="183" y="1144"/>
                    </a:lnTo>
                    <a:lnTo>
                      <a:pt x="177" y="1154"/>
                    </a:lnTo>
                    <a:lnTo>
                      <a:pt x="171" y="1164"/>
                    </a:lnTo>
                    <a:lnTo>
                      <a:pt x="165" y="1172"/>
                    </a:lnTo>
                    <a:lnTo>
                      <a:pt x="159" y="1180"/>
                    </a:lnTo>
                    <a:lnTo>
                      <a:pt x="154" y="1189"/>
                    </a:lnTo>
                    <a:lnTo>
                      <a:pt x="149" y="1196"/>
                    </a:lnTo>
                    <a:lnTo>
                      <a:pt x="144" y="1204"/>
                    </a:lnTo>
                    <a:lnTo>
                      <a:pt x="139" y="1212"/>
                    </a:lnTo>
                    <a:lnTo>
                      <a:pt x="135" y="1221"/>
                    </a:lnTo>
                    <a:lnTo>
                      <a:pt x="131" y="1230"/>
                    </a:lnTo>
                    <a:lnTo>
                      <a:pt x="127" y="1240"/>
                    </a:lnTo>
                    <a:lnTo>
                      <a:pt x="124" y="1251"/>
                    </a:lnTo>
                    <a:lnTo>
                      <a:pt x="121" y="1263"/>
                    </a:lnTo>
                    <a:lnTo>
                      <a:pt x="117" y="1276"/>
                    </a:lnTo>
                    <a:lnTo>
                      <a:pt x="105" y="1328"/>
                    </a:lnTo>
                    <a:lnTo>
                      <a:pt x="104" y="1347"/>
                    </a:lnTo>
                    <a:lnTo>
                      <a:pt x="102" y="1366"/>
                    </a:lnTo>
                    <a:lnTo>
                      <a:pt x="101" y="1384"/>
                    </a:lnTo>
                    <a:lnTo>
                      <a:pt x="99" y="1402"/>
                    </a:lnTo>
                    <a:lnTo>
                      <a:pt x="97" y="1420"/>
                    </a:lnTo>
                    <a:lnTo>
                      <a:pt x="95" y="1437"/>
                    </a:lnTo>
                    <a:lnTo>
                      <a:pt x="94" y="1454"/>
                    </a:lnTo>
                    <a:lnTo>
                      <a:pt x="92" y="1470"/>
                    </a:lnTo>
                    <a:lnTo>
                      <a:pt x="90" y="1487"/>
                    </a:lnTo>
                    <a:lnTo>
                      <a:pt x="88" y="1503"/>
                    </a:lnTo>
                    <a:lnTo>
                      <a:pt x="86" y="1520"/>
                    </a:lnTo>
                    <a:lnTo>
                      <a:pt x="85" y="1536"/>
                    </a:lnTo>
                    <a:lnTo>
                      <a:pt x="83" y="1551"/>
                    </a:lnTo>
                    <a:lnTo>
                      <a:pt x="82" y="1568"/>
                    </a:lnTo>
                    <a:lnTo>
                      <a:pt x="81" y="1583"/>
                    </a:lnTo>
                    <a:lnTo>
                      <a:pt x="80" y="1599"/>
                    </a:lnTo>
                    <a:lnTo>
                      <a:pt x="80" y="1615"/>
                    </a:lnTo>
                    <a:lnTo>
                      <a:pt x="80" y="1632"/>
                    </a:lnTo>
                    <a:lnTo>
                      <a:pt x="80" y="1648"/>
                    </a:lnTo>
                    <a:lnTo>
                      <a:pt x="81" y="1664"/>
                    </a:lnTo>
                    <a:lnTo>
                      <a:pt x="82" y="1681"/>
                    </a:lnTo>
                    <a:lnTo>
                      <a:pt x="84" y="1698"/>
                    </a:lnTo>
                    <a:lnTo>
                      <a:pt x="87" y="1714"/>
                    </a:lnTo>
                    <a:lnTo>
                      <a:pt x="89" y="1732"/>
                    </a:lnTo>
                    <a:lnTo>
                      <a:pt x="93" y="1749"/>
                    </a:lnTo>
                    <a:lnTo>
                      <a:pt x="97" y="1768"/>
                    </a:lnTo>
                    <a:lnTo>
                      <a:pt x="102" y="1786"/>
                    </a:lnTo>
                    <a:lnTo>
                      <a:pt x="107" y="1804"/>
                    </a:lnTo>
                    <a:lnTo>
                      <a:pt x="114" y="1823"/>
                    </a:lnTo>
                    <a:lnTo>
                      <a:pt x="121" y="1843"/>
                    </a:lnTo>
                    <a:lnTo>
                      <a:pt x="129" y="1863"/>
                    </a:lnTo>
                    <a:lnTo>
                      <a:pt x="138" y="1884"/>
                    </a:lnTo>
                    <a:lnTo>
                      <a:pt x="139" y="1886"/>
                    </a:lnTo>
                    <a:lnTo>
                      <a:pt x="140" y="1890"/>
                    </a:lnTo>
                    <a:lnTo>
                      <a:pt x="141" y="1894"/>
                    </a:lnTo>
                    <a:lnTo>
                      <a:pt x="143" y="1899"/>
                    </a:lnTo>
                    <a:lnTo>
                      <a:pt x="145" y="1904"/>
                    </a:lnTo>
                    <a:lnTo>
                      <a:pt x="147" y="1910"/>
                    </a:lnTo>
                    <a:lnTo>
                      <a:pt x="149" y="1916"/>
                    </a:lnTo>
                    <a:lnTo>
                      <a:pt x="151" y="1922"/>
                    </a:lnTo>
                    <a:lnTo>
                      <a:pt x="153" y="1928"/>
                    </a:lnTo>
                    <a:lnTo>
                      <a:pt x="154" y="1934"/>
                    </a:lnTo>
                    <a:lnTo>
                      <a:pt x="156" y="1940"/>
                    </a:lnTo>
                    <a:lnTo>
                      <a:pt x="158" y="1946"/>
                    </a:lnTo>
                    <a:lnTo>
                      <a:pt x="159" y="1951"/>
                    </a:lnTo>
                    <a:lnTo>
                      <a:pt x="161" y="1956"/>
                    </a:lnTo>
                    <a:lnTo>
                      <a:pt x="163" y="1961"/>
                    </a:lnTo>
                    <a:lnTo>
                      <a:pt x="163" y="1964"/>
                    </a:lnTo>
                    <a:lnTo>
                      <a:pt x="495" y="1966"/>
                    </a:lnTo>
                    <a:lnTo>
                      <a:pt x="495" y="1959"/>
                    </a:lnTo>
                    <a:lnTo>
                      <a:pt x="495" y="1953"/>
                    </a:lnTo>
                    <a:lnTo>
                      <a:pt x="495" y="1947"/>
                    </a:lnTo>
                    <a:lnTo>
                      <a:pt x="495" y="1942"/>
                    </a:lnTo>
                    <a:lnTo>
                      <a:pt x="494" y="1937"/>
                    </a:lnTo>
                    <a:lnTo>
                      <a:pt x="494" y="1932"/>
                    </a:lnTo>
                    <a:lnTo>
                      <a:pt x="494" y="1927"/>
                    </a:lnTo>
                    <a:lnTo>
                      <a:pt x="494" y="1923"/>
                    </a:lnTo>
                    <a:lnTo>
                      <a:pt x="494" y="1919"/>
                    </a:lnTo>
                    <a:lnTo>
                      <a:pt x="494" y="1915"/>
                    </a:lnTo>
                    <a:lnTo>
                      <a:pt x="494" y="1911"/>
                    </a:lnTo>
                    <a:lnTo>
                      <a:pt x="493" y="1906"/>
                    </a:lnTo>
                    <a:lnTo>
                      <a:pt x="493" y="1902"/>
                    </a:lnTo>
                    <a:lnTo>
                      <a:pt x="493" y="1898"/>
                    </a:lnTo>
                    <a:lnTo>
                      <a:pt x="493" y="1893"/>
                    </a:lnTo>
                    <a:lnTo>
                      <a:pt x="493" y="1888"/>
                    </a:lnTo>
                    <a:lnTo>
                      <a:pt x="493" y="1818"/>
                    </a:lnTo>
                    <a:lnTo>
                      <a:pt x="493" y="1792"/>
                    </a:lnTo>
                    <a:lnTo>
                      <a:pt x="503" y="1710"/>
                    </a:lnTo>
                    <a:lnTo>
                      <a:pt x="502" y="1718"/>
                    </a:lnTo>
                    <a:lnTo>
                      <a:pt x="502" y="1726"/>
                    </a:lnTo>
                    <a:lnTo>
                      <a:pt x="502" y="1734"/>
                    </a:lnTo>
                    <a:lnTo>
                      <a:pt x="503" y="1742"/>
                    </a:lnTo>
                    <a:lnTo>
                      <a:pt x="504" y="1750"/>
                    </a:lnTo>
                    <a:lnTo>
                      <a:pt x="505" y="1759"/>
                    </a:lnTo>
                    <a:lnTo>
                      <a:pt x="506" y="1768"/>
                    </a:lnTo>
                    <a:lnTo>
                      <a:pt x="507" y="1778"/>
                    </a:lnTo>
                    <a:lnTo>
                      <a:pt x="509" y="1788"/>
                    </a:lnTo>
                    <a:lnTo>
                      <a:pt x="510" y="1798"/>
                    </a:lnTo>
                    <a:lnTo>
                      <a:pt x="511" y="1809"/>
                    </a:lnTo>
                    <a:lnTo>
                      <a:pt x="512" y="1821"/>
                    </a:lnTo>
                    <a:lnTo>
                      <a:pt x="513" y="1833"/>
                    </a:lnTo>
                    <a:lnTo>
                      <a:pt x="513" y="1846"/>
                    </a:lnTo>
                    <a:lnTo>
                      <a:pt x="514" y="1859"/>
                    </a:lnTo>
                    <a:lnTo>
                      <a:pt x="513" y="1874"/>
                    </a:lnTo>
                    <a:lnTo>
                      <a:pt x="515" y="1963"/>
                    </a:lnTo>
                    <a:lnTo>
                      <a:pt x="841" y="1963"/>
                    </a:lnTo>
                    <a:lnTo>
                      <a:pt x="842" y="1961"/>
                    </a:lnTo>
                    <a:lnTo>
                      <a:pt x="843" y="1957"/>
                    </a:lnTo>
                    <a:lnTo>
                      <a:pt x="844" y="1953"/>
                    </a:lnTo>
                    <a:lnTo>
                      <a:pt x="845" y="1950"/>
                    </a:lnTo>
                    <a:lnTo>
                      <a:pt x="847" y="1941"/>
                    </a:lnTo>
                    <a:lnTo>
                      <a:pt x="850" y="1931"/>
                    </a:lnTo>
                    <a:lnTo>
                      <a:pt x="852" y="1921"/>
                    </a:lnTo>
                    <a:lnTo>
                      <a:pt x="855" y="1909"/>
                    </a:lnTo>
                    <a:lnTo>
                      <a:pt x="858" y="1899"/>
                    </a:lnTo>
                    <a:lnTo>
                      <a:pt x="861" y="1889"/>
                    </a:lnTo>
                    <a:lnTo>
                      <a:pt x="863" y="1881"/>
                    </a:lnTo>
                    <a:lnTo>
                      <a:pt x="865" y="1875"/>
                    </a:lnTo>
                    <a:lnTo>
                      <a:pt x="874" y="1853"/>
                    </a:lnTo>
                    <a:lnTo>
                      <a:pt x="882" y="1831"/>
                    </a:lnTo>
                    <a:lnTo>
                      <a:pt x="888" y="1810"/>
                    </a:lnTo>
                    <a:lnTo>
                      <a:pt x="894" y="1790"/>
                    </a:lnTo>
                    <a:lnTo>
                      <a:pt x="899" y="1770"/>
                    </a:lnTo>
                    <a:lnTo>
                      <a:pt x="903" y="1751"/>
                    </a:lnTo>
                    <a:lnTo>
                      <a:pt x="906" y="1732"/>
                    </a:lnTo>
                    <a:lnTo>
                      <a:pt x="909" y="1713"/>
                    </a:lnTo>
                    <a:lnTo>
                      <a:pt x="911" y="1695"/>
                    </a:lnTo>
                    <a:lnTo>
                      <a:pt x="912" y="1677"/>
                    </a:lnTo>
                    <a:lnTo>
                      <a:pt x="913" y="1660"/>
                    </a:lnTo>
                    <a:lnTo>
                      <a:pt x="913" y="1643"/>
                    </a:lnTo>
                    <a:lnTo>
                      <a:pt x="913" y="1625"/>
                    </a:lnTo>
                    <a:lnTo>
                      <a:pt x="912" y="1609"/>
                    </a:lnTo>
                    <a:lnTo>
                      <a:pt x="911" y="1592"/>
                    </a:lnTo>
                    <a:lnTo>
                      <a:pt x="909" y="1575"/>
                    </a:lnTo>
                    <a:lnTo>
                      <a:pt x="907" y="1559"/>
                    </a:lnTo>
                    <a:lnTo>
                      <a:pt x="905" y="1542"/>
                    </a:lnTo>
                    <a:lnTo>
                      <a:pt x="903" y="1526"/>
                    </a:lnTo>
                    <a:lnTo>
                      <a:pt x="900" y="1510"/>
                    </a:lnTo>
                    <a:lnTo>
                      <a:pt x="897" y="1493"/>
                    </a:lnTo>
                    <a:lnTo>
                      <a:pt x="894" y="1476"/>
                    </a:lnTo>
                    <a:lnTo>
                      <a:pt x="891" y="1459"/>
                    </a:lnTo>
                    <a:lnTo>
                      <a:pt x="888" y="1442"/>
                    </a:lnTo>
                    <a:lnTo>
                      <a:pt x="885" y="1424"/>
                    </a:lnTo>
                    <a:lnTo>
                      <a:pt x="882" y="1406"/>
                    </a:lnTo>
                    <a:lnTo>
                      <a:pt x="879" y="1388"/>
                    </a:lnTo>
                    <a:lnTo>
                      <a:pt x="876" y="1370"/>
                    </a:lnTo>
                    <a:lnTo>
                      <a:pt x="874" y="1351"/>
                    </a:lnTo>
                    <a:lnTo>
                      <a:pt x="871" y="1331"/>
                    </a:lnTo>
                    <a:lnTo>
                      <a:pt x="869" y="1311"/>
                    </a:lnTo>
                    <a:lnTo>
                      <a:pt x="867" y="1291"/>
                    </a:lnTo>
                    <a:lnTo>
                      <a:pt x="858" y="1268"/>
                    </a:lnTo>
                    <a:lnTo>
                      <a:pt x="855" y="1254"/>
                    </a:lnTo>
                    <a:lnTo>
                      <a:pt x="853" y="1242"/>
                    </a:lnTo>
                    <a:lnTo>
                      <a:pt x="850" y="1231"/>
                    </a:lnTo>
                    <a:lnTo>
                      <a:pt x="846" y="1221"/>
                    </a:lnTo>
                    <a:lnTo>
                      <a:pt x="843" y="1212"/>
                    </a:lnTo>
                    <a:lnTo>
                      <a:pt x="840" y="1204"/>
                    </a:lnTo>
                    <a:lnTo>
                      <a:pt x="836" y="1195"/>
                    </a:lnTo>
                    <a:lnTo>
                      <a:pt x="833" y="1187"/>
                    </a:lnTo>
                    <a:lnTo>
                      <a:pt x="828" y="1179"/>
                    </a:lnTo>
                    <a:lnTo>
                      <a:pt x="824" y="1171"/>
                    </a:lnTo>
                    <a:lnTo>
                      <a:pt x="820" y="1163"/>
                    </a:lnTo>
                    <a:lnTo>
                      <a:pt x="814" y="1154"/>
                    </a:lnTo>
                    <a:lnTo>
                      <a:pt x="810" y="1145"/>
                    </a:lnTo>
                    <a:lnTo>
                      <a:pt x="804" y="1135"/>
                    </a:lnTo>
                    <a:lnTo>
                      <a:pt x="799" y="1124"/>
                    </a:lnTo>
                    <a:lnTo>
                      <a:pt x="792" y="1112"/>
                    </a:lnTo>
                    <a:lnTo>
                      <a:pt x="789" y="1104"/>
                    </a:lnTo>
                    <a:lnTo>
                      <a:pt x="786" y="1095"/>
                    </a:lnTo>
                    <a:lnTo>
                      <a:pt x="784" y="1087"/>
                    </a:lnTo>
                    <a:lnTo>
                      <a:pt x="782" y="1078"/>
                    </a:lnTo>
                    <a:lnTo>
                      <a:pt x="780" y="1069"/>
                    </a:lnTo>
                    <a:lnTo>
                      <a:pt x="779" y="1059"/>
                    </a:lnTo>
                    <a:lnTo>
                      <a:pt x="778" y="1050"/>
                    </a:lnTo>
                    <a:lnTo>
                      <a:pt x="777" y="1039"/>
                    </a:lnTo>
                    <a:lnTo>
                      <a:pt x="776" y="1029"/>
                    </a:lnTo>
                    <a:lnTo>
                      <a:pt x="776" y="1019"/>
                    </a:lnTo>
                    <a:lnTo>
                      <a:pt x="776" y="1008"/>
                    </a:lnTo>
                    <a:lnTo>
                      <a:pt x="776" y="997"/>
                    </a:lnTo>
                    <a:lnTo>
                      <a:pt x="777" y="986"/>
                    </a:lnTo>
                    <a:lnTo>
                      <a:pt x="777" y="975"/>
                    </a:lnTo>
                    <a:lnTo>
                      <a:pt x="778" y="964"/>
                    </a:lnTo>
                    <a:lnTo>
                      <a:pt x="779" y="953"/>
                    </a:lnTo>
                    <a:lnTo>
                      <a:pt x="780" y="942"/>
                    </a:lnTo>
                    <a:lnTo>
                      <a:pt x="781" y="930"/>
                    </a:lnTo>
                    <a:lnTo>
                      <a:pt x="782" y="919"/>
                    </a:lnTo>
                    <a:lnTo>
                      <a:pt x="783" y="908"/>
                    </a:lnTo>
                    <a:lnTo>
                      <a:pt x="784" y="897"/>
                    </a:lnTo>
                    <a:lnTo>
                      <a:pt x="786" y="886"/>
                    </a:lnTo>
                    <a:lnTo>
                      <a:pt x="787" y="875"/>
                    </a:lnTo>
                    <a:lnTo>
                      <a:pt x="788" y="864"/>
                    </a:lnTo>
                    <a:lnTo>
                      <a:pt x="789" y="854"/>
                    </a:lnTo>
                    <a:lnTo>
                      <a:pt x="790" y="843"/>
                    </a:lnTo>
                    <a:lnTo>
                      <a:pt x="791" y="833"/>
                    </a:lnTo>
                    <a:lnTo>
                      <a:pt x="792" y="823"/>
                    </a:lnTo>
                    <a:lnTo>
                      <a:pt x="792" y="814"/>
                    </a:lnTo>
                    <a:lnTo>
                      <a:pt x="794" y="804"/>
                    </a:lnTo>
                    <a:lnTo>
                      <a:pt x="794" y="795"/>
                    </a:lnTo>
                    <a:lnTo>
                      <a:pt x="794" y="787"/>
                    </a:lnTo>
                    <a:lnTo>
                      <a:pt x="796" y="794"/>
                    </a:lnTo>
                    <a:lnTo>
                      <a:pt x="796" y="799"/>
                    </a:lnTo>
                    <a:lnTo>
                      <a:pt x="796" y="805"/>
                    </a:lnTo>
                    <a:lnTo>
                      <a:pt x="796" y="811"/>
                    </a:lnTo>
                    <a:lnTo>
                      <a:pt x="796" y="816"/>
                    </a:lnTo>
                    <a:lnTo>
                      <a:pt x="797" y="822"/>
                    </a:lnTo>
                    <a:lnTo>
                      <a:pt x="798" y="828"/>
                    </a:lnTo>
                    <a:lnTo>
                      <a:pt x="798" y="833"/>
                    </a:lnTo>
                    <a:lnTo>
                      <a:pt x="799" y="840"/>
                    </a:lnTo>
                    <a:lnTo>
                      <a:pt x="800" y="845"/>
                    </a:lnTo>
                    <a:lnTo>
                      <a:pt x="802" y="851"/>
                    </a:lnTo>
                    <a:lnTo>
                      <a:pt x="803" y="858"/>
                    </a:lnTo>
                    <a:lnTo>
                      <a:pt x="804" y="863"/>
                    </a:lnTo>
                    <a:lnTo>
                      <a:pt x="806" y="870"/>
                    </a:lnTo>
                    <a:lnTo>
                      <a:pt x="807" y="876"/>
                    </a:lnTo>
                    <a:lnTo>
                      <a:pt x="808" y="882"/>
                    </a:lnTo>
                    <a:lnTo>
                      <a:pt x="810" y="888"/>
                    </a:lnTo>
                    <a:lnTo>
                      <a:pt x="993" y="86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7" name="Freeform 105">
                <a:extLst>
                  <a:ext uri="{FF2B5EF4-FFF2-40B4-BE49-F238E27FC236}">
                    <a16:creationId xmlns:a16="http://schemas.microsoft.com/office/drawing/2014/main" id="{20A1A9FA-68DE-6673-8C8B-F787FA8D6084}"/>
                  </a:ext>
                </a:extLst>
              </p:cNvPr>
              <p:cNvSpPr>
                <a:spLocks/>
              </p:cNvSpPr>
              <p:nvPr/>
            </p:nvSpPr>
            <p:spPr bwMode="auto">
              <a:xfrm>
                <a:off x="4347" y="1716"/>
                <a:ext cx="41" cy="19"/>
              </a:xfrm>
              <a:custGeom>
                <a:avLst/>
                <a:gdLst>
                  <a:gd name="T0" fmla="*/ 0 w 41"/>
                  <a:gd name="T1" fmla="*/ 7 h 19"/>
                  <a:gd name="T2" fmla="*/ 2 w 41"/>
                  <a:gd name="T3" fmla="*/ 11 h 19"/>
                  <a:gd name="T4" fmla="*/ 5 w 41"/>
                  <a:gd name="T5" fmla="*/ 14 h 19"/>
                  <a:gd name="T6" fmla="*/ 9 w 41"/>
                  <a:gd name="T7" fmla="*/ 17 h 19"/>
                  <a:gd name="T8" fmla="*/ 14 w 41"/>
                  <a:gd name="T9" fmla="*/ 18 h 19"/>
                  <a:gd name="T10" fmla="*/ 18 w 41"/>
                  <a:gd name="T11" fmla="*/ 18 h 19"/>
                  <a:gd name="T12" fmla="*/ 23 w 41"/>
                  <a:gd name="T13" fmla="*/ 18 h 19"/>
                  <a:gd name="T14" fmla="*/ 28 w 41"/>
                  <a:gd name="T15" fmla="*/ 16 h 19"/>
                  <a:gd name="T16" fmla="*/ 31 w 41"/>
                  <a:gd name="T17" fmla="*/ 14 h 19"/>
                  <a:gd name="T18" fmla="*/ 32 w 41"/>
                  <a:gd name="T19" fmla="*/ 13 h 19"/>
                  <a:gd name="T20" fmla="*/ 34 w 41"/>
                  <a:gd name="T21" fmla="*/ 12 h 19"/>
                  <a:gd name="T22" fmla="*/ 35 w 41"/>
                  <a:gd name="T23" fmla="*/ 10 h 19"/>
                  <a:gd name="T24" fmla="*/ 37 w 41"/>
                  <a:gd name="T25" fmla="*/ 8 h 19"/>
                  <a:gd name="T26" fmla="*/ 38 w 41"/>
                  <a:gd name="T27" fmla="*/ 7 h 19"/>
                  <a:gd name="T28" fmla="*/ 39 w 41"/>
                  <a:gd name="T29" fmla="*/ 4 h 19"/>
                  <a:gd name="T30" fmla="*/ 40 w 41"/>
                  <a:gd name="T31" fmla="*/ 2 h 19"/>
                  <a:gd name="T32" fmla="*/ 40 w 41"/>
                  <a:gd name="T33" fmla="*/ 0 h 19"/>
                  <a:gd name="T34" fmla="*/ 0 w 41"/>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lnTo>
                      <a:pt x="0" y="7"/>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8" name="Freeform 106">
                <a:extLst>
                  <a:ext uri="{FF2B5EF4-FFF2-40B4-BE49-F238E27FC236}">
                    <a16:creationId xmlns:a16="http://schemas.microsoft.com/office/drawing/2014/main" id="{999BEF62-E712-F16E-9E7B-0EE65C47C9D4}"/>
                  </a:ext>
                </a:extLst>
              </p:cNvPr>
              <p:cNvSpPr>
                <a:spLocks/>
              </p:cNvSpPr>
              <p:nvPr/>
            </p:nvSpPr>
            <p:spPr bwMode="auto">
              <a:xfrm>
                <a:off x="4347" y="1716"/>
                <a:ext cx="41" cy="19"/>
              </a:xfrm>
              <a:custGeom>
                <a:avLst/>
                <a:gdLst>
                  <a:gd name="T0" fmla="*/ 0 w 41"/>
                  <a:gd name="T1" fmla="*/ 7 h 19"/>
                  <a:gd name="T2" fmla="*/ 0 w 41"/>
                  <a:gd name="T3" fmla="*/ 7 h 19"/>
                  <a:gd name="T4" fmla="*/ 2 w 41"/>
                  <a:gd name="T5" fmla="*/ 11 h 19"/>
                  <a:gd name="T6" fmla="*/ 5 w 41"/>
                  <a:gd name="T7" fmla="*/ 14 h 19"/>
                  <a:gd name="T8" fmla="*/ 9 w 41"/>
                  <a:gd name="T9" fmla="*/ 17 h 19"/>
                  <a:gd name="T10" fmla="*/ 14 w 41"/>
                  <a:gd name="T11" fmla="*/ 18 h 19"/>
                  <a:gd name="T12" fmla="*/ 18 w 41"/>
                  <a:gd name="T13" fmla="*/ 18 h 19"/>
                  <a:gd name="T14" fmla="*/ 23 w 41"/>
                  <a:gd name="T15" fmla="*/ 18 h 19"/>
                  <a:gd name="T16" fmla="*/ 28 w 41"/>
                  <a:gd name="T17" fmla="*/ 16 h 19"/>
                  <a:gd name="T18" fmla="*/ 31 w 41"/>
                  <a:gd name="T19" fmla="*/ 14 h 19"/>
                  <a:gd name="T20" fmla="*/ 32 w 41"/>
                  <a:gd name="T21" fmla="*/ 13 h 19"/>
                  <a:gd name="T22" fmla="*/ 34 w 41"/>
                  <a:gd name="T23" fmla="*/ 12 h 19"/>
                  <a:gd name="T24" fmla="*/ 35 w 41"/>
                  <a:gd name="T25" fmla="*/ 10 h 19"/>
                  <a:gd name="T26" fmla="*/ 37 w 41"/>
                  <a:gd name="T27" fmla="*/ 8 h 19"/>
                  <a:gd name="T28" fmla="*/ 38 w 41"/>
                  <a:gd name="T29" fmla="*/ 7 h 19"/>
                  <a:gd name="T30" fmla="*/ 39 w 41"/>
                  <a:gd name="T31" fmla="*/ 4 h 19"/>
                  <a:gd name="T32" fmla="*/ 40 w 41"/>
                  <a:gd name="T33" fmla="*/ 2 h 19"/>
                  <a:gd name="T34" fmla="*/ 40 w 41"/>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9">
                    <a:moveTo>
                      <a:pt x="0" y="7"/>
                    </a:moveTo>
                    <a:lnTo>
                      <a:pt x="0" y="7"/>
                    </a:lnTo>
                    <a:lnTo>
                      <a:pt x="2" y="11"/>
                    </a:lnTo>
                    <a:lnTo>
                      <a:pt x="5" y="14"/>
                    </a:lnTo>
                    <a:lnTo>
                      <a:pt x="9" y="17"/>
                    </a:lnTo>
                    <a:lnTo>
                      <a:pt x="14" y="18"/>
                    </a:lnTo>
                    <a:lnTo>
                      <a:pt x="18" y="18"/>
                    </a:lnTo>
                    <a:lnTo>
                      <a:pt x="23" y="18"/>
                    </a:lnTo>
                    <a:lnTo>
                      <a:pt x="28" y="16"/>
                    </a:lnTo>
                    <a:lnTo>
                      <a:pt x="31" y="14"/>
                    </a:lnTo>
                    <a:lnTo>
                      <a:pt x="32" y="13"/>
                    </a:lnTo>
                    <a:lnTo>
                      <a:pt x="34" y="12"/>
                    </a:lnTo>
                    <a:lnTo>
                      <a:pt x="35" y="10"/>
                    </a:lnTo>
                    <a:lnTo>
                      <a:pt x="37" y="8"/>
                    </a:lnTo>
                    <a:lnTo>
                      <a:pt x="38" y="7"/>
                    </a:lnTo>
                    <a:lnTo>
                      <a:pt x="39" y="4"/>
                    </a:lnTo>
                    <a:lnTo>
                      <a:pt x="40" y="2"/>
                    </a:lnTo>
                    <a:lnTo>
                      <a:pt x="4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49" name="Freeform 107">
                <a:extLst>
                  <a:ext uri="{FF2B5EF4-FFF2-40B4-BE49-F238E27FC236}">
                    <a16:creationId xmlns:a16="http://schemas.microsoft.com/office/drawing/2014/main" id="{9A25DE51-3B31-6594-93EF-4DDE7806FAE9}"/>
                  </a:ext>
                </a:extLst>
              </p:cNvPr>
              <p:cNvSpPr>
                <a:spLocks/>
              </p:cNvSpPr>
              <p:nvPr/>
            </p:nvSpPr>
            <p:spPr bwMode="auto">
              <a:xfrm>
                <a:off x="4041" y="1720"/>
                <a:ext cx="107" cy="97"/>
              </a:xfrm>
              <a:custGeom>
                <a:avLst/>
                <a:gdLst>
                  <a:gd name="T0" fmla="*/ 56 w 107"/>
                  <a:gd name="T1" fmla="*/ 0 h 97"/>
                  <a:gd name="T2" fmla="*/ 62 w 107"/>
                  <a:gd name="T3" fmla="*/ 5 h 97"/>
                  <a:gd name="T4" fmla="*/ 67 w 107"/>
                  <a:gd name="T5" fmla="*/ 10 h 97"/>
                  <a:gd name="T6" fmla="*/ 72 w 107"/>
                  <a:gd name="T7" fmla="*/ 14 h 97"/>
                  <a:gd name="T8" fmla="*/ 79 w 107"/>
                  <a:gd name="T9" fmla="*/ 16 h 97"/>
                  <a:gd name="T10" fmla="*/ 85 w 107"/>
                  <a:gd name="T11" fmla="*/ 18 h 97"/>
                  <a:gd name="T12" fmla="*/ 92 w 107"/>
                  <a:gd name="T13" fmla="*/ 19 h 97"/>
                  <a:gd name="T14" fmla="*/ 99 w 107"/>
                  <a:gd name="T15" fmla="*/ 20 h 97"/>
                  <a:gd name="T16" fmla="*/ 106 w 107"/>
                  <a:gd name="T17" fmla="*/ 20 h 97"/>
                  <a:gd name="T18" fmla="*/ 99 w 107"/>
                  <a:gd name="T19" fmla="*/ 24 h 97"/>
                  <a:gd name="T20" fmla="*/ 91 w 107"/>
                  <a:gd name="T21" fmla="*/ 27 h 97"/>
                  <a:gd name="T22" fmla="*/ 84 w 107"/>
                  <a:gd name="T23" fmla="*/ 31 h 97"/>
                  <a:gd name="T24" fmla="*/ 77 w 107"/>
                  <a:gd name="T25" fmla="*/ 36 h 97"/>
                  <a:gd name="T26" fmla="*/ 70 w 107"/>
                  <a:gd name="T27" fmla="*/ 39 h 97"/>
                  <a:gd name="T28" fmla="*/ 63 w 107"/>
                  <a:gd name="T29" fmla="*/ 44 h 97"/>
                  <a:gd name="T30" fmla="*/ 56 w 107"/>
                  <a:gd name="T31" fmla="*/ 48 h 97"/>
                  <a:gd name="T32" fmla="*/ 49 w 107"/>
                  <a:gd name="T33" fmla="*/ 53 h 97"/>
                  <a:gd name="T34" fmla="*/ 42 w 107"/>
                  <a:gd name="T35" fmla="*/ 58 h 97"/>
                  <a:gd name="T36" fmla="*/ 36 w 107"/>
                  <a:gd name="T37" fmla="*/ 63 h 97"/>
                  <a:gd name="T38" fmla="*/ 30 w 107"/>
                  <a:gd name="T39" fmla="*/ 68 h 97"/>
                  <a:gd name="T40" fmla="*/ 23 w 107"/>
                  <a:gd name="T41" fmla="*/ 73 h 97"/>
                  <a:gd name="T42" fmla="*/ 18 w 107"/>
                  <a:gd name="T43" fmla="*/ 78 h 97"/>
                  <a:gd name="T44" fmla="*/ 12 w 107"/>
                  <a:gd name="T45" fmla="*/ 84 h 97"/>
                  <a:gd name="T46" fmla="*/ 6 w 107"/>
                  <a:gd name="T47" fmla="*/ 90 h 97"/>
                  <a:gd name="T48" fmla="*/ 0 w 107"/>
                  <a:gd name="T49" fmla="*/ 96 h 97"/>
                  <a:gd name="T50" fmla="*/ 4 w 107"/>
                  <a:gd name="T51" fmla="*/ 90 h 97"/>
                  <a:gd name="T52" fmla="*/ 9 w 107"/>
                  <a:gd name="T53" fmla="*/ 85 h 97"/>
                  <a:gd name="T54" fmla="*/ 14 w 107"/>
                  <a:gd name="T55" fmla="*/ 79 h 97"/>
                  <a:gd name="T56" fmla="*/ 19 w 107"/>
                  <a:gd name="T57" fmla="*/ 74 h 97"/>
                  <a:gd name="T58" fmla="*/ 25 w 107"/>
                  <a:gd name="T59" fmla="*/ 68 h 97"/>
                  <a:gd name="T60" fmla="*/ 30 w 107"/>
                  <a:gd name="T61" fmla="*/ 63 h 97"/>
                  <a:gd name="T62" fmla="*/ 35 w 107"/>
                  <a:gd name="T63" fmla="*/ 58 h 97"/>
                  <a:gd name="T64" fmla="*/ 40 w 107"/>
                  <a:gd name="T65" fmla="*/ 52 h 97"/>
                  <a:gd name="T66" fmla="*/ 45 w 107"/>
                  <a:gd name="T67" fmla="*/ 46 h 97"/>
                  <a:gd name="T68" fmla="*/ 49 w 107"/>
                  <a:gd name="T69" fmla="*/ 40 h 97"/>
                  <a:gd name="T70" fmla="*/ 52 w 107"/>
                  <a:gd name="T71" fmla="*/ 34 h 97"/>
                  <a:gd name="T72" fmla="*/ 55 w 107"/>
                  <a:gd name="T73" fmla="*/ 28 h 97"/>
                  <a:gd name="T74" fmla="*/ 57 w 107"/>
                  <a:gd name="T75" fmla="*/ 21 h 97"/>
                  <a:gd name="T76" fmla="*/ 58 w 107"/>
                  <a:gd name="T77" fmla="*/ 14 h 97"/>
                  <a:gd name="T78" fmla="*/ 58 w 107"/>
                  <a:gd name="T79" fmla="*/ 7 h 97"/>
                  <a:gd name="T80" fmla="*/ 56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6" y="0"/>
                    </a:move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0" name="Freeform 108">
                <a:extLst>
                  <a:ext uri="{FF2B5EF4-FFF2-40B4-BE49-F238E27FC236}">
                    <a16:creationId xmlns:a16="http://schemas.microsoft.com/office/drawing/2014/main" id="{A6ACE666-048D-EE7A-3920-9EDEAD41C073}"/>
                  </a:ext>
                </a:extLst>
              </p:cNvPr>
              <p:cNvSpPr>
                <a:spLocks/>
              </p:cNvSpPr>
              <p:nvPr/>
            </p:nvSpPr>
            <p:spPr bwMode="auto">
              <a:xfrm>
                <a:off x="4041" y="1720"/>
                <a:ext cx="107" cy="97"/>
              </a:xfrm>
              <a:custGeom>
                <a:avLst/>
                <a:gdLst>
                  <a:gd name="T0" fmla="*/ 56 w 107"/>
                  <a:gd name="T1" fmla="*/ 0 h 97"/>
                  <a:gd name="T2" fmla="*/ 56 w 107"/>
                  <a:gd name="T3" fmla="*/ 0 h 97"/>
                  <a:gd name="T4" fmla="*/ 62 w 107"/>
                  <a:gd name="T5" fmla="*/ 5 h 97"/>
                  <a:gd name="T6" fmla="*/ 67 w 107"/>
                  <a:gd name="T7" fmla="*/ 10 h 97"/>
                  <a:gd name="T8" fmla="*/ 72 w 107"/>
                  <a:gd name="T9" fmla="*/ 14 h 97"/>
                  <a:gd name="T10" fmla="*/ 79 w 107"/>
                  <a:gd name="T11" fmla="*/ 16 h 97"/>
                  <a:gd name="T12" fmla="*/ 85 w 107"/>
                  <a:gd name="T13" fmla="*/ 18 h 97"/>
                  <a:gd name="T14" fmla="*/ 92 w 107"/>
                  <a:gd name="T15" fmla="*/ 19 h 97"/>
                  <a:gd name="T16" fmla="*/ 99 w 107"/>
                  <a:gd name="T17" fmla="*/ 20 h 97"/>
                  <a:gd name="T18" fmla="*/ 106 w 107"/>
                  <a:gd name="T19" fmla="*/ 20 h 97"/>
                  <a:gd name="T20" fmla="*/ 99 w 107"/>
                  <a:gd name="T21" fmla="*/ 24 h 97"/>
                  <a:gd name="T22" fmla="*/ 91 w 107"/>
                  <a:gd name="T23" fmla="*/ 27 h 97"/>
                  <a:gd name="T24" fmla="*/ 84 w 107"/>
                  <a:gd name="T25" fmla="*/ 31 h 97"/>
                  <a:gd name="T26" fmla="*/ 77 w 107"/>
                  <a:gd name="T27" fmla="*/ 36 h 97"/>
                  <a:gd name="T28" fmla="*/ 70 w 107"/>
                  <a:gd name="T29" fmla="*/ 39 h 97"/>
                  <a:gd name="T30" fmla="*/ 63 w 107"/>
                  <a:gd name="T31" fmla="*/ 44 h 97"/>
                  <a:gd name="T32" fmla="*/ 56 w 107"/>
                  <a:gd name="T33" fmla="*/ 48 h 97"/>
                  <a:gd name="T34" fmla="*/ 49 w 107"/>
                  <a:gd name="T35" fmla="*/ 53 h 97"/>
                  <a:gd name="T36" fmla="*/ 42 w 107"/>
                  <a:gd name="T37" fmla="*/ 58 h 97"/>
                  <a:gd name="T38" fmla="*/ 36 w 107"/>
                  <a:gd name="T39" fmla="*/ 63 h 97"/>
                  <a:gd name="T40" fmla="*/ 30 w 107"/>
                  <a:gd name="T41" fmla="*/ 68 h 97"/>
                  <a:gd name="T42" fmla="*/ 23 w 107"/>
                  <a:gd name="T43" fmla="*/ 73 h 97"/>
                  <a:gd name="T44" fmla="*/ 18 w 107"/>
                  <a:gd name="T45" fmla="*/ 78 h 97"/>
                  <a:gd name="T46" fmla="*/ 12 w 107"/>
                  <a:gd name="T47" fmla="*/ 84 h 97"/>
                  <a:gd name="T48" fmla="*/ 6 w 107"/>
                  <a:gd name="T49" fmla="*/ 90 h 97"/>
                  <a:gd name="T50" fmla="*/ 0 w 107"/>
                  <a:gd name="T51" fmla="*/ 96 h 97"/>
                  <a:gd name="T52" fmla="*/ 4 w 107"/>
                  <a:gd name="T53" fmla="*/ 90 h 97"/>
                  <a:gd name="T54" fmla="*/ 9 w 107"/>
                  <a:gd name="T55" fmla="*/ 85 h 97"/>
                  <a:gd name="T56" fmla="*/ 14 w 107"/>
                  <a:gd name="T57" fmla="*/ 79 h 97"/>
                  <a:gd name="T58" fmla="*/ 19 w 107"/>
                  <a:gd name="T59" fmla="*/ 74 h 97"/>
                  <a:gd name="T60" fmla="*/ 25 w 107"/>
                  <a:gd name="T61" fmla="*/ 68 h 97"/>
                  <a:gd name="T62" fmla="*/ 30 w 107"/>
                  <a:gd name="T63" fmla="*/ 63 h 97"/>
                  <a:gd name="T64" fmla="*/ 35 w 107"/>
                  <a:gd name="T65" fmla="*/ 58 h 97"/>
                  <a:gd name="T66" fmla="*/ 40 w 107"/>
                  <a:gd name="T67" fmla="*/ 52 h 97"/>
                  <a:gd name="T68" fmla="*/ 45 w 107"/>
                  <a:gd name="T69" fmla="*/ 46 h 97"/>
                  <a:gd name="T70" fmla="*/ 49 w 107"/>
                  <a:gd name="T71" fmla="*/ 40 h 97"/>
                  <a:gd name="T72" fmla="*/ 52 w 107"/>
                  <a:gd name="T73" fmla="*/ 34 h 97"/>
                  <a:gd name="T74" fmla="*/ 55 w 107"/>
                  <a:gd name="T75" fmla="*/ 28 h 97"/>
                  <a:gd name="T76" fmla="*/ 57 w 107"/>
                  <a:gd name="T77" fmla="*/ 21 h 97"/>
                  <a:gd name="T78" fmla="*/ 58 w 107"/>
                  <a:gd name="T79" fmla="*/ 14 h 97"/>
                  <a:gd name="T80" fmla="*/ 58 w 107"/>
                  <a:gd name="T81" fmla="*/ 7 h 97"/>
                  <a:gd name="T82" fmla="*/ 56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6" y="0"/>
                    </a:moveTo>
                    <a:lnTo>
                      <a:pt x="56" y="0"/>
                    </a:lnTo>
                    <a:lnTo>
                      <a:pt x="62" y="5"/>
                    </a:lnTo>
                    <a:lnTo>
                      <a:pt x="67" y="10"/>
                    </a:lnTo>
                    <a:lnTo>
                      <a:pt x="72" y="14"/>
                    </a:lnTo>
                    <a:lnTo>
                      <a:pt x="79" y="16"/>
                    </a:lnTo>
                    <a:lnTo>
                      <a:pt x="85" y="18"/>
                    </a:lnTo>
                    <a:lnTo>
                      <a:pt x="92" y="19"/>
                    </a:lnTo>
                    <a:lnTo>
                      <a:pt x="99" y="20"/>
                    </a:lnTo>
                    <a:lnTo>
                      <a:pt x="106" y="20"/>
                    </a:lnTo>
                    <a:lnTo>
                      <a:pt x="99" y="24"/>
                    </a:lnTo>
                    <a:lnTo>
                      <a:pt x="91" y="27"/>
                    </a:lnTo>
                    <a:lnTo>
                      <a:pt x="84" y="31"/>
                    </a:lnTo>
                    <a:lnTo>
                      <a:pt x="77" y="36"/>
                    </a:lnTo>
                    <a:lnTo>
                      <a:pt x="70" y="39"/>
                    </a:lnTo>
                    <a:lnTo>
                      <a:pt x="63" y="44"/>
                    </a:lnTo>
                    <a:lnTo>
                      <a:pt x="56" y="48"/>
                    </a:lnTo>
                    <a:lnTo>
                      <a:pt x="49" y="53"/>
                    </a:lnTo>
                    <a:lnTo>
                      <a:pt x="42" y="58"/>
                    </a:lnTo>
                    <a:lnTo>
                      <a:pt x="36" y="63"/>
                    </a:lnTo>
                    <a:lnTo>
                      <a:pt x="30" y="68"/>
                    </a:lnTo>
                    <a:lnTo>
                      <a:pt x="23" y="73"/>
                    </a:lnTo>
                    <a:lnTo>
                      <a:pt x="18" y="78"/>
                    </a:lnTo>
                    <a:lnTo>
                      <a:pt x="12" y="84"/>
                    </a:lnTo>
                    <a:lnTo>
                      <a:pt x="6" y="90"/>
                    </a:lnTo>
                    <a:lnTo>
                      <a:pt x="0" y="96"/>
                    </a:lnTo>
                    <a:lnTo>
                      <a:pt x="4" y="90"/>
                    </a:lnTo>
                    <a:lnTo>
                      <a:pt x="9" y="85"/>
                    </a:lnTo>
                    <a:lnTo>
                      <a:pt x="14" y="79"/>
                    </a:lnTo>
                    <a:lnTo>
                      <a:pt x="19" y="74"/>
                    </a:lnTo>
                    <a:lnTo>
                      <a:pt x="25" y="68"/>
                    </a:lnTo>
                    <a:lnTo>
                      <a:pt x="30" y="63"/>
                    </a:lnTo>
                    <a:lnTo>
                      <a:pt x="35" y="58"/>
                    </a:lnTo>
                    <a:lnTo>
                      <a:pt x="40" y="52"/>
                    </a:lnTo>
                    <a:lnTo>
                      <a:pt x="45" y="46"/>
                    </a:lnTo>
                    <a:lnTo>
                      <a:pt x="49" y="40"/>
                    </a:lnTo>
                    <a:lnTo>
                      <a:pt x="52" y="34"/>
                    </a:lnTo>
                    <a:lnTo>
                      <a:pt x="55" y="28"/>
                    </a:lnTo>
                    <a:lnTo>
                      <a:pt x="57" y="21"/>
                    </a:lnTo>
                    <a:lnTo>
                      <a:pt x="58" y="14"/>
                    </a:lnTo>
                    <a:lnTo>
                      <a:pt x="58" y="7"/>
                    </a:lnTo>
                    <a:lnTo>
                      <a:pt x="5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1" name="Freeform 109">
                <a:extLst>
                  <a:ext uri="{FF2B5EF4-FFF2-40B4-BE49-F238E27FC236}">
                    <a16:creationId xmlns:a16="http://schemas.microsoft.com/office/drawing/2014/main" id="{AF8897CD-EAEB-7935-5FF3-F17A9AC3F4A3}"/>
                  </a:ext>
                </a:extLst>
              </p:cNvPr>
              <p:cNvSpPr>
                <a:spLocks/>
              </p:cNvSpPr>
              <p:nvPr/>
            </p:nvSpPr>
            <p:spPr bwMode="auto">
              <a:xfrm>
                <a:off x="4011" y="1913"/>
                <a:ext cx="304" cy="379"/>
              </a:xfrm>
              <a:custGeom>
                <a:avLst/>
                <a:gdLst>
                  <a:gd name="T0" fmla="*/ 4 w 304"/>
                  <a:gd name="T1" fmla="*/ 11 h 379"/>
                  <a:gd name="T2" fmla="*/ 3 w 304"/>
                  <a:gd name="T3" fmla="*/ 27 h 379"/>
                  <a:gd name="T4" fmla="*/ 2 w 304"/>
                  <a:gd name="T5" fmla="*/ 43 h 379"/>
                  <a:gd name="T6" fmla="*/ 0 w 304"/>
                  <a:gd name="T7" fmla="*/ 58 h 379"/>
                  <a:gd name="T8" fmla="*/ 1 w 304"/>
                  <a:gd name="T9" fmla="*/ 75 h 379"/>
                  <a:gd name="T10" fmla="*/ 6 w 304"/>
                  <a:gd name="T11" fmla="*/ 93 h 379"/>
                  <a:gd name="T12" fmla="*/ 18 w 304"/>
                  <a:gd name="T13" fmla="*/ 116 h 379"/>
                  <a:gd name="T14" fmla="*/ 28 w 304"/>
                  <a:gd name="T15" fmla="*/ 139 h 379"/>
                  <a:gd name="T16" fmla="*/ 33 w 304"/>
                  <a:gd name="T17" fmla="*/ 167 h 379"/>
                  <a:gd name="T18" fmla="*/ 34 w 304"/>
                  <a:gd name="T19" fmla="*/ 196 h 379"/>
                  <a:gd name="T20" fmla="*/ 35 w 304"/>
                  <a:gd name="T21" fmla="*/ 224 h 379"/>
                  <a:gd name="T22" fmla="*/ 38 w 304"/>
                  <a:gd name="T23" fmla="*/ 252 h 379"/>
                  <a:gd name="T24" fmla="*/ 45 w 304"/>
                  <a:gd name="T25" fmla="*/ 278 h 379"/>
                  <a:gd name="T26" fmla="*/ 56 w 304"/>
                  <a:gd name="T27" fmla="*/ 300 h 379"/>
                  <a:gd name="T28" fmla="*/ 68 w 304"/>
                  <a:gd name="T29" fmla="*/ 311 h 379"/>
                  <a:gd name="T30" fmla="*/ 81 w 304"/>
                  <a:gd name="T31" fmla="*/ 321 h 379"/>
                  <a:gd name="T32" fmla="*/ 96 w 304"/>
                  <a:gd name="T33" fmla="*/ 338 h 379"/>
                  <a:gd name="T34" fmla="*/ 110 w 304"/>
                  <a:gd name="T35" fmla="*/ 359 h 379"/>
                  <a:gd name="T36" fmla="*/ 129 w 304"/>
                  <a:gd name="T37" fmla="*/ 373 h 379"/>
                  <a:gd name="T38" fmla="*/ 167 w 304"/>
                  <a:gd name="T39" fmla="*/ 378 h 379"/>
                  <a:gd name="T40" fmla="*/ 202 w 304"/>
                  <a:gd name="T41" fmla="*/ 369 h 379"/>
                  <a:gd name="T42" fmla="*/ 234 w 304"/>
                  <a:gd name="T43" fmla="*/ 351 h 379"/>
                  <a:gd name="T44" fmla="*/ 262 w 304"/>
                  <a:gd name="T45" fmla="*/ 324 h 379"/>
                  <a:gd name="T46" fmla="*/ 283 w 304"/>
                  <a:gd name="T47" fmla="*/ 293 h 379"/>
                  <a:gd name="T48" fmla="*/ 293 w 304"/>
                  <a:gd name="T49" fmla="*/ 271 h 379"/>
                  <a:gd name="T50" fmla="*/ 298 w 304"/>
                  <a:gd name="T51" fmla="*/ 254 h 379"/>
                  <a:gd name="T52" fmla="*/ 301 w 304"/>
                  <a:gd name="T53" fmla="*/ 238 h 379"/>
                  <a:gd name="T54" fmla="*/ 303 w 304"/>
                  <a:gd name="T55" fmla="*/ 221 h 379"/>
                  <a:gd name="T56" fmla="*/ 303 w 304"/>
                  <a:gd name="T57" fmla="*/ 204 h 379"/>
                  <a:gd name="T58" fmla="*/ 303 w 304"/>
                  <a:gd name="T59" fmla="*/ 198 h 379"/>
                  <a:gd name="T60" fmla="*/ 300 w 304"/>
                  <a:gd name="T61" fmla="*/ 214 h 379"/>
                  <a:gd name="T62" fmla="*/ 295 w 304"/>
                  <a:gd name="T63" fmla="*/ 231 h 379"/>
                  <a:gd name="T64" fmla="*/ 291 w 304"/>
                  <a:gd name="T65" fmla="*/ 239 h 379"/>
                  <a:gd name="T66" fmla="*/ 285 w 304"/>
                  <a:gd name="T67" fmla="*/ 249 h 379"/>
                  <a:gd name="T68" fmla="*/ 280 w 304"/>
                  <a:gd name="T69" fmla="*/ 257 h 379"/>
                  <a:gd name="T70" fmla="*/ 259 w 304"/>
                  <a:gd name="T71" fmla="*/ 289 h 379"/>
                  <a:gd name="T72" fmla="*/ 231 w 304"/>
                  <a:gd name="T73" fmla="*/ 313 h 379"/>
                  <a:gd name="T74" fmla="*/ 199 w 304"/>
                  <a:gd name="T75" fmla="*/ 329 h 379"/>
                  <a:gd name="T76" fmla="*/ 163 w 304"/>
                  <a:gd name="T77" fmla="*/ 336 h 379"/>
                  <a:gd name="T78" fmla="*/ 126 w 304"/>
                  <a:gd name="T79" fmla="*/ 336 h 379"/>
                  <a:gd name="T80" fmla="*/ 91 w 304"/>
                  <a:gd name="T81" fmla="*/ 325 h 379"/>
                  <a:gd name="T82" fmla="*/ 65 w 304"/>
                  <a:gd name="T83" fmla="*/ 306 h 379"/>
                  <a:gd name="T84" fmla="*/ 48 w 304"/>
                  <a:gd name="T85" fmla="*/ 278 h 379"/>
                  <a:gd name="T86" fmla="*/ 40 w 304"/>
                  <a:gd name="T87" fmla="*/ 247 h 379"/>
                  <a:gd name="T88" fmla="*/ 40 w 304"/>
                  <a:gd name="T89" fmla="*/ 214 h 379"/>
                  <a:gd name="T90" fmla="*/ 47 w 304"/>
                  <a:gd name="T91" fmla="*/ 184 h 379"/>
                  <a:gd name="T92" fmla="*/ 52 w 304"/>
                  <a:gd name="T93" fmla="*/ 159 h 379"/>
                  <a:gd name="T94" fmla="*/ 51 w 304"/>
                  <a:gd name="T95" fmla="*/ 133 h 379"/>
                  <a:gd name="T96" fmla="*/ 41 w 304"/>
                  <a:gd name="T97" fmla="*/ 107 h 379"/>
                  <a:gd name="T98" fmla="*/ 21 w 304"/>
                  <a:gd name="T99" fmla="*/ 83 h 379"/>
                  <a:gd name="T100" fmla="*/ 8 w 304"/>
                  <a:gd name="T101" fmla="*/ 5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2" name="Freeform 110">
                <a:extLst>
                  <a:ext uri="{FF2B5EF4-FFF2-40B4-BE49-F238E27FC236}">
                    <a16:creationId xmlns:a16="http://schemas.microsoft.com/office/drawing/2014/main" id="{21FDB09A-EC1E-4206-2728-BA743A6CFFB4}"/>
                  </a:ext>
                </a:extLst>
              </p:cNvPr>
              <p:cNvSpPr>
                <a:spLocks/>
              </p:cNvSpPr>
              <p:nvPr/>
            </p:nvSpPr>
            <p:spPr bwMode="auto">
              <a:xfrm>
                <a:off x="4011" y="1913"/>
                <a:ext cx="304" cy="379"/>
              </a:xfrm>
              <a:custGeom>
                <a:avLst/>
                <a:gdLst>
                  <a:gd name="T0" fmla="*/ 4 w 304"/>
                  <a:gd name="T1" fmla="*/ 6 h 379"/>
                  <a:gd name="T2" fmla="*/ 4 w 304"/>
                  <a:gd name="T3" fmla="*/ 22 h 379"/>
                  <a:gd name="T4" fmla="*/ 2 w 304"/>
                  <a:gd name="T5" fmla="*/ 38 h 379"/>
                  <a:gd name="T6" fmla="*/ 0 w 304"/>
                  <a:gd name="T7" fmla="*/ 53 h 379"/>
                  <a:gd name="T8" fmla="*/ 0 w 304"/>
                  <a:gd name="T9" fmla="*/ 69 h 379"/>
                  <a:gd name="T10" fmla="*/ 3 w 304"/>
                  <a:gd name="T11" fmla="*/ 85 h 379"/>
                  <a:gd name="T12" fmla="*/ 15 w 304"/>
                  <a:gd name="T13" fmla="*/ 109 h 379"/>
                  <a:gd name="T14" fmla="*/ 26 w 304"/>
                  <a:gd name="T15" fmla="*/ 131 h 379"/>
                  <a:gd name="T16" fmla="*/ 32 w 304"/>
                  <a:gd name="T17" fmla="*/ 158 h 379"/>
                  <a:gd name="T18" fmla="*/ 34 w 304"/>
                  <a:gd name="T19" fmla="*/ 186 h 379"/>
                  <a:gd name="T20" fmla="*/ 35 w 304"/>
                  <a:gd name="T21" fmla="*/ 215 h 379"/>
                  <a:gd name="T22" fmla="*/ 37 w 304"/>
                  <a:gd name="T23" fmla="*/ 242 h 379"/>
                  <a:gd name="T24" fmla="*/ 42 w 304"/>
                  <a:gd name="T25" fmla="*/ 270 h 379"/>
                  <a:gd name="T26" fmla="*/ 53 w 304"/>
                  <a:gd name="T27" fmla="*/ 296 h 379"/>
                  <a:gd name="T28" fmla="*/ 64 w 304"/>
                  <a:gd name="T29" fmla="*/ 308 h 379"/>
                  <a:gd name="T30" fmla="*/ 77 w 304"/>
                  <a:gd name="T31" fmla="*/ 317 h 379"/>
                  <a:gd name="T32" fmla="*/ 91 w 304"/>
                  <a:gd name="T33" fmla="*/ 331 h 379"/>
                  <a:gd name="T34" fmla="*/ 105 w 304"/>
                  <a:gd name="T35" fmla="*/ 353 h 379"/>
                  <a:gd name="T36" fmla="*/ 121 w 304"/>
                  <a:gd name="T37" fmla="*/ 371 h 379"/>
                  <a:gd name="T38" fmla="*/ 154 w 304"/>
                  <a:gd name="T39" fmla="*/ 378 h 379"/>
                  <a:gd name="T40" fmla="*/ 190 w 304"/>
                  <a:gd name="T41" fmla="*/ 373 h 379"/>
                  <a:gd name="T42" fmla="*/ 224 w 304"/>
                  <a:gd name="T43" fmla="*/ 358 h 379"/>
                  <a:gd name="T44" fmla="*/ 253 w 304"/>
                  <a:gd name="T45" fmla="*/ 333 h 379"/>
                  <a:gd name="T46" fmla="*/ 277 w 304"/>
                  <a:gd name="T47" fmla="*/ 303 h 379"/>
                  <a:gd name="T48" fmla="*/ 291 w 304"/>
                  <a:gd name="T49" fmla="*/ 276 h 379"/>
                  <a:gd name="T50" fmla="*/ 297 w 304"/>
                  <a:gd name="T51" fmla="*/ 260 h 379"/>
                  <a:gd name="T52" fmla="*/ 300 w 304"/>
                  <a:gd name="T53" fmla="*/ 244 h 379"/>
                  <a:gd name="T54" fmla="*/ 303 w 304"/>
                  <a:gd name="T55" fmla="*/ 227 h 379"/>
                  <a:gd name="T56" fmla="*/ 303 w 304"/>
                  <a:gd name="T57" fmla="*/ 210 h 379"/>
                  <a:gd name="T58" fmla="*/ 303 w 304"/>
                  <a:gd name="T59" fmla="*/ 192 h 379"/>
                  <a:gd name="T60" fmla="*/ 301 w 304"/>
                  <a:gd name="T61" fmla="*/ 209 h 379"/>
                  <a:gd name="T62" fmla="*/ 297 w 304"/>
                  <a:gd name="T63" fmla="*/ 225 h 379"/>
                  <a:gd name="T64" fmla="*/ 292 w 304"/>
                  <a:gd name="T65" fmla="*/ 237 h 379"/>
                  <a:gd name="T66" fmla="*/ 287 w 304"/>
                  <a:gd name="T67" fmla="*/ 246 h 379"/>
                  <a:gd name="T68" fmla="*/ 281 w 304"/>
                  <a:gd name="T69" fmla="*/ 255 h 379"/>
                  <a:gd name="T70" fmla="*/ 267 w 304"/>
                  <a:gd name="T71" fmla="*/ 279 h 379"/>
                  <a:gd name="T72" fmla="*/ 241 w 304"/>
                  <a:gd name="T73" fmla="*/ 306 h 379"/>
                  <a:gd name="T74" fmla="*/ 210 w 304"/>
                  <a:gd name="T75" fmla="*/ 324 h 379"/>
                  <a:gd name="T76" fmla="*/ 175 w 304"/>
                  <a:gd name="T77" fmla="*/ 335 h 379"/>
                  <a:gd name="T78" fmla="*/ 138 w 304"/>
                  <a:gd name="T79" fmla="*/ 337 h 379"/>
                  <a:gd name="T80" fmla="*/ 102 w 304"/>
                  <a:gd name="T81" fmla="*/ 330 h 379"/>
                  <a:gd name="T82" fmla="*/ 72 w 304"/>
                  <a:gd name="T83" fmla="*/ 313 h 379"/>
                  <a:gd name="T84" fmla="*/ 52 w 304"/>
                  <a:gd name="T85" fmla="*/ 288 h 379"/>
                  <a:gd name="T86" fmla="*/ 42 w 304"/>
                  <a:gd name="T87" fmla="*/ 258 h 379"/>
                  <a:gd name="T88" fmla="*/ 39 w 304"/>
                  <a:gd name="T89" fmla="*/ 225 h 379"/>
                  <a:gd name="T90" fmla="*/ 45 w 304"/>
                  <a:gd name="T91" fmla="*/ 192 h 379"/>
                  <a:gd name="T92" fmla="*/ 51 w 304"/>
                  <a:gd name="T93" fmla="*/ 167 h 379"/>
                  <a:gd name="T94" fmla="*/ 52 w 304"/>
                  <a:gd name="T95" fmla="*/ 142 h 379"/>
                  <a:gd name="T96" fmla="*/ 46 w 304"/>
                  <a:gd name="T97" fmla="*/ 115 h 379"/>
                  <a:gd name="T98" fmla="*/ 28 w 304"/>
                  <a:gd name="T99" fmla="*/ 91 h 379"/>
                  <a:gd name="T100" fmla="*/ 10 w 304"/>
                  <a:gd name="T101" fmla="*/ 65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379">
                    <a:moveTo>
                      <a:pt x="3" y="0"/>
                    </a:moveTo>
                    <a:lnTo>
                      <a:pt x="3" y="0"/>
                    </a:lnTo>
                    <a:lnTo>
                      <a:pt x="4" y="6"/>
                    </a:lnTo>
                    <a:lnTo>
                      <a:pt x="4" y="11"/>
                    </a:lnTo>
                    <a:lnTo>
                      <a:pt x="4" y="16"/>
                    </a:lnTo>
                    <a:lnTo>
                      <a:pt x="4" y="22"/>
                    </a:lnTo>
                    <a:lnTo>
                      <a:pt x="3" y="27"/>
                    </a:lnTo>
                    <a:lnTo>
                      <a:pt x="3" y="32"/>
                    </a:lnTo>
                    <a:lnTo>
                      <a:pt x="2" y="38"/>
                    </a:lnTo>
                    <a:lnTo>
                      <a:pt x="2" y="43"/>
                    </a:lnTo>
                    <a:lnTo>
                      <a:pt x="1" y="48"/>
                    </a:lnTo>
                    <a:lnTo>
                      <a:pt x="0" y="53"/>
                    </a:lnTo>
                    <a:lnTo>
                      <a:pt x="0" y="58"/>
                    </a:lnTo>
                    <a:lnTo>
                      <a:pt x="0" y="63"/>
                    </a:lnTo>
                    <a:lnTo>
                      <a:pt x="0" y="69"/>
                    </a:lnTo>
                    <a:lnTo>
                      <a:pt x="1" y="75"/>
                    </a:lnTo>
                    <a:lnTo>
                      <a:pt x="2" y="80"/>
                    </a:lnTo>
                    <a:lnTo>
                      <a:pt x="3" y="85"/>
                    </a:lnTo>
                    <a:lnTo>
                      <a:pt x="6" y="93"/>
                    </a:lnTo>
                    <a:lnTo>
                      <a:pt x="10" y="101"/>
                    </a:lnTo>
                    <a:lnTo>
                      <a:pt x="15" y="109"/>
                    </a:lnTo>
                    <a:lnTo>
                      <a:pt x="18" y="116"/>
                    </a:lnTo>
                    <a:lnTo>
                      <a:pt x="22" y="124"/>
                    </a:lnTo>
                    <a:lnTo>
                      <a:pt x="26" y="131"/>
                    </a:lnTo>
                    <a:lnTo>
                      <a:pt x="28" y="139"/>
                    </a:lnTo>
                    <a:lnTo>
                      <a:pt x="30" y="148"/>
                    </a:lnTo>
                    <a:lnTo>
                      <a:pt x="32" y="158"/>
                    </a:lnTo>
                    <a:lnTo>
                      <a:pt x="33" y="167"/>
                    </a:lnTo>
                    <a:lnTo>
                      <a:pt x="33" y="176"/>
                    </a:lnTo>
                    <a:lnTo>
                      <a:pt x="34" y="186"/>
                    </a:lnTo>
                    <a:lnTo>
                      <a:pt x="34" y="196"/>
                    </a:lnTo>
                    <a:lnTo>
                      <a:pt x="34" y="205"/>
                    </a:lnTo>
                    <a:lnTo>
                      <a:pt x="35" y="215"/>
                    </a:lnTo>
                    <a:lnTo>
                      <a:pt x="35" y="224"/>
                    </a:lnTo>
                    <a:lnTo>
                      <a:pt x="36" y="234"/>
                    </a:lnTo>
                    <a:lnTo>
                      <a:pt x="37" y="242"/>
                    </a:lnTo>
                    <a:lnTo>
                      <a:pt x="38" y="252"/>
                    </a:lnTo>
                    <a:lnTo>
                      <a:pt x="40" y="261"/>
                    </a:lnTo>
                    <a:lnTo>
                      <a:pt x="42" y="270"/>
                    </a:lnTo>
                    <a:lnTo>
                      <a:pt x="45" y="278"/>
                    </a:lnTo>
                    <a:lnTo>
                      <a:pt x="49" y="288"/>
                    </a:lnTo>
                    <a:lnTo>
                      <a:pt x="53" y="296"/>
                    </a:lnTo>
                    <a:lnTo>
                      <a:pt x="56" y="300"/>
                    </a:lnTo>
                    <a:lnTo>
                      <a:pt x="59" y="304"/>
                    </a:lnTo>
                    <a:lnTo>
                      <a:pt x="64" y="308"/>
                    </a:lnTo>
                    <a:lnTo>
                      <a:pt x="68" y="311"/>
                    </a:lnTo>
                    <a:lnTo>
                      <a:pt x="72" y="314"/>
                    </a:lnTo>
                    <a:lnTo>
                      <a:pt x="77" y="317"/>
                    </a:lnTo>
                    <a:lnTo>
                      <a:pt x="81" y="321"/>
                    </a:lnTo>
                    <a:lnTo>
                      <a:pt x="85" y="325"/>
                    </a:lnTo>
                    <a:lnTo>
                      <a:pt x="91" y="331"/>
                    </a:lnTo>
                    <a:lnTo>
                      <a:pt x="96" y="338"/>
                    </a:lnTo>
                    <a:lnTo>
                      <a:pt x="100" y="346"/>
                    </a:lnTo>
                    <a:lnTo>
                      <a:pt x="105" y="353"/>
                    </a:lnTo>
                    <a:lnTo>
                      <a:pt x="110" y="359"/>
                    </a:lnTo>
                    <a:lnTo>
                      <a:pt x="115" y="366"/>
                    </a:lnTo>
                    <a:lnTo>
                      <a:pt x="121" y="371"/>
                    </a:lnTo>
                    <a:lnTo>
                      <a:pt x="129" y="373"/>
                    </a:lnTo>
                    <a:lnTo>
                      <a:pt x="141" y="376"/>
                    </a:lnTo>
                    <a:lnTo>
                      <a:pt x="154" y="378"/>
                    </a:lnTo>
                    <a:lnTo>
                      <a:pt x="167" y="378"/>
                    </a:lnTo>
                    <a:lnTo>
                      <a:pt x="179" y="376"/>
                    </a:lnTo>
                    <a:lnTo>
                      <a:pt x="190" y="373"/>
                    </a:lnTo>
                    <a:lnTo>
                      <a:pt x="202" y="369"/>
                    </a:lnTo>
                    <a:lnTo>
                      <a:pt x="213" y="364"/>
                    </a:lnTo>
                    <a:lnTo>
                      <a:pt x="224" y="358"/>
                    </a:lnTo>
                    <a:lnTo>
                      <a:pt x="234" y="351"/>
                    </a:lnTo>
                    <a:lnTo>
                      <a:pt x="244" y="342"/>
                    </a:lnTo>
                    <a:lnTo>
                      <a:pt x="253" y="333"/>
                    </a:lnTo>
                    <a:lnTo>
                      <a:pt x="262" y="324"/>
                    </a:lnTo>
                    <a:lnTo>
                      <a:pt x="270" y="314"/>
                    </a:lnTo>
                    <a:lnTo>
                      <a:pt x="277" y="303"/>
                    </a:lnTo>
                    <a:lnTo>
                      <a:pt x="283" y="293"/>
                    </a:lnTo>
                    <a:lnTo>
                      <a:pt x="289" y="281"/>
                    </a:lnTo>
                    <a:lnTo>
                      <a:pt x="291" y="276"/>
                    </a:lnTo>
                    <a:lnTo>
                      <a:pt x="293" y="271"/>
                    </a:lnTo>
                    <a:lnTo>
                      <a:pt x="295" y="266"/>
                    </a:lnTo>
                    <a:lnTo>
                      <a:pt x="297" y="260"/>
                    </a:lnTo>
                    <a:lnTo>
                      <a:pt x="298" y="254"/>
                    </a:lnTo>
                    <a:lnTo>
                      <a:pt x="299" y="249"/>
                    </a:lnTo>
                    <a:lnTo>
                      <a:pt x="300" y="244"/>
                    </a:lnTo>
                    <a:lnTo>
                      <a:pt x="301" y="238"/>
                    </a:lnTo>
                    <a:lnTo>
                      <a:pt x="302" y="232"/>
                    </a:lnTo>
                    <a:lnTo>
                      <a:pt x="303" y="227"/>
                    </a:lnTo>
                    <a:lnTo>
                      <a:pt x="303" y="221"/>
                    </a:lnTo>
                    <a:lnTo>
                      <a:pt x="303" y="215"/>
                    </a:lnTo>
                    <a:lnTo>
                      <a:pt x="303" y="210"/>
                    </a:lnTo>
                    <a:lnTo>
                      <a:pt x="303" y="204"/>
                    </a:lnTo>
                    <a:lnTo>
                      <a:pt x="303" y="198"/>
                    </a:lnTo>
                    <a:lnTo>
                      <a:pt x="303" y="192"/>
                    </a:lnTo>
                    <a:lnTo>
                      <a:pt x="303" y="198"/>
                    </a:lnTo>
                    <a:lnTo>
                      <a:pt x="302" y="203"/>
                    </a:lnTo>
                    <a:lnTo>
                      <a:pt x="301" y="209"/>
                    </a:lnTo>
                    <a:lnTo>
                      <a:pt x="300" y="214"/>
                    </a:lnTo>
                    <a:lnTo>
                      <a:pt x="299" y="220"/>
                    </a:lnTo>
                    <a:lnTo>
                      <a:pt x="297" y="225"/>
                    </a:lnTo>
                    <a:lnTo>
                      <a:pt x="295" y="231"/>
                    </a:lnTo>
                    <a:lnTo>
                      <a:pt x="293" y="236"/>
                    </a:lnTo>
                    <a:lnTo>
                      <a:pt x="292" y="237"/>
                    </a:lnTo>
                    <a:lnTo>
                      <a:pt x="291" y="239"/>
                    </a:lnTo>
                    <a:lnTo>
                      <a:pt x="289" y="242"/>
                    </a:lnTo>
                    <a:lnTo>
                      <a:pt x="287" y="246"/>
                    </a:lnTo>
                    <a:lnTo>
                      <a:pt x="285" y="249"/>
                    </a:lnTo>
                    <a:lnTo>
                      <a:pt x="283" y="253"/>
                    </a:lnTo>
                    <a:lnTo>
                      <a:pt x="281" y="255"/>
                    </a:lnTo>
                    <a:lnTo>
                      <a:pt x="280" y="257"/>
                    </a:lnTo>
                    <a:lnTo>
                      <a:pt x="274" y="268"/>
                    </a:lnTo>
                    <a:lnTo>
                      <a:pt x="267" y="279"/>
                    </a:lnTo>
                    <a:lnTo>
                      <a:pt x="259" y="289"/>
                    </a:lnTo>
                    <a:lnTo>
                      <a:pt x="251" y="298"/>
                    </a:lnTo>
                    <a:lnTo>
                      <a:pt x="241" y="306"/>
                    </a:lnTo>
                    <a:lnTo>
                      <a:pt x="231" y="313"/>
                    </a:lnTo>
                    <a:lnTo>
                      <a:pt x="221" y="319"/>
                    </a:lnTo>
                    <a:lnTo>
                      <a:pt x="210" y="324"/>
                    </a:lnTo>
                    <a:lnTo>
                      <a:pt x="199" y="329"/>
                    </a:lnTo>
                    <a:lnTo>
                      <a:pt x="187" y="332"/>
                    </a:lnTo>
                    <a:lnTo>
                      <a:pt x="175" y="335"/>
                    </a:lnTo>
                    <a:lnTo>
                      <a:pt x="163" y="336"/>
                    </a:lnTo>
                    <a:lnTo>
                      <a:pt x="151" y="337"/>
                    </a:lnTo>
                    <a:lnTo>
                      <a:pt x="138" y="337"/>
                    </a:lnTo>
                    <a:lnTo>
                      <a:pt x="126" y="336"/>
                    </a:lnTo>
                    <a:lnTo>
                      <a:pt x="113" y="333"/>
                    </a:lnTo>
                    <a:lnTo>
                      <a:pt x="102" y="330"/>
                    </a:lnTo>
                    <a:lnTo>
                      <a:pt x="91" y="325"/>
                    </a:lnTo>
                    <a:lnTo>
                      <a:pt x="81" y="320"/>
                    </a:lnTo>
                    <a:lnTo>
                      <a:pt x="72" y="313"/>
                    </a:lnTo>
                    <a:lnTo>
                      <a:pt x="65" y="306"/>
                    </a:lnTo>
                    <a:lnTo>
                      <a:pt x="58" y="297"/>
                    </a:lnTo>
                    <a:lnTo>
                      <a:pt x="52" y="288"/>
                    </a:lnTo>
                    <a:lnTo>
                      <a:pt x="48" y="278"/>
                    </a:lnTo>
                    <a:lnTo>
                      <a:pt x="44" y="268"/>
                    </a:lnTo>
                    <a:lnTo>
                      <a:pt x="42" y="258"/>
                    </a:lnTo>
                    <a:lnTo>
                      <a:pt x="40" y="247"/>
                    </a:lnTo>
                    <a:lnTo>
                      <a:pt x="39" y="236"/>
                    </a:lnTo>
                    <a:lnTo>
                      <a:pt x="39" y="225"/>
                    </a:lnTo>
                    <a:lnTo>
                      <a:pt x="40" y="214"/>
                    </a:lnTo>
                    <a:lnTo>
                      <a:pt x="42" y="203"/>
                    </a:lnTo>
                    <a:lnTo>
                      <a:pt x="45" y="192"/>
                    </a:lnTo>
                    <a:lnTo>
                      <a:pt x="47" y="184"/>
                    </a:lnTo>
                    <a:lnTo>
                      <a:pt x="49" y="176"/>
                    </a:lnTo>
                    <a:lnTo>
                      <a:pt x="51" y="167"/>
                    </a:lnTo>
                    <a:lnTo>
                      <a:pt x="52" y="159"/>
                    </a:lnTo>
                    <a:lnTo>
                      <a:pt x="52" y="151"/>
                    </a:lnTo>
                    <a:lnTo>
                      <a:pt x="52" y="142"/>
                    </a:lnTo>
                    <a:lnTo>
                      <a:pt x="51" y="133"/>
                    </a:lnTo>
                    <a:lnTo>
                      <a:pt x="49" y="125"/>
                    </a:lnTo>
                    <a:lnTo>
                      <a:pt x="46" y="115"/>
                    </a:lnTo>
                    <a:lnTo>
                      <a:pt x="41" y="107"/>
                    </a:lnTo>
                    <a:lnTo>
                      <a:pt x="35" y="99"/>
                    </a:lnTo>
                    <a:lnTo>
                      <a:pt x="28" y="91"/>
                    </a:lnTo>
                    <a:lnTo>
                      <a:pt x="21" y="83"/>
                    </a:lnTo>
                    <a:lnTo>
                      <a:pt x="15" y="75"/>
                    </a:lnTo>
                    <a:lnTo>
                      <a:pt x="10" y="65"/>
                    </a:lnTo>
                    <a:lnTo>
                      <a:pt x="8" y="5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3" name="Freeform 111">
                <a:extLst>
                  <a:ext uri="{FF2B5EF4-FFF2-40B4-BE49-F238E27FC236}">
                    <a16:creationId xmlns:a16="http://schemas.microsoft.com/office/drawing/2014/main" id="{D2A53C4A-7455-1532-CF70-F1BEAA429A66}"/>
                  </a:ext>
                </a:extLst>
              </p:cNvPr>
              <p:cNvSpPr>
                <a:spLocks/>
              </p:cNvSpPr>
              <p:nvPr/>
            </p:nvSpPr>
            <p:spPr bwMode="auto">
              <a:xfrm>
                <a:off x="4068" y="2059"/>
                <a:ext cx="17" cy="17"/>
              </a:xfrm>
              <a:custGeom>
                <a:avLst/>
                <a:gdLst>
                  <a:gd name="T0" fmla="*/ 16 w 17"/>
                  <a:gd name="T1" fmla="*/ 16 h 17"/>
                  <a:gd name="T2" fmla="*/ 12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4" name="Freeform 112">
                <a:extLst>
                  <a:ext uri="{FF2B5EF4-FFF2-40B4-BE49-F238E27FC236}">
                    <a16:creationId xmlns:a16="http://schemas.microsoft.com/office/drawing/2014/main" id="{DD0FB538-B0BF-4D3A-CBA6-A1A4A2D22F5C}"/>
                  </a:ext>
                </a:extLst>
              </p:cNvPr>
              <p:cNvSpPr>
                <a:spLocks/>
              </p:cNvSpPr>
              <p:nvPr/>
            </p:nvSpPr>
            <p:spPr bwMode="auto">
              <a:xfrm>
                <a:off x="4065" y="2061"/>
                <a:ext cx="17" cy="17"/>
              </a:xfrm>
              <a:custGeom>
                <a:avLst/>
                <a:gdLst>
                  <a:gd name="T0" fmla="*/ 9 w 17"/>
                  <a:gd name="T1" fmla="*/ 16 h 17"/>
                  <a:gd name="T2" fmla="*/ 9 w 17"/>
                  <a:gd name="T3" fmla="*/ 16 h 17"/>
                  <a:gd name="T4" fmla="*/ 11 w 17"/>
                  <a:gd name="T5" fmla="*/ 12 h 17"/>
                  <a:gd name="T6" fmla="*/ 13 w 17"/>
                  <a:gd name="T7" fmla="*/ 10 h 17"/>
                  <a:gd name="T8" fmla="*/ 13 w 17"/>
                  <a:gd name="T9" fmla="*/ 6 h 17"/>
                  <a:gd name="T10" fmla="*/ 16 w 17"/>
                  <a:gd name="T11" fmla="*/ 0 h 17"/>
                  <a:gd name="T12" fmla="*/ 6 w 17"/>
                  <a:gd name="T13" fmla="*/ 0 h 17"/>
                  <a:gd name="T14" fmla="*/ 6 w 17"/>
                  <a:gd name="T15" fmla="*/ 2 h 17"/>
                  <a:gd name="T16" fmla="*/ 4 w 17"/>
                  <a:gd name="T17" fmla="*/ 6 h 17"/>
                  <a:gd name="T18" fmla="*/ 2 w 17"/>
                  <a:gd name="T19" fmla="*/ 10 h 17"/>
                  <a:gd name="T20" fmla="*/ 0 w 17"/>
                  <a:gd name="T21" fmla="*/ 12 h 17"/>
                  <a:gd name="T22" fmla="*/ 9 w 17"/>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17">
                    <a:moveTo>
                      <a:pt x="9" y="16"/>
                    </a:moveTo>
                    <a:lnTo>
                      <a:pt x="9" y="16"/>
                    </a:lnTo>
                    <a:lnTo>
                      <a:pt x="11" y="12"/>
                    </a:lnTo>
                    <a:lnTo>
                      <a:pt x="13" y="10"/>
                    </a:lnTo>
                    <a:lnTo>
                      <a:pt x="13" y="6"/>
                    </a:lnTo>
                    <a:lnTo>
                      <a:pt x="16" y="0"/>
                    </a:lnTo>
                    <a:lnTo>
                      <a:pt x="6" y="0"/>
                    </a:lnTo>
                    <a:lnTo>
                      <a:pt x="6" y="2"/>
                    </a:lnTo>
                    <a:lnTo>
                      <a:pt x="4" y="6"/>
                    </a:lnTo>
                    <a:lnTo>
                      <a:pt x="2" y="10"/>
                    </a:lnTo>
                    <a:lnTo>
                      <a:pt x="0" y="12"/>
                    </a:lnTo>
                    <a:lnTo>
                      <a:pt x="9"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5" name="Freeform 113">
                <a:extLst>
                  <a:ext uri="{FF2B5EF4-FFF2-40B4-BE49-F238E27FC236}">
                    <a16:creationId xmlns:a16="http://schemas.microsoft.com/office/drawing/2014/main" id="{09941E34-84DF-5346-7FEC-28A5779EAAA2}"/>
                  </a:ext>
                </a:extLst>
              </p:cNvPr>
              <p:cNvSpPr>
                <a:spLocks/>
              </p:cNvSpPr>
              <p:nvPr/>
            </p:nvSpPr>
            <p:spPr bwMode="auto">
              <a:xfrm>
                <a:off x="4046" y="2067"/>
                <a:ext cx="67" cy="181"/>
              </a:xfrm>
              <a:custGeom>
                <a:avLst/>
                <a:gdLst>
                  <a:gd name="T0" fmla="*/ 66 w 67"/>
                  <a:gd name="T1" fmla="*/ 176 h 181"/>
                  <a:gd name="T2" fmla="*/ 66 w 67"/>
                  <a:gd name="T3" fmla="*/ 176 h 181"/>
                  <a:gd name="T4" fmla="*/ 52 w 67"/>
                  <a:gd name="T5" fmla="*/ 171 h 181"/>
                  <a:gd name="T6" fmla="*/ 40 w 67"/>
                  <a:gd name="T7" fmla="*/ 165 h 181"/>
                  <a:gd name="T8" fmla="*/ 30 w 67"/>
                  <a:gd name="T9" fmla="*/ 157 h 181"/>
                  <a:gd name="T10" fmla="*/ 22 w 67"/>
                  <a:gd name="T11" fmla="*/ 148 h 181"/>
                  <a:gd name="T12" fmla="*/ 15 w 67"/>
                  <a:gd name="T13" fmla="*/ 138 h 181"/>
                  <a:gd name="T14" fmla="*/ 11 w 67"/>
                  <a:gd name="T15" fmla="*/ 127 h 181"/>
                  <a:gd name="T16" fmla="*/ 7 w 67"/>
                  <a:gd name="T17" fmla="*/ 115 h 181"/>
                  <a:gd name="T18" fmla="*/ 5 w 67"/>
                  <a:gd name="T19" fmla="*/ 102 h 181"/>
                  <a:gd name="T20" fmla="*/ 4 w 67"/>
                  <a:gd name="T21" fmla="*/ 90 h 181"/>
                  <a:gd name="T22" fmla="*/ 5 w 67"/>
                  <a:gd name="T23" fmla="*/ 76 h 181"/>
                  <a:gd name="T24" fmla="*/ 6 w 67"/>
                  <a:gd name="T25" fmla="*/ 63 h 181"/>
                  <a:gd name="T26" fmla="*/ 8 w 67"/>
                  <a:gd name="T27" fmla="*/ 50 h 181"/>
                  <a:gd name="T28" fmla="*/ 11 w 67"/>
                  <a:gd name="T29" fmla="*/ 37 h 181"/>
                  <a:gd name="T30" fmla="*/ 15 w 67"/>
                  <a:gd name="T31" fmla="*/ 24 h 181"/>
                  <a:gd name="T32" fmla="*/ 19 w 67"/>
                  <a:gd name="T33" fmla="*/ 13 h 181"/>
                  <a:gd name="T34" fmla="*/ 23 w 67"/>
                  <a:gd name="T35" fmla="*/ 2 h 181"/>
                  <a:gd name="T36" fmla="*/ 19 w 67"/>
                  <a:gd name="T37" fmla="*/ 0 h 181"/>
                  <a:gd name="T38" fmla="*/ 15 w 67"/>
                  <a:gd name="T39" fmla="*/ 12 h 181"/>
                  <a:gd name="T40" fmla="*/ 11 w 67"/>
                  <a:gd name="T41" fmla="*/ 24 h 181"/>
                  <a:gd name="T42" fmla="*/ 7 w 67"/>
                  <a:gd name="T43" fmla="*/ 36 h 181"/>
                  <a:gd name="T44" fmla="*/ 5 w 67"/>
                  <a:gd name="T45" fmla="*/ 49 h 181"/>
                  <a:gd name="T46" fmla="*/ 2 w 67"/>
                  <a:gd name="T47" fmla="*/ 62 h 181"/>
                  <a:gd name="T48" fmla="*/ 1 w 67"/>
                  <a:gd name="T49" fmla="*/ 76 h 181"/>
                  <a:gd name="T50" fmla="*/ 0 w 67"/>
                  <a:gd name="T51" fmla="*/ 90 h 181"/>
                  <a:gd name="T52" fmla="*/ 1 w 67"/>
                  <a:gd name="T53" fmla="*/ 102 h 181"/>
                  <a:gd name="T54" fmla="*/ 3 w 67"/>
                  <a:gd name="T55" fmla="*/ 116 h 181"/>
                  <a:gd name="T56" fmla="*/ 7 w 67"/>
                  <a:gd name="T57" fmla="*/ 128 h 181"/>
                  <a:gd name="T58" fmla="*/ 12 w 67"/>
                  <a:gd name="T59" fmla="*/ 140 h 181"/>
                  <a:gd name="T60" fmla="*/ 19 w 67"/>
                  <a:gd name="T61" fmla="*/ 150 h 181"/>
                  <a:gd name="T62" fmla="*/ 27 w 67"/>
                  <a:gd name="T63" fmla="*/ 160 h 181"/>
                  <a:gd name="T64" fmla="*/ 38 w 67"/>
                  <a:gd name="T65" fmla="*/ 168 h 181"/>
                  <a:gd name="T66" fmla="*/ 50 w 67"/>
                  <a:gd name="T67" fmla="*/ 175 h 181"/>
                  <a:gd name="T68" fmla="*/ 65 w 67"/>
                  <a:gd name="T69" fmla="*/ 180 h 181"/>
                  <a:gd name="T70" fmla="*/ 66 w 67"/>
                  <a:gd name="T71" fmla="*/ 176 h 1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81">
                    <a:moveTo>
                      <a:pt x="66" y="176"/>
                    </a:moveTo>
                    <a:lnTo>
                      <a:pt x="66" y="176"/>
                    </a:lnTo>
                    <a:lnTo>
                      <a:pt x="52" y="171"/>
                    </a:lnTo>
                    <a:lnTo>
                      <a:pt x="40" y="165"/>
                    </a:lnTo>
                    <a:lnTo>
                      <a:pt x="30" y="157"/>
                    </a:lnTo>
                    <a:lnTo>
                      <a:pt x="22" y="148"/>
                    </a:lnTo>
                    <a:lnTo>
                      <a:pt x="15" y="138"/>
                    </a:lnTo>
                    <a:lnTo>
                      <a:pt x="11" y="127"/>
                    </a:lnTo>
                    <a:lnTo>
                      <a:pt x="7" y="115"/>
                    </a:lnTo>
                    <a:lnTo>
                      <a:pt x="5" y="102"/>
                    </a:lnTo>
                    <a:lnTo>
                      <a:pt x="4" y="90"/>
                    </a:lnTo>
                    <a:lnTo>
                      <a:pt x="5" y="76"/>
                    </a:lnTo>
                    <a:lnTo>
                      <a:pt x="6" y="63"/>
                    </a:lnTo>
                    <a:lnTo>
                      <a:pt x="8" y="50"/>
                    </a:lnTo>
                    <a:lnTo>
                      <a:pt x="11" y="37"/>
                    </a:lnTo>
                    <a:lnTo>
                      <a:pt x="15" y="24"/>
                    </a:lnTo>
                    <a:lnTo>
                      <a:pt x="19" y="13"/>
                    </a:lnTo>
                    <a:lnTo>
                      <a:pt x="23" y="2"/>
                    </a:lnTo>
                    <a:lnTo>
                      <a:pt x="19" y="0"/>
                    </a:lnTo>
                    <a:lnTo>
                      <a:pt x="15" y="12"/>
                    </a:lnTo>
                    <a:lnTo>
                      <a:pt x="11" y="24"/>
                    </a:lnTo>
                    <a:lnTo>
                      <a:pt x="7" y="36"/>
                    </a:lnTo>
                    <a:lnTo>
                      <a:pt x="5" y="49"/>
                    </a:lnTo>
                    <a:lnTo>
                      <a:pt x="2" y="62"/>
                    </a:lnTo>
                    <a:lnTo>
                      <a:pt x="1" y="76"/>
                    </a:lnTo>
                    <a:lnTo>
                      <a:pt x="0" y="90"/>
                    </a:lnTo>
                    <a:lnTo>
                      <a:pt x="1" y="102"/>
                    </a:lnTo>
                    <a:lnTo>
                      <a:pt x="3" y="116"/>
                    </a:lnTo>
                    <a:lnTo>
                      <a:pt x="7" y="128"/>
                    </a:lnTo>
                    <a:lnTo>
                      <a:pt x="12" y="140"/>
                    </a:lnTo>
                    <a:lnTo>
                      <a:pt x="19" y="150"/>
                    </a:lnTo>
                    <a:lnTo>
                      <a:pt x="27" y="160"/>
                    </a:lnTo>
                    <a:lnTo>
                      <a:pt x="38" y="168"/>
                    </a:lnTo>
                    <a:lnTo>
                      <a:pt x="50" y="175"/>
                    </a:lnTo>
                    <a:lnTo>
                      <a:pt x="65" y="180"/>
                    </a:lnTo>
                    <a:lnTo>
                      <a:pt x="66" y="17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6" name="Freeform 114">
                <a:extLst>
                  <a:ext uri="{FF2B5EF4-FFF2-40B4-BE49-F238E27FC236}">
                    <a16:creationId xmlns:a16="http://schemas.microsoft.com/office/drawing/2014/main" id="{CA59ED5F-07FB-3644-735B-2CA39F68A52E}"/>
                  </a:ext>
                </a:extLst>
              </p:cNvPr>
              <p:cNvSpPr>
                <a:spLocks/>
              </p:cNvSpPr>
              <p:nvPr/>
            </p:nvSpPr>
            <p:spPr bwMode="auto">
              <a:xfrm>
                <a:off x="4111" y="2225"/>
                <a:ext cx="122" cy="27"/>
              </a:xfrm>
              <a:custGeom>
                <a:avLst/>
                <a:gdLst>
                  <a:gd name="T0" fmla="*/ 119 w 122"/>
                  <a:gd name="T1" fmla="*/ 0 h 27"/>
                  <a:gd name="T2" fmla="*/ 119 w 122"/>
                  <a:gd name="T3" fmla="*/ 0 h 27"/>
                  <a:gd name="T4" fmla="*/ 112 w 122"/>
                  <a:gd name="T5" fmla="*/ 3 h 27"/>
                  <a:gd name="T6" fmla="*/ 105 w 122"/>
                  <a:gd name="T7" fmla="*/ 5 h 27"/>
                  <a:gd name="T8" fmla="*/ 98 w 122"/>
                  <a:gd name="T9" fmla="*/ 8 h 27"/>
                  <a:gd name="T10" fmla="*/ 91 w 122"/>
                  <a:gd name="T11" fmla="*/ 11 h 27"/>
                  <a:gd name="T12" fmla="*/ 84 w 122"/>
                  <a:gd name="T13" fmla="*/ 13 h 27"/>
                  <a:gd name="T14" fmla="*/ 76 w 122"/>
                  <a:gd name="T15" fmla="*/ 15 h 27"/>
                  <a:gd name="T16" fmla="*/ 69 w 122"/>
                  <a:gd name="T17" fmla="*/ 18 h 27"/>
                  <a:gd name="T18" fmla="*/ 61 w 122"/>
                  <a:gd name="T19" fmla="*/ 19 h 27"/>
                  <a:gd name="T20" fmla="*/ 53 w 122"/>
                  <a:gd name="T21" fmla="*/ 21 h 27"/>
                  <a:gd name="T22" fmla="*/ 46 w 122"/>
                  <a:gd name="T23" fmla="*/ 22 h 27"/>
                  <a:gd name="T24" fmla="*/ 39 w 122"/>
                  <a:gd name="T25" fmla="*/ 22 h 27"/>
                  <a:gd name="T26" fmla="*/ 31 w 122"/>
                  <a:gd name="T27" fmla="*/ 22 h 27"/>
                  <a:gd name="T28" fmla="*/ 23 w 122"/>
                  <a:gd name="T29" fmla="*/ 22 h 27"/>
                  <a:gd name="T30" fmla="*/ 16 w 122"/>
                  <a:gd name="T31" fmla="*/ 21 h 27"/>
                  <a:gd name="T32" fmla="*/ 9 w 122"/>
                  <a:gd name="T33" fmla="*/ 20 h 27"/>
                  <a:gd name="T34" fmla="*/ 1 w 122"/>
                  <a:gd name="T35" fmla="*/ 18 h 27"/>
                  <a:gd name="T36" fmla="*/ 0 w 122"/>
                  <a:gd name="T37" fmla="*/ 22 h 27"/>
                  <a:gd name="T38" fmla="*/ 8 w 122"/>
                  <a:gd name="T39" fmla="*/ 24 h 27"/>
                  <a:gd name="T40" fmla="*/ 16 w 122"/>
                  <a:gd name="T41" fmla="*/ 25 h 27"/>
                  <a:gd name="T42" fmla="*/ 23 w 122"/>
                  <a:gd name="T43" fmla="*/ 25 h 27"/>
                  <a:gd name="T44" fmla="*/ 31 w 122"/>
                  <a:gd name="T45" fmla="*/ 26 h 27"/>
                  <a:gd name="T46" fmla="*/ 39 w 122"/>
                  <a:gd name="T47" fmla="*/ 26 h 27"/>
                  <a:gd name="T48" fmla="*/ 46 w 122"/>
                  <a:gd name="T49" fmla="*/ 25 h 27"/>
                  <a:gd name="T50" fmla="*/ 55 w 122"/>
                  <a:gd name="T51" fmla="*/ 25 h 27"/>
                  <a:gd name="T52" fmla="*/ 62 w 122"/>
                  <a:gd name="T53" fmla="*/ 23 h 27"/>
                  <a:gd name="T54" fmla="*/ 70 w 122"/>
                  <a:gd name="T55" fmla="*/ 22 h 27"/>
                  <a:gd name="T56" fmla="*/ 77 w 122"/>
                  <a:gd name="T57" fmla="*/ 19 h 27"/>
                  <a:gd name="T58" fmla="*/ 85 w 122"/>
                  <a:gd name="T59" fmla="*/ 17 h 27"/>
                  <a:gd name="T60" fmla="*/ 92 w 122"/>
                  <a:gd name="T61" fmla="*/ 15 h 27"/>
                  <a:gd name="T62" fmla="*/ 99 w 122"/>
                  <a:gd name="T63" fmla="*/ 12 h 27"/>
                  <a:gd name="T64" fmla="*/ 106 w 122"/>
                  <a:gd name="T65" fmla="*/ 9 h 27"/>
                  <a:gd name="T66" fmla="*/ 114 w 122"/>
                  <a:gd name="T67" fmla="*/ 7 h 27"/>
                  <a:gd name="T68" fmla="*/ 121 w 122"/>
                  <a:gd name="T69" fmla="*/ 3 h 27"/>
                  <a:gd name="T70" fmla="*/ 119 w 122"/>
                  <a:gd name="T71" fmla="*/ 0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0"/>
                    </a:moveTo>
                    <a:lnTo>
                      <a:pt x="119" y="0"/>
                    </a:lnTo>
                    <a:lnTo>
                      <a:pt x="112" y="3"/>
                    </a:lnTo>
                    <a:lnTo>
                      <a:pt x="105" y="5"/>
                    </a:lnTo>
                    <a:lnTo>
                      <a:pt x="98" y="8"/>
                    </a:lnTo>
                    <a:lnTo>
                      <a:pt x="91" y="11"/>
                    </a:lnTo>
                    <a:lnTo>
                      <a:pt x="84" y="13"/>
                    </a:lnTo>
                    <a:lnTo>
                      <a:pt x="76" y="15"/>
                    </a:lnTo>
                    <a:lnTo>
                      <a:pt x="69" y="18"/>
                    </a:lnTo>
                    <a:lnTo>
                      <a:pt x="61" y="19"/>
                    </a:lnTo>
                    <a:lnTo>
                      <a:pt x="53" y="21"/>
                    </a:lnTo>
                    <a:lnTo>
                      <a:pt x="46" y="22"/>
                    </a:lnTo>
                    <a:lnTo>
                      <a:pt x="39" y="22"/>
                    </a:lnTo>
                    <a:lnTo>
                      <a:pt x="31" y="22"/>
                    </a:lnTo>
                    <a:lnTo>
                      <a:pt x="23" y="22"/>
                    </a:lnTo>
                    <a:lnTo>
                      <a:pt x="16" y="21"/>
                    </a:lnTo>
                    <a:lnTo>
                      <a:pt x="9" y="20"/>
                    </a:lnTo>
                    <a:lnTo>
                      <a:pt x="1" y="18"/>
                    </a:lnTo>
                    <a:lnTo>
                      <a:pt x="0" y="22"/>
                    </a:lnTo>
                    <a:lnTo>
                      <a:pt x="8" y="24"/>
                    </a:lnTo>
                    <a:lnTo>
                      <a:pt x="16" y="25"/>
                    </a:lnTo>
                    <a:lnTo>
                      <a:pt x="23" y="25"/>
                    </a:lnTo>
                    <a:lnTo>
                      <a:pt x="31" y="26"/>
                    </a:lnTo>
                    <a:lnTo>
                      <a:pt x="39" y="26"/>
                    </a:lnTo>
                    <a:lnTo>
                      <a:pt x="46" y="25"/>
                    </a:lnTo>
                    <a:lnTo>
                      <a:pt x="55" y="25"/>
                    </a:lnTo>
                    <a:lnTo>
                      <a:pt x="62" y="23"/>
                    </a:lnTo>
                    <a:lnTo>
                      <a:pt x="70" y="22"/>
                    </a:lnTo>
                    <a:lnTo>
                      <a:pt x="77" y="19"/>
                    </a:lnTo>
                    <a:lnTo>
                      <a:pt x="85" y="17"/>
                    </a:lnTo>
                    <a:lnTo>
                      <a:pt x="92" y="15"/>
                    </a:lnTo>
                    <a:lnTo>
                      <a:pt x="99" y="12"/>
                    </a:lnTo>
                    <a:lnTo>
                      <a:pt x="106" y="9"/>
                    </a:lnTo>
                    <a:lnTo>
                      <a:pt x="114" y="7"/>
                    </a:lnTo>
                    <a:lnTo>
                      <a:pt x="121" y="3"/>
                    </a:lnTo>
                    <a:lnTo>
                      <a:pt x="119"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7" name="Freeform 115">
                <a:extLst>
                  <a:ext uri="{FF2B5EF4-FFF2-40B4-BE49-F238E27FC236}">
                    <a16:creationId xmlns:a16="http://schemas.microsoft.com/office/drawing/2014/main" id="{EF69EAA0-E807-49CB-A260-F329AC71BFAD}"/>
                  </a:ext>
                </a:extLst>
              </p:cNvPr>
              <p:cNvSpPr>
                <a:spLocks/>
              </p:cNvSpPr>
              <p:nvPr/>
            </p:nvSpPr>
            <p:spPr bwMode="auto">
              <a:xfrm>
                <a:off x="4230" y="2133"/>
                <a:ext cx="81" cy="96"/>
              </a:xfrm>
              <a:custGeom>
                <a:avLst/>
                <a:gdLst>
                  <a:gd name="T0" fmla="*/ 76 w 81"/>
                  <a:gd name="T1" fmla="*/ 0 h 96"/>
                  <a:gd name="T2" fmla="*/ 74 w 81"/>
                  <a:gd name="T3" fmla="*/ 8 h 96"/>
                  <a:gd name="T4" fmla="*/ 71 w 81"/>
                  <a:gd name="T5" fmla="*/ 16 h 96"/>
                  <a:gd name="T6" fmla="*/ 68 w 81"/>
                  <a:gd name="T7" fmla="*/ 22 h 96"/>
                  <a:gd name="T8" fmla="*/ 64 w 81"/>
                  <a:gd name="T9" fmla="*/ 29 h 96"/>
                  <a:gd name="T10" fmla="*/ 61 w 81"/>
                  <a:gd name="T11" fmla="*/ 36 h 96"/>
                  <a:gd name="T12" fmla="*/ 57 w 81"/>
                  <a:gd name="T13" fmla="*/ 42 h 96"/>
                  <a:gd name="T14" fmla="*/ 52 w 81"/>
                  <a:gd name="T15" fmla="*/ 49 h 96"/>
                  <a:gd name="T16" fmla="*/ 47 w 81"/>
                  <a:gd name="T17" fmla="*/ 54 h 96"/>
                  <a:gd name="T18" fmla="*/ 42 w 81"/>
                  <a:gd name="T19" fmla="*/ 60 h 96"/>
                  <a:gd name="T20" fmla="*/ 37 w 81"/>
                  <a:gd name="T21" fmla="*/ 66 h 96"/>
                  <a:gd name="T22" fmla="*/ 31 w 81"/>
                  <a:gd name="T23" fmla="*/ 71 h 96"/>
                  <a:gd name="T24" fmla="*/ 25 w 81"/>
                  <a:gd name="T25" fmla="*/ 76 h 96"/>
                  <a:gd name="T26" fmla="*/ 19 w 81"/>
                  <a:gd name="T27" fmla="*/ 80 h 96"/>
                  <a:gd name="T28" fmla="*/ 13 w 81"/>
                  <a:gd name="T29" fmla="*/ 85 h 96"/>
                  <a:gd name="T30" fmla="*/ 6 w 81"/>
                  <a:gd name="T31" fmla="*/ 88 h 96"/>
                  <a:gd name="T32" fmla="*/ 0 w 81"/>
                  <a:gd name="T33" fmla="*/ 92 h 96"/>
                  <a:gd name="T34" fmla="*/ 2 w 81"/>
                  <a:gd name="T35" fmla="*/ 95 h 96"/>
                  <a:gd name="T36" fmla="*/ 8 w 81"/>
                  <a:gd name="T37" fmla="*/ 92 h 96"/>
                  <a:gd name="T38" fmla="*/ 15 w 81"/>
                  <a:gd name="T39" fmla="*/ 88 h 96"/>
                  <a:gd name="T40" fmla="*/ 21 w 81"/>
                  <a:gd name="T41" fmla="*/ 83 h 96"/>
                  <a:gd name="T42" fmla="*/ 27 w 81"/>
                  <a:gd name="T43" fmla="*/ 78 h 96"/>
                  <a:gd name="T44" fmla="*/ 34 w 81"/>
                  <a:gd name="T45" fmla="*/ 74 h 96"/>
                  <a:gd name="T46" fmla="*/ 40 w 81"/>
                  <a:gd name="T47" fmla="*/ 68 h 96"/>
                  <a:gd name="T48" fmla="*/ 45 w 81"/>
                  <a:gd name="T49" fmla="*/ 63 h 96"/>
                  <a:gd name="T50" fmla="*/ 50 w 81"/>
                  <a:gd name="T51" fmla="*/ 57 h 96"/>
                  <a:gd name="T52" fmla="*/ 55 w 81"/>
                  <a:gd name="T53" fmla="*/ 51 h 96"/>
                  <a:gd name="T54" fmla="*/ 60 w 81"/>
                  <a:gd name="T55" fmla="*/ 44 h 96"/>
                  <a:gd name="T56" fmla="*/ 64 w 81"/>
                  <a:gd name="T57" fmla="*/ 38 h 96"/>
                  <a:gd name="T58" fmla="*/ 68 w 81"/>
                  <a:gd name="T59" fmla="*/ 31 h 96"/>
                  <a:gd name="T60" fmla="*/ 72 w 81"/>
                  <a:gd name="T61" fmla="*/ 24 h 96"/>
                  <a:gd name="T62" fmla="*/ 75 w 81"/>
                  <a:gd name="T63" fmla="*/ 16 h 96"/>
                  <a:gd name="T64" fmla="*/ 78 w 81"/>
                  <a:gd name="T65" fmla="*/ 9 h 96"/>
                  <a:gd name="T66" fmla="*/ 80 w 81"/>
                  <a:gd name="T67" fmla="*/ 2 h 96"/>
                  <a:gd name="T68" fmla="*/ 76 w 81"/>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1" h="96">
                    <a:moveTo>
                      <a:pt x="76" y="0"/>
                    </a:moveTo>
                    <a:lnTo>
                      <a:pt x="74" y="8"/>
                    </a:lnTo>
                    <a:lnTo>
                      <a:pt x="71" y="16"/>
                    </a:lnTo>
                    <a:lnTo>
                      <a:pt x="68" y="22"/>
                    </a:lnTo>
                    <a:lnTo>
                      <a:pt x="64" y="29"/>
                    </a:lnTo>
                    <a:lnTo>
                      <a:pt x="61" y="36"/>
                    </a:lnTo>
                    <a:lnTo>
                      <a:pt x="57" y="42"/>
                    </a:lnTo>
                    <a:lnTo>
                      <a:pt x="52" y="49"/>
                    </a:lnTo>
                    <a:lnTo>
                      <a:pt x="47" y="54"/>
                    </a:lnTo>
                    <a:lnTo>
                      <a:pt x="42" y="60"/>
                    </a:lnTo>
                    <a:lnTo>
                      <a:pt x="37" y="66"/>
                    </a:lnTo>
                    <a:lnTo>
                      <a:pt x="31" y="71"/>
                    </a:lnTo>
                    <a:lnTo>
                      <a:pt x="25" y="76"/>
                    </a:lnTo>
                    <a:lnTo>
                      <a:pt x="19" y="80"/>
                    </a:lnTo>
                    <a:lnTo>
                      <a:pt x="13" y="85"/>
                    </a:lnTo>
                    <a:lnTo>
                      <a:pt x="6" y="88"/>
                    </a:lnTo>
                    <a:lnTo>
                      <a:pt x="0" y="92"/>
                    </a:lnTo>
                    <a:lnTo>
                      <a:pt x="2" y="95"/>
                    </a:lnTo>
                    <a:lnTo>
                      <a:pt x="8" y="92"/>
                    </a:lnTo>
                    <a:lnTo>
                      <a:pt x="15" y="88"/>
                    </a:lnTo>
                    <a:lnTo>
                      <a:pt x="21" y="83"/>
                    </a:lnTo>
                    <a:lnTo>
                      <a:pt x="27" y="78"/>
                    </a:lnTo>
                    <a:lnTo>
                      <a:pt x="34" y="74"/>
                    </a:lnTo>
                    <a:lnTo>
                      <a:pt x="40" y="68"/>
                    </a:lnTo>
                    <a:lnTo>
                      <a:pt x="45" y="63"/>
                    </a:lnTo>
                    <a:lnTo>
                      <a:pt x="50" y="57"/>
                    </a:lnTo>
                    <a:lnTo>
                      <a:pt x="55" y="51"/>
                    </a:lnTo>
                    <a:lnTo>
                      <a:pt x="60" y="44"/>
                    </a:lnTo>
                    <a:lnTo>
                      <a:pt x="64" y="38"/>
                    </a:lnTo>
                    <a:lnTo>
                      <a:pt x="68" y="31"/>
                    </a:lnTo>
                    <a:lnTo>
                      <a:pt x="72" y="24"/>
                    </a:lnTo>
                    <a:lnTo>
                      <a:pt x="75" y="16"/>
                    </a:lnTo>
                    <a:lnTo>
                      <a:pt x="78" y="9"/>
                    </a:lnTo>
                    <a:lnTo>
                      <a:pt x="80" y="2"/>
                    </a:lnTo>
                    <a:lnTo>
                      <a:pt x="7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8" name="Freeform 116">
                <a:extLst>
                  <a:ext uri="{FF2B5EF4-FFF2-40B4-BE49-F238E27FC236}">
                    <a16:creationId xmlns:a16="http://schemas.microsoft.com/office/drawing/2014/main" id="{654FFD30-5B14-B056-DC05-D85234BB7175}"/>
                  </a:ext>
                </a:extLst>
              </p:cNvPr>
              <p:cNvSpPr>
                <a:spLocks/>
              </p:cNvSpPr>
              <p:nvPr/>
            </p:nvSpPr>
            <p:spPr bwMode="auto">
              <a:xfrm>
                <a:off x="4306" y="2132"/>
                <a:ext cx="17" cy="17"/>
              </a:xfrm>
              <a:custGeom>
                <a:avLst/>
                <a:gdLst>
                  <a:gd name="T0" fmla="*/ 16 w 17"/>
                  <a:gd name="T1" fmla="*/ 16 h 17"/>
                  <a:gd name="T2" fmla="*/ 16 w 17"/>
                  <a:gd name="T3" fmla="*/ 5 h 17"/>
                  <a:gd name="T4" fmla="*/ 12 w 17"/>
                  <a:gd name="T5" fmla="*/ 0 h 17"/>
                  <a:gd name="T6" fmla="*/ 4 w 17"/>
                  <a:gd name="T7" fmla="*/ 0 h 17"/>
                  <a:gd name="T8" fmla="*/ 0 w 17"/>
                  <a:gd name="T9" fmla="*/ 5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5"/>
                    </a:lnTo>
                    <a:lnTo>
                      <a:pt x="12" y="0"/>
                    </a:lnTo>
                    <a:lnTo>
                      <a:pt x="4" y="0"/>
                    </a:lnTo>
                    <a:lnTo>
                      <a:pt x="0" y="5"/>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59" name="Freeform 117">
                <a:extLst>
                  <a:ext uri="{FF2B5EF4-FFF2-40B4-BE49-F238E27FC236}">
                    <a16:creationId xmlns:a16="http://schemas.microsoft.com/office/drawing/2014/main" id="{9FE39DC0-C59C-E8E9-30F0-A311B11D0AB9}"/>
                  </a:ext>
                </a:extLst>
              </p:cNvPr>
              <p:cNvSpPr>
                <a:spLocks/>
              </p:cNvSpPr>
              <p:nvPr/>
            </p:nvSpPr>
            <p:spPr bwMode="auto">
              <a:xfrm>
                <a:off x="4407" y="1912"/>
                <a:ext cx="303" cy="380"/>
              </a:xfrm>
              <a:custGeom>
                <a:avLst/>
                <a:gdLst>
                  <a:gd name="T0" fmla="*/ 298 w 303"/>
                  <a:gd name="T1" fmla="*/ 11 h 380"/>
                  <a:gd name="T2" fmla="*/ 299 w 303"/>
                  <a:gd name="T3" fmla="*/ 27 h 380"/>
                  <a:gd name="T4" fmla="*/ 301 w 303"/>
                  <a:gd name="T5" fmla="*/ 43 h 380"/>
                  <a:gd name="T6" fmla="*/ 302 w 303"/>
                  <a:gd name="T7" fmla="*/ 59 h 380"/>
                  <a:gd name="T8" fmla="*/ 302 w 303"/>
                  <a:gd name="T9" fmla="*/ 75 h 380"/>
                  <a:gd name="T10" fmla="*/ 296 w 303"/>
                  <a:gd name="T11" fmla="*/ 94 h 380"/>
                  <a:gd name="T12" fmla="*/ 285 w 303"/>
                  <a:gd name="T13" fmla="*/ 116 h 380"/>
                  <a:gd name="T14" fmla="*/ 274 w 303"/>
                  <a:gd name="T15" fmla="*/ 140 h 380"/>
                  <a:gd name="T16" fmla="*/ 270 w 303"/>
                  <a:gd name="T17" fmla="*/ 168 h 380"/>
                  <a:gd name="T18" fmla="*/ 269 w 303"/>
                  <a:gd name="T19" fmla="*/ 196 h 380"/>
                  <a:gd name="T20" fmla="*/ 268 w 303"/>
                  <a:gd name="T21" fmla="*/ 225 h 380"/>
                  <a:gd name="T22" fmla="*/ 265 w 303"/>
                  <a:gd name="T23" fmla="*/ 252 h 380"/>
                  <a:gd name="T24" fmla="*/ 259 w 303"/>
                  <a:gd name="T25" fmla="*/ 279 h 380"/>
                  <a:gd name="T26" fmla="*/ 248 w 303"/>
                  <a:gd name="T27" fmla="*/ 301 h 380"/>
                  <a:gd name="T28" fmla="*/ 235 w 303"/>
                  <a:gd name="T29" fmla="*/ 312 h 380"/>
                  <a:gd name="T30" fmla="*/ 221 w 303"/>
                  <a:gd name="T31" fmla="*/ 321 h 380"/>
                  <a:gd name="T32" fmla="*/ 207 w 303"/>
                  <a:gd name="T33" fmla="*/ 338 h 380"/>
                  <a:gd name="T34" fmla="*/ 193 w 303"/>
                  <a:gd name="T35" fmla="*/ 360 h 380"/>
                  <a:gd name="T36" fmla="*/ 175 w 303"/>
                  <a:gd name="T37" fmla="*/ 374 h 380"/>
                  <a:gd name="T38" fmla="*/ 137 w 303"/>
                  <a:gd name="T39" fmla="*/ 379 h 380"/>
                  <a:gd name="T40" fmla="*/ 102 w 303"/>
                  <a:gd name="T41" fmla="*/ 370 h 380"/>
                  <a:gd name="T42" fmla="*/ 69 w 303"/>
                  <a:gd name="T43" fmla="*/ 352 h 380"/>
                  <a:gd name="T44" fmla="*/ 42 w 303"/>
                  <a:gd name="T45" fmla="*/ 325 h 380"/>
                  <a:gd name="T46" fmla="*/ 20 w 303"/>
                  <a:gd name="T47" fmla="*/ 294 h 380"/>
                  <a:gd name="T48" fmla="*/ 10 w 303"/>
                  <a:gd name="T49" fmla="*/ 272 h 380"/>
                  <a:gd name="T50" fmla="*/ 5 w 303"/>
                  <a:gd name="T51" fmla="*/ 255 h 380"/>
                  <a:gd name="T52" fmla="*/ 2 w 303"/>
                  <a:gd name="T53" fmla="*/ 239 h 380"/>
                  <a:gd name="T54" fmla="*/ 0 w 303"/>
                  <a:gd name="T55" fmla="*/ 222 h 380"/>
                  <a:gd name="T56" fmla="*/ 0 w 303"/>
                  <a:gd name="T57" fmla="*/ 205 h 380"/>
                  <a:gd name="T58" fmla="*/ 1 w 303"/>
                  <a:gd name="T59" fmla="*/ 199 h 380"/>
                  <a:gd name="T60" fmla="*/ 4 w 303"/>
                  <a:gd name="T61" fmla="*/ 215 h 380"/>
                  <a:gd name="T62" fmla="*/ 8 w 303"/>
                  <a:gd name="T63" fmla="*/ 231 h 380"/>
                  <a:gd name="T64" fmla="*/ 12 w 303"/>
                  <a:gd name="T65" fmla="*/ 239 h 380"/>
                  <a:gd name="T66" fmla="*/ 19 w 303"/>
                  <a:gd name="T67" fmla="*/ 250 h 380"/>
                  <a:gd name="T68" fmla="*/ 23 w 303"/>
                  <a:gd name="T69" fmla="*/ 258 h 380"/>
                  <a:gd name="T70" fmla="*/ 44 w 303"/>
                  <a:gd name="T71" fmla="*/ 290 h 380"/>
                  <a:gd name="T72" fmla="*/ 72 w 303"/>
                  <a:gd name="T73" fmla="*/ 314 h 380"/>
                  <a:gd name="T74" fmla="*/ 105 w 303"/>
                  <a:gd name="T75" fmla="*/ 330 h 380"/>
                  <a:gd name="T76" fmla="*/ 140 w 303"/>
                  <a:gd name="T77" fmla="*/ 337 h 380"/>
                  <a:gd name="T78" fmla="*/ 177 w 303"/>
                  <a:gd name="T79" fmla="*/ 337 h 380"/>
                  <a:gd name="T80" fmla="*/ 211 w 303"/>
                  <a:gd name="T81" fmla="*/ 326 h 380"/>
                  <a:gd name="T82" fmla="*/ 238 w 303"/>
                  <a:gd name="T83" fmla="*/ 307 h 380"/>
                  <a:gd name="T84" fmla="*/ 255 w 303"/>
                  <a:gd name="T85" fmla="*/ 279 h 380"/>
                  <a:gd name="T86" fmla="*/ 264 w 303"/>
                  <a:gd name="T87" fmla="*/ 247 h 380"/>
                  <a:gd name="T88" fmla="*/ 263 w 303"/>
                  <a:gd name="T89" fmla="*/ 214 h 380"/>
                  <a:gd name="T90" fmla="*/ 255 w 303"/>
                  <a:gd name="T91" fmla="*/ 184 h 380"/>
                  <a:gd name="T92" fmla="*/ 251 w 303"/>
                  <a:gd name="T93" fmla="*/ 160 h 380"/>
                  <a:gd name="T94" fmla="*/ 252 w 303"/>
                  <a:gd name="T95" fmla="*/ 134 h 380"/>
                  <a:gd name="T96" fmla="*/ 262 w 303"/>
                  <a:gd name="T97" fmla="*/ 108 h 380"/>
                  <a:gd name="T98" fmla="*/ 282 w 303"/>
                  <a:gd name="T99" fmla="*/ 84 h 380"/>
                  <a:gd name="T100" fmla="*/ 295 w 303"/>
                  <a:gd name="T101" fmla="*/ 5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0" name="Freeform 118">
                <a:extLst>
                  <a:ext uri="{FF2B5EF4-FFF2-40B4-BE49-F238E27FC236}">
                    <a16:creationId xmlns:a16="http://schemas.microsoft.com/office/drawing/2014/main" id="{6F431BB0-E491-5355-3391-3A94EBBA222B}"/>
                  </a:ext>
                </a:extLst>
              </p:cNvPr>
              <p:cNvSpPr>
                <a:spLocks/>
              </p:cNvSpPr>
              <p:nvPr/>
            </p:nvSpPr>
            <p:spPr bwMode="auto">
              <a:xfrm>
                <a:off x="4407" y="1912"/>
                <a:ext cx="303" cy="380"/>
              </a:xfrm>
              <a:custGeom>
                <a:avLst/>
                <a:gdLst>
                  <a:gd name="T0" fmla="*/ 299 w 303"/>
                  <a:gd name="T1" fmla="*/ 5 h 380"/>
                  <a:gd name="T2" fmla="*/ 299 w 303"/>
                  <a:gd name="T3" fmla="*/ 22 h 380"/>
                  <a:gd name="T4" fmla="*/ 300 w 303"/>
                  <a:gd name="T5" fmla="*/ 38 h 380"/>
                  <a:gd name="T6" fmla="*/ 302 w 303"/>
                  <a:gd name="T7" fmla="*/ 54 h 380"/>
                  <a:gd name="T8" fmla="*/ 302 w 303"/>
                  <a:gd name="T9" fmla="*/ 70 h 380"/>
                  <a:gd name="T10" fmla="*/ 299 w 303"/>
                  <a:gd name="T11" fmla="*/ 86 h 380"/>
                  <a:gd name="T12" fmla="*/ 289 w 303"/>
                  <a:gd name="T13" fmla="*/ 109 h 380"/>
                  <a:gd name="T14" fmla="*/ 277 w 303"/>
                  <a:gd name="T15" fmla="*/ 132 h 380"/>
                  <a:gd name="T16" fmla="*/ 271 w 303"/>
                  <a:gd name="T17" fmla="*/ 159 h 380"/>
                  <a:gd name="T18" fmla="*/ 269 w 303"/>
                  <a:gd name="T19" fmla="*/ 187 h 380"/>
                  <a:gd name="T20" fmla="*/ 269 w 303"/>
                  <a:gd name="T21" fmla="*/ 215 h 380"/>
                  <a:gd name="T22" fmla="*/ 267 w 303"/>
                  <a:gd name="T23" fmla="*/ 243 h 380"/>
                  <a:gd name="T24" fmla="*/ 262 w 303"/>
                  <a:gd name="T25" fmla="*/ 270 h 380"/>
                  <a:gd name="T26" fmla="*/ 251 w 303"/>
                  <a:gd name="T27" fmla="*/ 297 h 380"/>
                  <a:gd name="T28" fmla="*/ 240 w 303"/>
                  <a:gd name="T29" fmla="*/ 309 h 380"/>
                  <a:gd name="T30" fmla="*/ 226 w 303"/>
                  <a:gd name="T31" fmla="*/ 318 h 380"/>
                  <a:gd name="T32" fmla="*/ 212 w 303"/>
                  <a:gd name="T33" fmla="*/ 331 h 380"/>
                  <a:gd name="T34" fmla="*/ 198 w 303"/>
                  <a:gd name="T35" fmla="*/ 353 h 380"/>
                  <a:gd name="T36" fmla="*/ 182 w 303"/>
                  <a:gd name="T37" fmla="*/ 372 h 380"/>
                  <a:gd name="T38" fmla="*/ 149 w 303"/>
                  <a:gd name="T39" fmla="*/ 379 h 380"/>
                  <a:gd name="T40" fmla="*/ 113 w 303"/>
                  <a:gd name="T41" fmla="*/ 374 h 380"/>
                  <a:gd name="T42" fmla="*/ 80 w 303"/>
                  <a:gd name="T43" fmla="*/ 359 h 380"/>
                  <a:gd name="T44" fmla="*/ 50 w 303"/>
                  <a:gd name="T45" fmla="*/ 334 h 380"/>
                  <a:gd name="T46" fmla="*/ 26 w 303"/>
                  <a:gd name="T47" fmla="*/ 304 h 380"/>
                  <a:gd name="T48" fmla="*/ 12 w 303"/>
                  <a:gd name="T49" fmla="*/ 277 h 380"/>
                  <a:gd name="T50" fmla="*/ 7 w 303"/>
                  <a:gd name="T51" fmla="*/ 261 h 380"/>
                  <a:gd name="T52" fmla="*/ 3 w 303"/>
                  <a:gd name="T53" fmla="*/ 245 h 380"/>
                  <a:gd name="T54" fmla="*/ 0 w 303"/>
                  <a:gd name="T55" fmla="*/ 228 h 380"/>
                  <a:gd name="T56" fmla="*/ 0 w 303"/>
                  <a:gd name="T57" fmla="*/ 211 h 380"/>
                  <a:gd name="T58" fmla="*/ 0 w 303"/>
                  <a:gd name="T59" fmla="*/ 193 h 380"/>
                  <a:gd name="T60" fmla="*/ 2 w 303"/>
                  <a:gd name="T61" fmla="*/ 210 h 380"/>
                  <a:gd name="T62" fmla="*/ 6 w 303"/>
                  <a:gd name="T63" fmla="*/ 225 h 380"/>
                  <a:gd name="T64" fmla="*/ 11 w 303"/>
                  <a:gd name="T65" fmla="*/ 237 h 380"/>
                  <a:gd name="T66" fmla="*/ 17 w 303"/>
                  <a:gd name="T67" fmla="*/ 246 h 380"/>
                  <a:gd name="T68" fmla="*/ 22 w 303"/>
                  <a:gd name="T69" fmla="*/ 256 h 380"/>
                  <a:gd name="T70" fmla="*/ 36 w 303"/>
                  <a:gd name="T71" fmla="*/ 280 h 380"/>
                  <a:gd name="T72" fmla="*/ 62 w 303"/>
                  <a:gd name="T73" fmla="*/ 307 h 380"/>
                  <a:gd name="T74" fmla="*/ 93 w 303"/>
                  <a:gd name="T75" fmla="*/ 325 h 380"/>
                  <a:gd name="T76" fmla="*/ 128 w 303"/>
                  <a:gd name="T77" fmla="*/ 336 h 380"/>
                  <a:gd name="T78" fmla="*/ 165 w 303"/>
                  <a:gd name="T79" fmla="*/ 338 h 380"/>
                  <a:gd name="T80" fmla="*/ 201 w 303"/>
                  <a:gd name="T81" fmla="*/ 331 h 380"/>
                  <a:gd name="T82" fmla="*/ 230 w 303"/>
                  <a:gd name="T83" fmla="*/ 314 h 380"/>
                  <a:gd name="T84" fmla="*/ 250 w 303"/>
                  <a:gd name="T85" fmla="*/ 289 h 380"/>
                  <a:gd name="T86" fmla="*/ 262 w 303"/>
                  <a:gd name="T87" fmla="*/ 259 h 380"/>
                  <a:gd name="T88" fmla="*/ 264 w 303"/>
                  <a:gd name="T89" fmla="*/ 225 h 380"/>
                  <a:gd name="T90" fmla="*/ 258 w 303"/>
                  <a:gd name="T91" fmla="*/ 192 h 380"/>
                  <a:gd name="T92" fmla="*/ 252 w 303"/>
                  <a:gd name="T93" fmla="*/ 168 h 380"/>
                  <a:gd name="T94" fmla="*/ 251 w 303"/>
                  <a:gd name="T95" fmla="*/ 143 h 380"/>
                  <a:gd name="T96" fmla="*/ 257 w 303"/>
                  <a:gd name="T97" fmla="*/ 116 h 380"/>
                  <a:gd name="T98" fmla="*/ 275 w 303"/>
                  <a:gd name="T99" fmla="*/ 92 h 380"/>
                  <a:gd name="T100" fmla="*/ 292 w 303"/>
                  <a:gd name="T101" fmla="*/ 66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3" h="380">
                    <a:moveTo>
                      <a:pt x="299" y="0"/>
                    </a:moveTo>
                    <a:lnTo>
                      <a:pt x="299" y="0"/>
                    </a:lnTo>
                    <a:lnTo>
                      <a:pt x="299" y="5"/>
                    </a:lnTo>
                    <a:lnTo>
                      <a:pt x="298" y="11"/>
                    </a:lnTo>
                    <a:lnTo>
                      <a:pt x="298" y="16"/>
                    </a:lnTo>
                    <a:lnTo>
                      <a:pt x="299" y="22"/>
                    </a:lnTo>
                    <a:lnTo>
                      <a:pt x="299" y="27"/>
                    </a:lnTo>
                    <a:lnTo>
                      <a:pt x="300" y="32"/>
                    </a:lnTo>
                    <a:lnTo>
                      <a:pt x="300" y="38"/>
                    </a:lnTo>
                    <a:lnTo>
                      <a:pt x="301" y="43"/>
                    </a:lnTo>
                    <a:lnTo>
                      <a:pt x="302" y="48"/>
                    </a:lnTo>
                    <a:lnTo>
                      <a:pt x="302" y="54"/>
                    </a:lnTo>
                    <a:lnTo>
                      <a:pt x="302" y="59"/>
                    </a:lnTo>
                    <a:lnTo>
                      <a:pt x="302" y="64"/>
                    </a:lnTo>
                    <a:lnTo>
                      <a:pt x="302" y="70"/>
                    </a:lnTo>
                    <a:lnTo>
                      <a:pt x="302" y="75"/>
                    </a:lnTo>
                    <a:lnTo>
                      <a:pt x="301" y="81"/>
                    </a:lnTo>
                    <a:lnTo>
                      <a:pt x="299" y="86"/>
                    </a:lnTo>
                    <a:lnTo>
                      <a:pt x="296" y="94"/>
                    </a:lnTo>
                    <a:lnTo>
                      <a:pt x="292" y="101"/>
                    </a:lnTo>
                    <a:lnTo>
                      <a:pt x="289" y="109"/>
                    </a:lnTo>
                    <a:lnTo>
                      <a:pt x="285" y="116"/>
                    </a:lnTo>
                    <a:lnTo>
                      <a:pt x="281" y="124"/>
                    </a:lnTo>
                    <a:lnTo>
                      <a:pt x="277" y="132"/>
                    </a:lnTo>
                    <a:lnTo>
                      <a:pt x="274" y="140"/>
                    </a:lnTo>
                    <a:lnTo>
                      <a:pt x="272" y="149"/>
                    </a:lnTo>
                    <a:lnTo>
                      <a:pt x="271" y="159"/>
                    </a:lnTo>
                    <a:lnTo>
                      <a:pt x="270" y="168"/>
                    </a:lnTo>
                    <a:lnTo>
                      <a:pt x="269" y="177"/>
                    </a:lnTo>
                    <a:lnTo>
                      <a:pt x="269" y="187"/>
                    </a:lnTo>
                    <a:lnTo>
                      <a:pt x="269" y="196"/>
                    </a:lnTo>
                    <a:lnTo>
                      <a:pt x="269" y="206"/>
                    </a:lnTo>
                    <a:lnTo>
                      <a:pt x="269" y="215"/>
                    </a:lnTo>
                    <a:lnTo>
                      <a:pt x="268" y="225"/>
                    </a:lnTo>
                    <a:lnTo>
                      <a:pt x="267" y="234"/>
                    </a:lnTo>
                    <a:lnTo>
                      <a:pt x="267" y="243"/>
                    </a:lnTo>
                    <a:lnTo>
                      <a:pt x="265" y="252"/>
                    </a:lnTo>
                    <a:lnTo>
                      <a:pt x="264" y="261"/>
                    </a:lnTo>
                    <a:lnTo>
                      <a:pt x="262" y="270"/>
                    </a:lnTo>
                    <a:lnTo>
                      <a:pt x="259" y="279"/>
                    </a:lnTo>
                    <a:lnTo>
                      <a:pt x="255" y="289"/>
                    </a:lnTo>
                    <a:lnTo>
                      <a:pt x="251" y="297"/>
                    </a:lnTo>
                    <a:lnTo>
                      <a:pt x="248" y="301"/>
                    </a:lnTo>
                    <a:lnTo>
                      <a:pt x="244" y="305"/>
                    </a:lnTo>
                    <a:lnTo>
                      <a:pt x="240" y="309"/>
                    </a:lnTo>
                    <a:lnTo>
                      <a:pt x="235" y="312"/>
                    </a:lnTo>
                    <a:lnTo>
                      <a:pt x="231" y="315"/>
                    </a:lnTo>
                    <a:lnTo>
                      <a:pt x="226" y="318"/>
                    </a:lnTo>
                    <a:lnTo>
                      <a:pt x="221" y="321"/>
                    </a:lnTo>
                    <a:lnTo>
                      <a:pt x="218" y="324"/>
                    </a:lnTo>
                    <a:lnTo>
                      <a:pt x="212" y="331"/>
                    </a:lnTo>
                    <a:lnTo>
                      <a:pt x="207" y="338"/>
                    </a:lnTo>
                    <a:lnTo>
                      <a:pt x="203" y="346"/>
                    </a:lnTo>
                    <a:lnTo>
                      <a:pt x="198" y="353"/>
                    </a:lnTo>
                    <a:lnTo>
                      <a:pt x="193" y="360"/>
                    </a:lnTo>
                    <a:lnTo>
                      <a:pt x="188" y="367"/>
                    </a:lnTo>
                    <a:lnTo>
                      <a:pt x="182" y="372"/>
                    </a:lnTo>
                    <a:lnTo>
                      <a:pt x="175" y="374"/>
                    </a:lnTo>
                    <a:lnTo>
                      <a:pt x="162" y="377"/>
                    </a:lnTo>
                    <a:lnTo>
                      <a:pt x="149" y="379"/>
                    </a:lnTo>
                    <a:lnTo>
                      <a:pt x="137" y="379"/>
                    </a:lnTo>
                    <a:lnTo>
                      <a:pt x="125" y="377"/>
                    </a:lnTo>
                    <a:lnTo>
                      <a:pt x="113" y="374"/>
                    </a:lnTo>
                    <a:lnTo>
                      <a:pt x="102" y="370"/>
                    </a:lnTo>
                    <a:lnTo>
                      <a:pt x="90" y="365"/>
                    </a:lnTo>
                    <a:lnTo>
                      <a:pt x="80" y="359"/>
                    </a:lnTo>
                    <a:lnTo>
                      <a:pt x="69" y="352"/>
                    </a:lnTo>
                    <a:lnTo>
                      <a:pt x="59" y="343"/>
                    </a:lnTo>
                    <a:lnTo>
                      <a:pt x="50" y="334"/>
                    </a:lnTo>
                    <a:lnTo>
                      <a:pt x="42" y="325"/>
                    </a:lnTo>
                    <a:lnTo>
                      <a:pt x="34" y="315"/>
                    </a:lnTo>
                    <a:lnTo>
                      <a:pt x="26" y="304"/>
                    </a:lnTo>
                    <a:lnTo>
                      <a:pt x="20" y="294"/>
                    </a:lnTo>
                    <a:lnTo>
                      <a:pt x="14" y="282"/>
                    </a:lnTo>
                    <a:lnTo>
                      <a:pt x="12" y="277"/>
                    </a:lnTo>
                    <a:lnTo>
                      <a:pt x="10" y="272"/>
                    </a:lnTo>
                    <a:lnTo>
                      <a:pt x="8" y="267"/>
                    </a:lnTo>
                    <a:lnTo>
                      <a:pt x="7" y="261"/>
                    </a:lnTo>
                    <a:lnTo>
                      <a:pt x="5" y="255"/>
                    </a:lnTo>
                    <a:lnTo>
                      <a:pt x="4" y="250"/>
                    </a:lnTo>
                    <a:lnTo>
                      <a:pt x="3" y="245"/>
                    </a:lnTo>
                    <a:lnTo>
                      <a:pt x="2" y="239"/>
                    </a:lnTo>
                    <a:lnTo>
                      <a:pt x="1" y="233"/>
                    </a:lnTo>
                    <a:lnTo>
                      <a:pt x="0" y="228"/>
                    </a:lnTo>
                    <a:lnTo>
                      <a:pt x="0" y="222"/>
                    </a:lnTo>
                    <a:lnTo>
                      <a:pt x="0" y="216"/>
                    </a:lnTo>
                    <a:lnTo>
                      <a:pt x="0" y="211"/>
                    </a:lnTo>
                    <a:lnTo>
                      <a:pt x="0" y="205"/>
                    </a:lnTo>
                    <a:lnTo>
                      <a:pt x="0" y="199"/>
                    </a:lnTo>
                    <a:lnTo>
                      <a:pt x="0" y="193"/>
                    </a:lnTo>
                    <a:lnTo>
                      <a:pt x="1" y="199"/>
                    </a:lnTo>
                    <a:lnTo>
                      <a:pt x="2" y="204"/>
                    </a:lnTo>
                    <a:lnTo>
                      <a:pt x="2" y="210"/>
                    </a:lnTo>
                    <a:lnTo>
                      <a:pt x="4" y="215"/>
                    </a:lnTo>
                    <a:lnTo>
                      <a:pt x="4" y="221"/>
                    </a:lnTo>
                    <a:lnTo>
                      <a:pt x="6" y="225"/>
                    </a:lnTo>
                    <a:lnTo>
                      <a:pt x="8" y="231"/>
                    </a:lnTo>
                    <a:lnTo>
                      <a:pt x="10" y="235"/>
                    </a:lnTo>
                    <a:lnTo>
                      <a:pt x="11" y="237"/>
                    </a:lnTo>
                    <a:lnTo>
                      <a:pt x="12" y="239"/>
                    </a:lnTo>
                    <a:lnTo>
                      <a:pt x="14" y="242"/>
                    </a:lnTo>
                    <a:lnTo>
                      <a:pt x="17" y="246"/>
                    </a:lnTo>
                    <a:lnTo>
                      <a:pt x="19" y="250"/>
                    </a:lnTo>
                    <a:lnTo>
                      <a:pt x="21" y="253"/>
                    </a:lnTo>
                    <a:lnTo>
                      <a:pt x="22" y="256"/>
                    </a:lnTo>
                    <a:lnTo>
                      <a:pt x="23" y="258"/>
                    </a:lnTo>
                    <a:lnTo>
                      <a:pt x="29" y="269"/>
                    </a:lnTo>
                    <a:lnTo>
                      <a:pt x="36" y="280"/>
                    </a:lnTo>
                    <a:lnTo>
                      <a:pt x="44" y="290"/>
                    </a:lnTo>
                    <a:lnTo>
                      <a:pt x="53" y="299"/>
                    </a:lnTo>
                    <a:lnTo>
                      <a:pt x="62" y="307"/>
                    </a:lnTo>
                    <a:lnTo>
                      <a:pt x="72" y="314"/>
                    </a:lnTo>
                    <a:lnTo>
                      <a:pt x="82" y="320"/>
                    </a:lnTo>
                    <a:lnTo>
                      <a:pt x="93" y="325"/>
                    </a:lnTo>
                    <a:lnTo>
                      <a:pt x="105" y="330"/>
                    </a:lnTo>
                    <a:lnTo>
                      <a:pt x="116" y="333"/>
                    </a:lnTo>
                    <a:lnTo>
                      <a:pt x="128" y="336"/>
                    </a:lnTo>
                    <a:lnTo>
                      <a:pt x="140" y="337"/>
                    </a:lnTo>
                    <a:lnTo>
                      <a:pt x="152" y="338"/>
                    </a:lnTo>
                    <a:lnTo>
                      <a:pt x="165" y="338"/>
                    </a:lnTo>
                    <a:lnTo>
                      <a:pt x="177" y="337"/>
                    </a:lnTo>
                    <a:lnTo>
                      <a:pt x="189" y="334"/>
                    </a:lnTo>
                    <a:lnTo>
                      <a:pt x="201" y="331"/>
                    </a:lnTo>
                    <a:lnTo>
                      <a:pt x="211" y="326"/>
                    </a:lnTo>
                    <a:lnTo>
                      <a:pt x="221" y="321"/>
                    </a:lnTo>
                    <a:lnTo>
                      <a:pt x="230" y="314"/>
                    </a:lnTo>
                    <a:lnTo>
                      <a:pt x="238" y="307"/>
                    </a:lnTo>
                    <a:lnTo>
                      <a:pt x="245" y="298"/>
                    </a:lnTo>
                    <a:lnTo>
                      <a:pt x="250" y="289"/>
                    </a:lnTo>
                    <a:lnTo>
                      <a:pt x="255" y="279"/>
                    </a:lnTo>
                    <a:lnTo>
                      <a:pt x="259" y="269"/>
                    </a:lnTo>
                    <a:lnTo>
                      <a:pt x="262" y="259"/>
                    </a:lnTo>
                    <a:lnTo>
                      <a:pt x="264" y="247"/>
                    </a:lnTo>
                    <a:lnTo>
                      <a:pt x="264" y="237"/>
                    </a:lnTo>
                    <a:lnTo>
                      <a:pt x="264" y="225"/>
                    </a:lnTo>
                    <a:lnTo>
                      <a:pt x="263" y="214"/>
                    </a:lnTo>
                    <a:lnTo>
                      <a:pt x="261" y="203"/>
                    </a:lnTo>
                    <a:lnTo>
                      <a:pt x="258" y="192"/>
                    </a:lnTo>
                    <a:lnTo>
                      <a:pt x="255" y="184"/>
                    </a:lnTo>
                    <a:lnTo>
                      <a:pt x="253" y="176"/>
                    </a:lnTo>
                    <a:lnTo>
                      <a:pt x="252" y="168"/>
                    </a:lnTo>
                    <a:lnTo>
                      <a:pt x="251" y="160"/>
                    </a:lnTo>
                    <a:lnTo>
                      <a:pt x="251" y="151"/>
                    </a:lnTo>
                    <a:lnTo>
                      <a:pt x="251" y="143"/>
                    </a:lnTo>
                    <a:lnTo>
                      <a:pt x="252" y="134"/>
                    </a:lnTo>
                    <a:lnTo>
                      <a:pt x="253" y="126"/>
                    </a:lnTo>
                    <a:lnTo>
                      <a:pt x="257" y="116"/>
                    </a:lnTo>
                    <a:lnTo>
                      <a:pt x="262" y="108"/>
                    </a:lnTo>
                    <a:lnTo>
                      <a:pt x="268" y="99"/>
                    </a:lnTo>
                    <a:lnTo>
                      <a:pt x="275" y="92"/>
                    </a:lnTo>
                    <a:lnTo>
                      <a:pt x="282" y="84"/>
                    </a:lnTo>
                    <a:lnTo>
                      <a:pt x="287" y="75"/>
                    </a:lnTo>
                    <a:lnTo>
                      <a:pt x="292" y="66"/>
                    </a:lnTo>
                    <a:lnTo>
                      <a:pt x="295" y="56"/>
                    </a:lnTo>
                    <a:lnTo>
                      <a:pt x="29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1" name="Freeform 119">
                <a:extLst>
                  <a:ext uri="{FF2B5EF4-FFF2-40B4-BE49-F238E27FC236}">
                    <a16:creationId xmlns:a16="http://schemas.microsoft.com/office/drawing/2014/main" id="{F087A220-BD6A-A044-AA79-83EE2D56A6D6}"/>
                  </a:ext>
                </a:extLst>
              </p:cNvPr>
              <p:cNvSpPr>
                <a:spLocks/>
              </p:cNvSpPr>
              <p:nvPr/>
            </p:nvSpPr>
            <p:spPr bwMode="auto">
              <a:xfrm>
                <a:off x="4411" y="2131"/>
                <a:ext cx="17" cy="17"/>
              </a:xfrm>
              <a:custGeom>
                <a:avLst/>
                <a:gdLst>
                  <a:gd name="T0" fmla="*/ 16 w 17"/>
                  <a:gd name="T1" fmla="*/ 8 h 17"/>
                  <a:gd name="T2" fmla="*/ 12 w 17"/>
                  <a:gd name="T3" fmla="*/ 0 h 17"/>
                  <a:gd name="T4" fmla="*/ 4 w 17"/>
                  <a:gd name="T5" fmla="*/ 0 h 17"/>
                  <a:gd name="T6" fmla="*/ 0 w 17"/>
                  <a:gd name="T7" fmla="*/ 8 h 17"/>
                  <a:gd name="T8" fmla="*/ 0 w 17"/>
                  <a:gd name="T9" fmla="*/ 16 h 17"/>
                  <a:gd name="T10" fmla="*/ 16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8"/>
                    </a:moveTo>
                    <a:lnTo>
                      <a:pt x="12" y="0"/>
                    </a:lnTo>
                    <a:lnTo>
                      <a:pt x="4" y="0"/>
                    </a:lnTo>
                    <a:lnTo>
                      <a:pt x="0" y="8"/>
                    </a:lnTo>
                    <a:lnTo>
                      <a:pt x="0" y="16"/>
                    </a:lnTo>
                    <a:lnTo>
                      <a:pt x="16"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2" name="Freeform 120">
                <a:extLst>
                  <a:ext uri="{FF2B5EF4-FFF2-40B4-BE49-F238E27FC236}">
                    <a16:creationId xmlns:a16="http://schemas.microsoft.com/office/drawing/2014/main" id="{125A66C0-E5B8-6D18-FDD8-09DF6356C9A5}"/>
                  </a:ext>
                </a:extLst>
              </p:cNvPr>
              <p:cNvSpPr>
                <a:spLocks/>
              </p:cNvSpPr>
              <p:nvPr/>
            </p:nvSpPr>
            <p:spPr bwMode="auto">
              <a:xfrm>
                <a:off x="4411" y="2132"/>
                <a:ext cx="81" cy="97"/>
              </a:xfrm>
              <a:custGeom>
                <a:avLst/>
                <a:gdLst>
                  <a:gd name="T0" fmla="*/ 80 w 81"/>
                  <a:gd name="T1" fmla="*/ 93 h 97"/>
                  <a:gd name="T2" fmla="*/ 80 w 81"/>
                  <a:gd name="T3" fmla="*/ 93 h 97"/>
                  <a:gd name="T4" fmla="*/ 74 w 81"/>
                  <a:gd name="T5" fmla="*/ 89 h 97"/>
                  <a:gd name="T6" fmla="*/ 67 w 81"/>
                  <a:gd name="T7" fmla="*/ 86 h 97"/>
                  <a:gd name="T8" fmla="*/ 60 w 81"/>
                  <a:gd name="T9" fmla="*/ 81 h 97"/>
                  <a:gd name="T10" fmla="*/ 54 w 81"/>
                  <a:gd name="T11" fmla="*/ 77 h 97"/>
                  <a:gd name="T12" fmla="*/ 49 w 81"/>
                  <a:gd name="T13" fmla="*/ 72 h 97"/>
                  <a:gd name="T14" fmla="*/ 43 w 81"/>
                  <a:gd name="T15" fmla="*/ 67 h 97"/>
                  <a:gd name="T16" fmla="*/ 38 w 81"/>
                  <a:gd name="T17" fmla="*/ 61 h 97"/>
                  <a:gd name="T18" fmla="*/ 33 w 81"/>
                  <a:gd name="T19" fmla="*/ 55 h 97"/>
                  <a:gd name="T20" fmla="*/ 28 w 81"/>
                  <a:gd name="T21" fmla="*/ 49 h 97"/>
                  <a:gd name="T22" fmla="*/ 23 w 81"/>
                  <a:gd name="T23" fmla="*/ 43 h 97"/>
                  <a:gd name="T24" fmla="*/ 19 w 81"/>
                  <a:gd name="T25" fmla="*/ 37 h 97"/>
                  <a:gd name="T26" fmla="*/ 16 w 81"/>
                  <a:gd name="T27" fmla="*/ 29 h 97"/>
                  <a:gd name="T28" fmla="*/ 12 w 81"/>
                  <a:gd name="T29" fmla="*/ 22 h 97"/>
                  <a:gd name="T30" fmla="*/ 9 w 81"/>
                  <a:gd name="T31" fmla="*/ 15 h 97"/>
                  <a:gd name="T32" fmla="*/ 6 w 81"/>
                  <a:gd name="T33" fmla="*/ 8 h 97"/>
                  <a:gd name="T34" fmla="*/ 4 w 81"/>
                  <a:gd name="T35" fmla="*/ 0 h 97"/>
                  <a:gd name="T36" fmla="*/ 0 w 81"/>
                  <a:gd name="T37" fmla="*/ 1 h 97"/>
                  <a:gd name="T38" fmla="*/ 2 w 81"/>
                  <a:gd name="T39" fmla="*/ 9 h 97"/>
                  <a:gd name="T40" fmla="*/ 5 w 81"/>
                  <a:gd name="T41" fmla="*/ 17 h 97"/>
                  <a:gd name="T42" fmla="*/ 8 w 81"/>
                  <a:gd name="T43" fmla="*/ 24 h 97"/>
                  <a:gd name="T44" fmla="*/ 12 w 81"/>
                  <a:gd name="T45" fmla="*/ 31 h 97"/>
                  <a:gd name="T46" fmla="*/ 16 w 81"/>
                  <a:gd name="T47" fmla="*/ 39 h 97"/>
                  <a:gd name="T48" fmla="*/ 20 w 81"/>
                  <a:gd name="T49" fmla="*/ 45 h 97"/>
                  <a:gd name="T50" fmla="*/ 25 w 81"/>
                  <a:gd name="T51" fmla="*/ 51 h 97"/>
                  <a:gd name="T52" fmla="*/ 30 w 81"/>
                  <a:gd name="T53" fmla="*/ 58 h 97"/>
                  <a:gd name="T54" fmla="*/ 35 w 81"/>
                  <a:gd name="T55" fmla="*/ 64 h 97"/>
                  <a:gd name="T56" fmla="*/ 40 w 81"/>
                  <a:gd name="T57" fmla="*/ 69 h 97"/>
                  <a:gd name="T58" fmla="*/ 46 w 81"/>
                  <a:gd name="T59" fmla="*/ 75 h 97"/>
                  <a:gd name="T60" fmla="*/ 52 w 81"/>
                  <a:gd name="T61" fmla="*/ 79 h 97"/>
                  <a:gd name="T62" fmla="*/ 59 w 81"/>
                  <a:gd name="T63" fmla="*/ 84 h 97"/>
                  <a:gd name="T64" fmla="*/ 65 w 81"/>
                  <a:gd name="T65" fmla="*/ 89 h 97"/>
                  <a:gd name="T66" fmla="*/ 72 w 81"/>
                  <a:gd name="T67" fmla="*/ 93 h 97"/>
                  <a:gd name="T68" fmla="*/ 78 w 81"/>
                  <a:gd name="T69" fmla="*/ 96 h 97"/>
                  <a:gd name="T70" fmla="*/ 80 w 81"/>
                  <a:gd name="T71" fmla="*/ 93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1" h="97">
                    <a:moveTo>
                      <a:pt x="80" y="93"/>
                    </a:moveTo>
                    <a:lnTo>
                      <a:pt x="80" y="93"/>
                    </a:lnTo>
                    <a:lnTo>
                      <a:pt x="74" y="89"/>
                    </a:lnTo>
                    <a:lnTo>
                      <a:pt x="67" y="86"/>
                    </a:lnTo>
                    <a:lnTo>
                      <a:pt x="60" y="81"/>
                    </a:lnTo>
                    <a:lnTo>
                      <a:pt x="54" y="77"/>
                    </a:lnTo>
                    <a:lnTo>
                      <a:pt x="49" y="72"/>
                    </a:lnTo>
                    <a:lnTo>
                      <a:pt x="43" y="67"/>
                    </a:lnTo>
                    <a:lnTo>
                      <a:pt x="38" y="61"/>
                    </a:lnTo>
                    <a:lnTo>
                      <a:pt x="33" y="55"/>
                    </a:lnTo>
                    <a:lnTo>
                      <a:pt x="28" y="49"/>
                    </a:lnTo>
                    <a:lnTo>
                      <a:pt x="23" y="43"/>
                    </a:lnTo>
                    <a:lnTo>
                      <a:pt x="19" y="37"/>
                    </a:lnTo>
                    <a:lnTo>
                      <a:pt x="16" y="29"/>
                    </a:lnTo>
                    <a:lnTo>
                      <a:pt x="12" y="22"/>
                    </a:lnTo>
                    <a:lnTo>
                      <a:pt x="9" y="15"/>
                    </a:lnTo>
                    <a:lnTo>
                      <a:pt x="6" y="8"/>
                    </a:lnTo>
                    <a:lnTo>
                      <a:pt x="4" y="0"/>
                    </a:lnTo>
                    <a:lnTo>
                      <a:pt x="0" y="1"/>
                    </a:lnTo>
                    <a:lnTo>
                      <a:pt x="2" y="9"/>
                    </a:lnTo>
                    <a:lnTo>
                      <a:pt x="5" y="17"/>
                    </a:lnTo>
                    <a:lnTo>
                      <a:pt x="8" y="24"/>
                    </a:lnTo>
                    <a:lnTo>
                      <a:pt x="12" y="31"/>
                    </a:lnTo>
                    <a:lnTo>
                      <a:pt x="16" y="39"/>
                    </a:lnTo>
                    <a:lnTo>
                      <a:pt x="20" y="45"/>
                    </a:lnTo>
                    <a:lnTo>
                      <a:pt x="25" y="51"/>
                    </a:lnTo>
                    <a:lnTo>
                      <a:pt x="30" y="58"/>
                    </a:lnTo>
                    <a:lnTo>
                      <a:pt x="35" y="64"/>
                    </a:lnTo>
                    <a:lnTo>
                      <a:pt x="40" y="69"/>
                    </a:lnTo>
                    <a:lnTo>
                      <a:pt x="46" y="75"/>
                    </a:lnTo>
                    <a:lnTo>
                      <a:pt x="52" y="79"/>
                    </a:lnTo>
                    <a:lnTo>
                      <a:pt x="59" y="84"/>
                    </a:lnTo>
                    <a:lnTo>
                      <a:pt x="65" y="89"/>
                    </a:lnTo>
                    <a:lnTo>
                      <a:pt x="72" y="93"/>
                    </a:lnTo>
                    <a:lnTo>
                      <a:pt x="78" y="96"/>
                    </a:lnTo>
                    <a:lnTo>
                      <a:pt x="80" y="9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3" name="Freeform 121">
                <a:extLst>
                  <a:ext uri="{FF2B5EF4-FFF2-40B4-BE49-F238E27FC236}">
                    <a16:creationId xmlns:a16="http://schemas.microsoft.com/office/drawing/2014/main" id="{2D75B7CE-D326-71C0-B930-86E92EBD89AD}"/>
                  </a:ext>
                </a:extLst>
              </p:cNvPr>
              <p:cNvSpPr>
                <a:spLocks/>
              </p:cNvSpPr>
              <p:nvPr/>
            </p:nvSpPr>
            <p:spPr bwMode="auto">
              <a:xfrm>
                <a:off x="4489" y="2225"/>
                <a:ext cx="122" cy="27"/>
              </a:xfrm>
              <a:custGeom>
                <a:avLst/>
                <a:gdLst>
                  <a:gd name="T0" fmla="*/ 119 w 122"/>
                  <a:gd name="T1" fmla="*/ 18 h 27"/>
                  <a:gd name="T2" fmla="*/ 119 w 122"/>
                  <a:gd name="T3" fmla="*/ 18 h 27"/>
                  <a:gd name="T4" fmla="*/ 112 w 122"/>
                  <a:gd name="T5" fmla="*/ 20 h 27"/>
                  <a:gd name="T6" fmla="*/ 105 w 122"/>
                  <a:gd name="T7" fmla="*/ 21 h 27"/>
                  <a:gd name="T8" fmla="*/ 97 w 122"/>
                  <a:gd name="T9" fmla="*/ 22 h 27"/>
                  <a:gd name="T10" fmla="*/ 89 w 122"/>
                  <a:gd name="T11" fmla="*/ 22 h 27"/>
                  <a:gd name="T12" fmla="*/ 82 w 122"/>
                  <a:gd name="T13" fmla="*/ 22 h 27"/>
                  <a:gd name="T14" fmla="*/ 74 w 122"/>
                  <a:gd name="T15" fmla="*/ 22 h 27"/>
                  <a:gd name="T16" fmla="*/ 67 w 122"/>
                  <a:gd name="T17" fmla="*/ 21 h 27"/>
                  <a:gd name="T18" fmla="*/ 59 w 122"/>
                  <a:gd name="T19" fmla="*/ 19 h 27"/>
                  <a:gd name="T20" fmla="*/ 52 w 122"/>
                  <a:gd name="T21" fmla="*/ 18 h 27"/>
                  <a:gd name="T22" fmla="*/ 45 w 122"/>
                  <a:gd name="T23" fmla="*/ 15 h 27"/>
                  <a:gd name="T24" fmla="*/ 37 w 122"/>
                  <a:gd name="T25" fmla="*/ 13 h 27"/>
                  <a:gd name="T26" fmla="*/ 30 w 122"/>
                  <a:gd name="T27" fmla="*/ 11 h 27"/>
                  <a:gd name="T28" fmla="*/ 23 w 122"/>
                  <a:gd name="T29" fmla="*/ 8 h 27"/>
                  <a:gd name="T30" fmla="*/ 16 w 122"/>
                  <a:gd name="T31" fmla="*/ 5 h 27"/>
                  <a:gd name="T32" fmla="*/ 9 w 122"/>
                  <a:gd name="T33" fmla="*/ 3 h 27"/>
                  <a:gd name="T34" fmla="*/ 2 w 122"/>
                  <a:gd name="T35" fmla="*/ 0 h 27"/>
                  <a:gd name="T36" fmla="*/ 0 w 122"/>
                  <a:gd name="T37" fmla="*/ 3 h 27"/>
                  <a:gd name="T38" fmla="*/ 7 w 122"/>
                  <a:gd name="T39" fmla="*/ 7 h 27"/>
                  <a:gd name="T40" fmla="*/ 14 w 122"/>
                  <a:gd name="T41" fmla="*/ 9 h 27"/>
                  <a:gd name="T42" fmla="*/ 21 w 122"/>
                  <a:gd name="T43" fmla="*/ 12 h 27"/>
                  <a:gd name="T44" fmla="*/ 29 w 122"/>
                  <a:gd name="T45" fmla="*/ 15 h 27"/>
                  <a:gd name="T46" fmla="*/ 36 w 122"/>
                  <a:gd name="T47" fmla="*/ 17 h 27"/>
                  <a:gd name="T48" fmla="*/ 43 w 122"/>
                  <a:gd name="T49" fmla="*/ 19 h 27"/>
                  <a:gd name="T50" fmla="*/ 51 w 122"/>
                  <a:gd name="T51" fmla="*/ 22 h 27"/>
                  <a:gd name="T52" fmla="*/ 58 w 122"/>
                  <a:gd name="T53" fmla="*/ 23 h 27"/>
                  <a:gd name="T54" fmla="*/ 66 w 122"/>
                  <a:gd name="T55" fmla="*/ 25 h 27"/>
                  <a:gd name="T56" fmla="*/ 74 w 122"/>
                  <a:gd name="T57" fmla="*/ 25 h 27"/>
                  <a:gd name="T58" fmla="*/ 82 w 122"/>
                  <a:gd name="T59" fmla="*/ 26 h 27"/>
                  <a:gd name="T60" fmla="*/ 89 w 122"/>
                  <a:gd name="T61" fmla="*/ 26 h 27"/>
                  <a:gd name="T62" fmla="*/ 97 w 122"/>
                  <a:gd name="T63" fmla="*/ 25 h 27"/>
                  <a:gd name="T64" fmla="*/ 105 w 122"/>
                  <a:gd name="T65" fmla="*/ 25 h 27"/>
                  <a:gd name="T66" fmla="*/ 113 w 122"/>
                  <a:gd name="T67" fmla="*/ 24 h 27"/>
                  <a:gd name="T68" fmla="*/ 121 w 122"/>
                  <a:gd name="T69" fmla="*/ 22 h 27"/>
                  <a:gd name="T70" fmla="*/ 119 w 122"/>
                  <a:gd name="T71" fmla="*/ 18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27">
                    <a:moveTo>
                      <a:pt x="119" y="18"/>
                    </a:moveTo>
                    <a:lnTo>
                      <a:pt x="119" y="18"/>
                    </a:lnTo>
                    <a:lnTo>
                      <a:pt x="112" y="20"/>
                    </a:lnTo>
                    <a:lnTo>
                      <a:pt x="105" y="21"/>
                    </a:lnTo>
                    <a:lnTo>
                      <a:pt x="97" y="22"/>
                    </a:lnTo>
                    <a:lnTo>
                      <a:pt x="89" y="22"/>
                    </a:lnTo>
                    <a:lnTo>
                      <a:pt x="82" y="22"/>
                    </a:lnTo>
                    <a:lnTo>
                      <a:pt x="74" y="22"/>
                    </a:lnTo>
                    <a:lnTo>
                      <a:pt x="67" y="21"/>
                    </a:lnTo>
                    <a:lnTo>
                      <a:pt x="59" y="19"/>
                    </a:lnTo>
                    <a:lnTo>
                      <a:pt x="52" y="18"/>
                    </a:lnTo>
                    <a:lnTo>
                      <a:pt x="45" y="15"/>
                    </a:lnTo>
                    <a:lnTo>
                      <a:pt x="37" y="13"/>
                    </a:lnTo>
                    <a:lnTo>
                      <a:pt x="30" y="11"/>
                    </a:lnTo>
                    <a:lnTo>
                      <a:pt x="23" y="8"/>
                    </a:lnTo>
                    <a:lnTo>
                      <a:pt x="16" y="5"/>
                    </a:lnTo>
                    <a:lnTo>
                      <a:pt x="9" y="3"/>
                    </a:lnTo>
                    <a:lnTo>
                      <a:pt x="2" y="0"/>
                    </a:lnTo>
                    <a:lnTo>
                      <a:pt x="0" y="3"/>
                    </a:lnTo>
                    <a:lnTo>
                      <a:pt x="7" y="7"/>
                    </a:lnTo>
                    <a:lnTo>
                      <a:pt x="14" y="9"/>
                    </a:lnTo>
                    <a:lnTo>
                      <a:pt x="21" y="12"/>
                    </a:lnTo>
                    <a:lnTo>
                      <a:pt x="29" y="15"/>
                    </a:lnTo>
                    <a:lnTo>
                      <a:pt x="36" y="17"/>
                    </a:lnTo>
                    <a:lnTo>
                      <a:pt x="43" y="19"/>
                    </a:lnTo>
                    <a:lnTo>
                      <a:pt x="51" y="22"/>
                    </a:lnTo>
                    <a:lnTo>
                      <a:pt x="58" y="23"/>
                    </a:lnTo>
                    <a:lnTo>
                      <a:pt x="66" y="25"/>
                    </a:lnTo>
                    <a:lnTo>
                      <a:pt x="74" y="25"/>
                    </a:lnTo>
                    <a:lnTo>
                      <a:pt x="82" y="26"/>
                    </a:lnTo>
                    <a:lnTo>
                      <a:pt x="89" y="26"/>
                    </a:lnTo>
                    <a:lnTo>
                      <a:pt x="97" y="25"/>
                    </a:lnTo>
                    <a:lnTo>
                      <a:pt x="105" y="25"/>
                    </a:lnTo>
                    <a:lnTo>
                      <a:pt x="113" y="24"/>
                    </a:lnTo>
                    <a:lnTo>
                      <a:pt x="121" y="22"/>
                    </a:lnTo>
                    <a:lnTo>
                      <a:pt x="119" y="1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4" name="Freeform 122">
                <a:extLst>
                  <a:ext uri="{FF2B5EF4-FFF2-40B4-BE49-F238E27FC236}">
                    <a16:creationId xmlns:a16="http://schemas.microsoft.com/office/drawing/2014/main" id="{E3911784-2E7E-B45C-F37E-96FE3ED87A68}"/>
                  </a:ext>
                </a:extLst>
              </p:cNvPr>
              <p:cNvSpPr>
                <a:spLocks/>
              </p:cNvSpPr>
              <p:nvPr/>
            </p:nvSpPr>
            <p:spPr bwMode="auto">
              <a:xfrm>
                <a:off x="4608" y="2085"/>
                <a:ext cx="67" cy="163"/>
              </a:xfrm>
              <a:custGeom>
                <a:avLst/>
                <a:gdLst>
                  <a:gd name="T0" fmla="*/ 48 w 67"/>
                  <a:gd name="T1" fmla="*/ 1 h 163"/>
                  <a:gd name="T2" fmla="*/ 48 w 67"/>
                  <a:gd name="T3" fmla="*/ 1 h 163"/>
                  <a:gd name="T4" fmla="*/ 52 w 67"/>
                  <a:gd name="T5" fmla="*/ 12 h 163"/>
                  <a:gd name="T6" fmla="*/ 55 w 67"/>
                  <a:gd name="T7" fmla="*/ 23 h 163"/>
                  <a:gd name="T8" fmla="*/ 58 w 67"/>
                  <a:gd name="T9" fmla="*/ 35 h 163"/>
                  <a:gd name="T10" fmla="*/ 60 w 67"/>
                  <a:gd name="T11" fmla="*/ 47 h 163"/>
                  <a:gd name="T12" fmla="*/ 61 w 67"/>
                  <a:gd name="T13" fmla="*/ 59 h 163"/>
                  <a:gd name="T14" fmla="*/ 62 w 67"/>
                  <a:gd name="T15" fmla="*/ 70 h 163"/>
                  <a:gd name="T16" fmla="*/ 62 w 67"/>
                  <a:gd name="T17" fmla="*/ 82 h 163"/>
                  <a:gd name="T18" fmla="*/ 60 w 67"/>
                  <a:gd name="T19" fmla="*/ 94 h 163"/>
                  <a:gd name="T20" fmla="*/ 57 w 67"/>
                  <a:gd name="T21" fmla="*/ 104 h 163"/>
                  <a:gd name="T22" fmla="*/ 54 w 67"/>
                  <a:gd name="T23" fmla="*/ 115 h 163"/>
                  <a:gd name="T24" fmla="*/ 49 w 67"/>
                  <a:gd name="T25" fmla="*/ 125 h 163"/>
                  <a:gd name="T26" fmla="*/ 42 w 67"/>
                  <a:gd name="T27" fmla="*/ 133 h 163"/>
                  <a:gd name="T28" fmla="*/ 34 w 67"/>
                  <a:gd name="T29" fmla="*/ 141 h 163"/>
                  <a:gd name="T30" fmla="*/ 25 w 67"/>
                  <a:gd name="T31" fmla="*/ 148 h 163"/>
                  <a:gd name="T32" fmla="*/ 14 w 67"/>
                  <a:gd name="T33" fmla="*/ 153 h 163"/>
                  <a:gd name="T34" fmla="*/ 0 w 67"/>
                  <a:gd name="T35" fmla="*/ 158 h 163"/>
                  <a:gd name="T36" fmla="*/ 2 w 67"/>
                  <a:gd name="T37" fmla="*/ 162 h 163"/>
                  <a:gd name="T38" fmla="*/ 15 w 67"/>
                  <a:gd name="T39" fmla="*/ 157 h 163"/>
                  <a:gd name="T40" fmla="*/ 27 w 67"/>
                  <a:gd name="T41" fmla="*/ 151 h 163"/>
                  <a:gd name="T42" fmla="*/ 37 w 67"/>
                  <a:gd name="T43" fmla="*/ 144 h 163"/>
                  <a:gd name="T44" fmla="*/ 45 w 67"/>
                  <a:gd name="T45" fmla="*/ 136 h 163"/>
                  <a:gd name="T46" fmla="*/ 52 w 67"/>
                  <a:gd name="T47" fmla="*/ 126 h 163"/>
                  <a:gd name="T48" fmla="*/ 57 w 67"/>
                  <a:gd name="T49" fmla="*/ 117 h 163"/>
                  <a:gd name="T50" fmla="*/ 61 w 67"/>
                  <a:gd name="T51" fmla="*/ 106 h 163"/>
                  <a:gd name="T52" fmla="*/ 64 w 67"/>
                  <a:gd name="T53" fmla="*/ 94 h 163"/>
                  <a:gd name="T54" fmla="*/ 66 w 67"/>
                  <a:gd name="T55" fmla="*/ 82 h 163"/>
                  <a:gd name="T56" fmla="*/ 66 w 67"/>
                  <a:gd name="T57" fmla="*/ 70 h 163"/>
                  <a:gd name="T58" fmla="*/ 65 w 67"/>
                  <a:gd name="T59" fmla="*/ 59 h 163"/>
                  <a:gd name="T60" fmla="*/ 64 w 67"/>
                  <a:gd name="T61" fmla="*/ 46 h 163"/>
                  <a:gd name="T62" fmla="*/ 62 w 67"/>
                  <a:gd name="T63" fmla="*/ 34 h 163"/>
                  <a:gd name="T64" fmla="*/ 59 w 67"/>
                  <a:gd name="T65" fmla="*/ 22 h 163"/>
                  <a:gd name="T66" fmla="*/ 56 w 67"/>
                  <a:gd name="T67" fmla="*/ 11 h 163"/>
                  <a:gd name="T68" fmla="*/ 52 w 67"/>
                  <a:gd name="T69" fmla="*/ 0 h 163"/>
                  <a:gd name="T70" fmla="*/ 48 w 67"/>
                  <a:gd name="T71" fmla="*/ 1 h 16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63">
                    <a:moveTo>
                      <a:pt x="48" y="1"/>
                    </a:moveTo>
                    <a:lnTo>
                      <a:pt x="48" y="1"/>
                    </a:lnTo>
                    <a:lnTo>
                      <a:pt x="52" y="12"/>
                    </a:lnTo>
                    <a:lnTo>
                      <a:pt x="55" y="23"/>
                    </a:lnTo>
                    <a:lnTo>
                      <a:pt x="58" y="35"/>
                    </a:lnTo>
                    <a:lnTo>
                      <a:pt x="60" y="47"/>
                    </a:lnTo>
                    <a:lnTo>
                      <a:pt x="61" y="59"/>
                    </a:lnTo>
                    <a:lnTo>
                      <a:pt x="62" y="70"/>
                    </a:lnTo>
                    <a:lnTo>
                      <a:pt x="62" y="82"/>
                    </a:lnTo>
                    <a:lnTo>
                      <a:pt x="60" y="94"/>
                    </a:lnTo>
                    <a:lnTo>
                      <a:pt x="57" y="104"/>
                    </a:lnTo>
                    <a:lnTo>
                      <a:pt x="54" y="115"/>
                    </a:lnTo>
                    <a:lnTo>
                      <a:pt x="49" y="125"/>
                    </a:lnTo>
                    <a:lnTo>
                      <a:pt x="42" y="133"/>
                    </a:lnTo>
                    <a:lnTo>
                      <a:pt x="34" y="141"/>
                    </a:lnTo>
                    <a:lnTo>
                      <a:pt x="25" y="148"/>
                    </a:lnTo>
                    <a:lnTo>
                      <a:pt x="14" y="153"/>
                    </a:lnTo>
                    <a:lnTo>
                      <a:pt x="0" y="158"/>
                    </a:lnTo>
                    <a:lnTo>
                      <a:pt x="2" y="162"/>
                    </a:lnTo>
                    <a:lnTo>
                      <a:pt x="15" y="157"/>
                    </a:lnTo>
                    <a:lnTo>
                      <a:pt x="27" y="151"/>
                    </a:lnTo>
                    <a:lnTo>
                      <a:pt x="37" y="144"/>
                    </a:lnTo>
                    <a:lnTo>
                      <a:pt x="45" y="136"/>
                    </a:lnTo>
                    <a:lnTo>
                      <a:pt x="52" y="126"/>
                    </a:lnTo>
                    <a:lnTo>
                      <a:pt x="57" y="117"/>
                    </a:lnTo>
                    <a:lnTo>
                      <a:pt x="61" y="106"/>
                    </a:lnTo>
                    <a:lnTo>
                      <a:pt x="64" y="94"/>
                    </a:lnTo>
                    <a:lnTo>
                      <a:pt x="66" y="82"/>
                    </a:lnTo>
                    <a:lnTo>
                      <a:pt x="66" y="70"/>
                    </a:lnTo>
                    <a:lnTo>
                      <a:pt x="65" y="59"/>
                    </a:lnTo>
                    <a:lnTo>
                      <a:pt x="64" y="46"/>
                    </a:lnTo>
                    <a:lnTo>
                      <a:pt x="62" y="34"/>
                    </a:lnTo>
                    <a:lnTo>
                      <a:pt x="59" y="22"/>
                    </a:lnTo>
                    <a:lnTo>
                      <a:pt x="56" y="11"/>
                    </a:lnTo>
                    <a:lnTo>
                      <a:pt x="52" y="0"/>
                    </a:lnTo>
                    <a:lnTo>
                      <a:pt x="4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5" name="Freeform 123">
                <a:extLst>
                  <a:ext uri="{FF2B5EF4-FFF2-40B4-BE49-F238E27FC236}">
                    <a16:creationId xmlns:a16="http://schemas.microsoft.com/office/drawing/2014/main" id="{E902A8EF-7EB2-7DAD-6949-511962D43E83}"/>
                  </a:ext>
                </a:extLst>
              </p:cNvPr>
              <p:cNvSpPr>
                <a:spLocks/>
              </p:cNvSpPr>
              <p:nvPr/>
            </p:nvSpPr>
            <p:spPr bwMode="auto">
              <a:xfrm>
                <a:off x="4647" y="2064"/>
                <a:ext cx="17" cy="23"/>
              </a:xfrm>
              <a:custGeom>
                <a:avLst/>
                <a:gdLst>
                  <a:gd name="T0" fmla="*/ 0 w 17"/>
                  <a:gd name="T1" fmla="*/ 0 h 23"/>
                  <a:gd name="T2" fmla="*/ 1 w 17"/>
                  <a:gd name="T3" fmla="*/ 3 h 23"/>
                  <a:gd name="T4" fmla="*/ 3 w 17"/>
                  <a:gd name="T5" fmla="*/ 7 h 23"/>
                  <a:gd name="T6" fmla="*/ 4 w 17"/>
                  <a:gd name="T7" fmla="*/ 10 h 23"/>
                  <a:gd name="T8" fmla="*/ 6 w 17"/>
                  <a:gd name="T9" fmla="*/ 12 h 23"/>
                  <a:gd name="T10" fmla="*/ 8 w 17"/>
                  <a:gd name="T11" fmla="*/ 15 h 23"/>
                  <a:gd name="T12" fmla="*/ 8 w 17"/>
                  <a:gd name="T13" fmla="*/ 17 h 23"/>
                  <a:gd name="T14" fmla="*/ 9 w 17"/>
                  <a:gd name="T15" fmla="*/ 19 h 23"/>
                  <a:gd name="T16" fmla="*/ 11 w 17"/>
                  <a:gd name="T17" fmla="*/ 22 h 23"/>
                  <a:gd name="T18" fmla="*/ 16 w 17"/>
                  <a:gd name="T19" fmla="*/ 21 h 23"/>
                  <a:gd name="T20" fmla="*/ 14 w 17"/>
                  <a:gd name="T21" fmla="*/ 18 h 23"/>
                  <a:gd name="T22" fmla="*/ 13 w 17"/>
                  <a:gd name="T23" fmla="*/ 16 h 23"/>
                  <a:gd name="T24" fmla="*/ 12 w 17"/>
                  <a:gd name="T25" fmla="*/ 13 h 23"/>
                  <a:gd name="T26" fmla="*/ 11 w 17"/>
                  <a:gd name="T27" fmla="*/ 10 h 23"/>
                  <a:gd name="T28" fmla="*/ 9 w 17"/>
                  <a:gd name="T29" fmla="*/ 8 h 23"/>
                  <a:gd name="T30" fmla="*/ 8 w 17"/>
                  <a:gd name="T31" fmla="*/ 5 h 23"/>
                  <a:gd name="T32" fmla="*/ 6 w 17"/>
                  <a:gd name="T33" fmla="*/ 2 h 23"/>
                  <a:gd name="T34" fmla="*/ 4 w 17"/>
                  <a:gd name="T35" fmla="*/ 0 h 23"/>
                  <a:gd name="T36" fmla="*/ 0 w 17"/>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3">
                    <a:moveTo>
                      <a:pt x="0" y="0"/>
                    </a:moveTo>
                    <a:lnTo>
                      <a:pt x="1" y="3"/>
                    </a:lnTo>
                    <a:lnTo>
                      <a:pt x="3" y="7"/>
                    </a:lnTo>
                    <a:lnTo>
                      <a:pt x="4" y="10"/>
                    </a:lnTo>
                    <a:lnTo>
                      <a:pt x="6" y="12"/>
                    </a:lnTo>
                    <a:lnTo>
                      <a:pt x="8" y="15"/>
                    </a:lnTo>
                    <a:lnTo>
                      <a:pt x="8" y="17"/>
                    </a:lnTo>
                    <a:lnTo>
                      <a:pt x="9" y="19"/>
                    </a:lnTo>
                    <a:lnTo>
                      <a:pt x="11" y="22"/>
                    </a:lnTo>
                    <a:lnTo>
                      <a:pt x="16" y="21"/>
                    </a:lnTo>
                    <a:lnTo>
                      <a:pt x="14" y="18"/>
                    </a:lnTo>
                    <a:lnTo>
                      <a:pt x="13" y="16"/>
                    </a:lnTo>
                    <a:lnTo>
                      <a:pt x="12" y="13"/>
                    </a:lnTo>
                    <a:lnTo>
                      <a:pt x="11" y="10"/>
                    </a:lnTo>
                    <a:lnTo>
                      <a:pt x="9" y="8"/>
                    </a:lnTo>
                    <a:lnTo>
                      <a:pt x="8" y="5"/>
                    </a:lnTo>
                    <a:lnTo>
                      <a:pt x="6" y="2"/>
                    </a:lnTo>
                    <a:lnTo>
                      <a:pt x="4"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6" name="Freeform 124">
                <a:extLst>
                  <a:ext uri="{FF2B5EF4-FFF2-40B4-BE49-F238E27FC236}">
                    <a16:creationId xmlns:a16="http://schemas.microsoft.com/office/drawing/2014/main" id="{8B07BBFF-52FC-914F-1264-4F8C18921198}"/>
                  </a:ext>
                </a:extLst>
              </p:cNvPr>
              <p:cNvSpPr>
                <a:spLocks/>
              </p:cNvSpPr>
              <p:nvPr/>
            </p:nvSpPr>
            <p:spPr bwMode="auto">
              <a:xfrm>
                <a:off x="4647" y="2062"/>
                <a:ext cx="17" cy="17"/>
              </a:xfrm>
              <a:custGeom>
                <a:avLst/>
                <a:gdLst>
                  <a:gd name="T0" fmla="*/ 16 w 17"/>
                  <a:gd name="T1" fmla="*/ 16 h 17"/>
                  <a:gd name="T2" fmla="*/ 12 w 17"/>
                  <a:gd name="T3" fmla="*/ 0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7" name="Freeform 125">
                <a:extLst>
                  <a:ext uri="{FF2B5EF4-FFF2-40B4-BE49-F238E27FC236}">
                    <a16:creationId xmlns:a16="http://schemas.microsoft.com/office/drawing/2014/main" id="{0B0BDB00-7CBB-833B-BD59-9D0EB207FA66}"/>
                  </a:ext>
                </a:extLst>
              </p:cNvPr>
              <p:cNvSpPr>
                <a:spLocks/>
              </p:cNvSpPr>
              <p:nvPr/>
            </p:nvSpPr>
            <p:spPr bwMode="auto">
              <a:xfrm>
                <a:off x="4595" y="1734"/>
                <a:ext cx="107" cy="97"/>
              </a:xfrm>
              <a:custGeom>
                <a:avLst/>
                <a:gdLst>
                  <a:gd name="T0" fmla="*/ 50 w 107"/>
                  <a:gd name="T1" fmla="*/ 0 h 97"/>
                  <a:gd name="T2" fmla="*/ 45 w 107"/>
                  <a:gd name="T3" fmla="*/ 6 h 97"/>
                  <a:gd name="T4" fmla="*/ 39 w 107"/>
                  <a:gd name="T5" fmla="*/ 10 h 97"/>
                  <a:gd name="T6" fmla="*/ 33 w 107"/>
                  <a:gd name="T7" fmla="*/ 14 h 97"/>
                  <a:gd name="T8" fmla="*/ 27 w 107"/>
                  <a:gd name="T9" fmla="*/ 16 h 97"/>
                  <a:gd name="T10" fmla="*/ 21 w 107"/>
                  <a:gd name="T11" fmla="*/ 18 h 97"/>
                  <a:gd name="T12" fmla="*/ 14 w 107"/>
                  <a:gd name="T13" fmla="*/ 20 h 97"/>
                  <a:gd name="T14" fmla="*/ 7 w 107"/>
                  <a:gd name="T15" fmla="*/ 20 h 97"/>
                  <a:gd name="T16" fmla="*/ 0 w 107"/>
                  <a:gd name="T17" fmla="*/ 20 h 97"/>
                  <a:gd name="T18" fmla="*/ 7 w 107"/>
                  <a:gd name="T19" fmla="*/ 24 h 97"/>
                  <a:gd name="T20" fmla="*/ 15 w 107"/>
                  <a:gd name="T21" fmla="*/ 28 h 97"/>
                  <a:gd name="T22" fmla="*/ 22 w 107"/>
                  <a:gd name="T23" fmla="*/ 32 h 97"/>
                  <a:gd name="T24" fmla="*/ 29 w 107"/>
                  <a:gd name="T25" fmla="*/ 36 h 97"/>
                  <a:gd name="T26" fmla="*/ 37 w 107"/>
                  <a:gd name="T27" fmla="*/ 40 h 97"/>
                  <a:gd name="T28" fmla="*/ 43 w 107"/>
                  <a:gd name="T29" fmla="*/ 44 h 97"/>
                  <a:gd name="T30" fmla="*/ 50 w 107"/>
                  <a:gd name="T31" fmla="*/ 49 h 97"/>
                  <a:gd name="T32" fmla="*/ 57 w 107"/>
                  <a:gd name="T33" fmla="*/ 53 h 97"/>
                  <a:gd name="T34" fmla="*/ 64 w 107"/>
                  <a:gd name="T35" fmla="*/ 58 h 97"/>
                  <a:gd name="T36" fmla="*/ 70 w 107"/>
                  <a:gd name="T37" fmla="*/ 63 h 97"/>
                  <a:gd name="T38" fmla="*/ 77 w 107"/>
                  <a:gd name="T39" fmla="*/ 68 h 97"/>
                  <a:gd name="T40" fmla="*/ 83 w 107"/>
                  <a:gd name="T41" fmla="*/ 73 h 97"/>
                  <a:gd name="T42" fmla="*/ 89 w 107"/>
                  <a:gd name="T43" fmla="*/ 79 h 97"/>
                  <a:gd name="T44" fmla="*/ 95 w 107"/>
                  <a:gd name="T45" fmla="*/ 84 h 97"/>
                  <a:gd name="T46" fmla="*/ 101 w 107"/>
                  <a:gd name="T47" fmla="*/ 90 h 97"/>
                  <a:gd name="T48" fmla="*/ 106 w 107"/>
                  <a:gd name="T49" fmla="*/ 96 h 97"/>
                  <a:gd name="T50" fmla="*/ 102 w 107"/>
                  <a:gd name="T51" fmla="*/ 91 h 97"/>
                  <a:gd name="T52" fmla="*/ 97 w 107"/>
                  <a:gd name="T53" fmla="*/ 85 h 97"/>
                  <a:gd name="T54" fmla="*/ 92 w 107"/>
                  <a:gd name="T55" fmla="*/ 79 h 97"/>
                  <a:gd name="T56" fmla="*/ 87 w 107"/>
                  <a:gd name="T57" fmla="*/ 74 h 97"/>
                  <a:gd name="T58" fmla="*/ 81 w 107"/>
                  <a:gd name="T59" fmla="*/ 69 h 97"/>
                  <a:gd name="T60" fmla="*/ 76 w 107"/>
                  <a:gd name="T61" fmla="*/ 64 h 97"/>
                  <a:gd name="T62" fmla="*/ 71 w 107"/>
                  <a:gd name="T63" fmla="*/ 58 h 97"/>
                  <a:gd name="T64" fmla="*/ 66 w 107"/>
                  <a:gd name="T65" fmla="*/ 52 h 97"/>
                  <a:gd name="T66" fmla="*/ 61 w 107"/>
                  <a:gd name="T67" fmla="*/ 46 h 97"/>
                  <a:gd name="T68" fmla="*/ 57 w 107"/>
                  <a:gd name="T69" fmla="*/ 40 h 97"/>
                  <a:gd name="T70" fmla="*/ 54 w 107"/>
                  <a:gd name="T71" fmla="*/ 34 h 97"/>
                  <a:gd name="T72" fmla="*/ 51 w 107"/>
                  <a:gd name="T73" fmla="*/ 28 h 97"/>
                  <a:gd name="T74" fmla="*/ 49 w 107"/>
                  <a:gd name="T75" fmla="*/ 22 h 97"/>
                  <a:gd name="T76" fmla="*/ 48 w 107"/>
                  <a:gd name="T77" fmla="*/ 15 h 97"/>
                  <a:gd name="T78" fmla="*/ 48 w 107"/>
                  <a:gd name="T79" fmla="*/ 8 h 97"/>
                  <a:gd name="T80" fmla="*/ 50 w 107"/>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97">
                    <a:moveTo>
                      <a:pt x="50" y="0"/>
                    </a:move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8" name="Freeform 126">
                <a:extLst>
                  <a:ext uri="{FF2B5EF4-FFF2-40B4-BE49-F238E27FC236}">
                    <a16:creationId xmlns:a16="http://schemas.microsoft.com/office/drawing/2014/main" id="{DB46CFF3-C7FA-AB0A-1959-A36794473256}"/>
                  </a:ext>
                </a:extLst>
              </p:cNvPr>
              <p:cNvSpPr>
                <a:spLocks/>
              </p:cNvSpPr>
              <p:nvPr/>
            </p:nvSpPr>
            <p:spPr bwMode="auto">
              <a:xfrm>
                <a:off x="4595" y="1734"/>
                <a:ext cx="107" cy="97"/>
              </a:xfrm>
              <a:custGeom>
                <a:avLst/>
                <a:gdLst>
                  <a:gd name="T0" fmla="*/ 50 w 107"/>
                  <a:gd name="T1" fmla="*/ 0 h 97"/>
                  <a:gd name="T2" fmla="*/ 50 w 107"/>
                  <a:gd name="T3" fmla="*/ 0 h 97"/>
                  <a:gd name="T4" fmla="*/ 45 w 107"/>
                  <a:gd name="T5" fmla="*/ 6 h 97"/>
                  <a:gd name="T6" fmla="*/ 39 w 107"/>
                  <a:gd name="T7" fmla="*/ 10 h 97"/>
                  <a:gd name="T8" fmla="*/ 33 w 107"/>
                  <a:gd name="T9" fmla="*/ 14 h 97"/>
                  <a:gd name="T10" fmla="*/ 27 w 107"/>
                  <a:gd name="T11" fmla="*/ 16 h 97"/>
                  <a:gd name="T12" fmla="*/ 21 w 107"/>
                  <a:gd name="T13" fmla="*/ 18 h 97"/>
                  <a:gd name="T14" fmla="*/ 14 w 107"/>
                  <a:gd name="T15" fmla="*/ 20 h 97"/>
                  <a:gd name="T16" fmla="*/ 7 w 107"/>
                  <a:gd name="T17" fmla="*/ 20 h 97"/>
                  <a:gd name="T18" fmla="*/ 0 w 107"/>
                  <a:gd name="T19" fmla="*/ 20 h 97"/>
                  <a:gd name="T20" fmla="*/ 7 w 107"/>
                  <a:gd name="T21" fmla="*/ 24 h 97"/>
                  <a:gd name="T22" fmla="*/ 15 w 107"/>
                  <a:gd name="T23" fmla="*/ 28 h 97"/>
                  <a:gd name="T24" fmla="*/ 22 w 107"/>
                  <a:gd name="T25" fmla="*/ 32 h 97"/>
                  <a:gd name="T26" fmla="*/ 29 w 107"/>
                  <a:gd name="T27" fmla="*/ 36 h 97"/>
                  <a:gd name="T28" fmla="*/ 37 w 107"/>
                  <a:gd name="T29" fmla="*/ 40 h 97"/>
                  <a:gd name="T30" fmla="*/ 43 w 107"/>
                  <a:gd name="T31" fmla="*/ 44 h 97"/>
                  <a:gd name="T32" fmla="*/ 50 w 107"/>
                  <a:gd name="T33" fmla="*/ 49 h 97"/>
                  <a:gd name="T34" fmla="*/ 57 w 107"/>
                  <a:gd name="T35" fmla="*/ 53 h 97"/>
                  <a:gd name="T36" fmla="*/ 64 w 107"/>
                  <a:gd name="T37" fmla="*/ 58 h 97"/>
                  <a:gd name="T38" fmla="*/ 70 w 107"/>
                  <a:gd name="T39" fmla="*/ 63 h 97"/>
                  <a:gd name="T40" fmla="*/ 77 w 107"/>
                  <a:gd name="T41" fmla="*/ 68 h 97"/>
                  <a:gd name="T42" fmla="*/ 83 w 107"/>
                  <a:gd name="T43" fmla="*/ 73 h 97"/>
                  <a:gd name="T44" fmla="*/ 89 w 107"/>
                  <a:gd name="T45" fmla="*/ 79 h 97"/>
                  <a:gd name="T46" fmla="*/ 95 w 107"/>
                  <a:gd name="T47" fmla="*/ 84 h 97"/>
                  <a:gd name="T48" fmla="*/ 101 w 107"/>
                  <a:gd name="T49" fmla="*/ 90 h 97"/>
                  <a:gd name="T50" fmla="*/ 106 w 107"/>
                  <a:gd name="T51" fmla="*/ 96 h 97"/>
                  <a:gd name="T52" fmla="*/ 102 w 107"/>
                  <a:gd name="T53" fmla="*/ 91 h 97"/>
                  <a:gd name="T54" fmla="*/ 97 w 107"/>
                  <a:gd name="T55" fmla="*/ 85 h 97"/>
                  <a:gd name="T56" fmla="*/ 92 w 107"/>
                  <a:gd name="T57" fmla="*/ 79 h 97"/>
                  <a:gd name="T58" fmla="*/ 87 w 107"/>
                  <a:gd name="T59" fmla="*/ 74 h 97"/>
                  <a:gd name="T60" fmla="*/ 81 w 107"/>
                  <a:gd name="T61" fmla="*/ 69 h 97"/>
                  <a:gd name="T62" fmla="*/ 76 w 107"/>
                  <a:gd name="T63" fmla="*/ 64 h 97"/>
                  <a:gd name="T64" fmla="*/ 71 w 107"/>
                  <a:gd name="T65" fmla="*/ 58 h 97"/>
                  <a:gd name="T66" fmla="*/ 66 w 107"/>
                  <a:gd name="T67" fmla="*/ 52 h 97"/>
                  <a:gd name="T68" fmla="*/ 61 w 107"/>
                  <a:gd name="T69" fmla="*/ 46 h 97"/>
                  <a:gd name="T70" fmla="*/ 57 w 107"/>
                  <a:gd name="T71" fmla="*/ 40 h 97"/>
                  <a:gd name="T72" fmla="*/ 54 w 107"/>
                  <a:gd name="T73" fmla="*/ 34 h 97"/>
                  <a:gd name="T74" fmla="*/ 51 w 107"/>
                  <a:gd name="T75" fmla="*/ 28 h 97"/>
                  <a:gd name="T76" fmla="*/ 49 w 107"/>
                  <a:gd name="T77" fmla="*/ 22 h 97"/>
                  <a:gd name="T78" fmla="*/ 48 w 107"/>
                  <a:gd name="T79" fmla="*/ 15 h 97"/>
                  <a:gd name="T80" fmla="*/ 48 w 107"/>
                  <a:gd name="T81" fmla="*/ 8 h 97"/>
                  <a:gd name="T82" fmla="*/ 50 w 107"/>
                  <a:gd name="T83" fmla="*/ 0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97">
                    <a:moveTo>
                      <a:pt x="50" y="0"/>
                    </a:moveTo>
                    <a:lnTo>
                      <a:pt x="50" y="0"/>
                    </a:lnTo>
                    <a:lnTo>
                      <a:pt x="45" y="6"/>
                    </a:lnTo>
                    <a:lnTo>
                      <a:pt x="39" y="10"/>
                    </a:lnTo>
                    <a:lnTo>
                      <a:pt x="33" y="14"/>
                    </a:lnTo>
                    <a:lnTo>
                      <a:pt x="27" y="16"/>
                    </a:lnTo>
                    <a:lnTo>
                      <a:pt x="21" y="18"/>
                    </a:lnTo>
                    <a:lnTo>
                      <a:pt x="14" y="20"/>
                    </a:lnTo>
                    <a:lnTo>
                      <a:pt x="7" y="20"/>
                    </a:lnTo>
                    <a:lnTo>
                      <a:pt x="0" y="20"/>
                    </a:lnTo>
                    <a:lnTo>
                      <a:pt x="7" y="24"/>
                    </a:lnTo>
                    <a:lnTo>
                      <a:pt x="15" y="28"/>
                    </a:lnTo>
                    <a:lnTo>
                      <a:pt x="22" y="32"/>
                    </a:lnTo>
                    <a:lnTo>
                      <a:pt x="29" y="36"/>
                    </a:lnTo>
                    <a:lnTo>
                      <a:pt x="37" y="40"/>
                    </a:lnTo>
                    <a:lnTo>
                      <a:pt x="43" y="44"/>
                    </a:lnTo>
                    <a:lnTo>
                      <a:pt x="50" y="49"/>
                    </a:lnTo>
                    <a:lnTo>
                      <a:pt x="57" y="53"/>
                    </a:lnTo>
                    <a:lnTo>
                      <a:pt x="64" y="58"/>
                    </a:lnTo>
                    <a:lnTo>
                      <a:pt x="70" y="63"/>
                    </a:lnTo>
                    <a:lnTo>
                      <a:pt x="77" y="68"/>
                    </a:lnTo>
                    <a:lnTo>
                      <a:pt x="83" y="73"/>
                    </a:lnTo>
                    <a:lnTo>
                      <a:pt x="89" y="79"/>
                    </a:lnTo>
                    <a:lnTo>
                      <a:pt x="95" y="84"/>
                    </a:lnTo>
                    <a:lnTo>
                      <a:pt x="101" y="90"/>
                    </a:lnTo>
                    <a:lnTo>
                      <a:pt x="106" y="96"/>
                    </a:lnTo>
                    <a:lnTo>
                      <a:pt x="102" y="91"/>
                    </a:lnTo>
                    <a:lnTo>
                      <a:pt x="97" y="85"/>
                    </a:lnTo>
                    <a:lnTo>
                      <a:pt x="92" y="79"/>
                    </a:lnTo>
                    <a:lnTo>
                      <a:pt x="87" y="74"/>
                    </a:lnTo>
                    <a:lnTo>
                      <a:pt x="81" y="69"/>
                    </a:lnTo>
                    <a:lnTo>
                      <a:pt x="76" y="64"/>
                    </a:lnTo>
                    <a:lnTo>
                      <a:pt x="71" y="58"/>
                    </a:lnTo>
                    <a:lnTo>
                      <a:pt x="66" y="52"/>
                    </a:lnTo>
                    <a:lnTo>
                      <a:pt x="61" y="46"/>
                    </a:lnTo>
                    <a:lnTo>
                      <a:pt x="57" y="40"/>
                    </a:lnTo>
                    <a:lnTo>
                      <a:pt x="54" y="34"/>
                    </a:lnTo>
                    <a:lnTo>
                      <a:pt x="51" y="28"/>
                    </a:lnTo>
                    <a:lnTo>
                      <a:pt x="49" y="22"/>
                    </a:lnTo>
                    <a:lnTo>
                      <a:pt x="48" y="15"/>
                    </a:lnTo>
                    <a:lnTo>
                      <a:pt x="48" y="8"/>
                    </a:lnTo>
                    <a:lnTo>
                      <a:pt x="5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69" name="Freeform 127">
                <a:extLst>
                  <a:ext uri="{FF2B5EF4-FFF2-40B4-BE49-F238E27FC236}">
                    <a16:creationId xmlns:a16="http://schemas.microsoft.com/office/drawing/2014/main" id="{2AD206EA-10E3-1B6B-9FC4-6B9B01DBD23A}"/>
                  </a:ext>
                </a:extLst>
              </p:cNvPr>
              <p:cNvSpPr>
                <a:spLocks/>
              </p:cNvSpPr>
              <p:nvPr/>
            </p:nvSpPr>
            <p:spPr bwMode="auto">
              <a:xfrm>
                <a:off x="4109" y="1617"/>
                <a:ext cx="208" cy="105"/>
              </a:xfrm>
              <a:custGeom>
                <a:avLst/>
                <a:gdLst>
                  <a:gd name="T0" fmla="*/ 0 w 208"/>
                  <a:gd name="T1" fmla="*/ 73 h 105"/>
                  <a:gd name="T2" fmla="*/ 0 w 208"/>
                  <a:gd name="T3" fmla="*/ 73 h 105"/>
                  <a:gd name="T4" fmla="*/ 13 w 208"/>
                  <a:gd name="T5" fmla="*/ 74 h 105"/>
                  <a:gd name="T6" fmla="*/ 25 w 208"/>
                  <a:gd name="T7" fmla="*/ 76 h 105"/>
                  <a:gd name="T8" fmla="*/ 38 w 208"/>
                  <a:gd name="T9" fmla="*/ 79 h 105"/>
                  <a:gd name="T10" fmla="*/ 50 w 208"/>
                  <a:gd name="T11" fmla="*/ 81 h 105"/>
                  <a:gd name="T12" fmla="*/ 63 w 208"/>
                  <a:gd name="T13" fmla="*/ 84 h 105"/>
                  <a:gd name="T14" fmla="*/ 75 w 208"/>
                  <a:gd name="T15" fmla="*/ 88 h 105"/>
                  <a:gd name="T16" fmla="*/ 87 w 208"/>
                  <a:gd name="T17" fmla="*/ 91 h 105"/>
                  <a:gd name="T18" fmla="*/ 99 w 208"/>
                  <a:gd name="T19" fmla="*/ 93 h 105"/>
                  <a:gd name="T20" fmla="*/ 112 w 208"/>
                  <a:gd name="T21" fmla="*/ 96 h 105"/>
                  <a:gd name="T22" fmla="*/ 124 w 208"/>
                  <a:gd name="T23" fmla="*/ 99 h 105"/>
                  <a:gd name="T24" fmla="*/ 137 w 208"/>
                  <a:gd name="T25" fmla="*/ 101 h 105"/>
                  <a:gd name="T26" fmla="*/ 150 w 208"/>
                  <a:gd name="T27" fmla="*/ 103 h 105"/>
                  <a:gd name="T28" fmla="*/ 163 w 208"/>
                  <a:gd name="T29" fmla="*/ 103 h 105"/>
                  <a:gd name="T30" fmla="*/ 175 w 208"/>
                  <a:gd name="T31" fmla="*/ 104 h 105"/>
                  <a:gd name="T32" fmla="*/ 189 w 208"/>
                  <a:gd name="T33" fmla="*/ 103 h 105"/>
                  <a:gd name="T34" fmla="*/ 202 w 208"/>
                  <a:gd name="T35" fmla="*/ 102 h 105"/>
                  <a:gd name="T36" fmla="*/ 205 w 208"/>
                  <a:gd name="T37" fmla="*/ 101 h 105"/>
                  <a:gd name="T38" fmla="*/ 206 w 208"/>
                  <a:gd name="T39" fmla="*/ 99 h 105"/>
                  <a:gd name="T40" fmla="*/ 207 w 208"/>
                  <a:gd name="T41" fmla="*/ 97 h 105"/>
                  <a:gd name="T42" fmla="*/ 207 w 208"/>
                  <a:gd name="T43" fmla="*/ 95 h 105"/>
                  <a:gd name="T44" fmla="*/ 207 w 208"/>
                  <a:gd name="T45" fmla="*/ 93 h 105"/>
                  <a:gd name="T46" fmla="*/ 207 w 208"/>
                  <a:gd name="T47" fmla="*/ 90 h 105"/>
                  <a:gd name="T48" fmla="*/ 206 w 208"/>
                  <a:gd name="T49" fmla="*/ 87 h 105"/>
                  <a:gd name="T50" fmla="*/ 205 w 208"/>
                  <a:gd name="T51" fmla="*/ 84 h 105"/>
                  <a:gd name="T52" fmla="*/ 203 w 208"/>
                  <a:gd name="T53" fmla="*/ 80 h 105"/>
                  <a:gd name="T54" fmla="*/ 200 w 208"/>
                  <a:gd name="T55" fmla="*/ 75 h 105"/>
                  <a:gd name="T56" fmla="*/ 198 w 208"/>
                  <a:gd name="T57" fmla="*/ 70 h 105"/>
                  <a:gd name="T58" fmla="*/ 195 w 208"/>
                  <a:gd name="T59" fmla="*/ 65 h 105"/>
                  <a:gd name="T60" fmla="*/ 193 w 208"/>
                  <a:gd name="T61" fmla="*/ 60 h 105"/>
                  <a:gd name="T62" fmla="*/ 191 w 208"/>
                  <a:gd name="T63" fmla="*/ 55 h 105"/>
                  <a:gd name="T64" fmla="*/ 189 w 208"/>
                  <a:gd name="T65" fmla="*/ 49 h 105"/>
                  <a:gd name="T66" fmla="*/ 187 w 208"/>
                  <a:gd name="T67" fmla="*/ 44 h 105"/>
                  <a:gd name="T68" fmla="*/ 185 w 208"/>
                  <a:gd name="T69" fmla="*/ 39 h 105"/>
                  <a:gd name="T70" fmla="*/ 182 w 208"/>
                  <a:gd name="T71" fmla="*/ 34 h 105"/>
                  <a:gd name="T72" fmla="*/ 180 w 208"/>
                  <a:gd name="T73" fmla="*/ 28 h 105"/>
                  <a:gd name="T74" fmla="*/ 178 w 208"/>
                  <a:gd name="T75" fmla="*/ 22 h 105"/>
                  <a:gd name="T76" fmla="*/ 176 w 208"/>
                  <a:gd name="T77" fmla="*/ 17 h 105"/>
                  <a:gd name="T78" fmla="*/ 173 w 208"/>
                  <a:gd name="T79" fmla="*/ 12 h 105"/>
                  <a:gd name="T80" fmla="*/ 172 w 208"/>
                  <a:gd name="T81" fmla="*/ 6 h 105"/>
                  <a:gd name="T82" fmla="*/ 169 w 208"/>
                  <a:gd name="T83" fmla="*/ 0 h 10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8" h="105">
                    <a:moveTo>
                      <a:pt x="0" y="73"/>
                    </a:moveTo>
                    <a:lnTo>
                      <a:pt x="0" y="73"/>
                    </a:lnTo>
                    <a:lnTo>
                      <a:pt x="13" y="74"/>
                    </a:lnTo>
                    <a:lnTo>
                      <a:pt x="25" y="76"/>
                    </a:lnTo>
                    <a:lnTo>
                      <a:pt x="38" y="79"/>
                    </a:lnTo>
                    <a:lnTo>
                      <a:pt x="50" y="81"/>
                    </a:lnTo>
                    <a:lnTo>
                      <a:pt x="63" y="84"/>
                    </a:lnTo>
                    <a:lnTo>
                      <a:pt x="75" y="88"/>
                    </a:lnTo>
                    <a:lnTo>
                      <a:pt x="87" y="91"/>
                    </a:lnTo>
                    <a:lnTo>
                      <a:pt x="99" y="93"/>
                    </a:lnTo>
                    <a:lnTo>
                      <a:pt x="112" y="96"/>
                    </a:lnTo>
                    <a:lnTo>
                      <a:pt x="124" y="99"/>
                    </a:lnTo>
                    <a:lnTo>
                      <a:pt x="137" y="101"/>
                    </a:lnTo>
                    <a:lnTo>
                      <a:pt x="150" y="103"/>
                    </a:lnTo>
                    <a:lnTo>
                      <a:pt x="163" y="103"/>
                    </a:lnTo>
                    <a:lnTo>
                      <a:pt x="175" y="104"/>
                    </a:lnTo>
                    <a:lnTo>
                      <a:pt x="189" y="103"/>
                    </a:lnTo>
                    <a:lnTo>
                      <a:pt x="202" y="102"/>
                    </a:lnTo>
                    <a:lnTo>
                      <a:pt x="205" y="101"/>
                    </a:lnTo>
                    <a:lnTo>
                      <a:pt x="206" y="99"/>
                    </a:lnTo>
                    <a:lnTo>
                      <a:pt x="207" y="97"/>
                    </a:lnTo>
                    <a:lnTo>
                      <a:pt x="207" y="95"/>
                    </a:lnTo>
                    <a:lnTo>
                      <a:pt x="207" y="93"/>
                    </a:lnTo>
                    <a:lnTo>
                      <a:pt x="207" y="90"/>
                    </a:lnTo>
                    <a:lnTo>
                      <a:pt x="206" y="87"/>
                    </a:lnTo>
                    <a:lnTo>
                      <a:pt x="205" y="84"/>
                    </a:lnTo>
                    <a:lnTo>
                      <a:pt x="203" y="80"/>
                    </a:lnTo>
                    <a:lnTo>
                      <a:pt x="200" y="75"/>
                    </a:lnTo>
                    <a:lnTo>
                      <a:pt x="198" y="70"/>
                    </a:lnTo>
                    <a:lnTo>
                      <a:pt x="195" y="65"/>
                    </a:lnTo>
                    <a:lnTo>
                      <a:pt x="193" y="60"/>
                    </a:lnTo>
                    <a:lnTo>
                      <a:pt x="191" y="55"/>
                    </a:lnTo>
                    <a:lnTo>
                      <a:pt x="189" y="49"/>
                    </a:lnTo>
                    <a:lnTo>
                      <a:pt x="187" y="44"/>
                    </a:lnTo>
                    <a:lnTo>
                      <a:pt x="185" y="39"/>
                    </a:lnTo>
                    <a:lnTo>
                      <a:pt x="182" y="34"/>
                    </a:lnTo>
                    <a:lnTo>
                      <a:pt x="180" y="28"/>
                    </a:lnTo>
                    <a:lnTo>
                      <a:pt x="178" y="22"/>
                    </a:lnTo>
                    <a:lnTo>
                      <a:pt x="176" y="17"/>
                    </a:lnTo>
                    <a:lnTo>
                      <a:pt x="173" y="12"/>
                    </a:lnTo>
                    <a:lnTo>
                      <a:pt x="172" y="6"/>
                    </a:lnTo>
                    <a:lnTo>
                      <a:pt x="16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0" name="Freeform 128">
                <a:extLst>
                  <a:ext uri="{FF2B5EF4-FFF2-40B4-BE49-F238E27FC236}">
                    <a16:creationId xmlns:a16="http://schemas.microsoft.com/office/drawing/2014/main" id="{78768942-5066-E16D-A5F4-EF7F2BC92699}"/>
                  </a:ext>
                </a:extLst>
              </p:cNvPr>
              <p:cNvSpPr>
                <a:spLocks/>
              </p:cNvSpPr>
              <p:nvPr/>
            </p:nvSpPr>
            <p:spPr bwMode="auto">
              <a:xfrm>
                <a:off x="4434" y="1591"/>
                <a:ext cx="202" cy="133"/>
              </a:xfrm>
              <a:custGeom>
                <a:avLst/>
                <a:gdLst>
                  <a:gd name="T0" fmla="*/ 33 w 202"/>
                  <a:gd name="T1" fmla="*/ 0 h 133"/>
                  <a:gd name="T2" fmla="*/ 33 w 202"/>
                  <a:gd name="T3" fmla="*/ 0 h 133"/>
                  <a:gd name="T4" fmla="*/ 32 w 202"/>
                  <a:gd name="T5" fmla="*/ 5 h 133"/>
                  <a:gd name="T6" fmla="*/ 31 w 202"/>
                  <a:gd name="T7" fmla="*/ 11 h 133"/>
                  <a:gd name="T8" fmla="*/ 30 w 202"/>
                  <a:gd name="T9" fmla="*/ 16 h 133"/>
                  <a:gd name="T10" fmla="*/ 29 w 202"/>
                  <a:gd name="T11" fmla="*/ 22 h 133"/>
                  <a:gd name="T12" fmla="*/ 27 w 202"/>
                  <a:gd name="T13" fmla="*/ 27 h 133"/>
                  <a:gd name="T14" fmla="*/ 24 w 202"/>
                  <a:gd name="T15" fmla="*/ 34 h 133"/>
                  <a:gd name="T16" fmla="*/ 22 w 202"/>
                  <a:gd name="T17" fmla="*/ 39 h 133"/>
                  <a:gd name="T18" fmla="*/ 20 w 202"/>
                  <a:gd name="T19" fmla="*/ 45 h 133"/>
                  <a:gd name="T20" fmla="*/ 17 w 202"/>
                  <a:gd name="T21" fmla="*/ 51 h 133"/>
                  <a:gd name="T22" fmla="*/ 15 w 202"/>
                  <a:gd name="T23" fmla="*/ 58 h 133"/>
                  <a:gd name="T24" fmla="*/ 12 w 202"/>
                  <a:gd name="T25" fmla="*/ 63 h 133"/>
                  <a:gd name="T26" fmla="*/ 10 w 202"/>
                  <a:gd name="T27" fmla="*/ 70 h 133"/>
                  <a:gd name="T28" fmla="*/ 7 w 202"/>
                  <a:gd name="T29" fmla="*/ 76 h 133"/>
                  <a:gd name="T30" fmla="*/ 5 w 202"/>
                  <a:gd name="T31" fmla="*/ 82 h 133"/>
                  <a:gd name="T32" fmla="*/ 4 w 202"/>
                  <a:gd name="T33" fmla="*/ 88 h 133"/>
                  <a:gd name="T34" fmla="*/ 2 w 202"/>
                  <a:gd name="T35" fmla="*/ 95 h 133"/>
                  <a:gd name="T36" fmla="*/ 0 w 202"/>
                  <a:gd name="T37" fmla="*/ 105 h 133"/>
                  <a:gd name="T38" fmla="*/ 1 w 202"/>
                  <a:gd name="T39" fmla="*/ 114 h 133"/>
                  <a:gd name="T40" fmla="*/ 4 w 202"/>
                  <a:gd name="T41" fmla="*/ 121 h 133"/>
                  <a:gd name="T42" fmla="*/ 9 w 202"/>
                  <a:gd name="T43" fmla="*/ 126 h 133"/>
                  <a:gd name="T44" fmla="*/ 15 w 202"/>
                  <a:gd name="T45" fmla="*/ 129 h 133"/>
                  <a:gd name="T46" fmla="*/ 23 w 202"/>
                  <a:gd name="T47" fmla="*/ 131 h 133"/>
                  <a:gd name="T48" fmla="*/ 31 w 202"/>
                  <a:gd name="T49" fmla="*/ 132 h 133"/>
                  <a:gd name="T50" fmla="*/ 41 w 202"/>
                  <a:gd name="T51" fmla="*/ 132 h 133"/>
                  <a:gd name="T52" fmla="*/ 51 w 202"/>
                  <a:gd name="T53" fmla="*/ 131 h 133"/>
                  <a:gd name="T54" fmla="*/ 61 w 202"/>
                  <a:gd name="T55" fmla="*/ 130 h 133"/>
                  <a:gd name="T56" fmla="*/ 71 w 202"/>
                  <a:gd name="T57" fmla="*/ 129 h 133"/>
                  <a:gd name="T58" fmla="*/ 81 w 202"/>
                  <a:gd name="T59" fmla="*/ 128 h 133"/>
                  <a:gd name="T60" fmla="*/ 91 w 202"/>
                  <a:gd name="T61" fmla="*/ 127 h 133"/>
                  <a:gd name="T62" fmla="*/ 102 w 202"/>
                  <a:gd name="T63" fmla="*/ 125 h 133"/>
                  <a:gd name="T64" fmla="*/ 112 w 202"/>
                  <a:gd name="T65" fmla="*/ 123 h 133"/>
                  <a:gd name="T66" fmla="*/ 122 w 202"/>
                  <a:gd name="T67" fmla="*/ 122 h 133"/>
                  <a:gd name="T68" fmla="*/ 132 w 202"/>
                  <a:gd name="T69" fmla="*/ 120 h 133"/>
                  <a:gd name="T70" fmla="*/ 142 w 202"/>
                  <a:gd name="T71" fmla="*/ 117 h 133"/>
                  <a:gd name="T72" fmla="*/ 152 w 202"/>
                  <a:gd name="T73" fmla="*/ 116 h 133"/>
                  <a:gd name="T74" fmla="*/ 162 w 202"/>
                  <a:gd name="T75" fmla="*/ 113 h 133"/>
                  <a:gd name="T76" fmla="*/ 172 w 202"/>
                  <a:gd name="T77" fmla="*/ 110 h 133"/>
                  <a:gd name="T78" fmla="*/ 181 w 202"/>
                  <a:gd name="T79" fmla="*/ 108 h 133"/>
                  <a:gd name="T80" fmla="*/ 191 w 202"/>
                  <a:gd name="T81" fmla="*/ 105 h 133"/>
                  <a:gd name="T82" fmla="*/ 201 w 202"/>
                  <a:gd name="T83" fmla="*/ 102 h 1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2" h="133">
                    <a:moveTo>
                      <a:pt x="33" y="0"/>
                    </a:moveTo>
                    <a:lnTo>
                      <a:pt x="33" y="0"/>
                    </a:lnTo>
                    <a:lnTo>
                      <a:pt x="32" y="5"/>
                    </a:lnTo>
                    <a:lnTo>
                      <a:pt x="31" y="11"/>
                    </a:lnTo>
                    <a:lnTo>
                      <a:pt x="30" y="16"/>
                    </a:lnTo>
                    <a:lnTo>
                      <a:pt x="29" y="22"/>
                    </a:lnTo>
                    <a:lnTo>
                      <a:pt x="27" y="27"/>
                    </a:lnTo>
                    <a:lnTo>
                      <a:pt x="24" y="34"/>
                    </a:lnTo>
                    <a:lnTo>
                      <a:pt x="22" y="39"/>
                    </a:lnTo>
                    <a:lnTo>
                      <a:pt x="20" y="45"/>
                    </a:lnTo>
                    <a:lnTo>
                      <a:pt x="17" y="51"/>
                    </a:lnTo>
                    <a:lnTo>
                      <a:pt x="15" y="58"/>
                    </a:lnTo>
                    <a:lnTo>
                      <a:pt x="12" y="63"/>
                    </a:lnTo>
                    <a:lnTo>
                      <a:pt x="10" y="70"/>
                    </a:lnTo>
                    <a:lnTo>
                      <a:pt x="7" y="76"/>
                    </a:lnTo>
                    <a:lnTo>
                      <a:pt x="5" y="82"/>
                    </a:lnTo>
                    <a:lnTo>
                      <a:pt x="4" y="88"/>
                    </a:lnTo>
                    <a:lnTo>
                      <a:pt x="2" y="95"/>
                    </a:lnTo>
                    <a:lnTo>
                      <a:pt x="0" y="105"/>
                    </a:lnTo>
                    <a:lnTo>
                      <a:pt x="1" y="114"/>
                    </a:lnTo>
                    <a:lnTo>
                      <a:pt x="4" y="121"/>
                    </a:lnTo>
                    <a:lnTo>
                      <a:pt x="9" y="126"/>
                    </a:lnTo>
                    <a:lnTo>
                      <a:pt x="15" y="129"/>
                    </a:lnTo>
                    <a:lnTo>
                      <a:pt x="23" y="131"/>
                    </a:lnTo>
                    <a:lnTo>
                      <a:pt x="31" y="132"/>
                    </a:lnTo>
                    <a:lnTo>
                      <a:pt x="41" y="132"/>
                    </a:lnTo>
                    <a:lnTo>
                      <a:pt x="51" y="131"/>
                    </a:lnTo>
                    <a:lnTo>
                      <a:pt x="61" y="130"/>
                    </a:lnTo>
                    <a:lnTo>
                      <a:pt x="71" y="129"/>
                    </a:lnTo>
                    <a:lnTo>
                      <a:pt x="81" y="128"/>
                    </a:lnTo>
                    <a:lnTo>
                      <a:pt x="91" y="127"/>
                    </a:lnTo>
                    <a:lnTo>
                      <a:pt x="102" y="125"/>
                    </a:lnTo>
                    <a:lnTo>
                      <a:pt x="112" y="123"/>
                    </a:lnTo>
                    <a:lnTo>
                      <a:pt x="122" y="122"/>
                    </a:lnTo>
                    <a:lnTo>
                      <a:pt x="132" y="120"/>
                    </a:lnTo>
                    <a:lnTo>
                      <a:pt x="142" y="117"/>
                    </a:lnTo>
                    <a:lnTo>
                      <a:pt x="152" y="116"/>
                    </a:lnTo>
                    <a:lnTo>
                      <a:pt x="162" y="113"/>
                    </a:lnTo>
                    <a:lnTo>
                      <a:pt x="172" y="110"/>
                    </a:lnTo>
                    <a:lnTo>
                      <a:pt x="181" y="108"/>
                    </a:lnTo>
                    <a:lnTo>
                      <a:pt x="191" y="105"/>
                    </a:lnTo>
                    <a:lnTo>
                      <a:pt x="201" y="1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1" name="Freeform 129">
                <a:extLst>
                  <a:ext uri="{FF2B5EF4-FFF2-40B4-BE49-F238E27FC236}">
                    <a16:creationId xmlns:a16="http://schemas.microsoft.com/office/drawing/2014/main" id="{E6892C80-3A43-EFF7-85D0-72F06E3A790D}"/>
                  </a:ext>
                </a:extLst>
              </p:cNvPr>
              <p:cNvSpPr>
                <a:spLocks/>
              </p:cNvSpPr>
              <p:nvPr/>
            </p:nvSpPr>
            <p:spPr bwMode="auto">
              <a:xfrm>
                <a:off x="4301" y="1570"/>
                <a:ext cx="71" cy="164"/>
              </a:xfrm>
              <a:custGeom>
                <a:avLst/>
                <a:gdLst>
                  <a:gd name="T0" fmla="*/ 0 w 71"/>
                  <a:gd name="T1" fmla="*/ 0 h 164"/>
                  <a:gd name="T2" fmla="*/ 0 w 71"/>
                  <a:gd name="T3" fmla="*/ 0 h 164"/>
                  <a:gd name="T4" fmla="*/ 5 w 71"/>
                  <a:gd name="T5" fmla="*/ 8 h 164"/>
                  <a:gd name="T6" fmla="*/ 9 w 71"/>
                  <a:gd name="T7" fmla="*/ 17 h 164"/>
                  <a:gd name="T8" fmla="*/ 12 w 71"/>
                  <a:gd name="T9" fmla="*/ 28 h 164"/>
                  <a:gd name="T10" fmla="*/ 15 w 71"/>
                  <a:gd name="T11" fmla="*/ 41 h 164"/>
                  <a:gd name="T12" fmla="*/ 17 w 71"/>
                  <a:gd name="T13" fmla="*/ 54 h 164"/>
                  <a:gd name="T14" fmla="*/ 20 w 71"/>
                  <a:gd name="T15" fmla="*/ 67 h 164"/>
                  <a:gd name="T16" fmla="*/ 22 w 71"/>
                  <a:gd name="T17" fmla="*/ 81 h 164"/>
                  <a:gd name="T18" fmla="*/ 24 w 71"/>
                  <a:gd name="T19" fmla="*/ 94 h 164"/>
                  <a:gd name="T20" fmla="*/ 27 w 71"/>
                  <a:gd name="T21" fmla="*/ 108 h 164"/>
                  <a:gd name="T22" fmla="*/ 30 w 71"/>
                  <a:gd name="T23" fmla="*/ 120 h 164"/>
                  <a:gd name="T24" fmla="*/ 35 w 71"/>
                  <a:gd name="T25" fmla="*/ 132 h 164"/>
                  <a:gd name="T26" fmla="*/ 40 w 71"/>
                  <a:gd name="T27" fmla="*/ 142 h 164"/>
                  <a:gd name="T28" fmla="*/ 45 w 71"/>
                  <a:gd name="T29" fmla="*/ 150 h 164"/>
                  <a:gd name="T30" fmla="*/ 52 w 71"/>
                  <a:gd name="T31" fmla="*/ 157 h 164"/>
                  <a:gd name="T32" fmla="*/ 61 w 71"/>
                  <a:gd name="T33" fmla="*/ 162 h 164"/>
                  <a:gd name="T34" fmla="*/ 70 w 71"/>
                  <a:gd name="T35" fmla="*/ 163 h 1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164">
                    <a:moveTo>
                      <a:pt x="0" y="0"/>
                    </a:moveTo>
                    <a:lnTo>
                      <a:pt x="0" y="0"/>
                    </a:lnTo>
                    <a:lnTo>
                      <a:pt x="5" y="8"/>
                    </a:lnTo>
                    <a:lnTo>
                      <a:pt x="9" y="17"/>
                    </a:lnTo>
                    <a:lnTo>
                      <a:pt x="12" y="28"/>
                    </a:lnTo>
                    <a:lnTo>
                      <a:pt x="15" y="41"/>
                    </a:lnTo>
                    <a:lnTo>
                      <a:pt x="17" y="54"/>
                    </a:lnTo>
                    <a:lnTo>
                      <a:pt x="20" y="67"/>
                    </a:lnTo>
                    <a:lnTo>
                      <a:pt x="22" y="81"/>
                    </a:lnTo>
                    <a:lnTo>
                      <a:pt x="24" y="94"/>
                    </a:lnTo>
                    <a:lnTo>
                      <a:pt x="27" y="108"/>
                    </a:lnTo>
                    <a:lnTo>
                      <a:pt x="30" y="120"/>
                    </a:lnTo>
                    <a:lnTo>
                      <a:pt x="35" y="132"/>
                    </a:lnTo>
                    <a:lnTo>
                      <a:pt x="40" y="142"/>
                    </a:lnTo>
                    <a:lnTo>
                      <a:pt x="45" y="150"/>
                    </a:lnTo>
                    <a:lnTo>
                      <a:pt x="52" y="157"/>
                    </a:lnTo>
                    <a:lnTo>
                      <a:pt x="61" y="162"/>
                    </a:lnTo>
                    <a:lnTo>
                      <a:pt x="70" y="1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2" name="Freeform 130">
                <a:extLst>
                  <a:ext uri="{FF2B5EF4-FFF2-40B4-BE49-F238E27FC236}">
                    <a16:creationId xmlns:a16="http://schemas.microsoft.com/office/drawing/2014/main" id="{7BA4381A-B0A9-E993-5071-E672ADA4DDEC}"/>
                  </a:ext>
                </a:extLst>
              </p:cNvPr>
              <p:cNvSpPr>
                <a:spLocks/>
              </p:cNvSpPr>
              <p:nvPr/>
            </p:nvSpPr>
            <p:spPr bwMode="auto">
              <a:xfrm>
                <a:off x="4096" y="2122"/>
                <a:ext cx="71" cy="50"/>
              </a:xfrm>
              <a:custGeom>
                <a:avLst/>
                <a:gdLst>
                  <a:gd name="T0" fmla="*/ 0 w 71"/>
                  <a:gd name="T1" fmla="*/ 15 h 50"/>
                  <a:gd name="T2" fmla="*/ 4 w 71"/>
                  <a:gd name="T3" fmla="*/ 11 h 50"/>
                  <a:gd name="T4" fmla="*/ 9 w 71"/>
                  <a:gd name="T5" fmla="*/ 9 h 50"/>
                  <a:gd name="T6" fmla="*/ 13 w 71"/>
                  <a:gd name="T7" fmla="*/ 6 h 50"/>
                  <a:gd name="T8" fmla="*/ 17 w 71"/>
                  <a:gd name="T9" fmla="*/ 3 h 50"/>
                  <a:gd name="T10" fmla="*/ 22 w 71"/>
                  <a:gd name="T11" fmla="*/ 1 h 50"/>
                  <a:gd name="T12" fmla="*/ 27 w 71"/>
                  <a:gd name="T13" fmla="*/ 1 h 50"/>
                  <a:gd name="T14" fmla="*/ 32 w 71"/>
                  <a:gd name="T15" fmla="*/ 0 h 50"/>
                  <a:gd name="T16" fmla="*/ 37 w 71"/>
                  <a:gd name="T17" fmla="*/ 1 h 50"/>
                  <a:gd name="T18" fmla="*/ 43 w 71"/>
                  <a:gd name="T19" fmla="*/ 2 h 50"/>
                  <a:gd name="T20" fmla="*/ 49 w 71"/>
                  <a:gd name="T21" fmla="*/ 3 h 50"/>
                  <a:gd name="T22" fmla="*/ 55 w 71"/>
                  <a:gd name="T23" fmla="*/ 6 h 50"/>
                  <a:gd name="T24" fmla="*/ 60 w 71"/>
                  <a:gd name="T25" fmla="*/ 9 h 50"/>
                  <a:gd name="T26" fmla="*/ 64 w 71"/>
                  <a:gd name="T27" fmla="*/ 13 h 50"/>
                  <a:gd name="T28" fmla="*/ 68 w 71"/>
                  <a:gd name="T29" fmla="*/ 17 h 50"/>
                  <a:gd name="T30" fmla="*/ 70 w 71"/>
                  <a:gd name="T31" fmla="*/ 23 h 50"/>
                  <a:gd name="T32" fmla="*/ 70 w 71"/>
                  <a:gd name="T33" fmla="*/ 29 h 50"/>
                  <a:gd name="T34" fmla="*/ 68 w 71"/>
                  <a:gd name="T35" fmla="*/ 35 h 50"/>
                  <a:gd name="T36" fmla="*/ 65 w 71"/>
                  <a:gd name="T37" fmla="*/ 40 h 50"/>
                  <a:gd name="T38" fmla="*/ 61 w 71"/>
                  <a:gd name="T39" fmla="*/ 44 h 50"/>
                  <a:gd name="T40" fmla="*/ 55 w 71"/>
                  <a:gd name="T41" fmla="*/ 47 h 50"/>
                  <a:gd name="T42" fmla="*/ 49 w 71"/>
                  <a:gd name="T43" fmla="*/ 49 h 50"/>
                  <a:gd name="T44" fmla="*/ 43 w 71"/>
                  <a:gd name="T45" fmla="*/ 49 h 50"/>
                  <a:gd name="T46" fmla="*/ 36 w 71"/>
                  <a:gd name="T47" fmla="*/ 49 h 50"/>
                  <a:gd name="T48" fmla="*/ 30 w 71"/>
                  <a:gd name="T49" fmla="*/ 48 h 50"/>
                  <a:gd name="T50" fmla="*/ 26 w 71"/>
                  <a:gd name="T51" fmla="*/ 47 h 50"/>
                  <a:gd name="T52" fmla="*/ 21 w 71"/>
                  <a:gd name="T53" fmla="*/ 45 h 50"/>
                  <a:gd name="T54" fmla="*/ 17 w 71"/>
                  <a:gd name="T55" fmla="*/ 44 h 50"/>
                  <a:gd name="T56" fmla="*/ 13 w 71"/>
                  <a:gd name="T57" fmla="*/ 42 h 50"/>
                  <a:gd name="T58" fmla="*/ 9 w 71"/>
                  <a:gd name="T59" fmla="*/ 39 h 50"/>
                  <a:gd name="T60" fmla="*/ 6 w 71"/>
                  <a:gd name="T61" fmla="*/ 37 h 50"/>
                  <a:gd name="T62" fmla="*/ 4 w 71"/>
                  <a:gd name="T63" fmla="*/ 33 h 50"/>
                  <a:gd name="T64" fmla="*/ 3 w 71"/>
                  <a:gd name="T65" fmla="*/ 28 h 50"/>
                  <a:gd name="T66" fmla="*/ 0 w 71"/>
                  <a:gd name="T67" fmla="*/ 15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1" h="50">
                    <a:moveTo>
                      <a:pt x="0" y="15"/>
                    </a:move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3" name="Freeform 131">
                <a:extLst>
                  <a:ext uri="{FF2B5EF4-FFF2-40B4-BE49-F238E27FC236}">
                    <a16:creationId xmlns:a16="http://schemas.microsoft.com/office/drawing/2014/main" id="{9A02243E-032E-1385-E0FC-CF2DA8EAED70}"/>
                  </a:ext>
                </a:extLst>
              </p:cNvPr>
              <p:cNvSpPr>
                <a:spLocks/>
              </p:cNvSpPr>
              <p:nvPr/>
            </p:nvSpPr>
            <p:spPr bwMode="auto">
              <a:xfrm>
                <a:off x="4096" y="2122"/>
                <a:ext cx="71" cy="50"/>
              </a:xfrm>
              <a:custGeom>
                <a:avLst/>
                <a:gdLst>
                  <a:gd name="T0" fmla="*/ 0 w 71"/>
                  <a:gd name="T1" fmla="*/ 15 h 50"/>
                  <a:gd name="T2" fmla="*/ 0 w 71"/>
                  <a:gd name="T3" fmla="*/ 15 h 50"/>
                  <a:gd name="T4" fmla="*/ 4 w 71"/>
                  <a:gd name="T5" fmla="*/ 11 h 50"/>
                  <a:gd name="T6" fmla="*/ 9 w 71"/>
                  <a:gd name="T7" fmla="*/ 9 h 50"/>
                  <a:gd name="T8" fmla="*/ 13 w 71"/>
                  <a:gd name="T9" fmla="*/ 6 h 50"/>
                  <a:gd name="T10" fmla="*/ 17 w 71"/>
                  <a:gd name="T11" fmla="*/ 3 h 50"/>
                  <a:gd name="T12" fmla="*/ 22 w 71"/>
                  <a:gd name="T13" fmla="*/ 1 h 50"/>
                  <a:gd name="T14" fmla="*/ 27 w 71"/>
                  <a:gd name="T15" fmla="*/ 1 h 50"/>
                  <a:gd name="T16" fmla="*/ 32 w 71"/>
                  <a:gd name="T17" fmla="*/ 0 h 50"/>
                  <a:gd name="T18" fmla="*/ 37 w 71"/>
                  <a:gd name="T19" fmla="*/ 1 h 50"/>
                  <a:gd name="T20" fmla="*/ 43 w 71"/>
                  <a:gd name="T21" fmla="*/ 2 h 50"/>
                  <a:gd name="T22" fmla="*/ 49 w 71"/>
                  <a:gd name="T23" fmla="*/ 3 h 50"/>
                  <a:gd name="T24" fmla="*/ 55 w 71"/>
                  <a:gd name="T25" fmla="*/ 6 h 50"/>
                  <a:gd name="T26" fmla="*/ 60 w 71"/>
                  <a:gd name="T27" fmla="*/ 9 h 50"/>
                  <a:gd name="T28" fmla="*/ 64 w 71"/>
                  <a:gd name="T29" fmla="*/ 13 h 50"/>
                  <a:gd name="T30" fmla="*/ 68 w 71"/>
                  <a:gd name="T31" fmla="*/ 17 h 50"/>
                  <a:gd name="T32" fmla="*/ 70 w 71"/>
                  <a:gd name="T33" fmla="*/ 23 h 50"/>
                  <a:gd name="T34" fmla="*/ 70 w 71"/>
                  <a:gd name="T35" fmla="*/ 29 h 50"/>
                  <a:gd name="T36" fmla="*/ 68 w 71"/>
                  <a:gd name="T37" fmla="*/ 35 h 50"/>
                  <a:gd name="T38" fmla="*/ 65 w 71"/>
                  <a:gd name="T39" fmla="*/ 40 h 50"/>
                  <a:gd name="T40" fmla="*/ 61 w 71"/>
                  <a:gd name="T41" fmla="*/ 44 h 50"/>
                  <a:gd name="T42" fmla="*/ 55 w 71"/>
                  <a:gd name="T43" fmla="*/ 47 h 50"/>
                  <a:gd name="T44" fmla="*/ 49 w 71"/>
                  <a:gd name="T45" fmla="*/ 49 h 50"/>
                  <a:gd name="T46" fmla="*/ 43 w 71"/>
                  <a:gd name="T47" fmla="*/ 49 h 50"/>
                  <a:gd name="T48" fmla="*/ 36 w 71"/>
                  <a:gd name="T49" fmla="*/ 49 h 50"/>
                  <a:gd name="T50" fmla="*/ 30 w 71"/>
                  <a:gd name="T51" fmla="*/ 48 h 50"/>
                  <a:gd name="T52" fmla="*/ 26 w 71"/>
                  <a:gd name="T53" fmla="*/ 47 h 50"/>
                  <a:gd name="T54" fmla="*/ 21 w 71"/>
                  <a:gd name="T55" fmla="*/ 45 h 50"/>
                  <a:gd name="T56" fmla="*/ 17 w 71"/>
                  <a:gd name="T57" fmla="*/ 44 h 50"/>
                  <a:gd name="T58" fmla="*/ 13 w 71"/>
                  <a:gd name="T59" fmla="*/ 42 h 50"/>
                  <a:gd name="T60" fmla="*/ 9 w 71"/>
                  <a:gd name="T61" fmla="*/ 39 h 50"/>
                  <a:gd name="T62" fmla="*/ 6 w 71"/>
                  <a:gd name="T63" fmla="*/ 37 h 50"/>
                  <a:gd name="T64" fmla="*/ 4 w 71"/>
                  <a:gd name="T65" fmla="*/ 33 h 50"/>
                  <a:gd name="T66" fmla="*/ 3 w 71"/>
                  <a:gd name="T67" fmla="*/ 28 h 50"/>
                  <a:gd name="T68" fmla="*/ 0 w 71"/>
                  <a:gd name="T69" fmla="*/ 15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 h="50">
                    <a:moveTo>
                      <a:pt x="0" y="15"/>
                    </a:moveTo>
                    <a:lnTo>
                      <a:pt x="0" y="15"/>
                    </a:lnTo>
                    <a:lnTo>
                      <a:pt x="4" y="11"/>
                    </a:lnTo>
                    <a:lnTo>
                      <a:pt x="9" y="9"/>
                    </a:lnTo>
                    <a:lnTo>
                      <a:pt x="13" y="6"/>
                    </a:lnTo>
                    <a:lnTo>
                      <a:pt x="17" y="3"/>
                    </a:lnTo>
                    <a:lnTo>
                      <a:pt x="22" y="1"/>
                    </a:lnTo>
                    <a:lnTo>
                      <a:pt x="27" y="1"/>
                    </a:lnTo>
                    <a:lnTo>
                      <a:pt x="32" y="0"/>
                    </a:lnTo>
                    <a:lnTo>
                      <a:pt x="37" y="1"/>
                    </a:lnTo>
                    <a:lnTo>
                      <a:pt x="43" y="2"/>
                    </a:lnTo>
                    <a:lnTo>
                      <a:pt x="49" y="3"/>
                    </a:lnTo>
                    <a:lnTo>
                      <a:pt x="55" y="6"/>
                    </a:lnTo>
                    <a:lnTo>
                      <a:pt x="60" y="9"/>
                    </a:lnTo>
                    <a:lnTo>
                      <a:pt x="64" y="13"/>
                    </a:lnTo>
                    <a:lnTo>
                      <a:pt x="68" y="17"/>
                    </a:lnTo>
                    <a:lnTo>
                      <a:pt x="70" y="23"/>
                    </a:lnTo>
                    <a:lnTo>
                      <a:pt x="70" y="29"/>
                    </a:lnTo>
                    <a:lnTo>
                      <a:pt x="68" y="35"/>
                    </a:lnTo>
                    <a:lnTo>
                      <a:pt x="65" y="40"/>
                    </a:lnTo>
                    <a:lnTo>
                      <a:pt x="61" y="44"/>
                    </a:lnTo>
                    <a:lnTo>
                      <a:pt x="55" y="47"/>
                    </a:lnTo>
                    <a:lnTo>
                      <a:pt x="49" y="49"/>
                    </a:lnTo>
                    <a:lnTo>
                      <a:pt x="43" y="49"/>
                    </a:lnTo>
                    <a:lnTo>
                      <a:pt x="36" y="49"/>
                    </a:lnTo>
                    <a:lnTo>
                      <a:pt x="30" y="48"/>
                    </a:lnTo>
                    <a:lnTo>
                      <a:pt x="26" y="47"/>
                    </a:lnTo>
                    <a:lnTo>
                      <a:pt x="21" y="45"/>
                    </a:lnTo>
                    <a:lnTo>
                      <a:pt x="17" y="44"/>
                    </a:lnTo>
                    <a:lnTo>
                      <a:pt x="13" y="42"/>
                    </a:lnTo>
                    <a:lnTo>
                      <a:pt x="9" y="39"/>
                    </a:lnTo>
                    <a:lnTo>
                      <a:pt x="6" y="37"/>
                    </a:lnTo>
                    <a:lnTo>
                      <a:pt x="4" y="33"/>
                    </a:lnTo>
                    <a:lnTo>
                      <a:pt x="3" y="28"/>
                    </a:lnTo>
                    <a:lnTo>
                      <a:pt x="0" y="1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4" name="Freeform 132">
                <a:extLst>
                  <a:ext uri="{FF2B5EF4-FFF2-40B4-BE49-F238E27FC236}">
                    <a16:creationId xmlns:a16="http://schemas.microsoft.com/office/drawing/2014/main" id="{90742C46-D375-0E14-0E7B-6A59660E4738}"/>
                  </a:ext>
                </a:extLst>
              </p:cNvPr>
              <p:cNvSpPr>
                <a:spLocks/>
              </p:cNvSpPr>
              <p:nvPr/>
            </p:nvSpPr>
            <p:spPr bwMode="auto">
              <a:xfrm>
                <a:off x="4123" y="2141"/>
                <a:ext cx="22" cy="17"/>
              </a:xfrm>
              <a:custGeom>
                <a:avLst/>
                <a:gdLst>
                  <a:gd name="T0" fmla="*/ 0 w 22"/>
                  <a:gd name="T1" fmla="*/ 4 h 17"/>
                  <a:gd name="T2" fmla="*/ 1 w 22"/>
                  <a:gd name="T3" fmla="*/ 9 h 17"/>
                  <a:gd name="T4" fmla="*/ 2 w 22"/>
                  <a:gd name="T5" fmla="*/ 12 h 17"/>
                  <a:gd name="T6" fmla="*/ 5 w 22"/>
                  <a:gd name="T7" fmla="*/ 14 h 17"/>
                  <a:gd name="T8" fmla="*/ 8 w 22"/>
                  <a:gd name="T9" fmla="*/ 15 h 17"/>
                  <a:gd name="T10" fmla="*/ 11 w 22"/>
                  <a:gd name="T11" fmla="*/ 16 h 17"/>
                  <a:gd name="T12" fmla="*/ 14 w 22"/>
                  <a:gd name="T13" fmla="*/ 15 h 17"/>
                  <a:gd name="T14" fmla="*/ 18 w 22"/>
                  <a:gd name="T15" fmla="*/ 14 h 17"/>
                  <a:gd name="T16" fmla="*/ 20 w 22"/>
                  <a:gd name="T17" fmla="*/ 12 h 17"/>
                  <a:gd name="T18" fmla="*/ 21 w 22"/>
                  <a:gd name="T19" fmla="*/ 9 h 17"/>
                  <a:gd name="T20" fmla="*/ 21 w 22"/>
                  <a:gd name="T21" fmla="*/ 6 h 17"/>
                  <a:gd name="T22" fmla="*/ 20 w 22"/>
                  <a:gd name="T23" fmla="*/ 4 h 17"/>
                  <a:gd name="T24" fmla="*/ 19 w 22"/>
                  <a:gd name="T25" fmla="*/ 0 h 17"/>
                  <a:gd name="T26" fmla="*/ 18 w 22"/>
                  <a:gd name="T27" fmla="*/ 1 h 17"/>
                  <a:gd name="T28" fmla="*/ 17 w 22"/>
                  <a:gd name="T29" fmla="*/ 2 h 17"/>
                  <a:gd name="T30" fmla="*/ 0 w 22"/>
                  <a:gd name="T31" fmla="*/ 4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lnTo>
                      <a:pt x="0" y="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5" name="Freeform 133">
                <a:extLst>
                  <a:ext uri="{FF2B5EF4-FFF2-40B4-BE49-F238E27FC236}">
                    <a16:creationId xmlns:a16="http://schemas.microsoft.com/office/drawing/2014/main" id="{A1AB04FD-B100-41B9-36DE-784BABA421FD}"/>
                  </a:ext>
                </a:extLst>
              </p:cNvPr>
              <p:cNvSpPr>
                <a:spLocks/>
              </p:cNvSpPr>
              <p:nvPr/>
            </p:nvSpPr>
            <p:spPr bwMode="auto">
              <a:xfrm>
                <a:off x="4123" y="2141"/>
                <a:ext cx="22" cy="17"/>
              </a:xfrm>
              <a:custGeom>
                <a:avLst/>
                <a:gdLst>
                  <a:gd name="T0" fmla="*/ 0 w 22"/>
                  <a:gd name="T1" fmla="*/ 4 h 17"/>
                  <a:gd name="T2" fmla="*/ 0 w 22"/>
                  <a:gd name="T3" fmla="*/ 4 h 17"/>
                  <a:gd name="T4" fmla="*/ 1 w 22"/>
                  <a:gd name="T5" fmla="*/ 9 h 17"/>
                  <a:gd name="T6" fmla="*/ 2 w 22"/>
                  <a:gd name="T7" fmla="*/ 12 h 17"/>
                  <a:gd name="T8" fmla="*/ 5 w 22"/>
                  <a:gd name="T9" fmla="*/ 14 h 17"/>
                  <a:gd name="T10" fmla="*/ 8 w 22"/>
                  <a:gd name="T11" fmla="*/ 15 h 17"/>
                  <a:gd name="T12" fmla="*/ 11 w 22"/>
                  <a:gd name="T13" fmla="*/ 16 h 17"/>
                  <a:gd name="T14" fmla="*/ 14 w 22"/>
                  <a:gd name="T15" fmla="*/ 15 h 17"/>
                  <a:gd name="T16" fmla="*/ 18 w 22"/>
                  <a:gd name="T17" fmla="*/ 14 h 17"/>
                  <a:gd name="T18" fmla="*/ 20 w 22"/>
                  <a:gd name="T19" fmla="*/ 12 h 17"/>
                  <a:gd name="T20" fmla="*/ 21 w 22"/>
                  <a:gd name="T21" fmla="*/ 9 h 17"/>
                  <a:gd name="T22" fmla="*/ 21 w 22"/>
                  <a:gd name="T23" fmla="*/ 6 h 17"/>
                  <a:gd name="T24" fmla="*/ 20 w 22"/>
                  <a:gd name="T25" fmla="*/ 4 h 17"/>
                  <a:gd name="T26" fmla="*/ 19 w 22"/>
                  <a:gd name="T27" fmla="*/ 0 h 17"/>
                  <a:gd name="T28" fmla="*/ 18 w 22"/>
                  <a:gd name="T29" fmla="*/ 1 h 17"/>
                  <a:gd name="T30" fmla="*/ 17 w 22"/>
                  <a:gd name="T31" fmla="*/ 2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7">
                    <a:moveTo>
                      <a:pt x="0" y="4"/>
                    </a:moveTo>
                    <a:lnTo>
                      <a:pt x="0" y="4"/>
                    </a:lnTo>
                    <a:lnTo>
                      <a:pt x="1" y="9"/>
                    </a:lnTo>
                    <a:lnTo>
                      <a:pt x="2" y="12"/>
                    </a:lnTo>
                    <a:lnTo>
                      <a:pt x="5" y="14"/>
                    </a:lnTo>
                    <a:lnTo>
                      <a:pt x="8" y="15"/>
                    </a:lnTo>
                    <a:lnTo>
                      <a:pt x="11" y="16"/>
                    </a:lnTo>
                    <a:lnTo>
                      <a:pt x="14" y="15"/>
                    </a:lnTo>
                    <a:lnTo>
                      <a:pt x="18" y="14"/>
                    </a:lnTo>
                    <a:lnTo>
                      <a:pt x="20" y="12"/>
                    </a:lnTo>
                    <a:lnTo>
                      <a:pt x="21" y="9"/>
                    </a:lnTo>
                    <a:lnTo>
                      <a:pt x="21" y="6"/>
                    </a:lnTo>
                    <a:lnTo>
                      <a:pt x="20" y="4"/>
                    </a:lnTo>
                    <a:lnTo>
                      <a:pt x="19" y="0"/>
                    </a:lnTo>
                    <a:lnTo>
                      <a:pt x="18" y="1"/>
                    </a:lnTo>
                    <a:lnTo>
                      <a:pt x="17"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6" name="Freeform 134">
                <a:extLst>
                  <a:ext uri="{FF2B5EF4-FFF2-40B4-BE49-F238E27FC236}">
                    <a16:creationId xmlns:a16="http://schemas.microsoft.com/office/drawing/2014/main" id="{48E5F75B-A3D0-0026-8840-9BF9E8AF4F4D}"/>
                  </a:ext>
                </a:extLst>
              </p:cNvPr>
              <p:cNvSpPr>
                <a:spLocks/>
              </p:cNvSpPr>
              <p:nvPr/>
            </p:nvSpPr>
            <p:spPr bwMode="auto">
              <a:xfrm>
                <a:off x="4547" y="2119"/>
                <a:ext cx="74" cy="49"/>
              </a:xfrm>
              <a:custGeom>
                <a:avLst/>
                <a:gdLst>
                  <a:gd name="T0" fmla="*/ 0 w 74"/>
                  <a:gd name="T1" fmla="*/ 24 h 49"/>
                  <a:gd name="T2" fmla="*/ 4 w 74"/>
                  <a:gd name="T3" fmla="*/ 20 h 49"/>
                  <a:gd name="T4" fmla="*/ 7 w 74"/>
                  <a:gd name="T5" fmla="*/ 16 h 49"/>
                  <a:gd name="T6" fmla="*/ 11 w 74"/>
                  <a:gd name="T7" fmla="*/ 12 h 49"/>
                  <a:gd name="T8" fmla="*/ 15 w 74"/>
                  <a:gd name="T9" fmla="*/ 8 h 49"/>
                  <a:gd name="T10" fmla="*/ 19 w 74"/>
                  <a:gd name="T11" fmla="*/ 6 h 49"/>
                  <a:gd name="T12" fmla="*/ 24 w 74"/>
                  <a:gd name="T13" fmla="*/ 3 h 49"/>
                  <a:gd name="T14" fmla="*/ 28 w 74"/>
                  <a:gd name="T15" fmla="*/ 1 h 49"/>
                  <a:gd name="T16" fmla="*/ 33 w 74"/>
                  <a:gd name="T17" fmla="*/ 1 h 49"/>
                  <a:gd name="T18" fmla="*/ 39 w 74"/>
                  <a:gd name="T19" fmla="*/ 0 h 49"/>
                  <a:gd name="T20" fmla="*/ 46 w 74"/>
                  <a:gd name="T21" fmla="*/ 1 h 49"/>
                  <a:gd name="T22" fmla="*/ 52 w 74"/>
                  <a:gd name="T23" fmla="*/ 2 h 49"/>
                  <a:gd name="T24" fmla="*/ 58 w 74"/>
                  <a:gd name="T25" fmla="*/ 3 h 49"/>
                  <a:gd name="T26" fmla="*/ 63 w 74"/>
                  <a:gd name="T27" fmla="*/ 6 h 49"/>
                  <a:gd name="T28" fmla="*/ 67 w 74"/>
                  <a:gd name="T29" fmla="*/ 9 h 49"/>
                  <a:gd name="T30" fmla="*/ 70 w 74"/>
                  <a:gd name="T31" fmla="*/ 14 h 49"/>
                  <a:gd name="T32" fmla="*/ 72 w 74"/>
                  <a:gd name="T33" fmla="*/ 19 h 49"/>
                  <a:gd name="T34" fmla="*/ 73 w 74"/>
                  <a:gd name="T35" fmla="*/ 26 h 49"/>
                  <a:gd name="T36" fmla="*/ 71 w 74"/>
                  <a:gd name="T37" fmla="*/ 32 h 49"/>
                  <a:gd name="T38" fmla="*/ 68 w 74"/>
                  <a:gd name="T39" fmla="*/ 36 h 49"/>
                  <a:gd name="T40" fmla="*/ 63 w 74"/>
                  <a:gd name="T41" fmla="*/ 41 h 49"/>
                  <a:gd name="T42" fmla="*/ 58 w 74"/>
                  <a:gd name="T43" fmla="*/ 44 h 49"/>
                  <a:gd name="T44" fmla="*/ 51 w 74"/>
                  <a:gd name="T45" fmla="*/ 46 h 49"/>
                  <a:gd name="T46" fmla="*/ 45 w 74"/>
                  <a:gd name="T47" fmla="*/ 48 h 49"/>
                  <a:gd name="T48" fmla="*/ 39 w 74"/>
                  <a:gd name="T49" fmla="*/ 48 h 49"/>
                  <a:gd name="T50" fmla="*/ 34 w 74"/>
                  <a:gd name="T51" fmla="*/ 48 h 49"/>
                  <a:gd name="T52" fmla="*/ 29 w 74"/>
                  <a:gd name="T53" fmla="*/ 48 h 49"/>
                  <a:gd name="T54" fmla="*/ 25 w 74"/>
                  <a:gd name="T55" fmla="*/ 47 h 49"/>
                  <a:gd name="T56" fmla="*/ 21 w 74"/>
                  <a:gd name="T57" fmla="*/ 47 h 49"/>
                  <a:gd name="T58" fmla="*/ 17 w 74"/>
                  <a:gd name="T59" fmla="*/ 45 h 49"/>
                  <a:gd name="T60" fmla="*/ 13 w 74"/>
                  <a:gd name="T61" fmla="*/ 43 h 49"/>
                  <a:gd name="T62" fmla="*/ 10 w 74"/>
                  <a:gd name="T63" fmla="*/ 40 h 49"/>
                  <a:gd name="T64" fmla="*/ 7 w 74"/>
                  <a:gd name="T65" fmla="*/ 35 h 49"/>
                  <a:gd name="T66" fmla="*/ 0 w 74"/>
                  <a:gd name="T67" fmla="*/ 24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4" h="49">
                    <a:moveTo>
                      <a:pt x="0" y="24"/>
                    </a:move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7" name="Freeform 135">
                <a:extLst>
                  <a:ext uri="{FF2B5EF4-FFF2-40B4-BE49-F238E27FC236}">
                    <a16:creationId xmlns:a16="http://schemas.microsoft.com/office/drawing/2014/main" id="{1D73E4BF-6A56-1663-877D-27CD67DF622F}"/>
                  </a:ext>
                </a:extLst>
              </p:cNvPr>
              <p:cNvSpPr>
                <a:spLocks/>
              </p:cNvSpPr>
              <p:nvPr/>
            </p:nvSpPr>
            <p:spPr bwMode="auto">
              <a:xfrm>
                <a:off x="4547" y="2119"/>
                <a:ext cx="74" cy="49"/>
              </a:xfrm>
              <a:custGeom>
                <a:avLst/>
                <a:gdLst>
                  <a:gd name="T0" fmla="*/ 0 w 74"/>
                  <a:gd name="T1" fmla="*/ 24 h 49"/>
                  <a:gd name="T2" fmla="*/ 0 w 74"/>
                  <a:gd name="T3" fmla="*/ 24 h 49"/>
                  <a:gd name="T4" fmla="*/ 4 w 74"/>
                  <a:gd name="T5" fmla="*/ 20 h 49"/>
                  <a:gd name="T6" fmla="*/ 7 w 74"/>
                  <a:gd name="T7" fmla="*/ 16 h 49"/>
                  <a:gd name="T8" fmla="*/ 11 w 74"/>
                  <a:gd name="T9" fmla="*/ 12 h 49"/>
                  <a:gd name="T10" fmla="*/ 15 w 74"/>
                  <a:gd name="T11" fmla="*/ 8 h 49"/>
                  <a:gd name="T12" fmla="*/ 19 w 74"/>
                  <a:gd name="T13" fmla="*/ 6 h 49"/>
                  <a:gd name="T14" fmla="*/ 24 w 74"/>
                  <a:gd name="T15" fmla="*/ 3 h 49"/>
                  <a:gd name="T16" fmla="*/ 28 w 74"/>
                  <a:gd name="T17" fmla="*/ 1 h 49"/>
                  <a:gd name="T18" fmla="*/ 33 w 74"/>
                  <a:gd name="T19" fmla="*/ 1 h 49"/>
                  <a:gd name="T20" fmla="*/ 39 w 74"/>
                  <a:gd name="T21" fmla="*/ 0 h 49"/>
                  <a:gd name="T22" fmla="*/ 46 w 74"/>
                  <a:gd name="T23" fmla="*/ 1 h 49"/>
                  <a:gd name="T24" fmla="*/ 52 w 74"/>
                  <a:gd name="T25" fmla="*/ 2 h 49"/>
                  <a:gd name="T26" fmla="*/ 58 w 74"/>
                  <a:gd name="T27" fmla="*/ 3 h 49"/>
                  <a:gd name="T28" fmla="*/ 63 w 74"/>
                  <a:gd name="T29" fmla="*/ 6 h 49"/>
                  <a:gd name="T30" fmla="*/ 67 w 74"/>
                  <a:gd name="T31" fmla="*/ 9 h 49"/>
                  <a:gd name="T32" fmla="*/ 70 w 74"/>
                  <a:gd name="T33" fmla="*/ 14 h 49"/>
                  <a:gd name="T34" fmla="*/ 72 w 74"/>
                  <a:gd name="T35" fmla="*/ 19 h 49"/>
                  <a:gd name="T36" fmla="*/ 73 w 74"/>
                  <a:gd name="T37" fmla="*/ 26 h 49"/>
                  <a:gd name="T38" fmla="*/ 71 w 74"/>
                  <a:gd name="T39" fmla="*/ 32 h 49"/>
                  <a:gd name="T40" fmla="*/ 68 w 74"/>
                  <a:gd name="T41" fmla="*/ 36 h 49"/>
                  <a:gd name="T42" fmla="*/ 63 w 74"/>
                  <a:gd name="T43" fmla="*/ 41 h 49"/>
                  <a:gd name="T44" fmla="*/ 58 w 74"/>
                  <a:gd name="T45" fmla="*/ 44 h 49"/>
                  <a:gd name="T46" fmla="*/ 51 w 74"/>
                  <a:gd name="T47" fmla="*/ 46 h 49"/>
                  <a:gd name="T48" fmla="*/ 45 w 74"/>
                  <a:gd name="T49" fmla="*/ 48 h 49"/>
                  <a:gd name="T50" fmla="*/ 39 w 74"/>
                  <a:gd name="T51" fmla="*/ 48 h 49"/>
                  <a:gd name="T52" fmla="*/ 34 w 74"/>
                  <a:gd name="T53" fmla="*/ 48 h 49"/>
                  <a:gd name="T54" fmla="*/ 29 w 74"/>
                  <a:gd name="T55" fmla="*/ 48 h 49"/>
                  <a:gd name="T56" fmla="*/ 25 w 74"/>
                  <a:gd name="T57" fmla="*/ 47 h 49"/>
                  <a:gd name="T58" fmla="*/ 21 w 74"/>
                  <a:gd name="T59" fmla="*/ 47 h 49"/>
                  <a:gd name="T60" fmla="*/ 17 w 74"/>
                  <a:gd name="T61" fmla="*/ 45 h 49"/>
                  <a:gd name="T62" fmla="*/ 13 w 74"/>
                  <a:gd name="T63" fmla="*/ 43 h 49"/>
                  <a:gd name="T64" fmla="*/ 10 w 74"/>
                  <a:gd name="T65" fmla="*/ 40 h 49"/>
                  <a:gd name="T66" fmla="*/ 7 w 74"/>
                  <a:gd name="T67" fmla="*/ 35 h 49"/>
                  <a:gd name="T68" fmla="*/ 0 w 74"/>
                  <a:gd name="T69" fmla="*/ 24 h 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9">
                    <a:moveTo>
                      <a:pt x="0" y="24"/>
                    </a:moveTo>
                    <a:lnTo>
                      <a:pt x="0" y="24"/>
                    </a:lnTo>
                    <a:lnTo>
                      <a:pt x="4" y="20"/>
                    </a:lnTo>
                    <a:lnTo>
                      <a:pt x="7" y="16"/>
                    </a:lnTo>
                    <a:lnTo>
                      <a:pt x="11" y="12"/>
                    </a:lnTo>
                    <a:lnTo>
                      <a:pt x="15" y="8"/>
                    </a:lnTo>
                    <a:lnTo>
                      <a:pt x="19" y="6"/>
                    </a:lnTo>
                    <a:lnTo>
                      <a:pt x="24" y="3"/>
                    </a:lnTo>
                    <a:lnTo>
                      <a:pt x="28" y="1"/>
                    </a:lnTo>
                    <a:lnTo>
                      <a:pt x="33" y="1"/>
                    </a:lnTo>
                    <a:lnTo>
                      <a:pt x="39" y="0"/>
                    </a:lnTo>
                    <a:lnTo>
                      <a:pt x="46" y="1"/>
                    </a:lnTo>
                    <a:lnTo>
                      <a:pt x="52" y="2"/>
                    </a:lnTo>
                    <a:lnTo>
                      <a:pt x="58" y="3"/>
                    </a:lnTo>
                    <a:lnTo>
                      <a:pt x="63" y="6"/>
                    </a:lnTo>
                    <a:lnTo>
                      <a:pt x="67" y="9"/>
                    </a:lnTo>
                    <a:lnTo>
                      <a:pt x="70" y="14"/>
                    </a:lnTo>
                    <a:lnTo>
                      <a:pt x="72" y="19"/>
                    </a:lnTo>
                    <a:lnTo>
                      <a:pt x="73" y="26"/>
                    </a:lnTo>
                    <a:lnTo>
                      <a:pt x="71" y="32"/>
                    </a:lnTo>
                    <a:lnTo>
                      <a:pt x="68" y="36"/>
                    </a:lnTo>
                    <a:lnTo>
                      <a:pt x="63" y="41"/>
                    </a:lnTo>
                    <a:lnTo>
                      <a:pt x="58" y="44"/>
                    </a:lnTo>
                    <a:lnTo>
                      <a:pt x="51" y="46"/>
                    </a:lnTo>
                    <a:lnTo>
                      <a:pt x="45" y="48"/>
                    </a:lnTo>
                    <a:lnTo>
                      <a:pt x="39" y="48"/>
                    </a:lnTo>
                    <a:lnTo>
                      <a:pt x="34" y="48"/>
                    </a:lnTo>
                    <a:lnTo>
                      <a:pt x="29" y="48"/>
                    </a:lnTo>
                    <a:lnTo>
                      <a:pt x="25" y="47"/>
                    </a:lnTo>
                    <a:lnTo>
                      <a:pt x="21" y="47"/>
                    </a:lnTo>
                    <a:lnTo>
                      <a:pt x="17" y="45"/>
                    </a:lnTo>
                    <a:lnTo>
                      <a:pt x="13" y="43"/>
                    </a:lnTo>
                    <a:lnTo>
                      <a:pt x="10" y="40"/>
                    </a:lnTo>
                    <a:lnTo>
                      <a:pt x="7" y="35"/>
                    </a:lnTo>
                    <a:lnTo>
                      <a:pt x="0" y="2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8" name="Freeform 136">
                <a:extLst>
                  <a:ext uri="{FF2B5EF4-FFF2-40B4-BE49-F238E27FC236}">
                    <a16:creationId xmlns:a16="http://schemas.microsoft.com/office/drawing/2014/main" id="{64B406D3-E3AD-A587-77C9-76B06C7C560E}"/>
                  </a:ext>
                </a:extLst>
              </p:cNvPr>
              <p:cNvSpPr>
                <a:spLocks/>
              </p:cNvSpPr>
              <p:nvPr/>
            </p:nvSpPr>
            <p:spPr bwMode="auto">
              <a:xfrm>
                <a:off x="4576" y="2135"/>
                <a:ext cx="23" cy="18"/>
              </a:xfrm>
              <a:custGeom>
                <a:avLst/>
                <a:gdLst>
                  <a:gd name="T0" fmla="*/ 0 w 23"/>
                  <a:gd name="T1" fmla="*/ 9 h 18"/>
                  <a:gd name="T2" fmla="*/ 2 w 23"/>
                  <a:gd name="T3" fmla="*/ 13 h 18"/>
                  <a:gd name="T4" fmla="*/ 5 w 23"/>
                  <a:gd name="T5" fmla="*/ 16 h 18"/>
                  <a:gd name="T6" fmla="*/ 8 w 23"/>
                  <a:gd name="T7" fmla="*/ 17 h 18"/>
                  <a:gd name="T8" fmla="*/ 12 w 23"/>
                  <a:gd name="T9" fmla="*/ 17 h 18"/>
                  <a:gd name="T10" fmla="*/ 14 w 23"/>
                  <a:gd name="T11" fmla="*/ 17 h 18"/>
                  <a:gd name="T12" fmla="*/ 18 w 23"/>
                  <a:gd name="T13" fmla="*/ 15 h 18"/>
                  <a:gd name="T14" fmla="*/ 20 w 23"/>
                  <a:gd name="T15" fmla="*/ 13 h 18"/>
                  <a:gd name="T16" fmla="*/ 22 w 23"/>
                  <a:gd name="T17" fmla="*/ 10 h 18"/>
                  <a:gd name="T18" fmla="*/ 22 w 23"/>
                  <a:gd name="T19" fmla="*/ 8 h 18"/>
                  <a:gd name="T20" fmla="*/ 22 w 23"/>
                  <a:gd name="T21" fmla="*/ 5 h 18"/>
                  <a:gd name="T22" fmla="*/ 20 w 23"/>
                  <a:gd name="T23" fmla="*/ 3 h 18"/>
                  <a:gd name="T24" fmla="*/ 17 w 23"/>
                  <a:gd name="T25" fmla="*/ 0 h 18"/>
                  <a:gd name="T26" fmla="*/ 17 w 23"/>
                  <a:gd name="T27" fmla="*/ 1 h 18"/>
                  <a:gd name="T28" fmla="*/ 17 w 23"/>
                  <a:gd name="T29" fmla="*/ 2 h 18"/>
                  <a:gd name="T30" fmla="*/ 16 w 23"/>
                  <a:gd name="T31" fmla="*/ 2 h 18"/>
                  <a:gd name="T32" fmla="*/ 0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lnTo>
                      <a:pt x="0" y="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79" name="Freeform 137">
                <a:extLst>
                  <a:ext uri="{FF2B5EF4-FFF2-40B4-BE49-F238E27FC236}">
                    <a16:creationId xmlns:a16="http://schemas.microsoft.com/office/drawing/2014/main" id="{AD22EA32-99DC-32E2-C9EF-C88F316B9BFF}"/>
                  </a:ext>
                </a:extLst>
              </p:cNvPr>
              <p:cNvSpPr>
                <a:spLocks/>
              </p:cNvSpPr>
              <p:nvPr/>
            </p:nvSpPr>
            <p:spPr bwMode="auto">
              <a:xfrm>
                <a:off x="4576" y="2135"/>
                <a:ext cx="23" cy="18"/>
              </a:xfrm>
              <a:custGeom>
                <a:avLst/>
                <a:gdLst>
                  <a:gd name="T0" fmla="*/ 0 w 23"/>
                  <a:gd name="T1" fmla="*/ 9 h 18"/>
                  <a:gd name="T2" fmla="*/ 0 w 23"/>
                  <a:gd name="T3" fmla="*/ 9 h 18"/>
                  <a:gd name="T4" fmla="*/ 2 w 23"/>
                  <a:gd name="T5" fmla="*/ 13 h 18"/>
                  <a:gd name="T6" fmla="*/ 5 w 23"/>
                  <a:gd name="T7" fmla="*/ 16 h 18"/>
                  <a:gd name="T8" fmla="*/ 8 w 23"/>
                  <a:gd name="T9" fmla="*/ 17 h 18"/>
                  <a:gd name="T10" fmla="*/ 12 w 23"/>
                  <a:gd name="T11" fmla="*/ 17 h 18"/>
                  <a:gd name="T12" fmla="*/ 14 w 23"/>
                  <a:gd name="T13" fmla="*/ 17 h 18"/>
                  <a:gd name="T14" fmla="*/ 18 w 23"/>
                  <a:gd name="T15" fmla="*/ 15 h 18"/>
                  <a:gd name="T16" fmla="*/ 20 w 23"/>
                  <a:gd name="T17" fmla="*/ 13 h 18"/>
                  <a:gd name="T18" fmla="*/ 22 w 23"/>
                  <a:gd name="T19" fmla="*/ 10 h 18"/>
                  <a:gd name="T20" fmla="*/ 22 w 23"/>
                  <a:gd name="T21" fmla="*/ 8 h 18"/>
                  <a:gd name="T22" fmla="*/ 22 w 23"/>
                  <a:gd name="T23" fmla="*/ 5 h 18"/>
                  <a:gd name="T24" fmla="*/ 20 w 23"/>
                  <a:gd name="T25" fmla="*/ 3 h 18"/>
                  <a:gd name="T26" fmla="*/ 17 w 23"/>
                  <a:gd name="T27" fmla="*/ 0 h 18"/>
                  <a:gd name="T28" fmla="*/ 17 w 23"/>
                  <a:gd name="T29" fmla="*/ 1 h 18"/>
                  <a:gd name="T30" fmla="*/ 17 w 23"/>
                  <a:gd name="T31" fmla="*/ 2 h 18"/>
                  <a:gd name="T32" fmla="*/ 16 w 23"/>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2" y="13"/>
                    </a:lnTo>
                    <a:lnTo>
                      <a:pt x="5" y="16"/>
                    </a:lnTo>
                    <a:lnTo>
                      <a:pt x="8" y="17"/>
                    </a:lnTo>
                    <a:lnTo>
                      <a:pt x="12" y="17"/>
                    </a:lnTo>
                    <a:lnTo>
                      <a:pt x="14" y="17"/>
                    </a:lnTo>
                    <a:lnTo>
                      <a:pt x="18" y="15"/>
                    </a:lnTo>
                    <a:lnTo>
                      <a:pt x="20" y="13"/>
                    </a:lnTo>
                    <a:lnTo>
                      <a:pt x="22" y="10"/>
                    </a:lnTo>
                    <a:lnTo>
                      <a:pt x="22" y="8"/>
                    </a:lnTo>
                    <a:lnTo>
                      <a:pt x="22" y="5"/>
                    </a:lnTo>
                    <a:lnTo>
                      <a:pt x="20" y="3"/>
                    </a:lnTo>
                    <a:lnTo>
                      <a:pt x="17" y="0"/>
                    </a:lnTo>
                    <a:lnTo>
                      <a:pt x="17" y="1"/>
                    </a:lnTo>
                    <a:lnTo>
                      <a:pt x="17" y="2"/>
                    </a:lnTo>
                    <a:lnTo>
                      <a:pt x="16" y="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0" name="Freeform 138">
                <a:extLst>
                  <a:ext uri="{FF2B5EF4-FFF2-40B4-BE49-F238E27FC236}">
                    <a16:creationId xmlns:a16="http://schemas.microsoft.com/office/drawing/2014/main" id="{54A8355B-AB84-890A-5A78-BDFCB7A80374}"/>
                  </a:ext>
                </a:extLst>
              </p:cNvPr>
              <p:cNvSpPr>
                <a:spLocks/>
              </p:cNvSpPr>
              <p:nvPr/>
            </p:nvSpPr>
            <p:spPr bwMode="auto">
              <a:xfrm>
                <a:off x="4403" y="1548"/>
                <a:ext cx="37" cy="139"/>
              </a:xfrm>
              <a:custGeom>
                <a:avLst/>
                <a:gdLst>
                  <a:gd name="T0" fmla="*/ 36 w 37"/>
                  <a:gd name="T1" fmla="*/ 0 h 139"/>
                  <a:gd name="T2" fmla="*/ 36 w 37"/>
                  <a:gd name="T3" fmla="*/ 0 h 139"/>
                  <a:gd name="T4" fmla="*/ 34 w 37"/>
                  <a:gd name="T5" fmla="*/ 9 h 139"/>
                  <a:gd name="T6" fmla="*/ 33 w 37"/>
                  <a:gd name="T7" fmla="*/ 18 h 139"/>
                  <a:gd name="T8" fmla="*/ 31 w 37"/>
                  <a:gd name="T9" fmla="*/ 28 h 139"/>
                  <a:gd name="T10" fmla="*/ 28 w 37"/>
                  <a:gd name="T11" fmla="*/ 37 h 139"/>
                  <a:gd name="T12" fmla="*/ 26 w 37"/>
                  <a:gd name="T13" fmla="*/ 47 h 139"/>
                  <a:gd name="T14" fmla="*/ 24 w 37"/>
                  <a:gd name="T15" fmla="*/ 57 h 139"/>
                  <a:gd name="T16" fmla="*/ 21 w 37"/>
                  <a:gd name="T17" fmla="*/ 67 h 139"/>
                  <a:gd name="T18" fmla="*/ 18 w 37"/>
                  <a:gd name="T19" fmla="*/ 77 h 139"/>
                  <a:gd name="T20" fmla="*/ 16 w 37"/>
                  <a:gd name="T21" fmla="*/ 87 h 139"/>
                  <a:gd name="T22" fmla="*/ 13 w 37"/>
                  <a:gd name="T23" fmla="*/ 96 h 139"/>
                  <a:gd name="T24" fmla="*/ 10 w 37"/>
                  <a:gd name="T25" fmla="*/ 104 h 139"/>
                  <a:gd name="T26" fmla="*/ 8 w 37"/>
                  <a:gd name="T27" fmla="*/ 112 h 139"/>
                  <a:gd name="T28" fmla="*/ 5 w 37"/>
                  <a:gd name="T29" fmla="*/ 120 h 139"/>
                  <a:gd name="T30" fmla="*/ 3 w 37"/>
                  <a:gd name="T31" fmla="*/ 127 h 139"/>
                  <a:gd name="T32" fmla="*/ 1 w 37"/>
                  <a:gd name="T33" fmla="*/ 132 h 139"/>
                  <a:gd name="T34" fmla="*/ 0 w 37"/>
                  <a:gd name="T35" fmla="*/ 138 h 1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139">
                    <a:moveTo>
                      <a:pt x="36" y="0"/>
                    </a:moveTo>
                    <a:lnTo>
                      <a:pt x="36" y="0"/>
                    </a:lnTo>
                    <a:lnTo>
                      <a:pt x="34" y="9"/>
                    </a:lnTo>
                    <a:lnTo>
                      <a:pt x="33" y="18"/>
                    </a:lnTo>
                    <a:lnTo>
                      <a:pt x="31" y="28"/>
                    </a:lnTo>
                    <a:lnTo>
                      <a:pt x="28" y="37"/>
                    </a:lnTo>
                    <a:lnTo>
                      <a:pt x="26" y="47"/>
                    </a:lnTo>
                    <a:lnTo>
                      <a:pt x="24" y="57"/>
                    </a:lnTo>
                    <a:lnTo>
                      <a:pt x="21" y="67"/>
                    </a:lnTo>
                    <a:lnTo>
                      <a:pt x="18" y="77"/>
                    </a:lnTo>
                    <a:lnTo>
                      <a:pt x="16" y="87"/>
                    </a:lnTo>
                    <a:lnTo>
                      <a:pt x="13" y="96"/>
                    </a:lnTo>
                    <a:lnTo>
                      <a:pt x="10" y="104"/>
                    </a:lnTo>
                    <a:lnTo>
                      <a:pt x="8" y="112"/>
                    </a:lnTo>
                    <a:lnTo>
                      <a:pt x="5" y="120"/>
                    </a:lnTo>
                    <a:lnTo>
                      <a:pt x="3" y="127"/>
                    </a:lnTo>
                    <a:lnTo>
                      <a:pt x="1" y="132"/>
                    </a:lnTo>
                    <a:lnTo>
                      <a:pt x="0" y="13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1" name="Freeform 139">
                <a:extLst>
                  <a:ext uri="{FF2B5EF4-FFF2-40B4-BE49-F238E27FC236}">
                    <a16:creationId xmlns:a16="http://schemas.microsoft.com/office/drawing/2014/main" id="{CF566642-7C0F-FD16-90BB-E9E609821763}"/>
                  </a:ext>
                </a:extLst>
              </p:cNvPr>
              <p:cNvSpPr>
                <a:spLocks/>
              </p:cNvSpPr>
              <p:nvPr/>
            </p:nvSpPr>
            <p:spPr bwMode="auto">
              <a:xfrm>
                <a:off x="3892" y="2123"/>
                <a:ext cx="83" cy="176"/>
              </a:xfrm>
              <a:custGeom>
                <a:avLst/>
                <a:gdLst>
                  <a:gd name="T0" fmla="*/ 0 w 83"/>
                  <a:gd name="T1" fmla="*/ 175 h 176"/>
                  <a:gd name="T2" fmla="*/ 4 w 83"/>
                  <a:gd name="T3" fmla="*/ 170 h 176"/>
                  <a:gd name="T4" fmla="*/ 8 w 83"/>
                  <a:gd name="T5" fmla="*/ 165 h 176"/>
                  <a:gd name="T6" fmla="*/ 12 w 83"/>
                  <a:gd name="T7" fmla="*/ 162 h 176"/>
                  <a:gd name="T8" fmla="*/ 17 w 83"/>
                  <a:gd name="T9" fmla="*/ 159 h 176"/>
                  <a:gd name="T10" fmla="*/ 22 w 83"/>
                  <a:gd name="T11" fmla="*/ 158 h 176"/>
                  <a:gd name="T12" fmla="*/ 27 w 83"/>
                  <a:gd name="T13" fmla="*/ 157 h 176"/>
                  <a:gd name="T14" fmla="*/ 32 w 83"/>
                  <a:gd name="T15" fmla="*/ 157 h 176"/>
                  <a:gd name="T16" fmla="*/ 37 w 83"/>
                  <a:gd name="T17" fmla="*/ 157 h 176"/>
                  <a:gd name="T18" fmla="*/ 43 w 83"/>
                  <a:gd name="T19" fmla="*/ 158 h 176"/>
                  <a:gd name="T20" fmla="*/ 48 w 83"/>
                  <a:gd name="T21" fmla="*/ 159 h 176"/>
                  <a:gd name="T22" fmla="*/ 53 w 83"/>
                  <a:gd name="T23" fmla="*/ 159 h 176"/>
                  <a:gd name="T24" fmla="*/ 59 w 83"/>
                  <a:gd name="T25" fmla="*/ 161 h 176"/>
                  <a:gd name="T26" fmla="*/ 65 w 83"/>
                  <a:gd name="T27" fmla="*/ 162 h 176"/>
                  <a:gd name="T28" fmla="*/ 71 w 83"/>
                  <a:gd name="T29" fmla="*/ 163 h 176"/>
                  <a:gd name="T30" fmla="*/ 76 w 83"/>
                  <a:gd name="T31" fmla="*/ 163 h 176"/>
                  <a:gd name="T32" fmla="*/ 82 w 83"/>
                  <a:gd name="T33" fmla="*/ 163 h 176"/>
                  <a:gd name="T34" fmla="*/ 73 w 83"/>
                  <a:gd name="T35" fmla="*/ 157 h 176"/>
                  <a:gd name="T36" fmla="*/ 64 w 83"/>
                  <a:gd name="T37" fmla="*/ 149 h 176"/>
                  <a:gd name="T38" fmla="*/ 57 w 83"/>
                  <a:gd name="T39" fmla="*/ 141 h 176"/>
                  <a:gd name="T40" fmla="*/ 49 w 83"/>
                  <a:gd name="T41" fmla="*/ 132 h 176"/>
                  <a:gd name="T42" fmla="*/ 43 w 83"/>
                  <a:gd name="T43" fmla="*/ 123 h 176"/>
                  <a:gd name="T44" fmla="*/ 38 w 83"/>
                  <a:gd name="T45" fmla="*/ 113 h 176"/>
                  <a:gd name="T46" fmla="*/ 33 w 83"/>
                  <a:gd name="T47" fmla="*/ 103 h 176"/>
                  <a:gd name="T48" fmla="*/ 29 w 83"/>
                  <a:gd name="T49" fmla="*/ 92 h 176"/>
                  <a:gd name="T50" fmla="*/ 25 w 83"/>
                  <a:gd name="T51" fmla="*/ 81 h 176"/>
                  <a:gd name="T52" fmla="*/ 22 w 83"/>
                  <a:gd name="T53" fmla="*/ 70 h 176"/>
                  <a:gd name="T54" fmla="*/ 19 w 83"/>
                  <a:gd name="T55" fmla="*/ 58 h 176"/>
                  <a:gd name="T56" fmla="*/ 17 w 83"/>
                  <a:gd name="T57" fmla="*/ 46 h 176"/>
                  <a:gd name="T58" fmla="*/ 15 w 83"/>
                  <a:gd name="T59" fmla="*/ 35 h 176"/>
                  <a:gd name="T60" fmla="*/ 14 w 83"/>
                  <a:gd name="T61" fmla="*/ 23 h 176"/>
                  <a:gd name="T62" fmla="*/ 12 w 83"/>
                  <a:gd name="T63" fmla="*/ 11 h 176"/>
                  <a:gd name="T64" fmla="*/ 12 w 83"/>
                  <a:gd name="T65" fmla="*/ 0 h 176"/>
                  <a:gd name="T66" fmla="*/ 14 w 83"/>
                  <a:gd name="T67" fmla="*/ 4 h 176"/>
                  <a:gd name="T68" fmla="*/ 14 w 83"/>
                  <a:gd name="T69" fmla="*/ 8 h 176"/>
                  <a:gd name="T70" fmla="*/ 14 w 83"/>
                  <a:gd name="T71" fmla="*/ 12 h 176"/>
                  <a:gd name="T72" fmla="*/ 14 w 83"/>
                  <a:gd name="T73" fmla="*/ 15 h 176"/>
                  <a:gd name="T74" fmla="*/ 14 w 83"/>
                  <a:gd name="T75" fmla="*/ 20 h 176"/>
                  <a:gd name="T76" fmla="*/ 13 w 83"/>
                  <a:gd name="T77" fmla="*/ 25 h 176"/>
                  <a:gd name="T78" fmla="*/ 13 w 83"/>
                  <a:gd name="T79" fmla="*/ 30 h 176"/>
                  <a:gd name="T80" fmla="*/ 14 w 83"/>
                  <a:gd name="T81" fmla="*/ 37 h 176"/>
                  <a:gd name="T82" fmla="*/ 14 w 83"/>
                  <a:gd name="T83" fmla="*/ 43 h 176"/>
                  <a:gd name="T84" fmla="*/ 15 w 83"/>
                  <a:gd name="T85" fmla="*/ 48 h 176"/>
                  <a:gd name="T86" fmla="*/ 16 w 83"/>
                  <a:gd name="T87" fmla="*/ 54 h 176"/>
                  <a:gd name="T88" fmla="*/ 18 w 83"/>
                  <a:gd name="T89" fmla="*/ 61 h 176"/>
                  <a:gd name="T90" fmla="*/ 19 w 83"/>
                  <a:gd name="T91" fmla="*/ 68 h 176"/>
                  <a:gd name="T92" fmla="*/ 21 w 83"/>
                  <a:gd name="T93" fmla="*/ 74 h 176"/>
                  <a:gd name="T94" fmla="*/ 22 w 83"/>
                  <a:gd name="T95" fmla="*/ 80 h 176"/>
                  <a:gd name="T96" fmla="*/ 23 w 83"/>
                  <a:gd name="T97" fmla="*/ 87 h 176"/>
                  <a:gd name="T98" fmla="*/ 24 w 83"/>
                  <a:gd name="T99" fmla="*/ 93 h 176"/>
                  <a:gd name="T100" fmla="*/ 25 w 83"/>
                  <a:gd name="T101" fmla="*/ 100 h 176"/>
                  <a:gd name="T102" fmla="*/ 25 w 83"/>
                  <a:gd name="T103" fmla="*/ 107 h 176"/>
                  <a:gd name="T104" fmla="*/ 25 w 83"/>
                  <a:gd name="T105" fmla="*/ 113 h 176"/>
                  <a:gd name="T106" fmla="*/ 24 w 83"/>
                  <a:gd name="T107" fmla="*/ 119 h 176"/>
                  <a:gd name="T108" fmla="*/ 22 w 83"/>
                  <a:gd name="T109" fmla="*/ 126 h 176"/>
                  <a:gd name="T110" fmla="*/ 21 w 83"/>
                  <a:gd name="T111" fmla="*/ 131 h 176"/>
                  <a:gd name="T112" fmla="*/ 18 w 83"/>
                  <a:gd name="T113" fmla="*/ 137 h 176"/>
                  <a:gd name="T114" fmla="*/ 0 w 83"/>
                  <a:gd name="T115" fmla="*/ 175 h 1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6">
                    <a:moveTo>
                      <a:pt x="0" y="175"/>
                    </a:move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2" name="Freeform 140">
                <a:extLst>
                  <a:ext uri="{FF2B5EF4-FFF2-40B4-BE49-F238E27FC236}">
                    <a16:creationId xmlns:a16="http://schemas.microsoft.com/office/drawing/2014/main" id="{135CA8D1-0255-76FB-5EA9-259F87CB30B4}"/>
                  </a:ext>
                </a:extLst>
              </p:cNvPr>
              <p:cNvSpPr>
                <a:spLocks/>
              </p:cNvSpPr>
              <p:nvPr/>
            </p:nvSpPr>
            <p:spPr bwMode="auto">
              <a:xfrm>
                <a:off x="3892" y="2123"/>
                <a:ext cx="83" cy="176"/>
              </a:xfrm>
              <a:custGeom>
                <a:avLst/>
                <a:gdLst>
                  <a:gd name="T0" fmla="*/ 0 w 83"/>
                  <a:gd name="T1" fmla="*/ 175 h 176"/>
                  <a:gd name="T2" fmla="*/ 0 w 83"/>
                  <a:gd name="T3" fmla="*/ 175 h 176"/>
                  <a:gd name="T4" fmla="*/ 4 w 83"/>
                  <a:gd name="T5" fmla="*/ 170 h 176"/>
                  <a:gd name="T6" fmla="*/ 8 w 83"/>
                  <a:gd name="T7" fmla="*/ 165 h 176"/>
                  <a:gd name="T8" fmla="*/ 12 w 83"/>
                  <a:gd name="T9" fmla="*/ 162 h 176"/>
                  <a:gd name="T10" fmla="*/ 17 w 83"/>
                  <a:gd name="T11" fmla="*/ 159 h 176"/>
                  <a:gd name="T12" fmla="*/ 22 w 83"/>
                  <a:gd name="T13" fmla="*/ 158 h 176"/>
                  <a:gd name="T14" fmla="*/ 27 w 83"/>
                  <a:gd name="T15" fmla="*/ 157 h 176"/>
                  <a:gd name="T16" fmla="*/ 32 w 83"/>
                  <a:gd name="T17" fmla="*/ 157 h 176"/>
                  <a:gd name="T18" fmla="*/ 37 w 83"/>
                  <a:gd name="T19" fmla="*/ 157 h 176"/>
                  <a:gd name="T20" fmla="*/ 43 w 83"/>
                  <a:gd name="T21" fmla="*/ 158 h 176"/>
                  <a:gd name="T22" fmla="*/ 48 w 83"/>
                  <a:gd name="T23" fmla="*/ 159 h 176"/>
                  <a:gd name="T24" fmla="*/ 53 w 83"/>
                  <a:gd name="T25" fmla="*/ 159 h 176"/>
                  <a:gd name="T26" fmla="*/ 59 w 83"/>
                  <a:gd name="T27" fmla="*/ 161 h 176"/>
                  <a:gd name="T28" fmla="*/ 65 w 83"/>
                  <a:gd name="T29" fmla="*/ 162 h 176"/>
                  <a:gd name="T30" fmla="*/ 71 w 83"/>
                  <a:gd name="T31" fmla="*/ 163 h 176"/>
                  <a:gd name="T32" fmla="*/ 76 w 83"/>
                  <a:gd name="T33" fmla="*/ 163 h 176"/>
                  <a:gd name="T34" fmla="*/ 82 w 83"/>
                  <a:gd name="T35" fmla="*/ 163 h 176"/>
                  <a:gd name="T36" fmla="*/ 73 w 83"/>
                  <a:gd name="T37" fmla="*/ 157 h 176"/>
                  <a:gd name="T38" fmla="*/ 64 w 83"/>
                  <a:gd name="T39" fmla="*/ 149 h 176"/>
                  <a:gd name="T40" fmla="*/ 57 w 83"/>
                  <a:gd name="T41" fmla="*/ 141 h 176"/>
                  <a:gd name="T42" fmla="*/ 49 w 83"/>
                  <a:gd name="T43" fmla="*/ 132 h 176"/>
                  <a:gd name="T44" fmla="*/ 43 w 83"/>
                  <a:gd name="T45" fmla="*/ 123 h 176"/>
                  <a:gd name="T46" fmla="*/ 38 w 83"/>
                  <a:gd name="T47" fmla="*/ 113 h 176"/>
                  <a:gd name="T48" fmla="*/ 33 w 83"/>
                  <a:gd name="T49" fmla="*/ 103 h 176"/>
                  <a:gd name="T50" fmla="*/ 29 w 83"/>
                  <a:gd name="T51" fmla="*/ 92 h 176"/>
                  <a:gd name="T52" fmla="*/ 25 w 83"/>
                  <a:gd name="T53" fmla="*/ 81 h 176"/>
                  <a:gd name="T54" fmla="*/ 22 w 83"/>
                  <a:gd name="T55" fmla="*/ 70 h 176"/>
                  <a:gd name="T56" fmla="*/ 19 w 83"/>
                  <a:gd name="T57" fmla="*/ 58 h 176"/>
                  <a:gd name="T58" fmla="*/ 17 w 83"/>
                  <a:gd name="T59" fmla="*/ 46 h 176"/>
                  <a:gd name="T60" fmla="*/ 15 w 83"/>
                  <a:gd name="T61" fmla="*/ 35 h 176"/>
                  <a:gd name="T62" fmla="*/ 14 w 83"/>
                  <a:gd name="T63" fmla="*/ 23 h 176"/>
                  <a:gd name="T64" fmla="*/ 12 w 83"/>
                  <a:gd name="T65" fmla="*/ 11 h 176"/>
                  <a:gd name="T66" fmla="*/ 12 w 83"/>
                  <a:gd name="T67" fmla="*/ 0 h 176"/>
                  <a:gd name="T68" fmla="*/ 14 w 83"/>
                  <a:gd name="T69" fmla="*/ 4 h 176"/>
                  <a:gd name="T70" fmla="*/ 14 w 83"/>
                  <a:gd name="T71" fmla="*/ 8 h 176"/>
                  <a:gd name="T72" fmla="*/ 14 w 83"/>
                  <a:gd name="T73" fmla="*/ 12 h 176"/>
                  <a:gd name="T74" fmla="*/ 14 w 83"/>
                  <a:gd name="T75" fmla="*/ 15 h 176"/>
                  <a:gd name="T76" fmla="*/ 14 w 83"/>
                  <a:gd name="T77" fmla="*/ 20 h 176"/>
                  <a:gd name="T78" fmla="*/ 13 w 83"/>
                  <a:gd name="T79" fmla="*/ 25 h 176"/>
                  <a:gd name="T80" fmla="*/ 13 w 83"/>
                  <a:gd name="T81" fmla="*/ 30 h 176"/>
                  <a:gd name="T82" fmla="*/ 14 w 83"/>
                  <a:gd name="T83" fmla="*/ 37 h 176"/>
                  <a:gd name="T84" fmla="*/ 14 w 83"/>
                  <a:gd name="T85" fmla="*/ 43 h 176"/>
                  <a:gd name="T86" fmla="*/ 15 w 83"/>
                  <a:gd name="T87" fmla="*/ 48 h 176"/>
                  <a:gd name="T88" fmla="*/ 16 w 83"/>
                  <a:gd name="T89" fmla="*/ 54 h 176"/>
                  <a:gd name="T90" fmla="*/ 18 w 83"/>
                  <a:gd name="T91" fmla="*/ 61 h 176"/>
                  <a:gd name="T92" fmla="*/ 19 w 83"/>
                  <a:gd name="T93" fmla="*/ 68 h 176"/>
                  <a:gd name="T94" fmla="*/ 21 w 83"/>
                  <a:gd name="T95" fmla="*/ 74 h 176"/>
                  <a:gd name="T96" fmla="*/ 22 w 83"/>
                  <a:gd name="T97" fmla="*/ 80 h 176"/>
                  <a:gd name="T98" fmla="*/ 23 w 83"/>
                  <a:gd name="T99" fmla="*/ 87 h 176"/>
                  <a:gd name="T100" fmla="*/ 24 w 83"/>
                  <a:gd name="T101" fmla="*/ 93 h 176"/>
                  <a:gd name="T102" fmla="*/ 25 w 83"/>
                  <a:gd name="T103" fmla="*/ 100 h 176"/>
                  <a:gd name="T104" fmla="*/ 25 w 83"/>
                  <a:gd name="T105" fmla="*/ 107 h 176"/>
                  <a:gd name="T106" fmla="*/ 25 w 83"/>
                  <a:gd name="T107" fmla="*/ 113 h 176"/>
                  <a:gd name="T108" fmla="*/ 24 w 83"/>
                  <a:gd name="T109" fmla="*/ 119 h 176"/>
                  <a:gd name="T110" fmla="*/ 22 w 83"/>
                  <a:gd name="T111" fmla="*/ 126 h 176"/>
                  <a:gd name="T112" fmla="*/ 21 w 83"/>
                  <a:gd name="T113" fmla="*/ 131 h 176"/>
                  <a:gd name="T114" fmla="*/ 18 w 83"/>
                  <a:gd name="T115" fmla="*/ 137 h 176"/>
                  <a:gd name="T116" fmla="*/ 0 w 83"/>
                  <a:gd name="T117" fmla="*/ 175 h 1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6">
                    <a:moveTo>
                      <a:pt x="0" y="175"/>
                    </a:moveTo>
                    <a:lnTo>
                      <a:pt x="0" y="175"/>
                    </a:lnTo>
                    <a:lnTo>
                      <a:pt x="4" y="170"/>
                    </a:lnTo>
                    <a:lnTo>
                      <a:pt x="8" y="165"/>
                    </a:lnTo>
                    <a:lnTo>
                      <a:pt x="12" y="162"/>
                    </a:lnTo>
                    <a:lnTo>
                      <a:pt x="17" y="159"/>
                    </a:lnTo>
                    <a:lnTo>
                      <a:pt x="22" y="158"/>
                    </a:lnTo>
                    <a:lnTo>
                      <a:pt x="27" y="157"/>
                    </a:lnTo>
                    <a:lnTo>
                      <a:pt x="32" y="157"/>
                    </a:lnTo>
                    <a:lnTo>
                      <a:pt x="37" y="157"/>
                    </a:lnTo>
                    <a:lnTo>
                      <a:pt x="43" y="158"/>
                    </a:lnTo>
                    <a:lnTo>
                      <a:pt x="48" y="159"/>
                    </a:lnTo>
                    <a:lnTo>
                      <a:pt x="53" y="159"/>
                    </a:lnTo>
                    <a:lnTo>
                      <a:pt x="59" y="161"/>
                    </a:lnTo>
                    <a:lnTo>
                      <a:pt x="65" y="162"/>
                    </a:lnTo>
                    <a:lnTo>
                      <a:pt x="71" y="163"/>
                    </a:lnTo>
                    <a:lnTo>
                      <a:pt x="76" y="163"/>
                    </a:lnTo>
                    <a:lnTo>
                      <a:pt x="82" y="163"/>
                    </a:lnTo>
                    <a:lnTo>
                      <a:pt x="73" y="157"/>
                    </a:lnTo>
                    <a:lnTo>
                      <a:pt x="64" y="149"/>
                    </a:lnTo>
                    <a:lnTo>
                      <a:pt x="57" y="141"/>
                    </a:lnTo>
                    <a:lnTo>
                      <a:pt x="49" y="132"/>
                    </a:lnTo>
                    <a:lnTo>
                      <a:pt x="43" y="123"/>
                    </a:lnTo>
                    <a:lnTo>
                      <a:pt x="38" y="113"/>
                    </a:lnTo>
                    <a:lnTo>
                      <a:pt x="33" y="103"/>
                    </a:lnTo>
                    <a:lnTo>
                      <a:pt x="29" y="92"/>
                    </a:lnTo>
                    <a:lnTo>
                      <a:pt x="25" y="81"/>
                    </a:lnTo>
                    <a:lnTo>
                      <a:pt x="22" y="70"/>
                    </a:lnTo>
                    <a:lnTo>
                      <a:pt x="19" y="58"/>
                    </a:lnTo>
                    <a:lnTo>
                      <a:pt x="17" y="46"/>
                    </a:lnTo>
                    <a:lnTo>
                      <a:pt x="15" y="35"/>
                    </a:lnTo>
                    <a:lnTo>
                      <a:pt x="14" y="23"/>
                    </a:lnTo>
                    <a:lnTo>
                      <a:pt x="12" y="11"/>
                    </a:lnTo>
                    <a:lnTo>
                      <a:pt x="12" y="0"/>
                    </a:lnTo>
                    <a:lnTo>
                      <a:pt x="14" y="4"/>
                    </a:lnTo>
                    <a:lnTo>
                      <a:pt x="14" y="8"/>
                    </a:lnTo>
                    <a:lnTo>
                      <a:pt x="14" y="12"/>
                    </a:lnTo>
                    <a:lnTo>
                      <a:pt x="14" y="15"/>
                    </a:lnTo>
                    <a:lnTo>
                      <a:pt x="14" y="20"/>
                    </a:lnTo>
                    <a:lnTo>
                      <a:pt x="13" y="25"/>
                    </a:lnTo>
                    <a:lnTo>
                      <a:pt x="13" y="30"/>
                    </a:lnTo>
                    <a:lnTo>
                      <a:pt x="14" y="37"/>
                    </a:lnTo>
                    <a:lnTo>
                      <a:pt x="14" y="43"/>
                    </a:lnTo>
                    <a:lnTo>
                      <a:pt x="15" y="48"/>
                    </a:lnTo>
                    <a:lnTo>
                      <a:pt x="16" y="54"/>
                    </a:lnTo>
                    <a:lnTo>
                      <a:pt x="18" y="61"/>
                    </a:lnTo>
                    <a:lnTo>
                      <a:pt x="19" y="68"/>
                    </a:lnTo>
                    <a:lnTo>
                      <a:pt x="21" y="74"/>
                    </a:lnTo>
                    <a:lnTo>
                      <a:pt x="22" y="80"/>
                    </a:lnTo>
                    <a:lnTo>
                      <a:pt x="23" y="87"/>
                    </a:lnTo>
                    <a:lnTo>
                      <a:pt x="24" y="93"/>
                    </a:lnTo>
                    <a:lnTo>
                      <a:pt x="25" y="100"/>
                    </a:lnTo>
                    <a:lnTo>
                      <a:pt x="25" y="107"/>
                    </a:lnTo>
                    <a:lnTo>
                      <a:pt x="25" y="113"/>
                    </a:lnTo>
                    <a:lnTo>
                      <a:pt x="24" y="119"/>
                    </a:lnTo>
                    <a:lnTo>
                      <a:pt x="22" y="126"/>
                    </a:lnTo>
                    <a:lnTo>
                      <a:pt x="21" y="131"/>
                    </a:lnTo>
                    <a:lnTo>
                      <a:pt x="18" y="137"/>
                    </a:lnTo>
                    <a:lnTo>
                      <a:pt x="0" y="17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3" name="Freeform 141">
                <a:extLst>
                  <a:ext uri="{FF2B5EF4-FFF2-40B4-BE49-F238E27FC236}">
                    <a16:creationId xmlns:a16="http://schemas.microsoft.com/office/drawing/2014/main" id="{F25D7774-2363-22DE-F2B0-E4A5F3A2852B}"/>
                  </a:ext>
                </a:extLst>
              </p:cNvPr>
              <p:cNvSpPr>
                <a:spLocks/>
              </p:cNvSpPr>
              <p:nvPr/>
            </p:nvSpPr>
            <p:spPr bwMode="auto">
              <a:xfrm>
                <a:off x="4761" y="2105"/>
                <a:ext cx="83" cy="177"/>
              </a:xfrm>
              <a:custGeom>
                <a:avLst/>
                <a:gdLst>
                  <a:gd name="T0" fmla="*/ 82 w 83"/>
                  <a:gd name="T1" fmla="*/ 176 h 177"/>
                  <a:gd name="T2" fmla="*/ 78 w 83"/>
                  <a:gd name="T3" fmla="*/ 171 h 177"/>
                  <a:gd name="T4" fmla="*/ 74 w 83"/>
                  <a:gd name="T5" fmla="*/ 166 h 177"/>
                  <a:gd name="T6" fmla="*/ 70 w 83"/>
                  <a:gd name="T7" fmla="*/ 163 h 177"/>
                  <a:gd name="T8" fmla="*/ 65 w 83"/>
                  <a:gd name="T9" fmla="*/ 160 h 177"/>
                  <a:gd name="T10" fmla="*/ 60 w 83"/>
                  <a:gd name="T11" fmla="*/ 159 h 177"/>
                  <a:gd name="T12" fmla="*/ 55 w 83"/>
                  <a:gd name="T13" fmla="*/ 158 h 177"/>
                  <a:gd name="T14" fmla="*/ 50 w 83"/>
                  <a:gd name="T15" fmla="*/ 158 h 177"/>
                  <a:gd name="T16" fmla="*/ 45 w 83"/>
                  <a:gd name="T17" fmla="*/ 158 h 177"/>
                  <a:gd name="T18" fmla="*/ 39 w 83"/>
                  <a:gd name="T19" fmla="*/ 159 h 177"/>
                  <a:gd name="T20" fmla="*/ 34 w 83"/>
                  <a:gd name="T21" fmla="*/ 159 h 177"/>
                  <a:gd name="T22" fmla="*/ 28 w 83"/>
                  <a:gd name="T23" fmla="*/ 160 h 177"/>
                  <a:gd name="T24" fmla="*/ 23 w 83"/>
                  <a:gd name="T25" fmla="*/ 161 h 177"/>
                  <a:gd name="T26" fmla="*/ 17 w 83"/>
                  <a:gd name="T27" fmla="*/ 163 h 177"/>
                  <a:gd name="T28" fmla="*/ 11 w 83"/>
                  <a:gd name="T29" fmla="*/ 163 h 177"/>
                  <a:gd name="T30" fmla="*/ 6 w 83"/>
                  <a:gd name="T31" fmla="*/ 164 h 177"/>
                  <a:gd name="T32" fmla="*/ 0 w 83"/>
                  <a:gd name="T33" fmla="*/ 164 h 177"/>
                  <a:gd name="T34" fmla="*/ 9 w 83"/>
                  <a:gd name="T35" fmla="*/ 157 h 177"/>
                  <a:gd name="T36" fmla="*/ 18 w 83"/>
                  <a:gd name="T37" fmla="*/ 150 h 177"/>
                  <a:gd name="T38" fmla="*/ 25 w 83"/>
                  <a:gd name="T39" fmla="*/ 142 h 177"/>
                  <a:gd name="T40" fmla="*/ 32 w 83"/>
                  <a:gd name="T41" fmla="*/ 133 h 177"/>
                  <a:gd name="T42" fmla="*/ 38 w 83"/>
                  <a:gd name="T43" fmla="*/ 124 h 177"/>
                  <a:gd name="T44" fmla="*/ 44 w 83"/>
                  <a:gd name="T45" fmla="*/ 114 h 177"/>
                  <a:gd name="T46" fmla="*/ 49 w 83"/>
                  <a:gd name="T47" fmla="*/ 104 h 177"/>
                  <a:gd name="T48" fmla="*/ 53 w 83"/>
                  <a:gd name="T49" fmla="*/ 93 h 177"/>
                  <a:gd name="T50" fmla="*/ 57 w 83"/>
                  <a:gd name="T51" fmla="*/ 82 h 177"/>
                  <a:gd name="T52" fmla="*/ 60 w 83"/>
                  <a:gd name="T53" fmla="*/ 71 h 177"/>
                  <a:gd name="T54" fmla="*/ 63 w 83"/>
                  <a:gd name="T55" fmla="*/ 59 h 177"/>
                  <a:gd name="T56" fmla="*/ 65 w 83"/>
                  <a:gd name="T57" fmla="*/ 47 h 177"/>
                  <a:gd name="T58" fmla="*/ 67 w 83"/>
                  <a:gd name="T59" fmla="*/ 36 h 177"/>
                  <a:gd name="T60" fmla="*/ 68 w 83"/>
                  <a:gd name="T61" fmla="*/ 24 h 177"/>
                  <a:gd name="T62" fmla="*/ 70 w 83"/>
                  <a:gd name="T63" fmla="*/ 12 h 177"/>
                  <a:gd name="T64" fmla="*/ 70 w 83"/>
                  <a:gd name="T65" fmla="*/ 0 h 177"/>
                  <a:gd name="T66" fmla="*/ 68 w 83"/>
                  <a:gd name="T67" fmla="*/ 5 h 177"/>
                  <a:gd name="T68" fmla="*/ 68 w 83"/>
                  <a:gd name="T69" fmla="*/ 8 h 177"/>
                  <a:gd name="T70" fmla="*/ 68 w 83"/>
                  <a:gd name="T71" fmla="*/ 12 h 177"/>
                  <a:gd name="T72" fmla="*/ 68 w 83"/>
                  <a:gd name="T73" fmla="*/ 16 h 177"/>
                  <a:gd name="T74" fmla="*/ 68 w 83"/>
                  <a:gd name="T75" fmla="*/ 21 h 177"/>
                  <a:gd name="T76" fmla="*/ 69 w 83"/>
                  <a:gd name="T77" fmla="*/ 26 h 177"/>
                  <a:gd name="T78" fmla="*/ 69 w 83"/>
                  <a:gd name="T79" fmla="*/ 31 h 177"/>
                  <a:gd name="T80" fmla="*/ 68 w 83"/>
                  <a:gd name="T81" fmla="*/ 38 h 177"/>
                  <a:gd name="T82" fmla="*/ 68 w 83"/>
                  <a:gd name="T83" fmla="*/ 44 h 177"/>
                  <a:gd name="T84" fmla="*/ 67 w 83"/>
                  <a:gd name="T85" fmla="*/ 49 h 177"/>
                  <a:gd name="T86" fmla="*/ 66 w 83"/>
                  <a:gd name="T87" fmla="*/ 55 h 177"/>
                  <a:gd name="T88" fmla="*/ 64 w 83"/>
                  <a:gd name="T89" fmla="*/ 61 h 177"/>
                  <a:gd name="T90" fmla="*/ 62 w 83"/>
                  <a:gd name="T91" fmla="*/ 67 h 177"/>
                  <a:gd name="T92" fmla="*/ 61 w 83"/>
                  <a:gd name="T93" fmla="*/ 74 h 177"/>
                  <a:gd name="T94" fmla="*/ 60 w 83"/>
                  <a:gd name="T95" fmla="*/ 80 h 177"/>
                  <a:gd name="T96" fmla="*/ 58 w 83"/>
                  <a:gd name="T97" fmla="*/ 87 h 177"/>
                  <a:gd name="T98" fmla="*/ 58 w 83"/>
                  <a:gd name="T99" fmla="*/ 94 h 177"/>
                  <a:gd name="T100" fmla="*/ 57 w 83"/>
                  <a:gd name="T101" fmla="*/ 100 h 177"/>
                  <a:gd name="T102" fmla="*/ 57 w 83"/>
                  <a:gd name="T103" fmla="*/ 107 h 177"/>
                  <a:gd name="T104" fmla="*/ 57 w 83"/>
                  <a:gd name="T105" fmla="*/ 114 h 177"/>
                  <a:gd name="T106" fmla="*/ 58 w 83"/>
                  <a:gd name="T107" fmla="*/ 120 h 177"/>
                  <a:gd name="T108" fmla="*/ 59 w 83"/>
                  <a:gd name="T109" fmla="*/ 126 h 177"/>
                  <a:gd name="T110" fmla="*/ 61 w 83"/>
                  <a:gd name="T111" fmla="*/ 132 h 177"/>
                  <a:gd name="T112" fmla="*/ 64 w 83"/>
                  <a:gd name="T113" fmla="*/ 138 h 177"/>
                  <a:gd name="T114" fmla="*/ 82 w 83"/>
                  <a:gd name="T115" fmla="*/ 176 h 17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177">
                    <a:moveTo>
                      <a:pt x="82" y="176"/>
                    </a:move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4" name="Freeform 142">
                <a:extLst>
                  <a:ext uri="{FF2B5EF4-FFF2-40B4-BE49-F238E27FC236}">
                    <a16:creationId xmlns:a16="http://schemas.microsoft.com/office/drawing/2014/main" id="{376F78B8-F7E2-D58D-A53E-8CB82ED0D446}"/>
                  </a:ext>
                </a:extLst>
              </p:cNvPr>
              <p:cNvSpPr>
                <a:spLocks/>
              </p:cNvSpPr>
              <p:nvPr/>
            </p:nvSpPr>
            <p:spPr bwMode="auto">
              <a:xfrm>
                <a:off x="4761" y="2105"/>
                <a:ext cx="83" cy="177"/>
              </a:xfrm>
              <a:custGeom>
                <a:avLst/>
                <a:gdLst>
                  <a:gd name="T0" fmla="*/ 82 w 83"/>
                  <a:gd name="T1" fmla="*/ 176 h 177"/>
                  <a:gd name="T2" fmla="*/ 82 w 83"/>
                  <a:gd name="T3" fmla="*/ 176 h 177"/>
                  <a:gd name="T4" fmla="*/ 78 w 83"/>
                  <a:gd name="T5" fmla="*/ 171 h 177"/>
                  <a:gd name="T6" fmla="*/ 74 w 83"/>
                  <a:gd name="T7" fmla="*/ 166 h 177"/>
                  <a:gd name="T8" fmla="*/ 70 w 83"/>
                  <a:gd name="T9" fmla="*/ 163 h 177"/>
                  <a:gd name="T10" fmla="*/ 65 w 83"/>
                  <a:gd name="T11" fmla="*/ 160 h 177"/>
                  <a:gd name="T12" fmla="*/ 60 w 83"/>
                  <a:gd name="T13" fmla="*/ 159 h 177"/>
                  <a:gd name="T14" fmla="*/ 55 w 83"/>
                  <a:gd name="T15" fmla="*/ 158 h 177"/>
                  <a:gd name="T16" fmla="*/ 50 w 83"/>
                  <a:gd name="T17" fmla="*/ 158 h 177"/>
                  <a:gd name="T18" fmla="*/ 45 w 83"/>
                  <a:gd name="T19" fmla="*/ 158 h 177"/>
                  <a:gd name="T20" fmla="*/ 39 w 83"/>
                  <a:gd name="T21" fmla="*/ 159 h 177"/>
                  <a:gd name="T22" fmla="*/ 34 w 83"/>
                  <a:gd name="T23" fmla="*/ 159 h 177"/>
                  <a:gd name="T24" fmla="*/ 28 w 83"/>
                  <a:gd name="T25" fmla="*/ 160 h 177"/>
                  <a:gd name="T26" fmla="*/ 23 w 83"/>
                  <a:gd name="T27" fmla="*/ 161 h 177"/>
                  <a:gd name="T28" fmla="*/ 17 w 83"/>
                  <a:gd name="T29" fmla="*/ 163 h 177"/>
                  <a:gd name="T30" fmla="*/ 11 w 83"/>
                  <a:gd name="T31" fmla="*/ 163 h 177"/>
                  <a:gd name="T32" fmla="*/ 6 w 83"/>
                  <a:gd name="T33" fmla="*/ 164 h 177"/>
                  <a:gd name="T34" fmla="*/ 0 w 83"/>
                  <a:gd name="T35" fmla="*/ 164 h 177"/>
                  <a:gd name="T36" fmla="*/ 9 w 83"/>
                  <a:gd name="T37" fmla="*/ 157 h 177"/>
                  <a:gd name="T38" fmla="*/ 18 w 83"/>
                  <a:gd name="T39" fmla="*/ 150 h 177"/>
                  <a:gd name="T40" fmla="*/ 25 w 83"/>
                  <a:gd name="T41" fmla="*/ 142 h 177"/>
                  <a:gd name="T42" fmla="*/ 32 w 83"/>
                  <a:gd name="T43" fmla="*/ 133 h 177"/>
                  <a:gd name="T44" fmla="*/ 38 w 83"/>
                  <a:gd name="T45" fmla="*/ 124 h 177"/>
                  <a:gd name="T46" fmla="*/ 44 w 83"/>
                  <a:gd name="T47" fmla="*/ 114 h 177"/>
                  <a:gd name="T48" fmla="*/ 49 w 83"/>
                  <a:gd name="T49" fmla="*/ 104 h 177"/>
                  <a:gd name="T50" fmla="*/ 53 w 83"/>
                  <a:gd name="T51" fmla="*/ 93 h 177"/>
                  <a:gd name="T52" fmla="*/ 57 w 83"/>
                  <a:gd name="T53" fmla="*/ 82 h 177"/>
                  <a:gd name="T54" fmla="*/ 60 w 83"/>
                  <a:gd name="T55" fmla="*/ 71 h 177"/>
                  <a:gd name="T56" fmla="*/ 63 w 83"/>
                  <a:gd name="T57" fmla="*/ 59 h 177"/>
                  <a:gd name="T58" fmla="*/ 65 w 83"/>
                  <a:gd name="T59" fmla="*/ 47 h 177"/>
                  <a:gd name="T60" fmla="*/ 67 w 83"/>
                  <a:gd name="T61" fmla="*/ 36 h 177"/>
                  <a:gd name="T62" fmla="*/ 68 w 83"/>
                  <a:gd name="T63" fmla="*/ 24 h 177"/>
                  <a:gd name="T64" fmla="*/ 70 w 83"/>
                  <a:gd name="T65" fmla="*/ 12 h 177"/>
                  <a:gd name="T66" fmla="*/ 70 w 83"/>
                  <a:gd name="T67" fmla="*/ 0 h 177"/>
                  <a:gd name="T68" fmla="*/ 68 w 83"/>
                  <a:gd name="T69" fmla="*/ 5 h 177"/>
                  <a:gd name="T70" fmla="*/ 68 w 83"/>
                  <a:gd name="T71" fmla="*/ 8 h 177"/>
                  <a:gd name="T72" fmla="*/ 68 w 83"/>
                  <a:gd name="T73" fmla="*/ 12 h 177"/>
                  <a:gd name="T74" fmla="*/ 68 w 83"/>
                  <a:gd name="T75" fmla="*/ 16 h 177"/>
                  <a:gd name="T76" fmla="*/ 68 w 83"/>
                  <a:gd name="T77" fmla="*/ 21 h 177"/>
                  <a:gd name="T78" fmla="*/ 69 w 83"/>
                  <a:gd name="T79" fmla="*/ 26 h 177"/>
                  <a:gd name="T80" fmla="*/ 69 w 83"/>
                  <a:gd name="T81" fmla="*/ 31 h 177"/>
                  <a:gd name="T82" fmla="*/ 68 w 83"/>
                  <a:gd name="T83" fmla="*/ 38 h 177"/>
                  <a:gd name="T84" fmla="*/ 68 w 83"/>
                  <a:gd name="T85" fmla="*/ 44 h 177"/>
                  <a:gd name="T86" fmla="*/ 67 w 83"/>
                  <a:gd name="T87" fmla="*/ 49 h 177"/>
                  <a:gd name="T88" fmla="*/ 66 w 83"/>
                  <a:gd name="T89" fmla="*/ 55 h 177"/>
                  <a:gd name="T90" fmla="*/ 64 w 83"/>
                  <a:gd name="T91" fmla="*/ 61 h 177"/>
                  <a:gd name="T92" fmla="*/ 62 w 83"/>
                  <a:gd name="T93" fmla="*/ 67 h 177"/>
                  <a:gd name="T94" fmla="*/ 61 w 83"/>
                  <a:gd name="T95" fmla="*/ 74 h 177"/>
                  <a:gd name="T96" fmla="*/ 60 w 83"/>
                  <a:gd name="T97" fmla="*/ 80 h 177"/>
                  <a:gd name="T98" fmla="*/ 58 w 83"/>
                  <a:gd name="T99" fmla="*/ 87 h 177"/>
                  <a:gd name="T100" fmla="*/ 58 w 83"/>
                  <a:gd name="T101" fmla="*/ 94 h 177"/>
                  <a:gd name="T102" fmla="*/ 57 w 83"/>
                  <a:gd name="T103" fmla="*/ 100 h 177"/>
                  <a:gd name="T104" fmla="*/ 57 w 83"/>
                  <a:gd name="T105" fmla="*/ 107 h 177"/>
                  <a:gd name="T106" fmla="*/ 57 w 83"/>
                  <a:gd name="T107" fmla="*/ 114 h 177"/>
                  <a:gd name="T108" fmla="*/ 58 w 83"/>
                  <a:gd name="T109" fmla="*/ 120 h 177"/>
                  <a:gd name="T110" fmla="*/ 59 w 83"/>
                  <a:gd name="T111" fmla="*/ 126 h 177"/>
                  <a:gd name="T112" fmla="*/ 61 w 83"/>
                  <a:gd name="T113" fmla="*/ 132 h 177"/>
                  <a:gd name="T114" fmla="*/ 64 w 83"/>
                  <a:gd name="T115" fmla="*/ 138 h 177"/>
                  <a:gd name="T116" fmla="*/ 82 w 83"/>
                  <a:gd name="T117" fmla="*/ 176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3" h="177">
                    <a:moveTo>
                      <a:pt x="82" y="176"/>
                    </a:moveTo>
                    <a:lnTo>
                      <a:pt x="82" y="176"/>
                    </a:lnTo>
                    <a:lnTo>
                      <a:pt x="78" y="171"/>
                    </a:lnTo>
                    <a:lnTo>
                      <a:pt x="74" y="166"/>
                    </a:lnTo>
                    <a:lnTo>
                      <a:pt x="70" y="163"/>
                    </a:lnTo>
                    <a:lnTo>
                      <a:pt x="65" y="160"/>
                    </a:lnTo>
                    <a:lnTo>
                      <a:pt x="60" y="159"/>
                    </a:lnTo>
                    <a:lnTo>
                      <a:pt x="55" y="158"/>
                    </a:lnTo>
                    <a:lnTo>
                      <a:pt x="50" y="158"/>
                    </a:lnTo>
                    <a:lnTo>
                      <a:pt x="45" y="158"/>
                    </a:lnTo>
                    <a:lnTo>
                      <a:pt x="39" y="159"/>
                    </a:lnTo>
                    <a:lnTo>
                      <a:pt x="34" y="159"/>
                    </a:lnTo>
                    <a:lnTo>
                      <a:pt x="28" y="160"/>
                    </a:lnTo>
                    <a:lnTo>
                      <a:pt x="23" y="161"/>
                    </a:lnTo>
                    <a:lnTo>
                      <a:pt x="17" y="163"/>
                    </a:lnTo>
                    <a:lnTo>
                      <a:pt x="11" y="163"/>
                    </a:lnTo>
                    <a:lnTo>
                      <a:pt x="6" y="164"/>
                    </a:lnTo>
                    <a:lnTo>
                      <a:pt x="0" y="164"/>
                    </a:lnTo>
                    <a:lnTo>
                      <a:pt x="9" y="157"/>
                    </a:lnTo>
                    <a:lnTo>
                      <a:pt x="18" y="150"/>
                    </a:lnTo>
                    <a:lnTo>
                      <a:pt x="25" y="142"/>
                    </a:lnTo>
                    <a:lnTo>
                      <a:pt x="32" y="133"/>
                    </a:lnTo>
                    <a:lnTo>
                      <a:pt x="38" y="124"/>
                    </a:lnTo>
                    <a:lnTo>
                      <a:pt x="44" y="114"/>
                    </a:lnTo>
                    <a:lnTo>
                      <a:pt x="49" y="104"/>
                    </a:lnTo>
                    <a:lnTo>
                      <a:pt x="53" y="93"/>
                    </a:lnTo>
                    <a:lnTo>
                      <a:pt x="57" y="82"/>
                    </a:lnTo>
                    <a:lnTo>
                      <a:pt x="60" y="71"/>
                    </a:lnTo>
                    <a:lnTo>
                      <a:pt x="63" y="59"/>
                    </a:lnTo>
                    <a:lnTo>
                      <a:pt x="65" y="47"/>
                    </a:lnTo>
                    <a:lnTo>
                      <a:pt x="67" y="36"/>
                    </a:lnTo>
                    <a:lnTo>
                      <a:pt x="68" y="24"/>
                    </a:lnTo>
                    <a:lnTo>
                      <a:pt x="70" y="12"/>
                    </a:lnTo>
                    <a:lnTo>
                      <a:pt x="70" y="0"/>
                    </a:lnTo>
                    <a:lnTo>
                      <a:pt x="68" y="5"/>
                    </a:lnTo>
                    <a:lnTo>
                      <a:pt x="68" y="8"/>
                    </a:lnTo>
                    <a:lnTo>
                      <a:pt x="68" y="12"/>
                    </a:lnTo>
                    <a:lnTo>
                      <a:pt x="68" y="16"/>
                    </a:lnTo>
                    <a:lnTo>
                      <a:pt x="68" y="21"/>
                    </a:lnTo>
                    <a:lnTo>
                      <a:pt x="69" y="26"/>
                    </a:lnTo>
                    <a:lnTo>
                      <a:pt x="69" y="31"/>
                    </a:lnTo>
                    <a:lnTo>
                      <a:pt x="68" y="38"/>
                    </a:lnTo>
                    <a:lnTo>
                      <a:pt x="68" y="44"/>
                    </a:lnTo>
                    <a:lnTo>
                      <a:pt x="67" y="49"/>
                    </a:lnTo>
                    <a:lnTo>
                      <a:pt x="66" y="55"/>
                    </a:lnTo>
                    <a:lnTo>
                      <a:pt x="64" y="61"/>
                    </a:lnTo>
                    <a:lnTo>
                      <a:pt x="62" y="67"/>
                    </a:lnTo>
                    <a:lnTo>
                      <a:pt x="61" y="74"/>
                    </a:lnTo>
                    <a:lnTo>
                      <a:pt x="60" y="80"/>
                    </a:lnTo>
                    <a:lnTo>
                      <a:pt x="58" y="87"/>
                    </a:lnTo>
                    <a:lnTo>
                      <a:pt x="58" y="94"/>
                    </a:lnTo>
                    <a:lnTo>
                      <a:pt x="57" y="100"/>
                    </a:lnTo>
                    <a:lnTo>
                      <a:pt x="57" y="107"/>
                    </a:lnTo>
                    <a:lnTo>
                      <a:pt x="57" y="114"/>
                    </a:lnTo>
                    <a:lnTo>
                      <a:pt x="58" y="120"/>
                    </a:lnTo>
                    <a:lnTo>
                      <a:pt x="59" y="126"/>
                    </a:lnTo>
                    <a:lnTo>
                      <a:pt x="61" y="132"/>
                    </a:lnTo>
                    <a:lnTo>
                      <a:pt x="64" y="138"/>
                    </a:lnTo>
                    <a:lnTo>
                      <a:pt x="82" y="17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5" name="Freeform 143">
                <a:extLst>
                  <a:ext uri="{FF2B5EF4-FFF2-40B4-BE49-F238E27FC236}">
                    <a16:creationId xmlns:a16="http://schemas.microsoft.com/office/drawing/2014/main" id="{D03DA3AE-CBB1-505D-EC75-07CDE0F1E184}"/>
                  </a:ext>
                </a:extLst>
              </p:cNvPr>
              <p:cNvSpPr>
                <a:spLocks/>
              </p:cNvSpPr>
              <p:nvPr/>
            </p:nvSpPr>
            <p:spPr bwMode="auto">
              <a:xfrm>
                <a:off x="4357" y="2628"/>
                <a:ext cx="22" cy="38"/>
              </a:xfrm>
              <a:custGeom>
                <a:avLst/>
                <a:gdLst>
                  <a:gd name="T0" fmla="*/ 6 w 22"/>
                  <a:gd name="T1" fmla="*/ 1 h 38"/>
                  <a:gd name="T2" fmla="*/ 6 w 22"/>
                  <a:gd name="T3" fmla="*/ 1 h 38"/>
                  <a:gd name="T4" fmla="*/ 10 w 22"/>
                  <a:gd name="T5" fmla="*/ 0 h 38"/>
                  <a:gd name="T6" fmla="*/ 13 w 22"/>
                  <a:gd name="T7" fmla="*/ 1 h 38"/>
                  <a:gd name="T8" fmla="*/ 16 w 22"/>
                  <a:gd name="T9" fmla="*/ 4 h 38"/>
                  <a:gd name="T10" fmla="*/ 18 w 22"/>
                  <a:gd name="T11" fmla="*/ 7 h 38"/>
                  <a:gd name="T12" fmla="*/ 16 w 22"/>
                  <a:gd name="T13" fmla="*/ 4 h 38"/>
                  <a:gd name="T14" fmla="*/ 14 w 22"/>
                  <a:gd name="T15" fmla="*/ 3 h 38"/>
                  <a:gd name="T16" fmla="*/ 11 w 22"/>
                  <a:gd name="T17" fmla="*/ 3 h 38"/>
                  <a:gd name="T18" fmla="*/ 10 w 22"/>
                  <a:gd name="T19" fmla="*/ 4 h 38"/>
                  <a:gd name="T20" fmla="*/ 6 w 22"/>
                  <a:gd name="T21" fmla="*/ 7 h 38"/>
                  <a:gd name="T22" fmla="*/ 3 w 22"/>
                  <a:gd name="T23" fmla="*/ 10 h 38"/>
                  <a:gd name="T24" fmla="*/ 1 w 22"/>
                  <a:gd name="T25" fmla="*/ 14 h 38"/>
                  <a:gd name="T26" fmla="*/ 0 w 22"/>
                  <a:gd name="T27" fmla="*/ 18 h 38"/>
                  <a:gd name="T28" fmla="*/ 0 w 22"/>
                  <a:gd name="T29" fmla="*/ 23 h 38"/>
                  <a:gd name="T30" fmla="*/ 1 w 22"/>
                  <a:gd name="T31" fmla="*/ 28 h 38"/>
                  <a:gd name="T32" fmla="*/ 3 w 22"/>
                  <a:gd name="T33" fmla="*/ 32 h 38"/>
                  <a:gd name="T34" fmla="*/ 7 w 22"/>
                  <a:gd name="T35" fmla="*/ 35 h 38"/>
                  <a:gd name="T36" fmla="*/ 9 w 22"/>
                  <a:gd name="T37" fmla="*/ 36 h 38"/>
                  <a:gd name="T38" fmla="*/ 11 w 22"/>
                  <a:gd name="T39" fmla="*/ 37 h 38"/>
                  <a:gd name="T40" fmla="*/ 13 w 22"/>
                  <a:gd name="T41" fmla="*/ 37 h 38"/>
                  <a:gd name="T42" fmla="*/ 15 w 22"/>
                  <a:gd name="T43" fmla="*/ 36 h 38"/>
                  <a:gd name="T44" fmla="*/ 17 w 22"/>
                  <a:gd name="T45" fmla="*/ 34 h 38"/>
                  <a:gd name="T46" fmla="*/ 18 w 22"/>
                  <a:gd name="T47" fmla="*/ 33 h 38"/>
                  <a:gd name="T48" fmla="*/ 20 w 22"/>
                  <a:gd name="T49" fmla="*/ 31 h 38"/>
                  <a:gd name="T50" fmla="*/ 21 w 22"/>
                  <a:gd name="T51" fmla="*/ 3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 h="38">
                    <a:moveTo>
                      <a:pt x="6" y="1"/>
                    </a:moveTo>
                    <a:lnTo>
                      <a:pt x="6" y="1"/>
                    </a:lnTo>
                    <a:lnTo>
                      <a:pt x="10" y="0"/>
                    </a:lnTo>
                    <a:lnTo>
                      <a:pt x="13" y="1"/>
                    </a:lnTo>
                    <a:lnTo>
                      <a:pt x="16" y="4"/>
                    </a:lnTo>
                    <a:lnTo>
                      <a:pt x="18" y="7"/>
                    </a:lnTo>
                    <a:lnTo>
                      <a:pt x="16" y="4"/>
                    </a:lnTo>
                    <a:lnTo>
                      <a:pt x="14" y="3"/>
                    </a:lnTo>
                    <a:lnTo>
                      <a:pt x="11" y="3"/>
                    </a:lnTo>
                    <a:lnTo>
                      <a:pt x="10" y="4"/>
                    </a:lnTo>
                    <a:lnTo>
                      <a:pt x="6" y="7"/>
                    </a:lnTo>
                    <a:lnTo>
                      <a:pt x="3" y="10"/>
                    </a:lnTo>
                    <a:lnTo>
                      <a:pt x="1" y="14"/>
                    </a:lnTo>
                    <a:lnTo>
                      <a:pt x="0" y="18"/>
                    </a:lnTo>
                    <a:lnTo>
                      <a:pt x="0" y="23"/>
                    </a:lnTo>
                    <a:lnTo>
                      <a:pt x="1" y="28"/>
                    </a:lnTo>
                    <a:lnTo>
                      <a:pt x="3" y="32"/>
                    </a:lnTo>
                    <a:lnTo>
                      <a:pt x="7" y="35"/>
                    </a:lnTo>
                    <a:lnTo>
                      <a:pt x="9" y="36"/>
                    </a:lnTo>
                    <a:lnTo>
                      <a:pt x="11" y="37"/>
                    </a:lnTo>
                    <a:lnTo>
                      <a:pt x="13" y="37"/>
                    </a:lnTo>
                    <a:lnTo>
                      <a:pt x="15" y="36"/>
                    </a:lnTo>
                    <a:lnTo>
                      <a:pt x="17" y="34"/>
                    </a:lnTo>
                    <a:lnTo>
                      <a:pt x="18" y="33"/>
                    </a:lnTo>
                    <a:lnTo>
                      <a:pt x="20" y="31"/>
                    </a:lnTo>
                    <a:lnTo>
                      <a:pt x="21" y="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6" name="Freeform 144">
                <a:extLst>
                  <a:ext uri="{FF2B5EF4-FFF2-40B4-BE49-F238E27FC236}">
                    <a16:creationId xmlns:a16="http://schemas.microsoft.com/office/drawing/2014/main" id="{29A22BDF-574B-534C-FADD-A2E4060D6D8A}"/>
                  </a:ext>
                </a:extLst>
              </p:cNvPr>
              <p:cNvSpPr>
                <a:spLocks/>
              </p:cNvSpPr>
              <p:nvPr/>
            </p:nvSpPr>
            <p:spPr bwMode="auto">
              <a:xfrm>
                <a:off x="4529" y="2975"/>
                <a:ext cx="17" cy="17"/>
              </a:xfrm>
              <a:custGeom>
                <a:avLst/>
                <a:gdLst>
                  <a:gd name="T0" fmla="*/ 16 w 17"/>
                  <a:gd name="T1" fmla="*/ 16 h 17"/>
                  <a:gd name="T2" fmla="*/ 16 w 17"/>
                  <a:gd name="T3" fmla="*/ 10 h 17"/>
                  <a:gd name="T4" fmla="*/ 16 w 17"/>
                  <a:gd name="T5" fmla="*/ 0 h 17"/>
                  <a:gd name="T6" fmla="*/ 5 w 17"/>
                  <a:gd name="T7" fmla="*/ 0 h 17"/>
                  <a:gd name="T8" fmla="*/ 0 w 17"/>
                  <a:gd name="T9" fmla="*/ 0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10"/>
                    </a:lnTo>
                    <a:lnTo>
                      <a:pt x="16" y="0"/>
                    </a:lnTo>
                    <a:lnTo>
                      <a:pt x="5" y="0"/>
                    </a:lnTo>
                    <a:lnTo>
                      <a:pt x="0" y="0"/>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7" name="Freeform 145">
                <a:extLst>
                  <a:ext uri="{FF2B5EF4-FFF2-40B4-BE49-F238E27FC236}">
                    <a16:creationId xmlns:a16="http://schemas.microsoft.com/office/drawing/2014/main" id="{FBD55E36-CBEF-FBF3-407E-D69039B9B79E}"/>
                  </a:ext>
                </a:extLst>
              </p:cNvPr>
              <p:cNvSpPr>
                <a:spLocks/>
              </p:cNvSpPr>
              <p:nvPr/>
            </p:nvSpPr>
            <p:spPr bwMode="auto">
              <a:xfrm>
                <a:off x="4500" y="2975"/>
                <a:ext cx="33" cy="37"/>
              </a:xfrm>
              <a:custGeom>
                <a:avLst/>
                <a:gdLst>
                  <a:gd name="T0" fmla="*/ 3 w 33"/>
                  <a:gd name="T1" fmla="*/ 36 h 37"/>
                  <a:gd name="T2" fmla="*/ 3 w 33"/>
                  <a:gd name="T3" fmla="*/ 36 h 37"/>
                  <a:gd name="T4" fmla="*/ 7 w 33"/>
                  <a:gd name="T5" fmla="*/ 31 h 37"/>
                  <a:gd name="T6" fmla="*/ 10 w 33"/>
                  <a:gd name="T7" fmla="*/ 27 h 37"/>
                  <a:gd name="T8" fmla="*/ 13 w 33"/>
                  <a:gd name="T9" fmla="*/ 25 h 37"/>
                  <a:gd name="T10" fmla="*/ 15 w 33"/>
                  <a:gd name="T11" fmla="*/ 22 h 37"/>
                  <a:gd name="T12" fmla="*/ 17 w 33"/>
                  <a:gd name="T13" fmla="*/ 20 h 37"/>
                  <a:gd name="T14" fmla="*/ 20 w 33"/>
                  <a:gd name="T15" fmla="*/ 16 h 37"/>
                  <a:gd name="T16" fmla="*/ 25 w 33"/>
                  <a:gd name="T17" fmla="*/ 11 h 37"/>
                  <a:gd name="T18" fmla="*/ 32 w 33"/>
                  <a:gd name="T19" fmla="*/ 3 h 37"/>
                  <a:gd name="T20" fmla="*/ 29 w 33"/>
                  <a:gd name="T21" fmla="*/ 0 h 37"/>
                  <a:gd name="T22" fmla="*/ 22 w 33"/>
                  <a:gd name="T23" fmla="*/ 8 h 37"/>
                  <a:gd name="T24" fmla="*/ 18 w 33"/>
                  <a:gd name="T25" fmla="*/ 14 h 37"/>
                  <a:gd name="T26" fmla="*/ 14 w 33"/>
                  <a:gd name="T27" fmla="*/ 17 h 37"/>
                  <a:gd name="T28" fmla="*/ 12 w 33"/>
                  <a:gd name="T29" fmla="*/ 20 h 37"/>
                  <a:gd name="T30" fmla="*/ 10 w 33"/>
                  <a:gd name="T31" fmla="*/ 22 h 37"/>
                  <a:gd name="T32" fmla="*/ 8 w 33"/>
                  <a:gd name="T33" fmla="*/ 24 h 37"/>
                  <a:gd name="T34" fmla="*/ 5 w 33"/>
                  <a:gd name="T35" fmla="*/ 28 h 37"/>
                  <a:gd name="T36" fmla="*/ 0 w 33"/>
                  <a:gd name="T37" fmla="*/ 34 h 37"/>
                  <a:gd name="T38" fmla="*/ 3 w 33"/>
                  <a:gd name="T39" fmla="*/ 36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37">
                    <a:moveTo>
                      <a:pt x="3" y="36"/>
                    </a:moveTo>
                    <a:lnTo>
                      <a:pt x="3" y="36"/>
                    </a:lnTo>
                    <a:lnTo>
                      <a:pt x="7" y="31"/>
                    </a:lnTo>
                    <a:lnTo>
                      <a:pt x="10" y="27"/>
                    </a:lnTo>
                    <a:lnTo>
                      <a:pt x="13" y="25"/>
                    </a:lnTo>
                    <a:lnTo>
                      <a:pt x="15" y="22"/>
                    </a:lnTo>
                    <a:lnTo>
                      <a:pt x="17" y="20"/>
                    </a:lnTo>
                    <a:lnTo>
                      <a:pt x="20" y="16"/>
                    </a:lnTo>
                    <a:lnTo>
                      <a:pt x="25" y="11"/>
                    </a:lnTo>
                    <a:lnTo>
                      <a:pt x="32" y="3"/>
                    </a:lnTo>
                    <a:lnTo>
                      <a:pt x="29" y="0"/>
                    </a:lnTo>
                    <a:lnTo>
                      <a:pt x="22" y="8"/>
                    </a:lnTo>
                    <a:lnTo>
                      <a:pt x="18" y="14"/>
                    </a:lnTo>
                    <a:lnTo>
                      <a:pt x="14" y="17"/>
                    </a:lnTo>
                    <a:lnTo>
                      <a:pt x="12" y="20"/>
                    </a:lnTo>
                    <a:lnTo>
                      <a:pt x="10" y="22"/>
                    </a:lnTo>
                    <a:lnTo>
                      <a:pt x="8" y="24"/>
                    </a:lnTo>
                    <a:lnTo>
                      <a:pt x="5" y="28"/>
                    </a:lnTo>
                    <a:lnTo>
                      <a:pt x="0" y="34"/>
                    </a:lnTo>
                    <a:lnTo>
                      <a:pt x="3"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8" name="Freeform 146">
                <a:extLst>
                  <a:ext uri="{FF2B5EF4-FFF2-40B4-BE49-F238E27FC236}">
                    <a16:creationId xmlns:a16="http://schemas.microsoft.com/office/drawing/2014/main" id="{15968133-EB09-EFB1-B125-2BA148176FCD}"/>
                  </a:ext>
                </a:extLst>
              </p:cNvPr>
              <p:cNvSpPr>
                <a:spLocks/>
              </p:cNvSpPr>
              <p:nvPr/>
            </p:nvSpPr>
            <p:spPr bwMode="auto">
              <a:xfrm>
                <a:off x="4440" y="3009"/>
                <a:ext cx="64" cy="75"/>
              </a:xfrm>
              <a:custGeom>
                <a:avLst/>
                <a:gdLst>
                  <a:gd name="T0" fmla="*/ 3 w 64"/>
                  <a:gd name="T1" fmla="*/ 74 h 75"/>
                  <a:gd name="T2" fmla="*/ 3 w 64"/>
                  <a:gd name="T3" fmla="*/ 74 h 75"/>
                  <a:gd name="T4" fmla="*/ 11 w 64"/>
                  <a:gd name="T5" fmla="*/ 65 h 75"/>
                  <a:gd name="T6" fmla="*/ 18 w 64"/>
                  <a:gd name="T7" fmla="*/ 56 h 75"/>
                  <a:gd name="T8" fmla="*/ 25 w 64"/>
                  <a:gd name="T9" fmla="*/ 47 h 75"/>
                  <a:gd name="T10" fmla="*/ 33 w 64"/>
                  <a:gd name="T11" fmla="*/ 39 h 75"/>
                  <a:gd name="T12" fmla="*/ 41 w 64"/>
                  <a:gd name="T13" fmla="*/ 30 h 75"/>
                  <a:gd name="T14" fmla="*/ 48 w 64"/>
                  <a:gd name="T15" fmla="*/ 21 h 75"/>
                  <a:gd name="T16" fmla="*/ 55 w 64"/>
                  <a:gd name="T17" fmla="*/ 12 h 75"/>
                  <a:gd name="T18" fmla="*/ 63 w 64"/>
                  <a:gd name="T19" fmla="*/ 2 h 75"/>
                  <a:gd name="T20" fmla="*/ 60 w 64"/>
                  <a:gd name="T21" fmla="*/ 0 h 75"/>
                  <a:gd name="T22" fmla="*/ 53 w 64"/>
                  <a:gd name="T23" fmla="*/ 10 h 75"/>
                  <a:gd name="T24" fmla="*/ 45 w 64"/>
                  <a:gd name="T25" fmla="*/ 18 h 75"/>
                  <a:gd name="T26" fmla="*/ 38 w 64"/>
                  <a:gd name="T27" fmla="*/ 27 h 75"/>
                  <a:gd name="T28" fmla="*/ 30 w 64"/>
                  <a:gd name="T29" fmla="*/ 36 h 75"/>
                  <a:gd name="T30" fmla="*/ 23 w 64"/>
                  <a:gd name="T31" fmla="*/ 44 h 75"/>
                  <a:gd name="T32" fmla="*/ 15 w 64"/>
                  <a:gd name="T33" fmla="*/ 54 h 75"/>
                  <a:gd name="T34" fmla="*/ 8 w 64"/>
                  <a:gd name="T35" fmla="*/ 62 h 75"/>
                  <a:gd name="T36" fmla="*/ 0 w 64"/>
                  <a:gd name="T37" fmla="*/ 71 h 75"/>
                  <a:gd name="T38" fmla="*/ 0 w 64"/>
                  <a:gd name="T39" fmla="*/ 72 h 75"/>
                  <a:gd name="T40" fmla="*/ 3 w 64"/>
                  <a:gd name="T41" fmla="*/ 74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75">
                    <a:moveTo>
                      <a:pt x="3" y="74"/>
                    </a:moveTo>
                    <a:lnTo>
                      <a:pt x="3" y="74"/>
                    </a:lnTo>
                    <a:lnTo>
                      <a:pt x="11" y="65"/>
                    </a:lnTo>
                    <a:lnTo>
                      <a:pt x="18" y="56"/>
                    </a:lnTo>
                    <a:lnTo>
                      <a:pt x="25" y="47"/>
                    </a:lnTo>
                    <a:lnTo>
                      <a:pt x="33" y="39"/>
                    </a:lnTo>
                    <a:lnTo>
                      <a:pt x="41" y="30"/>
                    </a:lnTo>
                    <a:lnTo>
                      <a:pt x="48" y="21"/>
                    </a:lnTo>
                    <a:lnTo>
                      <a:pt x="55" y="12"/>
                    </a:lnTo>
                    <a:lnTo>
                      <a:pt x="63" y="2"/>
                    </a:lnTo>
                    <a:lnTo>
                      <a:pt x="60" y="0"/>
                    </a:lnTo>
                    <a:lnTo>
                      <a:pt x="53" y="10"/>
                    </a:lnTo>
                    <a:lnTo>
                      <a:pt x="45" y="18"/>
                    </a:lnTo>
                    <a:lnTo>
                      <a:pt x="38" y="27"/>
                    </a:lnTo>
                    <a:lnTo>
                      <a:pt x="30" y="36"/>
                    </a:lnTo>
                    <a:lnTo>
                      <a:pt x="23" y="44"/>
                    </a:lnTo>
                    <a:lnTo>
                      <a:pt x="15" y="54"/>
                    </a:lnTo>
                    <a:lnTo>
                      <a:pt x="8" y="62"/>
                    </a:lnTo>
                    <a:lnTo>
                      <a:pt x="0" y="71"/>
                    </a:lnTo>
                    <a:lnTo>
                      <a:pt x="0" y="72"/>
                    </a:lnTo>
                    <a:lnTo>
                      <a:pt x="3" y="7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89" name="Freeform 147">
                <a:extLst>
                  <a:ext uri="{FF2B5EF4-FFF2-40B4-BE49-F238E27FC236}">
                    <a16:creationId xmlns:a16="http://schemas.microsoft.com/office/drawing/2014/main" id="{E71EF140-A82E-B459-C9D7-EE00FD7341A3}"/>
                  </a:ext>
                </a:extLst>
              </p:cNvPr>
              <p:cNvSpPr>
                <a:spLocks/>
              </p:cNvSpPr>
              <p:nvPr/>
            </p:nvSpPr>
            <p:spPr bwMode="auto">
              <a:xfrm>
                <a:off x="4374" y="3081"/>
                <a:ext cx="70" cy="48"/>
              </a:xfrm>
              <a:custGeom>
                <a:avLst/>
                <a:gdLst>
                  <a:gd name="T0" fmla="*/ 1 w 70"/>
                  <a:gd name="T1" fmla="*/ 47 h 48"/>
                  <a:gd name="T2" fmla="*/ 2 w 70"/>
                  <a:gd name="T3" fmla="*/ 43 h 48"/>
                  <a:gd name="T4" fmla="*/ 3 w 70"/>
                  <a:gd name="T5" fmla="*/ 45 h 48"/>
                  <a:gd name="T6" fmla="*/ 7 w 70"/>
                  <a:gd name="T7" fmla="*/ 41 h 48"/>
                  <a:gd name="T8" fmla="*/ 15 w 70"/>
                  <a:gd name="T9" fmla="*/ 38 h 48"/>
                  <a:gd name="T10" fmla="*/ 26 w 70"/>
                  <a:gd name="T11" fmla="*/ 32 h 48"/>
                  <a:gd name="T12" fmla="*/ 38 w 70"/>
                  <a:gd name="T13" fmla="*/ 25 h 48"/>
                  <a:gd name="T14" fmla="*/ 50 w 70"/>
                  <a:gd name="T15" fmla="*/ 18 h 48"/>
                  <a:gd name="T16" fmla="*/ 61 w 70"/>
                  <a:gd name="T17" fmla="*/ 11 h 48"/>
                  <a:gd name="T18" fmla="*/ 69 w 70"/>
                  <a:gd name="T19" fmla="*/ 2 h 48"/>
                  <a:gd name="T20" fmla="*/ 66 w 70"/>
                  <a:gd name="T21" fmla="*/ 0 h 48"/>
                  <a:gd name="T22" fmla="*/ 58 w 70"/>
                  <a:gd name="T23" fmla="*/ 8 h 48"/>
                  <a:gd name="T24" fmla="*/ 48 w 70"/>
                  <a:gd name="T25" fmla="*/ 15 h 48"/>
                  <a:gd name="T26" fmla="*/ 36 w 70"/>
                  <a:gd name="T27" fmla="*/ 23 h 48"/>
                  <a:gd name="T28" fmla="*/ 24 w 70"/>
                  <a:gd name="T29" fmla="*/ 28 h 48"/>
                  <a:gd name="T30" fmla="*/ 13 w 70"/>
                  <a:gd name="T31" fmla="*/ 34 h 48"/>
                  <a:gd name="T32" fmla="*/ 5 w 70"/>
                  <a:gd name="T33" fmla="*/ 39 h 48"/>
                  <a:gd name="T34" fmla="*/ 0 w 70"/>
                  <a:gd name="T35" fmla="*/ 41 h 48"/>
                  <a:gd name="T36" fmla="*/ 1 w 70"/>
                  <a:gd name="T37" fmla="*/ 47 h 48"/>
                  <a:gd name="T38" fmla="*/ 2 w 70"/>
                  <a:gd name="T39" fmla="*/ 43 h 48"/>
                  <a:gd name="T40" fmla="*/ 1 w 70"/>
                  <a:gd name="T41" fmla="*/ 47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48">
                    <a:moveTo>
                      <a:pt x="1" y="47"/>
                    </a:moveTo>
                    <a:lnTo>
                      <a:pt x="2" y="43"/>
                    </a:lnTo>
                    <a:lnTo>
                      <a:pt x="3" y="45"/>
                    </a:lnTo>
                    <a:lnTo>
                      <a:pt x="7" y="41"/>
                    </a:lnTo>
                    <a:lnTo>
                      <a:pt x="15" y="38"/>
                    </a:lnTo>
                    <a:lnTo>
                      <a:pt x="26" y="32"/>
                    </a:lnTo>
                    <a:lnTo>
                      <a:pt x="38" y="25"/>
                    </a:lnTo>
                    <a:lnTo>
                      <a:pt x="50" y="18"/>
                    </a:lnTo>
                    <a:lnTo>
                      <a:pt x="61" y="11"/>
                    </a:lnTo>
                    <a:lnTo>
                      <a:pt x="69" y="2"/>
                    </a:lnTo>
                    <a:lnTo>
                      <a:pt x="66" y="0"/>
                    </a:lnTo>
                    <a:lnTo>
                      <a:pt x="58" y="8"/>
                    </a:lnTo>
                    <a:lnTo>
                      <a:pt x="48" y="15"/>
                    </a:lnTo>
                    <a:lnTo>
                      <a:pt x="36" y="23"/>
                    </a:lnTo>
                    <a:lnTo>
                      <a:pt x="24" y="28"/>
                    </a:lnTo>
                    <a:lnTo>
                      <a:pt x="13" y="34"/>
                    </a:lnTo>
                    <a:lnTo>
                      <a:pt x="5" y="39"/>
                    </a:lnTo>
                    <a:lnTo>
                      <a:pt x="0" y="41"/>
                    </a:lnTo>
                    <a:lnTo>
                      <a:pt x="1" y="47"/>
                    </a:lnTo>
                    <a:lnTo>
                      <a:pt x="2" y="43"/>
                    </a:lnTo>
                    <a:lnTo>
                      <a:pt x="1" y="4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0" name="Freeform 148">
                <a:extLst>
                  <a:ext uri="{FF2B5EF4-FFF2-40B4-BE49-F238E27FC236}">
                    <a16:creationId xmlns:a16="http://schemas.microsoft.com/office/drawing/2014/main" id="{E8BA5B56-560B-2D0B-81E0-0BBBACD08447}"/>
                  </a:ext>
                </a:extLst>
              </p:cNvPr>
              <p:cNvSpPr>
                <a:spLocks/>
              </p:cNvSpPr>
              <p:nvPr/>
            </p:nvSpPr>
            <p:spPr bwMode="auto">
              <a:xfrm>
                <a:off x="4301" y="3086"/>
                <a:ext cx="76" cy="43"/>
              </a:xfrm>
              <a:custGeom>
                <a:avLst/>
                <a:gdLst>
                  <a:gd name="T0" fmla="*/ 0 w 76"/>
                  <a:gd name="T1" fmla="*/ 3 h 43"/>
                  <a:gd name="T2" fmla="*/ 1 w 76"/>
                  <a:gd name="T3" fmla="*/ 3 h 43"/>
                  <a:gd name="T4" fmla="*/ 9 w 76"/>
                  <a:gd name="T5" fmla="*/ 9 h 43"/>
                  <a:gd name="T6" fmla="*/ 17 w 76"/>
                  <a:gd name="T7" fmla="*/ 14 h 43"/>
                  <a:gd name="T8" fmla="*/ 26 w 76"/>
                  <a:gd name="T9" fmla="*/ 20 h 43"/>
                  <a:gd name="T10" fmla="*/ 35 w 76"/>
                  <a:gd name="T11" fmla="*/ 25 h 43"/>
                  <a:gd name="T12" fmla="*/ 45 w 76"/>
                  <a:gd name="T13" fmla="*/ 30 h 43"/>
                  <a:gd name="T14" fmla="*/ 54 w 76"/>
                  <a:gd name="T15" fmla="*/ 34 h 43"/>
                  <a:gd name="T16" fmla="*/ 64 w 76"/>
                  <a:gd name="T17" fmla="*/ 38 h 43"/>
                  <a:gd name="T18" fmla="*/ 74 w 76"/>
                  <a:gd name="T19" fmla="*/ 42 h 43"/>
                  <a:gd name="T20" fmla="*/ 75 w 76"/>
                  <a:gd name="T21" fmla="*/ 38 h 43"/>
                  <a:gd name="T22" fmla="*/ 66 w 76"/>
                  <a:gd name="T23" fmla="*/ 34 h 43"/>
                  <a:gd name="T24" fmla="*/ 56 w 76"/>
                  <a:gd name="T25" fmla="*/ 30 h 43"/>
                  <a:gd name="T26" fmla="*/ 47 w 76"/>
                  <a:gd name="T27" fmla="*/ 26 h 43"/>
                  <a:gd name="T28" fmla="*/ 37 w 76"/>
                  <a:gd name="T29" fmla="*/ 21 h 43"/>
                  <a:gd name="T30" fmla="*/ 28 w 76"/>
                  <a:gd name="T31" fmla="*/ 17 h 43"/>
                  <a:gd name="T32" fmla="*/ 19 w 76"/>
                  <a:gd name="T33" fmla="*/ 12 h 43"/>
                  <a:gd name="T34" fmla="*/ 11 w 76"/>
                  <a:gd name="T35" fmla="*/ 6 h 43"/>
                  <a:gd name="T36" fmla="*/ 3 w 76"/>
                  <a:gd name="T37" fmla="*/ 0 h 43"/>
                  <a:gd name="T38" fmla="*/ 0 w 76"/>
                  <a:gd name="T39" fmla="*/ 3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6" h="43">
                    <a:moveTo>
                      <a:pt x="0" y="3"/>
                    </a:moveTo>
                    <a:lnTo>
                      <a:pt x="1" y="3"/>
                    </a:lnTo>
                    <a:lnTo>
                      <a:pt x="9" y="9"/>
                    </a:lnTo>
                    <a:lnTo>
                      <a:pt x="17" y="14"/>
                    </a:lnTo>
                    <a:lnTo>
                      <a:pt x="26" y="20"/>
                    </a:lnTo>
                    <a:lnTo>
                      <a:pt x="35" y="25"/>
                    </a:lnTo>
                    <a:lnTo>
                      <a:pt x="45" y="30"/>
                    </a:lnTo>
                    <a:lnTo>
                      <a:pt x="54" y="34"/>
                    </a:lnTo>
                    <a:lnTo>
                      <a:pt x="64" y="38"/>
                    </a:lnTo>
                    <a:lnTo>
                      <a:pt x="74" y="42"/>
                    </a:lnTo>
                    <a:lnTo>
                      <a:pt x="75" y="38"/>
                    </a:lnTo>
                    <a:lnTo>
                      <a:pt x="66" y="34"/>
                    </a:lnTo>
                    <a:lnTo>
                      <a:pt x="56" y="30"/>
                    </a:lnTo>
                    <a:lnTo>
                      <a:pt x="47" y="26"/>
                    </a:lnTo>
                    <a:lnTo>
                      <a:pt x="37" y="21"/>
                    </a:lnTo>
                    <a:lnTo>
                      <a:pt x="28" y="17"/>
                    </a:lnTo>
                    <a:lnTo>
                      <a:pt x="19" y="12"/>
                    </a:lnTo>
                    <a:lnTo>
                      <a:pt x="11" y="6"/>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1" name="Freeform 149">
                <a:extLst>
                  <a:ext uri="{FF2B5EF4-FFF2-40B4-BE49-F238E27FC236}">
                    <a16:creationId xmlns:a16="http://schemas.microsoft.com/office/drawing/2014/main" id="{2416AB6E-5C69-D42E-11B2-8FE65F07A6D1}"/>
                  </a:ext>
                </a:extLst>
              </p:cNvPr>
              <p:cNvSpPr>
                <a:spLocks/>
              </p:cNvSpPr>
              <p:nvPr/>
            </p:nvSpPr>
            <p:spPr bwMode="auto">
              <a:xfrm>
                <a:off x="4233" y="2999"/>
                <a:ext cx="72" cy="91"/>
              </a:xfrm>
              <a:custGeom>
                <a:avLst/>
                <a:gdLst>
                  <a:gd name="T0" fmla="*/ 0 w 72"/>
                  <a:gd name="T1" fmla="*/ 2 h 91"/>
                  <a:gd name="T2" fmla="*/ 0 w 72"/>
                  <a:gd name="T3" fmla="*/ 2 h 91"/>
                  <a:gd name="T4" fmla="*/ 5 w 72"/>
                  <a:gd name="T5" fmla="*/ 6 h 91"/>
                  <a:gd name="T6" fmla="*/ 9 w 72"/>
                  <a:gd name="T7" fmla="*/ 10 h 91"/>
                  <a:gd name="T8" fmla="*/ 12 w 72"/>
                  <a:gd name="T9" fmla="*/ 15 h 91"/>
                  <a:gd name="T10" fmla="*/ 17 w 72"/>
                  <a:gd name="T11" fmla="*/ 21 h 91"/>
                  <a:gd name="T12" fmla="*/ 21 w 72"/>
                  <a:gd name="T13" fmla="*/ 26 h 91"/>
                  <a:gd name="T14" fmla="*/ 24 w 72"/>
                  <a:gd name="T15" fmla="*/ 32 h 91"/>
                  <a:gd name="T16" fmla="*/ 28 w 72"/>
                  <a:gd name="T17" fmla="*/ 38 h 91"/>
                  <a:gd name="T18" fmla="*/ 32 w 72"/>
                  <a:gd name="T19" fmla="*/ 44 h 91"/>
                  <a:gd name="T20" fmla="*/ 36 w 72"/>
                  <a:gd name="T21" fmla="*/ 51 h 91"/>
                  <a:gd name="T22" fmla="*/ 41 w 72"/>
                  <a:gd name="T23" fmla="*/ 57 h 91"/>
                  <a:gd name="T24" fmla="*/ 45 w 72"/>
                  <a:gd name="T25" fmla="*/ 63 h 91"/>
                  <a:gd name="T26" fmla="*/ 49 w 72"/>
                  <a:gd name="T27" fmla="*/ 69 h 91"/>
                  <a:gd name="T28" fmla="*/ 54 w 72"/>
                  <a:gd name="T29" fmla="*/ 75 h 91"/>
                  <a:gd name="T30" fmla="*/ 58 w 72"/>
                  <a:gd name="T31" fmla="*/ 80 h 91"/>
                  <a:gd name="T32" fmla="*/ 63 w 72"/>
                  <a:gd name="T33" fmla="*/ 85 h 91"/>
                  <a:gd name="T34" fmla="*/ 68 w 72"/>
                  <a:gd name="T35" fmla="*/ 90 h 91"/>
                  <a:gd name="T36" fmla="*/ 71 w 72"/>
                  <a:gd name="T37" fmla="*/ 87 h 91"/>
                  <a:gd name="T38" fmla="*/ 66 w 72"/>
                  <a:gd name="T39" fmla="*/ 82 h 91"/>
                  <a:gd name="T40" fmla="*/ 61 w 72"/>
                  <a:gd name="T41" fmla="*/ 77 h 91"/>
                  <a:gd name="T42" fmla="*/ 57 w 72"/>
                  <a:gd name="T43" fmla="*/ 72 h 91"/>
                  <a:gd name="T44" fmla="*/ 52 w 72"/>
                  <a:gd name="T45" fmla="*/ 67 h 91"/>
                  <a:gd name="T46" fmla="*/ 48 w 72"/>
                  <a:gd name="T47" fmla="*/ 61 h 91"/>
                  <a:gd name="T48" fmla="*/ 43 w 72"/>
                  <a:gd name="T49" fmla="*/ 55 h 91"/>
                  <a:gd name="T50" fmla="*/ 39 w 72"/>
                  <a:gd name="T51" fmla="*/ 49 h 91"/>
                  <a:gd name="T52" fmla="*/ 35 w 72"/>
                  <a:gd name="T53" fmla="*/ 42 h 91"/>
                  <a:gd name="T54" fmla="*/ 31 w 72"/>
                  <a:gd name="T55" fmla="*/ 36 h 91"/>
                  <a:gd name="T56" fmla="*/ 27 w 72"/>
                  <a:gd name="T57" fmla="*/ 30 h 91"/>
                  <a:gd name="T58" fmla="*/ 23 w 72"/>
                  <a:gd name="T59" fmla="*/ 24 h 91"/>
                  <a:gd name="T60" fmla="*/ 19 w 72"/>
                  <a:gd name="T61" fmla="*/ 19 h 91"/>
                  <a:gd name="T62" fmla="*/ 15 w 72"/>
                  <a:gd name="T63" fmla="*/ 13 h 91"/>
                  <a:gd name="T64" fmla="*/ 11 w 72"/>
                  <a:gd name="T65" fmla="*/ 8 h 91"/>
                  <a:gd name="T66" fmla="*/ 7 w 72"/>
                  <a:gd name="T67" fmla="*/ 3 h 91"/>
                  <a:gd name="T68" fmla="*/ 3 w 72"/>
                  <a:gd name="T69" fmla="*/ 0 h 91"/>
                  <a:gd name="T70" fmla="*/ 0 w 72"/>
                  <a:gd name="T71" fmla="*/ 2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2" h="91">
                    <a:moveTo>
                      <a:pt x="0" y="2"/>
                    </a:moveTo>
                    <a:lnTo>
                      <a:pt x="0" y="2"/>
                    </a:lnTo>
                    <a:lnTo>
                      <a:pt x="5" y="6"/>
                    </a:lnTo>
                    <a:lnTo>
                      <a:pt x="9" y="10"/>
                    </a:lnTo>
                    <a:lnTo>
                      <a:pt x="12" y="15"/>
                    </a:lnTo>
                    <a:lnTo>
                      <a:pt x="17" y="21"/>
                    </a:lnTo>
                    <a:lnTo>
                      <a:pt x="21" y="26"/>
                    </a:lnTo>
                    <a:lnTo>
                      <a:pt x="24" y="32"/>
                    </a:lnTo>
                    <a:lnTo>
                      <a:pt x="28" y="38"/>
                    </a:lnTo>
                    <a:lnTo>
                      <a:pt x="32" y="44"/>
                    </a:lnTo>
                    <a:lnTo>
                      <a:pt x="36" y="51"/>
                    </a:lnTo>
                    <a:lnTo>
                      <a:pt x="41" y="57"/>
                    </a:lnTo>
                    <a:lnTo>
                      <a:pt x="45" y="63"/>
                    </a:lnTo>
                    <a:lnTo>
                      <a:pt x="49" y="69"/>
                    </a:lnTo>
                    <a:lnTo>
                      <a:pt x="54" y="75"/>
                    </a:lnTo>
                    <a:lnTo>
                      <a:pt x="58" y="80"/>
                    </a:lnTo>
                    <a:lnTo>
                      <a:pt x="63" y="85"/>
                    </a:lnTo>
                    <a:lnTo>
                      <a:pt x="68" y="90"/>
                    </a:lnTo>
                    <a:lnTo>
                      <a:pt x="71" y="87"/>
                    </a:lnTo>
                    <a:lnTo>
                      <a:pt x="66" y="82"/>
                    </a:lnTo>
                    <a:lnTo>
                      <a:pt x="61" y="77"/>
                    </a:lnTo>
                    <a:lnTo>
                      <a:pt x="57" y="72"/>
                    </a:lnTo>
                    <a:lnTo>
                      <a:pt x="52" y="67"/>
                    </a:lnTo>
                    <a:lnTo>
                      <a:pt x="48" y="61"/>
                    </a:lnTo>
                    <a:lnTo>
                      <a:pt x="43" y="55"/>
                    </a:lnTo>
                    <a:lnTo>
                      <a:pt x="39" y="49"/>
                    </a:lnTo>
                    <a:lnTo>
                      <a:pt x="35" y="42"/>
                    </a:lnTo>
                    <a:lnTo>
                      <a:pt x="31" y="36"/>
                    </a:lnTo>
                    <a:lnTo>
                      <a:pt x="27" y="30"/>
                    </a:lnTo>
                    <a:lnTo>
                      <a:pt x="23" y="24"/>
                    </a:lnTo>
                    <a:lnTo>
                      <a:pt x="19" y="19"/>
                    </a:lnTo>
                    <a:lnTo>
                      <a:pt x="15" y="13"/>
                    </a:lnTo>
                    <a:lnTo>
                      <a:pt x="11" y="8"/>
                    </a:lnTo>
                    <a:lnTo>
                      <a:pt x="7" y="3"/>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2" name="Freeform 150">
                <a:extLst>
                  <a:ext uri="{FF2B5EF4-FFF2-40B4-BE49-F238E27FC236}">
                    <a16:creationId xmlns:a16="http://schemas.microsoft.com/office/drawing/2014/main" id="{B63A8ACD-5AD7-C2B9-D90E-AC1279D0EED7}"/>
                  </a:ext>
                </a:extLst>
              </p:cNvPr>
              <p:cNvSpPr>
                <a:spLocks/>
              </p:cNvSpPr>
              <p:nvPr/>
            </p:nvSpPr>
            <p:spPr bwMode="auto">
              <a:xfrm>
                <a:off x="4216" y="2979"/>
                <a:ext cx="21" cy="23"/>
              </a:xfrm>
              <a:custGeom>
                <a:avLst/>
                <a:gdLst>
                  <a:gd name="T0" fmla="*/ 0 w 21"/>
                  <a:gd name="T1" fmla="*/ 2 h 23"/>
                  <a:gd name="T2" fmla="*/ 2 w 21"/>
                  <a:gd name="T3" fmla="*/ 5 h 23"/>
                  <a:gd name="T4" fmla="*/ 4 w 21"/>
                  <a:gd name="T5" fmla="*/ 8 h 23"/>
                  <a:gd name="T6" fmla="*/ 7 w 21"/>
                  <a:gd name="T7" fmla="*/ 10 h 23"/>
                  <a:gd name="T8" fmla="*/ 9 w 21"/>
                  <a:gd name="T9" fmla="*/ 13 h 23"/>
                  <a:gd name="T10" fmla="*/ 11 w 21"/>
                  <a:gd name="T11" fmla="*/ 15 h 23"/>
                  <a:gd name="T12" fmla="*/ 13 w 21"/>
                  <a:gd name="T13" fmla="*/ 18 h 23"/>
                  <a:gd name="T14" fmla="*/ 16 w 21"/>
                  <a:gd name="T15" fmla="*/ 20 h 23"/>
                  <a:gd name="T16" fmla="*/ 17 w 21"/>
                  <a:gd name="T17" fmla="*/ 22 h 23"/>
                  <a:gd name="T18" fmla="*/ 20 w 21"/>
                  <a:gd name="T19" fmla="*/ 20 h 23"/>
                  <a:gd name="T20" fmla="*/ 18 w 21"/>
                  <a:gd name="T21" fmla="*/ 17 h 23"/>
                  <a:gd name="T22" fmla="*/ 16 w 21"/>
                  <a:gd name="T23" fmla="*/ 15 h 23"/>
                  <a:gd name="T24" fmla="*/ 14 w 21"/>
                  <a:gd name="T25" fmla="*/ 12 h 23"/>
                  <a:gd name="T26" fmla="*/ 12 w 21"/>
                  <a:gd name="T27" fmla="*/ 10 h 23"/>
                  <a:gd name="T28" fmla="*/ 10 w 21"/>
                  <a:gd name="T29" fmla="*/ 8 h 23"/>
                  <a:gd name="T30" fmla="*/ 7 w 21"/>
                  <a:gd name="T31" fmla="*/ 5 h 23"/>
                  <a:gd name="T32" fmla="*/ 5 w 21"/>
                  <a:gd name="T33" fmla="*/ 2 h 23"/>
                  <a:gd name="T34" fmla="*/ 3 w 21"/>
                  <a:gd name="T35" fmla="*/ 0 h 23"/>
                  <a:gd name="T36" fmla="*/ 0 w 21"/>
                  <a:gd name="T37" fmla="*/ 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3">
                    <a:moveTo>
                      <a:pt x="0" y="2"/>
                    </a:moveTo>
                    <a:lnTo>
                      <a:pt x="2" y="5"/>
                    </a:lnTo>
                    <a:lnTo>
                      <a:pt x="4" y="8"/>
                    </a:lnTo>
                    <a:lnTo>
                      <a:pt x="7" y="10"/>
                    </a:lnTo>
                    <a:lnTo>
                      <a:pt x="9" y="13"/>
                    </a:lnTo>
                    <a:lnTo>
                      <a:pt x="11" y="15"/>
                    </a:lnTo>
                    <a:lnTo>
                      <a:pt x="13" y="18"/>
                    </a:lnTo>
                    <a:lnTo>
                      <a:pt x="16" y="20"/>
                    </a:lnTo>
                    <a:lnTo>
                      <a:pt x="17" y="22"/>
                    </a:lnTo>
                    <a:lnTo>
                      <a:pt x="20" y="20"/>
                    </a:lnTo>
                    <a:lnTo>
                      <a:pt x="18" y="17"/>
                    </a:lnTo>
                    <a:lnTo>
                      <a:pt x="16" y="15"/>
                    </a:lnTo>
                    <a:lnTo>
                      <a:pt x="14" y="12"/>
                    </a:lnTo>
                    <a:lnTo>
                      <a:pt x="12" y="10"/>
                    </a:lnTo>
                    <a:lnTo>
                      <a:pt x="10" y="8"/>
                    </a:lnTo>
                    <a:lnTo>
                      <a:pt x="7" y="5"/>
                    </a:lnTo>
                    <a:lnTo>
                      <a:pt x="5" y="2"/>
                    </a:lnTo>
                    <a:lnTo>
                      <a:pt x="3"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3" name="Freeform 151">
                <a:extLst>
                  <a:ext uri="{FF2B5EF4-FFF2-40B4-BE49-F238E27FC236}">
                    <a16:creationId xmlns:a16="http://schemas.microsoft.com/office/drawing/2014/main" id="{034CDBA7-F855-A1D2-22DB-4BAD626FAA25}"/>
                  </a:ext>
                </a:extLst>
              </p:cNvPr>
              <p:cNvSpPr>
                <a:spLocks/>
              </p:cNvSpPr>
              <p:nvPr/>
            </p:nvSpPr>
            <p:spPr bwMode="auto">
              <a:xfrm>
                <a:off x="4216" y="2978"/>
                <a:ext cx="17" cy="17"/>
              </a:xfrm>
              <a:custGeom>
                <a:avLst/>
                <a:gdLst>
                  <a:gd name="T0" fmla="*/ 16 w 17"/>
                  <a:gd name="T1" fmla="*/ 0 h 17"/>
                  <a:gd name="T2" fmla="*/ 10 w 17"/>
                  <a:gd name="T3" fmla="*/ 0 h 17"/>
                  <a:gd name="T4" fmla="*/ 5 w 17"/>
                  <a:gd name="T5" fmla="*/ 0 h 17"/>
                  <a:gd name="T6" fmla="*/ 0 w 17"/>
                  <a:gd name="T7" fmla="*/ 10 h 17"/>
                  <a:gd name="T8" fmla="*/ 0 w 17"/>
                  <a:gd name="T9" fmla="*/ 16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0"/>
                    </a:moveTo>
                    <a:lnTo>
                      <a:pt x="10" y="0"/>
                    </a:lnTo>
                    <a:lnTo>
                      <a:pt x="5" y="0"/>
                    </a:lnTo>
                    <a:lnTo>
                      <a:pt x="0" y="10"/>
                    </a:lnTo>
                    <a:lnTo>
                      <a:pt x="0" y="16"/>
                    </a:lnTo>
                    <a:lnTo>
                      <a:pt x="1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4" name="Freeform 152">
                <a:extLst>
                  <a:ext uri="{FF2B5EF4-FFF2-40B4-BE49-F238E27FC236}">
                    <a16:creationId xmlns:a16="http://schemas.microsoft.com/office/drawing/2014/main" id="{4A1D39A3-9B9C-8F33-97C0-4F9696BB5BF1}"/>
                  </a:ext>
                </a:extLst>
              </p:cNvPr>
              <p:cNvSpPr>
                <a:spLocks/>
              </p:cNvSpPr>
              <p:nvPr/>
            </p:nvSpPr>
            <p:spPr bwMode="auto">
              <a:xfrm>
                <a:off x="4360" y="2635"/>
                <a:ext cx="21" cy="28"/>
              </a:xfrm>
              <a:custGeom>
                <a:avLst/>
                <a:gdLst>
                  <a:gd name="T0" fmla="*/ 8 w 21"/>
                  <a:gd name="T1" fmla="*/ 1 h 28"/>
                  <a:gd name="T2" fmla="*/ 6 w 21"/>
                  <a:gd name="T3" fmla="*/ 3 h 28"/>
                  <a:gd name="T4" fmla="*/ 4 w 21"/>
                  <a:gd name="T5" fmla="*/ 6 h 28"/>
                  <a:gd name="T6" fmla="*/ 2 w 21"/>
                  <a:gd name="T7" fmla="*/ 9 h 28"/>
                  <a:gd name="T8" fmla="*/ 1 w 21"/>
                  <a:gd name="T9" fmla="*/ 13 h 28"/>
                  <a:gd name="T10" fmla="*/ 0 w 21"/>
                  <a:gd name="T11" fmla="*/ 16 h 28"/>
                  <a:gd name="T12" fmla="*/ 0 w 21"/>
                  <a:gd name="T13" fmla="*/ 19 h 28"/>
                  <a:gd name="T14" fmla="*/ 2 w 21"/>
                  <a:gd name="T15" fmla="*/ 23 h 28"/>
                  <a:gd name="T16" fmla="*/ 4 w 21"/>
                  <a:gd name="T17" fmla="*/ 25 h 28"/>
                  <a:gd name="T18" fmla="*/ 7 w 21"/>
                  <a:gd name="T19" fmla="*/ 27 h 28"/>
                  <a:gd name="T20" fmla="*/ 10 w 21"/>
                  <a:gd name="T21" fmla="*/ 27 h 28"/>
                  <a:gd name="T22" fmla="*/ 13 w 21"/>
                  <a:gd name="T23" fmla="*/ 26 h 28"/>
                  <a:gd name="T24" fmla="*/ 15 w 21"/>
                  <a:gd name="T25" fmla="*/ 24 h 28"/>
                  <a:gd name="T26" fmla="*/ 17 w 21"/>
                  <a:gd name="T27" fmla="*/ 22 h 28"/>
                  <a:gd name="T28" fmla="*/ 19 w 21"/>
                  <a:gd name="T29" fmla="*/ 19 h 28"/>
                  <a:gd name="T30" fmla="*/ 20 w 21"/>
                  <a:gd name="T31" fmla="*/ 16 h 28"/>
                  <a:gd name="T32" fmla="*/ 20 w 21"/>
                  <a:gd name="T33" fmla="*/ 14 h 28"/>
                  <a:gd name="T34" fmla="*/ 20 w 21"/>
                  <a:gd name="T35" fmla="*/ 11 h 28"/>
                  <a:gd name="T36" fmla="*/ 20 w 21"/>
                  <a:gd name="T37" fmla="*/ 8 h 28"/>
                  <a:gd name="T38" fmla="*/ 19 w 21"/>
                  <a:gd name="T39" fmla="*/ 5 h 28"/>
                  <a:gd name="T40" fmla="*/ 18 w 21"/>
                  <a:gd name="T41" fmla="*/ 3 h 28"/>
                  <a:gd name="T42" fmla="*/ 17 w 21"/>
                  <a:gd name="T43" fmla="*/ 1 h 28"/>
                  <a:gd name="T44" fmla="*/ 14 w 21"/>
                  <a:gd name="T45" fmla="*/ 0 h 28"/>
                  <a:gd name="T46" fmla="*/ 11 w 21"/>
                  <a:gd name="T47" fmla="*/ 0 h 28"/>
                  <a:gd name="T48" fmla="*/ 8 w 21"/>
                  <a:gd name="T49" fmla="*/ 1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8">
                    <a:moveTo>
                      <a:pt x="8" y="1"/>
                    </a:move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5" name="Freeform 153">
                <a:extLst>
                  <a:ext uri="{FF2B5EF4-FFF2-40B4-BE49-F238E27FC236}">
                    <a16:creationId xmlns:a16="http://schemas.microsoft.com/office/drawing/2014/main" id="{84CE9A54-842E-665D-6500-DE75A8B1A777}"/>
                  </a:ext>
                </a:extLst>
              </p:cNvPr>
              <p:cNvSpPr>
                <a:spLocks/>
              </p:cNvSpPr>
              <p:nvPr/>
            </p:nvSpPr>
            <p:spPr bwMode="auto">
              <a:xfrm>
                <a:off x="4360" y="2635"/>
                <a:ext cx="21" cy="28"/>
              </a:xfrm>
              <a:custGeom>
                <a:avLst/>
                <a:gdLst>
                  <a:gd name="T0" fmla="*/ 8 w 21"/>
                  <a:gd name="T1" fmla="*/ 1 h 28"/>
                  <a:gd name="T2" fmla="*/ 8 w 21"/>
                  <a:gd name="T3" fmla="*/ 1 h 28"/>
                  <a:gd name="T4" fmla="*/ 6 w 21"/>
                  <a:gd name="T5" fmla="*/ 3 h 28"/>
                  <a:gd name="T6" fmla="*/ 4 w 21"/>
                  <a:gd name="T7" fmla="*/ 6 h 28"/>
                  <a:gd name="T8" fmla="*/ 2 w 21"/>
                  <a:gd name="T9" fmla="*/ 9 h 28"/>
                  <a:gd name="T10" fmla="*/ 1 w 21"/>
                  <a:gd name="T11" fmla="*/ 13 h 28"/>
                  <a:gd name="T12" fmla="*/ 0 w 21"/>
                  <a:gd name="T13" fmla="*/ 16 h 28"/>
                  <a:gd name="T14" fmla="*/ 0 w 21"/>
                  <a:gd name="T15" fmla="*/ 19 h 28"/>
                  <a:gd name="T16" fmla="*/ 2 w 21"/>
                  <a:gd name="T17" fmla="*/ 23 h 28"/>
                  <a:gd name="T18" fmla="*/ 4 w 21"/>
                  <a:gd name="T19" fmla="*/ 25 h 28"/>
                  <a:gd name="T20" fmla="*/ 7 w 21"/>
                  <a:gd name="T21" fmla="*/ 27 h 28"/>
                  <a:gd name="T22" fmla="*/ 10 w 21"/>
                  <a:gd name="T23" fmla="*/ 27 h 28"/>
                  <a:gd name="T24" fmla="*/ 13 w 21"/>
                  <a:gd name="T25" fmla="*/ 26 h 28"/>
                  <a:gd name="T26" fmla="*/ 15 w 21"/>
                  <a:gd name="T27" fmla="*/ 24 h 28"/>
                  <a:gd name="T28" fmla="*/ 17 w 21"/>
                  <a:gd name="T29" fmla="*/ 22 h 28"/>
                  <a:gd name="T30" fmla="*/ 19 w 21"/>
                  <a:gd name="T31" fmla="*/ 19 h 28"/>
                  <a:gd name="T32" fmla="*/ 20 w 21"/>
                  <a:gd name="T33" fmla="*/ 16 h 28"/>
                  <a:gd name="T34" fmla="*/ 20 w 21"/>
                  <a:gd name="T35" fmla="*/ 14 h 28"/>
                  <a:gd name="T36" fmla="*/ 20 w 21"/>
                  <a:gd name="T37" fmla="*/ 11 h 28"/>
                  <a:gd name="T38" fmla="*/ 20 w 21"/>
                  <a:gd name="T39" fmla="*/ 8 h 28"/>
                  <a:gd name="T40" fmla="*/ 19 w 21"/>
                  <a:gd name="T41" fmla="*/ 5 h 28"/>
                  <a:gd name="T42" fmla="*/ 18 w 21"/>
                  <a:gd name="T43" fmla="*/ 3 h 28"/>
                  <a:gd name="T44" fmla="*/ 17 w 21"/>
                  <a:gd name="T45" fmla="*/ 1 h 28"/>
                  <a:gd name="T46" fmla="*/ 14 w 21"/>
                  <a:gd name="T47" fmla="*/ 0 h 28"/>
                  <a:gd name="T48" fmla="*/ 11 w 21"/>
                  <a:gd name="T49" fmla="*/ 0 h 28"/>
                  <a:gd name="T50" fmla="*/ 8 w 21"/>
                  <a:gd name="T51" fmla="*/ 1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 h="28">
                    <a:moveTo>
                      <a:pt x="8" y="1"/>
                    </a:moveTo>
                    <a:lnTo>
                      <a:pt x="8" y="1"/>
                    </a:lnTo>
                    <a:lnTo>
                      <a:pt x="6" y="3"/>
                    </a:lnTo>
                    <a:lnTo>
                      <a:pt x="4" y="6"/>
                    </a:lnTo>
                    <a:lnTo>
                      <a:pt x="2" y="9"/>
                    </a:lnTo>
                    <a:lnTo>
                      <a:pt x="1" y="13"/>
                    </a:lnTo>
                    <a:lnTo>
                      <a:pt x="0" y="16"/>
                    </a:lnTo>
                    <a:lnTo>
                      <a:pt x="0" y="19"/>
                    </a:lnTo>
                    <a:lnTo>
                      <a:pt x="2" y="23"/>
                    </a:lnTo>
                    <a:lnTo>
                      <a:pt x="4" y="25"/>
                    </a:lnTo>
                    <a:lnTo>
                      <a:pt x="7" y="27"/>
                    </a:lnTo>
                    <a:lnTo>
                      <a:pt x="10" y="27"/>
                    </a:lnTo>
                    <a:lnTo>
                      <a:pt x="13" y="26"/>
                    </a:lnTo>
                    <a:lnTo>
                      <a:pt x="15" y="24"/>
                    </a:lnTo>
                    <a:lnTo>
                      <a:pt x="17" y="22"/>
                    </a:lnTo>
                    <a:lnTo>
                      <a:pt x="19" y="19"/>
                    </a:lnTo>
                    <a:lnTo>
                      <a:pt x="20" y="16"/>
                    </a:lnTo>
                    <a:lnTo>
                      <a:pt x="20" y="14"/>
                    </a:lnTo>
                    <a:lnTo>
                      <a:pt x="20" y="11"/>
                    </a:lnTo>
                    <a:lnTo>
                      <a:pt x="20" y="8"/>
                    </a:lnTo>
                    <a:lnTo>
                      <a:pt x="19" y="5"/>
                    </a:lnTo>
                    <a:lnTo>
                      <a:pt x="18" y="3"/>
                    </a:lnTo>
                    <a:lnTo>
                      <a:pt x="17" y="1"/>
                    </a:lnTo>
                    <a:lnTo>
                      <a:pt x="14" y="0"/>
                    </a:lnTo>
                    <a:lnTo>
                      <a:pt x="11" y="0"/>
                    </a:lnTo>
                    <a:lnTo>
                      <a:pt x="8"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6" name="Freeform 154">
                <a:extLst>
                  <a:ext uri="{FF2B5EF4-FFF2-40B4-BE49-F238E27FC236}">
                    <a16:creationId xmlns:a16="http://schemas.microsoft.com/office/drawing/2014/main" id="{B4F6F023-8024-5085-AB7D-D394DC47A566}"/>
                  </a:ext>
                </a:extLst>
              </p:cNvPr>
              <p:cNvSpPr>
                <a:spLocks/>
              </p:cNvSpPr>
              <p:nvPr/>
            </p:nvSpPr>
            <p:spPr bwMode="auto">
              <a:xfrm>
                <a:off x="4369" y="3085"/>
                <a:ext cx="17" cy="42"/>
              </a:xfrm>
              <a:custGeom>
                <a:avLst/>
                <a:gdLst>
                  <a:gd name="T0" fmla="*/ 8 w 17"/>
                  <a:gd name="T1" fmla="*/ 5 h 42"/>
                  <a:gd name="T2" fmla="*/ 2 w 17"/>
                  <a:gd name="T3" fmla="*/ 6 h 42"/>
                  <a:gd name="T4" fmla="*/ 6 w 17"/>
                  <a:gd name="T5" fmla="*/ 10 h 42"/>
                  <a:gd name="T6" fmla="*/ 8 w 17"/>
                  <a:gd name="T7" fmla="*/ 14 h 42"/>
                  <a:gd name="T8" fmla="*/ 8 w 17"/>
                  <a:gd name="T9" fmla="*/ 19 h 42"/>
                  <a:gd name="T10" fmla="*/ 6 w 17"/>
                  <a:gd name="T11" fmla="*/ 22 h 42"/>
                  <a:gd name="T12" fmla="*/ 4 w 17"/>
                  <a:gd name="T13" fmla="*/ 27 h 42"/>
                  <a:gd name="T14" fmla="*/ 4 w 17"/>
                  <a:gd name="T15" fmla="*/ 32 h 42"/>
                  <a:gd name="T16" fmla="*/ 2 w 17"/>
                  <a:gd name="T17" fmla="*/ 37 h 42"/>
                  <a:gd name="T18" fmla="*/ 4 w 17"/>
                  <a:gd name="T19" fmla="*/ 41 h 42"/>
                  <a:gd name="T20" fmla="*/ 12 w 17"/>
                  <a:gd name="T21" fmla="*/ 41 h 42"/>
                  <a:gd name="T22" fmla="*/ 10 w 17"/>
                  <a:gd name="T23" fmla="*/ 37 h 42"/>
                  <a:gd name="T24" fmla="*/ 12 w 17"/>
                  <a:gd name="T25" fmla="*/ 32 h 42"/>
                  <a:gd name="T26" fmla="*/ 12 w 17"/>
                  <a:gd name="T27" fmla="*/ 28 h 42"/>
                  <a:gd name="T28" fmla="*/ 14 w 17"/>
                  <a:gd name="T29" fmla="*/ 23 h 42"/>
                  <a:gd name="T30" fmla="*/ 16 w 17"/>
                  <a:gd name="T31" fmla="*/ 19 h 42"/>
                  <a:gd name="T32" fmla="*/ 16 w 17"/>
                  <a:gd name="T33" fmla="*/ 14 h 42"/>
                  <a:gd name="T34" fmla="*/ 12 w 17"/>
                  <a:gd name="T35" fmla="*/ 9 h 42"/>
                  <a:gd name="T36" fmla="*/ 8 w 17"/>
                  <a:gd name="T37" fmla="*/ 4 h 42"/>
                  <a:gd name="T38" fmla="*/ 0 w 17"/>
                  <a:gd name="T39" fmla="*/ 5 h 42"/>
                  <a:gd name="T40" fmla="*/ 8 w 17"/>
                  <a:gd name="T41" fmla="*/ 4 h 42"/>
                  <a:gd name="T42" fmla="*/ 0 w 17"/>
                  <a:gd name="T43" fmla="*/ 0 h 42"/>
                  <a:gd name="T44" fmla="*/ 0 w 17"/>
                  <a:gd name="T45" fmla="*/ 5 h 42"/>
                  <a:gd name="T46" fmla="*/ 8 w 17"/>
                  <a:gd name="T47" fmla="*/ 5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2">
                    <a:moveTo>
                      <a:pt x="8" y="5"/>
                    </a:moveTo>
                    <a:lnTo>
                      <a:pt x="2" y="6"/>
                    </a:lnTo>
                    <a:lnTo>
                      <a:pt x="6" y="10"/>
                    </a:lnTo>
                    <a:lnTo>
                      <a:pt x="8" y="14"/>
                    </a:lnTo>
                    <a:lnTo>
                      <a:pt x="8" y="19"/>
                    </a:lnTo>
                    <a:lnTo>
                      <a:pt x="6" y="22"/>
                    </a:lnTo>
                    <a:lnTo>
                      <a:pt x="4" y="27"/>
                    </a:lnTo>
                    <a:lnTo>
                      <a:pt x="4" y="32"/>
                    </a:lnTo>
                    <a:lnTo>
                      <a:pt x="2" y="37"/>
                    </a:lnTo>
                    <a:lnTo>
                      <a:pt x="4" y="41"/>
                    </a:lnTo>
                    <a:lnTo>
                      <a:pt x="12" y="41"/>
                    </a:lnTo>
                    <a:lnTo>
                      <a:pt x="10" y="37"/>
                    </a:lnTo>
                    <a:lnTo>
                      <a:pt x="12" y="32"/>
                    </a:lnTo>
                    <a:lnTo>
                      <a:pt x="12" y="28"/>
                    </a:lnTo>
                    <a:lnTo>
                      <a:pt x="14" y="23"/>
                    </a:lnTo>
                    <a:lnTo>
                      <a:pt x="16" y="19"/>
                    </a:lnTo>
                    <a:lnTo>
                      <a:pt x="16" y="14"/>
                    </a:lnTo>
                    <a:lnTo>
                      <a:pt x="12" y="9"/>
                    </a:lnTo>
                    <a:lnTo>
                      <a:pt x="8" y="4"/>
                    </a:lnTo>
                    <a:lnTo>
                      <a:pt x="0" y="5"/>
                    </a:lnTo>
                    <a:lnTo>
                      <a:pt x="8" y="4"/>
                    </a:lnTo>
                    <a:lnTo>
                      <a:pt x="0" y="0"/>
                    </a:lnTo>
                    <a:lnTo>
                      <a:pt x="0" y="5"/>
                    </a:lnTo>
                    <a:lnTo>
                      <a:pt x="8" y="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7" name="Freeform 155">
                <a:extLst>
                  <a:ext uri="{FF2B5EF4-FFF2-40B4-BE49-F238E27FC236}">
                    <a16:creationId xmlns:a16="http://schemas.microsoft.com/office/drawing/2014/main" id="{8A879AF4-7566-48E0-D973-F0F4A6781528}"/>
                  </a:ext>
                </a:extLst>
              </p:cNvPr>
              <p:cNvSpPr>
                <a:spLocks/>
              </p:cNvSpPr>
              <p:nvPr/>
            </p:nvSpPr>
            <p:spPr bwMode="auto">
              <a:xfrm>
                <a:off x="4367" y="3090"/>
                <a:ext cx="17" cy="44"/>
              </a:xfrm>
              <a:custGeom>
                <a:avLst/>
                <a:gdLst>
                  <a:gd name="T0" fmla="*/ 6 w 17"/>
                  <a:gd name="T1" fmla="*/ 36 h 44"/>
                  <a:gd name="T2" fmla="*/ 11 w 17"/>
                  <a:gd name="T3" fmla="*/ 34 h 44"/>
                  <a:gd name="T4" fmla="*/ 8 w 17"/>
                  <a:gd name="T5" fmla="*/ 31 h 44"/>
                  <a:gd name="T6" fmla="*/ 6 w 17"/>
                  <a:gd name="T7" fmla="*/ 27 h 44"/>
                  <a:gd name="T8" fmla="*/ 4 w 17"/>
                  <a:gd name="T9" fmla="*/ 23 h 44"/>
                  <a:gd name="T10" fmla="*/ 6 w 17"/>
                  <a:gd name="T11" fmla="*/ 19 h 44"/>
                  <a:gd name="T12" fmla="*/ 6 w 17"/>
                  <a:gd name="T13" fmla="*/ 14 h 44"/>
                  <a:gd name="T14" fmla="*/ 8 w 17"/>
                  <a:gd name="T15" fmla="*/ 10 h 44"/>
                  <a:gd name="T16" fmla="*/ 9 w 17"/>
                  <a:gd name="T17" fmla="*/ 4 h 44"/>
                  <a:gd name="T18" fmla="*/ 9 w 17"/>
                  <a:gd name="T19" fmla="*/ 0 h 44"/>
                  <a:gd name="T20" fmla="*/ 3 w 17"/>
                  <a:gd name="T21" fmla="*/ 0 h 44"/>
                  <a:gd name="T22" fmla="*/ 3 w 17"/>
                  <a:gd name="T23" fmla="*/ 4 h 44"/>
                  <a:gd name="T24" fmla="*/ 1 w 17"/>
                  <a:gd name="T25" fmla="*/ 9 h 44"/>
                  <a:gd name="T26" fmla="*/ 0 w 17"/>
                  <a:gd name="T27" fmla="*/ 14 h 44"/>
                  <a:gd name="T28" fmla="*/ 0 w 17"/>
                  <a:gd name="T29" fmla="*/ 19 h 44"/>
                  <a:gd name="T30" fmla="*/ 0 w 17"/>
                  <a:gd name="T31" fmla="*/ 23 h 44"/>
                  <a:gd name="T32" fmla="*/ 0 w 17"/>
                  <a:gd name="T33" fmla="*/ 28 h 44"/>
                  <a:gd name="T34" fmla="*/ 1 w 17"/>
                  <a:gd name="T35" fmla="*/ 33 h 44"/>
                  <a:gd name="T36" fmla="*/ 6 w 17"/>
                  <a:gd name="T37" fmla="*/ 37 h 44"/>
                  <a:gd name="T38" fmla="*/ 12 w 17"/>
                  <a:gd name="T39" fmla="*/ 36 h 44"/>
                  <a:gd name="T40" fmla="*/ 6 w 17"/>
                  <a:gd name="T41" fmla="*/ 37 h 44"/>
                  <a:gd name="T42" fmla="*/ 16 w 17"/>
                  <a:gd name="T43" fmla="*/ 43 h 44"/>
                  <a:gd name="T44" fmla="*/ 12 w 17"/>
                  <a:gd name="T45" fmla="*/ 36 h 44"/>
                  <a:gd name="T46" fmla="*/ 6 w 17"/>
                  <a:gd name="T47" fmla="*/ 36 h 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44">
                    <a:moveTo>
                      <a:pt x="6" y="36"/>
                    </a:moveTo>
                    <a:lnTo>
                      <a:pt x="11" y="34"/>
                    </a:lnTo>
                    <a:lnTo>
                      <a:pt x="8" y="31"/>
                    </a:lnTo>
                    <a:lnTo>
                      <a:pt x="6" y="27"/>
                    </a:lnTo>
                    <a:lnTo>
                      <a:pt x="4" y="23"/>
                    </a:lnTo>
                    <a:lnTo>
                      <a:pt x="6" y="19"/>
                    </a:lnTo>
                    <a:lnTo>
                      <a:pt x="6" y="14"/>
                    </a:lnTo>
                    <a:lnTo>
                      <a:pt x="8" y="10"/>
                    </a:lnTo>
                    <a:lnTo>
                      <a:pt x="9" y="4"/>
                    </a:lnTo>
                    <a:lnTo>
                      <a:pt x="9" y="0"/>
                    </a:lnTo>
                    <a:lnTo>
                      <a:pt x="3" y="0"/>
                    </a:lnTo>
                    <a:lnTo>
                      <a:pt x="3" y="4"/>
                    </a:lnTo>
                    <a:lnTo>
                      <a:pt x="1" y="9"/>
                    </a:lnTo>
                    <a:lnTo>
                      <a:pt x="0" y="14"/>
                    </a:lnTo>
                    <a:lnTo>
                      <a:pt x="0" y="19"/>
                    </a:lnTo>
                    <a:lnTo>
                      <a:pt x="0" y="23"/>
                    </a:lnTo>
                    <a:lnTo>
                      <a:pt x="0" y="28"/>
                    </a:lnTo>
                    <a:lnTo>
                      <a:pt x="1" y="33"/>
                    </a:lnTo>
                    <a:lnTo>
                      <a:pt x="6" y="37"/>
                    </a:lnTo>
                    <a:lnTo>
                      <a:pt x="12" y="36"/>
                    </a:lnTo>
                    <a:lnTo>
                      <a:pt x="6" y="37"/>
                    </a:lnTo>
                    <a:lnTo>
                      <a:pt x="16" y="43"/>
                    </a:lnTo>
                    <a:lnTo>
                      <a:pt x="12" y="36"/>
                    </a:lnTo>
                    <a:lnTo>
                      <a:pt x="6" y="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8" name="Freeform 156">
                <a:extLst>
                  <a:ext uri="{FF2B5EF4-FFF2-40B4-BE49-F238E27FC236}">
                    <a16:creationId xmlns:a16="http://schemas.microsoft.com/office/drawing/2014/main" id="{E2849394-5DEB-2C05-9AC6-402A7AAC3BE2}"/>
                  </a:ext>
                </a:extLst>
              </p:cNvPr>
              <p:cNvSpPr>
                <a:spLocks/>
              </p:cNvSpPr>
              <p:nvPr/>
            </p:nvSpPr>
            <p:spPr bwMode="auto">
              <a:xfrm>
                <a:off x="4038" y="2666"/>
                <a:ext cx="78" cy="170"/>
              </a:xfrm>
              <a:custGeom>
                <a:avLst/>
                <a:gdLst>
                  <a:gd name="T0" fmla="*/ 3 w 78"/>
                  <a:gd name="T1" fmla="*/ 0 h 170"/>
                  <a:gd name="T2" fmla="*/ 3 w 78"/>
                  <a:gd name="T3" fmla="*/ 0 h 170"/>
                  <a:gd name="T4" fmla="*/ 1 w 78"/>
                  <a:gd name="T5" fmla="*/ 9 h 170"/>
                  <a:gd name="T6" fmla="*/ 0 w 78"/>
                  <a:gd name="T7" fmla="*/ 20 h 170"/>
                  <a:gd name="T8" fmla="*/ 1 w 78"/>
                  <a:gd name="T9" fmla="*/ 31 h 170"/>
                  <a:gd name="T10" fmla="*/ 4 w 78"/>
                  <a:gd name="T11" fmla="*/ 42 h 170"/>
                  <a:gd name="T12" fmla="*/ 8 w 78"/>
                  <a:gd name="T13" fmla="*/ 54 h 170"/>
                  <a:gd name="T14" fmla="*/ 13 w 78"/>
                  <a:gd name="T15" fmla="*/ 66 h 170"/>
                  <a:gd name="T16" fmla="*/ 19 w 78"/>
                  <a:gd name="T17" fmla="*/ 78 h 170"/>
                  <a:gd name="T18" fmla="*/ 25 w 78"/>
                  <a:gd name="T19" fmla="*/ 90 h 170"/>
                  <a:gd name="T20" fmla="*/ 33 w 78"/>
                  <a:gd name="T21" fmla="*/ 102 h 170"/>
                  <a:gd name="T22" fmla="*/ 40 w 78"/>
                  <a:gd name="T23" fmla="*/ 113 h 170"/>
                  <a:gd name="T24" fmla="*/ 47 w 78"/>
                  <a:gd name="T25" fmla="*/ 125 h 170"/>
                  <a:gd name="T26" fmla="*/ 55 w 78"/>
                  <a:gd name="T27" fmla="*/ 135 h 170"/>
                  <a:gd name="T28" fmla="*/ 61 w 78"/>
                  <a:gd name="T29" fmla="*/ 145 h 170"/>
                  <a:gd name="T30" fmla="*/ 67 w 78"/>
                  <a:gd name="T31" fmla="*/ 154 h 170"/>
                  <a:gd name="T32" fmla="*/ 72 w 78"/>
                  <a:gd name="T33" fmla="*/ 162 h 170"/>
                  <a:gd name="T34" fmla="*/ 77 w 78"/>
                  <a:gd name="T35" fmla="*/ 169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8" h="170">
                    <a:moveTo>
                      <a:pt x="3" y="0"/>
                    </a:moveTo>
                    <a:lnTo>
                      <a:pt x="3" y="0"/>
                    </a:lnTo>
                    <a:lnTo>
                      <a:pt x="1" y="9"/>
                    </a:lnTo>
                    <a:lnTo>
                      <a:pt x="0" y="20"/>
                    </a:lnTo>
                    <a:lnTo>
                      <a:pt x="1" y="31"/>
                    </a:lnTo>
                    <a:lnTo>
                      <a:pt x="4" y="42"/>
                    </a:lnTo>
                    <a:lnTo>
                      <a:pt x="8" y="54"/>
                    </a:lnTo>
                    <a:lnTo>
                      <a:pt x="13" y="66"/>
                    </a:lnTo>
                    <a:lnTo>
                      <a:pt x="19" y="78"/>
                    </a:lnTo>
                    <a:lnTo>
                      <a:pt x="25" y="90"/>
                    </a:lnTo>
                    <a:lnTo>
                      <a:pt x="33" y="102"/>
                    </a:lnTo>
                    <a:lnTo>
                      <a:pt x="40" y="113"/>
                    </a:lnTo>
                    <a:lnTo>
                      <a:pt x="47" y="125"/>
                    </a:lnTo>
                    <a:lnTo>
                      <a:pt x="55" y="135"/>
                    </a:lnTo>
                    <a:lnTo>
                      <a:pt x="61" y="145"/>
                    </a:lnTo>
                    <a:lnTo>
                      <a:pt x="67" y="154"/>
                    </a:lnTo>
                    <a:lnTo>
                      <a:pt x="72" y="162"/>
                    </a:lnTo>
                    <a:lnTo>
                      <a:pt x="77" y="16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9" name="Freeform 157">
                <a:extLst>
                  <a:ext uri="{FF2B5EF4-FFF2-40B4-BE49-F238E27FC236}">
                    <a16:creationId xmlns:a16="http://schemas.microsoft.com/office/drawing/2014/main" id="{B43C078B-AEE0-5D5A-E561-FD1358368EB5}"/>
                  </a:ext>
                </a:extLst>
              </p:cNvPr>
              <p:cNvSpPr>
                <a:spLocks/>
              </p:cNvSpPr>
              <p:nvPr/>
            </p:nvSpPr>
            <p:spPr bwMode="auto">
              <a:xfrm>
                <a:off x="4606" y="2652"/>
                <a:ext cx="77" cy="191"/>
              </a:xfrm>
              <a:custGeom>
                <a:avLst/>
                <a:gdLst>
                  <a:gd name="T0" fmla="*/ 66 w 77"/>
                  <a:gd name="T1" fmla="*/ 0 h 191"/>
                  <a:gd name="T2" fmla="*/ 66 w 77"/>
                  <a:gd name="T3" fmla="*/ 0 h 191"/>
                  <a:gd name="T4" fmla="*/ 71 w 77"/>
                  <a:gd name="T5" fmla="*/ 19 h 191"/>
                  <a:gd name="T6" fmla="*/ 75 w 77"/>
                  <a:gd name="T7" fmla="*/ 37 h 191"/>
                  <a:gd name="T8" fmla="*/ 76 w 77"/>
                  <a:gd name="T9" fmla="*/ 52 h 191"/>
                  <a:gd name="T10" fmla="*/ 76 w 77"/>
                  <a:gd name="T11" fmla="*/ 66 h 191"/>
                  <a:gd name="T12" fmla="*/ 74 w 77"/>
                  <a:gd name="T13" fmla="*/ 78 h 191"/>
                  <a:gd name="T14" fmla="*/ 71 w 77"/>
                  <a:gd name="T15" fmla="*/ 89 h 191"/>
                  <a:gd name="T16" fmla="*/ 66 w 77"/>
                  <a:gd name="T17" fmla="*/ 100 h 191"/>
                  <a:gd name="T18" fmla="*/ 61 w 77"/>
                  <a:gd name="T19" fmla="*/ 110 h 191"/>
                  <a:gd name="T20" fmla="*/ 54 w 77"/>
                  <a:gd name="T21" fmla="*/ 119 h 191"/>
                  <a:gd name="T22" fmla="*/ 48 w 77"/>
                  <a:gd name="T23" fmla="*/ 128 h 191"/>
                  <a:gd name="T24" fmla="*/ 40 w 77"/>
                  <a:gd name="T25" fmla="*/ 137 h 191"/>
                  <a:gd name="T26" fmla="*/ 32 w 77"/>
                  <a:gd name="T27" fmla="*/ 147 h 191"/>
                  <a:gd name="T28" fmla="*/ 24 w 77"/>
                  <a:gd name="T29" fmla="*/ 156 h 191"/>
                  <a:gd name="T30" fmla="*/ 16 w 77"/>
                  <a:gd name="T31" fmla="*/ 166 h 191"/>
                  <a:gd name="T32" fmla="*/ 8 w 77"/>
                  <a:gd name="T33" fmla="*/ 178 h 191"/>
                  <a:gd name="T34" fmla="*/ 0 w 77"/>
                  <a:gd name="T35" fmla="*/ 190 h 1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7" h="191">
                    <a:moveTo>
                      <a:pt x="66" y="0"/>
                    </a:moveTo>
                    <a:lnTo>
                      <a:pt x="66" y="0"/>
                    </a:lnTo>
                    <a:lnTo>
                      <a:pt x="71" y="19"/>
                    </a:lnTo>
                    <a:lnTo>
                      <a:pt x="75" y="37"/>
                    </a:lnTo>
                    <a:lnTo>
                      <a:pt x="76" y="52"/>
                    </a:lnTo>
                    <a:lnTo>
                      <a:pt x="76" y="66"/>
                    </a:lnTo>
                    <a:lnTo>
                      <a:pt x="74" y="78"/>
                    </a:lnTo>
                    <a:lnTo>
                      <a:pt x="71" y="89"/>
                    </a:lnTo>
                    <a:lnTo>
                      <a:pt x="66" y="100"/>
                    </a:lnTo>
                    <a:lnTo>
                      <a:pt x="61" y="110"/>
                    </a:lnTo>
                    <a:lnTo>
                      <a:pt x="54" y="119"/>
                    </a:lnTo>
                    <a:lnTo>
                      <a:pt x="48" y="128"/>
                    </a:lnTo>
                    <a:lnTo>
                      <a:pt x="40" y="137"/>
                    </a:lnTo>
                    <a:lnTo>
                      <a:pt x="32" y="147"/>
                    </a:lnTo>
                    <a:lnTo>
                      <a:pt x="24" y="156"/>
                    </a:lnTo>
                    <a:lnTo>
                      <a:pt x="16" y="166"/>
                    </a:lnTo>
                    <a:lnTo>
                      <a:pt x="8" y="178"/>
                    </a:lnTo>
                    <a:lnTo>
                      <a:pt x="0" y="19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0" name="Freeform 158">
                <a:extLst>
                  <a:ext uri="{FF2B5EF4-FFF2-40B4-BE49-F238E27FC236}">
                    <a16:creationId xmlns:a16="http://schemas.microsoft.com/office/drawing/2014/main" id="{2E25D3D5-9FA7-B792-4641-564A5E9FB9F4}"/>
                  </a:ext>
                </a:extLst>
              </p:cNvPr>
              <p:cNvSpPr>
                <a:spLocks/>
              </p:cNvSpPr>
              <p:nvPr/>
            </p:nvSpPr>
            <p:spPr bwMode="auto">
              <a:xfrm>
                <a:off x="4239" y="3006"/>
                <a:ext cx="231" cy="141"/>
              </a:xfrm>
              <a:custGeom>
                <a:avLst/>
                <a:gdLst>
                  <a:gd name="T0" fmla="*/ 0 w 231"/>
                  <a:gd name="T1" fmla="*/ 0 h 141"/>
                  <a:gd name="T2" fmla="*/ 0 w 231"/>
                  <a:gd name="T3" fmla="*/ 0 h 141"/>
                  <a:gd name="T4" fmla="*/ 7 w 231"/>
                  <a:gd name="T5" fmla="*/ 8 h 141"/>
                  <a:gd name="T6" fmla="*/ 13 w 231"/>
                  <a:gd name="T7" fmla="*/ 15 h 141"/>
                  <a:gd name="T8" fmla="*/ 19 w 231"/>
                  <a:gd name="T9" fmla="*/ 23 h 141"/>
                  <a:gd name="T10" fmla="*/ 25 w 231"/>
                  <a:gd name="T11" fmla="*/ 31 h 141"/>
                  <a:gd name="T12" fmla="*/ 30 w 231"/>
                  <a:gd name="T13" fmla="*/ 39 h 141"/>
                  <a:gd name="T14" fmla="*/ 35 w 231"/>
                  <a:gd name="T15" fmla="*/ 47 h 141"/>
                  <a:gd name="T16" fmla="*/ 41 w 231"/>
                  <a:gd name="T17" fmla="*/ 54 h 141"/>
                  <a:gd name="T18" fmla="*/ 47 w 231"/>
                  <a:gd name="T19" fmla="*/ 62 h 141"/>
                  <a:gd name="T20" fmla="*/ 53 w 231"/>
                  <a:gd name="T21" fmla="*/ 69 h 141"/>
                  <a:gd name="T22" fmla="*/ 60 w 231"/>
                  <a:gd name="T23" fmla="*/ 77 h 141"/>
                  <a:gd name="T24" fmla="*/ 69 w 231"/>
                  <a:gd name="T25" fmla="*/ 84 h 141"/>
                  <a:gd name="T26" fmla="*/ 78 w 231"/>
                  <a:gd name="T27" fmla="*/ 91 h 141"/>
                  <a:gd name="T28" fmla="*/ 88 w 231"/>
                  <a:gd name="T29" fmla="*/ 98 h 141"/>
                  <a:gd name="T30" fmla="*/ 100 w 231"/>
                  <a:gd name="T31" fmla="*/ 105 h 141"/>
                  <a:gd name="T32" fmla="*/ 114 w 231"/>
                  <a:gd name="T33" fmla="*/ 112 h 141"/>
                  <a:gd name="T34" fmla="*/ 129 w 231"/>
                  <a:gd name="T35" fmla="*/ 118 h 141"/>
                  <a:gd name="T36" fmla="*/ 131 w 231"/>
                  <a:gd name="T37" fmla="*/ 120 h 141"/>
                  <a:gd name="T38" fmla="*/ 132 w 231"/>
                  <a:gd name="T39" fmla="*/ 122 h 141"/>
                  <a:gd name="T40" fmla="*/ 133 w 231"/>
                  <a:gd name="T41" fmla="*/ 124 h 141"/>
                  <a:gd name="T42" fmla="*/ 134 w 231"/>
                  <a:gd name="T43" fmla="*/ 127 h 141"/>
                  <a:gd name="T44" fmla="*/ 134 w 231"/>
                  <a:gd name="T45" fmla="*/ 130 h 141"/>
                  <a:gd name="T46" fmla="*/ 134 w 231"/>
                  <a:gd name="T47" fmla="*/ 133 h 141"/>
                  <a:gd name="T48" fmla="*/ 134 w 231"/>
                  <a:gd name="T49" fmla="*/ 137 h 141"/>
                  <a:gd name="T50" fmla="*/ 134 w 231"/>
                  <a:gd name="T51" fmla="*/ 140 h 141"/>
                  <a:gd name="T52" fmla="*/ 134 w 231"/>
                  <a:gd name="T53" fmla="*/ 138 h 141"/>
                  <a:gd name="T54" fmla="*/ 133 w 231"/>
                  <a:gd name="T55" fmla="*/ 135 h 141"/>
                  <a:gd name="T56" fmla="*/ 133 w 231"/>
                  <a:gd name="T57" fmla="*/ 132 h 141"/>
                  <a:gd name="T58" fmla="*/ 133 w 231"/>
                  <a:gd name="T59" fmla="*/ 128 h 141"/>
                  <a:gd name="T60" fmla="*/ 133 w 231"/>
                  <a:gd name="T61" fmla="*/ 125 h 141"/>
                  <a:gd name="T62" fmla="*/ 133 w 231"/>
                  <a:gd name="T63" fmla="*/ 122 h 141"/>
                  <a:gd name="T64" fmla="*/ 134 w 231"/>
                  <a:gd name="T65" fmla="*/ 120 h 141"/>
                  <a:gd name="T66" fmla="*/ 135 w 231"/>
                  <a:gd name="T67" fmla="*/ 118 h 141"/>
                  <a:gd name="T68" fmla="*/ 139 w 231"/>
                  <a:gd name="T69" fmla="*/ 116 h 141"/>
                  <a:gd name="T70" fmla="*/ 144 w 231"/>
                  <a:gd name="T71" fmla="*/ 113 h 141"/>
                  <a:gd name="T72" fmla="*/ 150 w 231"/>
                  <a:gd name="T73" fmla="*/ 111 h 141"/>
                  <a:gd name="T74" fmla="*/ 156 w 231"/>
                  <a:gd name="T75" fmla="*/ 108 h 141"/>
                  <a:gd name="T76" fmla="*/ 163 w 231"/>
                  <a:gd name="T77" fmla="*/ 105 h 141"/>
                  <a:gd name="T78" fmla="*/ 170 w 231"/>
                  <a:gd name="T79" fmla="*/ 102 h 141"/>
                  <a:gd name="T80" fmla="*/ 177 w 231"/>
                  <a:gd name="T81" fmla="*/ 98 h 141"/>
                  <a:gd name="T82" fmla="*/ 182 w 231"/>
                  <a:gd name="T83" fmla="*/ 94 h 141"/>
                  <a:gd name="T84" fmla="*/ 189 w 231"/>
                  <a:gd name="T85" fmla="*/ 88 h 141"/>
                  <a:gd name="T86" fmla="*/ 195 w 231"/>
                  <a:gd name="T87" fmla="*/ 82 h 141"/>
                  <a:gd name="T88" fmla="*/ 202 w 231"/>
                  <a:gd name="T89" fmla="*/ 77 h 141"/>
                  <a:gd name="T90" fmla="*/ 207 w 231"/>
                  <a:gd name="T91" fmla="*/ 70 h 141"/>
                  <a:gd name="T92" fmla="*/ 212 w 231"/>
                  <a:gd name="T93" fmla="*/ 64 h 141"/>
                  <a:gd name="T94" fmla="*/ 218 w 231"/>
                  <a:gd name="T95" fmla="*/ 58 h 141"/>
                  <a:gd name="T96" fmla="*/ 224 w 231"/>
                  <a:gd name="T97" fmla="*/ 52 h 141"/>
                  <a:gd name="T98" fmla="*/ 230 w 231"/>
                  <a:gd name="T99" fmla="*/ 45 h 1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1" h="141">
                    <a:moveTo>
                      <a:pt x="0" y="0"/>
                    </a:moveTo>
                    <a:lnTo>
                      <a:pt x="0" y="0"/>
                    </a:lnTo>
                    <a:lnTo>
                      <a:pt x="7" y="8"/>
                    </a:lnTo>
                    <a:lnTo>
                      <a:pt x="13" y="15"/>
                    </a:lnTo>
                    <a:lnTo>
                      <a:pt x="19" y="23"/>
                    </a:lnTo>
                    <a:lnTo>
                      <a:pt x="25" y="31"/>
                    </a:lnTo>
                    <a:lnTo>
                      <a:pt x="30" y="39"/>
                    </a:lnTo>
                    <a:lnTo>
                      <a:pt x="35" y="47"/>
                    </a:lnTo>
                    <a:lnTo>
                      <a:pt x="41" y="54"/>
                    </a:lnTo>
                    <a:lnTo>
                      <a:pt x="47" y="62"/>
                    </a:lnTo>
                    <a:lnTo>
                      <a:pt x="53" y="69"/>
                    </a:lnTo>
                    <a:lnTo>
                      <a:pt x="60" y="77"/>
                    </a:lnTo>
                    <a:lnTo>
                      <a:pt x="69" y="84"/>
                    </a:lnTo>
                    <a:lnTo>
                      <a:pt x="78" y="91"/>
                    </a:lnTo>
                    <a:lnTo>
                      <a:pt x="88" y="98"/>
                    </a:lnTo>
                    <a:lnTo>
                      <a:pt x="100" y="105"/>
                    </a:lnTo>
                    <a:lnTo>
                      <a:pt x="114" y="112"/>
                    </a:lnTo>
                    <a:lnTo>
                      <a:pt x="129" y="118"/>
                    </a:lnTo>
                    <a:lnTo>
                      <a:pt x="131" y="120"/>
                    </a:lnTo>
                    <a:lnTo>
                      <a:pt x="132" y="122"/>
                    </a:lnTo>
                    <a:lnTo>
                      <a:pt x="133" y="124"/>
                    </a:lnTo>
                    <a:lnTo>
                      <a:pt x="134" y="127"/>
                    </a:lnTo>
                    <a:lnTo>
                      <a:pt x="134" y="130"/>
                    </a:lnTo>
                    <a:lnTo>
                      <a:pt x="134" y="133"/>
                    </a:lnTo>
                    <a:lnTo>
                      <a:pt x="134" y="137"/>
                    </a:lnTo>
                    <a:lnTo>
                      <a:pt x="134" y="140"/>
                    </a:lnTo>
                    <a:lnTo>
                      <a:pt x="134" y="138"/>
                    </a:lnTo>
                    <a:lnTo>
                      <a:pt x="133" y="135"/>
                    </a:lnTo>
                    <a:lnTo>
                      <a:pt x="133" y="132"/>
                    </a:lnTo>
                    <a:lnTo>
                      <a:pt x="133" y="128"/>
                    </a:lnTo>
                    <a:lnTo>
                      <a:pt x="133" y="125"/>
                    </a:lnTo>
                    <a:lnTo>
                      <a:pt x="133" y="122"/>
                    </a:lnTo>
                    <a:lnTo>
                      <a:pt x="134" y="120"/>
                    </a:lnTo>
                    <a:lnTo>
                      <a:pt x="135" y="118"/>
                    </a:lnTo>
                    <a:lnTo>
                      <a:pt x="139" y="116"/>
                    </a:lnTo>
                    <a:lnTo>
                      <a:pt x="144" y="113"/>
                    </a:lnTo>
                    <a:lnTo>
                      <a:pt x="150" y="111"/>
                    </a:lnTo>
                    <a:lnTo>
                      <a:pt x="156" y="108"/>
                    </a:lnTo>
                    <a:lnTo>
                      <a:pt x="163" y="105"/>
                    </a:lnTo>
                    <a:lnTo>
                      <a:pt x="170" y="102"/>
                    </a:lnTo>
                    <a:lnTo>
                      <a:pt x="177" y="98"/>
                    </a:lnTo>
                    <a:lnTo>
                      <a:pt x="182" y="94"/>
                    </a:lnTo>
                    <a:lnTo>
                      <a:pt x="189" y="88"/>
                    </a:lnTo>
                    <a:lnTo>
                      <a:pt x="195" y="82"/>
                    </a:lnTo>
                    <a:lnTo>
                      <a:pt x="202" y="77"/>
                    </a:lnTo>
                    <a:lnTo>
                      <a:pt x="207" y="70"/>
                    </a:lnTo>
                    <a:lnTo>
                      <a:pt x="212" y="64"/>
                    </a:lnTo>
                    <a:lnTo>
                      <a:pt x="218" y="58"/>
                    </a:lnTo>
                    <a:lnTo>
                      <a:pt x="224" y="52"/>
                    </a:lnTo>
                    <a:lnTo>
                      <a:pt x="230" y="4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1" name="Freeform 159">
                <a:extLst>
                  <a:ext uri="{FF2B5EF4-FFF2-40B4-BE49-F238E27FC236}">
                    <a16:creationId xmlns:a16="http://schemas.microsoft.com/office/drawing/2014/main" id="{9727222D-D52D-D041-2FF8-FAB50339BCD3}"/>
                  </a:ext>
                </a:extLst>
              </p:cNvPr>
              <p:cNvSpPr>
                <a:spLocks/>
              </p:cNvSpPr>
              <p:nvPr/>
            </p:nvSpPr>
            <p:spPr bwMode="auto">
              <a:xfrm>
                <a:off x="4012"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2" name="Freeform 160">
                <a:extLst>
                  <a:ext uri="{FF2B5EF4-FFF2-40B4-BE49-F238E27FC236}">
                    <a16:creationId xmlns:a16="http://schemas.microsoft.com/office/drawing/2014/main" id="{A738A632-043A-E642-D606-0E75E7B5695C}"/>
                  </a:ext>
                </a:extLst>
              </p:cNvPr>
              <p:cNvSpPr>
                <a:spLocks/>
              </p:cNvSpPr>
              <p:nvPr/>
            </p:nvSpPr>
            <p:spPr bwMode="auto">
              <a:xfrm>
                <a:off x="4012" y="1952"/>
                <a:ext cx="36" cy="66"/>
              </a:xfrm>
              <a:custGeom>
                <a:avLst/>
                <a:gdLst>
                  <a:gd name="T0" fmla="*/ 35 w 36"/>
                  <a:gd name="T1" fmla="*/ 62 h 66"/>
                  <a:gd name="T2" fmla="*/ 35 w 36"/>
                  <a:gd name="T3" fmla="*/ 62 h 66"/>
                  <a:gd name="T4" fmla="*/ 29 w 36"/>
                  <a:gd name="T5" fmla="*/ 55 h 66"/>
                  <a:gd name="T6" fmla="*/ 24 w 36"/>
                  <a:gd name="T7" fmla="*/ 48 h 66"/>
                  <a:gd name="T8" fmla="*/ 19 w 36"/>
                  <a:gd name="T9" fmla="*/ 41 h 66"/>
                  <a:gd name="T10" fmla="*/ 15 w 36"/>
                  <a:gd name="T11" fmla="*/ 32 h 66"/>
                  <a:gd name="T12" fmla="*/ 11 w 36"/>
                  <a:gd name="T13" fmla="*/ 25 h 66"/>
                  <a:gd name="T14" fmla="*/ 7 w 36"/>
                  <a:gd name="T15" fmla="*/ 17 h 66"/>
                  <a:gd name="T16" fmla="*/ 5 w 36"/>
                  <a:gd name="T17" fmla="*/ 9 h 66"/>
                  <a:gd name="T18" fmla="*/ 4 w 36"/>
                  <a:gd name="T19" fmla="*/ 0 h 66"/>
                  <a:gd name="T20" fmla="*/ 0 w 36"/>
                  <a:gd name="T21" fmla="*/ 0 h 66"/>
                  <a:gd name="T22" fmla="*/ 1 w 36"/>
                  <a:gd name="T23" fmla="*/ 10 h 66"/>
                  <a:gd name="T24" fmla="*/ 4 w 36"/>
                  <a:gd name="T25" fmla="*/ 18 h 66"/>
                  <a:gd name="T26" fmla="*/ 7 w 36"/>
                  <a:gd name="T27" fmla="*/ 27 h 66"/>
                  <a:gd name="T28" fmla="*/ 11 w 36"/>
                  <a:gd name="T29" fmla="*/ 34 h 66"/>
                  <a:gd name="T30" fmla="*/ 15 w 36"/>
                  <a:gd name="T31" fmla="*/ 43 h 66"/>
                  <a:gd name="T32" fmla="*/ 21 w 36"/>
                  <a:gd name="T33" fmla="*/ 50 h 66"/>
                  <a:gd name="T34" fmla="*/ 27 w 36"/>
                  <a:gd name="T35" fmla="*/ 57 h 66"/>
                  <a:gd name="T36" fmla="*/ 32 w 36"/>
                  <a:gd name="T37" fmla="*/ 65 h 66"/>
                  <a:gd name="T38" fmla="*/ 35 w 36"/>
                  <a:gd name="T39" fmla="*/ 6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66">
                    <a:moveTo>
                      <a:pt x="35" y="62"/>
                    </a:moveTo>
                    <a:lnTo>
                      <a:pt x="35" y="62"/>
                    </a:lnTo>
                    <a:lnTo>
                      <a:pt x="29" y="55"/>
                    </a:lnTo>
                    <a:lnTo>
                      <a:pt x="24" y="48"/>
                    </a:lnTo>
                    <a:lnTo>
                      <a:pt x="19" y="41"/>
                    </a:lnTo>
                    <a:lnTo>
                      <a:pt x="15" y="32"/>
                    </a:lnTo>
                    <a:lnTo>
                      <a:pt x="11" y="25"/>
                    </a:lnTo>
                    <a:lnTo>
                      <a:pt x="7" y="17"/>
                    </a:lnTo>
                    <a:lnTo>
                      <a:pt x="5" y="9"/>
                    </a:lnTo>
                    <a:lnTo>
                      <a:pt x="4" y="0"/>
                    </a:lnTo>
                    <a:lnTo>
                      <a:pt x="0" y="0"/>
                    </a:lnTo>
                    <a:lnTo>
                      <a:pt x="1" y="10"/>
                    </a:lnTo>
                    <a:lnTo>
                      <a:pt x="4" y="18"/>
                    </a:lnTo>
                    <a:lnTo>
                      <a:pt x="7" y="27"/>
                    </a:lnTo>
                    <a:lnTo>
                      <a:pt x="11" y="34"/>
                    </a:lnTo>
                    <a:lnTo>
                      <a:pt x="15" y="43"/>
                    </a:lnTo>
                    <a:lnTo>
                      <a:pt x="21" y="50"/>
                    </a:lnTo>
                    <a:lnTo>
                      <a:pt x="27" y="57"/>
                    </a:lnTo>
                    <a:lnTo>
                      <a:pt x="32" y="65"/>
                    </a:lnTo>
                    <a:lnTo>
                      <a:pt x="35" y="6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3" name="Freeform 161">
                <a:extLst>
                  <a:ext uri="{FF2B5EF4-FFF2-40B4-BE49-F238E27FC236}">
                    <a16:creationId xmlns:a16="http://schemas.microsoft.com/office/drawing/2014/main" id="{17E3AFF7-DACA-444B-DB11-CCABB747CD4C}"/>
                  </a:ext>
                </a:extLst>
              </p:cNvPr>
              <p:cNvSpPr>
                <a:spLocks/>
              </p:cNvSpPr>
              <p:nvPr/>
            </p:nvSpPr>
            <p:spPr bwMode="auto">
              <a:xfrm>
                <a:off x="4044" y="2014"/>
                <a:ext cx="23" cy="76"/>
              </a:xfrm>
              <a:custGeom>
                <a:avLst/>
                <a:gdLst>
                  <a:gd name="T0" fmla="*/ 19 w 23"/>
                  <a:gd name="T1" fmla="*/ 75 h 76"/>
                  <a:gd name="T2" fmla="*/ 21 w 23"/>
                  <a:gd name="T3" fmla="*/ 64 h 76"/>
                  <a:gd name="T4" fmla="*/ 22 w 23"/>
                  <a:gd name="T5" fmla="*/ 54 h 76"/>
                  <a:gd name="T6" fmla="*/ 22 w 23"/>
                  <a:gd name="T7" fmla="*/ 45 h 76"/>
                  <a:gd name="T8" fmla="*/ 21 w 23"/>
                  <a:gd name="T9" fmla="*/ 36 h 76"/>
                  <a:gd name="T10" fmla="*/ 19 w 23"/>
                  <a:gd name="T11" fmla="*/ 27 h 76"/>
                  <a:gd name="T12" fmla="*/ 15 w 23"/>
                  <a:gd name="T13" fmla="*/ 18 h 76"/>
                  <a:gd name="T14" fmla="*/ 10 w 23"/>
                  <a:gd name="T15" fmla="*/ 9 h 76"/>
                  <a:gd name="T16" fmla="*/ 3 w 23"/>
                  <a:gd name="T17" fmla="*/ 0 h 76"/>
                  <a:gd name="T18" fmla="*/ 0 w 23"/>
                  <a:gd name="T19" fmla="*/ 3 h 76"/>
                  <a:gd name="T20" fmla="*/ 7 w 23"/>
                  <a:gd name="T21" fmla="*/ 11 h 76"/>
                  <a:gd name="T22" fmla="*/ 11 w 23"/>
                  <a:gd name="T23" fmla="*/ 20 h 76"/>
                  <a:gd name="T24" fmla="*/ 15 w 23"/>
                  <a:gd name="T25" fmla="*/ 28 h 76"/>
                  <a:gd name="T26" fmla="*/ 17 w 23"/>
                  <a:gd name="T27" fmla="*/ 36 h 76"/>
                  <a:gd name="T28" fmla="*/ 18 w 23"/>
                  <a:gd name="T29" fmla="*/ 45 h 76"/>
                  <a:gd name="T30" fmla="*/ 18 w 23"/>
                  <a:gd name="T31" fmla="*/ 54 h 76"/>
                  <a:gd name="T32" fmla="*/ 17 w 23"/>
                  <a:gd name="T33" fmla="*/ 64 h 76"/>
                  <a:gd name="T34" fmla="*/ 16 w 23"/>
                  <a:gd name="T35" fmla="*/ 74 h 76"/>
                  <a:gd name="T36" fmla="*/ 19 w 23"/>
                  <a:gd name="T37" fmla="*/ 75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76">
                    <a:moveTo>
                      <a:pt x="19" y="75"/>
                    </a:moveTo>
                    <a:lnTo>
                      <a:pt x="21" y="64"/>
                    </a:lnTo>
                    <a:lnTo>
                      <a:pt x="22" y="54"/>
                    </a:lnTo>
                    <a:lnTo>
                      <a:pt x="22" y="45"/>
                    </a:lnTo>
                    <a:lnTo>
                      <a:pt x="21" y="36"/>
                    </a:lnTo>
                    <a:lnTo>
                      <a:pt x="19" y="27"/>
                    </a:lnTo>
                    <a:lnTo>
                      <a:pt x="15" y="18"/>
                    </a:lnTo>
                    <a:lnTo>
                      <a:pt x="10" y="9"/>
                    </a:lnTo>
                    <a:lnTo>
                      <a:pt x="3" y="0"/>
                    </a:lnTo>
                    <a:lnTo>
                      <a:pt x="0" y="3"/>
                    </a:lnTo>
                    <a:lnTo>
                      <a:pt x="7" y="11"/>
                    </a:lnTo>
                    <a:lnTo>
                      <a:pt x="11" y="20"/>
                    </a:lnTo>
                    <a:lnTo>
                      <a:pt x="15" y="28"/>
                    </a:lnTo>
                    <a:lnTo>
                      <a:pt x="17" y="36"/>
                    </a:lnTo>
                    <a:lnTo>
                      <a:pt x="18" y="45"/>
                    </a:lnTo>
                    <a:lnTo>
                      <a:pt x="18" y="54"/>
                    </a:lnTo>
                    <a:lnTo>
                      <a:pt x="17" y="64"/>
                    </a:lnTo>
                    <a:lnTo>
                      <a:pt x="16" y="74"/>
                    </a:lnTo>
                    <a:lnTo>
                      <a:pt x="19" y="7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4" name="Freeform 162">
                <a:extLst>
                  <a:ext uri="{FF2B5EF4-FFF2-40B4-BE49-F238E27FC236}">
                    <a16:creationId xmlns:a16="http://schemas.microsoft.com/office/drawing/2014/main" id="{4C6854D2-E8BB-5949-D92D-61E5032307C2}"/>
                  </a:ext>
                </a:extLst>
              </p:cNvPr>
              <p:cNvSpPr>
                <a:spLocks/>
              </p:cNvSpPr>
              <p:nvPr/>
            </p:nvSpPr>
            <p:spPr bwMode="auto">
              <a:xfrm>
                <a:off x="4060" y="2088"/>
                <a:ext cx="17" cy="17"/>
              </a:xfrm>
              <a:custGeom>
                <a:avLst/>
                <a:gdLst>
                  <a:gd name="T0" fmla="*/ 0 w 17"/>
                  <a:gd name="T1" fmla="*/ 0 h 17"/>
                  <a:gd name="T2" fmla="*/ 0 w 17"/>
                  <a:gd name="T3" fmla="*/ 8 h 17"/>
                  <a:gd name="T4" fmla="*/ 5 w 17"/>
                  <a:gd name="T5" fmla="*/ 16 h 17"/>
                  <a:gd name="T6" fmla="*/ 16 w 17"/>
                  <a:gd name="T7" fmla="*/ 8 h 17"/>
                  <a:gd name="T8" fmla="*/ 0 w 17"/>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0"/>
                    </a:moveTo>
                    <a:lnTo>
                      <a:pt x="0" y="8"/>
                    </a:lnTo>
                    <a:lnTo>
                      <a:pt x="5" y="16"/>
                    </a:lnTo>
                    <a:lnTo>
                      <a:pt x="16" y="8"/>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5" name="Freeform 163">
                <a:extLst>
                  <a:ext uri="{FF2B5EF4-FFF2-40B4-BE49-F238E27FC236}">
                    <a16:creationId xmlns:a16="http://schemas.microsoft.com/office/drawing/2014/main" id="{BB3A3664-7FBF-A5E1-B107-825EB80DA8B7}"/>
                  </a:ext>
                </a:extLst>
              </p:cNvPr>
              <p:cNvSpPr>
                <a:spLocks/>
              </p:cNvSpPr>
              <p:nvPr/>
            </p:nvSpPr>
            <p:spPr bwMode="auto">
              <a:xfrm>
                <a:off x="4704" y="1950"/>
                <a:ext cx="17" cy="17"/>
              </a:xfrm>
              <a:custGeom>
                <a:avLst/>
                <a:gdLst>
                  <a:gd name="T0" fmla="*/ 16 w 17"/>
                  <a:gd name="T1" fmla="*/ 16 h 17"/>
                  <a:gd name="T2" fmla="*/ 16 w 17"/>
                  <a:gd name="T3" fmla="*/ 8 h 17"/>
                  <a:gd name="T4" fmla="*/ 8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6" y="8"/>
                    </a:lnTo>
                    <a:lnTo>
                      <a:pt x="8"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6" name="Freeform 164">
                <a:extLst>
                  <a:ext uri="{FF2B5EF4-FFF2-40B4-BE49-F238E27FC236}">
                    <a16:creationId xmlns:a16="http://schemas.microsoft.com/office/drawing/2014/main" id="{BCA0F60F-57E3-1185-89F0-0D8697BF05F9}"/>
                  </a:ext>
                </a:extLst>
              </p:cNvPr>
              <p:cNvSpPr>
                <a:spLocks/>
              </p:cNvSpPr>
              <p:nvPr/>
            </p:nvSpPr>
            <p:spPr bwMode="auto">
              <a:xfrm>
                <a:off x="4674" y="1952"/>
                <a:ext cx="35" cy="66"/>
              </a:xfrm>
              <a:custGeom>
                <a:avLst/>
                <a:gdLst>
                  <a:gd name="T0" fmla="*/ 2 w 35"/>
                  <a:gd name="T1" fmla="*/ 65 h 66"/>
                  <a:gd name="T2" fmla="*/ 2 w 35"/>
                  <a:gd name="T3" fmla="*/ 65 h 66"/>
                  <a:gd name="T4" fmla="*/ 8 w 35"/>
                  <a:gd name="T5" fmla="*/ 57 h 66"/>
                  <a:gd name="T6" fmla="*/ 14 w 35"/>
                  <a:gd name="T7" fmla="*/ 50 h 66"/>
                  <a:gd name="T8" fmla="*/ 19 w 35"/>
                  <a:gd name="T9" fmla="*/ 43 h 66"/>
                  <a:gd name="T10" fmla="*/ 23 w 35"/>
                  <a:gd name="T11" fmla="*/ 34 h 66"/>
                  <a:gd name="T12" fmla="*/ 28 w 35"/>
                  <a:gd name="T13" fmla="*/ 27 h 66"/>
                  <a:gd name="T14" fmla="*/ 31 w 35"/>
                  <a:gd name="T15" fmla="*/ 18 h 66"/>
                  <a:gd name="T16" fmla="*/ 33 w 35"/>
                  <a:gd name="T17" fmla="*/ 10 h 66"/>
                  <a:gd name="T18" fmla="*/ 34 w 35"/>
                  <a:gd name="T19" fmla="*/ 0 h 66"/>
                  <a:gd name="T20" fmla="*/ 30 w 35"/>
                  <a:gd name="T21" fmla="*/ 0 h 66"/>
                  <a:gd name="T22" fmla="*/ 29 w 35"/>
                  <a:gd name="T23" fmla="*/ 9 h 66"/>
                  <a:gd name="T24" fmla="*/ 27 w 35"/>
                  <a:gd name="T25" fmla="*/ 17 h 66"/>
                  <a:gd name="T26" fmla="*/ 24 w 35"/>
                  <a:gd name="T27" fmla="*/ 25 h 66"/>
                  <a:gd name="T28" fmla="*/ 20 w 35"/>
                  <a:gd name="T29" fmla="*/ 32 h 66"/>
                  <a:gd name="T30" fmla="*/ 16 w 35"/>
                  <a:gd name="T31" fmla="*/ 41 h 66"/>
                  <a:gd name="T32" fmla="*/ 11 w 35"/>
                  <a:gd name="T33" fmla="*/ 48 h 66"/>
                  <a:gd name="T34" fmla="*/ 5 w 35"/>
                  <a:gd name="T35" fmla="*/ 55 h 66"/>
                  <a:gd name="T36" fmla="*/ 0 w 35"/>
                  <a:gd name="T37" fmla="*/ 62 h 66"/>
                  <a:gd name="T38" fmla="*/ 2 w 35"/>
                  <a:gd name="T39" fmla="*/ 65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66">
                    <a:moveTo>
                      <a:pt x="2" y="65"/>
                    </a:moveTo>
                    <a:lnTo>
                      <a:pt x="2" y="65"/>
                    </a:lnTo>
                    <a:lnTo>
                      <a:pt x="8" y="57"/>
                    </a:lnTo>
                    <a:lnTo>
                      <a:pt x="14" y="50"/>
                    </a:lnTo>
                    <a:lnTo>
                      <a:pt x="19" y="43"/>
                    </a:lnTo>
                    <a:lnTo>
                      <a:pt x="23" y="34"/>
                    </a:lnTo>
                    <a:lnTo>
                      <a:pt x="28" y="27"/>
                    </a:lnTo>
                    <a:lnTo>
                      <a:pt x="31" y="18"/>
                    </a:lnTo>
                    <a:lnTo>
                      <a:pt x="33" y="10"/>
                    </a:lnTo>
                    <a:lnTo>
                      <a:pt x="34" y="0"/>
                    </a:lnTo>
                    <a:lnTo>
                      <a:pt x="30" y="0"/>
                    </a:lnTo>
                    <a:lnTo>
                      <a:pt x="29" y="9"/>
                    </a:lnTo>
                    <a:lnTo>
                      <a:pt x="27" y="17"/>
                    </a:lnTo>
                    <a:lnTo>
                      <a:pt x="24" y="25"/>
                    </a:lnTo>
                    <a:lnTo>
                      <a:pt x="20" y="32"/>
                    </a:lnTo>
                    <a:lnTo>
                      <a:pt x="16" y="41"/>
                    </a:lnTo>
                    <a:lnTo>
                      <a:pt x="11" y="48"/>
                    </a:lnTo>
                    <a:lnTo>
                      <a:pt x="5" y="55"/>
                    </a:lnTo>
                    <a:lnTo>
                      <a:pt x="0" y="62"/>
                    </a:lnTo>
                    <a:lnTo>
                      <a:pt x="2" y="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7" name="Freeform 165">
                <a:extLst>
                  <a:ext uri="{FF2B5EF4-FFF2-40B4-BE49-F238E27FC236}">
                    <a16:creationId xmlns:a16="http://schemas.microsoft.com/office/drawing/2014/main" id="{B03D55A2-80EC-C777-79DC-3E5F90ED88B5}"/>
                  </a:ext>
                </a:extLst>
              </p:cNvPr>
              <p:cNvSpPr>
                <a:spLocks/>
              </p:cNvSpPr>
              <p:nvPr/>
            </p:nvSpPr>
            <p:spPr bwMode="auto">
              <a:xfrm>
                <a:off x="4656" y="2014"/>
                <a:ext cx="21" cy="65"/>
              </a:xfrm>
              <a:custGeom>
                <a:avLst/>
                <a:gdLst>
                  <a:gd name="T0" fmla="*/ 5 w 21"/>
                  <a:gd name="T1" fmla="*/ 64 h 65"/>
                  <a:gd name="T2" fmla="*/ 5 w 21"/>
                  <a:gd name="T3" fmla="*/ 64 h 65"/>
                  <a:gd name="T4" fmla="*/ 4 w 21"/>
                  <a:gd name="T5" fmla="*/ 56 h 65"/>
                  <a:gd name="T6" fmla="*/ 4 w 21"/>
                  <a:gd name="T7" fmla="*/ 48 h 65"/>
                  <a:gd name="T8" fmla="*/ 4 w 21"/>
                  <a:gd name="T9" fmla="*/ 40 h 65"/>
                  <a:gd name="T10" fmla="*/ 6 w 21"/>
                  <a:gd name="T11" fmla="*/ 32 h 65"/>
                  <a:gd name="T12" fmla="*/ 8 w 21"/>
                  <a:gd name="T13" fmla="*/ 25 h 65"/>
                  <a:gd name="T14" fmla="*/ 11 w 21"/>
                  <a:gd name="T15" fmla="*/ 18 h 65"/>
                  <a:gd name="T16" fmla="*/ 15 w 21"/>
                  <a:gd name="T17" fmla="*/ 10 h 65"/>
                  <a:gd name="T18" fmla="*/ 20 w 21"/>
                  <a:gd name="T19" fmla="*/ 3 h 65"/>
                  <a:gd name="T20" fmla="*/ 18 w 21"/>
                  <a:gd name="T21" fmla="*/ 0 h 65"/>
                  <a:gd name="T22" fmla="*/ 12 w 21"/>
                  <a:gd name="T23" fmla="*/ 8 h 65"/>
                  <a:gd name="T24" fmla="*/ 7 w 21"/>
                  <a:gd name="T25" fmla="*/ 16 h 65"/>
                  <a:gd name="T26" fmla="*/ 4 w 21"/>
                  <a:gd name="T27" fmla="*/ 24 h 65"/>
                  <a:gd name="T28" fmla="*/ 2 w 21"/>
                  <a:gd name="T29" fmla="*/ 31 h 65"/>
                  <a:gd name="T30" fmla="*/ 0 w 21"/>
                  <a:gd name="T31" fmla="*/ 40 h 65"/>
                  <a:gd name="T32" fmla="*/ 0 w 21"/>
                  <a:gd name="T33" fmla="*/ 48 h 65"/>
                  <a:gd name="T34" fmla="*/ 0 w 21"/>
                  <a:gd name="T35" fmla="*/ 56 h 65"/>
                  <a:gd name="T36" fmla="*/ 1 w 21"/>
                  <a:gd name="T37" fmla="*/ 64 h 65"/>
                  <a:gd name="T38" fmla="*/ 5 w 21"/>
                  <a:gd name="T39" fmla="*/ 64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65">
                    <a:moveTo>
                      <a:pt x="5" y="64"/>
                    </a:moveTo>
                    <a:lnTo>
                      <a:pt x="5" y="64"/>
                    </a:lnTo>
                    <a:lnTo>
                      <a:pt x="4" y="56"/>
                    </a:lnTo>
                    <a:lnTo>
                      <a:pt x="4" y="48"/>
                    </a:lnTo>
                    <a:lnTo>
                      <a:pt x="4" y="40"/>
                    </a:lnTo>
                    <a:lnTo>
                      <a:pt x="6" y="32"/>
                    </a:lnTo>
                    <a:lnTo>
                      <a:pt x="8" y="25"/>
                    </a:lnTo>
                    <a:lnTo>
                      <a:pt x="11" y="18"/>
                    </a:lnTo>
                    <a:lnTo>
                      <a:pt x="15" y="10"/>
                    </a:lnTo>
                    <a:lnTo>
                      <a:pt x="20" y="3"/>
                    </a:lnTo>
                    <a:lnTo>
                      <a:pt x="18" y="0"/>
                    </a:lnTo>
                    <a:lnTo>
                      <a:pt x="12" y="8"/>
                    </a:lnTo>
                    <a:lnTo>
                      <a:pt x="7" y="16"/>
                    </a:lnTo>
                    <a:lnTo>
                      <a:pt x="4" y="24"/>
                    </a:lnTo>
                    <a:lnTo>
                      <a:pt x="2" y="31"/>
                    </a:lnTo>
                    <a:lnTo>
                      <a:pt x="0" y="40"/>
                    </a:lnTo>
                    <a:lnTo>
                      <a:pt x="0" y="48"/>
                    </a:lnTo>
                    <a:lnTo>
                      <a:pt x="0" y="56"/>
                    </a:lnTo>
                    <a:lnTo>
                      <a:pt x="1" y="64"/>
                    </a:lnTo>
                    <a:lnTo>
                      <a:pt x="5" y="6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8" name="Freeform 166">
                <a:extLst>
                  <a:ext uri="{FF2B5EF4-FFF2-40B4-BE49-F238E27FC236}">
                    <a16:creationId xmlns:a16="http://schemas.microsoft.com/office/drawing/2014/main" id="{3ABAD079-872D-5525-E78E-6FC93EFC9AB0}"/>
                  </a:ext>
                </a:extLst>
              </p:cNvPr>
              <p:cNvSpPr>
                <a:spLocks/>
              </p:cNvSpPr>
              <p:nvPr/>
            </p:nvSpPr>
            <p:spPr bwMode="auto">
              <a:xfrm>
                <a:off x="4657" y="2078"/>
                <a:ext cx="17" cy="17"/>
              </a:xfrm>
              <a:custGeom>
                <a:avLst/>
                <a:gdLst>
                  <a:gd name="T0" fmla="*/ 16 w 17"/>
                  <a:gd name="T1" fmla="*/ 16 h 17"/>
                  <a:gd name="T2" fmla="*/ 16 w 17"/>
                  <a:gd name="T3" fmla="*/ 14 h 17"/>
                  <a:gd name="T4" fmla="*/ 16 w 17"/>
                  <a:gd name="T5" fmla="*/ 11 h 17"/>
                  <a:gd name="T6" fmla="*/ 16 w 17"/>
                  <a:gd name="T7" fmla="*/ 10 h 17"/>
                  <a:gd name="T8" fmla="*/ 16 w 17"/>
                  <a:gd name="T9" fmla="*/ 7 h 17"/>
                  <a:gd name="T10" fmla="*/ 16 w 17"/>
                  <a:gd name="T11" fmla="*/ 6 h 17"/>
                  <a:gd name="T12" fmla="*/ 12 w 17"/>
                  <a:gd name="T13" fmla="*/ 5 h 17"/>
                  <a:gd name="T14" fmla="*/ 12 w 17"/>
                  <a:gd name="T15" fmla="*/ 2 h 17"/>
                  <a:gd name="T16" fmla="*/ 12 w 17"/>
                  <a:gd name="T17" fmla="*/ 0 h 17"/>
                  <a:gd name="T18" fmla="*/ 0 w 17"/>
                  <a:gd name="T19" fmla="*/ 0 h 17"/>
                  <a:gd name="T20" fmla="*/ 0 w 17"/>
                  <a:gd name="T21" fmla="*/ 2 h 17"/>
                  <a:gd name="T22" fmla="*/ 0 w 17"/>
                  <a:gd name="T23" fmla="*/ 5 h 17"/>
                  <a:gd name="T24" fmla="*/ 3 w 17"/>
                  <a:gd name="T25" fmla="*/ 7 h 17"/>
                  <a:gd name="T26" fmla="*/ 3 w 17"/>
                  <a:gd name="T27" fmla="*/ 8 h 17"/>
                  <a:gd name="T28" fmla="*/ 3 w 17"/>
                  <a:gd name="T29" fmla="*/ 10 h 17"/>
                  <a:gd name="T30" fmla="*/ 6 w 17"/>
                  <a:gd name="T31" fmla="*/ 11 h 17"/>
                  <a:gd name="T32" fmla="*/ 6 w 17"/>
                  <a:gd name="T33" fmla="*/ 14 h 17"/>
                  <a:gd name="T34" fmla="*/ 6 w 17"/>
                  <a:gd name="T35" fmla="*/ 16 h 17"/>
                  <a:gd name="T36" fmla="*/ 16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16" y="16"/>
                    </a:moveTo>
                    <a:lnTo>
                      <a:pt x="16" y="14"/>
                    </a:lnTo>
                    <a:lnTo>
                      <a:pt x="16" y="11"/>
                    </a:lnTo>
                    <a:lnTo>
                      <a:pt x="16" y="10"/>
                    </a:lnTo>
                    <a:lnTo>
                      <a:pt x="16" y="7"/>
                    </a:lnTo>
                    <a:lnTo>
                      <a:pt x="16" y="6"/>
                    </a:lnTo>
                    <a:lnTo>
                      <a:pt x="12" y="5"/>
                    </a:lnTo>
                    <a:lnTo>
                      <a:pt x="12" y="2"/>
                    </a:lnTo>
                    <a:lnTo>
                      <a:pt x="12" y="0"/>
                    </a:lnTo>
                    <a:lnTo>
                      <a:pt x="0" y="0"/>
                    </a:lnTo>
                    <a:lnTo>
                      <a:pt x="0" y="2"/>
                    </a:lnTo>
                    <a:lnTo>
                      <a:pt x="0" y="5"/>
                    </a:lnTo>
                    <a:lnTo>
                      <a:pt x="3" y="7"/>
                    </a:lnTo>
                    <a:lnTo>
                      <a:pt x="3" y="8"/>
                    </a:lnTo>
                    <a:lnTo>
                      <a:pt x="3" y="10"/>
                    </a:lnTo>
                    <a:lnTo>
                      <a:pt x="6" y="11"/>
                    </a:lnTo>
                    <a:lnTo>
                      <a:pt x="6" y="14"/>
                    </a:lnTo>
                    <a:lnTo>
                      <a:pt x="6"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9" name="Freeform 167">
                <a:extLst>
                  <a:ext uri="{FF2B5EF4-FFF2-40B4-BE49-F238E27FC236}">
                    <a16:creationId xmlns:a16="http://schemas.microsoft.com/office/drawing/2014/main" id="{B21B23DE-E77E-A514-8501-65DF39321488}"/>
                  </a:ext>
                </a:extLst>
              </p:cNvPr>
              <p:cNvSpPr>
                <a:spLocks/>
              </p:cNvSpPr>
              <p:nvPr/>
            </p:nvSpPr>
            <p:spPr bwMode="auto">
              <a:xfrm>
                <a:off x="4659" y="2094"/>
                <a:ext cx="17" cy="17"/>
              </a:xfrm>
              <a:custGeom>
                <a:avLst/>
                <a:gdLst>
                  <a:gd name="T0" fmla="*/ 0 w 17"/>
                  <a:gd name="T1" fmla="*/ 0 h 17"/>
                  <a:gd name="T2" fmla="*/ 0 w 17"/>
                  <a:gd name="T3" fmla="*/ 8 h 17"/>
                  <a:gd name="T4" fmla="*/ 5 w 17"/>
                  <a:gd name="T5" fmla="*/ 16 h 17"/>
                  <a:gd name="T6" fmla="*/ 16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8"/>
                    </a:lnTo>
                    <a:lnTo>
                      <a:pt x="5" y="16"/>
                    </a:lnTo>
                    <a:lnTo>
                      <a:pt x="16"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0" name="Freeform 168">
                <a:extLst>
                  <a:ext uri="{FF2B5EF4-FFF2-40B4-BE49-F238E27FC236}">
                    <a16:creationId xmlns:a16="http://schemas.microsoft.com/office/drawing/2014/main" id="{878C7F04-ED95-7148-E7BF-877E693D02F9}"/>
                  </a:ext>
                </a:extLst>
              </p:cNvPr>
              <p:cNvSpPr>
                <a:spLocks/>
              </p:cNvSpPr>
              <p:nvPr/>
            </p:nvSpPr>
            <p:spPr bwMode="auto">
              <a:xfrm>
                <a:off x="4047" y="2320"/>
                <a:ext cx="17" cy="17"/>
              </a:xfrm>
              <a:custGeom>
                <a:avLst/>
                <a:gdLst>
                  <a:gd name="T0" fmla="*/ 0 w 17"/>
                  <a:gd name="T1" fmla="*/ 0 h 17"/>
                  <a:gd name="T2" fmla="*/ 0 w 17"/>
                  <a:gd name="T3" fmla="*/ 10 h 17"/>
                  <a:gd name="T4" fmla="*/ 4 w 17"/>
                  <a:gd name="T5" fmla="*/ 16 h 17"/>
                  <a:gd name="T6" fmla="*/ 8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0"/>
                    </a:lnTo>
                    <a:lnTo>
                      <a:pt x="4" y="16"/>
                    </a:lnTo>
                    <a:lnTo>
                      <a:pt x="8"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1" name="Freeform 169">
                <a:extLst>
                  <a:ext uri="{FF2B5EF4-FFF2-40B4-BE49-F238E27FC236}">
                    <a16:creationId xmlns:a16="http://schemas.microsoft.com/office/drawing/2014/main" id="{6F8D2702-A106-C395-9ECD-7D8E741483AC}"/>
                  </a:ext>
                </a:extLst>
              </p:cNvPr>
              <p:cNvSpPr>
                <a:spLocks/>
              </p:cNvSpPr>
              <p:nvPr/>
            </p:nvSpPr>
            <p:spPr bwMode="auto">
              <a:xfrm>
                <a:off x="4047" y="2222"/>
                <a:ext cx="25" cy="100"/>
              </a:xfrm>
              <a:custGeom>
                <a:avLst/>
                <a:gdLst>
                  <a:gd name="T0" fmla="*/ 24 w 25"/>
                  <a:gd name="T1" fmla="*/ 0 h 100"/>
                  <a:gd name="T2" fmla="*/ 20 w 25"/>
                  <a:gd name="T3" fmla="*/ 0 h 100"/>
                  <a:gd name="T4" fmla="*/ 20 w 25"/>
                  <a:gd name="T5" fmla="*/ 3 h 100"/>
                  <a:gd name="T6" fmla="*/ 19 w 25"/>
                  <a:gd name="T7" fmla="*/ 7 h 100"/>
                  <a:gd name="T8" fmla="*/ 19 w 25"/>
                  <a:gd name="T9" fmla="*/ 10 h 100"/>
                  <a:gd name="T10" fmla="*/ 18 w 25"/>
                  <a:gd name="T11" fmla="*/ 16 h 100"/>
                  <a:gd name="T12" fmla="*/ 17 w 25"/>
                  <a:gd name="T13" fmla="*/ 21 h 100"/>
                  <a:gd name="T14" fmla="*/ 16 w 25"/>
                  <a:gd name="T15" fmla="*/ 27 h 100"/>
                  <a:gd name="T16" fmla="*/ 15 w 25"/>
                  <a:gd name="T17" fmla="*/ 33 h 100"/>
                  <a:gd name="T18" fmla="*/ 14 w 25"/>
                  <a:gd name="T19" fmla="*/ 40 h 100"/>
                  <a:gd name="T20" fmla="*/ 12 w 25"/>
                  <a:gd name="T21" fmla="*/ 47 h 100"/>
                  <a:gd name="T22" fmla="*/ 11 w 25"/>
                  <a:gd name="T23" fmla="*/ 54 h 100"/>
                  <a:gd name="T24" fmla="*/ 9 w 25"/>
                  <a:gd name="T25" fmla="*/ 61 h 100"/>
                  <a:gd name="T26" fmla="*/ 7 w 25"/>
                  <a:gd name="T27" fmla="*/ 69 h 100"/>
                  <a:gd name="T28" fmla="*/ 6 w 25"/>
                  <a:gd name="T29" fmla="*/ 76 h 100"/>
                  <a:gd name="T30" fmla="*/ 4 w 25"/>
                  <a:gd name="T31" fmla="*/ 84 h 100"/>
                  <a:gd name="T32" fmla="*/ 2 w 25"/>
                  <a:gd name="T33" fmla="*/ 91 h 100"/>
                  <a:gd name="T34" fmla="*/ 0 w 25"/>
                  <a:gd name="T35" fmla="*/ 98 h 100"/>
                  <a:gd name="T36" fmla="*/ 4 w 25"/>
                  <a:gd name="T37" fmla="*/ 99 h 100"/>
                  <a:gd name="T38" fmla="*/ 6 w 25"/>
                  <a:gd name="T39" fmla="*/ 92 h 100"/>
                  <a:gd name="T40" fmla="*/ 7 w 25"/>
                  <a:gd name="T41" fmla="*/ 84 h 100"/>
                  <a:gd name="T42" fmla="*/ 9 w 25"/>
                  <a:gd name="T43" fmla="*/ 77 h 100"/>
                  <a:gd name="T44" fmla="*/ 11 w 25"/>
                  <a:gd name="T45" fmla="*/ 70 h 100"/>
                  <a:gd name="T46" fmla="*/ 13 w 25"/>
                  <a:gd name="T47" fmla="*/ 62 h 100"/>
                  <a:gd name="T48" fmla="*/ 14 w 25"/>
                  <a:gd name="T49" fmla="*/ 55 h 100"/>
                  <a:gd name="T50" fmla="*/ 16 w 25"/>
                  <a:gd name="T51" fmla="*/ 48 h 100"/>
                  <a:gd name="T52" fmla="*/ 17 w 25"/>
                  <a:gd name="T53" fmla="*/ 40 h 100"/>
                  <a:gd name="T54" fmla="*/ 19 w 25"/>
                  <a:gd name="T55" fmla="*/ 34 h 100"/>
                  <a:gd name="T56" fmla="*/ 20 w 25"/>
                  <a:gd name="T57" fmla="*/ 28 h 100"/>
                  <a:gd name="T58" fmla="*/ 21 w 25"/>
                  <a:gd name="T59" fmla="*/ 22 h 100"/>
                  <a:gd name="T60" fmla="*/ 22 w 25"/>
                  <a:gd name="T61" fmla="*/ 16 h 100"/>
                  <a:gd name="T62" fmla="*/ 23 w 25"/>
                  <a:gd name="T63" fmla="*/ 11 h 100"/>
                  <a:gd name="T64" fmla="*/ 23 w 25"/>
                  <a:gd name="T65" fmla="*/ 7 h 100"/>
                  <a:gd name="T66" fmla="*/ 24 w 25"/>
                  <a:gd name="T67" fmla="*/ 3 h 100"/>
                  <a:gd name="T68" fmla="*/ 24 w 25"/>
                  <a:gd name="T69" fmla="*/ 0 h 100"/>
                  <a:gd name="T70" fmla="*/ 20 w 25"/>
                  <a:gd name="T71" fmla="*/ 0 h 100"/>
                  <a:gd name="T72" fmla="*/ 24 w 25"/>
                  <a:gd name="T73" fmla="*/ 0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0">
                    <a:moveTo>
                      <a:pt x="24" y="0"/>
                    </a:moveTo>
                    <a:lnTo>
                      <a:pt x="20" y="0"/>
                    </a:lnTo>
                    <a:lnTo>
                      <a:pt x="20" y="3"/>
                    </a:lnTo>
                    <a:lnTo>
                      <a:pt x="19" y="7"/>
                    </a:lnTo>
                    <a:lnTo>
                      <a:pt x="19" y="10"/>
                    </a:lnTo>
                    <a:lnTo>
                      <a:pt x="18" y="16"/>
                    </a:lnTo>
                    <a:lnTo>
                      <a:pt x="17" y="21"/>
                    </a:lnTo>
                    <a:lnTo>
                      <a:pt x="16" y="27"/>
                    </a:lnTo>
                    <a:lnTo>
                      <a:pt x="15" y="33"/>
                    </a:lnTo>
                    <a:lnTo>
                      <a:pt x="14" y="40"/>
                    </a:lnTo>
                    <a:lnTo>
                      <a:pt x="12" y="47"/>
                    </a:lnTo>
                    <a:lnTo>
                      <a:pt x="11" y="54"/>
                    </a:lnTo>
                    <a:lnTo>
                      <a:pt x="9" y="61"/>
                    </a:lnTo>
                    <a:lnTo>
                      <a:pt x="7" y="69"/>
                    </a:lnTo>
                    <a:lnTo>
                      <a:pt x="6" y="76"/>
                    </a:lnTo>
                    <a:lnTo>
                      <a:pt x="4" y="84"/>
                    </a:lnTo>
                    <a:lnTo>
                      <a:pt x="2" y="91"/>
                    </a:lnTo>
                    <a:lnTo>
                      <a:pt x="0" y="98"/>
                    </a:lnTo>
                    <a:lnTo>
                      <a:pt x="4" y="99"/>
                    </a:lnTo>
                    <a:lnTo>
                      <a:pt x="6" y="92"/>
                    </a:lnTo>
                    <a:lnTo>
                      <a:pt x="7" y="84"/>
                    </a:lnTo>
                    <a:lnTo>
                      <a:pt x="9" y="77"/>
                    </a:lnTo>
                    <a:lnTo>
                      <a:pt x="11" y="70"/>
                    </a:lnTo>
                    <a:lnTo>
                      <a:pt x="13" y="62"/>
                    </a:lnTo>
                    <a:lnTo>
                      <a:pt x="14" y="55"/>
                    </a:lnTo>
                    <a:lnTo>
                      <a:pt x="16" y="48"/>
                    </a:lnTo>
                    <a:lnTo>
                      <a:pt x="17" y="40"/>
                    </a:lnTo>
                    <a:lnTo>
                      <a:pt x="19" y="34"/>
                    </a:lnTo>
                    <a:lnTo>
                      <a:pt x="20" y="28"/>
                    </a:lnTo>
                    <a:lnTo>
                      <a:pt x="21" y="22"/>
                    </a:lnTo>
                    <a:lnTo>
                      <a:pt x="22" y="16"/>
                    </a:lnTo>
                    <a:lnTo>
                      <a:pt x="23" y="11"/>
                    </a:lnTo>
                    <a:lnTo>
                      <a:pt x="23" y="7"/>
                    </a:lnTo>
                    <a:lnTo>
                      <a:pt x="24" y="3"/>
                    </a:lnTo>
                    <a:lnTo>
                      <a:pt x="24" y="0"/>
                    </a:lnTo>
                    <a:lnTo>
                      <a:pt x="20" y="0"/>
                    </a:lnTo>
                    <a:lnTo>
                      <a:pt x="2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2" name="Freeform 170">
                <a:extLst>
                  <a:ext uri="{FF2B5EF4-FFF2-40B4-BE49-F238E27FC236}">
                    <a16:creationId xmlns:a16="http://schemas.microsoft.com/office/drawing/2014/main" id="{FF7BC69D-5FE3-E372-3617-4C9BB701D1C7}"/>
                  </a:ext>
                </a:extLst>
              </p:cNvPr>
              <p:cNvSpPr>
                <a:spLocks/>
              </p:cNvSpPr>
              <p:nvPr/>
            </p:nvSpPr>
            <p:spPr bwMode="auto">
              <a:xfrm>
                <a:off x="4063" y="2222"/>
                <a:ext cx="21" cy="313"/>
              </a:xfrm>
              <a:custGeom>
                <a:avLst/>
                <a:gdLst>
                  <a:gd name="T0" fmla="*/ 3 w 21"/>
                  <a:gd name="T1" fmla="*/ 312 h 313"/>
                  <a:gd name="T2" fmla="*/ 10 w 21"/>
                  <a:gd name="T3" fmla="*/ 296 h 313"/>
                  <a:gd name="T4" fmla="*/ 14 w 21"/>
                  <a:gd name="T5" fmla="*/ 279 h 313"/>
                  <a:gd name="T6" fmla="*/ 18 w 21"/>
                  <a:gd name="T7" fmla="*/ 261 h 313"/>
                  <a:gd name="T8" fmla="*/ 20 w 21"/>
                  <a:gd name="T9" fmla="*/ 242 h 313"/>
                  <a:gd name="T10" fmla="*/ 20 w 21"/>
                  <a:gd name="T11" fmla="*/ 222 h 313"/>
                  <a:gd name="T12" fmla="*/ 20 w 21"/>
                  <a:gd name="T13" fmla="*/ 202 h 313"/>
                  <a:gd name="T14" fmla="*/ 20 w 21"/>
                  <a:gd name="T15" fmla="*/ 181 h 313"/>
                  <a:gd name="T16" fmla="*/ 19 w 21"/>
                  <a:gd name="T17" fmla="*/ 160 h 313"/>
                  <a:gd name="T18" fmla="*/ 17 w 21"/>
                  <a:gd name="T19" fmla="*/ 140 h 313"/>
                  <a:gd name="T20" fmla="*/ 15 w 21"/>
                  <a:gd name="T21" fmla="*/ 118 h 313"/>
                  <a:gd name="T22" fmla="*/ 13 w 21"/>
                  <a:gd name="T23" fmla="*/ 98 h 313"/>
                  <a:gd name="T24" fmla="*/ 12 w 21"/>
                  <a:gd name="T25" fmla="*/ 76 h 313"/>
                  <a:gd name="T26" fmla="*/ 10 w 21"/>
                  <a:gd name="T27" fmla="*/ 56 h 313"/>
                  <a:gd name="T28" fmla="*/ 8 w 21"/>
                  <a:gd name="T29" fmla="*/ 37 h 313"/>
                  <a:gd name="T30" fmla="*/ 8 w 21"/>
                  <a:gd name="T31" fmla="*/ 18 h 313"/>
                  <a:gd name="T32" fmla="*/ 8 w 21"/>
                  <a:gd name="T33" fmla="*/ 0 h 313"/>
                  <a:gd name="T34" fmla="*/ 4 w 21"/>
                  <a:gd name="T35" fmla="*/ 9 h 313"/>
                  <a:gd name="T36" fmla="*/ 4 w 21"/>
                  <a:gd name="T37" fmla="*/ 27 h 313"/>
                  <a:gd name="T38" fmla="*/ 5 w 21"/>
                  <a:gd name="T39" fmla="*/ 46 h 313"/>
                  <a:gd name="T40" fmla="*/ 7 w 21"/>
                  <a:gd name="T41" fmla="*/ 66 h 313"/>
                  <a:gd name="T42" fmla="*/ 8 w 21"/>
                  <a:gd name="T43" fmla="*/ 87 h 313"/>
                  <a:gd name="T44" fmla="*/ 10 w 21"/>
                  <a:gd name="T45" fmla="*/ 108 h 313"/>
                  <a:gd name="T46" fmla="*/ 12 w 21"/>
                  <a:gd name="T47" fmla="*/ 128 h 313"/>
                  <a:gd name="T48" fmla="*/ 14 w 21"/>
                  <a:gd name="T49" fmla="*/ 150 h 313"/>
                  <a:gd name="T50" fmla="*/ 16 w 21"/>
                  <a:gd name="T51" fmla="*/ 171 h 313"/>
                  <a:gd name="T52" fmla="*/ 17 w 21"/>
                  <a:gd name="T53" fmla="*/ 191 h 313"/>
                  <a:gd name="T54" fmla="*/ 17 w 21"/>
                  <a:gd name="T55" fmla="*/ 212 h 313"/>
                  <a:gd name="T56" fmla="*/ 16 w 21"/>
                  <a:gd name="T57" fmla="*/ 232 h 313"/>
                  <a:gd name="T58" fmla="*/ 15 w 21"/>
                  <a:gd name="T59" fmla="*/ 251 h 313"/>
                  <a:gd name="T60" fmla="*/ 12 w 21"/>
                  <a:gd name="T61" fmla="*/ 269 h 313"/>
                  <a:gd name="T62" fmla="*/ 8 w 21"/>
                  <a:gd name="T63" fmla="*/ 287 h 313"/>
                  <a:gd name="T64" fmla="*/ 3 w 21"/>
                  <a:gd name="T65" fmla="*/ 303 h 313"/>
                  <a:gd name="T66" fmla="*/ 3 w 21"/>
                  <a:gd name="T67" fmla="*/ 312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 h="313">
                    <a:moveTo>
                      <a:pt x="3" y="312"/>
                    </a:moveTo>
                    <a:lnTo>
                      <a:pt x="3" y="312"/>
                    </a:lnTo>
                    <a:lnTo>
                      <a:pt x="7" y="304"/>
                    </a:lnTo>
                    <a:lnTo>
                      <a:pt x="10" y="296"/>
                    </a:lnTo>
                    <a:lnTo>
                      <a:pt x="12" y="287"/>
                    </a:lnTo>
                    <a:lnTo>
                      <a:pt x="14" y="279"/>
                    </a:lnTo>
                    <a:lnTo>
                      <a:pt x="16" y="270"/>
                    </a:lnTo>
                    <a:lnTo>
                      <a:pt x="18" y="261"/>
                    </a:lnTo>
                    <a:lnTo>
                      <a:pt x="18" y="251"/>
                    </a:lnTo>
                    <a:lnTo>
                      <a:pt x="20" y="242"/>
                    </a:lnTo>
                    <a:lnTo>
                      <a:pt x="20" y="232"/>
                    </a:lnTo>
                    <a:lnTo>
                      <a:pt x="20" y="222"/>
                    </a:lnTo>
                    <a:lnTo>
                      <a:pt x="20" y="212"/>
                    </a:lnTo>
                    <a:lnTo>
                      <a:pt x="20" y="202"/>
                    </a:lnTo>
                    <a:lnTo>
                      <a:pt x="20" y="191"/>
                    </a:lnTo>
                    <a:lnTo>
                      <a:pt x="20" y="181"/>
                    </a:lnTo>
                    <a:lnTo>
                      <a:pt x="20" y="171"/>
                    </a:lnTo>
                    <a:lnTo>
                      <a:pt x="19" y="160"/>
                    </a:lnTo>
                    <a:lnTo>
                      <a:pt x="18" y="150"/>
                    </a:lnTo>
                    <a:lnTo>
                      <a:pt x="17" y="140"/>
                    </a:lnTo>
                    <a:lnTo>
                      <a:pt x="16" y="128"/>
                    </a:lnTo>
                    <a:lnTo>
                      <a:pt x="15" y="118"/>
                    </a:lnTo>
                    <a:lnTo>
                      <a:pt x="14" y="108"/>
                    </a:lnTo>
                    <a:lnTo>
                      <a:pt x="13" y="98"/>
                    </a:lnTo>
                    <a:lnTo>
                      <a:pt x="12" y="87"/>
                    </a:lnTo>
                    <a:lnTo>
                      <a:pt x="12" y="76"/>
                    </a:lnTo>
                    <a:lnTo>
                      <a:pt x="10" y="66"/>
                    </a:lnTo>
                    <a:lnTo>
                      <a:pt x="10" y="56"/>
                    </a:lnTo>
                    <a:lnTo>
                      <a:pt x="9" y="46"/>
                    </a:lnTo>
                    <a:lnTo>
                      <a:pt x="8" y="37"/>
                    </a:lnTo>
                    <a:lnTo>
                      <a:pt x="8" y="27"/>
                    </a:lnTo>
                    <a:lnTo>
                      <a:pt x="8" y="18"/>
                    </a:lnTo>
                    <a:lnTo>
                      <a:pt x="8" y="9"/>
                    </a:lnTo>
                    <a:lnTo>
                      <a:pt x="8" y="0"/>
                    </a:lnTo>
                    <a:lnTo>
                      <a:pt x="4" y="0"/>
                    </a:lnTo>
                    <a:lnTo>
                      <a:pt x="4" y="9"/>
                    </a:lnTo>
                    <a:lnTo>
                      <a:pt x="4" y="18"/>
                    </a:lnTo>
                    <a:lnTo>
                      <a:pt x="4" y="27"/>
                    </a:lnTo>
                    <a:lnTo>
                      <a:pt x="5" y="37"/>
                    </a:lnTo>
                    <a:lnTo>
                      <a:pt x="5" y="46"/>
                    </a:lnTo>
                    <a:lnTo>
                      <a:pt x="6" y="56"/>
                    </a:lnTo>
                    <a:lnTo>
                      <a:pt x="7" y="66"/>
                    </a:lnTo>
                    <a:lnTo>
                      <a:pt x="8" y="76"/>
                    </a:lnTo>
                    <a:lnTo>
                      <a:pt x="8" y="87"/>
                    </a:lnTo>
                    <a:lnTo>
                      <a:pt x="10" y="98"/>
                    </a:lnTo>
                    <a:lnTo>
                      <a:pt x="10" y="108"/>
                    </a:lnTo>
                    <a:lnTo>
                      <a:pt x="12" y="118"/>
                    </a:lnTo>
                    <a:lnTo>
                      <a:pt x="12" y="128"/>
                    </a:lnTo>
                    <a:lnTo>
                      <a:pt x="13" y="140"/>
                    </a:lnTo>
                    <a:lnTo>
                      <a:pt x="14" y="150"/>
                    </a:lnTo>
                    <a:lnTo>
                      <a:pt x="15" y="160"/>
                    </a:lnTo>
                    <a:lnTo>
                      <a:pt x="16" y="171"/>
                    </a:lnTo>
                    <a:lnTo>
                      <a:pt x="16" y="181"/>
                    </a:lnTo>
                    <a:lnTo>
                      <a:pt x="17" y="191"/>
                    </a:lnTo>
                    <a:lnTo>
                      <a:pt x="17" y="202"/>
                    </a:lnTo>
                    <a:lnTo>
                      <a:pt x="17" y="212"/>
                    </a:lnTo>
                    <a:lnTo>
                      <a:pt x="17" y="222"/>
                    </a:lnTo>
                    <a:lnTo>
                      <a:pt x="16" y="232"/>
                    </a:lnTo>
                    <a:lnTo>
                      <a:pt x="16" y="242"/>
                    </a:lnTo>
                    <a:lnTo>
                      <a:pt x="15" y="251"/>
                    </a:lnTo>
                    <a:lnTo>
                      <a:pt x="14" y="260"/>
                    </a:lnTo>
                    <a:lnTo>
                      <a:pt x="12" y="269"/>
                    </a:lnTo>
                    <a:lnTo>
                      <a:pt x="10" y="278"/>
                    </a:lnTo>
                    <a:lnTo>
                      <a:pt x="8" y="287"/>
                    </a:lnTo>
                    <a:lnTo>
                      <a:pt x="6" y="295"/>
                    </a:lnTo>
                    <a:lnTo>
                      <a:pt x="3" y="303"/>
                    </a:lnTo>
                    <a:lnTo>
                      <a:pt x="0" y="310"/>
                    </a:lnTo>
                    <a:lnTo>
                      <a:pt x="3" y="31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3" name="Freeform 171">
                <a:extLst>
                  <a:ext uri="{FF2B5EF4-FFF2-40B4-BE49-F238E27FC236}">
                    <a16:creationId xmlns:a16="http://schemas.microsoft.com/office/drawing/2014/main" id="{BB2A2642-83F0-D88D-3F68-3D485C6E9656}"/>
                  </a:ext>
                </a:extLst>
              </p:cNvPr>
              <p:cNvSpPr>
                <a:spLocks/>
              </p:cNvSpPr>
              <p:nvPr/>
            </p:nvSpPr>
            <p:spPr bwMode="auto">
              <a:xfrm>
                <a:off x="3985" y="2532"/>
                <a:ext cx="82" cy="160"/>
              </a:xfrm>
              <a:custGeom>
                <a:avLst/>
                <a:gdLst>
                  <a:gd name="T0" fmla="*/ 4 w 82"/>
                  <a:gd name="T1" fmla="*/ 159 h 160"/>
                  <a:gd name="T2" fmla="*/ 4 w 82"/>
                  <a:gd name="T3" fmla="*/ 159 h 160"/>
                  <a:gd name="T4" fmla="*/ 7 w 82"/>
                  <a:gd name="T5" fmla="*/ 145 h 160"/>
                  <a:gd name="T6" fmla="*/ 10 w 82"/>
                  <a:gd name="T7" fmla="*/ 133 h 160"/>
                  <a:gd name="T8" fmla="*/ 14 w 82"/>
                  <a:gd name="T9" fmla="*/ 122 h 160"/>
                  <a:gd name="T10" fmla="*/ 17 w 82"/>
                  <a:gd name="T11" fmla="*/ 112 h 160"/>
                  <a:gd name="T12" fmla="*/ 21 w 82"/>
                  <a:gd name="T13" fmla="*/ 104 h 160"/>
                  <a:gd name="T14" fmla="*/ 25 w 82"/>
                  <a:gd name="T15" fmla="*/ 94 h 160"/>
                  <a:gd name="T16" fmla="*/ 30 w 82"/>
                  <a:gd name="T17" fmla="*/ 86 h 160"/>
                  <a:gd name="T18" fmla="*/ 34 w 82"/>
                  <a:gd name="T19" fmla="*/ 78 h 160"/>
                  <a:gd name="T20" fmla="*/ 40 w 82"/>
                  <a:gd name="T21" fmla="*/ 71 h 160"/>
                  <a:gd name="T22" fmla="*/ 45 w 82"/>
                  <a:gd name="T23" fmla="*/ 62 h 160"/>
                  <a:gd name="T24" fmla="*/ 51 w 82"/>
                  <a:gd name="T25" fmla="*/ 54 h 160"/>
                  <a:gd name="T26" fmla="*/ 56 w 82"/>
                  <a:gd name="T27" fmla="*/ 45 h 160"/>
                  <a:gd name="T28" fmla="*/ 62 w 82"/>
                  <a:gd name="T29" fmla="*/ 36 h 160"/>
                  <a:gd name="T30" fmla="*/ 68 w 82"/>
                  <a:gd name="T31" fmla="*/ 26 h 160"/>
                  <a:gd name="T32" fmla="*/ 75 w 82"/>
                  <a:gd name="T33" fmla="*/ 14 h 160"/>
                  <a:gd name="T34" fmla="*/ 81 w 82"/>
                  <a:gd name="T35" fmla="*/ 2 h 160"/>
                  <a:gd name="T36" fmla="*/ 78 w 82"/>
                  <a:gd name="T37" fmla="*/ 0 h 160"/>
                  <a:gd name="T38" fmla="*/ 71 w 82"/>
                  <a:gd name="T39" fmla="*/ 12 h 160"/>
                  <a:gd name="T40" fmla="*/ 66 w 82"/>
                  <a:gd name="T41" fmla="*/ 24 h 160"/>
                  <a:gd name="T42" fmla="*/ 59 w 82"/>
                  <a:gd name="T43" fmla="*/ 34 h 160"/>
                  <a:gd name="T44" fmla="*/ 54 w 82"/>
                  <a:gd name="T45" fmla="*/ 43 h 160"/>
                  <a:gd name="T46" fmla="*/ 48 w 82"/>
                  <a:gd name="T47" fmla="*/ 52 h 160"/>
                  <a:gd name="T48" fmla="*/ 42 w 82"/>
                  <a:gd name="T49" fmla="*/ 60 h 160"/>
                  <a:gd name="T50" fmla="*/ 37 w 82"/>
                  <a:gd name="T51" fmla="*/ 69 h 160"/>
                  <a:gd name="T52" fmla="*/ 32 w 82"/>
                  <a:gd name="T53" fmla="*/ 76 h 160"/>
                  <a:gd name="T54" fmla="*/ 27 w 82"/>
                  <a:gd name="T55" fmla="*/ 84 h 160"/>
                  <a:gd name="T56" fmla="*/ 22 w 82"/>
                  <a:gd name="T57" fmla="*/ 92 h 160"/>
                  <a:gd name="T58" fmla="*/ 17 w 82"/>
                  <a:gd name="T59" fmla="*/ 102 h 160"/>
                  <a:gd name="T60" fmla="*/ 14 w 82"/>
                  <a:gd name="T61" fmla="*/ 111 h 160"/>
                  <a:gd name="T62" fmla="*/ 10 w 82"/>
                  <a:gd name="T63" fmla="*/ 121 h 160"/>
                  <a:gd name="T64" fmla="*/ 6 w 82"/>
                  <a:gd name="T65" fmla="*/ 132 h 160"/>
                  <a:gd name="T66" fmla="*/ 3 w 82"/>
                  <a:gd name="T67" fmla="*/ 145 h 160"/>
                  <a:gd name="T68" fmla="*/ 0 w 82"/>
                  <a:gd name="T69" fmla="*/ 158 h 160"/>
                  <a:gd name="T70" fmla="*/ 4 w 82"/>
                  <a:gd name="T71" fmla="*/ 159 h 1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2" h="160">
                    <a:moveTo>
                      <a:pt x="4" y="159"/>
                    </a:moveTo>
                    <a:lnTo>
                      <a:pt x="4" y="159"/>
                    </a:lnTo>
                    <a:lnTo>
                      <a:pt x="7" y="145"/>
                    </a:lnTo>
                    <a:lnTo>
                      <a:pt x="10" y="133"/>
                    </a:lnTo>
                    <a:lnTo>
                      <a:pt x="14" y="122"/>
                    </a:lnTo>
                    <a:lnTo>
                      <a:pt x="17" y="112"/>
                    </a:lnTo>
                    <a:lnTo>
                      <a:pt x="21" y="104"/>
                    </a:lnTo>
                    <a:lnTo>
                      <a:pt x="25" y="94"/>
                    </a:lnTo>
                    <a:lnTo>
                      <a:pt x="30" y="86"/>
                    </a:lnTo>
                    <a:lnTo>
                      <a:pt x="34" y="78"/>
                    </a:lnTo>
                    <a:lnTo>
                      <a:pt x="40" y="71"/>
                    </a:lnTo>
                    <a:lnTo>
                      <a:pt x="45" y="62"/>
                    </a:lnTo>
                    <a:lnTo>
                      <a:pt x="51" y="54"/>
                    </a:lnTo>
                    <a:lnTo>
                      <a:pt x="56" y="45"/>
                    </a:lnTo>
                    <a:lnTo>
                      <a:pt x="62" y="36"/>
                    </a:lnTo>
                    <a:lnTo>
                      <a:pt x="68" y="26"/>
                    </a:lnTo>
                    <a:lnTo>
                      <a:pt x="75" y="14"/>
                    </a:lnTo>
                    <a:lnTo>
                      <a:pt x="81" y="2"/>
                    </a:lnTo>
                    <a:lnTo>
                      <a:pt x="78" y="0"/>
                    </a:lnTo>
                    <a:lnTo>
                      <a:pt x="71" y="12"/>
                    </a:lnTo>
                    <a:lnTo>
                      <a:pt x="66" y="24"/>
                    </a:lnTo>
                    <a:lnTo>
                      <a:pt x="59" y="34"/>
                    </a:lnTo>
                    <a:lnTo>
                      <a:pt x="54" y="43"/>
                    </a:lnTo>
                    <a:lnTo>
                      <a:pt x="48" y="52"/>
                    </a:lnTo>
                    <a:lnTo>
                      <a:pt x="42" y="60"/>
                    </a:lnTo>
                    <a:lnTo>
                      <a:pt x="37" y="69"/>
                    </a:lnTo>
                    <a:lnTo>
                      <a:pt x="32" y="76"/>
                    </a:lnTo>
                    <a:lnTo>
                      <a:pt x="27" y="84"/>
                    </a:lnTo>
                    <a:lnTo>
                      <a:pt x="22" y="92"/>
                    </a:lnTo>
                    <a:lnTo>
                      <a:pt x="17" y="102"/>
                    </a:lnTo>
                    <a:lnTo>
                      <a:pt x="14" y="111"/>
                    </a:lnTo>
                    <a:lnTo>
                      <a:pt x="10" y="121"/>
                    </a:lnTo>
                    <a:lnTo>
                      <a:pt x="6" y="132"/>
                    </a:lnTo>
                    <a:lnTo>
                      <a:pt x="3" y="145"/>
                    </a:lnTo>
                    <a:lnTo>
                      <a:pt x="0" y="158"/>
                    </a:lnTo>
                    <a:lnTo>
                      <a:pt x="4" y="1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4" name="Freeform 172">
                <a:extLst>
                  <a:ext uri="{FF2B5EF4-FFF2-40B4-BE49-F238E27FC236}">
                    <a16:creationId xmlns:a16="http://schemas.microsoft.com/office/drawing/2014/main" id="{51018A3C-70B7-1D53-AB72-72E391E39076}"/>
                  </a:ext>
                </a:extLst>
              </p:cNvPr>
              <p:cNvSpPr>
                <a:spLocks/>
              </p:cNvSpPr>
              <p:nvPr/>
            </p:nvSpPr>
            <p:spPr bwMode="auto">
              <a:xfrm>
                <a:off x="3972" y="2690"/>
                <a:ext cx="18" cy="54"/>
              </a:xfrm>
              <a:custGeom>
                <a:avLst/>
                <a:gdLst>
                  <a:gd name="T0" fmla="*/ 4 w 18"/>
                  <a:gd name="T1" fmla="*/ 52 h 54"/>
                  <a:gd name="T2" fmla="*/ 4 w 18"/>
                  <a:gd name="T3" fmla="*/ 53 h 54"/>
                  <a:gd name="T4" fmla="*/ 17 w 18"/>
                  <a:gd name="T5" fmla="*/ 1 h 54"/>
                  <a:gd name="T6" fmla="*/ 13 w 18"/>
                  <a:gd name="T7" fmla="*/ 0 h 54"/>
                  <a:gd name="T8" fmla="*/ 0 w 18"/>
                  <a:gd name="T9" fmla="*/ 51 h 54"/>
                  <a:gd name="T10" fmla="*/ 0 w 18"/>
                  <a:gd name="T11" fmla="*/ 52 h 54"/>
                  <a:gd name="T12" fmla="*/ 0 w 18"/>
                  <a:gd name="T13" fmla="*/ 51 h 54"/>
                  <a:gd name="T14" fmla="*/ 0 w 18"/>
                  <a:gd name="T15" fmla="*/ 52 h 54"/>
                  <a:gd name="T16" fmla="*/ 4 w 18"/>
                  <a:gd name="T17" fmla="*/ 5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4">
                    <a:moveTo>
                      <a:pt x="4" y="52"/>
                    </a:moveTo>
                    <a:lnTo>
                      <a:pt x="4" y="53"/>
                    </a:lnTo>
                    <a:lnTo>
                      <a:pt x="17" y="1"/>
                    </a:lnTo>
                    <a:lnTo>
                      <a:pt x="13" y="0"/>
                    </a:lnTo>
                    <a:lnTo>
                      <a:pt x="0" y="51"/>
                    </a:lnTo>
                    <a:lnTo>
                      <a:pt x="0" y="52"/>
                    </a:lnTo>
                    <a:lnTo>
                      <a:pt x="0" y="51"/>
                    </a:lnTo>
                    <a:lnTo>
                      <a:pt x="0" y="52"/>
                    </a:lnTo>
                    <a:lnTo>
                      <a:pt x="4"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5" name="Freeform 173">
                <a:extLst>
                  <a:ext uri="{FF2B5EF4-FFF2-40B4-BE49-F238E27FC236}">
                    <a16:creationId xmlns:a16="http://schemas.microsoft.com/office/drawing/2014/main" id="{0D61789D-CE71-7B56-E04A-DEE671ADD428}"/>
                  </a:ext>
                </a:extLst>
              </p:cNvPr>
              <p:cNvSpPr>
                <a:spLocks/>
              </p:cNvSpPr>
              <p:nvPr/>
            </p:nvSpPr>
            <p:spPr bwMode="auto">
              <a:xfrm>
                <a:off x="3947" y="2742"/>
                <a:ext cx="63" cy="556"/>
              </a:xfrm>
              <a:custGeom>
                <a:avLst/>
                <a:gdLst>
                  <a:gd name="T0" fmla="*/ 62 w 63"/>
                  <a:gd name="T1" fmla="*/ 553 h 556"/>
                  <a:gd name="T2" fmla="*/ 45 w 63"/>
                  <a:gd name="T3" fmla="*/ 513 h 556"/>
                  <a:gd name="T4" fmla="*/ 32 w 63"/>
                  <a:gd name="T5" fmla="*/ 474 h 556"/>
                  <a:gd name="T6" fmla="*/ 21 w 63"/>
                  <a:gd name="T7" fmla="*/ 438 h 556"/>
                  <a:gd name="T8" fmla="*/ 14 w 63"/>
                  <a:gd name="T9" fmla="*/ 402 h 556"/>
                  <a:gd name="T10" fmla="*/ 8 w 63"/>
                  <a:gd name="T11" fmla="*/ 368 h 556"/>
                  <a:gd name="T12" fmla="*/ 6 w 63"/>
                  <a:gd name="T13" fmla="*/ 335 h 556"/>
                  <a:gd name="T14" fmla="*/ 4 w 63"/>
                  <a:gd name="T15" fmla="*/ 303 h 556"/>
                  <a:gd name="T16" fmla="*/ 5 w 63"/>
                  <a:gd name="T17" fmla="*/ 271 h 556"/>
                  <a:gd name="T18" fmla="*/ 6 w 63"/>
                  <a:gd name="T19" fmla="*/ 239 h 556"/>
                  <a:gd name="T20" fmla="*/ 9 w 63"/>
                  <a:gd name="T21" fmla="*/ 207 h 556"/>
                  <a:gd name="T22" fmla="*/ 12 w 63"/>
                  <a:gd name="T23" fmla="*/ 175 h 556"/>
                  <a:gd name="T24" fmla="*/ 16 w 63"/>
                  <a:gd name="T25" fmla="*/ 142 h 556"/>
                  <a:gd name="T26" fmla="*/ 20 w 63"/>
                  <a:gd name="T27" fmla="*/ 108 h 556"/>
                  <a:gd name="T28" fmla="*/ 23 w 63"/>
                  <a:gd name="T29" fmla="*/ 74 h 556"/>
                  <a:gd name="T30" fmla="*/ 26 w 63"/>
                  <a:gd name="T31" fmla="*/ 38 h 556"/>
                  <a:gd name="T32" fmla="*/ 29 w 63"/>
                  <a:gd name="T33" fmla="*/ 0 h 556"/>
                  <a:gd name="T34" fmla="*/ 24 w 63"/>
                  <a:gd name="T35" fmla="*/ 19 h 556"/>
                  <a:gd name="T36" fmla="*/ 21 w 63"/>
                  <a:gd name="T37" fmla="*/ 56 h 556"/>
                  <a:gd name="T38" fmla="*/ 18 w 63"/>
                  <a:gd name="T39" fmla="*/ 91 h 556"/>
                  <a:gd name="T40" fmla="*/ 14 w 63"/>
                  <a:gd name="T41" fmla="*/ 126 h 556"/>
                  <a:gd name="T42" fmla="*/ 10 w 63"/>
                  <a:gd name="T43" fmla="*/ 159 h 556"/>
                  <a:gd name="T44" fmla="*/ 6 w 63"/>
                  <a:gd name="T45" fmla="*/ 191 h 556"/>
                  <a:gd name="T46" fmla="*/ 4 w 63"/>
                  <a:gd name="T47" fmla="*/ 223 h 556"/>
                  <a:gd name="T48" fmla="*/ 1 w 63"/>
                  <a:gd name="T49" fmla="*/ 255 h 556"/>
                  <a:gd name="T50" fmla="*/ 0 w 63"/>
                  <a:gd name="T51" fmla="*/ 287 h 556"/>
                  <a:gd name="T52" fmla="*/ 1 w 63"/>
                  <a:gd name="T53" fmla="*/ 319 h 556"/>
                  <a:gd name="T54" fmla="*/ 3 w 63"/>
                  <a:gd name="T55" fmla="*/ 352 h 556"/>
                  <a:gd name="T56" fmla="*/ 7 w 63"/>
                  <a:gd name="T57" fmla="*/ 386 h 556"/>
                  <a:gd name="T58" fmla="*/ 13 w 63"/>
                  <a:gd name="T59" fmla="*/ 421 h 556"/>
                  <a:gd name="T60" fmla="*/ 22 w 63"/>
                  <a:gd name="T61" fmla="*/ 457 h 556"/>
                  <a:gd name="T62" fmla="*/ 34 w 63"/>
                  <a:gd name="T63" fmla="*/ 495 h 556"/>
                  <a:gd name="T64" fmla="*/ 50 w 63"/>
                  <a:gd name="T65" fmla="*/ 535 h 556"/>
                  <a:gd name="T66" fmla="*/ 62 w 63"/>
                  <a:gd name="T67" fmla="*/ 553 h 5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56">
                    <a:moveTo>
                      <a:pt x="62" y="553"/>
                    </a:moveTo>
                    <a:lnTo>
                      <a:pt x="62" y="553"/>
                    </a:lnTo>
                    <a:lnTo>
                      <a:pt x="53" y="533"/>
                    </a:lnTo>
                    <a:lnTo>
                      <a:pt x="45" y="513"/>
                    </a:lnTo>
                    <a:lnTo>
                      <a:pt x="38" y="494"/>
                    </a:lnTo>
                    <a:lnTo>
                      <a:pt x="32" y="474"/>
                    </a:lnTo>
                    <a:lnTo>
                      <a:pt x="26" y="456"/>
                    </a:lnTo>
                    <a:lnTo>
                      <a:pt x="21" y="438"/>
                    </a:lnTo>
                    <a:lnTo>
                      <a:pt x="17" y="420"/>
                    </a:lnTo>
                    <a:lnTo>
                      <a:pt x="14" y="402"/>
                    </a:lnTo>
                    <a:lnTo>
                      <a:pt x="11" y="385"/>
                    </a:lnTo>
                    <a:lnTo>
                      <a:pt x="8" y="368"/>
                    </a:lnTo>
                    <a:lnTo>
                      <a:pt x="6" y="352"/>
                    </a:lnTo>
                    <a:lnTo>
                      <a:pt x="6" y="335"/>
                    </a:lnTo>
                    <a:lnTo>
                      <a:pt x="5" y="319"/>
                    </a:lnTo>
                    <a:lnTo>
                      <a:pt x="4" y="303"/>
                    </a:lnTo>
                    <a:lnTo>
                      <a:pt x="4" y="287"/>
                    </a:lnTo>
                    <a:lnTo>
                      <a:pt x="5" y="271"/>
                    </a:lnTo>
                    <a:lnTo>
                      <a:pt x="5" y="255"/>
                    </a:lnTo>
                    <a:lnTo>
                      <a:pt x="6" y="239"/>
                    </a:lnTo>
                    <a:lnTo>
                      <a:pt x="8" y="223"/>
                    </a:lnTo>
                    <a:lnTo>
                      <a:pt x="9" y="207"/>
                    </a:lnTo>
                    <a:lnTo>
                      <a:pt x="10" y="191"/>
                    </a:lnTo>
                    <a:lnTo>
                      <a:pt x="12" y="175"/>
                    </a:lnTo>
                    <a:lnTo>
                      <a:pt x="14" y="159"/>
                    </a:lnTo>
                    <a:lnTo>
                      <a:pt x="16" y="142"/>
                    </a:lnTo>
                    <a:lnTo>
                      <a:pt x="18" y="126"/>
                    </a:lnTo>
                    <a:lnTo>
                      <a:pt x="20" y="108"/>
                    </a:lnTo>
                    <a:lnTo>
                      <a:pt x="22" y="91"/>
                    </a:lnTo>
                    <a:lnTo>
                      <a:pt x="23" y="74"/>
                    </a:lnTo>
                    <a:lnTo>
                      <a:pt x="25" y="56"/>
                    </a:lnTo>
                    <a:lnTo>
                      <a:pt x="26" y="38"/>
                    </a:lnTo>
                    <a:lnTo>
                      <a:pt x="28" y="19"/>
                    </a:lnTo>
                    <a:lnTo>
                      <a:pt x="29" y="0"/>
                    </a:lnTo>
                    <a:lnTo>
                      <a:pt x="25" y="0"/>
                    </a:lnTo>
                    <a:lnTo>
                      <a:pt x="24" y="19"/>
                    </a:lnTo>
                    <a:lnTo>
                      <a:pt x="23" y="38"/>
                    </a:lnTo>
                    <a:lnTo>
                      <a:pt x="21" y="56"/>
                    </a:lnTo>
                    <a:lnTo>
                      <a:pt x="20" y="74"/>
                    </a:lnTo>
                    <a:lnTo>
                      <a:pt x="18" y="91"/>
                    </a:lnTo>
                    <a:lnTo>
                      <a:pt x="16" y="108"/>
                    </a:lnTo>
                    <a:lnTo>
                      <a:pt x="14" y="126"/>
                    </a:lnTo>
                    <a:lnTo>
                      <a:pt x="12" y="142"/>
                    </a:lnTo>
                    <a:lnTo>
                      <a:pt x="10" y="159"/>
                    </a:lnTo>
                    <a:lnTo>
                      <a:pt x="8" y="175"/>
                    </a:lnTo>
                    <a:lnTo>
                      <a:pt x="6" y="191"/>
                    </a:lnTo>
                    <a:lnTo>
                      <a:pt x="5" y="207"/>
                    </a:lnTo>
                    <a:lnTo>
                      <a:pt x="4" y="223"/>
                    </a:lnTo>
                    <a:lnTo>
                      <a:pt x="2" y="239"/>
                    </a:lnTo>
                    <a:lnTo>
                      <a:pt x="1" y="255"/>
                    </a:lnTo>
                    <a:lnTo>
                      <a:pt x="1" y="271"/>
                    </a:lnTo>
                    <a:lnTo>
                      <a:pt x="0" y="287"/>
                    </a:lnTo>
                    <a:lnTo>
                      <a:pt x="0" y="303"/>
                    </a:lnTo>
                    <a:lnTo>
                      <a:pt x="1" y="319"/>
                    </a:lnTo>
                    <a:lnTo>
                      <a:pt x="2" y="335"/>
                    </a:lnTo>
                    <a:lnTo>
                      <a:pt x="3" y="352"/>
                    </a:lnTo>
                    <a:lnTo>
                      <a:pt x="5" y="368"/>
                    </a:lnTo>
                    <a:lnTo>
                      <a:pt x="7" y="386"/>
                    </a:lnTo>
                    <a:lnTo>
                      <a:pt x="10" y="403"/>
                    </a:lnTo>
                    <a:lnTo>
                      <a:pt x="13" y="421"/>
                    </a:lnTo>
                    <a:lnTo>
                      <a:pt x="18" y="438"/>
                    </a:lnTo>
                    <a:lnTo>
                      <a:pt x="22" y="457"/>
                    </a:lnTo>
                    <a:lnTo>
                      <a:pt x="28" y="475"/>
                    </a:lnTo>
                    <a:lnTo>
                      <a:pt x="34" y="495"/>
                    </a:lnTo>
                    <a:lnTo>
                      <a:pt x="42" y="514"/>
                    </a:lnTo>
                    <a:lnTo>
                      <a:pt x="50" y="535"/>
                    </a:lnTo>
                    <a:lnTo>
                      <a:pt x="58" y="555"/>
                    </a:lnTo>
                    <a:lnTo>
                      <a:pt x="62" y="5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6" name="Freeform 174">
                <a:extLst>
                  <a:ext uri="{FF2B5EF4-FFF2-40B4-BE49-F238E27FC236}">
                    <a16:creationId xmlns:a16="http://schemas.microsoft.com/office/drawing/2014/main" id="{253F5399-D3DA-DF02-C91F-B4D69A0A7FF5}"/>
                  </a:ext>
                </a:extLst>
              </p:cNvPr>
              <p:cNvSpPr>
                <a:spLocks/>
              </p:cNvSpPr>
              <p:nvPr/>
            </p:nvSpPr>
            <p:spPr bwMode="auto">
              <a:xfrm>
                <a:off x="4005" y="3295"/>
                <a:ext cx="29" cy="84"/>
              </a:xfrm>
              <a:custGeom>
                <a:avLst/>
                <a:gdLst>
                  <a:gd name="T0" fmla="*/ 28 w 29"/>
                  <a:gd name="T1" fmla="*/ 81 h 84"/>
                  <a:gd name="T2" fmla="*/ 27 w 29"/>
                  <a:gd name="T3" fmla="*/ 78 h 84"/>
                  <a:gd name="T4" fmla="*/ 26 w 29"/>
                  <a:gd name="T5" fmla="*/ 73 h 84"/>
                  <a:gd name="T6" fmla="*/ 24 w 29"/>
                  <a:gd name="T7" fmla="*/ 68 h 84"/>
                  <a:gd name="T8" fmla="*/ 22 w 29"/>
                  <a:gd name="T9" fmla="*/ 63 h 84"/>
                  <a:gd name="T10" fmla="*/ 21 w 29"/>
                  <a:gd name="T11" fmla="*/ 58 h 84"/>
                  <a:gd name="T12" fmla="*/ 19 w 29"/>
                  <a:gd name="T13" fmla="*/ 51 h 84"/>
                  <a:gd name="T14" fmla="*/ 17 w 29"/>
                  <a:gd name="T15" fmla="*/ 45 h 84"/>
                  <a:gd name="T16" fmla="*/ 16 w 29"/>
                  <a:gd name="T17" fmla="*/ 39 h 84"/>
                  <a:gd name="T18" fmla="*/ 14 w 29"/>
                  <a:gd name="T19" fmla="*/ 33 h 84"/>
                  <a:gd name="T20" fmla="*/ 12 w 29"/>
                  <a:gd name="T21" fmla="*/ 27 h 84"/>
                  <a:gd name="T22" fmla="*/ 11 w 29"/>
                  <a:gd name="T23" fmla="*/ 21 h 84"/>
                  <a:gd name="T24" fmla="*/ 9 w 29"/>
                  <a:gd name="T25" fmla="*/ 16 h 84"/>
                  <a:gd name="T26" fmla="*/ 8 w 29"/>
                  <a:gd name="T27" fmla="*/ 11 h 84"/>
                  <a:gd name="T28" fmla="*/ 6 w 29"/>
                  <a:gd name="T29" fmla="*/ 7 h 84"/>
                  <a:gd name="T30" fmla="*/ 5 w 29"/>
                  <a:gd name="T31" fmla="*/ 3 h 84"/>
                  <a:gd name="T32" fmla="*/ 4 w 29"/>
                  <a:gd name="T33" fmla="*/ 0 h 84"/>
                  <a:gd name="T34" fmla="*/ 0 w 29"/>
                  <a:gd name="T35" fmla="*/ 2 h 84"/>
                  <a:gd name="T36" fmla="*/ 1 w 29"/>
                  <a:gd name="T37" fmla="*/ 4 h 84"/>
                  <a:gd name="T38" fmla="*/ 2 w 29"/>
                  <a:gd name="T39" fmla="*/ 8 h 84"/>
                  <a:gd name="T40" fmla="*/ 4 w 29"/>
                  <a:gd name="T41" fmla="*/ 12 h 84"/>
                  <a:gd name="T42" fmla="*/ 5 w 29"/>
                  <a:gd name="T43" fmla="*/ 17 h 84"/>
                  <a:gd name="T44" fmla="*/ 7 w 29"/>
                  <a:gd name="T45" fmla="*/ 22 h 84"/>
                  <a:gd name="T46" fmla="*/ 8 w 29"/>
                  <a:gd name="T47" fmla="*/ 28 h 84"/>
                  <a:gd name="T48" fmla="*/ 10 w 29"/>
                  <a:gd name="T49" fmla="*/ 34 h 84"/>
                  <a:gd name="T50" fmla="*/ 12 w 29"/>
                  <a:gd name="T51" fmla="*/ 40 h 84"/>
                  <a:gd name="T52" fmla="*/ 14 w 29"/>
                  <a:gd name="T53" fmla="*/ 46 h 84"/>
                  <a:gd name="T54" fmla="*/ 15 w 29"/>
                  <a:gd name="T55" fmla="*/ 52 h 84"/>
                  <a:gd name="T56" fmla="*/ 17 w 29"/>
                  <a:gd name="T57" fmla="*/ 58 h 84"/>
                  <a:gd name="T58" fmla="*/ 18 w 29"/>
                  <a:gd name="T59" fmla="*/ 64 h 84"/>
                  <a:gd name="T60" fmla="*/ 20 w 29"/>
                  <a:gd name="T61" fmla="*/ 69 h 84"/>
                  <a:gd name="T62" fmla="*/ 22 w 29"/>
                  <a:gd name="T63" fmla="*/ 74 h 84"/>
                  <a:gd name="T64" fmla="*/ 23 w 29"/>
                  <a:gd name="T65" fmla="*/ 78 h 84"/>
                  <a:gd name="T66" fmla="*/ 24 w 29"/>
                  <a:gd name="T67" fmla="*/ 83 h 84"/>
                  <a:gd name="T68" fmla="*/ 28 w 29"/>
                  <a:gd name="T69" fmla="*/ 81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 h="84">
                    <a:moveTo>
                      <a:pt x="28" y="81"/>
                    </a:moveTo>
                    <a:lnTo>
                      <a:pt x="27" y="78"/>
                    </a:lnTo>
                    <a:lnTo>
                      <a:pt x="26" y="73"/>
                    </a:lnTo>
                    <a:lnTo>
                      <a:pt x="24" y="68"/>
                    </a:lnTo>
                    <a:lnTo>
                      <a:pt x="22" y="63"/>
                    </a:lnTo>
                    <a:lnTo>
                      <a:pt x="21" y="58"/>
                    </a:lnTo>
                    <a:lnTo>
                      <a:pt x="19" y="51"/>
                    </a:lnTo>
                    <a:lnTo>
                      <a:pt x="17" y="45"/>
                    </a:lnTo>
                    <a:lnTo>
                      <a:pt x="16" y="39"/>
                    </a:lnTo>
                    <a:lnTo>
                      <a:pt x="14" y="33"/>
                    </a:lnTo>
                    <a:lnTo>
                      <a:pt x="12" y="27"/>
                    </a:lnTo>
                    <a:lnTo>
                      <a:pt x="11" y="21"/>
                    </a:lnTo>
                    <a:lnTo>
                      <a:pt x="9" y="16"/>
                    </a:lnTo>
                    <a:lnTo>
                      <a:pt x="8" y="11"/>
                    </a:lnTo>
                    <a:lnTo>
                      <a:pt x="6" y="7"/>
                    </a:lnTo>
                    <a:lnTo>
                      <a:pt x="5" y="3"/>
                    </a:lnTo>
                    <a:lnTo>
                      <a:pt x="4" y="0"/>
                    </a:lnTo>
                    <a:lnTo>
                      <a:pt x="0" y="2"/>
                    </a:lnTo>
                    <a:lnTo>
                      <a:pt x="1" y="4"/>
                    </a:lnTo>
                    <a:lnTo>
                      <a:pt x="2" y="8"/>
                    </a:lnTo>
                    <a:lnTo>
                      <a:pt x="4" y="12"/>
                    </a:lnTo>
                    <a:lnTo>
                      <a:pt x="5" y="17"/>
                    </a:lnTo>
                    <a:lnTo>
                      <a:pt x="7" y="22"/>
                    </a:lnTo>
                    <a:lnTo>
                      <a:pt x="8" y="28"/>
                    </a:lnTo>
                    <a:lnTo>
                      <a:pt x="10" y="34"/>
                    </a:lnTo>
                    <a:lnTo>
                      <a:pt x="12" y="40"/>
                    </a:lnTo>
                    <a:lnTo>
                      <a:pt x="14" y="46"/>
                    </a:lnTo>
                    <a:lnTo>
                      <a:pt x="15" y="52"/>
                    </a:lnTo>
                    <a:lnTo>
                      <a:pt x="17" y="58"/>
                    </a:lnTo>
                    <a:lnTo>
                      <a:pt x="18" y="64"/>
                    </a:lnTo>
                    <a:lnTo>
                      <a:pt x="20" y="69"/>
                    </a:lnTo>
                    <a:lnTo>
                      <a:pt x="22" y="74"/>
                    </a:lnTo>
                    <a:lnTo>
                      <a:pt x="23" y="78"/>
                    </a:lnTo>
                    <a:lnTo>
                      <a:pt x="24" y="83"/>
                    </a:lnTo>
                    <a:lnTo>
                      <a:pt x="28" y="8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7" name="Freeform 175">
                <a:extLst>
                  <a:ext uri="{FF2B5EF4-FFF2-40B4-BE49-F238E27FC236}">
                    <a16:creationId xmlns:a16="http://schemas.microsoft.com/office/drawing/2014/main" id="{A56A0526-E41F-D4DF-66F7-985AE8EDE052}"/>
                  </a:ext>
                </a:extLst>
              </p:cNvPr>
              <p:cNvSpPr>
                <a:spLocks/>
              </p:cNvSpPr>
              <p:nvPr/>
            </p:nvSpPr>
            <p:spPr bwMode="auto">
              <a:xfrm>
                <a:off x="4029" y="3376"/>
                <a:ext cx="17" cy="17"/>
              </a:xfrm>
              <a:custGeom>
                <a:avLst/>
                <a:gdLst>
                  <a:gd name="T0" fmla="*/ 0 w 17"/>
                  <a:gd name="T1" fmla="*/ 10 h 17"/>
                  <a:gd name="T2" fmla="*/ 8 w 17"/>
                  <a:gd name="T3" fmla="*/ 16 h 17"/>
                  <a:gd name="T4" fmla="*/ 12 w 17"/>
                  <a:gd name="T5" fmla="*/ 16 h 17"/>
                  <a:gd name="T6" fmla="*/ 16 w 17"/>
                  <a:gd name="T7" fmla="*/ 5 h 17"/>
                  <a:gd name="T8" fmla="*/ 16 w 17"/>
                  <a:gd name="T9" fmla="*/ 0 h 17"/>
                  <a:gd name="T10" fmla="*/ 0 w 17"/>
                  <a:gd name="T11" fmla="*/ 1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8" y="16"/>
                    </a:lnTo>
                    <a:lnTo>
                      <a:pt x="12" y="16"/>
                    </a:lnTo>
                    <a:lnTo>
                      <a:pt x="16" y="5"/>
                    </a:lnTo>
                    <a:lnTo>
                      <a:pt x="16" y="0"/>
                    </a:lnTo>
                    <a:lnTo>
                      <a:pt x="0" y="1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8" name="Freeform 176">
                <a:extLst>
                  <a:ext uri="{FF2B5EF4-FFF2-40B4-BE49-F238E27FC236}">
                    <a16:creationId xmlns:a16="http://schemas.microsoft.com/office/drawing/2014/main" id="{987DB29F-BBD8-BB64-4834-7E2A2A20E968}"/>
                  </a:ext>
                </a:extLst>
              </p:cNvPr>
              <p:cNvSpPr>
                <a:spLocks/>
              </p:cNvSpPr>
              <p:nvPr/>
            </p:nvSpPr>
            <p:spPr bwMode="auto">
              <a:xfrm>
                <a:off x="4361" y="3378"/>
                <a:ext cx="17" cy="17"/>
              </a:xfrm>
              <a:custGeom>
                <a:avLst/>
                <a:gdLst>
                  <a:gd name="T0" fmla="*/ 0 w 17"/>
                  <a:gd name="T1" fmla="*/ 0 h 17"/>
                  <a:gd name="T2" fmla="*/ 0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9" name="Freeform 177">
                <a:extLst>
                  <a:ext uri="{FF2B5EF4-FFF2-40B4-BE49-F238E27FC236}">
                    <a16:creationId xmlns:a16="http://schemas.microsoft.com/office/drawing/2014/main" id="{18A7B0C4-2FBF-102E-6BCE-95423C211627}"/>
                  </a:ext>
                </a:extLst>
              </p:cNvPr>
              <p:cNvSpPr>
                <a:spLocks/>
              </p:cNvSpPr>
              <p:nvPr/>
            </p:nvSpPr>
            <p:spPr bwMode="auto">
              <a:xfrm>
                <a:off x="4360" y="3302"/>
                <a:ext cx="17" cy="77"/>
              </a:xfrm>
              <a:custGeom>
                <a:avLst/>
                <a:gdLst>
                  <a:gd name="T0" fmla="*/ 3 w 17"/>
                  <a:gd name="T1" fmla="*/ 0 h 77"/>
                  <a:gd name="T2" fmla="*/ 3 w 17"/>
                  <a:gd name="T3" fmla="*/ 0 h 77"/>
                  <a:gd name="T4" fmla="*/ 3 w 17"/>
                  <a:gd name="T5" fmla="*/ 9 h 77"/>
                  <a:gd name="T6" fmla="*/ 3 w 17"/>
                  <a:gd name="T7" fmla="*/ 18 h 77"/>
                  <a:gd name="T8" fmla="*/ 0 w 17"/>
                  <a:gd name="T9" fmla="*/ 25 h 77"/>
                  <a:gd name="T10" fmla="*/ 0 w 17"/>
                  <a:gd name="T11" fmla="*/ 34 h 77"/>
                  <a:gd name="T12" fmla="*/ 0 w 17"/>
                  <a:gd name="T13" fmla="*/ 43 h 77"/>
                  <a:gd name="T14" fmla="*/ 0 w 17"/>
                  <a:gd name="T15" fmla="*/ 52 h 77"/>
                  <a:gd name="T16" fmla="*/ 0 w 17"/>
                  <a:gd name="T17" fmla="*/ 63 h 77"/>
                  <a:gd name="T18" fmla="*/ 3 w 17"/>
                  <a:gd name="T19" fmla="*/ 76 h 77"/>
                  <a:gd name="T20" fmla="*/ 16 w 17"/>
                  <a:gd name="T21" fmla="*/ 76 h 77"/>
                  <a:gd name="T22" fmla="*/ 12 w 17"/>
                  <a:gd name="T23" fmla="*/ 63 h 77"/>
                  <a:gd name="T24" fmla="*/ 12 w 17"/>
                  <a:gd name="T25" fmla="*/ 52 h 77"/>
                  <a:gd name="T26" fmla="*/ 12 w 17"/>
                  <a:gd name="T27" fmla="*/ 43 h 77"/>
                  <a:gd name="T28" fmla="*/ 12 w 17"/>
                  <a:gd name="T29" fmla="*/ 34 h 77"/>
                  <a:gd name="T30" fmla="*/ 12 w 17"/>
                  <a:gd name="T31" fmla="*/ 25 h 77"/>
                  <a:gd name="T32" fmla="*/ 16 w 17"/>
                  <a:gd name="T33" fmla="*/ 18 h 77"/>
                  <a:gd name="T34" fmla="*/ 16 w 17"/>
                  <a:gd name="T35" fmla="*/ 9 h 77"/>
                  <a:gd name="T36" fmla="*/ 16 w 17"/>
                  <a:gd name="T37" fmla="*/ 0 h 77"/>
                  <a:gd name="T38" fmla="*/ 3 w 17"/>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7">
                    <a:moveTo>
                      <a:pt x="3" y="0"/>
                    </a:moveTo>
                    <a:lnTo>
                      <a:pt x="3" y="0"/>
                    </a:lnTo>
                    <a:lnTo>
                      <a:pt x="3" y="9"/>
                    </a:lnTo>
                    <a:lnTo>
                      <a:pt x="3" y="18"/>
                    </a:lnTo>
                    <a:lnTo>
                      <a:pt x="0" y="25"/>
                    </a:lnTo>
                    <a:lnTo>
                      <a:pt x="0" y="34"/>
                    </a:lnTo>
                    <a:lnTo>
                      <a:pt x="0" y="43"/>
                    </a:lnTo>
                    <a:lnTo>
                      <a:pt x="0" y="52"/>
                    </a:lnTo>
                    <a:lnTo>
                      <a:pt x="0" y="63"/>
                    </a:lnTo>
                    <a:lnTo>
                      <a:pt x="3" y="76"/>
                    </a:lnTo>
                    <a:lnTo>
                      <a:pt x="16" y="76"/>
                    </a:lnTo>
                    <a:lnTo>
                      <a:pt x="12" y="63"/>
                    </a:lnTo>
                    <a:lnTo>
                      <a:pt x="12" y="52"/>
                    </a:lnTo>
                    <a:lnTo>
                      <a:pt x="12" y="43"/>
                    </a:lnTo>
                    <a:lnTo>
                      <a:pt x="12" y="34"/>
                    </a:lnTo>
                    <a:lnTo>
                      <a:pt x="12" y="25"/>
                    </a:lnTo>
                    <a:lnTo>
                      <a:pt x="16" y="18"/>
                    </a:lnTo>
                    <a:lnTo>
                      <a:pt x="16" y="9"/>
                    </a:lnTo>
                    <a:lnTo>
                      <a:pt x="16"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0" name="Freeform 178">
                <a:extLst>
                  <a:ext uri="{FF2B5EF4-FFF2-40B4-BE49-F238E27FC236}">
                    <a16:creationId xmlns:a16="http://schemas.microsoft.com/office/drawing/2014/main" id="{8F305141-61DF-E97D-B5C2-1267400989FF}"/>
                  </a:ext>
                </a:extLst>
              </p:cNvPr>
              <p:cNvSpPr>
                <a:spLocks/>
              </p:cNvSpPr>
              <p:nvPr/>
            </p:nvSpPr>
            <p:spPr bwMode="auto">
              <a:xfrm>
                <a:off x="4361" y="3232"/>
                <a:ext cx="17" cy="71"/>
              </a:xfrm>
              <a:custGeom>
                <a:avLst/>
                <a:gdLst>
                  <a:gd name="T0" fmla="*/ 0 w 17"/>
                  <a:gd name="T1" fmla="*/ 0 h 71"/>
                  <a:gd name="T2" fmla="*/ 0 w 17"/>
                  <a:gd name="T3" fmla="*/ 0 h 71"/>
                  <a:gd name="T4" fmla="*/ 0 w 17"/>
                  <a:gd name="T5" fmla="*/ 70 h 71"/>
                  <a:gd name="T6" fmla="*/ 16 w 17"/>
                  <a:gd name="T7" fmla="*/ 70 h 71"/>
                  <a:gd name="T8" fmla="*/ 16 w 17"/>
                  <a:gd name="T9" fmla="*/ 0 h 71"/>
                  <a:gd name="T10" fmla="*/ 0 w 17"/>
                  <a:gd name="T11" fmla="*/ 0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1">
                    <a:moveTo>
                      <a:pt x="0" y="0"/>
                    </a:moveTo>
                    <a:lnTo>
                      <a:pt x="0" y="0"/>
                    </a:lnTo>
                    <a:lnTo>
                      <a:pt x="0" y="70"/>
                    </a:lnTo>
                    <a:lnTo>
                      <a:pt x="16" y="70"/>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1" name="Freeform 179">
                <a:extLst>
                  <a:ext uri="{FF2B5EF4-FFF2-40B4-BE49-F238E27FC236}">
                    <a16:creationId xmlns:a16="http://schemas.microsoft.com/office/drawing/2014/main" id="{001BDCB8-7356-ACA8-EECC-7712393145B6}"/>
                  </a:ext>
                </a:extLst>
              </p:cNvPr>
              <p:cNvSpPr>
                <a:spLocks/>
              </p:cNvSpPr>
              <p:nvPr/>
            </p:nvSpPr>
            <p:spPr bwMode="auto">
              <a:xfrm>
                <a:off x="4361" y="3206"/>
                <a:ext cx="17" cy="27"/>
              </a:xfrm>
              <a:custGeom>
                <a:avLst/>
                <a:gdLst>
                  <a:gd name="T0" fmla="*/ 0 w 17"/>
                  <a:gd name="T1" fmla="*/ 0 h 27"/>
                  <a:gd name="T2" fmla="*/ 0 w 17"/>
                  <a:gd name="T3" fmla="*/ 0 h 27"/>
                  <a:gd name="T4" fmla="*/ 0 w 17"/>
                  <a:gd name="T5" fmla="*/ 26 h 27"/>
                  <a:gd name="T6" fmla="*/ 16 w 17"/>
                  <a:gd name="T7" fmla="*/ 26 h 27"/>
                  <a:gd name="T8" fmla="*/ 16 w 17"/>
                  <a:gd name="T9" fmla="*/ 0 h 27"/>
                  <a:gd name="T10" fmla="*/ 0 w 17"/>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7">
                    <a:moveTo>
                      <a:pt x="0" y="0"/>
                    </a:moveTo>
                    <a:lnTo>
                      <a:pt x="0" y="0"/>
                    </a:lnTo>
                    <a:lnTo>
                      <a:pt x="0" y="26"/>
                    </a:lnTo>
                    <a:lnTo>
                      <a:pt x="16" y="2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2" name="Freeform 180">
                <a:extLst>
                  <a:ext uri="{FF2B5EF4-FFF2-40B4-BE49-F238E27FC236}">
                    <a16:creationId xmlns:a16="http://schemas.microsoft.com/office/drawing/2014/main" id="{7D79E1F8-18D6-C672-DD9E-4BB9E59D3F26}"/>
                  </a:ext>
                </a:extLst>
              </p:cNvPr>
              <p:cNvSpPr>
                <a:spLocks/>
              </p:cNvSpPr>
              <p:nvPr/>
            </p:nvSpPr>
            <p:spPr bwMode="auto">
              <a:xfrm>
                <a:off x="4361" y="3122"/>
                <a:ext cx="17" cy="85"/>
              </a:xfrm>
              <a:custGeom>
                <a:avLst/>
                <a:gdLst>
                  <a:gd name="T0" fmla="*/ 16 w 17"/>
                  <a:gd name="T1" fmla="*/ 2 h 85"/>
                  <a:gd name="T2" fmla="*/ 11 w 17"/>
                  <a:gd name="T3" fmla="*/ 1 h 85"/>
                  <a:gd name="T4" fmla="*/ 0 w 17"/>
                  <a:gd name="T5" fmla="*/ 84 h 85"/>
                  <a:gd name="T6" fmla="*/ 4 w 17"/>
                  <a:gd name="T7" fmla="*/ 84 h 85"/>
                  <a:gd name="T8" fmla="*/ 16 w 17"/>
                  <a:gd name="T9" fmla="*/ 1 h 85"/>
                  <a:gd name="T10" fmla="*/ 11 w 17"/>
                  <a:gd name="T11" fmla="*/ 0 h 85"/>
                  <a:gd name="T12" fmla="*/ 16 w 17"/>
                  <a:gd name="T13" fmla="*/ 2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85">
                    <a:moveTo>
                      <a:pt x="16" y="2"/>
                    </a:moveTo>
                    <a:lnTo>
                      <a:pt x="11" y="1"/>
                    </a:lnTo>
                    <a:lnTo>
                      <a:pt x="0" y="84"/>
                    </a:lnTo>
                    <a:lnTo>
                      <a:pt x="4" y="84"/>
                    </a:lnTo>
                    <a:lnTo>
                      <a:pt x="16" y="1"/>
                    </a:lnTo>
                    <a:lnTo>
                      <a:pt x="11" y="0"/>
                    </a:lnTo>
                    <a:lnTo>
                      <a:pt x="16"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3" name="Freeform 181">
                <a:extLst>
                  <a:ext uri="{FF2B5EF4-FFF2-40B4-BE49-F238E27FC236}">
                    <a16:creationId xmlns:a16="http://schemas.microsoft.com/office/drawing/2014/main" id="{2204E2C7-AF93-CC6A-7E9E-CB69719DF9B9}"/>
                  </a:ext>
                </a:extLst>
              </p:cNvPr>
              <p:cNvSpPr>
                <a:spLocks/>
              </p:cNvSpPr>
              <p:nvPr/>
            </p:nvSpPr>
            <p:spPr bwMode="auto">
              <a:xfrm>
                <a:off x="4370" y="3122"/>
                <a:ext cx="17" cy="166"/>
              </a:xfrm>
              <a:custGeom>
                <a:avLst/>
                <a:gdLst>
                  <a:gd name="T0" fmla="*/ 16 w 17"/>
                  <a:gd name="T1" fmla="*/ 165 h 166"/>
                  <a:gd name="T2" fmla="*/ 16 w 17"/>
                  <a:gd name="T3" fmla="*/ 165 h 166"/>
                  <a:gd name="T4" fmla="*/ 16 w 17"/>
                  <a:gd name="T5" fmla="*/ 150 h 166"/>
                  <a:gd name="T6" fmla="*/ 16 w 17"/>
                  <a:gd name="T7" fmla="*/ 136 h 166"/>
                  <a:gd name="T8" fmla="*/ 14 w 17"/>
                  <a:gd name="T9" fmla="*/ 123 h 166"/>
                  <a:gd name="T10" fmla="*/ 14 w 17"/>
                  <a:gd name="T11" fmla="*/ 112 h 166"/>
                  <a:gd name="T12" fmla="*/ 12 w 17"/>
                  <a:gd name="T13" fmla="*/ 100 h 166"/>
                  <a:gd name="T14" fmla="*/ 11 w 17"/>
                  <a:gd name="T15" fmla="*/ 88 h 166"/>
                  <a:gd name="T16" fmla="*/ 10 w 17"/>
                  <a:gd name="T17" fmla="*/ 78 h 166"/>
                  <a:gd name="T18" fmla="*/ 8 w 17"/>
                  <a:gd name="T19" fmla="*/ 68 h 166"/>
                  <a:gd name="T20" fmla="*/ 7 w 17"/>
                  <a:gd name="T21" fmla="*/ 59 h 166"/>
                  <a:gd name="T22" fmla="*/ 6 w 17"/>
                  <a:gd name="T23" fmla="*/ 50 h 166"/>
                  <a:gd name="T24" fmla="*/ 5 w 17"/>
                  <a:gd name="T25" fmla="*/ 41 h 166"/>
                  <a:gd name="T26" fmla="*/ 4 w 17"/>
                  <a:gd name="T27" fmla="*/ 33 h 166"/>
                  <a:gd name="T28" fmla="*/ 4 w 17"/>
                  <a:gd name="T29" fmla="*/ 24 h 166"/>
                  <a:gd name="T30" fmla="*/ 4 w 17"/>
                  <a:gd name="T31" fmla="*/ 16 h 166"/>
                  <a:gd name="T32" fmla="*/ 4 w 17"/>
                  <a:gd name="T33" fmla="*/ 9 h 166"/>
                  <a:gd name="T34" fmla="*/ 5 w 17"/>
                  <a:gd name="T35" fmla="*/ 2 h 166"/>
                  <a:gd name="T36" fmla="*/ 1 w 17"/>
                  <a:gd name="T37" fmla="*/ 0 h 166"/>
                  <a:gd name="T38" fmla="*/ 0 w 17"/>
                  <a:gd name="T39" fmla="*/ 9 h 166"/>
                  <a:gd name="T40" fmla="*/ 0 w 17"/>
                  <a:gd name="T41" fmla="*/ 16 h 166"/>
                  <a:gd name="T42" fmla="*/ 0 w 17"/>
                  <a:gd name="T43" fmla="*/ 24 h 166"/>
                  <a:gd name="T44" fmla="*/ 0 w 17"/>
                  <a:gd name="T45" fmla="*/ 33 h 166"/>
                  <a:gd name="T46" fmla="*/ 1 w 17"/>
                  <a:gd name="T47" fmla="*/ 41 h 166"/>
                  <a:gd name="T48" fmla="*/ 2 w 17"/>
                  <a:gd name="T49" fmla="*/ 50 h 166"/>
                  <a:gd name="T50" fmla="*/ 3 w 17"/>
                  <a:gd name="T51" fmla="*/ 59 h 166"/>
                  <a:gd name="T52" fmla="*/ 5 w 17"/>
                  <a:gd name="T53" fmla="*/ 69 h 166"/>
                  <a:gd name="T54" fmla="*/ 6 w 17"/>
                  <a:gd name="T55" fmla="*/ 79 h 166"/>
                  <a:gd name="T56" fmla="*/ 7 w 17"/>
                  <a:gd name="T57" fmla="*/ 88 h 166"/>
                  <a:gd name="T58" fmla="*/ 8 w 17"/>
                  <a:gd name="T59" fmla="*/ 100 h 166"/>
                  <a:gd name="T60" fmla="*/ 10 w 17"/>
                  <a:gd name="T61" fmla="*/ 112 h 166"/>
                  <a:gd name="T62" fmla="*/ 10 w 17"/>
                  <a:gd name="T63" fmla="*/ 123 h 166"/>
                  <a:gd name="T64" fmla="*/ 11 w 17"/>
                  <a:gd name="T65" fmla="*/ 136 h 166"/>
                  <a:gd name="T66" fmla="*/ 11 w 17"/>
                  <a:gd name="T67" fmla="*/ 150 h 166"/>
                  <a:gd name="T68" fmla="*/ 11 w 17"/>
                  <a:gd name="T69" fmla="*/ 165 h 166"/>
                  <a:gd name="T70" fmla="*/ 16 w 17"/>
                  <a:gd name="T71" fmla="*/ 165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66">
                    <a:moveTo>
                      <a:pt x="16" y="165"/>
                    </a:moveTo>
                    <a:lnTo>
                      <a:pt x="16" y="165"/>
                    </a:lnTo>
                    <a:lnTo>
                      <a:pt x="16" y="150"/>
                    </a:lnTo>
                    <a:lnTo>
                      <a:pt x="16" y="136"/>
                    </a:lnTo>
                    <a:lnTo>
                      <a:pt x="14" y="123"/>
                    </a:lnTo>
                    <a:lnTo>
                      <a:pt x="14" y="112"/>
                    </a:lnTo>
                    <a:lnTo>
                      <a:pt x="12" y="100"/>
                    </a:lnTo>
                    <a:lnTo>
                      <a:pt x="11" y="88"/>
                    </a:lnTo>
                    <a:lnTo>
                      <a:pt x="10" y="78"/>
                    </a:lnTo>
                    <a:lnTo>
                      <a:pt x="8" y="68"/>
                    </a:lnTo>
                    <a:lnTo>
                      <a:pt x="7" y="59"/>
                    </a:lnTo>
                    <a:lnTo>
                      <a:pt x="6" y="50"/>
                    </a:lnTo>
                    <a:lnTo>
                      <a:pt x="5" y="41"/>
                    </a:lnTo>
                    <a:lnTo>
                      <a:pt x="4" y="33"/>
                    </a:lnTo>
                    <a:lnTo>
                      <a:pt x="4" y="24"/>
                    </a:lnTo>
                    <a:lnTo>
                      <a:pt x="4" y="16"/>
                    </a:lnTo>
                    <a:lnTo>
                      <a:pt x="4" y="9"/>
                    </a:lnTo>
                    <a:lnTo>
                      <a:pt x="5" y="2"/>
                    </a:lnTo>
                    <a:lnTo>
                      <a:pt x="1" y="0"/>
                    </a:lnTo>
                    <a:lnTo>
                      <a:pt x="0" y="9"/>
                    </a:lnTo>
                    <a:lnTo>
                      <a:pt x="0" y="16"/>
                    </a:lnTo>
                    <a:lnTo>
                      <a:pt x="0" y="24"/>
                    </a:lnTo>
                    <a:lnTo>
                      <a:pt x="0" y="33"/>
                    </a:lnTo>
                    <a:lnTo>
                      <a:pt x="1" y="41"/>
                    </a:lnTo>
                    <a:lnTo>
                      <a:pt x="2" y="50"/>
                    </a:lnTo>
                    <a:lnTo>
                      <a:pt x="3" y="59"/>
                    </a:lnTo>
                    <a:lnTo>
                      <a:pt x="5" y="69"/>
                    </a:lnTo>
                    <a:lnTo>
                      <a:pt x="6" y="79"/>
                    </a:lnTo>
                    <a:lnTo>
                      <a:pt x="7" y="88"/>
                    </a:lnTo>
                    <a:lnTo>
                      <a:pt x="8" y="100"/>
                    </a:lnTo>
                    <a:lnTo>
                      <a:pt x="10" y="112"/>
                    </a:lnTo>
                    <a:lnTo>
                      <a:pt x="10" y="123"/>
                    </a:lnTo>
                    <a:lnTo>
                      <a:pt x="11" y="136"/>
                    </a:lnTo>
                    <a:lnTo>
                      <a:pt x="11" y="150"/>
                    </a:lnTo>
                    <a:lnTo>
                      <a:pt x="11" y="165"/>
                    </a:lnTo>
                    <a:lnTo>
                      <a:pt x="16" y="16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4" name="Freeform 182">
                <a:extLst>
                  <a:ext uri="{FF2B5EF4-FFF2-40B4-BE49-F238E27FC236}">
                    <a16:creationId xmlns:a16="http://schemas.microsoft.com/office/drawing/2014/main" id="{5970155E-52C5-CFAF-16F5-D31A36A305EC}"/>
                  </a:ext>
                </a:extLst>
              </p:cNvPr>
              <p:cNvSpPr>
                <a:spLocks/>
              </p:cNvSpPr>
              <p:nvPr/>
            </p:nvSpPr>
            <p:spPr bwMode="auto">
              <a:xfrm>
                <a:off x="4381" y="3287"/>
                <a:ext cx="17" cy="89"/>
              </a:xfrm>
              <a:custGeom>
                <a:avLst/>
                <a:gdLst>
                  <a:gd name="T0" fmla="*/ 9 w 17"/>
                  <a:gd name="T1" fmla="*/ 88 h 89"/>
                  <a:gd name="T2" fmla="*/ 16 w 17"/>
                  <a:gd name="T3" fmla="*/ 88 h 89"/>
                  <a:gd name="T4" fmla="*/ 12 w 17"/>
                  <a:gd name="T5" fmla="*/ 0 h 89"/>
                  <a:gd name="T6" fmla="*/ 0 w 17"/>
                  <a:gd name="T7" fmla="*/ 0 h 89"/>
                  <a:gd name="T8" fmla="*/ 3 w 17"/>
                  <a:gd name="T9" fmla="*/ 88 h 89"/>
                  <a:gd name="T10" fmla="*/ 9 w 17"/>
                  <a:gd name="T11" fmla="*/ 88 h 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89">
                    <a:moveTo>
                      <a:pt x="9" y="88"/>
                    </a:moveTo>
                    <a:lnTo>
                      <a:pt x="16" y="88"/>
                    </a:lnTo>
                    <a:lnTo>
                      <a:pt x="12" y="0"/>
                    </a:lnTo>
                    <a:lnTo>
                      <a:pt x="0" y="0"/>
                    </a:lnTo>
                    <a:lnTo>
                      <a:pt x="3" y="88"/>
                    </a:lnTo>
                    <a:lnTo>
                      <a:pt x="9" y="8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5" name="Freeform 183">
                <a:extLst>
                  <a:ext uri="{FF2B5EF4-FFF2-40B4-BE49-F238E27FC236}">
                    <a16:creationId xmlns:a16="http://schemas.microsoft.com/office/drawing/2014/main" id="{2D7B646A-C717-3AFA-D23C-9BB056F8A343}"/>
                  </a:ext>
                </a:extLst>
              </p:cNvPr>
              <p:cNvSpPr>
                <a:spLocks/>
              </p:cNvSpPr>
              <p:nvPr/>
            </p:nvSpPr>
            <p:spPr bwMode="auto">
              <a:xfrm>
                <a:off x="4382" y="3375"/>
                <a:ext cx="17" cy="17"/>
              </a:xfrm>
              <a:custGeom>
                <a:avLst/>
                <a:gdLst>
                  <a:gd name="T0" fmla="*/ 0 w 17"/>
                  <a:gd name="T1" fmla="*/ 0 h 17"/>
                  <a:gd name="T2" fmla="*/ 4 w 17"/>
                  <a:gd name="T3" fmla="*/ 16 h 17"/>
                  <a:gd name="T4" fmla="*/ 8 w 17"/>
                  <a:gd name="T5" fmla="*/ 16 h 17"/>
                  <a:gd name="T6" fmla="*/ 12 w 17"/>
                  <a:gd name="T7" fmla="*/ 16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6"/>
                    </a:lnTo>
                    <a:lnTo>
                      <a:pt x="8" y="16"/>
                    </a:lnTo>
                    <a:lnTo>
                      <a:pt x="12" y="16"/>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6" name="Freeform 184">
                <a:extLst>
                  <a:ext uri="{FF2B5EF4-FFF2-40B4-BE49-F238E27FC236}">
                    <a16:creationId xmlns:a16="http://schemas.microsoft.com/office/drawing/2014/main" id="{F234D1D4-5E54-3D74-B33D-71764418E8D6}"/>
                  </a:ext>
                </a:extLst>
              </p:cNvPr>
              <p:cNvSpPr>
                <a:spLocks/>
              </p:cNvSpPr>
              <p:nvPr/>
            </p:nvSpPr>
            <p:spPr bwMode="auto">
              <a:xfrm>
                <a:off x="4707" y="3373"/>
                <a:ext cx="17" cy="17"/>
              </a:xfrm>
              <a:custGeom>
                <a:avLst/>
                <a:gdLst>
                  <a:gd name="T0" fmla="*/ 0 w 17"/>
                  <a:gd name="T1" fmla="*/ 0 h 17"/>
                  <a:gd name="T2" fmla="*/ 4 w 17"/>
                  <a:gd name="T3" fmla="*/ 10 h 17"/>
                  <a:gd name="T4" fmla="*/ 8 w 17"/>
                  <a:gd name="T5" fmla="*/ 16 h 17"/>
                  <a:gd name="T6" fmla="*/ 12 w 17"/>
                  <a:gd name="T7" fmla="*/ 10 h 17"/>
                  <a:gd name="T8" fmla="*/ 16 w 17"/>
                  <a:gd name="T9" fmla="*/ 1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10"/>
                    </a:lnTo>
                    <a:lnTo>
                      <a:pt x="8" y="16"/>
                    </a:lnTo>
                    <a:lnTo>
                      <a:pt x="12" y="10"/>
                    </a:lnTo>
                    <a:lnTo>
                      <a:pt x="16" y="1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7" name="Freeform 185">
                <a:extLst>
                  <a:ext uri="{FF2B5EF4-FFF2-40B4-BE49-F238E27FC236}">
                    <a16:creationId xmlns:a16="http://schemas.microsoft.com/office/drawing/2014/main" id="{C0785685-6F3E-82A0-1543-2EB2736A2B1D}"/>
                  </a:ext>
                </a:extLst>
              </p:cNvPr>
              <p:cNvSpPr>
                <a:spLocks/>
              </p:cNvSpPr>
              <p:nvPr/>
            </p:nvSpPr>
            <p:spPr bwMode="auto">
              <a:xfrm>
                <a:off x="4707" y="3363"/>
                <a:ext cx="17" cy="17"/>
              </a:xfrm>
              <a:custGeom>
                <a:avLst/>
                <a:gdLst>
                  <a:gd name="T0" fmla="*/ 6 w 17"/>
                  <a:gd name="T1" fmla="*/ 0 h 17"/>
                  <a:gd name="T2" fmla="*/ 6 w 17"/>
                  <a:gd name="T3" fmla="*/ 0 h 17"/>
                  <a:gd name="T4" fmla="*/ 4 w 17"/>
                  <a:gd name="T5" fmla="*/ 9 h 17"/>
                  <a:gd name="T6" fmla="*/ 2 w 17"/>
                  <a:gd name="T7" fmla="*/ 10 h 17"/>
                  <a:gd name="T8" fmla="*/ 11 w 17"/>
                  <a:gd name="T9" fmla="*/ 12 h 17"/>
                  <a:gd name="T10" fmla="*/ 13 w 17"/>
                  <a:gd name="T11" fmla="*/ 9 h 17"/>
                  <a:gd name="T12" fmla="*/ 13 w 17"/>
                  <a:gd name="T13" fmla="*/ 6 h 17"/>
                  <a:gd name="T14" fmla="*/ 4 w 17"/>
                  <a:gd name="T15" fmla="*/ 2 h 17"/>
                  <a:gd name="T16" fmla="*/ 4 w 17"/>
                  <a:gd name="T17" fmla="*/ 6 h 17"/>
                  <a:gd name="T18" fmla="*/ 0 w 17"/>
                  <a:gd name="T19" fmla="*/ 13 h 17"/>
                  <a:gd name="T20" fmla="*/ 9 w 17"/>
                  <a:gd name="T21" fmla="*/ 16 h 17"/>
                  <a:gd name="T22" fmla="*/ 13 w 17"/>
                  <a:gd name="T23" fmla="*/ 8 h 17"/>
                  <a:gd name="T24" fmla="*/ 13 w 17"/>
                  <a:gd name="T25" fmla="*/ 5 h 17"/>
                  <a:gd name="T26" fmla="*/ 4 w 17"/>
                  <a:gd name="T27" fmla="*/ 5 h 17"/>
                  <a:gd name="T28" fmla="*/ 4 w 17"/>
                  <a:gd name="T29" fmla="*/ 8 h 17"/>
                  <a:gd name="T30" fmla="*/ 2 w 17"/>
                  <a:gd name="T31" fmla="*/ 10 h 17"/>
                  <a:gd name="T32" fmla="*/ 11 w 17"/>
                  <a:gd name="T33" fmla="*/ 13 h 17"/>
                  <a:gd name="T34" fmla="*/ 13 w 17"/>
                  <a:gd name="T35" fmla="*/ 10 h 17"/>
                  <a:gd name="T36" fmla="*/ 16 w 17"/>
                  <a:gd name="T37" fmla="*/ 1 h 17"/>
                  <a:gd name="T38" fmla="*/ 6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17">
                    <a:moveTo>
                      <a:pt x="6" y="0"/>
                    </a:moveTo>
                    <a:lnTo>
                      <a:pt x="6" y="0"/>
                    </a:lnTo>
                    <a:lnTo>
                      <a:pt x="4" y="9"/>
                    </a:lnTo>
                    <a:lnTo>
                      <a:pt x="2" y="10"/>
                    </a:lnTo>
                    <a:lnTo>
                      <a:pt x="11" y="12"/>
                    </a:lnTo>
                    <a:lnTo>
                      <a:pt x="13" y="9"/>
                    </a:lnTo>
                    <a:lnTo>
                      <a:pt x="13" y="6"/>
                    </a:lnTo>
                    <a:lnTo>
                      <a:pt x="4" y="2"/>
                    </a:lnTo>
                    <a:lnTo>
                      <a:pt x="4" y="6"/>
                    </a:lnTo>
                    <a:lnTo>
                      <a:pt x="0" y="13"/>
                    </a:lnTo>
                    <a:lnTo>
                      <a:pt x="9" y="16"/>
                    </a:lnTo>
                    <a:lnTo>
                      <a:pt x="13" y="8"/>
                    </a:lnTo>
                    <a:lnTo>
                      <a:pt x="13" y="5"/>
                    </a:lnTo>
                    <a:lnTo>
                      <a:pt x="4" y="5"/>
                    </a:lnTo>
                    <a:lnTo>
                      <a:pt x="4" y="8"/>
                    </a:lnTo>
                    <a:lnTo>
                      <a:pt x="2" y="10"/>
                    </a:lnTo>
                    <a:lnTo>
                      <a:pt x="11" y="13"/>
                    </a:lnTo>
                    <a:lnTo>
                      <a:pt x="13" y="10"/>
                    </a:lnTo>
                    <a:lnTo>
                      <a:pt x="16" y="1"/>
                    </a:lnTo>
                    <a:lnTo>
                      <a:pt x="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8" name="Freeform 186">
                <a:extLst>
                  <a:ext uri="{FF2B5EF4-FFF2-40B4-BE49-F238E27FC236}">
                    <a16:creationId xmlns:a16="http://schemas.microsoft.com/office/drawing/2014/main" id="{91960C4F-9BF9-C1BA-0022-3573A0C44787}"/>
                  </a:ext>
                </a:extLst>
              </p:cNvPr>
              <p:cNvSpPr>
                <a:spLocks/>
              </p:cNvSpPr>
              <p:nvPr/>
            </p:nvSpPr>
            <p:spPr bwMode="auto">
              <a:xfrm>
                <a:off x="4710" y="3289"/>
                <a:ext cx="26" cy="76"/>
              </a:xfrm>
              <a:custGeom>
                <a:avLst/>
                <a:gdLst>
                  <a:gd name="T0" fmla="*/ 21 w 26"/>
                  <a:gd name="T1" fmla="*/ 0 h 76"/>
                  <a:gd name="T2" fmla="*/ 21 w 26"/>
                  <a:gd name="T3" fmla="*/ 0 h 76"/>
                  <a:gd name="T4" fmla="*/ 20 w 26"/>
                  <a:gd name="T5" fmla="*/ 6 h 76"/>
                  <a:gd name="T6" fmla="*/ 17 w 26"/>
                  <a:gd name="T7" fmla="*/ 14 h 76"/>
                  <a:gd name="T8" fmla="*/ 15 w 26"/>
                  <a:gd name="T9" fmla="*/ 24 h 76"/>
                  <a:gd name="T10" fmla="*/ 11 w 26"/>
                  <a:gd name="T11" fmla="*/ 34 h 76"/>
                  <a:gd name="T12" fmla="*/ 8 w 26"/>
                  <a:gd name="T13" fmla="*/ 46 h 76"/>
                  <a:gd name="T14" fmla="*/ 5 w 26"/>
                  <a:gd name="T15" fmla="*/ 57 h 76"/>
                  <a:gd name="T16" fmla="*/ 3 w 26"/>
                  <a:gd name="T17" fmla="*/ 66 h 76"/>
                  <a:gd name="T18" fmla="*/ 0 w 26"/>
                  <a:gd name="T19" fmla="*/ 74 h 76"/>
                  <a:gd name="T20" fmla="*/ 4 w 26"/>
                  <a:gd name="T21" fmla="*/ 75 h 76"/>
                  <a:gd name="T22" fmla="*/ 6 w 26"/>
                  <a:gd name="T23" fmla="*/ 67 h 76"/>
                  <a:gd name="T24" fmla="*/ 9 w 26"/>
                  <a:gd name="T25" fmla="*/ 58 h 76"/>
                  <a:gd name="T26" fmla="*/ 12 w 26"/>
                  <a:gd name="T27" fmla="*/ 47 h 76"/>
                  <a:gd name="T28" fmla="*/ 15 w 26"/>
                  <a:gd name="T29" fmla="*/ 35 h 76"/>
                  <a:gd name="T30" fmla="*/ 18 w 26"/>
                  <a:gd name="T31" fmla="*/ 25 h 76"/>
                  <a:gd name="T32" fmla="*/ 21 w 26"/>
                  <a:gd name="T33" fmla="*/ 15 h 76"/>
                  <a:gd name="T34" fmla="*/ 23 w 26"/>
                  <a:gd name="T35" fmla="*/ 6 h 76"/>
                  <a:gd name="T36" fmla="*/ 25 w 26"/>
                  <a:gd name="T37" fmla="*/ 1 h 76"/>
                  <a:gd name="T38" fmla="*/ 21 w 26"/>
                  <a:gd name="T39" fmla="*/ 0 h 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76">
                    <a:moveTo>
                      <a:pt x="21" y="0"/>
                    </a:moveTo>
                    <a:lnTo>
                      <a:pt x="21" y="0"/>
                    </a:lnTo>
                    <a:lnTo>
                      <a:pt x="20" y="6"/>
                    </a:lnTo>
                    <a:lnTo>
                      <a:pt x="17" y="14"/>
                    </a:lnTo>
                    <a:lnTo>
                      <a:pt x="15" y="24"/>
                    </a:lnTo>
                    <a:lnTo>
                      <a:pt x="11" y="34"/>
                    </a:lnTo>
                    <a:lnTo>
                      <a:pt x="8" y="46"/>
                    </a:lnTo>
                    <a:lnTo>
                      <a:pt x="5" y="57"/>
                    </a:lnTo>
                    <a:lnTo>
                      <a:pt x="3" y="66"/>
                    </a:lnTo>
                    <a:lnTo>
                      <a:pt x="0" y="74"/>
                    </a:lnTo>
                    <a:lnTo>
                      <a:pt x="4" y="75"/>
                    </a:lnTo>
                    <a:lnTo>
                      <a:pt x="6" y="67"/>
                    </a:lnTo>
                    <a:lnTo>
                      <a:pt x="9" y="58"/>
                    </a:lnTo>
                    <a:lnTo>
                      <a:pt x="12" y="47"/>
                    </a:lnTo>
                    <a:lnTo>
                      <a:pt x="15" y="35"/>
                    </a:lnTo>
                    <a:lnTo>
                      <a:pt x="18" y="25"/>
                    </a:lnTo>
                    <a:lnTo>
                      <a:pt x="21" y="15"/>
                    </a:lnTo>
                    <a:lnTo>
                      <a:pt x="23" y="6"/>
                    </a:lnTo>
                    <a:lnTo>
                      <a:pt x="25" y="1"/>
                    </a:lnTo>
                    <a:lnTo>
                      <a:pt x="2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9" name="Freeform 187">
                <a:extLst>
                  <a:ext uri="{FF2B5EF4-FFF2-40B4-BE49-F238E27FC236}">
                    <a16:creationId xmlns:a16="http://schemas.microsoft.com/office/drawing/2014/main" id="{AF99A026-61D4-B495-16C0-F2735061E82A}"/>
                  </a:ext>
                </a:extLst>
              </p:cNvPr>
              <p:cNvSpPr>
                <a:spLocks/>
              </p:cNvSpPr>
              <p:nvPr/>
            </p:nvSpPr>
            <p:spPr bwMode="auto">
              <a:xfrm>
                <a:off x="4731" y="2703"/>
                <a:ext cx="54" cy="588"/>
              </a:xfrm>
              <a:custGeom>
                <a:avLst/>
                <a:gdLst>
                  <a:gd name="T0" fmla="*/ 4 w 54"/>
                  <a:gd name="T1" fmla="*/ 0 h 588"/>
                  <a:gd name="T2" fmla="*/ 8 w 54"/>
                  <a:gd name="T3" fmla="*/ 41 h 588"/>
                  <a:gd name="T4" fmla="*/ 12 w 54"/>
                  <a:gd name="T5" fmla="*/ 80 h 588"/>
                  <a:gd name="T6" fmla="*/ 18 w 54"/>
                  <a:gd name="T7" fmla="*/ 116 h 588"/>
                  <a:gd name="T8" fmla="*/ 24 w 54"/>
                  <a:gd name="T9" fmla="*/ 152 h 588"/>
                  <a:gd name="T10" fmla="*/ 31 w 54"/>
                  <a:gd name="T11" fmla="*/ 186 h 588"/>
                  <a:gd name="T12" fmla="*/ 36 w 54"/>
                  <a:gd name="T13" fmla="*/ 220 h 588"/>
                  <a:gd name="T14" fmla="*/ 42 w 54"/>
                  <a:gd name="T15" fmla="*/ 252 h 588"/>
                  <a:gd name="T16" fmla="*/ 46 w 54"/>
                  <a:gd name="T17" fmla="*/ 286 h 588"/>
                  <a:gd name="T18" fmla="*/ 48 w 54"/>
                  <a:gd name="T19" fmla="*/ 318 h 588"/>
                  <a:gd name="T20" fmla="*/ 49 w 54"/>
                  <a:gd name="T21" fmla="*/ 352 h 588"/>
                  <a:gd name="T22" fmla="*/ 48 w 54"/>
                  <a:gd name="T23" fmla="*/ 387 h 588"/>
                  <a:gd name="T24" fmla="*/ 44 w 54"/>
                  <a:gd name="T25" fmla="*/ 423 h 588"/>
                  <a:gd name="T26" fmla="*/ 39 w 54"/>
                  <a:gd name="T27" fmla="*/ 460 h 588"/>
                  <a:gd name="T28" fmla="*/ 29 w 54"/>
                  <a:gd name="T29" fmla="*/ 500 h 588"/>
                  <a:gd name="T30" fmla="*/ 17 w 54"/>
                  <a:gd name="T31" fmla="*/ 541 h 588"/>
                  <a:gd name="T32" fmla="*/ 0 w 54"/>
                  <a:gd name="T33" fmla="*/ 586 h 588"/>
                  <a:gd name="T34" fmla="*/ 13 w 54"/>
                  <a:gd name="T35" fmla="*/ 564 h 588"/>
                  <a:gd name="T36" fmla="*/ 27 w 54"/>
                  <a:gd name="T37" fmla="*/ 521 h 588"/>
                  <a:gd name="T38" fmla="*/ 38 w 54"/>
                  <a:gd name="T39" fmla="*/ 481 h 588"/>
                  <a:gd name="T40" fmla="*/ 46 w 54"/>
                  <a:gd name="T41" fmla="*/ 442 h 588"/>
                  <a:gd name="T42" fmla="*/ 51 w 54"/>
                  <a:gd name="T43" fmla="*/ 405 h 588"/>
                  <a:gd name="T44" fmla="*/ 53 w 54"/>
                  <a:gd name="T45" fmla="*/ 370 h 588"/>
                  <a:gd name="T46" fmla="*/ 53 w 54"/>
                  <a:gd name="T47" fmla="*/ 336 h 588"/>
                  <a:gd name="T48" fmla="*/ 51 w 54"/>
                  <a:gd name="T49" fmla="*/ 302 h 588"/>
                  <a:gd name="T50" fmla="*/ 48 w 54"/>
                  <a:gd name="T51" fmla="*/ 269 h 588"/>
                  <a:gd name="T52" fmla="*/ 43 w 54"/>
                  <a:gd name="T53" fmla="*/ 235 h 588"/>
                  <a:gd name="T54" fmla="*/ 37 w 54"/>
                  <a:gd name="T55" fmla="*/ 202 h 588"/>
                  <a:gd name="T56" fmla="*/ 32 w 54"/>
                  <a:gd name="T57" fmla="*/ 168 h 588"/>
                  <a:gd name="T58" fmla="*/ 26 w 54"/>
                  <a:gd name="T59" fmla="*/ 133 h 588"/>
                  <a:gd name="T60" fmla="*/ 19 w 54"/>
                  <a:gd name="T61" fmla="*/ 97 h 588"/>
                  <a:gd name="T62" fmla="*/ 14 w 54"/>
                  <a:gd name="T63" fmla="*/ 60 h 588"/>
                  <a:gd name="T64" fmla="*/ 9 w 54"/>
                  <a:gd name="T65" fmla="*/ 21 h 588"/>
                  <a:gd name="T66" fmla="*/ 4 w 54"/>
                  <a:gd name="T67" fmla="*/ 1 h 5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4" h="588">
                    <a:moveTo>
                      <a:pt x="4" y="1"/>
                    </a:moveTo>
                    <a:lnTo>
                      <a:pt x="4" y="0"/>
                    </a:lnTo>
                    <a:lnTo>
                      <a:pt x="5" y="21"/>
                    </a:lnTo>
                    <a:lnTo>
                      <a:pt x="8" y="41"/>
                    </a:lnTo>
                    <a:lnTo>
                      <a:pt x="10" y="60"/>
                    </a:lnTo>
                    <a:lnTo>
                      <a:pt x="12" y="80"/>
                    </a:lnTo>
                    <a:lnTo>
                      <a:pt x="16" y="98"/>
                    </a:lnTo>
                    <a:lnTo>
                      <a:pt x="18" y="116"/>
                    </a:lnTo>
                    <a:lnTo>
                      <a:pt x="22" y="135"/>
                    </a:lnTo>
                    <a:lnTo>
                      <a:pt x="24" y="152"/>
                    </a:lnTo>
                    <a:lnTo>
                      <a:pt x="28" y="169"/>
                    </a:lnTo>
                    <a:lnTo>
                      <a:pt x="31" y="186"/>
                    </a:lnTo>
                    <a:lnTo>
                      <a:pt x="34" y="203"/>
                    </a:lnTo>
                    <a:lnTo>
                      <a:pt x="36" y="220"/>
                    </a:lnTo>
                    <a:lnTo>
                      <a:pt x="39" y="236"/>
                    </a:lnTo>
                    <a:lnTo>
                      <a:pt x="42" y="252"/>
                    </a:lnTo>
                    <a:lnTo>
                      <a:pt x="44" y="269"/>
                    </a:lnTo>
                    <a:lnTo>
                      <a:pt x="46" y="286"/>
                    </a:lnTo>
                    <a:lnTo>
                      <a:pt x="47" y="302"/>
                    </a:lnTo>
                    <a:lnTo>
                      <a:pt x="48" y="318"/>
                    </a:lnTo>
                    <a:lnTo>
                      <a:pt x="49" y="336"/>
                    </a:lnTo>
                    <a:lnTo>
                      <a:pt x="49" y="352"/>
                    </a:lnTo>
                    <a:lnTo>
                      <a:pt x="49" y="370"/>
                    </a:lnTo>
                    <a:lnTo>
                      <a:pt x="48" y="387"/>
                    </a:lnTo>
                    <a:lnTo>
                      <a:pt x="47" y="405"/>
                    </a:lnTo>
                    <a:lnTo>
                      <a:pt x="44" y="423"/>
                    </a:lnTo>
                    <a:lnTo>
                      <a:pt x="42" y="441"/>
                    </a:lnTo>
                    <a:lnTo>
                      <a:pt x="39" y="460"/>
                    </a:lnTo>
                    <a:lnTo>
                      <a:pt x="34" y="480"/>
                    </a:lnTo>
                    <a:lnTo>
                      <a:pt x="29" y="500"/>
                    </a:lnTo>
                    <a:lnTo>
                      <a:pt x="24" y="521"/>
                    </a:lnTo>
                    <a:lnTo>
                      <a:pt x="17" y="541"/>
                    </a:lnTo>
                    <a:lnTo>
                      <a:pt x="9" y="563"/>
                    </a:lnTo>
                    <a:lnTo>
                      <a:pt x="0" y="586"/>
                    </a:lnTo>
                    <a:lnTo>
                      <a:pt x="4" y="587"/>
                    </a:lnTo>
                    <a:lnTo>
                      <a:pt x="13" y="564"/>
                    </a:lnTo>
                    <a:lnTo>
                      <a:pt x="21" y="542"/>
                    </a:lnTo>
                    <a:lnTo>
                      <a:pt x="27" y="521"/>
                    </a:lnTo>
                    <a:lnTo>
                      <a:pt x="33" y="501"/>
                    </a:lnTo>
                    <a:lnTo>
                      <a:pt x="38" y="481"/>
                    </a:lnTo>
                    <a:lnTo>
                      <a:pt x="43" y="461"/>
                    </a:lnTo>
                    <a:lnTo>
                      <a:pt x="46" y="442"/>
                    </a:lnTo>
                    <a:lnTo>
                      <a:pt x="48" y="423"/>
                    </a:lnTo>
                    <a:lnTo>
                      <a:pt x="51" y="405"/>
                    </a:lnTo>
                    <a:lnTo>
                      <a:pt x="52" y="387"/>
                    </a:lnTo>
                    <a:lnTo>
                      <a:pt x="53" y="370"/>
                    </a:lnTo>
                    <a:lnTo>
                      <a:pt x="53" y="352"/>
                    </a:lnTo>
                    <a:lnTo>
                      <a:pt x="53" y="336"/>
                    </a:lnTo>
                    <a:lnTo>
                      <a:pt x="52" y="318"/>
                    </a:lnTo>
                    <a:lnTo>
                      <a:pt x="51" y="302"/>
                    </a:lnTo>
                    <a:lnTo>
                      <a:pt x="49" y="286"/>
                    </a:lnTo>
                    <a:lnTo>
                      <a:pt x="48" y="269"/>
                    </a:lnTo>
                    <a:lnTo>
                      <a:pt x="46" y="252"/>
                    </a:lnTo>
                    <a:lnTo>
                      <a:pt x="43" y="235"/>
                    </a:lnTo>
                    <a:lnTo>
                      <a:pt x="40" y="219"/>
                    </a:lnTo>
                    <a:lnTo>
                      <a:pt x="37" y="202"/>
                    </a:lnTo>
                    <a:lnTo>
                      <a:pt x="34" y="185"/>
                    </a:lnTo>
                    <a:lnTo>
                      <a:pt x="32" y="168"/>
                    </a:lnTo>
                    <a:lnTo>
                      <a:pt x="28" y="151"/>
                    </a:lnTo>
                    <a:lnTo>
                      <a:pt x="26" y="133"/>
                    </a:lnTo>
                    <a:lnTo>
                      <a:pt x="22" y="115"/>
                    </a:lnTo>
                    <a:lnTo>
                      <a:pt x="19" y="97"/>
                    </a:lnTo>
                    <a:lnTo>
                      <a:pt x="16" y="79"/>
                    </a:lnTo>
                    <a:lnTo>
                      <a:pt x="14" y="60"/>
                    </a:lnTo>
                    <a:lnTo>
                      <a:pt x="12" y="41"/>
                    </a:lnTo>
                    <a:lnTo>
                      <a:pt x="9" y="21"/>
                    </a:lnTo>
                    <a:lnTo>
                      <a:pt x="7" y="0"/>
                    </a:lnTo>
                    <a:lnTo>
                      <a:pt x="4"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0" name="Freeform 188">
                <a:extLst>
                  <a:ext uri="{FF2B5EF4-FFF2-40B4-BE49-F238E27FC236}">
                    <a16:creationId xmlns:a16="http://schemas.microsoft.com/office/drawing/2014/main" id="{8EB1A698-1991-2721-3CB1-656627A904A4}"/>
                  </a:ext>
                </a:extLst>
              </p:cNvPr>
              <p:cNvSpPr>
                <a:spLocks/>
              </p:cNvSpPr>
              <p:nvPr/>
            </p:nvSpPr>
            <p:spPr bwMode="auto">
              <a:xfrm>
                <a:off x="4726" y="2680"/>
                <a:ext cx="17" cy="25"/>
              </a:xfrm>
              <a:custGeom>
                <a:avLst/>
                <a:gdLst>
                  <a:gd name="T0" fmla="*/ 0 w 17"/>
                  <a:gd name="T1" fmla="*/ 1 h 25"/>
                  <a:gd name="T2" fmla="*/ 0 w 17"/>
                  <a:gd name="T3" fmla="*/ 1 h 25"/>
                  <a:gd name="T4" fmla="*/ 12 w 17"/>
                  <a:gd name="T5" fmla="*/ 24 h 25"/>
                  <a:gd name="T6" fmla="*/ 16 w 17"/>
                  <a:gd name="T7" fmla="*/ 23 h 25"/>
                  <a:gd name="T8" fmla="*/ 5 w 17"/>
                  <a:gd name="T9" fmla="*/ 0 h 25"/>
                  <a:gd name="T10" fmla="*/ 0 w 17"/>
                  <a:gd name="T11" fmla="*/ 1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5">
                    <a:moveTo>
                      <a:pt x="0" y="1"/>
                    </a:moveTo>
                    <a:lnTo>
                      <a:pt x="0" y="1"/>
                    </a:lnTo>
                    <a:lnTo>
                      <a:pt x="12" y="24"/>
                    </a:lnTo>
                    <a:lnTo>
                      <a:pt x="16" y="23"/>
                    </a:lnTo>
                    <a:lnTo>
                      <a:pt x="5"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1" name="Freeform 189">
                <a:extLst>
                  <a:ext uri="{FF2B5EF4-FFF2-40B4-BE49-F238E27FC236}">
                    <a16:creationId xmlns:a16="http://schemas.microsoft.com/office/drawing/2014/main" id="{12A4C77B-AB7F-116B-71B0-168250EBA517}"/>
                  </a:ext>
                </a:extLst>
              </p:cNvPr>
              <p:cNvSpPr>
                <a:spLocks/>
              </p:cNvSpPr>
              <p:nvPr/>
            </p:nvSpPr>
            <p:spPr bwMode="auto">
              <a:xfrm>
                <a:off x="4660" y="2523"/>
                <a:ext cx="71" cy="159"/>
              </a:xfrm>
              <a:custGeom>
                <a:avLst/>
                <a:gdLst>
                  <a:gd name="T0" fmla="*/ 0 w 71"/>
                  <a:gd name="T1" fmla="*/ 2 h 159"/>
                  <a:gd name="T2" fmla="*/ 0 w 71"/>
                  <a:gd name="T3" fmla="*/ 2 h 159"/>
                  <a:gd name="T4" fmla="*/ 6 w 71"/>
                  <a:gd name="T5" fmla="*/ 15 h 159"/>
                  <a:gd name="T6" fmla="*/ 12 w 71"/>
                  <a:gd name="T7" fmla="*/ 26 h 159"/>
                  <a:gd name="T8" fmla="*/ 17 w 71"/>
                  <a:gd name="T9" fmla="*/ 36 h 159"/>
                  <a:gd name="T10" fmla="*/ 22 w 71"/>
                  <a:gd name="T11" fmla="*/ 46 h 159"/>
                  <a:gd name="T12" fmla="*/ 28 w 71"/>
                  <a:gd name="T13" fmla="*/ 55 h 159"/>
                  <a:gd name="T14" fmla="*/ 32 w 71"/>
                  <a:gd name="T15" fmla="*/ 63 h 159"/>
                  <a:gd name="T16" fmla="*/ 36 w 71"/>
                  <a:gd name="T17" fmla="*/ 71 h 159"/>
                  <a:gd name="T18" fmla="*/ 40 w 71"/>
                  <a:gd name="T19" fmla="*/ 79 h 159"/>
                  <a:gd name="T20" fmla="*/ 44 w 71"/>
                  <a:gd name="T21" fmla="*/ 87 h 159"/>
                  <a:gd name="T22" fmla="*/ 47 w 71"/>
                  <a:gd name="T23" fmla="*/ 95 h 159"/>
                  <a:gd name="T24" fmla="*/ 51 w 71"/>
                  <a:gd name="T25" fmla="*/ 103 h 159"/>
                  <a:gd name="T26" fmla="*/ 54 w 71"/>
                  <a:gd name="T27" fmla="*/ 112 h 159"/>
                  <a:gd name="T28" fmla="*/ 57 w 71"/>
                  <a:gd name="T29" fmla="*/ 122 h 159"/>
                  <a:gd name="T30" fmla="*/ 60 w 71"/>
                  <a:gd name="T31" fmla="*/ 133 h 159"/>
                  <a:gd name="T32" fmla="*/ 63 w 71"/>
                  <a:gd name="T33" fmla="*/ 144 h 159"/>
                  <a:gd name="T34" fmla="*/ 66 w 71"/>
                  <a:gd name="T35" fmla="*/ 158 h 159"/>
                  <a:gd name="T36" fmla="*/ 70 w 71"/>
                  <a:gd name="T37" fmla="*/ 157 h 159"/>
                  <a:gd name="T38" fmla="*/ 67 w 71"/>
                  <a:gd name="T39" fmla="*/ 144 h 159"/>
                  <a:gd name="T40" fmla="*/ 64 w 71"/>
                  <a:gd name="T41" fmla="*/ 132 h 159"/>
                  <a:gd name="T42" fmla="*/ 61 w 71"/>
                  <a:gd name="T43" fmla="*/ 121 h 159"/>
                  <a:gd name="T44" fmla="*/ 58 w 71"/>
                  <a:gd name="T45" fmla="*/ 111 h 159"/>
                  <a:gd name="T46" fmla="*/ 55 w 71"/>
                  <a:gd name="T47" fmla="*/ 102 h 159"/>
                  <a:gd name="T48" fmla="*/ 51 w 71"/>
                  <a:gd name="T49" fmla="*/ 93 h 159"/>
                  <a:gd name="T50" fmla="*/ 48 w 71"/>
                  <a:gd name="T51" fmla="*/ 85 h 159"/>
                  <a:gd name="T52" fmla="*/ 44 w 71"/>
                  <a:gd name="T53" fmla="*/ 77 h 159"/>
                  <a:gd name="T54" fmla="*/ 39 w 71"/>
                  <a:gd name="T55" fmla="*/ 69 h 159"/>
                  <a:gd name="T56" fmla="*/ 36 w 71"/>
                  <a:gd name="T57" fmla="*/ 61 h 159"/>
                  <a:gd name="T58" fmla="*/ 31 w 71"/>
                  <a:gd name="T59" fmla="*/ 53 h 159"/>
                  <a:gd name="T60" fmla="*/ 26 w 71"/>
                  <a:gd name="T61" fmla="*/ 44 h 159"/>
                  <a:gd name="T62" fmla="*/ 21 w 71"/>
                  <a:gd name="T63" fmla="*/ 34 h 159"/>
                  <a:gd name="T64" fmla="*/ 16 w 71"/>
                  <a:gd name="T65" fmla="*/ 24 h 159"/>
                  <a:gd name="T66" fmla="*/ 10 w 71"/>
                  <a:gd name="T67" fmla="*/ 13 h 159"/>
                  <a:gd name="T68" fmla="*/ 4 w 71"/>
                  <a:gd name="T69" fmla="*/ 0 h 159"/>
                  <a:gd name="T70" fmla="*/ 0 w 71"/>
                  <a:gd name="T71" fmla="*/ 2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1" h="159">
                    <a:moveTo>
                      <a:pt x="0" y="2"/>
                    </a:moveTo>
                    <a:lnTo>
                      <a:pt x="0" y="2"/>
                    </a:lnTo>
                    <a:lnTo>
                      <a:pt x="6" y="15"/>
                    </a:lnTo>
                    <a:lnTo>
                      <a:pt x="12" y="26"/>
                    </a:lnTo>
                    <a:lnTo>
                      <a:pt x="17" y="36"/>
                    </a:lnTo>
                    <a:lnTo>
                      <a:pt x="22" y="46"/>
                    </a:lnTo>
                    <a:lnTo>
                      <a:pt x="28" y="55"/>
                    </a:lnTo>
                    <a:lnTo>
                      <a:pt x="32" y="63"/>
                    </a:lnTo>
                    <a:lnTo>
                      <a:pt x="36" y="71"/>
                    </a:lnTo>
                    <a:lnTo>
                      <a:pt x="40" y="79"/>
                    </a:lnTo>
                    <a:lnTo>
                      <a:pt x="44" y="87"/>
                    </a:lnTo>
                    <a:lnTo>
                      <a:pt x="47" y="95"/>
                    </a:lnTo>
                    <a:lnTo>
                      <a:pt x="51" y="103"/>
                    </a:lnTo>
                    <a:lnTo>
                      <a:pt x="54" y="112"/>
                    </a:lnTo>
                    <a:lnTo>
                      <a:pt x="57" y="122"/>
                    </a:lnTo>
                    <a:lnTo>
                      <a:pt x="60" y="133"/>
                    </a:lnTo>
                    <a:lnTo>
                      <a:pt x="63" y="144"/>
                    </a:lnTo>
                    <a:lnTo>
                      <a:pt x="66" y="158"/>
                    </a:lnTo>
                    <a:lnTo>
                      <a:pt x="70" y="157"/>
                    </a:lnTo>
                    <a:lnTo>
                      <a:pt x="67" y="144"/>
                    </a:lnTo>
                    <a:lnTo>
                      <a:pt x="64" y="132"/>
                    </a:lnTo>
                    <a:lnTo>
                      <a:pt x="61" y="121"/>
                    </a:lnTo>
                    <a:lnTo>
                      <a:pt x="58" y="111"/>
                    </a:lnTo>
                    <a:lnTo>
                      <a:pt x="55" y="102"/>
                    </a:lnTo>
                    <a:lnTo>
                      <a:pt x="51" y="93"/>
                    </a:lnTo>
                    <a:lnTo>
                      <a:pt x="48" y="85"/>
                    </a:lnTo>
                    <a:lnTo>
                      <a:pt x="44" y="77"/>
                    </a:lnTo>
                    <a:lnTo>
                      <a:pt x="39" y="69"/>
                    </a:lnTo>
                    <a:lnTo>
                      <a:pt x="36" y="61"/>
                    </a:lnTo>
                    <a:lnTo>
                      <a:pt x="31" y="53"/>
                    </a:lnTo>
                    <a:lnTo>
                      <a:pt x="26" y="44"/>
                    </a:lnTo>
                    <a:lnTo>
                      <a:pt x="21" y="34"/>
                    </a:lnTo>
                    <a:lnTo>
                      <a:pt x="16" y="24"/>
                    </a:lnTo>
                    <a:lnTo>
                      <a:pt x="10" y="13"/>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2" name="Freeform 190">
                <a:extLst>
                  <a:ext uri="{FF2B5EF4-FFF2-40B4-BE49-F238E27FC236}">
                    <a16:creationId xmlns:a16="http://schemas.microsoft.com/office/drawing/2014/main" id="{C9372A16-CA4F-893B-14D0-A74F1DBD1843}"/>
                  </a:ext>
                </a:extLst>
              </p:cNvPr>
              <p:cNvSpPr>
                <a:spLocks/>
              </p:cNvSpPr>
              <p:nvPr/>
            </p:nvSpPr>
            <p:spPr bwMode="auto">
              <a:xfrm>
                <a:off x="4643" y="2184"/>
                <a:ext cx="23" cy="342"/>
              </a:xfrm>
              <a:custGeom>
                <a:avLst/>
                <a:gdLst>
                  <a:gd name="T0" fmla="*/ 19 w 23"/>
                  <a:gd name="T1" fmla="*/ 15 h 342"/>
                  <a:gd name="T2" fmla="*/ 18 w 23"/>
                  <a:gd name="T3" fmla="*/ 33 h 342"/>
                  <a:gd name="T4" fmla="*/ 17 w 23"/>
                  <a:gd name="T5" fmla="*/ 52 h 342"/>
                  <a:gd name="T6" fmla="*/ 15 w 23"/>
                  <a:gd name="T7" fmla="*/ 73 h 342"/>
                  <a:gd name="T8" fmla="*/ 12 w 23"/>
                  <a:gd name="T9" fmla="*/ 94 h 342"/>
                  <a:gd name="T10" fmla="*/ 10 w 23"/>
                  <a:gd name="T11" fmla="*/ 116 h 342"/>
                  <a:gd name="T12" fmla="*/ 7 w 23"/>
                  <a:gd name="T13" fmla="*/ 138 h 342"/>
                  <a:gd name="T14" fmla="*/ 5 w 23"/>
                  <a:gd name="T15" fmla="*/ 160 h 342"/>
                  <a:gd name="T16" fmla="*/ 3 w 23"/>
                  <a:gd name="T17" fmla="*/ 183 h 342"/>
                  <a:gd name="T18" fmla="*/ 2 w 23"/>
                  <a:gd name="T19" fmla="*/ 205 h 342"/>
                  <a:gd name="T20" fmla="*/ 1 w 23"/>
                  <a:gd name="T21" fmla="*/ 227 h 342"/>
                  <a:gd name="T22" fmla="*/ 1 w 23"/>
                  <a:gd name="T23" fmla="*/ 248 h 342"/>
                  <a:gd name="T24" fmla="*/ 1 w 23"/>
                  <a:gd name="T25" fmla="*/ 269 h 342"/>
                  <a:gd name="T26" fmla="*/ 3 w 23"/>
                  <a:gd name="T27" fmla="*/ 288 h 342"/>
                  <a:gd name="T28" fmla="*/ 7 w 23"/>
                  <a:gd name="T29" fmla="*/ 308 h 342"/>
                  <a:gd name="T30" fmla="*/ 11 w 23"/>
                  <a:gd name="T31" fmla="*/ 325 h 342"/>
                  <a:gd name="T32" fmla="*/ 17 w 23"/>
                  <a:gd name="T33" fmla="*/ 341 h 342"/>
                  <a:gd name="T34" fmla="*/ 17 w 23"/>
                  <a:gd name="T35" fmla="*/ 332 h 342"/>
                  <a:gd name="T36" fmla="*/ 12 w 23"/>
                  <a:gd name="T37" fmla="*/ 315 h 342"/>
                  <a:gd name="T38" fmla="*/ 9 w 23"/>
                  <a:gd name="T39" fmla="*/ 297 h 342"/>
                  <a:gd name="T40" fmla="*/ 6 w 23"/>
                  <a:gd name="T41" fmla="*/ 279 h 342"/>
                  <a:gd name="T42" fmla="*/ 5 w 23"/>
                  <a:gd name="T43" fmla="*/ 259 h 342"/>
                  <a:gd name="T44" fmla="*/ 4 w 23"/>
                  <a:gd name="T45" fmla="*/ 237 h 342"/>
                  <a:gd name="T46" fmla="*/ 5 w 23"/>
                  <a:gd name="T47" fmla="*/ 215 h 342"/>
                  <a:gd name="T48" fmla="*/ 6 w 23"/>
                  <a:gd name="T49" fmla="*/ 193 h 342"/>
                  <a:gd name="T50" fmla="*/ 8 w 23"/>
                  <a:gd name="T51" fmla="*/ 171 h 342"/>
                  <a:gd name="T52" fmla="*/ 11 w 23"/>
                  <a:gd name="T53" fmla="*/ 149 h 342"/>
                  <a:gd name="T54" fmla="*/ 13 w 23"/>
                  <a:gd name="T55" fmla="*/ 127 h 342"/>
                  <a:gd name="T56" fmla="*/ 15 w 23"/>
                  <a:gd name="T57" fmla="*/ 105 h 342"/>
                  <a:gd name="T58" fmla="*/ 17 w 23"/>
                  <a:gd name="T59" fmla="*/ 83 h 342"/>
                  <a:gd name="T60" fmla="*/ 19 w 23"/>
                  <a:gd name="T61" fmla="*/ 62 h 342"/>
                  <a:gd name="T62" fmla="*/ 21 w 23"/>
                  <a:gd name="T63" fmla="*/ 43 h 342"/>
                  <a:gd name="T64" fmla="*/ 22 w 23"/>
                  <a:gd name="T65" fmla="*/ 24 h 342"/>
                  <a:gd name="T66" fmla="*/ 19 w 23"/>
                  <a:gd name="T67" fmla="*/ 15 h 342"/>
                  <a:gd name="T68" fmla="*/ 19 w 23"/>
                  <a:gd name="T69" fmla="*/ 0 h 342"/>
                  <a:gd name="T70" fmla="*/ 22 w 23"/>
                  <a:gd name="T71" fmla="*/ 15 h 3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342">
                    <a:moveTo>
                      <a:pt x="22" y="15"/>
                    </a:moveTo>
                    <a:lnTo>
                      <a:pt x="19" y="15"/>
                    </a:lnTo>
                    <a:lnTo>
                      <a:pt x="19" y="24"/>
                    </a:lnTo>
                    <a:lnTo>
                      <a:pt x="18" y="33"/>
                    </a:lnTo>
                    <a:lnTo>
                      <a:pt x="17" y="43"/>
                    </a:lnTo>
                    <a:lnTo>
                      <a:pt x="17" y="52"/>
                    </a:lnTo>
                    <a:lnTo>
                      <a:pt x="16" y="62"/>
                    </a:lnTo>
                    <a:lnTo>
                      <a:pt x="15" y="73"/>
                    </a:lnTo>
                    <a:lnTo>
                      <a:pt x="14" y="83"/>
                    </a:lnTo>
                    <a:lnTo>
                      <a:pt x="12" y="94"/>
                    </a:lnTo>
                    <a:lnTo>
                      <a:pt x="11" y="105"/>
                    </a:lnTo>
                    <a:lnTo>
                      <a:pt x="10" y="116"/>
                    </a:lnTo>
                    <a:lnTo>
                      <a:pt x="9" y="127"/>
                    </a:lnTo>
                    <a:lnTo>
                      <a:pt x="7" y="138"/>
                    </a:lnTo>
                    <a:lnTo>
                      <a:pt x="7" y="149"/>
                    </a:lnTo>
                    <a:lnTo>
                      <a:pt x="5" y="160"/>
                    </a:lnTo>
                    <a:lnTo>
                      <a:pt x="4" y="171"/>
                    </a:lnTo>
                    <a:lnTo>
                      <a:pt x="3" y="183"/>
                    </a:lnTo>
                    <a:lnTo>
                      <a:pt x="2" y="193"/>
                    </a:lnTo>
                    <a:lnTo>
                      <a:pt x="2" y="205"/>
                    </a:lnTo>
                    <a:lnTo>
                      <a:pt x="1" y="215"/>
                    </a:lnTo>
                    <a:lnTo>
                      <a:pt x="1" y="227"/>
                    </a:lnTo>
                    <a:lnTo>
                      <a:pt x="0" y="237"/>
                    </a:lnTo>
                    <a:lnTo>
                      <a:pt x="1" y="248"/>
                    </a:lnTo>
                    <a:lnTo>
                      <a:pt x="1" y="259"/>
                    </a:lnTo>
                    <a:lnTo>
                      <a:pt x="1" y="269"/>
                    </a:lnTo>
                    <a:lnTo>
                      <a:pt x="2" y="279"/>
                    </a:lnTo>
                    <a:lnTo>
                      <a:pt x="3" y="288"/>
                    </a:lnTo>
                    <a:lnTo>
                      <a:pt x="5" y="298"/>
                    </a:lnTo>
                    <a:lnTo>
                      <a:pt x="7" y="308"/>
                    </a:lnTo>
                    <a:lnTo>
                      <a:pt x="9" y="317"/>
                    </a:lnTo>
                    <a:lnTo>
                      <a:pt x="11" y="325"/>
                    </a:lnTo>
                    <a:lnTo>
                      <a:pt x="14" y="333"/>
                    </a:lnTo>
                    <a:lnTo>
                      <a:pt x="17" y="341"/>
                    </a:lnTo>
                    <a:lnTo>
                      <a:pt x="21" y="339"/>
                    </a:lnTo>
                    <a:lnTo>
                      <a:pt x="17" y="332"/>
                    </a:lnTo>
                    <a:lnTo>
                      <a:pt x="15" y="324"/>
                    </a:lnTo>
                    <a:lnTo>
                      <a:pt x="12" y="315"/>
                    </a:lnTo>
                    <a:lnTo>
                      <a:pt x="11" y="307"/>
                    </a:lnTo>
                    <a:lnTo>
                      <a:pt x="9" y="297"/>
                    </a:lnTo>
                    <a:lnTo>
                      <a:pt x="7" y="288"/>
                    </a:lnTo>
                    <a:lnTo>
                      <a:pt x="6" y="279"/>
                    </a:lnTo>
                    <a:lnTo>
                      <a:pt x="5" y="269"/>
                    </a:lnTo>
                    <a:lnTo>
                      <a:pt x="5" y="259"/>
                    </a:lnTo>
                    <a:lnTo>
                      <a:pt x="5" y="248"/>
                    </a:lnTo>
                    <a:lnTo>
                      <a:pt x="4" y="237"/>
                    </a:lnTo>
                    <a:lnTo>
                      <a:pt x="5" y="227"/>
                    </a:lnTo>
                    <a:lnTo>
                      <a:pt x="5" y="215"/>
                    </a:lnTo>
                    <a:lnTo>
                      <a:pt x="6" y="205"/>
                    </a:lnTo>
                    <a:lnTo>
                      <a:pt x="6" y="193"/>
                    </a:lnTo>
                    <a:lnTo>
                      <a:pt x="7" y="183"/>
                    </a:lnTo>
                    <a:lnTo>
                      <a:pt x="8" y="171"/>
                    </a:lnTo>
                    <a:lnTo>
                      <a:pt x="9" y="160"/>
                    </a:lnTo>
                    <a:lnTo>
                      <a:pt x="11" y="149"/>
                    </a:lnTo>
                    <a:lnTo>
                      <a:pt x="11" y="138"/>
                    </a:lnTo>
                    <a:lnTo>
                      <a:pt x="13" y="127"/>
                    </a:lnTo>
                    <a:lnTo>
                      <a:pt x="14" y="116"/>
                    </a:lnTo>
                    <a:lnTo>
                      <a:pt x="15" y="105"/>
                    </a:lnTo>
                    <a:lnTo>
                      <a:pt x="16" y="94"/>
                    </a:lnTo>
                    <a:lnTo>
                      <a:pt x="17" y="83"/>
                    </a:lnTo>
                    <a:lnTo>
                      <a:pt x="19" y="73"/>
                    </a:lnTo>
                    <a:lnTo>
                      <a:pt x="19" y="62"/>
                    </a:lnTo>
                    <a:lnTo>
                      <a:pt x="21" y="52"/>
                    </a:lnTo>
                    <a:lnTo>
                      <a:pt x="21" y="43"/>
                    </a:lnTo>
                    <a:lnTo>
                      <a:pt x="22" y="33"/>
                    </a:lnTo>
                    <a:lnTo>
                      <a:pt x="22" y="24"/>
                    </a:lnTo>
                    <a:lnTo>
                      <a:pt x="22" y="15"/>
                    </a:lnTo>
                    <a:lnTo>
                      <a:pt x="19" y="15"/>
                    </a:lnTo>
                    <a:lnTo>
                      <a:pt x="22" y="15"/>
                    </a:lnTo>
                    <a:lnTo>
                      <a:pt x="19" y="0"/>
                    </a:lnTo>
                    <a:lnTo>
                      <a:pt x="19" y="15"/>
                    </a:lnTo>
                    <a:lnTo>
                      <a:pt x="22" y="15"/>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3" name="Freeform 191">
                <a:extLst>
                  <a:ext uri="{FF2B5EF4-FFF2-40B4-BE49-F238E27FC236}">
                    <a16:creationId xmlns:a16="http://schemas.microsoft.com/office/drawing/2014/main" id="{CE179650-4D91-ACB8-64DA-6A6C658D06EA}"/>
                  </a:ext>
                </a:extLst>
              </p:cNvPr>
              <p:cNvSpPr>
                <a:spLocks/>
              </p:cNvSpPr>
              <p:nvPr/>
            </p:nvSpPr>
            <p:spPr bwMode="auto">
              <a:xfrm>
                <a:off x="4662" y="2199"/>
                <a:ext cx="17" cy="17"/>
              </a:xfrm>
              <a:custGeom>
                <a:avLst/>
                <a:gdLst>
                  <a:gd name="T0" fmla="*/ 16 w 17"/>
                  <a:gd name="T1" fmla="*/ 14 h 17"/>
                  <a:gd name="T2" fmla="*/ 16 w 17"/>
                  <a:gd name="T3" fmla="*/ 14 h 17"/>
                  <a:gd name="T4" fmla="*/ 9 w 17"/>
                  <a:gd name="T5" fmla="*/ 0 h 17"/>
                  <a:gd name="T6" fmla="*/ 0 w 17"/>
                  <a:gd name="T7" fmla="*/ 0 h 17"/>
                  <a:gd name="T8" fmla="*/ 3 w 17"/>
                  <a:gd name="T9" fmla="*/ 16 h 17"/>
                  <a:gd name="T10" fmla="*/ 3 w 17"/>
                  <a:gd name="T11" fmla="*/ 14 h 17"/>
                  <a:gd name="T12" fmla="*/ 16 w 17"/>
                  <a:gd name="T13" fmla="*/ 14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4"/>
                    </a:moveTo>
                    <a:lnTo>
                      <a:pt x="16" y="14"/>
                    </a:lnTo>
                    <a:lnTo>
                      <a:pt x="9" y="0"/>
                    </a:lnTo>
                    <a:lnTo>
                      <a:pt x="0" y="0"/>
                    </a:lnTo>
                    <a:lnTo>
                      <a:pt x="3" y="16"/>
                    </a:lnTo>
                    <a:lnTo>
                      <a:pt x="3" y="14"/>
                    </a:lnTo>
                    <a:lnTo>
                      <a:pt x="16" y="1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4" name="Freeform 192">
                <a:extLst>
                  <a:ext uri="{FF2B5EF4-FFF2-40B4-BE49-F238E27FC236}">
                    <a16:creationId xmlns:a16="http://schemas.microsoft.com/office/drawing/2014/main" id="{123AA3C8-0794-5D55-A7DF-54FFDA00FCDB}"/>
                  </a:ext>
                </a:extLst>
              </p:cNvPr>
              <p:cNvSpPr>
                <a:spLocks/>
              </p:cNvSpPr>
              <p:nvPr/>
            </p:nvSpPr>
            <p:spPr bwMode="auto">
              <a:xfrm>
                <a:off x="4663" y="2206"/>
                <a:ext cx="18" cy="98"/>
              </a:xfrm>
              <a:custGeom>
                <a:avLst/>
                <a:gdLst>
                  <a:gd name="T0" fmla="*/ 17 w 18"/>
                  <a:gd name="T1" fmla="*/ 96 h 98"/>
                  <a:gd name="T2" fmla="*/ 15 w 18"/>
                  <a:gd name="T3" fmla="*/ 90 h 98"/>
                  <a:gd name="T4" fmla="*/ 14 w 18"/>
                  <a:gd name="T5" fmla="*/ 83 h 98"/>
                  <a:gd name="T6" fmla="*/ 13 w 18"/>
                  <a:gd name="T7" fmla="*/ 77 h 98"/>
                  <a:gd name="T8" fmla="*/ 11 w 18"/>
                  <a:gd name="T9" fmla="*/ 71 h 98"/>
                  <a:gd name="T10" fmla="*/ 9 w 18"/>
                  <a:gd name="T11" fmla="*/ 65 h 98"/>
                  <a:gd name="T12" fmla="*/ 9 w 18"/>
                  <a:gd name="T13" fmla="*/ 59 h 98"/>
                  <a:gd name="T14" fmla="*/ 8 w 18"/>
                  <a:gd name="T15" fmla="*/ 53 h 98"/>
                  <a:gd name="T16" fmla="*/ 7 w 18"/>
                  <a:gd name="T17" fmla="*/ 46 h 98"/>
                  <a:gd name="T18" fmla="*/ 6 w 18"/>
                  <a:gd name="T19" fmla="*/ 41 h 98"/>
                  <a:gd name="T20" fmla="*/ 5 w 18"/>
                  <a:gd name="T21" fmla="*/ 35 h 98"/>
                  <a:gd name="T22" fmla="*/ 4 w 18"/>
                  <a:gd name="T23" fmla="*/ 29 h 98"/>
                  <a:gd name="T24" fmla="*/ 4 w 18"/>
                  <a:gd name="T25" fmla="*/ 23 h 98"/>
                  <a:gd name="T26" fmla="*/ 4 w 18"/>
                  <a:gd name="T27" fmla="*/ 17 h 98"/>
                  <a:gd name="T28" fmla="*/ 4 w 18"/>
                  <a:gd name="T29" fmla="*/ 12 h 98"/>
                  <a:gd name="T30" fmla="*/ 4 w 18"/>
                  <a:gd name="T31" fmla="*/ 6 h 98"/>
                  <a:gd name="T32" fmla="*/ 4 w 18"/>
                  <a:gd name="T33" fmla="*/ 0 h 98"/>
                  <a:gd name="T34" fmla="*/ 0 w 18"/>
                  <a:gd name="T35" fmla="*/ 0 h 98"/>
                  <a:gd name="T36" fmla="*/ 0 w 18"/>
                  <a:gd name="T37" fmla="*/ 6 h 98"/>
                  <a:gd name="T38" fmla="*/ 0 w 18"/>
                  <a:gd name="T39" fmla="*/ 12 h 98"/>
                  <a:gd name="T40" fmla="*/ 0 w 18"/>
                  <a:gd name="T41" fmla="*/ 17 h 98"/>
                  <a:gd name="T42" fmla="*/ 0 w 18"/>
                  <a:gd name="T43" fmla="*/ 23 h 98"/>
                  <a:gd name="T44" fmla="*/ 1 w 18"/>
                  <a:gd name="T45" fmla="*/ 29 h 98"/>
                  <a:gd name="T46" fmla="*/ 1 w 18"/>
                  <a:gd name="T47" fmla="*/ 35 h 98"/>
                  <a:gd name="T48" fmla="*/ 2 w 18"/>
                  <a:gd name="T49" fmla="*/ 42 h 98"/>
                  <a:gd name="T50" fmla="*/ 3 w 18"/>
                  <a:gd name="T51" fmla="*/ 48 h 98"/>
                  <a:gd name="T52" fmla="*/ 4 w 18"/>
                  <a:gd name="T53" fmla="*/ 54 h 98"/>
                  <a:gd name="T54" fmla="*/ 5 w 18"/>
                  <a:gd name="T55" fmla="*/ 60 h 98"/>
                  <a:gd name="T56" fmla="*/ 6 w 18"/>
                  <a:gd name="T57" fmla="*/ 66 h 98"/>
                  <a:gd name="T58" fmla="*/ 7 w 18"/>
                  <a:gd name="T59" fmla="*/ 72 h 98"/>
                  <a:gd name="T60" fmla="*/ 9 w 18"/>
                  <a:gd name="T61" fmla="*/ 78 h 98"/>
                  <a:gd name="T62" fmla="*/ 10 w 18"/>
                  <a:gd name="T63" fmla="*/ 84 h 98"/>
                  <a:gd name="T64" fmla="*/ 11 w 18"/>
                  <a:gd name="T65" fmla="*/ 90 h 98"/>
                  <a:gd name="T66" fmla="*/ 13 w 18"/>
                  <a:gd name="T67" fmla="*/ 97 h 98"/>
                  <a:gd name="T68" fmla="*/ 17 w 18"/>
                  <a:gd name="T69" fmla="*/ 96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98">
                    <a:moveTo>
                      <a:pt x="17" y="96"/>
                    </a:moveTo>
                    <a:lnTo>
                      <a:pt x="15" y="90"/>
                    </a:lnTo>
                    <a:lnTo>
                      <a:pt x="14" y="83"/>
                    </a:lnTo>
                    <a:lnTo>
                      <a:pt x="13" y="77"/>
                    </a:lnTo>
                    <a:lnTo>
                      <a:pt x="11" y="71"/>
                    </a:lnTo>
                    <a:lnTo>
                      <a:pt x="9" y="65"/>
                    </a:lnTo>
                    <a:lnTo>
                      <a:pt x="9" y="59"/>
                    </a:lnTo>
                    <a:lnTo>
                      <a:pt x="8" y="53"/>
                    </a:lnTo>
                    <a:lnTo>
                      <a:pt x="7" y="46"/>
                    </a:lnTo>
                    <a:lnTo>
                      <a:pt x="6" y="41"/>
                    </a:lnTo>
                    <a:lnTo>
                      <a:pt x="5" y="35"/>
                    </a:lnTo>
                    <a:lnTo>
                      <a:pt x="4" y="29"/>
                    </a:lnTo>
                    <a:lnTo>
                      <a:pt x="4" y="23"/>
                    </a:lnTo>
                    <a:lnTo>
                      <a:pt x="4" y="17"/>
                    </a:lnTo>
                    <a:lnTo>
                      <a:pt x="4" y="12"/>
                    </a:lnTo>
                    <a:lnTo>
                      <a:pt x="4" y="6"/>
                    </a:lnTo>
                    <a:lnTo>
                      <a:pt x="4" y="0"/>
                    </a:lnTo>
                    <a:lnTo>
                      <a:pt x="0" y="0"/>
                    </a:lnTo>
                    <a:lnTo>
                      <a:pt x="0" y="6"/>
                    </a:lnTo>
                    <a:lnTo>
                      <a:pt x="0" y="12"/>
                    </a:lnTo>
                    <a:lnTo>
                      <a:pt x="0" y="17"/>
                    </a:lnTo>
                    <a:lnTo>
                      <a:pt x="0" y="23"/>
                    </a:lnTo>
                    <a:lnTo>
                      <a:pt x="1" y="29"/>
                    </a:lnTo>
                    <a:lnTo>
                      <a:pt x="1" y="35"/>
                    </a:lnTo>
                    <a:lnTo>
                      <a:pt x="2" y="42"/>
                    </a:lnTo>
                    <a:lnTo>
                      <a:pt x="3" y="48"/>
                    </a:lnTo>
                    <a:lnTo>
                      <a:pt x="4" y="54"/>
                    </a:lnTo>
                    <a:lnTo>
                      <a:pt x="5" y="60"/>
                    </a:lnTo>
                    <a:lnTo>
                      <a:pt x="6" y="66"/>
                    </a:lnTo>
                    <a:lnTo>
                      <a:pt x="7" y="72"/>
                    </a:lnTo>
                    <a:lnTo>
                      <a:pt x="9" y="78"/>
                    </a:lnTo>
                    <a:lnTo>
                      <a:pt x="10" y="84"/>
                    </a:lnTo>
                    <a:lnTo>
                      <a:pt x="11" y="90"/>
                    </a:lnTo>
                    <a:lnTo>
                      <a:pt x="13" y="97"/>
                    </a:lnTo>
                    <a:lnTo>
                      <a:pt x="17" y="9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5" name="Freeform 193">
                <a:extLst>
                  <a:ext uri="{FF2B5EF4-FFF2-40B4-BE49-F238E27FC236}">
                    <a16:creationId xmlns:a16="http://schemas.microsoft.com/office/drawing/2014/main" id="{7DD2667F-113B-13AA-9272-555FD1F7E90F}"/>
                  </a:ext>
                </a:extLst>
              </p:cNvPr>
              <p:cNvSpPr>
                <a:spLocks/>
              </p:cNvSpPr>
              <p:nvPr/>
            </p:nvSpPr>
            <p:spPr bwMode="auto">
              <a:xfrm>
                <a:off x="4676" y="2302"/>
                <a:ext cx="17" cy="17"/>
              </a:xfrm>
              <a:custGeom>
                <a:avLst/>
                <a:gdLst>
                  <a:gd name="T0" fmla="*/ 0 w 17"/>
                  <a:gd name="T1" fmla="*/ 8 h 17"/>
                  <a:gd name="T2" fmla="*/ 4 w 17"/>
                  <a:gd name="T3" fmla="*/ 16 h 17"/>
                  <a:gd name="T4" fmla="*/ 8 w 17"/>
                  <a:gd name="T5" fmla="*/ 16 h 17"/>
                  <a:gd name="T6" fmla="*/ 12 w 17"/>
                  <a:gd name="T7" fmla="*/ 8 h 17"/>
                  <a:gd name="T8" fmla="*/ 16 w 17"/>
                  <a:gd name="T9" fmla="*/ 0 h 17"/>
                  <a:gd name="T10" fmla="*/ 0 w 17"/>
                  <a:gd name="T11" fmla="*/ 8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8"/>
                    </a:moveTo>
                    <a:lnTo>
                      <a:pt x="4" y="16"/>
                    </a:lnTo>
                    <a:lnTo>
                      <a:pt x="8" y="16"/>
                    </a:lnTo>
                    <a:lnTo>
                      <a:pt x="12" y="8"/>
                    </a:lnTo>
                    <a:lnTo>
                      <a:pt x="16" y="0"/>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6" name="Freeform 194">
                <a:extLst>
                  <a:ext uri="{FF2B5EF4-FFF2-40B4-BE49-F238E27FC236}">
                    <a16:creationId xmlns:a16="http://schemas.microsoft.com/office/drawing/2014/main" id="{DC62BF1E-B015-A328-5A1E-DA9D4B86DF1A}"/>
                  </a:ext>
                </a:extLst>
              </p:cNvPr>
              <p:cNvSpPr>
                <a:spLocks/>
              </p:cNvSpPr>
              <p:nvPr/>
            </p:nvSpPr>
            <p:spPr bwMode="auto">
              <a:xfrm>
                <a:off x="4861" y="2282"/>
                <a:ext cx="17" cy="17"/>
              </a:xfrm>
              <a:custGeom>
                <a:avLst/>
                <a:gdLst>
                  <a:gd name="T0" fmla="*/ 0 w 17"/>
                  <a:gd name="T1" fmla="*/ 0 h 17"/>
                  <a:gd name="T2" fmla="*/ 0 w 17"/>
                  <a:gd name="T3" fmla="*/ 16 h 17"/>
                  <a:gd name="T4" fmla="*/ 8 w 17"/>
                  <a:gd name="T5" fmla="*/ 16 h 17"/>
                  <a:gd name="T6" fmla="*/ 12 w 17"/>
                  <a:gd name="T7" fmla="*/ 8 h 17"/>
                  <a:gd name="T8" fmla="*/ 16 w 17"/>
                  <a:gd name="T9" fmla="*/ 0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0" y="16"/>
                    </a:lnTo>
                    <a:lnTo>
                      <a:pt x="8" y="16"/>
                    </a:lnTo>
                    <a:lnTo>
                      <a:pt x="12" y="8"/>
                    </a:lnTo>
                    <a:lnTo>
                      <a:pt x="1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7" name="Freeform 195">
                <a:extLst>
                  <a:ext uri="{FF2B5EF4-FFF2-40B4-BE49-F238E27FC236}">
                    <a16:creationId xmlns:a16="http://schemas.microsoft.com/office/drawing/2014/main" id="{6D6B0A01-1233-F0C0-F720-427B7358E87D}"/>
                  </a:ext>
                </a:extLst>
              </p:cNvPr>
              <p:cNvSpPr>
                <a:spLocks/>
              </p:cNvSpPr>
              <p:nvPr/>
            </p:nvSpPr>
            <p:spPr bwMode="auto">
              <a:xfrm>
                <a:off x="4851" y="2050"/>
                <a:ext cx="17" cy="233"/>
              </a:xfrm>
              <a:custGeom>
                <a:avLst/>
                <a:gdLst>
                  <a:gd name="T0" fmla="*/ 2 w 17"/>
                  <a:gd name="T1" fmla="*/ 0 h 233"/>
                  <a:gd name="T2" fmla="*/ 2 w 17"/>
                  <a:gd name="T3" fmla="*/ 0 h 233"/>
                  <a:gd name="T4" fmla="*/ 2 w 17"/>
                  <a:gd name="T5" fmla="*/ 14 h 233"/>
                  <a:gd name="T6" fmla="*/ 2 w 17"/>
                  <a:gd name="T7" fmla="*/ 29 h 233"/>
                  <a:gd name="T8" fmla="*/ 2 w 17"/>
                  <a:gd name="T9" fmla="*/ 43 h 233"/>
                  <a:gd name="T10" fmla="*/ 2 w 17"/>
                  <a:gd name="T11" fmla="*/ 58 h 233"/>
                  <a:gd name="T12" fmla="*/ 2 w 17"/>
                  <a:gd name="T13" fmla="*/ 73 h 233"/>
                  <a:gd name="T14" fmla="*/ 1 w 17"/>
                  <a:gd name="T15" fmla="*/ 87 h 233"/>
                  <a:gd name="T16" fmla="*/ 1 w 17"/>
                  <a:gd name="T17" fmla="*/ 102 h 233"/>
                  <a:gd name="T18" fmla="*/ 0 w 17"/>
                  <a:gd name="T19" fmla="*/ 117 h 233"/>
                  <a:gd name="T20" fmla="*/ 0 w 17"/>
                  <a:gd name="T21" fmla="*/ 131 h 233"/>
                  <a:gd name="T22" fmla="*/ 1 w 17"/>
                  <a:gd name="T23" fmla="*/ 145 h 233"/>
                  <a:gd name="T24" fmla="*/ 2 w 17"/>
                  <a:gd name="T25" fmla="*/ 160 h 233"/>
                  <a:gd name="T26" fmla="*/ 2 w 17"/>
                  <a:gd name="T27" fmla="*/ 175 h 233"/>
                  <a:gd name="T28" fmla="*/ 3 w 17"/>
                  <a:gd name="T29" fmla="*/ 188 h 233"/>
                  <a:gd name="T30" fmla="*/ 5 w 17"/>
                  <a:gd name="T31" fmla="*/ 203 h 233"/>
                  <a:gd name="T32" fmla="*/ 8 w 17"/>
                  <a:gd name="T33" fmla="*/ 218 h 233"/>
                  <a:gd name="T34" fmla="*/ 11 w 17"/>
                  <a:gd name="T35" fmla="*/ 232 h 233"/>
                  <a:gd name="T36" fmla="*/ 16 w 17"/>
                  <a:gd name="T37" fmla="*/ 232 h 233"/>
                  <a:gd name="T38" fmla="*/ 11 w 17"/>
                  <a:gd name="T39" fmla="*/ 217 h 233"/>
                  <a:gd name="T40" fmla="*/ 10 w 17"/>
                  <a:gd name="T41" fmla="*/ 203 h 233"/>
                  <a:gd name="T42" fmla="*/ 8 w 17"/>
                  <a:gd name="T43" fmla="*/ 188 h 233"/>
                  <a:gd name="T44" fmla="*/ 6 w 17"/>
                  <a:gd name="T45" fmla="*/ 175 h 233"/>
                  <a:gd name="T46" fmla="*/ 5 w 17"/>
                  <a:gd name="T47" fmla="*/ 160 h 233"/>
                  <a:gd name="T48" fmla="*/ 5 w 17"/>
                  <a:gd name="T49" fmla="*/ 145 h 233"/>
                  <a:gd name="T50" fmla="*/ 4 w 17"/>
                  <a:gd name="T51" fmla="*/ 131 h 233"/>
                  <a:gd name="T52" fmla="*/ 4 w 17"/>
                  <a:gd name="T53" fmla="*/ 117 h 233"/>
                  <a:gd name="T54" fmla="*/ 5 w 17"/>
                  <a:gd name="T55" fmla="*/ 102 h 233"/>
                  <a:gd name="T56" fmla="*/ 5 w 17"/>
                  <a:gd name="T57" fmla="*/ 87 h 233"/>
                  <a:gd name="T58" fmla="*/ 5 w 17"/>
                  <a:gd name="T59" fmla="*/ 73 h 233"/>
                  <a:gd name="T60" fmla="*/ 6 w 17"/>
                  <a:gd name="T61" fmla="*/ 58 h 233"/>
                  <a:gd name="T62" fmla="*/ 6 w 17"/>
                  <a:gd name="T63" fmla="*/ 43 h 233"/>
                  <a:gd name="T64" fmla="*/ 6 w 17"/>
                  <a:gd name="T65" fmla="*/ 29 h 233"/>
                  <a:gd name="T66" fmla="*/ 6 w 17"/>
                  <a:gd name="T67" fmla="*/ 14 h 233"/>
                  <a:gd name="T68" fmla="*/ 6 w 17"/>
                  <a:gd name="T69" fmla="*/ 0 h 233"/>
                  <a:gd name="T70" fmla="*/ 2 w 17"/>
                  <a:gd name="T71" fmla="*/ 0 h 2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233">
                    <a:moveTo>
                      <a:pt x="2" y="0"/>
                    </a:moveTo>
                    <a:lnTo>
                      <a:pt x="2" y="0"/>
                    </a:lnTo>
                    <a:lnTo>
                      <a:pt x="2" y="14"/>
                    </a:lnTo>
                    <a:lnTo>
                      <a:pt x="2" y="29"/>
                    </a:lnTo>
                    <a:lnTo>
                      <a:pt x="2" y="43"/>
                    </a:lnTo>
                    <a:lnTo>
                      <a:pt x="2" y="58"/>
                    </a:lnTo>
                    <a:lnTo>
                      <a:pt x="2" y="73"/>
                    </a:lnTo>
                    <a:lnTo>
                      <a:pt x="1" y="87"/>
                    </a:lnTo>
                    <a:lnTo>
                      <a:pt x="1" y="102"/>
                    </a:lnTo>
                    <a:lnTo>
                      <a:pt x="0" y="117"/>
                    </a:lnTo>
                    <a:lnTo>
                      <a:pt x="0" y="131"/>
                    </a:lnTo>
                    <a:lnTo>
                      <a:pt x="1" y="145"/>
                    </a:lnTo>
                    <a:lnTo>
                      <a:pt x="2" y="160"/>
                    </a:lnTo>
                    <a:lnTo>
                      <a:pt x="2" y="175"/>
                    </a:lnTo>
                    <a:lnTo>
                      <a:pt x="3" y="188"/>
                    </a:lnTo>
                    <a:lnTo>
                      <a:pt x="5" y="203"/>
                    </a:lnTo>
                    <a:lnTo>
                      <a:pt x="8" y="218"/>
                    </a:lnTo>
                    <a:lnTo>
                      <a:pt x="11" y="232"/>
                    </a:lnTo>
                    <a:lnTo>
                      <a:pt x="16" y="232"/>
                    </a:lnTo>
                    <a:lnTo>
                      <a:pt x="11" y="217"/>
                    </a:lnTo>
                    <a:lnTo>
                      <a:pt x="10" y="203"/>
                    </a:lnTo>
                    <a:lnTo>
                      <a:pt x="8" y="188"/>
                    </a:lnTo>
                    <a:lnTo>
                      <a:pt x="6" y="175"/>
                    </a:lnTo>
                    <a:lnTo>
                      <a:pt x="5" y="160"/>
                    </a:lnTo>
                    <a:lnTo>
                      <a:pt x="5" y="145"/>
                    </a:lnTo>
                    <a:lnTo>
                      <a:pt x="4" y="131"/>
                    </a:lnTo>
                    <a:lnTo>
                      <a:pt x="4" y="117"/>
                    </a:lnTo>
                    <a:lnTo>
                      <a:pt x="5" y="102"/>
                    </a:lnTo>
                    <a:lnTo>
                      <a:pt x="5" y="87"/>
                    </a:lnTo>
                    <a:lnTo>
                      <a:pt x="5" y="73"/>
                    </a:lnTo>
                    <a:lnTo>
                      <a:pt x="6" y="58"/>
                    </a:lnTo>
                    <a:lnTo>
                      <a:pt x="6" y="43"/>
                    </a:lnTo>
                    <a:lnTo>
                      <a:pt x="6" y="29"/>
                    </a:lnTo>
                    <a:lnTo>
                      <a:pt x="6" y="14"/>
                    </a:lnTo>
                    <a:lnTo>
                      <a:pt x="6" y="0"/>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8" name="Freeform 196">
                <a:extLst>
                  <a:ext uri="{FF2B5EF4-FFF2-40B4-BE49-F238E27FC236}">
                    <a16:creationId xmlns:a16="http://schemas.microsoft.com/office/drawing/2014/main" id="{0433888F-C52C-70AC-3E3E-7D5DD2D497EF}"/>
                  </a:ext>
                </a:extLst>
              </p:cNvPr>
              <p:cNvSpPr>
                <a:spLocks/>
              </p:cNvSpPr>
              <p:nvPr/>
            </p:nvSpPr>
            <p:spPr bwMode="auto">
              <a:xfrm>
                <a:off x="4774" y="1687"/>
                <a:ext cx="87" cy="364"/>
              </a:xfrm>
              <a:custGeom>
                <a:avLst/>
                <a:gdLst>
                  <a:gd name="T0" fmla="*/ 0 w 87"/>
                  <a:gd name="T1" fmla="*/ 3 h 364"/>
                  <a:gd name="T2" fmla="*/ 18 w 87"/>
                  <a:gd name="T3" fmla="*/ 21 h 364"/>
                  <a:gd name="T4" fmla="*/ 34 w 87"/>
                  <a:gd name="T5" fmla="*/ 39 h 364"/>
                  <a:gd name="T6" fmla="*/ 47 w 87"/>
                  <a:gd name="T7" fmla="*/ 59 h 364"/>
                  <a:gd name="T8" fmla="*/ 57 w 87"/>
                  <a:gd name="T9" fmla="*/ 80 h 364"/>
                  <a:gd name="T10" fmla="*/ 65 w 87"/>
                  <a:gd name="T11" fmla="*/ 101 h 364"/>
                  <a:gd name="T12" fmla="*/ 72 w 87"/>
                  <a:gd name="T13" fmla="*/ 124 h 364"/>
                  <a:gd name="T14" fmla="*/ 77 w 87"/>
                  <a:gd name="T15" fmla="*/ 147 h 364"/>
                  <a:gd name="T16" fmla="*/ 79 w 87"/>
                  <a:gd name="T17" fmla="*/ 170 h 364"/>
                  <a:gd name="T18" fmla="*/ 81 w 87"/>
                  <a:gd name="T19" fmla="*/ 194 h 364"/>
                  <a:gd name="T20" fmla="*/ 82 w 87"/>
                  <a:gd name="T21" fmla="*/ 218 h 364"/>
                  <a:gd name="T22" fmla="*/ 82 w 87"/>
                  <a:gd name="T23" fmla="*/ 243 h 364"/>
                  <a:gd name="T24" fmla="*/ 82 w 87"/>
                  <a:gd name="T25" fmla="*/ 267 h 364"/>
                  <a:gd name="T26" fmla="*/ 81 w 87"/>
                  <a:gd name="T27" fmla="*/ 291 h 364"/>
                  <a:gd name="T28" fmla="*/ 80 w 87"/>
                  <a:gd name="T29" fmla="*/ 315 h 364"/>
                  <a:gd name="T30" fmla="*/ 80 w 87"/>
                  <a:gd name="T31" fmla="*/ 339 h 364"/>
                  <a:gd name="T32" fmla="*/ 79 w 87"/>
                  <a:gd name="T33" fmla="*/ 363 h 364"/>
                  <a:gd name="T34" fmla="*/ 83 w 87"/>
                  <a:gd name="T35" fmla="*/ 351 h 364"/>
                  <a:gd name="T36" fmla="*/ 84 w 87"/>
                  <a:gd name="T37" fmla="*/ 327 h 364"/>
                  <a:gd name="T38" fmla="*/ 85 w 87"/>
                  <a:gd name="T39" fmla="*/ 303 h 364"/>
                  <a:gd name="T40" fmla="*/ 86 w 87"/>
                  <a:gd name="T41" fmla="*/ 279 h 364"/>
                  <a:gd name="T42" fmla="*/ 86 w 87"/>
                  <a:gd name="T43" fmla="*/ 255 h 364"/>
                  <a:gd name="T44" fmla="*/ 86 w 87"/>
                  <a:gd name="T45" fmla="*/ 231 h 364"/>
                  <a:gd name="T46" fmla="*/ 86 w 87"/>
                  <a:gd name="T47" fmla="*/ 206 h 364"/>
                  <a:gd name="T48" fmla="*/ 85 w 87"/>
                  <a:gd name="T49" fmla="*/ 182 h 364"/>
                  <a:gd name="T50" fmla="*/ 82 w 87"/>
                  <a:gd name="T51" fmla="*/ 158 h 364"/>
                  <a:gd name="T52" fmla="*/ 78 w 87"/>
                  <a:gd name="T53" fmla="*/ 135 h 364"/>
                  <a:gd name="T54" fmla="*/ 73 w 87"/>
                  <a:gd name="T55" fmla="*/ 112 h 364"/>
                  <a:gd name="T56" fmla="*/ 65 w 87"/>
                  <a:gd name="T57" fmla="*/ 89 h 364"/>
                  <a:gd name="T58" fmla="*/ 56 w 87"/>
                  <a:gd name="T59" fmla="*/ 68 h 364"/>
                  <a:gd name="T60" fmla="*/ 44 w 87"/>
                  <a:gd name="T61" fmla="*/ 47 h 364"/>
                  <a:gd name="T62" fmla="*/ 29 w 87"/>
                  <a:gd name="T63" fmla="*/ 27 h 364"/>
                  <a:gd name="T64" fmla="*/ 12 w 87"/>
                  <a:gd name="T65" fmla="*/ 9 h 364"/>
                  <a:gd name="T66" fmla="*/ 0 w 87"/>
                  <a:gd name="T67" fmla="*/ 3 h 3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7" h="364">
                    <a:moveTo>
                      <a:pt x="0" y="3"/>
                    </a:moveTo>
                    <a:lnTo>
                      <a:pt x="0" y="3"/>
                    </a:lnTo>
                    <a:lnTo>
                      <a:pt x="9" y="11"/>
                    </a:lnTo>
                    <a:lnTo>
                      <a:pt x="18" y="21"/>
                    </a:lnTo>
                    <a:lnTo>
                      <a:pt x="26" y="30"/>
                    </a:lnTo>
                    <a:lnTo>
                      <a:pt x="34" y="39"/>
                    </a:lnTo>
                    <a:lnTo>
                      <a:pt x="41" y="49"/>
                    </a:lnTo>
                    <a:lnTo>
                      <a:pt x="47" y="59"/>
                    </a:lnTo>
                    <a:lnTo>
                      <a:pt x="52" y="70"/>
                    </a:lnTo>
                    <a:lnTo>
                      <a:pt x="57" y="80"/>
                    </a:lnTo>
                    <a:lnTo>
                      <a:pt x="61" y="91"/>
                    </a:lnTo>
                    <a:lnTo>
                      <a:pt x="65" y="101"/>
                    </a:lnTo>
                    <a:lnTo>
                      <a:pt x="69" y="113"/>
                    </a:lnTo>
                    <a:lnTo>
                      <a:pt x="72" y="124"/>
                    </a:lnTo>
                    <a:lnTo>
                      <a:pt x="74" y="136"/>
                    </a:lnTo>
                    <a:lnTo>
                      <a:pt x="77" y="147"/>
                    </a:lnTo>
                    <a:lnTo>
                      <a:pt x="78" y="158"/>
                    </a:lnTo>
                    <a:lnTo>
                      <a:pt x="79" y="170"/>
                    </a:lnTo>
                    <a:lnTo>
                      <a:pt x="81" y="182"/>
                    </a:lnTo>
                    <a:lnTo>
                      <a:pt x="81" y="194"/>
                    </a:lnTo>
                    <a:lnTo>
                      <a:pt x="82" y="206"/>
                    </a:lnTo>
                    <a:lnTo>
                      <a:pt x="82" y="218"/>
                    </a:lnTo>
                    <a:lnTo>
                      <a:pt x="82" y="231"/>
                    </a:lnTo>
                    <a:lnTo>
                      <a:pt x="82" y="243"/>
                    </a:lnTo>
                    <a:lnTo>
                      <a:pt x="82" y="255"/>
                    </a:lnTo>
                    <a:lnTo>
                      <a:pt x="82" y="267"/>
                    </a:lnTo>
                    <a:lnTo>
                      <a:pt x="82" y="279"/>
                    </a:lnTo>
                    <a:lnTo>
                      <a:pt x="81" y="291"/>
                    </a:lnTo>
                    <a:lnTo>
                      <a:pt x="81" y="303"/>
                    </a:lnTo>
                    <a:lnTo>
                      <a:pt x="80" y="315"/>
                    </a:lnTo>
                    <a:lnTo>
                      <a:pt x="80" y="327"/>
                    </a:lnTo>
                    <a:lnTo>
                      <a:pt x="80" y="339"/>
                    </a:lnTo>
                    <a:lnTo>
                      <a:pt x="79" y="351"/>
                    </a:lnTo>
                    <a:lnTo>
                      <a:pt x="79" y="363"/>
                    </a:lnTo>
                    <a:lnTo>
                      <a:pt x="83" y="363"/>
                    </a:lnTo>
                    <a:lnTo>
                      <a:pt x="83" y="351"/>
                    </a:lnTo>
                    <a:lnTo>
                      <a:pt x="84" y="339"/>
                    </a:lnTo>
                    <a:lnTo>
                      <a:pt x="84" y="327"/>
                    </a:lnTo>
                    <a:lnTo>
                      <a:pt x="84" y="315"/>
                    </a:lnTo>
                    <a:lnTo>
                      <a:pt x="85" y="303"/>
                    </a:lnTo>
                    <a:lnTo>
                      <a:pt x="85" y="291"/>
                    </a:lnTo>
                    <a:lnTo>
                      <a:pt x="86" y="279"/>
                    </a:lnTo>
                    <a:lnTo>
                      <a:pt x="86" y="267"/>
                    </a:lnTo>
                    <a:lnTo>
                      <a:pt x="86" y="255"/>
                    </a:lnTo>
                    <a:lnTo>
                      <a:pt x="86" y="243"/>
                    </a:lnTo>
                    <a:lnTo>
                      <a:pt x="86" y="231"/>
                    </a:lnTo>
                    <a:lnTo>
                      <a:pt x="86" y="218"/>
                    </a:lnTo>
                    <a:lnTo>
                      <a:pt x="86" y="206"/>
                    </a:lnTo>
                    <a:lnTo>
                      <a:pt x="85" y="194"/>
                    </a:lnTo>
                    <a:lnTo>
                      <a:pt x="85" y="182"/>
                    </a:lnTo>
                    <a:lnTo>
                      <a:pt x="83" y="170"/>
                    </a:lnTo>
                    <a:lnTo>
                      <a:pt x="82" y="158"/>
                    </a:lnTo>
                    <a:lnTo>
                      <a:pt x="80" y="146"/>
                    </a:lnTo>
                    <a:lnTo>
                      <a:pt x="78" y="135"/>
                    </a:lnTo>
                    <a:lnTo>
                      <a:pt x="76" y="123"/>
                    </a:lnTo>
                    <a:lnTo>
                      <a:pt x="73" y="112"/>
                    </a:lnTo>
                    <a:lnTo>
                      <a:pt x="69" y="101"/>
                    </a:lnTo>
                    <a:lnTo>
                      <a:pt x="65" y="89"/>
                    </a:lnTo>
                    <a:lnTo>
                      <a:pt x="61" y="79"/>
                    </a:lnTo>
                    <a:lnTo>
                      <a:pt x="56" y="68"/>
                    </a:lnTo>
                    <a:lnTo>
                      <a:pt x="50" y="57"/>
                    </a:lnTo>
                    <a:lnTo>
                      <a:pt x="44" y="47"/>
                    </a:lnTo>
                    <a:lnTo>
                      <a:pt x="37" y="37"/>
                    </a:lnTo>
                    <a:lnTo>
                      <a:pt x="29" y="27"/>
                    </a:lnTo>
                    <a:lnTo>
                      <a:pt x="21" y="18"/>
                    </a:lnTo>
                    <a:lnTo>
                      <a:pt x="12" y="9"/>
                    </a:lnTo>
                    <a:lnTo>
                      <a:pt x="3" y="0"/>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9" name="Freeform 197">
                <a:extLst>
                  <a:ext uri="{FF2B5EF4-FFF2-40B4-BE49-F238E27FC236}">
                    <a16:creationId xmlns:a16="http://schemas.microsoft.com/office/drawing/2014/main" id="{15133C1B-56B1-1EC4-072A-88819813F062}"/>
                  </a:ext>
                </a:extLst>
              </p:cNvPr>
              <p:cNvSpPr>
                <a:spLocks/>
              </p:cNvSpPr>
              <p:nvPr/>
            </p:nvSpPr>
            <p:spPr bwMode="auto">
              <a:xfrm>
                <a:off x="4606" y="1645"/>
                <a:ext cx="172" cy="46"/>
              </a:xfrm>
              <a:custGeom>
                <a:avLst/>
                <a:gdLst>
                  <a:gd name="T0" fmla="*/ 0 w 172"/>
                  <a:gd name="T1" fmla="*/ 4 h 46"/>
                  <a:gd name="T2" fmla="*/ 0 w 172"/>
                  <a:gd name="T3" fmla="*/ 4 h 46"/>
                  <a:gd name="T4" fmla="*/ 11 w 172"/>
                  <a:gd name="T5" fmla="*/ 8 h 46"/>
                  <a:gd name="T6" fmla="*/ 21 w 172"/>
                  <a:gd name="T7" fmla="*/ 11 h 46"/>
                  <a:gd name="T8" fmla="*/ 32 w 172"/>
                  <a:gd name="T9" fmla="*/ 13 h 46"/>
                  <a:gd name="T10" fmla="*/ 42 w 172"/>
                  <a:gd name="T11" fmla="*/ 14 h 46"/>
                  <a:gd name="T12" fmla="*/ 54 w 172"/>
                  <a:gd name="T13" fmla="*/ 16 h 46"/>
                  <a:gd name="T14" fmla="*/ 65 w 172"/>
                  <a:gd name="T15" fmla="*/ 16 h 46"/>
                  <a:gd name="T16" fmla="*/ 76 w 172"/>
                  <a:gd name="T17" fmla="*/ 17 h 46"/>
                  <a:gd name="T18" fmla="*/ 87 w 172"/>
                  <a:gd name="T19" fmla="*/ 18 h 46"/>
                  <a:gd name="T20" fmla="*/ 98 w 172"/>
                  <a:gd name="T21" fmla="*/ 19 h 46"/>
                  <a:gd name="T22" fmla="*/ 108 w 172"/>
                  <a:gd name="T23" fmla="*/ 21 h 46"/>
                  <a:gd name="T24" fmla="*/ 119 w 172"/>
                  <a:gd name="T25" fmla="*/ 23 h 46"/>
                  <a:gd name="T26" fmla="*/ 130 w 172"/>
                  <a:gd name="T27" fmla="*/ 25 h 46"/>
                  <a:gd name="T28" fmla="*/ 140 w 172"/>
                  <a:gd name="T29" fmla="*/ 29 h 46"/>
                  <a:gd name="T30" fmla="*/ 149 w 172"/>
                  <a:gd name="T31" fmla="*/ 33 h 46"/>
                  <a:gd name="T32" fmla="*/ 159 w 172"/>
                  <a:gd name="T33" fmla="*/ 38 h 46"/>
                  <a:gd name="T34" fmla="*/ 168 w 172"/>
                  <a:gd name="T35" fmla="*/ 45 h 46"/>
                  <a:gd name="T36" fmla="*/ 171 w 172"/>
                  <a:gd name="T37" fmla="*/ 42 h 46"/>
                  <a:gd name="T38" fmla="*/ 161 w 172"/>
                  <a:gd name="T39" fmla="*/ 35 h 46"/>
                  <a:gd name="T40" fmla="*/ 151 w 172"/>
                  <a:gd name="T41" fmla="*/ 29 h 46"/>
                  <a:gd name="T42" fmla="*/ 141 w 172"/>
                  <a:gd name="T43" fmla="*/ 25 h 46"/>
                  <a:gd name="T44" fmla="*/ 131 w 172"/>
                  <a:gd name="T45" fmla="*/ 21 h 46"/>
                  <a:gd name="T46" fmla="*/ 120 w 172"/>
                  <a:gd name="T47" fmla="*/ 19 h 46"/>
                  <a:gd name="T48" fmla="*/ 109 w 172"/>
                  <a:gd name="T49" fmla="*/ 17 h 46"/>
                  <a:gd name="T50" fmla="*/ 98 w 172"/>
                  <a:gd name="T51" fmla="*/ 15 h 46"/>
                  <a:gd name="T52" fmla="*/ 87 w 172"/>
                  <a:gd name="T53" fmla="*/ 14 h 46"/>
                  <a:gd name="T54" fmla="*/ 76 w 172"/>
                  <a:gd name="T55" fmla="*/ 13 h 46"/>
                  <a:gd name="T56" fmla="*/ 65 w 172"/>
                  <a:gd name="T57" fmla="*/ 12 h 46"/>
                  <a:gd name="T58" fmla="*/ 54 w 172"/>
                  <a:gd name="T59" fmla="*/ 12 h 46"/>
                  <a:gd name="T60" fmla="*/ 43 w 172"/>
                  <a:gd name="T61" fmla="*/ 11 h 46"/>
                  <a:gd name="T62" fmla="*/ 33 w 172"/>
                  <a:gd name="T63" fmla="*/ 9 h 46"/>
                  <a:gd name="T64" fmla="*/ 22 w 172"/>
                  <a:gd name="T65" fmla="*/ 7 h 46"/>
                  <a:gd name="T66" fmla="*/ 12 w 172"/>
                  <a:gd name="T67" fmla="*/ 4 h 46"/>
                  <a:gd name="T68" fmla="*/ 2 w 172"/>
                  <a:gd name="T69" fmla="*/ 0 h 46"/>
                  <a:gd name="T70" fmla="*/ 0 w 172"/>
                  <a:gd name="T71" fmla="*/ 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6">
                    <a:moveTo>
                      <a:pt x="0" y="4"/>
                    </a:moveTo>
                    <a:lnTo>
                      <a:pt x="0" y="4"/>
                    </a:lnTo>
                    <a:lnTo>
                      <a:pt x="11" y="8"/>
                    </a:lnTo>
                    <a:lnTo>
                      <a:pt x="21" y="11"/>
                    </a:lnTo>
                    <a:lnTo>
                      <a:pt x="32" y="13"/>
                    </a:lnTo>
                    <a:lnTo>
                      <a:pt x="42" y="14"/>
                    </a:lnTo>
                    <a:lnTo>
                      <a:pt x="54" y="16"/>
                    </a:lnTo>
                    <a:lnTo>
                      <a:pt x="65" y="16"/>
                    </a:lnTo>
                    <a:lnTo>
                      <a:pt x="76" y="17"/>
                    </a:lnTo>
                    <a:lnTo>
                      <a:pt x="87" y="18"/>
                    </a:lnTo>
                    <a:lnTo>
                      <a:pt x="98" y="19"/>
                    </a:lnTo>
                    <a:lnTo>
                      <a:pt x="108" y="21"/>
                    </a:lnTo>
                    <a:lnTo>
                      <a:pt x="119" y="23"/>
                    </a:lnTo>
                    <a:lnTo>
                      <a:pt x="130" y="25"/>
                    </a:lnTo>
                    <a:lnTo>
                      <a:pt x="140" y="29"/>
                    </a:lnTo>
                    <a:lnTo>
                      <a:pt x="149" y="33"/>
                    </a:lnTo>
                    <a:lnTo>
                      <a:pt x="159" y="38"/>
                    </a:lnTo>
                    <a:lnTo>
                      <a:pt x="168" y="45"/>
                    </a:lnTo>
                    <a:lnTo>
                      <a:pt x="171" y="42"/>
                    </a:lnTo>
                    <a:lnTo>
                      <a:pt x="161" y="35"/>
                    </a:lnTo>
                    <a:lnTo>
                      <a:pt x="151" y="29"/>
                    </a:lnTo>
                    <a:lnTo>
                      <a:pt x="141" y="25"/>
                    </a:lnTo>
                    <a:lnTo>
                      <a:pt x="131" y="21"/>
                    </a:lnTo>
                    <a:lnTo>
                      <a:pt x="120" y="19"/>
                    </a:lnTo>
                    <a:lnTo>
                      <a:pt x="109" y="17"/>
                    </a:lnTo>
                    <a:lnTo>
                      <a:pt x="98" y="15"/>
                    </a:lnTo>
                    <a:lnTo>
                      <a:pt x="87" y="14"/>
                    </a:lnTo>
                    <a:lnTo>
                      <a:pt x="76" y="13"/>
                    </a:lnTo>
                    <a:lnTo>
                      <a:pt x="65" y="12"/>
                    </a:lnTo>
                    <a:lnTo>
                      <a:pt x="54" y="12"/>
                    </a:lnTo>
                    <a:lnTo>
                      <a:pt x="43" y="11"/>
                    </a:lnTo>
                    <a:lnTo>
                      <a:pt x="33" y="9"/>
                    </a:lnTo>
                    <a:lnTo>
                      <a:pt x="22" y="7"/>
                    </a:lnTo>
                    <a:lnTo>
                      <a:pt x="12" y="4"/>
                    </a:lnTo>
                    <a:lnTo>
                      <a:pt x="2"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0" name="Freeform 198">
                <a:extLst>
                  <a:ext uri="{FF2B5EF4-FFF2-40B4-BE49-F238E27FC236}">
                    <a16:creationId xmlns:a16="http://schemas.microsoft.com/office/drawing/2014/main" id="{7BAA3656-DE16-D1EE-AF70-FFE3C2C091FD}"/>
                  </a:ext>
                </a:extLst>
              </p:cNvPr>
              <p:cNvSpPr>
                <a:spLocks/>
              </p:cNvSpPr>
              <p:nvPr/>
            </p:nvSpPr>
            <p:spPr bwMode="auto">
              <a:xfrm>
                <a:off x="4495" y="1563"/>
                <a:ext cx="114" cy="87"/>
              </a:xfrm>
              <a:custGeom>
                <a:avLst/>
                <a:gdLst>
                  <a:gd name="T0" fmla="*/ 0 w 114"/>
                  <a:gd name="T1" fmla="*/ 2 h 87"/>
                  <a:gd name="T2" fmla="*/ 0 w 114"/>
                  <a:gd name="T3" fmla="*/ 2 h 87"/>
                  <a:gd name="T4" fmla="*/ 5 w 114"/>
                  <a:gd name="T5" fmla="*/ 10 h 87"/>
                  <a:gd name="T6" fmla="*/ 10 w 114"/>
                  <a:gd name="T7" fmla="*/ 18 h 87"/>
                  <a:gd name="T8" fmla="*/ 15 w 114"/>
                  <a:gd name="T9" fmla="*/ 25 h 87"/>
                  <a:gd name="T10" fmla="*/ 21 w 114"/>
                  <a:gd name="T11" fmla="*/ 32 h 87"/>
                  <a:gd name="T12" fmla="*/ 27 w 114"/>
                  <a:gd name="T13" fmla="*/ 38 h 87"/>
                  <a:gd name="T14" fmla="*/ 34 w 114"/>
                  <a:gd name="T15" fmla="*/ 44 h 87"/>
                  <a:gd name="T16" fmla="*/ 41 w 114"/>
                  <a:gd name="T17" fmla="*/ 49 h 87"/>
                  <a:gd name="T18" fmla="*/ 49 w 114"/>
                  <a:gd name="T19" fmla="*/ 54 h 87"/>
                  <a:gd name="T20" fmla="*/ 57 w 114"/>
                  <a:gd name="T21" fmla="*/ 58 h 87"/>
                  <a:gd name="T22" fmla="*/ 64 w 114"/>
                  <a:gd name="T23" fmla="*/ 63 h 87"/>
                  <a:gd name="T24" fmla="*/ 73 w 114"/>
                  <a:gd name="T25" fmla="*/ 67 h 87"/>
                  <a:gd name="T26" fmla="*/ 80 w 114"/>
                  <a:gd name="T27" fmla="*/ 71 h 87"/>
                  <a:gd name="T28" fmla="*/ 88 w 114"/>
                  <a:gd name="T29" fmla="*/ 75 h 87"/>
                  <a:gd name="T30" fmla="*/ 96 w 114"/>
                  <a:gd name="T31" fmla="*/ 79 h 87"/>
                  <a:gd name="T32" fmla="*/ 104 w 114"/>
                  <a:gd name="T33" fmla="*/ 83 h 87"/>
                  <a:gd name="T34" fmla="*/ 111 w 114"/>
                  <a:gd name="T35" fmla="*/ 86 h 87"/>
                  <a:gd name="T36" fmla="*/ 113 w 114"/>
                  <a:gd name="T37" fmla="*/ 82 h 87"/>
                  <a:gd name="T38" fmla="*/ 106 w 114"/>
                  <a:gd name="T39" fmla="*/ 79 h 87"/>
                  <a:gd name="T40" fmla="*/ 98 w 114"/>
                  <a:gd name="T41" fmla="*/ 75 h 87"/>
                  <a:gd name="T42" fmla="*/ 90 w 114"/>
                  <a:gd name="T43" fmla="*/ 71 h 87"/>
                  <a:gd name="T44" fmla="*/ 82 w 114"/>
                  <a:gd name="T45" fmla="*/ 67 h 87"/>
                  <a:gd name="T46" fmla="*/ 74 w 114"/>
                  <a:gd name="T47" fmla="*/ 64 h 87"/>
                  <a:gd name="T48" fmla="*/ 66 w 114"/>
                  <a:gd name="T49" fmla="*/ 59 h 87"/>
                  <a:gd name="T50" fmla="*/ 59 w 114"/>
                  <a:gd name="T51" fmla="*/ 55 h 87"/>
                  <a:gd name="T52" fmla="*/ 51 w 114"/>
                  <a:gd name="T53" fmla="*/ 51 h 87"/>
                  <a:gd name="T54" fmla="*/ 43 w 114"/>
                  <a:gd name="T55" fmla="*/ 46 h 87"/>
                  <a:gd name="T56" fmla="*/ 36 w 114"/>
                  <a:gd name="T57" fmla="*/ 40 h 87"/>
                  <a:gd name="T58" fmla="*/ 30 w 114"/>
                  <a:gd name="T59" fmla="*/ 35 h 87"/>
                  <a:gd name="T60" fmla="*/ 24 w 114"/>
                  <a:gd name="T61" fmla="*/ 29 h 87"/>
                  <a:gd name="T62" fmla="*/ 18 w 114"/>
                  <a:gd name="T63" fmla="*/ 22 h 87"/>
                  <a:gd name="T64" fmla="*/ 13 w 114"/>
                  <a:gd name="T65" fmla="*/ 16 h 87"/>
                  <a:gd name="T66" fmla="*/ 8 w 114"/>
                  <a:gd name="T67" fmla="*/ 8 h 87"/>
                  <a:gd name="T68" fmla="*/ 4 w 114"/>
                  <a:gd name="T69" fmla="*/ 0 h 87"/>
                  <a:gd name="T70" fmla="*/ 0 w 114"/>
                  <a:gd name="T71" fmla="*/ 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0" y="2"/>
                    </a:moveTo>
                    <a:lnTo>
                      <a:pt x="0" y="2"/>
                    </a:lnTo>
                    <a:lnTo>
                      <a:pt x="5" y="10"/>
                    </a:lnTo>
                    <a:lnTo>
                      <a:pt x="10" y="18"/>
                    </a:lnTo>
                    <a:lnTo>
                      <a:pt x="15" y="25"/>
                    </a:lnTo>
                    <a:lnTo>
                      <a:pt x="21" y="32"/>
                    </a:lnTo>
                    <a:lnTo>
                      <a:pt x="27" y="38"/>
                    </a:lnTo>
                    <a:lnTo>
                      <a:pt x="34" y="44"/>
                    </a:lnTo>
                    <a:lnTo>
                      <a:pt x="41" y="49"/>
                    </a:lnTo>
                    <a:lnTo>
                      <a:pt x="49" y="54"/>
                    </a:lnTo>
                    <a:lnTo>
                      <a:pt x="57" y="58"/>
                    </a:lnTo>
                    <a:lnTo>
                      <a:pt x="64" y="63"/>
                    </a:lnTo>
                    <a:lnTo>
                      <a:pt x="73" y="67"/>
                    </a:lnTo>
                    <a:lnTo>
                      <a:pt x="80" y="71"/>
                    </a:lnTo>
                    <a:lnTo>
                      <a:pt x="88" y="75"/>
                    </a:lnTo>
                    <a:lnTo>
                      <a:pt x="96" y="79"/>
                    </a:lnTo>
                    <a:lnTo>
                      <a:pt x="104" y="83"/>
                    </a:lnTo>
                    <a:lnTo>
                      <a:pt x="111" y="86"/>
                    </a:lnTo>
                    <a:lnTo>
                      <a:pt x="113" y="82"/>
                    </a:lnTo>
                    <a:lnTo>
                      <a:pt x="106" y="79"/>
                    </a:lnTo>
                    <a:lnTo>
                      <a:pt x="98" y="75"/>
                    </a:lnTo>
                    <a:lnTo>
                      <a:pt x="90" y="71"/>
                    </a:lnTo>
                    <a:lnTo>
                      <a:pt x="82" y="67"/>
                    </a:lnTo>
                    <a:lnTo>
                      <a:pt x="74" y="64"/>
                    </a:lnTo>
                    <a:lnTo>
                      <a:pt x="66" y="59"/>
                    </a:lnTo>
                    <a:lnTo>
                      <a:pt x="59" y="55"/>
                    </a:lnTo>
                    <a:lnTo>
                      <a:pt x="51" y="51"/>
                    </a:lnTo>
                    <a:lnTo>
                      <a:pt x="43" y="46"/>
                    </a:lnTo>
                    <a:lnTo>
                      <a:pt x="36" y="40"/>
                    </a:lnTo>
                    <a:lnTo>
                      <a:pt x="30" y="35"/>
                    </a:lnTo>
                    <a:lnTo>
                      <a:pt x="24" y="29"/>
                    </a:lnTo>
                    <a:lnTo>
                      <a:pt x="18" y="22"/>
                    </a:lnTo>
                    <a:lnTo>
                      <a:pt x="13" y="16"/>
                    </a:lnTo>
                    <a:lnTo>
                      <a:pt x="8" y="8"/>
                    </a:lnTo>
                    <a:lnTo>
                      <a:pt x="4" y="0"/>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1" name="Freeform 199">
                <a:extLst>
                  <a:ext uri="{FF2B5EF4-FFF2-40B4-BE49-F238E27FC236}">
                    <a16:creationId xmlns:a16="http://schemas.microsoft.com/office/drawing/2014/main" id="{EB1A7B53-94E7-432D-F95D-355BBD95543F}"/>
                  </a:ext>
                </a:extLst>
              </p:cNvPr>
              <p:cNvSpPr>
                <a:spLocks/>
              </p:cNvSpPr>
              <p:nvPr/>
            </p:nvSpPr>
            <p:spPr bwMode="auto">
              <a:xfrm>
                <a:off x="4483" y="1412"/>
                <a:ext cx="17" cy="154"/>
              </a:xfrm>
              <a:custGeom>
                <a:avLst/>
                <a:gdLst>
                  <a:gd name="T0" fmla="*/ 9 w 17"/>
                  <a:gd name="T1" fmla="*/ 3 h 154"/>
                  <a:gd name="T2" fmla="*/ 7 w 17"/>
                  <a:gd name="T3" fmla="*/ 2 h 154"/>
                  <a:gd name="T4" fmla="*/ 6 w 17"/>
                  <a:gd name="T5" fmla="*/ 11 h 154"/>
                  <a:gd name="T6" fmla="*/ 6 w 17"/>
                  <a:gd name="T7" fmla="*/ 20 h 154"/>
                  <a:gd name="T8" fmla="*/ 5 w 17"/>
                  <a:gd name="T9" fmla="*/ 30 h 154"/>
                  <a:gd name="T10" fmla="*/ 4 w 17"/>
                  <a:gd name="T11" fmla="*/ 40 h 154"/>
                  <a:gd name="T12" fmla="*/ 3 w 17"/>
                  <a:gd name="T13" fmla="*/ 49 h 154"/>
                  <a:gd name="T14" fmla="*/ 2 w 17"/>
                  <a:gd name="T15" fmla="*/ 59 h 154"/>
                  <a:gd name="T16" fmla="*/ 2 w 17"/>
                  <a:gd name="T17" fmla="*/ 68 h 154"/>
                  <a:gd name="T18" fmla="*/ 1 w 17"/>
                  <a:gd name="T19" fmla="*/ 78 h 154"/>
                  <a:gd name="T20" fmla="*/ 0 w 17"/>
                  <a:gd name="T21" fmla="*/ 88 h 154"/>
                  <a:gd name="T22" fmla="*/ 1 w 17"/>
                  <a:gd name="T23" fmla="*/ 97 h 154"/>
                  <a:gd name="T24" fmla="*/ 2 w 17"/>
                  <a:gd name="T25" fmla="*/ 106 h 154"/>
                  <a:gd name="T26" fmla="*/ 2 w 17"/>
                  <a:gd name="T27" fmla="*/ 116 h 154"/>
                  <a:gd name="T28" fmla="*/ 4 w 17"/>
                  <a:gd name="T29" fmla="*/ 125 h 154"/>
                  <a:gd name="T30" fmla="*/ 6 w 17"/>
                  <a:gd name="T31" fmla="*/ 134 h 154"/>
                  <a:gd name="T32" fmla="*/ 9 w 17"/>
                  <a:gd name="T33" fmla="*/ 143 h 154"/>
                  <a:gd name="T34" fmla="*/ 12 w 17"/>
                  <a:gd name="T35" fmla="*/ 153 h 154"/>
                  <a:gd name="T36" fmla="*/ 16 w 17"/>
                  <a:gd name="T37" fmla="*/ 151 h 154"/>
                  <a:gd name="T38" fmla="*/ 12 w 17"/>
                  <a:gd name="T39" fmla="*/ 142 h 154"/>
                  <a:gd name="T40" fmla="*/ 10 w 17"/>
                  <a:gd name="T41" fmla="*/ 133 h 154"/>
                  <a:gd name="T42" fmla="*/ 8 w 17"/>
                  <a:gd name="T43" fmla="*/ 124 h 154"/>
                  <a:gd name="T44" fmla="*/ 6 w 17"/>
                  <a:gd name="T45" fmla="*/ 115 h 154"/>
                  <a:gd name="T46" fmla="*/ 5 w 17"/>
                  <a:gd name="T47" fmla="*/ 106 h 154"/>
                  <a:gd name="T48" fmla="*/ 5 w 17"/>
                  <a:gd name="T49" fmla="*/ 97 h 154"/>
                  <a:gd name="T50" fmla="*/ 4 w 17"/>
                  <a:gd name="T51" fmla="*/ 88 h 154"/>
                  <a:gd name="T52" fmla="*/ 5 w 17"/>
                  <a:gd name="T53" fmla="*/ 78 h 154"/>
                  <a:gd name="T54" fmla="*/ 5 w 17"/>
                  <a:gd name="T55" fmla="*/ 68 h 154"/>
                  <a:gd name="T56" fmla="*/ 6 w 17"/>
                  <a:gd name="T57" fmla="*/ 59 h 154"/>
                  <a:gd name="T58" fmla="*/ 7 w 17"/>
                  <a:gd name="T59" fmla="*/ 49 h 154"/>
                  <a:gd name="T60" fmla="*/ 8 w 17"/>
                  <a:gd name="T61" fmla="*/ 40 h 154"/>
                  <a:gd name="T62" fmla="*/ 9 w 17"/>
                  <a:gd name="T63" fmla="*/ 30 h 154"/>
                  <a:gd name="T64" fmla="*/ 10 w 17"/>
                  <a:gd name="T65" fmla="*/ 20 h 154"/>
                  <a:gd name="T66" fmla="*/ 10 w 17"/>
                  <a:gd name="T67" fmla="*/ 11 h 154"/>
                  <a:gd name="T68" fmla="*/ 10 w 17"/>
                  <a:gd name="T69" fmla="*/ 2 h 154"/>
                  <a:gd name="T70" fmla="*/ 9 w 17"/>
                  <a:gd name="T71" fmla="*/ 0 h 154"/>
                  <a:gd name="T72" fmla="*/ 10 w 17"/>
                  <a:gd name="T73" fmla="*/ 2 h 154"/>
                  <a:gd name="T74" fmla="*/ 10 w 17"/>
                  <a:gd name="T75" fmla="*/ 0 h 154"/>
                  <a:gd name="T76" fmla="*/ 9 w 17"/>
                  <a:gd name="T77" fmla="*/ 0 h 154"/>
                  <a:gd name="T78" fmla="*/ 9 w 17"/>
                  <a:gd name="T79" fmla="*/ 3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 h="154">
                    <a:moveTo>
                      <a:pt x="9" y="3"/>
                    </a:moveTo>
                    <a:lnTo>
                      <a:pt x="7" y="2"/>
                    </a:lnTo>
                    <a:lnTo>
                      <a:pt x="6" y="11"/>
                    </a:lnTo>
                    <a:lnTo>
                      <a:pt x="6" y="20"/>
                    </a:lnTo>
                    <a:lnTo>
                      <a:pt x="5" y="30"/>
                    </a:lnTo>
                    <a:lnTo>
                      <a:pt x="4" y="40"/>
                    </a:lnTo>
                    <a:lnTo>
                      <a:pt x="3" y="49"/>
                    </a:lnTo>
                    <a:lnTo>
                      <a:pt x="2" y="59"/>
                    </a:lnTo>
                    <a:lnTo>
                      <a:pt x="2" y="68"/>
                    </a:lnTo>
                    <a:lnTo>
                      <a:pt x="1" y="78"/>
                    </a:lnTo>
                    <a:lnTo>
                      <a:pt x="0" y="88"/>
                    </a:lnTo>
                    <a:lnTo>
                      <a:pt x="1" y="97"/>
                    </a:lnTo>
                    <a:lnTo>
                      <a:pt x="2" y="106"/>
                    </a:lnTo>
                    <a:lnTo>
                      <a:pt x="2" y="116"/>
                    </a:lnTo>
                    <a:lnTo>
                      <a:pt x="4" y="125"/>
                    </a:lnTo>
                    <a:lnTo>
                      <a:pt x="6" y="134"/>
                    </a:lnTo>
                    <a:lnTo>
                      <a:pt x="9" y="143"/>
                    </a:lnTo>
                    <a:lnTo>
                      <a:pt x="12" y="153"/>
                    </a:lnTo>
                    <a:lnTo>
                      <a:pt x="16" y="151"/>
                    </a:lnTo>
                    <a:lnTo>
                      <a:pt x="12" y="142"/>
                    </a:lnTo>
                    <a:lnTo>
                      <a:pt x="10" y="133"/>
                    </a:lnTo>
                    <a:lnTo>
                      <a:pt x="8" y="124"/>
                    </a:lnTo>
                    <a:lnTo>
                      <a:pt x="6" y="115"/>
                    </a:lnTo>
                    <a:lnTo>
                      <a:pt x="5" y="106"/>
                    </a:lnTo>
                    <a:lnTo>
                      <a:pt x="5" y="97"/>
                    </a:lnTo>
                    <a:lnTo>
                      <a:pt x="4" y="88"/>
                    </a:lnTo>
                    <a:lnTo>
                      <a:pt x="5" y="78"/>
                    </a:lnTo>
                    <a:lnTo>
                      <a:pt x="5" y="68"/>
                    </a:lnTo>
                    <a:lnTo>
                      <a:pt x="6" y="59"/>
                    </a:lnTo>
                    <a:lnTo>
                      <a:pt x="7" y="49"/>
                    </a:lnTo>
                    <a:lnTo>
                      <a:pt x="8" y="40"/>
                    </a:lnTo>
                    <a:lnTo>
                      <a:pt x="9" y="30"/>
                    </a:lnTo>
                    <a:lnTo>
                      <a:pt x="10" y="20"/>
                    </a:lnTo>
                    <a:lnTo>
                      <a:pt x="10" y="11"/>
                    </a:lnTo>
                    <a:lnTo>
                      <a:pt x="10" y="2"/>
                    </a:lnTo>
                    <a:lnTo>
                      <a:pt x="9" y="0"/>
                    </a:lnTo>
                    <a:lnTo>
                      <a:pt x="10" y="2"/>
                    </a:lnTo>
                    <a:lnTo>
                      <a:pt x="10" y="0"/>
                    </a:lnTo>
                    <a:lnTo>
                      <a:pt x="9" y="0"/>
                    </a:lnTo>
                    <a:lnTo>
                      <a:pt x="9"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2" name="Freeform 200">
                <a:extLst>
                  <a:ext uri="{FF2B5EF4-FFF2-40B4-BE49-F238E27FC236}">
                    <a16:creationId xmlns:a16="http://schemas.microsoft.com/office/drawing/2014/main" id="{B1A78D70-184C-40F2-B146-FECEE34B7538}"/>
                  </a:ext>
                </a:extLst>
              </p:cNvPr>
              <p:cNvSpPr>
                <a:spLocks/>
              </p:cNvSpPr>
              <p:nvPr/>
            </p:nvSpPr>
            <p:spPr bwMode="auto">
              <a:xfrm>
                <a:off x="4233" y="1412"/>
                <a:ext cx="260" cy="17"/>
              </a:xfrm>
              <a:custGeom>
                <a:avLst/>
                <a:gdLst>
                  <a:gd name="T0" fmla="*/ 4 w 260"/>
                  <a:gd name="T1" fmla="*/ 13 h 17"/>
                  <a:gd name="T2" fmla="*/ 2 w 260"/>
                  <a:gd name="T3" fmla="*/ 16 h 17"/>
                  <a:gd name="T4" fmla="*/ 259 w 260"/>
                  <a:gd name="T5" fmla="*/ 4 h 17"/>
                  <a:gd name="T6" fmla="*/ 259 w 260"/>
                  <a:gd name="T7" fmla="*/ 0 h 17"/>
                  <a:gd name="T8" fmla="*/ 2 w 260"/>
                  <a:gd name="T9" fmla="*/ 10 h 17"/>
                  <a:gd name="T10" fmla="*/ 0 w 260"/>
                  <a:gd name="T11" fmla="*/ 13 h 17"/>
                  <a:gd name="T12" fmla="*/ 2 w 260"/>
                  <a:gd name="T13" fmla="*/ 10 h 17"/>
                  <a:gd name="T14" fmla="*/ 0 w 260"/>
                  <a:gd name="T15" fmla="*/ 10 h 17"/>
                  <a:gd name="T16" fmla="*/ 0 w 260"/>
                  <a:gd name="T17" fmla="*/ 13 h 17"/>
                  <a:gd name="T18" fmla="*/ 4 w 260"/>
                  <a:gd name="T19" fmla="*/ 13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0" h="17">
                    <a:moveTo>
                      <a:pt x="4" y="13"/>
                    </a:moveTo>
                    <a:lnTo>
                      <a:pt x="2" y="16"/>
                    </a:lnTo>
                    <a:lnTo>
                      <a:pt x="259" y="4"/>
                    </a:lnTo>
                    <a:lnTo>
                      <a:pt x="259" y="0"/>
                    </a:lnTo>
                    <a:lnTo>
                      <a:pt x="2" y="10"/>
                    </a:lnTo>
                    <a:lnTo>
                      <a:pt x="0" y="13"/>
                    </a:lnTo>
                    <a:lnTo>
                      <a:pt x="2" y="10"/>
                    </a:lnTo>
                    <a:lnTo>
                      <a:pt x="0" y="10"/>
                    </a:lnTo>
                    <a:lnTo>
                      <a:pt x="0" y="13"/>
                    </a:lnTo>
                    <a:lnTo>
                      <a:pt x="4" y="1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3" name="Freeform 201">
                <a:extLst>
                  <a:ext uri="{FF2B5EF4-FFF2-40B4-BE49-F238E27FC236}">
                    <a16:creationId xmlns:a16="http://schemas.microsoft.com/office/drawing/2014/main" id="{0D3FBFC8-36E9-B89E-E180-A3489EA9853E}"/>
                  </a:ext>
                </a:extLst>
              </p:cNvPr>
              <p:cNvSpPr>
                <a:spLocks/>
              </p:cNvSpPr>
              <p:nvPr/>
            </p:nvSpPr>
            <p:spPr bwMode="auto">
              <a:xfrm>
                <a:off x="4233" y="1422"/>
                <a:ext cx="17" cy="152"/>
              </a:xfrm>
              <a:custGeom>
                <a:avLst/>
                <a:gdLst>
                  <a:gd name="T0" fmla="*/ 4 w 17"/>
                  <a:gd name="T1" fmla="*/ 151 h 152"/>
                  <a:gd name="T2" fmla="*/ 4 w 17"/>
                  <a:gd name="T3" fmla="*/ 151 h 152"/>
                  <a:gd name="T4" fmla="*/ 8 w 17"/>
                  <a:gd name="T5" fmla="*/ 142 h 152"/>
                  <a:gd name="T6" fmla="*/ 11 w 17"/>
                  <a:gd name="T7" fmla="*/ 133 h 152"/>
                  <a:gd name="T8" fmla="*/ 13 w 17"/>
                  <a:gd name="T9" fmla="*/ 124 h 152"/>
                  <a:gd name="T10" fmla="*/ 14 w 17"/>
                  <a:gd name="T11" fmla="*/ 114 h 152"/>
                  <a:gd name="T12" fmla="*/ 16 w 17"/>
                  <a:gd name="T13" fmla="*/ 105 h 152"/>
                  <a:gd name="T14" fmla="*/ 16 w 17"/>
                  <a:gd name="T15" fmla="*/ 95 h 152"/>
                  <a:gd name="T16" fmla="*/ 14 w 17"/>
                  <a:gd name="T17" fmla="*/ 86 h 152"/>
                  <a:gd name="T18" fmla="*/ 13 w 17"/>
                  <a:gd name="T19" fmla="*/ 76 h 152"/>
                  <a:gd name="T20" fmla="*/ 12 w 17"/>
                  <a:gd name="T21" fmla="*/ 67 h 152"/>
                  <a:gd name="T22" fmla="*/ 11 w 17"/>
                  <a:gd name="T23" fmla="*/ 58 h 152"/>
                  <a:gd name="T24" fmla="*/ 10 w 17"/>
                  <a:gd name="T25" fmla="*/ 48 h 152"/>
                  <a:gd name="T26" fmla="*/ 8 w 17"/>
                  <a:gd name="T27" fmla="*/ 38 h 152"/>
                  <a:gd name="T28" fmla="*/ 6 w 17"/>
                  <a:gd name="T29" fmla="*/ 29 h 152"/>
                  <a:gd name="T30" fmla="*/ 5 w 17"/>
                  <a:gd name="T31" fmla="*/ 19 h 152"/>
                  <a:gd name="T32" fmla="*/ 4 w 17"/>
                  <a:gd name="T33" fmla="*/ 10 h 152"/>
                  <a:gd name="T34" fmla="*/ 4 w 17"/>
                  <a:gd name="T35" fmla="*/ 0 h 152"/>
                  <a:gd name="T36" fmla="*/ 0 w 17"/>
                  <a:gd name="T37" fmla="*/ 0 h 152"/>
                  <a:gd name="T38" fmla="*/ 0 w 17"/>
                  <a:gd name="T39" fmla="*/ 10 h 152"/>
                  <a:gd name="T40" fmla="*/ 1 w 17"/>
                  <a:gd name="T41" fmla="*/ 19 h 152"/>
                  <a:gd name="T42" fmla="*/ 2 w 17"/>
                  <a:gd name="T43" fmla="*/ 29 h 152"/>
                  <a:gd name="T44" fmla="*/ 4 w 17"/>
                  <a:gd name="T45" fmla="*/ 39 h 152"/>
                  <a:gd name="T46" fmla="*/ 5 w 17"/>
                  <a:gd name="T47" fmla="*/ 48 h 152"/>
                  <a:gd name="T48" fmla="*/ 6 w 17"/>
                  <a:gd name="T49" fmla="*/ 58 h 152"/>
                  <a:gd name="T50" fmla="*/ 8 w 17"/>
                  <a:gd name="T51" fmla="*/ 67 h 152"/>
                  <a:gd name="T52" fmla="*/ 10 w 17"/>
                  <a:gd name="T53" fmla="*/ 76 h 152"/>
                  <a:gd name="T54" fmla="*/ 10 w 17"/>
                  <a:gd name="T55" fmla="*/ 86 h 152"/>
                  <a:gd name="T56" fmla="*/ 11 w 17"/>
                  <a:gd name="T57" fmla="*/ 95 h 152"/>
                  <a:gd name="T58" fmla="*/ 11 w 17"/>
                  <a:gd name="T59" fmla="*/ 105 h 152"/>
                  <a:gd name="T60" fmla="*/ 10 w 17"/>
                  <a:gd name="T61" fmla="*/ 114 h 152"/>
                  <a:gd name="T62" fmla="*/ 9 w 17"/>
                  <a:gd name="T63" fmla="*/ 123 h 152"/>
                  <a:gd name="T64" fmla="*/ 6 w 17"/>
                  <a:gd name="T65" fmla="*/ 132 h 152"/>
                  <a:gd name="T66" fmla="*/ 4 w 17"/>
                  <a:gd name="T67" fmla="*/ 141 h 152"/>
                  <a:gd name="T68" fmla="*/ 0 w 17"/>
                  <a:gd name="T69" fmla="*/ 149 h 152"/>
                  <a:gd name="T70" fmla="*/ 4 w 17"/>
                  <a:gd name="T71" fmla="*/ 151 h 1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52">
                    <a:moveTo>
                      <a:pt x="4" y="151"/>
                    </a:moveTo>
                    <a:lnTo>
                      <a:pt x="4" y="151"/>
                    </a:lnTo>
                    <a:lnTo>
                      <a:pt x="8" y="142"/>
                    </a:lnTo>
                    <a:lnTo>
                      <a:pt x="11" y="133"/>
                    </a:lnTo>
                    <a:lnTo>
                      <a:pt x="13" y="124"/>
                    </a:lnTo>
                    <a:lnTo>
                      <a:pt x="14" y="114"/>
                    </a:lnTo>
                    <a:lnTo>
                      <a:pt x="16" y="105"/>
                    </a:lnTo>
                    <a:lnTo>
                      <a:pt x="16" y="95"/>
                    </a:lnTo>
                    <a:lnTo>
                      <a:pt x="14" y="86"/>
                    </a:lnTo>
                    <a:lnTo>
                      <a:pt x="13" y="76"/>
                    </a:lnTo>
                    <a:lnTo>
                      <a:pt x="12" y="67"/>
                    </a:lnTo>
                    <a:lnTo>
                      <a:pt x="11" y="58"/>
                    </a:lnTo>
                    <a:lnTo>
                      <a:pt x="10" y="48"/>
                    </a:lnTo>
                    <a:lnTo>
                      <a:pt x="8" y="38"/>
                    </a:lnTo>
                    <a:lnTo>
                      <a:pt x="6" y="29"/>
                    </a:lnTo>
                    <a:lnTo>
                      <a:pt x="5" y="19"/>
                    </a:lnTo>
                    <a:lnTo>
                      <a:pt x="4" y="10"/>
                    </a:lnTo>
                    <a:lnTo>
                      <a:pt x="4" y="0"/>
                    </a:lnTo>
                    <a:lnTo>
                      <a:pt x="0" y="0"/>
                    </a:lnTo>
                    <a:lnTo>
                      <a:pt x="0" y="10"/>
                    </a:lnTo>
                    <a:lnTo>
                      <a:pt x="1" y="19"/>
                    </a:lnTo>
                    <a:lnTo>
                      <a:pt x="2" y="29"/>
                    </a:lnTo>
                    <a:lnTo>
                      <a:pt x="4" y="39"/>
                    </a:lnTo>
                    <a:lnTo>
                      <a:pt x="5" y="48"/>
                    </a:lnTo>
                    <a:lnTo>
                      <a:pt x="6" y="58"/>
                    </a:lnTo>
                    <a:lnTo>
                      <a:pt x="8" y="67"/>
                    </a:lnTo>
                    <a:lnTo>
                      <a:pt x="10" y="76"/>
                    </a:lnTo>
                    <a:lnTo>
                      <a:pt x="10" y="86"/>
                    </a:lnTo>
                    <a:lnTo>
                      <a:pt x="11" y="95"/>
                    </a:lnTo>
                    <a:lnTo>
                      <a:pt x="11" y="105"/>
                    </a:lnTo>
                    <a:lnTo>
                      <a:pt x="10" y="114"/>
                    </a:lnTo>
                    <a:lnTo>
                      <a:pt x="9" y="123"/>
                    </a:lnTo>
                    <a:lnTo>
                      <a:pt x="6" y="132"/>
                    </a:lnTo>
                    <a:lnTo>
                      <a:pt x="4" y="141"/>
                    </a:lnTo>
                    <a:lnTo>
                      <a:pt x="0" y="149"/>
                    </a:lnTo>
                    <a:lnTo>
                      <a:pt x="4" y="15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4" name="Freeform 202">
                <a:extLst>
                  <a:ext uri="{FF2B5EF4-FFF2-40B4-BE49-F238E27FC236}">
                    <a16:creationId xmlns:a16="http://schemas.microsoft.com/office/drawing/2014/main" id="{9ADC6F7E-D4BC-98DF-6023-424E5B5C097A}"/>
                  </a:ext>
                </a:extLst>
              </p:cNvPr>
              <p:cNvSpPr>
                <a:spLocks/>
              </p:cNvSpPr>
              <p:nvPr/>
            </p:nvSpPr>
            <p:spPr bwMode="auto">
              <a:xfrm>
                <a:off x="4124" y="1571"/>
                <a:ext cx="114" cy="87"/>
              </a:xfrm>
              <a:custGeom>
                <a:avLst/>
                <a:gdLst>
                  <a:gd name="T0" fmla="*/ 1 w 114"/>
                  <a:gd name="T1" fmla="*/ 86 h 87"/>
                  <a:gd name="T2" fmla="*/ 1 w 114"/>
                  <a:gd name="T3" fmla="*/ 86 h 87"/>
                  <a:gd name="T4" fmla="*/ 9 w 114"/>
                  <a:gd name="T5" fmla="*/ 83 h 87"/>
                  <a:gd name="T6" fmla="*/ 17 w 114"/>
                  <a:gd name="T7" fmla="*/ 80 h 87"/>
                  <a:gd name="T8" fmla="*/ 25 w 114"/>
                  <a:gd name="T9" fmla="*/ 76 h 87"/>
                  <a:gd name="T10" fmla="*/ 33 w 114"/>
                  <a:gd name="T11" fmla="*/ 72 h 87"/>
                  <a:gd name="T12" fmla="*/ 40 w 114"/>
                  <a:gd name="T13" fmla="*/ 68 h 87"/>
                  <a:gd name="T14" fmla="*/ 49 w 114"/>
                  <a:gd name="T15" fmla="*/ 64 h 87"/>
                  <a:gd name="T16" fmla="*/ 56 w 114"/>
                  <a:gd name="T17" fmla="*/ 59 h 87"/>
                  <a:gd name="T18" fmla="*/ 64 w 114"/>
                  <a:gd name="T19" fmla="*/ 54 h 87"/>
                  <a:gd name="T20" fmla="*/ 72 w 114"/>
                  <a:gd name="T21" fmla="*/ 49 h 87"/>
                  <a:gd name="T22" fmla="*/ 79 w 114"/>
                  <a:gd name="T23" fmla="*/ 44 h 87"/>
                  <a:gd name="T24" fmla="*/ 86 w 114"/>
                  <a:gd name="T25" fmla="*/ 38 h 87"/>
                  <a:gd name="T26" fmla="*/ 92 w 114"/>
                  <a:gd name="T27" fmla="*/ 32 h 87"/>
                  <a:gd name="T28" fmla="*/ 98 w 114"/>
                  <a:gd name="T29" fmla="*/ 25 h 87"/>
                  <a:gd name="T30" fmla="*/ 103 w 114"/>
                  <a:gd name="T31" fmla="*/ 18 h 87"/>
                  <a:gd name="T32" fmla="*/ 108 w 114"/>
                  <a:gd name="T33" fmla="*/ 10 h 87"/>
                  <a:gd name="T34" fmla="*/ 113 w 114"/>
                  <a:gd name="T35" fmla="*/ 2 h 87"/>
                  <a:gd name="T36" fmla="*/ 109 w 114"/>
                  <a:gd name="T37" fmla="*/ 0 h 87"/>
                  <a:gd name="T38" fmla="*/ 105 w 114"/>
                  <a:gd name="T39" fmla="*/ 9 h 87"/>
                  <a:gd name="T40" fmla="*/ 100 w 114"/>
                  <a:gd name="T41" fmla="*/ 16 h 87"/>
                  <a:gd name="T42" fmla="*/ 95 w 114"/>
                  <a:gd name="T43" fmla="*/ 22 h 87"/>
                  <a:gd name="T44" fmla="*/ 89 w 114"/>
                  <a:gd name="T45" fmla="*/ 29 h 87"/>
                  <a:gd name="T46" fmla="*/ 83 w 114"/>
                  <a:gd name="T47" fmla="*/ 36 h 87"/>
                  <a:gd name="T48" fmla="*/ 77 w 114"/>
                  <a:gd name="T49" fmla="*/ 41 h 87"/>
                  <a:gd name="T50" fmla="*/ 70 w 114"/>
                  <a:gd name="T51" fmla="*/ 46 h 87"/>
                  <a:gd name="T52" fmla="*/ 62 w 114"/>
                  <a:gd name="T53" fmla="*/ 51 h 87"/>
                  <a:gd name="T54" fmla="*/ 54 w 114"/>
                  <a:gd name="T55" fmla="*/ 56 h 87"/>
                  <a:gd name="T56" fmla="*/ 47 w 114"/>
                  <a:gd name="T57" fmla="*/ 60 h 87"/>
                  <a:gd name="T58" fmla="*/ 39 w 114"/>
                  <a:gd name="T59" fmla="*/ 64 h 87"/>
                  <a:gd name="T60" fmla="*/ 31 w 114"/>
                  <a:gd name="T61" fmla="*/ 68 h 87"/>
                  <a:gd name="T62" fmla="*/ 23 w 114"/>
                  <a:gd name="T63" fmla="*/ 72 h 87"/>
                  <a:gd name="T64" fmla="*/ 15 w 114"/>
                  <a:gd name="T65" fmla="*/ 76 h 87"/>
                  <a:gd name="T66" fmla="*/ 7 w 114"/>
                  <a:gd name="T67" fmla="*/ 80 h 87"/>
                  <a:gd name="T68" fmla="*/ 0 w 114"/>
                  <a:gd name="T69" fmla="*/ 83 h 87"/>
                  <a:gd name="T70" fmla="*/ 1 w 114"/>
                  <a:gd name="T71" fmla="*/ 8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4" h="87">
                    <a:moveTo>
                      <a:pt x="1" y="86"/>
                    </a:moveTo>
                    <a:lnTo>
                      <a:pt x="1" y="86"/>
                    </a:lnTo>
                    <a:lnTo>
                      <a:pt x="9" y="83"/>
                    </a:lnTo>
                    <a:lnTo>
                      <a:pt x="17" y="80"/>
                    </a:lnTo>
                    <a:lnTo>
                      <a:pt x="25" y="76"/>
                    </a:lnTo>
                    <a:lnTo>
                      <a:pt x="33" y="72"/>
                    </a:lnTo>
                    <a:lnTo>
                      <a:pt x="40" y="68"/>
                    </a:lnTo>
                    <a:lnTo>
                      <a:pt x="49" y="64"/>
                    </a:lnTo>
                    <a:lnTo>
                      <a:pt x="56" y="59"/>
                    </a:lnTo>
                    <a:lnTo>
                      <a:pt x="64" y="54"/>
                    </a:lnTo>
                    <a:lnTo>
                      <a:pt x="72" y="49"/>
                    </a:lnTo>
                    <a:lnTo>
                      <a:pt x="79" y="44"/>
                    </a:lnTo>
                    <a:lnTo>
                      <a:pt x="86" y="38"/>
                    </a:lnTo>
                    <a:lnTo>
                      <a:pt x="92" y="32"/>
                    </a:lnTo>
                    <a:lnTo>
                      <a:pt x="98" y="25"/>
                    </a:lnTo>
                    <a:lnTo>
                      <a:pt x="103" y="18"/>
                    </a:lnTo>
                    <a:lnTo>
                      <a:pt x="108" y="10"/>
                    </a:lnTo>
                    <a:lnTo>
                      <a:pt x="113" y="2"/>
                    </a:lnTo>
                    <a:lnTo>
                      <a:pt x="109" y="0"/>
                    </a:lnTo>
                    <a:lnTo>
                      <a:pt x="105" y="9"/>
                    </a:lnTo>
                    <a:lnTo>
                      <a:pt x="100" y="16"/>
                    </a:lnTo>
                    <a:lnTo>
                      <a:pt x="95" y="22"/>
                    </a:lnTo>
                    <a:lnTo>
                      <a:pt x="89" y="29"/>
                    </a:lnTo>
                    <a:lnTo>
                      <a:pt x="83" y="36"/>
                    </a:lnTo>
                    <a:lnTo>
                      <a:pt x="77" y="41"/>
                    </a:lnTo>
                    <a:lnTo>
                      <a:pt x="70" y="46"/>
                    </a:lnTo>
                    <a:lnTo>
                      <a:pt x="62" y="51"/>
                    </a:lnTo>
                    <a:lnTo>
                      <a:pt x="54" y="56"/>
                    </a:lnTo>
                    <a:lnTo>
                      <a:pt x="47" y="60"/>
                    </a:lnTo>
                    <a:lnTo>
                      <a:pt x="39" y="64"/>
                    </a:lnTo>
                    <a:lnTo>
                      <a:pt x="31" y="68"/>
                    </a:lnTo>
                    <a:lnTo>
                      <a:pt x="23" y="72"/>
                    </a:lnTo>
                    <a:lnTo>
                      <a:pt x="15" y="76"/>
                    </a:lnTo>
                    <a:lnTo>
                      <a:pt x="7" y="80"/>
                    </a:lnTo>
                    <a:lnTo>
                      <a:pt x="0" y="83"/>
                    </a:lnTo>
                    <a:lnTo>
                      <a:pt x="1" y="8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5" name="Freeform 203">
                <a:extLst>
                  <a:ext uri="{FF2B5EF4-FFF2-40B4-BE49-F238E27FC236}">
                    <a16:creationId xmlns:a16="http://schemas.microsoft.com/office/drawing/2014/main" id="{D8AE6AFB-DD0A-EAB0-8226-FF6B8F909BB3}"/>
                  </a:ext>
                </a:extLst>
              </p:cNvPr>
              <p:cNvSpPr>
                <a:spLocks/>
              </p:cNvSpPr>
              <p:nvPr/>
            </p:nvSpPr>
            <p:spPr bwMode="auto">
              <a:xfrm>
                <a:off x="3954" y="1654"/>
                <a:ext cx="172" cy="47"/>
              </a:xfrm>
              <a:custGeom>
                <a:avLst/>
                <a:gdLst>
                  <a:gd name="T0" fmla="*/ 3 w 172"/>
                  <a:gd name="T1" fmla="*/ 46 h 47"/>
                  <a:gd name="T2" fmla="*/ 3 w 172"/>
                  <a:gd name="T3" fmla="*/ 46 h 47"/>
                  <a:gd name="T4" fmla="*/ 12 w 172"/>
                  <a:gd name="T5" fmla="*/ 39 h 47"/>
                  <a:gd name="T6" fmla="*/ 21 w 172"/>
                  <a:gd name="T7" fmla="*/ 34 h 47"/>
                  <a:gd name="T8" fmla="*/ 31 w 172"/>
                  <a:gd name="T9" fmla="*/ 29 h 47"/>
                  <a:gd name="T10" fmla="*/ 41 w 172"/>
                  <a:gd name="T11" fmla="*/ 25 h 47"/>
                  <a:gd name="T12" fmla="*/ 53 w 172"/>
                  <a:gd name="T13" fmla="*/ 22 h 47"/>
                  <a:gd name="T14" fmla="*/ 63 w 172"/>
                  <a:gd name="T15" fmla="*/ 21 h 47"/>
                  <a:gd name="T16" fmla="*/ 73 w 172"/>
                  <a:gd name="T17" fmla="*/ 19 h 47"/>
                  <a:gd name="T18" fmla="*/ 85 w 172"/>
                  <a:gd name="T19" fmla="*/ 18 h 47"/>
                  <a:gd name="T20" fmla="*/ 96 w 172"/>
                  <a:gd name="T21" fmla="*/ 17 h 47"/>
                  <a:gd name="T22" fmla="*/ 107 w 172"/>
                  <a:gd name="T23" fmla="*/ 16 h 47"/>
                  <a:gd name="T24" fmla="*/ 119 w 172"/>
                  <a:gd name="T25" fmla="*/ 15 h 47"/>
                  <a:gd name="T26" fmla="*/ 129 w 172"/>
                  <a:gd name="T27" fmla="*/ 14 h 47"/>
                  <a:gd name="T28" fmla="*/ 141 w 172"/>
                  <a:gd name="T29" fmla="*/ 12 h 47"/>
                  <a:gd name="T30" fmla="*/ 151 w 172"/>
                  <a:gd name="T31" fmla="*/ 10 h 47"/>
                  <a:gd name="T32" fmla="*/ 161 w 172"/>
                  <a:gd name="T33" fmla="*/ 7 h 47"/>
                  <a:gd name="T34" fmla="*/ 171 w 172"/>
                  <a:gd name="T35" fmla="*/ 3 h 47"/>
                  <a:gd name="T36" fmla="*/ 170 w 172"/>
                  <a:gd name="T37" fmla="*/ 0 h 47"/>
                  <a:gd name="T38" fmla="*/ 160 w 172"/>
                  <a:gd name="T39" fmla="*/ 3 h 47"/>
                  <a:gd name="T40" fmla="*/ 150 w 172"/>
                  <a:gd name="T41" fmla="*/ 6 h 47"/>
                  <a:gd name="T42" fmla="*/ 139 w 172"/>
                  <a:gd name="T43" fmla="*/ 9 h 47"/>
                  <a:gd name="T44" fmla="*/ 129 w 172"/>
                  <a:gd name="T45" fmla="*/ 10 h 47"/>
                  <a:gd name="T46" fmla="*/ 119 w 172"/>
                  <a:gd name="T47" fmla="*/ 12 h 47"/>
                  <a:gd name="T48" fmla="*/ 107 w 172"/>
                  <a:gd name="T49" fmla="*/ 12 h 47"/>
                  <a:gd name="T50" fmla="*/ 96 w 172"/>
                  <a:gd name="T51" fmla="*/ 13 h 47"/>
                  <a:gd name="T52" fmla="*/ 85 w 172"/>
                  <a:gd name="T53" fmla="*/ 14 h 47"/>
                  <a:gd name="T54" fmla="*/ 73 w 172"/>
                  <a:gd name="T55" fmla="*/ 15 h 47"/>
                  <a:gd name="T56" fmla="*/ 62 w 172"/>
                  <a:gd name="T57" fmla="*/ 17 h 47"/>
                  <a:gd name="T58" fmla="*/ 52 w 172"/>
                  <a:gd name="T59" fmla="*/ 19 h 47"/>
                  <a:gd name="T60" fmla="*/ 41 w 172"/>
                  <a:gd name="T61" fmla="*/ 22 h 47"/>
                  <a:gd name="T62" fmla="*/ 30 w 172"/>
                  <a:gd name="T63" fmla="*/ 25 h 47"/>
                  <a:gd name="T64" fmla="*/ 19 w 172"/>
                  <a:gd name="T65" fmla="*/ 30 h 47"/>
                  <a:gd name="T66" fmla="*/ 10 w 172"/>
                  <a:gd name="T67" fmla="*/ 36 h 47"/>
                  <a:gd name="T68" fmla="*/ 0 w 172"/>
                  <a:gd name="T69" fmla="*/ 43 h 47"/>
                  <a:gd name="T70" fmla="*/ 3 w 172"/>
                  <a:gd name="T71" fmla="*/ 46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2" h="47">
                    <a:moveTo>
                      <a:pt x="3" y="46"/>
                    </a:moveTo>
                    <a:lnTo>
                      <a:pt x="3" y="46"/>
                    </a:lnTo>
                    <a:lnTo>
                      <a:pt x="12" y="39"/>
                    </a:lnTo>
                    <a:lnTo>
                      <a:pt x="21" y="34"/>
                    </a:lnTo>
                    <a:lnTo>
                      <a:pt x="31" y="29"/>
                    </a:lnTo>
                    <a:lnTo>
                      <a:pt x="41" y="25"/>
                    </a:lnTo>
                    <a:lnTo>
                      <a:pt x="53" y="22"/>
                    </a:lnTo>
                    <a:lnTo>
                      <a:pt x="63" y="21"/>
                    </a:lnTo>
                    <a:lnTo>
                      <a:pt x="73" y="19"/>
                    </a:lnTo>
                    <a:lnTo>
                      <a:pt x="85" y="18"/>
                    </a:lnTo>
                    <a:lnTo>
                      <a:pt x="96" y="17"/>
                    </a:lnTo>
                    <a:lnTo>
                      <a:pt x="107" y="16"/>
                    </a:lnTo>
                    <a:lnTo>
                      <a:pt x="119" y="15"/>
                    </a:lnTo>
                    <a:lnTo>
                      <a:pt x="129" y="14"/>
                    </a:lnTo>
                    <a:lnTo>
                      <a:pt x="141" y="12"/>
                    </a:lnTo>
                    <a:lnTo>
                      <a:pt x="151" y="10"/>
                    </a:lnTo>
                    <a:lnTo>
                      <a:pt x="161" y="7"/>
                    </a:lnTo>
                    <a:lnTo>
                      <a:pt x="171" y="3"/>
                    </a:lnTo>
                    <a:lnTo>
                      <a:pt x="170" y="0"/>
                    </a:lnTo>
                    <a:lnTo>
                      <a:pt x="160" y="3"/>
                    </a:lnTo>
                    <a:lnTo>
                      <a:pt x="150" y="6"/>
                    </a:lnTo>
                    <a:lnTo>
                      <a:pt x="139" y="9"/>
                    </a:lnTo>
                    <a:lnTo>
                      <a:pt x="129" y="10"/>
                    </a:lnTo>
                    <a:lnTo>
                      <a:pt x="119" y="12"/>
                    </a:lnTo>
                    <a:lnTo>
                      <a:pt x="107" y="12"/>
                    </a:lnTo>
                    <a:lnTo>
                      <a:pt x="96" y="13"/>
                    </a:lnTo>
                    <a:lnTo>
                      <a:pt x="85" y="14"/>
                    </a:lnTo>
                    <a:lnTo>
                      <a:pt x="73" y="15"/>
                    </a:lnTo>
                    <a:lnTo>
                      <a:pt x="62" y="17"/>
                    </a:lnTo>
                    <a:lnTo>
                      <a:pt x="52" y="19"/>
                    </a:lnTo>
                    <a:lnTo>
                      <a:pt x="41" y="22"/>
                    </a:lnTo>
                    <a:lnTo>
                      <a:pt x="30" y="25"/>
                    </a:lnTo>
                    <a:lnTo>
                      <a:pt x="19" y="30"/>
                    </a:lnTo>
                    <a:lnTo>
                      <a:pt x="10" y="36"/>
                    </a:lnTo>
                    <a:lnTo>
                      <a:pt x="0" y="43"/>
                    </a:lnTo>
                    <a:lnTo>
                      <a:pt x="3" y="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6" name="Freeform 204">
                <a:extLst>
                  <a:ext uri="{FF2B5EF4-FFF2-40B4-BE49-F238E27FC236}">
                    <a16:creationId xmlns:a16="http://schemas.microsoft.com/office/drawing/2014/main" id="{CD68C122-2D0B-E139-9C9F-7356C077B3AA}"/>
                  </a:ext>
                </a:extLst>
              </p:cNvPr>
              <p:cNvSpPr>
                <a:spLocks/>
              </p:cNvSpPr>
              <p:nvPr/>
            </p:nvSpPr>
            <p:spPr bwMode="auto">
              <a:xfrm>
                <a:off x="3872" y="1697"/>
                <a:ext cx="86" cy="362"/>
              </a:xfrm>
              <a:custGeom>
                <a:avLst/>
                <a:gdLst>
                  <a:gd name="T0" fmla="*/ 5 w 86"/>
                  <a:gd name="T1" fmla="*/ 361 h 362"/>
                  <a:gd name="T2" fmla="*/ 5 w 86"/>
                  <a:gd name="T3" fmla="*/ 338 h 362"/>
                  <a:gd name="T4" fmla="*/ 5 w 86"/>
                  <a:gd name="T5" fmla="*/ 314 h 362"/>
                  <a:gd name="T6" fmla="*/ 4 w 86"/>
                  <a:gd name="T7" fmla="*/ 290 h 362"/>
                  <a:gd name="T8" fmla="*/ 3 w 86"/>
                  <a:gd name="T9" fmla="*/ 265 h 362"/>
                  <a:gd name="T10" fmla="*/ 3 w 86"/>
                  <a:gd name="T11" fmla="*/ 241 h 362"/>
                  <a:gd name="T12" fmla="*/ 3 w 86"/>
                  <a:gd name="T13" fmla="*/ 217 h 362"/>
                  <a:gd name="T14" fmla="*/ 4 w 86"/>
                  <a:gd name="T15" fmla="*/ 193 h 362"/>
                  <a:gd name="T16" fmla="*/ 6 w 86"/>
                  <a:gd name="T17" fmla="*/ 169 h 362"/>
                  <a:gd name="T18" fmla="*/ 9 w 86"/>
                  <a:gd name="T19" fmla="*/ 146 h 362"/>
                  <a:gd name="T20" fmla="*/ 14 w 86"/>
                  <a:gd name="T21" fmla="*/ 123 h 362"/>
                  <a:gd name="T22" fmla="*/ 20 w 86"/>
                  <a:gd name="T23" fmla="*/ 101 h 362"/>
                  <a:gd name="T24" fmla="*/ 29 w 86"/>
                  <a:gd name="T25" fmla="*/ 79 h 362"/>
                  <a:gd name="T26" fmla="*/ 38 w 86"/>
                  <a:gd name="T27" fmla="*/ 59 h 362"/>
                  <a:gd name="T28" fmla="*/ 51 w 86"/>
                  <a:gd name="T29" fmla="*/ 39 h 362"/>
                  <a:gd name="T30" fmla="*/ 67 w 86"/>
                  <a:gd name="T31" fmla="*/ 21 h 362"/>
                  <a:gd name="T32" fmla="*/ 85 w 86"/>
                  <a:gd name="T33" fmla="*/ 3 h 362"/>
                  <a:gd name="T34" fmla="*/ 73 w 86"/>
                  <a:gd name="T35" fmla="*/ 9 h 362"/>
                  <a:gd name="T36" fmla="*/ 56 w 86"/>
                  <a:gd name="T37" fmla="*/ 27 h 362"/>
                  <a:gd name="T38" fmla="*/ 42 w 86"/>
                  <a:gd name="T39" fmla="*/ 47 h 362"/>
                  <a:gd name="T40" fmla="*/ 30 w 86"/>
                  <a:gd name="T41" fmla="*/ 67 h 362"/>
                  <a:gd name="T42" fmla="*/ 20 w 86"/>
                  <a:gd name="T43" fmla="*/ 89 h 362"/>
                  <a:gd name="T44" fmla="*/ 13 w 86"/>
                  <a:gd name="T45" fmla="*/ 111 h 362"/>
                  <a:gd name="T46" fmla="*/ 8 w 86"/>
                  <a:gd name="T47" fmla="*/ 133 h 362"/>
                  <a:gd name="T48" fmla="*/ 4 w 86"/>
                  <a:gd name="T49" fmla="*/ 157 h 362"/>
                  <a:gd name="T50" fmla="*/ 2 w 86"/>
                  <a:gd name="T51" fmla="*/ 181 h 362"/>
                  <a:gd name="T52" fmla="*/ 0 w 86"/>
                  <a:gd name="T53" fmla="*/ 205 h 362"/>
                  <a:gd name="T54" fmla="*/ 0 w 86"/>
                  <a:gd name="T55" fmla="*/ 230 h 362"/>
                  <a:gd name="T56" fmla="*/ 0 w 86"/>
                  <a:gd name="T57" fmla="*/ 254 h 362"/>
                  <a:gd name="T58" fmla="*/ 0 w 86"/>
                  <a:gd name="T59" fmla="*/ 278 h 362"/>
                  <a:gd name="T60" fmla="*/ 0 w 86"/>
                  <a:gd name="T61" fmla="*/ 302 h 362"/>
                  <a:gd name="T62" fmla="*/ 2 w 86"/>
                  <a:gd name="T63" fmla="*/ 326 h 362"/>
                  <a:gd name="T64" fmla="*/ 2 w 86"/>
                  <a:gd name="T65" fmla="*/ 350 h 362"/>
                  <a:gd name="T66" fmla="*/ 5 w 86"/>
                  <a:gd name="T67" fmla="*/ 361 h 3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6" h="362">
                    <a:moveTo>
                      <a:pt x="5" y="361"/>
                    </a:moveTo>
                    <a:lnTo>
                      <a:pt x="5" y="361"/>
                    </a:lnTo>
                    <a:lnTo>
                      <a:pt x="5" y="350"/>
                    </a:lnTo>
                    <a:lnTo>
                      <a:pt x="5" y="338"/>
                    </a:lnTo>
                    <a:lnTo>
                      <a:pt x="5" y="326"/>
                    </a:lnTo>
                    <a:lnTo>
                      <a:pt x="5" y="314"/>
                    </a:lnTo>
                    <a:lnTo>
                      <a:pt x="4" y="302"/>
                    </a:lnTo>
                    <a:lnTo>
                      <a:pt x="4" y="290"/>
                    </a:lnTo>
                    <a:lnTo>
                      <a:pt x="4" y="278"/>
                    </a:lnTo>
                    <a:lnTo>
                      <a:pt x="3" y="265"/>
                    </a:lnTo>
                    <a:lnTo>
                      <a:pt x="3" y="254"/>
                    </a:lnTo>
                    <a:lnTo>
                      <a:pt x="3" y="241"/>
                    </a:lnTo>
                    <a:lnTo>
                      <a:pt x="3" y="230"/>
                    </a:lnTo>
                    <a:lnTo>
                      <a:pt x="3" y="217"/>
                    </a:lnTo>
                    <a:lnTo>
                      <a:pt x="4" y="205"/>
                    </a:lnTo>
                    <a:lnTo>
                      <a:pt x="4" y="193"/>
                    </a:lnTo>
                    <a:lnTo>
                      <a:pt x="5" y="181"/>
                    </a:lnTo>
                    <a:lnTo>
                      <a:pt x="6" y="169"/>
                    </a:lnTo>
                    <a:lnTo>
                      <a:pt x="8" y="157"/>
                    </a:lnTo>
                    <a:lnTo>
                      <a:pt x="9" y="146"/>
                    </a:lnTo>
                    <a:lnTo>
                      <a:pt x="12" y="134"/>
                    </a:lnTo>
                    <a:lnTo>
                      <a:pt x="14" y="123"/>
                    </a:lnTo>
                    <a:lnTo>
                      <a:pt x="17" y="112"/>
                    </a:lnTo>
                    <a:lnTo>
                      <a:pt x="20" y="101"/>
                    </a:lnTo>
                    <a:lnTo>
                      <a:pt x="24" y="90"/>
                    </a:lnTo>
                    <a:lnTo>
                      <a:pt x="29" y="79"/>
                    </a:lnTo>
                    <a:lnTo>
                      <a:pt x="34" y="69"/>
                    </a:lnTo>
                    <a:lnTo>
                      <a:pt x="38" y="59"/>
                    </a:lnTo>
                    <a:lnTo>
                      <a:pt x="44" y="49"/>
                    </a:lnTo>
                    <a:lnTo>
                      <a:pt x="51" y="39"/>
                    </a:lnTo>
                    <a:lnTo>
                      <a:pt x="59" y="30"/>
                    </a:lnTo>
                    <a:lnTo>
                      <a:pt x="67" y="21"/>
                    </a:lnTo>
                    <a:lnTo>
                      <a:pt x="75" y="11"/>
                    </a:lnTo>
                    <a:lnTo>
                      <a:pt x="85" y="3"/>
                    </a:lnTo>
                    <a:lnTo>
                      <a:pt x="82" y="0"/>
                    </a:lnTo>
                    <a:lnTo>
                      <a:pt x="73" y="9"/>
                    </a:lnTo>
                    <a:lnTo>
                      <a:pt x="64" y="18"/>
                    </a:lnTo>
                    <a:lnTo>
                      <a:pt x="56" y="27"/>
                    </a:lnTo>
                    <a:lnTo>
                      <a:pt x="48" y="37"/>
                    </a:lnTo>
                    <a:lnTo>
                      <a:pt x="42" y="47"/>
                    </a:lnTo>
                    <a:lnTo>
                      <a:pt x="35" y="57"/>
                    </a:lnTo>
                    <a:lnTo>
                      <a:pt x="30" y="67"/>
                    </a:lnTo>
                    <a:lnTo>
                      <a:pt x="25" y="77"/>
                    </a:lnTo>
                    <a:lnTo>
                      <a:pt x="20" y="89"/>
                    </a:lnTo>
                    <a:lnTo>
                      <a:pt x="16" y="99"/>
                    </a:lnTo>
                    <a:lnTo>
                      <a:pt x="13" y="111"/>
                    </a:lnTo>
                    <a:lnTo>
                      <a:pt x="10" y="122"/>
                    </a:lnTo>
                    <a:lnTo>
                      <a:pt x="8" y="133"/>
                    </a:lnTo>
                    <a:lnTo>
                      <a:pt x="5" y="145"/>
                    </a:lnTo>
                    <a:lnTo>
                      <a:pt x="4" y="157"/>
                    </a:lnTo>
                    <a:lnTo>
                      <a:pt x="2" y="169"/>
                    </a:lnTo>
                    <a:lnTo>
                      <a:pt x="2" y="181"/>
                    </a:lnTo>
                    <a:lnTo>
                      <a:pt x="0" y="193"/>
                    </a:lnTo>
                    <a:lnTo>
                      <a:pt x="0" y="205"/>
                    </a:lnTo>
                    <a:lnTo>
                      <a:pt x="0" y="217"/>
                    </a:lnTo>
                    <a:lnTo>
                      <a:pt x="0" y="230"/>
                    </a:lnTo>
                    <a:lnTo>
                      <a:pt x="0" y="241"/>
                    </a:lnTo>
                    <a:lnTo>
                      <a:pt x="0" y="254"/>
                    </a:lnTo>
                    <a:lnTo>
                      <a:pt x="0" y="265"/>
                    </a:lnTo>
                    <a:lnTo>
                      <a:pt x="0" y="278"/>
                    </a:lnTo>
                    <a:lnTo>
                      <a:pt x="0" y="290"/>
                    </a:lnTo>
                    <a:lnTo>
                      <a:pt x="0" y="302"/>
                    </a:lnTo>
                    <a:lnTo>
                      <a:pt x="1" y="314"/>
                    </a:lnTo>
                    <a:lnTo>
                      <a:pt x="2" y="326"/>
                    </a:lnTo>
                    <a:lnTo>
                      <a:pt x="2" y="338"/>
                    </a:lnTo>
                    <a:lnTo>
                      <a:pt x="2" y="350"/>
                    </a:lnTo>
                    <a:lnTo>
                      <a:pt x="2" y="361"/>
                    </a:lnTo>
                    <a:lnTo>
                      <a:pt x="5" y="3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7" name="Freeform 205">
                <a:extLst>
                  <a:ext uri="{FF2B5EF4-FFF2-40B4-BE49-F238E27FC236}">
                    <a16:creationId xmlns:a16="http://schemas.microsoft.com/office/drawing/2014/main" id="{93651121-1412-DB1D-C122-AB19154E632D}"/>
                  </a:ext>
                </a:extLst>
              </p:cNvPr>
              <p:cNvSpPr>
                <a:spLocks/>
              </p:cNvSpPr>
              <p:nvPr/>
            </p:nvSpPr>
            <p:spPr bwMode="auto">
              <a:xfrm>
                <a:off x="3866" y="2058"/>
                <a:ext cx="17" cy="237"/>
              </a:xfrm>
              <a:custGeom>
                <a:avLst/>
                <a:gdLst>
                  <a:gd name="T0" fmla="*/ 4 w 17"/>
                  <a:gd name="T1" fmla="*/ 236 h 237"/>
                  <a:gd name="T2" fmla="*/ 8 w 17"/>
                  <a:gd name="T3" fmla="*/ 222 h 237"/>
                  <a:gd name="T4" fmla="*/ 10 w 17"/>
                  <a:gd name="T5" fmla="*/ 207 h 237"/>
                  <a:gd name="T6" fmla="*/ 12 w 17"/>
                  <a:gd name="T7" fmla="*/ 192 h 237"/>
                  <a:gd name="T8" fmla="*/ 13 w 17"/>
                  <a:gd name="T9" fmla="*/ 177 h 237"/>
                  <a:gd name="T10" fmla="*/ 14 w 17"/>
                  <a:gd name="T11" fmla="*/ 163 h 237"/>
                  <a:gd name="T12" fmla="*/ 14 w 17"/>
                  <a:gd name="T13" fmla="*/ 148 h 237"/>
                  <a:gd name="T14" fmla="*/ 16 w 17"/>
                  <a:gd name="T15" fmla="*/ 133 h 237"/>
                  <a:gd name="T16" fmla="*/ 16 w 17"/>
                  <a:gd name="T17" fmla="*/ 119 h 237"/>
                  <a:gd name="T18" fmla="*/ 16 w 17"/>
                  <a:gd name="T19" fmla="*/ 104 h 237"/>
                  <a:gd name="T20" fmla="*/ 14 w 17"/>
                  <a:gd name="T21" fmla="*/ 89 h 237"/>
                  <a:gd name="T22" fmla="*/ 14 w 17"/>
                  <a:gd name="T23" fmla="*/ 74 h 237"/>
                  <a:gd name="T24" fmla="*/ 13 w 17"/>
                  <a:gd name="T25" fmla="*/ 59 h 237"/>
                  <a:gd name="T26" fmla="*/ 13 w 17"/>
                  <a:gd name="T27" fmla="*/ 45 h 237"/>
                  <a:gd name="T28" fmla="*/ 13 w 17"/>
                  <a:gd name="T29" fmla="*/ 30 h 237"/>
                  <a:gd name="T30" fmla="*/ 12 w 17"/>
                  <a:gd name="T31" fmla="*/ 15 h 237"/>
                  <a:gd name="T32" fmla="*/ 12 w 17"/>
                  <a:gd name="T33" fmla="*/ 0 h 237"/>
                  <a:gd name="T34" fmla="*/ 9 w 17"/>
                  <a:gd name="T35" fmla="*/ 0 h 237"/>
                  <a:gd name="T36" fmla="*/ 9 w 17"/>
                  <a:gd name="T37" fmla="*/ 15 h 237"/>
                  <a:gd name="T38" fmla="*/ 9 w 17"/>
                  <a:gd name="T39" fmla="*/ 30 h 237"/>
                  <a:gd name="T40" fmla="*/ 9 w 17"/>
                  <a:gd name="T41" fmla="*/ 45 h 237"/>
                  <a:gd name="T42" fmla="*/ 9 w 17"/>
                  <a:gd name="T43" fmla="*/ 59 h 237"/>
                  <a:gd name="T44" fmla="*/ 10 w 17"/>
                  <a:gd name="T45" fmla="*/ 74 h 237"/>
                  <a:gd name="T46" fmla="*/ 10 w 17"/>
                  <a:gd name="T47" fmla="*/ 89 h 237"/>
                  <a:gd name="T48" fmla="*/ 11 w 17"/>
                  <a:gd name="T49" fmla="*/ 104 h 237"/>
                  <a:gd name="T50" fmla="*/ 11 w 17"/>
                  <a:gd name="T51" fmla="*/ 119 h 237"/>
                  <a:gd name="T52" fmla="*/ 11 w 17"/>
                  <a:gd name="T53" fmla="*/ 133 h 237"/>
                  <a:gd name="T54" fmla="*/ 10 w 17"/>
                  <a:gd name="T55" fmla="*/ 148 h 237"/>
                  <a:gd name="T56" fmla="*/ 10 w 17"/>
                  <a:gd name="T57" fmla="*/ 163 h 237"/>
                  <a:gd name="T58" fmla="*/ 9 w 17"/>
                  <a:gd name="T59" fmla="*/ 177 h 237"/>
                  <a:gd name="T60" fmla="*/ 8 w 17"/>
                  <a:gd name="T61" fmla="*/ 192 h 237"/>
                  <a:gd name="T62" fmla="*/ 5 w 17"/>
                  <a:gd name="T63" fmla="*/ 206 h 237"/>
                  <a:gd name="T64" fmla="*/ 3 w 17"/>
                  <a:gd name="T65" fmla="*/ 221 h 237"/>
                  <a:gd name="T66" fmla="*/ 0 w 17"/>
                  <a:gd name="T67" fmla="*/ 235 h 237"/>
                  <a:gd name="T68" fmla="*/ 4 w 17"/>
                  <a:gd name="T69" fmla="*/ 236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 h="237">
                    <a:moveTo>
                      <a:pt x="4" y="236"/>
                    </a:moveTo>
                    <a:lnTo>
                      <a:pt x="8" y="222"/>
                    </a:lnTo>
                    <a:lnTo>
                      <a:pt x="10" y="207"/>
                    </a:lnTo>
                    <a:lnTo>
                      <a:pt x="12" y="192"/>
                    </a:lnTo>
                    <a:lnTo>
                      <a:pt x="13" y="177"/>
                    </a:lnTo>
                    <a:lnTo>
                      <a:pt x="14" y="163"/>
                    </a:lnTo>
                    <a:lnTo>
                      <a:pt x="14" y="148"/>
                    </a:lnTo>
                    <a:lnTo>
                      <a:pt x="16" y="133"/>
                    </a:lnTo>
                    <a:lnTo>
                      <a:pt x="16" y="119"/>
                    </a:lnTo>
                    <a:lnTo>
                      <a:pt x="16" y="104"/>
                    </a:lnTo>
                    <a:lnTo>
                      <a:pt x="14" y="89"/>
                    </a:lnTo>
                    <a:lnTo>
                      <a:pt x="14" y="74"/>
                    </a:lnTo>
                    <a:lnTo>
                      <a:pt x="13" y="59"/>
                    </a:lnTo>
                    <a:lnTo>
                      <a:pt x="13" y="45"/>
                    </a:lnTo>
                    <a:lnTo>
                      <a:pt x="13" y="30"/>
                    </a:lnTo>
                    <a:lnTo>
                      <a:pt x="12" y="15"/>
                    </a:lnTo>
                    <a:lnTo>
                      <a:pt x="12" y="0"/>
                    </a:lnTo>
                    <a:lnTo>
                      <a:pt x="9" y="0"/>
                    </a:lnTo>
                    <a:lnTo>
                      <a:pt x="9" y="15"/>
                    </a:lnTo>
                    <a:lnTo>
                      <a:pt x="9" y="30"/>
                    </a:lnTo>
                    <a:lnTo>
                      <a:pt x="9" y="45"/>
                    </a:lnTo>
                    <a:lnTo>
                      <a:pt x="9" y="59"/>
                    </a:lnTo>
                    <a:lnTo>
                      <a:pt x="10" y="74"/>
                    </a:lnTo>
                    <a:lnTo>
                      <a:pt x="10" y="89"/>
                    </a:lnTo>
                    <a:lnTo>
                      <a:pt x="11" y="104"/>
                    </a:lnTo>
                    <a:lnTo>
                      <a:pt x="11" y="119"/>
                    </a:lnTo>
                    <a:lnTo>
                      <a:pt x="11" y="133"/>
                    </a:lnTo>
                    <a:lnTo>
                      <a:pt x="10" y="148"/>
                    </a:lnTo>
                    <a:lnTo>
                      <a:pt x="10" y="163"/>
                    </a:lnTo>
                    <a:lnTo>
                      <a:pt x="9" y="177"/>
                    </a:lnTo>
                    <a:lnTo>
                      <a:pt x="8" y="192"/>
                    </a:lnTo>
                    <a:lnTo>
                      <a:pt x="5" y="206"/>
                    </a:lnTo>
                    <a:lnTo>
                      <a:pt x="3" y="221"/>
                    </a:lnTo>
                    <a:lnTo>
                      <a:pt x="0" y="235"/>
                    </a:lnTo>
                    <a:lnTo>
                      <a:pt x="4" y="23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8" name="Freeform 206">
                <a:extLst>
                  <a:ext uri="{FF2B5EF4-FFF2-40B4-BE49-F238E27FC236}">
                    <a16:creationId xmlns:a16="http://schemas.microsoft.com/office/drawing/2014/main" id="{7258F745-967C-CD78-B58B-FC29605DEBDD}"/>
                  </a:ext>
                </a:extLst>
              </p:cNvPr>
              <p:cNvSpPr>
                <a:spLocks/>
              </p:cNvSpPr>
              <p:nvPr/>
            </p:nvSpPr>
            <p:spPr bwMode="auto">
              <a:xfrm>
                <a:off x="3866" y="2293"/>
                <a:ext cx="17" cy="17"/>
              </a:xfrm>
              <a:custGeom>
                <a:avLst/>
                <a:gdLst>
                  <a:gd name="T0" fmla="*/ 0 w 17"/>
                  <a:gd name="T1" fmla="*/ 0 h 17"/>
                  <a:gd name="T2" fmla="*/ 4 w 17"/>
                  <a:gd name="T3" fmla="*/ 5 h 17"/>
                  <a:gd name="T4" fmla="*/ 8 w 17"/>
                  <a:gd name="T5" fmla="*/ 16 h 17"/>
                  <a:gd name="T6" fmla="*/ 12 w 17"/>
                  <a:gd name="T7" fmla="*/ 10 h 17"/>
                  <a:gd name="T8" fmla="*/ 16 w 17"/>
                  <a:gd name="T9" fmla="*/ 5 h 17"/>
                  <a:gd name="T10" fmla="*/ 0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0"/>
                    </a:moveTo>
                    <a:lnTo>
                      <a:pt x="4" y="5"/>
                    </a:lnTo>
                    <a:lnTo>
                      <a:pt x="8" y="16"/>
                    </a:lnTo>
                    <a:lnTo>
                      <a:pt x="12" y="10"/>
                    </a:lnTo>
                    <a:lnTo>
                      <a:pt x="16" y="5"/>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9" name="Freeform 207">
                <a:extLst>
                  <a:ext uri="{FF2B5EF4-FFF2-40B4-BE49-F238E27FC236}">
                    <a16:creationId xmlns:a16="http://schemas.microsoft.com/office/drawing/2014/main" id="{5C6ADC8E-B2BA-4983-CBE9-77A8215E2FFF}"/>
                  </a:ext>
                </a:extLst>
              </p:cNvPr>
              <p:cNvSpPr>
                <a:spLocks/>
              </p:cNvSpPr>
              <p:nvPr/>
            </p:nvSpPr>
            <p:spPr bwMode="auto">
              <a:xfrm>
                <a:off x="4028" y="3369"/>
                <a:ext cx="17" cy="17"/>
              </a:xfrm>
              <a:custGeom>
                <a:avLst/>
                <a:gdLst>
                  <a:gd name="T0" fmla="*/ 16 w 17"/>
                  <a:gd name="T1" fmla="*/ 16 h 17"/>
                  <a:gd name="T2" fmla="*/ 12 w 17"/>
                  <a:gd name="T3" fmla="*/ 0 h 17"/>
                  <a:gd name="T4" fmla="*/ 4 w 17"/>
                  <a:gd name="T5" fmla="*/ 0 h 17"/>
                  <a:gd name="T6" fmla="*/ 4 w 17"/>
                  <a:gd name="T7" fmla="*/ 8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4" y="0"/>
                    </a:lnTo>
                    <a:lnTo>
                      <a:pt x="4" y="8"/>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0" name="Freeform 208">
                <a:extLst>
                  <a:ext uri="{FF2B5EF4-FFF2-40B4-BE49-F238E27FC236}">
                    <a16:creationId xmlns:a16="http://schemas.microsoft.com/office/drawing/2014/main" id="{09765B78-220D-D682-A76F-9792C959D3EE}"/>
                  </a:ext>
                </a:extLst>
              </p:cNvPr>
              <p:cNvSpPr>
                <a:spLocks/>
              </p:cNvSpPr>
              <p:nvPr/>
            </p:nvSpPr>
            <p:spPr bwMode="auto">
              <a:xfrm>
                <a:off x="4028" y="3371"/>
                <a:ext cx="26" cy="79"/>
              </a:xfrm>
              <a:custGeom>
                <a:avLst/>
                <a:gdLst>
                  <a:gd name="T0" fmla="*/ 25 w 26"/>
                  <a:gd name="T1" fmla="*/ 77 h 79"/>
                  <a:gd name="T2" fmla="*/ 25 w 26"/>
                  <a:gd name="T3" fmla="*/ 77 h 79"/>
                  <a:gd name="T4" fmla="*/ 24 w 26"/>
                  <a:gd name="T5" fmla="*/ 72 h 79"/>
                  <a:gd name="T6" fmla="*/ 23 w 26"/>
                  <a:gd name="T7" fmla="*/ 68 h 79"/>
                  <a:gd name="T8" fmla="*/ 21 w 26"/>
                  <a:gd name="T9" fmla="*/ 63 h 79"/>
                  <a:gd name="T10" fmla="*/ 20 w 26"/>
                  <a:gd name="T11" fmla="*/ 58 h 79"/>
                  <a:gd name="T12" fmla="*/ 18 w 26"/>
                  <a:gd name="T13" fmla="*/ 53 h 79"/>
                  <a:gd name="T14" fmla="*/ 17 w 26"/>
                  <a:gd name="T15" fmla="*/ 49 h 79"/>
                  <a:gd name="T16" fmla="*/ 15 w 26"/>
                  <a:gd name="T17" fmla="*/ 44 h 79"/>
                  <a:gd name="T18" fmla="*/ 14 w 26"/>
                  <a:gd name="T19" fmla="*/ 39 h 79"/>
                  <a:gd name="T20" fmla="*/ 13 w 26"/>
                  <a:gd name="T21" fmla="*/ 34 h 79"/>
                  <a:gd name="T22" fmla="*/ 11 w 26"/>
                  <a:gd name="T23" fmla="*/ 29 h 79"/>
                  <a:gd name="T24" fmla="*/ 10 w 26"/>
                  <a:gd name="T25" fmla="*/ 25 h 79"/>
                  <a:gd name="T26" fmla="*/ 9 w 26"/>
                  <a:gd name="T27" fmla="*/ 19 h 79"/>
                  <a:gd name="T28" fmla="*/ 7 w 26"/>
                  <a:gd name="T29" fmla="*/ 15 h 79"/>
                  <a:gd name="T30" fmla="*/ 6 w 26"/>
                  <a:gd name="T31" fmla="*/ 9 h 79"/>
                  <a:gd name="T32" fmla="*/ 5 w 26"/>
                  <a:gd name="T33" fmla="*/ 5 h 79"/>
                  <a:gd name="T34" fmla="*/ 4 w 26"/>
                  <a:gd name="T35" fmla="*/ 0 h 79"/>
                  <a:gd name="T36" fmla="*/ 0 w 26"/>
                  <a:gd name="T37" fmla="*/ 0 h 79"/>
                  <a:gd name="T38" fmla="*/ 1 w 26"/>
                  <a:gd name="T39" fmla="*/ 6 h 79"/>
                  <a:gd name="T40" fmla="*/ 3 w 26"/>
                  <a:gd name="T41" fmla="*/ 10 h 79"/>
                  <a:gd name="T42" fmla="*/ 3 w 26"/>
                  <a:gd name="T43" fmla="*/ 16 h 79"/>
                  <a:gd name="T44" fmla="*/ 5 w 26"/>
                  <a:gd name="T45" fmla="*/ 21 h 79"/>
                  <a:gd name="T46" fmla="*/ 6 w 26"/>
                  <a:gd name="T47" fmla="*/ 26 h 79"/>
                  <a:gd name="T48" fmla="*/ 8 w 26"/>
                  <a:gd name="T49" fmla="*/ 31 h 79"/>
                  <a:gd name="T50" fmla="*/ 9 w 26"/>
                  <a:gd name="T51" fmla="*/ 35 h 79"/>
                  <a:gd name="T52" fmla="*/ 10 w 26"/>
                  <a:gd name="T53" fmla="*/ 40 h 79"/>
                  <a:gd name="T54" fmla="*/ 11 w 26"/>
                  <a:gd name="T55" fmla="*/ 45 h 79"/>
                  <a:gd name="T56" fmla="*/ 13 w 26"/>
                  <a:gd name="T57" fmla="*/ 49 h 79"/>
                  <a:gd name="T58" fmla="*/ 15 w 26"/>
                  <a:gd name="T59" fmla="*/ 54 h 79"/>
                  <a:gd name="T60" fmla="*/ 16 w 26"/>
                  <a:gd name="T61" fmla="*/ 59 h 79"/>
                  <a:gd name="T62" fmla="*/ 17 w 26"/>
                  <a:gd name="T63" fmla="*/ 64 h 79"/>
                  <a:gd name="T64" fmla="*/ 19 w 26"/>
                  <a:gd name="T65" fmla="*/ 69 h 79"/>
                  <a:gd name="T66" fmla="*/ 20 w 26"/>
                  <a:gd name="T67" fmla="*/ 73 h 79"/>
                  <a:gd name="T68" fmla="*/ 21 w 26"/>
                  <a:gd name="T69" fmla="*/ 78 h 79"/>
                  <a:gd name="T70" fmla="*/ 25 w 26"/>
                  <a:gd name="T71" fmla="*/ 77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6" h="79">
                    <a:moveTo>
                      <a:pt x="25" y="77"/>
                    </a:moveTo>
                    <a:lnTo>
                      <a:pt x="25" y="77"/>
                    </a:lnTo>
                    <a:lnTo>
                      <a:pt x="24" y="72"/>
                    </a:lnTo>
                    <a:lnTo>
                      <a:pt x="23" y="68"/>
                    </a:lnTo>
                    <a:lnTo>
                      <a:pt x="21" y="63"/>
                    </a:lnTo>
                    <a:lnTo>
                      <a:pt x="20" y="58"/>
                    </a:lnTo>
                    <a:lnTo>
                      <a:pt x="18" y="53"/>
                    </a:lnTo>
                    <a:lnTo>
                      <a:pt x="17" y="49"/>
                    </a:lnTo>
                    <a:lnTo>
                      <a:pt x="15" y="44"/>
                    </a:lnTo>
                    <a:lnTo>
                      <a:pt x="14" y="39"/>
                    </a:lnTo>
                    <a:lnTo>
                      <a:pt x="13" y="34"/>
                    </a:lnTo>
                    <a:lnTo>
                      <a:pt x="11" y="29"/>
                    </a:lnTo>
                    <a:lnTo>
                      <a:pt x="10" y="25"/>
                    </a:lnTo>
                    <a:lnTo>
                      <a:pt x="9" y="19"/>
                    </a:lnTo>
                    <a:lnTo>
                      <a:pt x="7" y="15"/>
                    </a:lnTo>
                    <a:lnTo>
                      <a:pt x="6" y="9"/>
                    </a:lnTo>
                    <a:lnTo>
                      <a:pt x="5" y="5"/>
                    </a:lnTo>
                    <a:lnTo>
                      <a:pt x="4" y="0"/>
                    </a:lnTo>
                    <a:lnTo>
                      <a:pt x="0" y="0"/>
                    </a:lnTo>
                    <a:lnTo>
                      <a:pt x="1" y="6"/>
                    </a:lnTo>
                    <a:lnTo>
                      <a:pt x="3" y="10"/>
                    </a:lnTo>
                    <a:lnTo>
                      <a:pt x="3" y="16"/>
                    </a:lnTo>
                    <a:lnTo>
                      <a:pt x="5" y="21"/>
                    </a:lnTo>
                    <a:lnTo>
                      <a:pt x="6" y="26"/>
                    </a:lnTo>
                    <a:lnTo>
                      <a:pt x="8" y="31"/>
                    </a:lnTo>
                    <a:lnTo>
                      <a:pt x="9" y="35"/>
                    </a:lnTo>
                    <a:lnTo>
                      <a:pt x="10" y="40"/>
                    </a:lnTo>
                    <a:lnTo>
                      <a:pt x="11" y="45"/>
                    </a:lnTo>
                    <a:lnTo>
                      <a:pt x="13" y="49"/>
                    </a:lnTo>
                    <a:lnTo>
                      <a:pt x="15" y="54"/>
                    </a:lnTo>
                    <a:lnTo>
                      <a:pt x="16" y="59"/>
                    </a:lnTo>
                    <a:lnTo>
                      <a:pt x="17" y="64"/>
                    </a:lnTo>
                    <a:lnTo>
                      <a:pt x="19" y="69"/>
                    </a:lnTo>
                    <a:lnTo>
                      <a:pt x="20" y="73"/>
                    </a:lnTo>
                    <a:lnTo>
                      <a:pt x="21" y="78"/>
                    </a:lnTo>
                    <a:lnTo>
                      <a:pt x="25" y="7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1" name="Freeform 209">
                <a:extLst>
                  <a:ext uri="{FF2B5EF4-FFF2-40B4-BE49-F238E27FC236}">
                    <a16:creationId xmlns:a16="http://schemas.microsoft.com/office/drawing/2014/main" id="{9DBC53E1-E325-9FAC-475C-CE3C66769E2A}"/>
                  </a:ext>
                </a:extLst>
              </p:cNvPr>
              <p:cNvSpPr>
                <a:spLocks/>
              </p:cNvSpPr>
              <p:nvPr/>
            </p:nvSpPr>
            <p:spPr bwMode="auto">
              <a:xfrm>
                <a:off x="4361" y="3370"/>
                <a:ext cx="17" cy="79"/>
              </a:xfrm>
              <a:custGeom>
                <a:avLst/>
                <a:gdLst>
                  <a:gd name="T0" fmla="*/ 5 w 17"/>
                  <a:gd name="T1" fmla="*/ 0 h 79"/>
                  <a:gd name="T2" fmla="*/ 0 w 17"/>
                  <a:gd name="T3" fmla="*/ 0 h 79"/>
                  <a:gd name="T4" fmla="*/ 5 w 17"/>
                  <a:gd name="T5" fmla="*/ 78 h 79"/>
                  <a:gd name="T6" fmla="*/ 16 w 17"/>
                  <a:gd name="T7" fmla="*/ 78 h 79"/>
                  <a:gd name="T8" fmla="*/ 10 w 17"/>
                  <a:gd name="T9" fmla="*/ 0 h 79"/>
                  <a:gd name="T10" fmla="*/ 5 w 17"/>
                  <a:gd name="T11" fmla="*/ 0 h 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9">
                    <a:moveTo>
                      <a:pt x="5" y="0"/>
                    </a:moveTo>
                    <a:lnTo>
                      <a:pt x="0" y="0"/>
                    </a:lnTo>
                    <a:lnTo>
                      <a:pt x="5" y="78"/>
                    </a:lnTo>
                    <a:lnTo>
                      <a:pt x="16" y="78"/>
                    </a:lnTo>
                    <a:lnTo>
                      <a:pt x="10" y="0"/>
                    </a:lnTo>
                    <a:lnTo>
                      <a:pt x="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2" name="Freeform 210">
                <a:extLst>
                  <a:ext uri="{FF2B5EF4-FFF2-40B4-BE49-F238E27FC236}">
                    <a16:creationId xmlns:a16="http://schemas.microsoft.com/office/drawing/2014/main" id="{6670069F-687E-72F1-6770-5062B80027BE}"/>
                  </a:ext>
                </a:extLst>
              </p:cNvPr>
              <p:cNvSpPr>
                <a:spLocks/>
              </p:cNvSpPr>
              <p:nvPr/>
            </p:nvSpPr>
            <p:spPr bwMode="auto">
              <a:xfrm>
                <a:off x="4361" y="3368"/>
                <a:ext cx="17" cy="17"/>
              </a:xfrm>
              <a:custGeom>
                <a:avLst/>
                <a:gdLst>
                  <a:gd name="T0" fmla="*/ 16 w 17"/>
                  <a:gd name="T1" fmla="*/ 16 h 17"/>
                  <a:gd name="T2" fmla="*/ 12 w 17"/>
                  <a:gd name="T3" fmla="*/ 0 h 17"/>
                  <a:gd name="T4" fmla="*/ 8 w 17"/>
                  <a:gd name="T5" fmla="*/ 0 h 17"/>
                  <a:gd name="T6" fmla="*/ 0 w 17"/>
                  <a:gd name="T7" fmla="*/ 0 h 17"/>
                  <a:gd name="T8" fmla="*/ 0 w 17"/>
                  <a:gd name="T9" fmla="*/ 16 h 17"/>
                  <a:gd name="T10" fmla="*/ 16 w 17"/>
                  <a:gd name="T11" fmla="*/ 16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6" y="16"/>
                    </a:moveTo>
                    <a:lnTo>
                      <a:pt x="12" y="0"/>
                    </a:lnTo>
                    <a:lnTo>
                      <a:pt x="8" y="0"/>
                    </a:lnTo>
                    <a:lnTo>
                      <a:pt x="0" y="0"/>
                    </a:lnTo>
                    <a:lnTo>
                      <a:pt x="0" y="16"/>
                    </a:lnTo>
                    <a:lnTo>
                      <a:pt x="16"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3" name="Freeform 211">
                <a:extLst>
                  <a:ext uri="{FF2B5EF4-FFF2-40B4-BE49-F238E27FC236}">
                    <a16:creationId xmlns:a16="http://schemas.microsoft.com/office/drawing/2014/main" id="{645523C3-A1AC-DB2F-8C40-43E2FF4604A2}"/>
                  </a:ext>
                </a:extLst>
              </p:cNvPr>
              <p:cNvSpPr>
                <a:spLocks/>
              </p:cNvSpPr>
              <p:nvPr/>
            </p:nvSpPr>
            <p:spPr bwMode="auto">
              <a:xfrm>
                <a:off x="4568" y="1223"/>
                <a:ext cx="62" cy="178"/>
              </a:xfrm>
              <a:custGeom>
                <a:avLst/>
                <a:gdLst>
                  <a:gd name="T0" fmla="*/ 0 w 62"/>
                  <a:gd name="T1" fmla="*/ 0 h 178"/>
                  <a:gd name="T2" fmla="*/ 0 w 62"/>
                  <a:gd name="T3" fmla="*/ 0 h 178"/>
                  <a:gd name="T4" fmla="*/ 3 w 62"/>
                  <a:gd name="T5" fmla="*/ 11 h 178"/>
                  <a:gd name="T6" fmla="*/ 6 w 62"/>
                  <a:gd name="T7" fmla="*/ 22 h 178"/>
                  <a:gd name="T8" fmla="*/ 10 w 62"/>
                  <a:gd name="T9" fmla="*/ 34 h 178"/>
                  <a:gd name="T10" fmla="*/ 13 w 62"/>
                  <a:gd name="T11" fmla="*/ 45 h 178"/>
                  <a:gd name="T12" fmla="*/ 16 w 62"/>
                  <a:gd name="T13" fmla="*/ 56 h 178"/>
                  <a:gd name="T14" fmla="*/ 20 w 62"/>
                  <a:gd name="T15" fmla="*/ 67 h 178"/>
                  <a:gd name="T16" fmla="*/ 23 w 62"/>
                  <a:gd name="T17" fmla="*/ 79 h 178"/>
                  <a:gd name="T18" fmla="*/ 27 w 62"/>
                  <a:gd name="T19" fmla="*/ 90 h 178"/>
                  <a:gd name="T20" fmla="*/ 31 w 62"/>
                  <a:gd name="T21" fmla="*/ 101 h 178"/>
                  <a:gd name="T22" fmla="*/ 35 w 62"/>
                  <a:gd name="T23" fmla="*/ 112 h 178"/>
                  <a:gd name="T24" fmla="*/ 38 w 62"/>
                  <a:gd name="T25" fmla="*/ 123 h 178"/>
                  <a:gd name="T26" fmla="*/ 43 w 62"/>
                  <a:gd name="T27" fmla="*/ 134 h 178"/>
                  <a:gd name="T28" fmla="*/ 47 w 62"/>
                  <a:gd name="T29" fmla="*/ 145 h 178"/>
                  <a:gd name="T30" fmla="*/ 52 w 62"/>
                  <a:gd name="T31" fmla="*/ 156 h 178"/>
                  <a:gd name="T32" fmla="*/ 56 w 62"/>
                  <a:gd name="T33" fmla="*/ 167 h 178"/>
                  <a:gd name="T34" fmla="*/ 61 w 62"/>
                  <a:gd name="T35" fmla="*/ 177 h 1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2" h="178">
                    <a:moveTo>
                      <a:pt x="0" y="0"/>
                    </a:moveTo>
                    <a:lnTo>
                      <a:pt x="0" y="0"/>
                    </a:lnTo>
                    <a:lnTo>
                      <a:pt x="3" y="11"/>
                    </a:lnTo>
                    <a:lnTo>
                      <a:pt x="6" y="22"/>
                    </a:lnTo>
                    <a:lnTo>
                      <a:pt x="10" y="34"/>
                    </a:lnTo>
                    <a:lnTo>
                      <a:pt x="13" y="45"/>
                    </a:lnTo>
                    <a:lnTo>
                      <a:pt x="16" y="56"/>
                    </a:lnTo>
                    <a:lnTo>
                      <a:pt x="20" y="67"/>
                    </a:lnTo>
                    <a:lnTo>
                      <a:pt x="23" y="79"/>
                    </a:lnTo>
                    <a:lnTo>
                      <a:pt x="27" y="90"/>
                    </a:lnTo>
                    <a:lnTo>
                      <a:pt x="31" y="101"/>
                    </a:lnTo>
                    <a:lnTo>
                      <a:pt x="35" y="112"/>
                    </a:lnTo>
                    <a:lnTo>
                      <a:pt x="38" y="123"/>
                    </a:lnTo>
                    <a:lnTo>
                      <a:pt x="43" y="134"/>
                    </a:lnTo>
                    <a:lnTo>
                      <a:pt x="47" y="145"/>
                    </a:lnTo>
                    <a:lnTo>
                      <a:pt x="52" y="156"/>
                    </a:lnTo>
                    <a:lnTo>
                      <a:pt x="56" y="167"/>
                    </a:lnTo>
                    <a:lnTo>
                      <a:pt x="61" y="17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4" name="Freeform 212">
                <a:extLst>
                  <a:ext uri="{FF2B5EF4-FFF2-40B4-BE49-F238E27FC236}">
                    <a16:creationId xmlns:a16="http://schemas.microsoft.com/office/drawing/2014/main" id="{1E6AC992-EE01-3294-CA35-C7F9CC03E81E}"/>
                  </a:ext>
                </a:extLst>
              </p:cNvPr>
              <p:cNvSpPr>
                <a:spLocks/>
              </p:cNvSpPr>
              <p:nvPr/>
            </p:nvSpPr>
            <p:spPr bwMode="auto">
              <a:xfrm>
                <a:off x="4197" y="1058"/>
                <a:ext cx="347" cy="485"/>
              </a:xfrm>
              <a:custGeom>
                <a:avLst/>
                <a:gdLst>
                  <a:gd name="T0" fmla="*/ 33 w 347"/>
                  <a:gd name="T1" fmla="*/ 75 h 485"/>
                  <a:gd name="T2" fmla="*/ 20 w 347"/>
                  <a:gd name="T3" fmla="*/ 108 h 485"/>
                  <a:gd name="T4" fmla="*/ 11 w 347"/>
                  <a:gd name="T5" fmla="*/ 143 h 485"/>
                  <a:gd name="T6" fmla="*/ 4 w 347"/>
                  <a:gd name="T7" fmla="*/ 177 h 485"/>
                  <a:gd name="T8" fmla="*/ 1 w 347"/>
                  <a:gd name="T9" fmla="*/ 212 h 485"/>
                  <a:gd name="T10" fmla="*/ 0 w 347"/>
                  <a:gd name="T11" fmla="*/ 247 h 485"/>
                  <a:gd name="T12" fmla="*/ 3 w 347"/>
                  <a:gd name="T13" fmla="*/ 281 h 485"/>
                  <a:gd name="T14" fmla="*/ 9 w 347"/>
                  <a:gd name="T15" fmla="*/ 316 h 485"/>
                  <a:gd name="T16" fmla="*/ 15 w 347"/>
                  <a:gd name="T17" fmla="*/ 339 h 485"/>
                  <a:gd name="T18" fmla="*/ 19 w 347"/>
                  <a:gd name="T19" fmla="*/ 349 h 485"/>
                  <a:gd name="T20" fmla="*/ 25 w 347"/>
                  <a:gd name="T21" fmla="*/ 361 h 485"/>
                  <a:gd name="T22" fmla="*/ 33 w 347"/>
                  <a:gd name="T23" fmla="*/ 373 h 485"/>
                  <a:gd name="T24" fmla="*/ 41 w 347"/>
                  <a:gd name="T25" fmla="*/ 386 h 485"/>
                  <a:gd name="T26" fmla="*/ 51 w 347"/>
                  <a:gd name="T27" fmla="*/ 399 h 485"/>
                  <a:gd name="T28" fmla="*/ 62 w 347"/>
                  <a:gd name="T29" fmla="*/ 412 h 485"/>
                  <a:gd name="T30" fmla="*/ 75 w 347"/>
                  <a:gd name="T31" fmla="*/ 426 h 485"/>
                  <a:gd name="T32" fmla="*/ 91 w 347"/>
                  <a:gd name="T33" fmla="*/ 443 h 485"/>
                  <a:gd name="T34" fmla="*/ 109 w 347"/>
                  <a:gd name="T35" fmla="*/ 459 h 485"/>
                  <a:gd name="T36" fmla="*/ 124 w 347"/>
                  <a:gd name="T37" fmla="*/ 472 h 485"/>
                  <a:gd name="T38" fmla="*/ 139 w 347"/>
                  <a:gd name="T39" fmla="*/ 479 h 485"/>
                  <a:gd name="T40" fmla="*/ 154 w 347"/>
                  <a:gd name="T41" fmla="*/ 484 h 485"/>
                  <a:gd name="T42" fmla="*/ 168 w 347"/>
                  <a:gd name="T43" fmla="*/ 484 h 485"/>
                  <a:gd name="T44" fmla="*/ 183 w 347"/>
                  <a:gd name="T45" fmla="*/ 481 h 485"/>
                  <a:gd name="T46" fmla="*/ 200 w 347"/>
                  <a:gd name="T47" fmla="*/ 475 h 485"/>
                  <a:gd name="T48" fmla="*/ 221 w 347"/>
                  <a:gd name="T49" fmla="*/ 466 h 485"/>
                  <a:gd name="T50" fmla="*/ 238 w 347"/>
                  <a:gd name="T51" fmla="*/ 454 h 485"/>
                  <a:gd name="T52" fmla="*/ 249 w 347"/>
                  <a:gd name="T53" fmla="*/ 443 h 485"/>
                  <a:gd name="T54" fmla="*/ 258 w 347"/>
                  <a:gd name="T55" fmla="*/ 432 h 485"/>
                  <a:gd name="T56" fmla="*/ 269 w 347"/>
                  <a:gd name="T57" fmla="*/ 420 h 485"/>
                  <a:gd name="T58" fmla="*/ 279 w 347"/>
                  <a:gd name="T59" fmla="*/ 407 h 485"/>
                  <a:gd name="T60" fmla="*/ 289 w 347"/>
                  <a:gd name="T61" fmla="*/ 394 h 485"/>
                  <a:gd name="T62" fmla="*/ 297 w 347"/>
                  <a:gd name="T63" fmla="*/ 381 h 485"/>
                  <a:gd name="T64" fmla="*/ 305 w 347"/>
                  <a:gd name="T65" fmla="*/ 369 h 485"/>
                  <a:gd name="T66" fmla="*/ 311 w 347"/>
                  <a:gd name="T67" fmla="*/ 356 h 485"/>
                  <a:gd name="T68" fmla="*/ 317 w 347"/>
                  <a:gd name="T69" fmla="*/ 344 h 485"/>
                  <a:gd name="T70" fmla="*/ 323 w 347"/>
                  <a:gd name="T71" fmla="*/ 331 h 485"/>
                  <a:gd name="T72" fmla="*/ 331 w 347"/>
                  <a:gd name="T73" fmla="*/ 312 h 485"/>
                  <a:gd name="T74" fmla="*/ 339 w 347"/>
                  <a:gd name="T75" fmla="*/ 289 h 485"/>
                  <a:gd name="T76" fmla="*/ 344 w 347"/>
                  <a:gd name="T77" fmla="*/ 266 h 485"/>
                  <a:gd name="T78" fmla="*/ 346 w 347"/>
                  <a:gd name="T79" fmla="*/ 244 h 485"/>
                  <a:gd name="T80" fmla="*/ 346 w 347"/>
                  <a:gd name="T81" fmla="*/ 223 h 485"/>
                  <a:gd name="T82" fmla="*/ 344 w 347"/>
                  <a:gd name="T83" fmla="*/ 202 h 485"/>
                  <a:gd name="T84" fmla="*/ 339 w 347"/>
                  <a:gd name="T85" fmla="*/ 179 h 485"/>
                  <a:gd name="T86" fmla="*/ 333 w 347"/>
                  <a:gd name="T87" fmla="*/ 155 h 485"/>
                  <a:gd name="T88" fmla="*/ 323 w 347"/>
                  <a:gd name="T89" fmla="*/ 126 h 485"/>
                  <a:gd name="T90" fmla="*/ 306 w 347"/>
                  <a:gd name="T91" fmla="*/ 97 h 485"/>
                  <a:gd name="T92" fmla="*/ 284 w 347"/>
                  <a:gd name="T93" fmla="*/ 71 h 485"/>
                  <a:gd name="T94" fmla="*/ 256 w 347"/>
                  <a:gd name="T95" fmla="*/ 48 h 485"/>
                  <a:gd name="T96" fmla="*/ 226 w 347"/>
                  <a:gd name="T97" fmla="*/ 30 h 485"/>
                  <a:gd name="T98" fmla="*/ 192 w 347"/>
                  <a:gd name="T99" fmla="*/ 16 h 485"/>
                  <a:gd name="T100" fmla="*/ 158 w 347"/>
                  <a:gd name="T101" fmla="*/ 6 h 485"/>
                  <a:gd name="T102" fmla="*/ 123 w 347"/>
                  <a:gd name="T103" fmla="*/ 1 h 485"/>
                  <a:gd name="T104" fmla="*/ 41 w 347"/>
                  <a:gd name="T105" fmla="*/ 58 h 4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7" h="485">
                    <a:moveTo>
                      <a:pt x="41" y="58"/>
                    </a:moveTo>
                    <a:lnTo>
                      <a:pt x="33" y="75"/>
                    </a:lnTo>
                    <a:lnTo>
                      <a:pt x="26" y="91"/>
                    </a:lnTo>
                    <a:lnTo>
                      <a:pt x="20" y="108"/>
                    </a:lnTo>
                    <a:lnTo>
                      <a:pt x="15" y="126"/>
                    </a:lnTo>
                    <a:lnTo>
                      <a:pt x="11" y="143"/>
                    </a:lnTo>
                    <a:lnTo>
                      <a:pt x="7" y="160"/>
                    </a:lnTo>
                    <a:lnTo>
                      <a:pt x="4" y="177"/>
                    </a:lnTo>
                    <a:lnTo>
                      <a:pt x="2" y="195"/>
                    </a:lnTo>
                    <a:lnTo>
                      <a:pt x="1" y="212"/>
                    </a:lnTo>
                    <a:lnTo>
                      <a:pt x="0" y="229"/>
                    </a:lnTo>
                    <a:lnTo>
                      <a:pt x="0" y="247"/>
                    </a:lnTo>
                    <a:lnTo>
                      <a:pt x="1" y="264"/>
                    </a:lnTo>
                    <a:lnTo>
                      <a:pt x="3" y="281"/>
                    </a:lnTo>
                    <a:lnTo>
                      <a:pt x="6" y="299"/>
                    </a:lnTo>
                    <a:lnTo>
                      <a:pt x="9" y="316"/>
                    </a:lnTo>
                    <a:lnTo>
                      <a:pt x="13" y="334"/>
                    </a:lnTo>
                    <a:lnTo>
                      <a:pt x="15" y="339"/>
                    </a:lnTo>
                    <a:lnTo>
                      <a:pt x="17" y="344"/>
                    </a:lnTo>
                    <a:lnTo>
                      <a:pt x="19" y="349"/>
                    </a:lnTo>
                    <a:lnTo>
                      <a:pt x="22" y="354"/>
                    </a:lnTo>
                    <a:lnTo>
                      <a:pt x="25" y="361"/>
                    </a:lnTo>
                    <a:lnTo>
                      <a:pt x="29" y="366"/>
                    </a:lnTo>
                    <a:lnTo>
                      <a:pt x="33" y="373"/>
                    </a:lnTo>
                    <a:lnTo>
                      <a:pt x="37" y="379"/>
                    </a:lnTo>
                    <a:lnTo>
                      <a:pt x="41" y="386"/>
                    </a:lnTo>
                    <a:lnTo>
                      <a:pt x="46" y="392"/>
                    </a:lnTo>
                    <a:lnTo>
                      <a:pt x="51" y="399"/>
                    </a:lnTo>
                    <a:lnTo>
                      <a:pt x="57" y="406"/>
                    </a:lnTo>
                    <a:lnTo>
                      <a:pt x="62" y="412"/>
                    </a:lnTo>
                    <a:lnTo>
                      <a:pt x="68" y="420"/>
                    </a:lnTo>
                    <a:lnTo>
                      <a:pt x="75" y="426"/>
                    </a:lnTo>
                    <a:lnTo>
                      <a:pt x="81" y="433"/>
                    </a:lnTo>
                    <a:lnTo>
                      <a:pt x="91" y="443"/>
                    </a:lnTo>
                    <a:lnTo>
                      <a:pt x="100" y="452"/>
                    </a:lnTo>
                    <a:lnTo>
                      <a:pt x="109" y="459"/>
                    </a:lnTo>
                    <a:lnTo>
                      <a:pt x="117" y="466"/>
                    </a:lnTo>
                    <a:lnTo>
                      <a:pt x="124" y="472"/>
                    </a:lnTo>
                    <a:lnTo>
                      <a:pt x="132" y="476"/>
                    </a:lnTo>
                    <a:lnTo>
                      <a:pt x="139" y="479"/>
                    </a:lnTo>
                    <a:lnTo>
                      <a:pt x="146" y="482"/>
                    </a:lnTo>
                    <a:lnTo>
                      <a:pt x="154" y="484"/>
                    </a:lnTo>
                    <a:lnTo>
                      <a:pt x="161" y="484"/>
                    </a:lnTo>
                    <a:lnTo>
                      <a:pt x="168" y="484"/>
                    </a:lnTo>
                    <a:lnTo>
                      <a:pt x="176" y="483"/>
                    </a:lnTo>
                    <a:lnTo>
                      <a:pt x="183" y="481"/>
                    </a:lnTo>
                    <a:lnTo>
                      <a:pt x="192" y="479"/>
                    </a:lnTo>
                    <a:lnTo>
                      <a:pt x="200" y="475"/>
                    </a:lnTo>
                    <a:lnTo>
                      <a:pt x="209" y="471"/>
                    </a:lnTo>
                    <a:lnTo>
                      <a:pt x="221" y="466"/>
                    </a:lnTo>
                    <a:lnTo>
                      <a:pt x="231" y="460"/>
                    </a:lnTo>
                    <a:lnTo>
                      <a:pt x="238" y="454"/>
                    </a:lnTo>
                    <a:lnTo>
                      <a:pt x="244" y="449"/>
                    </a:lnTo>
                    <a:lnTo>
                      <a:pt x="249" y="443"/>
                    </a:lnTo>
                    <a:lnTo>
                      <a:pt x="254" y="437"/>
                    </a:lnTo>
                    <a:lnTo>
                      <a:pt x="258" y="432"/>
                    </a:lnTo>
                    <a:lnTo>
                      <a:pt x="263" y="426"/>
                    </a:lnTo>
                    <a:lnTo>
                      <a:pt x="269" y="420"/>
                    </a:lnTo>
                    <a:lnTo>
                      <a:pt x="274" y="413"/>
                    </a:lnTo>
                    <a:lnTo>
                      <a:pt x="279" y="407"/>
                    </a:lnTo>
                    <a:lnTo>
                      <a:pt x="284" y="400"/>
                    </a:lnTo>
                    <a:lnTo>
                      <a:pt x="289" y="394"/>
                    </a:lnTo>
                    <a:lnTo>
                      <a:pt x="293" y="388"/>
                    </a:lnTo>
                    <a:lnTo>
                      <a:pt x="297" y="381"/>
                    </a:lnTo>
                    <a:lnTo>
                      <a:pt x="301" y="375"/>
                    </a:lnTo>
                    <a:lnTo>
                      <a:pt x="305" y="369"/>
                    </a:lnTo>
                    <a:lnTo>
                      <a:pt x="308" y="362"/>
                    </a:lnTo>
                    <a:lnTo>
                      <a:pt x="311" y="356"/>
                    </a:lnTo>
                    <a:lnTo>
                      <a:pt x="315" y="350"/>
                    </a:lnTo>
                    <a:lnTo>
                      <a:pt x="317" y="344"/>
                    </a:lnTo>
                    <a:lnTo>
                      <a:pt x="320" y="337"/>
                    </a:lnTo>
                    <a:lnTo>
                      <a:pt x="323" y="331"/>
                    </a:lnTo>
                    <a:lnTo>
                      <a:pt x="326" y="325"/>
                    </a:lnTo>
                    <a:lnTo>
                      <a:pt x="331" y="312"/>
                    </a:lnTo>
                    <a:lnTo>
                      <a:pt x="335" y="300"/>
                    </a:lnTo>
                    <a:lnTo>
                      <a:pt x="339" y="289"/>
                    </a:lnTo>
                    <a:lnTo>
                      <a:pt x="342" y="277"/>
                    </a:lnTo>
                    <a:lnTo>
                      <a:pt x="344" y="266"/>
                    </a:lnTo>
                    <a:lnTo>
                      <a:pt x="345" y="255"/>
                    </a:lnTo>
                    <a:lnTo>
                      <a:pt x="346" y="244"/>
                    </a:lnTo>
                    <a:lnTo>
                      <a:pt x="346" y="234"/>
                    </a:lnTo>
                    <a:lnTo>
                      <a:pt x="346" y="223"/>
                    </a:lnTo>
                    <a:lnTo>
                      <a:pt x="345" y="212"/>
                    </a:lnTo>
                    <a:lnTo>
                      <a:pt x="344" y="202"/>
                    </a:lnTo>
                    <a:lnTo>
                      <a:pt x="341" y="190"/>
                    </a:lnTo>
                    <a:lnTo>
                      <a:pt x="339" y="179"/>
                    </a:lnTo>
                    <a:lnTo>
                      <a:pt x="336" y="167"/>
                    </a:lnTo>
                    <a:lnTo>
                      <a:pt x="333" y="155"/>
                    </a:lnTo>
                    <a:lnTo>
                      <a:pt x="329" y="142"/>
                    </a:lnTo>
                    <a:lnTo>
                      <a:pt x="323" y="126"/>
                    </a:lnTo>
                    <a:lnTo>
                      <a:pt x="315" y="112"/>
                    </a:lnTo>
                    <a:lnTo>
                      <a:pt x="306" y="97"/>
                    </a:lnTo>
                    <a:lnTo>
                      <a:pt x="296" y="84"/>
                    </a:lnTo>
                    <a:lnTo>
                      <a:pt x="284" y="71"/>
                    </a:lnTo>
                    <a:lnTo>
                      <a:pt x="270" y="59"/>
                    </a:lnTo>
                    <a:lnTo>
                      <a:pt x="256" y="48"/>
                    </a:lnTo>
                    <a:lnTo>
                      <a:pt x="242" y="39"/>
                    </a:lnTo>
                    <a:lnTo>
                      <a:pt x="226" y="30"/>
                    </a:lnTo>
                    <a:lnTo>
                      <a:pt x="209" y="22"/>
                    </a:lnTo>
                    <a:lnTo>
                      <a:pt x="192" y="16"/>
                    </a:lnTo>
                    <a:lnTo>
                      <a:pt x="175" y="10"/>
                    </a:lnTo>
                    <a:lnTo>
                      <a:pt x="158" y="6"/>
                    </a:lnTo>
                    <a:lnTo>
                      <a:pt x="140" y="3"/>
                    </a:lnTo>
                    <a:lnTo>
                      <a:pt x="123" y="1"/>
                    </a:lnTo>
                    <a:lnTo>
                      <a:pt x="106" y="0"/>
                    </a:lnTo>
                    <a:lnTo>
                      <a:pt x="41" y="5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5" name="Freeform 213">
                <a:extLst>
                  <a:ext uri="{FF2B5EF4-FFF2-40B4-BE49-F238E27FC236}">
                    <a16:creationId xmlns:a16="http://schemas.microsoft.com/office/drawing/2014/main" id="{48953FA6-D7DA-8CFE-1AE3-B4E8FA8E1A98}"/>
                  </a:ext>
                </a:extLst>
              </p:cNvPr>
              <p:cNvSpPr>
                <a:spLocks/>
              </p:cNvSpPr>
              <p:nvPr/>
            </p:nvSpPr>
            <p:spPr bwMode="auto">
              <a:xfrm>
                <a:off x="4195" y="1114"/>
                <a:ext cx="46" cy="279"/>
              </a:xfrm>
              <a:custGeom>
                <a:avLst/>
                <a:gdLst>
                  <a:gd name="T0" fmla="*/ 17 w 46"/>
                  <a:gd name="T1" fmla="*/ 278 h 279"/>
                  <a:gd name="T2" fmla="*/ 17 w 46"/>
                  <a:gd name="T3" fmla="*/ 278 h 279"/>
                  <a:gd name="T4" fmla="*/ 13 w 46"/>
                  <a:gd name="T5" fmla="*/ 260 h 279"/>
                  <a:gd name="T6" fmla="*/ 10 w 46"/>
                  <a:gd name="T7" fmla="*/ 243 h 279"/>
                  <a:gd name="T8" fmla="*/ 7 w 46"/>
                  <a:gd name="T9" fmla="*/ 225 h 279"/>
                  <a:gd name="T10" fmla="*/ 5 w 46"/>
                  <a:gd name="T11" fmla="*/ 208 h 279"/>
                  <a:gd name="T12" fmla="*/ 4 w 46"/>
                  <a:gd name="T13" fmla="*/ 191 h 279"/>
                  <a:gd name="T14" fmla="*/ 4 w 46"/>
                  <a:gd name="T15" fmla="*/ 173 h 279"/>
                  <a:gd name="T16" fmla="*/ 5 w 46"/>
                  <a:gd name="T17" fmla="*/ 156 h 279"/>
                  <a:gd name="T18" fmla="*/ 6 w 46"/>
                  <a:gd name="T19" fmla="*/ 139 h 279"/>
                  <a:gd name="T20" fmla="*/ 8 w 46"/>
                  <a:gd name="T21" fmla="*/ 122 h 279"/>
                  <a:gd name="T22" fmla="*/ 11 w 46"/>
                  <a:gd name="T23" fmla="*/ 105 h 279"/>
                  <a:gd name="T24" fmla="*/ 15 w 46"/>
                  <a:gd name="T25" fmla="*/ 88 h 279"/>
                  <a:gd name="T26" fmla="*/ 19 w 46"/>
                  <a:gd name="T27" fmla="*/ 70 h 279"/>
                  <a:gd name="T28" fmla="*/ 24 w 46"/>
                  <a:gd name="T29" fmla="*/ 53 h 279"/>
                  <a:gd name="T30" fmla="*/ 30 w 46"/>
                  <a:gd name="T31" fmla="*/ 36 h 279"/>
                  <a:gd name="T32" fmla="*/ 37 w 46"/>
                  <a:gd name="T33" fmla="*/ 20 h 279"/>
                  <a:gd name="T34" fmla="*/ 45 w 46"/>
                  <a:gd name="T35" fmla="*/ 2 h 279"/>
                  <a:gd name="T36" fmla="*/ 41 w 46"/>
                  <a:gd name="T37" fmla="*/ 0 h 279"/>
                  <a:gd name="T38" fmla="*/ 33 w 46"/>
                  <a:gd name="T39" fmla="*/ 18 h 279"/>
                  <a:gd name="T40" fmla="*/ 26 w 46"/>
                  <a:gd name="T41" fmla="*/ 35 h 279"/>
                  <a:gd name="T42" fmla="*/ 20 w 46"/>
                  <a:gd name="T43" fmla="*/ 52 h 279"/>
                  <a:gd name="T44" fmla="*/ 15 w 46"/>
                  <a:gd name="T45" fmla="*/ 69 h 279"/>
                  <a:gd name="T46" fmla="*/ 11 w 46"/>
                  <a:gd name="T47" fmla="*/ 86 h 279"/>
                  <a:gd name="T48" fmla="*/ 7 w 46"/>
                  <a:gd name="T49" fmla="*/ 104 h 279"/>
                  <a:gd name="T50" fmla="*/ 4 w 46"/>
                  <a:gd name="T51" fmla="*/ 121 h 279"/>
                  <a:gd name="T52" fmla="*/ 2 w 46"/>
                  <a:gd name="T53" fmla="*/ 139 h 279"/>
                  <a:gd name="T54" fmla="*/ 1 w 46"/>
                  <a:gd name="T55" fmla="*/ 156 h 279"/>
                  <a:gd name="T56" fmla="*/ 0 w 46"/>
                  <a:gd name="T57" fmla="*/ 173 h 279"/>
                  <a:gd name="T58" fmla="*/ 0 w 46"/>
                  <a:gd name="T59" fmla="*/ 191 h 279"/>
                  <a:gd name="T60" fmla="*/ 1 w 46"/>
                  <a:gd name="T61" fmla="*/ 208 h 279"/>
                  <a:gd name="T62" fmla="*/ 3 w 46"/>
                  <a:gd name="T63" fmla="*/ 225 h 279"/>
                  <a:gd name="T64" fmla="*/ 6 w 46"/>
                  <a:gd name="T65" fmla="*/ 244 h 279"/>
                  <a:gd name="T66" fmla="*/ 9 w 46"/>
                  <a:gd name="T67" fmla="*/ 261 h 279"/>
                  <a:gd name="T68" fmla="*/ 13 w 46"/>
                  <a:gd name="T69" fmla="*/ 278 h 279"/>
                  <a:gd name="T70" fmla="*/ 17 w 46"/>
                  <a:gd name="T71" fmla="*/ 278 h 2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 h="279">
                    <a:moveTo>
                      <a:pt x="17" y="278"/>
                    </a:moveTo>
                    <a:lnTo>
                      <a:pt x="17" y="278"/>
                    </a:lnTo>
                    <a:lnTo>
                      <a:pt x="13" y="260"/>
                    </a:lnTo>
                    <a:lnTo>
                      <a:pt x="10" y="243"/>
                    </a:lnTo>
                    <a:lnTo>
                      <a:pt x="7" y="225"/>
                    </a:lnTo>
                    <a:lnTo>
                      <a:pt x="5" y="208"/>
                    </a:lnTo>
                    <a:lnTo>
                      <a:pt x="4" y="191"/>
                    </a:lnTo>
                    <a:lnTo>
                      <a:pt x="4" y="173"/>
                    </a:lnTo>
                    <a:lnTo>
                      <a:pt x="5" y="156"/>
                    </a:lnTo>
                    <a:lnTo>
                      <a:pt x="6" y="139"/>
                    </a:lnTo>
                    <a:lnTo>
                      <a:pt x="8" y="122"/>
                    </a:lnTo>
                    <a:lnTo>
                      <a:pt x="11" y="105"/>
                    </a:lnTo>
                    <a:lnTo>
                      <a:pt x="15" y="88"/>
                    </a:lnTo>
                    <a:lnTo>
                      <a:pt x="19" y="70"/>
                    </a:lnTo>
                    <a:lnTo>
                      <a:pt x="24" y="53"/>
                    </a:lnTo>
                    <a:lnTo>
                      <a:pt x="30" y="36"/>
                    </a:lnTo>
                    <a:lnTo>
                      <a:pt x="37" y="20"/>
                    </a:lnTo>
                    <a:lnTo>
                      <a:pt x="45" y="2"/>
                    </a:lnTo>
                    <a:lnTo>
                      <a:pt x="41" y="0"/>
                    </a:lnTo>
                    <a:lnTo>
                      <a:pt x="33" y="18"/>
                    </a:lnTo>
                    <a:lnTo>
                      <a:pt x="26" y="35"/>
                    </a:lnTo>
                    <a:lnTo>
                      <a:pt x="20" y="52"/>
                    </a:lnTo>
                    <a:lnTo>
                      <a:pt x="15" y="69"/>
                    </a:lnTo>
                    <a:lnTo>
                      <a:pt x="11" y="86"/>
                    </a:lnTo>
                    <a:lnTo>
                      <a:pt x="7" y="104"/>
                    </a:lnTo>
                    <a:lnTo>
                      <a:pt x="4" y="121"/>
                    </a:lnTo>
                    <a:lnTo>
                      <a:pt x="2" y="139"/>
                    </a:lnTo>
                    <a:lnTo>
                      <a:pt x="1" y="156"/>
                    </a:lnTo>
                    <a:lnTo>
                      <a:pt x="0" y="173"/>
                    </a:lnTo>
                    <a:lnTo>
                      <a:pt x="0" y="191"/>
                    </a:lnTo>
                    <a:lnTo>
                      <a:pt x="1" y="208"/>
                    </a:lnTo>
                    <a:lnTo>
                      <a:pt x="3" y="225"/>
                    </a:lnTo>
                    <a:lnTo>
                      <a:pt x="6" y="244"/>
                    </a:lnTo>
                    <a:lnTo>
                      <a:pt x="9" y="261"/>
                    </a:lnTo>
                    <a:lnTo>
                      <a:pt x="13" y="278"/>
                    </a:lnTo>
                    <a:lnTo>
                      <a:pt x="17" y="27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6" name="Freeform 214">
                <a:extLst>
                  <a:ext uri="{FF2B5EF4-FFF2-40B4-BE49-F238E27FC236}">
                    <a16:creationId xmlns:a16="http://schemas.microsoft.com/office/drawing/2014/main" id="{F2FB299B-32D9-4FFA-D5A2-B4AFF6E5107B}"/>
                  </a:ext>
                </a:extLst>
              </p:cNvPr>
              <p:cNvSpPr>
                <a:spLocks/>
              </p:cNvSpPr>
              <p:nvPr/>
            </p:nvSpPr>
            <p:spPr bwMode="auto">
              <a:xfrm>
                <a:off x="4208" y="1392"/>
                <a:ext cx="73" cy="101"/>
              </a:xfrm>
              <a:custGeom>
                <a:avLst/>
                <a:gdLst>
                  <a:gd name="T0" fmla="*/ 72 w 73"/>
                  <a:gd name="T1" fmla="*/ 98 h 101"/>
                  <a:gd name="T2" fmla="*/ 72 w 73"/>
                  <a:gd name="T3" fmla="*/ 98 h 101"/>
                  <a:gd name="T4" fmla="*/ 65 w 73"/>
                  <a:gd name="T5" fmla="*/ 91 h 101"/>
                  <a:gd name="T6" fmla="*/ 59 w 73"/>
                  <a:gd name="T7" fmla="*/ 84 h 101"/>
                  <a:gd name="T8" fmla="*/ 52 w 73"/>
                  <a:gd name="T9" fmla="*/ 77 h 101"/>
                  <a:gd name="T10" fmla="*/ 47 w 73"/>
                  <a:gd name="T11" fmla="*/ 70 h 101"/>
                  <a:gd name="T12" fmla="*/ 42 w 73"/>
                  <a:gd name="T13" fmla="*/ 64 h 101"/>
                  <a:gd name="T14" fmla="*/ 36 w 73"/>
                  <a:gd name="T15" fmla="*/ 57 h 101"/>
                  <a:gd name="T16" fmla="*/ 32 w 73"/>
                  <a:gd name="T17" fmla="*/ 50 h 101"/>
                  <a:gd name="T18" fmla="*/ 27 w 73"/>
                  <a:gd name="T19" fmla="*/ 44 h 101"/>
                  <a:gd name="T20" fmla="*/ 23 w 73"/>
                  <a:gd name="T21" fmla="*/ 38 h 101"/>
                  <a:gd name="T22" fmla="*/ 19 w 73"/>
                  <a:gd name="T23" fmla="*/ 32 h 101"/>
                  <a:gd name="T24" fmla="*/ 15 w 73"/>
                  <a:gd name="T25" fmla="*/ 26 h 101"/>
                  <a:gd name="T26" fmla="*/ 13 w 73"/>
                  <a:gd name="T27" fmla="*/ 20 h 101"/>
                  <a:gd name="T28" fmla="*/ 10 w 73"/>
                  <a:gd name="T29" fmla="*/ 14 h 101"/>
                  <a:gd name="T30" fmla="*/ 8 w 73"/>
                  <a:gd name="T31" fmla="*/ 8 h 101"/>
                  <a:gd name="T32" fmla="*/ 6 w 73"/>
                  <a:gd name="T33" fmla="*/ 4 h 101"/>
                  <a:gd name="T34" fmla="*/ 4 w 73"/>
                  <a:gd name="T35" fmla="*/ 0 h 101"/>
                  <a:gd name="T36" fmla="*/ 0 w 73"/>
                  <a:gd name="T37" fmla="*/ 0 h 101"/>
                  <a:gd name="T38" fmla="*/ 2 w 73"/>
                  <a:gd name="T39" fmla="*/ 5 h 101"/>
                  <a:gd name="T40" fmla="*/ 4 w 73"/>
                  <a:gd name="T41" fmla="*/ 10 h 101"/>
                  <a:gd name="T42" fmla="*/ 6 w 73"/>
                  <a:gd name="T43" fmla="*/ 16 h 101"/>
                  <a:gd name="T44" fmla="*/ 9 w 73"/>
                  <a:gd name="T45" fmla="*/ 22 h 101"/>
                  <a:gd name="T46" fmla="*/ 12 w 73"/>
                  <a:gd name="T47" fmla="*/ 28 h 101"/>
                  <a:gd name="T48" fmla="*/ 16 w 73"/>
                  <a:gd name="T49" fmla="*/ 33 h 101"/>
                  <a:gd name="T50" fmla="*/ 20 w 73"/>
                  <a:gd name="T51" fmla="*/ 40 h 101"/>
                  <a:gd name="T52" fmla="*/ 24 w 73"/>
                  <a:gd name="T53" fmla="*/ 46 h 101"/>
                  <a:gd name="T54" fmla="*/ 29 w 73"/>
                  <a:gd name="T55" fmla="*/ 52 h 101"/>
                  <a:gd name="T56" fmla="*/ 34 w 73"/>
                  <a:gd name="T57" fmla="*/ 59 h 101"/>
                  <a:gd name="T58" fmla="*/ 39 w 73"/>
                  <a:gd name="T59" fmla="*/ 66 h 101"/>
                  <a:gd name="T60" fmla="*/ 44 w 73"/>
                  <a:gd name="T61" fmla="*/ 73 h 101"/>
                  <a:gd name="T62" fmla="*/ 50 w 73"/>
                  <a:gd name="T63" fmla="*/ 80 h 101"/>
                  <a:gd name="T64" fmla="*/ 56 w 73"/>
                  <a:gd name="T65" fmla="*/ 87 h 101"/>
                  <a:gd name="T66" fmla="*/ 62 w 73"/>
                  <a:gd name="T67" fmla="*/ 94 h 101"/>
                  <a:gd name="T68" fmla="*/ 69 w 73"/>
                  <a:gd name="T69" fmla="*/ 100 h 101"/>
                  <a:gd name="T70" fmla="*/ 72 w 73"/>
                  <a:gd name="T71" fmla="*/ 98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3" h="101">
                    <a:moveTo>
                      <a:pt x="72" y="98"/>
                    </a:moveTo>
                    <a:lnTo>
                      <a:pt x="72" y="98"/>
                    </a:lnTo>
                    <a:lnTo>
                      <a:pt x="65" y="91"/>
                    </a:lnTo>
                    <a:lnTo>
                      <a:pt x="59" y="84"/>
                    </a:lnTo>
                    <a:lnTo>
                      <a:pt x="52" y="77"/>
                    </a:lnTo>
                    <a:lnTo>
                      <a:pt x="47" y="70"/>
                    </a:lnTo>
                    <a:lnTo>
                      <a:pt x="42" y="64"/>
                    </a:lnTo>
                    <a:lnTo>
                      <a:pt x="36" y="57"/>
                    </a:lnTo>
                    <a:lnTo>
                      <a:pt x="32" y="50"/>
                    </a:lnTo>
                    <a:lnTo>
                      <a:pt x="27" y="44"/>
                    </a:lnTo>
                    <a:lnTo>
                      <a:pt x="23" y="38"/>
                    </a:lnTo>
                    <a:lnTo>
                      <a:pt x="19" y="32"/>
                    </a:lnTo>
                    <a:lnTo>
                      <a:pt x="15" y="26"/>
                    </a:lnTo>
                    <a:lnTo>
                      <a:pt x="13" y="20"/>
                    </a:lnTo>
                    <a:lnTo>
                      <a:pt x="10" y="14"/>
                    </a:lnTo>
                    <a:lnTo>
                      <a:pt x="8" y="8"/>
                    </a:lnTo>
                    <a:lnTo>
                      <a:pt x="6" y="4"/>
                    </a:lnTo>
                    <a:lnTo>
                      <a:pt x="4" y="0"/>
                    </a:lnTo>
                    <a:lnTo>
                      <a:pt x="0" y="0"/>
                    </a:lnTo>
                    <a:lnTo>
                      <a:pt x="2" y="5"/>
                    </a:lnTo>
                    <a:lnTo>
                      <a:pt x="4" y="10"/>
                    </a:lnTo>
                    <a:lnTo>
                      <a:pt x="6" y="16"/>
                    </a:lnTo>
                    <a:lnTo>
                      <a:pt x="9" y="22"/>
                    </a:lnTo>
                    <a:lnTo>
                      <a:pt x="12" y="28"/>
                    </a:lnTo>
                    <a:lnTo>
                      <a:pt x="16" y="33"/>
                    </a:lnTo>
                    <a:lnTo>
                      <a:pt x="20" y="40"/>
                    </a:lnTo>
                    <a:lnTo>
                      <a:pt x="24" y="46"/>
                    </a:lnTo>
                    <a:lnTo>
                      <a:pt x="29" y="52"/>
                    </a:lnTo>
                    <a:lnTo>
                      <a:pt x="34" y="59"/>
                    </a:lnTo>
                    <a:lnTo>
                      <a:pt x="39" y="66"/>
                    </a:lnTo>
                    <a:lnTo>
                      <a:pt x="44" y="73"/>
                    </a:lnTo>
                    <a:lnTo>
                      <a:pt x="50" y="80"/>
                    </a:lnTo>
                    <a:lnTo>
                      <a:pt x="56" y="87"/>
                    </a:lnTo>
                    <a:lnTo>
                      <a:pt x="62" y="94"/>
                    </a:lnTo>
                    <a:lnTo>
                      <a:pt x="69" y="100"/>
                    </a:lnTo>
                    <a:lnTo>
                      <a:pt x="72" y="9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7" name="Freeform 215">
                <a:extLst>
                  <a:ext uri="{FF2B5EF4-FFF2-40B4-BE49-F238E27FC236}">
                    <a16:creationId xmlns:a16="http://schemas.microsoft.com/office/drawing/2014/main" id="{D9091E11-1BF4-A1B1-4A33-4EF101AC7323}"/>
                  </a:ext>
                </a:extLst>
              </p:cNvPr>
              <p:cNvSpPr>
                <a:spLocks/>
              </p:cNvSpPr>
              <p:nvPr/>
            </p:nvSpPr>
            <p:spPr bwMode="auto">
              <a:xfrm>
                <a:off x="4277" y="1490"/>
                <a:ext cx="131" cy="55"/>
              </a:xfrm>
              <a:custGeom>
                <a:avLst/>
                <a:gdLst>
                  <a:gd name="T0" fmla="*/ 128 w 131"/>
                  <a:gd name="T1" fmla="*/ 37 h 55"/>
                  <a:gd name="T2" fmla="*/ 128 w 131"/>
                  <a:gd name="T3" fmla="*/ 37 h 55"/>
                  <a:gd name="T4" fmla="*/ 118 w 131"/>
                  <a:gd name="T5" fmla="*/ 41 h 55"/>
                  <a:gd name="T6" fmla="*/ 111 w 131"/>
                  <a:gd name="T7" fmla="*/ 45 h 55"/>
                  <a:gd name="T8" fmla="*/ 103 w 131"/>
                  <a:gd name="T9" fmla="*/ 47 h 55"/>
                  <a:gd name="T10" fmla="*/ 95 w 131"/>
                  <a:gd name="T11" fmla="*/ 49 h 55"/>
                  <a:gd name="T12" fmla="*/ 88 w 131"/>
                  <a:gd name="T13" fmla="*/ 51 h 55"/>
                  <a:gd name="T14" fmla="*/ 81 w 131"/>
                  <a:gd name="T15" fmla="*/ 51 h 55"/>
                  <a:gd name="T16" fmla="*/ 74 w 131"/>
                  <a:gd name="T17" fmla="*/ 50 h 55"/>
                  <a:gd name="T18" fmla="*/ 67 w 131"/>
                  <a:gd name="T19" fmla="*/ 48 h 55"/>
                  <a:gd name="T20" fmla="*/ 60 w 131"/>
                  <a:gd name="T21" fmla="*/ 46 h 55"/>
                  <a:gd name="T22" fmla="*/ 53 w 131"/>
                  <a:gd name="T23" fmla="*/ 42 h 55"/>
                  <a:gd name="T24" fmla="*/ 46 w 131"/>
                  <a:gd name="T25" fmla="*/ 39 h 55"/>
                  <a:gd name="T26" fmla="*/ 37 w 131"/>
                  <a:gd name="T27" fmla="*/ 33 h 55"/>
                  <a:gd name="T28" fmla="*/ 30 w 131"/>
                  <a:gd name="T29" fmla="*/ 26 h 55"/>
                  <a:gd name="T30" fmla="*/ 21 w 131"/>
                  <a:gd name="T31" fmla="*/ 18 h 55"/>
                  <a:gd name="T32" fmla="*/ 12 w 131"/>
                  <a:gd name="T33" fmla="*/ 10 h 55"/>
                  <a:gd name="T34" fmla="*/ 3 w 131"/>
                  <a:gd name="T35" fmla="*/ 0 h 55"/>
                  <a:gd name="T36" fmla="*/ 0 w 131"/>
                  <a:gd name="T37" fmla="*/ 2 h 55"/>
                  <a:gd name="T38" fmla="*/ 9 w 131"/>
                  <a:gd name="T39" fmla="*/ 12 h 55"/>
                  <a:gd name="T40" fmla="*/ 19 w 131"/>
                  <a:gd name="T41" fmla="*/ 21 h 55"/>
                  <a:gd name="T42" fmla="*/ 27 w 131"/>
                  <a:gd name="T43" fmla="*/ 29 h 55"/>
                  <a:gd name="T44" fmla="*/ 36 w 131"/>
                  <a:gd name="T45" fmla="*/ 36 h 55"/>
                  <a:gd name="T46" fmla="*/ 44 w 131"/>
                  <a:gd name="T47" fmla="*/ 41 h 55"/>
                  <a:gd name="T48" fmla="*/ 51 w 131"/>
                  <a:gd name="T49" fmla="*/ 46 h 55"/>
                  <a:gd name="T50" fmla="*/ 59 w 131"/>
                  <a:gd name="T51" fmla="*/ 49 h 55"/>
                  <a:gd name="T52" fmla="*/ 66 w 131"/>
                  <a:gd name="T53" fmla="*/ 52 h 55"/>
                  <a:gd name="T54" fmla="*/ 73 w 131"/>
                  <a:gd name="T55" fmla="*/ 54 h 55"/>
                  <a:gd name="T56" fmla="*/ 81 w 131"/>
                  <a:gd name="T57" fmla="*/ 54 h 55"/>
                  <a:gd name="T58" fmla="*/ 88 w 131"/>
                  <a:gd name="T59" fmla="*/ 54 h 55"/>
                  <a:gd name="T60" fmla="*/ 96 w 131"/>
                  <a:gd name="T61" fmla="*/ 53 h 55"/>
                  <a:gd name="T62" fmla="*/ 104 w 131"/>
                  <a:gd name="T63" fmla="*/ 51 h 55"/>
                  <a:gd name="T64" fmla="*/ 112 w 131"/>
                  <a:gd name="T65" fmla="*/ 49 h 55"/>
                  <a:gd name="T66" fmla="*/ 120 w 131"/>
                  <a:gd name="T67" fmla="*/ 45 h 55"/>
                  <a:gd name="T68" fmla="*/ 130 w 131"/>
                  <a:gd name="T69" fmla="*/ 41 h 55"/>
                  <a:gd name="T70" fmla="*/ 128 w 131"/>
                  <a:gd name="T71" fmla="*/ 37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1" h="55">
                    <a:moveTo>
                      <a:pt x="128" y="37"/>
                    </a:moveTo>
                    <a:lnTo>
                      <a:pt x="128" y="37"/>
                    </a:lnTo>
                    <a:lnTo>
                      <a:pt x="118" y="41"/>
                    </a:lnTo>
                    <a:lnTo>
                      <a:pt x="111" y="45"/>
                    </a:lnTo>
                    <a:lnTo>
                      <a:pt x="103" y="47"/>
                    </a:lnTo>
                    <a:lnTo>
                      <a:pt x="95" y="49"/>
                    </a:lnTo>
                    <a:lnTo>
                      <a:pt x="88" y="51"/>
                    </a:lnTo>
                    <a:lnTo>
                      <a:pt x="81" y="51"/>
                    </a:lnTo>
                    <a:lnTo>
                      <a:pt x="74" y="50"/>
                    </a:lnTo>
                    <a:lnTo>
                      <a:pt x="67" y="48"/>
                    </a:lnTo>
                    <a:lnTo>
                      <a:pt x="60" y="46"/>
                    </a:lnTo>
                    <a:lnTo>
                      <a:pt x="53" y="42"/>
                    </a:lnTo>
                    <a:lnTo>
                      <a:pt x="46" y="39"/>
                    </a:lnTo>
                    <a:lnTo>
                      <a:pt x="37" y="33"/>
                    </a:lnTo>
                    <a:lnTo>
                      <a:pt x="30" y="26"/>
                    </a:lnTo>
                    <a:lnTo>
                      <a:pt x="21" y="18"/>
                    </a:lnTo>
                    <a:lnTo>
                      <a:pt x="12" y="10"/>
                    </a:lnTo>
                    <a:lnTo>
                      <a:pt x="3" y="0"/>
                    </a:lnTo>
                    <a:lnTo>
                      <a:pt x="0" y="2"/>
                    </a:lnTo>
                    <a:lnTo>
                      <a:pt x="9" y="12"/>
                    </a:lnTo>
                    <a:lnTo>
                      <a:pt x="19" y="21"/>
                    </a:lnTo>
                    <a:lnTo>
                      <a:pt x="27" y="29"/>
                    </a:lnTo>
                    <a:lnTo>
                      <a:pt x="36" y="36"/>
                    </a:lnTo>
                    <a:lnTo>
                      <a:pt x="44" y="41"/>
                    </a:lnTo>
                    <a:lnTo>
                      <a:pt x="51" y="46"/>
                    </a:lnTo>
                    <a:lnTo>
                      <a:pt x="59" y="49"/>
                    </a:lnTo>
                    <a:lnTo>
                      <a:pt x="66" y="52"/>
                    </a:lnTo>
                    <a:lnTo>
                      <a:pt x="73" y="54"/>
                    </a:lnTo>
                    <a:lnTo>
                      <a:pt x="81" y="54"/>
                    </a:lnTo>
                    <a:lnTo>
                      <a:pt x="88" y="54"/>
                    </a:lnTo>
                    <a:lnTo>
                      <a:pt x="96" y="53"/>
                    </a:lnTo>
                    <a:lnTo>
                      <a:pt x="104" y="51"/>
                    </a:lnTo>
                    <a:lnTo>
                      <a:pt x="112" y="49"/>
                    </a:lnTo>
                    <a:lnTo>
                      <a:pt x="120" y="45"/>
                    </a:lnTo>
                    <a:lnTo>
                      <a:pt x="130" y="41"/>
                    </a:lnTo>
                    <a:lnTo>
                      <a:pt x="128"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8" name="Freeform 216">
                <a:extLst>
                  <a:ext uri="{FF2B5EF4-FFF2-40B4-BE49-F238E27FC236}">
                    <a16:creationId xmlns:a16="http://schemas.microsoft.com/office/drawing/2014/main" id="{A17EB938-553B-1EA9-8F1B-345CED70B048}"/>
                  </a:ext>
                </a:extLst>
              </p:cNvPr>
              <p:cNvSpPr>
                <a:spLocks/>
              </p:cNvSpPr>
              <p:nvPr/>
            </p:nvSpPr>
            <p:spPr bwMode="auto">
              <a:xfrm>
                <a:off x="4405" y="1482"/>
                <a:ext cx="57" cy="50"/>
              </a:xfrm>
              <a:custGeom>
                <a:avLst/>
                <a:gdLst>
                  <a:gd name="T0" fmla="*/ 54 w 57"/>
                  <a:gd name="T1" fmla="*/ 0 h 50"/>
                  <a:gd name="T2" fmla="*/ 54 w 57"/>
                  <a:gd name="T3" fmla="*/ 0 h 50"/>
                  <a:gd name="T4" fmla="*/ 49 w 57"/>
                  <a:gd name="T5" fmla="*/ 6 h 50"/>
                  <a:gd name="T6" fmla="*/ 44 w 57"/>
                  <a:gd name="T7" fmla="*/ 12 h 50"/>
                  <a:gd name="T8" fmla="*/ 40 w 57"/>
                  <a:gd name="T9" fmla="*/ 18 h 50"/>
                  <a:gd name="T10" fmla="*/ 35 w 57"/>
                  <a:gd name="T11" fmla="*/ 23 h 50"/>
                  <a:gd name="T12" fmla="*/ 29 w 57"/>
                  <a:gd name="T13" fmla="*/ 29 h 50"/>
                  <a:gd name="T14" fmla="*/ 22 w 57"/>
                  <a:gd name="T15" fmla="*/ 35 h 50"/>
                  <a:gd name="T16" fmla="*/ 12 w 57"/>
                  <a:gd name="T17" fmla="*/ 40 h 50"/>
                  <a:gd name="T18" fmla="*/ 0 w 57"/>
                  <a:gd name="T19" fmla="*/ 45 h 50"/>
                  <a:gd name="T20" fmla="*/ 2 w 57"/>
                  <a:gd name="T21" fmla="*/ 49 h 50"/>
                  <a:gd name="T22" fmla="*/ 14 w 57"/>
                  <a:gd name="T23" fmla="*/ 44 h 50"/>
                  <a:gd name="T24" fmla="*/ 24 w 57"/>
                  <a:gd name="T25" fmla="*/ 37 h 50"/>
                  <a:gd name="T26" fmla="*/ 32 w 57"/>
                  <a:gd name="T27" fmla="*/ 32 h 50"/>
                  <a:gd name="T28" fmla="*/ 38 w 57"/>
                  <a:gd name="T29" fmla="*/ 26 h 50"/>
                  <a:gd name="T30" fmla="*/ 43 w 57"/>
                  <a:gd name="T31" fmla="*/ 20 h 50"/>
                  <a:gd name="T32" fmla="*/ 48 w 57"/>
                  <a:gd name="T33" fmla="*/ 14 h 50"/>
                  <a:gd name="T34" fmla="*/ 52 w 57"/>
                  <a:gd name="T35" fmla="*/ 8 h 50"/>
                  <a:gd name="T36" fmla="*/ 56 w 57"/>
                  <a:gd name="T37" fmla="*/ 3 h 50"/>
                  <a:gd name="T38" fmla="*/ 54 w 57"/>
                  <a:gd name="T39" fmla="*/ 0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50">
                    <a:moveTo>
                      <a:pt x="54" y="0"/>
                    </a:moveTo>
                    <a:lnTo>
                      <a:pt x="54" y="0"/>
                    </a:lnTo>
                    <a:lnTo>
                      <a:pt x="49" y="6"/>
                    </a:lnTo>
                    <a:lnTo>
                      <a:pt x="44" y="12"/>
                    </a:lnTo>
                    <a:lnTo>
                      <a:pt x="40" y="18"/>
                    </a:lnTo>
                    <a:lnTo>
                      <a:pt x="35" y="23"/>
                    </a:lnTo>
                    <a:lnTo>
                      <a:pt x="29" y="29"/>
                    </a:lnTo>
                    <a:lnTo>
                      <a:pt x="22" y="35"/>
                    </a:lnTo>
                    <a:lnTo>
                      <a:pt x="12" y="40"/>
                    </a:lnTo>
                    <a:lnTo>
                      <a:pt x="0" y="45"/>
                    </a:lnTo>
                    <a:lnTo>
                      <a:pt x="2" y="49"/>
                    </a:lnTo>
                    <a:lnTo>
                      <a:pt x="14" y="44"/>
                    </a:lnTo>
                    <a:lnTo>
                      <a:pt x="24" y="37"/>
                    </a:lnTo>
                    <a:lnTo>
                      <a:pt x="32" y="32"/>
                    </a:lnTo>
                    <a:lnTo>
                      <a:pt x="38" y="26"/>
                    </a:lnTo>
                    <a:lnTo>
                      <a:pt x="43" y="20"/>
                    </a:lnTo>
                    <a:lnTo>
                      <a:pt x="48" y="14"/>
                    </a:lnTo>
                    <a:lnTo>
                      <a:pt x="52" y="8"/>
                    </a:lnTo>
                    <a:lnTo>
                      <a:pt x="56" y="3"/>
                    </a:lnTo>
                    <a:lnTo>
                      <a:pt x="54"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9" name="Freeform 217">
                <a:extLst>
                  <a:ext uri="{FF2B5EF4-FFF2-40B4-BE49-F238E27FC236}">
                    <a16:creationId xmlns:a16="http://schemas.microsoft.com/office/drawing/2014/main" id="{73F14635-75E4-DCA7-A2F5-83D807C47247}"/>
                  </a:ext>
                </a:extLst>
              </p:cNvPr>
              <p:cNvSpPr>
                <a:spLocks/>
              </p:cNvSpPr>
              <p:nvPr/>
            </p:nvSpPr>
            <p:spPr bwMode="auto">
              <a:xfrm>
                <a:off x="4459" y="1382"/>
                <a:ext cx="67" cy="104"/>
              </a:xfrm>
              <a:custGeom>
                <a:avLst/>
                <a:gdLst>
                  <a:gd name="T0" fmla="*/ 62 w 67"/>
                  <a:gd name="T1" fmla="*/ 1 h 104"/>
                  <a:gd name="T2" fmla="*/ 62 w 67"/>
                  <a:gd name="T3" fmla="*/ 0 h 104"/>
                  <a:gd name="T4" fmla="*/ 59 w 67"/>
                  <a:gd name="T5" fmla="*/ 6 h 104"/>
                  <a:gd name="T6" fmla="*/ 56 w 67"/>
                  <a:gd name="T7" fmla="*/ 12 h 104"/>
                  <a:gd name="T8" fmla="*/ 53 w 67"/>
                  <a:gd name="T9" fmla="*/ 18 h 104"/>
                  <a:gd name="T10" fmla="*/ 51 w 67"/>
                  <a:gd name="T11" fmla="*/ 25 h 104"/>
                  <a:gd name="T12" fmla="*/ 48 w 67"/>
                  <a:gd name="T13" fmla="*/ 31 h 104"/>
                  <a:gd name="T14" fmla="*/ 44 w 67"/>
                  <a:gd name="T15" fmla="*/ 37 h 104"/>
                  <a:gd name="T16" fmla="*/ 41 w 67"/>
                  <a:gd name="T17" fmla="*/ 44 h 104"/>
                  <a:gd name="T18" fmla="*/ 38 w 67"/>
                  <a:gd name="T19" fmla="*/ 50 h 104"/>
                  <a:gd name="T20" fmla="*/ 34 w 67"/>
                  <a:gd name="T21" fmla="*/ 56 h 104"/>
                  <a:gd name="T22" fmla="*/ 30 w 67"/>
                  <a:gd name="T23" fmla="*/ 63 h 104"/>
                  <a:gd name="T24" fmla="*/ 26 w 67"/>
                  <a:gd name="T25" fmla="*/ 69 h 104"/>
                  <a:gd name="T26" fmla="*/ 21 w 67"/>
                  <a:gd name="T27" fmla="*/ 76 h 104"/>
                  <a:gd name="T28" fmla="*/ 16 w 67"/>
                  <a:gd name="T29" fmla="*/ 82 h 104"/>
                  <a:gd name="T30" fmla="*/ 11 w 67"/>
                  <a:gd name="T31" fmla="*/ 88 h 104"/>
                  <a:gd name="T32" fmla="*/ 6 w 67"/>
                  <a:gd name="T33" fmla="*/ 94 h 104"/>
                  <a:gd name="T34" fmla="*/ 0 w 67"/>
                  <a:gd name="T35" fmla="*/ 100 h 104"/>
                  <a:gd name="T36" fmla="*/ 2 w 67"/>
                  <a:gd name="T37" fmla="*/ 103 h 104"/>
                  <a:gd name="T38" fmla="*/ 8 w 67"/>
                  <a:gd name="T39" fmla="*/ 97 h 104"/>
                  <a:gd name="T40" fmla="*/ 14 w 67"/>
                  <a:gd name="T41" fmla="*/ 91 h 104"/>
                  <a:gd name="T42" fmla="*/ 19 w 67"/>
                  <a:gd name="T43" fmla="*/ 84 h 104"/>
                  <a:gd name="T44" fmla="*/ 24 w 67"/>
                  <a:gd name="T45" fmla="*/ 77 h 104"/>
                  <a:gd name="T46" fmla="*/ 28 w 67"/>
                  <a:gd name="T47" fmla="*/ 71 h 104"/>
                  <a:gd name="T48" fmla="*/ 33 w 67"/>
                  <a:gd name="T49" fmla="*/ 65 h 104"/>
                  <a:gd name="T50" fmla="*/ 36 w 67"/>
                  <a:gd name="T51" fmla="*/ 58 h 104"/>
                  <a:gd name="T52" fmla="*/ 41 w 67"/>
                  <a:gd name="T53" fmla="*/ 52 h 104"/>
                  <a:gd name="T54" fmla="*/ 44 w 67"/>
                  <a:gd name="T55" fmla="*/ 46 h 104"/>
                  <a:gd name="T56" fmla="*/ 48 w 67"/>
                  <a:gd name="T57" fmla="*/ 39 h 104"/>
                  <a:gd name="T58" fmla="*/ 51 w 67"/>
                  <a:gd name="T59" fmla="*/ 33 h 104"/>
                  <a:gd name="T60" fmla="*/ 55 w 67"/>
                  <a:gd name="T61" fmla="*/ 27 h 104"/>
                  <a:gd name="T62" fmla="*/ 57 w 67"/>
                  <a:gd name="T63" fmla="*/ 20 h 104"/>
                  <a:gd name="T64" fmla="*/ 60 w 67"/>
                  <a:gd name="T65" fmla="*/ 14 h 104"/>
                  <a:gd name="T66" fmla="*/ 63 w 67"/>
                  <a:gd name="T67" fmla="*/ 8 h 104"/>
                  <a:gd name="T68" fmla="*/ 66 w 67"/>
                  <a:gd name="T69" fmla="*/ 2 h 104"/>
                  <a:gd name="T70" fmla="*/ 62 w 67"/>
                  <a:gd name="T71" fmla="*/ 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104">
                    <a:moveTo>
                      <a:pt x="62" y="1"/>
                    </a:moveTo>
                    <a:lnTo>
                      <a:pt x="62" y="0"/>
                    </a:lnTo>
                    <a:lnTo>
                      <a:pt x="59" y="6"/>
                    </a:lnTo>
                    <a:lnTo>
                      <a:pt x="56" y="12"/>
                    </a:lnTo>
                    <a:lnTo>
                      <a:pt x="53" y="18"/>
                    </a:lnTo>
                    <a:lnTo>
                      <a:pt x="51" y="25"/>
                    </a:lnTo>
                    <a:lnTo>
                      <a:pt x="48" y="31"/>
                    </a:lnTo>
                    <a:lnTo>
                      <a:pt x="44" y="37"/>
                    </a:lnTo>
                    <a:lnTo>
                      <a:pt x="41" y="44"/>
                    </a:lnTo>
                    <a:lnTo>
                      <a:pt x="38" y="50"/>
                    </a:lnTo>
                    <a:lnTo>
                      <a:pt x="34" y="56"/>
                    </a:lnTo>
                    <a:lnTo>
                      <a:pt x="30" y="63"/>
                    </a:lnTo>
                    <a:lnTo>
                      <a:pt x="26" y="69"/>
                    </a:lnTo>
                    <a:lnTo>
                      <a:pt x="21" y="76"/>
                    </a:lnTo>
                    <a:lnTo>
                      <a:pt x="16" y="82"/>
                    </a:lnTo>
                    <a:lnTo>
                      <a:pt x="11" y="88"/>
                    </a:lnTo>
                    <a:lnTo>
                      <a:pt x="6" y="94"/>
                    </a:lnTo>
                    <a:lnTo>
                      <a:pt x="0" y="100"/>
                    </a:lnTo>
                    <a:lnTo>
                      <a:pt x="2" y="103"/>
                    </a:lnTo>
                    <a:lnTo>
                      <a:pt x="8" y="97"/>
                    </a:lnTo>
                    <a:lnTo>
                      <a:pt x="14" y="91"/>
                    </a:lnTo>
                    <a:lnTo>
                      <a:pt x="19" y="84"/>
                    </a:lnTo>
                    <a:lnTo>
                      <a:pt x="24" y="77"/>
                    </a:lnTo>
                    <a:lnTo>
                      <a:pt x="28" y="71"/>
                    </a:lnTo>
                    <a:lnTo>
                      <a:pt x="33" y="65"/>
                    </a:lnTo>
                    <a:lnTo>
                      <a:pt x="36" y="58"/>
                    </a:lnTo>
                    <a:lnTo>
                      <a:pt x="41" y="52"/>
                    </a:lnTo>
                    <a:lnTo>
                      <a:pt x="44" y="46"/>
                    </a:lnTo>
                    <a:lnTo>
                      <a:pt x="48" y="39"/>
                    </a:lnTo>
                    <a:lnTo>
                      <a:pt x="51" y="33"/>
                    </a:lnTo>
                    <a:lnTo>
                      <a:pt x="55" y="27"/>
                    </a:lnTo>
                    <a:lnTo>
                      <a:pt x="57" y="20"/>
                    </a:lnTo>
                    <a:lnTo>
                      <a:pt x="60" y="14"/>
                    </a:lnTo>
                    <a:lnTo>
                      <a:pt x="63" y="8"/>
                    </a:lnTo>
                    <a:lnTo>
                      <a:pt x="66" y="2"/>
                    </a:lnTo>
                    <a:lnTo>
                      <a:pt x="62"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0" name="Freeform 218">
                <a:extLst>
                  <a:ext uri="{FF2B5EF4-FFF2-40B4-BE49-F238E27FC236}">
                    <a16:creationId xmlns:a16="http://schemas.microsoft.com/office/drawing/2014/main" id="{765C6F86-369D-83A4-26FB-11C21CBCB176}"/>
                  </a:ext>
                </a:extLst>
              </p:cNvPr>
              <p:cNvSpPr>
                <a:spLocks/>
              </p:cNvSpPr>
              <p:nvPr/>
            </p:nvSpPr>
            <p:spPr bwMode="auto">
              <a:xfrm>
                <a:off x="4521" y="1200"/>
                <a:ext cx="25" cy="185"/>
              </a:xfrm>
              <a:custGeom>
                <a:avLst/>
                <a:gdLst>
                  <a:gd name="T0" fmla="*/ 3 w 25"/>
                  <a:gd name="T1" fmla="*/ 0 h 185"/>
                  <a:gd name="T2" fmla="*/ 3 w 25"/>
                  <a:gd name="T3" fmla="*/ 0 h 185"/>
                  <a:gd name="T4" fmla="*/ 7 w 25"/>
                  <a:gd name="T5" fmla="*/ 14 h 185"/>
                  <a:gd name="T6" fmla="*/ 10 w 25"/>
                  <a:gd name="T7" fmla="*/ 26 h 185"/>
                  <a:gd name="T8" fmla="*/ 13 w 25"/>
                  <a:gd name="T9" fmla="*/ 37 h 185"/>
                  <a:gd name="T10" fmla="*/ 15 w 25"/>
                  <a:gd name="T11" fmla="*/ 49 h 185"/>
                  <a:gd name="T12" fmla="*/ 18 w 25"/>
                  <a:gd name="T13" fmla="*/ 60 h 185"/>
                  <a:gd name="T14" fmla="*/ 19 w 25"/>
                  <a:gd name="T15" fmla="*/ 70 h 185"/>
                  <a:gd name="T16" fmla="*/ 20 w 25"/>
                  <a:gd name="T17" fmla="*/ 81 h 185"/>
                  <a:gd name="T18" fmla="*/ 20 w 25"/>
                  <a:gd name="T19" fmla="*/ 92 h 185"/>
                  <a:gd name="T20" fmla="*/ 20 w 25"/>
                  <a:gd name="T21" fmla="*/ 102 h 185"/>
                  <a:gd name="T22" fmla="*/ 19 w 25"/>
                  <a:gd name="T23" fmla="*/ 113 h 185"/>
                  <a:gd name="T24" fmla="*/ 18 w 25"/>
                  <a:gd name="T25" fmla="*/ 123 h 185"/>
                  <a:gd name="T26" fmla="*/ 16 w 25"/>
                  <a:gd name="T27" fmla="*/ 135 h 185"/>
                  <a:gd name="T28" fmla="*/ 13 w 25"/>
                  <a:gd name="T29" fmla="*/ 146 h 185"/>
                  <a:gd name="T30" fmla="*/ 9 w 25"/>
                  <a:gd name="T31" fmla="*/ 158 h 185"/>
                  <a:gd name="T32" fmla="*/ 5 w 25"/>
                  <a:gd name="T33" fmla="*/ 170 h 185"/>
                  <a:gd name="T34" fmla="*/ 0 w 25"/>
                  <a:gd name="T35" fmla="*/ 183 h 185"/>
                  <a:gd name="T36" fmla="*/ 4 w 25"/>
                  <a:gd name="T37" fmla="*/ 184 h 185"/>
                  <a:gd name="T38" fmla="*/ 9 w 25"/>
                  <a:gd name="T39" fmla="*/ 171 h 185"/>
                  <a:gd name="T40" fmla="*/ 13 w 25"/>
                  <a:gd name="T41" fmla="*/ 159 h 185"/>
                  <a:gd name="T42" fmla="*/ 17 w 25"/>
                  <a:gd name="T43" fmla="*/ 147 h 185"/>
                  <a:gd name="T44" fmla="*/ 20 w 25"/>
                  <a:gd name="T45" fmla="*/ 136 h 185"/>
                  <a:gd name="T46" fmla="*/ 21 w 25"/>
                  <a:gd name="T47" fmla="*/ 124 h 185"/>
                  <a:gd name="T48" fmla="*/ 23 w 25"/>
                  <a:gd name="T49" fmla="*/ 113 h 185"/>
                  <a:gd name="T50" fmla="*/ 24 w 25"/>
                  <a:gd name="T51" fmla="*/ 102 h 185"/>
                  <a:gd name="T52" fmla="*/ 24 w 25"/>
                  <a:gd name="T53" fmla="*/ 92 h 185"/>
                  <a:gd name="T54" fmla="*/ 24 w 25"/>
                  <a:gd name="T55" fmla="*/ 81 h 185"/>
                  <a:gd name="T56" fmla="*/ 23 w 25"/>
                  <a:gd name="T57" fmla="*/ 70 h 185"/>
                  <a:gd name="T58" fmla="*/ 21 w 25"/>
                  <a:gd name="T59" fmla="*/ 59 h 185"/>
                  <a:gd name="T60" fmla="*/ 19 w 25"/>
                  <a:gd name="T61" fmla="*/ 48 h 185"/>
                  <a:gd name="T62" fmla="*/ 17 w 25"/>
                  <a:gd name="T63" fmla="*/ 36 h 185"/>
                  <a:gd name="T64" fmla="*/ 14 w 25"/>
                  <a:gd name="T65" fmla="*/ 25 h 185"/>
                  <a:gd name="T66" fmla="*/ 11 w 25"/>
                  <a:gd name="T67" fmla="*/ 12 h 185"/>
                  <a:gd name="T68" fmla="*/ 7 w 25"/>
                  <a:gd name="T69" fmla="*/ 0 h 185"/>
                  <a:gd name="T70" fmla="*/ 3 w 25"/>
                  <a:gd name="T71" fmla="*/ 0 h 18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 h="185">
                    <a:moveTo>
                      <a:pt x="3" y="0"/>
                    </a:moveTo>
                    <a:lnTo>
                      <a:pt x="3" y="0"/>
                    </a:lnTo>
                    <a:lnTo>
                      <a:pt x="7" y="14"/>
                    </a:lnTo>
                    <a:lnTo>
                      <a:pt x="10" y="26"/>
                    </a:lnTo>
                    <a:lnTo>
                      <a:pt x="13" y="37"/>
                    </a:lnTo>
                    <a:lnTo>
                      <a:pt x="15" y="49"/>
                    </a:lnTo>
                    <a:lnTo>
                      <a:pt x="18" y="60"/>
                    </a:lnTo>
                    <a:lnTo>
                      <a:pt x="19" y="70"/>
                    </a:lnTo>
                    <a:lnTo>
                      <a:pt x="20" y="81"/>
                    </a:lnTo>
                    <a:lnTo>
                      <a:pt x="20" y="92"/>
                    </a:lnTo>
                    <a:lnTo>
                      <a:pt x="20" y="102"/>
                    </a:lnTo>
                    <a:lnTo>
                      <a:pt x="19" y="113"/>
                    </a:lnTo>
                    <a:lnTo>
                      <a:pt x="18" y="123"/>
                    </a:lnTo>
                    <a:lnTo>
                      <a:pt x="16" y="135"/>
                    </a:lnTo>
                    <a:lnTo>
                      <a:pt x="13" y="146"/>
                    </a:lnTo>
                    <a:lnTo>
                      <a:pt x="9" y="158"/>
                    </a:lnTo>
                    <a:lnTo>
                      <a:pt x="5" y="170"/>
                    </a:lnTo>
                    <a:lnTo>
                      <a:pt x="0" y="183"/>
                    </a:lnTo>
                    <a:lnTo>
                      <a:pt x="4" y="184"/>
                    </a:lnTo>
                    <a:lnTo>
                      <a:pt x="9" y="171"/>
                    </a:lnTo>
                    <a:lnTo>
                      <a:pt x="13" y="159"/>
                    </a:lnTo>
                    <a:lnTo>
                      <a:pt x="17" y="147"/>
                    </a:lnTo>
                    <a:lnTo>
                      <a:pt x="20" y="136"/>
                    </a:lnTo>
                    <a:lnTo>
                      <a:pt x="21" y="124"/>
                    </a:lnTo>
                    <a:lnTo>
                      <a:pt x="23" y="113"/>
                    </a:lnTo>
                    <a:lnTo>
                      <a:pt x="24" y="102"/>
                    </a:lnTo>
                    <a:lnTo>
                      <a:pt x="24" y="92"/>
                    </a:lnTo>
                    <a:lnTo>
                      <a:pt x="24" y="81"/>
                    </a:lnTo>
                    <a:lnTo>
                      <a:pt x="23" y="70"/>
                    </a:lnTo>
                    <a:lnTo>
                      <a:pt x="21" y="59"/>
                    </a:lnTo>
                    <a:lnTo>
                      <a:pt x="19" y="48"/>
                    </a:lnTo>
                    <a:lnTo>
                      <a:pt x="17" y="36"/>
                    </a:lnTo>
                    <a:lnTo>
                      <a:pt x="14" y="25"/>
                    </a:lnTo>
                    <a:lnTo>
                      <a:pt x="11" y="12"/>
                    </a:lnTo>
                    <a:lnTo>
                      <a:pt x="7" y="0"/>
                    </a:lnTo>
                    <a:lnTo>
                      <a:pt x="3"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1" name="Freeform 219">
                <a:extLst>
                  <a:ext uri="{FF2B5EF4-FFF2-40B4-BE49-F238E27FC236}">
                    <a16:creationId xmlns:a16="http://schemas.microsoft.com/office/drawing/2014/main" id="{F5E321AE-04D3-82FC-76E3-59599B9206D7}"/>
                  </a:ext>
                </a:extLst>
              </p:cNvPr>
              <p:cNvSpPr>
                <a:spLocks/>
              </p:cNvSpPr>
              <p:nvPr/>
            </p:nvSpPr>
            <p:spPr bwMode="auto">
              <a:xfrm>
                <a:off x="4301" y="1056"/>
                <a:ext cx="228" cy="145"/>
              </a:xfrm>
              <a:custGeom>
                <a:avLst/>
                <a:gdLst>
                  <a:gd name="T0" fmla="*/ 3 w 228"/>
                  <a:gd name="T1" fmla="*/ 4 h 145"/>
                  <a:gd name="T2" fmla="*/ 2 w 228"/>
                  <a:gd name="T3" fmla="*/ 4 h 145"/>
                  <a:gd name="T4" fmla="*/ 19 w 228"/>
                  <a:gd name="T5" fmla="*/ 5 h 145"/>
                  <a:gd name="T6" fmla="*/ 36 w 228"/>
                  <a:gd name="T7" fmla="*/ 7 h 145"/>
                  <a:gd name="T8" fmla="*/ 54 w 228"/>
                  <a:gd name="T9" fmla="*/ 10 h 145"/>
                  <a:gd name="T10" fmla="*/ 71 w 228"/>
                  <a:gd name="T11" fmla="*/ 14 h 145"/>
                  <a:gd name="T12" fmla="*/ 88 w 228"/>
                  <a:gd name="T13" fmla="*/ 20 h 145"/>
                  <a:gd name="T14" fmla="*/ 104 w 228"/>
                  <a:gd name="T15" fmla="*/ 26 h 145"/>
                  <a:gd name="T16" fmla="*/ 121 w 228"/>
                  <a:gd name="T17" fmla="*/ 34 h 145"/>
                  <a:gd name="T18" fmla="*/ 137 w 228"/>
                  <a:gd name="T19" fmla="*/ 42 h 145"/>
                  <a:gd name="T20" fmla="*/ 152 w 228"/>
                  <a:gd name="T21" fmla="*/ 52 h 145"/>
                  <a:gd name="T22" fmla="*/ 165 w 228"/>
                  <a:gd name="T23" fmla="*/ 63 h 145"/>
                  <a:gd name="T24" fmla="*/ 178 w 228"/>
                  <a:gd name="T25" fmla="*/ 74 h 145"/>
                  <a:gd name="T26" fmla="*/ 190 w 228"/>
                  <a:gd name="T27" fmla="*/ 87 h 145"/>
                  <a:gd name="T28" fmla="*/ 201 w 228"/>
                  <a:gd name="T29" fmla="*/ 100 h 145"/>
                  <a:gd name="T30" fmla="*/ 209 w 228"/>
                  <a:gd name="T31" fmla="*/ 114 h 145"/>
                  <a:gd name="T32" fmla="*/ 217 w 228"/>
                  <a:gd name="T33" fmla="*/ 129 h 145"/>
                  <a:gd name="T34" fmla="*/ 223 w 228"/>
                  <a:gd name="T35" fmla="*/ 144 h 145"/>
                  <a:gd name="T36" fmla="*/ 227 w 228"/>
                  <a:gd name="T37" fmla="*/ 144 h 145"/>
                  <a:gd name="T38" fmla="*/ 221 w 228"/>
                  <a:gd name="T39" fmla="*/ 127 h 145"/>
                  <a:gd name="T40" fmla="*/ 213 w 228"/>
                  <a:gd name="T41" fmla="*/ 112 h 145"/>
                  <a:gd name="T42" fmla="*/ 204 w 228"/>
                  <a:gd name="T43" fmla="*/ 98 h 145"/>
                  <a:gd name="T44" fmla="*/ 193 w 228"/>
                  <a:gd name="T45" fmla="*/ 84 h 145"/>
                  <a:gd name="T46" fmla="*/ 181 w 228"/>
                  <a:gd name="T47" fmla="*/ 71 h 145"/>
                  <a:gd name="T48" fmla="*/ 168 w 228"/>
                  <a:gd name="T49" fmla="*/ 60 h 145"/>
                  <a:gd name="T50" fmla="*/ 153 w 228"/>
                  <a:gd name="T51" fmla="*/ 49 h 145"/>
                  <a:gd name="T52" fmla="*/ 138 w 228"/>
                  <a:gd name="T53" fmla="*/ 39 h 145"/>
                  <a:gd name="T54" fmla="*/ 123 w 228"/>
                  <a:gd name="T55" fmla="*/ 30 h 145"/>
                  <a:gd name="T56" fmla="*/ 106 w 228"/>
                  <a:gd name="T57" fmla="*/ 23 h 145"/>
                  <a:gd name="T58" fmla="*/ 89 w 228"/>
                  <a:gd name="T59" fmla="*/ 16 h 145"/>
                  <a:gd name="T60" fmla="*/ 72 w 228"/>
                  <a:gd name="T61" fmla="*/ 10 h 145"/>
                  <a:gd name="T62" fmla="*/ 54 w 228"/>
                  <a:gd name="T63" fmla="*/ 6 h 145"/>
                  <a:gd name="T64" fmla="*/ 37 w 228"/>
                  <a:gd name="T65" fmla="*/ 3 h 145"/>
                  <a:gd name="T66" fmla="*/ 19 w 228"/>
                  <a:gd name="T67" fmla="*/ 1 h 145"/>
                  <a:gd name="T68" fmla="*/ 2 w 228"/>
                  <a:gd name="T69" fmla="*/ 0 h 145"/>
                  <a:gd name="T70" fmla="*/ 0 w 228"/>
                  <a:gd name="T71" fmla="*/ 1 h 145"/>
                  <a:gd name="T72" fmla="*/ 2 w 228"/>
                  <a:gd name="T73" fmla="*/ 0 h 145"/>
                  <a:gd name="T74" fmla="*/ 1 w 228"/>
                  <a:gd name="T75" fmla="*/ 0 h 145"/>
                  <a:gd name="T76" fmla="*/ 0 w 228"/>
                  <a:gd name="T77" fmla="*/ 1 h 145"/>
                  <a:gd name="T78" fmla="*/ 3 w 228"/>
                  <a:gd name="T79" fmla="*/ 4 h 1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8" h="145">
                    <a:moveTo>
                      <a:pt x="3" y="4"/>
                    </a:moveTo>
                    <a:lnTo>
                      <a:pt x="2" y="4"/>
                    </a:lnTo>
                    <a:lnTo>
                      <a:pt x="19" y="5"/>
                    </a:lnTo>
                    <a:lnTo>
                      <a:pt x="36" y="7"/>
                    </a:lnTo>
                    <a:lnTo>
                      <a:pt x="54" y="10"/>
                    </a:lnTo>
                    <a:lnTo>
                      <a:pt x="71" y="14"/>
                    </a:lnTo>
                    <a:lnTo>
                      <a:pt x="88" y="20"/>
                    </a:lnTo>
                    <a:lnTo>
                      <a:pt x="104" y="26"/>
                    </a:lnTo>
                    <a:lnTo>
                      <a:pt x="121" y="34"/>
                    </a:lnTo>
                    <a:lnTo>
                      <a:pt x="137" y="42"/>
                    </a:lnTo>
                    <a:lnTo>
                      <a:pt x="152" y="52"/>
                    </a:lnTo>
                    <a:lnTo>
                      <a:pt x="165" y="63"/>
                    </a:lnTo>
                    <a:lnTo>
                      <a:pt x="178" y="74"/>
                    </a:lnTo>
                    <a:lnTo>
                      <a:pt x="190" y="87"/>
                    </a:lnTo>
                    <a:lnTo>
                      <a:pt x="201" y="100"/>
                    </a:lnTo>
                    <a:lnTo>
                      <a:pt x="209" y="114"/>
                    </a:lnTo>
                    <a:lnTo>
                      <a:pt x="217" y="129"/>
                    </a:lnTo>
                    <a:lnTo>
                      <a:pt x="223" y="144"/>
                    </a:lnTo>
                    <a:lnTo>
                      <a:pt x="227" y="144"/>
                    </a:lnTo>
                    <a:lnTo>
                      <a:pt x="221" y="127"/>
                    </a:lnTo>
                    <a:lnTo>
                      <a:pt x="213" y="112"/>
                    </a:lnTo>
                    <a:lnTo>
                      <a:pt x="204" y="98"/>
                    </a:lnTo>
                    <a:lnTo>
                      <a:pt x="193" y="84"/>
                    </a:lnTo>
                    <a:lnTo>
                      <a:pt x="181" y="71"/>
                    </a:lnTo>
                    <a:lnTo>
                      <a:pt x="168" y="60"/>
                    </a:lnTo>
                    <a:lnTo>
                      <a:pt x="153" y="49"/>
                    </a:lnTo>
                    <a:lnTo>
                      <a:pt x="138" y="39"/>
                    </a:lnTo>
                    <a:lnTo>
                      <a:pt x="123" y="30"/>
                    </a:lnTo>
                    <a:lnTo>
                      <a:pt x="106" y="23"/>
                    </a:lnTo>
                    <a:lnTo>
                      <a:pt x="89" y="16"/>
                    </a:lnTo>
                    <a:lnTo>
                      <a:pt x="72" y="10"/>
                    </a:lnTo>
                    <a:lnTo>
                      <a:pt x="54" y="6"/>
                    </a:lnTo>
                    <a:lnTo>
                      <a:pt x="37" y="3"/>
                    </a:lnTo>
                    <a:lnTo>
                      <a:pt x="19" y="1"/>
                    </a:lnTo>
                    <a:lnTo>
                      <a:pt x="2" y="0"/>
                    </a:lnTo>
                    <a:lnTo>
                      <a:pt x="0" y="1"/>
                    </a:lnTo>
                    <a:lnTo>
                      <a:pt x="2" y="0"/>
                    </a:lnTo>
                    <a:lnTo>
                      <a:pt x="1" y="0"/>
                    </a:lnTo>
                    <a:lnTo>
                      <a:pt x="0" y="1"/>
                    </a:lnTo>
                    <a:lnTo>
                      <a:pt x="3"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2" name="Freeform 220">
                <a:extLst>
                  <a:ext uri="{FF2B5EF4-FFF2-40B4-BE49-F238E27FC236}">
                    <a16:creationId xmlns:a16="http://schemas.microsoft.com/office/drawing/2014/main" id="{31FDBA0E-1D0C-7F04-E0E8-4B48B7EC4B06}"/>
                  </a:ext>
                </a:extLst>
              </p:cNvPr>
              <p:cNvSpPr>
                <a:spLocks/>
              </p:cNvSpPr>
              <p:nvPr/>
            </p:nvSpPr>
            <p:spPr bwMode="auto">
              <a:xfrm>
                <a:off x="4236" y="1057"/>
                <a:ext cx="69" cy="61"/>
              </a:xfrm>
              <a:custGeom>
                <a:avLst/>
                <a:gdLst>
                  <a:gd name="T0" fmla="*/ 4 w 69"/>
                  <a:gd name="T1" fmla="*/ 59 h 61"/>
                  <a:gd name="T2" fmla="*/ 3 w 69"/>
                  <a:gd name="T3" fmla="*/ 60 h 61"/>
                  <a:gd name="T4" fmla="*/ 68 w 69"/>
                  <a:gd name="T5" fmla="*/ 3 h 61"/>
                  <a:gd name="T6" fmla="*/ 65 w 69"/>
                  <a:gd name="T7" fmla="*/ 0 h 61"/>
                  <a:gd name="T8" fmla="*/ 0 w 69"/>
                  <a:gd name="T9" fmla="*/ 57 h 61"/>
                  <a:gd name="T10" fmla="*/ 4 w 69"/>
                  <a:gd name="T11" fmla="*/ 59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61">
                    <a:moveTo>
                      <a:pt x="4" y="59"/>
                    </a:moveTo>
                    <a:lnTo>
                      <a:pt x="3" y="60"/>
                    </a:lnTo>
                    <a:lnTo>
                      <a:pt x="68" y="3"/>
                    </a:lnTo>
                    <a:lnTo>
                      <a:pt x="65" y="0"/>
                    </a:lnTo>
                    <a:lnTo>
                      <a:pt x="0" y="57"/>
                    </a:lnTo>
                    <a:lnTo>
                      <a:pt x="4" y="5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3" name="Freeform 221">
                <a:extLst>
                  <a:ext uri="{FF2B5EF4-FFF2-40B4-BE49-F238E27FC236}">
                    <a16:creationId xmlns:a16="http://schemas.microsoft.com/office/drawing/2014/main" id="{17BE2E16-703B-A155-5FA1-A5FEDAC7517E}"/>
                  </a:ext>
                </a:extLst>
              </p:cNvPr>
              <p:cNvSpPr>
                <a:spLocks/>
              </p:cNvSpPr>
              <p:nvPr/>
            </p:nvSpPr>
            <p:spPr bwMode="auto">
              <a:xfrm>
                <a:off x="4281" y="1004"/>
                <a:ext cx="375" cy="530"/>
              </a:xfrm>
              <a:custGeom>
                <a:avLst/>
                <a:gdLst>
                  <a:gd name="T0" fmla="*/ 200 w 375"/>
                  <a:gd name="T1" fmla="*/ 494 h 530"/>
                  <a:gd name="T2" fmla="*/ 204 w 375"/>
                  <a:gd name="T3" fmla="*/ 460 h 530"/>
                  <a:gd name="T4" fmla="*/ 218 w 375"/>
                  <a:gd name="T5" fmla="*/ 422 h 530"/>
                  <a:gd name="T6" fmla="*/ 239 w 375"/>
                  <a:gd name="T7" fmla="*/ 384 h 530"/>
                  <a:gd name="T8" fmla="*/ 245 w 375"/>
                  <a:gd name="T9" fmla="*/ 364 h 530"/>
                  <a:gd name="T10" fmla="*/ 249 w 375"/>
                  <a:gd name="T11" fmla="*/ 348 h 530"/>
                  <a:gd name="T12" fmla="*/ 250 w 375"/>
                  <a:gd name="T13" fmla="*/ 323 h 530"/>
                  <a:gd name="T14" fmla="*/ 246 w 375"/>
                  <a:gd name="T15" fmla="*/ 300 h 530"/>
                  <a:gd name="T16" fmla="*/ 247 w 375"/>
                  <a:gd name="T17" fmla="*/ 278 h 530"/>
                  <a:gd name="T18" fmla="*/ 249 w 375"/>
                  <a:gd name="T19" fmla="*/ 255 h 530"/>
                  <a:gd name="T20" fmla="*/ 246 w 375"/>
                  <a:gd name="T21" fmla="*/ 235 h 530"/>
                  <a:gd name="T22" fmla="*/ 241 w 375"/>
                  <a:gd name="T23" fmla="*/ 216 h 530"/>
                  <a:gd name="T24" fmla="*/ 235 w 375"/>
                  <a:gd name="T25" fmla="*/ 196 h 530"/>
                  <a:gd name="T26" fmla="*/ 227 w 375"/>
                  <a:gd name="T27" fmla="*/ 176 h 530"/>
                  <a:gd name="T28" fmla="*/ 218 w 375"/>
                  <a:gd name="T29" fmla="*/ 165 h 530"/>
                  <a:gd name="T30" fmla="*/ 199 w 375"/>
                  <a:gd name="T31" fmla="*/ 160 h 530"/>
                  <a:gd name="T32" fmla="*/ 173 w 375"/>
                  <a:gd name="T33" fmla="*/ 156 h 530"/>
                  <a:gd name="T34" fmla="*/ 148 w 375"/>
                  <a:gd name="T35" fmla="*/ 148 h 530"/>
                  <a:gd name="T36" fmla="*/ 150 w 375"/>
                  <a:gd name="T37" fmla="*/ 158 h 530"/>
                  <a:gd name="T38" fmla="*/ 167 w 375"/>
                  <a:gd name="T39" fmla="*/ 166 h 530"/>
                  <a:gd name="T40" fmla="*/ 138 w 375"/>
                  <a:gd name="T41" fmla="*/ 160 h 530"/>
                  <a:gd name="T42" fmla="*/ 97 w 375"/>
                  <a:gd name="T43" fmla="*/ 140 h 530"/>
                  <a:gd name="T44" fmla="*/ 62 w 375"/>
                  <a:gd name="T45" fmla="*/ 112 h 530"/>
                  <a:gd name="T46" fmla="*/ 32 w 375"/>
                  <a:gd name="T47" fmla="*/ 79 h 530"/>
                  <a:gd name="T48" fmla="*/ 16 w 375"/>
                  <a:gd name="T49" fmla="*/ 22 h 530"/>
                  <a:gd name="T50" fmla="*/ 30 w 375"/>
                  <a:gd name="T51" fmla="*/ 7 h 530"/>
                  <a:gd name="T52" fmla="*/ 46 w 375"/>
                  <a:gd name="T53" fmla="*/ 0 h 530"/>
                  <a:gd name="T54" fmla="*/ 69 w 375"/>
                  <a:gd name="T55" fmla="*/ 1 h 530"/>
                  <a:gd name="T56" fmla="*/ 100 w 375"/>
                  <a:gd name="T57" fmla="*/ 2 h 530"/>
                  <a:gd name="T58" fmla="*/ 123 w 375"/>
                  <a:gd name="T59" fmla="*/ 3 h 530"/>
                  <a:gd name="T60" fmla="*/ 158 w 375"/>
                  <a:gd name="T61" fmla="*/ 13 h 530"/>
                  <a:gd name="T62" fmla="*/ 202 w 375"/>
                  <a:gd name="T63" fmla="*/ 31 h 530"/>
                  <a:gd name="T64" fmla="*/ 231 w 375"/>
                  <a:gd name="T65" fmla="*/ 51 h 530"/>
                  <a:gd name="T66" fmla="*/ 258 w 375"/>
                  <a:gd name="T67" fmla="*/ 81 h 530"/>
                  <a:gd name="T68" fmla="*/ 287 w 375"/>
                  <a:gd name="T69" fmla="*/ 117 h 530"/>
                  <a:gd name="T70" fmla="*/ 298 w 375"/>
                  <a:gd name="T71" fmla="*/ 134 h 530"/>
                  <a:gd name="T72" fmla="*/ 311 w 375"/>
                  <a:gd name="T73" fmla="*/ 165 h 530"/>
                  <a:gd name="T74" fmla="*/ 322 w 375"/>
                  <a:gd name="T75" fmla="*/ 187 h 530"/>
                  <a:gd name="T76" fmla="*/ 330 w 375"/>
                  <a:gd name="T77" fmla="*/ 212 h 530"/>
                  <a:gd name="T78" fmla="*/ 339 w 375"/>
                  <a:gd name="T79" fmla="*/ 233 h 530"/>
                  <a:gd name="T80" fmla="*/ 347 w 375"/>
                  <a:gd name="T81" fmla="*/ 252 h 530"/>
                  <a:gd name="T82" fmla="*/ 358 w 375"/>
                  <a:gd name="T83" fmla="*/ 283 h 530"/>
                  <a:gd name="T84" fmla="*/ 368 w 375"/>
                  <a:gd name="T85" fmla="*/ 321 h 530"/>
                  <a:gd name="T86" fmla="*/ 374 w 375"/>
                  <a:gd name="T87" fmla="*/ 343 h 530"/>
                  <a:gd name="T88" fmla="*/ 373 w 375"/>
                  <a:gd name="T89" fmla="*/ 369 h 530"/>
                  <a:gd name="T90" fmla="*/ 366 w 375"/>
                  <a:gd name="T91" fmla="*/ 393 h 530"/>
                  <a:gd name="T92" fmla="*/ 356 w 375"/>
                  <a:gd name="T93" fmla="*/ 416 h 530"/>
                  <a:gd name="T94" fmla="*/ 341 w 375"/>
                  <a:gd name="T95" fmla="*/ 435 h 530"/>
                  <a:gd name="T96" fmla="*/ 332 w 375"/>
                  <a:gd name="T97" fmla="*/ 444 h 530"/>
                  <a:gd name="T98" fmla="*/ 314 w 375"/>
                  <a:gd name="T99" fmla="*/ 458 h 530"/>
                  <a:gd name="T100" fmla="*/ 285 w 375"/>
                  <a:gd name="T101" fmla="*/ 486 h 530"/>
                  <a:gd name="T102" fmla="*/ 257 w 375"/>
                  <a:gd name="T103" fmla="*/ 513 h 530"/>
                  <a:gd name="T104" fmla="*/ 227 w 375"/>
                  <a:gd name="T105" fmla="*/ 529 h 5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75" h="530">
                    <a:moveTo>
                      <a:pt x="199" y="518"/>
                    </a:moveTo>
                    <a:lnTo>
                      <a:pt x="199" y="510"/>
                    </a:lnTo>
                    <a:lnTo>
                      <a:pt x="200" y="502"/>
                    </a:lnTo>
                    <a:lnTo>
                      <a:pt x="200" y="494"/>
                    </a:lnTo>
                    <a:lnTo>
                      <a:pt x="201" y="486"/>
                    </a:lnTo>
                    <a:lnTo>
                      <a:pt x="202" y="477"/>
                    </a:lnTo>
                    <a:lnTo>
                      <a:pt x="203" y="468"/>
                    </a:lnTo>
                    <a:lnTo>
                      <a:pt x="204" y="460"/>
                    </a:lnTo>
                    <a:lnTo>
                      <a:pt x="206" y="451"/>
                    </a:lnTo>
                    <a:lnTo>
                      <a:pt x="209" y="442"/>
                    </a:lnTo>
                    <a:lnTo>
                      <a:pt x="213" y="432"/>
                    </a:lnTo>
                    <a:lnTo>
                      <a:pt x="218" y="422"/>
                    </a:lnTo>
                    <a:lnTo>
                      <a:pt x="224" y="412"/>
                    </a:lnTo>
                    <a:lnTo>
                      <a:pt x="229" y="402"/>
                    </a:lnTo>
                    <a:lnTo>
                      <a:pt x="234" y="393"/>
                    </a:lnTo>
                    <a:lnTo>
                      <a:pt x="239" y="384"/>
                    </a:lnTo>
                    <a:lnTo>
                      <a:pt x="242" y="376"/>
                    </a:lnTo>
                    <a:lnTo>
                      <a:pt x="243" y="372"/>
                    </a:lnTo>
                    <a:lnTo>
                      <a:pt x="244" y="368"/>
                    </a:lnTo>
                    <a:lnTo>
                      <a:pt x="245" y="364"/>
                    </a:lnTo>
                    <a:lnTo>
                      <a:pt x="246" y="360"/>
                    </a:lnTo>
                    <a:lnTo>
                      <a:pt x="247" y="356"/>
                    </a:lnTo>
                    <a:lnTo>
                      <a:pt x="248" y="352"/>
                    </a:lnTo>
                    <a:lnTo>
                      <a:pt x="249" y="348"/>
                    </a:lnTo>
                    <a:lnTo>
                      <a:pt x="249" y="344"/>
                    </a:lnTo>
                    <a:lnTo>
                      <a:pt x="250" y="335"/>
                    </a:lnTo>
                    <a:lnTo>
                      <a:pt x="251" y="329"/>
                    </a:lnTo>
                    <a:lnTo>
                      <a:pt x="250" y="323"/>
                    </a:lnTo>
                    <a:lnTo>
                      <a:pt x="249" y="317"/>
                    </a:lnTo>
                    <a:lnTo>
                      <a:pt x="248" y="311"/>
                    </a:lnTo>
                    <a:lnTo>
                      <a:pt x="247" y="306"/>
                    </a:lnTo>
                    <a:lnTo>
                      <a:pt x="246" y="300"/>
                    </a:lnTo>
                    <a:lnTo>
                      <a:pt x="245" y="292"/>
                    </a:lnTo>
                    <a:lnTo>
                      <a:pt x="245" y="288"/>
                    </a:lnTo>
                    <a:lnTo>
                      <a:pt x="246" y="283"/>
                    </a:lnTo>
                    <a:lnTo>
                      <a:pt x="247" y="278"/>
                    </a:lnTo>
                    <a:lnTo>
                      <a:pt x="248" y="272"/>
                    </a:lnTo>
                    <a:lnTo>
                      <a:pt x="248" y="266"/>
                    </a:lnTo>
                    <a:lnTo>
                      <a:pt x="249" y="260"/>
                    </a:lnTo>
                    <a:lnTo>
                      <a:pt x="249" y="255"/>
                    </a:lnTo>
                    <a:lnTo>
                      <a:pt x="249" y="250"/>
                    </a:lnTo>
                    <a:lnTo>
                      <a:pt x="248" y="245"/>
                    </a:lnTo>
                    <a:lnTo>
                      <a:pt x="247" y="241"/>
                    </a:lnTo>
                    <a:lnTo>
                      <a:pt x="246" y="235"/>
                    </a:lnTo>
                    <a:lnTo>
                      <a:pt x="245" y="231"/>
                    </a:lnTo>
                    <a:lnTo>
                      <a:pt x="244" y="226"/>
                    </a:lnTo>
                    <a:lnTo>
                      <a:pt x="243" y="221"/>
                    </a:lnTo>
                    <a:lnTo>
                      <a:pt x="241" y="216"/>
                    </a:lnTo>
                    <a:lnTo>
                      <a:pt x="239" y="211"/>
                    </a:lnTo>
                    <a:lnTo>
                      <a:pt x="238" y="206"/>
                    </a:lnTo>
                    <a:lnTo>
                      <a:pt x="236" y="201"/>
                    </a:lnTo>
                    <a:lnTo>
                      <a:pt x="235" y="196"/>
                    </a:lnTo>
                    <a:lnTo>
                      <a:pt x="233" y="191"/>
                    </a:lnTo>
                    <a:lnTo>
                      <a:pt x="231" y="186"/>
                    </a:lnTo>
                    <a:lnTo>
                      <a:pt x="229" y="180"/>
                    </a:lnTo>
                    <a:lnTo>
                      <a:pt x="227" y="176"/>
                    </a:lnTo>
                    <a:lnTo>
                      <a:pt x="225" y="170"/>
                    </a:lnTo>
                    <a:lnTo>
                      <a:pt x="224" y="168"/>
                    </a:lnTo>
                    <a:lnTo>
                      <a:pt x="221" y="166"/>
                    </a:lnTo>
                    <a:lnTo>
                      <a:pt x="218" y="165"/>
                    </a:lnTo>
                    <a:lnTo>
                      <a:pt x="214" y="164"/>
                    </a:lnTo>
                    <a:lnTo>
                      <a:pt x="210" y="162"/>
                    </a:lnTo>
                    <a:lnTo>
                      <a:pt x="204" y="161"/>
                    </a:lnTo>
                    <a:lnTo>
                      <a:pt x="199" y="160"/>
                    </a:lnTo>
                    <a:lnTo>
                      <a:pt x="193" y="159"/>
                    </a:lnTo>
                    <a:lnTo>
                      <a:pt x="186" y="158"/>
                    </a:lnTo>
                    <a:lnTo>
                      <a:pt x="180" y="157"/>
                    </a:lnTo>
                    <a:lnTo>
                      <a:pt x="173" y="156"/>
                    </a:lnTo>
                    <a:lnTo>
                      <a:pt x="167" y="154"/>
                    </a:lnTo>
                    <a:lnTo>
                      <a:pt x="160" y="152"/>
                    </a:lnTo>
                    <a:lnTo>
                      <a:pt x="154" y="151"/>
                    </a:lnTo>
                    <a:lnTo>
                      <a:pt x="148" y="148"/>
                    </a:lnTo>
                    <a:lnTo>
                      <a:pt x="143" y="146"/>
                    </a:lnTo>
                    <a:lnTo>
                      <a:pt x="145" y="150"/>
                    </a:lnTo>
                    <a:lnTo>
                      <a:pt x="147" y="154"/>
                    </a:lnTo>
                    <a:lnTo>
                      <a:pt x="150" y="158"/>
                    </a:lnTo>
                    <a:lnTo>
                      <a:pt x="154" y="160"/>
                    </a:lnTo>
                    <a:lnTo>
                      <a:pt x="158" y="162"/>
                    </a:lnTo>
                    <a:lnTo>
                      <a:pt x="162" y="164"/>
                    </a:lnTo>
                    <a:lnTo>
                      <a:pt x="167" y="166"/>
                    </a:lnTo>
                    <a:lnTo>
                      <a:pt x="172" y="167"/>
                    </a:lnTo>
                    <a:lnTo>
                      <a:pt x="160" y="166"/>
                    </a:lnTo>
                    <a:lnTo>
                      <a:pt x="148" y="164"/>
                    </a:lnTo>
                    <a:lnTo>
                      <a:pt x="138" y="160"/>
                    </a:lnTo>
                    <a:lnTo>
                      <a:pt x="127" y="156"/>
                    </a:lnTo>
                    <a:lnTo>
                      <a:pt x="117" y="152"/>
                    </a:lnTo>
                    <a:lnTo>
                      <a:pt x="107" y="146"/>
                    </a:lnTo>
                    <a:lnTo>
                      <a:pt x="97" y="140"/>
                    </a:lnTo>
                    <a:lnTo>
                      <a:pt x="88" y="134"/>
                    </a:lnTo>
                    <a:lnTo>
                      <a:pt x="80" y="127"/>
                    </a:lnTo>
                    <a:lnTo>
                      <a:pt x="71" y="120"/>
                    </a:lnTo>
                    <a:lnTo>
                      <a:pt x="62" y="112"/>
                    </a:lnTo>
                    <a:lnTo>
                      <a:pt x="54" y="104"/>
                    </a:lnTo>
                    <a:lnTo>
                      <a:pt x="47" y="96"/>
                    </a:lnTo>
                    <a:lnTo>
                      <a:pt x="39" y="88"/>
                    </a:lnTo>
                    <a:lnTo>
                      <a:pt x="32" y="79"/>
                    </a:lnTo>
                    <a:lnTo>
                      <a:pt x="25" y="71"/>
                    </a:lnTo>
                    <a:lnTo>
                      <a:pt x="0" y="40"/>
                    </a:lnTo>
                    <a:lnTo>
                      <a:pt x="10" y="30"/>
                    </a:lnTo>
                    <a:lnTo>
                      <a:pt x="16" y="22"/>
                    </a:lnTo>
                    <a:lnTo>
                      <a:pt x="21" y="17"/>
                    </a:lnTo>
                    <a:lnTo>
                      <a:pt x="24" y="13"/>
                    </a:lnTo>
                    <a:lnTo>
                      <a:pt x="27" y="10"/>
                    </a:lnTo>
                    <a:lnTo>
                      <a:pt x="30" y="7"/>
                    </a:lnTo>
                    <a:lnTo>
                      <a:pt x="35" y="5"/>
                    </a:lnTo>
                    <a:lnTo>
                      <a:pt x="43" y="0"/>
                    </a:lnTo>
                    <a:lnTo>
                      <a:pt x="44" y="0"/>
                    </a:lnTo>
                    <a:lnTo>
                      <a:pt x="46" y="0"/>
                    </a:lnTo>
                    <a:lnTo>
                      <a:pt x="50" y="1"/>
                    </a:lnTo>
                    <a:lnTo>
                      <a:pt x="56" y="1"/>
                    </a:lnTo>
                    <a:lnTo>
                      <a:pt x="62" y="1"/>
                    </a:lnTo>
                    <a:lnTo>
                      <a:pt x="69" y="1"/>
                    </a:lnTo>
                    <a:lnTo>
                      <a:pt x="77" y="2"/>
                    </a:lnTo>
                    <a:lnTo>
                      <a:pt x="84" y="2"/>
                    </a:lnTo>
                    <a:lnTo>
                      <a:pt x="92" y="2"/>
                    </a:lnTo>
                    <a:lnTo>
                      <a:pt x="100" y="2"/>
                    </a:lnTo>
                    <a:lnTo>
                      <a:pt x="107" y="2"/>
                    </a:lnTo>
                    <a:lnTo>
                      <a:pt x="113" y="2"/>
                    </a:lnTo>
                    <a:lnTo>
                      <a:pt x="118" y="3"/>
                    </a:lnTo>
                    <a:lnTo>
                      <a:pt x="123" y="3"/>
                    </a:lnTo>
                    <a:lnTo>
                      <a:pt x="125" y="3"/>
                    </a:lnTo>
                    <a:lnTo>
                      <a:pt x="126" y="3"/>
                    </a:lnTo>
                    <a:lnTo>
                      <a:pt x="143" y="8"/>
                    </a:lnTo>
                    <a:lnTo>
                      <a:pt x="158" y="13"/>
                    </a:lnTo>
                    <a:lnTo>
                      <a:pt x="170" y="18"/>
                    </a:lnTo>
                    <a:lnTo>
                      <a:pt x="182" y="22"/>
                    </a:lnTo>
                    <a:lnTo>
                      <a:pt x="192" y="27"/>
                    </a:lnTo>
                    <a:lnTo>
                      <a:pt x="202" y="31"/>
                    </a:lnTo>
                    <a:lnTo>
                      <a:pt x="210" y="35"/>
                    </a:lnTo>
                    <a:lnTo>
                      <a:pt x="217" y="40"/>
                    </a:lnTo>
                    <a:lnTo>
                      <a:pt x="224" y="45"/>
                    </a:lnTo>
                    <a:lnTo>
                      <a:pt x="231" y="51"/>
                    </a:lnTo>
                    <a:lnTo>
                      <a:pt x="237" y="57"/>
                    </a:lnTo>
                    <a:lnTo>
                      <a:pt x="244" y="64"/>
                    </a:lnTo>
                    <a:lnTo>
                      <a:pt x="251" y="72"/>
                    </a:lnTo>
                    <a:lnTo>
                      <a:pt x="258" y="81"/>
                    </a:lnTo>
                    <a:lnTo>
                      <a:pt x="266" y="91"/>
                    </a:lnTo>
                    <a:lnTo>
                      <a:pt x="275" y="103"/>
                    </a:lnTo>
                    <a:lnTo>
                      <a:pt x="282" y="112"/>
                    </a:lnTo>
                    <a:lnTo>
                      <a:pt x="287" y="117"/>
                    </a:lnTo>
                    <a:lnTo>
                      <a:pt x="291" y="122"/>
                    </a:lnTo>
                    <a:lnTo>
                      <a:pt x="293" y="125"/>
                    </a:lnTo>
                    <a:lnTo>
                      <a:pt x="296" y="129"/>
                    </a:lnTo>
                    <a:lnTo>
                      <a:pt x="298" y="134"/>
                    </a:lnTo>
                    <a:lnTo>
                      <a:pt x="302" y="142"/>
                    </a:lnTo>
                    <a:lnTo>
                      <a:pt x="307" y="154"/>
                    </a:lnTo>
                    <a:lnTo>
                      <a:pt x="308" y="160"/>
                    </a:lnTo>
                    <a:lnTo>
                      <a:pt x="311" y="165"/>
                    </a:lnTo>
                    <a:lnTo>
                      <a:pt x="314" y="170"/>
                    </a:lnTo>
                    <a:lnTo>
                      <a:pt x="317" y="176"/>
                    </a:lnTo>
                    <a:lnTo>
                      <a:pt x="319" y="182"/>
                    </a:lnTo>
                    <a:lnTo>
                      <a:pt x="322" y="187"/>
                    </a:lnTo>
                    <a:lnTo>
                      <a:pt x="324" y="192"/>
                    </a:lnTo>
                    <a:lnTo>
                      <a:pt x="325" y="198"/>
                    </a:lnTo>
                    <a:lnTo>
                      <a:pt x="327" y="206"/>
                    </a:lnTo>
                    <a:lnTo>
                      <a:pt x="330" y="212"/>
                    </a:lnTo>
                    <a:lnTo>
                      <a:pt x="332" y="218"/>
                    </a:lnTo>
                    <a:lnTo>
                      <a:pt x="335" y="223"/>
                    </a:lnTo>
                    <a:lnTo>
                      <a:pt x="337" y="228"/>
                    </a:lnTo>
                    <a:lnTo>
                      <a:pt x="339" y="233"/>
                    </a:lnTo>
                    <a:lnTo>
                      <a:pt x="341" y="237"/>
                    </a:lnTo>
                    <a:lnTo>
                      <a:pt x="343" y="242"/>
                    </a:lnTo>
                    <a:lnTo>
                      <a:pt x="345" y="247"/>
                    </a:lnTo>
                    <a:lnTo>
                      <a:pt x="347" y="252"/>
                    </a:lnTo>
                    <a:lnTo>
                      <a:pt x="349" y="258"/>
                    </a:lnTo>
                    <a:lnTo>
                      <a:pt x="352" y="265"/>
                    </a:lnTo>
                    <a:lnTo>
                      <a:pt x="355" y="273"/>
                    </a:lnTo>
                    <a:lnTo>
                      <a:pt x="358" y="283"/>
                    </a:lnTo>
                    <a:lnTo>
                      <a:pt x="361" y="293"/>
                    </a:lnTo>
                    <a:lnTo>
                      <a:pt x="364" y="306"/>
                    </a:lnTo>
                    <a:lnTo>
                      <a:pt x="366" y="314"/>
                    </a:lnTo>
                    <a:lnTo>
                      <a:pt x="368" y="321"/>
                    </a:lnTo>
                    <a:lnTo>
                      <a:pt x="371" y="326"/>
                    </a:lnTo>
                    <a:lnTo>
                      <a:pt x="372" y="331"/>
                    </a:lnTo>
                    <a:lnTo>
                      <a:pt x="373" y="337"/>
                    </a:lnTo>
                    <a:lnTo>
                      <a:pt x="374" y="343"/>
                    </a:lnTo>
                    <a:lnTo>
                      <a:pt x="374" y="350"/>
                    </a:lnTo>
                    <a:lnTo>
                      <a:pt x="374" y="359"/>
                    </a:lnTo>
                    <a:lnTo>
                      <a:pt x="373" y="364"/>
                    </a:lnTo>
                    <a:lnTo>
                      <a:pt x="373" y="369"/>
                    </a:lnTo>
                    <a:lnTo>
                      <a:pt x="371" y="374"/>
                    </a:lnTo>
                    <a:lnTo>
                      <a:pt x="370" y="380"/>
                    </a:lnTo>
                    <a:lnTo>
                      <a:pt x="368" y="386"/>
                    </a:lnTo>
                    <a:lnTo>
                      <a:pt x="366" y="393"/>
                    </a:lnTo>
                    <a:lnTo>
                      <a:pt x="364" y="398"/>
                    </a:lnTo>
                    <a:lnTo>
                      <a:pt x="361" y="405"/>
                    </a:lnTo>
                    <a:lnTo>
                      <a:pt x="359" y="411"/>
                    </a:lnTo>
                    <a:lnTo>
                      <a:pt x="356" y="416"/>
                    </a:lnTo>
                    <a:lnTo>
                      <a:pt x="352" y="422"/>
                    </a:lnTo>
                    <a:lnTo>
                      <a:pt x="349" y="427"/>
                    </a:lnTo>
                    <a:lnTo>
                      <a:pt x="345" y="431"/>
                    </a:lnTo>
                    <a:lnTo>
                      <a:pt x="341" y="435"/>
                    </a:lnTo>
                    <a:lnTo>
                      <a:pt x="337" y="438"/>
                    </a:lnTo>
                    <a:lnTo>
                      <a:pt x="334" y="440"/>
                    </a:lnTo>
                    <a:lnTo>
                      <a:pt x="332" y="441"/>
                    </a:lnTo>
                    <a:lnTo>
                      <a:pt x="332" y="444"/>
                    </a:lnTo>
                    <a:lnTo>
                      <a:pt x="331" y="447"/>
                    </a:lnTo>
                    <a:lnTo>
                      <a:pt x="329" y="448"/>
                    </a:lnTo>
                    <a:lnTo>
                      <a:pt x="322" y="453"/>
                    </a:lnTo>
                    <a:lnTo>
                      <a:pt x="314" y="458"/>
                    </a:lnTo>
                    <a:lnTo>
                      <a:pt x="307" y="464"/>
                    </a:lnTo>
                    <a:lnTo>
                      <a:pt x="300" y="471"/>
                    </a:lnTo>
                    <a:lnTo>
                      <a:pt x="293" y="478"/>
                    </a:lnTo>
                    <a:lnTo>
                      <a:pt x="285" y="486"/>
                    </a:lnTo>
                    <a:lnTo>
                      <a:pt x="279" y="493"/>
                    </a:lnTo>
                    <a:lnTo>
                      <a:pt x="272" y="500"/>
                    </a:lnTo>
                    <a:lnTo>
                      <a:pt x="265" y="507"/>
                    </a:lnTo>
                    <a:lnTo>
                      <a:pt x="257" y="513"/>
                    </a:lnTo>
                    <a:lnTo>
                      <a:pt x="250" y="518"/>
                    </a:lnTo>
                    <a:lnTo>
                      <a:pt x="243" y="523"/>
                    </a:lnTo>
                    <a:lnTo>
                      <a:pt x="235" y="526"/>
                    </a:lnTo>
                    <a:lnTo>
                      <a:pt x="227" y="529"/>
                    </a:lnTo>
                    <a:lnTo>
                      <a:pt x="219" y="529"/>
                    </a:lnTo>
                    <a:lnTo>
                      <a:pt x="211" y="528"/>
                    </a:lnTo>
                    <a:lnTo>
                      <a:pt x="199" y="51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4" name="Freeform 222">
                <a:extLst>
                  <a:ext uri="{FF2B5EF4-FFF2-40B4-BE49-F238E27FC236}">
                    <a16:creationId xmlns:a16="http://schemas.microsoft.com/office/drawing/2014/main" id="{59327BEF-8372-AA7B-F219-D1A2B83CB907}"/>
                  </a:ext>
                </a:extLst>
              </p:cNvPr>
              <p:cNvSpPr>
                <a:spLocks/>
              </p:cNvSpPr>
              <p:nvPr/>
            </p:nvSpPr>
            <p:spPr bwMode="auto">
              <a:xfrm>
                <a:off x="4478" y="1454"/>
                <a:ext cx="17" cy="69"/>
              </a:xfrm>
              <a:custGeom>
                <a:avLst/>
                <a:gdLst>
                  <a:gd name="T0" fmla="*/ 10 w 17"/>
                  <a:gd name="T1" fmla="*/ 0 h 69"/>
                  <a:gd name="T2" fmla="*/ 10 w 17"/>
                  <a:gd name="T3" fmla="*/ 0 h 69"/>
                  <a:gd name="T4" fmla="*/ 7 w 17"/>
                  <a:gd name="T5" fmla="*/ 9 h 69"/>
                  <a:gd name="T6" fmla="*/ 5 w 17"/>
                  <a:gd name="T7" fmla="*/ 18 h 69"/>
                  <a:gd name="T8" fmla="*/ 4 w 17"/>
                  <a:gd name="T9" fmla="*/ 26 h 69"/>
                  <a:gd name="T10" fmla="*/ 2 w 17"/>
                  <a:gd name="T11" fmla="*/ 36 h 69"/>
                  <a:gd name="T12" fmla="*/ 1 w 17"/>
                  <a:gd name="T13" fmla="*/ 44 h 69"/>
                  <a:gd name="T14" fmla="*/ 1 w 17"/>
                  <a:gd name="T15" fmla="*/ 52 h 69"/>
                  <a:gd name="T16" fmla="*/ 0 w 17"/>
                  <a:gd name="T17" fmla="*/ 60 h 69"/>
                  <a:gd name="T18" fmla="*/ 0 w 17"/>
                  <a:gd name="T19" fmla="*/ 68 h 69"/>
                  <a:gd name="T20" fmla="*/ 5 w 17"/>
                  <a:gd name="T21" fmla="*/ 68 h 69"/>
                  <a:gd name="T22" fmla="*/ 5 w 17"/>
                  <a:gd name="T23" fmla="*/ 60 h 69"/>
                  <a:gd name="T24" fmla="*/ 7 w 17"/>
                  <a:gd name="T25" fmla="*/ 52 h 69"/>
                  <a:gd name="T26" fmla="*/ 7 w 17"/>
                  <a:gd name="T27" fmla="*/ 44 h 69"/>
                  <a:gd name="T28" fmla="*/ 7 w 17"/>
                  <a:gd name="T29" fmla="*/ 36 h 69"/>
                  <a:gd name="T30" fmla="*/ 10 w 17"/>
                  <a:gd name="T31" fmla="*/ 27 h 69"/>
                  <a:gd name="T32" fmla="*/ 11 w 17"/>
                  <a:gd name="T33" fmla="*/ 19 h 69"/>
                  <a:gd name="T34" fmla="*/ 13 w 17"/>
                  <a:gd name="T35" fmla="*/ 10 h 69"/>
                  <a:gd name="T36" fmla="*/ 16 w 17"/>
                  <a:gd name="T37" fmla="*/ 2 h 69"/>
                  <a:gd name="T38" fmla="*/ 10 w 17"/>
                  <a:gd name="T39" fmla="*/ 0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9">
                    <a:moveTo>
                      <a:pt x="10" y="0"/>
                    </a:moveTo>
                    <a:lnTo>
                      <a:pt x="10" y="0"/>
                    </a:lnTo>
                    <a:lnTo>
                      <a:pt x="7" y="9"/>
                    </a:lnTo>
                    <a:lnTo>
                      <a:pt x="5" y="18"/>
                    </a:lnTo>
                    <a:lnTo>
                      <a:pt x="4" y="26"/>
                    </a:lnTo>
                    <a:lnTo>
                      <a:pt x="2" y="36"/>
                    </a:lnTo>
                    <a:lnTo>
                      <a:pt x="1" y="44"/>
                    </a:lnTo>
                    <a:lnTo>
                      <a:pt x="1" y="52"/>
                    </a:lnTo>
                    <a:lnTo>
                      <a:pt x="0" y="60"/>
                    </a:lnTo>
                    <a:lnTo>
                      <a:pt x="0" y="68"/>
                    </a:lnTo>
                    <a:lnTo>
                      <a:pt x="5" y="68"/>
                    </a:lnTo>
                    <a:lnTo>
                      <a:pt x="5" y="60"/>
                    </a:lnTo>
                    <a:lnTo>
                      <a:pt x="7" y="52"/>
                    </a:lnTo>
                    <a:lnTo>
                      <a:pt x="7" y="44"/>
                    </a:lnTo>
                    <a:lnTo>
                      <a:pt x="7" y="36"/>
                    </a:lnTo>
                    <a:lnTo>
                      <a:pt x="10" y="27"/>
                    </a:lnTo>
                    <a:lnTo>
                      <a:pt x="11" y="19"/>
                    </a:lnTo>
                    <a:lnTo>
                      <a:pt x="13" y="10"/>
                    </a:lnTo>
                    <a:lnTo>
                      <a:pt x="16" y="2"/>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5" name="Freeform 223">
                <a:extLst>
                  <a:ext uri="{FF2B5EF4-FFF2-40B4-BE49-F238E27FC236}">
                    <a16:creationId xmlns:a16="http://schemas.microsoft.com/office/drawing/2014/main" id="{B50FC7D7-23B5-4A6D-EADA-0D2CF5ED77BC}"/>
                  </a:ext>
                </a:extLst>
              </p:cNvPr>
              <p:cNvSpPr>
                <a:spLocks/>
              </p:cNvSpPr>
              <p:nvPr/>
            </p:nvSpPr>
            <p:spPr bwMode="auto">
              <a:xfrm>
                <a:off x="4485" y="1380"/>
                <a:ext cx="41" cy="77"/>
              </a:xfrm>
              <a:custGeom>
                <a:avLst/>
                <a:gdLst>
                  <a:gd name="T0" fmla="*/ 36 w 41"/>
                  <a:gd name="T1" fmla="*/ 0 h 77"/>
                  <a:gd name="T2" fmla="*/ 36 w 41"/>
                  <a:gd name="T3" fmla="*/ 0 h 77"/>
                  <a:gd name="T4" fmla="*/ 33 w 41"/>
                  <a:gd name="T5" fmla="*/ 8 h 77"/>
                  <a:gd name="T6" fmla="*/ 29 w 41"/>
                  <a:gd name="T7" fmla="*/ 16 h 77"/>
                  <a:gd name="T8" fmla="*/ 24 w 41"/>
                  <a:gd name="T9" fmla="*/ 25 h 77"/>
                  <a:gd name="T10" fmla="*/ 18 w 41"/>
                  <a:gd name="T11" fmla="*/ 35 h 77"/>
                  <a:gd name="T12" fmla="*/ 12 w 41"/>
                  <a:gd name="T13" fmla="*/ 45 h 77"/>
                  <a:gd name="T14" fmla="*/ 7 w 41"/>
                  <a:gd name="T15" fmla="*/ 55 h 77"/>
                  <a:gd name="T16" fmla="*/ 3 w 41"/>
                  <a:gd name="T17" fmla="*/ 65 h 77"/>
                  <a:gd name="T18" fmla="*/ 0 w 41"/>
                  <a:gd name="T19" fmla="*/ 74 h 77"/>
                  <a:gd name="T20" fmla="*/ 4 w 41"/>
                  <a:gd name="T21" fmla="*/ 76 h 77"/>
                  <a:gd name="T22" fmla="*/ 7 w 41"/>
                  <a:gd name="T23" fmla="*/ 66 h 77"/>
                  <a:gd name="T24" fmla="*/ 11 w 41"/>
                  <a:gd name="T25" fmla="*/ 57 h 77"/>
                  <a:gd name="T26" fmla="*/ 16 w 41"/>
                  <a:gd name="T27" fmla="*/ 47 h 77"/>
                  <a:gd name="T28" fmla="*/ 21 w 41"/>
                  <a:gd name="T29" fmla="*/ 37 h 77"/>
                  <a:gd name="T30" fmla="*/ 27 w 41"/>
                  <a:gd name="T31" fmla="*/ 27 h 77"/>
                  <a:gd name="T32" fmla="*/ 32 w 41"/>
                  <a:gd name="T33" fmla="*/ 18 h 77"/>
                  <a:gd name="T34" fmla="*/ 37 w 41"/>
                  <a:gd name="T35" fmla="*/ 10 h 77"/>
                  <a:gd name="T36" fmla="*/ 40 w 41"/>
                  <a:gd name="T37" fmla="*/ 1 h 77"/>
                  <a:gd name="T38" fmla="*/ 36 w 41"/>
                  <a:gd name="T39" fmla="*/ 0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 h="77">
                    <a:moveTo>
                      <a:pt x="36" y="0"/>
                    </a:moveTo>
                    <a:lnTo>
                      <a:pt x="36" y="0"/>
                    </a:lnTo>
                    <a:lnTo>
                      <a:pt x="33" y="8"/>
                    </a:lnTo>
                    <a:lnTo>
                      <a:pt x="29" y="16"/>
                    </a:lnTo>
                    <a:lnTo>
                      <a:pt x="24" y="25"/>
                    </a:lnTo>
                    <a:lnTo>
                      <a:pt x="18" y="35"/>
                    </a:lnTo>
                    <a:lnTo>
                      <a:pt x="12" y="45"/>
                    </a:lnTo>
                    <a:lnTo>
                      <a:pt x="7" y="55"/>
                    </a:lnTo>
                    <a:lnTo>
                      <a:pt x="3" y="65"/>
                    </a:lnTo>
                    <a:lnTo>
                      <a:pt x="0" y="74"/>
                    </a:lnTo>
                    <a:lnTo>
                      <a:pt x="4" y="76"/>
                    </a:lnTo>
                    <a:lnTo>
                      <a:pt x="7" y="66"/>
                    </a:lnTo>
                    <a:lnTo>
                      <a:pt x="11" y="57"/>
                    </a:lnTo>
                    <a:lnTo>
                      <a:pt x="16" y="47"/>
                    </a:lnTo>
                    <a:lnTo>
                      <a:pt x="21" y="37"/>
                    </a:lnTo>
                    <a:lnTo>
                      <a:pt x="27" y="27"/>
                    </a:lnTo>
                    <a:lnTo>
                      <a:pt x="32" y="18"/>
                    </a:lnTo>
                    <a:lnTo>
                      <a:pt x="37" y="10"/>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6" name="Freeform 224">
                <a:extLst>
                  <a:ext uri="{FF2B5EF4-FFF2-40B4-BE49-F238E27FC236}">
                    <a16:creationId xmlns:a16="http://schemas.microsoft.com/office/drawing/2014/main" id="{446392A6-8FFB-0951-3BE0-E1D5A9C3049B}"/>
                  </a:ext>
                </a:extLst>
              </p:cNvPr>
              <p:cNvSpPr>
                <a:spLocks/>
              </p:cNvSpPr>
              <p:nvPr/>
            </p:nvSpPr>
            <p:spPr bwMode="auto">
              <a:xfrm>
                <a:off x="4521" y="1347"/>
                <a:ext cx="17" cy="35"/>
              </a:xfrm>
              <a:custGeom>
                <a:avLst/>
                <a:gdLst>
                  <a:gd name="T0" fmla="*/ 10 w 17"/>
                  <a:gd name="T1" fmla="*/ 0 h 35"/>
                  <a:gd name="T2" fmla="*/ 10 w 17"/>
                  <a:gd name="T3" fmla="*/ 1 h 35"/>
                  <a:gd name="T4" fmla="*/ 10 w 17"/>
                  <a:gd name="T5" fmla="*/ 4 h 35"/>
                  <a:gd name="T6" fmla="*/ 8 w 17"/>
                  <a:gd name="T7" fmla="*/ 9 h 35"/>
                  <a:gd name="T8" fmla="*/ 7 w 17"/>
                  <a:gd name="T9" fmla="*/ 12 h 35"/>
                  <a:gd name="T10" fmla="*/ 5 w 17"/>
                  <a:gd name="T11" fmla="*/ 16 h 35"/>
                  <a:gd name="T12" fmla="*/ 4 w 17"/>
                  <a:gd name="T13" fmla="*/ 21 h 35"/>
                  <a:gd name="T14" fmla="*/ 2 w 17"/>
                  <a:gd name="T15" fmla="*/ 24 h 35"/>
                  <a:gd name="T16" fmla="*/ 1 w 17"/>
                  <a:gd name="T17" fmla="*/ 29 h 35"/>
                  <a:gd name="T18" fmla="*/ 0 w 17"/>
                  <a:gd name="T19" fmla="*/ 33 h 35"/>
                  <a:gd name="T20" fmla="*/ 5 w 17"/>
                  <a:gd name="T21" fmla="*/ 34 h 35"/>
                  <a:gd name="T22" fmla="*/ 7 w 17"/>
                  <a:gd name="T23" fmla="*/ 30 h 35"/>
                  <a:gd name="T24" fmla="*/ 8 w 17"/>
                  <a:gd name="T25" fmla="*/ 25 h 35"/>
                  <a:gd name="T26" fmla="*/ 10 w 17"/>
                  <a:gd name="T27" fmla="*/ 21 h 35"/>
                  <a:gd name="T28" fmla="*/ 11 w 17"/>
                  <a:gd name="T29" fmla="*/ 17 h 35"/>
                  <a:gd name="T30" fmla="*/ 13 w 17"/>
                  <a:gd name="T31" fmla="*/ 14 h 35"/>
                  <a:gd name="T32" fmla="*/ 14 w 17"/>
                  <a:gd name="T33" fmla="*/ 10 h 35"/>
                  <a:gd name="T34" fmla="*/ 16 w 17"/>
                  <a:gd name="T35" fmla="*/ 6 h 35"/>
                  <a:gd name="T36" fmla="*/ 16 w 17"/>
                  <a:gd name="T37" fmla="*/ 1 h 35"/>
                  <a:gd name="T38" fmla="*/ 10 w 17"/>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35">
                    <a:moveTo>
                      <a:pt x="10" y="0"/>
                    </a:moveTo>
                    <a:lnTo>
                      <a:pt x="10" y="1"/>
                    </a:lnTo>
                    <a:lnTo>
                      <a:pt x="10" y="4"/>
                    </a:lnTo>
                    <a:lnTo>
                      <a:pt x="8" y="9"/>
                    </a:lnTo>
                    <a:lnTo>
                      <a:pt x="7" y="12"/>
                    </a:lnTo>
                    <a:lnTo>
                      <a:pt x="5" y="16"/>
                    </a:lnTo>
                    <a:lnTo>
                      <a:pt x="4" y="21"/>
                    </a:lnTo>
                    <a:lnTo>
                      <a:pt x="2" y="24"/>
                    </a:lnTo>
                    <a:lnTo>
                      <a:pt x="1" y="29"/>
                    </a:lnTo>
                    <a:lnTo>
                      <a:pt x="0" y="33"/>
                    </a:lnTo>
                    <a:lnTo>
                      <a:pt x="5" y="34"/>
                    </a:lnTo>
                    <a:lnTo>
                      <a:pt x="7" y="30"/>
                    </a:lnTo>
                    <a:lnTo>
                      <a:pt x="8" y="25"/>
                    </a:lnTo>
                    <a:lnTo>
                      <a:pt x="10" y="21"/>
                    </a:lnTo>
                    <a:lnTo>
                      <a:pt x="11" y="17"/>
                    </a:lnTo>
                    <a:lnTo>
                      <a:pt x="13" y="14"/>
                    </a:lnTo>
                    <a:lnTo>
                      <a:pt x="14" y="10"/>
                    </a:lnTo>
                    <a:lnTo>
                      <a:pt x="16" y="6"/>
                    </a:lnTo>
                    <a:lnTo>
                      <a:pt x="16" y="1"/>
                    </a:lnTo>
                    <a:lnTo>
                      <a:pt x="1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7" name="Freeform 225">
                <a:extLst>
                  <a:ext uri="{FF2B5EF4-FFF2-40B4-BE49-F238E27FC236}">
                    <a16:creationId xmlns:a16="http://schemas.microsoft.com/office/drawing/2014/main" id="{A7EF997E-D977-064F-975C-5512AF35F191}"/>
                  </a:ext>
                </a:extLst>
              </p:cNvPr>
              <p:cNvSpPr>
                <a:spLocks/>
              </p:cNvSpPr>
              <p:nvPr/>
            </p:nvSpPr>
            <p:spPr bwMode="auto">
              <a:xfrm>
                <a:off x="4524" y="1296"/>
                <a:ext cx="17" cy="53"/>
              </a:xfrm>
              <a:custGeom>
                <a:avLst/>
                <a:gdLst>
                  <a:gd name="T0" fmla="*/ 0 w 17"/>
                  <a:gd name="T1" fmla="*/ 0 h 53"/>
                  <a:gd name="T2" fmla="*/ 0 w 17"/>
                  <a:gd name="T3" fmla="*/ 0 h 53"/>
                  <a:gd name="T4" fmla="*/ 1 w 17"/>
                  <a:gd name="T5" fmla="*/ 8 h 53"/>
                  <a:gd name="T6" fmla="*/ 3 w 17"/>
                  <a:gd name="T7" fmla="*/ 14 h 53"/>
                  <a:gd name="T8" fmla="*/ 4 w 17"/>
                  <a:gd name="T9" fmla="*/ 20 h 53"/>
                  <a:gd name="T10" fmla="*/ 6 w 17"/>
                  <a:gd name="T11" fmla="*/ 26 h 53"/>
                  <a:gd name="T12" fmla="*/ 8 w 17"/>
                  <a:gd name="T13" fmla="*/ 31 h 53"/>
                  <a:gd name="T14" fmla="*/ 9 w 17"/>
                  <a:gd name="T15" fmla="*/ 37 h 53"/>
                  <a:gd name="T16" fmla="*/ 8 w 17"/>
                  <a:gd name="T17" fmla="*/ 43 h 53"/>
                  <a:gd name="T18" fmla="*/ 6 w 17"/>
                  <a:gd name="T19" fmla="*/ 51 h 53"/>
                  <a:gd name="T20" fmla="*/ 12 w 17"/>
                  <a:gd name="T21" fmla="*/ 52 h 53"/>
                  <a:gd name="T22" fmla="*/ 14 w 17"/>
                  <a:gd name="T23" fmla="*/ 43 h 53"/>
                  <a:gd name="T24" fmla="*/ 16 w 17"/>
                  <a:gd name="T25" fmla="*/ 37 h 53"/>
                  <a:gd name="T26" fmla="*/ 14 w 17"/>
                  <a:gd name="T27" fmla="*/ 31 h 53"/>
                  <a:gd name="T28" fmla="*/ 12 w 17"/>
                  <a:gd name="T29" fmla="*/ 25 h 53"/>
                  <a:gd name="T30" fmla="*/ 11 w 17"/>
                  <a:gd name="T31" fmla="*/ 19 h 53"/>
                  <a:gd name="T32" fmla="*/ 9 w 17"/>
                  <a:gd name="T33" fmla="*/ 13 h 53"/>
                  <a:gd name="T34" fmla="*/ 8 w 17"/>
                  <a:gd name="T35" fmla="*/ 7 h 53"/>
                  <a:gd name="T36" fmla="*/ 6 w 17"/>
                  <a:gd name="T37" fmla="*/ 0 h 53"/>
                  <a:gd name="T38" fmla="*/ 0 w 17"/>
                  <a:gd name="T39" fmla="*/ 0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3">
                    <a:moveTo>
                      <a:pt x="0" y="0"/>
                    </a:moveTo>
                    <a:lnTo>
                      <a:pt x="0" y="0"/>
                    </a:lnTo>
                    <a:lnTo>
                      <a:pt x="1" y="8"/>
                    </a:lnTo>
                    <a:lnTo>
                      <a:pt x="3" y="14"/>
                    </a:lnTo>
                    <a:lnTo>
                      <a:pt x="4" y="20"/>
                    </a:lnTo>
                    <a:lnTo>
                      <a:pt x="6" y="26"/>
                    </a:lnTo>
                    <a:lnTo>
                      <a:pt x="8" y="31"/>
                    </a:lnTo>
                    <a:lnTo>
                      <a:pt x="9" y="37"/>
                    </a:lnTo>
                    <a:lnTo>
                      <a:pt x="8" y="43"/>
                    </a:lnTo>
                    <a:lnTo>
                      <a:pt x="6" y="51"/>
                    </a:lnTo>
                    <a:lnTo>
                      <a:pt x="12" y="52"/>
                    </a:lnTo>
                    <a:lnTo>
                      <a:pt x="14" y="43"/>
                    </a:lnTo>
                    <a:lnTo>
                      <a:pt x="16" y="37"/>
                    </a:lnTo>
                    <a:lnTo>
                      <a:pt x="14" y="31"/>
                    </a:lnTo>
                    <a:lnTo>
                      <a:pt x="12" y="25"/>
                    </a:lnTo>
                    <a:lnTo>
                      <a:pt x="11" y="19"/>
                    </a:lnTo>
                    <a:lnTo>
                      <a:pt x="9" y="13"/>
                    </a:lnTo>
                    <a:lnTo>
                      <a:pt x="8" y="7"/>
                    </a:lnTo>
                    <a:lnTo>
                      <a:pt x="6"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8" name="Freeform 226">
                <a:extLst>
                  <a:ext uri="{FF2B5EF4-FFF2-40B4-BE49-F238E27FC236}">
                    <a16:creationId xmlns:a16="http://schemas.microsoft.com/office/drawing/2014/main" id="{88A59EAD-9BE2-A3B2-43C7-8D4BC4FA53B0}"/>
                  </a:ext>
                </a:extLst>
              </p:cNvPr>
              <p:cNvSpPr>
                <a:spLocks/>
              </p:cNvSpPr>
              <p:nvPr/>
            </p:nvSpPr>
            <p:spPr bwMode="auto">
              <a:xfrm>
                <a:off x="4524" y="1254"/>
                <a:ext cx="17" cy="43"/>
              </a:xfrm>
              <a:custGeom>
                <a:avLst/>
                <a:gdLst>
                  <a:gd name="T0" fmla="*/ 8 w 17"/>
                  <a:gd name="T1" fmla="*/ 1 h 43"/>
                  <a:gd name="T2" fmla="*/ 8 w 17"/>
                  <a:gd name="T3" fmla="*/ 1 h 43"/>
                  <a:gd name="T4" fmla="*/ 8 w 17"/>
                  <a:gd name="T5" fmla="*/ 5 h 43"/>
                  <a:gd name="T6" fmla="*/ 8 w 17"/>
                  <a:gd name="T7" fmla="*/ 10 h 43"/>
                  <a:gd name="T8" fmla="*/ 6 w 17"/>
                  <a:gd name="T9" fmla="*/ 16 h 43"/>
                  <a:gd name="T10" fmla="*/ 6 w 17"/>
                  <a:gd name="T11" fmla="*/ 22 h 43"/>
                  <a:gd name="T12" fmla="*/ 4 w 17"/>
                  <a:gd name="T13" fmla="*/ 27 h 43"/>
                  <a:gd name="T14" fmla="*/ 2 w 17"/>
                  <a:gd name="T15" fmla="*/ 33 h 43"/>
                  <a:gd name="T16" fmla="*/ 0 w 17"/>
                  <a:gd name="T17" fmla="*/ 38 h 43"/>
                  <a:gd name="T18" fmla="*/ 0 w 17"/>
                  <a:gd name="T19" fmla="*/ 42 h 43"/>
                  <a:gd name="T20" fmla="*/ 8 w 17"/>
                  <a:gd name="T21" fmla="*/ 42 h 43"/>
                  <a:gd name="T22" fmla="*/ 8 w 17"/>
                  <a:gd name="T23" fmla="*/ 38 h 43"/>
                  <a:gd name="T24" fmla="*/ 10 w 17"/>
                  <a:gd name="T25" fmla="*/ 34 h 43"/>
                  <a:gd name="T26" fmla="*/ 12 w 17"/>
                  <a:gd name="T27" fmla="*/ 28 h 43"/>
                  <a:gd name="T28" fmla="*/ 14 w 17"/>
                  <a:gd name="T29" fmla="*/ 22 h 43"/>
                  <a:gd name="T30" fmla="*/ 14 w 17"/>
                  <a:gd name="T31" fmla="*/ 16 h 43"/>
                  <a:gd name="T32" fmla="*/ 16 w 17"/>
                  <a:gd name="T33" fmla="*/ 10 h 43"/>
                  <a:gd name="T34" fmla="*/ 16 w 17"/>
                  <a:gd name="T35" fmla="*/ 5 h 43"/>
                  <a:gd name="T36" fmla="*/ 16 w 17"/>
                  <a:gd name="T37" fmla="*/ 0 h 43"/>
                  <a:gd name="T38" fmla="*/ 8 w 17"/>
                  <a:gd name="T39" fmla="*/ 1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43">
                    <a:moveTo>
                      <a:pt x="8" y="1"/>
                    </a:moveTo>
                    <a:lnTo>
                      <a:pt x="8" y="1"/>
                    </a:lnTo>
                    <a:lnTo>
                      <a:pt x="8" y="5"/>
                    </a:lnTo>
                    <a:lnTo>
                      <a:pt x="8" y="10"/>
                    </a:lnTo>
                    <a:lnTo>
                      <a:pt x="6" y="16"/>
                    </a:lnTo>
                    <a:lnTo>
                      <a:pt x="6" y="22"/>
                    </a:lnTo>
                    <a:lnTo>
                      <a:pt x="4" y="27"/>
                    </a:lnTo>
                    <a:lnTo>
                      <a:pt x="2" y="33"/>
                    </a:lnTo>
                    <a:lnTo>
                      <a:pt x="0" y="38"/>
                    </a:lnTo>
                    <a:lnTo>
                      <a:pt x="0" y="42"/>
                    </a:lnTo>
                    <a:lnTo>
                      <a:pt x="8" y="42"/>
                    </a:lnTo>
                    <a:lnTo>
                      <a:pt x="8" y="38"/>
                    </a:lnTo>
                    <a:lnTo>
                      <a:pt x="10" y="34"/>
                    </a:lnTo>
                    <a:lnTo>
                      <a:pt x="12" y="28"/>
                    </a:lnTo>
                    <a:lnTo>
                      <a:pt x="14" y="22"/>
                    </a:lnTo>
                    <a:lnTo>
                      <a:pt x="14" y="16"/>
                    </a:lnTo>
                    <a:lnTo>
                      <a:pt x="16" y="10"/>
                    </a:lnTo>
                    <a:lnTo>
                      <a:pt x="16" y="5"/>
                    </a:lnTo>
                    <a:lnTo>
                      <a:pt x="16" y="0"/>
                    </a:lnTo>
                    <a:lnTo>
                      <a:pt x="8"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9" name="Freeform 227">
                <a:extLst>
                  <a:ext uri="{FF2B5EF4-FFF2-40B4-BE49-F238E27FC236}">
                    <a16:creationId xmlns:a16="http://schemas.microsoft.com/office/drawing/2014/main" id="{115A2463-2224-3303-6797-A6FCB149E07A}"/>
                  </a:ext>
                </a:extLst>
              </p:cNvPr>
              <p:cNvSpPr>
                <a:spLocks/>
              </p:cNvSpPr>
              <p:nvPr/>
            </p:nvSpPr>
            <p:spPr bwMode="auto">
              <a:xfrm>
                <a:off x="4504" y="1173"/>
                <a:ext cx="29" cy="83"/>
              </a:xfrm>
              <a:custGeom>
                <a:avLst/>
                <a:gdLst>
                  <a:gd name="T0" fmla="*/ 0 w 29"/>
                  <a:gd name="T1" fmla="*/ 2 h 83"/>
                  <a:gd name="T2" fmla="*/ 0 w 29"/>
                  <a:gd name="T3" fmla="*/ 2 h 83"/>
                  <a:gd name="T4" fmla="*/ 2 w 29"/>
                  <a:gd name="T5" fmla="*/ 7 h 83"/>
                  <a:gd name="T6" fmla="*/ 4 w 29"/>
                  <a:gd name="T7" fmla="*/ 12 h 83"/>
                  <a:gd name="T8" fmla="*/ 6 w 29"/>
                  <a:gd name="T9" fmla="*/ 17 h 83"/>
                  <a:gd name="T10" fmla="*/ 8 w 29"/>
                  <a:gd name="T11" fmla="*/ 22 h 83"/>
                  <a:gd name="T12" fmla="*/ 10 w 29"/>
                  <a:gd name="T13" fmla="*/ 27 h 83"/>
                  <a:gd name="T14" fmla="*/ 11 w 29"/>
                  <a:gd name="T15" fmla="*/ 32 h 83"/>
                  <a:gd name="T16" fmla="*/ 13 w 29"/>
                  <a:gd name="T17" fmla="*/ 37 h 83"/>
                  <a:gd name="T18" fmla="*/ 15 w 29"/>
                  <a:gd name="T19" fmla="*/ 42 h 83"/>
                  <a:gd name="T20" fmla="*/ 16 w 29"/>
                  <a:gd name="T21" fmla="*/ 48 h 83"/>
                  <a:gd name="T22" fmla="*/ 18 w 29"/>
                  <a:gd name="T23" fmla="*/ 52 h 83"/>
                  <a:gd name="T24" fmla="*/ 19 w 29"/>
                  <a:gd name="T25" fmla="*/ 58 h 83"/>
                  <a:gd name="T26" fmla="*/ 20 w 29"/>
                  <a:gd name="T27" fmla="*/ 62 h 83"/>
                  <a:gd name="T28" fmla="*/ 21 w 29"/>
                  <a:gd name="T29" fmla="*/ 67 h 83"/>
                  <a:gd name="T30" fmla="*/ 22 w 29"/>
                  <a:gd name="T31" fmla="*/ 72 h 83"/>
                  <a:gd name="T32" fmla="*/ 23 w 29"/>
                  <a:gd name="T33" fmla="*/ 77 h 83"/>
                  <a:gd name="T34" fmla="*/ 24 w 29"/>
                  <a:gd name="T35" fmla="*/ 82 h 83"/>
                  <a:gd name="T36" fmla="*/ 28 w 29"/>
                  <a:gd name="T37" fmla="*/ 81 h 83"/>
                  <a:gd name="T38" fmla="*/ 27 w 29"/>
                  <a:gd name="T39" fmla="*/ 76 h 83"/>
                  <a:gd name="T40" fmla="*/ 26 w 29"/>
                  <a:gd name="T41" fmla="*/ 71 h 83"/>
                  <a:gd name="T42" fmla="*/ 25 w 29"/>
                  <a:gd name="T43" fmla="*/ 66 h 83"/>
                  <a:gd name="T44" fmla="*/ 24 w 29"/>
                  <a:gd name="T45" fmla="*/ 61 h 83"/>
                  <a:gd name="T46" fmla="*/ 23 w 29"/>
                  <a:gd name="T47" fmla="*/ 56 h 83"/>
                  <a:gd name="T48" fmla="*/ 21 w 29"/>
                  <a:gd name="T49" fmla="*/ 51 h 83"/>
                  <a:gd name="T50" fmla="*/ 20 w 29"/>
                  <a:gd name="T51" fmla="*/ 47 h 83"/>
                  <a:gd name="T52" fmla="*/ 18 w 29"/>
                  <a:gd name="T53" fmla="*/ 41 h 83"/>
                  <a:gd name="T54" fmla="*/ 17 w 29"/>
                  <a:gd name="T55" fmla="*/ 37 h 83"/>
                  <a:gd name="T56" fmla="*/ 15 w 29"/>
                  <a:gd name="T57" fmla="*/ 31 h 83"/>
                  <a:gd name="T58" fmla="*/ 14 w 29"/>
                  <a:gd name="T59" fmla="*/ 26 h 83"/>
                  <a:gd name="T60" fmla="*/ 12 w 29"/>
                  <a:gd name="T61" fmla="*/ 21 h 83"/>
                  <a:gd name="T62" fmla="*/ 10 w 29"/>
                  <a:gd name="T63" fmla="*/ 16 h 83"/>
                  <a:gd name="T64" fmla="*/ 8 w 29"/>
                  <a:gd name="T65" fmla="*/ 10 h 83"/>
                  <a:gd name="T66" fmla="*/ 6 w 29"/>
                  <a:gd name="T67" fmla="*/ 5 h 83"/>
                  <a:gd name="T68" fmla="*/ 4 w 29"/>
                  <a:gd name="T69" fmla="*/ 0 h 83"/>
                  <a:gd name="T70" fmla="*/ 4 w 29"/>
                  <a:gd name="T71" fmla="*/ 1 h 83"/>
                  <a:gd name="T72" fmla="*/ 0 w 29"/>
                  <a:gd name="T73" fmla="*/ 2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83">
                    <a:moveTo>
                      <a:pt x="0" y="2"/>
                    </a:moveTo>
                    <a:lnTo>
                      <a:pt x="0" y="2"/>
                    </a:lnTo>
                    <a:lnTo>
                      <a:pt x="2" y="7"/>
                    </a:lnTo>
                    <a:lnTo>
                      <a:pt x="4" y="12"/>
                    </a:lnTo>
                    <a:lnTo>
                      <a:pt x="6" y="17"/>
                    </a:lnTo>
                    <a:lnTo>
                      <a:pt x="8" y="22"/>
                    </a:lnTo>
                    <a:lnTo>
                      <a:pt x="10" y="27"/>
                    </a:lnTo>
                    <a:lnTo>
                      <a:pt x="11" y="32"/>
                    </a:lnTo>
                    <a:lnTo>
                      <a:pt x="13" y="37"/>
                    </a:lnTo>
                    <a:lnTo>
                      <a:pt x="15" y="42"/>
                    </a:lnTo>
                    <a:lnTo>
                      <a:pt x="16" y="48"/>
                    </a:lnTo>
                    <a:lnTo>
                      <a:pt x="18" y="52"/>
                    </a:lnTo>
                    <a:lnTo>
                      <a:pt x="19" y="58"/>
                    </a:lnTo>
                    <a:lnTo>
                      <a:pt x="20" y="62"/>
                    </a:lnTo>
                    <a:lnTo>
                      <a:pt x="21" y="67"/>
                    </a:lnTo>
                    <a:lnTo>
                      <a:pt x="22" y="72"/>
                    </a:lnTo>
                    <a:lnTo>
                      <a:pt x="23" y="77"/>
                    </a:lnTo>
                    <a:lnTo>
                      <a:pt x="24" y="82"/>
                    </a:lnTo>
                    <a:lnTo>
                      <a:pt x="28" y="81"/>
                    </a:lnTo>
                    <a:lnTo>
                      <a:pt x="27" y="76"/>
                    </a:lnTo>
                    <a:lnTo>
                      <a:pt x="26" y="71"/>
                    </a:lnTo>
                    <a:lnTo>
                      <a:pt x="25" y="66"/>
                    </a:lnTo>
                    <a:lnTo>
                      <a:pt x="24" y="61"/>
                    </a:lnTo>
                    <a:lnTo>
                      <a:pt x="23" y="56"/>
                    </a:lnTo>
                    <a:lnTo>
                      <a:pt x="21" y="51"/>
                    </a:lnTo>
                    <a:lnTo>
                      <a:pt x="20" y="47"/>
                    </a:lnTo>
                    <a:lnTo>
                      <a:pt x="18" y="41"/>
                    </a:lnTo>
                    <a:lnTo>
                      <a:pt x="17" y="37"/>
                    </a:lnTo>
                    <a:lnTo>
                      <a:pt x="15" y="31"/>
                    </a:lnTo>
                    <a:lnTo>
                      <a:pt x="14" y="26"/>
                    </a:lnTo>
                    <a:lnTo>
                      <a:pt x="12" y="21"/>
                    </a:lnTo>
                    <a:lnTo>
                      <a:pt x="10" y="16"/>
                    </a:lnTo>
                    <a:lnTo>
                      <a:pt x="8" y="10"/>
                    </a:lnTo>
                    <a:lnTo>
                      <a:pt x="6" y="5"/>
                    </a:lnTo>
                    <a:lnTo>
                      <a:pt x="4" y="0"/>
                    </a:lnTo>
                    <a:lnTo>
                      <a:pt x="4" y="1"/>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0" name="Freeform 228">
                <a:extLst>
                  <a:ext uri="{FF2B5EF4-FFF2-40B4-BE49-F238E27FC236}">
                    <a16:creationId xmlns:a16="http://schemas.microsoft.com/office/drawing/2014/main" id="{2086ED8A-423B-A204-D38B-83407764697E}"/>
                  </a:ext>
                </a:extLst>
              </p:cNvPr>
              <p:cNvSpPr>
                <a:spLocks/>
              </p:cNvSpPr>
              <p:nvPr/>
            </p:nvSpPr>
            <p:spPr bwMode="auto">
              <a:xfrm>
                <a:off x="4421" y="1146"/>
                <a:ext cx="88" cy="30"/>
              </a:xfrm>
              <a:custGeom>
                <a:avLst/>
                <a:gdLst>
                  <a:gd name="T0" fmla="*/ 5 w 88"/>
                  <a:gd name="T1" fmla="*/ 3 h 30"/>
                  <a:gd name="T2" fmla="*/ 2 w 88"/>
                  <a:gd name="T3" fmla="*/ 6 h 30"/>
                  <a:gd name="T4" fmla="*/ 8 w 88"/>
                  <a:gd name="T5" fmla="*/ 8 h 30"/>
                  <a:gd name="T6" fmla="*/ 14 w 88"/>
                  <a:gd name="T7" fmla="*/ 10 h 30"/>
                  <a:gd name="T8" fmla="*/ 20 w 88"/>
                  <a:gd name="T9" fmla="*/ 12 h 30"/>
                  <a:gd name="T10" fmla="*/ 27 w 88"/>
                  <a:gd name="T11" fmla="*/ 14 h 30"/>
                  <a:gd name="T12" fmla="*/ 33 w 88"/>
                  <a:gd name="T13" fmla="*/ 15 h 30"/>
                  <a:gd name="T14" fmla="*/ 40 w 88"/>
                  <a:gd name="T15" fmla="*/ 17 h 30"/>
                  <a:gd name="T16" fmla="*/ 46 w 88"/>
                  <a:gd name="T17" fmla="*/ 18 h 30"/>
                  <a:gd name="T18" fmla="*/ 52 w 88"/>
                  <a:gd name="T19" fmla="*/ 19 h 30"/>
                  <a:gd name="T20" fmla="*/ 58 w 88"/>
                  <a:gd name="T21" fmla="*/ 20 h 30"/>
                  <a:gd name="T22" fmla="*/ 64 w 88"/>
                  <a:gd name="T23" fmla="*/ 21 h 30"/>
                  <a:gd name="T24" fmla="*/ 69 w 88"/>
                  <a:gd name="T25" fmla="*/ 22 h 30"/>
                  <a:gd name="T26" fmla="*/ 74 w 88"/>
                  <a:gd name="T27" fmla="*/ 24 h 30"/>
                  <a:gd name="T28" fmla="*/ 77 w 88"/>
                  <a:gd name="T29" fmla="*/ 25 h 30"/>
                  <a:gd name="T30" fmla="*/ 80 w 88"/>
                  <a:gd name="T31" fmla="*/ 26 h 30"/>
                  <a:gd name="T32" fmla="*/ 82 w 88"/>
                  <a:gd name="T33" fmla="*/ 28 h 30"/>
                  <a:gd name="T34" fmla="*/ 83 w 88"/>
                  <a:gd name="T35" fmla="*/ 29 h 30"/>
                  <a:gd name="T36" fmla="*/ 87 w 88"/>
                  <a:gd name="T37" fmla="*/ 28 h 30"/>
                  <a:gd name="T38" fmla="*/ 85 w 88"/>
                  <a:gd name="T39" fmla="*/ 25 h 30"/>
                  <a:gd name="T40" fmla="*/ 82 w 88"/>
                  <a:gd name="T41" fmla="*/ 23 h 30"/>
                  <a:gd name="T42" fmla="*/ 79 w 88"/>
                  <a:gd name="T43" fmla="*/ 21 h 30"/>
                  <a:gd name="T44" fmla="*/ 75 w 88"/>
                  <a:gd name="T45" fmla="*/ 20 h 30"/>
                  <a:gd name="T46" fmla="*/ 70 w 88"/>
                  <a:gd name="T47" fmla="*/ 19 h 30"/>
                  <a:gd name="T48" fmla="*/ 65 w 88"/>
                  <a:gd name="T49" fmla="*/ 17 h 30"/>
                  <a:gd name="T50" fmla="*/ 59 w 88"/>
                  <a:gd name="T51" fmla="*/ 16 h 30"/>
                  <a:gd name="T52" fmla="*/ 54 w 88"/>
                  <a:gd name="T53" fmla="*/ 15 h 30"/>
                  <a:gd name="T54" fmla="*/ 47 w 88"/>
                  <a:gd name="T55" fmla="*/ 14 h 30"/>
                  <a:gd name="T56" fmla="*/ 40 w 88"/>
                  <a:gd name="T57" fmla="*/ 13 h 30"/>
                  <a:gd name="T58" fmla="*/ 34 w 88"/>
                  <a:gd name="T59" fmla="*/ 12 h 30"/>
                  <a:gd name="T60" fmla="*/ 28 w 88"/>
                  <a:gd name="T61" fmla="*/ 10 h 30"/>
                  <a:gd name="T62" fmla="*/ 21 w 88"/>
                  <a:gd name="T63" fmla="*/ 9 h 30"/>
                  <a:gd name="T64" fmla="*/ 15 w 88"/>
                  <a:gd name="T65" fmla="*/ 7 h 30"/>
                  <a:gd name="T66" fmla="*/ 10 w 88"/>
                  <a:gd name="T67" fmla="*/ 4 h 30"/>
                  <a:gd name="T68" fmla="*/ 4 w 88"/>
                  <a:gd name="T69" fmla="*/ 2 h 30"/>
                  <a:gd name="T70" fmla="*/ 1 w 88"/>
                  <a:gd name="T71" fmla="*/ 4 h 30"/>
                  <a:gd name="T72" fmla="*/ 4 w 88"/>
                  <a:gd name="T73" fmla="*/ 2 h 30"/>
                  <a:gd name="T74" fmla="*/ 0 w 88"/>
                  <a:gd name="T75" fmla="*/ 0 h 30"/>
                  <a:gd name="T76" fmla="*/ 1 w 88"/>
                  <a:gd name="T77" fmla="*/ 4 h 30"/>
                  <a:gd name="T78" fmla="*/ 5 w 88"/>
                  <a:gd name="T79" fmla="*/ 3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8" h="30">
                    <a:moveTo>
                      <a:pt x="5" y="3"/>
                    </a:moveTo>
                    <a:lnTo>
                      <a:pt x="2" y="6"/>
                    </a:lnTo>
                    <a:lnTo>
                      <a:pt x="8" y="8"/>
                    </a:lnTo>
                    <a:lnTo>
                      <a:pt x="14" y="10"/>
                    </a:lnTo>
                    <a:lnTo>
                      <a:pt x="20" y="12"/>
                    </a:lnTo>
                    <a:lnTo>
                      <a:pt x="27" y="14"/>
                    </a:lnTo>
                    <a:lnTo>
                      <a:pt x="33" y="15"/>
                    </a:lnTo>
                    <a:lnTo>
                      <a:pt x="40" y="17"/>
                    </a:lnTo>
                    <a:lnTo>
                      <a:pt x="46" y="18"/>
                    </a:lnTo>
                    <a:lnTo>
                      <a:pt x="52" y="19"/>
                    </a:lnTo>
                    <a:lnTo>
                      <a:pt x="58" y="20"/>
                    </a:lnTo>
                    <a:lnTo>
                      <a:pt x="64" y="21"/>
                    </a:lnTo>
                    <a:lnTo>
                      <a:pt x="69" y="22"/>
                    </a:lnTo>
                    <a:lnTo>
                      <a:pt x="74" y="24"/>
                    </a:lnTo>
                    <a:lnTo>
                      <a:pt x="77" y="25"/>
                    </a:lnTo>
                    <a:lnTo>
                      <a:pt x="80" y="26"/>
                    </a:lnTo>
                    <a:lnTo>
                      <a:pt x="82" y="28"/>
                    </a:lnTo>
                    <a:lnTo>
                      <a:pt x="83" y="29"/>
                    </a:lnTo>
                    <a:lnTo>
                      <a:pt x="87" y="28"/>
                    </a:lnTo>
                    <a:lnTo>
                      <a:pt x="85" y="25"/>
                    </a:lnTo>
                    <a:lnTo>
                      <a:pt x="82" y="23"/>
                    </a:lnTo>
                    <a:lnTo>
                      <a:pt x="79" y="21"/>
                    </a:lnTo>
                    <a:lnTo>
                      <a:pt x="75" y="20"/>
                    </a:lnTo>
                    <a:lnTo>
                      <a:pt x="70" y="19"/>
                    </a:lnTo>
                    <a:lnTo>
                      <a:pt x="65" y="17"/>
                    </a:lnTo>
                    <a:lnTo>
                      <a:pt x="59" y="16"/>
                    </a:lnTo>
                    <a:lnTo>
                      <a:pt x="54" y="15"/>
                    </a:lnTo>
                    <a:lnTo>
                      <a:pt x="47" y="14"/>
                    </a:lnTo>
                    <a:lnTo>
                      <a:pt x="40" y="13"/>
                    </a:lnTo>
                    <a:lnTo>
                      <a:pt x="34" y="12"/>
                    </a:lnTo>
                    <a:lnTo>
                      <a:pt x="28" y="10"/>
                    </a:lnTo>
                    <a:lnTo>
                      <a:pt x="21" y="9"/>
                    </a:lnTo>
                    <a:lnTo>
                      <a:pt x="15" y="7"/>
                    </a:lnTo>
                    <a:lnTo>
                      <a:pt x="10" y="4"/>
                    </a:lnTo>
                    <a:lnTo>
                      <a:pt x="4" y="2"/>
                    </a:lnTo>
                    <a:lnTo>
                      <a:pt x="1" y="4"/>
                    </a:lnTo>
                    <a:lnTo>
                      <a:pt x="4" y="2"/>
                    </a:lnTo>
                    <a:lnTo>
                      <a:pt x="0" y="0"/>
                    </a:lnTo>
                    <a:lnTo>
                      <a:pt x="1" y="4"/>
                    </a:lnTo>
                    <a:lnTo>
                      <a:pt x="5"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1" name="Freeform 229">
                <a:extLst>
                  <a:ext uri="{FF2B5EF4-FFF2-40B4-BE49-F238E27FC236}">
                    <a16:creationId xmlns:a16="http://schemas.microsoft.com/office/drawing/2014/main" id="{0397234A-BEA9-C80B-7B1F-61E50CB25861}"/>
                  </a:ext>
                </a:extLst>
              </p:cNvPr>
              <p:cNvSpPr>
                <a:spLocks/>
              </p:cNvSpPr>
              <p:nvPr/>
            </p:nvSpPr>
            <p:spPr bwMode="auto">
              <a:xfrm>
                <a:off x="4422" y="1149"/>
                <a:ext cx="32" cy="25"/>
              </a:xfrm>
              <a:custGeom>
                <a:avLst/>
                <a:gdLst>
                  <a:gd name="T0" fmla="*/ 31 w 32"/>
                  <a:gd name="T1" fmla="*/ 24 h 25"/>
                  <a:gd name="T2" fmla="*/ 31 w 32"/>
                  <a:gd name="T3" fmla="*/ 21 h 25"/>
                  <a:gd name="T4" fmla="*/ 27 w 32"/>
                  <a:gd name="T5" fmla="*/ 19 h 25"/>
                  <a:gd name="T6" fmla="*/ 22 w 32"/>
                  <a:gd name="T7" fmla="*/ 17 h 25"/>
                  <a:gd name="T8" fmla="*/ 18 w 32"/>
                  <a:gd name="T9" fmla="*/ 16 h 25"/>
                  <a:gd name="T10" fmla="*/ 14 w 32"/>
                  <a:gd name="T11" fmla="*/ 14 h 25"/>
                  <a:gd name="T12" fmla="*/ 11 w 32"/>
                  <a:gd name="T13" fmla="*/ 11 h 25"/>
                  <a:gd name="T14" fmla="*/ 7 w 32"/>
                  <a:gd name="T15" fmla="*/ 9 h 25"/>
                  <a:gd name="T16" fmla="*/ 6 w 32"/>
                  <a:gd name="T17" fmla="*/ 4 h 25"/>
                  <a:gd name="T18" fmla="*/ 4 w 32"/>
                  <a:gd name="T19" fmla="*/ 0 h 25"/>
                  <a:gd name="T20" fmla="*/ 0 w 32"/>
                  <a:gd name="T21" fmla="*/ 1 h 25"/>
                  <a:gd name="T22" fmla="*/ 2 w 32"/>
                  <a:gd name="T23" fmla="*/ 6 h 25"/>
                  <a:gd name="T24" fmla="*/ 5 w 32"/>
                  <a:gd name="T25" fmla="*/ 11 h 25"/>
                  <a:gd name="T26" fmla="*/ 8 w 32"/>
                  <a:gd name="T27" fmla="*/ 14 h 25"/>
                  <a:gd name="T28" fmla="*/ 12 w 32"/>
                  <a:gd name="T29" fmla="*/ 17 h 25"/>
                  <a:gd name="T30" fmla="*/ 16 w 32"/>
                  <a:gd name="T31" fmla="*/ 19 h 25"/>
                  <a:gd name="T32" fmla="*/ 21 w 32"/>
                  <a:gd name="T33" fmla="*/ 21 h 25"/>
                  <a:gd name="T34" fmla="*/ 26 w 32"/>
                  <a:gd name="T35" fmla="*/ 23 h 25"/>
                  <a:gd name="T36" fmla="*/ 31 w 32"/>
                  <a:gd name="T37" fmla="*/ 24 h 25"/>
                  <a:gd name="T38" fmla="*/ 31 w 32"/>
                  <a:gd name="T39" fmla="*/ 21 h 25"/>
                  <a:gd name="T40" fmla="*/ 31 w 32"/>
                  <a:gd name="T41" fmla="*/ 2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1" y="24"/>
                    </a:moveTo>
                    <a:lnTo>
                      <a:pt x="31" y="21"/>
                    </a:lnTo>
                    <a:lnTo>
                      <a:pt x="27" y="19"/>
                    </a:lnTo>
                    <a:lnTo>
                      <a:pt x="22" y="17"/>
                    </a:lnTo>
                    <a:lnTo>
                      <a:pt x="18" y="16"/>
                    </a:lnTo>
                    <a:lnTo>
                      <a:pt x="14" y="14"/>
                    </a:lnTo>
                    <a:lnTo>
                      <a:pt x="11" y="11"/>
                    </a:lnTo>
                    <a:lnTo>
                      <a:pt x="7" y="9"/>
                    </a:lnTo>
                    <a:lnTo>
                      <a:pt x="6" y="4"/>
                    </a:lnTo>
                    <a:lnTo>
                      <a:pt x="4" y="0"/>
                    </a:lnTo>
                    <a:lnTo>
                      <a:pt x="0" y="1"/>
                    </a:lnTo>
                    <a:lnTo>
                      <a:pt x="2" y="6"/>
                    </a:lnTo>
                    <a:lnTo>
                      <a:pt x="5" y="11"/>
                    </a:lnTo>
                    <a:lnTo>
                      <a:pt x="8" y="14"/>
                    </a:lnTo>
                    <a:lnTo>
                      <a:pt x="12" y="17"/>
                    </a:lnTo>
                    <a:lnTo>
                      <a:pt x="16" y="19"/>
                    </a:lnTo>
                    <a:lnTo>
                      <a:pt x="21" y="21"/>
                    </a:lnTo>
                    <a:lnTo>
                      <a:pt x="26" y="23"/>
                    </a:lnTo>
                    <a:lnTo>
                      <a:pt x="31" y="24"/>
                    </a:lnTo>
                    <a:lnTo>
                      <a:pt x="31" y="21"/>
                    </a:lnTo>
                    <a:lnTo>
                      <a:pt x="31" y="2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2" name="Freeform 230">
                <a:extLst>
                  <a:ext uri="{FF2B5EF4-FFF2-40B4-BE49-F238E27FC236}">
                    <a16:creationId xmlns:a16="http://schemas.microsoft.com/office/drawing/2014/main" id="{8F6CA2EF-4DE1-25F9-557D-F8204F343381}"/>
                  </a:ext>
                </a:extLst>
              </p:cNvPr>
              <p:cNvSpPr>
                <a:spLocks/>
              </p:cNvSpPr>
              <p:nvPr/>
            </p:nvSpPr>
            <p:spPr bwMode="auto">
              <a:xfrm>
                <a:off x="4304" y="1074"/>
                <a:ext cx="150" cy="100"/>
              </a:xfrm>
              <a:custGeom>
                <a:avLst/>
                <a:gdLst>
                  <a:gd name="T0" fmla="*/ 0 w 150"/>
                  <a:gd name="T1" fmla="*/ 3 h 100"/>
                  <a:gd name="T2" fmla="*/ 0 w 150"/>
                  <a:gd name="T3" fmla="*/ 3 h 100"/>
                  <a:gd name="T4" fmla="*/ 7 w 150"/>
                  <a:gd name="T5" fmla="*/ 11 h 100"/>
                  <a:gd name="T6" fmla="*/ 15 w 150"/>
                  <a:gd name="T7" fmla="*/ 20 h 100"/>
                  <a:gd name="T8" fmla="*/ 22 w 150"/>
                  <a:gd name="T9" fmla="*/ 28 h 100"/>
                  <a:gd name="T10" fmla="*/ 30 w 150"/>
                  <a:gd name="T11" fmla="*/ 36 h 100"/>
                  <a:gd name="T12" fmla="*/ 38 w 150"/>
                  <a:gd name="T13" fmla="*/ 43 h 100"/>
                  <a:gd name="T14" fmla="*/ 47 w 150"/>
                  <a:gd name="T15" fmla="*/ 51 h 100"/>
                  <a:gd name="T16" fmla="*/ 55 w 150"/>
                  <a:gd name="T17" fmla="*/ 58 h 100"/>
                  <a:gd name="T18" fmla="*/ 64 w 150"/>
                  <a:gd name="T19" fmla="*/ 65 h 100"/>
                  <a:gd name="T20" fmla="*/ 73 w 150"/>
                  <a:gd name="T21" fmla="*/ 72 h 100"/>
                  <a:gd name="T22" fmla="*/ 83 w 150"/>
                  <a:gd name="T23" fmla="*/ 78 h 100"/>
                  <a:gd name="T24" fmla="*/ 93 w 150"/>
                  <a:gd name="T25" fmla="*/ 84 h 100"/>
                  <a:gd name="T26" fmla="*/ 103 w 150"/>
                  <a:gd name="T27" fmla="*/ 88 h 100"/>
                  <a:gd name="T28" fmla="*/ 114 w 150"/>
                  <a:gd name="T29" fmla="*/ 92 h 100"/>
                  <a:gd name="T30" fmla="*/ 125 w 150"/>
                  <a:gd name="T31" fmla="*/ 96 h 100"/>
                  <a:gd name="T32" fmla="*/ 137 w 150"/>
                  <a:gd name="T33" fmla="*/ 98 h 100"/>
                  <a:gd name="T34" fmla="*/ 149 w 150"/>
                  <a:gd name="T35" fmla="*/ 99 h 100"/>
                  <a:gd name="T36" fmla="*/ 149 w 150"/>
                  <a:gd name="T37" fmla="*/ 96 h 100"/>
                  <a:gd name="T38" fmla="*/ 137 w 150"/>
                  <a:gd name="T39" fmla="*/ 94 h 100"/>
                  <a:gd name="T40" fmla="*/ 126 w 150"/>
                  <a:gd name="T41" fmla="*/ 92 h 100"/>
                  <a:gd name="T42" fmla="*/ 115 w 150"/>
                  <a:gd name="T43" fmla="*/ 88 h 100"/>
                  <a:gd name="T44" fmla="*/ 105 w 150"/>
                  <a:gd name="T45" fmla="*/ 84 h 100"/>
                  <a:gd name="T46" fmla="*/ 95 w 150"/>
                  <a:gd name="T47" fmla="*/ 80 h 100"/>
                  <a:gd name="T48" fmla="*/ 85 w 150"/>
                  <a:gd name="T49" fmla="*/ 75 h 100"/>
                  <a:gd name="T50" fmla="*/ 75 w 150"/>
                  <a:gd name="T51" fmla="*/ 69 h 100"/>
                  <a:gd name="T52" fmla="*/ 66 w 150"/>
                  <a:gd name="T53" fmla="*/ 62 h 100"/>
                  <a:gd name="T54" fmla="*/ 58 w 150"/>
                  <a:gd name="T55" fmla="*/ 55 h 100"/>
                  <a:gd name="T56" fmla="*/ 49 w 150"/>
                  <a:gd name="T57" fmla="*/ 48 h 100"/>
                  <a:gd name="T58" fmla="*/ 41 w 150"/>
                  <a:gd name="T59" fmla="*/ 40 h 100"/>
                  <a:gd name="T60" fmla="*/ 33 w 150"/>
                  <a:gd name="T61" fmla="*/ 33 h 100"/>
                  <a:gd name="T62" fmla="*/ 25 w 150"/>
                  <a:gd name="T63" fmla="*/ 25 h 100"/>
                  <a:gd name="T64" fmla="*/ 17 w 150"/>
                  <a:gd name="T65" fmla="*/ 16 h 100"/>
                  <a:gd name="T66" fmla="*/ 10 w 150"/>
                  <a:gd name="T67" fmla="*/ 8 h 100"/>
                  <a:gd name="T68" fmla="*/ 3 w 150"/>
                  <a:gd name="T69" fmla="*/ 0 h 100"/>
                  <a:gd name="T70" fmla="*/ 3 w 150"/>
                  <a:gd name="T71" fmla="*/ 1 h 100"/>
                  <a:gd name="T72" fmla="*/ 0 w 150"/>
                  <a:gd name="T73" fmla="*/ 3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100">
                    <a:moveTo>
                      <a:pt x="0" y="3"/>
                    </a:moveTo>
                    <a:lnTo>
                      <a:pt x="0" y="3"/>
                    </a:lnTo>
                    <a:lnTo>
                      <a:pt x="7" y="11"/>
                    </a:lnTo>
                    <a:lnTo>
                      <a:pt x="15" y="20"/>
                    </a:lnTo>
                    <a:lnTo>
                      <a:pt x="22" y="28"/>
                    </a:lnTo>
                    <a:lnTo>
                      <a:pt x="30" y="36"/>
                    </a:lnTo>
                    <a:lnTo>
                      <a:pt x="38" y="43"/>
                    </a:lnTo>
                    <a:lnTo>
                      <a:pt x="47" y="51"/>
                    </a:lnTo>
                    <a:lnTo>
                      <a:pt x="55" y="58"/>
                    </a:lnTo>
                    <a:lnTo>
                      <a:pt x="64" y="65"/>
                    </a:lnTo>
                    <a:lnTo>
                      <a:pt x="73" y="72"/>
                    </a:lnTo>
                    <a:lnTo>
                      <a:pt x="83" y="78"/>
                    </a:lnTo>
                    <a:lnTo>
                      <a:pt x="93" y="84"/>
                    </a:lnTo>
                    <a:lnTo>
                      <a:pt x="103" y="88"/>
                    </a:lnTo>
                    <a:lnTo>
                      <a:pt x="114" y="92"/>
                    </a:lnTo>
                    <a:lnTo>
                      <a:pt x="125" y="96"/>
                    </a:lnTo>
                    <a:lnTo>
                      <a:pt x="137" y="98"/>
                    </a:lnTo>
                    <a:lnTo>
                      <a:pt x="149" y="99"/>
                    </a:lnTo>
                    <a:lnTo>
                      <a:pt x="149" y="96"/>
                    </a:lnTo>
                    <a:lnTo>
                      <a:pt x="137" y="94"/>
                    </a:lnTo>
                    <a:lnTo>
                      <a:pt x="126" y="92"/>
                    </a:lnTo>
                    <a:lnTo>
                      <a:pt x="115" y="88"/>
                    </a:lnTo>
                    <a:lnTo>
                      <a:pt x="105" y="84"/>
                    </a:lnTo>
                    <a:lnTo>
                      <a:pt x="95" y="80"/>
                    </a:lnTo>
                    <a:lnTo>
                      <a:pt x="85" y="75"/>
                    </a:lnTo>
                    <a:lnTo>
                      <a:pt x="75" y="69"/>
                    </a:lnTo>
                    <a:lnTo>
                      <a:pt x="66" y="62"/>
                    </a:lnTo>
                    <a:lnTo>
                      <a:pt x="58" y="55"/>
                    </a:lnTo>
                    <a:lnTo>
                      <a:pt x="49" y="48"/>
                    </a:lnTo>
                    <a:lnTo>
                      <a:pt x="41" y="40"/>
                    </a:lnTo>
                    <a:lnTo>
                      <a:pt x="33" y="33"/>
                    </a:lnTo>
                    <a:lnTo>
                      <a:pt x="25" y="25"/>
                    </a:lnTo>
                    <a:lnTo>
                      <a:pt x="17" y="16"/>
                    </a:lnTo>
                    <a:lnTo>
                      <a:pt x="10" y="8"/>
                    </a:lnTo>
                    <a:lnTo>
                      <a:pt x="3" y="0"/>
                    </a:lnTo>
                    <a:lnTo>
                      <a:pt x="3" y="1"/>
                    </a:lnTo>
                    <a:lnTo>
                      <a:pt x="0" y="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3" name="Freeform 231">
                <a:extLst>
                  <a:ext uri="{FF2B5EF4-FFF2-40B4-BE49-F238E27FC236}">
                    <a16:creationId xmlns:a16="http://schemas.microsoft.com/office/drawing/2014/main" id="{E25AA4FF-4EA9-1CF7-0FF9-8438A49A050A}"/>
                  </a:ext>
                </a:extLst>
              </p:cNvPr>
              <p:cNvSpPr>
                <a:spLocks/>
              </p:cNvSpPr>
              <p:nvPr/>
            </p:nvSpPr>
            <p:spPr bwMode="auto">
              <a:xfrm>
                <a:off x="4279" y="1043"/>
                <a:ext cx="29" cy="35"/>
              </a:xfrm>
              <a:custGeom>
                <a:avLst/>
                <a:gdLst>
                  <a:gd name="T0" fmla="*/ 1 w 29"/>
                  <a:gd name="T1" fmla="*/ 0 h 35"/>
                  <a:gd name="T2" fmla="*/ 1 w 29"/>
                  <a:gd name="T3" fmla="*/ 2 h 35"/>
                  <a:gd name="T4" fmla="*/ 25 w 29"/>
                  <a:gd name="T5" fmla="*/ 34 h 35"/>
                  <a:gd name="T6" fmla="*/ 28 w 29"/>
                  <a:gd name="T7" fmla="*/ 32 h 35"/>
                  <a:gd name="T8" fmla="*/ 3 w 29"/>
                  <a:gd name="T9" fmla="*/ 0 h 35"/>
                  <a:gd name="T10" fmla="*/ 3 w 29"/>
                  <a:gd name="T11" fmla="*/ 2 h 35"/>
                  <a:gd name="T12" fmla="*/ 1 w 29"/>
                  <a:gd name="T13" fmla="*/ 0 h 35"/>
                  <a:gd name="T14" fmla="*/ 0 w 29"/>
                  <a:gd name="T15" fmla="*/ 1 h 35"/>
                  <a:gd name="T16" fmla="*/ 1 w 29"/>
                  <a:gd name="T17" fmla="*/ 2 h 35"/>
                  <a:gd name="T18" fmla="*/ 1 w 29"/>
                  <a:gd name="T19" fmla="*/ 0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35">
                    <a:moveTo>
                      <a:pt x="1" y="0"/>
                    </a:moveTo>
                    <a:lnTo>
                      <a:pt x="1" y="2"/>
                    </a:lnTo>
                    <a:lnTo>
                      <a:pt x="25" y="34"/>
                    </a:lnTo>
                    <a:lnTo>
                      <a:pt x="28" y="32"/>
                    </a:lnTo>
                    <a:lnTo>
                      <a:pt x="3" y="0"/>
                    </a:lnTo>
                    <a:lnTo>
                      <a:pt x="3" y="2"/>
                    </a:lnTo>
                    <a:lnTo>
                      <a:pt x="1" y="0"/>
                    </a:lnTo>
                    <a:lnTo>
                      <a:pt x="0" y="1"/>
                    </a:lnTo>
                    <a:lnTo>
                      <a:pt x="1" y="2"/>
                    </a:lnTo>
                    <a:lnTo>
                      <a:pt x="1"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4" name="Freeform 232">
                <a:extLst>
                  <a:ext uri="{FF2B5EF4-FFF2-40B4-BE49-F238E27FC236}">
                    <a16:creationId xmlns:a16="http://schemas.microsoft.com/office/drawing/2014/main" id="{B18760A0-D396-61A9-5B69-48292C167ABA}"/>
                  </a:ext>
                </a:extLst>
              </p:cNvPr>
              <p:cNvSpPr>
                <a:spLocks/>
              </p:cNvSpPr>
              <p:nvPr/>
            </p:nvSpPr>
            <p:spPr bwMode="auto">
              <a:xfrm>
                <a:off x="4280" y="1000"/>
                <a:ext cx="47" cy="46"/>
              </a:xfrm>
              <a:custGeom>
                <a:avLst/>
                <a:gdLst>
                  <a:gd name="T0" fmla="*/ 46 w 47"/>
                  <a:gd name="T1" fmla="*/ 4 h 46"/>
                  <a:gd name="T2" fmla="*/ 43 w 47"/>
                  <a:gd name="T3" fmla="*/ 2 h 46"/>
                  <a:gd name="T4" fmla="*/ 36 w 47"/>
                  <a:gd name="T5" fmla="*/ 7 h 46"/>
                  <a:gd name="T6" fmla="*/ 30 w 47"/>
                  <a:gd name="T7" fmla="*/ 10 h 46"/>
                  <a:gd name="T8" fmla="*/ 26 w 47"/>
                  <a:gd name="T9" fmla="*/ 13 h 46"/>
                  <a:gd name="T10" fmla="*/ 24 w 47"/>
                  <a:gd name="T11" fmla="*/ 16 h 46"/>
                  <a:gd name="T12" fmla="*/ 20 w 47"/>
                  <a:gd name="T13" fmla="*/ 19 h 46"/>
                  <a:gd name="T14" fmla="*/ 16 w 47"/>
                  <a:gd name="T15" fmla="*/ 25 h 46"/>
                  <a:gd name="T16" fmla="*/ 9 w 47"/>
                  <a:gd name="T17" fmla="*/ 33 h 46"/>
                  <a:gd name="T18" fmla="*/ 0 w 47"/>
                  <a:gd name="T19" fmla="*/ 43 h 46"/>
                  <a:gd name="T20" fmla="*/ 2 w 47"/>
                  <a:gd name="T21" fmla="*/ 45 h 46"/>
                  <a:gd name="T22" fmla="*/ 12 w 47"/>
                  <a:gd name="T23" fmla="*/ 35 h 46"/>
                  <a:gd name="T24" fmla="*/ 18 w 47"/>
                  <a:gd name="T25" fmla="*/ 28 h 46"/>
                  <a:gd name="T26" fmla="*/ 23 w 47"/>
                  <a:gd name="T27" fmla="*/ 22 h 46"/>
                  <a:gd name="T28" fmla="*/ 26 w 47"/>
                  <a:gd name="T29" fmla="*/ 19 h 46"/>
                  <a:gd name="T30" fmla="*/ 29 w 47"/>
                  <a:gd name="T31" fmla="*/ 16 h 46"/>
                  <a:gd name="T32" fmla="*/ 32 w 47"/>
                  <a:gd name="T33" fmla="*/ 13 h 46"/>
                  <a:gd name="T34" fmla="*/ 37 w 47"/>
                  <a:gd name="T35" fmla="*/ 10 h 46"/>
                  <a:gd name="T36" fmla="*/ 45 w 47"/>
                  <a:gd name="T37" fmla="*/ 5 h 46"/>
                  <a:gd name="T38" fmla="*/ 42 w 47"/>
                  <a:gd name="T39" fmla="*/ 4 h 46"/>
                  <a:gd name="T40" fmla="*/ 46 w 47"/>
                  <a:gd name="T41" fmla="*/ 4 h 46"/>
                  <a:gd name="T42" fmla="*/ 46 w 47"/>
                  <a:gd name="T43" fmla="*/ 0 h 46"/>
                  <a:gd name="T44" fmla="*/ 43 w 47"/>
                  <a:gd name="T45" fmla="*/ 2 h 46"/>
                  <a:gd name="T46" fmla="*/ 46 w 47"/>
                  <a:gd name="T47" fmla="*/ 4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46">
                    <a:moveTo>
                      <a:pt x="46" y="4"/>
                    </a:moveTo>
                    <a:lnTo>
                      <a:pt x="43" y="2"/>
                    </a:lnTo>
                    <a:lnTo>
                      <a:pt x="36" y="7"/>
                    </a:lnTo>
                    <a:lnTo>
                      <a:pt x="30" y="10"/>
                    </a:lnTo>
                    <a:lnTo>
                      <a:pt x="26" y="13"/>
                    </a:lnTo>
                    <a:lnTo>
                      <a:pt x="24" y="16"/>
                    </a:lnTo>
                    <a:lnTo>
                      <a:pt x="20" y="19"/>
                    </a:lnTo>
                    <a:lnTo>
                      <a:pt x="16" y="25"/>
                    </a:lnTo>
                    <a:lnTo>
                      <a:pt x="9" y="33"/>
                    </a:lnTo>
                    <a:lnTo>
                      <a:pt x="0" y="43"/>
                    </a:lnTo>
                    <a:lnTo>
                      <a:pt x="2" y="45"/>
                    </a:lnTo>
                    <a:lnTo>
                      <a:pt x="12" y="35"/>
                    </a:lnTo>
                    <a:lnTo>
                      <a:pt x="18" y="28"/>
                    </a:lnTo>
                    <a:lnTo>
                      <a:pt x="23" y="22"/>
                    </a:lnTo>
                    <a:lnTo>
                      <a:pt x="26" y="19"/>
                    </a:lnTo>
                    <a:lnTo>
                      <a:pt x="29" y="16"/>
                    </a:lnTo>
                    <a:lnTo>
                      <a:pt x="32" y="13"/>
                    </a:lnTo>
                    <a:lnTo>
                      <a:pt x="37" y="10"/>
                    </a:lnTo>
                    <a:lnTo>
                      <a:pt x="45" y="5"/>
                    </a:lnTo>
                    <a:lnTo>
                      <a:pt x="42" y="4"/>
                    </a:lnTo>
                    <a:lnTo>
                      <a:pt x="46" y="4"/>
                    </a:lnTo>
                    <a:lnTo>
                      <a:pt x="46" y="0"/>
                    </a:lnTo>
                    <a:lnTo>
                      <a:pt x="43" y="2"/>
                    </a:lnTo>
                    <a:lnTo>
                      <a:pt x="46"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5" name="Freeform 233">
                <a:extLst>
                  <a:ext uri="{FF2B5EF4-FFF2-40B4-BE49-F238E27FC236}">
                    <a16:creationId xmlns:a16="http://schemas.microsoft.com/office/drawing/2014/main" id="{CEEB6B1A-B413-655A-9827-6915AFECC3FE}"/>
                  </a:ext>
                </a:extLst>
              </p:cNvPr>
              <p:cNvSpPr>
                <a:spLocks/>
              </p:cNvSpPr>
              <p:nvPr/>
            </p:nvSpPr>
            <p:spPr bwMode="auto">
              <a:xfrm>
                <a:off x="4322" y="1002"/>
                <a:ext cx="86" cy="17"/>
              </a:xfrm>
              <a:custGeom>
                <a:avLst/>
                <a:gdLst>
                  <a:gd name="T0" fmla="*/ 85 w 86"/>
                  <a:gd name="T1" fmla="*/ 6 h 17"/>
                  <a:gd name="T2" fmla="*/ 85 w 86"/>
                  <a:gd name="T3" fmla="*/ 6 h 17"/>
                  <a:gd name="T4" fmla="*/ 84 w 86"/>
                  <a:gd name="T5" fmla="*/ 6 h 17"/>
                  <a:gd name="T6" fmla="*/ 82 w 86"/>
                  <a:gd name="T7" fmla="*/ 6 h 17"/>
                  <a:gd name="T8" fmla="*/ 77 w 86"/>
                  <a:gd name="T9" fmla="*/ 6 h 17"/>
                  <a:gd name="T10" fmla="*/ 72 w 86"/>
                  <a:gd name="T11" fmla="*/ 4 h 17"/>
                  <a:gd name="T12" fmla="*/ 66 w 86"/>
                  <a:gd name="T13" fmla="*/ 4 h 17"/>
                  <a:gd name="T14" fmla="*/ 59 w 86"/>
                  <a:gd name="T15" fmla="*/ 4 h 17"/>
                  <a:gd name="T16" fmla="*/ 51 w 86"/>
                  <a:gd name="T17" fmla="*/ 4 h 17"/>
                  <a:gd name="T18" fmla="*/ 43 w 86"/>
                  <a:gd name="T19" fmla="*/ 4 h 17"/>
                  <a:gd name="T20" fmla="*/ 36 w 86"/>
                  <a:gd name="T21" fmla="*/ 4 h 17"/>
                  <a:gd name="T22" fmla="*/ 28 w 86"/>
                  <a:gd name="T23" fmla="*/ 2 h 17"/>
                  <a:gd name="T24" fmla="*/ 21 w 86"/>
                  <a:gd name="T25" fmla="*/ 2 h 17"/>
                  <a:gd name="T26" fmla="*/ 15 w 86"/>
                  <a:gd name="T27" fmla="*/ 2 h 17"/>
                  <a:gd name="T28" fmla="*/ 9 w 86"/>
                  <a:gd name="T29" fmla="*/ 2 h 17"/>
                  <a:gd name="T30" fmla="*/ 5 w 86"/>
                  <a:gd name="T31" fmla="*/ 0 h 17"/>
                  <a:gd name="T32" fmla="*/ 3 w 86"/>
                  <a:gd name="T33" fmla="*/ 0 h 17"/>
                  <a:gd name="T34" fmla="*/ 4 w 86"/>
                  <a:gd name="T35" fmla="*/ 4 h 17"/>
                  <a:gd name="T36" fmla="*/ 0 w 86"/>
                  <a:gd name="T37" fmla="*/ 4 h 17"/>
                  <a:gd name="T38" fmla="*/ 3 w 86"/>
                  <a:gd name="T39" fmla="*/ 9 h 17"/>
                  <a:gd name="T40" fmla="*/ 5 w 86"/>
                  <a:gd name="T41" fmla="*/ 9 h 17"/>
                  <a:gd name="T42" fmla="*/ 9 w 86"/>
                  <a:gd name="T43" fmla="*/ 11 h 17"/>
                  <a:gd name="T44" fmla="*/ 15 w 86"/>
                  <a:gd name="T45" fmla="*/ 11 h 17"/>
                  <a:gd name="T46" fmla="*/ 21 w 86"/>
                  <a:gd name="T47" fmla="*/ 11 h 17"/>
                  <a:gd name="T48" fmla="*/ 28 w 86"/>
                  <a:gd name="T49" fmla="*/ 11 h 17"/>
                  <a:gd name="T50" fmla="*/ 36 w 86"/>
                  <a:gd name="T51" fmla="*/ 11 h 17"/>
                  <a:gd name="T52" fmla="*/ 43 w 86"/>
                  <a:gd name="T53" fmla="*/ 11 h 17"/>
                  <a:gd name="T54" fmla="*/ 51 w 86"/>
                  <a:gd name="T55" fmla="*/ 13 h 17"/>
                  <a:gd name="T56" fmla="*/ 59 w 86"/>
                  <a:gd name="T57" fmla="*/ 13 h 17"/>
                  <a:gd name="T58" fmla="*/ 66 w 86"/>
                  <a:gd name="T59" fmla="*/ 13 h 17"/>
                  <a:gd name="T60" fmla="*/ 72 w 86"/>
                  <a:gd name="T61" fmla="*/ 13 h 17"/>
                  <a:gd name="T62" fmla="*/ 77 w 86"/>
                  <a:gd name="T63" fmla="*/ 16 h 17"/>
                  <a:gd name="T64" fmla="*/ 82 w 86"/>
                  <a:gd name="T65" fmla="*/ 16 h 17"/>
                  <a:gd name="T66" fmla="*/ 84 w 86"/>
                  <a:gd name="T67" fmla="*/ 16 h 17"/>
                  <a:gd name="T68" fmla="*/ 85 w 86"/>
                  <a:gd name="T69" fmla="*/ 16 h 17"/>
                  <a:gd name="T70" fmla="*/ 85 w 86"/>
                  <a:gd name="T71" fmla="*/ 6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6" h="17">
                    <a:moveTo>
                      <a:pt x="85" y="6"/>
                    </a:moveTo>
                    <a:lnTo>
                      <a:pt x="85" y="6"/>
                    </a:lnTo>
                    <a:lnTo>
                      <a:pt x="84" y="6"/>
                    </a:lnTo>
                    <a:lnTo>
                      <a:pt x="82" y="6"/>
                    </a:lnTo>
                    <a:lnTo>
                      <a:pt x="77" y="6"/>
                    </a:lnTo>
                    <a:lnTo>
                      <a:pt x="72" y="4"/>
                    </a:lnTo>
                    <a:lnTo>
                      <a:pt x="66" y="4"/>
                    </a:lnTo>
                    <a:lnTo>
                      <a:pt x="59" y="4"/>
                    </a:lnTo>
                    <a:lnTo>
                      <a:pt x="51" y="4"/>
                    </a:lnTo>
                    <a:lnTo>
                      <a:pt x="43" y="4"/>
                    </a:lnTo>
                    <a:lnTo>
                      <a:pt x="36" y="4"/>
                    </a:lnTo>
                    <a:lnTo>
                      <a:pt x="28" y="2"/>
                    </a:lnTo>
                    <a:lnTo>
                      <a:pt x="21" y="2"/>
                    </a:lnTo>
                    <a:lnTo>
                      <a:pt x="15" y="2"/>
                    </a:lnTo>
                    <a:lnTo>
                      <a:pt x="9" y="2"/>
                    </a:lnTo>
                    <a:lnTo>
                      <a:pt x="5" y="0"/>
                    </a:lnTo>
                    <a:lnTo>
                      <a:pt x="3" y="0"/>
                    </a:lnTo>
                    <a:lnTo>
                      <a:pt x="4" y="4"/>
                    </a:lnTo>
                    <a:lnTo>
                      <a:pt x="0" y="4"/>
                    </a:lnTo>
                    <a:lnTo>
                      <a:pt x="3" y="9"/>
                    </a:lnTo>
                    <a:lnTo>
                      <a:pt x="5" y="9"/>
                    </a:lnTo>
                    <a:lnTo>
                      <a:pt x="9" y="11"/>
                    </a:lnTo>
                    <a:lnTo>
                      <a:pt x="15" y="11"/>
                    </a:lnTo>
                    <a:lnTo>
                      <a:pt x="21" y="11"/>
                    </a:lnTo>
                    <a:lnTo>
                      <a:pt x="28" y="11"/>
                    </a:lnTo>
                    <a:lnTo>
                      <a:pt x="36" y="11"/>
                    </a:lnTo>
                    <a:lnTo>
                      <a:pt x="43" y="11"/>
                    </a:lnTo>
                    <a:lnTo>
                      <a:pt x="51" y="13"/>
                    </a:lnTo>
                    <a:lnTo>
                      <a:pt x="59" y="13"/>
                    </a:lnTo>
                    <a:lnTo>
                      <a:pt x="66" y="13"/>
                    </a:lnTo>
                    <a:lnTo>
                      <a:pt x="72" y="13"/>
                    </a:lnTo>
                    <a:lnTo>
                      <a:pt x="77" y="16"/>
                    </a:lnTo>
                    <a:lnTo>
                      <a:pt x="82" y="16"/>
                    </a:lnTo>
                    <a:lnTo>
                      <a:pt x="84" y="16"/>
                    </a:lnTo>
                    <a:lnTo>
                      <a:pt x="85" y="16"/>
                    </a:lnTo>
                    <a:lnTo>
                      <a:pt x="85" y="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6" name="Freeform 234">
                <a:extLst>
                  <a:ext uri="{FF2B5EF4-FFF2-40B4-BE49-F238E27FC236}">
                    <a16:creationId xmlns:a16="http://schemas.microsoft.com/office/drawing/2014/main" id="{1E91A9F7-2D72-5803-8722-77243C69735F}"/>
                  </a:ext>
                </a:extLst>
              </p:cNvPr>
              <p:cNvSpPr>
                <a:spLocks/>
              </p:cNvSpPr>
              <p:nvPr/>
            </p:nvSpPr>
            <p:spPr bwMode="auto">
              <a:xfrm>
                <a:off x="4407" y="1005"/>
                <a:ext cx="151" cy="104"/>
              </a:xfrm>
              <a:custGeom>
                <a:avLst/>
                <a:gdLst>
                  <a:gd name="T0" fmla="*/ 150 w 151"/>
                  <a:gd name="T1" fmla="*/ 101 h 104"/>
                  <a:gd name="T2" fmla="*/ 150 w 151"/>
                  <a:gd name="T3" fmla="*/ 101 h 104"/>
                  <a:gd name="T4" fmla="*/ 141 w 151"/>
                  <a:gd name="T5" fmla="*/ 89 h 104"/>
                  <a:gd name="T6" fmla="*/ 134 w 151"/>
                  <a:gd name="T7" fmla="*/ 79 h 104"/>
                  <a:gd name="T8" fmla="*/ 126 w 151"/>
                  <a:gd name="T9" fmla="*/ 70 h 104"/>
                  <a:gd name="T10" fmla="*/ 119 w 151"/>
                  <a:gd name="T11" fmla="*/ 61 h 104"/>
                  <a:gd name="T12" fmla="*/ 113 w 151"/>
                  <a:gd name="T13" fmla="*/ 54 h 104"/>
                  <a:gd name="T14" fmla="*/ 106 w 151"/>
                  <a:gd name="T15" fmla="*/ 48 h 104"/>
                  <a:gd name="T16" fmla="*/ 99 w 151"/>
                  <a:gd name="T17" fmla="*/ 43 h 104"/>
                  <a:gd name="T18" fmla="*/ 92 w 151"/>
                  <a:gd name="T19" fmla="*/ 38 h 104"/>
                  <a:gd name="T20" fmla="*/ 85 w 151"/>
                  <a:gd name="T21" fmla="*/ 33 h 104"/>
                  <a:gd name="T22" fmla="*/ 76 w 151"/>
                  <a:gd name="T23" fmla="*/ 28 h 104"/>
                  <a:gd name="T24" fmla="*/ 68 w 151"/>
                  <a:gd name="T25" fmla="*/ 24 h 104"/>
                  <a:gd name="T26" fmla="*/ 57 w 151"/>
                  <a:gd name="T27" fmla="*/ 19 h 104"/>
                  <a:gd name="T28" fmla="*/ 45 w 151"/>
                  <a:gd name="T29" fmla="*/ 15 h 104"/>
                  <a:gd name="T30" fmla="*/ 32 w 151"/>
                  <a:gd name="T31" fmla="*/ 10 h 104"/>
                  <a:gd name="T32" fmla="*/ 17 w 151"/>
                  <a:gd name="T33" fmla="*/ 6 h 104"/>
                  <a:gd name="T34" fmla="*/ 0 w 151"/>
                  <a:gd name="T35" fmla="*/ 0 h 104"/>
                  <a:gd name="T36" fmla="*/ 0 w 151"/>
                  <a:gd name="T37" fmla="*/ 4 h 104"/>
                  <a:gd name="T38" fmla="*/ 16 w 151"/>
                  <a:gd name="T39" fmla="*/ 9 h 104"/>
                  <a:gd name="T40" fmla="*/ 31 w 151"/>
                  <a:gd name="T41" fmla="*/ 14 h 104"/>
                  <a:gd name="T42" fmla="*/ 44 w 151"/>
                  <a:gd name="T43" fmla="*/ 19 h 104"/>
                  <a:gd name="T44" fmla="*/ 56 w 151"/>
                  <a:gd name="T45" fmla="*/ 23 h 104"/>
                  <a:gd name="T46" fmla="*/ 66 w 151"/>
                  <a:gd name="T47" fmla="*/ 28 h 104"/>
                  <a:gd name="T48" fmla="*/ 75 w 151"/>
                  <a:gd name="T49" fmla="*/ 32 h 104"/>
                  <a:gd name="T50" fmla="*/ 83 w 151"/>
                  <a:gd name="T51" fmla="*/ 36 h 104"/>
                  <a:gd name="T52" fmla="*/ 90 w 151"/>
                  <a:gd name="T53" fmla="*/ 40 h 104"/>
                  <a:gd name="T54" fmla="*/ 97 w 151"/>
                  <a:gd name="T55" fmla="*/ 46 h 104"/>
                  <a:gd name="T56" fmla="*/ 103 w 151"/>
                  <a:gd name="T57" fmla="*/ 51 h 104"/>
                  <a:gd name="T58" fmla="*/ 110 w 151"/>
                  <a:gd name="T59" fmla="*/ 57 h 104"/>
                  <a:gd name="T60" fmla="*/ 117 w 151"/>
                  <a:gd name="T61" fmla="*/ 64 h 104"/>
                  <a:gd name="T62" fmla="*/ 123 w 151"/>
                  <a:gd name="T63" fmla="*/ 72 h 104"/>
                  <a:gd name="T64" fmla="*/ 131 w 151"/>
                  <a:gd name="T65" fmla="*/ 81 h 104"/>
                  <a:gd name="T66" fmla="*/ 139 w 151"/>
                  <a:gd name="T67" fmla="*/ 91 h 104"/>
                  <a:gd name="T68" fmla="*/ 147 w 151"/>
                  <a:gd name="T69" fmla="*/ 103 h 104"/>
                  <a:gd name="T70" fmla="*/ 150 w 151"/>
                  <a:gd name="T71" fmla="*/ 101 h 1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1" h="104">
                    <a:moveTo>
                      <a:pt x="150" y="101"/>
                    </a:moveTo>
                    <a:lnTo>
                      <a:pt x="150" y="101"/>
                    </a:lnTo>
                    <a:lnTo>
                      <a:pt x="141" y="89"/>
                    </a:lnTo>
                    <a:lnTo>
                      <a:pt x="134" y="79"/>
                    </a:lnTo>
                    <a:lnTo>
                      <a:pt x="126" y="70"/>
                    </a:lnTo>
                    <a:lnTo>
                      <a:pt x="119" y="61"/>
                    </a:lnTo>
                    <a:lnTo>
                      <a:pt x="113" y="54"/>
                    </a:lnTo>
                    <a:lnTo>
                      <a:pt x="106" y="48"/>
                    </a:lnTo>
                    <a:lnTo>
                      <a:pt x="99" y="43"/>
                    </a:lnTo>
                    <a:lnTo>
                      <a:pt x="92" y="38"/>
                    </a:lnTo>
                    <a:lnTo>
                      <a:pt x="85" y="33"/>
                    </a:lnTo>
                    <a:lnTo>
                      <a:pt x="76" y="28"/>
                    </a:lnTo>
                    <a:lnTo>
                      <a:pt x="68" y="24"/>
                    </a:lnTo>
                    <a:lnTo>
                      <a:pt x="57" y="19"/>
                    </a:lnTo>
                    <a:lnTo>
                      <a:pt x="45" y="15"/>
                    </a:lnTo>
                    <a:lnTo>
                      <a:pt x="32" y="10"/>
                    </a:lnTo>
                    <a:lnTo>
                      <a:pt x="17" y="6"/>
                    </a:lnTo>
                    <a:lnTo>
                      <a:pt x="0" y="0"/>
                    </a:lnTo>
                    <a:lnTo>
                      <a:pt x="0" y="4"/>
                    </a:lnTo>
                    <a:lnTo>
                      <a:pt x="16" y="9"/>
                    </a:lnTo>
                    <a:lnTo>
                      <a:pt x="31" y="14"/>
                    </a:lnTo>
                    <a:lnTo>
                      <a:pt x="44" y="19"/>
                    </a:lnTo>
                    <a:lnTo>
                      <a:pt x="56" y="23"/>
                    </a:lnTo>
                    <a:lnTo>
                      <a:pt x="66" y="28"/>
                    </a:lnTo>
                    <a:lnTo>
                      <a:pt x="75" y="32"/>
                    </a:lnTo>
                    <a:lnTo>
                      <a:pt x="83" y="36"/>
                    </a:lnTo>
                    <a:lnTo>
                      <a:pt x="90" y="40"/>
                    </a:lnTo>
                    <a:lnTo>
                      <a:pt x="97" y="46"/>
                    </a:lnTo>
                    <a:lnTo>
                      <a:pt x="103" y="51"/>
                    </a:lnTo>
                    <a:lnTo>
                      <a:pt x="110" y="57"/>
                    </a:lnTo>
                    <a:lnTo>
                      <a:pt x="117" y="64"/>
                    </a:lnTo>
                    <a:lnTo>
                      <a:pt x="123" y="72"/>
                    </a:lnTo>
                    <a:lnTo>
                      <a:pt x="131" y="81"/>
                    </a:lnTo>
                    <a:lnTo>
                      <a:pt x="139" y="91"/>
                    </a:lnTo>
                    <a:lnTo>
                      <a:pt x="147" y="103"/>
                    </a:lnTo>
                    <a:lnTo>
                      <a:pt x="150" y="10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7" name="Freeform 235">
                <a:extLst>
                  <a:ext uri="{FF2B5EF4-FFF2-40B4-BE49-F238E27FC236}">
                    <a16:creationId xmlns:a16="http://schemas.microsoft.com/office/drawing/2014/main" id="{F959197B-1EE6-47D9-1069-47F3D55AF5F7}"/>
                  </a:ext>
                </a:extLst>
              </p:cNvPr>
              <p:cNvSpPr>
                <a:spLocks/>
              </p:cNvSpPr>
              <p:nvPr/>
            </p:nvSpPr>
            <p:spPr bwMode="auto">
              <a:xfrm>
                <a:off x="4554" y="1106"/>
                <a:ext cx="36" cy="54"/>
              </a:xfrm>
              <a:custGeom>
                <a:avLst/>
                <a:gdLst>
                  <a:gd name="T0" fmla="*/ 35 w 36"/>
                  <a:gd name="T1" fmla="*/ 52 h 54"/>
                  <a:gd name="T2" fmla="*/ 35 w 36"/>
                  <a:gd name="T3" fmla="*/ 52 h 54"/>
                  <a:gd name="T4" fmla="*/ 31 w 36"/>
                  <a:gd name="T5" fmla="*/ 40 h 54"/>
                  <a:gd name="T6" fmla="*/ 27 w 36"/>
                  <a:gd name="T7" fmla="*/ 32 h 54"/>
                  <a:gd name="T8" fmla="*/ 25 w 36"/>
                  <a:gd name="T9" fmla="*/ 26 h 54"/>
                  <a:gd name="T10" fmla="*/ 22 w 36"/>
                  <a:gd name="T11" fmla="*/ 22 h 54"/>
                  <a:gd name="T12" fmla="*/ 19 w 36"/>
                  <a:gd name="T13" fmla="*/ 18 h 54"/>
                  <a:gd name="T14" fmla="*/ 15 w 36"/>
                  <a:gd name="T15" fmla="*/ 14 h 54"/>
                  <a:gd name="T16" fmla="*/ 10 w 36"/>
                  <a:gd name="T17" fmla="*/ 8 h 54"/>
                  <a:gd name="T18" fmla="*/ 3 w 36"/>
                  <a:gd name="T19" fmla="*/ 0 h 54"/>
                  <a:gd name="T20" fmla="*/ 0 w 36"/>
                  <a:gd name="T21" fmla="*/ 2 h 54"/>
                  <a:gd name="T22" fmla="*/ 8 w 36"/>
                  <a:gd name="T23" fmla="*/ 11 h 54"/>
                  <a:gd name="T24" fmla="*/ 12 w 36"/>
                  <a:gd name="T25" fmla="*/ 16 h 54"/>
                  <a:gd name="T26" fmla="*/ 16 w 36"/>
                  <a:gd name="T27" fmla="*/ 21 h 54"/>
                  <a:gd name="T28" fmla="*/ 19 w 36"/>
                  <a:gd name="T29" fmla="*/ 24 h 54"/>
                  <a:gd name="T30" fmla="*/ 21 w 36"/>
                  <a:gd name="T31" fmla="*/ 28 h 54"/>
                  <a:gd name="T32" fmla="*/ 24 w 36"/>
                  <a:gd name="T33" fmla="*/ 33 h 54"/>
                  <a:gd name="T34" fmla="*/ 27 w 36"/>
                  <a:gd name="T35" fmla="*/ 41 h 54"/>
                  <a:gd name="T36" fmla="*/ 32 w 36"/>
                  <a:gd name="T37" fmla="*/ 53 h 54"/>
                  <a:gd name="T38" fmla="*/ 35 w 36"/>
                  <a:gd name="T39" fmla="*/ 52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54">
                    <a:moveTo>
                      <a:pt x="35" y="52"/>
                    </a:moveTo>
                    <a:lnTo>
                      <a:pt x="35" y="52"/>
                    </a:lnTo>
                    <a:lnTo>
                      <a:pt x="31" y="40"/>
                    </a:lnTo>
                    <a:lnTo>
                      <a:pt x="27" y="32"/>
                    </a:lnTo>
                    <a:lnTo>
                      <a:pt x="25" y="26"/>
                    </a:lnTo>
                    <a:lnTo>
                      <a:pt x="22" y="22"/>
                    </a:lnTo>
                    <a:lnTo>
                      <a:pt x="19" y="18"/>
                    </a:lnTo>
                    <a:lnTo>
                      <a:pt x="15" y="14"/>
                    </a:lnTo>
                    <a:lnTo>
                      <a:pt x="10" y="8"/>
                    </a:lnTo>
                    <a:lnTo>
                      <a:pt x="3" y="0"/>
                    </a:lnTo>
                    <a:lnTo>
                      <a:pt x="0" y="2"/>
                    </a:lnTo>
                    <a:lnTo>
                      <a:pt x="8" y="11"/>
                    </a:lnTo>
                    <a:lnTo>
                      <a:pt x="12" y="16"/>
                    </a:lnTo>
                    <a:lnTo>
                      <a:pt x="16" y="21"/>
                    </a:lnTo>
                    <a:lnTo>
                      <a:pt x="19" y="24"/>
                    </a:lnTo>
                    <a:lnTo>
                      <a:pt x="21" y="28"/>
                    </a:lnTo>
                    <a:lnTo>
                      <a:pt x="24" y="33"/>
                    </a:lnTo>
                    <a:lnTo>
                      <a:pt x="27" y="41"/>
                    </a:lnTo>
                    <a:lnTo>
                      <a:pt x="32" y="53"/>
                    </a:lnTo>
                    <a:lnTo>
                      <a:pt x="35" y="5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8" name="Freeform 236">
                <a:extLst>
                  <a:ext uri="{FF2B5EF4-FFF2-40B4-BE49-F238E27FC236}">
                    <a16:creationId xmlns:a16="http://schemas.microsoft.com/office/drawing/2014/main" id="{80F81D69-1191-B6DB-9EF7-DB2AACBB136E}"/>
                  </a:ext>
                </a:extLst>
              </p:cNvPr>
              <p:cNvSpPr>
                <a:spLocks/>
              </p:cNvSpPr>
              <p:nvPr/>
            </p:nvSpPr>
            <p:spPr bwMode="auto">
              <a:xfrm>
                <a:off x="4586" y="1158"/>
                <a:ext cx="23" cy="45"/>
              </a:xfrm>
              <a:custGeom>
                <a:avLst/>
                <a:gdLst>
                  <a:gd name="T0" fmla="*/ 22 w 23"/>
                  <a:gd name="T1" fmla="*/ 43 h 45"/>
                  <a:gd name="T2" fmla="*/ 22 w 23"/>
                  <a:gd name="T3" fmla="*/ 43 h 45"/>
                  <a:gd name="T4" fmla="*/ 20 w 23"/>
                  <a:gd name="T5" fmla="*/ 38 h 45"/>
                  <a:gd name="T6" fmla="*/ 19 w 23"/>
                  <a:gd name="T7" fmla="*/ 32 h 45"/>
                  <a:gd name="T8" fmla="*/ 16 w 23"/>
                  <a:gd name="T9" fmla="*/ 27 h 45"/>
                  <a:gd name="T10" fmla="*/ 14 w 23"/>
                  <a:gd name="T11" fmla="*/ 21 h 45"/>
                  <a:gd name="T12" fmla="*/ 10 w 23"/>
                  <a:gd name="T13" fmla="*/ 15 h 45"/>
                  <a:gd name="T14" fmla="*/ 8 w 23"/>
                  <a:gd name="T15" fmla="*/ 10 h 45"/>
                  <a:gd name="T16" fmla="*/ 5 w 23"/>
                  <a:gd name="T17" fmla="*/ 5 h 45"/>
                  <a:gd name="T18" fmla="*/ 3 w 23"/>
                  <a:gd name="T19" fmla="*/ 0 h 45"/>
                  <a:gd name="T20" fmla="*/ 0 w 23"/>
                  <a:gd name="T21" fmla="*/ 1 h 45"/>
                  <a:gd name="T22" fmla="*/ 2 w 23"/>
                  <a:gd name="T23" fmla="*/ 7 h 45"/>
                  <a:gd name="T24" fmla="*/ 4 w 23"/>
                  <a:gd name="T25" fmla="*/ 12 h 45"/>
                  <a:gd name="T26" fmla="*/ 7 w 23"/>
                  <a:gd name="T27" fmla="*/ 17 h 45"/>
                  <a:gd name="T28" fmla="*/ 10 w 23"/>
                  <a:gd name="T29" fmla="*/ 23 h 45"/>
                  <a:gd name="T30" fmla="*/ 12 w 23"/>
                  <a:gd name="T31" fmla="*/ 29 h 45"/>
                  <a:gd name="T32" fmla="*/ 15 w 23"/>
                  <a:gd name="T33" fmla="*/ 34 h 45"/>
                  <a:gd name="T34" fmla="*/ 17 w 23"/>
                  <a:gd name="T35" fmla="*/ 39 h 45"/>
                  <a:gd name="T36" fmla="*/ 18 w 23"/>
                  <a:gd name="T37" fmla="*/ 44 h 45"/>
                  <a:gd name="T38" fmla="*/ 22 w 23"/>
                  <a:gd name="T39" fmla="*/ 43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45">
                    <a:moveTo>
                      <a:pt x="22" y="43"/>
                    </a:moveTo>
                    <a:lnTo>
                      <a:pt x="22" y="43"/>
                    </a:lnTo>
                    <a:lnTo>
                      <a:pt x="20" y="38"/>
                    </a:lnTo>
                    <a:lnTo>
                      <a:pt x="19" y="32"/>
                    </a:lnTo>
                    <a:lnTo>
                      <a:pt x="16" y="27"/>
                    </a:lnTo>
                    <a:lnTo>
                      <a:pt x="14" y="21"/>
                    </a:lnTo>
                    <a:lnTo>
                      <a:pt x="10" y="15"/>
                    </a:lnTo>
                    <a:lnTo>
                      <a:pt x="8" y="10"/>
                    </a:lnTo>
                    <a:lnTo>
                      <a:pt x="5" y="5"/>
                    </a:lnTo>
                    <a:lnTo>
                      <a:pt x="3" y="0"/>
                    </a:lnTo>
                    <a:lnTo>
                      <a:pt x="0" y="1"/>
                    </a:lnTo>
                    <a:lnTo>
                      <a:pt x="2" y="7"/>
                    </a:lnTo>
                    <a:lnTo>
                      <a:pt x="4" y="12"/>
                    </a:lnTo>
                    <a:lnTo>
                      <a:pt x="7" y="17"/>
                    </a:lnTo>
                    <a:lnTo>
                      <a:pt x="10" y="23"/>
                    </a:lnTo>
                    <a:lnTo>
                      <a:pt x="12" y="29"/>
                    </a:lnTo>
                    <a:lnTo>
                      <a:pt x="15" y="34"/>
                    </a:lnTo>
                    <a:lnTo>
                      <a:pt x="17" y="39"/>
                    </a:lnTo>
                    <a:lnTo>
                      <a:pt x="18" y="44"/>
                    </a:lnTo>
                    <a:lnTo>
                      <a:pt x="22" y="4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9" name="Freeform 237">
                <a:extLst>
                  <a:ext uri="{FF2B5EF4-FFF2-40B4-BE49-F238E27FC236}">
                    <a16:creationId xmlns:a16="http://schemas.microsoft.com/office/drawing/2014/main" id="{E56D7EE9-71D6-D9EC-7F01-A3E6E4CDBB90}"/>
                  </a:ext>
                </a:extLst>
              </p:cNvPr>
              <p:cNvSpPr>
                <a:spLocks/>
              </p:cNvSpPr>
              <p:nvPr/>
            </p:nvSpPr>
            <p:spPr bwMode="auto">
              <a:xfrm>
                <a:off x="4604" y="1201"/>
                <a:ext cx="44" cy="111"/>
              </a:xfrm>
              <a:custGeom>
                <a:avLst/>
                <a:gdLst>
                  <a:gd name="T0" fmla="*/ 43 w 44"/>
                  <a:gd name="T1" fmla="*/ 109 h 111"/>
                  <a:gd name="T2" fmla="*/ 43 w 44"/>
                  <a:gd name="T3" fmla="*/ 109 h 111"/>
                  <a:gd name="T4" fmla="*/ 39 w 44"/>
                  <a:gd name="T5" fmla="*/ 96 h 111"/>
                  <a:gd name="T6" fmla="*/ 36 w 44"/>
                  <a:gd name="T7" fmla="*/ 85 h 111"/>
                  <a:gd name="T8" fmla="*/ 34 w 44"/>
                  <a:gd name="T9" fmla="*/ 75 h 111"/>
                  <a:gd name="T10" fmla="*/ 31 w 44"/>
                  <a:gd name="T11" fmla="*/ 67 h 111"/>
                  <a:gd name="T12" fmla="*/ 28 w 44"/>
                  <a:gd name="T13" fmla="*/ 60 h 111"/>
                  <a:gd name="T14" fmla="*/ 26 w 44"/>
                  <a:gd name="T15" fmla="*/ 54 h 111"/>
                  <a:gd name="T16" fmla="*/ 24 w 44"/>
                  <a:gd name="T17" fmla="*/ 48 h 111"/>
                  <a:gd name="T18" fmla="*/ 22 w 44"/>
                  <a:gd name="T19" fmla="*/ 44 h 111"/>
                  <a:gd name="T20" fmla="*/ 20 w 44"/>
                  <a:gd name="T21" fmla="*/ 39 h 111"/>
                  <a:gd name="T22" fmla="*/ 18 w 44"/>
                  <a:gd name="T23" fmla="*/ 35 h 111"/>
                  <a:gd name="T24" fmla="*/ 16 w 44"/>
                  <a:gd name="T25" fmla="*/ 30 h 111"/>
                  <a:gd name="T26" fmla="*/ 14 w 44"/>
                  <a:gd name="T27" fmla="*/ 26 h 111"/>
                  <a:gd name="T28" fmla="*/ 11 w 44"/>
                  <a:gd name="T29" fmla="*/ 21 h 111"/>
                  <a:gd name="T30" fmla="*/ 9 w 44"/>
                  <a:gd name="T31" fmla="*/ 15 h 111"/>
                  <a:gd name="T32" fmla="*/ 6 w 44"/>
                  <a:gd name="T33" fmla="*/ 8 h 111"/>
                  <a:gd name="T34" fmla="*/ 4 w 44"/>
                  <a:gd name="T35" fmla="*/ 0 h 111"/>
                  <a:gd name="T36" fmla="*/ 0 w 44"/>
                  <a:gd name="T37" fmla="*/ 1 h 111"/>
                  <a:gd name="T38" fmla="*/ 2 w 44"/>
                  <a:gd name="T39" fmla="*/ 9 h 111"/>
                  <a:gd name="T40" fmla="*/ 5 w 44"/>
                  <a:gd name="T41" fmla="*/ 16 h 111"/>
                  <a:gd name="T42" fmla="*/ 7 w 44"/>
                  <a:gd name="T43" fmla="*/ 22 h 111"/>
                  <a:gd name="T44" fmla="*/ 10 w 44"/>
                  <a:gd name="T45" fmla="*/ 28 h 111"/>
                  <a:gd name="T46" fmla="*/ 12 w 44"/>
                  <a:gd name="T47" fmla="*/ 32 h 111"/>
                  <a:gd name="T48" fmla="*/ 14 w 44"/>
                  <a:gd name="T49" fmla="*/ 37 h 111"/>
                  <a:gd name="T50" fmla="*/ 16 w 44"/>
                  <a:gd name="T51" fmla="*/ 41 h 111"/>
                  <a:gd name="T52" fmla="*/ 18 w 44"/>
                  <a:gd name="T53" fmla="*/ 46 h 111"/>
                  <a:gd name="T54" fmla="*/ 20 w 44"/>
                  <a:gd name="T55" fmla="*/ 50 h 111"/>
                  <a:gd name="T56" fmla="*/ 22 w 44"/>
                  <a:gd name="T57" fmla="*/ 55 h 111"/>
                  <a:gd name="T58" fmla="*/ 24 w 44"/>
                  <a:gd name="T59" fmla="*/ 62 h 111"/>
                  <a:gd name="T60" fmla="*/ 27 w 44"/>
                  <a:gd name="T61" fmla="*/ 68 h 111"/>
                  <a:gd name="T62" fmla="*/ 30 w 44"/>
                  <a:gd name="T63" fmla="*/ 76 h 111"/>
                  <a:gd name="T64" fmla="*/ 33 w 44"/>
                  <a:gd name="T65" fmla="*/ 86 h 111"/>
                  <a:gd name="T66" fmla="*/ 36 w 44"/>
                  <a:gd name="T67" fmla="*/ 97 h 111"/>
                  <a:gd name="T68" fmla="*/ 39 w 44"/>
                  <a:gd name="T69" fmla="*/ 110 h 111"/>
                  <a:gd name="T70" fmla="*/ 43 w 44"/>
                  <a:gd name="T71" fmla="*/ 109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 h="111">
                    <a:moveTo>
                      <a:pt x="43" y="109"/>
                    </a:moveTo>
                    <a:lnTo>
                      <a:pt x="43" y="109"/>
                    </a:lnTo>
                    <a:lnTo>
                      <a:pt x="39" y="96"/>
                    </a:lnTo>
                    <a:lnTo>
                      <a:pt x="36" y="85"/>
                    </a:lnTo>
                    <a:lnTo>
                      <a:pt x="34" y="75"/>
                    </a:lnTo>
                    <a:lnTo>
                      <a:pt x="31" y="67"/>
                    </a:lnTo>
                    <a:lnTo>
                      <a:pt x="28" y="60"/>
                    </a:lnTo>
                    <a:lnTo>
                      <a:pt x="26" y="54"/>
                    </a:lnTo>
                    <a:lnTo>
                      <a:pt x="24" y="48"/>
                    </a:lnTo>
                    <a:lnTo>
                      <a:pt x="22" y="44"/>
                    </a:lnTo>
                    <a:lnTo>
                      <a:pt x="20" y="39"/>
                    </a:lnTo>
                    <a:lnTo>
                      <a:pt x="18" y="35"/>
                    </a:lnTo>
                    <a:lnTo>
                      <a:pt x="16" y="30"/>
                    </a:lnTo>
                    <a:lnTo>
                      <a:pt x="14" y="26"/>
                    </a:lnTo>
                    <a:lnTo>
                      <a:pt x="11" y="21"/>
                    </a:lnTo>
                    <a:lnTo>
                      <a:pt x="9" y="15"/>
                    </a:lnTo>
                    <a:lnTo>
                      <a:pt x="6" y="8"/>
                    </a:lnTo>
                    <a:lnTo>
                      <a:pt x="4" y="0"/>
                    </a:lnTo>
                    <a:lnTo>
                      <a:pt x="0" y="1"/>
                    </a:lnTo>
                    <a:lnTo>
                      <a:pt x="2" y="9"/>
                    </a:lnTo>
                    <a:lnTo>
                      <a:pt x="5" y="16"/>
                    </a:lnTo>
                    <a:lnTo>
                      <a:pt x="7" y="22"/>
                    </a:lnTo>
                    <a:lnTo>
                      <a:pt x="10" y="28"/>
                    </a:lnTo>
                    <a:lnTo>
                      <a:pt x="12" y="32"/>
                    </a:lnTo>
                    <a:lnTo>
                      <a:pt x="14" y="37"/>
                    </a:lnTo>
                    <a:lnTo>
                      <a:pt x="16" y="41"/>
                    </a:lnTo>
                    <a:lnTo>
                      <a:pt x="18" y="46"/>
                    </a:lnTo>
                    <a:lnTo>
                      <a:pt x="20" y="50"/>
                    </a:lnTo>
                    <a:lnTo>
                      <a:pt x="22" y="55"/>
                    </a:lnTo>
                    <a:lnTo>
                      <a:pt x="24" y="62"/>
                    </a:lnTo>
                    <a:lnTo>
                      <a:pt x="27" y="68"/>
                    </a:lnTo>
                    <a:lnTo>
                      <a:pt x="30" y="76"/>
                    </a:lnTo>
                    <a:lnTo>
                      <a:pt x="33" y="86"/>
                    </a:lnTo>
                    <a:lnTo>
                      <a:pt x="36" y="97"/>
                    </a:lnTo>
                    <a:lnTo>
                      <a:pt x="39" y="110"/>
                    </a:lnTo>
                    <a:lnTo>
                      <a:pt x="43" y="10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0" name="Freeform 238">
                <a:extLst>
                  <a:ext uri="{FF2B5EF4-FFF2-40B4-BE49-F238E27FC236}">
                    <a16:creationId xmlns:a16="http://schemas.microsoft.com/office/drawing/2014/main" id="{93679DF6-F895-E64A-05CA-E6958B767AA3}"/>
                  </a:ext>
                </a:extLst>
              </p:cNvPr>
              <p:cNvSpPr>
                <a:spLocks/>
              </p:cNvSpPr>
              <p:nvPr/>
            </p:nvSpPr>
            <p:spPr bwMode="auto">
              <a:xfrm>
                <a:off x="4643" y="1310"/>
                <a:ext cx="17" cy="54"/>
              </a:xfrm>
              <a:custGeom>
                <a:avLst/>
                <a:gdLst>
                  <a:gd name="T0" fmla="*/ 16 w 17"/>
                  <a:gd name="T1" fmla="*/ 53 h 54"/>
                  <a:gd name="T2" fmla="*/ 16 w 17"/>
                  <a:gd name="T3" fmla="*/ 53 h 54"/>
                  <a:gd name="T4" fmla="*/ 16 w 17"/>
                  <a:gd name="T5" fmla="*/ 44 h 54"/>
                  <a:gd name="T6" fmla="*/ 16 w 17"/>
                  <a:gd name="T7" fmla="*/ 37 h 54"/>
                  <a:gd name="T8" fmla="*/ 14 w 17"/>
                  <a:gd name="T9" fmla="*/ 30 h 54"/>
                  <a:gd name="T10" fmla="*/ 13 w 17"/>
                  <a:gd name="T11" fmla="*/ 25 h 54"/>
                  <a:gd name="T12" fmla="*/ 12 w 17"/>
                  <a:gd name="T13" fmla="*/ 19 h 54"/>
                  <a:gd name="T14" fmla="*/ 9 w 17"/>
                  <a:gd name="T15" fmla="*/ 14 h 54"/>
                  <a:gd name="T16" fmla="*/ 6 w 17"/>
                  <a:gd name="T17" fmla="*/ 7 h 54"/>
                  <a:gd name="T18" fmla="*/ 4 w 17"/>
                  <a:gd name="T19" fmla="*/ 0 h 54"/>
                  <a:gd name="T20" fmla="*/ 0 w 17"/>
                  <a:gd name="T21" fmla="*/ 1 h 54"/>
                  <a:gd name="T22" fmla="*/ 2 w 17"/>
                  <a:gd name="T23" fmla="*/ 9 h 54"/>
                  <a:gd name="T24" fmla="*/ 4 w 17"/>
                  <a:gd name="T25" fmla="*/ 15 h 54"/>
                  <a:gd name="T26" fmla="*/ 8 w 17"/>
                  <a:gd name="T27" fmla="*/ 21 h 54"/>
                  <a:gd name="T28" fmla="*/ 9 w 17"/>
                  <a:gd name="T29" fmla="*/ 26 h 54"/>
                  <a:gd name="T30" fmla="*/ 10 w 17"/>
                  <a:gd name="T31" fmla="*/ 31 h 54"/>
                  <a:gd name="T32" fmla="*/ 12 w 17"/>
                  <a:gd name="T33" fmla="*/ 37 h 54"/>
                  <a:gd name="T34" fmla="*/ 12 w 17"/>
                  <a:gd name="T35" fmla="*/ 44 h 54"/>
                  <a:gd name="T36" fmla="*/ 11 w 17"/>
                  <a:gd name="T37" fmla="*/ 53 h 54"/>
                  <a:gd name="T38" fmla="*/ 16 w 17"/>
                  <a:gd name="T39" fmla="*/ 53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54">
                    <a:moveTo>
                      <a:pt x="16" y="53"/>
                    </a:moveTo>
                    <a:lnTo>
                      <a:pt x="16" y="53"/>
                    </a:lnTo>
                    <a:lnTo>
                      <a:pt x="16" y="44"/>
                    </a:lnTo>
                    <a:lnTo>
                      <a:pt x="16" y="37"/>
                    </a:lnTo>
                    <a:lnTo>
                      <a:pt x="14" y="30"/>
                    </a:lnTo>
                    <a:lnTo>
                      <a:pt x="13" y="25"/>
                    </a:lnTo>
                    <a:lnTo>
                      <a:pt x="12" y="19"/>
                    </a:lnTo>
                    <a:lnTo>
                      <a:pt x="9" y="14"/>
                    </a:lnTo>
                    <a:lnTo>
                      <a:pt x="6" y="7"/>
                    </a:lnTo>
                    <a:lnTo>
                      <a:pt x="4" y="0"/>
                    </a:lnTo>
                    <a:lnTo>
                      <a:pt x="0" y="1"/>
                    </a:lnTo>
                    <a:lnTo>
                      <a:pt x="2" y="9"/>
                    </a:lnTo>
                    <a:lnTo>
                      <a:pt x="4" y="15"/>
                    </a:lnTo>
                    <a:lnTo>
                      <a:pt x="8" y="21"/>
                    </a:lnTo>
                    <a:lnTo>
                      <a:pt x="9" y="26"/>
                    </a:lnTo>
                    <a:lnTo>
                      <a:pt x="10" y="31"/>
                    </a:lnTo>
                    <a:lnTo>
                      <a:pt x="12" y="37"/>
                    </a:lnTo>
                    <a:lnTo>
                      <a:pt x="12" y="44"/>
                    </a:lnTo>
                    <a:lnTo>
                      <a:pt x="11" y="53"/>
                    </a:lnTo>
                    <a:lnTo>
                      <a:pt x="16"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1" name="Freeform 239">
                <a:extLst>
                  <a:ext uri="{FF2B5EF4-FFF2-40B4-BE49-F238E27FC236}">
                    <a16:creationId xmlns:a16="http://schemas.microsoft.com/office/drawing/2014/main" id="{5FB08686-AA5D-7A34-7E7B-7FA04C08BB5B}"/>
                  </a:ext>
                </a:extLst>
              </p:cNvPr>
              <p:cNvSpPr>
                <a:spLocks/>
              </p:cNvSpPr>
              <p:nvPr/>
            </p:nvSpPr>
            <p:spPr bwMode="auto">
              <a:xfrm>
                <a:off x="4614" y="1363"/>
                <a:ext cx="44" cy="84"/>
              </a:xfrm>
              <a:custGeom>
                <a:avLst/>
                <a:gdLst>
                  <a:gd name="T0" fmla="*/ 1 w 44"/>
                  <a:gd name="T1" fmla="*/ 83 h 84"/>
                  <a:gd name="T2" fmla="*/ 1 w 44"/>
                  <a:gd name="T3" fmla="*/ 83 h 84"/>
                  <a:gd name="T4" fmla="*/ 6 w 44"/>
                  <a:gd name="T5" fmla="*/ 80 h 84"/>
                  <a:gd name="T6" fmla="*/ 10 w 44"/>
                  <a:gd name="T7" fmla="*/ 77 h 84"/>
                  <a:gd name="T8" fmla="*/ 14 w 44"/>
                  <a:gd name="T9" fmla="*/ 73 h 84"/>
                  <a:gd name="T10" fmla="*/ 18 w 44"/>
                  <a:gd name="T11" fmla="*/ 69 h 84"/>
                  <a:gd name="T12" fmla="*/ 21 w 44"/>
                  <a:gd name="T13" fmla="*/ 64 h 84"/>
                  <a:gd name="T14" fmla="*/ 24 w 44"/>
                  <a:gd name="T15" fmla="*/ 59 h 84"/>
                  <a:gd name="T16" fmla="*/ 28 w 44"/>
                  <a:gd name="T17" fmla="*/ 53 h 84"/>
                  <a:gd name="T18" fmla="*/ 30 w 44"/>
                  <a:gd name="T19" fmla="*/ 47 h 84"/>
                  <a:gd name="T20" fmla="*/ 33 w 44"/>
                  <a:gd name="T21" fmla="*/ 40 h 84"/>
                  <a:gd name="T22" fmla="*/ 35 w 44"/>
                  <a:gd name="T23" fmla="*/ 34 h 84"/>
                  <a:gd name="T24" fmla="*/ 37 w 44"/>
                  <a:gd name="T25" fmla="*/ 28 h 84"/>
                  <a:gd name="T26" fmla="*/ 39 w 44"/>
                  <a:gd name="T27" fmla="*/ 22 h 84"/>
                  <a:gd name="T28" fmla="*/ 40 w 44"/>
                  <a:gd name="T29" fmla="*/ 16 h 84"/>
                  <a:gd name="T30" fmla="*/ 41 w 44"/>
                  <a:gd name="T31" fmla="*/ 10 h 84"/>
                  <a:gd name="T32" fmla="*/ 42 w 44"/>
                  <a:gd name="T33" fmla="*/ 5 h 84"/>
                  <a:gd name="T34" fmla="*/ 43 w 44"/>
                  <a:gd name="T35" fmla="*/ 0 h 84"/>
                  <a:gd name="T36" fmla="*/ 39 w 44"/>
                  <a:gd name="T37" fmla="*/ 0 h 84"/>
                  <a:gd name="T38" fmla="*/ 38 w 44"/>
                  <a:gd name="T39" fmla="*/ 5 h 84"/>
                  <a:gd name="T40" fmla="*/ 38 w 44"/>
                  <a:gd name="T41" fmla="*/ 9 h 84"/>
                  <a:gd name="T42" fmla="*/ 36 w 44"/>
                  <a:gd name="T43" fmla="*/ 15 h 84"/>
                  <a:gd name="T44" fmla="*/ 35 w 44"/>
                  <a:gd name="T45" fmla="*/ 21 h 84"/>
                  <a:gd name="T46" fmla="*/ 33 w 44"/>
                  <a:gd name="T47" fmla="*/ 27 h 84"/>
                  <a:gd name="T48" fmla="*/ 31 w 44"/>
                  <a:gd name="T49" fmla="*/ 33 h 84"/>
                  <a:gd name="T50" fmla="*/ 29 w 44"/>
                  <a:gd name="T51" fmla="*/ 39 h 84"/>
                  <a:gd name="T52" fmla="*/ 26 w 44"/>
                  <a:gd name="T53" fmla="*/ 45 h 84"/>
                  <a:gd name="T54" fmla="*/ 24 w 44"/>
                  <a:gd name="T55" fmla="*/ 51 h 84"/>
                  <a:gd name="T56" fmla="*/ 21 w 44"/>
                  <a:gd name="T57" fmla="*/ 57 h 84"/>
                  <a:gd name="T58" fmla="*/ 18 w 44"/>
                  <a:gd name="T59" fmla="*/ 62 h 84"/>
                  <a:gd name="T60" fmla="*/ 14 w 44"/>
                  <a:gd name="T61" fmla="*/ 67 h 84"/>
                  <a:gd name="T62" fmla="*/ 11 w 44"/>
                  <a:gd name="T63" fmla="*/ 71 h 84"/>
                  <a:gd name="T64" fmla="*/ 7 w 44"/>
                  <a:gd name="T65" fmla="*/ 74 h 84"/>
                  <a:gd name="T66" fmla="*/ 4 w 44"/>
                  <a:gd name="T67" fmla="*/ 77 h 84"/>
                  <a:gd name="T68" fmla="*/ 0 w 44"/>
                  <a:gd name="T69" fmla="*/ 79 h 84"/>
                  <a:gd name="T70" fmla="*/ 1 w 44"/>
                  <a:gd name="T71" fmla="*/ 79 h 84"/>
                  <a:gd name="T72" fmla="*/ 1 w 44"/>
                  <a:gd name="T73" fmla="*/ 83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84">
                    <a:moveTo>
                      <a:pt x="1" y="83"/>
                    </a:moveTo>
                    <a:lnTo>
                      <a:pt x="1" y="83"/>
                    </a:lnTo>
                    <a:lnTo>
                      <a:pt x="6" y="80"/>
                    </a:lnTo>
                    <a:lnTo>
                      <a:pt x="10" y="77"/>
                    </a:lnTo>
                    <a:lnTo>
                      <a:pt x="14" y="73"/>
                    </a:lnTo>
                    <a:lnTo>
                      <a:pt x="18" y="69"/>
                    </a:lnTo>
                    <a:lnTo>
                      <a:pt x="21" y="64"/>
                    </a:lnTo>
                    <a:lnTo>
                      <a:pt x="24" y="59"/>
                    </a:lnTo>
                    <a:lnTo>
                      <a:pt x="28" y="53"/>
                    </a:lnTo>
                    <a:lnTo>
                      <a:pt x="30" y="47"/>
                    </a:lnTo>
                    <a:lnTo>
                      <a:pt x="33" y="40"/>
                    </a:lnTo>
                    <a:lnTo>
                      <a:pt x="35" y="34"/>
                    </a:lnTo>
                    <a:lnTo>
                      <a:pt x="37" y="28"/>
                    </a:lnTo>
                    <a:lnTo>
                      <a:pt x="39" y="22"/>
                    </a:lnTo>
                    <a:lnTo>
                      <a:pt x="40" y="16"/>
                    </a:lnTo>
                    <a:lnTo>
                      <a:pt x="41" y="10"/>
                    </a:lnTo>
                    <a:lnTo>
                      <a:pt x="42" y="5"/>
                    </a:lnTo>
                    <a:lnTo>
                      <a:pt x="43" y="0"/>
                    </a:lnTo>
                    <a:lnTo>
                      <a:pt x="39" y="0"/>
                    </a:lnTo>
                    <a:lnTo>
                      <a:pt x="38" y="5"/>
                    </a:lnTo>
                    <a:lnTo>
                      <a:pt x="38" y="9"/>
                    </a:lnTo>
                    <a:lnTo>
                      <a:pt x="36" y="15"/>
                    </a:lnTo>
                    <a:lnTo>
                      <a:pt x="35" y="21"/>
                    </a:lnTo>
                    <a:lnTo>
                      <a:pt x="33" y="27"/>
                    </a:lnTo>
                    <a:lnTo>
                      <a:pt x="31" y="33"/>
                    </a:lnTo>
                    <a:lnTo>
                      <a:pt x="29" y="39"/>
                    </a:lnTo>
                    <a:lnTo>
                      <a:pt x="26" y="45"/>
                    </a:lnTo>
                    <a:lnTo>
                      <a:pt x="24" y="51"/>
                    </a:lnTo>
                    <a:lnTo>
                      <a:pt x="21" y="57"/>
                    </a:lnTo>
                    <a:lnTo>
                      <a:pt x="18" y="62"/>
                    </a:lnTo>
                    <a:lnTo>
                      <a:pt x="14" y="67"/>
                    </a:lnTo>
                    <a:lnTo>
                      <a:pt x="11" y="71"/>
                    </a:lnTo>
                    <a:lnTo>
                      <a:pt x="7" y="74"/>
                    </a:lnTo>
                    <a:lnTo>
                      <a:pt x="4" y="77"/>
                    </a:lnTo>
                    <a:lnTo>
                      <a:pt x="0" y="79"/>
                    </a:lnTo>
                    <a:lnTo>
                      <a:pt x="1" y="79"/>
                    </a:lnTo>
                    <a:lnTo>
                      <a:pt x="1" y="8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2" name="Freeform 240">
                <a:extLst>
                  <a:ext uri="{FF2B5EF4-FFF2-40B4-BE49-F238E27FC236}">
                    <a16:creationId xmlns:a16="http://schemas.microsoft.com/office/drawing/2014/main" id="{8A717333-3FF6-F6FE-EF4C-343442C1C5C6}"/>
                  </a:ext>
                </a:extLst>
              </p:cNvPr>
              <p:cNvSpPr>
                <a:spLocks/>
              </p:cNvSpPr>
              <p:nvPr/>
            </p:nvSpPr>
            <p:spPr bwMode="auto">
              <a:xfrm>
                <a:off x="4610" y="1442"/>
                <a:ext cx="17" cy="17"/>
              </a:xfrm>
              <a:custGeom>
                <a:avLst/>
                <a:gdLst>
                  <a:gd name="T0" fmla="*/ 3 w 17"/>
                  <a:gd name="T1" fmla="*/ 16 h 17"/>
                  <a:gd name="T2" fmla="*/ 0 w 17"/>
                  <a:gd name="T3" fmla="*/ 16 h 17"/>
                  <a:gd name="T4" fmla="*/ 9 w 17"/>
                  <a:gd name="T5" fmla="*/ 13 h 17"/>
                  <a:gd name="T6" fmla="*/ 16 w 17"/>
                  <a:gd name="T7" fmla="*/ 8 h 17"/>
                  <a:gd name="T8" fmla="*/ 16 w 17"/>
                  <a:gd name="T9" fmla="*/ 5 h 17"/>
                  <a:gd name="T10" fmla="*/ 16 w 17"/>
                  <a:gd name="T11" fmla="*/ 0 h 17"/>
                  <a:gd name="T12" fmla="*/ 3 w 17"/>
                  <a:gd name="T13" fmla="*/ 2 h 17"/>
                  <a:gd name="T14" fmla="*/ 3 w 17"/>
                  <a:gd name="T15" fmla="*/ 6 h 17"/>
                  <a:gd name="T16" fmla="*/ 0 w 17"/>
                  <a:gd name="T17" fmla="*/ 10 h 17"/>
                  <a:gd name="T18" fmla="*/ 3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3" y="16"/>
                    </a:moveTo>
                    <a:lnTo>
                      <a:pt x="0" y="16"/>
                    </a:lnTo>
                    <a:lnTo>
                      <a:pt x="9" y="13"/>
                    </a:lnTo>
                    <a:lnTo>
                      <a:pt x="16" y="8"/>
                    </a:lnTo>
                    <a:lnTo>
                      <a:pt x="16" y="5"/>
                    </a:lnTo>
                    <a:lnTo>
                      <a:pt x="16" y="0"/>
                    </a:lnTo>
                    <a:lnTo>
                      <a:pt x="3" y="2"/>
                    </a:lnTo>
                    <a:lnTo>
                      <a:pt x="3" y="6"/>
                    </a:lnTo>
                    <a:lnTo>
                      <a:pt x="0" y="10"/>
                    </a:lnTo>
                    <a:lnTo>
                      <a:pt x="3"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3" name="Freeform 241">
                <a:extLst>
                  <a:ext uri="{FF2B5EF4-FFF2-40B4-BE49-F238E27FC236}">
                    <a16:creationId xmlns:a16="http://schemas.microsoft.com/office/drawing/2014/main" id="{7E0609DE-6493-5827-F443-FECCA0893E94}"/>
                  </a:ext>
                </a:extLst>
              </p:cNvPr>
              <p:cNvSpPr>
                <a:spLocks/>
              </p:cNvSpPr>
              <p:nvPr/>
            </p:nvSpPr>
            <p:spPr bwMode="auto">
              <a:xfrm>
                <a:off x="4490" y="1450"/>
                <a:ext cx="122" cy="86"/>
              </a:xfrm>
              <a:custGeom>
                <a:avLst/>
                <a:gdLst>
                  <a:gd name="T0" fmla="*/ 0 w 122"/>
                  <a:gd name="T1" fmla="*/ 84 h 86"/>
                  <a:gd name="T2" fmla="*/ 1 w 122"/>
                  <a:gd name="T3" fmla="*/ 84 h 86"/>
                  <a:gd name="T4" fmla="*/ 10 w 122"/>
                  <a:gd name="T5" fmla="*/ 85 h 86"/>
                  <a:gd name="T6" fmla="*/ 19 w 122"/>
                  <a:gd name="T7" fmla="*/ 85 h 86"/>
                  <a:gd name="T8" fmla="*/ 26 w 122"/>
                  <a:gd name="T9" fmla="*/ 82 h 86"/>
                  <a:gd name="T10" fmla="*/ 34 w 122"/>
                  <a:gd name="T11" fmla="*/ 79 h 86"/>
                  <a:gd name="T12" fmla="*/ 42 w 122"/>
                  <a:gd name="T13" fmla="*/ 74 h 86"/>
                  <a:gd name="T14" fmla="*/ 49 w 122"/>
                  <a:gd name="T15" fmla="*/ 69 h 86"/>
                  <a:gd name="T16" fmla="*/ 57 w 122"/>
                  <a:gd name="T17" fmla="*/ 62 h 86"/>
                  <a:gd name="T18" fmla="*/ 64 w 122"/>
                  <a:gd name="T19" fmla="*/ 56 h 86"/>
                  <a:gd name="T20" fmla="*/ 71 w 122"/>
                  <a:gd name="T21" fmla="*/ 48 h 86"/>
                  <a:gd name="T22" fmla="*/ 78 w 122"/>
                  <a:gd name="T23" fmla="*/ 41 h 86"/>
                  <a:gd name="T24" fmla="*/ 85 w 122"/>
                  <a:gd name="T25" fmla="*/ 34 h 86"/>
                  <a:gd name="T26" fmla="*/ 92 w 122"/>
                  <a:gd name="T27" fmla="*/ 26 h 86"/>
                  <a:gd name="T28" fmla="*/ 99 w 122"/>
                  <a:gd name="T29" fmla="*/ 20 h 86"/>
                  <a:gd name="T30" fmla="*/ 106 w 122"/>
                  <a:gd name="T31" fmla="*/ 14 h 86"/>
                  <a:gd name="T32" fmla="*/ 114 w 122"/>
                  <a:gd name="T33" fmla="*/ 8 h 86"/>
                  <a:gd name="T34" fmla="*/ 121 w 122"/>
                  <a:gd name="T35" fmla="*/ 4 h 86"/>
                  <a:gd name="T36" fmla="*/ 120 w 122"/>
                  <a:gd name="T37" fmla="*/ 0 h 86"/>
                  <a:gd name="T38" fmla="*/ 112 w 122"/>
                  <a:gd name="T39" fmla="*/ 6 h 86"/>
                  <a:gd name="T40" fmla="*/ 104 w 122"/>
                  <a:gd name="T41" fmla="*/ 11 h 86"/>
                  <a:gd name="T42" fmla="*/ 96 w 122"/>
                  <a:gd name="T43" fmla="*/ 17 h 86"/>
                  <a:gd name="T44" fmla="*/ 89 w 122"/>
                  <a:gd name="T45" fmla="*/ 24 h 86"/>
                  <a:gd name="T46" fmla="*/ 82 w 122"/>
                  <a:gd name="T47" fmla="*/ 31 h 86"/>
                  <a:gd name="T48" fmla="*/ 75 w 122"/>
                  <a:gd name="T49" fmla="*/ 38 h 86"/>
                  <a:gd name="T50" fmla="*/ 68 w 122"/>
                  <a:gd name="T51" fmla="*/ 46 h 86"/>
                  <a:gd name="T52" fmla="*/ 61 w 122"/>
                  <a:gd name="T53" fmla="*/ 53 h 86"/>
                  <a:gd name="T54" fmla="*/ 54 w 122"/>
                  <a:gd name="T55" fmla="*/ 60 h 86"/>
                  <a:gd name="T56" fmla="*/ 47 w 122"/>
                  <a:gd name="T57" fmla="*/ 65 h 86"/>
                  <a:gd name="T58" fmla="*/ 40 w 122"/>
                  <a:gd name="T59" fmla="*/ 71 h 86"/>
                  <a:gd name="T60" fmla="*/ 32 w 122"/>
                  <a:gd name="T61" fmla="*/ 75 h 86"/>
                  <a:gd name="T62" fmla="*/ 25 w 122"/>
                  <a:gd name="T63" fmla="*/ 79 h 86"/>
                  <a:gd name="T64" fmla="*/ 18 w 122"/>
                  <a:gd name="T65" fmla="*/ 81 h 86"/>
                  <a:gd name="T66" fmla="*/ 10 w 122"/>
                  <a:gd name="T67" fmla="*/ 81 h 86"/>
                  <a:gd name="T68" fmla="*/ 2 w 122"/>
                  <a:gd name="T69" fmla="*/ 80 h 86"/>
                  <a:gd name="T70" fmla="*/ 3 w 122"/>
                  <a:gd name="T71" fmla="*/ 81 h 86"/>
                  <a:gd name="T72" fmla="*/ 0 w 122"/>
                  <a:gd name="T73" fmla="*/ 84 h 86"/>
                  <a:gd name="T74" fmla="*/ 1 w 122"/>
                  <a:gd name="T75" fmla="*/ 84 h 86"/>
                  <a:gd name="T76" fmla="*/ 0 w 122"/>
                  <a:gd name="T77" fmla="*/ 84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2" h="86">
                    <a:moveTo>
                      <a:pt x="0" y="84"/>
                    </a:moveTo>
                    <a:lnTo>
                      <a:pt x="1" y="84"/>
                    </a:lnTo>
                    <a:lnTo>
                      <a:pt x="10" y="85"/>
                    </a:lnTo>
                    <a:lnTo>
                      <a:pt x="19" y="85"/>
                    </a:lnTo>
                    <a:lnTo>
                      <a:pt x="26" y="82"/>
                    </a:lnTo>
                    <a:lnTo>
                      <a:pt x="34" y="79"/>
                    </a:lnTo>
                    <a:lnTo>
                      <a:pt x="42" y="74"/>
                    </a:lnTo>
                    <a:lnTo>
                      <a:pt x="49" y="69"/>
                    </a:lnTo>
                    <a:lnTo>
                      <a:pt x="57" y="62"/>
                    </a:lnTo>
                    <a:lnTo>
                      <a:pt x="64" y="56"/>
                    </a:lnTo>
                    <a:lnTo>
                      <a:pt x="71" y="48"/>
                    </a:lnTo>
                    <a:lnTo>
                      <a:pt x="78" y="41"/>
                    </a:lnTo>
                    <a:lnTo>
                      <a:pt x="85" y="34"/>
                    </a:lnTo>
                    <a:lnTo>
                      <a:pt x="92" y="26"/>
                    </a:lnTo>
                    <a:lnTo>
                      <a:pt x="99" y="20"/>
                    </a:lnTo>
                    <a:lnTo>
                      <a:pt x="106" y="14"/>
                    </a:lnTo>
                    <a:lnTo>
                      <a:pt x="114" y="8"/>
                    </a:lnTo>
                    <a:lnTo>
                      <a:pt x="121" y="4"/>
                    </a:lnTo>
                    <a:lnTo>
                      <a:pt x="120" y="0"/>
                    </a:lnTo>
                    <a:lnTo>
                      <a:pt x="112" y="6"/>
                    </a:lnTo>
                    <a:lnTo>
                      <a:pt x="104" y="11"/>
                    </a:lnTo>
                    <a:lnTo>
                      <a:pt x="96" y="17"/>
                    </a:lnTo>
                    <a:lnTo>
                      <a:pt x="89" y="24"/>
                    </a:lnTo>
                    <a:lnTo>
                      <a:pt x="82" y="31"/>
                    </a:lnTo>
                    <a:lnTo>
                      <a:pt x="75" y="38"/>
                    </a:lnTo>
                    <a:lnTo>
                      <a:pt x="68" y="46"/>
                    </a:lnTo>
                    <a:lnTo>
                      <a:pt x="61" y="53"/>
                    </a:lnTo>
                    <a:lnTo>
                      <a:pt x="54" y="60"/>
                    </a:lnTo>
                    <a:lnTo>
                      <a:pt x="47" y="65"/>
                    </a:lnTo>
                    <a:lnTo>
                      <a:pt x="40" y="71"/>
                    </a:lnTo>
                    <a:lnTo>
                      <a:pt x="32" y="75"/>
                    </a:lnTo>
                    <a:lnTo>
                      <a:pt x="25" y="79"/>
                    </a:lnTo>
                    <a:lnTo>
                      <a:pt x="18" y="81"/>
                    </a:lnTo>
                    <a:lnTo>
                      <a:pt x="10" y="81"/>
                    </a:lnTo>
                    <a:lnTo>
                      <a:pt x="2" y="80"/>
                    </a:lnTo>
                    <a:lnTo>
                      <a:pt x="3" y="81"/>
                    </a:lnTo>
                    <a:lnTo>
                      <a:pt x="0" y="84"/>
                    </a:lnTo>
                    <a:lnTo>
                      <a:pt x="1" y="84"/>
                    </a:lnTo>
                    <a:lnTo>
                      <a:pt x="0" y="8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4" name="Freeform 242">
                <a:extLst>
                  <a:ext uri="{FF2B5EF4-FFF2-40B4-BE49-F238E27FC236}">
                    <a16:creationId xmlns:a16="http://schemas.microsoft.com/office/drawing/2014/main" id="{54A472D6-FDBA-0744-B3DD-E2CEF2DA166B}"/>
                  </a:ext>
                </a:extLst>
              </p:cNvPr>
              <p:cNvSpPr>
                <a:spLocks/>
              </p:cNvSpPr>
              <p:nvPr/>
            </p:nvSpPr>
            <p:spPr bwMode="auto">
              <a:xfrm>
                <a:off x="4478" y="1521"/>
                <a:ext cx="17" cy="17"/>
              </a:xfrm>
              <a:custGeom>
                <a:avLst/>
                <a:gdLst>
                  <a:gd name="T0" fmla="*/ 0 w 17"/>
                  <a:gd name="T1" fmla="*/ 1 h 17"/>
                  <a:gd name="T2" fmla="*/ 1 w 17"/>
                  <a:gd name="T3" fmla="*/ 3 h 17"/>
                  <a:gd name="T4" fmla="*/ 12 w 17"/>
                  <a:gd name="T5" fmla="*/ 16 h 17"/>
                  <a:gd name="T6" fmla="*/ 16 w 17"/>
                  <a:gd name="T7" fmla="*/ 12 h 17"/>
                  <a:gd name="T8" fmla="*/ 4 w 17"/>
                  <a:gd name="T9" fmla="*/ 0 h 17"/>
                  <a:gd name="T10" fmla="*/ 4 w 17"/>
                  <a:gd name="T11" fmla="*/ 1 h 17"/>
                  <a:gd name="T12" fmla="*/ 0 w 17"/>
                  <a:gd name="T13" fmla="*/ 1 h 17"/>
                  <a:gd name="T14" fmla="*/ 0 w 17"/>
                  <a:gd name="T15" fmla="*/ 2 h 17"/>
                  <a:gd name="T16" fmla="*/ 1 w 17"/>
                  <a:gd name="T17" fmla="*/ 3 h 17"/>
                  <a:gd name="T18" fmla="*/ 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0" y="1"/>
                    </a:moveTo>
                    <a:lnTo>
                      <a:pt x="1" y="3"/>
                    </a:lnTo>
                    <a:lnTo>
                      <a:pt x="12" y="16"/>
                    </a:lnTo>
                    <a:lnTo>
                      <a:pt x="16" y="12"/>
                    </a:lnTo>
                    <a:lnTo>
                      <a:pt x="4" y="0"/>
                    </a:lnTo>
                    <a:lnTo>
                      <a:pt x="4" y="1"/>
                    </a:lnTo>
                    <a:lnTo>
                      <a:pt x="0" y="1"/>
                    </a:lnTo>
                    <a:lnTo>
                      <a:pt x="0" y="2"/>
                    </a:lnTo>
                    <a:lnTo>
                      <a:pt x="1" y="3"/>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5" name="Freeform 243">
                <a:extLst>
                  <a:ext uri="{FF2B5EF4-FFF2-40B4-BE49-F238E27FC236}">
                    <a16:creationId xmlns:a16="http://schemas.microsoft.com/office/drawing/2014/main" id="{957F208B-D496-310E-3DA4-2DB579E5FE6B}"/>
                  </a:ext>
                </a:extLst>
              </p:cNvPr>
              <p:cNvSpPr>
                <a:spLocks/>
              </p:cNvSpPr>
              <p:nvPr/>
            </p:nvSpPr>
            <p:spPr bwMode="auto">
              <a:xfrm>
                <a:off x="4061" y="1041"/>
                <a:ext cx="254" cy="491"/>
              </a:xfrm>
              <a:custGeom>
                <a:avLst/>
                <a:gdLst>
                  <a:gd name="T0" fmla="*/ 179 w 254"/>
                  <a:gd name="T1" fmla="*/ 463 h 491"/>
                  <a:gd name="T2" fmla="*/ 178 w 254"/>
                  <a:gd name="T3" fmla="*/ 446 h 491"/>
                  <a:gd name="T4" fmla="*/ 178 w 254"/>
                  <a:gd name="T5" fmla="*/ 429 h 491"/>
                  <a:gd name="T6" fmla="*/ 176 w 254"/>
                  <a:gd name="T7" fmla="*/ 411 h 491"/>
                  <a:gd name="T8" fmla="*/ 170 w 254"/>
                  <a:gd name="T9" fmla="*/ 391 h 491"/>
                  <a:gd name="T10" fmla="*/ 160 w 254"/>
                  <a:gd name="T11" fmla="*/ 369 h 491"/>
                  <a:gd name="T12" fmla="*/ 150 w 254"/>
                  <a:gd name="T13" fmla="*/ 347 h 491"/>
                  <a:gd name="T14" fmla="*/ 144 w 254"/>
                  <a:gd name="T15" fmla="*/ 332 h 491"/>
                  <a:gd name="T16" fmla="*/ 147 w 254"/>
                  <a:gd name="T17" fmla="*/ 322 h 491"/>
                  <a:gd name="T18" fmla="*/ 153 w 254"/>
                  <a:gd name="T19" fmla="*/ 305 h 491"/>
                  <a:gd name="T20" fmla="*/ 157 w 254"/>
                  <a:gd name="T21" fmla="*/ 285 h 491"/>
                  <a:gd name="T22" fmla="*/ 160 w 254"/>
                  <a:gd name="T23" fmla="*/ 262 h 491"/>
                  <a:gd name="T24" fmla="*/ 162 w 254"/>
                  <a:gd name="T25" fmla="*/ 238 h 491"/>
                  <a:gd name="T26" fmla="*/ 166 w 254"/>
                  <a:gd name="T27" fmla="*/ 213 h 491"/>
                  <a:gd name="T28" fmla="*/ 170 w 254"/>
                  <a:gd name="T29" fmla="*/ 188 h 491"/>
                  <a:gd name="T30" fmla="*/ 176 w 254"/>
                  <a:gd name="T31" fmla="*/ 165 h 491"/>
                  <a:gd name="T32" fmla="*/ 183 w 254"/>
                  <a:gd name="T33" fmla="*/ 147 h 491"/>
                  <a:gd name="T34" fmla="*/ 193 w 254"/>
                  <a:gd name="T35" fmla="*/ 134 h 491"/>
                  <a:gd name="T36" fmla="*/ 204 w 254"/>
                  <a:gd name="T37" fmla="*/ 123 h 491"/>
                  <a:gd name="T38" fmla="*/ 217 w 254"/>
                  <a:gd name="T39" fmla="*/ 111 h 491"/>
                  <a:gd name="T40" fmla="*/ 230 w 254"/>
                  <a:gd name="T41" fmla="*/ 99 h 491"/>
                  <a:gd name="T42" fmla="*/ 241 w 254"/>
                  <a:gd name="T43" fmla="*/ 86 h 491"/>
                  <a:gd name="T44" fmla="*/ 249 w 254"/>
                  <a:gd name="T45" fmla="*/ 72 h 491"/>
                  <a:gd name="T46" fmla="*/ 253 w 254"/>
                  <a:gd name="T47" fmla="*/ 56 h 491"/>
                  <a:gd name="T48" fmla="*/ 236 w 254"/>
                  <a:gd name="T49" fmla="*/ 26 h 491"/>
                  <a:gd name="T50" fmla="*/ 231 w 254"/>
                  <a:gd name="T51" fmla="*/ 12 h 491"/>
                  <a:gd name="T52" fmla="*/ 229 w 254"/>
                  <a:gd name="T53" fmla="*/ 5 h 491"/>
                  <a:gd name="T54" fmla="*/ 225 w 254"/>
                  <a:gd name="T55" fmla="*/ 2 h 491"/>
                  <a:gd name="T56" fmla="*/ 213 w 254"/>
                  <a:gd name="T57" fmla="*/ 0 h 491"/>
                  <a:gd name="T58" fmla="*/ 175 w 254"/>
                  <a:gd name="T59" fmla="*/ 5 h 491"/>
                  <a:gd name="T60" fmla="*/ 141 w 254"/>
                  <a:gd name="T61" fmla="*/ 23 h 491"/>
                  <a:gd name="T62" fmla="*/ 111 w 254"/>
                  <a:gd name="T63" fmla="*/ 51 h 491"/>
                  <a:gd name="T64" fmla="*/ 85 w 254"/>
                  <a:gd name="T65" fmla="*/ 86 h 491"/>
                  <a:gd name="T66" fmla="*/ 63 w 254"/>
                  <a:gd name="T67" fmla="*/ 127 h 491"/>
                  <a:gd name="T68" fmla="*/ 46 w 254"/>
                  <a:gd name="T69" fmla="*/ 169 h 491"/>
                  <a:gd name="T70" fmla="*/ 32 w 254"/>
                  <a:gd name="T71" fmla="*/ 210 h 491"/>
                  <a:gd name="T72" fmla="*/ 22 w 254"/>
                  <a:gd name="T73" fmla="*/ 246 h 491"/>
                  <a:gd name="T74" fmla="*/ 15 w 254"/>
                  <a:gd name="T75" fmla="*/ 274 h 491"/>
                  <a:gd name="T76" fmla="*/ 9 w 254"/>
                  <a:gd name="T77" fmla="*/ 291 h 491"/>
                  <a:gd name="T78" fmla="*/ 4 w 254"/>
                  <a:gd name="T79" fmla="*/ 300 h 491"/>
                  <a:gd name="T80" fmla="*/ 2 w 254"/>
                  <a:gd name="T81" fmla="*/ 307 h 491"/>
                  <a:gd name="T82" fmla="*/ 0 w 254"/>
                  <a:gd name="T83" fmla="*/ 313 h 491"/>
                  <a:gd name="T84" fmla="*/ 0 w 254"/>
                  <a:gd name="T85" fmla="*/ 322 h 491"/>
                  <a:gd name="T86" fmla="*/ 2 w 254"/>
                  <a:gd name="T87" fmla="*/ 339 h 491"/>
                  <a:gd name="T88" fmla="*/ 6 w 254"/>
                  <a:gd name="T89" fmla="*/ 367 h 491"/>
                  <a:gd name="T90" fmla="*/ 14 w 254"/>
                  <a:gd name="T91" fmla="*/ 391 h 491"/>
                  <a:gd name="T92" fmla="*/ 28 w 254"/>
                  <a:gd name="T93" fmla="*/ 410 h 491"/>
                  <a:gd name="T94" fmla="*/ 45 w 254"/>
                  <a:gd name="T95" fmla="*/ 422 h 491"/>
                  <a:gd name="T96" fmla="*/ 65 w 254"/>
                  <a:gd name="T97" fmla="*/ 428 h 491"/>
                  <a:gd name="T98" fmla="*/ 79 w 254"/>
                  <a:gd name="T99" fmla="*/ 434 h 491"/>
                  <a:gd name="T100" fmla="*/ 94 w 254"/>
                  <a:gd name="T101" fmla="*/ 444 h 491"/>
                  <a:gd name="T102" fmla="*/ 108 w 254"/>
                  <a:gd name="T103" fmla="*/ 456 h 491"/>
                  <a:gd name="T104" fmla="*/ 123 w 254"/>
                  <a:gd name="T105" fmla="*/ 469 h 491"/>
                  <a:gd name="T106" fmla="*/ 137 w 254"/>
                  <a:gd name="T107" fmla="*/ 479 h 491"/>
                  <a:gd name="T108" fmla="*/ 149 w 254"/>
                  <a:gd name="T109" fmla="*/ 488 h 491"/>
                  <a:gd name="T110" fmla="*/ 162 w 254"/>
                  <a:gd name="T111" fmla="*/ 490 h 491"/>
                  <a:gd name="T112" fmla="*/ 174 w 254"/>
                  <a:gd name="T113" fmla="*/ 486 h 4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4" h="491">
                    <a:moveTo>
                      <a:pt x="181" y="473"/>
                    </a:moveTo>
                    <a:lnTo>
                      <a:pt x="179" y="463"/>
                    </a:lnTo>
                    <a:lnTo>
                      <a:pt x="178" y="455"/>
                    </a:lnTo>
                    <a:lnTo>
                      <a:pt x="178" y="446"/>
                    </a:lnTo>
                    <a:lnTo>
                      <a:pt x="178" y="437"/>
                    </a:lnTo>
                    <a:lnTo>
                      <a:pt x="178" y="429"/>
                    </a:lnTo>
                    <a:lnTo>
                      <a:pt x="177" y="420"/>
                    </a:lnTo>
                    <a:lnTo>
                      <a:pt x="176" y="411"/>
                    </a:lnTo>
                    <a:lnTo>
                      <a:pt x="174" y="401"/>
                    </a:lnTo>
                    <a:lnTo>
                      <a:pt x="170" y="391"/>
                    </a:lnTo>
                    <a:lnTo>
                      <a:pt x="165" y="380"/>
                    </a:lnTo>
                    <a:lnTo>
                      <a:pt x="160" y="369"/>
                    </a:lnTo>
                    <a:lnTo>
                      <a:pt x="155" y="358"/>
                    </a:lnTo>
                    <a:lnTo>
                      <a:pt x="150" y="347"/>
                    </a:lnTo>
                    <a:lnTo>
                      <a:pt x="146" y="339"/>
                    </a:lnTo>
                    <a:lnTo>
                      <a:pt x="144" y="332"/>
                    </a:lnTo>
                    <a:lnTo>
                      <a:pt x="144" y="328"/>
                    </a:lnTo>
                    <a:lnTo>
                      <a:pt x="147" y="322"/>
                    </a:lnTo>
                    <a:lnTo>
                      <a:pt x="150" y="314"/>
                    </a:lnTo>
                    <a:lnTo>
                      <a:pt x="153" y="305"/>
                    </a:lnTo>
                    <a:lnTo>
                      <a:pt x="155" y="295"/>
                    </a:lnTo>
                    <a:lnTo>
                      <a:pt x="157" y="285"/>
                    </a:lnTo>
                    <a:lnTo>
                      <a:pt x="159" y="274"/>
                    </a:lnTo>
                    <a:lnTo>
                      <a:pt x="160" y="262"/>
                    </a:lnTo>
                    <a:lnTo>
                      <a:pt x="161" y="250"/>
                    </a:lnTo>
                    <a:lnTo>
                      <a:pt x="162" y="238"/>
                    </a:lnTo>
                    <a:lnTo>
                      <a:pt x="164" y="226"/>
                    </a:lnTo>
                    <a:lnTo>
                      <a:pt x="166" y="213"/>
                    </a:lnTo>
                    <a:lnTo>
                      <a:pt x="167" y="200"/>
                    </a:lnTo>
                    <a:lnTo>
                      <a:pt x="170" y="188"/>
                    </a:lnTo>
                    <a:lnTo>
                      <a:pt x="173" y="176"/>
                    </a:lnTo>
                    <a:lnTo>
                      <a:pt x="176" y="165"/>
                    </a:lnTo>
                    <a:lnTo>
                      <a:pt x="180" y="153"/>
                    </a:lnTo>
                    <a:lnTo>
                      <a:pt x="183" y="147"/>
                    </a:lnTo>
                    <a:lnTo>
                      <a:pt x="188" y="141"/>
                    </a:lnTo>
                    <a:lnTo>
                      <a:pt x="193" y="134"/>
                    </a:lnTo>
                    <a:lnTo>
                      <a:pt x="198" y="129"/>
                    </a:lnTo>
                    <a:lnTo>
                      <a:pt x="204" y="123"/>
                    </a:lnTo>
                    <a:lnTo>
                      <a:pt x="211" y="117"/>
                    </a:lnTo>
                    <a:lnTo>
                      <a:pt x="217" y="111"/>
                    </a:lnTo>
                    <a:lnTo>
                      <a:pt x="223" y="105"/>
                    </a:lnTo>
                    <a:lnTo>
                      <a:pt x="230" y="99"/>
                    </a:lnTo>
                    <a:lnTo>
                      <a:pt x="235" y="93"/>
                    </a:lnTo>
                    <a:lnTo>
                      <a:pt x="241" y="86"/>
                    </a:lnTo>
                    <a:lnTo>
                      <a:pt x="245" y="79"/>
                    </a:lnTo>
                    <a:lnTo>
                      <a:pt x="249" y="72"/>
                    </a:lnTo>
                    <a:lnTo>
                      <a:pt x="252" y="64"/>
                    </a:lnTo>
                    <a:lnTo>
                      <a:pt x="253" y="56"/>
                    </a:lnTo>
                    <a:lnTo>
                      <a:pt x="253" y="47"/>
                    </a:lnTo>
                    <a:lnTo>
                      <a:pt x="236" y="26"/>
                    </a:lnTo>
                    <a:lnTo>
                      <a:pt x="233" y="18"/>
                    </a:lnTo>
                    <a:lnTo>
                      <a:pt x="231" y="12"/>
                    </a:lnTo>
                    <a:lnTo>
                      <a:pt x="230" y="8"/>
                    </a:lnTo>
                    <a:lnTo>
                      <a:pt x="229" y="5"/>
                    </a:lnTo>
                    <a:lnTo>
                      <a:pt x="228" y="3"/>
                    </a:lnTo>
                    <a:lnTo>
                      <a:pt x="225" y="2"/>
                    </a:lnTo>
                    <a:lnTo>
                      <a:pt x="221" y="0"/>
                    </a:lnTo>
                    <a:lnTo>
                      <a:pt x="213" y="0"/>
                    </a:lnTo>
                    <a:lnTo>
                      <a:pt x="193" y="0"/>
                    </a:lnTo>
                    <a:lnTo>
                      <a:pt x="175" y="5"/>
                    </a:lnTo>
                    <a:lnTo>
                      <a:pt x="157" y="12"/>
                    </a:lnTo>
                    <a:lnTo>
                      <a:pt x="141" y="23"/>
                    </a:lnTo>
                    <a:lnTo>
                      <a:pt x="125" y="36"/>
                    </a:lnTo>
                    <a:lnTo>
                      <a:pt x="111" y="51"/>
                    </a:lnTo>
                    <a:lnTo>
                      <a:pt x="97" y="68"/>
                    </a:lnTo>
                    <a:lnTo>
                      <a:pt x="85" y="86"/>
                    </a:lnTo>
                    <a:lnTo>
                      <a:pt x="73" y="107"/>
                    </a:lnTo>
                    <a:lnTo>
                      <a:pt x="63" y="127"/>
                    </a:lnTo>
                    <a:lnTo>
                      <a:pt x="54" y="148"/>
                    </a:lnTo>
                    <a:lnTo>
                      <a:pt x="46" y="169"/>
                    </a:lnTo>
                    <a:lnTo>
                      <a:pt x="38" y="190"/>
                    </a:lnTo>
                    <a:lnTo>
                      <a:pt x="32" y="210"/>
                    </a:lnTo>
                    <a:lnTo>
                      <a:pt x="26" y="229"/>
                    </a:lnTo>
                    <a:lnTo>
                      <a:pt x="22" y="246"/>
                    </a:lnTo>
                    <a:lnTo>
                      <a:pt x="18" y="262"/>
                    </a:lnTo>
                    <a:lnTo>
                      <a:pt x="15" y="274"/>
                    </a:lnTo>
                    <a:lnTo>
                      <a:pt x="12" y="283"/>
                    </a:lnTo>
                    <a:lnTo>
                      <a:pt x="9" y="291"/>
                    </a:lnTo>
                    <a:lnTo>
                      <a:pt x="7" y="296"/>
                    </a:lnTo>
                    <a:lnTo>
                      <a:pt x="4" y="300"/>
                    </a:lnTo>
                    <a:lnTo>
                      <a:pt x="2" y="304"/>
                    </a:lnTo>
                    <a:lnTo>
                      <a:pt x="2" y="307"/>
                    </a:lnTo>
                    <a:lnTo>
                      <a:pt x="0" y="310"/>
                    </a:lnTo>
                    <a:lnTo>
                      <a:pt x="0" y="313"/>
                    </a:lnTo>
                    <a:lnTo>
                      <a:pt x="0" y="317"/>
                    </a:lnTo>
                    <a:lnTo>
                      <a:pt x="0" y="322"/>
                    </a:lnTo>
                    <a:lnTo>
                      <a:pt x="0" y="330"/>
                    </a:lnTo>
                    <a:lnTo>
                      <a:pt x="2" y="339"/>
                    </a:lnTo>
                    <a:lnTo>
                      <a:pt x="4" y="351"/>
                    </a:lnTo>
                    <a:lnTo>
                      <a:pt x="6" y="367"/>
                    </a:lnTo>
                    <a:lnTo>
                      <a:pt x="9" y="380"/>
                    </a:lnTo>
                    <a:lnTo>
                      <a:pt x="14" y="391"/>
                    </a:lnTo>
                    <a:lnTo>
                      <a:pt x="20" y="401"/>
                    </a:lnTo>
                    <a:lnTo>
                      <a:pt x="28" y="410"/>
                    </a:lnTo>
                    <a:lnTo>
                      <a:pt x="36" y="417"/>
                    </a:lnTo>
                    <a:lnTo>
                      <a:pt x="45" y="422"/>
                    </a:lnTo>
                    <a:lnTo>
                      <a:pt x="55" y="426"/>
                    </a:lnTo>
                    <a:lnTo>
                      <a:pt x="65" y="428"/>
                    </a:lnTo>
                    <a:lnTo>
                      <a:pt x="72" y="430"/>
                    </a:lnTo>
                    <a:lnTo>
                      <a:pt x="79" y="434"/>
                    </a:lnTo>
                    <a:lnTo>
                      <a:pt x="87" y="439"/>
                    </a:lnTo>
                    <a:lnTo>
                      <a:pt x="94" y="444"/>
                    </a:lnTo>
                    <a:lnTo>
                      <a:pt x="101" y="449"/>
                    </a:lnTo>
                    <a:lnTo>
                      <a:pt x="108" y="456"/>
                    </a:lnTo>
                    <a:lnTo>
                      <a:pt x="115" y="462"/>
                    </a:lnTo>
                    <a:lnTo>
                      <a:pt x="123" y="469"/>
                    </a:lnTo>
                    <a:lnTo>
                      <a:pt x="129" y="474"/>
                    </a:lnTo>
                    <a:lnTo>
                      <a:pt x="137" y="479"/>
                    </a:lnTo>
                    <a:lnTo>
                      <a:pt x="143" y="484"/>
                    </a:lnTo>
                    <a:lnTo>
                      <a:pt x="149" y="488"/>
                    </a:lnTo>
                    <a:lnTo>
                      <a:pt x="156" y="489"/>
                    </a:lnTo>
                    <a:lnTo>
                      <a:pt x="162" y="490"/>
                    </a:lnTo>
                    <a:lnTo>
                      <a:pt x="168" y="489"/>
                    </a:lnTo>
                    <a:lnTo>
                      <a:pt x="174" y="486"/>
                    </a:lnTo>
                    <a:lnTo>
                      <a:pt x="181" y="47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6" name="Freeform 244">
                <a:extLst>
                  <a:ext uri="{FF2B5EF4-FFF2-40B4-BE49-F238E27FC236}">
                    <a16:creationId xmlns:a16="http://schemas.microsoft.com/office/drawing/2014/main" id="{DA13F871-6F09-1538-5E59-EA5A3BDCC7C7}"/>
                  </a:ext>
                </a:extLst>
              </p:cNvPr>
              <p:cNvSpPr>
                <a:spLocks/>
              </p:cNvSpPr>
              <p:nvPr/>
            </p:nvSpPr>
            <p:spPr bwMode="auto">
              <a:xfrm>
                <a:off x="4233" y="1442"/>
                <a:ext cx="17" cy="73"/>
              </a:xfrm>
              <a:custGeom>
                <a:avLst/>
                <a:gdLst>
                  <a:gd name="T0" fmla="*/ 0 w 17"/>
                  <a:gd name="T1" fmla="*/ 0 h 73"/>
                  <a:gd name="T2" fmla="*/ 0 w 17"/>
                  <a:gd name="T3" fmla="*/ 0 h 73"/>
                  <a:gd name="T4" fmla="*/ 2 w 17"/>
                  <a:gd name="T5" fmla="*/ 11 h 73"/>
                  <a:gd name="T6" fmla="*/ 5 w 17"/>
                  <a:gd name="T7" fmla="*/ 19 h 73"/>
                  <a:gd name="T8" fmla="*/ 5 w 17"/>
                  <a:gd name="T9" fmla="*/ 28 h 73"/>
                  <a:gd name="T10" fmla="*/ 5 w 17"/>
                  <a:gd name="T11" fmla="*/ 36 h 73"/>
                  <a:gd name="T12" fmla="*/ 5 w 17"/>
                  <a:gd name="T13" fmla="*/ 45 h 73"/>
                  <a:gd name="T14" fmla="*/ 5 w 17"/>
                  <a:gd name="T15" fmla="*/ 54 h 73"/>
                  <a:gd name="T16" fmla="*/ 7 w 17"/>
                  <a:gd name="T17" fmla="*/ 63 h 73"/>
                  <a:gd name="T18" fmla="*/ 10 w 17"/>
                  <a:gd name="T19" fmla="*/ 72 h 73"/>
                  <a:gd name="T20" fmla="*/ 16 w 17"/>
                  <a:gd name="T21" fmla="*/ 71 h 73"/>
                  <a:gd name="T22" fmla="*/ 13 w 17"/>
                  <a:gd name="T23" fmla="*/ 62 h 73"/>
                  <a:gd name="T24" fmla="*/ 11 w 17"/>
                  <a:gd name="T25" fmla="*/ 54 h 73"/>
                  <a:gd name="T26" fmla="*/ 11 w 17"/>
                  <a:gd name="T27" fmla="*/ 45 h 73"/>
                  <a:gd name="T28" fmla="*/ 11 w 17"/>
                  <a:gd name="T29" fmla="*/ 36 h 73"/>
                  <a:gd name="T30" fmla="*/ 11 w 17"/>
                  <a:gd name="T31" fmla="*/ 28 h 73"/>
                  <a:gd name="T32" fmla="*/ 10 w 17"/>
                  <a:gd name="T33" fmla="*/ 19 h 73"/>
                  <a:gd name="T34" fmla="*/ 8 w 17"/>
                  <a:gd name="T35" fmla="*/ 10 h 73"/>
                  <a:gd name="T36" fmla="*/ 5 w 17"/>
                  <a:gd name="T37" fmla="*/ 0 h 73"/>
                  <a:gd name="T38" fmla="*/ 0 w 17"/>
                  <a:gd name="T39" fmla="*/ 0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73">
                    <a:moveTo>
                      <a:pt x="0" y="0"/>
                    </a:moveTo>
                    <a:lnTo>
                      <a:pt x="0" y="0"/>
                    </a:lnTo>
                    <a:lnTo>
                      <a:pt x="2" y="11"/>
                    </a:lnTo>
                    <a:lnTo>
                      <a:pt x="5" y="19"/>
                    </a:lnTo>
                    <a:lnTo>
                      <a:pt x="5" y="28"/>
                    </a:lnTo>
                    <a:lnTo>
                      <a:pt x="5" y="36"/>
                    </a:lnTo>
                    <a:lnTo>
                      <a:pt x="5" y="45"/>
                    </a:lnTo>
                    <a:lnTo>
                      <a:pt x="5" y="54"/>
                    </a:lnTo>
                    <a:lnTo>
                      <a:pt x="7" y="63"/>
                    </a:lnTo>
                    <a:lnTo>
                      <a:pt x="10" y="72"/>
                    </a:lnTo>
                    <a:lnTo>
                      <a:pt x="16" y="71"/>
                    </a:lnTo>
                    <a:lnTo>
                      <a:pt x="13" y="62"/>
                    </a:lnTo>
                    <a:lnTo>
                      <a:pt x="11" y="54"/>
                    </a:lnTo>
                    <a:lnTo>
                      <a:pt x="11" y="45"/>
                    </a:lnTo>
                    <a:lnTo>
                      <a:pt x="11" y="36"/>
                    </a:lnTo>
                    <a:lnTo>
                      <a:pt x="11" y="28"/>
                    </a:lnTo>
                    <a:lnTo>
                      <a:pt x="10" y="19"/>
                    </a:lnTo>
                    <a:lnTo>
                      <a:pt x="8" y="10"/>
                    </a:lnTo>
                    <a:lnTo>
                      <a:pt x="5" y="0"/>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7" name="Freeform 245">
                <a:extLst>
                  <a:ext uri="{FF2B5EF4-FFF2-40B4-BE49-F238E27FC236}">
                    <a16:creationId xmlns:a16="http://schemas.microsoft.com/office/drawing/2014/main" id="{51D27E87-816A-5202-19E5-7C4302B03783}"/>
                  </a:ext>
                </a:extLst>
              </p:cNvPr>
              <p:cNvSpPr>
                <a:spLocks/>
              </p:cNvSpPr>
              <p:nvPr/>
            </p:nvSpPr>
            <p:spPr bwMode="auto">
              <a:xfrm>
                <a:off x="4203" y="1368"/>
                <a:ext cx="35" cy="75"/>
              </a:xfrm>
              <a:custGeom>
                <a:avLst/>
                <a:gdLst>
                  <a:gd name="T0" fmla="*/ 0 w 35"/>
                  <a:gd name="T1" fmla="*/ 0 h 75"/>
                  <a:gd name="T2" fmla="*/ 0 w 35"/>
                  <a:gd name="T3" fmla="*/ 0 h 75"/>
                  <a:gd name="T4" fmla="*/ 0 w 35"/>
                  <a:gd name="T5" fmla="*/ 5 h 75"/>
                  <a:gd name="T6" fmla="*/ 2 w 35"/>
                  <a:gd name="T7" fmla="*/ 12 h 75"/>
                  <a:gd name="T8" fmla="*/ 6 w 35"/>
                  <a:gd name="T9" fmla="*/ 21 h 75"/>
                  <a:gd name="T10" fmla="*/ 11 w 35"/>
                  <a:gd name="T11" fmla="*/ 32 h 75"/>
                  <a:gd name="T12" fmla="*/ 16 w 35"/>
                  <a:gd name="T13" fmla="*/ 42 h 75"/>
                  <a:gd name="T14" fmla="*/ 21 w 35"/>
                  <a:gd name="T15" fmla="*/ 54 h 75"/>
                  <a:gd name="T16" fmla="*/ 26 w 35"/>
                  <a:gd name="T17" fmla="*/ 65 h 75"/>
                  <a:gd name="T18" fmla="*/ 30 w 35"/>
                  <a:gd name="T19" fmla="*/ 74 h 75"/>
                  <a:gd name="T20" fmla="*/ 34 w 35"/>
                  <a:gd name="T21" fmla="*/ 74 h 75"/>
                  <a:gd name="T22" fmla="*/ 30 w 35"/>
                  <a:gd name="T23" fmla="*/ 63 h 75"/>
                  <a:gd name="T24" fmla="*/ 25 w 35"/>
                  <a:gd name="T25" fmla="*/ 52 h 75"/>
                  <a:gd name="T26" fmla="*/ 20 w 35"/>
                  <a:gd name="T27" fmla="*/ 41 h 75"/>
                  <a:gd name="T28" fmla="*/ 15 w 35"/>
                  <a:gd name="T29" fmla="*/ 30 h 75"/>
                  <a:gd name="T30" fmla="*/ 10 w 35"/>
                  <a:gd name="T31" fmla="*/ 19 h 75"/>
                  <a:gd name="T32" fmla="*/ 6 w 35"/>
                  <a:gd name="T33" fmla="*/ 10 h 75"/>
                  <a:gd name="T34" fmla="*/ 3 w 35"/>
                  <a:gd name="T35" fmla="*/ 4 h 75"/>
                  <a:gd name="T36" fmla="*/ 3 w 35"/>
                  <a:gd name="T37" fmla="*/ 2 h 75"/>
                  <a:gd name="T38" fmla="*/ 0 w 35"/>
                  <a:gd name="T39" fmla="*/ 0 h 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75">
                    <a:moveTo>
                      <a:pt x="0" y="0"/>
                    </a:moveTo>
                    <a:lnTo>
                      <a:pt x="0" y="0"/>
                    </a:lnTo>
                    <a:lnTo>
                      <a:pt x="0" y="5"/>
                    </a:lnTo>
                    <a:lnTo>
                      <a:pt x="2" y="12"/>
                    </a:lnTo>
                    <a:lnTo>
                      <a:pt x="6" y="21"/>
                    </a:lnTo>
                    <a:lnTo>
                      <a:pt x="11" y="32"/>
                    </a:lnTo>
                    <a:lnTo>
                      <a:pt x="16" y="42"/>
                    </a:lnTo>
                    <a:lnTo>
                      <a:pt x="21" y="54"/>
                    </a:lnTo>
                    <a:lnTo>
                      <a:pt x="26" y="65"/>
                    </a:lnTo>
                    <a:lnTo>
                      <a:pt x="30" y="74"/>
                    </a:lnTo>
                    <a:lnTo>
                      <a:pt x="34" y="74"/>
                    </a:lnTo>
                    <a:lnTo>
                      <a:pt x="30" y="63"/>
                    </a:lnTo>
                    <a:lnTo>
                      <a:pt x="25" y="52"/>
                    </a:lnTo>
                    <a:lnTo>
                      <a:pt x="20" y="41"/>
                    </a:lnTo>
                    <a:lnTo>
                      <a:pt x="15" y="30"/>
                    </a:lnTo>
                    <a:lnTo>
                      <a:pt x="10" y="19"/>
                    </a:lnTo>
                    <a:lnTo>
                      <a:pt x="6" y="10"/>
                    </a:lnTo>
                    <a:lnTo>
                      <a:pt x="3" y="4"/>
                    </a:lnTo>
                    <a:lnTo>
                      <a:pt x="3" y="2"/>
                    </a:lnTo>
                    <a:lnTo>
                      <a:pt x="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8" name="Freeform 246">
                <a:extLst>
                  <a:ext uri="{FF2B5EF4-FFF2-40B4-BE49-F238E27FC236}">
                    <a16:creationId xmlns:a16="http://schemas.microsoft.com/office/drawing/2014/main" id="{BA12F204-417E-F393-BC9E-6467EE2AB7C2}"/>
                  </a:ext>
                </a:extLst>
              </p:cNvPr>
              <p:cNvSpPr>
                <a:spLocks/>
              </p:cNvSpPr>
              <p:nvPr/>
            </p:nvSpPr>
            <p:spPr bwMode="auto">
              <a:xfrm>
                <a:off x="4203" y="1194"/>
                <a:ext cx="41" cy="177"/>
              </a:xfrm>
              <a:custGeom>
                <a:avLst/>
                <a:gdLst>
                  <a:gd name="T0" fmla="*/ 36 w 41"/>
                  <a:gd name="T1" fmla="*/ 0 h 177"/>
                  <a:gd name="T2" fmla="*/ 36 w 41"/>
                  <a:gd name="T3" fmla="*/ 0 h 177"/>
                  <a:gd name="T4" fmla="*/ 32 w 41"/>
                  <a:gd name="T5" fmla="*/ 11 h 177"/>
                  <a:gd name="T6" fmla="*/ 29 w 41"/>
                  <a:gd name="T7" fmla="*/ 23 h 177"/>
                  <a:gd name="T8" fmla="*/ 26 w 41"/>
                  <a:gd name="T9" fmla="*/ 35 h 177"/>
                  <a:gd name="T10" fmla="*/ 24 w 41"/>
                  <a:gd name="T11" fmla="*/ 47 h 177"/>
                  <a:gd name="T12" fmla="*/ 22 w 41"/>
                  <a:gd name="T13" fmla="*/ 59 h 177"/>
                  <a:gd name="T14" fmla="*/ 20 w 41"/>
                  <a:gd name="T15" fmla="*/ 72 h 177"/>
                  <a:gd name="T16" fmla="*/ 18 w 41"/>
                  <a:gd name="T17" fmla="*/ 85 h 177"/>
                  <a:gd name="T18" fmla="*/ 17 w 41"/>
                  <a:gd name="T19" fmla="*/ 97 h 177"/>
                  <a:gd name="T20" fmla="*/ 16 w 41"/>
                  <a:gd name="T21" fmla="*/ 109 h 177"/>
                  <a:gd name="T22" fmla="*/ 15 w 41"/>
                  <a:gd name="T23" fmla="*/ 121 h 177"/>
                  <a:gd name="T24" fmla="*/ 13 w 41"/>
                  <a:gd name="T25" fmla="*/ 131 h 177"/>
                  <a:gd name="T26" fmla="*/ 11 w 41"/>
                  <a:gd name="T27" fmla="*/ 142 h 177"/>
                  <a:gd name="T28" fmla="*/ 9 w 41"/>
                  <a:gd name="T29" fmla="*/ 151 h 177"/>
                  <a:gd name="T30" fmla="*/ 7 w 41"/>
                  <a:gd name="T31" fmla="*/ 160 h 177"/>
                  <a:gd name="T32" fmla="*/ 3 w 41"/>
                  <a:gd name="T33" fmla="*/ 167 h 177"/>
                  <a:gd name="T34" fmla="*/ 0 w 41"/>
                  <a:gd name="T35" fmla="*/ 174 h 177"/>
                  <a:gd name="T36" fmla="*/ 3 w 41"/>
                  <a:gd name="T37" fmla="*/ 176 h 177"/>
                  <a:gd name="T38" fmla="*/ 7 w 41"/>
                  <a:gd name="T39" fmla="*/ 169 h 177"/>
                  <a:gd name="T40" fmla="*/ 10 w 41"/>
                  <a:gd name="T41" fmla="*/ 161 h 177"/>
                  <a:gd name="T42" fmla="*/ 13 w 41"/>
                  <a:gd name="T43" fmla="*/ 152 h 177"/>
                  <a:gd name="T44" fmla="*/ 15 w 41"/>
                  <a:gd name="T45" fmla="*/ 143 h 177"/>
                  <a:gd name="T46" fmla="*/ 17 w 41"/>
                  <a:gd name="T47" fmla="*/ 132 h 177"/>
                  <a:gd name="T48" fmla="*/ 18 w 41"/>
                  <a:gd name="T49" fmla="*/ 121 h 177"/>
                  <a:gd name="T50" fmla="*/ 20 w 41"/>
                  <a:gd name="T51" fmla="*/ 109 h 177"/>
                  <a:gd name="T52" fmla="*/ 21 w 41"/>
                  <a:gd name="T53" fmla="*/ 97 h 177"/>
                  <a:gd name="T54" fmla="*/ 22 w 41"/>
                  <a:gd name="T55" fmla="*/ 85 h 177"/>
                  <a:gd name="T56" fmla="*/ 24 w 41"/>
                  <a:gd name="T57" fmla="*/ 73 h 177"/>
                  <a:gd name="T58" fmla="*/ 25 w 41"/>
                  <a:gd name="T59" fmla="*/ 60 h 177"/>
                  <a:gd name="T60" fmla="*/ 27 w 41"/>
                  <a:gd name="T61" fmla="*/ 48 h 177"/>
                  <a:gd name="T62" fmla="*/ 30 w 41"/>
                  <a:gd name="T63" fmla="*/ 36 h 177"/>
                  <a:gd name="T64" fmla="*/ 33 w 41"/>
                  <a:gd name="T65" fmla="*/ 24 h 177"/>
                  <a:gd name="T66" fmla="*/ 36 w 41"/>
                  <a:gd name="T67" fmla="*/ 12 h 177"/>
                  <a:gd name="T68" fmla="*/ 40 w 41"/>
                  <a:gd name="T69" fmla="*/ 1 h 177"/>
                  <a:gd name="T70" fmla="*/ 36 w 41"/>
                  <a:gd name="T71" fmla="*/ 0 h 17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177">
                    <a:moveTo>
                      <a:pt x="36" y="0"/>
                    </a:moveTo>
                    <a:lnTo>
                      <a:pt x="36" y="0"/>
                    </a:lnTo>
                    <a:lnTo>
                      <a:pt x="32" y="11"/>
                    </a:lnTo>
                    <a:lnTo>
                      <a:pt x="29" y="23"/>
                    </a:lnTo>
                    <a:lnTo>
                      <a:pt x="26" y="35"/>
                    </a:lnTo>
                    <a:lnTo>
                      <a:pt x="24" y="47"/>
                    </a:lnTo>
                    <a:lnTo>
                      <a:pt x="22" y="59"/>
                    </a:lnTo>
                    <a:lnTo>
                      <a:pt x="20" y="72"/>
                    </a:lnTo>
                    <a:lnTo>
                      <a:pt x="18" y="85"/>
                    </a:lnTo>
                    <a:lnTo>
                      <a:pt x="17" y="97"/>
                    </a:lnTo>
                    <a:lnTo>
                      <a:pt x="16" y="109"/>
                    </a:lnTo>
                    <a:lnTo>
                      <a:pt x="15" y="121"/>
                    </a:lnTo>
                    <a:lnTo>
                      <a:pt x="13" y="131"/>
                    </a:lnTo>
                    <a:lnTo>
                      <a:pt x="11" y="142"/>
                    </a:lnTo>
                    <a:lnTo>
                      <a:pt x="9" y="151"/>
                    </a:lnTo>
                    <a:lnTo>
                      <a:pt x="7" y="160"/>
                    </a:lnTo>
                    <a:lnTo>
                      <a:pt x="3" y="167"/>
                    </a:lnTo>
                    <a:lnTo>
                      <a:pt x="0" y="174"/>
                    </a:lnTo>
                    <a:lnTo>
                      <a:pt x="3" y="176"/>
                    </a:lnTo>
                    <a:lnTo>
                      <a:pt x="7" y="169"/>
                    </a:lnTo>
                    <a:lnTo>
                      <a:pt x="10" y="161"/>
                    </a:lnTo>
                    <a:lnTo>
                      <a:pt x="13" y="152"/>
                    </a:lnTo>
                    <a:lnTo>
                      <a:pt x="15" y="143"/>
                    </a:lnTo>
                    <a:lnTo>
                      <a:pt x="17" y="132"/>
                    </a:lnTo>
                    <a:lnTo>
                      <a:pt x="18" y="121"/>
                    </a:lnTo>
                    <a:lnTo>
                      <a:pt x="20" y="109"/>
                    </a:lnTo>
                    <a:lnTo>
                      <a:pt x="21" y="97"/>
                    </a:lnTo>
                    <a:lnTo>
                      <a:pt x="22" y="85"/>
                    </a:lnTo>
                    <a:lnTo>
                      <a:pt x="24" y="73"/>
                    </a:lnTo>
                    <a:lnTo>
                      <a:pt x="25" y="60"/>
                    </a:lnTo>
                    <a:lnTo>
                      <a:pt x="27" y="48"/>
                    </a:lnTo>
                    <a:lnTo>
                      <a:pt x="30" y="36"/>
                    </a:lnTo>
                    <a:lnTo>
                      <a:pt x="33" y="24"/>
                    </a:lnTo>
                    <a:lnTo>
                      <a:pt x="36" y="12"/>
                    </a:lnTo>
                    <a:lnTo>
                      <a:pt x="40" y="1"/>
                    </a:lnTo>
                    <a:lnTo>
                      <a:pt x="36"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9" name="Freeform 247">
                <a:extLst>
                  <a:ext uri="{FF2B5EF4-FFF2-40B4-BE49-F238E27FC236}">
                    <a16:creationId xmlns:a16="http://schemas.microsoft.com/office/drawing/2014/main" id="{5B729423-AD96-E03E-9029-6DED4CCCE3F5}"/>
                  </a:ext>
                </a:extLst>
              </p:cNvPr>
              <p:cNvSpPr>
                <a:spLocks/>
              </p:cNvSpPr>
              <p:nvPr/>
            </p:nvSpPr>
            <p:spPr bwMode="auto">
              <a:xfrm>
                <a:off x="4239" y="1087"/>
                <a:ext cx="78" cy="109"/>
              </a:xfrm>
              <a:custGeom>
                <a:avLst/>
                <a:gdLst>
                  <a:gd name="T0" fmla="*/ 74 w 78"/>
                  <a:gd name="T1" fmla="*/ 2 h 109"/>
                  <a:gd name="T2" fmla="*/ 73 w 78"/>
                  <a:gd name="T3" fmla="*/ 1 h 109"/>
                  <a:gd name="T4" fmla="*/ 73 w 78"/>
                  <a:gd name="T5" fmla="*/ 10 h 109"/>
                  <a:gd name="T6" fmla="*/ 72 w 78"/>
                  <a:gd name="T7" fmla="*/ 18 h 109"/>
                  <a:gd name="T8" fmla="*/ 69 w 78"/>
                  <a:gd name="T9" fmla="*/ 25 h 109"/>
                  <a:gd name="T10" fmla="*/ 66 w 78"/>
                  <a:gd name="T11" fmla="*/ 32 h 109"/>
                  <a:gd name="T12" fmla="*/ 62 w 78"/>
                  <a:gd name="T13" fmla="*/ 39 h 109"/>
                  <a:gd name="T14" fmla="*/ 56 w 78"/>
                  <a:gd name="T15" fmla="*/ 45 h 109"/>
                  <a:gd name="T16" fmla="*/ 50 w 78"/>
                  <a:gd name="T17" fmla="*/ 51 h 109"/>
                  <a:gd name="T18" fmla="*/ 44 w 78"/>
                  <a:gd name="T19" fmla="*/ 57 h 109"/>
                  <a:gd name="T20" fmla="*/ 38 w 78"/>
                  <a:gd name="T21" fmla="*/ 64 h 109"/>
                  <a:gd name="T22" fmla="*/ 31 w 78"/>
                  <a:gd name="T23" fmla="*/ 69 h 109"/>
                  <a:gd name="T24" fmla="*/ 25 w 78"/>
                  <a:gd name="T25" fmla="*/ 75 h 109"/>
                  <a:gd name="T26" fmla="*/ 19 w 78"/>
                  <a:gd name="T27" fmla="*/ 81 h 109"/>
                  <a:gd name="T28" fmla="*/ 13 w 78"/>
                  <a:gd name="T29" fmla="*/ 87 h 109"/>
                  <a:gd name="T30" fmla="*/ 8 w 78"/>
                  <a:gd name="T31" fmla="*/ 93 h 109"/>
                  <a:gd name="T32" fmla="*/ 4 w 78"/>
                  <a:gd name="T33" fmla="*/ 100 h 109"/>
                  <a:gd name="T34" fmla="*/ 0 w 78"/>
                  <a:gd name="T35" fmla="*/ 107 h 109"/>
                  <a:gd name="T36" fmla="*/ 4 w 78"/>
                  <a:gd name="T37" fmla="*/ 108 h 109"/>
                  <a:gd name="T38" fmla="*/ 7 w 78"/>
                  <a:gd name="T39" fmla="*/ 101 h 109"/>
                  <a:gd name="T40" fmla="*/ 11 w 78"/>
                  <a:gd name="T41" fmla="*/ 95 h 109"/>
                  <a:gd name="T42" fmla="*/ 16 w 78"/>
                  <a:gd name="T43" fmla="*/ 90 h 109"/>
                  <a:gd name="T44" fmla="*/ 21 w 78"/>
                  <a:gd name="T45" fmla="*/ 84 h 109"/>
                  <a:gd name="T46" fmla="*/ 28 w 78"/>
                  <a:gd name="T47" fmla="*/ 78 h 109"/>
                  <a:gd name="T48" fmla="*/ 34 w 78"/>
                  <a:gd name="T49" fmla="*/ 73 h 109"/>
                  <a:gd name="T50" fmla="*/ 41 w 78"/>
                  <a:gd name="T51" fmla="*/ 67 h 109"/>
                  <a:gd name="T52" fmla="*/ 47 w 78"/>
                  <a:gd name="T53" fmla="*/ 61 h 109"/>
                  <a:gd name="T54" fmla="*/ 53 w 78"/>
                  <a:gd name="T55" fmla="*/ 54 h 109"/>
                  <a:gd name="T56" fmla="*/ 59 w 78"/>
                  <a:gd name="T57" fmla="*/ 48 h 109"/>
                  <a:gd name="T58" fmla="*/ 65 w 78"/>
                  <a:gd name="T59" fmla="*/ 41 h 109"/>
                  <a:gd name="T60" fmla="*/ 69 w 78"/>
                  <a:gd name="T61" fmla="*/ 34 h 109"/>
                  <a:gd name="T62" fmla="*/ 73 w 78"/>
                  <a:gd name="T63" fmla="*/ 27 h 109"/>
                  <a:gd name="T64" fmla="*/ 75 w 78"/>
                  <a:gd name="T65" fmla="*/ 19 h 109"/>
                  <a:gd name="T66" fmla="*/ 77 w 78"/>
                  <a:gd name="T67" fmla="*/ 10 h 109"/>
                  <a:gd name="T68" fmla="*/ 77 w 78"/>
                  <a:gd name="T69" fmla="*/ 1 h 109"/>
                  <a:gd name="T70" fmla="*/ 77 w 78"/>
                  <a:gd name="T71" fmla="*/ 0 h 109"/>
                  <a:gd name="T72" fmla="*/ 77 w 78"/>
                  <a:gd name="T73" fmla="*/ 1 h 109"/>
                  <a:gd name="T74" fmla="*/ 77 w 78"/>
                  <a:gd name="T75" fmla="*/ 0 h 109"/>
                  <a:gd name="T76" fmla="*/ 74 w 78"/>
                  <a:gd name="T77" fmla="*/ 2 h 1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8" h="109">
                    <a:moveTo>
                      <a:pt x="74" y="2"/>
                    </a:moveTo>
                    <a:lnTo>
                      <a:pt x="73" y="1"/>
                    </a:lnTo>
                    <a:lnTo>
                      <a:pt x="73" y="10"/>
                    </a:lnTo>
                    <a:lnTo>
                      <a:pt x="72" y="18"/>
                    </a:lnTo>
                    <a:lnTo>
                      <a:pt x="69" y="25"/>
                    </a:lnTo>
                    <a:lnTo>
                      <a:pt x="66" y="32"/>
                    </a:lnTo>
                    <a:lnTo>
                      <a:pt x="62" y="39"/>
                    </a:lnTo>
                    <a:lnTo>
                      <a:pt x="56" y="45"/>
                    </a:lnTo>
                    <a:lnTo>
                      <a:pt x="50" y="51"/>
                    </a:lnTo>
                    <a:lnTo>
                      <a:pt x="44" y="57"/>
                    </a:lnTo>
                    <a:lnTo>
                      <a:pt x="38" y="64"/>
                    </a:lnTo>
                    <a:lnTo>
                      <a:pt x="31" y="69"/>
                    </a:lnTo>
                    <a:lnTo>
                      <a:pt x="25" y="75"/>
                    </a:lnTo>
                    <a:lnTo>
                      <a:pt x="19" y="81"/>
                    </a:lnTo>
                    <a:lnTo>
                      <a:pt x="13" y="87"/>
                    </a:lnTo>
                    <a:lnTo>
                      <a:pt x="8" y="93"/>
                    </a:lnTo>
                    <a:lnTo>
                      <a:pt x="4" y="100"/>
                    </a:lnTo>
                    <a:lnTo>
                      <a:pt x="0" y="107"/>
                    </a:lnTo>
                    <a:lnTo>
                      <a:pt x="4" y="108"/>
                    </a:lnTo>
                    <a:lnTo>
                      <a:pt x="7" y="101"/>
                    </a:lnTo>
                    <a:lnTo>
                      <a:pt x="11" y="95"/>
                    </a:lnTo>
                    <a:lnTo>
                      <a:pt x="16" y="90"/>
                    </a:lnTo>
                    <a:lnTo>
                      <a:pt x="21" y="84"/>
                    </a:lnTo>
                    <a:lnTo>
                      <a:pt x="28" y="78"/>
                    </a:lnTo>
                    <a:lnTo>
                      <a:pt x="34" y="73"/>
                    </a:lnTo>
                    <a:lnTo>
                      <a:pt x="41" y="67"/>
                    </a:lnTo>
                    <a:lnTo>
                      <a:pt x="47" y="61"/>
                    </a:lnTo>
                    <a:lnTo>
                      <a:pt x="53" y="54"/>
                    </a:lnTo>
                    <a:lnTo>
                      <a:pt x="59" y="48"/>
                    </a:lnTo>
                    <a:lnTo>
                      <a:pt x="65" y="41"/>
                    </a:lnTo>
                    <a:lnTo>
                      <a:pt x="69" y="34"/>
                    </a:lnTo>
                    <a:lnTo>
                      <a:pt x="73" y="27"/>
                    </a:lnTo>
                    <a:lnTo>
                      <a:pt x="75" y="19"/>
                    </a:lnTo>
                    <a:lnTo>
                      <a:pt x="77" y="10"/>
                    </a:lnTo>
                    <a:lnTo>
                      <a:pt x="77" y="1"/>
                    </a:lnTo>
                    <a:lnTo>
                      <a:pt x="77" y="0"/>
                    </a:lnTo>
                    <a:lnTo>
                      <a:pt x="77" y="1"/>
                    </a:lnTo>
                    <a:lnTo>
                      <a:pt x="77" y="0"/>
                    </a:lnTo>
                    <a:lnTo>
                      <a:pt x="74"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0" name="Freeform 248">
                <a:extLst>
                  <a:ext uri="{FF2B5EF4-FFF2-40B4-BE49-F238E27FC236}">
                    <a16:creationId xmlns:a16="http://schemas.microsoft.com/office/drawing/2014/main" id="{1F1219AB-5B4C-9CBC-74AC-A7988F680EDE}"/>
                  </a:ext>
                </a:extLst>
              </p:cNvPr>
              <p:cNvSpPr>
                <a:spLocks/>
              </p:cNvSpPr>
              <p:nvPr/>
            </p:nvSpPr>
            <p:spPr bwMode="auto">
              <a:xfrm>
                <a:off x="4295" y="1066"/>
                <a:ext cx="22" cy="24"/>
              </a:xfrm>
              <a:custGeom>
                <a:avLst/>
                <a:gdLst>
                  <a:gd name="T0" fmla="*/ 0 w 22"/>
                  <a:gd name="T1" fmla="*/ 2 h 24"/>
                  <a:gd name="T2" fmla="*/ 1 w 22"/>
                  <a:gd name="T3" fmla="*/ 2 h 24"/>
                  <a:gd name="T4" fmla="*/ 18 w 22"/>
                  <a:gd name="T5" fmla="*/ 23 h 24"/>
                  <a:gd name="T6" fmla="*/ 21 w 22"/>
                  <a:gd name="T7" fmla="*/ 21 h 24"/>
                  <a:gd name="T8" fmla="*/ 3 w 22"/>
                  <a:gd name="T9" fmla="*/ 0 h 24"/>
                  <a:gd name="T10" fmla="*/ 4 w 22"/>
                  <a:gd name="T11" fmla="*/ 0 h 24"/>
                  <a:gd name="T12" fmla="*/ 0 w 22"/>
                  <a:gd name="T13" fmla="*/ 2 h 24"/>
                  <a:gd name="T14" fmla="*/ 1 w 22"/>
                  <a:gd name="T15" fmla="*/ 2 h 24"/>
                  <a:gd name="T16" fmla="*/ 0 w 22"/>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24">
                    <a:moveTo>
                      <a:pt x="0" y="2"/>
                    </a:moveTo>
                    <a:lnTo>
                      <a:pt x="1" y="2"/>
                    </a:lnTo>
                    <a:lnTo>
                      <a:pt x="18" y="23"/>
                    </a:lnTo>
                    <a:lnTo>
                      <a:pt x="21" y="21"/>
                    </a:lnTo>
                    <a:lnTo>
                      <a:pt x="3" y="0"/>
                    </a:lnTo>
                    <a:lnTo>
                      <a:pt x="4" y="0"/>
                    </a:lnTo>
                    <a:lnTo>
                      <a:pt x="0" y="2"/>
                    </a:lnTo>
                    <a:lnTo>
                      <a:pt x="1" y="2"/>
                    </a:lnTo>
                    <a:lnTo>
                      <a:pt x="0" y="2"/>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1" name="Freeform 249">
                <a:extLst>
                  <a:ext uri="{FF2B5EF4-FFF2-40B4-BE49-F238E27FC236}">
                    <a16:creationId xmlns:a16="http://schemas.microsoft.com/office/drawing/2014/main" id="{D691E04E-DF8F-F940-E735-261F7484194B}"/>
                  </a:ext>
                </a:extLst>
              </p:cNvPr>
              <p:cNvSpPr>
                <a:spLocks/>
              </p:cNvSpPr>
              <p:nvPr/>
            </p:nvSpPr>
            <p:spPr bwMode="auto">
              <a:xfrm>
                <a:off x="4274" y="1039"/>
                <a:ext cx="26" cy="30"/>
              </a:xfrm>
              <a:custGeom>
                <a:avLst/>
                <a:gdLst>
                  <a:gd name="T0" fmla="*/ 0 w 26"/>
                  <a:gd name="T1" fmla="*/ 4 h 30"/>
                  <a:gd name="T2" fmla="*/ 0 w 26"/>
                  <a:gd name="T3" fmla="*/ 4 h 30"/>
                  <a:gd name="T4" fmla="*/ 8 w 26"/>
                  <a:gd name="T5" fmla="*/ 4 h 30"/>
                  <a:gd name="T6" fmla="*/ 12 w 26"/>
                  <a:gd name="T7" fmla="*/ 5 h 30"/>
                  <a:gd name="T8" fmla="*/ 13 w 26"/>
                  <a:gd name="T9" fmla="*/ 6 h 30"/>
                  <a:gd name="T10" fmla="*/ 14 w 26"/>
                  <a:gd name="T11" fmla="*/ 8 h 30"/>
                  <a:gd name="T12" fmla="*/ 15 w 26"/>
                  <a:gd name="T13" fmla="*/ 11 h 30"/>
                  <a:gd name="T14" fmla="*/ 16 w 26"/>
                  <a:gd name="T15" fmla="*/ 15 h 30"/>
                  <a:gd name="T16" fmla="*/ 18 w 26"/>
                  <a:gd name="T17" fmla="*/ 21 h 30"/>
                  <a:gd name="T18" fmla="*/ 21 w 26"/>
                  <a:gd name="T19" fmla="*/ 29 h 30"/>
                  <a:gd name="T20" fmla="*/ 25 w 26"/>
                  <a:gd name="T21" fmla="*/ 27 h 30"/>
                  <a:gd name="T22" fmla="*/ 22 w 26"/>
                  <a:gd name="T23" fmla="*/ 20 h 30"/>
                  <a:gd name="T24" fmla="*/ 20 w 26"/>
                  <a:gd name="T25" fmla="*/ 14 h 30"/>
                  <a:gd name="T26" fmla="*/ 19 w 26"/>
                  <a:gd name="T27" fmla="*/ 10 h 30"/>
                  <a:gd name="T28" fmla="*/ 18 w 26"/>
                  <a:gd name="T29" fmla="*/ 6 h 30"/>
                  <a:gd name="T30" fmla="*/ 16 w 26"/>
                  <a:gd name="T31" fmla="*/ 4 h 30"/>
                  <a:gd name="T32" fmla="*/ 13 w 26"/>
                  <a:gd name="T33" fmla="*/ 2 h 30"/>
                  <a:gd name="T34" fmla="*/ 8 w 26"/>
                  <a:gd name="T35" fmla="*/ 0 h 30"/>
                  <a:gd name="T36" fmla="*/ 0 w 26"/>
                  <a:gd name="T37" fmla="*/ 0 h 30"/>
                  <a:gd name="T38" fmla="*/ 0 w 26"/>
                  <a:gd name="T39" fmla="*/ 4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30">
                    <a:moveTo>
                      <a:pt x="0" y="4"/>
                    </a:moveTo>
                    <a:lnTo>
                      <a:pt x="0" y="4"/>
                    </a:lnTo>
                    <a:lnTo>
                      <a:pt x="8" y="4"/>
                    </a:lnTo>
                    <a:lnTo>
                      <a:pt x="12" y="5"/>
                    </a:lnTo>
                    <a:lnTo>
                      <a:pt x="13" y="6"/>
                    </a:lnTo>
                    <a:lnTo>
                      <a:pt x="14" y="8"/>
                    </a:lnTo>
                    <a:lnTo>
                      <a:pt x="15" y="11"/>
                    </a:lnTo>
                    <a:lnTo>
                      <a:pt x="16" y="15"/>
                    </a:lnTo>
                    <a:lnTo>
                      <a:pt x="18" y="21"/>
                    </a:lnTo>
                    <a:lnTo>
                      <a:pt x="21" y="29"/>
                    </a:lnTo>
                    <a:lnTo>
                      <a:pt x="25" y="27"/>
                    </a:lnTo>
                    <a:lnTo>
                      <a:pt x="22" y="20"/>
                    </a:lnTo>
                    <a:lnTo>
                      <a:pt x="20" y="14"/>
                    </a:lnTo>
                    <a:lnTo>
                      <a:pt x="19" y="10"/>
                    </a:lnTo>
                    <a:lnTo>
                      <a:pt x="18" y="6"/>
                    </a:lnTo>
                    <a:lnTo>
                      <a:pt x="16" y="4"/>
                    </a:lnTo>
                    <a:lnTo>
                      <a:pt x="13" y="2"/>
                    </a:lnTo>
                    <a:lnTo>
                      <a:pt x="8" y="0"/>
                    </a:lnTo>
                    <a:lnTo>
                      <a:pt x="0" y="0"/>
                    </a:lnTo>
                    <a:lnTo>
                      <a:pt x="0" y="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2" name="Freeform 250">
                <a:extLst>
                  <a:ext uri="{FF2B5EF4-FFF2-40B4-BE49-F238E27FC236}">
                    <a16:creationId xmlns:a16="http://schemas.microsoft.com/office/drawing/2014/main" id="{AD1635FF-0E5E-2E99-4C23-A4001F9024A3}"/>
                  </a:ext>
                </a:extLst>
              </p:cNvPr>
              <p:cNvSpPr>
                <a:spLocks/>
              </p:cNvSpPr>
              <p:nvPr/>
            </p:nvSpPr>
            <p:spPr bwMode="auto">
              <a:xfrm>
                <a:off x="4081" y="1039"/>
                <a:ext cx="194" cy="250"/>
              </a:xfrm>
              <a:custGeom>
                <a:avLst/>
                <a:gdLst>
                  <a:gd name="T0" fmla="*/ 4 w 194"/>
                  <a:gd name="T1" fmla="*/ 249 h 250"/>
                  <a:gd name="T2" fmla="*/ 4 w 194"/>
                  <a:gd name="T3" fmla="*/ 249 h 250"/>
                  <a:gd name="T4" fmla="*/ 8 w 194"/>
                  <a:gd name="T5" fmla="*/ 231 h 250"/>
                  <a:gd name="T6" fmla="*/ 14 w 194"/>
                  <a:gd name="T7" fmla="*/ 212 h 250"/>
                  <a:gd name="T8" fmla="*/ 20 w 194"/>
                  <a:gd name="T9" fmla="*/ 192 h 250"/>
                  <a:gd name="T10" fmla="*/ 27 w 194"/>
                  <a:gd name="T11" fmla="*/ 171 h 250"/>
                  <a:gd name="T12" fmla="*/ 36 w 194"/>
                  <a:gd name="T13" fmla="*/ 151 h 250"/>
                  <a:gd name="T14" fmla="*/ 45 w 194"/>
                  <a:gd name="T15" fmla="*/ 130 h 250"/>
                  <a:gd name="T16" fmla="*/ 55 w 194"/>
                  <a:gd name="T17" fmla="*/ 109 h 250"/>
                  <a:gd name="T18" fmla="*/ 66 w 194"/>
                  <a:gd name="T19" fmla="*/ 89 h 250"/>
                  <a:gd name="T20" fmla="*/ 79 w 194"/>
                  <a:gd name="T21" fmla="*/ 71 h 250"/>
                  <a:gd name="T22" fmla="*/ 93 w 194"/>
                  <a:gd name="T23" fmla="*/ 55 h 250"/>
                  <a:gd name="T24" fmla="*/ 107 w 194"/>
                  <a:gd name="T25" fmla="*/ 39 h 250"/>
                  <a:gd name="T26" fmla="*/ 122 w 194"/>
                  <a:gd name="T27" fmla="*/ 26 h 250"/>
                  <a:gd name="T28" fmla="*/ 139 w 194"/>
                  <a:gd name="T29" fmla="*/ 16 h 250"/>
                  <a:gd name="T30" fmla="*/ 156 w 194"/>
                  <a:gd name="T31" fmla="*/ 9 h 250"/>
                  <a:gd name="T32" fmla="*/ 173 w 194"/>
                  <a:gd name="T33" fmla="*/ 4 h 250"/>
                  <a:gd name="T34" fmla="*/ 193 w 194"/>
                  <a:gd name="T35" fmla="*/ 4 h 250"/>
                  <a:gd name="T36" fmla="*/ 193 w 194"/>
                  <a:gd name="T37" fmla="*/ 0 h 250"/>
                  <a:gd name="T38" fmla="*/ 173 w 194"/>
                  <a:gd name="T39" fmla="*/ 0 h 250"/>
                  <a:gd name="T40" fmla="*/ 155 w 194"/>
                  <a:gd name="T41" fmla="*/ 5 h 250"/>
                  <a:gd name="T42" fmla="*/ 137 w 194"/>
                  <a:gd name="T43" fmla="*/ 12 h 250"/>
                  <a:gd name="T44" fmla="*/ 120 w 194"/>
                  <a:gd name="T45" fmla="*/ 24 h 250"/>
                  <a:gd name="T46" fmla="*/ 104 w 194"/>
                  <a:gd name="T47" fmla="*/ 36 h 250"/>
                  <a:gd name="T48" fmla="*/ 90 w 194"/>
                  <a:gd name="T49" fmla="*/ 51 h 250"/>
                  <a:gd name="T50" fmla="*/ 76 w 194"/>
                  <a:gd name="T51" fmla="*/ 69 h 250"/>
                  <a:gd name="T52" fmla="*/ 63 w 194"/>
                  <a:gd name="T53" fmla="*/ 87 h 250"/>
                  <a:gd name="T54" fmla="*/ 51 w 194"/>
                  <a:gd name="T55" fmla="*/ 107 h 250"/>
                  <a:gd name="T56" fmla="*/ 41 w 194"/>
                  <a:gd name="T57" fmla="*/ 128 h 250"/>
                  <a:gd name="T58" fmla="*/ 32 w 194"/>
                  <a:gd name="T59" fmla="*/ 149 h 250"/>
                  <a:gd name="T60" fmla="*/ 24 w 194"/>
                  <a:gd name="T61" fmla="*/ 171 h 250"/>
                  <a:gd name="T62" fmla="*/ 16 w 194"/>
                  <a:gd name="T63" fmla="*/ 191 h 250"/>
                  <a:gd name="T64" fmla="*/ 10 w 194"/>
                  <a:gd name="T65" fmla="*/ 211 h 250"/>
                  <a:gd name="T66" fmla="*/ 4 w 194"/>
                  <a:gd name="T67" fmla="*/ 230 h 250"/>
                  <a:gd name="T68" fmla="*/ 0 w 194"/>
                  <a:gd name="T69" fmla="*/ 248 h 250"/>
                  <a:gd name="T70" fmla="*/ 4 w 194"/>
                  <a:gd name="T71" fmla="*/ 249 h 2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4" h="250">
                    <a:moveTo>
                      <a:pt x="4" y="249"/>
                    </a:moveTo>
                    <a:lnTo>
                      <a:pt x="4" y="249"/>
                    </a:lnTo>
                    <a:lnTo>
                      <a:pt x="8" y="231"/>
                    </a:lnTo>
                    <a:lnTo>
                      <a:pt x="14" y="212"/>
                    </a:lnTo>
                    <a:lnTo>
                      <a:pt x="20" y="192"/>
                    </a:lnTo>
                    <a:lnTo>
                      <a:pt x="27" y="171"/>
                    </a:lnTo>
                    <a:lnTo>
                      <a:pt x="36" y="151"/>
                    </a:lnTo>
                    <a:lnTo>
                      <a:pt x="45" y="130"/>
                    </a:lnTo>
                    <a:lnTo>
                      <a:pt x="55" y="109"/>
                    </a:lnTo>
                    <a:lnTo>
                      <a:pt x="66" y="89"/>
                    </a:lnTo>
                    <a:lnTo>
                      <a:pt x="79" y="71"/>
                    </a:lnTo>
                    <a:lnTo>
                      <a:pt x="93" y="55"/>
                    </a:lnTo>
                    <a:lnTo>
                      <a:pt x="107" y="39"/>
                    </a:lnTo>
                    <a:lnTo>
                      <a:pt x="122" y="26"/>
                    </a:lnTo>
                    <a:lnTo>
                      <a:pt x="139" y="16"/>
                    </a:lnTo>
                    <a:lnTo>
                      <a:pt x="156" y="9"/>
                    </a:lnTo>
                    <a:lnTo>
                      <a:pt x="173" y="4"/>
                    </a:lnTo>
                    <a:lnTo>
                      <a:pt x="193" y="4"/>
                    </a:lnTo>
                    <a:lnTo>
                      <a:pt x="193" y="0"/>
                    </a:lnTo>
                    <a:lnTo>
                      <a:pt x="173" y="0"/>
                    </a:lnTo>
                    <a:lnTo>
                      <a:pt x="155" y="5"/>
                    </a:lnTo>
                    <a:lnTo>
                      <a:pt x="137" y="12"/>
                    </a:lnTo>
                    <a:lnTo>
                      <a:pt x="120" y="24"/>
                    </a:lnTo>
                    <a:lnTo>
                      <a:pt x="104" y="36"/>
                    </a:lnTo>
                    <a:lnTo>
                      <a:pt x="90" y="51"/>
                    </a:lnTo>
                    <a:lnTo>
                      <a:pt x="76" y="69"/>
                    </a:lnTo>
                    <a:lnTo>
                      <a:pt x="63" y="87"/>
                    </a:lnTo>
                    <a:lnTo>
                      <a:pt x="51" y="107"/>
                    </a:lnTo>
                    <a:lnTo>
                      <a:pt x="41" y="128"/>
                    </a:lnTo>
                    <a:lnTo>
                      <a:pt x="32" y="149"/>
                    </a:lnTo>
                    <a:lnTo>
                      <a:pt x="24" y="171"/>
                    </a:lnTo>
                    <a:lnTo>
                      <a:pt x="16" y="191"/>
                    </a:lnTo>
                    <a:lnTo>
                      <a:pt x="10" y="211"/>
                    </a:lnTo>
                    <a:lnTo>
                      <a:pt x="4" y="230"/>
                    </a:lnTo>
                    <a:lnTo>
                      <a:pt x="0" y="248"/>
                    </a:lnTo>
                    <a:lnTo>
                      <a:pt x="4" y="249"/>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3" name="Freeform 251">
                <a:extLst>
                  <a:ext uri="{FF2B5EF4-FFF2-40B4-BE49-F238E27FC236}">
                    <a16:creationId xmlns:a16="http://schemas.microsoft.com/office/drawing/2014/main" id="{2CC4FAF0-4AEB-B79A-5CFB-1389E068B312}"/>
                  </a:ext>
                </a:extLst>
              </p:cNvPr>
              <p:cNvSpPr>
                <a:spLocks/>
              </p:cNvSpPr>
              <p:nvPr/>
            </p:nvSpPr>
            <p:spPr bwMode="auto">
              <a:xfrm>
                <a:off x="4059" y="1287"/>
                <a:ext cx="27" cy="122"/>
              </a:xfrm>
              <a:custGeom>
                <a:avLst/>
                <a:gdLst>
                  <a:gd name="T0" fmla="*/ 10 w 27"/>
                  <a:gd name="T1" fmla="*/ 120 h 122"/>
                  <a:gd name="T2" fmla="*/ 10 w 27"/>
                  <a:gd name="T3" fmla="*/ 120 h 122"/>
                  <a:gd name="T4" fmla="*/ 8 w 27"/>
                  <a:gd name="T5" fmla="*/ 105 h 122"/>
                  <a:gd name="T6" fmla="*/ 6 w 27"/>
                  <a:gd name="T7" fmla="*/ 93 h 122"/>
                  <a:gd name="T8" fmla="*/ 4 w 27"/>
                  <a:gd name="T9" fmla="*/ 84 h 122"/>
                  <a:gd name="T10" fmla="*/ 4 w 27"/>
                  <a:gd name="T11" fmla="*/ 76 h 122"/>
                  <a:gd name="T12" fmla="*/ 4 w 27"/>
                  <a:gd name="T13" fmla="*/ 71 h 122"/>
                  <a:gd name="T14" fmla="*/ 4 w 27"/>
                  <a:gd name="T15" fmla="*/ 67 h 122"/>
                  <a:gd name="T16" fmla="*/ 4 w 27"/>
                  <a:gd name="T17" fmla="*/ 64 h 122"/>
                  <a:gd name="T18" fmla="*/ 5 w 27"/>
                  <a:gd name="T19" fmla="*/ 62 h 122"/>
                  <a:gd name="T20" fmla="*/ 6 w 27"/>
                  <a:gd name="T21" fmla="*/ 59 h 122"/>
                  <a:gd name="T22" fmla="*/ 8 w 27"/>
                  <a:gd name="T23" fmla="*/ 55 h 122"/>
                  <a:gd name="T24" fmla="*/ 11 w 27"/>
                  <a:gd name="T25" fmla="*/ 51 h 122"/>
                  <a:gd name="T26" fmla="*/ 13 w 27"/>
                  <a:gd name="T27" fmla="*/ 46 h 122"/>
                  <a:gd name="T28" fmla="*/ 16 w 27"/>
                  <a:gd name="T29" fmla="*/ 38 h 122"/>
                  <a:gd name="T30" fmla="*/ 19 w 27"/>
                  <a:gd name="T31" fmla="*/ 28 h 122"/>
                  <a:gd name="T32" fmla="*/ 22 w 27"/>
                  <a:gd name="T33" fmla="*/ 16 h 122"/>
                  <a:gd name="T34" fmla="*/ 26 w 27"/>
                  <a:gd name="T35" fmla="*/ 1 h 122"/>
                  <a:gd name="T36" fmla="*/ 22 w 27"/>
                  <a:gd name="T37" fmla="*/ 0 h 122"/>
                  <a:gd name="T38" fmla="*/ 18 w 27"/>
                  <a:gd name="T39" fmla="*/ 15 h 122"/>
                  <a:gd name="T40" fmla="*/ 15 w 27"/>
                  <a:gd name="T41" fmla="*/ 27 h 122"/>
                  <a:gd name="T42" fmla="*/ 12 w 27"/>
                  <a:gd name="T43" fmla="*/ 37 h 122"/>
                  <a:gd name="T44" fmla="*/ 9 w 27"/>
                  <a:gd name="T45" fmla="*/ 44 h 122"/>
                  <a:gd name="T46" fmla="*/ 7 w 27"/>
                  <a:gd name="T47" fmla="*/ 49 h 122"/>
                  <a:gd name="T48" fmla="*/ 5 w 27"/>
                  <a:gd name="T49" fmla="*/ 54 h 122"/>
                  <a:gd name="T50" fmla="*/ 2 w 27"/>
                  <a:gd name="T51" fmla="*/ 57 h 122"/>
                  <a:gd name="T52" fmla="*/ 2 w 27"/>
                  <a:gd name="T53" fmla="*/ 60 h 122"/>
                  <a:gd name="T54" fmla="*/ 0 w 27"/>
                  <a:gd name="T55" fmla="*/ 63 h 122"/>
                  <a:gd name="T56" fmla="*/ 0 w 27"/>
                  <a:gd name="T57" fmla="*/ 67 h 122"/>
                  <a:gd name="T58" fmla="*/ 0 w 27"/>
                  <a:gd name="T59" fmla="*/ 71 h 122"/>
                  <a:gd name="T60" fmla="*/ 0 w 27"/>
                  <a:gd name="T61" fmla="*/ 76 h 122"/>
                  <a:gd name="T62" fmla="*/ 1 w 27"/>
                  <a:gd name="T63" fmla="*/ 84 h 122"/>
                  <a:gd name="T64" fmla="*/ 2 w 27"/>
                  <a:gd name="T65" fmla="*/ 94 h 122"/>
                  <a:gd name="T66" fmla="*/ 4 w 27"/>
                  <a:gd name="T67" fmla="*/ 106 h 122"/>
                  <a:gd name="T68" fmla="*/ 6 w 27"/>
                  <a:gd name="T69" fmla="*/ 121 h 122"/>
                  <a:gd name="T70" fmla="*/ 10 w 27"/>
                  <a:gd name="T71" fmla="*/ 120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7" h="122">
                    <a:moveTo>
                      <a:pt x="10" y="120"/>
                    </a:moveTo>
                    <a:lnTo>
                      <a:pt x="10" y="120"/>
                    </a:lnTo>
                    <a:lnTo>
                      <a:pt x="8" y="105"/>
                    </a:lnTo>
                    <a:lnTo>
                      <a:pt x="6" y="93"/>
                    </a:lnTo>
                    <a:lnTo>
                      <a:pt x="4" y="84"/>
                    </a:lnTo>
                    <a:lnTo>
                      <a:pt x="4" y="76"/>
                    </a:lnTo>
                    <a:lnTo>
                      <a:pt x="4" y="71"/>
                    </a:lnTo>
                    <a:lnTo>
                      <a:pt x="4" y="67"/>
                    </a:lnTo>
                    <a:lnTo>
                      <a:pt x="4" y="64"/>
                    </a:lnTo>
                    <a:lnTo>
                      <a:pt x="5" y="62"/>
                    </a:lnTo>
                    <a:lnTo>
                      <a:pt x="6" y="59"/>
                    </a:lnTo>
                    <a:lnTo>
                      <a:pt x="8" y="55"/>
                    </a:lnTo>
                    <a:lnTo>
                      <a:pt x="11" y="51"/>
                    </a:lnTo>
                    <a:lnTo>
                      <a:pt x="13" y="46"/>
                    </a:lnTo>
                    <a:lnTo>
                      <a:pt x="16" y="38"/>
                    </a:lnTo>
                    <a:lnTo>
                      <a:pt x="19" y="28"/>
                    </a:lnTo>
                    <a:lnTo>
                      <a:pt x="22" y="16"/>
                    </a:lnTo>
                    <a:lnTo>
                      <a:pt x="26" y="1"/>
                    </a:lnTo>
                    <a:lnTo>
                      <a:pt x="22" y="0"/>
                    </a:lnTo>
                    <a:lnTo>
                      <a:pt x="18" y="15"/>
                    </a:lnTo>
                    <a:lnTo>
                      <a:pt x="15" y="27"/>
                    </a:lnTo>
                    <a:lnTo>
                      <a:pt x="12" y="37"/>
                    </a:lnTo>
                    <a:lnTo>
                      <a:pt x="9" y="44"/>
                    </a:lnTo>
                    <a:lnTo>
                      <a:pt x="7" y="49"/>
                    </a:lnTo>
                    <a:lnTo>
                      <a:pt x="5" y="54"/>
                    </a:lnTo>
                    <a:lnTo>
                      <a:pt x="2" y="57"/>
                    </a:lnTo>
                    <a:lnTo>
                      <a:pt x="2" y="60"/>
                    </a:lnTo>
                    <a:lnTo>
                      <a:pt x="0" y="63"/>
                    </a:lnTo>
                    <a:lnTo>
                      <a:pt x="0" y="67"/>
                    </a:lnTo>
                    <a:lnTo>
                      <a:pt x="0" y="71"/>
                    </a:lnTo>
                    <a:lnTo>
                      <a:pt x="0" y="76"/>
                    </a:lnTo>
                    <a:lnTo>
                      <a:pt x="1" y="84"/>
                    </a:lnTo>
                    <a:lnTo>
                      <a:pt x="2" y="94"/>
                    </a:lnTo>
                    <a:lnTo>
                      <a:pt x="4" y="106"/>
                    </a:lnTo>
                    <a:lnTo>
                      <a:pt x="6" y="121"/>
                    </a:lnTo>
                    <a:lnTo>
                      <a:pt x="10" y="12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4" name="Freeform 252">
                <a:extLst>
                  <a:ext uri="{FF2B5EF4-FFF2-40B4-BE49-F238E27FC236}">
                    <a16:creationId xmlns:a16="http://schemas.microsoft.com/office/drawing/2014/main" id="{7256389D-50F6-81C7-D827-C8500B5196AF}"/>
                  </a:ext>
                </a:extLst>
              </p:cNvPr>
              <p:cNvSpPr>
                <a:spLocks/>
              </p:cNvSpPr>
              <p:nvPr/>
            </p:nvSpPr>
            <p:spPr bwMode="auto">
              <a:xfrm>
                <a:off x="4065" y="1407"/>
                <a:ext cx="62" cy="65"/>
              </a:xfrm>
              <a:custGeom>
                <a:avLst/>
                <a:gdLst>
                  <a:gd name="T0" fmla="*/ 61 w 62"/>
                  <a:gd name="T1" fmla="*/ 61 h 65"/>
                  <a:gd name="T2" fmla="*/ 61 w 62"/>
                  <a:gd name="T3" fmla="*/ 61 h 65"/>
                  <a:gd name="T4" fmla="*/ 52 w 62"/>
                  <a:gd name="T5" fmla="*/ 58 h 65"/>
                  <a:gd name="T6" fmla="*/ 42 w 62"/>
                  <a:gd name="T7" fmla="*/ 54 h 65"/>
                  <a:gd name="T8" fmla="*/ 33 w 62"/>
                  <a:gd name="T9" fmla="*/ 49 h 65"/>
                  <a:gd name="T10" fmla="*/ 25 w 62"/>
                  <a:gd name="T11" fmla="*/ 42 h 65"/>
                  <a:gd name="T12" fmla="*/ 18 w 62"/>
                  <a:gd name="T13" fmla="*/ 35 h 65"/>
                  <a:gd name="T14" fmla="*/ 12 w 62"/>
                  <a:gd name="T15" fmla="*/ 25 h 65"/>
                  <a:gd name="T16" fmla="*/ 7 w 62"/>
                  <a:gd name="T17" fmla="*/ 13 h 65"/>
                  <a:gd name="T18" fmla="*/ 4 w 62"/>
                  <a:gd name="T19" fmla="*/ 0 h 65"/>
                  <a:gd name="T20" fmla="*/ 0 w 62"/>
                  <a:gd name="T21" fmla="*/ 1 h 65"/>
                  <a:gd name="T22" fmla="*/ 3 w 62"/>
                  <a:gd name="T23" fmla="*/ 15 h 65"/>
                  <a:gd name="T24" fmla="*/ 8 w 62"/>
                  <a:gd name="T25" fmla="*/ 27 h 65"/>
                  <a:gd name="T26" fmla="*/ 15 w 62"/>
                  <a:gd name="T27" fmla="*/ 37 h 65"/>
                  <a:gd name="T28" fmla="*/ 22 w 62"/>
                  <a:gd name="T29" fmla="*/ 45 h 65"/>
                  <a:gd name="T30" fmla="*/ 31 w 62"/>
                  <a:gd name="T31" fmla="*/ 52 h 65"/>
                  <a:gd name="T32" fmla="*/ 40 w 62"/>
                  <a:gd name="T33" fmla="*/ 58 h 65"/>
                  <a:gd name="T34" fmla="*/ 50 w 62"/>
                  <a:gd name="T35" fmla="*/ 62 h 65"/>
                  <a:gd name="T36" fmla="*/ 60 w 62"/>
                  <a:gd name="T37" fmla="*/ 64 h 65"/>
                  <a:gd name="T38" fmla="*/ 61 w 62"/>
                  <a:gd name="T39" fmla="*/ 61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5">
                    <a:moveTo>
                      <a:pt x="61" y="61"/>
                    </a:moveTo>
                    <a:lnTo>
                      <a:pt x="61" y="61"/>
                    </a:lnTo>
                    <a:lnTo>
                      <a:pt x="52" y="58"/>
                    </a:lnTo>
                    <a:lnTo>
                      <a:pt x="42" y="54"/>
                    </a:lnTo>
                    <a:lnTo>
                      <a:pt x="33" y="49"/>
                    </a:lnTo>
                    <a:lnTo>
                      <a:pt x="25" y="42"/>
                    </a:lnTo>
                    <a:lnTo>
                      <a:pt x="18" y="35"/>
                    </a:lnTo>
                    <a:lnTo>
                      <a:pt x="12" y="25"/>
                    </a:lnTo>
                    <a:lnTo>
                      <a:pt x="7" y="13"/>
                    </a:lnTo>
                    <a:lnTo>
                      <a:pt x="4" y="0"/>
                    </a:lnTo>
                    <a:lnTo>
                      <a:pt x="0" y="1"/>
                    </a:lnTo>
                    <a:lnTo>
                      <a:pt x="3" y="15"/>
                    </a:lnTo>
                    <a:lnTo>
                      <a:pt x="8" y="27"/>
                    </a:lnTo>
                    <a:lnTo>
                      <a:pt x="15" y="37"/>
                    </a:lnTo>
                    <a:lnTo>
                      <a:pt x="22" y="45"/>
                    </a:lnTo>
                    <a:lnTo>
                      <a:pt x="31" y="52"/>
                    </a:lnTo>
                    <a:lnTo>
                      <a:pt x="40" y="58"/>
                    </a:lnTo>
                    <a:lnTo>
                      <a:pt x="50" y="62"/>
                    </a:lnTo>
                    <a:lnTo>
                      <a:pt x="60" y="64"/>
                    </a:lnTo>
                    <a:lnTo>
                      <a:pt x="61" y="6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5" name="Freeform 253">
                <a:extLst>
                  <a:ext uri="{FF2B5EF4-FFF2-40B4-BE49-F238E27FC236}">
                    <a16:creationId xmlns:a16="http://schemas.microsoft.com/office/drawing/2014/main" id="{E93D4F29-C644-0C01-72F0-70407ABACE8D}"/>
                  </a:ext>
                </a:extLst>
              </p:cNvPr>
              <p:cNvSpPr>
                <a:spLocks/>
              </p:cNvSpPr>
              <p:nvPr/>
            </p:nvSpPr>
            <p:spPr bwMode="auto">
              <a:xfrm>
                <a:off x="4125" y="1468"/>
                <a:ext cx="112" cy="66"/>
              </a:xfrm>
              <a:custGeom>
                <a:avLst/>
                <a:gdLst>
                  <a:gd name="T0" fmla="*/ 108 w 112"/>
                  <a:gd name="T1" fmla="*/ 58 h 66"/>
                  <a:gd name="T2" fmla="*/ 109 w 112"/>
                  <a:gd name="T3" fmla="*/ 57 h 66"/>
                  <a:gd name="T4" fmla="*/ 103 w 112"/>
                  <a:gd name="T5" fmla="*/ 60 h 66"/>
                  <a:gd name="T6" fmla="*/ 98 w 112"/>
                  <a:gd name="T7" fmla="*/ 61 h 66"/>
                  <a:gd name="T8" fmla="*/ 93 w 112"/>
                  <a:gd name="T9" fmla="*/ 61 h 66"/>
                  <a:gd name="T10" fmla="*/ 86 w 112"/>
                  <a:gd name="T11" fmla="*/ 59 h 66"/>
                  <a:gd name="T12" fmla="*/ 80 w 112"/>
                  <a:gd name="T13" fmla="*/ 55 h 66"/>
                  <a:gd name="T14" fmla="*/ 73 w 112"/>
                  <a:gd name="T15" fmla="*/ 51 h 66"/>
                  <a:gd name="T16" fmla="*/ 66 w 112"/>
                  <a:gd name="T17" fmla="*/ 46 h 66"/>
                  <a:gd name="T18" fmla="*/ 60 w 112"/>
                  <a:gd name="T19" fmla="*/ 40 h 66"/>
                  <a:gd name="T20" fmla="*/ 53 w 112"/>
                  <a:gd name="T21" fmla="*/ 34 h 66"/>
                  <a:gd name="T22" fmla="*/ 46 w 112"/>
                  <a:gd name="T23" fmla="*/ 27 h 66"/>
                  <a:gd name="T24" fmla="*/ 39 w 112"/>
                  <a:gd name="T25" fmla="*/ 21 h 66"/>
                  <a:gd name="T26" fmla="*/ 31 w 112"/>
                  <a:gd name="T27" fmla="*/ 15 h 66"/>
                  <a:gd name="T28" fmla="*/ 24 w 112"/>
                  <a:gd name="T29" fmla="*/ 10 h 66"/>
                  <a:gd name="T30" fmla="*/ 16 w 112"/>
                  <a:gd name="T31" fmla="*/ 5 h 66"/>
                  <a:gd name="T32" fmla="*/ 9 w 112"/>
                  <a:gd name="T33" fmla="*/ 1 h 66"/>
                  <a:gd name="T34" fmla="*/ 1 w 112"/>
                  <a:gd name="T35" fmla="*/ 0 h 66"/>
                  <a:gd name="T36" fmla="*/ 0 w 112"/>
                  <a:gd name="T37" fmla="*/ 3 h 66"/>
                  <a:gd name="T38" fmla="*/ 7 w 112"/>
                  <a:gd name="T39" fmla="*/ 5 h 66"/>
                  <a:gd name="T40" fmla="*/ 14 w 112"/>
                  <a:gd name="T41" fmla="*/ 8 h 66"/>
                  <a:gd name="T42" fmla="*/ 22 w 112"/>
                  <a:gd name="T43" fmla="*/ 13 h 66"/>
                  <a:gd name="T44" fmla="*/ 29 w 112"/>
                  <a:gd name="T45" fmla="*/ 18 h 66"/>
                  <a:gd name="T46" fmla="*/ 36 w 112"/>
                  <a:gd name="T47" fmla="*/ 24 h 66"/>
                  <a:gd name="T48" fmla="*/ 43 w 112"/>
                  <a:gd name="T49" fmla="*/ 30 h 66"/>
                  <a:gd name="T50" fmla="*/ 50 w 112"/>
                  <a:gd name="T51" fmla="*/ 37 h 66"/>
                  <a:gd name="T52" fmla="*/ 57 w 112"/>
                  <a:gd name="T53" fmla="*/ 43 h 66"/>
                  <a:gd name="T54" fmla="*/ 64 w 112"/>
                  <a:gd name="T55" fmla="*/ 49 h 66"/>
                  <a:gd name="T56" fmla="*/ 71 w 112"/>
                  <a:gd name="T57" fmla="*/ 54 h 66"/>
                  <a:gd name="T58" fmla="*/ 78 w 112"/>
                  <a:gd name="T59" fmla="*/ 58 h 66"/>
                  <a:gd name="T60" fmla="*/ 85 w 112"/>
                  <a:gd name="T61" fmla="*/ 62 h 66"/>
                  <a:gd name="T62" fmla="*/ 92 w 112"/>
                  <a:gd name="T63" fmla="*/ 64 h 66"/>
                  <a:gd name="T64" fmla="*/ 98 w 112"/>
                  <a:gd name="T65" fmla="*/ 65 h 66"/>
                  <a:gd name="T66" fmla="*/ 105 w 112"/>
                  <a:gd name="T67" fmla="*/ 64 h 66"/>
                  <a:gd name="T68" fmla="*/ 111 w 112"/>
                  <a:gd name="T69" fmla="*/ 60 h 66"/>
                  <a:gd name="T70" fmla="*/ 111 w 112"/>
                  <a:gd name="T71" fmla="*/ 59 h 66"/>
                  <a:gd name="T72" fmla="*/ 111 w 112"/>
                  <a:gd name="T73" fmla="*/ 60 h 66"/>
                  <a:gd name="T74" fmla="*/ 111 w 112"/>
                  <a:gd name="T75" fmla="*/ 59 h 66"/>
                  <a:gd name="T76" fmla="*/ 108 w 112"/>
                  <a:gd name="T77" fmla="*/ 58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2" h="66">
                    <a:moveTo>
                      <a:pt x="108" y="58"/>
                    </a:moveTo>
                    <a:lnTo>
                      <a:pt x="109" y="57"/>
                    </a:lnTo>
                    <a:lnTo>
                      <a:pt x="103" y="60"/>
                    </a:lnTo>
                    <a:lnTo>
                      <a:pt x="98" y="61"/>
                    </a:lnTo>
                    <a:lnTo>
                      <a:pt x="93" y="61"/>
                    </a:lnTo>
                    <a:lnTo>
                      <a:pt x="86" y="59"/>
                    </a:lnTo>
                    <a:lnTo>
                      <a:pt x="80" y="55"/>
                    </a:lnTo>
                    <a:lnTo>
                      <a:pt x="73" y="51"/>
                    </a:lnTo>
                    <a:lnTo>
                      <a:pt x="66" y="46"/>
                    </a:lnTo>
                    <a:lnTo>
                      <a:pt x="60" y="40"/>
                    </a:lnTo>
                    <a:lnTo>
                      <a:pt x="53" y="34"/>
                    </a:lnTo>
                    <a:lnTo>
                      <a:pt x="46" y="27"/>
                    </a:lnTo>
                    <a:lnTo>
                      <a:pt x="39" y="21"/>
                    </a:lnTo>
                    <a:lnTo>
                      <a:pt x="31" y="15"/>
                    </a:lnTo>
                    <a:lnTo>
                      <a:pt x="24" y="10"/>
                    </a:lnTo>
                    <a:lnTo>
                      <a:pt x="16" y="5"/>
                    </a:lnTo>
                    <a:lnTo>
                      <a:pt x="9" y="1"/>
                    </a:lnTo>
                    <a:lnTo>
                      <a:pt x="1" y="0"/>
                    </a:lnTo>
                    <a:lnTo>
                      <a:pt x="0" y="3"/>
                    </a:lnTo>
                    <a:lnTo>
                      <a:pt x="7" y="5"/>
                    </a:lnTo>
                    <a:lnTo>
                      <a:pt x="14" y="8"/>
                    </a:lnTo>
                    <a:lnTo>
                      <a:pt x="22" y="13"/>
                    </a:lnTo>
                    <a:lnTo>
                      <a:pt x="29" y="18"/>
                    </a:lnTo>
                    <a:lnTo>
                      <a:pt x="36" y="24"/>
                    </a:lnTo>
                    <a:lnTo>
                      <a:pt x="43" y="30"/>
                    </a:lnTo>
                    <a:lnTo>
                      <a:pt x="50" y="37"/>
                    </a:lnTo>
                    <a:lnTo>
                      <a:pt x="57" y="43"/>
                    </a:lnTo>
                    <a:lnTo>
                      <a:pt x="64" y="49"/>
                    </a:lnTo>
                    <a:lnTo>
                      <a:pt x="71" y="54"/>
                    </a:lnTo>
                    <a:lnTo>
                      <a:pt x="78" y="58"/>
                    </a:lnTo>
                    <a:lnTo>
                      <a:pt x="85" y="62"/>
                    </a:lnTo>
                    <a:lnTo>
                      <a:pt x="92" y="64"/>
                    </a:lnTo>
                    <a:lnTo>
                      <a:pt x="98" y="65"/>
                    </a:lnTo>
                    <a:lnTo>
                      <a:pt x="105" y="64"/>
                    </a:lnTo>
                    <a:lnTo>
                      <a:pt x="111" y="60"/>
                    </a:lnTo>
                    <a:lnTo>
                      <a:pt x="111" y="59"/>
                    </a:lnTo>
                    <a:lnTo>
                      <a:pt x="111" y="60"/>
                    </a:lnTo>
                    <a:lnTo>
                      <a:pt x="111" y="59"/>
                    </a:lnTo>
                    <a:lnTo>
                      <a:pt x="108"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6" name="Freeform 254">
                <a:extLst>
                  <a:ext uri="{FF2B5EF4-FFF2-40B4-BE49-F238E27FC236}">
                    <a16:creationId xmlns:a16="http://schemas.microsoft.com/office/drawing/2014/main" id="{4ACE4E28-5184-1557-4EA4-FCB544924F23}"/>
                  </a:ext>
                </a:extLst>
              </p:cNvPr>
              <p:cNvSpPr>
                <a:spLocks/>
              </p:cNvSpPr>
              <p:nvPr/>
            </p:nvSpPr>
            <p:spPr bwMode="auto">
              <a:xfrm>
                <a:off x="4233" y="1513"/>
                <a:ext cx="17" cy="17"/>
              </a:xfrm>
              <a:custGeom>
                <a:avLst/>
                <a:gdLst>
                  <a:gd name="T0" fmla="*/ 10 w 17"/>
                  <a:gd name="T1" fmla="*/ 1 h 17"/>
                  <a:gd name="T2" fmla="*/ 11 w 17"/>
                  <a:gd name="T3" fmla="*/ 0 h 17"/>
                  <a:gd name="T4" fmla="*/ 0 w 17"/>
                  <a:gd name="T5" fmla="*/ 14 h 17"/>
                  <a:gd name="T6" fmla="*/ 4 w 17"/>
                  <a:gd name="T7" fmla="*/ 16 h 17"/>
                  <a:gd name="T8" fmla="*/ 16 w 17"/>
                  <a:gd name="T9" fmla="*/ 2 h 17"/>
                  <a:gd name="T10" fmla="*/ 16 w 17"/>
                  <a:gd name="T11" fmla="*/ 0 h 17"/>
                  <a:gd name="T12" fmla="*/ 16 w 17"/>
                  <a:gd name="T13" fmla="*/ 2 h 17"/>
                  <a:gd name="T14" fmla="*/ 16 w 17"/>
                  <a:gd name="T15" fmla="*/ 1 h 17"/>
                  <a:gd name="T16" fmla="*/ 16 w 17"/>
                  <a:gd name="T17" fmla="*/ 0 h 17"/>
                  <a:gd name="T18" fmla="*/ 10 w 17"/>
                  <a:gd name="T19" fmla="*/ 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0" y="1"/>
                    </a:moveTo>
                    <a:lnTo>
                      <a:pt x="11" y="0"/>
                    </a:lnTo>
                    <a:lnTo>
                      <a:pt x="0" y="14"/>
                    </a:lnTo>
                    <a:lnTo>
                      <a:pt x="4" y="16"/>
                    </a:lnTo>
                    <a:lnTo>
                      <a:pt x="16" y="2"/>
                    </a:lnTo>
                    <a:lnTo>
                      <a:pt x="16" y="0"/>
                    </a:lnTo>
                    <a:lnTo>
                      <a:pt x="16" y="2"/>
                    </a:lnTo>
                    <a:lnTo>
                      <a:pt x="16" y="1"/>
                    </a:lnTo>
                    <a:lnTo>
                      <a:pt x="16" y="0"/>
                    </a:lnTo>
                    <a:lnTo>
                      <a:pt x="1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7" name="Freeform 255">
                <a:extLst>
                  <a:ext uri="{FF2B5EF4-FFF2-40B4-BE49-F238E27FC236}">
                    <a16:creationId xmlns:a16="http://schemas.microsoft.com/office/drawing/2014/main" id="{53570AB0-805C-32B2-C432-E23663CDEF1C}"/>
                  </a:ext>
                </a:extLst>
              </p:cNvPr>
              <p:cNvSpPr>
                <a:spLocks/>
              </p:cNvSpPr>
              <p:nvPr/>
            </p:nvSpPr>
            <p:spPr bwMode="auto">
              <a:xfrm>
                <a:off x="4075" y="1046"/>
                <a:ext cx="207" cy="383"/>
              </a:xfrm>
              <a:custGeom>
                <a:avLst/>
                <a:gdLst>
                  <a:gd name="T0" fmla="*/ 206 w 207"/>
                  <a:gd name="T1" fmla="*/ 2 h 383"/>
                  <a:gd name="T2" fmla="*/ 206 w 207"/>
                  <a:gd name="T3" fmla="*/ 2 h 383"/>
                  <a:gd name="T4" fmla="*/ 192 w 207"/>
                  <a:gd name="T5" fmla="*/ 0 h 383"/>
                  <a:gd name="T6" fmla="*/ 179 w 207"/>
                  <a:gd name="T7" fmla="*/ 0 h 383"/>
                  <a:gd name="T8" fmla="*/ 165 w 207"/>
                  <a:gd name="T9" fmla="*/ 3 h 383"/>
                  <a:gd name="T10" fmla="*/ 153 w 207"/>
                  <a:gd name="T11" fmla="*/ 7 h 383"/>
                  <a:gd name="T12" fmla="*/ 142 w 207"/>
                  <a:gd name="T13" fmla="*/ 12 h 383"/>
                  <a:gd name="T14" fmla="*/ 131 w 207"/>
                  <a:gd name="T15" fmla="*/ 19 h 383"/>
                  <a:gd name="T16" fmla="*/ 121 w 207"/>
                  <a:gd name="T17" fmla="*/ 27 h 383"/>
                  <a:gd name="T18" fmla="*/ 111 w 207"/>
                  <a:gd name="T19" fmla="*/ 36 h 383"/>
                  <a:gd name="T20" fmla="*/ 103 w 207"/>
                  <a:gd name="T21" fmla="*/ 46 h 383"/>
                  <a:gd name="T22" fmla="*/ 95 w 207"/>
                  <a:gd name="T23" fmla="*/ 56 h 383"/>
                  <a:gd name="T24" fmla="*/ 88 w 207"/>
                  <a:gd name="T25" fmla="*/ 68 h 383"/>
                  <a:gd name="T26" fmla="*/ 82 w 207"/>
                  <a:gd name="T27" fmla="*/ 80 h 383"/>
                  <a:gd name="T28" fmla="*/ 76 w 207"/>
                  <a:gd name="T29" fmla="*/ 92 h 383"/>
                  <a:gd name="T30" fmla="*/ 71 w 207"/>
                  <a:gd name="T31" fmla="*/ 104 h 383"/>
                  <a:gd name="T32" fmla="*/ 67 w 207"/>
                  <a:gd name="T33" fmla="*/ 116 h 383"/>
                  <a:gd name="T34" fmla="*/ 64 w 207"/>
                  <a:gd name="T35" fmla="*/ 128 h 383"/>
                  <a:gd name="T36" fmla="*/ 58 w 207"/>
                  <a:gd name="T37" fmla="*/ 149 h 383"/>
                  <a:gd name="T38" fmla="*/ 52 w 207"/>
                  <a:gd name="T39" fmla="*/ 168 h 383"/>
                  <a:gd name="T40" fmla="*/ 45 w 207"/>
                  <a:gd name="T41" fmla="*/ 185 h 383"/>
                  <a:gd name="T42" fmla="*/ 38 w 207"/>
                  <a:gd name="T43" fmla="*/ 203 h 383"/>
                  <a:gd name="T44" fmla="*/ 32 w 207"/>
                  <a:gd name="T45" fmla="*/ 219 h 383"/>
                  <a:gd name="T46" fmla="*/ 25 w 207"/>
                  <a:gd name="T47" fmla="*/ 234 h 383"/>
                  <a:gd name="T48" fmla="*/ 19 w 207"/>
                  <a:gd name="T49" fmla="*/ 248 h 383"/>
                  <a:gd name="T50" fmla="*/ 13 w 207"/>
                  <a:gd name="T51" fmla="*/ 263 h 383"/>
                  <a:gd name="T52" fmla="*/ 8 w 207"/>
                  <a:gd name="T53" fmla="*/ 277 h 383"/>
                  <a:gd name="T54" fmla="*/ 4 w 207"/>
                  <a:gd name="T55" fmla="*/ 291 h 383"/>
                  <a:gd name="T56" fmla="*/ 1 w 207"/>
                  <a:gd name="T57" fmla="*/ 305 h 383"/>
                  <a:gd name="T58" fmla="*/ 0 w 207"/>
                  <a:gd name="T59" fmla="*/ 319 h 383"/>
                  <a:gd name="T60" fmla="*/ 0 w 207"/>
                  <a:gd name="T61" fmla="*/ 334 h 383"/>
                  <a:gd name="T62" fmla="*/ 2 w 207"/>
                  <a:gd name="T63" fmla="*/ 349 h 383"/>
                  <a:gd name="T64" fmla="*/ 5 w 207"/>
                  <a:gd name="T65" fmla="*/ 365 h 383"/>
                  <a:gd name="T66" fmla="*/ 11 w 207"/>
                  <a:gd name="T67" fmla="*/ 382 h 3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7" h="383">
                    <a:moveTo>
                      <a:pt x="206" y="2"/>
                    </a:moveTo>
                    <a:lnTo>
                      <a:pt x="206" y="2"/>
                    </a:lnTo>
                    <a:lnTo>
                      <a:pt x="192" y="0"/>
                    </a:lnTo>
                    <a:lnTo>
                      <a:pt x="179" y="0"/>
                    </a:lnTo>
                    <a:lnTo>
                      <a:pt x="165" y="3"/>
                    </a:lnTo>
                    <a:lnTo>
                      <a:pt x="153" y="7"/>
                    </a:lnTo>
                    <a:lnTo>
                      <a:pt x="142" y="12"/>
                    </a:lnTo>
                    <a:lnTo>
                      <a:pt x="131" y="19"/>
                    </a:lnTo>
                    <a:lnTo>
                      <a:pt x="121" y="27"/>
                    </a:lnTo>
                    <a:lnTo>
                      <a:pt x="111" y="36"/>
                    </a:lnTo>
                    <a:lnTo>
                      <a:pt x="103" y="46"/>
                    </a:lnTo>
                    <a:lnTo>
                      <a:pt x="95" y="56"/>
                    </a:lnTo>
                    <a:lnTo>
                      <a:pt x="88" y="68"/>
                    </a:lnTo>
                    <a:lnTo>
                      <a:pt x="82" y="80"/>
                    </a:lnTo>
                    <a:lnTo>
                      <a:pt x="76" y="92"/>
                    </a:lnTo>
                    <a:lnTo>
                      <a:pt x="71" y="104"/>
                    </a:lnTo>
                    <a:lnTo>
                      <a:pt x="67" y="116"/>
                    </a:lnTo>
                    <a:lnTo>
                      <a:pt x="64" y="128"/>
                    </a:lnTo>
                    <a:lnTo>
                      <a:pt x="58" y="149"/>
                    </a:lnTo>
                    <a:lnTo>
                      <a:pt x="52" y="168"/>
                    </a:lnTo>
                    <a:lnTo>
                      <a:pt x="45" y="185"/>
                    </a:lnTo>
                    <a:lnTo>
                      <a:pt x="38" y="203"/>
                    </a:lnTo>
                    <a:lnTo>
                      <a:pt x="32" y="219"/>
                    </a:lnTo>
                    <a:lnTo>
                      <a:pt x="25" y="234"/>
                    </a:lnTo>
                    <a:lnTo>
                      <a:pt x="19" y="248"/>
                    </a:lnTo>
                    <a:lnTo>
                      <a:pt x="13" y="263"/>
                    </a:lnTo>
                    <a:lnTo>
                      <a:pt x="8" y="277"/>
                    </a:lnTo>
                    <a:lnTo>
                      <a:pt x="4" y="291"/>
                    </a:lnTo>
                    <a:lnTo>
                      <a:pt x="1" y="305"/>
                    </a:lnTo>
                    <a:lnTo>
                      <a:pt x="0" y="319"/>
                    </a:lnTo>
                    <a:lnTo>
                      <a:pt x="0" y="334"/>
                    </a:lnTo>
                    <a:lnTo>
                      <a:pt x="2" y="349"/>
                    </a:lnTo>
                    <a:lnTo>
                      <a:pt x="5" y="365"/>
                    </a:lnTo>
                    <a:lnTo>
                      <a:pt x="11" y="38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8" name="Freeform 256">
                <a:extLst>
                  <a:ext uri="{FF2B5EF4-FFF2-40B4-BE49-F238E27FC236}">
                    <a16:creationId xmlns:a16="http://schemas.microsoft.com/office/drawing/2014/main" id="{65CD0EAF-1666-CCBA-8FAE-232ED9D188D9}"/>
                  </a:ext>
                </a:extLst>
              </p:cNvPr>
              <p:cNvSpPr>
                <a:spLocks/>
              </p:cNvSpPr>
              <p:nvPr/>
            </p:nvSpPr>
            <p:spPr bwMode="auto">
              <a:xfrm>
                <a:off x="4132" y="1054"/>
                <a:ext cx="107" cy="173"/>
              </a:xfrm>
              <a:custGeom>
                <a:avLst/>
                <a:gdLst>
                  <a:gd name="T0" fmla="*/ 106 w 107"/>
                  <a:gd name="T1" fmla="*/ 0 h 173"/>
                  <a:gd name="T2" fmla="*/ 106 w 107"/>
                  <a:gd name="T3" fmla="*/ 0 h 173"/>
                  <a:gd name="T4" fmla="*/ 97 w 107"/>
                  <a:gd name="T5" fmla="*/ 7 h 173"/>
                  <a:gd name="T6" fmla="*/ 88 w 107"/>
                  <a:gd name="T7" fmla="*/ 14 h 173"/>
                  <a:gd name="T8" fmla="*/ 79 w 107"/>
                  <a:gd name="T9" fmla="*/ 23 h 173"/>
                  <a:gd name="T10" fmla="*/ 71 w 107"/>
                  <a:gd name="T11" fmla="*/ 31 h 173"/>
                  <a:gd name="T12" fmla="*/ 63 w 107"/>
                  <a:gd name="T13" fmla="*/ 41 h 173"/>
                  <a:gd name="T14" fmla="*/ 55 w 107"/>
                  <a:gd name="T15" fmla="*/ 51 h 173"/>
                  <a:gd name="T16" fmla="*/ 47 w 107"/>
                  <a:gd name="T17" fmla="*/ 62 h 173"/>
                  <a:gd name="T18" fmla="*/ 40 w 107"/>
                  <a:gd name="T19" fmla="*/ 73 h 173"/>
                  <a:gd name="T20" fmla="*/ 34 w 107"/>
                  <a:gd name="T21" fmla="*/ 84 h 173"/>
                  <a:gd name="T22" fmla="*/ 27 w 107"/>
                  <a:gd name="T23" fmla="*/ 96 h 173"/>
                  <a:gd name="T24" fmla="*/ 21 w 107"/>
                  <a:gd name="T25" fmla="*/ 109 h 173"/>
                  <a:gd name="T26" fmla="*/ 15 w 107"/>
                  <a:gd name="T27" fmla="*/ 121 h 173"/>
                  <a:gd name="T28" fmla="*/ 10 w 107"/>
                  <a:gd name="T29" fmla="*/ 134 h 173"/>
                  <a:gd name="T30" fmla="*/ 6 w 107"/>
                  <a:gd name="T31" fmla="*/ 146 h 173"/>
                  <a:gd name="T32" fmla="*/ 2 w 107"/>
                  <a:gd name="T33" fmla="*/ 159 h 173"/>
                  <a:gd name="T34" fmla="*/ 0 w 107"/>
                  <a:gd name="T35" fmla="*/ 172 h 1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73">
                    <a:moveTo>
                      <a:pt x="106" y="0"/>
                    </a:moveTo>
                    <a:lnTo>
                      <a:pt x="106" y="0"/>
                    </a:lnTo>
                    <a:lnTo>
                      <a:pt x="97" y="7"/>
                    </a:lnTo>
                    <a:lnTo>
                      <a:pt x="88" y="14"/>
                    </a:lnTo>
                    <a:lnTo>
                      <a:pt x="79" y="23"/>
                    </a:lnTo>
                    <a:lnTo>
                      <a:pt x="71" y="31"/>
                    </a:lnTo>
                    <a:lnTo>
                      <a:pt x="63" y="41"/>
                    </a:lnTo>
                    <a:lnTo>
                      <a:pt x="55" y="51"/>
                    </a:lnTo>
                    <a:lnTo>
                      <a:pt x="47" y="62"/>
                    </a:lnTo>
                    <a:lnTo>
                      <a:pt x="40" y="73"/>
                    </a:lnTo>
                    <a:lnTo>
                      <a:pt x="34" y="84"/>
                    </a:lnTo>
                    <a:lnTo>
                      <a:pt x="27" y="96"/>
                    </a:lnTo>
                    <a:lnTo>
                      <a:pt x="21" y="109"/>
                    </a:lnTo>
                    <a:lnTo>
                      <a:pt x="15" y="121"/>
                    </a:lnTo>
                    <a:lnTo>
                      <a:pt x="10" y="134"/>
                    </a:lnTo>
                    <a:lnTo>
                      <a:pt x="6" y="146"/>
                    </a:lnTo>
                    <a:lnTo>
                      <a:pt x="2" y="159"/>
                    </a:lnTo>
                    <a:lnTo>
                      <a:pt x="0" y="17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9" name="Freeform 257">
                <a:extLst>
                  <a:ext uri="{FF2B5EF4-FFF2-40B4-BE49-F238E27FC236}">
                    <a16:creationId xmlns:a16="http://schemas.microsoft.com/office/drawing/2014/main" id="{F1096AF2-DB21-D9A9-FB69-A330896DF808}"/>
                  </a:ext>
                </a:extLst>
              </p:cNvPr>
              <p:cNvSpPr>
                <a:spLocks/>
              </p:cNvSpPr>
              <p:nvPr/>
            </p:nvSpPr>
            <p:spPr bwMode="auto">
              <a:xfrm>
                <a:off x="4337" y="1082"/>
                <a:ext cx="91" cy="72"/>
              </a:xfrm>
              <a:custGeom>
                <a:avLst/>
                <a:gdLst>
                  <a:gd name="T0" fmla="*/ 0 w 91"/>
                  <a:gd name="T1" fmla="*/ 0 h 72"/>
                  <a:gd name="T2" fmla="*/ 0 w 91"/>
                  <a:gd name="T3" fmla="*/ 0 h 72"/>
                  <a:gd name="T4" fmla="*/ 6 w 91"/>
                  <a:gd name="T5" fmla="*/ 7 h 72"/>
                  <a:gd name="T6" fmla="*/ 12 w 91"/>
                  <a:gd name="T7" fmla="*/ 13 h 72"/>
                  <a:gd name="T8" fmla="*/ 17 w 91"/>
                  <a:gd name="T9" fmla="*/ 18 h 72"/>
                  <a:gd name="T10" fmla="*/ 23 w 91"/>
                  <a:gd name="T11" fmla="*/ 23 h 72"/>
                  <a:gd name="T12" fmla="*/ 28 w 91"/>
                  <a:gd name="T13" fmla="*/ 28 h 72"/>
                  <a:gd name="T14" fmla="*/ 33 w 91"/>
                  <a:gd name="T15" fmla="*/ 33 h 72"/>
                  <a:gd name="T16" fmla="*/ 38 w 91"/>
                  <a:gd name="T17" fmla="*/ 37 h 72"/>
                  <a:gd name="T18" fmla="*/ 43 w 91"/>
                  <a:gd name="T19" fmla="*/ 41 h 72"/>
                  <a:gd name="T20" fmla="*/ 48 w 91"/>
                  <a:gd name="T21" fmla="*/ 45 h 72"/>
                  <a:gd name="T22" fmla="*/ 54 w 91"/>
                  <a:gd name="T23" fmla="*/ 48 h 72"/>
                  <a:gd name="T24" fmla="*/ 59 w 91"/>
                  <a:gd name="T25" fmla="*/ 52 h 72"/>
                  <a:gd name="T26" fmla="*/ 65 w 91"/>
                  <a:gd name="T27" fmla="*/ 56 h 72"/>
                  <a:gd name="T28" fmla="*/ 71 w 91"/>
                  <a:gd name="T29" fmla="*/ 59 h 72"/>
                  <a:gd name="T30" fmla="*/ 77 w 91"/>
                  <a:gd name="T31" fmla="*/ 63 h 72"/>
                  <a:gd name="T32" fmla="*/ 84 w 91"/>
                  <a:gd name="T33" fmla="*/ 67 h 72"/>
                  <a:gd name="T34" fmla="*/ 90 w 91"/>
                  <a:gd name="T35" fmla="*/ 71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72">
                    <a:moveTo>
                      <a:pt x="0" y="0"/>
                    </a:moveTo>
                    <a:lnTo>
                      <a:pt x="0" y="0"/>
                    </a:lnTo>
                    <a:lnTo>
                      <a:pt x="6" y="7"/>
                    </a:lnTo>
                    <a:lnTo>
                      <a:pt x="12" y="13"/>
                    </a:lnTo>
                    <a:lnTo>
                      <a:pt x="17" y="18"/>
                    </a:lnTo>
                    <a:lnTo>
                      <a:pt x="23" y="23"/>
                    </a:lnTo>
                    <a:lnTo>
                      <a:pt x="28" y="28"/>
                    </a:lnTo>
                    <a:lnTo>
                      <a:pt x="33" y="33"/>
                    </a:lnTo>
                    <a:lnTo>
                      <a:pt x="38" y="37"/>
                    </a:lnTo>
                    <a:lnTo>
                      <a:pt x="43" y="41"/>
                    </a:lnTo>
                    <a:lnTo>
                      <a:pt x="48" y="45"/>
                    </a:lnTo>
                    <a:lnTo>
                      <a:pt x="54" y="48"/>
                    </a:lnTo>
                    <a:lnTo>
                      <a:pt x="59" y="52"/>
                    </a:lnTo>
                    <a:lnTo>
                      <a:pt x="65" y="56"/>
                    </a:lnTo>
                    <a:lnTo>
                      <a:pt x="71" y="59"/>
                    </a:lnTo>
                    <a:lnTo>
                      <a:pt x="77" y="63"/>
                    </a:lnTo>
                    <a:lnTo>
                      <a:pt x="84" y="67"/>
                    </a:lnTo>
                    <a:lnTo>
                      <a:pt x="90" y="7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0" name="Freeform 258">
                <a:extLst>
                  <a:ext uri="{FF2B5EF4-FFF2-40B4-BE49-F238E27FC236}">
                    <a16:creationId xmlns:a16="http://schemas.microsoft.com/office/drawing/2014/main" id="{77861A86-3A76-07C4-B7E4-B4AC02A63D8A}"/>
                  </a:ext>
                </a:extLst>
              </p:cNvPr>
              <p:cNvSpPr>
                <a:spLocks/>
              </p:cNvSpPr>
              <p:nvPr/>
            </p:nvSpPr>
            <p:spPr bwMode="auto">
              <a:xfrm>
                <a:off x="4483" y="1130"/>
                <a:ext cx="64" cy="330"/>
              </a:xfrm>
              <a:custGeom>
                <a:avLst/>
                <a:gdLst>
                  <a:gd name="T0" fmla="*/ 0 w 64"/>
                  <a:gd name="T1" fmla="*/ 0 h 330"/>
                  <a:gd name="T2" fmla="*/ 0 w 64"/>
                  <a:gd name="T3" fmla="*/ 0 h 330"/>
                  <a:gd name="T4" fmla="*/ 12 w 64"/>
                  <a:gd name="T5" fmla="*/ 9 h 330"/>
                  <a:gd name="T6" fmla="*/ 22 w 64"/>
                  <a:gd name="T7" fmla="*/ 21 h 330"/>
                  <a:gd name="T8" fmla="*/ 31 w 64"/>
                  <a:gd name="T9" fmla="*/ 34 h 330"/>
                  <a:gd name="T10" fmla="*/ 39 w 64"/>
                  <a:gd name="T11" fmla="*/ 48 h 330"/>
                  <a:gd name="T12" fmla="*/ 46 w 64"/>
                  <a:gd name="T13" fmla="*/ 64 h 330"/>
                  <a:gd name="T14" fmla="*/ 51 w 64"/>
                  <a:gd name="T15" fmla="*/ 80 h 330"/>
                  <a:gd name="T16" fmla="*/ 55 w 64"/>
                  <a:gd name="T17" fmla="*/ 97 h 330"/>
                  <a:gd name="T18" fmla="*/ 59 w 64"/>
                  <a:gd name="T19" fmla="*/ 114 h 330"/>
                  <a:gd name="T20" fmla="*/ 61 w 64"/>
                  <a:gd name="T21" fmla="*/ 133 h 330"/>
                  <a:gd name="T22" fmla="*/ 63 w 64"/>
                  <a:gd name="T23" fmla="*/ 150 h 330"/>
                  <a:gd name="T24" fmla="*/ 63 w 64"/>
                  <a:gd name="T25" fmla="*/ 168 h 330"/>
                  <a:gd name="T26" fmla="*/ 63 w 64"/>
                  <a:gd name="T27" fmla="*/ 185 h 330"/>
                  <a:gd name="T28" fmla="*/ 63 w 64"/>
                  <a:gd name="T29" fmla="*/ 202 h 330"/>
                  <a:gd name="T30" fmla="*/ 63 w 64"/>
                  <a:gd name="T31" fmla="*/ 219 h 330"/>
                  <a:gd name="T32" fmla="*/ 61 w 64"/>
                  <a:gd name="T33" fmla="*/ 234 h 330"/>
                  <a:gd name="T34" fmla="*/ 60 w 64"/>
                  <a:gd name="T35" fmla="*/ 248 h 330"/>
                  <a:gd name="T36" fmla="*/ 59 w 64"/>
                  <a:gd name="T37" fmla="*/ 256 h 330"/>
                  <a:gd name="T38" fmla="*/ 58 w 64"/>
                  <a:gd name="T39" fmla="*/ 263 h 330"/>
                  <a:gd name="T40" fmla="*/ 56 w 64"/>
                  <a:gd name="T41" fmla="*/ 269 h 330"/>
                  <a:gd name="T42" fmla="*/ 55 w 64"/>
                  <a:gd name="T43" fmla="*/ 273 h 330"/>
                  <a:gd name="T44" fmla="*/ 53 w 64"/>
                  <a:gd name="T45" fmla="*/ 277 h 330"/>
                  <a:gd name="T46" fmla="*/ 51 w 64"/>
                  <a:gd name="T47" fmla="*/ 280 h 330"/>
                  <a:gd name="T48" fmla="*/ 49 w 64"/>
                  <a:gd name="T49" fmla="*/ 284 h 330"/>
                  <a:gd name="T50" fmla="*/ 48 w 64"/>
                  <a:gd name="T51" fmla="*/ 286 h 330"/>
                  <a:gd name="T52" fmla="*/ 46 w 64"/>
                  <a:gd name="T53" fmla="*/ 289 h 330"/>
                  <a:gd name="T54" fmla="*/ 45 w 64"/>
                  <a:gd name="T55" fmla="*/ 292 h 330"/>
                  <a:gd name="T56" fmla="*/ 43 w 64"/>
                  <a:gd name="T57" fmla="*/ 296 h 330"/>
                  <a:gd name="T58" fmla="*/ 42 w 64"/>
                  <a:gd name="T59" fmla="*/ 301 h 330"/>
                  <a:gd name="T60" fmla="*/ 41 w 64"/>
                  <a:gd name="T61" fmla="*/ 306 h 330"/>
                  <a:gd name="T62" fmla="*/ 39 w 64"/>
                  <a:gd name="T63" fmla="*/ 312 h 330"/>
                  <a:gd name="T64" fmla="*/ 38 w 64"/>
                  <a:gd name="T65" fmla="*/ 320 h 330"/>
                  <a:gd name="T66" fmla="*/ 37 w 64"/>
                  <a:gd name="T67" fmla="*/ 329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330">
                    <a:moveTo>
                      <a:pt x="0" y="0"/>
                    </a:moveTo>
                    <a:lnTo>
                      <a:pt x="0" y="0"/>
                    </a:lnTo>
                    <a:lnTo>
                      <a:pt x="12" y="9"/>
                    </a:lnTo>
                    <a:lnTo>
                      <a:pt x="22" y="21"/>
                    </a:lnTo>
                    <a:lnTo>
                      <a:pt x="31" y="34"/>
                    </a:lnTo>
                    <a:lnTo>
                      <a:pt x="39" y="48"/>
                    </a:lnTo>
                    <a:lnTo>
                      <a:pt x="46" y="64"/>
                    </a:lnTo>
                    <a:lnTo>
                      <a:pt x="51" y="80"/>
                    </a:lnTo>
                    <a:lnTo>
                      <a:pt x="55" y="97"/>
                    </a:lnTo>
                    <a:lnTo>
                      <a:pt x="59" y="114"/>
                    </a:lnTo>
                    <a:lnTo>
                      <a:pt x="61" y="133"/>
                    </a:lnTo>
                    <a:lnTo>
                      <a:pt x="63" y="150"/>
                    </a:lnTo>
                    <a:lnTo>
                      <a:pt x="63" y="168"/>
                    </a:lnTo>
                    <a:lnTo>
                      <a:pt x="63" y="185"/>
                    </a:lnTo>
                    <a:lnTo>
                      <a:pt x="63" y="202"/>
                    </a:lnTo>
                    <a:lnTo>
                      <a:pt x="63" y="219"/>
                    </a:lnTo>
                    <a:lnTo>
                      <a:pt x="61" y="234"/>
                    </a:lnTo>
                    <a:lnTo>
                      <a:pt x="60" y="248"/>
                    </a:lnTo>
                    <a:lnTo>
                      <a:pt x="59" y="256"/>
                    </a:lnTo>
                    <a:lnTo>
                      <a:pt x="58" y="263"/>
                    </a:lnTo>
                    <a:lnTo>
                      <a:pt x="56" y="269"/>
                    </a:lnTo>
                    <a:lnTo>
                      <a:pt x="55" y="273"/>
                    </a:lnTo>
                    <a:lnTo>
                      <a:pt x="53" y="277"/>
                    </a:lnTo>
                    <a:lnTo>
                      <a:pt x="51" y="280"/>
                    </a:lnTo>
                    <a:lnTo>
                      <a:pt x="49" y="284"/>
                    </a:lnTo>
                    <a:lnTo>
                      <a:pt x="48" y="286"/>
                    </a:lnTo>
                    <a:lnTo>
                      <a:pt x="46" y="289"/>
                    </a:lnTo>
                    <a:lnTo>
                      <a:pt x="45" y="292"/>
                    </a:lnTo>
                    <a:lnTo>
                      <a:pt x="43" y="296"/>
                    </a:lnTo>
                    <a:lnTo>
                      <a:pt x="42" y="301"/>
                    </a:lnTo>
                    <a:lnTo>
                      <a:pt x="41" y="306"/>
                    </a:lnTo>
                    <a:lnTo>
                      <a:pt x="39" y="312"/>
                    </a:lnTo>
                    <a:lnTo>
                      <a:pt x="38" y="320"/>
                    </a:lnTo>
                    <a:lnTo>
                      <a:pt x="37" y="3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1" name="Freeform 259">
                <a:extLst>
                  <a:ext uri="{FF2B5EF4-FFF2-40B4-BE49-F238E27FC236}">
                    <a16:creationId xmlns:a16="http://schemas.microsoft.com/office/drawing/2014/main" id="{EE503178-5E46-3CD0-2587-18CA6AE2B5EF}"/>
                  </a:ext>
                </a:extLst>
              </p:cNvPr>
              <p:cNvSpPr>
                <a:spLocks/>
              </p:cNvSpPr>
              <p:nvPr/>
            </p:nvSpPr>
            <p:spPr bwMode="auto">
              <a:xfrm>
                <a:off x="4583" y="1366"/>
                <a:ext cx="17" cy="94"/>
              </a:xfrm>
              <a:custGeom>
                <a:avLst/>
                <a:gdLst>
                  <a:gd name="T0" fmla="*/ 16 w 17"/>
                  <a:gd name="T1" fmla="*/ 0 h 94"/>
                  <a:gd name="T2" fmla="*/ 16 w 17"/>
                  <a:gd name="T3" fmla="*/ 0 h 94"/>
                  <a:gd name="T4" fmla="*/ 11 w 17"/>
                  <a:gd name="T5" fmla="*/ 16 h 94"/>
                  <a:gd name="T6" fmla="*/ 8 w 17"/>
                  <a:gd name="T7" fmla="*/ 28 h 94"/>
                  <a:gd name="T8" fmla="*/ 4 w 17"/>
                  <a:gd name="T9" fmla="*/ 37 h 94"/>
                  <a:gd name="T10" fmla="*/ 3 w 17"/>
                  <a:gd name="T11" fmla="*/ 43 h 94"/>
                  <a:gd name="T12" fmla="*/ 1 w 17"/>
                  <a:gd name="T13" fmla="*/ 46 h 94"/>
                  <a:gd name="T14" fmla="*/ 0 w 17"/>
                  <a:gd name="T15" fmla="*/ 48 h 94"/>
                  <a:gd name="T16" fmla="*/ 1 w 17"/>
                  <a:gd name="T17" fmla="*/ 49 h 94"/>
                  <a:gd name="T18" fmla="*/ 1 w 17"/>
                  <a:gd name="T19" fmla="*/ 53 h 94"/>
                  <a:gd name="T20" fmla="*/ 3 w 17"/>
                  <a:gd name="T21" fmla="*/ 58 h 94"/>
                  <a:gd name="T22" fmla="*/ 4 w 17"/>
                  <a:gd name="T23" fmla="*/ 66 h 94"/>
                  <a:gd name="T24" fmla="*/ 8 w 17"/>
                  <a:gd name="T25" fmla="*/ 78 h 94"/>
                  <a:gd name="T26" fmla="*/ 9 w 17"/>
                  <a:gd name="T27" fmla="*/ 93 h 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94">
                    <a:moveTo>
                      <a:pt x="16" y="0"/>
                    </a:moveTo>
                    <a:lnTo>
                      <a:pt x="16" y="0"/>
                    </a:lnTo>
                    <a:lnTo>
                      <a:pt x="11" y="16"/>
                    </a:lnTo>
                    <a:lnTo>
                      <a:pt x="8" y="28"/>
                    </a:lnTo>
                    <a:lnTo>
                      <a:pt x="4" y="37"/>
                    </a:lnTo>
                    <a:lnTo>
                      <a:pt x="3" y="43"/>
                    </a:lnTo>
                    <a:lnTo>
                      <a:pt x="1" y="46"/>
                    </a:lnTo>
                    <a:lnTo>
                      <a:pt x="0" y="48"/>
                    </a:lnTo>
                    <a:lnTo>
                      <a:pt x="1" y="49"/>
                    </a:lnTo>
                    <a:lnTo>
                      <a:pt x="1" y="53"/>
                    </a:lnTo>
                    <a:lnTo>
                      <a:pt x="3" y="58"/>
                    </a:lnTo>
                    <a:lnTo>
                      <a:pt x="4" y="66"/>
                    </a:lnTo>
                    <a:lnTo>
                      <a:pt x="8" y="78"/>
                    </a:lnTo>
                    <a:lnTo>
                      <a:pt x="9" y="9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2" name="Freeform 260">
                <a:extLst>
                  <a:ext uri="{FF2B5EF4-FFF2-40B4-BE49-F238E27FC236}">
                    <a16:creationId xmlns:a16="http://schemas.microsoft.com/office/drawing/2014/main" id="{32B1AEC0-1704-7E07-AE1F-B30825BE2F29}"/>
                  </a:ext>
                </a:extLst>
              </p:cNvPr>
              <p:cNvSpPr>
                <a:spLocks/>
              </p:cNvSpPr>
              <p:nvPr/>
            </p:nvSpPr>
            <p:spPr bwMode="auto">
              <a:xfrm>
                <a:off x="4288" y="1007"/>
                <a:ext cx="36" cy="34"/>
              </a:xfrm>
              <a:custGeom>
                <a:avLst/>
                <a:gdLst>
                  <a:gd name="T0" fmla="*/ 35 w 36"/>
                  <a:gd name="T1" fmla="*/ 0 h 34"/>
                  <a:gd name="T2" fmla="*/ 27 w 36"/>
                  <a:gd name="T3" fmla="*/ 0 h 34"/>
                  <a:gd name="T4" fmla="*/ 21 w 36"/>
                  <a:gd name="T5" fmla="*/ 2 h 34"/>
                  <a:gd name="T6" fmla="*/ 15 w 36"/>
                  <a:gd name="T7" fmla="*/ 5 h 34"/>
                  <a:gd name="T8" fmla="*/ 10 w 36"/>
                  <a:gd name="T9" fmla="*/ 9 h 34"/>
                  <a:gd name="T10" fmla="*/ 6 w 36"/>
                  <a:gd name="T11" fmla="*/ 14 h 34"/>
                  <a:gd name="T12" fmla="*/ 3 w 36"/>
                  <a:gd name="T13" fmla="*/ 20 h 34"/>
                  <a:gd name="T14" fmla="*/ 1 w 36"/>
                  <a:gd name="T15" fmla="*/ 26 h 34"/>
                  <a:gd name="T16" fmla="*/ 0 w 36"/>
                  <a:gd name="T17" fmla="*/ 32 h 34"/>
                  <a:gd name="T18" fmla="*/ 4 w 36"/>
                  <a:gd name="T19" fmla="*/ 33 h 34"/>
                  <a:gd name="T20" fmla="*/ 5 w 36"/>
                  <a:gd name="T21" fmla="*/ 27 h 34"/>
                  <a:gd name="T22" fmla="*/ 7 w 36"/>
                  <a:gd name="T23" fmla="*/ 22 h 34"/>
                  <a:gd name="T24" fmla="*/ 9 w 36"/>
                  <a:gd name="T25" fmla="*/ 16 h 34"/>
                  <a:gd name="T26" fmla="*/ 13 w 36"/>
                  <a:gd name="T27" fmla="*/ 12 h 34"/>
                  <a:gd name="T28" fmla="*/ 17 w 36"/>
                  <a:gd name="T29" fmla="*/ 8 h 34"/>
                  <a:gd name="T30" fmla="*/ 22 w 36"/>
                  <a:gd name="T31" fmla="*/ 6 h 34"/>
                  <a:gd name="T32" fmla="*/ 28 w 36"/>
                  <a:gd name="T33" fmla="*/ 4 h 34"/>
                  <a:gd name="T34" fmla="*/ 35 w 36"/>
                  <a:gd name="T35" fmla="*/ 4 h 34"/>
                  <a:gd name="T36" fmla="*/ 35 w 36"/>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34">
                    <a:moveTo>
                      <a:pt x="35" y="0"/>
                    </a:moveTo>
                    <a:lnTo>
                      <a:pt x="27" y="0"/>
                    </a:lnTo>
                    <a:lnTo>
                      <a:pt x="21" y="2"/>
                    </a:lnTo>
                    <a:lnTo>
                      <a:pt x="15" y="5"/>
                    </a:lnTo>
                    <a:lnTo>
                      <a:pt x="10" y="9"/>
                    </a:lnTo>
                    <a:lnTo>
                      <a:pt x="6" y="14"/>
                    </a:lnTo>
                    <a:lnTo>
                      <a:pt x="3" y="20"/>
                    </a:lnTo>
                    <a:lnTo>
                      <a:pt x="1" y="26"/>
                    </a:lnTo>
                    <a:lnTo>
                      <a:pt x="0" y="32"/>
                    </a:lnTo>
                    <a:lnTo>
                      <a:pt x="4" y="33"/>
                    </a:lnTo>
                    <a:lnTo>
                      <a:pt x="5" y="27"/>
                    </a:lnTo>
                    <a:lnTo>
                      <a:pt x="7" y="22"/>
                    </a:lnTo>
                    <a:lnTo>
                      <a:pt x="9" y="16"/>
                    </a:lnTo>
                    <a:lnTo>
                      <a:pt x="13" y="12"/>
                    </a:lnTo>
                    <a:lnTo>
                      <a:pt x="17" y="8"/>
                    </a:lnTo>
                    <a:lnTo>
                      <a:pt x="22" y="6"/>
                    </a:lnTo>
                    <a:lnTo>
                      <a:pt x="28" y="4"/>
                    </a:lnTo>
                    <a:lnTo>
                      <a:pt x="35" y="4"/>
                    </a:lnTo>
                    <a:lnTo>
                      <a:pt x="35"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3" name="Freeform 261">
                <a:extLst>
                  <a:ext uri="{FF2B5EF4-FFF2-40B4-BE49-F238E27FC236}">
                    <a16:creationId xmlns:a16="http://schemas.microsoft.com/office/drawing/2014/main" id="{973C1BAF-C9B7-7055-CE06-16FBCF1A92A8}"/>
                  </a:ext>
                </a:extLst>
              </p:cNvPr>
              <p:cNvSpPr>
                <a:spLocks/>
              </p:cNvSpPr>
              <p:nvPr/>
            </p:nvSpPr>
            <p:spPr bwMode="auto">
              <a:xfrm>
                <a:off x="4235" y="1100"/>
                <a:ext cx="72" cy="89"/>
              </a:xfrm>
              <a:custGeom>
                <a:avLst/>
                <a:gdLst>
                  <a:gd name="T0" fmla="*/ 71 w 72"/>
                  <a:gd name="T1" fmla="*/ 0 h 89"/>
                  <a:gd name="T2" fmla="*/ 71 w 72"/>
                  <a:gd name="T3" fmla="*/ 0 h 89"/>
                  <a:gd name="T4" fmla="*/ 67 w 72"/>
                  <a:gd name="T5" fmla="*/ 6 h 89"/>
                  <a:gd name="T6" fmla="*/ 63 w 72"/>
                  <a:gd name="T7" fmla="*/ 12 h 89"/>
                  <a:gd name="T8" fmla="*/ 59 w 72"/>
                  <a:gd name="T9" fmla="*/ 18 h 89"/>
                  <a:gd name="T10" fmla="*/ 54 w 72"/>
                  <a:gd name="T11" fmla="*/ 24 h 89"/>
                  <a:gd name="T12" fmla="*/ 50 w 72"/>
                  <a:gd name="T13" fmla="*/ 29 h 89"/>
                  <a:gd name="T14" fmla="*/ 46 w 72"/>
                  <a:gd name="T15" fmla="*/ 34 h 89"/>
                  <a:gd name="T16" fmla="*/ 41 w 72"/>
                  <a:gd name="T17" fmla="*/ 40 h 89"/>
                  <a:gd name="T18" fmla="*/ 37 w 72"/>
                  <a:gd name="T19" fmla="*/ 45 h 89"/>
                  <a:gd name="T20" fmla="*/ 32 w 72"/>
                  <a:gd name="T21" fmla="*/ 50 h 89"/>
                  <a:gd name="T22" fmla="*/ 27 w 72"/>
                  <a:gd name="T23" fmla="*/ 56 h 89"/>
                  <a:gd name="T24" fmla="*/ 23 w 72"/>
                  <a:gd name="T25" fmla="*/ 61 h 89"/>
                  <a:gd name="T26" fmla="*/ 18 w 72"/>
                  <a:gd name="T27" fmla="*/ 66 h 89"/>
                  <a:gd name="T28" fmla="*/ 13 w 72"/>
                  <a:gd name="T29" fmla="*/ 71 h 89"/>
                  <a:gd name="T30" fmla="*/ 9 w 72"/>
                  <a:gd name="T31" fmla="*/ 77 h 89"/>
                  <a:gd name="T32" fmla="*/ 4 w 72"/>
                  <a:gd name="T33" fmla="*/ 83 h 89"/>
                  <a:gd name="T34" fmla="*/ 0 w 72"/>
                  <a:gd name="T35" fmla="*/ 88 h 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89">
                    <a:moveTo>
                      <a:pt x="71" y="0"/>
                    </a:moveTo>
                    <a:lnTo>
                      <a:pt x="71" y="0"/>
                    </a:lnTo>
                    <a:lnTo>
                      <a:pt x="67" y="6"/>
                    </a:lnTo>
                    <a:lnTo>
                      <a:pt x="63" y="12"/>
                    </a:lnTo>
                    <a:lnTo>
                      <a:pt x="59" y="18"/>
                    </a:lnTo>
                    <a:lnTo>
                      <a:pt x="54" y="24"/>
                    </a:lnTo>
                    <a:lnTo>
                      <a:pt x="50" y="29"/>
                    </a:lnTo>
                    <a:lnTo>
                      <a:pt x="46" y="34"/>
                    </a:lnTo>
                    <a:lnTo>
                      <a:pt x="41" y="40"/>
                    </a:lnTo>
                    <a:lnTo>
                      <a:pt x="37" y="45"/>
                    </a:lnTo>
                    <a:lnTo>
                      <a:pt x="32" y="50"/>
                    </a:lnTo>
                    <a:lnTo>
                      <a:pt x="27" y="56"/>
                    </a:lnTo>
                    <a:lnTo>
                      <a:pt x="23" y="61"/>
                    </a:lnTo>
                    <a:lnTo>
                      <a:pt x="18" y="66"/>
                    </a:lnTo>
                    <a:lnTo>
                      <a:pt x="13" y="71"/>
                    </a:lnTo>
                    <a:lnTo>
                      <a:pt x="9" y="77"/>
                    </a:lnTo>
                    <a:lnTo>
                      <a:pt x="4" y="83"/>
                    </a:lnTo>
                    <a:lnTo>
                      <a:pt x="0" y="8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4" name="Freeform 262">
                <a:extLst>
                  <a:ext uri="{FF2B5EF4-FFF2-40B4-BE49-F238E27FC236}">
                    <a16:creationId xmlns:a16="http://schemas.microsoft.com/office/drawing/2014/main" id="{F4CF21AF-C345-0E79-D90A-16B5B3264003}"/>
                  </a:ext>
                </a:extLst>
              </p:cNvPr>
              <p:cNvSpPr>
                <a:spLocks/>
              </p:cNvSpPr>
              <p:nvPr/>
            </p:nvSpPr>
            <p:spPr bwMode="auto">
              <a:xfrm>
                <a:off x="4180" y="1325"/>
                <a:ext cx="30" cy="168"/>
              </a:xfrm>
              <a:custGeom>
                <a:avLst/>
                <a:gdLst>
                  <a:gd name="T0" fmla="*/ 29 w 30"/>
                  <a:gd name="T1" fmla="*/ 0 h 168"/>
                  <a:gd name="T2" fmla="*/ 29 w 30"/>
                  <a:gd name="T3" fmla="*/ 0 h 168"/>
                  <a:gd name="T4" fmla="*/ 27 w 30"/>
                  <a:gd name="T5" fmla="*/ 5 h 168"/>
                  <a:gd name="T6" fmla="*/ 26 w 30"/>
                  <a:gd name="T7" fmla="*/ 10 h 168"/>
                  <a:gd name="T8" fmla="*/ 24 w 30"/>
                  <a:gd name="T9" fmla="*/ 16 h 168"/>
                  <a:gd name="T10" fmla="*/ 22 w 30"/>
                  <a:gd name="T11" fmla="*/ 21 h 168"/>
                  <a:gd name="T12" fmla="*/ 20 w 30"/>
                  <a:gd name="T13" fmla="*/ 26 h 168"/>
                  <a:gd name="T14" fmla="*/ 18 w 30"/>
                  <a:gd name="T15" fmla="*/ 32 h 168"/>
                  <a:gd name="T16" fmla="*/ 16 w 30"/>
                  <a:gd name="T17" fmla="*/ 37 h 168"/>
                  <a:gd name="T18" fmla="*/ 14 w 30"/>
                  <a:gd name="T19" fmla="*/ 42 h 168"/>
                  <a:gd name="T20" fmla="*/ 12 w 30"/>
                  <a:gd name="T21" fmla="*/ 47 h 168"/>
                  <a:gd name="T22" fmla="*/ 10 w 30"/>
                  <a:gd name="T23" fmla="*/ 53 h 168"/>
                  <a:gd name="T24" fmla="*/ 9 w 30"/>
                  <a:gd name="T25" fmla="*/ 58 h 168"/>
                  <a:gd name="T26" fmla="*/ 7 w 30"/>
                  <a:gd name="T27" fmla="*/ 63 h 168"/>
                  <a:gd name="T28" fmla="*/ 6 w 30"/>
                  <a:gd name="T29" fmla="*/ 69 h 168"/>
                  <a:gd name="T30" fmla="*/ 4 w 30"/>
                  <a:gd name="T31" fmla="*/ 75 h 168"/>
                  <a:gd name="T32" fmla="*/ 4 w 30"/>
                  <a:gd name="T33" fmla="*/ 80 h 168"/>
                  <a:gd name="T34" fmla="*/ 3 w 30"/>
                  <a:gd name="T35" fmla="*/ 85 h 168"/>
                  <a:gd name="T36" fmla="*/ 3 w 30"/>
                  <a:gd name="T37" fmla="*/ 91 h 168"/>
                  <a:gd name="T38" fmla="*/ 2 w 30"/>
                  <a:gd name="T39" fmla="*/ 96 h 168"/>
                  <a:gd name="T40" fmla="*/ 2 w 30"/>
                  <a:gd name="T41" fmla="*/ 101 h 168"/>
                  <a:gd name="T42" fmla="*/ 1 w 30"/>
                  <a:gd name="T43" fmla="*/ 107 h 168"/>
                  <a:gd name="T44" fmla="*/ 1 w 30"/>
                  <a:gd name="T45" fmla="*/ 112 h 168"/>
                  <a:gd name="T46" fmla="*/ 0 w 30"/>
                  <a:gd name="T47" fmla="*/ 117 h 168"/>
                  <a:gd name="T48" fmla="*/ 0 w 30"/>
                  <a:gd name="T49" fmla="*/ 123 h 168"/>
                  <a:gd name="T50" fmla="*/ 0 w 30"/>
                  <a:gd name="T51" fmla="*/ 128 h 168"/>
                  <a:gd name="T52" fmla="*/ 0 w 30"/>
                  <a:gd name="T53" fmla="*/ 133 h 168"/>
                  <a:gd name="T54" fmla="*/ 1 w 30"/>
                  <a:gd name="T55" fmla="*/ 139 h 168"/>
                  <a:gd name="T56" fmla="*/ 2 w 30"/>
                  <a:gd name="T57" fmla="*/ 144 h 168"/>
                  <a:gd name="T58" fmla="*/ 3 w 30"/>
                  <a:gd name="T59" fmla="*/ 149 h 168"/>
                  <a:gd name="T60" fmla="*/ 4 w 30"/>
                  <a:gd name="T61" fmla="*/ 153 h 168"/>
                  <a:gd name="T62" fmla="*/ 7 w 30"/>
                  <a:gd name="T63" fmla="*/ 158 h 168"/>
                  <a:gd name="T64" fmla="*/ 10 w 30"/>
                  <a:gd name="T65" fmla="*/ 163 h 168"/>
                  <a:gd name="T66" fmla="*/ 13 w 30"/>
                  <a:gd name="T67" fmla="*/ 16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168">
                    <a:moveTo>
                      <a:pt x="29" y="0"/>
                    </a:moveTo>
                    <a:lnTo>
                      <a:pt x="29" y="0"/>
                    </a:lnTo>
                    <a:lnTo>
                      <a:pt x="27" y="5"/>
                    </a:lnTo>
                    <a:lnTo>
                      <a:pt x="26" y="10"/>
                    </a:lnTo>
                    <a:lnTo>
                      <a:pt x="24" y="16"/>
                    </a:lnTo>
                    <a:lnTo>
                      <a:pt x="22" y="21"/>
                    </a:lnTo>
                    <a:lnTo>
                      <a:pt x="20" y="26"/>
                    </a:lnTo>
                    <a:lnTo>
                      <a:pt x="18" y="32"/>
                    </a:lnTo>
                    <a:lnTo>
                      <a:pt x="16" y="37"/>
                    </a:lnTo>
                    <a:lnTo>
                      <a:pt x="14" y="42"/>
                    </a:lnTo>
                    <a:lnTo>
                      <a:pt x="12" y="47"/>
                    </a:lnTo>
                    <a:lnTo>
                      <a:pt x="10" y="53"/>
                    </a:lnTo>
                    <a:lnTo>
                      <a:pt x="9" y="58"/>
                    </a:lnTo>
                    <a:lnTo>
                      <a:pt x="7" y="63"/>
                    </a:lnTo>
                    <a:lnTo>
                      <a:pt x="6" y="69"/>
                    </a:lnTo>
                    <a:lnTo>
                      <a:pt x="4" y="75"/>
                    </a:lnTo>
                    <a:lnTo>
                      <a:pt x="4" y="80"/>
                    </a:lnTo>
                    <a:lnTo>
                      <a:pt x="3" y="85"/>
                    </a:lnTo>
                    <a:lnTo>
                      <a:pt x="3" y="91"/>
                    </a:lnTo>
                    <a:lnTo>
                      <a:pt x="2" y="96"/>
                    </a:lnTo>
                    <a:lnTo>
                      <a:pt x="2" y="101"/>
                    </a:lnTo>
                    <a:lnTo>
                      <a:pt x="1" y="107"/>
                    </a:lnTo>
                    <a:lnTo>
                      <a:pt x="1" y="112"/>
                    </a:lnTo>
                    <a:lnTo>
                      <a:pt x="0" y="117"/>
                    </a:lnTo>
                    <a:lnTo>
                      <a:pt x="0" y="123"/>
                    </a:lnTo>
                    <a:lnTo>
                      <a:pt x="0" y="128"/>
                    </a:lnTo>
                    <a:lnTo>
                      <a:pt x="0" y="133"/>
                    </a:lnTo>
                    <a:lnTo>
                      <a:pt x="1" y="139"/>
                    </a:lnTo>
                    <a:lnTo>
                      <a:pt x="2" y="144"/>
                    </a:lnTo>
                    <a:lnTo>
                      <a:pt x="3" y="149"/>
                    </a:lnTo>
                    <a:lnTo>
                      <a:pt x="4" y="153"/>
                    </a:lnTo>
                    <a:lnTo>
                      <a:pt x="7" y="158"/>
                    </a:lnTo>
                    <a:lnTo>
                      <a:pt x="10" y="163"/>
                    </a:lnTo>
                    <a:lnTo>
                      <a:pt x="13" y="16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5" name="Freeform 263">
                <a:extLst>
                  <a:ext uri="{FF2B5EF4-FFF2-40B4-BE49-F238E27FC236}">
                    <a16:creationId xmlns:a16="http://schemas.microsoft.com/office/drawing/2014/main" id="{3BD909D3-A305-1448-4FF0-AE0613EA29F1}"/>
                  </a:ext>
                </a:extLst>
              </p:cNvPr>
              <p:cNvSpPr>
                <a:spLocks/>
              </p:cNvSpPr>
              <p:nvPr/>
            </p:nvSpPr>
            <p:spPr bwMode="auto">
              <a:xfrm>
                <a:off x="4116" y="1203"/>
                <a:ext cx="117" cy="263"/>
              </a:xfrm>
              <a:custGeom>
                <a:avLst/>
                <a:gdLst>
                  <a:gd name="T0" fmla="*/ 116 w 117"/>
                  <a:gd name="T1" fmla="*/ 0 h 263"/>
                  <a:gd name="T2" fmla="*/ 116 w 117"/>
                  <a:gd name="T3" fmla="*/ 0 h 263"/>
                  <a:gd name="T4" fmla="*/ 114 w 117"/>
                  <a:gd name="T5" fmla="*/ 2 h 263"/>
                  <a:gd name="T6" fmla="*/ 111 w 117"/>
                  <a:gd name="T7" fmla="*/ 4 h 263"/>
                  <a:gd name="T8" fmla="*/ 110 w 117"/>
                  <a:gd name="T9" fmla="*/ 6 h 263"/>
                  <a:gd name="T10" fmla="*/ 108 w 117"/>
                  <a:gd name="T11" fmla="*/ 9 h 263"/>
                  <a:gd name="T12" fmla="*/ 107 w 117"/>
                  <a:gd name="T13" fmla="*/ 11 h 263"/>
                  <a:gd name="T14" fmla="*/ 106 w 117"/>
                  <a:gd name="T15" fmla="*/ 13 h 263"/>
                  <a:gd name="T16" fmla="*/ 106 w 117"/>
                  <a:gd name="T17" fmla="*/ 15 h 263"/>
                  <a:gd name="T18" fmla="*/ 106 w 117"/>
                  <a:gd name="T19" fmla="*/ 17 h 263"/>
                  <a:gd name="T20" fmla="*/ 104 w 117"/>
                  <a:gd name="T21" fmla="*/ 29 h 263"/>
                  <a:gd name="T22" fmla="*/ 102 w 117"/>
                  <a:gd name="T23" fmla="*/ 41 h 263"/>
                  <a:gd name="T24" fmla="*/ 100 w 117"/>
                  <a:gd name="T25" fmla="*/ 53 h 263"/>
                  <a:gd name="T26" fmla="*/ 97 w 117"/>
                  <a:gd name="T27" fmla="*/ 64 h 263"/>
                  <a:gd name="T28" fmla="*/ 94 w 117"/>
                  <a:gd name="T29" fmla="*/ 75 h 263"/>
                  <a:gd name="T30" fmla="*/ 90 w 117"/>
                  <a:gd name="T31" fmla="*/ 86 h 263"/>
                  <a:gd name="T32" fmla="*/ 86 w 117"/>
                  <a:gd name="T33" fmla="*/ 96 h 263"/>
                  <a:gd name="T34" fmla="*/ 81 w 117"/>
                  <a:gd name="T35" fmla="*/ 106 h 263"/>
                  <a:gd name="T36" fmla="*/ 75 w 117"/>
                  <a:gd name="T37" fmla="*/ 116 h 263"/>
                  <a:gd name="T38" fmla="*/ 69 w 117"/>
                  <a:gd name="T39" fmla="*/ 125 h 263"/>
                  <a:gd name="T40" fmla="*/ 62 w 117"/>
                  <a:gd name="T41" fmla="*/ 134 h 263"/>
                  <a:gd name="T42" fmla="*/ 56 w 117"/>
                  <a:gd name="T43" fmla="*/ 143 h 263"/>
                  <a:gd name="T44" fmla="*/ 48 w 117"/>
                  <a:gd name="T45" fmla="*/ 152 h 263"/>
                  <a:gd name="T46" fmla="*/ 40 w 117"/>
                  <a:gd name="T47" fmla="*/ 161 h 263"/>
                  <a:gd name="T48" fmla="*/ 31 w 117"/>
                  <a:gd name="T49" fmla="*/ 169 h 263"/>
                  <a:gd name="T50" fmla="*/ 21 w 117"/>
                  <a:gd name="T51" fmla="*/ 177 h 263"/>
                  <a:gd name="T52" fmla="*/ 18 w 117"/>
                  <a:gd name="T53" fmla="*/ 181 h 263"/>
                  <a:gd name="T54" fmla="*/ 14 w 117"/>
                  <a:gd name="T55" fmla="*/ 185 h 263"/>
                  <a:gd name="T56" fmla="*/ 11 w 117"/>
                  <a:gd name="T57" fmla="*/ 190 h 263"/>
                  <a:gd name="T58" fmla="*/ 8 w 117"/>
                  <a:gd name="T59" fmla="*/ 195 h 263"/>
                  <a:gd name="T60" fmla="*/ 5 w 117"/>
                  <a:gd name="T61" fmla="*/ 200 h 263"/>
                  <a:gd name="T62" fmla="*/ 3 w 117"/>
                  <a:gd name="T63" fmla="*/ 205 h 263"/>
                  <a:gd name="T64" fmla="*/ 1 w 117"/>
                  <a:gd name="T65" fmla="*/ 211 h 263"/>
                  <a:gd name="T66" fmla="*/ 1 w 117"/>
                  <a:gd name="T67" fmla="*/ 217 h 263"/>
                  <a:gd name="T68" fmla="*/ 0 w 117"/>
                  <a:gd name="T69" fmla="*/ 222 h 263"/>
                  <a:gd name="T70" fmla="*/ 0 w 117"/>
                  <a:gd name="T71" fmla="*/ 228 h 263"/>
                  <a:gd name="T72" fmla="*/ 1 w 117"/>
                  <a:gd name="T73" fmla="*/ 234 h 263"/>
                  <a:gd name="T74" fmla="*/ 1 w 117"/>
                  <a:gd name="T75" fmla="*/ 240 h 263"/>
                  <a:gd name="T76" fmla="*/ 3 w 117"/>
                  <a:gd name="T77" fmla="*/ 246 h 263"/>
                  <a:gd name="T78" fmla="*/ 6 w 117"/>
                  <a:gd name="T79" fmla="*/ 251 h 263"/>
                  <a:gd name="T80" fmla="*/ 9 w 117"/>
                  <a:gd name="T81" fmla="*/ 257 h 263"/>
                  <a:gd name="T82" fmla="*/ 13 w 117"/>
                  <a:gd name="T83" fmla="*/ 262 h 2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7" h="263">
                    <a:moveTo>
                      <a:pt x="116" y="0"/>
                    </a:moveTo>
                    <a:lnTo>
                      <a:pt x="116" y="0"/>
                    </a:lnTo>
                    <a:lnTo>
                      <a:pt x="114" y="2"/>
                    </a:lnTo>
                    <a:lnTo>
                      <a:pt x="111" y="4"/>
                    </a:lnTo>
                    <a:lnTo>
                      <a:pt x="110" y="6"/>
                    </a:lnTo>
                    <a:lnTo>
                      <a:pt x="108" y="9"/>
                    </a:lnTo>
                    <a:lnTo>
                      <a:pt x="107" y="11"/>
                    </a:lnTo>
                    <a:lnTo>
                      <a:pt x="106" y="13"/>
                    </a:lnTo>
                    <a:lnTo>
                      <a:pt x="106" y="15"/>
                    </a:lnTo>
                    <a:lnTo>
                      <a:pt x="106" y="17"/>
                    </a:lnTo>
                    <a:lnTo>
                      <a:pt x="104" y="29"/>
                    </a:lnTo>
                    <a:lnTo>
                      <a:pt x="102" y="41"/>
                    </a:lnTo>
                    <a:lnTo>
                      <a:pt x="100" y="53"/>
                    </a:lnTo>
                    <a:lnTo>
                      <a:pt x="97" y="64"/>
                    </a:lnTo>
                    <a:lnTo>
                      <a:pt x="94" y="75"/>
                    </a:lnTo>
                    <a:lnTo>
                      <a:pt x="90" y="86"/>
                    </a:lnTo>
                    <a:lnTo>
                      <a:pt x="86" y="96"/>
                    </a:lnTo>
                    <a:lnTo>
                      <a:pt x="81" y="106"/>
                    </a:lnTo>
                    <a:lnTo>
                      <a:pt x="75" y="116"/>
                    </a:lnTo>
                    <a:lnTo>
                      <a:pt x="69" y="125"/>
                    </a:lnTo>
                    <a:lnTo>
                      <a:pt x="62" y="134"/>
                    </a:lnTo>
                    <a:lnTo>
                      <a:pt x="56" y="143"/>
                    </a:lnTo>
                    <a:lnTo>
                      <a:pt x="48" y="152"/>
                    </a:lnTo>
                    <a:lnTo>
                      <a:pt x="40" y="161"/>
                    </a:lnTo>
                    <a:lnTo>
                      <a:pt x="31" y="169"/>
                    </a:lnTo>
                    <a:lnTo>
                      <a:pt x="21" y="177"/>
                    </a:lnTo>
                    <a:lnTo>
                      <a:pt x="18" y="181"/>
                    </a:lnTo>
                    <a:lnTo>
                      <a:pt x="14" y="185"/>
                    </a:lnTo>
                    <a:lnTo>
                      <a:pt x="11" y="190"/>
                    </a:lnTo>
                    <a:lnTo>
                      <a:pt x="8" y="195"/>
                    </a:lnTo>
                    <a:lnTo>
                      <a:pt x="5" y="200"/>
                    </a:lnTo>
                    <a:lnTo>
                      <a:pt x="3" y="205"/>
                    </a:lnTo>
                    <a:lnTo>
                      <a:pt x="1" y="211"/>
                    </a:lnTo>
                    <a:lnTo>
                      <a:pt x="1" y="217"/>
                    </a:lnTo>
                    <a:lnTo>
                      <a:pt x="0" y="222"/>
                    </a:lnTo>
                    <a:lnTo>
                      <a:pt x="0" y="228"/>
                    </a:lnTo>
                    <a:lnTo>
                      <a:pt x="1" y="234"/>
                    </a:lnTo>
                    <a:lnTo>
                      <a:pt x="1" y="240"/>
                    </a:lnTo>
                    <a:lnTo>
                      <a:pt x="3" y="246"/>
                    </a:lnTo>
                    <a:lnTo>
                      <a:pt x="6" y="251"/>
                    </a:lnTo>
                    <a:lnTo>
                      <a:pt x="9" y="257"/>
                    </a:lnTo>
                    <a:lnTo>
                      <a:pt x="13" y="26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6" name="Freeform 264">
                <a:extLst>
                  <a:ext uri="{FF2B5EF4-FFF2-40B4-BE49-F238E27FC236}">
                    <a16:creationId xmlns:a16="http://schemas.microsoft.com/office/drawing/2014/main" id="{48E954AC-1E3C-C4B6-F19C-02BEF6EC4893}"/>
                  </a:ext>
                </a:extLst>
              </p:cNvPr>
              <p:cNvSpPr>
                <a:spLocks/>
              </p:cNvSpPr>
              <p:nvPr/>
            </p:nvSpPr>
            <p:spPr bwMode="auto">
              <a:xfrm>
                <a:off x="4533" y="1188"/>
                <a:ext cx="47" cy="199"/>
              </a:xfrm>
              <a:custGeom>
                <a:avLst/>
                <a:gdLst>
                  <a:gd name="T0" fmla="*/ 0 w 47"/>
                  <a:gd name="T1" fmla="*/ 0 h 199"/>
                  <a:gd name="T2" fmla="*/ 0 w 47"/>
                  <a:gd name="T3" fmla="*/ 0 h 199"/>
                  <a:gd name="T4" fmla="*/ 6 w 47"/>
                  <a:gd name="T5" fmla="*/ 12 h 199"/>
                  <a:gd name="T6" fmla="*/ 13 w 47"/>
                  <a:gd name="T7" fmla="*/ 24 h 199"/>
                  <a:gd name="T8" fmla="*/ 18 w 47"/>
                  <a:gd name="T9" fmla="*/ 35 h 199"/>
                  <a:gd name="T10" fmla="*/ 23 w 47"/>
                  <a:gd name="T11" fmla="*/ 47 h 199"/>
                  <a:gd name="T12" fmla="*/ 26 w 47"/>
                  <a:gd name="T13" fmla="*/ 59 h 199"/>
                  <a:gd name="T14" fmla="*/ 30 w 47"/>
                  <a:gd name="T15" fmla="*/ 71 h 199"/>
                  <a:gd name="T16" fmla="*/ 33 w 47"/>
                  <a:gd name="T17" fmla="*/ 83 h 199"/>
                  <a:gd name="T18" fmla="*/ 36 w 47"/>
                  <a:gd name="T19" fmla="*/ 96 h 199"/>
                  <a:gd name="T20" fmla="*/ 39 w 47"/>
                  <a:gd name="T21" fmla="*/ 109 h 199"/>
                  <a:gd name="T22" fmla="*/ 41 w 47"/>
                  <a:gd name="T23" fmla="*/ 121 h 199"/>
                  <a:gd name="T24" fmla="*/ 43 w 47"/>
                  <a:gd name="T25" fmla="*/ 134 h 199"/>
                  <a:gd name="T26" fmla="*/ 44 w 47"/>
                  <a:gd name="T27" fmla="*/ 147 h 199"/>
                  <a:gd name="T28" fmla="*/ 45 w 47"/>
                  <a:gd name="T29" fmla="*/ 160 h 199"/>
                  <a:gd name="T30" fmla="*/ 45 w 47"/>
                  <a:gd name="T31" fmla="*/ 173 h 199"/>
                  <a:gd name="T32" fmla="*/ 46 w 47"/>
                  <a:gd name="T33" fmla="*/ 185 h 199"/>
                  <a:gd name="T34" fmla="*/ 46 w 47"/>
                  <a:gd name="T35" fmla="*/ 198 h 1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199">
                    <a:moveTo>
                      <a:pt x="0" y="0"/>
                    </a:moveTo>
                    <a:lnTo>
                      <a:pt x="0" y="0"/>
                    </a:lnTo>
                    <a:lnTo>
                      <a:pt x="6" y="12"/>
                    </a:lnTo>
                    <a:lnTo>
                      <a:pt x="13" y="24"/>
                    </a:lnTo>
                    <a:lnTo>
                      <a:pt x="18" y="35"/>
                    </a:lnTo>
                    <a:lnTo>
                      <a:pt x="23" y="47"/>
                    </a:lnTo>
                    <a:lnTo>
                      <a:pt x="26" y="59"/>
                    </a:lnTo>
                    <a:lnTo>
                      <a:pt x="30" y="71"/>
                    </a:lnTo>
                    <a:lnTo>
                      <a:pt x="33" y="83"/>
                    </a:lnTo>
                    <a:lnTo>
                      <a:pt x="36" y="96"/>
                    </a:lnTo>
                    <a:lnTo>
                      <a:pt x="39" y="109"/>
                    </a:lnTo>
                    <a:lnTo>
                      <a:pt x="41" y="121"/>
                    </a:lnTo>
                    <a:lnTo>
                      <a:pt x="43" y="134"/>
                    </a:lnTo>
                    <a:lnTo>
                      <a:pt x="44" y="147"/>
                    </a:lnTo>
                    <a:lnTo>
                      <a:pt x="45" y="160"/>
                    </a:lnTo>
                    <a:lnTo>
                      <a:pt x="45" y="173"/>
                    </a:lnTo>
                    <a:lnTo>
                      <a:pt x="46" y="185"/>
                    </a:lnTo>
                    <a:lnTo>
                      <a:pt x="46" y="19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7" name="Freeform 265">
                <a:extLst>
                  <a:ext uri="{FF2B5EF4-FFF2-40B4-BE49-F238E27FC236}">
                    <a16:creationId xmlns:a16="http://schemas.microsoft.com/office/drawing/2014/main" id="{27B2A28E-F7CD-78CB-48A8-FA682B0ED843}"/>
                  </a:ext>
                </a:extLst>
              </p:cNvPr>
              <p:cNvSpPr>
                <a:spLocks/>
              </p:cNvSpPr>
              <p:nvPr/>
            </p:nvSpPr>
            <p:spPr bwMode="auto">
              <a:xfrm>
                <a:off x="4321" y="2791"/>
                <a:ext cx="107" cy="131"/>
              </a:xfrm>
              <a:custGeom>
                <a:avLst/>
                <a:gdLst>
                  <a:gd name="T0" fmla="*/ 42 w 107"/>
                  <a:gd name="T1" fmla="*/ 0 h 131"/>
                  <a:gd name="T2" fmla="*/ 1 w 107"/>
                  <a:gd name="T3" fmla="*/ 2 h 131"/>
                  <a:gd name="T4" fmla="*/ 0 w 107"/>
                  <a:gd name="T5" fmla="*/ 19 h 131"/>
                  <a:gd name="T6" fmla="*/ 27 w 107"/>
                  <a:gd name="T7" fmla="*/ 95 h 131"/>
                  <a:gd name="T8" fmla="*/ 18 w 107"/>
                  <a:gd name="T9" fmla="*/ 102 h 131"/>
                  <a:gd name="T10" fmla="*/ 39 w 107"/>
                  <a:gd name="T11" fmla="*/ 130 h 131"/>
                  <a:gd name="T12" fmla="*/ 66 w 107"/>
                  <a:gd name="T13" fmla="*/ 119 h 131"/>
                  <a:gd name="T14" fmla="*/ 72 w 107"/>
                  <a:gd name="T15" fmla="*/ 107 h 131"/>
                  <a:gd name="T16" fmla="*/ 68 w 107"/>
                  <a:gd name="T17" fmla="*/ 95 h 131"/>
                  <a:gd name="T18" fmla="*/ 90 w 107"/>
                  <a:gd name="T19" fmla="*/ 27 h 131"/>
                  <a:gd name="T20" fmla="*/ 106 w 107"/>
                  <a:gd name="T21" fmla="*/ 5 h 131"/>
                  <a:gd name="T22" fmla="*/ 87 w 107"/>
                  <a:gd name="T23" fmla="*/ 0 h 131"/>
                  <a:gd name="T24" fmla="*/ 42 w 107"/>
                  <a:gd name="T25" fmla="*/ 0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7" h="131">
                    <a:moveTo>
                      <a:pt x="42" y="0"/>
                    </a:moveTo>
                    <a:lnTo>
                      <a:pt x="1" y="2"/>
                    </a:lnTo>
                    <a:lnTo>
                      <a:pt x="0" y="19"/>
                    </a:lnTo>
                    <a:lnTo>
                      <a:pt x="27" y="95"/>
                    </a:lnTo>
                    <a:lnTo>
                      <a:pt x="18" y="102"/>
                    </a:lnTo>
                    <a:lnTo>
                      <a:pt x="39" y="130"/>
                    </a:lnTo>
                    <a:lnTo>
                      <a:pt x="66" y="119"/>
                    </a:lnTo>
                    <a:lnTo>
                      <a:pt x="72" y="107"/>
                    </a:lnTo>
                    <a:lnTo>
                      <a:pt x="68" y="95"/>
                    </a:lnTo>
                    <a:lnTo>
                      <a:pt x="90" y="27"/>
                    </a:lnTo>
                    <a:lnTo>
                      <a:pt x="106" y="5"/>
                    </a:lnTo>
                    <a:lnTo>
                      <a:pt x="87" y="0"/>
                    </a:lnTo>
                    <a:lnTo>
                      <a:pt x="4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8" name="Freeform 266">
                <a:extLst>
                  <a:ext uri="{FF2B5EF4-FFF2-40B4-BE49-F238E27FC236}">
                    <a16:creationId xmlns:a16="http://schemas.microsoft.com/office/drawing/2014/main" id="{4D4369E7-F514-C077-26F8-C6BEE57FCCAE}"/>
                  </a:ext>
                </a:extLst>
              </p:cNvPr>
              <p:cNvSpPr>
                <a:spLocks/>
              </p:cNvSpPr>
              <p:nvPr/>
            </p:nvSpPr>
            <p:spPr bwMode="auto">
              <a:xfrm>
                <a:off x="4310" y="2777"/>
                <a:ext cx="128" cy="124"/>
              </a:xfrm>
              <a:custGeom>
                <a:avLst/>
                <a:gdLst>
                  <a:gd name="T0" fmla="*/ 75 w 128"/>
                  <a:gd name="T1" fmla="*/ 120 h 124"/>
                  <a:gd name="T2" fmla="*/ 61 w 128"/>
                  <a:gd name="T3" fmla="*/ 123 h 124"/>
                  <a:gd name="T4" fmla="*/ 62 w 128"/>
                  <a:gd name="T5" fmla="*/ 114 h 124"/>
                  <a:gd name="T6" fmla="*/ 63 w 128"/>
                  <a:gd name="T7" fmla="*/ 103 h 124"/>
                  <a:gd name="T8" fmla="*/ 61 w 128"/>
                  <a:gd name="T9" fmla="*/ 90 h 124"/>
                  <a:gd name="T10" fmla="*/ 60 w 128"/>
                  <a:gd name="T11" fmla="*/ 77 h 124"/>
                  <a:gd name="T12" fmla="*/ 64 w 128"/>
                  <a:gd name="T13" fmla="*/ 67 h 124"/>
                  <a:gd name="T14" fmla="*/ 69 w 128"/>
                  <a:gd name="T15" fmla="*/ 55 h 124"/>
                  <a:gd name="T16" fmla="*/ 75 w 128"/>
                  <a:gd name="T17" fmla="*/ 45 h 124"/>
                  <a:gd name="T18" fmla="*/ 83 w 128"/>
                  <a:gd name="T19" fmla="*/ 37 h 124"/>
                  <a:gd name="T20" fmla="*/ 92 w 128"/>
                  <a:gd name="T21" fmla="*/ 33 h 124"/>
                  <a:gd name="T22" fmla="*/ 102 w 128"/>
                  <a:gd name="T23" fmla="*/ 28 h 124"/>
                  <a:gd name="T24" fmla="*/ 109 w 128"/>
                  <a:gd name="T25" fmla="*/ 25 h 124"/>
                  <a:gd name="T26" fmla="*/ 108 w 128"/>
                  <a:gd name="T27" fmla="*/ 20 h 124"/>
                  <a:gd name="T28" fmla="*/ 103 w 128"/>
                  <a:gd name="T29" fmla="*/ 19 h 124"/>
                  <a:gd name="T30" fmla="*/ 95 w 128"/>
                  <a:gd name="T31" fmla="*/ 20 h 124"/>
                  <a:gd name="T32" fmla="*/ 84 w 128"/>
                  <a:gd name="T33" fmla="*/ 23 h 124"/>
                  <a:gd name="T34" fmla="*/ 69 w 128"/>
                  <a:gd name="T35" fmla="*/ 26 h 124"/>
                  <a:gd name="T36" fmla="*/ 53 w 128"/>
                  <a:gd name="T37" fmla="*/ 26 h 124"/>
                  <a:gd name="T38" fmla="*/ 42 w 128"/>
                  <a:gd name="T39" fmla="*/ 24 h 124"/>
                  <a:gd name="T40" fmla="*/ 32 w 128"/>
                  <a:gd name="T41" fmla="*/ 22 h 124"/>
                  <a:gd name="T42" fmla="*/ 24 w 128"/>
                  <a:gd name="T43" fmla="*/ 21 h 124"/>
                  <a:gd name="T44" fmla="*/ 17 w 128"/>
                  <a:gd name="T45" fmla="*/ 22 h 124"/>
                  <a:gd name="T46" fmla="*/ 17 w 128"/>
                  <a:gd name="T47" fmla="*/ 27 h 124"/>
                  <a:gd name="T48" fmla="*/ 22 w 128"/>
                  <a:gd name="T49" fmla="*/ 30 h 124"/>
                  <a:gd name="T50" fmla="*/ 27 w 128"/>
                  <a:gd name="T51" fmla="*/ 32 h 124"/>
                  <a:gd name="T52" fmla="*/ 36 w 128"/>
                  <a:gd name="T53" fmla="*/ 37 h 124"/>
                  <a:gd name="T54" fmla="*/ 43 w 128"/>
                  <a:gd name="T55" fmla="*/ 47 h 124"/>
                  <a:gd name="T56" fmla="*/ 47 w 128"/>
                  <a:gd name="T57" fmla="*/ 59 h 124"/>
                  <a:gd name="T58" fmla="*/ 50 w 128"/>
                  <a:gd name="T59" fmla="*/ 69 h 124"/>
                  <a:gd name="T60" fmla="*/ 52 w 128"/>
                  <a:gd name="T61" fmla="*/ 78 h 124"/>
                  <a:gd name="T62" fmla="*/ 52 w 128"/>
                  <a:gd name="T63" fmla="*/ 90 h 124"/>
                  <a:gd name="T64" fmla="*/ 51 w 128"/>
                  <a:gd name="T65" fmla="*/ 103 h 124"/>
                  <a:gd name="T66" fmla="*/ 51 w 128"/>
                  <a:gd name="T67" fmla="*/ 113 h 124"/>
                  <a:gd name="T68" fmla="*/ 52 w 128"/>
                  <a:gd name="T69" fmla="*/ 123 h 124"/>
                  <a:gd name="T70" fmla="*/ 37 w 128"/>
                  <a:gd name="T71" fmla="*/ 120 h 124"/>
                  <a:gd name="T72" fmla="*/ 31 w 128"/>
                  <a:gd name="T73" fmla="*/ 109 h 124"/>
                  <a:gd name="T74" fmla="*/ 29 w 128"/>
                  <a:gd name="T75" fmla="*/ 100 h 124"/>
                  <a:gd name="T76" fmla="*/ 27 w 128"/>
                  <a:gd name="T77" fmla="*/ 92 h 124"/>
                  <a:gd name="T78" fmla="*/ 25 w 128"/>
                  <a:gd name="T79" fmla="*/ 83 h 124"/>
                  <a:gd name="T80" fmla="*/ 20 w 128"/>
                  <a:gd name="T81" fmla="*/ 70 h 124"/>
                  <a:gd name="T82" fmla="*/ 13 w 128"/>
                  <a:gd name="T83" fmla="*/ 56 h 124"/>
                  <a:gd name="T84" fmla="*/ 6 w 128"/>
                  <a:gd name="T85" fmla="*/ 48 h 124"/>
                  <a:gd name="T86" fmla="*/ 2 w 128"/>
                  <a:gd name="T87" fmla="*/ 42 h 124"/>
                  <a:gd name="T88" fmla="*/ 0 w 128"/>
                  <a:gd name="T89" fmla="*/ 36 h 124"/>
                  <a:gd name="T90" fmla="*/ 0 w 128"/>
                  <a:gd name="T91" fmla="*/ 28 h 124"/>
                  <a:gd name="T92" fmla="*/ 4 w 128"/>
                  <a:gd name="T93" fmla="*/ 19 h 124"/>
                  <a:gd name="T94" fmla="*/ 10 w 128"/>
                  <a:gd name="T95" fmla="*/ 12 h 124"/>
                  <a:gd name="T96" fmla="*/ 25 w 128"/>
                  <a:gd name="T97" fmla="*/ 7 h 124"/>
                  <a:gd name="T98" fmla="*/ 48 w 128"/>
                  <a:gd name="T99" fmla="*/ 2 h 124"/>
                  <a:gd name="T100" fmla="*/ 71 w 128"/>
                  <a:gd name="T101" fmla="*/ 0 h 124"/>
                  <a:gd name="T102" fmla="*/ 94 w 128"/>
                  <a:gd name="T103" fmla="*/ 4 h 124"/>
                  <a:gd name="T104" fmla="*/ 113 w 128"/>
                  <a:gd name="T105" fmla="*/ 11 h 124"/>
                  <a:gd name="T106" fmla="*/ 124 w 128"/>
                  <a:gd name="T107" fmla="*/ 19 h 124"/>
                  <a:gd name="T108" fmla="*/ 127 w 128"/>
                  <a:gd name="T109" fmla="*/ 35 h 124"/>
                  <a:gd name="T110" fmla="*/ 121 w 128"/>
                  <a:gd name="T111" fmla="*/ 48 h 124"/>
                  <a:gd name="T112" fmla="*/ 108 w 128"/>
                  <a:gd name="T113" fmla="*/ 60 h 124"/>
                  <a:gd name="T114" fmla="*/ 97 w 128"/>
                  <a:gd name="T115" fmla="*/ 72 h 124"/>
                  <a:gd name="T116" fmla="*/ 91 w 128"/>
                  <a:gd name="T117" fmla="*/ 83 h 124"/>
                  <a:gd name="T118" fmla="*/ 89 w 128"/>
                  <a:gd name="T119" fmla="*/ 93 h 124"/>
                  <a:gd name="T120" fmla="*/ 87 w 128"/>
                  <a:gd name="T121" fmla="*/ 103 h 124"/>
                  <a:gd name="T122" fmla="*/ 84 w 128"/>
                  <a:gd name="T123" fmla="*/ 112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8" h="124">
                    <a:moveTo>
                      <a:pt x="82" y="117"/>
                    </a:moveTo>
                    <a:lnTo>
                      <a:pt x="82" y="117"/>
                    </a:lnTo>
                    <a:lnTo>
                      <a:pt x="79" y="118"/>
                    </a:lnTo>
                    <a:lnTo>
                      <a:pt x="75" y="120"/>
                    </a:lnTo>
                    <a:lnTo>
                      <a:pt x="71" y="122"/>
                    </a:lnTo>
                    <a:lnTo>
                      <a:pt x="67" y="123"/>
                    </a:lnTo>
                    <a:lnTo>
                      <a:pt x="63" y="123"/>
                    </a:lnTo>
                    <a:lnTo>
                      <a:pt x="61" y="123"/>
                    </a:lnTo>
                    <a:lnTo>
                      <a:pt x="59" y="121"/>
                    </a:lnTo>
                    <a:lnTo>
                      <a:pt x="60" y="118"/>
                    </a:lnTo>
                    <a:lnTo>
                      <a:pt x="61" y="116"/>
                    </a:lnTo>
                    <a:lnTo>
                      <a:pt x="62" y="114"/>
                    </a:lnTo>
                    <a:lnTo>
                      <a:pt x="63" y="111"/>
                    </a:lnTo>
                    <a:lnTo>
                      <a:pt x="63" y="109"/>
                    </a:lnTo>
                    <a:lnTo>
                      <a:pt x="63" y="106"/>
                    </a:lnTo>
                    <a:lnTo>
                      <a:pt x="63" y="103"/>
                    </a:lnTo>
                    <a:lnTo>
                      <a:pt x="62" y="99"/>
                    </a:lnTo>
                    <a:lnTo>
                      <a:pt x="62" y="96"/>
                    </a:lnTo>
                    <a:lnTo>
                      <a:pt x="61" y="93"/>
                    </a:lnTo>
                    <a:lnTo>
                      <a:pt x="61" y="90"/>
                    </a:lnTo>
                    <a:lnTo>
                      <a:pt x="61" y="87"/>
                    </a:lnTo>
                    <a:lnTo>
                      <a:pt x="60" y="83"/>
                    </a:lnTo>
                    <a:lnTo>
                      <a:pt x="60" y="80"/>
                    </a:lnTo>
                    <a:lnTo>
                      <a:pt x="60" y="77"/>
                    </a:lnTo>
                    <a:lnTo>
                      <a:pt x="61" y="75"/>
                    </a:lnTo>
                    <a:lnTo>
                      <a:pt x="61" y="73"/>
                    </a:lnTo>
                    <a:lnTo>
                      <a:pt x="63" y="69"/>
                    </a:lnTo>
                    <a:lnTo>
                      <a:pt x="64" y="67"/>
                    </a:lnTo>
                    <a:lnTo>
                      <a:pt x="65" y="63"/>
                    </a:lnTo>
                    <a:lnTo>
                      <a:pt x="66" y="61"/>
                    </a:lnTo>
                    <a:lnTo>
                      <a:pt x="67" y="58"/>
                    </a:lnTo>
                    <a:lnTo>
                      <a:pt x="69" y="55"/>
                    </a:lnTo>
                    <a:lnTo>
                      <a:pt x="70" y="53"/>
                    </a:lnTo>
                    <a:lnTo>
                      <a:pt x="71" y="50"/>
                    </a:lnTo>
                    <a:lnTo>
                      <a:pt x="73" y="47"/>
                    </a:lnTo>
                    <a:lnTo>
                      <a:pt x="75" y="45"/>
                    </a:lnTo>
                    <a:lnTo>
                      <a:pt x="77" y="43"/>
                    </a:lnTo>
                    <a:lnTo>
                      <a:pt x="79" y="41"/>
                    </a:lnTo>
                    <a:lnTo>
                      <a:pt x="81" y="39"/>
                    </a:lnTo>
                    <a:lnTo>
                      <a:pt x="83" y="37"/>
                    </a:lnTo>
                    <a:lnTo>
                      <a:pt x="86" y="36"/>
                    </a:lnTo>
                    <a:lnTo>
                      <a:pt x="89" y="35"/>
                    </a:lnTo>
                    <a:lnTo>
                      <a:pt x="90" y="34"/>
                    </a:lnTo>
                    <a:lnTo>
                      <a:pt x="92" y="33"/>
                    </a:lnTo>
                    <a:lnTo>
                      <a:pt x="94" y="32"/>
                    </a:lnTo>
                    <a:lnTo>
                      <a:pt x="97" y="31"/>
                    </a:lnTo>
                    <a:lnTo>
                      <a:pt x="100" y="29"/>
                    </a:lnTo>
                    <a:lnTo>
                      <a:pt x="102" y="28"/>
                    </a:lnTo>
                    <a:lnTo>
                      <a:pt x="105" y="27"/>
                    </a:lnTo>
                    <a:lnTo>
                      <a:pt x="107" y="26"/>
                    </a:lnTo>
                    <a:lnTo>
                      <a:pt x="108" y="26"/>
                    </a:lnTo>
                    <a:lnTo>
                      <a:pt x="109" y="25"/>
                    </a:lnTo>
                    <a:lnTo>
                      <a:pt x="109" y="24"/>
                    </a:lnTo>
                    <a:lnTo>
                      <a:pt x="109" y="23"/>
                    </a:lnTo>
                    <a:lnTo>
                      <a:pt x="109" y="22"/>
                    </a:lnTo>
                    <a:lnTo>
                      <a:pt x="108" y="20"/>
                    </a:lnTo>
                    <a:lnTo>
                      <a:pt x="107" y="20"/>
                    </a:lnTo>
                    <a:lnTo>
                      <a:pt x="106" y="19"/>
                    </a:lnTo>
                    <a:lnTo>
                      <a:pt x="105" y="19"/>
                    </a:lnTo>
                    <a:lnTo>
                      <a:pt x="103" y="19"/>
                    </a:lnTo>
                    <a:lnTo>
                      <a:pt x="101" y="19"/>
                    </a:lnTo>
                    <a:lnTo>
                      <a:pt x="99" y="19"/>
                    </a:lnTo>
                    <a:lnTo>
                      <a:pt x="97" y="20"/>
                    </a:lnTo>
                    <a:lnTo>
                      <a:pt x="95" y="20"/>
                    </a:lnTo>
                    <a:lnTo>
                      <a:pt x="93" y="21"/>
                    </a:lnTo>
                    <a:lnTo>
                      <a:pt x="90" y="22"/>
                    </a:lnTo>
                    <a:lnTo>
                      <a:pt x="87" y="22"/>
                    </a:lnTo>
                    <a:lnTo>
                      <a:pt x="84" y="23"/>
                    </a:lnTo>
                    <a:lnTo>
                      <a:pt x="81" y="24"/>
                    </a:lnTo>
                    <a:lnTo>
                      <a:pt x="77" y="24"/>
                    </a:lnTo>
                    <a:lnTo>
                      <a:pt x="73" y="25"/>
                    </a:lnTo>
                    <a:lnTo>
                      <a:pt x="69" y="26"/>
                    </a:lnTo>
                    <a:lnTo>
                      <a:pt x="65" y="26"/>
                    </a:lnTo>
                    <a:lnTo>
                      <a:pt x="60" y="26"/>
                    </a:lnTo>
                    <a:lnTo>
                      <a:pt x="56" y="26"/>
                    </a:lnTo>
                    <a:lnTo>
                      <a:pt x="53" y="26"/>
                    </a:lnTo>
                    <a:lnTo>
                      <a:pt x="50" y="25"/>
                    </a:lnTo>
                    <a:lnTo>
                      <a:pt x="47" y="25"/>
                    </a:lnTo>
                    <a:lnTo>
                      <a:pt x="44" y="24"/>
                    </a:lnTo>
                    <a:lnTo>
                      <a:pt x="42" y="24"/>
                    </a:lnTo>
                    <a:lnTo>
                      <a:pt x="39" y="23"/>
                    </a:lnTo>
                    <a:lnTo>
                      <a:pt x="37" y="22"/>
                    </a:lnTo>
                    <a:lnTo>
                      <a:pt x="34" y="22"/>
                    </a:lnTo>
                    <a:lnTo>
                      <a:pt x="32" y="22"/>
                    </a:lnTo>
                    <a:lnTo>
                      <a:pt x="30" y="21"/>
                    </a:lnTo>
                    <a:lnTo>
                      <a:pt x="28" y="21"/>
                    </a:lnTo>
                    <a:lnTo>
                      <a:pt x="26" y="21"/>
                    </a:lnTo>
                    <a:lnTo>
                      <a:pt x="24" y="21"/>
                    </a:lnTo>
                    <a:lnTo>
                      <a:pt x="22" y="21"/>
                    </a:lnTo>
                    <a:lnTo>
                      <a:pt x="20" y="21"/>
                    </a:lnTo>
                    <a:lnTo>
                      <a:pt x="19" y="21"/>
                    </a:lnTo>
                    <a:lnTo>
                      <a:pt x="17" y="22"/>
                    </a:lnTo>
                    <a:lnTo>
                      <a:pt x="17" y="23"/>
                    </a:lnTo>
                    <a:lnTo>
                      <a:pt x="16" y="24"/>
                    </a:lnTo>
                    <a:lnTo>
                      <a:pt x="16" y="26"/>
                    </a:lnTo>
                    <a:lnTo>
                      <a:pt x="17" y="27"/>
                    </a:lnTo>
                    <a:lnTo>
                      <a:pt x="18" y="29"/>
                    </a:lnTo>
                    <a:lnTo>
                      <a:pt x="20" y="29"/>
                    </a:lnTo>
                    <a:lnTo>
                      <a:pt x="21" y="29"/>
                    </a:lnTo>
                    <a:lnTo>
                      <a:pt x="22" y="30"/>
                    </a:lnTo>
                    <a:lnTo>
                      <a:pt x="23" y="30"/>
                    </a:lnTo>
                    <a:lnTo>
                      <a:pt x="24" y="31"/>
                    </a:lnTo>
                    <a:lnTo>
                      <a:pt x="25" y="31"/>
                    </a:lnTo>
                    <a:lnTo>
                      <a:pt x="27" y="32"/>
                    </a:lnTo>
                    <a:lnTo>
                      <a:pt x="28" y="33"/>
                    </a:lnTo>
                    <a:lnTo>
                      <a:pt x="30" y="34"/>
                    </a:lnTo>
                    <a:lnTo>
                      <a:pt x="33" y="35"/>
                    </a:lnTo>
                    <a:lnTo>
                      <a:pt x="36" y="37"/>
                    </a:lnTo>
                    <a:lnTo>
                      <a:pt x="38" y="39"/>
                    </a:lnTo>
                    <a:lnTo>
                      <a:pt x="40" y="41"/>
                    </a:lnTo>
                    <a:lnTo>
                      <a:pt x="42" y="44"/>
                    </a:lnTo>
                    <a:lnTo>
                      <a:pt x="43" y="47"/>
                    </a:lnTo>
                    <a:lnTo>
                      <a:pt x="45" y="50"/>
                    </a:lnTo>
                    <a:lnTo>
                      <a:pt x="46" y="53"/>
                    </a:lnTo>
                    <a:lnTo>
                      <a:pt x="47" y="56"/>
                    </a:lnTo>
                    <a:lnTo>
                      <a:pt x="47" y="59"/>
                    </a:lnTo>
                    <a:lnTo>
                      <a:pt x="48" y="62"/>
                    </a:lnTo>
                    <a:lnTo>
                      <a:pt x="49" y="64"/>
                    </a:lnTo>
                    <a:lnTo>
                      <a:pt x="49" y="67"/>
                    </a:lnTo>
                    <a:lnTo>
                      <a:pt x="50" y="69"/>
                    </a:lnTo>
                    <a:lnTo>
                      <a:pt x="50" y="71"/>
                    </a:lnTo>
                    <a:lnTo>
                      <a:pt x="51" y="73"/>
                    </a:lnTo>
                    <a:lnTo>
                      <a:pt x="51" y="75"/>
                    </a:lnTo>
                    <a:lnTo>
                      <a:pt x="52" y="78"/>
                    </a:lnTo>
                    <a:lnTo>
                      <a:pt x="52" y="81"/>
                    </a:lnTo>
                    <a:lnTo>
                      <a:pt x="52" y="84"/>
                    </a:lnTo>
                    <a:lnTo>
                      <a:pt x="52" y="87"/>
                    </a:lnTo>
                    <a:lnTo>
                      <a:pt x="52" y="90"/>
                    </a:lnTo>
                    <a:lnTo>
                      <a:pt x="51" y="93"/>
                    </a:lnTo>
                    <a:lnTo>
                      <a:pt x="51" y="97"/>
                    </a:lnTo>
                    <a:lnTo>
                      <a:pt x="51" y="99"/>
                    </a:lnTo>
                    <a:lnTo>
                      <a:pt x="51" y="103"/>
                    </a:lnTo>
                    <a:lnTo>
                      <a:pt x="51" y="105"/>
                    </a:lnTo>
                    <a:lnTo>
                      <a:pt x="51" y="108"/>
                    </a:lnTo>
                    <a:lnTo>
                      <a:pt x="51" y="111"/>
                    </a:lnTo>
                    <a:lnTo>
                      <a:pt x="51" y="113"/>
                    </a:lnTo>
                    <a:lnTo>
                      <a:pt x="52" y="116"/>
                    </a:lnTo>
                    <a:lnTo>
                      <a:pt x="53" y="118"/>
                    </a:lnTo>
                    <a:lnTo>
                      <a:pt x="53" y="121"/>
                    </a:lnTo>
                    <a:lnTo>
                      <a:pt x="52" y="123"/>
                    </a:lnTo>
                    <a:lnTo>
                      <a:pt x="49" y="123"/>
                    </a:lnTo>
                    <a:lnTo>
                      <a:pt x="45" y="123"/>
                    </a:lnTo>
                    <a:lnTo>
                      <a:pt x="41" y="122"/>
                    </a:lnTo>
                    <a:lnTo>
                      <a:pt x="37" y="120"/>
                    </a:lnTo>
                    <a:lnTo>
                      <a:pt x="34" y="117"/>
                    </a:lnTo>
                    <a:lnTo>
                      <a:pt x="32" y="113"/>
                    </a:lnTo>
                    <a:lnTo>
                      <a:pt x="31" y="111"/>
                    </a:lnTo>
                    <a:lnTo>
                      <a:pt x="31" y="109"/>
                    </a:lnTo>
                    <a:lnTo>
                      <a:pt x="30" y="107"/>
                    </a:lnTo>
                    <a:lnTo>
                      <a:pt x="29" y="104"/>
                    </a:lnTo>
                    <a:lnTo>
                      <a:pt x="29" y="102"/>
                    </a:lnTo>
                    <a:lnTo>
                      <a:pt x="29" y="100"/>
                    </a:lnTo>
                    <a:lnTo>
                      <a:pt x="28" y="98"/>
                    </a:lnTo>
                    <a:lnTo>
                      <a:pt x="28" y="96"/>
                    </a:lnTo>
                    <a:lnTo>
                      <a:pt x="27" y="94"/>
                    </a:lnTo>
                    <a:lnTo>
                      <a:pt x="27" y="92"/>
                    </a:lnTo>
                    <a:lnTo>
                      <a:pt x="26" y="90"/>
                    </a:lnTo>
                    <a:lnTo>
                      <a:pt x="26" y="88"/>
                    </a:lnTo>
                    <a:lnTo>
                      <a:pt x="25" y="86"/>
                    </a:lnTo>
                    <a:lnTo>
                      <a:pt x="25" y="83"/>
                    </a:lnTo>
                    <a:lnTo>
                      <a:pt x="24" y="81"/>
                    </a:lnTo>
                    <a:lnTo>
                      <a:pt x="23" y="79"/>
                    </a:lnTo>
                    <a:lnTo>
                      <a:pt x="21" y="74"/>
                    </a:lnTo>
                    <a:lnTo>
                      <a:pt x="20" y="70"/>
                    </a:lnTo>
                    <a:lnTo>
                      <a:pt x="18" y="66"/>
                    </a:lnTo>
                    <a:lnTo>
                      <a:pt x="16" y="62"/>
                    </a:lnTo>
                    <a:lnTo>
                      <a:pt x="14" y="59"/>
                    </a:lnTo>
                    <a:lnTo>
                      <a:pt x="13" y="56"/>
                    </a:lnTo>
                    <a:lnTo>
                      <a:pt x="11" y="54"/>
                    </a:lnTo>
                    <a:lnTo>
                      <a:pt x="9" y="52"/>
                    </a:lnTo>
                    <a:lnTo>
                      <a:pt x="7" y="50"/>
                    </a:lnTo>
                    <a:lnTo>
                      <a:pt x="6" y="48"/>
                    </a:lnTo>
                    <a:lnTo>
                      <a:pt x="4" y="46"/>
                    </a:lnTo>
                    <a:lnTo>
                      <a:pt x="4" y="45"/>
                    </a:lnTo>
                    <a:lnTo>
                      <a:pt x="2" y="43"/>
                    </a:lnTo>
                    <a:lnTo>
                      <a:pt x="2" y="42"/>
                    </a:lnTo>
                    <a:lnTo>
                      <a:pt x="1" y="41"/>
                    </a:lnTo>
                    <a:lnTo>
                      <a:pt x="1" y="39"/>
                    </a:lnTo>
                    <a:lnTo>
                      <a:pt x="0" y="38"/>
                    </a:lnTo>
                    <a:lnTo>
                      <a:pt x="0" y="36"/>
                    </a:lnTo>
                    <a:lnTo>
                      <a:pt x="0" y="35"/>
                    </a:lnTo>
                    <a:lnTo>
                      <a:pt x="0" y="33"/>
                    </a:lnTo>
                    <a:lnTo>
                      <a:pt x="0" y="30"/>
                    </a:lnTo>
                    <a:lnTo>
                      <a:pt x="0" y="28"/>
                    </a:lnTo>
                    <a:lnTo>
                      <a:pt x="1" y="26"/>
                    </a:lnTo>
                    <a:lnTo>
                      <a:pt x="2" y="24"/>
                    </a:lnTo>
                    <a:lnTo>
                      <a:pt x="3" y="22"/>
                    </a:lnTo>
                    <a:lnTo>
                      <a:pt x="4" y="19"/>
                    </a:lnTo>
                    <a:lnTo>
                      <a:pt x="6" y="17"/>
                    </a:lnTo>
                    <a:lnTo>
                      <a:pt x="7" y="15"/>
                    </a:lnTo>
                    <a:lnTo>
                      <a:pt x="9" y="14"/>
                    </a:lnTo>
                    <a:lnTo>
                      <a:pt x="10" y="12"/>
                    </a:lnTo>
                    <a:lnTo>
                      <a:pt x="12" y="11"/>
                    </a:lnTo>
                    <a:lnTo>
                      <a:pt x="15" y="10"/>
                    </a:lnTo>
                    <a:lnTo>
                      <a:pt x="20" y="8"/>
                    </a:lnTo>
                    <a:lnTo>
                      <a:pt x="25" y="7"/>
                    </a:lnTo>
                    <a:lnTo>
                      <a:pt x="31" y="6"/>
                    </a:lnTo>
                    <a:lnTo>
                      <a:pt x="37" y="4"/>
                    </a:lnTo>
                    <a:lnTo>
                      <a:pt x="42" y="3"/>
                    </a:lnTo>
                    <a:lnTo>
                      <a:pt x="48" y="2"/>
                    </a:lnTo>
                    <a:lnTo>
                      <a:pt x="53" y="1"/>
                    </a:lnTo>
                    <a:lnTo>
                      <a:pt x="59" y="0"/>
                    </a:lnTo>
                    <a:lnTo>
                      <a:pt x="65" y="0"/>
                    </a:lnTo>
                    <a:lnTo>
                      <a:pt x="71" y="0"/>
                    </a:lnTo>
                    <a:lnTo>
                      <a:pt x="77" y="0"/>
                    </a:lnTo>
                    <a:lnTo>
                      <a:pt x="83" y="1"/>
                    </a:lnTo>
                    <a:lnTo>
                      <a:pt x="88" y="2"/>
                    </a:lnTo>
                    <a:lnTo>
                      <a:pt x="94" y="4"/>
                    </a:lnTo>
                    <a:lnTo>
                      <a:pt x="100" y="6"/>
                    </a:lnTo>
                    <a:lnTo>
                      <a:pt x="106" y="8"/>
                    </a:lnTo>
                    <a:lnTo>
                      <a:pt x="110" y="10"/>
                    </a:lnTo>
                    <a:lnTo>
                      <a:pt x="113" y="11"/>
                    </a:lnTo>
                    <a:lnTo>
                      <a:pt x="117" y="13"/>
                    </a:lnTo>
                    <a:lnTo>
                      <a:pt x="119" y="14"/>
                    </a:lnTo>
                    <a:lnTo>
                      <a:pt x="122" y="17"/>
                    </a:lnTo>
                    <a:lnTo>
                      <a:pt x="124" y="19"/>
                    </a:lnTo>
                    <a:lnTo>
                      <a:pt x="125" y="23"/>
                    </a:lnTo>
                    <a:lnTo>
                      <a:pt x="127" y="27"/>
                    </a:lnTo>
                    <a:lnTo>
                      <a:pt x="127" y="31"/>
                    </a:lnTo>
                    <a:lnTo>
                      <a:pt x="127" y="35"/>
                    </a:lnTo>
                    <a:lnTo>
                      <a:pt x="126" y="38"/>
                    </a:lnTo>
                    <a:lnTo>
                      <a:pt x="125" y="42"/>
                    </a:lnTo>
                    <a:lnTo>
                      <a:pt x="123" y="45"/>
                    </a:lnTo>
                    <a:lnTo>
                      <a:pt x="121" y="48"/>
                    </a:lnTo>
                    <a:lnTo>
                      <a:pt x="118" y="51"/>
                    </a:lnTo>
                    <a:lnTo>
                      <a:pt x="115" y="54"/>
                    </a:lnTo>
                    <a:lnTo>
                      <a:pt x="112" y="57"/>
                    </a:lnTo>
                    <a:lnTo>
                      <a:pt x="108" y="60"/>
                    </a:lnTo>
                    <a:lnTo>
                      <a:pt x="105" y="63"/>
                    </a:lnTo>
                    <a:lnTo>
                      <a:pt x="102" y="66"/>
                    </a:lnTo>
                    <a:lnTo>
                      <a:pt x="99" y="69"/>
                    </a:lnTo>
                    <a:lnTo>
                      <a:pt x="97" y="72"/>
                    </a:lnTo>
                    <a:lnTo>
                      <a:pt x="94" y="75"/>
                    </a:lnTo>
                    <a:lnTo>
                      <a:pt x="93" y="78"/>
                    </a:lnTo>
                    <a:lnTo>
                      <a:pt x="92" y="81"/>
                    </a:lnTo>
                    <a:lnTo>
                      <a:pt x="91" y="83"/>
                    </a:lnTo>
                    <a:lnTo>
                      <a:pt x="90" y="85"/>
                    </a:lnTo>
                    <a:lnTo>
                      <a:pt x="90" y="88"/>
                    </a:lnTo>
                    <a:lnTo>
                      <a:pt x="89" y="91"/>
                    </a:lnTo>
                    <a:lnTo>
                      <a:pt x="89" y="93"/>
                    </a:lnTo>
                    <a:lnTo>
                      <a:pt x="88" y="95"/>
                    </a:lnTo>
                    <a:lnTo>
                      <a:pt x="88" y="98"/>
                    </a:lnTo>
                    <a:lnTo>
                      <a:pt x="87" y="100"/>
                    </a:lnTo>
                    <a:lnTo>
                      <a:pt x="87" y="103"/>
                    </a:lnTo>
                    <a:lnTo>
                      <a:pt x="86" y="105"/>
                    </a:lnTo>
                    <a:lnTo>
                      <a:pt x="86" y="108"/>
                    </a:lnTo>
                    <a:lnTo>
                      <a:pt x="85" y="110"/>
                    </a:lnTo>
                    <a:lnTo>
                      <a:pt x="84" y="112"/>
                    </a:lnTo>
                    <a:lnTo>
                      <a:pt x="83" y="115"/>
                    </a:lnTo>
                    <a:lnTo>
                      <a:pt x="82" y="1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09" name="Freeform 267">
                <a:extLst>
                  <a:ext uri="{FF2B5EF4-FFF2-40B4-BE49-F238E27FC236}">
                    <a16:creationId xmlns:a16="http://schemas.microsoft.com/office/drawing/2014/main" id="{1CA06FEA-FB09-F3ED-0882-8870AB740F3B}"/>
                  </a:ext>
                </a:extLst>
              </p:cNvPr>
              <p:cNvSpPr>
                <a:spLocks/>
              </p:cNvSpPr>
              <p:nvPr/>
            </p:nvSpPr>
            <p:spPr bwMode="auto">
              <a:xfrm>
                <a:off x="4194" y="2732"/>
                <a:ext cx="81" cy="69"/>
              </a:xfrm>
              <a:custGeom>
                <a:avLst/>
                <a:gdLst>
                  <a:gd name="T0" fmla="*/ 60 w 81"/>
                  <a:gd name="T1" fmla="*/ 11 h 69"/>
                  <a:gd name="T2" fmla="*/ 64 w 81"/>
                  <a:gd name="T3" fmla="*/ 15 h 69"/>
                  <a:gd name="T4" fmla="*/ 70 w 81"/>
                  <a:gd name="T5" fmla="*/ 17 h 69"/>
                  <a:gd name="T6" fmla="*/ 74 w 81"/>
                  <a:gd name="T7" fmla="*/ 19 h 69"/>
                  <a:gd name="T8" fmla="*/ 76 w 81"/>
                  <a:gd name="T9" fmla="*/ 23 h 69"/>
                  <a:gd name="T10" fmla="*/ 77 w 81"/>
                  <a:gd name="T11" fmla="*/ 25 h 69"/>
                  <a:gd name="T12" fmla="*/ 78 w 81"/>
                  <a:gd name="T13" fmla="*/ 27 h 69"/>
                  <a:gd name="T14" fmla="*/ 78 w 81"/>
                  <a:gd name="T15" fmla="*/ 30 h 69"/>
                  <a:gd name="T16" fmla="*/ 76 w 81"/>
                  <a:gd name="T17" fmla="*/ 33 h 69"/>
                  <a:gd name="T18" fmla="*/ 77 w 81"/>
                  <a:gd name="T19" fmla="*/ 35 h 69"/>
                  <a:gd name="T20" fmla="*/ 79 w 81"/>
                  <a:gd name="T21" fmla="*/ 39 h 69"/>
                  <a:gd name="T22" fmla="*/ 80 w 81"/>
                  <a:gd name="T23" fmla="*/ 43 h 69"/>
                  <a:gd name="T24" fmla="*/ 78 w 81"/>
                  <a:gd name="T25" fmla="*/ 49 h 69"/>
                  <a:gd name="T26" fmla="*/ 77 w 81"/>
                  <a:gd name="T27" fmla="*/ 52 h 69"/>
                  <a:gd name="T28" fmla="*/ 76 w 81"/>
                  <a:gd name="T29" fmla="*/ 55 h 69"/>
                  <a:gd name="T30" fmla="*/ 75 w 81"/>
                  <a:gd name="T31" fmla="*/ 58 h 69"/>
                  <a:gd name="T32" fmla="*/ 72 w 81"/>
                  <a:gd name="T33" fmla="*/ 61 h 69"/>
                  <a:gd name="T34" fmla="*/ 69 w 81"/>
                  <a:gd name="T35" fmla="*/ 62 h 69"/>
                  <a:gd name="T36" fmla="*/ 67 w 81"/>
                  <a:gd name="T37" fmla="*/ 63 h 69"/>
                  <a:gd name="T38" fmla="*/ 66 w 81"/>
                  <a:gd name="T39" fmla="*/ 64 h 69"/>
                  <a:gd name="T40" fmla="*/ 65 w 81"/>
                  <a:gd name="T41" fmla="*/ 65 h 69"/>
                  <a:gd name="T42" fmla="*/ 64 w 81"/>
                  <a:gd name="T43" fmla="*/ 67 h 69"/>
                  <a:gd name="T44" fmla="*/ 61 w 81"/>
                  <a:gd name="T45" fmla="*/ 68 h 69"/>
                  <a:gd name="T46" fmla="*/ 57 w 81"/>
                  <a:gd name="T47" fmla="*/ 68 h 69"/>
                  <a:gd name="T48" fmla="*/ 54 w 81"/>
                  <a:gd name="T49" fmla="*/ 67 h 69"/>
                  <a:gd name="T50" fmla="*/ 51 w 81"/>
                  <a:gd name="T51" fmla="*/ 66 h 69"/>
                  <a:gd name="T52" fmla="*/ 48 w 81"/>
                  <a:gd name="T53" fmla="*/ 65 h 69"/>
                  <a:gd name="T54" fmla="*/ 45 w 81"/>
                  <a:gd name="T55" fmla="*/ 62 h 69"/>
                  <a:gd name="T56" fmla="*/ 38 w 81"/>
                  <a:gd name="T57" fmla="*/ 57 h 69"/>
                  <a:gd name="T58" fmla="*/ 30 w 81"/>
                  <a:gd name="T59" fmla="*/ 50 h 69"/>
                  <a:gd name="T60" fmla="*/ 22 w 81"/>
                  <a:gd name="T61" fmla="*/ 43 h 69"/>
                  <a:gd name="T62" fmla="*/ 14 w 81"/>
                  <a:gd name="T63" fmla="*/ 37 h 69"/>
                  <a:gd name="T64" fmla="*/ 7 w 81"/>
                  <a:gd name="T65" fmla="*/ 31 h 69"/>
                  <a:gd name="T66" fmla="*/ 3 w 81"/>
                  <a:gd name="T67" fmla="*/ 28 h 69"/>
                  <a:gd name="T68" fmla="*/ 2 w 81"/>
                  <a:gd name="T69" fmla="*/ 26 h 69"/>
                  <a:gd name="T70" fmla="*/ 1 w 81"/>
                  <a:gd name="T71" fmla="*/ 22 h 69"/>
                  <a:gd name="T72" fmla="*/ 0 w 81"/>
                  <a:gd name="T73" fmla="*/ 17 h 69"/>
                  <a:gd name="T74" fmla="*/ 0 w 81"/>
                  <a:gd name="T75" fmla="*/ 13 h 69"/>
                  <a:gd name="T76" fmla="*/ 3 w 81"/>
                  <a:gd name="T77" fmla="*/ 9 h 69"/>
                  <a:gd name="T78" fmla="*/ 10 w 81"/>
                  <a:gd name="T79" fmla="*/ 4 h 69"/>
                  <a:gd name="T80" fmla="*/ 18 w 81"/>
                  <a:gd name="T81" fmla="*/ 1 h 69"/>
                  <a:gd name="T82" fmla="*/ 27 w 81"/>
                  <a:gd name="T83" fmla="*/ 0 h 69"/>
                  <a:gd name="T84" fmla="*/ 36 w 81"/>
                  <a:gd name="T85" fmla="*/ 0 h 69"/>
                  <a:gd name="T86" fmla="*/ 44 w 81"/>
                  <a:gd name="T87" fmla="*/ 2 h 69"/>
                  <a:gd name="T88" fmla="*/ 51 w 81"/>
                  <a:gd name="T89" fmla="*/ 5 h 69"/>
                  <a:gd name="T90" fmla="*/ 58 w 81"/>
                  <a:gd name="T91" fmla="*/ 9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60" y="11"/>
                    </a:moveTo>
                    <a:lnTo>
                      <a:pt x="60" y="11"/>
                    </a:lnTo>
                    <a:lnTo>
                      <a:pt x="62" y="14"/>
                    </a:lnTo>
                    <a:lnTo>
                      <a:pt x="64" y="15"/>
                    </a:lnTo>
                    <a:lnTo>
                      <a:pt x="67" y="17"/>
                    </a:lnTo>
                    <a:lnTo>
                      <a:pt x="70" y="17"/>
                    </a:lnTo>
                    <a:lnTo>
                      <a:pt x="72" y="18"/>
                    </a:lnTo>
                    <a:lnTo>
                      <a:pt x="74" y="19"/>
                    </a:lnTo>
                    <a:lnTo>
                      <a:pt x="75" y="21"/>
                    </a:lnTo>
                    <a:lnTo>
                      <a:pt x="76" y="23"/>
                    </a:lnTo>
                    <a:lnTo>
                      <a:pt x="76" y="24"/>
                    </a:lnTo>
                    <a:lnTo>
                      <a:pt x="77" y="25"/>
                    </a:lnTo>
                    <a:lnTo>
                      <a:pt x="78" y="26"/>
                    </a:lnTo>
                    <a:lnTo>
                      <a:pt x="78" y="27"/>
                    </a:lnTo>
                    <a:lnTo>
                      <a:pt x="78" y="29"/>
                    </a:lnTo>
                    <a:lnTo>
                      <a:pt x="78" y="30"/>
                    </a:lnTo>
                    <a:lnTo>
                      <a:pt x="77" y="31"/>
                    </a:lnTo>
                    <a:lnTo>
                      <a:pt x="76" y="33"/>
                    </a:lnTo>
                    <a:lnTo>
                      <a:pt x="76" y="34"/>
                    </a:lnTo>
                    <a:lnTo>
                      <a:pt x="77" y="35"/>
                    </a:lnTo>
                    <a:lnTo>
                      <a:pt x="78" y="37"/>
                    </a:lnTo>
                    <a:lnTo>
                      <a:pt x="79" y="39"/>
                    </a:lnTo>
                    <a:lnTo>
                      <a:pt x="80" y="40"/>
                    </a:lnTo>
                    <a:lnTo>
                      <a:pt x="80" y="43"/>
                    </a:lnTo>
                    <a:lnTo>
                      <a:pt x="80" y="45"/>
                    </a:lnTo>
                    <a:lnTo>
                      <a:pt x="78" y="49"/>
                    </a:lnTo>
                    <a:lnTo>
                      <a:pt x="77" y="51"/>
                    </a:lnTo>
                    <a:lnTo>
                      <a:pt x="77" y="52"/>
                    </a:lnTo>
                    <a:lnTo>
                      <a:pt x="76" y="53"/>
                    </a:lnTo>
                    <a:lnTo>
                      <a:pt x="76" y="55"/>
                    </a:lnTo>
                    <a:lnTo>
                      <a:pt x="76" y="57"/>
                    </a:lnTo>
                    <a:lnTo>
                      <a:pt x="75" y="58"/>
                    </a:lnTo>
                    <a:lnTo>
                      <a:pt x="74" y="60"/>
                    </a:lnTo>
                    <a:lnTo>
                      <a:pt x="72" y="61"/>
                    </a:lnTo>
                    <a:lnTo>
                      <a:pt x="70" y="62"/>
                    </a:lnTo>
                    <a:lnTo>
                      <a:pt x="69" y="62"/>
                    </a:lnTo>
                    <a:lnTo>
                      <a:pt x="68" y="62"/>
                    </a:lnTo>
                    <a:lnTo>
                      <a:pt x="67" y="63"/>
                    </a:lnTo>
                    <a:lnTo>
                      <a:pt x="66" y="63"/>
                    </a:lnTo>
                    <a:lnTo>
                      <a:pt x="66" y="64"/>
                    </a:lnTo>
                    <a:lnTo>
                      <a:pt x="66" y="65"/>
                    </a:lnTo>
                    <a:lnTo>
                      <a:pt x="65" y="65"/>
                    </a:lnTo>
                    <a:lnTo>
                      <a:pt x="64" y="66"/>
                    </a:lnTo>
                    <a:lnTo>
                      <a:pt x="64" y="67"/>
                    </a:lnTo>
                    <a:lnTo>
                      <a:pt x="63" y="67"/>
                    </a:lnTo>
                    <a:lnTo>
                      <a:pt x="61" y="68"/>
                    </a:lnTo>
                    <a:lnTo>
                      <a:pt x="59" y="68"/>
                    </a:lnTo>
                    <a:lnTo>
                      <a:pt x="57" y="68"/>
                    </a:lnTo>
                    <a:lnTo>
                      <a:pt x="56" y="68"/>
                    </a:lnTo>
                    <a:lnTo>
                      <a:pt x="54" y="67"/>
                    </a:lnTo>
                    <a:lnTo>
                      <a:pt x="52" y="67"/>
                    </a:lnTo>
                    <a:lnTo>
                      <a:pt x="51" y="66"/>
                    </a:lnTo>
                    <a:lnTo>
                      <a:pt x="49" y="65"/>
                    </a:lnTo>
                    <a:lnTo>
                      <a:pt x="48" y="65"/>
                    </a:lnTo>
                    <a:lnTo>
                      <a:pt x="47" y="64"/>
                    </a:lnTo>
                    <a:lnTo>
                      <a:pt x="45" y="62"/>
                    </a:lnTo>
                    <a:lnTo>
                      <a:pt x="42" y="60"/>
                    </a:lnTo>
                    <a:lnTo>
                      <a:pt x="38" y="57"/>
                    </a:lnTo>
                    <a:lnTo>
                      <a:pt x="34" y="54"/>
                    </a:lnTo>
                    <a:lnTo>
                      <a:pt x="30" y="50"/>
                    </a:lnTo>
                    <a:lnTo>
                      <a:pt x="26" y="47"/>
                    </a:lnTo>
                    <a:lnTo>
                      <a:pt x="22" y="43"/>
                    </a:lnTo>
                    <a:lnTo>
                      <a:pt x="18" y="40"/>
                    </a:lnTo>
                    <a:lnTo>
                      <a:pt x="14" y="37"/>
                    </a:lnTo>
                    <a:lnTo>
                      <a:pt x="10" y="34"/>
                    </a:lnTo>
                    <a:lnTo>
                      <a:pt x="7" y="31"/>
                    </a:lnTo>
                    <a:lnTo>
                      <a:pt x="5" y="29"/>
                    </a:lnTo>
                    <a:lnTo>
                      <a:pt x="3" y="28"/>
                    </a:lnTo>
                    <a:lnTo>
                      <a:pt x="2" y="27"/>
                    </a:lnTo>
                    <a:lnTo>
                      <a:pt x="2" y="26"/>
                    </a:lnTo>
                    <a:lnTo>
                      <a:pt x="2" y="24"/>
                    </a:lnTo>
                    <a:lnTo>
                      <a:pt x="1" y="22"/>
                    </a:lnTo>
                    <a:lnTo>
                      <a:pt x="1" y="19"/>
                    </a:lnTo>
                    <a:lnTo>
                      <a:pt x="0" y="17"/>
                    </a:lnTo>
                    <a:lnTo>
                      <a:pt x="0" y="15"/>
                    </a:lnTo>
                    <a:lnTo>
                      <a:pt x="0" y="13"/>
                    </a:lnTo>
                    <a:lnTo>
                      <a:pt x="0" y="11"/>
                    </a:lnTo>
                    <a:lnTo>
                      <a:pt x="3" y="9"/>
                    </a:lnTo>
                    <a:lnTo>
                      <a:pt x="6" y="6"/>
                    </a:lnTo>
                    <a:lnTo>
                      <a:pt x="10" y="4"/>
                    </a:lnTo>
                    <a:lnTo>
                      <a:pt x="14" y="3"/>
                    </a:lnTo>
                    <a:lnTo>
                      <a:pt x="18" y="1"/>
                    </a:lnTo>
                    <a:lnTo>
                      <a:pt x="22" y="1"/>
                    </a:lnTo>
                    <a:lnTo>
                      <a:pt x="27" y="0"/>
                    </a:lnTo>
                    <a:lnTo>
                      <a:pt x="31" y="0"/>
                    </a:lnTo>
                    <a:lnTo>
                      <a:pt x="36" y="0"/>
                    </a:lnTo>
                    <a:lnTo>
                      <a:pt x="40" y="1"/>
                    </a:lnTo>
                    <a:lnTo>
                      <a:pt x="44" y="2"/>
                    </a:lnTo>
                    <a:lnTo>
                      <a:pt x="48" y="3"/>
                    </a:lnTo>
                    <a:lnTo>
                      <a:pt x="51" y="5"/>
                    </a:lnTo>
                    <a:lnTo>
                      <a:pt x="54" y="7"/>
                    </a:lnTo>
                    <a:lnTo>
                      <a:pt x="58" y="9"/>
                    </a:lnTo>
                    <a:lnTo>
                      <a:pt x="60"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0" name="Freeform 268">
                <a:extLst>
                  <a:ext uri="{FF2B5EF4-FFF2-40B4-BE49-F238E27FC236}">
                    <a16:creationId xmlns:a16="http://schemas.microsoft.com/office/drawing/2014/main" id="{13A89A35-16E8-CB55-3D87-5AA99BDD345F}"/>
                  </a:ext>
                </a:extLst>
              </p:cNvPr>
              <p:cNvSpPr>
                <a:spLocks/>
              </p:cNvSpPr>
              <p:nvPr/>
            </p:nvSpPr>
            <p:spPr bwMode="auto">
              <a:xfrm>
                <a:off x="4478" y="2731"/>
                <a:ext cx="81" cy="69"/>
              </a:xfrm>
              <a:custGeom>
                <a:avLst/>
                <a:gdLst>
                  <a:gd name="T0" fmla="*/ 20 w 81"/>
                  <a:gd name="T1" fmla="*/ 12 h 69"/>
                  <a:gd name="T2" fmla="*/ 15 w 81"/>
                  <a:gd name="T3" fmla="*/ 16 h 69"/>
                  <a:gd name="T4" fmla="*/ 10 w 81"/>
                  <a:gd name="T5" fmla="*/ 18 h 69"/>
                  <a:gd name="T6" fmla="*/ 6 w 81"/>
                  <a:gd name="T7" fmla="*/ 19 h 69"/>
                  <a:gd name="T8" fmla="*/ 4 w 81"/>
                  <a:gd name="T9" fmla="*/ 23 h 69"/>
                  <a:gd name="T10" fmla="*/ 3 w 81"/>
                  <a:gd name="T11" fmla="*/ 25 h 69"/>
                  <a:gd name="T12" fmla="*/ 2 w 81"/>
                  <a:gd name="T13" fmla="*/ 28 h 69"/>
                  <a:gd name="T14" fmla="*/ 2 w 81"/>
                  <a:gd name="T15" fmla="*/ 30 h 69"/>
                  <a:gd name="T16" fmla="*/ 3 w 81"/>
                  <a:gd name="T17" fmla="*/ 33 h 69"/>
                  <a:gd name="T18" fmla="*/ 3 w 81"/>
                  <a:gd name="T19" fmla="*/ 36 h 69"/>
                  <a:gd name="T20" fmla="*/ 1 w 81"/>
                  <a:gd name="T21" fmla="*/ 39 h 69"/>
                  <a:gd name="T22" fmla="*/ 0 w 81"/>
                  <a:gd name="T23" fmla="*/ 43 h 69"/>
                  <a:gd name="T24" fmla="*/ 1 w 81"/>
                  <a:gd name="T25" fmla="*/ 49 h 69"/>
                  <a:gd name="T26" fmla="*/ 3 w 81"/>
                  <a:gd name="T27" fmla="*/ 51 h 69"/>
                  <a:gd name="T28" fmla="*/ 3 w 81"/>
                  <a:gd name="T29" fmla="*/ 53 h 69"/>
                  <a:gd name="T30" fmla="*/ 4 w 81"/>
                  <a:gd name="T31" fmla="*/ 57 h 69"/>
                  <a:gd name="T32" fmla="*/ 6 w 81"/>
                  <a:gd name="T33" fmla="*/ 60 h 69"/>
                  <a:gd name="T34" fmla="*/ 9 w 81"/>
                  <a:gd name="T35" fmla="*/ 62 h 69"/>
                  <a:gd name="T36" fmla="*/ 12 w 81"/>
                  <a:gd name="T37" fmla="*/ 62 h 69"/>
                  <a:gd name="T38" fmla="*/ 13 w 81"/>
                  <a:gd name="T39" fmla="*/ 64 h 69"/>
                  <a:gd name="T40" fmla="*/ 15 w 81"/>
                  <a:gd name="T41" fmla="*/ 65 h 69"/>
                  <a:gd name="T42" fmla="*/ 16 w 81"/>
                  <a:gd name="T43" fmla="*/ 67 h 69"/>
                  <a:gd name="T44" fmla="*/ 19 w 81"/>
                  <a:gd name="T45" fmla="*/ 68 h 69"/>
                  <a:gd name="T46" fmla="*/ 23 w 81"/>
                  <a:gd name="T47" fmla="*/ 68 h 69"/>
                  <a:gd name="T48" fmla="*/ 27 w 81"/>
                  <a:gd name="T49" fmla="*/ 68 h 69"/>
                  <a:gd name="T50" fmla="*/ 30 w 81"/>
                  <a:gd name="T51" fmla="*/ 67 h 69"/>
                  <a:gd name="T52" fmla="*/ 33 w 81"/>
                  <a:gd name="T53" fmla="*/ 65 h 69"/>
                  <a:gd name="T54" fmla="*/ 38 w 81"/>
                  <a:gd name="T55" fmla="*/ 61 h 69"/>
                  <a:gd name="T56" fmla="*/ 46 w 81"/>
                  <a:gd name="T57" fmla="*/ 54 h 69"/>
                  <a:gd name="T58" fmla="*/ 54 w 81"/>
                  <a:gd name="T59" fmla="*/ 48 h 69"/>
                  <a:gd name="T60" fmla="*/ 62 w 81"/>
                  <a:gd name="T61" fmla="*/ 40 h 69"/>
                  <a:gd name="T62" fmla="*/ 70 w 81"/>
                  <a:gd name="T63" fmla="*/ 34 h 69"/>
                  <a:gd name="T64" fmla="*/ 75 w 81"/>
                  <a:gd name="T65" fmla="*/ 30 h 69"/>
                  <a:gd name="T66" fmla="*/ 77 w 81"/>
                  <a:gd name="T67" fmla="*/ 28 h 69"/>
                  <a:gd name="T68" fmla="*/ 78 w 81"/>
                  <a:gd name="T69" fmla="*/ 24 h 69"/>
                  <a:gd name="T70" fmla="*/ 79 w 81"/>
                  <a:gd name="T71" fmla="*/ 20 h 69"/>
                  <a:gd name="T72" fmla="*/ 79 w 81"/>
                  <a:gd name="T73" fmla="*/ 16 h 69"/>
                  <a:gd name="T74" fmla="*/ 80 w 81"/>
                  <a:gd name="T75" fmla="*/ 11 h 69"/>
                  <a:gd name="T76" fmla="*/ 73 w 81"/>
                  <a:gd name="T77" fmla="*/ 6 h 69"/>
                  <a:gd name="T78" fmla="*/ 66 w 81"/>
                  <a:gd name="T79" fmla="*/ 3 h 69"/>
                  <a:gd name="T80" fmla="*/ 57 w 81"/>
                  <a:gd name="T81" fmla="*/ 1 h 69"/>
                  <a:gd name="T82" fmla="*/ 48 w 81"/>
                  <a:gd name="T83" fmla="*/ 0 h 69"/>
                  <a:gd name="T84" fmla="*/ 40 w 81"/>
                  <a:gd name="T85" fmla="*/ 1 h 69"/>
                  <a:gd name="T86" fmla="*/ 32 w 81"/>
                  <a:gd name="T87" fmla="*/ 3 h 69"/>
                  <a:gd name="T88" fmla="*/ 25 w 81"/>
                  <a:gd name="T89" fmla="*/ 7 h 69"/>
                  <a:gd name="T90" fmla="*/ 20 w 81"/>
                  <a:gd name="T91" fmla="*/ 12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1" h="69">
                    <a:moveTo>
                      <a:pt x="20" y="12"/>
                    </a:moveTo>
                    <a:lnTo>
                      <a:pt x="20" y="12"/>
                    </a:lnTo>
                    <a:lnTo>
                      <a:pt x="18" y="14"/>
                    </a:lnTo>
                    <a:lnTo>
                      <a:pt x="15" y="16"/>
                    </a:lnTo>
                    <a:lnTo>
                      <a:pt x="13" y="17"/>
                    </a:lnTo>
                    <a:lnTo>
                      <a:pt x="10" y="18"/>
                    </a:lnTo>
                    <a:lnTo>
                      <a:pt x="8" y="18"/>
                    </a:lnTo>
                    <a:lnTo>
                      <a:pt x="6" y="19"/>
                    </a:lnTo>
                    <a:lnTo>
                      <a:pt x="5" y="21"/>
                    </a:lnTo>
                    <a:lnTo>
                      <a:pt x="4" y="23"/>
                    </a:lnTo>
                    <a:lnTo>
                      <a:pt x="3" y="24"/>
                    </a:lnTo>
                    <a:lnTo>
                      <a:pt x="3" y="25"/>
                    </a:lnTo>
                    <a:lnTo>
                      <a:pt x="2" y="26"/>
                    </a:lnTo>
                    <a:lnTo>
                      <a:pt x="2" y="28"/>
                    </a:lnTo>
                    <a:lnTo>
                      <a:pt x="2" y="29"/>
                    </a:lnTo>
                    <a:lnTo>
                      <a:pt x="2" y="30"/>
                    </a:lnTo>
                    <a:lnTo>
                      <a:pt x="3" y="32"/>
                    </a:lnTo>
                    <a:lnTo>
                      <a:pt x="3" y="33"/>
                    </a:lnTo>
                    <a:lnTo>
                      <a:pt x="3" y="34"/>
                    </a:lnTo>
                    <a:lnTo>
                      <a:pt x="3" y="36"/>
                    </a:lnTo>
                    <a:lnTo>
                      <a:pt x="2" y="37"/>
                    </a:lnTo>
                    <a:lnTo>
                      <a:pt x="1" y="39"/>
                    </a:lnTo>
                    <a:lnTo>
                      <a:pt x="1" y="40"/>
                    </a:lnTo>
                    <a:lnTo>
                      <a:pt x="0" y="43"/>
                    </a:lnTo>
                    <a:lnTo>
                      <a:pt x="0" y="46"/>
                    </a:lnTo>
                    <a:lnTo>
                      <a:pt x="1" y="49"/>
                    </a:lnTo>
                    <a:lnTo>
                      <a:pt x="2" y="50"/>
                    </a:lnTo>
                    <a:lnTo>
                      <a:pt x="3" y="51"/>
                    </a:lnTo>
                    <a:lnTo>
                      <a:pt x="3" y="52"/>
                    </a:lnTo>
                    <a:lnTo>
                      <a:pt x="3" y="53"/>
                    </a:lnTo>
                    <a:lnTo>
                      <a:pt x="3" y="55"/>
                    </a:lnTo>
                    <a:lnTo>
                      <a:pt x="4" y="57"/>
                    </a:lnTo>
                    <a:lnTo>
                      <a:pt x="5" y="58"/>
                    </a:lnTo>
                    <a:lnTo>
                      <a:pt x="6" y="60"/>
                    </a:lnTo>
                    <a:lnTo>
                      <a:pt x="8" y="61"/>
                    </a:lnTo>
                    <a:lnTo>
                      <a:pt x="9" y="62"/>
                    </a:lnTo>
                    <a:lnTo>
                      <a:pt x="11" y="62"/>
                    </a:lnTo>
                    <a:lnTo>
                      <a:pt x="12" y="62"/>
                    </a:lnTo>
                    <a:lnTo>
                      <a:pt x="13" y="63"/>
                    </a:lnTo>
                    <a:lnTo>
                      <a:pt x="13" y="64"/>
                    </a:lnTo>
                    <a:lnTo>
                      <a:pt x="14" y="64"/>
                    </a:lnTo>
                    <a:lnTo>
                      <a:pt x="15" y="65"/>
                    </a:lnTo>
                    <a:lnTo>
                      <a:pt x="15" y="66"/>
                    </a:lnTo>
                    <a:lnTo>
                      <a:pt x="16" y="67"/>
                    </a:lnTo>
                    <a:lnTo>
                      <a:pt x="17" y="68"/>
                    </a:lnTo>
                    <a:lnTo>
                      <a:pt x="19" y="68"/>
                    </a:lnTo>
                    <a:lnTo>
                      <a:pt x="21" y="68"/>
                    </a:lnTo>
                    <a:lnTo>
                      <a:pt x="23" y="68"/>
                    </a:lnTo>
                    <a:lnTo>
                      <a:pt x="25" y="68"/>
                    </a:lnTo>
                    <a:lnTo>
                      <a:pt x="27" y="68"/>
                    </a:lnTo>
                    <a:lnTo>
                      <a:pt x="28" y="68"/>
                    </a:lnTo>
                    <a:lnTo>
                      <a:pt x="30" y="67"/>
                    </a:lnTo>
                    <a:lnTo>
                      <a:pt x="32" y="66"/>
                    </a:lnTo>
                    <a:lnTo>
                      <a:pt x="33" y="65"/>
                    </a:lnTo>
                    <a:lnTo>
                      <a:pt x="36" y="63"/>
                    </a:lnTo>
                    <a:lnTo>
                      <a:pt x="38" y="61"/>
                    </a:lnTo>
                    <a:lnTo>
                      <a:pt x="42" y="58"/>
                    </a:lnTo>
                    <a:lnTo>
                      <a:pt x="46" y="54"/>
                    </a:lnTo>
                    <a:lnTo>
                      <a:pt x="50" y="51"/>
                    </a:lnTo>
                    <a:lnTo>
                      <a:pt x="54" y="48"/>
                    </a:lnTo>
                    <a:lnTo>
                      <a:pt x="58" y="44"/>
                    </a:lnTo>
                    <a:lnTo>
                      <a:pt x="62" y="40"/>
                    </a:lnTo>
                    <a:lnTo>
                      <a:pt x="66" y="37"/>
                    </a:lnTo>
                    <a:lnTo>
                      <a:pt x="70" y="34"/>
                    </a:lnTo>
                    <a:lnTo>
                      <a:pt x="73" y="32"/>
                    </a:lnTo>
                    <a:lnTo>
                      <a:pt x="75" y="30"/>
                    </a:lnTo>
                    <a:lnTo>
                      <a:pt x="76" y="28"/>
                    </a:lnTo>
                    <a:lnTo>
                      <a:pt x="77" y="28"/>
                    </a:lnTo>
                    <a:lnTo>
                      <a:pt x="78" y="26"/>
                    </a:lnTo>
                    <a:lnTo>
                      <a:pt x="78" y="24"/>
                    </a:lnTo>
                    <a:lnTo>
                      <a:pt x="78" y="22"/>
                    </a:lnTo>
                    <a:lnTo>
                      <a:pt x="79" y="20"/>
                    </a:lnTo>
                    <a:lnTo>
                      <a:pt x="79" y="18"/>
                    </a:lnTo>
                    <a:lnTo>
                      <a:pt x="79" y="16"/>
                    </a:lnTo>
                    <a:lnTo>
                      <a:pt x="80" y="14"/>
                    </a:lnTo>
                    <a:lnTo>
                      <a:pt x="80" y="11"/>
                    </a:lnTo>
                    <a:lnTo>
                      <a:pt x="76" y="9"/>
                    </a:lnTo>
                    <a:lnTo>
                      <a:pt x="73" y="6"/>
                    </a:lnTo>
                    <a:lnTo>
                      <a:pt x="70" y="4"/>
                    </a:lnTo>
                    <a:lnTo>
                      <a:pt x="66" y="3"/>
                    </a:lnTo>
                    <a:lnTo>
                      <a:pt x="61" y="2"/>
                    </a:lnTo>
                    <a:lnTo>
                      <a:pt x="57" y="1"/>
                    </a:lnTo>
                    <a:lnTo>
                      <a:pt x="53" y="0"/>
                    </a:lnTo>
                    <a:lnTo>
                      <a:pt x="48" y="0"/>
                    </a:lnTo>
                    <a:lnTo>
                      <a:pt x="44" y="0"/>
                    </a:lnTo>
                    <a:lnTo>
                      <a:pt x="40" y="1"/>
                    </a:lnTo>
                    <a:lnTo>
                      <a:pt x="36" y="2"/>
                    </a:lnTo>
                    <a:lnTo>
                      <a:pt x="32" y="3"/>
                    </a:lnTo>
                    <a:lnTo>
                      <a:pt x="29" y="5"/>
                    </a:lnTo>
                    <a:lnTo>
                      <a:pt x="25" y="7"/>
                    </a:lnTo>
                    <a:lnTo>
                      <a:pt x="22" y="9"/>
                    </a:lnTo>
                    <a:lnTo>
                      <a:pt x="20"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1" name="Freeform 269">
                <a:extLst>
                  <a:ext uri="{FF2B5EF4-FFF2-40B4-BE49-F238E27FC236}">
                    <a16:creationId xmlns:a16="http://schemas.microsoft.com/office/drawing/2014/main" id="{50E9C9E5-FE0B-E7E7-6052-22B488774A65}"/>
                  </a:ext>
                </a:extLst>
              </p:cNvPr>
              <p:cNvSpPr>
                <a:spLocks/>
              </p:cNvSpPr>
              <p:nvPr/>
            </p:nvSpPr>
            <p:spPr bwMode="auto">
              <a:xfrm>
                <a:off x="4202" y="2773"/>
                <a:ext cx="44" cy="29"/>
              </a:xfrm>
              <a:custGeom>
                <a:avLst/>
                <a:gdLst>
                  <a:gd name="T0" fmla="*/ 34 w 44"/>
                  <a:gd name="T1" fmla="*/ 28 h 29"/>
                  <a:gd name="T2" fmla="*/ 34 w 44"/>
                  <a:gd name="T3" fmla="*/ 28 h 29"/>
                  <a:gd name="T4" fmla="*/ 32 w 44"/>
                  <a:gd name="T5" fmla="*/ 28 h 29"/>
                  <a:gd name="T6" fmla="*/ 30 w 44"/>
                  <a:gd name="T7" fmla="*/ 27 h 29"/>
                  <a:gd name="T8" fmla="*/ 27 w 44"/>
                  <a:gd name="T9" fmla="*/ 26 h 29"/>
                  <a:gd name="T10" fmla="*/ 24 w 44"/>
                  <a:gd name="T11" fmla="*/ 24 h 29"/>
                  <a:gd name="T12" fmla="*/ 22 w 44"/>
                  <a:gd name="T13" fmla="*/ 23 h 29"/>
                  <a:gd name="T14" fmla="*/ 19 w 44"/>
                  <a:gd name="T15" fmla="*/ 22 h 29"/>
                  <a:gd name="T16" fmla="*/ 16 w 44"/>
                  <a:gd name="T17" fmla="*/ 20 h 29"/>
                  <a:gd name="T18" fmla="*/ 14 w 44"/>
                  <a:gd name="T19" fmla="*/ 18 h 29"/>
                  <a:gd name="T20" fmla="*/ 11 w 44"/>
                  <a:gd name="T21" fmla="*/ 16 h 29"/>
                  <a:gd name="T22" fmla="*/ 9 w 44"/>
                  <a:gd name="T23" fmla="*/ 14 h 29"/>
                  <a:gd name="T24" fmla="*/ 6 w 44"/>
                  <a:gd name="T25" fmla="*/ 12 h 29"/>
                  <a:gd name="T26" fmla="*/ 4 w 44"/>
                  <a:gd name="T27" fmla="*/ 10 h 29"/>
                  <a:gd name="T28" fmla="*/ 2 w 44"/>
                  <a:gd name="T29" fmla="*/ 8 h 29"/>
                  <a:gd name="T30" fmla="*/ 1 w 44"/>
                  <a:gd name="T31" fmla="*/ 5 h 29"/>
                  <a:gd name="T32" fmla="*/ 0 w 44"/>
                  <a:gd name="T33" fmla="*/ 2 h 29"/>
                  <a:gd name="T34" fmla="*/ 0 w 44"/>
                  <a:gd name="T35" fmla="*/ 0 h 29"/>
                  <a:gd name="T36" fmla="*/ 3 w 44"/>
                  <a:gd name="T37" fmla="*/ 1 h 29"/>
                  <a:gd name="T38" fmla="*/ 6 w 44"/>
                  <a:gd name="T39" fmla="*/ 2 h 29"/>
                  <a:gd name="T40" fmla="*/ 9 w 44"/>
                  <a:gd name="T41" fmla="*/ 4 h 29"/>
                  <a:gd name="T42" fmla="*/ 12 w 44"/>
                  <a:gd name="T43" fmla="*/ 5 h 29"/>
                  <a:gd name="T44" fmla="*/ 14 w 44"/>
                  <a:gd name="T45" fmla="*/ 6 h 29"/>
                  <a:gd name="T46" fmla="*/ 17 w 44"/>
                  <a:gd name="T47" fmla="*/ 8 h 29"/>
                  <a:gd name="T48" fmla="*/ 20 w 44"/>
                  <a:gd name="T49" fmla="*/ 10 h 29"/>
                  <a:gd name="T50" fmla="*/ 23 w 44"/>
                  <a:gd name="T51" fmla="*/ 12 h 29"/>
                  <a:gd name="T52" fmla="*/ 25 w 44"/>
                  <a:gd name="T53" fmla="*/ 14 h 29"/>
                  <a:gd name="T54" fmla="*/ 28 w 44"/>
                  <a:gd name="T55" fmla="*/ 16 h 29"/>
                  <a:gd name="T56" fmla="*/ 30 w 44"/>
                  <a:gd name="T57" fmla="*/ 18 h 29"/>
                  <a:gd name="T58" fmla="*/ 33 w 44"/>
                  <a:gd name="T59" fmla="*/ 20 h 29"/>
                  <a:gd name="T60" fmla="*/ 36 w 44"/>
                  <a:gd name="T61" fmla="*/ 22 h 29"/>
                  <a:gd name="T62" fmla="*/ 38 w 44"/>
                  <a:gd name="T63" fmla="*/ 24 h 29"/>
                  <a:gd name="T64" fmla="*/ 40 w 44"/>
                  <a:gd name="T65" fmla="*/ 26 h 29"/>
                  <a:gd name="T66" fmla="*/ 43 w 44"/>
                  <a:gd name="T67" fmla="*/ 28 h 29"/>
                  <a:gd name="T68" fmla="*/ 34 w 44"/>
                  <a:gd name="T69" fmla="*/ 28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29">
                    <a:moveTo>
                      <a:pt x="34" y="28"/>
                    </a:moveTo>
                    <a:lnTo>
                      <a:pt x="34" y="28"/>
                    </a:lnTo>
                    <a:lnTo>
                      <a:pt x="32" y="28"/>
                    </a:lnTo>
                    <a:lnTo>
                      <a:pt x="30" y="27"/>
                    </a:lnTo>
                    <a:lnTo>
                      <a:pt x="27" y="26"/>
                    </a:lnTo>
                    <a:lnTo>
                      <a:pt x="24" y="24"/>
                    </a:lnTo>
                    <a:lnTo>
                      <a:pt x="22" y="23"/>
                    </a:lnTo>
                    <a:lnTo>
                      <a:pt x="19" y="22"/>
                    </a:lnTo>
                    <a:lnTo>
                      <a:pt x="16" y="20"/>
                    </a:lnTo>
                    <a:lnTo>
                      <a:pt x="14" y="18"/>
                    </a:lnTo>
                    <a:lnTo>
                      <a:pt x="11" y="16"/>
                    </a:lnTo>
                    <a:lnTo>
                      <a:pt x="9" y="14"/>
                    </a:lnTo>
                    <a:lnTo>
                      <a:pt x="6" y="12"/>
                    </a:lnTo>
                    <a:lnTo>
                      <a:pt x="4" y="10"/>
                    </a:lnTo>
                    <a:lnTo>
                      <a:pt x="2" y="8"/>
                    </a:lnTo>
                    <a:lnTo>
                      <a:pt x="1" y="5"/>
                    </a:lnTo>
                    <a:lnTo>
                      <a:pt x="0" y="2"/>
                    </a:lnTo>
                    <a:lnTo>
                      <a:pt x="0" y="0"/>
                    </a:lnTo>
                    <a:lnTo>
                      <a:pt x="3" y="1"/>
                    </a:lnTo>
                    <a:lnTo>
                      <a:pt x="6" y="2"/>
                    </a:lnTo>
                    <a:lnTo>
                      <a:pt x="9" y="4"/>
                    </a:lnTo>
                    <a:lnTo>
                      <a:pt x="12" y="5"/>
                    </a:lnTo>
                    <a:lnTo>
                      <a:pt x="14" y="6"/>
                    </a:lnTo>
                    <a:lnTo>
                      <a:pt x="17" y="8"/>
                    </a:lnTo>
                    <a:lnTo>
                      <a:pt x="20" y="10"/>
                    </a:lnTo>
                    <a:lnTo>
                      <a:pt x="23" y="12"/>
                    </a:lnTo>
                    <a:lnTo>
                      <a:pt x="25" y="14"/>
                    </a:lnTo>
                    <a:lnTo>
                      <a:pt x="28" y="16"/>
                    </a:lnTo>
                    <a:lnTo>
                      <a:pt x="30" y="18"/>
                    </a:lnTo>
                    <a:lnTo>
                      <a:pt x="33" y="20"/>
                    </a:lnTo>
                    <a:lnTo>
                      <a:pt x="36" y="22"/>
                    </a:lnTo>
                    <a:lnTo>
                      <a:pt x="38" y="24"/>
                    </a:lnTo>
                    <a:lnTo>
                      <a:pt x="40" y="26"/>
                    </a:lnTo>
                    <a:lnTo>
                      <a:pt x="43" y="28"/>
                    </a:lnTo>
                    <a:lnTo>
                      <a:pt x="34" y="2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2" name="Freeform 270">
                <a:extLst>
                  <a:ext uri="{FF2B5EF4-FFF2-40B4-BE49-F238E27FC236}">
                    <a16:creationId xmlns:a16="http://schemas.microsoft.com/office/drawing/2014/main" id="{80D39445-3449-4BB3-4C6E-17E2E980C852}"/>
                  </a:ext>
                </a:extLst>
              </p:cNvPr>
              <p:cNvSpPr>
                <a:spLocks/>
              </p:cNvSpPr>
              <p:nvPr/>
            </p:nvSpPr>
            <p:spPr bwMode="auto">
              <a:xfrm>
                <a:off x="4514" y="2767"/>
                <a:ext cx="44" cy="30"/>
              </a:xfrm>
              <a:custGeom>
                <a:avLst/>
                <a:gdLst>
                  <a:gd name="T0" fmla="*/ 8 w 44"/>
                  <a:gd name="T1" fmla="*/ 29 h 30"/>
                  <a:gd name="T2" fmla="*/ 8 w 44"/>
                  <a:gd name="T3" fmla="*/ 29 h 30"/>
                  <a:gd name="T4" fmla="*/ 10 w 44"/>
                  <a:gd name="T5" fmla="*/ 28 h 30"/>
                  <a:gd name="T6" fmla="*/ 13 w 44"/>
                  <a:gd name="T7" fmla="*/ 27 h 30"/>
                  <a:gd name="T8" fmla="*/ 16 w 44"/>
                  <a:gd name="T9" fmla="*/ 26 h 30"/>
                  <a:gd name="T10" fmla="*/ 18 w 44"/>
                  <a:gd name="T11" fmla="*/ 25 h 30"/>
                  <a:gd name="T12" fmla="*/ 21 w 44"/>
                  <a:gd name="T13" fmla="*/ 24 h 30"/>
                  <a:gd name="T14" fmla="*/ 24 w 44"/>
                  <a:gd name="T15" fmla="*/ 22 h 30"/>
                  <a:gd name="T16" fmla="*/ 26 w 44"/>
                  <a:gd name="T17" fmla="*/ 20 h 30"/>
                  <a:gd name="T18" fmla="*/ 29 w 44"/>
                  <a:gd name="T19" fmla="*/ 19 h 30"/>
                  <a:gd name="T20" fmla="*/ 32 w 44"/>
                  <a:gd name="T21" fmla="*/ 17 h 30"/>
                  <a:gd name="T22" fmla="*/ 34 w 44"/>
                  <a:gd name="T23" fmla="*/ 14 h 30"/>
                  <a:gd name="T24" fmla="*/ 36 w 44"/>
                  <a:gd name="T25" fmla="*/ 12 h 30"/>
                  <a:gd name="T26" fmla="*/ 38 w 44"/>
                  <a:gd name="T27" fmla="*/ 10 h 30"/>
                  <a:gd name="T28" fmla="*/ 40 w 44"/>
                  <a:gd name="T29" fmla="*/ 8 h 30"/>
                  <a:gd name="T30" fmla="*/ 41 w 44"/>
                  <a:gd name="T31" fmla="*/ 6 h 30"/>
                  <a:gd name="T32" fmla="*/ 42 w 44"/>
                  <a:gd name="T33" fmla="*/ 3 h 30"/>
                  <a:gd name="T34" fmla="*/ 43 w 44"/>
                  <a:gd name="T35" fmla="*/ 0 h 30"/>
                  <a:gd name="T36" fmla="*/ 40 w 44"/>
                  <a:gd name="T37" fmla="*/ 2 h 30"/>
                  <a:gd name="T38" fmla="*/ 37 w 44"/>
                  <a:gd name="T39" fmla="*/ 3 h 30"/>
                  <a:gd name="T40" fmla="*/ 34 w 44"/>
                  <a:gd name="T41" fmla="*/ 4 h 30"/>
                  <a:gd name="T42" fmla="*/ 31 w 44"/>
                  <a:gd name="T43" fmla="*/ 6 h 30"/>
                  <a:gd name="T44" fmla="*/ 28 w 44"/>
                  <a:gd name="T45" fmla="*/ 7 h 30"/>
                  <a:gd name="T46" fmla="*/ 25 w 44"/>
                  <a:gd name="T47" fmla="*/ 9 h 30"/>
                  <a:gd name="T48" fmla="*/ 23 w 44"/>
                  <a:gd name="T49" fmla="*/ 10 h 30"/>
                  <a:gd name="T50" fmla="*/ 20 w 44"/>
                  <a:gd name="T51" fmla="*/ 12 h 30"/>
                  <a:gd name="T52" fmla="*/ 17 w 44"/>
                  <a:gd name="T53" fmla="*/ 14 h 30"/>
                  <a:gd name="T54" fmla="*/ 15 w 44"/>
                  <a:gd name="T55" fmla="*/ 16 h 30"/>
                  <a:gd name="T56" fmla="*/ 12 w 44"/>
                  <a:gd name="T57" fmla="*/ 18 h 30"/>
                  <a:gd name="T58" fmla="*/ 10 w 44"/>
                  <a:gd name="T59" fmla="*/ 20 h 30"/>
                  <a:gd name="T60" fmla="*/ 7 w 44"/>
                  <a:gd name="T61" fmla="*/ 22 h 30"/>
                  <a:gd name="T62" fmla="*/ 5 w 44"/>
                  <a:gd name="T63" fmla="*/ 24 h 30"/>
                  <a:gd name="T64" fmla="*/ 2 w 44"/>
                  <a:gd name="T65" fmla="*/ 26 h 30"/>
                  <a:gd name="T66" fmla="*/ 0 w 44"/>
                  <a:gd name="T67" fmla="*/ 28 h 30"/>
                  <a:gd name="T68" fmla="*/ 8 w 44"/>
                  <a:gd name="T69" fmla="*/ 29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 h="30">
                    <a:moveTo>
                      <a:pt x="8" y="29"/>
                    </a:moveTo>
                    <a:lnTo>
                      <a:pt x="8" y="29"/>
                    </a:lnTo>
                    <a:lnTo>
                      <a:pt x="10" y="28"/>
                    </a:lnTo>
                    <a:lnTo>
                      <a:pt x="13" y="27"/>
                    </a:lnTo>
                    <a:lnTo>
                      <a:pt x="16" y="26"/>
                    </a:lnTo>
                    <a:lnTo>
                      <a:pt x="18" y="25"/>
                    </a:lnTo>
                    <a:lnTo>
                      <a:pt x="21" y="24"/>
                    </a:lnTo>
                    <a:lnTo>
                      <a:pt x="24" y="22"/>
                    </a:lnTo>
                    <a:lnTo>
                      <a:pt x="26" y="20"/>
                    </a:lnTo>
                    <a:lnTo>
                      <a:pt x="29" y="19"/>
                    </a:lnTo>
                    <a:lnTo>
                      <a:pt x="32" y="17"/>
                    </a:lnTo>
                    <a:lnTo>
                      <a:pt x="34" y="14"/>
                    </a:lnTo>
                    <a:lnTo>
                      <a:pt x="36" y="12"/>
                    </a:lnTo>
                    <a:lnTo>
                      <a:pt x="38" y="10"/>
                    </a:lnTo>
                    <a:lnTo>
                      <a:pt x="40" y="8"/>
                    </a:lnTo>
                    <a:lnTo>
                      <a:pt x="41" y="6"/>
                    </a:lnTo>
                    <a:lnTo>
                      <a:pt x="42" y="3"/>
                    </a:lnTo>
                    <a:lnTo>
                      <a:pt x="43" y="0"/>
                    </a:lnTo>
                    <a:lnTo>
                      <a:pt x="40" y="2"/>
                    </a:lnTo>
                    <a:lnTo>
                      <a:pt x="37" y="3"/>
                    </a:lnTo>
                    <a:lnTo>
                      <a:pt x="34" y="4"/>
                    </a:lnTo>
                    <a:lnTo>
                      <a:pt x="31" y="6"/>
                    </a:lnTo>
                    <a:lnTo>
                      <a:pt x="28" y="7"/>
                    </a:lnTo>
                    <a:lnTo>
                      <a:pt x="25" y="9"/>
                    </a:lnTo>
                    <a:lnTo>
                      <a:pt x="23" y="10"/>
                    </a:lnTo>
                    <a:lnTo>
                      <a:pt x="20" y="12"/>
                    </a:lnTo>
                    <a:lnTo>
                      <a:pt x="17" y="14"/>
                    </a:lnTo>
                    <a:lnTo>
                      <a:pt x="15" y="16"/>
                    </a:lnTo>
                    <a:lnTo>
                      <a:pt x="12" y="18"/>
                    </a:lnTo>
                    <a:lnTo>
                      <a:pt x="10" y="20"/>
                    </a:lnTo>
                    <a:lnTo>
                      <a:pt x="7" y="22"/>
                    </a:lnTo>
                    <a:lnTo>
                      <a:pt x="5" y="24"/>
                    </a:lnTo>
                    <a:lnTo>
                      <a:pt x="2" y="26"/>
                    </a:lnTo>
                    <a:lnTo>
                      <a:pt x="0" y="28"/>
                    </a:lnTo>
                    <a:lnTo>
                      <a:pt x="8" y="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3" name="Freeform 271">
                <a:extLst>
                  <a:ext uri="{FF2B5EF4-FFF2-40B4-BE49-F238E27FC236}">
                    <a16:creationId xmlns:a16="http://schemas.microsoft.com/office/drawing/2014/main" id="{844AB7C2-EEB4-90AB-86C3-82AD76BB825E}"/>
                  </a:ext>
                </a:extLst>
              </p:cNvPr>
              <p:cNvSpPr>
                <a:spLocks/>
              </p:cNvSpPr>
              <p:nvPr/>
            </p:nvSpPr>
            <p:spPr bwMode="auto">
              <a:xfrm>
                <a:off x="4317" y="3042"/>
                <a:ext cx="43" cy="17"/>
              </a:xfrm>
              <a:custGeom>
                <a:avLst/>
                <a:gdLst>
                  <a:gd name="T0" fmla="*/ 40 w 43"/>
                  <a:gd name="T1" fmla="*/ 0 h 17"/>
                  <a:gd name="T2" fmla="*/ 40 w 43"/>
                  <a:gd name="T3" fmla="*/ 0 h 17"/>
                  <a:gd name="T4" fmla="*/ 39 w 43"/>
                  <a:gd name="T5" fmla="*/ 3 h 17"/>
                  <a:gd name="T6" fmla="*/ 38 w 43"/>
                  <a:gd name="T7" fmla="*/ 7 h 17"/>
                  <a:gd name="T8" fmla="*/ 36 w 43"/>
                  <a:gd name="T9" fmla="*/ 8 h 17"/>
                  <a:gd name="T10" fmla="*/ 33 w 43"/>
                  <a:gd name="T11" fmla="*/ 12 h 17"/>
                  <a:gd name="T12" fmla="*/ 31 w 43"/>
                  <a:gd name="T13" fmla="*/ 12 h 17"/>
                  <a:gd name="T14" fmla="*/ 28 w 43"/>
                  <a:gd name="T15" fmla="*/ 14 h 17"/>
                  <a:gd name="T16" fmla="*/ 25 w 43"/>
                  <a:gd name="T17" fmla="*/ 14 h 17"/>
                  <a:gd name="T18" fmla="*/ 22 w 43"/>
                  <a:gd name="T19" fmla="*/ 14 h 17"/>
                  <a:gd name="T20" fmla="*/ 19 w 43"/>
                  <a:gd name="T21" fmla="*/ 12 h 17"/>
                  <a:gd name="T22" fmla="*/ 16 w 43"/>
                  <a:gd name="T23" fmla="*/ 12 h 17"/>
                  <a:gd name="T24" fmla="*/ 13 w 43"/>
                  <a:gd name="T25" fmla="*/ 10 h 17"/>
                  <a:gd name="T26" fmla="*/ 10 w 43"/>
                  <a:gd name="T27" fmla="*/ 10 h 17"/>
                  <a:gd name="T28" fmla="*/ 8 w 43"/>
                  <a:gd name="T29" fmla="*/ 8 h 17"/>
                  <a:gd name="T30" fmla="*/ 5 w 43"/>
                  <a:gd name="T31" fmla="*/ 7 h 17"/>
                  <a:gd name="T32" fmla="*/ 3 w 43"/>
                  <a:gd name="T33" fmla="*/ 5 h 17"/>
                  <a:gd name="T34" fmla="*/ 1 w 43"/>
                  <a:gd name="T35" fmla="*/ 5 h 17"/>
                  <a:gd name="T36" fmla="*/ 0 w 43"/>
                  <a:gd name="T37" fmla="*/ 7 h 17"/>
                  <a:gd name="T38" fmla="*/ 2 w 43"/>
                  <a:gd name="T39" fmla="*/ 8 h 17"/>
                  <a:gd name="T40" fmla="*/ 4 w 43"/>
                  <a:gd name="T41" fmla="*/ 8 h 17"/>
                  <a:gd name="T42" fmla="*/ 7 w 43"/>
                  <a:gd name="T43" fmla="*/ 10 h 17"/>
                  <a:gd name="T44" fmla="*/ 10 w 43"/>
                  <a:gd name="T45" fmla="*/ 12 h 17"/>
                  <a:gd name="T46" fmla="*/ 13 w 43"/>
                  <a:gd name="T47" fmla="*/ 14 h 17"/>
                  <a:gd name="T48" fmla="*/ 16 w 43"/>
                  <a:gd name="T49" fmla="*/ 14 h 17"/>
                  <a:gd name="T50" fmla="*/ 19 w 43"/>
                  <a:gd name="T51" fmla="*/ 16 h 17"/>
                  <a:gd name="T52" fmla="*/ 22 w 43"/>
                  <a:gd name="T53" fmla="*/ 16 h 17"/>
                  <a:gd name="T54" fmla="*/ 25 w 43"/>
                  <a:gd name="T55" fmla="*/ 16 h 17"/>
                  <a:gd name="T56" fmla="*/ 28 w 43"/>
                  <a:gd name="T57" fmla="*/ 16 h 17"/>
                  <a:gd name="T58" fmla="*/ 31 w 43"/>
                  <a:gd name="T59" fmla="*/ 16 h 17"/>
                  <a:gd name="T60" fmla="*/ 34 w 43"/>
                  <a:gd name="T61" fmla="*/ 14 h 17"/>
                  <a:gd name="T62" fmla="*/ 36 w 43"/>
                  <a:gd name="T63" fmla="*/ 12 h 17"/>
                  <a:gd name="T64" fmla="*/ 38 w 43"/>
                  <a:gd name="T65" fmla="*/ 8 h 17"/>
                  <a:gd name="T66" fmla="*/ 40 w 43"/>
                  <a:gd name="T67" fmla="*/ 5 h 17"/>
                  <a:gd name="T68" fmla="*/ 42 w 43"/>
                  <a:gd name="T69" fmla="*/ 1 h 17"/>
                  <a:gd name="T70" fmla="*/ 40 w 43"/>
                  <a:gd name="T71" fmla="*/ 0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40" y="0"/>
                    </a:moveTo>
                    <a:lnTo>
                      <a:pt x="40" y="0"/>
                    </a:lnTo>
                    <a:lnTo>
                      <a:pt x="39" y="3"/>
                    </a:lnTo>
                    <a:lnTo>
                      <a:pt x="38" y="7"/>
                    </a:lnTo>
                    <a:lnTo>
                      <a:pt x="36" y="8"/>
                    </a:lnTo>
                    <a:lnTo>
                      <a:pt x="33" y="12"/>
                    </a:lnTo>
                    <a:lnTo>
                      <a:pt x="31" y="12"/>
                    </a:lnTo>
                    <a:lnTo>
                      <a:pt x="28" y="14"/>
                    </a:lnTo>
                    <a:lnTo>
                      <a:pt x="25" y="14"/>
                    </a:lnTo>
                    <a:lnTo>
                      <a:pt x="22" y="14"/>
                    </a:lnTo>
                    <a:lnTo>
                      <a:pt x="19" y="12"/>
                    </a:lnTo>
                    <a:lnTo>
                      <a:pt x="16" y="12"/>
                    </a:lnTo>
                    <a:lnTo>
                      <a:pt x="13" y="10"/>
                    </a:lnTo>
                    <a:lnTo>
                      <a:pt x="10" y="10"/>
                    </a:lnTo>
                    <a:lnTo>
                      <a:pt x="8" y="8"/>
                    </a:lnTo>
                    <a:lnTo>
                      <a:pt x="5" y="7"/>
                    </a:lnTo>
                    <a:lnTo>
                      <a:pt x="3" y="5"/>
                    </a:lnTo>
                    <a:lnTo>
                      <a:pt x="1" y="5"/>
                    </a:lnTo>
                    <a:lnTo>
                      <a:pt x="0" y="7"/>
                    </a:lnTo>
                    <a:lnTo>
                      <a:pt x="2" y="8"/>
                    </a:lnTo>
                    <a:lnTo>
                      <a:pt x="4" y="8"/>
                    </a:lnTo>
                    <a:lnTo>
                      <a:pt x="7" y="10"/>
                    </a:lnTo>
                    <a:lnTo>
                      <a:pt x="10" y="12"/>
                    </a:lnTo>
                    <a:lnTo>
                      <a:pt x="13" y="14"/>
                    </a:lnTo>
                    <a:lnTo>
                      <a:pt x="16" y="14"/>
                    </a:lnTo>
                    <a:lnTo>
                      <a:pt x="19" y="16"/>
                    </a:lnTo>
                    <a:lnTo>
                      <a:pt x="22" y="16"/>
                    </a:lnTo>
                    <a:lnTo>
                      <a:pt x="25" y="16"/>
                    </a:lnTo>
                    <a:lnTo>
                      <a:pt x="28" y="16"/>
                    </a:lnTo>
                    <a:lnTo>
                      <a:pt x="31" y="16"/>
                    </a:lnTo>
                    <a:lnTo>
                      <a:pt x="34" y="14"/>
                    </a:lnTo>
                    <a:lnTo>
                      <a:pt x="36" y="12"/>
                    </a:lnTo>
                    <a:lnTo>
                      <a:pt x="38" y="8"/>
                    </a:lnTo>
                    <a:lnTo>
                      <a:pt x="40" y="5"/>
                    </a:lnTo>
                    <a:lnTo>
                      <a:pt x="42" y="1"/>
                    </a:lnTo>
                    <a:lnTo>
                      <a:pt x="40"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4" name="Freeform 272">
                <a:extLst>
                  <a:ext uri="{FF2B5EF4-FFF2-40B4-BE49-F238E27FC236}">
                    <a16:creationId xmlns:a16="http://schemas.microsoft.com/office/drawing/2014/main" id="{D6524403-1A56-25B4-7E9A-4B06B82F6636}"/>
                  </a:ext>
                </a:extLst>
              </p:cNvPr>
              <p:cNvSpPr>
                <a:spLocks/>
              </p:cNvSpPr>
              <p:nvPr/>
            </p:nvSpPr>
            <p:spPr bwMode="auto">
              <a:xfrm>
                <a:off x="4340" y="3018"/>
                <a:ext cx="21" cy="26"/>
              </a:xfrm>
              <a:custGeom>
                <a:avLst/>
                <a:gdLst>
                  <a:gd name="T0" fmla="*/ 0 w 21"/>
                  <a:gd name="T1" fmla="*/ 1 h 26"/>
                  <a:gd name="T2" fmla="*/ 3 w 21"/>
                  <a:gd name="T3" fmla="*/ 3 h 26"/>
                  <a:gd name="T4" fmla="*/ 6 w 21"/>
                  <a:gd name="T5" fmla="*/ 5 h 26"/>
                  <a:gd name="T6" fmla="*/ 10 w 21"/>
                  <a:gd name="T7" fmla="*/ 8 h 26"/>
                  <a:gd name="T8" fmla="*/ 13 w 21"/>
                  <a:gd name="T9" fmla="*/ 11 h 26"/>
                  <a:gd name="T10" fmla="*/ 16 w 21"/>
                  <a:gd name="T11" fmla="*/ 14 h 26"/>
                  <a:gd name="T12" fmla="*/ 18 w 21"/>
                  <a:gd name="T13" fmla="*/ 17 h 26"/>
                  <a:gd name="T14" fmla="*/ 18 w 21"/>
                  <a:gd name="T15" fmla="*/ 20 h 26"/>
                  <a:gd name="T16" fmla="*/ 17 w 21"/>
                  <a:gd name="T17" fmla="*/ 24 h 26"/>
                  <a:gd name="T18" fmla="*/ 19 w 21"/>
                  <a:gd name="T19" fmla="*/ 25 h 26"/>
                  <a:gd name="T20" fmla="*/ 20 w 21"/>
                  <a:gd name="T21" fmla="*/ 20 h 26"/>
                  <a:gd name="T22" fmla="*/ 19 w 21"/>
                  <a:gd name="T23" fmla="*/ 16 h 26"/>
                  <a:gd name="T24" fmla="*/ 17 w 21"/>
                  <a:gd name="T25" fmla="*/ 13 h 26"/>
                  <a:gd name="T26" fmla="*/ 14 w 21"/>
                  <a:gd name="T27" fmla="*/ 10 h 26"/>
                  <a:gd name="T28" fmla="*/ 11 w 21"/>
                  <a:gd name="T29" fmla="*/ 7 h 26"/>
                  <a:gd name="T30" fmla="*/ 7 w 21"/>
                  <a:gd name="T31" fmla="*/ 5 h 26"/>
                  <a:gd name="T32" fmla="*/ 4 w 21"/>
                  <a:gd name="T33" fmla="*/ 2 h 26"/>
                  <a:gd name="T34" fmla="*/ 1 w 21"/>
                  <a:gd name="T35" fmla="*/ 0 h 26"/>
                  <a:gd name="T36" fmla="*/ 0 w 21"/>
                  <a:gd name="T37" fmla="*/ 1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6">
                    <a:moveTo>
                      <a:pt x="0" y="1"/>
                    </a:moveTo>
                    <a:lnTo>
                      <a:pt x="3" y="3"/>
                    </a:lnTo>
                    <a:lnTo>
                      <a:pt x="6" y="5"/>
                    </a:lnTo>
                    <a:lnTo>
                      <a:pt x="10" y="8"/>
                    </a:lnTo>
                    <a:lnTo>
                      <a:pt x="13" y="11"/>
                    </a:lnTo>
                    <a:lnTo>
                      <a:pt x="16" y="14"/>
                    </a:lnTo>
                    <a:lnTo>
                      <a:pt x="18" y="17"/>
                    </a:lnTo>
                    <a:lnTo>
                      <a:pt x="18" y="20"/>
                    </a:lnTo>
                    <a:lnTo>
                      <a:pt x="17" y="24"/>
                    </a:lnTo>
                    <a:lnTo>
                      <a:pt x="19" y="25"/>
                    </a:lnTo>
                    <a:lnTo>
                      <a:pt x="20" y="20"/>
                    </a:lnTo>
                    <a:lnTo>
                      <a:pt x="19" y="16"/>
                    </a:lnTo>
                    <a:lnTo>
                      <a:pt x="17" y="13"/>
                    </a:lnTo>
                    <a:lnTo>
                      <a:pt x="14" y="10"/>
                    </a:lnTo>
                    <a:lnTo>
                      <a:pt x="11" y="7"/>
                    </a:lnTo>
                    <a:lnTo>
                      <a:pt x="7" y="5"/>
                    </a:lnTo>
                    <a:lnTo>
                      <a:pt x="4" y="2"/>
                    </a:lnTo>
                    <a:lnTo>
                      <a:pt x="1"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5" name="Freeform 273">
                <a:extLst>
                  <a:ext uri="{FF2B5EF4-FFF2-40B4-BE49-F238E27FC236}">
                    <a16:creationId xmlns:a16="http://schemas.microsoft.com/office/drawing/2014/main" id="{B61E05D1-6CA3-EE26-E8AD-27D69E999A50}"/>
                  </a:ext>
                </a:extLst>
              </p:cNvPr>
              <p:cNvSpPr>
                <a:spLocks/>
              </p:cNvSpPr>
              <p:nvPr/>
            </p:nvSpPr>
            <p:spPr bwMode="auto">
              <a:xfrm>
                <a:off x="4352" y="3025"/>
                <a:ext cx="17" cy="17"/>
              </a:xfrm>
              <a:custGeom>
                <a:avLst/>
                <a:gdLst>
                  <a:gd name="T0" fmla="*/ 0 w 17"/>
                  <a:gd name="T1" fmla="*/ 8 h 17"/>
                  <a:gd name="T2" fmla="*/ 4 w 17"/>
                  <a:gd name="T3" fmla="*/ 13 h 17"/>
                  <a:gd name="T4" fmla="*/ 8 w 17"/>
                  <a:gd name="T5" fmla="*/ 16 h 17"/>
                  <a:gd name="T6" fmla="*/ 10 w 17"/>
                  <a:gd name="T7" fmla="*/ 16 h 17"/>
                  <a:gd name="T8" fmla="*/ 14 w 17"/>
                  <a:gd name="T9" fmla="*/ 13 h 17"/>
                  <a:gd name="T10" fmla="*/ 16 w 17"/>
                  <a:gd name="T11" fmla="*/ 10 h 17"/>
                  <a:gd name="T12" fmla="*/ 16 w 17"/>
                  <a:gd name="T13" fmla="*/ 8 h 17"/>
                  <a:gd name="T14" fmla="*/ 16 w 17"/>
                  <a:gd name="T15" fmla="*/ 2 h 17"/>
                  <a:gd name="T16" fmla="*/ 14 w 17"/>
                  <a:gd name="T17" fmla="*/ 0 h 17"/>
                  <a:gd name="T18" fmla="*/ 12 w 17"/>
                  <a:gd name="T19" fmla="*/ 2 h 17"/>
                  <a:gd name="T20" fmla="*/ 14 w 17"/>
                  <a:gd name="T21" fmla="*/ 5 h 17"/>
                  <a:gd name="T22" fmla="*/ 14 w 17"/>
                  <a:gd name="T23" fmla="*/ 8 h 17"/>
                  <a:gd name="T24" fmla="*/ 12 w 17"/>
                  <a:gd name="T25" fmla="*/ 10 h 17"/>
                  <a:gd name="T26" fmla="*/ 10 w 17"/>
                  <a:gd name="T27" fmla="*/ 10 h 17"/>
                  <a:gd name="T28" fmla="*/ 8 w 17"/>
                  <a:gd name="T29" fmla="*/ 10 h 17"/>
                  <a:gd name="T30" fmla="*/ 6 w 17"/>
                  <a:gd name="T31" fmla="*/ 10 h 17"/>
                  <a:gd name="T32" fmla="*/ 2 w 17"/>
                  <a:gd name="T33" fmla="*/ 5 h 17"/>
                  <a:gd name="T34" fmla="*/ 0 w 17"/>
                  <a:gd name="T35" fmla="*/ 8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0" y="8"/>
                    </a:moveTo>
                    <a:lnTo>
                      <a:pt x="4" y="13"/>
                    </a:lnTo>
                    <a:lnTo>
                      <a:pt x="8" y="16"/>
                    </a:lnTo>
                    <a:lnTo>
                      <a:pt x="10" y="16"/>
                    </a:lnTo>
                    <a:lnTo>
                      <a:pt x="14" y="13"/>
                    </a:lnTo>
                    <a:lnTo>
                      <a:pt x="16" y="10"/>
                    </a:lnTo>
                    <a:lnTo>
                      <a:pt x="16" y="8"/>
                    </a:lnTo>
                    <a:lnTo>
                      <a:pt x="16" y="2"/>
                    </a:lnTo>
                    <a:lnTo>
                      <a:pt x="14" y="0"/>
                    </a:lnTo>
                    <a:lnTo>
                      <a:pt x="12" y="2"/>
                    </a:lnTo>
                    <a:lnTo>
                      <a:pt x="14" y="5"/>
                    </a:lnTo>
                    <a:lnTo>
                      <a:pt x="14" y="8"/>
                    </a:lnTo>
                    <a:lnTo>
                      <a:pt x="12" y="10"/>
                    </a:lnTo>
                    <a:lnTo>
                      <a:pt x="10" y="10"/>
                    </a:lnTo>
                    <a:lnTo>
                      <a:pt x="8" y="10"/>
                    </a:lnTo>
                    <a:lnTo>
                      <a:pt x="6" y="10"/>
                    </a:lnTo>
                    <a:lnTo>
                      <a:pt x="2" y="5"/>
                    </a:lnTo>
                    <a:lnTo>
                      <a:pt x="0" y="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6" name="Freeform 274">
                <a:extLst>
                  <a:ext uri="{FF2B5EF4-FFF2-40B4-BE49-F238E27FC236}">
                    <a16:creationId xmlns:a16="http://schemas.microsoft.com/office/drawing/2014/main" id="{77D5B78C-B3B5-732B-FC68-3AFB26EEFEC3}"/>
                  </a:ext>
                </a:extLst>
              </p:cNvPr>
              <p:cNvSpPr>
                <a:spLocks/>
              </p:cNvSpPr>
              <p:nvPr/>
            </p:nvSpPr>
            <p:spPr bwMode="auto">
              <a:xfrm>
                <a:off x="4365" y="3023"/>
                <a:ext cx="17" cy="17"/>
              </a:xfrm>
              <a:custGeom>
                <a:avLst/>
                <a:gdLst>
                  <a:gd name="T0" fmla="*/ 2 w 17"/>
                  <a:gd name="T1" fmla="*/ 0 h 17"/>
                  <a:gd name="T2" fmla="*/ 0 w 17"/>
                  <a:gd name="T3" fmla="*/ 4 h 17"/>
                  <a:gd name="T4" fmla="*/ 0 w 17"/>
                  <a:gd name="T5" fmla="*/ 6 h 17"/>
                  <a:gd name="T6" fmla="*/ 0 w 17"/>
                  <a:gd name="T7" fmla="*/ 11 h 17"/>
                  <a:gd name="T8" fmla="*/ 2 w 17"/>
                  <a:gd name="T9" fmla="*/ 13 h 17"/>
                  <a:gd name="T10" fmla="*/ 5 w 17"/>
                  <a:gd name="T11" fmla="*/ 16 h 17"/>
                  <a:gd name="T12" fmla="*/ 8 w 17"/>
                  <a:gd name="T13" fmla="*/ 16 h 17"/>
                  <a:gd name="T14" fmla="*/ 10 w 17"/>
                  <a:gd name="T15" fmla="*/ 16 h 17"/>
                  <a:gd name="T16" fmla="*/ 16 w 17"/>
                  <a:gd name="T17" fmla="*/ 13 h 17"/>
                  <a:gd name="T18" fmla="*/ 16 w 17"/>
                  <a:gd name="T19" fmla="*/ 11 h 17"/>
                  <a:gd name="T20" fmla="*/ 10 w 17"/>
                  <a:gd name="T21" fmla="*/ 13 h 17"/>
                  <a:gd name="T22" fmla="*/ 8 w 17"/>
                  <a:gd name="T23" fmla="*/ 13 h 17"/>
                  <a:gd name="T24" fmla="*/ 5 w 17"/>
                  <a:gd name="T25" fmla="*/ 13 h 17"/>
                  <a:gd name="T26" fmla="*/ 5 w 17"/>
                  <a:gd name="T27" fmla="*/ 11 h 17"/>
                  <a:gd name="T28" fmla="*/ 2 w 17"/>
                  <a:gd name="T29" fmla="*/ 9 h 17"/>
                  <a:gd name="T30" fmla="*/ 5 w 17"/>
                  <a:gd name="T31" fmla="*/ 4 h 17"/>
                  <a:gd name="T32" fmla="*/ 5 w 17"/>
                  <a:gd name="T33" fmla="*/ 2 h 17"/>
                  <a:gd name="T34" fmla="*/ 2 w 17"/>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17">
                    <a:moveTo>
                      <a:pt x="2" y="0"/>
                    </a:moveTo>
                    <a:lnTo>
                      <a:pt x="0" y="4"/>
                    </a:lnTo>
                    <a:lnTo>
                      <a:pt x="0" y="6"/>
                    </a:lnTo>
                    <a:lnTo>
                      <a:pt x="0" y="11"/>
                    </a:lnTo>
                    <a:lnTo>
                      <a:pt x="2" y="13"/>
                    </a:lnTo>
                    <a:lnTo>
                      <a:pt x="5" y="16"/>
                    </a:lnTo>
                    <a:lnTo>
                      <a:pt x="8" y="16"/>
                    </a:lnTo>
                    <a:lnTo>
                      <a:pt x="10" y="16"/>
                    </a:lnTo>
                    <a:lnTo>
                      <a:pt x="16" y="13"/>
                    </a:lnTo>
                    <a:lnTo>
                      <a:pt x="16" y="11"/>
                    </a:lnTo>
                    <a:lnTo>
                      <a:pt x="10" y="13"/>
                    </a:lnTo>
                    <a:lnTo>
                      <a:pt x="8" y="13"/>
                    </a:lnTo>
                    <a:lnTo>
                      <a:pt x="5" y="13"/>
                    </a:lnTo>
                    <a:lnTo>
                      <a:pt x="5" y="11"/>
                    </a:lnTo>
                    <a:lnTo>
                      <a:pt x="2" y="9"/>
                    </a:lnTo>
                    <a:lnTo>
                      <a:pt x="5" y="4"/>
                    </a:lnTo>
                    <a:lnTo>
                      <a:pt x="5" y="2"/>
                    </a:lnTo>
                    <a:lnTo>
                      <a:pt x="2"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7" name="Freeform 275">
                <a:extLst>
                  <a:ext uri="{FF2B5EF4-FFF2-40B4-BE49-F238E27FC236}">
                    <a16:creationId xmlns:a16="http://schemas.microsoft.com/office/drawing/2014/main" id="{1BB87DAA-47E7-B1F3-BF6A-38259DCCFA4F}"/>
                  </a:ext>
                </a:extLst>
              </p:cNvPr>
              <p:cNvSpPr>
                <a:spLocks/>
              </p:cNvSpPr>
              <p:nvPr/>
            </p:nvSpPr>
            <p:spPr bwMode="auto">
              <a:xfrm>
                <a:off x="4365" y="3042"/>
                <a:ext cx="43" cy="17"/>
              </a:xfrm>
              <a:custGeom>
                <a:avLst/>
                <a:gdLst>
                  <a:gd name="T0" fmla="*/ 0 w 43"/>
                  <a:gd name="T1" fmla="*/ 1 h 17"/>
                  <a:gd name="T2" fmla="*/ 0 w 43"/>
                  <a:gd name="T3" fmla="*/ 1 h 17"/>
                  <a:gd name="T4" fmla="*/ 2 w 43"/>
                  <a:gd name="T5" fmla="*/ 5 h 17"/>
                  <a:gd name="T6" fmla="*/ 4 w 43"/>
                  <a:gd name="T7" fmla="*/ 8 h 17"/>
                  <a:gd name="T8" fmla="*/ 6 w 43"/>
                  <a:gd name="T9" fmla="*/ 12 h 17"/>
                  <a:gd name="T10" fmla="*/ 8 w 43"/>
                  <a:gd name="T11" fmla="*/ 14 h 17"/>
                  <a:gd name="T12" fmla="*/ 11 w 43"/>
                  <a:gd name="T13" fmla="*/ 16 h 17"/>
                  <a:gd name="T14" fmla="*/ 14 w 43"/>
                  <a:gd name="T15" fmla="*/ 16 h 17"/>
                  <a:gd name="T16" fmla="*/ 17 w 43"/>
                  <a:gd name="T17" fmla="*/ 16 h 17"/>
                  <a:gd name="T18" fmla="*/ 20 w 43"/>
                  <a:gd name="T19" fmla="*/ 16 h 17"/>
                  <a:gd name="T20" fmla="*/ 23 w 43"/>
                  <a:gd name="T21" fmla="*/ 16 h 17"/>
                  <a:gd name="T22" fmla="*/ 26 w 43"/>
                  <a:gd name="T23" fmla="*/ 14 h 17"/>
                  <a:gd name="T24" fmla="*/ 30 w 43"/>
                  <a:gd name="T25" fmla="*/ 14 h 17"/>
                  <a:gd name="T26" fmla="*/ 32 w 43"/>
                  <a:gd name="T27" fmla="*/ 12 h 17"/>
                  <a:gd name="T28" fmla="*/ 35 w 43"/>
                  <a:gd name="T29" fmla="*/ 10 h 17"/>
                  <a:gd name="T30" fmla="*/ 38 w 43"/>
                  <a:gd name="T31" fmla="*/ 8 h 17"/>
                  <a:gd name="T32" fmla="*/ 40 w 43"/>
                  <a:gd name="T33" fmla="*/ 8 h 17"/>
                  <a:gd name="T34" fmla="*/ 42 w 43"/>
                  <a:gd name="T35" fmla="*/ 7 h 17"/>
                  <a:gd name="T36" fmla="*/ 42 w 43"/>
                  <a:gd name="T37" fmla="*/ 5 h 17"/>
                  <a:gd name="T38" fmla="*/ 40 w 43"/>
                  <a:gd name="T39" fmla="*/ 5 h 17"/>
                  <a:gd name="T40" fmla="*/ 37 w 43"/>
                  <a:gd name="T41" fmla="*/ 7 h 17"/>
                  <a:gd name="T42" fmla="*/ 35 w 43"/>
                  <a:gd name="T43" fmla="*/ 8 h 17"/>
                  <a:gd name="T44" fmla="*/ 32 w 43"/>
                  <a:gd name="T45" fmla="*/ 10 h 17"/>
                  <a:gd name="T46" fmla="*/ 29 w 43"/>
                  <a:gd name="T47" fmla="*/ 10 h 17"/>
                  <a:gd name="T48" fmla="*/ 26 w 43"/>
                  <a:gd name="T49" fmla="*/ 12 h 17"/>
                  <a:gd name="T50" fmla="*/ 23 w 43"/>
                  <a:gd name="T51" fmla="*/ 12 h 17"/>
                  <a:gd name="T52" fmla="*/ 20 w 43"/>
                  <a:gd name="T53" fmla="*/ 14 h 17"/>
                  <a:gd name="T54" fmla="*/ 17 w 43"/>
                  <a:gd name="T55" fmla="*/ 14 h 17"/>
                  <a:gd name="T56" fmla="*/ 14 w 43"/>
                  <a:gd name="T57" fmla="*/ 14 h 17"/>
                  <a:gd name="T58" fmla="*/ 12 w 43"/>
                  <a:gd name="T59" fmla="*/ 12 h 17"/>
                  <a:gd name="T60" fmla="*/ 9 w 43"/>
                  <a:gd name="T61" fmla="*/ 12 h 17"/>
                  <a:gd name="T62" fmla="*/ 6 w 43"/>
                  <a:gd name="T63" fmla="*/ 8 h 17"/>
                  <a:gd name="T64" fmla="*/ 5 w 43"/>
                  <a:gd name="T65" fmla="*/ 7 h 17"/>
                  <a:gd name="T66" fmla="*/ 3 w 43"/>
                  <a:gd name="T67" fmla="*/ 3 h 17"/>
                  <a:gd name="T68" fmla="*/ 2 w 43"/>
                  <a:gd name="T69" fmla="*/ 0 h 17"/>
                  <a:gd name="T70" fmla="*/ 0 w 43"/>
                  <a:gd name="T71" fmla="*/ 1 h 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3" h="17">
                    <a:moveTo>
                      <a:pt x="0" y="1"/>
                    </a:moveTo>
                    <a:lnTo>
                      <a:pt x="0" y="1"/>
                    </a:lnTo>
                    <a:lnTo>
                      <a:pt x="2" y="5"/>
                    </a:lnTo>
                    <a:lnTo>
                      <a:pt x="4" y="8"/>
                    </a:lnTo>
                    <a:lnTo>
                      <a:pt x="6" y="12"/>
                    </a:lnTo>
                    <a:lnTo>
                      <a:pt x="8" y="14"/>
                    </a:lnTo>
                    <a:lnTo>
                      <a:pt x="11" y="16"/>
                    </a:lnTo>
                    <a:lnTo>
                      <a:pt x="14" y="16"/>
                    </a:lnTo>
                    <a:lnTo>
                      <a:pt x="17" y="16"/>
                    </a:lnTo>
                    <a:lnTo>
                      <a:pt x="20" y="16"/>
                    </a:lnTo>
                    <a:lnTo>
                      <a:pt x="23" y="16"/>
                    </a:lnTo>
                    <a:lnTo>
                      <a:pt x="26" y="14"/>
                    </a:lnTo>
                    <a:lnTo>
                      <a:pt x="30" y="14"/>
                    </a:lnTo>
                    <a:lnTo>
                      <a:pt x="32" y="12"/>
                    </a:lnTo>
                    <a:lnTo>
                      <a:pt x="35" y="10"/>
                    </a:lnTo>
                    <a:lnTo>
                      <a:pt x="38" y="8"/>
                    </a:lnTo>
                    <a:lnTo>
                      <a:pt x="40" y="8"/>
                    </a:lnTo>
                    <a:lnTo>
                      <a:pt x="42" y="7"/>
                    </a:lnTo>
                    <a:lnTo>
                      <a:pt x="42" y="5"/>
                    </a:lnTo>
                    <a:lnTo>
                      <a:pt x="40" y="5"/>
                    </a:lnTo>
                    <a:lnTo>
                      <a:pt x="37" y="7"/>
                    </a:lnTo>
                    <a:lnTo>
                      <a:pt x="35" y="8"/>
                    </a:lnTo>
                    <a:lnTo>
                      <a:pt x="32" y="10"/>
                    </a:lnTo>
                    <a:lnTo>
                      <a:pt x="29" y="10"/>
                    </a:lnTo>
                    <a:lnTo>
                      <a:pt x="26" y="12"/>
                    </a:lnTo>
                    <a:lnTo>
                      <a:pt x="23" y="12"/>
                    </a:lnTo>
                    <a:lnTo>
                      <a:pt x="20" y="14"/>
                    </a:lnTo>
                    <a:lnTo>
                      <a:pt x="17" y="14"/>
                    </a:lnTo>
                    <a:lnTo>
                      <a:pt x="14" y="14"/>
                    </a:lnTo>
                    <a:lnTo>
                      <a:pt x="12" y="12"/>
                    </a:lnTo>
                    <a:lnTo>
                      <a:pt x="9" y="12"/>
                    </a:lnTo>
                    <a:lnTo>
                      <a:pt x="6" y="8"/>
                    </a:lnTo>
                    <a:lnTo>
                      <a:pt x="5" y="7"/>
                    </a:lnTo>
                    <a:lnTo>
                      <a:pt x="3" y="3"/>
                    </a:lnTo>
                    <a:lnTo>
                      <a:pt x="2" y="0"/>
                    </a:lnTo>
                    <a:lnTo>
                      <a:pt x="0" y="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8" name="Freeform 276">
                <a:extLst>
                  <a:ext uri="{FF2B5EF4-FFF2-40B4-BE49-F238E27FC236}">
                    <a16:creationId xmlns:a16="http://schemas.microsoft.com/office/drawing/2014/main" id="{7FB4558C-7F42-61FE-F580-E70DBEA6329A}"/>
                  </a:ext>
                </a:extLst>
              </p:cNvPr>
              <p:cNvSpPr>
                <a:spLocks/>
              </p:cNvSpPr>
              <p:nvPr/>
            </p:nvSpPr>
            <p:spPr bwMode="auto">
              <a:xfrm>
                <a:off x="4365" y="3018"/>
                <a:ext cx="20" cy="26"/>
              </a:xfrm>
              <a:custGeom>
                <a:avLst/>
                <a:gdLst>
                  <a:gd name="T0" fmla="*/ 18 w 20"/>
                  <a:gd name="T1" fmla="*/ 0 h 26"/>
                  <a:gd name="T2" fmla="*/ 16 w 20"/>
                  <a:gd name="T3" fmla="*/ 2 h 26"/>
                  <a:gd name="T4" fmla="*/ 12 w 20"/>
                  <a:gd name="T5" fmla="*/ 5 h 26"/>
                  <a:gd name="T6" fmla="*/ 8 w 20"/>
                  <a:gd name="T7" fmla="*/ 7 h 26"/>
                  <a:gd name="T8" fmla="*/ 5 w 20"/>
                  <a:gd name="T9" fmla="*/ 10 h 26"/>
                  <a:gd name="T10" fmla="*/ 2 w 20"/>
                  <a:gd name="T11" fmla="*/ 13 h 26"/>
                  <a:gd name="T12" fmla="*/ 0 w 20"/>
                  <a:gd name="T13" fmla="*/ 16 h 26"/>
                  <a:gd name="T14" fmla="*/ 0 w 20"/>
                  <a:gd name="T15" fmla="*/ 20 h 26"/>
                  <a:gd name="T16" fmla="*/ 0 w 20"/>
                  <a:gd name="T17" fmla="*/ 25 h 26"/>
                  <a:gd name="T18" fmla="*/ 2 w 20"/>
                  <a:gd name="T19" fmla="*/ 24 h 26"/>
                  <a:gd name="T20" fmla="*/ 1 w 20"/>
                  <a:gd name="T21" fmla="*/ 20 h 26"/>
                  <a:gd name="T22" fmla="*/ 2 w 20"/>
                  <a:gd name="T23" fmla="*/ 17 h 26"/>
                  <a:gd name="T24" fmla="*/ 3 w 20"/>
                  <a:gd name="T25" fmla="*/ 14 h 26"/>
                  <a:gd name="T26" fmla="*/ 6 w 20"/>
                  <a:gd name="T27" fmla="*/ 11 h 26"/>
                  <a:gd name="T28" fmla="*/ 10 w 20"/>
                  <a:gd name="T29" fmla="*/ 8 h 26"/>
                  <a:gd name="T30" fmla="*/ 13 w 20"/>
                  <a:gd name="T31" fmla="*/ 5 h 26"/>
                  <a:gd name="T32" fmla="*/ 16 w 20"/>
                  <a:gd name="T33" fmla="*/ 3 h 26"/>
                  <a:gd name="T34" fmla="*/ 19 w 20"/>
                  <a:gd name="T35" fmla="*/ 1 h 26"/>
                  <a:gd name="T36" fmla="*/ 18 w 20"/>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6">
                    <a:moveTo>
                      <a:pt x="18" y="0"/>
                    </a:moveTo>
                    <a:lnTo>
                      <a:pt x="16" y="2"/>
                    </a:lnTo>
                    <a:lnTo>
                      <a:pt x="12" y="5"/>
                    </a:lnTo>
                    <a:lnTo>
                      <a:pt x="8" y="7"/>
                    </a:lnTo>
                    <a:lnTo>
                      <a:pt x="5" y="10"/>
                    </a:lnTo>
                    <a:lnTo>
                      <a:pt x="2" y="13"/>
                    </a:lnTo>
                    <a:lnTo>
                      <a:pt x="0" y="16"/>
                    </a:lnTo>
                    <a:lnTo>
                      <a:pt x="0" y="20"/>
                    </a:lnTo>
                    <a:lnTo>
                      <a:pt x="0" y="25"/>
                    </a:lnTo>
                    <a:lnTo>
                      <a:pt x="2" y="24"/>
                    </a:lnTo>
                    <a:lnTo>
                      <a:pt x="1" y="20"/>
                    </a:lnTo>
                    <a:lnTo>
                      <a:pt x="2" y="17"/>
                    </a:lnTo>
                    <a:lnTo>
                      <a:pt x="3" y="14"/>
                    </a:lnTo>
                    <a:lnTo>
                      <a:pt x="6" y="11"/>
                    </a:lnTo>
                    <a:lnTo>
                      <a:pt x="10" y="8"/>
                    </a:lnTo>
                    <a:lnTo>
                      <a:pt x="13" y="5"/>
                    </a:lnTo>
                    <a:lnTo>
                      <a:pt x="16" y="3"/>
                    </a:lnTo>
                    <a:lnTo>
                      <a:pt x="19" y="1"/>
                    </a:lnTo>
                    <a:lnTo>
                      <a:pt x="18" y="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19" name="Freeform 277">
                <a:extLst>
                  <a:ext uri="{FF2B5EF4-FFF2-40B4-BE49-F238E27FC236}">
                    <a16:creationId xmlns:a16="http://schemas.microsoft.com/office/drawing/2014/main" id="{0AA43849-4AF6-FA87-43B5-DF32B688336D}"/>
                  </a:ext>
                </a:extLst>
              </p:cNvPr>
              <p:cNvSpPr>
                <a:spLocks/>
              </p:cNvSpPr>
              <p:nvPr/>
            </p:nvSpPr>
            <p:spPr bwMode="auto">
              <a:xfrm>
                <a:off x="4334" y="2882"/>
                <a:ext cx="17" cy="17"/>
              </a:xfrm>
              <a:custGeom>
                <a:avLst/>
                <a:gdLst>
                  <a:gd name="T0" fmla="*/ 2 w 17"/>
                  <a:gd name="T1" fmla="*/ 16 h 17"/>
                  <a:gd name="T2" fmla="*/ 2 w 17"/>
                  <a:gd name="T3" fmla="*/ 16 h 17"/>
                  <a:gd name="T4" fmla="*/ 5 w 17"/>
                  <a:gd name="T5" fmla="*/ 13 h 17"/>
                  <a:gd name="T6" fmla="*/ 5 w 17"/>
                  <a:gd name="T7" fmla="*/ 11 h 17"/>
                  <a:gd name="T8" fmla="*/ 5 w 17"/>
                  <a:gd name="T9" fmla="*/ 9 h 17"/>
                  <a:gd name="T10" fmla="*/ 8 w 17"/>
                  <a:gd name="T11" fmla="*/ 6 h 17"/>
                  <a:gd name="T12" fmla="*/ 8 w 17"/>
                  <a:gd name="T13" fmla="*/ 4 h 17"/>
                  <a:gd name="T14" fmla="*/ 10 w 17"/>
                  <a:gd name="T15" fmla="*/ 4 h 17"/>
                  <a:gd name="T16" fmla="*/ 13 w 17"/>
                  <a:gd name="T17" fmla="*/ 2 h 17"/>
                  <a:gd name="T18" fmla="*/ 16 w 17"/>
                  <a:gd name="T19" fmla="*/ 2 h 17"/>
                  <a:gd name="T20" fmla="*/ 13 w 17"/>
                  <a:gd name="T21" fmla="*/ 0 h 17"/>
                  <a:gd name="T22" fmla="*/ 10 w 17"/>
                  <a:gd name="T23" fmla="*/ 0 h 17"/>
                  <a:gd name="T24" fmla="*/ 8 w 17"/>
                  <a:gd name="T25" fmla="*/ 2 h 17"/>
                  <a:gd name="T26" fmla="*/ 5 w 17"/>
                  <a:gd name="T27" fmla="*/ 4 h 17"/>
                  <a:gd name="T28" fmla="*/ 2 w 17"/>
                  <a:gd name="T29" fmla="*/ 9 h 17"/>
                  <a:gd name="T30" fmla="*/ 2 w 17"/>
                  <a:gd name="T31" fmla="*/ 11 h 17"/>
                  <a:gd name="T32" fmla="*/ 0 w 17"/>
                  <a:gd name="T33" fmla="*/ 13 h 17"/>
                  <a:gd name="T34" fmla="*/ 0 w 17"/>
                  <a:gd name="T35" fmla="*/ 16 h 17"/>
                  <a:gd name="T36" fmla="*/ 2 w 1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17">
                    <a:moveTo>
                      <a:pt x="2" y="16"/>
                    </a:moveTo>
                    <a:lnTo>
                      <a:pt x="2" y="16"/>
                    </a:lnTo>
                    <a:lnTo>
                      <a:pt x="5" y="13"/>
                    </a:lnTo>
                    <a:lnTo>
                      <a:pt x="5" y="11"/>
                    </a:lnTo>
                    <a:lnTo>
                      <a:pt x="5" y="9"/>
                    </a:lnTo>
                    <a:lnTo>
                      <a:pt x="8" y="6"/>
                    </a:lnTo>
                    <a:lnTo>
                      <a:pt x="8" y="4"/>
                    </a:lnTo>
                    <a:lnTo>
                      <a:pt x="10" y="4"/>
                    </a:lnTo>
                    <a:lnTo>
                      <a:pt x="13" y="2"/>
                    </a:lnTo>
                    <a:lnTo>
                      <a:pt x="16" y="2"/>
                    </a:lnTo>
                    <a:lnTo>
                      <a:pt x="13" y="0"/>
                    </a:lnTo>
                    <a:lnTo>
                      <a:pt x="10" y="0"/>
                    </a:lnTo>
                    <a:lnTo>
                      <a:pt x="8" y="2"/>
                    </a:lnTo>
                    <a:lnTo>
                      <a:pt x="5" y="4"/>
                    </a:lnTo>
                    <a:lnTo>
                      <a:pt x="2" y="9"/>
                    </a:lnTo>
                    <a:lnTo>
                      <a:pt x="2" y="11"/>
                    </a:lnTo>
                    <a:lnTo>
                      <a:pt x="0" y="13"/>
                    </a:lnTo>
                    <a:lnTo>
                      <a:pt x="0" y="16"/>
                    </a:lnTo>
                    <a:lnTo>
                      <a:pt x="2"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0" name="Freeform 278">
                <a:extLst>
                  <a:ext uri="{FF2B5EF4-FFF2-40B4-BE49-F238E27FC236}">
                    <a16:creationId xmlns:a16="http://schemas.microsoft.com/office/drawing/2014/main" id="{9CE8F823-DA08-729F-A555-E76A76A809FE}"/>
                  </a:ext>
                </a:extLst>
              </p:cNvPr>
              <p:cNvSpPr>
                <a:spLocks/>
              </p:cNvSpPr>
              <p:nvPr/>
            </p:nvSpPr>
            <p:spPr bwMode="auto">
              <a:xfrm>
                <a:off x="4333" y="2889"/>
                <a:ext cx="17" cy="38"/>
              </a:xfrm>
              <a:custGeom>
                <a:avLst/>
                <a:gdLst>
                  <a:gd name="T0" fmla="*/ 16 w 17"/>
                  <a:gd name="T1" fmla="*/ 37 h 38"/>
                  <a:gd name="T2" fmla="*/ 16 w 17"/>
                  <a:gd name="T3" fmla="*/ 37 h 38"/>
                  <a:gd name="T4" fmla="*/ 12 w 17"/>
                  <a:gd name="T5" fmla="*/ 35 h 38"/>
                  <a:gd name="T6" fmla="*/ 12 w 17"/>
                  <a:gd name="T7" fmla="*/ 33 h 38"/>
                  <a:gd name="T8" fmla="*/ 12 w 17"/>
                  <a:gd name="T9" fmla="*/ 31 h 38"/>
                  <a:gd name="T10" fmla="*/ 9 w 17"/>
                  <a:gd name="T11" fmla="*/ 28 h 38"/>
                  <a:gd name="T12" fmla="*/ 9 w 17"/>
                  <a:gd name="T13" fmla="*/ 25 h 38"/>
                  <a:gd name="T14" fmla="*/ 6 w 17"/>
                  <a:gd name="T15" fmla="*/ 23 h 38"/>
                  <a:gd name="T16" fmla="*/ 6 w 17"/>
                  <a:gd name="T17" fmla="*/ 20 h 38"/>
                  <a:gd name="T18" fmla="*/ 6 w 17"/>
                  <a:gd name="T19" fmla="*/ 18 h 38"/>
                  <a:gd name="T20" fmla="*/ 6 w 17"/>
                  <a:gd name="T21" fmla="*/ 15 h 38"/>
                  <a:gd name="T22" fmla="*/ 3 w 17"/>
                  <a:gd name="T23" fmla="*/ 13 h 38"/>
                  <a:gd name="T24" fmla="*/ 3 w 17"/>
                  <a:gd name="T25" fmla="*/ 10 h 38"/>
                  <a:gd name="T26" fmla="*/ 3 w 17"/>
                  <a:gd name="T27" fmla="*/ 8 h 38"/>
                  <a:gd name="T28" fmla="*/ 3 w 17"/>
                  <a:gd name="T29" fmla="*/ 5 h 38"/>
                  <a:gd name="T30" fmla="*/ 6 w 17"/>
                  <a:gd name="T31" fmla="*/ 3 h 38"/>
                  <a:gd name="T32" fmla="*/ 6 w 17"/>
                  <a:gd name="T33" fmla="*/ 2 h 38"/>
                  <a:gd name="T34" fmla="*/ 6 w 17"/>
                  <a:gd name="T35" fmla="*/ 0 h 38"/>
                  <a:gd name="T36" fmla="*/ 3 w 17"/>
                  <a:gd name="T37" fmla="*/ 0 h 38"/>
                  <a:gd name="T38" fmla="*/ 0 w 17"/>
                  <a:gd name="T39" fmla="*/ 1 h 38"/>
                  <a:gd name="T40" fmla="*/ 0 w 17"/>
                  <a:gd name="T41" fmla="*/ 3 h 38"/>
                  <a:gd name="T42" fmla="*/ 0 w 17"/>
                  <a:gd name="T43" fmla="*/ 5 h 38"/>
                  <a:gd name="T44" fmla="*/ 0 w 17"/>
                  <a:gd name="T45" fmla="*/ 8 h 38"/>
                  <a:gd name="T46" fmla="*/ 0 w 17"/>
                  <a:gd name="T47" fmla="*/ 10 h 38"/>
                  <a:gd name="T48" fmla="*/ 0 w 17"/>
                  <a:gd name="T49" fmla="*/ 13 h 38"/>
                  <a:gd name="T50" fmla="*/ 0 w 17"/>
                  <a:gd name="T51" fmla="*/ 15 h 38"/>
                  <a:gd name="T52" fmla="*/ 0 w 17"/>
                  <a:gd name="T53" fmla="*/ 18 h 38"/>
                  <a:gd name="T54" fmla="*/ 3 w 17"/>
                  <a:gd name="T55" fmla="*/ 21 h 38"/>
                  <a:gd name="T56" fmla="*/ 3 w 17"/>
                  <a:gd name="T57" fmla="*/ 23 h 38"/>
                  <a:gd name="T58" fmla="*/ 6 w 17"/>
                  <a:gd name="T59" fmla="*/ 26 h 38"/>
                  <a:gd name="T60" fmla="*/ 6 w 17"/>
                  <a:gd name="T61" fmla="*/ 29 h 38"/>
                  <a:gd name="T62" fmla="*/ 6 w 17"/>
                  <a:gd name="T63" fmla="*/ 31 h 38"/>
                  <a:gd name="T64" fmla="*/ 9 w 17"/>
                  <a:gd name="T65" fmla="*/ 33 h 38"/>
                  <a:gd name="T66" fmla="*/ 9 w 17"/>
                  <a:gd name="T67" fmla="*/ 35 h 38"/>
                  <a:gd name="T68" fmla="*/ 9 w 17"/>
                  <a:gd name="T69" fmla="*/ 37 h 38"/>
                  <a:gd name="T70" fmla="*/ 16 w 17"/>
                  <a:gd name="T71" fmla="*/ 3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38">
                    <a:moveTo>
                      <a:pt x="16" y="37"/>
                    </a:moveTo>
                    <a:lnTo>
                      <a:pt x="16" y="37"/>
                    </a:lnTo>
                    <a:lnTo>
                      <a:pt x="12" y="35"/>
                    </a:lnTo>
                    <a:lnTo>
                      <a:pt x="12" y="33"/>
                    </a:lnTo>
                    <a:lnTo>
                      <a:pt x="12" y="31"/>
                    </a:lnTo>
                    <a:lnTo>
                      <a:pt x="9" y="28"/>
                    </a:lnTo>
                    <a:lnTo>
                      <a:pt x="9" y="25"/>
                    </a:lnTo>
                    <a:lnTo>
                      <a:pt x="6" y="23"/>
                    </a:lnTo>
                    <a:lnTo>
                      <a:pt x="6" y="20"/>
                    </a:lnTo>
                    <a:lnTo>
                      <a:pt x="6" y="18"/>
                    </a:lnTo>
                    <a:lnTo>
                      <a:pt x="6" y="15"/>
                    </a:lnTo>
                    <a:lnTo>
                      <a:pt x="3" y="13"/>
                    </a:lnTo>
                    <a:lnTo>
                      <a:pt x="3" y="10"/>
                    </a:lnTo>
                    <a:lnTo>
                      <a:pt x="3" y="8"/>
                    </a:lnTo>
                    <a:lnTo>
                      <a:pt x="3" y="5"/>
                    </a:lnTo>
                    <a:lnTo>
                      <a:pt x="6" y="3"/>
                    </a:lnTo>
                    <a:lnTo>
                      <a:pt x="6" y="2"/>
                    </a:lnTo>
                    <a:lnTo>
                      <a:pt x="6" y="0"/>
                    </a:lnTo>
                    <a:lnTo>
                      <a:pt x="3" y="0"/>
                    </a:lnTo>
                    <a:lnTo>
                      <a:pt x="0" y="1"/>
                    </a:lnTo>
                    <a:lnTo>
                      <a:pt x="0" y="3"/>
                    </a:lnTo>
                    <a:lnTo>
                      <a:pt x="0" y="5"/>
                    </a:lnTo>
                    <a:lnTo>
                      <a:pt x="0" y="8"/>
                    </a:lnTo>
                    <a:lnTo>
                      <a:pt x="0" y="10"/>
                    </a:lnTo>
                    <a:lnTo>
                      <a:pt x="0" y="13"/>
                    </a:lnTo>
                    <a:lnTo>
                      <a:pt x="0" y="15"/>
                    </a:lnTo>
                    <a:lnTo>
                      <a:pt x="0" y="18"/>
                    </a:lnTo>
                    <a:lnTo>
                      <a:pt x="3" y="21"/>
                    </a:lnTo>
                    <a:lnTo>
                      <a:pt x="3" y="23"/>
                    </a:lnTo>
                    <a:lnTo>
                      <a:pt x="6" y="26"/>
                    </a:lnTo>
                    <a:lnTo>
                      <a:pt x="6" y="29"/>
                    </a:lnTo>
                    <a:lnTo>
                      <a:pt x="6" y="31"/>
                    </a:lnTo>
                    <a:lnTo>
                      <a:pt x="9" y="33"/>
                    </a:lnTo>
                    <a:lnTo>
                      <a:pt x="9" y="35"/>
                    </a:lnTo>
                    <a:lnTo>
                      <a:pt x="9" y="37"/>
                    </a:lnTo>
                    <a:lnTo>
                      <a:pt x="16" y="37"/>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1" name="Freeform 279">
                <a:extLst>
                  <a:ext uri="{FF2B5EF4-FFF2-40B4-BE49-F238E27FC236}">
                    <a16:creationId xmlns:a16="http://schemas.microsoft.com/office/drawing/2014/main" id="{78AD8748-A0F8-144D-E87E-3EE71FE93E0C}"/>
                  </a:ext>
                </a:extLst>
              </p:cNvPr>
              <p:cNvSpPr>
                <a:spLocks/>
              </p:cNvSpPr>
              <p:nvPr/>
            </p:nvSpPr>
            <p:spPr bwMode="auto">
              <a:xfrm>
                <a:off x="4336" y="2926"/>
                <a:ext cx="17" cy="59"/>
              </a:xfrm>
              <a:custGeom>
                <a:avLst/>
                <a:gdLst>
                  <a:gd name="T0" fmla="*/ 16 w 17"/>
                  <a:gd name="T1" fmla="*/ 58 h 59"/>
                  <a:gd name="T2" fmla="*/ 16 w 17"/>
                  <a:gd name="T3" fmla="*/ 58 h 59"/>
                  <a:gd name="T4" fmla="*/ 16 w 17"/>
                  <a:gd name="T5" fmla="*/ 54 h 59"/>
                  <a:gd name="T6" fmla="*/ 10 w 17"/>
                  <a:gd name="T7" fmla="*/ 51 h 59"/>
                  <a:gd name="T8" fmla="*/ 10 w 17"/>
                  <a:gd name="T9" fmla="*/ 47 h 59"/>
                  <a:gd name="T10" fmla="*/ 10 w 17"/>
                  <a:gd name="T11" fmla="*/ 44 h 59"/>
                  <a:gd name="T12" fmla="*/ 10 w 17"/>
                  <a:gd name="T13" fmla="*/ 40 h 59"/>
                  <a:gd name="T14" fmla="*/ 10 w 17"/>
                  <a:gd name="T15" fmla="*/ 36 h 59"/>
                  <a:gd name="T16" fmla="*/ 10 w 17"/>
                  <a:gd name="T17" fmla="*/ 33 h 59"/>
                  <a:gd name="T18" fmla="*/ 16 w 17"/>
                  <a:gd name="T19" fmla="*/ 29 h 59"/>
                  <a:gd name="T20" fmla="*/ 16 w 17"/>
                  <a:gd name="T21" fmla="*/ 25 h 59"/>
                  <a:gd name="T22" fmla="*/ 16 w 17"/>
                  <a:gd name="T23" fmla="*/ 22 h 59"/>
                  <a:gd name="T24" fmla="*/ 16 w 17"/>
                  <a:gd name="T25" fmla="*/ 18 h 59"/>
                  <a:gd name="T26" fmla="*/ 16 w 17"/>
                  <a:gd name="T27" fmla="*/ 14 h 59"/>
                  <a:gd name="T28" fmla="*/ 16 w 17"/>
                  <a:gd name="T29" fmla="*/ 10 h 59"/>
                  <a:gd name="T30" fmla="*/ 16 w 17"/>
                  <a:gd name="T31" fmla="*/ 7 h 59"/>
                  <a:gd name="T32" fmla="*/ 10 w 17"/>
                  <a:gd name="T33" fmla="*/ 3 h 59"/>
                  <a:gd name="T34" fmla="*/ 10 w 17"/>
                  <a:gd name="T35" fmla="*/ 0 h 59"/>
                  <a:gd name="T36" fmla="*/ 0 w 17"/>
                  <a:gd name="T37" fmla="*/ 0 h 59"/>
                  <a:gd name="T38" fmla="*/ 5 w 17"/>
                  <a:gd name="T39" fmla="*/ 3 h 59"/>
                  <a:gd name="T40" fmla="*/ 5 w 17"/>
                  <a:gd name="T41" fmla="*/ 7 h 59"/>
                  <a:gd name="T42" fmla="*/ 10 w 17"/>
                  <a:gd name="T43" fmla="*/ 10 h 59"/>
                  <a:gd name="T44" fmla="*/ 10 w 17"/>
                  <a:gd name="T45" fmla="*/ 14 h 59"/>
                  <a:gd name="T46" fmla="*/ 10 w 17"/>
                  <a:gd name="T47" fmla="*/ 18 h 59"/>
                  <a:gd name="T48" fmla="*/ 5 w 17"/>
                  <a:gd name="T49" fmla="*/ 22 h 59"/>
                  <a:gd name="T50" fmla="*/ 5 w 17"/>
                  <a:gd name="T51" fmla="*/ 25 h 59"/>
                  <a:gd name="T52" fmla="*/ 5 w 17"/>
                  <a:gd name="T53" fmla="*/ 29 h 59"/>
                  <a:gd name="T54" fmla="*/ 5 w 17"/>
                  <a:gd name="T55" fmla="*/ 33 h 59"/>
                  <a:gd name="T56" fmla="*/ 5 w 17"/>
                  <a:gd name="T57" fmla="*/ 36 h 59"/>
                  <a:gd name="T58" fmla="*/ 5 w 17"/>
                  <a:gd name="T59" fmla="*/ 40 h 59"/>
                  <a:gd name="T60" fmla="*/ 5 w 17"/>
                  <a:gd name="T61" fmla="*/ 44 h 59"/>
                  <a:gd name="T62" fmla="*/ 5 w 17"/>
                  <a:gd name="T63" fmla="*/ 47 h 59"/>
                  <a:gd name="T64" fmla="*/ 5 w 17"/>
                  <a:gd name="T65" fmla="*/ 51 h 59"/>
                  <a:gd name="T66" fmla="*/ 5 w 17"/>
                  <a:gd name="T67" fmla="*/ 55 h 59"/>
                  <a:gd name="T68" fmla="*/ 10 w 17"/>
                  <a:gd name="T69" fmla="*/ 58 h 59"/>
                  <a:gd name="T70" fmla="*/ 16 w 17"/>
                  <a:gd name="T71" fmla="*/ 58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9">
                    <a:moveTo>
                      <a:pt x="16" y="58"/>
                    </a:moveTo>
                    <a:lnTo>
                      <a:pt x="16" y="58"/>
                    </a:lnTo>
                    <a:lnTo>
                      <a:pt x="16" y="54"/>
                    </a:lnTo>
                    <a:lnTo>
                      <a:pt x="10" y="51"/>
                    </a:lnTo>
                    <a:lnTo>
                      <a:pt x="10" y="47"/>
                    </a:lnTo>
                    <a:lnTo>
                      <a:pt x="10" y="44"/>
                    </a:lnTo>
                    <a:lnTo>
                      <a:pt x="10" y="40"/>
                    </a:lnTo>
                    <a:lnTo>
                      <a:pt x="10" y="36"/>
                    </a:lnTo>
                    <a:lnTo>
                      <a:pt x="10" y="33"/>
                    </a:lnTo>
                    <a:lnTo>
                      <a:pt x="16" y="29"/>
                    </a:lnTo>
                    <a:lnTo>
                      <a:pt x="16" y="25"/>
                    </a:lnTo>
                    <a:lnTo>
                      <a:pt x="16" y="22"/>
                    </a:lnTo>
                    <a:lnTo>
                      <a:pt x="16" y="18"/>
                    </a:lnTo>
                    <a:lnTo>
                      <a:pt x="16" y="14"/>
                    </a:lnTo>
                    <a:lnTo>
                      <a:pt x="16" y="10"/>
                    </a:lnTo>
                    <a:lnTo>
                      <a:pt x="16" y="7"/>
                    </a:lnTo>
                    <a:lnTo>
                      <a:pt x="10" y="3"/>
                    </a:lnTo>
                    <a:lnTo>
                      <a:pt x="10" y="0"/>
                    </a:lnTo>
                    <a:lnTo>
                      <a:pt x="0" y="0"/>
                    </a:lnTo>
                    <a:lnTo>
                      <a:pt x="5" y="3"/>
                    </a:lnTo>
                    <a:lnTo>
                      <a:pt x="5" y="7"/>
                    </a:lnTo>
                    <a:lnTo>
                      <a:pt x="10" y="10"/>
                    </a:lnTo>
                    <a:lnTo>
                      <a:pt x="10" y="14"/>
                    </a:lnTo>
                    <a:lnTo>
                      <a:pt x="10" y="18"/>
                    </a:lnTo>
                    <a:lnTo>
                      <a:pt x="5" y="22"/>
                    </a:lnTo>
                    <a:lnTo>
                      <a:pt x="5" y="25"/>
                    </a:lnTo>
                    <a:lnTo>
                      <a:pt x="5" y="29"/>
                    </a:lnTo>
                    <a:lnTo>
                      <a:pt x="5" y="33"/>
                    </a:lnTo>
                    <a:lnTo>
                      <a:pt x="5" y="36"/>
                    </a:lnTo>
                    <a:lnTo>
                      <a:pt x="5" y="40"/>
                    </a:lnTo>
                    <a:lnTo>
                      <a:pt x="5" y="44"/>
                    </a:lnTo>
                    <a:lnTo>
                      <a:pt x="5" y="47"/>
                    </a:lnTo>
                    <a:lnTo>
                      <a:pt x="5" y="51"/>
                    </a:lnTo>
                    <a:lnTo>
                      <a:pt x="5" y="55"/>
                    </a:lnTo>
                    <a:lnTo>
                      <a:pt x="10" y="58"/>
                    </a:lnTo>
                    <a:lnTo>
                      <a:pt x="16" y="58"/>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2" name="Freeform 280">
                <a:extLst>
                  <a:ext uri="{FF2B5EF4-FFF2-40B4-BE49-F238E27FC236}">
                    <a16:creationId xmlns:a16="http://schemas.microsoft.com/office/drawing/2014/main" id="{4F1D29D7-8124-8FDC-B82B-86CBA3A73EC0}"/>
                  </a:ext>
                </a:extLst>
              </p:cNvPr>
              <p:cNvSpPr>
                <a:spLocks/>
              </p:cNvSpPr>
              <p:nvPr/>
            </p:nvSpPr>
            <p:spPr bwMode="auto">
              <a:xfrm>
                <a:off x="4337" y="2984"/>
                <a:ext cx="17" cy="22"/>
              </a:xfrm>
              <a:custGeom>
                <a:avLst/>
                <a:gdLst>
                  <a:gd name="T0" fmla="*/ 10 w 17"/>
                  <a:gd name="T1" fmla="*/ 21 h 22"/>
                  <a:gd name="T2" fmla="*/ 10 w 17"/>
                  <a:gd name="T3" fmla="*/ 18 h 22"/>
                  <a:gd name="T4" fmla="*/ 5 w 17"/>
                  <a:gd name="T5" fmla="*/ 16 h 22"/>
                  <a:gd name="T6" fmla="*/ 5 w 17"/>
                  <a:gd name="T7" fmla="*/ 13 h 22"/>
                  <a:gd name="T8" fmla="*/ 10 w 17"/>
                  <a:gd name="T9" fmla="*/ 11 h 22"/>
                  <a:gd name="T10" fmla="*/ 10 w 17"/>
                  <a:gd name="T11" fmla="*/ 8 h 22"/>
                  <a:gd name="T12" fmla="*/ 10 w 17"/>
                  <a:gd name="T13" fmla="*/ 5 h 22"/>
                  <a:gd name="T14" fmla="*/ 16 w 17"/>
                  <a:gd name="T15" fmla="*/ 2 h 22"/>
                  <a:gd name="T16" fmla="*/ 10 w 17"/>
                  <a:gd name="T17" fmla="*/ 0 h 22"/>
                  <a:gd name="T18" fmla="*/ 5 w 17"/>
                  <a:gd name="T19" fmla="*/ 0 h 22"/>
                  <a:gd name="T20" fmla="*/ 5 w 17"/>
                  <a:gd name="T21" fmla="*/ 2 h 22"/>
                  <a:gd name="T22" fmla="*/ 5 w 17"/>
                  <a:gd name="T23" fmla="*/ 5 h 22"/>
                  <a:gd name="T24" fmla="*/ 5 w 17"/>
                  <a:gd name="T25" fmla="*/ 7 h 22"/>
                  <a:gd name="T26" fmla="*/ 0 w 17"/>
                  <a:gd name="T27" fmla="*/ 10 h 22"/>
                  <a:gd name="T28" fmla="*/ 0 w 17"/>
                  <a:gd name="T29" fmla="*/ 13 h 22"/>
                  <a:gd name="T30" fmla="*/ 0 w 17"/>
                  <a:gd name="T31" fmla="*/ 16 h 22"/>
                  <a:gd name="T32" fmla="*/ 0 w 17"/>
                  <a:gd name="T33" fmla="*/ 19 h 22"/>
                  <a:gd name="T34" fmla="*/ 5 w 17"/>
                  <a:gd name="T35" fmla="*/ 21 h 22"/>
                  <a:gd name="T36" fmla="*/ 10 w 17"/>
                  <a:gd name="T37" fmla="*/ 21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21"/>
                    </a:moveTo>
                    <a:lnTo>
                      <a:pt x="10" y="18"/>
                    </a:lnTo>
                    <a:lnTo>
                      <a:pt x="5" y="16"/>
                    </a:lnTo>
                    <a:lnTo>
                      <a:pt x="5" y="13"/>
                    </a:lnTo>
                    <a:lnTo>
                      <a:pt x="10" y="11"/>
                    </a:lnTo>
                    <a:lnTo>
                      <a:pt x="10" y="8"/>
                    </a:lnTo>
                    <a:lnTo>
                      <a:pt x="10" y="5"/>
                    </a:lnTo>
                    <a:lnTo>
                      <a:pt x="16" y="2"/>
                    </a:lnTo>
                    <a:lnTo>
                      <a:pt x="10" y="0"/>
                    </a:lnTo>
                    <a:lnTo>
                      <a:pt x="5" y="0"/>
                    </a:lnTo>
                    <a:lnTo>
                      <a:pt x="5" y="2"/>
                    </a:lnTo>
                    <a:lnTo>
                      <a:pt x="5" y="5"/>
                    </a:lnTo>
                    <a:lnTo>
                      <a:pt x="5" y="7"/>
                    </a:lnTo>
                    <a:lnTo>
                      <a:pt x="0" y="10"/>
                    </a:lnTo>
                    <a:lnTo>
                      <a:pt x="0" y="13"/>
                    </a:lnTo>
                    <a:lnTo>
                      <a:pt x="0" y="16"/>
                    </a:lnTo>
                    <a:lnTo>
                      <a:pt x="0" y="19"/>
                    </a:lnTo>
                    <a:lnTo>
                      <a:pt x="5" y="21"/>
                    </a:lnTo>
                    <a:lnTo>
                      <a:pt x="10" y="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3" name="Freeform 281">
                <a:extLst>
                  <a:ext uri="{FF2B5EF4-FFF2-40B4-BE49-F238E27FC236}">
                    <a16:creationId xmlns:a16="http://schemas.microsoft.com/office/drawing/2014/main" id="{825DD204-959D-4047-568B-F6D5F951BA86}"/>
                  </a:ext>
                </a:extLst>
              </p:cNvPr>
              <p:cNvSpPr>
                <a:spLocks/>
              </p:cNvSpPr>
              <p:nvPr/>
            </p:nvSpPr>
            <p:spPr bwMode="auto">
              <a:xfrm>
                <a:off x="4394" y="2883"/>
                <a:ext cx="17" cy="54"/>
              </a:xfrm>
              <a:custGeom>
                <a:avLst/>
                <a:gdLst>
                  <a:gd name="T0" fmla="*/ 3 w 17"/>
                  <a:gd name="T1" fmla="*/ 53 h 54"/>
                  <a:gd name="T2" fmla="*/ 3 w 17"/>
                  <a:gd name="T3" fmla="*/ 53 h 54"/>
                  <a:gd name="T4" fmla="*/ 6 w 17"/>
                  <a:gd name="T5" fmla="*/ 50 h 54"/>
                  <a:gd name="T6" fmla="*/ 6 w 17"/>
                  <a:gd name="T7" fmla="*/ 47 h 54"/>
                  <a:gd name="T8" fmla="*/ 9 w 17"/>
                  <a:gd name="T9" fmla="*/ 44 h 54"/>
                  <a:gd name="T10" fmla="*/ 9 w 17"/>
                  <a:gd name="T11" fmla="*/ 41 h 54"/>
                  <a:gd name="T12" fmla="*/ 12 w 17"/>
                  <a:gd name="T13" fmla="*/ 37 h 54"/>
                  <a:gd name="T14" fmla="*/ 16 w 17"/>
                  <a:gd name="T15" fmla="*/ 33 h 54"/>
                  <a:gd name="T16" fmla="*/ 16 w 17"/>
                  <a:gd name="T17" fmla="*/ 30 h 54"/>
                  <a:gd name="T18" fmla="*/ 16 w 17"/>
                  <a:gd name="T19" fmla="*/ 26 h 54"/>
                  <a:gd name="T20" fmla="*/ 16 w 17"/>
                  <a:gd name="T21" fmla="*/ 23 h 54"/>
                  <a:gd name="T22" fmla="*/ 16 w 17"/>
                  <a:gd name="T23" fmla="*/ 19 h 54"/>
                  <a:gd name="T24" fmla="*/ 16 w 17"/>
                  <a:gd name="T25" fmla="*/ 16 h 54"/>
                  <a:gd name="T26" fmla="*/ 16 w 17"/>
                  <a:gd name="T27" fmla="*/ 13 h 54"/>
                  <a:gd name="T28" fmla="*/ 16 w 17"/>
                  <a:gd name="T29" fmla="*/ 9 h 54"/>
                  <a:gd name="T30" fmla="*/ 16 w 17"/>
                  <a:gd name="T31" fmla="*/ 6 h 54"/>
                  <a:gd name="T32" fmla="*/ 12 w 17"/>
                  <a:gd name="T33" fmla="*/ 3 h 54"/>
                  <a:gd name="T34" fmla="*/ 9 w 17"/>
                  <a:gd name="T35" fmla="*/ 0 h 54"/>
                  <a:gd name="T36" fmla="*/ 3 w 17"/>
                  <a:gd name="T37" fmla="*/ 0 h 54"/>
                  <a:gd name="T38" fmla="*/ 9 w 17"/>
                  <a:gd name="T39" fmla="*/ 3 h 54"/>
                  <a:gd name="T40" fmla="*/ 9 w 17"/>
                  <a:gd name="T41" fmla="*/ 6 h 54"/>
                  <a:gd name="T42" fmla="*/ 12 w 17"/>
                  <a:gd name="T43" fmla="*/ 9 h 54"/>
                  <a:gd name="T44" fmla="*/ 12 w 17"/>
                  <a:gd name="T45" fmla="*/ 13 h 54"/>
                  <a:gd name="T46" fmla="*/ 12 w 17"/>
                  <a:gd name="T47" fmla="*/ 16 h 54"/>
                  <a:gd name="T48" fmla="*/ 12 w 17"/>
                  <a:gd name="T49" fmla="*/ 19 h 54"/>
                  <a:gd name="T50" fmla="*/ 12 w 17"/>
                  <a:gd name="T51" fmla="*/ 23 h 54"/>
                  <a:gd name="T52" fmla="*/ 12 w 17"/>
                  <a:gd name="T53" fmla="*/ 26 h 54"/>
                  <a:gd name="T54" fmla="*/ 12 w 17"/>
                  <a:gd name="T55" fmla="*/ 30 h 54"/>
                  <a:gd name="T56" fmla="*/ 9 w 17"/>
                  <a:gd name="T57" fmla="*/ 33 h 54"/>
                  <a:gd name="T58" fmla="*/ 9 w 17"/>
                  <a:gd name="T59" fmla="*/ 37 h 54"/>
                  <a:gd name="T60" fmla="*/ 6 w 17"/>
                  <a:gd name="T61" fmla="*/ 40 h 54"/>
                  <a:gd name="T62" fmla="*/ 6 w 17"/>
                  <a:gd name="T63" fmla="*/ 43 h 54"/>
                  <a:gd name="T64" fmla="*/ 3 w 17"/>
                  <a:gd name="T65" fmla="*/ 47 h 54"/>
                  <a:gd name="T66" fmla="*/ 3 w 17"/>
                  <a:gd name="T67" fmla="*/ 50 h 54"/>
                  <a:gd name="T68" fmla="*/ 0 w 17"/>
                  <a:gd name="T69" fmla="*/ 53 h 54"/>
                  <a:gd name="T70" fmla="*/ 3 w 17"/>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54">
                    <a:moveTo>
                      <a:pt x="3" y="53"/>
                    </a:moveTo>
                    <a:lnTo>
                      <a:pt x="3" y="53"/>
                    </a:lnTo>
                    <a:lnTo>
                      <a:pt x="6" y="50"/>
                    </a:lnTo>
                    <a:lnTo>
                      <a:pt x="6" y="47"/>
                    </a:lnTo>
                    <a:lnTo>
                      <a:pt x="9" y="44"/>
                    </a:lnTo>
                    <a:lnTo>
                      <a:pt x="9" y="41"/>
                    </a:lnTo>
                    <a:lnTo>
                      <a:pt x="12" y="37"/>
                    </a:lnTo>
                    <a:lnTo>
                      <a:pt x="16" y="33"/>
                    </a:lnTo>
                    <a:lnTo>
                      <a:pt x="16" y="30"/>
                    </a:lnTo>
                    <a:lnTo>
                      <a:pt x="16" y="26"/>
                    </a:lnTo>
                    <a:lnTo>
                      <a:pt x="16" y="23"/>
                    </a:lnTo>
                    <a:lnTo>
                      <a:pt x="16" y="19"/>
                    </a:lnTo>
                    <a:lnTo>
                      <a:pt x="16" y="16"/>
                    </a:lnTo>
                    <a:lnTo>
                      <a:pt x="16" y="13"/>
                    </a:lnTo>
                    <a:lnTo>
                      <a:pt x="16" y="9"/>
                    </a:lnTo>
                    <a:lnTo>
                      <a:pt x="16" y="6"/>
                    </a:lnTo>
                    <a:lnTo>
                      <a:pt x="12" y="3"/>
                    </a:lnTo>
                    <a:lnTo>
                      <a:pt x="9" y="0"/>
                    </a:lnTo>
                    <a:lnTo>
                      <a:pt x="3" y="0"/>
                    </a:lnTo>
                    <a:lnTo>
                      <a:pt x="9" y="3"/>
                    </a:lnTo>
                    <a:lnTo>
                      <a:pt x="9" y="6"/>
                    </a:lnTo>
                    <a:lnTo>
                      <a:pt x="12" y="9"/>
                    </a:lnTo>
                    <a:lnTo>
                      <a:pt x="12" y="13"/>
                    </a:lnTo>
                    <a:lnTo>
                      <a:pt x="12" y="16"/>
                    </a:lnTo>
                    <a:lnTo>
                      <a:pt x="12" y="19"/>
                    </a:lnTo>
                    <a:lnTo>
                      <a:pt x="12" y="23"/>
                    </a:lnTo>
                    <a:lnTo>
                      <a:pt x="12" y="26"/>
                    </a:lnTo>
                    <a:lnTo>
                      <a:pt x="12" y="30"/>
                    </a:lnTo>
                    <a:lnTo>
                      <a:pt x="9" y="33"/>
                    </a:lnTo>
                    <a:lnTo>
                      <a:pt x="9" y="37"/>
                    </a:lnTo>
                    <a:lnTo>
                      <a:pt x="6" y="40"/>
                    </a:lnTo>
                    <a:lnTo>
                      <a:pt x="6" y="43"/>
                    </a:lnTo>
                    <a:lnTo>
                      <a:pt x="3" y="47"/>
                    </a:lnTo>
                    <a:lnTo>
                      <a:pt x="3" y="50"/>
                    </a:lnTo>
                    <a:lnTo>
                      <a:pt x="0" y="53"/>
                    </a:lnTo>
                    <a:lnTo>
                      <a:pt x="3" y="53"/>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4" name="Freeform 282">
                <a:extLst>
                  <a:ext uri="{FF2B5EF4-FFF2-40B4-BE49-F238E27FC236}">
                    <a16:creationId xmlns:a16="http://schemas.microsoft.com/office/drawing/2014/main" id="{57FF41C6-BBE7-8162-BD88-C9C9E4BBC08B}"/>
                  </a:ext>
                </a:extLst>
              </p:cNvPr>
              <p:cNvSpPr>
                <a:spLocks/>
              </p:cNvSpPr>
              <p:nvPr/>
            </p:nvSpPr>
            <p:spPr bwMode="auto">
              <a:xfrm>
                <a:off x="4391" y="2936"/>
                <a:ext cx="17" cy="61"/>
              </a:xfrm>
              <a:custGeom>
                <a:avLst/>
                <a:gdLst>
                  <a:gd name="T0" fmla="*/ 8 w 17"/>
                  <a:gd name="T1" fmla="*/ 60 h 61"/>
                  <a:gd name="T2" fmla="*/ 8 w 17"/>
                  <a:gd name="T3" fmla="*/ 60 h 61"/>
                  <a:gd name="T4" fmla="*/ 8 w 17"/>
                  <a:gd name="T5" fmla="*/ 57 h 61"/>
                  <a:gd name="T6" fmla="*/ 12 w 17"/>
                  <a:gd name="T7" fmla="*/ 53 h 61"/>
                  <a:gd name="T8" fmla="*/ 12 w 17"/>
                  <a:gd name="T9" fmla="*/ 49 h 61"/>
                  <a:gd name="T10" fmla="*/ 12 w 17"/>
                  <a:gd name="T11" fmla="*/ 45 h 61"/>
                  <a:gd name="T12" fmla="*/ 12 w 17"/>
                  <a:gd name="T13" fmla="*/ 41 h 61"/>
                  <a:gd name="T14" fmla="*/ 12 w 17"/>
                  <a:gd name="T15" fmla="*/ 38 h 61"/>
                  <a:gd name="T16" fmla="*/ 12 w 17"/>
                  <a:gd name="T17" fmla="*/ 34 h 61"/>
                  <a:gd name="T18" fmla="*/ 12 w 17"/>
                  <a:gd name="T19" fmla="*/ 30 h 61"/>
                  <a:gd name="T20" fmla="*/ 8 w 17"/>
                  <a:gd name="T21" fmla="*/ 26 h 61"/>
                  <a:gd name="T22" fmla="*/ 8 w 17"/>
                  <a:gd name="T23" fmla="*/ 23 h 61"/>
                  <a:gd name="T24" fmla="*/ 8 w 17"/>
                  <a:gd name="T25" fmla="*/ 19 h 61"/>
                  <a:gd name="T26" fmla="*/ 8 w 17"/>
                  <a:gd name="T27" fmla="*/ 15 h 61"/>
                  <a:gd name="T28" fmla="*/ 8 w 17"/>
                  <a:gd name="T29" fmla="*/ 11 h 61"/>
                  <a:gd name="T30" fmla="*/ 12 w 17"/>
                  <a:gd name="T31" fmla="*/ 7 h 61"/>
                  <a:gd name="T32" fmla="*/ 12 w 17"/>
                  <a:gd name="T33" fmla="*/ 4 h 61"/>
                  <a:gd name="T34" fmla="*/ 16 w 17"/>
                  <a:gd name="T35" fmla="*/ 0 h 61"/>
                  <a:gd name="T36" fmla="*/ 12 w 17"/>
                  <a:gd name="T37" fmla="*/ 0 h 61"/>
                  <a:gd name="T38" fmla="*/ 8 w 17"/>
                  <a:gd name="T39" fmla="*/ 4 h 61"/>
                  <a:gd name="T40" fmla="*/ 8 w 17"/>
                  <a:gd name="T41" fmla="*/ 7 h 61"/>
                  <a:gd name="T42" fmla="*/ 4 w 17"/>
                  <a:gd name="T43" fmla="*/ 11 h 61"/>
                  <a:gd name="T44" fmla="*/ 4 w 17"/>
                  <a:gd name="T45" fmla="*/ 15 h 61"/>
                  <a:gd name="T46" fmla="*/ 4 w 17"/>
                  <a:gd name="T47" fmla="*/ 19 h 61"/>
                  <a:gd name="T48" fmla="*/ 4 w 17"/>
                  <a:gd name="T49" fmla="*/ 23 h 61"/>
                  <a:gd name="T50" fmla="*/ 4 w 17"/>
                  <a:gd name="T51" fmla="*/ 26 h 61"/>
                  <a:gd name="T52" fmla="*/ 8 w 17"/>
                  <a:gd name="T53" fmla="*/ 30 h 61"/>
                  <a:gd name="T54" fmla="*/ 8 w 17"/>
                  <a:gd name="T55" fmla="*/ 34 h 61"/>
                  <a:gd name="T56" fmla="*/ 8 w 17"/>
                  <a:gd name="T57" fmla="*/ 38 h 61"/>
                  <a:gd name="T58" fmla="*/ 8 w 17"/>
                  <a:gd name="T59" fmla="*/ 41 h 61"/>
                  <a:gd name="T60" fmla="*/ 8 w 17"/>
                  <a:gd name="T61" fmla="*/ 45 h 61"/>
                  <a:gd name="T62" fmla="*/ 8 w 17"/>
                  <a:gd name="T63" fmla="*/ 49 h 61"/>
                  <a:gd name="T64" fmla="*/ 8 w 17"/>
                  <a:gd name="T65" fmla="*/ 53 h 61"/>
                  <a:gd name="T66" fmla="*/ 4 w 17"/>
                  <a:gd name="T67" fmla="*/ 56 h 61"/>
                  <a:gd name="T68" fmla="*/ 0 w 17"/>
                  <a:gd name="T69" fmla="*/ 60 h 61"/>
                  <a:gd name="T70" fmla="*/ 8 w 17"/>
                  <a:gd name="T71" fmla="*/ 6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61">
                    <a:moveTo>
                      <a:pt x="8" y="60"/>
                    </a:moveTo>
                    <a:lnTo>
                      <a:pt x="8" y="60"/>
                    </a:lnTo>
                    <a:lnTo>
                      <a:pt x="8" y="57"/>
                    </a:lnTo>
                    <a:lnTo>
                      <a:pt x="12" y="53"/>
                    </a:lnTo>
                    <a:lnTo>
                      <a:pt x="12" y="49"/>
                    </a:lnTo>
                    <a:lnTo>
                      <a:pt x="12" y="45"/>
                    </a:lnTo>
                    <a:lnTo>
                      <a:pt x="12" y="41"/>
                    </a:lnTo>
                    <a:lnTo>
                      <a:pt x="12" y="38"/>
                    </a:lnTo>
                    <a:lnTo>
                      <a:pt x="12" y="34"/>
                    </a:lnTo>
                    <a:lnTo>
                      <a:pt x="12" y="30"/>
                    </a:lnTo>
                    <a:lnTo>
                      <a:pt x="8" y="26"/>
                    </a:lnTo>
                    <a:lnTo>
                      <a:pt x="8" y="23"/>
                    </a:lnTo>
                    <a:lnTo>
                      <a:pt x="8" y="19"/>
                    </a:lnTo>
                    <a:lnTo>
                      <a:pt x="8" y="15"/>
                    </a:lnTo>
                    <a:lnTo>
                      <a:pt x="8" y="11"/>
                    </a:lnTo>
                    <a:lnTo>
                      <a:pt x="12" y="7"/>
                    </a:lnTo>
                    <a:lnTo>
                      <a:pt x="12" y="4"/>
                    </a:lnTo>
                    <a:lnTo>
                      <a:pt x="16" y="0"/>
                    </a:lnTo>
                    <a:lnTo>
                      <a:pt x="12" y="0"/>
                    </a:lnTo>
                    <a:lnTo>
                      <a:pt x="8" y="4"/>
                    </a:lnTo>
                    <a:lnTo>
                      <a:pt x="8" y="7"/>
                    </a:lnTo>
                    <a:lnTo>
                      <a:pt x="4" y="11"/>
                    </a:lnTo>
                    <a:lnTo>
                      <a:pt x="4" y="15"/>
                    </a:lnTo>
                    <a:lnTo>
                      <a:pt x="4" y="19"/>
                    </a:lnTo>
                    <a:lnTo>
                      <a:pt x="4" y="23"/>
                    </a:lnTo>
                    <a:lnTo>
                      <a:pt x="4" y="26"/>
                    </a:lnTo>
                    <a:lnTo>
                      <a:pt x="8" y="30"/>
                    </a:lnTo>
                    <a:lnTo>
                      <a:pt x="8" y="34"/>
                    </a:lnTo>
                    <a:lnTo>
                      <a:pt x="8" y="38"/>
                    </a:lnTo>
                    <a:lnTo>
                      <a:pt x="8" y="41"/>
                    </a:lnTo>
                    <a:lnTo>
                      <a:pt x="8" y="45"/>
                    </a:lnTo>
                    <a:lnTo>
                      <a:pt x="8" y="49"/>
                    </a:lnTo>
                    <a:lnTo>
                      <a:pt x="8" y="53"/>
                    </a:lnTo>
                    <a:lnTo>
                      <a:pt x="4" y="56"/>
                    </a:lnTo>
                    <a:lnTo>
                      <a:pt x="0" y="60"/>
                    </a:lnTo>
                    <a:lnTo>
                      <a:pt x="8" y="60"/>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5" name="Freeform 283">
                <a:extLst>
                  <a:ext uri="{FF2B5EF4-FFF2-40B4-BE49-F238E27FC236}">
                    <a16:creationId xmlns:a16="http://schemas.microsoft.com/office/drawing/2014/main" id="{9B32B388-B44F-CA85-D632-DBCD29818D61}"/>
                  </a:ext>
                </a:extLst>
              </p:cNvPr>
              <p:cNvSpPr>
                <a:spLocks/>
              </p:cNvSpPr>
              <p:nvPr/>
            </p:nvSpPr>
            <p:spPr bwMode="auto">
              <a:xfrm>
                <a:off x="4390" y="2996"/>
                <a:ext cx="17" cy="17"/>
              </a:xfrm>
              <a:custGeom>
                <a:avLst/>
                <a:gdLst>
                  <a:gd name="T0" fmla="*/ 0 w 17"/>
                  <a:gd name="T1" fmla="*/ 16 h 17"/>
                  <a:gd name="T2" fmla="*/ 5 w 17"/>
                  <a:gd name="T3" fmla="*/ 16 h 17"/>
                  <a:gd name="T4" fmla="*/ 10 w 17"/>
                  <a:gd name="T5" fmla="*/ 13 h 17"/>
                  <a:gd name="T6" fmla="*/ 10 w 17"/>
                  <a:gd name="T7" fmla="*/ 11 h 17"/>
                  <a:gd name="T8" fmla="*/ 10 w 17"/>
                  <a:gd name="T9" fmla="*/ 6 h 17"/>
                  <a:gd name="T10" fmla="*/ 16 w 17"/>
                  <a:gd name="T11" fmla="*/ 4 h 17"/>
                  <a:gd name="T12" fmla="*/ 16 w 17"/>
                  <a:gd name="T13" fmla="*/ 2 h 17"/>
                  <a:gd name="T14" fmla="*/ 16 w 17"/>
                  <a:gd name="T15" fmla="*/ 0 h 17"/>
                  <a:gd name="T16" fmla="*/ 5 w 17"/>
                  <a:gd name="T17" fmla="*/ 0 h 17"/>
                  <a:gd name="T18" fmla="*/ 5 w 17"/>
                  <a:gd name="T19" fmla="*/ 2 h 17"/>
                  <a:gd name="T20" fmla="*/ 5 w 17"/>
                  <a:gd name="T21" fmla="*/ 6 h 17"/>
                  <a:gd name="T22" fmla="*/ 5 w 17"/>
                  <a:gd name="T23" fmla="*/ 9 h 17"/>
                  <a:gd name="T24" fmla="*/ 0 w 17"/>
                  <a:gd name="T25" fmla="*/ 11 h 17"/>
                  <a:gd name="T26" fmla="*/ 0 w 17"/>
                  <a:gd name="T27" fmla="*/ 13 h 17"/>
                  <a:gd name="T28" fmla="*/ 5 w 17"/>
                  <a:gd name="T29" fmla="*/ 16 h 17"/>
                  <a:gd name="T30" fmla="*/ 0 w 17"/>
                  <a:gd name="T31" fmla="*/ 1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17">
                    <a:moveTo>
                      <a:pt x="0" y="16"/>
                    </a:moveTo>
                    <a:lnTo>
                      <a:pt x="5" y="16"/>
                    </a:lnTo>
                    <a:lnTo>
                      <a:pt x="10" y="13"/>
                    </a:lnTo>
                    <a:lnTo>
                      <a:pt x="10" y="11"/>
                    </a:lnTo>
                    <a:lnTo>
                      <a:pt x="10" y="6"/>
                    </a:lnTo>
                    <a:lnTo>
                      <a:pt x="16" y="4"/>
                    </a:lnTo>
                    <a:lnTo>
                      <a:pt x="16" y="2"/>
                    </a:lnTo>
                    <a:lnTo>
                      <a:pt x="16" y="0"/>
                    </a:lnTo>
                    <a:lnTo>
                      <a:pt x="5" y="0"/>
                    </a:lnTo>
                    <a:lnTo>
                      <a:pt x="5" y="2"/>
                    </a:lnTo>
                    <a:lnTo>
                      <a:pt x="5" y="6"/>
                    </a:lnTo>
                    <a:lnTo>
                      <a:pt x="5" y="9"/>
                    </a:lnTo>
                    <a:lnTo>
                      <a:pt x="0" y="11"/>
                    </a:lnTo>
                    <a:lnTo>
                      <a:pt x="0" y="13"/>
                    </a:lnTo>
                    <a:lnTo>
                      <a:pt x="5" y="16"/>
                    </a:lnTo>
                    <a:lnTo>
                      <a:pt x="0" y="1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6" name="Freeform 284">
                <a:extLst>
                  <a:ext uri="{FF2B5EF4-FFF2-40B4-BE49-F238E27FC236}">
                    <a16:creationId xmlns:a16="http://schemas.microsoft.com/office/drawing/2014/main" id="{4A3AA874-0609-CD72-F068-A7E36A61464C}"/>
                  </a:ext>
                </a:extLst>
              </p:cNvPr>
              <p:cNvSpPr>
                <a:spLocks/>
              </p:cNvSpPr>
              <p:nvPr/>
            </p:nvSpPr>
            <p:spPr bwMode="auto">
              <a:xfrm>
                <a:off x="4338" y="2888"/>
                <a:ext cx="58" cy="138"/>
              </a:xfrm>
              <a:custGeom>
                <a:avLst/>
                <a:gdLst>
                  <a:gd name="T0" fmla="*/ 1 w 58"/>
                  <a:gd name="T1" fmla="*/ 4 h 138"/>
                  <a:gd name="T2" fmla="*/ 1 w 58"/>
                  <a:gd name="T3" fmla="*/ 12 h 138"/>
                  <a:gd name="T4" fmla="*/ 1 w 58"/>
                  <a:gd name="T5" fmla="*/ 17 h 138"/>
                  <a:gd name="T6" fmla="*/ 1 w 58"/>
                  <a:gd name="T7" fmla="*/ 24 h 138"/>
                  <a:gd name="T8" fmla="*/ 3 w 58"/>
                  <a:gd name="T9" fmla="*/ 28 h 138"/>
                  <a:gd name="T10" fmla="*/ 2 w 58"/>
                  <a:gd name="T11" fmla="*/ 33 h 138"/>
                  <a:gd name="T12" fmla="*/ 3 w 58"/>
                  <a:gd name="T13" fmla="*/ 38 h 138"/>
                  <a:gd name="T14" fmla="*/ 5 w 58"/>
                  <a:gd name="T15" fmla="*/ 43 h 138"/>
                  <a:gd name="T16" fmla="*/ 4 w 58"/>
                  <a:gd name="T17" fmla="*/ 48 h 138"/>
                  <a:gd name="T18" fmla="*/ 6 w 58"/>
                  <a:gd name="T19" fmla="*/ 54 h 138"/>
                  <a:gd name="T20" fmla="*/ 6 w 58"/>
                  <a:gd name="T21" fmla="*/ 58 h 138"/>
                  <a:gd name="T22" fmla="*/ 5 w 58"/>
                  <a:gd name="T23" fmla="*/ 64 h 138"/>
                  <a:gd name="T24" fmla="*/ 7 w 58"/>
                  <a:gd name="T25" fmla="*/ 69 h 138"/>
                  <a:gd name="T26" fmla="*/ 5 w 58"/>
                  <a:gd name="T27" fmla="*/ 74 h 138"/>
                  <a:gd name="T28" fmla="*/ 6 w 58"/>
                  <a:gd name="T29" fmla="*/ 79 h 138"/>
                  <a:gd name="T30" fmla="*/ 7 w 58"/>
                  <a:gd name="T31" fmla="*/ 83 h 138"/>
                  <a:gd name="T32" fmla="*/ 6 w 58"/>
                  <a:gd name="T33" fmla="*/ 88 h 138"/>
                  <a:gd name="T34" fmla="*/ 7 w 58"/>
                  <a:gd name="T35" fmla="*/ 93 h 138"/>
                  <a:gd name="T36" fmla="*/ 7 w 58"/>
                  <a:gd name="T37" fmla="*/ 99 h 138"/>
                  <a:gd name="T38" fmla="*/ 6 w 58"/>
                  <a:gd name="T39" fmla="*/ 104 h 138"/>
                  <a:gd name="T40" fmla="*/ 8 w 58"/>
                  <a:gd name="T41" fmla="*/ 109 h 138"/>
                  <a:gd name="T42" fmla="*/ 7 w 58"/>
                  <a:gd name="T43" fmla="*/ 114 h 138"/>
                  <a:gd name="T44" fmla="*/ 13 w 58"/>
                  <a:gd name="T45" fmla="*/ 129 h 138"/>
                  <a:gd name="T46" fmla="*/ 22 w 58"/>
                  <a:gd name="T47" fmla="*/ 135 h 138"/>
                  <a:gd name="T48" fmla="*/ 28 w 58"/>
                  <a:gd name="T49" fmla="*/ 135 h 138"/>
                  <a:gd name="T50" fmla="*/ 41 w 58"/>
                  <a:gd name="T51" fmla="*/ 125 h 138"/>
                  <a:gd name="T52" fmla="*/ 45 w 58"/>
                  <a:gd name="T53" fmla="*/ 111 h 138"/>
                  <a:gd name="T54" fmla="*/ 45 w 58"/>
                  <a:gd name="T55" fmla="*/ 105 h 138"/>
                  <a:gd name="T56" fmla="*/ 47 w 58"/>
                  <a:gd name="T57" fmla="*/ 100 h 138"/>
                  <a:gd name="T58" fmla="*/ 45 w 58"/>
                  <a:gd name="T59" fmla="*/ 95 h 138"/>
                  <a:gd name="T60" fmla="*/ 47 w 58"/>
                  <a:gd name="T61" fmla="*/ 91 h 138"/>
                  <a:gd name="T62" fmla="*/ 48 w 58"/>
                  <a:gd name="T63" fmla="*/ 86 h 138"/>
                  <a:gd name="T64" fmla="*/ 48 w 58"/>
                  <a:gd name="T65" fmla="*/ 81 h 138"/>
                  <a:gd name="T66" fmla="*/ 49 w 58"/>
                  <a:gd name="T67" fmla="*/ 76 h 138"/>
                  <a:gd name="T68" fmla="*/ 50 w 58"/>
                  <a:gd name="T69" fmla="*/ 71 h 138"/>
                  <a:gd name="T70" fmla="*/ 51 w 58"/>
                  <a:gd name="T71" fmla="*/ 66 h 138"/>
                  <a:gd name="T72" fmla="*/ 49 w 58"/>
                  <a:gd name="T73" fmla="*/ 61 h 138"/>
                  <a:gd name="T74" fmla="*/ 51 w 58"/>
                  <a:gd name="T75" fmla="*/ 56 h 138"/>
                  <a:gd name="T76" fmla="*/ 52 w 58"/>
                  <a:gd name="T77" fmla="*/ 51 h 138"/>
                  <a:gd name="T78" fmla="*/ 51 w 58"/>
                  <a:gd name="T79" fmla="*/ 47 h 138"/>
                  <a:gd name="T80" fmla="*/ 53 w 58"/>
                  <a:gd name="T81" fmla="*/ 43 h 138"/>
                  <a:gd name="T82" fmla="*/ 53 w 58"/>
                  <a:gd name="T83" fmla="*/ 38 h 138"/>
                  <a:gd name="T84" fmla="*/ 52 w 58"/>
                  <a:gd name="T85" fmla="*/ 32 h 138"/>
                  <a:gd name="T86" fmla="*/ 54 w 58"/>
                  <a:gd name="T87" fmla="*/ 27 h 138"/>
                  <a:gd name="T88" fmla="*/ 53 w 58"/>
                  <a:gd name="T89" fmla="*/ 22 h 138"/>
                  <a:gd name="T90" fmla="*/ 53 w 58"/>
                  <a:gd name="T91" fmla="*/ 18 h 138"/>
                  <a:gd name="T92" fmla="*/ 56 w 58"/>
                  <a:gd name="T93" fmla="*/ 14 h 138"/>
                  <a:gd name="T94" fmla="*/ 57 w 58"/>
                  <a:gd name="T95" fmla="*/ 7 h 138"/>
                  <a:gd name="T96" fmla="*/ 55 w 58"/>
                  <a:gd name="T97" fmla="*/ 2 h 138"/>
                  <a:gd name="T98" fmla="*/ 41 w 58"/>
                  <a:gd name="T99" fmla="*/ 20 h 138"/>
                  <a:gd name="T100" fmla="*/ 21 w 58"/>
                  <a:gd name="T101" fmla="*/ 21 h 138"/>
                  <a:gd name="T102" fmla="*/ 5 w 58"/>
                  <a:gd name="T103" fmla="*/ 5 h 1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8" h="138">
                    <a:moveTo>
                      <a:pt x="3" y="0"/>
                    </a:moveTo>
                    <a:lnTo>
                      <a:pt x="3" y="0"/>
                    </a:lnTo>
                    <a:lnTo>
                      <a:pt x="2" y="1"/>
                    </a:lnTo>
                    <a:lnTo>
                      <a:pt x="2" y="2"/>
                    </a:lnTo>
                    <a:lnTo>
                      <a:pt x="1" y="4"/>
                    </a:lnTo>
                    <a:lnTo>
                      <a:pt x="1" y="5"/>
                    </a:lnTo>
                    <a:lnTo>
                      <a:pt x="0" y="6"/>
                    </a:lnTo>
                    <a:lnTo>
                      <a:pt x="0" y="8"/>
                    </a:lnTo>
                    <a:lnTo>
                      <a:pt x="0" y="11"/>
                    </a:lnTo>
                    <a:lnTo>
                      <a:pt x="1" y="12"/>
                    </a:lnTo>
                    <a:lnTo>
                      <a:pt x="1" y="13"/>
                    </a:lnTo>
                    <a:lnTo>
                      <a:pt x="1" y="14"/>
                    </a:lnTo>
                    <a:lnTo>
                      <a:pt x="1" y="15"/>
                    </a:lnTo>
                    <a:lnTo>
                      <a:pt x="1" y="16"/>
                    </a:lnTo>
                    <a:lnTo>
                      <a:pt x="1" y="17"/>
                    </a:lnTo>
                    <a:lnTo>
                      <a:pt x="1" y="18"/>
                    </a:lnTo>
                    <a:lnTo>
                      <a:pt x="0" y="20"/>
                    </a:lnTo>
                    <a:lnTo>
                      <a:pt x="0" y="22"/>
                    </a:lnTo>
                    <a:lnTo>
                      <a:pt x="0" y="23"/>
                    </a:lnTo>
                    <a:lnTo>
                      <a:pt x="1" y="24"/>
                    </a:lnTo>
                    <a:lnTo>
                      <a:pt x="1" y="25"/>
                    </a:lnTo>
                    <a:lnTo>
                      <a:pt x="2" y="25"/>
                    </a:lnTo>
                    <a:lnTo>
                      <a:pt x="2" y="26"/>
                    </a:lnTo>
                    <a:lnTo>
                      <a:pt x="3" y="27"/>
                    </a:lnTo>
                    <a:lnTo>
                      <a:pt x="3" y="28"/>
                    </a:lnTo>
                    <a:lnTo>
                      <a:pt x="3" y="29"/>
                    </a:lnTo>
                    <a:lnTo>
                      <a:pt x="3" y="30"/>
                    </a:lnTo>
                    <a:lnTo>
                      <a:pt x="3" y="32"/>
                    </a:lnTo>
                    <a:lnTo>
                      <a:pt x="2" y="32"/>
                    </a:lnTo>
                    <a:lnTo>
                      <a:pt x="2" y="33"/>
                    </a:lnTo>
                    <a:lnTo>
                      <a:pt x="1" y="34"/>
                    </a:lnTo>
                    <a:lnTo>
                      <a:pt x="1" y="36"/>
                    </a:lnTo>
                    <a:lnTo>
                      <a:pt x="2" y="36"/>
                    </a:lnTo>
                    <a:lnTo>
                      <a:pt x="2" y="38"/>
                    </a:lnTo>
                    <a:lnTo>
                      <a:pt x="3" y="38"/>
                    </a:lnTo>
                    <a:lnTo>
                      <a:pt x="3" y="39"/>
                    </a:lnTo>
                    <a:lnTo>
                      <a:pt x="4" y="40"/>
                    </a:lnTo>
                    <a:lnTo>
                      <a:pt x="4" y="41"/>
                    </a:lnTo>
                    <a:lnTo>
                      <a:pt x="5" y="42"/>
                    </a:lnTo>
                    <a:lnTo>
                      <a:pt x="5" y="43"/>
                    </a:lnTo>
                    <a:lnTo>
                      <a:pt x="5" y="44"/>
                    </a:lnTo>
                    <a:lnTo>
                      <a:pt x="5" y="45"/>
                    </a:lnTo>
                    <a:lnTo>
                      <a:pt x="5" y="46"/>
                    </a:lnTo>
                    <a:lnTo>
                      <a:pt x="4" y="47"/>
                    </a:lnTo>
                    <a:lnTo>
                      <a:pt x="4" y="48"/>
                    </a:lnTo>
                    <a:lnTo>
                      <a:pt x="4" y="50"/>
                    </a:lnTo>
                    <a:lnTo>
                      <a:pt x="4" y="51"/>
                    </a:lnTo>
                    <a:lnTo>
                      <a:pt x="5" y="52"/>
                    </a:lnTo>
                    <a:lnTo>
                      <a:pt x="6" y="53"/>
                    </a:lnTo>
                    <a:lnTo>
                      <a:pt x="6" y="54"/>
                    </a:lnTo>
                    <a:lnTo>
                      <a:pt x="7" y="55"/>
                    </a:lnTo>
                    <a:lnTo>
                      <a:pt x="7" y="56"/>
                    </a:lnTo>
                    <a:lnTo>
                      <a:pt x="7" y="57"/>
                    </a:lnTo>
                    <a:lnTo>
                      <a:pt x="7" y="58"/>
                    </a:lnTo>
                    <a:lnTo>
                      <a:pt x="6" y="58"/>
                    </a:lnTo>
                    <a:lnTo>
                      <a:pt x="6" y="59"/>
                    </a:lnTo>
                    <a:lnTo>
                      <a:pt x="5" y="60"/>
                    </a:lnTo>
                    <a:lnTo>
                      <a:pt x="5" y="61"/>
                    </a:lnTo>
                    <a:lnTo>
                      <a:pt x="5" y="63"/>
                    </a:lnTo>
                    <a:lnTo>
                      <a:pt x="5" y="64"/>
                    </a:lnTo>
                    <a:lnTo>
                      <a:pt x="5" y="65"/>
                    </a:lnTo>
                    <a:lnTo>
                      <a:pt x="6" y="66"/>
                    </a:lnTo>
                    <a:lnTo>
                      <a:pt x="7" y="67"/>
                    </a:lnTo>
                    <a:lnTo>
                      <a:pt x="7" y="68"/>
                    </a:lnTo>
                    <a:lnTo>
                      <a:pt x="7" y="69"/>
                    </a:lnTo>
                    <a:lnTo>
                      <a:pt x="7" y="70"/>
                    </a:lnTo>
                    <a:lnTo>
                      <a:pt x="7" y="71"/>
                    </a:lnTo>
                    <a:lnTo>
                      <a:pt x="7" y="72"/>
                    </a:lnTo>
                    <a:lnTo>
                      <a:pt x="6" y="73"/>
                    </a:lnTo>
                    <a:lnTo>
                      <a:pt x="5" y="74"/>
                    </a:lnTo>
                    <a:lnTo>
                      <a:pt x="5" y="75"/>
                    </a:lnTo>
                    <a:lnTo>
                      <a:pt x="5" y="76"/>
                    </a:lnTo>
                    <a:lnTo>
                      <a:pt x="5" y="77"/>
                    </a:lnTo>
                    <a:lnTo>
                      <a:pt x="6" y="78"/>
                    </a:lnTo>
                    <a:lnTo>
                      <a:pt x="6" y="79"/>
                    </a:lnTo>
                    <a:lnTo>
                      <a:pt x="7" y="79"/>
                    </a:lnTo>
                    <a:lnTo>
                      <a:pt x="7" y="80"/>
                    </a:lnTo>
                    <a:lnTo>
                      <a:pt x="7" y="81"/>
                    </a:lnTo>
                    <a:lnTo>
                      <a:pt x="7" y="82"/>
                    </a:lnTo>
                    <a:lnTo>
                      <a:pt x="7" y="83"/>
                    </a:lnTo>
                    <a:lnTo>
                      <a:pt x="7" y="84"/>
                    </a:lnTo>
                    <a:lnTo>
                      <a:pt x="7" y="85"/>
                    </a:lnTo>
                    <a:lnTo>
                      <a:pt x="7" y="86"/>
                    </a:lnTo>
                    <a:lnTo>
                      <a:pt x="6" y="87"/>
                    </a:lnTo>
                    <a:lnTo>
                      <a:pt x="6" y="88"/>
                    </a:lnTo>
                    <a:lnTo>
                      <a:pt x="5" y="89"/>
                    </a:lnTo>
                    <a:lnTo>
                      <a:pt x="5" y="90"/>
                    </a:lnTo>
                    <a:lnTo>
                      <a:pt x="6" y="91"/>
                    </a:lnTo>
                    <a:lnTo>
                      <a:pt x="6" y="92"/>
                    </a:lnTo>
                    <a:lnTo>
                      <a:pt x="7" y="93"/>
                    </a:lnTo>
                    <a:lnTo>
                      <a:pt x="7" y="94"/>
                    </a:lnTo>
                    <a:lnTo>
                      <a:pt x="8" y="95"/>
                    </a:lnTo>
                    <a:lnTo>
                      <a:pt x="8" y="97"/>
                    </a:lnTo>
                    <a:lnTo>
                      <a:pt x="8" y="98"/>
                    </a:lnTo>
                    <a:lnTo>
                      <a:pt x="7" y="99"/>
                    </a:lnTo>
                    <a:lnTo>
                      <a:pt x="7" y="100"/>
                    </a:lnTo>
                    <a:lnTo>
                      <a:pt x="7" y="101"/>
                    </a:lnTo>
                    <a:lnTo>
                      <a:pt x="6" y="102"/>
                    </a:lnTo>
                    <a:lnTo>
                      <a:pt x="6" y="103"/>
                    </a:lnTo>
                    <a:lnTo>
                      <a:pt x="6" y="104"/>
                    </a:lnTo>
                    <a:lnTo>
                      <a:pt x="6" y="105"/>
                    </a:lnTo>
                    <a:lnTo>
                      <a:pt x="7" y="106"/>
                    </a:lnTo>
                    <a:lnTo>
                      <a:pt x="7" y="107"/>
                    </a:lnTo>
                    <a:lnTo>
                      <a:pt x="8" y="108"/>
                    </a:lnTo>
                    <a:lnTo>
                      <a:pt x="8" y="109"/>
                    </a:lnTo>
                    <a:lnTo>
                      <a:pt x="8" y="110"/>
                    </a:lnTo>
                    <a:lnTo>
                      <a:pt x="8" y="111"/>
                    </a:lnTo>
                    <a:lnTo>
                      <a:pt x="8" y="112"/>
                    </a:lnTo>
                    <a:lnTo>
                      <a:pt x="8" y="113"/>
                    </a:lnTo>
                    <a:lnTo>
                      <a:pt x="7" y="114"/>
                    </a:lnTo>
                    <a:lnTo>
                      <a:pt x="6" y="118"/>
                    </a:lnTo>
                    <a:lnTo>
                      <a:pt x="7" y="121"/>
                    </a:lnTo>
                    <a:lnTo>
                      <a:pt x="8" y="124"/>
                    </a:lnTo>
                    <a:lnTo>
                      <a:pt x="10" y="127"/>
                    </a:lnTo>
                    <a:lnTo>
                      <a:pt x="13" y="129"/>
                    </a:lnTo>
                    <a:lnTo>
                      <a:pt x="15" y="131"/>
                    </a:lnTo>
                    <a:lnTo>
                      <a:pt x="18" y="134"/>
                    </a:lnTo>
                    <a:lnTo>
                      <a:pt x="21" y="137"/>
                    </a:lnTo>
                    <a:lnTo>
                      <a:pt x="21" y="136"/>
                    </a:lnTo>
                    <a:lnTo>
                      <a:pt x="22" y="135"/>
                    </a:lnTo>
                    <a:lnTo>
                      <a:pt x="23" y="135"/>
                    </a:lnTo>
                    <a:lnTo>
                      <a:pt x="25" y="135"/>
                    </a:lnTo>
                    <a:lnTo>
                      <a:pt x="26" y="135"/>
                    </a:lnTo>
                    <a:lnTo>
                      <a:pt x="27" y="135"/>
                    </a:lnTo>
                    <a:lnTo>
                      <a:pt x="28" y="135"/>
                    </a:lnTo>
                    <a:lnTo>
                      <a:pt x="29" y="136"/>
                    </a:lnTo>
                    <a:lnTo>
                      <a:pt x="32" y="133"/>
                    </a:lnTo>
                    <a:lnTo>
                      <a:pt x="35" y="131"/>
                    </a:lnTo>
                    <a:lnTo>
                      <a:pt x="38" y="128"/>
                    </a:lnTo>
                    <a:lnTo>
                      <a:pt x="41" y="125"/>
                    </a:lnTo>
                    <a:lnTo>
                      <a:pt x="44" y="123"/>
                    </a:lnTo>
                    <a:lnTo>
                      <a:pt x="46" y="119"/>
                    </a:lnTo>
                    <a:lnTo>
                      <a:pt x="46" y="115"/>
                    </a:lnTo>
                    <a:lnTo>
                      <a:pt x="46" y="111"/>
                    </a:lnTo>
                    <a:lnTo>
                      <a:pt x="45" y="111"/>
                    </a:lnTo>
                    <a:lnTo>
                      <a:pt x="45" y="109"/>
                    </a:lnTo>
                    <a:lnTo>
                      <a:pt x="45" y="108"/>
                    </a:lnTo>
                    <a:lnTo>
                      <a:pt x="45" y="107"/>
                    </a:lnTo>
                    <a:lnTo>
                      <a:pt x="45" y="106"/>
                    </a:lnTo>
                    <a:lnTo>
                      <a:pt x="45" y="105"/>
                    </a:lnTo>
                    <a:lnTo>
                      <a:pt x="46" y="105"/>
                    </a:lnTo>
                    <a:lnTo>
                      <a:pt x="47" y="103"/>
                    </a:lnTo>
                    <a:lnTo>
                      <a:pt x="47" y="102"/>
                    </a:lnTo>
                    <a:lnTo>
                      <a:pt x="47" y="101"/>
                    </a:lnTo>
                    <a:lnTo>
                      <a:pt x="47" y="100"/>
                    </a:lnTo>
                    <a:lnTo>
                      <a:pt x="47" y="99"/>
                    </a:lnTo>
                    <a:lnTo>
                      <a:pt x="47" y="98"/>
                    </a:lnTo>
                    <a:lnTo>
                      <a:pt x="46" y="97"/>
                    </a:lnTo>
                    <a:lnTo>
                      <a:pt x="46" y="96"/>
                    </a:lnTo>
                    <a:lnTo>
                      <a:pt x="45" y="95"/>
                    </a:lnTo>
                    <a:lnTo>
                      <a:pt x="45" y="94"/>
                    </a:lnTo>
                    <a:lnTo>
                      <a:pt x="46" y="93"/>
                    </a:lnTo>
                    <a:lnTo>
                      <a:pt x="46" y="92"/>
                    </a:lnTo>
                    <a:lnTo>
                      <a:pt x="46" y="91"/>
                    </a:lnTo>
                    <a:lnTo>
                      <a:pt x="47" y="91"/>
                    </a:lnTo>
                    <a:lnTo>
                      <a:pt x="47" y="90"/>
                    </a:lnTo>
                    <a:lnTo>
                      <a:pt x="48" y="89"/>
                    </a:lnTo>
                    <a:lnTo>
                      <a:pt x="48" y="88"/>
                    </a:lnTo>
                    <a:lnTo>
                      <a:pt x="48" y="87"/>
                    </a:lnTo>
                    <a:lnTo>
                      <a:pt x="48" y="86"/>
                    </a:lnTo>
                    <a:lnTo>
                      <a:pt x="47" y="85"/>
                    </a:lnTo>
                    <a:lnTo>
                      <a:pt x="47" y="84"/>
                    </a:lnTo>
                    <a:lnTo>
                      <a:pt x="47" y="83"/>
                    </a:lnTo>
                    <a:lnTo>
                      <a:pt x="48" y="82"/>
                    </a:lnTo>
                    <a:lnTo>
                      <a:pt x="48" y="81"/>
                    </a:lnTo>
                    <a:lnTo>
                      <a:pt x="49" y="80"/>
                    </a:lnTo>
                    <a:lnTo>
                      <a:pt x="49" y="79"/>
                    </a:lnTo>
                    <a:lnTo>
                      <a:pt x="50" y="78"/>
                    </a:lnTo>
                    <a:lnTo>
                      <a:pt x="49" y="77"/>
                    </a:lnTo>
                    <a:lnTo>
                      <a:pt x="49" y="76"/>
                    </a:lnTo>
                    <a:lnTo>
                      <a:pt x="49" y="75"/>
                    </a:lnTo>
                    <a:lnTo>
                      <a:pt x="49" y="74"/>
                    </a:lnTo>
                    <a:lnTo>
                      <a:pt x="49" y="73"/>
                    </a:lnTo>
                    <a:lnTo>
                      <a:pt x="49" y="72"/>
                    </a:lnTo>
                    <a:lnTo>
                      <a:pt x="50" y="71"/>
                    </a:lnTo>
                    <a:lnTo>
                      <a:pt x="51" y="70"/>
                    </a:lnTo>
                    <a:lnTo>
                      <a:pt x="51" y="69"/>
                    </a:lnTo>
                    <a:lnTo>
                      <a:pt x="51" y="68"/>
                    </a:lnTo>
                    <a:lnTo>
                      <a:pt x="51" y="67"/>
                    </a:lnTo>
                    <a:lnTo>
                      <a:pt x="51" y="66"/>
                    </a:lnTo>
                    <a:lnTo>
                      <a:pt x="51" y="65"/>
                    </a:lnTo>
                    <a:lnTo>
                      <a:pt x="50" y="64"/>
                    </a:lnTo>
                    <a:lnTo>
                      <a:pt x="50" y="63"/>
                    </a:lnTo>
                    <a:lnTo>
                      <a:pt x="49" y="62"/>
                    </a:lnTo>
                    <a:lnTo>
                      <a:pt x="49" y="61"/>
                    </a:lnTo>
                    <a:lnTo>
                      <a:pt x="50" y="60"/>
                    </a:lnTo>
                    <a:lnTo>
                      <a:pt x="50" y="59"/>
                    </a:lnTo>
                    <a:lnTo>
                      <a:pt x="50" y="58"/>
                    </a:lnTo>
                    <a:lnTo>
                      <a:pt x="51" y="57"/>
                    </a:lnTo>
                    <a:lnTo>
                      <a:pt x="51" y="56"/>
                    </a:lnTo>
                    <a:lnTo>
                      <a:pt x="52" y="55"/>
                    </a:lnTo>
                    <a:lnTo>
                      <a:pt x="52" y="54"/>
                    </a:lnTo>
                    <a:lnTo>
                      <a:pt x="52" y="53"/>
                    </a:lnTo>
                    <a:lnTo>
                      <a:pt x="52" y="52"/>
                    </a:lnTo>
                    <a:lnTo>
                      <a:pt x="52" y="51"/>
                    </a:lnTo>
                    <a:lnTo>
                      <a:pt x="52" y="50"/>
                    </a:lnTo>
                    <a:lnTo>
                      <a:pt x="51" y="50"/>
                    </a:lnTo>
                    <a:lnTo>
                      <a:pt x="51" y="49"/>
                    </a:lnTo>
                    <a:lnTo>
                      <a:pt x="51" y="48"/>
                    </a:lnTo>
                    <a:lnTo>
                      <a:pt x="51" y="47"/>
                    </a:lnTo>
                    <a:lnTo>
                      <a:pt x="51" y="46"/>
                    </a:lnTo>
                    <a:lnTo>
                      <a:pt x="52" y="45"/>
                    </a:lnTo>
                    <a:lnTo>
                      <a:pt x="52" y="44"/>
                    </a:lnTo>
                    <a:lnTo>
                      <a:pt x="53" y="44"/>
                    </a:lnTo>
                    <a:lnTo>
                      <a:pt x="53" y="43"/>
                    </a:lnTo>
                    <a:lnTo>
                      <a:pt x="53" y="42"/>
                    </a:lnTo>
                    <a:lnTo>
                      <a:pt x="54" y="41"/>
                    </a:lnTo>
                    <a:lnTo>
                      <a:pt x="54" y="40"/>
                    </a:lnTo>
                    <a:lnTo>
                      <a:pt x="53" y="39"/>
                    </a:lnTo>
                    <a:lnTo>
                      <a:pt x="53" y="38"/>
                    </a:lnTo>
                    <a:lnTo>
                      <a:pt x="52" y="37"/>
                    </a:lnTo>
                    <a:lnTo>
                      <a:pt x="52" y="36"/>
                    </a:lnTo>
                    <a:lnTo>
                      <a:pt x="51" y="35"/>
                    </a:lnTo>
                    <a:lnTo>
                      <a:pt x="51" y="34"/>
                    </a:lnTo>
                    <a:lnTo>
                      <a:pt x="52" y="32"/>
                    </a:lnTo>
                    <a:lnTo>
                      <a:pt x="53" y="31"/>
                    </a:lnTo>
                    <a:lnTo>
                      <a:pt x="53" y="30"/>
                    </a:lnTo>
                    <a:lnTo>
                      <a:pt x="54" y="29"/>
                    </a:lnTo>
                    <a:lnTo>
                      <a:pt x="54" y="28"/>
                    </a:lnTo>
                    <a:lnTo>
                      <a:pt x="54" y="27"/>
                    </a:lnTo>
                    <a:lnTo>
                      <a:pt x="54" y="26"/>
                    </a:lnTo>
                    <a:lnTo>
                      <a:pt x="54" y="25"/>
                    </a:lnTo>
                    <a:lnTo>
                      <a:pt x="53" y="24"/>
                    </a:lnTo>
                    <a:lnTo>
                      <a:pt x="53" y="23"/>
                    </a:lnTo>
                    <a:lnTo>
                      <a:pt x="53" y="22"/>
                    </a:lnTo>
                    <a:lnTo>
                      <a:pt x="52" y="22"/>
                    </a:lnTo>
                    <a:lnTo>
                      <a:pt x="52" y="21"/>
                    </a:lnTo>
                    <a:lnTo>
                      <a:pt x="52" y="20"/>
                    </a:lnTo>
                    <a:lnTo>
                      <a:pt x="52" y="19"/>
                    </a:lnTo>
                    <a:lnTo>
                      <a:pt x="53" y="18"/>
                    </a:lnTo>
                    <a:lnTo>
                      <a:pt x="53" y="17"/>
                    </a:lnTo>
                    <a:lnTo>
                      <a:pt x="54" y="16"/>
                    </a:lnTo>
                    <a:lnTo>
                      <a:pt x="55" y="16"/>
                    </a:lnTo>
                    <a:lnTo>
                      <a:pt x="55" y="15"/>
                    </a:lnTo>
                    <a:lnTo>
                      <a:pt x="56" y="14"/>
                    </a:lnTo>
                    <a:lnTo>
                      <a:pt x="57" y="13"/>
                    </a:lnTo>
                    <a:lnTo>
                      <a:pt x="57" y="12"/>
                    </a:lnTo>
                    <a:lnTo>
                      <a:pt x="57" y="10"/>
                    </a:lnTo>
                    <a:lnTo>
                      <a:pt x="57" y="8"/>
                    </a:lnTo>
                    <a:lnTo>
                      <a:pt x="57" y="7"/>
                    </a:lnTo>
                    <a:lnTo>
                      <a:pt x="56" y="6"/>
                    </a:lnTo>
                    <a:lnTo>
                      <a:pt x="56" y="5"/>
                    </a:lnTo>
                    <a:lnTo>
                      <a:pt x="55" y="4"/>
                    </a:lnTo>
                    <a:lnTo>
                      <a:pt x="55" y="3"/>
                    </a:lnTo>
                    <a:lnTo>
                      <a:pt x="55" y="2"/>
                    </a:lnTo>
                    <a:lnTo>
                      <a:pt x="53" y="7"/>
                    </a:lnTo>
                    <a:lnTo>
                      <a:pt x="51" y="11"/>
                    </a:lnTo>
                    <a:lnTo>
                      <a:pt x="48" y="15"/>
                    </a:lnTo>
                    <a:lnTo>
                      <a:pt x="45" y="18"/>
                    </a:lnTo>
                    <a:lnTo>
                      <a:pt x="41" y="20"/>
                    </a:lnTo>
                    <a:lnTo>
                      <a:pt x="37" y="21"/>
                    </a:lnTo>
                    <a:lnTo>
                      <a:pt x="33" y="22"/>
                    </a:lnTo>
                    <a:lnTo>
                      <a:pt x="29" y="22"/>
                    </a:lnTo>
                    <a:lnTo>
                      <a:pt x="25" y="22"/>
                    </a:lnTo>
                    <a:lnTo>
                      <a:pt x="21" y="21"/>
                    </a:lnTo>
                    <a:lnTo>
                      <a:pt x="17" y="19"/>
                    </a:lnTo>
                    <a:lnTo>
                      <a:pt x="13" y="16"/>
                    </a:lnTo>
                    <a:lnTo>
                      <a:pt x="10" y="13"/>
                    </a:lnTo>
                    <a:lnTo>
                      <a:pt x="7" y="9"/>
                    </a:lnTo>
                    <a:lnTo>
                      <a:pt x="5" y="5"/>
                    </a:lnTo>
                    <a:lnTo>
                      <a:pt x="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7" name="Freeform 285">
                <a:extLst>
                  <a:ext uri="{FF2B5EF4-FFF2-40B4-BE49-F238E27FC236}">
                    <a16:creationId xmlns:a16="http://schemas.microsoft.com/office/drawing/2014/main" id="{DF44F40A-801E-7667-33A6-A1DDDF63874A}"/>
                  </a:ext>
                </a:extLst>
              </p:cNvPr>
              <p:cNvSpPr>
                <a:spLocks/>
              </p:cNvSpPr>
              <p:nvPr/>
            </p:nvSpPr>
            <p:spPr bwMode="auto">
              <a:xfrm>
                <a:off x="4186" y="2720"/>
                <a:ext cx="381" cy="99"/>
              </a:xfrm>
              <a:custGeom>
                <a:avLst/>
                <a:gdLst>
                  <a:gd name="T0" fmla="*/ 226 w 381"/>
                  <a:gd name="T1" fmla="*/ 56 h 99"/>
                  <a:gd name="T2" fmla="*/ 197 w 381"/>
                  <a:gd name="T3" fmla="*/ 48 h 99"/>
                  <a:gd name="T4" fmla="*/ 167 w 381"/>
                  <a:gd name="T5" fmla="*/ 51 h 99"/>
                  <a:gd name="T6" fmla="*/ 139 w 381"/>
                  <a:gd name="T7" fmla="*/ 61 h 99"/>
                  <a:gd name="T8" fmla="*/ 116 w 381"/>
                  <a:gd name="T9" fmla="*/ 70 h 99"/>
                  <a:gd name="T10" fmla="*/ 93 w 381"/>
                  <a:gd name="T11" fmla="*/ 84 h 99"/>
                  <a:gd name="T12" fmla="*/ 70 w 381"/>
                  <a:gd name="T13" fmla="*/ 86 h 99"/>
                  <a:gd name="T14" fmla="*/ 52 w 381"/>
                  <a:gd name="T15" fmla="*/ 71 h 99"/>
                  <a:gd name="T16" fmla="*/ 31 w 381"/>
                  <a:gd name="T17" fmla="*/ 51 h 99"/>
                  <a:gd name="T18" fmla="*/ 13 w 381"/>
                  <a:gd name="T19" fmla="*/ 37 h 99"/>
                  <a:gd name="T20" fmla="*/ 20 w 381"/>
                  <a:gd name="T21" fmla="*/ 28 h 99"/>
                  <a:gd name="T22" fmla="*/ 26 w 381"/>
                  <a:gd name="T23" fmla="*/ 31 h 99"/>
                  <a:gd name="T24" fmla="*/ 27 w 381"/>
                  <a:gd name="T25" fmla="*/ 25 h 99"/>
                  <a:gd name="T26" fmla="*/ 23 w 381"/>
                  <a:gd name="T27" fmla="*/ 17 h 99"/>
                  <a:gd name="T28" fmla="*/ 30 w 381"/>
                  <a:gd name="T29" fmla="*/ 18 h 99"/>
                  <a:gd name="T30" fmla="*/ 39 w 381"/>
                  <a:gd name="T31" fmla="*/ 25 h 99"/>
                  <a:gd name="T32" fmla="*/ 39 w 381"/>
                  <a:gd name="T33" fmla="*/ 19 h 99"/>
                  <a:gd name="T34" fmla="*/ 45 w 381"/>
                  <a:gd name="T35" fmla="*/ 21 h 99"/>
                  <a:gd name="T36" fmla="*/ 44 w 381"/>
                  <a:gd name="T37" fmla="*/ 18 h 99"/>
                  <a:gd name="T38" fmla="*/ 58 w 381"/>
                  <a:gd name="T39" fmla="*/ 23 h 99"/>
                  <a:gd name="T40" fmla="*/ 61 w 381"/>
                  <a:gd name="T41" fmla="*/ 19 h 99"/>
                  <a:gd name="T42" fmla="*/ 67 w 381"/>
                  <a:gd name="T43" fmla="*/ 21 h 99"/>
                  <a:gd name="T44" fmla="*/ 43 w 381"/>
                  <a:gd name="T45" fmla="*/ 7 h 99"/>
                  <a:gd name="T46" fmla="*/ 25 w 381"/>
                  <a:gd name="T47" fmla="*/ 3 h 99"/>
                  <a:gd name="T48" fmla="*/ 5 w 381"/>
                  <a:gd name="T49" fmla="*/ 9 h 99"/>
                  <a:gd name="T50" fmla="*/ 1 w 381"/>
                  <a:gd name="T51" fmla="*/ 35 h 99"/>
                  <a:gd name="T52" fmla="*/ 24 w 381"/>
                  <a:gd name="T53" fmla="*/ 57 h 99"/>
                  <a:gd name="T54" fmla="*/ 49 w 381"/>
                  <a:gd name="T55" fmla="*/ 80 h 99"/>
                  <a:gd name="T56" fmla="*/ 72 w 381"/>
                  <a:gd name="T57" fmla="*/ 98 h 99"/>
                  <a:gd name="T58" fmla="*/ 106 w 381"/>
                  <a:gd name="T59" fmla="*/ 89 h 99"/>
                  <a:gd name="T60" fmla="*/ 124 w 381"/>
                  <a:gd name="T61" fmla="*/ 88 h 99"/>
                  <a:gd name="T62" fmla="*/ 138 w 381"/>
                  <a:gd name="T63" fmla="*/ 68 h 99"/>
                  <a:gd name="T64" fmla="*/ 166 w 381"/>
                  <a:gd name="T65" fmla="*/ 60 h 99"/>
                  <a:gd name="T66" fmla="*/ 193 w 381"/>
                  <a:gd name="T67" fmla="*/ 57 h 99"/>
                  <a:gd name="T68" fmla="*/ 220 w 381"/>
                  <a:gd name="T69" fmla="*/ 61 h 99"/>
                  <a:gd name="T70" fmla="*/ 245 w 381"/>
                  <a:gd name="T71" fmla="*/ 72 h 99"/>
                  <a:gd name="T72" fmla="*/ 252 w 381"/>
                  <a:gd name="T73" fmla="*/ 90 h 99"/>
                  <a:gd name="T74" fmla="*/ 281 w 381"/>
                  <a:gd name="T75" fmla="*/ 90 h 99"/>
                  <a:gd name="T76" fmla="*/ 314 w 381"/>
                  <a:gd name="T77" fmla="*/ 96 h 99"/>
                  <a:gd name="T78" fmla="*/ 336 w 381"/>
                  <a:gd name="T79" fmla="*/ 75 h 99"/>
                  <a:gd name="T80" fmla="*/ 362 w 381"/>
                  <a:gd name="T81" fmla="*/ 53 h 99"/>
                  <a:gd name="T82" fmla="*/ 380 w 381"/>
                  <a:gd name="T83" fmla="*/ 27 h 99"/>
                  <a:gd name="T84" fmla="*/ 369 w 381"/>
                  <a:gd name="T85" fmla="*/ 7 h 99"/>
                  <a:gd name="T86" fmla="*/ 350 w 381"/>
                  <a:gd name="T87" fmla="*/ 0 h 99"/>
                  <a:gd name="T88" fmla="*/ 326 w 381"/>
                  <a:gd name="T89" fmla="*/ 9 h 99"/>
                  <a:gd name="T90" fmla="*/ 313 w 381"/>
                  <a:gd name="T91" fmla="*/ 23 h 99"/>
                  <a:gd name="T92" fmla="*/ 318 w 381"/>
                  <a:gd name="T93" fmla="*/ 21 h 99"/>
                  <a:gd name="T94" fmla="*/ 326 w 381"/>
                  <a:gd name="T95" fmla="*/ 19 h 99"/>
                  <a:gd name="T96" fmla="*/ 332 w 381"/>
                  <a:gd name="T97" fmla="*/ 20 h 99"/>
                  <a:gd name="T98" fmla="*/ 340 w 381"/>
                  <a:gd name="T99" fmla="*/ 18 h 99"/>
                  <a:gd name="T100" fmla="*/ 338 w 381"/>
                  <a:gd name="T101" fmla="*/ 24 h 99"/>
                  <a:gd name="T102" fmla="*/ 346 w 381"/>
                  <a:gd name="T103" fmla="*/ 20 h 99"/>
                  <a:gd name="T104" fmla="*/ 354 w 381"/>
                  <a:gd name="T105" fmla="*/ 16 h 99"/>
                  <a:gd name="T106" fmla="*/ 353 w 381"/>
                  <a:gd name="T107" fmla="*/ 24 h 99"/>
                  <a:gd name="T108" fmla="*/ 353 w 381"/>
                  <a:gd name="T109" fmla="*/ 32 h 99"/>
                  <a:gd name="T110" fmla="*/ 358 w 381"/>
                  <a:gd name="T111" fmla="*/ 27 h 99"/>
                  <a:gd name="T112" fmla="*/ 367 w 381"/>
                  <a:gd name="T113" fmla="*/ 35 h 99"/>
                  <a:gd name="T114" fmla="*/ 351 w 381"/>
                  <a:gd name="T115" fmla="*/ 49 h 99"/>
                  <a:gd name="T116" fmla="*/ 330 w 381"/>
                  <a:gd name="T117" fmla="*/ 69 h 99"/>
                  <a:gd name="T118" fmla="*/ 311 w 381"/>
                  <a:gd name="T119" fmla="*/ 85 h 99"/>
                  <a:gd name="T120" fmla="*/ 289 w 381"/>
                  <a:gd name="T121" fmla="*/ 84 h 99"/>
                  <a:gd name="T122" fmla="*/ 267 w 381"/>
                  <a:gd name="T123" fmla="*/ 72 h 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81" h="99">
                    <a:moveTo>
                      <a:pt x="247" y="63"/>
                    </a:moveTo>
                    <a:lnTo>
                      <a:pt x="247" y="63"/>
                    </a:lnTo>
                    <a:lnTo>
                      <a:pt x="244" y="62"/>
                    </a:lnTo>
                    <a:lnTo>
                      <a:pt x="240" y="61"/>
                    </a:lnTo>
                    <a:lnTo>
                      <a:pt x="237" y="60"/>
                    </a:lnTo>
                    <a:lnTo>
                      <a:pt x="233" y="59"/>
                    </a:lnTo>
                    <a:lnTo>
                      <a:pt x="230" y="57"/>
                    </a:lnTo>
                    <a:lnTo>
                      <a:pt x="226" y="56"/>
                    </a:lnTo>
                    <a:lnTo>
                      <a:pt x="223" y="55"/>
                    </a:lnTo>
                    <a:lnTo>
                      <a:pt x="219" y="53"/>
                    </a:lnTo>
                    <a:lnTo>
                      <a:pt x="216" y="53"/>
                    </a:lnTo>
                    <a:lnTo>
                      <a:pt x="212" y="51"/>
                    </a:lnTo>
                    <a:lnTo>
                      <a:pt x="209" y="51"/>
                    </a:lnTo>
                    <a:lnTo>
                      <a:pt x="205" y="49"/>
                    </a:lnTo>
                    <a:lnTo>
                      <a:pt x="201" y="49"/>
                    </a:lnTo>
                    <a:lnTo>
                      <a:pt x="197" y="48"/>
                    </a:lnTo>
                    <a:lnTo>
                      <a:pt x="193" y="48"/>
                    </a:lnTo>
                    <a:lnTo>
                      <a:pt x="189" y="48"/>
                    </a:lnTo>
                    <a:lnTo>
                      <a:pt x="185" y="48"/>
                    </a:lnTo>
                    <a:lnTo>
                      <a:pt x="181" y="48"/>
                    </a:lnTo>
                    <a:lnTo>
                      <a:pt x="177" y="49"/>
                    </a:lnTo>
                    <a:lnTo>
                      <a:pt x="174" y="49"/>
                    </a:lnTo>
                    <a:lnTo>
                      <a:pt x="170" y="51"/>
                    </a:lnTo>
                    <a:lnTo>
                      <a:pt x="167" y="51"/>
                    </a:lnTo>
                    <a:lnTo>
                      <a:pt x="163" y="53"/>
                    </a:lnTo>
                    <a:lnTo>
                      <a:pt x="159" y="53"/>
                    </a:lnTo>
                    <a:lnTo>
                      <a:pt x="156" y="55"/>
                    </a:lnTo>
                    <a:lnTo>
                      <a:pt x="153" y="56"/>
                    </a:lnTo>
                    <a:lnTo>
                      <a:pt x="149" y="57"/>
                    </a:lnTo>
                    <a:lnTo>
                      <a:pt x="146" y="59"/>
                    </a:lnTo>
                    <a:lnTo>
                      <a:pt x="142" y="60"/>
                    </a:lnTo>
                    <a:lnTo>
                      <a:pt x="139" y="61"/>
                    </a:lnTo>
                    <a:lnTo>
                      <a:pt x="135" y="62"/>
                    </a:lnTo>
                    <a:lnTo>
                      <a:pt x="132" y="63"/>
                    </a:lnTo>
                    <a:lnTo>
                      <a:pt x="130" y="63"/>
                    </a:lnTo>
                    <a:lnTo>
                      <a:pt x="127" y="64"/>
                    </a:lnTo>
                    <a:lnTo>
                      <a:pt x="124" y="65"/>
                    </a:lnTo>
                    <a:lnTo>
                      <a:pt x="122" y="66"/>
                    </a:lnTo>
                    <a:lnTo>
                      <a:pt x="120" y="67"/>
                    </a:lnTo>
                    <a:lnTo>
                      <a:pt x="116" y="70"/>
                    </a:lnTo>
                    <a:lnTo>
                      <a:pt x="113" y="73"/>
                    </a:lnTo>
                    <a:lnTo>
                      <a:pt x="110" y="76"/>
                    </a:lnTo>
                    <a:lnTo>
                      <a:pt x="108" y="78"/>
                    </a:lnTo>
                    <a:lnTo>
                      <a:pt x="105" y="79"/>
                    </a:lnTo>
                    <a:lnTo>
                      <a:pt x="102" y="81"/>
                    </a:lnTo>
                    <a:lnTo>
                      <a:pt x="100" y="82"/>
                    </a:lnTo>
                    <a:lnTo>
                      <a:pt x="96" y="83"/>
                    </a:lnTo>
                    <a:lnTo>
                      <a:pt x="93" y="84"/>
                    </a:lnTo>
                    <a:lnTo>
                      <a:pt x="90" y="84"/>
                    </a:lnTo>
                    <a:lnTo>
                      <a:pt x="87" y="85"/>
                    </a:lnTo>
                    <a:lnTo>
                      <a:pt x="84" y="85"/>
                    </a:lnTo>
                    <a:lnTo>
                      <a:pt x="80" y="86"/>
                    </a:lnTo>
                    <a:lnTo>
                      <a:pt x="78" y="86"/>
                    </a:lnTo>
                    <a:lnTo>
                      <a:pt x="74" y="86"/>
                    </a:lnTo>
                    <a:lnTo>
                      <a:pt x="72" y="86"/>
                    </a:lnTo>
                    <a:lnTo>
                      <a:pt x="70" y="86"/>
                    </a:lnTo>
                    <a:lnTo>
                      <a:pt x="68" y="85"/>
                    </a:lnTo>
                    <a:lnTo>
                      <a:pt x="67" y="85"/>
                    </a:lnTo>
                    <a:lnTo>
                      <a:pt x="64" y="83"/>
                    </a:lnTo>
                    <a:lnTo>
                      <a:pt x="62" y="81"/>
                    </a:lnTo>
                    <a:lnTo>
                      <a:pt x="59" y="79"/>
                    </a:lnTo>
                    <a:lnTo>
                      <a:pt x="56" y="77"/>
                    </a:lnTo>
                    <a:lnTo>
                      <a:pt x="54" y="74"/>
                    </a:lnTo>
                    <a:lnTo>
                      <a:pt x="52" y="71"/>
                    </a:lnTo>
                    <a:lnTo>
                      <a:pt x="49" y="69"/>
                    </a:lnTo>
                    <a:lnTo>
                      <a:pt x="47" y="66"/>
                    </a:lnTo>
                    <a:lnTo>
                      <a:pt x="44" y="63"/>
                    </a:lnTo>
                    <a:lnTo>
                      <a:pt x="42" y="60"/>
                    </a:lnTo>
                    <a:lnTo>
                      <a:pt x="39" y="57"/>
                    </a:lnTo>
                    <a:lnTo>
                      <a:pt x="37" y="55"/>
                    </a:lnTo>
                    <a:lnTo>
                      <a:pt x="34" y="53"/>
                    </a:lnTo>
                    <a:lnTo>
                      <a:pt x="31" y="51"/>
                    </a:lnTo>
                    <a:lnTo>
                      <a:pt x="28" y="49"/>
                    </a:lnTo>
                    <a:lnTo>
                      <a:pt x="26" y="48"/>
                    </a:lnTo>
                    <a:lnTo>
                      <a:pt x="23" y="47"/>
                    </a:lnTo>
                    <a:lnTo>
                      <a:pt x="20" y="45"/>
                    </a:lnTo>
                    <a:lnTo>
                      <a:pt x="18" y="43"/>
                    </a:lnTo>
                    <a:lnTo>
                      <a:pt x="16" y="41"/>
                    </a:lnTo>
                    <a:lnTo>
                      <a:pt x="14" y="39"/>
                    </a:lnTo>
                    <a:lnTo>
                      <a:pt x="13" y="37"/>
                    </a:lnTo>
                    <a:lnTo>
                      <a:pt x="12" y="35"/>
                    </a:lnTo>
                    <a:lnTo>
                      <a:pt x="12" y="33"/>
                    </a:lnTo>
                    <a:lnTo>
                      <a:pt x="13" y="31"/>
                    </a:lnTo>
                    <a:lnTo>
                      <a:pt x="14" y="30"/>
                    </a:lnTo>
                    <a:lnTo>
                      <a:pt x="16" y="29"/>
                    </a:lnTo>
                    <a:lnTo>
                      <a:pt x="18" y="29"/>
                    </a:lnTo>
                    <a:lnTo>
                      <a:pt x="19" y="29"/>
                    </a:lnTo>
                    <a:lnTo>
                      <a:pt x="20" y="28"/>
                    </a:lnTo>
                    <a:lnTo>
                      <a:pt x="22" y="27"/>
                    </a:lnTo>
                    <a:lnTo>
                      <a:pt x="22" y="25"/>
                    </a:lnTo>
                    <a:lnTo>
                      <a:pt x="22" y="27"/>
                    </a:lnTo>
                    <a:lnTo>
                      <a:pt x="22" y="28"/>
                    </a:lnTo>
                    <a:lnTo>
                      <a:pt x="23" y="29"/>
                    </a:lnTo>
                    <a:lnTo>
                      <a:pt x="24" y="30"/>
                    </a:lnTo>
                    <a:lnTo>
                      <a:pt x="25" y="31"/>
                    </a:lnTo>
                    <a:lnTo>
                      <a:pt x="26" y="31"/>
                    </a:lnTo>
                    <a:lnTo>
                      <a:pt x="26" y="32"/>
                    </a:lnTo>
                    <a:lnTo>
                      <a:pt x="27" y="32"/>
                    </a:lnTo>
                    <a:lnTo>
                      <a:pt x="28" y="32"/>
                    </a:lnTo>
                    <a:lnTo>
                      <a:pt x="28" y="31"/>
                    </a:lnTo>
                    <a:lnTo>
                      <a:pt x="28" y="30"/>
                    </a:lnTo>
                    <a:lnTo>
                      <a:pt x="28" y="29"/>
                    </a:lnTo>
                    <a:lnTo>
                      <a:pt x="27" y="26"/>
                    </a:lnTo>
                    <a:lnTo>
                      <a:pt x="27" y="25"/>
                    </a:lnTo>
                    <a:lnTo>
                      <a:pt x="26" y="24"/>
                    </a:lnTo>
                    <a:lnTo>
                      <a:pt x="26" y="23"/>
                    </a:lnTo>
                    <a:lnTo>
                      <a:pt x="25" y="23"/>
                    </a:lnTo>
                    <a:lnTo>
                      <a:pt x="24" y="22"/>
                    </a:lnTo>
                    <a:lnTo>
                      <a:pt x="23" y="21"/>
                    </a:lnTo>
                    <a:lnTo>
                      <a:pt x="23" y="19"/>
                    </a:lnTo>
                    <a:lnTo>
                      <a:pt x="23" y="18"/>
                    </a:lnTo>
                    <a:lnTo>
                      <a:pt x="23" y="17"/>
                    </a:lnTo>
                    <a:lnTo>
                      <a:pt x="24" y="17"/>
                    </a:lnTo>
                    <a:lnTo>
                      <a:pt x="24" y="16"/>
                    </a:lnTo>
                    <a:lnTo>
                      <a:pt x="26" y="16"/>
                    </a:lnTo>
                    <a:lnTo>
                      <a:pt x="27" y="15"/>
                    </a:lnTo>
                    <a:lnTo>
                      <a:pt x="28" y="16"/>
                    </a:lnTo>
                    <a:lnTo>
                      <a:pt x="29" y="16"/>
                    </a:lnTo>
                    <a:lnTo>
                      <a:pt x="30" y="17"/>
                    </a:lnTo>
                    <a:lnTo>
                      <a:pt x="30" y="18"/>
                    </a:lnTo>
                    <a:lnTo>
                      <a:pt x="31" y="19"/>
                    </a:lnTo>
                    <a:lnTo>
                      <a:pt x="32" y="20"/>
                    </a:lnTo>
                    <a:lnTo>
                      <a:pt x="33" y="20"/>
                    </a:lnTo>
                    <a:lnTo>
                      <a:pt x="34" y="21"/>
                    </a:lnTo>
                    <a:lnTo>
                      <a:pt x="35" y="21"/>
                    </a:lnTo>
                    <a:lnTo>
                      <a:pt x="37" y="22"/>
                    </a:lnTo>
                    <a:lnTo>
                      <a:pt x="38" y="24"/>
                    </a:lnTo>
                    <a:lnTo>
                      <a:pt x="39" y="25"/>
                    </a:lnTo>
                    <a:lnTo>
                      <a:pt x="40" y="25"/>
                    </a:lnTo>
                    <a:lnTo>
                      <a:pt x="41" y="25"/>
                    </a:lnTo>
                    <a:lnTo>
                      <a:pt x="41" y="24"/>
                    </a:lnTo>
                    <a:lnTo>
                      <a:pt x="41" y="23"/>
                    </a:lnTo>
                    <a:lnTo>
                      <a:pt x="41" y="22"/>
                    </a:lnTo>
                    <a:lnTo>
                      <a:pt x="40" y="21"/>
                    </a:lnTo>
                    <a:lnTo>
                      <a:pt x="40" y="20"/>
                    </a:lnTo>
                    <a:lnTo>
                      <a:pt x="39" y="19"/>
                    </a:lnTo>
                    <a:lnTo>
                      <a:pt x="38" y="19"/>
                    </a:lnTo>
                    <a:lnTo>
                      <a:pt x="38" y="18"/>
                    </a:lnTo>
                    <a:lnTo>
                      <a:pt x="37" y="18"/>
                    </a:lnTo>
                    <a:lnTo>
                      <a:pt x="39" y="18"/>
                    </a:lnTo>
                    <a:lnTo>
                      <a:pt x="41" y="19"/>
                    </a:lnTo>
                    <a:lnTo>
                      <a:pt x="42" y="19"/>
                    </a:lnTo>
                    <a:lnTo>
                      <a:pt x="44" y="21"/>
                    </a:lnTo>
                    <a:lnTo>
                      <a:pt x="45" y="21"/>
                    </a:lnTo>
                    <a:lnTo>
                      <a:pt x="46" y="22"/>
                    </a:lnTo>
                    <a:lnTo>
                      <a:pt x="47" y="22"/>
                    </a:lnTo>
                    <a:lnTo>
                      <a:pt x="48" y="21"/>
                    </a:lnTo>
                    <a:lnTo>
                      <a:pt x="48" y="20"/>
                    </a:lnTo>
                    <a:lnTo>
                      <a:pt x="47" y="20"/>
                    </a:lnTo>
                    <a:lnTo>
                      <a:pt x="46" y="19"/>
                    </a:lnTo>
                    <a:lnTo>
                      <a:pt x="45" y="19"/>
                    </a:lnTo>
                    <a:lnTo>
                      <a:pt x="44" y="18"/>
                    </a:lnTo>
                    <a:lnTo>
                      <a:pt x="44" y="17"/>
                    </a:lnTo>
                    <a:lnTo>
                      <a:pt x="46" y="17"/>
                    </a:lnTo>
                    <a:lnTo>
                      <a:pt x="49" y="17"/>
                    </a:lnTo>
                    <a:lnTo>
                      <a:pt x="51" y="18"/>
                    </a:lnTo>
                    <a:lnTo>
                      <a:pt x="53" y="19"/>
                    </a:lnTo>
                    <a:lnTo>
                      <a:pt x="55" y="21"/>
                    </a:lnTo>
                    <a:lnTo>
                      <a:pt x="57" y="22"/>
                    </a:lnTo>
                    <a:lnTo>
                      <a:pt x="58" y="23"/>
                    </a:lnTo>
                    <a:lnTo>
                      <a:pt x="60" y="24"/>
                    </a:lnTo>
                    <a:lnTo>
                      <a:pt x="61" y="24"/>
                    </a:lnTo>
                    <a:lnTo>
                      <a:pt x="62" y="24"/>
                    </a:lnTo>
                    <a:lnTo>
                      <a:pt x="62" y="23"/>
                    </a:lnTo>
                    <a:lnTo>
                      <a:pt x="62" y="22"/>
                    </a:lnTo>
                    <a:lnTo>
                      <a:pt x="61" y="21"/>
                    </a:lnTo>
                    <a:lnTo>
                      <a:pt x="61" y="20"/>
                    </a:lnTo>
                    <a:lnTo>
                      <a:pt x="61" y="19"/>
                    </a:lnTo>
                    <a:lnTo>
                      <a:pt x="62" y="20"/>
                    </a:lnTo>
                    <a:lnTo>
                      <a:pt x="63" y="20"/>
                    </a:lnTo>
                    <a:lnTo>
                      <a:pt x="64" y="21"/>
                    </a:lnTo>
                    <a:lnTo>
                      <a:pt x="65" y="21"/>
                    </a:lnTo>
                    <a:lnTo>
                      <a:pt x="66" y="22"/>
                    </a:lnTo>
                    <a:lnTo>
                      <a:pt x="66" y="23"/>
                    </a:lnTo>
                    <a:lnTo>
                      <a:pt x="67" y="23"/>
                    </a:lnTo>
                    <a:lnTo>
                      <a:pt x="67" y="21"/>
                    </a:lnTo>
                    <a:lnTo>
                      <a:pt x="66" y="18"/>
                    </a:lnTo>
                    <a:lnTo>
                      <a:pt x="65" y="16"/>
                    </a:lnTo>
                    <a:lnTo>
                      <a:pt x="63" y="14"/>
                    </a:lnTo>
                    <a:lnTo>
                      <a:pt x="60" y="12"/>
                    </a:lnTo>
                    <a:lnTo>
                      <a:pt x="57" y="10"/>
                    </a:lnTo>
                    <a:lnTo>
                      <a:pt x="54" y="9"/>
                    </a:lnTo>
                    <a:lnTo>
                      <a:pt x="50" y="8"/>
                    </a:lnTo>
                    <a:lnTo>
                      <a:pt x="43" y="7"/>
                    </a:lnTo>
                    <a:lnTo>
                      <a:pt x="39" y="5"/>
                    </a:lnTo>
                    <a:lnTo>
                      <a:pt x="35" y="4"/>
                    </a:lnTo>
                    <a:lnTo>
                      <a:pt x="33" y="2"/>
                    </a:lnTo>
                    <a:lnTo>
                      <a:pt x="31" y="1"/>
                    </a:lnTo>
                    <a:lnTo>
                      <a:pt x="30" y="0"/>
                    </a:lnTo>
                    <a:lnTo>
                      <a:pt x="29" y="0"/>
                    </a:lnTo>
                    <a:lnTo>
                      <a:pt x="27" y="0"/>
                    </a:lnTo>
                    <a:lnTo>
                      <a:pt x="25" y="3"/>
                    </a:lnTo>
                    <a:lnTo>
                      <a:pt x="23" y="5"/>
                    </a:lnTo>
                    <a:lnTo>
                      <a:pt x="20" y="6"/>
                    </a:lnTo>
                    <a:lnTo>
                      <a:pt x="18" y="7"/>
                    </a:lnTo>
                    <a:lnTo>
                      <a:pt x="15" y="7"/>
                    </a:lnTo>
                    <a:lnTo>
                      <a:pt x="12" y="8"/>
                    </a:lnTo>
                    <a:lnTo>
                      <a:pt x="10" y="7"/>
                    </a:lnTo>
                    <a:lnTo>
                      <a:pt x="8" y="7"/>
                    </a:lnTo>
                    <a:lnTo>
                      <a:pt x="5" y="9"/>
                    </a:lnTo>
                    <a:lnTo>
                      <a:pt x="3" y="11"/>
                    </a:lnTo>
                    <a:lnTo>
                      <a:pt x="2" y="14"/>
                    </a:lnTo>
                    <a:lnTo>
                      <a:pt x="0" y="17"/>
                    </a:lnTo>
                    <a:lnTo>
                      <a:pt x="0" y="20"/>
                    </a:lnTo>
                    <a:lnTo>
                      <a:pt x="0" y="23"/>
                    </a:lnTo>
                    <a:lnTo>
                      <a:pt x="0" y="27"/>
                    </a:lnTo>
                    <a:lnTo>
                      <a:pt x="0" y="31"/>
                    </a:lnTo>
                    <a:lnTo>
                      <a:pt x="1" y="35"/>
                    </a:lnTo>
                    <a:lnTo>
                      <a:pt x="2" y="39"/>
                    </a:lnTo>
                    <a:lnTo>
                      <a:pt x="4" y="42"/>
                    </a:lnTo>
                    <a:lnTo>
                      <a:pt x="7" y="45"/>
                    </a:lnTo>
                    <a:lnTo>
                      <a:pt x="10" y="48"/>
                    </a:lnTo>
                    <a:lnTo>
                      <a:pt x="13" y="51"/>
                    </a:lnTo>
                    <a:lnTo>
                      <a:pt x="16" y="53"/>
                    </a:lnTo>
                    <a:lnTo>
                      <a:pt x="20" y="55"/>
                    </a:lnTo>
                    <a:lnTo>
                      <a:pt x="24" y="57"/>
                    </a:lnTo>
                    <a:lnTo>
                      <a:pt x="28" y="59"/>
                    </a:lnTo>
                    <a:lnTo>
                      <a:pt x="32" y="62"/>
                    </a:lnTo>
                    <a:lnTo>
                      <a:pt x="35" y="65"/>
                    </a:lnTo>
                    <a:lnTo>
                      <a:pt x="38" y="68"/>
                    </a:lnTo>
                    <a:lnTo>
                      <a:pt x="41" y="71"/>
                    </a:lnTo>
                    <a:lnTo>
                      <a:pt x="44" y="74"/>
                    </a:lnTo>
                    <a:lnTo>
                      <a:pt x="46" y="77"/>
                    </a:lnTo>
                    <a:lnTo>
                      <a:pt x="49" y="80"/>
                    </a:lnTo>
                    <a:lnTo>
                      <a:pt x="52" y="83"/>
                    </a:lnTo>
                    <a:lnTo>
                      <a:pt x="54" y="86"/>
                    </a:lnTo>
                    <a:lnTo>
                      <a:pt x="57" y="89"/>
                    </a:lnTo>
                    <a:lnTo>
                      <a:pt x="60" y="91"/>
                    </a:lnTo>
                    <a:lnTo>
                      <a:pt x="62" y="94"/>
                    </a:lnTo>
                    <a:lnTo>
                      <a:pt x="66" y="95"/>
                    </a:lnTo>
                    <a:lnTo>
                      <a:pt x="68" y="97"/>
                    </a:lnTo>
                    <a:lnTo>
                      <a:pt x="72" y="98"/>
                    </a:lnTo>
                    <a:lnTo>
                      <a:pt x="77" y="98"/>
                    </a:lnTo>
                    <a:lnTo>
                      <a:pt x="81" y="98"/>
                    </a:lnTo>
                    <a:lnTo>
                      <a:pt x="86" y="97"/>
                    </a:lnTo>
                    <a:lnTo>
                      <a:pt x="90" y="95"/>
                    </a:lnTo>
                    <a:lnTo>
                      <a:pt x="94" y="94"/>
                    </a:lnTo>
                    <a:lnTo>
                      <a:pt x="98" y="92"/>
                    </a:lnTo>
                    <a:lnTo>
                      <a:pt x="102" y="90"/>
                    </a:lnTo>
                    <a:lnTo>
                      <a:pt x="106" y="89"/>
                    </a:lnTo>
                    <a:lnTo>
                      <a:pt x="110" y="88"/>
                    </a:lnTo>
                    <a:lnTo>
                      <a:pt x="113" y="86"/>
                    </a:lnTo>
                    <a:lnTo>
                      <a:pt x="116" y="86"/>
                    </a:lnTo>
                    <a:lnTo>
                      <a:pt x="119" y="86"/>
                    </a:lnTo>
                    <a:lnTo>
                      <a:pt x="121" y="87"/>
                    </a:lnTo>
                    <a:lnTo>
                      <a:pt x="122" y="88"/>
                    </a:lnTo>
                    <a:lnTo>
                      <a:pt x="124" y="91"/>
                    </a:lnTo>
                    <a:lnTo>
                      <a:pt x="124" y="88"/>
                    </a:lnTo>
                    <a:lnTo>
                      <a:pt x="124" y="85"/>
                    </a:lnTo>
                    <a:lnTo>
                      <a:pt x="126" y="82"/>
                    </a:lnTo>
                    <a:lnTo>
                      <a:pt x="127" y="79"/>
                    </a:lnTo>
                    <a:lnTo>
                      <a:pt x="128" y="75"/>
                    </a:lnTo>
                    <a:lnTo>
                      <a:pt x="130" y="73"/>
                    </a:lnTo>
                    <a:lnTo>
                      <a:pt x="133" y="71"/>
                    </a:lnTo>
                    <a:lnTo>
                      <a:pt x="135" y="69"/>
                    </a:lnTo>
                    <a:lnTo>
                      <a:pt x="138" y="68"/>
                    </a:lnTo>
                    <a:lnTo>
                      <a:pt x="141" y="67"/>
                    </a:lnTo>
                    <a:lnTo>
                      <a:pt x="145" y="65"/>
                    </a:lnTo>
                    <a:lnTo>
                      <a:pt x="148" y="64"/>
                    </a:lnTo>
                    <a:lnTo>
                      <a:pt x="152" y="63"/>
                    </a:lnTo>
                    <a:lnTo>
                      <a:pt x="155" y="62"/>
                    </a:lnTo>
                    <a:lnTo>
                      <a:pt x="159" y="61"/>
                    </a:lnTo>
                    <a:lnTo>
                      <a:pt x="162" y="61"/>
                    </a:lnTo>
                    <a:lnTo>
                      <a:pt x="166" y="60"/>
                    </a:lnTo>
                    <a:lnTo>
                      <a:pt x="169" y="59"/>
                    </a:lnTo>
                    <a:lnTo>
                      <a:pt x="173" y="59"/>
                    </a:lnTo>
                    <a:lnTo>
                      <a:pt x="176" y="58"/>
                    </a:lnTo>
                    <a:lnTo>
                      <a:pt x="179" y="57"/>
                    </a:lnTo>
                    <a:lnTo>
                      <a:pt x="183" y="57"/>
                    </a:lnTo>
                    <a:lnTo>
                      <a:pt x="186" y="57"/>
                    </a:lnTo>
                    <a:lnTo>
                      <a:pt x="189" y="57"/>
                    </a:lnTo>
                    <a:lnTo>
                      <a:pt x="193" y="57"/>
                    </a:lnTo>
                    <a:lnTo>
                      <a:pt x="196" y="57"/>
                    </a:lnTo>
                    <a:lnTo>
                      <a:pt x="200" y="57"/>
                    </a:lnTo>
                    <a:lnTo>
                      <a:pt x="203" y="58"/>
                    </a:lnTo>
                    <a:lnTo>
                      <a:pt x="207" y="58"/>
                    </a:lnTo>
                    <a:lnTo>
                      <a:pt x="210" y="59"/>
                    </a:lnTo>
                    <a:lnTo>
                      <a:pt x="213" y="59"/>
                    </a:lnTo>
                    <a:lnTo>
                      <a:pt x="217" y="61"/>
                    </a:lnTo>
                    <a:lnTo>
                      <a:pt x="220" y="61"/>
                    </a:lnTo>
                    <a:lnTo>
                      <a:pt x="223" y="62"/>
                    </a:lnTo>
                    <a:lnTo>
                      <a:pt x="227" y="63"/>
                    </a:lnTo>
                    <a:lnTo>
                      <a:pt x="230" y="65"/>
                    </a:lnTo>
                    <a:lnTo>
                      <a:pt x="233" y="66"/>
                    </a:lnTo>
                    <a:lnTo>
                      <a:pt x="237" y="67"/>
                    </a:lnTo>
                    <a:lnTo>
                      <a:pt x="239" y="69"/>
                    </a:lnTo>
                    <a:lnTo>
                      <a:pt x="243" y="70"/>
                    </a:lnTo>
                    <a:lnTo>
                      <a:pt x="245" y="72"/>
                    </a:lnTo>
                    <a:lnTo>
                      <a:pt x="247" y="74"/>
                    </a:lnTo>
                    <a:lnTo>
                      <a:pt x="248" y="77"/>
                    </a:lnTo>
                    <a:lnTo>
                      <a:pt x="249" y="80"/>
                    </a:lnTo>
                    <a:lnTo>
                      <a:pt x="250" y="83"/>
                    </a:lnTo>
                    <a:lnTo>
                      <a:pt x="251" y="86"/>
                    </a:lnTo>
                    <a:lnTo>
                      <a:pt x="251" y="89"/>
                    </a:lnTo>
                    <a:lnTo>
                      <a:pt x="251" y="92"/>
                    </a:lnTo>
                    <a:lnTo>
                      <a:pt x="252" y="90"/>
                    </a:lnTo>
                    <a:lnTo>
                      <a:pt x="254" y="88"/>
                    </a:lnTo>
                    <a:lnTo>
                      <a:pt x="257" y="87"/>
                    </a:lnTo>
                    <a:lnTo>
                      <a:pt x="260" y="86"/>
                    </a:lnTo>
                    <a:lnTo>
                      <a:pt x="264" y="86"/>
                    </a:lnTo>
                    <a:lnTo>
                      <a:pt x="268" y="87"/>
                    </a:lnTo>
                    <a:lnTo>
                      <a:pt x="272" y="88"/>
                    </a:lnTo>
                    <a:lnTo>
                      <a:pt x="276" y="89"/>
                    </a:lnTo>
                    <a:lnTo>
                      <a:pt x="281" y="90"/>
                    </a:lnTo>
                    <a:lnTo>
                      <a:pt x="286" y="92"/>
                    </a:lnTo>
                    <a:lnTo>
                      <a:pt x="291" y="93"/>
                    </a:lnTo>
                    <a:lnTo>
                      <a:pt x="295" y="94"/>
                    </a:lnTo>
                    <a:lnTo>
                      <a:pt x="299" y="96"/>
                    </a:lnTo>
                    <a:lnTo>
                      <a:pt x="304" y="96"/>
                    </a:lnTo>
                    <a:lnTo>
                      <a:pt x="307" y="97"/>
                    </a:lnTo>
                    <a:lnTo>
                      <a:pt x="311" y="97"/>
                    </a:lnTo>
                    <a:lnTo>
                      <a:pt x="314" y="96"/>
                    </a:lnTo>
                    <a:lnTo>
                      <a:pt x="317" y="95"/>
                    </a:lnTo>
                    <a:lnTo>
                      <a:pt x="320" y="93"/>
                    </a:lnTo>
                    <a:lnTo>
                      <a:pt x="322" y="91"/>
                    </a:lnTo>
                    <a:lnTo>
                      <a:pt x="325" y="88"/>
                    </a:lnTo>
                    <a:lnTo>
                      <a:pt x="328" y="85"/>
                    </a:lnTo>
                    <a:lnTo>
                      <a:pt x="330" y="82"/>
                    </a:lnTo>
                    <a:lnTo>
                      <a:pt x="333" y="79"/>
                    </a:lnTo>
                    <a:lnTo>
                      <a:pt x="336" y="75"/>
                    </a:lnTo>
                    <a:lnTo>
                      <a:pt x="339" y="72"/>
                    </a:lnTo>
                    <a:lnTo>
                      <a:pt x="342" y="69"/>
                    </a:lnTo>
                    <a:lnTo>
                      <a:pt x="344" y="65"/>
                    </a:lnTo>
                    <a:lnTo>
                      <a:pt x="348" y="62"/>
                    </a:lnTo>
                    <a:lnTo>
                      <a:pt x="351" y="59"/>
                    </a:lnTo>
                    <a:lnTo>
                      <a:pt x="355" y="57"/>
                    </a:lnTo>
                    <a:lnTo>
                      <a:pt x="359" y="55"/>
                    </a:lnTo>
                    <a:lnTo>
                      <a:pt x="362" y="53"/>
                    </a:lnTo>
                    <a:lnTo>
                      <a:pt x="366" y="51"/>
                    </a:lnTo>
                    <a:lnTo>
                      <a:pt x="370" y="48"/>
                    </a:lnTo>
                    <a:lnTo>
                      <a:pt x="372" y="45"/>
                    </a:lnTo>
                    <a:lnTo>
                      <a:pt x="375" y="42"/>
                    </a:lnTo>
                    <a:lnTo>
                      <a:pt x="377" y="39"/>
                    </a:lnTo>
                    <a:lnTo>
                      <a:pt x="378" y="35"/>
                    </a:lnTo>
                    <a:lnTo>
                      <a:pt x="379" y="31"/>
                    </a:lnTo>
                    <a:lnTo>
                      <a:pt x="380" y="27"/>
                    </a:lnTo>
                    <a:lnTo>
                      <a:pt x="380" y="23"/>
                    </a:lnTo>
                    <a:lnTo>
                      <a:pt x="379" y="20"/>
                    </a:lnTo>
                    <a:lnTo>
                      <a:pt x="379" y="17"/>
                    </a:lnTo>
                    <a:lnTo>
                      <a:pt x="378" y="14"/>
                    </a:lnTo>
                    <a:lnTo>
                      <a:pt x="376" y="11"/>
                    </a:lnTo>
                    <a:lnTo>
                      <a:pt x="374" y="9"/>
                    </a:lnTo>
                    <a:lnTo>
                      <a:pt x="372" y="7"/>
                    </a:lnTo>
                    <a:lnTo>
                      <a:pt x="369" y="7"/>
                    </a:lnTo>
                    <a:lnTo>
                      <a:pt x="367" y="8"/>
                    </a:lnTo>
                    <a:lnTo>
                      <a:pt x="364" y="7"/>
                    </a:lnTo>
                    <a:lnTo>
                      <a:pt x="362" y="7"/>
                    </a:lnTo>
                    <a:lnTo>
                      <a:pt x="359" y="6"/>
                    </a:lnTo>
                    <a:lnTo>
                      <a:pt x="356" y="5"/>
                    </a:lnTo>
                    <a:lnTo>
                      <a:pt x="354" y="3"/>
                    </a:lnTo>
                    <a:lnTo>
                      <a:pt x="352" y="0"/>
                    </a:lnTo>
                    <a:lnTo>
                      <a:pt x="350" y="0"/>
                    </a:lnTo>
                    <a:lnTo>
                      <a:pt x="349" y="0"/>
                    </a:lnTo>
                    <a:lnTo>
                      <a:pt x="348" y="1"/>
                    </a:lnTo>
                    <a:lnTo>
                      <a:pt x="346" y="2"/>
                    </a:lnTo>
                    <a:lnTo>
                      <a:pt x="344" y="4"/>
                    </a:lnTo>
                    <a:lnTo>
                      <a:pt x="340" y="5"/>
                    </a:lnTo>
                    <a:lnTo>
                      <a:pt x="336" y="7"/>
                    </a:lnTo>
                    <a:lnTo>
                      <a:pt x="329" y="8"/>
                    </a:lnTo>
                    <a:lnTo>
                      <a:pt x="326" y="9"/>
                    </a:lnTo>
                    <a:lnTo>
                      <a:pt x="322" y="10"/>
                    </a:lnTo>
                    <a:lnTo>
                      <a:pt x="319" y="12"/>
                    </a:lnTo>
                    <a:lnTo>
                      <a:pt x="317" y="14"/>
                    </a:lnTo>
                    <a:lnTo>
                      <a:pt x="315" y="16"/>
                    </a:lnTo>
                    <a:lnTo>
                      <a:pt x="313" y="18"/>
                    </a:lnTo>
                    <a:lnTo>
                      <a:pt x="312" y="21"/>
                    </a:lnTo>
                    <a:lnTo>
                      <a:pt x="312" y="23"/>
                    </a:lnTo>
                    <a:lnTo>
                      <a:pt x="313" y="23"/>
                    </a:lnTo>
                    <a:lnTo>
                      <a:pt x="314" y="22"/>
                    </a:lnTo>
                    <a:lnTo>
                      <a:pt x="315" y="21"/>
                    </a:lnTo>
                    <a:lnTo>
                      <a:pt x="316" y="20"/>
                    </a:lnTo>
                    <a:lnTo>
                      <a:pt x="317" y="20"/>
                    </a:lnTo>
                    <a:lnTo>
                      <a:pt x="318" y="20"/>
                    </a:lnTo>
                    <a:lnTo>
                      <a:pt x="319" y="19"/>
                    </a:lnTo>
                    <a:lnTo>
                      <a:pt x="318" y="20"/>
                    </a:lnTo>
                    <a:lnTo>
                      <a:pt x="318" y="21"/>
                    </a:lnTo>
                    <a:lnTo>
                      <a:pt x="318" y="22"/>
                    </a:lnTo>
                    <a:lnTo>
                      <a:pt x="317" y="23"/>
                    </a:lnTo>
                    <a:lnTo>
                      <a:pt x="318" y="24"/>
                    </a:lnTo>
                    <a:lnTo>
                      <a:pt x="319" y="24"/>
                    </a:lnTo>
                    <a:lnTo>
                      <a:pt x="321" y="23"/>
                    </a:lnTo>
                    <a:lnTo>
                      <a:pt x="322" y="22"/>
                    </a:lnTo>
                    <a:lnTo>
                      <a:pt x="324" y="21"/>
                    </a:lnTo>
                    <a:lnTo>
                      <a:pt x="326" y="19"/>
                    </a:lnTo>
                    <a:lnTo>
                      <a:pt x="328" y="18"/>
                    </a:lnTo>
                    <a:lnTo>
                      <a:pt x="330" y="17"/>
                    </a:lnTo>
                    <a:lnTo>
                      <a:pt x="333" y="17"/>
                    </a:lnTo>
                    <a:lnTo>
                      <a:pt x="336" y="17"/>
                    </a:lnTo>
                    <a:lnTo>
                      <a:pt x="335" y="18"/>
                    </a:lnTo>
                    <a:lnTo>
                      <a:pt x="334" y="19"/>
                    </a:lnTo>
                    <a:lnTo>
                      <a:pt x="333" y="19"/>
                    </a:lnTo>
                    <a:lnTo>
                      <a:pt x="332" y="20"/>
                    </a:lnTo>
                    <a:lnTo>
                      <a:pt x="331" y="21"/>
                    </a:lnTo>
                    <a:lnTo>
                      <a:pt x="332" y="22"/>
                    </a:lnTo>
                    <a:lnTo>
                      <a:pt x="333" y="22"/>
                    </a:lnTo>
                    <a:lnTo>
                      <a:pt x="334" y="21"/>
                    </a:lnTo>
                    <a:lnTo>
                      <a:pt x="335" y="21"/>
                    </a:lnTo>
                    <a:lnTo>
                      <a:pt x="337" y="19"/>
                    </a:lnTo>
                    <a:lnTo>
                      <a:pt x="338" y="19"/>
                    </a:lnTo>
                    <a:lnTo>
                      <a:pt x="340" y="18"/>
                    </a:lnTo>
                    <a:lnTo>
                      <a:pt x="342" y="18"/>
                    </a:lnTo>
                    <a:lnTo>
                      <a:pt x="341" y="19"/>
                    </a:lnTo>
                    <a:lnTo>
                      <a:pt x="340" y="19"/>
                    </a:lnTo>
                    <a:lnTo>
                      <a:pt x="339" y="20"/>
                    </a:lnTo>
                    <a:lnTo>
                      <a:pt x="339" y="21"/>
                    </a:lnTo>
                    <a:lnTo>
                      <a:pt x="338" y="22"/>
                    </a:lnTo>
                    <a:lnTo>
                      <a:pt x="338" y="23"/>
                    </a:lnTo>
                    <a:lnTo>
                      <a:pt x="338" y="24"/>
                    </a:lnTo>
                    <a:lnTo>
                      <a:pt x="338" y="25"/>
                    </a:lnTo>
                    <a:lnTo>
                      <a:pt x="339" y="25"/>
                    </a:lnTo>
                    <a:lnTo>
                      <a:pt x="340" y="25"/>
                    </a:lnTo>
                    <a:lnTo>
                      <a:pt x="341" y="24"/>
                    </a:lnTo>
                    <a:lnTo>
                      <a:pt x="342" y="22"/>
                    </a:lnTo>
                    <a:lnTo>
                      <a:pt x="344" y="21"/>
                    </a:lnTo>
                    <a:lnTo>
                      <a:pt x="345" y="21"/>
                    </a:lnTo>
                    <a:lnTo>
                      <a:pt x="346" y="20"/>
                    </a:lnTo>
                    <a:lnTo>
                      <a:pt x="348" y="20"/>
                    </a:lnTo>
                    <a:lnTo>
                      <a:pt x="348" y="19"/>
                    </a:lnTo>
                    <a:lnTo>
                      <a:pt x="349" y="18"/>
                    </a:lnTo>
                    <a:lnTo>
                      <a:pt x="350" y="17"/>
                    </a:lnTo>
                    <a:lnTo>
                      <a:pt x="350" y="16"/>
                    </a:lnTo>
                    <a:lnTo>
                      <a:pt x="351" y="16"/>
                    </a:lnTo>
                    <a:lnTo>
                      <a:pt x="352" y="15"/>
                    </a:lnTo>
                    <a:lnTo>
                      <a:pt x="354" y="16"/>
                    </a:lnTo>
                    <a:lnTo>
                      <a:pt x="355" y="16"/>
                    </a:lnTo>
                    <a:lnTo>
                      <a:pt x="356" y="17"/>
                    </a:lnTo>
                    <a:lnTo>
                      <a:pt x="356" y="18"/>
                    </a:lnTo>
                    <a:lnTo>
                      <a:pt x="356" y="19"/>
                    </a:lnTo>
                    <a:lnTo>
                      <a:pt x="356" y="21"/>
                    </a:lnTo>
                    <a:lnTo>
                      <a:pt x="355" y="22"/>
                    </a:lnTo>
                    <a:lnTo>
                      <a:pt x="354" y="23"/>
                    </a:lnTo>
                    <a:lnTo>
                      <a:pt x="353" y="24"/>
                    </a:lnTo>
                    <a:lnTo>
                      <a:pt x="352" y="25"/>
                    </a:lnTo>
                    <a:lnTo>
                      <a:pt x="352" y="26"/>
                    </a:lnTo>
                    <a:lnTo>
                      <a:pt x="351" y="29"/>
                    </a:lnTo>
                    <a:lnTo>
                      <a:pt x="351" y="30"/>
                    </a:lnTo>
                    <a:lnTo>
                      <a:pt x="351" y="31"/>
                    </a:lnTo>
                    <a:lnTo>
                      <a:pt x="351" y="32"/>
                    </a:lnTo>
                    <a:lnTo>
                      <a:pt x="352" y="32"/>
                    </a:lnTo>
                    <a:lnTo>
                      <a:pt x="353" y="32"/>
                    </a:lnTo>
                    <a:lnTo>
                      <a:pt x="354" y="31"/>
                    </a:lnTo>
                    <a:lnTo>
                      <a:pt x="355" y="30"/>
                    </a:lnTo>
                    <a:lnTo>
                      <a:pt x="356" y="30"/>
                    </a:lnTo>
                    <a:lnTo>
                      <a:pt x="356" y="29"/>
                    </a:lnTo>
                    <a:lnTo>
                      <a:pt x="357" y="28"/>
                    </a:lnTo>
                    <a:lnTo>
                      <a:pt x="357" y="27"/>
                    </a:lnTo>
                    <a:lnTo>
                      <a:pt x="357" y="25"/>
                    </a:lnTo>
                    <a:lnTo>
                      <a:pt x="358" y="27"/>
                    </a:lnTo>
                    <a:lnTo>
                      <a:pt x="358" y="28"/>
                    </a:lnTo>
                    <a:lnTo>
                      <a:pt x="360" y="29"/>
                    </a:lnTo>
                    <a:lnTo>
                      <a:pt x="362" y="29"/>
                    </a:lnTo>
                    <a:lnTo>
                      <a:pt x="363" y="29"/>
                    </a:lnTo>
                    <a:lnTo>
                      <a:pt x="365" y="30"/>
                    </a:lnTo>
                    <a:lnTo>
                      <a:pt x="366" y="31"/>
                    </a:lnTo>
                    <a:lnTo>
                      <a:pt x="367" y="33"/>
                    </a:lnTo>
                    <a:lnTo>
                      <a:pt x="367" y="35"/>
                    </a:lnTo>
                    <a:lnTo>
                      <a:pt x="366" y="37"/>
                    </a:lnTo>
                    <a:lnTo>
                      <a:pt x="365" y="39"/>
                    </a:lnTo>
                    <a:lnTo>
                      <a:pt x="363" y="41"/>
                    </a:lnTo>
                    <a:lnTo>
                      <a:pt x="361" y="43"/>
                    </a:lnTo>
                    <a:lnTo>
                      <a:pt x="359" y="45"/>
                    </a:lnTo>
                    <a:lnTo>
                      <a:pt x="356" y="47"/>
                    </a:lnTo>
                    <a:lnTo>
                      <a:pt x="354" y="48"/>
                    </a:lnTo>
                    <a:lnTo>
                      <a:pt x="351" y="49"/>
                    </a:lnTo>
                    <a:lnTo>
                      <a:pt x="348" y="51"/>
                    </a:lnTo>
                    <a:lnTo>
                      <a:pt x="345" y="53"/>
                    </a:lnTo>
                    <a:lnTo>
                      <a:pt x="342" y="55"/>
                    </a:lnTo>
                    <a:lnTo>
                      <a:pt x="340" y="57"/>
                    </a:lnTo>
                    <a:lnTo>
                      <a:pt x="338" y="60"/>
                    </a:lnTo>
                    <a:lnTo>
                      <a:pt x="335" y="63"/>
                    </a:lnTo>
                    <a:lnTo>
                      <a:pt x="332" y="66"/>
                    </a:lnTo>
                    <a:lnTo>
                      <a:pt x="330" y="69"/>
                    </a:lnTo>
                    <a:lnTo>
                      <a:pt x="328" y="71"/>
                    </a:lnTo>
                    <a:lnTo>
                      <a:pt x="325" y="74"/>
                    </a:lnTo>
                    <a:lnTo>
                      <a:pt x="323" y="77"/>
                    </a:lnTo>
                    <a:lnTo>
                      <a:pt x="320" y="79"/>
                    </a:lnTo>
                    <a:lnTo>
                      <a:pt x="318" y="81"/>
                    </a:lnTo>
                    <a:lnTo>
                      <a:pt x="315" y="83"/>
                    </a:lnTo>
                    <a:lnTo>
                      <a:pt x="312" y="85"/>
                    </a:lnTo>
                    <a:lnTo>
                      <a:pt x="311" y="85"/>
                    </a:lnTo>
                    <a:lnTo>
                      <a:pt x="309" y="86"/>
                    </a:lnTo>
                    <a:lnTo>
                      <a:pt x="307" y="86"/>
                    </a:lnTo>
                    <a:lnTo>
                      <a:pt x="305" y="86"/>
                    </a:lnTo>
                    <a:lnTo>
                      <a:pt x="302" y="86"/>
                    </a:lnTo>
                    <a:lnTo>
                      <a:pt x="299" y="86"/>
                    </a:lnTo>
                    <a:lnTo>
                      <a:pt x="296" y="85"/>
                    </a:lnTo>
                    <a:lnTo>
                      <a:pt x="293" y="85"/>
                    </a:lnTo>
                    <a:lnTo>
                      <a:pt x="289" y="84"/>
                    </a:lnTo>
                    <a:lnTo>
                      <a:pt x="286" y="83"/>
                    </a:lnTo>
                    <a:lnTo>
                      <a:pt x="283" y="83"/>
                    </a:lnTo>
                    <a:lnTo>
                      <a:pt x="280" y="81"/>
                    </a:lnTo>
                    <a:lnTo>
                      <a:pt x="277" y="80"/>
                    </a:lnTo>
                    <a:lnTo>
                      <a:pt x="275" y="79"/>
                    </a:lnTo>
                    <a:lnTo>
                      <a:pt x="272" y="77"/>
                    </a:lnTo>
                    <a:lnTo>
                      <a:pt x="270" y="76"/>
                    </a:lnTo>
                    <a:lnTo>
                      <a:pt x="267" y="72"/>
                    </a:lnTo>
                    <a:lnTo>
                      <a:pt x="263" y="69"/>
                    </a:lnTo>
                    <a:lnTo>
                      <a:pt x="260" y="67"/>
                    </a:lnTo>
                    <a:lnTo>
                      <a:pt x="258" y="65"/>
                    </a:lnTo>
                    <a:lnTo>
                      <a:pt x="255" y="64"/>
                    </a:lnTo>
                    <a:lnTo>
                      <a:pt x="253" y="63"/>
                    </a:lnTo>
                    <a:lnTo>
                      <a:pt x="250" y="63"/>
                    </a:lnTo>
                    <a:lnTo>
                      <a:pt x="247" y="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8" name="Freeform 286">
                <a:extLst>
                  <a:ext uri="{FF2B5EF4-FFF2-40B4-BE49-F238E27FC236}">
                    <a16:creationId xmlns:a16="http://schemas.microsoft.com/office/drawing/2014/main" id="{BC0B14BF-B208-5BBF-A85A-E5C195143C75}"/>
                  </a:ext>
                </a:extLst>
              </p:cNvPr>
              <p:cNvSpPr>
                <a:spLocks/>
              </p:cNvSpPr>
              <p:nvPr/>
            </p:nvSpPr>
            <p:spPr bwMode="auto">
              <a:xfrm>
                <a:off x="4538" y="2699"/>
                <a:ext cx="23" cy="32"/>
              </a:xfrm>
              <a:custGeom>
                <a:avLst/>
                <a:gdLst>
                  <a:gd name="T0" fmla="*/ 22 w 23"/>
                  <a:gd name="T1" fmla="*/ 1 h 32"/>
                  <a:gd name="T2" fmla="*/ 20 w 23"/>
                  <a:gd name="T3" fmla="*/ 4 h 32"/>
                  <a:gd name="T4" fmla="*/ 19 w 23"/>
                  <a:gd name="T5" fmla="*/ 7 h 32"/>
                  <a:gd name="T6" fmla="*/ 19 w 23"/>
                  <a:gd name="T7" fmla="*/ 11 h 32"/>
                  <a:gd name="T8" fmla="*/ 18 w 23"/>
                  <a:gd name="T9" fmla="*/ 15 h 32"/>
                  <a:gd name="T10" fmla="*/ 18 w 23"/>
                  <a:gd name="T11" fmla="*/ 19 h 32"/>
                  <a:gd name="T12" fmla="*/ 18 w 23"/>
                  <a:gd name="T13" fmla="*/ 23 h 32"/>
                  <a:gd name="T14" fmla="*/ 19 w 23"/>
                  <a:gd name="T15" fmla="*/ 26 h 32"/>
                  <a:gd name="T16" fmla="*/ 20 w 23"/>
                  <a:gd name="T17" fmla="*/ 28 h 32"/>
                  <a:gd name="T18" fmla="*/ 21 w 23"/>
                  <a:gd name="T19" fmla="*/ 30 h 32"/>
                  <a:gd name="T20" fmla="*/ 18 w 23"/>
                  <a:gd name="T21" fmla="*/ 30 h 32"/>
                  <a:gd name="T22" fmla="*/ 16 w 23"/>
                  <a:gd name="T23" fmla="*/ 30 h 32"/>
                  <a:gd name="T24" fmla="*/ 14 w 23"/>
                  <a:gd name="T25" fmla="*/ 30 h 32"/>
                  <a:gd name="T26" fmla="*/ 13 w 23"/>
                  <a:gd name="T27" fmla="*/ 29 h 32"/>
                  <a:gd name="T28" fmla="*/ 12 w 23"/>
                  <a:gd name="T29" fmla="*/ 30 h 32"/>
                  <a:gd name="T30" fmla="*/ 10 w 23"/>
                  <a:gd name="T31" fmla="*/ 30 h 32"/>
                  <a:gd name="T32" fmla="*/ 8 w 23"/>
                  <a:gd name="T33" fmla="*/ 30 h 32"/>
                  <a:gd name="T34" fmla="*/ 7 w 23"/>
                  <a:gd name="T35" fmla="*/ 30 h 32"/>
                  <a:gd name="T36" fmla="*/ 8 w 23"/>
                  <a:gd name="T37" fmla="*/ 28 h 32"/>
                  <a:gd name="T38" fmla="*/ 6 w 23"/>
                  <a:gd name="T39" fmla="*/ 27 h 32"/>
                  <a:gd name="T40" fmla="*/ 4 w 23"/>
                  <a:gd name="T41" fmla="*/ 28 h 32"/>
                  <a:gd name="T42" fmla="*/ 3 w 23"/>
                  <a:gd name="T43" fmla="*/ 27 h 32"/>
                  <a:gd name="T44" fmla="*/ 4 w 23"/>
                  <a:gd name="T45" fmla="*/ 26 h 32"/>
                  <a:gd name="T46" fmla="*/ 2 w 23"/>
                  <a:gd name="T47" fmla="*/ 24 h 32"/>
                  <a:gd name="T48" fmla="*/ 1 w 23"/>
                  <a:gd name="T49" fmla="*/ 25 h 32"/>
                  <a:gd name="T50" fmla="*/ 0 w 23"/>
                  <a:gd name="T51" fmla="*/ 24 h 32"/>
                  <a:gd name="T52" fmla="*/ 0 w 23"/>
                  <a:gd name="T53" fmla="*/ 22 h 32"/>
                  <a:gd name="T54" fmla="*/ 4 w 23"/>
                  <a:gd name="T55" fmla="*/ 19 h 32"/>
                  <a:gd name="T56" fmla="*/ 7 w 23"/>
                  <a:gd name="T57" fmla="*/ 14 h 32"/>
                  <a:gd name="T58" fmla="*/ 8 w 23"/>
                  <a:gd name="T59" fmla="*/ 8 h 32"/>
                  <a:gd name="T60" fmla="*/ 10 w 23"/>
                  <a:gd name="T61" fmla="*/ 2 h 32"/>
                  <a:gd name="T62" fmla="*/ 22 w 23"/>
                  <a:gd name="T63" fmla="*/ 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32">
                    <a:moveTo>
                      <a:pt x="22" y="1"/>
                    </a:moveTo>
                    <a:lnTo>
                      <a:pt x="22" y="1"/>
                    </a:lnTo>
                    <a:lnTo>
                      <a:pt x="21" y="2"/>
                    </a:lnTo>
                    <a:lnTo>
                      <a:pt x="20" y="4"/>
                    </a:lnTo>
                    <a:lnTo>
                      <a:pt x="20" y="5"/>
                    </a:lnTo>
                    <a:lnTo>
                      <a:pt x="19" y="7"/>
                    </a:lnTo>
                    <a:lnTo>
                      <a:pt x="19" y="9"/>
                    </a:lnTo>
                    <a:lnTo>
                      <a:pt x="19" y="11"/>
                    </a:lnTo>
                    <a:lnTo>
                      <a:pt x="18" y="13"/>
                    </a:lnTo>
                    <a:lnTo>
                      <a:pt x="18" y="15"/>
                    </a:lnTo>
                    <a:lnTo>
                      <a:pt x="18" y="17"/>
                    </a:lnTo>
                    <a:lnTo>
                      <a:pt x="18" y="19"/>
                    </a:lnTo>
                    <a:lnTo>
                      <a:pt x="18" y="21"/>
                    </a:lnTo>
                    <a:lnTo>
                      <a:pt x="18" y="23"/>
                    </a:lnTo>
                    <a:lnTo>
                      <a:pt x="18" y="25"/>
                    </a:lnTo>
                    <a:lnTo>
                      <a:pt x="19" y="26"/>
                    </a:lnTo>
                    <a:lnTo>
                      <a:pt x="19" y="28"/>
                    </a:lnTo>
                    <a:lnTo>
                      <a:pt x="20" y="28"/>
                    </a:lnTo>
                    <a:lnTo>
                      <a:pt x="20" y="29"/>
                    </a:lnTo>
                    <a:lnTo>
                      <a:pt x="21" y="30"/>
                    </a:lnTo>
                    <a:lnTo>
                      <a:pt x="20" y="30"/>
                    </a:lnTo>
                    <a:lnTo>
                      <a:pt x="18" y="30"/>
                    </a:lnTo>
                    <a:lnTo>
                      <a:pt x="17" y="29"/>
                    </a:lnTo>
                    <a:lnTo>
                      <a:pt x="16" y="30"/>
                    </a:lnTo>
                    <a:lnTo>
                      <a:pt x="15" y="30"/>
                    </a:lnTo>
                    <a:lnTo>
                      <a:pt x="14" y="30"/>
                    </a:lnTo>
                    <a:lnTo>
                      <a:pt x="13" y="30"/>
                    </a:lnTo>
                    <a:lnTo>
                      <a:pt x="13" y="29"/>
                    </a:lnTo>
                    <a:lnTo>
                      <a:pt x="12" y="29"/>
                    </a:lnTo>
                    <a:lnTo>
                      <a:pt x="12" y="30"/>
                    </a:lnTo>
                    <a:lnTo>
                      <a:pt x="11" y="30"/>
                    </a:lnTo>
                    <a:lnTo>
                      <a:pt x="10" y="30"/>
                    </a:lnTo>
                    <a:lnTo>
                      <a:pt x="9" y="30"/>
                    </a:lnTo>
                    <a:lnTo>
                      <a:pt x="8" y="30"/>
                    </a:lnTo>
                    <a:lnTo>
                      <a:pt x="8" y="31"/>
                    </a:lnTo>
                    <a:lnTo>
                      <a:pt x="7" y="30"/>
                    </a:lnTo>
                    <a:lnTo>
                      <a:pt x="8" y="29"/>
                    </a:lnTo>
                    <a:lnTo>
                      <a:pt x="8" y="28"/>
                    </a:lnTo>
                    <a:lnTo>
                      <a:pt x="7" y="27"/>
                    </a:lnTo>
                    <a:lnTo>
                      <a:pt x="6" y="27"/>
                    </a:lnTo>
                    <a:lnTo>
                      <a:pt x="5" y="27"/>
                    </a:lnTo>
                    <a:lnTo>
                      <a:pt x="4" y="28"/>
                    </a:lnTo>
                    <a:lnTo>
                      <a:pt x="3" y="28"/>
                    </a:lnTo>
                    <a:lnTo>
                      <a:pt x="3" y="27"/>
                    </a:lnTo>
                    <a:lnTo>
                      <a:pt x="3" y="26"/>
                    </a:lnTo>
                    <a:lnTo>
                      <a:pt x="4" y="26"/>
                    </a:lnTo>
                    <a:lnTo>
                      <a:pt x="4" y="25"/>
                    </a:lnTo>
                    <a:lnTo>
                      <a:pt x="2" y="24"/>
                    </a:lnTo>
                    <a:lnTo>
                      <a:pt x="1" y="24"/>
                    </a:lnTo>
                    <a:lnTo>
                      <a:pt x="1" y="25"/>
                    </a:lnTo>
                    <a:lnTo>
                      <a:pt x="1" y="26"/>
                    </a:lnTo>
                    <a:lnTo>
                      <a:pt x="0" y="24"/>
                    </a:lnTo>
                    <a:lnTo>
                      <a:pt x="0" y="23"/>
                    </a:lnTo>
                    <a:lnTo>
                      <a:pt x="0" y="22"/>
                    </a:lnTo>
                    <a:lnTo>
                      <a:pt x="1" y="22"/>
                    </a:lnTo>
                    <a:lnTo>
                      <a:pt x="4" y="19"/>
                    </a:lnTo>
                    <a:lnTo>
                      <a:pt x="6" y="17"/>
                    </a:lnTo>
                    <a:lnTo>
                      <a:pt x="7" y="14"/>
                    </a:lnTo>
                    <a:lnTo>
                      <a:pt x="8" y="12"/>
                    </a:lnTo>
                    <a:lnTo>
                      <a:pt x="8" y="8"/>
                    </a:lnTo>
                    <a:lnTo>
                      <a:pt x="10" y="6"/>
                    </a:lnTo>
                    <a:lnTo>
                      <a:pt x="10" y="2"/>
                    </a:lnTo>
                    <a:lnTo>
                      <a:pt x="12" y="0"/>
                    </a:lnTo>
                    <a:lnTo>
                      <a:pt x="22"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29" name="Freeform 287">
                <a:extLst>
                  <a:ext uri="{FF2B5EF4-FFF2-40B4-BE49-F238E27FC236}">
                    <a16:creationId xmlns:a16="http://schemas.microsoft.com/office/drawing/2014/main" id="{D7D38A33-7B7B-2F78-54DB-4A7270C7F56F}"/>
                  </a:ext>
                </a:extLst>
              </p:cNvPr>
              <p:cNvSpPr>
                <a:spLocks/>
              </p:cNvSpPr>
              <p:nvPr/>
            </p:nvSpPr>
            <p:spPr bwMode="auto">
              <a:xfrm>
                <a:off x="4364" y="300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0" name="Freeform 288">
                <a:extLst>
                  <a:ext uri="{FF2B5EF4-FFF2-40B4-BE49-F238E27FC236}">
                    <a16:creationId xmlns:a16="http://schemas.microsoft.com/office/drawing/2014/main" id="{36935C18-F78D-492F-0FE3-EA0C9B979F62}"/>
                  </a:ext>
                </a:extLst>
              </p:cNvPr>
              <p:cNvSpPr>
                <a:spLocks/>
              </p:cNvSpPr>
              <p:nvPr/>
            </p:nvSpPr>
            <p:spPr bwMode="auto">
              <a:xfrm>
                <a:off x="4364" y="3008"/>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1" name="Freeform 289">
                <a:extLst>
                  <a:ext uri="{FF2B5EF4-FFF2-40B4-BE49-F238E27FC236}">
                    <a16:creationId xmlns:a16="http://schemas.microsoft.com/office/drawing/2014/main" id="{61D6A4F6-D034-620A-B25F-CE6012B19218}"/>
                  </a:ext>
                </a:extLst>
              </p:cNvPr>
              <p:cNvSpPr>
                <a:spLocks/>
              </p:cNvSpPr>
              <p:nvPr/>
            </p:nvSpPr>
            <p:spPr bwMode="auto">
              <a:xfrm>
                <a:off x="4364" y="3011"/>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2" name="Freeform 290">
                <a:extLst>
                  <a:ext uri="{FF2B5EF4-FFF2-40B4-BE49-F238E27FC236}">
                    <a16:creationId xmlns:a16="http://schemas.microsoft.com/office/drawing/2014/main" id="{E77F7C43-1B6C-26A1-6DFF-FB06ED294B95}"/>
                  </a:ext>
                </a:extLst>
              </p:cNvPr>
              <p:cNvSpPr>
                <a:spLocks/>
              </p:cNvSpPr>
              <p:nvPr/>
            </p:nvSpPr>
            <p:spPr bwMode="auto">
              <a:xfrm>
                <a:off x="4381" y="2924"/>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3" name="Freeform 291">
                <a:extLst>
                  <a:ext uri="{FF2B5EF4-FFF2-40B4-BE49-F238E27FC236}">
                    <a16:creationId xmlns:a16="http://schemas.microsoft.com/office/drawing/2014/main" id="{154D6D30-5328-D469-94D6-B9417AAC41FC}"/>
                  </a:ext>
                </a:extLst>
              </p:cNvPr>
              <p:cNvSpPr>
                <a:spLocks/>
              </p:cNvSpPr>
              <p:nvPr/>
            </p:nvSpPr>
            <p:spPr bwMode="auto">
              <a:xfrm>
                <a:off x="4384" y="2921"/>
                <a:ext cx="17" cy="17"/>
              </a:xfrm>
              <a:custGeom>
                <a:avLst/>
                <a:gdLst>
                  <a:gd name="T0" fmla="*/ 16 w 17"/>
                  <a:gd name="T1" fmla="*/ 16 h 17"/>
                  <a:gd name="T2" fmla="*/ 16 w 17"/>
                  <a:gd name="T3" fmla="*/ 16 h 17"/>
                  <a:gd name="T4" fmla="*/ 0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4" name="Freeform 292">
                <a:extLst>
                  <a:ext uri="{FF2B5EF4-FFF2-40B4-BE49-F238E27FC236}">
                    <a16:creationId xmlns:a16="http://schemas.microsoft.com/office/drawing/2014/main" id="{6E804D49-6809-7769-F3E3-8DB88815EBDB}"/>
                  </a:ext>
                </a:extLst>
              </p:cNvPr>
              <p:cNvSpPr>
                <a:spLocks/>
              </p:cNvSpPr>
              <p:nvPr/>
            </p:nvSpPr>
            <p:spPr bwMode="auto">
              <a:xfrm>
                <a:off x="4386" y="2919"/>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5" name="Freeform 293">
                <a:extLst>
                  <a:ext uri="{FF2B5EF4-FFF2-40B4-BE49-F238E27FC236}">
                    <a16:creationId xmlns:a16="http://schemas.microsoft.com/office/drawing/2014/main" id="{0882A0A2-5EC2-D699-0EE7-B85331B263D6}"/>
                  </a:ext>
                </a:extLst>
              </p:cNvPr>
              <p:cNvSpPr>
                <a:spLocks/>
              </p:cNvSpPr>
              <p:nvPr/>
            </p:nvSpPr>
            <p:spPr bwMode="auto">
              <a:xfrm>
                <a:off x="4381" y="2938"/>
                <a:ext cx="17" cy="17"/>
              </a:xfrm>
              <a:custGeom>
                <a:avLst/>
                <a:gdLst>
                  <a:gd name="T0" fmla="*/ 16 w 17"/>
                  <a:gd name="T1" fmla="*/ 16 h 17"/>
                  <a:gd name="T2" fmla="*/ 16 w 17"/>
                  <a:gd name="T3" fmla="*/ 16 h 17"/>
                  <a:gd name="T4" fmla="*/ 8 w 17"/>
                  <a:gd name="T5" fmla="*/ 16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6" name="Freeform 294">
                <a:extLst>
                  <a:ext uri="{FF2B5EF4-FFF2-40B4-BE49-F238E27FC236}">
                    <a16:creationId xmlns:a16="http://schemas.microsoft.com/office/drawing/2014/main" id="{3C82D78E-3BD0-CD89-BD41-5BF734EA1381}"/>
                  </a:ext>
                </a:extLst>
              </p:cNvPr>
              <p:cNvSpPr>
                <a:spLocks/>
              </p:cNvSpPr>
              <p:nvPr/>
            </p:nvSpPr>
            <p:spPr bwMode="auto">
              <a:xfrm>
                <a:off x="4383" y="2936"/>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7" name="Freeform 295">
                <a:extLst>
                  <a:ext uri="{FF2B5EF4-FFF2-40B4-BE49-F238E27FC236}">
                    <a16:creationId xmlns:a16="http://schemas.microsoft.com/office/drawing/2014/main" id="{B4CE6794-1569-D1BB-89BD-EC46E4731262}"/>
                  </a:ext>
                </a:extLst>
              </p:cNvPr>
              <p:cNvSpPr>
                <a:spLocks/>
              </p:cNvSpPr>
              <p:nvPr/>
            </p:nvSpPr>
            <p:spPr bwMode="auto">
              <a:xfrm>
                <a:off x="4385" y="2934"/>
                <a:ext cx="17" cy="17"/>
              </a:xfrm>
              <a:custGeom>
                <a:avLst/>
                <a:gdLst>
                  <a:gd name="T0" fmla="*/ 16 w 17"/>
                  <a:gd name="T1" fmla="*/ 16 h 17"/>
                  <a:gd name="T2" fmla="*/ 16 w 17"/>
                  <a:gd name="T3" fmla="*/ 16 h 17"/>
                  <a:gd name="T4" fmla="*/ 16 w 17"/>
                  <a:gd name="T5" fmla="*/ 12 h 17"/>
                  <a:gd name="T6" fmla="*/ 8 w 17"/>
                  <a:gd name="T7" fmla="*/ 12 h 17"/>
                  <a:gd name="T8" fmla="*/ 8 w 17"/>
                  <a:gd name="T9" fmla="*/ 9 h 17"/>
                  <a:gd name="T10" fmla="*/ 0 w 17"/>
                  <a:gd name="T11" fmla="*/ 6 h 17"/>
                  <a:gd name="T12" fmla="*/ 0 w 17"/>
                  <a:gd name="T13" fmla="*/ 3 h 17"/>
                  <a:gd name="T14" fmla="*/ 0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16" y="12"/>
                    </a:lnTo>
                    <a:lnTo>
                      <a:pt x="8" y="12"/>
                    </a:lnTo>
                    <a:lnTo>
                      <a:pt x="8" y="9"/>
                    </a:lnTo>
                    <a:lnTo>
                      <a:pt x="0" y="6"/>
                    </a:lnTo>
                    <a:lnTo>
                      <a:pt x="0" y="3"/>
                    </a:lnTo>
                    <a:lnTo>
                      <a:pt x="0"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8" name="Freeform 296">
                <a:extLst>
                  <a:ext uri="{FF2B5EF4-FFF2-40B4-BE49-F238E27FC236}">
                    <a16:creationId xmlns:a16="http://schemas.microsoft.com/office/drawing/2014/main" id="{FDFB40D9-1465-50DB-65FF-08AE5D7A34D7}"/>
                  </a:ext>
                </a:extLst>
              </p:cNvPr>
              <p:cNvSpPr>
                <a:spLocks/>
              </p:cNvSpPr>
              <p:nvPr/>
            </p:nvSpPr>
            <p:spPr bwMode="auto">
              <a:xfrm>
                <a:off x="4379" y="2960"/>
                <a:ext cx="17" cy="17"/>
              </a:xfrm>
              <a:custGeom>
                <a:avLst/>
                <a:gdLst>
                  <a:gd name="T0" fmla="*/ 16 w 17"/>
                  <a:gd name="T1" fmla="*/ 16 h 17"/>
                  <a:gd name="T2" fmla="*/ 16 w 17"/>
                  <a:gd name="T3" fmla="*/ 16 h 17"/>
                  <a:gd name="T4" fmla="*/ 8 w 17"/>
                  <a:gd name="T5" fmla="*/ 16 h 17"/>
                  <a:gd name="T6" fmla="*/ 8 w 17"/>
                  <a:gd name="T7" fmla="*/ 12 h 17"/>
                  <a:gd name="T8" fmla="*/ 0 w 17"/>
                  <a:gd name="T9" fmla="*/ 12 h 17"/>
                  <a:gd name="T10" fmla="*/ 0 w 17"/>
                  <a:gd name="T11" fmla="*/ 9 h 17"/>
                  <a:gd name="T12" fmla="*/ 0 w 17"/>
                  <a:gd name="T13" fmla="*/ 6 h 17"/>
                  <a:gd name="T14" fmla="*/ 0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6" y="16"/>
                    </a:lnTo>
                    <a:lnTo>
                      <a:pt x="8" y="16"/>
                    </a:lnTo>
                    <a:lnTo>
                      <a:pt x="8" y="12"/>
                    </a:lnTo>
                    <a:lnTo>
                      <a:pt x="0"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9" name="Freeform 297">
                <a:extLst>
                  <a:ext uri="{FF2B5EF4-FFF2-40B4-BE49-F238E27FC236}">
                    <a16:creationId xmlns:a16="http://schemas.microsoft.com/office/drawing/2014/main" id="{634F251B-147A-A5BC-1C35-783462E07016}"/>
                  </a:ext>
                </a:extLst>
              </p:cNvPr>
              <p:cNvSpPr>
                <a:spLocks/>
              </p:cNvSpPr>
              <p:nvPr/>
            </p:nvSpPr>
            <p:spPr bwMode="auto">
              <a:xfrm>
                <a:off x="4381" y="2958"/>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8" y="9"/>
                    </a:lnTo>
                    <a:lnTo>
                      <a:pt x="0" y="6"/>
                    </a:lnTo>
                    <a:lnTo>
                      <a:pt x="0" y="3"/>
                    </a:lnTo>
                    <a:lnTo>
                      <a:pt x="8"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0" name="Freeform 298">
                <a:extLst>
                  <a:ext uri="{FF2B5EF4-FFF2-40B4-BE49-F238E27FC236}">
                    <a16:creationId xmlns:a16="http://schemas.microsoft.com/office/drawing/2014/main" id="{EA32BF19-09AD-3C8F-ED32-CB0676673BDE}"/>
                  </a:ext>
                </a:extLst>
              </p:cNvPr>
              <p:cNvSpPr>
                <a:spLocks/>
              </p:cNvSpPr>
              <p:nvPr/>
            </p:nvSpPr>
            <p:spPr bwMode="auto">
              <a:xfrm>
                <a:off x="4384" y="2956"/>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1" name="Freeform 299">
                <a:extLst>
                  <a:ext uri="{FF2B5EF4-FFF2-40B4-BE49-F238E27FC236}">
                    <a16:creationId xmlns:a16="http://schemas.microsoft.com/office/drawing/2014/main" id="{9F45EE2B-94A7-BA25-8A74-9BC689EDF485}"/>
                  </a:ext>
                </a:extLst>
              </p:cNvPr>
              <p:cNvSpPr>
                <a:spLocks/>
              </p:cNvSpPr>
              <p:nvPr/>
            </p:nvSpPr>
            <p:spPr bwMode="auto">
              <a:xfrm>
                <a:off x="4374" y="2976"/>
                <a:ext cx="17" cy="17"/>
              </a:xfrm>
              <a:custGeom>
                <a:avLst/>
                <a:gdLst>
                  <a:gd name="T0" fmla="*/ 16 w 17"/>
                  <a:gd name="T1" fmla="*/ 16 h 17"/>
                  <a:gd name="T2" fmla="*/ 16 w 17"/>
                  <a:gd name="T3" fmla="*/ 16 h 17"/>
                  <a:gd name="T4" fmla="*/ 8 w 17"/>
                  <a:gd name="T5" fmla="*/ 16 h 17"/>
                  <a:gd name="T6" fmla="*/ 8 w 17"/>
                  <a:gd name="T7" fmla="*/ 12 h 17"/>
                  <a:gd name="T8" fmla="*/ 0 w 17"/>
                  <a:gd name="T9" fmla="*/ 9 h 17"/>
                  <a:gd name="T10" fmla="*/ 0 w 17"/>
                  <a:gd name="T11" fmla="*/ 6 h 17"/>
                  <a:gd name="T12" fmla="*/ 0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8" y="12"/>
                    </a:lnTo>
                    <a:lnTo>
                      <a:pt x="0"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2" name="Freeform 300">
                <a:extLst>
                  <a:ext uri="{FF2B5EF4-FFF2-40B4-BE49-F238E27FC236}">
                    <a16:creationId xmlns:a16="http://schemas.microsoft.com/office/drawing/2014/main" id="{87F55C2D-0939-6380-4903-86AC7A8A31B5}"/>
                  </a:ext>
                </a:extLst>
              </p:cNvPr>
              <p:cNvSpPr>
                <a:spLocks/>
              </p:cNvSpPr>
              <p:nvPr/>
            </p:nvSpPr>
            <p:spPr bwMode="auto">
              <a:xfrm>
                <a:off x="4377" y="2974"/>
                <a:ext cx="17" cy="17"/>
              </a:xfrm>
              <a:custGeom>
                <a:avLst/>
                <a:gdLst>
                  <a:gd name="T0" fmla="*/ 16 w 17"/>
                  <a:gd name="T1" fmla="*/ 16 h 17"/>
                  <a:gd name="T2" fmla="*/ 16 w 17"/>
                  <a:gd name="T3" fmla="*/ 16 h 17"/>
                  <a:gd name="T4" fmla="*/ 8 w 17"/>
                  <a:gd name="T5" fmla="*/ 12 h 17"/>
                  <a:gd name="T6" fmla="*/ 0 w 17"/>
                  <a:gd name="T7" fmla="*/ 12 h 17"/>
                  <a:gd name="T8" fmla="*/ 0 w 17"/>
                  <a:gd name="T9" fmla="*/ 9 h 17"/>
                  <a:gd name="T10" fmla="*/ 0 w 17"/>
                  <a:gd name="T11" fmla="*/ 6 h 17"/>
                  <a:gd name="T12" fmla="*/ 0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2"/>
                    </a:lnTo>
                    <a:lnTo>
                      <a:pt x="0"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3" name="Freeform 301">
                <a:extLst>
                  <a:ext uri="{FF2B5EF4-FFF2-40B4-BE49-F238E27FC236}">
                    <a16:creationId xmlns:a16="http://schemas.microsoft.com/office/drawing/2014/main" id="{48BA44A7-8919-6D40-2E99-D2D4A2EF1A88}"/>
                  </a:ext>
                </a:extLst>
              </p:cNvPr>
              <p:cNvSpPr>
                <a:spLocks/>
              </p:cNvSpPr>
              <p:nvPr/>
            </p:nvSpPr>
            <p:spPr bwMode="auto">
              <a:xfrm>
                <a:off x="4379" y="2971"/>
                <a:ext cx="17" cy="17"/>
              </a:xfrm>
              <a:custGeom>
                <a:avLst/>
                <a:gdLst>
                  <a:gd name="T0" fmla="*/ 16 w 17"/>
                  <a:gd name="T1" fmla="*/ 16 h 17"/>
                  <a:gd name="T2" fmla="*/ 16 w 17"/>
                  <a:gd name="T3" fmla="*/ 16 h 17"/>
                  <a:gd name="T4" fmla="*/ 8 w 17"/>
                  <a:gd name="T5" fmla="*/ 13 h 17"/>
                  <a:gd name="T6" fmla="*/ 0 w 17"/>
                  <a:gd name="T7" fmla="*/ 10 h 17"/>
                  <a:gd name="T8" fmla="*/ 0 w 17"/>
                  <a:gd name="T9" fmla="*/ 8 h 17"/>
                  <a:gd name="T10" fmla="*/ 0 w 17"/>
                  <a:gd name="T11" fmla="*/ 5 h 17"/>
                  <a:gd name="T12" fmla="*/ 0 w 17"/>
                  <a:gd name="T13" fmla="*/ 2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3"/>
                    </a:lnTo>
                    <a:lnTo>
                      <a:pt x="0" y="10"/>
                    </a:lnTo>
                    <a:lnTo>
                      <a:pt x="0" y="8"/>
                    </a:lnTo>
                    <a:lnTo>
                      <a:pt x="0" y="5"/>
                    </a:lnTo>
                    <a:lnTo>
                      <a:pt x="0" y="2"/>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4" name="Freeform 302">
                <a:extLst>
                  <a:ext uri="{FF2B5EF4-FFF2-40B4-BE49-F238E27FC236}">
                    <a16:creationId xmlns:a16="http://schemas.microsoft.com/office/drawing/2014/main" id="{08699261-4947-89F6-6828-3691437B6854}"/>
                  </a:ext>
                </a:extLst>
              </p:cNvPr>
              <p:cNvSpPr>
                <a:spLocks/>
              </p:cNvSpPr>
              <p:nvPr/>
            </p:nvSpPr>
            <p:spPr bwMode="auto">
              <a:xfrm>
                <a:off x="4375" y="2995"/>
                <a:ext cx="17" cy="17"/>
              </a:xfrm>
              <a:custGeom>
                <a:avLst/>
                <a:gdLst>
                  <a:gd name="T0" fmla="*/ 16 w 17"/>
                  <a:gd name="T1" fmla="*/ 16 h 17"/>
                  <a:gd name="T2" fmla="*/ 16 w 17"/>
                  <a:gd name="T3" fmla="*/ 16 h 17"/>
                  <a:gd name="T4" fmla="*/ 8 w 17"/>
                  <a:gd name="T5" fmla="*/ 16 h 17"/>
                  <a:gd name="T6" fmla="*/ 0 w 17"/>
                  <a:gd name="T7" fmla="*/ 16 h 17"/>
                  <a:gd name="T8" fmla="*/ 0 w 17"/>
                  <a:gd name="T9" fmla="*/ 12 h 17"/>
                  <a:gd name="T10" fmla="*/ 0 w 17"/>
                  <a:gd name="T11" fmla="*/ 8 h 17"/>
                  <a:gd name="T12" fmla="*/ 0 w 17"/>
                  <a:gd name="T13" fmla="*/ 4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16" y="16"/>
                    </a:moveTo>
                    <a:lnTo>
                      <a:pt x="16" y="16"/>
                    </a:lnTo>
                    <a:lnTo>
                      <a:pt x="8" y="16"/>
                    </a:lnTo>
                    <a:lnTo>
                      <a:pt x="0" y="16"/>
                    </a:lnTo>
                    <a:lnTo>
                      <a:pt x="0" y="12"/>
                    </a:lnTo>
                    <a:lnTo>
                      <a:pt x="0" y="8"/>
                    </a:lnTo>
                    <a:lnTo>
                      <a:pt x="0"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5" name="Freeform 303">
                <a:extLst>
                  <a:ext uri="{FF2B5EF4-FFF2-40B4-BE49-F238E27FC236}">
                    <a16:creationId xmlns:a16="http://schemas.microsoft.com/office/drawing/2014/main" id="{B43AB8A0-A6D4-EF77-AE2D-39D998B4C9B2}"/>
                  </a:ext>
                </a:extLst>
              </p:cNvPr>
              <p:cNvSpPr>
                <a:spLocks/>
              </p:cNvSpPr>
              <p:nvPr/>
            </p:nvSpPr>
            <p:spPr bwMode="auto">
              <a:xfrm>
                <a:off x="4377" y="2992"/>
                <a:ext cx="17" cy="17"/>
              </a:xfrm>
              <a:custGeom>
                <a:avLst/>
                <a:gdLst>
                  <a:gd name="T0" fmla="*/ 16 w 17"/>
                  <a:gd name="T1" fmla="*/ 16 h 17"/>
                  <a:gd name="T2" fmla="*/ 16 w 17"/>
                  <a:gd name="T3" fmla="*/ 16 h 17"/>
                  <a:gd name="T4" fmla="*/ 8 w 17"/>
                  <a:gd name="T5" fmla="*/ 12 h 17"/>
                  <a:gd name="T6" fmla="*/ 0 w 17"/>
                  <a:gd name="T7" fmla="*/ 9 h 17"/>
                  <a:gd name="T8" fmla="*/ 0 w 17"/>
                  <a:gd name="T9" fmla="*/ 6 h 17"/>
                  <a:gd name="T10" fmla="*/ 0 w 17"/>
                  <a:gd name="T11" fmla="*/ 3 h 17"/>
                  <a:gd name="T12" fmla="*/ 0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0" y="9"/>
                    </a:lnTo>
                    <a:lnTo>
                      <a:pt x="0" y="6"/>
                    </a:lnTo>
                    <a:lnTo>
                      <a:pt x="0"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6" name="Freeform 304">
                <a:extLst>
                  <a:ext uri="{FF2B5EF4-FFF2-40B4-BE49-F238E27FC236}">
                    <a16:creationId xmlns:a16="http://schemas.microsoft.com/office/drawing/2014/main" id="{150BA91E-9FD2-B8CE-5456-3D07830EE1B0}"/>
                  </a:ext>
                </a:extLst>
              </p:cNvPr>
              <p:cNvSpPr>
                <a:spLocks/>
              </p:cNvSpPr>
              <p:nvPr/>
            </p:nvSpPr>
            <p:spPr bwMode="auto">
              <a:xfrm>
                <a:off x="4379" y="2990"/>
                <a:ext cx="17" cy="17"/>
              </a:xfrm>
              <a:custGeom>
                <a:avLst/>
                <a:gdLst>
                  <a:gd name="T0" fmla="*/ 16 w 17"/>
                  <a:gd name="T1" fmla="*/ 16 h 17"/>
                  <a:gd name="T2" fmla="*/ 16 w 17"/>
                  <a:gd name="T3" fmla="*/ 16 h 17"/>
                  <a:gd name="T4" fmla="*/ 8 w 17"/>
                  <a:gd name="T5" fmla="*/ 12 h 17"/>
                  <a:gd name="T6" fmla="*/ 8 w 17"/>
                  <a:gd name="T7" fmla="*/ 9 h 17"/>
                  <a:gd name="T8" fmla="*/ 0 w 17"/>
                  <a:gd name="T9" fmla="*/ 6 h 17"/>
                  <a:gd name="T10" fmla="*/ 0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16" y="16"/>
                    </a:moveTo>
                    <a:lnTo>
                      <a:pt x="16" y="16"/>
                    </a:lnTo>
                    <a:lnTo>
                      <a:pt x="8" y="12"/>
                    </a:lnTo>
                    <a:lnTo>
                      <a:pt x="8" y="9"/>
                    </a:lnTo>
                    <a:lnTo>
                      <a:pt x="0" y="6"/>
                    </a:lnTo>
                    <a:lnTo>
                      <a:pt x="0"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7" name="Freeform 305">
                <a:extLst>
                  <a:ext uri="{FF2B5EF4-FFF2-40B4-BE49-F238E27FC236}">
                    <a16:creationId xmlns:a16="http://schemas.microsoft.com/office/drawing/2014/main" id="{8E71A51C-0088-43C0-7CA5-A084DC0C2FC7}"/>
                  </a:ext>
                </a:extLst>
              </p:cNvPr>
              <p:cNvSpPr>
                <a:spLocks/>
              </p:cNvSpPr>
              <p:nvPr/>
            </p:nvSpPr>
            <p:spPr bwMode="auto">
              <a:xfrm>
                <a:off x="4354" y="2997"/>
                <a:ext cx="17" cy="17"/>
              </a:xfrm>
              <a:custGeom>
                <a:avLst/>
                <a:gdLst>
                  <a:gd name="T0" fmla="*/ 0 w 17"/>
                  <a:gd name="T1" fmla="*/ 16 h 17"/>
                  <a:gd name="T2" fmla="*/ 0 w 17"/>
                  <a:gd name="T3" fmla="*/ 16 h 17"/>
                  <a:gd name="T4" fmla="*/ 16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8" name="Freeform 306">
                <a:extLst>
                  <a:ext uri="{FF2B5EF4-FFF2-40B4-BE49-F238E27FC236}">
                    <a16:creationId xmlns:a16="http://schemas.microsoft.com/office/drawing/2014/main" id="{9B060598-C80C-158F-8108-AF80DE3C656B}"/>
                  </a:ext>
                </a:extLst>
              </p:cNvPr>
              <p:cNvSpPr>
                <a:spLocks/>
              </p:cNvSpPr>
              <p:nvPr/>
            </p:nvSpPr>
            <p:spPr bwMode="auto">
              <a:xfrm>
                <a:off x="4351" y="2995"/>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16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9" name="Freeform 307">
                <a:extLst>
                  <a:ext uri="{FF2B5EF4-FFF2-40B4-BE49-F238E27FC236}">
                    <a16:creationId xmlns:a16="http://schemas.microsoft.com/office/drawing/2014/main" id="{DB434B79-8685-1BB1-7E55-E5EFCBBB2E48}"/>
                  </a:ext>
                </a:extLst>
              </p:cNvPr>
              <p:cNvSpPr>
                <a:spLocks/>
              </p:cNvSpPr>
              <p:nvPr/>
            </p:nvSpPr>
            <p:spPr bwMode="auto">
              <a:xfrm>
                <a:off x="4349" y="2993"/>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0" name="Freeform 308">
                <a:extLst>
                  <a:ext uri="{FF2B5EF4-FFF2-40B4-BE49-F238E27FC236}">
                    <a16:creationId xmlns:a16="http://schemas.microsoft.com/office/drawing/2014/main" id="{A5DDDEF5-4F9A-F422-FE1F-229B709FFAA2}"/>
                  </a:ext>
                </a:extLst>
              </p:cNvPr>
              <p:cNvSpPr>
                <a:spLocks/>
              </p:cNvSpPr>
              <p:nvPr/>
            </p:nvSpPr>
            <p:spPr bwMode="auto">
              <a:xfrm>
                <a:off x="4355" y="2985"/>
                <a:ext cx="17" cy="17"/>
              </a:xfrm>
              <a:custGeom>
                <a:avLst/>
                <a:gdLst>
                  <a:gd name="T0" fmla="*/ 0 w 17"/>
                  <a:gd name="T1" fmla="*/ 16 h 17"/>
                  <a:gd name="T2" fmla="*/ 0 w 17"/>
                  <a:gd name="T3" fmla="*/ 16 h 17"/>
                  <a:gd name="T4" fmla="*/ 0 w 17"/>
                  <a:gd name="T5" fmla="*/ 13 h 17"/>
                  <a:gd name="T6" fmla="*/ 8 w 17"/>
                  <a:gd name="T7" fmla="*/ 10 h 17"/>
                  <a:gd name="T8" fmla="*/ 8 w 17"/>
                  <a:gd name="T9" fmla="*/ 8 h 17"/>
                  <a:gd name="T10" fmla="*/ 16 w 17"/>
                  <a:gd name="T11" fmla="*/ 5 h 17"/>
                  <a:gd name="T12" fmla="*/ 8 w 17"/>
                  <a:gd name="T13" fmla="*/ 5 h 17"/>
                  <a:gd name="T14" fmla="*/ 8 w 17"/>
                  <a:gd name="T15" fmla="*/ 2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3"/>
                    </a:lnTo>
                    <a:lnTo>
                      <a:pt x="8" y="10"/>
                    </a:lnTo>
                    <a:lnTo>
                      <a:pt x="8" y="8"/>
                    </a:lnTo>
                    <a:lnTo>
                      <a:pt x="16" y="5"/>
                    </a:lnTo>
                    <a:lnTo>
                      <a:pt x="8" y="5"/>
                    </a:lnTo>
                    <a:lnTo>
                      <a:pt x="8" y="2"/>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1" name="Freeform 309">
                <a:extLst>
                  <a:ext uri="{FF2B5EF4-FFF2-40B4-BE49-F238E27FC236}">
                    <a16:creationId xmlns:a16="http://schemas.microsoft.com/office/drawing/2014/main" id="{DB379060-0482-436A-A95C-10AD8E1CEA23}"/>
                  </a:ext>
                </a:extLst>
              </p:cNvPr>
              <p:cNvSpPr>
                <a:spLocks/>
              </p:cNvSpPr>
              <p:nvPr/>
            </p:nvSpPr>
            <p:spPr bwMode="auto">
              <a:xfrm>
                <a:off x="4352" y="2983"/>
                <a:ext cx="17" cy="17"/>
              </a:xfrm>
              <a:custGeom>
                <a:avLst/>
                <a:gdLst>
                  <a:gd name="T0" fmla="*/ 0 w 17"/>
                  <a:gd name="T1" fmla="*/ 16 h 17"/>
                  <a:gd name="T2" fmla="*/ 0 w 17"/>
                  <a:gd name="T3" fmla="*/ 16 h 17"/>
                  <a:gd name="T4" fmla="*/ 8 w 17"/>
                  <a:gd name="T5" fmla="*/ 16 h 17"/>
                  <a:gd name="T6" fmla="*/ 8 w 17"/>
                  <a:gd name="T7" fmla="*/ 12 h 17"/>
                  <a:gd name="T8" fmla="*/ 16 w 17"/>
                  <a:gd name="T9" fmla="*/ 12 h 17"/>
                  <a:gd name="T10" fmla="*/ 16 w 17"/>
                  <a:gd name="T11" fmla="*/ 9 h 17"/>
                  <a:gd name="T12" fmla="*/ 16 w 17"/>
                  <a:gd name="T13" fmla="*/ 6 h 17"/>
                  <a:gd name="T14" fmla="*/ 16 w 17"/>
                  <a:gd name="T15" fmla="*/ 3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6"/>
                    </a:lnTo>
                    <a:lnTo>
                      <a:pt x="8" y="12"/>
                    </a:lnTo>
                    <a:lnTo>
                      <a:pt x="16"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2" name="Freeform 310">
                <a:extLst>
                  <a:ext uri="{FF2B5EF4-FFF2-40B4-BE49-F238E27FC236}">
                    <a16:creationId xmlns:a16="http://schemas.microsoft.com/office/drawing/2014/main" id="{A1693D71-2052-ECEB-CB82-A370E6509151}"/>
                  </a:ext>
                </a:extLst>
              </p:cNvPr>
              <p:cNvSpPr>
                <a:spLocks/>
              </p:cNvSpPr>
              <p:nvPr/>
            </p:nvSpPr>
            <p:spPr bwMode="auto">
              <a:xfrm>
                <a:off x="4349" y="2981"/>
                <a:ext cx="17" cy="17"/>
              </a:xfrm>
              <a:custGeom>
                <a:avLst/>
                <a:gdLst>
                  <a:gd name="T0" fmla="*/ 0 w 17"/>
                  <a:gd name="T1" fmla="*/ 16 h 17"/>
                  <a:gd name="T2" fmla="*/ 0 w 17"/>
                  <a:gd name="T3" fmla="*/ 16 h 17"/>
                  <a:gd name="T4" fmla="*/ 5 w 17"/>
                  <a:gd name="T5" fmla="*/ 12 h 17"/>
                  <a:gd name="T6" fmla="*/ 10 w 17"/>
                  <a:gd name="T7" fmla="*/ 12 h 17"/>
                  <a:gd name="T8" fmla="*/ 10 w 17"/>
                  <a:gd name="T9" fmla="*/ 9 h 17"/>
                  <a:gd name="T10" fmla="*/ 16 w 17"/>
                  <a:gd name="T11" fmla="*/ 6 h 17"/>
                  <a:gd name="T12" fmla="*/ 10 w 17"/>
                  <a:gd name="T13" fmla="*/ 3 h 17"/>
                  <a:gd name="T14" fmla="*/ 1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5" y="12"/>
                    </a:lnTo>
                    <a:lnTo>
                      <a:pt x="10" y="12"/>
                    </a:lnTo>
                    <a:lnTo>
                      <a:pt x="10" y="9"/>
                    </a:lnTo>
                    <a:lnTo>
                      <a:pt x="16" y="6"/>
                    </a:lnTo>
                    <a:lnTo>
                      <a:pt x="10" y="3"/>
                    </a:lnTo>
                    <a:lnTo>
                      <a:pt x="1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3" name="Freeform 311">
                <a:extLst>
                  <a:ext uri="{FF2B5EF4-FFF2-40B4-BE49-F238E27FC236}">
                    <a16:creationId xmlns:a16="http://schemas.microsoft.com/office/drawing/2014/main" id="{01E7EED9-1082-6859-6FD6-C09B91DE6558}"/>
                  </a:ext>
                </a:extLst>
              </p:cNvPr>
              <p:cNvSpPr>
                <a:spLocks/>
              </p:cNvSpPr>
              <p:nvPr/>
            </p:nvSpPr>
            <p:spPr bwMode="auto">
              <a:xfrm>
                <a:off x="4353" y="2971"/>
                <a:ext cx="17" cy="17"/>
              </a:xfrm>
              <a:custGeom>
                <a:avLst/>
                <a:gdLst>
                  <a:gd name="T0" fmla="*/ 0 w 17"/>
                  <a:gd name="T1" fmla="*/ 16 h 17"/>
                  <a:gd name="T2" fmla="*/ 0 w 17"/>
                  <a:gd name="T3" fmla="*/ 16 h 17"/>
                  <a:gd name="T4" fmla="*/ 0 w 17"/>
                  <a:gd name="T5" fmla="*/ 12 h 17"/>
                  <a:gd name="T6" fmla="*/ 8 w 17"/>
                  <a:gd name="T7" fmla="*/ 12 h 17"/>
                  <a:gd name="T8" fmla="*/ 8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0" y="12"/>
                    </a:lnTo>
                    <a:lnTo>
                      <a:pt x="8" y="12"/>
                    </a:lnTo>
                    <a:lnTo>
                      <a:pt x="8"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4" name="Freeform 312">
                <a:extLst>
                  <a:ext uri="{FF2B5EF4-FFF2-40B4-BE49-F238E27FC236}">
                    <a16:creationId xmlns:a16="http://schemas.microsoft.com/office/drawing/2014/main" id="{ACF62B69-7A21-F78D-6482-A653F3D9920E}"/>
                  </a:ext>
                </a:extLst>
              </p:cNvPr>
              <p:cNvSpPr>
                <a:spLocks/>
              </p:cNvSpPr>
              <p:nvPr/>
            </p:nvSpPr>
            <p:spPr bwMode="auto">
              <a:xfrm>
                <a:off x="4350" y="2968"/>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5" name="Freeform 313">
                <a:extLst>
                  <a:ext uri="{FF2B5EF4-FFF2-40B4-BE49-F238E27FC236}">
                    <a16:creationId xmlns:a16="http://schemas.microsoft.com/office/drawing/2014/main" id="{4F5653CB-FCE5-6017-5050-7F431E18BA15}"/>
                  </a:ext>
                </a:extLst>
              </p:cNvPr>
              <p:cNvSpPr>
                <a:spLocks/>
              </p:cNvSpPr>
              <p:nvPr/>
            </p:nvSpPr>
            <p:spPr bwMode="auto">
              <a:xfrm>
                <a:off x="4348" y="2966"/>
                <a:ext cx="17" cy="17"/>
              </a:xfrm>
              <a:custGeom>
                <a:avLst/>
                <a:gdLst>
                  <a:gd name="T0" fmla="*/ 0 w 17"/>
                  <a:gd name="T1" fmla="*/ 16 h 17"/>
                  <a:gd name="T2" fmla="*/ 0 w 17"/>
                  <a:gd name="T3" fmla="*/ 16 h 17"/>
                  <a:gd name="T4" fmla="*/ 8 w 17"/>
                  <a:gd name="T5" fmla="*/ 16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6" name="Freeform 314">
                <a:extLst>
                  <a:ext uri="{FF2B5EF4-FFF2-40B4-BE49-F238E27FC236}">
                    <a16:creationId xmlns:a16="http://schemas.microsoft.com/office/drawing/2014/main" id="{ACEA52C6-55F7-DAD9-28B4-2057F9ADDD6C}"/>
                  </a:ext>
                </a:extLst>
              </p:cNvPr>
              <p:cNvSpPr>
                <a:spLocks/>
              </p:cNvSpPr>
              <p:nvPr/>
            </p:nvSpPr>
            <p:spPr bwMode="auto">
              <a:xfrm>
                <a:off x="4351" y="2934"/>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2"/>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7" name="Freeform 315">
                <a:extLst>
                  <a:ext uri="{FF2B5EF4-FFF2-40B4-BE49-F238E27FC236}">
                    <a16:creationId xmlns:a16="http://schemas.microsoft.com/office/drawing/2014/main" id="{8281E086-85E8-7567-4792-5A4A19761641}"/>
                  </a:ext>
                </a:extLst>
              </p:cNvPr>
              <p:cNvSpPr>
                <a:spLocks/>
              </p:cNvSpPr>
              <p:nvPr/>
            </p:nvSpPr>
            <p:spPr bwMode="auto">
              <a:xfrm>
                <a:off x="4349" y="2931"/>
                <a:ext cx="17" cy="17"/>
              </a:xfrm>
              <a:custGeom>
                <a:avLst/>
                <a:gdLst>
                  <a:gd name="T0" fmla="*/ 0 w 17"/>
                  <a:gd name="T1" fmla="*/ 16 h 17"/>
                  <a:gd name="T2" fmla="*/ 0 w 17"/>
                  <a:gd name="T3" fmla="*/ 16 h 17"/>
                  <a:gd name="T4" fmla="*/ 8 w 17"/>
                  <a:gd name="T5" fmla="*/ 16 h 17"/>
                  <a:gd name="T6" fmla="*/ 16 w 17"/>
                  <a:gd name="T7" fmla="*/ 12 h 17"/>
                  <a:gd name="T8" fmla="*/ 16 w 17"/>
                  <a:gd name="T9" fmla="*/ 9 h 17"/>
                  <a:gd name="T10" fmla="*/ 16 w 17"/>
                  <a:gd name="T11" fmla="*/ 6 h 17"/>
                  <a:gd name="T12" fmla="*/ 16 w 17"/>
                  <a:gd name="T13" fmla="*/ 3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6"/>
                    </a:lnTo>
                    <a:lnTo>
                      <a:pt x="16" y="12"/>
                    </a:lnTo>
                    <a:lnTo>
                      <a:pt x="16" y="9"/>
                    </a:lnTo>
                    <a:lnTo>
                      <a:pt x="16" y="6"/>
                    </a:lnTo>
                    <a:lnTo>
                      <a:pt x="16" y="3"/>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8" name="Freeform 316">
                <a:extLst>
                  <a:ext uri="{FF2B5EF4-FFF2-40B4-BE49-F238E27FC236}">
                    <a16:creationId xmlns:a16="http://schemas.microsoft.com/office/drawing/2014/main" id="{F7F147E0-28E9-982F-8AB0-2897923A2BAD}"/>
                  </a:ext>
                </a:extLst>
              </p:cNvPr>
              <p:cNvSpPr>
                <a:spLocks/>
              </p:cNvSpPr>
              <p:nvPr/>
            </p:nvSpPr>
            <p:spPr bwMode="auto">
              <a:xfrm>
                <a:off x="4347" y="2929"/>
                <a:ext cx="17" cy="17"/>
              </a:xfrm>
              <a:custGeom>
                <a:avLst/>
                <a:gdLst>
                  <a:gd name="T0" fmla="*/ 0 w 17"/>
                  <a:gd name="T1" fmla="*/ 16 h 17"/>
                  <a:gd name="T2" fmla="*/ 0 w 17"/>
                  <a:gd name="T3" fmla="*/ 16 h 17"/>
                  <a:gd name="T4" fmla="*/ 8 w 17"/>
                  <a:gd name="T5" fmla="*/ 12 h 17"/>
                  <a:gd name="T6" fmla="*/ 16 w 17"/>
                  <a:gd name="T7" fmla="*/ 9 h 17"/>
                  <a:gd name="T8" fmla="*/ 16 w 17"/>
                  <a:gd name="T9" fmla="*/ 6 h 17"/>
                  <a:gd name="T10" fmla="*/ 16 w 17"/>
                  <a:gd name="T11" fmla="*/ 3 h 17"/>
                  <a:gd name="T12" fmla="*/ 8 w 17"/>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7">
                    <a:moveTo>
                      <a:pt x="0" y="16"/>
                    </a:moveTo>
                    <a:lnTo>
                      <a:pt x="0" y="16"/>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9" name="Freeform 317">
                <a:extLst>
                  <a:ext uri="{FF2B5EF4-FFF2-40B4-BE49-F238E27FC236}">
                    <a16:creationId xmlns:a16="http://schemas.microsoft.com/office/drawing/2014/main" id="{2A83DE63-2567-9761-7019-C9B0F5A23FDD}"/>
                  </a:ext>
                </a:extLst>
              </p:cNvPr>
              <p:cNvSpPr>
                <a:spLocks/>
              </p:cNvSpPr>
              <p:nvPr/>
            </p:nvSpPr>
            <p:spPr bwMode="auto">
              <a:xfrm>
                <a:off x="4347" y="2916"/>
                <a:ext cx="17" cy="17"/>
              </a:xfrm>
              <a:custGeom>
                <a:avLst/>
                <a:gdLst>
                  <a:gd name="T0" fmla="*/ 0 w 17"/>
                  <a:gd name="T1" fmla="*/ 16 h 17"/>
                  <a:gd name="T2" fmla="*/ 0 w 17"/>
                  <a:gd name="T3" fmla="*/ 16 h 17"/>
                  <a:gd name="T4" fmla="*/ 8 w 17"/>
                  <a:gd name="T5" fmla="*/ 13 h 17"/>
                  <a:gd name="T6" fmla="*/ 16 w 17"/>
                  <a:gd name="T7" fmla="*/ 10 h 17"/>
                  <a:gd name="T8" fmla="*/ 16 w 17"/>
                  <a:gd name="T9" fmla="*/ 8 h 17"/>
                  <a:gd name="T10" fmla="*/ 16 w 17"/>
                  <a:gd name="T11" fmla="*/ 5 h 17"/>
                  <a:gd name="T12" fmla="*/ 16 w 17"/>
                  <a:gd name="T13" fmla="*/ 2 h 17"/>
                  <a:gd name="T14" fmla="*/ 16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8" y="13"/>
                    </a:lnTo>
                    <a:lnTo>
                      <a:pt x="16" y="10"/>
                    </a:lnTo>
                    <a:lnTo>
                      <a:pt x="16" y="8"/>
                    </a:lnTo>
                    <a:lnTo>
                      <a:pt x="16" y="5"/>
                    </a:lnTo>
                    <a:lnTo>
                      <a:pt x="16" y="2"/>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0" name="Freeform 318">
                <a:extLst>
                  <a:ext uri="{FF2B5EF4-FFF2-40B4-BE49-F238E27FC236}">
                    <a16:creationId xmlns:a16="http://schemas.microsoft.com/office/drawing/2014/main" id="{57ADD51E-2816-7115-A763-5F5D7FFAC0CC}"/>
                  </a:ext>
                </a:extLst>
              </p:cNvPr>
              <p:cNvSpPr>
                <a:spLocks/>
              </p:cNvSpPr>
              <p:nvPr/>
            </p:nvSpPr>
            <p:spPr bwMode="auto">
              <a:xfrm>
                <a:off x="4345" y="2914"/>
                <a:ext cx="17" cy="17"/>
              </a:xfrm>
              <a:custGeom>
                <a:avLst/>
                <a:gdLst>
                  <a:gd name="T0" fmla="*/ 0 w 17"/>
                  <a:gd name="T1" fmla="*/ 16 h 17"/>
                  <a:gd name="T2" fmla="*/ 0 w 17"/>
                  <a:gd name="T3" fmla="*/ 16 h 17"/>
                  <a:gd name="T4" fmla="*/ 8 w 17"/>
                  <a:gd name="T5" fmla="*/ 12 h 17"/>
                  <a:gd name="T6" fmla="*/ 16 w 17"/>
                  <a:gd name="T7" fmla="*/ 12 h 17"/>
                  <a:gd name="T8" fmla="*/ 16 w 17"/>
                  <a:gd name="T9" fmla="*/ 9 h 17"/>
                  <a:gd name="T10" fmla="*/ 16 w 17"/>
                  <a:gd name="T11" fmla="*/ 6 h 17"/>
                  <a:gd name="T12" fmla="*/ 16 w 17"/>
                  <a:gd name="T13" fmla="*/ 3 h 17"/>
                  <a:gd name="T14" fmla="*/ 16 w 17"/>
                  <a:gd name="T15" fmla="*/ 0 h 17"/>
                  <a:gd name="T16" fmla="*/ 8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6"/>
                    </a:moveTo>
                    <a:lnTo>
                      <a:pt x="0" y="16"/>
                    </a:lnTo>
                    <a:lnTo>
                      <a:pt x="8" y="12"/>
                    </a:lnTo>
                    <a:lnTo>
                      <a:pt x="16" y="12"/>
                    </a:lnTo>
                    <a:lnTo>
                      <a:pt x="16" y="9"/>
                    </a:lnTo>
                    <a:lnTo>
                      <a:pt x="16" y="6"/>
                    </a:lnTo>
                    <a:lnTo>
                      <a:pt x="16" y="3"/>
                    </a:lnTo>
                    <a:lnTo>
                      <a:pt x="16" y="0"/>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1" name="Freeform 319">
                <a:extLst>
                  <a:ext uri="{FF2B5EF4-FFF2-40B4-BE49-F238E27FC236}">
                    <a16:creationId xmlns:a16="http://schemas.microsoft.com/office/drawing/2014/main" id="{45F59E80-081C-E928-F97D-7B872D4E5249}"/>
                  </a:ext>
                </a:extLst>
              </p:cNvPr>
              <p:cNvSpPr>
                <a:spLocks/>
              </p:cNvSpPr>
              <p:nvPr/>
            </p:nvSpPr>
            <p:spPr bwMode="auto">
              <a:xfrm>
                <a:off x="4343" y="2912"/>
                <a:ext cx="17" cy="17"/>
              </a:xfrm>
              <a:custGeom>
                <a:avLst/>
                <a:gdLst>
                  <a:gd name="T0" fmla="*/ 0 w 17"/>
                  <a:gd name="T1" fmla="*/ 16 h 17"/>
                  <a:gd name="T2" fmla="*/ 0 w 17"/>
                  <a:gd name="T3" fmla="*/ 16 h 17"/>
                  <a:gd name="T4" fmla="*/ 0 w 17"/>
                  <a:gd name="T5" fmla="*/ 12 h 17"/>
                  <a:gd name="T6" fmla="*/ 8 w 17"/>
                  <a:gd name="T7" fmla="*/ 12 h 17"/>
                  <a:gd name="T8" fmla="*/ 16 w 17"/>
                  <a:gd name="T9" fmla="*/ 9 h 17"/>
                  <a:gd name="T10" fmla="*/ 16 w 17"/>
                  <a:gd name="T11" fmla="*/ 6 h 17"/>
                  <a:gd name="T12" fmla="*/ 16 w 17"/>
                  <a:gd name="T13" fmla="*/ 3 h 17"/>
                  <a:gd name="T14" fmla="*/ 8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6"/>
                    </a:moveTo>
                    <a:lnTo>
                      <a:pt x="0" y="16"/>
                    </a:lnTo>
                    <a:lnTo>
                      <a:pt x="0" y="12"/>
                    </a:lnTo>
                    <a:lnTo>
                      <a:pt x="8" y="12"/>
                    </a:lnTo>
                    <a:lnTo>
                      <a:pt x="16" y="9"/>
                    </a:lnTo>
                    <a:lnTo>
                      <a:pt x="16" y="6"/>
                    </a:lnTo>
                    <a:lnTo>
                      <a:pt x="16" y="3"/>
                    </a:lnTo>
                    <a:lnTo>
                      <a:pt x="8"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2" name="Freeform 320">
                <a:extLst>
                  <a:ext uri="{FF2B5EF4-FFF2-40B4-BE49-F238E27FC236}">
                    <a16:creationId xmlns:a16="http://schemas.microsoft.com/office/drawing/2014/main" id="{C36C5D2C-194C-9713-965C-B517018FBF16}"/>
                  </a:ext>
                </a:extLst>
              </p:cNvPr>
              <p:cNvSpPr>
                <a:spLocks/>
              </p:cNvSpPr>
              <p:nvPr/>
            </p:nvSpPr>
            <p:spPr bwMode="auto">
              <a:xfrm>
                <a:off x="4339" y="2901"/>
                <a:ext cx="18" cy="19"/>
              </a:xfrm>
              <a:custGeom>
                <a:avLst/>
                <a:gdLst>
                  <a:gd name="T0" fmla="*/ 0 w 18"/>
                  <a:gd name="T1" fmla="*/ 0 h 19"/>
                  <a:gd name="T2" fmla="*/ 0 w 18"/>
                  <a:gd name="T3" fmla="*/ 0 h 19"/>
                  <a:gd name="T4" fmla="*/ 2 w 18"/>
                  <a:gd name="T5" fmla="*/ 3 h 19"/>
                  <a:gd name="T6" fmla="*/ 4 w 18"/>
                  <a:gd name="T7" fmla="*/ 6 h 19"/>
                  <a:gd name="T8" fmla="*/ 5 w 18"/>
                  <a:gd name="T9" fmla="*/ 9 h 19"/>
                  <a:gd name="T10" fmla="*/ 7 w 18"/>
                  <a:gd name="T11" fmla="*/ 11 h 19"/>
                  <a:gd name="T12" fmla="*/ 9 w 18"/>
                  <a:gd name="T13" fmla="*/ 13 h 19"/>
                  <a:gd name="T14" fmla="*/ 12 w 18"/>
                  <a:gd name="T15" fmla="*/ 15 h 19"/>
                  <a:gd name="T16" fmla="*/ 14 w 18"/>
                  <a:gd name="T17" fmla="*/ 17 h 19"/>
                  <a:gd name="T18" fmla="*/ 17 w 18"/>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9">
                    <a:moveTo>
                      <a:pt x="0" y="0"/>
                    </a:moveTo>
                    <a:lnTo>
                      <a:pt x="0" y="0"/>
                    </a:lnTo>
                    <a:lnTo>
                      <a:pt x="2" y="3"/>
                    </a:lnTo>
                    <a:lnTo>
                      <a:pt x="4" y="6"/>
                    </a:lnTo>
                    <a:lnTo>
                      <a:pt x="5" y="9"/>
                    </a:lnTo>
                    <a:lnTo>
                      <a:pt x="7" y="11"/>
                    </a:lnTo>
                    <a:lnTo>
                      <a:pt x="9" y="13"/>
                    </a:lnTo>
                    <a:lnTo>
                      <a:pt x="12" y="15"/>
                    </a:lnTo>
                    <a:lnTo>
                      <a:pt x="14" y="17"/>
                    </a:lnTo>
                    <a:lnTo>
                      <a:pt x="17"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3" name="Freeform 321">
                <a:extLst>
                  <a:ext uri="{FF2B5EF4-FFF2-40B4-BE49-F238E27FC236}">
                    <a16:creationId xmlns:a16="http://schemas.microsoft.com/office/drawing/2014/main" id="{8237FBF2-7F48-A605-F59C-1321478DBB30}"/>
                  </a:ext>
                </a:extLst>
              </p:cNvPr>
              <p:cNvSpPr>
                <a:spLocks/>
              </p:cNvSpPr>
              <p:nvPr/>
            </p:nvSpPr>
            <p:spPr bwMode="auto">
              <a:xfrm>
                <a:off x="4341" y="2917"/>
                <a:ext cx="18" cy="18"/>
              </a:xfrm>
              <a:custGeom>
                <a:avLst/>
                <a:gdLst>
                  <a:gd name="T0" fmla="*/ 0 w 18"/>
                  <a:gd name="T1" fmla="*/ 0 h 18"/>
                  <a:gd name="T2" fmla="*/ 0 w 18"/>
                  <a:gd name="T3" fmla="*/ 0 h 18"/>
                  <a:gd name="T4" fmla="*/ 2 w 18"/>
                  <a:gd name="T5" fmla="*/ 3 h 18"/>
                  <a:gd name="T6" fmla="*/ 4 w 18"/>
                  <a:gd name="T7" fmla="*/ 6 h 18"/>
                  <a:gd name="T8" fmla="*/ 5 w 18"/>
                  <a:gd name="T9" fmla="*/ 9 h 18"/>
                  <a:gd name="T10" fmla="*/ 7 w 18"/>
                  <a:gd name="T11" fmla="*/ 11 h 18"/>
                  <a:gd name="T12" fmla="*/ 9 w 18"/>
                  <a:gd name="T13" fmla="*/ 13 h 18"/>
                  <a:gd name="T14" fmla="*/ 12 w 18"/>
                  <a:gd name="T15" fmla="*/ 15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2" y="3"/>
                    </a:lnTo>
                    <a:lnTo>
                      <a:pt x="4" y="6"/>
                    </a:lnTo>
                    <a:lnTo>
                      <a:pt x="5" y="9"/>
                    </a:lnTo>
                    <a:lnTo>
                      <a:pt x="7" y="11"/>
                    </a:lnTo>
                    <a:lnTo>
                      <a:pt x="9" y="13"/>
                    </a:lnTo>
                    <a:lnTo>
                      <a:pt x="12" y="15"/>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4" name="Freeform 322">
                <a:extLst>
                  <a:ext uri="{FF2B5EF4-FFF2-40B4-BE49-F238E27FC236}">
                    <a16:creationId xmlns:a16="http://schemas.microsoft.com/office/drawing/2014/main" id="{FDEE336F-3472-7823-1E38-AEFDFBD831F3}"/>
                  </a:ext>
                </a:extLst>
              </p:cNvPr>
              <p:cNvSpPr>
                <a:spLocks/>
              </p:cNvSpPr>
              <p:nvPr/>
            </p:nvSpPr>
            <p:spPr bwMode="auto">
              <a:xfrm>
                <a:off x="4343" y="2930"/>
                <a:ext cx="17" cy="18"/>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5" name="Freeform 323">
                <a:extLst>
                  <a:ext uri="{FF2B5EF4-FFF2-40B4-BE49-F238E27FC236}">
                    <a16:creationId xmlns:a16="http://schemas.microsoft.com/office/drawing/2014/main" id="{DC5B20FA-C81A-062B-73A8-C48FE43738F1}"/>
                  </a:ext>
                </a:extLst>
              </p:cNvPr>
              <p:cNvSpPr>
                <a:spLocks/>
              </p:cNvSpPr>
              <p:nvPr/>
            </p:nvSpPr>
            <p:spPr bwMode="auto">
              <a:xfrm>
                <a:off x="4345" y="2943"/>
                <a:ext cx="17" cy="18"/>
              </a:xfrm>
              <a:custGeom>
                <a:avLst/>
                <a:gdLst>
                  <a:gd name="T0" fmla="*/ 0 w 17"/>
                  <a:gd name="T1" fmla="*/ 0 h 18"/>
                  <a:gd name="T2" fmla="*/ 0 w 17"/>
                  <a:gd name="T3" fmla="*/ 0 h 18"/>
                  <a:gd name="T4" fmla="*/ 1 w 17"/>
                  <a:gd name="T5" fmla="*/ 3 h 18"/>
                  <a:gd name="T6" fmla="*/ 3 w 17"/>
                  <a:gd name="T7" fmla="*/ 6 h 18"/>
                  <a:gd name="T8" fmla="*/ 5 w 17"/>
                  <a:gd name="T9" fmla="*/ 9 h 18"/>
                  <a:gd name="T10" fmla="*/ 7 w 17"/>
                  <a:gd name="T11" fmla="*/ 11 h 18"/>
                  <a:gd name="T12" fmla="*/ 9 w 17"/>
                  <a:gd name="T13" fmla="*/ 13 h 18"/>
                  <a:gd name="T14" fmla="*/ 11 w 17"/>
                  <a:gd name="T15" fmla="*/ 14 h 18"/>
                  <a:gd name="T16" fmla="*/ 14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5" y="9"/>
                    </a:lnTo>
                    <a:lnTo>
                      <a:pt x="7" y="11"/>
                    </a:lnTo>
                    <a:lnTo>
                      <a:pt x="9" y="13"/>
                    </a:lnTo>
                    <a:lnTo>
                      <a:pt x="11" y="14"/>
                    </a:lnTo>
                    <a:lnTo>
                      <a:pt x="14"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6" name="Freeform 324">
                <a:extLst>
                  <a:ext uri="{FF2B5EF4-FFF2-40B4-BE49-F238E27FC236}">
                    <a16:creationId xmlns:a16="http://schemas.microsoft.com/office/drawing/2014/main" id="{57D7BC8B-7B32-9212-C3E5-0725F1F1D1D1}"/>
                  </a:ext>
                </a:extLst>
              </p:cNvPr>
              <p:cNvSpPr>
                <a:spLocks/>
              </p:cNvSpPr>
              <p:nvPr/>
            </p:nvSpPr>
            <p:spPr bwMode="auto">
              <a:xfrm>
                <a:off x="4345" y="2955"/>
                <a:ext cx="17" cy="18"/>
              </a:xfrm>
              <a:custGeom>
                <a:avLst/>
                <a:gdLst>
                  <a:gd name="T0" fmla="*/ 0 w 17"/>
                  <a:gd name="T1" fmla="*/ 0 h 18"/>
                  <a:gd name="T2" fmla="*/ 0 w 17"/>
                  <a:gd name="T3" fmla="*/ 0 h 18"/>
                  <a:gd name="T4" fmla="*/ 1 w 17"/>
                  <a:gd name="T5" fmla="*/ 3 h 18"/>
                  <a:gd name="T6" fmla="*/ 3 w 17"/>
                  <a:gd name="T7" fmla="*/ 6 h 18"/>
                  <a:gd name="T8" fmla="*/ 4 w 17"/>
                  <a:gd name="T9" fmla="*/ 9 h 18"/>
                  <a:gd name="T10" fmla="*/ 6 w 17"/>
                  <a:gd name="T11" fmla="*/ 11 h 18"/>
                  <a:gd name="T12" fmla="*/ 8 w 17"/>
                  <a:gd name="T13" fmla="*/ 13 h 18"/>
                  <a:gd name="T14" fmla="*/ 11 w 17"/>
                  <a:gd name="T15" fmla="*/ 14 h 18"/>
                  <a:gd name="T16" fmla="*/ 13 w 17"/>
                  <a:gd name="T17" fmla="*/ 16 h 18"/>
                  <a:gd name="T18" fmla="*/ 16 w 17"/>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8">
                    <a:moveTo>
                      <a:pt x="0" y="0"/>
                    </a:moveTo>
                    <a:lnTo>
                      <a:pt x="0" y="0"/>
                    </a:lnTo>
                    <a:lnTo>
                      <a:pt x="1" y="3"/>
                    </a:lnTo>
                    <a:lnTo>
                      <a:pt x="3" y="6"/>
                    </a:lnTo>
                    <a:lnTo>
                      <a:pt x="4" y="9"/>
                    </a:lnTo>
                    <a:lnTo>
                      <a:pt x="6" y="11"/>
                    </a:lnTo>
                    <a:lnTo>
                      <a:pt x="8" y="13"/>
                    </a:lnTo>
                    <a:lnTo>
                      <a:pt x="11" y="14"/>
                    </a:lnTo>
                    <a:lnTo>
                      <a:pt x="13" y="16"/>
                    </a:lnTo>
                    <a:lnTo>
                      <a:pt x="16"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7" name="Freeform 325">
                <a:extLst>
                  <a:ext uri="{FF2B5EF4-FFF2-40B4-BE49-F238E27FC236}">
                    <a16:creationId xmlns:a16="http://schemas.microsoft.com/office/drawing/2014/main" id="{F8FF0700-42F8-688E-D12A-9BF8181D9FB0}"/>
                  </a:ext>
                </a:extLst>
              </p:cNvPr>
              <p:cNvSpPr>
                <a:spLocks/>
              </p:cNvSpPr>
              <p:nvPr/>
            </p:nvSpPr>
            <p:spPr bwMode="auto">
              <a:xfrm>
                <a:off x="4346" y="2970"/>
                <a:ext cx="17" cy="19"/>
              </a:xfrm>
              <a:custGeom>
                <a:avLst/>
                <a:gdLst>
                  <a:gd name="T0" fmla="*/ 0 w 17"/>
                  <a:gd name="T1" fmla="*/ 0 h 19"/>
                  <a:gd name="T2" fmla="*/ 0 w 17"/>
                  <a:gd name="T3" fmla="*/ 0 h 19"/>
                  <a:gd name="T4" fmla="*/ 1 w 17"/>
                  <a:gd name="T5" fmla="*/ 4 h 19"/>
                  <a:gd name="T6" fmla="*/ 3 w 17"/>
                  <a:gd name="T7" fmla="*/ 7 h 19"/>
                  <a:gd name="T8" fmla="*/ 5 w 17"/>
                  <a:gd name="T9" fmla="*/ 9 h 19"/>
                  <a:gd name="T10" fmla="*/ 7 w 17"/>
                  <a:gd name="T11" fmla="*/ 11 h 19"/>
                  <a:gd name="T12" fmla="*/ 9 w 17"/>
                  <a:gd name="T13" fmla="*/ 13 h 19"/>
                  <a:gd name="T14" fmla="*/ 11 w 17"/>
                  <a:gd name="T15" fmla="*/ 15 h 19"/>
                  <a:gd name="T16" fmla="*/ 13 w 17"/>
                  <a:gd name="T17" fmla="*/ 17 h 19"/>
                  <a:gd name="T18" fmla="*/ 16 w 17"/>
                  <a:gd name="T19" fmla="*/ 1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9">
                    <a:moveTo>
                      <a:pt x="0" y="0"/>
                    </a:moveTo>
                    <a:lnTo>
                      <a:pt x="0" y="0"/>
                    </a:lnTo>
                    <a:lnTo>
                      <a:pt x="1" y="4"/>
                    </a:lnTo>
                    <a:lnTo>
                      <a:pt x="3" y="7"/>
                    </a:lnTo>
                    <a:lnTo>
                      <a:pt x="5" y="9"/>
                    </a:lnTo>
                    <a:lnTo>
                      <a:pt x="7" y="11"/>
                    </a:lnTo>
                    <a:lnTo>
                      <a:pt x="9" y="13"/>
                    </a:lnTo>
                    <a:lnTo>
                      <a:pt x="11" y="15"/>
                    </a:lnTo>
                    <a:lnTo>
                      <a:pt x="13" y="17"/>
                    </a:lnTo>
                    <a:lnTo>
                      <a:pt x="16" y="1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8" name="Freeform 326">
                <a:extLst>
                  <a:ext uri="{FF2B5EF4-FFF2-40B4-BE49-F238E27FC236}">
                    <a16:creationId xmlns:a16="http://schemas.microsoft.com/office/drawing/2014/main" id="{422E1F1F-D99B-5A41-BF60-F357A8340D90}"/>
                  </a:ext>
                </a:extLst>
              </p:cNvPr>
              <p:cNvSpPr>
                <a:spLocks/>
              </p:cNvSpPr>
              <p:nvPr/>
            </p:nvSpPr>
            <p:spPr bwMode="auto">
              <a:xfrm>
                <a:off x="4346" y="2983"/>
                <a:ext cx="18" cy="18"/>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69" name="Freeform 327">
                <a:extLst>
                  <a:ext uri="{FF2B5EF4-FFF2-40B4-BE49-F238E27FC236}">
                    <a16:creationId xmlns:a16="http://schemas.microsoft.com/office/drawing/2014/main" id="{6C24E73C-6DD1-E545-1612-B7E610700A10}"/>
                  </a:ext>
                </a:extLst>
              </p:cNvPr>
              <p:cNvSpPr>
                <a:spLocks/>
              </p:cNvSpPr>
              <p:nvPr/>
            </p:nvSpPr>
            <p:spPr bwMode="auto">
              <a:xfrm>
                <a:off x="4346" y="2997"/>
                <a:ext cx="18" cy="18"/>
              </a:xfrm>
              <a:custGeom>
                <a:avLst/>
                <a:gdLst>
                  <a:gd name="T0" fmla="*/ 0 w 18"/>
                  <a:gd name="T1" fmla="*/ 0 h 18"/>
                  <a:gd name="T2" fmla="*/ 0 w 18"/>
                  <a:gd name="T3" fmla="*/ 0 h 18"/>
                  <a:gd name="T4" fmla="*/ 1 w 18"/>
                  <a:gd name="T5" fmla="*/ 3 h 18"/>
                  <a:gd name="T6" fmla="*/ 3 w 18"/>
                  <a:gd name="T7" fmla="*/ 6 h 18"/>
                  <a:gd name="T8" fmla="*/ 5 w 18"/>
                  <a:gd name="T9" fmla="*/ 8 h 18"/>
                  <a:gd name="T10" fmla="*/ 7 w 18"/>
                  <a:gd name="T11" fmla="*/ 11 h 18"/>
                  <a:gd name="T12" fmla="*/ 9 w 18"/>
                  <a:gd name="T13" fmla="*/ 13 h 18"/>
                  <a:gd name="T14" fmla="*/ 11 w 18"/>
                  <a:gd name="T15" fmla="*/ 14 h 18"/>
                  <a:gd name="T16" fmla="*/ 14 w 18"/>
                  <a:gd name="T17" fmla="*/ 16 h 18"/>
                  <a:gd name="T18" fmla="*/ 17 w 18"/>
                  <a:gd name="T19" fmla="*/ 1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0" y="0"/>
                    </a:moveTo>
                    <a:lnTo>
                      <a:pt x="0" y="0"/>
                    </a:lnTo>
                    <a:lnTo>
                      <a:pt x="1" y="3"/>
                    </a:lnTo>
                    <a:lnTo>
                      <a:pt x="3" y="6"/>
                    </a:lnTo>
                    <a:lnTo>
                      <a:pt x="5" y="8"/>
                    </a:lnTo>
                    <a:lnTo>
                      <a:pt x="7" y="11"/>
                    </a:lnTo>
                    <a:lnTo>
                      <a:pt x="9" y="13"/>
                    </a:lnTo>
                    <a:lnTo>
                      <a:pt x="11" y="14"/>
                    </a:lnTo>
                    <a:lnTo>
                      <a:pt x="14" y="16"/>
                    </a:lnTo>
                    <a:lnTo>
                      <a:pt x="17"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0" name="Freeform 328">
                <a:extLst>
                  <a:ext uri="{FF2B5EF4-FFF2-40B4-BE49-F238E27FC236}">
                    <a16:creationId xmlns:a16="http://schemas.microsoft.com/office/drawing/2014/main" id="{8E34ADF3-1093-BCF4-E8DE-6EB9A45ED226}"/>
                  </a:ext>
                </a:extLst>
              </p:cNvPr>
              <p:cNvSpPr>
                <a:spLocks/>
              </p:cNvSpPr>
              <p:nvPr/>
            </p:nvSpPr>
            <p:spPr bwMode="auto">
              <a:xfrm>
                <a:off x="4372" y="2994"/>
                <a:ext cx="17" cy="17"/>
              </a:xfrm>
              <a:custGeom>
                <a:avLst/>
                <a:gdLst>
                  <a:gd name="T0" fmla="*/ 16 w 17"/>
                  <a:gd name="T1" fmla="*/ 0 h 17"/>
                  <a:gd name="T2" fmla="*/ 16 w 17"/>
                  <a:gd name="T3" fmla="*/ 0 h 17"/>
                  <a:gd name="T4" fmla="*/ 14 w 17"/>
                  <a:gd name="T5" fmla="*/ 4 h 17"/>
                  <a:gd name="T6" fmla="*/ 13 w 17"/>
                  <a:gd name="T7" fmla="*/ 6 h 17"/>
                  <a:gd name="T8" fmla="*/ 11 w 17"/>
                  <a:gd name="T9" fmla="*/ 8 h 17"/>
                  <a:gd name="T10" fmla="*/ 10 w 17"/>
                  <a:gd name="T11" fmla="*/ 10 h 17"/>
                  <a:gd name="T12" fmla="*/ 7 w 17"/>
                  <a:gd name="T13" fmla="*/ 12 h 17"/>
                  <a:gd name="T14" fmla="*/ 4 w 17"/>
                  <a:gd name="T15" fmla="*/ 14 h 17"/>
                  <a:gd name="T16" fmla="*/ 1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4"/>
                    </a:lnTo>
                    <a:lnTo>
                      <a:pt x="13" y="6"/>
                    </a:lnTo>
                    <a:lnTo>
                      <a:pt x="11" y="8"/>
                    </a:lnTo>
                    <a:lnTo>
                      <a:pt x="10" y="10"/>
                    </a:lnTo>
                    <a:lnTo>
                      <a:pt x="7" y="12"/>
                    </a:lnTo>
                    <a:lnTo>
                      <a:pt x="4" y="14"/>
                    </a:lnTo>
                    <a:lnTo>
                      <a:pt x="1"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1" name="Freeform 329">
                <a:extLst>
                  <a:ext uri="{FF2B5EF4-FFF2-40B4-BE49-F238E27FC236}">
                    <a16:creationId xmlns:a16="http://schemas.microsoft.com/office/drawing/2014/main" id="{0C93D148-9FAB-3752-B549-80417820F6E3}"/>
                  </a:ext>
                </a:extLst>
              </p:cNvPr>
              <p:cNvSpPr>
                <a:spLocks/>
              </p:cNvSpPr>
              <p:nvPr/>
            </p:nvSpPr>
            <p:spPr bwMode="auto">
              <a:xfrm>
                <a:off x="4370" y="2981"/>
                <a:ext cx="17" cy="17"/>
              </a:xfrm>
              <a:custGeom>
                <a:avLst/>
                <a:gdLst>
                  <a:gd name="T0" fmla="*/ 16 w 17"/>
                  <a:gd name="T1" fmla="*/ 0 h 17"/>
                  <a:gd name="T2" fmla="*/ 16 w 17"/>
                  <a:gd name="T3" fmla="*/ 0 h 17"/>
                  <a:gd name="T4" fmla="*/ 14 w 17"/>
                  <a:gd name="T5" fmla="*/ 2 h 17"/>
                  <a:gd name="T6" fmla="*/ 13 w 17"/>
                  <a:gd name="T7" fmla="*/ 5 h 17"/>
                  <a:gd name="T8" fmla="*/ 12 w 17"/>
                  <a:gd name="T9" fmla="*/ 8 h 17"/>
                  <a:gd name="T10" fmla="*/ 10 w 17"/>
                  <a:gd name="T11" fmla="*/ 10 h 17"/>
                  <a:gd name="T12" fmla="*/ 8 w 17"/>
                  <a:gd name="T13" fmla="*/ 13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3" y="5"/>
                    </a:lnTo>
                    <a:lnTo>
                      <a:pt x="12" y="8"/>
                    </a:lnTo>
                    <a:lnTo>
                      <a:pt x="10" y="10"/>
                    </a:lnTo>
                    <a:lnTo>
                      <a:pt x="8" y="13"/>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2" name="Freeform 330">
                <a:extLst>
                  <a:ext uri="{FF2B5EF4-FFF2-40B4-BE49-F238E27FC236}">
                    <a16:creationId xmlns:a16="http://schemas.microsoft.com/office/drawing/2014/main" id="{523BE334-1E16-B4F2-EA87-14797B55DC35}"/>
                  </a:ext>
                </a:extLst>
              </p:cNvPr>
              <p:cNvSpPr>
                <a:spLocks/>
              </p:cNvSpPr>
              <p:nvPr/>
            </p:nvSpPr>
            <p:spPr bwMode="auto">
              <a:xfrm>
                <a:off x="4372" y="2971"/>
                <a:ext cx="17" cy="17"/>
              </a:xfrm>
              <a:custGeom>
                <a:avLst/>
                <a:gdLst>
                  <a:gd name="T0" fmla="*/ 16 w 17"/>
                  <a:gd name="T1" fmla="*/ 0 h 17"/>
                  <a:gd name="T2" fmla="*/ 16 w 17"/>
                  <a:gd name="T3" fmla="*/ 0 h 17"/>
                  <a:gd name="T4" fmla="*/ 14 w 17"/>
                  <a:gd name="T5" fmla="*/ 2 h 17"/>
                  <a:gd name="T6" fmla="*/ 12 w 17"/>
                  <a:gd name="T7" fmla="*/ 5 h 17"/>
                  <a:gd name="T8" fmla="*/ 11 w 17"/>
                  <a:gd name="T9" fmla="*/ 8 h 17"/>
                  <a:gd name="T10" fmla="*/ 9 w 17"/>
                  <a:gd name="T11" fmla="*/ 10 h 17"/>
                  <a:gd name="T12" fmla="*/ 8 w 17"/>
                  <a:gd name="T13" fmla="*/ 12 h 17"/>
                  <a:gd name="T14" fmla="*/ 5 w 17"/>
                  <a:gd name="T15" fmla="*/ 13 h 17"/>
                  <a:gd name="T16" fmla="*/ 3 w 17"/>
                  <a:gd name="T17" fmla="*/ 14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4" y="2"/>
                    </a:lnTo>
                    <a:lnTo>
                      <a:pt x="12" y="5"/>
                    </a:lnTo>
                    <a:lnTo>
                      <a:pt x="11" y="8"/>
                    </a:lnTo>
                    <a:lnTo>
                      <a:pt x="9" y="10"/>
                    </a:lnTo>
                    <a:lnTo>
                      <a:pt x="8" y="12"/>
                    </a:lnTo>
                    <a:lnTo>
                      <a:pt x="5"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3" name="Freeform 331">
                <a:extLst>
                  <a:ext uri="{FF2B5EF4-FFF2-40B4-BE49-F238E27FC236}">
                    <a16:creationId xmlns:a16="http://schemas.microsoft.com/office/drawing/2014/main" id="{D1DB8C19-E86D-22C0-8E47-6D1B72C03253}"/>
                  </a:ext>
                </a:extLst>
              </p:cNvPr>
              <p:cNvSpPr>
                <a:spLocks/>
              </p:cNvSpPr>
              <p:nvPr/>
            </p:nvSpPr>
            <p:spPr bwMode="auto">
              <a:xfrm>
                <a:off x="4373" y="2961"/>
                <a:ext cx="17" cy="17"/>
              </a:xfrm>
              <a:custGeom>
                <a:avLst/>
                <a:gdLst>
                  <a:gd name="T0" fmla="*/ 16 w 17"/>
                  <a:gd name="T1" fmla="*/ 0 h 17"/>
                  <a:gd name="T2" fmla="*/ 16 w 17"/>
                  <a:gd name="T3" fmla="*/ 0 h 17"/>
                  <a:gd name="T4" fmla="*/ 13 w 17"/>
                  <a:gd name="T5" fmla="*/ 2 h 17"/>
                  <a:gd name="T6" fmla="*/ 12 w 17"/>
                  <a:gd name="T7" fmla="*/ 6 h 17"/>
                  <a:gd name="T8" fmla="*/ 10 w 17"/>
                  <a:gd name="T9" fmla="*/ 9 h 17"/>
                  <a:gd name="T10" fmla="*/ 9 w 17"/>
                  <a:gd name="T11" fmla="*/ 10 h 17"/>
                  <a:gd name="T12" fmla="*/ 7 w 17"/>
                  <a:gd name="T13" fmla="*/ 13 h 17"/>
                  <a:gd name="T14" fmla="*/ 5 w 17"/>
                  <a:gd name="T15" fmla="*/ 14 h 17"/>
                  <a:gd name="T16" fmla="*/ 2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3" y="2"/>
                    </a:lnTo>
                    <a:lnTo>
                      <a:pt x="12" y="6"/>
                    </a:lnTo>
                    <a:lnTo>
                      <a:pt x="10" y="9"/>
                    </a:lnTo>
                    <a:lnTo>
                      <a:pt x="9" y="10"/>
                    </a:lnTo>
                    <a:lnTo>
                      <a:pt x="7" y="13"/>
                    </a:lnTo>
                    <a:lnTo>
                      <a:pt x="5" y="14"/>
                    </a:lnTo>
                    <a:lnTo>
                      <a:pt x="2"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4" name="Freeform 332">
                <a:extLst>
                  <a:ext uri="{FF2B5EF4-FFF2-40B4-BE49-F238E27FC236}">
                    <a16:creationId xmlns:a16="http://schemas.microsoft.com/office/drawing/2014/main" id="{38473B18-61CE-A17D-3720-CF473CA05137}"/>
                  </a:ext>
                </a:extLst>
              </p:cNvPr>
              <p:cNvSpPr>
                <a:spLocks/>
              </p:cNvSpPr>
              <p:nvPr/>
            </p:nvSpPr>
            <p:spPr bwMode="auto">
              <a:xfrm>
                <a:off x="4372" y="2947"/>
                <a:ext cx="17" cy="17"/>
              </a:xfrm>
              <a:custGeom>
                <a:avLst/>
                <a:gdLst>
                  <a:gd name="T0" fmla="*/ 16 w 17"/>
                  <a:gd name="T1" fmla="*/ 0 h 17"/>
                  <a:gd name="T2" fmla="*/ 16 w 17"/>
                  <a:gd name="T3" fmla="*/ 0 h 17"/>
                  <a:gd name="T4" fmla="*/ 15 w 17"/>
                  <a:gd name="T5" fmla="*/ 2 h 17"/>
                  <a:gd name="T6" fmla="*/ 13 w 17"/>
                  <a:gd name="T7" fmla="*/ 5 h 17"/>
                  <a:gd name="T8" fmla="*/ 11 w 17"/>
                  <a:gd name="T9" fmla="*/ 8 h 17"/>
                  <a:gd name="T10" fmla="*/ 9 w 17"/>
                  <a:gd name="T11" fmla="*/ 10 h 17"/>
                  <a:gd name="T12" fmla="*/ 7 w 17"/>
                  <a:gd name="T13" fmla="*/ 12 h 17"/>
                  <a:gd name="T14" fmla="*/ 5 w 17"/>
                  <a:gd name="T15" fmla="*/ 14 h 17"/>
                  <a:gd name="T16" fmla="*/ 3 w 17"/>
                  <a:gd name="T17" fmla="*/ 16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7">
                    <a:moveTo>
                      <a:pt x="16" y="0"/>
                    </a:moveTo>
                    <a:lnTo>
                      <a:pt x="16" y="0"/>
                    </a:lnTo>
                    <a:lnTo>
                      <a:pt x="15" y="2"/>
                    </a:lnTo>
                    <a:lnTo>
                      <a:pt x="13" y="5"/>
                    </a:lnTo>
                    <a:lnTo>
                      <a:pt x="11" y="8"/>
                    </a:lnTo>
                    <a:lnTo>
                      <a:pt x="9" y="10"/>
                    </a:lnTo>
                    <a:lnTo>
                      <a:pt x="7" y="12"/>
                    </a:lnTo>
                    <a:lnTo>
                      <a:pt x="5" y="14"/>
                    </a:lnTo>
                    <a:lnTo>
                      <a:pt x="3"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5" name="Freeform 333">
                <a:extLst>
                  <a:ext uri="{FF2B5EF4-FFF2-40B4-BE49-F238E27FC236}">
                    <a16:creationId xmlns:a16="http://schemas.microsoft.com/office/drawing/2014/main" id="{8990EF2D-432F-9E9E-1368-51467D4371DD}"/>
                  </a:ext>
                </a:extLst>
              </p:cNvPr>
              <p:cNvSpPr>
                <a:spLocks/>
              </p:cNvSpPr>
              <p:nvPr/>
            </p:nvSpPr>
            <p:spPr bwMode="auto">
              <a:xfrm>
                <a:off x="4372" y="2935"/>
                <a:ext cx="19" cy="17"/>
              </a:xfrm>
              <a:custGeom>
                <a:avLst/>
                <a:gdLst>
                  <a:gd name="T0" fmla="*/ 18 w 19"/>
                  <a:gd name="T1" fmla="*/ 0 h 17"/>
                  <a:gd name="T2" fmla="*/ 18 w 19"/>
                  <a:gd name="T3" fmla="*/ 0 h 17"/>
                  <a:gd name="T4" fmla="*/ 16 w 19"/>
                  <a:gd name="T5" fmla="*/ 3 h 17"/>
                  <a:gd name="T6" fmla="*/ 15 w 19"/>
                  <a:gd name="T7" fmla="*/ 5 h 17"/>
                  <a:gd name="T8" fmla="*/ 13 w 19"/>
                  <a:gd name="T9" fmla="*/ 8 h 17"/>
                  <a:gd name="T10" fmla="*/ 11 w 19"/>
                  <a:gd name="T11" fmla="*/ 10 h 17"/>
                  <a:gd name="T12" fmla="*/ 9 w 19"/>
                  <a:gd name="T13" fmla="*/ 12 h 17"/>
                  <a:gd name="T14" fmla="*/ 7 w 19"/>
                  <a:gd name="T15" fmla="*/ 13 h 17"/>
                  <a:gd name="T16" fmla="*/ 3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6" y="3"/>
                    </a:lnTo>
                    <a:lnTo>
                      <a:pt x="15" y="5"/>
                    </a:lnTo>
                    <a:lnTo>
                      <a:pt x="13" y="8"/>
                    </a:lnTo>
                    <a:lnTo>
                      <a:pt x="11" y="10"/>
                    </a:lnTo>
                    <a:lnTo>
                      <a:pt x="9" y="12"/>
                    </a:lnTo>
                    <a:lnTo>
                      <a:pt x="7"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6" name="Freeform 334">
                <a:extLst>
                  <a:ext uri="{FF2B5EF4-FFF2-40B4-BE49-F238E27FC236}">
                    <a16:creationId xmlns:a16="http://schemas.microsoft.com/office/drawing/2014/main" id="{6BDF2309-E4FD-BEFC-3B71-5A776D0CAA3F}"/>
                  </a:ext>
                </a:extLst>
              </p:cNvPr>
              <p:cNvSpPr>
                <a:spLocks/>
              </p:cNvSpPr>
              <p:nvPr/>
            </p:nvSpPr>
            <p:spPr bwMode="auto">
              <a:xfrm>
                <a:off x="4373" y="2920"/>
                <a:ext cx="18" cy="17"/>
              </a:xfrm>
              <a:custGeom>
                <a:avLst/>
                <a:gdLst>
                  <a:gd name="T0" fmla="*/ 17 w 18"/>
                  <a:gd name="T1" fmla="*/ 0 h 17"/>
                  <a:gd name="T2" fmla="*/ 17 w 18"/>
                  <a:gd name="T3" fmla="*/ 0 h 17"/>
                  <a:gd name="T4" fmla="*/ 16 w 18"/>
                  <a:gd name="T5" fmla="*/ 3 h 17"/>
                  <a:gd name="T6" fmla="*/ 14 w 18"/>
                  <a:gd name="T7" fmla="*/ 6 h 17"/>
                  <a:gd name="T8" fmla="*/ 13 w 18"/>
                  <a:gd name="T9" fmla="*/ 8 h 17"/>
                  <a:gd name="T10" fmla="*/ 11 w 18"/>
                  <a:gd name="T11" fmla="*/ 10 h 17"/>
                  <a:gd name="T12" fmla="*/ 9 w 18"/>
                  <a:gd name="T13" fmla="*/ 12 h 17"/>
                  <a:gd name="T14" fmla="*/ 6 w 18"/>
                  <a:gd name="T15" fmla="*/ 13 h 17"/>
                  <a:gd name="T16" fmla="*/ 3 w 18"/>
                  <a:gd name="T17" fmla="*/ 14 h 17"/>
                  <a:gd name="T18" fmla="*/ 0 w 18"/>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7">
                    <a:moveTo>
                      <a:pt x="17" y="0"/>
                    </a:moveTo>
                    <a:lnTo>
                      <a:pt x="17" y="0"/>
                    </a:lnTo>
                    <a:lnTo>
                      <a:pt x="16" y="3"/>
                    </a:lnTo>
                    <a:lnTo>
                      <a:pt x="14" y="6"/>
                    </a:lnTo>
                    <a:lnTo>
                      <a:pt x="13" y="8"/>
                    </a:lnTo>
                    <a:lnTo>
                      <a:pt x="11" y="10"/>
                    </a:lnTo>
                    <a:lnTo>
                      <a:pt x="9" y="12"/>
                    </a:lnTo>
                    <a:lnTo>
                      <a:pt x="6" y="13"/>
                    </a:lnTo>
                    <a:lnTo>
                      <a:pt x="3"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7" name="Freeform 335">
                <a:extLst>
                  <a:ext uri="{FF2B5EF4-FFF2-40B4-BE49-F238E27FC236}">
                    <a16:creationId xmlns:a16="http://schemas.microsoft.com/office/drawing/2014/main" id="{10C0A981-4477-BADB-36C1-5E2B4E7B20FF}"/>
                  </a:ext>
                </a:extLst>
              </p:cNvPr>
              <p:cNvSpPr>
                <a:spLocks/>
              </p:cNvSpPr>
              <p:nvPr/>
            </p:nvSpPr>
            <p:spPr bwMode="auto">
              <a:xfrm>
                <a:off x="4372" y="2909"/>
                <a:ext cx="19" cy="17"/>
              </a:xfrm>
              <a:custGeom>
                <a:avLst/>
                <a:gdLst>
                  <a:gd name="T0" fmla="*/ 18 w 19"/>
                  <a:gd name="T1" fmla="*/ 0 h 17"/>
                  <a:gd name="T2" fmla="*/ 18 w 19"/>
                  <a:gd name="T3" fmla="*/ 0 h 17"/>
                  <a:gd name="T4" fmla="*/ 17 w 19"/>
                  <a:gd name="T5" fmla="*/ 3 h 17"/>
                  <a:gd name="T6" fmla="*/ 15 w 19"/>
                  <a:gd name="T7" fmla="*/ 5 h 17"/>
                  <a:gd name="T8" fmla="*/ 13 w 19"/>
                  <a:gd name="T9" fmla="*/ 8 h 17"/>
                  <a:gd name="T10" fmla="*/ 12 w 19"/>
                  <a:gd name="T11" fmla="*/ 10 h 17"/>
                  <a:gd name="T12" fmla="*/ 9 w 19"/>
                  <a:gd name="T13" fmla="*/ 12 h 17"/>
                  <a:gd name="T14" fmla="*/ 7 w 19"/>
                  <a:gd name="T15" fmla="*/ 14 h 17"/>
                  <a:gd name="T16" fmla="*/ 4 w 19"/>
                  <a:gd name="T17" fmla="*/ 14 h 17"/>
                  <a:gd name="T18" fmla="*/ 0 w 19"/>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8" y="0"/>
                    </a:moveTo>
                    <a:lnTo>
                      <a:pt x="18" y="0"/>
                    </a:lnTo>
                    <a:lnTo>
                      <a:pt x="17" y="3"/>
                    </a:lnTo>
                    <a:lnTo>
                      <a:pt x="15" y="5"/>
                    </a:lnTo>
                    <a:lnTo>
                      <a:pt x="13" y="8"/>
                    </a:lnTo>
                    <a:lnTo>
                      <a:pt x="12" y="10"/>
                    </a:lnTo>
                    <a:lnTo>
                      <a:pt x="9" y="12"/>
                    </a:lnTo>
                    <a:lnTo>
                      <a:pt x="7" y="14"/>
                    </a:lnTo>
                    <a:lnTo>
                      <a:pt x="4" y="14"/>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8" name="Freeform 336">
                <a:extLst>
                  <a:ext uri="{FF2B5EF4-FFF2-40B4-BE49-F238E27FC236}">
                    <a16:creationId xmlns:a16="http://schemas.microsoft.com/office/drawing/2014/main" id="{F56A9BDC-FCE3-263D-437C-9A9E00F2D42A}"/>
                  </a:ext>
                </a:extLst>
              </p:cNvPr>
              <p:cNvSpPr>
                <a:spLocks/>
              </p:cNvSpPr>
              <p:nvPr/>
            </p:nvSpPr>
            <p:spPr bwMode="auto">
              <a:xfrm>
                <a:off x="4365" y="2920"/>
                <a:ext cx="17" cy="17"/>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79" name="Freeform 337">
                <a:extLst>
                  <a:ext uri="{FF2B5EF4-FFF2-40B4-BE49-F238E27FC236}">
                    <a16:creationId xmlns:a16="http://schemas.microsoft.com/office/drawing/2014/main" id="{C7BD2C42-7C75-7A5F-7AA1-43ADFF47BEFD}"/>
                  </a:ext>
                </a:extLst>
              </p:cNvPr>
              <p:cNvSpPr>
                <a:spLocks/>
              </p:cNvSpPr>
              <p:nvPr/>
            </p:nvSpPr>
            <p:spPr bwMode="auto">
              <a:xfrm>
                <a:off x="4365" y="291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0" name="Freeform 338">
                <a:extLst>
                  <a:ext uri="{FF2B5EF4-FFF2-40B4-BE49-F238E27FC236}">
                    <a16:creationId xmlns:a16="http://schemas.microsoft.com/office/drawing/2014/main" id="{87A5A9AE-F6A6-10A4-44BB-03A79EA1B7C0}"/>
                  </a:ext>
                </a:extLst>
              </p:cNvPr>
              <p:cNvSpPr>
                <a:spLocks/>
              </p:cNvSpPr>
              <p:nvPr/>
            </p:nvSpPr>
            <p:spPr bwMode="auto">
              <a:xfrm>
                <a:off x="4364" y="291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1" name="Freeform 339">
                <a:extLst>
                  <a:ext uri="{FF2B5EF4-FFF2-40B4-BE49-F238E27FC236}">
                    <a16:creationId xmlns:a16="http://schemas.microsoft.com/office/drawing/2014/main" id="{B2C0AB11-4ADD-252B-CA84-0C5B159EE939}"/>
                  </a:ext>
                </a:extLst>
              </p:cNvPr>
              <p:cNvSpPr>
                <a:spLocks/>
              </p:cNvSpPr>
              <p:nvPr/>
            </p:nvSpPr>
            <p:spPr bwMode="auto">
              <a:xfrm>
                <a:off x="4365" y="2930"/>
                <a:ext cx="17" cy="17"/>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2" name="Freeform 340">
                <a:extLst>
                  <a:ext uri="{FF2B5EF4-FFF2-40B4-BE49-F238E27FC236}">
                    <a16:creationId xmlns:a16="http://schemas.microsoft.com/office/drawing/2014/main" id="{A03A6582-BE25-89B7-67BD-2B9223F6EF75}"/>
                  </a:ext>
                </a:extLst>
              </p:cNvPr>
              <p:cNvSpPr>
                <a:spLocks/>
              </p:cNvSpPr>
              <p:nvPr/>
            </p:nvSpPr>
            <p:spPr bwMode="auto">
              <a:xfrm>
                <a:off x="4365" y="2927"/>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3" name="Freeform 341">
                <a:extLst>
                  <a:ext uri="{FF2B5EF4-FFF2-40B4-BE49-F238E27FC236}">
                    <a16:creationId xmlns:a16="http://schemas.microsoft.com/office/drawing/2014/main" id="{D27D5A6E-5F29-F62B-951C-916E1EBD1340}"/>
                  </a:ext>
                </a:extLst>
              </p:cNvPr>
              <p:cNvSpPr>
                <a:spLocks/>
              </p:cNvSpPr>
              <p:nvPr/>
            </p:nvSpPr>
            <p:spPr bwMode="auto">
              <a:xfrm>
                <a:off x="4364" y="292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4" name="Freeform 342">
                <a:extLst>
                  <a:ext uri="{FF2B5EF4-FFF2-40B4-BE49-F238E27FC236}">
                    <a16:creationId xmlns:a16="http://schemas.microsoft.com/office/drawing/2014/main" id="{828BDBA3-ABB9-FBA6-9FFD-BF5B50DFD98E}"/>
                  </a:ext>
                </a:extLst>
              </p:cNvPr>
              <p:cNvSpPr>
                <a:spLocks/>
              </p:cNvSpPr>
              <p:nvPr/>
            </p:nvSpPr>
            <p:spPr bwMode="auto">
              <a:xfrm>
                <a:off x="4364" y="2940"/>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5" name="Freeform 343">
                <a:extLst>
                  <a:ext uri="{FF2B5EF4-FFF2-40B4-BE49-F238E27FC236}">
                    <a16:creationId xmlns:a16="http://schemas.microsoft.com/office/drawing/2014/main" id="{C331B3DE-F796-F805-2BAE-A2EDF6CCD891}"/>
                  </a:ext>
                </a:extLst>
              </p:cNvPr>
              <p:cNvSpPr>
                <a:spLocks/>
              </p:cNvSpPr>
              <p:nvPr/>
            </p:nvSpPr>
            <p:spPr bwMode="auto">
              <a:xfrm>
                <a:off x="4364" y="293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6" name="Freeform 344">
                <a:extLst>
                  <a:ext uri="{FF2B5EF4-FFF2-40B4-BE49-F238E27FC236}">
                    <a16:creationId xmlns:a16="http://schemas.microsoft.com/office/drawing/2014/main" id="{9425C91D-1197-99AF-276F-E39EE77F37FD}"/>
                  </a:ext>
                </a:extLst>
              </p:cNvPr>
              <p:cNvSpPr>
                <a:spLocks/>
              </p:cNvSpPr>
              <p:nvPr/>
            </p:nvSpPr>
            <p:spPr bwMode="auto">
              <a:xfrm>
                <a:off x="4364" y="293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7" name="Freeform 345">
                <a:extLst>
                  <a:ext uri="{FF2B5EF4-FFF2-40B4-BE49-F238E27FC236}">
                    <a16:creationId xmlns:a16="http://schemas.microsoft.com/office/drawing/2014/main" id="{C7C6447B-94A4-62C4-706A-95A1E7D257D4}"/>
                  </a:ext>
                </a:extLst>
              </p:cNvPr>
              <p:cNvSpPr>
                <a:spLocks/>
              </p:cNvSpPr>
              <p:nvPr/>
            </p:nvSpPr>
            <p:spPr bwMode="auto">
              <a:xfrm>
                <a:off x="4365" y="2941"/>
                <a:ext cx="17" cy="17"/>
              </a:xfrm>
              <a:custGeom>
                <a:avLst/>
                <a:gdLst>
                  <a:gd name="T0" fmla="*/ 0 w 17"/>
                  <a:gd name="T1" fmla="*/ 0 h 17"/>
                  <a:gd name="T2" fmla="*/ 0 w 17"/>
                  <a:gd name="T3" fmla="*/ 0 h 17"/>
                  <a:gd name="T4" fmla="*/ 0 w 17"/>
                  <a:gd name="T5" fmla="*/ 6 h 17"/>
                  <a:gd name="T6" fmla="*/ 4 w 17"/>
                  <a:gd name="T7" fmla="*/ 11 h 17"/>
                  <a:gd name="T8" fmla="*/ 8 w 17"/>
                  <a:gd name="T9" fmla="*/ 14 h 17"/>
                  <a:gd name="T10" fmla="*/ 8 w 17"/>
                  <a:gd name="T11" fmla="*/ 16 h 17"/>
                  <a:gd name="T12" fmla="*/ 12 w 17"/>
                  <a:gd name="T13" fmla="*/ 16 h 17"/>
                  <a:gd name="T14" fmla="*/ 16 w 17"/>
                  <a:gd name="T15" fmla="*/ 16 h 17"/>
                  <a:gd name="T16" fmla="*/ 16 w 17"/>
                  <a:gd name="T17" fmla="*/ 1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0"/>
                    </a:moveTo>
                    <a:lnTo>
                      <a:pt x="0" y="0"/>
                    </a:lnTo>
                    <a:lnTo>
                      <a:pt x="0" y="6"/>
                    </a:lnTo>
                    <a:lnTo>
                      <a:pt x="4" y="11"/>
                    </a:lnTo>
                    <a:lnTo>
                      <a:pt x="8" y="14"/>
                    </a:lnTo>
                    <a:lnTo>
                      <a:pt x="8" y="16"/>
                    </a:lnTo>
                    <a:lnTo>
                      <a:pt x="12" y="16"/>
                    </a:lnTo>
                    <a:lnTo>
                      <a:pt x="16" y="16"/>
                    </a:lnTo>
                    <a:lnTo>
                      <a:pt x="16" y="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8" name="Freeform 346">
                <a:extLst>
                  <a:ext uri="{FF2B5EF4-FFF2-40B4-BE49-F238E27FC236}">
                    <a16:creationId xmlns:a16="http://schemas.microsoft.com/office/drawing/2014/main" id="{6C83FD09-F804-71FA-46DB-C7C5A8880C90}"/>
                  </a:ext>
                </a:extLst>
              </p:cNvPr>
              <p:cNvSpPr>
                <a:spLocks/>
              </p:cNvSpPr>
              <p:nvPr/>
            </p:nvSpPr>
            <p:spPr bwMode="auto">
              <a:xfrm>
                <a:off x="4365" y="2947"/>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89" name="Freeform 347">
                <a:extLst>
                  <a:ext uri="{FF2B5EF4-FFF2-40B4-BE49-F238E27FC236}">
                    <a16:creationId xmlns:a16="http://schemas.microsoft.com/office/drawing/2014/main" id="{19288390-B0AB-C326-6CCF-4366D7015EED}"/>
                  </a:ext>
                </a:extLst>
              </p:cNvPr>
              <p:cNvSpPr>
                <a:spLocks/>
              </p:cNvSpPr>
              <p:nvPr/>
            </p:nvSpPr>
            <p:spPr bwMode="auto">
              <a:xfrm>
                <a:off x="4364" y="2944"/>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0" name="Freeform 348">
                <a:extLst>
                  <a:ext uri="{FF2B5EF4-FFF2-40B4-BE49-F238E27FC236}">
                    <a16:creationId xmlns:a16="http://schemas.microsoft.com/office/drawing/2014/main" id="{670AF68C-1DCF-E553-4D22-24C0CE78A01D}"/>
                  </a:ext>
                </a:extLst>
              </p:cNvPr>
              <p:cNvSpPr>
                <a:spLocks/>
              </p:cNvSpPr>
              <p:nvPr/>
            </p:nvSpPr>
            <p:spPr bwMode="auto">
              <a:xfrm>
                <a:off x="4364" y="2960"/>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1" name="Freeform 349">
                <a:extLst>
                  <a:ext uri="{FF2B5EF4-FFF2-40B4-BE49-F238E27FC236}">
                    <a16:creationId xmlns:a16="http://schemas.microsoft.com/office/drawing/2014/main" id="{8FA3588D-C06D-35A8-7094-C39944F6E57E}"/>
                  </a:ext>
                </a:extLst>
              </p:cNvPr>
              <p:cNvSpPr>
                <a:spLocks/>
              </p:cNvSpPr>
              <p:nvPr/>
            </p:nvSpPr>
            <p:spPr bwMode="auto">
              <a:xfrm>
                <a:off x="4364" y="2957"/>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2" name="Freeform 350">
                <a:extLst>
                  <a:ext uri="{FF2B5EF4-FFF2-40B4-BE49-F238E27FC236}">
                    <a16:creationId xmlns:a16="http://schemas.microsoft.com/office/drawing/2014/main" id="{FE986BCE-FA38-D97E-7A40-2E0B7546A1F4}"/>
                  </a:ext>
                </a:extLst>
              </p:cNvPr>
              <p:cNvSpPr>
                <a:spLocks/>
              </p:cNvSpPr>
              <p:nvPr/>
            </p:nvSpPr>
            <p:spPr bwMode="auto">
              <a:xfrm>
                <a:off x="4364" y="2953"/>
                <a:ext cx="17" cy="17"/>
              </a:xfrm>
              <a:custGeom>
                <a:avLst/>
                <a:gdLst>
                  <a:gd name="T0" fmla="*/ 0 w 17"/>
                  <a:gd name="T1" fmla="*/ 16 h 17"/>
                  <a:gd name="T2" fmla="*/ 0 w 17"/>
                  <a:gd name="T3" fmla="*/ 16 h 17"/>
                  <a:gd name="T4" fmla="*/ 6 w 17"/>
                  <a:gd name="T5" fmla="*/ 16 h 17"/>
                  <a:gd name="T6" fmla="*/ 9 w 17"/>
                  <a:gd name="T7" fmla="*/ 16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3" name="Freeform 351">
                <a:extLst>
                  <a:ext uri="{FF2B5EF4-FFF2-40B4-BE49-F238E27FC236}">
                    <a16:creationId xmlns:a16="http://schemas.microsoft.com/office/drawing/2014/main" id="{639B527D-5E46-346E-5E7B-6994ECA80967}"/>
                  </a:ext>
                </a:extLst>
              </p:cNvPr>
              <p:cNvSpPr>
                <a:spLocks/>
              </p:cNvSpPr>
              <p:nvPr/>
            </p:nvSpPr>
            <p:spPr bwMode="auto">
              <a:xfrm>
                <a:off x="4365" y="297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4" name="Freeform 352">
                <a:extLst>
                  <a:ext uri="{FF2B5EF4-FFF2-40B4-BE49-F238E27FC236}">
                    <a16:creationId xmlns:a16="http://schemas.microsoft.com/office/drawing/2014/main" id="{4EC8012D-E59F-0BC0-D131-DA90426EC4EA}"/>
                  </a:ext>
                </a:extLst>
              </p:cNvPr>
              <p:cNvSpPr>
                <a:spLocks/>
              </p:cNvSpPr>
              <p:nvPr/>
            </p:nvSpPr>
            <p:spPr bwMode="auto">
              <a:xfrm>
                <a:off x="4365" y="2967"/>
                <a:ext cx="17" cy="17"/>
              </a:xfrm>
              <a:custGeom>
                <a:avLst/>
                <a:gdLst>
                  <a:gd name="T0" fmla="*/ 0 w 17"/>
                  <a:gd name="T1" fmla="*/ 10 h 17"/>
                  <a:gd name="T2" fmla="*/ 0 w 17"/>
                  <a:gd name="T3" fmla="*/ 10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5" name="Freeform 353">
                <a:extLst>
                  <a:ext uri="{FF2B5EF4-FFF2-40B4-BE49-F238E27FC236}">
                    <a16:creationId xmlns:a16="http://schemas.microsoft.com/office/drawing/2014/main" id="{07CEF1EF-74CB-7805-6DFC-6AF346896288}"/>
                  </a:ext>
                </a:extLst>
              </p:cNvPr>
              <p:cNvSpPr>
                <a:spLocks/>
              </p:cNvSpPr>
              <p:nvPr/>
            </p:nvSpPr>
            <p:spPr bwMode="auto">
              <a:xfrm>
                <a:off x="4364" y="2964"/>
                <a:ext cx="17" cy="17"/>
              </a:xfrm>
              <a:custGeom>
                <a:avLst/>
                <a:gdLst>
                  <a:gd name="T0" fmla="*/ 0 w 17"/>
                  <a:gd name="T1" fmla="*/ 10 h 17"/>
                  <a:gd name="T2" fmla="*/ 0 w 17"/>
                  <a:gd name="T3" fmla="*/ 10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0"/>
                    </a:moveTo>
                    <a:lnTo>
                      <a:pt x="0" y="10"/>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6" name="Freeform 354">
                <a:extLst>
                  <a:ext uri="{FF2B5EF4-FFF2-40B4-BE49-F238E27FC236}">
                    <a16:creationId xmlns:a16="http://schemas.microsoft.com/office/drawing/2014/main" id="{121C9115-1E62-BE36-F25C-457219757F21}"/>
                  </a:ext>
                </a:extLst>
              </p:cNvPr>
              <p:cNvSpPr>
                <a:spLocks/>
              </p:cNvSpPr>
              <p:nvPr/>
            </p:nvSpPr>
            <p:spPr bwMode="auto">
              <a:xfrm>
                <a:off x="4365" y="2981"/>
                <a:ext cx="17" cy="17"/>
              </a:xfrm>
              <a:custGeom>
                <a:avLst/>
                <a:gdLst>
                  <a:gd name="T0" fmla="*/ 0 w 17"/>
                  <a:gd name="T1" fmla="*/ 16 h 17"/>
                  <a:gd name="T2" fmla="*/ 0 w 17"/>
                  <a:gd name="T3" fmla="*/ 16 h 17"/>
                  <a:gd name="T4" fmla="*/ 4 w 17"/>
                  <a:gd name="T5" fmla="*/ 16 h 17"/>
                  <a:gd name="T6" fmla="*/ 8 w 17"/>
                  <a:gd name="T7" fmla="*/ 16 h 17"/>
                  <a:gd name="T8" fmla="*/ 16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7" name="Freeform 355">
                <a:extLst>
                  <a:ext uri="{FF2B5EF4-FFF2-40B4-BE49-F238E27FC236}">
                    <a16:creationId xmlns:a16="http://schemas.microsoft.com/office/drawing/2014/main" id="{1DD2D536-5474-F568-D7AD-9A8DA1262FE9}"/>
                  </a:ext>
                </a:extLst>
              </p:cNvPr>
              <p:cNvSpPr>
                <a:spLocks/>
              </p:cNvSpPr>
              <p:nvPr/>
            </p:nvSpPr>
            <p:spPr bwMode="auto">
              <a:xfrm>
                <a:off x="4365" y="2977"/>
                <a:ext cx="17" cy="17"/>
              </a:xfrm>
              <a:custGeom>
                <a:avLst/>
                <a:gdLst>
                  <a:gd name="T0" fmla="*/ 0 w 17"/>
                  <a:gd name="T1" fmla="*/ 16 h 17"/>
                  <a:gd name="T2" fmla="*/ 0 w 17"/>
                  <a:gd name="T3" fmla="*/ 16 h 17"/>
                  <a:gd name="T4" fmla="*/ 4 w 17"/>
                  <a:gd name="T5" fmla="*/ 16 h 17"/>
                  <a:gd name="T6" fmla="*/ 8 w 17"/>
                  <a:gd name="T7" fmla="*/ 16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6"/>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8" name="Freeform 356">
                <a:extLst>
                  <a:ext uri="{FF2B5EF4-FFF2-40B4-BE49-F238E27FC236}">
                    <a16:creationId xmlns:a16="http://schemas.microsoft.com/office/drawing/2014/main" id="{FF40B18F-B1F0-D3F3-6440-BDFCA78AB492}"/>
                  </a:ext>
                </a:extLst>
              </p:cNvPr>
              <p:cNvSpPr>
                <a:spLocks/>
              </p:cNvSpPr>
              <p:nvPr/>
            </p:nvSpPr>
            <p:spPr bwMode="auto">
              <a:xfrm>
                <a:off x="4364" y="2974"/>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99" name="Freeform 357">
                <a:extLst>
                  <a:ext uri="{FF2B5EF4-FFF2-40B4-BE49-F238E27FC236}">
                    <a16:creationId xmlns:a16="http://schemas.microsoft.com/office/drawing/2014/main" id="{05E4F7CC-6619-1376-75EB-780D488F2FAA}"/>
                  </a:ext>
                </a:extLst>
              </p:cNvPr>
              <p:cNvSpPr>
                <a:spLocks/>
              </p:cNvSpPr>
              <p:nvPr/>
            </p:nvSpPr>
            <p:spPr bwMode="auto">
              <a:xfrm>
                <a:off x="4364" y="2991"/>
                <a:ext cx="17" cy="17"/>
              </a:xfrm>
              <a:custGeom>
                <a:avLst/>
                <a:gdLst>
                  <a:gd name="T0" fmla="*/ 0 w 17"/>
                  <a:gd name="T1" fmla="*/ 16 h 17"/>
                  <a:gd name="T2" fmla="*/ 0 w 17"/>
                  <a:gd name="T3" fmla="*/ 16 h 17"/>
                  <a:gd name="T4" fmla="*/ 6 w 17"/>
                  <a:gd name="T5" fmla="*/ 16 h 17"/>
                  <a:gd name="T6" fmla="*/ 9 w 17"/>
                  <a:gd name="T7" fmla="*/ 10 h 17"/>
                  <a:gd name="T8" fmla="*/ 12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000" name="Freeform 358">
                <a:extLst>
                  <a:ext uri="{FF2B5EF4-FFF2-40B4-BE49-F238E27FC236}">
                    <a16:creationId xmlns:a16="http://schemas.microsoft.com/office/drawing/2014/main" id="{578038B6-B7A5-3A46-2A95-3214ED2B437C}"/>
                  </a:ext>
                </a:extLst>
              </p:cNvPr>
              <p:cNvSpPr>
                <a:spLocks/>
              </p:cNvSpPr>
              <p:nvPr/>
            </p:nvSpPr>
            <p:spPr bwMode="auto">
              <a:xfrm>
                <a:off x="4364" y="2988"/>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001" name="Freeform 359">
                <a:extLst>
                  <a:ext uri="{FF2B5EF4-FFF2-40B4-BE49-F238E27FC236}">
                    <a16:creationId xmlns:a16="http://schemas.microsoft.com/office/drawing/2014/main" id="{B10BE213-1C5F-1761-7DF2-2A22BD4B70E5}"/>
                  </a:ext>
                </a:extLst>
              </p:cNvPr>
              <p:cNvSpPr>
                <a:spLocks/>
              </p:cNvSpPr>
              <p:nvPr/>
            </p:nvSpPr>
            <p:spPr bwMode="auto">
              <a:xfrm>
                <a:off x="4364" y="298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002" name="Freeform 360">
                <a:extLst>
                  <a:ext uri="{FF2B5EF4-FFF2-40B4-BE49-F238E27FC236}">
                    <a16:creationId xmlns:a16="http://schemas.microsoft.com/office/drawing/2014/main" id="{A0554892-D1E6-59A0-3FB3-2D69C00FB17B}"/>
                  </a:ext>
                </a:extLst>
              </p:cNvPr>
              <p:cNvSpPr>
                <a:spLocks/>
              </p:cNvSpPr>
              <p:nvPr/>
            </p:nvSpPr>
            <p:spPr bwMode="auto">
              <a:xfrm>
                <a:off x="4365" y="3001"/>
                <a:ext cx="17" cy="17"/>
              </a:xfrm>
              <a:custGeom>
                <a:avLst/>
                <a:gdLst>
                  <a:gd name="T0" fmla="*/ 0 w 17"/>
                  <a:gd name="T1" fmla="*/ 16 h 17"/>
                  <a:gd name="T2" fmla="*/ 0 w 17"/>
                  <a:gd name="T3" fmla="*/ 16 h 17"/>
                  <a:gd name="T4" fmla="*/ 4 w 17"/>
                  <a:gd name="T5" fmla="*/ 16 h 17"/>
                  <a:gd name="T6" fmla="*/ 8 w 17"/>
                  <a:gd name="T7" fmla="*/ 10 h 17"/>
                  <a:gd name="T8" fmla="*/ 16 w 17"/>
                  <a:gd name="T9" fmla="*/ 10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1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003" name="Freeform 361">
                <a:extLst>
                  <a:ext uri="{FF2B5EF4-FFF2-40B4-BE49-F238E27FC236}">
                    <a16:creationId xmlns:a16="http://schemas.microsoft.com/office/drawing/2014/main" id="{231F45F1-E02B-951B-4DD8-CF6DB33A3FCF}"/>
                  </a:ext>
                </a:extLst>
              </p:cNvPr>
              <p:cNvSpPr>
                <a:spLocks/>
              </p:cNvSpPr>
              <p:nvPr/>
            </p:nvSpPr>
            <p:spPr bwMode="auto">
              <a:xfrm>
                <a:off x="4365" y="2998"/>
                <a:ext cx="17" cy="17"/>
              </a:xfrm>
              <a:custGeom>
                <a:avLst/>
                <a:gdLst>
                  <a:gd name="T0" fmla="*/ 0 w 17"/>
                  <a:gd name="T1" fmla="*/ 16 h 17"/>
                  <a:gd name="T2" fmla="*/ 0 w 17"/>
                  <a:gd name="T3" fmla="*/ 16 h 17"/>
                  <a:gd name="T4" fmla="*/ 4 w 17"/>
                  <a:gd name="T5" fmla="*/ 16 h 17"/>
                  <a:gd name="T6" fmla="*/ 8 w 17"/>
                  <a:gd name="T7" fmla="*/ 10 h 17"/>
                  <a:gd name="T8" fmla="*/ 16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4" y="16"/>
                    </a:lnTo>
                    <a:lnTo>
                      <a:pt x="8" y="10"/>
                    </a:lnTo>
                    <a:lnTo>
                      <a:pt x="16"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004" name="Freeform 362">
                <a:extLst>
                  <a:ext uri="{FF2B5EF4-FFF2-40B4-BE49-F238E27FC236}">
                    <a16:creationId xmlns:a16="http://schemas.microsoft.com/office/drawing/2014/main" id="{7D97197A-FE59-4B57-9735-5DEF2251B678}"/>
                  </a:ext>
                </a:extLst>
              </p:cNvPr>
              <p:cNvSpPr>
                <a:spLocks/>
              </p:cNvSpPr>
              <p:nvPr/>
            </p:nvSpPr>
            <p:spPr bwMode="auto">
              <a:xfrm>
                <a:off x="4364" y="2995"/>
                <a:ext cx="17" cy="17"/>
              </a:xfrm>
              <a:custGeom>
                <a:avLst/>
                <a:gdLst>
                  <a:gd name="T0" fmla="*/ 0 w 17"/>
                  <a:gd name="T1" fmla="*/ 16 h 17"/>
                  <a:gd name="T2" fmla="*/ 0 w 17"/>
                  <a:gd name="T3" fmla="*/ 16 h 17"/>
                  <a:gd name="T4" fmla="*/ 6 w 17"/>
                  <a:gd name="T5" fmla="*/ 16 h 17"/>
                  <a:gd name="T6" fmla="*/ 9 w 17"/>
                  <a:gd name="T7" fmla="*/ 16 h 17"/>
                  <a:gd name="T8" fmla="*/ 12 w 17"/>
                  <a:gd name="T9" fmla="*/ 8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8"/>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005" name="Freeform 363">
                <a:extLst>
                  <a:ext uri="{FF2B5EF4-FFF2-40B4-BE49-F238E27FC236}">
                    <a16:creationId xmlns:a16="http://schemas.microsoft.com/office/drawing/2014/main" id="{16C4293E-1EF2-D659-7184-B9A815B6F2B0}"/>
                  </a:ext>
                </a:extLst>
              </p:cNvPr>
              <p:cNvSpPr>
                <a:spLocks/>
              </p:cNvSpPr>
              <p:nvPr/>
            </p:nvSpPr>
            <p:spPr bwMode="auto">
              <a:xfrm>
                <a:off x="4364" y="3018"/>
                <a:ext cx="17" cy="17"/>
              </a:xfrm>
              <a:custGeom>
                <a:avLst/>
                <a:gdLst>
                  <a:gd name="T0" fmla="*/ 0 w 17"/>
                  <a:gd name="T1" fmla="*/ 16 h 17"/>
                  <a:gd name="T2" fmla="*/ 0 w 17"/>
                  <a:gd name="T3" fmla="*/ 16 h 17"/>
                  <a:gd name="T4" fmla="*/ 6 w 17"/>
                  <a:gd name="T5" fmla="*/ 16 h 17"/>
                  <a:gd name="T6" fmla="*/ 9 w 17"/>
                  <a:gd name="T7" fmla="*/ 16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6"/>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006" name="Freeform 364">
                <a:extLst>
                  <a:ext uri="{FF2B5EF4-FFF2-40B4-BE49-F238E27FC236}">
                    <a16:creationId xmlns:a16="http://schemas.microsoft.com/office/drawing/2014/main" id="{BAF3E497-FB2C-FF1B-C25B-FD34F150EE54}"/>
                  </a:ext>
                </a:extLst>
              </p:cNvPr>
              <p:cNvSpPr>
                <a:spLocks/>
              </p:cNvSpPr>
              <p:nvPr/>
            </p:nvSpPr>
            <p:spPr bwMode="auto">
              <a:xfrm>
                <a:off x="4364" y="3015"/>
                <a:ext cx="17" cy="17"/>
              </a:xfrm>
              <a:custGeom>
                <a:avLst/>
                <a:gdLst>
                  <a:gd name="T0" fmla="*/ 0 w 17"/>
                  <a:gd name="T1" fmla="*/ 16 h 17"/>
                  <a:gd name="T2" fmla="*/ 0 w 17"/>
                  <a:gd name="T3" fmla="*/ 16 h 17"/>
                  <a:gd name="T4" fmla="*/ 6 w 17"/>
                  <a:gd name="T5" fmla="*/ 16 h 17"/>
                  <a:gd name="T6" fmla="*/ 9 w 17"/>
                  <a:gd name="T7" fmla="*/ 10 h 17"/>
                  <a:gd name="T8" fmla="*/ 12 w 17"/>
                  <a:gd name="T9" fmla="*/ 5 h 17"/>
                  <a:gd name="T10" fmla="*/ 16 w 1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0" y="16"/>
                    </a:moveTo>
                    <a:lnTo>
                      <a:pt x="0" y="16"/>
                    </a:lnTo>
                    <a:lnTo>
                      <a:pt x="6" y="16"/>
                    </a:lnTo>
                    <a:lnTo>
                      <a:pt x="9" y="10"/>
                    </a:lnTo>
                    <a:lnTo>
                      <a:pt x="12" y="5"/>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12646" name="Line 365">
            <a:extLst>
              <a:ext uri="{FF2B5EF4-FFF2-40B4-BE49-F238E27FC236}">
                <a16:creationId xmlns:a16="http://schemas.microsoft.com/office/drawing/2014/main" id="{729565B1-F203-706D-5B84-7198C6E2660F}"/>
              </a:ext>
            </a:extLst>
          </p:cNvPr>
          <p:cNvSpPr>
            <a:spLocks noChangeShapeType="1"/>
          </p:cNvSpPr>
          <p:nvPr/>
        </p:nvSpPr>
        <p:spPr bwMode="auto">
          <a:xfrm flipH="1" flipV="1">
            <a:off x="3741738" y="3055938"/>
            <a:ext cx="3186112" cy="1662112"/>
          </a:xfrm>
          <a:prstGeom prst="line">
            <a:avLst/>
          </a:prstGeom>
          <a:noFill/>
          <a:ln w="12700">
            <a:solidFill>
              <a:srgbClr val="A00008"/>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Number Placeholder 4">
            <a:extLst>
              <a:ext uri="{FF2B5EF4-FFF2-40B4-BE49-F238E27FC236}">
                <a16:creationId xmlns:a16="http://schemas.microsoft.com/office/drawing/2014/main" id="{2AA21C9B-96FF-6673-32CA-2F790805851C}"/>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5A112681-9281-42FE-90A1-E68D742C8053}" type="slidenum">
              <a:rPr lang="en-US" altLang="en-US" sz="1200">
                <a:latin typeface="Arial" panose="020B0604020202020204" pitchFamily="34" charset="0"/>
              </a:rPr>
              <a:pPr>
                <a:spcBef>
                  <a:spcPct val="0"/>
                </a:spcBef>
                <a:buClrTx/>
                <a:buSzTx/>
                <a:buFontTx/>
                <a:buNone/>
              </a:pPr>
              <a:t>55</a:t>
            </a:fld>
            <a:endParaRPr lang="en-US" altLang="en-US" sz="1200">
              <a:latin typeface="Arial" panose="020B0604020202020204" pitchFamily="34" charset="0"/>
            </a:endParaRPr>
          </a:p>
        </p:txBody>
      </p:sp>
      <p:sp>
        <p:nvSpPr>
          <p:cNvPr id="114691" name="Rectangle 2">
            <a:extLst>
              <a:ext uri="{FF2B5EF4-FFF2-40B4-BE49-F238E27FC236}">
                <a16:creationId xmlns:a16="http://schemas.microsoft.com/office/drawing/2014/main" id="{DED4D9A4-327C-73C4-FB07-D08F3BDA6527}"/>
              </a:ext>
            </a:extLst>
          </p:cNvPr>
          <p:cNvSpPr>
            <a:spLocks noGrp="1" noRot="1" noChangeArrowheads="1"/>
          </p:cNvSpPr>
          <p:nvPr>
            <p:ph type="title"/>
          </p:nvPr>
        </p:nvSpPr>
        <p:spPr>
          <a:xfrm>
            <a:off x="457200" y="274638"/>
            <a:ext cx="8229600" cy="1498600"/>
          </a:xfrm>
        </p:spPr>
        <p:txBody>
          <a:bodyPr lIns="88900" tIns="44450" rIns="88900" bIns="44450"/>
          <a:lstStyle/>
          <a:p>
            <a:pPr eaLnBrk="1" hangingPunct="1"/>
            <a:r>
              <a:rPr lang="en-US" altLang="en-US">
                <a:solidFill>
                  <a:srgbClr val="FF0000"/>
                </a:solidFill>
                <a:effectLst/>
              </a:rPr>
              <a:t>Tubal Occlusion: Most Popular Contraceptive Method Globally</a:t>
            </a:r>
          </a:p>
        </p:txBody>
      </p:sp>
      <p:sp>
        <p:nvSpPr>
          <p:cNvPr id="114692" name="Rectangle 3">
            <a:extLst>
              <a:ext uri="{FF2B5EF4-FFF2-40B4-BE49-F238E27FC236}">
                <a16:creationId xmlns:a16="http://schemas.microsoft.com/office/drawing/2014/main" id="{40DC80D5-F65B-577D-738D-761F47E68394}"/>
              </a:ext>
            </a:extLst>
          </p:cNvPr>
          <p:cNvSpPr>
            <a:spLocks noChangeArrowheads="1"/>
          </p:cNvSpPr>
          <p:nvPr/>
        </p:nvSpPr>
        <p:spPr bwMode="auto">
          <a:xfrm>
            <a:off x="3943350" y="5278438"/>
            <a:ext cx="25987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2000" b="1">
                <a:solidFill>
                  <a:schemeClr val="tx2"/>
                </a:solidFill>
                <a:latin typeface="Arial" panose="020B0604020202020204" pitchFamily="34" charset="0"/>
              </a:rPr>
              <a:t>Female: 170 million </a:t>
            </a:r>
          </a:p>
        </p:txBody>
      </p:sp>
      <p:sp>
        <p:nvSpPr>
          <p:cNvPr id="114693" name="Rectangle 4">
            <a:extLst>
              <a:ext uri="{FF2B5EF4-FFF2-40B4-BE49-F238E27FC236}">
                <a16:creationId xmlns:a16="http://schemas.microsoft.com/office/drawing/2014/main" id="{A969BCD1-8A52-EDF4-D0C6-B949F2816327}"/>
              </a:ext>
            </a:extLst>
          </p:cNvPr>
          <p:cNvSpPr>
            <a:spLocks noChangeArrowheads="1"/>
          </p:cNvSpPr>
          <p:nvPr/>
        </p:nvSpPr>
        <p:spPr bwMode="auto">
          <a:xfrm>
            <a:off x="365125" y="6194425"/>
            <a:ext cx="2922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400" b="1" i="1">
                <a:latin typeface="Arial" panose="020B0604020202020204" pitchFamily="34" charset="0"/>
              </a:rPr>
              <a:t>Source</a:t>
            </a:r>
            <a:r>
              <a:rPr lang="en-US" altLang="en-US" sz="1400" b="1">
                <a:latin typeface="Arial" panose="020B0604020202020204" pitchFamily="34" charset="0"/>
              </a:rPr>
              <a:t>: Church and Geller 1990.</a:t>
            </a:r>
          </a:p>
        </p:txBody>
      </p:sp>
      <p:pic>
        <p:nvPicPr>
          <p:cNvPr id="114694" name="Picture 5">
            <a:extLst>
              <a:ext uri="{FF2B5EF4-FFF2-40B4-BE49-F238E27FC236}">
                <a16:creationId xmlns:a16="http://schemas.microsoft.com/office/drawing/2014/main" id="{987528B9-5A4F-7B14-5600-D62098F2BAE4}"/>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863" y="1985963"/>
            <a:ext cx="7797800" cy="3765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Number Placeholder 4">
            <a:extLst>
              <a:ext uri="{FF2B5EF4-FFF2-40B4-BE49-F238E27FC236}">
                <a16:creationId xmlns:a16="http://schemas.microsoft.com/office/drawing/2014/main" id="{0522A450-4EC5-D1F9-D58B-AC9D1E5662ED}"/>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FE840D15-E52C-4041-A127-F900EA0F3B14}" type="slidenum">
              <a:rPr lang="en-US" altLang="en-US" sz="1200" i="1">
                <a:solidFill>
                  <a:srgbClr val="0070C0"/>
                </a:solidFill>
                <a:latin typeface="Arial" panose="020B0604020202020204" pitchFamily="34" charset="0"/>
              </a:rPr>
              <a:pPr>
                <a:spcBef>
                  <a:spcPct val="0"/>
                </a:spcBef>
                <a:buClrTx/>
                <a:buSzTx/>
                <a:buFontTx/>
                <a:buNone/>
              </a:pPr>
              <a:t>56</a:t>
            </a:fld>
            <a:endParaRPr lang="en-US" altLang="en-US" sz="1200" i="1">
              <a:solidFill>
                <a:srgbClr val="0070C0"/>
              </a:solidFill>
              <a:latin typeface="Arial" panose="020B0604020202020204" pitchFamily="34" charset="0"/>
            </a:endParaRPr>
          </a:p>
        </p:txBody>
      </p:sp>
      <p:sp>
        <p:nvSpPr>
          <p:cNvPr id="116739" name="Rectangle 2">
            <a:extLst>
              <a:ext uri="{FF2B5EF4-FFF2-40B4-BE49-F238E27FC236}">
                <a16:creationId xmlns:a16="http://schemas.microsoft.com/office/drawing/2014/main" id="{73DC80E2-013F-7CFB-BEE6-2C3EF29D9307}"/>
              </a:ext>
            </a:extLst>
          </p:cNvPr>
          <p:cNvSpPr>
            <a:spLocks noGrp="1" noRot="1" noChangeArrowheads="1"/>
          </p:cNvSpPr>
          <p:nvPr>
            <p:ph type="title"/>
          </p:nvPr>
        </p:nvSpPr>
        <p:spPr>
          <a:xfrm>
            <a:off x="468313" y="765175"/>
            <a:ext cx="8229600" cy="1143000"/>
          </a:xfrm>
        </p:spPr>
        <p:txBody>
          <a:bodyPr lIns="88900" tIns="44450" rIns="88900" bIns="44450"/>
          <a:lstStyle/>
          <a:p>
            <a:pPr eaLnBrk="1" hangingPunct="1"/>
            <a:r>
              <a:rPr lang="en-US" altLang="en-US" i="1">
                <a:solidFill>
                  <a:srgbClr val="0070C0"/>
                </a:solidFill>
                <a:effectLst/>
              </a:rPr>
              <a:t>Tubal Occlusion:</a:t>
            </a:r>
            <a:br>
              <a:rPr lang="en-US" altLang="en-US" i="1">
                <a:solidFill>
                  <a:srgbClr val="0070C0"/>
                </a:solidFill>
                <a:effectLst/>
              </a:rPr>
            </a:br>
            <a:r>
              <a:rPr lang="en-US" altLang="en-US" i="1">
                <a:solidFill>
                  <a:srgbClr val="0070C0"/>
                </a:solidFill>
                <a:effectLst/>
              </a:rPr>
              <a:t>Mechanism of Action</a:t>
            </a:r>
          </a:p>
        </p:txBody>
      </p:sp>
      <p:pic>
        <p:nvPicPr>
          <p:cNvPr id="116740" name="Picture 3">
            <a:extLst>
              <a:ext uri="{FF2B5EF4-FFF2-40B4-BE49-F238E27FC236}">
                <a16:creationId xmlns:a16="http://schemas.microsoft.com/office/drawing/2014/main" id="{E8425144-D054-5F7B-3812-8395083E5A0B}"/>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75250" y="2065338"/>
            <a:ext cx="2733675" cy="407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6741" name="Line 4">
            <a:extLst>
              <a:ext uri="{FF2B5EF4-FFF2-40B4-BE49-F238E27FC236}">
                <a16:creationId xmlns:a16="http://schemas.microsoft.com/office/drawing/2014/main" id="{73E1BA50-0008-AE80-F017-092762F591CB}"/>
              </a:ext>
            </a:extLst>
          </p:cNvPr>
          <p:cNvSpPr>
            <a:spLocks noChangeShapeType="1"/>
          </p:cNvSpPr>
          <p:nvPr/>
        </p:nvSpPr>
        <p:spPr bwMode="auto">
          <a:xfrm>
            <a:off x="3598863" y="3598863"/>
            <a:ext cx="2649537" cy="1354137"/>
          </a:xfrm>
          <a:prstGeom prst="line">
            <a:avLst/>
          </a:prstGeom>
          <a:noFill/>
          <a:ln w="25400">
            <a:solidFill>
              <a:srgbClr val="CC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6742" name="Rectangle 5">
            <a:extLst>
              <a:ext uri="{FF2B5EF4-FFF2-40B4-BE49-F238E27FC236}">
                <a16:creationId xmlns:a16="http://schemas.microsoft.com/office/drawing/2014/main" id="{517A6841-5A35-D6F1-9C2C-F71333E50411}"/>
              </a:ext>
            </a:extLst>
          </p:cNvPr>
          <p:cNvSpPr>
            <a:spLocks noChangeArrowheads="1"/>
          </p:cNvSpPr>
          <p:nvPr/>
        </p:nvSpPr>
        <p:spPr bwMode="auto">
          <a:xfrm>
            <a:off x="898525" y="3184525"/>
            <a:ext cx="184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1800" i="1">
              <a:solidFill>
                <a:srgbClr val="0070C0"/>
              </a:solidFill>
              <a:latin typeface="Arial" panose="020B0604020202020204" pitchFamily="34" charset="0"/>
            </a:endParaRPr>
          </a:p>
        </p:txBody>
      </p:sp>
      <p:sp>
        <p:nvSpPr>
          <p:cNvPr id="116743" name="Rectangle 6">
            <a:extLst>
              <a:ext uri="{FF2B5EF4-FFF2-40B4-BE49-F238E27FC236}">
                <a16:creationId xmlns:a16="http://schemas.microsoft.com/office/drawing/2014/main" id="{C235B566-0EEE-0900-6BEE-3212E5DFDF7F}"/>
              </a:ext>
            </a:extLst>
          </p:cNvPr>
          <p:cNvSpPr>
            <a:spLocks noChangeArrowheads="1"/>
          </p:cNvSpPr>
          <p:nvPr/>
        </p:nvSpPr>
        <p:spPr bwMode="auto">
          <a:xfrm>
            <a:off x="974725" y="2574925"/>
            <a:ext cx="2911475" cy="2014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800" b="1" i="1">
                <a:solidFill>
                  <a:srgbClr val="0070C0"/>
                </a:solidFill>
                <a:latin typeface="Arial" panose="020B0604020202020204" pitchFamily="34" charset="0"/>
              </a:rPr>
              <a:t>By blocking the fallopian tubes (tying and cutting, rings, clips or electro-cautery), sperm are prevented from reaching ova and causing fertilization.</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Number Placeholder 4">
            <a:extLst>
              <a:ext uri="{FF2B5EF4-FFF2-40B4-BE49-F238E27FC236}">
                <a16:creationId xmlns:a16="http://schemas.microsoft.com/office/drawing/2014/main" id="{EDF1803E-4CF9-87FC-E77A-79F840FB4957}"/>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0ABD02D2-11E7-4CBC-A0A8-9164580239CA}" type="slidenum">
              <a:rPr lang="en-US" altLang="en-US" sz="1200">
                <a:latin typeface="Arial" panose="020B0604020202020204" pitchFamily="34" charset="0"/>
              </a:rPr>
              <a:pPr>
                <a:spcBef>
                  <a:spcPct val="0"/>
                </a:spcBef>
                <a:buClrTx/>
                <a:buSzTx/>
                <a:buFontTx/>
                <a:buNone/>
              </a:pPr>
              <a:t>57</a:t>
            </a:fld>
            <a:endParaRPr lang="en-US" altLang="en-US" sz="1200">
              <a:latin typeface="Arial" panose="020B0604020202020204" pitchFamily="34" charset="0"/>
            </a:endParaRPr>
          </a:p>
        </p:txBody>
      </p:sp>
      <p:sp>
        <p:nvSpPr>
          <p:cNvPr id="118787" name="Rectangle 2">
            <a:extLst>
              <a:ext uri="{FF2B5EF4-FFF2-40B4-BE49-F238E27FC236}">
                <a16:creationId xmlns:a16="http://schemas.microsoft.com/office/drawing/2014/main" id="{D9472DBE-E7C1-C808-E64A-F24AEBEB9B78}"/>
              </a:ext>
            </a:extLst>
          </p:cNvPr>
          <p:cNvSpPr>
            <a:spLocks noGrp="1" noRot="1" noChangeArrowheads="1"/>
          </p:cNvSpPr>
          <p:nvPr>
            <p:ph type="title"/>
          </p:nvPr>
        </p:nvSpPr>
        <p:spPr/>
        <p:txBody>
          <a:bodyPr lIns="88900" tIns="44450" rIns="88900" bIns="44450"/>
          <a:lstStyle/>
          <a:p>
            <a:pPr eaLnBrk="1" hangingPunct="1"/>
            <a:r>
              <a:rPr lang="en-US" altLang="en-US">
                <a:solidFill>
                  <a:srgbClr val="FF0000"/>
                </a:solidFill>
                <a:effectLst/>
              </a:rPr>
              <a:t>Vasectomy: Global Use</a:t>
            </a:r>
          </a:p>
        </p:txBody>
      </p:sp>
      <p:sp>
        <p:nvSpPr>
          <p:cNvPr id="118788" name="Rectangle 3">
            <a:extLst>
              <a:ext uri="{FF2B5EF4-FFF2-40B4-BE49-F238E27FC236}">
                <a16:creationId xmlns:a16="http://schemas.microsoft.com/office/drawing/2014/main" id="{9DF12978-D993-2C84-1634-EB2BE3846FF9}"/>
              </a:ext>
            </a:extLst>
          </p:cNvPr>
          <p:cNvSpPr>
            <a:spLocks noChangeArrowheads="1"/>
          </p:cNvSpPr>
          <p:nvPr/>
        </p:nvSpPr>
        <p:spPr bwMode="auto">
          <a:xfrm>
            <a:off x="365125" y="6194425"/>
            <a:ext cx="2922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1400" b="1" i="1">
                <a:latin typeface="Arial" panose="020B0604020202020204" pitchFamily="34" charset="0"/>
              </a:rPr>
              <a:t>Source</a:t>
            </a:r>
            <a:r>
              <a:rPr lang="en-US" altLang="en-US" sz="1400" b="1">
                <a:latin typeface="Arial" panose="020B0604020202020204" pitchFamily="34" charset="0"/>
              </a:rPr>
              <a:t>: Church and Geller 1990.</a:t>
            </a:r>
          </a:p>
        </p:txBody>
      </p:sp>
      <p:sp>
        <p:nvSpPr>
          <p:cNvPr id="118789" name="Rectangle 4">
            <a:extLst>
              <a:ext uri="{FF2B5EF4-FFF2-40B4-BE49-F238E27FC236}">
                <a16:creationId xmlns:a16="http://schemas.microsoft.com/office/drawing/2014/main" id="{DE304303-2713-621E-DB8E-FECBDB4B6245}"/>
              </a:ext>
            </a:extLst>
          </p:cNvPr>
          <p:cNvSpPr>
            <a:spLocks noChangeArrowheads="1"/>
          </p:cNvSpPr>
          <p:nvPr/>
        </p:nvSpPr>
        <p:spPr bwMode="auto">
          <a:xfrm>
            <a:off x="3962400" y="5181600"/>
            <a:ext cx="1955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r>
              <a:rPr lang="en-US" altLang="en-US" sz="2000" b="1">
                <a:solidFill>
                  <a:schemeClr val="accent1"/>
                </a:solidFill>
                <a:latin typeface="Arial" panose="020B0604020202020204" pitchFamily="34" charset="0"/>
              </a:rPr>
              <a:t>Male: 43 million </a:t>
            </a:r>
          </a:p>
        </p:txBody>
      </p:sp>
      <p:pic>
        <p:nvPicPr>
          <p:cNvPr id="118790" name="Picture 5">
            <a:extLst>
              <a:ext uri="{FF2B5EF4-FFF2-40B4-BE49-F238E27FC236}">
                <a16:creationId xmlns:a16="http://schemas.microsoft.com/office/drawing/2014/main" id="{B15A2161-DEF0-EB93-A459-32BCD0C12C6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863" y="1985963"/>
            <a:ext cx="7874000" cy="3841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4">
            <a:extLst>
              <a:ext uri="{FF2B5EF4-FFF2-40B4-BE49-F238E27FC236}">
                <a16:creationId xmlns:a16="http://schemas.microsoft.com/office/drawing/2014/main" id="{8DEBC690-A1DD-F672-59D9-CB5A32383212}"/>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0A99B5BA-2A17-46CC-A515-6FF2DF57C724}" type="slidenum">
              <a:rPr lang="en-US" altLang="en-US" sz="1200">
                <a:latin typeface="Arial" panose="020B0604020202020204" pitchFamily="34" charset="0"/>
              </a:rPr>
              <a:pPr>
                <a:spcBef>
                  <a:spcPct val="0"/>
                </a:spcBef>
                <a:buClrTx/>
                <a:buSzTx/>
                <a:buFontTx/>
                <a:buNone/>
              </a:pPr>
              <a:t>58</a:t>
            </a:fld>
            <a:endParaRPr lang="en-US" altLang="en-US" sz="1200">
              <a:latin typeface="Arial" panose="020B0604020202020204" pitchFamily="34" charset="0"/>
            </a:endParaRPr>
          </a:p>
        </p:txBody>
      </p:sp>
      <p:sp>
        <p:nvSpPr>
          <p:cNvPr id="120835" name="Rectangle 2">
            <a:extLst>
              <a:ext uri="{FF2B5EF4-FFF2-40B4-BE49-F238E27FC236}">
                <a16:creationId xmlns:a16="http://schemas.microsoft.com/office/drawing/2014/main" id="{879A9D64-63A4-A54F-CDD3-B215DA5F18C7}"/>
              </a:ext>
            </a:extLst>
          </p:cNvPr>
          <p:cNvSpPr>
            <a:spLocks noGrp="1" noRot="1" noChangeArrowheads="1"/>
          </p:cNvSpPr>
          <p:nvPr>
            <p:ph type="title"/>
          </p:nvPr>
        </p:nvSpPr>
        <p:spPr>
          <a:xfrm>
            <a:off x="468313" y="692150"/>
            <a:ext cx="8229600" cy="1143000"/>
          </a:xfrm>
        </p:spPr>
        <p:txBody>
          <a:bodyPr lIns="88900" tIns="44450" rIns="88900" bIns="44450"/>
          <a:lstStyle/>
          <a:p>
            <a:pPr eaLnBrk="1" hangingPunct="1"/>
            <a:r>
              <a:rPr lang="en-US" altLang="en-US" sz="4000">
                <a:solidFill>
                  <a:srgbClr val="FF0000"/>
                </a:solidFill>
                <a:effectLst/>
              </a:rPr>
              <a:t>Withdrawal </a:t>
            </a:r>
            <a:br>
              <a:rPr lang="en-US" altLang="en-US" sz="4000">
                <a:solidFill>
                  <a:srgbClr val="FF0000"/>
                </a:solidFill>
                <a:effectLst/>
              </a:rPr>
            </a:br>
            <a:r>
              <a:rPr lang="en-US" altLang="en-US" sz="4000">
                <a:solidFill>
                  <a:srgbClr val="FF0000"/>
                </a:solidFill>
                <a:effectLst/>
              </a:rPr>
              <a:t>(Coitus Interruptus)</a:t>
            </a:r>
          </a:p>
        </p:txBody>
      </p:sp>
      <p:sp>
        <p:nvSpPr>
          <p:cNvPr id="120836" name="Rectangle 3">
            <a:extLst>
              <a:ext uri="{FF2B5EF4-FFF2-40B4-BE49-F238E27FC236}">
                <a16:creationId xmlns:a16="http://schemas.microsoft.com/office/drawing/2014/main" id="{D46FA80E-2D74-071E-2894-6DD853114B6E}"/>
              </a:ext>
            </a:extLst>
          </p:cNvPr>
          <p:cNvSpPr>
            <a:spLocks noGrp="1" noChangeArrowheads="1"/>
          </p:cNvSpPr>
          <p:nvPr>
            <p:ph type="body" idx="1"/>
          </p:nvPr>
        </p:nvSpPr>
        <p:spPr>
          <a:xfrm>
            <a:off x="457200" y="2205038"/>
            <a:ext cx="8435975" cy="2952750"/>
          </a:xfrm>
        </p:spPr>
        <p:txBody>
          <a:bodyPr lIns="88900" tIns="44450" rIns="88900" bIns="44450"/>
          <a:lstStyle/>
          <a:p>
            <a:pPr defTabSz="885825" eaLnBrk="1" hangingPunct="1"/>
            <a:r>
              <a:rPr lang="en-US" altLang="en-US">
                <a:effectLst/>
              </a:rPr>
              <a:t>A traditional method of family planning in which the man completely removes his penis from the woman’s vagina before he ejaculates</a:t>
            </a:r>
          </a:p>
          <a:p>
            <a:pPr defTabSz="885825" eaLnBrk="1" hangingPunct="1"/>
            <a:r>
              <a:rPr lang="en-US" altLang="en-US">
                <a:effectLst/>
              </a:rPr>
              <a:t>Sperm do not enter the vagina and fertilization is prevented</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2ED8A18C-60FD-5BD8-6DFC-1CEEDD03842E}"/>
              </a:ext>
            </a:extLst>
          </p:cNvPr>
          <p:cNvSpPr>
            <a:spLocks noGrp="1" noRot="1" noChangeArrowheads="1"/>
          </p:cNvSpPr>
          <p:nvPr>
            <p:ph type="title"/>
          </p:nvPr>
        </p:nvSpPr>
        <p:spPr>
          <a:xfrm>
            <a:off x="457200" y="476250"/>
            <a:ext cx="8229600" cy="720725"/>
          </a:xfrm>
        </p:spPr>
        <p:txBody>
          <a:bodyPr/>
          <a:lstStyle/>
          <a:p>
            <a:pPr eaLnBrk="1" hangingPunct="1"/>
            <a:r>
              <a:rPr lang="en-US" altLang="en-US" sz="3200">
                <a:solidFill>
                  <a:srgbClr val="FF0000"/>
                </a:solidFill>
                <a:effectLst/>
              </a:rPr>
              <a:t>Issue: Birth Spacing Decisions Are Complex</a:t>
            </a:r>
          </a:p>
        </p:txBody>
      </p:sp>
      <p:sp>
        <p:nvSpPr>
          <p:cNvPr id="9219" name="Rectangle 3">
            <a:extLst>
              <a:ext uri="{FF2B5EF4-FFF2-40B4-BE49-F238E27FC236}">
                <a16:creationId xmlns:a16="http://schemas.microsoft.com/office/drawing/2014/main" id="{24569E18-0095-C07C-A8BD-A9A303C29E96}"/>
              </a:ext>
            </a:extLst>
          </p:cNvPr>
          <p:cNvSpPr>
            <a:spLocks noGrp="1" noChangeArrowheads="1"/>
          </p:cNvSpPr>
          <p:nvPr>
            <p:ph type="body" idx="1"/>
          </p:nvPr>
        </p:nvSpPr>
        <p:spPr>
          <a:xfrm>
            <a:off x="179388" y="1196975"/>
            <a:ext cx="8828087" cy="5527675"/>
          </a:xfrm>
        </p:spPr>
        <p:txBody>
          <a:bodyPr/>
          <a:lstStyle/>
          <a:p>
            <a:pPr marL="0" indent="0" algn="ctr" eaLnBrk="1" hangingPunct="1">
              <a:buFont typeface="Wingdings" panose="05000000000000000000" pitchFamily="2" charset="2"/>
              <a:buNone/>
              <a:defRPr/>
            </a:pPr>
            <a:r>
              <a:rPr lang="en-US" altLang="en-US" sz="2400" i="1" dirty="0">
                <a:effectLst/>
              </a:rPr>
              <a:t>Focus group discussions from Peru, Bolivia, India, Pakistan, and Egypt show: </a:t>
            </a:r>
          </a:p>
          <a:p>
            <a:pPr marL="342900" lvl="1" indent="-342900" eaLnBrk="1" hangingPunct="1">
              <a:buClr>
                <a:schemeClr val="hlink"/>
              </a:buClr>
              <a:defRPr/>
            </a:pPr>
            <a:r>
              <a:rPr lang="en-US" altLang="en-US" sz="3200" dirty="0">
                <a:effectLst/>
                <a:ea typeface="+mn-ea"/>
              </a:rPr>
              <a:t>Beliefs in favor of Optimal Birth Spacing: </a:t>
            </a:r>
          </a:p>
          <a:p>
            <a:pPr marL="971550" lvl="1" indent="-457200" eaLnBrk="1" hangingPunct="1">
              <a:buFont typeface="+mj-lt"/>
              <a:buAutoNum type="arabicPeriod"/>
              <a:defRPr/>
            </a:pPr>
            <a:r>
              <a:rPr lang="en-US" altLang="en-US" dirty="0">
                <a:effectLst/>
              </a:rPr>
              <a:t>Concern for health of mother and baby </a:t>
            </a:r>
          </a:p>
          <a:p>
            <a:pPr marL="971550" lvl="1" indent="-457200" eaLnBrk="1" hangingPunct="1">
              <a:buFont typeface="+mj-lt"/>
              <a:buAutoNum type="arabicPeriod"/>
              <a:defRPr/>
            </a:pPr>
            <a:r>
              <a:rPr lang="en-US" altLang="en-US" dirty="0">
                <a:effectLst/>
              </a:rPr>
              <a:t>Economic considerations</a:t>
            </a:r>
          </a:p>
          <a:p>
            <a:pPr marL="914400" lvl="2" indent="0" eaLnBrk="1" hangingPunct="1">
              <a:buFont typeface="Wingdings" panose="05000000000000000000" pitchFamily="2" charset="2"/>
              <a:buNone/>
              <a:defRPr/>
            </a:pPr>
            <a:endParaRPr lang="en-US" altLang="en-US" sz="2000" dirty="0">
              <a:effectLst/>
            </a:endParaRPr>
          </a:p>
          <a:p>
            <a:pPr eaLnBrk="1" hangingPunct="1">
              <a:defRPr/>
            </a:pPr>
            <a:r>
              <a:rPr lang="en-US" altLang="en-US" dirty="0">
                <a:effectLst/>
              </a:rPr>
              <a:t>Barriers to Optimal Birth Spacing:</a:t>
            </a:r>
          </a:p>
          <a:p>
            <a:pPr marL="971550" lvl="1" indent="-514350" eaLnBrk="1" hangingPunct="1">
              <a:buFont typeface="+mj-lt"/>
              <a:buAutoNum type="arabicPeriod"/>
              <a:defRPr/>
            </a:pPr>
            <a:r>
              <a:rPr lang="en-US" altLang="en-US" dirty="0">
                <a:effectLst/>
              </a:rPr>
              <a:t>Gender inequity </a:t>
            </a:r>
          </a:p>
          <a:p>
            <a:pPr marL="971550" lvl="1" indent="-514350" eaLnBrk="1" hangingPunct="1">
              <a:buFont typeface="+mj-lt"/>
              <a:buAutoNum type="arabicPeriod"/>
              <a:defRPr/>
            </a:pPr>
            <a:r>
              <a:rPr lang="en-US" altLang="en-US" dirty="0">
                <a:effectLst/>
              </a:rPr>
              <a:t>Cultural expectations and norms as expressed by mothers-in-law and community leaders</a:t>
            </a:r>
          </a:p>
          <a:p>
            <a:pPr marL="971550" lvl="1" indent="-514350" eaLnBrk="1" hangingPunct="1">
              <a:buFont typeface="+mj-lt"/>
              <a:buAutoNum type="arabicPeriod"/>
              <a:defRPr/>
            </a:pPr>
            <a:r>
              <a:rPr lang="en-US" altLang="en-US" dirty="0">
                <a:effectLst/>
              </a:rPr>
              <a:t>Erroneous beliefs about modern contraception</a:t>
            </a:r>
          </a:p>
        </p:txBody>
      </p:sp>
      <p:sp>
        <p:nvSpPr>
          <p:cNvPr id="14340" name="Text Box 4">
            <a:extLst>
              <a:ext uri="{FF2B5EF4-FFF2-40B4-BE49-F238E27FC236}">
                <a16:creationId xmlns:a16="http://schemas.microsoft.com/office/drawing/2014/main" id="{CDCE4D01-C8F0-A8AD-BFF0-1E6607ADD301}"/>
              </a:ext>
            </a:extLst>
          </p:cNvPr>
          <p:cNvSpPr txBox="1">
            <a:spLocks noChangeArrowheads="1"/>
          </p:cNvSpPr>
          <p:nvPr/>
        </p:nvSpPr>
        <p:spPr bwMode="auto">
          <a:xfrm>
            <a:off x="1116013" y="6400800"/>
            <a:ext cx="7331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endParaRPr lang="ar-JO" altLang="en-US" sz="2400">
              <a:latin typeface="Times New Roman" panose="02020603050405020304" pitchFamily="18" charset="0"/>
            </a:endParaRPr>
          </a:p>
        </p:txBody>
      </p:sp>
      <p:sp>
        <p:nvSpPr>
          <p:cNvPr id="14341" name="Rectangle 5">
            <a:extLst>
              <a:ext uri="{FF2B5EF4-FFF2-40B4-BE49-F238E27FC236}">
                <a16:creationId xmlns:a16="http://schemas.microsoft.com/office/drawing/2014/main" id="{D6F72BAE-3EBD-8869-2410-0E4848770BA5}"/>
              </a:ext>
            </a:extLst>
          </p:cNvPr>
          <p:cNvSpPr>
            <a:spLocks noChangeArrowheads="1"/>
          </p:cNvSpPr>
          <p:nvPr/>
        </p:nvSpPr>
        <p:spPr bwMode="auto">
          <a:xfrm>
            <a:off x="1116013" y="6342063"/>
            <a:ext cx="23749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eaLnBrk="1" hangingPunct="1">
              <a:spcBef>
                <a:spcPct val="0"/>
              </a:spcBef>
              <a:buClrTx/>
              <a:buSzTx/>
              <a:buFontTx/>
              <a:buNone/>
            </a:pPr>
            <a:r>
              <a:rPr lang="en-US" altLang="en-US" sz="1000">
                <a:latin typeface="Arial" panose="020B0604020202020204" pitchFamily="34" charset="0"/>
              </a:rPr>
              <a:t>Source: CATALYST Consortium. 2003.</a:t>
            </a:r>
          </a:p>
        </p:txBody>
      </p:sp>
      <p:sp>
        <p:nvSpPr>
          <p:cNvPr id="14342" name="Slide Number Placeholder 2">
            <a:extLst>
              <a:ext uri="{FF2B5EF4-FFF2-40B4-BE49-F238E27FC236}">
                <a16:creationId xmlns:a16="http://schemas.microsoft.com/office/drawing/2014/main" id="{B14E6AD3-B73B-080A-F692-629D3B293D4D}"/>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E9B200B4-3321-444D-B9A2-5A4507FDF49D}" type="slidenum">
              <a:rPr lang="en-US" altLang="en-US" sz="1200">
                <a:latin typeface="Arial" panose="020B0604020202020204" pitchFamily="34" charset="0"/>
              </a:rPr>
              <a:pPr>
                <a:spcBef>
                  <a:spcPct val="0"/>
                </a:spcBef>
                <a:buClrTx/>
                <a:buSzTx/>
                <a:buFontTx/>
                <a:buNone/>
              </a:pPr>
              <a:t>6</a:t>
            </a:fld>
            <a:endParaRPr lang="en-US" altLang="en-US" sz="1200">
              <a:latin typeface="Arial" panose="020B0604020202020204" pitchFamily="34" charset="0"/>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66228D8B-3CC9-752B-2C9C-D26D7CC2AEE9}"/>
              </a:ext>
            </a:extLst>
          </p:cNvPr>
          <p:cNvSpPr>
            <a:spLocks noGrp="1" noRot="1" noChangeArrowheads="1"/>
          </p:cNvSpPr>
          <p:nvPr>
            <p:ph type="title"/>
          </p:nvPr>
        </p:nvSpPr>
        <p:spPr>
          <a:xfrm>
            <a:off x="468313" y="692150"/>
            <a:ext cx="8229600" cy="1143000"/>
          </a:xfrm>
        </p:spPr>
        <p:txBody>
          <a:bodyPr/>
          <a:lstStyle/>
          <a:p>
            <a:pPr eaLnBrk="1" hangingPunct="1"/>
            <a:r>
              <a:rPr lang="en-US" altLang="en-US">
                <a:effectLst/>
              </a:rPr>
              <a:t>Optimal Birth Spacing Counseling Recommendations</a:t>
            </a:r>
          </a:p>
        </p:txBody>
      </p:sp>
      <p:sp>
        <p:nvSpPr>
          <p:cNvPr id="305155" name="Rectangle 3">
            <a:extLst>
              <a:ext uri="{FF2B5EF4-FFF2-40B4-BE49-F238E27FC236}">
                <a16:creationId xmlns:a16="http://schemas.microsoft.com/office/drawing/2014/main" id="{E8033B6E-A2BA-0C8A-3A38-0198C0499D3B}"/>
              </a:ext>
            </a:extLst>
          </p:cNvPr>
          <p:cNvSpPr>
            <a:spLocks noGrp="1" noChangeArrowheads="1"/>
          </p:cNvSpPr>
          <p:nvPr>
            <p:ph type="body" idx="1"/>
          </p:nvPr>
        </p:nvSpPr>
        <p:spPr>
          <a:xfrm>
            <a:off x="457200" y="2349500"/>
            <a:ext cx="8229600" cy="3898900"/>
          </a:xfrm>
        </p:spPr>
        <p:txBody>
          <a:bodyPr/>
          <a:lstStyle/>
          <a:p>
            <a:pPr eaLnBrk="1" hangingPunct="1">
              <a:buFont typeface="Wingdings" panose="05000000000000000000" pitchFamily="2" charset="2"/>
              <a:buNone/>
              <a:defRPr/>
            </a:pPr>
            <a:r>
              <a:rPr lang="en-US" sz="2800" b="1" dirty="0">
                <a:effectLst/>
              </a:rPr>
              <a:t>Women and Couples should be counseled:</a:t>
            </a:r>
          </a:p>
          <a:p>
            <a:pPr eaLnBrk="1" hangingPunct="1">
              <a:defRPr/>
            </a:pPr>
            <a:r>
              <a:rPr lang="en-US" sz="2800" dirty="0">
                <a:effectLst/>
              </a:rPr>
              <a:t>About the </a:t>
            </a:r>
            <a:r>
              <a:rPr lang="en-US" b="1" u="sng" dirty="0">
                <a:solidFill>
                  <a:srgbClr val="C00000"/>
                </a:solidFill>
                <a:effectLst/>
              </a:rPr>
              <a:t>health and economic benefits </a:t>
            </a:r>
            <a:r>
              <a:rPr lang="en-US" sz="2800" dirty="0">
                <a:effectLst/>
              </a:rPr>
              <a:t>of spacing their children</a:t>
            </a:r>
          </a:p>
          <a:p>
            <a:pPr eaLnBrk="1" hangingPunct="1">
              <a:defRPr/>
            </a:pPr>
            <a:endParaRPr lang="en-US" sz="2800" dirty="0">
              <a:effectLst/>
            </a:endParaRPr>
          </a:p>
          <a:p>
            <a:pPr eaLnBrk="1" hangingPunct="1">
              <a:defRPr/>
            </a:pPr>
            <a:r>
              <a:rPr lang="en-US" sz="2800" dirty="0">
                <a:effectLst/>
              </a:rPr>
              <a:t>Waiting three years from the birth of the last child before getting pregnant </a:t>
            </a:r>
          </a:p>
          <a:p>
            <a:pPr eaLnBrk="1" hangingPunct="1">
              <a:buFont typeface="Wingdings" panose="05000000000000000000" pitchFamily="2" charset="2"/>
              <a:buNone/>
              <a:defRPr/>
            </a:pPr>
            <a:endParaRPr lang="en-US" dirty="0"/>
          </a:p>
        </p:txBody>
      </p:sp>
      <p:sp>
        <p:nvSpPr>
          <p:cNvPr id="16388" name="Slide Number Placeholder 2">
            <a:extLst>
              <a:ext uri="{FF2B5EF4-FFF2-40B4-BE49-F238E27FC236}">
                <a16:creationId xmlns:a16="http://schemas.microsoft.com/office/drawing/2014/main" id="{15F2C0D1-B696-DB88-B541-1DED8BF91F0F}"/>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814CE3C2-184C-4823-A5A5-46F53C8894AE}" type="slidenum">
              <a:rPr lang="en-US" altLang="en-US" sz="1200">
                <a:latin typeface="Arial" panose="020B0604020202020204" pitchFamily="34" charset="0"/>
              </a:rPr>
              <a:pPr>
                <a:spcBef>
                  <a:spcPct val="0"/>
                </a:spcBef>
                <a:buClrTx/>
                <a:buSzTx/>
                <a:buFontTx/>
                <a:buNone/>
              </a:pPr>
              <a:t>7</a:t>
            </a:fld>
            <a:endParaRPr lang="en-US" altLang="en-US" sz="1200">
              <a:latin typeface="Arial" panose="020B0604020202020204" pitchFamily="34" charset="0"/>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B00346C8-52E2-0D32-F98F-0A60372378E5}"/>
              </a:ext>
            </a:extLst>
          </p:cNvPr>
          <p:cNvSpPr>
            <a:spLocks noGrp="1" noRot="1" noChangeArrowheads="1"/>
          </p:cNvSpPr>
          <p:nvPr>
            <p:ph type="title"/>
          </p:nvPr>
        </p:nvSpPr>
        <p:spPr>
          <a:xfrm>
            <a:off x="457200" y="549275"/>
            <a:ext cx="7786688" cy="1223963"/>
          </a:xfrm>
        </p:spPr>
        <p:txBody>
          <a:bodyPr/>
          <a:lstStyle/>
          <a:p>
            <a:pPr eaLnBrk="1" hangingPunct="1"/>
            <a:r>
              <a:rPr lang="en-US" altLang="en-US">
                <a:solidFill>
                  <a:srgbClr val="FF0000"/>
                </a:solidFill>
                <a:effectLst/>
              </a:rPr>
              <a:t>Summary</a:t>
            </a:r>
          </a:p>
        </p:txBody>
      </p:sp>
      <p:sp>
        <p:nvSpPr>
          <p:cNvPr id="11267" name="Rectangle 3">
            <a:extLst>
              <a:ext uri="{FF2B5EF4-FFF2-40B4-BE49-F238E27FC236}">
                <a16:creationId xmlns:a16="http://schemas.microsoft.com/office/drawing/2014/main" id="{98A7209D-724B-AA04-09A2-0DD563BB3C43}"/>
              </a:ext>
            </a:extLst>
          </p:cNvPr>
          <p:cNvSpPr>
            <a:spLocks noGrp="1" noChangeArrowheads="1"/>
          </p:cNvSpPr>
          <p:nvPr>
            <p:ph type="body" idx="1"/>
          </p:nvPr>
        </p:nvSpPr>
        <p:spPr>
          <a:xfrm>
            <a:off x="250825" y="1196975"/>
            <a:ext cx="8713788" cy="5256213"/>
          </a:xfrm>
        </p:spPr>
        <p:txBody>
          <a:bodyPr/>
          <a:lstStyle/>
          <a:p>
            <a:pPr eaLnBrk="1" hangingPunct="1">
              <a:defRPr/>
            </a:pPr>
            <a:endParaRPr lang="en-US" altLang="en-US" dirty="0">
              <a:effectLst/>
            </a:endParaRPr>
          </a:p>
          <a:p>
            <a:pPr eaLnBrk="1" hangingPunct="1">
              <a:defRPr/>
            </a:pPr>
            <a:endParaRPr lang="en-US" altLang="en-US" dirty="0">
              <a:effectLst/>
            </a:endParaRPr>
          </a:p>
          <a:p>
            <a:pPr eaLnBrk="1" hangingPunct="1">
              <a:defRPr/>
            </a:pPr>
            <a:r>
              <a:rPr lang="en-US" altLang="en-US" dirty="0">
                <a:effectLst/>
              </a:rPr>
              <a:t>Women and men have the right to know that </a:t>
            </a:r>
          </a:p>
          <a:p>
            <a:pPr marL="0" indent="0" eaLnBrk="1" hangingPunct="1">
              <a:buFont typeface="Wingdings" panose="05000000000000000000" pitchFamily="2" charset="2"/>
              <a:buNone/>
              <a:defRPr/>
            </a:pPr>
            <a:r>
              <a:rPr lang="en-US" altLang="en-US" dirty="0">
                <a:effectLst/>
              </a:rPr>
              <a:t>Optimal Birth Spacing is associated with: </a:t>
            </a:r>
          </a:p>
          <a:p>
            <a:pPr marL="971550" lvl="1" indent="-514350" eaLnBrk="1" hangingPunct="1">
              <a:buFont typeface="+mj-lt"/>
              <a:buAutoNum type="arabicPeriod"/>
              <a:defRPr/>
            </a:pPr>
            <a:r>
              <a:rPr lang="en-US" altLang="en-US" dirty="0">
                <a:effectLst/>
              </a:rPr>
              <a:t>Lower risk for perinatal, neonatal, infant mortality</a:t>
            </a:r>
          </a:p>
          <a:p>
            <a:pPr marL="971550" lvl="1" indent="-514350" eaLnBrk="1" hangingPunct="1">
              <a:buFont typeface="+mj-lt"/>
              <a:buAutoNum type="arabicPeriod"/>
              <a:defRPr/>
            </a:pPr>
            <a:r>
              <a:rPr lang="en-US" altLang="en-US" dirty="0">
                <a:effectLst/>
              </a:rPr>
              <a:t>Lower risk for poor nutritional outcomes</a:t>
            </a:r>
          </a:p>
          <a:p>
            <a:pPr marL="971550" lvl="1" indent="-514350" eaLnBrk="1" hangingPunct="1">
              <a:buFont typeface="+mj-lt"/>
              <a:buAutoNum type="arabicPeriod"/>
              <a:defRPr/>
            </a:pPr>
            <a:r>
              <a:rPr lang="en-US" altLang="en-US" dirty="0">
                <a:effectLst/>
              </a:rPr>
              <a:t>Lower risk for maternal morbidity and mortality.</a:t>
            </a:r>
          </a:p>
        </p:txBody>
      </p:sp>
      <p:sp>
        <p:nvSpPr>
          <p:cNvPr id="18436" name="Slide Number Placeholder 2">
            <a:extLst>
              <a:ext uri="{FF2B5EF4-FFF2-40B4-BE49-F238E27FC236}">
                <a16:creationId xmlns:a16="http://schemas.microsoft.com/office/drawing/2014/main" id="{9D01EDCA-8158-9FE3-6B9C-BE4266F50D44}"/>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52441E24-5B89-4D6E-91DE-B401247C71F1}" type="slidenum">
              <a:rPr lang="en-US" altLang="en-US" sz="1200">
                <a:latin typeface="Arial" panose="020B0604020202020204" pitchFamily="34" charset="0"/>
              </a:rPr>
              <a:pPr>
                <a:spcBef>
                  <a:spcPct val="0"/>
                </a:spcBef>
                <a:buClrTx/>
                <a:buSzTx/>
                <a:buFontTx/>
                <a:buNone/>
              </a:pPr>
              <a:t>8</a:t>
            </a:fld>
            <a:endParaRPr lang="en-US" altLang="en-US" sz="1200">
              <a:latin typeface="Arial" panose="020B0604020202020204" pitchFamily="34"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Number Placeholder 4">
            <a:extLst>
              <a:ext uri="{FF2B5EF4-FFF2-40B4-BE49-F238E27FC236}">
                <a16:creationId xmlns:a16="http://schemas.microsoft.com/office/drawing/2014/main" id="{6C4E9545-257F-55B3-0E21-BFBE84028ED3}"/>
              </a:ext>
            </a:extLst>
          </p:cNvPr>
          <p:cNvSpPr>
            <a:spLocks noGrp="1"/>
          </p:cNvSpPr>
          <p:nvPr>
            <p:ph type="sldNum" sz="quarter" idx="11"/>
          </p:nvPr>
        </p:nvSpPr>
        <p:spPr>
          <a:noFill/>
        </p:spPr>
        <p:txBody>
          <a:bodyPr/>
          <a:lstStyle>
            <a:lvl1pPr>
              <a:spcBef>
                <a:spcPct val="20000"/>
              </a:spcBef>
              <a:buClr>
                <a:schemeClr val="hlink"/>
              </a:buClr>
              <a:buSzPct val="70000"/>
              <a:buFont typeface="Wingdings" panose="05000000000000000000" pitchFamily="2" charset="2"/>
              <a:buChar char="n"/>
              <a:defRPr sz="3200">
                <a:solidFill>
                  <a:schemeClr val="tx1"/>
                </a:solidFill>
                <a:latin typeface="Garamond" panose="02020404030301010803" pitchFamily="18" charset="0"/>
                <a:cs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n"/>
              <a:defRPr sz="2800">
                <a:solidFill>
                  <a:schemeClr val="tx1"/>
                </a:solidFill>
                <a:latin typeface="Garamond" panose="02020404030301010803" pitchFamily="18" charset="0"/>
                <a:cs typeface="Arial" panose="020B0604020202020204" pitchFamily="34" charset="0"/>
              </a:defRPr>
            </a:lvl2pPr>
            <a:lvl3pPr marL="1143000" indent="-228600">
              <a:spcBef>
                <a:spcPct val="20000"/>
              </a:spcBef>
              <a:buClr>
                <a:schemeClr val="tx2"/>
              </a:buClr>
              <a:buSzPct val="70000"/>
              <a:buFont typeface="Wingdings" panose="05000000000000000000" pitchFamily="2" charset="2"/>
              <a:buChar char="n"/>
              <a:defRPr sz="2400">
                <a:solidFill>
                  <a:schemeClr val="tx1"/>
                </a:solidFill>
                <a:latin typeface="Garamond" panose="02020404030301010803" pitchFamily="18"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4pPr>
            <a:lvl5pPr marL="2057400" indent="-228600">
              <a:spcBef>
                <a:spcPct val="20000"/>
              </a:spcBef>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sz="2000">
                <a:solidFill>
                  <a:schemeClr val="tx1"/>
                </a:solidFill>
                <a:latin typeface="Garamond" panose="02020404030301010803" pitchFamily="18" charset="0"/>
                <a:cs typeface="Arial" panose="020B0604020202020204" pitchFamily="34" charset="0"/>
              </a:defRPr>
            </a:lvl9pPr>
          </a:lstStyle>
          <a:p>
            <a:pPr>
              <a:spcBef>
                <a:spcPct val="0"/>
              </a:spcBef>
              <a:buClrTx/>
              <a:buSzTx/>
              <a:buFontTx/>
              <a:buNone/>
            </a:pPr>
            <a:fld id="{EE26D3F2-DD86-4B55-9C29-118A90FBE098}" type="slidenum">
              <a:rPr lang="en-US" altLang="en-US" sz="1200">
                <a:latin typeface="Arial" panose="020B0604020202020204" pitchFamily="34" charset="0"/>
              </a:rPr>
              <a:pPr>
                <a:spcBef>
                  <a:spcPct val="0"/>
                </a:spcBef>
                <a:buClrTx/>
                <a:buSzTx/>
                <a:buFontTx/>
                <a:buNone/>
              </a:pPr>
              <a:t>9</a:t>
            </a:fld>
            <a:endParaRPr lang="en-US" altLang="en-US" sz="1200">
              <a:latin typeface="Arial" panose="020B0604020202020204" pitchFamily="34" charset="0"/>
            </a:endParaRPr>
          </a:p>
        </p:txBody>
      </p:sp>
      <p:sp>
        <p:nvSpPr>
          <p:cNvPr id="311298" name="Rectangle 2">
            <a:extLst>
              <a:ext uri="{FF2B5EF4-FFF2-40B4-BE49-F238E27FC236}">
                <a16:creationId xmlns:a16="http://schemas.microsoft.com/office/drawing/2014/main" id="{86A15EE9-83BA-FD73-FA7D-4FEB8896B619}"/>
              </a:ext>
            </a:extLst>
          </p:cNvPr>
          <p:cNvSpPr>
            <a:spLocks noGrp="1" noRot="1" noChangeArrowheads="1"/>
          </p:cNvSpPr>
          <p:nvPr>
            <p:ph type="title"/>
          </p:nvPr>
        </p:nvSpPr>
        <p:spPr>
          <a:xfrm>
            <a:off x="457200" y="549275"/>
            <a:ext cx="8229600" cy="868363"/>
          </a:xfrm>
        </p:spPr>
        <p:txBody>
          <a:bodyPr lIns="88900" tIns="44450" rIns="88900" bIns="44450"/>
          <a:lstStyle/>
          <a:p>
            <a:pPr eaLnBrk="1" hangingPunct="1">
              <a:defRPr/>
            </a:pPr>
            <a:r>
              <a:rPr lang="en-US" dirty="0"/>
              <a:t>Objectives of FP</a:t>
            </a:r>
            <a:br>
              <a:rPr lang="en-US" dirty="0"/>
            </a:br>
            <a:r>
              <a:rPr lang="en-US" dirty="0"/>
              <a:t> Client Assessment</a:t>
            </a:r>
          </a:p>
        </p:txBody>
      </p:sp>
      <p:sp>
        <p:nvSpPr>
          <p:cNvPr id="12292" name="Rectangle 3">
            <a:extLst>
              <a:ext uri="{FF2B5EF4-FFF2-40B4-BE49-F238E27FC236}">
                <a16:creationId xmlns:a16="http://schemas.microsoft.com/office/drawing/2014/main" id="{931AF87A-8509-E620-B31D-0A4EE57DE50C}"/>
              </a:ext>
            </a:extLst>
          </p:cNvPr>
          <p:cNvSpPr>
            <a:spLocks noGrp="1" noChangeArrowheads="1"/>
          </p:cNvSpPr>
          <p:nvPr>
            <p:ph type="body" idx="1"/>
          </p:nvPr>
        </p:nvSpPr>
        <p:spPr>
          <a:xfrm>
            <a:off x="179388" y="1916113"/>
            <a:ext cx="8785225" cy="4681537"/>
          </a:xfrm>
        </p:spPr>
        <p:txBody>
          <a:bodyPr lIns="88900" tIns="44450" rIns="88900" bIns="44450"/>
          <a:lstStyle/>
          <a:p>
            <a:pPr eaLnBrk="1" hangingPunct="1">
              <a:buFont typeface="Wingdings" panose="05000000000000000000" pitchFamily="2" charset="2"/>
              <a:buNone/>
              <a:defRPr/>
            </a:pPr>
            <a:r>
              <a:rPr lang="en-US" altLang="en-US" sz="4400" dirty="0">
                <a:effectLst/>
              </a:rPr>
              <a:t>Assess clients prior to providing FP services to determine:</a:t>
            </a:r>
          </a:p>
          <a:p>
            <a:pPr marL="1200150" lvl="1" indent="-742950" eaLnBrk="1" hangingPunct="1">
              <a:buFont typeface="+mj-lt"/>
              <a:buAutoNum type="arabicPeriod"/>
              <a:defRPr/>
            </a:pPr>
            <a:r>
              <a:rPr lang="en-US" altLang="en-US" sz="3600" dirty="0">
                <a:effectLst/>
              </a:rPr>
              <a:t>That the client is not pregnant</a:t>
            </a:r>
          </a:p>
          <a:p>
            <a:pPr marL="457200" lvl="1" indent="0" eaLnBrk="1" hangingPunct="1">
              <a:buFont typeface="Wingdings" panose="05000000000000000000" pitchFamily="2" charset="2"/>
              <a:buNone/>
              <a:defRPr/>
            </a:pPr>
            <a:endParaRPr lang="en-US" altLang="en-US" sz="3600" dirty="0">
              <a:effectLst/>
            </a:endParaRPr>
          </a:p>
          <a:p>
            <a:pPr marL="1200150" lvl="1" indent="-742950" eaLnBrk="1" hangingPunct="1">
              <a:buFont typeface="+mj-lt"/>
              <a:buAutoNum type="arabicPeriod"/>
              <a:defRPr/>
            </a:pPr>
            <a:r>
              <a:rPr lang="en-US" altLang="en-US" sz="3600" dirty="0">
                <a:effectLst/>
              </a:rPr>
              <a:t>Whether any conditions requiring precaution exist for use of a particular method</a:t>
            </a:r>
          </a:p>
        </p:txBody>
      </p:sp>
    </p:spTree>
  </p:cSld>
  <p:clrMapOvr>
    <a:masterClrMapping/>
  </p:clrMapOvr>
</p:sld>
</file>

<file path=ppt/theme/theme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Arial"/>
      </a:majorFont>
      <a:minorFont>
        <a:latin typeface="Garamond"/>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cs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cs typeface="Arial" pitchFamily="34"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Civic</Template>
  <TotalTime>432</TotalTime>
  <Words>3735</Words>
  <Application>Microsoft Office PowerPoint</Application>
  <PresentationFormat>عرض على الشاشة (4:3)</PresentationFormat>
  <Paragraphs>568</Paragraphs>
  <Slides>58</Slides>
  <Notes>58</Notes>
  <HiddenSlides>0</HiddenSlides>
  <MMClips>0</MMClips>
  <ScaleCrop>false</ScaleCrop>
  <HeadingPairs>
    <vt:vector size="4" baseType="variant">
      <vt:variant>
        <vt:lpstr>نسق</vt:lpstr>
      </vt:variant>
      <vt:variant>
        <vt:i4>1</vt:i4>
      </vt:variant>
      <vt:variant>
        <vt:lpstr>عناوين الشرائح</vt:lpstr>
      </vt:variant>
      <vt:variant>
        <vt:i4>58</vt:i4>
      </vt:variant>
    </vt:vector>
  </HeadingPairs>
  <TitlesOfParts>
    <vt:vector size="59" baseType="lpstr">
      <vt:lpstr>Stream</vt:lpstr>
      <vt:lpstr>Family planning Optimal Birth Spacing Interval </vt:lpstr>
      <vt:lpstr>Keys to Reducing Maternal  and Child Mortality</vt:lpstr>
      <vt:lpstr>What Is Optimal Birth Spacing?</vt:lpstr>
      <vt:lpstr>Significant Health Benefits</vt:lpstr>
      <vt:lpstr>Benefits of Optimal Birth Spacing</vt:lpstr>
      <vt:lpstr>Issue: Birth Spacing Decisions Are Complex</vt:lpstr>
      <vt:lpstr>Optimal Birth Spacing Counseling Recommendations</vt:lpstr>
      <vt:lpstr>Summary</vt:lpstr>
      <vt:lpstr>Objectives of FP  Client Assessment</vt:lpstr>
      <vt:lpstr>FP Client Assessment: Need for STD Protection</vt:lpstr>
      <vt:lpstr>Male Condoms: Definition</vt:lpstr>
      <vt:lpstr>Male Condoms: Mechanisms of Action</vt:lpstr>
      <vt:lpstr>Male Condoms: Contraceptive Benefits</vt:lpstr>
      <vt:lpstr>Male Condoms: Non-contraceptive Benefits</vt:lpstr>
      <vt:lpstr>Who Can Use Male Condoms</vt:lpstr>
      <vt:lpstr>Combined Injectable Contraceptives (CICs) Types of CICs</vt:lpstr>
      <vt:lpstr>Combined Injectable Contraceptives CICs: Mechanisms  of Action</vt:lpstr>
      <vt:lpstr>Combined Oral Contraceptives (COCs)  COCs: Contraceptive Benefits</vt:lpstr>
      <vt:lpstr>COCs: Common Medical Barriers to Service Delivery </vt:lpstr>
      <vt:lpstr>عرض تقديمي في PowerPoint</vt:lpstr>
      <vt:lpstr>Diaphragms: Mechanism of Action</vt:lpstr>
      <vt:lpstr>Diaphragms: Contraceptive Benefits</vt:lpstr>
      <vt:lpstr>Diaphragms: Non-contraceptive Benefits</vt:lpstr>
      <vt:lpstr>Female Condoms: Definition</vt:lpstr>
      <vt:lpstr>Female Condoms: Mechanisms of Action</vt:lpstr>
      <vt:lpstr>Female Condoms: Contraceptive Benefits</vt:lpstr>
      <vt:lpstr>Intrauterine Devices: (IUDs)  IUDs Around the World</vt:lpstr>
      <vt:lpstr>Copper IUDs:  Mechanisms of Action </vt:lpstr>
      <vt:lpstr>IUDs: Contraceptive Benefits</vt:lpstr>
      <vt:lpstr>IUDs: Non-contraceptive Benefits</vt:lpstr>
      <vt:lpstr>Norplant Implants: Mechanisms of Action</vt:lpstr>
      <vt:lpstr>Norplant Implants</vt:lpstr>
      <vt:lpstr>Norplant Implants:  Contraceptive Benefits</vt:lpstr>
      <vt:lpstr>Norplant Implants: Contraceptive Benefits</vt:lpstr>
      <vt:lpstr>Lactational Amenorrhea Method (LAM)  LAM: Mechanisms of Action</vt:lpstr>
      <vt:lpstr>LAM: Contraceptive Benefits</vt:lpstr>
      <vt:lpstr>LAM: Non-contraceptive Benefits</vt:lpstr>
      <vt:lpstr>Men as Partners in Reproductive Health : Goals</vt:lpstr>
      <vt:lpstr>Methods of NFP-  Natural Family Planning </vt:lpstr>
      <vt:lpstr>NFP: Mechanism of Action</vt:lpstr>
      <vt:lpstr>NFP: Contraceptive Benefits</vt:lpstr>
      <vt:lpstr>Voluntary Sterilization: Definition</vt:lpstr>
      <vt:lpstr>Voluntary Sterilization: Most Popular Contraceptive Method Globally</vt:lpstr>
      <vt:lpstr>Voluntary Sterilization: Most Common Methods</vt:lpstr>
      <vt:lpstr>Voluntary Sterilization:  Mechanism of Action</vt:lpstr>
      <vt:lpstr>Voluntary Sterilization: Benefits</vt:lpstr>
      <vt:lpstr>Voluntary Sterilization: Limitations</vt:lpstr>
      <vt:lpstr>Standard Days Method</vt:lpstr>
      <vt:lpstr>Characteristics</vt:lpstr>
      <vt:lpstr>The Standard Days Method</vt:lpstr>
      <vt:lpstr>عرض تقديمي في PowerPoint</vt:lpstr>
      <vt:lpstr>Summary</vt:lpstr>
      <vt:lpstr>Spermicides</vt:lpstr>
      <vt:lpstr>Spermicides: Mechanism of Action</vt:lpstr>
      <vt:lpstr>Tubal Occlusion: Most Popular Contraceptive Method Globally</vt:lpstr>
      <vt:lpstr>Tubal Occlusion: Mechanism of Action</vt:lpstr>
      <vt:lpstr>Vasectomy: Global Use</vt:lpstr>
      <vt:lpstr>Withdrawal  (Coitus Interruptus)</vt:lpstr>
    </vt:vector>
  </TitlesOfParts>
  <Company>muteh</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Family planning</dc:title>
  <dc:creator>nizar</dc:creator>
  <cp:lastModifiedBy>Qutaipa Borgol</cp:lastModifiedBy>
  <cp:revision>42</cp:revision>
  <dcterms:created xsi:type="dcterms:W3CDTF">2009-01-02T06:18:03Z</dcterms:created>
  <dcterms:modified xsi:type="dcterms:W3CDTF">2022-12-17T17:54:45Z</dcterms:modified>
</cp:coreProperties>
</file>